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686" r:id="rId3"/>
    <p:sldId id="424" r:id="rId4"/>
    <p:sldId id="454" r:id="rId5"/>
    <p:sldId id="462" r:id="rId6"/>
    <p:sldId id="459" r:id="rId7"/>
    <p:sldId id="460" r:id="rId8"/>
    <p:sldId id="457" r:id="rId9"/>
    <p:sldId id="463" r:id="rId10"/>
    <p:sldId id="455" r:id="rId11"/>
    <p:sldId id="464" r:id="rId12"/>
    <p:sldId id="471" r:id="rId13"/>
    <p:sldId id="684" r:id="rId14"/>
    <p:sldId id="679" r:id="rId15"/>
    <p:sldId id="680" r:id="rId16"/>
    <p:sldId id="681" r:id="rId17"/>
    <p:sldId id="682" r:id="rId18"/>
    <p:sldId id="470" r:id="rId19"/>
    <p:sldId id="685" r:id="rId20"/>
    <p:sldId id="692" r:id="rId21"/>
    <p:sldId id="687" r:id="rId22"/>
    <p:sldId id="689" r:id="rId23"/>
    <p:sldId id="690" r:id="rId24"/>
    <p:sldId id="688" r:id="rId25"/>
    <p:sldId id="693" r:id="rId26"/>
    <p:sldId id="694" r:id="rId27"/>
    <p:sldId id="695" r:id="rId28"/>
    <p:sldId id="696" r:id="rId29"/>
    <p:sldId id="697" r:id="rId30"/>
    <p:sldId id="698" r:id="rId31"/>
    <p:sldId id="699" r:id="rId32"/>
    <p:sldId id="700" r:id="rId33"/>
    <p:sldId id="701" r:id="rId34"/>
    <p:sldId id="702" r:id="rId35"/>
    <p:sldId id="703" r:id="rId36"/>
    <p:sldId id="704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ERINE RAMIREZ HIGUITA" initials="KRH" lastIdx="1" clrIdx="0">
    <p:extLst>
      <p:ext uri="{19B8F6BF-5375-455C-9EA6-DF929625EA0E}">
        <p15:presenceInfo xmlns:p15="http://schemas.microsoft.com/office/powerpoint/2012/main" userId="9bbeed2e-1211-434e-aec0-9fbf828013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B23D"/>
    <a:srgbClr val="F8EACC"/>
    <a:srgbClr val="767171"/>
    <a:srgbClr val="5DC0AE"/>
    <a:srgbClr val="3DB4A0"/>
    <a:srgbClr val="8FD4C9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68" autoAdjust="0"/>
    <p:restoredTop sz="95624"/>
  </p:normalViewPr>
  <p:slideViewPr>
    <p:cSldViewPr snapToGrid="0">
      <p:cViewPr varScale="1">
        <p:scale>
          <a:sx n="73" d="100"/>
          <a:sy n="73" d="100"/>
        </p:scale>
        <p:origin x="85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kimberly\Downloads\INFO_EJECUCION_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kimberly\Downloads\INFO_EJECUCION_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kimberly\Desktop\REPORTE%20SALDOS%20PRESUPUESTO%20COMISIONES%20(72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kimberly\Downloads\REPORTE%20SALDOS%20PRESUPUESTO%20COMISIONES%20(72)%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637CE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5793603892819681E-3"/>
                  <c:y val="9.03515527712320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Verdana"/>
                      <a:ea typeface="Verdana"/>
                      <a:cs typeface="Verdana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36183737681876"/>
                      <c:h val="0.106374695863746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349-6B4F-8D09-2AB0B2B9F354}"/>
                </c:ext>
              </c:extLst>
            </c:dLbl>
            <c:dLbl>
              <c:idx val="1"/>
              <c:layout>
                <c:manualLayout>
                  <c:x val="4.0440071765877085E-2"/>
                  <c:y val="9.76466080426078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Verdana"/>
                      <a:ea typeface="Verdana"/>
                      <a:cs typeface="Verdana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24824711312705"/>
                      <c:h val="0.174160583941605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349-6B4F-8D09-2AB0B2B9F354}"/>
                </c:ext>
              </c:extLst>
            </c:dLbl>
            <c:dLbl>
              <c:idx val="2"/>
              <c:layout>
                <c:manualLayout>
                  <c:x val="5.3276154882262436E-2"/>
                  <c:y val="0.105583079487326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Verdana"/>
                      <a:ea typeface="Verdana"/>
                      <a:cs typeface="Verdana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50845165652465"/>
                      <c:h val="0.128637661168266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4349-6B4F-8D09-2AB0B2B9F3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/>
                    <a:ea typeface="Verdana"/>
                    <a:cs typeface="Verdan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Ejecución'!$E$96:$E$98</c:f>
              <c:strCache>
                <c:ptCount val="3"/>
                <c:pt idx="0">
                  <c:v>Total Aprop Vigente </c:v>
                </c:pt>
                <c:pt idx="1">
                  <c:v>Compromisos</c:v>
                </c:pt>
                <c:pt idx="2">
                  <c:v>Obligaciones</c:v>
                </c:pt>
              </c:strCache>
            </c:strRef>
          </c:cat>
          <c:val>
            <c:numRef>
              <c:f>'Consolidado Ejecución'!$F$96:$F$98</c:f>
              <c:numCache>
                <c:formatCode>_(* #,##0_);_(* \(#,##0\);_(* "-"??_);_(@_)</c:formatCode>
                <c:ptCount val="3"/>
                <c:pt idx="0" formatCode="#,##0">
                  <c:v>26123182746</c:v>
                </c:pt>
                <c:pt idx="1">
                  <c:v>12547768230</c:v>
                </c:pt>
                <c:pt idx="2">
                  <c:v>6004410603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349-6B4F-8D09-2AB0B2B9F354}"/>
            </c:ext>
          </c:extLst>
        </c:ser>
        <c:ser>
          <c:idx val="1"/>
          <c:order val="1"/>
          <c:spPr>
            <a:solidFill>
              <a:srgbClr val="FFFFF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078239712936593E-2"/>
                  <c:y val="-4.92066593865548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349-6B4F-8D09-2AB0B2B9F354}"/>
                </c:ext>
              </c:extLst>
            </c:dLbl>
            <c:dLbl>
              <c:idx val="1"/>
              <c:layout>
                <c:manualLayout>
                  <c:x val="-4.8918986546559975E-2"/>
                  <c:y val="-2.15843822441903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349-6B4F-8D09-2AB0B2B9F354}"/>
                </c:ext>
              </c:extLst>
            </c:dLbl>
            <c:dLbl>
              <c:idx val="2"/>
              <c:layout>
                <c:manualLayout>
                  <c:x val="-3.5180399610292123E-2"/>
                  <c:y val="-2.6938329789068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349-6B4F-8D09-2AB0B2B9F354}"/>
                </c:ext>
              </c:extLst>
            </c:dLbl>
            <c:spPr>
              <a:solidFill>
                <a:srgbClr val="FFFFFF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0000"/>
                    </a:solidFill>
                    <a:latin typeface="Verdana"/>
                    <a:ea typeface="Verdana"/>
                    <a:cs typeface="Verdan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Ejecución'!$E$96:$E$98</c:f>
              <c:strCache>
                <c:ptCount val="3"/>
                <c:pt idx="0">
                  <c:v>Total Aprop Vigente </c:v>
                </c:pt>
                <c:pt idx="1">
                  <c:v>Compromisos</c:v>
                </c:pt>
                <c:pt idx="2">
                  <c:v>Obligaciones</c:v>
                </c:pt>
              </c:strCache>
            </c:strRef>
          </c:cat>
          <c:val>
            <c:numRef>
              <c:f>'Consolidado Ejecución'!$G$96:$G$98</c:f>
              <c:numCache>
                <c:formatCode>0%</c:formatCode>
                <c:ptCount val="3"/>
                <c:pt idx="0">
                  <c:v>1</c:v>
                </c:pt>
                <c:pt idx="1">
                  <c:v>0.48033076030604743</c:v>
                </c:pt>
                <c:pt idx="2">
                  <c:v>0.22984988702876949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349-6B4F-8D09-2AB0B2B9F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30977287"/>
        <c:axId val="1331554823"/>
      </c:barChart>
      <c:catAx>
        <c:axId val="13309772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/>
                <a:ea typeface="Verdana"/>
                <a:cs typeface="Verdana"/>
              </a:defRPr>
            </a:pPr>
            <a:endParaRPr lang="en-US"/>
          </a:p>
        </c:txPr>
        <c:crossAx val="1331554823"/>
        <c:crosses val="autoZero"/>
        <c:auto val="1"/>
        <c:lblAlgn val="ctr"/>
        <c:lblOffset val="100"/>
        <c:noMultiLvlLbl val="0"/>
      </c:catAx>
      <c:valAx>
        <c:axId val="13315548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1330977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r>
              <a:rPr lang="en-US" b="1"/>
              <a:t>Ejecución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Ejecución'!$F$80</c:f>
              <c:strCache>
                <c:ptCount val="1"/>
                <c:pt idx="0">
                  <c:v>% RP/ ApropVigente </c:v>
                </c:pt>
              </c:strCache>
            </c:strRef>
          </c:tx>
          <c:spPr>
            <a:ln w="28575" cap="rnd">
              <a:solidFill>
                <a:srgbClr val="637C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637CEF"/>
              </a:solidFill>
              <a:ln w="9525">
                <a:solidFill>
                  <a:srgbClr val="637CEF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1.6963528413909783E-3"/>
                  <c:y val="-1.11856823266219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5AE-2541-A882-B5F174AADDBC}"/>
                </c:ext>
              </c:extLst>
            </c:dLbl>
            <c:dLbl>
              <c:idx val="2"/>
              <c:layout>
                <c:manualLayout>
                  <c:x val="-5.0890585241730284E-3"/>
                  <c:y val="-2.0134228187919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5AE-2541-A882-B5F174AADDBC}"/>
                </c:ext>
              </c:extLst>
            </c:dLbl>
            <c:dLbl>
              <c:idx val="4"/>
              <c:layout>
                <c:manualLayout>
                  <c:x val="-6.7854113655641621E-3"/>
                  <c:y val="-1.3422818791946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5AE-2541-A882-B5F174AADDBC}"/>
                </c:ext>
              </c:extLst>
            </c:dLbl>
            <c:dLbl>
              <c:idx val="5"/>
              <c:layout>
                <c:manualLayout>
                  <c:x val="-1.3570822731128199E-2"/>
                  <c:y val="4.47427293064872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5AE-2541-A882-B5F174AADDBC}"/>
                </c:ext>
              </c:extLst>
            </c:dLbl>
            <c:dLbl>
              <c:idx val="6"/>
              <c:layout>
                <c:manualLayout>
                  <c:x val="-1.1874469889737066E-2"/>
                  <c:y val="-1.118568232662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5AE-2541-A882-B5F174AADD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Ejecución'!$E$81:$E$88</c:f>
              <c:strCache>
                <c:ptCount val="8"/>
                <c:pt idx="0">
                  <c:v>enero </c:v>
                </c:pt>
                <c:pt idx="1">
                  <c:v>febrero 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 </c:v>
                </c:pt>
              </c:strCache>
            </c:strRef>
          </c:cat>
          <c:val>
            <c:numRef>
              <c:f>'Consolidado Ejecución'!$F$81:$F$88</c:f>
              <c:numCache>
                <c:formatCode>0%</c:formatCode>
                <c:ptCount val="8"/>
                <c:pt idx="0">
                  <c:v>0.15133533001851934</c:v>
                </c:pt>
                <c:pt idx="1">
                  <c:v>0.32942930372133605</c:v>
                </c:pt>
                <c:pt idx="2">
                  <c:v>0.33091613617883775</c:v>
                </c:pt>
                <c:pt idx="3">
                  <c:v>0.38408828202743989</c:v>
                </c:pt>
                <c:pt idx="4">
                  <c:v>0.48033076030604743</c:v>
                </c:pt>
                <c:pt idx="5" formatCode="0.00%">
                  <c:v>0.44587461490631336</c:v>
                </c:pt>
                <c:pt idx="6" formatCode="0.00%">
                  <c:v>0.46363425807502484</c:v>
                </c:pt>
                <c:pt idx="7">
                  <c:v>0.48033076030604743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5AE-2541-A882-B5F174AADDBC}"/>
            </c:ext>
          </c:extLst>
        </c:ser>
        <c:ser>
          <c:idx val="1"/>
          <c:order val="1"/>
          <c:tx>
            <c:strRef>
              <c:f>'Consolidado Ejecución'!$G$80</c:f>
              <c:strCache>
                <c:ptCount val="1"/>
                <c:pt idx="0">
                  <c:v>%Oblig / Apop. Vigente </c:v>
                </c:pt>
              </c:strCache>
            </c:strRef>
          </c:tx>
          <c:spPr>
            <a:ln w="28575" cap="rnd">
              <a:solidFill>
                <a:srgbClr val="E3008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3008C"/>
              </a:solidFill>
              <a:ln w="9525">
                <a:solidFill>
                  <a:srgbClr val="E3008C"/>
                </a:solidFill>
              </a:ln>
              <a:effectLst/>
            </c:spPr>
          </c:marker>
          <c:dLbls>
            <c:dLbl>
              <c:idx val="7"/>
              <c:layout>
                <c:manualLayout>
                  <c:x val="-1.0178117048346057E-2"/>
                  <c:y val="-2.2371364653243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5AE-2541-A882-B5F174AADD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'Consolidado Ejecución'!$E$81:$E$88</c:f>
              <c:strCache>
                <c:ptCount val="8"/>
                <c:pt idx="0">
                  <c:v>enero </c:v>
                </c:pt>
                <c:pt idx="1">
                  <c:v>febrero 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 </c:v>
                </c:pt>
              </c:strCache>
            </c:strRef>
          </c:cat>
          <c:val>
            <c:numRef>
              <c:f>'Consolidado Ejecución'!$G$81:$G$88</c:f>
              <c:numCache>
                <c:formatCode>0.00%</c:formatCode>
                <c:ptCount val="8"/>
                <c:pt idx="0">
                  <c:v>0</c:v>
                </c:pt>
                <c:pt idx="1">
                  <c:v>4.4461056728542937E-3</c:v>
                </c:pt>
                <c:pt idx="2">
                  <c:v>2.4962872110208374E-2</c:v>
                </c:pt>
                <c:pt idx="3">
                  <c:v>5.6388833180197211E-2</c:v>
                </c:pt>
                <c:pt idx="4">
                  <c:v>9.2378634811239244E-2</c:v>
                </c:pt>
                <c:pt idx="5">
                  <c:v>0.13245394026613452</c:v>
                </c:pt>
                <c:pt idx="6">
                  <c:v>0.17726926787698091</c:v>
                </c:pt>
                <c:pt idx="7">
                  <c:v>0.22984988702876949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E5AE-2541-A882-B5F174AADD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23633160"/>
        <c:axId val="1331479559"/>
      </c:lineChart>
      <c:catAx>
        <c:axId val="1523633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1331479559"/>
        <c:crosses val="autoZero"/>
        <c:auto val="1"/>
        <c:lblAlgn val="ctr"/>
        <c:lblOffset val="100"/>
        <c:noMultiLvlLbl val="0"/>
      </c:catAx>
      <c:valAx>
        <c:axId val="13314795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1523633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839066872366144"/>
          <c:y val="0.94894696048899929"/>
          <c:w val="0.57304054550433103"/>
          <c:h val="3.76302207190544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r>
              <a:rPr lang="es-MX" b="1"/>
              <a:t>Seguimiento presupuesto viáticos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Hoja1!$B$4</c:f>
              <c:strCache>
                <c:ptCount val="1"/>
                <c:pt idx="0">
                  <c:v>VALOR APROPIADO</c:v>
                </c:pt>
              </c:strCache>
            </c:strRef>
          </c:tx>
          <c:spPr>
            <a:solidFill>
              <a:srgbClr val="637CE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Hoja1!$A$5:$A$12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Hoja1!$B$5:$B$12</c:f>
              <c:numCache>
                <c:formatCode>_(* #,##0.00_);_(* \(#,##0.00\);_(* "-"??_);_(@_)</c:formatCode>
                <c:ptCount val="8"/>
                <c:pt idx="0">
                  <c:v>638988990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EC-654B-A573-B41A45BE3662}"/>
            </c:ext>
          </c:extLst>
        </c:ser>
        <c:ser>
          <c:idx val="1"/>
          <c:order val="1"/>
          <c:tx>
            <c:strRef>
              <c:f>Hoja1!$C$4</c:f>
              <c:strCache>
                <c:ptCount val="1"/>
                <c:pt idx="0">
                  <c:v>VALOR EJECUTADO COMISIONES - COMPROMISOS</c:v>
                </c:pt>
              </c:strCache>
            </c:strRef>
          </c:tx>
          <c:spPr>
            <a:solidFill>
              <a:srgbClr val="E3008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2.4316109422492401E-2"/>
                  <c:y val="5.89970501474926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5EC-654B-A573-B41A45BE3662}"/>
                </c:ext>
              </c:extLst>
            </c:dLbl>
            <c:dLbl>
              <c:idx val="2"/>
              <c:layout>
                <c:manualLayout>
                  <c:x val="-1.0638297872340425E-2"/>
                  <c:y val="-2.9498525073747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76367182825551"/>
                      <c:h val="4.17257798527396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5EC-654B-A573-B41A45BE3662}"/>
                </c:ext>
              </c:extLst>
            </c:dLbl>
            <c:dLbl>
              <c:idx val="3"/>
              <c:layout>
                <c:manualLayout>
                  <c:x val="1.2158054711246201E-2"/>
                  <c:y val="-8.84955752212389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5EC-654B-A573-B41A45BE3662}"/>
                </c:ext>
              </c:extLst>
            </c:dLbl>
            <c:dLbl>
              <c:idx val="4"/>
              <c:layout>
                <c:manualLayout>
                  <c:x val="3.0395136778114387E-3"/>
                  <c:y val="-1.4749262536873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5EC-654B-A573-B41A45BE3662}"/>
                </c:ext>
              </c:extLst>
            </c:dLbl>
            <c:dLbl>
              <c:idx val="5"/>
              <c:layout>
                <c:manualLayout>
                  <c:x val="7.5987841945287637E-3"/>
                  <c:y val="-2.94985250737473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5EC-654B-A573-B41A45BE3662}"/>
                </c:ext>
              </c:extLst>
            </c:dLbl>
            <c:dLbl>
              <c:idx val="6"/>
              <c:layout>
                <c:manualLayout>
                  <c:x val="-1.0638297872340536E-2"/>
                  <c:y val="8.84955752212389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5EC-654B-A573-B41A45BE3662}"/>
                </c:ext>
              </c:extLst>
            </c:dLbl>
            <c:dLbl>
              <c:idx val="7"/>
              <c:layout>
                <c:manualLayout>
                  <c:x val="0"/>
                  <c:y val="-1.7699115044247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85EC-654B-A573-B41A45BE36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Hoja1!$A$5:$A$12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Hoja1!$C$5:$C$12</c:f>
              <c:numCache>
                <c:formatCode>_(* #,##0.00_);_(* \(#,##0.00\);_(* "-"??_);_(@_)</c:formatCode>
                <c:ptCount val="8"/>
                <c:pt idx="0">
                  <c:v>0</c:v>
                </c:pt>
                <c:pt idx="1">
                  <c:v>28634753</c:v>
                </c:pt>
                <c:pt idx="2">
                  <c:v>33964128</c:v>
                </c:pt>
                <c:pt idx="3">
                  <c:v>39212350</c:v>
                </c:pt>
                <c:pt idx="4">
                  <c:v>62003912</c:v>
                </c:pt>
                <c:pt idx="5">
                  <c:v>101674734</c:v>
                </c:pt>
                <c:pt idx="6">
                  <c:v>38502621</c:v>
                </c:pt>
                <c:pt idx="7">
                  <c:v>39615779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5EC-654B-A573-B41A45BE3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33835271"/>
        <c:axId val="457184264"/>
      </c:barChart>
      <c:lineChart>
        <c:grouping val="standard"/>
        <c:varyColors val="0"/>
        <c:ser>
          <c:idx val="2"/>
          <c:order val="2"/>
          <c:tx>
            <c:strRef>
              <c:f>Hoja1!$D$4</c:f>
              <c:strCache>
                <c:ptCount val="1"/>
                <c:pt idx="0">
                  <c:v>SALDO POR EJECUTAR VIÁTICOS</c:v>
                </c:pt>
              </c:strCache>
            </c:strRef>
          </c:tx>
          <c:spPr>
            <a:ln w="28575" cap="rnd">
              <a:solidFill>
                <a:srgbClr val="2AA0A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5EC-654B-A573-B41A45BE3662}"/>
                </c:ext>
              </c:extLst>
            </c:dLbl>
            <c:dLbl>
              <c:idx val="1"/>
              <c:layout>
                <c:manualLayout>
                  <c:x val="-2.7515043565711359E-2"/>
                  <c:y val="-1.4205486046857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85EC-654B-A573-B41A45BE3662}"/>
                </c:ext>
              </c:extLst>
            </c:dLbl>
            <c:dLbl>
              <c:idx val="5"/>
              <c:layout>
                <c:manualLayout>
                  <c:x val="-1.1144754740151241E-16"/>
                  <c:y val="-1.1799410029498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85EC-654B-A573-B41A45BE3662}"/>
                </c:ext>
              </c:extLst>
            </c:dLbl>
            <c:dLbl>
              <c:idx val="6"/>
              <c:layout>
                <c:manualLayout>
                  <c:x val="-1.1144754740151241E-16"/>
                  <c:y val="-8.84955752212400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5EC-654B-A573-B41A45BE3662}"/>
                </c:ext>
              </c:extLst>
            </c:dLbl>
            <c:dLbl>
              <c:idx val="7"/>
              <c:layout>
                <c:manualLayout>
                  <c:x val="-1.1144754740151241E-16"/>
                  <c:y val="2.35988200589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85EC-654B-A573-B41A45BE36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Hoja1!$A$5:$A$12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Hoja1!$D$5:$D$12</c:f>
              <c:numCache>
                <c:formatCode>_(* #,##0.00_);_(* \(#,##0.00\);_(* "-"??_);_(@_)</c:formatCode>
                <c:ptCount val="8"/>
                <c:pt idx="0">
                  <c:v>638988990</c:v>
                </c:pt>
                <c:pt idx="1">
                  <c:v>610354237</c:v>
                </c:pt>
                <c:pt idx="2">
                  <c:v>576390109</c:v>
                </c:pt>
                <c:pt idx="3">
                  <c:v>537177759</c:v>
                </c:pt>
                <c:pt idx="4">
                  <c:v>475173847</c:v>
                </c:pt>
                <c:pt idx="5">
                  <c:v>373499113</c:v>
                </c:pt>
                <c:pt idx="6">
                  <c:v>334996492</c:v>
                </c:pt>
                <c:pt idx="7">
                  <c:v>295380713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85EC-654B-A573-B41A45BE3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3835271"/>
        <c:axId val="457184264"/>
      </c:lineChart>
      <c:catAx>
        <c:axId val="19338352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457184264"/>
        <c:crosses val="autoZero"/>
        <c:auto val="1"/>
        <c:lblAlgn val="ctr"/>
        <c:lblOffset val="100"/>
        <c:noMultiLvlLbl val="0"/>
      </c:catAx>
      <c:valAx>
        <c:axId val="4571842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minorTickMark val="none"/>
        <c:tickLblPos val="nextTo"/>
        <c:crossAx val="19338352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Verdana"/>
                <a:ea typeface="Verdana"/>
                <a:cs typeface="Verdana"/>
              </a:defRPr>
            </a:pPr>
            <a:r>
              <a:rPr lang="es-MX" b="1">
                <a:solidFill>
                  <a:schemeClr val="tx1"/>
                </a:solidFill>
              </a:rPr>
              <a:t>Seguimiento</a:t>
            </a:r>
            <a:r>
              <a:rPr lang="es-MX" b="1" baseline="0">
                <a:solidFill>
                  <a:schemeClr val="tx1"/>
                </a:solidFill>
              </a:rPr>
              <a:t> presupuesto tiquetes </a:t>
            </a:r>
            <a:endParaRPr lang="es-MX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Verdana"/>
              <a:ea typeface="Verdana"/>
              <a:cs typeface="Verdana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Hoja1!$B$14</c:f>
              <c:strCache>
                <c:ptCount val="1"/>
                <c:pt idx="0">
                  <c:v>VALOR APROPIADO</c:v>
                </c:pt>
              </c:strCache>
            </c:strRef>
          </c:tx>
          <c:spPr>
            <a:solidFill>
              <a:srgbClr val="637CEF"/>
            </a:solidFill>
            <a:ln>
              <a:noFill/>
            </a:ln>
            <a:effectLst/>
          </c:spPr>
          <c:invertIfNegative val="0"/>
          <c:cat>
            <c:strRef>
              <c:f>Hoja1!$A$15:$A$22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Hoja1!$B$15:$B$22</c:f>
              <c:numCache>
                <c:formatCode>General</c:formatCode>
                <c:ptCount val="8"/>
                <c:pt idx="0" formatCode="_(* #,##0_);_(* \(#,##0\);_(* &quot;-&quot;??_);_(@_)">
                  <c:v>270000000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9C-6841-ADEC-C4A614705CB2}"/>
            </c:ext>
          </c:extLst>
        </c:ser>
        <c:ser>
          <c:idx val="1"/>
          <c:order val="1"/>
          <c:tx>
            <c:strRef>
              <c:f>Hoja1!$C$14</c:f>
              <c:strCache>
                <c:ptCount val="1"/>
                <c:pt idx="0">
                  <c:v>VALOR EJECUTADO TIQUETES - COMPROMISOS</c:v>
                </c:pt>
              </c:strCache>
            </c:strRef>
          </c:tx>
          <c:spPr>
            <a:solidFill>
              <a:srgbClr val="E3008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Verdana"/>
                    <a:ea typeface="Verdana"/>
                    <a:cs typeface="Verdan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Hoja1!$A$15:$A$22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Hoja1!$C$15:$C$22</c:f>
              <c:numCache>
                <c:formatCode>_(* #,##0.00_);_(* \(#,##0.00\);_(* "-"??_);_(@_)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29980137</c:v>
                </c:pt>
                <c:pt idx="4">
                  <c:v>34039396</c:v>
                </c:pt>
                <c:pt idx="5">
                  <c:v>70604873</c:v>
                </c:pt>
                <c:pt idx="6">
                  <c:v>24651178</c:v>
                </c:pt>
                <c:pt idx="7">
                  <c:v>14145794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9C-6841-ADEC-C4A614705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5622407"/>
        <c:axId val="315624455"/>
      </c:barChart>
      <c:lineChart>
        <c:grouping val="standard"/>
        <c:varyColors val="0"/>
        <c:ser>
          <c:idx val="2"/>
          <c:order val="2"/>
          <c:tx>
            <c:strRef>
              <c:f>Hoja1!$D$14</c:f>
              <c:strCache>
                <c:ptCount val="1"/>
                <c:pt idx="0">
                  <c:v>SALDO POR EJECUTAR TIQUETES</c:v>
                </c:pt>
              </c:strCache>
            </c:strRef>
          </c:tx>
          <c:spPr>
            <a:ln w="28575" cap="rnd">
              <a:solidFill>
                <a:srgbClr val="2AA0A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11854103343465E-3"/>
                  <c:y val="1.571709233791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B9C-6841-ADEC-C4A614705CB2}"/>
                </c:ext>
              </c:extLst>
            </c:dLbl>
            <c:dLbl>
              <c:idx val="1"/>
              <c:layout>
                <c:manualLayout>
                  <c:x val="-4.559270516717325E-3"/>
                  <c:y val="1.0478061558611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B9C-6841-ADEC-C4A614705CB2}"/>
                </c:ext>
              </c:extLst>
            </c:dLbl>
            <c:dLbl>
              <c:idx val="2"/>
              <c:layout>
                <c:manualLayout>
                  <c:x val="-4.559270516717325E-3"/>
                  <c:y val="1.571709233791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B9C-6841-ADEC-C4A614705CB2}"/>
                </c:ext>
              </c:extLst>
            </c:dLbl>
            <c:dLbl>
              <c:idx val="7"/>
              <c:layout>
                <c:manualLayout>
                  <c:x val="0"/>
                  <c:y val="1.571709233791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B9C-6841-ADEC-C4A614705C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Verdana"/>
                    <a:ea typeface="Verdana"/>
                    <a:cs typeface="Verdana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Hoja1!$A$15:$A$22</c:f>
              <c:strCache>
                <c:ptCount val="8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</c:strCache>
            </c:strRef>
          </c:cat>
          <c:val>
            <c:numRef>
              <c:f>Hoja1!$D$15:$D$22</c:f>
              <c:numCache>
                <c:formatCode>_(* #,##0_);_(* \(#,##0\);_(* "-"??_);_(@_)</c:formatCode>
                <c:ptCount val="8"/>
                <c:pt idx="0">
                  <c:v>270000000</c:v>
                </c:pt>
                <c:pt idx="1">
                  <c:v>270000000</c:v>
                </c:pt>
                <c:pt idx="2">
                  <c:v>270000000</c:v>
                </c:pt>
                <c:pt idx="3">
                  <c:v>240019863</c:v>
                </c:pt>
                <c:pt idx="4">
                  <c:v>205980467</c:v>
                </c:pt>
                <c:pt idx="5">
                  <c:v>134375594</c:v>
                </c:pt>
                <c:pt idx="6">
                  <c:v>109724416</c:v>
                </c:pt>
                <c:pt idx="7">
                  <c:v>95578622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B9C-6841-ADEC-C4A614705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5622407"/>
        <c:axId val="315624455"/>
      </c:lineChart>
      <c:catAx>
        <c:axId val="315622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Verdana"/>
                <a:ea typeface="Verdana"/>
                <a:cs typeface="Verdana"/>
              </a:defRPr>
            </a:pPr>
            <a:endParaRPr lang="en-US"/>
          </a:p>
        </c:txPr>
        <c:crossAx val="315624455"/>
        <c:crosses val="autoZero"/>
        <c:auto val="1"/>
        <c:lblAlgn val="ctr"/>
        <c:lblOffset val="100"/>
        <c:noMultiLvlLbl val="0"/>
      </c:catAx>
      <c:valAx>
        <c:axId val="31562445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crossAx val="3156224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/>
              <a:ea typeface="Verdana"/>
              <a:cs typeface="Verdana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/>
          <a:ea typeface="Verdana"/>
          <a:cs typeface="Verdana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000">
  <a:srgbClr val="637CEF"/>
  <a:srgbClr val="E3008C"/>
  <a:srgbClr val="2AA0A4"/>
  <a:srgbClr val="9373C0"/>
  <a:srgbClr val="13A10E"/>
  <a:srgbClr val="3A96DD"/>
  <a:srgbClr val="CA5010"/>
  <a:srgbClr val="57811B"/>
  <a:srgbClr val="B146C2"/>
  <a:srgbClr val="AE8C00"/>
  <a:srgbClr val="AE8C00"/>
  <a:srgbClr val="637CEF"/>
  <a:srgbClr val="EE5FB7"/>
  <a:srgbClr val="008B94"/>
  <a:srgbClr val="D77440"/>
  <a:srgbClr val="BA58C9"/>
  <a:srgbClr val="3A96DD"/>
  <a:srgbClr val="E3008C"/>
  <a:srgbClr val="C36BD1"/>
  <a:srgbClr val="D06228"/>
  <a:srgbClr val="57811B"/>
</cs:colorStyle>
</file>

<file path=ppt/charts/colors2.xml><?xml version="1.0" encoding="utf-8"?>
<cs:colorStyle xmlns:cs="http://schemas.microsoft.com/office/drawing/2012/chartStyle" xmlns:a="http://schemas.openxmlformats.org/drawingml/2006/main" meth="cycle" id="10000">
  <a:srgbClr val="637CEF"/>
  <a:srgbClr val="E3008C"/>
  <a:srgbClr val="2AA0A4"/>
  <a:srgbClr val="9373C0"/>
  <a:srgbClr val="13A10E"/>
  <a:srgbClr val="3A96DD"/>
  <a:srgbClr val="CA5010"/>
  <a:srgbClr val="57811B"/>
  <a:srgbClr val="B146C2"/>
  <a:srgbClr val="AE8C00"/>
  <a:srgbClr val="AE8C00"/>
  <a:srgbClr val="637CEF"/>
  <a:srgbClr val="EE5FB7"/>
  <a:srgbClr val="008B94"/>
  <a:srgbClr val="D77440"/>
  <a:srgbClr val="BA58C9"/>
  <a:srgbClr val="3A96DD"/>
  <a:srgbClr val="E3008C"/>
  <a:srgbClr val="C36BD1"/>
  <a:srgbClr val="D06228"/>
  <a:srgbClr val="57811B"/>
</cs:colorStyle>
</file>

<file path=ppt/charts/colors3.xml><?xml version="1.0" encoding="utf-8"?>
<cs:colorStyle xmlns:cs="http://schemas.microsoft.com/office/drawing/2012/chartStyle" xmlns:a="http://schemas.openxmlformats.org/drawingml/2006/main" meth="cycle" id="10000">
  <a:srgbClr val="637CEF"/>
  <a:srgbClr val="E3008C"/>
  <a:srgbClr val="2AA0A4"/>
  <a:srgbClr val="9373C0"/>
  <a:srgbClr val="13A10E"/>
  <a:srgbClr val="3A96DD"/>
  <a:srgbClr val="CA5010"/>
  <a:srgbClr val="57811B"/>
  <a:srgbClr val="B146C2"/>
  <a:srgbClr val="AE8C00"/>
  <a:srgbClr val="AE8C00"/>
  <a:srgbClr val="637CEF"/>
  <a:srgbClr val="EE5FB7"/>
  <a:srgbClr val="008B94"/>
  <a:srgbClr val="D77440"/>
  <a:srgbClr val="BA58C9"/>
  <a:srgbClr val="3A96DD"/>
  <a:srgbClr val="E3008C"/>
  <a:srgbClr val="C36BD1"/>
  <a:srgbClr val="D06228"/>
  <a:srgbClr val="57811B"/>
</cs:colorStyle>
</file>

<file path=ppt/charts/colors4.xml><?xml version="1.0" encoding="utf-8"?>
<cs:colorStyle xmlns:cs="http://schemas.microsoft.com/office/drawing/2012/chartStyle" xmlns:a="http://schemas.openxmlformats.org/drawingml/2006/main" meth="cycle" id="10000">
  <a:srgbClr val="637CEF"/>
  <a:srgbClr val="E3008C"/>
  <a:srgbClr val="2AA0A4"/>
  <a:srgbClr val="9373C0"/>
  <a:srgbClr val="13A10E"/>
  <a:srgbClr val="3A96DD"/>
  <a:srgbClr val="CA5010"/>
  <a:srgbClr val="57811B"/>
  <a:srgbClr val="B146C2"/>
  <a:srgbClr val="AE8C00"/>
  <a:srgbClr val="AE8C00"/>
  <a:srgbClr val="637CEF"/>
  <a:srgbClr val="EE5FB7"/>
  <a:srgbClr val="008B94"/>
  <a:srgbClr val="D77440"/>
  <a:srgbClr val="BA58C9"/>
  <a:srgbClr val="3A96DD"/>
  <a:srgbClr val="E3008C"/>
  <a:srgbClr val="C36BD1"/>
  <a:srgbClr val="D06228"/>
  <a:srgbClr val="57811B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D833A-6E09-4A5F-B876-B5833FADDE44}" type="datetimeFigureOut">
              <a:rPr lang="es-CO" smtClean="0"/>
              <a:t>23/09/2025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16BAB-5E8B-43C9-B5CA-2954C5545F5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2729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357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357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CF31B-A0A0-4501-8D2C-D66B6B773FF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71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A7ABA-794C-39F8-91C4-A2056CF0B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D3EE9B9-A000-04EF-0733-EAA6AA8C08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DACF592-7E5F-27CB-3877-123D9EED7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139E126-6E34-A90C-0DA1-C786DD907B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CF31B-A0A0-4501-8D2C-D66B6B773FF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306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9DE5B-61A1-EBCE-C6CC-593781E85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1B95F9A-57EB-9994-9CB1-98DAC34EE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05762C5-EA5C-3353-A467-1D2F043AD7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D554889-C6EE-F361-E91C-6D5F6FE2F1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CF31B-A0A0-4501-8D2C-D66B6B773FF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602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B1F10-34B0-7D36-5AD4-22EEB5A83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99F960F-C017-7658-B406-952E87514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DA03C93-0896-5D0E-09FB-A2B652637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59A9C4E-F4E0-ED9D-DCB7-7CB6B4A594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FCF31B-A0A0-4501-8D2C-D66B6B773FF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320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0041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B300E-0F5A-F51F-8091-146D4C786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A49F69-0CAA-D59A-7138-81C2ED16C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3462371-4E0F-F5DC-06A2-3BF1CF6CF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56F476-0B1B-7DC2-8795-2663A8907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5499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0883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B300E-0F5A-F51F-8091-146D4C786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A49F69-0CAA-D59A-7138-81C2ED16C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3462371-4E0F-F5DC-06A2-3BF1CF6CF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56F476-0B1B-7DC2-8795-2663A8907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72835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B300E-0F5A-F51F-8091-146D4C786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A49F69-0CAA-D59A-7138-81C2ED16C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3462371-4E0F-F5DC-06A2-3BF1CF6CF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56F476-0B1B-7DC2-8795-2663A8907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9273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93609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B300E-0F5A-F51F-8091-146D4C786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A49F69-0CAA-D59A-7138-81C2ED16C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3462371-4E0F-F5DC-06A2-3BF1CF6CF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56F476-0B1B-7DC2-8795-2663A8907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03970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B300E-0F5A-F51F-8091-146D4C786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A49F69-0CAA-D59A-7138-81C2ED16C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3462371-4E0F-F5DC-06A2-3BF1CF6CF7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E56F476-0B1B-7DC2-8795-2663A8907A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7227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546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104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1822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634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9824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2684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716BAB-5E8B-43C9-B5CA-2954C5545F5B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2632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3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97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60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Encabezado de secció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16e3212e69_0_18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g316e3212e69_0_18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E7D7D"/>
              </a:buClr>
              <a:buSzPts val="2400"/>
              <a:buNone/>
              <a:defRPr sz="2400">
                <a:solidFill>
                  <a:srgbClr val="7E7D7D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2000"/>
              <a:buNone/>
              <a:defRPr sz="2000">
                <a:solidFill>
                  <a:srgbClr val="7E7D7D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800"/>
              <a:buNone/>
              <a:defRPr sz="1800">
                <a:solidFill>
                  <a:srgbClr val="7E7D7D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g316e3212e69_0_18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g316e3212e69_0_1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g316e3212e69_0_1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118" name="Google Shape;118;g316e3212e69_0_18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g316e3212e69_0_1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9114" y="381966"/>
            <a:ext cx="1061075" cy="1061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1565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16e3212e69_0_206"/>
          <p:cNvSpPr txBox="1">
            <a:spLocks noGrp="1"/>
          </p:cNvSpPr>
          <p:nvPr>
            <p:ph type="body" idx="1"/>
          </p:nvPr>
        </p:nvSpPr>
        <p:spPr>
          <a:xfrm>
            <a:off x="0" y="-1"/>
            <a:ext cx="12192000" cy="667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g316e3212e69_0_206"/>
          <p:cNvSpPr txBox="1">
            <a:spLocks noGrp="1"/>
          </p:cNvSpPr>
          <p:nvPr>
            <p:ph type="title"/>
          </p:nvPr>
        </p:nvSpPr>
        <p:spPr>
          <a:xfrm>
            <a:off x="736847" y="3517845"/>
            <a:ext cx="48651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Nunito Sans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36" name="Google Shape;136;g316e3212e69_0_2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9476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16e3212e69_0_2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g316e3212e69_0_2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49" name="Google Shape;149;g316e3212e69_0_2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g316e3212e69_0_2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51" name="Google Shape;151;g316e3212e69_0_2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g316e3212e69_0_2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g316e3212e69_0_2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316e3212e69_0_2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155" name="Google Shape;155;g316e3212e69_0_2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g316e3212e69_0_2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16706" y="179293"/>
            <a:ext cx="1061075" cy="1061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3103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16e3212e69_0_2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g316e3212e69_0_23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60" name="Google Shape;160;g316e3212e69_0_23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1" name="Google Shape;161;g316e3212e69_0_2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g316e3212e69_0_2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g316e3212e69_0_2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164" name="Google Shape;164;g316e3212e69_0_2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5479" y="306854"/>
            <a:ext cx="1061075" cy="1061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17812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Imagen con título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16e3212e69_0_2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g316e3212e69_0_2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g316e3212e69_0_2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9" name="Google Shape;169;g316e3212e69_0_2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g316e3212e69_0_2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g316e3212e69_0_2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9005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16e3212e69_0_24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g316e3212e69_0_245"/>
          <p:cNvSpPr txBox="1">
            <a:spLocks noGrp="1"/>
          </p:cNvSpPr>
          <p:nvPr>
            <p:ph type="body" idx="1"/>
          </p:nvPr>
        </p:nvSpPr>
        <p:spPr>
          <a:xfrm>
            <a:off x="838201" y="1743956"/>
            <a:ext cx="10515600" cy="35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75" name="Google Shape;175;g316e3212e69_0_2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65464" y="5477840"/>
            <a:ext cx="1061075" cy="1061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3089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6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578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4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3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71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375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33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81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627CF-64D1-4A93-B6CD-A160F19A25A1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3EDA6-9ED3-466D-9018-A9A0FABD301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63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16e3212e69_0_17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unito Sans"/>
              <a:buNone/>
              <a:defRPr sz="44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2" name="Google Shape;102;g316e3212e69_0_17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g316e3212e69_0_17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g316e3212e69_0_17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g316e3212e69_0_1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45759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8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png;base64,iVBORw0KGgoAAAANSUhEUgAABkAAAAOFCAYAAAAyES4HAAAQAElEQVR4Aez9eZBtyX3fB35/mefcW/fWXvX2td97vXej90Z3A40GCBIEQBIEd0AUacmmx2NP2BP2OMJhSyIlWeGYCMdMxNgjWvb8MQ47Qp6xbIurwpYpkZItS0N7Fm+SKJBEN9D7/taqu5yTOZ9f3nvrVW9YutH9UN0nX35P7r/M/OU5v98vM6vqhWd+45O5Q8eDd3oHnvutT+Vnf/Px8o48/eufyN/8tcfyN/76owVP/hefyP/t//XW/Pd+9a789/7K3fm/BX+X+N/5y3fl3/vLd+e/86sfy3/n37sn/y7h3/p3786/A/72r96Tf/ev3A8eyH/7378//1f/wT35vwR/89+/L/+tf+/+/Hu/el9p93d/9U7a3pl/79+/N//Nv/Jo/qv/9ifz//FfeSz/i3/yM/kXf+LL+atf+qX8kz/+r+Qv/fyv5B/+KvjZP5c//zN/Lv/Iz/1K/tGv/Pn8xZ/95fz5n/4z+fM/+2/kL/zcv5G/+NV/o4Rf+Jk/m7/407+Sf/Rn/lL+sa/8W/nzX/kL+XN/4pfzD/+JP5s//9U/k78AvviVPwudP1fwxa/8uez4AuHnv/rL1PmV/MNf/fP5c1/9i4R/MX/B+/rKr1Cnwxc/cD78Muv1Z8GfYx1+hbX886zPL+fPsZY/9PP/ev6hn/8z+Qd5Nz7/c38h/+hP/XL++Z//1/Jf+Nf/9fyf/9//fP4Hf+P/kP+Xv/EL+Y/+2hfzc3/9s/nZ3/5UfvI3H8pP/o2H8lO//Uh+7rd/ID/765/JL/wm+I1P5RcKHs/P//qj+fnf+Hh+7tcfpPyh/OxvPFa+jWc6OdrxoXsHunfgA3wHnkYmPfNbP5j/p//o4fx7/84d+e/+5fvy7/3lh/Pv/js/kHf//v85N/+v/zCn3/9Pcvrv/9M8+vv/cd75B/9xTv/zX8/5a/9Vzv/kdwh/L+c//Ds5/9FBxe/m9IfM46n/hjn8ffB3c/76r+XX/8Gv5K/92g/nb/zWJ7FTHsvP/9YT+bm/8UT+5m9+Ij/56w/nb/zmo7ynT+Rnfu1ThDPbppPfn4QXBw/P/vqn8rO//gQg5Nt7mjV++rcezU//1iNzfJzw4/mZ33yk4NnfeDQ/h85+/tcfy89jzz5P++d/7Ym8B0//+uP5uV//ZH4Wegs8Q9zxNLbwN/fwqfz0bzwB3xyfIvwkfXwCPArm/f2Nx/Izv/0oY3i0vHff+M3H8lOM8Ru/9Xh++jc/WcbwAmN5kf5epN8X6f8F3svn/vqn8rP/xeOM49P5ud/AFgHP/Rbhb30mP/1bn+ZdfqLgWdLP/uYTpe9vYps89WsP56d+4+H8Teb/zd9+LH/jtx8Hn8a2+cH89d/8Qv7j3/gS+Em+j5/K/9Ov/8n8D/7mv5z/27/zF/P/8Pv/l/yP/uFfzc88/bv50qV/nJvmlZzzGCSA98BBNGePTHPODo8T7fxB5EA35o4DHQc6DnQceLcccPUH8DMKqc3ZQZDTbr70yv8v/5X/08/l/9tfejD/1X/rjvwf//Kt+a/+uTvyX/uL9+S/9pfuzf/JX7oz/9W/dEcJ/5N/8478//hLt+b/5795W/5rf+Hu/J/9hVvz//qfPpGf/i9/IH/zbzyav/FbD3FO8cmZXfJrj+dn/vos7nbJuwJ2yNPYI45niM9oQPc3Hp/18RufIHw0P43N/NxvY8f85qPY0Z/KT/3ao/mb1Pn6f/Gp/N/8u7fn3/t3P5Z/71fvz7/zqw/k3/kPPp5/89/5ZH7+7//b7C1+K+d/wt7iD/7eLPzD38VG/6/B38Ju/3sAm/0P3XanzkHcg/yh75/+NvMEXyP+Nebh8yl7KvYlf/w7efoHhF//uzkRz1//9Zyf+g/zlf/+X8t//J99Nr+A3eb25Yzvn8xd+MHzIKhzHQe+BQdyzm8oNTOZWcnz4PSZk9rcWleMpmY6UdtMKEuKwagntW0rZSnGqBiCnFxOSUZesKDgYTZCU/mXA2VxjiCvk6C5tlzrrttP66H7b9KFm4ZaW76spfoV2fRFVfmy6jBWFb2vVgn6glqMlUKIBaYgsyB32Ts3xuCdMzhPijGIOpKpOA8c+xJGnRnEeDNjzKW0e9w4DszWw1gLY032h2IlWZ+c1LSNkrJ2Rq3+4R88o7/5t/6/+v3/93N69cqa2vqEpnFbo9RXMpBMvbqn6XTMu8q7xAvLmyJHC43MS58L5SCV94Wg8weUA92wOw4cbA64fq7rWgHd6jMxM+QW0orQ016ekYEe3wMybS9+oCMmQ8enCTYH9oaS63/TcOj2yJBkLLPz+VsWUhsYbYgXo0SdO8gcsDL4zLryvqObPcnbz9J6yT7keTwvdPYi9PwsjIcCtwtJQQkqvCdkSlCfQSrRWanoBHi/vHNYByqgdfm2nO4MqUm8h6ILw1owRQuqoB2o5zXIkGIQZgfIapWUeFlTSMq8vk1u1eZmD02aYlPP0GAXJ8oS731ijtkqWRwoh2VN84p2mxVdm4J2U7va1pVmU1fTltLgtA7f9JBuv++H9MgnfkyPPvJ5PfTgZ3XHnY/q5Kk7tbZ2jCENlRN8gi5TVnFWnjyYJ8/OdxzoONBxoONAx4GOA2/HAdPS0oqOHD6upkGPp6wYo6q6KpVbziVKZP/D9e3M0JAHk8lUZiYuWOQuYzd46DAzD95XmFnp3/tdwLBhsowzEsbGviMAH4TPrcHeGQxXtTxcE4aIZ4O8D0bcQXDD/fdwAD4leDWjWBLM32TG2jXOJ2EHTpXG13T58quqqqiU0qx697xhHMDCvWF9dx0fMA6Y2d6IzYhbVs4NBw49HT2ypWNHt7W2OlTkYiGxUcupIS4Fk6zsooigBLggpx15fP+RnV81D2OKbBQrWepJuSfLlaajsfpU6McdafqsNoYv6t7bWz3+cNSDdzU6NHxOK5FLkPZl5elFhIwfXLvANbVJCBnRF/0qSgpsLhmJj9svS0JbxhVQOuab4zky9ZiZHDQqPlBWwKawKmPOqlBGAZQK3eOD50BZN1NgPeJ8fSLr4+9UpMzXBntDsQ7KVa22WgEn9PruKf3+/1jrP/rPvqHf+x+nenb3iMb1cU1sWTEuazKaKFqrWGVxDKGG96ExqUXxJ+JZUWa1xIEDD3Wu40DHgY4DHzwHMrotqderkVtuymWGgMQqFx4ILFIoUYmoBZOZoQ+TK0TyTB8KFyrmxLyxNbLPGxuit7SllRU2nW0fHY7s5xDZZxuQ3ZVFBfO8hGxvYQFteXb+IHIg807zPrOSsnm4mEZmxbEJBAx9Lb9NUMW774iEQLwHIspbwpdEzON8IyWfDSphmiPz7WRqGHWN/kwtJY1kM3h6lk8WFc37pc+InVBhJ/DWqdgkvultW4bLeLm4mIIJ9KYhqSBmTUKrKfbHWFOlKqnFVk2hUfK+KIvkVXVWrx9492ltmbKgNvc1bocap21onVLq36r1E09o8+zndPyOn9Jdn/rndM8X/1Xd/Ln/vTbu+3n1Tv6gbPl+Vf07JN0kTY8qT9aUpyvKzUB0rs51HOg40HGg40DHgY4D3wkH3O4AXjWbeoM13XTuNgkbIKWsLMrwHmTOjjJ5GPHykKSuIxHP2tnZVYKOcGZW8rwdSZk5IY+9vzAzJbdb6MbHJ+xnM9NoMmEMAVCADRJC5KLHtLV5TCvLG2RiY/kQi22WSeOxi+SAExgYngEOqPe57Q19kfAQYPsJC7HMMbit1yhgu73+ytMaXXtNcBQO2F7rLnJjOBBuTLddrweJAwuBuxizmcnMIVUVIR+28ZEvDWptbq7p0PaGVlcGqqsg4zMXBxMZBJN6dV2glNVwu81+j42hFBDyhow0QtFKCMkM+v0+MmQqNVe1FK5pyV5VLz2rzf6LunB0R4/fu6b7zptOrl/UWnxeQ3tJw3hZ/ThSLybVsZJBh32mnGZdVarqSlLSZDKi3wTm/ReBFSi7DmM8DjKhI0aW9+DzUuduGAeMno3VKMjaW0d/lyIXIYGLkew/ZWEoIC4zGl7ASRhoWh3SbjipS+0p/d3/6bJ+++89p3/4VKVXd45qascU+oeUQk9TDipa3pNcIGX6ShygJQ5UEu9KJu1gGJ3vONBxoOPAB84Bl01Vr8a4DjIzgJxC184GYsrsWLKnCT0ve+ggUeKEB9ebOPVVDLXa8lNWgan4xfRQGxtnZYHDXMoy1XyuUYbUDjBIuKyi0NW5g82BLDP0Ozp6vrBiuZmSP424rzdg5UVKuOywWe1sWZn2uYSUkD+vRi0jOgcvEVXKK2N8P0GZskydOYwoOSrw/iIdRFJVCXOiBfaI26EGrUBJ4MAgzH96MvGNJugmn0cMir2e6qWBUqhATylit9hAEy1rlFa0267qWrOmcXVcO+G4xvUZ2ept2jr9CZ276wu67eGf1u2PfkUn7v5RHbvjC9q48GnFQ/dIvdNK7SE+m22pOsL3syY1q1ICeZlvZgAqWWQmQd/C+YQd36JKV9RxoONAx4GOAx0Hvg858D0b0hvU4P4Ecevr9OmbNRiuq0H/t+h5/82PRBg4j6DGm4ZBDvYBvuRfvbartsVGyZ40zS4iTGYzeO77DbPr/bodbRbKmEbjiRI2i481Y7c0basYBpz/nZTVK+w93IBg4IZ95sBmkkwq8HyHDrZbTKfMiQRTUmEIc+fc0ZOBM1JpLDVXdOX155Tba8pqBBsJD/b0D/roWaWDPoVu/O8nBzICbj99M5OZlazgQW5Uflo+JJl/1NaqVwetry3r6NFDWl0Zajjoq64im8ek1DRCetJGXE7EvUNrK/1kZQRlcgSPZ02p72MIKAw1I4XpNfURIKthR1vVJR3rvaB7T+7oh+6r9ZmPBd129DWt2VOqJs8ptpfFLQv9BlWhh3CuhMSWH4qn1MrHb8qMIQGJKZS6xu2t5UqWAELMsphb4tEUZOaYGGOej1GduyEcYFmUWRmHiDmMkRhrFljDwBpWoVIIlISp2jjRBOwS361Mo96arsXj+sdPD/Wf/vZL+r3fz/qDZ4d6ZXdD47CuuLSMEm/pYQqBFvBOQjMZhxLeEXTlLwd9dr7jQMeBjgMfKAeQQb4BQTDRLQmecr0kZJXHC1xmJZkZ+g5t53rWoQ+DM7UN0j/Ws8lwoKyEUM5L6i2f0GD5uBSWUPnMG33PU5F/waIycjspS4T6aLoPwaxZPyXm4fA4UV9TApvDc8t+lHXO1M1GXeChQ9Yqz6Hy3bTirQJJbnMGvhVHzFKEUCgIChxmGHaGFJRBcvBeJd6vJOwDkEHTmhJ1k9fFbrBQy7BFhV3ibSPtqixqGi3JIc7thJpp1nQaiC5pkpa1M13TbjqqaXVOce1erRx/XBtnP6/j9/yizj3yL+jWJ/4l3fTEv6jt+39RvXM/Ih16VFrnwiOekeIxSZtgGSzRf02vRtw7IzDikbACHpL0g5aGb4bpyiHyKJ37QOgVHW8oIL/zHQc6DnQc6DjQceAjwoG5Gt2brevTMup5FQAAEABJREFUkkBP5lqbm8e1vnVUDYrU7fWMLSLta0T+zA71PPQp3sszdUajiUajKbEAvMA4k/AS6nqy9PN+PuivKH/vbA7GO500mk5atSmrzInRTaetlofb2to4KbULY4JxYnf5fGajnNMoPEhkeTnBgfQ+dgezK2vOeu/Nw+MmM6NwIoWxLr76TfhyVZZ2OZOinVfZq99FbgQHuiW4EVz/EPRpZuXjTm2jnBoZQq6Kpl4d1etVs7AK2lxfAavaXFtBOC6pYs+U2okcmbZCmBYIOYFQTL45Da0Sm9IUMkUICvqKsVK/6mlQ1eoHcbkxkU0ucxnymqrxM1rWc7rp8EiP3LWiT9yzqluOj7UanlM/Pa8qvSprLipNr7KxHKnxnxaVEEKuVLxfOqdvUxYBmIdki5nNoOIYkfKsUkl3jxvIAWPt6D7zzqSQWJdWuRxiZAoC68gBwhQliycDZd1omqZKvKdtDJoYBxX9bbX9k8qD2/UPn6z0t3//ov7gmSVdmh7Tbt7GaFlS5h21nHgTWvEiKRthECFQ5zoOdBzoOHBjOIBq1GSKTEtpthFxObWQiwzJf3jAQRYpKVEvJ+RjSR38h88NAa3ohoWyErJaoS+FNa1tnJHCirLVSgndgJ2SE3N3KCugB0gdfCZ8xGewfw3N138PwgYwqaSJy53XnoG3Rdn/WZLbEDOg24sNQUi+SjzR0OHtiBaPAcA1QiZrD7xXszhU+Q6TaEP3CkFWVVKslEOEoomzAo0bQi7rJnlF47SiUbsKNrTbbmusIxrpmMLgFi1tfExbpz+pM7d/Xjff+2Wdu+8nuPj4ko7c/aNaOf2E+ocflpbvlKqzUjgu2RFJ20rNitTbIG8oGd+Eeko5Eq9k2D4USNEkt7NzUma8OfOdYN+EKovh6vr8mSipzncc6DjQceDgc6CbQceB95sDQcL2rJbWdPzkBfR+D/0fir4VtkVK2BiaO9SrzaMoYjwZwj7AULh6dURJcDNXZoSkLFAb77VIvm/erQLJZOb9mqQZdnZHSnv2DiaWpJSDtrdPajjYxmzAzsA+IhvPKM1BdM+Txt4QM93LOogR2OEzeevQKYBXvkxqx8qjV3T54tOKYawqJgkbK2Fzyfmizt0oDvA13qiuu34PAgf8gMGxf6xmJjOHZAgwy4gADlYEXEz6R28u3NhMBQT9Ui9qbXWg7c3VgrWVJXFHgkBvaB2oGZWhlxEGee/yo1VyIWGShUpSrZyolyoFNnORQ46gSjWbyzokhTRSaF/XwF7SyfXX9eCtrX74kaHuPH1ZpzZf0XL9smK+qCpM6duFs3Fw1KqlfcOAW++bsZo1Cv6bLKgrA1JWZgyJ3ORKAAhBbwUmy6bO3RgOZLpNrH1bwCFg4GItTpVDo8xairczWi1Lgfcjqg61KotqMSpym9ng16K2prxfIw10LR/WN185rF/7nZf0X/+DK/rGy+uaZg4SUl/+jgdNIHlVZjvQb+X9q3MdBzoOdBy4QRwwM43HYzVsptBUKrqavBIyJpdRi7iZSWmeid4iReIg+6yijueTSm0roctl2Au5r5W1E5KtwpMlpZzl/y+ZsEmE5PZ2qH55nEfnDygHeI3fMnKT/1N5GhWCpFBShFno8jnE6tsCvB/Gdt/Q68V+aCTDOvA4aLFL3c5ouCxwe7Hh5WmhKuxAslTg71V5F3kPsSMzMC4SMvZJw3s3aaeapIR1SZ/cLuR6BZtjU1fDcY3756X1e7R84lM6csuP6uzHvqpbHvxTOv/o/0ZnH/6nufD4itYufFH1sU9Iax+TqnOSjkppjV654MB+ybzzOWMnK0qMz+oopl/gn32CB8LWaXPUpA2aNFnJxBSYM5vyzBwdcj4U2zfRxwIwTg6y3HvU4fEOHQc6DnQc6DjQceCjyAF0qE/7reqQgowtGoc6e9NdivWq3GBNcp2asUuTa+Q5vLWDNiVHxbWtaWdnTA50sDUshJL/fj98JA7vp+wfbN4vYSJzNBpjDZhCGY/Jx1lVQx0+dFqhWpE4a8Hk1nXn1ByLnP3xRd5BC42VNGUz8QBvHn9m3Vjt5ppef/VJzp1elTin7LtdlrAtU/PmBl36A+bA/K3+gHv9PuiuG8K744AZH/u8qZm/Pp4GmUwkXtu2SuU3O5KCZRm3nKmdqG3GpFsNliqtrw20tbmira01+U2ofMPlG082jNk3XsSRFJIyQMBk6CvIEKpJHPhMplxeTJWh7zvPGKW6Fts+blfTZfXyq1qrXtLh4cu650LSvRda3X56qpMbV7QSXlGcvgyuqEc/Rn9OJ/sYfANoDXRbkICAMYYwgysgB2MwH5ODks7fOA5k1mIGyTfzyTJhZt2kzLCCvze+ZhQGjInAJVptNZdhtTLpaUpqzNRyMRL6a2riYU3CGf3DJ02/+/uv6Go6q1E+xkXIspLTUYJiy2uXFWhHF53vONBxoOPADeGAoYObppX/NJbkuspk5MmdiU1W9pjMSJTY9bx58kAHhrx3+E/T+UYtxMh8grL1pKVNydaU8hAEJDc6XS08aeEHRft4os4dOA5k+TuNfcg6LuIqecJ52SzIBJnVz+If70ux9Yx3wau4DceFgNDtom0GCWTLWtgS10O+HdpkEVJHwBxOQ7O8TDrz/bWqsCt6GqVaV5ueLo17ujhZ1pV2Q+OKi7nheVUbd2jjzGM6cvNndPauL+jm+39cJ+/9MW3d/jkNzn6Sy44HeYe5GKlPS8ZlR96S0rqU3W4mDGsaN7Wm00otdo2wYUTfMvOZiopcjGLPkvI4GXgDQTHWqqo+34XU5lkpgUxu6wrn9QjIUYFwizyine84cIA50A2940DHgY4D7ysHXKG67sQWPXz0vEKFLWpRDedj/gM55fyAOq5VHWUspOVtQAZCH4/GrsMjutpk6Pcsycz0/jin7ngjdTPDiphBMk3Yc1gIMuxtC5GyShUXPSsrhyjuS9gXqZAx0sIR8qSphG113eLQgXVlerMJ8fTUAok5ebwlnCg3V3X18rPK6YqiNfL9iikplQsQr0e1zt8QDoQb0mvX6YHhgJnxwdreeP2QYYHUJoVQUR4LpCAr/8RT4gtXQNjFIMWQibeESf1e0MpKTxsbAx05uq71zb76fcr9J+zTWIZgKH93WUH9qofQQMBmsZlrOb5oJS47cp3UhEbTkDQxQtoIMRyNYja3lXYV25c1yE/rzOareuSWqX7g3kqP3Gq6sD3SVnVZ9fSiKvoLuZHZFJEEQsvGtRUxNUyhRYob44gW5f98t5jZMdINAj+qczeSAybLVYEyLwWHDplVyqxXYlh+iCHeCX+XWFaFNqjOPdBn3fsKHE6EwLvFO0qhpu1IiTcsVwPt5MP64xeW9Z//zvP62oubajiE2J0s0cOKYqp4GVul6VSmznUcOHAc6AZ8QDjgunYxVI8nLmwdnlfXtcaTqXZHY1V1D0lnbK6yzIIsBK8ib2NmMrMSb5qpWjZgorbmdUrFA/nwuTKTnJiKKcZQ5piFM3RzE3TT+XsVq02Faig/mG7cTjC0A23appFRtfMHlwM5+5oDOXjHWdFckOUXFy36HJNAKG61GAHTgK0YW01io3GaMvGKoiXVNlC0JV6mWilHJXIVeph7BqQMfUG3mAq5kKON0Sbw7kUZ71tWVGu1JuprrGXtak1N/wQXHbdp/cwndfquH9fND/2Cbv34P6OzD/+zOv3gn9Kx+35ah2//goanPyGt3yH1Tkm2TYdrUlqW8mxMMmwOC5TxxvogAMNQvw7y36Z2u9ckzZAJE2hVeRN5PJN2SNGszEa4YFHBKhnzNdXMsyK33oeKskg6gH3eiDsIOt9xoONAx4GOAx0HPvIc2K8TF3FsgmrzpDYPncWWiOotLWGDc44loVuFjgfFewMHCYKMnk7ZdO3qqPwWiBTVuM2KKl7Y9dR8T95o7SB4W29m2EM+xHno49kZYSeYplyCjCcTyg0bYqD19WMarh4ShhZIqvzP0tJexW5h0GW2WcIe4fGh8Jk5tS1rGeEiNhm3HZIbXZxLCktQtqvXXnqSs6LL2Gkt+5OGNZwW3lRcHt0gJnTdzjkQ5mEXdBx4Fxzgo0cgik2oSrhIe+jkMg/AgYPtoZVZS34jRKh6dav11VpHD6/pyKE1rS33VFFXHNRkDpjztJUnDfpm0KVl9sMLhGjrFxe8wS5oHYHixOFObqeKeaqlONUwXlOcvqA4fkqbvRd064mJHrqt0n0XTHecarUeX9Igvaxeuqi+jVQzthoBVteV96QQI0oraTp1wcVYLCiEqOyjRxlRqfM3iAOWxTpLgTCwHuIdESFJoln+TzyFM8qM93SBUOJGcfBSybJmr5cpq+bya0UjO6ynXl3W7/1/XtcfPBPU1qe4hFtVtCHvaJ9+zZupcx0HOg50HPigOZCzxH0IRrURJuSX66YK+eVhLMMxm8u3kvIHUhH9SaNZY2p77sEGjCjz8NBnYv4A8CCsaH3zjMZNXzksKfa4KMKgyCkjx503VOv8AeWAr7PD13F/KKHuZ3NCqTfYgw2b1BCDgv/pKfL8TYlVrdRKqckFSqaIbRctSlRo2ODLKqVcqWkj6KnVUK2tqMkrGuc1XW3XdKlZ1+VmU7vhqNLSOQ0P3aPDZz+hU7f8oG6558d0AZy54wvavvmzGp76hGz7Pmn5Nql3E/34/9exRbgpbkDAioR9IfUJaxCBz08z59Mssb1ISb3xweB9AsD2IHmLBcguaeEWtYnu5Xnc4fU9/HChm03HgY4DHQc6DnQceI8ceJOCdF36BopezlkDhoHOX7hH02JHSBE7xMzeUHWRcBoOuTa2qBa7ZDTivCxUMpu1yRj/ix+E0rt1s05mrffH3ThwzLqS92PmCVOi3mQy5cKjkizI7Sm3kcwG2tg4jh0zt1lElDFKRsThNgyh0y3Qh8D5fEwBm1FuSHJqVA6E0kQSCGNNrjynZvKalHYpath2NZTBROcLsc7fWA74W3ljR9D1fsA54ELAX6MFPL1vSiXpH3wi8zoQpYiARoNeVi82BSuDqMObazqyta6N5YEGMSqNxxIXDf5T/JEWQUGGUohsTKtQK4+nsnGjwEmQIVjNTP6vHHC3ph71ekEcWI8V8qvq5W9qa/AN3X7yBX381st67PZG956Z6ljvovqjl1WNr3Jhwq32ZASdhMCfKnNgoghVbrQziiuFoBTojby9jTaz6/wHywFWgAuQRlVuCVvejCQ0jFg4FWckHXsZpJUpyspcdHnK35OQIlGgiJKKJZ6gNrW+LrYr+sbFJf13/8uOnru8rR0OO5JW0Hc9avehFcAB891wOw50HDgQHDBDgDFSs1lIdM+3TUI1JkSegTzLz1F1tYRRHmRm5IGipAg9hd4iEAKsBB+eh88/y2c5A7rAJxeGWt8+o2rpqCZ5yCVILVlQKIhCEahzB5cDvuJZQTP4ys/mYlnX34XMt8AhghqTtVGhqbAXeqpU861UMipntbwLDYNantEAABAASURBVDZiS34Wb4YsiTTlWuL74sKjWda1yZqutYc0rk5rOrhF9bHHtHr+8zp531d062O/pPOP/2914uFf0tZdX9X6zV9WOPyEbOPj0spdUn2WQR0G68pcciS/5Mg9KQEuWUSvGSQzpUB2yIQJeJhpI2UZDwr5phk2tKQyUEuSz0ENocczoXvqe5s9eJ5KSsV5vZZ0Ah4X4XXI3SzbY3tgNIzlbQr2anSRjgMdBzoOdBzoOPBR4IDrQgdzdZVLUHwmD32uVOv8LfeoqtdknCv4RULOqVS5/vC6aFbaZxn61RRjrabNunptTE6U+WE7JRgB8osJvRv3nbRhDN6HjHEwBzMjamqaVqPdsUJwuygqMj5hu/R66zpy+LSErUVFyXweWTNnBACbhcjMUz6LHOxnwF4LFiX/zXKxnoF5+wVI3pWaS3r9tSc1Gb9COeeIbcKOpI7PHV6UOxPCg82Bgz36cLCH343+xnMAwaYFvtPRzASjb1v9zwipmcovMCqye8G0MljS9sa6jh7e0ubaCpcklQKbu0w9Q8hECy5fJRRDDwFsdJsQzEKrUKIYAjnIHNKZsZmZQkTw5BGZF+nrJfXD81qtX9CtxxvddarVQ7f2dfcZabt+Wb3J0xqm19TPVxTLze1E4sDc/zNLBzJPiiYLps7dOA44912X+OXY3CZgtX082R9klRqzuJmKrqGBX2iVCxAODUIy+SWIcKWV+bszQ+IoxPpranuH9fWXov67//EVvbq7op12qFHD2xui8rxHmne+40DHgY4D7ysH8r7NSItBPR41Utl0BFd/Spycrq1uyYocYygIPY+XdkgrKitjeTs8To0D7Bfy3cP908gkHJ7P4XJvU4eO3ooFsa4xh98ZuV54hn3gNajc+QPLAfS6fBUds0nMcjI2IptR7MJIeWVRvADKTVZk/SMHEu3UNJlmjVtCLkb83Rg1fe02A7CqUd7ismNbO/momt5ZDQ7dq6MXPq3z9/yIbr7/S7rwwJd19qGf0om7f0SrN31K2rpXGtwsRQ4CwkkGc0wy/w2PDUnLoA9qPrtKFnoKkXfTsDXMpBLO4sZ4yZD2Qo95mcM8cR3Yw9pD1sxRB4tZYs57sFnR4rmXzPQyg5APBhZVSjTPU4twnuyCjgMdBzoOdBzoONBx4DoHXE06UKqaARvEI3GgwXBbx4+fV9ui/9H3bTk0z16qhcuLSAlR0tRL2KnXru0KUwYzgTwUs9vzjlLtfXnMRlL6MGNfkeW/6TAej7GZGkZgMosy4DbU6sohra65reM2CnPOLaPiwN+cjhEnv9gkHif5IfBlJr4fYy7ZbTBLUkgyzhpz3tHVK8/r2tXn1TaXFSgzgwdmhXeZfVnOpGW07vyN4oCvwI3qu+v3Q8EBF3Bvxr6JlSJjMxreBGO/hQBlIxoym0GQ28BdCKKkSYoxaDhc0ubWCljWxjoKZOA0pkpTLjKaBtGRFeoIKoUQoW+ylMmHtKQUTNOcNSXeGvWqWlWvr0iYLUh5ojx6QetcepzaeEn3nruqH3ww6BN3tDq9+orW8osa6or6NlEEiQuUadrRpN3RtBmpbRsoZ3Cg/IdmsJmVzooolMicWM+SJkooYCgZAZO7zCMpGQit2tgQbxUEBd4R43QkW6sUsnIIMn8/aNGwxn5AstNu6H/9+q7+5yev6YrWNY61ODNRNqdLxc53HOg40HHgfeSA2UySmc3C1i9Axo1yjjKXV0XW1drePqKUEiPJMvLNpRzJnDIxUR8ZWMr1IXCBOThmPFEm6SAQs83YFP7nB1Y2zmpl7aymaagpG1CEP6VWanWPg8mBLDaT/i2APJ8COcQSJTMMerX6VZytNe+//4KEceERUlRUH1twVTmuaZzXdLXd1FUdUzO8TUvHH9Pm+c/rpge+qtse+9O67Yl/Vmc/+ae1fe9Pqn/TZ6UjH5c2PiZVZwCXHeGIFLYkrUo2IN4nHxsB+2F2iKA3OD8f8O+XgUrG6C1JSiQzoDmpsIdAnpGaeT7z8prPUoFggUi8kpAHM5C/qJwpAvjS1kNy8AHa3s5D7wN4oYPSd/bUo+U7l3clHQc6DnQc6DjwfcaBbjjvEwfeTmW2KUlhpl97g3WdPH2rxuMgM4dk0gzoaSM2s1+ckp9MkDIpkRztTmk3LbrbONfSB+hCCPL9hFnQzi7nXozHpyXO1NpEGQchW1vHpbDEqEzCs8MQRpfEiJkaYZjDCOfeIDSPHsjAh++McPgEynx8vadqm0u6fPFppfaSQhgrxkAYQQV7OLOCbznt44W37/CBcyB84D12HX7IOFCkAHPiw0fYucC7Dv/A3wS/9XSw/TTCissIs6i2zQhZySwgVyNbwaTRdFeZw+p6ybS63tfW5rK2NoZaGVbq11Jk07izs1P+I1jfZJrNFMa0bdnnQs8YCcJbIcosIIyk1CT5QVAMARqmOuxK05fV08ta7b2qreGrOn90pAdu7+uhOwY6NCA/vqheekFVelU96veqJPbUDNbnrs7dQA64ck2sezLWltDTvipZZDCu2ZOIssT74siE2bIctJJjUY9aclqZ9sY7Q6GyeB/jqqbVIf0P/+g1/fGL5C4dlv+JrEQZqc53HOg40HHgfeHAQrc5cY976Ghdz00TetNkRVaZBksr2ljf1qxephpl7ESsxHjgc/Y2idhB98wKgW9A2BIFSGs5fOrkZ+RzSpVkq9o+crN6S4fgV18u5LnrFhTUuYPJAaw9Bd5lA0GJtfRF97kYKXS2ao3YnF+bRu2mJTXVpvy3OXdtS7u2rVE8qivhmGz9dh2+8Cnd+vCXdfcnv6JbHvs5nbrvyzpy1xe1dOZxxSMPSMObpcAmX4cJt8Gmkq2rzctqcl+tHD3yamWrlOejCXUUryDpLLL2YJ7NpjiXEn9q7ozwzSAL77kEM+8JR0l5JBAjpBsi7+iNcmrtHwp1jbSVkOEQUqlE3hxShPdcgs53HOg40HGg40DHgY4Dcw5c140eyzLDFslSkyTDNj9z5jYuMohzJhWj61wK8XpbZ9jxgkZQw/mY/xaIX0TIm0FXH5AzM/klzLRp5P//h1lQ6xnsK3Iy9ZeWtb11TBhB8xH5hGaYnbF4tg86SNjkkse9XAfeuT3li5SZk0Oe0Y61u/OKrl19USFMFGMmlMwMjkWZG4QghEoipc7dMA7wRt6wvruObwQHvpd9+sfOYbL2kKWSpzc5EyKAPH/dHBFBCIQg5RDHD2SMW23zW4UYlYknoMrYULZKmoKJloam7e2hjhxZ0eZGT8MlU029GAJtpIYTjUlIahA4/oOfmXyzKCGk8zSLIsUkVS6EOTiajkbIrpGqXivjokWaqIoj6F7VobVXdeHkRf3wJ4Z65I6pzm29qnV7XvX0FYXmmqJlBegzqc7fIA64cm1Y1Ia1awmTw4zlNkY0gynzSrJWSoSJfEf2XPlrkGibeX8tB4UU5a2kLF4Znqaluqc6Vop1pVSt6PXdDf33//MlvXptWeO0Qp0Kmp3vONBxoOPA954DZjOJtJ+y2SyvaRMbEaRVdvBAeq2tbajfH8os0MRkJQzoOStp1CXxrLKRIudAe6bssxJ2hBRhAnN2oU6+kOfyn4Rn/gkbYNr21R8e1ebmWfizIaNNTo1oBDp/EDnguj3mFntuymq2rGlCH5taq9VYX+OwrMtpWZfyhq7E4xr5Jcbh+7V64bM6cs+XdfqRP6E7vvAv6dynf0nb9/20+jf9kHT4EWn1bql/gVfqpPJ0Q2rXpOBYVrae2kwf9EYgXi/5N2WFgZlvKykxpqxWWWkPiXSTGzWUteS7FeIQdBbICtR/OwiXgM+xoYVjSroB3ofRjqh7H8gCnt5DJuaATna0EqGR5dULAeJkzut5gnqMW9hH8oqlEsV4L12AZOc7DnQcOAgc6MbYcaDjwPvAAdeiDtegC82Y5WdEDRcHMWKbcqhw+NTNWuqvKXGBYLPqbxqLt/UsCjEwWm5OzGiLbXD12o5azsvMKJMpWNQH4QwDJzB+v/xo20TP2BsMMwNZ0MbGllY2ttVijniW2wrGEHOp4CMsuUTIlM/FQ5LFnliUefogwscPP5hXW+abuCS6qiuXXlDOO4oxSdhPKU9JJ3hXKXPOlFlb684PdaOdv403egxd/weeAy4EfBKL0ONvxZtLPZ19Y+VvIXChiYSQIyDbXT7EaKrrqH6vkiFImmYkU6OV5Z6OHtnS6ZNHdWhrjfKglCdKaSKv53cpFW0tZ3Evsocieskr3dJhXUUZG9KAMA6EEUFVIbh6el1x+oyGekbnj+7qEx9b1WN3r+rCkYnW7AXV42+q17zM5nsH2lPQysqGklnhNXcefXtk+T+v5mNZQAhGlcMbGFJCRuwElKi6ABmlHmXkflQ9XJDz0N8hj4uVFM6cN4QqpTyt1NJeNmVksV6UEb/e1uTxQg/Wen03OALvSdNMNW0pr7b11AtJ/8vXR9rRIU1tSdg1UDF6d4QSZtpkgz4gQx73EAoE9LIYgIjTuvMdBzoOvP8c+P7qwb/9/Xi70e0v9/isTnYpgh4TOjErKbUZYVNrZXgIXTSgtEayuPBJ8j/tV+qgn7y1yyAUJVHa8DzYPjBv5um6EpnLxCUPRZ6kgCGRU5CFPvUGWls/pd7SEU21zAU2mxFRJueDUXsBoiXP8z1OU+T1fr1QyHv1WfH7/PRxAMagN2NvnJS/XfxN9WdzyJqFbzds6Lypzf4+XY8tMOMB9TWDv1dvD82qSm8Jtd/N+52NbTHGLNevyYwQC80qwrqgKZccA43CinZtTbthUzt2SNd0TFftpK7qtA6f+7TO3v0juu2hn9TtD/+Ubnrwx3XkY1/UyrnH1TtyrxTPqLETmuZDXE5sMpMtRrRBuKqUh+T11aRaTUvf2cjnfbGK0CifzZu3gzZ5NjeTGKpmjm+Pmhl4Opi39ZhomwpmKRppgVnOOz8zRQl4uKBMEu85BHNPyvlZ+l7UX4SUlfzrVeexNwZvMyRv+cZKXarjQMeBjgMdBzoOHAwOuA5b4L2PeEbJ0Kf7UWymQtzUr3sqpneopaU1HTt1Xlev7SpEb4EOL3raKzstYQl4mOTnWFmNjHoKptF4qjYF5VxJMhl5HuptnZH7ZpDl3vuzpMUYvbcSL/mkPNTCMcZkdB/LX1pRjpL/sBHzTdhDCkOtrB6RBitK5MlRJks1vIGZh66XzRLfh08fHzxRy9gcHicPL5/nApS+xZd1YOat/1DKSM3kNY12XlIvTsVqCcbIz5HaBIcKb1hzZfn6v4VWl/G+cuDNxMObM7p0x4HvmAMuHBDE4jOXhwshUfK1z3lGIo0AQPDm/fBcDnIygiHnFjk8B9fJ1rYKibZNqzRtlJtET6ZgJncpTdXvZ62vVjp6aEVHt5e1Poiq0kh5ck1pfA3hM1FAqEXe9BBMZiYeMjJiVavIrAYx1UrsdJUmE2k6gUbSoJJqXeMi5IVyEXLhyGU9cU+tz93f0/02Nj8sAAAQAElEQVQnL+pI/IYGelU9G6nKE9pPGGMjNBQ+s2luOTRv1DI3J+/IjEHR5L+t0DB+Y+6WxbwdRhhABBUgZPSGsDS1MleGJaQBKVEm57k+ms6YdgE8CA4UdQQB9jjPpKwMc8lSawE9FJUFT3OQ13HYXKEn+IltUdYl0cbb0VqO8WSkqmJdvL/Y19TW9T/8k1390ct9Xct95VhREqGMoTOlZ274p7yrit6f6NdhhEYvAgyQlNMmoc51HOg48BHlgDFvB4F7jxpCYQZy0A/lkj4IfYJuQX9M20Rcura7ix5rOUgdywxZ0/Z0ZPtmWVpD4CCLXMxEym2s8quP0PCf4KKBauJCxwrdlOnDQW8HzJuELJfrQZsP3UNHEe7kEa9DVMW/NAmy3hEdOn632qWTHJqvo5tNbndk9EeLAsjQisjzhO1hNJcod5BwPbIH0TWgyJ/vGpCFxOwpYm+ErjuvgjYSemM/5qOjZZ4jEc5hifYzZNoWGE9o+TwypZnaYs4qoTQLshZ9JGyyTJ+5tBdPh/calNGpOXsJfZT3KNE8F2qVmSovx3YT76svR6Q0klcFVgNEixCDlndHj2bEg2cltf6P8TeMl7deE9ZnzMZ/nHtcXC2RXtaO1vVS3tbL9WntrN+p6uTjOnTXT+rmx/4Z3fVD/6ru+ZE/o8Mf+wWtX/gJ9Y9+WlrlwqO6iQ62wTpYpdclxrvEWIeK1ieP72hvPFLFh8LrIMxFGbV5WajjcwzUj2J4BYHSGQL0FojEr8NKnVlZhA8Og+a3x6JGoHYE1RwRiga0B+05IwbgqfZAe/pVQdQsXxLVroOEzcHoJeqV0CQqzZ4euw517qBwoBtnx4GOAx0HPkQccGXtmE3JYwvs5WCjaJ45DxZJN01AfgsS506OGY13ejq1RCGgD6wXNKWf07TkUYYezRgveapy3qCMLo3Luvfjn9IE+g02Zot9lbCvhK1jtHIa8rx2zJhGCm6/ayo3c69cG2l3FNXmJVpEjquSMIsArbyv/WAkGd29gIiLPLrAJ8AYzfcGmfaYNEYIVRUwdmoIfS9srmA9MVRduzZm61DJuMjxcVvN+Vle1Znz90nTpFBJmfY5tUwh01uQMXBzOuQLm0706bWMgXtZ6UM30DGOWe+JwHnCgnHOVsZaxmzkh+ugfrF5WW+4r4ZisrAPTbXRdvcFvfbCP5Ka19hjTRRY56CK8hq+GRQbZZsSb5W630DXjXa+sjd6DF3/B5YD86/fJYCjCDry9sK3m1gmcwGib/EZoekQ4QJGfAakB/LT5M4sq23GymmiHsJ3Y2WgY4c3dRSsDvuKKJVIHSGQEzcdLchs1CEgD1ukemR3G5DcwYLMEGIcWvuBUwyizwYBxmWIRqp1WXV6hQuPF3R87ZIeuIWLkEeP6pZjEx0avKql9JyG4aKWa+py4GR5ohCkqopKCMs2IWChLwscXiH8yIv05WzbD82dD3sGeEGez9g0ixPs5RD5SPsZXyR7wz9PZx5Z5SLDWHGDe4BMqdTlWap4YaAedUT9PUhUQ2Fl+ToZ6yZF1jJqigHy+s6S/vHXL2saVjVuA/lWlH60qMC/yHvVovxkmrtAuEjQManOf9Ac6PrrOPD9xgGXBY7FuJARnnTMs3JGLgEzyhAoFqKaJsnli4Uk1zOZjcbyYENVGFKjD1CIPLNLMDYdqeg9yUk4lYTug4g+PC5J6Ps9XSrkuStQ17vwS21W5oJDXBKF3pY2Dl+QhxN2MJlGWTP5HKjrv+rf68FDZxZ05AyDvyoRfY+dE//WJL2GT8UYpzGON4CmpXweqoxxnkN9T+c35Ak3yyEiWRacmuN6oNJGCoUHNk/Nck0iTbsM1ywoWpQROsj1N67Au491pRAp5yX1Mprw2jVqplNNpw16MwNTQ+VJa5q0sejXBr3ahE2N8qauJZAPa8eOadq7SdXmXVo9/rC2zz6uhz7zp/TAE/+U7n70qzp7349r8/xnVR16QFq6IOm4lI+CQ2CTNJce4nIwr5AeggHowYKKMM6g2eyojC8jfkO4KF2EFL6NX5Qa1N4OIn8GfcfOqOnw93Q/PI+ib+m9zjvh7Rp++7qLGm/XusvrONBxoONAx4GOAzecA67C3zQIz3J4NmaJQrB3hL6t26eLs2tFGmDkZGUlYBRjHpEpzqqSxGXC+pHTWtk4pmR9hbqnELE9LGATgLl9F7C78FBgpE6WRFbQzu6k2CmlK+xdEnoryNqz64i/g4fyXsn1uMfmoBOmQp2gybhl/MyJvESxxVDsNv/tDwvL1GGQjFGM2BhnGT8zEvVFfc/X3niFoz7PD9a/qbcyLsbhYyxFngHelnfU8zoloM5sUvI19jMmcUmlvKOrl55VmlxUHRrOgybOAVmhXxpKzoOCVqK15nRIdP4GcCDcgD67LjsOfM84UHML7cI2pVRo1my4V5aH2thY1/bWpvrcjNRVULCMMPI6qYTmwie3CHGEurcMQRaMO+rEZrxRkxq10DS0VxV7XLD05T/VaGkXwfY6B02vaqV+Tg/fOtZn7sl66JZGRwbPS7tPSpMXFfM1qR0pNY0qFFyPcZpM/pssASVXWa0I3dZMTRAweXwmTJPMGgUBDq4CWigkWvtPEDgo8SFnF57msQ7vlgPOPoOPDvFOeOiQKy3WKcP3wDqZRbqISn6IZj2Nx0F//ORLurJTaZIGSl5XrWLI8nctKguLgTZJ4t0jWwGavmazNTb5P6+mznUc6DjQceAdOOC/QZgRJ8bhvCwoEI4nU/kFvmmWzsipzc1tLtwraU+o0Agp42V+iVLy0XGe67ptyiE0lQ+wZyaLzQSXPHIgg4Ucd5nrE1vYBR6PVV2KFJa0uXVS6+vH1OS+VC3JfxqvqpDaOSnGoGnTwuoop2k5Qy4qpIqQLLkzuOzw+LtHpilLJ9cJ+yF5iVg94dAU6BdD9/sYQqoZSw9UjCcAAaNJkMQcVCmDpFo5M+dclXz5uwId/y3JyC42MldzfmFreGhKpT9DTxn1zPuDToRmpG1kSNF5kVrZHKlNStCCWYJxytg6LfwbK2sXG2piWWPWaIytNYV+Q58yk2FvRfjtc2+DlLCHWhuqsQ2NxWVHe0yXpydVbzyk9ZM/pFN3/oxuf+SXdMen/nnd9Ng/qyMP/IIOk2erjyoO7peq2yFySmo3Cf2Coy8F5s0SMnwVGGwwHkYm/ckot8Bw7F0DigfHdyPtONBxoONAx4GOAx8ZDhgzdcwCTBgikuc4hDNslTdD5H07ZKhgCWFBGfYLtd22wNBI2BSen6Dh9k2mI0wptaW81sbhM9o8crN2p33szoD9xCBUy0JPMfQVQMRGDVyQyO2vQBlEIKOrVy5DtVEIjYTdJrV7o/B4QbGD5+XUMRGnnpQ0c4EgyhiUYefJaXsIJRVoz/m+wSxoNBqz3/D2Dp95VDOVjh49oarqCfNOZtAEMsMHbM89MkRM3o9EqO8X52NxzPgh1k7wpGBvnJnB+qkNq2keOpgKuf405x22sAL8mV7Uyy9/U2ZYup5Hmbx5qbt4GBHH9YBY528QB3zlb1DXXbcdB947B/wQx4V0QKYY0ib7T7ampH5da3VlWYe2N7W5uabV1SGXIVGGIshszJUbhYB0AkZjYjP1EBDc1ELcqUWqtwgyP2hqkfap5UY3j1XZCFF5FZX1mpbDi9peelF3nm70mQe39Pi9azp3aFer4SXKXlUvv66edlSHKe1aVXxxEQXByYum4ylKAoFqzofMA5ijVebQ4DqkRJusoMzYHJrHaNT575ADb63mjHcIY8C5muV85QGXPT/IjEMSVrtNpIlnVQphoLpe07WdqKee2VEbNmSxT7Ms430KrJ2/i7QoeU5zFidGhFrzCAk5qNb5jgMdBzoOvIkDmbTrN0dAN5Eskn8ymbBx8lJECXrB0Ebra9vIJnQEh8z+69XexizQBGlEVbfHzYgjclLObL4SZQfZMyn0ud4AzwN4iYkKhw53XsgvQJDfmsKTel2HDt2ktfWTGk8rRd/EwdmILWA2a9c0DY0FlSzEOjAQ0BXCzeoQeU/e1+Q6AR/0HOgQKVGU6Z8Ab6Wy9z+DWHcvzYx3D+R5vtBZIm4FkTHP2hjUriOr9GGt5P054AEJzRw1/f3JJhV4boZCKhDvmfO15QKkgcdT+OVhubDzdzVWSoFLGHRjigM1YRnWr2qkVe3mVV1L6xrHI+CEpr3TCqu3avXIgzp1yw/qzgd/Wvc//gu68MhXdPreL2nr/KfVO3yftHxBqk9J8ZgUjkppS2rWpdZ/s2OVAQ4lPzjwjbjcYV/N+cigVaDOdRzoONBxoONAx4GOAx8KDmRmAYzgnfwi3+s4PL0IPf5WeOkMGcPhrcDsyPKjHLUJU4R4wk7K1NUcmGYlmiXMz8gzSL2hTt90p66NA5ZJnJtWSW6TJ6+IzSaHX0oAm9tygubVK1e5eJhK8oqJHA9J4m0Ot8sEZVNLeSsV+85DrwsYo6BbQA0DVJJKqDc4tglyTKYt45MsGpQzceahSkeOHJP/gHCGpi1sRYtSAHSld3TfsvAdW33vCwySoPCDMe/x2udHPj4bY3XAc2JiqsBjUg0/LE8ku6ZLF5/WeHwRfrE+OStY0HVXCJEk5Dnz0NifnGV2zw+QA/tX6APstuuq48D3gAPIj5ZNNxIHYWMyhE5mI56Ai2m/4KjrKL/8OHxoU0cOb2ljbVm92hQCCoGbcb/UyLklHWShQpGhNpKIR/V6tUKkE2sQ+Ai5PEXkt+pxGlJbUkTwVdpVbF9T1TyjjeqbuvPkZX3mnqBP3p5129ErOrT0kpbyC7Lpy9TfUfBflWsb4tIg1oRJgfEGLm1cHRqHClJWgn4bkhr6n9Jfw4FCw+FMMhMTlc/P4XNX594VB+CksxJ4LEPDQbDwnkQxtk1Wak3mhzm8AVk9xbiKebGuf/z1K7o2XWe9lihnRbhYE2snLuJYNhnvpENKrJkTDFCPxKFHrPMdBzoOdBx4Jw74AbMjuRyxIANN02qC3mvZLbWIFJdNS/1VLS+vow58I8XFOvImoVOExilAd0immfNwP2a5B+5ZppA02+ARojetgCzm6nuWwEZsxgdnFHUsSv4bEZOe1D+qI8fuUL10WMkq+UZnMm3goRRjQIQ3yG9zSnAxKaCbDX1g/lNiyoIQ+F77TH+MU8D1iIcOJpNJOxLxGaQmiEsFU2NSsQ18OOzQDARHMoUZFLLKfAgYvVFfcnpZvDPQntEkZQ7KRMh7x4CokQU58RTMUGkHQauCQh0VPHTwntFcmRezZVBtW3PB1NfVyVBX0JNXdUTN8ILC1r3qH39Mx+/+WZ25/xd1yyO/pHOP/ZKOf/wXtXrbjyme+KS0cY9UnQHHGTgXHVqWtAQqEBhHYK3gE1F5VjSV/SujbdOUb4RLQvmIU3l6LNOyzMOYHyDZ+Y4DHQc6DnQc6DjQceBDxAHX9W67lCnNdb1hCVwHNgCVMgbBAioNFjUo0jedYgAAEABJREFU17eB010AWt4yYCNGDJGIoeS20AyZVIJaKw4KdP7m27k4wX4J0OeCouVsqU0TNdgtbWqUUottA0HNXCZq0JxMGu3ujGkUC4zxGuPfj0BekHgK533SGJuIBppnSoxmBqLFG8/rrUjsed9vNE1SCBH4DLGkUtRgaY2zNewyzs2yj4HxyelaUOnuemd7tGaRPAtYi3nkxgU+lAJjDIy72PaRkbE2jJ+Zkj/j4Szu9ebAZsagppz1GL2ki68/qUGfdWtHquCV4AmFeO+AAJ8LTSLKPBwEnb9hHGDFb1jfXccdB94jBzKXGbWCGQfULQcWCB8OKQLyiSxkU0LckN+M1bYTLfVrLkE2deL4EW2sr6iupOC/SqgJbadqOfwoZ0YI8owSSwiw8WRalFGEaM0Gv4qxHCSElEtouUXYNerFXdX5dcXps1q253Tu8I4evrWnB2+Ouu3EREeWXtFS+4x6LSG3xVVmTNPd2QWIjzln2axz0S3I4txCnLsTMj9Dp4BsWf5PaplbAvk98vCj3hymwgKDk/aGMJNDBmvTtomIycyVYiiXZNM2qs3LeubFpGdfTpq0PWWL8pqJNjRQ4GEFmef8EIb3Sg5yJM93lET36DjQcaDjwFs44HJHMiV0RCacFJ1EDvImJ0N3Sasr2+jCoRI6JOck13/UkMuajCQyZJfIRG0VqWMY6NEVoA6yyww+zeFxoj67RVRIX/dAhtZsppLzoRpITS21Q8WV0zp2/A6yV9UUmZ7Vsvl09GrqCAffzXkKbchAypwyBe/dW6GdoTdD8D4KRJ6KyzwZvRZ2QWbjlRmIX1iUPC83U6nDU5RrpolU4p52UObtyCQmXJDNN3xSkIpeIpz3nKHpl2wNL02bTYn3LZlfFMGX0KfJklobaKqBxgnAz91mRaM0+zNWYzumMLigwebdOnTmMZ2984d12wNf1q0P/aRueugndPr+L2v1zBMaHntUtn631DvHmI6BI2Ab+puEK4yL9eLiA2tPGdusZZxNFocFWVZF6lGFmmX+rFM2KYSgqsLAo4VwXkbQ+Y4DHQc6DnQc+MhxoJvwh5YD2WdWHh6ZWy8lOnvYLJjZAJnyRAbg7MaMNOWYOnJQUDxZJfx2D7cwaiXVXGJEa2SaI09lXGhoyuH4ZEd5ckVKOxL5TnPjyGktD7c1GjfyH7rBxJIYQMSesUDveDE2GmDBMHLsRCpICrp8ZQcb1ahO78V+w2bz0EG5YR85hCFELdosfJ5HjNCUNQvlIW1EfRXn+SUis8AYJ9jG1GbPAHkJ20pW69Chk1LEDqRf8wLsQ8kEO6SMB/q+d28eJOMvfCBk7G4vL0By7mdl5hNNIyZ6Ta+89MfK6TKsYd15B2Iw5wSA/mIdzZuTJtdj2gvVuRvEAb6cG9Rz123Hge8BBwJKw5C2AeHiQifGiBAigXJrmwmXGhPETKvAAUCLQhqjjMSWfW11oJMnDuvw9rJWhlHRXHC1qmOlqgj1SuNRUr8/VK+3RF6twD/IKrdBlnqkegg/Dr3RpbMDgqxQtdTd1VJ8XevVC7r18CU9cn6sJ+7Muu/Mro6vvKKhvaSoS4o24RKlUUS5+Rwkxj0HlJjVIi1cLkAVKjOXHNIs9CqUdP57wQGYWdhMKCLwOUToErLQciMl+/qg6BNKMochhz2b+kd/dElXxxWHQbWSBYwTVi8EGspry9sKGr5uVnKMvM53HOg40HHgHThQjGYkh+sGZIoZGiJ73cCGZDqXRQEpFTG8ozbWDysYl7Cl/kz+hCKDTIF/VuSOhNagDXnoubpGf+nD5ly2OnxeMKzwQ4KFBXJDIXCAr77UOlbVW7tJm1s3c6C+rFgvETbwiDY0ckrmqbIeCS5C09PZiFNH7945XYevYmCcAdKBC62QAuoCsCk1BWneE8X0nOUXH6nok4z9YNgPRpiplUVDZTbiKfCOvAGNUkilbS5zMcnpZ+wat2VSHxq1zH87hg2tQAYt42kZT0t+S93EhUeyoXJYgd66dptV7bbbGuu48tItWtp6UNtnP6eTd/yUzt338zr38T+tMw/8go7d9TNav/Aj6h3/lLRxv7R0mxTPSDos2RbgssPWCIegFjMDUpk+LGAYvPOmxFgC73m0JcXA+06tMh9LYvBAOPjA04DgisNKqOKM5wJEO99xoONAx4GOAx0HOg4cOA64Jl8MGr2fATbBXg5Jz5r98FCmBDtBLbZPA6ZSckykvABp/ysOs4Me8r0ubZyIA8KQhI4wN7IitILXbzgIn1yVdl+Xrr4kXXlOGTSXn9b08jNqiOerL0vXLkpXuQjB3rrtwj3YMENZwA61GpqVEnaljDlh8xgQdk3rvxGSk7woVrWuXttVxnYT9tkeGIlUSdhpwk4Toc3LzesqSIKu3DkffBYeB06YMvM6JS6cKZMnBrG7Oyr/J14inbIUQoWdvKyTp84JgxKQqTn90t6UvCJURBsVRx0DUNVenunGOsZTxpQYBnGeMz8bV5lKGa/net4c86rGmkg7aq6+oMuXnlMdsbmbXdZUyqyZefXSngalH8JFeo9fTrvDjeKAv7U3qu8PtN+usw8nB/ynXX1muSgnBAxCKc/hAqhXR1XRZC6AUFSGwnKIeG4nWl8d6sihdR0/uqWNtYEiN/ntFGUGvcHSkoQgb5ukpmnUti4oDVocOqFUUmuIsyALURYJAQ0UuGAJ7Y40eVV187IG+UUdXb6sj52LeviOoe64STq6flHL1Uvq2WuorSuKGtGuUaZfyaQ59mJI4wCMfCMUYLbq3HvlwIKLJrGmYhWskPT8VtynofAz7M6sP+ujJOMQLcSo2MN4qQ/ryWd3dWXSZ9WHStZnDY06QbKMB4I02PN5L9ZFOg50HOg4UDhg5fnmh8nMyETXIDeyTNNpg0AJxCpQI29qDZc3ZBwMu/oIwZBbEVSUSbJAWZC3LTDoBfLYTOnAO+aCzFaR3bHwRfI8h5RSKzFzFKzYoUg+d9fjVkl+CTKtKV7T2sYFra7dpGujoFgj19nk+f9pQaXis5KyJQn7QMSduqGDlfWu3axphoRjQaZQJhEk5pQ1S2dyslGPMeTQKgXeAR8LC042ekalJo1UYLOxZupk4rQs/VBI6E9RH9r0YfONcibMMCpjkbS8Sw2XDBMNsExWAJcd2taujmjXTmhXJ8FpHT3/aZ267Yd0y71f0i0P/qTOPPhTOnTXF7VK/uDUY9IKFx3DC1LvtBSOAL/s2CBcl+KqsnqsUQBWwHTIkxhcQZm3JF+2wHsdAnyRO+PdNiJvhpdHaIQC491wSMY/fzpFda7jQMeBjxAHuql2HOg48GHlgM0n5rp9P4olhB0wLyZm2G7ifMjPfwoazmmaa9LUQXzq8Pg1GXHLY2yrkUJ2jBXSWHGOQJl2L6tcalx5Vfnyy2pef1Gj11/QtVef07VXnlGYXFJ77RVNLr/I3cjzGr32giavvSLtTnTHrfdoe/O0lofHZGFNk0mlnZ2k0ahVSiYz7BhszGITMa0sU4g97Y44aE/YOdiw2UwifwbhyM/GmAO5APtObgORJwc1SrAwGkm7t5JZYjwM4KFtFjQaTxiPQC4Q/cY41Mb2iXJ/lGlrFjWjT9tMNGeZEYdM8fuiJa23ZMyyP/BnkrCPC5Tlbvb02H74eAOjthmYHy+IFEa6+PrTcHikxCWY8X7lBE2aZn/P5rQz+aUPm1OHZ3JAjaqdv0EcCDeo367bjgPfUw6Y2ZxeRqQA3mxktxI3+ckPQRBGgSqRx34Ylxt1loa9qO2NgY4eWtGhraGGAyrnCbpyqsylCSJdLbSatlWLgLMQFeqakqSEkPPuA4+Icgiq5Yhs7vu9JUWEnuWr6oeLOrpxWXeeHevh2yZ6CBxbf03DCoU4Be1VofLoEzHaZrmM9T/LVTGRmkMJTUyhqRRzD/qOmmExTnXuPXOgGAquxAHcZQUg6Ws9kQVXaK0s5oKW96LNU/HqaNz0dHGn1h89t6NptaXxJPLOBSVl8SLKnaHoDJoqGdDifZnFfe0c6lzHgfeTAx3t73MO7EkBxEYRE4zXozG6PEEXeCZ6oGlajUcT+d/k9XN8P7T2//tjOFhXjL2im7x2i57KySmgIggSMsj1SYbO0mCoHsjoMZnhZ6DLA+YNKRuAy+yKiXroCMStzCUEQstidwKmUm5UNiIlnzbWl9JAqo/ryNGPaW39vHbGNfI7KtaginK978hcJjSa0F+jGIIiuh5iereOJdEUC6JBHyTGk1lrRwqsOWvdyuhbypSFKqgCwYccKQlTZZuia9piJxj1TSYBX+eE/ZAS8yZNRYnQHGSZd0wlX//UNkpuHykzZ2mCehqlqN3U065W1PSPKS3fJNu4S0tHH9Hm+R/Wqbt/Vrc88k/rtif+eW3e/TNau/XHVJ/6jLR5v7R0sxRP0t1hSVx0QINMyWplxgh5ZpxALmBICibBTgXXr/DY4MoM6N4Sb6iWAGTK+AkTbbTfGeWAufn8Apc5DstBnnaIGiqOxmW2HkKw5L27hxl9gnfXumvVcaDjQMeBjgMdBzoOvGcOFFVeHnuavmmwHUwyM/k/cQ4k7C2h/yevvajL3/xD7T7zRxo/+6Sal76p/Ooz0qUXpSsvS9delXZeJwQ7rxFyRuO/xeFlBS/pyktP6dor39To4vNqrryiPL6qqhmrz1nRkmXlnWuq24mWsGN67UjRL1VAe+l1Hd4+qh/49E/o8U/+pB66/3O6/bZHdfLE7VpdOaacl7h4SDLrKVZLyooKoSav4Ywh6bWL15QtKjMPhVbijCLTp0P0y3Qlt4VkJAPx4DGJp4pzPkE1RMUQRCX6TCDPIOzbqpb/ea4pe45ev68EPaIaj5OOHT0rYSOGqg/FCKABSTOT4HHEljUjLjL1fergU/mBJmsYIDzEInU+FJBTRo+dHOAPU4IjQW5Xh+jzpU3a1eTiN3T50jNcBF1Tn/1CZVERBBr79OEmHEia0XReOEhCzbBN9cG4rpd34EB4h/wuu+PAh4wDLnjeCJd/7ZQDBE6yDeVRoUgGfWllOWhjradtLkKWloLqKitw6BAoDzHJD8IVZrQS7TJCUu5SVjttCpB/8r9BPZ1yxJGmKIgJIu8qVyOvabl6WUdWX9OZQ5f12L2reuCOJZ0/PtFa/bJ6+XkN42UNKv9Jg5EqBjkd+e3yVBWCN3NoRZfQqtT6H8KGsnfd4d1wgDWEv94yOx+LQkIkoug9z0pZIgo8DlhhiUMaYUR5taRKqtb1h0+P9PrusnJYVlVj7mApZJsd0NEAo8Bk2QMecghnoPMdBzoOfJQ54HLhzfNfSAg3oBdlZqH89kdG+ou4GTqgDVpaWiVZK2eTke/1MwRmSCSz/DA8UV7XfYWAzCLX0CeS6eA6H3uQXG5z4K0CT3v+/lnBDE+ah/DDwwIyQy21oBnIqkM6fOROra2d1e4ocPkQueBuyY9SDGp8F2TehkeCFgwmRsa79wkCjpawhexrkacAABAASURBVEwyU3awLhnEEJW5zJhOpmw8x+h8Lj380gK02BYVa2kKrL0KQjBFxhoCfDAH7QmbFDThXRmnWlM2121YUao3NbIN7diWrmlLo3hUeXBWg0N36dCZR3Ti5id0x4Nf1h0PfVm3Pfxl3fTAl3Tkzh/SkDJt3y0Nz0vyi45twi3gFx5rhMtgAPqgBv6+wUMxnjl8bmJ+vgxS1gysjW/oS9rji3wPqfJ2fl5U6MzjpbnH98PbLtIe36tUEt3jQ82BbnIdBzoOdBzoOPBh44CrdMyI2bRsFsxsiVk81lWxKDzlxQ6MKKUrF9XsXtUgtFxWjFVzmB3GV5R2Lqq9/Iraiy+pee0FNS8+renLz2jyEnj5WY1feU7jV+d47XnVmTOaTPs8UZU5o8mNIgc0jmoextSqAou8CjuyjAN7dWP9mI4eOa9bb3lAjz36OX3+cz+tH/zsT+jB+39At1x4UP3+IY1HtcbjiouPSm3qa9pWunx1wrywqbDzWvpp6dvPpWKV5ecTicN8K2dUKs4Kk7AtS8of1HMbKGfsxnnc08WQorYF8k3XdnYl4o4Wm7eqB4wFq+/wKUk94DYdwVv8guabC+zNGTcwvRgjoSX5AQ3c0PX3J2NLYz+3SdEIE2FkvpznJf8LL+mKrlx+jupXFUMSmyxs9VQ4DRG4mZThZy5Tzp5VMEv6E1p7tUtR9/iAOeAr8AF32XXXceB7xwEXLm+H76wHUxV6ClYp0iAgBGNsuMltNWT/vgwOHVrW1uZSuRTp9Vr0wFhZHESg+FqUXr+uaR+U/OKjmQoJqBARoxySTylv1cggzjkF9YinHcX2igZ2RZv9y1oL39C5Qy/r43dM9cl7km4/eVEb8Sn1p89qaFe1FBhPL8rbG5cvVS/IUGzNtIVelDHuzr87DmSaZcwIV1LOyFwekdwA3HtOJrJAksyV2gwsNu8CzzDU159PevIFSb11ZYtKxspYUJYj8pRTF7VV+iNGxJ/vP7oeOg50HPi+5AD28TuPCxHikkdIDkOWeDgacwDuCg+JYq61cqXVlS0Fq7C/E2FExHhDNjtlc5MkT2YpoETq3pJCpC5lCkEH3jEvZsY0mLccPicj7QWOeZQAxkiF4chv9LKQ5XI5HdnIhb6kFfWWz+nw4Y9paXCMjWatlsuVlpIpG1gPY9VXQL63XEDk1FAy74PYd+tLSwtFV3i8oDxMxhoHYMlUsbb92FePMYZUsb+NbLJr9auBUkMD6gXRRmgzxuVjg6xqbJNEfsNGe5Jr7aYl7aRlXUtrupI2dSkfkR1hk33609q+48d05v6v6MLH/5RO3fcndejOn9XGLV+m/HHZ5kPS8DYpHpfSupSHTBV+hVqCFzLTnjPGY0ly+KbQ04zLvfk4kymAWKC5o41XoFzwW2UdK8ockdARvIZKFWMIARAK4OVhgXAlg3C/9y72p7t4x4GOAx0HOg50HOg4cCA54Cp9gbebgJe5KeCmrscTNpyMWDPR7pVLasc7CmowG7DsuEAQyGminDjjAQKWJzLyAqHXjeKSwxpsMkdS4PIhcKER6MQWUIZmYkiOTOje5F0vIHrObqSFKHMbyi8TbCjrHdLGkdt1x52f0WOPfFk/8MTP6e47f0Dnbvq4Tp78mLYOncMmHejViyPlsKRJyrIqqOKMSLHFZt0FO0piHozTf2tZjEfFmeQGVIn7I5c9Q2bcmTlQSCb0qOb12ibJ//+PrKymnSrGivpRy8NNbW1hC1qPJhhitHpnn1Umrv3OO9ifvtFxxliG4KHDE4uQscIfYeP6+grOKu0qhh1dvfKcLl56msq7qqKUU1L2uuQk3otUeEpiz0MTL0GzQJ27wRz4dm/vDR5e133Hge81BxbCx0MpILmQbYh4+kF4ZVeSLri4yTdu0euQtbrc1+HtNR0CKys9VRUKUyhJLkGa6a4sTRGApjpWCoGNOnQERTOkHe0tSpEvLXiaQ5PcoryaHVlzRYNwRSvhdW32XtHpjSu6/7z0+D1D3XNOOrr8mvrpefXz64rpMocdVyWUcmonShx05Ax9ht35d8kBXw+QOawpnDSn4w8WyxVUMRaMmHnBHF7TMUsW44DDpZ12Q//wjy9rnJc1boNCrCXjXbDIm+D0hFu0M/JI0jfPzncc6DjQceBtOeAyPiHnXXK0bHbG4wlGtpAfLkMiumhJ6+vbMmRNojygfyTKaOBtvWZC58iMuj3FqicLESCTTNJBl0E+B7iR5ZEFhMv7MM8vh+vOEcpc5gMUt+Q8Q3cn5LjagXorp3X4yG3q9Y9qmnpsOCtlNntZFRtBJD7Ng0FeRDx4l3ASAR0TFdhIm4z1MzZRjsBGK0I3t235jVL/f1/apiUnKDAWR06uW6KaZJo0pib3NPvPydc0ald1aTTUbjqkcTghDS9o+fB9OnLT47rpri/ojod+Snc/+nO6QHjmvi9p69bPqX/yUWnzbmnlFql3RorH6G9byhtSWlHKA2a8JPmfDVMtKgD3WbI5GPdsKUiXOIcAgXiQmKqI6Y2Ocq+3l2lUpLIckVxHeEu7t9Kh6n4PmUVyNp5FygsW8D48vijrwo4DHQc6DnQc6DjQceAgcMDtAEfR8cVKKKkS8/G7dVHClGZVKEnjkdrJSLWrfvLFeY/bc44qBuzkOEMdaZOwRFrMG9onLkscfjYExLlPwHYJ0CyH41k4A5gw5cnDiZrbGY7oGTN4HmcDbUsjqxSqPvk9aUq9EUj+g0rr2j58Xg8++AP65OM/okcf+6I+/4Wv6LM/+FM6fPRWvfo6tmEaajyNGk0yFx9ZxvhjTXtr1TA+rFVlbLMMdSLMZzY+qeQoEyTngafdHiY08zqmtk0F/iewEjwy9g1tE3T8BIdTvRUpV1D1ugTFQ4z2FJCax+n7etrrOihmJCrQDXQ+Fgf8ertR+BTgjfk4CRVN4uxONqL2Fb366pNqOMOLXDxl+JNhprMu804kMLN3Axxx0JZW/izvCrkknbIHHW4QB95h5W/QaLpuOw68aw4gWorE+c5Dl29TLhSm3OqXXyNMUkp8Egj2ihv5OtQoSdJtq9xM1eemfXt9RUcPb2hjY6DhwBBgOwo2BjRGqJkieRyYkCwCkTxxG5xTK9c2AcUXrFYMPXkYUqWaot50pEHzmjbCCzq18qLuPnVRj9w21X0XJtpeel7V5Dn1dVUVY40hy3/VMaHgIKpv47rib8GBxPq4wsoo/0y8VC3vEesu4IdmwApMRgXjaTnC+ugxZQ6kctzWk8+N9OyrE7XVikLsUe4UTQmtmGnn3pw2kWyUAaKd7zjQcaDjwLfkgOsS/3OK06ZB3pgykicjnwaDdQ0Gq7T1PHIDMmteJkIh1xK6J3LAX/eWyKLcgoyNEgJKB9tlhp/kc/S5eErFeWwBzzCKI5GICiY0eOVZ8rZeDwXMhjaw4ZUoz30N186z+byd5Lr8zxqGuEL7viaTVDaFBp8zqwBh8t+dN3RBhR6puTCvWlPFcCKbqIi9EHw8bGKrmNH1Et1JrFm2qASmtJtiDST0TBv6XLwv6epkoEujNY3slKr1+7R6/DM6fedP69w9P6+bH/indPaBX9SRe76q5Zt/TOHoE9LGg1LNZjZyQaJDTGILrCq1feygCsAnxpOVJDbyIUYZIZXwxtSdd5QJ/jkYr2yRl+fcybTOlCYl3sU2JLXYL0y5hIl0Jl3aQVLGA2TRN73MicyKs/bCRRPhyOaJf0OEcUFbgbEZKISoA3lBWwrkmDrXcaDjQMeBjgMdBz6kHPhQT8tVvgNjRDPjQLi9nJmmdzVPFmaFMGo0He0qYBP3sKe8SBlbA3MhF2SOaxxJuWkVsJtDiIohFASI5EQ5EDDsIwed4p0atOgVktg7UiYuC5TFOeZ1CJIZJILoRv4XPWY/4EJBMOzUpMQYFSpZPVR/+ZB6/W2Zben02Yf0yMe/pGNH74HmoZKnvKqmqbkEob0FWTTyM+UOAhkPB8Ge9zKHZBhUVmw3T3v/wtadMg7mwBzrXsVcpFgNdfjwaTJrkQJ4b4dtN+M/7Ut6HpZW1Pl+9L5I2NFyyNcnMEoD7uchc/cURjEBdqRNJdvRlYvf1Gj3JfU55onwOvkFicRyBSWsXaIy1iFjZ2pO2+NwxYtk1HLAyJLuHjeGA77iN6bnrteOA++VA+YE/OEgboT7gZjR28Jf+6CZ/MvIPxA8HWWGwimIChx6i1twclSjiCoEGnpCFX2sryzr6KEtHTm0qbXlgWJAnLWtGtA60KauwGoOVWKQhLJE5qEjgiL0IxcgFXD62X+9ME+1FBsuOa4pNi9pxV7W8bUruv1Eq8fvWdejH1vTiY0rqtqnFdML6sdL6tdj2VzY0kPnv2sOZAnFneeYxcmDqxKL5oqRyzApSiXPJA9nL45EvlnEKOizCkscQNX6g6de1dSWfVmVMWCyeC+glcyUaWGkg7cnnjzHPJdE5zsOdBzoOOAyoWDGCjMkBhByYzSeKLkekTvjYVpb21SvN5BfkJiZEgZ7pq6Aoa8yegjVRp2erO6RjSwjX9RtkU860C4z+jSHx+dwmYpMd3kuUSznVZBcnhP3WiTk5akZC0UP/xrSlLiy9noVF0urZ3To8K2ysKnJNMqsVu2/QWPGCrn09r71rp3RMshkdFs20b52rFcmI7NoLf3stlkT9TSNK5qEde3kdV1tN7WjQ9qxoxr1Timv3az1Mx/Xufu+qLuf+BO67dO/qLOP/KxO3vfjGt70afVPPKKwxWZ5eEHyyw47QngYHEJvranJy2CgSVtpNDXyKspqGZt/MQ7HTGUxUMarBSyoOONpzpMSgTfYUug8gQxU6gvn7RMhG0l6kZyHov6srZdm6mZqfLe+tDFawbsZQ4lD2Z8Fi3wSXtdH4aGDrM53HOg40HGg40DHgY4DB4wDb9ThsxQnOm+YhVkxDiQ/m5lOMPkSlkZ6Q52S8OaZx354gaf9kBv7zLArjFDA4wE7Rl7u9QpmfWV6yNg/DnFWID9PKoaUj26Gut9X+X/5Yq3g9lYVqRpk2KHzqlKolRqThYFCtYrBNNRg5ZhOnrtXN194RGsr5zSdLjOEZYUw5AzKAL1HaJXxvPFhJZl5ZpkZEPA4Y5rPw/cZk8kUulPV/qdUmWusKvX7K1pd3ZZao9GCfpbgyQyJuGORR7KULULPp632w8tuBBiD2/piHr42rJX2xuUxL2e8vk/K2KxpKgWw+7pefOEPVcUR+yqTmcF76hltFvuOIMn8ESkDb6Itf2cK1LkbyAFfoRvYfdf1+86BD3kHiJ0iXt82NCSSvjX8oCEFVFhASIGEMMzJUDiJW/mmyClLQZGD8Jh7qtRTbX1VVlEzan24pk0OobY2tlAMq6rqSjlmmaOWsqDB0xCGlvnc2hky2alp5Tqqqqlfm7zYipJZUi+YwuSKVuxVHR2+zEXI6/rEPUmP3x90/vjr6tuTjOlFmY3VuXfHgUwzP2ySKy2h4DRT3MXwKAofog7JAAAQAElEQVQrUqNiER0e510qhayhK07eicxbwGJLvEMWl/THT1/SK5cSSs9o18jpe5PWWF8LGF6SYWRk8c+rqHMdBzoOdByYcwCZMI+VwGyWkZEZ4/FM1htyREKeIFjW1jZkFtnXtQroDKohexA96DCzQH6julcp+OUH+k0ur5BtyTdz+hA4l917QKJ7fC7H4cJ8gkaIzGbeKjDSqaD1TY1lwUJlvwzJUylQ1/8cVtzQ5uG70OvnFGwZckEVG1RHyqlcNuk9ODSAcoAOaEHD2Bu6nrJOk1hrUg01qTd0Oa3qlfGaLqZjSqt3a+3MZ3Tyrp/UuQd/Xrd95l/QhU/9czp6/5/Q4MIXpe2PS8M7paWbpf5ZyQ5LWgdD3oseCGXcLTxq1TBXY24lUMQYqYCZyf9lSa3PUz5S0cLAIrSZxrRIXiQeqVUXSBUtI3ouQGeGqMCbZ/OSRLwhpy3lyl4/0MZBMPfmoT8KsgR/ZIx5P+g5MwKBTO8qzuk4IqkFQimF24QJtMDfAehSq/MdBzoOdBz40HGgm1DHgQ8pB1xz78d3Os3abRy0f05uf2ADGFSAYTJg+siwowu4hBD1hG0hyoWN5r8pEUKWm4j+lziCH4x7eakHHXyJlsEYUYj6WQEWj7B4Sja5slbCnplMp/I/bWsQNO+PMXH4pDI2M+pAo23k9Zo2SQF7xiGn25cNTurQyft109kHtLR0jAuLWn4JEqslzq+oj4Xl3enNzudDXvB+TbSRfG4Zey+ziUgpazpp2T8kxRgIGyXGtrGxrcFgjfHRv9OWu+wPsAiJvqXT/WVe/v0AYxDws9ifHgYZe6oCSor3YTs84Ws93dFrrz2ryeQ19gITeNLI+SXma5DL2NSZegG+wkqyna4jEAe+bk7LIMr6k+mpDjeIA74iN6jrrtuOA++VA0icIoQX4XdKD+GDwPLarf9EAILdhXueSSzUWSrIPENk44xCaJqklguLjIAMFhBjQRGJl1MjV4TDQa3trTUdPbpJuKqlpYgwbTQe7aqZTBRyVqC+w/tpUWpNO0X5TTSdjrmxR5BS3jCW3d0dTZuR+r2kYT1RlV5RnD6jlfCczm5f1WMfW9ET96/rtpONhvkF9fNFRY3hRKLPGVTml32K+4AypZYcfttS4LzTR9exnoIfMy44v5LEuqvwj+gbvNdawAsy65fkh0RVzeFPHOiVy5Wefimp4cAsGXnQdqoiVHGZmEOE6lzHgY4D7yMHDg5plyuL0bp8yCQcBEiKjJxq0EGyiGRyOe6mW9BSf0Vig5Wpauil7BFBKwDSZc/kf1+Yi3UaSiFC0DDcaeD1SB1873NxuOz2cDEjW0TeEFqpMivzn27LDYfqMCcj98tvxVhQaiv4yqVHOKStrVu0vnEWHb2k8dSU4aH/oAJ3THL4JTeKV290M/pvzIOk07ZKrfU0taHGtqJdWwPr2rFNXbVtXbHDhMcJT2jlxMM6cfsP6Z5PfkUP/OCf1u2f/gWdvP/HtXb+CQ2OPyQt3aJUn1OqziiFE8qRSxLbUtuuqGmWNG1rNVzmuC5SqOSwEGXG+2MmZgNUQI4C+WamVGwh8knzJO26rlXLxZmXZfjl+ZmWWYFnlHhq7izPIh46SvVS7n06RMqcIXo7R8k82wkl4h6+E/aXU/VtvLe8nu2pTP/5elYX6zjQcaDjQMeBjgMdBw4EB9xGWEDYIDNYGXvA4AjEmmnSaNTI9+jZbRrsGf+tCzOb63+3HWbIHFxLrZSwBwumyu0ETJU4q8mczTjkdORt9tkPRmfuF8ZONug7PBPsqyrGZtjp5UyIWpTOPHliXApBVtUKdY+uMn1nxRjJNtKJugYCZGowkGxdvbWzOn7yHm1t36amXdNk3FOsV+hpv12W5S3JpB3tPRXgFH1a8JI5OBfyoTTYehaipuw7LFa6em2szc1jUlyS5yfOzpyE9pztxfTGAn1/usywHARlvD7+OV9YvxmfKIvkB/geJkrjl3Xx9ae11MuY/I2a6UQZZgWjDlVTyjxNZvAV/sFoWcnhgbd9qUwHpRujjaOUixpvrEVHmjmjBXSp4f56/qz0nZ/Qp6WP5S3wfo2W3xK0L/Xm4TvR2suHHv5bkmQCXk5ATZWAe8USev6ML4zWE9D1mc8wq1uy5Y4xUU5NEvP4vrEWHr0lTVUnAHy1SXW+48AB5ADvO+/w3kfzljiC6Q0fRvlQEGRFec3CiOByBCNtKD6bykIji0lWmRIfTw5GegYpcRjQIvSAGom6sgnM22UcO+pXjTZWap04tKlzJ09oEKN6KJkInUAfRh8B2ugTVbWp/CRA+QqD2iRGmBX7QdaTpppo0o4llHK/yhqEsYbpda21z+nc6iv6xM1JP3hvX8cGL6nOl4V0Fkcr6gWaFGVeRCw0BWwfUIrcehsHZ2LU+og6Y+7OA0uVSuhpXyP4rbeAl63wyZlrEuuYeVfaPNW4mbBWSW0YaKc5pP/1j3Z1pV3XyJY1zUFuKOSmVZ9DyKpnytYqhiD/Zy7p1bmOAx0HPnIcQIz44bmLgIzsUYHmjhz0l/+WoMuJ0WiMzvEGkcPtgA4KqqqB6mqIHKmRJxx0N42E4R3rWnW/p93pVCsbh2VxCQVAW2RO6YIwxlpGXRroIDtDvhYIfoHZXFxGR6IeEqCzNZfnRh04gbw3QHmSzAz+ZAWUcqx6ZFTE2VhmkFbRxce1uXWb1rgIaW1VV8YZzUx/vagRG+QmtVClGXTMoMmKQI01ojfWMIPEZqjNQp8H2vS00y7rWt7Uy+NNvZaO61rvZoXtj2v7wo/q3AO/qDs/9b/T3Z/9l3X8wT+lrTt+SvWxJ6Tlu6RwStJhsAU2gK//gB6XQE+mSsEqReZSVVF1HXlPAnmSSXMYoYlc4HGRniEwh8gcokXKZjX86ekqVKrYEEfKAy1m8FKPzdqbRIlUHovEIiyZQVIENagU6C+YSgnBXqg9tz930dbbz2DQmiHQdlFXb3GzEit1TIF/kfiijTrXceDDyIFuTh0HOg50HPhQcsCYFdt1LAAieLe5CrCzMof2k51dvfzCi3r22Wf01De+oT968kk99+zzunx1l0uCVrujXWEESNiHmfOSxKVHiy3HCY8wEIApcdmRMVDMfxA2BLXYK43RwtPYWC0EUrZi/3mb7AMCVMG+lEI0mR+eWyvlRtl/4xianuX/PVlkrH4RYtiIDESQU3GeTlmGHRZDUAUdupQxVrmzWgp9JWyyqXpS3FbcvF1bxx7U+uad9HmkXILIeowhKjAHh0HBGGhuTb5dGE+mUogaTzi/IK9ir5CYj+fv7I4Ua+zKyn+QhlZxqKNHzylPK/mEQzTNnIcLBLIci/T+kKLvJ29ZCuyZ/M9aLfjK3JWvjz9RRdjuwuJXvqRXXv0aa/iqeqxhjzO02oJzU85bt/PFuljoqeX9C8Eoa+C4IxFX4VsugSlbULIMpERe8fRtBUY7Aa8tZVpnRcJqDs8TzoCPdwFPL0DRwpesXOjR8zycFWaC7wzzWoy5vNxvDqFTupmHyka1BQLx6whpFneKDEaejuTFRGN8JjOZj5SEyVMK8HzWZWDyRp5mbpYpOphB+R3+0UxvBJTI6XzHgYPKgczA3wkUfTvvn1HwD5WKs8/Nv8DrBEuMD2z2SSXNFBzKjANwuVJDdHmeETcuRAJH4TM0iKxW586e0uHtDdWVIRRHKJ0x8pRbY+plFKJQdJCnd/8UgwyhaGak6ZEPPlPo4wq5VcVhe5131c+XtZRf10Av6cjKJd1xbkl1vsTRBxcxrsS5SaGZqgolWShJeR6KUXnCGLcKvITCj6Q3GfxwiJiKgx/GO+AMLNgXL+VWnip1ktwIqDlwrLjcaFKU6m09+0rS86/B3bihgELsxaiKNZ1OJ5q2U7ieeBegi58R657vDwc6qh0Hvr85kBmegwCxbB7M4bkOT5r8P0lMbZZZICMo56Bef6gYkPHJZBZkQEKy58xlepLFQDICNiylTG9y9qb0QUv6+BdYjH2RZu4CRhqvIsvzvJLBpRlEbD8ybWYwibgE79pKcemwDh2+WWsbZxTrTbVaUmuV6l5fwTfCrMEUNLmnHFcoW9Ykr2gSNrSrde1oS7t2VO3gnHpbd2n91Md16Nwn9cDjX9XDT/yC7vvMn9Itj31FR+78ggbHH5VW7pT6N0v5BDiqrG2wAVbAAPRBzRgdjFGRuCMQGvjW3pi341vXErW+O+jbOqOGj9HhcZLf1nu9BbzdfhhjNCgsQPRbeCu1rz+/RdWuqONAx4GOAx0HOg50HPg+5YCfwVueDc4Dt93MsI9T1rUr13T50iWNRyON2XuPplNdunpNr166oiu7E42mbfnhRB6ihTivxp42QsO+zsocfBuZxYTksbAa2MArY4sr02PCPCPAY49JZtQKQcae3yHOcAq81Ch3m9zLLSqEamaW6k3OvCLQdcxii168fhkxQ4mqekO16mt6jfKwqa2T9+rEyfvUXzqlSTPUaBI15kB+0kyVOEdy8hXjqBgjLZyYjPHkbMShS9g0rcwM+hlIOdfa3Dyuul4hH5szUJXzLkqIeLvvBjT5QPy36ySzKi1Ikp/nEFNxzhWHFGJkL8W5Wj3VtcvP6uq15+T/90dlVGyzyruXiRdPJvsyOUS85GVi6S31PDdT7pjxkATeqG3w38O94XjE9tfyVonaDo8TfVtPo5JPSDWnK+hfx36a+haO9qXUQ8D45HgDLfLxpdriUdJ0XNJvCs3T1+FV9yND2yFCZX9mYg7N3ay2P+Vj2Q9qGtBbIJyB6768xteTXazjwEeHA8YHYv5bEPtg8kMEkyibwT+6TBRh45ccXHyYTeWQqwYUh3FIkovQE456Jb+VqOuXHMvLSzpyZAtsa3VtiFClZZoqc1lhCoockkenw0ecGpTOlP45TIkhIDjpWw7hMv06/UycOqg92WUd3jZtr5liHilUUQ10po00GfMQrggbQnkbB3GbyBw+VpKd/+454JzsVX257kwYDMVoqJd0dRT09Wd2MDqWubVmfXMjYw3bNqkYGax1mzPGyHffZ9ei40DHgQ8TB1yKLObjcn0Rn4UWkBxU8f+QEJFRMo20kCgrK6uqueT2/GDoCiBcJqNtW8XIBos8A2Rf95RfT3SxGQecqYGohw7X31Mp70oBncvlduht68jRO7S5cV4prWo6qbnIDkro2xy4kIjLmtpQ19qhdvKGRvGYJv3zitsPaeuWH9GZB/8klxy/pLOP/jM6ft9XdPSOL6s6/HHZ2sek+jx9cdnRHibcAutSWkZr9NHQlRgEkHgbQJIVWyRJ1ODR+Y4Db+VAl9NxoONAx4GOAx0HPowcyEzKgRnkRxxu1vpvcGTOVHYnjS5euYp1ZAohYCYlFWeRY3tQDdRYT7vXdjXd2VWacB6CzcwGXTI8dreBYld7RjYZ8J9QrzANY0u6EWc3phiCAka5CeeD4OJETsvhcfLwZSzZab0BtHmX3qATFeXngQzFYQAAEABJREFUD5FH3eNiIi4x12X1Vs7pxJmPa2l4k2L/iBSHIHJi1Gra7nKoP1JkMkaOfGSMP6XM9LMSY55yWeR8y2pIM2EuQI4fOyurB4WOMrYxZd72XQ7/+6hZZixzGO/JAnPeRP81nenrev21b2gyuUxd+MHTz3sI3pM3Ws/g/Ts3s/yHnjNr6xChikuyYvNPCXlXF2eQPlZ2CNpDpraDoPgZdZORCpKfUy7OO0W65FNUvNeZg3fdCoKMNkYbhwjFO1dAfoZGhsYCyd8jk1JBVgqOROhoCR2N2sB75b8CZYmeM0jKxAs0yzPoLiCvQi0PCizPsxjfvnqlfhm3KRC+MwLlQJ3rOPBR5YB/Sczd9oHo3HuuyqeluSs5M01Wcjxtc2FgFmUWJHmuE/aPOMk4PCm/9oiyGAwqbW+t6cjhTW2sL6vfiwp8yMYHHxC2FfEaZRqhEyDhfzbJqe0HooUuktwZbYJdU2WXdO4Eimn6KgpsKvQYdCsQqeatPYCgiwwCIzRDiHNBI/qk9EPp3/dJIWAN+N/mTxg7bjA0KUj1uv74mzu6eLXPevTkZf6DICGwHrwnMdYKrHP2zPd9kF0HHQc6Dnz/csDlMzAEM3L5DeMk23N9QzIaT5Ali1JDtldaW1lXDBX5XovKmrmMjmrZxPhvpVmROZQZIJ/Ks0rdU4XdyG9hyMvDPZ6gX9GPGSR0rArvKuovScNj2tq+WetrN6mqjivZMS49TqipTyus3qLhkXu1ffZRnbv7h3XXJ35Gt//AP6Xzj/6cDt/xBQ1OfkJau1vqnZOq01I8So+bYE3i0kQtOjzRh/qSRWhLjERvdax3t5ZvZUuX03Gg40DHgY4DHQc6DnwEOIAdVCwkrCSiNp8xKV3bHcn/hJPbv2ZBbkObmSxGTL1KbehpmiuNxo1Go4l2d8YagTEXIv6ns/xSxJG4GBG2Nyff0mQsjUeEc0wnys1ULWHLhUEinhoOdkHmPKAAO9z7zuz1Mzabo6TJ93LZfNDvJvA5YycWFhAvJNyWTbUUN4TBqWOn7tPa1s2kNzVpOYugfuz1FGJQ03CQ7gdNHDybia1BBpii/tsi8GWWx3lSarB1Bzp8+BRdVFQ0+RmTvAI5B9sz8cUEjPnDiwxDM+slbP/csNZ10pXXv6nR7kta6kvm+ZT7Ouo9uNKz7ztYuxLXLMLTY6KjWSh3npvIahUYnxXM8sSY3wjPfzOchmPWk8cENaas4ubj8A49b3+tUv62D5OVdkHyEHpvrJY1G4WHgHFmm4WJuGNWbvLmszhP6hgQc5RIO1HetczM5X0YuZQXWnJHhud/R1jUJ6RTRk6k8x0HPooc4CMyhNlbkfmUHHOm8KGYK5Zy+4kCUJRQnjPwCVG2KDfKAjBvIxyKzkJWFQXNhnYT1QjU9fWBjh7b0gbhYBAoGyulXcobVUHAuNgwbimFkJmBQqkIhUSYJWtVB+jpss4cDTqy3nLYflWxjqrrnoIxVsZGRZV21BeCR8qk94Nk598VB5oWPsJjv7SqudiYNpk3aqgXL9b6xnONLK5iVFRKvA8kiKO+aBKDyco6vKtuu0YdBzoOfKg4gFBAHsyeSAZzKU1IxnTSsllJyBDP80kb8r2v5eGazIJMQe7MjDq5wLhgjRUbIfLk8AoFECw6pCQ+4g+YLOfdAs4OdGv5wYBGrisN/mb/cab+slSvSGN0an1ER45y0XH4IR276Qs6dcfP6vz9v6AzD/9pHX/oF3Xonp/R0k0/KG3cT5sLUjwrhRMs3jZYQwdAK/dFoTLdyTwK3V5UroMay4Cq5Lva8BVzGO8HuXgvCISgNKb9W32X03Gg40DHgY4DHQc6DnQc+HBygEuFmQmUCJJ8X922jXZ2dpSxe1sMrIy55L/JEUinLLFFxwJmT84lSFxaUegNqFuraU3TcavJzlSTayM1OyONr1wlflXTa1cIL2u8e5kLE4f/aa1L2r16WeNrlO9eUzPaVeIyRFwYyP/UFL2YsoL3jz0eokdYBsw2H1OijNR79wkSjD1jsjo7xDlENi47uPCw4Smtbdym9a3bVfdPMCJsWMpC7MsiAwmZUbQgycyUYNB02sr/WoWZyfwHeP1EY7jOfmNTRJVa+pPvLXpEoMHzoHpj4CZj/s6HrOTvC1zCuKYEnoSJNH5VF197UkFXVIUptZ1frfwSiUrvyTv3AhQ1B6+n/N2YHe6TYi/gY/ERFswKZZxFGudOnqcy3qTrIQu0OOvz8z5oZPk/3jjSeQ6v73MP0Ay0niEzkv1IpB0t4Zvh+YIvDpufVRpjE3W1z9ksTj8eceqLMCky+jmMszHzGWWKm4LMC5cZf6KXTN1cQoqYj49/Vuax7waZPqkPXZ+zU+vQceBDxoHvdDqZimkfPA3w5RsjtMXn7B9wAZ8Nwkfk++fqEM4KrOQGPuZQYkIgZPFdq0Lh9OooRxVNAUG0sTHU1pZjoOXlqBinahsUKbfzrmlCloIkk6AjHBl8vpm2hnAIeaJ+HGsQLuqmEz3qXKbuGEE+lf/NR5Eq86CNwGKsJX+Psjr3LjiQ4a2FSpGDRl8f/6mBECs1qdaoWdMf/PEl7UwGUlyRQs0ymFoslKZx4Z4llC2Pd9Fz16TjQMeBg88BYwoOAqQDwtsje0BCEDeNxhPkuWTolIz8EG6JA/l+f6iMPjJDqrNxyTSYlRsyyeUSh+ohSL4Do47ceSUPgZnx/Ih7+Keiy50PMNA3DujVmVzOrEoAUahOAL9a4u2SxCXI+uatWjl6jwZH71fY9t/sOE3dI5Idk8IRJduStCFpVcpLhOgAc3pW1pMlEwqfeqRpOdtWYYuY9+ugCfmz94KxlaTxdARCB0HnOw50HOg40HGg40DHgTkHuuBDz4GF/ermEHaSYTe5dRXYV7fNVAG7N8Ygr0YUMyrL/++GOkbygmRBxn5d7OFz8ENYU/Y8s1JuRijsLuj5hYYjtVOOZbDHW9CMJT+nAXk6liNNR2rGu4BwMsLuayVh0zl8fIwnMJgFKHxv3o3I5PQl83MI6DeM108YVA80GTPXalsbh+/QyVP3a239gibTFe2O2BsIm5Q5ZsaW/cKGeAu9yaRRSkHJD9n9okM9bW+dUKyXmTu1qSNF71CS6eA6H/t1lK0Aa+Sh57K4UtjVpVe+rsnolfLDxg1rGuCTr1/dq/ztePfTpyObQ2UPYoVWhmo23jsHayPSXmDUFfXMf/iaMyZ56AV7dWgzrztr4+lSQbNlmtGfJYyangaF7jycVdR15zQW8PdsDs4fRb/myJlvy/MJoVraZkEJmjyFy4QFjF8K1NoH+DkbQi41eVDb5qAebTLvWyr14I5Rj/4zEJToXN89Em0SI1HnOg58VDmQmfgCRIufpY0Pa4HykXlZ+fAoX4T+8fMRBg5Nglo+2MR3SDlfs81RmvHIbeKwKlNH1JHQLnKFKpuojx7a2FzSoUPL2tjoa7hs6tVJEdplDHu0jIY0s0zYFvSrSn1rFKYv6dhGo83hWGn6GqMfS9zelw5nD56ZvgEtM8JzBiPV+XfFAWdd4IFnVbi4ahRLulJrK3rmpameen6sia1Jsc/bkiWEeIvBYqQC62jqXMeBjgMfSQ64OCh4qxQgu7DE9xq+ITGLMjZnmH/kmwZLK6riEhsSyTyfBtihkma06rqWYiRpM2juSM5iNEBLzOIf1aczIzB5DwkKP1rJklyeC/PYrJJxed02Se2UbWWEr+hOTXrUWdXkEnp2dyq10IkD5bCkKZvGRsh74hkaZUlsRjHlJBl9+N+/RT9nucPIp++MTvBaWS0X5WONmx0Kqev5jKnUNQg5zQKPO6jW+Y4DHQc6DnQc6DjQcaDjwEeEA7nYQdheeLmdlKaquOXoRSuXHUoN5yETitxGGys3uwp5QsjlBGWTCfvzZoq91SrTxuoo42A79Gs5esOBHPVSX3Wvp7ruqQqVqFXQo9+eZeItZuOES5CREofkzXhHk/JbITtchuzIL0ZEPz4eBsPqJBVTDruPxLv3nCspMAg8k1LGvqwYf9WLcCPJ9wCNH5ZrU9X6rTp09AFtbX2My4wTmjQDyWpGkKibZdHUti0XJK3EpUdKfcJlmdZ0aPusZF6fjphviB6aDrzjbC0ziWzGkZzHxHw9dEzV7Dyny5eeYn1HvGnwJSXlNsNnymmj9+Cce7BSlg3AT3pI3rtJfriffJ+A3U+Kcs+MhBXJGvSAh4EWBgQIuSxY0DPi2g/oi5mohEEininPpGcwzULfj3icLqiVjfnugfkzpqxZKPYqxjgLyBMwqKiAxvjMyFTgfUI7R3nfDiN/Vr8h5mAE8CP4/7nIe2upJ8v+jsZCsfzZLGuU6VOMQ/P+nIaVeIJOu4fA+AKXe+8IRvKh9N2kOg58Ww7woYmP/60wmu4HyXfws1pZs8PsxIfn8A/QQ8RE0ygllGsRnIl4krLQWUF1rGlXq+Fwxf8OpdcbDGtu21e1tb2q9Y2VGT1Otkwi7jBCI5IIE8pcUjPRsJ5oe7XVueMDLYWrigFlnxsKM/UkY66GsDNSHpdmwogSde7dc8D/szD/j9eqqkIpsr4YELKoJvc1Tiv6Ohcg15oVpdBXpptYVwoYGmYkSo7nerxDx4GOAx89DhRBwLRdDgCSiGrSriYMCRHmGxLktQVkDHWo0KuXkOAV+iTLSr4o82bexhQiRqYLmQBBD4UjmnOmXibReTgGE5wX+0GWYJQDPht8dEQulGLNhjDUUugpW63UWiExuXpV6eoVqW0U4LVfcvhP4TnVBLnkEWDKYgWhTIK4iEmRp6OirJI7I6e2SksVxr/ceX0PHcZjP0h2vuNAx4GOAx0H9jjQRToOdBz48HMgB2wh/Gymbtu2RJP6XGSEPFWacOGRJhpWQTXnITbZkcbXZNNd9aPU69XqLy2pPxhouDzUYGWGpeWBeuSHfo9KtYT9Z9iCgcsGM+M8RTLOdIzDVYNu9DC15AHSlhoZeWMuQaajXY5oRmqnY8kvQbATOUXHdmz13l0W5qLEuIipxdhsGj9zSooxyMxkoVbmIFkj7Nf6mNYP36Xtw3czv9NKeRUMlCg366vNQdMmFes0pSDloYKtaH3tmKQ+9AL0iFrmkYCHBAfaG/yR4FSB2CNJDRkjLj+e0XTymir/gSXOduow23Ml6vi5j96zMyjMkOndfblw4DAf5pd1MM8Ei1DEsxllJilQzRFnoafnKPS8LrU8nktItb2QHF/HPVAA1VkN4kbMQTQXOrM+S9+lfwpK/cV74LU8z0FDDwr2tWNspT2hHH4ZkiuoVMy4KqH/ZouRH3gXrbRX6Z0HkaRsQFmMDuD3otdrk1uql2qeAF76ZsA5SjrfceAjyQE+TD/EaCtZqhS4aTTVfDj+IUYlPkCZxxfHFkaergNl004Tii2j11A6rtw0QRdNFWIDWhRsVK+uCfsopFqCJs2QsRk6gcuPPhjKbJXyZVCp7kUNh32tLPd17Nhhbt83KUYtwYAAABAASURBVM+IC1NOJvMYAijlVpazejHI2pF6tqPTh4OG4ZJye01VHdS2jIX6VehTl7m0DMEFBlQyUOfeAweyKi4zgmUOKScqlyC+uPA7VAO11ar+yTO7euFypXETZWaaTEayYCKhGf+Jq3MdB76nHOiIHRgO+Pe/ALIZqeBPkRVCRDekAoQGYYu8qZHpSWurmwpsbMwC+Y28rscz8+4v9aUaXWMQQT/IQb57M5MZIGGg8wkWOJxzzpEI+4EcRNuJchoro2u9RkZ/y6KMDXWo0L39oNzs6OrrL2r06nPS5Ir61qrGSE9sdAPUQ+ZRYDKFAkHfVCuwyTRsEDf2HZVm/wLlgbr7YRYkMynYLPS4OtdxoONAx4GOAx0HOg50HPjocKCYVEzXQ4LiLVYYbZkD+2XORCbYYo1qzka0e0l97LjVXtbGIGh7pacVbLcVLjoGw4H6XHZEbOYQIybW3L7iUkGk5SGH35PxSGPgP6gayHPzy7CtQ06crSQstqzAMW7wPOz4QH4dgzKXIZMRlyC0zX5GhBknumCgKq4Q4myHdolLFYc8z/suFb7FI1LG+YPTMouKoWIMZCYpNS1pUyj2oiTK1C4Rbmt5606duuXTnDOdV2q3uPRY1WjS03hqaqnaWqMM3WkTdPzYBZmGEmdkFmpFbF9RK/mFjjK1D67P8NwsyvgXWMEYa/jFfNIOr8yzev21p1WFSVnfAGeDRdXUEfUTbQn0XpzRGDbznPkMPx10WDLMeH9gcTTWlb5bLtdamyrHKVc0U1bBeONqUClbLbE+CpWM7yBUFeWZMkcibKmTClJISqGlfEr+dfhvVmRLpY6MIRiPECT6FmPIop85BL9yNmXGl4CH10GfvINNm9W0ibPOLL+ca8Vr5HUhnrnkSJy9prSkNq9o2g41aZboapkz04GcsDHLoCm1W1iS5O90hqbBl1T6dv7MwV4qz6F5aIz5DWDM4Q1gQJ3vOPDR5IApIjBCqGQWJfGhyz9oI24y8zhfq4y0+yyyriNYiVfR+GAr1b1KLisyhyUpN3zUILWaNq3Gk4ZQCIIebZYlWwUbqriRX145p8HglNq0Sp2aOgGgvGro9oJ6/ajhgEMtFGoVa4iYWmhKWa6MRX91ZGztVa1WV3T+xJI0uSxLE1FROSUEB91xeFMhFIMPUnNn87ALvmsOGPw3VIihQgQfWQFlXpDMe5QQso0N9Oq1vp56nnWo1mShp7ru8Y4E1k1q5j9p8V133DXoONBx4EPKgcy8ssoTa3JaZEQgz2TmcgPpEirVFTIeA1Ka5WvujDoyIwXwRGZ+f3yW0z2dy5aEopQ8LpjkPC0gTu71Ml8RMuBtpsg3CmKTqGasmuXpE8+jK5pefkUaX1bMU6G6Ub+tnKzcOYnEAwKGfpA7kqXrRchwPG002g+RVuc6DnQc+A440FXpONBxoONAx4EPOwcwx9xckv/fmsWE8gc2cH+pr821ZS5AWg1jq5U6axWs9UzcfWiZY5QBB/nm9TkXkdtkc3h8D9jfHN6onXJIzEHugp9uoWfs85aLEUciTKlV5oym2JKUed1MnhE3ZaW20XQyVtrdlRrOBMib1UnYiQ1nAklmWH0g+5kNfXr5O8IHDzIQZw4F2K5WYAplPpIpC5bwlGQVw/PD5TUpbeno8ft18sQDWl+/oLZd185uhJcwJwZONRJtolbXthVjT3I+iYCxyaBpJA64z8yQRZMvW/K1Zh2VWZv2kq5eflbBRvCvAawNczVh7JPS98xlKO0DfIXD5M18arICa5Z5hxLnfJEzwdg3pdioDY2PXpl1drRt5kypBYlzxEaTaUOZUzPqAV6CbB4CsXjGmWeIyg7vw2rWvpqj1jR5uq8mDdRkx5DTrmXei9WCVmtq4pYmYVvjsKWRbWpHG9pJ69rJm7qWNjS2w+AIZUcJZ5iE48SP0e4493FnlAc3aVyf1qR3Vlo+V2hcnpisVyvHpOzzZO7J1yZJQVEizMxXuMxcrmO2Pp4W+SllvitHUst7m4CHDo97bXWu48BHkwOZG8cJwoKbVBTVTJFIZiYhMjJSMfGl8enwbOXlM/D1BT4xblHrJZOhYFsOPBL1SShUfLgIF2ogOLIU+cyCC5RKu+NaTbvBzfsFHTnygE6ff0LHTz2mo8ce0ha38jEeoryvEHsIrySjjwrF7b8RYiZF4+NHBJhMVUB4IZKyI2dFBPdKfUUXTqL8B0lhuqvau6ausoQskBnCz5hRQqgzByba+XfNgYyR0bIabaGQzI0GAI8TaNTTKK3pD795RddY99E0YGRkuXGTFVXVS7Qz8D32HbmOAx0HDhAHXAY4fMjIB8sekdt34/EE0U0Z8sTMlJJUV30tLXGJ7hsSR6ntDyvy3ZBDkkmOeeAU90Odk2/ihC5EM0rOK3hpQEj0ktabnXOQBUDfytweSMo5UTvJ/7xCnFxTywVIAhpfgWKDfvA60DGV9WxLbVMmC5XNc+49Yx4twV7hmwtKaffoONBxoONAx4GOAx0HOg58JDmASYWNpYJEgrNibCwinhO46BjUWuHCY60nrXGG4pcgwyqph+0W0lTiQiJkk2HzBWApYAqaRFxO0E0vJzpp1U6oj00WQ5CZCStdog/zs50YJWAgxErGuUysIllRfjmSaSecx0ejXY12d9SMxqJQwqBflJtZoW1m2JWZIrc1afgtfLIspqCsSJuauVQyLkDKfCigWBRAIcmC18UeNegLpuQVqXdKSxt3aXv7Y1oanKXPdc7D+spWqerXqvucJW1tSZVJbitDsIwXHlnZZ+hgO6aVOFwPzAX2SC3rYmNdvfq0rlx+RqH89kEW1ZinKfPMJWWCFSoZ5L07n2kGnFDhbbqeLoRNIVRl+TLvUOa9TVwGTPOupowx9LIsJBltjcHz2lE/zMD6BUfgnSCU1dCpWF9HzWVcpbapylnjtF3ismNJk7SkRsucWa4CLjfyunYnKxqB3fEqZ5drYF07ozWwrivjLV0LZ3SlvqDd/m0aD+9Uu3qPtPWgbOthxUOPqn/0cS0d+7SGxz+r1ZM/rI0zP6Ltc1/S4Qs/oUO3flmrN/2w1m/9ER25+6d08r6f1YmP/bg2bnpM7cpRXWIDPIlZiUuQBI9y5jVkPjWIvNtMWTKTgt4AXs29dIaPC/hizc5vIeT0gDeldec7Dnw0ORBRYNF/EqB8CXwY/sHkFkEBlBAmkgWTRdP+Dy1R5jXGkzHCIimjGFuZJny0u5OsJiFobKhsK5o0Q03aFfWXTuro8Y/p7LmPa/v0g+ofvlOqj0u9E7L+Sa0fuZNLkdsUqw2UUNTE/5YjFysZ9HpBvTqWcQX6iSEoonCF8w/cbzN73A7Xuqqt4VQXTqyol6+q0kR1ZQrREICJcU0JW0kZdP69cMBgYeA9MJfMEMqsi1gXVJKSmRLcd4Xy3CuNnnl5osZWZaFHrQj7IysQaGWg8x0HOg58VDmQXX5g0AnJkJEahkjIEjqg1XjcEHM5IZkF5H/W0tJQ/d5QYtNjMtSSl5vcxVgpBNKzpGd1+JYcgNMuyOGj5rCyFpq5/XEktlgfWZqV8cy0SawfK4O0bxWbkaZXXlO6/Jo0uqZQSTm16HLasCwB0V/WlyR3J1DA+1o5iELOn9oLr0f0Buf1HW/I7BLOgQ4dBzoOdBzoONBxoOPAh5sDVoyoPLOBLWKhBeytrDzikmG8qwH211LM8j9JWqnFdGukdlrgf47KaGHYb3IQL9zK5YnhhoGVcrHDp02iitcOStiEKZnaRL2qlgFFqNP/NGVNKBhNGg6Op4p1T1Wvr7ruK1IvhEi7rKZp1YynmkwmSikVmz1EjENI+n4ghKCqqvTdOcbL2LRAaZx5XkeJLaphsYoDb+VVVSundfbmh3X7HZ/gMuQ8YxxoPI3a2Dym4fKa5EbrbHhEMWSdEFynQAfXZYUYCv9hiYz3RMl/O+eiLr72lFJzkRk28rKsxb/ZbK3k2izxnp7OyAQFDx2LuNEDYC39Nx1ybsVguKhouagQYaXdttYoL2mkoXazY5lwBayCNbCua82adtpN7aYtTeyomnBcqTop65+V+jcpD85Lw5ullVsUV29TtXaH6o071dv6mHqbH9PW6Ud16MwndfT8p3Xils/qzB0/rPMf+1Hdct+XdOv9X9apOz6v0+Ak+aeAhydu/5xO3vZDBUcvfEZHzj+hrTOf0PqpR7R85AH1t+5RtXm3bPV21dt3qRmcUzM8rwlj2g0nVW/eTr07NaqP6pJt6GLc1OXeEV0Cl/tHdYXwYnVIV4hf7m2Tv/UGXO6Rrme40t+i3gyXiV/ub5Peht62rtCWNxned77jwEeSA1lmWbJWGSQ1HG80EleLsQ4ooEg6KfN0peSKym/x/U9aNW2rhsuOwEFUCj1NuXZsUYC56qMQh1Ba1mi6oqu7HHpXZ7R1+AEdP/WoNo7er7B8TrJtaTJQ5vYVCUS4LOV1DTfOaXX1NEJ5Sb3essik/4ZxJg2GPSUuQ3y8JT/52KhigXzJ1XPUhLv9q7rpWKVDK2Pl5jLtxwrcovqvk7UYAS5IYwgyhCuF6ty75wBchO/X22dS2axkZBgdqhWNmoG+9s1rKKNV1mkJvsdiTBX+l5rdo+NAx4GPMgfMAtN3uZEJHaaWjdR0im7yJLkqwto0GCyjm3rkUD+bzNsSSqaAXOdBVW/kUOe+JQfejkcZTgrAW/S6OeR5ibwW+U2cPOVKydC9QBYVQlW2lGE6UXvtsqYXX5bSCHNiohgy5dpzxkbZfPNuZL0d6ElvgDrXcaDjQMeBjgMdBzoOdBx4Jw58hPKz3ETycw8VF2RcMGSyG2yw1HDuwXmH+eExZyWJMxs/wynmFnZyqIKUG1o6WkLgP9wSkpyuApRBC00/20lWK6lWzpzDpFoJNNiAWHccLNdS3VdcWlZ/eVWDVc5yVjeUA/WEjQhkXGg4FLn4aHRtd1fT6bSgaRotxqeFMx/pIvF2oWFbBuxRR2bIPv6sNzqfCyiZgVFE6ou6DY+pcpoyD1M7kZQG2jp+u+6661M6cfxjmoyWdeTwBZkNxAMIl2XwDnYqZx+fg+wD6LOPORhT8xg8CvAkXNO1157UeOdl1VUjY8WF7e9My/5uGHWNhiXwCPH34CEjZ6PTdng/Ts7K/iKo5aIsMEbRd9M2Eu9g5tJq0m5onI5oJ57UTu+Mxv2b1CzfwhHi7Yrb96g+dL/6Rx7W5tkfAJ/V9tnPFWzd9Hk5Ns98Xps3fUGHb/lxbd/64zpUwi+XuKe3b/2SDoGVM5/T8PRn1T/xacWjj0uHHlOz8ZDGKw+Ae5SGd3CJQr/9C2rrc5rG0xrbCY3smEY6ol3bBlsah03CNY2iY5X0KnWJJ85J26EmXOBM8oom2lA1vEmDQ/cpbD2oF+0WfUM366nerXpyeLv+eHCz/mgJ9G7Rk0u36uv0+WR9Vgs8VeI36cmeg3z48hT4Ru+cvkGe46neWX2jf1ZPgaDOdRzs7jq6AAAQAElEQVT4qHIA+TVtJlxkNAjzJDMDgbi49U8aT1qZeqQdS3AJRaChgq3IbLWgRWkkPt6UlzVphrRZVps3VfdOanXtZt18y+M6c9PHtXn0bsWVM1Lcgs6KZMtSvaIUe4jYSHJDXL9K/cPaOnRe/f6GJtMsi0GLX28bDPqKMTOeBqU1Ves/yWDCmUJVFUVqOavKI60vXdOZo+TrsprmqpKhpmtoQQ+C0Kmho869Zw6YTPA1m9xlHmazuDzf+spxVV9/flcvXMxqMmmUW6C+0VIF6lzHgY4DH0EOmNl81rMwcyhuAZObZMsFSEZOCHkh5ETKmWfQgE2Wp6kqkWNGZc1cCDR2ArNkeeby/Kg8vtt5XufdG1oWvr+5zDnpefA4R6qHokMLz9kki2IzUx1MxuZ7cuV15cuvyi9BXG/ToNT3er5MVJN3k5ycqcQhoQW8foeOAx0HOg50HOg40HGg40DHgTdxAJsYywmbya0muTWsgGFlqVVlWXUMiiHIgCwqGzYbtVRclqhzHdIsLikAk6zXU2841NLyiurBcA+94TLxZS1tbGqwvqmltQ31ltdUD1cV+0OF3gAsaYmLkKWVNS2RP+BiZIV6K+QNhiuc8QxkjMcvZRYXIbnMhxkRJi5s9K0cw2dCZci0oGYCrWSOUkhc+9wsz3xeRl1gMSrUtWLdFxOSbCj/CyQnjt+lhx76nLa2z5K3pOxGaqI94xV8lNu/BRDTwXU5JeYbmACXC+012HhJr73ypKowUYCPxgWaxJmb7QNpGnh2Cd7TY86+PCfiofmmgD2fgRiCqsg7yyVegv+Jy7dJs6yqOqOjJx7THff/hG6+78d1/p4f0013fbH8hsbxWz6roxc+raPnn9Dmmce0eepRrZ18WMvHHtTwyH3ltzvqrbtVb96ldsDFRf+8mh4XKPUZTeIpjcIJ7eioduyIxtVxjSouM+IRjeJh8rZ1VVu6apvayevabVc1blY0IZykVU3zKhxbVaMVtZyTNmnImdeA/CW1GhDvz9Ej3VOohqr7qwpxSVmkw2qh1VSnNDj+sC4v36Wnwi36WnWrvrZ0h/5RfSu4RX/Qu01f69+uf1LdsoevzeNfq26m/i0l/w+p7/hafYv+sMQX4a2kb5GvvDr3IeJAN5XvigNVjfB3JRAq2iFoEPSJm/2cehKXG6PdWpPdJW7Dh5qO17gp31SabkvNYeVmm0uHVS49VtS0W6qq09pYv0vHjj6iU6c+qaOnH1VveE6hf0JIGykug77aUKm1oBQymGqSdumrBQxhHKTehra2jiMQfExGJt5MdV1pedhXCC1CkTzay8SFSyIvKiVTboMqJS3ZqzpxuNHmOopOO5o0O+S2QobK6yW6y22mOQTUuXfHAfitSNNY+OicdJBBWsC4xILntqTXd3v6xosjtamPwcIaN6xL21Inq3MdBzoOfFQ5kLXY9MgCMl8Fzo3WZQQSwuNeJyMqYqy1tDRQQnZrXmZmWjgLUQrIl0VGF34bDhjlwJDHDlKS889KbLYalDnzM/ll0+d62eOmCO+Dl7liZX3kmxdJFbdTtRrtXnpFzc5Fqd1ltRpltaw39Jw8G/VEn23RzKWEWC4opKBz3S9y3hxer9HFOg50HOg40HHgI8yBbuodBz5qHMD+ylhWSVNsLOwjbK/UTpRTIwsww+3hUCtjO2eLWGBGGTZYSspmSnOUeKFgyh6S7wctoe+XIANVgx7oq1pZUrVKenUoFXsb2lYpc64zQ4/8OWJ/Fq9IR+B/IaReUr20rP7SUHUNzapSYIxmxmCve7M3pq+X7I9lEg7mI2CNVNAqm3PFaTgThKOetYQOY4bkG8nIw8+S/v/s/fmzJcl13wl+j3vEvfetua+1FwpVAAqowkKAAAmCEMlpiYsokU2yuYIiOaPR1tKYqX+YnjGTjfqXsf4j5reZn0fTMrW1qadNI7VapMBFIrEQKIBAoVBYClWV61vuvRHhPp/jce9bMvPVkllkZlZGZHzD3Y8fdz9+3P349t7LDL1tOcsKivGY1tcuamVyWmZrMNXiuEIK1LUzlsUViNDx871f34b6+g+WSeit2dbO5W+rbS4roMNAP1LRaaeMm1mrZ3x/WXWldcja9Rlkcphq+kamXUpXsKicV2mTR3T2zA/p3LlPK8Vn1BY8rSY8pZk9obk9qqk9rF1d4JLijLZ1ihPAk9oNjuOaVSc0r4+rqY4r084WNuXItqFsa8paUebMKtuYyw3TnG7RIFzLOCtNHyTFIKuiYqwUGVchVAoWFRTL+Zb5XinZnj+wb3JaIH4P0BJ73Eh21naKdN9KI7Ut5SZk23yfunOf0HdWntULow/oz8cf1JfGz+rLkw/qqysf0lcJv7DyvF5Y+cgCH9YLk318bfIReD6sr4yf11cnwN3xh/VCcZ8j7nnkpfDhHTRwVzRgjCpLkkP45Y/xcSycwkOck/bg4RvTQSt5LOieJ8ikz6TrgYdsy+txmBnFFUzfqqYMut05/nxc9eQhHTv5Pp29+GE9+dSP6MmnP633vBc8/WN68n0/rife/9f0+Ad+Qk88+5N6zzM/pqef/aze+yy0Zz6jM4/8kFZOPi1NLkoYnKx1KU+kJkgdSIFSrYiQmIDn7VxxXKnx/3wJo6JqtfCPJ8fUtUEtB11pYYgtJK2ujRWxGFUdVde1FEwtE73zBPx+o2250Shs6/jaXOdPmiaRy49mi8uRVl3DMgGL1v90Mebc9VP0lpFpCfeahNJsAZWo8vFIMLy9BtCTe1CNMUGIiVIoy2hlHNqqksJEO9za/8V3pro6m2jWjSUmjslkRMqSULKlm0jpyLhaPIa7BF4ytgW8LKcMGDQwaODtaiBrf9z1/n6+yOpdRhfDDhNI2P1Leu/emBYOveFDXmVQM9b7/D2fTjKgXLITi8YgbEaulHwRaYx00mWRO4KYalU+ZyWJV30iz0eeA+EgyWG4S+Atb8ml+IaPa+Ao/biePN7hfof7Hftp3BdiRPHovyutAQPUDD9tPBpFpem2mq0ryjtXRUCRtg6ivX1Od1Y6RAYkXLw3hhZkWlcOz3tJOpRujzh4blMDQ7JBA4MGBg0MGhg0MGjgPtEA6+Musf7y9RQuq2XJz0Nmu+pYe7Wga/D7nw9i/SyrZBzWmgVfTfUwFmKgrLzcdQga6Jq2V0QgZ+idp8CvinVf9Dx6yAgD87x9TRgIs8dPHOwm5EqsD/2HmDjBloy84TEuP+rRSOPxWJPJROU8R4IFSUKQcfhN8C28uedhzUlq/OjD5cQn9gJZyA5K8NDHlDiD6tpGnevHiES2rs1kU2ky3pTCWIpjcovlLErkl6iPmZEjfMTorj3L8n3tzZra19WH5LGFZEs+XF55P2BvZRzAi/M1tTPJdtH7FV26/JJGI1o5NYQ9XxLwek7m6eTPkuB+j3EXuHcJgiiRby56Mt3senx2Dk+DW95FGX0LZsRrORtsVS7v4oa6eEanLjyvUw9/VLvdSc3ySTX5hBo5ODOUY1PJjqkLm5p2ft400TSN8Y8WqLTbRu1yJtl0tGvq0XE2mdBJZv+ZFeUw789AjBejT5u7BSYzo/9kkNBV3kOpx4GPeSUJk0I3oo512cLm1NEHO/k4SV2g3mNx2qnN448qj8/oajipS/UZcFaXxxd0aXRer4NL44cI97g0fliXOLstrvuJe330EHw9XvMweG30sF4j3hGQa3gHDdwlDTAyjAmmwEWgO3LwozIAAwNQR4DBZp0yYET1Aw9D7oNIGEFzBOJB4qJDMUgM4iQGlicwKfioZCBvNyPtdMekySM6efGjeuS9P6ELT/2UTjz8aa2d/rjCsecUNp+Vbb5PWnuvtPKkNH5Uqh7pMXoc9zHgFx6nlcMxZa2BMahl3PZ72bIoRjTICkmKHUncDSOZG5bKA1nKJj8wj9UmE+K6ZFaSZ7XKalSNglbWJpo3jaazmbx+mQxTnmlUS6PKUMEc89VoJc711MWJ1u2yNqqkwBX+qKrJd6RYBSX0lPlmdJStk7sIIH9M/MsB4xQBLkRTxg9wl3yQH+g3ocOEDq0gS+jSYZICbdd2LC5o+xSP6+XXpJdej5rVZ7ilj0xGU5X2Q5+kJEVG63QM+rURMvqCKUgg0aIJFwbeLL9ssSz8Gp5BA4MGbkcDpjLystLCzcoMKoYdrsfdAOcv6PkSvCJtj4OD0ZQZq4eALYADunqUfJKSNUqaK7jd6LJGNuE+ZKScal3fmWHxExamkzFXZRaqwVax35vQonLwcjLpO/LMLBqTWL1LlCVhN7A7BGTlX+broR4ecmh4btBAJowe0WrfUgRdnw68PW0Zj+sbR+jmawznoU0UXPfkw8aypqXSznW1/qewti5J0+sScwIGXBmWTGfz9om0TkU+7pKaEIEb30wCp+FkOLL7BwwaGDQwaGDQwKCBQQODBm5fA/dsSr846Di7SIn11kJKD7dtp7ZNslCpslrRKl29clnf+9aL2rn0qqpmR3l6RZpvcfYxZ92VpGTKHPRmY9Vlki/XIpcnlhL0jngKyAY9yEJkKVdBV0H5CXdfU5NNplzhmsRKbB+FkfzkkblTiKZAISEG8oObV6zWCx+Hvhm/188hnhDgM5h8rUedIR39wnY40gkBUkAm9zsIKvAJlBR7GGEvg2ijrmwc5OtOIoVCWZomVTHIjBUmdUltS21MsRrJ/ZH6WPn/MtBXSaS7+NAIrLFVzhBbZfZRSK1MnR1+OSZ0mtB109AHRKVVUc8Igkb1CtHUo3tVr196QTu7r6OOuTwfZzVqZniC770c6Mug+duXQ2uiy+yAuKSRhJAWTsZdIuHvQUoZ/aNDuzJTsMBlgoc6WUxKNtfObEuZs7ppHsv/5NTGuY9ocvqD2rENtSvrmpNmTt/1vWhHf+tyqxgDeUkxBBAVAmB8BKugO+riRugWgsS7RKbNHVo8hguJPoEvEVjA/3qMw6Ihq2mZ3l1PfyO8rjcDCn08dUmJPiXy6mjLQIEjwqN2rofHlZ45uamq3UWGuSrictlzITTjPhk6M0NXSwR1pO2gtcT1iGqoewvcbUhXXMLkQqWGd9DAXdFAptQl8Mr4ACfh699lALqPriVPH6lgUUZHNzMFOn6MhAODggnEJ8jEbXWLAe8wgJIpiwHCLWebMea2zoXCGZ0+9349/sQP6eSFDymuPibpjFJ3Ul06wQh1cEGSN6GvA/91wIWbuejIG0p5XR3+TqtKmihhbBKDK1FW8jKRjYS8mfx6p3gI+g1o13RwUb+clBn0FM4ZyZy5qFEgLTElUfI6wDPxnxgYTUoWxbhRX+WsjnpmUSJGQrlTSDs6vjrV4xfGsua6rCPP+QzWBFrVGBc3VGSOXvy7AHK5ry/XfUI+8Swoi3gID/TranCUhiia8FDC53C/FCMmNtMfbUXztKZvfHeqK9MxBrkmkji4+9d6p7REn3ZBKBSVFvD+q/I4t6MEhs+ggUEDt6UBH0PG2LKS2lhkiGtcvwAAEABJREFUaR8SMQeQPd4R4HGY+sfHq6MP7X893gFlL9o9mXzdRmCHGd29DXaaA363F0QnbLpZknHBbdYpkk1kXonML8FDyLNMS4aSkVa3gnoTRX74hvcmDbjOFlg4+2o8QHD9lmCWfI516MBT4mHg7alZ7F00iRBmO0pb/lsgjRRJz/ysnORR0ZkzH9qT7kBbWSn+6OYymGHj68lwhnfQwKCBQQODBgYNDBoYNPCu0oCZcbbDehtXiydyzlNVlSLwNdCVK1f0zW98Q995+TuaTnfhympmU3WzXeVmKg5UWLJ1LJrgZmGVOTQmAB0afoMWg5ehsvZK0BKHsyqPr7ccKnH+NXymt/g441G4RRZmznyLiFuRnNX5HcikA/CoPiweD+0DLZSlprzeyzTUN3Gp5LQQrOhc/niywuMBR+LjQHd9LoTv0utr5kOyLWtWhJZZ74YQ5P2FAzWavaOKLjtIcyk06uav6dq1lzmvmVOjBjeof7IMihEoQF9491+ImXgy3afhy2D/hYlctCfrIgwtQTP2c+JyRSlwwF8rKij7WV80hfFIc5toppM6fv55nbz4vJrqjHa1An0k/2Ud0Vb+A9FxMSZ26fcebjkPVHm8PPe428Mo2yk3yt3Tbv4apBsBqbxe1xtRIt70QypeZ0MNSl6AIFhirCbVjME19klnJmOts5EaEYdmepFp1wQrrxIZHIYpefwN6AjvI6izoEDa4R00IN0VHRidmS7IgY98BLgMdH4BujAh79Y45V3yRhkXGJYr3IqYILOoTOdOdOiOEZGLCRmp0lh1GJWQT3CwSKFSClxUhNNSvKAnHv+4zp56r2J1VmpWwRiZVhTimkKYyPPKDJMsw2+U52+SrIefgRhxIfMtEOkN4PLi40uwZ5SKm3ElkikgVG6TrAuUjWsckOQtzWavE70LoJV8KR97bfhXxita5/Y3Wq2A7mKupK7m3iRyGROUzZQ5XFGeaVxt6aHzI22sSCNulWtY/UCtSzMlN/7yx6WkfPISJao8yKiEj0Ldzc7jgO8QDywP6OvaMLk+0Dk6KSpS//jBpCNYQM+ZZsfNtV58+apev+b9gb5V+nEsbWiue5DprSJPUsjz88mV1vTcF1jmD9V6//AdNDBo4O1rwBhggUVnBL1rnE0b41E3I0FLxBVexmyqFHzRyqjU3pPx9WB0EpP3EJQVWDwXYE/dNbjFWDfVHgsgWBaTAZffU9K2qqqEO+/B3FAz74yCqcJWuO0PpM/kK54QAl9e7D/f4b3rGsiKMRQkNjQzNuZ5d1dq5mKypk0zrSdcMV/T7qUHmPYeSPsh9y3gDkzuOPAO76CBQQODBgYNDBq4PQ0MqQYN3MMaMDOZsaperHWXom5vb+uVV76vV199VfPZXIE1cMsh0A4nw6kaSVapnbfa2b6u2XRbllpxlqrAOju1jfYfFlscuLIQ40375L9in5m9oyWiMfKjbnxv+bo+Q19m5sC87VoZ4RArGQfqJQ3Je44SEtum3nO3v+yBlGnj5Gd2NYvoiERLSRHaQ+Z7ImghLurjbcv6O2xLYYs0uO2Wrlz+Dsvyq/SxRjFw6sLpup/dGHs1Uyux95K1xHdymvx8TfARL/qS+0S4h8qTzaAY/oALLOIeBDJzbhfzhCyoR1Mpsq9Ua1zetWo4F+zqFe1qQ9X60zpx9mNK4Yzm3SoXHyN1uc+/pq1c1obLq47qRQ/Tdh39udcCIpTXQxn5M6El8N4DLyoscvmZWa/LXihaTac2N3VqdU0j+qqf41Jt9JiVShv0fLf79d5xu2mHdIMG7lADvXGQIvkY8EHJCFYnWSoDwqkEsCtGGJTeT7fl8FgYwMQg75jUSkqMFpfY6jpCxFfVmMmvY7KrVcUVpTTRvFmVVWd18uyzevSpTymMzkk6JrWrkm1IcV3SiPOJoEQeEAhTHqX7S86E/XUfwMiZAlFh7xugLaHFA6ey/zN8BtFdnIzRYqpRx+Qtv5CoW2l+SdtbryBzJ/NBTr08SSz5iouMqBVuRVdGyMnkHtCJS0B2ysHEGZ3ckEQM9ijs6OR6p4tnRgrpOnK26KdVYKFg8HoaQVWpa5CohTysjJN6FL94PN5wHTgP/Ise0L0A7wFtoDsmxlzAl1kpQ7KwoktbUd9+ZabO1uR/f1FcXhm6NzKwondTpg04a8UlS0t8EjG5wIm9z/l6wDC8gwYGDdyWBrBpOUiMOTHC5OMw43MoQ1kCmkTYJL4HkUnbc5VpSm57MdwS479Hxq/9VHtlBNiw/lbJ7YOnc6TcqWkaaEmGnRZ2us+BL8VHwtGyAnODWwBPm/jEKmr5ZMJksAwO7l3TgLGWaOVtFpBh+/oVtf6bIJl53m077USTEkNPwb/sJO7NtG+JKB+4DBQGLb4ankEDgwYGDQwaGDQwaGDQwLtWA9kXRDfUbj6f6zvffVmXL1/SbMaemn124qwkc9jdVSM1oWYFXpEqsM5O6ua7mu5c03yXg28uPwLraCJ5WVerh1FOWWXxMeND7OH3VrTDHPda6CiJzeu8XGNSb/+NgYZLEFlQ5BBdIVCV/dS9r9cTEf3bE3v/Xfm6ACAvZGVv1YvRy2nmcVCc7qBHlIuMivV35Rdg25pefllXr36P6s7ZanXyfVPbtISjJ1RmnZ6twwXK/INMtjCyDs8gFXj4IIp+Yc0FfSjDuYTc7zIlfMgfLSpyFlQrquICI1st/xP9tnJBpy5+RHH1Uc3zqnLgsoS+LfiDAuJmraysFHk7xoCFChlNVQ2flyF/Mp+8COXi53PXXzOTmSlYwHVICpIFwzGJS6C1ONLZ9XVV9M2QXXZRvx66w4eiSg7DZ9DAX70GfPAz4BnRi7K9c7s1AG6o6OYGAuQArzlk/b/iJxmH/Fmt/CcsCckwCiLPxMVI0/ivs2UljEvTrhB9WidPfkiPPvZj2jj9HCPoNLTjwC89uABJGIwuKqcoM25jqxoeI/7ASxBx5JAIOJBFS0hMtjr0FF5YnaWwK6v4RQwGq4Lbf7JXEaM8f11XL3+Lifo11VVHXglkTCIIwA0xFyVVzFpfHWHLG3HLoxBaxZp8Q1LHP07HCi10W9ycXtOj56M2JjvK3S6GhWGPnkwVeeNHP4LqelPxGxJRdZfP4ROAUxBXRXDSeHgA+nNdmYpq0IehHyPQT5pZZeGGTgO6lq1o1h3T117a1vZ8omxrKLkmj0BzkQ9pBW+mkziSZcEgoX9jPJg8LJ7etwxBGN5BA4MG3qYGchlnQQlbWPzGuFoOQ8aej+HE2Ctwu1rQKYUeHfa4M08flEtaT8+Y97TqXeEvY5iwKE+Mb2N+ssXFp9yPddfiMfM8pCkXIB1xyS/jQWcjtcxJHZsSl0fIgPEX7MxvuaQOMUrIL2TK7ske0A1PJuzAGd53TAMZfTtuztCpzNtEBObl3Mw0274u+SY8Md8riQYkNgOp/4rcJPYAWj493VQi1D/0lN4zfAcNDBoYNHD7GhhSDhoYNDBo4J7VQNlHI50Zq57MiQ+HodevX1PLGU+MQePxWJFDe2Pta7FWHq2ojRM1qiUOkmGRcW6SuARpWHv5ZYjauQr8p2Z95WWSL7rMTIY3Ly8H8B9+PfYw5Z0Imf3l5OuyGfW7Eb7a7ItkdYkO/PAc1SqEqIAupeBJVZRBeufXPfUgt7GGLmAd7bIZNHf3wD7MSR7t6Ah4paNJnJmpvaJXX/umUtqmzkmhYpXOJVqgD7WczSXzWpOHuyCRdomM33Ua6CfsANFW7uFhFGkO9Ga+xj+EjHSORGyjLs0UONerKxPFc+4X6c8jZOHMsj6n8eZ7Ndp8VDvdRHG8qp3pVD/4wat6+aVv67VXf6DrV6/IL6/MKCkjpEVZqMjXZSes/jFKc8ph9HF375tL9zLkduAgJfrmWyTnAiS2nS6sb2iF9mDLrYReXXPmDI47EH7Rw+8ghyHpoIE70oD34GU3zJIBOr8PUo9xr5OKX/7sxxeeQAzJzUxmQZGBH6MPftOMuwELG1wibmh17TE9+vgndOrhj8jCac13xwwkDqC7ikxrignCbuGXrI58smazqTKFlxLNS1P/4Jf5x4NL1/37OEjtDc9+nEqk5yoOvqF3COqXH901bV1+UZcvv4RB25GlTm43DasQTIrUMxjGITVk0Wh1UmkFWd0ACwNqGFAsqTxngy9YktqZKoz7mc25Hj4rjcO2Kgy/ScrkK3Iyx8LvYR14lvWHe0G13i38vXf4uk5uBBqjDfzXEGNVyVhUpFyr1YZefmWul3/QKIVjtFUt2FBhohWS+EAzuXoL5K25AI6XIp5sPY/zExzeO9LAkPhB1UBiQO0BJWQGVIZWUMJiBDLW8Pub+WCBobnPAzCLuQOItFo82RjLbrwdxe/5eKTn1fMbFxwhBVVcikQQgFGw09s5pRCfEC6rJpdKnQHKaDNx6iTy7aUwsWZXZN7T3uNy7QVu4elT3iJiIN2BBm7SKs1gRvswxydQ+0TOxnu2dU3a4SKEDbmYz50cAhP8XtmZlibxXrjvP3kv7L4l9oiDZ9DAoIFBA4MGBg0MGhg08K7RQGbNe7AyKSVNOQjmEEPNbK45hz1mQcY+u+GgdHtOPOvnlsuPjnV1ZoEcfRXNmjmyC29nu5rtbGs+3VU7n4kDFxZYvmZnTcVBUOZCIFPGwTIlX485xOOuA+8dvmYmM7vDXN5Ocuoo4Dr1YqmrH6C7Tl1/wfcR6HI/R3idHzi7yRZRuB61CP3VO164t5nD/UiQkQmHxuTLPok6et/BUaIPuF++2KYvqNnm8uC72p2+phAa+S/Qd02HWxMO8Hu+5ESWueRmRQOZ+jsgqd+v2cIVLpDgWCLLH0/pbg+nLeA/VMcFju8XEzL5b+DM5q2mc2l7GjVZfUSnzr5P9cppVeM1fee739Wf/ec/1v/6b/4X/Zv/+V/rX/+P/0p/8B/+g776lT8v46GuR5o3LZcf5G+B4gwIeQgjPbXRzYB0N19EMyQ0ZMjImA0CfncCF1YBfZwej3ViVCvSkM5HtPQOjBnXkIZn0MDd0kDW0jTsdesiikFnLPC1Eu4HrRskhx/+AAwG40EhVDKH3Gh1PidqNF7X2vpFDMgTOnf+h3Tm4sdkk4elbkU5rGo02VCoxhgK8mNStMjQwxC1eabU7Spbo1h7XCsR35fvX+RxIwsy5Wn5QEbYZQi3r5nJXancBiPsvisyy/6R5jvS7HXtXHlRVy5/S113nayIYwIXZYQQqRP14qAEj6zIw8UGlyYnjq0pWlbLJJaN0rKp/IOWc6cRN9mVGq3GS3r4TKPNlW1kua4qSmYBv6OkkGn/IRsdIojHGTxfvPJIFhZ6wJ/eWKeFFmyhz0DYAE2MYzGUXtBx2Jm1qlm7phe+eV3XphOOMWt5HuYXWED0aRUd0x/JobQDLtm4xosv4/PYTMiBM7yDBgYNvE0N+LjL2NLEuMs+5gqkjM2V2zbsrxUEhqTDcJcQfgd0xrUVfiMxUBNyQXkAABAASURBVC4jVOQtH8+Ec/EzaonuY4MEV5WlKoHOVHVRMdUF3VwkDcxFpoQRyMxvSVENZbXwdymLbGGyUoLIS8wTxbVQHJLp1g9pS2J3b80xUG9XAzSwt0UB+mXOl2VCSf6DCtGSHN1sRztXLyn7BQgXI31jZviW5WZ5N+zp/RfKMhLCodA+ffANGni7Ghj4Bw0MGhg0MGhg0MA9qgEz25Mss6aKMcrMFENQ5T9gyB47Qfc448zDf1Je9apmuVJrUcH5gmScoaRmppzagq6Zy3+LxP9/tmZ3V91sKv+/QTyfIONfXoC0eucfM3vnM30rOWZn8g/lc3bUtg37jIye0GuohGexxsyL+ru7SJPdNf/cXRQREIb1NcLeQhbioJqZLER8i9dw2WDtbF/W1Ssvcxa2q8AZWaSm8gN3FZ8iFyXGPsl8I1X2d4GEAS4ygGbQHAH3IJzWp4EPbhKV10PFs/j4nrD1vWdl9FGpQVz/iwJz+uzufKzZfEPHjj2lyfic5rMWWV/T97/zTc13r2qtzjo2qbQ2rnT19df05S98QV9/4WuazWaKsaItpRCjyHJZGq6HAHsQGS6Ue+XdEwdPBoZgARFrM01wjzN+z6+tsUfuiugROix3/IY7zmHIYNDAO6ABjob6XOjshnERRsUwS4bfB4PKMU8nYTCWyAzk1n9LwoKiD3qMzYyDo6Ydqx6d17ETT+vce35Eq2c+KE0uSvGEFNbJY8QkJ+W2Uyw3AQlaUqhN1SjIIn5QYWAy5WbMSJY/RiKAXKKsHlLx6uADN5Ox9pAYtBm2DJMDp7z4McSp3dJ05wd6/fVvcvN7SeOxZBRjFpU48JJVEmW2GGd3BR2CRP3X1ycKMavjQCwlzHUSMsJl7k/UMykw6U/Clh46LV042XHg9jq5zTXbncJsC2TcJfDyZi3jCJR3XxNaxtE+us+f2xc/S4ZOgPxBF4ZmHaL/ynWECjv6kLdP9onVJqrHp/Ti92Z69bovziZK3lb066xWUgKep5Shy/NwUJSWjy0CxV34l3GDO2hg0MBb1wA2VA7GHRazpPNhZYw5W45lXBF2WIlkzC1ck4gxlWDvw28+eHtAcw5Hxl+wjBbj3MsNsJa4oIyt74RdSJW6PFKTRrgravM61mFdTV4BI2VsicpDZqTtvWRkgEAGw/uXrQHXsuNwOXnZHu7mLKWkEKOqSA9jo2lsvgOtOdu+xhqEOTixaOEqXDmREXDX8NLKKnB/78t4HZ51T4EwvIMGBg0MGhg0MGhg0MCggXeRBvwiwqsTwmJd6+spCJH1VF3XSr62Yp/slyCx5pwEf2KB1HFu0qQojVfVhFpzznraeaNA+lEMrOhhYp3Fikx+4THn4mO6u8M5zE65EHG6wSf4DyzBKNlfX5wdhNPuRVDHIvwNrgcLHZl944Ie+t92MVmIMnQrFpiux2w68GT2NgeC8KhAd+cpwtEvylkLbpHFBXb0Inn/MSNM/wnAnI2T9a6baXf3sqbTS6rCXJF9WNc0GtdjuRvQSxWd2fMhvdzvrodFSft+tII2jRwc7OFKbhU0+id7uJwnSuzb9rFKeJV93bpmLa42Wf0fU9JxhfEZVePziqOHNFl5VOfOPa2a9O3Orq6//oo+8N7H9FM/9nF9+oferycvHleabWmlDkpc5P3F117QSy+9JD9rYhch/20SBNXhJxNcwNwleA+8rk1jrPmOuN/X5CL6iP44of1W6aOnJ2POLlMZwwHaOyG2t+o7kc+Qx6CB29OAD8I9qHR6/xpGzcH8Jn8y5qHjoKAcEgeG9yJNjN6Fs5qu0axxrnWNJo9o88SzWj37EcYSp/55U0orkhsj1ZRRKRRj6MMuC4JE/sqt8qKMlBsM4RRD1Snn1LNgcIN5eaacTKlLUsBFlgwSeWRMWT9LkK8AdBilrpWYhGGRuMjodmea+9+wxAhfv/6KfvDqN7WLMZam1GUqMcDn8GWMadMZySpZnJB0pC7VlDsCUTl2WlkbKTDJpw7ZKDKjtMglSR1r6FExkL7Z1kjX9Z6Llc6s70rNlqoYFGRF3Nx1iNkoZy6ZkDsnqQCObCavX/aDQqMAOfTAP9nQES2T0QleNIU26bfynxpXJDII5XN4iW7RmS8oYqzU0n5Xdlf1lW9d10wT7dIv4iiqyzPaKwt1i7kA/aL3RT4m/weJfPxbGq14hs+ggUEDt6MBH12B8Rux2f5T+QGD10MML8ZbGeDuErbAyEuM3ZZx2qgzbCWXlgIBuxixsZGBG7AChg3IZX6gBN+EYQ8EzcgDFmEYGN+d/F/DRftsgSnmYkdZ17EHU2MBPdrUTjNRYyel+qJWNp/S6QsfULINJeYxhShRbpeSRuOJ1GeunDplDIhDw/OXq4FM9uia7+F30RY9ESbmf6NdKjZfkZZ3/5iNy5XXXlE33Za6udjFSJmJlz4gz9PRZ+CUPfQk8iyUPnQH3yHpoIFBA4MGBg0MGhg0MGjgntKAmRV5Dq5lA2c3TqxilKPj7MLhPC1rJo5NZL5vtkpNHKurJ7JqzHK5hq6yxjLWTiHwZU0WKKMKQXXFepr1V9e0MjPx0d7jy629wL3jyaIO4EiJ8iKGPULxoTN5HdtWvncQFz+7u9tKi/hQVQqjMdoxWQwywwXBVNjZGJHNMlO8Bu7aS+G5pj1HAFe0n6AdkMf7hLzO9JG2bahnI6UpZ4XX9fql76qKnLnYjFSdKiqZvT9Qe3EO1nGm6OnpUns5GjsvMiCcnUspmjrQBqmjDzUW1CDHHLlmeax5WtW8W+eiYwP3OCv/M4qjhzmze4/WN9+nc+c/oVNnPq6zZz+hcxd/GHxCDz/+o3rq6Z/SM0//mNrtpMTF3AopHzq5rlVrNE5bunBceu6Zc3r47CaltRpXLlKnL3/5S7p8+bIMOTo/cML1baxow0QbB9yKfaOPl4C8pLrrr7kE2T89XN5lsIxF2i5Md3V2bVXHJhMF6uF18bbpU9z+l2a7/cRDykEDd6SBvZ7fd/fepBg21sjWu2aQD9ISa1mxCrJgHEBlIAxQrYyRmU4jN7kjjScXdP6h53Tx8Y9pdOI9Ut4kn1UwgpfLAnm+BAkR6R5JAS+QY0FaxDt3DEHBAikjMMqDPQl/LigyIxsSEddJSwPpiYMHWymTwMFATrtTNds7aqYz+U3z1atXuImewlOprjc0Hp/QqD6lqj6N3T4thVPK+TgHb5tgA6xRwqqyUa8wUQq11o+f1GSyovlsrhCj6nqk+bzFhptC4Lila6kDMjTXdXyyrUfPoIv5JdUB2VKjjNGXJdJF9JuVMP6RfEKokMskaqq9J+Nz4DzwL7qi7VESr8mK5e5d48BTrjfLsmgKLK4seIfIivUKFx8b+vrLO7q8G5XqNU3bDnrFHVnfHrX/dIuv5DxPeTodeDL+JfAO76CBQQO3oQHGEHZPIGPzGMQ+YsknF5ehW1xlKTE+jXFYVzV2slawoIxN5wtPEsYWJPxZZnAy1kOMEm6yoGSMbZaq81yxQK7BSFNNtJVXdTVv6Fo+pp1wSs3oovLaYxqfeFprp9+vJ97/GT317Gf1vud/Sk9/6LPMbR/mIuQi+Y6ZCyhSJlGeKAePJMLqH7N9f08Zvu+8BnLJkpVBcZefQj2o/9IUmdYBpd8khdwxB3fa3bqs8v+B0A/FRqf0pdLp0jK7wR00MGhg0MCggUEDgwbeUQ0Mmd3LGkgcdi7lc3/OuQTdf+nSJbWsyyPrbKe3nGP4ksvMyvo85aCWdbf/BkgbatbgkVWVL8Qc6tdihZJ6f869C81X1mKdpvvkyUfKSQz1KtHuoiMqiX6gcAnScSlgi/oG9hAhsmeBwRau8BddOI+nd2jx9GpcBO6G4wL42YgDfwY3iGEGjXM3r0bFGUyIQfPdXb3++uuazRr2UJXajr1Ut4J/TR0XFi17stbdRDhvKumYurwB1lmdOw1oXa02NO3WNEvrXHRsqsnH1NlJdfG0MlB1Tisbj2vjxHt15sJzXGx8XI89+Un2cJ/Q6Uc+plMXPqwTFz+m4+c+rNUzH+DM8r0K8Gvloqw+q1gdZ48QVOWkUWo1AWNQd3ONs2OmDz3zpFZHJkuNOFBkL7GlP//zL8vHh5mpaZriD/gdTs90iWDxHuveCCWp/+JZvIitWOrfacWyRvgr4oJXAvdOX+85d5rHkH7QwDuggYNd37ulMRhMiY6eMEGxMrnxan1CtFoWVjnkr9W165rUj+jkyQ/rzNmPa+PYs1J1XrkdEc8lgDGorJNsLvObXiBuUbEYkjyS4cRtrTiYkv+kroKMiVMLBCZQh8kkB2IiFb4sg5QxSB5m7lBk7jDLQiil+a7SdEdigknNnAuPXe1sbWlne1uz6RSWVqKsjfVTOn7iYZ0+/YzOnXleJ098WMePPa+N9We1DjY2PkSdnuO2+FmtbbxXo5WHpXiK2+RV7cxHmrZj5bCiCTejxgHKvJ0ry6gDOtKIygfKsQLLjdarqR4/W+vkaothua4qtLLQwdfgshCwDG+WWRCqJy9c5ITImwGvZ0cMvgf6dW1k9OVwleCVu/Ivk7Hh+sIM5aKtrED/SP5bRuiz0bpefq3Ry68nTZlcU5wwAXuOpDZSdJ3MTP5PPBlfxvXX+JSyILif4PAOGhg08DY1wPBhZuES00cnA4khS5ix5/5FXgbRGK9BUZaMeYX4xgjVGoWR1GI/O2wnC1C3r8LGJhanHW7D3NCRV2tRM6s001gzW9PUNjQLxzVjgTydvEc68VEde/Qn9fCzv6CnPvpreu9Hfk1PfPAX9Oj7flanHv4RbZz5sOrNpxRWHlIXT2ieV7D/FVJXzI8mY/IxMymY3GjnYiuMeIfe+Bli3wENZPJYAm95aQvaQXuQ5G3EpOqtYizkgzrRgmp3r2t6/bI026b9WtCJGzcJHvFkcDA3grxLCt7hHTQwaGDQwKCBQQODBgYNvIs0kFkvLatz0J84BypnQ8SbcUaBm1iLB9bCMQbWTqSC3rH2bjgvamykFjezDpdMRpx4gmX5eowcRCoZ+ZR1l7uUAct98not7GZZF2vOPiJLXifYnNzN52oBKkAHUqwqxch5mEeixwR7n47vQT9BeQr2RrqrjwuVkGABc5dgeY2vKVCPvt9kFTdERfZtdbXGmeFjWtt8L5cU79Nk4xnVK+9RXHlCNn5cGj2uXD8mG7E/q5+U1U57DPojPTyufkKrGx8kj+d07NRHdfLcJ3TuoU/p4qM/qkfe8+N67D2f0flHPqHTD31Um+c+xAXHM7KNJ6UJZ3jVeSmcVZqts2Vcl9oVqZsg44oS+7vkfVVBgSoabRa5uKpxqzbJkil2kdO9qI1RpYfPnlStVpV1qqL0+muv6vvf/x55UWfSkKH8MbOeRt82o8fnQvXPXYT1ZZdOmCTcIha7VwEz4tkHBfbSK8G0QrBG/gC9tKfu7Al3lvz+Tz3U4G5qwLv6PujbRZiewmAl1OVO9HXGcOYGlhgb4599VoScAAAQAElEQVTIb2pDdVqPPfZxPfzED+vMox/Tyqn3SuPTkq0qx5Gq8Vh+OJ2NgVWOttwlDy0hHh8CsXcXlx6S7f2TG3nYGXOMR6dnuTzYJmFDcJKMwcmNhvwGNs9name7mnP5sbu9penOtqa722pmM9InRSxUVdekDdQBEoYuxnXV9WmNxhc0WXlEa+tPaPPE0zpx9v3gA+BZnbr4vM489BFdfPgjuvDQh3WO2+Oz55/TaPIoeZ7RyuoJsKaqquRGX9RlaftCrIrhi24g05ZOrDV66tGJ6nwJgzkDWckP7JqpEoY251T4uzIDmiRTBu4isQosi4oDXD3AD3rY14DryXWxoLjjOqTz+K8cGpNxRz/c5Va+s4lSPKEXvrWl3XRcna2r4xIuWCWyVOICxI2859bDM8u0g7tO6dvFfQMGDQwauD0NJBkjMiiZw5QZVj7CMvNOFqOVC8vAgKyroNptd4iMT5g6MUaz3LYqVEqKarlIb/JYPpZTOKFcn9FVFrjXm+Pa1TmllSc0OfVBnX78R/Tos/+Fnvrw39RHfvxz+sAP/4oufvBvaP3RT0knPyjBN48XNbMzauMZ7bTruj6ttdOM1Pjfg+0q7LQpJ/EgiwXJcOWPu0YQmgcH/OVpIB/IGr8tglm0zQIq7eIxDqn/9hxBmQ1Oq9qS/BIk+SVIN4cpSfQ/edqsvcfTOvYIOhzapw++QQODBgYNDBp4Mw0M8YMGBg3cuxqIMe4J536zfs3j5xxnzpzVaMR6O+WyEvIYX3nFwMqKxbGZlXV5Z7W6MJZfgiT210nElxRkncV6Pu9BufeL9MLPQkz7wHu/veigFzlTDcD5Th+WGs6qurZBE1l+ZlRVtWxxViQLMnONwk0yEi89uPfKi2DGRsxayV1au5dTPC477c8hWNnLsY/LHp9Ncbyus6cf1UMPvV8XHv2ozj36cZ1/9BO6+MQn9RB45D2f0qNP/Ygee+pH9ciTPwI+tcAncT/JxcangLuf1IVHPsalx0d16pxfgrxfq8ee0pjzu2rlYYXJBYk9oDjnyZnznWailj1c5xcdWpPihpJW1aUx7kiJS7rk50LuytSrnzp6X1RHH+0kJcn/Mogq1aHm8mSqR86f0sbqiHPHHVUhK3Me+eKLL7JHTKpr2tQzoi8HXDMjDyNvH1eG/155qSf7ocPSQGPvLehG/ccxaK2qNPK6gHdC+nC4wCE0aOBuaICOflOxTssMVLp5MDUcCLeJ7morms9GyvmETp9+Vrb+tDR5TIrHJQ6g/NC+4TY0uaHgYAFrIcNvfMUhlTAc4qBZCpRo+8i93+Az/D2CcotBcYOD3TEGIgl48wIQ/aCCSaSbcumxtaUZlx5zLjz8tz5CKTcrYHQsmmIdVY0YwJORJmur3B6va7x5TPX6CXBK1eSk4uiENKIu401pjFttSBF/wM9hmOqHNFp5Shubz+n48Y/qscc/o4ce/piOHX9Edb2GkYzoQRJlVhi/hMxetk8CAX3EMFPIl/XY+aQzx3aYBC/B0QrbQrokr6OZYWOT+sck9CEFZWJVkCV5vMP9BB/Qd7/21mvA6C/oWcB1GWCo6XfmizT06opucZNFBdr5Gy/P9YOrE8045AxchGUurlC0jAVISq5feVB+ieeQ509JJv5lIxIQHt5BA7ehgQc6SS42rVJnFdYsgqBOGZdvACysLbTq0lRtN2XOacXeSlUVffRBl7o40pwF625e4aJilcvMk5rmC5rH96itPqBH3/e39cQHf0Xv/fBv6umPfk6PfeQ3dfr9v6TVJ35ak4c+K43fL1WPg4tS5PJeG6THHqRa0y5yqcLC1uc1jSU2cRZ8QRuwKGIBbMiUkSUgV6QtTSlnXMnMCnTEY9AdOMN7RxpwfTswxeST5VrtcdCvJZ120fKhraogTSpTlRtNt65IjtRIkQj6Yt6DSg7iMWgqIZOKq+EZNDBoYNDAoIFBA4MGBg286zRg5msdycyUFvvi48ePa3V9k3W4r7RYQ/niPOFnXZX8XIYlVHZ+znz88qP1v7Lga30LysBY/5vYBZSss8oKjrQZsLAmCI2XiP03w3wQ+zH3ps/rQh174RaVQX+5a5VALhciWYbuAvsaFAwrdZRrxkGwvJnvAcDiaoB4917OQsRZn4z1cnETsriMCIf8Ah11TFwIZPpD4AxOibg2KtScs+kkzXwK0lnl6DhTXFXnpBqMzilx5paIS/EccT1SPA2ddOGkkjaV2LMlreOuKeVV8pwo+6UGezjFVSmuAPZvsVa2CF9gX5fV0A4WogJQMMQFom96FZDXfyjZ1/8yrxd1jK2kDng4KoaR1icjrVRZj1w4I44WadO5unau119/Ta+99ppGo5GqGKGThnwjZZUuIR4LfO7+i1gI0X9Fm7kWTBmf1z5LHKK5eqJlrY9qVa43xrnzwqY7ecKdJB7SDhp4pzRgnhF93Z0eBOjwgROClssPY+BKtWYzU6yO69TJJ7V+4gkpcUGQMDJpJBmHQxiZCIJFBlAokB8qK6i4e/5SoiACjANmad9P2VA9nBhsewZjQcO6yX/bQxiahguPdndH7e6uEjfqGZqljjGbQMbwtOXAbGXdLzs2Va+vKYxHCqMaIHMmU0M2ZFaNoazWJDeaXPSI+mYOvcTErTCBTnz0+E2qggEPp6TqrEZrD+v8xWd04aH3aFyPEWuGXWg1a6bqJymTUW+jLGwh1drWen1NT1wcydK22naqGA2gMzOFEORPrCIOifgKTcp1WFzxJLCMw/vAvkbNl8Bb+pHrJqGpTB8wRYsK6LXjJj/HIONiKltQmypdn67qC195XYonaIeatqlIB4+rthh5Sd5wPgmCLI8QfMbHgTO8gwYGDbxtDfjoMexiSNi5RIihxVc4jGJTYszmaqRUTzQPY20zx1xrx7raTLTVbWgrn9Kl5pS246OKx5/Vycc/rcc/9NN65hO/pKc//et6+jO/oeNP/5Q2nvgxTS5+XHbiWflvd6h6SLLzks4o5WO4zGEZ254pS7U6q5W46FAkjO1QrGRVVeRpmFs6FseIVha2yllmJgvUgZxkfMxkZnhU6pKLb/j8VWnA9e3w8orbN4UHJfxmJjNA60STIu3pvwVi3bz/U1jTHUmJpk24Bpfk3wzNgBYUp2p4Bg0MGrhNDQzJBg0MGhg0MGjgftKAmRVxfXu8vrGp0WisAClAD8Qk1sh+4I2XdRMUq9TaSA3r6o71dHYQI2BmfDMQyypfb2XWXRm/ow8TIJIXEt/74HVBAS+VWchLgLp6wC8/2rYlKsnM0J2p/FDX4twni1UmyjXOKCTT/pPxOlwjvQvhHniXMh6UqadV7JsCZy6lP3D+krpOqU1UoBIbO1ncVABmG5KtF2StssJe6WFjZZsAp3H2lh2rMmjGnjCENYWwDqCLMzrBzz4uZz/LqSnLRJFKyeUJpIvAXYfTkNnPd5ShG20RVbP3q+JIMdbKxCUhc2A/gL+cBYnH93vUKxBn3UwXzpzUmZPHKa9RXVdqm7m+9eKLms/nyEZZJPGzTFOQRPtm8dgCOHfl3S8/480qQkkeKPJAKXUmQLzRfuuTiSrf8y5Yibmj17VxRxkMiQcN3LkG6N2HMln2bnczW34MlgVZqFWPNnX69OPaOPUeKRyTRqscTgVNu6x5SyY5MsRrBatlHDBbws2VsoKyGQz+er5L1xM1kuEub5IxKipwvh5mnhYQzG2nDgPTTnfVcPnRTacybpqjpBq+CgQGaWYiDtAISj6QqYmgMcKlYBKGSjhyusNp1VjisiNjeJNGSOEmTuIUHeBy24sFkPnlRKzVzqClFYW1izp95nGtrmC401QhUp/YqMstxtdrP1Igv2RBFlqyuKKHTtc6fQrDnqm/smKMTIqSwSPCZpIc4sl4HPsEiAmgEL4P7otebtSJdaJDSLQp2qYruY5MXUpq8eZAGodqJTuur3/jqq7vBLX01eiTquhJ9J8YA3mQgLaQXNcOSLxGmZY93gjd5jskGzTwAGvAsGcVZrJ2MLQiCCkwsiKjrWbDNNFON9b1bl3X8gld0Vldrx5Vd/w5rT72GZ15/8/rfZ/+B3rvj/wDPf7x/71OP/drGr/np6Xzn5I23ieNHpX/f1T9b3ZsSiyslce4I2XGfmacdx0LW8Y6hUqM91AFxapSqGpZrMpPCWW3FbXJRqYArDLlIHUcnLt1MDNpgfLTa+ofM+i9d//rCRz7lMF3lzRgRvuwqFfXKlpSBdrZlEuQq8q70yJVhkXyT2YJkSV6Dp/y9ZD7BwwaGDQwaGDQwKCBQQODBt6tGliubc2MM41UMFld0frmhsxYI7GWMtbSifVUiFbWxyZDHZELkArUSqFS8vMNB3EGfDFl/lmCfLQEqe/LtywO+aAPuW4cXhETR1CdGs6vDFrwvQW0yJ7Do7n3QAuGbjPJiHDivQrfBHHZoDRCwkplU6TDMhvtHEKUIO9yVjeb7yqwd1LIkp+hcZaXuRDxM71ybIMCvA8Z7W+W2JI5hBtZo1ekrUGUwezxUqDcShJxNlLg3PEgUKaUiAaZM0o6pcgWZEQAnPBJLQxZ3lQeTI0pz4NSQ1IuPrrYqQ0CQR11aWW4JtVBslZ1zCJGZ0+fJAY/UcTo0qXXdeXyZfKFRqUTdfMx1EOFrnvmSZJlHXw8lGgH0Ufpqsqcna5PJrIEL8oyo6IHE9yG3/V0G8mGJO8eDRhjFNCX/LbRwSgq1TM8PYRPoueBTtkcCZcuekOn1dt4Mrnuw7uilyYFZZCIVTHEVZxoOgtquxWdOvMebZ5+EqZ1iVvYlgMkLJLq0UQjEAxj1EluSJQNzwLFT1DZP/tw+Zdwqg8qkB2EjcEXgEo2pOXQyS1Tmk+5fJiqgs+jXWbzONC7CQOXONuYFz6/JBGTjhi4QgYfzKnBwpE4k3ciHZWVMFJyAgU6axVruQHvoHcY647r5ITfL5T9gMwh9KM01urklM6cekgrXAolFgER2RI3/VRDRp6RAzXPw+3mJDTaGM30+LmRJnZdCEnZkqtTpONVpizLkvFP/phEsGBJcvKDCyt61VIZvbLUP64p9IXTNK2SK5YG9Z+88Paj2VWPVtTQp2dpQy++vK04OsNcOVIHHykVg+eU+GR0brihlGS0pRxQ7u5L5ewgkMbFPApEv/Mv5esovIXSjpL1rdDfQvYDyxtp4Kh2e6v0Zd7eWEu/u6Rf9Eufz3yo9DBlDFu2gBsYazVLz1U1Wtdcm+C4pnZSuzqjHTuvbV3U5OxHdPKxH9VjH/oZPffpX9OHf+p39L4f/w099NG/pdPP/KTq0x9RdfxD0tp7pfoRyc5JOgmOS4FLD1uVbIJ/pKyKsR3kpsDXcMUOhCBEgkeSicfDQTIW2Sx2Q4ykY/ynTm3bMD3gx3i02IgZ80HGlT/miR0eyCpB92pBWzhuVwo57xFK8EH9ZAX0i75dTxktuD6XIAZK+ZYoAu4WHTpPiYG497pOHXsEzxV2T7VE8qLblAAAEABJREFUH+fqL/COQHum1LJeaDViQ9NuX9Xs+iUZO6WQEwky8HxBKVfCV6DhuW0NDAkHDQwaGDQwaGDQwKCBe18DZr7q8eVUlpkpskGuQtTa6pr8SYu1lK+JTaz1WWj7NkDu5+KjBU2o1fkZETQ4RG7Cy0rOJPdwtqLy5PJ1Uu/xr9McpKL8DJx6N2GsB13ypQy5COyUBYjv47I4rBCSK/k+gnMhM3jQX7IooRuRttcdXOw3xGOgf923hODUPfK4TKzfs7u2kCtT1QRy+U0IUU+P2dneLr8RIfoNB3NSx/kbfkMHDq9Qpg/5mVnH2Vw3m8OTQAdwvW8sLjHYiKkH9ExKnD6Mf0/nUpApWlDk7K2qajncH9nXBZMQTb1ruEYYlziDPwDtPYbP6Kc4vL6vhVlVPZLYI2Quds6f2NSxlZGa7evK3Vw721u6dvUq+80sC+xzkIsXfs8LpwTI7B54kZC6IRftaDIkArylnkEyI4D+x1VU8L5JO/VjW3f0hDtKPSS+zzVgSuKAxQA1oe+pAL9xuxoSAxe423e2pGyNMofnqfyNdA5j4D36NfkYeyOIQZ4wEGJSGvmvMoo8u5nKf+bDAXwVx0qJAyQ7rvVjT2jjjP/N9NNSgEbaSNoqE2RwZCa8UqC5RBCpnRbwwwRzvznd4TzAhcMROpBVcNRqUuRg2sTFsBh5ElQljOF8W2nnmpqtq0q721IzkzA+MLjUOJ5vlhHyn+iMlLVSR0V4utlUaQo/dVI2GfImDsZl+DFOAZAZL5aUwxDLnTy9G2rOQRRVK9pIUSMFDtJE+g4DHqOJRMqzpNnUdPLYQzqxeVGxrRVaqSZfo3y/tJrPZzIMeMSe15Y1tm2953yrR45PNcmN2mlSjLXmPjl6GtxI+zu8Thk9JIQpRklZXjKFP7Cv19+8LXNpATSSQaGiE9cYCCbDaEcHfXUEajSX6FzTWSurV7TTjPXVF7d1dbqmWabd6kohkBZD77pO5vlXyrmS+bikPEiU8eavmcnsaPii0eELH8/NzCg7FMQY9YaPSRbCIVAYRI+4BeAlYx1EVpAjocdbQYYMR8LLNlmgyAOQae/xeh0JSk6M/zeCjMyOgNFGMQTFcDQCaZcw3fiPdqX8I+Ujzow0wCu05PP28otQxzLvo9wYgpZx1mciX+Qt4SQh11GIbmNBCFFmKFn0S/pfSlnJFyESlKPhZXu5DvdX9CmHhxO20N3AJ/LhJS8yx/ZQCnILBaU9WmY8OH3JK/RTR7eHzF/YtIxMpFCIQUa9ZSZvW3chKltUshqMNO+irs2CtqrTulJf1LXR49pdf7+q8z+iMx/423r6U7+rD/7UP9HDP/x7Ovf8r2nzyZ9RPPVJafyMZI9KukB+Z3C54GDMirHpyDkiFn2a/ox4xFM5vv4ijiKVPAyP8WpSb6x7VtDKyoYabG/HfJbRcSAqFhh5izrhUm+rRjLaxedNKUjwlLqiv8z80XEJLnMyH/eYM/TlibCXpQf48fpbGEn0CaF7mcm1JSUJ/WX0mGjEBD2h5wx6HmeDh/4oeASP5Gn3EUjjkMd7fqVxXP++hmLswOr5ZtowGW3n6VOjOk21ZjPF2VXtvPKSpE6+IcvEd46UoTkofy9PD78ZSHbgXXIfIA3eQQODBgYNDBoYNDBo4N2vgfu2hmYmM0ANKpOOra1pDVhVSTGy2gplnzxijczpL0swX3NF5Wqstl5VW02UWbNl1scJ7mQs92Riqa2K8w+xxpr7WU2gANZYGTjHQWQjPwfpnOuugDoUmVhj9kt7Q9JAjVw2F56KuWCsZeVr1WbOGdSOMutMY10555C/UaWMTsTFkKiP5+Br37oKspIpK8WSjX8CueHy4lHhdc/dgssXWAf75ojzFZX1uWReVz+vA5Wfj83nmu3sasRa2/9CilxvjkB9cisVkI8kC6YQoyK8kX4i3xsY/UrLh8qjJ3EeJ0E3D3eSOcjDAC0g17mDFpHL6f5DQK9aPoYubRHw9A1+AH9kP1mxt4wpKBIVkDuQX6DNy96QPt0l0xoyr1KPR08d0yqyBOpeB+nll78j30eKuo7GY0QhH+SPxFlwGRwUdxder/ES8v1rgSGJoQ8cdOfqTYxTqqsYovw8dXVcqwr0PgasOdsdADXcQeoh6X2tgb7rL7oQg0o+cAv6mIOV84NYD2fvkd49s3edRVo6qm5C4ZaZvSH8kMbM6NyV2nkrkxQZzLPZVCFCayOHQWOtrT+ik6eeVmpW4FhRsigxCIxQAO468PavBwqoS6kbbh+jUkiJkzwPUT52RUlGLYKMvEOoZGZyiriQ8MuOxAVCbufqpxipIt5ltRAUFjAjjYOURvZubN3NXVKDIW4wxBlXlFFNJnB4Cc7hIOiCIIWQpmBB7oPwYmczE3Ri8CcMfcsliPBLyMAFSV2va2P9hNZWVrHBnaoIPcqLK6gsqLd7CXdHm6PLev+TY1XpkiYVl1tMjgHZXe66ihhM7T+29OLZa3/8S/ID6HrtHa6oXDyuBPcAXqc5ltSAx0EUrUx7VrVmGuulH2R991LUPKxonsWk1dEKScLy+2KNJlfpGk7Ck5xOp/Dx4/C+kKGRQEbmgbHhWMZ5/K0Q6R+R8RZCIJ1RRqY7sSxMqZeBzMysxJnd4Ap++Pq+2Ke50d9xyF3AhU/XdroRZn2eXv6tkKnrUUBY3nwTXAeoudDN+vzNbuEiP2S9EW6lsyWtK+OvVccEfWt0LsYezGzP33tMpc4xKBwBakc/oUOQ1GhTh/NGxqa3m97k6dD/sk1cj85uZtR5ib7dzZbhw66nd3gent6xn8cbpzUztRzkH8Qyrz6PIFmgfsH3KXvI2LIlQqyVGEAOC1Xxzxv6UZIii9SmzaSjH4o4FqUd7jzVahhTM62oq45rJ2/qerupa90JcFrbdkH18Wd19skf08Pv+wm99/mf1Yc++Ut69jO/occ/8cs68dRPctnxUWn8lKSHGGXnwVm2DKfU6rgacUGhdXWaQK+VFRegPsiuApPk0Ft4sgw9yNMVu4qP+cET+tRl4h86sAUyfI5UXHO2Bfb9vS8v6EK+pXeftqQ8mG5f65zQB69yQkkHYFmGEkOMCiHS76QWXv/tvIRNEnGKoc/Ev6Q3p6NpjyrjJHvErZBJnolgdFNIJmRmisDoUcYcHNnAhG6mtH1VdRQtDYgPyKJFOQisHjjDO2hg0MCggUEDgwYGDQwaeMA0sLrKeQd17tiPhhj7JRLrNWM9xvJKmbVTZ1GtVQXZV1TmqyfWYHIQKIzyL+kTkU7HEY9H4yxCxBNHnoV0Nz++FswuAB9eFem91i6wQzy4vOIcK3FelNivFg7kz+gk+77KglxHMJODZwRY03pYUATvHuSZ6d54WKeLNbNodxoFL3K7eE53KMv/P4zEPjjSLyrOFOXyu96I83ObHpKTe3gGvrZ3sPgufQUar1wPHtaSLvXpvdwlJBVeqbg66jnI5H74XOYC+h+ukYGxJ4yUWfzOsgCOFKIq9siR+lS07/GVsUYc8NUmUiZtbV3X9va2OupfLkIkZdeVskpVCN+9N1O0A6e8Jv+HaCXUfxbxOJY9NsOTisrDO1CB0BcyfB84DVDh3gh2dCiAsQsYkqCWodZK1sp/y6MLnfxv0CXLSkZ3SWNZmnAbOVJIUZYN3nwkMvkeBXHDGRi0gYNETsq43OjkXrlRxlhlBvasGymOzujs2ferWrkgsxUGsBRcFga97vQx28/Bq8HoC5AiboXrAnVtw+XFrMAP8zxB4MA4YEyznMnEXFvgIrm/y5Jj3qbiCn6GLZc5nWbzhsiObDwtzsHXSOigfEyV+uyhKRFMcl0mlGToNcDj4fl8qt3prOSbqc94ZaLxWi2r4ccYimbLllwEWTSZkRXpLU+R4/s6d2qq82dnsvR9rZKmgiHEwAFfUgqtknWUZJRNRp6ZTMbNdA/T8NyeBjLtvNvOlCdrujrf1JdfZKIaH1cbR4p1hZazKgs9UD1NohAMBFlUQcXpmCNW0IJEwyiLdmNsJRC8vaHbAh7eQ4DoHfYIZJ8oj4ijM3gnknd6Kx2e/skln/sdwi8GQB0qFcSo+hYQ45+BTz6MCQ7+bvR7LzwKRj1FbXXgyci7hJPNTGZHIxAXTLpdGPrVTUCv3ljAR84SLe3RIXMBcnbInq2vQUbYW8EX9A4/dHUseaiUXOgO3RdV9+rXjf5EAVluKZDJ+k5jtMkS9BQkeutfsqJchCU793fk/0aI9ViBiwrDluOhLFpzkSYpYmPYkKhWZyNszVgYeeU4KeEmV5ozx6QwLnEebuF1HkebI/EijrEyXpGN15XqTc1sQ1tpU9fTKe1Wjyitf0Cjcz+is8/8vN77w7+r93/2H+uRT/09nXn2V3XskZ/U2tkfVtj4IPV6TOrOgpNSPg42wZpMK7h1qbQRCsWX8DkkM6hHQLfxGGlCCHIX7w2vUx03kBdBs6PjFiyDs9CAMQbd3hiXDTQ6bdwRk0DeBzz95R/RkAkW08fQhQDbnodI/AY8wlshF3+AyeEUh2jXrIAtCD4Hp8QwCjI30IxLgUwbljJZd2xfeV2a78rUwZdJbG5ypZI3YWL0lqBDj0viOEQcAoMGBg0MGhg08O7XwFDDQQPvBg34Eoh6bGxsaDwec9CbJNZPvk5LrJFKtIfFaoc1Vi6rKPYg+BN++ePrMHh9YQeXczpVvgYrHiiw4PVYnPJmttq5+O7qx0Vy3EKIXIRGxhBKbOYQvG0a+WWAE3yPEWOUmRU47b4D1VPiQ4OX84plBagTlWKZnMufvfILgLquZZzZFRYzWpx0JXB/fMzsloJ6vTL1p0La2FjT6gp7btrcaVvXr+rSpdeU0JEDhcDW0dXZnXiaW+Z47xHNDtfd7HD4diXuR8btph7S3f8aKIMgy/xfNoWEL6s8fkBbLkAsKYXEwHEyBjNhSFIFL34nHYIRcuDwupE9EkxC5eARQ902cxHkgCyrofyKQ+F5VyuOTurUmfeo2nxYSqvwAKvJmTKK7Hjv5DXy8fSeF3IE3EBNzRACN3EI0c1n5Ra5xe9GRehKCJtxHckwpiChP59gU0bUAlOClpwPfoFsTpNaP6ls/cBlUb54DnhJoj0ghxYw3EAe0RGj6qpS8kuWxvNiOFslhahqXGm0Wqu0IRcmiQOUbEniQsTd7GE1HEHuamTX9OzTJzSJVxW6HRn8HXm2HM6Uiy9ve1N5jBZy1ZgvHriZ1vDcgQZMsarVMpam3Zr+wx9/U5d3au34ny+rVzjMznsTlR9+ewsnOkWSaAVakL6aOdTOqrRE4lC4S4H+ZQXuP4i2M/INPTJ+2rADiZ7gyOb9h/EVahkXMW0y5DsK9LcwloBxaK0wwu8Yk3YFTJCzfmMwlpMffh+BlkPwI8FheJvHariUXaLNEx3Ekn6zO+HwHHQruKtHoslrOgpz4ubYpNlNWFFPc9exWsKF39M4tCYPz9Kapm+ALh6Xow3HdBCNbcGjyEEAABAASURBVKqxY5rbiTdEE06W+KXr/DMdLzT3z83jj0YbT+sgmnBK+zitGelnOqWjsJtOlLgmnCGfswXuL6jOaarT4Mwh7ObT2uHywjHVGc3srObh3CGe7e6krjbHtQXvtXRa19IZ+W92pJX3aOP8x/To+/53euajf0sf+OSv6H0/+qt6D+6ZZ/4Ljc/+kLT6jDR6Uqq58KgvSNVp+u0JCX1Ka1JeASOl7OPKGFsqjzFeCghFxqHD8L8jr5FTzntZVdj2vcABzz7HAeLS63ks/bhm5Ik7vEdpINOKWNMMEljqv6gtkChgS6SOds+B1sZWK9RKoFVURxLJ+WD1XkI+fqnicEqBt4E5D3A/RI8P8DqMcg2anIcy5PYX+GYud4266Zbm1y9LaQ5XQl4pwOebWXmZUId30MCggUEDgwYGDQwaGDTwIGpgNBppk0uQ5fkMS7ayOspmvYtSymrPghJ75o41VsLvNKJYSvnaykMOU2Jd5vBQJg85CqN/CpW9efLAvQPrRSk6YH1ZQoF1p/u7jjMs1pNtR12lQH0Mhsg+IzgP/uVr5jGEluthvPfy6/VNvhhPmbqBpbDI33Hh01F3r6eDRoOnvHgP8C7T3IdujBX91euStTIZMQ7WlDnDE/poOFd99dUfUCtTCFGZvrDfvJ5G9/xjZnsymhlD0fbCt+tZpmN0LL2D+yBqwMQ/DkD9tzlCqhRSrcDBjzhIzcRlExv+Tsk6ZUtQBAwew/XuA5zpCGCDGHQ6AMO/j6Ag+rQYm+JMQapNLYRpN9K0W9PGiSe1cZLDKg45iVRKAb6xlCLA7+XqDh5P78BYhLzIJyfyBl2rdjaVX4LkrpMRbcbXgjJyJygFpM8eJi4B98swNkwsxgSTCp+UzWQYq1ij56qSvNKUacSTdf+a8x2ACoMUTKK6husQrieYb+9ySNLIuqzIpG5WyzioqcYjraytKgfjECerSS1uq8TFR7IkhxlpKDumRqc2pcceWlM7vaKoVNoo1v6T11nOW9qePhBI71A2iqcNSI9neG9DA4YOrQ0ahzWFakM2Oqmv/MVlNfm4rm51SrREDvQ12jDRV3JgoqN9E8ilf1VqGbMtlwCOThMl/w2psCpFDnKPQCa+x4q6MAFjtTYqbhd6v4cduVrR0VhVQ3lzW+VA/UasaKY3Rxs3ORTv0YQNDtcP42D8jf4mHIf/FOnP4p65BU4j16lbYEk/rZmd01QXjsRuPq+jMBVxe7igXfLZRx+3nc5qH+fwn9NWdxac0XXcq+05XWvPH4kr87O6PDtTcGl6Wq/vntJrOycLXnV3dlqvEn8UXoHf8b3tE3J8d+u4HC9f29TL147pO9dOg7NH4uWrZ+T49pXTeunyqYJvXTqpF18/oW+Cl5wOz0tH4EXSfAseh/u//uoxvfDKhr7yvTV9+eUJWNGff2dFX/nuaoH7Hcuw83zxpRF8E311L81E3yLfS92T2p48L535tE4/87f01Mc/pyc/9bu68JFf08aTP63J+R+TNj8sVe+RunOM0DOScdGR15U7//ODflnndjhgzgxg64IYB8CkjD/javG4N5gx92H3PFIwvMP2z8xLkaqqwgZn3fQQ7TLlUi6Bmxgks1vTNTy30ECG5sApegs0fFTC9jaq1OC22NsOtB7GTragAYVe+gBp5DrPpE34sow1hGWCJeT9a8lDOSKCEsyR8Tvgk+fFHF7cbDI2MaPcar51SXn7isQ8rZLW8wAp8bFCIZc3dGEc3kEDgwYGDbgGBgwaGDQwaOD+14BRBdZavi46fvxYWTcn1kVmHtGvjcTayow1GOurxHquYx3X+XqOtVaW8c+/CTcpsGgz1mUsvuUH5zr4lHVaTzBWW0v0lLvwNcpcILtL0A+4XRcOl0+uB86xOs6xWi4DYFHgTEElgRV9xRhhW2TgDAvkA/VdkO5d50ZZ6QN+Zjefz+X1G43HCjHKf7DIK2GuA/fcZzA73E4H28hjItuM45vrovPSBRJ1D7p85TLBToE6O7+7Xu0bVea0Bw2o60Gr8lDffQ34kDHZ8jAH10SXwDhClWTKwF3xGGBUQZOSBSUmkwImkrQEk0s6hLjPV+gerqD1aMkjxzGHvxMOYSm7HnMANdHWtFI1OaMTpx+X4roSsuVQyULdnwNwACFoKvLp9p+c5UahzyDjJEEQ1+XK8xllzZWZQIxaBwyIUW+SID9s6Krh4qHl8sTd/hLaVHTjfMQnIGOCQfZYjzRZXdV4ZU2hqinLX/OMehDMwAPZkAskDkH8p/+dJlgLfMLnQkZtK+NGfxSCRrFS5NJKXF5lDsTFoXocHVOsjsn9/lPxnVbUFqDrPOEqYwXDOCHLkbpmR088elrrK1I7v05xjdquoS5JmQsTKcEHcofrUhqSLoF3eG9DA6YqjNTMs1raruUC4KvfmuvylEP58LCut6d1rTml6+Bac1pX56A5A21BnxPXnuXw/Iyuejy4Au3y7KTeDIXP8+MQ/kp7RpdJ+zrpXpue0Ku7x/WDnWN6ZXtTTjsKr81O6RX4frDj/MdJd4J0x8Ex/WD7uF6F/vLlFe1jFf8+vn15Vd96fUUvLvCtS4QXWNK+9v1KRyPqa98j/ntRX4fvEF6p9PVXan3xW90t0EJbotOXvtUeiT95YVtH4Y+/ukPcrv7ka+CFW+OPvrKjP/rKNtjRH/75VkEf3tYfOx3aH70B/uMXr+og/uALV+T4/T+7LMcffIn4L13RfzwCn//yVS2x5PmDL14u/L//xSv6D3/2xviDL17T73/h6h4O8v8+af/dn7ymf/cnPzgS//4/v6b/7U9fp5xLBb//hcv6A8r9/JevoZMt/eFXrumPX9hCh9vF9fDn//zqHv1PvzHVV76T9d3rG0pr79XFZ/6aPvxj/5V++Kc+p4//xG/pk3/jd/XBH/llnX3vX1N16kPSmPkiXJTCeSmeU243lbr1Yue6tsIfMe8BkxyID2pZKHeM3GQmRzYCROWQlbCQGRsMRQE6LJKbPidgBVWYS+C2P/3cQ+Y35BBZrN9AkhedKXcfznFzWqcOeIsa8EZl/lSI6DfS4pFLj0oz5tE5mHZBO410fZZ0bQrcnWVtt6adLqr1jbQC6Yz03haZPkKP8jnaKQRdklzaLTiFoPPh+ELC+Vg/sMCB4HTnCQrIVREcMfeGZqrdq5ek+Q55t8qJeZ/+kTwdqQ6+mcBBECyv04pn+AwaGDQwaGDQwKCBQQODBt4NGmCdJNZSdTWS/18gXiVf7yyX55m11B44b+qsUsu+O4FswZMqs5byFZzIh0UWDqt/zlgKjVVbBp5vj8yZWVZgh9CH7+a3l1BlfSmeXNBT8fv6smk405krs9fxdaXBa9TbETk38nMtEqnfi7gPFD3g3kevmUkO0YLUteV8zC+x6tFINRcgIhqNSAYDfIYO8N13r5nJzPbk9vZzOMnok+urKxrXgT7aqa5i+T9A/P8BMTNZsJLOjHjr/YVwj37M9mU02/e7uGaHw057uwhvN8HA/y7TQPZO5KBeHPZkY/POplsMJMMIGgez5r8VkioGVN9dEuwtBwYNh/otBwCdRhwALODhA/DLjRwnOowx4bES9CkH8bsaa5c8dnOtrSZq2o5Vjc/p9JmnFcYnhB2TcUiRLeFGYdsQtloAYfDd9ut1JLEp8/WX/Lh0YMaQ//aH/LCBuOCGAxbmSXXuKigH9AGyGxMOJIxLDUfgoiOOvA4TuVuPJxjgFS4+VhVGEym67JTomXmRN6A0SaFlWiExMSVCFIocWkxo3WxX7c62xA13aFoFLkICCU0TNe2K5s2msp2l/AtSOIvMpzVPJzXrTmq3PaFZe1Jz0ObTatIG8VErqyM98vBJjceNRuOsEDup9IdORgsbZZt4XJSFs/ASGt63qwFDq6nNqrn0ExNWWD2hF19Z4cDa9EdfH+sPXhjr81+d6D9+dRV3RZ9/AfeFFf1H8IfQP0/8H/3Fihx/+PWJPv+1MXEj/cFXa/3+Vyr9hz+P+t++HG6Jf/8l07//UtC//YLp334xFvz/vhC0xL/5Myv+/+9/SjoK/8t/6vTvviCQCv7tn3k444f2RXdzkcHl6BFuCCPjV2pouH9+GL8P3fGHX1/R0ZjoD/+iAkGf/7odwH74P7801lH405dG+tOXKhCPxAuvrusofO3VNX3tB+CV9d51/w148fJxLfGtKye0RE87ppevHAfu3hrfu35S3986paX7yvZpLqZO6wc7Z8BpvbrNRdP2Mdxb4/XdE3pt57jcvTQ9ycXYqT1cmZ3WVndO198CttJ5ObbzBTl2dFE7uqBm9NCbYlZd0G44p22d0Rb2Zge7NK8vqps8rFl1TtN4BhcbNbmo8cmndOGpT+i5T/2sPv3Xf03/5ef+T/qtv/d/0ef+/v9Vf/NX/4F+6Md/QY++/0d17OIHNTn5JDbumLLWGXqrC0wkm0Cr1SW3WlKoK+xgpYDZzW7TYlLCrrVpznyCHZbg721tws4lccCspIjN91hj3oHl8JsPB28/ZIukS7cPxhh7z97X4/eRDckAJqTncH/vG75vVQOuTtczyHSOlo1xYyPNVBdM84j1SNA2Fx3bTSj+LVwPX2+jtlrTPIzVBPqaRWVjPSDvGAkJOjpVi+t+pxEsjeU8XrCDaObUMqc7ywIBvkBUBUtlGWm49JheV9q6Ivn/B5I7MnNmmA68N1NgOzLeuR0HGAbvg6GBoZaDBgYNDBoYNDBo4H7XAOsjsU7XYv27sbGpyPlKOcxn/ZQdrMl8pZMVlCyqY53XggZ0hLOMf+J8CxgQD+dCuUt41NO1eKD3PuKKP/fBu/TtS0doL9/XkrjsDPh6DOha+W9+JC5zAjoy1qgpZeVsqvy8irWvoBeQ6uBbdHiQcC/6vf1pXzN04AisnHOWX3w0XPz4Pqquay3rFyLxhcdJpNH9+5gZ1YoS/T1WFX5TBW0yilpfGUuJfQK68Yugy5cvc47awlrJf6DazAr//VJ7Mzskqtnh8KHItxGgN7wN7oH13aeBYkAw5nJgGOXmc9m5DOMfFLIjFn9mEuk04oBgQ7t2Urs6Iz/QOgqvTze0h138BzHd1FY6q+vtGV2dHde2uzvHtD09oc1jT+nYmaeUmkoyR1DAcHUM6mpUy/9jcgh6J56c04FsmDQIJy4UuraRmSk4xFDBTRgU5074FSqNJysar6xosrIGVjVZXdd4dU0jULt/fVPuVuOx5JOtT6oAG03YdPSDHER6a4gy90D9Xa5mPtN8NlUVPY9OLYd5LXJvz6WXvretL37tir709R1987tZf/HdpK99O+krL7b68ouNvvQN8M0Gf6svfn1LX/zqJf3Fi1f01a9+SzPyTGmqptlWWvzJDe8iAXGMSVP0BaGLbFmOXi4EvY/ee0fUTBf2Fu6K3udtUKrOl/b5+vdG+rYfnr+6qZde3dC3OIj/1qurevE1xwrumr6F/xuvVPqL70d98wd1wYuvjvTS65PoJexYAAAQAElEQVSCb19a0Xevrh+Na+scnJ8o8D+r5H9e6dL0tBxX5mfluNqc09E4y2H6SV2Z9bg6P9X7OWi/4oC+1Z3VG+F6d6bYgC3sgMPDB7Gj8zoKuzqnXTtTMOWSz9GHTxfarp3WvDq3wHnN481o4lm9EWbk8WaY2yndGpRP+nnBYZ4mnFZBPKUmnjwSMzsuxzyc2OPp6tNyJHdJ35H+KMzyphryWKIlH+dN1Snl+pTacExd2DwSU/8/Uvz/LAGN1uVobUMlTdzQHPo8r+LeGrO0Iscul9oO97e2LtXHFSYndeHR9+kDz31Sn/2pn9cv/erv6jd+++/rV3/z7+pv/9Ln9F/89C/p2ec+pYuPvE8r6+cUSKNqU01eKUhalWwFTJQ1BvUCETcqYa8ii3xMF7Nbgk8KJp4kgxJCwG/43cW7eJ1i+I1clhB+SPuvM+yHbtuXs0t3MDMPS2YHaVo8Lo1L4u4SOoJXw/NWNOB6tqBUUNG/K81VgxF9uiI8UsulSKpWZCP6W72iLk7UcvExgz4PIzW4rdVqFZQ9Py/X2zUnfEneUnjKm0vI+9sStLPzKtOwC8Dp2Zh3VubZoIREzPE716RmR/ILOTa2IUQdfMipBMnFcytwgofdHTBoYNDAoIFBA4MGBg0MGnhXaKCsnbwmpmbeaGVlVTFG1v5ZZgY8zmF8jJVUkF96tIH1GugEryN7PCy85iunsnYjD/cXEFHefT4WbOUt5LvycVkciLHQg8teUMJZHJRxDt7KuYIFVqhBKXF2AyVwcC50VHBQfqcdDN/LfqpotE8R2T8O5E0pyS9BKi4GVPZ5riMiQpSMtXfRj2vFofv38brFoFCFUq0af4U+1lZGtHUn/60f32Neu3at6CMyNlwvotohhPuu3mYI/g5Kff9p4B2s/JBVkqxlUmjELYesYjLIgeET5fahGEwMTGQoReiRTb5srEvXs/7ky5f1n15o9Udfy/rDF3QIn/9q1ue/qoI/fMFK3B99LeiP/yLoj75uBZ9/IesPne9Lnf7wi0l/8qWsL3+t0p/hn84e0fnzH1G7yyAOq6o4bFCKGHLEDG7IGsUKwThyEAcEeoPHB79jj8VMWgIDkHInC9AcGE1OopXm83JbmpgoipFgcuxcIWaUW2vEhcfK2hoXHatcbqwRXlOcTBT8kqOuJQ7dCmJ/cSMLUsAfIl73m0R5ZuaV6SEeD+OIchOyJA45TEY87cTFBxZMCKaunSu1TGrUvbNOTWjVVknz2nQ9R/3pN17TV7n4+Or3Kn3z9RW9fO24vnX5mL7OQfpfvHZML145pRcvn9bLV0/ru1eO63uX1/W9V8d67XKta1utNtY2Na5HisgSUlDMNf5Khj9xSN91Usc/i8hl3g4wDu/b0oCZydBdiK2U51qh30yqVe1sm7amY221xzj4PqtGZzmI45BchLWu3bwK1tTEY0qjk5qHDTXVekFbb6gbbRak8TE5lnG3cruwzsXZWCn1yHnCuJ9Qj5U9LGm3dsfwTZSM9AUTZf/p+4C7QKcRPeVGjKGNlTjWS/SsZFFL+E9iH0SnAO9RMCXsUspLNyiTX84V9YgFyfvsEoU3LNK8Nbfk53neAlJF/QHl6ZaItK3jKJ6oDtnfCBndLJHQheMwf6A+8SZ01NkhbHbCJmRkDXGsJZwui5TfuYN5Qodoet7O1HTYF/w+JziyJTkSNIfTHJnaOzwDc/tGftll9Dolqe2IhRZirfWNY3rs8Sf1iR/+lH76Z35Ov/prv6Hf+93/g/7hP/yv9Wv4/9pf+0l98IPP6dFHH9fJE6dUVyNJpnwDjPwq4oKXJ9QLYMKTAQEcDxveisWeu46gICv/xHcJg9rHREU0VNEja9wI3fb4VJ5lxrgGYQm8d/Sa1xHR8yLfRWYb62vYeeblRVjwKVCoBSkA62G4uaS1JafMyBOa2T5tL3LwHNJAM5uWcGCuzszPif612yRt7bbiVQo1vb5Sm02zTgUNdqRlXHVcfrx2baor0067XVBrFeOJdqEpMT7ki4egaIbSdIv2yLRZUqSbEkmZWranM0JVZvA4mPNT05Rmr5kr0mxbW698R/nqaxJJnd3XCMknZNqbAp0k92YPgBtdSVCHd9DAoIFBA4MGBg0MGhg0cH9rwA95vQajUa3JuNbm5qYqDr47Xxf5esrBeqpfFwVl1m6JvVCuJqzvRsqhUoDfjLiSRoohsChnXbezjZtkZuyxWE3hEpBYm4k8vdy7DTNTYIGJIynLvKKpldpGO1vXELMDSSllYqlbxR7HMWGfn0nCWZNIEwJ7IeB+qOSJDtxzrwLZ/RxsTzxvD87M5tNd+W9/jEYj1ZzLlXh4zaKrRyii6AFSibqfPx1tLOqd6I9+npTpv6ucQ26sTlRRXR8DROvq1SuaN7OiF/M2Nqkjzf2gA++XiT7qiOzpHe533Gnb3eM9/E6rN6R/Qw0wCIrRtCQ/0MJEyiJdwkyJbX9yI0oGmYOsBNomcxAQtN1EffvVTi98u9HXvyN9/bthD1/7ju35nf7ypVX1WNG3X5/gXyn47pU1fafETcir1utbx/TNl5OadFYf+OBnZBzsxrhK6REgk4x/eJFMHPrv/6mutzmE8wF+LEOoKwnjn7hQ8NwdbdupIcx8gcHoqHNWrGqNxpNy6VH5xFGPJCZN5+9hOAu4oVXow4brKNITb1aML5HiTEVFGmgeFvIgjMyM1KZIOueObsmgpWau2XSHubdVICvnL0aAOKGmDnfOZcWV3aA2nlETzmpXJ9TE0xyKn9UsnNRO3sQ9rnl1UltpXdOIPxxTY8eUbA15oswy+SdV5Ec3kCWTcegTVMlUS7hCtgRfJjS8t6cBb/8Ukvz/G6ALKnemwMKsS7Wu75oarajJYyU5RkoGiE81dC4cmjxS54s52oPW0tuGVcqkzXSe24Onj+RxELeiHYw/7JdYdN4BUB59M4IA3AXkhybpq9DexO/l3y4yJegNEdTnbbg3w9MXGKP8drAoO1NHhyxqiRBr+hJj9QAtZSuXEvMGm4Y997JjrOSLpBZ7F0JQzUWcmcsqebjYFx1+zKwQEguolBMLqRZ7iW2aT4t/dW1Fjz/xmD78kef1Mz/70/qV/+qX9Xd+57f1ud/+Lf3yr/ySfvInf0If+tAH9fDDD6sKEVSKFqmF0YZknbWoGa77j4QxbWV4HcIFuQedUnvQ0oue4YKlREEmpFKmQXSUCPRUXB18YCjE3s343XeQ47b8dmOqPldXsZkV+Q5zGEGvRyguH5ULEPcMeJsayPR37FFq1bKR6FhkdynTh8WcL3EPopZx0iUpeZ+gNYz+KgvwZM3bLN9Iz5kTd5kjp52VS5AUKsn5vCmLYS8eUrtr9BxgQZk+XwS28l18nGcJSEYkeRjWfcxcMbJWacqmfBdAC8HEK2eDk74gxpLkvSN5NhqeQQODBgYNDBoYNDBoQBp08O7RgC9wcln7lIUPFTOwsrIiK4uiTCjLBHLxuk/JWL9ZxVqt3kNSLHFGnJX1Vpan47BFYo/Dh7DnDjJ5+Wv43b2LOLg/y8hZZC5isTZt53I15NwV1+tAJSTktsAKkXrqvn6yglew1IFG8XqzJ/W9bKZufglWom74ZDmj44aI+zK4qAfNWdqXC6BIP6gjupG3u8nMOMecy/frfRXpJein999fX29Xh0ttZu7cEYra7iiHIfH9q4FMB+JgW2IzjiFJDBixyVbslEOjBPwnf50tsKF3w5EsKFVjNdWGuvqUUjwF7z4UTx8KdzqpLp9Um04UuN+RdIq0J5VHx8lrXVenUT+4PNMzH/ywNk+cVNM1KucDGfUCwykDXAkfsCSXradBOuI1s2IADkX74F/CTzeoe4gBIzHTzu6Um9JWFjmU4wZ5xGXHeHVVNZNq8Ntkv/iIftBokuch3AIvAT/6UQnjlw8vd9U/ePNe3IJkEHtv+XoI8yREkvHhFSeUytze+v9J0nFQk7nllU9qmSSc0lQ5cowdFBQ1myVd3+qksImm1tB5lKhLjexWR7Ucq6fQKledGpvThkL/QR0Hpp0FWUwKVas6ZlVBMj9FSZJwzUzmhztWofsAyYgY3tvVQCZhZ4buI2MklMO2QIMnWm57d1ezphUNINFqgf7uMNrFkVB9w2QveG8fHe2Y7xCId0evyfJfBgL5HsQRZdyR7K75LL8IvB1QbRVzoHfm8YWBw3Nz1+GLwRCCHL5Y7rAd7o/YsMSY7rB/GUE4+1Xb0vMY68HHuAL2sCMdY514wxhHbITz7exgI+etqqrW6uqKHnnkIX3yk5/QL/zC39LnPveb+h0uO37zN39dv/qrv6LP/vhn9NGPfFiPPfaIjh3bID9hN7A/zDWIpUD/jxKWSwoMiCXo7nIE4o6CEde/JOw9khMB2crhMYdhyjIlCTfz7X0qFPc7un16dh6C5c2kETjslqg7/JghNHl4m+HIzNCN11zymCXd3Ux7ODWXGO0/Oe/7j/IN9AMacH3R3v6nHplPjZb18eEMVVXRV4N8nAQaILCpiLg+J0bLCvQXbwu/7GiYfWcpaLczzXJUy0V1V+bISFZ9G4r0zg+BDuQlOZ0MD7ThsleJvAsfH7Mg53IaXo0YFB0XIPOta9JsF45O/gMLnr/zuKwQ5Wkc7h8waGDQwKCBQQODBgYNDBp4N2kg+ZqXtXJZ8LCc8+Da6pr8t0HKeoq1mrGeMtZ2PfwbfPfBOq1SE0a4tXy9llhgkYVEGi34lVqJQ2WCMmNFBUNm3yR/POzu3YRXeFk+/iK6i8k+r2k4Q/M46O74vq/XV1BgfUuFnHzfoqynQ5Cor7wtqGdLnb3e4oleR9xbvyXRraPuNyp90tu2rP05EwrsZSajqEBnCBDNTLucJ7WcJ5mZDJr3g6K/+6CuB+VMHEAcDN+p+OFOM7jf0g/yHtaAdyYfDE71CSMxeNo0V/aTKHb8ftCaQiRcyTf7jswFiP9N7FStMnGsKNk+Orl/dY/W5Yk67aPNY8IrBZ5u1lXkPdH2tJMfwD/9vqe5/JiVCaxrmXzkXRTkLPNZaA8u8e0jk58jcaHgE5xfLMznc8puMRBR1Wiiycq66s3jiqsb0mgsoQeRjhM8HLRldkAA9x+Ax92IA9x7XoxR8ZPU5REHJWKQq5STmIezWozXdHsbMRtF8nTDJvgysGwy2NwNFnR9a0odgpLqBSrJKlVc3Iy40HGDKGI8D2qgFOClXsn1jD9bVrCkSPvXwA9+vCyh9yyeQHmR9kAOGgTC8N6uBmg6teiVawihdJo9ydvU85vNOi7j5jJ0bRHt0yZJztnA08oMP4szg/l2QVLejATkX3xv1/Ue4SBxefHTf3QTiDwo5KJErz8xd/AezNT9N2bltDcC/HcuhHRUEYt66sgHfRWeIxneOMLLPcCRsRkOP8RdIjCmE/bE6e73g10zK33Nkxo2o+Iio65HCtgBsoBs9DHBk7kU6TSfN1yGtBqPJ3r44Uf08Y9/Qj/9gy/SCwAAEABJREFU0z+jX/7lX9E//If/gEuP39Lf/Js/px/7sU/r+eee0+OPPabjx46pLgvQrMSckliYqdSVMH4PUwr3uEmJDUVfbila8notoTd7loxL963wY7/k8DSZBAm4uwRBfz1YhPGAw/n7Wiy/Tn2n4aWYmSKXVDr0lBiJuL7beliHnrynSCQ84D/ENAT2NeA2FDVWFWscqHM2Cf5bIBYwuhYUGD8xBEXmvQifuU6Zd9GuKvp3VsAqB825+Jir0m6K2i3+Wl0c0eOX/YzE5L98PdR3r/KVz7uC6G5pW/weNk9O2fIyHYK/navduaZm64rE2BLzeUGJT55MLmaRd1ng4A4aGDQwaOAB18BQ/UEDgwbePRoo6yNfE1GlzD4CR75s3tjYkC+bfI8h4t31JZXHZ1ZIiYSdRTVWF7g/yxdbItZU0vp6yvcqXSPhisfPyhwivWyZIxF36TUZS8CEfFkBv78cFCFuW+D1kNc/ICD78owTWOsaa1cVZt13j+9xHEVwbyPW56ItMueFs9mMtW9W9E7g9MK0+Jhrove7Hnrf/fylQnJIZu5mZd/PsB+YjGpF2tx/OMrMNNudlX281xsu7elP9/6zlNXdxFmG452SGhW9U1kN+dx3GsAgioPVzKBxyI0J23n/qWELUfOksolvQ63Wf/q3GqnDL9wwrtXA22/YGVLktTe4UETvx+M9bIH+MJcAVjkzXn2+atuknZ1dTXe39d6nHtf6Rq16ROooBnCNxYI/A4y4GNhGlib+QTMg/Hqjh8F/MNoHkcNpmfpm6rA73UYG/89FTSuraxqDisM+41BQ6EGUASsHdb0EGfmNCcSRyX8JucElDLtufKiRHMb3IJwvm38lVCiiAZxtJ4FuZ6oWo544mOE+QhSNXkxeTO9HN5x2JAyDKerylS3FaqIWGjnAF2lWUyBuxS916olCJk0r1Uz+gUMbESc4hCARN8gUrVMVEoc8mfIymk+AQ3foGYh+g6AanjvTQBb/aHgLaBOddoxFM9pMtbZ2Gi5ITImTLG+ylBsWNTNZ5mKES0rLLW1JyxHpbXo7kEx38pQLUuRPe6Cf2BJZ+/Slnzj6VfnTX/DR5XTbQPAj03rcm6Kvu5HJbYMyLIs2uQWkol0v5VZQeUis20dmnJds+JiZzEwBO7REXdeM4Ur+pJSwYanwmJk8rR/i+mXJ3C9/m0bud/r6+rouXLigj370o/rZn/1Z/d7v/Z7+7t/9u/qd3/kd/cqv/Ip+6qd+Uh/5yEd0/ux5nTx+UpN6LJpTwqgf0ocMWxKxJRV91QpPHesS9mqbQSvQbT4MHEXSGuB15wDIGgl0AwwrF6FFCZ+cSYbf4fk5PM7h/iU8Hra/xHdZgpkpRi83005JQr68B/HQfnxRN1/eA/2A0PC+VQ243tC10G3RZaxUjVcUmStlUQ1zcMPGqmczuGgP5tpgphgj3Z0w4y3Tp5cXINtt4BKk1kwjzXKlJgX4TDQk6QWyJNqUAUNq7a+hEn71gMPjCMm7qDxJ1xHMjJ0sa3e4ALmsfP3AJUj5SUXy9bx9wUIeBvxduu4fMGhg0MCggUEDgwYGDQwauL81YCyNcqmCmYlXRmhzc4N9D+t3Fm7OYe4WNo81JRg7C2o5A2nLb4FU8nBmsdVzZPlv+lru5D8cm3xtRUkqucNB2t6vu/dQH1+HZtajDrEOZYGorpmrBcHrjMwGYOWLqMFk7CsMXqeV6kC+X17fmy5lNfdQR3ccyz2sr8t936sDcQfrWepNAncdeO/b16xoAfl719TJOBcaVUE1+xOxD3CWhvPD3d2p/DGjR6AbXg/e8zjY5n7O6TAzmdkdy+477DvOZMjgPtUAo987lxkdKYmBI8YLRNEtwopevzTVC994VV//1mW9+PJ1ffu723rxpSv63vevaTpPnM+zYceg0hOLcfWNvDxMci2QlNTTVVz3J2gtB70tk4px+DjjAqRtphyoPavJxBN2ajj0V1VLJSPD9RfZfNTiSE5z6M0fr98BLq/zEtPprjpu92MdNZpM5P/PR8XlR6hGypSduyzmF2VDrshBYmBSdX8puggiMyuQTDoElafnKt6bPi7HHpF85PXzP0uDwUqzuXa3t2SczIwo2yfxjKwZoxZcz85Pkf4TCZ4sUfaVq9cVRyMuQDq03EkuKwIYqMljZTRWzEGcQau2WPL2OMEt8vWJ1DCiMTQKcaq6bnAb8unU+WIA45rUSvBnwhIZExre29AAquMMjDYwWg6YlUzMTBZq7Uy78ptROOoMTXtD0dDeHyJpI2NHd4pS4u19EGGREOGogW4HnsntQn3CjHsT0FVGuT2ILeFbuLcj816at1BjRPRxezMWaWk/uwOIx+0BvUNGM7hdcMQY5EjYi7ZtsGHYAtcTY3w2m2p3d0fufv/735PHnzt3Vh/7mF92/Ix+4zd+Xb/7u7/Dpcfv6pd/+ZfKZcezz76fC5Hz8o3FeFyXsjJ9UciuZDLFAmFbDoE4jy8gLhg21Gn4Pa1hxwzTKpMK0JdAxuY59FafZfrCTwaeyQEso4tLtDngxSlcpWxXoKMPEFu4Ue3CPUQn+i/hLTol34BSQnDFEFi8yzghRwYqsiKet4P2H+dz7FMG35EaQM+ZyJaPX3ocO3lap89f1MnT53T81Bl1rAGYjtXyoUtK8POhz3if6H3iyc5H3/Y/gVV+CyRF7XZssFXR9aOSjxPKyIw/U2K0eArajo6YHeSIdeILzfPrs3cfhIQr+TrEP94rRkim+Y62r3EB4n8Ki3Eu1lTs1iX6Q/BxVVJJe1lpeAYNPMgaGOo+aGDQwKCBQQPvJg1krwxrHl/o+FrHveO61vraKqQE8j6yM7NEgpJYy3Ws2VqQLCoT7mOlsl9ThisrdY18j5TJOHsBgRWYuUeCQXf1WcqxFKLr1M4bloGtPMqlXO4jUpbcHzgHUoweIJWB+/ilTXy9S4Vpo5blcZL/UF9F+xf6UVW7z6u9rJZZXxGalupmRQ9yLlfFoFFdQUuiM0sy+Q+a05vlvd/7spnhv7/ejv7tsr9TUjOS36mshnzuPw0wAJKp4rA1KDJOAtv4SlVcoSpr+vZ3dvQ//esv6H/8n/5M/+J/+BP9D//yP+lf/cs/1h99/hvaud6prscMMB9SSWUTz0Y+sTE/iMwhpEKWMTIDg9LYmCcGaMdmvW3n2rm2pY7LjhObYz360GllLkX84CsjV577oR0yIo0YwPJDM3cdPhMtobf2ZDeWC9al393xeKxV/38+3Gh6ccYHOTMTXbYg+YQRooywRZ8opY4DB7/AcVEWWR5yMqEl8N7y9fiETO7KrOchkBjkfoPvl0DGrIUEisgTnIcwSoc3y0XzS4kcDNWYuKvRdS6TEllZzITnTAht4UWx8p9oGFW1xtQnYhdrM5om0e5NgXIj+eWGu7Yti1uqJ7sK1ZT27Sg2l/zIWVmNKBH+DIb3djQQ0GDkkKwCrnIfhzEGdIueiWty0KWtRltzqaFNM3HBai6wRmAMRjL+Zct6S7gVH4Ivh9HbdUXZQka7CYyVfBDU9CYep7n0UlC+LRjp+nonZezM0eiOiO/15uPlduD6YlAwdvItgHYyUEZLN6KnBzII6OV2YaQ3k7zeCbvbcTnZdHM5ZlwoOyxK7u7OdgrfZHWscxe47Pj4R/U3/9bP6b/9b//P+m/+m3+qv/f3/o/6pV/6L/XZz/64nn/+OT388EPa2FjXeEwfowzxBOyMl+d/Y9V/S9DDORHhRGCBNgXCL9E6yCf82V2ZPF5mkojbS+fyZ2RbIGT5bwctkS3vx93gR+lklXsIdw9aPH1Zory9KGfT/kPuHEdngByQS7Qnw3/rdxm5dG/NdadUM1NwXerWj89bjoOxN4YPxg3+W2nAlCyoYfA7qsmq1rn0WDl2QmvHjun4qVM6ceqsJmubylapg8+RGFQpm7qcFRgTvMR7OKizkeaqy+XHTiM1XIC02MJEx3IYaRxSplditxCLrPwLoNKtMm2f+xDfJLEekAU5OoJuc6ISpbTq5rvavnpVebpDvESmZOJMGp5BA4MGBg0MGhg0MGhg0MC7VgNWFj2L6vULpxLwH9ayxTqrd4m0DAUXjqygHHwl5cBPPr72IorXebLMpNR28jMZX18b67BAGpWIBN9dfrPk8pgZgib5//PQtg1LRJctFzcE1o6ImVl7BmQPi3CpA/T75XX93yQr9c4Ne975nGVyiy4C55K1xDkdlde7/qH+Mvou/cDrGmlqP0MNsnIRlDlrzWzSA+0+nc5QCf3CFsye4D5Apt8uxXR/Kj8JtqTcmRvuLLkr8nbwdku9oQxvQAem7O3mdBO/SfkA6De3Yilk2G5y+0OYRadymRxyeW/K5ua0zkKmXn4f6eky3iWEfx+6xWNwGBkU1/038pjXD0NoN2PJWlW1zIwtNTzs5q0aKdlY3//BFodpbOi7Vc3zurpwjOPxDXVpRZWtSK1xIC61DLCWgdZwKdBkcaAQ9tGZWuB7eN+8dykQZ5q2ufwWSazGSm3Sk48+rAtnTpbLkJrBGkEiX9lCt6IiBUupves6luEjXOp1MMYHkMNp7q6vb8jrL8+bMgUyAyxxWhEC+R9K7zLAaUEGPL6n6LaekpY62rK/eFkQXS6/6eyYyOpyi9up47LIlBRpn4QiEzKamTr0jiNTJJeIXhP6zaIa0DqJeJLgz0CqmBhirGRGQeLx8skLy+ivcurpXlbg+KaOrWJsWCpwmpNbwSChG3OQvH+zKPxm9JF8iT/EAGl4i74CejDGb0ebyoIiYzFBS9AybXp9e844Ee1cS2ECCwfSoVYIEb8VrcJ+xHuj3j3cs3qZkulOHyt5GNncAtRBbwTSeioS39b7xmm9rkt49u539yCWNHdvBwfzejt+L2vB79430tEbxbn+zGRGP2CR4JcScxaC0+lUu7scjG5vY9sqPffcc/rFX/xFfe5znyt/xuof/aN/pN/6zd/ST/7ET+qpp57SuXPntLa2xmXHmLEeF4Kp+N0WLeERZqaai+KqqjzYw+vQ+/a/Jpl3bql3CWv54F/G3TqpKcDg0Bs8t0q7z04hzrDEfsQtfPBCdVYcFbcneVA66JcI3kDQHTylsPIhE8/XIcoQOjDcZZz6x2hrqEmB2SAgK2FoHomPmFxQjAt9Qg6PLDC+3ijugkzwQX8tKoNklUI1keIIjQQ1rE8Cqjp//pQ2NjcV6fMt82SXubRAp0V1fCqYDDd3rJ3cLXnVrJeCdpOp/xvTFUulmsuRSFlG/rzkwZfXW42CaDU5yngvPpXH+cjX/W7zfd5PrLOctSZZlefavfqqmp3rYrqQ0+WLLfWJTLd6PO4gbsXz7qMNNRo0cLMGfBwkyO72YCSX0dOHiDrwLmk9j6dzOFUljYccTnH0VPctsZ/ZknLQ3Y+9te8gr/tvzXUjtZfWv3sxntixR3gDzwE+9zregHuIGjQwaGDQwF+RBnyFwxrK10mLEv28o8kX41UAABAASURBVO1ara6uYZOJY63sNsvh9thTiIVShp5UKYW6rM26snaDv6ynTb6ui+IhL3WNjHWXsf4jBiKLL9KLfHQnjwt1Iw7kt4w6QMK7oCJgRp4iglc6tfJzIkEz9EFN4JXMTBIhklmIMvZWRMvM6bqLDwLRQt4mh3GzSNkF3iMfTpc5J2vnM3ltYqR+IUpex0Jx6hKQpUItxUq9X/f5Q/XSQj9mBLz9qVLF3kSFnmX0jzkXRT1fRt1ZdJ97ov4ZWcu750E8l4y9kCks5PTIzDmYKS3GaYInA93BE+4gbZ8UffcSZr25q5seowKWA0kX8PAehK+H/CktRjlyJJGIeHI4mH7p72Pe8EsG5GQ3w7T3FG82iuoROMBfwsWRkrItgF9CNlsmt0Play8fkR9Q4RYpCgjC718V1/PvYTD2+hEdwpEXrnG5EKlzzBFTXimykY+hkm+Wgw8A4Jv2OUaiwYgnZLRIXkAMishB1nQ+1aybqVGruTVy3xT+0cqKWox+HFdKo6B5FdRyEDCjzCqPZPOgyKGB//3rXEXZeKRcraixiVK1oWpySjmsUeKEcVhzOx20s2uaNSN4VnRpp9X1adK8lT724Y8oJil2EmLIkJtqKVmnXMDy3YSf+F47iwBEJx0FDi0ovMSaGXoJihhJR8VhsyzKmACFq9IQWWbwebbFkCSZHJnykpRwgWV4XEBidYvHk98Kh1mzouvNC6as1KII6h1HtVrC3k6ZC4y+/KTMBMdHkXYzC3hJjx+PQq60s91oe54kLrColcbEVSHLhA5zUofcsqjx6iptM9a0mcknFgt+mFmrqleRZ4VJNCikWpE8awWNSD+iX0xooEmsVHtfSyP625i8xeNlOETYCtwndCRlHQStCMW/PZXIB/hFNwZCUqwZW7R1Q3/NVqGToBhGKCnq2tWZpjs1/g1lG6tR0m63qy40hGlvuIXWDyOLBAskYh0ZF9AuRt8tgOIi3BbIfb+MTOgGYBf1RtCyHxi+24MdrMuyTje59MnCdwv3TUoW4/AoZI9jvGqBbNRhD6KV0AdjUCAb6sF1vyMR2zKes2V8nUJlpQ9k9OWw6Ok7dVw6eliM48Q49LC7HlaQtrnkaDGgk9FEF89f1PMfel4/9zM/p3/yX/8T/ff/9/9e/93/7b/T7/6d39VnP/NZffADH9TDFx/W2sqat3qBeEIIVIHM8N/4mlmJM/MK6KbH5XQ5yEy3A8/VSHi7OLpQiWzfGBIshvgHSxc09Y/hOHCWrwd7GHyOZcztuUYfMpJmcuvvQCMhacTFd6Bv5LKAdVL2D31FyiEqYeNTHDNPeLuRA/M0MXQL+EgTY5B3N2LI2ZPSN+W8S6inw64H7HGdLuEX+VWspVAzJ65JxfZKdYTkugFnzxzX+fNnVUFMbIaNVjDshtCzcfFRK6oOUZUFmiAr+1ihfTJj8rWdqa4wJ3MVqSYwk1qtxMWIfC5Ozk5bJgojD9E+JtGGANfM+JIneeOR29KaeSJAIqUca7HVRpxrfu01zV/7vsSc7g2bmqbEO4/L6hB9LaUkrzuRwzto4AHXAIObOVUHkBnbWZmvCpzjRjCCSNF/5ZsV1m0k8Rd6oRTX05VcPN7tM2NPbuQZ9z78PX6x3TlUVmkUbEt2XmcqBHKCRtKSdwuNO1qVQiF6EXuZEOcRCVuVYbgRkDz6CFAg5WAkboonppTtMru/FDN8Bg0MGrgfNPAulNFY6izgaySjig6cKlTEVTp56jxmserXzAvD53YxtZyJsA4LnFflMFHH+m/O+m2GYSsrJ9ZenlUMphF7stDOWFtNZZyhiX0bmZYfksmUcisok9qBLEe++VYxfbq8yLefJ6CV+gWWjZkpBIOPfIpBFolDPv9N4N2d62rnu6wfO9aiSb4GbGaNfOoJ6KOqJ6rrscTa1Khr8sxvJcJfOS1TogNn+bruAEtW5iGTWZQ5WPyameRgT6w0U5rvSN1cuetUVbUi9ctMjrb4YSaYyUN7sCwFgg6c+/r1JUUu/Zg+Tk2yjDYeyXKS/8UXYy43M83aqXam2/SfpDI2Wlx4jTR3680UnL0xgMvhkBORK5cWiow34xwyUJekwBnJVtNqu5Xm9A1fh+gOn4CmdPsQTwZv9Hq1lnA+97vrOOgnjCL48h6Vp/M7YEFJQgmlV3u6PRDnfpxbv57+AMjDyMtgdnh+JsrHqJhbuYVfhD2ub7Als6cwGXkUNvKRw8O4xOjQY57vEokoB2F8/mbSZPcAd72sJeTlO7wgYAUw4pYvHT2xCm4xAh0L38TISMS5G2Ol8Xis0WisEHzDneT0TBpeqhVApRg5/Obge9ZEOtu6RpPjyraiJo3pdJW22kq7eZWN/LoSdItrTAK15k2t2TyCStNZZKAFXbrS6pXXdvTapZleeeWaXnrpFX3vu6/rOy+/qu9//4pe/t5l7c5M03mntbV1PfH4Y9iwmSbI6HoLIciYfDJ1zuitqBT9CPR+vQOPkUc4AA87IC1eD90MQwqD40ZAeruvN4CDdMt6edubmTL/RN0l7yeJMj3GIcjLsvfDqTMlMkmk9aSBfAMeD4rH2zs5uwWFKipyyNZBMMKySFt2otsohFrikiMAI76mHWCFjuVJjQJ5WSbnDs/eu5TnoOuFOYO7S3h4QNFAURV6MVoaiHD2zwEY2vZ23cHqN3Nj8RPUcOjGLMZmNImOoDd8PN9bMhhJHbeMvENiJv1bBay3/Rop3w5gf5uvmclsHzcmdzsFgxJj7Ua4BjoG1BJumxsuOd31NBWDyljAOrDI6rDfNLfc3rnfEarABfEcW7lLuzfF3drZUj2u9Tg28+d+7uf0G7/xG/r7f//vF/ydv/N39Df+xt/QM888o2PHjt0oLsXaTbQHmWA6+O+ta8JgdeC8Y6/Zfo7uNdsP94V4jxKzgYGgZEEZ+YW7F38oicc6PNYjDsJpDxJuVddeHwxdyWIP1yewotkkpj4l1lT+5+AuXLjAOmrE2WBWVVVwSZn5MTPG98xsVv8E8ovwgoa8Z8k0S4ELq6gcmV+hKRs2WGxYSUI+Zb4mfRAfwu4QS6RJBuQPce71sOHngrTmENZ/EyTtbqnbvopQzNFsFsQ6EAHl834B6cyMrMoMTma2AM7wDhp4IDVwcAy4f18JHipgmPlQK36ie9uQ5S6DDUoWAd3yYdyXcQxLcRl/7sUp7J6nj0bPJ3NokVLHePV1nWSsDbJSCXuc83iZDk9DNHFQydD3cyUgHsJeVsAGef5QeJ2I468TbwWPK4C3VBjXw/BiqjzLUk2CxfWoAYMGBg0MGrh7Gngja2QaT1ZVDsTdYhmWExsbWNTFEBRDZN8W1FnkTItVlP+ACus1D2cFDCt5cwntP9gSSJf8EsT3aL5gBDFGqg0P3zt6F2b2xjxuJvcUM8pEnmLvsdOZC5nkFzPIZswXAfjBd4DPzGDL2G6TzwcyrxdVQ34z8tHdfvo69VIc9PcUs4WMyIvUPZFvmQ+ZKzk0lDiTEmvwAKt5/USdgQ5Bhx8vynGYet+FzKg0Umf0k3AdKvXuvyHQ3uKBrUVfXmVYFUOgh0N0AtF36z26+L4NrUiJ3/s7VZlycdmFqFTqjfy6s4c7NB8ct4/94hGmrJLexC2NAw8V87SlZGPR5xCLvYJCZdBqAecHe/lHIgB5+WFRIu1hJCUMQwGFeKfoYdp30SYyBA5yQzIV0DPc0DmXqZOMA1+QQck/dOpAW9CXYRwSh1QpZDbE+K0gsLF1ecVj8kbOSsoc5ifrVEAemTBiktYKv1G/TMOmAsFHqpCUQgsa0nM3bY5Whkw5N+oId/6T4BEep8HbsSHOlEM28gGQODBtuGhoAGPAa10glOH1r22ikJgo8qa4M9eoOovcJ7U7XaXMU5RxSjmeU6rOq6vPaScd06s7pleuNnrl1bm+951dvfSNa/rmC6/r29+8rO+9fF2vvTrVpdfn2rre6fq1Rt/59mv6F//vf6V/+f/5V3rxGy8rtyOlNsr//49P/tBHtLY60XhUq5nPhcVWxqAZUkj9V+/Whz63rJrZfl293Zb0N3LNAtH0MdI2bSM/XDURLvlaieNz4M0KzBQ1h6/j8QS680qGJeiYRB0x9nlClWcTmejrUSBdgtQCxgadJ3lnoiwI6vs4eRF2P43oZBWX7/JdSmTwOZb0wb21Blz/QldbW9va2tpRUbki7RIh4xLX69i1fhAmeVzu3Yw/q+fEUba8gIcGHKUBM5PZ0WjbVo6OQ1JfhJj1vJ6fh0MIjJsgH0Pud9eMcULDepolZrOZHB5O2L45dtDz9TQXL17U888/r89+9rPyC45//s//uf7ZP/tn+r3f+z399b/+1/Wxj31MDz30kNbX10s5nn6Zj8sx4P7UgLf9m0luZj3L0u1DDHQf7cvAje4ybuneGP9ghZfjlIF+ZMUDc6b/TWn/c3ErKyvy8WXGOCaFazEzH6J0iebw/DJjGC/BoJxM/ie15mymG+xxx+qrs0qJ9EEJa946RZZTgbANWj7wZAvK5HQQy2giipfcpPm2mmuvSTtcgrApFnm7LAmODnh6eX4Lf8ouIYHhHTTwQGrA+3+k5tUCUcZINL5REktixiOevAADiWUTHGLMGlxGBOAVe67AYFzmtFxBi7ErxroCOQYYzWREepZGahYPMtbdgYWdX2gE4rxQdn3qGL+dJflazWlG4V5GVFbw8c0Fp+dlZB2jJyTXBHjlY3sBQ1IBJ5Mb+WKtTOocwlXmHzGU5eXASrhYD7WU6ejthxTJJCYS4RYmvMN7H2hgEHHQwAOoAV+rOXxPZGZFAwEjGznTMFw3Ywkj2oWxmjBR6zDOprDwwhBmzs4sRLlZ9d+0d3stLhrEWi1gz319pRseTCYUcu49+N/k7cW6iekQmfJ6huxSqZTLnEFA2c99mpkye1Ara8fcs1Jfr2sJuL/yiYJ5Ah7/YT2zQyUUtnvug4xe1+R1LRMOdUPszPq6a1q17Jt9Le48XlfHsg5OW/rfrS7qkYMOocz+gqZFS+bB0meNvu16MDP5/93p8a6vAP1e0AlN+YZi0NrUIwOVeu3O6eckojqk81icO3gZDbefGjkWifEVWXB1I5zlIM3DB+BGoiy8WFUVl4wKzV34PCmObsrXl4I0NGpRSefpPQ2u05bYy8vjFljGLVzPxeEqdmTocPIlRPqMDL4ITfgPQzxEumzO5K6ngk8LZBaxKvL1OWbiPS8Pkbik8BwoST0dDviX/wlscj95lbjCSDzGMANBT6Bjpe4L5Y6yOgyFx5mZYqwYCCTicibnsSxsyKrjSvGkmnxcu+m4ttMpXc9nta2Lutpc0JX5w3pt+5xeenVVr2+f0jw+pnl4RG39mNLoUaX6oqY6ple3kr53eUeXr7eaTjGseVVV3FRdrYM1BSaSzHVKykFXrl7XH//xH3OhssXBwVz/+Y8+r61rW6qZWDK36h9+7v1c4s5IY6pHI1SRtejxVBH5XUtFv9DIU47sAAAQAElEQVS1RBKRUgnj3K+vV8fr5/Iv/GamGKOOflwnfawZPZd0vJouJgOPyRB43XsTQgjlJ1hH9Uh1PVZidvc+I0v4W7lOzYJssQigCNpW8Aq5OqK5pFKrYJJIKzj3IR6PwClt41Is4TTgbXkQkIb3Vhro2zaGWnMuL69e3SoHaTGwQOOiNUDfT+U63g/1Pm+Hm1FUv9c2PefwfWsaMDOZ7aPlAsTH03g8Vl3XJZPE4sxpI2xZZiAuUSIPfJzulx5mVsajR/lPlp8/f16f+cxn9v7Pjt/+7d/Wr//6r+vnf/7ny2XH6dOniwzO7/DyfFHjrsPzNTO5DDrwmNmB0IPlvVdra7bfJkvvsv3eeA5Y1IhEZos8LCyIh51bWQaV8Q/fIim+B/Z1fZexwrx4KyV4O7Rtx9630+axYzpz5ox8vHs651+6Zib/55uzxGakI40UmCKtoOHEcdZJ0xQ0x353zK+Wkyy3IEn4+XiWEnnxoZVMt3qyrMR1zL9efsXcPTLymW2pvfKqtHWZZITpEp5VJpRJQymko5TcA/LwDhp4YDXAMOjHAxpwvxgj1i+QGCDqgXPoLfGMS8awGMMijcqT8GWgAvEkUAI+CAtyXx4RnFcphkoBWIjQjR1cYGUd99Cxh2opw9GRUQYCZpF0EbuSCxQkCJKXkdU/rD16j+EUhoWLU0rLfCXjn8qTKV/AoC/REYOwUD0HIrQHYoZ30MCggUED96oGfE/mPxjmaySHy7l0jYBbOWH/OtVq/RKEy4+O/bX/FkiyoH59ZTL8vreacwArzthkKo9hYz0/hxMs+xcs4vG9wevMB3Ezq2fj6GOyypkLgcxaMbscXIInLkCS/8lTLsU9fslvZjKjhsDMFGIUBCy5l9mbcd1Tjx0hTVYuek7EI/ui7i31bueNEvttj/c1vAMmqkm9SSPP0uHEdyHM+sp5/R1sB2hf2ha6+wPrCqEEM2P/0hY9JiKcbtan1d18aE4v3h0HonpwH8iYETNZkGObM84EzQhD3ud7E99R0YGzc90uymDPiFEkP6oIpzvDjaAzs2nLSuoP97N6jqWrRRjXi7gRni00d3osAi5PIfS5kZpQ7zfKKii/HdFKRocIrVIB1weWlFjluYITC8xkFSkq5IgLEInyM0UtZfYLiH2QnrzTAWT8mVxUHpMpsNmNoJJY2GYo2ZJ6tMqBAQ08XYKezGtgdNxehpQD6QCup01s2hOdPLOIDlWt4K7L3mbNZ62wEZQ+VuZyYq7jujY7weXFcX1/65S+u3NeX7p0XH/0vQ39r1+f6F9+fq7/1//8mv4f/+Il/T//1bf1p99a03Z4v7byU9rqHtN295B2uCzZ1THtcqHSRc93pFCNKXfM5YbJf8vED+OEnkJFuJvqG9/8iqZT35DPFcNc0o6++pUvaLpzTc9/8Gk9/sg5+f9V0cx2VSYXZfLqZArAFWC46h9zJ/Nx0Ifw3dev18dnLSphRiB7vUzRJyvd6oHnBrKnkEVNZw16SzLP7wY2s7BI5dxZIQRV9JfxaEXZOxk6j5F+xtYrMZGaeQYGX5QbVh8rVZ24oPK0rcShjRcjkSYR9EGhN38MPiPN0n3zFA8qh1FxU7CKCV6KcaR5k7W9M2M8VzKrlXwDjj7Rvvqnb9v9sFONzz56jqxsWQkc5oV1eN9UAz4elliOU7d5TjMz2saUWJT5T1ws6Z6p+53mY29jY0N+0fHRj35Un/70p/WLv/iL+sf/+B+X3+z4p//0n+oXfuEX5HGPPvro3oGr5+H5ejleblVVZWx6fh72eDOjr0TGbShx4jGzIhPe4b2PNODt+2bimploXBCAeAjz9df7iY939w84WgOuJx9DDBrM4a015uPLx2/i1HJjc1Nnz55lLhwJA60uJ3WMd6OIQHuYGP9cgKSOvHgNG55Bq6hpZ9rpxPopqg0VY9QnTwjCVeaflC0ok4fDlj7KMAdhiuHrMfCZFIJBSqzjO42Zv/PuNbVXX5NYXyk3CuQdzL+Sl+RikUAlmXsGDBp4QDVQlkDUPS+A0795QXGGAsg+zHDka66MvXUkdyNUR1Bm3Ca+CYpnkTikKvYhd4xCjyGC+Egy/4HcMh5J04JmgRaWBsyBu46eFjSDx//+dYsMCX9mj2guH7xk619B7kEZbDSdXEgedCkjoYA0AXtSIUAAZAPV4DVivKKmAKWinOh8yG/FekiQRaSI0vAMGhg0MGjgXtaAX4D4+s33Ti6nr+N8zee22dyuYahziOq4+GjZZ7fsrTuLrKSCOtZNrce70WPB1DZzda1b5kxWPUyZ2CxhJ93eFhD7Tr4ub5+fkb2XlZVaZgUuPhIyiXWpONg2mAxpzPgWBChSiFh94AFSK1MXt9/ud9rdhx0hQqY2Ari0A0rmTaXuvhZftqWZKYRQIB5b1A/vrV+K8/rfOvJ+omaE7VHqgx58XdDSF1r2IB4Dg8xMy/6/DLt7T4E22ZfHJc/KlpVcdguaJ7Y03t9pW+ejtd25IzA6vNTbh+ngPxE6iEz4aIgO7amppQrg3k8tnhvSOn9BgjOVeD6kpRre+hmXGB3CfkhZ8B4AhHwAIl0G8tWdu57fAdjC766j5///s/cf8JIl130f/jtV93a/ODnuzEZkgCAJEmIUTZnJosNHpknTtKlASbRsSvRHwZYtmdT/I/kvSxQlUhKpxCCKCSQIgkTOWKRFxmJ3sYvNOc3u5JmXOt1b5e+p7n7zZnZ2CcxgsbvYrnd/t6pOnUqnqk6l7n6kUFaPXh5H1jgTrPIY7wlKGXGXdNwGNHCJgdNtka8VPlzY7jbK41CJF0m+UlalpI6SLWqUF9hYL7CxXlJfu9S3/doIV2jNrtTZfJWODa7QQ2d2644jC/r8fUE33DrQ+z97Ru/4+FH90Ycf1Vs++pje+5mT+vRdIz1wcptOjA7qeH+XBtUVGsR9GoRdGuYdGrTLatKSUl4EXcVqTg276UwHVaxlbOgVAs2a0ccjNaO+jp94XEcevU+yVmYNBwU9WSR8uK61M8f19a96iboRuaWR6m5H8s7d6ajqdOE36moybTUZz4WA9IJ8DFl5wb2GJrNJ/zVTjJXON/DKJiS3HZIZdMaEt8EA5dC2rdz4VxwzLL75kkxmY8iEcflh4ekg5+lBm1lWQP5ZSWaUxQFbzqTJhUcMSRVtFdkxBdoyeL+nJ0olUeoyTXdq6zwz5pKMgpnHwdbMPK0EjBDvBy1jLJZLxlqra31t9EZIvcMYcw7ayWUJhcFCjIvLnoDx41FA9rZzjKmz99NIwBeezwSz8fjzxUXDgtThlxyDwUD9fl9O96QXFhZ0zTXXlMsOv9z483/+z8u/2fEjP/Ij+i//y/9S3/Zt31bC/evaPoY9Hc/XbJy+u53u9hRmJjPz5AtCCOf5zew8f2GavZ73EvD29UJ6e7r9dCgjvbR5EA0NsLXV2FbPzP00EnB5F1kzXs5j2eJ3Z4d1yXQ8+wXm/v371Ol2FGJgnLesbXzeNMUQmScrBWyxZsuiXVgbtVyADPH3U+QCJKjHZUgy1nMyVDfjHD7n9fI4nEIATxKvMZjrne4oNApmzNnK8KRGTK6q/RNNrK+GrK80WJfagVS281g85OY5FuCdPTMJvGglkH0wTGpfnK5UHU5zgmU5j+PiAwYmDwQMTWVfO/MWtq+xLAZlCxqBnqJWSeQsOEX6x8GTqIaHSeJuztRuXZM+f1b6HLhxRbrJ/cDdjpuh3c5wvgfeh4j7KPGOK+oUeoMgrZNWH9oQoFqU0A1oBLF6F9pBpXzuSFTQUQgkhFfoJaVAyYzUhA2gG3SHcKPkIJIA6fMep6kXu5nVfyaBmQSerxLwdZSfb/glSAjoYnSe03wdl7mc9ktgQ5Nl13isxZLVagNwG79/sLjJ1A79bWbo0MS5FlfSfs5CfFShIE4A35fzjCMTwzPAushj5kzZS0ceWxgSGpj8G//QcNugs7MCdXMd7TGc070Zh7EOjRXnSTFIpGdmWGNZ6Dk3RgkcWHLb4e4JvBJMPsHXuNgcepTLD2+7cgEEWwhBZiab2N6+EAh5+sfl8vShL5QQrwXwtT9FNvqoaGtHUtCIC5DEPG9mhI6fIpuxk26bJ67n3rqwJIy0UqhEm/s6JlmlXpPUp9/7mkYyBep1rma6JBNEQpcKY9F3PkiJmthWSOSQQXoKyJz9mjFw4wQB2+E0h/A7MnZSYCl3HkrDm0TIGIbbSpo2KVuY2MVPCQg9984BXkfEBqRT+LLwAwleUNJwvqDA5nUMNrhlwZhgaAE2jYWDOM4bSaPahHKUSF+EyvlsnEl2tzClLJ5mTR4dVakGFYiKyUjHJGypouPWSnlObV6Sxb1I5YD6OqizzRV6ondQd53co08/tF0fvH1Rb/6U6fc+2uq3P9jX735wQ2/7dKMb7prXFx7bpftP7tfJwVUaVS+VFl6utns1lx27NYrb1FYLSnWtXJEvRQ9VlFmgBpWsjWJFTzmxveiwKJhCVSnCF4ljSmqbgU4cf1zKPSm0Clx8WKBLtz1ddXifXvGSK/UNr3mpf/lQ0eXRMrHQwTMHhzCLSsqEQf68z3+c/3zKC9K3qZBKHW3aG6QYcWcgZdtCH0tkUleTWVCWIW3JL0AS8oNKH5nEzUKM7jaJdAS35+nzituRfPxw1oM87nQy8bDM+PJPSci8b7cyDlH88qNTS3WElofQsElT50FPMeQOi8myjcMol7scY8KL/Y1Aigy3yAFZeZsIKUsBq9JgkHR2ZUO9fku7ogucLjfmr8Lpril0IYVsvDfQEOTmLgiamaeTQGagTOFt4Zj63fb/1eG2L7L9gHRxcVGHDx/W61//+vL/OX7sx35Mf+2v/TX97b/9t/XTP/3T5Zse3/It36Krr75a/lNWzu9j0NOYlsH9np6Zt+KUKlRCLNg6Rs+FnnN5GR3nKM+ia5b05Unggjbempj3g63+i7nNTCoIKsbdY0d5n3v5OHeco8xcTEmT8e1jqsjxGYTiovVx6Z888/HllyA7d+/S/OKCLDIPT9LyJAy9HICFKAJZqwW1impYyI+we8m0zs566J86tC70WskiOpn2lFRmdDa4Yg6mlDoP5GOFMxe+8QcUYJH3AeKzFqtyo7a3ohGXIM3GGdZqA0K9BMzXvkYAHmOGmQRerBLIVNxXQD62go+nMUEMKokxlE1iR6KGsBYwcng7tzR1y80knjEu/RDKGLMGBzsdDRn1Q3iGJLqK/VArfeK09AcPZf3KHY3+0fXH9TPvOKK/9Qd36Cf/0yf04//u/frv//W79N/9S8d79N/+wrv0Q7/4Tv3Iv3oXYR+A55P622+6Qz/7zsf1jz/whH79tlW9+cEN3UCa95L2Ccq8CtbIayOJ3I2SjMuLylEO1Jhw10lCD1EsbYJ6sD1DV0AibqlsCUSHsT+FyuPxc0kTds3MTAIzCcwk8HyVgJmVou3atUtl7ca6J3Lm4cSy58qtAtrMz58Ka4hqVoV8pgAAEABJREFUWaM1DlXo/iALlTLJGAi82qaR/xRWia9cNCRBxc4cOHvaU2QcDqwv8YHbMmmdg5hXCsiLANLJEnNM5hKmGQwkbDS0AoXgkZmBwPkAbLjFGZFiJbdL8UJQAL6G1fPVIANKTzV9IqKQNkGpd6PEpY+87ah0pD0tjutk5ozOa8jAcFzkeRryRTif/yQuORCSjL5hZrIQ6c1B3BVwAeLzNH1lUgszuPA6T4b/K9L+k7Qv3zKScGD5Qzn9jCrR3ok2TrRxn847oqYjHw/wbOHGd2kPy6GAKC4RRjxK4cphDAR8oZ9yZQr9VBC30N3eCtIodO/+7nbb4U02hvtEM4uSkx05+IOLQhgQ8R3mNn6nPS2cR0FyPIVXtIHB4cDtrsITzqdnwhySQgk3ODXGpt+kMUVyG7oc5JvdXxCpEooqd+jT80ppUW3aplHeqUHazSXHfm3Iv9lxWGt2pVZ1je45sqhb7ov62E3res/Hj+udHzumd338hN7/mTP60E2ruumBoHuOLet4/6A2qus06FynXriypLOR9ipVB8q3O9aH8yj7JbCgUaqVY0fJ2zdQJEPuDmGjj3IyGZv1qqoV6ZiGMm2z5F8VJBguU9uMNOR2+vjRI5JYmadGPmEEGf6spW6l13/9q7V727yawZq4N1FOxM5JZvAM+sIhN/jcGiObbOziTabnPPi/Bp5pfZBB3lJTFbchWxVzXhhxMvwN8jtfqZlSURYmMyvxygsZe1s43D83N6fgbchE6rYZ45H2ppMr+ySDOwDROyKXIX4BUlVJOQ2JTnspFVuULpO22x4X4uTxvB3uNY3/3D3DUyWQC6mIG1fTtKrqDnpAtGWQrNba2rB8C8RCRxI6Q9CRqgo0Nt7uWZNmMKmETW1hJoFOwjd7Li6BjByncI6pe2r7z1hdd9115cLjv/6v/2v9hb/wF8o3O374h3+4XID4RchLX/pSbdu2zaNrGs9sLHgfrw6zsb8wbXmZPZXu3wRxmJnc9jQ9iqfjfnf7OHZ7hheeBKbtafbUtr+wNoaulvOdxzr2ZLnt2BLrAi8qe0vgi9Pp8ja7UDBjWfiYchdqgLGWyvj1sWU25t+xfYf8ErOqKrm4M/NfhjlzeYGlECIiZpwyRSYLSv7pQjDkQHGjNQ3CfMHQf39abLQ9EQm9nSVingPezYcw8rEy72Y1zNsKzAGsx+TxCfZ4kUuQweoppY0V2ajHLDFktmhBI/mabBIfz+yZSeBFKAEfKAzMMhbcDcbDuoyMlrEEhVHIvod3gsrWR9l5gNvFz9Bzd7YAR1RjlXqM5TVG2lHsOzekDz2yqt/97CP6pXfcqp9/88f1c2++Xj//lo/otz95h/741kd0w5EN3T1c1BNzB3Vq2zU6tXy1Ti1eqTNLV+k07hPYj9X7dGd/vvC+7fbH9XufuVe/8NYb9C/++GP6F2+5Qb/0rlv1O599TB9+dKB7WZqfolxnaNV1MAAt8NqO62TK1E8BKkjUxwFRBfCe/4zXma7T8oSBKOezzHwzCcwkMJPA80wCvh7zD3n6Gi2lJLfNxtorU1bHVOkldGIKFTq8oxF77SazfkOve7ih/KJHY23XjvoyzrScPgYJFb2IdmRt5jRcELemjnf6ONkx9Xu6U0xpk/Q8X03S9HQpoqa0ZoRmJywEj0woZRQMGSRJnBlLXn7WocWWZGYFes6NUYKtwHvegwSpm1wOUzbaTw7OpZweQpDDzBmcMgYV5BnTzkvyIqTzwl9InkxdXT7e5g6XgUWJ9UfLar+hA5T2l+TVDh4uyYy53/n1PDPUZ1yiLEpY+njmICxT3oZ6DajPEHcLMoxeJ6zLekJCUFvRZtNWDEathkiSh8VdUKYgU/6GrFtK0YasTVC4dgvEpswVSuuNgkJJHNq12CMUy6A1NoQRBLUljuRpNlR6pMyBeiphmU5eEMkfJPwpmAx3y02g3wZmlJLDFYUR1yFs2LQJ909gk44TqY8jaPxHqh5tE0YdWUcSakDjhiENT9/oRLnJkq8hc1DNxraiTDw0Hq1FmYxA9zu9QglZNvnYzS02cQIXDYZsMm6/zGuRS6su9V5WG/dqrdmr04NDemL9St1zfL8+ff+i3vk5/0bHKf3K2x/X77znpN56w0Afu21Otz68W/cf26djq1ySjK5QEw4q1HuR05IyG+zMYrwlH7ctzCnGBZERMOpGTalPoIbBy2lRibK2KdPuSVRIFmClra0Osso0cOUraGzAkYKcwfuK66el+UWdOnZMvdOnoJN2xYVKMrVg/64DunL/fn3r675eXXqg/2RDaTuDLwRpCm8jXcyYaIKLBbzgaCFG6uIyRoLBZGbiBaROpyMJf4EkDxPswB8z06hpZMjLx+npM2cVSa9cJBnxQIixiCrRjpKJLDQ2WUY8eevmlkOcJXW78/AG6FGJvuvBzp+9HeCBKO+8Rp/udkzblumnTV9Oq6KprgJNR78uaWbSGufk7+wv8i/W7PU0EshFQi7BKUNEf7ZtljefhUpVPYdco1ZW+uWbIMn1BWMqMVZTFuMrlzZoaT8apiRj0EV48XxlX5edWs5euPOTMTOZjeHhUziX2Zge6JyOhLJx2/u9hzuvmSGDIHd7uNvCmFmhm5ncOL3x8YPf47vf+T3M0aLXHL5g9guMQ4cO6bWvfa2+93u/Vz/+4z+uv/E3/kbBT/zET+jP/bk/p2//9m+XX3b4Nzt8we1pmlkph6ft8HTNzuW/tewedjGYWZHHNMzTdbjfbTNzZ6mb+z3NQpi9XnAS8D7i7ee297mp2/1m43aeVsr7rre3GfTpOLIgReC0KeN5to+3rTgv8Gve43K8sJJ1XY9J6BIGmooOmMgvoGc80L0xBpU50ww2c7Iyf3t279F+1jMxRHmb+JwZAryFxRSgW1UxKwahyjVKUmsV67s5HVtPOjUI6qWOGquVLOqc8XbCZ0HaBIny+HrM9XswU4yedqQk8AUuYuQmqw6mmIYarpxU/9ST0sYZqdmg7BTAJwX0G5E0MzMJvBglYHR+U5JhM0mPRcDYSqDF56MvElqBAE+Gt4CxYyy22ArJeRv4N9iHjrD9J6jOEPFuhtrbbz+u//M3PqCf+g9v10//xvv0i9ffpbcRcOvZSse1pGZ5j5rF7WoWFjXszGkYu2rZHyfrKFTzBYpzcvj+LRE+quY0Yp0+ml/QaHGnhkuHdCzs180nu/qj287q5959p376Nz+sv/k7n9M/uf4RvfexJP95LYqjhjqJulAVVx1qi75rqMNQI2s1Qn2kqDE9w21JzpiNd0GAFwYF/hIppRLOa/bMJDCTwEwCzxsJmJnMTL5/80L5uszXaGZW1nfuN9ZlmfVSEnqN9XNCMSbWWSmwDmOfbZ1FGbbgC8SL6H04VaMXQztUb+U0SWeJuUBFl0qGDs2clyRgZtpq4Bx7i8PDgPNgjQPG70xZpqBITE3oWdLTFKORBv2eNtbX5PtMC6aK9aWZUWdKSPptmxRYF1Z1R/Uccwh18LTMKCDZ+BrXzHBd1vOsRw7UK/tZhq9VwWjQV7+3wZET9aP8LqfBcCgzU4TXOO8KMRDebra9voaN0fbyTyTTZwIy8K7YZGllDRkZcpAp029a1ifLy0sKARq8Df0j1ux7nk9doJQle4k3W6yKUQ2VGlrQ2qjRKu2vKhLuzA6cl/GEHofkW9GPV8gxpTXdqzTqXKlBdUhTmoe7f1RfOabZAfUKDuLHHc5hLe/Vhu2bYK/WtQf3Xg3rg2rnDmlou1l87eKwfoy22qU27lLCTvUu9fOieqCfF9RPE+R59R2JhWK9TMenYeOiQrUohTll64KOZLVaDvwdKZsSoh1DhBvhQm+1Bd5JMh1D2ckGJ6BDmRmkpMSC0CFjaWwNtGGhCeVp5CPRUG0qB9KjZqTsSpJLAoumskhO4iJJNKaXaZ64i5RtWeXbHchkYPs1ilepF67WqeEh3X98u77wUEefvCPpw7f09K5PntLbbjim937mVPlfHXcfXdSRtX1asWu0pquQ62H1dFBD7dcw72Kxu73kkTLKT8hClbJc+QVsFagY4+3AmjxG7YW85LbcuFAcCY/DZdAqKzG4xnbLAXmL30IQIivf/jhz8gQZwe8KjIPGWHflaS8vLOgbX/1yHd63Q/4pxaAWOkmf95Dfef6xx+Nrs2xG+mP61+q7SKG8nlrDTTLKISH0PhOjxaDEZByZ/JC8BF2ISeeZjAgh8mRvM+wQorpsrKSgEYom0I6S55CInuRmnFTi7KV1LgXGQV0RgzGRE32ePmAljnM73Gc4psA5e/4ECbjMz2dJrpcUINK23vetotWi+v2WthITfVSIPsaDZEFD+kHHJ0UXu7aapxC2Bj4nbrNxmTJ1nML77xQtix6nm5nMDH2TqW9bDhp9ETsttJkVp8fz/8Hh8czG/B7fA932cIe7pzT/Xx0bGxvy/9vR6/WKvby8rFe84hX6nu/5nvI/On70R39U/n873P6BH/gBve51r9O1116rbre7ufj09GaYSeCrJwH6t2dGP3dL8jGA/uAZuzUzX6IEpvrgS2SfsBkSD2XG2759B5cg+9iLoJtZ71Qs0ls2HaPRsKwJU8rwwR8qhVhLFjVKgXXugnrqaq0xrYM+J5AN60nfmAs9TyQxoQvFp02DrhTpFVCCzNyQzWA15gUBK24mas3XUTXrK/VWNTrDemz9rOQfWoDLOQXnZrozx5cpgRn7C1sCxugxquBg7YQv4XP1OaWw2JhQfc3rY7gtHE1qfFSxz5I2oAw5fGF06cbHV/WHH79Lf/df/qr+zj//D/rDG27VHatRZ7ddpRPd/ToZd2qju1PD7jb2tVEte6JUdZQrDt1Yg7fohcx4dn2REgnjFiXI2ImwZEGJtX2LDmliR32b07oWtRJ3aHV+v9a3X63jcwf1uaND/f6n7tI//K236xf+6FP6o1ue0C2r0nFJq8Hk/y9kFING+BO6IOMyapRAqJFAJMB/kpgwQ0dkBJIgEYJPlMiA25qZmQRmEphJ4HkrATNT4DzD92r+axe+1nO/LKi1CCpl3BmNlvA3rLtG1pGjxd3kUJZaHk9FHzIXcN4RMmce/nPtHDALnSplOaMZuhH4+kuXa0jb9S9FIyXSZ28/Gg6UWWPGGNTzywDyHbDOjMwhFqIaziEzNpZEfXjxmDYNyWy6n8+OUuQsm8rWz1Wpd5EHZ00IgdJnjWWjixpCL0r/miH6XgC5tJyTyIzz5QykQZM4b06QghJ7BTNT5DIBgmRB3pcdep4Zb69c2v1cwdzfsuZZZ0HUetmNHuA8XvdzbJfkCrc+tktTfOHRnZpiSvv4HZWm+MSdtT51d1efvW9BNz6wpM8/uKzbHt2tLz66ZwJ378K9U198bAfYrruP7tb9J/fpkZUr9OjaFXpk9UDBwyt79Rg4srJHT4Jjq3t1fG2vTqzv08mNvTrd26tTvd1aSwe0nljY5f3q2X4N4n4NqwMa1YmIAe0AABAASURBVAC7CXvU2C6wQyNtm2BJIy5IRhz+NywQG1dm3OqOQqURwhtDxMnK3OqOLzUSAnTxY/mDgP3gEQ4Jt0LiwmKgUdrQKHO7Foeq5kwZxZpJu4WpkVicmqxbKXdMQ2vVZ6E8INmRX0BUS7LObqnai9LdQ9h+HV/fq8dXDurOI7v0sdui/vijff32e1f0u9cP9KYbWr3zpqiP3NnVHUd36ejgkDbCVRpVhzQKezXIy9RnHnct7yApRCUTdVLRvZZNIQcFNtUhYeO3TGGMutoIPi+xJga6oLsPp1EfK3bG5fAaXgAOwMXFUFaLbDw9wkNSCFm99TM6fvQxUmtVdTvYWf5NncqCti129We+8/Va6ooLkJGCl6lwBI3Ln1UqIGzgbTQGddPU2NTxNWh73bbiqVWkKUXDFEUm+rS3XG8wwg8Zv5g08kSuiFDSND1k6k4sYTITrEs10I/n5uZRkhV7viQz+raHeV8pCWR5NKJgE06bm0bq0s+DtZC9LzkSyWX8JqOtpUBsK/4s0sSZoZxrX4Jmz1Ml4IPP5TQJMZcdjZ4Qr4xxjn+9N9TaBltY66hlfFuoiZFFkGgEBfoAjgsewz8Fzuf4MTOZGWVFP4VQ3GamqfFPtkQm7kCY0/KkT7t/GuYXIX554eFONxvHr+taHnfKZ2YsBhL9G33FgsHT2r17t/ybHa95zWv0fd/3ffqJn/iJzf/X4T9n5T9r9V3f9V3lMsS/2dHpdBhjucDzc7/nY2ab6SYaydP2cDPbrJPZU93OM8NMAk8nATN7uqDSr0KIkoUxxqNfU2P29HGnPDNbm2N5KguzL0Nuro/YYASZdu3cqb1798gvPwbDvkJE3yjJgqeMXsYyM3mbBUXyDWqtYhat1GsjFyBRa22ljdzRQB2l0FEOlUTa8rmYCxWUTHEm5tVE3Jw9vGQgXyP5+imRR6IKWRjidQmumoH8p7CGK6fVrJxS7q2JJORJa2ZmEnhRSsCkHEHF2DHGouRjBqpi0hi+7mCtEBhHPpoNOfncHllbNIyrPn7/HPBHHzmjf/pHH9GP/6Nf0P/xK7+rj9z3hE5V22W7Dyks7lY/d9lvdpVDV8MhO6YmoQdqhl8EAURSInXyydnX0xSAvZUM27LkmJauDG6DZIqM9exx0DMZtM7v6/jl3WoW9+lotU/vf3igf/yum/VTv/F+/ZMP3lv+X8hRicsTqVGXvDuqSKODJgoaqkX7iLRUBbiyXOGY5214J48RyyFszcxMAjMJvPgk8AKosZmVUgb0eGQfuWPHDplZAZpVjVVq2De3imptDKeN2FMPWX8NVUN3EEZK2dd76OeAbg5+ttdbV+IAGiVJqD+5pO0u3we6fT4MrwPrS30orzwK81DL5cf4AiSpoj6xqsXyUwG7z+WIzxwZ/sTiLhn6O1YS9XL1jUNmJpOYO/IYen6ZTHEcWCqy9nmPeor5yT9MlNlbG21gxU7junidgBwecQIzr+mkZdzpmIR9bVhICrn4p2ATF0NeJ+8LDeT13oCLkCwLvq7wEKnudBBRAAiCvlHkOw56Xrzz1lJ4u4NM/bxOI+pxdjBkrAblMK6Dh22Ncinu8M4bjmmKd338uC7ER2/p6SM3bxR8+KZ1XX/jqj7w2bN636dP632fOq133XBc7/zYiTHcPcXHnH5cb/3QE3rzBx7VH7z3Qb3x3Q/qD97zkP7wfY/oj69/HDxGvCfBE3r3x4/qPZ84pvd/6qQ+8JnTuv5zZ/ShG1d0A/l/4raBPn17o8/emfX5e4Juub/WrQ/N6fZHxrjr8QXdd2ybHj2zW09uHNCp0WGt6lqtxWu1UV2r9eoarcerJrgS+zA0EK5QPx7QMOwH+zQIu7F3aWA7WAZuQzkuc9kxr2GqNWKDmlGKoeoqVh30iWkwHCmwEB4xGIe0Uo4dpWqBzWxHq6M5bWi7NmyvNrRf6+GwzubDOtrbp/tOLOumB6RPfLGvd1Pnt334cb3jo0f0oc+v6JYHox4+vVNHuQQ61t+jfnWVhvUh9cMeDbQTbNMoLCuBXC1i18oouKSgZL5MNfqBQwr4LUtjalZRHMKeQEoSbl4iUGN31titYvDBkTdReDxRKO72ELdlpAUCYaZWG+sr6m+clYWozFV0rDvYI5T1UN/xbd+sK/ZvV0VtIrwiraygbJR0gpK5xrl7+BRGbVQgjE2A9QJ+vJZPKf5FiedzbbIgM/+a2Ea/r5yz/MB3OvkWHhfTeVELtVBC8ECkH4IiE02n7m7Gz6V/ONsWfthpJVqgLfAvGlQx0Twj0EDLQGOgZMcu2pb2HbthI4282baamadIIENxYPHQpLxd6pnxI1mokF6QX3itrQ+LbmrRT7KqhIUYmRNHMuRscAqDE8Hj4DHZ2J0nNrTn6vH+uhXTcpiZzGzqLf3aPWZW+mmgvwrj/dzd3nfNrIRNLyT8mx1+MbK+vq6zZ89qbW2thF911VXyS40f+qEf0g//8A+X/9vhP2n1gz/4g/qmb/omXX311fKFso8jbTHTcjrJ3W5fCKc7nG52rvzun2EmgT9JAmbn9xnv2xeLY2YqYdhmQZLHY7SfUxt6qvFAwBw9UQCw4Of9Yn/KmB0r2i9ZFM7o+sfM5T6W465du7R9+zaCXFcn9I0Bn1tDaaHMOtFbyn0xBCX8mfZLrB2HrIg2UtTaKGgjVayOKqXQUUbfJ3R1mzIX3aTr+YVacpCqEWaUPbNZEHN2tiRIysLXtEJ5qjKpYpPUDnpaXzmj9bWzUvmEt3PBOHtmEnhRSoCBQb19FDhwynA4ygCCYAYPS1zlwGir2RdG9nRijynduyq94YM36//8F/9G/+mdH9QJdZW27VVe2iMZlwvz2+RjO4WowCFVqCopBMKCMvvGSIoFjN0I/KIlsicqsKSYm00EwtlNaQxToFyuPxL7K5G++U+dkEcizX4ybeRavc4OrXR26ezSYd0/WtKbP/+gfu5NH9N/+vjjur0vnZS0rlqt5qlu5doDnYT+gN667sBGgfDOE4jUNTauZMau2XsmgZkEZhJ4Xksgs0byfV2Hg2B3F6DNkoKSAbfRrsmiWtBYrSEYcO43RK+PsBv22G2JM65q2zZquHhgwy0Up4ROlqmYkj7uXHxfyss5z8FwehryNCl7Ip/hcCg/TzP8mfVgLBccQS3+ONH9kTOcRHbGujEQnj2+KIiDNIWmN59LnIQb1ufu8fJMMSlFpmwOL2chUc7M2tXlnJrpGVNWgF7CeZnhceDefC70bwZ8DTmKrLLG8qJe9ONRk7S60VNSkOF3JPrKwvy8AmsPuooiZ0SJ9QcxntuHZpsWYOrMEKhRefsYEA3dp9Bn+wMlb1P8hQcaTJf1hJX2Sk1xtjmsi8HDV9NVcnj46eEVOtk/oGMb+3SGOOdwJf6rwNXgGnCtjveu1PGNK3Wid41ODa7TmdHLsF+iJ1eu0iOnr9C9J/bq7pN79MWjO3XrkR266eEl3fjAoj51z7w+dfeCPvyFStffVOn9N0a951PSOz6e9JaPDLlU6etNH+jp9z+4pt/74Ip+931n9JvvPqnfeMdR/drbn9C/f8tj+vd//Kh+493H9DsfOKk//Ni63nVj0kfunNdnHt6tW564QnecuFJ3nzqk+04f1EMrV+hI77CODZFBvlLrXFj4T32t591cOOxWrvcoxx1q06KapsvYXFAVF/A3NEpSq6B+U6nXLHCJsl+9fFin+of1+Nph3fb4Lr3/pkQ5T+rX33VEv/WBE3rzpwd6762mLzy2Uw+c2qsTo8PkeUjDarfaeom185y6812FmGW+EA6SFUTs8eY3xHqsvixLuMwM3gDGdoYm4kqJcFDcWc5uOSjkCD0DX/DCTUB2QCm2uwskV6KbkCnLQJCMNEAAZQJgQCY21r0NdgZwuJJmjlDbNBLlWOrW+jP/2bdq22KkHKzAcwvdHyM0AlM2/OQLgwrkZXRIYycMzuSA9MJ+qAvy3KxDqZPTNikXODzMMSa7QmtbZEjnWOWA1/0eQjMgqjGfS87h9LEAxy5/j/nHoa4QfXEwj6LMFygXT4mWoTmy0D8FRq+vYmYcJFUhSd6WwPnIXN72KnWbxMYa57S1r40pmpmJBJ4qDzMkWmTHi3YWkxjzmZo2azDIHO73EHeFX4oseDwhoij5wCsjiraBwwhw4KRVDKhAz6Fp6bve76a4sN/5RG1G/emP0zDnHbEY9MsNL7r7Hb449EsOh19eHDhwoPxU1fd///frr/yVv6K/9/f+nn7mZ35GP/VTP1X+Z8d3fMd36JWvfKUOwOe/pepxxuNBxbjf0/V8p/DwKQrTlteU7raZbQmZOWcSuDQJeF/ymN7/zMZ9yt1O8zCHnD4OcrKm4cVz0ZfrGMdFA19URLMtugUd45U32yJMJzwDTJM/4rjczUz+TbF9+/cJ53h9yOaNyVGR5ZLPkdn1MhO0e/1Q021ZkH+ApmGT3cuVVpuos0Op5xch+Fvj4JT1nvzDN7iTjddKlsk/od8pu6HrxZxsoNiWFWKUkzNzRbAgoy5tM5L/88y2IQP8s2cmgRe1BHxQIIAAWM6yxsVRnqSWvUzDWDUuG7Nq9VGb64Tdy9bltz55p/7bv/Uz+ie/82Y9utEodRdYWkXlkRSNPVpnQYExO2L85zRi6PeVm54i4zNakP8pNRLjMPv/Uxz2FUd9BRBHPVVNH39PYbghG/awezL4jDIF4hljvuawK1Rz8vxiogajLLUmoSNEmCJ6w+16jvJt1xr72NvPdvSrNzyon/73n9Bvfea0HqAIp4gzVKXRqKb+dfn5jMCBmszTAigRA4E8yUUz86KXwEwAMwk87yVg5rqLJRBrJN9r+vnGtm3byho5cXHs+szQ2hJvdHJ2G82ccLfo0FGc04Bzvn5cVD8sahDmOQ+cVxu6qNlKBt9oOGQfPhCThScjEucorFVCV8oNRchuPyPO52DpBjc05h45Ro2Gg74Sa8cYTDzF7QfCDWwj1neDhjwV1Ic3sz70D8Va0eGRMmlsXB7wlyqPKc/d28shhLMFvoY+r0C0m8vVf+XB2y8jC6+7z0FTGZmZzEy85KbIHb+ZXbSanu1WeJwXMgyBUHv6mxRipf5gqF5/KAu0OxULnBe5IBbmFxCRyc80IvuCPO2f8DxXz7QdzAvgHre9sMWWzN0WOFdvtco4S7gz1BKSddkmDLVdg7ytwN0Xw8h2yNGEnWrjrk24f5B3aqBdANvd52GX1DkA/z71005tNNsL+gn+vJvb1b3qhf3aCAfUr64AhzTsXAmuUjN3bcGwvkYF8Rr1Qc+uVs9wh2u0jn02X6lT6bBONFfo+PCAjg4O6AkuZo6s79Njq/t03/FtuvuJJX3hoVqfubPVR25a13s/cVJv+9ARLlEe0Zve/4j+8PrH9McfeYLLleN6DwvCD3xuRR++aV0fu2Vdtz86pzsfX9CDx3fqOBckG+HlarqvoSyv0JquBVdr1IU290qdaa7Sg8d+NbGyAAAQAElEQVR26qa7gz76+Z7e98mzeuM7HtQ7P3pMn7h1oDsem9OjK7sp60GdscNa9UuW+grS2k+dkJ9tQ7kuKqFkFTqiB6P7WpRXGiNlZRRdM2w0GrTqbwwULMsvSIIJQ3h5m5I5ArbDlPHDSWhhxB4/JsNh5a3yNhWT/e2vKaBzaaIcKQvY5HV3UAxxQkko5pFWVs54AiBSxiihyIJavfbrXqbrrjmoRS5AlPqEe92krDBG6eDuJwiK18gvY6YUTXIZ23oRGeRf6n5+lUNAqsi2ARvc+lZVhfxbmVmBt55kUoEmZkx1D2xuKWfajTQ8/tzcnDxdo0201WxGcwctZtjs9upKqitTsEQzJZm5mzwJlrxd6X+aGOJ4m8IIoTBgz57zJTCVi9sZeXooUsvuNjxjhFgzQiqtrg200RsqZdMA3WAWFGJQYuPtch5zE43H4HG/sCV3OfScmRijtiLQn81MZiZ3j7jo8MWPT9pT+EJoio2NjfLNDg+78sory89Y+U9X+YWH2/4/O/ybHd/8zd+sw4cPy/+3hy+CM7L0OMK47X6c5XG3wz1eBrNz5XG/w8MczucwO8djZh40w9e0BJ69ypmd6z9m59yeo9k5v5kpxCDzyd/GdO+LwuQJsHi2+twNqTy4x9GK78X8msrtPBmgI87zX8TjlwrSWIhmY9vn0J27dmrnLv+5BSllDkc5tMzMsdFZXC9z8eub7+htJ3Q7c2/JLjB/g0EyrQ2llWHWehvVV0dNmFOOrAtd78Oc2cAbaRpun2HHSBSH+V/YhKmUyWShhl6RkymgY+s6Kk5/4kYzM5PAi1QCdpF6F5rrxiwfnhVjrs/Fwgj6OvjisaSf/09/pH/0735Lx9uu+p3tynPb2ONGBS4jcohqGuJzWblz735Z5es0KQZTKCNQav0DYYzPtLGm+TzUgeV5vezQXn3dSw7rG19+tV770iv16msP6lXXHCjuKc15nHdBI6m3ora/qtD2FJsN2WBdsR0qMvaDkT96gcEuyTQathyMZG1oXqtxh07E3XqwWda/feen9MvvuFc3n5KOSRrVtZrYVUU9/CCJVKD6Y7yMlLDKQ4jnUdyz10wCMwnMJPD8lYDvIc2sFNAvQGr0HOoYXdkosj4z9LI/haG8zLUo53FzGsQF9aslzumWcC9qiH8Y5znX7AqFL98/Dv2nqdirinWd0OvZdW9Jx19fqq6Ez9kL3J1Ju1VmrvB9sO95Pd1xNTwsachlR4tW7nTnZKFSy76+6swp1B0tLC3LWCvKgpInB58cpWwQ3MbS89J4wbyOrVrkmpCr0UAFBHnbFfek7GYmOXTOmDOd835tukobIpBJ7dy1urahUUOvMNp9Qq9ikH/I070t/dPt5ze8Jlm0qkIIWqcPbDAOEpRxlbN0QXvrEkxQIKFngEVSJTxxeN2iKJo00ohF1gj4AZtZkJ0Hk9HxLAg7q4Vf1qqqDUixygSws7OhMvQEY6ua1IHVakALGlVqciWruspcBiQ2cI6WW9lmrLY05EC+YaE2quY1qhbU1EvYIHKREHeojbvh2cXCdLcGaZ/6DRcNo/3aGI6xNrpCx/tX6PH1K/TAqT26/ch2ff6BBX3irlrX32J63+dNb7mhrzdev65fe/tR/es3Pqx/9cZH9OvvOqO3frbSR+7aq4/fe0i//8FW/+oNj+vf/P4TesO71/SOj7a64ZY53fbATp0evFyrzXUo0muV6yuleq8S5fNLjjZW0IN8Yd2wNHYk6pcQeqJuKZkq6l0hoyhTlUGSOtS/Bl3iRzpzyC2hCWRkKiX4E/EScmusg0wdNfQIrPBkS7QDyCYjL8uRruAI2EZphO3IY5uyBPhCch5Q7KCIgk1tJm/JUirx/JOFK2dZUUuq/ZNHSapihCfr6iv368D+7dxmn1Hl/2xPGS7KRMxcONxtkuUxSri7hcHmLfjOQS9q4xNixaVHr9fbnOTGGxf6wkUl4zIELt9JuJkp0XZmyB1aCFFzc/O43D8FXh6jPcYQrUA69L0qinYOCrBm+qPgEaZN0zIQADek8YM3k79jK3kc+CJ7M/7keEq1ka3LCXma4ZiGMxkQIkTL+OkStVLD2Dxzdq1cfjQcijlrIl6A190OxF2G1NhtRex20Xyd46uHiF7wcppZydT7Yctixxesvujzvm1mHCg0GgwGhWfv3r2b3+z4y3/5L+tnf/Zn9U//6T/V3/ybf1P+Pzu+5Vu+RS95yUvk/99jfn5enkaJyCvnLM8Dp8zGeU7z97Ap3XmGwyHr2bbwT8M8fCvMbDOdrfSZeyaBr4QEzKwks7X/Td1mNu572M40pSf6uAwKcF2BS8WvTZ9m5nwJFNm53LaQC22L/+JOhOwBm6J1Ry7rnT17dmsXFyHdbkcZfZy5+DDyGKOdzJeZsEzzJAVWwWOQoEW1VmmjrbTa1hNU6rWB9XeGP7MCbCXS1SRNPHIlb0qTtJJQXlKmjKwDExBrwvmFJS0uLkgVdGXNzEwCL04JeN9njDBebDIOWEqprEsDY6vQgwQx1ZWOjqQ3ffxO/ejf+r/0Rx+7Se3ifoW5XawvljQYBYZhzR4zawQ/pw1SVavHQq1lHAcuFZrW4ImqO1wwzM9p965t+t5v+yZ99ze+Sn/qFVfpNVft00sObNO1+xaxl/XSg9v08kM7ivu6/UvY2/TqK/fCe7X+s294pb7/W79e3/Lqw3r1Ndt1YDlrW9zQUhhoLvXLt0dqtWKj5SpB8qqGShagUp7cmdOgs6T1nVfpbXc+qZ/85bfoDXeMdC/iWJE8Jvu+XPRMxp/RNpn9XzYjqSwVjraE8Jo9MwnMJDCTwPNOAmZWyhTYCzsya6VOp6Pt27crWuZMbaiaC+jA2WZQKvrONZwrzMw5Wst6acSFRz+i4+ttGlbLGsbFglGYl/P4uYeRi1+C+B7V969mJs/P09FlGC+v74N9P+zJBKOU7I8T5zXBz/+Yl1w/b/TR+d2uzqyu6J777tPjR55Uw7mcQiSal24LPAJyIOB59XhdLyxQYs3scm2akQKCRqzyCS3gcHgcM5OZqZgt9TKb0ErA+OVVL66nBhXyC+5FHcuHKSYF94uP1fV1JSraIgsz4wyjkV/4dbrM/fQbM6e1yDNMYj0PrWn7UI9AH97g7GeEO4fAnUJipCYKDYH35TyhnQwmH1BTOG0K72BOn9qeWeTQypVIhwHX0kGnvG1qKBw3di32BN6Bs2/SxEaPYrdciDifd+IYvQGMzju2JVQPdfLGo+2IQUPh8apiFX92HpBADlHZF3OhVgat1eTQYWnWxe6qyXO4F8Ci2rykRktqbZtaObar0Q4uH3ZpGPaoifs1igfUVFdwiXJYTecajTrXaU1Xyb9psh5eqhW9RE/2DunOI4v6+BcHevenTuidNxzXFx7q6lj/Sq3k67Su69R0X6amc636OqB+3qWR50P+w9TVKNXKqmWUt6opZ5YUTCFGVSyYI0pNol5CJjmwYFZBQgCJzusekxRDUEX9SQxJ6HxjyBFKJiRPbBW3yY23BKkS1UOdAt2dUzgpQyOOOXAbNCN8qy3ogTJ4WxluWETWZcCtlZ/AauWKq6ZeDf3B4+7YvqTKEmU3GfWWEcuM7pAVSN9hkDxttxzmTIQV2wnCU+yvhdfT1MW8hcb1y8hn7Hrqm27BhmpO6xuD0n9c3i5WH3OhxPO+4Bind35u9IQthECfykpkkuXjGweRKIjLfxOFOnllZcZzsEZ1zHJbGsLZyoyEy7ifsBZrmpZ7CC/t6Lb7ZxhL4EIZCVkK43LKuM+Fu77wvhFirY1+o5XVvup6UcMR7ZJNkXEnDD6VTb0yvumDfpGnNfU/N7bPHb6480WeXzj4ArLPYs4v9DYm3+7YuXOn/vSf/tP6S3/pL+lv/I2/ob/21/6a/of/4X8olx2ve93rdPDgQfp+Je+/ET06rUnFxWBGOTmmNDMrfGYmp1+IomMleTo+Btz2dM0M6rnnYq6taV0sfEabSeDiEriwb2V5d6OHYp8Lg0p0k/H2xwxXxuU21vSBOnVu8p439J8aukm5ZIeXg7HGhEES7hm78PwJj/MmeNx2TTWON/ZBLgV/aviFXM55KTAbSyuUeW+azzglL4O7pvaYcyuFUpQ6Q8P2T6m5DsBXnoq13P79+7W0tMTcaHLdMg03M/SQsVZq5SYGEyRl1niuE2VBoZ5TY7X6KWqtMa2OxthIlYbWVaoXlLjU8LVvg92oqwKb04hwx1AdbeRK6ymoL3Tk/LK6O3ZLi0uSLx5knv0MMwk8JxLI5OpQGedjF6SneJ3moVtxjnYh1UMuxJjnfA0z5fEwd2e5BnC4z8dgwx6sx9g8wTD5t2+9Xj/7b35V/cUditv3Mp5qDWFufQwxvsT4yiFKnVoyIiwsaKSoxrh46M6rXljW4vadmltcZr1Sa3lhXnOh0XzwUTpQnXqq26HCaKA4+RmsuoWW1lWBumBDndzTXB6AvvZv7+i6gzv1ja+8Sq9/zUv0ci5RlqtW1l9V1fQ1F7O6IbG/alnTmAJrolI2mQbomJXQ1frSHp1e3Kt//sZ36dfee5+OSvJLkFGoS9kzfOckROBmWyU8LXB7yjFuOojjx8mOsY+3exw4Z89MAjMJzCTwVZDAdC9oZvJ1mF+A4EQvZpDQhrmUwopuc6e70OHo8xQqtaGjBl05DHMq3wiJixpUi+rjb1iHjQgf5DC+AG+J5zofvSlSlptx8iX1TPAYxnwTlCwWtCKfKYjfsvYbsnbzD730c1QT5zmjnNNGrpl7umrY668MgwL6u95xUCtNpY997lb9z//b39VHPv4pzj/JOATyJJ+M2x/ydgtisZ4vr1zOiryQDi+VUcTAuW1UP5kGrG0HyLwfXOYLtMGiBmG+rINHrH1b5C9klpBlVlCmcbPLfmK72+Ep582XlOF5Kpx+PjzKOWRNQzPE8+HldiTSTuPQrQxQMyDgK/Y0o6F8KZ/ob/0ma60/Uoss/IOxGVm0bVKHi7I6GH29UQxSw7l/4NwoU/+vWEEuMyFDLlPg5DHqEdUw/npJaqiLMcYsmzJ54Sw2zkt+giG0CxEY9FNICG3C4zTD7bSExFsuP9xrLLIsQg3wbiLIGHxGWjhE+SlsgKnCW+OOYq+nIOPgOz8F/ik5doPahJUqy0wK5OGIgdgII6SgKQypGLQCmczgAfKIoKRiJOuQFKDBIcPtYB8rqsbAk7wDNSighsHXMvDKNzfiDrXVLvm3S9q4R7neQwPtANuVqmU1sctgNbXBZB1SZi2s0CobzcfBf4QePK8k5WGrKqsgesZ0ynbUyDfScj+8mZI5RDkViAMS6SS6Q5s93aCsSIoEiDxxCWViuaGzj4hCvvCaWkIT8NQMrjEyrkwKmTSzeXo+cJ1iUMdpZ/J2yjke+Aglaimrf7sj0ZiBtvbYK+srGvTWRebKlMPL6R7Pa+f2HZrvdigxaY+SNGmbaFmR+sSEnSDLjVFekB2BmI57WQAAEABJREFU+hhED9wCKC/cB4nQ5kZ70dRUw6WMBBlXCE5WZEO9jXoXBg8nDrL31nEeMQZ6w0Yra32F2FGFPxLuPaJ0ZG8EEZ9H0IU7g7E7KyHv0tWI57TpRBRj0M6d9HOUp3xM0WLO53EtRBn8ztutjRD6mfVp16S5TlawIUk1qiojpyQ8wB/D6cBNneXA+aJ+LEsOJIVDusC2INqolWg7c9HRNzIIBCTGXAuG3ofinDZ6WatrI8nmmeCiBvSLTCTny4ytUJkiyKST/GWVRH6RSwNfIAbaVBNjBtMWt4c5n8PdHpTpEO6eYkpz22wc33nMTNN47vcDPr/0cNvL5m63d3LR8Y3f+I36gR/4gXLZ8Q/+wT/QL//yL+vv//2/rx/+4R+W/4zVNddcI/9Hw91uV26mebvt/gthZjKzC8mF5nHMrLjNTO536BKN2bm0LjGJWbQXmQSyiibfUuupvswS/WlxcVEJZ6w6ZQ01aprSTz1WXVfFLXSAw8wUQ0D/mkQkVyu4dA7nXIJX7tXlmSwUFPPDhakkCJkMcrF5TZ5caF564uGmoIQ4N/MeOs7VUqJsDndfLNzpmViX8piZzM6hQU4i3zTskVwrFjT4BEyyWGQuDD7e5OpzFhae8lgkhEfMzyFG0h7XyzT+ixa1Z9ce7dt/QHPzC8pmotGUaSevtXt9HmyYZ1sviwWFqoYnwktaIUq+UWFdObKu1nNXp5uOnuxFPbYmHe0HrdiiNuKy1vKi2rl9SnMHtG47NJzfJ9t5SN39V2vh4FVavOJKdfcckOa4/LA5Kc5TB/LgPXtmEvgyJPAVYfVhNIXYn4xB0k70wcFwHPVZS05IIzb3TnY0bWaPltmjNQUtVw25pJHFskQMp4LRqFXL+igxknNBK7d9hI8hufrMjFdHQ55utyloxNg9AW5eafSd//P/rX/+lvdpuPOAeqy1htlU1m2xJdWRYlWBWtH1QWINlgleYDwyludZR2t+SZnx33bmOCRr1bVKe5aXVMdGnU5Lmf333YespYMq9pwdDrlq9GpMjYyLjJD7iqyrM3bOQ1VVi3+kefLrsm+r2r62z5lecmiv/rNvfZ2+59ter+v275ZfhsTRmiJHZoE9aJOGKuWm1Br0xaZL/WFfQ/RL2HVYb/7sffq7v/ZpffJJ6YQkuNV6XXG7nBJrz+QSdD1IGlkjQuAqgUgW4Y/DIactyLiJlycQtlNmmElgJoGZBJ5tCfi+c7q3c7uua1173UvQf/UYrLt8nmiYOLJMIVbo2Eq+HjTXwa7rWKw1oYOuXFC/WtJ6tayN7g6td7erBwadZQ2sq/Wh78P7WlvtoWpZX7kezCSFbmzRe43DskakNyI9X9cN1dFAtfrofv8fcBu5o7XU0am+aZ313aCzU+txm9brnRotHVSftd3ZsF3ttkM6mZd1LG3X2txBdfa9VAdf9nV67Z/6di1s41yyQRuHIKsqaiCm2IYXBTIsysP7uXsoQ2YeSZwRivNHQybCL8qVFRSqOb3vI5/Q//2Pf0F/7+f+rf7Dm96n93zuPn3+4VV97oGTuutoT0d7QacGQStNlH8oSPW8Qod1LXIdsl7IFkVjInFkYGN4+qlt5B+69LV2CpXGiKwgTEP6AFHFhE48m2DSfsxzLciljOKcJZU4OQblGNUyr49o6xFzdCvmRUO8CUKSMvGSx3MaZZGXjeAv5cn0ySlKcplYpEWqdNF2XMbY0bGzGzp6ZkMta3tDFikHwrO2LS5oqVtrPmTVIIegPvXMpEtKz9lj5GxZspwpiSNhJwX8og/0wVoyHV/rqeeNkgLlrxSqqBxMXn9el/yES445jWhZlP4CSNRiC7ygF8fFqeeiaqu5kJkwI6OLQdC11RgekLdgygKJwK2PjTsUnTTTSROdOllN5+6Arlo55rABG8kWpdeahzlPVCJeItGMbLIlOYQt/OOUVbKGheZVgUmbNHdrYjKe85FJ7xxUYnkzwljcTsm4HAl7K7LOmQl/saBTNi/fGHA5ndiawv2FJ0FyfqkECeNehztRYKOGgS8Icl66KJ3ZFY0hl+WlReprisgVsmQkXJ4M3QFJEC6AESqnlSDSLmWRnKQXtKEuRVZun1+RKWXT9rpvstAHcCc6h6HA/bBbyBcSIsk0I7I0jzBF9iAw9ePcfJzmnqwSpZTH/VK3O4eDXptFWJC3WUKR+wRgZiIEtLROI2ODVcWkGNrilqDRB4z0TJgMJo9ZoUx8LzTr2Sqvy2QrJvmUvo7w3EaWEyqWId2sem5OKdM2qrS6OtCoMQU26Rl/likTrwDulg1sy4GAt58wdY3Owu/fvHC6meevcmjgPE5zeJs73O1wt2N6eeE05w/BddE4voc7PGw4HMq/1eEoCw/45ij3a1/7Wv3oj/6o/s7f+Tv663/9r+vHfuzH9F/9V/+VXv/618u/2UERZ89MAi8KCYxHHlXNmdf4STgzYzgV75Qjn+crngtezukYk931TBhzXcrbx/y4NOdin/NPXW47pjxelql7amdqmace5Qt8rCLOo2wyXoYjE9dsXBZDN8o3YuQMuTxMrWO7vP3lMdz+UuFpm2KstGPHTu3Zs4c9VaXhaIS+zgUVG1MzY17N6NyE7m7Lpsrb3ZFLrY3SBbUW1bAOHbHWHIY5DcK8eqGrYyt9Nj09nd5otT6Kmt9xQDuveoUW91ypevtexaWdMg5gxeGrYi2xnhVzwxheRs3MTALPmQTO74H5XDkIqDv0V8ZkZjDUlTEaxsENOjIxbgb05SbUGnGA1Gsz40RqcyuCCmNko2wh4mb8sG71wwvJSBGQVWY9xFJEIiZecYZBfKnHeuo0SvcLR1f11////1JHtSDtPKgBBwuZg4UcKmULCqyfXAe2lC9xANG2QepuU334GnV37NX88g4OVCgX5RBjPQcT1dD+xY72d7K25XUtDE5pr21ob1rT7sFpHWxXtG9wUleMTmn/4KgOpZPa3xzX7uEx7dNZ7UpntDg8pe3aULd3Rt3+mua5dGE3Kg05/NhY0VJHuvbQHv2pr3uFXnZ4v+YIz71V1dhyiNpSJnP5Uq56flln0R2j7Qf1+WM9/dybPqTPnJCOI5mhkSy2ODiJlJ8aKiB3CRkIOQIPdsBafG67/+lA7k8XNKPPJDCTwEwCXwUJmALroYZ5o+Uw2L/x70jME74fLvtUFJnrPEeIUWIt14ZaQ9VcKXe0ERe1Hpewl1iLLaofFjRgXeYY2jx8XY1sDmCzVvND+oF11C/oamVkIEzgbtMqh/lnR6HYI+aSQb2kDdJcJ+31SX69znaN5naqRx4jaH3CBvDsPHi1Xv6ab9C+A1e4hteF5ny9axcGf9X9xhzkZbIQSt7uDnWHOdj0wCNH9IU775fN7VC1vFcPHl3R+z/+ef3OH79bv/Gmd+jf/vYf6jf+8F164zs+pN9/+wf1hre8V29570f0wU/cqJvvuF9PnlrX6tC0hiz76miEfNp6Ubm7JHWWZJ1FtYrM/KaG+dv7QbagivwtxLIWzywkEpJs6ROlbJQz0g8M2+CVkCEBvMsa3vuOrweMsBiilAlxW5Ixz5qZmqYV3U0clSrLgJ4CbTF5q5t1zxYvziwjrxwqrQ9aHTu9qkFGlvRrWSx5dVij7Nm9WzXlHmeaZMGUjbKRwnP+eDEcyhTFgYU/Ub5U1erJtIHA/JLKq2/4XcaJlssG72U8SOoyYr8AopqZzJ49vABE8KwX0cjBO6TonSm1GvT6TgFC9hob79eEdzqszKE4v5nHxDN7LlECJr9RNhTsRq+nEM8NZ5fv1kQ5A9elSHt+8j8Upum5fU7JG01Ow9KumQnEc6/Q+XUlRS5BpgdKJW/YrBRo7MiC22C+pFKVhGYvJBCiy1Ay2r5hkugPGi5BGH/WYTqhIZBzCEFmJm83X+h5G6rMvozVwUDuj6RjZsVtZqqYrJ3m8PjO03JR4rYwTvMwM5O7hfFwR9M0HOa1he78/hMw/j85vuu7vqtcdvjPWPm3O/7xP/7H+vN//s/r277t23To0CH5P6fzS5FpeiQ5e2YSeFFLwMeT2VhzuiDMxm4zK2Paac81MprGx/m0HIZjCl/auxtSecZzQZbbRIMWxvCVbBZnbLmEebg5TUYS8GTYgH8yyLChQiCIuac4LvOVXR+yyRFynSaVvwJpm41L6jptx44dOnz4sJaXl4t+9PRdJ7serdmkuM51mutPh7unZXk6e8Tm3equugtLUuzo9Nk1PfLYE1o9uyrVrLWqCdwdKsmCJJOYF1RsfflmFmMmga+ABIw0pr1RpS9CYWzLTUgSa8iURwzylnVJAweaphlhS7EKWodvzaTjxHF3irWci+MFtX6ZSeKJ8Aa+tjXFUKsOHdZBQSN0S7ag8qnTZsBoID821MLAqj5D5b233KP/7n/7Wd15slFrjK+Wy5hkaoYjiQuA3AbygVbNS4rKc8uau+brtfSy12vhwEtVbdurljxdh2cuZVryycM+lxF9HZ5vta89rR1rRzT35D2qH7hZ4c6Pq73xXVr/6O/pxHt+RY+8+V/o6Nt/WSvX/4bsxrdp7o4PqXP3DZp/+CbtOHWf9vSe1M7+Ke1q+1pOrTocrHTNVEfJ1Nd8J2mRerz80EF9z+tep9deeUjLNlInD5EFJe7OKfs3x63Lnm0kv9jpxa7OdLbpjuGSfvqX36Z337mqJyUNTOo3PY1GfZb1IylFpQZoDpl3lZElbOSbN3W4+yGoQG4Mp+FwSLQm7tkzk8BMAjMJfPUk4OsqM5Ovyfz/SfqvCfgH9Pynl11Xm43DzIy5IpW1mq/THB7XIUwOlYZhTr2wqD7ohSVtcBmyHpdVUC3r+CBOUGGDftCJQaUTTDAn+lFnmxpUWmFucZxNtVbAKnB7xOXHgDz6HN6POLAfVQvkNVfQVHNq0aghRpRpUs2cuHfPLn3vf/7d2rtnt0JRs0yOaFoYvMRwO3EKSM/x0zBnGXLMzMfCjqxXR5xj9MDHP/d5PfrEKSkuSMzbFqI6c11V3a7ml7erXtypkz3T3UfO6vN3P6qP33Kv3n3DzXrjOz+iX/6tN+tn/tm/0U///f9XP/vz/06/9J/erDe848N650dv0g233K9bHzqhh46t6tips+r1mdOyy0m0dVJD3tO2LuclSeQfJPqDX4S0LSsMkNkv1KwDqhxkbVbAXyHrSqaYaxltmIakS7i8MUwyM5xRgfVCmwzu8DTwsDEkIupiBnqbJOSSjH6zMdTRk6cVWev7N1yMPU00qcuZ665du2WxkigvxaQ75LIGwKHn0iTqlgsycvDSjOuczOTrsFxV6nGetDYaqqUyifp4G+SvUKHDVyidWTIvUglkBpnouuNuSydmIb6xsQYpgaxARw50Wh+QhMqVR0bZuG3hhdn9nk9Nzb0D0pfWNzYkQ5m6rJGvLsOYmcyspNBBefoCIcZYFgNmY7q3YWHg5W6nRhoafaVYZcXYKlgjV8LeN+gMzjmBW9i2dmUAABAASURBVLS9Tww4Z8+lSyDSLg1jrkwI3v5MrKtrA62tDWnDjoxFBa/NDMxMgXYKiF9s+ANuM4N3DG9L/+SLY7oImNpmHjcQP5S+0DAxTReO/okZM9PCwkL5pPNrXvMa/Rf/xX9R/mfH//K//C/6i3/xL+qHfuiH5JcgL3/5y8tlhzCeH1bJ3w8Bzcy9M8wkMJMAetzHWBEEbreno4Nhi9dHvQPnc/0wbr0kk2JSmizX+w6VGQrSeU8e+3wO8M3P2AdrVoDf62megq94nXWC8XKDlQT+cV7kgGOqR6bJfKm2WcmFA1YSbBsJvybGtpZrQvtyLdedIVCjSRldP/pl7+7du5kjY1kPOY+n67rcdaDD4zjtmZApa+x0lUOtYSu1yDKh71c3+nri6AmdPb0iWVH0yFXytUKSlAvNcE2Bc/bMJPBcSIBhJ4e8L04KYIxvS0rAv7kqI4xu3KRGoarVh+0ouOm09JY7zuq3P/Gw3vbF07oZ/4NDaYPDkiHjAGdJ2nUlKXBgTyQGAPtoOfCpHQ0kDo5a1lAjBojHOUvAuzkk+Yf/7rdkO6/QqFoiLil4XJmCRfQFfmylSmqCtI+LzatfrrndV0lze7TB5cCQHXzmgGeBesyvn9SBdFZXtSd1df+I9h2/Q2c+8Rbd9qZf0a1v+lV95Ff/md73S/9Qb/vn/5fe+vP/p274jZ/TTX/wH/TYR96kh97/Bn3hTf9Wn/2dX9QX3vhvdMcf/wfd9dZf14Pv/m2t3fhuhQc+rZ0rD2pX74i29Y9qe3tGC+2q4mBFGqyqq1Zda/WKqw/p9a95ufYsROXeGaXeCnUxoThkVqlpMhdD6KTuNp2N23Squ0e/+OYP6qMPDHRKktULqus54lBfSSFYkW/C3Rpu2g0nCqa8xy/DmgKnZOVPMzOTwAtUArNiv/AkYGbnFdrM0F+hfBjFP5iyuLgoN34u5euw6YdRfB3m8PWlr9MczmdGehbQrJVa66iZYIg9LPNPV0Pryv9fR4/D8AIOxPvqqOd26qjP3OHxRlbL4e42dNUS35GwR6zpRjmSR6WMPwV4ofn/euiPmCMV1LStXBeLS/blhTl90+u+QXOdqpy9RMtCTU/gZXagv20CtLHX57lAJlOXqyhDwwWCmE9H2MNWuv+RI7rt7ge4+9gm1fNqss8vUYrUl7U0NZbLosipmpfNwdddVBO7SlwUdbbt1uLuA5rfsV/93NF9jx3T9Z+8Ub//1nfrP/7em/Ubv/9H+u0/fJt++w/+WL//R2/XO953vT72mc/rtnse0CNHT+r0+lD9NjCPG+1YK3Px1MY5DVTRfhFaRwm/FOSTYOIiwutiZgoxKrD+yBm7qlUY1GINcbdUIctCUqwM/1Mf8wQLOSOZcxCbHw+bggTZPyQ1yZToG0dPrVJmKbIn8H1jTq3qKqquK80tLCopyiLlRpZGHhV9w209x4biaAqVGgfKKvmaYmRBZwZ9rTVDNcirocy+JnRZO68u04TLjD+L/qKWQC7d1QfiVAw+6DbW1/COFa+HmXLxG2+hvFK5gsRjhYJj9lyqBAwF0aJ8/RsgWS7PCb4CsjUzmZn8U/l1XdN05IA/hDB2U2hDczlwKhht7oo9NKoiqFD21spQZzbpA3icFdgYxMcxey5BApk4CbkWmzFVbv6ZdBMLrNNnNuQ/hZWZ9EQfyQg+w+9tV1WVaELasAUJquRj0i89fGLxCy9v75aFVYwR3nF7e7hfdDjd+4T/I7lXvvKV+p7v+Z7y01U/+ZM/qf/9f//fy//s+Kt/9a8W+nXXXacDBw5ousD0fDyPkunk5X5P0zEhlTyn7pk9k8CLSgLMkQzMUmUfc64pi58xbnhclxbbX4Xrq/o6LzOjrKh9tJCXCj1BaIJWysuCHe/5jzPDrQIPokIKeLFdQTkJ23xeAIbeUgmHx238GXsKZ5/C9cjU/aXYBtN0cygvKxe6FIQnkwuBFz7ZCR4LFLf7nxmub53Dbdd9vjHxDxXs379f+/bt0/Qbls7j+s953O161+Hup0OmlA2bnxFyai2yCYoSG69QddgUZZ08c1b+PxAaNpUtPApRftAJE9L39rKnS3pGn0ngOZAA/XFTp2Xyz7JQq5HJ6N+tBQ4gpBOE/P7tff3Uf/qw/n/vulX/7sYn9Gs3PaLfvPlx/eZnH9EHHx/ofs4aVuFLoGL9yR2HWMoIp5oBKXJ45N8mU6cjX6G2FpUZH6fhf/vn7tPf+vlf1bHMxUc1LyNSZ75D3JE4cZB/mEsNbj/cmFuQrn2lll/yDWqXD1G+RcVqUTUHMYF1eeSCZXmwopflUzrwyI3adss71HvXv9P7/v7/qM/8wt/Wkbf/utY/9S7NP3yzrug9oZfND/XybVkv2WZ61Z5K1yxm7U2rOhxWdU04o70r92vX0du08+HPKN/4Vj36ll/QTb/yd3Xrb/6sjn/oPyrce712nLlbe5sz2p776qQhRe6pO2+s8Ta0WGd9y9e9TN/yyoPaN9+oQ+27VUeLc3Pq1l3qGEBUCEEjDpKOdg7qZ379Xbr+rp7OSNQviEaRUhZKpADX2GnC7z7syeNqxzHxEr7pmjlmEphJYCaBr5oEfH3o8AzNTJEJwfWcX4D4esy/mWtm8jVay97X12JmVnSh805hZvJ0/NA7oO58HjFsTYw7HQk+MlGO1RghSlaRHpcTvk5jbjOLChNEaBF3hKfCXcE/tWMIqkANrbYgRwWvx/fznyoGjTgo7tZB2xbnpdTwDEVJy0WIeYEcUOQwlHWBnlNT1x1k6UVg78DFjv/fjrXeSB//zE1aG0p+6TDkTCNHzp+oe6LssarLWrfF7XuNqkauzEApJ9WdWsFl0Y6YoqhwpJ7BFOpa80tLWt6xXXNcdg1o3xMrq7r30eO66e5HdP2nb9UfvPN6/dJ//D39P7/w7/UP/8W/1f/7S7+q//imt+v33vYBve36T+pjn79Dt97/hB48vq6j61lnhqbVYaMh+7JcVRLzaEsZG8rltBEXUqpMTR4oG5WxkcS5mIWRRu065evB6dxeq6TAOiMwHxv1mEK4aUg5jPQswz8BRLXstUac8fiFzZHjZ1QtLAkOWQgScRN7mqWFRc0tLBSZJfqMgJW0Wj2XJpN5NoqJPX5nZQVlMyC1tFtPWad6Pa1T3oa2TFQreRxQoiHBsX1pb5K7tIgv3lizmm+VQGaQGZ102oETirfn3wApNKjcQrqziq6k8NNhGbOKEYWxNaGZ+5IkYMh1MGo0QBGbBZSqQJbZVEPkS0p3GskXAZE8/EC8Qsmb2Za0x1xmhtoyFYNyDqFVjK3qKsM7Ai3IJXj2+spKwBdqmQEVuOn3hZCsZrhVGgykVVYQw1FW05InfcPM2yhP2iJBzApMlGYGbQxPyw9dfREIg9bW1uQ0v+y4+uqr9Y3f+I36/u//fv1P/9P/pJ/6qZ8q9g/+4A/q27/92+WXIf4zVt5npvE9jSk8L4eZFZKn6/6p7f3M3VvzL4yz10wCLxYJMJa3VtXH0Xi4ZMiMV4aOz7cB2wHxOX18vGbKkuWlGkO4zevh0FaT8ZwP90F8ykOShZZJSw6L6LWohJ0UcQfgXA5dtsmsYzKboqdPKE+CJvlNrAnxS7Jcv7m+G7epaefOneUnsdz2udX1pidkZhxatuhwlLgTnhbI24IsVmyEVKAQi920WYY7xFqBeTvgNgXJZQmyxDoh8Z49Mwk8xxJgLHl/zIzoMShPNnrpeJyLfptBYuyvEfSxB9b1xk/fqYfrfVrf9wqt732ZHrYdOlLt1iPtsq6/43F98LbH9MXjffnPY60Ql7MKDiIEsmIVFUIgJfwc5A9l6JVKPSifuOu4/tmvv1Eb3Z1aTx2OI6TMniZw0lXVlUZDuLkosMXt0uIOLV79Cu244jptqKsNdueBC5VRb1XV+gntb07qqv6j2vvELWo+8w6tfOiNeuyd/1G6/UP6+oWevm5b0kvmsw7EofbFkZbShhZTT8shaZ59046uaa4dapm19JKGWmo3tDv0tDutaEf/hPYOT+pKO6OXza1q28k7dORjb9Jdb/9VPfje39LKje/RjlP3an97Uov941LvpDo2VGj7qsF1+3fqVVcd0L5t82r7a+qtrapc7NhYLq4PxYFOv7tTG9sO65ff8jHddExaQ0ZNqCQOI7jfwSekW6zSekKWyiY3bmUljZGd9DWAWRVmEphJ4IUigXzBGtT9DrOxjvJ6xBjllx+7du2S73M76HCzcbh/4G+Izm9b/7DgBTqMNWNAv4WJbWi6cSzmDBzO3XI4PgVTjVpeJCXOc0FmbjkHYrn2pEgZewwx9/j8k7lwb4cDOQwa9xyq0MEwK7K+a0ZD1cxRgYRTw7oRnqLPKZunO4Zz4ypl89KO/c/V26hlQh7CjrSBmHtiPac7731Qd93/CAf2HRn+ARNNk6WGtkzwJviSpJa6ebyMjBPzpbdrwo1EZWYlXLLSKp5Nyu4O+MdoUlCYX5b/X5C2s6jOtj3atu9w+dbIKMzL/6feHfc/pk9/4U699yOf1B++8wP6vbe8W7/7R+/Ub//h2/Wbf/BWvfP6j+tDn7pJN37xPt318JN65NgZHV/ta72JStW8hlbJunNShT+PlJsN5dyXhVaNtxGloVrQpEQdi1uCOkYJoA6QLvqMuA3w//nx4ONHuTBq5R/kaEnH1zfBTInOtnv3bnXnF2T0kxbBGfILpNbSZ6zkhOc5eYxKAvKmyJOS4J+0U6L8a02r4xsbGkXTiFu8HAiHn5Zj3RG43MNzGU+4jLizqDMJ0AHHXdeVj4sjp1b9PlsJlFPx+4jG4QPNu26/jxJnpPsgFF2YoNlziRLIMoVYqT8cqUGzIdaxvoRuYNomaBldaDIEh5nheuan4RbZD2j806quWBOTjNuevsPMZAZQYUa7G4q9QsF3Oxn6EIxkLBTMs0G5CfC4JQI0M5cjAZcqsKARk0W2yMSKWg9drawOtbbeQPfwWOSdaJumGSrThlDl7eoLvH6/L19M+Dc1fCHoP1PlP1f1Yz/2Y/qJn/iJctnh/7vDf8rq+77v++Thzuc/6eLxttbA+8aU5v1jK6Z8U5qZyfnNvDSSmamu61Iu59HMPL8kMCvNV1QC415/sSRNaE+1LGDPD3VqLjNn0bVwnR/+1fW5Hk/M8S2OZIHSoHu0pVaEQTxXqOxOf03hfvgZ93IIN6RsSSwulPEm0m0sqrEK1GWR77StKWhivmydQZ5WypiU2DxOknkai8KUkKldPM/42tp+mXxc17nO9Uju73a78g3K4cOH5Z9CnJubk8+vHu5hbj8TGvpHmfeRW57AQtTC4iLpHVBgw2DQdYFxWjBvqwsCZt6ZBL6aEjApk58j4cpqi88yBwcpqvwqHRS0gUbYR8D7v/iA7lsZKO/cp57VWmmjTvRM9z+5ql7YpvV6t247mfTWmx/Rm256Qp96stFRMujR3UeMB0Uyxd22I/l4NHV0hgw+fs+q0XV5AAAQAElEQVRx/cy//g093qs0IP9qrquUG9WcNg2GPdZVjcS4yjmqs+sK7bnu6zlA2aveqFa2oLpjHLqsa6le0+F8VLsf/YSG7/nXOvMH/49W3/kftOOBT+ml4Yz2aFVzxj6IyhnxUg5Krt9k6nHSM0pSZ67S4tI2VXVXbTINR60a1mw5Z/mYDkEcbowUkFcc9bQ4PKtDeUWHNx5Xc9N79PAf/qIeeOPPa/2Tb9L+lft1RcWhS++MogaqQlJivbd/+7K+/mVX6qr929SppJa6inW7qqSA/o3k0ZJnu7BdD2qH/o9fe7c+80TSWUmrBj9xYpazixpAxSMCCvAqT/4SHg9z4CzPVr5CmL1mEphJYCaBr6oEpuuzgELdvn17+Vaur8N27NihpaUldbgMqTg49kL5usz5XQebmWrokfOOCrjtMNyG1nP4+lXMNxYkMyvwfGIIcjsQJiW42zFYf2YgYJ4OdjNCb3NwHtQooOtrFO58l/Ud88NctyrpxBCUuSDpxKAKvR3Y40dSZIKQ3J7CD5ANkkrpoI5tpzwnYDpIo6aICWeRxMkzK7rpli8y10UNGzEnUTLqRUUVYk2Zo1qmE6PO3bmuAnJNzI1UW5F1r1G3Gr5O1ZWYN5m+ZBYVoYVQkVilxMWHVMlCjUSRVOwox66GrDeGbcDdkXXmwYJUYwO3U+ho0EqnVtb18ONP6o77H9UHPvkFvfn9n9Kv/t479Yu/8nv65//+d/RLv/4H+o3ff7t+983v1dve93Hd8NnbdOsd9+j4qVPq9Vc5H11ToO8EyphUqbUpolr3y+2oaVgy3CAXVHJb8CTi9VmLnFjp6ciJs0rUY9gk4lF11gneV/18Zs/evZKpmMaFh8u9pozry3y+guzjMqi0/7myODVAM+oRtcqZ1inWKokzIR8loswxmII5gi7XXH4Kl1uCWfwXrgQm48e77LgSLHhzYtMyGnvprBmYGQf0TaGtrK4VBdYmItus+xWhXM4LGTZtLjLNCi5tUjOZGbY/yNmtgi1uD3ZAN5s4cF/s8U/khxDkhzNmpukCYCuvKyTz5JlxDNXlG6gqJpmGYARaBRjGOfm7MJOE21iz55IkYGYy+sCQS7Cq7nDZ4dOE94NKg2Fmws2MvShxUCD4GhZHIy5AfDEHUV0O4K699lp967d+q773e79XP/IjP6Kf/Mmf1I//+I+Xb3p853d+p1796leXQ7oYY2l77wvudvji0IwWp909Te8bDjOTGzOTmbmzxG39wA5eM5Ono4nxOFNMSDNrJoEXhQTGo0OMj0l1GRsTF4v1VJw+NtxReFncGpo+FI9Tn1tkmRJlbrMpm+ueacHyloI5zbGF5E7mhAxEfEfGzoXN4/rqIZe0Gxb7IzYs499KrtR6PvB6EhdiKqsL6Rf1ezYlICN/l/UmoVCf+iqFeyr5aSiuI7fqvCmb675pOc2s6GH/JsiBAwfKJtwvoqe8z2TXbAxc75qZPE0z086dO3Tw4EHNz3ep07hfOU/LgWtiU501reefVFfNzEwCXwUJZI3/PKsstIg76LhSDMUqfs4etIHr7ieOy5Z3qOVyQIJhNFLuLurJ1b6eXBvobO5oNS5pbX6Pbj810gfueFTv/eIJ3cHJ/VmWQn54v5GlVHXIt8OVgPTIStKvvPlderIvtXPLqhaX5SupZPjhskDEuitVHIrsu0rbDr0Evu3KnSV52EJIWhic0u7h49p55k71b36nTn74DYq3f0jXbDyiV88P5D9LtaNd01y7IT8sq6oo/2mOHAIXHI18LVV3guquaWFpUa4HB8NhoVes7SLrr06nVqAoicuKzlytivHvMtqOe3totLBxSgfzuq5oT0oP3ahHr3+jHnr/G9T74sd0sD2lPaGnTrOm+dCqagfqpr5ecfVBXXN4v/xDSxquU+GBZIn8s4y81jmEWO8u60lb1n/8wGd1Z0+lHQbIhkeB+SggLVNWMU4sDp1rS02M6/qJc2bNJDCTwEwCX00JZHTV1vzMtigrAmr0qf+Kga/D/EMp/jOlfhniB8kR/evxHWamiOI10jPOvArQf56aIxfNhws+WVABNBwTLmFcY14IyQya60miLyzMl2+n7Ny5kz34Lu3Zs5v14d6CPbt3UYaopmk0V1eydqiFTvSjccUqaLw/yLrQjCkkfmHAc+APzH1lbYoMh23SF++8R489eVw1FxBZxnnGSM7jMm/LmWGULLAvajXob7C+TfI2MzNoSWZje3pmlWifIeuD/mCgAWckDXmI+FO0nEVkiTaREmXwDxQRBYqpdV4ZrMi06iDTDu5KsigLlazqqlraKc3vUJ7fpsy6oanmdGpjqHsefkI33naP3vOhT+jt771eb3vPu/WZGz+pW7/4Gd108yd05InHNUrSyDoaWneCOQ0D7jCnUbG7Y5vwEZjyFTfhbve4tHn8+Bkub0xtDjL6aNuycqESI/rFDvrNtu3bNPRvD0FHYPLKep0jvHqOTaAgYVIGm9hC5lJQop3WCV9h/ZEpq/cBM5MPjQCP27pMEy4z/iz6i1wCAQVGH9XYziiNRnnQl2JgrHmIuIhu5b9X6J1tlQuQER06hKh2NHyRS4/qM6ARFA7JP5Xvk4GZSaCqKvmg3wqdZwxdFrTe62uAkkefKsZKHq9FAboiJCU5F6lPYuaJPbamaY99F39PJxgzk1+CuH9azkD7e6yUWiYQ36JKwQQSimqobUu1up1E9rQ1hy/mzEw0xoYp+CYLt5fByTNcggSyS9QUQ8XYSyrtQQOUuTt0tNFLINM2Ucvbtuua667Rd/+Z79Z//6M/pr/8V35Sf/Wv/mT5B+X+TY8f+IEf0Gtf+1rt3buXw7P5Am8bhzBmJjN6E33LaQ7I5fF8HWZWeApxy8vMStkiE5nz6QJjNo5nZpshZufcm8SZYyaBr1EJZK+XMUvS7xNjzPW3jzEzK2PKzJyjoPbDsy3+QrzIy+NPcV6wx3WcR/zyPJvlDVHr/aF6/mmuWKNrpMx8gFKaJIjO0BjazJPY6H8pKbGSbamaX2ok6p83eRLsxsJeWhs2Or66oZPrfa0MGvVZQ2R5mpMsJpaZycwmvj/ByoQjZ+euYlAz4uCP+WgafTK1wXTxx6NfPOR8anwanRcuyMD9/i1L/0bIVVddpZe97GVFF/s37bZt2ybfhHcmn0h0XkddVVrmsHT7tmXt27tHh644IN8YL8zPyetlSgogMid4HSOVC6wanG7YKji/vDPfTAJfTQnkLX0w0VdL3nReziZ0wRChL9NjGbPO0/r+wXfQ6EL/dsSoqnXvsaNax28LXIA0UjO/XU/mrm44clZvuPFe/fFtx3QXZ/ynSR9LnOXrOEvTf/WGd+v6Wx/QqJ5X5vCoGQ2UOUBIimotKoVaaqOqgy/V0pWv0ka9TWuErfXXuADoa3l4Vgc3jmjHvdfr1Nv/pVbe92vadeQL2p83NI9OCax9A3outyNFC+jHgJ6MGnIo4ZcsNQdYiQtKUWnUhTrzFQckQxllScQngoww/6mTljTIVA1pNsgiqVJ/mNSkoGC1ooLmibcrNto/Oqb1m96jW3/nn+nI+39bnaN3a2deVYeLmJh6mo9ZS3XQy67Zr2sP7WKt7pJt1NIO/hvmbWylKssvqUfdZX34gTP6tevv1aOQE6ymzHukNOyTq4iFN0icxUimYvBOncVP6MSeWTMJzCQwk8CzJwGziRIiCzPThWuxcMEEYzbmNzP5OYqvxfzDJFdeeWX5UIl/S8TT8LX5kMtpTYwF4hFHFtCIJj+rb1GQoyZrhK5sUZMZDWkhKrBmi1VHsdNV3Z1Xd2FRi+zNt+/arT37D+jAocM6fNU1uuqa68BLdOjKa7R3/xXgoLbv3K3F5W2am1/QI48+Lj/Yj553GmkOnR+ZE4zL8ZayBdaKk+KNreyWoYvNHdgq0JduvmzOi+09nJaYy1rmO0NaVbeDrDt6/IljuvOe+9WZW1Dd6ZR17VynVs18HkKQG48r5jxjTjRmm6YZIt+hsiX5nJiYuVrqny0TmhTrqKpTbSIgI5FUi5za1KiOgfkyE5VZ1ITfFIkbiO2s7jZ4c8McB0S+Lu7IK1AmXxs0kfUBc2hbiYuMxKVGVuNhsVJ3eUf5gMUgDbTaP6GjJ+/VidMP6sSZ40qxo/Xc0ZrmsedAV2t5bhPrrFvOjKIeOHpW9z5xRo+d6ev0IOj0MGrDFrShOT305Ck99MRxBdYtFlgzDIby+RURadfuPXr5K18lv/hpWWf0exvqgfX1ddYKrYxyw/yMj8v7mXCxyGYmszEuFj6lIWYl38cxUCKNkhg0EZlZGUNBrVV6/MxZ9UJgnZRUs74T+0pEr4Z6ZuLZNLFLtMMlxptFm0lA2tL78sQ9sTQ1IURUSZYPogRxdW2DwZc1YHMRO10oF8aANHuKBFxmxfE0rwzdZTpEibQoD3NZQ8znNQxMm0/edH2pDrNx+0zLUlWVut2uIsrTlerWdIx8zQleKBRuZoJRHjCpNOrUidCRBM03gj55ZSYWKXuMGS5JAi5tUAafyXzisLFEE+2WFVkchIJv/87v1k/+zz+lv/iX/rJ+4M/+oL7pm18v/58d+/bt1/LysgKTjLext2nD2EwsUMxI7JLKNYs0k8BMApcuAR93VubMrWlAKV4PVdGbl6E7fYXsKCle6stL4qUy5vigZFEsq5WL3iBsM31TliMUWx5OcMnVV8E4PDzJlIqb18SV4UsWNEKXNaGrhk3DEPcoS67jRBxdsiERSqQJMjoPoW+mRtab7q+Gw+ypOe7Zs6dcguzbt0/79+8vm/ArrrhChw4dAlfoyisPF3vfvr3lmx+Li2weOUwdJ5Un0skU/+lA0Oz5EiUwY3s2JGAK9FMDAoH9AVrAu6tpfJDUSi1jM0ocFUjfcO2V6o766vpmGLozGRvnHGutcZP64LFTWiXOqOpqjaT6cU4bc9t1ut6mLx7f0Fs+dYc+9dAZPbAhHSfNt37sXr33019QAw/3CAploy2F+UWJNGRdOeIV12r5wLVckiypl4P8kGXbnGnn8KT2nLhX6fPv1fH3v0E7H7tVr54faUf/tBY4oKkppx/YZEtiJyQ3mQGaqS3Ldgn9lnAYoWbSXLeWOMSxQOGJo6cY54QF3nFQHlvlnT1VRdbW3TTUdg20J6/pmmpFxz7zbt33/t+THr1Fu/MpbQvrUn9FoelxIdLXlXu26WWH96lq+qSR5XId60MOHzq12lBrsLhf7735AX349tM6I5E6hUCHR8JFW1ANUWoRWykn0lHB9K0SopmZSWAmgZkEnvcSSOg03xN7QZeWlsr6y78Z4hcj83NznGtUipzIZnRdy4F+dl2PEu/UtfzDovPz81rgsmJpabn8f5FdXHL4BwwPHDggx1VXXa3Dh68i3UOs8/bLw5e54FjgUqQ7Ny8xN2TXoMUOCiFKzJcbPS7ocRkQZazRwR0uswN6P1CWomezBzqHw93n8FTKubCvtMvs6B7qdQAAEABJREFU/NzMTGZGXZhDKWszGqk3aHTfA4/o1MqaOsirYj7xtey25SVtB/4hn8WFec3PdeTzY7euOVdy2YeSTghj22ycNm85Ws4yWs6iEjLK7EcIlpkpxljgNJ/jfO3vPM7r5x8NZ2oOySQHcQRIwtkLEp5M+VVmvATbGJm2KLwW2A85TMmTCa2kddYya5zJDDXKplHocGnS1ZC9zTDMYTvc7/acUr2kk2sjffrmO3TzHffro5+9RZ/4/G36/O336uY779f9jx5VNb8s7tnoBuTv8yvlIqPSlzrdOdV1R4GyBCdS3kwfHY0a9foDjZBPA7zeaSIjZzMzqmDu3ISZFZrZ2HaZbwZuceRJ/ltIT+PMlEsq5ZJhj/uDr/Uylznr3ByucskxClHmoD+7aIPzmvHWZZtw2SnMEnhRS4AxrAK6YwabwsjusqIoBD0p8yetbmzI2KhUdVci4pc+WPS1acw262VmMjPxQjbI609UJKYGBdHrD7GzXEmM5YxbPrRJSw5dsjEzmdk4Pu/pBUjNBFQmADRSdqVKWHlykPHnGj+jWJVHqmJSp86qQiOzkYxpwZFRxCXO7HVJEjBiIX4Z48iQKl4e+o0BZZqA8adKZ1d6euzx41pY2q6lxe3qdhZkTChNS5tUUdOJzMyKO8ZYFgfCmJHyMwCW2TOTwEwCz4IEWhbunqyZiT2W3PiIFmPbmBvc7XD608Hs3Ph9Op7LoZc5QAGNDtD9TEckF2RmXkzc2Lx9RsrF5rX1cSL1keDjcSvj93oVkM4IHr8AaTmMbEKXjUNUk4IS+aL6dFkGORbZsvgvixXmspJeLu+nff0JwU8b71ICXD/7fNvtdlU21AsLWlxc1BIb8roKqqLJ7RiE/jYhMk2Ef86mnoh1TPbCOwidPTMJPKcSSJJJBcHfmXHNKXq2RjmMNOJQieWIgmXVkg6C73nlVTpUJ9VrK6rYJHe4FK2II1cG9aKOrQz16MkVjaqOMgcjVRXp9wH3vPrVsk5Xu3T9PSf0phsf0+9+8pjeeMONWreO6rnFgoZbkLq7TRoFBdZPUkfac5W6+6/Tehsl0k1cUHRzX1e0q9r/5B1qPvw7Gn34DTp06hFoQ1UcUM3FOUVOPgLl8kOR1rJSyFwkOFrsxGFIZv0WOLzIcl3qdZ1fID/SHx9mEa4sNxn5jBHwRuIZ5Wv9OhgMcQ8lG4FGsRyEZQ2HjTp1pThc1c72pNq7PqI7//iXdfa292v76Ekt1yPJ/4cIGnxXlK7ZuaiXX7GXGtMqlF0ZYqg1GvQ1Gg5l1YLWtaDfu/5zuumktE5REjkLePmxSmlpViV0qlFmCqRzJuN00CSbLhyzZyaBmQSe3xJ4EZYuMH/4fthth7t97eUfTDl06Art37enYN+e3TowcR/ct1cH9+/TIS45Xnrttbrummt09eHDuuLgAS45dmvnju1aWl5gL76gmrmpRulXng8LN3PVuAUxBAWno0etyN/fppWzK4XivsBK2P+vU83cEtRAT2UdqLKWdQ4HkYuVcQDWg76HwPOsPmYl0/PzgGbUy6qoABIlPnLspG6/5371/X9YWFAFPQQjRAq86xDlFx+LC10tLy5ox/bt2rVjl3bv3K3d2Du279C2xWUtzi1ojrPFTlVpLNPA3GggCPEAY96UxHohg8Tc3IJELtmiLFQyzienoDjsNXQenN+RiwyHimlAuiMFzrMiMo9Op02MmTCBluxEXbw+wdc1eaBhM1RLPRN5tlapsRp/dR4ajf3bdu/TiBqcXNnQmfWBTpxd170PPaa77n9YPRJvFCTSClUo/cnb9dChQ3rJS14i3zeESL2EoVyB8mTK2LZJQy5B/CLEL0Acvt/0OTvD5yCGQgibMEN2wOmOKY+7L8QzhW3ljS4X0rRs5FOVdmkp35A6nR2OtAJGpQwRCZC/pOD89Amcl/2Ey05hlsBMAnTGDFSgifHhL4abSXRYXpJMx46f0NnVNQWUjA9Cj+eDxaGZkRnyQg4uD1dIOJ/+gbVBka2ur6vNUmCSSNg8kvFM0tJlGDOT2RheJjOTX4J0Op2iXF1hupJPKC30JrxBpqBg2BQk0gOitaqrRnXdquISRHlIx2jhIV3NzCVLIAtZT2SIWxiah3eWb7idNGITqtDRhz/yKX32s18U+3Jlj2VSjKZEh0nweNsSUWZW4O4ZZhKYSeCrJwGGHnoxlwzNTG3bnjcWjZErlKzbjsL4Zb58nG/Flxn9KezZywk1KSpZ5MBSlNKggIwl7AkyvBlvIXsQsAl3iUWAL96d5n6CJeaRRKRGgfRr5VCrIa8RtDRJV5dlyLTEz+jCVmI+VRrTmNImOYz9Kj49q8YMAV0kB2+zrWSzMZ+ZiYcgL+NWQCqPlfeEaeyW06aYkGbWTALPgQRQZ2WoZ3RdYuxlFrKRMe99etQM1IInnnhcp0+eUH99VdYf6DuvntNf/d5v0tXplLatPqmF3hmF3pryYKDMgf0gVXrwydM6tjZS21nQ2iip6s5zcSqtMcTXQ1e9uR06Mgx6pJd09eter9d953fA05FSKjogsfFOgxZvLW3bq13Xvoq0lrjAqNQONrQ9DLSr96TivZ/UmRv+WPnOG3RoeEx704YW25HmYyQtMdJ8nEnZSBdk8YctJcKSxEWFwwx6Foc8QXOdiLZrFRFOhBbQdQa0aSDi9pQDSspBQhqf7GTSnUIYkyHbBYqzrL725LPqnrhXt7/jt3Ty8x/UztEJLacVhf5pdVJfi6HVtQf36dDuXapLHbJClmIIqju1hqQVlnbowQ3TH9xwux5hKb+OTh40koVKwUxu/G20o4QrA7flhsSwxm8cs2cmgZkEZhJ4nkvAzHWYmF9cT2f5GUh3bk6Ly8vatn2b/Bshfini2LlrV/lVBf+wisdynFe9KcGyPNmA/0I43TGNN13/ZeYnx8oKOluGynf9nNQJEtMGujqhg7PMTG3KRCdAJuHXpsky5iE58ibxq+vw8jA/NMwNvVGrW++4W6dW1tWZX9SINYCYe/xMKTDvxBAUEVBFnAiqGBSgBc67pnKJuLvdrvxyatu2bRr/z5Td2rljh3Zs267lxSUtzM2rfBiAtEr9mV/NgsyiDEgBiZwPOR1YqOQIsdYUkTJGzraqgqAKvlgQVIeoGEmL+VluqGcMAbrBh+RTIzNsnTNZpVQQ3AYWlMAylzuHrrxKiXCLlURZRtzMRP8FndhVy5onEct/ks2/8eJ1vubqq+T/P8Zz8POdxLztsvI8YxVkIRDDWN8k+T7Tedy+EGYmM4N3/Hga7nLb4e6nw58U7vHMpmkHmQJladQgsz7kk72+VkcjuQxCKa+Kyby3+vFe8hMuOeYs4otNAhetb6bbFtCR8yYHLjqwCIsMWGMQ+wA1OviDDz2ixx4/osGokaBri/lSBswW9q8p54V1d78rpWeqJFJG+WWdXVlVQplnGRO0qzxsIprRCDw4L+txZWM2TsjL5GXzBYBP8Jk29Hl2nD8lgC8E3whFRewYIgVqKdlQnU6rum6gjyQm8gCVGeeyyvZij+ytMsVUFhYkmkHjTbfJaIP1jZHe/4GPaWVlKOZO+g1NIBFGuNFf6D/ettpiLvRvCZo5ZxKYSeArKAGG33mpmVn5hM55RDyMVAWTeMQw159oSGfK43rb3W5P4f5LRSZipiQJtI4cOCBLykLnuxLKMEAvcwT+XEocCPfSO8bhRuWdGpTYwGUO/pw+BkHwe00jdoQjorsCOszh0pimM+a/tHcmWmZKalUmUHz+nJ+y8zj12YeZyczOy8jMCs1sbG8G4idAm5Ab8xcYyyfL/YA20FZM6XDOnpkEngsJFD3EAtLM5HoNzaEYGeOsD8+cOauHHrhPvbUVrZw9oycefUTHHn5QG489qT97pfSLf+Fb9Ze/5Sq9tFrV4nBFcxwoqWlVc+mRutt120NH9ejZkdLCDjX0+1atEjcKff8ATh1wo0PqSst79+rlX/cq/eff9936+te8UjsX5iU23kKPxe37tefa12igjnKsFULSsvW0e+2Idh25VWc/+JtaePDj2plOa6HjOqThAKeRH1KlRH5mSiZMnoy2PNFxGT2XyMF1zkhGus4wP18rwl9lKXIQVBHZv0Vi2UiDx5LkUCvj8sQvJzwsKyqpkhTQYeSJnUlw3j+oBNWGQ9WUpyLOrtjqwNqTeuQ9v69jn3yH9oye0Hw6y+EMF0jtUPNVpVdfc1i757tc5JBeM1LNoUkmz1AnCfms1Dt0/R1P6P1fPKPTpN9WHcmiyJxcsXjGa3/iUxZlCCXE3FFQSMU1e70AJDAr4kwCLzoJXLgHNjP5nDU+KE5jtRbQe37Oxfxg4ZwOzuhvue4zdOAU6MDxmlasN9GlaG1cyPV8d0ZPO1RyyIpMCpmD4Yx/dW1Vg+GAmMwBvCPJM50xrzRlTqCEEvll8s6Gz+H5ApPgESYB18AOnF/tByHklNWnGPc98nj59kfszMmYR0LNXGvINFQyB+WmitQPZmTgbdIg24b4FoMM2VBVJJOVPBy0zHWOQHiso+pupfmFrpaWFrRj+zIXI9u0a+cO+U9sLS8taXFhofxkWYf50s+2YowKIWzCzOQmU+6Wy4QxGkUmYNgU+Qu5phiOihIboPUm7WhEruCpQdfrxAWIX54EwgNtuAnKblsQiFdXla679lpt52JnfW1Nw8FAftnTtEkDDnOSBflll9fhysNX6fXf9M3yn1lrmLczaSVkkZBVBrAqBJOZI0xs+gj1yiCx7vJvgzhGrIGmaCd1dh6KtBnP3ZcMQz6Wld1GchlHQh4jZHMWHO/36B+Eh0AWMPHOlNtHnduS0xy6ZOMpX3LkWcSZBFwCrkIL6Jxua9ox8TPmlPHHECEHnTq7rqPHTpQBC0EveoOMtsrAjAENcs5yZbQ17GJuV3xn/OuQyJfpQSKupmaLm1Sn1C/L9nI4ppHc7fDJoUwWbCBDFWljlFlhMopgChYLLBsBCRqTRWQjxQWI/yRWLEo4aGYuUwKZ+AApy4Fv3BaWZS5e0Gfz251b0he/eK/e/e4PaTSUDGamPU2Nt+kUTtvqdv8MMwm8uCXw7NTex9k0ZYZk2Vy5P/PyRSfWRR4PdVwk6GIkH+wT+jQ/tx0T8mVZmfRbmRIKp2FjknGrQMVM/W47RNjUFsbrHZjvpkAIzBkEOF+WjLnEhCIDOTu3zzeBs04C5X5dusmkwVNScTebhacmBsNTic86xayU6qL5eNv5+iCzYckssrzoDm3KY2vcwJxgF4VmZiaB51ICDOtc1iomC0HGwYMY4ytnVnX6xGnVsZbo3/2NPrbELkIbJ55U/+H7dY0N9T9++3b93R9+tf6b1x7QzrXHtH1wUlXvrIxx0Yau7n7kqI6uDtVLpsTBQzZTVXe4pJC680uSVRpyadJvGi3v2KbXfsOr9R1/+lv1qte+SsahyI6DV6qnWn1yTkqqmw3tbs5o8ZGbtf7Jt2v5+N3aNTyp5dYrGo0AABAASURBVDBSSCNVweR6LHP4EC1JGknWlFFJNQnTGClgm4LGhmhiKa2awxpxaEExyS0rl5jOZTA6sKBSQXmQh2f0biYlR8JO+FsSSLAnLi0yKQnjB3JzsVLN4dn20YZ2rh/Twx95i1a/eIN2Nmc0T93myaoi/cgBxEuvOkjNR+rExKFLX5G2MdJeXR8ox0UNOrv0rs/epXtXpSHpt8AbCUkXV3ll3g6s8mQKJSOH4pu9ZhKYSWAmgeetBMzQVSysfL01hZkpMFc5FKKyBeWi05xXgl2ocAkaARLzl8fV1BBfwEhjTMpYFwNkEvB1nrtaDqE9nbNnz8rzdjfJoJ8D805mSmgVXNdniWgyL5so0wRQC338mjAV4rP38jKW1A29P0H2uZn5dghWmEu+cMc96o0aJS+veQ2ARWauoBFzc+JQPDMfuVADdQmhUmBdELgsyfgTAs9bkEh/CpeTI/rchbzNTGYOYUsL83OaBwtc6i8tLqhgaVGL7sb2sLm5LhcOHXU6tSrOumKkFKZiEoL2M7i2NTUOpvtRkzljSRqNfEa0ko+XPbO38M851OSfmoFGww1Zaa8sUf6CkuqWF7wCS8vLuvqaa7SwuKiG+o3aFtkkxapDCYL8m0evfs1r9NrXvlbLy9vUcMhTTcoZSr2DPB2XUyL+1Dbz8o0xpXl4Q9s4Bly2+DdLHO73MOcTxswocsZ1aU+m5C31T0TPMuSX5H28sayzzVDHextKMcgsqHw7GBn58qElHkOKNxEv8wlfcvwZ40wCTycB8wAGg9zhcP8YmYHqrhCYKLIKxy1fuE2DwfCilyDTwaUXq0GpeNVdDq5s3P30QOYohVX/STHkO+Y3mY3pAcW3Na5t9XyJbi+HKyVP29NzeFSnG+n710Crulbklloa54tOU1kAJPxoN/QZIY2MDWuMjao6q2JCEuEeRzNzSRLw9pxCPh3QF84l5FNzQtYB1EopKsYFvec9H9Zddz+q/rBlgQFYWHjbmhnhkTbyFFVss7FbMzOTwEwCz4oE0JCky8SYE/b5j+vd8ylfGZ/r7ikuN0VfkGaZfEHq8M2A++W6I3vqYx2SZWiosdupmygJQPf6byIXdSbCWKvLWACHUBWaswi/FFksw7eZ0GU4jLKhO10PulymKUGaOp8z+8IybS2ImckCOtuBTFxOWdSloIhLY//UfXF7a5oz90wCXy0JZDLKfvLvoKeW3mli895q5dS62oFkeTzOQ6gVq64GXLB25uY16g109rH71X/oIV2ndf0f37NHv/Dj36I/94pl7d54XHP9M6pZeIZ6Xnc/9ISOcwmSWP90q0WFJpJVrY31RnJ3E2RWK7MmXW/WtXxgm171p75Rf/rPfr8yhx95bk6cbaDjRtod+tp24j6dfN/vav7eT2lvGJZ82Mwo8FcDa1rFdqSFWiqf8lSmHhpfeKDTYqoUUkeWalkUAZLrufm5oIAsWnEQEChagZVvr2TSLYwyUhMcRpmCmhAJr3BHMPaPQlAbMvB0kvppqJa6GYclgYpUSZTZtC202rPxhO597+/rzK2f0p7cVxz0lbggqbi42bmto5dde0DDjbMyFG8zykqjqC6XHxVyTDave4/19KFbTmhFKmXyt9TIciHwuvAxCA6VeuCZPTMJzCQwk8DzUgK+/vKCmZnMzgeEosNaGFCp6D/XaYbPZOhgh/M4zAy6hxcLXnQpsX2Nn1k4TwGpMBkTg1mA2eON4f7hcKSNjZ4q1+ViviAoRhPTBmculKQsWnNJxkLEDgAmTUxRzFPl7KV29yTsWbB8Pe0oSU9k4DL1w/QhFwT3PvioHnnimLoLC/L//YAosAWiGs6HLCIDiu/1M2riT2IN0FL0Blsup1DJgHBP4bJy+M/sT5FI3MXjspZIlMRGXBS0HLZnzkHERUskuxp5duuouU6lZS5ClrkI8YsRt6fYtryk5W3bFFhfxO6iQmcB95ys7irEjiDIrEMOATvIJ/jccDvCxUL0ubS/of7GqtxkC7oYUqFH5EB0BV11zXV69dd9vXbu3ot8TJ3uvA4evELf9E3fpO/409+B+6BirOTy7nY7asnPZWaeCWkJ+GWRw3nMSoiHbsLpDie43XJ+uxUN5d+KKZ/blwL/uSv/32gy6sm6KXFJ1DA6ztAuZyl/pj5Gub0MXp4cAnV3edDHvTEvJdMtccIW98w5k8ClSSCfG0jZ3O3dym0pxOi9VYxwoZ7p2qYPfugGHT21ohRq/J5lLgtm182O7IoKcgbl8Y4+hZxK58f2NwkXlhfsC3kV5ScbV8GrR90CkjEU8liBOXECBJQLq8GBMrBaGxxmm092KI9AuBF/nJi/PZ7bDo/owO1kB85nelzpuPJJ7NDMTJH2NBun4WGdyVcGg4WSa0a5J0qWaS+Pk2hLMyu1yyjTYK06VVYdfZPUh97S9hSEZ5yALmjSCwPcD48/LogC+luxjbgXgzN/rcLl4RCyVDFIANvf9ATaAY8CF1QJGW0MRnrXez6o1Y0GcqUQIm1q2EHnmwzN0zif+mL1zeo9k8BXUwI+8lyHTvNkJBc9ObbFWM8FKDyNMbHyxMYqD7p3HO6zZUYzGwggFohUdDnG5wUUt2ebLGiUTa2RNu6tSXuOQRNdP8kvb2Vwd54EuFXKbfK1gKHDPK4mmxQPTqTfyKmR3JEWcZ1P8AqK8zwt4B2HEY80RFpG/v7JbSt5sFGBYZONMBVo09im69l1JOTr2NoXPEezp5bAeZzXMd30Oe8MMwk8XyXgvXg6zhKbazHORqORer2eOhwmpJQZ0ia/WMUph5mJXYUWKmmhXVU+fp/aRx/Sq7oj/a//+SH9/f/uO/Qd+2ttX3lM870TWogthyxP6tETZ9Xj4iFxeN+oUqg5oKAAIRi6VVy8jNSZ70oxSOgE/xmJA/v3EsDFgDXaaX1tP/ug1m7+oDqPflEH0rrqwTqXGUm+tm2GjXytHEmPR6n1NZaKMX9n0nXIfecQnJxEfSMhGU6vM8CXYPNvyGS3SwgO11mE4UXTBeA090mFb+L1lFr0Yac7J/8kbSAjw19Rt+gFHPW0I29o9/CkHvjIWzV68BbtrYeaV1/zVSNrNnRw97Ku3L+71NFIPJP3qEkKpNXDHi3v1oduvVcPnJZ6FKFVLecxyuAHLZDGD/5NRx67Zu+ZBGYSmEng+SyBODnvSJN12IVlneo4V28FvFz3Xch3cb8p+AFviDL0qRkTQUGUREKAbOW6VmjVGIMGXFC3Pq+YEZrRto3mQlLgrEicvUzjCRNI0+PhvMhj0KbAeUlPJpZjSy7ML6UcbhPq83WmpKK8BRMaU4cGrXTbXfep34grc+oeYvkWQOXf7oC/Qvawl4epp8z9nl7ilRBM4ryrBG55+RrYvW47XAZPAemOaS5n534qzFw2kueTU5JzmJkiceu6Vodzr06nq6Xl7VpYcixr0X9Ka3FR8wv+DZIlLWD7uVhQUKYCHH9RP8nTS6NVjXqnCEEItK0wucDYlwHySmBEPUUfyRaVWDscvvJqfed3fpe++7v/jL77u79br37Vq3TFFVew7mANQvyWPuCulnhd1jINMnL/NG3JJGCkF0AmwOXkEMbMw3HwmJki9XVZmZmcp6USvj4bDof0xUEpOUmUMH0JpvAaa5sCUacxsiX2jo2GyGlglc7CuELhWvpCNpefSh6+fhF1zGCcHYxjxyW9wyXFmkWaSWAigYwyCgwOMeDcMjqsuJlkx4JSDorJ1GEA+0ip4xyDu6t7HnhCn7/9ARbMlYYMULq2FKJkgEFu3OZapNObzpnSz3kxKBg+ypMBBOUczwvMlWUacZXdYCvUKkCOPsBHGxvyT7BVSKwyqQrIA1n5V/BcCbmcc+zovseOq5cj4jNVyCTCbyDBG4hn8lyQGO7k+UwQkJUD6xkfM9Ll8DxGUqZsfvubaQMzUwBViJpngzXHjXNFm4UqkHvLrfVQGaVmkYzJ0yhjVKWYxXuk+U5P25ezKhsRmukCSTEE0gy4eehXJC9cIIEWuJ2xAYpSxPR0L47goZsQUVSMO7aiEF+Qr1ILQ0IOapqB+fhB1jZBkLdbLu2RWCiJtvzk527Wxz51m/z3Nz1OyiNlJhSatcjBvz4pWlFlUQUpbwFOf6Ykd88wk8BMApcmgaSgzLjNRHfIAi4exmN/Y43hyikfbgNK6Ep0cLdTq8s4NsYoI5uxi25EX4p0SExjGBaKAX6ZMT03yswPxsK9j45YGxIWF0hhkp++fEMKpfR+cdBhU9C0WS1z0uoolQ1N8nydiYuPKg9VgzgOITMPmMK9uNH/sqgxghKkCm8dvH49RRuAttS3Zd4ZoOPWyau1iirCLJ8fgDvFi7Qy9hgamzy2hJ1hSaQj4gd4O8xxmQNNoQ+LrDdFAyPp+LMJEjAwSe1ZsyraOVIuMy/D+dmYnU8zM8UQCnwudgRYHFibRb/QrZmZSeCZJfCshE77YaBn5hzK4UDJKKDCWKs0Yl2CzsqMM+/DzYjxj5vdPn3c5BcmAf0WWUPnXl8bjz2sfM8Rff8e6Z/90Ev0cz/8rfrmpTV1zjykEYf9dx05qpsfOaoTbdQoRA0Z56mTcTciMQX0Vxpk9FRH3KWo7g91aMeSusMV7Ric0V4uVJqb3qVjH/sDHV6QavSar9EjZaoYo7GOEk9mwd6yFh6giloqhAVHUNE3JrWsi1PwupEv9fY717qSup2oSFgNT4A5Ipei960lLikRpkKzso4O6LDAvGDoPbfPITsXCCKi2qZVh3W52hHzAOtydHBLHC9vwD03PKPusdv02A1vUjh2u3bojBIXR3UeqEbmr7nuOi2zxo+B9KhXUqth05fmap2m/HecXNcHbz+moxJXJ2SpivVmkrNTCKmUm7qSpyaGKpagiXdmzSQwk8BMAs9bCQSUmWNrAV2HRV9zQXT3FHhVlNuU4LbGxp2OAIMjY+cS5NQx3I+2R8tKgfRdbeYRunvY15nTJ9TmBv06Imaj3fOm+dxTYBIJzGmyKJmnjB5G3wciT2HylCUiipTHMKzLeSZJZo1zIVdSS2AckIKf8ZGJezk8l2cOLcWubvri3eWD0KrnNUpRifW8h7fNUD5XGXWy7BGNkgdlrx/tYNEUgwrE/DdF4TIpmBTgc2Tib4VfWI0hJZI20nS4zByZ8jk8zJEl8ub1tI+RlyOpzOGsAea7leYXaoWYRGsoMEc2I8qvOYXOonxfs7HyuDp5RR0bSdTXOK9rm5H8/CxTAT8Xbaibu728ZsiHAgXWBZ1Yade2ZS3Pd+XfUsnIKcvG8mG/MKLEIyUumFoZ/myE2aQe7HWM+dky5SE9XcSYmczGuEjwJinjWu+ta8O/zTIcaMCliK81yFqBv0iZ3XaYmUhUkAvInvIa3kqjYauV9bOcRw01qud0tq30yEpPg7klbcCBVJBLpYo0KmTSMeEWyXkJdFkmXFbsWeQXtwS8/wH6oxhiYxjdvaqRi+FXQWZj0foAx+43hFz3AAAQAElEQVSUT19F3XL7PVrl6te4MCEJiY2M3EEnF0rLB717tWnw8Uy97nRM/S9U28wlt6X0rpSAQfKQFuXYADHwQwiIKSnEsTIUCma1N5BPMq7kxYG1x3Fej19oRaiZ1J6dJzGpBTN1Oh3VzABt2yh7WdlwJdeEJVtKg8azbDKKEpjagwYKHGgFS/QRBwG0e2E/7wW91MGJ7nbb/AWmNs5n9XmeJo4wM7JxjEvo8gBFzgFZmxJjLiPXGPEHwoCx+Hj7Oz6g+x9go0tEgmkzyS+33FFxmAlZol01MzMJzCTw7EuAoXkuE2MYMqp9YE6IUOQQ492gu9vhfr/YKGxT9Vg8W18eQHqQmoKgbLVyWZ6flzGhX86T0TGAlDyWu1oFJUPDozsyttNLOZmbVJCcNME0b+cYQyWekYYpezA6zpRItZFxWGfMHTiUoSTSb6mDu0uCyEWEuDv7yxkLimcSMnaP3wbNxHSL1+DMMjYTcniIQf4aebwqF8PXSPVm1XiBSsD7ZGbtb4zlDofsXo3M+rHuop8Y+6PyrRCpqqI6NZtg1jEsYWSMzxgCG+Goxc68uC9RYAM+P1rT2oP3KT9yRN+6V/qZH/sW/a8/+K26sjvU9tjo7OpZ3f3wozrVGyl1F9XLUvL1NHqkUy+Qzzwb8iRjbR3JyNA5B5Zr7R2eUvfx2/XYx96ql8436rYbyn5ggc7xOmhiMp5UYErUKZPuGEaJpUzYGAl3VnLlk0W+EtVRZp+UWEMb9GhBpkTKY2TByCOoRiIBt0kybE2Mux0ifIwwydQZnNFTcYz9pqz5KmtPPdTaQ7fokc+8TwsbT2pHldSxpLkgLXCoc+UV+5S49GjbocTaXmSe0OdtiEoL2/WR2+7T/WelPsmyrVMMQRnZlMKNC0SI5481eTzviXNmzSQwk8BMAs9TCTx9sYr+JXhq4/ySHud3RteIGX3u7q3IeDbBXGBVVf4PU8OcM56XMmoYcIlfcSGCtiUGGpU5QxZxi1TzJnSeIXebAI7zgi7DQ+7EzsCfzMwiGeUJkfJgt8zzLedFGfeTJ07r3oceVWsVM1yE1xHkxtMJzBlGiBHitCx3OdznGFOY3NzznAJJkv94jjbWLl5KK+X3MlLCLFmgnpyBtSAEUx1GOnnsIQXOwOY6gXVAw/lZrVHTcsGVOU+rRczNWnuaTLn4ISOTjGwy87NhG/Ms2RFghFAaA4VzYuPPhBQSXGObQjnN/ZcBM8+DklKGNGnf8TdERhoOWWPRd52+Fd4Pkq9zwJA1GwsFStAqsL7zb3+s5qhTg0Zc69E/gvIkD8/J61nqq0w1MvEu7xn3uMtLYxb7RSwBM++WLoBxZ4whaH5uHoL7sxKL5CQ6d9kIMEBhT4Tec899evzxJ2SuHFEIDCEeD8FCifiAge0iDwnQ9a3gIsEvKFKmFkn+qS9jIhOyKsX3Q2v5hBBRb0KG481SRFYtYcYE0rJJajmoObtyVgGZl3j+QpZ+eSRD1iglJxVkyXTO4EWFnPNfqiuTh7eVf1J1bm5OXkaneXpmW3N0yoXIMrS6odUoLYH4eT/18XQcrq5AdrcjyyeBPPmE3Pk2MhPhE5yrvMfbiqfm9oKiILtxefPYusjbzOs7DqiqWmZB99//oN7znvert5HVtlFGH6qYgBr6lZCZ5HEcOmcu8J4LmLlmEphJ4HIkYHb+4GrZKLhe1cXGobYa4hV9uJV2gRvVkIXeBBnejH88xovjAuYvz0tyzE+ktpmU4UfvFj9luzC5i5AuZPmy/KRXsnI5jR1fbnT4z0Usc9dYQNCf6SFjz/OZWL5Wwmb1mEngWZTA1vWrjz9fR+7YsUOu/+q63lxTut/DvSgeJ6DP0qCVtWySE/otVrK5rmK3UjtY08aRhzT35FH9Ny9b0l//rlfqz75kp66YSxpsrOuOh57Uw6cGHNjPKVeLGllXG03QiLRSqNVnHb3B6juSXt32tXvtMZ349Lt1MAzk/zujHfQVg+sNh5fo0uD1cdXP+dalJXAZsTL6i+2EAnLzclRccDx208fUPna3uoOeuij36OmnoQ4d3KnFhaC6Nu40kkKbuCCJ4u5Esqj7jp7SLQ+uyi9A8KosIdGjWWMn1kUeuwhtRppJYCaBmQReHBJ4Og3odAcqWjJ3mVY3euVDisx0Chweo4rRxa5htWnMnHfT+yw7yGuSX+DsysA4Q+jMzT6nRJxlDoFvNGpK8Eavr7vue0CPHTnGNAFDoZ57mT2Vdi70+esye2q5vXVcDh7ESYsyMjLObDhu0RNPPCoLQzWpp6pTq/HJmAshydPJ8nPBCH/kYiFyJmrA00icd7UxyX/Rg92WAnRWQNgaI5kC6yGHMYcbhTC5SZIlZN4qWwNaPdPsTOAzPp5mMJMjc9GRKaefHzlGo6EGgwGXINi4/aJjxGVHwWCoqd1y3uSorPRq9bCP08/X/PJEQhJZXm9jLVF8hGd5bSUCdTnlJzIp+XuGmQQuSQI+BEA+Fzmw+l1YWCiEzAaiVSMfIBaDAqN+OBrJ2Z84elyPP4EChN87tG9u0A7E81C6denweDcf8hn3eChT99SG9Cw+z1bSXvqivFBgrsiEshN1bJpWCcWVcccqKkZk58xILiGXlLIQqnr9vs6cOUN4Bb8KXNnCIjfuJooc5oRnAYE2LfmQtn8LxDevZtQGZRhjhPpMT6bskvnH97yQXi+qZhbkZpquuyWnAW7QJdPYOHOSmBCEYj8Hp2+FvraNz3ClhtTZ5bgJiIhq3EaSmYmuphCiduzYqU98/NP61KdvloWKyVdjE+ApHYiInlxJiyC8vGfPTAIzCTwLEjDZeam2mxcgU7KHO/BjlaGJ04cnXndpMwknODQxPp7R0wkd2rDILmqWcKaYCcOlWiYzFqOefknCytu9WegRc7/hcrLxcmB9OU/ewozbzGRmhZhFHrgyOO+hAOfPHdNQ53TgL0m4G8APhdSkxLxVlGQJd+oMMwnMJPBsSeBi4zSgq5aXl7W4uLiZrdPMGO+MVY/jMEZs5MAgN6n8zG4Vg3qDDQ2GHCiYVHOg31k9qf4D9+uw1vRtV+9Rc/KINs6cUGLj/chjR/Tok8d1Yq0v/zZIWy8ohTlZNaehK0nSSL01zW+c0sYdn1B+6GbtzKTdDLW02JGCiSLockygrh5/q+1uMxvrIg98FmGs0f1TpxXlWGQdvtQ7ocdu/LDqleNa4OIjDQfyfclC13T1oT0a//8+CtQ0qhUUEQB3IWrnt+uTt9+r40OpRSxOk8sQVjQsb4i8Ydflzzue0AwzCXx1JDDLZSaBZ1MCE804yWKsLSceMd3JolClWatr68ro1ACxVqtOEOr0fH59lU2mBOMsW6wEeFDwGUuE+RTp3+ZohgOFWGkwavXE0RO64577paqjDI+2GLPzpbEl6AXhpOrUaVzUXKwsr5Ijc/jC0YtkSVUVtLp6RmeZZy2O5DISZ1t1qFXR4Jn1idOMOEaKRSqWVdLHdklnuUliByajT3i/8M9kjGHQTIEIsOPO8nToSRL553Jm5m2Wdbkmk7dNEnF3y+Wc76PcPaIeDWuFTXAJ1uJPEzt4B1GWnxsPKc4K/fvI6qpSVUP1VHMpt7tEXeBUsiCIkjK4vIeULi+BWewXtwTGHTPTH8fwxXvZuDDqslKhh8rkA6Klc/tNpxR05InjWlntadRkurFJDIQMv4hXOnYScU1PazJhjqdleCEEIDPqa0xmQgpe4qI0ygWI+0wxBGBMfEkt9IAGdTmG2EF+61pb70muEJCWioEXhVScvJDSZgjer/hjZgqU0dtXmG63K4eZycygPP1DSRVDlt90m7d9kcHWOHkSGRqTg3LE7yrLZPA6MvFyUeh+s+38F4IoF3u87zguFvaCok3qaxMbuWgKaN6fptUJ3nc4WPXJJjLRDodJb3rT2/Xkk+tiaCJJ0R4BG6lCKN3IiE060yTxlcdl7yie2WsmgZkELlECPm6fGtUXjFOdej7HuVHndB+eHtvdbl8MeaItEzZnhSqHU7jNprEvFmuT9syO7MGUCWVhZjILwgmMAMdYG+GZPE7zSFNMyE9jObern4KL8pD3lO7MUzd20X2eDe4LS1FIk5fzmY0j+8Go/BJkEjazZhKYSeDZk8BUx23NYTQayb/5cfDgQe3YsUPz8/MleKtOdEIZtzh88++/o12zcpnjYKHDXsJQdBVrxop1TIdN+BKb8tMPP6AHbv281h5/QOtP3K9m7biOHD2qux85ovufPKHT/Ub9FDmkkVgmaR6VkI4/purofbr/g2/SwfakFv3TmixBG5ToAGTBRBku53HV4/U1O5eW1+1y0vxS4wbW7sbirkJvh/66doeeztzzeZ29+2Ytj9akZqAYTTbc0OE92zUXE4cqI0XipGak7Lqy6mpQL+m2R47ri4+ua53MjaW6GfFwCxn53JMkWkjEFJRz0MzMJDCTwEwCLzIJGPV1YPFsdWWxii46si1zjLTKOU+vP5S5ns6tOmjSLuceVrQp0XnMzqWB91l/MjlkTfPMKPYEsjLlSNTAwQQBrZV/OMHMtDEY6ba77tXptYHq+aXCSzJfo08e14v1AuKgrlmBtUmm/YwNTayyHnr4LnU7UssF0XyNY5Tk//LQLzMQV4mTOCPzDxUkCLmkGJA6yIYtkEg+jW02X7DjztDEXD2GKYuGAEmi34gLkEwfGtN0ycZYX3l+0wTMjDpStjhGCKH4p3bFGVTF4iCCyggziSiULqiNlY4Phjo2HEmdOUoX5OXzsht1lazQMjXz2niYLtN4DpeZxNd69Fn9nkkCRmcUHZN+XPpjoIMvLCxqbJLo4xy4cLUXjE7uLKYQa50+s6rHHj+q3qBVYjAY8fKUw0xm5syFIuF2v8Pd+hoyVK1UFEUyqax8oyclKgmgZ5Ba5OS3wSiUjKxG2eS/ozjgJhXGcVRj2kQzGLbD6c82fAMbY5SZsWls5W7fsHa5CPmT885MjFnBWpnXF+Vd4pQ6uAuHWwUuKNQVm1oDhaSt4VCcBevF+SALr/9WIIhAfzH6g4u24QJNCpzvZdoqqdtd1MMPP6l3vPMDjFGYeWgN3gYkul2xZ6+ZBGYSeJYkMB5qJfHx/FecZQ5w3cqoHhNkaDtQ+LEn1E2r0PFNbZzTxw/TfFw72E+p8YGNvvb8HFO+S7MpC8qFh/JNU7Cx7rA4JWB7wRw4J4+VGOMaboaMvYVjk1Z8W14THjMr+WRkk0owMXJxbL6gEDolTm1tydlZne6QXOZl00baHjLDTAIzCTz7EijjbpKNmcnXLb6OPHDggPbu3avt27ezXunKTetrYQ7eXa8lFE+MQTXIfiDfNGXTX4WqfJKyYlMd0EOj/kh33nq75lmrioP+Phcbpx+6W2ePPaGNtVU9ceyY7n/siB45flbrmeOlekHHnjyq9Yfv1vo9N2m/1rTc9NUlX5G/f7LRWFuNtYYu2XhdAnsjXy+HEOR1cponGL2s7ngWcAZRrwAAEABJREFU4XkFNGQaDtUNKv/bZHF4Rg9++n2Kpx/RUpU4L2k5lGk0TzkP7tquUW+NdbuxZvQ9SZbvRQYcya0it5seeKxcgIwos0USRNO6DnY5ZfLJ+Akqj9OL43n9mhVuJoGZBGYS+GpIwDViJqOMpkTv+pkIh9UJyur6+EOKftlvXObPx6xarczPhJgvzTwujF/F57wcmYc10e1e+izX/cZU2cgMTua2UZP04GNP6t6HH1fozIuzfkpLGG9/zM653f9CgNm4zGFilzKPScVJA2Ez65V2yhLtmbkAEW07z4R77PF7tXbqEc1H5NQMlIcN6xfWAa0UrFIm3SRhA2zJJGCcgTkkeAsMBkDYONxknp1DmlDxyI3bwHA7sC738WTMTGb2/7H3J/CWJUd9J/6LzHPuvW+pfe29W+puCa0gIQmQBII/SEggIYEQNrLAgMB4AHvAxv4PjGGM//7YM3/PjHf4gD1mMdiYXUIghBa0q6VWb+pW73tXd1XXXvWWu5yTOd/Ic2/Vq+puSV2lrdE9lXEyMzIyMjJOZmRk5nuviu8W+N4hmE4/JvOMN5uNPlqRr8Vncz9hTOmQc+FH1odaw+/xyxBI5Y/x8nSGJntfaQOUsr/OE3yUnieLefWvVA34wDQGpU80H42eDiFq0Pef2GLSM8mZlWqZ8K0bSAZ2M8E1tiA/i/3UzbdxAdJAFWRsVMysU2WQzKyAHvOAl4N4d6Cn7ONT2ME7QKdLMiu1mIM8wUi0chvivfUzq0yPJ+gxYSgOnxyymBxQYnPn+GySQZwoNyOj2eNph1l+FmcSDkTnGXzTZta14emqqtTr9RQCffqMvDFnLOTGBYhyQ+8SkOmzacpO3q8sgwu83OiLuORBlUAZeBUgXco2xoXosS/LkoP+Ojz0pXTD4xkURPkGZsbGWjgjSZF55nv4quqpabIWl7fprz7wMV3z8VuVqZIA/w0jUYdAbh7mGphr4IupAbehfiDoMGvX52ZJu0HURvtmJedlpcgTwCl60t3aEZQUufwIxEGF1ig8z5AxEs7f1x0XJMOzFResZBLg+dIEeEErlQTvrLMfLzkb53mz0yWecnC84OKQWRMy6ZkM+hyfjk/GRUnUyCwHGTuZJTeQ9EEFKJqHuQbmGviCaGDmI5oZ/gmWA//V/cdZY24DFxcX5Rchl1xyiXbu3Fl+I8TMyuy0GOU/BNRyKFTVNZYgiu2GDKPUsMloLWi9Na2lWtfeeKtath/lJxbbdaldU3vgIZ249y4d4SLkxHCoB46v6sYHDujmBw9oP5ci1dGHtf+6D2lnbVpy17NR4e8yxsoR2IuZsCV+ci+6Wyo4PzOTmZX8F+PlLQVsnXGhExEkckjTi0GDPFTz8C06fsc1WkhrXH5MVOErVm3Whdu3abFm/cBvH+M/t1VUg5HPcaDc26wb7tuvR9DR0DvgDRBb96VYd9Ad+fPTGAzmYa6BuQbmGvhroAE3kQ6lK6cSbiGz3G4aZzpr6+taXcMO+3kK6xxLkQYsPTUXIPFUncLhi/4KbtVZO1TWrU4Yl5slociSWhYD0GPW1mMnV3XdzXdotQnKoRZLNCsDhVCadTHJp0xwiWdAR+TpIjx98f77t3Nkiw4yTokZ+yJ3QLgEEWde0caK40N6+I5rWV+PS8OTijAy3ilVMuuxH4kSXk3m3QVjEeXj5wpKdFiuwbo4+YUJdTP0EnQF1D0woPkOQ1pdSuf/0I531nkyDnzv6pDwJRL5xHhNfOjcJiX8h4y/4dClqeQ06GvNgg6OJnpkbV3rodKYOpEY7p2I0GTAM9Si7546f0CT589kzmGuAU0nlDH5qqqWzIeWKTHgzRjGqVHEWRYblsRkaJkM9973gMZNVvLDa/AZMma3/AlexxMOPnM/b0PeGX65gHfYodOVUIApyzCWgcUtsLiEEBUsygIGDxi1UssFyKETQz306BEJXKI71KIm2sukzDwBlpj3FzKYGQfpjdzoVVx8zNqKfM+N+Rn+zBhZvZ++INBXAdb1ArIMbAzTvkzRMzor4y5AGEgFyceS0ziA/coJ3uEZeK89jToYD55ziFx+yLVksSxGifGWWDDXhq1+7/ffpqOsweLJ4Pw/LAvByBEy8LmGOd1cA3MNnJsGNswzXzdPM+nmYVfcpcU8drCC7KyheJjSKkXa+Hh5wLIy7xVYbz0PH8JGqnNNZ9YAr5tPNdzxn+G9TKXMG3RQ92ywTQjX4Z7ku2vTeXaQz6jvOYcO6RRd6vS7w81oiHHcT5fOU3MNzDXwhdSAGbYCO2Bmcp9RZz0th/NNwyEK+MFgIL8IufDCC8tvhDh94/uLiN8HuA8KKyiNy5QGv3TC/qJVb2lZ9+0/rEeOrMhCr1iiuo7yP+8U3PdcWxFGUa1Fraaok5Osk+sjVe1YB26+RpvWD2qQJooYiyrQFj6mtzMcjWjr/EJEbufQyZ5lZgrehhCJvhF9QUO0oMqBNhMXRjjyiu1Ie/ojLoaulx0/oE1+Y0RZj0OrPjq4aPcOzDUbEXSXI/qoajXJtM5numP/Md32SBJJcElnPlSWw5nYeW6ugbkG5hr4itRAptcORKeDIzqIrAfr62tqJmPVVeDyvVGN09+LWYEzNcMSn673xU51Mspl8KTbdsCTnZXPrJlBDZcfiX3HvQ89on2Hjmkizgc5wwrlPEIy66j1FH5mPTCbpYpWSo8SlwAc6smh5TLESTL7jNysa7ka6fj+27V6+B4N4gowVExD1b7mQhvKmVirwJmgqZWVfJY/eZpLMOxASoyNfAqSPC05pdcwRAD4FpbxfwqYF5w75DOrZhwj37sm+uf9NjMRgAB4mpj2Az6HAQImwHrd08PrQx2ZNBrKeylVfl5MWkCS94IXfTPRqHV5UiDPPYRzrzqvOdeAykbDB7zrYoKTzPhXvz9Qr79YRmgIUaXcTO14JE5eJQZ8iFG33naH7r3/IYV6ADrJzIqBp4KsrmXUFU8Z5Ax4Zq8yseeJPEvpUznQi1BLoaITJhEmo3WhMTYlUmSyJxa+YkzQ2SiZ4sKyjq+3uuuhA9yki42GoSemsZkEA9c3tsdTU/04Xk/4uMGawYzIzBRCKOBlmj6ztJc5qmVz6rHnvcw3qh47zv+m8fLysiLf2XEOZlZ4Or3jY0C23KhXm6ooZRb0phnL6I6Xi8cvUWJ0/VDO4MpKJDDs3kkHsqwLcgjiH5WN3gtIXLLpMU8GsxHI/rUL3j/vFNpiE50AM7QCuMqEblClXMdjP1xAvzd+6jb92Tvf59pVplz+bcTjhJl4HuYamGvg864BZmXh6fYxMD894+mVFQ7lyDSsqSFElWnIPPT1r2mTEmnD1slBcDFj3lKBQBGYXICsSn1FjZrEgWBWtiiLAZ7Zi88ZvHZyweDg8ghExJYgniYgPC72BhqyFBuU0wDtNPUZI9eFE/g64HE7XXMc7+D66X5jLcjQk1lwMpmZLJi6RTDrtHY0fShzLALGQB23g6R9owkamiwURDwPcw187hqYUz55DZj5XOzqBZ+LXbK83Y+czX1H+Jz3P43llyBXXX21tu/cqQb7Mmknysz3BC9mrowDhP6glm+is0XdcNtd0uJmDl+Y61UP+yQZm26vI/Ya/eXNUtUH2IvkoJpDi7h2VMfuvF7btSpxATJupSYZdgx/1CpVNfSdsdD5PP7DYCMuU8w6Pcz8Ne/r+fD9bHUNRQX6mvGTM55f4FIoke/hsw/Sio7cc6Oa/feqXjmu5YWBJtjexV5Pm0iLyw/10YMbdgsyM4Xegkb1Jn36wYPy1asBr+ljMkHFWwU0f+YamGtgroGvcA20DUbYdTCNEja28zuzMmtQ4uD76JHDnI9N1E5GGnBQsmmhz4E4Bx+UKU8rOo8vBbj993aLrQ/S1Af3fiQ/wGct8b3Ag488qk/fea/GHLrHwZKGozGiZ5mZ137KQmbP4OAdyBu+haf7/b7cd4l1VfqaOIepSQsPwrsdrVVsWSlHB3X3pz+ow4/cJE0eAXdYdfbLkEahXVeVx4p4LpbxcfBDsn93DrwsJKXQKkfi2CrBr9FYDskaWWQMgfO1OltGRNc1e79UgaoZQ9UUR3S+AdalBbPyTc2Ig8E1y/vN4k+c6bkUqkoNm8MJfkdrQesy7Wf/de/JkxrFSqHfk1F3xMWZ2PBmyrMFkiZDxw4wlsx0vg8j9nxZzOt/JWsgMFBDCIoM3JoNRcXmYjBY1NLSJsYnEx/lmDFQCXIg73FiIPtPb93/4CM41pJfnhjG0syJsjSeKPti4PSATx0HNx5kT0WCtOSfqq9YYxjoDoa04fKjGQ1VoQLzPLehfrjTuvWo+qoWNmtlLN314AHd9cAjst4iRi8IG0HvTdkVW4BsCYbBKIkn/XID7hD5Jh67ETOzwqfBWHnejXtBnH6VlNM7eGZpaaksAp4ej8eaTCYyM3U8WvV7FfmWSxA3RcTkWxZOB6/TNolLtqSOHz1EBMOYOwgdBcZRhJ/X9p9g8zETQ1CF3DGAzdrwzDIeO2woekonUYrOhln/ZjEdPJXsaDN16l5P2aK2bt+jP/7jP9cNNz4Eoco38zkpaPSYJz8GM0fMNTDXwLlrIGDDZrXNjDUhyXD6HOezLaubsyKepX0N9XwHYh53oLMep8+sIVlRyWP4ZueD7SQ6i/rJZ10Os04+3w8Z/PFvJeyKHu/JG5CPk3ZO2ojfQH52Mssg7UCkZ5BZG/Q5PKUtOKC509Sul9O5eWqugbkGvkw1sGPHdu3du1ubNy0pWsK64bvEIHf9GvzIbEFHV9f10NHjmtQ9TfAdk9sG8B5lN1jsXRY3b9VEFRDwfaIGaaS1h+/TpsmqFpuRIsR5al+sGI1ELusL9ZiVRr5Q7Kd8aaNsHtx+dihDL+5T9zh0WWjXdOyuT2m7jRQ4eEkcyHESpy2bl/GvoUeXmslJOlF3Epd11yPHdLyRJpS5lqBU4OVAi6TmYa6BuQb+Gmpg3qUnqYEQphaRKON3hoCVxG5KJiM95mI8Y3cNCBx81yGp8+JbBWyuvtRPRF7kFvIisBocfz838BUl0reWQ//huNXt9z6k+x85pNhf1ASaXn+gRJn+Wj1GbxyIXB8eoQNjXeygKyv9xp9Ac5zPTVTHoYar9+nu29+rW274Ez18/wc0OnG7NHxQC3ZSdVpRldbU41Kjdh+HuhFWNZdhsFcm3+LrpNxIMKU5+YWH+z8uQvaXjC2O0R7ACLIcSAOOL+Xn+DLqAV0bpGfBEYCfHxrlgbEckDfhbzV8/xyiVNWacP457i9o33Ckw4yHBlwA3NcIdM6KfEG5xM7cU5k83fHseUI4z/rz6l/BGsj03SJDiCBmXc6mlgEeGNQLi8tMTAiYkaClAJHTmoFkAPukhfa+Bx7WaEIeOgqok8RLicng+VPgxt7h1ND31h1OUTzlEplJ3XLJ4QbB/NYDA5baiQI6ysnQpZQwFLnua70NGqmvhw6u6BM33ib/dXNVPdmSEsgAABAASURBVLRhBQQvhyweVzHRLBS1zTLT2L+JwzR7RpRz4VJwDZcdgW9X1zWfkG8I1vNVVZW8p2dAUflu/u1aLq8cHDfj53hPe+x8W4z2ysnjWlzoac+e7apr02Q8pP9ZTdOWiw/RL+cfYxBqgX+jhJ5Er2tu02PICtx5R266I86BcBImXCK1k3F3uQKdlf7M+tTF/nbQU/7xj302eKccN+vhLHb8WYBe/SLSYo95KP3X//o/tL4udC/0zSIl5yPUPeMxi8HNyjw5h7kG5ho4Lw24XTQzmRnzrxUJgqk8RD7zHBI2Lc2QJT798nK36x47NsugtnLx0bCmZIvkcSjdJj7ewuCVPmcwmTkvyUrMOl74mvwH2+iBMn3JkrJsCmRKyLwdiM4OoM1xxL4WetKsYDxZoMvBk4S3Ifjr7MdlgQcNT0sgLnQeu0ygz+br+bN9D8g+tzCnmmtgroEvmgawX3UVtHP7Fu3duU27tm3W5sU+/mCrzIGR28jGKh04vqp7Dx7UuMb24SeKg4SYk4yNeMVeRfjXqbegtjdQgqZN+I6jE1p98G4t4IfWSYrJ4CugBRpggiWZSFhWXucdzOy8eTxZBm4aE+06+IGJg/cHq8qFh9RPjQ7deaPqtQMcwIxgn/C9Wy0vLWjz0iL6a8A5F+w+RtZzbRjojvv36/CqNKG0QUtEopgDF81y8sdrejyHuQbmGphr4CtRA7jjbho7cH8VeyyspP8wp8crJ1ckzkkiZxyVWvWjVIWEPW1lwdeML7EVdZk1fThLCLHiXLunulcpIt/q2roOHj2pT9/zoCahz+VHVlVVajkfyhvrTlk81SJckLKunSm3dd+T7+j6sIDfQVrZvxeU9Dtz9hn8XK3Xk2wshcN803u1cuxjeuCuP9Fdn/ofuufmt2l45BbF8X4thKF6rKiRNbnCd3H/JfkPieOf+EFhVFC0WMCIC4RKGbwU4R1k/FMmZsiY1MlNWufxeHWHs1kEEA7+nWfg3zvTZ8WowNldy1iZ4HcdZrN4/4mTOmlBibFhZiKoigEuhKI3IyF1mk36fD3TFj5f7OZ8vrI04EMf55cJ3bKZaBjIbZsVmPDL/ivlTL7MkDVjmBHkY9hHNvTsUDDnSbd8+nYdPbYiY7L6obeCE8206GmA0GGyTs9a0kxvZraeyk+L3ow+52aithkr0KeAoiKXG73FTfLLj2GKGoWB9h0+oWuuv0VHV0bKHFhP0HW2QPfdLJxSEhxOpyn8jMHMZNbBRsJirPhOZsZlRKPJZKLEwZAZbYH3tNM43g2c140Ythn4Iufgead1uh7GfsuWLdqxY4ee8Yxn6GUve5ne9KY36nvf+N16wxtep4sv2it2VbQ34TKkkmSiqdJuYkObGTH+a39mSeKio21GSs06N+itBj0psrGtY9IALyGw0R0NVwudyiZ1Nl7gCV/n3YGe2o8vDjM41RM7lRKjYUPmjKRXsxhkIYqhBGXUp2+9S+9978fEkATg42ortTyB3qEq2aLDLjV/zzUw18D5a8Dt6YyL20wz5h8T0Weegxl5wG1iR0veCxyeYD46nYUg/8GExITPVmENgxJMHGbtnWts0/Un0IYQp/ABl5Apn0IU7OnXjO405nFTMzKzLuVvM5OZFXozj92elywvz6v0jcxnDHlaWmpMM6gaLKsMax0J1p5pgWfmMNfAXANfcg2YlRn7GDl6CwvaumOntmxaxgAkFX8ROzRmw//oiRUuQU6wueYgAN8x4zuqGKigpo1a2rZHbahB4d/gg/c01KbxYY0fvpNLAHxybOXMNgj/x9yCOg6wx0jy5BFP0KUnz+jJ1kD4TOPZY+pa6VtWIB0V5X8GrD32sFbQQy8P5T99GgOF7AO2b94kTcbyOuJAxvWSyTVW68DRVT16ouG4RmhKhSu1PFG2b1Yy89dfOw3MOzTXwFwDT1oDmOBSJ2MphQ0VBtmwv81oorXVFXHIocia1bNWvZCxz61ASr4oGckvYcicX/mBtlxu1tTAoXaoWGeVNRwOtTZu9Om77tPJUVYcLMk4a/C/0uFrhu9N9JR+MtJvBM/yQfh+cn0A/ldxgvc58cVcP6QDeyWjTDzD0VA5N4phAqypVx3nGx9Ss3avjh24Ubdc+w7ddM3bdPfN79HJg59W1R7iIuSEYuu/FTJUnzOxmvW3Yk2OiBJpOwAMFzWcx0oR/oGv0QFNEjKtZ2KEooTEOQfn4rCRgXnGkUDbNDIz+X62RUYyyozbBppVxs5ar6+7jx7XwdFYaTCgLCB342QFICNY5zfAz0qO13nK7Rwc3J3xeA5zDTx5DTAamzRR+ckhJnWMlQJQ1X1t2rwVfm4IfYiZxCTV1B2mgNAC0ieuvV6PHjwqKorxLeMQXQ4yFUSh8hIHz3gMsJEpBJA59qkKwbL819nGw3X533j07vj/y7A+aTRsTeup1tD6uvOhR/XO931EB46cUN8vRjCkE2gyenIgmqrLObg2ZrGnP3fwRWkjeE2/uHBwfDM1aGYmv/hwY+5g1hk5v+gYjUZl8fMFcM+ePXrRi16kV7ziFXrlK1+p1772tfru7/5uve51r9PXveTFuvLpT9Oe3TuBHbrqqis0Hq+rqkIxmN6ety96ljH0YqFI7ZihNAGdVMWsXt1q9eSjenjfXbrv3k8T362jRx6h/ZPqcxFiXs+hjD+Dk1HXx+SGsQnmKRlY6OQffgYlryf1TPie47aR+H68tLS0WX/0R3+q224/IPb36EvdU+ZbUkEKHWbQDkTzMNfAXAPSueiAmeSz6TFVZ1PLrKPwuWjmdgsbRibhTHb2cVoOB68zA7KnguMStqG75ISHxW4lhs8ponNNIJ/zh32xFYmMs00gHDq2WWQ7KAiItBEK8vFfkJUeEp+qsoHS25KM/uQOOoQ+92cj4yy0o+T2sPDJcP7cOc0p5xqYa+CLqIHsbVm53FVyKxE794S5G/CPE7N3HcOz/9hxTVIrC1TAZxSGBPOpbD2SfVXL2+UXJc5NeaKtYajw6O2qj96rHgf/UpL/56LeRMJthKU6VoEWSq1zfpnZE9Y1e+KyJ6z0JArQxql+ddUyBw252EDLUVWW+nlVxx+5U3F8UjW6ifjgYs+3eXGggJ2MnLQYvrUJ+wt9m4Maq/Qw+xT30kE9Rkdsebrm5u+5BuYamGtgrgE0gN3lDC21LWmTcY7mv/0xXmctwr722H/3WXT8AsTtra9BEH7JQ5EjRqw/qyTGPrPOthzqT9bWtc4FzoEjJ3XH/fvUhp58bQj00ZTUqyvWBSp8yXvwhRLAYGyq/U/Xx7r4JSl5f02B/ZfovSst4qf0ewPFMFDbRJRYqV/31I9JNuFcdPyAmpOf1sH736vbrvtd3Xb9H+rQvmuUh/u4/DihBY21wJrcayeqm4Y1WqoV+ccb/ybnimb8+wRik5/VZsZStpZ0KmLoHB/vjX//UwAf77UooCV6mFUxjnt1LQtBAjIwYoyPGdMT8I+MGt1/ck2jiC8GrY+PzBgyyDM0sCx8jISDvLFZWjRE+nwCzZxP9TPqzjNfcRrITOzE4DaZAQxgY+T6PPf/C0Ty4cXESyjGBzMDW2XQMnCdXqaDRw7rvvsfkiwqRAwARTBVMJNhHMRTUCX2FIlTPGZ5xz31wI2EfAPBguCTPqAPM/rBy6pabah1ZG2ij1x3i9774U9qhR2Fby5G3JxCxQF/36MCZ2hiaiRKwfTlbKdJotPUZqdLMhtHClG/f9cO3CAldot+8XF2udP6ZUeLQev1etq9e7ee97zn6TWveY1+9Ed/VP/oH/0jvfWtb9Ub3/hGvfSlLy1ll112GYfsS3K+ZqZeD0MdDeM/1rOe/Uw0kBTJe5vO0+kcHFfVAfo4LZ/If8PjkYfv1YMP3N5dfBx+WAcffVD330/+4fs0Gq1I1kroV4yZTn7XOmNSAbwBT/XgfZj1hfTjfPuuh1koV91DukuU98LSghoW0IhTkqh//Piafue3f1/+g9A+JDq9+SR2oG4CSs35a66BuQY+Xxowwzb5hIOh27xE2mOyJeQygZ1G8rKCPPuFCTgbJer5lG2Z2zKcYXMeWZ+fx7Dl8ERW0Y6ZIZuwtsS8z2zFhXPQmc+ZRGeUFeppuZnRgjogLR4v6uyTkTsdOtzp/OOnvLaXeJxP8fX1jEWQTmQvnMNcA3MNfBlpwGw217Ex2LSsSgo9NZOsldV1fJm2SNvwXmdWP3DgkCz2lJOBCWCY2qQU2G/U+D7GAQVYq0yDkLRJI63cf5OWRgdVp6HMq0Hv1oDmVECmDKiAnrIPXj79wK+jj34x4Z6xx0YnAza9jy5OHnxAhi9dc/ERgV6QBr1Ki4NafhkShL5TQgdWPO1qsKh9h45QE5QHeGmmp6zyWHnPX3MNzDUw18BXtgamJrEoAZNLbBwLsZadXJVfiFQsQH3ORNzuuq01zowEDquL7f5SWlJvG6ADmX1FiJWMFaAdj9RyOd60WTfccrtOrDdqWAOCn2lxVhSDQZdFVGI6/NQNRucdHrcHpoCPUde9EiffhCXR7yAzkz9mxjlLo7bJqkJfkeuLNE4cWyUtVKZBaNS3VeLjqvMBnTh0k+741Dt1wzV/pJs+/natH7tDafgQ5cegX1WlFVlao42x/AeEWaAlkxwychZg1GS+E4QSaV7nFTK1HYhKMHhOm0QOUnx7H9fG5UcLxZjzRFWVwsKC7j1yTMcVpF4fv41+Ux5jUIImwcflQ2x1YDLKVd7eooPO66Hl86o/r/wVrgEfgmamlsndcDBPxODNGvQXFbj9zEkqhxE+AxycAHqCYggM/Vrv+sv3aH04khnD0WkcnIDY+RcV+8gHMpPCfDYQw5iiUxSkn2ohq2IVaMZDoUDRPQV00uv3NWah2H/4qD78iRt1w633qK0W1LLJyywyIXYGgqqfe4dRk/Pna0zrgJimzLqSabZE/s0cPOO/1eHQcMO8vr6u1dVVLS4u6uqrr9brX/96ff/3f79+7Md+TH/37/5dveUtbym/6fHsZz9bF1xwgbZu3VrA6d2oOY9AHysMoMNkPC6LvH/TrVs26RnPuErj0bDowYzxIGM8JbUsqJoa7dF4XYcOHeTi7B4dOPCAJuMT8t8ECWHMkBhCP9La6jEdPnQA8VvA+zoD72sHmdGX4Q/BUzh4X1z8WezpsyFPEcRl7niWtEcMojHfoKqjXN3jSau6t6Abb/i0/up9n5RPM39l3+RaokYGwBAxPUt6/nINzGGugXPXgNtat4vOwe2kpz32/CkTxRTHl5Rffjg9U7AUf6aX03n56TowgaHjHbzsfMHM5Ou8mfMW8iUZduVM+9CVPem2rKtnZkg9rX1Wx3MpMQodiKah618m50D0mQL8Z8Uta+8sfXbsnBzOxs/zcw3MNfDF1oCpbUxuK93LWx1lrY3GajFGLRto4SuPrNLd+w4oxAVZWylaLbdLxoFS2VX3e4q9nqqQFSZDVZN1LTRrag8/qP74mKqbT43fAAAQAElEQVQ87rzEHLAy2BcmfyJq8GFTiJ17pKfqk2X02/WQSxfMkwV8nRH+dpUnOvLwA8rjNQ5ZsurUcETTalBXWl5eUuZCBAde7hpGNCUzqYp6hAuQdXiSkzpmUsno1HNW9hR+nphrYK6BuQa+EjTgdjfL/0176/YT5BoX+UPOxAJGs2Kt6k0hsLaVP+8IuR+lEX1JQ9mjuCAWJQtSM2aNTfJznoce2a97Htin1iqKopzWzFT8a9bnSFp/bZ7H74j3ueLip4eP4X5H07TogQ+cTYYPURZOE18Z3eFY5JYMkCemNDaF1FdtAyAopnX1dEQLYb+0fqtOHPyYPvmx39KtN/+x9j/8YY3Wb1fQI4rB/z+RY7RzUhZGUvljlC0x7fKmMdG8POfgqHOF7MwKqHvTSXpAmpLc4cr3lmjP1KRWFoPoqg4cP6qHTpzQEP001BOQGd9mBq3IwqBLwU/qjq6cu3imZR2S/LkFtH5uFee15hpQNyzLQG2aCX7wRIxd9bjN27J1h3btvgCS6YD1Ec+NsBjgUpJFAwJg+uM/+RMdP7GqCRMfhMqYlzjY9snrWSZEmbHU8UImimQEwGOfC/pMjxNMweueggTzJwLoZ3TeZoHP1MYTlMFGMz6PF2MQ1k6elP85q6RYLjlOTrKuu/Vu/e7b38nm7aCsv0lcomvELXE2w7Alep1PgbfsmvC4QDEKmeQMSD4mnFHjVGl2GU/lJDOT/xkr/82Ob/u2byu/2fGLv/iL+sf/+B/rB37gB/RN3/RNesELXqCLL764/GaHmZXFzw2/eDw2s/LbKmad7MENP2VmJmMTGWJU0zZcCgc973nPknKjthkpEzdsSk0YTTVaOXlE+x68W/fefasefeQ+ra8cUb9nCiHJabwe+zL1ayk164U+lLpJ3WPwdJ2Ir+mx4z3uSs/t7fW/UPC5SLSx7Y30RibQ0QgQk+sCfTYADVAgMf5cbxM2uBMulgx9PfjgAxoOh7r++hu7Kua8HLqsv8/MOWYOcw3MNXCuGpjZXY8za6RhIzNz1LBsGC1Skk9DLJhELlmUg8zndqFSAB+w3yaf34mc2wbIPYDPgHuRjm2zUwUoDbpCAFvq0bYcplgvOQ1ecyNIBoeICJax0fA3dWzk8kFKMyog7w0IykWtU2DUIOjU4zQOjqDAAxCob0BwemIvzfBJ9D+DQ/KCdZyXdZC76DHvTE0HL8i8aKBgVN7eF9EfeqLZ41QOs/w8nmtgroENGvgiJ82MuSr18PWMtn1urq6vqfWDFTbUhl2IsaeWw5f9h45iGwKWSjLwZGTFaElhE4f42K/JZKyKgj7QnDwmWzumRZso4is5b2WIclR5QPhPUiZzm1Yw5/jKcptmG2uTca6Zdt1Wd0Ugse4GiBri6WhySfE6j5Blzr7wpo/OiX657XPZataC44/uV8QfH1RSFSjhgnjQ72l5YUGZcpczY/vFY+iXlUBHVkcaYpQJYDOVHEhuCGA25ObJuQbmGphr4CtPA53tLEZYkbMQzw9H66xljSIX1JVa+Z++qv2cgwtoY88e3WhPbe55aWyDEd6QxF7D1fk7sCZ2CHAenLDgk8pljK8B0CTOAEecGzRt0tGVoW667R5NrC+rBvIfsvQ/8Z5dfrrqLMRa4eye0pC9M0DpBL0q63YiR9p1wreq8DXqqiorrPffIUDna2mQ+fKJejO+RlAvVqoMPyNJTYN+W2nCpUnL+ZjX6VetemFdg2pVmxdWVetRHTt4k2654c907Uf+QLff9Bc6uv8GhclDWgycj+Vj0Kyo0rqixrTWIpV7D6ZsdkpOKW9IkzwrnC6lHlwyvZnVNzwrdxkKUCYgA37ka4xno/8+rhNtDOlLU/V0JEuf2veIjjJWhtD6D3w7TSaPU6EwHRsu4SnZvAH541ijloruDL4mf/z9WDAojeLTYKcwAfw8zDVwbhpgEBujPCjiGDMlLDFZx2U4NgravmsPYzdJHObU9aJCHJS8MZATt8a+WZm0Q40wirdgLC0uapKCWjeublQdkCzDS0xhYwNCVTBSwkgkwyNnKBcEsnjs0eOBl0kbSxIoh5bYf1newdMOjp8BdQgQdSEbbHzKBbgFKSADsmRkdKBbcvBFDAIJw5fYMGQ2ZhljWMQN1G8n8Etq1zFMSYoYhZaF4tAw63f+7H162wc/qVF/m5rBJo1D7QRFL03TKIQA2yAEUWnMGwS8DTeUGb1ZNMU6KvHP0xaDGuRoMECuXtBqJ63W1tbKb3Sc5BLG0xXyXnHFFXrVq16lH/7hH9ZP/MRPlEuPN7/5zeVPW331V3+1du7cqbquFTFuAVm04fG88/DY0WZW5PWfFquqSNqU0IPLOW7G8jHg6s0oy+W+9NKLtLhUa9A35RbdxAmH8Ue1/5F7dN89N+sgcR4d1WIcqWfD7qKEugn99pDJv4oYT70qa7h6VCeOHRJE6hYVUwxsczncqnpJoW6FAoFzDUjNmM/WagY0BjPnOwM+riv7SUGGxxMBRbPgkyHAvwD0gQLHlTFKpsyXikWiVs1hABgFygMyJ8afb+6NjW2f+ssLlQ4deFAfeP9fasumgcxavejFL5C8kvEqcy16A5JJDnxazZ+5BuYaOHcNMGvx9zLTKYuEgq8NsAvYyogtztg1Xz8Cky1juM1tewiaKGpiPU2YoNQUU1qhzUCjgP0T87ccojF1M3Uq1oMeHrenfX2dtKYhF+1lDTXmtTPxelw6CxuBCIiTsVqhgOcLOJ0DGcPu5oQEaSzfoEXsaqAn/gMQ7scOx01ZcxIbuBCzjM0cxfB1A0KbqgoXXtOQiR2IIMxAy7qW4FvTQW8jI2OiP6DVYOdaeKxPWnmfXF9mSAB4WshXgObQDDkSvB3nshs9yy6oN4dOvW5FeRoPhVpljn8ceCL845DOUXMNzDXwBdBAxhb6PG45dAnMWTGP1/H3GuxDCFGVVWpGDWYw6MTxFexkK+FGuy0S/qfbD1VRAZvYX+iTrIWZUR2Cjh86qNGJ46pow7AlGX4JyFZhGh1MARukPJF52zq3x6iWOORwFnWsFGjb/fVWjdyfNPwySGgzABXdBbD78lax0VlZ5/24IhJc8BUzvNnOqawbrB+RPg6wsX10e/LgfvQzcsmw5iZD7go5AnJn9gFWB7XQJ/YXFvo6vt7qGGZ0AmuIeSfgtLyemgEF8zDXwFwDcw085TQws2Fnx59rRwzCaKxgboexp85nwvp0fOW4Uh6rig1rUqvI4bX/Nl6sTCGyHrAvqKFnGdA5P96YVyYmqIMgZcDxBRJvB9CkujKX2nFJvnVoOUvQZOQus2rOsYat6a79x3TnfvrQ28LaW6vXq1WxnoXQwCWxhgQg0ubGtih6SgXXg8vv4GnXIH4Gq6TYWzgYcWZdXBwsaPu2rVpa6LGWj5QmK8C6MuuopYA/IchbZb69wSqynlY9xkUEh97Kuuw+iCoIHSDn/KxvY22qJtrWH2nQHtDRBz+uO679Y9358T/Uw7f+pfrr92o5HdSSrajOa1QaCQHU0sgE/2bi387Xeh9XAWlpv8GnSowvMwSha9lyWdsbcBOgoZsNXzsz/gKyBbWK4GEDf2RmtPpfqsl1pTVkxJtRy9mj8CVCb0Ersa9Pr4z1EPF4sKCWNkKsCk1Gpoy/4RDgL3krWVIilXkjk3lJhQQRSAVEKUTKyJwod8jEKjx4Z/NuF1B5jDd65z0Pcw2cowZM5oMse/UsY6Iw/hikWcIy1v1FYpOYHMwrBl+QZMSUiwd6KYt5p0/ecBPTqFZkgsT+goZr66qZQFB5DeoYSWBaNYN1oDr4PAWiaZhhPFahFQ/1Sesx4HIBRvkM5A95j2bQMSs5F90Bi6WMgfN+zGLvj/kLlvKb2x5GjwXAK2YuMEQbxuFW4uBmgjVp2HyoXtSdD+zXb//hn+rT9z6sPNisSRxonKNGbcYASSEEVdQzOu0GpcFQmaQC8IwxojN0SOwGbDKZIFsut++eNjM+RSr5HjLt3btXs9/s+Dt/5+/If7Pjn/7Tf1r+lJX/tseznvUsXXjhhdq2bVvhK56MgSKSt+Xg6c8EM/p+vy8Hl9vpvS/9/oD+1KioVUXf/EB+1/bNuuppl2i0dpQLjMN66L7bdP/dn9bhRx9UbRMtDUy5WVMzPEmdRN+zswOMMSIgg0tyo2yMqKNHDpLPcoNax1p+oCjXHxvlCYu2p3U+D4ZVtOBQxoM2PrYx8yTSeUrr8UZwNHkCXfCMXL8dJNKAY10QwMz43q36fcafYeyBCCTGICUydMAdmU4eO6JPfOyj+uTHPqKvfcHzVfek133Xa/SKV3x1acabE+Mwu2NEfW9iDnMNzDXw+dOAFRvCTMtJgXlbVdgqbG0mb6dmYaZBwMR64BYuKEFbTBDoQlZe2Dtid1wdTSW4J5nzoq7jcqjUMJ9bKidHOJEDbc5s4hloLyvgWAfP5I6vktx2Iw35THVv35SLbMSQOoYCUgRIKDyVpZJOgSg0p/Z6Dl6UKU5sErwPWf5kMAVoIyl4LSBTRAcpI9EFz5L3koIoec85FMz01bUl1xGcPD4t4JSEqFQnnoczNDDPzDXwJdBAlv8wh/Dz2mbIvcYYGdx2EDHnY4haXWXTT9aCYaXcP2LeR2ax2zkO6zPJRDolEx4Slx6JzXwjw0eK6p4ML80Am2kl3WEez0boSTzB9whZapAluSHGnrmsmQvfFv+sY2U0cxogl8udi53sKM7vDe/SJ1PhPX0bGvNLkB7FIw7kIpfjjW/k2F+4Px3N7W6GKlODmtAJncuiJq1pjc+RNgqGnjdm5+m5BuYamGvgK1kDbhKTG0nMp6ddFydPHFMz5vyLw+WadaBifQvFL3VCB4i9EjgWBq9yfuB2GwtelgCPC7eCJEVbBZe7YjCnQ1blP0QQoE1cdbM2HDu5ouOrY918x/2aWF+tVdSmvLw72bt1ywrmNK+nasr75jCVn+/FRkvymB4GdJPRi587+SXInl07tXfPTm3yHzLNE0XWf/+hixo6U4sPM1HrlxKsqtH9FMaA80rkWy4GEn6KA6zxVxJFY4V2XaFZVWxOqpdOqJoc0urhO/TwXR/VR97z27rl2rfr8MPXKUweUd+O4d8cV8yrGtRJdSXl3OJ/jOX+RmD9rjkAipECvnjigkY8Nd/Zz2N7VIgxqopBIbD+I5PwW8yCjLxDpi/0RA18QxUk/JSK88YhdOPeQA+uDXXz4aNaXVzSCF6tMRaoI2LnOQNvRzxlvMDDY+eVmSjUoATZUUTxPqblGexGIFuC09s0ZZnUFJCuYOevuQbOSQNmDCYGoWQKIcqHZGLCG+mlpWWFwSI4H36zYQlFSTKluRX0JHcA+vA1H9f+Q4cli9yMthpsWoaQCS4x5jPcicVj3p51eSYCRCCnIXdxiZxuCpk4W8CEBHksuZyRdKVkPW4gp+Bpq5W4ZfWfjM3I4iDqS6buce4OLU1PCpgmlE4UrFXAiImNQsKIumaalwAAEABJREFUObhxkW9kuAhJsGhc5pRgZWwQGq2nWm29Sbfes0+///Z3at/BY6oWljVY3KQMtxArmZlct3Vdl7RfZrTozvNuDMTjcYKvl43HGDPKPd+wkXNcwDj5/8nxile8Qj/4gz8ov/D4oR/6If3Ij/yIXve61+n5z3++duzYQTtBXs/5wbbkPd4IZnRkI+IzpL1dLzYLGnDbKxn8c/mTX/4bKEIpgX7WlIsLnX7MuuyCnXrwrlu0755Pa/XII7Lxinp5zKZ0KEOvS4M+vAYYbvEgSwZIlWD+bU7DiWPHtL62omJfxZjzsUlbqAo5vMaGup59MkC7gYuBkCqFFBmnfKu8ERwXwH8mMMofDwT+bMgdjpFhEmne6E+JtPzJvADQYgHOXBhV/awTJw9r3f88BBNtMkqqGOM148EYq/fec6c+8P6/YrG8W1c941navn2bLr7oAr36Nd8qprD4XOoeZxpIEhNIzMNcA3MNfL40MLWpbnvNTH0cRp9mDmc34ba5LCO8TpWXhL9CsQ4ZHnk6eQ06LFFnA7Nzs1M0LU5ph6IudeTgJJ8RoFXHw8nMTGaAc6Utx0le3skiBXImZQc9qce5FICvx17ZzGTWgecdKPYI8N4AIFxPIEqw8uZFEe/PEiBindCpSp+FfF4818BcA18SDZgF2jWNx35w0IqZq4xtKCkcmJMrK+SlwAbebSvEktfBPnDSQDKy8ZdSNgUzVfhE4jJFHC5ZCDLHwzQoK7ijVUA8tgFInmMwcz7CH54opSwzU0Bu8Zy2X9lzHdiGNJjzD96+g+ihc/N0B8Xesm+J7GeGqyfRRYsOJNdTxoGOAQpkRnC5rBaDQoylD+MJe5t15+d8jQRgQSLS9PGkwzQ7j+YaeIpqYC72V6oG3H49Hnyu+nBr3mJLPcaIqhmPdOLIIWm0rgVsfR/mNRB9TeA8SsWAOnWCPOm8HvhKAbtvsMnY9wT3XNIiJcrEeqTZ42sm1G7RCwpSP5QPIchYF4frq2o5W7jnoUe1b/9hDRaWwLcFnD5j/7PzLFAw/vprDX5G5/rx9THjU8QqaHFxQdu2bdWu3Tu0MKgVY8sSOlRqh+iiUQwZnfF9OTfMDtRjKIBzPRvaC0LdAHR8E/NvkkXe1Iu1lgY9LfQahXxE0fbr8MFrdfP1f6jrr/ldPXTX+5RO3qmlfFD9dAxe69RulNjvtP5DGFxo5NYYC5G6VeHJUZKKr4QvwABV5LLLoaamkvGu1DBOEn1rq6w2tGrk/hhndtSJ2bSyjn8zWNbhUOm6fQ/rRFXpmJ9RxiC5H0H9DLQSFye5wMTnhQn+IMvbO9mihxZkA6ZR4oKoBZIlRMlAUibtIOICSjDwukQlwBQuAmhd82eugXPUQBZjFkPssZHuIPmkpGCRC5BNm7ZIFpUlzfCZcjG4qcgNZJ+SoPd/+Brdfve9apIbZICDezE5DFpysswgJi2ZBHQGwbmK53RstOQURB42QFeSFZQwxMlcptilHQdk+Hp5przEJT+rRzOFMbHL4UDS+zCD7H0C53wMHkYbIhaT3iFWPWVwfqnqP3m7Ps46Nkx6z0ev13/9gz/VsfWkammLBstbVfvFEbRty4TOwv40bPLGyuTdqFYYkER7ZjOhhBhZPQ7O/P/seM5znqOXv/zletOb3qSf+Zmf0S/90i+V+Lu+67v0NV/zNbrkkkvKn7IyO13fzBSnGxjn7ZcsfoHi4Gn/bmYmM5M/TuPxZwOv57C8vFzkk4x2uDQIscQxVjp58oQeuP9e/Zf/9Gv6D//2/1Y7WlUPQ9oLjQZVUi8mKY3Rw4Qx0qjNrRoMaIaXCkgMEkn5DMAk6vDhQ2qaETAWthZqaGAX/btAfb6hG4sGX4PVDALpx4OIiFMQcYHHo3si3Iy/xzQxHYeZ+THFgCR4BsFGozUtLPa4sZeYToCpmQxZFB/Whz/4Xt3yyU9Iw3XtufQyPePqq9Q2Y73lLX9TV1yxXb63NVjNgtnGHDrcmJ0RzeO5BuYaeFIayNM5LCyI23czU6/uqZgynX7MZhPOmJtYNuy/E1mpT1kpD8oGyAGcV6fclFVR7rEZeGxvmwO2NGNLCxbK4Ow6IPeZArP/VHHEqEZ4Ohdhh2YMvF/5lBxG705VgWQjhw34DUkjbcZ7A6lnQW8ItEp5hrvDhoJpkvolNYtL5tTLrMO7rB0ydxFrCyy79Pw918BcA1+WGjBsnQs2Go3kPqqnfQYX3wWHZ4I/Y9inELBtXsh8n9URfmeWqQUytjBgqyolhXasxMGDmVGi4lYGt6EO2FGVx3g7EJ1X6Hg0fvgAf9Gi26IuOZVZG5+8MfN5S+fSr8fyzn7Y4QcJ6CRg23u9Gt0kmZlq9BfRLRlqw2Fa3eVvU6vRuAEvZWhlZ/al6/XnTfw5o7kG5hqYa+BLoAE3ejN4cs27nTQMoZtGjwP79eHKCTVrJ9VnVRpgd/usRzWFJvxcQAWwqeAzMM3qXJ9sXU2PvAU5T3l/HN9h5Y2UBcnxgKeJHI/IaidjZdaG0Xii/YeP6/qbb5diT+tDDsDhF+iLt8OqIbHGZudX2sjkHYieksGQeiOQnQXvMP30Hz72czIzp0O77NlcV3VdaWlpQbv3bAe2aceOzdq0PFBdS2aNDJ3FIA36tWouFnyZFTpO7EscNP0GAX1Gi7yDHJe4cMis1dEmWui3WuiNOD9bUT8c1fjkPbrv1vfr2g/+vm795Dt06IFrpfWHVTVHtBDWtNyjTtWq5swtWosMSXUdFREkGHLxzXyvafTBIXMWGVSBjcr0rxUjErm8fz4uAnnjnC4xBlK/0sHxuq5/4F4dC1kT+AZ0YPhlgQlQwNMhyqYQ8C9SFrUBY3SanCNAXNLESJmnoPJQQFzeyNJRgOhqFUrHOcbj0CXm7/PRwFdyXcalfMAr+5CbDlIfeGT7/b7KBQibiwyO6SEfrMaAZ1ZJHluUuLVsJL37/R/SqBWHMoEi8FD7IKUBSjPgOZMf8HiGFFGH9xIyp4KX+WTtEDYtLtgONX27Ux/d2ACBqRaQ0+s5pZPMYslTBoVDUBaTnsnf5ggOqxX6snpBqgbI3qO8UqJsQscmk8TlRavJJMusEkQ6cWJNd9+/T29/9wf1rg9fq3G1pHrzTvWWtkr1QGv+94sr5yElNhPBTDEYPCZaWVnV+tpQkmGg6vJnqr7u675Ob3zjG8v/2+G/2eEXH6997Wvl+Msvv1yDwUBP9Pi3cSPtsdMEDFGMUR77RYunzdChFz4GMpiNQHZDSFgwM4NXRIYF9Xp9Cbk9ToyZldV13fipm/Xb/+2/6X/9J/9Ev/prv6LRcE01Rj+xeVU74cB+HR1MVNVBEWj4VkM2ZimaYKHTz0Y5unQFnxPHj8h/rTRglZ2vf196p2CBqk/UL4o+S/CaxtcXi4WQycE8r67tLoKK8S/Gwilg3MghMxbAZ9JnQqSqg4+zJwahR8NJMtr2PillGW1lB79ITKaqqjUZjxg7lLEojtaP6b57btXHr/krHd1/v4S8W3bt1Fd/9fN08uQxfd+bvpsx81WCtRgG8odh51kpe86BBN3agHDkHOYamGvgnDTgk8lBMgvyp65rmXU4z5t52pSJE9MvgXTbSjQNIEllub3obIfkdZilOM6OwRQqmlOAo52W8gYb4ZfxyevBu6tDvUyq5PVZnxgC9kXOgaU6AVQutZCXNrzFGcbR2XjPgORnC2YmsynIOWXZGZVoh3JvJ23An6Y5nTpd7DiAegJma18XZ7HooCSnJu1RgY3pgpi/5hqYa+BLrIHERnw0Gqt1w4iz4vYlMaeTTBk7Z0AWcx0IAUuYEdiJ6r4yViuR9tj9wcDFhzhAEBt3WBUbUGpiQwO+EhypTKCOHOBJ7pxD4jDBKzf0QfCiGTkqI6PLqi/Ck0VjrAu5gHfZe+m9zqo4rKgB10tw4RDMf5AthsDhTF8V+wRDbmeRETyzV3EbmpIpwZZAUbemOVnpjvk7k82eeMrDvANzDcw18JWoAbdfTwRPrA+3jwUgcdsbWGgC+3hx1rF+4qh6udFynTXgXKGPTa6xlwTsaGdT3a5SVSxxRN4+0TkErzmDU9UdQUue9+XN10XJWxcPhayLvkIIXAZCwPdnr+Lrl+8l7n3ogI6tct7AGVZVVVCkAl7H6R3kD/2iN5566oMril7qMSD5Dza0XFr49zYzBf/WQGYtbfnebbPOGtpyTtrnEmSTdnERsrzUV4xJk2bIkBhL1FdKYhlWpI1QIOC5uC/TgVmgThDEatqR/AdZU9MoAzVrtl+mLYaRlqtVLehRHX/kWt127R/p9mv+SAdue58mh29Rz/9EVjqimI5J6SS8OHfLI85jx5rgFzUpSSHIgn/XCE2XDvhUkikzMHOTJc48I+u/UyXO6do6aa3X6PYjD+qh9SNKC1Eh4lswBrL/mX4OSXPTSi114RHQp3GGZfQwT6El75AML8winlhU5tzMOEMLU/C0cZ7WgSERHGBp9N8k8mTkkMi0QIK75s9cA+eugczg8trGwOySxgQxuZPsE2PT8haKjcnCoIPAzGRmijjOEQPpm5bE4G4Yiv/+V/6zHjnABOQiIUOTfeKXAZsFA8DjAMa6tGflaQdQ02BQCPC4DP6cT1E5bkpGlMADGCObAVPLNoDzgfDMQHMZSMiYmIQNk26SIgbLMD5BHNWrtb7aOAAWtJ4qrVF+Ypz14MET+sj1t+h33/ZO/dbvv013P3RQ9fJ2xcUt6i2hK/o+bjJGJ8s3dRFjGWjHf/Jqz+495U9VvepVr9L3v/nNeutbf1S/8Au/oJ/8yZ/UG97wBr3kJS/RlVdeqV27dmlhYUFmVsANsIN/K4eEIXPQ9DHr6KbZU5GZlbRZF5fMhpfZDJ/BOhCdFby9GSrGoKXFTRhK6fCho/oUFx//4Zd/WX//p39a//V3/ptW19d14UUXy6Abjkby23OvH0Is48UwvgwVGSd5oVfLb5CzXAaHPGuGmDTG1QCp5ZuMdPjwfihbBXDG2AhmSg3fHupzD7QDL20Ad2hO5WmLRj8j+4wcjyXw/jh2Fnv6bPCWkD9ITD0ZLzMWpWxyXyq3yMamukZ3dJQLs2O6/77b9eEPv1u33nQNC+SahG4279iuF7/oxWpYbL//+9+o17/hlQrwZMrQqywzyDx47KDyApM3AMl5+ErVwLzf56kBn0mFBQmzbn5FXx8Bt3+ljJeZycyYl6aEo9hix0ETqMhbMuVpuacdTHJssXsVGT/EgkpmQQl7MXE+CtRj0pPPgsgnv858wHZm7Uy03MQF6lTBeGdoEhTEyvwj67wdHEXJ5xSgdRm9dkef4S0gyx/zV+EOBahcSoLoSldySn6ndChoqLr4Me8pCaqjyLkJk9mWtDfTFWfy8zDXwFwDXz4a8Jlp+C6txuOJzDyPdB4DLT59rNwuJPbWbpewKj6Ni32A1m1gMRrBKxUo9pZ6Kgc9SVBNIRNnaGZhVjLLn0s8lYeqDVIh39gAABAASURBVL6oi1JE85aSyZCPoi64oXXocrwNOP9QelRYJZiVHCYPuVSQqtFf7W5l24DJ6HksMy8zxVjJL43MurwQvuiPdanDuF5V+NEdnX66dk7n56m5BuYamGvgKaoB7F4n+We3a8U+dsTl7ZaWFUrioHiyvqIWWKylJZz1Phv5SomD7yS3p95Mdlvr6wKxmWMLm8/jKxdefhleEuU1a8fLZlAKJNbKlRMntD5qdeDICX3q9rvVWK0cYllzzYVmBRA9yLDx2uLxfhM99YN3qvSCztFHed7B00BkDxf8QEWZf0lp+gMCXsU/X4xZZg3ZCWuttLw00M4dW7Rn9w75/xXS71Xq1YGyoBjEepsVTTLGhdcXj6vYz1u9hchiXdWVQoyKZX3mO/gFAxcNvZC13EtarEdaqte0bbAuW71PB+76qG788B/p+g/9gR6664Man7hToXlYebJfA+h6cUS7E1qaqMUPaDmX9TaFABaNfmUlxkGeghFH+lmnMe1MlNYf0X23fUDDQzdrW96vpdV7tbs5oM0rD2lHe1Tb0nFtaU9oqTmpwWRF1WSN9oe0P5KVhmhapkx7KRttMezIC7AUFDhbLcDhYKA8ZClMYyNt8oeEOvCxnUl7HLxoDnMNnLsGfFB5bZOPVWNQygdqygxU05at2xV6A6kYgVRo/PDGayQqtBzStgxWCNSA/PDHr4N+oVwAGDfLoBjt0zaMpPwFeEGJ/DUFjxwPeBKJoM5AOgta8q2CHE85cvhEe2KADhq5Y8/ktlIv0YqUMDKJ2+626muM4T8+Stp/dE13P3JIt97/iD7IZcdffPha/eFfflC/+cd/of/nD96h333nB/TJux5Wu7hdq61psGmrqv6ixlx8jMaNer2+tm7ZqksvvaT8uarXvvY79UN/+2/rLT/wFr3pTd+n73zt6/Sil3ydnn7V1er1B6qqSmbe4yJSeZl1+YzcboQdvMDzHpt15Z52MDM+UTjFx+kc3Ng5iMfszDpe/tmAaiW09A3VsYGa6KabbtZv/MZv6hd/8X/Tn/3ZO7S8vKzNW7cqVD35gZzFXtFHqAYyLpEyN7x+Qdy0WRM2ikM2uxMMcRk2hbu/ZrJlGcbNB5p5g2xkTa1WV49rZeUom+WxVPDUycB5BG+/A1q0GcAeq+vGNSNHZqxkY9xbq3wKGtIz2IjfmPY6TwQzuiTj4DGEKDOABYCmlZlTgbHKaqV2NNSxw4/q1k9fpxs/8T6tHX9I6rfyv3O9sGWLXviCr1VdRT3/eV/FJdqrNeiLYZ5lyhJjp8SP0ZE9BjNHzDUw18CT0wAzzGeZzE7PJ8NxdS5mpjhNa/p09CaW1gJMT0o6LInCS3JeHRhptweGLYiURmxRhS0MQKasxXhhTtmowJPV0HEOHY/ubdRzwBioA6JpsGmMCVJE3lDsKjaJOpmyTs5ALlI1gJnVIAkWpCc+I3RtO4lz9FhIDsDKrCvNYLwtj50tRbDOmC+AMsfPKCnQ7MmecOGJfR0r9Ug7jzY1nhLV5Y+XOXjawes6eHoOcw3MNfCl0oDh5iT8ukYhuI2RzIhJt24UfDJjl3x+U4JNkITdK4CvjUkEQcCWlP0IZRlb6GbBLRfEyvyDgpDldqTYVHIiJ+mcn0xNQ06POZ9Q2RdZlIVIi7TUGXionOJsAH2e7TsHTXnk0qkklXxn6bzfGf+5xdd2fSCUzEwB+Vy1/kNK2RPioR8CT7EMpfoPGgXPUDSTPDlbB3Cu1xLNX3MNzDUw18BTWQNTOycsn8pjbiqfALysg0KKrVTG15wMNTxxRDGNtFBJPQ7G/bfvhK/e2Uq3ol0Nf1uxt6xznjlHcFNsSOnxaRYbc2e22S2eZ1ImXxuw+ytcgNxy5/1a4fwrx1pj8B2ly+jgfGmNqKwrXeFfn3dRFZ0rY8Bj7xr9Be/rZVVVimU/l5W4HMj4JCFkfBe/WEjyzynGQtuOldl7cCSjxX6tC/bu0q6d27R185IWB5XqKFpouBigXp6UeoZ6ff2eoPNxM4ELnECO28x5mTgfHChwpjbm3Gw0HEot9aibJycVJ0e0uT6hLdURNSdu1QO3vUu3Xf+HeujOd2v14PVqV+6WjbkICavqV40ClzWNX9bRhwbfIHFqmwPyhFYK+A8hiwZIjlW3KworD+rI7e/V+m3v0O5DH9KFD75HVx/6qPY++H5dfuImXTa8UxeN7tXe8f3aNdmn7c0hbW6PaTGtyf/f3wh/Kz1yvrAuIcv1hyIV0Ebg3CvgtwVIOsgK+E4OxvjWFFxH7oM4tMHUMm9D4Td/zTVwThpgxE0Hl1dnThNZAfeLWwbh8qYt6vV8AjJzGaxyIqBlouamgVayiMUPGAguEd77gQ9r34FDSga9M8kdP53xOG6KMB/iDGMDnH8BL+tkMyUwAG0aE3YjCJyQ0alPg9eb5rwZ+AvecFD2GLlaRTk0pB89vqo7H9yvD3/yJv3hn/2l/tNv/w/9u//0G/q3v/br+ne/9hv6vbe/U29/9wf0wU/cpJtYIPYdWdEaB/p5sFmDLbt04aWXa/fevXru85+vb/nWby1/xsr/Y/L/6e/+uH7qJ35Cb3rj9+ibXv5yXfn0K7V71271BwOMJgaAXmUgcbiVp33weAbeAzOTmXmygJmdyjtdQW54Oc75OZh1tG60HUJnoTdQS2fi7IyyLmOKke+SpSNHjnLZ8Rf6hV/4Rf3sz/6s3va2t6nlVmNpYZHFvsKgq3sMesA/fYMBTyRiiKpCLT6lMvlAucnUcLMt4g5oRA4qj5V3pjSTSkCjo0cPUmco+TiANsKHiLJzDadGF6J1adFiB1LplAtSNpfIUWJk4UJEQAZETRUhKH+iuNSjvMRe39OzmAam30rOC2cqiMUxDRXzSDdd/3Fd86H3at+9/nc5W2QCxkMtb9+pr/3aF6uuar3oa1+gf/iz/7O2bulxQTWW/ydcgbYCfFUe2ivxxpfjsrQRNU/PNTDXwLlrYGrHRWzYghCwhae4Mc9PpUWpKUFXUF7EdPSo5Hl52ih3Du4IRta6smphHyJ2wuc3ZKxj8MFm+dqWcSfFnKea5Aw0e2BOmOW62IoMTmYQB/gbfB1cOlDK8ErY2MIXBCaFtwrosz4ZOgAeTmq8THDyREmrlJc3bZR2iD1f2odWZz/5NKJLOrMZTMtK51lfp7F/i2nJPJprYK6BLzcNMJHdj0z4wWYmM0NC5u/07b9Fntmsky1mwf1HkwlTJfmtA3YrkHdfJ1G3cd/eKshDmfoZUppQF5OBlsLPWwgxdKI0iJQks6hQ2jclfF2Vp0hAahZ7EllcKJKfr+DcZ7xK2vWBXoejsQJ+oovT7w8gQTbs4+rqGjpySmTB9loI8nUlkPX1ILrBh9qDUzl4Wjqd6vLz91wDcw3MNfBU0wCGTo+FmXXzeAbeM0ymR6fAsIPmaxMH0jYZabx6XP2Y1OMg2Tj4VXDSrMQalYFCD0O3r8LeqrSt83xgiBwqvGjQ6E8JGUwHKk/mTQFYEtOQdfLkSY0mrQ5wrnUX52Ata1fLOtbv9xVYD3Kh93qSLwfeh4LSX/en63OMsXS0bVs1nHkm1lO+qKyo2rjQqIpeEmdhCRr/tlU0OURoMhcVdRW0edMCFyFbC2zZvKBeDVsuy5pmTSG2nOMIniieb2noPYToKZmFEosnmMuUJcaSGHfGRUa0kdSe4MLguBbiqhark8rr+/TI3dfopmv+VJ/6xJ/qgTs+pNXDtytMDqgnxmhYVW1r6gX8gnakyPit8GJqa1WDq43yfER1elR33/I+7b/rw9phB7R8/A5dPLxfWx+5UTsO3KTt+2/Q8kPXaNO+j2vr/k9q56EbtefYzbpw5Q5dtH6PLhw9oL2jfdo1PqDtk8PaPDmuJS5VFtqh+mmsGt1EwDjv6qCR+bzhXM3P1jIDLtPlU4AOPE1EyAVQMfE8zDVwLhpgcG2s5hMvMwQdIhPfbz2rqqedu/Yo+WF1ueiIcmdaTEbDqba6L+Pyw2GCEfgff/THuuWOuxX7i2q52aNQ8pWDtiZcmIxHI5lP6RiUmMTZJ7iZ3Dn3dkVaIUjQU1EZo6PshqEFlyWKxMSYlYtbU80e2skUdDzhr8hNtqkNtXLFxUO1IP+NjUeOnNBNt9+jd7zng/qdP/xT/dc/+FP9/p++W+//+A2666FHdWzYqIkLyv0l5XpRom6jSrFe0PKWbbrk8qfpZd/0zfqu179BP/ADP6AfeMub9d1v+C695tWv1Eu/4SW66soryq/A+QYC26ciP33IyGcWZPTP++vgaTMrPTAzmXVQEI/zMjMF6jvorMfMHlPWoHPxeNsOJEsohrzI4+0hE3UTAjmNmUFjyCIdfPSI3ve+D+pf/It/oX/wD/6h3v72t2thYUFLS0uK0G1ZWFazPmLhr/hWreqqoi5dhndVRcUQVIWoxO21mqSeRQyfqR9qRYXyKaFW92SiLON9GjKLRQSC/P8CWcfJqCujZoLOQef8ZGpmONl0/Casq4OQUcb4gSDEKJkxPlOBhvE2noxLuq4rtSx6M52ZmTztIJ5A31u8iWbC4gnklGFFn6GTTMH1ksRjmkyGXDSKfjY6cXSf7rnjBr33L/9YD957i8RtunxhYPEVMtaLW3X1M57Ld9iiK664XN//N9+kndv78uIBK2tOLdxhyzeQMol5mGtgroEvlAbKdPa5xnz3Azt3lAPphUGfOd0r87yzExImAFczK2JXJtgOP5xqWDfLhAUXsJ8VdTN2psHOiHXDAtaQOHLxu4DtG0RhtZLMjNkdNG4ykARTBdZkTISSG4PPocMxVmrGI2y01CuLVVLw9kzwNg1HE+Q12gogcuFITiAEoT7b09KPBCCq6ulvhHo+Y6Na+l/0QP9Hk+TLA2yDLATY2qn2yJAu7+mLMjmQ7URClIANnchAR+Rv/XCUtOgFVAQndCA5D3MNTDUwj740GjAz5qqJl9bW1uVPABdAZWyXmSkAWzdvwjZh5/CjDNvYTWejmkmeZ38QsVAC3LaOVEmDTbKqL8OOJOxyotKpmY9xpCb1BZzC6lyfLCu2B7OrkyfXNMJejkaNKhA0rdNPJulA9AUNpXelBW/NYk/+G/z14iZN6PuYfZzjW9aTgH8+xi9NrjhssdBTCCb/AZpBL2rLcsBHFz30ktMgf5yJg6fnMNfAXANzDTwFNZCwiRkL14GKD8oxBWdXZ3aG5afb6+O3dpfEsxrQra9p7dghzjZa+QVIFVplfPWmGSkF7GY0mUnm9tUXhZRVGkiikAKicwu58DT4ZgXeHQgsjAlZbATIehsIUvckytzeJw69x8Mhq6Zp2Eqf+NRtWpmYqt6Celx+NJzXTPChM4In6qg88COcOn4ruL8mL1cRGjy7N9m/F0g/x3EIIZT1PrN+Zr6jFxu6DwYeXfHhlfFfMutpSg2ac++jUeKgP3PQ71sgvwC54IIduuyyvVpeDKy3IykP8XMSaXG3MWGsNfJxJksGeOyhAAAQAElEQVRKXHR4XSNN88reqPieZHKVlStoKPMxZ+y1KugHNtJytab25D06eN9HdNt1b9OdN/ypju37hOL6/VrSYS3mk1rkEmZAnUX6vmgTDTIXJGm/jj1yja790G/r6MEbtFAfV5VOUGek5dEJ7c2ruqg9qou5aLnw2G265OhNuvTwdbr0wEd1+SMf0GUPvVuXPvBOXXr/u3TVoY/qaUc+qUuP38LFyL3aPTygbZNj2sIlyFIeKaaTsnxC4tIla13Jxmo560IDGjGHWvyRFr0mB4m+J3Sa6X1SpM9oAew8zDVwzhrI1HQgYpCJoeWQyzAzVXVfO3buppChxqQmwSDMYlYqxCif6KJe9lXD61qlv/yrD2h9nBnItVrHG3VDVN3vyf8z74yBcD4Bg5wwIpLJKDczwbzwdL4FfLJP6bEMKhbCJPnhkPPtDagSmL5Bij0mUK0UgNhXE/paz1EHTwx13a136Y/+/D36z7/z+/rXv/ob+o+//t/0lx+4Rrff/aCOHl9F1qDkmyfqVlzeDJY2afPWHbriaVfp61/6jXrNd7xOr//uN+qHfvhH9dM/8w/1lrf8Lb3sZS/X0ziAvujCvdqyeVlVNARLpyCUfKZ3GZyIVZ6Sc9KS+8K+3GAn9GdmMmOpdH3SpFnJ8xldXhAyOa2Dk9x77336rd/6Hf3wj/ywvvd7v1e//uu/Ucp37Nihio1njSU3Mw3X17W0sMCnadRieI3PkNBm5KBuzKG+b6bGozUtLQ7Ui1GRdnpVj2+cVYVKp5+iFUptivLY5O34Yu2LQIvRPHb0IG2NoGsZCk7T1ZtWepKR60Pyg8gGHYUQ5eOwW2CkiLwtY9715+kYgyqgV1eKGObxaFhikoxb9Mii6OlghnwCl9Xv9dRDVzOYjMal79GixNhPOCKJ2/CU1vXww/foums/pI98+N26/dOf0Gj9GO218raEfKhV4mLuec97gS686BI95znP1j/4mb+nyy/bKppGL60SiQwYM0IFkONxg4F1IJqHuQbmGjhPDfhccluUFXBMQ7Biu5rpBbSwCG5XiUgG1hpJFrTGJmQdGzpaW1VaX1UeDyUc55q1o19HCfsjNl0gVVlSjXNY4UxbOwbVMMMNs2Dwg2d2GTaCyuMYQdkBKBC5E6SgzAWjDcNuILbcfkBFDfgiIz2Cmkr+zl4yA884zPKPjb3WKSztOH+DM42Azp4CHOMQwBEKS1q1M2pTsDF4mYPjPHbw9AycydkwK5vHcw3MNfDlpoFid7ARbgl8NjsscYmcueQoNhB/KeKTGXaoyI696uOLhdyo3N1SNrae2mpJcXGLxslEUPeThKY8q0dc2vKTHLCF1zm+3DfsfEZhqtnzJCnGSu6uBcN+F76Z90Yw8huB7DkG53K66umceR/FmhBqrU6kpW27pHqAPgw5W1kIWscXRaVQIqdRw6TOPif1o2mR8zKDuQNRCd6Lkpi/5hqYa+CproGvePkz681MCW7bMItywBzO0Cw9WYF1omaRiQE0B7Mq/vdE6fhRNSsnJPz2Gt+8Zk0p9TGpgjg5OXUFmDzn4EisavHXSZ9XcKmdgdFCADz2vONpq66VfQ/C2pi4/E5OgW0fsu8YjjmL4Azm3of266FDR5UqDD50mcWrrir1KurCaiYmErNWdG/YeMkUiJ6qge/Vie766lJnvqf9LciN6YLgBc4VdAaAJnRfIqGz9jRYI3NgrARgz65t2rVti7YuL2qpX6tmfAX8GnEp4RAZM91Bf1ZAVl+fIy8T/4zvXcDk67gPZYrKPrEfWi3Gifp5TQu2omp8QMce/pRuv/5d+tTH3657bn63Hr3voxofu0Nh9KAaLkqO779J++74kG74yB/p1uv/QuPV+zmvO67AhUfkfCq2a4rtqnrNigaTk1oaH9POfEK70xHtbg5qz2S/9gwf1N61e3Xh6l26cOU2bXn4E9r6yCe0ff+12nnwOu0+cpP2Hv+0Ljx5my5wmnafdrePaMfkEW1tHtWm9oiWtaJNyL5co8R2xNRx/YnpFFUxPs0MHKFNQl0QzcNcA+egAeYT0ygXYDh1No2cfDJP+UWM4PbtO1UtLHYYn2XKJV0WDwZj4qY4VlXBtpT8x1/9z7rnwUekaiADFH0kmzIDVj5hPXY+KcmMwUwd5+UokjJWEPOBXlUKHCA73g+OhSx5OFa5pufiI3G5Mh4nNVZrzNGQQ6oX5DfZd+87qOs+fZf++C/+Sr/yW7+r//62d+kD192iW+7drxNNT2lxh042QQ08Wg6yNy0u6qqnXaHnP/c5+voXv1iv+tZv1Xd952v1Ha/+Dn391329vuZrXqAXvvBr9cxnfJU2bVoqfUVEIaqLjPqSWCmBRnQUIO9URv8AMyt9JSKWTJKn9QV+AgI6dPrNnDtl+szBGUp1nCwipckNqAt09NhxvePP/lw//7/+E/3TX/olffK667gI2qLde/fIf2rMYlCootbRWcv38zoTX2BLh8RlwkgTbrMnaai6bxo3a2q5ZR5zCZI42DOjra4x+Y265BV15uPjDzAHpMscziUMoWmiEycPa231uAKHgUXPZ9Z80jnXQUAHMVTUtaIfxzm4ZA5udClQblr5GDbkN/pehyDueRSR0RetKIY8/aumENCxp31+THA4xutD9WJFnUidAEjrq0e176E7dMP1H9I1H/4LPXDXTUosLmhS4mLEWABb+i/1VNdb9bznvkQ7d1ygPXt26y0/8Dd0xRWbhSjQQlFFWQ6qYy0pCzGIvQcOJEvIvBkH5c1rHuYamGvg86YBC6YAmJn6/pNU2Ea3JT4ZE/Ygy3xmqs1lhpIOalgPx6ORhlyCjFZParR2Us1wVXkylLjeYFJrBn0c28EU/ELELEAR1WArWwUlYoHT9DFa8JY6cCQNe7QB3DpQU1XICjYrd6zXjnCIVCefvIyYuhm7BFLqsnqix8wgcb4qsdtR1FPSoZSBJ05gkuDoTaAnkrTrbwfjVQqIPd1Bpk4GMwtmjleH9U2Eg3im/ODuGWAW5vFcA3MNfCk14OYqMW1zmasZM4cVcH8HpyZgAfr4NAu9mk14ZvpSBl1n3rp8wPoFP5DiEqThsnikSgv4R7a0Xf6naluIocQuZrjRENaBBO9cQOf5uA+c4YFk+L6S7yciB0mYdFkIlHibRF+A4JyNzrjJduiacGlmqahhCprEgXpbdmpiNXqwIlcyY81AJ3wAQ0ciP6sV0PGmXtTmvjTrgXWFtKYCmiGm+Hk018BcA3MN/HXSgJs4t38sQQp+3jC99FCeCAdd7YnDWj9+SJO1EwqcT1T4xKEYYuyqG0jsP+Z1qhJfIdw2AwR5+SnQeTzOzNtzFi6xxxugmciw78nPLkD7Gpnxh82srAUnh61uuv1ujRF07PgQWcNa+W+AbOQ2a0E5skYD8NpYTvapG6zT4XRl29CPaQ+92LGn4inecQU8vxEKkldm3AjIQttAeyawzlbofRF/YevSsnZt3abd27ZqO+eLS6y/NWMujdc5cxrj/7C7M8nPkyLfLgaDb5Q4F8q5R8zog1dij+bf1/dZfkYV8aMqLlP6eazlaqSleFxav1eH931U9972Dt1x0+/q9ht+R7dd/9u668bf14G738O4vkOL1YqW+kn9KC7CTHXMijEpV4wNoEVn5JAhA0nuh0V8sMhZXy+tqT85wQXJYW0bP6Ldw/u0d+XTuujotbr40ffr0n3v0qUPvF2X3P8OXbTvr3ThgWt08dGbdNHJO3QRFyi7ho9oy+iQFkfHtITcPf/BasZxyznzeNQwPmmZvmZO0AI9n4e5Bs5NAxtrMbnE9OzAh5UjTIbx7PX62srklB8SM2kzhl4hKHG4IzYdnm49LTchxpZEevdffUijlmlPHeyqZND7roDNjZkkJmqDUTbzDFkmapm4nneQKUMjixKHxvWmLRKHuxMHVRpx8ZFrLiJ6mzRUX8fWk26+6wH93tveqV/+f35Lv/ab/13/5b/9gf7qI9fqoUeP6ejqWCdHTOhN27Xjgkt0+dXP0te//Jv1PW/6Pv3QD7+Vw+Qf1Ou/+7v1qm9/tV7ChcfTr7xKl1xyiQaDvjYvL2vnzh3avWsn+QqDJCGuylM6l4W4EjopYJ3+/LC8KzBtfM7MbSz5/KcnGA3n2vKdzEwBGauKPiC32WlJ7rvvfv3ar/1nvf71byjwoQ99SBG9b968RTN6/z7Ox2M/3Kt7PUZC5jCvVcBLCBXfGExFWm6824kihnozxj3xrYMriW+aOP1z/bXEOuNBHgybMKcdmFouqAI8zPlyrp/8t0COPQp+RM0WQPe8zz1YGWc+1sxMAQChhN4mXPKkZiz/aY/MYaTh+AyQIeQRh5THNBkeh25FzegEJCeVuRkPXP5UNtYM2vFJLfSkxZ5JzbpGXN6cOHJAt99yo977l+/QB979Dt34kffp4AN3SNywK9Ae/Mmo10e/SQoscr24rBd8zUt06cWX6znPerb+wU//hK68cm/ZjIaQVFeCTkXfIsXnVeKby5/HVZFRMgOS8zDXwFwD56SBM6ZXmVL+UrkASW7o4GoGjuC20yzI52cmNi4rLUQosjL2shmvYyZWNVlfxcasSNghjbEJE+zdeChrhgqA/5pzhU10c5lkwkyqddsKJw9mNOYJh1MCnko4tgNQAWEMXjFIbmuFVTEzfyvRgEMmFu2oPFQ6Iy6Zz/oys1MczKlzx8cslLZcfkcXoMysk6GjKthTrxnO9elIs8JR3ZseUL8oGc7kIJnVIDkPcw3MNfDlowHr5mY3292a5TKPjTlsXG5cuHuXIhPby1v2GR5jMiTqrR8/oszBVCAd61riMGGJC5BhvUlr7AuSYVspkz/wyG4niItNmNpmLzof6HxiOGaxL5nAKgAmZw+KNMFlcCAJZXl/Pl7OsnSnaKzjaNg8x2Vwk9DT0s4LlAebtM7hVZOlgKEfo8fGBTRkLWCIlfAZGyV83s04rQtTn9K5Ugo3T0F2KtXl5++nqAbmYs818BWugc7f7ZTgNg7TKVxh4UyzrjTiBXgMGOcNnD/o5BEND+/X8NhB2WRNkUPfmj14DBhXWPlZQkr480Bnn3NnMVnPKFaXoTVfi/SFenLH2G0762IAEvY+YvtXVk5qNBpJodatdz+gfQePKS4sKiGP/5CrV/SzAz+zofNkp7wQ3ByygfMww3v6qQgu/+PBxr54X2fgeE8/Xuy4x4OOP6qVw2l9ZjmnzDfhqIzzoqA+53L+G69blpe0c9tm7dm5VcuLPS3UgfLMmJxw7uXQMCwz9Y08a3YyZSDwreMU/KKkAylyMRG4SKg11oBLkF61qqijsvaANNmn4Yk7ND5xJ87Lg6rTQQ3CivphpHL5wv4zs7nMnNVlScnHeDTFCiBOnOdm+qCchFAKnP56e31NtKiRlvHCNrfHtb05ou3j/dq5/qB2cQGze+VO7abdbY/epG37b9TWh6/T1n3XastDn9C2hz+p7fuv146DuL9JJwAAEABJREFUN2kvcu1dvU97Rg+r/JaJjmunVrVN69oKBM2fuQY+LxrIUy4+pII85+BjO1ilHTt2McCdJBEnMeUkn9HBFAsEBr/Jf8q1xUC+9/0f0X37DjANgsZ+8eETM0T5Y8HbYGISZ59ATB7nEeDj5Qn6SZM0xlsn0pB4OGw0bAOGeqsmYVFxeYcOrbX65O336e3v/ah+5bd+X7/xe2/XB6+9Wbfdt1+PHF7hVrvS4pYduviyp+trX/L1evVrvlOv+Q6H1+i1r/1OvewbX66rn/1cbb/gQi1s2ao4WFRjUTlWsipqbbSuJW5jd+7eoR3btygitk/2YEkVC17mZtU3YS5z0YXrQ0YWoL8GH5W8Tj2UFMzG+FThFyBRTxc+v8TwjdrsQiTGWFo7ePCQfu/3/lA/+qM/pl/4hV/UnXfepSuuuELLXPp4nYaNkpmJUMC/UeKbNc1EDQd2LQYv1JHLrknRWQjoL0k1i2vgsqodtlo7scZh3kiGkU5tVoVe/LDLoJVMZz6eNxl1jQ0bKUV0WXO54nqPMZf/C2R1hUU7iNo+SnVOj1E1GnpA3uQXNDgo2HTaE5CAln44TKR2RccOPaB777xR99x5gx6892bdddu1uueOT4K77hTcd9f1uv/uG6Zwow7su0P33XWDbrv5mgIf/eA79eH3/5luv+kjWj38oDRekVicFBoZN+yGAFZVquqBRpOsFh0k1Xru816oHTt2a++eXfobf+P1evrTuIyrs4IadNCoRa/mWsi8ALNKIdbwLlhi8KfCFEfNU6h5Yq6BrzANfD66y1R7QjZue+tY4RtmmTHnspMaaQyXjIwxvzNrpshlbF4qzmrEYTVsq7CxwzXWMYeTJzVePaHRyjGl4UkZG6+QGomaLbayxXa5Tc3kO5DkberxH6eRkIF6cjoW+hhMEdGwOpKyHO8WpgNo5UCJ19Hn/ph19c6oUXCOByygAwPgTRaFkejaN9p0OKPuE2TMoAT8UiTRHzl4Pwp4JXh6NIe5BuYa+JJrwGejg+8ZmPDMdCwNCN9jz6BCyisuvUQttpCpTY4ATbER7sCN1yQuhIVPamaacOi02kph6wVa5xKkNfy7Yq/czgLYggQLOwXOjMw5BjPDzCRkV4ER/q7/n2+Bdkuzs4Zo1/uIkdfpxwtP58415WqQt86+q7QxbStjV5vQ19YLLlPbX9bI8AdDJVTE3qrR6vpQYn3yumbejwY1TtSOh9q1dVn+MzssB84ZP9OptOGxDel5cq6BuQbmGnjqacCwlQU4gzIHJflFhkPwRSj53n8knG9p7bjSsUfLxUe7dpQt+6r6NlFtTanjtjejAl8NDNsbQ1RgEXDwNigiuN0EsLcSsc73cR5WOHkbMyhcTUqca3BQIwfce5bNFlmDDPlGHK7dcNvdmsS+htDFulJ33iP53sXpDX0IHYkVIMvX0gBrYxkDSorXUzokpHfwLweUxZRYRrdNZkY5oayt0zTZohJ53mnPBifYCE7neZOhdwfJJKCu+oq+BsMi+XkiY5DjNC0Nam1e7uvCvdu1a8cmLS1ERS7gMn5Q4rsJeUzgQlAVTVUVVZGOfDT3mYy9T/azO99L8g39O/r/Q9KksVogwctCyyXISBXnTyEP4TZSXbUqv+0hsf5XlFWKbYWkfbj0lMwhkE+MiESMmvyNPC6TcgARGB+S4WhwXKdKArJ6xH3LGgALQdpsE12oNV2ejuiK8SN62urduvL4p3T14Y/r6gMf0DP2v09XPvQuPX3fe1T+b5GDHy+/KXLhidu1Z+Ue7Vl7ABlgeo5hXm2ugbM0kJUZzA5EpSwxiKu6p23bdkinjEHCkCYmSpQ/LcZTpaaBqxQs6l1/9X698z3vV2IRiNTP40bF81aSRaZjSl5VzAX5pDUrWSXHYyTq/kD9pU1SqOFRS/Wi/Dc+9h9d0afuuFe/9pu/q3/5r/+jfvXXf0fvePdf6aFHj2iweYcuffoz9HX+mx1/4816y99+q37kx35c3/O9b9I3veJb5H/G6vIrLtfWrVu1MBgocgnAubFyqNg4SSMMi28aFAIXH5t0xdOfrgsvvFBLS0tFrnZqoIJlBcSNMaAHdJbpWpKyGwHMSKb0NFjRjGTa+MCi9H0j7guR9sOgQH/ati39reu6LHIPPPCA/st/+XUO1Pfq+970fXrggQe1adNm+rqswWBBk0mj8XisisN4r2/Gt6VuRGee95geUx41HA1L73IrtRzaL9RLqnNfNg5atEU97+rn6xtf/I161tOfDb4ulyGD3gJqjo/f5aJH17Aphgq9ZsUY2ASPRQvINtSxo4fA0yDaBXmOIbNoZC0OKi30o1LL4jBZ57uMpTRCzmO687Yb9a4//2P9+R//rj7ygXfpxms/oE/f+DHdcatfetyk2265Rrff8rECn77pw7rxk3+l6z7+HuC9uv4T79PHP/Iu3XTdh7gsuU733/MpjVYPcrN+TMFYcLj0EBcYdETi+zhkxphDQz7LdVDrRS/+Bl14ySV69nOeqb/3939cz3vO5ZS0wEjiitEsyR02/wg5w6oB7THfglQXzhx+4B6DADcPcw3MNfBkNcBUk889+YOd9MjBzLSwsCCf3zM7XGhLIXPbOjDsM6TFFtVMy4o1MmJMA4d6GTvQ4vS2DbZpPFL5TTQO/AJOrP9GmvNL8Eus0z73vR0zk5mBfaJwdhlccLwxsQo40M4DTLGsWUZ8mt7Lnojr54I3O83L6bO/aAPx1fWhw3Ro9FMSZ7+cx0Y4u5y8KwPdITwZDxv4enYOcw3MNfBlogGfmwBz1q1N8JisMAoDfM5L8MEze4yAnajxP90GJd8nYLOkVm2DH0R6Mpmwuc/iDkI7Lrtax9m4+wWIyZl14K6lw+er42Zwh7WZ2yPJTc46Fwt04VQTubQvpM9T8PRp0Hk8XavOwFMOnqYdBOCtNXzA5Z0XqO0tqQk9WVU7gbKZ1vHvQ/TVRgrIb5Rk9Cgu1i/cvUNO6TiTc0rInqBgOSNVEvPXXANzDcw18JTVQEZyAD9bbveKnSOP7y3WFXncsrYMVzQ5dkgrB/aVP3kV23UtcHjcY+8d8whryIbbaUllsUpZVASCBQXY+VkPrGlrGrC1CcPqcP5rkcEaZrA2bL6DW2iyBFPAvvOSaFOsmasnT3BGM1Hd6+u6G2/W8XXWTA7hBV3L4mXW8cr0JwSqTblngZ8K6y3Kn2nek09NyIi9Ecg+JtBv73vBd2kzFCNPO5L6/oHPBvTmpTpF53VOgzE+hK4T48wvIzLjyWJSCEkGZM6FUjtR5gKu36u0fdsWXbB3t/ZesFvbtm5SzUYxcUYVqKfsdGMlLjta6jSs3w3nSK1/Q/wlhiQ7ypbyVjGYqioQC3QWh1HlvGtQJy30siLtRmuIkcz/6kmZG1kMLWUfsK2kJst8rNCOmQRLGQPdvM85CUJl4kzdisJogl9WhRQOkT451Myt3mRFC+MTWp4c09bmqLaPDmjn+kPaxQXHruO3a+/x27T36Ke0+9AN2r7/E9q67+PavO8aYtIPXyvXKBLNw1wD56oBm1bM03iWn2aJIsZxy5YtWuKAnNENBlozBjkxM8MnFVNExmhMGNkAveFsv+3P3qkH9j0ihYqNQVJqE3WYICbmPvXZ4JjPDiZKYsIm4hCiHFrKRlyaNAzxhqlz/c236g/e/uf6j//5N/Srv/E7uuaGW1QvbtYLX/T1eu3rXq/v+5tv1uvf8D161be/Rt/wDS/VVVddrT17L1C/PyjG3syQoS3tmhmH6CwCdU+D/oI2b9rKRcCFuuTiS3XxRZfo8suu0EUXXsyt67IifQnI7zJ52sEsKCNf8tsTi1IIMiCbMcWFGfDYMG1W0lkea/pkCZ3xIk+a9xcy+PdwiBjCFqP1ABcfv/mbv6nv+Z7v0U/+5E/q8iuepquf8UxVbIwifXVo+U5C5hr9ZGSdgZnJH99oOs9An5vJWBF8ZVF5nFSnWutHhjq274Sec/nz9KbX/A296qXfrle86Fv0mle8Wq/8xm/T5sEmTYYjDK/3fwbO2cHbAHIH3o4wpjMILDQOJ08e1wowk+2JYuf4RGDwyjgwDUa4GZ9U0EhVnGi4flR33fEpfegDf6nbP3Wt1o4fkGysKkzQyljB04DSqqIczwjlMiOycAScogAuwCtqSPlQuT0ppRVGMQeYxMatd8UFSGABq6EY2EAx96CjGb6B9WqVTJCe/TVfoz0XXsDc6+t1b/h2XXnVXr4VdNQ1FriIRJFFRtaKSuQkPrUnFQMMwHYhEXU0JOZBcxXMNXD+GjhlvWzKyxGexG56tLi46JHcPmE4uvSUNjNbLTCDmaduQyP2yHzVYF4ba6Fh96oY5L8x18WmOpqiX3jiqBoOr7NiKZJDy9oreOocHlORRmbOccbA0w5Bxr/SyLSo9Cer1MpeNsWfHZlZQZl1sWfMurRZF8vtFwVTlZEinJEhX0Iu78d9wcvM+WVl9OYgYpfwbHrnshHOLp/n5xqYa+CLo4GEBSmu3tRzzm7DfN4CeNmqsY27d+5QH5/IZ7eZKWEbA/gyt8dDra3gu4F3K9Xvd4f8CzsukBa2wjUW60QtOpTIYx9IecDcenReYGa4/7RsSOtGRZL/B7Put5q5xFMk+BLIOtah5M/7lUv/5ErsUqc4ZgWNc9TOiy5TqhY0sSg3qy7b6tpa0YWQG4VKZgSTm2KWGF1ywR71JQWgC5notO4kkwpo/sw1MNfAXANPTQ1wJiLWGsntW6IPDuyTOdfQcFXtynGtHT2k4ckj8p+UX6zExfBEgcPbkMbQTwokDGvCHho2Vm413SHn0l7gO4BMpoyd9XNkh3zeC5Bhww3GJvN25H1wAOVtAf6b4c0YGVkz11ZX6GZWy1nbkSNHdOvtdygMFjVCmLrqKXHuE6KvEQmRW7i1cMjAlB+yi70HTEDYBiD5lAsbBP5M3yHP6Ezma2XJGm8HIrSU+Qq5xLM3+Gmxyf8FVGaPAf/+TRiqCWuszWtqbF0NZ0ZJXGjA01iMQ6gU2CM61HWlwUKlpc21tu4YaOfuRfXqiWrOrIzzqORnWewJW/9GNX5Pv9ZJ/KMR+8kcgyL1xZMbRmqTOXOSmmasYI12bF7UxXu2a8/OLdqyaUFbtixo2/ZlWc0Y4HLEb/IC37+XgvpAxXgLtOUXKNnngafhY1zIOPhFToiZsTZhXE2UufQQFzVGHJAn+j43JOUgtcAE3IQLlUS/A5cpC1XWFtrdrFXtSMd1YTqoy5qHdfnwbl1x4hZdevhaXXzgI6IqPZqHuQbOSwNWJidvGYuBMZk7dmAw6IlR2l/YpC1bd4BmyFlQFaKayURmpraZKJBPuaNvmGBML33s2uv08U/epDUOxq3uY2wH8p/IahWliHsde7RUadxKY+okg3fd4/jY9OixFd390H794Z++S//q3/+q3v3Bj2u1MX31i1+mv/XDP6af+8V/pr/91r+jV73mNXrRi1+iK6O4FrkAABAASURBVJ72dCYsG6XBgnr9QYFY0Q7yTZCz1+tp06ZN2r1rt6688ko985nP1FVXXlX+3NNFF12gHTu2Muk3yX/bI0bqYfioKn88NjNPMpGZoshq6CXEiPxShjYBhC4PpaeJvuTBv0tgs3jffffr3/ybf0t/n6Yf+ZG36siRo7rooovVr3vKvvChexP/PA5Rsao0aZoCRv0WR2E8HtGfLFdFyyLq9Wrrqcfh/SD3VU8q9ce1vvmFr9BP//Df13d/63frmRc/U1vrbVqOm7Spt0Uv+uoX6/lf9Tw2V3U5s7fCUfLYsnh4kUgYcV8g/NsFZGoYJHWsFUOQG9bJZE3HTxxSYYLR5CuUcMYH6FgxpiEraVrJPrqNGg4gWXKq2KgGhiuHdPP1H9X7/uJPdOct16hdO6Sgk+ppjT6eVGxOasDFxhIj9BkXb+Ny5xX6x//TW/RzP/WD+sWf/hH90s/+mP75//Lj+pc//5P6V7/40/rX/+wf6d//8/9Fv/K//4L+4//+T/SPfuqHVNNeBFifkKFB3KyWOVd539ClpUp5lKTegl7wdV+vSy6/VFc+82n6x//fn9aLXnS1fA0L1ir6RYlV8nFnSGlo0A8GxAM7Fh0SBngosffVM3OYa2Cugc+bBphWZXqdYug5bIsf5IHr9/u8IWKmRwukPUCDHUsY0tbcGgQ1TNrW6/hiArnbvBiijHzAHsZgiqU6hdAm1tyWTRotyQ1fiw1IFrEHlIMR9kCZdmZZ+UPe8SWZ5f9mWSejCS5psyL8A7I5roUgAX7Xn8GVqrxcLm9XlKk8UCOrPF/ovC2depw+gHJ5jZa9IJPPTg90bXiJdzJ0FMElzJA6EEGnAv52nIOmD8xOpQo3ckkdufOMkhxUUCadijV/5hr4StPAl11/fe4jFBPTZ7XhHQU2xaEda9viQFuAkCbsNUbKHOZUgTnt9hL6yepJZXxVMaMbDp1OTrJO9rdqxzO/RsPYY8/h9gRCnX4wqSVTLMzU1/R2C5KXYYEcOhvnJRshKZc6xNjKCsNsBjUkLtZoLDVuMMlkZIKdMq9c0lM5MH6dDI5NlMzA8yLvYArQ0VPyjk8S7bpMBkfnlCUlZwR4XuzVzIEaDevBZHGrtl7+DOXeQBn7POIwrGH/cujw0SKj22SUimXMBXrw6ytr95YaH11wEY+3QkSutOHJGcrTc5hrYK6BuQa+7DTgRupM2Jgr4mK/pZbkFDik7S4+jmp47FCBqhlqsTb1sL2ZtNoJ9EmdO+8cJTNTAMxMJjiyHrl/TrILjuxSWFdPdPU8VRCe3Qil4LO/TrOdpTw2WHZxRB7/c+3jtRXWkrYw7C1u0ns/+kkdZ52acJgdQsUS0Mr/KoqZyS9zegNfBZwcPqxBvGWsH4Kzr5leotJTPbUf71jpgScA+qpZv8h6snyW2VpO+RStz/7MKE1mBvnZ4Ci0ybgSkI2WgMSYBKuEfxOCTeuCwR8y6HqMxcXFqOWlWnv3bNfOnVu0mUuLfi8ocAGRGMNNGqllnMbK69MOPP2ctvhJnOVFvmUAt7RQ68K9O7V5uS81Iw3gsW3LsjZvGmjz5gVdcskeXXjBTu3dvU07tixp00JPg5gV/JKGNnI7VKZe5kLQuAQJyFjRhyqaHEKQAnkHY+yINh0yPlxGjhZI9BMJkd2ghV5J4nzR5ekzNwdc7Cy2a1qenNCW8VHtaA5rbzqii/JRwV7zZ66Bc9IAc9mHZKlbHG3GXWDA+SD2vHCJm2Qc10YlDmf3XHipFHrQdwYzyGQwsVCrhS5Bn3C+5ccohVetj3zsBh1bbZS4aV5hUzAJC5rYgq696Q7deNv9GucFqbdZtrCsSax04MSKrr3lDn3wupt124Pc+j37hfqO7/2BAi/7ttfq+S/+Bl10+dMl2gwcGqcsTZgsIw6DGiaVHyZ7nE2qez0m8CUc+l+hiy++uPw5q507dmiBC5KatrAtikHy2OiVg+e7DQ2IxwkWgkIVRdflj9c9BSBgJwco5OA8Z0AxgZwbwxmAeTKhYWH1S4FEXx0wi2q4OfV+o4ryPTfGd951t/7Lr/+W/tZbfpBD9J/T5Vdcqauf8SzV1QA5I4uiqeagLTctdimzKWo1HI3E51PV48KhquV/DksuL4J6+66fXh1VWVRsatmw1rGHTuhZFzxTP/69P6pXvuAVumr7Zdo0GWih6asHTZ16siZI46BnX/VcbaqXJQ763R4GlO7tR/gn+pK5GU5VUuYWOMaIjJGLA9rhqjgzhjJGNlYTLnH2aeT/ATkG2OUp3yFERA0FamQ3eHr/qq63Mv6lbGqIGZXlHfJIDz9wpz72ob/UvXdcrzA5qp5WNMgrWtJE20KjV7/4q/Qr/79/qA/8wa/p/X/4a/qv/+af6Z//zI/qZ3/ojfoHb3mD/v73f5d+6vu+Q3/3ja/Uj77hFfrB73ip3vxtL9abv/WF+huveL7+1re/RD/+N1+j51yxC0mw7wzQVpWa0GpStcy6LJcrtRGJF/QsNu/+f35cdvlF+r7ve52ufPoFfCepClnlIzO6Uo4KzEuRdgj0XUHiszBGJTrXgfyhwAunSAPlQDQPcw3MNXAOGvD5g59XZlWpbmAcmGPGXMxM1bpfyyDqcXM5Hg2Zv1HJbS00iXk7YT0dh1ptrJTMlBSY3hXrKfkUoYKnG0mcS7d72RuCzud6HZnTHBC6czmB17CFFiMYgIQBbxtesZbgrRClAL1F+BtcMrHbHews8pUy2sGv1gI2pvE1IGXkSBqx5iSvy6W4H6IhlKyCl3cQTiVQtxgmWGcIUukHfYHG5UvujNO7PuuGFVr66jbQHeAMh9hXa6w12L9slTL8J5OhWDQk6mX6LPrYgeF3JFpplV0M+pZYF8wzyFxTt2INkYNJ2QIcHEoGRKa+Cmj+zDUw18CXUAPMSWySMbcz8zfj78ntkTWqbaxqsqpLdm7Sni0LmIJ15myjATa1HY8l7BLGVBqvl7RlomQa95a1vvMKjS+4WoeaqLYeCPOggB3AySrz3+1jEknsh18gUA07YcoK2BWjnUycpuBpkRYPdpOG/LDCwcXN7ouzB4nYIdGHSSMdO7mKzXGbW6vJ8MV+GeWpcIA/ffbftDaoTI1CgZZSpyCCjwHBAeGcThx+CHqPQ3YaadigB+wd7BRCQB1Rlnv48tJKk7Vw5XO1unmPhimpMqlirRmPs1bXW/pTQT9SFTOmstEStjmyRj3/6Vdo5wBamqCK6DGtBuJAHSErBfMw18BcA3MNnK8GpnYM46ICU35uczZCV+jEEHg0g1LJM+DPCI4Diq+ZKElQZuxYLmtBWzBuVRO2ciJxgCu/3Fg7rub4QY0BWz2mfhqqAh/wRQMX8IF6KlbQiKKE/y78VhNPhis0wleP0RRrfG8vwPar1OneAZ84Ah4bIurxnifCn0Gb4QrQRsb25xCVLcjP4prW1PpC5D+dP2YtGh6Xke71+/r0vfv0qX0ntFZvk1mtOksBSOwXfC2zGPD5fW/Q2XzJZMhraE/KYjk7DXpqP3RbmRWNHtJH/7oVHYrg6Cf9bVhfY0Ue/U5YQyN7qdwmRRNayYABAfB4BnI18SJCb75nciAHLp8CI2UpKqRKIdcdiLQxrijzkNy34ExMjKmgFkkdkgKymAP8F/o97di2WXt2b9euHZu0vBDwnSZK+E6BcR0Zk4F9VpVy+eG2XjAN2I8uc5lx0Z4d6leSaKd2P4L50nKeZrTlfoFxmVJz/rVUJ21bjvAf6IILN+viS3fq8ssv0M6ty9q+eUFLMKkZzAE5GXiIO5HBU0X2hH6E7EEhVDILkqz8q5gblUSvhWyZOllKUmaQtcnKWG7xgWaQKRb9kPt+zUSBuvMw18B5aMCmdY0BmRlQiThJPtBIZTAFGLhLm7aqv7SZMqcNlFqpy7gnNhkDu9BSRwWifu8P3q73ffDjWplITRzoljsf0P/9H/6Tvv31P6S7HzqsptpCWU8PPnpCDx9e0bG1Vpdc+Wy96KXfohd9wzdr+97LtHnnheovb5M4JGmYFA27maZNTI4k5kmJzaz89sYFF1ygpz3taeXS45JLLpH/CZKFhQX1ej0FjJgbooThaDEIjU8iJP98BIPJZwKKzyu43M6gqirVLKyzvLdZDEbyUsk3VQkrccunb9P/8f//v/SMZz5LP/wjb9X+/Qf09KdfqaqqFTCwwRdLlOd5yeSfO2AYY4yKkYUPQ+gXLSGE0l4VKxmGKKSgiNHmzkAt36pOfX3z132z/sHf/Rm9+Q3fr6fvvZwLj0oVFx0DrhHCBN5suHKT8S8aBRbm3Vt36rlXPVuZC5DKovzwqt8bYNNaGTL4xrLFmfCLHfEY8plCaV885h22VrKJjh87KGy5WhYq8fg3pfsKIcKv4fKGgQd+PBpjVBMLl6kKSXVoWCTGOvjIPfrLd/yePvmx92iy8igSr2s5TPRzP/Wj+g//8uf10Xf+jm75+J/pv/3nf6vvefU36ZmX79IzLtulp120TbuWK9XNmqoJMF5RzYLTa1Zxmta16L8pEsYapDX0cVK2fkRbeln/8//0VtXIM2GRCWw4SwZ5GjbQmT5GJHjB17xEV155tV70tS/UD/3w39Kzn3OlFheMedeIlzLjP/MtWnQp6nRglDlMI086kO2CZ2bQYebvuQbmGjg/DTx2Rs0wHkux2FNsHGtOaQnjFLCpbr9ziGqtVosRSILGgtIUskVl0l6n2DslYQABtwCGRSTpvFh8zZwilCO0BtuQUqbcFGOQcBILtNhLZMgO2PbCxSS5vSUqgbKAw+qObE3diOzOKTt/IEOUjZc8RUz7vDeEDp9pXUDW9CFhyB+oZ7RtxNOSElFMqUsU8G0NfZiSt4NsKrROYaRAugAOJZd5dxRyHGQZ/hnHO3m/uXTxBkAL7XlyDp0G5u+5Br5sNDCzMxZimf8+lQ27JjbTFZv3LWyuL2Vz7z+BW7FJT9gp94H9t0DMZ/b6qjRa0yBKmCk1VV9HbaCFS5+hyfJOrVmv2EYzk9cL+LIB+4Y1mZlUYs9RX24tsCu036VO2xdDsFAAOgpLDWwgbAsRSWpjcylIKWg4amQBb88iexQBGfkolOGLZsUY1T2OKywEeyALEp35UAeElzu154Ky+hx++DIx9gtr9jNVqGjH1MSeTrK2XPbCl+lYWFQLvmlaTXLQwWMrWhu1qvuL9FtyM9tgM4dr+K74pc+4aLe2DsSqRIPoNxNlBMrE5uAJYlD+nsNcA3MNzDVw7hqY2ZPPwOFzIHn82uYWi6JinLG5JCMot7wB2xbYe1sFgsuB0ZFHdfLRfWrWTqjHwa//yasKfziwDhleqbC3VC8hY3SzAukZWDGHbpcdphnJ298Ikkzq4Jw7pbMeZ5RZO4XtF7Ep0GYVkS0nTdZXsPOtfL05sTrSX7zvwzrCBXhY2CQhyewixuXS9MngZ+Aoo+8OnnbIvByInsLBe+xAF3xhpc+axaBQmlCjMv8pGsP8AAAQAElEQVRaxk8mk4ldD6UW+yxlUo8HAu88PhNQz1iPLUeacvDv5UBdyk5XdU13YN5+AZUW6ipKfOPMOO0xjrdtWdKFe3fqAi429u7cpuVBT30GfBnDjGOn2by0oJ3bt3BhsgMeibYBOX/nmcFlwbTEBu9QoFXhIT9PayhnP8mc2LplGV5bdeGeXbr4gj26YPcubd+6WcsLffXqqIq2fRjSK+rAF16Ft0moU50uE6hWuexRW+TJMjPGayWxV5YFpDP5Y2aa1Qk+fx05h7kGzkkDeVbLSJzKkN4QjOkPOGbT5i3asXMXgzXLcN5TGZYMXgaiARQ4mbKZoAAT5H+D7h3veo9uvev+8ues3voTf1//7F/9itagHIdl3XjbI/qN//5OvedDN0n1DoXeNm6fawx5TydXueHDkQ847xaQscjRtRcsKQZp0/KS9uzZo8svv1yXXXaZdu3aJb/08AsPh6qq5IY/MJHMTGYOJn/MutjTX67QYhSK0Z3Kmtj8uazRN3EhSsnkmx7fDLaTrIceeli//Mu/qjd+7/fq537+57n0eLquvvoZ5XuYBflFhjCgMaA8eA7ZNOW6UujVzkoJQxrQcx2DsF3yLxmg88JKPVVtT6NjjRbTsl5w9Qv1t7/3LfqGF7xEF2zbLY1bjddHpQ2j/oRNlVVRGTUH2vbNo02Stg426XlXP1vL1QKbrIqb6laipYgcmTixsATi7H1Fliz/J4HS7IEl2azjRw9y4bwOOiG7g6AOdDEzhpJCjFofjxRZCCyaGi4sYrumybF9uvvGD+njH3i7Rif3q87resal2/Qb/+H/0Hvf8bv6kTe/QW949St06e4tGoRGmXoVccRhEhcv3OSotUaB8eWQ0ZFfPKWMxljUcpFOyughB8dJaTzRC579LL36m1+CJpNSM5QmY4m6sigp6JnPerb2sJC84Gueqzd816v1jKsuKzf0LbrMUJT1A1qTqa4imHmYa2CugS9XDfj64+uQ23EzKzbKzIp9CtjvnCvsVQ1EJTkEJcpTCOC8V5nXacjMe2EnLAtH0STSMqwlvNz2jLloHk9wJtPUSfUY2yHnht2n5cKhi2GScsl35Yl0hqODczYFM3V2LQnTpvJkf5u/zgJwlJl4nVXSZXPh36UlMwPEkwEp8UYcahspByJ57ODpM8FrlbYwil2coc4wQlbvc+scz6wzz801MNfAl5cGelUtJq5sasMydjCDyBiDkIVvlvXVz7xKwxPH5L5hi71rmfMKUoi8JiOtHn5E1WRVNf6Z4ReN4FFv26OFi56m47mnqreAq9Vogj9tETubA7ykmEx1G1QlT2daTdifVqC5NMCUBCMdwUWJg4qQInWqAqF1nHhMZgGbDkmWyKnF9qytDWkjyyhzbMKfNTP54z59KDbeeVdKAvDrEuXdb6S0ytYqsc8pODkd6wTrhZA9YIwj+qlhF9FFDdOgJFOrBtwR1oHli69Ub8fFWm2pF/qyuq9cL2plnDVK0hB/NNNem6Xyg2XsBQZ5qGddulNL8Ejwh60o9gjeks0y8ueMjCPmMNfAU0ADcxG/rDSArTlbHuusDWg7BbngTmVJEDLlDiQ9+ElBB56zYpPlCwU22PB/OSyQtUNZGkrs+UW6OXxAJx55UOPVY+qHjKVtJC7egxs77C/EzmwK8MRmuiwOmsmkz/NjT4JfFlLwYh2Ymmz6kEBmpeE65yAq69+YS/lb735Qt999P+tSq+HaiqYK0vx5Yg34Wj2DJ6b64pf4EPEffMh898jZljFe27bB92jU61XatGlJu3fv5Hx0ly64YLcuvHCP9u7dra3bNqnumVI77saNnvgxM5nZExBkxtaEscR8wfdwGQaDWptpdxsXLDu2b9UFe3dpz+4d2kabi4u1ahyVgF9j+CkOqZ0os1cLNFFXQQ5VJUXmYWDu+Q82J+ZiBjzv+JqLnn4vyiFo/sw1cM4aMGo6EJWQeTsQTUP2RWOarhm9O3ftIYerzaJjMtLijbFlAshd5TJZmFwsOgkwq/WHf/qn+pZXfZd+/O/9vG6562EZG54JR9+/9T/eoX/+f/6K3v2hG7TeLigubFfob1XDhkVhIAs47vBo2Tgk37jQ3ICbxV07t+uyyy/R1c+4Shdfcol27typhYUFBTYUyWkBTR/Pb+yDo81MMcYC+jJ+XO5Zn1r676J63mMH7J5Qvta51f/oRz6un/+5n9fTrni6fuonflJtk0q6rntFL7N6DZscQ08N/Dw2rM2EzdoEvB90CSPqOmvJ+wY0cZjmv7URJqbJyYm29LbqlS99lX7k+96q13/r63Xpzou1xLeq2RxGxkSGl3Im8PUrxgnjAnUrhqAe391puEfQhWxOn/W0Z6pZn6jiO48njbJFZe+QpBiCi0KKUeUyAZkcUYcnY1CPR6s6cmQ/9N5mqxipR4MtcsSKDarnI5TF6E5kzaoevOsmvf/P/4cevPUTWsIQ//zf/xG97Xd+WR/4iz/Rd3zLN+jqy/fqYi4+FlkkNi31tLRQa3FpoAUM+8KmZS1u26ZN27drMxeC/cGi6v5AvUFfsVfTPhZegYVBmrg3EqMyfQnI1EeeS7idf8N3vLL0sh9FRys6GMRH0ku+4aW64sqn6Rtf8TK98Y2v03Oe/TQtQRToZwwmwcP7ldGz/EEHHs1hroG5Br48NRCZ/742uf0O2AGX0u26GTZJAOtjsp5a4hwqJfPZzlxnzmccwGzYtRl4ZYCsQjZqU99tQIgyeGcwE5biEbZ0PFpXAgSPAmWxyNTOMhP1E5Bl4C1nYYEAYvJYLNJJeMiF3uV1Uwa1ZLRpEgaeF2neXXBkl9r4NpvhZ7HU1cqaPV7ibTgk6GmZIsfOgKyHWbbE/nIx8pRfElWBDt+9s9cq0OVLcv6aa2CugS8XDWB7+r2emLgSPk5yu4YNJCN/KnDiguMZl16obWyu3fb5gb1fZCS3kdRXjfU69qia1SOKeaKWQ4AGn/JE7uuyF3+r9rO3WG1NvT52NmVNmlYZY4GLiAGJQMAOAjJi8dZZz8yOGHjo8HVDCtjPICVQZwSTIb9vQdbXGq2vjyS/sDD8PAXRvLDoU6CoHFVF2ERw8MvUpzm3kYXOMmuDQyCmPrwzfCCW0a772/6nTura+YPAz21JH84DXfw1L1O97WKl/hbhZmvEzcjx4VgPHzqCHCbzdSPWap1TVanCT75420BP3y31YRWKHEbKQU6lMx8IXJAzkfPcXANzDcw18OQ10JmZU/XOyhb8zOJ4/DgGqaC6eoaNK1VwYxuxKEjFF26JyQ+PKx09oLWH7+dc40j5jY9eBu8/lNiMFLG7xiGriDumcDUgANhgm4K+EA9NfO5sIfY10M9ziAPyRUD+g0/NWKPhUC1rytokc8YW9Nt/8DapXlDTTCDxA/DPvaWvREoz9EvHy96ERd1jsl8mIauqosr3Zt+m3OJQtDK8iRkExi8k5bJgYVATB9WVUSfLfD58juu3mUFvOvsZcO7V61UKOAuZ+eOXFVJT+Fe0U9ruV5yVLWr3rm1ciOzkIsYvRbZr186tXJYsammxrx4+nOG7eN3sYxdehmcSkNFjUZaKbzdm7I40mQwLhLMFmuc/uwbmFGdqIHvW/KUN0wEEhrPDgoeo4VB927btiv3F6flHFFSQUOg1mWwFYQxLnOtkUdhdhWpBYzYMbaiUYk9DsRHRok6MgvpbL5Qtblfb26S1VGmcayBq3MITesFwcWGhXHJcesnFuvSSi7Rz13YtLAzEnNTsSRgnT4cQ5ODplkXB02bm2S9ToJ+uuw3SuZF16FCmGGMB1jeVhyrs8TQaNbr++pv1b/79f9Bbf/Tv6P/6v/+NnvVVz9ZXPfPZ6lV9FvGITWQbxU6vgkfFBdaEiv7Tc1w3cNGUYJfl6yUJpMgydB6rHjqsJDZMdaqV17K29rbq5Wyo/uZ3fp+++UWv0AWbLtCg7YuPJhslNky1+qGnHhuqPhvaECMss8ZjNoBmynyfGt61Ktk4a8F6etFzX6BB7KuySgpRYy5dVL4fdbO6PsMlGeOPseWHgWRFtoDc0Ie2/Bms4fpJ1VSrYqAsq6GfIUY13BxXvUD7I508vl+3fepjuu2GDyHvqr77275e7/6D/0d/74ferG964fM0yCNG5kSLtbfSyA24KpjGSgkdKtOyVcrraG+YFBa3KNQDxd5A1WCg/mBBdW9BEZxF9BaC1sZjZRRsRl3618eov+T5z9KOBSnjhIgLJoVKL3jRi7SL2/r/z7d+k177um/X5ZdfJKQGEv1pESgTC96VAiJlxxiveZhrYK6BL2sNLC0tFfnMTGbGXqztbBv2JGFPWuthagFhM5jxsiyogKREOpnkGIExFgEjp/IYmzwjB4FhLeDt5mQ4bjQarmuETcxcEMv/Rj6HiHiM2MEWaCTsMQkO8ZKEfVLAbgIV6RrAxNBakpkp0UL5IQRiRObtjeeC99RngiI3fGc0sIbnLOdN26lMom/dAWGQaMhErLOfDCLL3xJ13fGnL+YYdCUebwNtkOqoSJwVqHcWZp6da2CugS+uBnwWBuZwjX8VI74qaQGZeZ89zuSwCTVzfAeb95d+9XMV8OswoApVTWFQwqcKPuEna2pWDnMBMlTDIVYKtU6GJa3tuFI7n//NGsYlTdi/JAxMiy/Xwre/uKiGuq3BB1AO2J2I+Y3wkWIS9jEjDf6XJbkddlqHjHyaPu6rG3xkwa0QWKxRlptbraysI09WxB8M+Hk0K6+anR/UiUxWFC3Rrsl/QMiB84RSki2LrRNyZkDIYAVyacuoA45+tcngBljCJc8KF16lpae/UCfCJo2Es1kvKbP3OnJyTSfWh4p1pcT+SOjdkM0iMkzW9cKrLtJFy8I/lnpciNCChCSmsx6jg2ehnirZuZxzDcw18GWiATcsM3gckbxohnaLsxESBbiJwjypPKWQGhS4nxywiJm1IwRK3ZhrIjVr0olDmhzZr9GRA6rGa+z7J+qlkUKzDoxUR+ixoxoPSThTIrd3ZnCEPw3mU0DZuQZndXbdx8OdTbMx7/QsKt5PU5L7795vcfnRrq9BiaS+vg426fpP363VJsp6i5zLjFk42lLOax6eQANmrmBUxR4jARldz0g3pme4L3Zc+brNGE/4RQ4RP6RXR8XgkrSM0laBsetjo+Vib8Je0H9oOLUjypgojGin/FzBzGRmU/LMFrKVuHhx/hGnpYqSzzdPO/jFRc5jtpujAqYG2ZIGg6BFDtr8EsTBL0d27dymrVuWwffVqwNyJ8Dl9zjJ65o1tH0aSjfBzMNcA09eA3a6SiZZFhPis4NPdC9v2TwsLm3S9h27JN8sMCQdT0QVTzmQLHx5WTc8/SfhQ73IBIhKoYfjTVlcUOhvUqr6Whm3ajHSmU3NhAnZ48JjYXlRW7dt0dOedoUuvvgibg93aIkNS4TOnC+zzEj7wTotKpD32GWdGaoYo6OeItDpzuU/LbDJbU3LZRC2F51TqO6mAQAAEABJREFUAtnx46t673vfp//tn/5SOTj/+V/4BflvUDz9yqvYdLlxMLUcgqlNQukSRjvz7UajEdqFRwzyP09V9WtVvQqElGkAOyYuWZVGWWEcuaJa0AWb9+obX/By/cAb/pZe/fJXac+m3TgLNRskviOXAIM4UM2llbjpSuOk7JuxSaOMUcY8yjDINZstyzRDPwK7udCaMm1csvtifdXTn6n1k+sYukqBjRhiInKWQV6FKN8A+rhkfycH0JR5qadEvaQxh3xHD+PMYICjksx/pS5IfhtN01pfPaJ9D9ym97/7T/TAPTfoG1/8LP36v/sX+pV//S/0Yi4jtm1eVD9KA26s+9FkyJ7QFQxUdGhBoe5LVkmMe6sGMi5uNGrB0VCIUqSs7in2F9TjgrDHZUhvYZEqlUbjifzxhahB1h2bF/S//dzPcNzp2KyvfcHX6mlXXK5v+ZaX6zu+85W67NILVFVZAdYGiUOg1yFE3ogAbtJkNTSfSc/DXANPQgNz0i+iBjK2t9/vq+by2cxkZqdaLwf+CmotqrG6QLJAOXNfrQyQihVVpp7PdVMGn6Dxkmkueyy3fGoEr2RquVxNXHoMV09quLqi0doqdnJdYy6kG7+UZYMk//N7OM7CXgqbRyUpNUiUVFkmlszgnaWWfmQhO3nxuOyZ+InD45U6LmNfz6wFV7me3Pa3tNHSHxE7XiC97DSkQjvLIyaUSQgOZIl+ZNa97P3icBQEeEHTgTY+pYGNiHl6roG5Br6YGvApGEMo9rF1H9TtCzaQaS+f42I+V1i2JWzhi571DDWrJ+R+lOGnKUYF/K40wb9ikz1eOaLQrnNwz6zHVxrVm3R86SItP+ulengy0EkNFHsL8ibcCI2xj1mmXBDicWmCsjoA4WRQwA8Z/DK6DRLuK/sY7JAlna5qsmDCTFLfqBrcdGl9XVofjuV3DSp8DTytQpvgmQ1SjJhHgUzEdocpGPlMsa8AnR9MDcuiuJPBWDsgyPBNTov/vJqkE/jku5/3Uo22Xao1Lj8meJoJ3CRH7Xv0UdWDPqoLyEt9vzH3NtZX5f9/3ddefYm2IAzeLJc/FBDIagZk52GugbkG5hr4wmkAmyaHaQtue6bJEnmRQ8mc/XID7DiPWTtCcMpGHGpIK0e1/ug+nTz4MPcgJ9S3Vj3A2jG2rmUNivID3My64BcIikHdApDlT/cWohlZB6LzDc5mI3w2fi7EBii+rve1SEUB/rvL3uLbN0BgbU2sDw89elTv+fDHleuB1rH5gfVxjX3BZ2vuK73czD8O3xwdF38EhZh1OJJf2pClCb6PyxX4zmamppmUPV7L/sfwFfAWkDEp4i9N4VS6qhjfjBsInnQwM5kZfk1TILGHzMw3B3GQOIsNnPtrAV/JL0Rm4PnA3PPYcT7v+r2oTcsL2rVjqy66YLcuveQC+aXIzh1btG3rcvltkcWFWoN+VI2DEkNiZD9p0ecV5ho4rYHMIJZMKhMhE58dMk59VsBgRjYbVdXT3gsuhijiyBNNQ4bF6dpkCs8uDtSzUEsOTlj1teT/ZwQO+6idCP9cC5sGiv2g3Xt36OJL9mrvnh26YO9OGUc6xkAvYhYZxZtNRJKSH3TQfp4aJ4/NDFmDzEwbHy+bXYxsxH95pGeam8UuVSc/dkWRzdKEC43V1aE+8pGP61/+y/9dP/VTf0+//Cu/rKue+UxdcdWVyhizhGZCDPLDrx4Woq6qYiDQBrhGPQ7hXP1ro6EGywsasdCPOBBz41WFSv7bGGFsqodRl2+7TN/43Jfp+77tjfrm579cFy1x8TEOWgx9nIZKDQbWebW+mHIpEIAqRmQNajh4cukHCwMuA3oFZwbGvxObXKc1dnG92NMLnvPVpV3PB8YY9lI5ZfwOp+cji++MIfdUJl0CCaNxI6aUcTjRyRNH5D/xTOsytbSZNRmvaTI8oYcfuF03ffy9sskh/a8//Xf07/7VP9V3fce3qAqNrDb8hRH6YRxakNDZZDRhqA6k0KO5iDwmCCnrcxAY1VqtXC8oIf/ssE4ZGtc2fbCqVs1FSH+wpOXlzVpYXJIvSL06QJEUGdNf/4Ln6FXf+EK96GteoL27d+vbX/ktwCu0dw/0C0EW/ChQPKRVSehXmSzBx3KF3DRFbh7mGphr4MtVAz5XI3ZxgUv92fpjZnK8y+xmI2F3xtbTBHuTsBCGnYy5kYNblQzOQVg2U+LNmgwPr2cB20D9FsPZZilhm4Rd8jZrnF75hsjXWBzjxIZoMh5iF4HhuprhUGPi5MBmaMxliUMac2qXJoqWaQueyINJxvxYBy4U7c/6oFOPF3QZTzl0OcHHeQHwElw0fZzjLJ/Aex8yvEUNy84ha1a+MfYSr2tKoKGh/97XTD998zehT2P/CTjac1qYQFfe3cuoQ3tdZv6ea2CugS+FBnxumplqfFO3jyJd5CixyS9FfF4PsGOX79yqp1+wQ3UaKeEYZ6exKDJUadVwwOVQ4195vVG1oAebBdkVL9Dyc16uw3GrJlapDoZ/CX3TihRpfCw3B3BJ8GzhOQGaEASBB5lhnYA2ZDUxqY2NEj5auZjAxognOD1xsYvY5BgRDb7raxOtruJjYqo0s+W0Q5DJZQDgAWuFbIr+Q0JcVhQ/mbxhp2Z0slbJkhpEm9CPSTJZqBVCZP2odDwsavnpz9fO536D1gY7Zf1lakcNJ1mHjq/oxNqaYFnsvgmBimFPCqPjetaF2/SMCwdcE0mBIjepJiGjvyVlYEM4K7uhZJ6ca2CugbkGPrsGMkbF4XEpP4OBmRUZ9XGmu+pupgp4aQuukSb4sivH1Bx8RGuH96tdO459xbcNGbuGkeOsoqtPRbeFZjLOABQD9TOA2bMOSoYXWd6ifgf6Yj2dOGe2xrqByDLsP1Iq47s3o1U1HIy39Mcv38V527U3366HDh1X6C2IxUIt9fyHZs9kNs+drQEzRhi68jV9BmfTfCnzwYKCRcZiUGAMVIzdiOMR8EVc3hiDLEgt/tMMsq/77H+yz53PIryZycyekCrINANYyow8bcdgqmJQzc1GBCcuRZpmzNkgflAzUmZ/WXCToZLvTykP+DUOhv+W05jikfzCY2mxr01LA23dvKjtXITs2LZJu7gU2b1zG21r/sw1cH4aeDy7OuNoZiVpZopVLVmlbdt2SIG0TJnZ5fUd5I/PAp3KYXt7SiwyCWMsJqpClNh4LC1vkkNi4E+aoS699CJdfvFu7djGAfCg1gIgNgd1HVQFk+DpE5YlS+WnTy1IQHB+6p48NVRd7vHfnwvN49f8QmK9f/QQ+btWurynjeSBA4f17ne/Rz/7sz+rl77sZfo//8//S5NJowsvuhhVNrJoMnTUokvfkPFZNMGoNFxStG3L4XsrP4Bzfv1eTwv9ARugsXo132aSFNqgdr1Vc7LRxVsv1Ktf9kp976veoFd9w7dp7/JubQpLimNT4I7AN0aJtjN8e1WtKtaKQMM3bbgMEY2HEOR6HnPRYny3sf/EMX0zC3TSJJnqul82nhfsvEAX7+FCDX9lPKSBLPV7fYwfGz0uS/ybyx+v5vEZADH8M8a94TJn5eRRDu3S/8vef0Bbcp33nej/27vqhJtv59wAGo1GBkEAJAIBEiABkASJwJyDSIqUKIkKpCzJkkaS5bGfx+OZ56gn2zOz5nl5liaseeP03niNZ43njcdjP1tyULBEMSKjGx1vOKFq7/f76tzTuGg0IObuJqtu/Wvnvb/9VdV/f3vvc84FtWKGQMcr+sN//y/1H/7N/6kH33Cr/v5v/Vf6mR/7IR0+uEtRI7FHpNH6qoQxFMsor0fIWXY7yOlPWiYtyBhQanTpn5wWek4mDVloq5ghelqW95dIn1m6fOQRulGBfonr9WfYBJlp7lWgrcB9OrB7uz7yvnfphmuu0nvf9ZjeeO/rdPWRyzUH2WeNFcwYpmjf60tcHDgZnaBeep0aENWerQZaDVykGnAeNDN1u3Aa3OJiOj8m3mP3i7fcX+2acayyQjVIFkkyBXjSsvlV4qqNw1mhgkt9oU6hINacthgXqY2yxgZIAbeXZakOBminCIpB1EBJuLJ27oKTx2yGDNfXNWRRzD8NtnbmtAZrZ9g0XpMwVgXnIXpTt5emgsahlqatTKJpergPcApmejEmeYyCRtpmTFKmuUmhzkTPBcxso8mMO4HQl6jDhTIKB794xXCxGJMStkbFpn41HGrM+NPkJV+TDbc9Ww20Grj4NOATd7dtYAAZ3Oavc4YDnD8DgcDm7a75Gd176w3S+insu1pug6YRtlJRqMAGxqjV2oljqv2fu8JdlaLy/A49Z4vaecdDGu25VqdDX2N4JZAfkw8mcQszo5DUwO3nBFkkCzCNY8ogUiNbw+Ge18sRR11qDpOZ4SOePEZ5C1GRdgZDRB6MlNjYkEXyNDXJyG6qsYMBrZGAPKR5gkgEzRXxInWGDRh5M4sFDov0kbYSZVaw4092t2nXq+9VueuQhuWs1kaVjPRxDvqDP/4KSwuBFqWZWWx6yooxokvMQlrTndcc0J4Z0hDEaIsq5e0TPOu6fwJPmWIS015bDbQaaDXwrWgAinuhmNPKC6GzvpdGe6kp4GTm1VKSckUZX0sYaf3Y0xqceK7ZHC9YZ+oVpl4HXg6CjynDWohEgPWL7OsXRAm+dDQ1mzWcrBcxYCYEsr53x8u2RUJAfjeEmVMkbPpquE7fGFOYG3RnF/TM86f0T/+vfyX/FuDAxwPGpUwPRtjK37sOXNotZcZDx8XVC2PKkxokX1/Nxl0Nitz3YFEOHl6lOjXI5AkWiMeuIa5iHe8b7Y+ZnTcravGpGGkmo27RRs08zL+Z4r84U7ERl3kuvd0OC27dTil3/XFFqMZui74mZkn05iw8zueswTLyJvJJJe9ul3e33yvYGOlodqajQMvt2WrgW9aAE6GahztThwNn0+kTEzMeTX9hKl6kZJqbX9LeAwfJVfC8M0BAqP6iiQedt1GhiPKHWyy2OBmXhDMTkkA95m8MJZfmF1QQ9k+ZJhavd27bIiPeH+iIge8L2l5eTcVTuYw8wAoFXnDzdilj5nGmEILMTOc7zKxJf6U8+i4dTpyOhH7cdUyb8o0DCR3SRbOJ/IjakMrzzx/X3//7/1B/5s/8GX3hCz+r/+l/+ns6fOVVOnz4KhbUevKeFjGwGTLUiJ3UyELXiIUrw83EN/OtslAEY4ioYrJoEJS4j6HKygOIZVSoW/d0aOcVeuvdb9Zjb3pYtx65Wdt6y8QX6uZSkYrKUKqMhUT5SMtd/H4vk6Qx9zQwkQpF0dytGAKxUiZv4rkJhF1W37hq8hCuPAf3cLY3pztvvV3DlaFKISvP15jJYhGiSurzbFO43hqgR9GmI6eaZH8uKx09+qwG62fULZJOH39Kv/fb/0zPfOV39dF3v1V/4Vd+VvfecZMCE70hE+iMsWQxKJZBiOFPnHJEJ248QcZq4HW7pLUQWaovDOcAABAASURBVIF0MYWUjRVjLQve+ywz6gilFNBPMDEOKdH3XGeVHWaUbIQYxB9Lf7IRV1kJI+X2m2/Uh97zmO654xbt3b2V+7jOJsmIbmU1zwW6MEnWXNQcFqkfacWk1Ro3N/HtpdVAq4GLRwNmxntrzbuc4KteryffkHAJQwhNfM5JxjtsGICZxSj/RplPUmp1lXKhDWpThkNFHV42Ue9YQVUsNYJoEn5PMlyDf5JF+cZIDSeNMEQzXJPhSsM13Cgp4odGcKWSscKQoSRipleqR7gw+E41BF4BWkDemkYq5DAzBcJqXK9Jk4OwbMOLY7ThoKPUkTELasrZhvGbiUsysyYu0neH1zsmaUxbNW1l+NMIu9zmunIgqzUggf5kNnMyXDpeXdHqqROsgTL5I07YG/6NFzUHeRv3xZfzx744z6UXaiVuNXAJaQDOCNhMszMzcEFoBE8N8QW4qVQoCvnRZw7Rxza77arLtBTGKuox0SZxJnihYoPE/fnkSVWnT6tLVYF6h0la6Szq+LYj6r/6fn1tVGoFSxN2UyRPwp5LoVIGschUUcG7IwUSoR8lC0rEGhsIMUkF3FQC90Pb0FtWMHgQLqrgHaNNL5uRyYXLGQElra9nraysKVGPmL9UvuCWKcscKTrXYm8myDnBv4m+YnIrG+leHB4vclQHxg7Y7kZYaSzvs1E2kt/HgpUwo/lr71b38O1aibNaGaKnoqQ/WUePn9QomSqXlf6MqKf2DlKXDc7o0ELQXVft1qyk4ODi45ayhBhqDmuuorhHS+5Re7QaaDXQauDb1wBU80IlzjWOjZipNzNvT3Cm4D3BzNnHCkfDt4nclTRa0+j4c1p76mvK66cVxqsq80iFKub/Y4qOYa6sECA5eND5WLEjKztSKOC2QM3WuOSizoDfcCenp7g96u2TMIn8Fq/e5814STWRQYEMmTHHcTadscPD5umkub07Wl9Rbn7OKzV9S3D9WmX6Z//63+mU/9/SUMrX87wOzGtEDzp9ZqXJWzMOZOp018xkNoHn/UGG68P14nrzOYqZNepI6Nxs4m8iLtCliIWiFQrGs5ylzLqTr7m5yw0mQk1aDFEOk22KC3+i1N73KV6a2WS065B4K2jf3SD+LCqGgtggcXVZfD6XeN/ctWxymSlFan4J6Ij8XeeBblz3nw9eu9qj1cC3pgGjmD+CzTuB38/sl7PIDCxmhuHOUMBLZBYVGCwWl7aSxxQwsCXq8WJOxqIuiJSnWx4dKCvq8CFEDFzWvAlZs/2+gqQ0Gmn9zBnt2bFTBeEI/Cyaej0HdXtFHtm4HpbX0sS85HKRRWR0YWYyM/mAa2Zy8tTGUTDBc5LdCLLwnfT008/q7/29v6dPf/ozeuTRR/Vbv/Vb8jxLS8tNPe73emsmUUUMKkPQTI8FNuryRbYKgwB+kbhfIm1MvrrKiv7HgFiMpXIcVKxLN1x2rd5291v0vre+R/e8+nXat7xHfesq1KaKCZSaitQcxtUnfY5mApgkv+3Mq+RwP1mIMxke4zqB5zNi3FWT92x+5Dp04JBuveHVYifFJVQJqVcVE1EGGe9n5vlxoDq6E+Q6MzNql7psLPS6HY1HbAIN13TsuSf15Ne/qH/1z/4XHXvyP+hX/9SP6Vd+9rO6YveyNDjNAh99L4L88DbcFRJPXZ90NmjivEcOOqpEe45aESMsbMDLZVLUwGvKasojXxOfpMZW4z4E7lHR7ZIuJpVJHTZQbrnhKh3Yt01lafJd7+mAVrDAWQT6mOWVcpme04hMi5lIB057thpoNXDRaSDw3rtQzsvuz4wHzv9mRrS/uzVuLVhDyaLGcO849DWynmqQYURRRrztyYKGrIwNiasLOLo/q0S8p02RGFUT9SSM4uxo0rP8MFoxuDS4+yJQC/Fi3JjyWuNS+wvk4/JO0IjT1Ou1TjBtQefEa9PhfXcZoDVivQS9Zibm+vC0RGxCL5k+GAj4m+q8WZcFzs0s/CUmeTUb/QkMB+saD4fysOhDpEyBzjssCvrYOJW/qUIvHN76C6HW12qg1cCF1EDEVu24zY/N5++qo2YyH4sCm5jF/uFAfQzPA8szeuD2Vyuw2GPVEAOwkHOEUZ5kbLyBBs8fVWARLFQDT9IKmwfPFIvqXnentt56n57Ks1pTT5ieigUtsbGSaGvMpqnzRSAqsZnR63QIEvBasimACPk1ti8EYg3clvQ82jiIhFs3Ak5JTchj1we1VlfWCQeVnb5quI8AebIS9fooMIbnsHzh/qTMpkiFTJ2yI6hP2e12K9WxQh1JHW+a/OvUs1LMqth7RIfueUSrs7u1mgrFTk8KpYYsOjz17PNsgFDI+xIKjeh8WXTUwwaNK8/r7qv361U7hFZEDuTxsSAGveTwTst785KUNqLVwIXXQCvBJa2B8zEL1Ci3D912jCb5PNkgRBOMyZoSk2k1BAnf16ee1/qJZ1WtnlCo1lWw8RHgdyOvwZUGd2EiUmSjJWxqgezArk4WyeEWsqPJjT5NyqDxUc4FEu5ZkPAdOr3WF1XF2o3MZCE0kLftIJPH4YjOaDxgc52xYrC+qgR3k1k5lnr8uRP6nd//Y8aCGQXG0ixTCPQti3xZ/sFY163HicPMuIpmyND42stFrYHmueSeudsgcPM2wL3WNwR9G4e3TXuv1I7L1aR7vikod7ZVf9ZeCn/76Awl83mQiEvy2s5W03paDXxrGuBh5HQinZTPEweCTz4hIa3hXIM4eeQCxLp9xy4JN/MYNmm4xuAh8dhCwJEnMxipTqgsTASM+cxglfxrV9SzuDDPhEIMUFExRe3cOgkzRkmExaRFXl8OEnVOoEvy8AEmoUdfcPcBJzQDUNaIzZ8xAxxaksz0FBsf/+1/99/r53/hT+tn/9TP6V//9u/o8FVXaev27Qos6CT06Pmy3xeU7vUyi1IhkzGBGwwGDFxUFRjE0fGA+uU6VFQZOkyautKAidMo6sjuy/W21z2gx+55SK+58tXa1llWJK3ZhKCMxaDaklKoQZJPxsRhoJkIJuP+EeLM5hKJPECTo+nTxKupPxN2Lpy4XM0Uc8HEtqebjlyv8ZmBSkX6Ihl9qNAZ3ZDRRgNmpgGYGXE8i/TZ+2/kK9GPG0HPPfOE/v1v/3PVw6P6c7/40/rEBx7WZbsX1bWROhH5yIvqFItCnbKkD0IGNa4hnMkPrpyZdnLjSjzVMgoGyjuiP+P4PZ5EnT2MftFjWmqiKDLxBp5j2ivYBCk7XUX0G4VuByek0SnyjomLlAy8AkGBSs9WRSpBOaa1B8mDDdQerQZaDVyUGgi892amTqejAs7xccAFNYM54HODA9RM0JISccPQ03qc1SDOaxhmZGVPFgrSgmoWs0axr2Gc0TpMWVmh7ARJhdAUVynDCDXsUZFeW6mMX8SJw/MEdyElAyLVlEh9MQJy0Rp8lyhtzZjiVOvIfqEE1Zxzkm9T/CSUz+Yx89Y9mJs6PeT81uiDOn0s89ye6n3yMDM0ChAL1zrPJzY8xmxy+yfdhqsrWjtzhk36ocYjxj3yGHJ7u80kmb6Fpo9U8TInNZPrZRLb6FYDrQa+6xrIvLPOQ2VRaqbf32AQ3kz4IvH+Jn9Dg2EbBeYKtRZj1t03XK3dcx31fEfAN0HgsIK5iOUgi4V0+qTWjz6pbrVGmREmbdJqf07P9bdo/rVvUbz6Lp0Ii6rh0lzXjV3Y6ZS0UQpjFws0qKTtDK8EZXhQHM4szlq0AYMpkxdkcpODdD8zlxcjm5fxstKIDYwzK2MNBmNqjTL4vMkdpBpUxFYs7FWqlKxuQJfk3+QLbHgbfB6wl0ufG41E3wQ3J8aKjp4rturg6x5V3nlYK2FOdeioqjPdKfX1p4/q+Jk1+YKYio6UENMK+VykHK1oZznW647s05Ik5/fhaKjs/WdBjaizZ258fs3NffKeNVHtpdVAq4FWA9+CBs7HIZl6psALF0FY8KIa4koK2HqRsCkrMDaIMSCdOaHhsWc0OP6s0pnjCsMVhfE67FzJrFY2uNAb8/xU6mUdibjaTMkCMGUZbsCdQIQn0KYj43fgfBfOszXjyawxoAApBAk55QfcjIDuQyWV6sG6cjWWoZeiKFV2e4L6VcPx/8f/79/qmRMrlI8b1dAv6i2Yi9SMfSPWiNwNXj81mhlXkTc3aALt5aLVQOZ2TWDK3LsXQcS9Ir79bmWv32Vwl+qaMH6di+yZXgpeS22Gzjk294CnktT8IvBWEG7PqQZa95vWAA/lRhl/tCYP2UYETmaCYmYy41HkIWbIkWNhYUnLW7cr+4YG+WROrNTgREoZKVFGDYmaefnchD3r4vJWzc7OEQ7yic/lBy9XyZPcFBMHCyKSUZhId33CoRcfSPPiiIs0ZIakDFh5A/5JYBfVzJhwFSqK2Hzj47d+67/XO97xTn384z+k//l//scKIcp/NqVgQDNDF5KMwTtEU1FOyhUMYtk3UEAa1wp+fxj5UoWuGdn7ZV9pWKsXe0rr3I+h6eYjr9L7Hn6vHr3/Ed150+3a0llSZ4yeB4kJVVQ3drlnUlVV3GeJKsVQCHTOMZGJHMSTAxbL+Jrb5S7IBBx4JydFMj43Rppy6CRyb0NlOnLwSl136IjyqFa0SC6pZkAPPE9TuGCJh6TGKHB9BguQpzH41+oWUWunT+irX/l9DdeP6i/9+i/phz/yLm2djRqcOsomR6WEkRBjIZ8s1+OxUCgSSmo6afgBfmvgdU9hZ/OIXNP8jZ+w94kMchh9QiL8HhJN0BfaFP1sysVSnZlZdbp9ulNr/dQxjU4+R2bk4Z2pmXRShcz0ksPbcXiCafInXLVHq4FWAxetBsxMBVzdZ4HPecsMhuAlN5cYPiPEWwyHcq1YuPINjkExp0Exq7UUNWShbT0VqgjH+e0q5rdp7BsccEqmDETiVwXqdU/CrYz8VioZEx8is7elDF9mxonchCYX909gSqRXCqrJk3ATWTKYnC47Ymva3iR2cs20MfGd75oVAr2lr4K7EY86JvnMiJ94XTpaNlWM/6lm6RPbYnz6tEZnTmu4tqLR+qqq0br8JzO5IGtNqwlkBcuKG20kH7vg0TELeaLWSfV54mxcXxzaiGydVgOtBr6HGvC30CHFGDUzM6MY3OZyEbKSL3LxThtIbBInFrqK8VCHdm7VndddpcJ/3oQ4Oa/AAjWc0YVnVY9VH31a9Zlj6lqlsjTV2Ieny1md3HJIO+9+h1a2HNZTI2yw7oIE5w5GiQ0BZLGN9qkzU5/hujQN4KpMO0lBiXyOjF/EqTky182QshMmeQN8TNdoQzp1al0rZ9Yl4oQ9qBBlgc1s+QHv0e8EE7qdnExkI90CdQWl2mC0QoF+jimzVszoTG+rDt/3TvUO36bVclED68o6swr09+nnz+hrTx9TTVuh7FCZiUqEorH3Ky2mNb35tmt188EZ9SWV8GhZliqKKG9f8v5Mru5zkO1iPVu5Wg20GrjENGCb5HU0OfHKAAAQAElEQVR+mcKjE/wZgsGPJqVqAvgRDycbyevYhaePa+3kUQ3Y+NB4TSUbyKUlRdXYsdiI1EFpr+4lyPDbC5AyGTl1FpkiYBom9OLTE14c890J0YemYqNBhwewpf2DQdVoIB/zEjZvRnKWgjRkHeiLX31cv/27f6DYmdGYcKZMTT2ZPDH6mGIaDoeMSWOZUS/pm89m7Noc0fovQg1kZHo5kPSK50vv+StmP2+it+0JU9f954O39XLYlP8VqvHSm3I23tBc20urgW9BA/6sbQb0/5JazCaPXQiRBWmGCkaIDCIL83v37Sc/NbBgIc8GIU+yZ6VUk0aNJMuNd9IzA5lUaPfeg7KyyyTCtM7u9Wtec5s8m1fT1GNk9tKN01w8NEnCF8jtsYZL8KI+fRAJITQy+sSiZtfdP/Xq8ceOHdPf+Tv/jX78x39Cn/3sjzUbIZdffoUWF5eUXSH02PN7Yc8/YrfeUTPQkUS065kpGPfG9VGGgklNUJ9NjDDKMjY1bB13Neu6y67ROx98TPe99j4d2n2ltjBpiiMmUikwhXN4DdwvnMjgWHB/o0UWmWwCTY6MwxxMFV1y5OYeJPJkRMqkUkdzNa4vYJKiJo81naOMl2VgZrolG2e95sZbVK0NZTwIZqYQmYR5XuBxrhTf/Kh9Ukq6yyikV5KOP/eMTj3/tDpa16/87Of0vsferF4YSfW6ukVo6io2NiJq3zCi3cQmSPbyU2Q65Z+uc7DwKHQzQaRTUxQSemlAudz0SBz5LJhDTmKNqEidgbJexuunjJj0hk6PTZCeeiQNMeA0ZEJMvzLvUPRyFH3RSaVGRz3JvI6zUHu0GtjQQOtcjBowM5mZ+myARDjNzKAymNN5TaQxnhqCOxdVcPiYDetBnNGgnFNgw6O3fZ/62w+ot+2A5nddrpmte5QD4yd84uUaQD8GICpl6q+MaSComQZ6OJPJF7RomRZp7EVnJi69AJ9gAs87zYaoyEzteDL8TCPkD4C45jpx87TAOW6TE37zSmJAmI10M1NgfDQjjrOm/jFj5Hg01njE5AzULHrWTPJS5Xw+kmUmbNgXARkZIZjkIjudN4eQgHYydTSb3ARf6AcBcdAOV8/pTotWA60GLqgGMhxgmunNqNfpwiaTFxSGVOJdtpBVsQFiLGgVvPeL2HOvu+GI9i901atHKsmTsZuEO4YnRD6xObL+5FcVR2cUsQFDHrIJUuq5zjYd336dlu58VKN9N+vJla7Wxn1ZnNU40QL8oxjwwxWF5LzJFe24NNQMd43BKKqxgSfpJG+czrHZEuXI73xkpmBBEsiRvkmDgXRmZaD19RpJO0rWk4VSBTwYTfAbcyfkQALqkQo2JEb+P04kGRsfa1XWsJzRyTCno8UO7bjtzVq++U1amd+rdTY/QqfPAlihU4OsP/za080mesLmdNqGVCUlhB+qV61qX6/Wm199pZaJLYhPzDEi8rreZUTSBwRSIwvB7P3whGkEce3ZaqDVQKuBb00DDck4o7yk+IRiEvEbcC6CozD44K+xdOaUVo8+xUb38yrqgXoxqVMkhVBTpsZVU2+QoDDDEg64auKyBKdxhattCuoOjCEGAvzrMHJNQIHpacjcYBrx3XONMUHIomZ8Q15ORJLbt75+kaox/UlKbPoXDB4Vm/bs5Wu9kv7Vv/1drY9qxjLks6jIGODpgToz42iniJSrm00QX18yM5kZmdW4Hqf2uMg14A/Exvuh87me7vhudcPr9nbddXyj7UyeM8ndc+BG1flwnrxB7dFq4DuigfM8vP5cbqrbediReDjhWe3etUclExYxYEzGpppHNCv41Qmbshl/kz8TsKDu/JJ27NrHUBMx/qW1wapefctNhKXAhIPseDwv8NN8oHLPBNZkwO+CeJ14L+bz3EHEF8CeeOIJ/cZv/IZuvfVWffSjH9O/+le/rZ07d2lubk6dToexLjVdGjEZKZjwmNFr4GndbldmRp5aPkmp0UNCD4xnDPBRMQX55kdg8tNPHd1+w21679vepUfe+HZdte+wlnpLmgmzGAwdWSoYS7MsCphc1npcqWKDwFhcK2Ipd8UdzSCZaQKpZlKa/KZjPLxgKOjszcqN15TlIOBnFiEHtSE3VagaVbKaOEbtI5dfqZuuu0Hj4Vg8Yg1qFrIS8iRcBJQfZuYOwaxqnHT0uaN6/tjTSkzofvjD79MnPvxuLfSDChsrIl/F5DH7A1t0VQ9GUlIjh5oDoRr3fBdvJ5DgLvB2HehCTQ3eN+LF4brwijeqM/onZZ7xCWSFFDtkDMr0J4eo/uycutzfwenTqk+dIHuNAeftSf76NFUYRaZ1U//ZFrk/cjRykKc9Ww20GrioNdCFu30TxMxfahcVt3mHeefdZXzM8ETFYti46GoY++qx+VHuuUI9uLuz6zKFxZ3qzG1VZnMjsYkr+KbhBNymRupOcEJNPY5EnR5OJE6yZDgdEJ6c7s94M6WAj+UNzyT5oqLXTaJ8bMg+0EBKSC0iyO8pUzSxG4GMOwVeP88mZ5l5IHvshh8vcR7jcta0k+D7mrGojFElC54Fk7toGT7PMuSDRJGhxp9xU+MaysjIT22KwcSpswdyn/V7PkBBoijPtT1bDbQa+N5rIPu73LyLktu3M71ZBd5m6ECBd76uKwVe5Ijfw4mN0QgO79qq+197s4rBmkqMJc+jggUdLC6xKWIsCGnllE4+8WV1baQ8WtM4m1Zshk2Q7cqH79K2u9+pE1sP6/F6RutFT7HbgdYquCPLaDM5JyONXB75kZEUwEPydtxw9WjSG6e55OYqcjq8nhAj9VIiiXoj9UvjsXT6zDqLT6ZxZWIvV5F6AvwVJZkZCKqxbyvmAf1OKV+0WhsOVXW6OgH/P80GyCIbH7tuf1gne9t1MnVVx66GlTRIpX7/j5/Q8yvYu2VPOUQ5pzaNW1YnrascnNQDtxzRtTukUqJ94stChl90I4TgPvduuksi3OQgjUxc27PVQKuBVgPfkgacQhybCntwipThWxjHWacB3AURKq+vavXUcdY6VlSywd3RSN2QGg5zdjIzmcFf2SvGL6N4E/CIDWRiE6gaBDjdYDrnYIOHjba9OcdEBOogp4CXdHcCfVtH/gZKZ2TRFIx3VVVpNGIsGA2UGEyMAcT5OhalQtnVF7/yuH7/Dxn7+jMKcH+2wDiTFGPRtMbwJtFHLmzID1Rjb3uCt+Mw8756TIuLVwNZTOa+MUweYL34oPyLI77JEOX95diMs+2Q1vhfqcrpM+bun4zMe6dzwBuu9mg18G1oYPOD99JqMiTp8JQQ/HEzHsEAd5rm5xe0Z/duwhkeTZ6FePw8+Gam7ITNkFRVyWMIi82PvZpZWBbTDCXy9Od72nNgh3yu4TUkJfknqPzFTu5vaj3n4k2cE3Whgt7HV8JEZ5K7zzzzjP7G3/gb+sQnPqFf/dVfZcLX1dVXX6MZBilXlZkxqI2avD4g+U9gJQY775u34YNevTEhROEMaGMFJkYqCsWyVI2ex2sjDIKgm6+6QR965L166O4HdP2BI1oq55n0dNTJLMJXkeIdlUyMFLPGNlSVhjSTFJmslaFg2heZMHEPuX/EKlnYgHAxSthY8J2LgOBBWe66wUAlzZlN2owmkovn8bxexmsvQlSk7i6bLf7PHW+89noN1te17h+TQx9m5KIN77/xpPmGUOA5HDPor5xZ1fHjp3SKDYSI8fK6V79KP/rJD2l5rqDOitZS862lstOTYRhkJs6RtiILkZkNkRADj1kiXy3vywQJuUFwZJ5LB30JwCZQcyAXsk28GYd6XCf4RJBUfEnjVCEZXkPnDrLRHSX6rdjRzNyiemVH62dOS0zSZRUbUOtq3gHapMtqICqVH1MXYTy4Ca231UCrgYtPA85djhhjs8ntnB7gMI/LkGTOgbc7KsNNBHFNNRw8hh/GvXnlDuguKRVzjJsdxXIG7u5KUyqYEARctsEJ8FKCa2orlDSpd5IlN85Grk2KymoStHHkTDBNQF0bsYzfcGHKEjCcafx5XU93NIm06H2jXmFPBIJNNBfXxXSSS7XETBJdNyJ/ZrzLTPbMy3lv4MSCxdBuGdX1cQ89isPI24jqLooJSB8BSS97nhXvZXO0Ca0GWg189zSQ4SzsrFTzxkqB93qmP0tzWE8QjEEURREJc4aMXYRtDK91sE7nib7rput03WUHVbB4Y+RXIRUdUwhJAbuZWqRjT2r9+NPqs4laDbGNZ+Z1ho2Dx3t7dezAbdry5g9p7cpX6WlJQxurjFm+O1HAKzF0oSAq9W9uEO3fOAtYc1FjmqownSsYhgSuFOd0P45twHuF3/nNuQ1qcuqUBYQn63CQteL/E2S1VmKjA2NVdJPCosYgs9iErSKdBT+rR8yd5nSKip4tOrriTY9o9xvep1Nbr9agu6Ca8WWUTMM66OvPnNQzJ7EjGSsqHweQQ+ioJE/HavWqFd1y5S42QPbK//eH82eFHr3fQm4fnyTDB+dzFUfeAA7nNOQuwfZsNdBqoNXAd0gDzioOBWcj921gXCkx319bOa00WtdMmVUY40I9VB4PobikYEEGd2ZBevC4DNeSSNT0MPmfuNYKWNXO7YZrbCQIO1PYm4JnJ9CmwzlxgkTpTQnftDdTIhsX4H58Lz1dBmLNyISb4Ghf+3BU2MXJwWY/PVZinBAyGXOHM+tjHT+9yhpOUqcoYHDTiDUPT6upw3sg+hgZDwastTRxG22II7jecNvzItYAj8RkdE7c3ykmMS+5Mvbnl4C+UQfXb+2krD+3L2rrnDYm79wkl5DyBUyazDyvmyHC50Pe9Gxq0xE2+Vtvq4FvQQOZMg6c5uFz9wU0CxEE3TUzmZlCjMoWFDHCt23bKTGEZMjUH+7M4EEWkVHO3SbT5IhSClreulMWu+LCZCBp544lzc4yyZDImZo4cWRN/vCe5/Q6HedJ+h5HZaR2vLjZTPAFfPWrX9Vv/uZvavfuPfrsj/24/uiLX9Ls3ILKTle+AFR2SuY+tUYs6rte/TfQAwv2Iwb7TP2pznL1TgZ2owwTIiaNlk096yqvJa0dW5XWsm6/8TX6yLs+pEcfeFhX7LpMc6GvYhwUq6BShYzJUcjQRhLzvEpjFpjMTD7guSw+wIp6/d7VDJjevpDB3Swp4/cTb+M0d4H8HnY0Yfc0yFwdOJwvSqOMy2+GbAzYVpu6oaMr9l2mwwcONf7IxK0su4oRucnv/S9ClNczZDJ75swZHX/+KP1KLPNJf/bXfkFXXbGfSeNYYuMhmCnGUt4XBBdBkajknxosC6F0TY6M4xDZNlzDb+h9I8VjHQSFKO40MGU4Pjd+iUJnMQll7hM1eS7JZ8EIEdisirxDtadR1OVcPXVCaeWUhBEWLSmSjwDl/Orwut1t0Wqg1cClooEM+SRfjON9NrPmZ7A87HxLEt3gvYZQso+hgAiRjffeVFtUd25JuejjD6olRlcJylSfTXMykZfyVvUuzAAAEABJREFUjQeugjfE4XUl6kqKymbKxPnpOaE0vFlGTRNkwqRkQBk1MGgyU7puFvl8cph9AELgSZma8oDJogFPD0jnsCZfLcFjDk+Xx9Fwk+9s/kQdyAwHJtITdVOokTV7ChOw7PBIB/lEHrIqJ5sgSz4eOEKMlDV6pcadXMlAyIu/GEYLaqD2+H7RQNuPS04DhsS8s9hFvNr4pU63IzOPl9wuym77YoeW2MOSsfFbKIasOF7X/uVZve3u16o7WlEYr2HbjsiRyYPNJw7nDKs1+toXVZ04qlk2RsZrZ2S0sTazrGd6O1RdfZe2vOGdOrPnGj1uszrNnGY1CR4Jys1CkZo6ubgHJzf2HiLAkZIawTMeP80v5yCzcYM9SoEQoxJ9pTuy4DKa1lioWh/WGrIBUjmvKcggeEfAHy1SX1Aiv2YW9XWEO97dpqvue7cO3v2ITs7u0rE8q3XrqY495c6Mnjx6Ul96/Bmp7MPKJouBvtApZM2joWbyWPOj43r/G1+ly/pSjxZiTiqws10+yZSRs2I+4n5x2AZw2rPVQKuBVgPfEw0EuMiwGQWTKY2VV09pFS6v4fGuU2Ou4OBakLIMkjLxN6Vj/CRoctjEaa4v+DFLKe+RZwsR2Own+N08X9JURuqMTPA1oxDELSKkECQ8CZ6uKvTAZnhAH66T0tPofAqRMaBUb2GLrr/1di3t3KMKu37EJknB2FOQz38W1se1sY9tjAuBON9I8Q0QcWQfI4CZEfr+P/3+O1CTHP4cofxJx7kNE4/rIigzHmfugWMSfyld84awU3cj+B13vP4pvHL3u3suXi7+3HyvHPa34pVztKmtBl5GA8YrbZCsNa6/5PggvsxLPiGBrAipkkxMJioJD+vGLMDj8d8X3LqdBWfrw8+FjKcxRpOTdKfTFTxKUQYo8uZUamHLXm3fsVcVk5pA5hEL0Xe99lXat3NBPpa5BG7wG/kdE3/TJDETV36YSVPou33Qb3pB51WzWeCuIzG58hTmCRLioBlcPOSdivb0U0/qr/3Vv6J3vfMd+tznflL7DxzUFYcOKxZdFUxUzCc15K/8HzniWoRkg8kXyGsqTRDueFyjR2vuQxGiIvEBeEsB1Y6eG2hpPK8Hb71fn/vwZ/XQ696ig1sOqJ97bHqQ2zc/ckG5MEHw0qKGTJ1BpXWYyJW0VDABKokr5P0Tz0Vg0mYYHo7AwBuQsQEjRQCWmxD5XZoJMiE/jZu/GR43SZvkUyOB0beswWCoInQV6kLzNqd7b71HxqZOGtQaj5KQlPRC47WBeHg0ZvNj5fSKVlfOsFFS069Kv/Gf/5quu/qgRoMz8gE9GPkpK541k0nNvatpthL7LRK1cpmcfsM8DyFyNj4fFBuQz84DHygNHU3gPQuUjsBdh3kW5CtUkGyNEecesqAbEQ6Uz9zv2cUF9VD7mWPPSsOBYqSemn4n8p49DZ8DB3n82qLVQKuBi1sDZta8z9OJRafT0fLyssYsLpVswmZ41aJBU1lj/wSXb5aAgnKzvR5cZEBwtOA5CZqQv/6LcEYo4An4A/LWOI1UMSHKlMtE1PCeGGOTmfyTP0Y7zuHaOEw1ueBCuCgkg6uCMi3UVjZuRIYO9dl4Ff4aKUCGY8aptZWTWjn9vFZPH9XaqedUr50CJ1WtOtx/Sok4ESaD1k8d08rxZzU6fVzD1dONf0xaJ8CF1B8Z85oOcjGIOSBzRuZxCKqKQikGkUT7psCfMZYpl+irAFGIKRHv3a3oS40+2EtXzQQvM0aTSWoGabLZBnC8rkg588oJt2ergVYD32sN8PZhA0c2HWAp+avYmSm1sLygxIudKmwgXuwAL1XYcpG8FZwxHJ5RhO+61Zpee9UePXrPzSpWn1efTdc8qnnl4bKyVLbEuz+WBisafPUPVZx8WvO2js070AguW8Hm/FJe1trh12vH239U+dZH9MfFLp3ozmmkDDuMKD9SYpGthpNq+CkRm+BLpxYXOMBTIm+NvebfdId2BNVOkEnBzhNyJDYdstVyrk/wVMqmsjsjX6A6vTbSsZWBsPxUhQ5cbgohUkdSST9GOei0evraoKOVbVfr9g/+rHbd/n4djQc08m8HllE1falCX18/ekpfZPNjnQ0VmqceKY0GCjGiRWNeQJ2nj+l9d12vu3ZJ85I6DvphyGQWhHgSbixKcYcaBInykruGX8bVIVwPt2g10GrgAmrg0m06JcGgE/mdTRweqiFSX6w3J7LxQPnkc1o/9pQ62KSzMcng8EnBSHaYCc7CI1HAxxOHzh5eK3lexFfTOC/v8PQNOLd58hRn68nUMAFMeTb2W/FMqubqvLvBrIRQRqK6eoJGHG/JlBgTavKOxyNFxpOuVazxjFRs5BlSx5hN77h9t7bsv1yLu/ZppZIGPhaw/tEvTB1LwkRWttiMM82HbCF8/7n1jEujiowVbj+7//sdhj6tuaOoXZnuuu4TMQKk8BwYz1VKpvXBmPFaSoQ9znSBD8Q1+V/gOoWHXw4i34vRdFnf4tG0L+p8+fZeuX4qaDL8ya7xbJpEWy9GUHu0Gvg2NGA8gI5JFRuP2IYzidt85UG1rEx6hhgyJvHs3LIOH7l+YjST1YnTB60hC7n+tJqRGY+x0H4V+WZm2eyIE8N6uLaqKy7bJ6f3SNmATzQh8vO8U2cT0IU8fDF9OjCYoSkXDIGCTxhwI29gzUStZvEqpSSDHP/gD/6D/vbf+tvat++AfvInf1rHT5zSlVceVq/XV6fTU39mlgWa1Cx4TXto5nqSMnVU7Nh70BfLfDByuG4sBcUUZUPJ1jOGQNSbX/eAPv6ej+rB171J2+e2q299lalQGiYGu5KFs4BWDZvA5Mfk6q0C+mI5kBZo2DFJ9XxE4JBHm0D+F4LkzRNkoZcGFPkTzkx6bvJSFlfoy/tXMYEcDyuFyrR7eaeuueJqda0rnz96synRXxYPh4OBnvj6Ezp1isU2ZpspVfrxz3xEb3nwPnXYaciESwbwivsRraA1bwfHBW+e3UwgAT897XyQS3Ze6Jxj0nOP9HrQIf2Rud/kf8Sgf08H5uDSnJl03iXkqjFOZnv0dcyN9feGsPF8JXRCCXJQgNxqoPZoNdBq4BLRQILPXdTA++w85wtaMzMz6na7zSaIU4UZ7zfw9ALuqqsxb3rWFjZKSIGKJ1zhXOJ8E4j0+vznAL1+ZxGIXg2ox+AgY7FOFpUYox2SSSBvQM0xiZN8BAaMBZn8HvaShXMpi3+TjZOmZUqLHLUixBxJG62d0XBtRaP1FY0Hq7iOtQ3/igJ1GPlyTZ+8DGxWwMMlnYnAhxA1tfo101c/TRWyV+gseZqJI7sP1wMUJOQ+M1NiNTJnkjw/g0VTJ0ry/yVC7MbpuUXrG0HP79gItk6rgVYD33sN8LrSqMnM5Ha2c9nM3Ax2cqcJOx/6pqicm5r3NStGUxGyCjZB5jXUw/e8RrcdPig7c1Jd3vvKvzltVOvci40o4jRe16mv/JHqk8+qZANlrhtk2JN5bpuerOd1Yut12nnvh7X1DR/Uc1uu0eNa0MliTgPmKglkhxXwR5SFUtHhm8W0geQqQpTzcRkLmYLE1fvmMDMFC8BkNvHXdS1fdCp8E9ykAabf0WNw5zgrxJ5khYYp6HTq6GRc0lfTonbc9bDu+sjnpctu07Fip07keY1jXyMWZ8bW1Veeel6/+0dfUxU7Kmd6LHBVSr5IiDgRzLjOTj+n1x/Zpw/dd1iLkrogIqQ1uiXwotMImSZ/wp1AZw8762s9rQZaDbQa+GY14DYa1PlCMbhIDmIKuLJw4qpGqk6f1Ahbc6YM6kYS4bVm4R+vDHJrYGpISucexDcJ53Mpq00w8rwE1Ed0UwVePz3o7ncC1lRsVAWmPOzuhh5IUCZPA7KIUFCN1LVKV0KWxhi9Y0X1FrdInb5684s6dOQaJXKVzDUC5SzXjFtS4+eSqNhwzayZixBsTjOTj8VN4Pv4YvTNgTrxoVUC2TJ+B86mMyugk6Bkgexk5H6ogS7ggRz5WwEiexcdeL/18xto+zupI5f3HPib+63L35b8vtHAhehI5uFOKrSDnebMixhDgRg8khAofIG/lvkARr4du/dpy7ZdqtgsMDMlFnlXV1d0zTXXQCyZvJNzSrzu+uLOJPbCXQv/FJTRJ/pQsyBtm/wuFRSgSFykw1/8D1/UX/gLf1Hvfvf79MlP/YgOHb5al11xWN3erChKPzcGmpzVK0sGI/RA13NjAVATmXwy0g2GVjOL/wxp6M8nSmP0pjqoWklaKpb1xlffp89+6Ed15y13aO+uPSrQfQm6ZUclkzXjfqRE5dA11C52OdS407C7NDmJI+kCnXWz2WPKlkCW8bfAJtk1V16jMydOq8sk1X8qyhjo19gcePa5ozxDtQr6mXMit/T2t75ViwvzzTPV840EFsQi98TMNvXK/QC95KYU/sbdlOVCeOlD5B7HGNVhMnzm+PNq7slZfegcKYN0Tozao9VAq4FLQgNmptnZ2eZ/gRRF0cicWEQLLN534Doz09Tv4cxYIY6pi7c5nS+6TGxqxlFPixZlBjdkkqlD1FcTV1mpGiQrGuM9keaoSWuggnSM+g06NNoLcFIDJYUkhWxQUmT8irhBIZnYa1YkLYagGIIC9ZJLZtb4vQ8xUC/1iXEosSGdGd88XwxBBXxngvdFHtzGR14TTRBOFmk9MiZ4ihHjCZmL8Gc18iGnp2b4XvgDKSYO6knU65+WE3ETiMOaEJ72bDXQauAi0ECC+6ZiOI+Zmfr9vhYXF2Vm06SzrplBbfANHGJedjzQtl6pd7z+Lh3asqjIwhhJchZRDDgZP+d4LLGQtva1L6k++pRs7bjmi6TEolpWRydtq75eHFR8zXu08x0/rfWb3qqvzl2uJ9Os1kJftUrszqRxTZXmvF2oGufG9ncuK2irsIiZHeGmQiEVirnELSduLpRrk3NpDKYYAhXV1DlUEaUewbQuHXt6XStnhlpjQ2RYLOhY3KK1PTfq6vf+lHY+8HGd3n2TjnZ26CQyx5k51XB7HXr66rPH9ftffkIVWxpVjhpl5g5dU8FGSGTRcDxaVTE6qWuXsj754E3aK6lLXyJue176Gmh70GrgUtRAgAtdbqfyyfqKyZqISlE1HFmpXj8j/58f1Wgkwf8Oz+PQJX5YpgMOnOb0/sl75mBQaPxNCr7M+JJwExGsD3H1ZaFRnVVhk8dOTzPLW8XiiDqdro5cdZV8jhFCIKexBkX5gE1NyG1yw042ajMzDQYD1WzKe1KLVgOXigb8yb5UZG3l/D7TQGaRIWOAz85v0QzIDFnBMKmdWJuBLcu/xi4r2Ay4Rh02AjJlAoRbM1G59w13a+fORfnEx1Xjrpm5t5nkNJ4LeHF5HC7CmAlUZNHGXQ+bTV49/9bCv/md39Ff/st/WTfeeJN+7k/9gkbDWocPX8Pi/ayK2JMpytBLWXZY5C5lYsBiMpZTpRiCihDVDJTC+uIAABAASURBVFJZDHBSYUHGolE1HGnMTKjY+NbHXJzT3bfcrQ8+8kHd95o3au/SXvWLnkaDkXKVXLMarg81Ho1pp6NmcNX0yHgyLU/cSaL7ib6AZwwmv+WBDQ5DFyEUKmNX1x6+Vnu276Y/A/Vn+hqOh3rymad1mk2zmucrox/RG0P2udkZjYbryiyErZFuZrJOh3qNVD8nbtNb0iQPO3SBD+4HC3dCB/jUReb1M6el0UBKY4lNENHHFyAO5M4Btz1bDbQa2NDAResEOO1c4Uo2v32Bb2lpST6++AZ3YgZYsRk8HA6bBcAdO3ao1+s16V7e8znMeP+JiIxFvlDo3ODjSSA+aBMvhCjf4Eih0yyK1SqUGIcy+RzuTx5HmLmTJoCFqD4DKcGSiRrd9figbJGWvY0gH1uIaVzPPoXLYUYokxXEEORxmf7RGfyiXjWumsO4GvVk4hN+KSso0VZtGzKTkknxfjaA/4NqctVkxjUSfTwgPjJ2ipREeSs6kssijqmLtzmNqwOnPVsNtBq4sBpw/jPj7eYdNjM5Nzq/+aLMNG3KpWbGa228+0ml519b0fW7t+n9D7xec3kgrEVFt5+8S+Rl5UcqCymYtLaq1ce/orVnv6bq1LOaCQnukUZxRqe72/SlelnHtt2g3Ww27HzgY1q5/HZ9bWY/8bM6Vixq1F/S0DoaJiqH28YsGjlv++KdyznlOUOuQJazLn5Pa/JAZs7lYzaEI7sfrF/BZqWqWGhQdPXFY7V+92jSc5292n3Xo7r53T+qra99i57t7dSJzrJWilmNO32twnlnEOSrTx3Tlx5/jvJdVfC+FYW8nZRroVGV6GKuOq3F4VF99rF7deOy2D6R5qLYkEGw9mw10Gqg1cAF0IDTM1SJaZgV4FOMPxnz+Ah3KVfSyikNz5yS1WOxRMCm81jNB2mis+sFEPg72STjgFfnHO2uI8PYchj9c+U0flNz+FoBejElgqnRmX94doxdX4dSMwsQ+8yCRNjr2b9/n5aXFlVXY01+dlFNSaPu7DpmPAyuc0r4upbPQzycuSFmRmx7thq4uDXAW+ICtmg1cCE04FQc1O3P68CBKyFaaBdydUmcRMWCvyDjy49cp4Wlbapqk3KU/7RPXQ301re8UTF4bimxQOJlzMgziVLYIOeN4HfJydS7GZoMLAwCJMjM5JObomDjwoICE4zxuNZ4XOmf/R//XL/+67+uT37yk/r8539Wh668Stdee4O8j92yT7lM/oJqIgO3f9qravo5YoG7ZlLS73eZgNA2EyEaldFf5jSafNtD6uZSC3FWu2e26Q2vuksfefj9etNr79Puxd0qUk8xe/mowqIsBwyDrIjf4UaC69Ro/UWnZWWAkETT9ksyEP09Ok250a/L4jIFJoM5W7P2P9+b1x233k7fgk6dOKGnn31aY4ygyH3IyBdDUHQX7Nm9Q5lBXhgH3U4pH/A1HkkxkGqAc8PxslkemIK0C3UiQoxc2AgLMSpz83uERyePoxKfvCYky5vgXvLjeBdQlftatBpoNXARa8B5eCqej3Hu98U9/18gu3fvPrvYNzc3p507dzKWHpD/TNa0nNnknZ+W9fIRvuj1uirgTMgC/pcCpGBwqvNChh99A8R/GqUOXdVshCRjjKDwhFGCPFwHkZYnMPwgOUKiJuegiloTeU015ROsm2kpgUxK9kkZY7cy4wpwmTPhKWII0DCNUJt3Y5rfyNuU8TpIMNIDce6KuJp2aitoF16kLY8Th5czJcZNZIPv5WMC8nLKx7yIjCJ/BYr+LCX8zH6hhcbh4mHk3RRDZHu2Gmg18D3WQIAfNjfZ8Ac80Ol0mm+BeNg3QTJxZtZkdb973IwtiZsLpoV6qDfeeFjvvOdm9daf9+9BqFNge/Oqh9LdWqpGwrySxkNVz35da0/9sWxwCi4ZyoqsdRaFqv6iTvV26mudgxpc/5CW3vkz6jz0I1q95SE9vvWwngzzOhN7GsG7Q9VyTqzgmjHyVXBhVi0z2CsmFbFuEMIkTpbk3Fojs/+kVmCDdlAlVSxenaxMx8OcvjjoKxy+W3vf9Cld+56f0857P6L1PTfpaez9UXdGmc3zNWzb3OnpxKDSl545pt/7yhMa0uPaSiUWDcfoQoI3R2iJuUUxOK0dg2f0+Xfco9cfKOWsOKPpkaee1m010Gqg1cD3VgPwZgYxmoJJgkOlJINHNV5v/oecRmsqCMNongGrbcJZ2e0/Yi7tc6MvTa9cAfSG8UFoQMJubuxZk+vF0EvYgIczeaKPCUVXsTenDmtsih0pFLIQm7nEwYMH5Jsb/lNjCkGNKw70HFG4ebvo3+/B+vq6zEw+5poZmdqz1cDFrQHekItbwFa6718NZLpWZ2NhOmv7zn1S6LH4zOAVC8HT0ihr297LdOWR6+XEbBj6nU5Xqa507TVXgEOqazWkq/McZnae2O9GlPfEIflA8EILRliKMSCjkJUJDPL+X//8X+jP/Nqf1d13v15//W/8hk6cOqXrbrhRPugMBkOVZacpV/tGyaiiXM3YE6kclTB5MQaiUAStrTGwM0kzmVxfBZOWmMg3lLqpq21sfPiGx3ve8i49cPsbtW9pj3rEd3JHxoSpGiJMJYUUKBlUWKHAn7frm0wdJktqjknfxGD3YjSJF/iS0VViYOa5MWOOWjFPNGyeka48eEjLc0t68vEnNFhdVSxZEKMPMRbKbBYI/54dy9yYSt1OoQK9Zh6ooogaDQeb+mXkfAGu7rwp9cJ5kSIIg4P76EJglPTLQoOVU8qjdQVLxDrIh2/z+dKYzak/YP62u60GLlIN+GTCMRXPDB5iwuFh/4bH0tKS9u3bp4MHDzauf/OjYEzwdB+LzMy9Mpu4TYCLmanDImG3123SEnxoMlIkL+eMkiwybSxVW0fulwXSE7kSLickYshiSvBjlm9CZzMR3SSaajbZJ1CTR5qkhw3XZDaB1xxkirQRHHBxAKKyJkya1+yLlpmFxmiC30wiXtnkclC7/MjUmVx2UBlTX9xEnZl4TzdkmeSlcjjT26EGauJK3ux5mRT25hYkL2OT3GoOyoi+Ntgc3yS2l1YDrQa+hxows4av/B32ZhObp2aTOP+WnG8Ue5pzmqe763ncDeSzcaWC+cRcTOqOzujhO2/Wh9/yepWrz6sgHFgkS+QhWea2YZCsWpfGq9KJZ3Tm8T9UdeYZpbXnpXodxstaU9TazFZ9Pc3pmfnLNDx8l5bufZ92P/RxzdzxsE7tv0mPz+7V18qteqJY1pNhQc/GRR3vLOl0b0kr3Xn5JsmJHOU4zQZ0E9df1onusp4rlvRUXNRTlP+6bdNXbbueXz6kuVfdqzd+5k/rjT/ySzry9h9ScdWder6/W0+OOhp35jW0Uuu1pE5fTxw9rT/48lP6+rMnldiQ8W+TyPkWYg0FnWQ8KHGK1eNaHp/Qj7ztHr39umUtUnyGXhq8mV3XhNuz1UCrgVYDF0YDhh2IHYZZ5pwuPwIG22igM889peGZEyrzSAUbu0pwfQwKzO8T/gyHUdJLXKKg05pi0pMsI4b+4wpA45MEj8VWD95n7OfGjmb8W2eNCe2onIXZ55bJGyXGL1G2U3Z03bXXsh5VKpuwmo21hqzmaOrCDsZtwlwGgwHpCd/kNKPQxHtxX1vpfmA1gInzA9v3tuMXgQYCxrbb5LOQ767dB5HI5BwtFuWtN69DV92gTm8BAi5UQMjjUa2Tx4/ptbfdqLnZKMYzykhmhv0elDcRsi7oMSF/F6eus04cP61/+r/97/rlX/6P9KlPfVq/+Zt/U4evukrzLGB1Z2e1zoJ7TcfLTqmqGmswWKdPEtpQGQtc/PTRJ3SRRW7fifdPpq2x6578U1oqpLGx8dHRwa0H9MZb79UH3/Z+3Xn9Hdo9v0vdqlRZR4WaGqukIkR1CnRqUd2iozKWTRuZusqCeNpM5POBUs2xMfA1/unlfHHTtO++661HJmwGvLXEaJ8ZqbtlTz0WsI4+9ZxOPMtElolkUXZVj8bYQJUYtlXVYwV811x1WDM9+s5EN2MUJSbDGQOhLEvxMHm1G/D76SDaYyZe911YoATL9Ij7Fnk+fMIeMfaGq6foX41sbpCQib4SkN9kVNSENsWqPVoNtBq4+DRgZs24pk2Hj3EOjwohKMYosxcIydP8U8+eZjaJN5u4nubwsr5R0u314AJjk93ZwGQkZMYhqJQJT1BthWofW2ATkkivQUUoMU1KTC5rFfBlhINCFhsRRjrAH6m5hFMdEX4N1OhcZeLIfgXkc57NlG9cFtUySFOw6OjxDh+LDNmYZamg3yX9Fq29ADVHJi4hXWWFKis1DqVqi7Qe1DTruWjanUzeTKSRV4BmVeeg2J1VbDZAPNe5gG+JyqA9Ww1c6hq41OV3rvA+OIdMOc/9zm/btm1Tt9uFMlIDz+cwM7hK2Iml8niscTVks3akJTYxHrv9Rn30wds1P3xeXcIBfstjqQ8nDNfPyEKlmEZw4Eg69aRGX/o3spNPabZeVZnWFG0ki5XqaBrGvk6xUfHs3CEdPXCnxq/7gGbf+dOaeewnpTd+XKPXPKrVa+/TM3tepa/MX6Evd/foa52derK3Q0+DZ2d26Ynudn213KGv9Pbqy3OX68mdN+jUVfdodOujKu79lPZ/4D/S7T/5n+mWH/4VLd75iM7svkYnlvboyVxqxGZKQO4EpyVFnRiM9QePP6vf+8qzeubEWArwXOzCgvSJfgVs/8SiWNknbnxGO/IJ/djb7tI7btmhrSgu5EzeKMzNZlzyENHt2Wqg1UCrgQuggdy0aZq4kJPEWsrpE8d05vhR5eGqAtxeWlLhBiRWYHY+x9Brgk3pS/2Sm257L9zXwNCIg5RMwqSviZCjiUETUQPWg1LRU2eOzQ/GAbFWkpJRIpDXdPXVR7S0vKQQIxqmTmIFggW5ne4w8/xqvilSVZV8DPbx12wSr/ZoNXCRaiBcpHK1Yv0gaAB+HFUjFZ2OIovW/s/QFXtSLiTr6ZprbtaWrbsh6lIWCjm5ZhZUtm1d1J2336zZmSijDnGYTTxOvARZ0Knd+R7B22ZwYHIwadDDE59/S+Mf/P1/qF/5lV/Vgw++udn4WF8faGFhkYEi0u9SQxbmCzY+XPbEQpFCJj40SKpVpXHTz0Afq3ElY4DqFF2FFFWGrtIwq15L2jm/Xa+/9W69+83v0F033ant/W3q1B2VqZR/4yMwuPk/Og9CVowAry9VNfVpAhaCioK8TO2yr4CRjxS9cGS8m0GQYdGvFwRGv11fyFBuyB1Y6CIo37z5X//nf6Knnn1SpQr5BLboMNDPzmhuYU4H9u2nl6Z7XnenukWU0EenU6hTFs19MRbYdPZ+bvTO5FVvBC4SxxcEkcrMhcvcsaRoPDXDNQSsN5AngnN/8ZGb6PZsNdBq4KLXgJnBR0HTI8NJjpTS2QU93+zYnG5mikxYfLzUKxwWooqyo0x+31AX7CEOr9+ZSdghAAAQAElEQVSR3C+f+DgmMgQ4NzAiB3jHEZGjQKbYhCWGLpGFmjJuVpOX/M3GhTI1ipCUbQKuTV4fi8xMZi+G981lMUoGv9AWo5cigRLeNsIkbZyewSElo2U2NCor2QTpgFKTTZCotCFVbvIEVR4OhTIbJeNs5CtknRmp06deby0r43PgtGergVYDF5EGzKzhQjNThPfEEdx+w11cXFS328WU4x3e4AqzCUcYb3Wqx+RK8g/E+G+n2nBFs9WqHnrNdfrQg6/T3PC05nOlmRg09G9cd0vqquEpKWJ7Ro1lGmr41Fd05o9/V+nUMyrHpxUr3wipFIpCI+Y0K51FnWQz46mZfXp84UqdvvwudW9/h5bv+4CW3/QBbX/wI9r1lo9rz0Of0M43f5z4D2n+nvc1WL7vQ9r+wEe1+60/1ORZfuMHNP+G92j+9e/V3D3v1cqVr9OzO67TU/MHdWr5oJ6ouzpZzGrQndNa7GkYelqpor7+7Cn92z/8mr7y1HGtjIOKmSVVzLVi0VERTbkaKY9HsGElnTmqxdFxffLB2/Xoq5bkmx/MzBRTZqGLfoWg9mg10Gqg1cCF1ED2D8gggFO6w+fxJ08c16njz0vwWWTtJFfrEnNilVGpGqsGPk4YNqQkXdrH+axSY2SbQIxO4vAQA5eEnW6EM8pKFhV7s4wDC4pzS5KV2MZRdfIcDsl/YndxkfQiks65wfvBy9dJbpuHjTj3V2yAuG59fjKNV3u0GrhINRAuUrm+LbH8RfxGMW3IzGT2UkzTW/c7qwEzkzgzA1PNRKKWtGP3XggaomXJ+vqbXqO9ey6XsRFihFlngdSTQqj0nnc9rD17tjSGeoayzaiI8n5OSddJ2MPfCfi8KWH4n1vXJM6aCYFkMgsyc1c6cfyU/t7/9A/0hc//rL7whZ/V3/k7f0dHjlytnTt3qdfra2ZmVqIHlk0zvRkGZQYTepgD0YVYhGESUmTFkghWlRIDlz/TIQUmIVFhZNJAoiZdufcqPfSGt+oDD79f9956j3bObVOXTY+5clb+jY/CCsVYULGU6AwiKtKWMB4CMns/HCQpo2hvx8yavmQZ5cxzC1Hxq4nRRXLUyFvTj7pKGDc8DYSLkoGcjZ03vuE+ffTtH9b9d75Je7fv0cH9B7Vv/35t27Fds/0Z+pF04/XXSzx/RTBVg4FqjCYScKtGF5u7mTcHLhp/km0YIH6nxPsQeV5CPdLKc08jpetlhOsn93FTJzy/w1NatBpoNXDxa8DMFFnkc2we68wmb7LZxBVHCQ/iNKeZyfObmcxMfpiZZmbnZCE2bs0Y51waqV+WldgUdrrIBm8IMEAY45ARPwHcA/cGJkKsIKqg0swECPpRIj7BxV7ex5wsfN5sEUQHlKi/TpWouoE8vQGVbDpdZq/L80HI6vc68k2YTFn3R6qDulUjm8sZfZyzoAAnWiwVujMaYT8MUpRjWOdmwyPHDkuXUUMmexXjo7ujHOXozi1pYc8BibIKEfnsPJJtEvKS9rbCtxq4tDUQeNcdZvaSjiQ4aOvWrZqbm5PniTHK40ajkTIcpJAUClPhG8HC7WArp6G22kiPvvYGffzNd2u7rcsGpxXYCPEFtxAK+Cs0yOOswr8xkbGxVo5q+JXf1cof/zuNjn5dcXBGeewfRBnJaCeZwUUdrdiCjoZt+prt0Ff7+/X0tmt14uBrdfqqN+j4Vffr2NVv1Ykb36nV2z6o9dd+WCdvepeOX/s2nTjygM4cuVenLr+DDY/r9TgbHl8ut+kP04z+5bF1/ZujK3p8daxiYaty2VVddHVsfawvPsfGx1eP6Xe/dlxHT8PEbMYkuHEIl9cxqPn5q2RyHi9YMOwNTuqATuqn3/46ffiWrdohqQuUpSIEdYpCdEXJ4zyycdtLq4FWA60Gvjca8DUKh/nC/AYTDQfreubpp3Xq1CnVNbYl3JSZB/tGiEbrEumQP9xlEqeasrrED0iZfqqBmm65XjyISSxHcvvc+4vdnsZjVJDEcgn2b9DICi1s2yn15iTs38CY4esnXk4cy8tLuvHGG7WycoZytRJjho+f03HUzORhssrjVlZWNBwOaTfLzBv1lB9s+P0ws7M6MTOez7rVz0XwWISLQIZvSwQzax4ks/O7AYPtleAPp8NfYof7N+PbEq4t/CdoIKtgQSQxsQi4vZk57Tl4WAcOXSf/OaxOl0kLCxWSkwfmNvm2b53XzTdfo7IQx2SQw/Otn99ASR8MAqsszKU0GIyaEqNR1RCaB0oWmsbjyr16+uln9Xf/7m/pJz73E/r0pz+j//F//H+xQTJuNj5CiDILMrNmkPACNZOn8XAsI9A8f4xcFumvZYb11CCQP7OgbzRR1FHj0yPFYdDl2y/T/be/SQ/d81bdeeMd2jG3XXmQmciYmMapKUO9os7G4WL4vS28zUkzrHXZBpoouTBZG6XMXS4eeRYkXiSnmcsmJDOeiUIWTOvra5rp93XzDa/Sg6+/X295wwM6ctlVsrEkFvnIoroaa9eWHWyEdClLb9kE8Xjz6hjkG5fsF/3pgp4F0voN5T0JTGSDG3/A+0XKi07v5osi2kCrgVYDP3AaiEwCY1FqzOQoQwow4WRcw2Nmcj7FyzgUGDkmEIypjcNiITIRY/LxrYhBZpIsSNTr37qo8ddmSqByf5CaxUfnKnntDm0cm/2iLirjVHNkZZcTUIO8LSLkGzWSUVNQ8sEaPzRP2JjkRVWhq3HoqYrdCUJHI0bIkZUa+s/E4HrakLhydkkzbJY3E0JFibomUHu0Gmg1cAlqoNfryTdBajZlM/xQYq/HGOV+GEXZEsBn3rmsiP3XZYN1throodfeqB9551u0PQ7UGZ3STBlgBPJSD2SjQJGMLalqqFjAXRUbHqee0+DJr+rMk19WfeaotHZCxeCUOvW6SuzMGILG1tGqzeikzepYmNdzcVHPFlv1VGe7nurt1pP9fXpi5oC+2tmjJ3p79WR3V5PmeZ7vbNGJckknwpxO5I7qmUVV5YyeObWirz53VM+eOaNnTp/Wl558Wv/2j76sP/jqE3ry+dNwXaHQmfG9arnscsOQfiQWC0v6PoPdOL9+QtctRn36wTv02KuWtCRpFsDy9FvME9Qcpkw4Nf720mrgktVAK/ilrwG3K8cjnYbz1tfXVbPgH7FLIxxv8FvDz24zGpxF3rMdzmd93xceKBxOVgNxNGH6G5zn4XgxpomxzbDBhX6GtdSZXVTowvDBGT5SSkJlSr7YRSiEoCsPH1J0XVJhoC4fR6F/9f1DpNRPNpkxIlCwqir0Xzdhj2/RauBi1oDbbxezfH+ibI0Ry4u32d1caHP8+fxm1rysZiZ/2c1eCJuZ2uO7pwHXboRQjYFpzEKtm9NXXX2jrrnuFs0vbpMgZV/QGI6HsHKlM6eO6ZGH79eVV+xQhszNRfseDGJh4y3xx6Hb7Xir6nQKnpvAZCKJ8VYrq2v6L/+r/6d+5vNfAJ/X//ZP/6lm5+e0sMSCyhy76/Rz5Lvv/qxSQ80AUzNYzPZmZHUWczB1yg79zM2GSVGWIquMv0x6zEE2kvrq6lWHrtc77n9E73zTo7rjyGu0p79LYc2koanDIo8oU6GfigmNT+6kRMwU2jgCLoMW1/OeVEchH+eaZCRUE8geNE9q4KELiRgCGx+l5Ctekrq9jiKbaaMRzwx6S4OkLf1lXXvZ1cqDWt2IXpkIGzq56cbrtbi4oMZI4n4E7pGZUYtkNnG16dgc42XUKGRThgvhNe7jWcH85mQF+hbZADEm5Wl9VURMJCOZs/EbV7sY5EeO9mw10GrgwmiggA+73a7GbLDnTZwX8AdNGCKHoGYTI5SqrFSNW1tUgnvYv8ctZNQjMwXyKhj5Y/P7wmPyjkmrLagizV1HZsyXauksB02Yya8O6QWGMsMPPL5mIucbHpkJbREjxRMghfoNeLmzdh7hZIXqyCJh0VcVWfwDIzZDhtbVkLFU/YXGzd0FLe3ar7kDh6SF5Ylo9FEK8sP8chYeMvnf2ajW02qg1cBFpwHnI8ccNvj27dtVu+0Hl5hZI2vGTXizG+AAL/Yg73yOitiEyxjdd125Sz//kUd091V7lFdOqBMk3zBwDpLgnwBdYGvX/nNazmtskqjC7jrxtAZf/j0Nv/J7Gj/1RYXnv67u+lHNjE9rDtaZDZUiGyJNmw1XmVKIGoPRBsYsVFVFqRpUME7dSG34xLyh0gxc2xkOVGLn2WBFx55/Wv/uj39fv/3FP9QfPf20Tq4PZMwryk6pDnIVIakM8CVcDOlTT2LblzkMZWfHZ3TXzp5+4k236pGblrVVUvOzV2SPgG7KLMGItYx+eziYZGYvC7VHq4FWA60GvoMacPvuRdWxUHL8+PM6dfIEaycV6zFZFooGksnXWcRaC16Z87PEckFWht/xft+c5j1BF7424RC2tRHpoLNyHTS6a8aaUmOYv7+4Vebf/hC2NBkzdVCFHMnXVIi78sor1e12VGN7e52BscPr8c0OMxqgjJkpoU+Pc3geD5P0A3+aTXTk+nC9uULMJnHub3HhNOA2zIVr/TvQsj9QrwR/EV8BL5LgfPW8KEMb+I5rYIjxbmYqikJZprmFrer05sV6jCLGf81CblmISclIN91wlV57243qEC6YIAhTXN+jwweEyoWiPffjiHFATz75lP7b//a/08c//onmp67+yT/5XzU7OyffHS/ZxDAzBuWxZ1csoqpqLDNjQOnSX8m/iu/fVogWxNyCvnWlysTopFAF5WHW4BSTmGHQ1QeO6KF736oH735A119+rfYt71G36qhbdxSrqFCb6lGl0XDcDEaxjJpM7DLtO3A0dWlDgDNjFEygJtVznAsvKc/vyBRyVxyNH/dCnLRdjXwyFprWx+PRxiCdlH0wRg+lT2TR4+H9h7R1dllWiaHetM6Ecefu7VpaWpS/91zkXeLWyLVg3Fwzw7/pRCke4/A8m1IunJfnRg2QCMEMeF8CG2CBTcUx/eRhkEjwib5Iz27YvOhOqz1aDbQa+AHUQIAXer0+bMBC3kb/GQ7UAF7JEEbC9U2EceioCn2Nrafa/Wwu5KKrGrfKgfW0JP85Ff96fWaTIRd9jdhoqKzDclmUyJOMMUkTvoaKaDFvAMcjHHinpxkRweSOx/kkQhlZQYFhULIJMuEzkYfxcmNwdk53mquz0SztI8u4mJFjSB+GyDSOPYWZJS3s3K/lvQdV7tgjzS1J5FUokdckObTp8PAUm6Jbb6uBVgMXrQZ8DujfAnG4ze2CTphn+i5nOC8TPQ0bmxNZYbSmmXpNt1y2U5969AG9/a6bFc8cU78aqvCfS1Wt2molJygnHOcLr0Yc2GCqh9LqSVXPfl1nvvz7Ov7Hv6vjj/8HjY9/TWH1OfXrdfXqATY8SAN18HfczUOVuI6uRuoBTyurtUneal2d0arWn3ucup7R2nNP6MRX/kjHv/gHOv7E17R6+rTSuNJ4MJTv5t2hJwAAEABJREFUd8CCSr5B4zKxeRyQN8Ch3na5+ry2jk/qzTcc1IfuuUl37O9pJ2pYoAsB+OnlxWaNlISiYPBMT7Mu8aMVv9VAq4FLSANu150r7omTJ3X8+PFmLUXwmkLQqM6qkxGMqjFIsy/ew3cyL+28ZWroehLhkZc0zLuEFW9AcLQ5sIXNw7geV7sO6GWmz0P0U87Mqzu3KJVdyYIa3Wa86MisKSmRd3nLFl122UHSE6GsoohEB/Q9llHOjAIS6blZ6xqPx4Qm4cbTXmRmauYu6ML1bDbRGcH2vIAaCBew7e9I02bWPFxmL3anlftD983AH87NmNbTut8dDRQsiCQGqMBmR8bvewyjsQ9eMDGWe7cTII51LS/39N53P6yd27vKLG6LhQ0TixSY4t8dyV5cq48hTvyJUXM0Guvxx5/U3/gb/w/98A9/psFv//bvIOMWLSwwoMgU6Y9/FTMhq9mE/MYs0JMkxgwlJhMhGN1IGgzXVVWVXA+i7z0WmLQujU6OtFws6XU33aUPPvwBve2+t7Hxcb22z21XL3dVr9XqsFDTLTrqxlIhSRF99BjQChaGmk8+iIHIYRsufnPdZfk8RpODgPLkz/NtwiT9PFfqkOM8Sd+rKMRUCGyc0W/vXSjQp2plDJ0iFOp3eoopqmsd7VzcrluuuxmlJnXQVcXmwJ59uzQz29fZw0xmRlWuj7Ox53g8zeHRU9f9FxCIwSmHgqETcW8rGRPeNBhIbLqhFNeM6JwM48jDkwJEtecPqAbabv+gawC2U6/bUVEUgjRk5jGCRoKaIwRVFtn06GhkfQ1tBndGQzY4xrGrFDuqFJTYBMlWynxDRIXG6pA2q4qxrLYOOUqFHGWkyUepFAgbYWtoyIeShr+aRp2lNmBEuEyN62OUkz32gU/mGOO63a4CaYGaJiW8PmN81QTEp1CwcdPVOPY1jMiPO0b+mg2RYm6rersPSss7xGxQYmOnQdmDIo3GJ+fU5zJm6vTwFJMc7bXVQKuBi00DdV2fFSnCF/4tkPn5ebld7jZ94l329zlmwUdkhYiyYBPCBjMVFpRHA3XYcNjZqfX+u1+lX/rYO3XdjgX101ChzLJuoQ6byASooCPVkboKXMmSJOxRCU8eSesnlJ9/XGtf/fc688V/rZN//DtsjPw7rXztdzV88g+Vn/uSyuNfV+/Uk5o587S6J59Q58Tjise+2qSNnvojrT3++zrztd/Tyld/Vwl37Uv/VoNnviSNz9DmQDrxvNKzz+Ce0GII6vocBD0UIapkXiI2QNJ4oJJNlrnRKd22s68fvucGvfvGfXrtgVnt6UkzWdiPjdRwuNAE8nsf8GmiOI9Ue7QaaDXQauB7oYHsvHNOQ+ts8J5ovvkxkmEIBvguu70K7Y/h8mRB2Yz1lTHcCJRlZmIZR9nTzqnv0gxmyYAcSda4GTdJcL+a8SdD+95/sQ5gqnLQ3NI2bN4ZCXtc5BaHVxPcbXRpMH5WwZhx++2vJUdWRHfWpAfFstO0RLA5/f44RqMRzaYmrr1MNGBmclvE9eMwM7k7Sb1Q17Zdf9Yvai34Q/JKMDOZvRROhI5XKutpnueVcFEr5xIXzsnWDfKSxRffLKhrSJvFaYNw8dG7DMFWWjnzvB5+2/26+earmJoQ7Z9iyhBIMgIOnO/SOR1zxxu72s8++6z+h//hf9BHP/pR/ek//Yv60pe+rN2796jHBCgid7fbU8QNISrimk3kMzN1Oh2VZcHgUDcou6Vip5CKoKJTMjkplYZJo9MDxYHptVffooff8Dbdd+u9umb/1dre36aZ0FeRqGMkJlkM7gxuVTWS/08LMaoHNBRBUKTaknExSIQz+sLDaSJSkyPjoGOimmR3mxih9wlEHFEX6WlNH4Xw/g2WGE2BgduMZyNnNf9bhXHYvxlTMCm99tA12rG4TZldtqoaanZ+prkfzgPygzLunA+uBmpFHRn1ZbKAJj8uoQtzIhXvjMufNLmPsiBrkHk+avFgqB4OVfOcyMhPPsOsUYMLKfuF0VjbaquBVgMTDTgbOLplR74JkuEIM4+xDePcYAnAWDa2stlAGIUZjXwTIXTZCOloPUljYzyKHQ1y0BCMyFuxybBWF6R1mXCVNGjwpuFGwJjH+CTyno+BoHPyCKaawAMum4dcPEdiEU9UNzszI9/sN3JnJnten4+9IpHh0IdECfkrNkFGKieyI1td9KROX+XcsuTf+EBm0QexATKGNjNCZMZN4ao5vGaXYIImqr20Gmg1cFFrIGfsIjAVMsaoPXv2NP8U3ZxI4AnjHTe4qHE9TGbnE/NycGK3KBTG2ItppKVqVXdcsVufeexBvfe+29VbPS47fVxaOaWSvB3KajTGjh86wyn7h558sxYmdTppkFiIwv7UYEU6dUw6+Zzy809r/OzXtfbkl3Tqa/9Bx7/8ezr2pd/Via/8fuM/+dU/0Dpp/k2S+uiTEvm9nNIahDSQaiYE/kEXJz36o8FA42PPaeX5Z1WtnVZJm5FNj2K4ohk2ShZGx7V9dFQPXb9PH7nnRt25b05H5qVdXalLXd4XWL0R17vkVaIavPYCPHJCi8S1Z6uBVgOtBr47GnAe31yzhx3HTxyXb4KUZalmHcn5D6JKFmDcyLw3SO7HNpT/LDacbmbKgASJvLrkD+dk74STsSMRcGR6l8XOh3wdwDf9/SflM7FFd0b9xS0S623ZWd71kim2cbp6PGjkZQTVDddfp36P0Y0xzuup6iShV4pp82Fm8g0Q/0Cv35/NaT/oftfbVCdm9oOujoui/7DDd1cOv+HfDv4k6fyhctR1rfPhTyp/rmxe17lx3074T2r/Bz29YmOhhISDL0BYlOuflRIGr6SUa3buB3rggTfooYfeoGjEMZkoyN+sf3wHOMQJ/JXgPOVj51NPPaU//+f/b3rXu96lz3zmM/r617/e/GPFDotHkcUVxgUZA0nF6omH/WeojJhOp6vIpCvTiG+iDFmMFkcIQQP860yEat5C9w/WB+qxAPOG19yjjz32QT1679t108HrtL2zRf2qq05VSkOpUIfBaE4+iOfIQFQC3Ix+jFGrQJ6CxR5VQSGVIKLS4K0CiSzyvBP48OaYxDcZNl0meT3CuJwPRF+w01SP00bfpHE9bpC5GdGCXA9mpjIWmmHA3768TVddfljDlTXVTAh37NombpH8MDOx6ie5Kw7u11k/wSZNWbYBMnvshUWmeZAx+vy9wSsz+uEgKfAwBN6h8WCd/iZipEb+QJ6cdVH0Qe3RaqDVwIXSAEzAxDGq3+9CcROOcFkswxQQCo4SXFqzOTCyrsZswI+sz0YCCKUy41vNAmHq9JS7feX+jCo2FsYlLhiRpw6RKr0lZxyjvqikCQQjadORN/zZswMzQy7GJ/jYzOTjpsP5TvD87OxsM74aNXo4k0/GWGeTNj2caaOiPd+YGbNxU0VkpT+h7Ct0Z7EzovzbKzUj65h8VtAv2q59kkdZNUfmihzNlQsnWbi2Z6uBVgMXqwYitrcvxrh8DWfg8cWynTt3NpsgMAX2I29yjrhRAf5wm8nYtiVCES4IgTSosY+7rVuqv3ZSVy9I77/jWv3nP/JDev8tN2rr+mmFE89Ja6c004/qYI8XRVawSsHr8klEBYfUBqN0FODRUMwoYqsb0c0iVTWSRuvScFVaPyWtnpAGpyfwODYwMHgl3+iAm0yZdkBhCtQjJhJWRVisUPRKbaz61HNaffLLOsOmSTk4qcXqhPblE3rzvp5+6e2v0buv26aru6d1xYLp4HJXndFAgXqliu6PVGI/FoTpibKVkkVJwF0Lkpnao9VAq4FWA98NDTT2W3aCfKF2j/OQx54+swIFBQXWUzzOZNhzXLHv3I5LGJIhFqwNJo2H8GvK5DCygu8L7qIf9MbPF3xZcp05NPF73338cxjj2PzistSboRj6Ik9GK2r0kSkrTesiJI/Yvn2rDh26QgPWEohQXWWGoZpmNnLQlpk196GqquansNQeZzVgZo2u/Nl1nE1oPRdUA6yRBQydFyAI47zYeCX8cZ+ikZxAY2s1LmYSk1I3IEMeU2JMlhok2lAD+UQVg9AcGFehyZ8wPOtXQEXa+TBWGq2CFeXx6ouQRitN/Ahj9eVxStXgjMaO4RlVlKmobzxcIW6CkDe3W9OHTfA+NP3Jks4BhHBu1Lceho5e9r7Q9CV7er+CxqOkBKEGC6rGQwUW8mNIOnP6uI5ceZk+9IH3qI/tXUTxTE30zJim5vBg4/nWLkjAPd1U9pz6vvq1J/Sbf/Nv6YEH36xf+zO/rifYCNm9b69CGVV2uxqz4ZG5N4FBxZDfyS3zTGeei4I8o9FQzaADAQYmDb55I0UZE5Zu0VOn7qo+XSmvZt31qrv0vre/V2+68z5dffAqzTNB0iCp5xMPFvrr4Zj3wFSNxhqsr8sQu06Vat4jBalAQSGgw6qWbwbGWJDDcxl5Df/k9C5mXlrEbh7JSeyleTUW8x0uvZmhg0Jmgf4nokyNPtg0S1VSh82lqy8/oqXeomJlWsAAMCamDE2SuLpCLOB1f6MlqdEQfvTVaBAvkZOziZh4L8iV9hPP2gQuGBH+IDjQBb3gSauVxusKadT4jefyrKxe5Gzgm/N4Ucc3V6rN3Wqg1cDFpoEAh5ZlqZyzzJxDHDAfYclgwABrRNVWaAyHjthEcIzjjEbFrFbZkNfcshYvv0pzh65Wntui1Vyq9m9aUCbBRzX1ThCU4NgMG4l4r980PXLj8Wum3QRyk5iRLTW5A/UExlqXFcEUO6VihLObkpOLWVOIMvTB66BkxmXuy1hpSrSdmCCr6KrozTZx2dMpXjd9xsNZMn6LeIc1rprDmmt7ucQ10Ir/A6IB5zbvaghwD/aec0ev15P/PxCPV/Num4Q7uWZNjqyqrhuEYMr1WMYmxVzImssDLddrun65r089+Hp94QOP6e23Xaf54XHp5NNKK8cUmEuWbCQEB3a6HNiiGaSEXUbdCb8Rb8hlzj0TAaRoUhEEdUFiNYANkYEY/Jk5S02WrDEbFlU9QlziSBf2YMUmSsbmK8RcSuvS6LjSU3+o4Vf+ra6bT/r0/bfqI3dcrRtnK+3Jp3TFYqnLts8rQqgWo9QQJW26H5kCMHSTaUW4E6g9Wg20Gmg1cEE14IvtIURVzO9TneU8LdZD3A2xUDbJDNaEwzyvp8njCIeGXHWJHxNW9k684KO/3ucGdJbEyr+JqKwabs+xVGdhq4QdL0VSTWYmLhJ6aSCJGLwZNzQ/7X7ddddpbW1dZk2K/PCx1N0pQgisvdQNpnGt6xow5h3oLXNvhLtJh57a4sJogLXmKEsb2PgUjOFmmMOBXabES8MpfxXkNw5Dy2KQ8bDHEBR50Qgp0ofIhkFMA8W8qgBYIya2Vkm+zM6gBV4O0iuMQ/PfUGVhbrzO5sNgRaO10xOsn9Zg9YRytYps6xKGZidWmuvzIs5GbcPo3LNzUXt2zOuqy2oRlPMAABAASURBVLfrxmv26ZYbL29w601X6K7XXKM33nOzHrj3Vj1432166IE79NjbXq/3vuN+ffA9b9GH3vvWxv3Au9+M+1biHyT9Xr35TXfonjtv0s3XX6FDB7c39XfiCBnW2BA5hUzHNVo/qZqNklytId9AyY1P+owi5RDkmzFsA894gY7cncBkaMK4bkbOkrn+IPEACEkiB3ERAq/rBAlJnmYW8Zv8nhCjSLrfl0QlNZEO98tMIUYVLGpUyOJhT5v6PY/7aVqeNoWHvx1M65m6xj1/ZUTFsg9ZGs9OUA+ZZzpBabwCzuj6qy/Xz/3Mj2vn8izpap4hsyBYegMSXZVk6EUve9Sug3NSMxOFumIDjWeS4n5KKNPrG7PR8KUvf03/6V/6y2x8vEU/8tmf0JDB9eChK8W6ucZs0DgQiHcicMtNAQnr5l5lqqnliycjJieJyU1E5EALmfuUea9cnPFYGp6ptTia11tvelA/97Ev6C23PaArtx9Sj00RjYyNDiY56KTySRKTrlgYtRBH+x0mSKYkPz1WpCA+QZ4X0n2Do+a5zFYrb4SlzJ8mR7bG9atR1gi9LDKJTUn3nAtPuzDw3iQ2yir6aeg1qlBzg5IpMsiLF6/iPifcMRNOY/C5fPfluvGK6xVWa+1d2K6uxJ2jT3Cesbgn8sj1EcSBfo00h3CByRMcpgt/ZBldDkVQwXMS0IHYSBTPqtCBGTLWA9XrJ5TOPKcwPg2XVZocUU3hzFORueiVD8/xcnjlkm1qq4FWAxerBnxMcvuu3+1rtj/LRLJWgivHLPZFBq4SXomMuSFEWVEy9kUNrWB46qnqLOp0mtOou11rcU5a3CHNbNN6uagx4aHblRYb1hzDmyPqGcFJDH0SbgxBTq2wFO4Gu2yMVb5ZkshTIUsmU+ljH7bVmM1/p6vCNzCoT8i3sMSGdqcjwx+Bj+uC981MXTa5s0zR/UXELmVhj7Te3IK27torEV8WhVyGQlKHcMT1MI6ahOZiXI1eCHcCtUergVYDF7UGzOxF8jk/mE3i/Ntjh668UnMLc5hMdfPt4THzAbejLUx4S8EUsK8UJOchRxJ/LLgZ9v1CWtPy+Lhed8VWffbhe/TnfvSDes/rbtCRrX11BidVVAMZXGqqFLBVFWs1CNhh9TpzNFOCjzJ15kYuEw1JchYCcK2KrmTIw/wiSY08hlwZruzMdIXpquT1xUqhrJh71PDcQOXotPorz+rahawP3XVE/9kPP6afevNtevXsWPvTKS0MjuuGK/Zr29KCxPzRxwFql9x2dn71TluQ86ecdIGPF5mYKRCnPVsNtBq45DRwaQhsZjKbwCU2M4UAJ8FF/msavqlRwYvBSsn5Ko3lH57NqlX52hy8GuDKGLDuvMzgjFK13rBrkMl5reE00qjgEjsz8iZQw8ju4nUd+Jjh/F10lNBNYvMjGIzNOGPY8NZzW327VM5SLlACPbgu0C3Kk6J5RR6DFz/N5Np05KprVXZ68vExMiaG6Nmy/H44PJQYR9w9ffo063q1POz6NTNFbPNpPnFs9hO85E7Ugv4QGxXxIOHxGHwvCqN3NJkUZawvGc+psU6VKJm5J0x8KNeeF0oDIQY2K0AwJ4U1btOKQj6tiIEU0wl17RQ4qa6Oq5OPqayfVVk9o3L8NO5TKkaPNyjHjxM3Qad6Qp0Kf/WUVk98SasnH9ep559QNTytMow1PxO0b/cSC9wHdc2R/brz9hv1wJvu1Nve+ga9511v1Q9/4v360U9/RD/00ffoUz/0vgaf/Ph79ckfmuATH3+PPvHxd4P36MMfeFQffv+j+sgHHmvcD773Yb37sTfrsbe/SQ+/9V694+H79fa3vEH333s7mxs3647brtftt17XuHe+9gbd8drr9Lo7b9S999yiB9kAeeRt9+q9736rPvKhx/RDH3u3PvWJ9+mHP/mBBh/9yDv12CP3657X3azrrjmog/u3anG+ULShVk4/p5PH6e+ZoxqPTmk4OKG11WONO1w/qfHwlGoW9l/AKuFViU2gGkO4qtbkyHkIJ48grqGq8boyG0SmMa9QpcjmkSNYRXgsNd+yqfHzegWpiEYeolNF2SFtrzVpCQM8BjXpmTRTUgmBeVyGFDPk79B5Do9/JfgAlDZIL4TQkKFX43Ge9kplPc3zILGcoAOThOwLtujp8st26rM/+nEWZUxdxq5ApYgKoWbP7qEN4PwJp8vlWfwnqCbtUQV9NjO5DJ6WU5YxUP7xH39Ff/Nv/Re6/vob9YXPf0Epm65gkuSfGPOfqWr+x4dFyknD9SFym7plR9M2YhmpJ1AuKxaFvFzti9IKEoNIx7qqVysNnl/Tvbfeo48+9mG94ea7tW9xj2bUVzd3VOZShRUqY6nmgCgzhGlU0ZCm+xuI+ys6A+MiJz5iCeLx/C8FCZtPL9OAyPwKIOniPOmhMZSgH6EJ87646/D+CF3Y5D7U7DqZp4+zrjt0jXYv7ZThD+RDe+TkmlEwZQlwktBoE+9LTvLaJrwk/XsTMZFwckWacxr1GJPlWoW/V9OfUODdF8++XH5KZNCerQZaDfxgasDMmo7HyHizMY75WBZjYAJTKTO21ywKVqBOsAX5MuNSCqVGuVAu57TOeDWOXZglqsZSzJ0ZGKdQYBJmPu7JedhUYx/UjLHJgrJFZdKy+3El448r3GSk4OM68bkMifYzBkBRlKqY1I2BvBzyz83Pqz8zq3FVazgcKsaosiyRv9aZMyuiyqbu0XCAXTXW3NysFpe2qOz1pSZlcjXJa2xiDP+5p8dNcW5aG2410Grg0tOAmWn37t3asmUZnkgqsNkjHFfBJUVRKjhnYTuOxuPGpocB5XMb72mXdKtG6lut2TTQIpshtzAn/MRD9+rnP/Ye/dT7HtXlM1Gzaydkx59Rl3ngHHO9PnO+PnM4mtJ47YwCNqxgTvmCHSaoMYdQxANXNmRUV8KQk8cbeZPny3AzbVdrqwrDNXVZ1CvXT6lDG3byaTY+ntNr9m3VF97/iH7+g4/qM2+9R7fsnNWW0QnNDk5pAZmPHNivCKdaw7Rqjkx/G062QKzDGU+NGBOf2qPVQKuBVgMXXAMGR4UQBVEhi8n/pIQL4DWMvYZbc7PmJRn53YZMTThLngdH3yfHpCtGb0xuqjd2L+NbVY3l/XZdVQoqZ+YlFuNr/JLxp5c/qCRQR429fdllV6jb7cnM5HWGYE25TJ7Gs+nicYm5g5k1+T3Jwx7vfsdmv4cvddgrdCDLeEwZTzetMbF69Qol2qTvhQZCjEflKOKzioFNDdC1JzHqHteMfV0Lxde1pfN17eh8TXv6j+uy+ad0aPFpHd7yrI5sfVbX7TqmG/Ye06sOntRtV67prmuTXn9TqXtvmdN9t23R5z5+v/7TP/Nj+st/8U/rP/nzP69f++Wf1q/+0k/rc5/9qN737rfoox9+RI8+cq8euP923f+m1+h1d92ga6/Zq6sO79T11x3QYdwrr9yhyy5b1t49c9q5o68ty1EL81nzc1n9vqnsZMlGvPQDVfVag3G1etYdsaA+HJ3RgA0Ydz0tayhj42I0OslmwQm48jR0sKpOMdRMv9biQtDycqnLL9umQ1ds15Eje/Sqmw7pnrtfpYff/gZ95MMYlZ/+gP7U539Yf/ZXf0p/+S/9sv6z/+QX9cu/8Fn92Kffp09+9DF94iOP6J0Pv0GPPHSX3vym23Tv3Tfqrtce0WtefYVuufGgbr7xMl1J3ZdhNO/bvahd22e1fUtPWxYLzc9KM71aC3PGBssai+1HtbbyrEaD55Xr0w2q0Uls5hXVw9UXQdVAVtM/0AlJJcauxzkimyaOzOZKNVxXdnL0xQWQ3Mg/BwFyeyX0ylJlCGyaZU3Ls/LQhAvIL1Pvy8EN+czEwTLyaqD19RMaj0/rNa+5UT//8z+lKw9tYwNBilHNkVIt5QmRiLsluV8cWTSF+/Knb374ooiZqUKmwMBJKVkMPBdD/dEff0l//i/8Jd322jv0Yz/+Oe3df1BXXn1N04z/PrpzfYd+dkOhIkXNWl8lrscN0X9ik6lk4pLQl3/bIFnQaJy0ujYScyn0USpUUZ1R1MP3vFm/+MM/rbe+9l4d3LlX/V5PNTIxSqmgs45AWw6d58h2nsg2akMDGdeB4ydeV1eHxT3hD+DggQO6iQ2u5J/i8zyXKLxfJptIT7/MO2h4PMYm8UZ6tAhvrCuNBqQkyQ0/z2cEv8HTs07hRaZ+dz3cotVAq4FLUwM+znS7XXU6naYDZqbIOOQTFnF4uocLVuzcb2byyYvDx7tYlM0GhE+6aiaX3bID62SZGaV11hVHZtzOIbLcB4ytWStVWVRivCRZ5n+Zq4O8RSjl/EUMtkFFPlNFvMquhMwIIh/Xl5eXsdeWsRd6ROUGkT506JP3w8d/l9/zbd++XbOzszIzb7JFq4FWAz+gGnBOMDM5J+zfv1/OGT4/cE5x1+Gq8XwOswn3eRyZVceu6tBRZF7QJbKzfkbzqyd1zWzQA1fu1m/8zGf0Gz/1af3i+x7Ww9dfqcO9qPmVk4rPH1Nn9YxK5mOBOVBkUyRoLHeNzQyrBypCDdONZbiWR8qjVbFjoi7hToAFR2vqs/nRXzlNnad0y45lPXrjEX3h0Qf1X/zcj+vXPvyYHrrmQCPL3OoJlWunVbCZsry8RTv3XabQ78GnAaknp9lL+dDMGp40O787KdleLzUNtPK2GrgUNeA2p8ttZnJb1Hna5Efi4sDhdFbDqlQh4tJIgUwmE2vyIJOD+Fzjuh/nkj0NyR04m05jLSBji4s+jscjEZQxRqnsqbewJAJNnL7Bw8c+t52PHDki/5CRGS2w1nW+4maTtDFriYF1LLNJOKH86f3zch52t0WrgQulgbB74TntWz6my3ec1jX7R3rVIen263u65+YF3XvLkl5306zuunFWr3PcMKM7r+/rrutxr+3pDnD7tV295upCrz6cdcPllY7sHemKHes6sGVFe5dWtdw9qZ0LteZnKnWLsVStSfW6AgZfwaZFEcYYesSndVWjMxqPWNxPaxDWELoaKLGRIdKmCGxcRMoFEDECY6xlVqE/6sCAdP8UAUMx0Q5WI2RZK8Z0Fh6XMSqLmOUIVkMIYyUMT1YK5QZnpN56vAaHrBMeMhEfNyho1+E/y9XvJBVGGgv4/U6t3dvndeTKfbrxuiv0qhuu1N133qz7Xv9avfn+u/V2/0bKIw/o3e94K3hLgw+892F96P2PNGi+zfKBR5tvtXzkg4/pox96pz7+kXfrEx97rz79yQ/qM5/6IO4HiH+H3vXYg3rbW16v977rIT368Jt0/xvvaL5Jc9st1+iWm9lkufVa3fHaG3Tj9Vdo/95l7dm10Lj79iw131xxd25GyL6uqLUGha034c2u6jN6eawojc+cRa5WNIXqVcqtyriXr4RoA8UwUE07MQx1P3r6zGc+rl07EE7SlNqda82M+xhkPpppchgZzLgJ3sBCAAAQAElEQVRMgs3Ch5PsFB5tZs0iiftDiHJ4fYkVm3/z735Xf+Wv/nU99LaH9fM/9/Pasm27Dl11RCHGs0S/6p8iZQe8YADJVZbVppgjuiokFpKpUtmSfLKUIfkilCpBYR02S0r1ra/69Fi3X3ebPvmej+meG+/Qzv4WlSOjHuOZq+XlhDz1uNJoNJJviNQ1z6QkM2uQJTlwxPqQOy0aDUy0Mrk2ES9cuNEJPZaxULTA7TJ1Ysk7cgtu8UK+S9XHg2AOee83YNPOBGINLjWe2VqjtVVpNBRKkD9J/o7g+aZPo4QDpz1bDVyKGmhlPkcDZqaZmRn1+30lxjAfewKTF8/mYR+TBoOBxkxqPGxmioyRvgGyuLikpaVlxqgg55ROp5TBPNk/sICr5vAYRxAWk2orNAYVnFwDZy7PZvB1AM4vRmRUgK6s4W6XxwLTWm+725OKsmnP2/RvWvpv+i8uLjZyeVwzOfa8yOnxe/bs0Y4dO5qNHk9Xe7QaaDXQagAN+ALP0tJS820Q3xx1/nOOMLOGT8Th9n2CGz2vw7lPMWick6p6DE9V2PtjdZlDzoJtzBMXhqd1eKGrt91ynT772Fv0Cx99r375Ex/Uj+F/O3HXLPe0tTqj+bXnteTfzlg9qoXhCS0NTyoee1z90882/vnBcflPVm2tT2t2hTzrx3VksaP7rzukn3jH2/Qrn/qwfuKdD+lTD71RD992oy7vR23LA80NV9RnQ6WfhyqY7+7Ytqz9B3apMxPkH0aFYmVmDehic5pNwmbWhNtLq4FWA60GLhYNOC+7LBG7rsQGdL+wMzM8zBIKXBYU8AcW/4Oqhpc93Qz7k3WczHqASBfpHj8pfylenZ+D6DA2tSQP0kfvU9NHNrsT41LCVTbViirnFqT5RflhXBw4L3uaoTPs8cBcIOPeddddzRzAwz4WekGPd3czPM7nCmYmM2uSPG5axiM87G6LVgPfYw2cbS686Yak+66rdfeRoV5z+RndtPeErt5+VJcvP6MDi0+D57R//jntnjuqHTNHtbX3nJY6z2iheEbz8Rn18hPgSfXzk+qlJ9RNT6usnwHPqqyeU1p9kj2PZ3lpTqvGAHPiMViqUxSaY8KdWPAtebnKaOKEuHIDw9Acrq2xkBwaREke58hVrXo4VqpAPVKqh1IeyzcyykJ6YTNj2Pg9PE1z1yBFz+/kYFiAAUswavLn/gBZRIu0W7BpU6pZPJVJkKfLW/vvUFdVI09md9UgGUdgwm9ONtWIBccxqFjgrnHHNDcQOzyNv6TRmW6huV6hpblCWzFkd26daf7niP9fk327lnT5/u06dHCHrjiwXUcO7dF1Rw40uPrKvY17281XN5srd9x2je6560Y9+KbX6tG3v4FNlfvZFHmQDZI36Z2PvlHveecDbJq8Vz/+ox/Wj376Aw0+/cn36sd+5EP6j37hs/qPf/Wn9Od+7SdxP3defP5zH9Yr4ad/7MP63I98UD/6yffoUx99TD/0oYcbfOLDj+iTH3n0FfEJ0n/oY4/pIx95RB/76Dv0Y5/9mD7+sfdp5/a+a1tBalw0L0G+TrrmD0kToY2DGyiHZ5m4npDJ76i5Z3g9yquQc/HpUyv65//nv9Av/tKv6Nbb7tDP/fwvyUKhy688TD6vIynS+OwMciTxXJXy56GuCCRTCJHnuVLF/R5UAw0T9xu5QjDG1CxmRLIxQq5n3pudeuC2+/STH/5Rvee+R7Snv13lMKpMHZ6NUvW4pp82ecZCaBafTKL9qMgAb0adhGVcNkALTY+nLik/mKfro9EE95536lwleJQ/A+7WvK9djKXkz0OdtWfnbi1gDHjaueUupbCrYILMI5LRxgSyoGw8O1nyPhZkqtbXlXwTpDH+Eu8Dz7O+2YMKNQG1f7OF2/ytBloNXIQa8ImJL/z5JkKn01EFX07FdA51v5nJbAKP8zwzs3Na3rJVkfEzyBgrozplqcBYaEzLDK4wSWZ+DcRE1RZVxa7GoVQVguoAZ5lzUWIs9PEQwFGBgTth4/k/cMyEfdExU2+OQUW/K3mVTb14cbvdrrZt26YDBw7o8ssvb9xDhw7p8OHD2r9/v5ZY4GzqoF4zL6z2aDXQauAHWAMZLghwkPOfY2FhQbt27dL8/HyzUeqLOLUvmKEjM5OZ4ds4MaxG9ZoUhrISeyowL7VaVWZuAG+NhwOVLLJ1mR8Uqyc1NzilQ7OmO/Yu6Z2vvlKfe+hu/bWf+Jj+m1/+Sf3mT39C/zFzpj/HXOgX3/Emfe6B2/Wn3v4Gff6td+un3nynfvW9b5Gn/dr7H9Jf/4mPNmX++uc+rs8/cp/ec9sRve7gVh1ZLLU4XlFn/bQ6zIs1GsmccZmb5CDtu2yfdu7erlHNnJn4LMnogzYdZrYp1HpbDbQaaDVwcWjAbMJNztlmhq0Z1MVWNWzM7HxmrANAakGmkCrFNMaerIisxUVmngGehs8zazdEihh3Lk248BaYx7uHjqOHsx1i3MmsS1Zj1h3RjWGf1yrUW9gqlT1XB7rJ+kYOM6+fIoyV11xzjXyMTKzPmpnM0D7xfk+mdZlN4vybIj5H8DQzmya3bquBi0YDYTE8qwVjQwPM6RnN6VnN5GfVT8+yofEchtRRFekYOA6hHFeRTyk6hAsKO8Pi8BmVtgLYsLB1dcIArKsb1jRafVZpfBJjkgmuVTImu4Uv7PLujQZDBeNl4WXKLEx2y1I9CC3I5OgUpTyeN5y3TyDL88cQJq5FlZQxMxJffE5fOn9RN2Mab2aKIapmUbuuoE8WRdMmZPxio6byTzwim7fgMk0RIZ5ApCkhi6jL6xN+lzErQ7A5VY3reWKQCgxRd+kU7Y40Gq4psYCe64HMN4fSkKRBA6WBgsaN39NTtc5i+VoD94u8hY1V2KhB1FCOkAdyTOPLMJal9SaPf2PF/Z7u8SK+DEOV3K+Xw56d8ywWvxwWtGv7nPbvWdbhK3br+msua771ctP1hxr/NVft13VXH3x5kP9K39y55nJdfdVB3fyqa1mULui3BKfyFKhB4j6Ig1vGdfOZNwVe8Ps9nkCquXdel+P5Yyf0//3f/7n+yl/5q/rYxz6uv/pX/pouO3iFDl15lcpOt7mH3U5J47Uy967yzS0K+nMoJDG/57EQUTKeYfEAxLKjTq/btFOPExOeQvXKWIthVvfderfe95Z36Z6b7tKBpb0qBoH3qVQ/9Hk/utwX416ZLJuiRQX+3C/CiT4PhyNJJoG8GWZkcYjD03F+oM886f2LVDGJC+gtoK+ajdYKlLzzAf2WVmh+Zo5yLypE+FI6kZ2+qOmqX8BGFPt0RJuMZ9Yf2E4I8g3Y8fqqNFyX2KgN5n2ljDvfFLzMZnxThS985laCVgOtBhoNJGwv9/h4GeAIn9z4JoIvAHr8GPvHXd84cLjf83Y6Hc3NzTU/HdPtlqqpx8fFoKjI2Bjh3ADBGCzEgKrJ4SHDYooaW6kqdFTBw8miEjyVZeQODYTfQbWK2IGJsXF9XGsA+mxcz8wvNNVaCHK5tXG432XzzRB3pzJP++np07iaifBGsdZpNdBq4AdQA2aNEdRwSIS3nBN6vV7zTZDt27c3HDeNd95zFTmXuD/Ab0VhqvOYDeOhFKRYFDLqyeZc5rmz6tFAsJ1mQqXO6LS645OaT6c1NzquxeFJLawf1xUzplv3bdNrDu7Qfdderodfc4MeuuUaPXr7jXrLzVfr9st26rYD23XnFXt01ULZlPGyW7Sq3vC48umnNZPXNFckGXPKwjKNA+SYnZ/XvgP76ct8szlTFhF2TfBsJSYf8sPMZGbubdFqoNVAq4FLQgM91mumTOvfyHPedcEjGwCRjWhjHc7gwiYNxoueyNw3NR/wgR89fMkCvoazs3CnfXAvsAy/ez/HrAsyTiVs7NidVZhblrC9M+Xk0Csf2Y36jSxuO/sHpK688krGu6oZMzeSXuSYcUcoN2bu4PDx0sxozs7mM3vBfzbye+Vp22k1sKGBEOqhJhixucFDDXEE1QqQRuAZdSMvxCCLPNQhMFEVqRNUVBLYgIgAy09kUsqmlLISk8tUj1hrO6lTJ5/ScLyibNQfRLqXlGKMyuQ1C+J94aWqG3j5EJyqTM0CdhL1eZ1STnYWUlBkEm0qSLcGOdFAjgpWNmlF7MoRyedxDs/vkKIMBHZHYyzlbTpErMNlqtkgySyiCxnkESAnyAUI2Qv6bvSDwk2WCv1VOcmKoKLbUQ5SsozhWWvsi+qk1Ury+KKMIpWzUma3VqSjZpUxKJISyIuGWCSnPojc/R3a6pWl3A3IMh4OMbBHyk7o6NxcLlwPJwjIXc/r8R4uuYdet/s7BTVSbwairXPh8a+MSimN5PfZUVfIAjI77wiEFmtN487vMjFAP4O1FW3fuqytywuIUCkzcAWeFWuetNTUI3SGSs6e3s0XiD9vxGfKTiBKoR6VRcHzd1r/n//3P9bP//wv6J7X36O/+Bf/U/JJBw9errLsigdTvhlXoFvf9CjRSzCJ2yB3q2pMP7NC5Dkzkz+9VhbK5JfoAM9cGiPDWDqwbZ/e+aaH9cnHPqwHX/0GHZjdoc66VLEpEnguy6JH20apqJoNk4Jnjwj5MyUENol2g1xuh/ygajnwuzOFjLaNyPY8rwYMpQUzngRTtKjEu1zGkjkfcUlqdK9L+PAHgd7JAe+Kw6My4Qb0PcCjIUuBF6YbTInJeL12RvJ31DI5KbTpzPg3g+D5T57V8ye0sa0GWg1cKhqYTnACdsHU7z8XtXPnTi0tLck3EkrsjWl6ZMzzb4r4JsmevXs1M9uFZaVxVdPlAKQiBhWModakTNlEEnyUGbOab4BYqco6Srgpl0rCD2rCtTxcKDlng1D0NfY8oa+yv6TZLbuk/jwcRgvYYNp0mNnZkJkp0C+9zOF9eZmkNrrVwPetBtqOnV8DCRtpyhdFUTT8d+DAAfmij2+mOj86PI/ZBs9gBxUhKjI3qJknVv7BuYCNiZ1fW2TeJ5W9rkIZ4DDmRzaS+U9Bx6HKslLMQ2c99YI0y2ZKB7ssD1alwYp6Yi60fkYd5lh9jLiS+XRkfuVM2SPsZUejUxrVp9VlA2VQrTRtdGe6xFWah7+37dqj3fv2qNufUQVXRiuazk+kTzL/M2vi2kurgVYDrQYuNg045zqmcrnfbMJZZYQ44eAMj2VWVaA4BZIi63CO7OtaRh7yZ/IZa0q+PpV8vY180zovVdf77H1XkhgSXugGYxkLHsr0M4TASBLUmV2Uyr7EepW5Thr7/IUi5/OZYWOjt2ma2/433XRT8/PwXq/Hu17d3QyP880P/xbIdFz1/GZ2NpuHzwZaT6uBC6CB4LujU4gXwniTDDfwnDrkBNK8TLxm/iIAkjTFiEX20bhi4yIJ+6/pgj/jkcKFv5H1qkbrx3kR11hEHtAEi8m8lJnFfsFWgZczxiAza+AV+MvjSLQbmXBHjFFHiFEhsnxPXjKT1TQcDDUaFW5FWwAAEABJREFUjWm/bsJmQYioGmEqJuWeNm7kq5VobwpPc3i+RDvZ+0kNmcIN0EFGFz6RnyAwqQ9CXLm+RFoCFf0Y058hO62jaqQa4vX/B+FpNQv5CcJ1f2axMVtSA8rVlKsoV9AfMzROu8qCvGmDsAgkNiYycgXXZRFpv6BtUsibgTgKdBdJ34zNcSXlSKYQDEldtEQbFMRf+VekacvMqPelCCGQ8ZXPyI5NiFkWqN9qpK5UY7BXbKw5PP7lMJVr6/KyFubm5LIJuaLho+8ITVySNWJkBHGIe5u10X3ibAM4Z08jfZL3H//j/0W//ut/Vj/yIz+qf/SP/pGuOnxEe/fuUwixyZ28HSrzCY8/B+66bjNyZOJdBpczcKnYZMo8K152POZ5q2h7mDU8sa6d8zv0lnse0GP3P6LXXHurds5tV+Bxnwl9xRTVLbqqRpRp6hTP7Ki5n+KwbAr8+eJ8syifpMREyiHShBZktKUXYNYoRe2xSQOTW06EexxqnoMiRuLEhLMDD2XxGiryxy0mg+u0Sf6+umR5v4yrg67VlUqe4QDvjNhwFK7gJsFFpL7smV82hYSNZxlfe7YaaDVwCWogbnCjj31m1vCld2NmZka+CeI/HeX/N2OZMdo/Ee3/R2P37t3N1+BfKCvFUChYVIIT3B9DkNfpdb0A6oeREvkqKzQOHY2tB/oaWV8DxspBmNEg4o89DUJPI9xVNkRW1FVv2z719x6SFnZAWyWyBlmIZ6v39nzMNjOZGXZC3SAgi8Mzerq7LVoNtBpoNeAacN5w2979ZhPucL9zRYQffbPXN0Kc/3wz2Bd2HIn5ZQGPRTEvS8YClEkYTFCgUjMPFNZVYuOhalyLpPucmFAmfThcp0xSB7tM1VjD9VUF5iNd8hVum7HZMdOJiswjA/ZaQeWZOWP2b6Zjz2XKlGXEri0k0mSi5lplt9QeNj127NqhxaUZ0uRJigFOrmuFjT9qbuLVHq0GWg20GrgENeD8HOBs51zBZnkDbmmqmeATS3oiQ7N2YyJHUoJndYkf+az8Rp884DGGx90k739mHVQWNGa9I8zMk9ZhfS7I4/QNHmbW2NGevSiK5idl/f8BevjlkNH3dFx1v5lpaoOLw8zlxNOerQYuoAYCVpFygC6Af1Mh81wmiCNDEAkjq+BBdfPKUSJoybvl6PB+lWSOFhRCpJpC7o9B+KUCYwvbDONupNVTT0vj0+rYmEW4igVIXIw8w1wzDMIaYzAUQdhlMuLdgLMoFW78eSUmRRbyO92OirJQt9fVzOyMerhblrdq+9btDZYWlrQ4v6gtS1u0lfjlxWXt2rFLO7btaMKeNj87r5neTIN+r6dOr5QVUgpJNQv47mYW9Gv2TGsMT2IxYMcaYYyOWdRPxCvW6KzC5KyUkN37UJRBJfK6G5CdTpJWyV1RLy3ILIMkzx8LU6TPNQvqQo+BDpsFZYjDYWYK6JAg5EOrGNs1xquHxWFm4sTndb4Abycj0xQVmzIOj6c6JQxpT4vRmva9jRAibUXqCy+BZNLLghSE4JSUz8LDIRh1msZurFNFjN63ycAzTUs8YzPdnnbv3K0+9zLwAJSxI1/4pzSypqZWo/0QgqaHyy506bpwnaSNjS2Rz3H06FH93b/73+gTn/iEHn74Yf3X//V/rU6nq+XlLYqRqQWDQghRMQR1eL4y9zRzr40wSVQRG/jmXoW+Es9pYuLBLVOkjTRgOKmC+rmnq/cc1vseeKc++dhHdPd1t2tnf6t6uatoHcWSBZyEZoJPXazRhyG0P/fRK+PZn97rxHNQscEiDjOjUCZ/IMTpQRzXME5zejlHE2gv/jighazszwU+bejMzJ9B7leMEs9J5l3LTFYdg7WB55QY1EU+vwdNBH7XraMJX8wXfygcLycjz7R4FzPvmho+z0ps1o7XTks804JT6C6lqSQnoTY4iKTmRSCakxSu7dlqoNXA96sGovMjnTMzmRk+yeP852B888M3Q3whcH5+vvlWiKdBK4IyZOQuYgmVZMa9iFuzKFc25Z170nRsg3993JVFjeHh9ToodRa0GmY16CxrDZwpFrTe36JBfxksqdyxXzNsemy/7jYVB6+VlvdJnUXVvjnCwmNuWkcAzgDXmbk0BDhdRgfes6fZC+lnI3+gPG1nWw20GtisAecNX9hxd3O8mWlqA3a7XflGsG+E+Caw82Bk4piHUhgGReYDRY4qDL+yArZ9USSFIotdDUzPqqmrSa1NtecPXZoLk/gQVMZCZiZBqmZGHabBYF2122jUaWbwa5jkkR+hMeGYYkkpamlhWfv3H9CBg/u0tLQgp3Rq84wKXCMoA21g/5p/CpgygoeJbs9WA60GWg1clBows7OcZ2bwWpTblM6LgXVBgztjCHKubub35PE1TY+HRFnwlwp4z39Rw+M8X+WkOR5Lxkl+Mzy69A7vi49bIcDuzNkz65SpWfNjzXI0QleFRv5LI/MLCsvbUESPuC76y6zNjb/pDrver7vuusa+97bNjPpiM0YF7oE4/L74eBoZgNbW1mRm8m+C+PrWNI+neV1k/74+XUdT+KaR+81esCu+rzt/CXQuyJJ8Qf4FEPY4EKxWNV5nQXqozOJ/5uWyNKYIyGMF9hWNhWM5iFcaSf6/LEDGn9NQ3bLGKBw2WJrvaG62p6XlRc0vzGtxeQn/srZsWda2bVsbA9P/AZ0bmHv37tW+ffu0f//+s/DwZuzdt187d+1oPqnoE/QpvI4p/FM7Djdep3HT+vfu2yv/lMyOXTu1bft2LW/ZosWlJc3Ozcq/6tWf6avoFCpYJI9sVoQYJBZY/cWtMUrH1Rjd1Kqr1MAX7rFd5VAWupBs+memF46sTCbHJBNhJYq4m5VIa8DCwQtlyJnz2XK+eeByEHO2nPtpTpsRGSCmcPkdxspFA2RK9MP74vD63N0MM5PZywOpdO6RGzmRBrcsS2TO8rrDBkE6GXobfTag/F6U6JY9G9HtpiqzqGAFKGWKqiF24fMy3p67NYu3ic2JaZ3unj59Rv/gH/xD/dIv/bI+//nP65/8k/+1+baHL+A44Xo9VVU1sriMCfl8g6bD/c1o0Yx+hqiqzqpJywos9vTErVGpQiUTnLw+VhgkHdi6R2++6416+J636LbDN2sHGx/lKMoGkNtYvBJGO7jInalXHM0jwfPTLNLzfmUwySFyvQC1x7enAdex12Cu3Qm0oWHLhi8A23iuJHGvuX5fnLbRC/Me+gPHcw1Jyd93+YPMixZ57tKIzR82QnjEia4pRWZzJ0m8iP4+EWrPVgOtBloNvKwGDM7wYd3HU7NAPlNkDJ2dnVON/TJikmkhqFOUCmRO2EqSKZQdxe6MxtaV2AQZWE+ruathMaczuaMVdVQsbtPs7gMqt+2W5pi8kU9hRsk6yiGo5Si1R6uBVgPfRQ04rzm8CTOTbwgvLi7K55Q+d5mbmVOv25MvsIkN3hq+q7CrEotQiflhUJLDsDGN9ID9qWYDwpwFvdoGGZsLw4vpZQZEeZgyMQT41KiD/IQ9jyPjNzPNzSxo57adOrj/Mu3fs1+Ls/PkFXXXuAk3bbjZi00gDoJc27PVwA+WBtrefl9owAw+BM6DCa7MrGPFEGTYnm5ijuHYHEsl1o8EC2p6mElGPp8XU07fD4f3g/FARt9wc6oZimrvoWRRNShnF6SiKzX6kFxPMUb9SUeNXj2P69ndhE3v7p133qlTp05pGu9x54Pnr1hzMzPEs7NZPP5soPW0GrhAGggVmxqpHimzYWGqFENidy+r0xGLv0HzvmkxV2puvtD8YqkFsLjU0eIyWOxo984l7dmxrD24u3ctatdZLGvXzmUMxXltWexqoR+0e+920ndq15692r57j7bt3qntO7dvbD5s1eLSsuYXFjXD5LnvhmV/Vp1ufwM93J7KTleFT56ZUMeiUIhRobAXwaI0RbPIHHIT9nxFJ6rsFur0SvV6XS0uLmmJdrds2coGDLLt2q19bKzsP3BQBw9erssuu0IHG1yuAwcvk8dPceDAZdq5fbfcAN2+ZTv93KIFiGauP6d+p69e2dtAX13IpxM7cpShlCMiZIxBFqyBTHL4YnwDyxKyTyBlwglKn6KG+DIFsoIcCeP6XHj8FJ7mewlngSdYUDSjBpqSGr+Hp2gMd0j15VyYVucCMRsj/lyXnjZ5/ZNOy+h9P3ou2SDxjQnEUAgIkKWAPEa/HMIN6Mt5N8ZCfni+jm9Msbkj8j79zLP6zb/5t/TRj31cjzzyqP7BP/xHzXPkz1J/dkZFhwUTEzrKMgrHjXJOwmZsVKAHJ/IKsq9pCDVKFtXhHo4Gtbqhp7SeVIyCrtt/lT74tnfpY4+8V7cdul77+tu1kGcUh0Ghioqh08AUJDZSuMq8ZZTh96/mftb4E3H6Ro8s6jg/vplq9P12TPWC63d3iiaIjv0dahQ3udB77gSJZjwMxI3HFbxHBM83iS85zTzfS6Ivsgjkn0rkDy6wBpkeZlSSSMUN9MVyExfgjTRYk/y3ptkQQQnkyw0SxhMeXRJdp2ft2Wqg1cA3roHvdM6GVqjUKTQwtrprIWIvzhMrFdhpEtwD5wRJRQyE4GGuSW63FKpTwKoplUNXYzY+xmyApNiTyhmpMztxSUupUEVebyNmoqmWk1rbs9VAq4FWA995DUTml2YvZpmiKDQzM6O5hTnt2rdLO/fs0LZdW7W0ZUGzs311O6UihrkxnxA2ZqiTQsoqsMsivNcJUZ1QyOdBqflmf4XJlUEiNTdo5l+Qq/NlEAf86azZKQstLixo9+5duoz55949e7SDuaf/qkGw0My7vK1IkYAMDi8nGFaWJMtAgnpFQxOoPVoNtBpoNXBxa8DXaHzNxl0zU8DeHFVJUKsy81jnOhFfQ25jK1SzFpPg2QzfisPL1XBwlkGHcCFlBK+SdEme9IKeZMkNYlcCvXCuz6lSqitCUjJGgqKn/tIWqSg1PcxMtqGXadz53Mj45/Gu66nr/vvvv1+ellgv83gzWnY5PABc1zjy9PF43Nwrsxfy1IyNZuZZWrQauGAaCFu3zGvL8ry2gm0YcFvBtq2L2r5tSTu2L2l5ab5JX16awz+npcXZF6HXMfU6atDvmrpdqYPr6LpbSkUca7h6VLKxIpsVhmGXg5R5/v293fTeaHr4u+GYhl/ehQD0J8PrMpM2u17KF7z9JfUX1mFmChbPoiw66pRddTuQSG9Gc2xwLMwvaWFhSUtgC8TiP7e1Y9sO7dqxS3t379WBfQca4/RyNlA8vIdNlb1s+Dh279ylzfBPEu1gE2j79m1ybNu29ay7desWLS/TztKSFhcXtITrWFxcpP2FJs43EMqyI0en021c908hoWTgOp4ioXSH972GLGsWPRMDgbvnooJIXwkTgxpNNob1C25W4q5MUNPGaDyUo9MttbyF/iwtwMdME2jXzGUUD4QEL+LZdHqVJE9ld9cskMH03HNH9bf/9n+pn5Bc+D4AABAASURBVPmZL+gLX/hT+p3f+Tc6fNURzc3NN3ogk3yR23egm3vLcxeLoBAZKmnX480MkmZywuDQZaOkW5bqs3FVsNiioVSvJq0fH+iq/Uf08Jse1pvvflDXsAnST6XKsclGUhoymI7FpKdQ4c8OD3ZUUEmdao6MLrL8J+aSSSRL7mpy0EVtxiR2ciWbZ305NU8y/SBfXXHT/ruyGn+e6JOwP9fivnOHJnGkZzTq8P8PlHwA94eKeDMK4F46Z9bZB4M+EeBqGyDk/eLd5onzgPwwtGDEWTXSeH1Vqnlw5dpx5El1nnED+Rx3IzhxLjl9TcRur60GWg18BzUASYSzXGBNxZGFuv7sjES8BZNJICvASQYHOe9WcG9NuJmUMm7mUCgbCCVuqRojsR4nYYKoZuBMYtz2iiTqUnu0Gmg10Grge6YBn0M4b22GzyW6Mz0tMk/buWe39u3f22xO+M8F+twtwH0BDnR4eTHv8PI1Nth0Echsg9ToiedpADcKFCGo3+tpy5Yt8m+c7Nu3r3F9bjg3P6uy25GYzwgebUAdRhkcZdpobD9lghto5mmJMHA/vh+gs+1qq4FWA5eQBhoudG7bkNnDG97GGY1YgMHnNuZkXcXk9mSyjsYqVZuDdSbyTMqazILMww0/Sh7vIOqSO70fPk7QiYnsbOrU1ZioWizzoYOoYmZB6s/R0SBtGmv0DR6um7Axprjr45b/Ms/s7Kx8DW1ajeeb+qduYgzze+RpZjaNlsebvRA+m9B6Wg18DzUQFud6Wpjran62q5lewUZGUIdNihiymG7iD/JPoRQxYmexeCxrFsmaNTOMOVNNfKVgFSmOWmYgTBDCmEXhoQannpIGxyReySqzQ4mv4g31lylDRA419dGuSZwNPM6ReZFeQCZqgkT8ufCXbQptHNPwZlcQaxG8XxH56VtDjN6yJm1LmsjHQj6yuh1ppDjILSN/URZyxCIqxtAgBJPD3+9ev6f+TL/BDAsCc3OzLNDPatb9GLD+819blrdo69at2rpt4rqx6/A4/9ku/7SPG7/u7t69W5tx2WWX6bJXwFVXXaXDhw/L3c2Yxl1+6JAcl11xReO6fzP2HTigl8d+7dzjn4Daifti7Nq7S44t27dox+4djX/nnkmebTu3qT/bly9Oh2ZDwuRHjY5jgY9g4t64yS78dZ3O6rOus772tSf0f//P/5oefPCt+tSnPq1/8S/+JTrZo263L7Oggo0HinPvvFzgnkSZmfw5ccIej0dKPGvihobg962U/zRHGjNoDCsNT61Jq5VmU1e3XX2LPvW+T+qdD7xT119+g/Yu71VPXfUZYOdn5mXdrsTGiVFPQduRhRqrkoznMshbyPKNj2wEOH3OMfFOrtN4kl50ZkKTHHhe4fxG8rxC8e/DJNecd2vi8ubKdeyhxuU5MItkCBoMRzwjNTeJ1CYebeKSODk3+ycxF+EV2eVw0ZCfRUOjo9ZEcYFbxYOYebdEfzglNiQjhlIarCuv86x7HiXia88CqIfqKM1VZ2ufhD0NNBU1ye3lktFAK2irge+wBnygpcqGDiAImIGQGF/VfAuzbsZZKcYgzCJluCex6Zo93qQKN2BDNd+OJM3Il6iTYV69/pxCLClb4EaFoKYOr0fOWdSjs+zUNNteWg20Gmg18F3RgJnBQfAYRBQ2QfBVQ3i4PveYm5/Xjp07tYfNiiPXXK0rj1yly688pINXXKY9B/ZrB3OmrTt3aOuO7c3GxrYt27Rj23bt3rlb+/bs1UHmXJdfdpkclx08qP3Us3PHDi3OL6jX7SnI5OYa1Cn3EiFFk5wYTc2R4cXG9m1C51zg6SZm6jaB9tJqoNVAq4GLWwMZjp1K6Gs5w8FAZiaDj32K6zCLUuioUqEqdFXjz2bQNKzYlMdPJfU5n7bdXDfJF//p/E1/mt74YIBN7N/8SNjFmTUzhaiKDaDuwjL66IolqaZPnkaxxv+NXGr05LpJGxUURSFfj7ztttvk9+B8dXh+j3fXN0CmdXh4Gu9ui++lBtq2ztVAKFkpcxSbXPc7InGbf/rI3yB/2RxqXjhhd2GOZRP7JSI7CAqKuCIOE4zdyCKPNTrznKpjj0tsgBgvqtfx/2fvT8BtSbLyMPRfEZm59z7zOXce6t6aurqqegK6G+gWLRBCTdM0iDZCekhYRnzPsvX4noSe3pNka7JsDViSZWtCtvwAI6PJSCChAVmCT0JgBgFNQwM9QY811607nWEPmRnh/4/cee65Uw13qHOHiJMrI2LF/EfEyoy19t6HMgllMhx4eBpYHIWYGVO4O7VRROJdTQbHl72OPMOXk5mDvQIBbAeA2uBdIXKwS6AzknddXU71KTUJHSb0PoNiJ2KfsIfMOyS+KuqJ6eI7pjnW3WVA54ijmcHYlnMeIsCAREjOzGBmTHMkT2W/yNHvqCw99pKa8N6Ir83zKL1gHlGJ4ZDqfCrx5V+Llvkyf11aWYa+kbK2tk7/2rRO487GxgEcPHAo0eLiEvvv+HoOCAfQCUoY4Gl4Y3R+RZgBQU80crgk8PTTz+Fv/o3vwh/4L78d3/mdfwmbF7fxxseewICGj6ZpMeA4AoW046A1r9571mGJxBOxqnSpbucdprNZSm+mNdoJDXM7DfwEePLUY/imr/4GfO2XfTUePngaG4NVlLVHM265rivqXxzaYFD3Gnau5YikuDEHOOLNRy1aGvpAvrHFjgymsOZZpBj9SN6VRNbulcowdqVPVr6uiYDQ7BJSiJNNScS54qxwrsQTTWkACZxArZUu9/zOPPPQne2lBcGRSPCmniZGCmnddRQA7QcDz8zMy1TJ9IIx44vSdGcboIwG9w0k05mPWbAXApUSJb5uWreXUWLmW0YgI3BfIUCpIJnBZ9zeYUt2iBb4rF9cWoaei9PplO+EEaX3gMqQKn16uShQMzMfpXDeIVAOOVdgROPH0vIajIdXGMskeYN0pxQHHOXartxDdhmBjEBG4HVBQO+LuyTZZ3zpp+yCfJKRIsgjBb7fi++LEoPRCIvLi1hdX8W6Pux26CCOHDtCY8khHGR4fWMdK6sr6cNxw+EgnWekbPKs23huhEgjNN5IEouUwHyTo0glK73jsj9BYSZEdH3ofYCFREY/EfbV5cYzAhmBjMDLIWBmkKxVHjODWUeKS7E+03slecEcGjETsQw8muhRW0kDSInAPJHvnHplTGLUgJbvmin7XXujkOc4CEoaQWgaHuVniHP9aoTBDxdRLdMAErtnAegC0/nKzdArX5EZvfcwMzjn0gdG67pO8YcffjjFQWdmUF4GL7v6MpqrcNfjfdnQcuQeQMAZrXs9OS72goPycyopKTwlhsjRL6jY9YkcisKj5OGV0gWuKXgeLUkD0hDWVPChIDmU0UgtqmYLOy89BYQaBeuVwaSAAXxhu5K4l5ii7Rv3pO8JBvJFcy+wjbhbghvxOmHl6yny5TCynJkx1JF6I+q7FFvVaqwNnYv09hKjStzLejVhKQT0rYBgHDkLqB8iqDKSmYPx7VbU8+Rb4hskVDpiBZBjJX2nX8E3zqOIsoz1AEKL04EbIpZ2fNBckyhwHakqBszhgcC2iLc3rgtylMauoKVxLGBGn4IbLbOJAowdnNUtaho2nnv+RfxFGjxOnjyFP/bH/jh++Zc/grW1NfbfQ8LYOw/9/JeszDowTCYTprkkkMXrBa+ZwXuXyGnAhM8XEuoNCvZrwS/gi598B7799/4BfPP7vwlvOvEYDg/WsBwrGA0fIz/AqFwA+FCNbojtaQtzBZxnW874sOVILKD1AArAuFeM8yGFs9a7dDYuOO6ROREfQ3a3A4F+R1xZd8+Xr3/Q26+NlM/uttnQKETsPfseuR/RUwS4AQDywV0FDk1yJ3I9FlyvxpdByfXZZAez6ZhZWuYFujIAl3MKkpOuVF0KMUvyjXcRvXzdCAK5TEbg7kdA8oWyhGLl0lgoFswBvixw4MBBGjP4zAwRge+aYF69Z+q5mOSR8zSAsKh5VsFC9Ff1s6IHj8IohJidRQyRAkjnJ1bDfMyvi+nyMmUEMgIZgduJQKQA0ruiSGFRJ78c+EqvNywk2UQ5Bb5sGc86xvd7H3k+EPHMA/KUlsqxRIgtlF1sEYspmby4Sz1Pb12RwlApLfuSiA0GgO0GtExjkNkdDc0OOoQYDyLGPogA8kiROcIeiiqUKSOQEcgI3KEImNluz8y6cKQMlPFDSn/JZBk/At8lwXTFmQz4Eg11NrWjAYSyTy+RRuW/dDERhpaERNh1qnc3clcEIjQ0cByNDCAz6tH4nu2IQyRvsLwMjBaZ7OGoqwLIdQ5MhuGVnZnBzHYzClvH8t57vO1tb9s1gCjDXuz6sJmlPNLTqWyfT3UofB9THvodgIDzztATg4A2CAl8odKCbZo6LWApkkXiRaYpHzODqlxukO7wasaNRY6ZwZgocgy70KCIY4wvPAeEHYBKbxlCmIXhdL/6xnJXM8lJko0+L/VD2USMvuKlfHvJOUv9vLJgykOmMT3yJVNwXEVMv9YVmTEQn5aCVqT4lfnM1O6cjJhdRUwzgNmg4YpwXRcvS4nMfD26LONrjqidK4mVXMnajXMAfKuPNCIRDhjXBXgnPIB8kpkhUqsRmSGq35BjOaY15D/97DP47u/9Xvxn3/qt+O/+3J/DI48+igcfegjr6+uQoSOwjAwfs7pJa5RRqJ7BYADvHXkNNMeR9bc0pASS+pOML63BNw7YDth5bhNf8PBb8c0f+F1477t/Gx458hDKusBSsYg4aWEtMODDlGcWNKqDY2T3uHYNOzs7aPngMQcY29SnsHQY0acLtFdApxHRu/piPVczr+Yo27Xo6pyZA64d9GsNnCIBR5+hdNfNNFm0ULWN1p9DlCXSjEnMrEXEEKC4CHOnsEhR5us95RdxYc+5Skmk+F66xNzLVTil3MBN/RHtLar6RORpTCLKMOc8ovop8lysMcBbAOptYLZFePgKmeQdeWnsZKVFjhRjieRj7iJ9Eb18ZQQyAvc5AqGl/LhSIDA+Go3S83pxaQkyOI/HE0pK4/PZp+dmw2d3UZSgiMJsVmM4HOHgwUNYXKworwAJHYkwkcQWRZRYKX9QIWSXEcgI3H0I3J09NjM453YJdJGkS75EEo9+4OsVX6DINYBFEjkGDMb3LpbnO6ozR1nIE6IKostOD2YGx/c1x3YCK5KcS+9uoEtpxvSODIDq8eZg/GOF5IDy1eALh13HNnj1ybv+bnoOZAQyAhmBOxwBM0s9lDxsqHeJlI+RZ1qRdwZRpL4xUFkTXIGZDTDzi5i6BUxRUe559C6yrKSusTwSdSlR4RTsJSZ98USsISXdSbeESUDkg0fv4epmgEeg4adcoAGE79fg86HvsuNzZc+jome/oi/9b1EU8L7D8MSJE7iE1bWLqy3l6eZKz7qOzLp5vHapu4jLYUR2lx7vCtHjdSnESLqoayLokeOO0HNZJURyY8otAAAQAElEQVQpMd/2CQGXXtg4W72fNg/jUZPFTjnvYdwwWshm3YRpQQcqxwI3HIwL2gJaF1A7KqLdBMFImFFUNFA5z/keVgGTnRcRzz8FGI0gNqMfSKrzOmQsyH4wE5JTNgo5zMnYL7FuhlK917rNKzXPgLpxJZGdusayfVC+I9Oz34XzECluV+Tp4sacxpSXvwS56Pq5VMclMrZ9PQIu5XttYdCpLL0rLin6tWYSW1l6cuSQhJ9o1szQSEnC9MiVkdYNCzoKaoslvBuwgMekrvHJT38Kf/rP/hk8/MhD+PZv/wP45V/5ZTz00IMYDEoqPlpMZhPUbY2yKliTwfFBB7AxIAnkup5SmTIhny3pZ6hiy5FzRUfDgO34luUmwEI7wgfe8TX4U9/2X+Nbfts34/FDj2HVrcDXHqVV2NoewyjwwT1Q82EZEKC5cAxLeVwVDsNKfTcNB/pkgUcX5h1mEnrsE+a+MWzs015in693xesl7OG/mjx7st/bQc4v0jpwRNwSeecIeui4xF3fZDOi4OIA2xcbbG/WcJxrauMQuaYYYarBuKZCE1IYrAmpbsOui7uhFFC0I821yCHCIZhDSwom3p7yqdStuHF8bIeDhFEOA4GVklJTus3TudcKrmP1AnxBhCc/zrDoJ2guPodm8yy4ebjetceUK7K+ljWLQlrfFtH5YNY9xGC+MgIZgfsOAcoXyjVQxrqyAIUFYOmSl0SMxMzq6goeOH0aj7zhDThJ/8AhGjiWlrFAY8fioMLKwgjHjh7F4088iQcfPI1B5ZOAiXwpVfWqzAB5iRzvjvLZ+RJgGNllBDICGYHbiICZUcxR8tDH3PUyyTGusONN8o5HPxhFGPoE8pklXUZ5tZcc4ypnTBWB8Uvk4Kxgux5mzCkCoHzXJSYY6VqZ9rIdsJsF2WUEMgIZgTsUATNJrq5zZl1YyviSupeWuh3J3JJnUyf9UjOFzsGu9JhFQ+2XMHZr2C42UA8PIviRjrnMYzzvt5hNdhCpxzSdjfkeC5BPgtoR8RTPDEA6V7MRXowwxrM9nII3RjdRSvrXntKHemczHuknHMsWKl/wjO5RhxKD5YMoNg6zJfYzwdYC1AOQwf4DjGl0il6X+nbku4SPqoisJqKqKvzO3/k7ceHCBcJliVSR8im/mUHzJN7m5qa8RJ5YK135EuMuvoXdvkfijkTgugPXRiSZEQPqyrW+FI98nkfnwSXHvIYuL7LbJwSoszVw6i4jgBNzGeE6LpLPzcDS+ieW0QLjon5rRQTOdKCQQqzRNtvY2ToD2JTEPOLjLnKvFpa7aEivrqsauHL2vsKXiO/l0HIJVFjEuYDFHieehGVBY4IEollXj8LgSaHVkmH+p55+Bv/r3/lufMvv/hZ855//i3j0sTfiscefTJ8INZ4SZjSOGItWfPAVhQ4FWrsRkjdKhxJJWpUKOwqa0pcojYQCZeux+cJFBCq93/XWL8H/83f9PnzZW9+FB1ZPoJoVKGYOZeADpDWKLo+y0CcGLD0sVKcI0D1SeHXEJ0Fi7SqHI5iGxIM6BgNZ1yXmfNnr5coq7WUL34+JwnyXCIBAEs1ngMuDc2Mkrp9YYDYNfBFinOswpbWUSwpwHZvxxQFM6ynVwzqvuuYJytqnJZbmfi+zT6TP+tkJBm7mUt09qR42mhYiw4nN254xMMaE+ZUiEZ5yubIGYTYG9FNYc36gkc8Jhzlu1+orW5tXlr2MQEbg/kRAAkN0+ejFEenZL/I89IwWFrG2voHDR47i5MkHcJrGkIdo8Dhx/Fj6loi+uWmmUqDEpWyS+MXlrksVTyGRwpnuNgRyfzMC9wICkkB76dWNySjfOrp2fiP7WkT2FVef6wr2daN9/t6/bsackBHICGQE9hkBvTteqwtmhoL6JHOWdIyevg+AUdmscKRuMVDItVQ4NzbAzEakARp4gNLX6XxLzY7yWzrjIrndM63O56KUJm5Pl5+ExU0F9+lmxt5zLG0zQ0kMQB2co84rFkP44RLA8cP6F2n1tqPujpt2jz32GPTeLl2e5qosSyisuZGvBsw4EQzoZ7DMujCjVJ2pFwrdxcThaBT0uKo0DqNvDIjoMQZSnBOnB2DY0pz0eZDdPiHQ74wbbp7qZ4BKt4hLzqA/xS39NmkrIwgFiTbphbPPAZEGEAqfQGGlXJnuBgRs3sne76KRwlfz2H3FLcCsS5fwE1+5zDqewpfI4AsKSyZ94lO/gT/yR/84HnrwYXzH//s7cO7MeTz68BthLa3sdUQ9bVDPWtbt4JOFGwCtJpHKau8dg0wPVOKyLjAO55nB0YhRoJGCe8bs2y3WB6t435d9Ff7g7/t/4YO/5WtxZPEgRuUQ6rvI0cJtZkmAx/TwYzW358q13hEIGLa3qPjnSoF59sgQJZO4jiJllr1G6UgxyDoixSGJ8s5xDYlYK0QgjxnuoIsDtQLOFWhpAJltXwBCDX1LhuIZxjRAIBj7HMGBkbA7CnGRXUYgI5AReBUImBllyuXkaRjRc1fF9cwVKWzW5VM4U0YgI5ARyAhkBDICGYF7AIE8hFeJQP8+eGV2vTPqQ7WD0QBtOpEaszgeUT0KneV59jYdYpVqAcF4buU7JTMxAJ5qIxx1VzrnR2mlmT+l8WZmvM+vqLBoHr+TPHZLXdXPXrWzGQrqr8BxRBh8NcBgkQYQjhSJkMY9vzEC5sIrOjOD2fXp0UcfxaFDhxCoN5Hx48r5MjN2iVpi9msymVzW3pV5L0u8hyJmlkaj8YpSJN/uCATczfQiqjC1flzeCnFvaaKNQojVRhHZnHwJHxiTqaTePE8DSLPFhAAzMhnK192CQD9f8kWA944KVAdZfL33kJMw1EZ3EshikBRvmpb5Peqaxgo+dD7xiU/iL/yFv4j3v/9r8V3f9bfx6KOP4ckn3oxK1muUcIH1tQCCYxsFy5aMWCovA4tzhtlsCk+/pGEErDO2Ed4KGMvWOw3qrQYj/r3nC38TftcHvglf+cVfgROrx2DUe+sbIVB+9lvC2zmXjCHqv8IiNpivewwBM5vLHsOFC1swFFxjGiRlFmNaR1oDYD5xX5lYX8oUYellLDImCoyT+PA30W4ak1PdxsB+X92YYz1Bs0MDyGQTiA24pVJvgS6dA0kd1agUMN56YjBfGYGMQEbgKgTMDGaW+HoHkFwNIaD3U8L8Zma7eees7GUEMgIZgYxARiAjkBHICNxnCOidce+Q+/dG6WaKssTy6ip8WWBWt8xm1BN50K4BncN1hjUEnmeV1p9cwTQSM7mUFpj/UrrhbnIRbaipD5sC1K3qpC68Wg65GC4Ai8uAEY/+DI+5Y8ZbNc5V4v/www+n93lPPZr0cuqD5snMYGbzRgEZQJS2y7iPAhq3MJF/Hw37jh8qt8LN9FGmDwoWGkGM6jItdZPhgxvOYKyYJCkk4kZw1qIZvwRsvsC0BiY+WJ6x++q6qwfLOe3nluNomob3y+dQDycJQyZgNqsTmRnEO3PmLD70Cx/Gf/1f/Uk8/sYn8N/8yT+N0hU4deIkWj7EGhpH6lnDFtgOre+jwQIKphuFujEemSKDWsPkwDoLUQQ8+cnyT2NJmEUMbIjDy0fw23/r1+Pbvulb8f73vA/Hlo6grAvYlKt1ArhYwLsS6peZQc7MIGOIeFlYCZF7l8wcLtIAEgLXQ0NZxnVkzoNP827QXAtd4Mq7MpJ6NpfOnhi5inXEmtETEy67lOMyxuseUc8cjB3xNHrE2Tbq7XOgkIaGHmgc7LrEAUIEMGsixVSuS8/3jEBGICNwfQTMDGZX0/VK6NmrA8P10jM/I5ARyAhkBDICdx0CucMZgYzAq0LAzKB3wb2Z98ZXVtcwHC3SEBAReDg1R7NGCOCpNpHNP3jIWiBSPbE3foQWsaXxg3nAMjrd8g01nYe7fFHe5WR9VGmiPr4/ftPU0C/rGMegsQiDliMtF5aAasROeQ7L0WfHeREUhsEcHeEmnT74/KY3vQnb29vpw8PS/UX2xUyNXV65fgJL+sL+vV75Ls9xb8bMDGZcfcSlH7uZ3ZuDvctGpZ1x413WHFILFpNKTNWIwSqpqDaSOJx5QGyS9xHWbGL77OeBQA20LLCJkN1diYAlY0HX9Zg8CTUJOfliVFWJoiixtbWDn/7pn8Vf+ct/Fd/6rb8vfePjjY89jje/6S2ITUhGkIIWZDPrDBJ8kGndSGgmqzINIJQfMCqtQSW1dLMtTd2Vr+Bp9IhjGte2ZrCdFocXD+LL3vZufPPX/S588ZPvxIn1E/C1x9AtoMQAaBxGg0UMqwVMp9NE6jPoiqLgHUhtqsEUy7d7EgHKqMmkwWTc8CXLwfRNEHMMR5hRYPFFCbuyTQiQJ68ni2BG5hBfBGYnjx6SXOOipW+kxGLOzjeGlL+njrsf97TEeSs5Fh9maMcXgckWuCkBviBe6pP63MXU6y6U7xmB145ALpER0PuBSM9dkZ63OhyIJ3TMDDpMIbuMQEYgI5ARyAhkBDICGYH7CgGzy0+bZl28e0+09Gshy0urqKoKUJLjOZV+TJE5i+dbI4GnbqSzeEwhZqPdo02E3bN+RHLyRCkyv6lAKjmP3xGeOhnBYXMcAeYL+MEQ5fzbH4BnLx3JSP0VEzp7OX3Ka/X1YWEZQPa+w4vX16N5EplZ0qlJ39bHzW5FD/qW7lzfjGuS6+/K882d2+Pb27M7qXbtjJvqTydKYlcHPerRuLm0sG3uK4e+qsXNaYEqxh2cf/EzQE0lG2ogtogUPpeI+blY4py6ivP9TkWAU44mUIHMDnLm0HIujcYLUU3DxlNPP4d/+6M/hj/6x/443vObvxx/87v+FsY0Ohw/eRJmDmHWYmW0BDSANw/vHXzpMKMyNnK9WGEoKgr10sPMKERDp5e1gvEC0P8JmQQUM4fTayfwgXe/F9/29b8HX/3Or8TJpaMYhQFNHkPm8ywLmK/gyop9BsaTCdsrIIHtnOM65Ai47nplTDE3hiC7uxYBM3uZvhvXksPFC2M4qwBXgAs45Xee6yEZALTCRZb4l27iYf46dO20lMr1lMrI74oAKbtuIuy7i9yz+r8fMoJYM0W7QyPIdJv7MaS+qdsisOPqsSiNTcIe2WUEMgIZgVeHgJnBzOCcS6RnrMh7n+JmhuwyAhmBjMA9ikAeVkYgI5ARyAi8CgTMLn8fNLP0/hh1nmZ5Iy0tLGNlZQXmDS11RtE76ncC9TkGRuF4eHU0fBgJPLPGREA0JKMBeP5lNVdchq4JZroiBWCFV/Fef4Z6VvC9uShKtDyqR+cRfIHhyiqwQJ2afo0negAcCwnmUs/73hMGcXEzzsxw7Ngx6H+BSMEv3ZlnnxQ2Uw+JFoE0Yx/oz2Yz4hph1qXdTNt3W1mtWeFyt/X7Xu6vuyWDm6/lzuNdkkXEyjXpLRWJLZXkRi13YVOMLz4PNJtMpQFEQumybRnJz9fdhIAlwRophFt45+Gcw/PPv4Af+7Efw3d+SQSy3gAAEABJREFU53fiD//h/w9+6If+KfRbgQ88cIoGByqbYcznMRyMaJjo5rxtm1THjEpYylBEF9DGmtTwQdWSAh9mjka0AkXrYTPD5MIER9eO4re+6yvxTe//Rrznbe/GocE6irEl48cwDtCMm/RJgaqkIQSAsX+B607GmkjfzFLdsmJHCmmzLt7q65HI7m5HwIwy6ZqDMK7CEttbM8ANmKPgOojQ+mACwy15ey/bG7kqbCq0S3uSo8LGG8ksSTtG7pgr9ShEGjyAgnI6THeAGUlvjlf0liNgv9OA6N/IlctkBDIC9ysCer729EqHAeW7X3HK484IZAQyAhmBjEBGICOQEbiEgBlPrNTT6GhK1SIGVYHl5SWYDCA0Zph3aHmeZZD2DiOBSvfACqKKIBjL85weSQoxNaV1PoPXvGzOjVf48+g+eZ7Gj4LUcizBlTSAVCiX14ByoM+Wd71il81cN3ZoxJYwsS71pu56h6+qCm9/+9vTL6l4Ku70qy1mXe173+HNDE3TcC7YIbZq1uVh8L689mJzXwJwBwza3ZI+dOs5VWUM98s6arNFQBvEUyghNpABZLbzEpqL+j8gEyB9A4SZWFr7wczAizEKK0kwhvJ1ZyCQnjmcqrbV3IAK4sgHTeB8aRlp3hyee/75ZOz4Q3/oO/A173sf/sk/+SfQ7wMuL6+gLKuUt/AlQAMZn1HYns5oFkN6KMEZJJk9H2SsGYHrhRYPtPS1JvS/Qqxm2zstljHC6Y2T+Oav/3+Qvhm/5Uu+AkdXjsAmhqIuUAU+DCbsW3Aorer+v0gj4RtSfaq3qDyc90kgmxk8w5g7hc3Yn3k8e3cnApGLVnTt3jsgFjh/bgthFhBqvkaYQ9u0AI1kXRku+C5wzbvq1kuAOQ8ubq5Z5tc6UnkRozC2o3TxRTDcKca1pqHxB3J8MdLHSGj0ayfbmG6eBXbOA9x7Gh9hVCYSB8Qr0FjJSNo7wkDhTBmBjEBG4OUQMDOYdeQkH18ms5m9TGpOygjchQjkLmcEMgIZgYxARiAj8KoQMLv8PdDMkq6GHn3wLA0sLS3j8OHD8IVHTT3PcDhCOsejc8YzuAwfLf1oHhEOxjAPuMzHM7DOwbKmSOdYOKAqQRUVoKbVEOh47gUZiQUw1BFupVNbPen9uA/P29BZu6egQzmNH3AlqsUV1K6A6ddUhksclocxrk4aOxwZCKR5NZ0X6Yno3ehlZvDUabzlLW/B6uoq5MzYIAP6QLGZwTkHffND+abTadIZSKegdNzjTnOlIZoZNGZhIJ7IrMNJ6Zn2BwHu9JtsWHNI4jXfXvMdJQarNjNECRaI36BwgUaQGbbOPQ1EGkCshRaDiNl5KV8Ei6WNw0zk5etOQEBzIpnrZKhgh+QbHySge+GFF/AP/+E/wn/zZ/4s/ugf/WP42Z/9WTzx5JswGi1APzFlZmipYNVDKaR/OMVC5pLhY0alK00TAOuNiW0UqlyafBhFlqnMw1MnHXZmGNKw8cbjD+OraPD4xt/2DfiCR96Co8uH4WasaxrhUcLT4GHwrI4Pgehk60jkWbnjOnQchCEAichkKF+vDwJ3VCt8w/F+gJ3tGtNpC+crmHG9OK6Spob37mW6q3UTYWZwzA+uU7A+t7AIrXHA0NJQiLICnCc5iF/T4Ndy/ReDAfbfCBJR8IXRuO9gDkai7RGeRmlrJgjTLWC2De8i91JEZL8RQReZ3XH3RIbzlRHICGQEMgIZgYxARiAjkBHICGQEMgIZgasRuB2c+fGaRpAlbKwfwAJ1TjqrmhnMDJEkw0drHj0FeERY6k6kflIEchKL+iFqq5nWpTPAS2ERg7fyku6A9Un/KYLaZjxdfbj3ExMw6/th3Yc29W2PYojGDxGrBYBhWAEIGHQuJs84QmOI1DEYvrlLfQ7UCxw9ejQZQBTu9RpFwT7Mqzdjmwwrf/8NEbOOR3a+MgL7goC7mVa1h/bSpbqoLJtHPLjIpRyUukyKNRpAnDU4+4L+D8gFwAKMvQhMSwKIW7TzQafa6SWe/Ey3HgFhLLp+zVLk0hYBPieoCIVmFIqD7sUXz+B7vvt78Z9+y+/Ft/ye/xT6qSswhyzys1mNqqpoAKkgJbFxKWhlxLQWeFcl3qEcDgBakWdcJ5FlQaOFlkNlJcrgEHcajGj4ePODb8QHv+pr8U3v+yC+9Mm34+jCAQzrAjaO0L+TqYoRCln+qdRtnCGwTv3eo3H9FMxShAgv4gPFkYw8Q3b3LwLG1VZia3OKybghDB4wx8shObPkXX3jwklMrmFuCmXTQ386maIdTwDzCKSW6zg0EfWsQUMKXHvOc70a6+UVWRb77JznmPUSxnEjvTAZPPcLaABpxhcw3ToHxBkpUFQHAKS0cQz6BEqPBBPylRHICGQEMgLXRyCnZAQyAhmBjEBGICOQEcgI3AQCOnuKdJxWNQXPr8sLS6h8ibZu4KgDkv6n5Vm7YVpNfVLjBjSC6NsdOuMbz/+gLisgUImvYy9UGc/psW1VJcnmRG/3Uqs97TJvKhCpjxLtrURGHJDf8/amm7Ff5tAEQ+sqNDR6uIVVVEsbQLXIIhofPV6RWfveGvRH5i26zIxdjDhy5AhOnz6dvulh1vE8dQtmlloy63gaw3g8hpklSon5lhHYJwQu7ZJb1QEqxyR0YpImgAEgq/MZiVR6c9ti5+JzwOYLABpwL9BXCSrX5uXi7sbX1mVyvm4zAtfGWdOgB4kad/PVIt4LL5zB//a934/v+I4/jP/2v/1z+PjHP4mHHnoY6+sbNHoMMKYieDQacW4dyRI55+Bp8HCposiHTks+6AfyPSpasvl04pIwlLGCr8mbFXjy1OP42i//mkRvefhNWK2WmGYogkeYtswf4ALbgUNLI8qsqVFTuWzeuJoitB6BCDlHT+Tpi7Q2xc90PyLgaNSz9O2P7a0JIo0V0NsCBZIVBdO4tq4LCxcQ03xZcM11+QYLI/DdCS2MLyaAFSWML2OO5IuKDK5R7+gD4AtXWZUMdPUwsH+XNjT7nDpgBm1PHxvE2Q7CZBOYbLG/M5hRPisvKaLb08guI5ARyAhkBDICGYGMQEYgI5ARyAhcE4HMzAjcegRMVfJMisij6s4EzaxOSnnvvVIAc2hFrqTfUTCevc3DjKWpkwz6SWf6ZICFeTznWRevg2O/e12nGfsiYrMyfuhDlUrriezLrgjmp15hFj3acgGj9cOoVg8BfsB81DPwrizyRMZITwyKddPkqCwQztL1PfHEE9SlTNF/80P9VgPyla8PywAinuKZMgL7icB8l9xYF4zFjArDRLs7SoIjQErnyHRQI1hQ+FCqQHtbCmpDC7Rb2Hrp88xBAwjv/QZhMF3JIptC+Xb7EUgzxWZ6n8H5pTnrSazNzTH+2l/7m/i6r/t6/P7f/1/g3/27H8fKyioWF5cwGi1yjvmwoRFiYWGR2bVCwOcJjRAU9GQw3UiAOaO5gmn1DGgahCnXQR1hM0O92WDJlvCWB9+C3/2B342v//Kvw9sf+yIcGGykn7oqQoGKFm/vCpRVhaIsU51RRg+2U5jBc2VHrrNIpW1rEY0LCPQj0ywaDSakCBiyu58RiFELxePMmbOEQWF6u6uCC0TRlyO9ABTdi1TLdSxjR0MR+LlnnqMRDomawFXmCspED/38VaqVa1Wy8eWqvv1phhi4N9lfcN+k9thVaEyEwoUGvplieuEMUI8B7qUYW8S0c40oMROyywhkBF4VAjlTRiAjkBHICGQEMgIZgYxARiAjcMMIGEuKdIbV+bWhLunixQtUws94hPXzVOXgOZdn1mAOjXm0yRBSoGVYZ3GlRuqsIs/vCIFKKZ6J+/Mwa7mdV2h5nmZbZgbjuRtmqX0ZP0TXatvMmM0A5m899QrVCNXKAVRrR4BqiUUKwBzP6awKHRl9B4MoJYBOTBGDN3OZGcwMjz32GHWAI0IYUvxKI0cf109giW6mzVw2I3ArEHA3X4mxCpIkCUNpu0lRZmSQjQA4bkYDwF3BvWdw3lD5BhdeegaoJ5AzoxiiIFBYpM0iUjjT64EA5+sazdR1m7hNE3H+/Bb+9t/+2/gjf+SP4JlnnsEjjzyCtdV1KE+gIjXw4WGWZhqTyYT8GnKaR6VJoCtsZnAygJA8kH6WqtD/S5jQ8OFHeOfjX4hv+K1fj6/7iq/D6QOnsVFtwM9o5Kg9ShugpIXbU/CzEtS03LdUypoD11lEYeDacskH+UjrkA808qWH5nJEYPsRLECKYAKyuz8R4NxHB0fjhL7RZKY1QR7XR+DLlHOKvxwyEWhqBL04UbL5ooTzHr/yax/Ff/+X/wo+8eufhi+HaGGYzGoY08CwsYnIvRK4dlkM++liNL6wcBzsU+qHPgWjTpmDZ7iIDWZbF9CON4FQKwVgGnZdX3CXkQMZgYxARiAjkBHICGQEMgIZgYRAvmUEMgIZgVuJAFWNnYqHx1Cjrmc6myDwz3kvmwhP2zrDk3hmld4n0G9JjRXM5WEMm+kM3PIoXwM0SNzK/r1SXb0+zHpdA/UCe/VkSu9JdZlxoAqI2PdIY85geQ2D1YNAuQDEAjF0eXiq5xjJ4qldHBGDKtlRYnTBm72bGY4dO3bZz2CZGdT3vXWbdbzZbLaXncMZgX1BwN2aVrWTRNpyoq5WhcS1qBCV0Nx95jy8d1RQN9jefAn1zhZCDFC+SB9zZybOPJK9fUPA80HSNCEJsg996EP4S3/pL+Phh2n4WFuDc3qAGJw5zikt6nx4yNABOs9yZp2wi5x/Edm8urUQQgspgD2nOUynqALwtkefwDe//z/BB7/y6/DE8cewHJewUqyijCO4QOUyjR9mJY0ekQrlBvo0PRuH0ZAiMQ8aPEIzQ1tPAX16XeuNa8rYPhuGngst8+r/gzR84DTmmEMpme5PBAzGNeD5EjHemSSjHczAxY60jhXeBYZ8iHpGt47BdeREzNvW3Zr8jU99Gv/kn/8s/upf++t45vkXMBguIFq31gLXovaCsS5XVX1l++Qbx2ow9g3GIE01evmChsbxaN/oWyCunWE23kLkvjLvwK2asuxTp+/WZnO/MwIZgYxARiAjkBHICGQEMgIZgYxARuBGEdA5lWUt+YE6KB5ifYTpU7A8k4fIODwPtk65SAoaAs+7rRUQGcOepPN+Xc9o/2hSPjODmaXw7byZ2W47kcaPuq7RpA9UguORESdeu3mWizCMllZQLa0C5RDgmELkGNE5ZuE5nbo73hOXaegP7yaOGF3eG71Ll9GXXV5expvf/GaqT6jrnes5lN6T8pkZzAxT6vzEF+8+oTzMOxABd3N9MhYX0UubjD6j/bZiMC127gVaaRnj5nPOw3MDWJhQoXYB7eQlWLvJgi03Dj0wH8lRgBkFE9DFVacIvbss0jOzfzsQKAqHsnT45Cc/mb7iVpZlEtJ6aARKXMc5jfSN81VTeEvJa5y/mYS5jCJcAErzrkBBssiHEI0q7aTFiH9f9nYxo0cAABAASURBVAXvxrf9zv8Mv/0rP4CHDp/GKFQo2gKuNRifR475tbyapqXxI1CGG5w5xDbCgXXxwSFh6thmWRZ8cJBrgJnBcLnTsonkBiaoWjDP5Tly7L5BIHKkXJvOPNdRhe2LM8ANAC4Ox3UauL4AAxIFMIHUX3O+vjrLOqD/GcKkrZ0pPvX5Z7F+oMKP/sTP4Qf+2Y/g/PYUvqySUcW4kPlKxpxsXGuPFFP9ZO1ekaFrEdnza2/qnAVWfTntJnTsPdGOwUqM+8hgAPsBukDDJDua0g0GvhGCW59yehthtkNOC4dAn5lVPjXKcL4yAhmBjEBGICOQEcgIXIVAZmQEMgIZgYxARuAWIxADz6mB+sMI7xzMDPpwLI+n6XRqjudYNhlhPLkWaIz6Kz9AbQOGKwRXsix41G0Rmpo5W+oou9xgCagWi2BxgLc4JyQXmDynPq/yX0YpI2/xKjL2FyLmj9SVtTTCRPbBOCZfSFMQIX1anLcZ4BHUfxF1Fba8AZQLaOqAhvoKVcXhs53u0sh76ji39m5mxC4m7BwbP336NKqqSvFAvdyVrSmPSIYe6eyuTL/r4vHyHgvrjtMldHdyOmUjA44zTcwY4sJJ93zbPwTcTTXN2dWEi1QPo5zcbloTj4zAQJu4Dt4KRCqx9Qn90jXw4QJ2XvworKABpNlB4UsWdqinDTcVUqnIhUPdehdmI6yS9/l1WWTOy95rQqCl0FUBCaNeYPV+z5cvGo1GnJeYftrKjBNLpncuCbuouSCvLCtIqOtnqXzpqfgleQ9njg+XgHbGh0tgvHE4tnYM3/K1vwcfeBcNH6sPY7FZwLAZYFQswLNMcKzU8eFiNets4MoAyn0Ymy5oHKki6+H68M6Tp34gPQQiHNcL41w4EcYwC0QwhHlKSL5SOCBkd78iEFEVfPmpI5qJx/PPXARqrpsGXCslnKsQgyNJFolJ4mpSKqIjkzQcQV/njG2DFsDWtMVnnzuPSbmKpeOP4m98zz/Av/jRH0dgjc6AijejQbFtawS+7Ggl9hSZh1V0V6SnTZWI4fkVmacj9our2Lj2G67zNhlimIn5A/d0DIERNsh7FDEoDoPsd7qnG9nJT3uekbKqAPYRKs+6VdZrw0130G6dB2ab7MEMTjiwrVRY4etSlyPfMwIZgYxARiAjkBHICGQEMgIZgYxARiAjcMMImI6yIR3FQd2h8xWqYgDQEKAzcNAvgvBU3pKU08zT2DFA4xdR+yXU5TImbhHjtkCAh+N5tp5sY8pzbjPdBsIMsZ3Sr5GUAOxodDz5ugJgXZCjoYINMtTO8+iULYrkAU3TILJesBxExk7rrDzntTy7K9jUNba3LlIPsUMdAVDoU4fsv2rx1FGYKxCp/GpQYkrDTXHwJIYnHwU4FpDniwqe53blN8emDeDFc7olgmIdIwVBZ+LRv5lLegMzg9PYAOj/gBw/fhxmrJ2ksZtZSpfRQ/lFW1tbSW9iZgkf4WRm8NT7qS75yoc73Bn7J4rQXUQGIm8kiwzRTzPgmaPEzngGWMElGkDVJcPIbh8R0Fa5ueY1v6J5LZHTDFGaXcoEiLgwGLddUq6WImeK8y9+ijm2AH1tLTIvFXla/DBHvspBtSG724+ABM9eoSPB7BznYN702972tvR/P5THzJLgUtKlHIqRyOBUQtRSGSuSIPTOw5vHZGfCh43Dl33Jl+HY+jGM4ghFU2BgI/hY0lAS0ab/PcIaLCCK0kMsAAwDkeUBFwzGNYWeuFLiNQi9iwzsEgMaIFn5un8RCKGlrj9iWC3TAHIOs0mE9yMYXzbSuoIRHK4V7CWyEp9pkymqagBzjuQBvoidvbgDN1xGy3rKhVV8z9/9e/jlX/tYl85y7XiKS5/qUF3XIrXX8/eGe552AckAs3Tb9R3j5EBOJUUKg8zdsBgpkm6MXekzM7lgIe70JJ7RTAH9z6bYsOEAjhgMvAwxKV8ZgYxARiAjcF8jkAefEcgIZAQyAhmBjEBG4JYhoGOq441nXlAPtDhcAA/XULQoZTQIbCqSgAhLho6WBoPaKszcAHWxgLZcRChGaF3JdOYJAW1To5lNWSJSzxXQUI+lXzSZ6WeuqaNkZbBeR5lqZx+Sr9ulsKdC34xx6Zp6UhYR4+p6PZtgOh4jUhdRsc+upB6BRULbQDq5mm1PadSpUaBmn2O1BCyus4YKoJ4igvnBAuyUmsIeZ+SLdlnGkIjerbjUP9Uj/Z789fV1nDp1ate4YWbo0/q8Zl0HZBBRGTODWZdPeXtS2t1EUZ3lzeRzLrTiFIwgh2sT1JiIUlwJmfYdAbe/PQg4f/Y5YOssuxFIkesjwhUeZoZA66iRa2QnX2FSd5GZFlkXy/cbQ0ACOlDgS+ioBoUvCSZxgOm0xtmzFzAYDPCud30ptrY2URS0gnfJ87vmQ8HeVxhUJhdJiJs5zieNGWTrmySLSws4dOggFhYWEp9TDXMe0QxREQr8UoJ9Xl3iw2jwANKiNYqXOeHOd7mHdygCbajRPZgdtjYn+Pxnnwc8X6K49ro9wQVo6rxuIq0++eSTrU9uWFlCn+QoqwqBLyviOa5V7xz3SYlfofHjh374X+Kli9tAUcFIZTVMe4OLnTnjLuEVHHcHc1zKH2OAOcA5A0RmgJFh9PmChVfjKGCZm324IrOYrDOSLYySIXM6AzhG7j5cXQDZZQQyAhmBjEBGICOQEcgIZAQyAhmB+x2BPP7bhQDPukbqq19cXEDhHQxx7vcpOrGSy3Nx0iWxTNAZn4YPGUGmxRJmpNoNUUePWROoxK+xubmDre1x0oG1MnxQN2U8VxvrTzWbB6wgdX5knYAD2APQmWOYbYJlEpEHpkWwP00DNBOEyRa9Heq2WJoGEOzRrRnzGg0fsRhgJzqcmzVYOHwUqU3HdrG/TvpC9aD3FxcX8eijjxKvqdhwHH/U2BlTmB7MTB4mkwkhiSluZimsekR9mZQx3zICtwkB7s7bVPOrqNZkbw1j7Lz4FKVBzRLcDM4oWiI3A2D8Y4RpDEfscYxQabeHkYM3gYAE01xGwdNiLQoU9HXd4qWXzuLpp5/GmTNnYGZ497vfjZIK3+4ra2qUc5EmqQ/Lv0RmnE9mCbRuFzRsKaVhONDoMplOUNezZF2PBq6GSGNIhDOPgsLdm4PxDyRWIY8PCXrsrOIxrwFkdzMIRJhxhZHaJqIsFvDpTz2LnXMTLkbHig1pwXFlMgBgztNihTEOOE8e17Ie2Im4b0q9wISGOSJtBS2OHD2BH/nRf4d//q9/DJPW4IaLaFhHBFIeiy0gSvtIXNAZqb/2hsEySE5ckYqZpRD59BUWMfayF/dPv4dYin3Yk5sM9cTMYGZIMqFpUfOlBW3DvOwzyzOA7DICGYGMwPURyCkZgYxARiAjkBHICGQEMgIZgVuHgM6pfW2DwQBLS0vUIwXqlqRTVMqlHBHG07zIobUCM5D8CFO/kGgmA4iVKU+rszzr04cVRVU1REXdV2dgYb1Rp1/HvH5OjkdxheV3BPPMlDLSZxm2z86hrWs0swma8RbCbAxvgXUXMBoMQP0WmM/5CkZq4NGwT5uzgGp5HShHYOcBOJKRusvsUrjj3P570nmwv4791gckzQwPPfQQhsNhatzMOByOnzHloZcuM0tGkoZGIDODWZevr0++maW8+ZYRuF0IaAfdrrpfsV5Di2HZ4vyLnwcChRUVapEiJLCktoy7Yv0rGilqIvMwCyAG7gJ3x3exB9Jg1gmic+fO4XOf+xyee+45SLDNZjRUUFjJuvv+978f29tbzKuBaab2+goDBiSSocN7lx5GTVPDuOLk74zHqf6adUqJrFr4vGG6gzGTp3DnMwEA+wM51QjGOpLiNiSWSiK7jMANIeD44AZXVVEMeR9gZyvi1z/5FNrGYGYA5Q0kbyLDUS8z9MkFOt95n7714Wnc08O88MaUQKKU0jcluJatKLHNl5e//d3fh49/6ilM6gjaFtHQoKDVbfoWB18ioA2AuTP6aj8Rw1dcKgf1i2Wc8mgb0BADkeq6Iv/1oiomUlXXyyO+mlA/A+UA0rdAaAQhNuqm0jNlBDICGYGMQEYgI5ARyAhkBDICcwSylxHICNxyBHRuDaxVPj1eDPE8v7q6Cp2J9eHadEZmiq6YTuU8OfNMHkiteUxQYIwKk2QEGaEpRojlEK6o4GnsGA4XUNHw4XwBHrUR07dA2KoOvs6x2hSg73iE7ok6AYgc0nG8U1QBOkTzrE/lAoKMH5NtRPouNPDUGxQVDSCe5Vh9aB2ilahjgSnp4qTFaOUADh49iTayXV9S7wBoTGbGqg374Tz7a2aQHkVkZjh58iROnz4N6Q1BZ0bMqZMwu9RHM6P+o4H0ijJ2MNtl17V4l2XIkYzALUCAO+kW1HKDVRgNIIVNMd56Eag3WUuNQF7Qtu73SiR7LzENJLGYkq9bhIBzVO6yLgmk559/Phk+ZORwFPI1rdVmRiFL5CnAv+EbfjuOHTuaLLgswouzYfT6i9E+aLAkHFmSSl8pTYHBgJZtrryf+9DPY2u8A1d66JP2kXUX+vQ8kIRn5BOHNjHGjARlgWPd4sW0BnRHdhmBG0TA0qcTzBwKX0FGj8Iv4vOffQFbWxPAFbjkjMGrSV+LNefQ8k1He0VrOLY1HNenY3bPF6dpHbDIl5dPPfU8fuCf/SucvTiG8QUL3HPGFwNQ6oH5O2IzYMFrEhf/br7IHJGZ5xRaxLZJBO6jrq55GnNd71KO3bQUUduXSut/lSidSMFTBkQaMeNkDPCljTcmpUL085URuDYCmZsRyAhkBDICGYGMQEYgI5ARyAhkBG4VAjqBUlUE8HwKuoXFRSwvLfFM76Bza3ei1b2Lxe50DhlAanjMSDUNIY3RyOFKgLoAXw2opxqhocFDH+INbMBYdzpb86zPBFBhQJ1UTG0oyRgCqeM4gO2oHAOAzvn6QGQzQ9T/0RQxbKzLsd++8DAR9QWR/WjZp1nw2Jy2qNmnhbUNbBw+CmM4Mk0GnCj9gVmqfj9vgWNQ+2ZdX9bW1vDkk0+iaRoagIKSEilfJA6ixOBtMpmgJS5mBjODoy7FzCBn1vkKZ7p7EbiTe65dum/9Myr+LIzRTM6ivvAshcQEicd7vE6vui2h1JhUgdfJltmvGgEhKiL8FE6bm5s4e/YsLbNTPgAG8J7KXQkorpSChgrRiZPH8c4vfgfGNF7gei6yThHTJQgrGj0GgwFAodZQWQsmn7twDh/99Y9h3ExhjgxaNoxeSApcrgROc2RGYz2XCMmRBX0LhMkpnm8ZgRtBQEvNmedDOMD44hFDiXrmcPEClfwoWSUXJO9A70d0TnHH95oI40M78AXJe4/AvcKtwhejFsYsZGO4uJx++urYqUfSz2D9+E//HMazCF8OuIaZqasw3fuXA9aKvZQSdYu8cZ+yYQVSG9y5jAa+cNRoaHxhJ1Iab1DtIlbGPiHFsdelRDJSvX1EPkkDoNc23vgtAAAQAElEQVTVH1F4owEyoNXLW2zIbsEbKV8ZgYxARiAjkBHICGQEMgJ7EMjBjEBGICOQEbgNCKRja1+vIgrz3HrwwAEsLy5d43hqPAqTmCeSQIMDHM/tLBd1OjYH5z18UaEoRSWKqkJV0S9LOBKcS7kDFfyQDjO26VzsqExgzaolETPBLB2gAeYB9VxhsoOWZAx75oc5mK/gCtbtCzCA4ApMo8dO69CUIwxXaPw4egLqj4F/plZYpSOpkTuAwtwIoq6YWTKASN8nvnOdnkRh6TdEZgbxp9PprpHErOOZGbLLCLweCHALvR7NXLsNS8JjSoXaBVw89xRgE3CrQK5tm+vs7qjkTLcIAQklVWVmkKFC3wCR4FpYWEhKVc+HQVkWFFJtMorUdZ0MI+9973tx5qUzLBr5QKF3naulQlhJmrXpbAZOcMpf8IGytLqMX/rYR3BhvAkatVN7gWuCMh7muTSNpAjJSJdiYB1s1+Sr9kwZgRtDwLjGAq0UWqfOeTR1RFksYDoJAEUQIhfZZVVrJYvENKhMyxchz32ivVHQd9aViXwpUP2zukULj+gGOLc1wfd9/z/E+S0afoND1IaA8l+iIAMHruf6tvt0xWPan4GGxcg2o8qLzdq7XIqIutjV971p7Af7L45oty98WfPO2Fvu0Jr7WC90IrySy+kZgYxARiAjkBHICGQEMgIZgYxARiAjkBG4dQjoyLtbGyOjpSUsLi7usq4X4FEXziJP5zqhN3A8qUvP5JwHRKwLbUDkGZ8KMmCuz4LO+dRhQfoqno0hYtjxTNyTJ8+TZxaYrUXgubmppe/k+Zn1mBlVDMxRDOBp6IAfMLcnr8DMSkxJC6s05Bw6wu4bwPzgmV79Y5egruEOcI4GDtHerpw6dQrr6+sIIbDbxr7Gy0h5VUY6x0CdheJmlvKamaKZMgK3HQHtpdveyPUbiKhKo/V0gvMvfhrANqmFln/pHYI+ZayIiCn5uvUIOAqvvtaS1m0ZQCSQJJjE17c8JI8Gg4oynw8FCuBIyavf+Psdv+Mbsbm9yXlqKdwCqB/lM6JJ86d6zQzedUtMU1gUPqWDrCY0oP4Xn3vuKXzkE78C4zqIFtDQ8OW842MoIjqVEqH79HrsfMiRzahCme5jBMwMZnZdBLSWtV6vRYDKGcwczOQbynIALkFsb02BYghoscLo6+KKsznNDSNmBjNjYoSjH2iEkDFFP+Xm5mvfF5XeoVAHYLS4gv/wUz+PH/m3/w5bkxrmK5Z13EN8tTHWQ3LOcz9x/XOfMfFlLvZFqXrR4v5kaYy3tzEZj7sXNtYVmRZZD2uDujwvAXa6I+xycC2nsZip5ohAYDzDLV/ixufPAmKTUv1sA3RXhsnKV0YgI5ARyAhkBO4/BPKIMwIZgYxARiAjkBG45Qg41phIN4bTxTOq/I1DB7G8sgx9y8DxLG7GwyrPu1THA1S6R51nabDwYYYhZlguI1aHJRYHJeRms1oeKcKMZXmBugKAgQjWoRvDJmKYZ220M1iYkmaANaQWYbyJyeYFzKb6VQmyeL6HLxBciTiikWa0xPAAIZaoSdtsdka9wNqRY1g6cBiIHFx/eE/n7IiCLM9mcYc46Qn6rkgHcODAAbzpTW/CbDaDsJceRjqRqur1iEjzIj3jNnUWZgblUT3iqYzZHTTAfnCv0e/HYdaNT8WFj5klXJDdviLAbbR/7VsSRoGbucFs5wVg/BLQTuDIZ4ALhH27ag9cxWCmfN0sAtqUqkP/QEoCyHsPCSMzS74EmZS7Hb/B0tIivuEbvmFuZY8oyyIJMH0C3swQZOFWhXxYGGke5MzyQZHukUI/wIYOP/Ph/4gXz78IK0BZH1C3NVo+TELKBxiFv+Fy19VyOS/H7jwEXo8e9Wv3Wm3tfQApLNIaFikMrs30TsG11vKFSA/hpmn5stKCCxSgNALzgOkdBXS+POOtu7qQVmUX1z2ynOeLjvZOUZTwDMsYcvqhh/GP/skP41c//huwaog6RLhqwBaMBsAIRlX8OtS11CXuCXMQRur4MRlQFO5yRAUvJ+UVkWtsmd4Vl0oazDpyBu7DAAOJe9No6EE9A+ZlzZiBMV1ml8KKZ8oIZAQyAhmBjEBGICOQEcgIZAQyAhmBex+B/R2h4djxEzh0+DB0JA0830eeW/WNj4oWBGqsoJ+lqtBgsQhYcC1K1HCx4Vk3whnVo1Ej0E2ksKg/39IvK8B5QId26q1AgwpCDcQZ654A2xfYxBjGc7PO/y11WeMm0txSwkbLKJbW0fgRYrmEaSixNTO0foiVA0cwXF4DjHWD/RCxLMxgPHO7ORnuDOdoYNrbk8FggAceeCCxWuoCPfWJZoamIbb0lWDW9V7p0uGYcWTUSZh1fPGU716ga43lWrx7Yax30xi0s/a1v1rr3BZop+cwPfMZ9mUuPCgwuNOxS9jrtEFEe3k5fDMI9JtxeXkZFa20fV1lKcWthDAQZDWn8jOSZAx5/PE34rf8lq/A+fPnk5FEQk4CTj8JZGbkhTR9lNWsbj5f9CTHO4oU9gFPn3kaH/30x1HzARSMZQpmsgjvuTwZZGGoDgVTucRAVzeyu58RiHxgvtz4zQxmlrIor9awHrhap6K2DWldG5eanuEFX4y07hoaQQCu+ygylucLENdmWohpMTJO7qVLcVGfgxXC0qccHH192iRy/7TsbzEY4tOffwY/9C/+NV48ewGuGjFfA7gCpQwhzONoLDEzVh9Vmv78Ekt8kVjMq+4oaGaQoYLWD46JBhylJR75rIVbindc7vTi1nNUd8qhACkC3jj+eQN8PWFqSJRe8uopsLd8X0/2MwIZgYxARiAjkBHICGQEMgIZgYxARiAjcAsRMNa1l3gwJWd+8dwLMhzPr0ePHMHRo0dx6OABjAYVIENIM8PARZRxipFrsFREGkEiKhpDQEOG45nXU2mvOjriYZg8hZMOivVHEoLxCEwCnXOYH8ABnY0n25hNdhBpdGl5Tp40AbWVcIvrKFYPAwsb1HmNEKolXKwdNtsCtR/R+HEUo6UV1qWzN+s1EseCRJi7QF+kfjG4T5d0KiKz1MnUC8WlN3z88cchX3El9H6gHkThDl9CVdcQzwk/ZpSvdBGj98xlZrjXxnS3Tw537D4PgfvG0MKFbVx86fOATQF9jQxy3Ny91o75xAEcxYB1wSSQmGcey96NI2DWYSqhpK+vtbTamnFm6PfhoihSA/I7HvDe9/42nDt3FirX0LpbVSWUzp2OwlOAR9UrSkV3Z0yzFjm3gUaP0eoIv/jRX8LZnfOo+QCiShqcZLB57HUqo7iqVI0ixTNlBG4UAbN+FUW0oeaybVkVwzSMgLKmIyNPV78C52EaRIwrWgT64nak/OI6cg3OMU6joQNfWFhFZL3L6wfxXd/99/HzH/4ImkiZVg5QB6DmfvMlX9LAGlmGJRWaE710idtTYigzEofjiSwXWA/oz1N3Pf1Pj8heQcYRksqksHgpwqrmuY01OtYH0TxddRvHYXyJbCdj6GVynv0qz8yu4mVGRiAjkBHICGQEMgIZgYxARiAjcK8ikMeVEbjdCESYzqbXaCaSp/OucwVWl5eTAeTIwQ0cXFuBjw1iPcbIBwytRUVy1EMaz8ye9TmWNUt3hTrieVY6K0Z4pVM0pnWDhkaQ6DyQaF6GSiqpEJrArEUFP1oisV0ZP5YPoC6XsNl46Oeuzm/PsBMc2nKEtcMnMFpehxUDNKw7QqMjsW24ed2ssjulxxTaz5sZ+0Y9wrX6oG+AHKHxScaNyDzyPY1KCovMLBWraQARKbKXr7B4dztpHCIzS4Yes27c4t3tY7vb+68dtW9j0PaN3OCFN7g4wWznDDA5D3OdEhJMi1S27QqdCO57LZ597TY7ce9c/SY0E67duPQzWFVVUd52OJt1abLmOmfUl0qqRxSFxyOPPIIPfOADeOmlM7T2FpBhpKVyVMKur7urlVPXB5If+ZgJKEpDOSrwmec/i1/51EcRaGOZJQNY5ANA3wbSpLNA6gPbZlAXbSdIpEimjMA1END6k1FOpPUoEk9ZzQxmlgx3/ZoOgS9FfAmKpBBagAY9JGfpDsgXgU7rstsHWtnG1SyKzBNZb4BLnLRnWMRJjrH+IQ2EfBdAax4nHjiBH/5X/yeeO3Me4AtPMRih5huT/oeH6uRGoxf3EJudX2Fef8rDlpiJKRFmlh6y2oMpjW0zIV392OWrDyLHm5FSefl78quQGRkhKkiiL6MPN55xLO10grbhHmWKLtUrP1NGICMAIIOQEcgIZAQyAhmBjEBGICOQEcgI3EIEImzP2TcFr6jdjOdX8qRt8tRdLa8u0xCyhoVhgQGNH0ulw9AFGM/7Ued9GkBYKRLtVsg6zM1jEeBZ3tAyC8t5B5NS3xUIPNOH6OiXwGARfmkd5fybHmG4BixuoKmW07c9zk8jthuHnVnA9qRB4Pn/0MlTGC6vADSYsBIe3zk6EzlE+WyZAYBtgK13hH131zv3Lyws4M1vfjPVKA32Gj6cczAzSB+jzrdtm/5XSF+PfJEZcVeGe4D68fRjvgeGdE8Mwd3OUbz6uiOqImK6fR7t1hlu8FkqGsFNgsi/AAaRXOSd1G0NBhjN140jsHdD9uGyLLG+Tiv0XAClb3SwiYbKTjOjYA5oaeTQph4MBvgdv+MbafwoMR7vgMkkg/iqh8XS1c+U/MjJE8Ei80bK+hY28viZX/p5WsR34AoHx4dVpGBkVoC3CC4LkRqgn6+MwPUQ0LoUKV0PW5GZwawjpfWkf5DWcp0BgWuYL0UDUQkZ98bjMaswkq7eV1hEmcQyoHRKKVqgYpMiDJFtyddPbKktjwjHl6sd/cMv5wEr4AcL+MF/9i/xkz/zH/kSNGNtDtVgyJcFGhL5MqZ+q/7LSTED1AYJcqwXIobN2HbkntKYxIuJyZvKkZgmlvoEhlMCb5FVihjkxci87ijjh/KJOAbWAHMRFgKa2RTpmyYska+MQEYgI5ARyAhkBDICGYGMQEYgI5ARyAjcXgQiqyfxYmD3UrSnJumqAnhYBfQ/OrxhRMPHIs/6owIoqYeKNIDo2yLQudccmJEXyyhkxrO58fSrczGYQ/yQfHEZgPFMH32J1g9Qk2bFImblEsLCOiZ+ERfbEuemwEWqNvVtj2n0qFGgDh5Lawdw5PhJFNUAUD2qkH5ZDRmi8QPsSk/GgAjqoyhFyNy/y8yoShDal/qQ9AuMfuEXfiGkC/Tew8ygb3pIryEK1CH0+SaTya5BpOeZ7f/YOISbvvaOpw+r0r1hxTO9/ghoB73+re5pUdtG67ygEKonmzh/9jmgnXDHK0WbP1LwBJZg/Ir9YExhQr5uAgGzDtQrN6O+BSLDhwSWKFKZqk/SK7v4ZpYEVuAD5Qu+8Avwm37Tu5MVV10xMwpEYLzDeSSjV6xyBgHOMycXvTPGo7XwixWeOvMsPvrJj6EJNcV7QOm1PDX/qeTubCumXot2DZrTJQAAEABJREFUmX2F2c8I7EFAa1YGDlFMSnzAOUcjg0+0traKjY11HDx4EEeOHtqlAwc3+OCuWFO/2hiE8SaSR5lkpPkCFFfElHSpVOQ+UFsD/XQc909VeOgbIOpLgOfLj+Hg0RP4A3/oT2N7PIXjC1TTBr5sIfUtVZTqjwyK6LEPcU6QPx9T2nAAzIzBmPZmP17QReONFOmJnygZN8jgJX5Qel8feUBXFyvjltVYAbLAJuCYV8aPtqHxUgwwy2Vlybi/rzz6jEBGICOQEcgIZAQyAhmBjEBGICOQEbilCOjk2tOlinuOfBk20nmXZ3CeUoHJDjz1Tp5na0/9lenEbYxZQY5LWaCzsRT0cEwlmUNM59xUIxtqOwozhGaGuqkxayMmNGjsxAoX2gLn6hIvThzO0t+kAWSMCjM3QCyGiL5Cw6qGSys4euwEBqMR6wMCDTE6YKt5JkPEo3ZKU1incFGEMa1PScn7dpOOo29cOCssX/TQQw/h5MmTyfAhvkh8M4OZKQqVv/RBVGEQUpr4KcPdebus1/2Y5V+WkCP7ioDb19bZuLZAQYts21ABiBnOv/QU4KaIzYSp2uYG/YHbnQwwgs4ZPRG9fN0wAmYdhoHC3oxCda7E1Lc3ZOjQT2EpTb5IyS2VtOBESEBFSmrRBz/4QTz91FO7X3dr2xZVVaJzMXlqyaIlG4iJRZJlWAaWyXSCalTh5z/yC3hp6yxmsUZ0Ed3Pn7FfbA98GKki4y2ROsPwfX0lIIjAjfgsputGivZlVP6mKFXEhWA3RpFGiL0U0HLNhF0acE0NFwZYWlnE6voKDhzawJFjh3H85DGcPHUCBw9vYP3AKoYLQxRlBTMHbgMUhSFwDYKvP4nUP7CPMA7XAfoaqijFxSfxMvI6MqZERJZnb+BYb9sEaC855/lC0GC0sAKUIzhukx/6F/86fQuEVcDRuqD9Q0sG27I5ubkP1isKYCdYP73E4Qta8pH2lx60pso0GPQuMkdHPaf3Uyuxi8X+RZG1R1Ig6VJ/lM8zm+eLo6Oh0oiREXOyWLclAu+YO1W5l+Zsej2XwXxlBDICGYGMQEYgI3CPIJCHkRHICGQEMgIZgesjcEtOgaqkO6B2DRnSCZRe8qVfLHimNuqTMN3B9vmX4Frqm6xB1BmWZc05iHj4BqRX4vk2hgZG/YIxHXRqRgR0NUc4BBpNpsGwNW1xfmeGi/S3GsN247Gln7iiIWRMo0jtKuis38Bje1qjpt5ssLCEQ0ePwVHvANbV1Qu0NIJQTZZaNWDeWueDTn0QMXjHXVHYsVdmRhgjlpaWcPr0aegbHtJplGVJ3UfNHICZRtf5TdMgUAcJut53zjF2Z1/dCPb0cZfBwHwShUnUWI3rJZK/Z673lMzBfUBgX1cYtwjQNmio/C4LcENM0UzOAJMXYWUATatwXDCOSkXuJjAziVtfawhGAeEZTxH6+boRBMw6/PYKG21YCSH9E6PBYADvPQ0bLQWXhFSkcrhM0yFZF2gMKZj++Bsfxzd+4zdiOpkkYRf48GhaCrr0AFHPOG+cMyTSsnMMsd5ZpMLWI9YNSiqdnzn/HD579im0g4DGt2ioxa0pGM08xYZHmAU+vCLDkQ+KGloFuF+dgXvgxong6XpZ9LQOtB5EfUYzg5khrRkuAqVdj7DH9XlUZyIq2iNHEJlHn9JoOc+ihsYzUc2HouIipYsU7tNmXF/Tdkqz6Qwt14obOgxXhlg+sIy1w2vYOLqBY6eP4cgDR3Dg2AGsHFyB/uF+sUBhUwHBN0BB+cMaPI11gauqaYGyGmA4KlBUETDmEaHmmm9IQOQLDeKAgQoIvOoaTT1NmMz4AvTrn/g0Br6EhQBzwLSZoaUci3z5CTDupQbeeUymDWo3xAOPPYnv+v9/Pz779AtsjyuaMhHChdiSAbBf0TwCK4sszxzktImigXwPlAP4aogZX668cyhITT0DiCVYj7E+o+8Ll/o12dlBmj/mYxJ5rJkvZVCEFGnUSIYlB7RmHL1DYIuQ497Wt/SKdgf1+Bw5NSLnythHRBaIQKBcqDmOwNSWFFKdmm1GGMZlJF6mjEBGICOQEcgIZAQyAhmBjEBGICOQEbhXEeAx8bJT4N74ZWPem3BVWIw9uXnGDQ1Pmzr30pDg0aLgyZWKRcwunsPmC88gji9iEPR9jCmcRYDnWx6AYX1vHA/V3mCl4zl2AoszGM+8ls7HPGvTmBGtwiwW2Kw9ttoSO9QHTDDAmAaPSeswCw5N9Ajm4Dz1DeZQU7nQ8FzsfImV1XWcfOAU9QwLMOoC2AmAPXAMFyQHMHY1iS8yIKXjDnFm6hHgqE8QqVtmBv0fkIcffhhmhtFoBOl9qqpKOhDlkU5IPPlbW1upvJlBH76WUUR57lQydsy43my+biLXkjQcXFGwvX8cjxGXhnlnTUQbDM4KMDtSUWS3XwhoL+1X26ldp8XBVRBpcaUWHKG+iHrrRS6MKTdLAy0kREt5yaSv5aVlxmC+bhsCZh3mEmAtHyZm3ObcwBJuiss36wSVp4CXwJIBJPIh4a1bVkXh5/2LnEd0xLm0OWlemzbS8FFiRKWz40Mn+ICf/sWfxfnJRaBy8KVPwlClA+suvIcnsWl064Fevm4bAv08m3XzrwdVoGJf1HJdgHxzhp6cd9hLxjQYuzentHMZlh9lABFZBBxgnH+Ro5I+zXtVIPBPDxb5ylOQN1ocYWVtBevrq+lbHCceOI5jJ47i8NFD6RseaxurTF/G8uoSl1i4PrmANtaglZU+VfXsawBljmuxurZA+TMF2D7A/qmPjKWgGUMietoTRYGirBC4lleW1vHuL3kPJltjVQtlVf8jDHrxARmRZbSOy5KGRFfiws6ML1MOf+JP/1kE7g3H+uQbH5qA2jH2whBZFnIsL6NG1y/X8SNg5qC9oblxfV7MndLBWyoboFrnKbuemfGhHJkWEWm8aGm4URtmBqgvxkmKBsh3hqr0FNkT6FM17B3AdQG5qBtSXxQUdZw999SPa6bsyZSDGYGMQEYgI3C3IZD7mxHICGQEMgIZgYxARuBaCBiZPTG4e4m3G3nFIyJzG4mn1lSG4aR/4PnUkk6xIbtFu7OJyYWX4JsJhjzfFzz3MyvMrCOejaWDjNJHkKDzKc+zkT6zQD+ZFWlQUTzCQYrsC1sT7NQRUxpCWjcAihGsHCK6CtE8yaGhTiDC4JxPVco/dOgwjh47nnQGYNrVdImDuTP6VxJZd/xlZpABpCzL9BP5RVFAP3flqE8QmWlU3TBa6pOEr/iB2HfcO/9uXCNUnLCjEZ2PzklX0oUQOc8icO1o/YDxjpDdPiLg9rFtNm0wCgZwMUhxbhQwod7GhZeeAy0hZAcwgLSozOiru/TnCysCXFi85eumETAjrteoZXl5GRJaEkx9ssJmRqFO5Ss3/3g8hvcejzzyCN7znvdgc3MTEngSaHgF572DURhqJiMFYMHwZz7zafzG5z+DxkW0tLyzFUSuDd7YpmeNhsDJd44PlWt3m3n29Xp9GicGGv6NkjYPq3jZvpoZzCzlMbPdsBgqG/iyoG9lBK6DLk7luRKZl5k5f4FzFRMpXTyR5lwU2InAuY2sp6e0FubxtbXV9D86Dh8+hKNHj+DYsaM4cuQwDh48gA1SNRigqqq03jzXoJoOfHhq7b2aTxCwZ1C76oOZejOm4aTA0nIFWENSr41d6tadOdBRLhkNJ0qnEQDo0r3xxad1+MK3fhGNH54irEVkXxwLaaw1jQryi7JA29So6xlYEgujBVSDIX703/80/v1P/hSCK/kSVaBhM5CzyHwkYpwetuKRA5Ijzkxm/yLkhEVUPvLli3cZsT/Ch8lkswzzQhH2kZWQBxjzRPZV38wzzo3jXHimGynAEJP89WhBTLhnm/E2wFjkXmVhMAucM3qiFE3hLgQ6A9QmsssIZAQyAhmBjEBGICOQEcgIZAQyAnc9AnkArxIBngSxSzyOKpyKMkzVANAdbnFNpzOkFUziOVRhhnYvxs1YG8+xNQ0f04tnUDZjFGEKp3OqYxmRpQM9oDMvAloaTVoql0L6JQPPvhWINGKAnZF6IfA8vL2zjZ3xFNA5nWfgNgANbw3rUFmwlM75ZsZqA8/5NaQjc87h8OHDiTwrezX6CdwDTnrBQ4cOpZFozGZGHUKEmUGYgE66ilq/pNE0iddSr0B2vjICtxWB+e6/rW28YuVSniqTowBy7QTb518AKKw8FeAgDxQ+gAGJkN3rhICZYTgcQkYQNWlmkGDqhZaZQQJNStdA4b+ysoL3ve99OPPSi7T2TpNRROUup3hZ1HnOKx9yLctL/Rw514PRAB/+tY/g/PhieiAFPpT4JIF3XCHMVzctBSirsTti+bIj+3gJzhulebeF+fUoUPkt2puetqGmjfD7wkNkVHj3fOVVGZH+OZio4YtIy5cHkfjKo29GVIMK+v8bi8uLWF1fxcHDB3H0+FGcPHUSD5x+AEeOHcGBQwdolFhO+bwMDg5QWdUzH8KuZ8aO7cZeOWBmXFotzOjHGtUw4tDhJcDVcL4vbwz0pCDfeGT8MK5DGjIAdggl6xhi6/wYb3jocbzzC96JelyjnTUIfDkqqhJcwJRmEcbsZsCQY1day3RfFHjwoQfw3/8Pfw0f+bVPwsohrJARhu3xMrAciSNnLIKNMcaKkjGCXL60iae9iLnTnpwHuV8Ck9lojBzvPMxoYHxexTwr62bNkS8izXSKyJcSbnqOMHblYckwMwugH+C5PuJ0wrIBxn0MlgV5ZPAyWLrzxkthevnKCGQE7mkE8uAyAhmBjEBGICOQEcgIZAQyAtdBgOdP9JTOjjEdIbvce8Md58o7c6gU2Txd8gJP2IgNPRIaNFvnMKUBBJMtDF1AaTynJn1SC51rWTBdKqrjq+NJV/ot0+HfF0hhns2Vacbz8NbWFrZp/JgGh1n0sHIAY75o1E3pIE0fZvM+IenODhw4gJMnT+LUqVPY2NjgcCObbqEPFqvee5mEn35G/4u+6IvSmCPn2szgvU+GITMjXAY5GUBEKrNXd6G0TBmB24EANWi3o9pXXyfFEDeAg+NG8BQbFWrUO2fR7pwDpGSEcoAplgjJxXS/Y293acfMOkG0t/sSVGtra5BitRdee/3R/Hf9ZBhRuUff8Aje+973Jov31UKM86Ym9KSBXPcgiFSY+oJrwBmFZIOKBpBPP/t5fPyzvw4+sbg+Ih8aLYzCs1MYt4B5kgOgCpHddRCIxOxliS8MRJd769p35x32knGOdonQ6xMTgS8cnEnI76kNVP6TnAeK0qEaFFhYHGJ1bRkbB9ZoZDhAOoTDRw7hwMEDWFtfw/LKMvMsMG8FT8OK2h1PxphQwT6dTdEbUgLXi3prDlwXgcTYnnFeB4qXZZsBbZixb4sYrVascwYuOHSOiVxnpgaJFIgZkh8B8mIwGgrYmZmn8XaGhWIZ73jrO9FOWlTFAI6Gu4ZGDiN27CkCDRTU4MgAABAASURBVEG+YJ0xwOjJADKjUc+KCs+duYj/8W/+HZw5v4OGL1gRrJdjYwsQpT5x/8QUE4cVMAw5VZZwI+iKs5w8qJ0uAFpjENsWyiqW3tkiA8lXfiWIQUMjrZtoiH3QT2Gxz2BT5jxE8AXMHAYckymdBi4wDOFirJBpyWOQI4DCDOYrI5ARyAhkBDICGYGMQEYgI3DvIZBHlBHICLwKBHTQFAXmFSm8l8hO157To4I9MU1HVlGrsE6ZOhvHGphtATR+jM+9gCpMUcnoQR2CmcHMEJqGR1W2ybMxWAGLwcPB89zqqFsyZ2C0o4a6jPEYzbRG0DdDiiHaYgGhWsSUDbfkRZYRmSswWlzE4cNHcPrBhxIdPnIUBw8ehH5O3swg573H1foxpdx71FLfIAOIDD4Km1magxg11914zTgn1Dno57HEF3Up+Z4RuH0IuNtX9SvXrOWvDy6DCkJPAVJQeVbR6BFnFym7nmEFUxIlDO+7lzEkopev1wcBGTn07Q615jhXEtxmxudGxGw2g4S5BJast+vr6/jgB78B+uaI8l9NmnVx6ad5jGikPGU4ULFszjClQrWm9f4XPvJhjJsJUADmkIwj8tUHYz+itLbI7oYR0FM/FeZccO/xjYCxy8MNH/57qeVc9fGaLxEhNJw1vkhwfoqqgL69s7C0gOXVZaysreDEAydw/OTx9K0Ofbtj/cB64i8uL2JpeQHloKTBo0TJsp5GMM2vlPyRtYoUFq8oPXpy3iC+vjXk+SKxl7Q2RGaWHrJ4Jcc1lPK7gMHQ4eChZZaYwhiHXo4YM3bA4AmPARBh7oz5KLVigdAW2NlsaAjxKDHAW594G7707V+Ki+cu0AhSce22mBFLTwOFjEaRuE2nYzYRUKRPmDiUw0VUCyv40f/w0/g73/u/4zNPPUsUDMn105LmCbwbiaCzP2bzPMrIsLCUkUj4KCcz0uMcMRBpyAgkM5bRRQLDqfp0YyXcW945Qhw5Hr708cUxzLgPuS/N2F/iX3KuSu/g+dJCIQAoXeuJFOe4sTnWgUuE7O4HBPIYMwIZgYxARiAjkBHICGQEMgIZgYzAtRHQobNP2RNO51LyeTbFbpjxK68YkyFB51pQZySyMEG9cw7j88+j0C/JtFOqkEKqhgfx9AFAqpkgRuT5NbIO8IwPOYVlLGlrVlVjvLWFixc3cXFnmr7x0bohxq3HODi0rkJD40fLstVoEQdp9Dj14IN44NRprG8coE5jADPwfO9Vc6Iwb09+YtwHNzNL3345evQo9IsxGrLGX5algsSIIDGkeZABRHkc9Q9k3SUX+089EkAf13LX418r793Pu5tG4Pa7s4ECxyhAPMkoHAqrqXS7gAtnPkMBdIHda0nU3/HeiUfdo3Rr5OTrViNgdvVmlTDSz2BVVZUeNmpTQsrMICEmwaU8IsWfeOKJ9I+PdnZ2mLWbLwb2XOSlZiKcMwQ+cKQUTgYQ76j0jbDK43P6FsinP4EdPsTMa85b5ncwKr2ZAzAHIFWEu9ep/zdDNzfyyOIvRw2t9yLtU5jBec8He0WjxQAydqxtrEPf3hCtM9zTxoENiKpBxfwlirJI5Di/xjmHcU+T9K2OnvqfxwpUoGu2RcqvvEpraHyR3/OrquTa4aqh3NADdS9FyhURXs7NH1qRK85cgwMHF1EtsF+t1m2Aypuxkymf1ppIFZKnTsEhBg9XLlH/b3jm6Zcw2wkIM2BtcQ2/6YvfzXBAWweYWaKGeKpesM3hoERZ0HhCK/Csrmn4axH8EIdPPIT/5Xv+Ln7qP/48IsupxY44UxwXEPnXccC4mYGVo3dlxX0qDEmJp2QWVaHYBsRkAFFKx9R0gPXwIpOZnYc3En3xA/vWTMZox1uIky3o5wlBw2QkoZ6inU4w2doEaNSJ3Mv6eTJW1F1dE5fCXSjfMwIZgYxARiAjkBHICNxLCOSxZAQyAhmBjMBrRoBnT1xJ0LH1mqTqjSmFBXi0MBo64nQT9dY56Bdk4vQihj7AyZihen1B4wfPzpEldball868UW0yYkyIDVCP0zm33dnElDqsJhjacgETv4hJsQiM1uCHywANIBuHjuDY8Qdw7MQD2Dh4GOVgBB6xSRFmRoU/z9sRCCGwARZxDo6kSO8rfC+T9B0HDhzAo48+mjBp5zoQM85emgAkvplBH6iWblHYqBzueGfsYU8M9muJwe5SWhfK9zsPAbfvXdL64MJ35mAUEp6CDO02xhefBupz7B4FEoVcysZYd0Uo3oXz/XYjIEFUUak6GAwo0Bt475NvZnPBHhNPn2SX8BqNRvjABz6AF198gV2LpGtd4ou6NOc9wAdDy7n2VYEgRaqL+NVf/yguUulqBRCthTGbKR+VxsiroINAD+4boIQ+y0lmX48Wl5ewvLqClbVVrNOocfDwIRzWPyM/cRwnTpyADB+raytYXlnCaGGIknNnDmn+WirEe9J87g138Ra+cHBzMm8Ay4qkRBfJMCZfPJHCgcaDmi81Uyrf9WLRU7ziYaqHKF7WJQQQQg1zE77ADJl7G7AZX2DIM9AFUDChc4nRBVNnPFdghTgznD83xng7YDRYRoEKRSzwpseexDve9g60M67qNqKqBmwrwHOtGyKaWZ1+B7MoSlTDIZwv0USPwBerxbWD0DdAotphK/NGsTeI3pnBzABn5ESYjCo0fkQSEkXyeSVPL4CsVVnZB8f5B32mdpdxAkSOY2OdhXMcfksjx5jGnc05XeQ74iZtINsc2wwNDSSTyYTVRLRtizCfh73V7g2nbnSt5XtGICOQEcgIZAQyAhmBjEBGICOQEcgI3C8I8IwJ6DA6J8UVBI+T1yCyLruMeiIeUGHWAM0O6s2zmG2+hDjdxsCzDuoIrCoB6RaaBsaztysrJhh1WAE6l5puIp2VwwyxmaKZTjGdzlCOltAUI8zKZQwOnMDBU2/AsQcfw+mHHsVDj7wBR44eS7qRsqpUA/sBkgEwBOqoCuo2jNErdRGKT9kG7jl39YAi9QEa72OPPZb0HWVZJl985TYzmHUk/WGgHlj5lXZ3ke3p7vXCzCJlG7187T8Cbv+7AHhnqClszCg0Yo3St1S0PY/Zuc8DFGwhtIgkSyImIlBQGeioSUs+g/m6dQiY2a5AUq1hLpD0O4Yygojn+SDRT15576B0FoEsuwWVr/r5qze+8TG8853vnKd19fUCT76TYpWFFPbOQ5+MZ6OAAVJ6SwfrS4ffeOpTeO7CC5jQuu8Yb2mhD1Ssq1zgAyYtCdy5LhA79VU9NDOYXaKOpzsXchpI5zML8wGO+yI9ofekRa79XaIhICqtLzD3zTn0pIq6WruaAh9G+mkkUeDLQ2B548tBURUYLY74MF+hIWCDRo7D6Werjhw7gkNHDiWeftZqSCOH8sJxnth+IKkPPcHAtu0qEr+nS3kjwt7xXCNsBrq9I+jC4psZjBhpLYnMGCexQLoix5oC17sZ2H5DBGZYXnMoBhPGOwMIlzcg44DxJUm+xsn+aT5DWncEoBxRLpV44YWLOEcDSAwlQusIjYeKrS+t4l1v/xJMtyYoXYm2buF9ATM2DINnI4XzAPtp5tCw3qIaYtaQxfyff/o5voAtsn+gYxnlZT6AYZaJXFuOvNi0SI48VoogWck2POsH60wVMC8tFexfC0LG7MSR1YS2AZmMA4594xCBhmlcQyqqBGMFBY2RjoaidrKFduciwmQT9c4mxuMdbO/ssNmCWQ0w4qL+IbuMQEYgI5ARyAjcRwjkoWYEMgIZgYxARiAj8AoI8Lyos6LRJ0URS/DErY9B88QN6oLIuOJibpXisbUGeC4F6E8uojn/ApoLL8LxjFqxtONh1syYPAMtGgCP2t3h11i/46nWozvLs8WWdcx/0aCejDGd1WhQYowh6moNbvUYRgcfwHD1AKrRIhzPyjDpL8B62EHraPfMzLjrDtqpr0y96pIuzcxgZlel3e0MM9sdV0GdoMajX4aRTkZ6QhlB5AfqJURKNzOqQiJ1CuNUVnnFvyuJKhRAGDg4J50I1wl5MqppwZg5GAnZ7SsCbl9bT43HtOhTkCsjUmg5J9GzQ4PuGa6aMWVWC6NA6/N0Pu9S+NHL1+1FoN/AElpLS0vJ0KEWpWCV8HIU9PJbKlPlS+Dp9/7e976vxvb2NswM+oR45HwpXfXJ0qu4sSIRp14XIiNcEeTyTi3yjI+hX/jVX8R2s41YRD64AlzhqXDVwysw3519CQuNV73U2Nu25UM3JBKvpbI6cm1LFjoaIkTdg7WlUaiG0noSf28+R9wj90sbW74oXKKGBqK9pG9NGOuW4UJGDhkyVtdXoZ+rOnbiGI4eO4rDRw6j/2fkK6srWFxaxMLiAtuP1ye+AGgM4Jz19Fp81cwNjjTnrOO1+iqb2r/hm9ZPjWoYcfDQAvQtkMiXKSsdwDUWOTcoKHnCDIGGWfN8mPmCQyzYdAk0JS6cn2JnO3BPMG4V07ymCdbGRG95/M1425NvRT2ZkW9w/Jsx7DiRbUPjA8AXOfYjMkAAWr5BRePahse5i1uo6waRZcCaKSghp6wg10idL65C9IUjPXBtyEtkYrJUGxBF3IeqTvWlKWRSqkpMtg3lB8uwcF3PCIXBaY1ynVXeUJLAve6JR80XmOHSCkZLy8SsZN4S3nnIJfwUEHXVdc0oLkrtKJApI5ARyAhkBDICGYGMQEYgI5ARyAhkBO42BF57f3WK7Qk8ZXbUH0n7I6LiOkLqTNk2M55jazhHbpgA2+do+DiDMN7EgGfUITN6nnF1to2q0bFXOrOKwfNq5BnbWYGyqKBvaIR6ijgdo51MeJbfwbQF2nIR2xhgx0YYHjyBtSOnYNUANdPYKtg4K+0uxUWKmW576Mr4nqT7Liid4Bve8AZIBybqDUCRc9WDobB0g0o3u5vRm/e9Xxj9ADHn78ZzYD8RkGjYz/apFKTAk1BSL7g2KJugn2XxkcLo4nPAbBNwLfNxJfECF5CZuh1hl6vTkN3tQcDMUsUygKyursI5Bwkq7z0krJQYqYiXH6g0DpzP4XCId73rXXjrW9+aLLqVvobI+VLZLl+AGeuNgM3/QAVwZLjjREYDJu0En/jsJ/CZFz6PmWvQWIvI6Ve7JZXRuMOdBLnwiBTyInVXcVFDJbK+AdHQKKL/ATGZTjGdzaA4iI2X5Zy+wqLIwoH1tMS3o5YP5JoPlAbCHYjKBu8dH+w+0aFDB3Hw4IFd2thYR09rG2uoBlRaVwV8SaU1cQ18YWhoQNFPTM30omERMqBci9ReR7hLXYArGiyvFBiMNJJZNw59A6LhOuOarsfbxLQFrEGrT4hwjRoq1DOP6Rbw0os72N5smVbAUIDCC5EYckKgb1KsjJbxxV/wDsQZ1zuNIqGhb47ZHKqqApg7sh1TiHOrdcFEwDm8dPY8trbHzGFM3UMKisu54UYEtEZYFr2j8cOxfIoqDSwQgdBwrZCMZSF+X4ZhZ47ZlTInFWHkgXCxAAAQAElEQVT9BY1BaW0xr/cuNRcopM08a/FAOcTi+kEUy6ss70gG/QWubTYJRjoCnSFFkRwjyc+3jEBGICNwTyCQB5ERyAhkBDICGYGMQEYgI/AKCKQzIvPI74nR3UunRJHj+TO2NfWADbzxDB0boB4jbL6I6cUXUW9fgNU1PE+YBp5DA+gijIUj84sVeZ4NJJBnxhtz8FAMCzNM9a2PaU390gBTt4Att4R68SCGR05jsHYYReXBo3Ai2V1UlAdgqBpjhC2qiRTn8Rs9MemaVyRXRO+ev6Srqzk3FfUd+lUYhSPnUz8BZib0LodA6fpfIJ76xctT7oaYxiO6sq/iUbfCcV+ZkuP7h4D27f61zpadNgAVur1wCpQqZgaHGjsXXwDGZwFMSS1JlxaSfCRhg+xuKwISVH0DZgb9f4+FhYXEUpqbK1q7cDc3UphKgG1sbOArvuIrcOHChaTslSAMmmsKgYLKfeMsQ45PAkuKZZWnkKBHFlMiogvYrnfwsc98Aucnm4jUMU9psQfXSXEXCEjhY2Zcq5dIPAn3sizIB8wbXOFQVAVkiFA8UIneGyLkt7Elh0917lilO+YX6dscy6tLWNtYxcbBdRw+egjHThzFiQeO44HTJ7GytgylLy4vYLgwQDko2JZBXx0luoDxIglPo38liX99AlQeN+UMxsm+EcLNNs5GjcbVAwdXqdiXfDF4VwFWoqWxwrkC5WgRZsSM5P0QwIi0iPG24TOfeoHGj4h66lm+hLmSq5Kocq5kANF7V8W6vugtX4RHTj2MZtKAo0XhVX9gfs+6QB6JGOglr8OaceexM57iwsUtpG+EGPcFmJr2iYNT38FCNJ6QrRDMmId7S3Hnvbw5MR8Nk23dQIYJMZlVHskSRdCfM80YJpetcVzsJ6OeBkwjHg3bb1Ei+BHGrcfigcPwq+tAUbGE6ygCZsZ1xjjLoidc6a6bcGXGHM8IZAQyAhmBjEBGICOQEcgIZATuOARyhzICN45Afxrc9XmODC3PnzzjGs/UDi3MWh5La2C2jWbzLHbOv4hAvVBB7Ujped4ESwcW1DmYZOTxKIpWeid2zaU40/XhzukOmvE26qZRzWiKAZpyCZNiGXHxAJYOn8LG0RM82lZQlayZ525WwrM3WDec2oNaTAQ65aGXrz0IFNT1lWWZOG95y1ugsIwh3ntC6BJf+kORItITyjii8L1A/bj6sehDzH04+/uLQLf69qkPEhZOoiMJk4gghrnUG1l5JzvnsXPhOSDsABSAEjrdYlLGwHwUZEn1x2C+bgsCHd5Ab7gwM6ytrUFCTTzHh0CfRx1gckrz3iVjydve9jY8/PDDkEFEZcD5cs7gKfz080+A5ttxFRiMylVD53qDWEGze1F5fOJzv46nzz2HGRq4wqhEdrvK3K7EnXnXN0CEj5mlMTvHsTIs7CToPY0gReHhiAnZXOKBWLdUwDdomhoVFc+i0WiIpaVFYr+avs1x+PAhHDl2JBk91g6sY3ltBQvLiyiHFYzGEX1LpkVAw32zl8QTiZeMKlSMB+aJzCviJOA1EW7cGWe9K230boTAGlQON+giav3EEx/QXsaNWCGGinUNuExLtI1DnDqGR+QPEOoK7WSAcy/WePapTWxdDIhNxT4M4fwAgRMYEBAtwMzgubYHboADywfwjre9neVbRBpWGhoi6iZgMpkiiT7nkEbBCJc222th5vhiFnD+wibMPCTp9OCMrDPC+Kd7QKoAcjR+kAu2GxnV/oqsD3x55EZBrGu0+laGeEzvL2M7YJ2A8RKpdIBZhGO0LyODUPQVUC1hhzhNsMAXxAdQHTxKm9ACyxbsI/HiHgbJjIWJBTuIyD/5HWHulC6aR7OXEbjbEcj9zwhkBDICGYGMQEYgI5ARyAhkBF4Wgf4EKF8nT2VWWKdZx/Nj4QJ4cCabRg8ZP+odBBo+xvp/Hzvngck2SuovSupQeGjlSZOleZ5Oh1eWEg9wcDyPGuOxbVndDPV0C7PJFs/gE4xnLepiiCnPtpt+AXHpIJYPPUCdyiE4lql4K1lY/QFNJYlYH0AmML/3vkbxcoT7yiUdBEfc+ydPnsSJEyeoi+A80Chl1mHILOkys5QmA4h0ZIl5F9/6cd/FQ7inu86tfevG95propxwVJapnL6aJooSXmJQlIV6govnnqW82UFS5FEcSX/XbRkW7gIpd77dHgTMLoEsgSTS/wFZXFxMDUqJL54UrmYGbXh6MOvCEnZf+7Xvx87ONqT8l/XXrEtTXs4i62EbXAeOEepdk/49cv5BRTInHjJ4nNu5gA9/7Fcwiw186bkSWIc+HcDSd/KlMZuxr1y4abxzP/WZfBk5mtAgcuCucBguDLFCY8ahI4dw9PhRHD95HMdOHIPiGwc3sLy6nPKUgxKeD33n+XCn1pw6ckAAkiJxC3xQi1riJV8kvvIor2MZT+OSsbw5BxEnDZyCRIH9FPXx6/lpHDdxM9zc3000zaIG70pcOE/5giGcWyQOAxAyOCtgkEFkyPgIaJexs1Xg85+9iKc/dxGzaYGyWIbFIfMOWK4kbsZXthZRc2mAYw2elijRF771C/D4G94IT673LFtWKEmgMxEBNmJuiCxFMsP2zhgygESGRXwVTKlgDl2QcYNlMHfmVBowMzjOKeSaFrTy0JjWcCt19TLAlAhmBMDW2cfkAzBjnK10eQL0YtmynTpEzFpL3/oI5TIW+YJYPfAGYHGFhQqO26dSKk0Gry4UmRKZIkJ2GYGMQEYgI5ARyAhkBDIC9xQCeTAZgYxARuC1IcBzKM+XOssaz4qJGHc0ahh1GCAP1Gcg0gAy3kR94SWML5xBvX0RYbqDAc+5hTlmC0lx3rJc9Ix7nkd1ltWhGcY/h9g0aCY7mKqe6RaadobGPGY2wGZbYDuUKJYPYPXISSyursOxHuNgWJLlG4Z4lk79YVAJ9Pqri3IsPOviutTlVq4udO/fzQzSe/UjPXDgAN785jdTJVFDesOerzwix/kUTx+Ylm5R4buXulXR9X9vmCtkj96mS8/3/UCAkmI/mu3a1JJw3CCO4iVQsAQKOuMGoK4tZTDyti68CDTbjCdJBgTjxqEISQtIPIaZmq/bg4CZZgmQYDKz1Ij3HisrKyiKIgk3M4OZpbCEmARX27bpWx/OGfS7f6dOnaIRZCflUZqEn+qBIT0u6CmYKHHISDPLh6G+KeIGFX7po7+C5196EdPZlFmCdPmpP3fyzazDRZhIqGvsGvdoNMLy8jIOHDqAg4cO4tDhQ4kUXltfw+LSIkYLIyRAiIURxz7c++YAkNgEAzFRJF76CbK2bfhCoId2JObdPunTlC5qOUfiRe4lzYf8nlgZy6lOha5Pr5zj+mX3PYWK/0G1govna5x7cYx25tkl38kXgmwogbCIZrqIc2eAF56psXOxQmgWEdsKzgZArJiz4hr2FE1GYhUuQkYQAghQmOmDK0cOHMGbHn+SL19Tlo2oZw3aJrAsmC0m31g00Bimb1+YGc6ePYvtbRpnONHKkSgi5WUpJOLcgTxG0qX5U0BrTL72TuCLX+Bcq37Pes0UYqrzrMIBfAkE2+jqCQA6MjJCaOG8h9FoM6PsjcUI68ceRHX8EcBxfboBgivSq+puN4xVqF/yEimlJzLuzSuPKiOQEcgIZAQyAhmBjEBGICOQEcgIZASuiwDPhNRXGM+bIsewSOF0BqUxg4dyoKW+Z7yF2cWzmG1fBA/kPJk38NRxFDq7tsxdNzxHM+AZJjXOoXUlT7AF8wNxMkMYj9HSABJnO8w7RWsBNc+zs8EK2moZJY0fG4eOY2V1DV7H4tjwrN0ANJSAZ2id5UGOSOdsnvLnMdBxLGyNFbMxhnX+3UvMsfdiDuVOtJd/r4Ub4ibdksbV+48++mjSBZoZ4RISShVsEY7zJlI56cu6lLvifp1OShkiujpZa+hqbua8nghwm7+ezV3ZlhaGwczBIn0YlYryI0OBQqjGbIcGkLAFGC3ABu0SptHP1+uOgJlBwgl0+gaIDCBlWcJ7nwSZhJaZJgmJJ76E3gMPnMR73/teSOGuuHxWkeLyOamc/0hCR+gclwSoc4V+JorqYoybKT7ysV9BjQbTwIdiEZkxpvVgDInoQZVIAS1SWPy9hL0uJUQo341Q5EP05agcFND/3zh4+AD0fzlOPfgATp46gaPHj0C8ldUVLK8s0dgxRFkVcN4uo6L08IVLPHOA+hgR+OAMkHLbzGB2OWmOPOdEfk9ml/LgGq7Pp3KigsYtze01st5DLIfxuMX2VsCnfv15PP/sNjbPBUx2ikSbF2L6tscnP/4cPvvpl7C1SdzDgDJqyCXLl6vgEGjgkJEAfHmzEMDpg0OHtb5B44mjcS7MDMtLKwm7hG9VwhXcN8yrB2Gkz6pYH1jewzO+vb1NY9+Mc80XBWOTeqFKNfCmzdEtCKD3xWM5sAaYBxRmn1q+KKY+GjkypKUaARgZEDEoHg03xrUFrmnQqU8t66qjxyQWKJbWceCBR1AcPAZYgdBEllI7BRjgfkbyFca8XtB1LTCQr4xARiAjkBHICGQE7jEE8nAyAhmBjEBGICPw6hGIxjMkD4g6a4qQzo0RAI0Z1PPQYpF+8mp6/gzCZP5zV8xPlQgK7xClYK+pG6SxpCiMPONRvOU5WuUB4zk4tBGz6RQzGkGauuUJ16OxMn3zY2xDTEgLG0dx5MRDGC2vsiz7xPO8c2xIh1nnAM8zLg/ooWG96l46O+Nqdy3+Hp6KXl3o3uUURQFP/UegHsIRx7Zt8fjjj0M6D6XJ70evsJnBzDgHgfoEYt0n3sF+P6dcynt6KW5PUosY04yrST6D6VJ6CuTbPiHAnb1PLbNZTX/LjSG9XkWbbhU8jALGUZh5a+CNSu76Jew8/0nE+gJAI4ijhtEoiBjhqtJiEiG724yAhFPfhMISZqdPn8Z0OqHAAoVVg9FomISd0ls+mCLntqQArMoS73zHO7Cxto5m1mBQDqB/yExpwCpjR0l60ALMxUA9LBRVSs34jI8scJoXFkf4zNOfwefPfB5N1WDK9dHQSi/hmtYE10Vk3sgHV2D+OvBhx/KRD7OU3oYkWJVfglgGhI7IZz4prNXm9UjpooZCXP84a9rM0PAvFAFu6DBcGWLl4AoOHj+Io6eO4sRDJ3DoxCGsH1nH4voiysUSqIiVb9G4Bq2RuNbVh8A+RgIiUrinhsprpYvEU7qwEGkOAscsYvf5UCGUSpiT9YpxEIxrUp+fW4kVRFLgnIkSPhyncrwcqeaXS7+z0xycDWC2gLLYwJkXWnz617fxGx/fwSc/toXP/MYOXnh+itCOUJZLHEoBfe1IsDpXcK0XKCuD41y6UCPOpii58ApSWt988I+5Bnc4h40Bzzz3LPM66H+6zFquai1yM8AcWgBFOYRxgcSW/SLj0Ooannr6KWidhdCwPYN3ADjnMPaFhgn4EnAeqQ6+6EUaZXwxBKJL66Hmy2Gc3iRHPgAAEABJREFUl9WmarnOHF9EYmiBpma+CA4QMcwAmhajvmrMPHAFrxGCjdD6RYRqDW75MLB2CKgG4JsnXFWwv45kKAwoPatwc7IuYHBM7wgMMRvvyC4jkBHICGQEMgIZgYxARiAjkBHICGQE7iMEePJE4HgDz4jBPM/ADkHnRtMpkefTehsXn/ssphdehJ/uoNI5lmdTxzJQPgacZ2mR/ldIy/Ms9U6eegzPM7LnGbceb2Jn6wLqesYjc4lYLGDmlmj0WMXYrdFfxMqhB3Dw2CkUwwXWbHA8T5vxTM7zNMBDLfsGUVHxTFwBTDN0f+gd4+iJ6cqzSz2fvgG8X064D5ynLkT6JeccDh48iMceewz6wHRPZobBYJB4PRyTyQQhBBRFkVgqb2aQL0bvK7wfFNmoDHjSqxhn1aLukSGuan2IVOSAwPVorkAbHaLjeiIW5MJZVA2kfO0XApye/Wpa7VKdmxYBuIaMukUSlw+XOJDEYY3Kz7B18TmYzchrACqMI4UbwMWk9UNuvm4/AmZ2WSNmXXxpaYlCq+b8ABJWEkpmBkdBpzDozAwPnn4QX/3VX828DR9GNSTUvJsvv64qGA0ACmpJyAc51CXDlRSAzqh3LfHsi8/iIx//VYzjBI1vUA5KtmUIfDAGrg3HfGyOwqaF9y6lideT0rjYYI61s5GWymn9bmRAAJfUZSThJr58pRVVAf2PjtX1Veh/chw7dgSnHzqFB06fxLETR3Hg0AaWV5cwGFUoKg/zQKQQvD5xAfeDNYDDfc3UFTMWvVF6zU2yrUtlcBc7oo/IiY00JESUfLAOgbBIWgLaZfqL8LaItvEkx3S3u35bGtNEMxoYXOHS+hvSANjyYecHFdyg4PpsUbsaoWjwMz/3U/jQh3+BD/kq1SHYGr7QBco5rY+0zrhefFnC+wJarxXXtowmm9tbMNe1HVk/NAPmwS6Az1z2KwCI5JIigwwxCpf8Lk3posiEVIfykXipwC4Z9080A8whuAq1DbDTsk9LGxhtHAH8ALwBJV8EVX9qxVLImHL5ZeR3BIY6QnYZgYxARiAjcA8hkIeSEcgIZAQyAhmBjEBG4NUiYMwYeQZuZbyQ/kZ6mNggbl/ENnU9ZZxB5DGjfrCGZx7PPI76HlA5Dp5XYaqFxDMr5NHwYfUk/Z+QrfNn4b1BiudJcJj5ESZuEU21hjhYx4Fjp7G4ugHzFc/RzDc/EBvrco4Hcjj2UMSKcSUx6bLryvQr45cy9ymXOPdmqKZ+RCPrdYPSPQwGg6QL3NmhUauqUFLnIUPIdDrlXPmkH1F+/QSWfJVRHXciabmIqFbpupciCirQ614Y54RHrp8QGU6XAqIUybd9QkA7e5+aZrNpUdBPq0eLgQxFuVCQKFIB2eLiueehr8IBDcC85tRtgyUBZeTlaz8QMDOsr6/vNt227W7YpTkCxJNw897jS77kS5h/DSwGpWvGRSrU+d1cpns02SlQUTjWs1mqR3kqCs8P//KHcfbieTR8CAY+7FTeqIRu+WAUz8z4sAQKtumdg/OOD0CuHD4sTcR01SWjSTWsaIzxfPgFCt6a7TSpfwMqsRcXF2itPoBDhw7iyJHDiQ4fPoSNjXUsLy9hYWmRq5H1xsjycZcktDVuEbK7oxGQ8SER1w5nkvOplWHss3H9OYAWOCM5rsfCFaiKASoq/515NG2EFSWlksOEL2M7XIvbfEE7V48xrSLqssbz5z+Hf/4jP4B//IN/D9s75+FLGjd8CYODmXFdtohFi9bVmLUTNDZD9C2Ca1EOS3zumafIbxCZ17yHOc/XRUNbB643sI+BxDXLl0YnYipoWCGT69+BCxoWArwpb4RF8L2RZclLFTjjEA2RY4soEEjR5n45wtQNYAurGK0fBhbXAL4ohpReMi/3DQzZZQQyAhmBjEBGICOQEcgIZAQyAhmB+wiBPNQbQICnTp4eW544Ayof6c+A6SaweQb1hTOIOxdRhZpGj4b5GsA6sjCDb0nU/zSR52GeySHiGZaHW9YxBsYXESYXsTgqMJ5OMHMlmsEytt0IE7+A2i9iiWfajQOHsLCwADP2Jn24ENndQgRk3FB1ZgZHXZyZoaWe8JFHHsFwOIQMJGYG5ZPeDHTK571PaUrv+WZGlUVkju4yu3t0DzLimF3qv+LdKPJ9PxGghmw/mwcVe1Qcm4hhdSVqUXfE5YLQTlFTmI0vvgi0Y4A9TltAN+bNC0mgvT5kZlc1tLy8nARZ/+zQfJhZeqCYWRJ6RVEkofemN70JX/VVX4XNzU0+p6iEnRfSVIIu+ZxTgOUB3gHQZKo6JRQnswki55+GfPzaJz8K/ROraT1FS6UzaAAJztBKsctihfPwrEFW5Cmt0Po5LKqVYcxTFB7VoMBgNEi0vLqMw0cP4+Spkzj14CmceOAEDh4+iLWNNShtYWkh5fOlh9ZfT6pL/erJzGB2OSG7OxgBrTiSBSTLABhG7xwDHRU0eJTlQF8+40O5QVO3XM8sw/w1jQ0NWpSjEnyLA+iPXYOPfPqj+If/4v/Af/Ed/zl+6F/+H2htCl+qPmA8HsObQ+kMaMaoaPwobIbYbMMF5rMaoO/Q4lkaQPQCoD1QFGwDBu8LbguDo9/1uwW0B2iSMBL4YgjuLc/6+7KYO9UD1tH5oItQHZE8aGFzg0W9VDIeOW4bLWH58HGUKxvMVwDwJKdWOHoG85URyAjc5wjk4WcEMgIZgYxARiAjkBHICGQEXh0C3bkzMjPPsDRqhM2z2HnpeYSdTSx4g+O5Np1peUaPPA/351ydb3UAjTqPOp6LHc+lVKyH8Q71hds8p/M8zTPsuA5AtYipjTBxI0xJfmkdxx98BBuHj8B8dybH3JnZPJS9W4GAvtWhevbqITyNG4cPH8ZDDz3EaeSsct4K6ghFyiff0ViisPR3Mpiojr1kdnfNU69v6f29Y8nh/UPg8t3/OvdDYo+mDySd927bXNiJQV88WnvR7uDCmc9TyUcDCGQFVppIGcimsm9fF1bXjfvibnYJdw1YwmptbR0SWGaXlpPmQzz5EnjyzQxf+qVfmizukUrawIdbJC/CIAJ9XZg7taRvjwwrKp+ZX4aO4AJmscZvfP4zeOniObiSxhUaPerQ0jhiVMxGqAwlK5XULYqqQDkoMVgYYmllCavrq9BPVR3WNzqOHYa+0bG+sY7FpUWUVQmj0lhrUv1QWP9741qkb4+o/8ZOmvHGPptd7pOVrzsYAc2WVPn6Oq1xfVGSpN5GTr4oGFNJkYaBug1pbWktmxm4TJIRzVdMHQRYGTBtt/GJz34cP/gjP4T/8e/8DXz/D/0DHDp9GEuHljGzBsFH7EzHMDPQBoft82dw9unPoD73AsrZNkoaQ0SYbGHzzHN44enn8cxnPo2nP/tZGks8fFFhNqvBpc46HNd+heT6vmtA3ElQnG047xVjFqNvqYy5IvkRjjyu9NggkpQjBnIj8wWjIREwX2Fp/RBG6weBcpB4wgVzF+d+9jICGYGMQEYgI5ARyAhkBDIC9xUCebAZgYzAa0YggudMnkMDCTqz7mzT8MFzcNugtAhn4Jkb0vihjeB5lQy1wjMqWBZwPEfzPBuYNpuhnmxjMtnBpGlQ0yhSV8vYwiJ2/Crqcg3jOMLi+hEcP/UQqoUR4B30gdlI/SHonHO85+tWIlBVnY7CzCCDhlnnr62t4YEHHqChqoZwn3H+5Ktt5WtpFNG8yICisJkpCeKlAG9mHY/BO/ZSf80s9dvscv+O7fR91LF93vFUwFHQBYo2yjfC3i3oS/cIbwEWxrh45nNAuwU0E+zKv64Qy3WXFlsXyvfbiYCZwcx2m1heXsZotJAEmYSX5kE+H0tJ6OlrbAUtvIo/9tgb8P73fw129LCj4QJ0MdVl2DudXBbKzmeUS0Iy8gFZDagAbmv4YYHPPvt5/NLHfgVWOvgBH4KFw2hpAWvra1hdW8WBAweScePEyZM4duJY+obH2oF1LK7of3QM4FnOOeMDNiDQENOGJvkKg407b/CsMzKHOaRwWRUQiS+e+ivhrLHGPQ9RCfKC4xUhuzscgQjjyjPeRV1njV5Hznk0tDiIWuZruFYavpI11iL4gMZqPH/2Wfzir30I/+iHfwDf/v/7g/ihH/lhTFFj9dAGuKpQc205rrdZvUN5VqOdnseiTfB7vv634W/+uT+Jv/Hf/Ql811/4M/hbf/HP4K//+T+V6H9i/H/6C/8V/uDv/zYcWBrBs93IlzvHfcAuwXN9gvWy24D2z5wiXwp34577wnutYK5tAObhyXOuhHMFAg0eMn4g1DCO0fjiyDdCgOHIN05j2cWNDYBlWJjFHQL3LLsAAxIhu/segQxARiAjkBHICGQEMgIZgYxARiAjkBF4JQR08p7pPAkHNDVVezuI9QSli/CeZ02dR1WJGcKcVAYMQ2UCYPxrqTwfU580nswwDYbaDzEtljF2S6gHa5h4+sUCDhw7icPHTsAVJaI5HnVbtuNhZuid9Dgixc0u8RXP9NoREJYilfTUJ8gXSTf2zne+E+fOnYNzbtdAYMa55powszQvMoxI56AyPak+M+ujd4WvPqujV/ri3e10N/efkmf/uh+5hiOVzR0BkV2xjqkQmAxHbVtlDaabzwDTlwBHqZdyMv9c6czM+doHBMwMbRtQlhXW1tZ2BVm3yTWbYJoUrQENDReBSlxYxG/+8vdgYXHE/DafSUDTniZcARHHYyIKQ9opIIEpI0VJY4e+BVIuVPgPP/OTwMDj8MmjOHz8MDYOruMglc4rq8up/tFohJj+VD9DbDtaSJyYwhGB6yt2nMvuLZXATdsknsI1H9Czegb5KmPsVFF4qM+R61AkQS2DiEhGHxGyu8MR0Bp0XJY2p71h8bruF4MKflhi5lq0ZURTBZzZPosPf/TD+MF/9U/xP3//d+OH/u0/x/FHT2HxwCqs8PDOc3kUMHNomhnXcEBh23jfl38h/uqf+Q78l9/01fhPfvM78Fvf9hje/cYH8M6Hj+EdDx/Flz5+Gl/1zjfjG77qN+Fbf+dvx6nD6zAaTyxMUfoGaMeIYcK9N4Ne5Gp4tOYRXZH8oJdDtg0aLpwvAcc0c8xr8IwXRQUYeWndqr4prBXNgLkxpOXaNzNARkDtW0TWGuFN1MIDiYx+vjICGYGMQEYgI5ARyAjcZwjk4WYEMgIZgYzAa0RAZ0cXHQLPmvV0ippnUJ6sgdiATJ43AdpC0rk8wpIRpHWGlmHMqRlvoZntoK4b1NGjpuFjWq5ju1jDll/F2C/DFlapI3oAqxvrLBbhWAcD9Asg1YNdZ2YpLH1OCuTbTSGQfo2FNcjIQQ/SkSksfJ988klIb6g8fm4c6dOVx8w4r3Uqo7IilZN/t9De/pp1a+tu6fv90E+3/4OM7IJU0PSSMNIiESlOooK6opwKs7PA+AXAtxRcoHykGLzGgtq74Fg6X7cZgR7vxcXF1JIEWM+LnDsJt+FwAE2VHjxmhmvf8WsAABAASURBVCeeeAJf9mVfhhkt96BiNRVMN8Pc9gFjnDEM9BU6GkH0kPTeYUpFsis9go947uwL+Myzn0NtLbwWCZWzXX1cU1zZLUKqT8YOhhjWOlNaBLuRyHmDkTzr7ElxPX27cgEK9yReExrM2A/9TxIzYz2XE7u+y1M4052JQGS3IgyJjAuGk2wiLkJHMhoIZOTST681scY0zjCOU5yvN/ELH/tFfO8PfB/+/P/wF/Dvf/rfY6vexuI6X7Yqh4YvcOZcqpdLF955vsTVGF94Ef/fb/99+BN/6NvwhY8ewdElg5+eR7t1FnHnPMpmG44UpxeBegue7S0uDbG4NAJoQGQl0BthYP3J+sB1G9R/rsEIx9UuMrarsRjAMRkJdJFjMTOYGZxzSO+A5NGSwqsFBeqcIoMRKQmsi3vUVB1rhZzpRpJRhPsAiIzkKyOQEcgIZAQyAhmBjEBGICOQEcgIZAQyAtdHQEfJoS/QTGcYb2+ipU7FLCCGGrRqgMfPdOSVWkd5QdfyuBl5htV5F/THNJxMm0AdUIXGL9IAsoSpJ7kFzNwASxsHcejoUQznH4b13rMW42nWoLqatkVL0vmYCekyYzoPwNJlJUa+vQwCL59UUX/X4yhfugfhbWZYWlrCF33RFyUjh/SE4vfzoLhq3stTfC+Z2d7oHR3ux3Wlf0d3+j7oXFJt7dc4tXxFffuUbYhiSOIhxVD4EqGeYFhMcfHMpwEqHxGmcDSKgMKyL2tmlIcd9bzs334EzCxZaMuyTD87NRgMICGnliXwpEBumpo8QyfUIoqiwNd8zddgyodXpIZYfD2YPPkSEL7wCHwAmbEMLfuOvjPwQdXAUek7ozK4pvL12Knj+Dc/8WPYrHcgpXOkUnZ7Zwvgqm65hvTzWAqbGdeGehQhA0YyjNA4E+YU5Qdy56Q4EFMZx4ZZPIV7XzyR58OUNariy8hM7XV0WUKOvO4ImBnXTfeSY2ZIc8a1pbUJGMAXsJa+LyuU1YDK/5DIM69xDQQaG3xl0E9dndl8Eb/w0Q/h+37wf8d3/+Pvw49/6CexeHgFg5Uh6wFzsyauJZWdziYIBsA7PuBnGFFWfcd//nvxvne9DRvFjMaOTVizBeda+DK1BFcYCYg+oByxPwsDMAOJL23sW3QOLSlwnzT0RS1b5UpF5JigcWhNMhz4UkcmuHxRkTcoS5Tsi0NA1D+bq2f0G5grWAM3DMty09HO0kL/Ny76Cp5t2pDGF1M6Ohc7D2gBU0SE7DICGYGMQEYgI3B/IZBHmxHICGQEMgIZgYzAdRHQ+VR6nj6DFNs86aIe72D73EvYJE0n2zyC1qSGZ14DqhIw4xnWUDqPQp/6C8B0VmNrPMaF7XEyfEwwQF2toBmtQz93NY4lfDnExvoaHjh+BCs8R5cePIqbTq2JWA2rNnjvE5kZ9jrH87VoLy+HbwwBYaySPZ59XHrAt7/97emD0ApLJ6N1IjIzKL/yXrhwAUoDnVk3T4orH1l3/GVmaSyg638VRmNjNF/7jIDb1/apOzNaPAyWuiHldKQ6juwUB9OapqUAjBSAM2xfeIbS7xzgaqZLqdnQ383NcL5ebwT2buSFhQUMh8MkrMwsbXo96Mws8Ry1sRJo3jvof4F80zf9Duzs7HD2I3W1gYJwioKK2obKW+dcUlzjSmfgsmB+i9BPYf3sh38Ov/YbH0Ux9HBUIC8uLcAXLEtFb2CeCK2PmNpgSdYWSQyxHjJ3w1xqeK3EWlL5+/m232PXbL4SgetP68oc1wUNbvLF0wNU8sXMce3NsDMdozNaANsNw2VM3/h4/vwL+Hc/8+P4W9/9Xfiu7/ku/PSHfhpbzTaGqyPIWBH4ShWNr1RcU1zpcC5Chj/H9R5olNu6cA7v+dJ34P1f+ZuxPvCIYxk/pqAFAi2Nblp3AZGGhxbRIqphlci8I7yGCLdLSGHxmMQrsrw3wLMttA240eA5XqMhpplOIDajMFWVIoCZiKgx0PK1chYLtm18mfSJ3GARC6sHMFjZAJAK0reOUkUKM8pe6Z4pI5ARyAhkBDICGYGMQEYgI5ARyAhkBO59BF7NCGOMPHMaz8QFpA9SGeccXjpzBs89+ywunr+AetYwjwdcieAKnouZizwyEHkob+qIuomY0Z+QpjyXTpl36oZoyiVM/QJ2As+xVmK4tIKNQ4dwiAS2LTL6xioddEc6uUbG87W/CJw6dSp9EyRQLyMjiKhfL+Kpd/KbpoHWjOJm8znknCqeKSNwowi4Gy14q8oZtX+iVJ9FRKMqkL7iRmGlzSBx5THD5vln0W6/wKQxqUEWYIRhny8zzhJJ3dD/3NDX2npBJV/zJwGmdDPjA7DBZDLGaDTEl3/5b8aIyl6Acx4DpDTW/wqRUhhU1rYUiqkcb1oSxhnvKZIhA8f6kQ38wA//Y4ypsPaVpyK3RuAaMj5L66ZG+pQ68yK7ew6BV7P/zSw9OPsHqx6kWpNmBq9Pf0jGtAG+4ILxNAK4Fs3AEBcLPLN1Bj/+iz+F/+0H/z7+3j/9h/jE5z+JYqFAMXAI7QyOxg3a3Lh8A5IzoAkNAvmmNRcbxGaKpVGB97zri3HkwBqa6bRbkihhbsC16rlmDQ37wY7CFSVkrPE0BBa+ADPA+AJorYFdI0X4tqcAdgUF2zH2x+h7tS2DDNd+QwMIh8R2AO2nRJ4i34xNOURXUKpW2IkVpnyRtIVVDA8eR3XsJIqDR4HBEgD2AZ47zyPAkQwwBzAM9RnZZQQyAhmB+xKBPOiMQEYgI5ARyAhkBDICGYFrIGBmu1wzg/RB+lT/uXPnsb0zxrQOPLEWPAeXmIQSMxuhLkeYeRo3/ABTnkG3pxEXtxuMa0PDs+qsGGGSaBHbGGCrBoIvsXZgA8dPHMfa+hrP0jq7qm1S0jMinVgZ2/WR3b4i8OCDD+L06dPp12F6HY06ZGaINHCYGXWGLfRz+c5J76BUpLQulO8ZgRtH4NKKuvE6brikUQy56KhINDBIJVtEsJj8xAComCwRqNRDoGJ7utl9C4QiD3HGtH3tPnt3v1+Xxh8prBTT/wIZ6fcWGdeDzlPJ3LZtUjabGSTkzCwJvIcffghve9tbMd7ZZtGY5tlo+GCIccA5n/z+xqWBRCzPCzKCNNbgIx//FfzCL38INf8mzQQtldBlWcBJ+8vCcU70ELXQGEj1RAZ49eHX6mNeF7LbVwQ0jdcjfZuop8A16bznuqAyn2HFW32DglaMWTtF42iwGBqeOvcs/tVP/Bv8xb/1V/B3/sH34hc+9mHMmOZHJRelWgrgMoV+vs3MIXIxRvCBTWpoTGm53iNf6VoaJVoaQI4fPYwveOubKcJq5jBU1QiuHLBcmSgYX9RchXKwiGo4Io/rPhrgCuLqgKh45xv5LgI+GAlMY4RjMJKjEbGtp5jt7KCua2ivceMxM+txIvW/RHAlx0qyErUNMVo9gqVDJ1AcPgnI8LG4BhRDgH2C+pYMIBofm2OTgQSOmxkYMlK+MgIZgYxARiAjkBHICGQEMgIZgXsfgTzCjMCrR0A6ItH58+dx5swZzHhGtaKEH4x43lxIxo+tusB2W2AnVJigwvlpwHYoMOU5dRxL8kuGB6g9DSRuwLjDNHoMFpdx5PhxHD56lOfoAZXmETziI51TdVbVMdWM5+8AnthJTEJ2+43AysoKnnzyyfRz+NIX6gOqZgbnHMwMcuLp5/IVFpl1fK0lxTNlBG4UAXejBW9FOYugQtsSARRYFiCltghy0eCKAoBRYBkKa7F59nPMugUwbMhuvxGQEDLrZkICTP8DREJN/VJcgkykfIorqyhQYbuyvIRv/OAH8dwzz6CpZ5jNpogI0D+savRzPsrIuQepa8FSaHfdGFBUHuuH1vB//dxP4cL4IgYLA3CxpG+ZRCqjuVhYJ+8m4g1yxnrQEdfYPAR0HOBV+8ppyO7OR0CfIJBRQD3VWpTvC4dqVGAWpxiHMS5ML+Lf/F8/iv/l7/2v+Pv/4h/hqQvPIiw4NFVEU0REGkq0NLT+HGVXIUMCjQM0NSDKUGAe5grKrBJ8gsNogCsrh5XVZejn4Zyn0SHwha0xNPBozSP6AXy5gGq4QlpmmQGi0mjgQOsAvvQhUgYm8oyLHLthJI6CL5Gg4QPOELhnJpMJdsYTBPVvuMA2Cu6oEsEqtlnx5bHCxAYYkyY2RLm4gaWDJ4D1Y8ACDR/sCziu2LK+wPrZl8iWIoN7CeTBDNllBO5bBPLAMwIZgYxARiAjkBHICGQEMgIZgasQ6M/bZgZ98+Ps2bPU9cwgA0VDHU0DhxmNGduxwlZb4sKswIWJ4dxOwHZT4GJtuBg8puUiZtUyz64j8j3GjcGqAdYPHsCx40extrLKmgw6DgeerRueXRv6wRy6s6oOtIH6xgDHxsmFIbv9RMDM8MQTT9Bg1aYPRasv3nt0ukKDGeeTcyUDiAwhZqYsicwuhRMj3zICrxEByYDXWORS9psPGQWRUSAZQLWfDB8iRhgVz9JGcN6njcBtgc1zTwOTl5ilRZCkYyhf+4dA/3BTD9q2TfOkb4Hof4GIJ6WzPokugcZJTYJOho6WyloppZ984nF82+/7Vj4QpxjpmyMsVLc1ykGFZARhnEtDRblOGImApT8kp/WyvLaMn/iZn8Qv/uovgVay9DNExkKRRhZlipaKk6OYpXqMzERkkZNqvBGfxfN1ByPQck3qgao1KAohQA9S5xwoQbBV7+BzZ57Cj//Hn8Cf+vN/Gt/9/d+NT3z2E3yxQqJi6BAdDSChhr4tAr1MOckjD+dLNG3kujJmNqjOsqzgKa+cGbxzSH5R4tc+8Rt49uxF6FMtGC5jSgNHAwdPA8hguIhqtAjQ8MAbzBwA4zoOrBt0Nid64hg3AQIjJL4cgGMKkynGNHw0fKEsqgpWDjBjGzUKzKzElIYUtT3GADs0fmxH+nzhbBiGfurKD5EG7Er6HoH9j+xDBNQi72DsEomP7DICGYGMQEYgI5ARyAhkBO4rBPJgMwIZgYzAKyHQ64ik79G3P8bjMcykoQHPmeA5HGiioY0Ffep9eEad6VsfwaEtKp5dHSbRobYKM55np+SjGGJpZQNHjh7HkWNHsbiwiIb6HumbdA73ztgGYADPr5YIKYa54wk2kuax7O0fAidPnsSBAweSblA6GjNLYTPNXtcvzas+3KmY1pOZwcwUzZQRuGEEpGm74cK3oqBRsIkkiqRKlEKbshA2/2tp5FAcVBZqvc8m59FeeJ5NtyQj5Ws/EXCuW0Jmhj5clmX6x0YSZi0V0J3AAhR3fDDJVx6FFxcW8N73vjcZQKRgVt5eSe2LAmB+0NkeAheLcVGI1+h/HaDB8sYK/tm//GFM6in7YTRyRBTOsVR39QpdxZgqjytMnumW6R5FQOtM683MaGzwXBsOFQ0EWqvPPP8s/uV/+Df469/3P+N7fuDvYofmidHKAINRgdDOMKqYny9VpQGeq6VtWr6k/d/svQflDeSaAAAQAElEQVSgJNdZJXy+W1Xd/cLMmxylkTRKthxkG+McAOMIBmMMLCywy8K/LMlegm2MDV4HMJjohWVhWYIJzsbZGOewzlFOymkURjOa9GKHCvc/5/brN0+jkSVZM/MmfDX11c2hTn19e945XVURGcUF/fJkIOGBlllUKd2yQrQa8smBxIhuHzMUPa648lp8/mtXIU5uQDWxHvPWQZ2NIeN/4tqdMQQKJIiAhAxDA2N/IVNGDVhDU7hooUK0Ek0Kmcf61aDEAscalDVCRgGmNQ7dWaL/KI6EjwX+53GBYoeEj7nYwRw6WKAA0htwHP2HksJHRathw3PMM2QhwFicDGAJEACGTTL45gg4Ao6AI+AIOAKOgCPgCDgCjoAj4AgsIiAuR39ri9eZn58nzzOAmSXTH5dZwb8oA//IbCL/xs5oOa3g38YthFYb+hs75gH6UV/IWBZyjI1NYMOGjdi6bRvWTE0hswwRhhD4V3pmqGpyQJRV+Fd8+ns1ACwPtIwxmTGMtIamkME93r3isUZg7dq1uPTSS0l/6HpgKZTPaCwzS4LISAAZ5ZnpOirl5gh8ewhobfj2Wh6jVg19WKKHcQEzLlci28BNoSxSAGmaih8KUXMNQuyiO7sXKBcQTB8YWWSLu9pVJrurcs8/Vghkmb5chr2NjY1BxHO73U4ZZsNFrNYv1En4DsV3XnXmP4SL3xOe8ATMzszwC7LPa92kBW/Un1ngl5fR1JXpMDRe1hAM7ALGL74bbt6Fr37z66DywXRIfQwrDo/UTAAD5G/gxuY8+n6fEBCII2NHo+jdhazKC8FjqpguCtMKmcc9Zacw4q7+sZj/hzKuCYfNeIENixsXEF3rPv9D1G8GaIqIbuzj+j278I4PvBsveuVL8Lq3vwF7Zm5Ha1UblVXI2hmqpkSn00KfIkZDgY0uhhZFPYkp6lm/NKkofNR0YvVvrKC70eq6Qs36g14P3bl5Whe/+Iu/gj/50z/HD/+Hn0Rrcgp9OmHMC+TtFsYo/vHALjljCi0EgHHwDLimMZ3zP36wGpHrHJsxBLfI8shzrnnuDcqywkAvkbMcKMYxyDoUNgqKOW3U7dXQo666KNBLljPMOYcs2YDic3tiFZDliOyZH02ee4SZPsfGnOGu2GFjeao9LPOjI+AIOAKOwBmCgJ+mI+AIOAKOgCPgCDgCd4OAmSU+R7/gl0X+zRxCgExx09+S5PgUZqybZQHGv6dr9tskMzT847fSH6cwiCw/95xzsHHjOrRb/LuV/elvU1ZNe2DfOf+eBftt+Pe4MUwFPMRkrG00xn0/ORAQV/iABzwAZgY9naOua+g6jmZnxqvI6zwYDFId5ZvZUlzplTW7i+EP58v3OGF6Y0imOHC4HL6tCAJhRUZdHLQhQVllNarApY5kXNZkJPYMWRPpGk2yHA1y1hMZaCjRCSUO3nY9UM8DTBsJQqNLgYQk2E5RWWTp0Eb06VIGVA5+oJIx2/dvHwF9iR3ZWotXnudYs2ZNWtBUR8JHCBlFkSLBnvFLquH1quqIjITwM57+DNx6y80UtZAs45dgQxJYl6nhANECL5vMmJINr27QQqgcfvF1Jsbx2S9/EfvnpulTvMzBSEhXMI4TWAfsoaY/ye/obqiZlnekont48GrLEOAl0JUYGeFMhcwG/89ydEs1dCWGEeOFCKwsM4bgpz7SkLaIwOuq2k2sEHnFFMpCBug/OEWgmBALcClAQyHAKiDjvyC/YNsSFaq8QdWJuIrrxts++m783l/9Ef7hPa/HYCKitaqFGGoY9QM2Q83/jIFte/yyDfThLG+hpo82Wl9YZmYoihx6jBujHCzQMnqV5hNxy66bsWndBvz8//df8Y//+E949nN+DDvOuwCWZYjso5UbxlqGyYkC6GRoOE5jGcDPAFhHY+vUTQcKvzX/ExeZaMySONFUTNS0bh/19EwSWfpMl9am2NHBLMZxMI5hX93CnkGGQ8RmTuIHT7CyDJFjmIwACufV66a4bDaI/IwUxKsVchj/QcYxFcgMUACkYwAgM4YyBr47Ao6AI+AIOAKOgCPgCDgCjoAjcJoh4Kdz7xAwIztHEqfVaiHn39M1ye1RDxYx5Pv4N6V+zNzwj/iY/oCPsMz4dymtCRQ6JrBxwxacffYObNy4gX9/82/PCP793yAzY2ssmvGv0sB4AJAhZPwbmyljarmBebDAgKY4fFtJBCR67Ny5M4lbmbgJMyhPcxLvMuSAAN0BonwJaSo7GYwMFXkpQ5Q/yZfkaGliQ98q6PNxkTeqybE05LuqmpVCTs4oQk3g24ohoKu0YoNr4Cb9ujnC6BhGpi8RoSygS9E3GgSLIDuHSHdRXk4StFyYRlw4wFo9WkNb3Fl1Mca2o9iyzOVZR8keFXv47SEQ42FQi6KAlF3dAaJFzMxSp4qrnr4ItbAprmaXXHIJ/tN/+k9YmJunLwCqFxbbpIY6pPSwn5TUgYuLyFu6DlpjbXziM5/C9TffBOQBMTMUrQJZFgAOIv8JJHk1SxHdIbAv7urG7dtHwAToUZore7ktr3JvYM/4pajrJp+Qv4QsA5IvKBj2ZIHXmHnG6z6oSwyaCigMgSLDTXtvxrs/+F78t1/9BbzxXW/GwcE0ijUdoGNADgy/uyIqtotcabKc/WO4yU/1Phu9hEtjy4cG/T466T90GX0rg55peuMN12Pf7Xvxipf9D7zmNX+K//iT/xFnn3sOWIErFth3wykbiizQNY3+WAMUNyr6JWNc3RaRMpaBG/PBL8ycYouyAn21kEhCEaXiZ6Sen0esauStMcS8gyq00eTjiJ1VaDqrURUT6FkLsT2BpuigCQWloICyaqAxO+Pj2LB5MyI7j+kCRhhkYKg5yHAXm8pGdhdVPNsRcARONwT8fBwBR8ARcAQcAUfAEXAEHIFviYD+fg4hpDrj/JtTf0uLwFa+/q7X45tjursj8s/dCoOqj37Z49+pVfprdPPmrdi6dTs2bdqMiYkJmBnUPpL3ybKA0V+hoxBHyQG3w+VMpP3OOSnbDycUAXE6ZkZhayN0d48Gl2+YGQL9xkzXCWmL5EQkgGTkfxRX21Sw4ofhHGOah+I0JSIZFc45ZS8eSOkkv470UxkYwrcVQyCs2MiLA9NVFmN3DCKTMgsZF0aA6x0yxlW/Nz+LmYN7mNlPtWJyIpZwZyZSEqMtZY4Sw1BZsmHqXhy96pEIaCFSnsKRKS21X194+tJSWqZyLVqy5Yuc0qtXr8ZjH/tYmFla+LT4SUTBt9x45Vm/rAaIdJA61gh5wNve9fZEgEd6d9WIXlYnEayy6B5+8YXIsTKu86kroToyrvIYxUfh8rxRPFqDhgS8LDLUBeLXRuoP7EG+MRiU0GVskcgf60xQQCiG6XYHPf5naRD7aPIaNa2ixTGjAFDj69d9E//81tfjVX/yarzxbW/C1h3bKJK1kOm5o1aj3+8h8guqopBgFtBqtWFmkG8q38wgP9QvD+SLildVhTzXmtRAQsj0vgM4e8tWvOj5v4H3vvvteMpTvhvrN0zxnGoKHw04WTQ6WY6T84u7TeEky3KOy7OkGKE+oXJa1ElS4IAAtQyg1YMKnBBQ9jGYn8FgYQ41/b1mvT7/41iHIgkg1uqgtpz/eWxoFWoYco5V1ZH9BHapORuyvIU1a9dj05Zt/E/lJpgFmBl8cwQcAUfAEXAEHAFHwBFwBByBIxHwtCPgCNwbBIZ/3w5b6Mewa9euTT+MVb7+xlao0oZ/zyps8W/WqakpbNu2Deeee24ixpdzSKo/+lt81Ebt3E5tBMT/6TFYek+MuMOMXEm97G4hnZ2ud7/fh8rkO0or/1QxsyHPQiqI/M+pMuvTe55hxU9P/ByGjoHFkFQ1ozySEGUxwPwYDcEy5HKiZoCDt+8C0KOJXjQSfIyaTC1IPCpKG+7GHoaxFGG/Q9JxMc+DbxsBM0ttzQz6csKyzcwwOTlJYrmF0WJldri+FjG1UZnij3jEIyCbnZthL5EEtQQuRu+w6/oezohUNYoiJ8nMa05v7kyM4bobr8c3r7wcRjGkP+ijritkISDT2EmCNZgF1IrDDnfmsfuEQLoy6YCEqj5mdzAg5YN1llBnhUgRBEvGwhjB7GQBAUVWQM/1LMsKvV4fCiuKFrrTo84bNK2I2OYnmjbXLODKXVfjze95K37xBb+Cd3/wPdBj9tqrOxQKIkLLUNZ9GAfIcq4bHKsohv5ZUdwAt0Bf0ZfwKK14URQct4S+fHu9Lvbs2Y21a9bgN1/4Qrz6Va/CT/3Ej2PLxg3otHNEiivd/gJFiHrolzxmIaJNf8yDwThG5HrGs2R/gedmzGt4AhH8oAAMwPNGyFJ51VtAb+Yg4mCBmJT02wol68SizXNroY8MCxXQq8ExDQjD21rk3mYBJbHKshwbN23Gueedjy1btqPd6UCbmcFsaEq7OQJ3iYAXOAKOgCPgCDgCjoAj4Ag4Ao6AI/AtEDCzVCqOx8wgolsCh/7GrhcJbv1tvWrVqvSDvO3btyfxYySUpMaLhxj5dz5tMQn1MYp7eGoioGsoyyh4SAAxMyhuZqRCyIkAFAtIdiyGvV4v8RVH+gKLT5Jdc5UNp6N5KmY2/Bwofjgv8OSUc4rYaThNXoGVOyu5hIH/SAbymJxBrsMkKUMmDai54EXVsYxHICOBqGfozx68CahIlEeyfixRncZ0LpGHkYEllgzaTIfFMsVlynI7ZgiY2dKCpU51F4jMbAh2CEOXU6gvQN3OqLi+ILXwff8zvy89UkhtRwuF4kPjtVM3JK+HaSDLQrJIIaShDWKJigT0Fy77Eua682h1WiBrDJANDvIEOpcpJGnMAvh2bBDglRl2ZCC6uMPGrHQJdNmSsVR5INM/bMf/2DCuNJ0ntacXpTDQbwJ9xigImAXWMjTKoyCBLAC8vF0s4NDgEC7fdQXe8t634g/+1x/i3R/5N2w//2wUU210KZTWoUbMIyr6R6DwUTUl8jyDNokrdT38sg0cSz7ZNA0KjtHv9yjE9VBVJTgsfXMe5557Dp7//N/An/7pH+EZT30KNm1Yj7ocoCr7rBPRNDWKdoGQGSLHCfTHDsdsc7hcQg/XLLojWAGGBsY8M4NlPJ+QEwaDbguOJX2ZPlz35oGyi0DhJqgu523tDpr2BEo9/opW5200eYGYFYCxH7Abrp0dCh2bN2/Bjh3nYN269RQjF4UPllcNOLaMY9vQ4Jsj4Ag4Ao6AI+AIOAKOwBICHnEEHAFHwBG4dwiYGQL/ro78ezTP83RXxznnnAMR3hdeeCHOO+88SPjYsGFDesxVRjIc3FSfQdrNDv99qr/NU6YfTgsE5BuyLVu24KyzzoJEDnGDyjvyBAeDAVSm/OX+ofTJaEfO8cj0yTjnM2lOQ6ZsBc84RCRylMwmAMNoixZT1tBhDMHIHpKwC8wvshpVdx8wexuAiq1Yl01ZzDbskKQi6b+0g6XQpmyFrLFYkFJ+OPYIKotLZgAAEABJREFU6JqNvqT0ZSZ1v91uw4wXicOZ2VKcyfTlqMVOde53v/vhiU98AknnPtRW5Xe00YVUGBFg0KLILqE7PgZ1ibHVE/j8V76Aa268DnovSMiyRErTdZAZW1AEEQFtgT51x849dS8RiKwvYwBeCow2YySZCmkpzjztiqePIRukeApHMTA1Mn6uKWpVdYVBNQAvXrIYWF4E9JoBDnQP4epbrsUb3/kmvOSVv403v/st0KOwsokcsWWoQoP0LpAW6w96yIqMomrNL9GKnYACRaT/lAj0i1bRTmkzS75XUtRotVpQeOjQQZx//k4873nPxcte9lL88A//ENavX4dIMQNcb/I8sM+aQkmFctCngFGj5nghDtAONcbyBq1QIVAQMQokgWMEnmlDfwXz1AeT0FbXNQa9HvoL8+jNzSCLFdrSRZoKg7ICZwu932O+ybBQG3EIKY+9E1ZDq92CfmWzedMmnHPODqxdM5XOx0IGfTZ1o0vkQFng4Z7vXtMRcAQcAUfAEXAEHAFHwBFwBBwBR8ARuEcImFmqFyiGSAhRaGbpb1OlzYbl+hsV3MwOp8UnKd/MoHbgpjwGvp8YBI7bKLqOZoZ169bhoosuQlmWaSxdZ11zJcwMZpb4lX6/n+JmpqKTx0QwkoFBsjtOy2w4V2qAiYNRqdkwT3G3lUFgZSkwsnDymaO7wWIhcWnIVpsFNE1DsYT5VQ95M4uZ269naZ/W0OXiojVMsw6PaVdUlhJyzVE9xY8+8mJVD+4BAma29IG+q+pjY2OQCGI2rGtm6VpmFCa0yInwNTMMqO6KuH3iE5+Ibre72J0unmwxmQKmFy+d2rSKHBLM9A6Q9lgbJYni+bKHD33iI7j90H40dLI0jn7Fz/ZmRrKafsIwYrEj5vt+LxFYDt3y+KibOIwsL+KlAJbnU4wyGmgKbdn10CdVwkekSlpTyJCVVpHwp/AxdwiXXfFVvOldb8Gr/+KP8aFPfQxTm9di9YYp1FlEbTUGFEgq+gK7Rk3RQcJAyCh68brnrSKJbPKLJEZwfdE7PSLXmk6rDTooLaKh+PIdD3soXvSbL8TL/sdL8bSnPgUbKHwYIv2+RtQdGeyS3oR1GzZQFNmADes2oENBZFUnR9H0MRZKtK2PPPYogAwQKOqEdJ4N4xRiJIDUA0QKLmW/i5LiR93voWZ8opUhR8251JCAUYcWerGFbjaGurMaTTGOJiugOz86Y+NYy/9EbN60GVs3b8bGtWuTZpRnOULGSfJyRH4D54wa4zIGd7mr7l0WeoEj4Ag4Ao6AI3BGIOAn6Qg4Ao6AI+AIOALfDgLL/57U391KS/hQfHl/yhcnJFNcvN/IlB7VPbLdKN/DUwuB0TXV4/J1R5B+CK08XXOFstEZySdOLgEkcmojY/SIffnczYaMCykYckdqc0RlT55wBMIJH3HZgEN3MIoaSHRgimBxM0AuYhbIRUaYGUPSjCQPGwog7ayP+UO3sHIPhpJhk+ozwj0uGoM77SQuUx4HSKEf7isCWqi0MB2tHy0A+pKbmJiA2eI1ZEW1kQBiZlR1y7QgKC172MMeBi2E3e4Ca+paMrjTrvyITrudhBMzg74QJXboF/8xB752xTew69ZdSRApWjlFj4o+VEObxpcp7nYPELirKvoYyY4s1+Vh3tGKmL20G4zxwKPCoamprmOyABL8/MzmEaFtONg9hC9d/mW8mcLHn/7Va/D+j38I6S6PdkCv7kOMf0PBoKTYJWEMWhX4jSM/lJkZx2Mu84qidYdfn8iHVbx//37s27cPO3eeh1/6pV/EC1/4QjzlKU/GmjVTULnqVVVFn21gmaW7jLadfTY2b9mCjes34qyztuOCc8/GGEWYThygE/toY4CMYkjQI7hCAxgNNLYHw6YaYNBbwIA+X1H4iGWf9SmOUIABtwGrLtSs2ZrA5KbtWLt9J6a27MDUxs3YvO0snL3jHJx19g5s2rgRE+NjyHmaxnMPbAuumeD5MolgASxCYL5CBkfdhdVRCzzTEXAEHAFHwBFwBBwBR8ARcAQcAUfg9Ebg2zw7cSz6W1KhGf8i5d+h+vtZ3Sl/FI7iSocQYDasa2YQJ6Q8+HZaIqDrq+svvzj33HMxPj6e7gKRzyw/YbMhYzG6Q2R52YrF05TEWI3s6DMxU8WRqY7iCt1WEoGwkoNrbLmBDGLnkil3uRlEVOrDoUVQHwr9grmVVTiw9wbg4K1APQ8j6TnqpyGhuLyHw3E56TAV2WIY8+N9RUALmGzUj66TTGktbAolgGhhMzPoGqpcSm4kOau43rEwytezAJ/znB9eEjYivzRVZjZsa2Yws/TFKCJaY5sZokWUdQndCSIGWCLIZ7/8Bcz35zHfm0emO0U4Hqumttnir+Lh27FFIA67Mwa6bvrsmvH68DrqbozAD3ADViIZH0KGTqsDRAmdQMgyqE7Nz3DMAGsFlPx3qDuNj3324/jbf/lb/N9//ht85LMfQTaZozM1DutQ7coDV4CInEJXbBrk/E9UrGpkHKbgGHQKBHZclRXAvLqJqFlPvtXv95IIV1NsKMsBvud7vhuvetWr8IpXvAJPf/rToUdd5XlOn0OynPNvt1uYWDWJc3aei/VbNmN8cpL9xVQO+uDMbbfAujMYpwBSVF3YYAFZM4BFjl92UbGsPz+N/twsFmZn0aPwMejOI1LcbYUaBc+5oEhSUcgpNe98HBhfh86GszC+hf9J2HgWJtZuwpr1m7B6aor/aZhAqyh43ibXp8ARYcQQd9giU5H5xDkihYajb2YGMzt6oec6Ao6AI3AGIeCn6gg4Ao6AI+AIOAKOgCNwzxAI/DvczKAQ3BRm/Buf0aU8M7vT35qql/NvbtWTKa12Zqak22mCgPiXkZkZxP3pnTC61u12O/mImUF1dMryiYWFhSSQKH2ym1ngFC1xnmaWzkOcWJblaGqSMCz1feUQ0NVZudHBxYzkXpqAyRmWm3JVrnBkESK5QWIvwyA9UmZhejcQ+iT8SCwyH+zTmMJRN7ZP+cZaKeKHe4bAt11LX1xqbGbQLW5Ky7SgaTFTGUDiOn3ZRZgZJGpcfPHFeNCDHpheiKS0FkS1kam9FpFGhHrqYHg95UJszt4ajB6b9NXLv4Zdu29Ce7yDrAiwzLgY1dC6VNd1au2HY4hAHPZlwwC6Vhn/w6PrpXhFzMuqQk6yXndpSISYW5iDrovu3pjvdwFeJ8pYKK3GnkN78ZUrvop/etM/4W//+e9w2ZVfRd1qKHoYy1krNOhRJMhaBfsI6PcHyELOrgLFhBoTnTFUzDMKHr1ulwJBxvIsfRHlRY4exztwYD90t9EjHvGdeP7zn49f+ZVfxmMf+xisWbMm1ZP/SRhRKJ/V49w2bdqI7du3IW+1KDy0UVPYyAJPnvPp7t+D7sE9yAfzyUJvAbHXRc3xa8Z1h0dNQaSp+qgouHAQ0CnZT46xgvPjOpYHpDuWkBWoAvtvrUJ77VZ01m8D2qtQUd1rwPOA0d+HaA9jkTkN2CEtLtqwHCzBss1UvCztUUfAEXAEHAFHwBFwBBwBR8ARcAQAOAiOgCPgCBxzBMxG3AQgfkgc4fbt2xMHWC6+C0Scn5ktja20Hn2/lHFKRA7PH0fwMPBtxRAgzbZiY6eBpX+Ih5M0MRQ3lGIRC0YEnYg9GEltGkj3gQUh1sjRx/S+GwHr0qUqloj4M8Z5WmyPo27GXBlYD76dQAREHI+Pj5PYrdNipwXPzGAmG04kxoZccIMdO3bgu77ru9JdIC2SzBVJbl17M0vlUeIHDTBoo0ukWErx0NBXZAdmD0J3gcz159GvBuSam2TqK8voJ/QatXc7BgjEYR+EfxjhUVkWAiR86CM5NjEOhQv9HqhE0AC9r0PXZxAHyCda6DE82J3G+z76fvztv/w9/vq1f4PPXvZ5oGMoJnLUoUI2ZgitgJBnaLUoENQNgjGet3hpI1iSxI5+t4fcAtpFCx3Wq/ilWg4GMDPoUVd6rNV/+A8/hpe//GV43vOel4SP1VOrEClCaJ1pmpr+VkPCx7p163D22Tuwbds2rFq1mvnDccC6Ofszih/9A7dhdt/NsN4MQn8OWdmDDfqIHFNCTMV4VTJdD3jiJYwzBYWMhsJQoO/LwLXNgqEJGcrQRj8bQ7GG4sfmc4DxtWisDTMKPBhtEcaocdYyMGRyMVAJUwI9MkxlKaKEmyPgCNwtAl7BEXAEHAFHwBFwBBwBR8ARcAQcAUfgWCBgZjCz1NXY2Bj0IvSiKMiviKsbchVmw3IzMhzk/Xo98iqMp0YrfUhT0zxHduSEUgVmjkJGfT8pEAj3aBbHqZLcRV0nbk4MNhrQvWnKlRnjxkgkbccPgzVolGSO6oVYYnb/TUA9wxyRiQzYItKQDMNNbVL/wyRYpix2Ct9ODAK6AyDLsvSreo2ouPIUNzNUFQUsEsDDvJgWv4c//OEknM9Gv99HCCR8ufCpvuqM0lEZciBdUyZ0mdO15aEJEflYgc99+fO48dabEOntEtlMIceSiKLmbscOAcK+1BkvBxriXNYV2mMdgNdwQCErFDmMwkWT8aNL0cDaAUZxwzoBe2dux8c/9wn8z//zF3jTO9+Cr139DYoAFVqTbVRWA7lxDWjQ7S/w41vTb0pwENT0n5FfmBnzK5gZ2m2JBQZd6ywEGP9NT09jbnYW3/eMZ+BFL/pN/PRP/xQe9ahHYsPGdbAA1JxvWQ4g8aPdbmH9+vU466yzsGnTptRf0wz9s8UvaQPXJAoaBs5j/hAO3HoDmoVDGAsl8qaHFtesnHWsaQCKNJHGjil5AFkwBA0Ywc2YHVklomL/AwRUeQdVawL56o0YX78FaE+iihmN1blH1mPAMwIt0sAt0rinwBjhCbGvdGKmtIzZRE9HN0fAEXAEHAFHwBFwBBwBR+BOCHiGI+AIOAKOgCNwHBEQR6PuzznnHGzevBmBfI3SMrMRb6EUIAGkEacyTJ58R0sEzLJ5jeY/DEfnuqyCR1cAAbFjKzDs4SHlJpFkXCRRCBmL5DuW2Opl02NmTAbSiazEPaBG2d0PzO5hqhTNx5BEYiLEGVXn9DcFTC3uzBBVeMfMxTIPjgcC+rCPFivdAaI7QZQemcplGlvrnJmRwC7TIvikJz0J3W43/QJf5ZGEepYFmPE6awFkGGEwXvOQTKmI5CsBaGj7Zw7gy1+7DINY0WMaEs0Nhn2ALeHbcUAgqk8DcooE4DXqU1DoDfoom3rJJFBVWYV+6GHPzG1427+/HX/xt3+B177pH3HdrdfDJnK0Vo+hCg3FjyZdu4riRE4hrVW0EHn9cwu89g3GKHTk9Iv+oAfjF6euf01f6VOcqGOd3g0zOzeL1asm8R9/4sfxp3/8x3jur/wyLr30wZhaswow+UWtqaLTaWMV623cuCEJHxs2bIB+mWC26HMA63FcAJHn1Qo82+4Mpm/bBXQPohN7SfwoKNgE9sspqmYy49Ew/Bcog0gQqRFzVAkAABAASURBVMsaWcjpsxlqy1FlbczHAv1iEmHVRqzasgOYmEKMhsA5BANFmhoFI4yyNyzbRjmBecttMZ/tlxpYZB3f7w4BL3cEHAFHwBFwBBwBR8ARcAQcAUfAEXAEHIFjj8DGjRuh94DUdU3O4+gchR6BVZblsR/8KD1+6yzNTzaqpfiikV+JUfFRGcOUJBdDLgeJiGEcvq0UAmLIVmrsw+MmH4jQP1KKzDe6xtCYybRyG0ZjEj+iSDzmSgAJzTy6+28GmgGGJ2OM2/CDIwdkvdGefG+UUKgMmeJuxwUBLQASOsyG1yQjea1f1GswM0tihOooP5C4Vghe6U6nA8Uf97jH4aKLLsQcyWs9hmhUZ6lPegpovNQ8KjY0cGuY2avpF+0cn/3i57B7z25keYaaJHzg2JkNPYZVfT9GCOjjJFN3CtO1JeaKZ7rzg9dfd4CMTU5AAshNe2/CBz7xAfzRX/wx3vZvbxsKH2MZsskCvdinDVBTYDD2gTD0l6aJjAYEXXF+SWYcrDs/h8jrqqyyLqFHY4UiQ0XxY+/+29O1/7Ef/zG88DdfgP/00z+Fhz7kUuRZQKCPDCjMVFWJSMEkY97U1BT0JSw/bbVaGPldCCH5pEIzrjM8qYwB6GOzu29C7+BeTIQaLb2fCBXQqM+K/lZx3RquX5FzN4q7kcocp4aMPmhgR5x4HY3nGzDIxhDH16K1dismtw7FD4QM4JiqyxjyFGcWtBn0DzwuGcuRDGC3hw3aDOAO3xwBR8ARcAQcAUfAETg6Ap7rCDgCjoAj4Ag4Ao7AcUPAbEhK6EfSegxWpHhgZjCzxBNq4FFe0zTQk2GUd/KZ+JzDs9KcD6dsMToKF5MerAgCYUVGvdOgcpiRLRYyKRcxGDOUiCTxZCT0Uo6xJCIPFfaTREXVS+kAnZLKGPKDw6pga9rwqLTp4HZCENBCJcI4I/GtAc0MExMT0CKnhUFlyldoZjCz9Ot2kc4qP+us7Xj605+eFkApwqqnUG0sZKm+4gDb8hKTz0YyXnHQEhleZNi99zZ88StfIhldI8spnZE4Twoy28C3Y4OALetmMZ7xukutF8why6AXn/f6fdx0y8349w++H6/5q9fg9f/6Ouyf2wc9BgttoAwl+nEAa2egQgAJJhKzQN/Ishy6Y6LqVehkLaCisFBV4KddxfQTChCdFqpY4ebdt2Bschw/+19/Dv/4z/+IH/sPP4YHPPAS+l6H9RsUmaEsKZAFY954uuPo7LPPTuKHfFRnEyPXHH4RK35n41lZA0wfQO/QPrTqPjoUPlpUNgpNKMkenJ/qDJ2Sc1QBLeZ0zwyFBRQcX0NUMaN0QvkkG0c+tQXjm84CxqfoxawPsG2EoU4W2CZ9DqRuMIelwB1CsB04AyyFnGmKR2gzHmQMfHcEHAFHwBFwBBwBR8ARcAQcAUfAEXAEzngEHIDjjYB4vuVjmBkuuOACrF27NmWbGUZ1FJoNeYuTVwBJ077TQXNfnnlkenmZx08MAkNm7cSM9S1GkUMvN1ZVkoHou1F0FKbsRPbVyEIP8zO3AvUcs0tWj8hECi5WHpJ9MdU2HmWsONyNgYyB78cHAQkgZkOQzYahRlq1alVa1ESQKz1aDBSK2NUz/lRdjyN68IMfhHXr1qVHYam/siyhlySxAzZlnySRGUk7UykcHiLydoFIojsfa+GTn/8Mbt13G0BePdDz9et/OkyqGnm8K2PRsNqRFVLBSh9GkxrOY5S669BIgi+30akN86DPDs2WDENBadQhKAjQSOvzqDjYgdEU0rSn5LBBd9BFJiGDWsV8NY/bZ/fhnR98N17xJ7+Hf3jTP+H2mf1oTXbQUA9oskj5oIHEDt29UVPl50c2PQ5N3UoUkwAmn5GVZYUiz7gGGDrtFuQvRZHj6quuwLXXXoNf/dXn4ZWvfAV+4id+HDt3noc2hRHd7aHJNrpbhJ2aGbZu3YodO3akL9xOp8NcsC/iQVXCjCcDUFjhvDgfZiW3Uwj1UfYxmDuErFxA0fRQxBKcEggO8kJzMqQ5U7AIMhZa4MlagdpamOeJ97MJ9MI46vYUqtZqDPJJhIm1yGiRztoYHRbDeUAbB49pLsKYGYsBY0v7UbLuUPatypcqesQRcAQcAUfgzEXAz9wRcAQcAUfAEXAEHAFHwBE4xgiI7zMb8i3qWhzfli1b0jtXlZaJFxyFZgYzg3hA5Z0sZmkiOoYUSySQiCCakbNhgMjiCB4QWWdkjPq+IgiMrtSKDL40qPwAmkqgW/CDwILIWESTYowi0HNEygbWDXR+0CywPM6iqfahd/BG1p0HygEw8i8Wj3pD2oxFlmLsDrKU8MNxQ6AoCixfqPSyczPD6tWrIRFEi58G1wInRVd19b6FPAuJ1B70e7jg/J343ic9CUWW00sCchLIugsgzyhu0B/S2sI+oyxdYUukPbhFRGSdAlUBXL/nJnzxm5dhujeDmNVoYsXa6oAVuTOGaIwEHmRmYGq4jjHCXNZnJO1MpcopsUIHzXg0tM50FF8e6hNwR0M6izvmReWl8zFiN7TQGEINtCyHNcTRwC3yU1nDiKduYgDbhZAlUSDn9VEkz5RuiDEtb1BlJXbt24U3vOdN+J0/eRle97434kCYQWfrJJp2hjoEWF6w3wDoCvP6ZiT+M84nGcdoKHZUFL50N0lV16gi+401QHGr5nXs9hdw2+5bMDHewcte+lJ89EMfwrN/8Adx0fnno2D/kW1kRZ5zDGBichIbN23C/e53fwof6yBxJcqRWKpQxigUmlkSMQL7aSh6RI6dnIL5VGfQcOyxUGKyRRSbASLnWceAugkoshYyzh9so7YVxyiZLtm2iwLT+Vocam/BbGcTDoUp9NvrsHbbeVi1YQvAlnLIYIHY4LCxLbtGyAPMDIGGIzZjerkFpmXL85jluyPgCDgCjoAj4Ag4Ao6AI+AIOAKOwCICHjgCjsDxRUC8ikYwEzsBKK0fPOsxWN1ulxRLhVarpSrJVB7Jo4gL0g+lJZjIxCWaWeJEVNHMFBxfI88DmpGrshRmHE9MS2RI/stqWGggtg2cc1VHlPrxKtmc4Q+wWc33FUNAV2rFBj88MB2VDgQ6EOgqQ8MdN5bbMgPrRUSSfxVy62P24C1A7NJKoAZD2tLO/pfiw4jcc2TDHD8eLwS0YB3Zd0aSXAKImcHMuDbEREKbWXoEltpIDDGztAA+7rGPw9TUFLToAQbQ6rpB2piMTMvAkG6hY7Isz1CJtM4NndXj+PxlX8BMdw56RFJgHo6yNVyoovLZrwLZsmjqV3knh2mmssOzUWq5gTOOi3ZkHEdsw/PUcWgVMeYyTrEIJPQbWAgwMzQUFMo+yX4S+3VdoWjl6Fd9VFzwF6ouylChpMh0y4HdePN7/hWv+rM/wDs+8C7MVrNoT7WSKFJahV41QKUxIvjFpy8PQ9kvk2UWIDGlRREtCwFZCJA4FjLmFzmMYa/fxXXXX5fu+PiN3/h1vPoPfh8/8Mzvx/p1azHW6aR5SvRQP5FfPO12O93xobs+JimC4G42M54r26mavmQVmlnCoDc7g9m9t2GeYT3oAXWJKF9TeSgQsjak0RAiYgc0Rl/MOihbE+hlE5izMdTj69AvJtNdHz1rY/WGrZhct4miYQPAgGTgZnTroamEcDHN7LvZRz0cGd5NMy92BBwBR8ARcAQcAUfAEXAEHAFHwBFwBBwBR+CYIhDI6xytQz2OXHyNuEL9cFqih+o25GPMxGiAPEkJM1uy5f2o/vL08YobOzYYEGkIi6EyRyxNZGlkBotSTPWG6ZTphxVDgFdrxcY+JgObGV2qwYG9NwODWUA/WRfraKPuR5FhOHI7pUY2qnnn0HOOBQJawEb9mAn1YWrNmjUQoa2FysywvJ7ytOhJBMnzHDt37sSTn/zkJIDUJN9VroVQ11OGxc2Y0AgpZLzfJTGNSDI6wLjQfvOKK/Dlr15GFbamVdCaleqzvUKwzTBkhDuzT5k9zZuzHYWMLu3Kk2kJlg3x0QnKGgSqhgEN69OsQWSFOkSETgtVAGoashxmAbFi/RIYz1sUGEq0OjkGdZ91ajQtYMEGuO72m/Dat74Ov/ybv4a3/ts7MM/yqfVrKJQUHAtoZxkyKgOdVjup+2aWhC9OIPlByDhb7mU5SC+70rUuyzJ94WVsq/TBgwehL8lXvvKV+NznPodnP/vZ2L59O1SmL8rBYAAzg/xIfiYf0rMldfeRyvXlamapjtnRQ81HdUd9amz1d8MNN+DKK6/ELMWPisIHiE1tGQaNEQtDWXNcWhMzVE1AFXNU+Th6+SRmwgSmW+tQTm7CgOVmhgHPbcuWLVi3cQNFlAa6c0rjmHFeGFo4IlSu5ufmCDgCjoAj4Ag4Ao6AI+AIOALHAgHvwxFwBBwBR+B4ISAeT32PQsXFtSi8+OKLsXHjRqhMXIjyzCzxO2aW8nWHyCjfjIwITfWVNwoVP34WF7sehYtJD04JBMIpMctvMckQskTCdmdvB+b3AVkNkMCFNgOGbskPC9PDOCPcWUQ6kRHfTygCgSLEaEAzg0SQ0UKlUJaR4BbZrXq69U0L4th4B4961KMwMTGOLAvI84wLYANtw+uqo0w5WLq2IrnVp/oLecDEqkl88rOfxvygC8ofENEfoXZDS37BKPl/Ok9c6gfLtrgsvtLRyBnKRvPQ/BVXeNhUQwbWpkUawHhMFo4QPoSJ3sMhq/lZqomPCe9gqOoGZgFGSwJDFkni9zGg6NGnXXvr9XjvR9+H3/2zP8DbP/BurNm2ARjLUVKYbCioSP3Qp1E337R4neuqxOjLDdx0regWvMYZAseT+JWpHkUvXcuFhQVcf/31UPjc5z4XL3nJS5LwMT4+Tn+I6ctx1CaEgE6nAwkLEkpGd3yYWeof92CT72l+6kvVNe5VV12F/fv3Y2x8DFF9FW0ECjkSQCrjuVpBPAr0UGABbfTzVei3ptDNVtEm0Msm0c8m0EcL/arGPM9Jd6RI/NAYxnnXPF+dh9LLTddU6VGouJsjcFwQ8E4dAUfAEXAEHAFHwBFwBBwBR8ARcAQcgeOAgLifUbeKi7fRD1bFMwVyImaWOB5xI6N6o0dgmRnMbJR94sI0ZLyb8VRpud1N9ZOl+AyYRzi1z9FIkuaIdYXQzKN76BbA+kBOhxz5G0bbMIMlwwxFZMOUH48zAlrQNISZrgMSUa20HmslYltEs+pooVOoMjNLv/hXWuWXXHJ/PPrRj06/uq95zYEIkfWgWpHC1ChiOAJSqPdGoIkUTHJo01PWrr7hWnzp65ehIrnfIELt1dewXUzt2GXKTiEOb3EpypgKl9InPhLTTIfjLo8PzwOp1CJLIuPLDWBZTBYiBQ1hQBMWEj2WW93U6Pa6aBjyclAqiaB6gJhRNqGg1BQRM/0ZXH79FXjtm/4Jv/HbL8Db3vdO6PFXkxunMFctwDoZ6tCgV/UAiiAhM9TVAINBD6nPdMdWhB6jlbG+q+9yAAAQAElEQVTPwL7B+eiLT9deAkRR5Jibm8V3fMfD8Ad/8Pv453/+JzznOT+MHTt2YH5+nutASHeSyE/URj517rnn4lyaRDZwqykqMLhXe1j84tUcJH7cdNNN6Ut4YmICRd5iPAMoeFRNwIDW5G2gPYGqRYGjPYXpfDXmxzehO7EZM9lqzNRtlBQ+mgao0iPEYrprZc26tVjaeM2yLCPmrLSUeThii1GFssWkB46AI+AIOAKOgCPgCDgC9xEBb+4IOAKOgCPgCDgCJwYBcTfiXDRaURS45JJLyLFE5HlOrsjuxInoh83iiVT/5DQxNDLOLi6GUChjnu8rikBY0dGPyeCGQFq2E/qYPbALaOaAUIIRUqgMFnfStimtMGUpMrKU4YfjhYAWNdny/pXW4mVmWLt2LcwsFWvxE9ksAtjMoEUwBOMimOh5POMZT095ai/CXI10GYfhKIYl8aLIcnTaJKVJKkskqUnAT65djQ994qM4tDAL3eGgVkOLSLNgXYUyLNviKK4C2Si9oiGxGc46+fdoKqbJ0jTNUY1hGFk7spoMjAN3aJiSkVksZyeBYkVGUcIY6r0pZaxQ664PChoLGOCya76Bt/7b2/AHr/lDfOTTH8OazWtRjBdosgaq3xprISsCxY0CWZ6hrEv0KHxUEl50XTlSznxd47IcUPAaoKa4JSFDplscDxw4AN298Yu/+Av41V/973jKU56MLVs2J58AN/lITXGj3+8v3fFx1llnJUGExcgoJugLVKHS98bkZ2qnuezevRuaj3xUY84tLCCGnIJGjn4s0EMbvTAO3d2hd3z08gmU7TWYbVqYqXI0rUlisxoh74CaHM8c2Lp1GzZs2oRAP00ZuiKmZXl45aD0UcxSHo7n5n07Ao6AI+AIOAKOgCPgCDgCjoAj4Ag4Ao7A6Y/ACTlDM0vjiGdJkWUHcS7nn3/+Ej9oZuR8IsS/qL7ZMC3eR3XVVKHZsE+lTxq7k/ihOcpOmhmekRMR03bKnnhyHzKJrSwgRxezB28G5m8HYg9ATWOUPC73xC1GHiPFEhmjYDTV8cPxRyCEO7qa0mbpCmJqak16F8hoFsPFDVgsJiFeM24kx0volrjnPOc5OHjwAHT7G9KFxFE39W68+OVgSKybCHdOo2Kbr171TXzl8q+hZoXaKK4wHPYVkdqxTso6nOIYKmFwEu5xcU4pTAekmWNpU+adLaZaOq+RIeVIVDSKFLGpKCAYalTo1X3ElmF/bxof/eIn8bdv+kf87p//Id798fcjm2qjs2YcKAxGscTALyq2NwoTdb+E7tJqmgYV01mRo+i0+fEzSFwIHLEuS2RmGJNYxXqDHuWEosBDHvxgvOylL8Vr/vTP8APPfCY2btiAhgJJbGqAQlXJdnq/h+7IuPDCC6EvTN3xked56hvcGvYnY/Tb2iWu3H777emxW2m+9GUJIZ0xni+FizpvQ2JHt5jCQrEWs2EK8zaJQZhEzMdhLM9Yr6kb9Ps9VE2JtTyPiy+5BOs3buR52NAo5RIUzpHoRSCELMVBfO7a4Jsj4Ag4Ao6AI+AIHDMEvCNHwBFwBBwBR8ARcAQcgeONwJD3szsMo3eA6Cke4nka8jhmRl4kkPohQQKkeL/fX0qrTiA/w6JUpvDkMhtyPUkQYfzkmtwZN5twap/xkChs5QGh7qI/vxf9BQkgC4BVWNqGnxUmI2nZpQTTvp8IBMwOf9C1QGlMM4NI6qqqGWYQga18LYJawFTPTKLHQNlQuk1yfGxsDI94xHdSDBmg1SpSGb0ghTpEHUbGRFAfg5Jj5CirEpYZRneBfPRTn0jxhgJIQ+ZZd4iAHpKMbVM3KdT8OQoDrVspS4VLESVOLuNUv+WERp+ESHI9mpYBGdKdM+n8hQNxQQaEdoB1AuareXz5ysvwL299Hf7prf+CT37502hNkeAfb6FivZL1SwomusMjAGjnBZsbxltt5Jbp6VfIJQREoM9rEs0Q+GUlA7eyHODQoYPYv38fzjvvXOiOjxe84Pl44hOfgA0b1qMqK1S8hvKFKHHFgHXr1qb3yOiOD/UzLOMA7E/ChZktjaGyqqqSL0WKJ7iHm9qNquqdNPJbmYUc/ZihHzoY5BOoWqtRt1ahoujRZB2E1hj6JT0rGhoad+hOlm3bt6c7WNqdAqlvznHUv+YVF7/oFR/le+gIOAKOgCPgCDgCjoAj4Ag4Ao6AI+AIHBcEvFNHYIUQEO9hZom36XQ62LZtG/SYK+WHRb5IcXBTuizLJQFklM+iFdiHvNNdD0zCKhUqlKWEH1YQgbCCY9/3oelvgQRuYE9FVqMIA9y66wqAIVAzFyzF4naY8oXI3cVcD04sAlqwlo+Y51lKrlu3Lt0FYmYprUcMlSTEJXqEYMiywEWQSi+Figc+8IH4wR/8wfQ4IuO1FImscoUysI9KwgrJdvXWbrWgLWQZapLLNX2jtoibd9+Mz33pc2joQA3TIqjNDE1N3yFBHhhX+8jGMgaH91HGKDxcclLF8pAh1k26iyaEgJBlRLBB1dQMIwYUBCKMKNKauPRFEiQqtjMsUFi85cCt+OCnPoy/ef3f4VWv+X18/PMfRxn6yMdz1BlQC79gKOsq4dui8JFTHKj6JXXIiKasUViOjFYzDgRkeQscLs2r3++lu3kkKjzu8Y/DH7z69/Gq3/89POl7vwdTa1YjLzLOr0mh6oyPj6XbIrdv34atW7emuPxFZekceZ66CBnPVeHIVDaqY2aj7KOG+iKVVcRHpjs+RmMorrJe1aAsJtHLJimCjGFgBWo5kWZb9dGbn0WnXWDVqlXYvHUbztt5Ic7ecQ6mVq9GRsw0cFBEU1k0Y9oW52+mTNUCr9DRDb45Ao6AI+AIHFMEvDNHwBFwBBwBR8ARcAQcAUfAETh+CARyHjKNYGaJhxLHoh88P/ShD4WEEJWJ3yspeCjfzKB0v99PT+dQe5n4GtVVe4UnxiISSUPuB8s28U3KqsnBhUAei9U0P7PD3M6y6h49wQgs0nAneNRjOJycvCHxGpsSGfoou/uBapojDOiP9DbGDrvaMM0s7svjTPq+HIETGqfWgMAFUESxfrWfZRnFjgEUxtikRU4TyrLAhbFBu9PCk5/8ZGjhC1xI2q0CWhQziikhy1L9FkWPkuS12slMqxBNd3nIdDuC7gT59Bc+i4Nz0yjG2mg0FicTsozjRGjxWvISOpHislF/wz6VWjkbzWc0A05zFE1hVZfIKGbkxEbnp3MvWi0UJOYb4cFaZiEJETXTyNhDDpRWY//sQXz2ss/jtW/6Z/zd6/8BX73qaxhbM4bxteMUjSrUVlFEoTCR57BgKFotBF7HjPjpOuoaKN1QjGooKjVlhU6rA6NIUA0qlP0Bv7jmMTc3i0svfTBe8IIX4HnPey4e/ehHU9RYw2vQsD9DQ7Gm5mdc5zA1tRobNmxId37IXzj947qbWRLa9AsEfdnKRucFGEUfCjwhhxUdYpKjZl4E6KNtrJ6S8LEF6zZuxKqpNQkfM+ILbvQzwc2Y746AI+AIOAKOgCPgCDgCjoAj4AisJAI+tiPgCDgCK46A+Jbt27eT71mXOCqJB+KXFJoZzIamdBSnwhmbGY8rsYv5WTYueS5AczGYGXw7+RA45QUQsqT8YFQAyWtDhcHCPkCGAdEWHckg7UPnvIMb3iGRKvnhBCOwuGaR6A7pl/JFUZDwbqDFTOR5TeJcC54WQlnkdZ6ePoQHPfiB+L7vewZmpqeh90WEYBRN+shI9htJ/IqkOXh9IwewRaaZVaB1yIw5LAO9/wMf+zC+duU3UVlERmHFMmYSg5Bl6PZ6AOvJc0aGtCmVIjwsjzN5onfNj7Y0LKdzOBlhIfDsSdJTqqhjTcK+RK+kUEh8QpbBjFgQ04LnXoy1MKCoceuh2/G+T3wIv/+//gR//nf/G5dd/XVk4wWsHVCzvF8RlxDZlphxYAkcNcUNXZ+6aVCxP639DSdSMw4Cn64Dx9L7WIqQoer1sXpiEk9/2lPTHR8vf8XL8NjHPYbCx1r6giVBi9VTfGJiHBs3bsDWrVtSODk5gSRO8driOG+B+I2+XBWX6CaxTVbkAVmsECgyNRTb0qlmOSZWT2HD5i3YdvbZGF+1Cp0xij7EQFPVXS/QQXNPplw3R8AROHkQ8Jk4Ao6AI+AIOAKOgCPgCDgCjoAj4AicaATEG23cuBEXX3wxxMNk5KzECSpffJM4GTNLTxBR2szSFFWeIit20DzErWkCw7hi4ohE+wCjPIXwbYUQGLK9Rw5+iqTpXpwpiVhSvIyQZ41ANYfuod1MlrSKbhZpjJIARqoXlUDKlO/J4NtKIaCFanHNgn5Zv2bNGgpa9RLBrQVvOLcIM0v5YySUdTfAEx7/OOy5bTdyLoq6jGpfkogWCR/ZqKJ4wiDtxmuvOgrFRcvAjA1bNuEj/+9j6S6Q7qAPEfYhz6C2RdEatmI99af6qbN0iEzGFDs5D8O51XVF0YNGXCqKHg1XX4k8RmJfj/3K2hnqUKPOGtyy/zZ85LMfx9++/h/wz297A27ccxPaU+MIqU6DQTVA0SqQkfg3AhjYB5UqZLwuLQlXwptYSRyIXFkC67EQitccuz/oYe/ePTiwfx8e8Z0Px6//2q/iZ/7zz+AhD7kUnU4butNDpi86zVv9r1+/nqLHxmR6f4YEMvmMvuxOFO6tVisNpXE1p7GxseSrkedUWETGtaWgz6xZuwbbzjobW7dtxyqKIBZYwstQ0xr2UDFUH2kdIk5g22Qs890RcAQcAUfAEXAEHAFHwBFYMQR8YEfAEXAEHAFHYIURyMjtyS655BIo1A9fm6Yh7RTJFzUws2SjH6au8HTvNPyQ7xllk30k/zbM07xJko2KPFwRBE75K5CFAJGSCHkCMEcfMwduIcfYp9U0fkhIYzPCcsUZcNcv1Bn4vsIImNkdZjA1NUUyvJMWNS0UNUl1VVF8QIFCC51IcF3PRz7yEXjGU5+GuZlZoInQwqj6qmtmiaQW4a/00AUihqMxVCQAoZXhy1//Kr5++TdgmcFI7KsPC4H9xcW5GdQwpRjFybRxUuLR7zglZqaMiEBiPmQZsiJHyEjIs/KgLlGhRuRHZhBK7J7eg7e891/x26/6Hfzla/8a37zhSlRFg3yyhbydI90dwvZIIAJVWVOkahI+kSKAcVFnAroLItd4uSWxpF/1IdPjxvZP78f6jevxcz/3X/BXf/WX+O2X/BYe99hHY2rNKmRZ4Gw5V2IfKZGPUeDSi6927NgBCSATExOwhHvkF1+DwHpqM8xj0+O8Z8QtiTo6T47V6/WgR2IJj/GxFjasn8LZZ5+FrVu3YWJiFeeXIy6qHnQpcLrQGSqeMaH5D4WPyN58P9kQ8Pk4Ao6AI+AIOAKOgCPgCDgCjoAj4Ag4Ao7AiUfAzLBz507oB7Di5vI8J/9Uk2cRqzKcj/LFDcZFjka5ZqbgXtuxbDCaj9nhuWqKKd/pn2MJ9bfVddl9kAAAEABJREFU1+Gr8m01Pwka0ZtCyGBZzslE5FZifnovsDDDdE2jl7GOkbwdGTOZAvSIHsXdVg4BW1qjeHV4nSRurF27Nk3IzKC07ggAr9j4+HjK10KXZRlCCHjOc56DgwcOYFgHMDMEkvCWBZRVhdGmYUZGDhoyVkXebqEYa+OTn/k0BnWFhv/YCfn8Bgp54MhIhmWb+lqWXLHoXc+Dfs9ZmRky4qGUzk1CSGe8Q/mjwYHZg3jfxz+Av/iHv8Rb3/evGOQVJtavQpM3xCXD3MIsBhQxJDzVxCaEQEiMuGcMsxQKmIxgVuUAk6vGmR9RxxqWAf2yj9v23oYrrroCz/zBZ+KFv/kC/Ph//HFccOH5aHda/BKroG30hdZQ2dftjhI+5AN68ZWZzlCzV83I/pHszlcEx2ULPGf5oOaYvrQWR9GX8foNG7FFz6dk2BobJxRhsZTzZDQQF2XoDBTKlsep5ijLzRFwBBwBR8ARcAQcgZVGwMd3BBwBR8ARcAQcAUdgxREwM2zduhWbNm0iZ0RuiWlNKiMHOOJkzCy9q1UcksrMjDyRKXoSmThOMlfkOQHNTQbfVhAB0nQrOPqxGJrOFJuYyMdG/TUDDHozmJ3eD5hyaBZBt6Md3nUHSLLDWR5bIQR4CcH1ihZoBv3iX6SzFjf92l4LnaZW1zVGjyNSWsvHpQ9+MH72Z/4LugsLJOQDRFSDW38wQIvihvpgcmnnEgTjgIE5ZoaapPvE6lX4f5/+FL7+jW8go7pckuzP9Uin2NCvWPGIXeMqS241iit9UhgnJG/XXOTfOj89zquhsCNRKHLSN9y0C69/wxvw31/w6/jrf/6/uG7fTajHDD30EbMaIYsw1m8VGWLDNIl8swDCRqGpQQg58ryFQJXDWCbBI29l6HYXiFcDwooDB/Zj/fp1eO5zfxn/+ra34ld/7b/jQZc+EBOTY+AFQORns6YMI5Eg4xfZli1bcNFFF6VHXRXEXsKDrnfD8ZG2mI4Nr5csJY7L4Y6dyn8kxEiYkeixYcMGnH/++Tj33HMhASQULTRZzjOhL7FpA82zBmLFVAk0DHkOd5qzLo6qstZiwJjvjoAj4Ag4Ao6AI+AIOAKOgCPgCDgCjoAjcGIQ8FFORgTEvTzoQQ8iBxWTCCJ+SJyK+BmZOCT9MFrx0fzNSIaNEsctFHsjO/oAmo/MbDgXxQFL52E2zINvK4aAeOAVG/y+DyxHko16qulYPXKOc+jN7AFilwUkIElKGp3OoNM1+HZyIaB1QOS6Qs1Mi5tI54bC1tjYOMpS19BgZunOjIYkuO74UDg1tRoPeeil2H3brSwHCfqSV9kQWNfMoE2LzuElyljPlE2LpPlrZC3Dmg1T+MRnPoG5/jwsN0RjC1ZjDAzE2aeQBYgpxhL2P+KxY+qNB+1MpOYpjGx72Oig9Mt42NgbEzzGZaZOaKyGNABnwDBy3LiY3SyGDJgL2rAk9cLBmxDRWIOGYkaTs4znuHdmH975/nfjf/6fv8CHP/MxdNaMY/WmNUDbENoBoUWRw9iGhH2k+CMxSV8sevyTLAQKIrxQig/6A0ReB0KALDPoLhGgwZVXXo4bb7gOP/ez/wUvefFv4cd+9Edw//tdjCzwHMA5se+cworeB9IZayfBY/PmzVi3bh2yLEtfbli2DUUQna3aG8wCjMZpLKt1/KJmljqXAHL22WenXyG02+2UpznUnJqMrsqzA4a1AV50ECAgMMpzzxSyhkEbj2zQ0HC4BXxzBBwBR8ARcARWDAEf2BFwBBwBR8ARcAQcAUfAEVhBBKJIFo6vUAKIeD8m0y5uSPlKhBDI/VUYpZV3Ii2S29F4ZNoUHGZ1FjNUPjRDon1UizydAreVQ4C03MoNfixGtpAj5AWqpgSsQl40sGYOc3uvBvr7gNBnPvdYoC6NbhpQkoSNJHiNhK3Bt5MDgZgWMC1qrVYLa9asxcTEJIl1Xte0nOhKWSLJRZRHLoy6s2Gh28UTv+uJuPTSS9HUdapZlSVaec7rXcLMksHAa2/JGooJMi1IddPHoFpA3jF85kufwmVXfhUDK1HTlyLUX0TgWNQTcHi9WuwHQMP+m9Q3E9q54DGZ6o7aDcPFfjiDsGjqBRxD44DCQzKWgcZu2Fvq6XDIeddNRN5uD32YxcJBH+IsBHAqaNgfcmCACiU/C/MUAa/efR3++nV/i59//i/htW//F9w6vwdxdcAMPyfRanL0HI2fh0iryeZnRQGwP542gwxZyBgGpPd7hICiyJFnAQ0/RxI+6qrENVdfhU0bN+D3XvlKvP9978Mv/PzP4+ILL0TOttWghKzf7QGc/1i7g53n7sR555yXhA892ixyMFlg/wplihdFi2NnAAygmQXYoimN47SZGcwsfaFqLmaH0xpSedQ1eH4AdSNQXwJRI5aBxRlgvAiBOcY4LOVnDA3gEQDFniCcGTWa746AI+AIOAKOgCPgCDgCjoAj4Ag4AicWAR/NEXAEVh4BM4PZ0JqmSXE9eUM/lNUPcDPyJ5qlmUHlMqW75AMVijtaLpYo73iYRfE9BlJztJgMJAqNfFYyDsopIoYG+lFyDBnjNGaSdWOp7yuJgK7eSo5/n8aOoOPRyKmC/oRgymmQkf61chro7Wf/FchiMjQEloCmD0dgA4PBt5VHQGSyZpGuCwlwxXX3gYhx5SmtUPUkkChtZuA+XHCC4QUvfAGuJgmfkRwvshwSQYwVZQyGe0roMLTI3DwPqOo+qlhiYu0qfOzTH8eAcboJ2BUMkesZLYXDdmzGlI5KK7yzHa0kLlZTKFtMgoOATpp2RtJuWlFZYJxEVdVIwkeRkzfP6M4NzDgzChag5FHVJUUcngNFj0jeXeJHNlHglv234W3//k78yf9+DT70qY9g7dZ1mFg/iZrCSEOrQw3d6dLvUZjggh3Yp+5u0JeJ8NZEqqqC4pFfQg0FpiR8MAzBOKcKe/fchiuvvAJ//Md/hFe96lX4oWc9C9u2bsX0oUMI7E/GCaf46lWroGc5btu2DasYV/+ntkUYT0CmhVQhk9wVY47RFmsoZ2Ss4Lsj4Ag4AicbAj4fR8ARcAQcAUfAEXAEHAFHwBFwBFYUAfFP4qT0aHz90FmTERcojtDMYGbKSiZxRGVmh/NSwXE9DMeKR4yhXJmyKY0gWcrggTuYozK3lUNADN3KjX4MRm5I3OrDIaI1+VQDctdGAnwO9cw+QCSxFBJ6p4Xh6Rr0DzziiM2TK4WAmUELnZlBW1EUiSRXaGYwE+Efk9prZqqSLKMSrOt/wQUX4Kd/+qcxOzsLLYLqS2Wp0l0cjD4x6PfRaXeQtwroTo5PfvYzuPLaa0C9FnpMEx0IGk2WIuyLzXgc7uoj3R0yTEJ1VK6+Gs6zYcMmhYajhRH0SYodRgvLjM2gLXKRDBRpLAOFmpLuTEGPAkRGQcLqCnpfR2MVpQ/mF4YuxZyrb7oWf/u61+InfuGn8Nb3vB2zg3m0JttUoBtUTYlWkaEuBxhvt9lfg7GxceIaUVFo0ZeHsBsMBhB+imseio/Ep6apceOuG7F69Sq8/OUvw5e+9CU89alPhd6PoTqysbExqC8zY73VOOuss3DOOeekOz4KXltwUz0zg9ldG6ut6G5213MzsxWdmw/uCDgCjoAj4Ag4Ao6AI+AIOAL3BQFv6wg4Ao6AI3AyISCeSDyU7OEPf3iaWkP+S/ySEma2xDXpPSCqr/xRueJujsDRECD7erTsUyiPHGSkyMEAFgGRyBlJ47qcw8z0bQAJYaABWCdxzSw7fHZscIf04RKPnTgEzOxOg5kZifkxSPXVwqdFLVLsMrNEmC9voEVPL0l6/OMfj9tuuw0ZBYM8J8lPoWB5vWFc13wY07GVF/SNiN6gnx4rlY+18fmvfBF9igt5u6B3qL5MtRXKFAcMoL8h+Z18T4bFTbVkdxI92CryHJaMafbCOeijaOxLBoY0jt5wHlnGPHbexAqmsC5TmLcylPxnnYAyVLj2luvwtve9A3/2V/8zvevjwosuRmdqAnUW010tMXBGbA8b9l1VFENaLQpGFSKx1d0fEo+E9QhzcNOXzchuv/12tNstvPjFL8KrX/0HSfgQ9mqvdqpnZuyzhPrQy8J118fq1athZhRammRmBin47N53R8AROBkQ8Dk4Ao6AI+AIOAKOgCPgCDgCjoAj4Ag4AiuIgLglmZnhvPPOS7ygpiOuSaF4JoUycYFVVSl6EhqJN8hOwqlpSmegiXU9hU87krhtaFHaRrrzIzTGELBmAbPTu4HBrBI0QL4XeWgw3CJVxGHMjycLAlrolhPpelRSiyS98lSWZRnMDi8iyisW7yj4zu/8TjzkoZdCdy+MiPw7nlcE1FQiAIZbzv4aCiVZngNZQN5p4ZOf/wy+fuU30bBelFGIAG34TL/ILiLAo8yAxRiGG4siMyPnmIylDeN3MOXRIg30XIuBscD2AWoDpkbjZRy/KQdAU1NsadBQBCmbAYy6zYDix3zdxRW7rsLr3v56/Oyv/n94x/vfhbmmizWb16Lb9BCLCNMLKnh63bLL/imGVAPU7Mc4pPEQm4gQMvR6PZhZMokTwlwiid7zMTc3i507z8OLXvRC/MM//D2e9awfxLZtWyHshTW46TrpsWWdTifd7aG7chRXHRanPYTAsThwSvnBEXAEHAFHwBFwBBwBR8ARWDkEfGRHwBFwBBwBR8AROHkQEBdlNuSl9Pj0zZs3J843RvG/5LdYNpqtOCuJIApHeScmNA4jY/Ct9qjCe1BP1dyOOwKnARMp8tbSB4JcMUlig0jjzAbozt+OanYfQKKYPDNDoEGEpX/68DQpzw8nBwJSdEeLmkLNSoT66C4QpUWgj8qUltqrtEh2LXo/+ZM/ifn5OZjxKtNU544WF5MRplgEMokgXEzlI7oDpA4Rn/3S59Gt+hiJIEh+E4dt1G5kEZDfgZvRRjuzhy3SHOifqaVqLLNozDU2GZarDRNgNlhAi1Dzuq4oGjCeyZNLNBQ15qoFfPWab+K1b/kX/On/+XN88FMfxc6LLkBnagx1aDCgSFJ0hnewSMRptVsIWYasyNHwn+UZLBiEeQiMw9BudVDkbEMsJCI1FF0kbkjoeN7znovf/u2X4GlPeyomJsbYroIwkThiZpD4oWuguz30qCsJV7ou6l8hK6d9eTxl+OFkQcDn4Qg4Ao6AI+AIOAKOgCPgCDgCjoAj4Ag4Aqc/AiftGYqD0uTEHYUQ8B3f8R3pUfeKK09lZgazoYm7Ei+o/JPPbHFKCmWLSQ9WBIGwIqMey0F5BkbCOpKsDfoAsO8QGxK5Far+IczrMVhNl1xthcgyRjByO7NRLBX4YQUQGC1go6HNLAkSWtzATaEenySCfVS3aRoo38wg0p3VUNc1ifkJPOxhD8NjHvOY9AimYf3IYhmDpZ1pXnpKYKjpN3qPjOrqLpA61qhon/7iZ3HFdVclMaGhoDDym3QXCJtLpGCAJWfCnYnD5owAABAASURBVDfVGeUaKxozZIHhyMB4ZFlkRUaRQh41N5nRv7OChxyosjq9z+Pz3/gy/tdr/wa/8tu/ig9++mOYjwNgrECvKdEd9NCi8KH5xrpBMKAelKiriqMwTuyMXyKWBZSMc1gUeY6SdRpiqLC30KWoE3HxhRfht1/yYvzJH/8Rnv1Dz8LmTRsBfrbUZyRuBUUU3eGh931I+Ni5c2e6PdHMKJA0MLNkwlamscxMAZTWNUsJPzgCjoAj4Ag4Ao6AI7AiCPigjoAj4Ag4Ao6AI+AIOAInEwLiiswMEjYe/ehHJ15J82vIYYlLMhvySrpbZCSAmA3zVO/EmcaUfYsRI8tE9jHwfWURILO6shO4T6Nb8iQEMrINyV7AEOj0gfl5qBHrBfQX9gHNPBCrRLoOT1jtAAvDFHxbMQS0eC0f3MxgNrRRvgj2kdChBU9mZqk48BpGkvJaIGUbN25M76W4/vrrScLXrDO81owcsQ/zSwoDNX3HzCg7NLSIzuQYulUPX/7GV1FR/GjoT1QE2D5Co8qYgNawqMhiRoorvWijZksh8wMrjWyxGdT3qK/GGsh0F4esR3GjaQEHujP4/Ne/jDe+8y34+9f/I7529TdxDgWH1RvXco4R+VgL/aaC3luiLwBwk+gReW7tVgtFlmsYNBQ5IudQVw1FkZrnY+lLpcU68/Pz6PW6uP/974/nPve5ePGLfwuPe9xjMTU1hbIcLOEp/HVnjsQP3Y4o8UN3fHDItJdlmT5rZsSUg5kZP6MBZsMzjswDtyzLePTdEXAEHAFHwBFwBBwBR8ARcAQcAUfAEXAEThgCPpAjcJIiIO5PXJF4JwkcmzZtwo4dOxJvNeKSNHXFxQeKB5Qpb0WM/No9G3fIh92zul7reCAQjkenJ7JPuZCcvdCje0j2AhF1XaEmYasfws8cuAmoppk9QMbKgeWswSnGRAYz4vsKIqAFazT88vgoT4uamUFEuxZCkesq02KokBc2BXpcU0Uxw8zwoAc9CN/93d+VFkgzS+S7+lZf4Ka42mtRLYoWJITRNRAbCgJUJ8pqgLHVE/jkFz6Nb157BWJOF6KAprEMlu5Q0Rp3pEGb6QDWOmxtjiGqn92woypZRhFAHz5LB2OfgfOI0OOqKvBf1mDBBtjbPYj3f/Zj+N+v/zu88n++Gh/74qfRRYmGnVUUS0qKPzEYBvT5VrsNUBCykMEsQOcZG86SVg0q1FXNz0CGDPwUUADJLECih97vkWUBT3ziE/A7v/PbeMUrXo6nPOUp2LBhA8wMUWNwvjr/osixfv06bN26BWedtR2Tk5Pp8VeR5TJwK4qC55OltkHzYR/MXtrNLJUtZXjEEXAEHAFHwBFYIQR8WEfAEXAEHAFHwBFwBBwBR8AROLkQEJfUNE160oue8iK+Tz/CVZ7MzCB+UPGFhYU0+TY5MaXrmtwey8VRyczEa5EbS7WOx8HYqYwB99GYmrPmaHa8x+egvt8tAuFua5zMFZL/xvTL9tE0oyIWQfdCFkkU9w8As7vJ3faYV7GUHwREhkAIWQr9gJMWAjNeSZLrItUnJiZIxkdIBTYzmBm0sEUS9CER7Uiix9q1aymAfDfLKl7jAN0RoXo6SS2Gkf3JYBh6AsMUo1sYcyRC6O6LKjT44te+gtn+PLIiY98lS5u0yGa6e4HjR5k6Hpn6WLJI34wo+z1EiSsct9NuoaCIEDlnQ8NWDQZVDzV9taTIUoYa/azGgf4MPnnZ5/CPb38j/uWdb8YXr/gq2usmYWNFeiyXFYaQh3RuiOyp5jhlibQFphmxkMECP+IWYGbgkeKHIVeaoshgoYs8C0n4+I3f+HX8yq/8Mh71qEdhbKzDfvvEr04WOW/Nec2aNdiyZQt0l43qNPwywhGbWQLziFxPOgKOgCPgCDgCjoAj4Ag4Ao6AI+AInCQI+DQcAUfAETjpEQjks2Tnnntu4qZ6vd7SnCUumFniuvr9fsoXd5UiPCyPM5nqKfz2zdh0uTHp+ymFQDilZnuUyVLrWMw18sCGhhkRJJ6ZG1Cj6h7A7L4bkR6DhQFJ4AZyWejIDwt8O+kR0MIl0UPvAimKAmbDK6iJi4Q3M+YBWhizLCSB5JGPfCQuueQSSAlWm0jBoapK1rO0cIJbTQKf2gG9BTCAvhGREjzIj+oQoXeBXH/LLjSMGwUHDsX+KYZQ0KhpbIHIzJh6MPaCxZhy6Ims01QVCrat6gFKWtWUaOibYJ9V3Ue7k6Pkv9gCbpu+He/92Pvxh3/1P/Gav//f+MRXPoN5GyB2Mlg7R20N9Jirhj3onMZbbbRChkKWF4jgKXA+VmRoMkMgXrVyQ+C8c+j9Hof27cf6VVN42pOejN/73Vfil37pF9OjriRwqM+cbYtWzlZNEkPWrl2DrVu3QrceTk6uWry7IyS84Zsj4Ag4Aqc0Aj55R8ARcAQcAUfAEXAEHAFHwBFwBByBlUYgxoiGPJ1Mcc3HzHDxxReTmxpTEmbkfVnHzFJcmaMfPaud2eF8lZ1Qi8bhlhuTvp80CAwFkJNmOvduInIrwPiPpC9ASphmQwNzA0lvq+cxd+hWgCFIMhtpXdApRRSrztDg2ymAgO4AmZycXFoQNeVMd2IwYsYry+ud53m6U0NkvR7jtGfPHphZIu1brVYKA8UAGZZt1M2QDPKMCN0FIhFk3/QBfP4rX8BCSaU55xjBEDKKC3UNgOlFUxzc6H48ah/2k7G+UYjoD6hIZ8CA4kedRejukqYAYh7Rj31M96bxoU99GH/3htfije96C27YswutqTEUkx0U4y0KHzVCzo8rB+iXfZQUc7IspDk3ZQWCwplwPvrCIA4Sd3pUwWt+KhrEdEeHxKB1a9fiB77/+/H8X/s1/PfnPRcPfcilkMDR7/fQH3RZs2FXNTqdNgWPjdi+fVu640PYZzzvdGY8NX2xjO6qUZ7MjJNTxM0RcAQcAUfAEXAEHAFHwBFwBE5eBHxmjoAj4Ag4Ao7ASYjASPhYPjU9Ev/8889fnoURP6VMMyPnNVj6sbPZYW7KbMiTqd59NnLJkKWODo+RkksH5cuUoVCmuNtKIxBWegL3dfyhK9GhyV6LtI5yblmigxu0Q4VyYT/QO8ihBrSGJQA5XNqwNTN9P0kR0OIn0/S0wOmF3EqLgFeouzsUV7nC0V0eekTTpZdemu4C0W1yKlP9shwgzzOYGYn+Rs3uYEavGHlHtAZjq8bxlW98FTfuvhlVoDDCT4zEB4MhGBNY3GwxTEFkKWiRBxrbZZ0itUc7QzcOECZa6V0eu/bfin//xAfxqte8Gn/593+Nb1x/OTprxtFkDTrjbTSR4kas0ZQlKooomp+ZIS8y6Jx0PmaW5hKbOo1ZFDm/DAKM40rY2LdvLyYnJ/CsZ/0gXvDC38B/+4Wfx8Mf8XBkFFTqhv1bk+oGijXj42PYtGkjtm7dQuFjA9rtNiQqNVTYR4KHGccLGQIN3MwMZsaY747AqYeAz9gRcAQcAUfAEXAEHAFHwBFwBBwBR8ARcARODgRCCGki4qEUMTM8/OEPT094UTrLssRBmQ15KDNDv9+HHoulcjMyZzGmOkovt2MTH44LjEIcZftWZUep7lnHHYGhVx33YY7XAHSoKBv2r2jDaJOc0NKxnUdUvWn0Z24nr91nKT8EqphKmfT9pEYgLi5aCjVR3YnQ6XRgZkomhVeLn8q1SGqBjLFJZXpXxTOf+UwuhD3WR3p3h5mlRVFtzIZ9pMrLDlwqmaLYweJAoeH2A/vxpa9dhpL9VrSGc4oUBMCQVVj3jvswL6bMhoJKSZHBWhkqCg2DUKPMIm45uBdv+bd34G9e/w/4h7f+C245tAcT61chtAMWevMoOC4ofIy1CpS9Htp5jomxsXQedVUm8aGsKqS7QvQppgUKGDp3lQ/6PczNzGDdmtX4Tz/9U3j5y1+Gn/ypn8ADH/QAjE2OoV/10XA+DceIPCfd8bFly2bs2HE2NmzYwPGLhG1J4UXCRwiBokrGU47JdHJmxvmYom6OgCPgCDgCjoAj4Ag4AqcOAj5TR8ARcAQcAUfAEXAETjoExD1pUmaHuSZxUg960IMS/yTOT3ye8lRPFsnN9cibLc9T/nIzO9zf8vxvP35P+lOdkX37I3nLY4MAadNj09FK9TJ0JR1BqplGp44QhW0wfggyNGjKBUwfvA1gCJK9zGYN1WH9lZq4j3uPEDDjdVw0NdBiuGbNmnRXghY5LX7KV9zMKAwEKC7ifoyCwQMecAl27tyZRA89Akt3NEgVNjMojaUtMiZjsLjLf8pyAL374/Nf+gJ27b4FEkBCkYNuhJCEtMXKy5sqTuOOsq7QHh/DQn8BpdXYe2gf3vvhf8cr/uhVeON73oYrbrsR5XgGTBSoKIxEdjw51kHGsJqfR17XGC8KGAUXiRo5le6iaGHQH0DDdwd95J0WagoZfT0ai/PdfcstWMU+funn/yte/tLfwc9QALn//S6iqMFxAlA2Jbo1BRAm2502dLfHeeedh/Xr1ydcdUZmlrDU3R/6cjEzaDMzmPGzE/nZoSnv1DafvSPgCDgCjoAj4Ag4Ao6AI+AIOAKOgCPgCJz+CPgZnswImA35ptEczSxFzYy81Vbc7373S9zeiAcchWYG3QEyEkDMxFkNCSuzw/HU2YoddC6yFZvAGT8w6dBTHYOhA9GlISMtyxAwscPQVqKpu+jO7QWqWRZXyhzWYWzYmhHfT0oEzAxmtjS3SPVq1apV6W4EZRYUB8qyVBQq0wIowl5CSdPUuPDCC/Bd3/VE7N27FyqT+CFSX4tjOVA79W2IoCmaelo8KM2xWxQYrr/5Rnz98m+kuzga1ChaGcWCQBEE9DUahltk0PBTld7zkTXpUVcz1Tx2T+/FG97xJvzZ//lzvPU9/4qDCwfRXk2ho0OJjsJHTaEOGRBo/X6PftqAE0Y5GIAnRvGiQJ7l6bmGOg+dn8QcC4ZB2UO3O4/p6UNYt3YNfuG//Ve86vd+F8/+oWfh/J3nIWOdUkJJnnMUzinPsHb9OmzeugU7zj0Hq1ev5lA8K4otnH7aNYawMrOU1kF5dU1BsYlQtkz5bo6AI+AIOAKOgCNwiiHg03UEHAFHwBFwBBwBR8ARcAROIgTE6Wk6o9BsyEeFECD+66EPfWgSQMRVidcTR6W6ZpbyR3H1cVzMImA4vDGJlLGYmYKUCTA/0hqQIGQIso5Dg28rhICuxAoNfWyGjewm0pH0wnP9aj6QIJfPDf0yooolWp0GvblbUM/cDIQKIbPkd6rD5r6fQghogcuyDHoJkhbBfr8Ppc0MSpsZhQkS/XUFPQpqfKyDxz32MThr+3b0FrrIQ45YRy5BAVVZwyI/AjLmgBa5MEX2AW5RRiepYo3OxBg++6XPYs+BPeg3fdRxgLoZIKO4kLFdYJtWq4U60OfyiH4R0S1qXHfgFrz+3/4VL/r9l+It7387btp/M4rVBazdwEJJzaPGqk6bIkqNphyzQcpJAAAQAElEQVRQiKiRFRliMGTsr9UZQx0NPDmUVZXuWil0Bwo4Rq/Lcxng2quuwNTqCTzvub+EP/njP8R/+Zn/jAsuOB+qB25mxuNwnxyfxNbNW7Fl0xasnlyNIiuQUVjJsgwys2HdwC+YguISlm3Ky7LAqQzrLCvyqCPgCDgCjoAj4Ag4Ao6AI+AIOAKOgCNwUiPgk3MEHIGTFwGzIddkNgxHM43kecW3nX/++eSjxEkFmFnisFSmOz8COay5uTkoLQM35YlDNLtjfyz6NvbINrKGIfsjT2cwxhO9DCYRMgOpPPJ7QFNHlLWR28vTD5EBtYVvK4hAWMGx7/PQch852agjuhbdL9LZaIuZZsxtSDTHecxP38rcPknmAUPucdEY+H7yIjBavDRDM4OZQWrv+Pg4RgudGa8zF0UzW8rTYleWJXbs2IFnPP0ZqZ3SWSL8c3TaHWgzHcD2NMjkF9AWMUYBpWoqZK0MN+2+GV+87IsoKX5YAZQUQGrU6Nd99Ko+5qsu0MmwwPKb9u3GG971Vrzyj1+F9330/ejFPtZuWouM5TVKLoINhQ2GdZne8SHhrkXBQeejOeqcq6ZGT3eAcIJSuFMeRRDVqSnw7N27B1u3bMZLf+e38Vf/+y/xoz/yHGzatJELvhbkSD9vYMbzIi7C6qyzzkpYrFmzBhqryHOdpJsj4Ag4Ao7AmYeAn7Ej4Ag4Ao6AI+AIOAKOgCPgCDgCpwwCO3fuhN4JPCBPJtPExfuNrK7rJR7MbMiFqY5MfJrC+2YjsnAUDnsTL62cO45BIi9kaFSQqi1FUsoPJx6BU1oASXDJ00DHZiJSUTNqa2YNooz5QMZ/AXV/DnPTe4DBLHNrkCUGjI2M5vtJi4AWEC1iCjVJLWwKpf5OTU3BzHgp4x3CkcJrZlB93cnwuMc9Duecc066LQ6Lm+4eWYymwGIKIJdgrwwjut0FZFmAUcmNIeIzn/8MpudmUIUGddZQ2OihaUXEMcM8erh819V403v+Fc994X/H297zdvTKBRQUTzrtggpwNbSG/kk/zfIMIcvSrXxmBp2nhJ2CQkigeq1b/ICIshywrMJg0E/xq6++Cps3b8IrXvFyvPrVr8aP/uiPYsOGDaxDvwZdnF8GOjf1MTExgbPPPju9B0V4KY9VYKazVMzNEXAEHAFHwBFwBBwBR8ARcAQcgTMBAT9HR8ARcAQcgVMVgU2bNiVuS5yfuC2FZVkmTlA8muL68bCZJc5LPKKZpdNVPEWO2UEEouxbdyie71vX8NIThUA4UQMdt3Hoy9JAIhihibhGbBDJZqf8JiAwP9R99Of3I/YOwUIFsBy+nTIImOn6Hp5uRuFA5P7Y2Bi0oIwWMy2CipsZzAxKSxk+97xz8JCHPASzszOsX1EIKZceERVxeJNbGJMpZEHOcZpYwzIgo5Bx06034yOf/BimF2bQFKw4Hih8dHHd3hvxhne9Ga/5mz/HOz/wLqzaOIVV61ehoRCX5ca5AIGdFkWOgsJHpI82TZ1e1MRe0jxHoRZxzVmLt+avNlVVYmFhHueeew7+8A9fjd///Vfhe7/3SVi3bh1UX3XVPsYIiShr167Ftm3bkk1OTkL5MtUZ2ZHpUb6HjoAjcAYg4KfoCDgCjoAj4Ag4Ao6AI+AIOAKOgCPgCJwiCIgfe8QjHkE+j5wu56y0uEEzS3kSP8SlietSGass7cpbStynCIlCyEadKC4bpjWOTCkzS3ydmZETNGWtnPnICKc6BpGOF2E8kqFGRl3DmNJZsYSEM5gyksJjeUQ5fwDNYBqIXWZHNPDtZEfAzKAFDYubmaUFREkR/WvWrFE0EfxmluJa6LTgyJQhgURiyXd91xOTONBqFZBFFsoY0H90HJrcRj3JIkUKddvQWyRmtCZaeM8H3ot/evPr8PEvfBIf+dzH8S/veD1e9MoX410ffjdmyhkUq1pAyzCIJVAY+vUAEuSKVoveGKH+WnkBaiBoFS0u1DVFmYYiSAa6KidhrGPMq6HFe+/evdi+fTte+MIX4Ld+60V48pO/F+vXr+M5sD92JvFD5yw8Vq1ale742Lp1K1avXp2wG+FgZuyfnwMq5MLEzDiW746AI+AIOAKOgCPgCDgCjsCZgYCfpSPgCDgCjoAj4Aicmgg0TYNLLrkE4r0UNxtyWmZGXq1KXKGehiK+6/icYWS3MgZH2Ufcm4rMbInXU9pt5REIKz+F+zqDkfMFkrsZEIenJMI5krRW7xkdL6BG1vQwc+AW1qEAAn44WDhqzajvJykCZrY0s+ULijK18On9FoqbDQl+1RmZBIR2u5UeHXX+BTvxtKc9Fd1ul74SaZTA2LXuFKJTqAuwB4aRQhpoEgsoXkipCKxP95KokY8X+Oxln8ff/svf4/++7u/w/v/3QRSrW5jUHR8U2oqxnN5V0hXZhu30EvXuoId+2UcjhYNW1w0C5wuOaGZJ7JBaLSHDzNLiPRj0ubjfH//jf/wPvPrVf4BnPOPp2LZtK0WNAFZhG/owBZqiKLBmzRps2bIFEj6EiZmxjkGbBCQznhnHNTOovpklcUXlbmckAn7SjoAj4Ag4Ao6AI+AIOAKOgCPgCDgCjoAjcPojcFqcofiyjRs34oILLiDHV5LTixgJISqTSQARDzg6YbMhL2Y2DEf5JyI0M/J2NYfS2DJGfV8xBMKKjXwsBraYflkvsQPQqWSIyNiz4g2MAgjdDZmSdYXcahzccyNQzfKD0gMrwLeTGwEJGctnaGYws6WsVquNdevWpzzV1eInU5VI4ULkv+6QUBhCoIjwDOixWQ2Fg7yQv0T2RUtdMmRKUaMngaY7RRr2wwGQqX7OkoLWMoTxPFlrVRtZJ0PZDChy9DCg0JFl6qWhBzYoOi1k7QKNsjixuqHf1hGtnO0s0HPZF4Y2PzuHQwcO4qILLsQLX/AC/OYLX4gnf++TsHbNFPIsoK5K+jM7ijViU0GPt9LdIXrc1eiOD3DLsmzpiyBS+GiolJuxHcu0B2JRFIWibo6AI+AIOAKOgCPgCJwhCPhpOgKOgCPgCDgCjoAj4Aicqgjo6S73u9/9kgAiXktPQhHfJVNa4kdZDsWR5edodpgPW55/LOPi3mTDPi2xfA35PzBmZvBtZRGQNLCyMzhWo0eDpbs/DEMamx1bA713ITZlIo3rQReDuduB/kGYVaxXsVKk+X6yItCQuD9ybma2lKXo6OXeqqvFZvntbpHihRZBNTCz9CL07/me78ahQwcxGPSZTTGCx9Eu79Ej0zSCTEJCXmToDXoUMCIq1OjLnzo5KvpXjQag2FFSmIABeZ5B40WKDgplmk/k2KAoUfF8zFQnw6A3SHd6aHGen59PU3j84x+P3/u93013fTzpe56EDRvWo6Z4p+ZSsrW4h2Dpjo9zzjknnY++AHT3iJnBzFI/OmhshWaW5oTlm8cdAUfAEXAEHAFHwBFwBBwBR8ARcAQcAUfg9EfAz9AROA0QqOsa7XYbO3fuTByXOECZODVxZeLvxI3JxMktP2Wzw1zZ8vx7Hhd3LFMLhkZT9G6M1CBIPrPWfR2fXfh+nxAI96n1CjeWu8kAS/+wtBljMvlZRZJ5wHREp5UD5TR6B25iuo+MXhhJYB/5wWCh7ycJAlrA7m4qWsfWrVuXqula6s4GLYKR4ofa1xQQZBIOJibH8fgnPJ4CyCGYGcWFOi2cqhsbxi1AwkFcVGkbLrCRK5aEjbIuESiGQIJHrGEM66pCoBNKNMktILeMaUNTN2AzxDqiyFswsF/LmQ/U7Js6CErOa//+A+j1enjkIx+JF73oRfiFX/hvePSjH42NGzeA3bGPBg3npQVcj/pS/llnnYVNmzamhR/cNN88p28zfm92s+Fn5N608bqOgCPgCDgCjsCpjIDP3RFwBBwBR8ARcAQcAUfAEXAETh0EzAxmBvF74HbhhRcuvQdEfNgoX0KImWH5XSANyTfVYbNjtJMAXOppeRzQODIzSzXEJZoZeb2YLGX6YcUQCCs28jEZWE41sgi6Veo1piPzo8ECT5HKnPKifrnfzGP+0PA9IPxYLLVJTc6cw2l1phIa9Cgo3QmhxU2mBVALDyhytVqttFBKSIgURXbuPA/PfvazobsuJJaU1QCqI1BqCh5ZlsMsJHEEMGiT/wxDLlzKoikvDxnqQUlNJFDoyJGFkBa2SAEksG1TNQAFj8wyVGXFMiTrDwZYt34DfuAHnomXvvSlSfx47GMfg3Xr1iLLAgZlH7pDpaZI0ul0KIhsxObNm6F3fbTbLUjwkME3R8ARcAQcAUfAEXAEHAFHwBFwBBwBR+CuEfASR8ARcAROeQQiyT/9OFi82AMe8ID0GCydlLgxM5J0TARycmVZMjbclRZHaDYsH+Z+m0dyy5CRZ0Syu+rnGIx1V117/reNQPi2W540DUeORaIZNWANaWfQFwPDgBAyGC2aoWoGJKq7OHT7DUB/Gmi6rNOwsu+nMgJaBCUSaBEMXOx0LqNQcVmdhI2M0YjVq1fh+5/5fVSMJ1HVJSSCSGxoU2jI8ozCwwANVeIsy4ZLWpSPyUB/GZoKlFOEHBPtcaCOKPslSoohDceSGJPqUPwIjcEohATWmTk0nYSVx3/XE/Hrz/91/OzP/Rwe85hHY3y8gwFFjybWkCBTcsHWu0o2bNiQxI/169dDfS5f2OGbI+AIOAKOwL1EwKs7Ao6AI+AIOAKOgCPgCDgCjoAj4AicagiYWeLqxOFJAJEYIu5M/J0ZeTeaeDzdAaKy0fmpfBQ/tqF+Fi0b9hop0MiGKRsGflxhBA4PHw5HT71YEt5EScvfmIg0iHXmqcjVYgxMMSYiOxgiyeUcFfpzB1DN7oVZyeoUTVjf91MTAa4vvI66thG6C0RCiMQPLTpa5LToSfyo6wpaCFXW7/dw/vk7oTsuut0FDAb91Ee324UWT+kdRbsFmD4e9B8smgqSsQiA3C2wrN/rIQsZMvqZmeoC5WCAAKBVFGg49tzMNKYovDznh5+Nl7/8ZfiVX/llXPqQS7Fh4zpYiGjkm3mAsXlR5OkRV3qu4datW6F3nEj4iDzZmuJKXTf0ZXbuuyPgCDgCjoAj4Ag4Ao6AI+AIOAJ3h4CXOwKOgCPgCDgCpwEC4sZ0Guedd156QsqQI6sh/k98n5mlHx33+33ya0OuUPVPpJG6WxyOBN9iTHzeYtSDFUIgrNC4x2xYcseQS0VKHUCTSGkR02kAFtQqJTHdKJOVjXUylJjdfytgA6gND76foghokdPUtZhoIVy9ejXFgZgWPzODBBDQNyRO6BFYZgYzS3eBPO1pT8Wtt97CujXFi8Ba9B+KHrEB29XsRy0NkfUBA2gmizzSAk2Lbab3b1Bga7TKGaBFV2M1FDVuvnkXCgobP/LDP4SXvPg38XM/+5/xiO98GMbHWuyp4cJcoix1x0mNVqvA+vXrcM45O7Bly2b2YxhtkX3LQsg41xxmgUWHy5nw3RFwBO4BAl7FEXAEE6Nt3QAAEABJREFUHAFHwBFwBBwBR8ARcAQcAUfAEXAETj0EQhAXBujduHoXiM7AzMjrNYqSx4swM+gHzuLQxBmaWcpPFe7TIbK1jME93sXbLbd73NArHmMEhp5zjDs9kd3RjTkcHZD+FOnUBku/vDeIvI4QKc3SFJopFyiygOkDFEDKOdaqab6fqghoMdPcAxdBLW4SQBQf5Y3e7aFLLzEkCRYUxFSuxfIHfuAHoD7qpoYEFIkZIZMYwhpqRH+iAqIEY/SfaPQvWkTasiLHoKnQsKiWcsI2dV1hz5496X0ev/SLv4BXvOJl+Nmf+xnc/34XYWK8Q8esEGuKb03JeIOpqdXYvn0bzj777PS4K81Zc9IAdS0hJsLMEHiOZhwIvjkCjoAj4Ag4Ao6AI+AIOAL3GAGv6Ag4Ao6AI+AIOAKOwGmBgLi/VatW4fzzz4d4PnFloxMTlyZuT3eAlCU5NxaYHWseLbLXe7Jz3FSV4T2p7nWOKwLhuPZ+nDuXC1mMkAgSNRbJaVs0gOqf0XiGIqYjIswCyW4gGDA/vQ+Y289WrMOj76cmAlroRmsZXQESD9auXYthviHLMmjTAilTXKKCFkLV/aEf+iHMzs7SO5AsPSuQooNRbAjZsC1gkF+BvqW7Piwyh3FwG8QaNR1qQNFjUJW49tpr0Ol08PM//1/xO7/9EvzIjz0HD3jQJUDywwp1M0BV9jHWKtCheLJ92xbobg/d+aFHX+lcGooxWsRlmr+ZcaTDu85jZIdzPXbPEPBajoAj4Ag4Ao6AI+AIOAKOgCPgCDgCjoAjcPoj4Gd4uiEgLkwih7iyCy64AEVRQByf2WHeTHyg8iSCKH58MBAxeHx69l6PDwKkZY9PxyemVzocIunp+C2H04cDJKzNKJWIJScJ3fT3YTC/m+36bF8P2e/FbhRIMBlmssrirvzFKAOlZIz6vmIIZNnQhZsmwmy44K1bty7NR3n9/oBiSJZMmYHChpmluz0Uv/jii/F9z3gGFhYWVIyci2fIMgoVFDaaoTimXkeWKi07GMWPqi6xa9eN6dFVv/VbL8If//Ef4qd/6iexY8fZaLdbkKiS5RmSse/Vqyaxft1a6B0fU1NTkDqtRRzctEhrXhJnFDIr3aqnfFmzOCfVV1rlbo6AI+AIOAKOgCPgCHxLBLzQEXAEHAFHwBFwBBwBR8AROIUREA9mZhBXlpFbO/fcc6E7QUbcmMrBzUwMHhIXp7qjfBbdx33Yrzo5HAOWxyO0DY9IJQF6MhF8W3EEworP4L5OQD/HR4MQG7oWZQum08vQJXgsWh5yhMUPQLvTRl3NY8wOoHfwKsBmAQyAOqLp00ik17FGBAnwWJF8pgzS0FgrLhoD7szkuMMSJn1fYQR07WqYWVKAN2zYyHhAnhfpGja8rq1WG1oYtfgpbCgmrFuzDk9+0pNxy66bU/0WBYvIq6/FNHAVMzO2b1gGZFngwlVDj8la6HfRL/u45orLceuuG/DSF78IL/7NF+BHnvNsnLV9G8fNkmVclDVew/Hb7Q62bN2GrdvOwlrOL6pvGMz0MdQ44Bg5x6NXUagzM2gzM+ZnycKigKMwz3P45gg4Ao6AI+AIOAKOgCPgCDgCjoAj4Ag4AndGwHMcAUfg9EHA7DBHJk5vzZo1eOADHwg94aUhvyfT2YqDE1+mp72ontLKv88WOX4MMP7DyDQnksUG8ngpjxFyijrCcnT7FXlE0MQ0plw/rBACYYXGPYbDxuRipI/ZpxxKxih3o3MmJ+QHQXFmoW4qhFChsAXMHbwJqOfoiX2AThsyS26aBBSAognhiYxwXwwY8/1kQ0CLnJnxuvJ6Ybi1Wq30OCwtdma8rhQURnHVyChMSGlo6hoPufRS/MiP/AhmpqfTi5JUprs2ZLGpwdYUzUr6Ayiu5BhQ+Nizdw/Opdr8e7/7Snz2U5/Cs3/oWTj7rO0AhbgQ2IKhFlmNOTk5iW3bttG2Y/XqKWQUZWCBe8apGM13R8ARcAQcAUfguCLgnTsCjoAj4Ag4Ao6AI+AIOAKOgCNwWiCgHwV3Oh3oMVgKlTYb8mvi4kZWluTyQjgG56y+lxlJYu6JQz6yczKCKSuSTQQ49uK8UqYfVgwBXokVG/sYDWyL/RwZLmY3FERkJMDNDHVdQb4XSFIfOKD3gBxixQqwGiAfHUlcBzkojP8y3PVmLJIx8H1FEWgkcPGimun68jpyNloAJTwwmnYzW3o5kplBi2OkT8gf9JiqZzzj6Th06CBYlHyk02kj0heUloHL2vT0IVx55RVYWJjHS17yYrziFS/Hs571LExMTKT+Ru/sALder5fyJZJs374dei+JRBmNW1N00ZxZjePZtzTVcXMEHAFHwBFwBBwBR8ARcAQcAUfAEbi3CHh9R8ARcAQcgdMJAXFpI9N5XXjhhRD3Jz7OzJSVLJLvU0TcnBklicW08tzOTAROCwFkqKrpAo6cXaFMeYBikWQ2FjelzQxNNcD0vluBUAImEYQBETFwaxiJDJmINMbuuEeVq0B2xyJPnTgEIhcxsztfA70ISYtgu91OwofZ4TpmBrOhZVlIgscDH/gAPO1pT0W/3+PkI8tBUYM+0tQoywHm5mbxsIc9FK961e/hzW9+E37sx34U69cP3zVipnoNdIudmWFsbCyp0Dt27EgiiObCTpf2EOg7TEkIYeC7I+AIOALHHwEfwRFwBBwBR8ARcAQcAUfAEXAEHAFHwBE4RRFYzv8pLk5NT1sR91ZVFXk8g/JHptOUAKJQeQrPGPMTvRMCQyb2TtmnTkZMUzUeZQzusA/zQmCY9sgPBPiBaMCPBTrtDIf23cyMLiSAxFgjswA9LotHaIs86JFYEYo1TC3f2enypMdXBIGRoKAFbRTXRCRESASROmxm6R0aqgNuo7wy3Q5nVIwn8PSnPw033nA9Dh48gPn5uSR63HjjDdiwYT1+7dd+Fc9//m/gmc/8/pQeDPr0o5jElX6/n0K9fGnLli04++yzkwiisSouwhpLcQ6b2ig0szQf+OYIOAKOgCPgCDgCjoAj4Ag4AscFAe/UEXAEHAFHwBFwBE4PBMStmRnE+2VZlji10XtARpyb2R15Wj3aXrwcfDvjEQinMgKRMgZoCmWKDw3chk5vNgqZRREjWGSkIRFdo1MEzB/cDSzsowjSR0MBhBEwwjrcpXew+WHxQ21lLPP9pEDAzGBmaS4x3vHamEnYmIQeh2Vmd6inhRP0h1arYD6SPfaxj8Eb3/RGPOc5P4xLL31wEjv+6I/+EK95zZ/hh37oWUn4iLFJd4k0i3eGtNstrFu3Dueffz7OOuus9KgrLcTgJnFFd4VocWYSGlMWj5inytwcgeOMgHfvCDgCjoAj4Ag4Ao6AI+AIOAKOgCPgCDgCpz8Cp+UZjrg2nZyZKUhiyM6dO8nxxsS5pczFg5lBd4lIBFnM8uAMRuCUFkCWrpueUSWDPgC6t0OhyPChiaxOd4GQ8I4ksLPAOgzRUPTo70dv/y52NYAF1me+WrMq88AgJlPssKUiP5xkCIQQ0qIXlwkMEj+mpqbukK/ykdVViTwLKAd90C3wgEvuj5/72f+CF77g+Sl82lOfgvXr1qLXXUBTV6mO6qmN8rdu3ZqEj/bio7bUr2CR0KF3fiiuPFng/LRgKzRLXqZiN0fAEXAEHAFHwBFwBByB44KAd+oIOAKOgCPgCDgCjoAjcLoioLs79N7dzZs3J7HDbMi1mQ1DcXF6asvpev5+XvccgdNAAJFT07jrtClhKFgyM0MTazAgCd5gSQxhXjlYQBbnMT99K+sPSG5T7Gh02weTi/2B8sfQmJf2I0dImX5YQQTiMsFDcZmmI6VXYsPoMVjKN1u6sPSH4bVUPQkTaqNQ9VevXg2Z7uIYDAZpIVU9iRp6ofk555wDPe5KL0AftdPdHhpD6eXv/TCzpEpjJTcf2xFwBBwBR8ARcAQcAUfAEXAEHAFHwBFwBE5/BPwMHYHTFAFxdDo1cW8ycX4SPy644IIljk/lZkYe2BTFqE1K+OGMReCUF0AiDLr5I4VHuYz6Jb5I7UhhgzWRZxk/FA0sGPI8opX1ceD264HeNFtTKAnLILGGedqNo8jAENwizfeTBQEzW5qKrrUWQGWM4ro7YyRUyB9UbmZQqDpaNMFNocoleCiUksxsmFl6p8eGDRughVV3fej9IqO2ajcyM3oZBZlRWu3dHAFHwBFwBBwBR2BlEPBRHQFHwBFwBBwBR8ARcAQcAUfg9EBAPzzWmYhzM7P0HhAzw/3ud78U1w+XR2Xi/MwM3W4X4vnMDOL6lpvqjgz3cRuNp27Up+ZidpivVL7byiGwjO1fuUkc+5FHAoVCmUYYhUByP5LUATXy0EfZ3Q8MZoDYp9UAxRHEihUjmDGszxiWxXBqbWfsbM0snbtejKS7MrQASdgws3RXhxa+VIEHLVBmBtUbLaqKr1u3DmeffXYSPySmSD1WH6rPZr47Ao6AI+AIOAKOgCPgCDgCjoAj4Ag4AicLAj4PR8ARcAROOwTE35kNOb7RyYnjMzOce+650NNclC8+T5yduDv9cFnih8zMYGaqkszM7pBOmcfwYGZw3vAYAnofuzoNBBCJFELhyFB5NKNhVKb40JRtsUGIJar+NBYO3QrU8ywc3vVx2EkNw39gCN9OQQSkwupxVloMFZdpQVSo09GCqcVR11wLqtISPvSoqx07dmD9+vWQ8GFm6a4RtZWZ0TPuxuCbI+AIOAKOwAoi4EM7Ao6AI+AIOAKOgCPgCDgCjoAj4Aic6giMODydx/K40npMvUycnkzCh0z8nvg+mZmlu0SwbDMb8nrLso5pVHNRh2amwO24I3DXA5wmAkhcPMNRuJhMwdHyVLDofLFCK9TYv+d6oKEAYjUQIyzP0DDEnWQPtaNxv1MRfDsZETAzmFlSgyVsaKHU4qeF0Myg93rIzCwJHRs3boReoqRHXUn4UBudly9cQsHNEXAEHAFHwBFwBBwBR8ARcAROagR8co6AI+AIOAKOwBmAwEjkGB8fT4/BEs8nvk88nn64rLTiugNEnJ74QDMj7Uvel6EgMjMF99n0o2rZqCMzS0+eGaU9XFkEwsoOf6xGj+xIxuAe7UPn1pFuj1ZhmD94C1AeAmIJsuWICIghB2CL/8DtjmPcMcVi309aBLTQScwY3QWiBVGmCWshNDNI+JBirFB1VabFS2ZmSSk2M/jmCDgCpw4CPlNHwBFwBBwBR8ARcAQcAUfAEXAEHAFHwBE49REQt3e0s5CwoRehSxARhye+T+KH8vWD59F7QEZtzQxmZIRjTKGZjYqOWWhmSwKI2bHv/5hN9Azp6BQXQCJgRzHKF5B9S/9SoSGEjFJHjXowjWZmD1D3ARaxV6RNEZn6SzYsTFmpgh9OBQRCCJD6u2HDBuhxWGvWrMEamoSObdu24fzzz08CiJRhcDMzmB02LaAyFi3tR6aXCjziCDgCjoAj4Ag4Ao6AI+AIrAwOV3YAABAASURBVBwCPrIj4Ag4Ao6AI+AIOAKnHQLLBRCJHDrBLMvSu3z17l7xfOLqJH6oXHGFSksEGbU3s8T5qVymfu6rjfoZhWYGjWdm97Vrb38MEAjHoI+V64I+JCEiUpgY2VD4YK6EEeYfnpwqH2EwUOxjkwbWdDFzaDfQDIDYoGZDGQPW0pF9qj8FTLInHn0/2REYLTyap0QQKb96p8emTZvSS83PO+88TE1NQfW0IMq0OI4WKeWP2poNr7ryVK5QZW4nMwI+N0fAEXAEHAFHwBFwBBwBR8ARcAQcAUfAETj9EfAzPN0RMBvycuLuzMTpLpK0PPF169bhwgsvTPyemUEcoHg71ZVIsrCwkO7IMDOYGbSJ21NoNkwrfl9M46m9maUxNLbSbiuPwKktgNxj/IyihiozxDLT56SJzKkQ4gK6c3sBG6AquxAwTa0yZkn4gLZRW8XBdjjjt0gElhuTK7ovn4viddOgquukuja81lVVJ2W4lbcwNjYGM0PIMlgI6SprgdSdIgpxlE2LmewoRZ7lCDgCjoAj4Ag4Ao7AyYGAz8IRcAQcAUfAEXAEHAFHwBE4zRAQVzfi5CRqmFni+5QnLu+iiy5aeny9mSXOTz+ENjPo8fcNOUJBYmYKkliSIvfgEJfqMMbm+t29TNnMUQAwf0hAR3KMnBuGKbNUwJTvK4VAWKmBj8m49DC5kNHDRgbGEY0ettxwF1tEFiJaWY2xvIf5QzejmtmDPKuQYcD8CLOKbRuaoMqWukZklozBmbrr9O+p3RVGVVVywRG+w55ibO6QVrsYuXCwmAGoYSxZzWY1M2q2YSvIWJOX5vDRsrAkcATG8yyjb4DXVf6RosN2StIapmSjHoZrFFMcQ7WVDsHAHbGpOZZy79rgmyPgCDgCjoAj4Ag4Ao6AI+AIOAKOgCPgCBx3BHwAR8AROL0RMLPE50n8GJ1pCCHlmRkuvfRSdDodVFWVBA/xiYrLFJcIorsylG4ohkg0UftRX3cVkpJEtEAzKD5kARdr2zA0M84DMPLMkcpIDdYNReIwxVvCtxVFIKzo6Pd5cKPPHcXoZDiq4U5bQxK7qQewpo9YzqM3t591BrSSVsHEujOG1B+dHRyS5vvRERguBEcvO1quFhvjJVxeZsZFgriXZYWGAgeIPbMUQFsag2249sCkRDBOiQINRYoqcpFrSvR5Tft1iQGtijVlDbWksS6PaWf1xYWLmRbYF8URhuB4w6scUbNtZGtjlVFeCpnO8hy+OQKOgCPgCDgCJyECPiVHwBFwBBwBR8ARcAQcAUfAEXAEzigE1q5dm97xK4FjdOeHeEeJHBJAyrKEmSUDN+XJGL1HewT5Skus4FL9OIoxfxgd5sRUVzzyUsGw2I8rgkBYkVFP2KB3P5AcvaHqpzCSNJ85eBs9uUurEXUnCQhRlNFhI+i+GG5MDiNn7lEQyJYjsDyt+MiW11keJ6SoiH9ZVxQjWJsChO7siMQ9Lwoorrs8kg6ihqxSs/7c/AL2HzyAa2+4Btdcfw2uvu5q2jW46tprcPWiXXXNVSl++VVX4JtXfhNXXHMlrrvxeuzZtxfTczPolX3UNZItds3AOA+gjjEJKoELIzO5a6YyugbLkr8w5HSST9xVyIa+OwKOgCPgCDgCjoAj4Ag4Ao6AI+AIHHcEfABHwBFwBByBMxmBNWvW4P73vz/E89Yk/MwMEj1GAki/34eZQWks28TxLUse4+iIMTzG3Xp39woBMvv3qv5pV9lMjqjTiohNibnp3UA5A1iTPhQgET80w/JNVHjSR5ZnnqFxITOyEQRKj+J3G/IaWMjQsKJwtWCQ4FFWzGDZgJEDhw7hhl278LVvfANfvuxL+MblX8M1FD32HdhPIeQgVH5wehrTM3OYmZ1PNju3gPmFLha6Pcx3u5iencPe/fuSCPK1y7+OL3z5i/j6N7+B666nKLJnH+YXemlcwBAsoxBii0JITHFAHxeDsQyMN5okfHMEHAFH4CREwKfkCDgCjoAj4Ag4Ao6AI+AIOAKOgCPgCJxBCGRZhosvvjidcdOIZUR6HJYED4kcEkAUmlmqo7gio1Dxb9tEaEL9ytTLKGQ8lTE8Xrv3e7cIiNG920qncwUzg5lBH4aAEuXCXsT5PeBHhBS3LRLfTB6xy3dHdkTRGZU0nu3RjNl3uw/xM0hsCBaS+KC8GkB3UOHgzAyuuvY62rW4/sZdSbzoDbqwLCIrgJCBAgXYLvA6UbCwHJCFFut0EPIxlucsz1E1AXVjjAcKLYHlOUKRoV93Oc4+7Lr5elxx1Tdx+ZXfxE233oJDHLssNZOc/pGDo3EMtTf2gxQPGSfAEiaUcWdTmZsj4Ag4Ao6AI+AIOAKOgCPgCJwQBHwQR8ARcAQcAUfAETizETj//POxatUqZIucXVEU5PUsgaJHY+mOECUkepgZFCp9341jiNRMv5ZnHLQUv+89ew/3HYFw37s4dXugKyZHzyyQhAcyq4DyIGYP7gKaPk+soS3ucmJGjQYy3ovJlPLDfUNAWMoGVYnbDx7CtdffiG9e8U0KEldgRo+qGvSgd3Gkd3w0FcqqQk0lNwZDVuQUMnJYXgBZTsuAQLemRQsUOyyZhYx1ZAGhlQG5ITJA4MgUVIxxjTG/sIA9e/bgmmuvxze+eQVu23M7Dk7PYVBGXnVeeTtsuLuNXd9dFS93BI4TAt6tI+AIOAKOgCPgCDgCjoAj4Ag4Ao6AI+AInP4I+BkSAT3ySnd9rF69GhdddFG688PMYGYpziqJA+52uylU2ozcYDyW5J2pWyAJH4ovt2GRH1cGgbAyw548o8Ympg+DFD+LJbI4i5n9NwL1Ah22hsUj59rAoMwhIX5k6RmZHsJBvHj2ijMY7cJ1uTVcWBriN7Ka8kS/GmDfoQPYdfMu3HTLLhyaOcDcCqEwihbsliJFwwthWUBGoSNkBcsDRYkaEkFUVluDmrk1+y5jDdmAYkltEQ3b16Fh2EBhHWo0WQNkQNWUFFOYZltw4UPI0HChqnkegyri+ht24cZdN+OW23bj4MwsBnUJWA225EgVF032w3NiBEc11vTdEXAEHAFHwBFwBBwBR+BEIOBjOAKOgCPgCDgCjoAj4AiciQiIe5QIonN/1KMeRYrP0DTkAmnKMzMFkACifNU3G+alguNyUP+y49K5d3ovEDjjBRA5PZls8FMBQ4UcXfRmbwPqOVqPUJIJ55GFOi7aYt5i6owOjgbF0fIIUsrm516hjFnYfdseXH3Ndbjy6quxb/9+ChIVQK+sKWdEa9Atuxg0A0QKGRI7JFDILBTI8jbFi0jpIqKOTQolsGgRk6n/LGNnXNCUrmr2qnoULCwE6O6RmmJHhOpkHJdmARYyRF3wYBifnEC/7OOW3bfg2uuvHQo0swc5J90hFDmEjMHRdjta5gnK82EcAUfAEXAEHAFHwBFwBBwBR8ARcAQcAUfg9EfAz9ARcASQ5znE/QmKBzzgAZicnIQed2VmqczMEMgFKm9Uz2xI3JkNQxzTbdSnwpEd0wG8s3uBQLgXdU/LqnlRoCEpnucZAkn3dl4hDqaxsOcGni8FkLqHRbEQ4sQjE6ZIMpzxW0NRYQkECgvCZ5ROCwoXEWoMSZwYQmaQIrufYsfV11yLW27dg7n5HoqijaLVRkM9Qdcj5AEhN2RFgGUGXpzFMlCcYJ4VyPIWsoyhZcgtR8aQJSlUPLOAWEeWBeQZy0PGbtgvMvCSo9+rkGVthKzDPjNUrKtHazUGIOM4FGAW+vMUV0q0xwqGFfbevhe7broJt+7eg4XBALCA0flJhJEhGGQ8FQgDGXxzBBwBR8ARcAQcgeOOgA/gCDgCjoAj4Ag4Ao6AI+AIOAJnJgJ634fOXI/BuuCCCxRNpnd/6AfwZpY4yYWFhZQvvk6WEnd7SCzfXdZS/yo08oSAAaw+utskpeHbSiIQVnLwlR6bvkiCmj7JiBw1WCTvXSHEHsqFfUAzD2QNLDSQ72LZZoyzGY8n5X7CJmVmaEYiCOMWKAhIXdAMmFYgnGQgiAv9Lm68+SbccNMuzMzNwszQbutOjga9QZ+CBMUJ5vX6A0T21VBdCBQ5ouWom8CFKmObDoA2qjLD7HSJ6YMl9t8+j903H8AN192Ga6++GddedTOuv+ZW3HLT7bhp117cdushHDzQw9xcg34/A+I4x13LvsbRNAX9gIYMVRNpNRBYJUTkLdblrveDVE2NyIWsP6ixb/8hXHPtDdhz++0UTmpYmmtMYeTstICaGWO+OwKOgCPgCDgCjoAj4Ag4Ao6AI+AIOALHDQHv2BFwBBwBR4AImBkkdqxatQrnnXde4hjNjNzf0Fgl7apjZimugzg8hd++qa/lNuqJeeQ1RykPVw4B0rwrN/jJMPLIySWAgMy18WBNH/PTu4HyEBAGnGZFgpwiiMqMyRihwCLjZ/huZtAtZBhtBEZiQN000J0cFUUDEK2G2N22by+uuuYaigf7KWY0KKsSeWHoDxZYWkN34ZR1mcqyvIW64tWIBRevjCJLgaZpYXa2wvXX3oYvffFyfOZTX8e/vffTeNvbPoY3vv79yd7+rx/Fu9/5//Cud34cb3/bR/CWN30Qb3rD+/GmN32A6Y/h397zGXz4g1/Bpz99Nb562S7s39fDYBCQFRPI8jFEy2BZoHHWFL7Kuo8GNRpe88jzsFCkeg3nNb8wwC237saNFHPmFuaZn0N3gERwM86dgdY5mc4/5TPPd0fAEXAEHIHjhYD36wg4Ao6AI+AIOAKOgCPgCDgCjoAjcKYikGVZ4in1GKzZ2dkU12OvluMxGAzI8x5Plo7kKDnE5WN6/HggcM/7DPe86ulYkyQ1/V0iiB7dFEhag2lrKixIAFm4nSfdh+4ASSS4CpmjwKiHCDy5tLLOVBN2sCEKcfHOD71rQ+KGWUAIGfqVhIJbk1Aw36XYoerBEPKAQdlDyBpkjIP5DdWCiBxmLQAdVGWO6YMDXP7NG/Hv//ZxvOF178Sb3vguihwfwvvf9wlcecXNuPXmQxRGGgz6Gfo9Q3chprAcZCne6wXMz9bYu3cOV1+9G5/7/OX44Ac+g7e/40P4p396KwWU9+HjH/88brjxNootmnOb4kxEr19yXi3Or4BxAc0oyjCCQVWjbiIsZOiVJW67fS+uuf467Dt0IOVJ7Kgo/ESewcgYpdsopZibI+AIOAKOgCPgCDgCjoAj4Ag4AscIAe/GEXAEHAFHwBFwBNI7PwRDjBEXXnghOp0O9IP3jJyemTjgIS8nAaSu6yURRPXV7r4ZSU3IlvdyZHp5mcdPJALi8E/keCfdWEPXXz4tQRJRLhxAf3Y3EHssrBAtolkk+CGHZkNm4UzfzBY/zAwsBBCWhFPIshSfmZ/FzTffjD37bkfNBSjkGYwWihwg1LoDpGlKCg8DWo3YBBT5OMWMgJtv2o+Pf+yLFDs+gve+++P46leuw8H9fZT9HHlYhVUTG3h9Co4X0DSGhuIwHpUZAAAQAElEQVQJYkCwHBJesiwHh4RZgBnnw76R3h0yhqC7PWKLwkmF667djQ9/8NN4y5vei3e/68P43Oe+jj27Z5Dnq9i+xX4zLqK8/k1kukHN+UargSwibxfIWgV0B4jeDbJ7720Y1BUQAkoKacID3JZCTYhp3x0BR+D4IOC9OgKOgCPgCDgCjoAj4Ag4Ao6AI+AIOAKOwOmPwJFnmOf5UtbExAQe//jHo9/vQwLIcpFDj8CSCCJxxMyW2hybiPobmXpcHlfabSUQCCsx6Mk0ZsgIAZ09BDkkSG5HGKl7a7qYOXgrqIJwujXzGKhKZDhMKQJWHYZn6pG4xSVhSHBE5HnBxSXHwZlDuP766zE9O0NcdcuMIeNi1FAEKKuK8YLCQkPBoo1OaxU67akkfHztq9fi7W97P/7xtW/BZz/9Vdx4wx70e5Goq98CRVEAaJg3D6u7yGS8XjnFqhw9hGYeKGfR9A+hQBd5swCr5hHLOYYLyCMXv2YAq0uAokmMOULWwWBguOqqXRRbPoK3ve3f8dEPfxa3752l4BJg1kJVg9YgKzLo3SBlPQACmM7Roqrc7ffSXS6799yGkiJICBmi/vF8OeGlPR6RXirwiCPgCDgCjoAj4Ag4Ao6AI3DvEfAWjoAj4Ag4Ao6AI+AInNEISNQwM/J3lnDQHR6PecxjIAFEZcoUH2dmUNjr9VKofLNhG8WPrR2vfo/tLM+E3kjfngmneRfnSD+0QAgYBoXQh8CgeJ7VmJ2+HXV/DgCZbxLZYDl8uxMCkTlSTWWMEqmIA4cO4JZbbknCx6AsU55w1aOh6qZGQ9Gk26uQhdUIoPDRbePqy3fjXW//KN71jo/iuqv3opWvIeJjyDOaRJUcbNdDWc2w3xmYzWDDqgZrO12sac1j86oS52/r4NIL1+E77r8RD6Pd/9xVOHdLgc1TFTaM9zBVzGEch9Cu9yOUB2HoAyECXOzKkvOqM7QpxMxOV/jUpy7Dm97wHnz2M1/F/v3zFHbGURQdNDVlDc4/zwN0bnXToFa6VSDkGW699VZcf+MNkAiCxU2L62I0BUrLUsIPxxAB78oRcAQcAUfAEXAEHAFHwBFwBBwBR8ARcAROfwT8DB2BwwjkuZ4CQ36PWWZGDi/Htm3bsGnTJuYgiR3i4cyMFKBBAoh4TLNhOlU6pgfjoOqQoQK3FUWA7P+Kjr/Cg0c6PadAZw8hV4QEO5gXUYQaVW8acTAPoERAwzACI78dhTizt9HioUVDAocRoL179+GGG3dhZn4O3bIHo1AQMkNVV6BOgCLvIM86rNlGVbWwe/cs3vOej+L1b3hHugMjCx2EULDceB0MnTyiRaGi6e5HUR/CWesLPPTiTXjUA8/Cdz/iQjzt8Q/C9333Q/C9j74/Hsm8B5y3Fg84bx0ecuFmPPrB5+Axl56L73nE/fD0J1yK73vipfju77wQj7xkGx560SasH6sQBgcRyllMtAJaISS9yzhisDFMTw/w8Y99AW9983vx5S9dDt2JkmVtUPNAfzAALKIsGSLCgjGf52gN5uZmceWVVyqXFmhGA6KBG+tiaEz47gg4Ao6AI+AIOAKOwH1DwFs7Ao6AI+AIOAKOgCPgCDgCZzAC4idl4idlgkLix0Me8hBydQ1UJjMzmBm5vDLlqZ6ZKbgPFtk2YpH5Y1x7hDhAvVIhKulGBITzyJhc2okQ+VVxrEsG5i2VL48of2TL84+Ms86yPsORxWdaWrdEGV20qXjmMUOW011jSbxLoOxi4cBuoOmzRo3AKo0FRBLdVUUgmT7ddp3VchM+IxstIMkHVUknbzzQ9FQnYThzaAG7b92LkgqBhA9Q/CiJp96ZIW2hCC1YXaDu5cR1DF/44uX4lze+DZ//ytcRswJqM6i6CFmJupqhADIPK/dTqOjhUZdsxTMfe3885aE78Kidq/GwHRPYPNbD2mIeq2wWkzaLVWEeq7MeJjGPTjWNNm2VLWAqo7FsXbGAHWuAB+yYxCMuWo9nPOp89nkxHnjWKow1s5Q9+shQoxz0AcaqSv7QwZ7b5vFv7/kE3vH2D+Lmm/fBrECeF0Cs6TMM2KaJVYoX9KGq7GPQ7+EbX78cg7JBw8W0JEgJNuNRxhG4CgMN09zvgKvK3BwBR8ARcAQcAUfAEXAEHAFHwBFwBBwBR+CoCHimI+AIOAIjBMRZir/Uj7NHee12GxdccAHm5uaS2BHJy1VVBdVTnW63m+J5To5SGXdhxnyLRq5YxgT3JGxYRApBUo/8oKGBMW4pv0F64kxmaFKajc7oPfDsjzRjHvcUEEMQs2SMpzyWEVGQkbcYGDNaTKYS2TAVUNWR9KoBIp+DgZV4zYf96XoEnPFbJAIyBmmPMGtgJLQzEvfdmduB/gxLasT0DzwCgQ7MSkiG03fTwpFlGWSK03sIQFw6YT36SamQZThw8CCuufbahI8qDLSoRGJJ5yvrBkXeRl0RO2uj14t473s/jPe+70Po9muMja8ilEaXbjDW4uLQm0YbCzh/+xQe+x0X4Xse/UA8YOcGbBhvsDrvYyL0UdQULJoFFLG3aMyLQ8vjALKCYbGYVyzWa6GHVuyiHeexbqzC9jUBj3zQjnSHyHc+YAe2TGUcu0vhZQHjeqwVZ1Xk4yiKSVx55a70fpAvfvFKhDAJsw4MWiiN0AiJiJonmeUBXBtR1jV23XwzP4RD2ORD0EZcmKOYmyPgCDgCjoAjcF8R8PaOgCPgCDgCjoAj4Ag4Ao6AI+AInLEIiLccvjP4MATKu//974/p6enEa6pEeeI3zQxlWULCiUxl38qMhTIGd95ZENgfRAumw5D9Ey+Y2GSW37nRmZQjAJbbtzp31WO5wCPjimRkUCkiQeKIQvL2SCbAVZ/MbF7AzJaup8QujK4FxamA02q7tycTQWjYqEFMwDFEZBogZjyUmJm+FejtJ2YlTWUNGCH5nQJFGTl99qHbAKPwTouAgAks5d5QOY2sKZvvLuAbV34T3XIBjVV0uIhOi+IAHbbIWsizMSz0Glgxhhtv2Y1/fP2b8dkvXoZ2Z4KCAXuIHJPCQdGw7dw0Lti2Hk9//HfiO+53Ns7dNI6JvAfUcwAGiLxWtWINFxTNh/F7u5vxBNAgD5wThZCWTWPDxAIuObuF7/6OHXjcg3fgnA0dSPyymgJLK1DMiGh1VuPAgQrvec+n8cEPfBndXguwCYofBUA1smkYEBMYP1pmGFQDHJo+iFtvuVW5rAdult4ZAo6fMpmztGtaSwmPOAKOgCPgCDgCjoAj4Ag4Ao6AI+AIHB0Bz3UEHAFHwBFwBO6MgNlhcu3888/H5s2byVM2kPAxMjNDv9+H7gi5E/d55y7vVc6QfDfot88NuUvcifzDGbZFni8JU/GgEKNLs5Epn8XkVBEzLBnIqy7hRr6e9ZtQo1FIXjjK0LBGpCFZ4DXNLLClMU1jOnK8iIp5ONM3AdUQhBqRwDHCPUJAhlCh170dvbm9zKsIXkRkHbow09xt0RicrruZpUVi+fkNP8hAw09yoGMt9Lv46je+jj7J/hgihtgZguXIQ0EMaxTFatYfw2Vfvwr//IZ/xa1792P1mnUUP2oEKnFN2UUna7BhVQsPvd8OPGjnVmxdnWOM4kRRzSJvuphoGdqFoapL9PTejWCI+PY3NsegT8FmsIBQzcMGMwj9/ViVzePis1bhiQ+/AN/5wLMx1alQLRxAK6sR6wad9iQyih4f/ejn8e///kkqyRUn0UbDD2oILYSsSF7So5JsWeAcG+zduwf7b9+PzALnX8NCIF4l2y3b5U/Lkh51BBwBR+AeI+AVHQFHwBFwBBwBR8ARcAQcAUfAEXAEHIEzHAFxlmaGpmmSBfJvT37yk9Hr9WA2zNddIKo3GAwgAUTx+wqb2SKpR6Iy0kb91XU9ih678JTsSaCQf6dwke7eoDABsqcgazo8HeEXGB2Z0kyyPDIqa2BMiWdVHWYyPWzfsGIDswgLDUIGhiyPOYsnYXEN1AJn8kY4ePpD0l7EPVEBUiaBQ4kszmJu5hYAAwQCGUnWEz2mI+3U33UWsrs6Ey0UZgmQVEUfXFnDT3OQRzH38iuuwFx3AcgCynqQ7nrI8iwpqYGCQJ5PYnqmxue+cAX++v++DjMLFfLOOOuWVENL5FZhomhw1qZJ7Nw+han2ANbbRzHiIFYzf8xqtJoKoSqR0dVbRYaCZsE4+reaPYvvZu8UBcZoLSvQCQXGLCAvF9CqD2FNex732zGO73nk+bjorEmEwUHOgedZ92EUesbGJ/HFL1+Bd7zzQ9i3b4ELK4WPmAGWo+InM2u1YJk+nBENF7zbbrsN+/cfQshyfsxjKmvkUwYMfQ6+OQKOgCPgCDgCjoAj4Ag4Ao7APUTAqzkCjoAj4Ag4Ao6AIzBCQKKHmUg2wMySicN8whOekOLgprQZuTrymhI+9BgsZt/n3SyAXbIfowFmwzFG4+FM3sh9IgkfNVEYWWRcxmBpF3YjW8pMkSgxAwUxbgFRYcF8yhqp7xpZUF8lmthH3fTJHrMY42jKTSi728GayjgzLWFEh9TZk69GVEZKDA9mJYqsh/n0GKwZZhJQHtM+9OoUPR0OcpO7Og8tCKOyhgoqP8Xc5ZDA9buux/4D+2FUVKmtQnc9RDP0yz5CXtDpaLGDL33lGrz4d/4Au/fMEucWynIAo1NmcR6r2hUuPGcjztu2lkJIhTiYwaoxozDRwKoeRagKEj6CxqaQEGly3MBxhrMYze7Oodm3rlGVFfKsoOVJpKCGg04RkHNu6B9Cu5nG5tURj33ouXjY/bZgMu/BSp7DoAtrIjJr46qrduFd7/oADh5kno0B1gJLaIaqLiGdKKcgJLX5lltvwUKXfSBDoODCyvDNETgGCHgXjoAj4Ag4Ao6AI+AIOAKOgCPgCDgCjoAjcPoj4Gd4FwiYDTlAcZdmBjMj9xawZcuW9Bis0d0eKh9xnboLRGnc120ZsTqkjI09Guq6SSGgNM7QTeAIB5nigkF4BEYYRhpjIJN6dFM56+pH5+RTQbMlPCNjDfnnkhxszVA9kJvFOpSDzZif2YIDt28CW6cRztiDNA+zsAgx4dAzxyAYBaCIdwkgt6Gc20eMSpaAZjzQRMjj9NniUU5Fi0AyfnobomRUCLIsw6Aqcdvtt+Ha66/F2HgHvX6XpUDRaqM3GCBrFQAFkF5d4KOfvAyv+ct/RDG2ge0K1JWhlTUoF27HlrWGB1+8Cesm2Xt5CBn6GO/k6PfmUdcVJErFyDIaECk6AFkTKFAEtEy3MhnubjO7qzqGhn1V/PyVsUZNNbKiDShaROa1Q44OKrSrWUzYITzgvNW49KJ12Mi5rsobGM9zrOggzzq46abb8e///gkcONhDNLaqgcGAymPDCBrkrQz6tC30erhl9270mc8eEMGzMppCmu+OgCPgCDgCjoAj4Ag4AvcUAa/nCDgCjoAj4Ag4Ao6AI+AIDBEwI8E2jCKSx1TUzDA+Po5LmkAt5AAAEABJREFULrmEPN0AeZ5DQsioTO8BKctSyftkZofHHnWkKTS1mL9RzpkcEgeR8AmCwCN5UgkaiYdnMjGkDSPiUavFUGm24z5E12AUS4xpkGslq8u0EoaKQlNEznYTqKt1mJ/dhukDZ+Pgvh2YPnieKFmWnbG78cwJusAzAk9pA4TEGDKLZQ2yWJGoP4Syu5/pXgKWXDnj9v+z9yfgliXpWR76/hFr7b3PmPNQWXP13K3W0JJaM2qMEBJCIEAXCQGSsBECybItQEYgZIMNxubKA4+vfe2LfY25fnyvJRvLsixAE4MaIdDcc3dVV9eYc+aZz957DRH3+9c+JyurOqu6u6qrMrM61lnfijnijy9ixXme7z97nxsvkxKv2zuEgEOUDPM1pbNmu7G5yaOPPUaMgXkzYzweMZSJOIsjem3iNkU++NGn+M//y/+ei1d3SXIMGDXz/X3G1vHIvcd584MnqdOOcpUXW0hzum7O0soy6oq268gaM+iAMtNaaWxz6B3omw6PK/kpb7Nb1TRCXZPUS/JyzcWEWFeEEMhyUoxjwPo5VZoyZp+3PnyGL3nHI6zXHUvMqeUgsZyowphHH32Kf/Sz/4zt7YbRaIXRWM4R2e1fF9Z7X5MRXerY3tnh2rUNIJI1tiI37nwjViKFgcJAYaAwUBgoDBQGCgOFgcJAYaAwcIcwUMwoDBQGCgOFgTuYgXTTH6kHaXru5Dh0bKyurvLII49Ib+yoXQc8qGtmQ17f969sZs8T80x9HQLcCcILtD8+Jy9x4kIvQbMXBseHwiGtMuVKdEcirJBuQhZ7QoYgMo1eaYfq4Je01eya9DrBTpP6++T8uIdrV05w5coxdvdPkfLn+FdgOU1Z5GeR7qGoVJbdEKXNU3opluRA2rz8JDT+NVgZ8xepabHoJGdt5qyar8/bPaZ+cJi2l8/S0xcvX+Ljn3gc95L6rL08xkAnj2lKWZvNJPRXfOTRZ/i7/9P/xvbGlHrpqDZcUFkrp0HLvSdWefD0EcbWyMk0J8jxQWrkeAALxt7+FKpaGNGb+ta+7kFro8dwZ4LqDdGXeLi9h3hhtazeeuvpQ1JMfWuC7pnN7p011TbDP+nSa05GpA6RPJ9y/6k1vuoL38g9RwN5dp0qtyqrmIzW+OAHP86/+Be/yd7eHG0d2VhhZuqnkVNIjpJRxVw8nb9wib3hq7CMF169HCoOd5y8sKykCwOFgcLA7WegWFAYKAwUBgoDhYHCQGGgMFAYKAwUBgoDhYE7h4EQwvOMcUeH4zDzXe96F9vb20ynU0aj0eAIidJ1q6oanCBmJg1POl/Og45nttDrvN+XdpB4PWnJahdCxC+zIE0wE2NF1BhIe/b8uxOfBauH+fv6iB9p8DjwtMP58zGyHgmn3SwrzEpLuc09KXfk1KpFRxU7cdoTtN7BavzfEKS0Su7PLBwfF+/n6qUH2dm+n64/R45HydWS2vK5fDnJB3DyfUEEE8DzM5WYr+iZ7VwE/xRI6qSUI7J9kXwxuOuvW87CMwUz4/BFNzP8kx9Xrl3FPanVqNYm9OkvXvTJZElpxeXiuHxlj3/087/Mb//aBwhrx+j6RF0Ze9tXWB0l7ju5zphOzo8kB18W24IOC2/tPSY5AZI8CFljqgT/hMYCKK4XwBaA7NVfEUyjm78K2gOWIyieHT62RYIcMW6HCqish3aHE2uZL/38B7nnxIi1sWxp50TVXV5a51f/1W/xkQ8/pl5ruk69hYqqHskp5AmlYyBn4/r1DXrNcfiUC5DIA9C4wQIYyqFchYHCQGGgMFAYKAwUBgoDhYHCwO1moIxfGCgMFAYKA4WBwsBdy8DJkyeHr8EyM2l1Hf7pEP9fvX3fs7+/P2ifOb9cjdHEi0PB88Q8z3N4/ucyxIHrrbkSCa67Kq0Yg+q54Ny5d/pdCz6El5sZUTpqXQWSnCCt9FevR65puyWa5hh9ew/Xrxxl8/pp9nbuZT47pzU+SZ/XpOhLm9VwUln5nL2c4gWCRHhbYGBjkevRIKIrS3KAXKLdPg9ppuyERZfqvZ6Sd+nt1jvc/MPQ4zfDN12Ut7JPPVtbW1y5emXwmLpwn/VSp5RBYn0nB4dHk4T93f2W9/7z3+anfuIfUq+fJKfMqFK9fpe3vfEMX/C2+7FmVw4QoNfGzyOyXoIsp4NyCHJuIAdI17VKqp3GQfCYuiep3D+5kbQunuZlXlpxQooHCAQ5QCDo9YsDEhU5jkihYq75dXrRYtUTbEod9zh9vOJd73iQ5TiXy2dOaqaaT5I1kV/6Z7/CM09fxueVhn4NTWGBoG0kx8e1a9fZ3t3F+XWHDzddPlcbGiBbbioo0cLAHcBAMaEwUBgoDBQGCgOFgcJAYaAwUBgoDBQGCgOFgdc/A6+XGfr/AXn3u98twbzBzIbQ9Tifn/+RtztEXIQ3M2l5rsp5yQJmtoh8yuenW+9TdvQ6qyBeDh0ghxrpoHb2mqfrqA5FUT0kmhKVkD4r0dfXJEmTTqnDTOXSj9u2ksNqFeMM8+kDXL18jutXH2Bn8z6m0xP0aU3a8Rj/lwrJ5OySlu+9qtPP3TuLrqzpi8KBYm1zpTyHwSHSyxMYck+QeL+/JQcIcoDkBtDiOPGKvW7vnDFzZmBXQv2VK1fYUdiJky712mw9DM4P1ZOTIGuDWpzw+Ccu8uM/8TPY+Jg4rRhFo0r7LIUpX/GuN3P66IijyyO6+RzTz9DOIqh2UH9ogyc5CPwAgqz8JHiolGXSAK2UKfuV3OoyCDGZnB82rDcam8Em9a9QvhtN0W0z3KZgiRh6cj+lnW1y6kjNF77tQVbHCev3iSqvQmR7a8q/+le/LafRTC9elFcyEZSPriznTiYP3mbn1CzgnGaVgewQ+FSXV3Z8qnqlvDBQGCgMFAYKA4WBwkBh4LPBQOmjMFAYKAwUBgoDhYHCQGHgLmUgS+N8xzveQQjhBmKMmNmgbzZNM+h+t5qemd0q+wV5h3UOwkFffEGVz9mkc+IuCA8dTkQCaagSUxVmLBg26MKVdNcRwWrM/zA9BVIvyHGShj+gPwJyfLTtPWxtnJTj4zhbmyfp2nPSVk/KebUOtqz2I7UPZBd2tfY+Op+zlyExXbOXoG4SpE3CtOGivhZB2X77C+J549iyu/GssvZA8T63asEAZb6+7oPN4ZMyM/b29tjY2JAXbTocCm3fMTgnVFaNRmDaUESazri2MeVn/uE/ZXOrYzxapZvOqPsZNrvK7/maz+f+UxP62QapnbO6skJ2zsW/OgG0Hd0jqL7k/9DmbbVZM3bjhUgHfNtQN6seeJyXdXlL/wc6br2R1EcG2eLOCYYxNZ7siyEwqUfU7uTps0Y06rqmihDTlIfuOco733wv1u8Q5FWMmkaIIx77+DO8/wOPiqtICCPw+em5uDOhMjY2N9jZ36Wu6hc9aBf1b3rmm+K3JVoGLQwUBgoDhYHCQGGgMFAYKAwUBgoDhYHCQGHg9c9AmWFh4PXBgJnx4IMPcs899wx/kDySnunaZpY47uF8Pr+hy3ne4aw9bmaHyU8z9PrC4ARRKCWRAXyOXi5kHsD1VtdgD8NB6U04xWbOlVRaOTvIFcaIGJaIUfqxnBqZo/T5LPu757h26RxXL93D9tYZ6a6nyGEVpL1mqyTWS7CVZmzSmCv1E/3bf/gcvpx6sYKHC+dHEhuHUFRUhxBUpaPKc6Y7V6DZUkHDIJB7S/PWvH4uvfg3TybLE3H9+nWG78VTfC6P6PDyR/Ei75wfEmbaWL7BwoQPffhJ/sk//GeEuCTeIsujWpzt8lVf/Bbe/shJVqqGSexJfTs4U9zxYHI6BfHoccSp73f/tEXb9Z56HsBgcCQEbDhIlHzZd1ZvWUOmgx4UH15CH9cdYT0WkmztNGJgJKeGf01W7tVEjhB3nlT+f0zkBHng3FEevu8E3VxOEMtEvXT7+z2/+Vsf5tq1nSHdd1njmeKmOfVYNPyrry5cuIBf7nhxeNzhZR4+D/l5qZIoDBQGCgOFgcJAYeC1YqCMUxgoDBQGCgOFgcJAYaAwUBgoDNy1DBw/fpw3v/nNzA+cHa5v+mT8kyCHeZ5++TA1PYSiUgEZQLnc4eFw3XXAocDpodRQ6dG+Hill6bBCChJfa4JNiGFdLJ6lac8Nn/q4dGldWusxadVnyHaSLi0LUmiTdNYBYAotQZB2XMmhot74nL7Eg+YvsiVaiyawHm4shPIRpHiH3JLaPfavn4c81QJoMbxMtV/P9+bG5vAJkF7Oj6ZtBi+pHww+56Q835yzeUNVL3H+wjV++v/6x4yO3aP0hJx6/P9iPHTuBJ/3pntYHTWEbo/KHR5yLHV9Jy47ojg3Wm1mwb9eSmm5HWi7TgxHsrx1HMDkvQtatKBlMfRwQ14BstZd3S16UnxYf+swazAaghwcpvXPcsbQG1F2mMLU+twapXtyuy9HT8873/4QR9ZG+KdbvHo1WuHq1R0+8MGPsb83J1ggqNck3iwiB1BLrCJbW1ts7W5j4iTLkkOYGeUqDBQGCgOFgcJAYaAwUBgoDBQGCgOFgcLA7WKgjFsYKAwUBl4PDLgWN5lM8K/BOvy6q6qqiDEOOPwfILeaq5nrc65BOm5Vo+S9NAPOm7wR9Kqm0Dyt6E13Sq4BJ5xqk35qrh53gfnM2N+dsLdzjmuX7uHq5XuY7t1PzmdJtkYnnThXgUSQohrBtKZCwKgk+FZyrATp04HP6Str9g4RrMC3MyIHkeTwqL8gpoUxCeGROXsbF2G+pRr9QC03rqTYIdSZUp98e/4Ci+cn1/js5Bz2fhh+6l4Xc/f6z6+7s7NDJ0dE6nv8gAjaiX5A9FL43fnhtSeTZabTxPve/xgf/MBHsWrCvJlTx8SYGe9628McX9FWm20zkvstaFvmLK4Wg4rLTBDH4OM7IGmD9kJelKpE7RU3LcoCKlG5j/9ykdVwgGUGR8hBWsGNu9e8gxwTZkYvHvo+qUwvUVUzHo9lUaKWN8adIEdXKj7/LQ9i/R5R+8UtnoyX+dAHH+X69V0dqEuYqUT9eJ+9HEAeZs3j2rVrBP2oc73EmV7jGubJ58OzbsbzS0uqMFAYKAwUBl49BkrPhYHCQGGgMFAYKAwUBgoDhYHCQGGgMHAXMiBZD8cb3vDI4o+75fxw7dGk+bXSODvpfclFQmzQ5W49xaHC84sOsqQsKt81Q89wwOKp/nCFUMW3/XZB8cAIaaEMkM3SahdxWTzkeXhQz4Mh76Dewaw8ewHVHfIOw0Uu4pFh3j53A2nBWMcwDosrq05WnSRnR5cqacETCEcJ8azW4ByzuX/F1WmuXT3B+WdW2N05Q+7vVavTYOuEsCRUuMQcQqSSM6uuIjEGxQMWUFkePlGiKJ/h9fqqbloA00INa5mj1qHWBEWeFgBRisRtrCdWicoadi8/Be0eeqhGUn1F1Z7Bi9Up4UgKdecDHARZ9Z4PLYTKXtF9OMaNUBEJ6oueFdeYi7hGuTmFakYAABAASURBVDmpuHmW3m7fBB534HM2xYSnn356+PRHDIHp/pR23mjjJPqmZVxX4sPw/4Whc4L5PPL3/qe/D0urzPu5nCAdqd3iSz/vQd5y7xFWY5bzAyrEVNsR3Dvnw4SoDS42u6TQSKIuu5PDIvNZMzhdTIuT3RMoaKfj8A0dZKNlTUR9vqxb4+cb/CimNFpVtA/IslSIYYQP0fvYIclukGlDq6SnO07Q/qhyxyQ3PHJ2jfuPjxmxr7nOGRlsX9/h1371A3IKGU2XqeQ86ZqeGGs5OjRhvZEbG5u0coikPouDjCnPx0WXutDzk+/8yVklpzBQGCgMFAYKA4WBwkBhoDBQGCgMfBYZKF0VBgoDhYHCwOuBAdeQboWXnNthg0+r0mHlVyu8tRGf7mgSE6XiJU6cOsE7v+CdgwbnOty8bSEEQlWxvbNLK5HTpFXOZjPMTM0yrj8qMhigHEw/Q2J42PDM0oUHSI03U57fITCdttL51Fpa51Dxtj2CRnbIMMVkkZ7pBqRGDvxkPW9wqnlkh2oh/XyAealneD8OxZUnnwMx2MBVIBKosVRDX5P7gP/huzlH4idJ/E3ZNFKlnJouj4mjk/R2mr3pGa5eP8OFS/dx8eIbuXz587h+7W20jTuuTtCnZbVTv+jKGcuByqpBvtdAcnbMVWdGlxp62ZxigHpE4HP4cqpBZN3gwBdOEHmHWUGbNalOn3pt747s/wNk7xqkuar0wuGdFfGN46FDycP7eUlPOA4LX63Qx3B4/x4KmpomwQAWV9BGHmLaNDlpm2sTuuK/u7MjT5te9mDaOImkDer1zLwTjzmMqZwUKUd+630fZffSBtVkWZtWGy+0WNrj4XuPs1xJ7E+tNmMm6SDxTzyYeT+ySd2Y+Tb09Cej1UGUNbaZIVNAazFAeZ6vjFd2a0i9czgWHSkDtycq6fC48nS7s2MBWSB7MoYNRmW92jDSi1WlGQ+cPcpS7OUXmZO1b2q9aI9/4mm2tqZDn1WsiTEq7rf6sCB+kbNpXxlGCFEI+GX+uAXyLfJKVmGgMPAqM1C6LwwUBgoDhYHCQGGgMFAYKAwUBgoDhYHCwOcCAzcLTzfHb9vcX6EREth0s7Kywhd/8RfjemOUNpdzxsxLjK7v8bRPMXqZNFJD6rFCz1vAIC9iz39mZXuBIIeAnkp7DdUfdEYPPX074Va9cHy3y+H5h6HHD/GCNi9IHtZ6YeiU2kLaFKdJjqVGqmkmxIpYTVR9idSvCich3cd8eo797XNsXjvNtSsnuH71JLvb99DMH1T7B1XvODmtkPNIbaWpupArW0zhAmBaS3WGIw+j+dMUs2EF+Ny9TKJ80FY2xBfJMuJO6SzS0JXBovKMhF9aMDlAdjeeFZctSIQ3laIWDFQGGOLGCy/POQSqYwM8xmf3MgMHCgdoDoONPgOHp2W6iofYQZi0SQYOVLfpWq5vbsgBIieP+vJ003VkF/vlEBrqqXGyQKjG9Dnwz3/5XxKOHNOGFIcS/WNu+cJ3vpn7zp0kBlVW/8GieDRCqDDTwBqLg8vM07JLadXWc3HP53OSDhozL7ehnZkNeYsat/dpJg6Cw/BNU1eBc2dPcerYOohHmao5w+Ur1/j4408QrKLvM0FtGK6MmQ3z2dzcxA9ap1m9KX+oUB6FgcJAYaAwUBgoDBQGCgOFgdvGQBm4MFAYKAwUBgoDhYG7n4FBZ9I0Xhgq61Pf3ki18i1hUvduDfCGnw1wcH2yBZ9e73mwxDupQuRNb3oTdVVRCZ436I6KdE0jza5T3azyKI0uSceTVum6pGapKnfpncF6oROSoLS0XHLU5KoBlivJmvEAplDVNOfFyiquuuYQO4u8pFhiuLLnLP64O0kr76UJt2lGx1xDNMQxhFp8ShfuVLdPI3F7lL47w3TnPrauPMCFT5zlytP3sXv9Qbr9B2XuPUSOa4xlcooaxjV3BS/zfmWtX+agd0wzrTci3jEEKMN88TJBcVMSUe2plJTQZgk25fq1p4BGUJ6ei9sUHELRl7g/vVov0cFNRYPd6vBGqLIsmxnALa6smeVPzpcI76K8meH/92Nvb0/1IKlvd374x8JwZV5Iaj2Mh7aPjfj4x5/hN3/7g4wn7omD7MJ/v8ebH7mHpbE6SI2syRL9I7GqqeqR90DQWKqt+OI2U91F9MbTHSDDx88sDPagnsyMPiWynCrc5stNMFvY3WnelZw9y6OKB8+dodJ+gTR4kKt6zEc/9nH29uckkdf3SZbnxZyCDgp15P8MvZOjSQXlvjMZKFYVBgoDhYHCQGGgMFAYKAwUBgoDhYHCQGGgMPD6Z+B1OEPXAg/xaUxvIXXdqOgtbyQ+zcjLaXPrrg+N8R5vhtf2tIcvDdfhDnXEs6fPcPrUafpWDoGUqUKQ2phJfUfbzId4UHcmrQ4J+llQ8u69B4G7l/2uRToOOXNeb4aq3Hx7NWmYJiB4aGLHVEdKpp5+L1JN29Al8SldlCgupa8nejXLwpi2OyJ+z5L7+8Tx/extn2XjykmuXTohHGO+e45udg99c0pS6gkC6+p8rNG0Ej4EGTMboILP+FYvn3Gb11EDEYdpPr5sgqJaFqWTch1IaM8g8d1hWrhRPWdv5zxyRyk/gRYA1V7A6VQnQxqG4EZS/eDXQYaSJnjOy4U3/9QwWehwB4KHB+MfDOrv8iLqZT4bY2t7R6J9ohqNhrDtezpVTJpQFpIapCEMxHqZjz9xnp2L1+jlPTRxZbnjrW+4j/vOrmNpn2Ad8UDkz4gjxfu+w0jq6aXvrutpmpbeHR6qqvdN81Hk8PbpHMZf89DI4kU3/tVYSS96lhMkav73nDzCsdUJfd+SNd96ssSly9d49vxlRqMlOUEQ8g2LfV7T2YzpdHoj76UiPm3HS9UpZYWBwkBhoDBQGCgMFAZeOQOlh8JAYaAwUBgoDBQGCgOFgbubAdefPlNoxi48OW6KevIzgZq+irfPybv38KWRpG2aNEuvfeb0ad7+trfRte2gV+IODoe0x8Z1OYWeV0nP81Dqnze7y+H8uA7r4c3wPEev+SVMWq2RFSIYlqXjCooprTwXQcmwSDFcBlapnpwfHZ3U837QQgkVhAkpHYX+jcx23srGpTdx6cmHufjUw2xefoT53oMSSO9TB8fJtkSmplf36kFtM6HOVILLybyCS9a9gtavi6amWZgIRhDDdoCDAC2s6QUxM4IWMsaGbr5Bu3kB0gy0rHrodioPoeRL3a52v1T5KyqT4cNMPDzsaDFHOAy5cSV/qYdU1lSzBPh99vf3CNEIwegk6nc6JNBlSif1ncQJimcL7E17fvpnfgHWjxNijf+Pj6VR5J4Tq6yOEoGGqtKGFa8+Vtcnef16OQZ69fjJt5nb+Fy+jzWbz2ndYWJBo0NWnay5LPBc3Vc9dqsBsg28eZEooWumVHrZV2vj3tPHseFTICiM7O7NefKJZ/XiByr/FIymqub4HM0W/eyK+8zicpoXsfIsDBQGCgOFgcJAYaAwUBgoDBQGCgOFgcJAYeA1Y6AMVBj4nGZAgpXm7/qUQ9FXfHs/LxeLwd2mQ931MPS8RelLP416NHZBkbbpGE+WeNvb3s5sNidGqXidNMqMtDujaRratpPWByH4OJ6/CLmrL5P1DgV+S6flhUAkeBmq54KlQ8quKS3VUiVJWNRZPJVUeRZiNSbbiK4fC2vi+hQpnWO6f5btzTNcvXRSOMX1K6eH/+3Rze8n9feRulN03bowkQZdk4mYeLcoznVLrVaej/PKoK5eWQd3e2tfMMcwD9P6DBF/KKEFRovtMRe3gzZG30/1Asy5dukJaHdVUS+Jnovbt0Mgq11WhkPBrW8vPMSta3zKXB/NBgdMp7oOtyUpnp5ngdv/4kiq7+16veAztrc3ZH+PDXNttQEbpbshneUF7LMOAVMbOYMyxpVr2zzz/o8SR8tyUiTqKrAyCjxy70nqPCPIAYJszPKkBt/AZnoBssZEh8kiHBI3Pczc2kWGt/Gvwep0GGWNl7Lnq1x9aWmUUFzP23K7LULQLH1+UU4j/38n/gmQOjecO3WUpXHEDxRNn5wCTz19ge2dfdBc0JXl5XCYGVVV4V895nNUt3i+qpS7MFAYKAwUBgoDt5WBMnhhoDBQGCgMFAYKA4WBwkBhoDBwNzPg2tlzyNKkboWk/AWQAoj0wOewmH1W8OlCVQ/uT7fFi9VL6ufWZSYbnwOy/6WQVG7RRfbAvfc9wMrqOkniov+RclaZBF+6PjOVYwSL4kAar0LsLpfPNUdyBCrBQ98LWfF0EzwvKC1kwfkYcFDPtWDBvwEnD/nOu/hRPBHlOAr03Qo5nZZT4wFmu4+wffWNXL/wZq4++wgbV+5lf++s+JVjhCN0WY4S/98eNibGZWK9onAiqqPWJLP4I/qs+kbbySyfg4Jb3WZu+61KnsvzGT2X+pyOiayBzEwWD0NUoTs+LGfMjCCBu+vmVKFj69pT0G2rRiv4hlFw41ZfB/F8EL56gfHcDzfii1gY0h7n8HKDboKZaXOmAa28nLs7O0TP05y7riMdfvpDeaY+XJRXkfoNSgU+9rEnYSTPng6QILIiHWdPrHPyyBK0U0itXoBGG7eTwB+JdQXqK4TIS11msksDhhBwO3q3Q2lQPn55wuHx24PD0WPUXESKps/SZKQ5N9TWcnR1zNIountEBhqj0YRLF6/KyTFjPm8wC8oH59TMiHKAzOZz+pTEly8S5SoMFAYKA4WBwkBhoDBQGCgMFAYKA4WB156BMmJhoDBQGHidMeAq1iE+eWqvlgp12K+P/MmjvrY5kt4wMwntxunTp3nzm9+M641BeVLnhrIkVbhpW0x6ZJLxFiLZXIu8E2bAy7zc9qgpSpN1R4gD1yQ9/0W69CJzAqSTK67YwiGE+BASNUlOjJTl9OiPqbf7oH+IZv9BNq+c5dIzJ7j87Al2Nu+jbx/U2GdIaV2a5zKZJUK1hMURPUYj/bnterrk7BuxqheQ1mxWqYZs15NbXGYy7hb5L8zy2b4w73MqnQ94soFI0yII5hQMD+UmLVIvkTrRazGqKOJzx3znEuxdBGvIqWG4tBsWrTyVtaidR9TnELwKD5N9AZPHbIA2sMlLlzujb2RM0lx6A00BJQccWqF01psctEX90wlRm+ra1esgQoJF5UaqUNM1mrv66LtE1yai1UO+t6mrCU89eQEma4RQUUVt2v0t3vzIvSxXmVqewRiMoHwL8ofIedR1LSEEzAxwcMsrK9dM9quKxze3tuSBnYHyul4TUtjLfnceHILbcJkFetljJlvlBOm7Rhwlcj9jeQynTxxBNQZHUha3u3szrl3fIlYjQoxCpeXJmDjp+m5w9uzt74EZvUj2r8fy+VGuwkBhoDBw2xgoAxcGCgOFgcJAYaAwUBgoDBQGCgOFgcLAncyA/8W8wzUkxyfbmpUlSGuSkMkhpGbxHFD8OaDqN4BfEumeV+P56ayy56Ah1CRx/0ALAAAQAElEQVQLfnvNoMiLQeo4h7Cccdxc94YdGY1yazBcqnBzZfV1mHQ9XxIlkis5efwob3z4Iemnc8g9UfplTp30u1baXCN0tHKEJInyQZrd0PWLPMx8duD1DuFrcNjWzF6k5WuVHcRZfYCR5lsJ8QBBRki5lCaZ5Y7AMpJ4BxAzyXo68dN00CXXMGuyjclyYqS8pm10Wpw9yNWLp7n8zL3CA2xcepi9rYfo5g+o7BRdv0QOgaz+TDzjcVmDhjbPqxJBOrIFjaf16rosDVrxXqZlMHtx/pxnB5/i0lCfosbruXjgL2vRXjhJU57D87OIVh0dEGZqIBE7qrRin+mOxH9mhJjwl8VrqwjVGqJmh7Eh+eo88k3dygwfP+htruo4nBvmK3wrM5RnqodsjHJ+JDk4/Hvw5vMG6fmEEInKR7sxWJRzw1+UgBGJni/nyqWLV3j2WTmCqrGcAD3z2T6rS5FjqyOsb6ijIWJkkoeK6nZWHYredPskHDdlKbrIMSzoJVHCv5vPHQL+0TR3fqjKHXTbwhbZCUk8ydFDy/qyc9FieoFFBFHcbWzs6OVPuHfTX1IzMeLNFXonnTyfHpp5pscKCgOFgcJAYaAwUBgoDBQGCgOFgdeUgTJYYaAwUBgoDBQG7iIGzAwzGyw2W4RD4uDh3/DicB3Ks8zsRn1PS8nmOUjcko41aNWG6vEpr7RogpoNemRKDPqi53d9Vl4iJyna0lcVeW4sF8uEoMEOIdMOxlSnKvPB3e7DlPd5GPeyW+OwxmGIxHgZ5QZqTr20tze+8Q0sLU3wb8Txsc1M4xquy5nssRjpVb/3ydx6kCHXbRsiBw9Pm9mQ8vgQuUMe2fk/4BQPF2biWqtJC9YqydHRD5/K6OQQypaxIIdJXFHtdbr+GH13mq45x3T3Hq5fOc6Fp1elkd9LM71PDqV7IZ0jhtPi8ohmLecHcpyYqX0mDyEKPe7QmrhHSo4WhjCDxmS4DoxDeUP65T/Cy2/6Omo5EHtIppPr8PkZQQszLJE2SFa2WcR1/Yop2/41WAqR0E1uQS8FfqkrLSFmauDp50GFn4WFu7nLTkMP6cPhtHc8rX0rm4abXodMr43bp5ZsamCdqgg+d7Xb3N5i3jZkjFhVgzjv/4/Cp9S7R0T5IURNMdN1PR6fTudcvHCJIFE/WGBcBU6sL3Hq6ApRTgCdbkAY+vR+lRj28DBk9pTjRsQTt4R5H6q2tz9l3jSE+Pw+ua2XDBvGNz2D4KHyxG/QvjixvkIt7qP2j+mEjqHm0qUr4jBpTaD3/KD5iGgzE2uZ2XyOooL60q3e1G+5CwO3j4EycmGgMFAYKAwUBgoDhYHCQGGgMFAYKAwUBgoDdy4DZjboSGZ2SyPNv9FGQNoeJh0K16CQDuXImPLMwMzQLf1PulXv31TSSsOSlihtyx0YL0SSc8BhUv8OB/b2DsldBIMYTUVew5A0ppp2A3BQltG1iHOQ91yomHd0U7FXvxncuLySJxRKa0MjaTIS7TuC64nKc0eQ13jrW9/KPfecVY1MlmFR/DjmTcv+bM7wqQULBOmeXv9TIavvF9YZuHEyXljwmqYlFA+6dYtJE3b4Nxoh7TLTD/PvpP3q1vqEAZo0WFQZ2iPSifsl2v4EzfwcO5v3c/XCA1w5/xAblx9mf+tBpnunmM9XyXlMkD4c6kwcJXXRkd25gV+um3roOFy9pMTN8V5pwdsMUJmWEhSq5OXeN4/8cvt4XbR7Ho3u6WBg93lzC2ZEgpCpbM7m9aeh2wEJ3WjDIDH7cD08aurjsN+suCoubssMSYMh5JVdfnZ5Pzfes6BtoSG8V5+KR0OM2rthAKqcZajn9wyWsz+dQayoxhOq0VibtSLUI3n9Mv4CoE1v8vhlzb+X59bjjQ6E8+cvDL2hwf3rnyYxseQfW8p6gZSHSlGbPISmp0P2mSAbBo+Ihzx3ZUUdqHbSAUSwoUYn7+xsNqNpO0x56Mqqo+D23wPRbqcmpnvxcresT0as1pHBAQLEWLG5tSNHTkcIUYeKMnVnwWLQEx0Y8yE/mPenLBPKXRgoDBQGCgOFgcJAYaAw8FoyUMYqDBQGCgOFgcJAYaAwcFcwcCvh/VMZ7rqgy02OMGhrrkw5kpomaVYQ5bioJGZXlalGL3Q3wdM9QXqow1JLcBykg6kPqXlhAOrPBOmSQaNJ7zIzzKR7STt0+82MF7uyChZWITEe9biAf0vMADlhvI8sMfYG3GFzkEatouaBWlowdGtugeWlMY88/BC575lLb/RPhTgvMoz92RT/A3GLEf/jZZcn84GtvMjl5V50GHo8yTYPbycGZrUeJoeCiQsGuEU+26zUAaRt9rmmT0v0/Rp9d1w4Td/ew2x6D9ubp7h25TjXLh9na+M0s71zdHKI9N0pOclUP01IOZK1lhZQmAYopsHcCiELHELZQ9xDh1ZadiI7kVULKA+Hl798yJyX3/iubyn+Bl+EyPeP9CwQRKsx5B9MMGsxsuLuDRz+il8vUMyNvFvX6bavqKQV9Cpm1dKtxHAfRp8feuoQQ7VX8FA/2hSh6vHNkdwREzKajo6bRDKGuMxXGjrwGgqD0lGoSCpsEuxM53J2eP1Iq4aNuuzVUSJi/v8qqon6qvTyj6nHyxBqprOGZmuTqorqOWM6XM4cX+fI8oicOm3+HuUKgaydn9F2U58maCTlJbV7/j0UmfIEj/c6KMxMdT3PNOYc/2QK3p/qKPcOuN0QzVHz83n6rNwBYlqbiag5trK8cIAMcwnM5y3uPKqq6pNs90OyaRo8/KTC25ZRBi4MFAYKA4WBwkBhoDBQGCgMFAYKA4WBwkBh4PXPQJnh3cSAa0eOl7LZyx3P1TlU6pAiuIgjdZAsIdAhPQ85MuilTbVzcjOFZp+8vwl7Gwc4jC/CvK/8NFM3Qqf6/UHY7YPD0z4Gn3yZGWb2yQUvyPEaDimLeOiQf4agSNTDTHMZkBjiqmieL0BWb4lhXj63LIVUQvva+iqf94630cyn1HKQZM2/7+TIURvXHof/AeJar9uncdTJcDufjiFx08PzDmG2aND3vexZxG+q+hpHMzbwLw6GkQM5BZI7KwgDO2aGhZoQVjA7Qd+eY7pzP1tXHuLqhYe5dvFhNq4+xM7WfdJmz9L1J+nzGtmW1PMIi2OwCh8pZ+jlMfIwSdzNqG+F5tB4lgMLRIUOpb0OfmU9ZKc0VbRGWjSllWcKXsEdXkHb10nTQwYXjgMGwm3xFL++UKIdM22IlMV9JmgFoxbC5AS5dvUC5DloubEMKlMCM1PgUJZiKtHTWIR6et1FsfJf7q1+fFy5MtpeL6i8kgljPnxCwp0cDKVJ3XvNrE2W5dDoFKo2jTK3dS5dvLLD1Y0pmzsdG9stl5R+5vwGTz59lQuXtjl/YZOnnrnKE09e4WOPPstHPvIkH/7wk1y4oANuNJY3sKFrW00/sb4yodPB6DN1gT/LngWC5h6UWkzanU0oR6bduPNBzEOHJ5P4dJgZIQb88Nnfnw4hd9Tl81pA7zOL+fXUWuf1pcngAEGOMz8I/RMss9kcs0AIWqeDfC/zKfnhmFLyaEFhoDBQGCgMFAYKA7eLgTJuYaAwUBgoDBQGCgOFgcJAYeAOZeBQQ7qVeV7mcG3Jw+xOjW6KyRlh7qhwHdPh8V5OinaPJOdGv3udbucq7dYVZhsX2b9+nr2rz7J35Rmm1y8wuwlTL9+4wL7C6fWLTC89zVz1WtVJm5dBfTHbBvU9OEFSAwdfw/QpQ6/r6OfQzWT3VEpmI0VzrvAQM4w5w3zSFHwejm4PDuFjOzw93SRrjo52W3PcuITb9tDZY3z5F72d1VEmTbdk8lWs3R+Awlrar/+fY5N290KuB26lW3p4c9nN6SR9z8z1wptr3J64W+G2yWQZELUeNaSJsEq0kwpP085Ps79ziu3rp9i6dobNq/cIZ9jbuYdmdpbUn1bb43KeLNPnWrpzRYg1FuKAbKayzGKcw1BNtFqWjQFKmiPrceP2hONGxkFkqHkQf/lBePlNXx8tTQvgM3HBWssC4npYjJyHEvk8tHABixHftHrIAZIIBnVlbFzTS62XUSvI0EDt0BVMFRQe3lmRPFQYhlDK7+yPVwCjk4GJQJSnLSvM6q2qK65ttLz3ve/nb/xH/y9+9N/7f/CDf+5v8T1/+q/yXd/1l/nOP/GX+O4/+aP8G3/q3+d7v/cv8Rf+wt/gb/3Yf8d//rf/Lv/Zf/b/5m//7b/H3/k7P8H/+D/+FD/+4z/Lj//4z/G//sTP8X/85D/h//ypX+Kn/89/zs/+o3/Fhz70JF/znt/JQw89wGQ8InUdq8tjWdHj0581c9FpQhiASnAvn2w0vSIDZypR8kVvdxD4S3NzhUbOlul0qjHs5uzbFM8a16EA02wWSEMyUwdjLJd0PCjxPTSfz3EHSNLa3Ty/pEPRm/l83Qni8YLCQGGgMFAYKAwUBgoDhYHCQGGgMFAYKAy8VgyUcQoDhYG7mwHXlByuMR2CvpViNYNuC3kz4Poz9JefoLn4OPMLH2d+Ubj2FM3Vp+iuP03afAbbuUi1f5l6dlW4zqjdpm53B1TtjkLHLh6vlB9mcjDsb5B2r9FsXWIu58jsytPMLj7B/vlPsPPUx9h55lH2zn+c+eUn6a8/C9tyQuxdhf1rMN+E2cZzmF5HXpfnsHkehLzxLFn2p2tP0199knT9KXrZvv/sozim5x8bwkX8Y0zPC89+lOnFx5hf+cSAvPWs5voE3aXHOLOc+L4/8Yf4j/7Sv81f/+Ef4If+7Hfzh3/P1/CFbzzHmk0174Vdgf5Tbgzn/bCS2UKz9DUwW8QPy25H6P4bx2Js2ZMjpDH0R6A7Q7N3L/ub97N16V6uPnuW6xfPsrtxjn52P5H7GdVnybZKm2rByK51jiqscmYS/sfriUFZ1xNhETfTWNp9JucHrgsvDNBTyql/uAD/NI5zq7RamSRWk3ZMln2OoY2pQ0GtXu4dXm7D1087MXvTZBZ0LvIWz0WhiXD3bQyLqYhJwB/XRrNzETp5NM0XDF3PtVr0hZZ5AXRl9cOQgy6v61D0Zd5B/flXcyXt4rbPsgoe+8QGf/1v/pf88e/+d/iVX/sYv/XBp/n4k9e4cn3O9q7Oun1jZzuxtdmyP7UBXT9mNo/sz2DeRNquFipSGsm5siTP3VhxefQYU8VlUh+pwohlOT4euPcM9547RVXDZDLWpoQYKpbGywcz9Tlmhh/zJ4PvQ1EWlw3B4snQ5jAeg5wn4ttz/eNTKJ2A6WwOFtXnYU1ecGX1cxOyih0KPlv38O7KAp/RAt6zadwgJ1nQHI0YDHxVgj8zvZwcbdvIozrT758GMxOvPiOvdpOBw5zBW2sIylUYKAwUBgoDrzkDZcDCQGGgMFAYKAwUBgoDhYHCQGGgMHDHMXCz0O7GmQtHSSJykqMjzQn9lNjvUTm6HaV3mT79KNOnHmXryY9x7enH2LrwhJwUZHe4rAAAEABJREFUF7HZNqM0IzZef0rdz5SeM84CLWPpnaOYqBSPB6iU5+la6VoCtocj5Y2tpaZhpPxK7evcUMme2vvvdjXGjsbbIu1dl5PkMsMnSq48I6fEM6Rr5+XIOE939VlaoRHmDuXPPNy8RHOAuUJHs6k+NuRsUVj3+9SdY3oQ7lN1B3GN7/GxbHO4PSPZZ/Ndgua9NoJjy5E33near/yid/CN7/kKvvvbvoU/+i3fwDd+7ZfzBW96gJE49Ta1OK5yhyPkXvpfkjL7HLDkqzHoeSYhP0vEd+A5g8jHZ3YNbbJa3woo/1MDXSlkOmmUPWNpk+vSdU+Tuvvp24fpmzdw4Zk1rlw8Nvyfj2YmZ0c6Q+akcFxYlXY5kiQ7oq7HgscDrkUjcTfGoD573NmjoTAz1Y1DiK5hCiyeSurOt4CyhjoSUMUoQ/ygjVfnlV3e66fo4fVd7MI1WkqTmq29IHrTgOETIeJZazaI2FnCdZD4blWkF2tJAnWVpoS9p2mufBS5xOjlhJBbDFR3YE11VHVYNg/VnbKDRouCop/G7ZvnhQebNxvytAGCeo8Wtd86grxvVzc7fvSv/Rj/5d/+n9ier/FPfuWjPHutYU8OjWr5CPVkhRBq1TfcXJMTI3va/8+HNnE1mtDJ7lhXDJAnr+ta0uAtTho6YXqZoyaUmqkOrykTHWz3nD1CqHucn2w1TlI/94MAzB0A1pFDp+yeZFkHhBGTyQ51xHOXihjI0dw87vMMwTlTHQvi2OgT7M8bnnpW3t8Q6ZTOGiXECq8bY5BzJmp+XpAZ+tPD0KV1RsgEHMp5BXdGXQlZc0ogXnww07xiX2t+1VDWhl5HrMrFqbl3VOsUrSfqlwR9P9jqtgXNM2ge0/19/MoHDy/z6A14geNGRokUBgoDhYHCQGGgMFAYKAwUBgoDhYHPBgOlj8JAYaAwUBi4ExlI0oEcbpuZST0ykNSUul6hIq4x5Rk0m7AlrfLpD7D50V/h6gfey7UP/DJ7F5+g274q58OGnBA7LEmXWpHmV0scNOl+/g0mlbqMQ98aRdrgoG+6CNd3oHT2AV2sQ8YMSLhGOIAeE5BzwL/iyuQosNRI/2uJcoSMZd9IoaMenCJzKjlbHFGOijTdJs92QE4Jk1MitPt4vqPq54o7GrVpqVPHSM6HkewZyx5HkI1BTiBH1JwOEWS3owqanPI5QBUDnlVL5w3K8/p0DdbNWZJAfGJ1zBvvPcOXvOPNfOs3/i5+4Lu/jW/7vb+Td7/tEU6vjhhJEx4zlzuhw/wbcOYzKtmS1TZZom87xvUSTRuZNYFsgmgVSZjZAE8m6YJ9pz6UCAf5QfqgmYFu158zWUvRg+YclBdU5voh2hC+/n3bY3K2HCJIcQwsfqJrxjHI0oa2UmhrUnHvZX/6Js6fv58nP3GWxx8/yf7+I8ybe2n7U/S2Tu96sdr1mk9HT9JaalJIIB5gzitZ8SRKe2mbRgwmkw3PzrLNQxtyzKMsrqzAoUB3VjkDAshuZDdK2wCVapxF68wrubz3V9L+ddPWpGQv4ITmYWE8NkxQES9DdbIWIA+Z6CXuWIr77F57EqK/9Cowh5ZGlcw8oTRKaLMo1xMHOCw7SL5IEA43/QvKzdRe9qANnttMCNVQ4yOPPs4/+Pl/xvjk/TA6CuOjfODRJ/nok8/w6JPPMu0ynVVMVuXtU5iFPhl+Xs6bTi9lCxbkZHCbYTafD9aHGImC+bA6GLIQQ2BUVdroHeNxxRve8DDVqCbEqDyoq1ovoLpTD6ZDCeGGY0m2m2w3/PKnw+OI4QW4cXnZc8iqoRnj4db2zmCrx3sdGqis7xNt2zJwB8rxUobLe0E5fJauLCt8Tj5Rj3v/pv6Dz03ovTyg1c+IZjAdeHp5dSZQiz9TuYE3VyuGy+0eIrd65Jsyb47flF2ihYHCwGeJgdJNYaAwUBgoDBQGCgOFgcJAYaAwUBgoDBQG7gAGksR9pCEdmuLCuUltipVy5EBg5xrthSfYeewDbDz+IeZXn2Ey32ZFQv1SP2Ui54N/esEdB2OJ2iNpVS78G0kdQJamllOS0O2QhtVn5QnKyxKzFxKUIUlrqH/j8byMTLAsfSt9EoLb+oqQCLL1OWSlPxmyUGPzSeBFrkGTU5mJ2zBgMY47RKIcDo5KTp0Ta2PefP8Z3vOVX8y3+SdDvu4refDe41RyOlXitsotqZmR5EAZ1ZEoHjppqlG6awy1RhDH0lKT1rGXs8ZDtzVIIKyko8YQVCerUuKwXAmCyhc6oWpLS02+Fs65DLdoxLrCtVi1HKxH4yUq+lzTpZq5HDDTuTZJPCrNd5WuO8GlSyOefDKyvXlK+umD9N19Wvez9Ok4Ka8JS2J6RLIoZLIlBuESjZIduGkLeN6Am/KyjLsB5R/cajnUvDkcim7UfUE7r3ijxVDzZT+c3Zfd+HO+oTZALcfHlUtPg7yRQevknjk8MiySM+QRbRQWUJWDl/C5mNd6KWRtrpSSDhnv6wU11Y3JW5mIyA/Co48/xd7GFjYa06jdzNvJSXF5c0tOkCf5xV/+Fzx7/TqXdnbJqtOrzuCosEAlh0UVa2KsMKWDQo+PxxNGqpsxLAQhChWEip39Ge5EqaoRTdPqRer0wvRkzddfZsSRKaX3Xg4j8NDQO2Keq1Dxl38bm1vbzJtGLycaN9P5gZ3Vr/fv4Yt0Ptihub9I8aed7XNZ9IXYQQOzCDXn7NAYZib7ZIxKvH7WYWUEovhFedx0+VovDrabMku0MFAYKAwUBgoDhYHCQGGgMPAaMVCGKQwUBgoDhYHCQGHgTmMgE0NPsFZKUyvjOkxxULzbp924wOWPf4D9S08S5fRYUv4odUiow9qOKG3KP+FhEvKDRKxRVRFjABep0CXdihDBboKng+o4LGjcBUB5L4RLXkNnBgpN5SZR+waUx119aYJyXsSQWBpnThwb8UVf+Eb+6B/5Jv7kn/jDfOPXfTVvfvg+VkaRKOeG+SdJpBNP5GWq5GxyqrMcH1U06as1o3FN5ZniJIibKH5NQ3jczIjBUBYuMmatY5K2G+MIsxG9eG21no36a3OPf0Kj17J1QhuMVlpta2O6sCocpY8nyPEeJuO3cObEl/HWN/5uHnngK4l2hq5bk/NjCctLGmok1AdQPAlZ2q+sUKaeMlDPu/UOd6vhd4LdkrUhzZnuXoOdqzKpGTZorz2h/aj04a0MHRUIdpg1hM9PDVkvePSDoJ+1yW3AYbFv/j4dppC7AbTPJbQbbkSrF84xlOhgC6MRLryHyTIf/vgT/Mpv/DYf/cRTfOKp86CXKBEJ1ZhQj9VX0AsV5FjoMXdsaELTtieHSumxPIhG02WSRerxCoQRe3sN2zv77O1PBztDDAT/7BxuZNLLJLOyKTREg99kUxwHL/vy/6mxLWfO/mwGIWj+CBnTQe3OHdS/UmQW1yL0p2OR90qfdtCBhw5PZkUcBEUseNYAnZeggiDukG3c4qq0Xmb2IqW3aFCyXi0GSr+FgcJAYaAwUBgoDBQGCgOFgcJAYaAwUBgoDLz+GbjjZ2iH2pLEbwlLDLKSNMnu+gW2Lz1FLUeI//+OOrVUEsaDBKhomVEdGY9q6iid6SCvrqRTSbfD1JP3Jz0NXVkZh1CS7I8D5KFMuhuCdK2scJFnqhcEdaY8VO8GTHkOwMzuWgTZLsZwTvt2SjffJTX7ZOHE+hJf9kWfxzd/w+/i2/7QN/P5b3sjqyMYWUvWmmQ5KhDHmj29hNyu6+iksSY5NZw5w9cg4f9+oGtb+q5VvFOY1EwMa92DNM4k3TaFCqTdWpyQw4TeJsz7EdN2RJNWhFXFFeaj2Ogs68ffxLkHv5hH3vSV3Pvgl3Pi7BfA8n2cOv0Gjh2/h9F4VWtSa+0qjRVkiazR2iKYaax8kKeSu/32mdztc7ht9ps2cOpm1NrUG5eekB1zfPP2iuUb8JgSKsGhpAm6cfAprhgjQQeRmTah6vonBPwlUVT54O9R0yxCz7v/vvuw5QlVBDVltDxmcf4EGC/T9oa/KKFe5unzV3jq/GV+/p/8c977L3+dpy9c4dlL17m2tU8KtfzFFftNppXHL8UxTY7st5nORvTB0xXTDjq9ELv7Dc8+e5FOLzNRY+k9acRNNmcj+cwH54e5kYLP3aHoy769fSXHzt50hn8VVtv1WFXRq8dejqMQItk0om5kgdeXEYoq5ovg4JVdRlbPCBokC6CcAyjpThiH2xJ8ITJam4rKbUsM5nDT5esbtXBmanxTfokWBgoDhYHCQGGgMFAYeG0YKKMUBgoDhYHCQGGgMFAYKAzcWQy4RlSRU4VZDf7PcAdBcJ+96xfJs20J7p0E+pa+7xZ/GCxh0OToSHR03RT/5AdyjJhrYSpThqYokUpPJMZnfAxPOLI/lJOlW+UhnpRKFnH0FtSr4WFS3JE9VJ3skKaVpWUObdQ6C3f17RPoEwgT6Y6TSmvQ9MQ+sxQisWsYW8d9p9f51j/wdXzPn/wjfOPv/ire/Mj91CpvmyT9VvxKPw1W4RohmGjPw3r5mokyYgxU6vsQqH7fZeZNJ65NOm2g6ePg9GjzKokThOoc9eghjhx7JyfPfCkPvuE9vOntX88Db/nXOH7flzBeeyM5ngWOgq0hwZe4vsKps8doul3pxHPla27mk8wMOq6lYd1NNi7AXX+Fu34Gt3UC2hw6WCZVZuvqkzC/Lmt6bRYGKKHbDiCqs8eVfJm3i+NmphdFUnoIKEqIIB8AUV0H4Iu/6C180zd8HfPLzxLzbPBGWt/IMzlHRyVjvUjaxwQidazxTkyNW3kgH33sMT780Y/wscce5bc/8P4h/PgTn+BjH3+Mjz/xBM9cuMC1zU2293YVbvD4E09y6ep1PvKxx/n4408wWV5lY3uXNmWathEHCTGB6XkDogzPOcgYkrz8Sz4o3AnSyP6NzS1m8xYskjWGfx2ZhwMOxuMzuT5FXe9yqCIj/Jy4kVamL3WSDZ24mDduU0DVdIDA8mRJaybHlGeo7gvvSoep2c29vbBGSRcGCgOFgcJAYaAwUBgoDBQGCgOFgcJAYaAw8FljoHRUGLjDGciyr5cgjgQn/4aXwQnStoPeN6mjdL5eNRJI9Ovl6OhSh4eejhLWc1aZdKggPZHgmpMjkKShtb3E+FDRh5pO6IP/4fMC/gfSSaJ9lo6YsuoJmUCW5nWY1qCS/7y/52AqD9K2ggVQnLv9CkYY1fglipnECXWu6KZzsjTQmp5x6Gn3NliuEl/w9jfJCfJ1vOd3fD1nz7yJenyGHE7Q9GvMuwldXiKFJaiXydVEzo2KRv01qR7KuryiHo9qfY5DOKX4MYUnqCfnWFl9iOMn3so9576QBx58Nw898hVyaHw+x46/hdHkflI+Tu7WyBor2xFCfQziwvmR5Kwhzzl971FWjlQq60lyZ2XLWlOfnVbWPBS01uSgtXUcZir/Lrw1g7vQ6jvEZF/6qBegDh3z3Yvk/cvaLOBWu/4AABAASURBVDMdA25g0iMLQy1tlqi46PYsxTxXmYq99J11OPV9TyeB3+OHtT3eSljf29zl8rOXuH75MpfPX2G6tc33fOe381Vf+2XMty7T7lwl723C7iZ5usd8c4N2c5P5xqZe0n26Zp+m2SWlKc18R+GMqTzHV69e4MLFp7h69TxPP/UYTz39cZ5+5nHe/4Hf4Nd/9Zf5yEc/wKUrF3j8E09wfWObedvLawg7e40O2IDJmxyiQhlsPmeH4gyHns/ewSu+enmpq6oGHdg7u/tsaf5N25F0wHbiDl15GFORm263yXFT1iuK+mxu7s/HzGa488O/FoxDG2TTyvIyS3KCLPK8Jc+7QgjPS5dEYaAwUBgoDBQGXksGyliFgcJAYaAwUBgoDBQGCgOFgcLAncNAlikOl5byICNJY5RTgjhmNFqWFhkEYxCxLWExE6MJri8ZfZ9xHXHRh/K8rdBZLeG9ZirhfS9V7Ap7uVboGCkcs5PH7EuUT1RwIIabQkeQMQ4S2EHcQwc+2AFsMJy7+NJE/BM3fQuu2VmU08MI4qqulhQatRn9fMbYwP8PSGrmLGltVo/cx5F7voD7HnkPx898GWHyBhrOMsvHmNsR9lkeeG7rdZpKCEdpw0kYPcB47a0cPfWlnLznKzl77qu4976v4f77fwf3PPg1HD/3bpaPfx5x6SENeAa8TZSjw1bJ6rPPI+mz1YDkSrX0SBkK0RdrxmTduOeBI1A1csjsqw2Cga8Vh5engxJR8LiCu/T2Wdylpr/qZn9aA1Ta4DG3WL9FN7sCaaZ2vdBq43io6OGdFbmxXzyh9Ke4zW400Du2WC4/tLa3t7ly+RLnn32a7c1rXLtykb3t60x3rnPf2SP8lb/4/fz5H/huft/Xf/mA3/sNX8nX/44v5Pd+3bv55m/8Kr7jW79ejpI/yHf+0d/Hd//xb+FPCn/63/g2/sK/86f4d//cn+ZH/9IP8Bf//PfyZ//0H+PP/eD38Fd++Af4EeHf/9Ef5D/6mz/C3/gP/11+6M99H83OFklTsRDljQxc29pjv0nyVmpiMt2y6dUxdBIyHMRKKQFq41AJL/8ycRIZHB5uhA6hvf0ZO7t7g00h1jqDg4axAbxKl8/BdJAswoOpad0SUYdIYibnkIqHXzbIovG4ZjQaDba/0CRf2+IAeSErJV0YKAwUBgoDhYHCQGGgMFAYKAwUBl5VBkrnhYHCQGHgjmYgyzpbyILDHx0jHY7JMnG8zJ50uEZOiWwVJi0shGrQxTo5ProU6KRP+acLWhvjSB4yolHomEnI35oltuaZRejxAyh/e9ZLzToQwc2Gvhn0vYXmNsSVn4c8V8c4uDx+Mw6y77pAczCRL+0xzRs5PzpsSGsiXaeHyjPU4wn0cjD0PZNaDog20e6roFuGeJqVY2/h3ge/VI6HL2b9xNsYrTzM8tobOXbqHawffysnTr+Ts/d/Mfc9/GXCuzl737s4qrK1o29hSRitPIKN7oV8AtpVaCakZkTqRuCfJgkTQpwQ5RiLHoYxQU4uk/Oqc7tiJIxHEE02N9xz30nqSSbWiSzHmTJvumU3GROCV7+p5G6MhrvR6DvF5sNN4EdJbje4fvkxLPjGn2uDpAEufOv9WJh8uGEsD2lTjSHyEg8XxKM2aFVVQ62maeS57dnY2GBjc5Osvkw7cVRXBLkg6KeMwox7T0/4rj/2DfzHf+3f4m/+te/nP/lr38ff+uvfz9/6D7+X//g/+B5+5Ie+nX/re7+ZH/yz38qf+75v5wf/zLfxb33PH+aPf+vv5Nv+wFfzB77h3XzrN38Vv//3fCnf8Du/gC/7wgf4knfey1d80UN83ptO8NZHjnHyaGB5XS+bvKCdgEU5PzI7s44cIsPLJatkJD7jAWbDPPzpGBKfwcPMMHsOfU46hLPOlzQgGUx1GF0XN9c3NrFYkc1XSrCA25BSwu1NSnncOX6hCZ7neGG+p83shg2ens/nxCoqmvH+zMfRL51ElC092zv7mJwzXdeQ5Cw7cmSN5eUlvG6vQ9FDNcbMCKq3srKCr2cvO80WY1GuwkBhoDDwmjFQBioMFAYKA4WBwkBhoDBQGCgMFAYKA4WB15oB14h8TA9dK/LQtSmPe37Wo0sdbTena2bMdnbYy0ZbSWOqVuhsIm2sIvWRnCswid0SwZPKdvMS89FR5vURdvOYnTRiq4tcmyY2pj1dXKJX3U5tWgnmjRwqjrmENvlXuL69zebONjv7e+zNpkylT86laXUSPnvpazcjKZ2QTi9gehxC0bv2zpqEtL5Q1ZhrgKbVCJplUChlUoIeEkIJ+qlCTZbDoVLdWk4qxCtxBeI6YXSKtaNv4uy9X8oDD32tHCLv4cy5r+HU2a+SI+TdrK6/k9HSGwj1OahOCEeEdUjLos6xBFpnwkT5I9WrhajyfgHppEiItgEQUsC0hiGojuaQWgO3R+n1I6ucvec4WIMa07atphGJ0lJT7kmpUX6HWY/5HJW6W+9wtxp+p9id9aKnfo47HXY3n9V+kditdJAzIuuFdzv9nfBwwJDwl8OG5Kd6mD2/XgiBq1evMpvNqOua5ONrHA/zsBl7dTkn2IyQ9+jnG6SZML9OGnCN3Fw9wDWs28LaLUK/rfg2odsZUKVdQtqhyrvKV8g+0fP6XaL69fkeXat44yP3ayy98BrV4ojr21M2tuf0uSLrYMj4FjPFETL+o6o4Dc+fmed+5nA+Yox6QYMQ1YENnHR9Zt71bG3v0LTiRLz1OdPrAECcehszU9TURrapbIjoYWZ4eXXgdOIFl6+5Zw2rqLqVr4McQO6MClWUcyVpJSJJXtYN8UHQgaS+RuOKlFpOnjqm/gPuzPJ+zJ5vw+G4Zot8r1NQGCgMFAYKA4WBwkBhoDBQGCgMvIoMlK4LA4WBwkBhoDBwmxkI0q7cBDOTxhUGzcpsEUeKWtvM2dne4sq1Kzx98QJPX77Chn86Y7zOLCzThFVaoQkriq8wt6Uhf6qwrdeYS4SfMma3i+x3hprSSdxKGmPQuiSeBwl2teS1SWUs18bKpGJlacR4VA86ZAwLu7x+37XStuZCw60uM7tV9l2Y5/MIstvhcUUtgRwDCyiOX8biJyvMyhDEpxKKRzmlai3jWJATI69CknOjPwr9sQMo7nleJocVclTlXGvlK/KgsSpEi/M8uE0ODeG3hgQ9XOcc4LYJWlu0HiFE0vCplR5Cz4mTa9SjTMqNQu87y86eoPkFOXhMdVLu1LP61PNuvW9i6G6dwu21O2szBd/MaSrP6xXy9iWq2JMliBv+g54wPLwe2nTDRmTYj3p+RreL4/6Jg5QSba8NGAMpGkkHUNYmNqWD4qaxgkEdA7XSI6sYh5pRrJWuDhAw9RF6/wqv5xDl5Qty4PhrFfSC5L7B5GFGdfuuAc0tWuLokRUefOAeZtNtajkhzPSi2JhrG/uyzeMjzTQKQTABkF0sYosor+yKFhig8aNgpnG0Jq1e5qZp2ZCH2p0g01lDCBWxGoHsTHpvHWaG2QIcXL6mzm8vT/ZB1icFXsczLURi5XNUhz4vg14e1S4H2lSxuTOHOMbHyuLSD5TTp49TqU3QupiZ7AqDDT6mmTEayUYY8ihXYeA2MFCGLAwUBgoDhYHCQGGgMFAYKAwUBgoDhYHCQGHgtWXAzIYBzZ4fdq30rWsbXHj2POefOc+1a9eZzRuSdD7/5MZcjo39uMZ+dYT9+hjTAUcVP8JutcpeWKathDBilgJNMmlW0idzRvIUSxVMrGMldKyGhnXhaNVwNDYci3OOxI5jK2OOrCyztrQ0YGU8YllOkaW6YhIrgoQv/zDEDaBL+pxLZTegrLv1zpimcQCDbAlMuqw4w+FpMio5qKkyWvJQ5vFe+Wpzg5OgqkKqINUHUFx6ohqx6CoPbUwabXYMDhc5KIbx3Ra1z94mQnYorRb4GKqPxoe5bGowOTJAdshO/+NslM55zsnTaxw7saTh5lR1Bh9D9UJMapMIGitJB/ZuuYsvZ+YuNv/2mp41vLmILRYtt6Rmh51rTyt3TjCTwB8EJYdbG1TOD38Oyc/wkbV5XSD3Zu4EMTOPajtneWuzRPdMp8MmCV7XN3t2AV+OEu1iNDS51+iOpKbqz+sEFZp6MVVwR47DLBMDRDlWYmWq1qPGqiHHjjtHlJ8k5o/HFQ8/fA66KbP9Pc3ZXSYjHn/yohqvkMNEvWsE03g33hRnLSnDQwWv6NZ8ZIeMw+lwhGAa0/BPejjatmN3OmV7Z5f96UyOmV7zYKgTQqCTo8QdHQNnB7Z4PIk3zz/IumXg9WCYHD52kpOod34q8WA1+/PE9m4jdqPWpqfpZqzLaXTk6Cp+UIYYhnZBdqDL+/NP9YzHY7LSi54VKXdhoDBQGCgMFAYKA4WBwsCrzUDpvzBQGCgMFAYKA4WBwsAdwYDZQhEyM2lyefga/EsXL7K/t08IkboaS9iS1tSb9K9AjmO6MGbuiBNm1dKAplqmiUt0KrcYieovBqjkpRhLL1+uYW1kHBkb66PEatWzJqyElomE83GeMZZIXgsxd5gUNdcNHd5PlAZXSdOqYlBZHsCgaN0RNH72jDDvSlqmnAeapBIZ5CjIB2DIVx4MxSbN1cSDw/nIQ3tecC3qDw1U1+st4l7toMyjB7BhDNmgNRjqeuWhY+88KEsLmj30tEMNTf0ctNPSk+TISKklVp4vfVTrOloOnLv3JKOxdOV+qv3WqWFWmKTzqh/1abiTRXGV3K23mLlbTb8T7DZCrHXYZIaXPc3Y33oGmg3wnZWjNiC6tHGG5yKZFf9MbhfjXRw3M1yUDzpcPC/EiEUtofkrFTSk0qHSBq0wAsECKObIHnpayKBXy5DDl6yXIQna9hLq+wFZL4fnoebVSH1pDC/XnodoWBXkKe7odfi9/R1vgtk2tTy+6kw9V1y4tMHla7vqa0yv8YZxfHx1qFEVcwsgK6YGr+h2HvwFHnoLhr/7ptDEUVbPIYqPEIfvJrwiD/m16xtMZ3OyyoMcFYg7VdOLrTXSAeXxoLIobisv94wXhQ0OFDCSHB9Yxm3J6jNUE65e32VrZy6eKnw85+v+B+5hSb9h/MBJ4s9tNLNhfDNjSZ70WuMemMLtucqohYHCQGGgMFAYKAwUBgoDhYHCQGGgMFAYKAy8/hkoM7yTGMg3iUGud7ltnnft2jWia3TSqyxLQ+oD0caMwgTFaOcNuJYXkpwdghwcvRr00rZMzo9K2ph/ymOl6livE0fk7DgqHKl71mPHWmxZtobl0Mjx0TCipaYjCiG3+B99d10jDayRLtkukDqStLBM0k8vPS4LSVAoWzEYwMHl6YPo3RckzFqZ7egRIaBZu37qcA1VywI+R0VMAqpJE3ag0JHFpgNpf3g9SxDkbPB+5XDCMcQ9T2UGqG4e2onQrKT2h1afoWiIo0spjcmQq3raEUPcDuOLUNWRXIpZj4UEWuPhUyEa8/SZIxw5NqFppeVwqhJ5AAAQAElEQVTKQaJC//IfyJXCkdotKcv7UXCX3ne39beddG0yiwQ5HXKfmNTGzoYcIHtXtEm0M4cNeGik6dVwqAiVmXBY9BJh9h2qcjONpdDTq6urcjjUzOdz5Sxuz/eq3m1QXa+9yNPBk3UAacykMB0cTj29DipteAvqwPC2KWUcvebioaOuRhprpNZeL+hFiUJY1NNhd/rMMU5I1E+dXlB5OoIcQq2iH/7Yk/RWk2RLkjGZMIzjs4cEyhvAK7uy5jRAFvr8vLeBWY0bYgSFGRvsbfuevYNPg+ztT/Vid4xGY82vJgS3D/HgHIgvJ4RFWsGL3s6VqW3fa9KaUxa6lPB/O3Lp8nVmTcZCLesg1oH7HjjHSG52PyCz59pzXZsZKysrsva5vBIrDBQGCgOFgcJAYeA1YqAMUxgoDBQGCgOFgcJAYaAwUBi4TQzkAx3qcPjDdJLGNJtNpWu5cA1mNmhXrkNZ6uWo6BlbR50aYU7Vz4lJoRwXY3omEtmXq8xyDSujMGBZ+uUkJsbB27eq3wwIEr9D7pDqh0bBTKKVNC8LkboKA6poOIKh8kMoIY3LzJRn+JX1cOBJh9J3952HqYD0Qzk4FnPJChzSD4eY6Sm4OHgApZTnd9QjiqUgHOaqrQu57gwZoLRKVVFPXwGNhbcLGjsLSUVZgx2EqqUEDH0o/0Z40L/WAwsgm3v/Zy+hxjwtLTVJIw1RZWnGeKXi7Nmj1CP1oT1jprFlf06BvjOMSn2YcPfemunda/ydYHnX++aI9No4dWXMp1eY7lySab4ZFXixtooHWRtuAeW7E2CAl3j61vADz8w33qJejJG1tTVOnDjBeDSCJLFeY2c5LWQEOgUF5ck5kQXk8HBkHWBoE2cdipLnSdboNel0aEVqG2kr10R59kKOmIep0vtTEVU2ihOCeyzlYc69YSoL1Jhe+BAyf/AP/X76q1dVN+IvVNfDsxeuLb7+yW03mYQegpH1HKR/xXjFlx+4wcdwHvTLwvly3OhYZb3K0Ate1yMFUU6Jhu3tHTa3tpjNZjRNIxrTjSbe3tezbdshz9ND5BYP0y8C/9SHaXpZB0gIimiGG5s7XLm2hYURyEmWZMOxY0c4d+4MlfZJJhFC0HItxs2y3dPuAEGXqZussNyFgcJAYaAwUBgoDBQGCgOFgcJAYaAwUBh4tRgo/RYGCgN3BgOuG5lJDJI5hxqRh47JeCylSSpRluAmHc6ia0lzUr9L7LYZ9zusCKutwmaXFWFVWFP5MfY4EmaMJLBHaVbmepT0K5NOJTEMFHdkhVnaVNZICelVVpFd04pjkHCO8s2VPNXz+jcjyxETZLuBaj0fvB4uOQOQVkqSFioMcaJmFoSDWUs3NUGkKU/53kYxxDdkxVRPOiqqYx6KYxxez9MDTPXUVvlDHdVF+Yu4irQ+rvEifRc6ZQjSeTHtCyEPSCSttSRcJOEKprT61Hri8D5VYD4fHxu1zVNOn13jyLExi0+HIM1S66+xhz3ha67R7uZbDNzN5t8BtmvzZR0aMURSN5cjYcr+zgUZNgcdAMObr9TLvUMImBm+4czsRjfuALn33ntZmkxYXloawoniS5MxQ6g8D48fP84hjh0/yrFjxzh2XPBQqKqaGCuiEDSHoJdhCId4lJPDqGKtcTW23tec/JGJFgjBJOZn3vl5b6Y+sU6v+ce6gmrEhatbPHH+il6ymkRUe2F4cXSIor6U43fWw6FguE2J5+D1FvB38gaGmkHPIBsiZiYE9Bx40gOH2+p5i7kFOncUqX8s0HSdHCA7XL22ydb2LrN5gxfFOuLQWUPSC+55jqR11oDD7elD+NdVdfL4uHPFfWEpaP5yGF3bmrKz32vuFRpWW6HnnjOnOHv6OFFVmrahV//eYVboMIPxqNY8GCADFiE3XaozZB6GNxWVaGGgMFAYKAy8IgZK48JAYaAwUBgoDBQGCgOFgcJAYaAw8CoxsFCSFk8GDcrjh4MtdKcsOStJ9jlANyP0M44uV4zSjNjsUDXbTNIey+yzlHZYzrushynL/R5L/T6Tbp+x2o36KZPcDJ8AqeUwyb10qL6VPtVJH1MozTIJw/guSAkWAkgzwyQ6KT7ocEiTVDpJ+5RxSqkKEJTnMDOC6vJ6v5yMYfboaVrAIM00KIxCUB4vuFRnyLXhOSy4apiA59zoL4CnBxzED8oWdTm4PHUIZQ1R30GOpO6TMrV/BlFV0eEeKilmuP4rkVL+E68XsFDjuqM7T5IcICvHRqwfGUmz7FWtI8agYq972Le6uYvv8Mm2l5zPhIGRBPOkAySaESRkj5ixeenjkDehmoO2jR5oJ6KtM0BHBwzfC2Uqcij4FHeMcahh9lz99fV1HnroYR5++BHe8IZHeOSRh3nwoYd44MEHFSr/kTdw9p5zA+7x8Mw9EuHPCfcOOHv2HKfPnKbRIThrZ3TyJDv8nUuaS1I668WpJcrHKpItUdVB511HiFmH5py+m3Lffaf46q/5Uro0ZSYnSGOBKTUf/cQFZk0khmXV06xTJMQxbZeJpv78Uys+HYeYCXKQOKJCR9ALb4pnGZQcqpcGFgLIY2m5ohePSfVQuQnRAkEwwKnKmkfWgZ50UJspV/D+ssYPccR01rO9M+PK9Q2ubF5nc3+HeW4xrWu1NCYH2a2D3Ifo0ZzVhceTxshoLKEKFfOmI1tFZyN25vCxJ67SZs071+Rkw95459vewvIkDryNlibqOzCWFz/LQ5Jl4wk5pJaU1oj0TaODNEHmOSh68+1FN6dLvDBQGCgMFAYKA4WBwkBhoDBQGCgMfGYMlNqFgcJAYaAw8OozIAUnS+ORyKMYi9hC7mk76UkywKIpP0nL8hodyIFBaIlxxj3rgZVui/V+myPdddZnlwccaa6x2lxnPN8YHCOVdLmYG9zhsboyYSRdK6m7rnUdz5C8hUlSc2SFuOZlmSws4rJJcROyNEGybEutdK1OdhmZFwev90uaKNaDf+IC8QHS7eIBwsAM/mmKoU7yQhZXUGCY2puXa5VxmLL99tD0GOAZgpJDHdWzG2080/sSfAFROMDzjcUPsmeBkJEWuYD5H3X7emot7XATZEO3KveESvMKMx5+0z1U456m3VFZh2u/3kkv3RvUIXfv5WzdvdbfdsszfiAEHRhJAjvaTKbN1M23YfeyrJviO+9wixhoQ2ZhEfMUr+Fl5sutsbXDTSedKazqiiS7YxXI/mIdVDGfk78gss/LatXLB4e1z6nvO8wyymZpbHzJF78drp/H5CEM1RgbLfPRJ87zocee1bEwwfPGkxH+aYnRaEzn7TVW1qgOf5GyxgLZ55BtDJfnZuVkpQ6gcb3+AspWKTfhoIcbOdy4nl+SzYj1mCDkWLE3m3P56nUuXLrC9a1tZnM5QkIF5twE8YQcLnlAEjdZ3c3UxghEzbmarGmuSzx9eYerWzP6MMLkuGrlXLrv3GnOnj5GHA68REodXdfiPKIrq78Tx4+rPMhuE6+VtpMOTJXduH36B4mbogc5JSgMFAZeMQOlg8JAYaAwUBgoDBQGCgOFgcJAYaAwUBgoDHzWGZCAJLWHAdy4PDdKfzPpcVHaXJCqRLtH3r1G2rhAe+Fx9p74MJvPPMpSv8dyv8uK4OGy0pO0zzjNqFNDzC1RYnlQX+F5uplGMdPIWerVIVAc5TFcNsT8KbjYJXgXdiMcqr3k41Cn8vCFeMmGt6vwMxnXVHmAZiZdz3VRBs5cw3N4IQz55nUcgHjXA/ByzzsEB5fn3woqHrIP63uoDOmTOG6snvKGvp8LTWk7bH5T+JyGqky/VcnMpMqqRHPK2kfjiXH23uMkmyvfNctWNRN1HRXe3Xe4u82//da7EB4lcutMGIzRuUU732fv+kXQ5tGDw7KhgjYi2rcMjyGyyH6ZTzPD7MXxqbqt63qoEsJiKxyGnumivIc+v/FoRNA48vjozhLue2Iw+nau97vli975Zs697Y3k/X2Mit4iXZzwgY+f59p+Yi7H0LxVmbzHSPxHL1eoTd2nAVnpxXfUZTpl93JVpuHQ6NSfo5fTMTNY6Y4YkwdagKT2L+929uf6JdHol0zynk0OizChbYyN67s8+8wlLl++xubmDrOpXvocqaoRVS0u5DCSYdTyAHV9olP7WRfYbSo+8LGn6ayimtRYzPg/EXr7Ox7h2LEl8eb9JExjxmEymkHfs7K8zOry6o2JmNYjxHgjXSKFgcJAYaAwUBgoDBQGCgOFgVeDgdJnYaAwUBgoDBQGCgOvPgOuO2UXkrLGSokgXdCkaUn+AWllZh20u8wvP8mlx97HlSc+xJ7i/c5VqmZ3cHSM8lzODiE3cnh00sl6dZYFv9WbR82wID1p6Ng0Cri8FhIsYApvRsDSIm1J8eEPpiMmDew5eD66fAAFt7x9LEcg83wkpW/ZpGS+hgzYC8ZKSmfswKHiGvBoUnHvfacZjQIp+d6CEE0IaJMKd+/tM7h7rb8TLDdIerXNDxadKPIJIK8A29fOq2AG1qsUDp0gxuKH23SZ2fNGDhZYWlrSxk6Y2QCv4BvfQzPlYcNXNdVVPdTz/EOsrkjUb6asr0a+649/K8jJUUe1Caobl/jExW1+/cOfoFG6QS+WeMoS/0NU1d6dGBnnJotFzJkUFLrzw50iWZwiGGrryBA8dOeH/3JQ/NCWzzRUV9STCVk2zZtE02R6eV/M5LiQEyfJsN29fTY2t7l85RrnL1zmwsUrXLu+yf7+FP8n6U3byfJAH0bM84iPfOIS+53aj8VpgKbb59x9J3jr2x4mhF5MatQkyOlRDdxq5vrFd/rUac1E+TdNwmTXTckSffUZKCMUBgoDhYHCQGGgMFAYKAwUBgoDhYHCQGGgMPD6Z+A1naGrPZKYpPto2Jwlc2UJhcKQk5Qp58fuJtNnn2D30pOMu13WYkstTSk0e4xcR0OaUk6DrrTQyA7jaq5bEpOeWdpTIA5/UGtKg5kNUExjmoBwGHrc4emb8YI8VKasxVORF7nzQT2G0GsfQkNSrtvLwOFaeOiWZH8IQasVtG+UH+HI0SWOn1zRztSeNN9PRt8rzt19hbvb/NtvfdLB1csrFv0TAdoe/jGzcZWZ7VyGdksGdhwecsPW8schVHo7bjPDzIahMxn/XyJJInyQ4G4YysIdIOGwjsqqqmIiZ4GZyiXgxxDImnfqOkYVVKHl7W+5ny9+9+exv30NfzeSLbGfJ/zqhz7B+a0ZqV5BLg8IWYex4QNl9efQ6a+RE3IlDEBuBTmg6VXu8BJU8twhn4b6uLHq6eXdRtsl9VARq4lsGhPk/MC93ZpfpYlZpbc/GikGWs17f9qwubHN5fNXOP/0eS5eusyzl65wZXOfR5+6wgcfO08XlpnL+F4990x55xe8SYfHKlhHFStNNWAJ6JN8ZR3Ly8scO3aMpF9kWW2ce7SvVKPchYHCQGGgMFAYKAwUBl5lBkr3hYHCQGGgMFAYKAwUBgoDrzYDWQM4XoOmRwAAEABJREFULBsOiUCLHGlBtDP6nQ066WlxvsuS1LMRDSPpSBPLktGSVLJAFyrpZJXiUepRUHsTMqacAXKURNWP0rGUCerba5g0Lq+FNDZM7YZMPXTzPGRknJCeg/pmAMNlGvmFQHle6PkeLtLqa8jPGsKxKCnP28BA1pgDfLEVH9bFQ0EaKBzsCe07q1ruvf8UVZ0lW7YgAdMdIN6cu/jSDO9i62+z6b74LlYPkC1mBnIWjKWZt/vXyNsXldsIaGu5tK1yvfYcYuiA23aZmcxNrKysEHQYmuzKst9kkSmuYHgm5bkzZDIeU0vA9/kGL5FDoJnPicHo5JE+slbx+7/pPdBu6/1I5FxRLx1lcwr/7Fc/wtV9g/EqrQ77rs9yBkQNoTx/Ks8E+UYwif+e60DjZPxgdwRQGl1e18Tfoo4yXuadNAd8XIvEIOeE+k+ar68WmlcjT04ne5K4IkZCVVNXzsOISmFDYCb7Lm/N+eCjz+gX0RLzzhiNJ3KuzLjv/tO87e2P0PdzoRff6jlBFUZqGUlywJw6cZJRXVOZ87GYiHO8iJVnYaAwUBgoDBQGCgOFgcJAYaAwUBgoDBQGCgOfVQZKZ4WB15iBQb9yHUsRs0BGEYecFsyn7F2/SuwaVuqI/z+QrpHipCqVtKi+bb3mDYslY92IM5QYZgbeq4dqgyeHNHgWcmJkOUSyxnt+6PpdRiLegEWZtCtpYVlQ5uGNS2jPx6Ket/W6DjQGGsNuAp5HuW4fA9oM2nPPH19rPmSoDNPaSqykA2s4e+4YR44tKU9aZuowd6hxd1/h7jb/9luvYwIklLtobqYzIfXyzHbaL5vsXH8KbK5t1KESAcVVSU/ukMvMiDoYx6OxTMz4PPzACsrXOTmk0ZX6RC2R3p0g4cB+08szUrtGh3KU5yIw5x1vOccf/JbfRSfPda3yvtd8q3U+/MQWv/7hi1yfV0xTTaf81GY5OxBMiOItKgwKHYdlUXlRpkQd1WEAhCHP5GDxOK/gMj/MdSjLE4Gp9yqY+AgaD5quJ8dAUp7MRSl6Hdq9TvskdCnQhBHdeJ1nr03Z2NduiOJR8+70S6uuMl/2ZZ/P2tqIXgdGr7NEvhVxGog2GrA0WeLE8ePKUyGLy8ywoHH7fpFRnoWBwkBhoDBQGHgVGShdFwYKA4WBwkBhoDBQGCgMFAYKA68eA6auXXMKg9o0JMjSfUAl0qVyMyc3M2FO1/h3pxg5VjSSivwPiEdVPThF6tQq7KSb9aC+pJzpaVKzAklaVJ8DQ7/S+SScDXWQmoX/jxGHBG4b0GtkwTTAAfwr6BdfR2/qy+i9P6E7QE8gEQ8QNO4hTHFTf3kB6WZBsAEaw8d13U3zlEHlvm0MGBIbufWVle2QrklLtRy574GTxFEvPXNOkC662E+qdpfe4S61+9Uw+zPvU3vHG1kIw1/3ezwPKneDpT32h0+AzAgorSNiqO77yeGVPcPh8dsEs4UB49EId3wkKfQeBs1JGbjjw2v4J0OiBUaqZ26rHAAeTGcNKD9L4K9j4sh6xe/62i/lC7/wLcz3tkhtp5elpp6c4pd/4+O872MXmeYVrFrD5AQI2VAzzA/pHMliC0w/6EBfwFTHhhwdqmZiUoes6qI2vILLfLSQ1HMP1mu6nXKU1hghRDlCKvwrq6J+6Zh5bVRu+KdBcpRTI07YZ4nHzm/xxMVdzdEdGVFtZF8/5yu+7Iv4vLe/kel0h1hVWFCf1YgQKvouk7rE2soaS6MJiE8D2cKNy8xzbiR5XiHlKgwUBgoDhYHCQGGgMFAYKAwUBgoDhYGXyUBpVhgoDBQGXkMGsiQd15teOKR0n9RLI+rIfU+UDuSaXCdt0VyLkn4kmY40aEZZjRfI6i0j7cmCNKoFepPWZNLVBKQ/4aHqYRrDwSLMFshKJ5VrRHoqOrVtraaVTud/6NuECc9h6ab4WHGHl4+G+t6mU1uH9+f9OrLGQTYuYLK93HcEA1r7hR2Ha5KHZHAd2DKZTukZp+85wmiSlG6VTsLdfYe72/w7wPqDjRNjJChexUDQ8TGKLRtXnoCdSzpippB9w2hTqY4yUCWGkNt/1VXN6uqqDtRE0IZPOl3btsXnFEMgmMM0h8xkNMb/Z4W8BZjyYz0mSNyv64qunerAnvHAfSf5pm/8KtLuJSod5JWcFW1X0+U13vurj/HU5YY2rJHjMlFl+CctMuqnBh3w9WQi50CPyY4oj7HDFMoAvXhyQBBQZSGKPBNe5i0vt9Fi1qhfedsVT9kdITImmRwwGqfNBP2iCfJUJ80lhUBfjdhLkVm1ytVZzbMbSS3X9UtnWX1Futk+954+yrvf9XZIc/zfiPR9R68++mEeytYvtpWlZd74hkdAo9fi0EPDf5Sl26LGVzjcNjzLozBQGCgMvAoMlC4LA4WBwkBhoDBQGCgMFAYKA4WBwkBh4NVkwKT3ZOlcfZtc/nluKOmJvTQiVO6I0sVCiHKKJOl0GZP2lqWDZYtkOURyqKU/qVzpbkBFZxW9YPUEqjGqQJaWhfpRD7RtD/USOQphovpj6VgjZqlmX9jrRmy3FVttzUZT49/ecn1e45rXlXnF5VnEwyvzyFXh2iyoTuR6I8wDG3NT+8BOF9ntAvvCtA/MpPk1VLQKswXKdRsZkCbJgCwjTFjc/skfB65LSrP2ZWqbPepV474HTxKqRJekm0rPDCHg6LpOe9P3Z8LMhviitzv3WXbfZ3NtfA8N/SWCRPXAjGbvsnIkgg9ie1Zc0OZQ5I64DZP8ngenRqXNbqYcIeoAPjTQPCKzsw5qj7sTZDwe42k1Z940ivfEYKS+QUV8/jsf4Tu+6w9TiYcop0LIQS9Ezd58xD/8xV/nw09c10G4wlQHbKyXabpET9JL1Sk+J1QBC4uBTRY6UDhARnhdmTTkeK2XiyCbCZms9ckK0ZhJ89SEGMWKOujl1gHhc63k/Gmp2M8jdm2Z93/iKu977ArX96IO86VhfuqGk8eO8Lve8xWcOLrMuA4MTrEYmEzGdF2Lf99iVRmnTh3HNAlNx2mEgzg3XzcKb84s8cJAYaAwUBgoDBQGCgOFgcJAYeAVMVAaFwYKA4WBwkBh4DVkIEv5yRovjiQ8SeuR1MRsus/m1Wu0/ofBEsGyRClTGDD9MGhGrhWhy/0ZDv9a9j5Bp87aPuP+lLn8G52cDJ3VcmwICjs5Olqhj8u01TJbc9iUo2LDw8bYFLbbIIdFlONCYWuK2+C82O8j+ykwdSg+S5H5DZjiRpMcaPxFOJMhc82jkb7XylAFpGz0sjMPs9Ekyn0HMWAHtmSFmdS2EKLWrKfyPZr2uf/BU4yXjVjlQcv0P5ZHV13XROnGhzpykHaq7Dv6Dne0dXeNcSZLF8iKLU6oXsfWnJ2NZyDtKNfTXmeoobRuTyq4E+7RaDR8CiTrBPaNG8yG48nM8MufyU9YlS9NJvinF0w1vDgEI4aKaBE/mLtuzrFjE3731305X/MVX8B85yqhnxNVP4RldpsRP/fL7+f9coK0o5Ps9ROqpWU5QHodjHM6eRYtBjlCerlEDJ2papnFZ1KoU101k6mudRruJj75zK+sXk12J3UzfDpDb0RW3207o5ntElJH0JzrqpZdKpwcZaub8HO/+jF+8hd/k3/5vqf44MfO8+TTl3j22Qs8/cQTfPVXfCmf/443krp9hq9E8777Vh73Gf6/UlJuWF6pOXJkGc1u2C6HjpBPdwamig4F5S4MvGIGSgeFgcJAYaAwUBgoDBQGCgOFgcJAYaAwUBgoDLw6DOSF+gMhkiVAXb92jfPPPMX5Z5/h0qVLbO3usfg0h8pV12RGJcWrIhGVMMXVkJzTADytOmaBbGojTa7JQY6JIMdFZKeNbLYVG13NNf9URzvmei+kMZt5wpaww4RdRuzlmhkVTagHG5JsJPighimMFVQyIlhSrQNIN6tkmyNKo/NwHGGseuPKGCmsI9QBXEv3uJFlcblvHwPOv+OFFiTQ2ibty9z3xKrSHushtKwdX+LMPUfo8lR7ISt/0T7K+YEuM62qNFMzU+rOvsOdbd7dYl3G5NU0DL+1JRQmnRcNu9flAGk2gU7IJP90geUhrscdcZsbLUuOHj1KCGFIJTk7/FA25WdtZgWaj6cY6ozlMJmMR3Rto/o+r0yvNv4SmA61pt0bnCB/8Fu+jq/48s+jm20wikklRpsrLmy2/OTP/Qq/8bFLbKdleZmjvNSRZBpfNvT+8sjp4Ok8jIA4FoYe/OXsyXpBh0xe3pWzyWZvW2E66PWuywHTY35Qj2tGcvTkEMlxRJNHpPoIT13e52ff+z5+S3bvs0LLmI3tPS5cusD73/8b/Gu/66t5+9vfwHy+Mzg8Gv9HVm6ur3vqxSEsL004e88pJpORD34DZnYjXiKFgcJAYaAwUBgoDBQGCgOvKgOl88JAYaAwUBgoDBQGCgOvIQNGJ4H50uWLXBZ2t7elSXXEasTwCY4gjU36Uyd9qreKTBiQFCY5ODrldTairyZ01ZI0qmX60QpptCqskcdrJKENE6bu1JD25l9FtdfCfg9zIs0Beov00t+QkG3RdTiT8tYT5diIUrpqYaTaY2ukegkKV+rMcg0rI2NVng2PL9emdBiwulSzMq5YGlXDt6GMq4g7PtQ9Zhk0Gz3KfccwoDUZ1mVhkJlpPya0WLpVNujYc+69/5Ty5tKzO6rBOeIacFLdnsOvwjIz7vQr3OkG3vn2+aaAYamH6BDTa52U1zHbvQw7gg4PSCwAWZtsqK6c23lnDn5yZmlpiZXlZfpOzgWlB8eHG6m4mRHkmDAzssR8jy+r/riuNU/o5fxIWXO3oPNT2yrr4Iw9Dz9yim/5A7+TN73xDPt7V/Ry7IuFQLV8jKY+xi/82sf4p7/1ONOwThtXyNWyHCSRWZfxj9N1ftCrTxSikUxjmGw29eLgFV1uZyUnjgkZs4jPy+fdao7TPjOl1i+OJfbzGo89u8s/+Rcf5oMfv6JfHGuyc0LKssw69i4/wb/xp76d3/GeL5FndE9OkWu0fcve/j6z6ZRm1tDNG6by6h8/coS1tVXNIGE+F/VhwiuayitqXBoXBgoDhYHCQGGgMFAYKAwUBgoDhYHCQGGgMPD6Z6DM8HYxYBr4+vXrbG5tQjCqUYVZkCoUSVbTyAEyi2PmcYlG6MISvZwZnZwibVB+vcqsXmdaHWFaH2FP4X519CBUXrWmtivMbDJ8EqRNhn9dVpLTRUIe0Ueynjo4OkbSskbWMhGWQ8Na3bEWG45UjjlHqxnHBkyH+HpUedWzViU5QByZlUqowR0hVW6JuTtAj+UecgLpa7h4pvmX+05hIMuQQyiKYdqLUQ4x3y9WBe2dDrRHjh6fcOr0Ol3fYCYVUxqx/3G/66ceost1VAV39B3uaOvuEuPshp3aCIpLowdlGj253WFn4zykBnTY6KGnbzKv66Hn3F4cbljfvEfWjwzGmMk+beosmCZjyjXTUxL+LnEAABAASURBVCb3w+GZGY/GrK+uEeU4UDXqeoT35aiiqVVH02zx1rc/wJ/6nm/n7W9/iGa+TdCLtDfraG2JjVngX33gCX76H/86T11p5VhYp6/WsGoZYiWujJwXAN+uhzD8Wjw99pnD20a93FkHscna6PPQ2ezfU9hbTatfNk11hM1umd989Ar/x8/9Gh96XE4cW9E8VDHoQOhm9N0O3/lnv5Ov+/qvYGXN5LjZw2pjfz4jRLcXUtvTThtOHz/FubPnqEOtEb3MFoYfcLtIlGdhoDBQGCgMFAYKA686A2WAwkBhoDBQGCgMFAYKA4WBwsBrwIArP/4/YTc3rpOkdCGtaN5IA2s69mdzklW0cYw7P2ZxhWlYYRaWmbsuFcY0co70cop4nVbxzkZ0VtMS6YReClMWfComx4PJEeEOiZFqTELHSkys11lgwFpcxNcqcKwqPFIH1keBNelZnr4B1V0RZMXgLBnnhpFQy+ExlkBey4JK+iddQ+5bCWAduOPDMRik2bvm5fGC28RA1rgOBTdu6Zq+F33fZK2RQpPOaaZ4zrheirTdMOp5+A3nqLQ//BMf3ty14qqqCAf1Pe35dzJcgb2T7bvjbdO2eIGNpu2zACQCjRwgl6HTIaCXPx/U9jBpQ3l4kHXbAjPDzPANu7q6ymQyGWwxs+dCGZrltfWcLIeB140hMIo1S2PVV91keegnmJqpjvwcekGyWNjnkTfdwx/7zj/E53/hW5ntb4PpkE7aftVYTo8Jv/WxK/y9v//P+JUPnGdrNtHROZa3OMhzDCEBOcq+Sn0pJKrMofZZZS/7zgTL1JXhH9ELWo9m3mr9asLoCG1Y58krHT//K4/yU7/4Pi7v1lQrp7FqwtLqEoEZ3bWn+GN/9Pfxe3/vV7N+xOT82CCHGb3JZPGTFLpDKHf65bK0zoP3PjBw1vVueJTlJpS7MFAYKAwUBgoDhYHCQGGgMFAYKAwUBgoDrz4DZYTCQGHgdjCQme/v0s6ndH3PvO1IFhhNloUVkDbmjo2ZHB57cZVptc4sOlaZx2U5QMa02aSLgQExQB0ySxWsVtKb6sTRUeL4WGHVcqxqOD5qOTHuODHqOD1RflBe6Dgqp8XR0LNOzxo9Kw6TNtZ3VH0iCirGpGPlVppeC7RJZQ2xm0qjmwnNAPoGUgdyuMRgsssI0sLMDAsRPcBD5SlBuW43A/nAAIVacy2c0iYEfN0U0ZIFeu1RfN1Srz0358Spde45d2aRr0qucyq4cbtGfCNxh0bCHWrXXWSWNooOoYXB2kCSzxcbCAIJ/zhZs38d0r6qNJj1CvOilil6u2+ZHGyxDcyMUEWWl5fxy8wP18zhSzC8ACoIni8Hh5vvX4N14vhxRnWlc08HIIa/Q33baM5Jfp+5HAywvBR461se4Hu/5zt4z9d+MTTX5caYDZ8YIUyoJseZ2xq/8C8+xP/y07/Eh568ztRWlbdCY0u0NqKlIlkUd7I3B41jskY2+oDK5QDKkRX5Bg7zs6o7ksJD5BjpLchxEZj2lX6prNHWx3lmI/Pe33yC/+X//CV+7UPPMMvLdDah8+WTI6ib7TAJLT/0V36Q3/cNX8OKfpl03a54MGI0+q4j6LDI+sXh5o3rEW98wxtZXVnVL7yOGGqQhfglPj04TA7x8igMFAYKA4WBV5uB0n9hoDBQGCgMFAYKA4WBwkBhoDBQGHgNGMhM5QCp5LSo6ViKiVGaE5odJnmm+AHynFqIuZGm2Aq9pKKeaArbqRwQM+rUMFYf/vVTqyM4MjGOjgPDV1PFnhVpVUs0TISx+hoprHKrMebUvdoLVT8nKowKg2DdnErilcNVt6h4kHa20NdET07+EBR63DFocMryuGuEMWIhgC1auSjuX8HVSxdLAuW6fQxoLSWiMsDXTeuLwix4iF9aNw+SnB8xVvRy0vV9S+/7tGq59/5jWJwStHd7Ob380yC+xklrD8MAvNR1sCtU8zm91vMW42c1dSi45X3Y/63CWzZQ5vPrBlBeuV8eA66mS4hHy4dfvoF0KAV6gg6AkHtGOnj2Np+lufaE1nSXEHrVTNpiWa10MCh1O+9ghov1yUV9ifZuy+mzZ5gsL9HJ09drHm6txYAfZL65ow61UV3jB1jbzFAHnPD/a7G0TGpbTJt/VEng1wEX+qxDVT3Iy13rUH/4vnX+5Hf8Hv7QN72L7vKHCN2M1CWi6ndEpjqiH78y53/5ud/kJ9/7KB+9BlfTKvPRERp5xJsErbwQ2blHTIvjJBv9f6ogVlFcXhXxn9UbWM7KzuJ9YX+r8lwFwmRE0hzmKp7bmKY+yqw+xeV2nfd++Bo/8Qvv5x/9q8fZzuuqt04cTRiPIkEvfnPtPKv6pfJX/vz387Vf8U7WJh2Wpozl+LCE1nxErdGjvCyV9oda8cjDD3HkyKos7KnHFUHvYRbnmCK6cVCuwkBhoDBQGCgMFAYKA4WBwkBhoDDwajJQ+i4MFAYKA4WB28FAXUdpR3NWrGGt22G922R1dpWV2WWW989zdH6J47MLHJ8/y9HmPGvNRVbaKyy3myy126ymXZbVbpUZR+ukfjrG0qiqboq1e9LeZgQ5SWo5R8YRKilQrj2ZmaSyHpNmaRKtDhHkjLkZ5E76mSBNE8Hr3SiXJkhQj2FEHlCDaRAL5ENIC3QJLkmvyxiZgKnMgcJMuW4nA66b+jf3pJDwMJuEyAG+MmnYI65TmilfCxmlcTqqKkBoOHNvZGltjz7vUdcV7gSpKqmfUV64XGlqqqc1VwTM++TgMmyIeV5S7GZkzOt6hQFZ5Yf3kKHEYej9a88NY3jc4WWHoce172T/sCdRXHXzAbyWOiv3Z4cBLZRu78tpD9owuCc1T5ntXwYdVuggylkbyytpMYbgNj6ybKyqihDCAE/HGCXWH9GGrjGzAe4g8U+AeLmb62EMYSjzFyQqc2VpieXJRC9NopenMIbAWC9D3zSYnClRHud+vsO5M6v88W//Jv6Dv/mXOX18TJpv0TXuHAKLY/q4wn5e5dc/cp6/9/d/gR//mffy6x89z9W9QFcfI4+P04QV5kwIo3WIy2SbkBgpHJGsoktG02Ud2XHos0mB/SaL/QlNGrM9M3aaahhnT2N97PwuP/vLH+Tv/M//gJ/+xd/gqWstXVynU7+dXpZ6ZOR+n2Z2jT/4rd/Aj/3HP8oXvOMhza/F5FGvA2Q5kLIcPs2sIVpAv0uG8JEHH+LMmdMoC9XCuVNk4M7DgsJAYeA2MVCGLQwUBgoDhYHCQGGgMFAYKAwUBgoDhYHCwKvOQGZlacREQlHd7VO3O6ykfZbzLktph4kcGyv9Lss3YZL3GUlPrNNs+NRHlVoq6WpV7qRDuVKVpDs9B5PW6JrTAocTkpYlTSth+L0oy3zGoUTqRSvvT30NPXhckeFelHr0udzDPA9ZDM9tvD7Hh87aBxwiB20BhykUDrjxmPlKDUvmj6QSwRrprTs89IZTZBq6riXGSmVabenKGdVRiTpTnu5sejg0xs35yn3u9nLB694MH3/AczVv9Hujr0Pbbg4P6nuWR019e3gAt+QgWoLPmAEdAMh7yo2FdnJFaY6YbyZ12KVOz5atzQugAw1J8srQ7XUV3Ob7UIx3M4IcFmYLu9bX1/H/B+L5h3XMFmXuCHGHiJlhUvW9PITIeDwevj5rNBphZoPQP5QpnvqeoQ2ZZj5TvQlf/K538Jf/4vfwNV/5ZpqLj5Jm2yzV6qceEeVBzDYmxzUuXu/5337mV/hv/j//kJ9570f5tY9v8cROZJMjzOwYLUeZp1XmeVmv4RJdEKol+nqZVn20Sqf6CKk6Roon5NQ4xc7+Gk9eSPzy+y7w93/+N/kffvzn+ZX3P8leN2G0fIJMjXuto345yTCmG+eZ717g+/7sd/BH/sjXc9/9K1jYZT7fQ5Xx+YUD/mKMOgy6Yf7nzp3DMR6NqXQ4uLPJbMEN5SoMFAYKA4WBwkBhoDBQGCgMvMYMlOEKA4WBwkBhoDBQGHiNGZBIPKorJtIEYzul6mZyZjjmhNQgFQmTtmggPdGfQVqTh8Zz2nBQjUiSDkeQ+GyKq2WySnkLZKUHqI7XS0oPoaclfmfXo14GZNVgX5D9Dne2LJBl781ISieN1N8ETyfKdRsZyEH7rMJSLSjMjojdCD2u/ZYdbmfWw+HrJljClmrOnjtFPY5Uo4o+geumbd9oO6qu9aB6DJfv30oxhZa1h1VZIdp7aGegfXmIjNeLqnsItcGU9lv94m0F7T3oYBjHw5vRL/LJQ0sfCsXxyAG8V8r1ShjIDIRyeAWRvVgof+acCCGxuyUHyGxDlXotter4plLqdt9mbuXzrcg6mF3EP3r06ODU8LSjqirMDHdkeNpb5ZQ1P9+k2loZ6mrE2to6S0vLgwMgp0Rd16pjBLUdj+Uc0SZ0J0ig5cF7j/HDf+F7+dG/8Zf4gnc8zPaGeOrn1CEyqpewuEyTx6wcu4+ZrfGrH3yGn/iH/4L/5//8M/ztv/uT/K//6F/yC//yI7z/iU2e3Mg8sx15ctN44noe8ORm4LFLLe97fItf+/Blfv6XP8L/8P/7Wf7r/+Gn+P/+5C/xs+/9EB97do+wcpZUHWGyeoKsXySjUUW0lmb/usI9vulbvo7/+r/9MX7313255gdNtynsaF6ZGHT8y8HjnPh8sziZyBl0//3388D9D+COD15wmdnA5QuyS/K1ZaCMVhgoDBQGCgOFgcJAYaAwUBgoDBQGCgOFgcLA65+B2zvDLIG2mxOld0UP/auraCRKC7klSicL0uJMuhoYDJphIHtcyOiy4I8DqIryTXoU0pe83EztgkP1vO4AU3EQTO389vAzh/cvYzSoYrJTEXWm+CLzk+NeZ4CKhjoeFtxeBkzy9XPA99iwhLZYzhc1zislsJ7V9SXue+A083aXptV+rgIhZLI7JgYHhdfz+uqToH4F/PI6pnqfDPC6h+Dg8j4EfyEcgxNE79DgYNEY6mlRUXUWkcVzqOt5h3U8vsChJYuK5fmyGfCldEqHDrSJTPC4fyogxEQ7v87+ziVl+YKZtoGDO+Zyp8bNxnh6ZWWF48ePE2PEP/VxWG5mQ57XGfac5jqcaxL+zQKT0YTl5RUmYzkwVNfbmmmTyxk0m07VNrCyPNGL0DMKiTzf4Svf/Q7+/L/9r/Nvf/93YWmP/csXmO1Nmc86Uo7M5FrsR2Pa0bJwFFu9j810lN94YpOf/Y1P8D/+zK/wX/34P+a/+l9/ib/zU7/Gf/9//Tb//U//Nv/t//6ryv9l/t7/9Rv87//0I/zirz/FU3KKpOV7aaoTsHSWWVol10fIccL+fE7T7DPfvUx/7Qne9UWP8KN/+fv5zj/2+7j/3nVimGI2o6p66toURpwHd/LklDD9jOqae++9lzc8/Ajj0Qi/TA/fI13XKVbuwkBhoDBQGCgMFAYKA7eLgTJuYaAwUBgoDBQGCgOFgcLAa8HA8IeyOWuoTL+9AfMIxNzYAAAQAElEQVR9Fl9j1RJzRxDoO6JlqUmqNtzSz1xDG3JM0q9JejOlXHPqCaqL9DXzEoVBYZQwvPhEhuooz8s832ESpj09dP1ZfRjIzpcG5bojGMiyohe6m+DppPQhvI5DWTdurTFhkZLjjthy/0PSUuMe9TjR9jMsZG0BKZ7al/5/RtB+XMCbqX0+CPG44KFnDfDCw/EPQ9ml/SxxWDUO8xJZTsSsve2vU3YdOgVyigc47Ff9HbT1Pb9AxnI+nIX6LPfLZMBJVtMhyIoc3h7P2ggm0VxE5yk7G+ehm6LVGYjXHnnesnMbrqxN4HBHjTsq3AQzG0R9j7sDxL8K69AJ4nU97vU97nVQH6YZmc9G8cEhUFWsra4Ka8QYVCIO3BOtFyHpcE+pJ+nlCTqIazmIInNOn1jm9379V/Pf/Tf/KX9WzpAv/ZK3UEW9TCpLqdHvhI4+GbFeYT6P1EsnaeM6eekEcf0eWDnDLB5lRw6NnbTGnh1hLidHWjpNNz5OmhxV3aPMw4SpRWxplVZOG3TJRLp2Smq2OXFsxO/75t/Jf/if/lX+8l/8M7zr8x9hbUn2aw2T1i91zfDyZLXNfdLcwDnou36I+1de3ScHSAyaXd+Ly14VVEX1o5xJnnCOPCwoDBQGCgOFgcJAYaAwUBgoDBQGCgOFgcJAYeBVZqB0Xxh4jRm4oZn5uNLKprvbmLStOiQ5PqQlJQ/zQk3LqqQ6pkDq0fD0Rx5UpqDoosRlNRdzlaHbS7OqC3KRIL2NIVRafR3Gvb4d5qvVi91u70vhk9oNJvnjVnhhbdk02PDC/JJ+7Rg4XINbhZ+GFZalbzZMVox7HziBxU4a7Rzz7Tk0934T2uSC66CKa0+atsfz95/XQ9eiHNUZYGoz4DD/sJ6q6j2w4U0JmJwfA4Y80xPBw6wwCb3QYSbtdoB05TBTa8r1shnI3tL0kNdJL/INT5e8Tb64XqJskIeqloi/c/1ZmO8q3Qi9Z6vt7b3NBisHI8xk9XBIQpB47wefF/hXYfn/BDFblJuZNr173/JQD0zzyZgFhYZ3YRj+qYhRXTOuR/RyenRtQ11FlSQ5G+ZU/lGpmIkVtHKGNM0eMcxZXW75un/tHfzA930LP/LD38nv+Ko3Yd0m7G2St3bopy0hB9r9htybbPE+a7UdUccRwSrANKZs1ItkEWJt5NCTQgujnr7qmHfb5L3L5GtPsH/tExxdmvMnvv0b+JG/8Kf4nu/6Fr7w7feyUjfQbMlDP5dzZMZYxk7qJTlvApYqjWJUynNnyNJkMnxi5tw998iOWuP3RDk8nMdejpAY1EbcoSvpF51D0XIXBgoDhYHCQGHgNWWgDFYYKAwUBgoDhYHCQGGgMFAYKAy8lgxkkv+vBEvEQTsDk64VrCaEiJmxuJKChEnLUgXFUdwGcPPl9R03591p8SyDXCAcoHi57wwGTGbcCsp+3j3U0SKaoAJfxhCNqk48+NAZkH5bVVBJ520aaad4vaSa/QLWYgJ4OmNe7n0NUD29CwwOD5Vbt2jj+97rKbW4TUHQqxAha7CsUD0pU7f6GOp7qD4O496XHB/YFMKusC1sEtTic/X+LMzbtADC83rKSjkWgYvflnrq0Mn3cQ1aEZ9m0Ldk5avWbb3NnrM/SKA/NMbjSSK9b+Ll5WXcCTIajTAzPL87+Conr+cA9ZP1tDAc5qZ06noqvQ0njh/n+NFjjOpKzoKgvEgwxF1iNp8Ozg/0Qqgqs+kWUS/R8qjjyAq8650P84P/5nfxX/0Xf52/+tf+Xf7Ed38rX/sVn8/xVWNSzbG0T2r3aGfbNELX7YvXqTCHJKfF8ImNffr5lurJ4ZF26JsNlkZzHnnwKN/wDV/G937/d/Bjf/Mv8nf/zo/x7X/463njQyep2CcyIzW7qmvkrmFlPEbuTcXlWGmz1rQi91kzhdWVFe6R4+Ntb3kry2M5SLS2Uc4PU6k7SGIImjD4fujEnfMyZJRHYaAwUBgoDBQGCgOFgcJAYaAwUBgoDLzaDJT+CwOFgcLAa8aAaz8vHMx1sBgDZjZoQyDFKFaEEPFLuQpcY0oq6bGcCIJJeXbNWC1VrtuEQ5H45rhnD8jD83kPZQ1Vh3ZKfIbh0PbGQxHNAVl5c0980uWlnumhoNtTBbeDASdfcKfDp1p732xaYimYzxmqtNUj6cFyVEjfPnp0wrFjS5JIpem28xt7GO0JCOCh93NjLHRp/MFJ4eEh8JoHMIUHkHPQbgLq07sb3gX1YXS4c8VsjoV9YUfYxOI14TJWXSDUzwpPCU8SRgLlesUMZHRMmQOyPb+7SiJ41NqPQk+S82P3+tOqMAVtOmWrAbf9MnvOaLPn4lG2j+T0cAP9a7BOnjyJp0MIjOUMcCF/Pp8PB7fneT0lFBi+Mcn4FlUaVtyJcuTo4PzwT4KgQzwE5yzTiwuLWdVbRuNI5TbIsRCE2iD0M+4/u8K7v+gBvvUPfBl/+l//PfzVH/1u/r0f+ZP80f/be/jGr/8SvuDz7uVhOTTWVxPHj9UcPRL1MtZD/MypJd70yBm+6kvfxrf9/vfwQ9//x/hrP/Q9/PC/+R1837/+zXzzN7yLt73pODVbcj4KcqrIY6L1aokW6Ntev3QCqUuD08P8q6wMuralltdmVPt4Rzh98hQe9wk7H4b/eArMDL/MTBxUHsXrDJHyKAwUBgoDrykDZbDCQGGgMFAYKAwUBgoDhYHCQGGgMFAY+Gwz0Pc9rpWZGR7f399nZ2eHS888w87unoZTfkrEqkbSkvSmFv8j4wU6SWUdJKHvsNQOCB5mpaWaqQNS6lFFkMyU1Ze3Nel3DFcenhyIclnaW5YDxWHKGwRkpW8VBuW/GDSgxs2SnllA4mcvpJvQJ+l7go+1MMKfB/Yc2O45Ba8SA9pzOF7Qfc5Z7GsdpL1K3MShlaLrmwEeJ6pRrUfQ+mrP9Npjvp5aTgbokeYzkvKz2sUq84Y33sfwR+iqH+XIM3Vi/gmNXMMA9SdVGDkyGC7ZgCMp5aFpm2rAoY100uETHmqbauVXQhTCASDGJB21G2D+CQ+mYNvq8RqEi1j1FFY/ho0+jI3fL/y28Fs3ECjXZ5cBvfxgIPgz90miudHOdxlXHXtbz0K/DfJW6XFX3H54+YG6srKCO0E8vbe3h38yZPFJBr1Mw4YPg7gfg28r0zY3kubfNa3O5sRYzpSj60c4duQI41qHvQ70EE2b2AiVgV7GvpvrBWow9TfWy5eVDnkuDhuqsE8d91lf63nw/nU+723n+Pb/29fzA3/mj/I3/uoP8rf/0x/lv/i//xV+7G/+8ID//G/9Ff6z/+RH8PBv/Y0f5i//0J/hu77jD/Cer/wi3vLQac6dWmEUZnK4TPWaOuYEa4khUcmeUV3p5U5C1i+uRN/1wy8n0y+YiexfXVpieTLh5PETnD19RnatDauumQzz9YOBchUGCgOFgcJAYaAwUBgoDBQGCgO3n4FiQWGgMFAYKAwUBl5FBlwri3JE+B+7utPj/PnzPPHEEzwj58fW9jaEKOdBIFkgu1AdpJmZtGKHq0kSkYPqWKgICmMMRNfMAkov6iXVywLe3hYFFqMqCEp7WdYc5ctAmjUZw8dyJAnR2eu8AN7nAOWnFwMVfRjRmWNMq7APY7oD9Cqz0TJWT0hxRK/6yaSpEclovrLDb5lW7leTgZyf17vvycOMtm1JctChOmamvRUJMWLaZwStUdfRS8NN2jhmgVjVBIfvS9ULlfKsV/2eOMmcPDHmzJlVgnUETBtUTzkxbEBUjvL0RKULoFQWPDQsGyjl4QJKSQs27R6jxeTkMJsRbEoIO+RwHaorGt8/4XGRMDqv/faMQnd8PIGNPiE8AfUTuDOE+JTsf5Y4ukCsVZ9yvQIGMlox0OushwJfvKBQGwePC1q8JBE/apPQ77G//SzMrkBIQ5O74WGmA1MvSIyRI3JenDhxgomEf/dmj+QkCAYu9nsacRFCoFJds0AUlIV/HVbEBieIfxrEvzJqSQ6EgFqo7ySngqKEYMQKTPyk3DAgNXT9TC9io/e0g+Fl8BesIXR6CebXSPOrjNImx1dazh7NnDnSc2xpyonlhrV6Sp3lFWy31HSPgNqp/6DBzQwzRTCS9+y2yOBe9nRaOwZ7KtzR47UqzcsdH8dW1zi2tsbq8gpHjx7F/0dKUD+mPrLaD3HfHkp7noJyFwbuGAaKIYWBwkBhoDBQGCgMFAYKA4WBwkBhoDBQGCgMfPYYMFuoPxsbG1y9ehX/SnnXx1yEzoPmFEmhHtBbpJeGlCRMpeD5kWyVMBLqAQnlqV02V5mgJ5CGdpW0sijDlfY81UPIKiNIUDuEi2uxxvOS1XRyVjQ25oVowwTHnBEvCjk89vOIvTxmV9hnMsT3PS54/lZjbLeBHYU7rbHXB+a5xp0lWWNn2Sqjy/1qMSA986W6jtUIO9wbCj1uvmf8ExjJsFgTtWei9qP5WvWgTbeAnCJYwp0S5H1I23KCzDh5aqRKM1LfYFmqqZwfeH/ePqtouD1fwIYUWeFBmWLKyyrxvju8fwv7WNgRtrC4IVzFqotY/SQ2egwbfxSbfEjhBwiT9wkfJC59RMN+jBzk/AiXCGGTYOpHThRyC7kjaKRyfzYY8AVksXSL7jxuVBbEc88oRpCQP9+/RLd7SVW0AMHrKHoX3FH2HzopTp06JS/fGTkjMm3rTonEYir+SYked4b4Ae+zCyFSCcFM+Ym+1YbWfCfjMetyIhxZOzL8z4zKIqlTedeT5XEUWfjH8+rKsJA1Vq/2aqsXLmrXeplv4midqs4IeaZwX0f+FEu7WC/HSLuJZcWVDllOkNBRq68qGrrJeoG7XjbrRc9ofbRWZhrPoTHUIY7e/19L7hmPR7J5lTXZPR6NNa+K+++7T17PE4pHTLX9NsV8vmbmyYLCQGGgMFAYKAwUBgoDhYHbz0CxoDBQGCgMFAYKA4WBwsCryoB/8mNzc5Pd3V26rsPMCCEQq5rOFs4AD7swoosjOR5GckgIchDM5ICYUePh3JSndKM2jVWqU6n+mDbKWSEnxixXTPvI1MOkUM4Gj3u+YyrHwywt6ux7qPTmPLMpB8WLYaMxXhRz2JTstqlwS/1szDIbszRgc9arrGfby5S302T2W5h2ME82zDtJcM8UjYzX8HJd9rnhDJPuatpPCweEqWiBnBK578iNFlD6p1mPhR6CFpEGsvIHp8cWxB0IG9JvL9B3z7CyNmNpudEen2NohaWNm0O9L+6swBZICqTDajD12SkxF/bBdslBfYdrEC9h8TxUzwhPCk9A/QnhccFDTz+B1U8PCKMLhFoOj+oqodrQe7ZDXc2oqkboZZPG0dyStOtAuV4ZA1pLE6WmXhbwDEFptOhogUfyokk/Z1wH/B9w72xpIX0TmddzeOU7HzFG+l4byIy1tTVOnjyBouSchrCKYQj9kO+6VvlyXOhF8pnFEIkheJTkDg5N250ey+MVjiwf5djqb1F5tQAAEABJREFUcdaX1hlXS1gOmH6CMYyXfUzygZNFL6bINLkhTfy1Gsc7jT528Fiil6MJvbCxghATHsp0/CXrtOm7eeNRKv3CGdUrKl/GFCdHdWCqp7E0Xq1kJYxHUfNd4uiRdfyTLxAYjSccP3Fy+ORHFaKs5XlAVwiDQYrdaXexpzBQGCgMFAYKA4WBwkBhoDBQGCgMFAYKA4WB1z8DZYavFQM5Z9wBMpvNMLNBz3J9zP+YOEs36uKYJi4NmIcJM2Eel5lXQlxhNmB1CKdhhX2lp3GNAdWq8ldpqjX2wxI7acxWX7PVjQZsNJHr83CAg7jntZGhTOF2nhy0U5v+k7HLEi+GPZVN5ZDxT3QsIKeMnDWt0AgedqEenB2dVQoryaGRZII0NCmJUtnstVqKz/lxfC/eTIJkW0zrRIqQpFUmky6aMWm2NvzPmQaLcha4o6OTkyMJtgt5k3Z+kd2tT3Dp/G9w/pl/yaMf/UU+8KF/xG/81k/x+JPvZX/2FG13TXWltWqgLL02Sbf1MOudSJ6n0O3RqJj0WrOZwj0sbGKVf6XVs1gtx8bo4/gnPML4w4TJh4QPYBNh/BHC6HFC/QxWuZPkOiHsYswV9gRtrYB+siIabzGvRGWGfyDB/41BcAMKXi4DIlZ0ZydY4aKXpCALB7eSVZASr80VRfy46rh+RV4s96D5JtMRcFDzjg/MjChPgjtBQghygJzkzJnTcgqMhk+CuNNj2HT+AMxMGzHgLGVR4hvf4+Y5ysju+esyFZGlesLRtaOcOHqc40ePsbq0zLgeMxmPGdU1zl00cGeDb2Dz9l1PXdX45X33bT84XdB6VLGmFhD/WS+0A4X+sjFkdvpl5E6ahDtYknsEBZNNtQXG6ndpNObo6ionjh1lbWVVw2R1kZgsTThx8iSnTp9UH2nw6jsnboMqLWzwSEFhoDBQGCgMFAYKA3cOA8WSwkBhoDBQGCgMFAYKA4WBwsCrxICZ4c4Pd3j416i7fuahA4u0VvM8x4ccHLOwzFTOjqkcIc1ojbnQjNYVOo4wrdeFI8yrdTlOloUl5rbEfq7ZS45KYcVuXw15nn8DKt8X9pLKVN6HMX0YkeWISQpfiDZHXhwBk04WqgpH9FD6oIWA64M+V5+362KWkeqXCAaBPMCk4ZnilOtVZcD5dxwO4nEHA/etgrl0zakg58PwT8SnWiTFwy7N/kWm0wtsbj7OM0/8Oh/8zZ/jV/75T/LLwq/+2j/gfe/7p7zv/e/l8U/8FpevPMr1zY+zs/ektvZ14mhX/exjYQ5ybhC83xk57CtfZXEbi5tQyVES5fCo5cSo5fQYPY2N1MfB/+8IIzlBav+fHsr38voCg8Oj8n8lcV19b2Gy1Wxf+64lWD/sNcvqOsRBO9bkSH0ryJbcEOXYqetEoFyviAF/lbWa6sOEDJZA3i7/jj5FyBLU3c8RwkiLEqhCx872JdjbADrwVeK1vV7OaP7COMLB4XbYx1E5B/x/gqytreJlfuAFMyo/DFXXzDDTNtNhJyccCoamnuf1R5UOT9FGnzA5KEYxsjKZsLq8yvrKmuLLjPyQlVMjtwmaDpPTJPYag0juszZxEK9yeISaSh7poIPdgTzco7BE1C8GOR/1DiQ0CFbJ6aEXIIe5HDfyauYZtXUsjyLrcm6sLy9zZGlFcdmwtEqtXttZS5KNq3KInDp9ipW1FXpNJsYwzDXKbjPDLzPTPH1SniooDBQGCgOFgcJAYaAwUBgoDBQGCgOFgcLA7WGgjFoYKAy8Ngz4pz1cNzvUh/q+x/McrbTBNo5oqomwxCwsC6vM4rqwJifIKv6Jj/24zJ6jWmG/Ul69rlCOkGqdeViSE2VEG0Y0Uqoa16pspHQ9oFfffZwwIIzp5OjohaQ8Yo3bkyUMO3ChUvD4IepovBhGkvXM/89DP8eEkBocMbcKBeWN6JmEnrGwFNIQH9FS5TlR9aWUvTYL8Tk6iu+9F5u6Waeibai2CKNdQr1Dly6zufkoTz7xa3zow3JufOAX+I3f/Af8+m/8DB/+yD/h0qXfkkPvcbr+aWmn56V9zqW/aj21tiY9u5KuWtUz3PkR1C9B+mpYODuIWxA3NZ4cHnJ2UD8No49jo0exycdg/BGYCB4KNlb+6HG8njs8iNLMTX3ZXHb3gmusDum5EnjN/7BdTh0TAkaQDpv0vjkHdRVYWqo4cmTC8WNjTpyYcPLUhEC5XgEDprYORLkWQU9lDLf5uiimM06bpSdJLLdgtN1MpDfsb54Hm4I2jR7P3d7OMfTlEYeKPXAoPx8stI+qktfkNjPM7JPGcqfA+pEj3HvvfaytrQ0Hqh+qZkbQfP1TIVmejxgjlWAYDPCn4TxVMagsiBfou5auaRFhxBDkCFnhxNHjnD11mlPHT7Aqx8RYB/coVHhYeV9yTJgjQW1RqHTARh3K6mbeobMX/7qtygJRdjnGo4rlpTHrq3J2CCeOHdE4Rzm2vs7KZJla/cvDgd4r2nlLpfTpk6c1z3tZXV3BDe/7Dnf4DL/M2pZeLxsHl5kVJ8gBFyUoDBQGCgN3CAPFjMJAYaAwUBgoDBQGCgOFgcJAYaAw8Kow0EoXytL+vPPD0LUwR4gVvfSqzipaOS3cOdHaWPExnclpESY0uZJjQ7BaYc0MIQseCm2oVbca+umlb2X1Z66zhYgJrj9KFpNimMnmViwgdQpLvXroqPNNSC0jpReQ7iUnRvViSDNWYy90n4yqY0Vlx1cqjkl4ProUWRtHFKW2JAeJxHc5W9yOhUWfnWdWN7eCsg/uly49qPRpBgd9Sd+U2MctwUEdrQADDtOHQ2hdVOfwieLP4bDOC8PDPhT63rolkrrpMa2laeeYdo6xL7V0h2CObe2PLa5f/RhPPf5r/Pav/yy/9I//N37x53+CX/nln+GDH/znPPmJ3+Lq1Y+zt3uB1G8Rwp4MkQMi7xLDlKpqldczCK3W03XSs037Z9QT622yXcT80xr+qY3qWYJg1TOE+inhSeEJlR+gehKrnsbiMxDPY+EShKvCBmZynLCLMRXmmlO7gPZP1PwOEeiIcr5F2RIVD7ScPnmUM6eOcfb0cc4IJ4+vsb62xGQSqGIiUK5XwEDWgmijifB8COWADp8hNC1qpJV3rLWOabvPaDwW6S171x6D+UWNPRcy6L75/cg6nPAMf7k0hEe9zuJF6RVNgjdyqIvX8DYzbXzfOppfqMg5UI8m/3/2/jTakiU7D8O+HZGZ55w7Vt2axzdP3UA30BjYGEmAJGDSICHTpAHLMkVShCyalIdl64eXTEKEtLxok8teskwDBkhJFiCCABoCQIAg5plAT6/H12/uN9d7Nd/5TJkRoW9HnnPvqapb9Wp6887KL3fEjh07Ir6MPGetvSvPxdFjx3Hs+Im8Rk18RK6BpmyP0LKCFW5eEOwLXWFknoHr0UwIXRZFAc8PcKcdY6KdGqkUdMoOlhYWcWD/Cg4yGXKQcj+TLgeYgFmen8dir4d58jtXlegUDvPdCotzPWIO+a2O+UXsX1jGgcX9OLCwgpX5/VhheWl+Cd2qh9KXvDeOY3Ju4lAU/KIZjjA/v4Bjx47h4MGDqMoy31la8QHycM7RrkBJvc4bM4eIzNSsaAwYA8aAMWAMGAPGgDFgDBgDxoAxYAy8LxiwRRgDxsBVDFRVleNDmvzQWJEixsgwWIImR7QcGOdqEnLINgpjh1IwDtUC0THeVBCefUAkiKP0wiZhiFfQCMsMNXkn8IyjFSnAM5HhmLgowbIiB4prFAwQl6oPA3SYwKgoq9BneYBuJFKLHgPmcxhhfydlrHSBWRzoCQ72gJVOgwOdOmOlGuNAOcZKRoP9VYOe+qOvKo1RcrYF51Jw/oXO1TnGMOWOgMlBViZ+1OdeIEFqm3jZSRiwfKenxmenwVnOABlXO9VBp0FclVqf2BQOvOVIwj2RkaCtU4A3O/HuxyQI2lW4jqIAyF0MDZ0kIM+BkpxC29UDkwOIIyD2ASYskFZRD19jwuMJvPD87+GLn/8lfPqPfxaf+8y/xnNP/SEuvP4VjPpnIPEySreFjh8yhlpjrgN0Ssn7ShLnFhIY1oV3VZZN08B5ARjjLioHTYY0cYuSfnpMYhRPAeWXIeWTcOXT8OVTKMpnUHaI6gU4Jj2cPwdfXERRrKPwfZR+zPECHNclketq6C5yCBYLcSgEKMi5454S7mXd070iYYlJtpXlLo4cXMCJo8s4dXyFsV9hHBioigjPvQc+G+A6hHw6ahzsuAsMJHDnEJTQQ7jpVIKUU+dJM0/xyIkAvRGDjTfYuEGjhveDm4o3mJWrTvbVzXyVVqvpOnptezvBvcThhGsAvC+wsrKCU6dOZakf7rOgIZxz8N7zOdU+KfORdKMLcpu2K0Qk2wg73QiLTE4sKZgYWVpYwL6lJexbXsL+fcs70Pry4hLUdq7TQ7fsoBCft7/+3ZDYRGS0nzDQ+XFYjEYjHD9+HEeOHMnrKZnkUL2uKXHhOk+tG4wBY8AYMAY+yAzY2o0BY8AYMAaMAWPAGDAGjAFj4IPOgMaSCgasNWak0LrGjTR+xBAXKsbCyoKxKMbFHMliVIwxsYjEKLP+ooj2FRHGwhzjUgW8c4zhBgYSG5YTHCOMjskNN0l46NsaZRyjiwY9CfBMcJRMdJRphIroED2MMIcx5mSMFQaN988VaOEpPVbmWuxnWxdj9DBCNw2hcgqtq6+S+pI+MxhwL3J5jFxnsqUgPOfndZ4MWuv6FDl8mQDB7R/Zz053Otspq9dZgMOptep2jFiY7cPqrZ473a/2q45Up9AyoUXRDhNQJK5ef0FH77PuB1qBKohL0CPrhPNmsJ4hUnjhDmFTqsdAGMNpJoBJEzD5AN4nMIEFNwDcNlJzCYPtM7h04RkmOP4t/uj3fwG//Vs/g09/6t/gq89/FhfOPYP11ZeAuMY9tMWkwwCdYszYaMNkQcN6w/EaDjNA4ljCe1dwryoc5yHs5cRjesQYof/BXQHec8gWnF+FL8/CV2c4VyZXvMo3WGbCw11k+yV4vwFxG3Szyf4b3PdbxBDqQ5N5VKLwjnPy8E6oD6QooMNky/LCHE4eP4ITxw7jyKEVrOxbZIy3g24l7JNor7ZNthfuP12D3oIWAiGvjiPfnfMD6kW4bknIZAoJRT4StJikleIcRHhTXMGbG7mxEjbXLwD6d0CYxdOffYqamVJn2l+leGjyS6vg5mvl9JoNppV3XIpIXl9iUkAfhE6nA31b4uTJk9ByVVXw3ud5Tm204siLQkQw1Wt/bRNpfWr5RtAMpPZRqA/F1F5EcpZdbRRqo20iAh1XMTsv7Tu1W1xcxD333JPXMT8/j9lD+4m0c57VW9kYMAaMAWPAGDAGjAFjwBgwBoyBDwQDtkhjwBgwBoyBKxjQmJPGmDSRofElkTaupfrUBIDBbDcewoUamsjwjPUVDGhruKzQALcGw51GABM0UB5q2jHY3EHCHBMcFc8/5wgAABAASURBVBMcGXUfZdNH1WxD3+TQRMW8q7G/k7CvilmudIADXULf3phzONBzqDCeQc0kyQzAMlEymdKRhnZtvaIu1zm+Tg9tsJPrlozE6xQs7n0yNgrQijFDuU1odwYO6SZBR2aBMnG8q4GJHgD55wV35ci+PF3xBkFncCWSOE5RwVgh2xNBY56tnZC3ZhyRooNzHiK0y4mvBjFq4J4rahhDDhMwIBwbJiWaMSKTEvkNjzQA9I0LbCKFC1i/9BSef+Z38ZnP/zI++/l/hc9+4Zfx4qufwnD8GqrOAFXVMDmgvgOcJJSlcOyAlMbQn7BShDACeM8dkyu6Bx3thPsyMVYduWdT4JwJdoKD8B924t+Oa1Jbx70hbgRfKvooqj7LA4gfAhghMEkX6U8THcK95VxAUYBzA3Jf6iLn1GGiw/N5cJzLXK/EoYP7cJwJj0OHV7C8bwHdbodrqriOMseYnSZJOEJixijM/EkCqvY83Z5aU94UA6JWCdwAkqElBVUAtz63bZa6uZ1wg+vmiBGemyOMN7F28Qz0lSGf70JiGaAj5EOE+6t9eNTXjj4XtIPQbAoW36FTROfJuXN8EZ0P+PBGbuYCS0tLOH36NA4dOoS5uTmISP4Q1w9/hW7QxA8/hZZnoe2qp9sbniKS20Uk+xfZWzrn4PmtolI7qH8dT0TyXEXadXS7XRw+fDj/5NX+/ft5D9q1aR+dT8MPIIXWRUSFwRgwBj7gDNjyjQFjwBgwBowBY8AYMAaMAWPAGDAGPtgMiAg0jrS8vJyJGI8ZvNYYIGNR+h+DC3Eo4PlP4ADGsBSMHDLgqz+rHxmITqlhW4OSccMe9V0NDDPh0RltoceER6/ZQjcQNaE/Z0XdXBphgQmQeddgjuhJgx5lV2p0VTKJUdFficDxI3wKTMAEFPTvCUd9i8ixA4SBeaHNFGCAHgwyg3FOzhiAxsKuRtuK6x1qfr22m9InWk3AOGLrLnEm14KGu2druFu/o5LGaD0S77MCE6nJD5C5XchVo2jdwUkB4d1HFEgSOO/hmQnw3kEcSGDDuGVCUXJNom991CiY1HLFiLdgDZvrL+ON15/AFz732/iN3/xZ/P7v/yKefe7TWN94GcPROTi3jaIY0MeIzvRtjgFCM4Dw3hceLI94G2sI77d3CRyWSAD3XEr1TnuKNbQutNN+ahuZhBFErkHgxRNlhkORddoWuB9j3AZkG84POJcanvvScXzQV+JeTpEJkWbIsYYA92VZAvNzFZaX5vjsLDAeu8J47CEcPLCMbsdzrg1cTphwNkyiaCxXgbwXARGF0MahPVIr9rhOLfZoMtXNMECuWzNuXqCtKd2RHyL6Bgh4N1SbuMETM3jcY3DcTJ2ixuXzL/GejSEe8F7a2ycJMUXoITK5PcLaFNCC49VNlBTv4Cki0M2n0Gk4Jho0URCYfVPZ6XS4iffjxIkT3MTHsLCwoGbMNmqWM0JEroD2995Df25KvyCy8Q0uOoZCx1fouApNUii061Svv7moOq2rfjqWlnu9Xp6f/nzXvn37oG1qp1JE1CTPc7aelXYxBowBY8AYMAaMAWPAGDAGPngM2IqNAWPAGDAGjAFjYIYBjSFpDEx/UUT/E7C+CSIiDCZrlFAYO/OIqWDsrwCE0PgZ419SOPjSodMpoH+/oMOg8WLRYD+xFPuYG62j2r6EeSY/5pn8WKCco+zWm5jT9jRAV9/uYHC5ZJBZf4rKMe4oBPQNgnqMSDAAmeNaIpIl9GCZFSg0tqaInKHOWMEiu7HEeCaNAAhwAyS2JbDLHmATtXdyznieJEGEE1S0I059Jw6VppW7JAVRHJJCvZOGnRGSViZgG40gqtPyDLzzTBoUECk5Xc+8Q0KqG6AJxAgCTQpsc76bgNug7iK2Lj+P55/5E3z6M7+Kzz7+r/GlJ34Tb5z9EpxbY+KgQenH9DMAMyTsnygC9M2h2DSsB/j8RkVDnzVtHQrHvcZ7LuQPTHTFpkbkHgnNKNt2Ow4L8xX2Lfdw+PAy46T7cfDgAnUlNHkB9tG1SfKQWGWkpuBcHTxHdEx0gPtQf6IrhW0AIyZIGvoOKHxCVQrnXTHh0cPKyiL0LY/Dh/bjCKGJkKLgGtg/xDHARJ5n3bkIYRLFO+G6W4gIdSBUtgASbnS4GzVa280x0N58Es4NnumWBE1+KIQ3KOczIn0RXgDHrO5cGdDfOAf0L7OBGTjtg/ZjRvtR2Z6iQr2yM4taVbD4rjk9P7AdHyKdkH7g6wemiOSNqDqF2ugbIZoI0Z/G0qy4fhloskLttb/W1U5EoHrNlmvfG0Htte+NoDbqW6Hlqa2I5DdTjh49mt9UOXDgQH6dSttFBLoWHVulYjpP9SGy2642hg8yA7Z2Y8AYMAaMAWPAGDAGjAFjwBgwBowBY8AYeP8zcP0VTmNJmgDR2Jf+rPrx48dx6NAhBpGJQ0dx6PAxHD5yDEeOHseRYydw9ESLYyeO4+SJo3jggdO49/QR6M9ZucFlFINVzIU+5mWMjv4EFgPDnVRDUbJchDEcJSPpEJcYaAYKxhcVHgmOZQ3XMTTJADaD4yFA41s7YD1FxiKJdmVCIdD4OECpVUrw0CI1rKUM0P/NIbJ3Ini2TkAHtwZMD/UzQZ5kW1a37VyQXeOKQ1sVVyhvqaKjgJ6TIrtq477YOchMYmWyVJ1aBusaS1SOhX0zsfpGjURIAYgPvDCBgU0A6xj1z+Dc60/gqS//Pv7oD/8Vfv/3fwlPPflJrF1+CePxeSYxttHrNryv7MPEV6lJBSbQHAfTBETpPKqiQKcsuBcSHOPPwqQYiFxmgsJzn1SlYyKig33L89yf+3H0yAHuvyP5J6eOHF7Byv4lLC50oT9FpT9N1a0c6W0gqQE3EJB/qgtIQSCRbRHwIhwvQjgmmJBzrkFVgnHXAouLXahfHSfj8AHsX17Ib3nEMMJwsMV+Ic95+taJcK76NkoMNWPETNQw+RKJxCB7i4TdY7a8q50tudmKlW+dAWHSQ3ibFKBUUIUWCfo2h36wIAo8/3GfwSfeVGbBEDYxXDsD5CwfP4S4YfWWJeg/IPdja3u2LW25vUor3tFr4pxnJ6Af+NNEQ+AHqbbpOrSstmVZ5p/GOnLkSE466BeBJkZUr29njEYj6JsaauuZWNH+N4L6Vf9qr1BbEYHOQyHSsjS107npWyg6rn4hKfT1RNVjckz9qG46l1lf03bVTbqYMAaMAWPAGDAGjAFj4IPFgK3WGDAGjAFjwBgwBowBY2CHAZE2/qQKjSd1u11ovEn/Ru7Kgf04eHgZBw4uYf/KPizt34/5pWX05pfQ7c2jQ9uq9AwPbmJw7hVsnX8Z6F/Eoq8x7xv4ZsRAc4TGFEUEjtDRcnxK387QBEbTAAoNEmudgWJom0rGGZ04BphlBxrTUggzJBnqc4Ksn5ThOBJtoPG/GQjLu4iMiCrCRGr5SiSAs5DbAjgXdp+crSf1NjsnzhLqfWK0K9qG3fptlehEA725r44fWZoi5XElgZJQmSFtHZEyAo4zZrA/1H3EWt/wWEczOo/19a9C3+p4/PF/3b7l8eXfwquvfh7D4RtMdoyxOA/M9wSdIkL7DvsbSM2YEWaAmQHEhpyre84vsRzGNerhAImJA/35qU6l/T2W981hZWWBybglJj2Ws1xZWYT+/NTiQo/7IkETDokJGuGcI/vX4xH1goWFeXSrAmXh4Ji8oXMuJsJxCgUzFh1mOgrv0CkLzHUrLM3PYf/SAlb2LeDA/sWMTuVReIEwJt7UQ9TjAQLXoWOpXn06kqhjlIVkW7rM3Al3DQeEiHDERAk47kutqnTOUX/j880tbtzfWpWBpBfhTVSpt0SRlRBV6YcCpReXbYQbCXHIzN0I/c2zQMNMH7NoST+g9KbyhoM2KX9IsaOe2ZEWWlxVbZXv0DVxfZFzVzk7hWkCQzeillVO26uqYhZwDpoI0Yy4JiIUWl9eXkan08Gs/bTf1TIwyaJjK2bHF5HcvygKzM/PQ/+ux+nTp6EZeB1nZWWFD/ACRCRD+6oP8BBpdVrXeercqd45RWSnrAWDMWAMGAPGgDFgDBgDxoAxYAwYA8aAMWAMvP8ZsBUaA9djQONT07ZrYkxsuCKSxDgaIFCRGLjWUCB4DDfXMdq4jA7GmPMJcdzHeDSA94wn0khE4AgRYW9BPlJiCJEI+iZHQpjE5xItIA5wnqCc9M99pheRaQnCIPIUEOpZb/uyv9azZeJ1L1BN/3q9HrhaNu3V92Z07ArOaQda134qFSwrD3kOLKsqY7aPlrPyli85TMteugZhvJaEcyZxAo7HsUXHZpFmPHUsBYuqlwYa+5Wyhq/GGI0u4KUXP4/HH/8t/MknfxWf+exvYHX1BQwHZxk3XqffbTgZoJARHEZMlGxBYo2KiYFeVWTpXaQEExMOnUrgOUavW2Df0lz+GxoHDyzh0IHl/PNS+taF6hcXuuh2PJMLiWMEJPqMYQyFJiASkx+Oiy1zooN7iQkK1Wnyo8fERlW63Ne7AO84nzKgWyX0mKDZv38OK/sXOPY+HFhZZmJlAXO9Du0Sx2lQlTquQP1TwfFThncOnvu7IIRchdAwj1cjMpEH1p1jH0JEoPVEriP3eGA8uGHCr65rKNh4w1OfgBsaWOObMZBokMD9QdneDL0hrPBMGflm8UbpTaICLFLUTIDUuHzhBSAw8ycBhXOomWFz0NsSc2ZNIIBoXSG89XhXHSICEYHj3EUEN3OI7NopJyICTXjomyD6ZsbJkydx//3346GHHoImLlR34MAB7NvHLPnSEjSh0ev1ch99m0OhfbVd7dReEymKBx54APp3PTTjrv2KosjzFZEsp/MVkbwGzBy6ppmqFY0BY8AYMAaMAWNglwErGQPGgDFgDBgDxoAxYAwYA8bAhAHv/aSEHG+6OqakcUPRoG5qAAadHSN8EhMD145RQA+wjLqBMOjsGNhlDBqu8IhFiVECGCWGBn0VrOUxNBA8Zp8UaOALQBzBPpSBiZUIyW71/1eLYxt2D43HJQaSpwADy1eAbZiFCEC/vAD0myGqmwC6or2RbQHGTtP1wbFkFpyPTIB8cJzpuNSTPlwxX1WkbPgWXBI0cK8MtjJyJpHj6IAqp9A6rXzJexXbZJREzmwM+G2gOY+L576CL3/5d/HUU3/ApMdzcG6dyQH9SSsmOdKQ+yEwXpzgEQAmKBDH8IwZc4e0bwClQA5rYsy+Y3SqhomGiJMnV3D0yAJWVrpYXu5gaaFDfYnCCxITG2A/hTCB47gZ94J3yOtq6lGWmrRQe+1X6obk3vW+wf79HY63jCNHe9i/4rC0LJibAzpdwBeRTgJSHi/C0ZPnPgl5n0bOmzbiuCaCe1LAg/cz8t5TsAII25325B7mVHMfkEXwEBGItHDsPwWbbni6G7Za45szIDQRYs9T8k3SmzW9UbtmuglqNIOLQP880PRpEuAdP6h0M2bDlK+AsI0AtISTO54wAAAQAElEQVT30yHSrut6a9KEhiYvNBFy7NgxPmAn809n3XvvvTlJct9990HLmuTQN0nUTvtoMkTfJLnar8iNx7va3urGgDFgDBgDxoAxYAwYA8aAMWAMGAPGQMuAXY0BY8AYuE0GcnAwsjOhGQmG/AomTTRKFRtWgiIi1jViIBgQBmNYyTlElewjiMhgpFgYEG7BkCHrYAvUDvQoHmB8MamUIpfBNgjQQiD0K0I5ASivAaaHtIU8DotaVbC4c6o/jiniIFeAc2E922mfWXANnD2buPbZ8qyNY4WnWkD9CCu6Lo6FDAdwbDp5i0+dQUROCulIWlU+FDp3mSjFoRk3cEUF35tjGoOGTBpcvvgSnvzKH+Hzn/tdXDz/PMpymJMXhRuhdAGOlgpRyeSBA32gpn7MZEGDkjT2qhLLC3M4uLKMo4eZ8Di8H4cOLuPQgaVsJ7QXqSHsK+qHc5ruEd1+10di/JrgOlp7LUf6aQHuu5WVfRxrPw4eWMbSUofJjoSqCiiKBpoUkTxmoh8Qwr4CPXb9sU0Vs0isZKitgnX2xDXA5MjGLF8tqXqT071JuzW/CQNTyq81a29ce6N1w7SWaeYmOm6OZngJmxdfBpjlAzNp+lwnzfpmhylfkftg52g971Tf8wURgYjsuY4QrvwjTZqhFpFsLyK5j+qm0IyhYtovG9jFGDAGjAFj4O4zYB6NAWPAGDAGjAFjwBgwBowBY8AYMAZukgHGsPJbGp5hZoZjGSjXqB+1KIsCEA/PdoVjYN85B+cdbSOSxgsZ0PYS4XJwPDDgrUgQBqdT/h/+kbFFwImDEFBA6Ne1SAA03qgB+ymomp6JCZdZRNryzF0iky9gO1QqtDxBYj3RX2L8Liqoj3sAtMlgW/alcqpTOZ2ISq1ru4I+ESJ0Lg2XGJLjioW8cG1qK5Q7UMVbCJ2XulcuVSp4T0gskt4D3rMEh6K7gCAlIB5r25t46rkn8MRX/gRvvPE0YrPGxEdAwZhwrMdwUdDr9Jjk8Dlx4DiGQ+CeAOZ6HvuWO1hZmcuJB00+rOxfxNJij20VbRzvcERgwkznkFlhfzICJ8I2tEjgIYSbgdZZnZ65qoaRmishZBy8z0XhUTITI1xzSjUgAaJ/mEa7wXH+uoZiIrUuAO9UCxavOLVtCjYklmeQOPMWjh4c6HQP4KYPerhpWzO8ioHEemL6LN8flq++oWzi7QKhlrp5Em+aEJObx1KBIS6e/Srga26ahi4iCn7Q6YeO9myBD8QhIhCRK9bq+OGhEJGdtvzBygdaZdQPw0kPEYHaKrz3UGDmEJGZmhWNAWPAGDAGjAFjwBgwBowBY8AYuDUGzNoYMAaMAWPAGLhVBqZRwQjGpcRBijK7YGgLGtZq6oDQH6BuEsR3ACI5j0gDYfBZwYAh+7BdBBoPS6xpUDgxMB1DA0QGoxlnZDOcAI7ttOSIiWCF7aAtnUL7XAnasKOIQORaaJwtcS7syJOxTZa1Hjkei1mnCQotq7wWgihFC1cisHw1kq+giGxXaHsDzzSBR50EkeVI7gIEIREcJCg0OUKA+l3gLh8JUO6yV+FV0TIMHZdV5jGAskTDBE1i8mMcHb781LP4qZ/5WfzJp/8Eo9E6Chky2QF0fELBxEHptWODwdYW24Bu5aF/p2P/voX89zT27ZvL9fm5DsrCwTuX5xGbBrEJnFKE3uvCe50F2Jil8L6wwmpqkSuzF+pnq1eUOacr6lqR9u9skAMdD7zRev8d92jB++YJSZ5jzQCcq3aFjqXIlTe56Nh7QFW559V+WM9tlHmcbLTnZTqbPRtN+eYMKMW8w9APHeRDNQq9A4rEzZfYQgg/JKjSD7zEjcAiN33AYOMcUG8AUtNVQ3sW+cAgg1bsimsOVSquaXjPK0QEItfH7AIdH36R1nZWP1sWuXH7rK2VjQFj4KYZMENjwBgwBowBY8AYMAaMAWPAGDAGjAFjwBi4CQYibWqG8SIYnmYgn0Vsbw9w+dIqLpw/h7PnLmBta4BBKFC7LsYMKDcM7LvYoJTIBIAguILJA0fQB+NhSf0w5tUwuRFoFwlRS31LRN8aoRT9OxJMI3BYgLYQCkAFIRBpof/B+HoIMUI8Q8gKjYBnsM7xkeEpil34EkKA8wWTAdFVGKPCSDoZY13fVRiyXTFrU/seFKHoQZMjcCUn7gEG3iGOIW8BIBOJt+nQMbl2xnV1DhCOTwSqa94v3i2sbo3wy7/+O/iJn/wXePrll1GzDbwXqR6hGQ7QjIdITZ2THvPdCvuX53BgZRErK/PYt9zF4mIHvV6BTlXAk3PHsTpll0mTkiUPRI7J5A8iGI521Amm/8BDRHjlDpMp1JBAoF6hZbax1p60Z1IJievK8EAqZsA6Db33nI+HKPd5Dh4p0o57FqmkBctQOPZlNZ8cRwjepVy95qJt1yj3UEztpnJqwjqnP63tLYUcwY47YoAkp3wTSbjKfFMBqqHHpMpiZOvEUjcKuElo5YUbr+ljvHaWNmM4fqixAOiHBDdTLl9z0bGuUb4vFZpRvBq3slARuRVzszUGjAFjwBgwBowBY8AYMAZuwIA1GQPGgDFgDBgDxoAxcOsMaLzaTUJUmvi4eOESzp19HWuXLmJjYx1bgwGG0aEp51GXCxhLF4HJA+3CcDcSC4kxrkgwkgiVcA4hJTQhEDGXNYams1OZ9PUStkPDiJ4B6ik05pjhkaQgPCLjlFMELYvn+FMwKcO51FKhcR3OjVCpSQzOc8zERj96tCjQZ0BcsU25zQB5P5TYZBZgYyy4Hi73A1YHEWvDhPURaO+w1Xj6LDGgj5Dn6fJcwbnBMRA/hZAcXfRbBvUvSIzjJnAOGZ51T94E+X5wLskXOHtxFf/i534BP/2JX8SzL74CVB1ET5swhmcMuFsJFuernPQ4uLKAgwcXcYjYv28O83MVyoJjMVmib/WE0LQjcuM07B81mSVRlw7PxIhCly6ifUBbgQiTD9jjSHvodlTC0vWg/rh29g/cZyFwnxGRG1rrMesa9o8TZDbAzAxAhqBuWdr7pNO9G5D7aV8FpsfUfiqv1k/rs7J1oKuY1Vr5Vhggh5lyytxtku0QvUuJVwXL3CZsVktC9PYLHxBPHennRilcwMXzrwJxAJpD90eG7h12wZ7HdRv2tH6/KEUEIrvQD/T3y9rec+uwCRsDxoAxYAwYA8aAMWAMGAPGgDFgDBgDxsD7nwFb4R0xIOxdEExBIIzHWLt4HhfPvY7h1jpSGEGjhBo8j2UX42oRo2IR42IBtesxfsgExSQEmBgsnBTpjSfjY2BvxqPbBAjjiJGxyJgckyEEA/WB5QgP/UmmUfTISAVGE4yTZ+LFI/guGt/ZBRMcDRMcitr3sM4kxmroQLEeu1gLRNOhVHSxWndwualm0GFbj/ZdrLHfBvtvMqFxPWzHEltMmEwxtduoHTbHQH/cYEiMmwBFw0WnhHyIKMO5+NZc6D4SieMkcprIpyKyHJR/6pmRwFdfegX//P//U/i9P/wkUHRRzS9hwHlKWWB53wKOHNmHEycO4NChBSwtFejNJZRlg5TGGI/7iEx4IAm8eBSuzFLjnjHViGnAJo0bjwCpMyL7xdTw3tfQKUCPxAt90JgFIXhqHZ6FglCpcCxPMbGjBsgOWJrKmMvOec5TCMAx8eaZ1PE+wRcBvgxUcl6OEAVvWH7rKOa+1/qc+mbzXqdc22PXTPtqbSq1/ObQlb65lVncNAM5B8J7wHuV+7DIrcMaTyi46dRGi8InNTGD57mRB+tngdEa+9RQOzYh703B7sFy62+qurI21b6fpIhAZBd7rS2RrOthL3vTGQPGgDFgDBgDxoAxcLsMWD9jwBgwBowBY8AYMAaMAWPgVhlwwqAug+H9rS1sbm4gNDW63Q46nYoB7MCERWKSAgyYC/qpxMD1MCgWCQbR3SJGbg5jP4cRkxFDlodsH00wlA6GqDBCByOWx1JhrGXVsax6TTBMMU0yTKXq10YJ6yPZwdoILKsuYW0IaCKihc/l9bFkuVGrFAw5ro6jGKYKQ66hhZYLJlg6iEUX0VPOILgKCteZh+vMAUwCpaJDXYmagdERMw8jJnE2OL9NYnucMGyAmjH3OiY0CeROmCiSHH9NINF6cxgrRGIAXsEW1UcmLNJe7RMb3iFa6vVaTL1r98Q4ZaSvoJASDTneJh8X1gd44cxZ9EPiOksUnR4kCY4fOYpDB/dhYb5k8qCmbkQ3lAicYgtNfsTYIOnbH5xPyjMBR3CEQCRxVVwPVwoi0QbZRvVsyqfwOoPcNK2z6U3P3GEPqwTHNQtkp02kLes8dM7gnMD1QCJaqC8FeLS2LNzBqT6mUDdaVqmYLWt9Fu0c3KzKyrfIADmcUswiwE0t3AxCNwoK8DlF4KaIcNzEjq1gSWsNZYNet4KLQ4xXXwO2z7FLjYAGtavB55s+E0G1ANxCGSl7oe6dPd8Vo4sIRK6Pd8UkbRLGgDFgDBgDxoAxYAwYA8aAMWAMGAPGwHuXAZu5MWAM3AUGGDZEfzjEuGFMsKwQxWMwrhnAT3C+gDgP8R6aJBgx+bFdrmC9ewzrvRPY7BzFZnEIm+UhbHUOYaM8gDW/D1vVCur5IxiU+7GRerg09Lg4EFweO6zWPssLQ2C9qaBvYkyxyrricl3SrsBm6mILu+jLHKYYShf6Jkh0HQQG/BVRExdSsK7wTERIBmP/iORqFynXGyoyErjeWbCdwfwmNAgxILKcQCOhkwkCxxn5eYzKJQzBeTUFkyAOASWiK5ks4fjOI4hjTwck7ZjogIMyxgrOINBH4NwTPNr2yPYwgwjtkSCI9DOF1tkBCExYxBpOdHYJgQmWxERO7XpYJ+drgxIrxx/C/uOnUSwsoru0hAVKjAJ6nFsMY65tDP0VIGa/co7Ao0JsPDx59b6Ac5y357x8QJJIAJKE8HBcq0gB6PxZww6EMxbqr3OmqZ5+cSPsGE47XCl5X4T9HbVOOB7NqWKsWyBCTnfmky1oJaRtClZv5aRv9sQskGtT3yrZSm4ySbTHDY+UZ3dDE2t8EwaUZCU834iWfN2cUD27JupbtDdHErhxFSxw42imzFP6ZhOj9Te4OUbsoZs8Uqs2yMe0NJWt8opaVtnFGDAGjAFjwBgwBt5KBsy3MWAMGAPGgDFgDBgDxoAxYAwYA7fHgEbyCk1+sBAJiIPWMTmSRgWpaxisH7suBm4efb+Q5TC/+TGHK2UPIwbhh+hglFHlty9GDJjvgL760WEQHIbRY8y2hkF3/dmrWPSQyrmsG6Ui/zTWWCXtRzOIKBin9EgMwivAoLe4AlOwgGshEJmASQBRcG2YgVNdhiYvhEkCIJAYhXKR+/gSmQ8mDPLfIeF6xpzPKAjqKJyX9lUIrn9om+IqCyYyWo22CddHQNFqWcwF8Q4xBNRMXoHzTb5Cf5yw3q/RrwXR93DgyEl85Os/hqJTQf8gOpeBejBGGNbw7K9JDQZ+IRzKbOBK+AAAEABJREFUiYPoP/IJeMaKBdoGrkbtFECiTiZtwqqbgdYnoB9k4KqD7Vfo1d9VJrdTVTcaC8+YnZOWOWbWU+axZ+UtDJbHoH2W9DH1OStvwT9nRme3c1qfu8KAPtDc84hxiMsXXweaIW9fhOMDyNuLpE8FR8qJE5WEncaAMWAMGAPGgDFgDBgDxoAxYAwYA8bA28aADWQMGAPGgDFwxwwkxvqccxARqNS6957BcY8bHwL9P+xRPG4GiYmJWTuwH4fOQ+iYMUYEBvOnaBjUF5E8L5FWZuOZy9RWpfZXPzPNb1oUWmTQP4s7Z2JJEZgt4Ml16lpbaF31Oqb2VbvI/oHrY0qByZzEREOCrk3jqApBBDMGANhDHEVBn45x1gCfGmrVC3iwHW07mIAAy4mtzDDwGttainQVqSKYhHH601y0HQZgFAVjItDSFSUOHz6MQ4cO4Ju+8WPQt0S840y4APbExvY2nPd5TKrguAdY4bwTRESLE2iZSAQUrTpX26Jdb5MB3unb7Gnd7goD+qHBp4nbeozN9fPAeJvlwMepdZ8opht9mgShqj2veEhalV2NAWPAGDAG3loGzLsxYAwYA8aAMWAMGAPGgDFgDBgDxoAxcKsMaAyw2+2irmuIaIA8ZvlmyQSNDUZxiExkXA+a9FCAgXqVV8KjKEsURQHPQLwG4BXT+d9ofG1TiEieq4jkbqrT9ahUZOXMRXWzmGna8SMik7LjvAo451nXULXQvIUI6wpq1F9kn8g11NSNmjYBAoiGVuGY6hCCGQuqtOQQGWFNhGMyw6VAu4jczj5gjxaevYR6sF2RKBPNIsB+4BH197vKLlw1h4b+tkcB/TqiM7eEk/fci+WDh1B0Orjn9GkcYTIEejAzI5zn2to6/bsWdAvqIJxfbs+GetlBO5O2quZtya53wgB30Z10t753ykDg9heXUPgazXgVYbhKl2MwUQjd8ImXvNn1QrDKdj13S1ozGAPGgDFgDBgDxoAxYAwYA8aAMfAWMWBujQFjwBgwBowBY+AOGXDOYW5uDiWTEdPkgb7doIH9G7tmDFAYpL8BAgOICo3Tq7wCjPmHEPNbH9Nxp2OKCHReIgKRFuAh0pa1TaH9ppj2pRmmZZHWXnWz0HYFswlUM7DJq54iE3txECY09O+i6N/VADlyTNQoVJ9EEPW1CYhGUBHF5b/1oX/vI5IPUK//YdwBu0kLWupIEY72BUAJkITUsByIRDgk9k/0FzkG1A/AayIAMPGhI7LEng75rQ8UGETBFpMf0VdYWjmElUOHUc0tqhkhWFxcwsc+9rGdJBeV2NjcwnBUIyaBcDzVteBY0pb0qkXFtKwSSBQKCjtvmwHdH7fd2TreGQPc9xARxFjDuwYuDbC1+joQtuk4QvhPt7iCinwKrwoKnlpSsGinMWAMvE0M2DDGgDFgDBgDxoAxYAwYA8aAMWAMGAPGgDHw/mfg7q1QkwCegf6qqrBv3z5oUkHrmgC5mVFSjhEyaM9gftoDGlyfgrkOKKb1mK4/gs5LoT+DpdD5xBihOsW0p851Cp27iEBE8jpEBLquTqeD+fl5LC0t4cCBA/lnoY4dO4YTJ07k+srKCpaXl7GwsAC1dV7f+BDGRSOEiQ+dZkyJc2+TNTtz2UkCJJYIJic0MeC9YzyV86BWsi5C9S1YFGGLciasaJtCR6FFbhMmN7SNzbSUGexqNOHioX8vZWMY89/8iL6DfQcP48DxE6jmFnKyAwzyxpBQVB089qGvgfcFdC1lWWA0HKK/PeSgDgmOriVzl3TOXC+nQt3kbKc3qahQhULLhttlQFm/3b7W7y4wIF74YNf0xCQIRti49AowXgNSoG5yykSq4J6fVllUjcEYMAaMAWPAGDAGjAFjwBh4axkw78aAMWAMGAPGgDFgDBgDt81AYqB72lkTAfv374cmATyTAJpwmLbdrnRMIEyhPhXTusqpXxHJwXfVTaG2+tNcvV4PCn1LRbHARMUUBw8exKFDh3D06NGc0Ljnnntw//3348EHH8RDDz2E06dP49SpUzh+/Hi2UXtd5759+3LS49Chg0yItP3V5uSp07j33vvo4wHc/8CDOHLkKJMkB5lAWUBRlOAkoYeIsK5vcQD6azlOUxaxQYGAbimoGFfVn7cS6hlM1S47Qt8MyWi1vGokVSgVO2asA8LUBDQhQT+JMlETpU1+NFJhRPSjRzm/D0dP3IOFlYPZgd67ouwAnEeAQxKPU/fch+V9K9A2z/nHJmBrq4/EWTuniRF2FQIEx8pjs5XVa0/aXas0za0y4G61g9nfXQYcn94YA3d8A5fGGKy/DozXOUhDHfi4JeRjuuG1SvDMaru8/QzYiMaAMWAMGAPGgDFgDBgDxoAxYAwYA8aAMfD+Z8BWaAzcLQY02aC+QmDgvttlsP9Afmuiqiromxfa9ubQaODeKAqPsiwyCpYV03pZljkJockITUpocuLw4cM4Nnk7Q9/QmMXJkydzMuMUExpTHGLyQ/tp4kbf8NAEic5dkye6thtBRHaWJiJQW+8dPJM/4jxlgf0rKzhw8BCOMMGiSZZDTLho8sU5h7oeI6XAGGmA01/RIcgaOhJQuZT1uCKBIGgTHwmOCQ1hkgF6cGwVYI8E5KsmHxTINtTm12UEUZj8YMKiEY5EbAx535YO4NDx06gWlgB6Bm2cL9CEmEdnVVU4ceIYFpeWICIYj8e0BQbDmjaecEhJsg4UmmxpK3tdOR/2aNem5b1sTHczDLibMTKbt46Bmg+CbnbHREjhAsLgIoYXX+KA+lZI5LOQiMi9nsACpgefkWnRpDFgDBgDxoAxYAwYA281A+bfGDAGjAFjwBgwBowBY8AYMAbukAHPoL+6UKkJCE0wPPbYYzhy5MgNceL4MdwI9917D67GvfecxhSa4Dh+/HgeQ5MZmghZXl7G4uJi/kkqffOjy8SMvpWiCROdn8iNo48iApEWmqiYQqTV6TpvCAEcI9M0h9DQMzZaMVmzMD+HgwcP4AiTLgUNSu9QeMClGj6O0JMG8z6iS1lKjcIxbgoFeAhjqISWmNRwqaHvAIgOVFDSEUCdIjGNEZks0XbGXfU/qLMlUltHhzE8Bsljcxxxz4OPYeXwMTh924N6iPqhT9p7zo95LThWY0ROWfypP/Wn0O/3UXU78EWJzc1tjEYNmibBFQUiEy0iAhGFzoVI4CETUExPVU3LJm+LAd6a2+r3Ae50d5fuxKHiw51SgiCgQB+DjbNA1N+Gq/lwRz6IQNLU5XToNC2YNAaMAWPAGDAGjAFjwBgwBowBY8AYMAaMgbeGAfNqDBgDxsBbw4CIZMfOOYgINCFxI2iy4kbwTKyor6uhekUe7F1+UUYSkxD6SzmJGYWq9Ni3vIhQjyBxzJhpg55LmC8SkyABFZMbLtYQyt2lqRfWGGeFgrFW5OSI6h2wE1NNEK0wSZKVauuY1CCk6CD5CtvjhEYqHD5xDxL1YNIjMjmSCCgke+BgAOmnPxZTi6/9mq8BGPNVNEx2xOgwHDZwrgRaS+i4KcUsebnOOXF4nVZT3xwDvPM3Z2hWd58BoUvvHBMgFfRZ9JJQpAG2Vl8DhqtsrYmZB4HtVExO4eMik7IJY8AYMAaMAWPgLWbA3BsDxoAxYAwYA8aAMWAMGAPGgDFgDNw1BjRZISIMit9EeFYD5QoN2u8B59TPtaB7KPAuPzT/oFHOFCP0rQ9hoNSTlgP7l1FIhGeiQ3/yaqEUJkAEXeYqVC8pMKbK2OlszFQd6Xqzjm3kK7EeIUhsU4gOqIC2sBEcTDwiEx/j5DHSv/cxt4ylA0dQzi9DxEF5TBCmVISzQ0bSrvTJk4kYwDNB4wU4ffoU7r33PgzGDe0LRPrc3BoA4jki+yftmaAJkJTLuOZQC1VOpZbfNrzPBnLvs/W8J5fjhE8GZ55iw8etxmDrIsLWBUDGaB8noH0DhFu+NaWCTXYaA8aAMWAMGAPGgDFgDBgDxoAxYAy8ZQyYY2PAGDAGjAFj4G4woEHuWYgIRATOuQy8yRGZGMgIAZHQRMEs3qT7u7pZdHaT9ZWFJy8JzjNkHQNc4bDY6+S/99FzEV0mGCo2uZx+iNoTcNJK8tkWeM0qxlFZBMtJLxngNWHn0CIzIhEONQoMg8OgAVxnASuHT6C7vIIQIsQ5iEhGgiDtOABrwFQhLIKJKv37KB/7hm/EuG7YxNkmh+3tIeiKFtmKkudMkTWeVHA+LORzWpwdLzfY5ZYYcLdkbcZ3lwHdvfoaFHe/40OU9MFmXjA2A2yvn+VYzAzmB1ofrMQHhh1EwSY9WVRhMAaMAWPgbWDAhjAGjAFjwBgwBowBY8AYMAaMAWPAGDAGjIHbYECTH9NuIgxyTys3KZ0vmBTYhTgmCmaAHIZXv9cDbuV4W2x1pjqQShGB0wKjnzmbwCQCctQ6Yr7ymP7sVcG4qehbH9CDBkxMkBhWWOb1ypM6+sUONzOBVPWfGGsVhyAetZQYMwEyYALEdZewfPAopDsHwAO0cRxH5yecnwI8ZAaxCay1Z6TfqurgoUceBsO+aBj3TVxMfzDCcDTOOkjrRUS9tP32vuqcFXu3mvbmGOBOuDlDs3qrGBAEPiROnyI+wI4JDi8B66tvAONNDhrRZvv4UOZkyGTTq5iCVnYaA8aAMWAMGAPGgDFgDBgDxsDdZsD8GQPGgDFgDBgDxoAxcOcMiLSBbpFW3qpHTaBMsVffadv15F593g26KRuaDmipYbAzajIhcnqMhfa3IanJf/ujI5HpCMZJmbxIGixlYgLUtBDa81RBJDrLYHti8oEtoBpgX8TIKn3nq7QJENrVrkK1uB+LB44ATH7oGI3GbH1BS0BEsidhfFbUT0oQJIAyv7FCSQWEiSnnJf8EVrfb1WZMEyFbW9uIWsmTAXI8WH1kCKAOdgA77hIDlgC5S0Tenhvd2HoLBJr/EFY1o+ip2tq4iNBfA58iQs/E7Z9Y4EPKJAkLdhoDby8DNpoxYAwYA8aAMWAMGAPGgDFgDBgDxoAxYAy8/xmwFd51BkQEInJdv9dLXEz17IwpNDp4LTQUv4up7Y7Eu/2YrEgTC5oMqMcI21vY3lyHhAZdUucTEyNMjmj+IIpDYNIiooCqtUsGlxlp20IQxSPSrs1CRCZTEi0UFLwfEQ5RCkQmP8q5JSyuHIKbm2eSAtBxiqIA3WXXiV3AEnuwV6CvwGqkVlsEiR0SrdNEc/z4CTzy8MPU0071bNAEiN5TYV1P5xgEpr2dby0DxvJby++beE9wzHx4194GEW5/JjecBMTh5QxgTB9RnwlKPky88unCRAE7jIE7YYCfvfzovnkPU/upvPmeb43ldB5TmZ+NvKLIAVVLccWpOm1TaPmKRqsYA8aAMWAMGAPXMGAKY8AYMAaMAWPAGDAGjAFj4K1mQERjgtfHm43P7pjFm9m/U+0aiZnFdB6RiY2cyWiGVNUMh25jtHEJ9dY6KomYRkSZTcjl6eW7ymMAABAASURBVFoTEyZNbEBlRvteB3hIizSRjBUl+mkTIw6BSQ/92avadVBLheC7mFs+AHTmOISOJvDeA4gTUORz4k8XMVunWnwb3230b7SkxCkl6N8BGY0bJLZDHIajGpGTEKZQhEqBjiFIAJKk3CfXcn8wyQIeQj2FnbfNQHtnbru7dbxjBpimzA+5eDBRCLjEc4hivIrLrz0FSB8hDPJGjzEiAXz0eBUWpmDxbThtiPcZA9xFeT/NyustcdZGy5GGKhUsviOnjq2YnYt+0SVoZl2hLZyaGu2AOj5z+Us122kDbew0BowBY8AYMAaMAWPAGDAGjAFjwBiYMmDSGDAG3mUMTEOAtyvf+eVoWF+hcU208SiGZJi/AAOdKAomAoSJDD8G1t9Ac/kMiuEa5sD6eEh7hrClZA7BM3UQ4eIYLo3gXA1fAonx1OQohQwx9IPAC5GagBQaDqG+gcgkxZgx2CETHhtNgfXaY+Tnsf/k/ZBqAXQEiIN39MNe2IFGnJDnkfStE8dBXQFwNtCobQJU6AorD/g0BtDgmz7+rQiuQsOEBvMe6A/HGI8jXHQokkdsBJwiWEUUzpkjCG2dygxHtwI77owBd2fdrfedMLC7facPEZB0k0vgozRAHK0C4w2UPuaMnzArmECbGbBopzHwljOwu1d3h9K9uFt7Z0s6lyl2Z6Ka3dpOaboYZtp3dFYwBowBY+C6DFiDMWAMGAPGgDFgDBgDxoAxYAwYA8bAnTKgMc/ZSI0wPsNcA1RCMyGxBrbW0WyvI423UaYalYuoChoyGQAVO5NQT4nxUsZMtY3I/7E8x3oEIsLUBCEJjgAHqiMwCoyrFl2MmHEYRg/pLGDlyAkAJSCeXhwA4Ulg9tiN3ao28aJQUxYB7ZYL1HItAg5Gb725BZy+7wE0OjmdQ5MwHNSct2SEkCB5XM5r0l+mMuUCG1SjmNRN3DIDO7fnTXuawVvCgD6DfB6g21iEj4c+EBxJXMCgv4awzSTI5KEBHxThEyXZmvufDxTsMAZukwFhP+HmU7A42VUs6QfsHlB7/cBQOQWt37FT5y18NlxeQzuNxOcj5UShp0JnS8HJ6vefQp8hML0I4Rcb7bC7athhDBgDxoAxYAwYA8aAMWAMGAMTBkwYA8aAMWAMGAN3kYEcZkqJQX8wcoMcjUmYHKJZiQZpfQ3jtXVgXDNiIwgxIKQAp69U0CZlAInx0cSkAWiF5CFRMlwO/DhA22gDl+CYQBGhZNJjHDzge9gaNNhmEqI3v4gjJ0/DlR2AM0qEyhb0k18pocx68GgtWNjRaPkKpGlNWBAsLizjox/5OiZAIiNYApESq2ubcEWBJjSsgxAACvBQqU4IzptXrpdqO++IAb2Ld+TAOt8ZA3z2meRkFlGTGdzjmv8QYQE1xqM19NfPc4Ax9DkQ0dulbQKBPgKwwxi4KwzceD/pXiN0s3Lfqa2bSLkro9+uk8TnIEwAyimE5emzwi9G7CKyRZGos9MYuFkGzM4YMAaMAWPAGDAGjAFjwBgwBowBY8AYMAZun4EQApxzcAJGZgCNf4KxJeSfJ6+RNlcx2lxHHAzg2ai24JE0XsokCJg+AO0ZQeVVSxr3mQH7iIJ9RHQQyXY6WITDOHoU3WVs9hv0xxGd3iIOHD0B+II96Ef7AGBFu2Cnc06ysJ0NrcfUtrN+/VMtiRDhqw4efezDTHaAyRz6cSW2tgeomwbqiJSQF+RDVJFLepmuVFiRdjos2Xl7DJD52+tove4WA+1GnnrTGLP+0RvnaoR6gwmQN4B6k82R0FN2Hgfb/sqH4U4YEHbe3UeJtRtB9+Au2n5qz27v2Knjp/xMtGtBLiMfqsmF/EUxnXlSVb5owWAMGAPGgDFgDBgDxoAxsAcDpjIGjAFjwBgwBowBY+CuMeCYYMhRGsZjAhMDiUkNx6RGikOE7TX01y6gaMaoHKNNTJbEJsIxOeG9Q2iYIJHEuUyBHPtJ0zc+mOBI2gRAmDARJlXohd4F4+QxQolRLHBpfYgaFRaWD+PwqfuA9o+HAMxCaMxInXKauOLIfmWiSjRJLCsopiebY3YwUYiDEFwmFQ5Hjp3ICZckJZMgkue1vrnF5EjJcoR4OqAlQJnXRImZI+tm6la8ZQbcLfewDnedARFBmjypwgck8WF1ElD6MfrrrwPbFzlmoA1FAoT/wENEeLXTGLhTBq7aR1dUueGy+6nMlXfRZXey+l2oyNkOna5ij5lqD8UeTddRmdoYMAaMAWPAGDAGjAFjwBgwBowBY8AYMAbe/wzYCt8qBhyTDOo7MiugcU/PiLSgQRxuYrRxCRhtw4WRpjJolpgYSAzvaGAnwTH+KUwCCOOhwlZGUXnlyQrVLIC2KtQ+Mn6amGgA6ugwCB79UGBjkHJ5bukgDpy6F8w+AK4kXH4bhUOog4mfXJw6zRXhVUGx5xmnGZCpI8Z3AS6SE+zMLeH4yftQB4ckHqQAm1v9LLMJk0GiXmkLrhH5UM0UWWGXO2CAd+IOelvXu8KACB9dJkBEBCLCBywCmgApAsb9cxhvnQP4oQA+x2xFfqhoT2Pq7TQGbp+BBOG20l21F9Sv6il1Xypojx3gHT50bvoR5vnMXD2VBKb9s35qpZYKrXPRuS1L2GEMGAPGgDFgDBgD1zBgCmPAGDAGjAFjwBgwBowBY+BuMcAwTY7BMDBTFJ5x/4jIpEeztY7U30QXAS42HC1A/z6GY4YksYMwsaBxHE2AgAkClaK+EJEmiFRElgORGLuK9N6kAqNYYhC72G5KjKXCoeP34MCR40ghgYMAtE0QUOCKQ66o3VRFZNIpUSog8L4ANBHiKzz06EcxYgIksq0JAf1hg+GoYbsgMgHCrA17IB86J8zUcnwLdtwJA+5OOlvfO2cgMZEhwodDNzYfAhHhno9wfHirIiHVawijyxxozIBtQysmRxJBjZ1vDwMfhFHS1YvMW5IXnuCeBHIB2FPiHTp0Tkx+4OqPMa5Gm/KsWOapVcevRgWfMORlwA5jwBgwBowBY8AYMAaMAWPAGDAGjAFjYJcBKxkDxsBbyUCCcxqhCUCs0WxvIG5vomJZIuOejgEc/TkohnmECZDCe4ZvGBsds43xU4Z1JpNLWd/Gd9jOGGpk7CqIR42CyY4SIyY8RqgwYiJkTOw/dAxLKweBqoJGV8d1jUCfSZMm2XGa+Eau5YpONRdu9aIdBeI8O+piSpw49RBTPB2MGq6d6xoMAproOQembjQBQsudkUUrelFoeXduWjPcOgO8C7feyXrcRQa4lyMfOIHjw6uVyA8D8Eho6iFKGWLtwkvA9mXoz2IxTcl2BxojMmOoCRQF7DAGbpOBGBOTbu3HbBMiM89tOdFf4kabAixfC7yjR+LofHx45Zz5PIRQI08TM4cacI15kfwai82YjfzCEYV6YNVOY8AYMAaMgasZsLoxYAwYA8aAMWAMGAPGgDFgDBgDN8VAo3/Ue8ZSY5WKqSppkJ+JiqRveRDN5hpG66sow5ixzwhXMCYqjEkxTRBom2JkCDQy2AMmEhgH5ZnfhKAZdo7EEBAhDlJUCK6D7Vji8hA4v1Xj0vYYrurh1L33Yf8hJj+YXKFH+LJEUVUQmTrjWEyEIIP+1P+0aSqp0+LVoDqfnr5zYWqAaUGlx9L+Y3jwkY+CC2XcTTCqBf1Bg6Ks0DCWJRxbsgNekjB6NQVYps7OO2LA3VHvD0Tnt26RSV3z4dcHWPhgCDd4u71zAxy3eIERhtsXEIf6FsgAYDY0hAb6QeC8ZhLV1mAM3D4Dzgn0M1/zBN63HwlaVo+6RxVXl7X+boDOU+fObw8InwfnPeqoLz0KgiY9+IXZDPnNp5Pl8xWZ4BFfQJ858MsFdhgDxoAxYAwYA8aAMWAMGAPGgDGww4AVjAFjwBgwBm6HARG5opuIMNYk0CRIZJxGGHvSOExiwqPe2sjJj6IZo9TEAdu1TWM1ibHQ7IjBKCEAQT6amiISWYnI2KjGeGJ0jO6UaNBBn8mPzcajnyqgWsDyoaM4cOQIuvM9RLpRpIkHlSzy1FLiKCmXBTqGgnX2oRJsxJ0dHlIt49DR+zBqElM8DiF5rG0MNJwF733rnkO2BR14gkyCNijaVrveOgNttPPW+1mPu8EAN3GaYOpOtzdzHHzmHQEmQWqMBxeZBDkLhE2atQ98CIFlO42BO2NAmEEQdZFlyp/p/I6iZucrh2VMv352yoklBcU7esrkOynPhQvR1xjFFfnrivmOPLei20VWcHVjfttF8awKkZvtYgwYA9djwPTGgDFgDBgDxoAxYAwYA8aAMWAMGAPGwE0woEF8TXbsZSrCgI1GllJAf2MNm5fOA6MBitgA9QjIb38wdKNmCjpxap/BCvs3LMfEIBB90BKOsR12ZCKhxDh2sFWXWB94bDcVUrmAhf0Hcfj4ccwtziMHWNk/x47QHsI6MsBoEfIxGZpltZxgV0n9FRXWb/ZkgqNYwKl7HkMTCjjfYRLEY2NrgHHN+K44zkGIWX+yW5kp7irvcul97s69z9f3rl+e/qGeaaiZuZD8TLayvTUpMuERB/yAeAMIG3w2a+iHiv6v/Xf94myC7w0GYoAQ+hpi0Iw6y5qYF34R6N7Uj/zrLeR6X27Xs7/ben5H7LjUeYrorPk9yi9Qx3Lgl2Pg9+M2v1NHfKRS6TFmj3Hit4cUXCEl63YaA8aAMWAMGAPGgDFgDBgDyoDBGDAGjAFjwBgwBm6PAZFrYywiAhFBYqxpa30VG5cvIgy3UbmEAhFR41CJ0Se1IcB4jejwGuRRCfbV4E9RIlAGtidKFBVQdDFOJbbGgs2RoN94+O4CDh05QRxF4Yvsob0kesIEs2XVCfWC3UPLil0NaLEL3OLhaF/h8NF7sLR8GAkVV+6Z/GgwGDLuC22nST6F7bNjJ2qJWRU1dt4aA7MM31pPs75jBrh9uan1IW9dCR8m4YOsElrOSPDSYHP1NaBhAgQNmwTOM3sIO4yBO2FAd2Cggwj9aTXHTwPvBSKqjxB+HDtCECBMJPDbCuCXkkzBnnpqEkSh5bsN9XsjcGII/BKFkzx00GwHSxUTHRQQ/YIsBOOO4Mw28OXXtvDM6xsYNLq6to/aGfZkwJTGgDFgDBgDxoAxYAwYA8aAMWAMGAPGgDHw/mfgLV5hQn97C5cvnEcY9dGrPBzjm8IkiCsLpKBxKMcQj9PwVEY7IUFiUiSKA3LCo4PoK9QoMQwOm8wdbNQqBaNUYN/Bwzh+/ASWl+YZSwXjRQ0axozUOwNaOc4lSBwbLCdCpcaGZuEAWmhrC+1J1cQaOxK3cAhtC/i5/Th9z2NMfHAM8ahjZAJE/5tuwVmpDc12ztl62tFa4fYYIOO319F63SUGuJ+ZAsnONO7MZz8/8JK0QeAYlRYGoPtb55BGq4BEaBA6A3YYA3fAABMZ/JYBmiGgbxrpa4SjARD4DaIJDyY/mIrnlmMChGXRj+Pchx+8KmPKH/vTGWgKvuOPAAAQAElEQVSiYlp+u2TiQM7za7NpEPiFWbLsOc+CM0ucc2C7fpWc7QP/6g8+j//nP/sp/ON/+s/w3IuvgNNnq53GgDFgDBgDxoAxYAzMMmBlY8AYMAaMAWPAGDAGjIE7YUDjQwr1oT/hPx6NcOm8Jj9G6JUepddoTkDOdDAyLYzlTMNQDOkgMWCj/RMrLDJ+w4hUckhSIroKg+CxOkwEEwjJA2UXK4cO4eixI1iY7wCMWekbJ4Vj0sGVnIZjlAhEyqABwBIdsigzcIDqsXuk3eIdlDiGFIBUuP/+DyHGKg8dGYcbDjVq5TgqbcCpsAQmfVjM590ZP7v6QF/cB3r174LFTzcyH2W0cMjJD9YwBR+IUG9hc/0cn4SGYd2EyIcZdhgDb8JA4j65HqDfLuMhwvYmXnryK3j+S19g7oPJEEen9RBguyi448A9mKFl6K6dgrZ3cF5vblP9jVzrDPQnrsZNjaLkFwnnunbpEl547hn8+q/+Mv7jv/d38Xf/D/8n/OafPIH/x4/9ND7xW3+Ely71sXzkFJaWD+Sn60b+rc0YMAaMAWPAGDAGjAFjwBgwBowBY8AY+EAwYIs0Bu6QAY3jTF1oWaQN6A8GA1w8fwHbG5sonaBTFQxHNdDkR3QJdWQixBesSoZosAcMfwomESgWGMHRt0QCTfuNx6YilKiLeXSW9mH/4YM4cuwgioKdUwNHv845emGklYkTgOUkjLdSlU9BDm3RL6jfBRvpAopJkaKtqk6hiluAdkkcJ+kcUOLI4dNYWjyAGCP9Rmxt91GPQ54PZ0XLa51r/2u1prkVBrgDbsX8btsmOtwDutsz2Dy9+xM5uy/bXbFHf26hvHN2JP3sed5MX7XZs/MeSrUl8tz3kHvMR7ggXdrOfNkN7cKgOn0gwEe+kBG2N8+y2IdIIIQPSzamnZ3GwJsxIBCaCPegMJkhiRnmOMLG2Vfx8jNPoH/pDchwA5fPvAhsXACKCAzWgWxH2zACApMjYUAdper5pUKX6pFC92JCYhKCFepopoWMtm1W05YTJKEFwPmlCWKW4KGayC/NFuzFRagug/pXzryBF156FZ/+9GfxX//z/wb/8D/7EXz/9/1l/MBf+wH88i/9Mn7hf/hF6v4hXnn5JbjY4Js++mH8wF/5fhw+tAB2hx3GgDFgDBgDxsDVDFjdGDAGjAFjwBgwBowBY8AYMAZujYGUUu6gUpErvAyHQ6yurrLEmA5tPEvMgzCmGVkSxmaEUvsSOaaUMNVEcYjiEaTEKJXohwJbDFH1g0Mouqjml7C0/wBWDhygc/VHaGdGpULDJAs9a+xHfzFEsldRDaGnllXO4CrVtDqVM5a3XGwC5+NLlL39WFo5jiYKHOv9/hh1nYCcIKHg3Blc0wIhE1DYeUcMuDvqfTc653vJG70TCWWZfvV6fQi3g4KGPLW0N9j4JmcefuLtWh9v0nmvZnVIfwAfuivA1eS23U6SBG4CQQCY2EjCIPJO/wR906PXrWg3wKVzL6AeXaDXPvRhcPpwsD874i04zOV7iQFur7xtpnOe1EWEewj5Y769soGJD2xdxMUnP4tzLzyBYryGZT9AObyI+tIr2Hz9eaBeAzMgiBdfxfbLT+PSVz6L1Scfx9qzX8DGV58A1l4HIveh+td9LQkikdsyIsSUp5LoQYFc4/7WPc4vOzDLvQOtq5Hq1A93NzISTYL2yODXhP46JEb8wnjymWfwn/79H2FmfwEP3PcoPvTwh/HxP/Wt+N/8R38HP/eJX+CXiMPp0/ejW81haW4ea6+/is7mefwn/9734//yN74XHztZMeeOPCtO0U5jwBgwBowBY8AYMAaMAWPAGDAGPugM2PqNAWPAGLgjBlx+44KxFo3zTDytra3h7NmzADMeRadCp9tlS4IwbuT0zQyGinJsU98CYdQHPgGML+X/DM54Z0wew+ixGTw2UheXxw7rY4BZBBw+chT33HMPlhYXEQJjsEyUAJ6NCgdflCwDAqDwAhGFY01aTASuI69W79ix962crZ+E0nt2cyiY/Dhy34cxqB3jXiWaUOHy5W3GqLRdkBgf847zJBX682HQI7Gi0nDbDJDR2+77jnd8e26/btXrLzVd8wSoZm+A23nXk/oVPteKVhvpK/KBVLSaxM8Ibv4wZsC2hjTbqAeX+DgPIe/pO9euzq5vDQNpxq1m3b2TduvxQxT69z2aIUYXX8d44zy60qCIQxTNAN00gq+3MdI3QM6fYfLjDDYvvoHUX8ccxujSrmr6SIM1bF1+A3FrjX4T2q3IUVPgDmadw/GcmcUNijondcAvo8QvvBSZ6hBB5BfXUAoM6Ogyu3MkXKL8mV/9bfzg3/wh/Fc/+v/D6XvuxcMPP4oHH3kMj334a/DgQ49gYXEZcPwCiQ5F2clzG2+tY+P1l/Dosf04UABlSOg5cK6wwxgwBoyBPRgwlTFgDBgDxoAxYAwYA8aAMWAMGAPGwK0yoDEo5xw8g/3j8Ribm5u57J1jDCZlMOzPWKiWBUiKySgFAzZI1LHuCwQQrkJN9BuH7RqopcLCvgM4duIUVg4chI7XNA1E6AdXAzd3zHbbo4c276G+DVViHwdUCzh88gHUTOwI1wbGvkbjAOaEAK7DgSPmCvLhqBOhTrtnjV1uhwF33U5vV4PewLzh9WZOwLFZ0lt+HSTqFa2hlvYG29/kTGxPE297Sk4kcaNdH2Cwlk5oxysfYl4TsmTSckfqM6x16EHbSOjbHtAG6iJDtZFZjSAegZs/UibWgYjUjFFJgGPwebCqfwdkyB5N25N+WLHzg86Abi4iTXnQfUGIMJnAJENd85tCn3YibG3g4vk3kJgMKT0gTDwIbTxthUmMUX8LG5cvYHP1ImLdZ3vNTDXg2OZSk+vjwSYaAqw7DsqhoRtSAD5NRATtKdnGEsC0XQthWcGJcM+jLBDZueEcknPc+w7DxC82Wj1zcYSf+I0v46///Z/Ax//6/xXf/u/+n/EP/ulP4rXNGsv8oiu8IHINnv11fc57SFnRh0dD3zXnoF+GoR5hzDVVEuGZNe968Gs0QkKT58qh7DQGjAFjwBgwBowBY8AYMAY+2AzY6o0BY8AYMAaMgTtkQGMwUxf6s1eaABEReKJgTKnIMaTA+FFgCCkhMTyUcmTGUSfQX8AahYTgSqSqi81RwOXNIcaR7c7j0KFDOHnyJBYXFxEZx9LxCiZONOmCd/kRdXFJJ+lw7OjJ/LdpI+O+ievvDwdouB6w7rhO0kI+Io1ThkjWsGzn7TLAHXS7Xe9GP72BeyBRl8Ex2nvNG9+WGetEBqt6Jm6UxI1wPYBtarc3OA5uhNleiZXrQ1towFP9Ka2MsmIWqtO2dil65aOOvBiwxnlGbvRARJYTA7ig09yDHxL69wuKOMbmxVeBZos9GNBWIliy84POADfKVRSohrH+rHXcT77gTtK3K+oh+ptrCPUAXkJOBHgmBhz3kncCRekdkwM1dM91uIUL2klONMScCKmo86lG3d/gXhwA4JcXr3nP8oMa+kxxOPBIlEml6hSTSSXOSXuNQ0DUvc4vtxE8Bsx+r/MZ+I0vnMF/8WM/jX/5a3+Mc6MOlu/5CJbv/To88I3fjXs/8i1I3SVI2aHHlJMg4DMCHuq+YaZcf0tROBf9MqwKj//k//i/x6ljB1Bwnczq0DLCe05OHzLW7DQGZhmwsjFgDBgDxoAxYAwYA8aAMWAMGAPGgDFgDNw8Axp/ERGobJoG6+vrUKl1aiGMSXnGbkTBSBAjodl50shOcrRlfMd14HqL6EfB2bVtbNUJ5dwyfDWHk6dOY9++fdCEh/rMne/C5e1yofkPMN6FVEB6S7j3/kcwbgSBgazBcIjhuEZMAqFNuz4yI4CwroAdd8SAu6Ped60z7ygU13eorVcgARrL5JUhTHcD8DGT6wFveugYws3o9oDwgVWAAWRwBknHgVLqkbihU2LGMqPgONSxTW3UVvvkvmxJXJgGj1sIPVFBPoRQWydqxOAzA9HD1TeA7QtAHELyuFEbCTs/mAzwQcgLn0puDRanu6LNiEc4JjXYAjQ1NlYvcfvV8My8CxMZFbfsdI/pVutWJTpMDnSY6HBhDGlGzBmMmDwAUxQpJ0ZKNBhuXQaGq0Do5xkEKZgKcQjCkQiVgS2RSAq9qNQ2PjuB4yZ9JqhTO02lPH0J+Cf//R/ih3/s53Eh7IOfP4xOj7JcRHALqDuHsXzqa3H4/o+iH0ok4bOvb0hxvrrExG+UTqeDTq+HJiS88Nxz+M9/5Efwl7/vL3Ikzou2iV+6iYkXDmunMWAMGAPGgDFgDBgDxkDLgF2NAWPAGDAGjAFjwBi4IwZEGPChB337YzxmPGlSjzFAkIiYwejMRCZaCyNEHr6cY25gjkkPwdooofZdpHIevcUDOH3fg5ibX8jJjxjpg3699xBhX9bp5F1/ipCbRGgwTHo4fe9jCKgQYkJDfvrDEWqWE4Qx5ZTXI0J7LbVVLRlukwF3m/3uYrfJzcweZ8tZkS9Xa7kVdDsQufkmLrpTrsXVfsGHcS/oeKoXPpJXgEkR9eHUtc5GNzJlIiIDs5EbtQWDtNRBkbSHQPuI1qGH5JG1xMg0tRGadNF64hipLTAAnZj3WMNo9XW0Qec622qz4YPMQN4heQ9xu4Cboi0L4BwfcX6A6v4F9y+Yaa9HfSY/AvTND2EywDP7wRP6JZL4xVF49qGdY4LEU+pbE0770jbWY4BJhIL1gkmQ8SaTIPUwj6kXnYmiAdo5TCTFzql7Oj8XnGhk4qJmyxo7/fqnX8B//v/9SfzW557D3NEHsFaXqKXLL4ISo2GkVYXBWBCKRRy498PoHDyFPgfyVYdZ8zq/CRJDwy+KCP1fBvqF++//zb+Jv/o//ysoS9euj+NIUUJ8QX9C7HWazhgwBowBY8AYMAaMAWPAGDAGjAFjwBgwBt7/DNgK7xYDIm2MJYSAtbU1iEiOSYkI4zGJMSJKxmR4QlhDhl4FUTxGqcAGYz/rTH4MY4libhnHTt2Hw8eOAuIY5wkQETiNcwH0GXN5WqfqXXwqN4IUKRNjbkzurBw6jbnFg+CqkBiU29gaoG7IEwN7GjfTxYjQFuyXck0vhttkQJm8za5vVTduBt5cZEyvuPbgzecWyIkCQaT1tXCJOsJx8+wFoR6TB246QDt6or9dqI3Q7loIXHSEJxz7qAWthRtWApLECbRMHZBtpn0ksU/SERMcdLwIx4AzH2va6SPA/qA/1uA8rwkFhti4/Bq1A4KhY46hFrug2s4PPAOJDCh0XwQmBfrbW7h0/hy21i6h8g48oX8DhJ++SHxG9LcI1V63owj3MZMdif2YnwA/h2nPHcovMdDWU6HJkx6TCqOtdUATIJo4oQPPcbmVgZx0AfdsC9XxsUB76J4XfsgDQ/b5wss1fuRHfxX/5Cd/Ba9t02JhP4ZN4JZ3TH54iHSgz4wP3P+cQwgRaeEgDj389ZD5FaDsVzcZDgAAEABJREFU0baE45dgWTgIM+fbG+v4n3zvn8c/+Ad/H3PzHWbUwSk4uKJCSh41fUW08+CIdhoDxoAxYAwYA8aAMWAMGAPGgDFgDBgDxoAxYAzcIQPD4ZDJiiZ78d5DRBiPEQQpMhJcrqs2MS4b2R7EY20wxibDnLWbw8LKURw9eS/mFhYZw8muoL70P+4GxoVUagyobXlvXMWRCwKM7CKVWF45jqMnHmDci7Ep8djcHmFUR0TGyaAMkRcRskSOlKf3xirfvbN0796p6cy4CVS8CTSwuhe027UedCdNcbXF1FrlLNQubz/dgjtotdyMoK1OgC3QxAcCIHzYhU9uRsMW1REsgbZJ+2RoieCGdgwuO/YVov04AA/654YXVzDNExm8jhhsXgDSkG0jIhJpAgr1r8Jw2wy8Fzu2O0Cvu7PPNe6rzc0NnD17FmeZANEsfNPUGI9GEOHeolHkpytP6Iex9wUldx/7qafQcB8zuUFjrcIVBXxZoGb/FGqEITMW9Yj7kXZMxnFrw7GvYwLFcy/yycj99BJZCRDUImAPaArv1z/1Bv7Jf/0JfPaF8/AHTmLoOxhzTomOaAbH+TDfgarqwDsH1amP7ejROXgc+08/gov9iFB08u8lOo4hTCKeff1V/J3/6D/EffeegB7Oc4psgzh+mQg8/SZw/bDDGDAGjAFjwBgwBowBY8AYMAaMAWPgg8qArdsYMAbuDgPTIP1gMEBZljkJ4hjHUX2ibJgAaaSEJkIiPGOcBGM0mvxo2LY+qJGqHg4ePYlDx06iZBwoJEAYy2EeBXqICNSniCAyVqXAe+1wnHAA3NIRHDh8D+rAtYhnTCui0TKbI+NqFDxJAGNriWyBkgo7b5MBpf02u7493RJk74GonrYlbvzrgg+ZPmgZakd/2m8H6kf1E0TKq5HAoCmhchaRvhiHRfLcii5Scgcz4SEyBq5Cq+PD7ANitk1gpBjgJpa8sWNbRqC6LYN6/dAIjADTc97qMYywuXEJw9WzYPSZfeiHV33oExMoLPJUXWJ39cOqne9fBrhHeKO5N9LOh3/TBO5MYDAc4IUXXsCFCxcxHI5Q+BK5TRyKssI06TGqG4groH94KbFNy74ouT8dsszeQBuPpJl2JkX0j04Jv2x6ErHx+ivci0xpRN33NSQOUXCPCxMkjluRJxogv+0x5ifOUIDHX+zjv/iJ38E//cRv4dVhgVFnAQNOyJUOjs+TJxx9pFiDDtGkBvoziQ2f58C51ZRN0cXRR74excHT6Eeuh8kT/ZJYX7uM//Bv/wf409/+cZCYFgCE4+pcnGZJAD7RgMAOY8AYMAaMgQkDJowBY8AYMAaMAWPAGDAGjAFjwBi4JQYS41IKEYHGJre3t6F//6NkEkTr6iwx+jJsIrbriJqB1MhESIMCKHtopMKlzQGWDx1h8uM49u3fx5gSe0UFL/SvsRu6h4jswDnGjwhavSdOLqOdp6hwgJvDyXseRZ0Kxrw89A+ir65vA+IYi/PQN130PyU77+G8px523AED7g763qWu6U39JMgVNlpvMVUnFq4H7SsaI86xUGRfrQ57HtO2XZmE/cUhUs5C9RpwDWDyg96TJiB0RxNOg7kzaCeQKFpb7aN983TYd0dO5qSjazGpLz7QIpwDx3EMODuMMehfBpyGlSNERE3p+0oORFSvutxsl/crA9ybAkH+8Oc9L5xHXdfYXN/IXz66h8BDhI87s8qJ7YqQdE87JOoj2xOEewjcZUBieiDX6S8Sie1s1itBu0lFYgNhUq65zIQc9yVYFibxINojgV0xYg5jkIARh3+lD/zcHzyNH/uZX8Xjz5/Ftl/AyOsXXsExdRVgAlBH5zB8niTPJgDc9/pWCJPhiDpfonYVRuUiTjAJUhdzQNHBJr9ojxw5jP/gb/0N6JGnwYJcBa4awhGpttMYMAaMAWPAGDAGjAFjwBgwBj6wDNjCjQFjwBgwBu4WA5rwUKg/EUZdGNPMMSnGcMrePBp4bI8CGiY9UjmPzWHE1jhh6eDhnPxYWFrWrozXUDAmpLGbRBljoOK9fZKO3QWQD6DC0v7jWFo5jiaWADkZjQNCIm9oD8d4cAgNKwyq8Wrn7TPgbr/r3eypN/JqtP6zVsCgpyDyEYgMzE4B1sEj/+QOH6q9JGJk5whh+zQYyi47Z6tLO/W9CtqaOFbi2FeDOQ76zxNkINjDcdP6UME3FYoJtKw6bZPgd+xzX/XLpyBx4JSlMCzbAmxDBEcV6H9aF60gcC1jbKy+AWBIBIK9dSFEyjasUwt6ymJHtjW7vo8YyB+a4E4ROF4dN4pzwNbmJjbWVrn9I5IAoJ1o4sMz0eArBFciSMHdwv3INhpAj8TnRL+sEn1FOLY79hck1hMNUpaCyD6RZfGO+7HGxoVXgQGTcmlEK+5J3dwcT4Xn5/jAAZ9+ZYD/8ud+Fz/+K3+E51dHGPguEidLb+AsmPsXFFHgo+NzRJkwmUHDkRSBCZrEuYBb2yOgRB9dzB+9FwdO3IfXL6zi3IVL+OEf/gf42Mc+RiOeTJw49hAWOQX6SSxxfmgmUuss2mkMGAOAcWAMGAPGgDFgDBgDxoAxYAwYA8aAMWAM3CYDIYT85sK0u8aYFI7xocAA0TgkjJPDIDhsMHxU+znMrRxhAuQoik6P3VKO2+gvjnhJcDnG5RjS8mx7759cfrsIfaMjFejsP4bjpx5hfKsLTYAMBmOMm8AoFtcsDp5QTvFWHB8wn+6dXW/i8HuBap7aAhHe+Am0fBXalgjBFNprCjrRk9HPdBUi9RpKFXrXxEmbIEkM5hLUMcLaWjAgzKgrT1ongM/rFXDcjKKAhzCgLAzKKkCZUsl+jP6yrLqMbONp6zIi+wUFfURdGzijieQEQAfwzrGo4wfozwI51Ni6fAYYr1HfEAnsQtMIzYpGZkf1A4YNPBNh5/ubAW7u2QXylvc3N/Pf6cjJDNZFuIdcAbgK8B0k10FkEgT8EnIEuOe58yZ7KCJxQ+0AMuudbRNr2mipKhzSaIDRxfOAE9rSk3g03Ov6c1evrAP/+t++iJ/42V/Dnzz5KsbVfoxcF4HtQvv8pcbnzPGh9MnD88tQmAQRyvxsInIGXASmENaFQ3u4spfXEeHwl77/+/GJT3wCf5nSl1wrTdouifaclp4ch4tk38TaFCzaaQwYA8aAMWAMGAPGgDHwgWTAFm0MGAPGgDFgDBgDd86AxiE1WN/GoTTeoqGXVooI45WMNTE6Exi/6dcJDeNTCweOYt+hY21sh6ZJ/xM7kyhgHIimnBSVvL4fTl0aaQCXTwhSFICxsZOnH4Pzi+THox4H9AcjJHFw2bhdv3L6fuDgnVyDeycH17GFFwFvqChYmZwpN+QWtqokePMTnwANh0aWY7ZVTYtcpXUraU9b9dO2OrY4RCoywDLb1cpBH78ZpAiXkXJCBOypdq1svetVp+jg6clDkx9gQDcyyNwofIVmFtRpm9qorWM/YWKkEdoRQUoEBo0TNznA0ciH/uQPn4jdOeiAnItjAqTZOoe4rm+B1AB1vEBEMrRs+GAwkLjMJuiTICwpgNFoiJH+0amiQOI+5qYAuLdictxjBSITICh6SPyySRCIgPudJX4aC+1j00AParizuBch/MdaIlSTtFV4kfzH1PUPolfc3+Ntpu83t6nns0Xf+kfO/+T5Dfz4L/wBfvznfgdfPTuClMsI0UP/HkkMNZ+CCM6IAOcghIew3SWVAuFYCvBIHB+ciSShHZgoiaiH2xhtb+AvfM934x//o/8bvvd7/hy8E9AMuwed5L7KE8vakJ8zxxJtebUzM2AXY8AYMAaMAWPAGDAGjAFjwBgwBowBY8AYeP8z8LavUH+uvfAegTEd/TmsA0dPYmHfQTSMCDVREAkwwprjORqo0hkyhKNvjgTGdFhUzXsauqykcbcYIL7gWkocO/EQenOH8voj17mx2UcTEhxjW1HthNwwFvd+WD8X/I6dLpHcdxaxDdJyAyRFvqn6tkOC3vjIO5w4R1rxIQECqYoE9wLLwlRAgTETCYp6IrU8ZkJBUUsHY2KECiPKMbNr+r/PVY5dD31RzGEgcyzPwM1jm+j7BQzcIvoKZuS2We9TKrb9Ejb8Mtb9fqwRl4sDuFgcwoXqCM5VR3F2Ai2rTtvURm21zxZ9DtHj/CquQz8EHNcMol27rptLJT8gKwJw84uAQeMaRdjE+rmXgWZEe2UEbHYQkR1oX8MHgQEBdAvwWdHV1uMxEjPmlfdaJdgO3VtCM4/ExByKLkCZIOC24jXC8YkCkxKIDZI+eNg9hDsQRCvbkraWhWe/iA7leDTCmdeYmOMz8voQ+OnffQo/+rO/hj964iWE7n64uWXUTMIURQkd09GfSghLwrkyiRK5uxWJM0o6wARajiJQ8LuS2sQkSIMq1VjuOvyv/tq/g6MHOkyYBLa1Z3NVYgj0CfqAjsVxEpF1sMMYMAaMAWPAGDAGPrgM2MqNAWPAGDAGjAFjwBgwBu6UARGB94wROcfQi0APkVYyyMQzwLFtef9+HDp6DJ2FRSS2p9Yw9xWnsSGCelWD8WARBzetZ+V788Kl54k3jLlFRCCvqcDyvmM4cOgUNITlvMfW9gDjcWAzuWOc3HkhDZkl2HH7DLjb73q3eupNJHRTg5JIO+AYer8V4IVIMwhSYKhJjElCos/Aa39aZnJBkxbbTGJsuwWofps6TVpMsen3YbU8jEvlMeLoBMdwsSKou0hcKI7ifHkUFxQsXyiOYYpz5XG8WpzAS+UpvFDdi+er+/FM9yE81X0UT/Yew1fmPpyhZdVpm9qorfZ5vTiCrWIJtVRouJbIhxpcH7c2rwkaZgZLGosO4JHbE3OjAXMyxuaFV6AJkMBgd2ubaC0ZtLbzfc5A4voUzglL3AF5HwCRn5qiDbpx2CLStms1cHckVyC5EqJ/nIPtTqEfqoSkgMQPY+EzKOqDbVoG69AP6Cy1odU6fhCXpcd4uIWiLDGuFvA7X34J/+infhP/7N98Bi9vMbkxt4LEBEmMY36hASIRhYvwHDg5x73vUbsC4wlqxzrAdExC5NQVDceNIqwrgEQfghr11gX82W/5KB4+2UOHfbolnSJhONSxWGZ/QC8tEhwi6w0RQD+EncaAMWAMGAPGgDFgDBgDxoAxYAwYA8bAB4oBW6wx8BYw4L2HYupaRCDCOE7UGJDD4uIiDh0+jKLXZewpQONUGtJiaCl3oRl1wqiOAzsCjBlpuwBQ4D1+JJ0/l+a4rsRV6um7+3Dq9MNcN0CqMBo2TIA0SBqjmwTmRN4Pq8c7eriGQUdFzYBoi4qByAoj1yG6GPoeMYeBn0PfzxMLGdt+AVvFIjaLZWwU+ybYj/WCKFewVh7IWC0P4nJ5iGCioVIcwcXqaMYFJhrOdk7hbOd0xhsVZdXW36BO8XqW9+CNzj1oy6cp75nU78Vr3Qfwyg4eZPlBvNp9MMtXeiofastMTLzSewgvq+vhkGoAABAASURBVMx4EC/3HsaLvUfwQu/RCR7DC3NErqskcv1DbFewzsRGtqH+q70P4TkmO1o8wjLReQTPdh4iHsZzlIpnOw+z/hDrj7Q2XZWP4vnuw3iJc3qF83+9cx/Oce2XyiPY8CsYunkGhqscrE28goFpl4O+ESo7RUB/8yIQ+ozijiFqk7dS4lVB9aSU+EQpWN1V5srduehou2hLKc8ncgCF6ljUMxf1kjir602nbddWtdqtqUadtHJW32pv9TrrYa/yrr+9Wqe6XatbL019TOWVHqbaq2VrNf34y5+DrAT9ptAmlrlJUDMhIqIVKvnBCSIx0ZjAJIDn3vJd1NJBdCzTpGU1UsS8n4R3SKFNSf2Iyxphq+OUJDk0KNFn6mHcO4gz4xK/+MdP4Md/4bfx6efOou5yH0sXQ9pJWcEVBUA/IsIPdt5ZfpBHUDoO6RwC9YoorGewjVL7gHNmZwjX4FMNHwfoxC18+9fehx/4C9+MMgKevnSN4Bq73QohsD8EVx+c+tUqqxsDxoAxYAx8gBmwpRsDxoAxYAwYA8aAMWAMGAPGwJ0z4BjbUagnjT+JCESEYZqEnPw4dAgaH0ISNIxZsQGixhPs/BIQ64ktiTJqlkQLLL+XT12HrtUztqbrSLo+xsvgejhy5B7EWJCOgrE8h3EjCLmNkS6uXxgT076w47YZcAM3hww/x8TGPHJiwy/lxMZ6uR8bOZFxCKvVEVxm4uJS5xgudo4TJ3CeyYs3uvfi9d79ONN7AK8p5h7Cy0wwvNTV5MKjeGHuQ/jq3Ifx3NzXEB/BM3MfxTPzX4eniScXvhFfWvpWfH75O2bwnfj80nfgC9R9Yfnb8bmFb8PjisVvw2cpW3wryy0+2f1mfGqCT3a/ieVvgsqMjpa/mXWFlr/pivZPsf3TnW/Ep7vfQLTyUx2WFVn3DfhM9xvxWZY/k/GN+EyPoO7ThOq/NPcxPNH7OjzZ49q6H8bzTIi8xITHK9UDmIXqtO0Z2qit9vnC3DfiTzj3P+59nH6/BV/k/J+lnzNMiqyR51G1jOALaMKjYNDXhREfD0Z6JaJhHTLGxuXXUMiIGyDwQdH/0x4RYsP0QyTAAHXKSLnGvommiiwStKiISPnDR98miQyk6wcVTfY+tYOCrXwOoaM2LDf0FjlOzCNqjdpEUMcmQAPSdU3JuVLB2aDhhfFqsJoR8t+fSOwR+dDXGNUj2jSsqy7RLLEcs9QpzELnogi8XLuGWcvZMieQV6CrUGh9t323lKfHcVupVoq2PVE/Rduu+siFtZJL5pwarj8QjOFnI23bC6SS50yLdlBwFKhUaJlW+gHI20WeGviqzNq5+QUk5+CKgh+g9EN774CyEDiWa3I8ZrqgqRYRugewnXoYB/UE+KJEpM1w2IdzAY7cJNYj92Gfc6/5JSXs6+qIAhU2xgU2u0fwqYseP/o7T+OXvvgGXtz23LddJK6/9J5+PJpESAlosoUf4oE7OTlBlBpATZsIJwlgoi9x/wrHdWzhZIDEtRCehM97gR9vAVvn8L/4no/jh//O9+FYF+gIEMlxUr8Eqyhoy+9Z0DGogh7Ci/r1lAqts2inMWAMGAPGgDFgDBgDxoAxYAwYAx8kBmytxoAxYAzcFQZEBCKSfYkIer1erjvHiBKTHIFYXl7G8ePHcswJcIB46M+je8aFBMAUGsfx2gxQJxBxcGojeM8fXAZjdgxs5WvSEClL+h+FOzj04IexcuAE+kNBYELk8uaIkbIyx+qcK1A4kvKeZ+CdXYB7qfcIXuo9mt+EeDFLlueI3mPUPYpny4fwbPUQntmRD7NMVA9TT1D/TPEgniVUPlPQvqSe7c+Uj+Dp4mE8zfrTLD9VPIKnprJ4FFp/0j2IK+BZV7gHsv4p+lU8Td0z9P20guVc9w/g5d7DeLn70DV4hUkExcvdB3Obll/J5Qeh8hX2ebV7P17v3IM3OvpWyeksc7m7W9a3U1SnaN9WOUW7U1D92c5JnK9O4ELFpFB5FJfKw1gtDmKtOID1YgUbBRNIhJZVp21qc5G22uccE0ivdu7Fy50H8WLnIbzAxMlz5Pq56kE8X96Pl/0pnCuPYdXvx0B6TCswoJ3AByRBnKLG6qUXWd4G4pjQzeThXQl+REBm/oG9GJHOoi0miqQdMtS28B7OsSchIll/zWW3S/blaOZoRJFHY+88NlhLBMQhMTANPWgsrgCc54MsGFJXs3MtgMbfGVuHKwp+CETtydaEwhdwzrEuGYnaqIa5Bl53QfdQeAdKWua/Z8EAuyaLdkCe0hRsaziLwHoG65HItg04K/oPBOfDJAAY0BdqrwZVmUtNHCg08K86EbUEVDhOTCFCHU8o8GbHrlH2ySVBuDjFjANHlddF011iNkQQuQeAwORRyWRZmzwboAhDdJhw6PmIivuHU0Jnbh5Ft4eirCDC8bhG9ZGawC0VmI+IKIoiJ8eKTgeoOtiKgrq7D4PeYehe/vlPv4Qf+zefxeOvj6g7grFfhN4jiQGxaf8eCQkC2I83lz51ogWEyRARDxGhLjCtktApBAXXQ4UawTkH9VMyKdJtBpCNc3js8Bz+4x/8i/h3vvNRzNOqwzVrYkeE84eCyhucajHFDcysyRgwBj4wDNhCjQFjwBgwBowBY8AYMAaMAWPAGDAG7oSByNiMiGBpaQkLCwvQxIfqtH7o0KEd1wmOISLGesRl3dXxmavr2eh9cpGkCxFGrtq1J5bAaBhQ4cjRexk266JmgHRrOEaTaCMFOwgCY3QkjWU7b5cB9/vd74DiD7rfiT9g+Q+6344/7Hwb/qj7rfijzrfiU/PfQXw7PjP/bfjM3Lfis/MfJ74Fn537OD7f+yY80ft6PNX9KPSthqd7H8XT3a/FU50P42nimc5jeLbzITxHPM/yVzuP4oWKYKD/BeLl6n6crU7ifHksQ//OxvniKC5kHIPWL7Kt/Rsdx5hgUBzFZSYcLlfHsVYewQaTA9t+CVt+GdsZS5RLrC9l2Wfb9O9/qJzFwM2jZhA2gIkFbrjIYGxGrjtEPpSKxA2Z+BBHcdxvUwg5V1Dc4BQRiMieFuq3SSVGnMeGW8a54jBe7NyHr3QfxefJ6ed7H8NXOh/Fi9UjOO+PYVOW0EjV+pIA50a4fPE5IFwEWBfhg5EUnjp+pMSEgg+MwiXquB7oVByAPCcHrUpklUiBM0rUJIALzYhNZBA7Mh5NJW2yns07J3WOTY4Kx+C50Aeig+TxStQsB/LJ5vbkuIHoc+RLCOhTq9im1PdY6vyB6RDpq/QVCq7Jcw0uAQphP3pvyxxbuEZJAWCAXP8eCuoBoEmN1EAc9aNNoL8GbK8CGxeQ1s4hXH4dzYXXML7wKoZrF4iLqDfXkAabwLjP/jqTBtBESE4sjThqTfZqrkvRsKwIyMkCzgMM7ovOky1OdJZgn13QkPUIkQg6JgAB9gR4JLZk0Ke+9qaI9B2pj2xXKNUs5tM7yS1CHgre6sVeiUoadJjsqUIfZb2Jqt5AN2yhF7cxFzZZ3kQnDtAhT51OgQ4THB3PftxDrvGkMaEs51CPalSFQ8NkxoB8b1eLONNZwR+tOvyjX/kCfv6JVZx1BxEWjpKGHpMYHXS8R5fz6JUeJT/hHT+sXd3ANzU8Jy6h4C2rOPcemsYhsR1jJktGQxTcF1VZIDHppG+FVNzbxWgNK9LHX/j6B/BDf+Fb8H1fdxonioSK+4VOrjhF5Iq6VYwBY8AYMAaMAWPAGDAGjAFj4CoGrGoMGAPGgDFgDNxlBhJjed1uFysrK9i3b1+W+/fvR1Vp/OcuD/YecydIjNsRjLsK5y5gZC/HCLXmcfr+R1BUcwiMhQ0GfYzGDSJtNe4o7Msudt4BA+7VhQ/j1YUP4bV5xWM4M694FK/PPYI35h7Gmd4DeL17P94gznbvw1kG6M917sG57r1QqT+DdaFzEheJC50TlCdwuXsCq53jxDHoT2etVoexVh3CesZBbJSKA9gsVzCoVjAq9+2iYjljGeNyGTXLLZbRVKyXS9QRKhW+hzqjO5EMqPouGse661C2CH4iXUVdi8BydCWSY7CViAy2pwxP3SzYzuQIiCQOuAICkesDk0OktZlUs0igL19yPh0mQXrQ5MyaX4EmgV6r7sFXqwfwXPdRPNv9UJYvdx/E2fIkLhcH0XfkAB6DwWWMNs4CDBJDH4iI9nAenBgYS4Y+Uxn8IIIeCQwuEyzHmFhuwWp7sj0XBHAMfCvEC/jc0U1CYNA5g0HrMBoBDGw7+nZcIxzXRBkZuB8z0B3EkUtgLMCATvucFtM1eDklvFwHfG5zG59b38ZzDLK/wfYt9h/oQLwPADuBh85HwbXpZ4NoWcEmBI6vYKAf0iBjuIXhxdexeeZFrL/xMjbOvYLt86+hf+l1DFfPomYiJGxdRGRSJGxdRr15mUmQ89i6+AY2z72GzTdewsarX8U6Mb70BsI6Z9xnAqXeApo+8t9dGbM83oZj8sVxmo4XBZeO9uAE+aGVoiZJOC+WQQgSV8WFkEkQbR3UtUgALXbR8P5AfXvlFfzwA/RntCK5BTkUWqd6BNE3WHLSR3036LkIV2+jSkNUcYguEx1Vs50TIcVoHeWYYEJEKH0cQd2XZYlu1UG37KCQEg4FExMJRVFiNBojcq+OqkVcKpbwC48/j//PL/8hntl02OwcRN3Zh1DwmWPCrOZ+KIoKNe9v0zQA1808CDrcS1VRoPQFPO+vh0czDhzbcywBl4mSNiCn9XiA0jXAeANlvY77D83hr/75j+P7vuPr8aET+7HSE655SP51vYCIwA5j4HYZsH7GgDFgDBgDxoAxYAwYA8aAMWAMGAPGgDFw+ww45xAZL1QPc3Nz0Lc+Dh8+DC3X+nP42D1E3rkYzu4s3ubSZM0C/mPcc1LlJIQocPj4feguHoD+h3DlcXtrgMTYqiaVnAbMaGXn7TPgBugyME2kLoYZFUZJUWKcCkSpkKQkigyIh0LgAAbZI5MITU4uVAiuJApEp2gTCOId9EY5NXcJnoFZRUlZMJKdQoDe2Cm0rmCUnXHQAGEwlAUGUQPRsE5EgsHerAfVBLiBMHNoYFihrSqFQVh3FVTPMDECg7GKSBnFc80EPBLXqO0KLac8hqNee8pktKmcVN9EiAhEJFslXhODwfCeHHl4ju8YdI7oYOiXsFoexUtMenxl7iP43MLH8fj8x/GV+W/Ai50PMUlyCtuyzLkKLl08A6ABycHOIfSuw3hqnIKVfBO0DM4BXB3Bh0hoowBlckyGKNifJUT+4x2CIkpEIKJPUGgf3+kAugYI9EgUUaFjMmkiLHNmGLJxk+WXOK1PXhrgV578Kn7yk5/Dz33pSfzLL34J/+0nP4VfeepZvMb2ITttByDH+CMVDPRjIjmt6Uj0OCZGNOwDg3XE1XMYnn0ZWxdeRbN5EQUTFhr87zDAXzABUDARUIYh9dvwTAbk9mYLHaIiOmEL3bDNep9ygF7so9lSzBGWAAAQAElEQVQ4j+Hl17FNv/0zL6A+9zKwxoQTEwdIuqoxt9gsatYVuuoA4YS5HErJ4ITbc7qmtsY9xW4sc7VXlKH3h3o9hZeCl5L3x0uE1zdUuB6nyZ9EHgabGJx/DQMmfTzXfmC+RE9qLPiAhYLwNbpck6615Pqr0EeVBihlzK2ToFPSWTjuk7KsoEkMTVAgedRBMJQenrwwxE/86p/gFz79PM6GOTRMeozH7M9ZJyY7PCdYlCWGNeCrBTBhDU2WRdQIGEP//ogiNDWEz3HBdaRmzC3kUFQldO8wq8Fl1xhvX8ByOcB3fcMD+Gvf+034zq+/Hw+e2IeV5R5CHTlAB4nkigimh8hueaozaQwYA8aAMWAMGAPGgDFwDQOmMAaMAWPAGDAGjAFj4K4y4L3PsS8Rgf4n26IoGO90uQweIpLbWfxgnqLBUgV5IAMiAjgPMO4+v3IC+w6fQoRA1dv9ESXjZBqskwSN1/Fi520y4PTNiMgERvQVki93AJbhCwYtQfKBpP9IemISYRcJTRKG3t0EQvsWGq/Ogc9JH7AfZpMZMSDrhDPXO4tc0AqhZ8qaxP7ZLvfXbaD6XeyW6I7d0gyQPWBy7LYI1yI7q3IsXYkER4sZcH5pB3Q3map6ZO22ThGBOAEveSyVLQTCDwxNJg2LOawX+3C+OoIz3XvxYvchPN95hHgU+lNir1T34QLbXtiK2IwefSartvncbAmwybWvERtanmALgGKbcgqt92m3TahUbLG8McEWudieQMsDZj364FjEtvPY5nOrY2pyY51+14jLxMUJXqd8vga+uFXjN14+j5/5zJP4zaefx3MbQ5wLBV5hpPwcfV4su3hmfRO/9vgX8fzmAHSPoQbJuR4wWQZHtoXg3QJ3GzACGMxPa+cQmQAaEcP185DRFjpMBvRcw+B+jZLJAc9EQcGEWcndWSjop+C8C/oss75GxQB9SRS01z6aLCnCCPomxZyP6EgD1aXRJkZr55loeRXbr72I7XOUl84ibOkbIgOAY+X56U9nNSOuPkwQKRWJksj7mpI865VK7gO90kUr8pU5JFqAdyBB8vNDMjlPYVInv41SbyNuXMDowhn0ycF48zLCYAN57px3rwDmSsF8p8Bc5dErHSpdNzkoyauutyCfPg9EUkTAwchyRCA3+dU7Jhtk/gBeWgv46d96HE+cHSMtnUSs9mPM5c31eoh84DVLDfoJ7O1Kj5rPuC8LJAGanOhs4FxA6RvOYQAfN3NCpmz6iMNtGpGvZgh9I2cefXzk3oP4X37vt+C7P/YgTi4xG75YQtejHwW+qhAa8imcc2YKEBHc3mG9jAFjwBgwBowBY8AYMAaMAWPAGDAGjAFj4P3PgK3w7WJA47kxRqgUEYvZKPFJLwDZwPRIrMGVwNwKjp58kBE1j8hA2oDx0pQchHEv/XsqU3uTt8eA03BrQgL0f2IzKJoyuEElUBfYQjAQmhQMlIIBZFAKA72qg9pDvQhvEIjUgj0hbFCpIstEVQtwPLCvMIgOQryHlnegde8gIjvIbnYuacbjTLICs2WhtSP01LLKWbS6dkZCf9di1rotJ4oJcnctU3WdU0Ty/PduFuiHQWQwnIxzkwdEBogjg+3CAL4jhGX9X/Ej18FGsR9nqlN4tvsovjT/MXxh/hvxxepRPN4cxh9ebvCZ7TGeZEz4OQ72VULfC3mFUvEapSYjFKrXuuKNiV6lQnWKV6l/mVCp/bX8AuvPcbnPhISn6oAnxg2+xOD4E9wqT1P/NMd+gjHsz2w2+L1LA/zauU184oXX8VNPPoX/5oufw6+//ipe6pR4XRw+9+yL+K3f+7f47d//t/iN3/0jPP7kc3jilTP4ytk38PmXv4rLsUbBIHrKiY4RNxYD/9yDYIIC4y3EwSUmHc6jv8bkw/YqiqaPLhMDJZMfjomLDO5RYZ8M3l390I2UkXPVIHrSAuvCipB9xAYIDZJKopUcN9RwtGEoHwrPPgX3bkH/Befiti9hfOl1jM6/gvo8GVs9Bww3Oecx8t8kCZScB4QEZZBIJ0jO0RPLe5xCne5ctRDOBVwTwhC6dujPcW1eQFo/h9HZlzBaPYtEXdlsQ9/06EgNnZtw3JLjcRiA46Gs4KsOik4XjmUw8ZSYpBBCm8ULonOIWdZolGtmipqqi/N1B7/x+ZfwwmYHg+ookyOLKP0cExkdUkZCeU9rroYMgiQx+dGH8zWHSJQeTj/MI5DqPlBfhjRnURFLaQ294WVUTCx5cqby5KLHd334NP7qt30tvuHkElbSFo4sdDDn2Z+88HsAerucCIR1O40BY8AYMAaMAWPgNhiwLsaAMWAMGAPGgDFgDBgDxsBdZEDjblN3IsJYkIMekYkQlR9opCtXL5N6JE9JGPAqFpgAeQhlZxExOfQHY2IEx7bIOCwsAoY7OVxk8DMxwKoyZqkB4IBIvYL3AaL7lRCNNhIivDiBiAKULfxERzHRsZ0VmmUDEdmRIm1Z72FkRDMDDMBOwY0QU4K+RTKFPkiKyAdnCvBI7DMLsI6dI+WSMDjLEXNLW04sp9x2vUtrnyCcxw6yH+om8np9r9aLqLcrtYnVvG4WUkzQtYF+OSBbqGRZu4kIIm/C2FXYcgu47A/i9eI4Xi3vwbn5R/CiO4bfeekifuELT+JnP/ME/uVnnsS/+PQT+MRXvopffOoF/NJTz+NfPfkMfukrxBPP45ee+Cp+6SuUbP/5Lz2HT3zp+Yyf++Jz+LnPP4Of+9xT2c/PfOpL9NPipz/9Jfyc4jNfxP/w+Jfwi59/Ar/4hSfwic99AT/z+OfxLz/9Rfws27XtV778FH7j6a/id154GZ+7tIpXyPRqbw6bc/MMpAc8/uxz+PJTTzNw3sCNByi213Dp2a/gxc/+Mb76+B/j7HNP4MKrzyOMVtFsrSJtXyYuAdsXgY3zCMQ2kwxbl86hZELOM7ngmDDJQIQnoPu3qeHLkqjg9LU77+GchziHKIIkDhAHiN4boRDoofc6MeEBIuY3FwJvSwR7sDmBW5plQJMgVRyhEwbQtxhksAn9uyKjjUsYcW6DC28wSbOGsL2OxOA+uFZwnuCcFSKRfhSJMsFBAc4fuSyIAJMYYKIFmoyot8nBKsLaBYzWzmG8cREy3oa+meI5B88Eiadt5kTf7hCdbuQy6If7C7reglyUXUQmJJooHMdxbJCuBnU9RqOfAZLgCsBXDlvjES4PI7702iqeOjdE3T2CkSxiNHacm2dHQaTvcYgI9N/wWRkzicQGBK41pADnBR2aduIA8+Eyjne38M33LeD7vvk+/OB3fwR/+/u/A9/7sXtxujfC1x6bx7/7Pd+G7/+Ob8DJxQL6dsuCjzi6b5FzBdcCiFAS4j0Zgx3GgDFgDBgDxoAxYAwYA8aAMWAMGAPGwE0xYEbGgDHw1jEQGa/VtxVUKnQkEQZwtGCYMJAoE2NbwpiWAoz+MWjGCOe+gydQdZaprxh3C9gaDJHE0daxj513wgBjkxGeAc9dABrgddygQpJb50LRhmcZGuWNcRkJ1DPAKQxAt2Cwky2SkdgnITEgyjNLxkmh0KRHSAKF3sjIcTLgoP5nAWa6FDKRoK04T+HhnOMYgLDXLDAZX7KMbI/Ajk3EdBTZ0SXaXAvk/qqPbJ+Ai5EM1hkgJwP0ff2zXX/LwzVWSSBcl5MCThzyP2b5JHmaEpRCG8fxCnJckOsCifeLM5cSY7eIjeIYLhZHcY7lS70FnK06OFOUeK3q4pk64clhja8MFIEy4slBwlP9hKczAp4ZAU+PWFfUwHPB4auxwEvSwStFD68Wcy3KObxCvFbOQ/GqymoOZztE1cMbnS7Odnu4wETHWm8e2/NLGM8vo55bxFYQ+HIOhe/i0vk1vPLiK+jOdRm4H2B5vIZHOyP87/7M1+H//te+B//pX/x2/M8ePYnjsY9w/gxqYnyB8uJLqC++gHr1ZYTN86jqEXrkrnQOznvuB+4FEeSDUpyHL0vewpiR+CFMGskebcRBXEF4mrtd0J+oL8L7Ap5w3sM5DxFp+9JadwQgcACECQPHQH9BVPkNlBq+GQL6psN4C1uXz2H78gX0Vy9iuH4J9eYa0mADYOICzQDQxIb+XJZKJi/AhEqGvvGhflQ32kJcu4ghEyr91fPstgEfxugwyZF/zsoLSsJxacxk0GcCuF5OEaLrZNID3A9MIwNFB4kQ3ruiu4DA++2lQGLCSCRxx0fqajRMhgT60J88+8KLr+G/++XfweWmi1p6XHQHRdmF8qlDVlXFhIqHlB04+vZFl8M7iDDZ4llmImq0cRZLuIzvemwFP/Q9H8H/9nu/Dn/7z34N/uLXHsKff3QJP/TnP4y/933fgH/vT38YHzpYwm1dxnK3gxPHTuLIoaOouKc9AOZkMu/gwImgKp8iM5WssYsxYAwYA8bAmzBgzcaAMWAMGAPGgDFgDBgDxoAxYAzcNQY8Y2gK5xxUirSxGq3ftUHes45aLsDoIhDbmNoksJUY6RozPlctH8HhY/fDV4u08Li8ug7nK/bwXPW0P4t23jIDzjGK2Qb0Exj/vAJkGODNSAzKZ/CGaMKihYfeIO2jPhT57tEfG9hvdy6JG177RHGYheo4ajZMvCbeyyy1nDENOreybdNy617ruyWttaCbSW9onHQHapvb8hxbWyCx/XYBHom4vVPn0nKv/bku8hSVI+VZZ6UGJJMtvC8pQy0j29SucSVGbg4DN48+g879osKWoqywTTlFn0HpbQant4hNYoNJkk3abLKsmOpVKqa6LfabljdZ1jbFVKftW/TTZ6Jhm3KbQep+UWBAjL1HzQ+8mlyX3S4gnkH1iDNnXgcLSAzqdwbr+Ht/6Xvw//67fxt/5cMP4FsOzuPbjq/g4YUS+9IQ5WgTXSYCOgz2V0wMlIT+tFOJgJLB+SKBhwPI2bWQzBwb0R7Sij2v2kYkgtxiB+ChOgqe05JKBTgCENlC6IPAsjBJ5Tg/z4SVQpMUpSY3mPCot9YwWruAAZMiI2J8+SyYIQEzI8gJk8jEidoGSk2gkKOaCY964zKTHpsAufDqX8ExQIk8h0wE5zF76gwFSQhVJ9YV3FsRnvoC4ku0iQyBI4feUfJ+6VIK7o3EPfXrf/BJ/PA/+n/h8SeexSaTacNRjbqu4ZyH/n2QslOyPmICpkBqAmIdICHBRY47GqEYb6I7XsU3P7CCv/U//Rb8wJ/+CP7U6X04VY5Rrr6KztYZzI3OYaG+gJMLCUcXBFXTx1zpsLK8jKWFRfSYVMu3hOsVXTcRWObXBRLsMAaMAWPAGDAGjAFjwBgwBowBY+BmGTA7Y8AYMAaMAWPgHWRAg27CGF0OdLXz0NiWxuiAEqfv/zDq2AGY+Njq99EfNig7czQUws7bZYAJEMCRaUW+B/kGCP1N4VhukTRwSsQMBjwpke0xc+z2S3AMUDqGhafwLBcz0AwWsofcK03LibpdgF5agEcibuZkAHbGS9tD3Wxl6wAAEABJREFUdfTEjZYI1eVx6V9broVa6Hip9ZSDw5OyNt0xlKFI3wwccz6NONREw0A048f0rm2KxBmSQyYRgiK3M/wrgTYKlmkR6EP7JS6KJzznW8aEglKIJBHBNWh8TagMiLzp0z6J3iKhUn0oWKVnvbbQtrakVx2lZU1orDXQWhC5MxqOW8PrGxJMBogkbG6to7+9gVIazI238F0P34fve+g+PDAe4hQCjnpBdzSAG2xhTrMbgWU0HCjSrXrnfpGCIzgmg5CRR6KumSBwZEWc7L1EdhXCXrNwHE8S/VKP2SPNVpDH4NSz5CToDTzUSMGiTov3AxOQBioj7SI0WVFynJJr6KQaHSY4NLjvmfhJmxfRrJ3D8PyrqC++hnTpDHD5DWCVSRGiIcZr55kbuYjx9jqC/nxWaPIwIu1Kog7G/QLuiRYOifUkbM9gnTPhrUdiwgiEShGB9x4FE1bwBcZNgnOc5ahBmbhK1utY4szFPn78v/t5XN6qMeCH7mhrDYs9D8/7l1wECocREzZSsMiEhBuN0WPSKw1HlIJ5jLA0PI/v/fAR/I0/8xi++4FlnHIjLAy3UI1G6HA98y6gizGaYR8hBsAVWD5wCCdP3YtOd47oQrwDuKeABNAm6X4ipyCnojq22mkMGAO3wYB1MQaMAWPAGDAGjAFjwBgwBowBY8AYMAaMgbeJAeE4CuRoFqNcrIORO8DxH1DiyPEHUc0dQGKwLYlnLHWImDxStsLtHx/wni4JSZ9AuUwTQlrJBlVSlyiTaLhxF2CdTVCrqdSyQuu8OxTT2lRSxR7qb6fEQLQGo4VBzhbaej2AvW8M3PDQeczihsaTRuFS2EfXq9iZgTZTr+I2oF4dA+RCgGsH/Qo3vCQHJPVLSV1mguOqjJSROmQkWjdwDEiLBAgTHNotQY+E1r/AsSRCf0T0QAu2MmivQ9EA10AAmnMaiYUWCZSz0MwAAKGTFn5SBjQ+7iMlu+ibAU3TYMgg94DBfP2bDqfnHH7wO74J93hgkQmPRSZK4tYGKgbFO5xXpG23ZGPmhU4gAMdJKgnOHlQQetVAv4JacQAn3tppG/vh6iOxgYBir3Y2s0uC+mNZ/RFgHTNHYjlR14J2LFPFUzWRtQDHxEDB+1swYF+RlIr3qkNUqKGQehtxsIF6exXN5iXUGxdRb60i9NehfzdE33hRePLAfANvk/pOHIPjpUStuwLgqLvAzpHUVhMglFwVNKfgiwK+LHP/RM9dZpRFCojvYHPk8Ou//xm8eOYyOp1FVFzHy09/CeON85z3CKkZwkkC3VE6NOMxKk4wjkfIb+qMVnG0HOJ//ee+Hn/lmx/Ah1Y85gaX0G0GqHh/PZ/5ynl43i/hnOu6wfz8Io4dO4GDBw9xTAfPJE1egM5b3y5RcOkinmrJY7NgpzFgDBgDxoAxYAwYA8aAMXDTDJihMWAMGAPGgDFgDBgD7yQDDG1BpJ2BCoXG7YACyyvHceTEgxgHMPHhmAAZoQlq4doOdr0tBhiSFQZAd6E3IZJXDaSrnCIx2AkGjLW9HYnBT9a1rE3sghZqkViOcGwXBjodo6RuRzLUqmWO6ght3x090l3MfUX7ZoD1GyGx/c2BNzkS26/EdAYuzyJxlOnMpjJxhex2B2di34ZeGhQxEJEQwjFwzkB0LEh5wfE9wfkowezRCsdkQ2LfMXwaEmP2afIs2QlJIvTtjvY+CstuApbZK+XsoepAvdruDfUzBejzCiBBOIBm0Rzn6gMD6ipjyTWU8JQls5exBsQVGAwGGG1vIq1fxHfefwJfd4iB9dEW9A9kIzXodjvQPzoOTz9VB3zSoQeHABcGTjsLNiBJoI5ApHoC7jMhQAgS9JhKLV8LoUotHK0nYEBeWW0xbVO5C+RZOIAjg2UBeG3hRHbK0x5JkzuhRmxGiGEMMCHiCkFReXQULJfUSRjBESo16VHmpElCIQme6xT6AZ8d8HACiPNoD1byqOA6tNxq22tiS2JDzBD2zytVM/qFd/DkPbB51ESMosMIHXz+2Vfxi7/+Bzhw8CRSHeGH2xhfOoPV155FJ2xhzjXwTc177BAbgWMiJbmEsgI6MsC9iwE/+J2P4XsePYh7Ct5jJnU6msgA0ITAubDAZMs4lBiFCkv7DjP5cQoLCwtMpIBzBpRhLgiJGyBo8ssVEF9RRSmtTNkSdtweA9bLGDAGjAFjwBgwBowBY8AYMAaMAWPAGDAG3v8M2ArfJQwkziMxlpUoRcASoZXIC0/X24cjx+/HuNHQmcN2f8w4mpZpDDtulwHXMs3uyuMEKqiZNCXKWcTdekpqBsYnoaUptL9ienuErQpH6RjIzWAgVthf7a5GdjpzSbsj0oN6mkJHmDGcFBPl3pj2m5W7Pnb7aLvqVSocx90L2qaz54C3e3K3J65Pu7sEJjESkwoqQa20UIJZws7RjhsZrI/aX9oGoY0kYaVtpyey3ZbBNoW2C0PLwpC6MAmCq462NybWlOlGSLTTRBjykfJcdDzlTvUJOj8pCjjnUQ/HWGCEvNc0+DMfegRL4wFKBvwdMyTKrjCq7woPsB2NBskTkk6I+kgk+lfP2Ra6DwNXEchZ04JJBJcRucIWeWIzl5TLdJp9UbIuSHkdWXJP6hi5nPU6jmLGJuvbOrvPnInlBBEhWOSZuM8pWBc45zJY4RCpBdpDKDz76VsVXiJ8CpDYtOtickjIETMNEOqdrp0dHDlp56nzUySItnF+dM6y1hM9J9A1OQFk0oY8rwTw3gTqkpBr3qPYWcCZtQH+6T//73Hu0hbAXiXH6XBzdtMYl156Fv1zrwDb66g4P+jf/KCb2IzhwwBp8zweOdzD3/pL34rv+vBR7I+XMR9oK2zXnzVj4kq8AKXnnRKMo8fiyjEsHDgKFExq0BcHRYyAL1hygBQORVXCec+ZIh/Cq+dqVLJopzFgDBgDxoAxYAwYAzfJgJkZA8aAMWAMGAPGgDFgDBgD7wADGntjLCtltONrXEtjdoVnAIx6SMUEyL1gMIxxsYoJkBHqJgHaBjtulwGNt4L8XwPGOxl8TQzEKiJli4KB04JBWH1jQX/GBrwBkUHSNAEmMlGvbZg5hOFLBXKQNtKitQJLU6jmamjb1bppfa+2Vuc42rWI4hDFt5jMVe134dhPZzmVLHMnJkKD+TH3d+zvkKjDHRy6hoCCvhQ6JzKTb4ZyE8m/BvcTJcg/eI8EIFeRCE7yHxkfuQoj10XDByTSF1JBuwJIJRLrifPVPpKEfgQ+OgaqHRwDzy5RZj3g0o3h2X41tE9isD66gMZHNCpdg5D/xkiN2jcYSQ1UBUZ1jVQnVKx+7IFHcf+Bw5jTKHc9gr4VoVSG4QCcOLgACh3QQ0T5BzkSBAEPXtgETVRwH9IpzesJxhPZALlNmVIkckE/UDhE3vcIj0TfYA0I9LsLYd83R8OxAj1G+pkg+0r0pQBEOFcIhPdAfAn4qoXo/XGcotrxA47t/FRjG9frC4jzLDtK+qBPnYuj9JKgUsB+fA7BBIS2XQ2wTQiQIwEwRVvQGqBtYHtQV86RgQaRiYZXV/v40Z/6eXzl+VcgTEjo56++oRPGIyyUJTrDLZz58uexEMfoMjFTcVN49q6YoCmH63h0RfDX/9xH8bWHHOZH51GmbbgicMAhp8uykDeiSTUaB3TmF/UCFF3AVdB7HGnNrclVJpa0L/md1IQaR+j6HDnJXLBupzFgDBgDxoAxYAwYA8aAMWAMGAPGgDFgDFyHAVMbA8bAO8sAY3rtBK6NZGmsC4xFQljyHSZATmFp3wEmPiLjqQ0Gw3Hb1a63zYAjtbgRwCCp3qMWiUHfCRiQ1H6JQyd6UGAiExhfzWWVrFxxJrZggoTZY1pT2aLdFFpWO5WzaHW7NrttOjMdW9tmoT20rm0st2ZcyaSeZ0X9jtTyWwmdgM7HcQ6UrCYSnRjYVeisRPnXVi5OkpB/zke0heCDEa9I5ghnTqgtzfRkkb1pmytsoxQFG0Sh5ZuAOsn22mcCdpucieMyUC0N9KepIpMigVHqDC8YMsnhOM/x5iawsYqvv/8UVhhsl2EfvV4Hvsfgt/6cUqfDiXLlk7c/oK9/TUaYCrI0Le5KcqT7tFUkCgWFnjNFrV4LNbhTXOu11QhEOGO6j3VAHDcZqWGIP2kbEw8hICiaBokSmhSife7PvvAeKCbwDtAnVm9ETnDQD/cKMrSTQnJXDgxoUX1ksG+WqlS7RMoSewrGzDakzgJevbSF/+wf/1f4td/7JBZXjiDQgXDsOtSY430qqKmY+EB/Ha8+/WVguIFKarh6E93hJXz0+AJ+6C99Jx7Z77DYbKAbB/AFx+Oc9U2YyLU55+CKAsk5jFiXzjzQW+RcBJH3kdbQI9tzdpr6mCKB/2gDyoypsXYwGAPGgDFgDBgDN8mAmRkDxoAxYAwYA8aAMWAMGAPGgDHw9jKgQSwFwAgdI27YAfTQ/xwNz3BXAXSWcPzUw6hjBVd0cPnyKiNh015qnNhXAUrJwPSQhBw8VsledAg7kP/j/w4dpOjaMoOm8bpoKRT2UrSkqhfVT6WWW6gm8bZciSt7tZbTa5oUVKY9empz0stVaHU6p2vAwLGbQHIwdbbrdfrRTm0dpZv0Vam62d63Xk6TPZnYVUFBLhkbxyxU26K10XF1fIW+haNS19kyqWHryBvbQvvt+kpaJSIgDRGgR7qGWfV2FfbYA4m6xMdW2F/fCCpjYE3D1drXI4Eh80ALfYgZ4HejbeyTbXzk1D704jbmSwGY+GBKE1Ab/UMUzvPhrsALQL/goc+srlPRrpFKjgT9YFAIPxwUWs5wNFAIJi4opquMLE+R2E6b7EvtbwS12wuO93CC7GfWBvkQETi/C3EAOwEM8Hsmi1okzot90yzUJNJMEQDuPXAPtmBbIvSkjModHUfOISgHRRdRStTqzyk/Dg3vQR5X/cSG1NfoM4ucqkV89rlz+If/5X+LT3/5eRS9ZTT0o3maEYduOLMQ27dsHGre1THWzr2M8fpZVKmPanQRj+4P+Pf/7Efx6L6ExXodJe1BH2EYgFogxRxrJSAVmsi5REFnYRnFyiHqCrYTAtpAZ4+Ca3GsOdZaONYEjlyC8wHbpxAR2GEMGAPGgDFgDBgDxoAxYAwYA8aAMXBdBqzBGDAGjAFj4B1kIHFshWO01CFCIZQA42ZZCuN2jG9JB/CLeOQj34Fh7CEwfra1tclenvE0gTiBdw5J/1MxY36e8dAUqKdH8Ei0TNlfYg0aQcvAB/zQXzEiNbhtXL/nLrNK+a1gt6eW3qyn2uyFN+s32z7bf1Z/s+XZ/rda3h0j8S7s1q5ltvW8a6GJkCmutGbUemezq9fZ1ml/TVQorm6ftb1xGfkREhpJfsycBucxOZJjgUFr8fDeQ4R2DIofXaiwwvxGx3GOVNEIbNwFqFTbKVinhleaYHJkBS/igOtC24ncEzvHVKOyVbIkd4Dsn/1vKNuRrr3qvbsQC/kAABAASURBVCAPOx92Wm99JX6IJbLaQrgzWv3/yN6fwFmWpnWd+O9533PuEvsekREZmVlZXUt3g92NiCKKimyCCMqADgKiKAqOCzgo80dRQR1ARDZFPs6g6F9nHBVHZW1sQBZ7obqr1+rq7urasyqzco313nvOed93fs9740ZGZmXWXl0VEc/J8zvvvn3PcvPzPHHuhc4VjGuo0ibeQYoC+YUZ5gnTDR1LkY4O5zzzBb3+AJ5eY6hciZA8Ry2wsRvwX3/x1/Dn/sr/ht9870cxNrOEuOcwaY+NsS3gfMHxgcDzJ2hQSAX0L+HRD/0mqvMP4s4Z4C//z38Ib5h1mKJja0zUWRIR6fwS8YB+/Vcd4Nhv5CR1bTpG0RkDWJ7EsX+Bbnq8rmfHtM5Qo7Jhyo5GwAgYASNgBIyAETACRsAIGAEjYASOEgFbixEwAkeDgJruRgItYFmacWB5ITIxso+lEjPzpzAxvQb9/Y9AZ0d/UCHb1RLtuLT3sTbUMqbmX4HLXSJv7Fio0Tg5zw4kZBCMwMsnkHjbRdFbTxhTJahDxDPlaUAP3qEOAetLS5jtdOAdLz3Vyx/6EPeQAIlD7T+YmAeQGvlkJ5IA+iCjEnOhUs5UokCWFR+EgU88/eoxCD3HqUas++y64TmIuWW71Uai0yM1PA+xxG7l8eFPnMM//cn/B9/6Hd+DsjWN2bklzsKhxT6j0MfR77EtkPQryRiravbngU7ZwA8u4dyH/zvqR9+DP/4592B9PGAMfXjUfCA71FqXDg8RrkOVAjgZJDpRQmjoE+E10JkAMynbjYARMAJGwAg8JwErNAJGwAgYASNgBIyAETACRsAIHAECwjVQ3BnhTrsZmKB90NPmxgyA9ruJ2VUsL59BoIEu0OGxvbMNoW01sUKk9U60CRVjgMbBOItsvw0BpXybIst+/RF4nc2Id52oeJdFKtFInhjqLEVvRt6g+f5LgsBM/S2J9aVFTHfaEHosmcVaejyuUjo3a8RCSQ6FA5QSixMZZ9Z0LGSnRNGiQ6FkCYYlTtBqFfAFn5x0joD8a56ABgWevLiJ+z78Sfy9f/zj+NKv/gb863//szh116ejMzGLxPImRFR1DV8WSDxHjj0WfALrmxtFWXIqDcJgE67/DP78V38h/s0P/i189p1zGG820U4DINSsEzl+m5MRiNubA+cEOj7ALVCdyRmg1QVEYJsRMAJGwAgYASNgBIyAETACRsAI3EzA0kbACBgBI3B0CAyteXk9tNMBag+7LjWbAZEOD1rNpIB+DdapU/dCv8GlScDG1jaC2vjYLtJel2jFA5XYhuZB5E30yMMN/WueyRkCI/ByCIjeVFTi3RbVmM248MYEb0B6OZBCoiGddnHelA2N44szUxhTjyU9lCnwpn45gx/6tnwogU4FtLgSPtz4EGOEe6SUzVCCwBJVZMgi8LbVt0MSnRTRw7sWmioScoKow4FODDR0RNQVRAT65s1mr8L7Hvg4furf/xd8+/f8Q/zUf/5vmF6/B2NLp1C5DrYHAQ0EQmeHOIeaTpCSDg/Pc6UPWOc99GF8+eIFPPnJR/G3v+2b8Z3f8vU4PZ4whR2U9RbKVKHQL9UTIHL8mH9zROebwEkCImj4kM5ffTU+DThdu8A2I2AEjMDzErAKRsAIGAEjYASMgBEwAkbACBgBI2AEDiEBoU1UBYaA2sGoNBLyJrT9gRJhfnRA7ODMHW+mHa1AoA1wuzdAv6qRmyFCaKRLNMDS6goVG7Af2t94xGgMHNLtVZg2ib4KvVqXx4yA8GZTOd5ivFHz6vWmo2jwVicIWJJiwkS3jYI3Kuj8SPRcjmrjWG5CEi4riSMB1UEiQ34gXbAWcgj6lRJpIicL8XQ2RDoeShRlB4GOkESnCMoxXNup8OhTz+BX3/lefM8//CH8oT/2dfixn/xXeOraNsYXV4DuBBpfoNcEBOchRQF9A8Q5h9IX0DDEBhwQiQ6rjWtX8NV/9I/gZ//Tv8ZXfskX4sTMBOcRgH4PwmmnFKFbDA2cd3D6BgrPv+aBTpnkC45ToD05C/g2swuuSNfMqO1GwAgYASNgBIyAETACRsAI3EDAEkbACBgBI2AEjMBRIZBuv5BcpIcIRwMbTWiAtNE9cQfGp5boBCkxqAK2d3rMd7SlCZUYB/LXzdNxMnSCMH3DLkypGBzz3ayPx/wCeOWWrzeU0FZOsdORF9JBABrBvTjexECr1JzA+5M3Kh0ivGNZ+3juJIDsueXDTeORIeAIQyUM96SFWpE5gDoZVGTIB5yj00GYFHg6Lxyq1EYPHTz42EX87K/dh+/9J/8S3/49P4Cf+dV3Yu2uOzG9fAKtsTGU7RJ1MwB9EvClQKhBU8PRcdHUNdRhERk2dFRtbl5DijX+6l/8ZnzLn/nT+PQ3vAEdX3KmBZAKRN9FQ+90pDMG3rMPz/YNyzgxcPJ0ntRJULsSfnwafHoDUiBJCej1AduMwPMSsApGwAgYASNgBIyAETACRsAIGAEjYASMwNEncDxXSPNZov1UF+8c7Wq0uqkT5K5734qGtr66cdje7kPtaRDHUKgE5wSRdjca4TAUA9ufRYDEnpVnGUbgZRDgDTgyajMqIrxlBV4cCt7A3glL055w7DdBIgMVg/1dGNNb84DIDySpSoyrIsPAPCnbaFyJS1sD3P/gw/j+H/vn+Oo//S34xr/6t/GLv/k+DNwY2lOLiK6DmBycKxDqBp5jp1CjqnsQD7pWIh0dkefJIdAZ0tABkuhg+ZIv+WL8+I/9ML7qK/4wFqfGoe9utNRzUrTZpk0fyBjAONhvr9dj3xXgHVANwBNNX0pCA4deFBQTM0DRZTvP0ZEF24yAETACRsAIGAEjYARuQcCyjIARMAJGwAgYASNgBI40gZFJUBwc1YQGDIZLHkTcde/bUMcO7Wdt9AcBELWnCUO1qSUIo2q7A0Psb5pQ7Wcc+4g79gQMwCtKIPH+SuxReJDEA6+wJnsigW6nDf16JE8niOfdLJ6FrHuU9xgj4LhOPpFS5sE40xpX50eko8HTHSAUs4mCzIqCoSARZsPmAR76hkUVHaLvoEaJWHSRyjFUvo0nrmziNz/wAP7Pf/fT+Ovf/b34iX/zH9D3Ezhz75vp+FhivQkkOj9C9BAqVQEtOJQpoe0SxloFnRY1pynwPCfeCS5dfAaBD92//Jf+F3zjn/5TOLt+AlLvoi0NxrstPngFcC00HL+Rlr6LghgTWq1W7oMnGtB1sA9fttBIgdb4NHxnCmB9cE3gJiIQuS5m3Xq3XCNgBIyAETACRsAIGAEjYASMgBEwAkbg6BOwFRqBI0uANj9a1CBcoIpBjmuYNMOj8CVyVPNabSysnEVnfAnix7C9U6HXbyCuAE1wtNsF6Fdfee+1dpawQxULctoOQwJuGNjRCLx4AsImB8Vkvr/0dh7lazzxKtOvxNJyLw7CzJQik4zkFowe0d2VJUAnSFLR4aBxVWRaVTglRQ6BXlw+pDQvNQGDOkDKNlLRptOjjQEK1HRibA6AjT5wrZfw/o89ip/4V/8Of+Yvfhu+6Cu+Dj/8E/8CF7cGmFk6mdvUyaOho6HPvtglHB+iXsUHpRfP0QTNoELV6yE1DRXQ293B7s42vv7rvxY/+iM/hC/94i/CysIsUO1gnEsZ73iEpod+1UfYc2wJIvJXcTGUfF73TqYujY6WRp/KRYt+jzEkOk0i16I1tFilcZMRMAJGwAgYASPwbAKWYwSMgBEwAkbACBgBI2AEjMBRIKAWMNXt1uJYINlKqhZTmtMAOjZcewYrq3ejPxDs9gN2exViYl1xcIVnFc92yLZW6JZ4UNHqhyxw0wwVo8d0d8d03bbsV5CAsC9JeiMlRIlQZ4fQXanSeBTNTxDveP96SGQL7kDC/r2I59wObaE6FtSpIUUB5z0gXDhDEYGj4Ia3oPChBXWKEElyHuXYGPp0HGwOGnz0kSfwq+95P97+6+/Bb97/UTx1bYD/+o534vt+5Cfx/T/2L/DYhS3cce+bMDF3AklaqOrIbgskOlV0fI4KfYTqPCLHHLDfQQLUweLoDOnQ0cLZYWdzC5Pj4/imb/qz+Lqv+xrce/dZSNOHqwfoFsBYm73EPsQ1aNERIi6gSH2UWRXjDRz0MZ3YOdclDokj6+9/lJ1xthmH+BbAPKGjhL3BNiNgBIyAETACRsAIGAEjYASMgBEwAgcIWNQIGAEjcOQJJF2h6GEkJtSxwWSijTUK7WvCvM4M3nDP29CvHMpyHNvbFUQKhEBbK9XUDZqmgW40v2pwQDqK6kDWMY26Y7puW/YrRIC3YvZj6EHU+M27jb6Pvd6FN6WAVnGoI8TTyJ9YGKnh7Tc87lU+koGIwO05OfQ3NSKdEhhtwttPEfCBBT68+nRcpKKDTzz2FH7y3/wHfNv/77vxLd/6HfiK//kb8G9/+mdR+TFUroPv/5Efx1/6a/8b3vehBzEzfwLt7jQffJ5e3w6KsoMOnQ2AoNVq8+FYUvpgbPiw7COkwPMhqOlsqfiQ9L5AUzVInMOXfcmX4h//4D/Cl/+RP4ypiS4KOjhcGKAtAROtAt3SsVc+VBPFvBQrntoKkmqefubRqYG8CcB1J66vZo3kS85xAq7VBZgWHlXI9RUAM2w3AkbACBiBWxCwLCNgBIyAETACRsAIGAEjYASMgBE43ATUCnZQw9XcbBHLf8icEuK+vYxtfAfrp+/FoBb4oovNrR70W15i1NYsh9DuV2K4DdPD+MGj1j2YPn5xdyiWbJN8nRNIvN0S5zgSEGn8TjR2q9dSkCB0jHS6HVRNQhM1h9UReUjUEd/VGbDnjXVFAfBhVtc1auYFendrV2IQPbZrh19+5/vw3f/wR/HDP/H/x7/8dz+H33zvx/ANf/7b8DV/+ltwZbvGP/0/fgq/8hvvxNqZM9C+hI6MxL48MZZkrg5iPinzGMqe2RDv4VslxDk6QOjsoPPCezJn5ctXrtBp0sK3/tW/gj/7Z78Rp9ZPovB8YNK5EQa7dHw4jHPKLlV0ktCdwSJRxQDPfqDOEBXPMXvkrufWIbJS4HwiHSwFHTLSmQCkBCD8B+ghcu6wzQgYASNgBIyAETACRsAIGAEjcJCAxY2AETACRsAIHDcCdGioHU/tpzTf0cqWEHhE8ujMLWPlxBkMBgmDKqI/aAApQPMidBMRBiMxqkY3DUz7BNx+zCJG4CUQUAP7sFni7TUUre97BnAaw3k3CuV4H3a6XfTqgDoBIszgjiO+ZSM/16/LLEo6ALhu9ei2Wi2UnTGgPY6NSvDRR5/G3/oH/whf9fXfjP/xvo/i0k6DL/uqP4m/949+FG962+/Ev/tPP4O/9G3fjo899DDmF5YQ+GB03vNhxwdiU8N7B/2dEWWtYzo6H6DjUoNeD4HOllZZoOBTNNQVBv1d7O5s4U/+ya/BD//ID+Hzv/DzMTU1gZpl+rVZJc9Niw6SItXocNqFS6gH/fy2iCR/iIMgAAAQAElEQVQWhoBmMNBlgScTAB8lwvkwVOdHhORrQFpttMbo/Cg7wzraljHd9cGuockIGIHbE7ASI2AEjIARMAJGwAgYASNgBIyAETACRuAwE0icvEotpkMxY7jLMFAbHk2GTCRa1IBI50dIDNWO1hrDW9/2O7DbqxGTw852D+I846B9MGL0FVhszH3UIaN5Zyc5PN4HWi2PNwBb/csnoPcieGMK5VKCJCCIIPDqSimCpnl4DjM2NoYejfXZAcI08i2NI705OhxAJXJRB4U6DTQu7TYGdAZd7SX83K++B3/n+38Uv/yu92Pu5BnsSgtf/ie+Fn/8T/0ZXN7exQ/8yI/i7e/4ZZw+cxZFUdB50SdTyfR86eGokBrQ/4CqGTA/oK56rKPsAzqtAkIHiMuK2Lh4Gcuz8/jLf/Ev4mu/9muwtLKAQdNHosOjzXmVhUfoDzBOh8l4pwDoBImh5jI8x2+x/wKOg+nXbemgyZU81y00wpD5iTX0mlAnSKFOHn37A47nWcUgUbqL6NFkBIyAETACRsAIGAEjYAQOErC4ETACRsAIGAEjYASOFIHntYA5gXinFjWk/E+QxAGOdjna1E6dvgNlq4NB1WCLtkIWoixbKIoS3qvV9blwjQxxz1XnaJeR5NFeoK3u1SOgt49KR1CDt4bq/OAtyvuQvkomEm9S0DvpqFbRRp/uy1pYw/HS407rOpuxF+5sxDjLeBze7Owj+zw11JxcwCasTIeCekfBaBaLdB8lbw61bF8HC/czX1rkWV2N5rU377qpoM4DdVDkFfDh5YoOqn7CBz/6CP7+D/ww/uy3/DV8+MGP4+LVDdz76W/B3//+H8Dv/4Ivwr/6N/8W3/W3/y7OPfU0unQetemcaPPhpg+2sizp6U1ZOgfnPZrYQLwMQ7ItSjoqyLmua3TYtq4qJDoyvuarvwo/8L1/H1/1FV+G8bag7QKKVKHjA6TegW96mGR+CTo94gAFAtqtEu1um2dTEOlI4SDgEoleSwtGHeOAcP0CMM564uHa40D+7Q8PcO3QLQakmOAd8/ho1yzT7QhYvhEwAkbACBgBI2AEjIARMAJGwAgYASNw9AnYCo86AbWX3XaN+4VCS9lQDp5xD0iBsZllzCytow5ARTtfoH0VtNLp74XoN8Egb4nHoSRb5jTOLPaix+Msd5wXb2t/BQiIGrvZDx0cGHlBkHhrNcyMaHiz9itWahzaZRdPPnMRWzSgJxrw9augAmtEGthpN2d9j5Qo3sBJEhIN80NFRGFaWEX3xIM2UHEkaH2OnzRkOt1SbKN70sMB3Zw+UPR8UW1ah4AB1yNcz7A+c+lkgETAJxT6BkWREH1EIwEoSlzeqvAr73oAf+sf/Aj+35/5eaytzuP8k+fwzd/0p/Ed3/G/4vyFp/DDP/Ij+M1f/w2sLC6g7R0pJtRVHylG6BskDZ0IwvzAUNN1aOhfcNkhEpR/2cLOoMpfOebKDi5dvZbLv/3b/xr+3Dd+PU6tLUKaHZTNLrqBDg/00am3MOP7mCkrTBQVxnyN7ARJDUBHDicAIMJxXBQF4Ar6QRySLkvzQwVPp4nQEVMULRSdScjEPJLvcv0lorC5yjmIaETFPNuNgBEwAkbACBgBI3CQgMWNgBEwAkbACBgBI2AEjMCRIaD2r6GGR2AUQrec4IG2MqFt01HFnmjiA1IBmV3H9Ik3INIWN6ho7+vXCDQ9NjHRP+KR7aiScphtkogcg2XQjX1rcIzljvHabemvMIHRbcU7M99kGkJvWBrD1Uiur2pd2NjENu/QfkOrub4BIDoJbclIdqAwZFba07APTTFjtOcqB/NyxqgUHPxZ0toqvMKbLzzKsgDomID3w95p4A9MqxquNdItULTHEYsuHnvmGr77H/4w/qev/3N49LFzwO4OPvuNb8BP/8QP4Q9/9mfiJ//JP8Y/+O7vwiOf+DimJyfg6OTxKaKgNAQSl5c4jgrQh55vteDpWEniUNDx4ZxHomOkcMKRAx7++Efw5V/y+fjRf/y9+D2f9VbMjLN+HKDrIma7BWa6HjNth+mWYLIFjJcJXTptSg8OF/Rwo4RJjhV5bp0rNAHR+fHhmpoawvVXDegAmQCkoHvLs4RdYbQlRrQTBrYbASNgBIyAETACRsAIGAEjYASMgBEwAjAERsAIHGUCL8QOpnWEdr/rAlO0sAF+Aivr92C3H1E3CT06QLJptaDdjU4Q3LQJ7YealXJ7YVTF4Jju7piu25b9ShFIyLdSPvBeilQSoUFc4JKgRadAIYArHFrjY6hoqN9lPlyJuqppFRfWBUN2xJuTzkp2xTw9sp4kx3KKaTAd2XdSOQEc2+V96NUEzez5BqfTADdJcj0e9iOMv8xdx/Iuwbc81PAfBhWijtvu0AvL0ljAS4dT6SDKJN7zwUfwnd/7I/i3//nncPLUGjaeeRp/7o98Cb7vz38j3ugbPParv4BPvufXcXpxBjPdNjydKEL3gaqgQ6NkWh0iICofQb4UnUsDOlmkbGkCMQrH9HRiFLh24Qm4/lX8wN/5dvy1P/81eOudy5jvJkwWAdPtAl0vGCsdOjxBbcbV4eERSZoD0KHBiQNM7YtOD1CJ4COVWKZyei44PybzbJskkFYXbmwSYD0etGgvlgARDLdROEzZ0QgYASNgBIzAHgELjIARMAJGwAgYASNgBIyAETACRiAToP3MtXDmjntQtqfoACmwvd1DUHsg7aZJHSBqi9sTNI9WuAS2o1Lu43gf9k3IxxvD63X1r+95DW+j4RzT/g2luWBKaKAXiH41kzoFaFhvaPje5M350Pln0EgBcSXAmkOBW8qSHOil6YfOD964LrocB+tHoUuARvco4JYrM4wsGcaFHoKhwLyh8Cptie7W2OtzHAdPr2tqGoS+pgv4chw1unj6Sh///Kf+I774j3wdfv1//BbGx8axON7C//VP/iH+wpd/Mfqf+Aguv//duLMt+Krf+ztRbF5GO9SI1QA+YU/D9fFZhsT1gw8ykEu722UafPBtoyCTFCpUO5u4eO5R/Nk/+T/hp//1P8df+LqvpFNlAgtjDrMdQUcqdFzARNvBxwpFquFTAxdrMg5ZMUZEdYJwZVBlx8eQamJalfOR4DkuGGaHiSswCEB7eh4o2tC5aisHsBWub7oGuZ60mBEwAkbACBgBI2AEjIARMAJG4HgTsNUbASNgBIyAEbgVAVrVaBcdm17C6sm70cQSO7sVQpMQQoITT5ubHBDrw4EllLBDFYNjvCuRY7x8W/rLJ5ByF3pUY3fi7YYkNKILXALUIeAlotGvRmqVCOMT+MSFi9ilkTxJiXwzCsAGuL5pBi9NGvih4k2OxJuZcaESx0isnB0g7JujMMUcOlrU2K6tVcy8Yb9V3g0VXkJCfQSO64BOJgL566g4lbIzQUdAiQ88fB7f9QP/DN/9A/8U84tLaNOR8A1/9A/jn/2dv44zvsKF974TePoxzIUepnob+MylGXz26RNwg210Cg9PTvRVcIkREQENhE4Vl8PAeKBDSTjexFgHodrFztULWJ5u44e/9+/gO/7yN+GNp5dRVFto1bsoQx9F00eZKvjYp4NlByV7KigvAZ4nTH0ZIgLnHVUAjCfRh6YAGNJNDJG3lOfFA3IW60XhnLl2jE8xr0BiwbAV4XAFyJv2lVvllB2MgBEwAs8iYBlGwAgYASNgBIyAETACRsAIGAEjYASMAAnQjiYtwI/h9Nk3I0gX/SpSNUQKONriJAkNbULzqmPoaIHziLTTpWzXYxev5/1TMDdS+RSMYkMcWQKSV5aQGFFjNyDDf8yQBBQC3nhBD7xBBdOrJ/HQhUu4NmhQZWeGYxmraOUDzoycZE+Algt41wLsT/Npp88laljPmVDjeu5m78CKjF0vR66PV3rjGp0vgYbr0yFVg5qz8Xjy6Uv40X/+L/A5n/+l+K9v/2+QsoW3vu1t+Jvf+Z34fZ/zOXjg/vfh3EMfg+9tYwJ0PoQBuqiwLA2+6C1vxsnxDtxgl04ksuXsIx9YUUMq8QEWKA4PhAZtAultXMbmpXP4hj/xFfgXP/6D+LIv+D0Ycw1ibxOe5RJqQJ1QnRJl6VG06OBIzAsVEJuh6EBChiwA+4cIU4xjuCUM43oclmhOROQcoPWdR3AtdGcXAT6AE8UIhltioGLA/XqMCduNgBEwAkbACBgBI2AEjIARgCEwAkbACBgBI2AEjMCzCaglzgPSxvLaG+Bb06iCYGe3j6KgXXLfXpfoAGE1phnLNj21Kg5tfTjWmzvWq7fFv3wCadiFBlHvR03SMi90bjgN6bGINLD7wmFnMICMT+JDjz6Jc5s7iK0uEh0crIJE50eSAKjoQsgGdu1UjfIaMi9/xRLTLkYUlP5GRs6DbrlSvqehUdbTUKek0hr7OphxML5f4YVHkn7PnuNtxD01DfrJ4/6PPYr//Ud/Aj/8z38Si8szuOP0Mr7ha78S3/xN34DdfoW/+73/CD/0f/xrnLu6i0QnQRJB1Lc9vEO36eONCzP4/E9/IyaaAUDnSO0ENccIwocdH2Lg+lKed4Q0PVx96hG8YXUeP/Z9342//r98I96wNg8ZbKJIFQq2RVXzGdkF9KHI8bW9OkMSzwsSmWuov+GRFZHIdigOxBmMdskNwRlwXMaF50QVWb+JQI0CrfEZYGyKfTjWUOWJwjYj8CIJWHUjYASMgBEwAkbACBgBI2AEjIARMAJG4OgTsBU+LwG1rdEm6NqYWzyFyblVWuTK7ABpmgC1y4FWOO1Ga+5FmUxINLryCBUzju3uju3KbeGvCIF8Y93Uk9BELkMLPW3uBcQLUqLTotVCOT6FbXpKzu8OsC2eN2BJ76QaynmrCg3udIQwxh4Z5xEiAHfkjXnq2ND4KNT4c4lNOMiza2ifqmeXvPAczk3KFhLXoXNMRQEULbzrvvfhX/2b/xfjE5P48i/9EnzP3/4ufPVX/jH84tt/Cd/7A/8YV3sBu76D+z7xCK4Gwa4USGynDyxXV2gPdvEZp5bxFqqVBhA6hSIcojg9Qn+vo0gN1MHR7FzBN33dV+MH/8F34Y99yR/ERAvwoY92m3NhnaRvZ3gPqHPDMWQf0M0XKNptgI4V7OfzPHFNieWKN+mB8YM7ZwHWgvB8qsAQbFNFwQAF/OQcoF8JpkwACLhphzmWU8yw3QgYASNgBIyAETACRuDZBCzHCBgBI2AEjIARMAJGwAjcSEDNatWggtrbytllTMysIND2pl+D1etXiGq/yyY3rbkn2ljV+QEwzTiO+eaO+fpt+a8QgdFNpfeb3leyZ/De7ffhSxr4eTMm5pWdMSyfPovf+MjHsIESiY4ApBJeHQCcS6BBXb2Sjb5SQCN6YF50AtCJAg3VYC+8bNWo79SgLwD3vQP2t8QYx+RxuGt6GHvFjokDN03KX+UVXQHQAeI4xz/wub8Xf+Irvxjjhccf/JzPxWCzj+//vh/Gf/jpn6OX9gR6UiJMXSvT/QAAEABJREFUzOC+x87h/gtXsNWZRO1KzouuhRDRSjUWXI3PfeMZrLQTurGinyEihEDnR4126mNw5QLuXJ7D9//tv4Fv/eZvwBvvWEO9s5ExNVWNVDeAKyAl+xU+7qiYAhLDxJFS4JFOC4AMVayLzNNDxEFEshIZDhUhiOxIFdiDKjIvaS5QjqE9tQi0JwCuRURymePRsT8wHArcODaPz7lboREwAkbACBgBI2AEjIARMAJGwAgYASNw9AnYCo2AEbgtARHa16iy3QLUbue7uPOe34btXsRWr0IdI6qKzhGorW1P+Y/LI/uk9uNaxqxjurtjum5b9qeAQKLR2xUeddNARIYjisP04go+fvEqnuo16EfPfEqN8bxpPetL4VDQaRKaGuAVGiUhuIRIaRoCbgkaJj1opvbvWJn9Q+ULQJXL8SptCYkOG18I+lUfTWxQtjzuuvss/uTX/gn0+7v4Zz/+E/gbf+M78a7fuh8zC0tIIgAdJbHTxRWu+T+96z48UUVcrRMfWo7zFDpAIibjAHfPjuMPvvlutLauYJJjuFjTyXENYecq/syf+Ar8o+/5TvyRL/r9GOczMFQ7KL0gOz64ZvEl+3IAx8tjQkkl0INBDfcE1ierpGI8Ksdh0f7RkSm7YClb0gGT3yTRt0myInsFHSA8f61xeDpygIJMXG7P3hkmSneuO/eicdUoX+MmI2AEjIARMAJGQAmYjIARMAJGwAgYASNgBIyAETACNxPQb42B2tWiw9LqGRTdaSTXxdVrW2i1O9k+Bx6TRICWOjAulIbMOPb70FJ57DEYgJdO4GbD9rCnkXnbeTWIA3qjOhranfOYXT6BRzZ28IEnziN0hm8M6D3pmgDoj3VXA4YVfOloTA+8bQMCGiog6lsMVKTjQd8W0dtaX2ZQJQ7KHeA42h8j2N90mvuJVyYiHMRLg1jvol0yRQdFTDVCqvDGT78HX/aVX4GPfPIRFBPTGJuZRc05x9iHY5s6JsTuJC6kAu/4yCew7TtAewKJD7KSi/G9bcyxn9++NIfPXj+Bcvsq/GAL95xexfd/z9/Et37zn8LZtVmULkCZld7T0RQwIEPX6pCVo0MmcYYuL1Z4FKaEkITzEFIF04kPz6GG9TTOqtd3NhQR1hplCSMq1nceQXh+izbKsSm47hQi00FPCmtp/yMlplUMuKfcn3B8Jmw3AkbACBgBI2AEjIARMAJGwAgYgeNLwFZuBIyAETACz0NAJA1r0O42ObuC5bU3oIoltnYq6B82x0Qrm6hoC2RdxrLtDXvNho2P75FWzOO7eFv5K0NAzeGqUW+85zASeKN5OkFiTBARCCu1JybzV0D9yocewKU6YAcOkUZ/5z2dCQ2b0KivFfMNG9kmMi9C/yUa7yON+Or8COwzcKDA9oG1mgQ6SAQ6ltZJ+sYCx2ORHg+IFdkj9nWg6EVFE1zLgzs8+3KcV7+O+eusYquLXhT4zjhQlHR+JJTtFoa+GbZzLTTSQk0nyK9/5OP44FOXsOna6LOn3UGFQgSpt4NZD/yOu+/AmfkJfMNX/1F839/9W/iC3/856JQNiqJBqvtworDAdQe0WiU81URSKXRWGC5/tGTOE1kRw1CPHIsp3a/HwHZsxDVpDXAMocMDnhPyJUAF0TWU9DpP0QEymfOSOACSm4DnJw+F6xt73EtobKS9LAuMgBEwAseegAEwAkbACBgBI2AEjIARMAJGwAgYASNwkECCc7TYxQjQFgffxemzb0ZAF1UD7OwOaH6jbZVmtmwPZYq1QbMqLXS00fHIhjjOm1orX3/rtxkdLgK8wfSm0klH3leqxAxmg14LuCS8UfVGjFAHhpQl5u+4E7/1yBN44MoVbNFgvxtY25dgVdQ03qtC08DT8F5SGqpTwOH6PxEHoXMFroBQEDX46zi8zdmd2t8BTkg7xauwqXNAv2evroG6gnBAaU/jStXCuz78KH71PR9Ed3IKif84IzR1gxgdiqKL2AjTgn4tiGMz+C/vuh/nokczOQ1HB1GffSfvgFLwaZ9+D77rb/xV/IWv+2rce8dpxKqPsuPIsoKUXDvXKByjxbjzXHiqURYCx3MgegKYhbyRRQ71oJl8cGqUErZXYS/Ut0Q4AJOso1WFbZ1nbx5N8qioARWLMZQTM0B7LPfCqcA51tU2KvbHTjSb5boLc1jOo+ZrjskIGAEjYASMgBEwAkbACBiBY0zAlm4EjIARMAJGwAg8L4FE61qgwwN+HEsnzsJ3prFbRez2KyRxiFlqdwNNbgJJKs+QYlvmHtvdHduV28JfNgFhD/lm4k0kCTzy/gLFAprNGQMc/6WQaPQvaPyPFO9U77F46ix22uP4j+/6LZx3ZX4jZBALhNY4IvOrop3fhgj0bEaUvJFb9GxSTAdp0wjfokpEeJYNb3LQAQLe7EJDvcoxRJ4VOCkKiQcVgxvimn4pEkDHLLtAOYbQnsEnN4D/+x334//+hXdjK45jp3Gct2e9ggza8FxXr1/nr6uijwOea6ljiStc+y+894O4GARX2eduu42d0mPlnrN4y+/73XjzW96E2YkOEPpIsUKsBxAkNP0+15YgdDo40mgGLGeZxlOocx1WwPVN56wphizVMu3noDgAK6SsRKdO4kT1a60antQ6OTTwqFGglhJ+nM6P7hQ4AaiXGdxEu9a+hxEOoX2xgPuNsespFtluBIwAAINgBIyAETACRsAIGAEjYASMgBEwAkbACBx9Ai9mhYk2v2F9tTG2MDO/hsmpZQyqhP6gYamnldBRQoFWOaHjw2WBtrycieO7ueO7dFv5yyZAT6L2IbRjCyNCQzkD3nS0eTOD2fBSAJEJvfW8QARINNZ3Z+ewfO+b8Ysf+yTe/tDjuNaaQq8zix6dCIPuHPrdGVTdWWyHFp0IbezUDLPa2K5a2KrbzCvQqyP6VY2qDqhjBH0tGE5DIKKXt3BKKgb7u85sP/HSI1xMU7OvchxbGMej1Rj+/X2P4Zc+voFL7gTGVt6E2k/RUdNCVTn0e4HPmwKuLNGZaIN+DowVXUgoIWMzuI8c7nv0KWxPTKG/OI83ftEfwOJnfQYwNQ6QXVX10cQBHSkOkR5e0FlSdDqQQoCmRmoqFFyyJPVUVBBmQ+PCOWqcGUkFz3l4rttBs9kbQ7bRuiqWYk8iwpgg0BHSJMalgJRttMYm0ZmcRWdqDvAt9iVwrKtDQTcnQOYPbhyfvTByYB/laXgg26JGwAgYASNgBIyAETACx42ArdcIGAEjYASMgBEwAkbgOQgk2uuEtjan34STPCYmF3Fi7SzthA47uxXAvASHJLTd0crH6jzSNsd8YT6YwjHe3DFe++tg6bwQ8wV4INQLNUtPjeRSR4t+Fme8l8OYlqsYFRqRVWCYxbwXums7au/24Hg6gvYr7EHFPlnOAqj0RgLnB92Yn1hFpcmDSjoPlgu7cs7RPh/gaDz3vFHZI1rtNtbvugc9Gv5/9Kd/Dj/zwCN4sCnx6+ev4b9+5CH8xsPn8NhOg2tNCxuVxyYdCJu1YwimBZu1H4YDYLsGnSGS1QsO/eSgX89UgeOKR+AkIpUgOquD09yLJ4bPIfJH1k3V2J9vleiHiKY1ho89fQ1vv+9j2Gotoh5bxtyZT8PkiTux1XjoD5OLK0A/AjwZVHXDLhNSbFDQa6HOm82mwU/9zH9De/003vKFX4ji1GlgrAt06GDgQ65seXS7bY4aUbQ6ZJroCKnRVHzQcWU8FcgDODo39ByNfgPlhmkrA5Vjbm7BkLsun8GNO+uRWyBPfeujkRKx7MLxnJWTC2jPLIGeEMTIerl9PkBRDfsZ9T8Kh7ngCm4UbNsnYBEjYASMgBEwAkbACBgBI2AEjIARMAJG4OgTsBUagRdOQG1tQjuniNrYaNPzXays3UkHSBvbvQBaCgGWI9vcwC3RPpeYohKTx3wnsWNO4DVefqJzQCUieSaRl6Ya7BsaniPzHF12xZ6cWs9pjAY8kAqKoTCg8ZuXNUCHw1ARmnujmHXzzvpJIpIEiDQQ3i6ShKGHiIpxlyCsA+EINMLrXBPnxh2aF3kFBS9ILMMwEwJQrM92VaoRXIT3BVIQBDYQFJAmYmF2Hvf8ts/C1tg8vu9nfwX/63/8WfyV//Bf8B0//TP4hYefwFOpxFW0sUPtooU+DfCVb6EpWqh8G3UxjoGfQs9NYUfGsRU7uNoUuFwJLvUDLvZq7NLp0ue8Kmq4QvABACCzBEJo0FCRjBOSFrA8IEVq5EAQrkjFUnBlQ3HhrJ5ChRhrZgkeefxJtLpTaFwHVTGGpjuNubNvQr89gR77821HwgmMEl2BwhXwrYhB2MCjj34Mb/ntvw0/+JM/hns+5/cCc8tAqW9+tJCnJQk6hdjUKMgy8hT7Fp0h2kfBOur08CWgoa5NPOdEFcM80XxxAASgEp+cWi2yo0BFTTODGLgecmH/dRTUySGQ+W706KGNYmoJ5cI6QE9zLR0k9SSzX6G0X70MVNAtD8Ux98pykvkaQq/hLGGO7UbACBgBI2AEjMCxJmCLNwJGwAgYASNgBIyAETACRuA2BATetQDQxsZj3ssxLK/fjc7ECnqDAlc2tgHa32LTgGZajdJmFxCaCk5titm4iGO7HSB3bBm8xgunYVsvQlqehaFwNrwuQb8DcpxHDcEwi4kE2sQ1VI3ymXfDzrL9Io2PCjW+p9xPrsRCJjQbTNMWnmeSmBHoBAh0EARa7dVQroosRUy8kRKDgMgyNaQzI89b565GcGH7JjVouDYtj2wTaFhnwAVEOkMSzt79Jtz51s/ChbKL33ziaTzGG3r9d/0eLN/zaWh4M9dMN3R8BBrhA4390XuoEo39UZ0g0kItbVQqx1DF+EBDtt2sAraqhO06YTcI+tGDLgQ0bBel4HI9RDynLlxHQkwCfVND6FQQOhginQOJ8085VEh7oiuDXgyuIbBtZCqi5kMmsjhBMEjsujuJFh0ZC6fuRJ9QWRPCkyspoKBStYuta+dx7vHH8Le+41vxPX/nb+J3/Z7fjVgW6DcBDfT2FLLCUOSubNkFM4SpoYC9UFhXxTRGG88fOPfsddF1cB7q7Egs11DoGHEU+JAEmSZyTkWbTo8OajLaroXsBLuNg6dzpxybYkvyAtNlmefAjOfYOacD89HUsLLGVMOUHY2AETACRsAIGAEjYASMgBEwAkbACBwnArZWI2AEjMCLJ6AWPdrTaLMrO1OYX1ynTbKN3V4FtfM5p7ZErTOUVwMtrXcvfpyj1UKpHK0VHarVRJqRG9rRK5qIA50HEZ7OhHJPRbamO17IfigRRIlIEhg2OeSB7X0WkqehfE/sMR2UJFalkMAeshJZSXJsS0cAtJ2D5iWtS0M5d3hfwNMw7h1D8fDiWD/XYu8cTj0alOhc90I10vOuQxbHAHulXwFcbFZk/6qcx/7O3n0vPvcP/SF87pd/GT7vi78Yd955F2ZoaO+gIBNhD8IeGPIm1pGZwS4jIohLZoMAABAASURBVDlpH5F9xMzGcV0egY4NVU3HyS4N+DuNYKfx2G4K7MQWtmMb+a2SWEJ8F471hGOBYUJJp4ZHJMsYHZ03DvSdsE9QHBNkT9cERPk39BkU7MMBKWJhbhqBTg19K4QZ6Nc1XGcM62+4B/Mn1rDV66Gp+wiDLfSuPYULj3wcb737FH7xp38Kf/HPfC3W5qcg1Q46PlGOM6K3KO2tWEONUsRHLgkkQiUMN00xlpN6YFvOFfp2SlYDiRQJCWmCLYXcAh0kDc9bgIMya+hUGkiHjFrYDGXmdbUfIe0JjE/PERE9zlyrsB/HfoSCbUbACBgBI2AEXh4Ba20EjIARMAJGwAgYASNgBIyAETACL4SAqA1Q0O5O4tSZN9BCV2BzaxuBNj7x7gZLnaMtVUTrv5COj24dd3SX9vpfmV5+QiO+fs2VxgGB/tOT4mjwVkM3mBPhaZx2UCN/4mWc6ABBFg3TLAedGKAB+7rULC2AlmVhf0sHs3kDRLaNNPQnjpG0D0msuycNIpORjTRMzEg5Au1H51IUBVTee6iGNxbgBFkl88vCo2CGFzAvgSsBUgBokFd5jjk3O4XVhQWsTk5juexipTWOOYbjvoWSThjhNPRGViXOQ8dp6dc7MR/gvLjOREVdkxr2xZNZAX1LpHEdDNBCn9qhUX8rFNjIvyfi8tsNveBR0XPaZJV0b3jo1z9VdAwIx3bOA+xXRGeho+jKAxJZJACCiDZqvPnMEu6Yb6NTX0MXHJFOktD0MdZt4U33vgHrK3OY6QpmOhG/57e/CT/549+Hf/KD/zt+59vejDIN4Fi35RK8siGTxGsDoy2PreNTjCdqVKTrl8xAZzPS9dLrMeFch6lR/bLVAYoW6uTRCw47NbCVJdgYAH19mya1MDG3hPbElA4F6NgNK3F+w35gmxEwAkbACBgBI2AEjIARMAJGwAi8KAJW2QgYASNgBIzACyNAUyjtkMO6avkDraug3fTkqbvgy3FsbvfQqyqANlG1GWodEYE4B9sAo/CaXgUJQwOyHj3N6CrH0CFfrAJEXrgjBWE9GsYhEdkBAobQjRUTpVFKe2UHjGnejRLWG4rFjEf2H9RZQEdI0CyKo/DCSDTEM8FMicIh2avebcxiIVgdqRA6GSIaGuz3FWs0dGw0NJDn75njHB3LPQL0a59adBq0kegwiGhLRIkKHarc3cJUr4fFnQpvbE9hnYb37nYffsCbl30J2zk6UZxzEOF8EgDN45xExT6ZAdFsHhMnGdWpQwdK9G1E30HNPgfSQi8V6MUSOyhxuZasq5Vgq3Ho0RFQsZ2yBtnoeI6hZ58qx34lCYT1hBB8WcLHCuNpG3fNefyxz74bd44P4DeegOxcQNlso4w7uHd9Dj/0974DP//v/0/8wn/4l/inP/j38AW/73diZrxA1bsGn2q0SnCUBhweMdSQVkszKJ4RziFRkQp7iiKsnziXCGWRhYThJgw84FpIrk1pWABsy964ipDb1kkwiB67QbBdJWwRd48OoppOI3o8MEgFOlNzGKcSWyW2gm4iPCbKdiNgBIzAK0DAujACRsAIGAEjYASMgBEwAkbACBgBI2AEbklAaIJTUxwDRP2qe9rzaJjF3PxJTEwvo0+b3s7uAA1tpFpHzXdCO6p2ltMaeb3oNZiHew3GtCH3CQxN0SPDchKHSAVe0aqGV2vDuiErIb9xQKM/r3QIL3ZVonMhIdLsTelFTkHraMg6w7qJ9Q8qMk3leuyctuxE0YqOlBqKxnf261he0uhdxEQjfoJvGhR0Rjh6FKUaAP0eyrqPTjNUl+FYM8AE86YYTtYDTPZ3MUVNs+50bxczu9TODmYZzu5uY6HuZa2FBm+gM+Ez5ubxhrFxTHNsz/aJDpXEueja9QYPzG9CRGgCQsV5cu2kBmG+45pFRRrCZYH8OHVELi5yHZGOnixXImS1UNE50KNTZIcOja0G2KojdpqEXhAa/wV1cnx4OASWB8YjlRgHlRJHCQGtwkO49rJ/Fb/vzev4y1/1efjaz/t0fN69C/j99y7iT33p78af++Nfit925wlM+ICJtqBTJLQpCRUc18gRuJ4+nNdbMsHR0RPJmzFEXg+J0lCVuC4V8pZ4HInRvHNeXC/EIXHNqkivSsO8OgnXJKgCMIgOV+hwutaP2KEjqMd0Pzj0WdawnraRosTC0jKEa4wJ7NLrAXAFxThsMwJGwAgYASNgBIyAETACRuClELA2RsAIGAEjYASMgBF4QQSEtWiXS9B/TNBuBxRwkwtYXj2L5Fr5LZAmsFwEQpsgGNJanFuwKTs4vrs7vkt/7VeeIDRuF1lq6E6cUhTQOC8Y8CKtnENgqHmCSPN1hKeh36eEgpk+QnsA0FCB8ZFiruty3ZjbqBNjqJidGSWt2Zr2bCsUEAAJEKmHSjUc5WODFo38HTooxqkJGuWnVHWDWTpDFmn4X252caLpYS30cSoOcJrt7qAj5S72eY8kvNkJ3uIdPrPTxmdPjOP3Tk/hD8zN4vPm5/EHFubwBStL+KK1VfyumWm8meUrpWBuuo3phQksrM5han4KnbEOHPtpOG8VIChohHdk4eggISmuOVCR8x4pZccIsiMogXc8Rpuwr+QcnaUlYtFC40syL9CPHjt0AuSvgaoEm9R27XJeP3g6DjxXxXOGkl2VaKoGTV2z74RuIehWV/GmmYCvfMsCvu0PfRq+5Q/ejT9wxxjWx2r4agv0IwA8p5wYhOe0VXq02h3oHH2rDTA36FsvDEX09uQFQacL9MFGyUjgxrVDBa6NSUCQRg4PhlFpJO060YGTUAdkp0eP69iOLWyFEtupjb7rovZdNHQENXttwK3wgkWep8mxLnORh+Ilx750HIfE3MQxWdV2I/ByCVh7I2AEjIARMAJGwAgYASNgBIyAETACRuDoE7AVvgwCiXZAR3smaPejURNoTWHt1D1w5Ti2dgcY1JH2OtrtOIaI0NwYEdmGyWO9q4X1WAN4rRefOAEVzcuARCRJNItHxhNNy5Em5gZFqlBSrVihlR0SESU9eiUN+2Ws0UoDqo9W7KMTe+iGXYyFHYyHbUw0W5hsNjHVbGCmvkZdpa5gtr6KORrr5wcbmB9sYm6wjdnBLsMdzPcpphcYnqgHWKWjY53jnuWNc3fh8SY6Mj6NjopPp95GZ8bbZqbwGbPT+O2zM/jM+Tl81sI8PmtJtYC3zU3jrSz/bdMTeNN4B3d3SryhdDhL4/oZn/AZrPe2JdajE+S3n17HnYtzOHtyGSdW5rG0uoC5+Vkssnx5aRFLi4uYoUG+Oz4G5wsEOmYyNwDEhrzxphYkstsT024vDTqEQGaqxLb5jRJyjHQwJCkA30LybQQ6Amq00I8FdhrBNrXTeOymkk4S5rN84Np0mrTh2hM8XyXnwlHYV5vnqD24hgXZxuTu01hKG5hurqJdb2HMBTqjAgrvEOhAKopyOH11oOjkObc4GEC/Vguit6ZwHbhJiWkqJV4b2NuEIcU2mhvhERkPUqBhvGY4SAUGdNroV3/1uI5drk3V+LH81WAVy7QuyLXbHcMiz+P66gqZz8HzuuTpAqeNQAdUBKDiMzWTZdJ2I2AEjIARMAJGwAgYgRdNwBoYASNgBIyAETACRsAIGIEXTiDRKijZIkg7IDyANuaWT9EBMgn6P1BHoa3OQWgXFBGY84OIuDvK9teIgPCSlBSAVNOgrGogjHnmlzTWq8OjqDbQpgOj22xjLPSoBvo2RhkalKHCpAwwhR6m4g6m0xamwwZmw1U6OC5ioX4GS/UFrFRPYaX/OJZ3H8bK9kNY3vwYFq8+gOUrD+Ktbguf6Sv8jiJRwO8ea+HzZifx+TOT+INTE/giOiC+cG4GXzAzg89j+nMnxling9/VbeF3dNt4Mw3mb3Ql7pUCd3H2d9BAvt4EnKBRf7mpMD/ocS49zIQBJptdTNFZMyU1WhUdAnTYrE6NY7ZTYqLlUbqEsu0htLYHRDgRRDpfCvGY6I7TKL+A1bVVrKydwBIdIvPz8yhKOiE4h6R1Obbe2CNvaOF87sMJQPcECgEKhywvCY5OhNIVLPOMeyA4BCrSWRBBp4ZroaGjo6J6UmIreFypBRcHCRf6DS7sNtiiY6RxY0jFGKTowpMFe0OqGrQ9YzHA03mEZgBRZxXPraOjoygKxJAAjo+yZMjxeR065oPzYiFEQ1bRUHg9uH2xT143wvIkHkkKiiH5swuSSwjJoaI2qwT9wfeNpoRqs3bYotQZUqsjJzoMAhBIoTM2Qa5LWKPjY35uBp2xNsBxtFRDQULhBNwZ45QdQOyU4GVv1oERMAJGwAgYASNgBIyAETACRsAIGAEjcPQJ2AqNgBF4yQRE1DpHYyF3JNrjosfk2p1YWLkDVSixvV0hREHdBKqBp21y+AfkL3nII9GQJswjsY5DuQi9ToVnQFyC0GwtSLR9R4gazekw6NTbWJYdrNQX6bx4HCu7j2Gl9xhODJ7IDg2NL25+AssbH8PSxoN0anwUC1c/gvkrH8L85Q9i/tIHMHPhvUM9817MXqSeuQ9zjC9cei/T78ebym185nQLb5lo49Pp3Li308JZ2uLvoM4UwFLdpwZ0pvTy2yFz/R3M9rYwtbuFiZ0tTPcHmB7UmBoMMDmoMKGqa4xT3bpCq+rTgVOjrAco6RAp6AhAtYuSTp+ZsS7DSCV4GvN528KRhJ5MyaGAWIAmMqS0gPmdTgfTNNAvLC9h/cwZOkTWMTu/hO74FP0JLUA86GOgEpy4LBFhOqKpm6xEZ4ljHngSJHtMHcB2QrEVAvMDHIIUaLJaqOkQ0Tc/Br6Dgevmr47aqhyG8tipPfrBoVEHipQA6/OA4RoagEw4ONcakZ0z6uzIE03giQcnCNDJoUq8BqDOBzpqoMqdBJZfV2QdcZ5LKLJ0rjUKOj4K9DiP3cZhlw6a3VDktz9qaSPQSRPLLmo6P2o6SBL5jI1PYHllBWtra1hYWECr2+W0yYPnBODcoJuGCcLoQTFpuxEwAkbACBgBI/ASCVgzI2AEjIARMAJGwAgYASNgBIzACyWgNrn9urTpwdH+iBZW1++h5XAMO7sNzYoOai8UEYz+SHy/zTGNuGO67tfFshNn0UhEdALvaKiPQKSxP4aAMlaYxS5mrjyCpQsfxNrT78TauV/GyfPvoP4bTj39Dpw693acfOznsfboz2P98bdnnXryHVh/8pex/vR/x9r5X8Ppy+/C+uV3Y/3Ke7B+9T6c3Hgf1rfej5Ob78eJ7Qfhzn0Ys4NrmB7sYJoOirGqQksdF2hQSIPS01hfRM6PoU803Ec4ifASGE8QNcJzvolCNuZHYM+Ir6HTdVGeHkcVG6OiIyAmYHxsHIi8BIPAJTKIFAQFHDz/acqVbaAskdi+YVmgQZ4jgFURPW97lrUnJjC7uITltfV9Z0i7OwFXlKgDnR4cLLJ/EQ/nPIR9MQIw3qdHdMC5V1SgwV/7Fe/Y1sOzfQIkYZcXAAAQAElEQVQfFpxPhEdAgSAlybTpQKBcBzvBY5sOhs2mgGqb4Q7TO7GD3dRBcOpM4BrYFuwrMwoNEGqKIc89RHIRhwE07Zj0AIckH9bTN0gQmKHKqwckQetW6tBhtGblAR0v+kbK1QFwpQ9cY9hjXs2xgxSct+RX4QLTRWccE9OzuOP0KZw5uYrFuRl02uo84uAxcVwqCQCmIQxVDMhfc0Ya5WqJyQgYASNgBIyAETACRsAIGAEjYASMwPMQsGIjYASMgBF4iQQk2+gA/QmFHKWtE9LCyTNvQqszj52dhnbXCJo4WYeD0M4otHMydqx3tWMeawCv9eLFqaUbiCFBvxqpkxpMhh3M15ex1DuHuWsfw+K1j+Y3PJY3H2TI+OYDWN78EPUATvYexsn+o9RjOFk9gbXBEzjZPI01ajVcwFL1FBbr81gMF7EQLmExXsECtYhrWMAGqmcewjh2MIYKraZGi86Lgk4NR6O7UGlP4LwEEY6Gd0+DveMNpPJe4AuhL4G3oF5NLA9sH1NAiBEigqBxqmG+Oj/EOXS6XXTVAZIw3BgKY2yebftgOgvMZR9JQ5a7HCbOJNElkHKVxHzNLkqf+5yZncfKiTWsnTyFhcVlTExOcY4F1K4Pju18AYhDo/Pj/IVyBc8Dw8R1ReFK2WlD50mC4xhDgfEblJjvSjo5StIr0aezYbcRbNcufzWWOkS2Qgu7qcW5tgCUbO7zQyjQ4dI0DTgEAh0NkUoUB2M9GWqUTpwMF5jnwnknVyDSoRE5doUCO/SRbA4iNvoR21XCIHro734E10LyLdb1eYwEj7LdwcTUNObJZeXECUxNjKFVutw7hoMDXlmQkWPI8ZAlwznlOinX1xxm2m4EjIARMAIvmYA1NAJGwAgYASNgBIyAETACRsAIGAEj8BwEEstUDEa2OHWARNroIi10oANkZn4dM3Pr6PcTert1toEG2j0hAkdbKI755l4X6z+mkxAIChqyJdEoLg6FS5hBDyvVM1i99iAWnnkvFjc+ggU6OeabZzAXNzDbbGBmcAUz9SXMhCuYCNsYi310Qg/tZhdl04Ovd+GqHoQq6LjwdD4InQ8OiSOCZnzH0MFJwsbGU6iry4zXaJoB8xPjghQa2sMD1AGiX7UUedMkKgY6HWiQjwAN60BD037NMQJDVRTefp51HED/AKRwiHSqDG9MtmL+2OR4/gqrUt84YJqDIgvP3nS8GDlvjkmTPF0IidI1JFZWITcVANoVh8sG/U67QLfTxtwcnSErJ+gMWcfi8jLanTEETqNhU6GB33uBCGfONTR09jTkFMgJRQHfaiPxvCQIdNOj51wKcihZryDXku2dE65VyAKo4TCgo2EHLWyhg8t1gStVgY1QYocOkooK7FOcg3D8JoDzEcpRghgd2UsWOwXo5IBrcR4tEi7Zf4sOjgL9WKIXW9Df9bjWlNDf9uizbxRt+JLyBRKZQQTgeGWrg9n5eXI4iZNrK5ie7MJBN8IIfDDWFeiF0wyKJeKRcg3G90MWgf2xRGPYD4cpOxoBI2AEjIARMAJGwAgYASNgBJ6XgFUwAkbACBgBI2AEXgYBoUWOtldRaTce5dgclk6cxaASbG/3AOdAC222DWb7oFY7xlLr5jFe/mu7dKcG6l4PY3Q8zKVdLDaXsLj9Scxd+RBmL38I01c/iunBUxhvrqAbd9COPbTV0UG1VHGAgvKxQpFqFGoipwOi5A3Q4plt0TAvNNYPlcArHyymcR0MHaXW9x3sbF6giZvtHeDFQUTgvIPP8jksvIcTynmWO7AGwCNYlwW4QQBvRB6461sO6sAofYmx7jimJqewQKfEzNQ0ci3HQCUMVQxwIHT6dokTiEiurh0LnRCOEW3mWV+lcRVrQcVilgAF11DSmTE21qUzZA6rayexevIk4/Pojo1BnTr0OiArRYANE0PNT3RyaFofK0NF9h3hCNKxjpY1DGu2CZxj5MMlMUwMG7KqpcTAddBzXWynFrboBNlohGGB7ViijxKBzo1IBTo6om8hkZNK6MgA0/BtRNem46NElUrshgL5K7dqhw0+1Hrsp+YYseii0fF4Svv07jTJQYoSHTKfX1jE+vo6lpcWMEanU6TXJdELVHoB9BokW+dJkWFOkwIRc1VCsQrTiQJXj7yxXQ7tYASMwMslYO2NgBEwAkbACBgBI2AEjIARMAJGwAgYgaNP4JVcIV0ftNnpkXY72iDRmsTK6lkO0cLOdh8QRwnNnTELx3wjjWNO4DVcvtc3CAY7mNq9iOWNh7B28X1Yu/AbOHHpnVjYfgAzzQVM+BreCS9qQUiCKLy4aWCH0FhOl0dNB0dgP7ycoW9ZgHUdy50v4CmBhxspOrjItBrHg9ABkjDeEmxeego+NmjTUSAAYhNpB08cL6Jh34FG/qiGcpY5GsEL8Sh4I5WuQKvVRrvdwdgYnRt0aszNzmN5cRmrK6tYXz2JO8/cibvP3oWzp+7E6dVTOLm0htmJWRScR6gbcAQEoQshq+EaAvMoiQxViWFC4tgcGiADMOK4hgLgyiLXN5QgQXSeiQXkkkKAinc6QIu+I5tWq6ATZgLLy0s4SWfI6fXTOLG8ipmJSbS5HqlrqFyoUCDAp4b9B44YtFMknRcVXAIRos/5DJKng8IBzkGE1ThjgOUaLVpo6MzoSQdbaGMjdXEltnEpdHCpKtCXdn5jpIang8PneCUFdHTVdg1sN1Rw+46TrdjCNrVLpwrKLkCnSWCbAc9vlUiFeeMzC1hcOYnTZ+7A4uICWqUHAvnWA/hIZxfYKdcWGw05Uc49T364ABBVTrJkf1esCcKVXdd+oUWMgBEwAkbACBgBI2AEjMALI2C1jIARMAJGwAgYASNgBF4sgTRsIAxUQ2upZjJF++LyymnaPGfR71cYDCo4r3ZKlrH+cd9dUoOnioZN3CA8a1NkQyXWVD2ryi0yhi3AFreXA25bjufYbtU39nrS+SU4mmtv1sFW2N8O5t4uPqqcGEkc53r/2gLMuS6NJXg6EMpUoxP7GA90djSbmKmvQn/jY3lwHnfUT2L12kcw+9R9mH76vZi7+iCWqqcxmzYxjh46tFt7rqFpajShhv52BGjcj5S+XVHwYvYuwdEoLzS8Cx0ZiQbuRAN+ZH2HwFlRNHaDcwHDlOs0kDBAx/WwdeVxpLCNdktQeo+yKDHenaDGs/F8aWmRDoNlrKysYHVtLUvfKFhfP4k7zpzB6dOncfLkSZxYOYHlpSXMz89jbnYW09PTGNPf+qCKkg4Z51Gwb3ATzqrgWKOb9eYQXDOr8Rg1uC7RKA/q6AijssRMSvPYIrdllXxZswQaUWmcYhFUnlb+8fExzM/NYvXECTpE1riGFT4sJuCdQ10NWJv9jvpkmFNsnKjIPulXYS4T7DGp9vIiWQc6HPQ3T+pAZ4gr0Lg2atfBgA+lnr7NEUtsVglbFbBZC7b07ZCGjg5qg+nNxmOjBja0vBLs0AnSo7OlQsl+WmjU6dEEDKoaOka7M4a5hUWsnlzHMtczMzsNTgm6cVr5wed5HhzFC0az4coSoKOMi0DiYiKVMkeMmsK2V5OA9W0EjIARMAJGwAgYASNgBIyAETACRsAIHH0CtkIj8BIJCNuNxOho1yyo9S6pXb3E2PwJTMytYJf2xe3dAUs8nPOQhGO/uUgcWbSQxj2pcTcxnkgyKaWR1EqqRnaGQoFxNsewHm4RDmslVrq9PBLcAWmbkbRPToL77c7UcM4OGuo8OBSrRgaRvQaoQ8DR4K+OCJcidLShANq/oW2SrpVGX+5sK0M5h5Tl2bdDZK6WRxq2E50KKtGw7gNNReNxQGKFPA+2c15QkK4PdGLUm5isLmOeDo8T/cewvv1xrF9+P9af+g2cfexncee5X8Lpa+/D2uBJzIUttNTwXgX2yxFo3Abn3aLRul0UKLVvTrH0CZ3SQWpe0HUFT2N7wXWWEtDRsgLo0rZd+gatgnltYGLcYWqqxNxcF/OL41ha7OLUSgdLM4kOgDGsnlnC6dMncc/d9+L0Gh0bJ09jic6M+flZzNJJMDkzje7UGDqTXbS7HbTb7ewoKJznWn2OiwhEBPubRvfkSg84lggghYOwneMZcSggWZ7hSCxnymEYsgnyphEVOYAOFLAOWCdLhMk97ZVL4QEnzEfeGMstRiF4zrSgoCNgYnISC4tLOLG6RifPSWodQseFCuKh/pamiWjqiNAk6EXR4TnpeIdSBI7/IgpeNwW8OLQcmArZCQY6rIZDCcf38K6EK+gQoTOkLx30pYud1MFG08LVqsTVWlVgm3kDP46mGBs6UPhQoz8FEAfP9RccXx1Na6snsH5yjed0gY6rDq8TcDasBnA8cJOh2A7isa9cyjLmi/NwzkGEaQw3jT2XhrXsaASMgBEwAkbACBiBF0HAqhoBI2AEjIARMAJGwAgYASPwwgmMjHN7LQQJwn8uCXMcIAVotMXqG9+KrdTGlWu0V+u37wxol6QdUGvhGG9OgSFDU3BDKQ/NVzgqTR9UYkIFgsZzbNr2+RXZiyodCDWuAiRBp8cy7At7Wz7HjGsVBsM9J/ZGzRWGK0l7rdUILXtxMBQauEFDMryD0GkBicyOtItfV55AZhRRpAZlqPJvcXSbbcykHcyGDcw2V6hLmK0uYG7wFOZ6T2Jh93GcbM5hvX4ca7sPYenqhzB7/rcw89S7MH/hPqxc/SBObD+I5d7DbHMOE/VF9ruNFppsPPecS+RYiDUQK86WY9O50S4FbVrXu22HhbkpOilmsDg3TU1hYXYKczMTWbPT41g7sYjVlQWsLM1hcWGGzo8JzMx06QhpY3KyxfXQQVNU2Lh2DqCzhPZvgNwcHNTAD25KkAE4gawE3fSo0vhLl3CckZDjwmFuFm7cZJTUyK00Kr99OGqlTivVqKaIoChKdLpjGJ+YxD333Iu1tZMYH5+gc8CzmuRQ6xS8blLTIIvekaCKyI6SqA4P/Q0ROqVAp5mIwPsitxVx0OuQ1VFFQU03iaoRnnmVaw+dHRqn9Kutajo+kmN7XwJs73iiCjo/VldXsbi4yPM5hS6dUiUdPrypoQMIABX2N02NxPObSzW9X8EiRsAIGAEjYASMgBEwAkbACBgBI2AEjMCrQMC6NAJGwAi8VAJqgVVdby+06skwyQKaIQHaGOdX70AxPo/dQURdRbTbHaRcOKx6XI+uoHFW5Rn6FOH2JLTQqtQYvi+iBdQI7JEYJhpi003k1GExErQPlgtrO8ZVnuF1RXg6FHyqGaoCQ5XmqxLno0IeGQc3HYT95r4RoUlJwnoUjcVIHpEK9IBF10KQkioQaGwOLE9JECMN0VxHYLxhSRUGCKnitDkXl1DSkiycn2NZwTFaEtBlfCINMBt2MFddwVL1FE70H8XJ3Y/j9NaHcHbjftx55d14w+V34q7L/wOrj78diw//HBYf+TmsPv0rOHX1PVjf/gBWdz+K+eoxlM1VjI85GrEnsbw0eQ5rUgAAEABJREFUhcX5CWocSwuTOLE8i/W1BaytLuDk6iKdGQtYWZ7DytJs1vLiLKYmxzAx0cX4eIfqYmysk9XttmkQb8HTqaOivRy8E5B4niON8iHUyM4VMixZ59L5x1k+ALwaxhnVQBIjYA3JoR6GOSDnoXDIN0cwIkIuKUuXo3nqXCjLEiEE8p3A+vo67r777hxOTU1B62iZyJBNdnikYR8iAu89tI9Wq5VDkeEYo3oikvvQeontGjpStD/tV/NEhvVFBCICLe/1enmOMzMzWFtbw6lTp+jEmuR57uYxwE37YpDbaGgyAkbACBgBI/A6JGBTMgJGwAgYASNgBIyAETACRsAIGIEXTUAtsyptKHq4LvFYXDiJBWp7p4+KNs38zU4OtO1er3YcY05t3DeIFBSfChD+AzfJSlCHAQ2zOWScjgOhM0FyKHRCUGwxPIIxVWI+hT3R2Csj7eWxAoZbYnALya1OlOT+HfvyMdFxkobdcC5RxdIonKM6QDjfmCV0Y4AuDIrtIlNN/vqqBvQB5K+UanugrT9B3d9AuXsJE/3LmOmdHzo6Bk9gtfdJnNh8EAuXP4j5S+/HxLnfwuTTv4Xpp96DGWr2yXdh9tx7qHdj+sl3Y/7iB3Fy92Gcbp7CyuAc5vpPYT5cwmy6gm5zFV1fgb4KTI4XGO96jHUdxjpuGGeob3moOi1BqwAKpyupIeqoiRU8HTVOmEcJV6ZKdHCkWEND0OHB1UJY7tjWO0Dra7thPEHQYPvaeaB3lfwjNdzTMBgeZRjoUaPCVo4SzTgCEhmuZORAGC1JRLITJNJbqo6JGTof9K0Llf4miuaN5PacKdpW66tGedqvOjg0T6Vprad5GhcRjOqKCEQEuokItLzT6UDHvOOOO6DjTkxMQB002tdBaV1tZzICRsAIGAEjYASMgBEwAkbACBiB1xMBm4sRMAJGwAgYgZdDINGSrtZaldoNVeyPgXM8wKPdnaPd8A5UjcNOv4I6QWhkxHHfaD73hDcSHQa4LkDhOWAvTAyHQt6E6awDThAk5iTslQBgnEcGGuGJEoZZkXlAEI+AEkEKinFxCBxyqIjIGUaJUI9VlnbG3pkBFwUl7fVlTNkB4sD+WR5pNA5UZF+JYdL6uWzYT0BA4xpEqeFSn330UTQ1yrpGuxpgvOlhLmxiJVzEmfpJnN16EKee/k2sPfrzWPvkf8apx/4L7jz/S7jz0q+z7P04s/UATm9+DKe3Pon13cdwsvckVvpPY6m+hJNFHzNhG53BDjqhoXOFfJoIxICCDg39eqrZ6TG0XORcOAcJaJdA4QISHRyxGUCV6KhBqCB0bJAQ6wboV2QJ1+LIUxC5ygjQ4aFxDVUpqSNkKE2rhCz0viAa+MIxq49YXUN99WnSCxQQtR+twF5zBtvsR5nBVfB4NPdE55hKV6ehOiZUmlZpfHx8HLOzs/mtkDNnzmBxcRGaV/CkarmGZVnmNzfUQSEi8N7vS4QEqZvztG6z9zYIuHXo+NC3Pe666y4sLS1B0yI8g5yjOk90LJFhXxpXiQhb2m4EjIAReB0TsKkZASNgBIyAETACRsAIGAEjYASMgBEwAi+SQGJ9ldBMq2Jyb09BgNY0VlbuBHwXF69sZmtxk2gvlr1Kr0XwOhiT7gUaU4ksqbLh9HoazAMN30NGuQZzrodati+tREM8KyAxnqAl7It9pj2pYyKxQhxJ89XhwlDL9sW8XIcOjJzH+mmvP0ZzjAfuw1wdaaShC0TzWQwNE5uELKdfZxUHKBIV+ug0O5gaXMV87yJW+s/gRO9prO0+gdXNT2Lp6gNYuvzB/JsdCxffi9VrH8b69sdwqvcQHRwPY3nnk1jYeQQL/XOYG1zAXH0ZM81VahNTdHhMpl2Mpx5cfwOu2oFXxwWV6gGE85gcb2N1eQHtlkchyCseOjTopIl0zgR1WjRQ54bnOoSXrDothhKoZ8/rayssA8tuFpFCHPtlA62rQq6boGHixa+CtqWTpC0DbF5+Agg9gA6nyHKIYLiNQuQecl7uRvNVOedQHhIdCSPdvADNVweFyI1r1Hx1VKhCCNCvuVpYWMhfSXX69GnMz89DHSCDwQCjuurUqOlgU2kbbatlmq/jquNC01qmY6pz5eTJk9D+Jicncz9ab1RHQ62noUrLbpaOcXOepY2AETACRsAIGAEjYASMgBF4bQjYqEbACBgBI2AEjIAReHkE1CAL3GipRN5SoiE4drB28h6UnVlc2+6jSQLuGLbK1Y7lwWUIpJZDIrgORGMx5wiN5I4G8Sx94+CAEsuSo9GeRvPhGxqM51ZqLBcCHskx7hFlpCKnc5tR2zwP1qPlPrFegh/WySHzeXp1VsiOlgAdt+HYtY8IDAMiR46sFTGaq5cAl39meoBW6qMTdzHWbGOi3sZc/yruqC7hru1Hccel9+PMU7+B04+/A6cefzvOnPtlrD/9a1i7/G4sbXwQszsPY3ZwCZNNDxNc/zjHG/dAK1Yo6FQROhHA8aMkxLwOrlsN53RAlJ02fKeAlILxiRZOLM9iZW4CHRcQqgEijegigrIo4B3XGRO4cHjxKBzzfAHnPER4IXM1KQliBEJINIwrbyY4LqhchaHGtRM1jt8sNYyrUgysEtHyCV1fo7dxHhhskGFNcQ486i56gOiU9jWMsOR6tVzrKBxEBCJDKbtI2CPp+hzPkfceKk1rHQ1FJL+hoQ4Q/c2QO++8E9PT0/k3RDqdDtQpIkKOaQhN26nzRPtWR0i73YZ+vZW+UaJfd6VttUzHEREdIkv70TnkxN5B62l/e0kLjMDrnYDNzwgYASNgBIyAETACRsAIGAEjYASMgBE4+gRsha8AgetWQY2ptFO1L+6JgaBgZhvtuZNYXLkDvdpja7cPR7syC471/iwHyJAGqTEyOia1dh8wqtNqnkuH+WqA19ieeA5on8ezBBp+cyttrXEa+nOextmIZWBaGwobj6QTdADt+UKnBrQGoEfWSQwDDcPBCRqATTUnwjOlzo5u2MFEs4GZ5goWqmewPHgKa/3Hsd5/BKd7n8SZ3kOYu/BezFCzF+/H7KUPYP7qh7G4+XEs7T6KJf29jsFFzFTXssOkXe+ibAZwVQ2pA9KgRls8WlRJo7iTBFX+vQ0wjojSC0LTB+ggmZzsYm5+Ct22R2pqxLqm08NDN/3L/xDIMrHqAYFrfC45cawhN0jzvCugEmj5UE48VJqvUkN6omOrcEDLVWj6V4D6GgDOl3NnhP3qkRPSYE+yFx6FQEQgMtRoPWnPQaFpjYsI1OGgwk2b5okIHVG8/tluVF/ZqkNDHRnqDFFpXL/GSt/u0N/wGBsby2+PzM3NQctPnToFfZNE26lDQ98W0X5uGpLOr5il+SKS53azkwS2GQEjYASMgBEwAkbACLzOCNh0jIARMAJGwAgYASNgBIzASyMguRltkBjGaEFmTtpLMZ+2cqQS8GNYO/1GVKGFzZ0BpChopRbWPb670686UoEo6GWAvpFBKzlAo7g4QaBRN5JPSKBJnDBpRIf3EF/A7QHMfAVsC0StT6O6hiEGiHN7Yifc1UCctJxlIUY07DgG9hsAoTzHKQCUDNsMHR0Frmng9C2JmFhHIJHjp4InuESIDg0VOEk1GiNWKGMf43Ebc+Ea5rYew4lrH8canRunL7wLp8/9Ks489gs49fB/xhK1ePnXMbN1P2b6D2EmPYMpv43JssZ4CXR9gRbaKNGhU6UNcEwkR2O34zwKuNhCNQA4RSSuwyPBS4MCNXwawIcBluemsLY0hxOL05iZbKPlBYXzaLc66HYnQFwQkSxllgA477NA/vo9bQ3Xze7JllOAcBQBxENE5wLNfJYS26hY+Vllo7wUkOeSYs0woOpdxeVnHgaaa0xrM51NgugkOYzuHFmDIykRgchQowWOHByj9M2hyLC+yK1DrS8iUKeGvtGhDhD9TQ91dujXW6mWl5fzWyKe5z2RtUpEcCvnh4hA56TC82wvpM7zdPHqFVvPRsAIGAEjYASMgBEwAkbACBgBI2AEjMDRJ2ArNAJG4BUgkHIfCY4h7cE87u9aRLmyZJYAscD6mTeh6Mxhc7fGTq9C09AIzFK1NardUSUizG9om2Zjlh3l3Tkhun0BtLlzvcOF61EcwRJIoiJL1CGiTouaHoe6ibSlC5AE9GkMxUaRxvcYAxRm0pACKwginKgSvEvZyN4uPNreoeQ4nvPwtMpLqOhgGAB1jw6IGu2kGqBDx4aqG3vIarYxHXfo6NjEYryG5XAZK9V5rOw+iuXNj2P56kewTMfH0qX3Y/GZ+7Fw8YNYuvIAVjYfwvrgCZwMF7AQLmImXcUkNtFJWyjZn4Q+Yt1HaCrOU7LBWYjB0XmhIafLfNBYDpQ0WmdmdLwgDlDSizM5VmBhdhwnVmZQFg3rUC7AoYEyUC7KsCFD5C3xeDuxiFzohSDmlMUc7ozzONx5DtgzbiU6bHA7sX4MgfNK7L6GxF1sbzzJbnZB+EgsEyTGbTcCRsAIGAEjYASMgBF4uQSsvREwAkbACBgBI2AEjIARMAJG4KURUPvvwZaJlt0D6ci4VnEtTMysYnz6BLZ2GkBK+EKdI4DapHFgExGIyIGcoxl1oJFbFZsGsakZZRgoeoaiKkZEOjSGgNQcfqOceDgp4B1hugKFeJROVTB0YIdUQ2M6gacGQjk6AlQeNQo6DvQ3NDydB0Wq4PTNCVTwGLCvPkr00cYOxuicGA/XMNVcwlR1ATOD81joncNa71Gc3v4ETl/7MO64dB/uvPA/cPZJfcvjl7D++Ntx8vyvY/XyfTix8wks1+cxF7cwyXFKrk3qBJ9KSBzNs4a+DQHOj5lIPnAmPWoH0Q0AV6EoE8oW0GpHdMcSxicLzM12sbI0jVMn5rF+Yg5LCxOYYn6nm1i/gS8CvI9w6kygIyjQyVPTKVSRc9I8idDxbimwTOscUGL9oXJrlsgthGGeMOSFnG4h6Kbd8/zG2EC40s0rjwHNNZZUcGwrCcxnBGA4Us4cJfASNmuyR0BEIHJ77VWzwAgYASNgBIyAETACRsAIGAEjYASMwGEkYHM2AkbACBiBl01AbtMDbbRaovbdUSgexcwKVtfvwcZ2jd4gwPlCSxFp5xeRbIvUDOdoE9fIERfX6eHcUCIODkIxJAxHFVlAKaCzIKCg8d7TWO5jDZWrByiaPtVDi2E79ums6GMi9TCVdjEVtjAdNjATrmK2vkJdxmx1EXPVM5hXJ0b/SSz2nsBy/wks9R7DSp9iuNp/FCd2H8bK9idwQrX1MZzY+ihObD6A1c2PYHXjw1jb+BDmn343Fp5+F/VuzJ+/DwvP3I+lax/BiZ2HcKL/OE6my1jBNcxjm/PZwRgdK2Wq8zocnRElT3ThJK+vpLOhRedC20V06OTotoXOjXHMz1OzY1hcmMTC/AQWFxkuTWBhcSLHZ2fGMDHWQulBdoF+DIp9iEvMSCBWCA9OBAJuKfEQs4RuCoQ0oyIAABAASURBVLooGNe8m6TJZ5WzHefIQdhG4wxyHQ1vVu7g5swDaYGee20e6Agri4S6dwnN5lMAKnins6WSilkHd/WMHExb3AgYASNgBIyAEXgeAlZsBIyAETACRsAIGAEjYASMgBEwAkbgRRI4YOIdRmmrPdCF/q50NjrTNg2140oHZ+78NDShhavXdiGiBbRA0yYtMmyrLzuIDOMHujqSUZekTS4tJJSAUPAQgpKY4GKANDVcXVEDlKEaOjlCH91YYYzOjgk6OSb0rYqwiclwDdPNFUwNnsFM/2nM9Z6kU+MJrOw8itXth7G69XE6LR7EyY2P4uTVj+DU1Q/g9MV348wzv4E7Lvwazp7/Ndxx7ldw9olfwtnHfhF3Pf52nH3k53AHdYa649FfwCnmr1Nrj/0CTmj5lXdj/ep72feHsbz7CczXT2I6XsEYemjTUeDp5KBfA7GJCJS+1SJcl5OAsoi8EHgRpAptnzDdKbE40cEKHRon6PBYmRvHzESJmfE2psdKTLSBsVZAu6hQ+hqeQuwhkkeiU4jXEFIUBKoJgpqKySNGz3xPrgVcKsAjleAlQS8zUd63EsByoTQEt4ScAMN9ReYdTL+4uKPLxrsCIgKggU872Ll2jvE+FTAcRsuY5H49pgkdi6HtRsAIGAEjYASMgBEwAkbACBgBI2AEbkXA8oyAETACRsAIGIGXT+AGM6xaaB371My0Z9dlktk0MdOeW+DEyTsxNjGPy5e3Ude08bJYnR4qRvMuwgY5drQPbjpsYJrOCw1nm2uYba5gtr6EufoZLFTP4ES4hNX4DFabp7Fan8MadbJ6AquDR3Gy/whWth7Eic2PUg9g+eqHsXj5A9QHsXDp/Vi4+H7MX3wfw/uxyHDxoob3Y+HCe7HwjOp9LH8v5i/dz5C69D4sXvkAlq58CEt0kCxe+TBO7n4SJ3tU/1Gs9R/LWh08gdXqSazUT+W3SOaay5iN1zCDbahDph134ZpdxHqXjgf9WqsGMTGkgBrONSh8pAIWZieyFmenMD89gZnJMYy3S7Q86AxoUEqCpwdFnRWOcUeniiBAmKeKsQaYBtNZvHCcc/CuZNsSEngx6ldsJUdfgrAu2BbIdcRBeFUKy24lMB8sH0nYUg6kkbfEI8V5sTM8S2BZnpuGN4szVkeX8/BFSUYNCqmwvXEeaHbAA6DjMTbctf0olthrgv4b5tjRCBgBI2AEno+AlRsBI2AEjIARMAJGwAgYASNgBIyAETACR5/Aq7XC69ZZ2RsiwXnG4zApziPRptyaWsDq2lns9mpqwLxhyxj3Kg6rQ4Rt9+JHNXBrOx/Dye0HsU6d3HoA61sfwamtD+HM5gep+3Hqyntw+tI7cfqZX8epp38FJ5/8Jaw+/gs48ejP4cTD/xVnn/h5nH3853D2iV/E2XNvx9mn3oE7nvplnH76V7F+/tfY9l1YZx9rl+/D6tX3YfXa+3Fi44N0mHwIS5sPYIlOjYXBOSw257FAZ8t8uoJZt4UZv4Pp1gAd7KCNHlr61VU0zrekQVsCOj6h7R3qkFDRwdBETwO+43lycBA6IEDxhEoNyAC+bFB2IsYnHGZmO1hansDaiTnMjrcwO9bGWKdAq+3hCwdxHs4VWSFE6NdD1RpGcAxPo3/BEUo4ukaEMd0T55PoVEmcGxIrNgGpiiiSB3tilYREJ4UqSmI/CYnOBeEFKaxzoxyg+WwlB6V5lGN9x1DLElhV2BdUkceRNE1p2W3EpmycuD7Ol04bJlC4gN3tKxhsXWUyUELlmjzk0RgOszSVE3YwAkbACBgBI2AEjIARMAJGwAjcmoDlGgEjYASMgBEwAkbACLxUAmqAVd2yPQto96X5GDRU5xpB7dK0a8O3cdfdb0YTBDs7u7lMD+oAERGN0jbN9jl2tA9u7vy7cVCzT78bM9Ts+fcw3NP5+/JbGotXPoAVOi3Wtj+G9d1P4FT/YSxvfhzLWw9hefuTWNl9FCf07Yz6HNbo0FiLF7FUX8BifRGL8Qp1FfPpGhZlEwvYwrzbwWTcwXjcRTcM1Wp6KBn3lKt7EArNACoJNSQ0kNgAjKdYo9su0S48Cp5siTTYM19SA09HROEi5mcnsLg4jeWlWawsz2FhYQqTk22UBU9srNBtFdDf7gDbNE2Nqq7RsJ/EYqeOEF5BIgIRoXNBEFmQIsMIRMoXJbz3LAfLWch5aMxB4J2DYzsBwIAS0OcxVKJzgmIJnr1pC83V8FYalgk7E4gOpxm3EeeUS0ZhTuwfBA411xy4GJFEFhGht4Fq6yJApxPocNIhwDJmcOcamJEo7Au2GQEj8IIIWCUjYASMgBEwAkbACBgBI2AEjIARMAJG4OgTsBUagVeIAE2/2QS7150mNToMHaOM0UY9rJMQ1XZOey/QwtLavagwhd2B2nM94DRkZbXzUtk0zYaaOxKQkO3ALGcEYDkO+ebWLr0bq5feg9XL92Ht2vvzGyD6NsgaHRyr/Uew2jyJ5fopOjEuYL6+hJnqIqbry5isrmCs2sCY/n4GIlopoEXHREl5VYoQOhIcLf9OeDJorE8USSMyjHAMVZ6hR4pDQd9soFx0EIalb6FwJQpfwKlDgRoyFziOkaotuHoDrbSLsaLB7HiBpdlxrC3P4/TaCmYmxjDZ7aBLj0cpYJuUxVNOB4XQ+D+gJ4wOFbCMfTvvIQwT05H9i4DOFFViqAJEJAvC+ceEQOnaBA6AXi68VCQhv+2BgEQ++fvVUmKp1qBEeNB6EVrvZnHxSLf9x3YYCuxROO6zJblkeATjzxa4FVyvOnACzx8koqAjyFXbuPz4R1m6xUEoHxhPiLrOHOOBPWrfGjMZASNgBIyAETACRsAIGIHbErACI2AEjIARMAJGwAgYASNgBF46AaGJltIONFDRbMykH0pN0ozReEu7t0YSD21Mrb4VMyc+A89cS2hSizZsQO3dgbZ7rSHiEZsE7W9o0UbeEjuPOaYdq7RGzjiUB7fYXMFSvJrfzlgIVzHXXMVsuIbp5hqmmg1M1JuYCNsYq3fQbXbRaXpoN310wgDtWKGkgV+lhnNPI7ojQEfHR2pqpKYBQkCi5ylpXoyITMegoSrBO0/HAuUc446mfOQTJcQpdECEWvuh2A5sD45Bbwl37bfGzGQXC7MTWFmcweryHJYWZjDNvFYhrFPzBEZI4onMAuM3Ci9kS9hvx/MP3RJ7HgmMg06dfTGdABwUk7fIuDHrYH2N5zbPeSClg+M+b5ydacd7Ymtkxwyz1R+TyFuoEg2Ezi0MrgGuYWmgEkTIlDHdHQ+yJwa2v0ACVs0IGAEjYASMgBEwAkbACBgBI2AEjIAROPoEbIVGwAgYgVeKQNrraGSL1XAvaxiMMmi79bS10+BLo7MH/DSW19+Mi1d62BlE+KKFVqcF512282pjXxYMUpbwqEI+sAumMUrg8G5O365w8HQ8eK7KZaXo6KgQCmhqOiqalOOIQkeAy3W9FPDiWT9SgSgiNQojnKQsoYNEEFl2PW9URtZApJMi1QAllGN9RwO8Sw0KiWjxHHgXOVbIarc8ZqbGsLw4i5NrK5ifn8PU1BQ6nQ6c4/zpdhARFIVHq9WCbbcnkFgUyYsBvCO7mCDCkHlVfxPYvAhoUiuoA4lcNTqSjCIWGgEjYASMgBEwAkbg9gSsxAgYASNgBIyAETACRsAIGAEjYAReMoHElioGt9tzMa21ezZe0M4LV+Duu+/FoBFsbvcB7+GcR2KZo51X3wZxTmgJ1sYq7Vxop6dA0b5PrwAzR2WMHsLdxYYm8JCQKElCB4fQ0eBQ+oIqGScYWsHz11hx4RqyFkGAKcClyNKG9QIKl9gGdFoI2qVDh86K0iPnaZmjc0NS4BgBiA3HHGQhDphXs5+afQSwGdtL1linyG90LM5P48TyAlaW5jA/O4mJsRbLHdgBEo3zMUaE0KBpVDXjIecjbykfX/vD628GUadEjMJQBZ5VXv+oB5vYufY0+dI5tX8bDGsQN2uBZZTtRsAIGAEjYASMgBEwAkbACBgBI2AEjMBNBCxpBIyAETACRuCVIKB27YO6RZ9avJ9Nh0ZOqx1XsHLiFJZPnMa1rQFq+gHUdq4OkGxPp50+JNroJdH6qx0M24j6CJhMoOVYVEwc4t15Gr9HEi5KNXROcPGhpmMj0dgds7KzgU6G2NSsUqOpB8xv6LwIWcyEKrFdbCrEMICnU6TwCe2WwzidFtNTY5ijA2NxYQZLi7M4ubqYtX5iEeury1g/scT0UGurS1iYm4K+8aGOkBb78aJjNXSWNBw70NHR0NHB+fH8eO/huRjnHPNSdoZg7/Qd4nP0qk09sWdez5mQY9ypZ4MSOqoQtrG9QQfIYIslypeAGbth1w5uyLCEETACRsAIGIFbELAsI2AEjIARMAJGwAgYASNgBIyAETACRuBlEFBDbKI9PA37OGCqpTkXLMBwY4EafKUAGLruJE7f+WnY2G4wqFN+MQSsnH+iIkWEGJA3NgO7VucHWA7d6PzIv1utBZp+IXod1qGnoCaMoQQ1HQsUnQxO1MHQ5DLRr6RinjoyyhLodDw6bY/xboGpiW5+Q0OdFPPq2Jifzl9PdWJ5fv+NjeXFOSwtzGJ+dgqz0xOsP5bbTY530CoF+jVXJZ0bhYtwHAepRorqQKmQHSh0ojgCB+eRIsvomRKmHfPLssDQ6bF3lghZPVgMoG8yaGi6DQFJgGOZvuoUI51dvBx4xyjXwlXobT2DZvsyK9RUonsMw8s9MZn3/UhO2cEIGAEjYASMgBEwAkbACBgBI2AEhgTsaASMgBEwAkbACBiBV4bA0AYrt+lsZAsfFYvzgFCg4ZeOkLVT96DXFNjtN/BFCWE+TcBwtAkLq9BPAjBXpWMIMzREtgQPx8Yh3lxRBJRloFMDGB9zmJws6aToYH5uHIsLk1hZnsGJlVlqBmurc1hbm8fa6jxOrS9i/eQSlhZnsDA/gzk6N6YmxzDWbaHd8igLoUE95VDj6jxR+T0nh9CZoY4OdWw4SRBK3zAZSt/qoOjs8HRyOJ6IgxI6P1IKiPRQJXqqwE0EcHrSBOwL0Hz9WizY9pwEEsElXswpf/fb0AECBDqlAqreFTpBLrJ9RUUyZZD3RMCM7LFnzHYjYASMwHMRsDIjYASMgBEwAkbACBgBI2AEjIARMAJG4OgTsBW+CgRo7obqWV3vZYrsRXItxh2dH5onNKpLicUTZ1F05rCx04f4AtB8AL7wCJE2X8Zp7WVrHrkLbcW67xmA90oZHNLdrSzNYJlOjMX5STo9JjE3O4GZmTFMT3UxNdlBt6NvewidGoLCB3jXQKSiMbxPB0QfiU6KkZAacmkgNKBrXEOhkVzorBB9f4DlWjeGCkPVrEuqSpQOEGXvvEDlvYMvXP6Kq0hHB1hHBBhJ04muKhFmskzj6vDQUERQFAVarRZsuz0BJe/IW4QMb2DZoOB5Ts0Omv4VdtCjhg4nniawNtPamoHLpKf/AAAQAElEQVTtRsAIGAEjYASMgBEwAkbACNyCgGUZASNgBIyAETACRsAIGIFXmQANtWravT7KXkY23TpAWhifO4n2+CI2d2qERHs7y0SG9dSezkrAnsUXEjHcWGmUN8w4tEdXFoCKDh86NxKXFZDoqIh0bMSof/mvDo2RAv0OzQ0SOjccnRsjeVrIVfRd0IgOCPsS1hE6MRyN7B5AQcBZzjGVqOGuscg618WhWCeyPmfFUUAlCtA3F+DoVmG/6vRQDXthmfZB71UInO8o08JnEeBljtgExPz2h2cYQdysp2/fVPB0dF268EmgdxmIA6ahyFlHWIe7Vibrg+yZa7sReDYByzECRsAIGAEjYASMgBEwAkbACBgBI2AEjj4BW6ERMAKfegJqYtdR1WSrSnpgZvZl0PjfmcUdd70FF6/0sNMLEOch4hBoF/b6RgidIoDQ3p4AjMQo8wD2k0NNH06pC4FLiLdRyvm6cCLIcaH7QYUcJq5axeCGXfOeTzqm1rmh4V5CGD5biTNIGbqCV7EOd+yfmMR2B8Wk7c9JQMhUWEOpMUCiAws8tyqHGrG6BvTpAEFF8hEpUXQuaV2TETACRsAIGAEjYASMwO0JWIkRMAJGwAgYASNgBIyAETACRuDlE1Dr7fP0crDKwTgtupA2Tp19M3YHDr2KhVIgpISyKJFC2rMOa/+JtmHafrN9GBB1pFBsgcO80YugS7hRkpc9OrqcAo8qXfhIJALdEg+3lCg05GpkdSC8no+9fl9MmNhmJOjGcXhGcF2w7YUQSNhDJowIzw8z9pwf4OYQEPpXMdh8mqkBJP9AfUTIDpAE/WoybcHC59ut3AgYASNgBIyAETACRsAIGAEjYASMgBE4+gRshUbACBgBI/CqEKD99sX0y+pqj4c4QErML52izuDylT5twC1meyRWSNnOC24JiXbhxCMYgu2FB0eB9Vjh0O4OuogDEl3Qs8RqzJO912EOtkm5LZ69ybOzXl6OdniztMfEg4rB/s60VgXDrP0CixwgIDx3er6FmLgPSQkrjEQHiIRt7Fx9Ckg9QBoIKzunX3gWERlnAWwzAkbACBgBI2AEbkXA8oyAETACRsAIGAEjYASMgBEwAkbACLwcAiND7Sh8cX0laDsP35rAnXe9Dde2AgY1+xA6QOj8UPPuSFqVLgCoWINmX7bdT+ScQ3lw0Ndg1LFBCQVd6S0kt8gb1gU32ROD0Z4YUUCqkXIfzN8PwViCpBciEDp12z3dVMK0TuumXEveSEB4boTXgH71lTo01MtHclAp8EJq7GycBwYbACoKyA4QPWd0hAzr5Ww7GAEjYASMgBEwAkbACBgBI2AEjMBxJ2DrNwJGwAgYASNgBF5hAsL+DorJ59jVXpvFJjT9og4BrjOBlRN3oao72O1HJPoBhJZ5J3rU2moJpgSIzEssA23GwnrIcRzajQ4QyZMfHnP0RR60pUqbHQw1fjtdrysJRJhuKdywaR3QWQIgDaW97yeYNYznyN5BK+5FnxVoa9WzCo5NhrJ3vAs0VFKM7q1diFjyOSkloNq9hmrjGSAOWK41GTjhgftewJjtRsAIGAEjcBMBSxoBI2AEjIARMAJGwAgYASNgBIyAETACR5/A62WFe5bb/ekkWnjFe8C1sLB0ijbfMezuhn0HSFl41oisn1g2tAlrm5SdH8J8YTmDQ7zTAZJw3asQAS71xWmvtnqGhPEcEtatwtw7y4gtUcjS2M1C3thdrnE9HNZznKNK3xzJFfMh5SNnsBda8PwEhHyF1XhOGOhbIIk5oIZhgpeIWPdw7fLTQDjgAMl1YJsRMAJGwAgYASNgBIyAETACRuAgAYsbASNgBIyAETACRsAIvNIE0vN3eOsqiVZcGn7ZfGJ+DbNza9jc6jFF63qi7ZfeAaGtPfsHWC3R8YEsYR3J2Ywc6p1LTFzASIzectdyLRiFGr9Zz1V2c11hhooBT4EeX7q0n5G0F41rqDoY1/RB6XxVB/OOW1w9e0MpKUmSz4Y6lngLMB7hUoCEPnauXQDiDiA16lCzTGCbETACz0fAyo2AETACRsAIGAEjYASMgBEwAkbg+BJIXPpBMXnb/WA9jQ8rakw1TNnx9UvAZmYEXmUCL9kUKwgpcnIF0J7E6um7cXVzgAYFnC8RotqG1UXgsrPD0SmitmGoU4SiuRiHfXO6IHkBT1Ktkmj2vlG6fM2JBMRwD9Cwz1ukWV3P1UhkyBzFqX6mg8rZuTgx+lxCPguOtUZi75qXxWzbb0tAEQUfEZ2eP8BHGQqMI/I2CECs0fYBYecZoH+RJfQQuoZ+wLR3zplluxEwAkbACBgBI2AEjIARGBGw0AgYASNgBIzAcSGQuNCbFSNtKTcrAGqApG6uzh64j3LZDqxLmwwbYJQ7ClnRdiNgBIzAbQkISw7K0ZaflX/HowSKcay/4dPQR4krWz30Gj5zfAsxtfjIKbJduOBzyqdA229AElWEukjY9aHd3Qub+UF0N8dfWA+51uiJPQp5EtJzKLd5zsPeXNSSf1DsEzcItt2CgF68kd4vDRnAJRyglhin6NTy/OCN1QbSziXeDD04ibwxAry8wMsHx3ezlRsBI2AEjIARMAJGwAgYASNgBIyAETACR5/A/grVViK0V6loWdEdOT6skWhn0VjSAzUKaXDhzlQuZ0iTI4ttNwJGwAi8LAICoQ3X8/midtwS3al5TM2uYHfA54wvUIeIpM8tONbE8A/ekXLIAxLtwDjkmzvk87fpvywCwouf4uWtx2FXB97E4Qe0OEEINRD7uPTMk4DGQwCzkYYN7GgEjIARMAJGwAgYgYMELG4EjIARMAJGwAgYgSNIQK0gB8UlXjemMLG3ax7tKaCSc0jiswAtQN5obsyh9pYjo0OuogfVKNNCI2AEjMDLIyBCF4A+cJJgYmYea+tnsbUzAPh8ClHfOsuFyEfR548KAB2y+kfzjB3qnas/1PN/nU/+MExPoP94RXOy+i6IxgSRF3tkCRgCDRwG2Lz6NND0Gc8lw5uCrWw3AkbACBgBI2AEjIARMAJGwAgYASNwvAnY6o82gWwW5BJHIaOjXRihaFdEFpNxT1pb4xoyi3uCQMUGTOmeeEjMxUjZDoO9Le2FFhgBI2AEXgYBfZToA4pWXbTG6QB5A7Z3AwZVg/zoAZ9U9HSoPTjlDHUZSI6ppXgoHNpNV3NoJ28Tf/kERpdyvpB5oWuo94Ne7Dmkp8+7BJd6QL2JsHkJ4hM/riPF8YWy3QgYASNgBIzAQQIWNwJGwAgYASNgBIyAETACR5JAetaqNOdmjSppvsaHppNRijmMcmfk4D6sdXOO5o50sMziRsAIGIEXSiBFfeLok0RdAQUWVs4gujFs7fThvKejI7Kroa030kmSKDBX7cTqtMVzbYegTFd9CKZpU3zVCCTo17nlS1ovaiYBppLo5c0bI18hAaVrEPob6G1cAEKPNSLA41CwzQgYASNgBIyAETACRsAIGAEjcKwJ2OKNgBE4fgTS3pJH4V5SzStZkhJtLpEKTMcsAfOovV2D/WbIdhbYZgSMgBF45QmIGnmp6NGdXsHc4ils7gz4DHJI+38UL4isl9QBkmTviaTPrFd+Op/KHrnqT+VwNtbrk4DwQ1j4gUzlS1s4TRUDXiEx1fAuIFSb2L76JFBdYwE/vHNdRm03AkbACNxIwFJGwAgYASNgBIyAETACRsAIGIEjSECQuKqRGM17tqCMnB0xwKWGquAiFfqACg3rRtpfIq0piWJyb48Mhzna00jMtN0IvP4J2AwPAQFxe88VOjXg2kB7Fmun34idXkQThgtQJ8jwK7Acn3N79XMssYKKwSHdad4+pDO3ab+CBNLeB+/o4h52rfdE4oXueJXEZgCPCltXH+eH9TboDRm2ScO6djQCRsAIGAEjYASMgBEwAsebgK3eCBgBI2AEji4BoXVkKNAacqMpJDEnQuj0yKLTA3EABCr2gCzGWc5MMANIrA8qMXnDfqNd5oYiSxgBI2AEXiYBPnoAKQE3hsWVO9CvPKpGHR4qPppAjb4VSJg4IjtN20dkJbaMl0Ygv+KkTfWqVml8pARxiYlE54eglIi6dxHYeop3Q42UAj/kWcw9Ja3HiO1GQAmYjIARMAJGwAgYASNgBIyAETACRsAIHBECavFItICMhBwHt7SnyJyQbSVIFZrNS+hdfAK984+h9/SjGFw8h7R1FYg160dAnSG0qSS1RsbEtsyiiyUeRtsKV2S7ETACr28C+hsgIUSIV1eAB1wXC8tnMD59Alu7AYFPIV8W8Pp7ICKIUX8PRHK6afTtNRzqTVd9qBdgk3+5BPQdD/2gvXU/IQT9CIaIYGKsBZe2cOn8Q0AR4Vly+5a37s9yjYARMAJGwAgYASNwVAnYuoyAETACRsAIGIGjTSBxeSoG+7tk20gE9A9M6z4GVy9i99olVHR4xN0NlKEHX++iz3SzQSdI3QPy2x8RjqFzAmFO3m+I7CdykR2MgBEwAi+VgIhARADuEAegRNGZwezCKWzsREQp0dBBEmgHFtZxzrGO7kxocMg1Ws0hX4ZN/6USSNqQH9KJd8BQmsFYAj+7BeI8QkzQv0JomgFKX6O3/Qz4aQ79i4XhBz1u3ixtBIyAETACRsAIGAEjYASMgBEwAkbACBx9AsdihcJVjsTojXt+i4MOEA3rCvXuNlyo0JaAFhoUqYZUO6h3NtDbpAOkt5PtKUCk3SVla8yNHY5GGoU3llrKCBgBI/CiCdADIF5AHwci7byAB9rTOLF+Lzb5SGpiQQdIQn5LJAGOjlkdI+W30oRRFYNDunP5h3TmNu1XhgCvX17X4KcudFOHBv0hcLzA9duvYoygFwSu8LwRKjgM6AC5hHrrEvNrgB/YPNhuBIyAETACRsAIwBAYASNgBIyAETACRsAIHGUCNKHQYTFaIa0ptJ0MU4wjITYVHI0qnbJAp1WgLGh2SwFCh0iBADR97rQ2Vn2aU5hmGWLgrnGAXfBguxEwAkbgVSDAB1hSR61ohHJtrKzejegmsd3jM0gKPr8Eic8k0UcXH0j6R/HO+VdhMp/aLrmcV2FA6/JwEOC1nj+i90L9pGUUelGo80OdIJ4XP3jV16GGL7W0wc7mZWxefZrVB1wnHSQ82m4EjIARMAJGwAgYASNgBIyAETACx5CALdkIHBMC9Gvkvx3VkHbBHL9h6XSGDAYDxBizUqBBkXlg6ETQLT1aNLY0/R3E3W0g6vfqJ2g9mhyzY0WtLrDNCBgBI/AKE+CTho8t2nBp9BXRJ42qxNjsGqZnT2JzpwJ8gYKKtAEPHSVsRcOxYx4O+cZlH/IV2PRfAQK8oPkJnijeDfwQT/kNEOHHr9D5wWud2XqM8LxiJNZ44EPvBZpdjh0p242AETACRkAJmIyAETACRsAIGAEjYASMgBE4ogQS10Wp6YSmESYAwWhjjGV13UD/Ylq/YUa/agYaSSzTHxam88NLRNDf37MYLAAAEABJREFUCenRAcKQXhDQ7AKnxhZaXka9WWgEjMDrn8BhmyEfURCRvScNn0uRak1hdf0u7PYDn12AOmv1GRfpoNX6KhHHNnLYlnvDfEfP7BsyLXGMCexdzxroBV/VIV/kZbsAP6bBBG8G4P3vew/Q2yQoc4AQgu1GwAgYASNgBIyAETACRuC4ErB1GwEjYASOCQGaAvWNDjWMMFS7CXPAaLaVwDlEcWgC4HyLKgEpmKBA81uMEBoVWQspVKj0t0DqAesgb5KPdjACRsAIvLIE8nOKXSZ9djFU58Yw6gFpY3XtLELyqKqGz6YE7/i8gm4JzhWIQXvQ9OHVaEWHdwU285dOgNfv8AN2eNSOmMVAeB+oAEfPoOOFX1VVzucBZeFx7fI5XH7mCX7IBwxrRhYNb6VhH0zm/cZUzrKDETiyBGxhRsAIGAEjYASMgBEwAkbACBgBI3A0CQhAGwkPABhXz4d+nz64ab44SBLUVZ8GwxqRZXUM0K+VgdanHK0tpb4Jkmo0/W2Eapd2lQYIFMsEt9rUrqK6VZnlvXYEbGQjcDgIDJ8rCXxCccIJDR2xSX+TiPZepBITMyuAn0C/8tmB671nXa1POUHkswmHfHOHfP42/ZdJQPgZ6rKEH7rDzvQNKBU/t+n1YyE/iB08EHm5MNNJRCE9PPSx9wHCD3N+oAvDCHoKwWraJAIh8pBvEmZwz1GW635TUrNMRsAIGAEjYASMgBEwAoeRgM3ZCBgBI2AEjMARJ6A2jGwSoVmEfgw6OCKuXr6Exx59GJ/4xMfxyMMP45nHn0RqavhQ0SDSg/MRdayR/3jat5BoPhFfoKDhsWh6SP0NhN41GlFYn/WgNhSVfneWDpiZJg4Xs3DQqJLL7GAEjIAReGEEHF0aLj9JEnxRQNQgrE5cX6K1eAqLa2/CZq9EECoExEEFfZ6BRuPkE/LPJrywoV6XtdzrclY2qU8hAXV8UBxRIEgMs2QYj+rcYK4XD0d5V/AzN6BVRDz4wPsRt/lhzZumafiBnSIC62t7OEDfHGF3x2q3xRoBI2AEjIARMAJGwAgYASNgBIyAETACR49A5JLU3rG7W+HJJ5/E+fPnUfUHzAUGVY1er49+v48UakptJA3KsoDoX1lTiTaX7ORQGwuNiuoIiVUPSX8PBOodSdAqEIFtRsAIGIFXlAAfL8D1Z0vSaFYBoIUTJ9+Ia1sRSVpMC9plGwVtwINBH/kZxtzDvLvDPHmb+6tPQJ0YKhFBUA9g5M1AD2G73cb9978Pg8Eu4GK+KZwUcBCwKkOdW767NGIyAkbACBgBI2AEji4BW5kRMAJGwAgYASNgBI48AccVCqVOjp46OhjPBhAIiqJAVTcYUIHpugmIgQ6QwjEVgNiAXhHujIsDXAHvHGJdo7+9CegflQo7VINKFuN7e2IPqr2kBUbACBiBl0YggfZazycKn0GJYgpMAQVmF07Ct6YgrgVH+26ihySERCduC4m2YBzyzR3y+b/Opn/0pqNOj5R4h3Bp3vMmEYF+sJdliUcfexjnz+vvgPCD3HnWEKizZHhRRUR9vxMCZME2I2AEjIARMAJGwAgYASNgBIyAETACR4SALeM4EVDLBmgaqeuA3fzGRkKr1abdA6jp9ADtHq7wiAzFl1AHSKhqOj0i1PkRQwWaU5A3odWExkVh6Ghvafq7CNpnYH32AA7GoZBYljQB1s9iQe7ADkbACBiBl0ZAnyKSnyfD50rSB5MrMLWwjvHpE7h8dRugA8TxOSas52nvjXSEID+LcGg3Xe2hnbxN/NUnoM4OdWo0TcMP9RpVVcF7Tw9giZIf7u9656/xw7xCqmsgyd7tkDixxA9rftDv5TDjpn1Y56ZMSxoBI2AEjMBhJGBzNgJGwAgYASNgBIyAETACR5yApEhzYKJtpEK/6qOJESEmCG0h6rdwRUm7oQdoOAxR0KidJASWR1pGIiCUWuFYv6FBUdsVND66pkK9u0VPSg80rgDsLPHIajzabgSMgBF45Qg4Plz0MQQ+lVKWpgqgM4fZxdPY2m3QJJd/DL0oWqirBt451sT17RDG3CGcs035U0gg8gNd/+pAh/R0fKgzRENNdzot3Hff/wDSgDdCYpbQ6aGhKoKf48zjrkkGthsBI2AEjIARMAJGwAgYASNgBI4KAVuHETACx4uAiEPhhMZAQG0jokZBV8D7ArpFJBoOgSAOUTxiE4GmASRB2A5gWgRR3+xIAA0o8AK0WB4Hu2h62/R/DFjAeuwrV2FKd5pmNDAZASNgBF42AT5ych8JwicN+GTyPBRYPXUPn2FtquBzSlCHBiICfd7hkG/mADnkJ/DVnr46O/RCF+FNwQ9pHS/oXzAwrQ6Q808/hgtPPQr+LwB617AWqyRGIxzrMGG7ETACR5+ArdAIGAEjYASMgBEwAkbACBgBI3C0CSQ6Jig1dZT5x829+jCymhBR0+HRJKBODuoAYRZCVYGeECAF2kmIhw4PHrNBMbFCooOkdAKfGjR9OkCaPoCGihD+Y2S4s99hxI5G4DUnYBM4zAT0WULpcywJH018ziTQAeLHMbt0CtFPYNB4lJ0OYgx5pfqsGj7AcvJQHtyhnLVN+lNGYPT2hzpB1BmiX4kV6ADRCaTYoKq28bEHPwjEmuKHNP8zwAjvi6hVTEbACBgBI2AEjIARMAJG4IgSsGUZASNgBIzAsSKgFkPvURQe+lZH1K+/cprWN0AEDR0agRbFICz3LUTG8++D6G+ENLSZ0FJCuyN0857muJToG6GBkQ6QQoBU0/nRDBhpQBeKVstiEWCvgGQWdjACRuCVJ5DoBIl0grTGZ7Fw4iw2exG9ukbRLung5XMqpld+0E9xj3zifopHtOEOHQH9/Q91hER+4GpYlsMbQD/7U6zwxOMPAdUuoF8kJ8PlOd44w9jtjlpRdbtyyz9UBGyyRsAIGAEjYASMgBEwAkbACBgBI2AEjjIBOixAJ0arVSLEgJBCXm3YMw6K0BJStABXoFEXhjAMQNPwwJpObSnarqmgb3549lO0WD8E0AcCCRWa3hai/h5IaiAci810SPiC5juOrzaZnPdaHmxsI2AEDh8B2ZuyREDF54s+Y4RPGoFDYBrlGJZW78TOQFDxuVbzmRT4fCro+MUh3/gEPeQrsOm/hgQSpibH8Gv//R1o6h4QBpxLyrcOI9yFst0IGAEjYASMgBEwAkeTgK3KCBgBI2AEjIAROEYE9K9AaebQPwodrVodEiLMpPND89QiEvQrsFAgSIno1FmSEJoG9IRAv3u/oLdDNEKHRs5gw5QiW0Tob4GE/g5Q074Sa5olWaiGSZZrzGQEjIAReMkE9LmjzxOhEwQqfWKNeuNzDB4LK2fRCy0M6Lct2m045/JbIKNahzU0B8hhPXOvg3kLb5rQDPD0U4/jqXMPA0UC9v4CAnSDMIVnb5qrenaJ5RgBI2AEjIARMAJGwAgYASNgBIyAETACr2sCx3dyah+kraPV7sA7T/tHomEwIml+dmo45nFnhn4NViw6qOkEqWlnHAxq+jRqpBjYg9pEmLlnP9EU6AwRloE2lmZ3C/XOBoRxxIa8WVfHQK7JtO1GwAgYgRdHYP/pkZ0gfE7xeZIfK+xG+FRSJYZjS6dRdhfoAOHzzLUgrmBlYa3DvXM1h3sBNvvXlkC7VaDdcvjld/w8EAdAaOgDiYgxUXtz0/skK+1lWGAEjIARMAJG4CgQsDUYASNgBIyAETACRsAIHBcCiU4KXWtZttChEyTFCKGtI6aY/0pahAkIIh0gEQUaGg8DVQdBpQ6QqgJCwPCtjwTQAJnjbBbYl/ZXso9U9VFtXQP0mzbA+nt/qc0GthsBI2AEXjIBferc3JiPHz61QGmMjt1iAstrb0CvcuBjC9h7D42RQ727V2T21skxJTC8ddp0gjzy6McBqYHS5ZvGuxJeeONgtA3r5g94ZsmeGNhuBIyAETACRsAIGAEjYASMgBEwAoeFgM3TCBxTAkmdE2rxEIeJ8QnGEvRFkEgHRdr7q2ok4e4QHR0gvoWGyl+JFYFY10j6VViBCTpNkrZLgQ4TpslUROgPSSiY55oBwu4W0PRYEiitM7KrMGm7ETACRuBFExCk/OTShsKD8JmDLLXmItGOGz1Wz9xD5wefX41+hZ/TF9QAtsMh3twhnrtN/XVAwAngJOFROkCefuwTAD+o8/8A+KEf9fM5zzHlIwv3QhmGo+xhyo5GwAgYgUNHwCZsBIyAETACRsAIGAEjYASMwNEnoOaLodSeIRjrjqNVFlx4onEwQt/gcOrAEJrZxCNSjdAJIiUSnSGOnhKhkSQ1e06Q/DZJgjpOVGov8b5AbAJK9tpCzF+Dhf42U3SAqK2FMduNgBF47Qgc9pETF5BAh0bW8FnGrLwLHRzCfPAJNLd4EmV7GiHxSaSPH22Iw725wz19m/1rTaBpGjgn2N7ewLlzj4P3C8CDfnWlZz72tyNwt+yvxSJGwAgYASNgBIyAETACRuDYErCFGwEjYASOKQGhWwIQcWi321n0fkCtHZHODSRB/sfyRDXioRI6QApfwtNGEkODuq6g9ekvgW75q7WcQ6RTRJiho3g6PKTpo6KtJfV3mWu7ETACRuClEdBn1HUJEp9UoPR5w4T6Xymm9A0Q14Ibm8Hc/BoGA8D5Fo7CZg6Qo3AWX9YaEvK7ThhuMgx44WtEUyrGNchi/b27wzEs+UEu/KAvfcRDH/8w0t5fJzgPVFVgw1F9vdRUzGI7Pb4yYv/8T8Jwwin3HNmxiiWM6VFTI2ma2fu7plWjHq6Hoyra61CR/WvdkUY1LDy+BGzlRsAIGAEjYASMgBEwAkbACBgBI3AcCKhJhEaBvFTvC7Ra+tfREY6eDHVo5AJWYjJHEyP6VVh10UUou4AU0N/5CIG2hQRurLxnhFRrSQiBxkYP7Ss0NQqJaHqb6G9eAUTtK2wnuSHyplFVTly3Zaj1Q7NVe0X7geaNtJ+ZFzXKvTm8Xuv6CDfXGaaHx9vXQnYf6TpGNYd9X0+NYgfDYZ3rx1HZ9Zznjo3qa/jcNZ+/1GoYgcNJYPikAZ822NtGOUxqlEF+DECfRDTo+i6mF09heyB8JrXh1PabtIzOE9ZPWbyn+IzKNmV9LjFvOEBiMBS001EZXttNZ//azsBGf+0I8CLUVy1V+aLMMxFeqG5Pwg9eXrTqzRDW0L9A4MXtqMnxDjwv5NCv4WLCZMfj3b/539DfucxeBoA0/M8AG+kHXL4zwA7yzlaJiVdiZz+JH+2cV/7qLY7FFBp2rRp+rOqRqVhzcMZZP8WAhv/h0L+uANsktg/Mb7iOhl0GijvnCTSsmxhjC9YMOZb0R8jU6ULHD4ey3QgYASNgBIyAETACx4uArdYIGAEjYASMwDEjoNaNLBoL6NcAHDA+MYWybMGLR0G7SaStQJVSQ5tKzHbBIAV2ywnslJPoB6GNBajrgLpqSLBkNwWERgih7aEsaGURsBehEjmIJJ0AABAASURBVM0cFdq0rRSDTexe0G/coGWC9gs2BA0USHUEjRRZnFZu0zBDe1axFGq6AG0dKq3zbI1ytDZtJuxFZwAdgH0l2koC24ds/9irw/VBdaAuZ6u1qWFLralzoCUm19JRkK0113M076BiHlNb6jw01FLkPvOac0zzRrp17vXSUexgOGxjRyNw3AjQBAzHW4GPLj53wGcUrm987uQHlmhpwfw2ls68GVf6HlWU/IyTVLAKnbhszSwk2oYjNbpDr9+x4JbYv2pYqmXMYP5rt+vKXrvRbeTXnMDoQ2p/IomxrHz1Q6PM2d+FOcIPpaESOq0OOvzAF374XbzwJC4+8xT46Q3wIy6EmuHefkNHNyT2KryEQLtJw3li707S9WBvOxjPxfzgBv9Tof9Z8d5BRJD4vwHtwTHunfBm5s3JO1Or7nXDIEHykQfuUT/4+R8AQADbjIARMAJGwAgYASNgBIyAETACRsAIGIEjT0DtAjQb0I4wXGpZlmi3OzQzhGwzGOYmBtcVaSysXAuVa6NhGOFZ10EdErGhi4C2Bc+OubPd3k77hIjA0WLpaGvxsYLUvfw2iL4Vgj0niHj2k5C3YXtNqCVEBVpvctH+IYaIxPG0QOuPNKygKfaHGyU0iHou2jvN1zoU5waVdkTjSaKdJUauhenIdKSdRcWa8OxcQ6EdiYMPJ6XlzKfphZajYRaTEP7TcChdi8a4FkaDzpv9g20190XppbR5UQNYZSNweAgIpzoSo8i3nWaA9yLv40CHLNBCe3YN0p7BoOHdm22vrLC/8748EB9FeatC+8vd5QT2t5uS+/mfqog+wT5VY9k4R5SA4weh9x6RH0j3338/V8nLmrvmMcGdiXz1M5r3GxI55yUd9AOXH8YQj0RFflA7JH7AxiyNawooeBc7DsFxuTOBhh/KNT+kRXIGwLjWKJgsGfEM+X8NFFyb6N3LvkFxifD8TwucH/aXGNhuBIyAETACRuB4EbDVGgEjYASMgBEwAkbgWBJQE8LInt5qtTA+Pk6bPI2Bo8xbUaHxMMIhFm0EV0LoUEhqaBzs0pcxoKnB0ZIhuaUwVtAmUdAoIcJUorlC/wgz1Kg2r8DVu8yowIZgl7lNPnB8TzuHp6PBUWw5zM5HHtiPF0dbicCxrlCcOHRLOr8oaIJDSNracRYCHoaKDAJQ1REhcnLsBXlwjQtEhHYSD+E8tW+dh6ONRRqurenDxwEkuzpom5E2opTs2lG4YRvOA4g0wHIpuYzTBtQ4k//SHADH4gGA4Lm2YakeqdzmuWpbmRE4RgTyTXWr9Uao49J5va8pGcMdd74JWzsD1Ly39Y0P5Pt42IHwHhQ+O8BQnyXCO1oFhqMaeB1tXNHraDaHbio2Yb2wG/2rBV7w+uH/wAMfAWr9MOblzg9XXvc3QRKmVdcDxl7yrvcaP6fBz2MOJZwF+DEc+XEcGYIfzon5vMydftB6xgWRH35J50YnRq7FuNDRoTdsnkhgb/yw1rUFri3R6yFgHxzMCfvBcEuJoVC2GwEjYASMgBEwAkbACBgBI2AEjMARJ2DLMwJDAjQp5IijHWFiYgJqC4k0EObM2xzUBhFcC8G3AdogEBo0VQ88MA2AtoXhN1QkRvfE/hMA7Ts1tLP0txHoBEFiXL9OSgvVVEGbBavldo5WD5WAdg3GNR8sgegAwL7dQ9syqVVEBOIE4K7ZB4UDm/cFkggdJYlzYq1sFGEFfSMl9OmnGNByMpSXCt4HeMd5xJpT5pxlaJNhSza6vnNYHRo6BWXqPJ0pHEe7j0g0uXI8pmPSmlxwrn29/c0xrXU9T1MHdb3EYkbg2BK4+SbcAxH53Ei85wC9z1pYP3UPditWLlrMZSiBd1/kvQ5KGHcMGQcYx4FNGD8oJl/j3b3G49vwh5xAyI4C8ELXS0lw/vzTuHrlsmZguI0ueKY0yprIwsveeOvxBsS+tEMdQjWK6xscGk8cs4mCmjdxQ/dIw0zVgM6OJiSmtBVD/eBONTvV0gjPD3hHR4lj+4JtE7NrFsfEJp6y3QgYASNwHAnYmo2AETACRsAIGAEjYASMwDElQFt8Xrk6LDqdDtQJ4uisyJm3OUTaExr9GizfQRI6EmjdT/UAkaI3gTYI2iT0tQfmg0bIbFVkXyJ0ZzBP6GApmj6a7avA7gaQBohUYJvsF4C2V4EWj5TFluwBoCkESWNqw/CiMWSnCu0hMQQEOmMiJfktiwT9K/CRODS0a04DKo1zKUjCHtV+Eisg0JETdoBr59Cc+yh2Hn4/eo8/AGxc4OADwNOiUpSsF6F/YMoBwAiXGLIQaWhRaX95QBZzoIbxOoKuHkcniOM6BGq+UXsMR8doE0YOiskb9sS+VDdkWsIIHDcCes/eYs2JeSMVhYfGwScI0Mbk9ArGphdRJd5/+gMiiPlucmwjfPDsi7ng/SrQ1qKlYHEOwbJhDl7TTef8mk7ABj/sBBKEVzKvczg6Ci5eegZPPKE/zsVMqHR9iYeRGH0Vdh1JhTwmL2u906hhHpBH9w4N53ititgMQB9A9B5Bxf8R5A9iYU1935R1MWyVg1DzPwFso9mlvgSiQ7A9a/NouxEwAkbACBgBI2AEjIARMAJHnYCtzwgYASNwkIA6QDQ9OTmJdrutUWpkhWD0wJ7oNWikhL4F0tABErLtgnaGpkKoKqYSsk2CDg1GaIdQa4P2JXA0unjaKgraKFwzQLVFJ0i9C4caKbCtG5odIR5gLqvRsZCymKFJBAFNl8jxxPqOdg+t7nyCl4aq4DFAIX2UVCEDeKkhFPQvQemcEKpQ0SXhAx0bvWsYXHgMVz7+ATz93t/AtYc/jJ3zj6C6fA5b5x/D+YcewLVPPohw6WmgpoOEDhtHeVVk/6mG5xocJagAfbOFZRoK51TS7lLSsbRngslzB9eRuCi1QTF43l3rPm8lq2AEjjwBvRNUz7FQ4c3F54dQiTdaagQytYjphVPoNY7PDwEkAhrjDShqc02ONZmfwBD7G5OMM1+POcF4DpnxGu3uNRrXhj0SBBJKegP0LwcqfmDrkvQvBx57/FGAN0Ojr0qMbgHRK12ltV4Z8fbJvetFrNJ0GuXIMCfWDecCBA65yc/TB5+4gvs++jDeRz3w2DPY5L3bY1nN6jU//TltptgTd11LiKzAuP6FAX0nLMP/x95/AEp2XXW+8G/tfU5V3dBZrZbUypYsBzknsAFjgg0mGgwY2zBDmCENE5gHvGGGN+mDmTePYRjSkIxzlKNsHAHbco6ybElWarVStzr37Rur6oT9/depe1vdchtsyfZVS/vcs85Oa6d/7bD2WnXqsrIyKbPbfZOKVyYXfE5FXYb8yAhkBDICGYGMQEYgI5ARyAhkBDICGYGMQEbgdEPgS9rr5/61SDOT6iN1xg9/C4ROH4EuKRH0PPFO4q1d3W896lDShgIzw9+8aGXUMNeZyPjRlS8dgwp2ZUNXRBRfIUNAcMOFeNrhIiwdg3pIEZqOp5JuosGkppARREpJeboQKrdVc5yqBvwNii6DlJiYItzA0S5DNa8yDyDLBczvE+2H5UMwVj1Ia2JjrK3AabgAh+5keNt1jO/6IoOFvZxZjJhulhnIsNFX2dMhMSWDhi0cZGXPzSze9Fk4dteE5veofBlFjonmRO56nSuH1YaDsChamVNdQ0dMlKSSRf3hy1zqvHf4OE3YPHbiy8+MQEagQ0DrQeee8mF0b3518yiQpCPF+mzZfiELw0BrheJ8VolUjmlGWjKVJIWq/PLoliHXn4oWF04KYmseD6wTeSvXqepc7YMBATd8mBm9Xp+maZienmL37ltZXlqi8Fccj3fy6zPafRIdp9W6JjVptikcok9QmNN+fuueI9x5eJHFtmSpjew7tsw1u/ax51gzeRskwLg19aPVJDWsKEhBC4CXUxh1DddffyPveuc7+NxnP8d4NFLKpDZ58p0RyAhkBDICGYEHMQK5axmBjEBGICOQEcgIZAQyAm6g8C+Bumtm0h80xBjxn8KaoGMTp1MIun9CSeHGogwfJZWMIE5uBPEvXboRZKIhlPLwuPHDizGC6ggqwokQZBeRMaCtqZfnoRlCaGVEGeOX1Bm07kHKDdUnxYaKTV2M6VlYorBWcRX+E1qMZcg4doD64J2M797N0p03c2z3Fzl08+c5cNM1zO2+gfH+O2SQkGFCxg2Wj1Dvv42FW6/n6B03Uh/bT1/xAxk6Qr1C4W90dG+INJTU9BXfb1foybhSjo6ycIvKFB1V+UdvuZYjt1zX0eFd13FI/n3XfYY7r/s0d9zwOdlXbmZ8VIaYelldHBGaCtlU1G68Z/jln0EX4QHvbEddID8yAhmBfwyBdDKDVgZMRg4jUkm/G2Kp6RXZcd5lHDxa0WhWt1pbOpsHa5dWlrTmP+7pIk7m66LW9eGr4ro24LSr/CHWYN/Ivcu+wbvrG4z73djhadqLFZ00STToMaqq4uDBA6KDdHwKt7U2124jShIOWm3YyqK7Xf3/IfLet7sTDFpNyEb5k1w5upum7dqhGPw1zxWx7J8fsn9xxDAOaHqzjEOfqhiwf2nMLfsOc8fRlkXxUUQoelSSHMZtUn6jUtsb0fU3XMdVV32AO2/fzQf+7r186uMfk6DhdYOZqW/iUpvMrAs7VuhyrBwLeY/fa2nHI7InI5ARyAhkBDICGYGMQEYgI5ARyAhkBB5YCOTWZAROQiDJBmEd6dgP0hMU0iGYGRs3bmR6errTg1RVLTd1JBWB+Ez6gpZYlDShoJYuwnUSo1RI5xDF1zBeXCBE6SMw8QcUEE0MHmlVdzIeV8SyoFcU+P8PqY8chMVjRGsIMm4oI650TG4tkbFFBcvY0SDuTnUZ/eelZFBgZQ723cGSjA5Hb/o8y3feQnvkbuq5/RSjBWZjy7RVNPMHmb9zF+PbbxL/rSze8lmG+24krBykbyPUFEKhtqpflH31Re0lqRm16h0T22FHJiNJqJeUZ8yUNCwDkRtHBmpPn9HEUILSVOfGHswWLdXCYY7tv5Pm2EGVJwOI0rq3TwSod8/JvC6FcVdc+c4IZAS+AgRMPE5y1m6ftR6VuvXHfT67Ekg3yswONm67gGEVGVfSk0rnWpYyjiiz64B9CpppHcC6mZg618tI4kAh64h1vryF69yEXP3piEAI2tg0ygttvG1qqesa9wftQqPRiL179yIZgKgN3HnX+mhmq96k9DX/atR9clpNSDdCJOVOnUEixkChyah5qQ0Y9s/V7D26yGITtaX2GFtBbaW23IK2mGKpCdx4+16u332Yg8uwgooMEkJCIV/A9Ld//z4+/rGPUI1XMGsJIbG0tKD+TXAQI5P+B/dKuGnEM/GbqQRRl6BHNn4IhHxnBDICpx0CucEZgYxARiAjkBHICGQEMgIZgYxAEgQnkoKd2k+K+9lZ6Qhipxvwc7+ZSX9guD/KSCDthfSJUfqIHnUYiPq0wRWJBtKr0NTIB+a6BJFXo7Kl0JKSAAAQAElEQVS7OHdDwN8Ycd7o4XpMu7wAwyUZOWrpQ5JiVRR+eS5R22LtGKpFWDoMB25n5Y4bWbj7Vlg8xFQaygAxgvESUzFRpgpGy4RqyECGlelQU8sYsXLHzfSrBXr1AoUbNJqRmqG0NlGrnbUsL0F9tE4HZETphnSrP6p/tVWt9Eb+tktn0ElNlxaVVki/UsqAU8odyKCyYVCyZWbAILSsHDtEOrJfnRoTUk20Vv62q1seVAj3XOrvPYHsywhkBI4j4HNjQpqumnWrCR5Y9a45mtJI3YuvJgmtQ8UGzr3g0SwNjaK/gVj0WF5Zwczo9Xq0WmPW8oLq0K3loKsjaV67xx1Fs55XWM/Kc92nDwJmk6FqNnGDNl5vvdkk7AM+aHczM6pq3P0Mlr/5gOJQnPM6udfJ/V9LSk2jCdoSo9qjjbTbCDW65yq46+gSB5YqhpSMU6BuJYBYlBtoWrmpUFrBnrlFrr1jD7cfXUF2EFpUlhq5vLTIZz/5SZbmjzEerSimQdm5+JKLqOqKNSyU0BmC3DWb5HW/p5vdE3bhx8nTMmUEMgIZgYxARiAjkBHICGQEMgIPWARywzICGYGMwD+CQFpNT/j/AXHy877ZPToAZ4gxSv/Q0ihQW0njv05RTNPGKRrpKVx/UkuX0ukypHBI0ke4nkWKDuXwWzEqspVm0hWUQeWnqsLfHKmXj0GzQj82mAwpuj0DKgKk2cB/Kmsofcaemxjtu4V67i7S8Ih4VwjKEwoI0p80MsAEg14MKivINXqlURSJJCNKQU0hZWdUqcELVzvNCuk3Y0dtG0hJqaKkPqE0Cz0IfZL3V0Yf73cbFS760Otj/T5RbtEbMBjM0pdbxh4DxU2VKnu83BlBmD+C/88T2hqk87HUyk0TUnvw9uCX+aMj951IXWR+ZAQesgj4bJh0/h4fx2cOa5emVghR8UbSHIcpzr/oMVq7pkV9rShKC0HcMkQqJmqeNq3monIoEvdpYtIZP0iKnZCnrSd5i9ez/lz3AxwB37hP1cQYYxftb37EGHBK2oCSNuMQInvv3su8DAYdkzZm7YKr3nummdk9/i7xq32oLrwMtSXJdUHAJ5nHjZUm2we33j3P4eWqEy6SNthkAZ+XiaAmGVP9aRlsWqwc0PamOLQ8YveBw9x+aIH5qtVUhs986jPsvuUWekVkZnoKC8YjL380F196Cf7aVyPjy1rT/S2QCQannlouwHj6Gn92MwKnDwK5pRmBjEBGICOQEcgIZAQyAhmBjEBGICPwpQikLsq/Db1169bO7w8/+zuZSZEoFtdFtMno/hdI7NMUU91bIB5uWqjGY7qfCnd+TH5l8oI61UmSDqOROlFKR+leaJXmP41VjUgri7A0B+2QUMuoIUOFAsqpQk00XmZ8cA/DuX3o4V8NlX4jEUKiURm1ymu8Tik1a5Vbe5yokaGhkcGjFrVqQ6VG1tK1NM6j6hWkblEZUCvgfLXSZIahlfGjlSEjFQMopUfpTcuZpZSRozc1Q29qmt5gmrI/pbhpisGA0B9ALFEnQXqWwhJTUfomGV+Gxw7ReD+rofrVIJUOsuCwdiW1EWFGvr5GCORiHkoImDqrFaabQZpyFFoLUCiEnuZjSX/TWZT9rVRNj0YGzqLXww0c/qXwKF2p503i9zxOCb/8mRSbVIaH15fC+lafa3+gI+CbtZOZT4d7WuuKfg812pSCJoYnmxlm2pxkkDg2d4wDBw6IRQNdT5Tmztdi1Ht7OurKjGCREOUG7ZFoA9dOqG2f2w8vs+fIPMvakEOvTxRPNJSqNmnTLkLEtFvHFNBeLREhUMtIMj+suXPfIe7cc4Crr76O66+9HpcZWvGORmPOO/8CnvrNTyeEUrWZXFXMPZe3zUPuusHD/SeSmQkOOzEq+zMCGYGMQEYgI5ARyAhkBB6ICOQ2ZQQyAhmBjEBG4CtEwMy6/wMyMzMj/X2jc3+glUFA6gdqKR0SJsOA4gidEaSWEaQS1VYi7i5PKx1LK4OE6xPSifWqHJNBIijNo2VHIUit4EaCMF6h9jckFo8Q0ki1jKBekvpFbitaOMLi0YOUBVhMtPpzY0bVMPn/p40xVPltUVJJv+PUirktChlopO8oe5QzG2j7M6JZUn+aIIoyWMReyT3UI/b7WE+GDKUhni7PYAZkAHGjR1/pPVHZ7xFVRyhl8IgRYqHGMbm8Yw5aNaZQW/uFEduK8dI87WgZhBbCQh3ULYWPeJN6nZRyIim4eq/FrgazkxF4SCPg82EVgONezSPNqyTy6Sfbo+aW5j6an/SgmGHjlp0ygPQ1V3tazxpxtsRSa5mMpZh1+tFEWC1YzqQQecBY/+uElq1/Y3ILHrgImE2Gq9nEjb5BqblmGuTdZpOQd9UYYIy1Ud1++22MR0NNmuSccuV0t4c7z1f9cCHgnkymrRC0T9O4EKAG+GRb0bS7++gidxycYyipoLEovoQpvohB0zGB2lyoD01VUco1Tw2RZAVW9FVm5I7b9/DpT3+Wqqopyp7iEjOzszzhiU9i4+xmak3yhP5UlrfJ23bkyBE++MEP8pGPfISFhQXlrWi7byI4B5ipplXiNLtyczMCGYGMQEYgI5ARyAhkBDICGYGMQEYgI/DQREB6BJ3//7G+u15g27ZtROkZgowJIE2Esnq8KS4p3KqcRq4bPurQp5YeoiFKd5CY/J+MRiqLNNGvJDr9hR4ybiSitHjBFCc9Q5CnUESUcaBZnpcR5DCd4aNdgViDiRbnmD+4H2vkN9URpNCU0SWUfQoZKkpRbzBFX0YKfxujNzXD1OwGpjZuZnrDZgbTG5ia2Uh/dhM9+fsyhDgNZjcwkH5kIGNP30n5ekrraHqGcjBNlBEk9vqEohRFtUmNlzEDtRsLQiHQSmeTRAoASm/VYd2YeZcVp1u8hfI0oxWq4SLIRVoeXA+UErrFrrxi9axO8q7eHjqRVqOzkxF4qCPg0+I4Bh7QypS0TrhX1NZ6JJ9XmrvFgHPPeziLyw1YCTFKJ1prXhv+FogF8WAgUi45/hTJCGKa3JMU1vXynqxrA3LlD2wEfJM+VQujBrunmTYi32xaNwbI43ETf8utt97Kyoo2XsV7GV1aZ6XvQtqkNBncex/Jc7fK22omedl1W7M4HnHngUPctv8I85U2wqKHv5ZFU0Ezxv9hVgyGqU1JbZ4a9GhkrGnqmjIU9EKPQhbO0dKYvXv2sbQ8pFEfR9pYw6DPU5/+dM4+91yMIOEj+pNWgofT4cOHedvb3sZnPvMZPvvZz/LRj370yxpAyFdGICOQEcgIZAQyAqcDArmNGYGMQEYgI5ARyAhkBE5AwDURJwTv5XXdxIwMAps3b+50HmbSP4iQFgHpFjDDL9fzNzJ81FbSSg/RWvRoWhkq6kpKSIViiGIPsFpliCYdRMKk/DcpFvGrcxNRupZ6ZZF2XkaQpSMwOtbR+NhBxstLWGvUqU8qNsqQIePG7BampmaZkuFjSsaL6enZzgjS700TrKeSpeQs+sT+NKZ2tuOGECbtsRiho0Ku+MzDcmVUIfYU18OkXwkWiGq8v8URaVRmLWpF0tUkaKVcbZNSUkHdqp/KQ1SZZuLRLcMJUeUqrWkU530cLtMsL4D0OKjs4+TJyrJ2q/hVr3xJtBrKTkYgI3AvBDQ9THPJtK5IXapEzU9NV0Nz0qcrmlzyz5xzgeZpQdUkLAbN35ZG+tCkZF/36PjQZSrNZ2aSX6RbHo/onPV6qDfrVXWu94GBgEbq8UGqFnVBjc5uE1W4uz1SA/iETcM8SmnixEwBjfi20QyREQI3FoTA3rvvZlxV3cBHGxsYJj66y7qnzwAv40RaTZBzYqz8J9Tv+cSAT04vKWijrLSh7z08z10H5zk2Toy1STdoiGvTDWI0TeaktnlzW0uM6jFjGT5CIcNHWdKMhlg1IlRD5g/tZe7g3WhO0yrDQtWy7dyL2XHRwyUw9KlVeYi+lUNU/kpCyoc/+hHmFxeIZdEtAnfv29e9FuZ1du319q+R8uc7I5ARyAhkBDICGYGMQEYgI5ARyAhkBDICDzwEcou+PAK2muTuiTSJDiHg5P8LxL8oKXUCMUovIc2I1BLSikijKEW+6wka6UdqKxmFAeM4RR371IpLTdUZNEC8yteVLJUIIYKpLPN6mVyuY1CwKCKlkisZBxYP7ePw7pvYf8MXWDpygMGqTaGUMSO4gaMYYG6ocIOFGxlcb6J6q2EFcvE0VZ38N7K8XvGEwQC87qBKvoS8AulHZNXx5nSELs8rR4XqeTwgP8JBZEYQmRmo7KZRpb0eOAlHRF5WVTdSM7WUpvRqhXp5EaS36cr1rKYHTMqEzhVKdOl60qU7j5NHZMoIZASOI9BNC38YAbl+R/BprinN5NIcH8houmGH9KjGSGtFdOOk+KMFGW6lD8bn+ISsy+RPw5eULtaDXfz6PML6VJtrfWAg4KPvRPIhqQ1Fm2xaJdNANjNajfpCm17biEd+7T4kbdohGr4ZFVZogw5EEsGNDNqlhsMRN928C1udFKRICBHTn5dnZuJOHbUCxEmlK6xAdyukOnCSVVEVKqcnKI8l+RuCx2tTln2CA3Mr3HVoiYVaBog4oLESZBjBApjqErl1slHeVBj0CoaeXwYMM6OvvsyEisV9uzhy+/XMxiE0K6RYsGXnw+hvv5Dr7ppj95ExK8AwKVmuHD5/3bXcvPtWKvV7rDJHMqz4myJREogLIggTZFzpXPEg8nzK3t1J4cYNSAq5v5LhSN58ZwQyAhmBjMB6I5DrzwhkBDICGYGMQEYgI5ARyAggHcKXIZPOwelEkKamptiyxd8CaaVPkXJQeo0kpX1IFUVoidJJmFmntxgWs6yUm6j7m1mujWplmbSyALV0EjGBdDFI24LbJ2pUHiTVebw+sbg/SacQ2pqyGTMlt6f6yjSWcnKJ/sAYTBWyLRRYMGdXIe4EOr1JKPCfrWJNfxMiFgsxmPhUgeuBTLwo3CradUNO7vc4lWlmmN1DKA7PYxFMZfkXY5MxuRKBBqOWW9P9WoepHteFSJ/S8UhP4vqgGJLSa8o0pMeI8eJRxnNHYCx8kH5IpXQ6JmUyhU1Y4z/l0+m1FKkaEA/5yghkBDQTVuegO04dJkGzpJRP81Qcfms24lPXZxgovt3AeZc+iTb1KGSsJZWkJhA0r4Pmqmm+IXJ/UObgc11pSYW1x+tRFet0h6+03sz3IEQgeZ80Cn1QuvdE8o3neFg8q/41n2lT8SgvwsxjrXu7wzTogw/41bj9Bw9SuxVfjErCyfOdSGtleZzYVkteDXXtaFDhq0R3BU0gM0MOQUaGI4sr7Du6yFhGjzr0tI1GpYnEYCJWL+/qWh3uUgQqCQYjbZyNDBQLRw5weN9dpGqJMoojBuhNsfW8i2lntnJQVo/r79jHzXuPdQYQcbD7tt18+KoPUUpAKLS5B9W3adMmHnP5o5mdnsHM6C4ZWjoXo5bRRnYSqtVX/hRTJgAAEABJREFUW80MMyGxClCMUVh56ZMc+ZkRyAhkBDICGYGMQEYgI5ARyAhkBL5RCOR6MgIZgVMhYIpcI3lPcTcyQni0f7HR3wIppAfwOB33MelKzL8c6VoPuc7TSEnRuA4jTjHyn54qp5RqNHUF0lUgPlx5IF0DKsEpyU2Asuqp25skJ8iNolLUDzAoIlHGgLIISMUA/gaF61iUntQgJ0JQ/BopQfHcF0J5O2L1Wg13Za2Vv+oe50vy3UOrGeWs5pXPb8N5GiloG/WnVr8UI/1Ns7IkENpJGZ5FfB1ewpmOkmf32I66QH5kBDICEwR8zjh1IfdofmqWebAzevhacXzmRIjTDGbPJJmvUaXWlB6t1LXRAjGYsiXNRSaU5CaP01yV415FsZ6X92496891P0gQMNOIPkVfbr/9dpaWlrr92pNbbdy+yZtN+P1pmh4+EM0Z7k1uENBkEgvdZFHYupkjbpkQk9IWa9hz+AgHFxdZUfm1Mys+yA3KZMozyQymsMdFlREUb6HBioaepIOigIWFBeYXlrRVlqzUxigVnHHehUydsYOxDCGjok9VDrj94BG+uHsPdx+e44Pv/yChbimqlrJu2FCWfPszns7Os87Cv4GRGlXq1KrNDaC+hxDxdrgw5Jg4mSkdlGwECSFmkzD5yghkBNYTgVx3RiAjkBHICGQEMgIZgYxARiAjkBH4RxHwc73rO5zRzBgMBmzbtk36kNajmKQZ5kpGi9I7SFcgJUUAoiwUTZJP+oY69hhKh5D8y6RO0l2g8ugUG8oj/lPdZob/uT7Byyulm2jbRFGUop6y20nZzE4On5T4gAuYeh8wC5RS3rRNxWhpAWQIQUje0xXvk+ieCPKVEfgqEMisp0TA51Rg49btlINN1G2BaS4GV2z6zHQdJuLpyAu4x+8rlpPHrieF9aw81/3gR+DAgQMcPHiQEMH3n8mG7/7VySBDhOYKq6HORddkcmiDs+DJE5Jg0K5t/MqXREs13HnoCAcWlhlJiBirhDoptyqblJkUmxSb8EK6OHl9jka5ZTTqaihBpKFRvqXRuHsBM5VTKq/H5rPOY9OZ53aGkDqUtLGktshYde87dJh3v/s9HJs7RhEK1RNYXlzmaU95Ko94xCNBgkpQrKnzjfgpIpSRa6/7Il/84g2qE9RMkcmvxkDnJ18ZgYxARiAjkBHICGQEMgIZgXVFIFeeEcgIZAQyAl8tAm3b4saHNb2H5/e3QGZnZ7szfytjhMeZdApGwMw1FAlpBMCf0is0oUcd+4ytYFw1uF4Bv6SvcMfJXLnhnnuR1+vURUsPEYsSr9JUrnU/Z9WlnLYPswAdCbNU0wyXqJcXQH6TEaTrLMLURO6K3Ee+MgIZga8BApp/M5vZtHUnw6qg8i+CS8/ZtDU+5aSy7b7oba7/VG1JpMnJJDgJdVHr9FDr16nmXO2DDgEz06C34/0yM4bDIXfccYePebp9yqzb+I8z4fwizQU9u9BaWlLoHkrazlrMnGvCobnG3XNL7Dm6yHIK1IUEBZMVUi4SJpzL9DAJCqpVMUkh8LigGRg8WNdM9XpdmxqlnHXBhWw553zGMoBskPFjx4UPpykGjNugvTRgElT8H3P5NykOHjjIERlffDZXkirGqueCSy7hCU9+qvrrtURSo3aroSlGliW8vP+jH+Ntf/MO3vOe9/C+976X5aXlru4QAs3qq7LoOi60yJ/vdUYgV58RyAhkBDICGYGMQEYgI5ARyAhkBDICGYF/BAE/1/tZ3sxoZQxxv8edccYZFEUBik/STMgjb8DTQrBOJ1A3La2VjCllABlQhz7DOlG7PkG6i9Z/CouEuPHLXScpHxRMHXl9TmJT2DAZQZyCXJSTEy4zOyF0OnjVWwsgSk1NYS2xrRgvHSONV4BWpDshPOV2/fU+Onn4K6TMlhHICJwCAc2jpPlHj+1nX8ry2I2rHkYzr5Gd1jWq4MYPcdJd8kj1Km9LMk1MJ4XW6560dr1qz/U+6BEwM/xnsJaXh11fQzhhyGn8s0Zd6uShObIa7T4nn1Bi9P1M5fk+5raC+VHirkNzLDRGEwc0EhQs9gixxN/maFzg8JJUhM8zOZqMXoc2Ti9EZA00w5qm0oQk0p/dzDkPu4yLH/MELnjEY7CpDTRBBhLxykKhDbZhOhoLhw6y787biRJWTILM2AJx4yae+qzvZKQu1oBPdCujXNOCADfefBOf/8IXmJqZxlTG1Z+7msNHjqjYBjPTJp06v7J2dye4dL78yAhkBDICGYGMQEYgI/CNRSDXlhHICGQEMgIZgYzAV4dAWNV3rJ3lzVwLARs2bGCj9AVFUeI8KUlf4A8SEw6Q/YPGCsYpUsn44V/ErFG4kZ5AvG4ASWLuFInKpxLUuMREySEXJmWJt7OVeMgC/f6UEiIgRYXizAwzU/j0ur2HyQFQs1MrZEKipCaNlmhFUup4isiETpAOxvvopKh8ZwQyAvcTAc0ln39NQe/Mi7FyM8l61K6c9SSfcZqkmpbdkuQ6WK9QUeLrnh5cV/IVcF0bkCt/cCNgZuzdu5cjUvR7TxV0p1P2d57jD02IlPCtKpHuiVWcmAna9INPNnE0Sp2T0WLv0XmOrNSMNekabX3INQkMLji0yufsLhxMykuSD5JyK7Pu1FEgtJFBMU1PhISMyvqk/iw2s5klGURGFiEWBEkQfRrKaoXhoX0cvPUmplKDb7xLtdrQ77Ph3PO5Yd8h9i7WLCUktCDhRRUVxr4D+/j4xz5KNVqhHo+omjFn7zyLfr+HmYkJwr2EpTWhqUvMj4xARiAjkBHICGQEMgIZgYxARiAjkBHICGQEvp4I3O+yY4z4Wd5M2g3pJbxAM2PLli30+gMsRNq2oakrkpSH1vGI10wah0AbpNbvSBqI2GfUGuPKv2LpJa2RFA6d3sRdxdmEXKfgZK5bUD1YpJyawUKBHiLj9L2ET5uEXZLuRP2QPqa0hiJV+E9h0YzUtRaUhAlPXN3ZBchXRiAjcH8R8LmkOSW9K+VWNm+7iDqVWrOMUMRuTjqHE6tXcleWEHcnulmPWD8K61d1rvmhgsD8/Dxzc3MndbdttTGdFKOAJgbdJi7/6m2yYoQUCTJsBG3ePnFGehwZjrh7foEq9mTzL6hlyIhFH0N+CQdmoStJ2ekmmimTKOF/qqXbEI0gwSJYCUSKckCSf9QYbRyIejSqcywDRxFNVsyaWI9YPLSfZmGOQYBahpEkI8aGs85m087zWQ59vrB7D7fuX6B7CVM8x5ZW+Nxnr2b+yGFim1ROQ1R5T3nak9m+ffVVWG9BjGpPkC/fGYGMQEYgI5ARWG8Ecv0ZgYxARiAjkBHICGQEMgJfDQKNDBrOH0LA/WbmQSntWwaDAb1eX7qAogs3TU0r/s7+4VwWkbqAFAoaSmrpJupiQCUdx7hJYBMdB19yKa2Lk2uGIZ2CeHFSO1C91hlDFK9UTuOrFUBuXMJMSp1GPWkoraX7Cax6rLD83KNrEjtJsfnOCGQE7h8CPo9aV7BKV0ozYPMZFzCqC5LWqaS1JkRfX9C8BM1O/HLX80kJ6sF1p9UWrns7HrgNeIi3rNtchIGZ0cpoYeZDGDZu3EjwzVRp7q7xOU+jTdzMMLOOZ2lpiV27dtHU3dDv4mOMYHCc8DQ3Tqy5dBMnmIZorQ2scebAWHvc3sOL3HrgEPNtwr8dkSQQmAwZkh9IDZSxR/C6RV171O5GCV5ECionhs5wMZJho5K0MVZ6q4b4b2s6mcpCBpdWAghqpxXibyvKwjh6eD+H9u2hZ4mmGlMFmN6+nZ0Pu4xxkNGkt5Gl1JMB5Aif33WAgwsjPv6JT7DrxhvZ0BvQV7f6atcjLruUSy+9BDO1R3G12iKnu82si3ccuwg9vB+O8YlxJ/rFku+MQEYgI5ARyAhkBDICGYGMQEYgI5ARuD8I5LwZgfuBQJCOxM/tTq7zcNfJzJDqgXPP3UkIsTvv9/t9THX5WV+qjU4jIkUGnV9GEIoBdexLz1BStcbKaNTxuMbE83UFKv/k9lj5pNvQky6t84tzJMOASXGxytKln0YPM8NsQkVREIQxXd/UIellgkmbU42YP7Af5HelkBuWDJRvAoWepFbKIvKVEcgI3FcE6tQqawFNrzOAlIMtpDBFJV2v/xSWZiT4xOOeyzzS6Z6odfNpFVy3unPFDwIEfDNf68aJ/rU4M6PX63U/gzXSht00LWYnzAj3rtFaps49YYZETTALXez8cs3+owssE1hJgbaLXytg1VVWS4bJdSNBKCKhLGT0aEjBqNtabYD+oE8bZMiwxPG3RLwW5QNDkXh7G22UQfmSjCiet1J4pW5Y0aZrUzOcsfM8mtCnkXlj3BZYMc04BeaXVvjkpz7DTTfeRFQ7Wxk5TOWec9Y5PO0pT5OhplD5jfbuFt/IHT8z48CBA93/TfG2exy63DUz2WMi7kdXlHFGTr4zAhmBjMDXBYFcaEYgI5ARyAhkBDICGYGMQEYgI/C1Q0AqBLZv365zfegKjaGgENVNg+stXBUxoSD9QkFlPapQ4r9M0RKlorAu36kfaTXaXafV4IlZTvSvJp9ezgn96hru4USUYrZINcgQYtLvBPVTd8fhD/d7nJQ8HsyUEcgInAKBE6PMfNacFKN1q1CE1q44TTnYSm/6DMZNicUSLGh9mswwn5WK6AImHagTD4BLLX8AtCI34UGLgJnhyv39+/dz8OBBzOy4At8V+ZOJsdZ9k8cwPU+6PUIjdWEIdx8+xuGlIW78qEwCgHP7VymUQTYPZMpwn4wfSYTMJIaZKAZapbZ6WghEhSttjq0pJtS0omTaMGkw50kQ5Esy2JSazCGoLuXbuP1MNp2zk2bDBsKWbey46GH0N2yhSYX6FZGNQ9TSU56jhw5z265btQdX1E2iNS0WRY+nf+szOWPbmVoMvB0FZoa/AWJm7Nmzh7e//e288Y1v5D3veU9nOFKH1N7ojupQOS41daH8yAhkBDICGYGMQEYgI5ARyAhkBL6GCOSiMgIZgYzAfUbAzLrzvdmpXDBgw+w0mzZtQod7ovQMKDZ0/O5rFZIywp8m/UJHBY10Ca0rGKWlSEpzTkvmRXTE8Ssd9zmbWGg9xit29zQm9VZdSh3poZ6oU8JNHhlAGjoDyGgR2ooQFJvklTPhVWCV16MyZQQyAl8dAppBmAWtJ5p3sY9Nb2F2y05W6gJCD5TmPL7mJAxEJsIj5Pp6Zazv5cvC+rYg1/6gRsCNHN7B5eXlTplvZp2y3+PNfPgnJn+T7QxNDCcPoRQP+nwZNrD3yBz7jy1SaXLVVmIyJqDLLfzJfFsXWcLzeMlOZVlKIEj4NyosarK2Da3/VlbT0C81UZXP8zqhqYzCqAyv31ISTx//RoYKURkKz27ijPMv5IwLL+Hsyx7Ntp0XShjpU7duoCg8K0F1NMNlDt29h+X5eUwLgcyjjGUUufCRj+HM83aStCM3jdG2CTPDjUTHjolIQzUAABAASURBVB3jQx/6EEePHu3ibrrpJm655RZVnfCrqqouPsbowS7ecewC+ZER+JojkAvMCGQEMgIZgYxARiAjkBHICGQEMgIZga8VAlIDdEVt2bKVqekZ6Rikn5D+IASTLqFBGgKlJ9eESDuhkAwgjRXUooZC8a7CM0gicU9cBaW7uEc3kFSG4vQ8zib/g+GWRke99v6p/65nkUEIDwqtmBqqlYkBRMoS3S2KZpLuTE4PBhS+Xn3I5WYETkbATPPseJTPn6R55RHSSZYzbNp2nvSh01RN0DQzfL1pTTwnZHOvojRvPd/6kq+e69uCXPtpj8A9G632lpM2XjDz4Q7+hoO/3eA/g+UKfM+jacE9pLw4r02ePrcMGmBF/n0LK+ydX2ShNWoZQJABJEoIcMNF6ri0uR3f3ZRB+fz2+pqmwY0HyY0NiixNBdcqWeRGDtQKp9TNykk5nV+8Qf0ZrwwJqivEHsM6EQYbmT3rfAZbz2bY9CBOQ9emQN/Xgbbi8F27WT58gKkyYiEytMimcy8ibDmT24/VHK3Ut0LkK4Tq8XZeddVV3H333cRVA4cbRfx/rXRYqR1r8Y36057wFshauorJd0YgI5ARyAhkBDICGYGMwP1BIOfNCGQEMgIZgYzA1xMBqSvK3oAtW89AKgrMjCBdRkgtTtbpJ8BVBQkPRRrpI2rpQNoUpIA0UPyE6K7UPb/04fHHybN9KcvpE5PUk1VqHTGLaruTOqb4IANIO1qGaqj4VgAmuSB45VdYGMtDvjICGYGvHAEz0xwy0N1qDiU0r3Qjg+xg09mU/a2Ma9NaJhKP61I92clVrEEeJ/d7VtbxCutYd676IYCAK+1dYe/u7bffzsLCAiEEzExjXzOhe3ZT6AQ0NGsU8lSZKTg2HHHX3FHmpfRvyr6MDsrrb1y0q3zdWxu+oXmOFqWq1MnW1uv1uvoGvT79oiCojKDNsS8jQ6pr8YIlE7m7SjAJAycZGpxbggcydjT0WB4ZdfK3Pwqs6NFqww3UzB24i7n9eyhSRQwwrCqK2U1sOOtcFii5/q4D7Dq0yHyrCny/lnPjjTfib3zI291mxvnnn8/DH/7wrv1m1rmOpdnEb2aceKXk/T8x5v75c+6MQEYgI5ARyAhkBDICGYGMQEYgI5ARyAhkBL5GCEgfsVbS1NQ0m7ZsxqQziNJghLbGdRWdPsMmOhI/8SfpIRrpIRoTlzMr7Ef/r+z8n9aq+0fd04JBRiJErkppkkkHI4TkehxJ+p2moh3KCCIsTUm6hdZp0bPcyIzAAxoB00xKmntmhk85kDJzagsbt5xNSoVMI+Bvf7iadpKOcqyRgUL+ZB0vLbXrWHuu+kGPQNLOHGTwcPL/A3LgwAFNjoSZrRoZ5O9QsO659lgLHVmcZ9/cEQ6vLDOS0aJ2Q4M2fpog4SBo4kkwcAMIXk5ibUC71dEnnpO3oRqNmD9yVOYHcVSN9kZtjkm1JYWVK8iNoqAMHXVpEGU0Kfs9qqZmNBqj+a52R0JbEK1HUc5QtQFlo20rmvEi+/bcitXLFKbN1xpmtm5hxwUXUW46g1ExxVwDX9x3gM/tvpv5YcWuXbv48Ic/TKG6nNzosnXrVp75zGcyMzPTvT3jcWot3pcgPN31cKaMQEYgI5ARyAhkBL6mCOTCMgIZgYxARiAjkBHICHwdEFhVMqyW7LaMrWecwdT0FEVQpHQOJr2GfN3TdRqdB5O+IYoKBZ3RxDIh1ws4KeLkWwYUxD2J9HonvtP7qX64Qkb9SsIkCcDjGiD1VyhJT1PTjFZAWLKqcxL7PVCc3gDk1mcE1hWBoDnlk6lz0BpUDNiy/RxCLKWr9BSnpCmX8GR0aWpKh8pakPW8fPVcz/pz3euOQNJATKut0ABe9YE8XXAtTeHjt8cl5Wu7mNQ99dDIXstiMvmZOJqqplf6ZEhU1Zj9+/eJEapaVoDJrBFXEnXRxx9JRolWsYeOLbF/bomRlaKCShyxKAlGR6ieSW5Tiu4k0u2OkmSUaIkynHzhms/zule/ltt23SrDhFHIiIBvnsqWxN/d8iiITwp3PW44GjKuKkz8oYg0TatsiZ4meKE2tY3R708rvtGkNxlJVhj6Nw7UwOW6ZrlJbNhxNlPbzuSYDC8rMrI05YA4s5EjS8tce+NN/N0H3s/i0pJXR626yiLyxCc8njPO2KY4NUrtdKOHArg7Ho85ePAA4/FIUUrHSV7dpxR+FJ/vjEBGICOQEcgIZAQyAhmBjEBGICOQEcgInBqBHPsNQcCkadD53utyb69XsmnTJppWeobuWK90JZrO+KawuwrSIgMIQa6HEv5zT9b9AkWSclFcUn7I54nHSVHyT2JDV15S+HS+hY0FdUCuP1OSxijJt0Zth0vyn8Bqxpi1IiWv3ck9k7zuy5QRyAh8dQgY/reWJ8raMWB6dgex3Kg1THpfLWrdumMTHjseUMRx/yRtPZ6+eqxHvbnOBwQCScM3qSVOchRCm+qEzCMw881Um3EL0eLxcKMNBW0ozpQw/FUnt/NpBihEl2SycbRVSyOKwXC6ddcuRjKEuDGhFWfS5m/ajFm9tIdp4iCeln2HF7njwCKLTZ8R09SpR6tJk2iw0OBvXKD2WipUbVQJUSWptJTQrTi1TBtkkhHisksv41GPeCQve+lL+dv3vZeV5QV6/UjVjolyrTBUlPKp9LZRG7yOpIkcCYXEBRVoZt1bGmamuluShJQYAqOVIalplCbeXo/NMngsUdBMbWbzeZew+dyLGcnowdQMNhhAjNCCyRjyhRu+yNzyEmW/TxEKUeCpT3oSlz/6kTS1DBxtTSF+Lx9d8wsLvOOd7+D1b3gdb3/H2zhwcB8dhgZm1hG6/Key5OhOHbXqEwiXLuQ+1EdPU0S+MwIZgYxARuAeBLIvI5ARyAhkBDICGYGMQEYgI/A1R8B0dtcZXDqEGFS4vNGQAWQz26RDaEJJ1ek7xOdfvKxr8YtPOg0L0iEon5J1jh8zWjrC8tH9MJaiP5bUVaJuVJh0Ashp5ap46RzAq5IqQAXpll5Dz9PzVp+wkiScCnWolF4oiLpOmnprEJIwG69QLc6BdD2Ellp6m9ZBmSBxevY9tzojsM4I2Gr9prk0Go0VKsE2UG66gOmN55PCBqk5C81MzUU9J4sX3dVq3Wk9rgut36NbC09VfY57qCDgg/OEvvqO6sF7RZvHrZL7gz9Ww8cd80xJ08EJ7UNGlFIfvxKUZcGBA/s5fPjQ8aEfLFCNq+N56rrF96WlqmH/3CJV6FFbb3UiadMXJ567M74k1YEogOITStGmmOSXVwEoXFBQeGZmlmc84xk870d+hE995tNceeWVzB05wlSpSVtVDFeWJUjUVDIUNDLKuNEjxKicdISu5GRebKJ7HVX9beoxpQwkRRGVvyX2B5x53oVc+MjHcu7DL+cMGUDGJqNHMVC68nn5qmugTXjf7bs5fOgAtRaDFfV3RYaaDWfs4MnP+FYatdsKGXYk5Dge5q7qv/rqz3Hrrt0ScBp2y/3Ihz9KUJobPCr1Qyzd7XHe0rWfzjJTw7sU1I5GwpEMPCfErSZlJyOQEcgIZAQyAhmBjEBGICOQEXgIIpC7nBHICHz9ETCd84/XIr3D2im9P5hmdtNmQpQOQBoIj3ea8FqnS2zaJL0I3ZcxTYr/QqHUVCA9QKF8QfmcP+nhhMImogv4w4nT9krqSysdhrsmHQrCj65zabVPcqVnKaWsakfL0EhJ62/JRAPpTJLy0xH5yghkBO4DAqY8pjkUtd7Iq+nXg7iBwcyZjFvpbhswM4LImFxp4nTxa/7VqG+4E77hNeYKT0sEzIykTcbJOxBj1AB2H0wG9upQllEAXck3Ivkthm6DLsrYuceOzbHnzjtZG3itfEmbkRJlyICyDCyNYM/hYxxYWJbxI3hJqqMlaoMLCfGpLYrxO4AcRYorqSFer4fkVcmaj00r1zqFf+z1eMKTn8w//4VfZHk45C/+z59z23U3Us8vsUkGErdKhn5Jow3SDSFuUFAXVJ/XQXclPRtV6m+8tDLCtGlMiBOjzVjtq2Xw6W/axsYd57Fx+3lQzqruwGh5TJSBY1o8GyWojA7sYWnvnUwJ08ICoTdFmN3CtosvY/fRRZYtsqi2jxutIN5DCTuf/9wXuPba6wmhVJuUh8iGmY2oSPzzKGSISdrgUfmmhrvxI4SoFk/QSALIfeblic95lJjvjEBG4GQEcigjkBHICGQEMgIZgYxARiAjkBHICHzdEFjTq6xVMBgM8P8D2u/3dd4Pa9GYWUfO30g/4OqBhKcrXnqLuh7TVkOizv9OrlchJZTaUVeQwgrQEQ+GK612wk5wHRMn1M1ENRrCiv/MeCu0kuIMqVTIV0bgFAjkqK8SgRg115IyaX2iN2DD1jNJ1se/0O7Gj2hKV7ImH2aGBZGZx6wrrbZqXduQKz9NEPBNd62p0Q0gGvAnD2FFdAzuTkwR/tNLQZOjris05hnL8HDo4AFGviGJt9ZmXBR9/A0Gz1W1sO/IMe6eW8T/X0YdZDjRRHELv0nTr31dufz2mkXKpKci5EHUBRLm/iRTgCQEb3fZ7zFSG8ZNzbYzt/Ojz/8xHv3oy3npX/wV1139eYLsDP2ipKlqyrLEzDqjAve6ZEPwkmlVj78F4rabpqmo24aWQE1k2BgrTWCUCioKCD1MaUWCgfrbLBzj4O6bYXmBoHwxlDL6JM4492LS9Fauu+MANx84xjj2ZIwRKffRuTk+/vGPU49rlRSEV0t/MMUjHvEozAKdsUZtRhjRtVDVeuO453Ic3CgSQ6CUxdbIV0YgI5ARyAhkBDICGYGMQEbAEciUEcgIZAQyAt9oBPyM7nXGGJmenqbX63nwJDIz/BzfSoNf+S9mWNSJ3/C8bVtTywBCO8asVb6ESeeAeMWk8OrtcU6rwdPRUY/VbPXvpI65VkMknYgAgBClK6mJwmJl8Zj4G6lHRPJh/siUEcgI3FcEbHUSaUli1Ss30Nt8FnGwkbYNBFeaQpdsZiBFcALMjPW+sgFkvT+B06h+32C9ue4WRTEZwBrJPoydPM33IkXhY35CSXuQtipttim1FDFw2623doYQH3xGIGEUZU8GBDd+LLP3yDzLMh6M44DaClpNFJWwyuncqi2hjcyUk26DN5i4qsd5legRFL0S/58j/ruPSKgoen1WxmP6M9M87/k/yotf/FN84O/ez1//+V8xf+gos7JetqOqMxDUMpa0KrjrB/e6FD+JSbRuZGlR8T2SldRqeyO3UdtjOaBR2qDfpzSIElD233kb1eK8wklpieVxw3kXPZwzd17C2Gaoe5v44h0H+fSNd3B4pWJ+ZcRVH/oQC/PHCLIAxcLozQz4lmc9k53nn4uDUJYuKJm8QV03USK1bVe+C0mt8DItPOhqFW8mHvnzfQoEclRGICOQEcgIZAQyAhmBjEBGICOQEcgIZAS+xggk6SucvNgQdHaXx8/na3FVwyPdAAAQAElEQVRlWSoGzKyjtXh0+Zm+dl1+KKV3iLQqC/+fF+2QtlqBpur0AOjsH0R4OkZSWXSkQkx0Gt+BJL3PiR1Qh7xvOJYi+VPbUNBSD5fAfwrL83gW89zuuRflYEYgI/AVI3B8TdLUSyI025jewswmGUGkw7UUNEe7BC1B6Xi5x/Mdj/nGe8I3vspc44MBATeAeD98WEsnrwEO7p88fJBPKEjp3krhHmLoLPE9bei7ZQBZWlxkchmNWH0fP7w45i4ZIearxDj0aIs+jYwISZtZmhQ8yUKS29Umd3KbNncfzNreT+L0N0vQJhhiFKMx9n8kFsQZCypJEI970pP42Z/7OQ7s288r//pl7Nl9O9NFj3Y8MYKgury2pOqcVMjk9kj5zIyg8mKImtxICFFYZRcySJjqrGUcEQuoHHcbGVXmZcjwn9gaK3aovg22bufM8y9mYdwybAvGqUc5s5W5pZobbrmdj33yM9x2+x0ISgp/zbUaceGFF3DJpZcIu1Z1QuOSkDfQ1E/1y98UMbUpKlPR/TRWq9ro2to11Nvv1MXmR0YgI5ARyAhkBDICD3UEcv8zAhmBjEBGICOQEfj6IuC6Ea/BzNyRqmLirikHQwjH480maV2EHkHn+1bKxSSFo8WSpHSToj+1FdV4mVSPxDU598vT6WhSd+Y3OscjT2fyTjid2BtBlAhCIShW2AkTqUDU95oo41C1MKceN7QyiohV/nxnBDIC9x0Bn0VOruGcEEgHWcyyceu59PsbSa10o1LyBrTuaAHyueeca2vcfa/7/ucM97+IXMKDHQEzw2wyeH3QOsWoQX6vjvtelLTt+E9D+QDXrtPlw6CW4j8WBY0MArWMELtu3tWxaKdCRTM/Sp3xY65qZfwoGTZIua/hqQ0eDN/cu7cx8Fq6GCaXh5M4UHXa+tLERZe8NOKPZYHX2evJsFCURFEoS0Zty4qEhe07z+ZX/9W/5HGXP4b/84d/zN+/+700Q5kn1M7umxMqQ8Udv9Wd1fpQnZM2BoKmfcBU5mTrbfFvYJg23bIX1O8Kb/9YjdqwfQd1f4phb4pqw2bOe+wTGcrYU4USc7c26ibQ682yd98hPnfNtUQZVUIwajd+nH8e3/atz2Cq31etoGjGVcXatWvXbbzs5a/kNa96NXv27IHUEoNS5eqptpucNZI33xmBjEBGICOQEcgIZAQyAhmBjEBGICOQEXjoIfAN7bGZYWYn1RlC6L6o6HoWM2PNNZv4PewZonQwFgoq6UqQ7gALtPoznfPbeiwjyBBp+ieUwPxPrr8pkkzRIk77Sx3q9DPueoeEkfqZRK3IsYoxSDfTUlpLtbII4xWC46S+ew45+c4IZATuAwI+v8zumUWtymg0u2CamS3n0BtsJrWF9J9gprnpa5OMIArg6xDrfLladJ2bkKs/HREwM41h0ZdrvHlCArmNrO3oajX4o4wgg8EUu269VZMioWK0FcGBY0scWak648fYClqL2thbkhiSJtSEVJhuSCoNbNVFl0d3b6Iozv0djzxmRpSgMOj1qccVjb8poZwj+SsZK0ZNQ6MNcjAzwzO+7dv40ec/n49+5KP83Xvfx/zho0RN1thCkNuVr6qPu0wuXwSC6ilVT08UuzY0WGgpSqOWMNLSMu7qKth56WVsOuc8Znbs5PxHPY6qNw2DaazfQ03DUkMU7/KxefbduZdeOWBpNJZRKFFOz/LIxz2eWRlOGrUrtYlWNDU16PIeUpv//gMfZH5hkbv37+djH/0Ix+bmMOuSQf1o1W/8Upw7mTICGYGMQEYgIwAZg4xARiAjkBHICGQEMgIZgfVCwGxyQHf9gpnpDG/Hm2ImvwweKRRUrgeIJUTpTfxsLwVFkq6lrsbil8JCTx38dbvfFHKSw4kaFA+fbuT9cVptt7qV1KdJSIE1v7ASVNKr1Jj/LNhoBQWUmshXRiAjcF8RMBpXQmomeQlSLdLo0UhfCz2KqW3EcpPierTNZD62SpfGEs+S5Gedr2wAufcHkMMnIWDmAxcp8evOkOCJIUyGzZoi3WzC40aAGALVWBuv9hbd1E1Nxy+eoihl1Gho5d+7bx8HDx+RH/YcWODOg0c4OqxZaY1Wm3koCkIMMiWcTIpQE7xkJwiqr9EkrGTQ2Hf33Xzh81+g0sbf1LXPMZAgYMrkb4B4+/wNFDPDbEIqoDNMjA3afslTvuUZ/Mw/+3mOHjnKq172cm685lrSypAyqZSqot8rKYtIV67y1G1NUUYZIWpGw2VFVxiNFga5EkQa33DlovoEILX6NrKSMy96OOdd9himt55FRclIi0GtfDBiKtbE0QL7d92Av7JZj0cyjgxoZ2bZfMHF9LedxVIrGIKpyEhS/9F19Ngib3rbWzm6OE+Khi82x+bkd6OPcBULSECKaq+6I1S6mOMP/zx9UXLXcXL3eGL2ZAQyAhmBjEBGICOQEcgIZAQyAhmBBxsCuT8ZgW8gAq6/+IeqK4qiO+M7j5/J/XxuZl1cpXN91STaUBB6A/pTs2BB+o+qSy/LkqW5OZAuRAlMroneROoGgnQnXt4aTdJPx6f3ScoYTDqNCbHmM48XRqMxhfxtPWJp/oiSa2grpLA5HTuc25wReEAg4OuTN8TXE3eD5pgRpcksYXob2868iHHdh9DD1ZQhSl8J0o823foj77reE032ujYhV346I+Bbz5drvykhrg54V6aPq1qb9LSMIIn5pWUOHj3GkYUxR5eGLFXapIq+FPd9ain3Wxkugm/QKiPJouhkcr1MdPnPbLWWsBDp9wdECQr7DhzgHX/zDq666ipthSCzI4XK8Dc/1jY6s0kJSYaAbvIq7LaBcdKElHFjaTTkrJ07+aEf/mEufdilvOOtb+MzH/8kK/MLTPd6JBlBGqe6ki1BeTSDzFpNZjpScZiMD07+1oeX3aopyQxxibQ4WEElI0gtqioVkAocG5DhwypCu8z8gTsYHjvAdBmIMTB2IWejLKoymNxw92Fu2jPPsbFyJIgyyFR14lOf/hRLy8uqo6XX7ytf5LJHPILZDRvVAr8Nb6QLPI5vkpDgsSeSpwVhFvW5uXtiWvZnBDICD24Ecu8yAhmBjEBGICOQEcgIZAQyAhmB9UNg7Rzu+hNvhZlhZvg53cOuV0gmpaJ0CVYOKPpTxKJHK72AG0jAOoMITQ0677dtIycRzPUOKkvpSjiNb3V0tfVptS+msBDSM4l0y5noMpJUs0n6FWExXlFCK5IWZE17q1C+MwIPZQTuT981zVaz++wrtc4M6M2eDcVGLA5Aa07q5qjJGxRm3S+1Yt3bkBtwGiOQTON8lda6IbtEN8y13/qbhlTjMWVvgMWSUdVokx6wsDLi2ptu7v7vx2EZQEYp0PomHuJaMaubvApXaUHp5pXJrxrFy4RUycpwRNLkeuzjH8/3fv/3c+NNN/H6176Wu+/ag5sdB73eJJeMKn0ZBqqR2uP1yCRZNw2hLEhBgoILBzFQi2/jli0857nfyw/84A/xuauv5sq3vJXbd+2mHo4pVFq/7BGVp01j6mZIkyrc4FGpjErSR632OLVyvW0pmXIF4RFQZepjkD/6i2JMF32mipIiJVQB84f3cujuW6FapKmWhVlNnN7EOQ9/DGzawcGq5JaDC1x3x1EOLVbdK7BXX3MNV6udSYLOzGCgOlrOPe9cHvO4x1EO+kjiATMJRomxPo9oCqqfScTqFUIQi63ivhqZnYxARiAjkBHICGQEMgIZgYzAgxeB3LOMQEYgI/CAQcC/pOlvcvjbH2aGn9HRlaQrMAs6zxvSYNCYtBIygPQGMxS9KVC4qlsakP5gLPvHGCkcOp1FsISZFACtGwB4EFzqi/dntScmTYyRCCIpM/wG6TYmmIFJR5P8f4EkoSMcyVdGICNwHxGwST53nCYhPaOoB5t3Ukxtp7Ee/nN9Uo2SxOfrWBIH8ruzXhTWq+Jc7+mPgA/kxOQPufeQ9y11Y7uua0oZCxqN/GRBxgVj3Cq97HPtjbdwcGGZxTpRW5QRARkTGmIIhGDauNquDEtwIqHL3wBxalVur9fXpt/TRl/x6Msv53nPex5u5Hjrm9/CzTfcKCNCpc0QyiLiv4vZd4OI8rUyfsQYWV5ZwQUNFzLG1Zi+GxBi0KQ1HnH5oztDyMpwhfe+5z3cIuPKyvKyyjNa9a3o/kt6qzZbV0YIERWtLViNlB8LYKY7iNw1wvFwIDWJZlxTBPlljFCpzB07zNLSAqEQf1kSB1NsO/s86G9gqY40xTRtb7p7c+b2vXfzxVtu4VOf+QwWAo0MIEO1b3pqwFOf9jQ2bNyAtnlhnro2+WfWlxEoSQgwfWZmhl/tqjBkZl07PS7TQw2B3N+MQEYgI5ARyAhkBDICGYGMQEYgI5ARWC8EXC/Rk77ClffehqAz/prfz/KNzvANpvM90q1EKAaU/RlC0SfEHljsdCpVNQL/Oe6o830I8jfSXzQ8WK4kDJxMeHQkXYoUSF33OrwsdHqZYNJStdXkn6G3Y6W3IsVlQwjQQZEfGYGvHIF0Mms397ooTTQZPRicwbSMIKNa8w+R+JPmKpqPZuLpeNfvoZVw/SrPNT84EHBDRNLG4zSZABriCQ1zI8YCs0hVNVRNS9Lm28owML88JE7PskxkHEqS+LpyZJVPooDy+iRROW5jMJU/mS7yaeIkhZ3c2OCveg5H426DK4qSc87ZyY/92I/x5Cc9kTe/6Y288x3vYGlxgXo8plDetqq0+deqGQoZQMqioBlXChul2jEajRjLkGD9Um1LXPLoR/L8F/wE5194AW9/+5V86IMfZOHYHIXvpuqTiVr1z7SXxlAQrNCOGjALrF1B7TVtsmp9F6Vu0apDqQgSXmoJL8osbJKwKSTAMJhhORUMreSMnRey9cxzicUUReyLXLBRierLnv37+MCHPsSyDDRRfRn0BpjqfepTnsb5551HpTpr1ZjU1kYuSjsyd5R3vetdvOXNb2bPXXfRyBDkSZ2g4J5Vund4NTo7GYGMQEYgI5ARyAhkBB48COSeZAQyAhmBjEBG4AGCQHem9y9kfpn2uBGklhJk1CTpLKRQcKWjG0F60/SkQygHU4SylP5lTDVaATcMeFltKz2FdV8s9eDpT6YuOMmRzgOkT3FKCiOti/QeHuOhoPh2LCxGywp2DHLznRHICNx3BJLPspMIXP85zYat51FLu9poXq7NwcbXIdO8vO8Vfk1yegu/JgXlQh6aCLjRouu5dc/jjy6YIMr40chAYCESix6tNqKF5RWmN27i4sseRSulfiUDSKvJYMGQoz26wd9ICBY4bvxQWciI0Jo/VY11EXT/OyNEgmhKm30tQwSaaLOzMzz96d/M933fc9l96y7+5sorOXD3PnoyErgRpPC6VESqG0oChYmUFkUWQ2eQWK5GtNFYkrt5+zae/m3fynd+13dx04038L53v5ujBw6hmU2v6FPKUNGM1W5R9yqL+owEE1Obg9rjlw7rXAAAEABJREFUrpO33g03Sf3wvqDyi14p1oSFqKyRLWfu5KzzH86mHeezdefFbJMBxM0zknHE16gImTTaMXW1wpHDh1hYXFQt1uVfXFnhiU95KpdcdhkuGEVTPH4lfzA3P8enPv1pbtl1K7tu3c3f/f3fc/DgQeFumBmOuzO68cPM3JspI5ARyAhkBDICGYGMQEYgI5ARyAhkBDICGYGvMwJmxkAGkBCC1BqpO58fP5srzU/10ggwrhPDqpX+IEDoEaST6E3JCCLqTw0UByMp/euhFP+1//NvNVz6Bj2P36edx9ZabJ3+A0x/6HJUXNXqlJQGrVKkjlEaMvokrBUGw5MNII4r+coIZATuEwKTWai5pRnnfojQlExvOZve9EbpI+lSkK61m2udDjexnpdWy/WsPtf9YEDAh7DTyX0xbTlGVdVEbbSmQe8K/hBLbdLGk5/6TWw540wabdatDCBuEEjWaoJIud9tV8rf0hlAogo3pcjBjQbt2sSRGwpNMlOqEmvV1SsKzTIF3MARAk944hN58YtfTKu0V7/8FXz645+gGY0o1KZeLJiS4aJo6Awgrvyv6ppa1slG9cWyIMo4EeQujFaY2jjLk572FH7iBS/oynvFS1/OLTfdymipYro/Q099MTUw+E7bNFhTq/0tRoOpTFD/1Gax0JhCIq+vSY0EG9+oI8n69KfPYMd5j2TnxY/njJ2X0ZYbaIRbTUOIDU0jg4do/97d7L1jt9puyt8yVNs3bT+Tcy68kO6NGmHgfSqAUkRb84VrruHzn/88rTDrTU9z1569+P8EMVNjnGeV1t4KWQ1mJyOQEcgIZAQyAg9WBHK/MgIZgYxARiAjkBHICDxgEOj3+8QoPYda1CkO5a7d0nSAzvnSMFA30im0QQ+THiFg0hmEGCnKUkYULyPorD/CfwZ8Lf+DxU3SsqSuM/4Uub4lyVWcWcB/gh2Ei+IDrfQyDVV+A4R8ZQS+lgiYCtMsk74zdT5sADNb2bx1u2YdBOlkg9artnU9phYsca3nHdaz8lz3OiNgq/WbD9ZVf+esJtw7ukvzhyckbSfcQ27BUCgBqXND5/pA95+0MhVZty1ziys8+vFP5szzLqaNfW3aCUzDUORvivieFdyIYYYbB7y0pJI0o3D/ZHKhDUzUKkr3atX4mxS1Gx606ePlKa1SeOOmzTzne76Xb/qmb+Jv3vEOPvD+97O8tIi3sK5GlEWQAaHBDHr9khAjpYQGw7xKpSUsREbjiuF4zLbt2/nOZz+bxzz2cbz1TW/h+i9cx9L8ArJMENVWf+ui9DJEDq11DcRLo7tUrBsgkhllEVEFmBltUkLssThqGMsQUsUBdW+KkeqmV6h/kVSPmC6gOnaU+X13MxUDhcjKgQwl05z/iMdy28F5btizj7mqpQ6BsTb9RtjfumsX1113PUn11E1iOBxx4QXns3XLJlC7EV/Q4qQA/opacs9JdGKM+51OYsiBjEBG4CGJgK8FX47uDciJfL6I35vW0u+d797hNT537512r7Cz3JvuxXLq4H3KdOqicmxGICOQEcgIZAQyAg8NBNbEhy/T238k+cvkOjF6rYQ198S0f8Dv7Ccl58ADFYEoPUII0pGogf6FRjeCmElXoDDItUhDgf+Sxth6VFZSp6ATfcL5zYxyapqyP03TJulVGh33JXM3NfKcQPL+g3dS6qlI0et2e/8RCqkjjl8eL1oLp0SHm8KOpDQpNOORut8o3xoJE6Emlq/gTuJxkpPvjMBDFYHjU8znQtJcMqlqRY6H1iCkw6S3galNZ1EzUGxJkJZUnm5tcnc9ydeC9aw/173OCGhbOKEFJr8ooYE8Id9A0RW0iSqFoEeS9Q4pyzdvnCU0rShJCV8wloEA5UzarCsCbYj0+tpq2jFtU7G8MuLsCy7h0sc+laHNUIUp/Aoqz5KmRehjoUcrf1I5JsNEExKNtYpriao7qr5YNQxSJDbQKwuS/kIZGWlDrwO0MZAkNNQJxEIoS7bKaPEtz/w2nv/jP87Nt9zCm654IzfccD1WQJXGEFrMVJL6ZSqvVT3WqnUqRKYHehIqylAQY0lS+RvO2Mq3f/d38sIX/CQf/cAHeOlf/hmHDt6t9rcUpeGGH9kcQH0pQo9+2Vdh1i0OwaLwgKZWBTLQlGYEU1gZGtUdej0ZQJR10GdcBpZSJSPGmOHKAn23oy4scvDmW7HFZUwGmVbljJqSHRc/hpXeVhb7W7hlbsjVt+9l/7iRQBS468ABPnDVR1gZ1vR6M1gbmJbR5Duf9W3MTg9IlTBAl/pftzWx7AkX1BrFqZmonaSk8ITUWiU2SkyifGcEMgIPXQR8DXDqFgrB4OuCk4c93knR3e3+NfLVrlJsJUP4ig5nI/lrkeK1DslD8mKc3Ytycr+o1VqvBUj5fN1qu/XW3zbUEurRsMqrpQwtWieTymzGYtDtdXTkD5V7Eu/xgDM6rTKsOl2y58uUEcgIZAQyAhmBjMBDCoHJacifExGj6/yJ8sGp/KtMXzZpNX1S4qm4JvUdT3dZqSPx6ozWySXyurvquLej7nFiZFdXfjzQEZiamtIRvKEoCsm6rY7iiRilmRA1rUk/ULCcSo5Uxnwbu1+MSEipoHERTEqR0KeY2oj/FE2j+LH/DJZ0KyjJzDCzCQRJ7qlokspk/CSFWpG7ctbzVnO9epPA7+R+uk5JsUNU0HDdSqlHX3qbwlAf1HbhQqoZzR+EdkX6jxW5Onv4ucLnkNiO397Nk2gSSBMwjrNlT0bgoYbA2kwwzQWfWuBPzTvpPdH8S0n+OMP0touk790MaYCfvYPSfC1jnS8tf5MW5OdDF4HJQn5i/00BJzkn3j7aj4dTN9Sdq6lrLEG/36fW5pFCIGlDDe5KgxVlpBgrfrBpCw9/7BMZWY9UTlNro/b8pjRUWupIeREpIYmIE3/RKxj5T1dpMy9DxBroyRgxWlnBVPloPKRUPVH8rbRg/uaHyd+fUj3a7GoRynvpZQ/nRS9+sfIYb33LW7jl5htxa0QjgWBitHDlW1Jc6oQNw5C0oVtxyt+o7LGMAeKi1ab6sIdfyvN/4seZ2TDDa1/zKm68/jpqtbNflET1w40TTdOytCRjhRlBmIyVXsid6vW9dI5fXpViWvElUauw12PRUJBer6SMgeHiItXKsOt/a5FaBpbt513E1nMuoCpmWJaZpOlvZG6UuPn2u7jlrj18/BOf4Nixua6qoMKm9Fk96UlPZMeOM0Hl+7cjWn+HVmkxxI7v+EOfjyscW2HkgpO/HYLgOJ6ePRmBjMBDGAH7yvp+0ppxYsAotJaD0fpa42s1fjmPk/zHq9BupfQQoyLp8jWeR+tyCIaWLzBwEpvWW2hkxPawU7vqj0XoeFi7VqtZCzqvFn4FdVg6cbFLXrii850RyAhkBDICGYEHAQK5C/cNAZcGTqQvKWUtcS3Bw2v+E+WK43Huubcw4nH3JslBXZQKNJdl3F0jJcg7kWHkP/H2eA+vue7P9IBFwM/ljfQNrtMIIWA2+eCi5F+Pl+gr3YQkVY2BmijdSsmIQgaRgLQyRBlIfJi1rcaLhlVQuCh7mMrysicdV8LE8xU8ndfJWddc968HORZOYOqkE36Z4oQHHcmvOE+bEOKdUNABIVVDKWSXMD9OSFeFTfg51bXe3T1Vm3JcRuCBhMDx87HPI6ObV5TYYCvl9HaSyS+eEDTh5IpjXVsf1rX2XPlpg4CZHW+r2cSfMIKU70XZl/29pWqr7i2MUERMCinTxm3SH60MFR/6POop38zsGWcSBlNUjXJ3s2NSFl/mMjPMjOXlZfqDAW9561u54oormJubo5G1PsaA9F5M9XoyCqxgMjYkV+STqFX/qBrJB0EbflEUciObNm3mJ2UE+dZveyZ/9ad/zjvf+nbaUc1A/ai7vFD2S7z8Rpti1dZ0/3dEhgJTGaUEiEIGDjBGMr6cecF5/NhP/iSPe/wTeMVfv5QP/937Gc0vQVVTit+NM7FXQgyM6zHe5ggylIy7trmhQ2uBYiZ3SBAk2Tgh41IvFhShwMQ0rhoJN0bqD1hoYSUOmDlzJ9vPl/HDIkFGlXHV0jaR1AQWji1x9Wev5vbduyhVqdUjGVCOcfHF5/L4Jz5W/TJG45qgPgX1KaWgKlt27drNu9/1bvbvPwjqdygL8RSYmSiooVHlm1wnOfnOCJy+COSW328EfE1w0iLDGnnYaXWNcEdrGLgHXaZ1ytNL+XuK7Wstd+phWssUif9fKHwTkcU7hUbr1YR8XU4EWlFKBVFrV4iRJtWKa7p8FlsaxqQwkrF9BWys9bGG6NQonPiSyxTjpJx01Cpila9ru4L5zghkBDICGYGMQEbgoY2AywQdCQYXE5zkRTJEF73q+hmvI6VNJAolyO8yhklVPXElk0h66aK7h/OcivDiQc9GVHcUqORWIDepxFYleU3OcQ+h2GQJP886rTVX2fL9AESg1vnfzGTkSNJdBFrpVQrpFNx1A0aSEh+S0iXzyt/qA6008IY6xw91/m+tpPV+SVdi0mOUErd7UgSYdAqNeD3pq6JuOPrDc6257j/9SKiSxkPGiwto6jiMCGSS8HbMnOguB0qkedMFlZ66DKagk5x8n84I5LbfRwR89DtxfD6weiW5TnKUZoPNbNi8g9YCWpp0ajfpOJnMOTnrdWs5XK+qc72nOwJmRiUlf5ByvmkbWhJRm6v/7w5/W6DpDBAtC8Oaix/9eLadexFV7LEiI0OIJY12626KTGbQCXB0sV14NBqi+UPUpu/lPfyyh3Pr7t288c1vYs+ePcxOTZPUhtHyCv1eD7+CLCJFjMQYpGBz4Q9UFcvDoVqoypTWqO1Pe/rT+cVf/CVuvXkXb3njm9l31x766ov/JFXjPy2lPoUiYCKftJXClQQJLytoIreqzMtpi0gY9PnWZ307v6DyPv2pz/DmK97IysIisqJQxoJSBgRvv7LQUzs7I4eagjqX1JbWXfzyvids1QAS5Kaqwo06jnOUgWPz9h2cecGFtFOz9LadxbYLLmEcSobCu1LjeuJJdWLDYIaVYwvsV7+KEFA1VDIQnXPeeTxVfe85dlZS9qZpV/uD2nTjjTfxNn875sYbeNc738HnP3+NPiv/dA0TX6Mykgoz9VvN80ZnyghkBB7yCJgQuDcp6sTbk4+HDTM3lhhamAlaU3SG02FujUHxwTxJ61YjI0arhADK00ibkOiyaW0CbSkdX9D63SajxQlM617Ueh+ihxuZNCrtBTWes9FantYWMFWlLIr320t2997kTPeOy+GMQEYgI3A6I5DbnhHICNxnBFxccForwKSQ7qSRietPlzec5URydkkzndhxomRxIs89fi9ljTznyeR898SYyrQuOHm61zmcWgWaVXK/xymY7wckAi6fBsmw09M6o8v44WFvaKOzvplJVtaYkNAsn6KT5N6EG0BGbcCpIiouIjFa6fq8rcXLC9JJJCs0Sn2EOCn5H7a39o8AABAASURBVLqTJzqf0739Hj79yFz2lwGkHS7DcAViUCdMmPhsnVD31Hzu3OMpYtMMoyPylRHICHRzwefPiVCkbsbgacUGNm/bSePnc61bbasFxecf63vdu8Xr25pc+2mDgJl1bfUN2b+lUGtz9p8vQZvxcGWJQgon08a9OG7YecmjOP+yx1CXUyyOpXwqelJEgYWoCeIbjhOrlyZG53M3YWb4T1NFKbFQlY97/OP5pV/5ZQZTU/y33/1dPvepTxGk/RrIqFDXFf7tFum/ujyuGetpow9MhnlfCv+x2tdqo2tVLirzYY98JP/k536ue/vjz//oT9l9/Q2klRGDInZ9GI5XGLcVdWrwYsy8Pa0XTYglFmLXl5HKrVXuBZddyj//lV+SkaPP7/9/v8euL96I/98S19A1al8UTzUeyTBTE9ShpL627pq2WJGCutdiW0phWJh64J0S36hS3erTtnPP57InPYULH/skBmecjfWmKHoD/DPo8JKAtHjwEHtvuQUbV5jKqFRjf/NWLnjk5Uxt2oKHldK1v1Gtreq/c+/dXPXhq7q+09YsLy1w9949gqpgPPIcgVK4TVqoNiPSQubjQN7T886tzghkBO47Ar4Y/GN0vPQ1xklE0PrmPi0h7uiwRre2dvKRYiaGjqD1R3tG6/tFIGkdCzF2vHNziaNHx+w7MM/+gwsycidMax1oMRMfFDKeBKAnKkUFWKE1z7CoA6AOhK1KalVq4sTLFPB8J5BHKTbfGYGMQEYgI5ARyAhkBDpRY002MJcikqKSgGnltnLdn+RP8k/uiU+ZJNPQSiZxN0UlunyDJBLJQXo2J1FSKElSoSMxdxKO51IJknTAJZxShUedF0MKYlSql+vUcZvagSitEvl6ACPgb3v42XrLli2UZYn73fjhcnMrnQtmq61Pcn1smGTbwEif94pTo7BpDLic7ayeR8K2Kc6kjEwaE5OcHB9TKugUt2d2HhPfGp2C7TSK8pkWpZMJ1YjR4rxa7qeAVroe76eCuh0bOeDz2iFwIl8ZgYzABIG1GXLqidFIL9pqjYEpZjafQ+jP0gad3aWflLKSU+ealPyNeGqH/EZUk+t4sCLQ65WEYERXJvnmqoFdaFRbDBxbGTJ75k4ueeyT6W/ahn8joehPlPQonaiNVLysXpLZ1nzdxOiSNIHMrAs3bSMF1wrTMzM870d/hJ/52Z/lzW98E+97z3uoRkP6agveBm3whSaZ//yUqdCkuFi4IqymUdq4rin6PZZGIxk3WjZu3cYP/OAP8V3f8Z284TWv5eNXfYjluWOY+jJQPu9PUt2+LfaUz8tKaqmFQK2yQ4wE8dUSDSrRzJbNPPeHfoCnfNM38brXvY5PfPRj+P/t6HkvVHdP/D0JM92m6nEqy++kvE5dvCWlJFWZumCrtiRZKMr+FG3sMSIQZzfC1CzzoxoKKQjVN3WbQmJyj5oDd+zGv9nQF37LMl7Usc/09p0shQFfvOsQiwkZQWBF2d0AMm5a3PixvLykehvV79Syc+dONc8kgPUUrxYqn261VtEn3C6cnRDM3oxARiAjgBYSTr589fCYRNNoTda6Y0FLi0GQ62uY51G0wsZwBIuLsH/fEu95zyf5gz94Bf/+3/8v/tW//B1+7df+PT/7s7/CT//UL/Gr/+K3+PVf/y/823/7u/yX//LH/NVL3synP3MLBw+tsLSivUYrIzKENCmq8qj1y+NUr3yTp9Y2peCVa32FCR+dH11qt9blbkFecxWb74zA6YxAbntGICOQEcgIfPUI6HiJUycy2In50/GoQJIE4WGnVvFJjE5y7nVPYl0u8cJOpknIlN8zmT86v/s6caRVlJMXciIpmns4QX5Ti0wu+XpAIxBcIFYLS+kLtm/f3hlAovQHZhojOu/7x4z8uuUoDqPRgKwlu44l5y7rbF/JRcYOlKYCmOhIFPJM+GV6ON3jyPcld/L8XeykHrrwaj5Ov8vfAImpJeoMUi0vwHiF1FTooRm71h/v3xqtxWU3I5AROI5AOu77Eo/rBNtunegRZrcz2HiGNJOF+DSntH7Js6631A3rWn+u/AGOgJkG6gltNLsn7Ntg244xSV9lLCi0yfqbEwNt1stjmQIGs1z82Kcwfea5DBuTAr0vu4cGvwa+VF/aqN1koP3mhPLdO6nBZ1Wi3+/jZccYpAwLxCKCDC6DqWmeKgPDC1/8Qm688Yu87CUvYfdNN2PSmvXVlkpaM+1tNG6gkHHCXTNTGcpvgQYo+n1SLHCLpP+E1bc869t54YtexKc/9SmuePVrOLp3H2XdMiODQ6m81XhMVVcyL6j1Kte/pRxiZEV1+Y5pKreVZ6QNtZyd4XtkBHn+C17Axz72Md702tczd/cBek2iHY2ptdHWKkPNwPQ3cfU0L8EpITlGEQkLgRAijfrmP2E1UhmLlYxBdWJ5XNOaqZ+oFLnViMIqGT9uYX7/nfTVUzcA9WY2suHs89l60SNYCLPctH+Bq2/az2HZOgQPtcr68Ic+yF133am6hE2RqFTW5ZdfziMe8Qi8r6geX9AEP7S61Q7ylRHICDy0EbAv330t9d2Zy9eNpAW51Xrkq9saJa13FhP+56WsLSlaZjl6tOZjH72Jl/71W3n2s3+CC897NN/3PT/Ob/767/I/fveP+NM/ejmveOkVvOsdV/GBv7+aN13xd/zZn7yB//37r+C//Mc/5Bd+/v/maU/+Ls4965H8wj//Td5wxd/z+c/frnXNfPnqSKurV7taf1r1o/CEwDu3Rp7upMVvNfcaF/nKCGQEMgIZgYxARuAhgYBLAidS1+m1iFYyQycmKMLPeZJ9LNWSJmqxVR21VPj/NXMZyMllIpeXXPjofiJZB8CoHBMKUmkHgsLmpGJN1PF7PfJ7vo5ODJuq8rtz/eEUFBNXycPyPnTvB3zPzSaf0ebNm9mwYQNROofWx5TiTX6nIB2BmWHmFHReD9SpYNRGRnLrVKqf+sw1pkA8GijmY5J7X2sD6eT4LlsXZZ5Tvonr3Aqctne0QFTrQ1sxXjwq/dEKZWg0zyY982crvJzcj3ov9uPfgXJ/pozAQxaBbmGwtWlxAgyK07zxdSlpNjX0oNjIpjPOp2aKEHr43Dshw7p4w7rUmit9kCDgW0KrYd5Sd/+noqWVIn1FSvklGTwufszj2fGwRzAOfamLohT4Dd1mI8mtacbUzUg4eBlydPuUkdPdYuk2mVqGlFrasCRJT3s7YxkhQowMxyMZI2ouufRSfuEXf4GZ6Sne+Po3cOO111OtDBnIuBGUIYnGapv/NFSIEX+ltChKtaWV0SDh6Q2JMOgxahsufsTD+al/+k86IeMtb3wTN3zhOobH5pmOJf5qsTKpv2DmAkBSeyoGgyms+4Ner0cjwaLRzFqRIeSyxzyaF7z4RZSq88q3vo0br/8iPQkrpci8T9D10wXers/okieJWrXLZPCpVI6FSNnrg0VCLAmF/IrzBUaRtAnFB3qFBJ/hEgf33q5yK7EbtSl+41Y27jgP+psYhwHjOM3csOGW2/ew78gKt9yyi+u+cC0xBJLa75iff/55fNPTnirMJDwZqIt4fW5QMQlgQXyOAidcSX06IZi9GYGMwIMaAS083j9fH9y9N3Xx4pGhI4lOTjYsFMiuS60FTDdaVmSEPcrrX/9Ofv3/+g9867c8m3/xy7/GJz7+BWKxTfybSe2AotwimmUwvZlef4MM5RvplZsINkOMm+j1tlH2NivPFlU5y2tf9WZe+OM/z0//9C/xu7/7x3z4w59neSlphdV6RxRPlN+0T3mcgqt3t5yp+atBOScFFD7d79z+jEBGICOQEcgIZAS+WgRcWlgjJEFM8pucIJJckeSmVZegM5n5Maoj508ucVhDJxvpzOdxppzuPX4mbKETneSK3VlYu5yv858olgTFrBXiDKJ7kpWQnMRzT6QC+X4gItA0/lXNe1q2Y8cO/CfHPSborG6mD3uVzAzXeaDLP9qk+FqybUXJiIJKhpBkBSifDyKTvsPoONdyrLpyunh3vwzZl4k/raLVieBzs6XUHBkvzWH1CibDZJSx0nUZ96BzD1KO3WnVzdzYjMDXGwFNpVNVYZpNCT9jS4fIgKmN52gdmsY6/aWdKss3NE6r5ze0vgdeZblF/yACZkb3bQNxuesbspnhm4OikJemHmubhUFvIEVWYGHYsuPiyzjvkY+Vor1PFQp80w0oX11rK24pZGUvYqKIirXQ1dFKE6Z9CBf8VAFBhSuH9ptE40YAhQeDgfwNyC+xkUqb+GB6ip/8yZ/kO571LK58y1t525vewpGDh2glPEQZPUx1uBGh41c5RVFIoEwTSkgB17Iig0qtvXBJhpkzzj2bH3nBj/OYxz+Ot735LXziQx/h4J176UuYnQolqW6IIXRt8HZ4O1vFJbW/qdS/EDvxoej3ZHxInPewi3jeT/wY515wPldeeSUf/uBVHDt4mIH4TPnUIWIriFwDqDK8rKJX0EjqHau9qC5/g8XfAHEFoVMQpoFAknGnDEYScK2k47IwRjKAFNFoDY7JGDUsBmy/4FJ6G7YxbgPj2rByikZ9WRqucN311/Gud72LalxTFj1Bb2zeso1nPuvb6U1NqZ9Qq12CismH07I8P881n/4Me+/ag18+NpzMzIPd59l59Gj0OXiavCq7K8W9J/m7iPzICGQETiMEfC47tZM2T6b+xO9PD4saHSYgIS9VNZbrPtO6i9aJoLU0igJ33nmYV7/qrfyzn/9Vfvqnfo6Xv+wKos1o+dugfWKaYD3x9RTW2qj1qFZZ4/GK1qaR1rxFGcTHXquWU62EWkvbxkhtQVEqf+mGkq1ce80ufuc//x7f8a3fy6/9m//Ih6+6Hi39uKHD1DLUzrqp9OyKUns9ZuKnS0dt9v6a9peJS74yAhmBjEBGICOQETi9ELhfrU2SE9qO/KlTqc5cBubE5EoBTEQEnXyhxKSItjbKNckdKsOFD5VicoMZJk45eupOIi+4lut+Ofhrsk4edpIYkkS6UbE610EdnHQWbBtqlauK8POphCUJMMqkG8lIqtZLzPQARSBKf+FnZyfXufT7fc4++2zMulHCWPqGRp9jWg23+ryTBoOZEaXnqJKxOG5ZrAJV1Jk/9iUfa8xJxrUIGhQijRzlwcmVC8cHhQaJdCcSvDH/U5nKcdrfZurNKtXSv5jmZ5LeJ1RDqrmDsDKvPtaara1c8OnXCJNJyKOEizuZMgIZgZMRsLWge0xbTCLoL2Hatoxy47lMbTiH5ZHWIMWtca+Xq21yvarO9Z4uCJj5YD5FaxXvmy/aQEajsQZ7oLIpNp91EQ9/3FOZ2nKmDACFtg7raPL0qdBq6DcdBSn3kwS0snTFVtAe7GloX25Bm3ESeT53XZE+HA67hsSypNAG74G6aSmU/ylPfSo/+aIXcmz+GO985zu5bfdtEjITvWLCW7vxpSik1Bqr7kQwMLMJqR2hlGItBgnElw/mAAAQAElEQVQLI6a3bOapz/hmnvf8H+WWW27hb9/zXg7ctRckcAxCwWh5hVbGh54ElLHalCQ8JPXD6wgqI6jcVsKIv3kylIGolUHiWc/5bn7weT/MF75wLe94y5Uc3LNPYrFRiDcobwRM/S1iZHl5mUZ+N2I4JfE4ciS19zihvEE2CaUkSGrDWNo8/x8p51xwEb2NWyg2ncGWcy+i3LgVKwe0Epy9zY3antqasYwld9y+mxAi/cE0w6oF8T3hm57OGWefCwSq8ZgiBglOtcKJpcVFrnzb2/jUJz7F+977Xj73uc8R1WYnMRy/W7XfAx4fhK/7k/rpbqaMQEZg/RG4/y3QwsManVCa0cW2qSEGrR06RjS0xKKk0nqNVr4YIsFgNELryKf5rX/3X/nZf/qL/O17P0K/v5VeOaO1OVJqzTYZeOt6SF2vaA0bqiKt4aHmYQ/byTd/8+P4zu9+Bk95yqM4c4fyhBXxzWu9WiTKstxo/dXiqHWsJhYzDKa2E4qtvPLlb+E7nvmD/O//9UruuGOuay8EtbKRv5UL2lbkV1/ShMC0VhYKaN3VPkC+MgIZgYxARiAjkBF4yCEQ1GM/n5pcvyUmdHKDjmg4ScxBIsOE0OUMkjHMIsEKUZRokiSvNDrvSe7QGU5cki+grXUWc/6oGIkceiJmCPL5twRNrp+n5KoovC7l6OpvlKTSOlnFzDATBWXUOS01SvWzmeLElu8HOAJ+djYzqUP804XZ2Vm2bNmioZAUl+TSua4viPp8/ayOxlEt5X7SwGisZEjJchO7N0FS7GE+FnT+Jwb5TQhooCmP5+tI8jYunPsXMKXHQOQGtOTjTdwPhjthWCxx16dYz1qCzhcsHYPRorpY41iYfELJueVLq+SfhfsVzHdG4DRF4GvZ7FPOBp8mqsR89tgAyi1Mb9pJGwbSCIRu7il53e6wbjXnik9LBMzseLtjdONG1ECOlFMzMhwkVsIGHv+t38OGHRewOPLRbxr6nkUbtW+qGvLaVRTXdlTXlRJNyqmx9tuAs1Tjin6vFFsiqr4ixEmaOMuy7Db7spAiTcaIVkLiVH+qU6qZ8lx02aXd2xZT09O85c1v4nOf/gxLc8foS1nV9/ZK+BuPhkTf+FV2qw3eVG4rYaGVYi5K2dZKOFhJNU2v4JFPfDw//OM/RqF63/qWt/D5z3yW0cIis4M+hQSGUnmDhMmiiBTiD6VjAv7t5KC06EKE6hlsnGVkLY983GP5gR/+YabV5je9/go+f83n1M9W/W7xnGvGiV6vT4iKMTqBNgktRArq6b5JTFBbW/XJ1JaeMGkTuICz4azz2HbRIznnkY9n2wUPh3KaNpnqqdXuig1q+IYicWjPHcwfOYQLNssyfgxTwfYLLuH8RzyGmnLy2ZY9kpSI/g/DlhYW+MhHP8rhI0dZWlnhwMFDMuh8Ab+8DCf3VzKweNtqGZ3WDCEe7+Q8Tp7m4UwZgYzA6YqAFhycTmi/aQ06HmyV2hJW/7RUEYIWH6W7f++elj/+oyv4nuf8GK977TspizMwm9F+YPS0BsZojMbzUhDMc+ll5/ALv/Qi/vIl/4t3vecKPvbx9/KGK/6KV73mj/nrl/0eL3/17/Ou976KD330rbz+jX/J7/y3f8d3P+ebCdENJ/OqsaLRfjMet0SbJbUzipuW4eV3+L7nPp+/+/tPygBciT92bW6aqlt7GxmN21b7VwJvMxh+tYp3N1NGICOQEcgInHYI5AZnBO4zAi4FBMkCkUDsXJOP7mr19C+u1WIau9yg8FhnTB3B8C/G6SCmGCUon1nAROic6G/yOzU6f9ZUEMUjY0cKLW1sFCOZRP7kcaawDXXeU5zVklUk37RjWuU1hYJqmJBCOqMmnRG9XutFKEwyTgNGvk4DBMwMM31mMkAURcHWrVuZ8l9nUFgpErj96QQGokSrzxyNq9oKhm1kqQlyA00oSdIboLz4mNBIMOkpzJRTNx6vc7uEcJB+pDN+dHw+qjUexc+D4VJfg/Q2qO/BkqZEwqoR1eJR0uKc+j7SvG4IXX+TerxKjo/j4dSlKSnfGYGHMAKpmwer80PzyqHwUNCaEjzQkftkvN1+kfayGRrrKZfHdYnr8ljf2tely7nSrxYBs9URrYxmpv3RhzaEWNAQpSjvMaLPoRV40jOfy1mXPI7FMdQpaCMWnzYK01BXdlwApIs1kBtCJGgzFgs9V+BLw3T3nj0c2LefQVnSV1wtZXryzVzVtjJS9Pt9FheXlC92SrJKhpAo3qH4amB20ya+6znP5ulPfzrv//u/46r3f4CFo0eRlYQk3inld+GgqsZSrNUUMdJT/rSq5ArqV1K7GvV1rHq37DiT7/6+5/LYJz6Bj3zso1z1QS/vCAPxmYTawoIEkESjtnu5yob3qZEQ4XGV2rU8HFJKoVdr89xxzjl87/d/Pxdf8jDe//7386GrPsjisTlMdfW9Laob9RP1NwkjxywxuUz5O/JEkdkE2SR+7eEy7JT6PAJ1OcWmcy6gt/lMmmKKYZ0kECXKQm1thhSiQ3fdxpH9eyglDxMKRq3JcHUO/S1nsnv/MQ6PUVkdbBICTGVHGWyu4aabbiZZoDeY6uLOP//8bkyYGX4ltdE/I/c7DmaTeA87ebq7Lsi5m2m9EMj1ZgS+nggkXABqUqPjeCIRKYoSXw601LFr1zF+8zf+E7/x6/9RjZhS2iyVNAYhlPi6sbg0xzk7z+CXfvlnedvbX8u73nUFv/c//29+6qe/m2c+81E86cnn88hHnsd5525m5zkbuORh23n05Tt56tMu4Yd++Bn8y3/1Yl7z2j/mwx95D3/8J7/H933/dxCiFAXNiKpawtf7Xm8jIUxzw/W7+dl/+su87KWvARl+jULtDJhChZQF7gnBaLVHNFpLFY2Zp7ovU0YgI5ARyAhkBDICDx0EtP/rjEtH8qvj/lwjBXF/CPLJE3XQauXq0EQlAcjPZDU6q1lJE3uMQ8myZKQF5ZrX2XJR58XD8h/pKHBUafPiOybXaU7uchzgX+1YUhW1yyyhBxYxHRr1JDVJuZGMo0aYsXb2Qpf/OoGcfJ8mCLhMvNbUXq/H1i1bcF2G6bxtSgjSG7T6vJu6VQjMDImroPhGY8LP98PGGGlseLg1jQmNw07XID1GqivpR5xGpHoskgHOFTNoDJmTijKVy+Q6cSxNYk6/p59KnAzrGh/8TZfRkGZlAZbmFFfJBqlZ6vGiCaCKdnYneU/fO7c8I/A1QOD4PEgqbEJpNU5HZrTKaHYlaq1NSE88u/kc4mATjfVIvgYp13rd3rb1qjvXe5oj4MqsohxAOcP+xcTDn/wsLnnSt1P3NituCtPgNt+cnfCJ4R3Wpqwp0Uh4ayWwLa8MJZSJvSioxmPqccX1117Hm9/4Rr54/fWsLC9RyihQiFxh5W+A+M9tTU9P429ljGV0qFVslGLNqdJGHsuSmY0b+aZnPJ3vfe5z2bd3D1e8+rXcLsX9TNkjyFiANvaiiMSAvDVR5XvZpplrkh+ihNq++jauGkbiH2zeyOO/+Wl85/c+m5tvvYU3vu513HHrLs9MoUKC+lhK4CjQJX9RFkRRKwGjL0E2on6rLBdQCJG+yvuO7/tevu+Hf4BPfOrjvPUtb+bgvn2YhJfC62/FP64J3h4n1q7kJXWkyhEbprabwXg0QlUTelOsqP1DK1gROLX8Jr+agplRyggyf3gfe2+9kbKtKdWeWnUwmGHHhZcSZrZwy57DXHfrHvbNVzSS4C2W3HrzLXzqU5/RJxmwQp+XCjzzrB087nGP68rlXpcLSN7/xj8jGYM8HFSWk5mdMs+9isjBjEBG4AGNgKl1Il8/krynuKPWnqC1vhWPr09+jrjqqi/yS7/4b7jiiisJNsXUYLPW4LJbE+p2zPYzN/Hb/89vcMUbX8Z/+a+/oXX8yZx3/izTU6BlW2sYyofyQK2DW9OMtfaNiTSiljLS8c7OwhOfdAG/+Es/xB/9yX/jne96Pc/70e/W3iF+liBVhFBQ9jawZ89R/sUv/F/8/u/9GceODRWv0rTGoatpamrtAzEGohtEFEfwR6aMQEbgtEQgNzojkBHICNxfBAwk2qyWkjDJIDJrSDyoFVd1NKqWFdsybCvGihnqHDSSICM1K0cT7BPr7iFcuwifOAofPNTyvgMNb9x9jFfdeJBXXr+PN9x8mHfvWeYDhxo+egw+O5/YVRn7KZmTfLWgmlUErdwkcjmrCGpcCyQwM1GgkRxT65xslgUYHuBXuyp/rjXTzFiLm52dkRFkMz2NI1p9wBqEzu7eECKmz1exXVb3+zAYNYlhg8ZhoJKknFB5kp9Hw5VO1+L6lvFohbbRuE1iNM+eENsqGWaG62L8PM9pfcn0kWqCK3zUJzD8KoKe1ZDx/BFYnofxsvQwNYXmktmEp2M14SLWfGcEHrIIdHNgbR743HC/5tWJgCjKp1iS8ZVUwtQWejNnsNJE7VU+2U5k/sb617f2b2xfc233EQEzH9iTzGba/KTFMjOClOBjKeyXtVdO77iIpz37R+ht3clSHSGU2kSbyT4h6ctkcFBO99FapLGio15vQFPV+GbaSCibkWHjGd/8dC664EKufOvbuObqz7G4INFOk2hqMJCSvyKE0NFYBhPrFTgty2o/ripKtWk0HEnIa6hU7uWXX873ff/3c/bZZ/Gud/4NH/vIR1ian6cvPpO0EGOgcUnR26c6TNKDT9ZGxoeVpRVQD0y8jfpbTPW5+OGX8sM/+jy2nLGVd/zNO7j6mqtZWVmmVxTaJFNHqrwz5NRqTxFLgsqghUI8ySAVQUJwSxONh112CS/+qRczNTXgLW98E5/+2CckzkZRAGHr64t5ftAzdYSjqM/AXf8WT+39KAsxGLXyNHWiUn0j4UmMBLXBQiEZKeCfF+rLwQN3U1crNPUYx7EYTLHzwksoBrNq14C2nGZupeH6W+9kz+FF7tp/kE995mqVodaoLBeigz6Hb/mWb+l+kxRd/hmaKV2koKoxvM9OUe3wuDVy3jV/djMCGYHTFQFTw4Poy92ebtQ6dOv8QDWGT39qN7/2b/4dH3j/R7HQoyh7WpfGDEfLJKv42Z97IX/98j/l5/7ZCzn3/G1ac5Y4eOgQR44cZG7ucOcePrxfRoqjLC/pgKK1u9T6Es3r8j2nUWMqmmYkt/UlkFpr4nnnzfLtz3osf/C/f4fXvPYvuOjiMxlXc1hI4tVaFWfVljP4d7/xu/zu7/6B8kAMgaRSSq2vMZr4pKlQuNGeYSZPvjMCGYGMQEYgI5AReMgh0J3nTuq1Swv30EQSiSSdp5Z1ElwOJXvFv2vF+PyRhrd/4RCv+eid/PHbP8v/75Xv47f+/E38xh+/kn/7v1/Gv/lfL+G3/+L1/NeXvYXffdWV/OeXvpFf+98v5Vf+x//h3/zBX4v3tYp7K//va9/Hn7/3s7zxM7dx1R0L3LQEBySbHI0wL3dR4pmqQ6JXAj9CxwAAEABJREFU90a/xYifx/z8pqbk+wGMwJqxw8/LTdN0epK1z63Q57ht8yZmpTOJQXKqhl3CsFigh+RmhcyYXAksuBqCoXQEOtpTafD6l0mr8YhagnkjfYXrA/wLRbV0K7XikX6ARjKv6lbldIRfKs+d05oSrQySoFnq+hTpTLBICKLU0A4XqecOwco8tMLAecw6DFudCh4MCJzWH19u/Doj4DMgrc6EyTozCSneg07y+oQJmjdl7IGVUEyz6YydjKQnTgTW81rf2tez57nurwgB33hPZDTzUT2JiVGCnQb4kYUh3/GDL2TmrEsZ2TRRSvThaEyvp8E+YdUwb2UcaLtXc5NCtSZCLSNI0GYdus1bsXLruuaMM87gO77jO/hO0UdlsHjPu97NYSnAGin0XZluZiwvL1N4+UXB4nBI6PUopEgLEgCiqCQyUHisduw871y+5VnP5KnPeDrv+7v38b73voe5fQcokxon5ZmKcw+NNv22apQz0JPRYCDjTAhRe1/LaCQhoa4wGS/OueBcnvMDz+XyJz2Od777nVz14avYv+9u9QoK8QeVG2RIKa1A1hX82xL+M1iOpaKptZFaWdIEqFLNmWedyQ/+4A/ysIsu5oN//wHe/96/5ejBQ8zIKBEkpEyMIGqilhoBKI8qkN9ESoZg2sJbyn6PGAr1oyZI4dhTPNrIm8aVgQmT8N2odyvq48gFmxgIakeVYGrDJnbsPI+iHGD6bEIhtzdDLfeaG2/hfR/6CLv37iNJYVkpv6rm8Y97HBdeeCGlynBBzcn76OSf41133cW+ffvwvpuZylU7JUitCXLqSL4zAhmB0xYBU8tF3SIk79qt9WTi9RUKLRVGEQsdNuDTn76Rf//v/zPXfO6LxKg1RusC1uiMdYzZjQV/9Cf/nV/51X/KZY88lyYtcOToXuaOHWBh/gjH5o5w9OgRGcTnFZ7ngNaWuSNHuXvPXq2/B5ifW2Q8rHHjbKt1xg+IrdY+b0UsDNksVCfs3DnNj/zot/HGN7+cf/Gv/znV+JjWpoAxpeVylhi28D//vz/j937vL1j2k6I6U6kcJMmVZVSowduMVl3UO/J1OiKQ25wRyAhkBDICGYH7jICOcjj5l+Y6AadtkZiguCBjQ0lFyTEC+1TD1cfg3Xeu8IfvvZbffMU7+Zk/fCW//rq385//5m/5Px+9mrfddCefPLjCrlGP/e0sR9nEomSRxbiFhbCZxd42lmd2MDe1nduqAVcfbnj/bUPe8Nl9/OF7ruG3X/d+fvFP38DP/dHr+e0rPs5LP3knH9hXccMyHFb9cjojiFqIi2jJBSLF5/uBi0AIoWucmeTszjd5+BkbfYqxLNi6aaOMIDM4R9KzlTxe+4fsuojo+Vta6QGcH5XTKH0kEXZYJ8m3K4zHI9C4jcGI0umYym2k66ikDxlLt1JJ99HKOCLBGg1sUYvXJfbO5TS9vJ9I/4JPWOGShEtKjlfodFWlJnUzXGC8eIx64RhJWCQHVryo5wmElB75zgg8RBHwOXBP131VmIQmhhD521USY7CogM+vyJazzsfKKc0fDyt6ne71rX2dOp2rdQQmpDV/4vGnBqlpYTf3d6SIzvWHRrI2BI/xPEl8rfW5a67m23/wp9h+4eXUcYMU+pFkgVLGiVE1ptVmkZzE73mckN86gkobbbfpaqNPBlGGjHFTE7SxP/7JT+aHfuRHWNHG86Yr3shNN3xR+1VFq3KLaN2bF/5thYH/LgrQyHjSbdDtpBZF0Zsa0JDYsGUzj3vSE/ixF/wER+fmuOKKK7jrjjuIahsygvg3ILwsD3q+Rgo0dwsZWNwdyBhimsBVVeN7YOj1edrTn8FPvvCF3HjjDbz5zW/itt27cS1bGSOFCkrqR6+IslkkBuqXl9mqLab0sQQOx6aWUScl6E9N853Pfg7fJ0PI9TfcwDuufDv7996N/w+8KIYgMuXFyZRB5ItMUD3exrFwrNWPst+XQaJHEUNXbymDTdkrCB6OJrcA9WPzGWdhMlSNrGSwZTvnPOzhtGWfOkXGEowqdbJVG8cSjuaOHeUOYdUbDPDfrh0L34c94hE88alPwf9hX0K9koBlBt6fpkl8SAaTv/mbd/E3f/NOrr32WoYSotRq1R+xEHA/9+e63wXcn8pz3oxARqBDwBftznPPY21qutsqfTxu0DLHnXcc5T/8h//M+//+wwz6MwStA+NqifHoEM/8jm/lL/7if/PsZ38bMzNaI2ys9XyFsjBKrVt97Se9UmuX1sFWxt2yKJmd3aB1LnZL4kiG7rm5Yxw8eJijR46xtLRMo/W3iAWm1UZFiBetifgS7Us+l19+Hv/Pf/w1fvf//W1SWqaqlolWUsYZ0Ub+w2/9Di972Ru05kGMPbnqR1vR6tAUg4HK1eN+3h1KKsPdNVLwH7n/Yc611DX3Hynsyyav5V9zJQNoreck8rQvW0BOeJAjcPKn76HUzYqJj84/geBLYzzeY93tODW3O7fL5eWs0YQjPzMCGYGMwNcWAV+B1mi15LWgu4qarEI64+gkyfG9bzVR6d2t8xgmScMiVShYkit7B7vG8KHb5vnDt32S//LSN/N//9ErePnffZIP7j7InWmaw/1NzA82szyzhRXRcn+W5TjNuJih7W9kHKZoFK4VXm57LKW+0maplFYNtrAQNzCc3s7K7Fkc7W9lf7GJLy4m3vLZG/jvr387v/UXr+W/ve69vOZTd/DZBdivxnq7VsxUdpSRZtIjRdMtu93jXn07HncPEhNflys/vo4IBMnIqdsXwfUka1V1cRpvElzpz8wwu2EGH3+tdAB+bm+kv4gxEEMQS5LM29BdsaSxgmEbWWkKRvQYpZJxKjQWomRbE5upKJHG+ng0pBI10i+0Itpa46TFfzYqqC4VrnCaUDdO7pERVati0kmkwie3sihB/jXPP+SK7et0m5fbqo3COGFdd5DeA2EbdWgoNa/b0RLDY4cZLRzBdEYIkv+DTJtBiHXZ9Uiif/x2rhNpkuNLYybx+ZkROP0QCGpyN6vk+q3R7VHyJl8vukkfYeO5hP4ZWmEK/FDeKksSoWviKJ/mnqfR5VFYaSfdE8aTor7awGrTvtpsmf/BgIAPqY5WB5JhGmsaErKCd2NPnWylCI8x0mjRT9awPFphJAVUa4H9CzUXPe2HueQZP0aYOUdK7kQh3pF4TG4Sz0hGiVD2uk23sUjSxtJTWlFV9LRJl1JqSeeuiaBNSJt1GwOVNp6RFEwjEhdccinP/f4f4ILzz+Mtb7iCqz/5CerhMkVokV5f86MhqJzkRhE1PSp/oYRhPaZSJ1bkjqQIG/nmrbovvPhifuCHf5hzL7yQl7z0pXzyIx+DcaWet0zNDkixZVivEMqgNknhpXwhhG5jTK1RFAPxlgqXmPW46OJL+Ikf/3F2nnMOr3nNq/nYxz4KqVUaUt4F6mqkcCO5oaJflvTU36ZtVMcIk3KulBGpV0yhXiCtIA+7/FE890d+iOkNs7zy5S/jus99jiDtYVAeU4tq9aWWsaG1hJfTvV0yqlTugJSM5aHKldGlKArV20oJ2Ihq2jSmbcdCtIYY2XbWxTzqSc/knEc9gXMe/Vhs4xYWGxP2PWKvr7wN/dCwdHgvB+64hSkpIhth7D/fVW6c4Ynf9i3EmT5j/SUq0OehD4NC/bvu+hv5zGc+z/LymKNH5/js1VdzZO4IbfcHrRk4pqA2t8JoTC2cfYFMamHj/ZPbjU3nEXX3iRFr/i4hPzICGYEHAgJagtB5gloHJZ/LWKDslRw71vCSl7yaD33wE1oXB4DWGh0mSPM85/u/nf/w2/+GpzzlMUz1I93BSmtev+hRmIcNLXaKR+t+JIZI0iGl1h4yrhqSKewVq0w/+C0tLXH0yBx33bm3cxvtYSoB2e/R0oKWdgpFJC1b2zYb//JXX8QVr/9zYA7aZQKoJLUxzfKrv/ybfOSj1zNqIYQeQXW3Wosb7WtdR7k/ly9ijQpwUgV4eI0UrXstdI/rqJ5IYuruezg4qZx7x3fMX8HjxHzeNm+jk/YPrfepIw8731dQXGZ50CHgn7ym6WS0dXPC5YtW4UStRB8dEhVXp4kiJOVo4mouN5KH2i7eY300k+ST3NRNUE3SRNuVM3kqzdFzZ408nCkjkBHICNxnBNYWk9StNR6SZ7J9+uKlbc/jGq1bjZSdrfa8th2S6pFq1Mqk9arVOiVhQec5nWHMWFLADQyfX0i85JO7+NU/fzO/9Cev5s/+/mquPtwy19vGQrGBemYT49iTUNHHpIAmRdUbCFZgZloOU3duk7fzm9bHIhSdPKRjOEFntajGBV8r20qtUGN19mrLAeNimhUZVpZnzuSmlZK/uXE/v/Wqd/L8//Qn/NcrP827b5/nDvVvUb1YEUkMonWhTXWgdVwHMvycqeJVd0vyONWQhEMtagRSK5qgpgLy/XVFwMyOl2828YcwkVL9M9KAYXbTRjZv3YzrU6KSginFZeTxGAXpSQeD5ORK46ZKBXWY0jjZwLi/ndFA1NtEJSNbG/ugcRaCxmIw5YvK31BLp1OtLNFI9yKLCEgPoQErVwNJ9eBjx9TMIJKuIAWNDgnc6Th5uMshhjVGdxXUWJqkqM0n+T3t60tRfTXzdrQEtTWo3ZqQak5S31oEA1Fz38bz1PP7GR6+E47uhbGsialWa00zAs0OUVptq7uOh5M4ELXicCJpnsrfuUp3Vo9x91S0WmJ2MgIPSAR85pxMAUNrhz89QbpcBTUDaky61VZ7KGiNYSs7LnoKUhHik6wVX2NGIZ1o7fpYrT0qAp87E1de3bZKHufzxV1FffX3ao6w6mbnIYvA8SElBLohJVdxupNGV6/X637+ybQTpBCJZU/K+a0cWTZmdlzKU7/7+bRTO6jSQIM8SnaqiTHg30QIUsTHoqDWBulvDoRY0so/Ho0oVb4rukybwWg8ougVmAZ9JWNGiO6P3cZSa8PYtG0r3/rt3873fv9z+eAHP8i73/VOlo4dQyYI/GesTHk0f9TuxEgGh6qpKAc91VvjerGkcr0dRb9H2euxfceZPO2bv4kXvPAn+cAHPsCVb3sbK4va3CUslDHi/4+jVhktQkB5zduq/vdkGKikTGuaxGAwzWhc4wq37Wfu4Fnf8Z18z/d8D+9//9/zjrdfyZHDh1BnicrcyAhTSDitpRRsJEy6on/DzCxIO+BCbTVuCGWP5aqiUn3nX3oJ3/Gc7+aJT34Sf/ve9/C+d72L4cIiVtUSgK0r08tAZaMrCq9GCjnDiCF0bUJt7356KtHt56Zw5xHeSXy1lYxDn+kzzsGmNzOygkblDL0Nop4EgeW5Qxy4czdRAraaRWuBcnYjOy95hIxfy+xbHMr8UTJEtVnElL53z14+/clPan9vKPXZNxKUev2SmZkZwKi6dopfn2vSWDAzCmFTFBHFdhRUjvdFgVPfaTXaXafVYHYyAhmB9UFA07yrWFNaK43WM4zaH+0AABAASURBVK1DaL77uVpTnrdf+T7+x3//I4JNa20otTQmTGvM9//Qc/jX//oXuPjisxW3or1mnrIEXw6S1mBft/ws50QySAGYUJKrUhQ20Ym3h52QEXaZw1qL/f9I+d7TlduKN9HVY9plpqcCP/AD38brX/PXVGmOsQ43ZiZ79AYIG/l/fvv/5c47jzLJFkjqV5RxBq15KulrfJvKc5LzZe+klKRWTAi16GRS8uqdUuLUpBxJTE5yTn17O9YoiMXJw2uu+52UlO+HJAISl7p+mxlRk8vna6s51Ugm85EhUQkN1G6EsnaJN/j6IAYffk6TJPl0r/mTcnnQaRKXnxmBjMDXAoFcxokITFaYyfPE+Infz7KNdn8/D4YQMa1zElYmiTqrjOWryj53VXCLLAp/8bdX85t//Ap+/w3v4rP7FzgcpWjeeAbL/Rmqns5BcpvQQwXRVg2Tc1DAVJbX0bUjBkJZaCVNqwSNjB3eFl8XtXujZZQQPJ9h0SBKNhE1WpTHlIzCgHpqC6PBFpotZ3NM7hs/dg2//ocv5Xde/R4+cOcidwBzwDAYtctXFtTTRIhRrhJM5YfCPR21im2lEA4KOZncfK8fAqbx2I0XMzZu3IDrLpqmlvwcMO2fPY2hQp+lt1CioGICyQpRiesAfIyMwjSjOKMxIFf+sYwjlXQDjcZoo1LwMUCilR5jvLJMtbwI0tmg8YjiPR2NHw1kRTU0lWaEJYLmSZLrw6prozfCyQNOa35314V89E7In11fvD8ntCXVFW5k7Ec0ozTBR4tUi0c1aQ7D/FGlKc4POS0dBAjkVvi769CtlRlUZvAIM0Wp810eZVL82q2UNW92MwKnAQI+Ytfo5OZ6rMckn09aA1rtYhr4PgMUrcnERsrpHZiM9S0BtMZ4op/RXW/orp9bOX6ZJytkIi/JnaSHk5z7eKvm+5gzZ3sQIOCDyYeAkw+kRJIV3N8uaDXcPAYpqoMGqGkzLDRYg/U5eHTMnuUpHvWMH+DsCx5Oo8VcNyEWaP3vcGl0AI7aeBttBiEYvV4pmVHbqZnktNAp6ZOMAePhkOmpQfdzVv5zWGUImAwDg1hK8Q5B/K1BsWGay5/yJJ73gh/n8JGjvOblr+L2m3YxbYUMA1K4qb1jKe7b4MyRRu02k98bJjKPB/zntVwJv3nLFi57xCN54U//FAcPH+HlL3kZe3bdTqETe5CRo1BfWmnzavXDzKQUG3UUJGCOpZhbHi5TlBFiZKRNsqc+PPEpT+ZFL3oxu2+9jTdf8UZuv3U3Qf3pDwZ0ejsJqSbyDTKNxhRqVyNrp090/5kvN9D4WyvLKr+/aZZnPfu7+KHnPY+bb7yJK179WlaOzjOwSD0cqSeq2jE16D4vtdXU5+AfgNrsQnUMocMvqP0mKcS6D9TED1UUKb3V51q3BW2KRPW5pz658aNZmufIXXcynJ9XBZD0eQyJbNx+LgMJ07dLsL/hjkPsX4ahLLo1BeO25f1/+z6Wjx1mphdI1Qpe3mMf+1imp6fwtzz6RQEaE4WEp2DeICd1JyXMDJPXjUS1eOQ99e1MnuKuk/szZQS+cgQy59cQgbbW+htafPL6nA4W5NX8B60/cPvuOX7+Z/+lDlBTDHpbKIsZKhlzt2zeyC/985/nwvPP0aFpBdmnaRtpENJIS8QyZo1KkIJAexKmNcgfqFytVUlrUZLfFGck8Z36Hg5XWFzUWnb0MEdk0B2OVe7kq5PQrT+BVutwWcKPPv+7+Mu/+F8S1eZo0zJ1MyZov/vIVZ/iT//4r/HL6yxiT+1rvUGKMtH9uYMyn0gnl+ehU1NSz5Pyqh2n7P8kl/lncSJhq3/IhQkGa2V4eaxeJneVfPNyEuYgoERGT/m1luspxnw/RBHwESNxjeRWTu3hPilMbgw+dkA6EGrNL+fDx4p7TDM2OOeE8MvZFe9eJxPvieRx9yYv6t5xOZwRyAhkBL5iBHwR0dkIrTfoOu41BZw6J1Joz2sbYyiRpFUInZ1qnXdGSj8munEMr/zEzbzov72EP3j3p7n2WGS+3IYrl0v/slthVOMlrYViVL4wToQaFZN0joRYGkE8Setmo/WzdlKbUogkLaL+DdlWZ7ZWsktbNLRFrXgw8z1Y8oj4W3/DP411Bq8lt0DQn2ntjTqjBgtE/831qS3MDbbzxi/s5ef+4NX8p9d+mL+7Yxnvw2KESnzojNZKpmhBstAaBcVEnfQK+pK/XCTDGRw/8rXeCJiZjB9TbN68mV6vR6sxZmbU2pedGukEvI1mhplpjCTxJH2mQYaQQp/7gFGcZUnGusW4sXOHMob4z2M1GkddXv/A2wo3hFTSf9RLS4pWGW0tQ15Fku7ENH5i7JGktHEZv9WESl1+Ey9Mnj5oGsTE5PLYU9EkdV2faqq3zNsq1NSTRCv9zHBpgcWjBxkf3ks5OkbE53VFozR1GTSPvd2thCPXxQho9ddjDCzSBMddXlBekDgkbNKXkJJPeSfFOsnJ91ePQM7xDULAdZuTqkyOaXxrk1kd7Rs2bGEwvYW6KTS9fJVIdPxmIPI9KCG/JpSe4H5NpIRfk6f77g/5vLs/+XPe0x6BydDSGCO5QmiVurAGXKONtHTtkASthaWaUdrA3fMFvTMvZ9N5j2duuSaJr02pQyJEH+BgZhrMLYN+n9UaUBR+MI4hUMTJ0OuXJcOlZaYHrhzr4T9rop2ZVkaFoAxef6XNe2k00kYN5114IS/+6Z/m/PMv5JUvewWf/NjHO4NJDIGoup1MZbsAEGJU25LaIWoBbc7ezFqbUq0yveztZ57JP/kn/5SLL7qY17zqNVz3uS+QxjWhTRTi7xWFmtPSH/QJhdosfHr9EseqFjZdr8WH6hyrzPMvuogXvvhFnHfe+bz1rW/ls5/9LOPxGL86QURGmtnpaQpFlCFSSusXZcjw/MujIS4Au0EjKC4VgQsfdjE/8zM/wzlnn81f/tlfcO01X6BflKD2tRJu3Foa1Ih+WWpZMRUTJL+qzWqLmeGXKT1gSg/4lRTfirpNOEXUXdoGKhllgrKUERaPHGbu0EGKUGiBUpqVzGw7m207L6IpZhmmPkt1yfW37mXfsQo/CLz/Ax/k4IF90qlpTLhQlGqe9KQncfnllxNCkOKz7D6LqM8FU1vURvRZoKtb+OSidkaluQGKEy51ASVx/FI7j/uzJyOQEVgfBFJL0MHddDhKms+tlAROhw4u4l8Um9fJ+iUveQ1Bh6kQphiNWyoZN6Py/M/f/+888pGXUOpQX4iaasjEgAL+9tqkQz7RjYTWC5PbEQp7vHO0eqxRkt/vNRfMjBADVT3m2PwcR+eOsDL0g1tLkxpGowowtWtM1LL6Mz/3PH7+n71A/Me0VtVEHeZCmOEPf//P+ciHb/Rll6pBZYpZ+bhflym3kxbcr7Isz6XM99xJMcdJWB33e7zYHBInebtb0Vqo5XXsPMFJwRNvj3Jai3P/vWktLbsPWQQ0K9V3DQzJQ/IQfc5J6PA93eVC09oQtE5oQnkyPolcDvOAcmkuu68bkGAauz7XNR/sOMEqkzy6bRK8J6/i8v1VIJBZMwIZAY7vkb7maFERJN2aIm9SVJesuGhRW2WgFwcUsd8ZQZaJLMWCA0p/302H+c0/fj2//4Z3snvUY3F6Byu9LbT9zZIVCqrWtGCpZMkhUedJ8zWuaim09fZVdg+TUSF0NCXevioe1NAfN0xJ1piWf7YNbFCdM8ozqJOUrhVhecRADR1ovXQqlV6omkJtsm69bVSvCJFkndaMlVar8fRmxht2sDS7g3d89gb+rz/4C/7nlZ/gi5LVFpR3UeWsqE1DyXMqDidFd2fERm3Scq5yFaMzqJ75XmcEzAwz61qxYcMGtmzR2NNe7PuvR5oZIQT88jjXjbgfC6QQaUxj1HqMbSAjyAxDGUJWJPMORXU5SyW5vZLGotW4sFBoPBiVdA8rK8uMJOQ34xHmscHbIJ/GRUryp6B5I1djVskTf+pqRhkmdNwjvi/r5+t+dc3yJtyrJjNFCkv1SrMsEQNCQdyaT1aPaBYOUx3dB0uHoV0hxpZoDanVpPU5qPKsw0IelYD6mEQI+yDslQlU1oRaFDiB5D3FnU4Rl6MyAg9EBEzjHEzDWuRuNwc0ieSWM5uZ3XwO46bU3pKIWj/MoNMPlAWt5h26FKX8yrM28M09aySG+3Gr1PuRO2c97RHwseRDqdUoc8V70k5lKWmzQsNVITFUsmrXVU3NFPsWp0hbHsXUzidxLG3R5jlFr9f3XFKUtygrpkEfY5A1vBHVUjINNcAbUa1BriGnjcEHes+/2SKDQFSmJLcaDjUtoNTgF7cmRgU+KbR5Tw+maesWU9mDqWme89zv7f6h+atf8xquvPJtHDtyhKlej8YNJ6gMGRbUGkKMmEhRJG3Mlkzl9whuRAiB6f4UMyr7eT/yozz3B36AN7zhCt759r9heW6evgVMeRop7GpRUFsKGSXMEhgUvYKhjBtRxoexBAKTcFupL5u2beO7vuc5PPlpT+N1r3s973vP+5g7dJheiJSi5fl5kvjbVr00qFVeUtmxLPA6GsWPpbBrHFVZI7bu2M53PvvZ3c92vfmNb+IjH7wKkxYuiKTNI7lxSFQpj3+GFg1XPPgCoqI56bIAouQdcJJAgwQgU1wwwxUVrsis9XkMV0YqJ6h9JcXMVnZc8HDaYoZx6nXfGBnTY36l5aZdd/ChD3+SL8g4E4PRF/ajasS2M7bzVGEQVLZKBu+PnqD2edtV78KCi9yKCQEUPxHQEn4l8bu7Rl2s8FoL32c3Z8wIZAS+BggkWh0CoAFNX9PaNh4mrnj9u9l59iP55V/8d/zu7/wJf/mXr0RnabT04stN3SzyL/71z2t9vJxCB4ZCi5RJ2AkE+uUUlX870voEEUnH+Y4CydeHrtWJZFrdddBAp3E7gTzcsXQPI0atqVZQxJ5yR5aXhhw+dJT5xUWVH7u1Cl29ftSzIjHkP/3nX+dbvvXJNO2QRntOsIGKHfD6117JkparQvuJlmgw4/5fJ5SRVNoaydvda2F3u4h7PVqFffP2dAfY/V2c4ru4e1xtTeofIuGnPTiJPDQh8bHalrV8HuXk0Wvk4UwZgVUEfFhEn/uSfTDNIR+DGmimsZXaikJztAwaUPIjAyd+2Nd8dflColU3FjWTFSMe89LuIdN4NNXjJOekW9zKe1JUDmQEMgIZga8SgVOvLq3kC6dGcolzhG5tAi11mBY8qTu5eh7+xzuu4V/96Wv59IFlOOM82v5GSUMFFnqSHcQveQZKeXpgBbWMF/VY51qtkSWRMGqJSzXF4pjewojBwpipuRV6B+cp9h4h3nEAbt1LdeMdjG64g/qWfRR3zbHhSM2WFegtrlAur9BfrhkMW8oxRMksJgVsSiNaKWV1WITQoOok0/ipEvUjyS85QEqolY07+OsPfpZ//j/+jHfecoSDuERglJJz/PtpOvoSE1rLPUEc2o1bAAAQAElEQVRyWCNXa7Pf7su0/gi0Gqe1dAohBDZv3tz95HQjobvQvuwU9VmaSVIWn/N6i4Nk44ZIq7HahrI751fWk8GjzzhOd8aQur+ZqreRYZxhxQaSjgtqjR5UT4hGoz29Hi9Tj6Xjqca0tcaXb+wtmGSB0JHGm8YPHt8NGiNJVpiQ/IpLX0KQ+DpdX0WxSYJ+CEYMgUJu0mRopQ8TaviRoaiXSUtHujdBkhtCVo5BO1JvGqRwEkxBnY8iuaYoJiRHPN7De5HWBZyc4RTk3KeIzlEZgQcWAj5QRVpyunYFP/ijOaBR78tAcn8xzZYzL2LY9jVPCq0XyqA5phVkMvctKK8mjXhN+Uwucuku8U64utB9fXgN9zVvzvegQMAH0mRRThqtvmmZ+hW0CLvrKZLZqFLJQj3NwWY75Y4nMip3Mg6biP1ZKklJFrTIa8BWMpQk5VURWsdb9JgMWW28MQTGUtT7Nwfe8uY3cf2111Ko+p7ymdI19olFUHm1hLOW3qCPb96tNvJGm3uv6HlxjFWHyX/Zox/Nr/36v2Xu2Bx/9Vd/yY3XX89AG74yMx6OSJppLhA4oVY0KseFBHdbTZ5a7dY5HW/ustr12Cc8gV/8lV9h/4GDvPoVr+KWG26ilYGjp3YXjo3yjIYrnUGn1ytptTlOTU2p6ECQMOEYNEAr3qQ8T/3mb+aXfumXuXXXLt7w2tex9/Y7MPVjUKofytvIWFNLUO1+uktlxxhYWV7uBM++eEZqk78OPRRfOT3FM7792zujz+euvoZXvvTlHN67Dxd2Z4qSIPy8PY0UDJXKDmVUiZAmH6JaNfEL7s4fhIcREESg9poS+sIuyO+f34bNW5jdegYrKcJgA5vPOo+ZrTsY1UZLxGLEr36vx7KUiZ+/+nMUiqv1kS/JeDKzbTvf+l3fTTGYoknQSHBwfq+rVaV37dnHK1/xal4hnK/9wrVKMpL6YBaIKkcRmP7cPZFUFF20QeeSr4xARmC9EAhae/CJqPlYa10+KOPCz/7sL1A3Ba959Vv5n//fHzK/MCSUA6wotHaPeOyTnsAP/+gPMbtxWmtDha+BjdbBVvN/PK4pxTs1NUvtGw8RCCSvQz6tYnomUauY1NEkTlHdbXo6BbkTSt0iGCiKHmaR4WjMspQG/rODKUEQm1Yf1aHjYEjsOGsLv/Xv/y3YmP6goNZ6Rhjw53/6Ej720asRI77PucvX6lI7jhdlq74T4zzKG3ti3Gq/wDOITkxj9VJ0l6w+CkY6vy/2HaHLGdYSFfTbo04kj1vrrMd34fw4XRH4WrXb50yQNJA0d7syTYOjG5OmOWWUEayVRq5ahmYIUgwwXgKpUHqeKFnFlB+NraSB6cMbL8MJlSVOH6ZKlu/kO50czKGMQEYgI/DVIeBLzCr5OuNeLyB1C053ktMq1PryhI6KWrVgrqYzEHzw5jn+9e/9Ja96/yeZnzqDpXKDFMR9xhaQeYOhZIZG8oyFgiCZw9qgs1pgoPwz8k9LtglLKzRHFliWoePYzXcwd+3NHL3mi8x94Sbmb7iVxZtvY/Gm21jedRej2+5mvHsfQxlDFmQMOXztLg5ccyOHr7mOo1+8iYXb7qLeL4PJsWV6yxWDcau6En01P1atzp1JkpT2+RCpdAZN6lBR9qmsr7P8RoazZ3B7VfAbf/RS/sdr/p7rj4HsO1KOQytQdHTWE2IvYr52+xodDAFEvtYfgVZjba0VPZ3Jt2/fjrvD4ZCxdBiu9/D0IGHXyf2NPtSk8drqQ3QXpTk1BBorZAjpsZx6uPGjHmymGWyi9jdC4oA69LHYE3vQub2WvmWZlaVF6rH0LhpfnT5HbXI9kpNpc9do8WpJZhpTE0qqu4v8ih5JXKciRX8Nbi95Uoz7JmRRc8YbLkVREl7mMkurtcFlnnosvUtFSYVVSwznDjI8uAfmj0C1oqLEp56Cl0Wna2ml++j0HIozEcJFjCffwodT4DIphXxlBE47BMx8EmkuaW1BlJKpDz362y6AYjPBevi88D0zlAW15lqMUTy6feA7v5OC+LzpqAvcr0e4X7lz5tMaAV+ATQu0k4+tpEXXh2VsIaZE0KLvMk4KJcMww93LfaKMH/XGRzGOWxlKYBpXMK4aDcdAjCXaEYWJKSyvGboptLG66zQ1NaDVBjIthf4rX/Fyrvn0pwka7GURQVJopY1lqI2lN+iRVH8rpVoZIm408A27dsGt32esPEkT5JwLzuMnXvQCHvXIR/LKl72cj3/oI1QSLAdSzBWY5kqaELrUAIsBzTawQCgKJIcSJQhaiIoPnHnOOfzgj/4IZ+3cyZve9CZu+ML1XXmlAGqGYzUxUUQJCGpjXY0lGLearK2Ki/IntRmVKTcEgibywx5+Kc9//vM5e8dZvP7Vr+ELn/0cSUq+oLYVZcQMev2SUrwupMwIFxWEk/fZXwfzN0SW24qmDDzq8Y/jRT/1U2yQgvAtr3sjd928i+Gxefrqy5RwCVHt0GfaqlwTf9IH6ORhIYH5n/oSOgIlE/UwYd0I67rSZymhfXrLds6+5BGcfemj2PGwR7Bt54WkqM/f3/ZxISAJi2ZFAvaQA7fvYmCJRkJ/nJpmaCWXf9O3cMbOc7pDg7qrOgoChl9Hjy3wdx/4MAcOz7G8MuJ97/1b7rhNxiF9Bo0+V//5G+dMGoPOf2/yfqzRvdNyOCOQEfhGIaBZagWtL6KqstYaddsduxmOVyiKKWI5RdHfSJu0Ems9bsSD1oAff8GL2HHOufhBy9elsl9S+LoSAqEsxY/WhSFFqT0ALd8iLbx6JuVepYSiVL9iSEFMTlHuyWQUJCkctG1oSU2EWFCoLWNtXEeOHFE9SyiT0lqS1sRajGbGc57zDJ7xjCezsnyQqSm1z/c2elx55XvFh9bsAi1oyvs1uk3lrJG83Qbaua2aJ9Ka3lWsdboDyKOEgbMcp9X86gZOHYvijvvFmIS6U9u5LanrhLBT2j23F9wq6J+Y0/+fvfcAtK2o7v8/a2bvc85tr/IevQqIYkfFgl0BQUUQ7ImxxERjemLK/5dfEpNfejWJ0dgLKFZQ1FhRQRQUQUB6fbz+bm+n7b3n/1373Mt7IBp/kPwAvfvudaavWbNmzZo1s+65t9gj7mVKrrwrHKg5UGGy57SAcBH1X3bAJE8up902xdROtl17OTde8nVu+e6F3H7Fd5i97UbozJFLBoMamaTQUVW2HFPKxcxB0Tu/npnqFh67c9lKaoUDKxxY4cBPzgHfG5dr25JCGQRJlkUp66GkLLq4SltIsCPC+79xA7/7L+9ha9mi0xijuWodxCZdnZ+SzlIpVNCUDmxlUosFpi201Q+MdmFkrkvcOUn75luY+8G1dOT0KOXgYOcMzPthOqm+kZVGXgaibJesiqJDdosuiaK0ppUZ9E06VIj7CWYXqLZsp33DzcxfexMLN95O//Zx2L5AazYx0slolQ1Q/yFFMtkyMUSd1xKVcHVFW082WkeX2/Or9ucD37ySv/zEl7lwS48pwNSdiikqjcsYPB6afwySK5/3LQdCkKzESOVzJFJGRkZYv349zWYTL/N8B49H1TOzuq6ZEQR+/g8610eHpYVQWqQj2dMpn04claNsNf3Ganr5Kt3/DEsEm5IJlwHHAejupt9e0H3JPHQ79b0OuvDXFg8SU9Woo5VWVrKAg+f9KHDMd1/myBzuvvS/L1d9OBFuywjEMWI08szqu7Hk3wSJaDQl/k3XVtDIugu0J3dQTO6EtlyIcoSkoiMd0iOJP47DSHV7UgK1vgPEExwIoPxUw4B1id2Pk7QMu3NXYiscuB9yQIKrpbMHYUFSHQXaVHSeZngjY2sOlFM+UOrs7X+5JsSoFZIwcykfNDX8x9dCGpQp29eR5yh6j99wj1v+LDX8KR5r0mbnIiWpQlEpZiRqAilnA0oZTF2G2L44RL73w+r//TGX1jDfkZCmHJN15BdKLrwJo9lokesSK5MQq7l0vHIdkfB1tSm2O4usWbOGZz/72fzcz72SC77xDc7+yEe49eabpfZVUaulkWf0/DcJtJkXRR/foB2XSmk0GvRkaDaHhnR8Fn0ivCmnwbOPP56XvfxlXPiNC/j0p85h5+atFLpcz2Th+m+7lLpY9wv1JEQ1CFnSAksyHLrayCrF+6oT1Pfavdbz7BOO5+nPeCbnf/WrnP/lr7Bjy1aaGlNDF2hBY9FqJZfTob5CyqKw6lW+GxhJm77j7helHDUF6zdu5KSTTubJT3oS53/lq3zt/K8yNztDFiJRPHN8qSjIRUulNjEETDgqKYSoPgvRVUWjJ/OhLafLug17cfoZp/OYRz+acz75Kb7z7W8zNz0N4hfin5lR6lIiah4qjdNBTBSBg1dZWDL1DIXzN5j4muP8CZnmNGvQVqOWnCB7HXwYq/fen67kYKHbI2iswi456TMsT9mWm66lPT0ufCWFGDtfwOr9DsbG1jOj7hYqiLmpn4ok+vw3Ui65+GImJqewEGm2WpiZDItIKR5Ejdflp9frgfjJyrPCgRUO3K85EKRnwLSWh/js578IYUiaKldWU2GGxZzS9bl0TRwZ5bLv/4AvfPECbrp5B3N+Vuo3qGyIZE0K6Z2u9EDWzGl3F5UnvWFSIki5CGwJApV6VF4KIC0KHjqY0rvBTC2UdN1mpogl6cYC34s62ovm5mbqtOngUer2Nouiuajo9RJ//Md/IFx92u0ZQjBi1uL97zuL739/C46K/7FH4xKdUqrcARo39aMx3DHWwXhVW9zgDlhOe9jpIj4ugcbUllpt95VegoT4k4TYQcHg9USl6DIoeserspo2ZTgpClben1UOSBZkm6DF4HZUZYEQY82McmGOHbfcwKfP/hDfveArXPO9b3H19y7iexedz1c/90m+983z6c9PaeUWkmaXs1RL+CBWo7ibD/XnslfXvJvilawVDqxwYIUDPyEHpE1qTZJ+aB/bIyMECsuYlmK6bhr+6qzz+YePn0d71UYW8hHi6CoWdVbx8xb1DtzHdBHqatDKgqyoyBa6FNunmJWjY+L6W5m94TbKreODTVhnPDDpQWjogrTR79DozJN3Z2n05xiu2gynNiOCUdp4eqhcoNmfJ/bmycsuoerLaVIgDwzMdah2zdLdPEH7th1yNu+gs2OaMNsTzkRDThUdSvFfdjNTv0HnvioSZNsUgjl5OrL9DuGr123iN/7h3zn/uik296EDlDqD1lpa9lipc6aOqMpdee8PHPB7B6fD7VwPHdatW8f+++9f/0+QXDa634FUOoN73SgBdXDHh0PUnA5s6krSqJUh2UiKobuAvqSzLYfcouSkYy362QhFPjYIsyH6ZPQqqCQQpjN70N1D1dOlv5whSE5U4uTU4OWeZ8qvoc6984evvjtv80kVHBTUK9ZDh+U8j9978H5/CIvOInWe7j3Q3ZCMFSUTMUCeR5IcRmhdWAiYiG5EaIiX/YVpZrZuolqYotT5IfUWwQSanAAAEABJREFUMF+ryN5RPe4Yh3q1AA4oxOoSH9mewNKj2ordXYmyV94VDtwPOeDnai33OygzyboD2msIqxhbeyCdrst9RjJJuF7XTbt1mTLuaL0c8TWwHL/noa+4e956peUDmgMuQibFXWlTNG1c5saYNrFKSj/JmKuIEEfYNm3M5Afj3/5YDGvppiZZPqRNIGIhUng754Rw+G/vF3JQ+LcZPAtJfiFD0AyG5LRwB0a32yWo36Mf9jBOffHpzC0u8Olzz+XG667HHRa5GroDIIaACZLaVsIdYqR2CqjPUoZlJVrdGVKozBoZRz/yEbz4pS/B/4zUZ8/5NJtuuAnrl9qQomgNGlEiNmTwBaMnRwIKi5DokeiLRsdXaOxO29DoCI953GN54WmnsmPHDj5/3nncduPNBPXbDJm2fCOPUZt+SbvTVljhRqXQKT9TvCTGrOZN1myQt5o88clP5nkveD4/+MEPOOuDH2TTTTcjQsg1wKCxID7GEGpcIYsauxFDqHmVydmiapS+eXpZM+eJT3sKJzz/ZL7zvUv53Gc/yw45faLoM/E/Uzt3IhQyRkz1MSkY8bGej17fh47pp5FlVNrEu4W4kKlv1euJlipv0BOfO+q0rwNAUjzETIpqkSjHRyMUTO24nYnNt5LLcDczQnOY5poNrDvwCDZPdfjedeOMLyD+QswjpXh8zQ+u5NprriLLDIvGgub+kMMOZcPeG4lZhj+lLlVyGWxBYzBleLqSHCkqfhY1eHwFVjjwX3EgSTc4/Ff1VsrvngPOO9cjlfaIPWt4vqelHqQ9oVBEqoe/+at/hjBKVbUoqkyhasWgPIVDTbJGi0+cfS6/8aY/5Hff/Ne8453ncuFFN7JtR1fn8hahMUySXu1WPaxhlFaQrBRUID1llNJdlTRXqb1AR68sp9tTHYLUZ8JMfakr8LicHanAdCAJMSlH9VKfECrUTPrG6MopPz09I1xgSP/I0Zvp0NdU34997KN5+c+doYJO3RY9/n+Rvn/5D7SXeA/CeS/la5mvSfqtkq6mxlyJb4V6q/B8zBTXuGwJUFr8ViY6l+pI5fyHxS5s3T7H1ddt5TOfvZB3vfcc/uXfPsA/v/V9/J+/+Ff+/M//lX/6p/fz1rd+SI6cz/D186/g+5dvZtu2DrOzCW19Gic11BcciomLosEE6puoLj001XVeJqVX3p9pDmiPdnEs3WbwiDOj7OvQP8d3vvFV8qJNK/UYCgVNuqxpJbLeDLdfexlXf/eboPWILvBcqrypg5aU5N9jgrQEClRZn5XAMxWsvCscWOHACgfuIQe0i+K/dFXvwZ5wkGqxWo9F7X4Z3cp00Ru5Ss6Pv/n4f/Lx71xNe+1+zMYmbYO+2ySyLRQjxJJctkUsuuQ6Ew53emS7pundvJX+TVtIWydBzgjrGxZl6wh3lLJrydZhcYpidid5b0owTmhvlZNju2AreXcTefs2wvzN5Au30Orczkh/GyPVOPR2Eqo5mlmFjlQ0LZfOjWpnxE5J8m+bbNrC3A03s7h5BzazoPw+DdlYbltUOh+7yVFJrQY3ilo58zqnLbZWMd5Yx++840w+dNG1TKCuzBBGxRIyt3A2VaK/5h+7n6Q8h905K7H/FxwwM6LmFT1mpk/qO5e99tqL/fbbD3eIeLnfcTgk2ZvB7WOXP8lx0H2Ig89dfeaWUAQJR/R84bWQy9kR6aQGC7RYCMN03BHSWEVqjIHuhDC1EN6q16XoLNKbmaI/N0clOxvZuComWiJq3w9VF6sKQYVJZmqoqdaHif4gXLoTqUSHcnB5w/MdAKdTwX/vq253I1RCNNRp3UlQ9MFDjUO9KzthXp48qg+NQTFMPMt15hjSPcn8ri30Z3YQuzNap21wXjtojenAAmbSM0Yle75fJq0vlB4Ad3lEjXLUzx01luPKXnlXOPA/xIF7hNaF1UGNM21MEvM7CfVgqWQqHWLVugOJzTWETGd/i1oWFb1eT0utVPng/Z+S9DBAv/L5s8qBqkqEEMkQWKCSYs7kJOhVUMRhts1E+kOH0Nj4KNqN/enaiAS1iX+7wczo9/v4ZbWZ4ZuqSTnHEMgcZwzEGGnoMttDL/f6pTa0QhuJumD/gw/mZa98JUcf/bD6mxtf+c8vMjs5LYMuI6leS5dmfW08viF7OvmGqI3CF0SmS3rLVE90+28NOxx82GG88NRTOezQQznv3E9z8UXfoj03T0M0aWXR7XTwjTMoXX/7RZt7bDaIGnNSnKWnUt9u3B14yMG84IWn4H9T0500F379G0ztGmeo0cTEu0rOhrHRUXLR4Q4eM0P7ez3uXPSFEHVB18dxJ/V51NFH8+pXv5pDDzmUj5x1Ft+9+BIWRV8r5rjzxPEFDHf0uNMjxkhQu5oe0WQhUqkPbcVUeeSIhz+Un3/da8gbDT585llccellpK7mRBtqJjxJfO5ozIWMEjOrlcrIyHA9V0FpvA7gF2kOPieV8rwPhwF/DW9fURHkJPELxfmZSbbefpvmNqPQnHSScDSH2P+Io8lXb6TMR5haLLjutm3csm2OrnTZls2b62+rBNGSCU+/32Xj3nvzrGc/WxeSuYwAIREtUWNWUL8uM5nSwUKdzqKcT4I6sfKxwoEVDvyPcsDMaEi3uA5a7sj1p8drnaSDU71qtT4vu/x6ZeeE0ILQUDwqzEnuGSEoPwPLaIyuwxqrueLym/n3f/8or3nNm/mVN/0J//a2j3DBhT9g+862dEpLOifHdFFQVtI/rvPNtLsI1KFUIWaBvi5bYx6lP6LKSumQQn1I2chpUupwhw4iNUh3oRosP8LhSTfE5qR/Z2Zmcd2C9CYq8/zhocDzn3+Cmi3iKsfHi/bJr339QqannUb1tYzvHoYhmFomNDRCUNQ7V2DKd91nIXqKUjysz11K+evjLyuYnCq44aadnHnWefzR//4rTjzpNB7+sMdx6mmv5Jdf9yZ+77f/N3/4e3/GX/7ZP/FXf/5W/tcf/JXSf8Wb3vCHPO/kl/P4xz2L0079Od7ylr/nox/9AldeeQszsz2KIsNoaH9XbxYxC9o3FdfrvAkDYpVaeX92OSDZrQU3I8j+kYiIFVp7cnpcc9l3KOanaWgNRl0INkNFpksPevOskmpolAvcevVlzG+7nSAdUpY9tU219CfFHK2CwatuBhEvWYZBzsrnCgf+hzmwgv6nlgOJXOeQGLTFyz5w7bOsdyrt8wuC6ZDx5Rt28Zb3fZSvXnc71Zr96PpFzdAwhICf17Q7qmYgFknO3T7NXh+bnmXhupvoXHczafu4HBpdmtrDR3TWXCVnRViYoNneyaruNtZ0NrN/nOQx+2Wc8Mi9Oe1Jh/DSpx/OK591JK864Sh+QeDhq45/MK941hG8+KmHcOoTD+CUY/fnSYc2OXLVIuuL7Yx1tzPan2SkmGGo0BV10SFUBSwuQrsnOnbSvuFWOlt2UE7OMCpbZ0QDHsoiUWesctmoiLLZ8mG6zTHmRtbztnO/yHu+dCm3d4SGoEvwID0daqkwM7FhEGfpMbOl2EpwX3PA5zVITkdGRupvg/g3QjxuZsjElF3ZV5g0h4bbt6WMSjOTPARMs1yDDE8PE5AsoxD0Q5Ou7PyOO0F0T+RhNwzh+YXluk+IuvOIlLp/KHTO77YX6M3PUi7OQV+CZAWmi1G07kCY1QcOuhvQ5Qc16C4qSJScfuo6Xm8JRIuZChXe81e4HK/Ax7cbj+PdE5ZLlOdNVL+mp84OSjk4BpUrzzSmQCl7p8doA6w7z+LENjpyhjA7AVqX6HyixSk00jpJddQ0RhPPQddKNfDjHjfCHX5cnZWyFQ7crzkQILVoDO9F1lpHPzXqteTr3fWWmQ2oNy0QldSLYylrUHDvP0XBvUeyguGBygGTWAXMItLXRIWZnBUdbYK0RpjsN9nWXU+1+hGENQ+V82M9Baqrw2ylGH5jL+F0gc3VrtVq4pf2pTauqj7UlvgFfF/evKIo8A02ZhlRBlchY6sv6GrDa42N8sQnPZmTTnwuN99wI+d+4pNs37at3pTdYVLjD+pXdOW6iQq+MASVqE91CDHLcQdDod3D/+TU45/4BE446bl8/Wtf44uf/zw7t2zTdY7RjFH7bEnQZlOp73a3QyEjsQpGyCMWQ71pJ+9LYyq1yey9/3484/jjeeJxT+Y73/kO/iextt2+GYqSkbyhjX1B46x0WdQHM+ET/hBqL6ZhRPHV8STlLXa7rNuwgWc+61k87rGP4/zzz+dbF17I1Ph4TVszZPTbHUo5ltqLbRbbbZJoCMKTdAlYyaCogOQ8lPFeNiKr9xG+E4/nWI35c585j29+9evM7Zok65f4t0tGmk1vTa/okTdzujJIhEFY/DVxMVCZxi2oRL87howK5Yp2CCGpYqWcghQTpS4VO70us/PzdAvoxyZVaxVrDzyMxuq96KRIx1mRNeuvxt606XauuOoHXPjNb8r26RDVY6+7QN4IPPkpT2ZEDqSuxltIHiqVeW/L8uLz73ETBQPw0j1BBSvv/yAHVlCvcIBaB+3JBzPTSgWTbutLVy62C7797e8CRi6d6PsAIWIhB2leTDqiZ/S7VX22yaUzsmyEPFtHa+gALr/kVt721o/xS6//U/7sz97DBz/wZa66cgfj49I5NkJreA1Rh/IyZdJDOWYt7SeRJF2UN0Wf9ZTfI2QVFivK1AMdsqBEpQIwqQ1L0qTSTyY8CORbp+hXLErXtttd9nw0DB796Icrq5Tj3PVVpnjkm3Kqb9+xU8PLEErl3dPXWztUQuChAr1JWA0j057Wkw4vK6W0b0khax4Go9m5q8sXvvBd/uiP/oYzTn8tr/n5X+Gf/u4/uPoHm1RhRMNuEfL1NIc3im9ryBpraTTXE+MaYV5VQypHNBfDXHzJNfzrv36QV7ziV3jZy97I3/zVO/nWRVczNVVillGKvJo6E2rR54xMNTM9sQI/uxxwgQhahyaJBaUEJfTa7Nx0MyMxkbtt1e/V9lFQhUq2Ryg7DNGjnJ9ky03XqX6HJNskgHBJ2FTPPKG0EPrnAJQ/iFBn75Fk5VnhwAoHVjjwf88B39kq/JfsutJTpS5hezpDynrArYEv3jjFn5x1Ht/cPEN3bB961pB9kSODQMqqxO2Y2A8M6SKn1c+JcyWLm3bRvvpGmJrFHQ8mx0dD+3fQpWfVm8IWt7Gm3MIRw5M857DILz7tAH73BQ/jl55xAC9+9AgvfYzDMKccbZz84FJQ8dwjS046ynje0RmnPHKIFx0zxkuOWc3rn7w3v/msQ/n14x/ESx67nmP27rI+bSGXU8W6u8itQ/SLZp2tZCBJ15awbZz+TZvp3bqFbG6OTA7qsuxTGxeyyyzl0seVdGykq/F2RvfibZ/7Bm/7/DfYkYRCJYviVVVr/bvnuJkJnSrfffFK7v9DDoQQMBvslqM6ax9wwAHss88+NFstyUZG0mYrka/DZBGPa/Jkm0eZei4HAq0LqwUI1ZA9NsQAABAASURBVDNZ1YFCtmFPdn3XhumEEdphlHZcRScboyunSCEnCbJh665dxjrz9BdnKRZmYHEe2nLM6a5IRih3gPrBwftyG9ONBufV/5AoOVccvIs7w3Kuh3eB5GmvbSQZ5am+0QiKe9oJrZRb1GCydxoUNMUxuou0Z8bpjm8jKaQrZ5DKgspMY7aU1AaiUYMvWWUhxJh3d5/ASqcrHPhxHHDJdPgRdbxoT9izWgpKNbDRDYyu3U93hQ3pnqA1YJL/QehNfQH4eTNJJyRfDKD1YDVwx1rkHj1OwT1quNLop4MDQZufuSBWUCvcmOEX2ovZarZ1hqnWPgzWHE2XdXTLhqtqSjk3skYUAyrMjK4u9YslB4c7P8yWhTORyeHhG/By6Ao9qA8H1HfMG7hjYGh0hIc94hGc8ZIXMzw8zEc/cjaXXnwJhXC78VjppioLkZ7SSZuFO1NKJ1g4TPmOC0y0JdyxMrZ2DY98zKN5+StegV+in/OJT3DjddcRtbs3ZYwm4UtygAy7EeA4SBq/TDoRGGIkz3OCb76CxW6HkdVjPObxj+clL38ZcwsLnHvOp7nxmuvqP4k1Wn8bpFL9gJlhIcigLvAnlwHQ6/UpdItUCnem8YpruvQf45nPeU493ptvuZmzP/Jhbrv5FoLGNJw3iRiNLGN0ZKTGW4lu56NZEK4S/3ZKZVCpr0LhyJrVtYPmjBe/hC1yznxO9G277XZQ30nOBeQ4aWSZ2lVyPMjAlTIpdTnhNDokM5Lw1OAZgsGGXBEtoW5AdeSDkYMH8uYQ6zbuK7mIpOYojTV71f8rpC2iShlR3iCKj6X6TSR+cM017JqYAs19ChqdaHncE47l8COOoCMa80aDqPpglJqXQvJ0wQUX8LGPfYwrr7ySdruNzzt6RKnqFIqtvD/tHEhaMz/tY7w/j8/XodNXSS8tz4WZ4fmu9yvtBa6XxuVw3elOAemuvi5Ai+48UY7yVB+sK4L0qUmXym+LH3aSFEkgU52WVnyLoVU6kA3vrTW+iq984RL++q/fyRmnvZ63vOVtvO99n+U7372FHTv79MsRLK4RrNZe1JIWi3LsFnLq9nHdVWpvKFyvuc6KxuBJ6sNjng4gB4g7P8xDleSizcc3NTWFhukVVWcQbNiwjqc846kk4az/X5J01K23buLKq65RS8fnMKh7Tz6rpQ6T5Hw5jjB7dpUCMbquBmWREuzYUfDFL36fX/iFN3Ly817EO972Xq65+jZM+3XeWkOMQ4RsiLw5TAiRbqdNDCaAUpfMSePwOch1KZLnmfbnBs3GKGWZA8PceMN2/vIv/5lnPP15/PzPvaH+VsjCQqLbA/n7KUVEKR5jRuWhWq28P8McsCA5GIxfKwtSyfTOrZS67MhSXxcoJRI/ya6EFyNTIkkOYypYNzbEjk230JubJpc8ohUtdANkd/28Y5k5HoSJ/zfPSi8rHFjhwE8xBxK1RtF+lst2KaWASumoeY34G7cu8DdnfZqbuzndkQ261B3C9+Wk8wo680EgloGsq9h8n+62SeZvuJ20TeecQtqwVzLSyGgl7cGdnYyUOzhobJ5nPnwtv/SCx/Drpz+Bn3/2UTzjqFU8fEOfo9Z2OLg1zWjnNprztzDW3SrYxmh3m8Ltdejx1f0drCl2sk74Dhta4IjRBR6zMXHyozbyi897BL9y+rG88LiDeMwhORuzKZptta3maeoSOvZ6ZBUws0Bn8zZmbt9Eb2KChjZ309mNnrhRaVwhUOqMHBotOrFJZ/XenPX17/Kuz3+Hzd5e59hCBldf5zs/4wnjHW8lJrk9Y2Z35K1E7jsO+Fwsz4lTEWXDrl69mv33P4ANe+/L0LDsP9l1hebSyy1EzO5m7jyrhoBpjSSTjFhGPzTohZbWh5wgcUTyMkonG1V6mFKyk2KOqU8ZByTZn/1eh7buUBZnZ0k9LR4HOdQkcKpSIqNBAKgPZeh1gVNadyA+FsUGr/ofRO7Np+R9oAHuBokt5Xl495AIam01iFAGsUrtNA7ZQqYTitfIVCOXfRPKHmVnjsXpnczt2kpvehfuGEGOEBOgcqvbJfzexXsVMnzcDh6/A2y59I6clcgKBx5AHAiiNYN8lFXrD6JbNSTnkmmdK4P2lqDVhNaN79DJdDdrvlbVpH69Xh25Vx/hXrVeafzA5oCETLrWz6wEbXpFJV2svLK1mltnIvOtw8j2eSyd5sF0iiaorPKNUofXSoo9SSDNQXkSR+1fheokghRzqQtsSTM9GVzOpBAj6oS+8kttZFGOAQVUcgw4Tv8mSJVH1u69kZNPeQFHHXEkF3zlfL574beYHZ9guNWiLAtCpu3EQF1g+gkE8thQv9DvFapT4Rc07gTpaXAHH34Yx594gjb7/fj8Zz7Dd7/9bapOl1xrqakxu3PAtPEHpU0EOX0VCb8b66s//5aImdGVMVip730OOYgTn/989t57Hz4jJ8MlF11Ev92uHRelNvFKxp+3z2UgIvoq4TQTlerLBIXKu+JBT4tctjMHH/4gnn/aC9m4cSPnfOKTuNPH8eUEGjGj2+44G4niX1TajZQkHM7jqi9+AxYilRml4NAjDufEk0+i1Wzy8bM/ynVX/oCgiW2prZgjB1KHdmeRXLyOuiA0jdVANkcScMdT5wFJ84PG4AXeP0Q5QAKt0TXse/DhjG7YnzX7HcI+hx5BaI2KjqBuSnLXLDK4fdOfHt/F1PSM6Muw5ghdyzjoyKN46KMfQynEWSPXJ6JkAN7dZZdfziWXXML4rl1cKEfID666kkrzlKoSH3+mMVvdauXjp50Dbvg5/LSP8/44vizLarJCCCzPgev0CR2aJ7SuZ2emmBjfSae9yD777E2wgqo/R8z7WswLxKCwamvtzvOQow6i156k6M3RX1AdYe73OvT7AzApYdeV+dBqHcr2Jh86gM99+lJdyH+IX33T3/J//uJDnPe5y7nuhmlmFzPy1nrMhkVXUyoq12W+xzP12SCEXDTpcIVrCYH2LgjScYKl0NMxum42KunUTqdDW+OQaqbe15y+fpfHPvYYryqcgYYuPkrp3R3bx2t9pSr36nU9DoZZEL/Qo7joq0RvUWgfUo62C/EIvnXxLfzOm/9Yjo8X84UvfUO0rBef9iLPhhUfkt6tMNUPoaTfnaXoz0A1Q6+zTfvINpWPax520O9tpte9XaHi1bycG/MQDNNBFloMD20khNV89rNf49Wv/hXerD6/972riRFVc16Z+hG9Fv9beCCSV94HKAf6LpxOe0J2pHZz2UwzE+Ogvd/XtnIlm02oZSUQZIdEgecXWluL0h8zO7eDxAnZlR5wl0dLQTnqYA9pM+U4KFh5VziwwoEVDtxDDrgWcb3UqM8ilbDMCi7ZWfLPn/o8N2trnA+jsjEy2QglbqNoc8W6Bc3UoNELtAQLm7bTu30nNq8zWScRq5yQgqrOEOWs2Ke5i5OPWcUvPfdBvPjYNRx3UMERo1OsqrYxnMZpVRNk/QnVnaUZhDuabJWEDlQKI5nlym/QVJiVEHXWRfaKFW2atFkV5lmfJtgvbucRG2Z5/qOHed3xB/HKp+7P0w5rkk3ciE1vY4g+pc6UVAnKRJqapHP77aSd04z1xYfCSP0KDRST7VdKj5duG1mL9ti+vP1Ll/Chb97MuDc3iG4UgGyLUp+D1+1Et6cGqZXP+5oDPh9Og5l5wPLc5I0Gq1avlRNkH/basDetpt+xlFTawzW99W5bWZAILoE26STLD5WYjOSgEKUrIoXO9O4I8W9+tLMR2nKAeLhAQ9KZ05fcptiAkJMsCkxrKslGlUNA9n8lSAIZpsgwHYDfHeneJencL6Lq+iw9Sf0uRf97g2TC56DAX/EsLUHdpeI4sEcd1dNolONUae0g0J2Ysuu30h2K/xJuUigtIo5Uun/qSYfM0Z8dZ3Fyq8z0nRrzAuj8hP+PkKovfJU4XgqEj8FTo02K1zQoXHlXOPCA5IALsROudaS9cnjdAVi+iiRp9/s9Xyv4HuXVTPuUoBK47kErQxXBQ+7dc3fnjXuHcaX1A4YDEj1tXYZJ0ErfZGTMWGOYHfMVO4s1xI2PoBw9lMW0ipANkckgIhgOPV32SyzrsTa0kQYp5BhiXafUBlpVJZ7vbUII1PVdeyteqKySBJvipYyr5IKcRXqKm8JGo8mJJ5zAaaecwk3XXce5H/8k119zrdfCcamrejP0jaUS7b1eX2nI85wQoyAj5BkpmHCWrN1rHSee9FyOP+F4LtWl+qc++jEmt+8g6CKrJZpjhfadihgCmdoXot8dHjIFyBq+YSNqAeHzP/eycb/9OF5OhuOfeyKXfPtizv3kJ5nURX0zZmSqEy1Q+MWAwkUZqa3hITU20ZgIMeJOkEqj6fT7usRrygDZyHOfdzJPfNIT+eaFF/KlL3yR6YlJUiGjUpumJfUvMDN8/E5M8HQy3Iit5ODoayyVyi2PbNhvH056wfOF70lc8I1vcN655zKu8YooWprDTPVSqhBWUVHJUK+IiRpwnMpNAgSV5qSUbFTis6dNEqOakDVpyAly8FEPY/3+Byk5ipPbkOMlFw3igPD1WJgaZ3zrFgo32LMGk50+YWytHCf70amCmwr4U7hseERwzTXX1M4Pl51G3pBN1KPmJ0mlonqpbiXa6oyVj58JDqSlef+ZGOz9bJBmhpnVOswdBTMzM8zOzrJjxw52CnrdDs942lP44Afexf/+49+n7E1D1cZSH8oOjz/maP78LW/mQx/6N/7wD97AM5/1OPLYVr0p6YYZpDZIMvxNyi6EjJRy9TdCc2QfYlzP1u1dzj3n6/zOb/8Zr/j5X+OP/vSf+dSnv85NN01IP7RI1Sj9fpOqaukwLp1dZQyPrBYXg8AEYLX+SKJJoLhJ+6RUUAk0NIIFpqamSdKNTsfc/BxzczMcfPCBoDz01PpXOvCmmzepP2Xcq1d0qU9EmUOIGSzFYwxkueF0zcxU/MVf/gfPfvbzOPPMT5BSS2VrRXemO5AOpfjWXZyh6s9z4EEbed7zns3v/cGv8y//9td84pwP8dnPf5wLLvw83/jGZ/js587m45/4AG9/xz/w+3/4q9oXn8KDjjpQlz+LwjvAtdhpE2JDMEJVNfmPd3yIJz/peP7pHz/Azp1tnLYEaBvX50/1uzK4/4oDWq8uD8HA/EM6OunSAq2XLJpWWaIoK5LsCrNYy0zlccl6IYOhkh25ffMmkM1lqu3AHo+q7plSXJKnV92iLmtQ5sq7woEVDqxw4B5wwCh0dnJd0q5gVhhunIN/PvtTXLF1AoZ1Dm4OQ4wgnRak43KdT5tVJJejo71zkvEbbqb0P3fV6RG7PUaknBrdGUb64+ybTXH6cYfyxlOP4dQn7M8j9ynZO0ywuhhnqD/JWNYlq+ax/hw5PZ2Z+oJSZ7JE0I9Jw1mSDVOp+zJhOvNEErmyGhGCed2eLlS7jMQuY7bASG8Xq8sd7BPHefqRY7zq2Q/ht866PsqoAAAQAElEQVR4iuJrGGtvZ6SYYViH3iC7B9/E5xfpbNpGZ/MuhvuJlvpMRaEh63xWJWLekg4P9PNROqN78c7PfInzLt3EeAWF+BVCIKVEWerELPqUVadXzmfOifsefH4cfI6cGo87JM1VlDwPNRts3Gs9++67L+vWrpFtmcsyhlJyUFmgsrgEHjehcEClaJ5BIkKq62SUIaeITfrZEL18hI5/I0QOEf+/OT3lednAEZIRtaZSKYecbICi18X/2kdXtmdnYZ7O4gJthf1uF/8mkssWJMwGfaNHIqfP3Wkl/htf895qAO9jOY2e5TQqqQgDTimenETBoNxL3cYxM3LdR2VZIApj0Jko09ob0qVLVixSLkwx798GGd8Ki9Nq3wfhRHWQzlHGALdy/U2eSoo5KK7YyrvCgQceB3yZaA9B94CMrGN09UYsZCTtI1omGo9JupOiAqvwX7hPpuz69YipvE7c4w9to/e47UrDBzgHTPQHiZDsNZIUbqXIooysqW5GtuFhpNVHyvkxRmkyibQRmhqEGAlZ1IYIlVoJhTAkGZFS2lLWlQwnV9qVDKtNm25jXpdIMQavJiOqJARtotp4zbQZ5DlRN18L2uR6/aKu09dFudcJGIcf9iBdqj2d1atWcc6nPsV1coZ4WUsGaKvVIobgRBAtaoNpYDHi39roaEPt63Dt4N8G6ehAHuTIOOphD+V5z38evcVFPvvxT3L95VeADNaG8ASNxY2+TGPL8kyXSjLmdIDva0woz1Sn7Jf14uz1+rRWjXHEwx/K8087Bb8MPOuDH+TWG24g6rBvWsC5HA0hRrJWk3k5QXKFIWYU4o9f7JfavTNd7vtlkztEGkMtHv24Y3jeKS/QZd82zv7IR9h0861k4lMjRBkBBW7ALI87aXytLId+RS6lkQkcd2g0ZIAYjdWjPPa4J3LyKc9n25atfP7czzC9bacM3waZeGsGpTZYo6wN7lx0+1ejg8oSAYeKSJEgqX9PJ2mfkIJKo8ojVciJQyMEHRAKOWGi6lW6yKjKLpa6wttl1+ZbdA+6SFSHbc1tao2y5sDDaIchrrllC5OLndpJFVRepMS4HD8XX3wxbvCEEHAjev369WzYsIGYZXXaTMRLWrxcwcp7P+aAy+y9gfvx0H6mSPM5NLN6/bXbbfw3mpCuiNImDsPNFsEqHvXIh3LMMQ8DdJBXOrNE3ggccvAGDj5oNU960hG8/BXP5I/+6HX8wz/+Hq/9xdPY/8BVLExvprswQVcX+b1em1L7R1+6sjKhkp7LWsM0RtcSh9dJR3Q45xNf5rd+88/5nd/6a9719nP45jeuZXxnSR7X0WruJTpbpEr6MUXpIhOlSYhKhdqnbBl6yuupbo8oXR1CpNPuyqnQ1fh6coZMUElHrpKuH1u1qqZpcWFRbYxtW3ey4L/tqdSPe5N02o8DRFEl3anNFKRftXXUdxKIXKlSNm2a4S1v+Qve8qd/KdpK8nyMLBulqhqUUs7JxKveDp59whP5x7f+H97/gX/ln9/6Z7z5997AL//S6bzwlKfKcXIsT37yw3nKcY/kpBOP40WnPofXvvpl/O7vvpG3veOved+H3sr/+Zs386znHiucuyB0tJ9LZ8ecJGdLnq2T/l7L7735L/jzP/snbr11Ft8WxTI0PIEMVEXubpysPD/FHEjEoJXe69Bt9+jMzdOZmqodo4UE2bzQoJSwlLL5IFBqQfdK5YWcIDvOJOjbt26m0oWH1It4JVmqF4OiJtCbavBPRep3EJdqqVMrHyscWOHACgfujgN3tyct59VqRsool7Nf2xf+jfztQvK+L1zIZbftxC/8y36frOwRgpSWrvvLCmmxnEYhu2KuI8fHFOzaKSVYqI5pN+9Ll+1gVec2nn6I8YZnHshpR7d49NpZ9iq3MFxMMiRHR6ZbY5lH2usr7Z+V2gb8DOQYHLKQkcseaWgPzqOXIdwliAYLBRZLdJyU9lSOaCpEmNsDVhpNIqNmrJGdM7y4hf3YxpP26/Kapx3Iy594IIc05OaZ2ULD/0+azsZRfTC9SO/mzfS3bKfV6cop06fod4Q86UwdQZfXWCarzlhstPjnc7/IN26bY6pAtkiFn2mDzmvOWw+jGwesPPc1B/z8vEyDmdVzVWpv9jyfp+CbaCplI1eMjgyx9z77sFEwumoNWWOIpDmvJE/LkAhUwpNMoeJIKg30mQRVDQkoLNJ3R0hzFd3GGtqCxThGV+f+whpUukdwWakvO6uCJHu/lMGbZPN7nq+7UrLZ73VrW9zvk9wyAGFX/+qCqrYpPPbfAcLruGtUNojV/QxGh0a2DIOatpRTiHcOVU0aNU+0XnQuQnwLWYZFA/+N1aA6CoOwB9lEoehpnXUZsj4NuvTmpljctV06RTb4otaozkFobjRQlp+kXgcQqNRXzcMkzvwIWG63Eq5w4P8tB5K6+0lA1bROiEOs27g/IWS4TJvkPFpg8Ei+tWaQxKN8LxsA9/pZ7uFeI1pBcN9ywJa6T4q4pwwJjKvxsBR6sZdVdblSbn3VZWDByORQaKecW3SJFFYfxcjej2SRdSwWgSCHgH87Q74RQogSwUBDzgsXVAczw/sLHkoR5zFjanKKT3z843zt/POZGB+v9b9pwzKVR9VzwStkXPpF19DwENENphCI6itkUff6MgxjxmFHHMFJJz+PRz/mMXzm0+fypf/8TyYnxlmcnyUKSdCiiNrEfdP0jSJ6psaVlJ83dUmk+NDYCFU0SvV76OGHc+rpp3OYnCvnffozXPS1bzA3MUFL/Zra+AW+04ieIHo0YPpyNqBRN3XJ12rKKFB8dn6B2Gxy8IMexEtf8TIe+chH8vGPfoz//OxnQY6SLEEpx07Z65FrPJ22jGUZHo1GA39ijCI3aQy5QjWRQUym8R55BKe/5MUceughfPTsj3DxRRexODfLsI9F/PLfiIjByERbktGbCY80hqMkZjmDb64In8atjjno0EPr/1viToQPfeBDXHTBN5mb8QusSs6YvmolXF6MpI3coSIo7giTPpJSFqLYoFynURu3SZDMpKhCRrdCvI1ggYDicj6hA0O/u8CtN17H7OQ4yQ0cL5ejZK8DD6W1dm/m+4G5nvH9625h085JFsTj+cUFvnz+V5ibnyfTWCr1F9T3Y455DA86/AjxKRElE6axV+JlT8YRS7Sq65X3HnBgMMcDLnr8/x6Ft3JYbulxh0E6aa3cFbzEtNZMxt2dgFK1l6FSvFLVZUiKS1Ylf/eE2kHr3S09LYR6PfZfgar9RO9d8fxEje7XlVy/70mgp/0bIB4GrUOkC0odWrrdNmYlMasYH9+mJknrtRTDE0kHm303ricPfamGaYYabQ49ZIynP+1ofue3f4EP6wL+be/4S37l117J0Q87iFTN0pvZJh3Ql45awC8fTFuM6+GyUCQbxlqriY01XHHVbbz1Xz/I637x9wS/z5/9+b/z1fO/z9SM0ek1qdKQJE0hGYlAEiLXdw4ijiyXHi4LlSD6jTxv6AJ3jlnpyLZ0diW9tG7tOg464ECNI9GUI4bQYOfOcRYW2+x+lud+d84gJnpx8NRynT1CybOZygWV9sdSOs8iqFs5/LfLmfQU3va295I3RkVrUxfIfbCCSk7mRI/f/u03SGd+lo999L284ZdfwhOfcCT77jPG6lUZ2iZAayrTnJSqX+jAhWlf1bpznq5dM6y6q3j0ow7nt3/jVXz4w+/ggm9/md/6rddD7OrgOSfKk0C8S+Jh1eLf/vW9/OLrfoNLL70VTTtJPQzAFDellkHRlfenngOzs7Ns3ryZLZtv5/ZNt7F18xatjZ1as4EQo2QCramcGIJ4kYi54r63J8PXlsk2mJsal/NzTuX+Jq3/yiPUjRXbLVEeczwOKlh5VziwwoGfaQ743rObAZ5y3bEM0iVSGUk7GAJzSB5j8JgSOvchdaKjCK6Bzv7G9Xz++9ez2BijnzUxnd1I2m+LLtEg0/kVOXt747PMXXcz1fbtWB6Ivs+WizSKCQ5bW/KyZz6Yn3/Og3nUxoKN7GC4v4O8NwmdWeEopQ+NaFEUCWfMyXT2c9SV9v9gAbev/H+s+Rmn8I1WytCC2mSBoNBEeyXLRiTR0Bgy0VlpXy9V14QoypYI/Q6r8opmf5KRYgcb4wTPPHo9v3LasRz/sPWMLWxiRDRX0uG5+nWnTHfrduZv30KuMTZTRq4zG70CGR41rSHLaZOxvYz809nncvNMwVyKogTMTJAUGYAF7niUoxHckVREc3OXHGWuvP/NHAhhIEuV5MHB0ZsZHnenQikng4RN2ZoP1TEzRkdH2bBhA/5nucHndI+JVNrzuMtjmksH37TreVe/peS7K9nohWbt+Ojlo3SzMTpxlHYYoWMt+iHi9zJJ9RE4vdEC/oufucoq3XkkyXSSnWCylRF9+CMZX+4Plz6l63HcKfSKiLLdUOcsC6OHWJ21+8MzBXW2wh9urap1ocLl1+stxz30coFoDTEOMIi3SecM5Oipu4wB05pVQEZBM1QM6dIolB2piAnaUzvpzU6I8J5ANr//SSyt76CxDsbt/ahIyNISoJD/yyep/t2BslfeFQ78t3FA2kXrYI9P7V/LckfMJchDjK7Zn8qGwBoEXxhB2Ub9uMx71Hx9KydJ1h1QyL141MWPbr1Scv/nwEAINI06ULqAJJHs4ALjXmYrSqIygpRtilGq1gQSRCnTQgaSe90JGR2p4e0LGQuth9Da5ymU8QDKNELWiPRTmyILFEHtS3UgCPKG5FLwZkZfij2EoAuTPmaBXAK9emQVJz3nuWy/fSuf/sQ5bLl1E0PKdwMyaBMo+10o++RBVIsWbx+dPgl4IRx94Wtrw3OIQy2e+OQnccJzjucHV36fcz7+UToLszIgSzlWCuFAYyypdMGTG0oH0HLr9XsEGZaLckKUwlmEwKKcBqs37s0TnvEMnv+i07ng61/ns+ecw3Yd4jONxReY8yQoLlNTJBY0G03MN/Nen74MRWQxN/MWWq0syskxtn4dT3zqcTz7+OdwxeXf5wufPY/pHTsZ1niGhCfTHDTVd0NpN2YdKo0zOZWVPoiEmCO2sqBL/bUb1vOkpzyZpzz1yaLvfL7ypS8wPb6L4UamnmX26vK/EO8KGQVE0zxVZLpYKJUfguoI+kWlealIyh9bv56nPefZHPeMp/GV879a/0+NXqeri4kGHc1FauS6SitJoSQLiUyXZMIqDpaiK1LWY/ZRJ0xzEoNoVp6mDQ1NF40FEj/V66NJ0GYeMTmB5nWJWPmocud7wej6Dazf5yCyoTVkw2skc0062Wqu3TzBLVt3cslll7Np6+1UMgbMOxHPDz/iwRz54IfgbCox9RM0LsXEy7zRIImUHwcqXnl/BAeW+ea8XY57OKjusbuDO5dy1xlwoajB26qugTtdS0VdRvybXloSShUCyQtLIMMPh6S0qcxBmsqsxKzaAxzvbkiSx2VAtKQ7wFPqhzOLTQAAEABJREFUwjsT7G4BlbJLrb9Csr+U8pzdoAMv9RhUU/hxUOme7zI+dccAlCOc3BWWGqm0rraUVPDDOcq8373JxyOqzDSRCl13Db79AUE6zQffkP4wrdm+Ltkd2t0OFptEXSCU2icK6aXVq1bRki5qSHfEqkcoZ6C/i1ac4uADcp7x1CP4lV9+Af/wd7/F2976//HCM55O0d1B6uyivzih6RBO56AZUfoNPX5oao6ulS5ZT3N0X268dYb3vPNTvPp1/x+/83v/wNkf+zpXXrtdTtphyjhCGVqStozSMvopUCmU0qPZaNIvupRy3CYqtm/fwdYtO8lNej9lWGk0YoNIhqpoyFFja4BRPyKJqi4odbAs6Wm/WWIbLjpe7g6XJDmuKMEShXhgCoWMSrKWVNFiUFnwGtx4yxS//pt/xNSE6ldjok/52merao6e+HL66c/i0+e+nz/8vTfxmEceKf4ssriwwOz0PPOzcwpnmZmeoeiVKoNM9GdZDiLagvSz5i7pUCZkjESVi+C95DR50rFH8sd/9Kt89Ssf57nPfaJ4Mqm+F2i1WjSbY8RsFed/9WJe/nO/zKWX3yZuARqgVopCwHkicDlRNnUFL3RxZ/eTNJcOu3NWYvdnDiTJR6l17DR63MMZ7e/juyZZlCOw22uTlmS4km3gstzVOjDJWSm5dSGsZK9IGkmSD5TXlO3SiBWZdP2k/x+QTpsgAfJvtLIkL75EHPBGukwhSYZNAusEsFSpjq98rHBghQP/nRy4v+Py1b8MUj4g/UO9exYivdY0siDB7U+pFeXplW6qL1RV11VKYaUu9GFRRRfesMj7vngJU4296DRH6euMUUpHlVRkeUbq9mjqDBjnFujcejs6/OEHoCHZi3lvlmZnB4eNLvCa5z6MpxzeYK9qM2sb88Tkv8SRsBCJwpmkS5P6cxu0EhGuLx1UQa/sEum1JKUX8ojp3E00fAy+jZZV0jkLgZSoMqLGEaVXk0CoSRpPkp1RyqYgGF1dHldmWExEFhgqt/GQtXO88tjV/PIzDmFk4lbGdA+Qi1NBfeowR7FZl6+3TzA0X9KS7ZNnkVB1qFSvkDOkIKNojHLLTJd3fO6b7AzQ1XicryY7sFssUMnSEqWeCxqsXg/quDIVL5fASzxnBf6nOGBmBO3DPwyRKJvQQgQLeiMxBDLBUCNn9egwRx3xIPbduBdNyYD/MmcleTLJb9CCCmZUleZRMljJlnS5jiEQhSugR3nmgabYZaZLk8U4yny+lrnWRhaG9lK6RTdm9NSmFFRaDyaIDrqrydUHctIUsg0Gd0YFuB1SJYKXmZAvg+hAtEmwBnKmuEoRKioR4qGnRdJSuWJ1hgo1HqWoA+EzKkXvDpLyHVh6fKQOjmMpi6TIEogGLzEzTONDYV0s+sU8EP8Q3ab1G+TkaGjdNFOP2JujnJ+gve1Wiunt0JsXzr6g1PGhBK1voQZTVFCH6PFuhVtDUJYKPP2jYLn6Unh31VS09N5dqectFa8ED1wO+DTuCT9mJHtW83gtyx5ZhjvaSvYkgakGyegdoceXKqmKRFVLQOsnrCKOHUxz5EDtRCP0dD4odEZOqIxI1AJ2B70tdTjAO0gtYbtHQbhHrVYa3W84YBIsW6ImeVhrPsU8VDqTVZRpgyu1cflB1HWwf+vCxbDRbJALFmXkTPWGmSjWMbz/4+k0DqRTjoDlwi5lqwOqG1W+gZg+gmC5z9rQklK3GDBtfuipJNVjY6t48IOP4qUveSl7b9jImR/4IJd991J8E21mGa08IwhJIUeIb6pJG0FZlpgZXTkuUJ1K+KIuXjqivTE0xCMe/Uh+/lU/z9jYKP/x7//Od7/1LYJ2gVT2tXGD7ES118i0oeTaVBu6cKvHLWeAG45o8CXg+LKRER501FG8/o2/TCZa/uM/3sE1V/8AREMufjmUbuxaxJ0FlW/mam812JKzx8gaOfPtNrnofOyxj+fVr30NU1NTOL5bbrxRCzfREL4oOgsZ0E5X7nSpn6D8EDMtaZNBmzDFo5eJ/tE1qznm8Y/jlT//SrZt3cIH3vtebrnhBkx0BLWIMWKGLh8WyEXDwsI8jUYD008S/4PoRrT2xTs3gofGxnji057KKS86jdvl7PH5uOX6G+VUacmwLcDUvyakFC99TtwY9vlIZjhQP6pDUswBxVSmOcrUb9ZsiI4GWZajoVIlIx8aIbaG6Yqmsb02snaf/VAm/SpIwSXNQ6XtPmKNIa78wTVcJgfIMm/cgbNx73143LHH0mg1ZI6AdCDubPMxmqhYee89B3wml+GHsS2XeLi7dM9U0twiGIQsPQmXJ31KRjRvFUSrs2g1IvTbUHSgPQOLk7AwrnBCoWBul+JT1AZfUh0Zg1RdIVFcF+w4aGNEh0502DUq9T6AJKMQ5akySQZlkk6xmoKkOssAAUSPEUNQqdfwHAPVqkHrBjNFl/PQk0CCXVW6th1EPan85Vd1JfOqpAxV0OfdvT+65O5q3/d5QTyqpHNcFzg1g8t950Fi8E0QMDPpr5Isj1r3mgvpkST+m4knDoDrpDwf6KdSjuqgPSXPCrVt021PMjJsmpMuDzpsX0484an86R+/ma98+dP8y7/9Ha969Us56KCNVC4vnQVEElG6MstaciREzXiTIjVATo5sbF9JxBjf+Npl/PH/93ecesprOf2MN3Dmmf/JptvlHFjMiPk60bqaosgJNixRbYq+QBTOycnJ+jfaK83zYruDS8a6tWvYe+MG6r3Oc1Ji67ZdFGXApzxhChskMizEWg8qS+UaNwMwAmIjwSKoMIsNbTWVooGovc7Es76cxiKBa67ZzkOPfARflaMBG5L+GyGqPKUuBx64F3/+F3/In/zpb3H00QczrcPR9PQuhYKpcaanJgSTgqka/H+0bNu2HYdpOUS62oP8oGpmogUy4dXgtY8WUBUEjWJkOPD0pz6Ks856Nx86y799UrLYlhNKnE2qQWhy842bec1r3sD3v3+9WqD9MOGPzqwU2m9z7amepi4dxFY+H7gcMDOCLzwGjzu4FhcXNdel8iNR9kiIJhmvKKR3vVZUnocDSJL6NIjqU+aGJCkhjUGmxPj2bWhBSFxUp1KFu30NIWHweCUH1R9krHyucGCFAz9jHPjh1e85Ds6IJB0jnaHoHaah4ia9JHWm3UwqRzW6yrtyV+LfP/YZdvWifABqYxlony90FsvzHOtXrM2HsNlFFm+4CeYXtOn1aOkEU81sZ1UxwbMesT+/esYzePg+OXs32qyKXTLt2UEWirrQa1JfQaFe6bxUU6BulJtq8Ph/BaYddQCojYlGE41W40okxysYYFENDdT1cJRujm5zpXk5QSY4bFWPpz54DW88/akcskrn58441p+nGQPNXKPaPs3sbdsJi12izpCNYLKTKmLWpDW8ml4V6TfG+NLl13L2+dfVDqRKdkxfRk4jE7/AqRMZxvKT9ojcEV/OWwnvIw74/CzDgITllIeadtz+PfSQgznwgP0ZajVJmuNK4Hakr40gu8DBW7td4L8g5XViGMh6kiRUWmel1lTfGnRDi04Yxr8F0vX/DxKH6McmheVUFpFIS24qTHZElGxnJNmnFe5gQxejQoeJsEpl3ieekdDjFCtQff/0bCFS1Au1NhS78+v17wp3rvHjU0ttTeM0xWtQC0UHfStev8sZS2Fdbym+R0WjqscZKaQ3+oIeQWfl7uwki+Pb6E/ugO68MMpOt4ooKGVri001FlGBmWHOdzPVu2fvcsvlcMDDe4brAdzqZ4d0n+g94SccuTf5oapJOcug6HIdDwdgWJ3vn4pIaIPOikk6gbiK1ug+FKkFQfuvyhwValHfOSej3tqQRJpA+Yreq1dd3Kv2K43vQw5IBnTBjpSmhMGgknQkKlGkzUKbgOSFpBuVnt9KSEv6ZhKU32rkxBApy0RXG1k/H+PG8Qat/Z5IXHskC2kY02WVdhyJWCX8JUFKOciKDAkJYRAWqWv1GbOMkEdlKhEEMeiCu6SvjSpKsEdXreL4E0/giU984uBPYn3lq3R0cEYXTE0ZSrnoU2tEjPpJ6sdo6EI9yGALWcA32tbIMD1tdqVwr9tnb+E7kWOPeRwfO/MjfF34Cjkq6g03RiwEYhbpdrt4fitv4P8rI9NI8hBpyJgthasvfgRdrK/df1+e/+LTecxjhe/sj3HxNy8iCV+mTS0Kghmjcpb45uvgdOKj11AJps1aDAGKUmMWLzfutx+nnP4iHvGYR/Pu972Xb37rIvwfe2XqG/Wb1G8u+sxMF2oV3aKPJkOzluqxRo2hFG96uoyKzSYHHnoYLzrjJRx22IM484NncvGFF2EqDxpPlmWMiDb/zV+nsZDjKInvQbgz8SoTL7xeQ/wsZFX4N2GOOPohnPbiMxgbHePsD57F9d+7gpYcYKHyMRQ1TS49jtvx+OgcKgMHlyn0JPHAjW2RQSXcvX4f/zZMT7RVWU5rzXoOOPwomms20lq7N+v3P4Sh1eupND6XixiNPDM1L+UU63L7rbdiktPUV+8l5I0mxz7xSaxZtwqRhtOgbkmqk8XoUbWtg5WPe8EBU9u7grLu8noNz7I75sFTA/A8B1SmelozCJJmJw0qKLakP+QKc8dGb3onna23snD7DUxddxkz1wtuvIJJwcTNVzF90w9YuO1a2ptuoL/9NsrJ7bAgZ4k7TXSIQ7pIixTcEeLSoW7VCaZQLyZKJPoEV1Y6fJqDO0wqrTW1MbUfQNJmG3SEFaSoWi5XS5AC3CHsGonWd9KaRHiSwCzh/dVVvFMfq2egdixneOYPQ6qzvI5Dnbhff7jzI4ihfuBZWFiov+Hg+iHTOk81AwJmDoZp/Ek6gNQX+0r6fV0UGNIRRinHZyKSN4fEd6jEryS8UWu9kgNjdGwjwYaYmVlkYmJC4SQbNq7hycc9jpe97BR+4/d/lSc960n056YougWmNlXKwXL1FUj6EQIcX9ZaTWhtJGscwNXfH5dD5d2cdMLr+Me/O4svf/Eydu3skefrMVsjurTfxWFm5tqMT04R8siuyV0MjTQlEz055BdVNgUuKcEUNpkcn+dTn/oCH/3Elzlb4SfO/Qpnnv05PvKxz/OVr13CbbdPYBKlSrV1f4CTlpnvQuITAfn99SnaMfGoTyHZytTvju0L/NLrfx0L62jEUZUaMUhH9iX/aYF/+de/4yUvPUV6H5LSQYrbzDDbDT5Xy+AOKwd3VrlzZ+vWrXKGbGNubq7es2IuGtQWpy1kVJo701xKzTI6apz2omfwqXM/LD4mur0ZLBSoZ6IOrNdedQNvfvMfs3nLlPZsUz6EAFkWcJkptRdpkpQviTcFe7yedNgjayV6P+SAr/llssx2z5jL0/z8vOSlIoYgWTbqn6U6Zko5qLE5JH3UukKhavqnr4lgoRaRqfFd9NuLEq26ohdRV68be22PqNijK/D/gAMrXaxw4P7PAdcKDtQ6xWMOgbSUDiDdRGTZ2VYAABAASURBVJ2ifgY5Uk2qgyzBwLYefPzC73LtxBzN4RH8Qsb3T1w3EWXyJVaFJnGuw/wtW6FTEkaGsDzRtC5jaYYnHDzEix53MAfGWUbaU6AzpF4qtKcKhyWTnlPfsjMRRUmWBaaDjqWaqnv8YaZxCEy60eEuiCqdSR2SwixGHEqdObudRRq2yGMOyzn9GYey32iXvJxTa9k7Ojv7Nl/tmmJhxzixVxAqUwdRe3tDe7sRsxal5SzKfvjsxZdwxfY+M0AlPhWyIYLGbT7WuxueoSeQxAdFVt77OQfcBjAz1qxZwyGHHMLee+8tOcgkB2Vtu6InumzpPsLDECTnyvN2Cn7kW2ld9OMYvWyNYExOEMlUEN6QJBuloECLj6B7kyCZqvpFfaeD0sqkSr6KIqVkLVkGFgXq2yRg9bpKmLB4VDmKM3jqhD683iDnvvkUCUjH4HTXa0G01/QO6PZxN2KSI0Tng/YcC9O7mN+5hWJqh3TQrHjTIY8FufVAaxrdLd0xEOEuk6oo9KXrkBR3qBmhuNf1wHsdQBIVScUDUGtVSQK9deC17woqW3kfsBxIkrcB7J5tn+pluOvA6rWkQg/V9K7Fe6RVSesTgde1OjTtgQg8HECwQb9IF5C3GF23L4UNUWk9W7022OMxxZfBo+pDwb15Xe7vTfuVtvcxB8ylUMJVi5EkrU6LJld0lZkuVrRJ1MZPhotOJokLnl+UpNhgkRY3T5bkez+KbK9HMJfW0A8j9W/oxxjqNt7OtOkYVZ0Wer11rvCXtbOjkPL1DUkFmNqV6nNBjg6noznUqv881Ot/6Ze4/vrree+738uWTZvxDa0hITfdtuTaNE0oQzBKXTYW9a0RBDkL/BshfeE3xfvKH9Xl/XOe9Rx++7d+m0suuYS/+7u/w//nSKkxFdoknSX+mwlu9CXlOQgppk00qr9MG3VlsNDr0BbeUnif+4Ln8wuvfo3wfYcPvv8DTO4cxzkWRNvi3DyOq9KFTp5nGmKi0WroAqnAnQsxupFL7fgJKh9ZvYoTn3cSL5Kj4Wvf+AbnnHsu4zrgN2vHk9HrdMjVZyY+OUNDFmqchWhFDMvyJhZz+gl6onnN+r3q/4Nyxhkv5lsXfav+XyOTuiBMog3BkBwllWgLphnSeJKDcCWVaZjCDVF9+5iT6qzbay9e/JKX8oLnvYAz3/dBPv3xT9FdaNNUn0EEOX963R5N4bW69eBD5OA4lsEdIMHHELxcNU0GiBswRMqQk4+t5aAHP4zDjn4Ua/c9CBrDVATcAVWVfXJv129z7ZWXEzSvqaiohNxik/0POZy99t9fV47IwEHtwJ1SzbyB84ikPiX3/5WRpVr37P0ZaqWZ06zvOWBn7p5pj3stD380DFoN6nk8aZIqzV4ugxb/5kZPl+dTO3WBPcnixPb675zmZZushkUyXZaH9gzV/AQ9OT06u7Ywv+02pm67gZ3XX8n2q77Lziu/w+S1lzErJ8n8pusoJm4XbCZNb4O5nQgpFPNQ6TKtaivsCLqQepgu5c0lymlxZ0qhPNHor49K4iT5S/VaV4QavEBrhmB4cAfUjXyU1DGvNgBTsAyK3qXUcxwGLT12/4cQQk2kX6Q7LK+5QWhiUyLPcpIs7ixmRMGAKxVZw9er9o0QpS8r7SslZQpUqUXM10AYo1sOcePN47znfZ/ilFN/gccc83Se+cwXcOoLXsxLX/oqXv+6X+b//OVf89Z//Ve279jBcSecwMGHHUG/SJjrG+n8steVpCX8lwCkQkghkjdHIAzVv1XSau1NvxzjAx84j9e9+rd58pOfz+///l9x/vmXsnPnAjMzXbZtn9B+lnTR36enA4WDaewL7QXmF/xywNRfIJd+3qW6v/Obf8jLX/6LvOxFr+IlZ7yWn3vFG3j5y36R5zznNA496KFk2X688ufexHmf/To33jhOuy2uJPQBMYZaMlzmTPEYMrrdxBlnvJJvXXgpjWxYFaP2l0B7cZyTn/8cLvrW+TzykUfRFEv7/XlqVah92efhR0GMEX+qqiJoLK7bPe7OkE2bbmd6apqyX6qK1XRV2m9UTWkIapppuzv++Edy5VWX8NyTn6668wSt5yADtdFcxflf+iZ/8sd/ybat86iLup3vY05PrPtOYBUrzwOTAz6Py5TvGXc94OBlZkZZlpgSLmO5LsXMbKBHleeC7mUOJH26SHi+oJLOQOm+bKL56SnlKKEqNbJBSp9698hTaun1zKXoSrDCgRUO/ExxwFe/w+5Be8r31WUwKp2LTBuTuQmj/cx3ImkYVzmyFwJb57t85dLr+MTXL6Y3vJquziBSZlTSRzJUSLIxYmG0erDr+k0wMUd0JJ0F8nKWuLiFEx93KK88/tHs15hltJgkdqcZ9vOd9nSTrWMEqTMHp89ISvknig2Ae/wkbyldi3AmwXI4iCulgXuvhc5Xzovc6Yrij86IUTbycLWTxz1omF889Qk8Yv8W1dwORnKoL1SLimLHLroT00TF/fxVlbKgO31iyPH//1gOjXL9xAzv/tyX2NqX+S0aEhl9L3RDTKj8Tf4hcPWvQK/zIyh06hSsvPdLDpgN5sdtuSDD0O3HvXR/cIgcIf5/QtwmcKi0xlzGHDztg/E8D38UVBYp4wj9OEovDNOLQ3Rjg55kq2eBcqlv0zrR0iVUpe6Meritj9a101Ml0zJVXYWVZI8auNPj7WWyYm5sq8RlUdVxuJvqqgH8P/kUbzXGJEC8RWfMQbdJtFZoVKAzakPEjzQCLStJ3Tk60ztpj2+hr/Mx5QJUHSxo8YVKzR0SuvqhIulHWUtvUugwqEFdZqpllCpx2LPEazqoyF8TrR6uwE8dB3yWl+HHDs4r3V0FFw1T4TLUknXXiqqkKiQPl2F3neQL0RoMrdmH0Fqjc3ikzqurpPpz8LHUdpC415/hXmNYQXAfckAKzi8XBLUik5yYBMwhSX0mCZWSZLop0d4BMkgqHTj92xFVUjIfZXtvmOlsf0YOfAILcX/aaYzSWhSqhzf23+JA24/kTi001kqQpKAdkN4O1BudFGSQceVx3wBzHYLzRqNGMbewQEcXSgcfdigvednLGRkZ5f3veR+3XHcDqd2jFTIqHaArEdnXxXir1cRxlMqTyneyyXTB5s6NqHFlMReNxn4HHcSrXvMa9t5nH/7lrW/lhmuvY5Vw+z6gPYNogXpDFl5LkISv3+vVuGOWYaLXoU+i3e9z6IOP5GWvfCWldo93vf0d3Hr9DbiDJopZI60WQ3LkdHptom7uu91OPe5et0/QRm6+gYkH8+1FUjCc7qOOfiiv+PmfY9vOHbzrPe/m1ttu037W1wWW+CKDtC8cWT7grW/mURdGsiPUfyLKEGi2ZBTockq2J8kiRzz4KF7y0pex+fbNfPTDH2bnli00vV9dAPo4Nd00xPMsBqJocPA5KTTuSg6RgOaqRhYQQ3n4MY/hDW96E5df/n0+dfbHmdk5wWhzCN89CxkYjrPmo3jnodUzr+JAPSeV0kH9mJeHQIyZ0OYqiyz2Kto6OFT5MEUcZqrdZ75XovNE/VsjQY1i1WNiy22k9hxB/TWyhto2pAT3ZpUcJpfftJlNUz3/3oB60qt+8E41Fh8r4jciSqsAB9VYef8vOCDWOfvuBIiTAxTO7EHsv/xU1WVc3l5JYRl8Wj1hMq7KDsXcJL35KTk8uqxq5axfNSJ5iZhkx/uI+mjGwFCAoVTQkpNiuL/AqBwaq8o5VhUzjHQnaMzL2TF5K+XOG5i/6VLBd5m76bvM3/w92jdfRufGy+jdfAXdW64ibb8Zxm9Hwg3dWegvggxGqm4dZlqpDRGfSx4z6VG/3JXaACfGQfSnpNWshen2c3KdWJnamnSgiWI0VoFHl+EOjtbF+kh1jiJ3etOdUvffhOslMyNonjLpTU+7bnYdnXQBr9FjZtKr6DFWrVqlUCtSZWaBXLpz18QuOv0uSXPrjvd+OazLhtVcc8MM73n/F3j2ia/ij/6/t3LlFTvIhw6mNXYYrdVH0Bg+EHnmsWwtVRrm5htu58ILL+Y2d6A7vzVH1tRHK8PnrNJ81hBKOZB7hGagkNOrsESjNUrIV9Ec3Q8LGzj7w1/k51/1q7zp136ft/7bu/nBNTex2K4YHl1LzIdY7BTqt0m7W7Agve7jLKtSbTPy1iosjuLfICHfKLx7qe56QraRLG4E24ixjo9/7Iuc9sJXcPTRT+Sv/+adfO1rV8q5AkEkmwDJnPOwUu0Pf/gTfOeSK8jzEQrpuFT15RSZo6Ex/MEf/jYHHLiRUvJrcuQFtTPxl1r6uNOT0m7J8ngIQetM/AHhFTe01ymqfnImJibZsmUrszNaG8ostT8UAm1FSonOoB4MDj9iFX/6p2/mscc+UofQRXwv1pYONswH3/9xvnb+Nwmqp21NfUXBoD+0fnYDK88DhAN3JdPlyG07z/d44RM9SLCnCJoZuewALTcv/SEw5ewGxSSrmQVK2UKLcy6Dkl01TkKqmGoP0FeKLacVXXlXOLDCgRUOaNfckwnSJ2jDEiQBKg3SI6Y9m+VnqUpfemdKZ8Grd0zz+Ut/wJzOKHOF2upsmec5SCeZcDQtI7ZLFjaPy5acJksNWlJEzWKBVncnxxyY87xjD2CvbJKsu52WLTDcqCi6C2Tq250lDlJpSlHvhmouyoRdEc/nXj0mvAP4ITSyVV1nxxjIfEN3e0EQgFx5w7kxYm1Gix08fP0Cpz1hP1Z1d8D8OGY9yAIs9im27KSan6cVIpUf4GJDNkyfyox59VGsWseXr72Jr1+/A7UihhwTH9UNOL8dGDxJgYMws3ymVNbKez/mgNkeEyg6XaaCbEr/Jsihhx5a2/ue53ZBjFE10Fkg4XEzw+zuAZM8+TeG5PzoR50HBO1sGIduNiTHSJNSdUDtqWTeJ1LRpd9e0PrqEkxyn7wvUykCowSS8qnBE8uQWF5ritV1PUwqvi/fCtdQDiYyBKaV4bSTRG+FVTqDaMyhaJOnHsM61zR1IxK6cxTzE1TuBJmfhLKt9jrTWp8kRwm6BAtB+JTrn8ugJEkfzqeqjnlqD5Be1OSphr/eas/Q4yvw08KBwaz7HDsMRuV5gxjszkWLSrD8eiUHpf2XoCutpgFofUqmkho64HK8DCizjquRv8vt1bbQORetA1IGQxtordqXXhlJla8Lr1hBvXg9Tv140qFO3IsPrbZ70Xql6X3OgaSLEAeXUJ/MIMkz3TI5uFAlCV5FQvcpBMtxR4MFXeAMrWXLdMmO7mo2PPipzLKeTlhDFXX5UhqNRotuT8oUCaLwIbw+2CSpS1ZhSoQEjaXDrpnhG56y8MNxVVXUNIVA3mxIoAvmdIm0fuMGfu5Vr+LZz342733v+/jSF77IwtwcUe0dZxYDCwvzKEklZdzXZU1Dl/oobqIhqr9KDom+YKHbZd8D9q/xPf3pz+BjH/sYH//Ix+i1O9oQKoKQ1IdxTHEIwh2CUYk236w4lzMtAAAQAElEQVQtBPpiTLM1hDVyanwHHih8v8DjH3+sLsjO5vwvfZmovt15gozHPIu6wO8RhCdT3EfZl4MhiK5CeEOWUap+XxcEpvKDH3QoP//qX+Bhj3wE73znO3V5dyGLMibl5SACJuM8CUIIOP9K4eiLpp6cGp1On2ZrmJDlVBbExxYHyOnzK296E/4bGG/953/iW9/8JoV4lMcI6rfGpbruTHL+1eMEYggk4W5pXp1eN14L5R98+IP4vT/8A5qNJn/+p2/h0osvwXQBlqP6oiMIp8+zgyU10OtBZepOoCSlxupzXormUs4jS4ZJxmLekkGSU8Wm6G/g6RBz/LfFGzEwtWsHW2+9iUybPOqnUptsZDWHP+IY5skZ75RcdfNmbtq2wGwX4aAWw0rziaDCKeGOx9XvHYmVyE/EAVMtBwV6l/m5HCpLfPbPHwWmqt5+GTRDaqHM5QZaM1DpLegtzhPkTIhWkbUaWKtJa3SEphyL0eVX82mqHwRR9TI5QbKyR1OOspaMvyEdr4Zl/A2lthwkgnKBEcWHq0Wa/Tmy9hRpbhf96W10xjfTluNjYfutTG+6gV03XMmOK78r+A7jP/ge0zdcxeyt19LbcQvdnbfQn7idSu388EdnGvrz1Eal+jVdoZsWgGnNB60jE/jwJLIe1OAjXgYxoM5jdwR8bPpcfr3ucvz+HroOcRp9jvy3vvbff39GR0dxXiSfqxhI0sdmJl1QsnHDBlU3KuUl8aDf7cn5u4me9ERfuqFf5kxMVXzgg5/jpOf+HH/3t++CuI6hdQeTjewj/TlKUQ4JdAAqGzRaa4SvCaFFGBpTmIP6QsJXyRmQdChAMlVDQOVWc1tSh+vRQnRUBOR/JWRDJGtRVDnDq/cmb47x3Uuv4v3vP5vf/LXf4YwzXsEnPvlZrrrqJqZnetoDAzOzbW6++TawiOtUCwH/jXV1RNKFQJCuykKDQAOqJqQh8UbOEYZp5GuJ+XqNpcFb/uzveeYzT5LD/qF85rMXsGtigVJGXowNvv617/HaV79J+7NwkBFioi/H39Of8QS+9OXzOGD/DfR7i2TRWNT+KEJUtyJJCPcElp7lPDOrczztETMT68QftauqimChTo+Pj7Nzhy46tO6C5LxynqlOUfRQbW/KIx95kPj0HzzpuCcoryQQNb5Rzbnxc698NZdeepPoYY8nKe6gAA8dPO5g/rECDxAOuPyYSRIkE5Xkxvf7KJ1d+X6vMXhcgeY/4XGv46Hn/XgwcuHpLS6wOCu9K1sI2QNJcuj7uUvMMlR3IPIcl59luKNgJbLCgRUO/Exz4M46IYQ44IbsFI9ou9OZBGYWO9y6a5qLb9rC5ZvGaazZAFmDKOeHn2EIalcm7eA5zHeYvv4Wcu3TDelAOgsM96c59vB1vPyER7OxMUPo7GQo6xNCn0r2aqb9O6gnWUaYbJ5lqGnwD+WhXXQA3KPHteBukG4WviTgDkC2iHJEs+/p5vnS3Un6tdS+3ussEvrd2nZutjfzuEOGeM3Jj2fvOEeLBdHdJUTxYaHDwpYdNHQfkImPmecJNTGDoLN9PsyULq/P/OLX2daBhUqFKpJphHeZGDxpyQYwT3odL3Dw9P0LVqjZgwO+9y8nK8lPCIEsy/C7GT8H7K/zwAEHHMDw8HC9/3t5lIx4OT/2cZnVKtH9UmE5vdCkKznqyAnSzUfoOcQWfZW5IyRJjpFdWspxWfY6JMlukL1gAkRXbTOYpEwCpk/w+uhxGXNQ1JIKUb8K6qjy7qt3iSR1L3qcJsUGr0pEn7LQItQaLnTO6BHKLlG6JZeDoykHR0Pn0v7CDN1pnXnHt5Fmx6E3r2Y9WeaFwG30pDR3+3gXP1TgmTXfPOKly6HHV+CnjwNJQ3JlvAyedlD2nu+eYuDxJfB1NgCXYXTT4+Ey7IHA63tyGXWdTvgv8km4VaKzrCSWfJSxdfuDzvoqVb4JBj38SEFWjXv6hnvacKXdfc+BZIlKFz8OtXBIuFxcgjR7rCJBoPMq/aICkyEjCASiLoHmq2F2tEcIGx5JMXYkRWMdncIIltVQESDIilGoXJSooVKfSYaMCUKC1CswHYLdsVK6IyCLxDyj0k+pjakSqGF9yZkPNdF9D7GZc8yxj5dj4FV874rLOOvDZzI1PiHlrl6EMxcO0yWMBaUxinaXXHRExfu6ZK9MvcdIpovTUsjdYfCkJx/HK17+Sr733e/yyY99nImdu9AtF06XdmVFS1GcyBo5mfAjQ87xNfIGhfhTaAyWZeJBQT48xJOf+lROOPEELpFD4NxPfor5mVktT8M32qroixKNUGNrDbcw4XPHRS5ctfEsmkz0dfs9ZnVZNbJmFcc97Sk8/VnP4GtfP58vffGLzE3PkAlLkJMh15iTeFcKKnUR8kw0Nggh4vi05+NOFf8fG4VG0RoZ5oTnnshzTz6Zz5x3Hl/8zy9QdLpkwoPGUTp9oilkgSBeleJZVF9N0dfpqV6e05fBUEWjrYsGWjkvPONFvOj00/noWR/mS+d9jv7coozggM+xSYjMxyTQlAgTSMRqQMRJJGpHWAwBE94BSEp0gBA5GkdOzJokAm5AxWA4D8e3b6cpxG7EVMLdEdKNhx5BJx9mUYZQOwzjRtCtO6e5eds0kx3oB1XMg+bT+e+tlF557wUHXGiWwdF43EMHTY4H9YzXkR/+8OoOkgNclhy09iUhqps048KhdYKclansI5GjNqgl60myT4gQpHMkk1FgIRAEUesn13qMEi5JCwiHOW4d3pBjJOhwaS5Rku9gQXgdDIk8TclIQ0ZiSwZias8Qe7MMV23GrMMYbYaLWbLFXYSZLSzccjmdWy6jc6vgtivobrqK/u1X0998Hb0tN8DiJHTnJHgLSNlpTAUSclKQ/FklCqgfqz8HH86OmmV3ZNY5KhyEg0+huyNHkfvp6+vVwcnzeWk0GoyNjTEyMkJLDqwkPaopwMdb6y+t//Xr91I6Q0WaNo3WMr59yXfoy7Ee4ii33T7F297+Ef7sT95KY3hfYmsvLA5RqFwqQyrM2wRCiPhTSI+adAMqrHSqbuQNYibm+m89+bd5iraY6fOiPCdEUVIkCmemwxTWpNTGYzEnmaTGEs3hJu3uIu6cSZapXH3ZMNgI73zHh/id330Lf/3X/8bHP/GfcpBcDXJuZI3hWn/1RY8yNL4ulHNUvUl6ixOUclAkOaML6VipOJpyKiuK2ZCghYUWWXMD05MFp7zg1fze7/89l1++lZlp+Kd/PFMo9yKGVQqDDpeSOab59d94Hfvvv0b7QFv9FfiTS5c25FxuNoRPaydGH+sAgtaOw13zzJw33hqS9LnPVV+0el3PjTEwPz/HxMQ4s7MzohetKciyoPp9ktaSozj88LX86q+9nip1NF8dStkMzeY6oWjxyU+dJ7pRmdiitZrQnmuQBKpwN++PLLibuitZ9wUHzAZzZGZaj0FyYbg+cNlBj5nLhyKY5ARUg4Z0hMuYg5cMwBQ4KNjjjSGTgCSC9PvEjm3Q87VcqkYlkA2Bg6oo5a96USD9oE/UJyvPCgdWOLDCgT04sKwdBlkDnVPrIkWlZuh0S3bMzHP9jikuvG4z0zprdIqSZp7jjt1C8Sw2GBIEXf7PbtoKshGS8ot+m5bsyNHODs546tEctKpD3t9Jq5kotOeVwah8zwylrGDtm24jyt4QglpbRe29JvA00pb8NzxJmJPwpDo0xRwU6G3kDeruZZeJsrpGpr0+zyKZdHpmOaGoGGuU2NztPO1BY7zoCYeRLWylkWRzyNYmZjAxQ3vrDtnSbUw2VxQOdHENOd1S9tPQaq7bOcMFV97OvEFffYtlshqQFVAJSmnyAeCGYVKFSrDy3u85YGb1uvB9P8i+XCY4z3PcjvS0f+vbnSBr166t6/r/CPNyL/vRICHQgjRJRtJaqCSL/diil43SyVfRrmFM8RHcOdKTvJVCpiUGcuAVC3NkZW8AktMgKTOtOgRWV1JlSTzLcIchqn6h7lXBffqaGWb2o2koC1BxyCOWax1GJcQzHz9yiPgFcl/njvbsJAsTOyimdsL8FPR0Xi07UGklijdJPKnqESehq7mN+TpUCvF+AJFBGFTTlgCFyl55f+o4MJhhX1G7wbSGqMFvGgf62mUnSQr8vllCwzLUeZIfl6ZlUCE/9CTlOCgYvJ4Q6I4G7RQxlsLSx8wgtBhbszd5PqJ0rq4MqxsNekN01Mk6d1AySN+zz3DPmv2Ut3oADS9JaJLkINUCMSDcJCRBmSbwfL9UN+m2QpeHWXOY+W7OLbsgW380I/s8ipn+GGUYJtOFSqFLJhyXNrroCle4TAZbFBLHhx6hlTpVp4qbLjKH8yaNmFEWRX049uYEwzchM6NUHXdcRK+TkMEkgW/kHPmwo3n9r7yRNXut5x3veAffufjbdBcXySygmzOauTZYefubfqCWAafuiFmmy/tSSzRR6NLVnR+toSHyZoNDH3QYb/rVX2VsZJT3vuvdfP97l4Fu4DO1QXR05RgotXnUThnRFD1PzpWg/rIs15gS/nff+6oTRN9jn/AEfuG1r6GtW6x3v+tdXHH55RTdni6GTOQVsuNKCuFx4zoTrX3/DRmNMYQoroHntYaH63hzeIinyAnyRo13x47tumR7O5tuvhnUJsiwDuKLmRFi0LgqZfdFckCsV2g1DrxMm1ZPhnbUeJ/xnGfx+jf8Mlu2beFt//Iv3HLDjeKdcDgeQ20TWRZ1UdliUXzt6hI6xqiLyALT/JbiXyF8JtpN+J76zGfyy294Izu37+TDH/wQN1x9LW6wB8BEgTmNgppWhZ5Gj7oiCF8w1RLv9EmmRlHgeZUGUWr+FNT1zAyfN8/DMYeMImuw3+EPZmzv/enFJkVoSiYFirdT4PapWS6/8XZu3tWhDSqL+MVlUnsl73hdTd6RWIn8hBxIqrcMitavz6pHlkOP3xnqkloIKrRTIYkT6BUq07w4+NpCcf9zb65HKumgKMFwuaskBwhiI6fRatFoNglaPxLLWmdUkiWhwuVHPShEaxQwKTPJcZTclqpcCVy2GFRWpYqgjCDZbkgGGzqE5jqKZVWPKKMwq7o63PVoKBxOiwzpErvRnSHqEjvNbKc/uYXOrk0s7riN8WsuY+L6K5m97Xq6OzeR/P+MdKaxYoFIlyBNpC4w7vykOyeVGuQs1xuklH0/f4PWtZPoOs71+DJUWs896WbTgLwsBNPld0/zZwxL10WfR+leb2shMjOzyA03bObGG3byN3/zH3zoA+eQD+9Frxc111HtmtKl0ld5k6i2pXRi8vmXvGTRxN9KIiauCWe/43xXXe0LUfUta6ibIKWQVC8S/NBvwqv9qOhKW/ghSQop6SBgoaJMXdrzkyTNvxSm2gp/EI44jIURsFEoGnz5c1/nLf/rL6SrPwByphS9kubwiOSw5IBDDuTpT38Kp59xCmec8QLB8zj1hcfzqEcdQVOXCUUxTrc/K3wlZtqU4wAAEABJREFU7sBJQFUZVcpoje4tfGt537s/weMe92xOOuk1fPa8bxDjGFiuOhVItv767/+CRz76SMpqAbMCpPdVSLAg2is6Hb+gSDj/l0EN63c57RfVPmeeaWbCY/icRq2fTPtizKJ8k10tnQoLUGiPnJqaZHp6Wjq6jwHRIlExxxkDPP5xj+QP/uA3RUdJCIGoQ2sQ7/72b/6Jr371G5ipkV6vr2DpXcpUT0sZK8EDiANmy/MHVVVJToqaepejUmmXMQeXh0ajKZlE67pSnd3tlLjLa5KdqHolrUbGwAHSAe0pJk1far2ix9fObliOqWDlXeHACgdWOOAcWFYLHnr6DjDtOAHTfudFRdlnXvbDrsU+W+b6XHL9JorWKp25Et3OovRWRYyBIJsy9ivmt+ugPLeAb2rBSoZCl9VxgVe94Dj2H+mTdaZo6hIH4TWpuhAj7e5Ah1WuwyyhbR8/MwsJQXZpfaZyYrj3T41G/Tp9y1Dn4Zm78Qft05loc26Uujx2cD1eyc7yfJTXrBZZH2d51qP252lH70fe3knyb0LLDgs6g81v2kJot2nKrvZ2+IB9YCory8iitTjngovZvIhzpO48kXA+aNdQOuH9ozwlUIKV5/7NAbfhXE6C5Mcp9fRyWBQFvv+bDWTNHR777rsvhx9+OP5/Qvx84HV/FNSt3KaVPDneRJBkZFQ6+/fDkO4Bhunmo3SyERZDi0XZzoXsY4u5RChRaL0i2z6kntZVX3cVhTCU6i4tgYL69Z4c6sSS2N21zqDs/+Xnboo0ciX07tH9Usr5vsRfpDuQXqpDFZtpNWltNoLR1KVMLLr0ZibojG+jmpbeWpgWn3qCQvwpBdUekJb4IBzimigQ701r1UFNRElaAgUq889lUInT4rCctRI+IDlgkoKwB5hGsRuSSqhhWSKSJGFPMJUOYFDPGDzLYfKkJxzUFquUo1zti4roNUlfNsgWLsh1xl4jB4jOwqmhbjMgCoLABMuv43FYTt+z0LHes5Yrre5zDiQJTJL4JAlIaYFKClESg0kxmTYVk8ApSt7MqUKfQgZcLzUZX2wxlx3C8H5PoMMGtRvTJYsJSszUSnLW10VT0ghNF1BRm1SUY8SdIGWRsJCRYmCrLvIv+NrXmZucpIFJCUtQdRgutDFW6t9tI0z5zZYuxCP9bp9KBPVVp0NFXziG1q7mOSefxDGPeyxf+uKXuPD8r9ObXyRXY+sXtHRJoxMyvgl720IKP4muJLymMfu3G/xbHv5nnXrylq/bsBfPfM6zeexjhe8LX+Bb37yI+bk5RsZGCX7ZowuepPEl0eCOlqYu0Qr1444NNMaWaHX8opRFGYUbDtiPk055PkccdaTo+yIXXXAhFCVRfWeiLYlPZkZPRnUIQXuTWivtcae3FL3+TZBev4+pfMOGDZx22mk8+tGP5gPvez+XXHgR1i8ZyjVHot8vEfI8oxL/CqWjeG0iOIRIUPugeqUZbc3LoozuAw89mJe89KX4b1988hOf4OKLvkUS/4WAUmP1C7CexmEau4+/EL0B0amxZjHDLNCTEyc2m8zL0XPQYYfxglNfyNjoGJ8Svqu+fwVdGb0+XpM8meYP1W/4MBX2ZOxHp1dlIQZy9VO5UaKL4eS/oaCNudQ41I1mvML50RNdpnE8+OGPYGjNehk6TdYceAhrDzqETshFR6m6RhB9EjeSLlQ6qj8uvt8wPsGN420WS0B80MeA54At/bDy3EsO2FL7QVgbp5r3OtS6EcNxqJRXfyMsqJ7eupHkAskrlWGCOq71ZVoHJj2CoBS4HAfJTSE59jwpCIKccLnA5SlJ1vvCX1rkDpBspKxFlTXpW47/n0UkI6a6SBaSANFiMWLBIZMM5TUog2VI1JKsNETVzdQ+GkQSmXRklKMk0+V4XrYZth6N/gz9qS1Mb7qGiZuuYHHz1TB9G3QnoPIL9q7CosZauYEKlFpfCkBjuAOE3/PMPwRJcH9896TJ59x5ZGYE55PzK8t0+d7RGEvMwlIIw0NNjIpKeun1v/SLGm1FnkdQHXrG+V/9Lh94/3l8+fMXk7XWqKZ0mta1JkF1jRBivUck8TBTP0n6ReqEYBXqhRjQ/KheMvod6VMdiMpuIPVyqBoE0y6UlFa7JN1DtQixp75K4Z8nxDZFf4qqmKP+54GlyoNwB0iS1SgnB9ofsWG1kxMkHyO21hKzUbI4TGNolL5/49ECJ554Am/+vd/hn/7x7+W8/2fe+ta/VPhXfPyTb+fKq8/ny+d/kl/9tVeSTH3RJqUOaoYGTaddKGwqrT0pjPDtb11KVQXxMckhtKCww/NeeBJPe/oTVKdPjNKbZU9hIGgOgmQcyWmWGUkIfY6WodL6XI576PXNVE9y6OllYOkptB9kckBq4ghaBGYJxz83O8vWLdtVK6oo0NeeUkmPO+1Ff57nnvhUHvrQQym0Vvpa33k+jIr50Ac/ItkQVZrDUrSAM1dzkoSqfj3iUCdWPh4AHHCZ2ZPMqLXpac/XUvQoZkaj0UDTrnjAgsB+WO585gegMrVsd7taG4lmnmtNtynl1MNlUG29RpKEe31V3eM1xR0UrLwrHFjhwM8sB3brht2xPZmRKrAQpUWgrw1qUZemm7ZvZ7IHF/3gJsLwWnra+9Ge2mhGaltU9aLOZL3pWTrbd1A/AbK8IrS3c9zR+/C4I9fTlC2hXRyrIiZFGEwaS2eUZpbVTaQIKYNRCPzMlpRrmC4hIVApFHH8Tzy2hNSotAcvQ62vxZAgOt2+ijEQsjDgjfgRLeoSeY6hYhcnPupAHrZXxoi1ZQ+UVNLTOijS3TVFS4eyIBsL4cFDjR3ZXoXgu5u2ccnN48i/hPuvTZQ4BEz2Nfqs1ESnay8MqO9U639WnvslB8xM8y85CQMw89kEM8PvP9jjcflyWcu1l/v/B3nIQx5ClK1gtlsO96hez33WyEiy71N9PqzIQiSY5zXohyG6cYSO7PBuczXF0BrKxojusWTvp4jLcGdqF6k9K0GSAMuWN50tHSrJfSnb1s8SuFGyDJL/JBBF6sepSf5xn4HTimhGNGkQosPpMYX+KrSoSFCRg9Io9LyQYQLnV2YBd4K0VHUoJrKiQzE3QXt8K+XEdtLcJPTbGIXAdY73IbQKknJKRbWkcfBjq6eXayWVOShgEPrnXcFLV+ABx4FkaHMSZFAKqgHgodYXNUjeVE81oT5DllpOpWShkuTg0ohpbSXte2jfNErlu5wVuiZtq25XdaXvJXuV1nkhvd8XFLW8C3dfffYEhYTX+9U5GDk9N+x1AO0FyVlqkaoGKeXCo/rCrg4x835KsVx19HlPX8d4T9uutLvPOWCQggRDwoMp9Ol0UNxkWEjgUFhIMEsXzNYwuxYbzIf9WX3Qk1iwfemn1RLS5lLbQRt9amRJGBFURHUjjIpD1AaVFCsTNOQsuO766/nwmWdyzVVXYTKGmiGQm6kGEtok3ODfPJC9h5kRZRzGRi6js6SjizI3DIdGR3n2iSfyyle9imuvvY7/+Pd/Z+utt4EumxrClwliDPTdiSAcvsEG5RGMZrNJjBmmtNNjMbB67Rqe8rSn8pKXvYzvX/F9zjrrLK75wdW4s6SZa2Pt9gjaNNzxkaut5zWynKbKRDRRm3av6BNEp9O4Rk6VE056Ls86/jlcffXVnPmhD7H5tk0kXfxkwlP2+vXYSo2/0sIOoiuEQIhB6BKOe6jVwrlSSFHsu+9+PP2Zz+L0M87g0ksv5dOfOofbNd5VQyO0RENnQQ6gLKPUvPn8ZaJDjSmF20xYhDsJurqU6omG0VWreNGLX8xzTjiBC7/5TT4hx8WOrdtw5vtm7+Mx0aQpq8fmxoGPP8lA8HhLtBUyQJLqLPa7rNu4kTNe9lKe/8IX8rnPf57zPvMZxnftJAK5xhRkXCSNOZPiU5ZkR5+ipyd6S010JqMGyZ5J9jx0kCSoXkK6lNIQBBk4GYce/SiOOuYJ7HPYUfR1ud0uEhZzMKPdWRS2Shuz8ppDlILZKnDj9nGuuGkbUx3hSdRzaRh7PonBz555K/EfxwHn3zJ4PY+Dy0ed0nzoJUhGPHRQlColzRHiNhSSxzpigaD5MBMOyUnqdAiSrzwg+TGC5KKSLPsmaCFSqX5tqAKm9RhkQJvkn7rMSGaSfaiAUjLnUKnfQTjI9zKJgmpYveZUvBSqRH0pVxQlTAUeR3lIjs1EowYSXK6j4ePLFDqtDRmTVugAWHZoph4thbE7S396B4tbb2Xx1uvBf9MmdUEbPEUXoREfSqJwJOU6KBi86hvulDPIfwB+mhlmRqPRoHA97mtfkGTMOzzluCeB5rzfF9+0T5CP8P53foiPnfUZQr5ObVuaT8292zDaTGKUDjfI8kTM+vTbu8TOXfQWt9NZ3EG/NyGjfhtFZ5KyO02wPrhTQFhyzZ/vE9H5K72dBKb5iFmikUsjFfOqOk1/YRdUC2q3CHIqSChRR+rP6hkIIYIbfbrQUHNiNkRKGZXypCoV93qmMPGut7+dk058Lm/5s7/gS1/+GjNzMzSHMg48eDWHPmgNxz3l4fzlX/4uk5PX8eWvfob/9Ue/K1q0VtwxIzlC8tfIG4TYpDm8GmLA6clb0n2pwy+/8TVs2LhWvO1K5gtCCMQYMY01LclQqf3GCTczlsszrRuv52kz4//mSeIl5vLpAKaf7ds0B72SRtYkWmR2ZkrT2mH//dfxpl99HUF87GvPSCnQbK3hYx/9BJdc8j2idHgmcCy7AT2O22EpqmDlfeByIKWExSAZrbROFA+GSVYRKKVAcm3UZZXqJsmu63Mvc8i0Brx+Jd2RS2fu3L4FpENK6Q1UX00lhdTAyrPCgf95Dqz08ADnwJ46wyK+q0nrQFe26K2bN4POEbdMLHDZjZsxXahimcqNga1b0opGpjNib3IG1CZon426cCllexy5T4NnHnMQWWc7o7FPVkHQ5VGUjRDkSAlJ6WQEAdoTqTWXCT81oMdTpnq2FFdwj1/H4XpyN1D3uPy5O0RPWipLddwp6vreLWJinmE6syHbo8Ech60xTn78g4nz22kViwzJPmuEFv2peV2sztRpk71vFmqTIYSMQjwoR9dy/uVXMV9AiGD1j4eVYklgEEBVEbvu4Akrz08VB8ysHs/BBx/MmjVryPMcs0FelB0bQqCQ/HS7HUIwsizKrqzod3qU/VJtAxUZ/ZDTDc0aOrKVu5LBntJFbFGq3PGW/Q7+57DodUFd6JVMJoL6M1MqCDx0AOWjaklCWCnkPnxEg1aA6wMRU7+7iTFFHbRYbABJyiwp7lAR6pYhIV2T6vGa20s6V0TZT5kumfOqT29mnM7UTvqTcuTO+Z/Gaqsf8Vd1UF11UvNgmUWeFhrhVjVPLEFaCncHnuOwO2cl9kDkgA0m2qfyTqD8ysejsJYQw8wIkj/0uN3vtryfQZMOxy57QeWmMgdHmmudR0uYVqqh8zpdzHqE0COGPiiOdRW6TDafxcMAABAASURBVM5CIfksFdJmeKihu4UccGwu61oDRMml1Tm4kNapxL15HOu9ab/S9j7ngKZQhpbVYCDLorJAKc1YBik6QZIAkuUslENsWVxD3HAMadWDKbJ9JEdDBLVJalp53VCAFRK1SndESWUqSODCnqQwXciVkBAareFhTnnRqQyPjfLZT3+GS799CVW7h65KKLWRBQIxi2S6JKvUqKGw2+3WDhE3uILKHJ9f4neF+4DDDuHUM16ky5X9+dxnzuN6OS36na6Ue6XNsaDeJHVp2ZcjJMszQtQ4tRBClPGmvpLifTkYFrWpWiNn/0MO4vSXvBj/e/VO3/VXXU1vYYGmLonyRkZfF3eddttbUqmdCXclY9cN4YYcK5VoLgQ9bRal+nroIx7OSc9/Xn3Y/8LnPs+N11xHJQN5qNGscUTVsWD1xt7TAd5xNpy2KtWbuoYofoP/Sa3W2AgPf8yjePErXsatt2/ikx/7ODdefa30QZ9hzVWGHjXo9DrMt3WBpzhSMIXo0zBFlRFkuJvmPSoszXjoox7JyS88hW3bd/DZ8z7D1k2bxDtUD9xQqPxCUkZCHiKy9qWEAh4vNAaHGJWfRdqSl3ztKg47+iief+qpTExO8vnPfo4br7se9/S2sgYNC7jzx42XflVoTD1Q+5JER2OPeST4byjLqE5WYpJH/02PSqHTWqiu/6mrrry9xdBaetkwvaRRC2+MRlS9Rm40G7F2BPW6BYUuJsvYZK4IbJ5e4MatO1nU5RxLT+U8Woq7LCxFV4L/kgO2VMPDZRhk7eajlIDmFgfns4PilcBLSgmlBcmPA8bCQpu56Tl2btvO9MSELrIXCFpvmWQraD2ZQu+hChmF5LdA82xqL0M55A2i1lRUiJl6AP/0NkHylAlyS/jFN3qSSk1yYwSWH5P5HFQnCoLqS1OotMANw0zymlMQle/jK6X8ykRNkctmpT4rsUFZEIyodZ1ngVae0QqRTJXdqdObm2Vu12ZY0MatQyKhgqJHVBtv6wAGNXCn5+5z71TlfpEwc0rvTIrzLISAmeH/R6PZatY6z8wwzVam9btGTtkjjziCSoecjnR4njcJzRGCLhyC1nDSvOeNISw0aTRH6Wt9l3IgFZ0J+p2trN8vcOxTH8TTj38Ev/Da5/HC047j2KcdzaOOOZiDD1sjvat67XFKd47MbZWhv43+/CQIR66ZzDT/Vnbl35hW3WnRtQhJICMMObM0jRqUZkh6ppBOjAE5WXo0GnmdH5tNStHu9CfpXDNla2weRq8secMavPPdZ8rR/jpe/dpf40//7O/54pcu5eKLb2LXjhJfIiMj8JSnHM6bf/cX+NZFX+bXfvU1RBl/rbyQqMxTak30BRZFS1Zq7OP8/OtezpEPPkS99Ym+f4hX2kIoyoq+nDul9qlSAqoti6Ays5o4qfQKP1T6/uihg1P940H9qicxZ6ma0gN0ShsLc4uCdr2PlEVVf5uyFF973Tke+agHc8IJT1O9HpXWhOG8a2n836OjC6RKOgGtLcT93YAe9aHPlfeBz4F6JiV/Ps2+F6B4lJ40kxDVELAQMa0Zr1NKkN2+8rqe7ssm8TJfB77nz07KSanDe5S+FQbuCnV/zjYv8HAFVjiwwoGfSQ64LlgGbLdC8JiDM6UuV8LDnW6HSunM9OHabZMUzVVqFnWOMWLWpFKZyW5wGzHNzpEmpwgWcNsxyr4brmY48QmHsXdrjmaa0xl3jqwKglw2ofBUUSag6isvCKLwxcrqvRM9SlLJHlUWprSiu7ddpe/Zm4RrGajj3PF4L55YDj1+Z6hkpBTSt5XO/LIuMBFlZYexOM/DDx7jMQeuoTE/QaZLaSsiLFQs7Jgkl/HRUNvgIN5XbiPJZu/qYvq7197EDVtnKdStXt0jIL44jYPhpiCOqk2BdgG7Mz0rqQc2B8xMMmT1IMyMpuzoffbZB//TWMO6LzIz2bxlbad6paB7gkpy4HcTMQSCANmNpeSpthO0aEpMspTRl71dO0PiCIthhJ7CvkWtW4SvxP9SRaX7JcdrjocEQSkTREUc1L9SyOzHKpV74r4EJ0Hj9THj9GqsOI17QNIgKsFyWBFVU+PBB5bUrLrLCBKmdRm1rnPZ6rGjc8bsJP2pXVQzE7A4C2UPdP418T6o/1RWSiaiga5t1Bsrz88CB8LSICuFDgrqV3E/59dxSVsp+ai0XiRZBK05s1CvYxfTmAftnxmmfHQfiW9wRSL1HYk6kCya5C1oX4k6g0fmJWtTUO2ULN5Mb/L7TNx+ATdecS6XXnAml3/jo2zdehUWO2ADOU3qLyFcDtIJxuBHFbg3j2O8N+1X2t4POGCiwRK1SCABcUEZOECUqRmuLKfM1nL7VCStOZpy9VHMVavlXR+hogESKH0IQaXowAESpBR9k1CmUAb84tqNN/NedAHju85Qa4gN++7DqS8+nac/8xlcdOE3Oe+cc5mdmKQZM6lpI+liJEh4gzYk39Q8NDNiiFS6UPFLlai6qE4JHHDIwZxy2mk86lGPrv/k1Bc+9zl26UI/jxHdKxL1ERXvdjpU2iQxo1+KZrWtF6nodgPLnRb5cIu999+PF+oS/3GPOYYvf+ELXHD+15gaH9dlV5c8y2g1GpT9QrgKnL6G0o43CK9vyiFq7IiPClMWOeRBh/Hyl7+Chz/s4bXT54uf/09m5CAY0kaPFnqpC6qout7e8VcyFD3u/EK0Ob2FlElHTpy+0hv3249feuMb8K+LnvnBD/AV0dhbXCAzaMpJEyN6EpkuFWqFpDYNXRI7/5yvSfxFvDNVLFXz8AcfyWte99r6T2KdeeaZXPC1r7EgY940Z7nqNPMcp89p6euSKguRiIm3hv/NzhRM14eJiZlprNng8Ic8mJf/3Cvxf3J27jnncPE3v8X0+IToC1DjDGQabyZeOh2lZMmVVSWcPk7qR/wTD0WmPqUYNbZKicIyOpLNrjXoJ1ERGzRkRCddivT8n6FKOktdDjp+S4GouhUZoTlMGB5ll8a1KIPHjXjvphI9HjqYmSgwj67AT8SBu+dVCJpnNH+SbZ9vNDd43MEdCeJz0Dy5M0HipcvmDru2bWXTptsEm5iZmWFhbk730m1teoUocclwSDjulLxf9SE5tJCBKS59ELKcqLVYpoTPb6m5rbRukkKU57pJNakftUmabUflISackmMvS/4h8CwzU9ESYMqVCKtCpZiDokLtn9Sl0l6qoBLXLw4ar8l5E7VCosacU9Cfn2Ju+21QtoE+yOhMqqdE/To2hzqx9DHoeSnxAArMdlMeY8STMQb6cnj6ugVjoKNKNm5Yx8knnVDrmujzo7lDT4iGRUUkU17X9VzZbWOpS+pM8YxnPZ5/fOufcPaH/4W3v+0tvPddf8sf/t4v8Xd//Qd84H1/z/ve8zd1eO6n38N73/e3/O3f/z6/9wevl6P7OTzq0QezbnWSPpd+X9hGsbCT5N/6EN7Ul9FvXQIyqHSZUfnX5vuL6lfp5HtJlxhKqqqLhFg4FLqMG4h8ZXW0P/QUryjl5GoMDZHlLYIOYVm2Ss6NK/iHf3gHzzvxhRz3xGfy6Ec/iVe84jf54z9+G+9+9zlccsk1jI2N8aY3vYF//Ke/4dgnPJqYJXGh0pKqiLkzpcCGGpxy6vNIVuJ/LrAvJ0yI0nkCE++CLoaDeB5iTqs1POA33BGaGWYDCPXaVeFP9Jpq+fwpWH7TAO/8/AKTk/NMTkxr7KX6bWrcFaOjTU46+Vmq3SFpPVhwOod417s+wNYtOwnS7yr80a93+aNLV0ruJxww+/ET5evYJGuldHMl3ezfKJXoSEaCpEIxtQ8xw0KUnEClrKD6mWyRFIzYyMllazQVdtvz0OughUkM0vBS6gPbVlkMHjUfRP4nPldwrnBghQMPTA7soaa0k+FJ1zUe2aUz34LOjGF4jB0LPb526VUsIAtO+qrWLxYxQdTIK9XrTU8jLz6VzmkN7cWtYoYnHX0Ajzp0Dc3+OEOhx5j/yU/ZCN6+tkdrXSWdRZCe89BcjdWXrZ5jA22IqikGtR4zU4/37PWWJix3BsdVY/aIwGspWHr3LPGshvSuhw7JcWkgVSVbpzPBUDnFcx//YPZp9nUP1RUvSo1M45pdoDczh/8Z5CCdj3jgownS54VqzPQS37zqOmbUWSmwFDDx2euA0+PcQDxQISvPTxsHzAyzAfjY3D5w29f/TPfq1as9C89zGyDGSC0FFghZJC7dI1QSHD/rWV3bJTxQWYZ/86MbWnSykQGQU2ZNqtjQPZDR6fTxb5GguyVfl+oIaiTqxUPRhZ5aHAcFSt1fXhGol5ouH/NuQI9GoE9V0FtXUeru3kGrSlVKsjzQyKBpBam3QHduko4cIcX0ONX8DBQdTGeeTGfXqHNtoNIKTgJqsKUOlkOE9c7AyvNA5YBPqoPkQ8sIogYSBCZQXGobtIjqfUF5vnRMq9XBq+UxSEb6UuQdYBnaYILQxsKCsneCzuL96duY23Y1W675Fld98zN8/dPv5XNn/QtnvvevdMb/cz6o8DOf/He+fcEnue6qC5ib3ab2PeESfsml05DukD3vXQRx7x/HdO+xrGC4DzlQqe9KgihIikpqkwQleVQy4v9vo2/DbJ5u0m4dSbbxMcyGjXTjsF8FkUziLABvUapVqdYC7RCmGIISKEOg0GIwGUhBZUGWZSPL6PS7DI2NcMzjH8sJzz2BXTt38tEPf4TNt9xGlkxrynTBU2Jm9QX7ULM1yOv1acRMl/wtdKeI/zmqJJy9vhS1FtZjnvB4TnrB89i6eQuf//R53HbTzTIkE1F4ki5h8xCJCH8W8Uuiyg0xqH8ToFKYtLH6//Bo15dVLR7l34448blcf821coR8kUld4he9nnBAJpyZ6he6bCrlVAkaa6W455nG6pt1V5d8zqGeyodGR3nyk4/jec97PjfecB3upNl6+2Yaoqmpi9tKY3DaqiXnR6XLPzMjxAhLB/6s0aQrmvsGjZFhjnvaUzjxuSdy7TU/4Iuf/xxbbruVZgw0BM1GFA/7Gm1F0Gch3pk8rI2Yk4S3EJ5SG34U/o7KRtes5rinP41nPutZfP/S73H+F77I+LbtINq9TuX8y6J4nwtviecFjdnDGAI+br/EcLx9zXlr1ShPEb7jNOZvXXBB7VSZm5/DApqTirLboRK/CtEQQk4IjdoQMYsSqyAdGlTP6ybx25RGYIC2W68j4wWFpfilWz9y0ZCLPt+8fT5M9RqqE/0bIpUBgmjIZ6JoYuW5NxwQL8VP5+LdgZlhZoMO/KCj9YCHMpQ0iZgMpyAwXfy7MTU9voPpiV2U7gjMQm2AxcyIAVx3eBtIOBpLwqs1H4UlWtQsB1Dc6UCybFojucDXSpbnap+pVLWl4xCYWjieUvT4xZtQ6XItSYSSQtO2yRJ4PFCqTaE2hbB4WEkak2TNQiQIzAIBYU0QhTgTwgZIj1VIQVFJ11Vll6rqU1Y9khuOOiyhWN5RAAAQAElEQVR2pndSTWyD3iJYRbBEEk0JPSbwdznU2JeTnuXg6fs7JPHDaVwOo8+PmUZT1WDiXaVDi4ZOt9PWJXnk6KOPpJRjKMYw4Efqi2/tGqok40b8a+giwcoZ0uIOXvySE/nff/jLHP/0R/Ggg1Yz1uhSdsZJ3UmsP0XD5lgz2mX/feDhR6/m6U89hJOf+3Be8fKn8pu/8SL+5H+/hv/1v17Fm37lhZx62pN4+jMeJof6GkLehWJesEjVmeGIIw6Sg+IhtJqivVzA5AAx2nJ6zGqalY4VZqWgQoqNTHIcm4GYVaK9g6m8lEPMx1uVPram6o4JVmON9TSG1jM+vsCnP/1l/uLP38obf/n3eelLXq/94sX89u/8PldceSVr1q1h1Zox6ke8LOSMBuNFp5/O4Ucerj4z9RfFW8NC1HmuwL8NWGndVWJyIR0udose5Uj/o8dMdZfA52l5T1TRf/GaygVaH0ipJulYb49kuZFHfA+cmphkcnwSEUTSfhbUT6MReORjHsqDHnIEFsVe19/S0TdefxPbt01ozoVTY6obqYfBe3d5g5KVz/sfB8x8vu6eruTZwXD9G3yNq2olAWm2WpjSmMokmy6rDp7XaDUZGh6mJQeix8dWr8LD4ZEROdRGWJyboZiZQkYddscPBPVlwu19Oii58q5wYIUDP/McSNIKYoIJ7nh3awiPdXUmmpqalC1o+J/R2TS1wHhHe3trlEJtUqooi0SoAk0yyvkOvdn5et9DZ6ZMNl42eztPfeg+jDLLkHVoaB/uzM9C6JMEKC1UJOm8SlC6XrQ6R7ZkRSY9GGVDLeuwujwEnD6vdc/AWydpyQFQY0tLqJbDpeQegZfUIPqCNm5LRqZzm4d9nZdN9nymMQ2HNg/Zp8mxR+2LFQsES+KPWna7LI5PE3oVucZa+S/8yEYqZZNAJGUtvnntzdy+CLK8BnaA+qjJE7UQ6p9Beg/CVqL3OQfuDQFmdkdzM8PM7kiXWkcxRpa/DeJ/laPRaOieQPa01orpvF+qdl9nLrQuotJmRtCaiRWY58s+LcnpRXeADLMoJ0ivuYp2GKYXWpShSb80Ou2uziAdLQdhdNnUeQ2tfnyN1oaEPiSPWvbAbhq5Lx7vXuOkht0EJOqCOsOWFoqHpjGYCHfA87UmtZjqej/8kVRFPKCAUAqjzlylzjntGboz47T9zDo/Dr05MJX5ak1asTrjIj0Q1I84pXYqhjqkfkyfe5YoufI+4Dgg6aCbSnqSoUJTWmpKtXworKSvs3qlNdMv/L6j0JJMmOqh+roIoQY/wwfJiy1AmoFCzo7F21jY8X22X38+t1z+GS792ge46Avv5Cufeitf+Og/8rVPvY1Lv3Qmt1z6n2y79gIWp2/Q/jjO6qEua1p9hpiXKM5QFYuYZFZISaIHQcJ/RCiCJPDwXnJdQ76XGFaa32ccMAmEdgaJQSka0h1Qi0adDBLknKl2xnh3PSP7Po5ua1+62SrKmKH9hMrqikttEUbH6hiUpZSLnB9qK2W5zLmxqP0K3QJqLZT4ptYtesIHRxz9EF78ipdz0KGH8NGzz+bCr32dhakZGYsB7Uy0dJnZl9MhV98jraHaU++XSG6gDreGNY4gYwmSGbGRc8RDjuKU005ln/324ZOf+Djfvugi2vW3I4xKeNzR0NPFUdBmWZLwMNcBO2QZ/pstIQQyXZz6AX1MToFHHfNoXi76/NsM733Xu7nissuFTwsNdPlVMKKDeZKhKgpo6RDf63VFT5JxGEWbacgVeS7TVyxLMfLQhz9M+F4hG7ngHW//d77/vcsoOj0taDQtiZbqZiHWOErhNbWJcpD05CxY7GiDNo1XY+3pMs3kpj/2uCfy4pe9hFkZ1p/81Me57NLvapxdggzLSrREIJo+dPPVyBr1Rm8xE2sHdCEqmzIqujJQ/VLhycc9iTNefAazs7N85KyzuOn6G1h0xwUaoQwSd6T0+338mx9mprHl2ktN81qpQqrBzHDa1+61nmOf9ERecOoL8b93/8EzP8j1119XG/YjPk61zINkShq0ErSaI2hYyo1EfYZkRAlRFNpMaVO6BvEAPUmGjhiFOqt5F5SHyGg2WuI7FBpzXw4WM6MqRXN7jtWjQ7SaTcISDp9vb+bg+Fx2Pb4CP54DmpIfX8FLfX7Ee7TOapA8a9FAd1EwD70Fitkp2rO6JJXB2WxEtPxUO2n+Cs1fH0Uck8CFOCgMBHVeg2QXgXeDZANTeYxk0hNZ3sJiAwsNtBqpUpSYGBJhNTHMwJtIECConaDClBdJksnKwTI8LBUvhWcAueoonyBREwiJxIxKxrbrpVIdxCAahct1XtRHpnQWDfl0BJV0W4+m9ZnYvpn668VyBJnKq6oUHtecxp0ejVfUCuOdch9wiSA+mA3G1mpKl8vpm8S/pPG1pIP9H3c/5piHceghh1DIcVSvbRWm7gKVDtNVatPvz0iH7aLoTfDq157Ob/zqz3HgfqO0Gj1yXTJEFFKwarhBJmMsycHUk/Fu1QILc1uYnrxFcBtTE7fo4nQLjXyeIx60luOfcwyvffWp/PZvvpY//ePf5t//9W/5m7/+U37tTa/jla84nde/9uX8/pvfyFv/6f/wL//81/z2b72RX3ztKzjppGfx2MfKabL/RoaHmpqmihADTr//eZ5+V3IumprNqLJC4yhIkhWTbKGL/1QE6c5ccikNl7UI2RB5azXYEOO7Zrnuhk185rNf5l3v+SDnfuZzTMzMQpZhIYCc2ViTsmjw/ctu5uYbJxnfWTA/q/57LbK4VuNbR7AxyZXqVVFrCtEXMTP8qbQmXe+ZWa3LG42GZ/+EIBpYhgG+pAOQWaKjNb7d/3Hs5CSmOqUcIJWcHZVkfN36VTz5uMdT9NokzW8I3ucQZ37oI0pzN4/34fiTyiqBhwruH+8KFT8hB8x8DsHMpItdz4ESmvNE1sgl1pl0qnQ/qS53G8Ik50NDQ4yOjTI0MkzeaNAcHlJ9yYx0a0PtStmSt992CxJ41BSJXw1CjHkGnj3oWxlKrbwrHFjhwM8mB3zvGIB/1vrAFYbriToDpFaYmNhFpYubdrfPnG56LtXlfNUcZUFOD2LEz4eFzpOm7ShTeTHfhXav1jtDzZxifpJnHPMgjtiQk/dm0e5L1e3QajaoQkEhZ0EZ+5SKV1ahY47AtVWgpkn0eMq0P6InKbOS3nRISt+b1/GCCF/qg6XQhHQZFNXrNR28hsALvXNvWgWNVXaIbJigPJk85Bm4nTUW5njyIw+mGXTJVS2Syh5UwjM5i3UKne2MGILySupHDC9iznU7p7h6e4e28BVuF3od75Ow9GNE5dfTxcrzQOVAkkw7LNNvZpjtBs83M6LWmddzWLNmDfvvvz+rV6+m0WhqbUJPdyJ9nbckEgiBXpOcmOQKJNL6iAoiVdBJIOT0Y4Ne1qSXjw4g6gxiTSqdFPDzoc4jvUWX1/5AZnUuQ2cIZNMKmV7hVg9Cqvh99ToNdwc/TI+JUNPowh7gaS0vlSSSKeaAwrr5Uijeq5SqKjCNvxkTQ1lFSw6PrFygM72T3tQOmNLldVeOkKoHVmKCJFsM9ecUctfHM4X7rtkr6QcWB/w+I0hmkpzeFV3FOgTJRq49LQtd8qxHDDr3lhPQl4wUO0mdrbSnbmRm25VslRPj2ovP44Lz3sO5H/oHznzXX/KR9/0t55z9r/znOe/k0os+zTWXf5ntt32P9swthGIXrTDLcDbPSKOj1TovaJPL8TYk2WxpfQbdSXYXFjFXBqYNymWxDhV39no+EsA69Ix7Dtq57nnjlZb3NQcSQRdEZn0RUgoqXHkFKa1c0VBl9MoWU70RmhsfQ2/4MLphlL4UV4peoSTdIVyuMF0cMhI5lQmLJapQSW0WqCMqCWfS5Ydp01OCQoLqBlNVllTRKPJAc90qHquL92c9+9l89+JLuPDL5zOzfRfWLyXohrfzi8XOYkeLq4GooKlDceF4JdTqUhdLwueXOTKm1u+/N089/pkcc+zj+dZF3+KbX/sGM7vGaYaoy9NE0FiiNtdCtPWELQXTxVCpu9mCTGMwXVBlcoL4t0EWZLyt3rCepz7tqTz5ccdy0flf52tf+QrzcgoMD7U0HmGoSsyEwzeMEMjV1sc5lOuQrtvRthZmKZwd1StkKW7YZ29Ofv7zeOpxT+ELn/883/jqVynkgMjVd7/TrZ0LmXAk4exrTJZlxCzHHzPTIoeGLgL6or+tPvc6cF9OOOVkHnTkg/jiFz7PxRdcSDnfZkyGAj2NiYCpcafdHvBNiUy0d2VAxJBRic+5xXrs7tzYKOfRC047lQcdcTif+sQnuPy738OdR0F9o5nWUEDjzERXT3RXMhxqx00yWjJkg8bs8+3fgKGZcehDjuT455+MO0Q+/alzuPLSS0FOnyHVLWQQN3Tx19DFX79bEa2h8cUaouiOMpwHgCQsEDEZwZpr/xqmpCzPApl4GlU3IyNX+1RFkkkehT9lsf5N6CSv9BpdsB+01zqGG7LUGTzBwiCiTzPT58r7X3Eg/RcV3GDF1/syPyX3leSktzBHb2aK9s4tdLZvorNtEwvj26C/SDOHIMVQaL2Vcob0ij5d6YqiqtRbrKHSvFY6eMWQST6UpfXvusEkd2Y+jwJVr1KQhouSjmwpzBXPJRNNddKg2WzhjtWW1lBLa6Qph5hDwx0nupjPm8NkrRHi0AhhaFThWB0O4iNE1YtqZ3mDZUhZRpVFUlSocZcir9JCSQLXJ1F0ZaIzUzpqfDl9qd0uU+MyELpt0FrM1DbdwVwTBgcF/i7l75HjufdrqOVgDwqjdG49T5qfdrtLnjXIxDcwOTZ6FGWboeHIa1/7SspSxox0UlJdkpgXxdHuJIQ5ymqKsVUVjz/2SPrFBNu238SunZvZtnULM3Ke79qxi823bWFy5zQ7t00KJrj5plvYumUzWzZvEs8n5HST863me4eqWCAVc6JikSz0OHD/vTjwgL04+qhDedbTn8ALnv9MHnzkfqxdEznooLUc9eCDeOpTHs/JJz+T17zm5fzar/0Sb3zjL3L44Q8iSSZN8xw11r7rKE18Sj068xMkHahMBlswTaYcskFS6fq02WgRg+QTKHXpUpIIkskwPIoixNZ6yNYoPkqqcoL0GhZAa8EY4bPnfouff8nv8qpX/G/+4k/O5D3v+E8+9N6v8OXPX8W1V00zviOKrnXk+VpKtUnSqeqqfs2sDn2uSu3JheSwzvgvP9SunhutTQ/FPUQ32k9jZsxonc/NzbCwsMDc3Lz6RzWieF0i1nDcU56ANmMqre88axJDk7e//Z0EY+kRj5ZiNVrxlEFkOXclfIByoJ5ZTXQheQuyIypXepLDhmS+lDz42sll//gvlDjkjQYhRrxuyCRDqm8xDKRBcd//t/o/Ku5Ij94tT0x1He62cCVzhQMrHPgZ44DroGW4677SL3ostmUT6GyVNZvM9WHT+CxVY0j7NlbylQAAEABJREFUr2rHjHo70l4epcfSfJ/+VAffzn0fpSwYy+HRh29gjFma2vfpVTRCJh1mlKGkn/UEXUGHIvaVV5G0Q2rnVxg0G6YwKfTXN0VPOyynPbyn4HiXAfW6BLuzoM5Fz6BvPK1yUxhkP8Qqo+pr768yMp21MhPNVmp/X9DF1CwHbMh4yIPWQOnfoqkA1V3sUcwuKK8ikz7Hz4mmfJX2tQ9Mk3HR1TeiGhRCl4KXBfVobiro3AeZbA1TDivPA54D9Vr5MaPwcjMjSDY8numssGHjRjZs3JvhkVFUpDVSYQEQ1HYEBnJmkDKSg2QzSfaSKkl0KCVTbWvQy0bphWH6yO5WnaA1rZb05KQsdVdQyT53QGdXIdQr4fdOHH8N6vM+epP6vzswceNOkCqdkyvR7lAqLAdp1VsmPXncElUNplBc8LUpPqF+pN406pJgBVF6qpmVWG+OYk5nqOkdFJM7YE7nst4iUgiYdGbNM+dbQnMAlcI9gZXnPuWAr6V7CkimIqU0dSFd3NPq6SneIeBaewbKnbB4q+54vs/W68/n+u99iu9/44Nc+J9v4wuf/Bs+c9af8ZVz/pGLv/RurvvuOey46ULa41dj7c200hRDYYGRRp+hZkWrlcibpZay9g1r02ORfmrjjvYoOqyfaJQ5rapJ7EUWZ3sk3RFZzd1KnxXJPEyKm6R5ACjGvXikau5F65Wm/20cMGEagE9w0mRzJ1CxXtN0Bywtgylv6ZXSU4ESaqtaFbkuDEeZ6I7C6iPJNjyUdrYXHRk7aBOqlRhJSnIASW1wS1C48TjLTyK5gCrpvSWqwSal/vzQi+qGmNMvE0l4uzoID69excMe/ShOf8mLmZuf5awPfYgbr7uOpAuZ3EyXhSXRtbHwoscPyG5ExRhIUraNRk6IUUsTLZJE1mrpguxYXiJ8t95yMx8+80O6/LqdpL4cX3exXRthDb/IVLs6tCBcRlVBT5f6lfoNeaPGObZ6DU9+ynGcfsbpXHPdNbznPe/mhuuvI1fbIHrEefqi1YSjKsQZ8aQn50MIkbzZwPfk2Mi0mIPikbXr1/G0ZzydU045hauvvpqzPvghXdrdxujQMLnauANF3CGlJFr6JPWR6VLA04gu52NDY/TfgOiVFXvJKHj2c47nhBNO5IrvX8FnzjmX22++labo83/Ym0Wj2cw1toJkwikjXQylrzCqjl/UqiuCDIEgZ8vIqjFOOPFEnnvySVz87W9z9kfOZseO7TRbDWKuSwjxvNAldZ5FgualEtOC09XviVKIwuFz2xP+QjnrNmzgec8/hRNPfK6cNF/k7A+fxcz0NCNyxCzMzlDqsrsUvhgMU32RWIvmHfGlvCBZ0lDIAqpX1Q6ori7Xi6LU2NBFakkpQbUQMVWMOqSEqsdYBoduWMfeoy1JOVSSo4RzlTseE0aHOzJWIj8RB/bkoqmFy5ECvSqpD39tisVpOjO7WJjcTiw7WL9N2ZnXhLVpyrhqVF3ycoEhugzHimaocFmIkkd0cISotaB50/o1sxp3kgw64PNY50GluQ86tGaNJrkcFc3hUVojY7RWraW5egBBa2wAI5jqhNYwoXZ4DJOpLMrxkSkvU17uoLyG8hzq9PAY+egqGsJbg/rIHeQsyYZHalxBl9pVzKU7onRqUDiARJAOSjrMJYYln6G7MHAC6ZLcvGZIkkINr36TPpfAF4RSD8S31lki3Mwwc/2aaGh+Ss1lIX3RbEqnxEDeCMQssa8c2EHz7iOvJ11luLNC5XTnoT/HK156Cvvvs4ZFORZmp8flANnO9OQk43J079w5zsTEFFu3bVc4WV/AB4uSjYpCOjrPG9JZAQOkbsiikWemeAkys8qiTZI8Rjldmg1j3bpRYizUvs3QUKTbmyfLEa2QNyNr165h+/Zt/OAHPyDWOlqGlw4CKfV5wxtewz//01/yu7//6/zCq07nOc9+ohwl+5LSAmU5LRo6GtoslQ5dTkNSO5M8V+JNpf0RbRxVFSCpw9AiNEd1zihIva76aojeKB93pDG8kR27enz60xfwtn//CH/2F2/nTb/+Fl7wwtfx5ONO5bTTfok///O385GPfInLr9jEddfvYOv2ReYXI2UaxeJqCGNYEH5aVDQEmSiJglCDKrAbTHEHBf5qsjzlMDk5ofnYoTYlIYKnu6I3RCVUt+h1OPLwQ3nwgw9TqqznJMt8LHD75l1q51gcVCy8+tzj/aGMPcpWog8EDphmOJpkSrraQkZlsdaP1hiqw6i135Jt43/iqin7IEkUerIN3L5yXeIS4JDLnklyGCZdWCY5G7feejNaHGJBJfDXa3loWmceOnje3YGX/WSQRL8DCn+SFnftzalzuGv+T4Jrpc4KB1Y4cG85kKQP0l2QKG0CrenxHTvodzpIPdGtjJt2THH75ByVb2a5DhJJq9eMoHhDe1ox3ybNLdTqIFrFUOhz6L5jHHnAKhpJtgIVvpdHy+j1+uoBRABJdetGS/3WcQaP67xk0pQ2SOMN+O95knDVuD0UyrQH1IculnNUcMfrhJhaUFfJs4iZ0tLjgag8IxN/hlu5bPsFsv4Uxz3mYBrVJEH8UGUQLxcnZ3SWr2QDl0TxLumiOWTaA3wfkK192Y030wEKU3Vk96CI0ivvzxYH/Gzg4Pu9j9zMJEdBdjOsXbOO9WvXM6bzl9sRpWz6SmdBVVG5ZFcikyQ3LuN4KMALMUl2kI3R0J1WTt9apOYqynyEruzrXqlyi7LLK6pKa1zrPAlwoFLrCpdKRYSHGpShN90FBmVJFQeg4vpN+lwGRf9HX+9nuYM944gq7vQMSn3solt8KnT35Wf4qHUZgtagxl/1uzpzdASLNEKiFZPO8T36CzMs7tpOf3w7LEyjxS8kPaBQWEgvVHfqz/vaE1RR7545y3Fl3+m9c/5yysM7VfuZTTgn3Cpdht2M8JLdKY9pgewxKyZJtlq+S+X2BT1BV9AWLAoWBPOCOcGMEExCdwv96ZuZ3XoVO2/8Ntdd/Fm+fs67OOd9f88H3vYWzn7v3/HZj/07Xz3vfXz7/I9y7WVfYvz2y3R0vwXr7iCrJhnOFhhtdBjOu5KnruRKEAv63TmKnp+POzobdrUee6KwJPg5vRGJ2i+bks1Mspm0Sfd1z1rpjNzpJLS9knRmFpGg/dXHJUHEwfngoMS9esOerVfi9w0HTKJoKRCSx0SD+RRDJQXmkFSeFPc65r81WjWIcmQEgfnlhoTElVyVKrBAYTkLqcWu7giz+WFU6x5Bu7WRReWnEIUtUFZBly1Qqr5DtWSgRCEKurCxSrgUJ5kMHFRquAItdAne9UNqSERdnv//7L0HoGVVdf//XXufc+59bfowM/QiFmzYW7BgIQErNmKJmuYv7Zf8489Uk59GjT9LNHZjrLGgCIKKYAEVQSxBsVGUDsPMMP31e+8p+/9Z5743DIhGASPEd+ass/vaa6+91tpr7/3emxpsjsv8tg4oso4a2ojDo30O2E+POubxOvTuh+tz/tsMXztPNYdf3Swopgq8pfw3KmggPzyLQZCf1PAvBVPJQXiIuebm++qMjGjf/ffT057+NO1/4IE66RMn6cLvfFtGna4FFZapmh9IHDTVgEhj+0EdlWUcNilTzWVGlhfwJylxgbHvoQfpOc9/rjZs2KBTPnGK/vMb31JkPD72DIeuaZI4w5JYUIt8lPF2WFxrFlsoRHEb+DOAVzM9FDsEHXHfe+v5L/gdjY6O6mMfPVHfv/BC1YOB0HUZdUGkHGUXTwlxLS3kOw/LfqVO7Cq3QoMeOaGju9/j3nrSU47XFA75yZ84WT+65BJQVOAQB3fTKut51RAYcWArnIaa+Yercrc8wZNB1ajiQqUGBH33ue+R8j9hVTKHp59xui66+CJG2+yBkgPMyNyUOLKVH0YwISVz0StL5iVCtclx1fB3hEPke97rPnrK056uXbsndfLJJ+maqy/X8mUj4Our2wkKVsusgUbmhbn1n0xwvKHto8/c1ErQH5RaHsUQFItcgkeNTIk0gcShurgtNj9Ub3raMNHVIWuWa5R2Af4FKjmYROymoKXnZ3MAmRE89MBV3mW6IWEA7EVsmHN0TMiEuORI09sVZrap6O/WqDGHLG5ZSBpBnyZGCq0YzTSS5tSd367l9aS6/Z0aYc4i8+wbRzU+S0FFnilDMZrGJaxhriUFKVkSytLGQx7JQIaQQ5eL2ClkgCL5AYgZ9YoFyAkBI89BlA8RggNZAm0S/3ysi0AaIZQa8dC5t4sdWY4Md8Zk3QmpO644vkKd5auVL18ljUyoxJ70Q8HmLpPiiFJtivPzGuMiqNx+vbR7k1TNgneAPNKxeJyf6ILQCdEvpqXtmpI79Nu4UEBhgmcEyEOQmWl8HL4wD1kWsQklIlSitqG14+bjo52PfGp2Rk2NfUylDDmRMztksCEIQ6z73PNeeuC9743TlJFuVMRcnaJQH5vTx3Y6jpq+M+a9M9qVT2kfBz5gG7rdEbndqyhvZPQaWmhYf8iCJnK9T3ieADpVn/UnYl8isjOP3VYwcFQKMcos6DI27W9+2zvEUiEjr0Fuay75Dj54g45/2m/qcUc/WM959m/qT178DP3NS1+k17zmJfq3f/9/+n+vfZke/oh7y2wOHkyxzs1IyIMYRyaj64aLopx1r5aQhcBa3MxXyhlvzHLVXCok1sRirNAg9ZRGTHHVMgVkziZWqy6Ws7lbpX5arh9ctJ1L+7P0j//wPmj6C73o91+hf3z5e/XGN5+s//jIl/TZz31XF/94l7buDJovxzWox4BClo0qK8bgUaYQOjIroCUyPyIuZVlQDMRFdi1Vg1rbt+5QhA8IuQIXmSUXSv2yh+w2pE05dcc5KLnffe4GnhlsPfMcjVzTFVddJRH15cfVmo596PKnYd2sWbM8vgR3XA4s6r1T6PGaecuyTJ1Oh/muZMxhALpcgg6Ql4RcldbRxNp9VSJfOflFjtyjr0IYXFdZ9WXBFELEdqQ2LDn4SKoVVXJ53tOuLddK1ZxEGuWR/4BGSgLDEFpBQo/k9oR2wxD7jpANvyL2X8Gw5t7fG1voJlFSC/iGtRtSqEjb895hQ0XIpHSvyJ4M8tqSxQwPPW8JljiwxIFflANGg4q9qGEDAnplQMka2mpVqlXNz8n/lEYeMgX2fXXR1ZXbpzQfO+ydSvbblVK/z+Ffo6Ykjg2qe/ht4HT7Eps+hzwbdc/DVsgPdzLNK8tNEXtmIVdQrsh+PNaEDuzHYxPIkyLGKkCXoClhtRZB7dPQd2rBy9usW/FJjtcCPUQlDw0OODiuxQVXidTeQLJ9rf02aaAK/0axEkSrAU+NP9tgy62sNYKdzstZTaRtOnxDJg12K2amDL+lme2p7rPe00cItQK+VmLPmWWFSou6YXJaV2+uBEuoIeES0mejZI3oQhwXiCHIzLT03Dk5YGbt/JnZTx1AxH90nyEEnMu9agXamKy9/Nhvw35auz/BYO0AABAASURBVHqt3I9w0U34FDU6HJC1gNjV6PUAvUTClZERkkksvIFzHcnlbUTzqas5G1MvG1eVj6vJRtQbNPj8paqykdBJh6YuldDtEMmDBiGrFqIQYEGOJPLp22kgoaRATlRNvYZ48kxy2npt/NZ/DOy3BD+B0TzHP87DRfC0WpI9ZsQcnK+BuEMMngPFrnw+fgsK6K7FQsYe1nntZygFkS7Q8bOW3rT6Ozdr7vorJfb76k1KqUdH6DrlxthrfC+OgcQUtHulGtyJPBhL3eZGYHwkdOMDLXvy0l6xYa3F0hvrL8YWS24eLpb/asIGvi5Cggc3p6Kua9083+sv1ktsNJuSMfFWnLM0nM0J/iY4m9owwSMHcqnjeymHltXOfBvmN02SEcchl5gjqU/oczZLhV1StU3ChqvZonryR7r+R1/RReefpG+f+Xad/5l/1Zc++QadeeJrdPpHX6uvfvbduuw7Z2jntRdIcxsVB1s1ommN56UmilpjeaPRLLFnlyIyg4jJoHIIDXEH6CGvw3lezn6hlUV0J7NMkX/WUJtxGwtBzaUHqqUETj+Xrak/NV9qrp/AkLNuGC3oK0hmtdwWlPCnJu1mQLfhAcVtaL3U9HbjgN0EUyLlOYtAElEQwuYikTy0Rh7KMGg4Y8i/GqTBoV9FTVUT2jZYoXztkWrGD1EZWRS4KJFMwYxvRphLxNQ+xtdIJQV5/w7SzPSM5mZmlapaeYhyYaa5uhx2ev8WgmLMaBfU4Px408iCZ1lUNtLVBi5BHnn0o/Xoxz5G5339azrttFO1fetWdXEiu3mmcQ616qpUjEGDwUABXA4DnFFzPEDHD7rQ+BoK1+27r4590hP1kIc9TF/8whd0xqc/rT700Rj/DZ7gyGZOYJPki263210wQAZ/MAscSDWUu6L5n8XaZ8P69lLlkY98pE7/zGf0qU9+Un0c55xxdbJMRV4oh6Z+f8BCOlDBxl8M0hhxBS6nMVKnwhD2SE+sWK7jnvwkPewRD+eS5uP68pfOVm92To7PqOMGLhGOcDBQDUp1iqKlM4QInQwQvG5HK6xcAO/+Bx2kZz3nOXrQQx+qj530cZ3z5S9r947t6sQgfHHlhI6zk+e0Txwo1MqI14JKxhmJhyzC1yhR95DDDmW8x+tA8H7g/e/XN772Nea2bOcjp17JGCL18k4u8xA6fY4baGYK6EOq4a3/Oa+KPu5+z3vqeS98gVauWqF3vONtOucrZ6vszynhZDQOHCBGDrJL4hVORQ30OezL6CsDv8s0QwYT9BJJxBBjtUC8odMEDlU95c1Ay3LpkPVrNMpwjMXC5C2ouPTeKg6YmXiFuO9pb2bDOLxvkMOYZRKHmvWgp97MbtbXnjpseLJUKjOq4qy6DIp5iszvSEwaYRHO2Dh1cDQLVUK6qcjr0+WAPCEkbd/enYPAZcaHau2LInjVVhbIbkMK2tDTNEgWlAzsNwHPWwQkxHE6UF8taOEZliXKUotnsc2N+ISzqIizmHcVihFlXPxlo+NyyEcn1AT0TkGdPENEZ9txz+/YguMwCW8ayXkDiD7aThmTlNpkIsOB4A77mtlP0OYOnZnJD0FrHLwQjPEkGQ6bV8Y8yMw0wJZcfc11kmWkpejC4uNn7kMKzgbtv9++XKaMqWZ9CSGo1+u17WKMivA0ZJlCRNkl9bGXfQ4sKmy8rzW1rzfkt4gInQIlIxYAD01On68DDXMw4OIkxqBAP37g2kBoQ/3A/Nbsxq++erPe+a73Smz8s7zDwQAWDjlWPauXvvR/a799V0vNPHNda3RE0L5S97j7ATrqN47UU55ytF77/16ms8/6lN74L6/U85/7dOU4dDUXYQ0HuVmouNieou++opVquEx0unwsNU6wfG2GDhm0F3nLSVxnNaRTIB07Mi4vYrFM+cgqdUb2UXd0gzrj+2vLtkpnf+m7ev+7T9Y/veKt+pP/9bc67rjn6SEPfoKe8FvP0Wvf8F6d/Mkv64LvXKUfXny9tu8sNT/IcSFHJfyCDJwKo/L7oP4gKWZd1krTDVu3a56LvdrtbDTV8LACZrjUmuvNM6dBfRr5WnbXww9TpE6eRyX+KQZdceWVYqoVicuYkr3eEKMC87BX1lL0TsQBnzszY1qTgglTnviYkkXV6LvbyoTtDICZySyIGjLm3MHjbkeCmRyXTCrLgTr4BYE1ZHL7FlX+/0lZIy/z+g22g2qebEG01c0ek5HjQLDX6zk3h72Kb3PU6XMke/fh6ZvAYqWbZC4lljiwxIFby4EYs4WmQ+UyBcltALZhjn2XOKXDbOCBmuao8qNN2BUuQkR5UKMYrG3h+7MGf6XH2sZpaZvv/m01vVWH77dSHfUV2H+U+BBuh/rYKllg+xLId4gL4RAfllAYRGD4TfIchzaLT1oAgtv0Os69AWQYoUXsHpJzk5diqBlmRdZhwYfGfxCJQ+a2vkUpGXwJKtmTT+24QeNhXvuuyFSEUqkayBpqzvc1u3tSDXvjCr44LyOYKz9sDpmm5nvaOjmpUgsPTTzm/sEQPLUEv84ccFlsz1Fgwrp99sGn3k+jIyOt357Yf7qcDJC3DL9ghPOkBofSZTIgnYasJULhbzSKqghLfOVBQFtDVwOgyUZVK9eAvUNvbp6LzlLBfRDw+WGG41uEhG8r+pQS1PCa6xVhm04yDMmNOUaBA8Ev/fV+AOjRzUHk3wIYeQZdi0CUdzEViDsspknyGnbA9+8Zh8xu+3IuR/u7t6mc3C4UXSrnJGygqVIeknJ8M8cSQBNaugKcMsGmPSDoUPskvntDs5AmWHhB08YWwzbRfrydRxZDj99xwMyGMkWomz0uawmGOOxd1CDHnjb2TMH3xXsG7WN0qb8RvMiYG0OSE2cuNWcqsp4ssgfTrGKYVozTUrNTSkC9Tc301Zq6/vvadfUFuvoHX9I3vvhRffoDr9d//Ovf6X1v/786/aS36etnn6gLzv2ULrnwbG255kINpq9VkXZpNJvTSJhTx+aVpzllXH7F1FemgQL9R9aJiI9uqWF2E8P4eYBqe97hiMzXGMBonhhfDTTBVJuJuxH2+7VkEd4urPFNIyFhrvIy81gLZN7qN9zqlm3Dpc9t5YCLgk+qC0DCoHjoOD3fEI7QmIwMQzgSBycpDNTEviqgxhlpXBhjpJSpZAFIHCzVNqYbZsalZfdUXHk31fk+SnXOBYEUQwBfYLmILWDHEOoEqAW6aoWKrkXXuuaaa/Th//gPXX3ZFQo4NqNZoRwJ9N/cyPNcNRcVvnFNrgymdpGocZoqnKIsRIR4oGJ0RPd/6IP19N9+tnbjYJ7MJcPVV12tRNsA/QUn+d6+6I4qGYsV50551pE7mn5wVVOnR92UZ5plIWss6CEPfZhe+MIX6tKLfqiPf+RD2r5lk7ooT2GJcdYoa6MsNBpwGO8/9duoUeRwpkZxBihSRZhYBOsgJYzQgx/xUL3w917U/mmtj33kI9q6aaOMA92EY0hEfrCTUU8pyW8x616pjH9lv+SgrJHgatHpsjRI3WXjeshRj9Dxz3qmvv/97+tznz1DWzZer5w+3dH2cUdJHebNedUCi2+FUQlZUNEplPjn6Qaai2Vjus+DHqBnnHCCLr74Ep3xqdM1tXWnOkxQrBrGHZVw3jscFmbgrOBVzDPFIlefy6UaXEy8nJ9VXWvFihV62EMepuc957n66tlf1qknnazJXbtVc7BYgicxxgYeNdRtyIs+tshoY5QbdMeV8iDrMB9lTyvXrtZjH/94PetZz9KXzjpLZ5z+WS6RegqM1+v3OLQM0GMxiExYmOBnjlMygAvwn2+j4eJJlJfRW5IAYhK8yZGvvB7orgfuqxUd+YgwlHu30dJzGzjAlCuYFJkzY75F6OiCz5kXIg8VB6Eu6UkmWVBEJiLlLi9ifhLgM5MjhwXz7brraQejiYdtPeZTyLrHjZn0okXQTzxe8hOZ/70ZEG/YzRhjK7dFUcgvVrs46iEvVIxxEYKuWZFhD0v1pqY0wyWv5uZkyPCQWGP4UUJnJR+1RKA7y2MG/QvEJuQhwA//TbemSeSazIZjMjFGBZGBfpf6+vnflEIuf9wuSSazqCwGsjN97otf0Fe/fr7cDg+Qi2ykkFHWwLcK+yMz+YP4yfhXsC508xFFAyeHG4bMmRpK0gLIzQZAbdbCaJkS9RwQNVVctFTYRPHU0J4UsYsdXX/9Tr35zf+uy3+8CbpWyH/7waBHVun/e+lf6P5H3kN1Pa8GB9BCkLftcVlT1X3WuGmV1YyWY5jWbVimY37zkfqTP/tdffKTH9arXvW3uu+Rd1FV72bud7Ie4aDiXDIE+piRhUxmbtAKBetKKVfGxk2sLUpGOgEN1DZKqtVY00JNWFMseFt0l6k7vlrZsnXKRtfIgNhdozCyTltuKPWB95+uf3jZO/TMp/yRnveCv9Xf/cPb9fJXv0vvft+p+sLZ39EPL9mibTuTymZCMV+l3iCQntI08ht9LQrGGEtleUfdzqjm5/rwQSqZn6IzQn5Xq9fsA38a9fsDxlqJQWlufpbx6cbHtFfa2vpaeu5UHDBjEqE4YgvNhnGScpuwGJqZik4XuSgUs1wWIrJLqRliYQohtGlfH2KQ/AdgzMhnPalQ9IROl/2eNl5ztSSX/aSMNUVGkpYN65CoT5QMEKDDSlFC34XOGCpzcxB5N4WEjZAC/2wPmKRFkPaOimdYYmRb2yJK3vNNwKkx8tu+PPwJ8NIhQMFPlC5lLHHgzsOBXz2lEV9C6LzQSKGZ0TK2C0nCz5qenmUtSqqwCz2yZlivfnzdtUr4b6Kd0S60tqjBFiT5wWri0B4DpSyYWKx1z0P214GrlytyCNuJQYm9VcO+sNHwX7s/0U8+dPeTmb+MHDqym4FI/1xdUc/9GFlQDAHuJdb1pm3ekFfiH01Oz2hmdpo9daXDDlivan5KmdVKTY3hbiT24xmdZVhBSyajjeokW2h/9eYtXB0xHdRpEcvac4YgEUtaepY44Gt7xJ9wTviewv8ix9q1a5VzvuTnER4m9hweL9Bdr+txQ2ZdgpIlBc56zOUSJJUF9fGhe2FUgzimmjhuv8peX+X8vOQJudTmcrzC3xA6LWQ64X+0cgoO1wsjEfC7I36/Q/B9K300FlVbRqmRurO+TvvNwKzVyz3jVq3B7KR233C95rZuUnsRwmG4Gg7gqzk5b1yXnQNYBM6/gip404So5AA2teAz1WhoCTz0dGpLvL2DUeoguHpToKDNG5aqbeVxB/1Kn4AMOgEuR7cEZiavYzak1euYDfPEU8Nf/63FmvUkIJJmiVxemGmsYRG7qlYmS5n1lceeiox9o+2i0g2w6Vrm5GJNX/NVXfatT+hbZ75LXz7lTTr946/XZ4FPffS1+tJn3qUffuNUbb3qG2qmrlC33KKxZrs69W6NdYM67PHyLILf+05K6IMFkRbPME+2EG0jniB9W98WTVJDf6g3/UpmbaYaxjyxcVK1AAAQAElEQVQzNytfTgweD8udlmEdMyTUM3XbHoZ52xAstb59OJCY99YsELbTzCcAJFuHQSiIrFETKtUGBFTHAYNc1RxOsNGsMepNvlzbZgvV44drZMP9Nd2s1GxZqKpMGYYpItmLOA3p8j4WwZLkIB6ifKVDDz1Ud7/r3fSR//iQvnbOV9XDqYwKKGKuxEIy2um4ikoIsQNiKVd48QwGfQUUq8Z4zZV97XfQQXr2c5+rfQ84QO94xzt1/nlf46B8VjWbXRd4P5yqYUJyZsigxRRDkJm1OCFXhlGtqOT0HXTwQfqTP/9THXjwAXr1q18BvnPEqRLQp22J/+oHkA2b8QwcKBoLXLvYwqskUyQsq0pOYx8Hd/+DDtCLfv/3tHbtGr3hta/V9759gar+vOpBj016n+HVEn2z1ir4PwstjozDT4UgpysvOlKIsjzTXe95jxZfj/G9+53v1I9+eLFqHOycvisuBUDI+EwhmLKCxdQcfaMcfBntzUwVNFcpqRgZ0V3vcQ8993nPV8mlxDve8jZddtGlSr2BrKyVe59JMjOMRqNEm8ScmBncdzyNDCcjh76aMYyPjXOod3/98R/9kXrQ9M63vUMbr71OoxxcuDy4s+CykGdZizvRxp2OBrzGnEK4Guj1eJ8DxbGJcT3wQQ/W7/3+H2j37t16y1veoksvuVQNmw53YCr4XGPUCvp3vjsNEXqShvQJfspMwycRODSKZCFpypifw/Zdpw3jmTJK3TnXQnuSS++t5EBiPh2c9Q570Hg+ktOmkU/JZAFdDBH5EmqQ2lITD3LGlxp8iVsMOK+ZqK2GeU/IcCJfDsiASIvWAQFL3o/nk24RWItRw/wkMwPAZA4e/+8FCIHUNAQNH7MhDYKmrNtVGB9vN9UdQq8RGc/8zp2a27GNdrWLqRp0tGUcXk6qGtXUAatXv0ODmbX0mQ1DT/jcmJnGxsaY51wNc+p5TKWwPMyX1w0aDCp96+vfkDDcAbnJsLe52xfkyX/LTlRrkJJ3vfeDOunUz2imV6lKURhDwSJlnY4olm9wmqaSz0XwRgkqMD4RXhpRo1dT8pIF8NzQlni/gXret9uegAw7vQEaYsygf1yXXXad3vSmf9OVl29SanJlbJi6ecH61tPDHnqknvXMJ2ocuxOsUpbRE3Pn+DqMxdNSqRgrhTCgvCTsaXTUdNhd9tVTnvIEve99b9PJp3xQr3zNP+ghD7uX6t5ONmI7ZDk0Q2qCUsiH9sC6FdT4b4QwPhZ7WcgleEeENxCHDTEpxUYNrBrUCV5F5CmjnAsUaFccVWMj1B2TZcvUnVivbGSdsmUHaueOSmef+XV97GOf02tf/Ta9+A9eqqce/7t60AMeo8c94el67RveqVM/9UV99bwLdM11W3Xd9dvUqNDEstWq8CGScsjpaPeuWcY6qro2mUWNjS+XzGnNKM+lutGAdUo8DfwikI+xKhs10Oz2P4vUawuWPndUDpjZTUgzG6azLFNk/TULMqCd42ER02z4XF11R1z+cgk9UwgtnkBoZm3cbYawHSidRF6GzlXIjXi6RdT1110lbtuEwFAcFCzKHHvb3BAx1xxPALw0+zlfb+dAdQIDQEviv369mxZo42FAO4JqOUARCGq142kRUqkNyd7rveXcvSosRZc4sMSBn4MDroEOQ9viqjZMBczGvOZ6PdXsJVPIVGM7JufmNdmbV8P+JWFJZGgvDdy/cBtTUi58lSIrZNihpj+n+9/jUHWbeWXssQMOThaDQqARmyRWMjmam0PS8PHQYZi6/b9QcfOuf660U+JtRe1GPIzH2oxGBisT6R5r9yR7ff8hiEBelgbad/WEMg4+I4fBVJFYAzQYKFC3w1pes7b7HPjaICyi4ONl123ULCaxoRsvE/PhEOjb4LV5/hL82nLAfXEzkxkrO/rl6ZyLj1WrVmn//fdXURSqawQIDkX8DT9H8DouY+4/tG4yCzgesWRSQ7xBiEv85gG+cE8dLkHwhxd+E6Q/qNWf6yuxNxF9BiUFa/C7EwCKBBIHmcxMonwIToMD9chVCmR7uYNn3AkB0pOCGsDDJDJ4GRg5jYL77XVfOfwZCQ13HtOa3na9epuvkfxPY2ETBFiqlLCPiX29s8whwY5mATwux63FxztxoMT7YN7VhrTwcA/PKV9ssqe9t9uT+auNLPRuZjK7ZViosicwG9bzjKquWG4auX019pCBq2LTDEVT8H+3QrOTqdgF7t0SlxZz2y7Rlmu+qSsuPlvfOucj+uIn36IPvOH/6G3//Of6t7e8TJ//9Hv1vW+doct/eI62Xvc9VXObFMsd6mpKy7qllndrjcY+u7k55ZpT4ftV5pUljT4SIGgxYBjGDBnfMxf6pT6uyw5m1vbjZ4VzrMcV67CxdkumhvVCPGYGjU6bbvNz+2C5zWQsIUiwwO1uw+SKyTYHMvGzhoZZ6ALC6M6ag9dzaOMYjdQ0qlVoy2yuXWGDRg54sOa7B2q2GVe/zjFyUb6BBA2IGnA2ykg4/r3ByHMgaN+JZcv0qEc/Ws98xjN0/rnn6ZSTTtbuHbsENlUcvtdAoO9gEEsvNRcyIZryPHNq5Uruh330qApDl3U6euwTnqBnn/DbOuuLZ+mcs87W/PS0RjkYT3USVVpBrxH8GAKOqFDWqE7IFDyPbka7HdGFeuVAxfIxHf2k39Rzf+d5Ov0zn9IXz/ysSm4OCw6qCjbRg6avxli4GGSDgQ50EOFtVFRgEWsPI0vKWVwHatRdMaEnHPdb+u0Tnq0zTvuUzj37bDVc5OQYgxojHxirO25ZzGQBHDjTAy4AGkbrwAgYQ5LncTakFevW6qnPfLqOYcynnPhxfe3sr8j6Azn9JfSX4OxzuM+kyGB81VS0HcgfM2PsoR17WZZQl7R6/Xo9A949+ujH6WTm4jtf+4Yii3lO3RqDWnstE05DJf/tnIVpkSzI5WWAMwGb5bZkMCi1atVq/c7vvEB3Pfyu+sB7369vf+Nb8Lxp+ywwPDV1GsbssmnMh7CWFXz0i6OGMRvpmvIKGewxjoMOPUTPPOEE3eOeR3Dod7Iu/M535Dgy+mcd9WEqxKh+BX2SY+AbCAl4vZ8hMNHkGvzxzcf6iVHdZZ+xVmZ9TGZGKQ0YK9+l9zZwwOymTPSFSDKZRWRZaoWFufd0jeD45VONHjl43UD7zMupKp8VZCGQdhvgCBIyl5BNQ04kLIF5xUZeVrvuUJaQKU+rrePlXuwyMIzv+frkex97Mv77Iz7mFqAj4KCL8UcO+wIH4qPj4+rkuQqEfXbHDSoBIcOtfaSehNwSmg1l/hZGqDviY9ZO2k1I882JX4I0yERqGBeDSdh/Zo6pDJqemiOaZKwFNUbHp9htsPkcYpPzvFDWXSbLJvQf7ztRH/nYp7R7aiCWFInD9LKqlahrOGmBA/8YkyJ2PbEOJIxrtExDqpLoaAht1FjfPGnqg6xG/ipwQaa8uE4NUkgM+f7+D3+sv/u7V+nSS69RiKMKVqhiQ18O5nXIYQfob/7mL9rLjCyrVdfzStjnEINcDxp0gFHTdSWGqKqapdMeIjynlOaFoZfUYxNX6+53P1BPfeoT9La3vU4f+cQHdOSD7kOdniyUkpWK3djiSTApC1F5yJVBC3sLqTJpgb8KkuBDyhopS4ocMohVguGpok4FX5IycEfoCErwqNcvVVsA6CMflUZXKh/bR8XyA2WddeBY3aY3bZnUv73zg/qrl7wM+L/64z/+G73zHR/Re97zMb3v/R/XF846VxdffIWmmKN+P2pmulKWjcgsp79Mgq8xFvABGv0ii/yqkZxPMvLCMO7zECI0toPxAsqW3jsFB8yG85XnuQI23u3gIuGJSXYQYcw7Gp1YroY5TqQdzIK8dQvExdPKewzEEHNkPy86yFQuY03oz05rxw2bKUuA1PpWrA+Bfj3D5Qjxog+1MPQbKGk7IPR37zgYhF3eA20rKg3Ry4tJLbyeeQtw86wWB1Qg+8IetLCY1yJcbABap4Xgf8q7NI4lDvzKOYDSm1sVVLBVNw9J75qalv9wgAJrXmCtYR3ctnO3itEx1kETzaRgqtkXGns7Fnc1c/grHOJHBRn7kzF8jTWjQVk1zZJb4cYNlGF73P74mma0X9TuvUP9Nz9Gf78o0KTlga/DvnermlJu2i0afKs0NTuvnfCwwqbFIOUcdHZTTwevX4m7MqsMv8xx4AxI8z1MauIQNIHDKZFa/wjeX7llq6ZrtRZRomzIeCmRArT0/FpzwP2HhjXdmWBmCuiXmcn9i3H2UmvXrm1/0Eo8FTrp9YmyzKbWr/T9gcPw4gOxom1jQQ6VZSrjiAZxVINsQk1nhUrrap5LkAEyqwFyazVSCaDLQl6FrRDtxNmQ3Ja0MsoH0aWiBH6X3eh64dmA7rSPqWE8qQUGEXyQhD5Axmf4NJka5arYapR+laS87km9SZW7b9Bg23XS3KQ0mFG0Sjm2NNJ2EcsCJjAwL/LcSJZDIHTwPGdgQ9rDBaBvMni9nKBt63EDu+O6Ebz0VwmL8nhzGjx/Ua5vXraYbs8QWWucE0El2dPAVqm8Ur1t39LWyz6n7571Tn3546/Sae99mT794VfqzBP/nz534mv1jTPfo8u/fYbKmWs0MVpq3ZpC4yOVouY5f2g0UkRsciVLtTDGqv0cj7OWxJwy3Yp8htPtvK+Hog8hZgluo1v44jU+OAhEhn7yGc5HOyE/WXirchLzbtCQQG1E+pyT9ti/Q7IS+pjglWT8kwL0m9TGdRseursNrZea3i4cSGDxSU/tdPq0ipinkrRHwshHCMwrKiCXGWVxaFww3P060+5ers3zE+rud38uP9ZrKo0o+QFFlivEXAqmhGAnBDsY4hRS2w+IfuK1NiehO7VGRkd0nyPvqxf93u8qZpne++/v0Y8vuVQdDjG6pB3ai4UYFIEK/A2UJafdgvwnQbOiYG3JwJcUoefeRx6pP/jDF2vjdRv1zre9XddedZXcD420y4k0LIpVhfIqKDFmkup2RtqF0fGlEFSMjEjgahT14Ic+XH/2Z3+uKy+/ssV33VXXcEHT0ziHknSqiguEgNKkJCUO40ITZLWp4MDGfwPCD+MiuChWzib8/vd/gF7wwhfokksu1kc/8iFde/WVKoKpk2W05zAMRDXjK1mUY4wquh1Fyko3NBCbcUBQcVA3oLwz0tVDHvYwPevZz+RC4Nv6+Ikf0/XXXgvVUg4PM9q3B8E+N2h7yz/irPBqOLwL0B1DkOClc6QYHdVRRx+t45/5TJ137rk6+WMf02b4mJkpp17OHDDTzEVUURQyMzmuSHszU8n8+CFggEZfAEOMejoXXL/z/Ofr9E9/Rh/78Ec1Ozkl59uiw29minmmjDGKx+liYtrfRvG5Ff2W0Drb72ti+XIde9xxOuaYY3TGGWfolJNP1vTktHysDTyp4U/R6SjLCzhoLUAhoQBP0wGxgCzEqq+V3UyH778Pi7CU9l5TXwAAEABJREFUU2TwKHoD4gn4Fb3/Y7r1hQdx3jMeM5jbgpAdnxO43CRF9KMYGUU/ukoWKWSGmEsz6iu1dc2ILyDrMsee9BlNyEZymWZOMV5CsJW4GKi5XKzLSo3rOnXkz0J7j94i0MUt5v8yMtsB0OFiSB9mxliH4DrQ2qkQlQLSCX86Y6MaG+1gXwbasfk6qTcjzJhkah9D59vIneDjsrE3mZ42WxgIBRMTE8rRYzE4s6DhY/Kp3sLmdzEdQyazoLrX44C8VECBB2xAauxwXdIuW6bTT/2i/uEfXq+LLrpWZdWBtR3OJZAx7H+FbJT1AHTIIXbIQkTiaEeZdCM9bZRDTt8UuZxludezVmYtFMKngt5l2rGjp5M+cYb+5q9ervlewk6Ok99VxHYGnPm6ntXb3vJ6HXrwBnWY1qbuU2byofslTkKOG+yQWdAIc15VpcbGRqAZWU6lDBqMjUPCsTXHV82p8Z8kzWoumw/WoYccILzStr5ZrbqaITmpwfQWlf1dlHEYw+W9X7izTMsaE11Sn5UVp7ahj5rbkVb2FGQhQl+UAtww848CtrrB1iuYIBN+NeQxGGX0YayJUQGeNPgVIi+EDsEIMCHlyxXChC789iX6FPPykQ99Um9607v1Ei5HTjjhhXryU56jV//zm/TRj52ib3zz2/rxZVfSZxeI0FFIOQdNVRDshBeR+WzkT9GJ0GAeXYI7CQdc529OqvsBAZmTFubSPEwyM7FUkB01vowDB6a9VkD2DNlNe0A8IQTqSw26g4i2ZTHPFWJAHwb4W9LmjVcLxZDLcQKx0YaKtJYsRu39pIXEYignqc0jxxYASrQIe8qpRDHfn/22tmavKt7GocXn+Z5w8LjD3nFPD3sexpa+SxxY4sDtyoEFdfN9yMzsnBK2ommNgCnLCm3ZvFU5a6L7oYbuY42oY9ibyAUHjTls4fRfTb/C5jRavWxMa5cVGs0qJS4IRKOhLUysa7QDf4tDQ70GQ2sJFkOyf+mveQ+LHf600Ov8FHC3osaH93HhWbS/NbNrcrdmuAxKjDdkkcFVihx85vW87nbQBmXEDV/M3LfALyvY00UFBdYDJ2Hg+fCmIm/Tzl2aLkFB/2aB78LbSGYt9Vp6fn05EFnDzUwuf4tcMLNWNmpky/cXGzZs0IoVK9o8rxOQrWZBZj2dRHtkqwGSRXTQcJUB0k3sqK+O5m1UvWxcdTGuCj+3z7nMYB4fmz0IjrBwMByVRHshtykJmjR8khE6IL9tnKQSH4SY3ojcKV+G2NJt8Enm42uTDNxDL2V86LKxmYuq5b8JUrBXyZqB0mBW9eyk5rZv0mBymzS7Wypn2aewT2JvkoECbmkRK5iYEwEGx0ILgs/aU0MLjxEuAtG9ypMn72Bg5rQOiXIZdvCUmcnltM95mMuqeBbLiGoO+7plyxZd/uPL9d1vX6CzPneazjz1g/rIO1+ld77mL/TON/61PvaBf9bXv/RRXfHDL2ly8w/V33WVwvwNWtkptW48aOVI4gwW48peNVWzykKlTtbA1ZKzlb6M/WGB/XbfumEOG/znGKJi8NkxVeiX59esbf5/W5WctVVlX1U1UEN9sb91WsVsDWGYuj2/jSsaCM2GfBymk0IM7BlrzbKO142XBa8lL3cgITPP99itB8d661svtbzNHEgLGJJ8Mg2hdRBhkhC81sEyYilQIyo0GQ5IjkNStBAU1a9MPY1re7lccd39lVbfQ9MY/IEFca4hP4yhudx2uxIiWzIUpRGOnbwfuuL1coL2dTNFt0oowTyHlH0M4Zp91+tJT3uK7n7EPfSZU0/Tt772dc1NTakAYUCQE0rjDlMKJpfZyvPA7wdEDZcOhmq2h2XQVdPZ+v331wm//Rzd855H6MQPf1AXfP2rEgdF0SpJjYSizg0qlSkCQf06QXFQgxIPwDU9P2BvHOBJAZ0d7bPuAD3v+S/SEXe/lz7+oRP1/W9+R2muVAYxIQVVtDeLCoB3kYEXbmpshEWxrBUtU+BSJFGvhsb9Dj5Yz3vRC7Rq7WqdetIn9KMfXNSON8Oo0FQDDEcIAWPTyP9kVINByTgkdo76TxEHM8VIf4AVmQ474u56DvgqxvbRD31Y13JZ05+elf/2S45jXsNjuhXNFIK1IB4LgbygBgPGK+drSfnh976Xfv+PX6zdU7v1yZNO0nWXXyH/G7ZjHEgaRDi+ijmxADehzW+B/TcxnKaKeS2hg+EqxaABhxD3OOII/cEf/IH6HFKe9LGP69KLL2JsNbLYEDYa9Pr4CbXyEBVl8oPrTqejHqeKFjP5hRTTKu8zxKgHPuhBOuHZJ2h8dFy9uXmVXA4FxpKQC7+A8T4FHpM/iViSt3ewJOat1vIi6JB1q7S6KwXmqM0HR6CJtUBFwqX31nLAhnKF7CWcSucpyqQeMjCFbm/cuFFXXnmFrr3mGm3bvoMNEosj8x9cxgjlwirmgDltKdgrz7KoIs8UkFUhawiRHDdCJIRHFc5BVQ5UI3sN/TfIqpBLDYmQWRvRLT4uCA63WHg7Zvq49gZH7XQtQA3NxvhgnSzkLfmctiui72OjBTa6r2qKA22cES9MjA9uORb56BzaxB30k3zsN6PNzLSYPzY2Lv+7vSEEbN1QK91Gocm6+houf1QoYxPi9WMMauUGeQmhVnJHGrskjGnMJmRxua7+8Vb949/9i0786Jm69top9ftRIRtV0R2hPOKGN2p/2gscJZdmCUukFgI5UjIvBzcGvgFqNbIQkVtiTUdVNarzzrtY73rnKfrgB0+XbEIhjhAG+prVYLBT0pxO/Mh7dfhh+ymDTqNXX99cbl1G3a5mOSuHH9Yy5/OsMQEa3ObXbKyiQQsCUbiOMNmN/9aIJaEOCoTJ0z77MMrozfEvX1HoD//ot3XC7xyrfdYae4nrVc3coIwLlIDM+CUInMAWm8xM8hfIi7zlu+OsOZQQFzVilXQwxt8dgc4sqZmblPrzatjwOV3D3y5pNNKN6P88OtiXoNXoUSmjeVTZa6Qwrk53NSK9Bl0GOvuoAMqB6bTTPq9X/N9X6vnPe77+5U3/qpw5qhlTVdFOHX3qU1/QK1/5Nn31q/+puflSgzJ5F3LyS2y5lp47LQdiRBpDaOl33fY59YSZCRFQzSI+tmwFPpLwB4w8o9hYAhqgJi7kwBQDOJBvcz1FOkr0xzdmOcqCZGr3ts2a27G11RujvBVSSTX6FR0lcSP/5jCsh0BTRhW+Q9lbzEnyFuip41gASKbeYksvXyigrhw8qYXH4y1AvwDGrRaIiwKPe7gIZHlLD/YGz1uCJQ4sceD24ECSq9vs3Kz6+JQW3YIkNRik3DJtu36L+rsnlVGWo6aJdV3BKG/w01izfN1ir4gLIcO+jI0UWr28q2gDJTINm1ThDzm+wBrveix/9kQ8cceEBFk/AdCd8EecBxXj9Usjv/yYmp2R2+CY4QdQnlKtjENN/y2Qtcs6KjSQyjl4NlBeDtTMzCpze4d/V1LX50DwqsG275rrabYS1h0CvE4ibN89kTa19Pn15oAZwrjAgpo9QYM8RvTXzFQUhfwSZN9991WGTHqZ5wXKFls1CshYRE+DtJduNsT9z2HNW0dzNqL+wiVIjd8+cF9jfl41FyFNWapx3aZ+Tb91wC7InyixPxHnbmo87j0mChDq1s/2OMk76Wu2OJ6bD8DHBcAHGMCLfWSvG7CZGSwuyO/AjljOq5rmXGDH9ap3bhLOmsRhvOo5zmvmFZVac5BADwbmSGBQGzZeAr/F3MnDvYGy1ILAMARQtK/xNXIdiN6m133XnwW/CHIzkxlUIUeLOCtkzC87Nm/erO985zvsmU7TO97xDr3mNa/Rq175Sr3iH/9R//xPL9d73vkWXXD+2ZrafhU7pymt8N/qWJFx+T4Aao1kBmQqkFurg6zOFVOhxJoVmYs8C3AxwSh8a84ajL1fIhyUPTXMW6tL2OOqTlwssPKloBhpTxkUCxSY7KAsj8qw3VkMCtTXf8MT4JkZVMA37855F2JseTkzi3wxRilSFABjPA3h7fM6xtsH0xKWW8cBQ2YByT8mQ4ZN/hDBTCQSw+kOlAUFF9wmKAOCG2R1VdoybZ4dVbP87uqsu6+m00qpGBNeCZvPsoUax6RBwJCzVrCTEvkYce9QizQQaV/vmzzqtG1cGPNcDQoxOjGhJxzzmzruuCfqq+eco8986lPafP31isEJTWpQeDNTiG76JHxP1Sxoou8YggKQGGvFpndA/orVq3Tsscfq0Y86Sl8487M6/bRPaufWLVxKdFqF9N8U8M2u0U7g7Q8GzhVFV9IMmjAGSTkOL31nhSZWr9GjHvc4HX30Y/W1c8/T2Z//HEZluya6XeVOIs5vXQ3kEINkkUzeGrrZVassK4WYM/KgQd1o5ZrVOvaJx+nII++rz3760/raV76q6Z27VbNg0lzCgIQkWB2UuKzxcRZ5B1KDIpcCrszJTAl+xG6hDQdy6fO85+hRj3qkPvzBD+rrXz1XO2/YKs6olDPGDIghMMZGNXOWoK/nTqakCA5f/I2wD+96lC9bs0q/+4e/r3tzGfK2N7+ZS6nztXPLVkVoyr1/6HOnIc9zedsB/DMzRQ7O8PVVUp7oD0lQjzEdyKXP81/wAq1bv14f//jHdcG3vqWd27a3tBUhYngb8eWmOVdGuuQQ0ufGDb3j7na6CuDzvsxM97r3vfWkpzxZa/bZRyEOZcJ54jJR4NiYeBIAx7UAhqxkjC3ngmmfiVGtX1604+nEILlAUT0hP6TUNiG99N46DpiZAvNlZq3MiqfPxcSuXbt0PXo9OTmJTpSqmOdpNjr+q/F9FiRUQ30utMyMFkm+yLaTAS4QEWVSibvsRWwDGkA9t2QAcyvXQy5WE3qXiCfkUMxpC8yxyai/CER/Ra/LqUODQ+6QkE0tAjQFdCBYZLxBtTsXQIVuYqjVHcm1Avkt52ckdJhK8jI4M0RRg+BO9LZjh14zZhMeNMxTnmccoo8qotsOZmE4NgXdgF0TT8SeNlxw+WWXbzQS83zkkffWH//JH8ovvKVShiKzx5aFMakZ06knn6U//7O/16mfPEvf+fal2rmrh+MW5JfhDRaoCZkUCuwkdi0NIYlQGZgy8jPCXHUTNTvfcHk3o6+d/129/l/epX9+zVuJ/0AxLlOWjyogp03TV2qmdMQ976Lzv/5FHXXUA0jPqa563NX15TT7Ba6HAXmukNkSe1lXSUU+Ip9yF+EW4EvBGjCLvuRZBieMPkxi3IkKYyOj2rB+HWPFgqEOBrWT267Tgx90D738//65PviBN+rNb3uFnvb0ozWY26xqfqvq3k7V/Skl6BG8DCmAN6rByW3gX7IafEkCVwgNY5OyLGjlimVaNjamRzzyKD328UfrwQ+8v0Y6AZy7lcppzezepKq3i4uRGWBWxuVMnkW5bc6LEWx87qqqhg3ggEuPus6UcLxDvkwWuZWOY7JsjGWQUSSRB+rs9qMAABAASURBVF2swyGO6Ovnflv/9PLX6bGPOVbvf9+HlfsCLKnGeGT0QXTpvZNywHXGzJAFJp0xmJl45R/PqfjknVH5PVdJvPWBJOo3ABnELSCHKE6e50LA1LAWNNjZirUmw3chAzmd0S7/zzetaXUoUe590Lx9oUB7Q5t5Cx+oI9daSArYhgh4SymR7UBh+5Lcg5NS8hKw8A4L92oTKFiEOIybp6noDGmB7KV3iQNLHPjlcQB1wwuVLKnHRX9A7xzEmtuw5ro9mcGnndu+QwVrd8E6aXWJJUDD2fNFbE6OEbCQKQ+uxwkbUOO2TWswmFHIgyp8niR/TDX1G9YxUWuYp5/7gVRaaQ/o9n5u1sEifR7eFJIi67AFg2d97cLXn+byyMjL2B/W+BkJPuF0aKSIMnyPDn5GqOZVcPjbwfcod2zXbvYJDfwQeER962LPfUwhqEd+2Ujerw/45qFXu1PCEtG3Cwdq1n8zF9ghuoSORfYSAdnxHI97nsdXrFjR/r8gY/izvkf1PKGzkq+3DoagAS5o4EyENb54skw10Gff0LdcNf56hd/fR4pn+o16g4SfktgrNEhvo9T+A1XbgeMDdyJMbQYfjwBk0QXpO+vLGBirj9Ta8L8YBzyVz4sD8YC+Fxx+ddhv5Oyf6tndGuzYrGb7Jml2J2j7wIDZqeG8bsKqG3uWBC4+UDCkwsswGaRpriEQtK+zfJjjtRahLfqVfEr2gC6LMzMz7Hdv0CWXXKKvfvWr+uQnP6n/+I//aC86XvziF+s5z3mOXvrSl+o973mPPv/5z+sHP/hBW79k7el2O1q+bEyj3ag8lCqAmDijHMyq8G2uajWsVYm1zMee0JEhSCOdrh81qB4MJPZu3JOAwxRNyrPQQiThLDYzBQsa6pbhcjfyfZiX+1wKjifvA/DQwfO0+IDTo4mPA4G0kKdb+zAWQZfJWgyJtONuabSgfr9CL70sg7pAHVOCviFdXtOB7Fv5OsZb2XSp2W3mAPO6t6I7PrLch0MckvynMxJGhqMNKWQ4XUl+gGQIujtvloKSLdNUuVK7wiGytffXXNxH/TQiP2QwHBRkiKZeL8kFx8zkP33vB9+KQQ3CVKJcdCiLXlZLhpCZWAyS/JDcafRlIbAp7aOwBZcJ977PffU7L3hhi+vEE0/UD7//AxQvKgtBtOZwlEMjJRlp39S6g1TTtqkaxRDkOIjgVIIdh+uhD3uoXsjB++4dO/SJj3xUl110EQczc0rQ5j8161CVffCLw/BG/qdUAspCaw3YFCcctj7GuJdJxcoJ3e2+R+iZv/0M/fhHF+nzn/2UrvnxxcrqgYpQKVipkFdKsVSvnmOMGB3G7od0xma8tigqKOcAqM+lRswyPfLoR3OQ/yRtvPJqnX36GZrayqUFi3fAwYsssq3zjEMc6sQcobSMk2wOPBsW17rlU0n96dkZdUdH9JBHPFzPed5z9aOLLtZZp5+pbRs3qaMgGjBPSSmYhNPZ41SwcavGXPU5RHVe1j5eMxl0lSYZVvIxj3usfv/3fk/f//aF+uJnz9T2TVskp10m/xNfFX0LHBXznSSZmUIIilwi1fAxEa+DaZY+cuh73G8eo6cdf7y+fv75Outzn9f2zVuUMaBOiBrMz2NrK9G1nGTH63QhTKowxJkFFfDRDzL6pB23mOOEQa7pv+2X1g3y4HMYkBNv77IYoSEg34Gb630mRnS3A1aoa1Kgb5rIzOAPafnTKJA2M08swa3kgJkpRGRPjfrzPW1iQ7NjJ4eiSeRHRLKRL9RZ0VGKmWb7Aw2Q85Dl7VyIJyA/BBKbpjYzRnkYkdFI3KFm4yl0uGGD2mOj1SzodmKDWnLp0kOuWhztx2SLTidhkiEl1pb8d36cbgcfn4PZXjSgNwZdpjD8F6Iicm8RWq2Bm7XMncM8CGZI6GB0npHyLaJnG/E78utjXqTPzGRmbdLzQzBhipCNUhWHl33m0MxkIcp/cmP7jt1S6LAWVHJZaaics3Y4L+5y2EE64dlP0Rvf/CodcuhaVfPbkTWsOXIVsYTdfAW2f0wf+dCn9epXvVVvfNN7dObnz9PFl1yja6/foR2751RboapBBm0EXndVNw4jbOYL7dhR6tprJ/Xtb1+hEz92ht7y1g/oNa99q779nUugqausGKOtqcKBrfynmOpZ/cH/eqFO/uT7db/776d99xvTXQ4/UIcdepAO2H9/reMCd82atRrh8iIiz+JpsEnJZTMFZbGAN5mih0JnsP+jo/TB+pDFTMFMMUQVzL8hyX4xkpB7CJeBR8jM/NwOBc3o8MNW65jH3U+veuWf6rTT3qV//McX6+EPP1xr12TUnVVGe2H4GzZudTNQBe0xBysyByFeiqjVLWy+frOmJqd03TUbNTs9rYc++H76h7///7gI+jv9n5e+SL95zCP0gPvdTevXTUjNtJRm4fusBv1JlRz8VNWcpFoGoe4shxDgcyMxngTdBRvJYAV1TH6QndBxt+vGHMrGNNJdTdUxnf+1C+SmgYq8CRylmlQTX3rvyBxIKalp0EuINDNV6LmZYdqTRkdH5fJAkXwjSNW2bhLlQgeAffbdX0L+UQeJdmZB/pQIQyIt0hV+k/ALOnlUMCnLMtXYyhyfoYvvc9Vl6GxvRmK9sBBpblRHdmhjgJDDIVDUxkHSAGkBiLei5mkFKjmAg9jwTehMA85K5hVdL1u89OHxFiqJMvdREo0WgRpoR0A7HEw1fVRALcfvIHDTYO93sfHeeUvxJQ4sceAX5gCqJlQN9a9kmIY+a/ns7JRyDEliLVrU9MGgr7LXE46JpjdtUjU1Kd9XRPYgeZ2UV0n13LwS9q2qBuBslHeidk9up8mU5vFbK/Gw/gXsWZYVcrPodsptpNPRoOkVtsLB4wYNXu720+vQWmbYJCKediB6m95bwm82tDsNBnmAf+P9L3bSYNcW6XPbPcWlh/+w0zQHeLBBwf1XbCwosMNBCZtHEiNWqYt99j+DMxITR8el+pM7pOuulSZ3y337mvELe53ac4ck39t51uxMr+2+oW8xR95PCZ9q6GsLlj6/thyIC770IgPMhvqxmPbQzNA1NAp5cZ9jv/3207p165DPnHwpGv41a6r70SajiSG3JguZ+ADIInIX8bGbENRT1FwcVX9kpeqR1RrEMfa0jebZ+9bsTY1zooCsJhTc9avtxCShz0PAqhggB/LvpK9Bt+G5OKDgcA4mkjd8h6Uid8hDxupjTtiEhtpUTe5rwSc/r4nofMZZVeRytJnfrd6O6zW76UppbpfUn5Y1zvVKGQYBTPK2FTej7vo1ElRIN4mD3/MJKBWt2oAPOfQJAuLkM0c/jx31Oovg9tDn1X1Wj5uZzG6EFvFeH2/n9QecZflFx1bO/q644gr98Ic/1Kc//en2ouONb3yjXv3qV+v1r3+93vWud7V5fi562WWXtT7zPuwfF/8/my574E6no+DrSM46IlOif+8nEDYYyCLrKrJ3NkNwDZ4HU83+ruL8ss5qVbESX/mZZWQecgV5KPxmB4Mvwsd22TVs+CKIuIPBcTP8XuxwahnfiGQLw6HDZzkMU3u+ticm7R3XrXwYr7dsGEMIkWhSQE99f0CW5ub7mp7uqURWgut5jIqA88rsthMQ6HHp/cU5cLu0WBSvxDwawrY3tJcf5Ccm2Zjwih1kwHj7ptA46BdOSGlRO+dGtGlyXBMHPgyDfrD6tgzF6CiGXJG2TuhiPxII5Y+HkR5RrDYvcRA0aGMBRTOXCsKYYa5oPBQ4tYpsZvLD9IrW6/bfV0966lN0l7sezkHNaTqXm88ZDltyEIxwWEoV+WbW2zt4r4FeEsrpxieAv6FuClFlE7T/gYfqmc/6bR122OH65CdO1vlf+Yqq2Wl1OUQMLEojHKBHFDig5KN5JsNR7VhJeYlDhoHlMiNr5jion9XESNJBG5brj190gvZblulTH3inLjnvC7Kd12uimtJ4M6Ws3KVumlfO7XXGjWtQqQZD7pcE2CC5XSgKDBGGymm9+z2P0LOe/Wzl0P2h975PF5z/dQUOuMYxZm5wcupVONBuLLvkJZCwZiswvtrHDN2BA7CSzMTm/pDDDx9eIoHjvf/2Hv3wwu8pcWkhr2dShXEKMchloeJSIMM5zTqFxNyEGGUhtHMhcM3joB9xn3vrOc9/HgeAfZ168sm67JJLVfcGKug/B4+ZyQgbJZmZGmjytGVRCIySl4G7gr7RiXHd+7731dOe9jT5fH3q1FN1MQbfacskNTjW7vQ20B5DUFEUKqAv0pePv9frt3mN9+P16ZPgJq+LseNLjFf0GahrjDNnDtaMdXTAmhUqklzUaUfEcdgwNHLaKOHSe+s5kOC7nK84FTUL5q5dO1tHMDCPhowhKAvIkRdYz/LE0hlVJ6NVUGLOFioQ+KzcGMiT4AiBeshyqxtcsDX04xeaecQa0L9jaoG46AMMvDRucVNClIw74AthOIRKhAotG83HIB9EA70OqU0J/rb8ILeVe8K2wKt6/E4KLj/uGEbm2W19zTwH5nt2Zl4XYs+0MGhrQ5PbHKHja9YsV6eT9PjHPUxvftM/6beOfYyizeOA9eFjyQF8T1nI1e2Mq983XfCfF+vf3vkh/c3fvkovf8W/6N/f8zG9530n6dTTvtjCpz/zZZ3+2XP0cS473vvek/SGN/yb/uRP/rr9DYRTPnG6LrrocqU6Kss7ilmOba1krCvCoRwby/RP//Q3euUr/0aHHLJaDEU1NJr/lGMn1/iyca1as4ZLkf20P5ch7siOj4+39q3GdvlaVmEHhRwEi629F0/FWuC8aJpazic+jL+m3LjMWEWNWhWHNNGChE5cc9WVyv1XARv4oFmNdvs68r4H6Hdf9CS95c0v0x//0bOU+ttVzu9WaEq5/ghtNNZCdxYT/cvlUFExFo4SmzwiIaPXXnOt/vNb39Jb3vA6/e3fvERf+9rZ8HhSxx7zGP3J//pd/dP//Ru94fWv1j/+/Uv0wt95ln7rmEfp4AP3gZ5adT0DnZMqB7tVltNqUp8p7ME/kV/Kx2ghEq+V4dzLoup+UhZG1cDz1Jie9tTj1fKVg6aMSAyZnFcwYem9A3PAzGRmeyg0G8Yjc5iz3ntBK9tEzCizIFlEFTIkMyIPyICihE1oUpJJzLsBQW4LkgV5rsmf5B+AkAyjJOILWN3Xrhuulww9Qk/E08ocYe1OGv15nwIXTZB32uPb1P2SOJUcl1nbN6n2hRTkuiGvIV0p4DVDInFP056YaCPHKadEcvoTo0p04jX2qqmaDAdXQTNvLGoNYZha+FJvIXYLhXtKliJLHFjiwM/JAddHFBh9S/J1W6lRQMEz2kfMkdDZyakpzXHIn7Oua4b4ti3q7dyuDut3l8Uzcrhl/YHcahVFYN1zJfa1WprhQmXnzp3yP2VSU7dOSa7rBvKsyOX2z9d6t2duF90PMjPV2CBPBwxLC+RRWf44dgeP3xbIi0JkUZu8AAAQAElEQVQZ63+IDBSEDWP3fhvGn0CcFwV8kSrGWVMWYlSAHvdZWp7MzWqAT157fdrLAq3gKHVTYvzkub9ewh/Bu/FurmXdQjs3b1QFD+X2GNweGnUV+XBRnQY9ZUTHR0Y1C99BKt/Hus1syA9ZlNPh+UuwxIH/igMuK2YIDhVdv1auXKl9992PPcQIotfg2zcy9C3hc7s/neeF3Ddn6aaFawJ1aN5YUBky9WJH81yC9PIJ9fNxDpS7KmvDJx6o4qLUkOscGfUuXW6FDWlxBZC4v4HBoTtwk+Z753ydL0MwDUN52A7JPw5BcibAt8SYbwpeLp4kb2/wKOJHRS5Ccs7Tci495rdep9L/NNb0NmkwLbG3CV5mjTq5KYJePENeEuFNgHdJ0L6YXGGe2nj7IeHnTqKR29w2b6+P22OHvbJkZjeBgA10OXL77PX2ru9yM4PN2rZtW/ubGueff74+85nP6AMf+IDe9KY36eUvf7le8pKXsL/8E73vfe9rzz7/8z//U/7nwmdnZx1d+8NBy5cvb+M/65NkcNz2VLEk1i4HIzRZMi0+Cf4Kvgkeuy/scVto7bWGMPwKvEMQNRwSIUD7tAByfPr5H0gDh+QktUBTzyO4dS+Nh9T6F7xgWcRLlJfRpajBoJYsygAiyALjaNenRrf1WRC/24pmqf1t4YApyRDGgMNhrXD7xDLJIG1LktpJLwqcLTaBFQf1g1BrToWunxlTsfYB0rLDVWZrNEi5QsxxPnB8SpMhQIbhEocgiV4S8SFESZEcw9nzwwhTiZPTsKF0B6p2ATOTYSgaLFBmQXmIijhQioGLloaFROpMjOnoJzxeT+Yi5DsXfFtnfuaz2rrpBgU8RG/T4sRQubExMyUOg7wPN150oRq6Bn5Iko+pp1zjq9brsU84Vo9+1KM4wL9I537xc9p1/XUawfnKOSwqaFRYUj0/pw6GtOASY7zeqRXVLq1pJltYQd4K8tYVczpwvNILj32Enn/0A5Vv+pEKYMXUdVpX7dD6NKnV9bRWcAky2vY+UODQK9FXzZjrRkqMowb8J+Ab6F+2bo2e8MRjddQjfkPf5gLkS6d/FmdwixJ0VRgWGK+AE5gl0xiHbTmLrZIkC4pFoazTUWIRLamfjXa1bJ/VOv5Zz9RjH/tYnfX5L+isMz+v+UkWCi68IrPjPHRnPsG3ZImLolre3ufHJI2Njsqd2dKSBlGacHwnPEtHHHGEzvz0Z/Sdr39T87snVXMRkjNvgb4N+moWeIcKOmoIbEDmZGbIWEVf07NzSmY65LC76KnHP0377refzjnnHH3j61/XNJdcIzgYo4zP4FPJZYeHNY5wyRxZjMo4HJnFkYBEeJMYicduBMgl4flJkEO5ycfo89thAb3LhrVaN4G8JVGWZNBNRHu0wkxmQUvPbeOAmQ0RECYcC1/Aa/TVM82YEyJmHjoENRaxUKYmOVDYvsa8OJ4FoEwi7qHPEdAkqXGZw0FNyAmKJXLQt8RCn7BTJOlfLRBffEGzGL3DhT4+RqAW5CMm1nBhx8ZRDekk1yuWb7XjIscltr0A8XHCNd0pnxuJdp2vmNfGx8LgEtIhNZqentWPf3QFrAkMPcmQGyLIQClxqLnffuvU7XqDWR20/yr9w9//b/3LG/6v7nWv/UE+qRjm2MDMqG4GpAPpEXVG1sq0XJuundZXz/mBPv3JL+r97/+k3vuek/Tuf/uw/v3dH9NHPnyazjj9bF166UbFOEH/o4r5KF2bQpFzEDAAbw8aeopZqWOO+Q196MPv5JLh2Vq9OooqolDRScNImdsdchbfoii0atWq9iLksMMO1b77rteKFcsUMsbJuBt0x8FxNNhRA4eHrlsJW+sg1on9D1ivTpFxSWDy30Ixy/SVL31Vk7umGaPRf1IwaGVdq6ttmhjv635HHqAnPvko3eOu61TN3aDBzA5pfiCWQSBJrP0OTQUtDb5CHTUYNORH1vhCZkHF+IRK1oLTTjpZb3njW/SG171BJ374I9j0HbrLofvrYQ87Uscd92i96EXP1mtf+49629v/n/7u7/9Mf/hHz9HTnvl4PfyR99HBh6yRZfRbzTKfPZX9ORVFoaqq2TyWsthRhOdV2dA/aUn3u9+9ZYQZpyIJ2a+pCzvIWXrv6Bww85m7KZUhhHbODZlq3LgrSeiMBZOFqGQkQqbO6LgsL1gvaE891EFBhnxH8kyJ1BBEbmpBez3mPnE90JbrrpaQM0NoGtaPEIz2SSlmagwRX4QQJCNBGDkYpAPRRO1Ddhvy8SpZpC72KqWKnGYIyGZqG3hlyt3GMx5jLA5CTxuZt5L7YFSnneT4Ak14tfQscWCJA798DiS6aIAk1zpD1ZP8ML/BHwmsw1lS61vmWeRws9KgGsg4nFd/XprareqGzRrs3MHeslFelmp6s8pjA7aSg9AZdTpRyRUcG1Bymbpr125t375d/lv8A+xSg8IPaEc3CjG2YGZQJAW3P+SZmcyszWtxEfOUlzuQ/JnvYpufVqlhnA00Og0OdCYHgzYBDVwJjD9iCw2aSvzv2bk5TU1PA1PyeJ99f+ujYudoIrn9Y3yJ0MwULMhom+inGfQ1u3uHyh1bJf/TrtQTlx04Mfi9jQTvQaAiijOAUpFN9LZNW1TJcxvsZuPkAQZlnkfB0rvEgZ/CAZe5xSKPO3g6yzKNj49q/boNmphYplaakNc84vsigwPOHsyMqq4VDkSRuIa8yiJnV7l6oaPZbETzXIAMslFVVqjEX644zyAiNaVC+0NSqfUxGkehwBe8nKsFYR+GmeTdOV9GMuQdvLnJCNoCPvArMeYG8PCmYLRahLAn7ngCc5FxjpNz4VFx+TG79Rr1b8CHm9omlTPwdo4QwCY32CT5XomG9EhPgibtedwmQcaeNJOiwPx7RlywsR532XB76OEieP7NwcxkZm22/4nvTZs2yf901dc52zrjjDPa39544xvfqFe+8pX613/9V7397W9nn/l+fepTn9J/ctFxww03tL6v/xbS2NgY8jchD3POvLz/ivF4GILLStvNT/2Y+JckAwIQsbFDMIUGIB0c1MAXAHsbiLNMyesnuE41DYESxpXMw0ieg8eNuEMibNSEGqiAhtZJw8eGwZ6vpx32ZOwVuf2j6Ra7MiUK5tmvpsZ5GZQaz/P+b7GBF/xC4Fh/oQZLlW8/DuyZQmSQaZWskRBJB+ZdyYUZBWnYOPpvHfhBt7Jcg4Dxzsa0pU98/DBNHPBATdfj6qcODkYmYeAHGPKmDiiJydIQKACnRHd8Qpufx0zXXXNt+yes/LDdD9QbNpjsLrFJjTLKPW40qlHslgYskh/C97koaFDyrNPRPe91bz3jGc/AD6r0iY99XJf88CKJQ45WeWnbHvIQ+sIVaW8SI5NqLhcaFNYdsIABcSfVF56jHnp/Pf/px2l28xX69AffoS2XXKDxwU6tTNNaZbNa3y2170ilA0drHdAZ6ICir0NGah060ujgTqn1NqeVXISsj3PakPd1/FH31QuO/Q09YP9lOnw8aT+b1vp6Uvs0U1qbZrQ6zWl56qnDgVtItWAQYOrj+MaQwVdjgTRN4+xl4yN6+KMfqWOO/U1t3XoDhvFUXXnlFTIG1e125MbXjPrwy3kaFFo+1lxq+H+8xZDbi4wezniPOtYp9MCHPJjDrSfr+o3Xt7/9ct2VV0n9gQI8bAaluhwiJJxJlwP54/hJuwMu5iAyByUz20+NRpaN61FHP6b9v0u+/93v6bNchGzeuFH+p6ty6gba++Y/+DxAcyLtNFfQEmQqOMzydIkcDOpKGWN6AmN91GMerXPPO09f+PznoXMj00RZI43mjLlpaAkiCxK0NUBeFIiOY5cgTS5Di0AOrymEAG8CZY1yaLf+rA5et1prxk0dSdHk6Lw5QEIi7aGDlp7bgQM+1z5BTJk6zJlDjc1xcPRmgcCYSwBZboAqqU1LC/PgjeWPp/cC8Hiuz7OZoRsNyaREvl+EIIJgABlzD0IpeRyglr83xjy1CJ67Nyzm/yrCxbF639C0SD9RRjscDkWuW2L8DJAUhXI+OHicrDvh63LT7/fU4LxWOLJVVSowoQ1z2ev3RYGCrx8MsaaO0OCEPQko9YZ912Jn4BD2Ns8arVkzpqMf82C95S2v1ite8Zc66OCVHDBOqiwn4cxAVdlTf76vnA1LLDhUtRF1R9eAYwToKsausqxDfFxZzoWE5axfRv0Oawx8pv9EX0p9xazCNh6td73rjXrFy1+qhzz4XlqxoiNIpy/qMjdGwszUMJ+85Ps8E/AyHGGwJMazfOWE1q1fo/3225dwvcYnxpVlmVzevTzBixshyVClho3VBi5499t/Pfgr6MmhP9cFF1ygXTunZYotjsT6mvkpjvqkS93riIP1qn96qd7+tlfp1f/8V3rSUx4lxTnWiV0tGGtYJ0/K4a8fFAcwFfgLBp0NuJyHAw6RQx6lkPN2dC3rwle+8lX91V/9tT70oQ/puuuuVV5EnPqOlq/o6sAD1+rxj3+EnvrUY9pLkT/709/T//k/f6zXv+7letnL/1r/3//533r0Yx8jl2+zqFh0FEOA57Uy+knw+xnPfAqXS8tbXRCPmSnPMsEaUkvvHZ0DZtaSmFAEs2HcMzr4HDFEeb6nzVzSKHcht4gWBWXFiMaXrVCNvZcok9Azk5kR8/pByevL42R5H0pEeAmS+xXI7u5tmzW9/QahGqIFhUJ3WEfAU5KqANfcZEQC4I5Gu0MsweylAHjM7Y9DS13VloXW725UcbjXynHMwO34TQ343V+rQengfRCFBpP7djn9RacZnG7bhO/Ydu+VWmAQbbjwof5CbCm4s3Jgie47DAdQvdZauJYlYr7PbNgXJVdaqGQZl5kpcgFQ4NsG7ELW7ubQZP/th00bNbftBs0CiYN9DWYV6p46HBKtWT6uDuuUydwYyLBF8/Nz2rFrh3ZN7VKfi9mQRYlOGhazhvIaEI+Zycxa2+j20YFsGR/j6zD0Ecj4L15v63Dzaj5meR8UNDBiERJ8aMsW8j3ul7Xz+Gq7pyblMMs4KvZ3FfTW2GavIxNvAuANOATALoUQVfi6HiN3HtPafC170wWbKfwJsc4X8MC4SInsV3PwBvbJOfvb6W3btfOGLaIbGYYRjsif5J8lWOLAf8EB16m9Zd/j/kNXQ0gaHy+0377rtHbtWrUH0OihIcfB5dHlF3A59m4Skt0CgtgQrwnnG1PfclXsK+p8VDX7iBIno1/WqrhEEfi8vfsVDUj8TKTGvhCV0AcPnSYHj9/5IN0CyUaea+qNQMae10sXE97aeTMEr+8lCe42CmqUcQkywh5mBHtq/Rns7Eb1Nl8j7d4q1fOyNFAWUwuR/Vlgn4aZoK0oE/uKWiU2xe2H9n4gwmVAPtnkL/I/hKBFMDPaV+oxj37R4RcXl19+ub72ta/ppJNOYv/3rvaC4/Wvf337f3W85jWv0Vvf+tb2/++48MILJ1W1cQAAEABJREFU5f8H6jQXxe4Tuq87Pj4u/xNsLmdmRtcm79fBzKBCe9KeMBvmefynQ5LXau0sNnwYN8Y+BLWl4F2UY6/YxkWm8QmkfhJEO8c8BC+HVuhJDnA3LYAIjbom8b1l0C/x8X6H6G+MCUqGdHte0PzcgHlsGK9LBuOAT85z3Q6PY7wd0CyhuFUcSOKCAmgbk0CUUwvCdDDRCIIvABkOiN+S1jh1pXLVxSpt6Y1pV9hXYwc+SDubZWow3DXGw7LA4XoDmEIswG+KCIzJH8cpJRIeI0BhG+3csV2f/9yZOucrX9YNmzariJkyw5BAUlNWLAcGHtph+M28paAvKePg3v+WZwX+Gli/77469rjjdI+7312fP+NMfe2cczQ3Oa0Co5QzBr9AaXCO3HDVZcnowJFniplpUM6jiqWKWGqsGGikmdQ995/Qi59+tJ5z9JFaV2/RXUdndffxOd171UB3X8ZBebFbdx2vdAgXIAcDB2Q97ctlxoGxr4OzkguOGS3v7dJob7tsZrPWjVZanc1pJbhXDnZpn3pKG4B962ntX89Qf17Lmr66Vin65jmaOiNd+GWqGXfPaQ+RxTKqHMl06JH31BOf/TQtW71cJ3/i47rwW9+U/wmwCO+cLyCRG9/ISDNGJ+YPZBK48DkJg6zI5T92PMiCDrn7XfW0ZzxdIzibnzvtM7riB5fIBlX7myRRzBb8H8z12rlxA9CQleDtALp8kcjyQp6uJM1yGHnYEffQ8c9+hjpcYJz9hS/oogu/q2ae9t5508jM5PIFGjnN3ofPD1Sp0+koY357OLGVIQhZ1OFH3F1Pf9Yz1OAUfOYzn9aPL7kE2ZL8z3aFRkRMfviXwGsxqA8Nycjn9WAIJv8nvvLHecXFS4c+8qov/38/Dl03phx8PgUgFb3vATPzVnvSbWLpcztwICnA2vHxcSXko7VD6LQjNqOA+fJkMlNNvEkLecTTIizU057QW0sBGXVwmV0Eo8hBLVL69hlFrhAuShbeFs9C/A4aJOhqYTiYhdQwMHhkFPoQXa+E1ZSP00MvaIG6d7J3cQ6dbP/zVw3rTuLgz4IUYsYITRWHAyIdYy7Bh8Shv6whnrR8+TKtXrVcpko5di+LVCTepHmtWTui45/xBP3bu1+v17/+ZXr2CcfqwANXKWSlYixVVfOquQzhoxp7kTj0L6spZXktC6Ua7HewWuVgXg0OdtXWnVfMav3Gwx/Q/qbHB97/Vv3d3/6pHvSAu2r1ykLr1oxq1P8guE8UMmhQJoi3kIHTxxPAm1qoKSemYAY91ApSXmQ4xiPtb4as37CvNrAOrli5XFShTaMQghafGANjKLV8hf+JwSOUsf4lKtYYcwujuuzyq1kL6aEJOP5Jg37lZ6pquDzv0s+KZYUOOXiVnvmsR+kfXvYinXzKm/WPr/pfetyxR2r5xJz6u69UOX296t5u5fCj7E3LITU9mQaQ4VAReh9JZoXy7rgUujrltDP0L298m3540aU+ZfTfh9aepqd3SGxOCgzy+Eiu/Tas0l3vsq+O+o3761nPfKoOPfRg1f5TtcmYE8fdKGaNmtSTrK+HPvS+Wrt2hL40fNIwgBXDyNL3TsMBM9tDa+QAoCgK+cRaMPm0ugpJ6AuykCyTsAcTy1dI6ABZErUS0FCxrW+eY1hEIjJvia/ZeKb8cVsTwV1z0LZl49Xk16ISIfIFnpqWbT0+jlfYERwS4ThRp0/dknBeKIU04DLVoZyS8AvV2004Sz710Ossy5T5eKCjxFdLqC1qKacbipBnUEG00+RKaVyocEoihF8Rm5PRt5V9NeUcpm4AmbUMvALaNlp47GbhQnIpWOLAEgd+MQ4sqpLQWVRTZb9ESdVahUSembGGVS2IeMyCEr5KAFBaKVWa5nJ1CtCubZrfxgHd5FYVdZ+lq9fubyKaHOkoZw+UFZka/Jjp+Wlt27lNu6d2q9/vy7BvkXLxVOzHKvY0vrci+ROv2wIv833wTxT+jAxvd/Nix9MCNqYRFhA6nZYQoyK+hefN9ea1c9cu7di5s/3tlZLLWmFTLcsUs1whZgohiqatvQrgMnAFxoSZhl+mqm6UUd8oG8zPKnfftcKXKDKJMDDeUYgbwU8ZYW8f5+c1fcNmze/crgg/ikAhOL0PEfrrcQcvWYIlDtwSB8wM+UstmBlyGvC74wKYyBLiq7Xr1mjdhvXqtH+CVeQFmZpWnk0i7hAkBfI01GuE28XY97IDZRrErvrFmPr5qOaoN8MlSB974ns3WpFjreg2nJ00qiXsgByBhs8t6eew5I77TZA2BHOVvAlQ1L5ewsgZagIauQ0I8DZQe5jfVms/iQmh1kJJkrAvXhDgV+QypCAM7OEG7Cn6WzeqmdwmzeGHcTmiukfVSmKvkbhAdRvdwaZm2CFb4HMDSi3MZsQeicf57nNSY2f8zxRu2bKl/dNV5513nvw3Ok488US97W1v23PJ8c53vlOnnHKKvvjFL+r73/++rrvuuvacbmRkhL3pci7VxofnXwv46UJmPlK1cuj9mVmbZzYMF+u4zTQzOT2+Bnj+TwNruYSMOk/gp1HRh+mhUlSDA5pkahxfC1JDnQSIfClKCfvb/ua/h54O5BkwrDH8kkZ6b6ybU96RNbmMfkQ/StS5CYg6wH/X2w4KGm7SnykxzsGgZH4GQu1a/i9WuXntxfxfJIRbv0j1pbq3PweYRhe8PYiZdITds5Ln4XCQo8QhU8wKtlgj2jFX6Ib5FeqsO1Ll2H6aUVcNypq4SU04Ng0oFUO7WBhIQgsJUXL1aZG2cXMnELz3P/JIHf/Up+qi7/+g/e0D/5XVgKUpLKgbc9QMClKSO1QG3tYAgCGxSQwhyqgX80IGDStXr9JvHHWUnvD4x+ui7/1AZ37609p87UYFpDePmXcuJ6/Ic7kjZRxSdW2gUc3LZrdptNyl5WlGa/K+9h1tdOQha/XMJzxMxz/mQVrfHWh90dfKNKVl1W6tYOQj5aRGuLwYp/1YM6tiMKWinNFo6muCW+cRwjHCMQ5k6t6kuhwKdchbRt7IYFrL0rRWpEmtou2KZl5jaaACpzjAuBiDBjhzsEKdkVHFHKPBGBvG2/P8YFq5bq0e91tP0KMe8yh9+Utf0hmf+YxmpqckVNcNoBtpN8w1t9j+U68ZjmmwyMFfrgbEFY6lOU76Sjisy1at1FOOP14PfvBD9LkzztCXvvBFzeyaVNMfqAvPchaDxT85BYlKJmWdjgQt3l9OnRqZGZ0YV+wWWr//fno89B10yEE6+6wv6hxo3L19u/xSKjGGwBwmaDNocdrMTO4g+wWOjz0rckWgAmdndET7H3iAjn3ScTr4kIN16qdO039+81tyegIj9oWqwQFO4KqZbzPkhnynMXkItC8ZBiBSKqnneRmyuKyIutsB6zRCRgHChdakaG1JZp4zBDKX3tuBAy4zZrZwcCn5f9DVMCcxRsFw+WNmHohpZQG2YUii8TnUsKytQDy1Ec9bAMcTM5mZfL5rnBSPBOQ1IvOBfK/pMuP5Qs7kFVs8P+vjPTn8rDq/5DInXNCAbMrDtjsyE8K7BySDn03JZhHuycHrUw2m6M72uO3fm2bf/Lu8ZNgun0/BBzPm2iux0U5ioMH5keRRLz/ggP21bBkXbaxmNXVqLkf8wgQxUZYLWZzXfvuv0W8de7T+4i9erDe+8VX6lze8Qn/wB8/VY49+iA4+eK1CnFdqplQOdqrB/vc50Oxz0e0XIgMOOTMuTO5//3vpSU96rF76V/9b73jHG/QP//CX+tM/fZGOvO9dtHxZ1MS4af0+yxRDA44SfDVmFLlXUIUdGxIcZBZlgMzjQcOnIaAdYxBzapFxypTDh7HxCa1cuUpjY4wRWQ4hUtfbeR1qY+s63Rwb/0ANBnPyA5OYjyjhyH7xi1/V7CwHNrUpL7oKrA15p5CvHQMudaSBEmuVaVr7rMn1gPscqGc99VH651f8ud799n/Sn/9/v6N733d/RrBd/ZnrlEo2GGmK9WOnEhdMkXWv4TA55kG+NuXdUfUqyIsj9DeuH112tV72sn/St751ocwyBYvKQib/AYxBvwfxA3WypML/Ez4Oenfv2kndb0mxUAgmOlQ1P4kU9BSyAekZHX7Xg4UKqGl1n754f241p+7Se8fggJkhE7aHGDNTB98jhCAK5I/bggaZTwpKlNeo/QiX6h0/mPAKgGNI8n+Ih0xeLxn1iZPi2wA0FHXA5WIVOWzYtXWzNOO+VQMWUQdwQWIDmfDb/JIv4LsJnUyzk5q94TrtvPJSXfO9b+m7X/m8vvbZU/TVT39c537qYzr3tBN1zmkfI+9UfesLZ+hH3zhPO6+9QuJg02W4k5sSvhkktP1ESf6nVwurlbORz7jgDb5hNz8IqRhISY1KgXSEVoMmQYu5bXAkAEOhzsLrTFiILgVLHFjiwK3jACam1U8T9gNjU5e1lKz9WTNiqlA691k8v8ehvPsbVFXDGhzQU9fVWPXl+twewE3u0NzWTZq84Xrt3rJJNYcvBj7fd4k2OHPK2KeITfVcb07TMzPa5ZcLO3a0cSyWMtZs8fhfS0j0T1Rm1oLHPa9mLVws9/RPA6//s8DxeLlhg2OMbR8llxHzXHo4bbt379buyUnNzM6q9B9Io7LXdXALGzlTiAv0ClsasFfBEnioyJsUiEf5XtD3CoG8Dv34pYfzQPgRikEG7givutjMZmoG27ul/fNioSy1ZtkyZbSTEt8ajGAlSjekl94lDvx0DgTk2szkfoXryE/URGYTZ1guWxPLl2vthg3q4HdXyKH71YbMBeoE9PBGEKI7lME8xBal/0WDPpI5wI/tZyPq4w/3rdD0oFFvUKsGn+tFht4H7EbCFqS6pC2CzPfO+8Ih+Duk3wgcCPa8SdSQwUPDNuwBTwNuL6zlsfOTuvDZMTiIlkycRB4vZiIozwD4F7hgTlx69LgA6e/YrGrXDfhe+HZcjgh77Dw2DITzOBCGBRpr+qzYTMzMzenajdfriiuubPcfp512mvxi47Wvfa3++Z//Wa973evYN75R73nPe3Tqqafqm9/8pq6++mrtxh4OBgOZWeu7uv/q9trMILVRjV1uwC8eM2vrudzdPN/rtPYQ+fRyTzuYmSL20XE66Gc8iTJ6lF+oI2FK8CUx1kaJPFMCV2MinogD1Bdp+ScF5qRNSHJMNweyyV+sIW8jfzwn0GQhJN9aCO13GB9+RY6SSR62oF/i4/3cFL2PyCwyL2JPPKe6gQcIkhl1kQMzwps2+YVT4RdusdTgduSAIcRBhuEV3+SwsBHEnMifGAO+xnx7+I1uql93tW22q2zVkYor76mZulAcHeVYpFaDcW7YeCEzCpmpxkgbSFrDT35o0w29NORWMjZrfrDhBup+Rx6pZxz/dK3l4ObTp5yq737zAoWywXExZdDkhqdkoWkdIcI8ZDLQBBQkhCg3SikY9NUaGR/TkeB76pOfrNG8o9M/eRmaWU8AABAASURBVKou/v4PqU8DjEvOIVHJgeDYSK6inlE+t1Wr0qQOG691r9W5DhurdQiHUyutpwkuR+JgRoPp7bJyVhHDaf15ZRycdekv+caXSw2FSsbBTFYEiQMtRakY7SrvdlShLJUrDobJ6bRAHTgAGYpcgBRpSl3NqJNmufzoyX9tL6qBP+AoChQwqcKxzvNCgXFTRN2o1C81Nz+nseUTesCDH6gnP/XJmpudaf8E2BU/+nF74DPCxYnot+SSATKU4Kk4XMtjDgUmP2CqfXGFhw0KbRx2hZGOHvrI39CTj3+atmzeotM/9Wnt3r5Ddb8vkKoAX1cmw9HFJsBzxk77SH6JcS+yvDXkPeoPmPPRFcv0kKMeod960hN11VVX6vOf/aw2XXGVxkOuDowqgKas5IbcnDcxKBb5ELKsxeXGvQ++rMi1as1qPeLRj9RTn368vv7Nb+gTJ52k3Ts4YINHIQlsBr9Khg2PTGoWIBFSDOUSnQFGGX3RRzea7rL/Bq3sSJzRtXWSvDbAomDe5KcA2UvvreSAmeuCc1fyuc+5QJuYmFBADlwetNczTFPXmDempUGn9ipeiBqzRp02RUhdhYgsZAoWFIgHcJuZrK2TFkLEYQ++RIkDwR36hUZkE8oXqGRELuQKpAHirT4wLmud5Yb8RkMnx1QzcjCQd+d9B4M+9pGRMJ8+iqSGuTacyxEp72I7SoUIXyww2iA+usthh3D5MKLUVG3dmEXCqAobWZVJRdEl3nhVTUyM6q53PUiPe9zD9eIXn6BXvOLP9eZ/fZn+/d2v0rv+7TV669veoNe9/lV607/+P/3rm1+nN73pn/Te975JH/6w/8TPX+nlL/8LvfCFT9FRv3Fv7b//hLqdUtIsYa0N61dofByDszATMUbGQjGvBeippUR8CIxBgZRBlxEyj227YZ0GQ+z1KFCgOGPd87VGFmXgUgpKyANLpyLpGIPude8jNLZigj5qMXSadnTKJz+nK6/eorwYU52SSuSmX7Lesa6FKJnBHw4dCqA/N6lqbpeyakZFM6N9Vxc69vH301+/5Dn627/+bT37hIfpwIMzCLxBIZuVKjYYTV9FN5e4dEoQM+jXaqyjuon0ZUqBeCrg8+t16SXXQnNXdZWpk48qg4CgRoFxN2xScgb6rW/9p374g4ucMKBW9F/dszk11S7VNf3hmTzowffXgE1kCAwgedcJnlA9Ji09dz4O+DrQ4Md56BvIEAJyiewgrzX5DUOqkep2kr2MeV+2fIUayr2NtzVDSagn0Q5okKqEjWibUc9zxeO4vU0grz83q00br5HwQ7xeBu4CNH4h0cGXzd3YVj1NcpHxva99Reee8Sl986zP6qLzv6yNF39bk9f8SL0tV6kP9DZfqfmNl2nqqou17cff0xUXnKvvfOVM/eBrZ2mw7VqEdE4Zvqn1pxTxO0Mz3+b5TysmNuzz112u3Vdcomu+801ddeG3tPGi72n3xquVetPC0QUS9TEg6IsgFjLlD7mkPGcInrcESxxY4sAvzgHXKYdFhWKro4ZLELcjJQUDCnzfJ+zKKBf9RWRfxJon/JGErWhYA2suPCMXmiMskyJPzUB+CdrfuV2zO3dILMxNXauhna+9CX0uqwHfWnmRtfm+J/afPPaLkG3bt7cXIr1ej7UzcXjaV8nlgB+g+QjNTGbm0T1hm/g5P24L967qvpNYhz3fD/b8//SYnJrUdi5k/D/x9f/rw/dtXieyzwqRNZj6NZvR1h5DC9tP1v9GBr8olYNbpxqfRgqSRUpMvmdP+CNi723Oj4yanobxhZmsN9D05q2aYc8q9sGROpG6K8bHwS2eYR+Ce85qkKoFSpbeOwsH/vvpNLO2U5dxB/cfHIQcSaWMA4MGn7RGmArOwlat3w+/ejV+7hjtTAFZj8hoxn4jc5nElwj44gZE2ji47DekB8rUxx/uZ2PqZxPqEZ+vAy5Hn3P5nqweoB+VIv6GwKmbPU7fzbLusMkEZQyZr+BCG9zkY+QavMKQke+1Gyo61IQOHm9k8HcINdaiRtcb6lOFVMO+p0pRDjXxpkmUJ2WWVHBONxob/Ks5/KYpDaa2q9q5ReK8T9jhwfSkyn5P27dt1WWX/Vjnnf81fZKzxPe9/wN6+zvepTe/9W161atfrbe85S3y3/L40pe+1P7mh/+fHm5/3XcsOL9zH9V/sNPDDBtoNpQnJ7LBX/XQ60Zso4dmjDwlhg2d1M85E/F2i2Ve38zk6crP4MCxOO+Oz22955dc/upnPH4OUCG7JeeXdaxVwY/aAfIa+OPgdeQHrS7rhAZdIYlzy4BcG7ysJOsD5QJ4uiYOMH8+C4xG8vZ7gDKXX/BRILkQtICtB6NuDvSn/4bHu9kbBB1mgXkwLvDn5Xxl+DJjREQIdFsfH/FtxbHU/lZzgOluhZAQ4yBFRDQqEUrGPymgCO64tOfmNqbrdlC67G4aW39/zdSrJYx0cuGV2vpIM6ErL0IONvGAHZx8weXlDoEyc8OFM5RoMT09ow377atjj/0t3f1ud9OXzjpLZ57xWW3ZtElmpoggugBmGARUD2Fs2ryKi4wGJ6jG0alTUuBWoY9HVcl0yF3uot869ljd855H6KzPn66zzjhNaXanutWMVsS+Rga7tCbM6aDxpMOWZ4SmteSvzStl87s1jlGwck4BY+gGswvuAM0FhqqImRKGJ8uiQjDoqRhjI+VR8nE6cPnRUH9kZITRJjXQB1k4pAPql8BADYtiw+Lpf+apkuRVqExEXpV0kidQOQ18440BzwJ911IWCpzgEU3PzSsUHd3tXvdsLy1WrV6lkz7+MX3/wgs1M7VbRQwqoDGCPM9ynHRpwISaMjk/a5xsN6AZZT03qIzJ/y+PQw6/q34T/mXw/EMf/A997zsXqsGoBsZtLORd8hPxiINq0JXqxPAzxlXLzBTzrL0cSfAr63Z193vdS7953HEcTnZ12qmn6cILvq00KOW/6RMlBejzsTbgTvDN55TsPbiI4NAP5L+1Mcoh+SGH30XPPOEECfwnfvzjqnEIGvjpOHLyfBHw9i0HfT5IOB8dN1EFZmy8QN45NNiwapnWLyeHSUiMKfl4WnqoSWgE3pZg6b0dORCRTUcXkT1ZUGSxX7NmjZzfCTnwMjNPecyBOLaq9tmzSAbptjbRvd+2DWWopMBrMVfIC0Vk1ujTZaCukdPFtsxx2xy5c/lp40Z7ZKSN3+Tj+Ytwk4JfQaKVbkYxDNXS7LQFedx8XKnCccZBQT8Wx5bkdRZBd4on+VhuRmmF7RKyUGPzS2yXj4/p1ki30Lq1a5T8oJyD7sA6F1QpWKUNG1ZrdLQDpoQ8RPnG3R1Wd1CdfQ3632BHGg4oQICNbKjbU4wDLVuW6fC77quHPfzeeuhD76Wjj364jj/+OB133GO5JHmEjjnmkXrkIx+oe9/7MC48Vml8ApuS5tQ0c6qqWTbxs1rl/2/HPqu5BOEiYEG+vE8xJz5ExFJhOH1yem4CMt34JJYKp02KIbJWCPxcjKRhjUCer0VmJjODhqaFLEZFDmHWr1+ro456iIyL+xCCjPWkqSNO/mc1NT2vqak51qoae95wqDKpXTt2a/vWHRwCb9LGa67Wti2bdNVll+p6Dny3bLpK05ObYdck4wt6+MPuoWc842j91Ut/X3//938Cnx6smFWqyxkNepOE88oidJrJB2vofeDSRlYosemTjejf//1DmpqE76EDDUnGv2CROYzKqTs5Natzv/pNifpmxtSXqgeTetqzjtNrX/+Pev7znqq3v+vNWrfPcnW73pnaJ+TUZc0V3JNSm3en+SwRipwj962ONsrxMWIwJIOZZCpbPcKGG2uH+dwiLxXrRWd8JUcVBbM+1BO++Bs16kGj1n/12gZ3rcXlqYB8gFqiL0u1Aq23bd6oBn9B2BJrYUB+KdV91bu36coLv6nzzzpTl3//AjXTOxTmdqvb9IR7qWWo+whtsrrX/hZHNzQaz6QRp6yeV2/HFl3y7fP13fPOlrZdJ4W+3OZoZpt2ckny469+Ud/87Ck65zOf0HlnnqZvnv1Zff8bXwa+om+fd5bO++LpOvcLn9VlF3xDva2bhNGX4IOgnYgEP9y+JGJuNTwkeqteb+twqxovNVriwP8UDqAE7daiVShr1ymxFiX8jRp7ETKsCDq4fGxUa1euULv/Ym8hfwIfyg07EyMJBw44hd8RaDM7OaVBf4DWmixE+YWA66/vxwJpP+AKMSiCo+0Hu9frzcv/LNZ2LlC2bt+q+f480FPpe2T6UQSX18+jApAg/hcFvAgttumz/57rzWmSw8Kdu3dq1+QuzXJRXLEfN/pqaSM0Y6xK/KM1Y0vQ2niIs5PwtZLHGVwIURYyifpeJ+HXpTopKCo11pYN3IayX0hc7MgNNLwezE5qmovh/uR2aTAncakUqdcM+vgZQYPGUQYFECdwEghitPQsceDn4UCMETc1yMza6mbDkAz5D/FW7D2ahGxT2uFMYd26dewzNpDy1+tiKPYInMelNhffQsi9hSgh98ly1fjAA+uqjCNKxYT6KdcsAjzXL1X6fsf7Ru4tiAfBbvE6Tgc5OnIMoIL7Np7dgn+8voPHFwE0v4LXnANOH2Eb34sG2yvOiEg5rQTYK74L70Jem1qILwRtFh9YKwtBMbpNCbhyDTa6ktsbUuJWScH9MXyw1Jvh0nmrBru2atfGq/T9C87Xv77uVXrFy/5ar/zHv9c73/pmnfjhD3F29Umdf/75uvrqqzXrv9nmZ2L0kbOHyVxOIN7gfmSOOp1CGRsdI284DsmMUgirsUODkj2Rrwc+mQ5qKyqCx/H5GUWirtmwjcuZg5nJy73eIgRoMBu297iX6+d6wN32Owx9SoaXH4tyorY0UGD40g7i8TVA2N4WfG2RM38RqLBX2jEPx+8494Yk0N4INNsbA8lf2tv2y8i8Px+D3WQM3i28ZE4S89hjnas1pFXkealoS5Zuy4OG3pbmS21vEwcwJg2K37S3cRmoOkqpwNHCNFQYc5wTM1MKmQYcSGybL9QrDlFn7f01Z/tqoJXITaFQJcUmAgYkufMWUFrx1AhVwgBUMvUw3omQTmjnm0/6oE7FwmF5phppKka6etTRj9YTn/pkXX7l5frMZz+j6667Vg205ArKDEcIh8jR+4JT4MwZjg5dgEngMNXU6SVpDsOST4zpYUc9VMf95mN03Y8u1NmnvF9xx+U6MJ/SPZc3OmJF0EGdSms1r3EOqIr+rLKqp9EcPOW8cvDHEHCiMqlBIRSgMnCjnAQZKgc1+fSLMXNDVQ8GUlFIGDDhjHaIu/Mpb4UjGB0foW9ODbwVhzdzGtXuNKLrJkud+MkztW3HDOOlH1DXLJABBYy0H8kD9JgqnNnAYW6FU1hWRncTkJapB0HZ2Jgef9xv6bgnH6dzzzlbp5/ycU1u2aiuahUmVcxBLEYkDpUsdtTASMOIReh1hzrDsWQoSiwYjERrI/vPAAAQAElEQVTrDzgQXE/Rox71aJ1/7nk663Of09SuHer356QWZ1Ck3+i8AXdT1gwdak1D3OBtkCEjrOjrgEMO0W8+6Um69/3vr7O//OX2/32ZxXnO4clIkStVA0UwGzKRGLsYt/OA6WSMUsgyVczrXI/DAS591u2/vx7zm8fo2Kc9WQMOekfGu95CNc5xjlAE+m5wxv3iBqrU4KiQBSKjH3gyv1MHTWQ6ZP0oaYlhK4PPolIIgcCAIH+MD7MiD/cGspfeW80Bn1l0CRlqpxu+d7AB3U5HGQtNg0y5E2BmLd8D1Y2ZqpqA9GXM9XBuXE5MTVvH5CmASAMOxVyWd6WsI5fBVuZjUNN2KIUQgSAzk+sAzck0EDRtlMhCSJA8f++Q+K/wNTjgIMYu4i1AogK5hIYyJTbUtf9fFOiW0CsnlyIZ/zx+ZwEz0x5ZID7g8lQ2lIEK+fF5TIyvz6Z//w3r9LK/e6lUz6k/u0259VmXZmHLrA48YDWXHr3WFtZVoxgzubPYsAm30KhJA1hS7oFyMA+nsGsufNgYLUCkrtRXr7cbfFPU70HfLDI0I7NSMTbq92ZlzE0wqcOh/ZpVa7Rm1VpNjK9QSpE2rCvIc0YZCdoYINpIMQxDk9r0jaGRjgrKgYy4KTVJ3kfe2i7xJMaUKYKk8kMV1vg8j3Kb6PawYm0bH4t6whOOYjgztC8py9CDXB/90EdYO87X1i07dc2V1+vaqzbpqss3avPG7dp+wy7t3L5bu3fu1NzsNCNLGmBfkyUJ/jSsxcKncBgZiTr4oA164APuqRf/4e/oX/7l1Xre85+tww8/lH5ox4ZDHFQI2UzIZsPamVKAZtYn1sXLr7hOnzn9TLFsqPZ5ygokPFNZB/oM+v4PL9NZXzxfagpoj1x+TEtpTn/1khfrz/74eXrbW/5Zf/SHL8TXaNlBGaG/xgd6E9TfmEne0nun4EBgXc6yDDkJ6uAzLF++rNUBF5Tc13zmtUDehUylBt2IY6o7q9WMrFEdR2QhUwd/Q/53nqlLjeG4EeFknjJZahBngPKArOT4p6iPdt2wUVdd+l3UfheiMys1+EHYGPUn9aPvflM/+Na5svldWlE0eHV9jYVaHWQ8lH1hcNSuORbBughq9dbQoYlO1IqOaffGK/Tj/zxH/Uu/o4vP/ITO//RH9Y0zTyHvK5q87seqJ29QwOZEYMLmNJ6mW4jYucnrL9eFXIZ87awzVPklCH2LlVJojjmY6FvCZVfZELK+Ot/aTNKYQHRNYvh8YEsC2tcjCQw3h7Zw6bPEgV9PDqAoCT8SkyTXHd+buEKHiL5YqboZKOFP5KFSzj5r0BsoWi65v2IBnjUybFETogJ7RWEnWnuDTzIzM8uFwrS648tYVVnf8HUMCECF8kb8WvdlF8H7VQzgC8LsoeONJmemtXNqt7ayZ9vMhciW7du0zS8qZqY0xUXFAKLLnwGLeHyNn+v3NE2bXVOT2r5rp7bu2K7N227Qtp072n7aQyL44W2S2xlfuI2IAyP1F+ogM7SQ4bBkVsMXfBWqSaY+fn2fxm5lMvyJAA5MqER+iF1dt2WbLHBlnKRQ4NNz+Bixz5M7Nqo/tUl5nAf3nFTN4JPNYsv6Wr9+PXmSUsYcGfFAYxBEiS619Cxx4BfhQEDZzYwmQIoKsYPcFe1+NSPXxaoI0jiXngcfcqjGl69AfDm3UFCJ2DW0bVhJa3QlFoUsy0kFNa3cR/kliKxg1QaQ9SobVd9GNVdnXIQk9fz/5fN1W0mgwr7UMo9jQ8zoA9tS1iaDriSnBmKgS9SRGmKLkIj/al+nDPWVQcbeQHL4euZNSmnBGLUIe8rIh79tfpun9uu2NMBnSzWljTKqxRBkBmIfPmVex31F9xnHC9oNpvHdejri4HU67jEP04PueReNZ7UGUzs1xsSuXj6uLs5gDBKOIhx1fibFYIrgzcDvYJTUrQ9a0V/bmcQcJGyaZMRMMS+U8EeZMtVNavMSZR73yy6v6z6jgxn1OUeLgOdXnGWJx+Ne7qGZKdC/eGrOTAl+6mvIW0B+M0FDGWTIV2gyZawrNXtc/y1FuIQfbAsQ5OWiTW1JtTXQGxjSotQTh8tqwSTGob2exZzFcFiUCJq9wNN7Af3cDA11b/ruVRt6nIc3A3D4/tQvdfYGhi/XRQ8T65CsgvKa7hwj+mhBPdbGvhrNcAawkzUzoK815MaQi+ybEnIrUs6xW9Fsqcntw4EkP/AxZtIQHeREIUkRifDDx2BBlc92MaYd5YhuKJdr7IAHaDruo16YUB26tIzeEnIMYDppTwbxYSQrMtVs7jqdrnIOMCLKrsYUY9Ea/MghdvIFIGayjLpGGYefd7vH3XX8M5+h8fFxffCDH9CF37lAMZhqDkn80sONWkba6NLMFIhjk1iEElApNn3FelZFmtUI8JB7HKg/fs6T9YzHPFB3X13okLFaa21ay8tJjeMsjVK3W88rx1nNUP7gBhPjWNGfGxdZUDL6x9n18YgxBQxZwWVCpVxN6GAQuoojy5VSrt4gqSIv5SPKOuM4o5Fh523ot/llKDSnjubzlZrJVmmmWKWpMKbrts3ofR/4qK68/CpFC/AsqkEJgxplAme/7zZX/bICGiUunppKOHZSCPAwBHVHR3TPe91Lz372szUzPa3TTjlFV112mTKTrGnwseEN9QzeDQbEY9Acjq0bVqrQZ8YhHjxkXuYZf5c5uNeRR+q4Jz9JmzZv1ic+8QndsGUz+EwBfJ2YyQ1+h3lTMBzPATRDG/ypWagdsO1Qj5TR6diy5br3kffjkuup+uHFP9SH/uMDugG8CX5DkhiUGtrlWZQb+aLAEcCY++G0GRTyBmj2/yuklrR6n7Vav9++Krod+D6gnySnJYYAqiTMdjumBB8z2om5zQkrLrsmYtJd9ttHBXjoAuNH98SHLx21OcPUsCSR05CRFoBg6b3NHDDkIoSohMw4nyfGxwgaIU7yWfAOTEGWjLRJRl3aJFLiQbL43vRty6jTIHwJ3FleKCCrFRNdY9fM5YMm3qcD0WH/ToMDOndLeLXQ5zCEFv2qnwQBgAHE/HUJxczKF34fgzEWt1kwFR5So+Wj9oxEd5LH7EZ+V9iIAZcgLjdFayMqRgEP0O+RkVzPfPqT9Z53v12R44NqMKWgvqp6Sne/26HqdnJ5O5cDn+qALASEzdGHIMVoyvNIHS2AyXnn4Pa44oK1wrkVa4WBfwg18lO10GCUHbIsYEsHMjOtXbtW69atV8Ga5zJpFsEZFsDxE/3Z70Kp1x22s3YePb1Q1AbwQAm6DTvsNDWie0oStA3LKCFd64EPvI8eczSXIE2pAZfaRXsR09FJH/8ka0cPWkdUcVqaZYUiuiP6ixZUkC5Zg5JMNwIo97z06TLnB7Csqb403PXwA/S0px6jP//ff9iGMWK9OUA2qxXgUzE6Rmv0mpnK/XDDok76xCm65NIfK2N+ByX1LVPDQcZ8T/rEyacr5mMaHV8m57W4eLnf/e+pI+7h8ys2oDnU0QYKQSwSQyCdtPT8T+AAoqgsy4RgM70GSFkwJKhRwJ8wZKhmw+a+WDa6QoMUlEKQXwLGIBnKP5Rg8SzGjLi/SRHF8dzEmuF1c2u0e9tm7bzqxxKHm0L/xcb4gi+fpcsv/r5C3QP6XLAkDbjga6q+mqpUg01K0CPwORg0O2R5rgAhhq4YNqOLkxbBsfGKS3X+lz6n6y+/WP3dWzWOriwrTN1Q4W2W8s16+0tNgzkZl5k5+ltAC9qqMS5mJzdv1Ne++DnNX3e1xCWsKFfdh9w+dNdK+G10C+8YK2NKQk8sCdYoZlSBL6KoBWfFXpDa+PDbRpc+Sxz4teRAkqE7cmD8uJkaXkY05CcF9CnDh4iuaOw9RljDcpSr4TLfLGBbMEBJ7AmTrMhleS51CrnauX8wOT2nHmvePAeerJDCZdVQLaMK1scQooZPIrgRWOXbFc5DR+ZhxX61z15vem5Gu6cntXNyF5cYO3QDFxg/CzZu2qhNWzZpy9Yt2r5zu/w3PKZnpzU7Pyv/7RLHfXMQvf8sMMqHIBkDchjWF1YwUgpfNHyyGBiz9+D5mbbvmpH/mcwGu+57RI2Mtr5chs0LoQYf+z/scsiDuiMFCCt12RfmMDXhEEf4b/BtyC3/DvtZ+i5x4BfngEsx8imXV0P2hM+B3rtMI8VemqPT69Zv0LLlK9Fzyln3E0ppLLQWTBV+hUPNekwzEbRQ46c0yvBo8XdjV6kYVZNzEcLqP1dJ8wBNhXIogEv4FTUH4jVGyPcXWZarz4VlspuNak9GosCB4Ff83pzEG8nxEoCx+fh+LhD194AWYolwCNrzeL09CSINdRpF/DQ//8vZt+TsWw7dfx89+Zij9Zd/8od6+pOO0TKcrumdW2VVj9lp1MWmmxlzYGpSI/9h5+QTCXqfC7fjZkP5EE+grts0Xxvqdv+YyHWQaCImFPjvew15CMhawEc2QoMKo3s/N2gFmrhBnoOoa/KxBDVkOCTq6ydAP+eDXQeP9/VTQQlci0D0Fl6nd5hNPU+As6V9MbwJDurslU7Q7rCnPWUGDNN8wee0KQYN0K+qpjbrh+CDT7Nor9vwODd/geZLVW9vDgQm0ITyo+wRx6Fgo9RBcNiHMecBUYiaGuS6vr9ctu/9NTN+gAbj+6iOUY3VqvDBymCqUHKHBgVvTEJXgEaJTZ3h/A04YM8aqRk09IhxLiXjZrtE6QZUJhscUR7OcLrhm1RfOPz/tXjwgx+oL33pLH3h82e0m8rWSLFhC2qEL6kqSTUOXip7ysoZdbnUmKh2aUW1Q+s0qQOLOfn/6/Ebh6/TI+62nw7gnGVFmtMoN71dDmCKNK8s9RHpgQy8UiIUi5kpZ3EJJnpKlDSCVBzXpAw++d9zHFSmlE1orulqnnvjqaqj2UA6W6F+vkJlvlx1AYRx9SjrNaPkrdAcZTvCcu3M12lnsUHXc8GkVfvrhBf9L93jXkfqZC4Zzjvny+rNTUNXzaVFj9Dpiei2KbDAGYrY4SAqs6iooE7INAKwqiqy8O6z3/56+rOeo5Wr13OQ9El9x//kVG9O42ykow1UDmbFNMod47GxUdVs1FNVs7mObLSjxAprKH6JPAhncr+7HKqnPuMZ2odDvFNPOkXf/vo3lfoli0aSoqlXl7IstLxybz2SnSMX0SEEGeGA+n5oOToxoUMPP1zPPuEErV6zRu99//t04YUX0gweY1kihJX9gfIQVXHImRF2OTisoanBS8iyTP6EYBxU5vIDOVMURfRvyESCDY1Apdx5ZVEJHolvDq1pMKexzLTv+rVaPpq1JQxVJmpAN2JM7Ke9XsvLFkOPL8Gt4YDPpbcLIXjAfKUWli9fLp9jM2vTbeHNPq2jcbO8myfNhu3NkBPkJ0MWGma5bBeyoQwx4zdp5odDwmZ5vvfhs9wCcnGTineGBAqBimAzIJY43zvd63Pg4ISb+UwwMyi2O/g1NqfCkI8I7gAAEABJREFUbpGjtojiGF2WGq1aPaLnPOeJ+vZ3vq4TTjheRz3qIXr9616jgw85ADtRtfWzBTtSuXMDuDw6uJ0ZcPnr8cW+AzIasUt7wyJNXuZgBgFkejvH4Xn77LOPDjzwQLlMm90oj16Hqr+U18xa/fE+HMyG/fpYzIyxGyxrtHLFBJcRT5KankKM8jFnrCnnnvdNnfG5s1XWpmQBqBRYwBvjMJeVsGThjaGDXEUgyATgRItQrOnWAm2RuTyP2OAkCwMVnVqH321f/fZzn6y//bs/UzEipWpOrnPloJLzNouhnZ+aNbZGT8897+usUcxXiAqsa71BrS984Wu65KIrlCTK5lg3+sRK/fM/v1Lj/neFSBl0S6abPHuSHgkUeUiw9N45OWAm/2EHlwOfycQBgPm846i1IaNy+Q8haHzZhBrq1+SVyKUhTwgvqb1fZJY6kmMzGTohHtdl949wHTQ7NanvfucCffeLn9fFX/myvvGlL+v6K69UBOcoN32+Ee77TyYXhZosqo5BTQtG/2qBVQ6sST0OJWtfazDSeCvIvX8l11O3SZH+Q4wS5TX4K/wfb9tg//wnBGPWVYgdxZDjr1KtbjSeZxoLSbPbt+jcz5+uay/8lrT7BgmfL4RSmXr4eH1FjleSBvhJPSWr1JAuuXyp6oECXTpPbwRTWuSJRMwAD7X0LHHgv4kDd8BuzNQqgoTu1q3eWpvB14L8X/RDd+KrV68WFXgbiXau6VnekdukJjfshCTL2HZFltBMs+yVpns1e+JI9aBgom2S2wUq0l/Sf/VEbIdDwP6ZmRZDMwOntfjc1vw0EI/ZsK6Zte0dh+N00G18koKShSEPTIIiTDIRrJMoq9Woxpb5XyQIOAuX/ugqNSlTagKVAey9t3fb6HSBTJxhwqjQ4lm9ZpWWjXbkD+QT0ANsM3pyIGPpXeLAreaAGVL0M2BRRzZs2NDuAVx33R/xDtsy1vFAewfPc9iji+RbwB5Y5GwsU2m5SnzuQehqts413WtaORdnNjXrvkKUYWvcNxAH+DE0qEOF/jRqjKoWQB+JOBDHRxK6QOav6QtTsAPaA2ofgyemRoELjYgxWTHW1QHr1+iYo4/S//mzP9Jzn/4UbVg5ocH0bvVmZqgnZRn+FzY2Y3+iGOQ/oJywXw12zMGw68Gc743EnjWwtymYH2ZW3kegH2NfFbzfvaAl6BY+CZodbqHo1yZrOHsNnFgEOMKcGTr1E4Cgh5vBcJ7VrhOGLrQAtiFecDEPBgRJrp9zs/Oqyop4FF2Irii5ba/jvm0YllrfNg6Y0T4poYBJFXGEiZk1hCX5VimN6LqdSc2KuymsvZdms9WatxEJhW8SxtWSOCPR0MBKCXwObRpsZTnQSLejDOObh0xNlaiEAAmD3kgBg51jNAJGQwhfBK/FKPwahWAaGx3RUY94mJ77rOPbv8l30n+8R9uv+7EmQk8TmtdEMyv/DY6JckoTg11aUe7S2jSpfeOMDix6Oqjb12HLTKttTqODSS1nA9hlk2ccgGfR6DGhAIAaBcBaSOSpfVzQRS2GRRBUWxguRHFE8/kyTcZl2lx2dPnOUu//1Jf0wc+co29ftUNb6zFd1yu0cdDVJmC6s1ZTnTXala3SDlvBhceotmqZrh+MaFMv03Qc01zKlY2O6dFHP0ZPeeKxOufsz+vTp3xcc5M7NNHNVfVm4VoDbZVySyqwp2r64lZJiYumdoMegrKYqxbZLIhjy1fp2Kc8TY967ON0yqmn6tOnnqKZXdtk1bys7oMjqJsX6s3PMTdVe6Pd+CabBTWGoBAjxnyAE14pFLnW7rtex/zWb+lRj3q0Tvr4Se3/1TI7O6PAXDmUbPyzmKlpGo10uooWFeGfhzmHjSGLXE404KtVM4ZVa9fo2Cc9UUcddZT+/d/fo3PP+aoqLj4MAcjo2w8ePAxmctzGLOVZAQ9MecxkZur3++r1+vTJvDFmmqrmQ0rBghBKytQ+wQjqUhkycMC6VdqwZoy6Ench8JQyXsiiDRF/E59EIwcRtkDentDjS3B7cSCEIDNThpz4/53j6T24Yb9PBxXaLJexNrLn46UOnpFkAsDlKXM5AHdWFIpuY0JUQ0FCwR2GE57k8cYPpBwo84U0uSwhz1T/1b6/YO+wa08LH5c44N+TcSeLLM612XBUbhf8sN7njalkNNhD5rZh3rxKF3vpB4RMte517w36t39/gz704ffqL1/y+zr8rodqhE2x1x0M+u2cZ9gmBzOkxued0NMRG2Q2zPM+HegM+cyUs255uac9f3FzY2ZtWbfbbf8OsP/mx+joqMyMw4267c/b3B5gNuTH3rjMhnlOn9mQ9sXyRT56OrHOx5D0kIfcTw96yAPkv5GRYQgtRKUm6r3vfp9+9KOrlRejSujOoBooWS3/KSev4zbW8bS9JY+ptctS0CJkTEAMgXFXavxgNVTEuYQfj3rAA47Q3/7tX0ixUnLc+ApNXWHnvZ+kDP5meVdf/8YFun4TB7ghE3s9XXLpFfr393xUCuNqGIOphN6+/vTP/0gPeegD5GLua4VkgmDJQ/GQ5LvwesJhIbkU3Ck54OtDgd47JPQ2hqCETIiF3pdsM+TfR0b+yNi4sk5n4c9QRDWUCbn1Gg5eTQuykihzmJufR8aEbkSpaZSQz06GfCOv11z+I13zo0u09dprlGN3Erakjx/V6RTqjIxoxZo1Gl+5UmMrV2iEy5didIT+CwXWtmRJDf9EPzV4FwFyZNDu9MccP4qxuM56vrfzPMMmedyhYszcEcppDegtlLGhbjSaZRqjH8Nn/N43ztOXP3WKLjv3bE1f82OpN6nAJYhpTqaBspgUrAQq5Rl6FxvyK4n9QAK/9703iFJT4pskQj5L7xIHfn05YAwdSOhCqy/oTEA7ggJrXYOKGCmT/xDEoN9D37BR1G0PLY14oF4EBz6LUqB+UGMZdipo45bdqtWhtilgF0KgDHvhBzFkyizIDPw/BWr2cg5Ol3jMTI4jYkMc9F88XtdsiN+rui1yfBWLrIPZsMzslkNv89Mgya0I44FPjTFsS1RN5HrgZSb/M0GGHWtirt1zpTZu20lhR03ViIEQl2r4UsET3HTS8CPkEvxzHt37iLtqtJu1OEMAH/WcfvEs8oTo0rvEgV8KB1zGXM9cb3w/e/jhh8v3Ap72/UtifReK7HqWxYBIG4AMo0+uCTWSW2MTyhRVWqEydtUPI5wVFZqtMs3MDoTroYC8S4aLUktqSKcWPC7wu3+QKFcLQWpD06/148MPQb63gemSwZcWiEqK1iiDl4O5Kamc1wh+0YbVE3ri4x6pP/9fL9If/M6ztXqC+Zid0tzULuahVMVkDLC5jjOwf4nYrZR8XholN1CJ2Uh8mJOIPQrMv19+DKFhVlIL1IKCm70LSa+xEF0K4K0lwbNFMOK3AOiQ3RwkGXNhSrQhrkA6wPpAaIRGDnFKg6J68331e2WbSrTz9V638Qm3sf1S89vIAeRHjRlOllR7GEPrUDC/GtRRN0wX6ncPUbHPfTWXrVeVrWzzS3dAqC+MRAsLQjQkx9pUasuD+oNS83PzLXQ5FHfcDaIljE018IP4gQIH+GJzKUKjteMJGKeKTeVYEXWPww7QX/zh7+jglblOfve/6NrvfEXjMxu1f7VNB1dbdUi9TYfZLh0eJ3XXfFaHd3s6bGSg/fO+ltdTmmDDNxJqBUsynD8J0WsXjUKyjoSpS+SZGgQcY2WCCgPgB4ar4UKAlmpioZlsTNfbCv24mtD3pqJ+AGwOq7XqnkfprB9u1N+/9cP60qVb9OPZQpf2RnTR/KguKSd0pVbrmrBG19hqbdQq7cjWaFvT0TQLW5ONqKQfqVEWKj3g/kfoz/7oRUrzkzrx/e/Wpd//tpo+Fw3qq5tViuWsRmygkGYVQk9Gm5oLKf97rhUMLqG3tqDKxwrP7/OgB+lFf/D7mpnZrY9+8L26js37WDQZjqxRd7zoKoffNXPgm/MSOmpGb3CmW3QULcoddsdbcJj3oIc+VH/8p3+mqzdeq/e+7726+rLLlRYuLiq/BMlzzXMx4e1VJaUKbPTTkGFs7APljfcXg4qxET3yMY/WX//VX+n73/mu3v/u92pm96Ry+vRLE0hQxcJijMUNT/sbIZRlQMNiE8ATI04u400K8CJTpK6DyVq6g0UxHFKNfDHbsHJMB3L54TOfB9GK4qRWlCPphKOsdj5MotVPgpae24EDZs7fmyIyG+ZNTEwoMLdMi0+d5Ple1IKp9jnSzZ62cpJXGZYQtyCXmzYdMhWdEcW8GE4vNTEJfNXKgLgIbupSCXkTeiR6NsDbJnRCXrlNG1kOBL/KN0GDQzuCn0ZIYigNprWkQmphcUwk7vDvnrmDUjPGS9gw9zW2KqDWeR7VMF9mpojeL+YXRRB3pWL61R2R1qztDuPdoP3330+HHnpo+1sZHQ5FvQ/f0DtelzmzYT+eb2byPMftoef5AbtfvHr9Ghu02NYvHfw3Pfwnvg4++GC5DHs7r+PtvL2D2RCnfolPsXAwbHbjWJwGM2Z/QbZTM1C3kF7yl3+EqPfg46DlYZ6PK+Sr9PrXv10/vmyjYtbVgHG69LiihCzKx6pWJ2qZ1YykASRXEUMmLQVkjhZkxxBkkmIwuY75/40CeXrwg+6j5z33GbIwbG8Uh2jyX+evWC/8EGPrtl267vqt6Hum6zZu1Tvf9QGlpqssHxMdqKpmpXpWv/t7z4ffUVkmZchEDb3yXk3yQHsezwikHDxOdOm9c3IAgYnovB8q+ABiROawDSIfyUM6sX1MscczBK47voxjfYwGhiFRx9uY6wJg8lriSwMKPJXnhTIEKoagTpELS6OAnzWSB7GCKLp/ihiNAGOUL58YRwYnNOprVwfFok8BodtVPjpG/rjGly/Tci5FVnA5smaftZpYsVzdsVG5TiWTLARkvVGF/IYYW99nUJXtWDBE8jp+MOi+VIXeJS4wSvzmmhqivfuqNZeJCf8r4HtPoE+9nTfosgu/qf/84uk6+8T364JPn6gt3/+mZm+4Ts3cbqmaZ+D9IdQ9whJUDZDkfGhEFvCrfJf6XuLAHY0Drht7A+o3XP/QHANcJYVtqdn/7L/fvqqxF5gosdAyFFPles0hWI2OFuOjUpZLltEsKIWuLr18k+YGxBVoUqOLSW6Pgpkc9F88ZlAB+Lrv4P6Kg6+NDv9Fc/rEb8Seehtv7/XNhjjNzJO3AUzJGBd4fM85tDQL6EDtfGWQSjFTjf9xzeadcHRc0df9AJ/wD7RsXL4fTZTgAsJqgz8FqYhrUOtuhx2s8S7IQOv4E5wV/ZGUR9tw6bPEgV8SB8wMHa+QyyT3l32v4fuCZcuWIYa2l37VLQVUV2D9N7O2fFBWqhWUsg5nOR0NuAydawr1wpgGxbim60wzZVJZNvglmI+QZCoR7UoWRZ61YEnt05jQOY+GhQgZnvw1hQZupQWQ7c2LBH8aePv4O3EAABAASURBVFerA0/zVCpnr9Txv5TDfmPdso5+4wH30iv/7iV64bOfpoP3XavB3LQqLrgjPluIuSxkzHsjYzaGPiZxMwX8yZrJGbj9knx2WzAl1o5Ev4k2FNzCe2OJ3ULpr1mWO8JwTorwLcK3XxTQAWskfGga8xoQwJURRsII9rwFpUzloNEc59i+Foo5TewDxJzpNjzhNrRdanobOZBo72e8iIAaCy3Uwc1n0HwdNV2NaEe1SiMb7qd6ZH/1tVx9DG5g81hycB5w2kDRKiuig8AkQEOQhvkofDkY6Lxzz9VXz/my5qYn1ckNka0U6j7mvFbBhquoehqlh3FgpJrWyGCXur3tmqh2aXywQ8XUJt1r/Zhe8MRH6S9fcLzuwWHWPmFWq5tJ7aNprcvmtW8x0PpupbVFqZVZqdFYKlZzUt8PSAYSB2ZiUylowifFQWqUEG8HERo8UDItPol6TYjIfofFp6t5dbSr5FJoLmnTdKXNk32WGsqpV4yMaNWa1Xruc5+rRzzi4Xrd616nr5zzVe2enFbCEFaWqdcEzbJQzXN5FPOuEh7bSKwZd09Ff7dWhnmNDrZrlTH++Rt06PKoFz3lsbrP/it02vveouu+e54m+ts1Pr9VKwfbtIK6E9VO2u5Up55RhnGWmnYIPr5g1sbnMModLi0O4EDuhOc+RytXrdT73vNuXfS976ru9ZWJB774ZULF4W8NXZEDpMAhl8+zO74JYx0U1BA2CE0Nrw66y2E6/lnP1L7776v3vfc9uvSii9WNHDDDs9rlgzom/kGHtV3U7YJfQ1yN0+8XNbWSEvX6g1Ib9t1XL3jBC7WSg4F3vv0duuSii1Q6feBLdVIEVycv+Do2qdfrycwUQmgB6ROoW2gkDhES/SU5H9zZzyPmphpo+WihQzas1vKcSknglSiRMa5gw7wA3hYRyT0vdffE//sj/yN7NDPYfFPGmlk7byPoVGBu9x6413QQ89T4ZO9d2Ma99EZw2QWdEg1cbmXICgfeWdGVx8XjdUQNh4RcJjZ8CX3wNMW83jq1YZtH3ySG797xYc4d4tuS5SRDjZkxeqnZMyYvSD/Bd6reIV8z+wm6zEwuGwRsMEr5U3HIUFfYP+QicZFV47B6vqHcw8NEMWaAuXaMBQeT+++/vw444AD5hYXbnQ6ykdr2ziPJLzoc3H40yMUieNoh4uyOjY1p3bp1Ouigg1pwXH7x4QcVjsvM5PWcXvF4HsHt9i7iWwwdsZkpz3M5bWbGuIfjMTOZmfwx1grz42DWoLvd9SD95V/+sZrUU4/10lizpEKbN03q7W//gDZvmaJJR3UKilkOB+GNr6fktgk5zr0BppOXed1kihaVsK/OsxBIR8qZI7NSxxzzaGWxEQZYgqaaNSawjsgyxc6YlKIuvvgKXb9phz7wwY9p8+YdClkXWqWiGyXWvje+9V90xBEH0N7fRM9SCPRhnl6C/7kcGE6wy3mWIQsIY3IbTjaWABlxO4cIIRENMDqxQoEL8Bp5bNpVX+SmFrTnMbAgO5Qjsmr4DDi4RICVZ6HdFGccS4xyCZITBnymLvmrVyzT2OhIK3cWA5IMETEixlkLIu5g+M2tCtKF+1odLkf8MmT5ihWaWLZsASY0Nj6mrq+BtKuw3YOyVInOebyBVu/D9cnMoLHBta3JlQy8Lvr+210dfG3DDnbRrzEuStL8lPq7tmjzZRfpG2edodM//hF98kMf0Pe+cpau/Nb52nbJD6TejHC8JA5nDV5aUvt4n21k8YOdXIwuhUsc+HXlwIJ6yMywGENA+d1ckBcUUMiE77CCS1G3EQm9aguxGW6Z/PDf90GZX5iyZitEYTAU81FtumFKUzO1LORDHXd9DMZSmdRwOLqom/opjxl1gYBBWASzYZ6ZtTgbaPtpkNDxm8NP6eoXzna+JVnbzr+BvgzLa4TDzCQv9h8MLK2j67dNKYUR2NNRVnRgXaPAhbOKTDBZZqYGX4NKqgc1MNCBG9ZqvGjRMCVYMOpE7CkJGXzU0rPEgV8yB7IsUytzC/24Pvl/zO97hjwvFEKU61/N2u5lCDayvFCZoElS1QhPI1MdOkrZiGqgRBfKYkxTpWmqV1KHitT3vWtiL2Tyf5KRjUtASjd9zG6a/jVLwZaFEZtbHWAh2QZeCrBHEcYiwsSMw/JotXL2TBkXIh2rtGo00zGPeqhe8id/oD/8nRN0lwM3aDCzm3O1GXEbonLQU8TO5EUm99ewQKqxUUmB/nxW2s72fJLHzChz8MSNkG4yg+nGgl/rmPNpCGr5Y9LNQoPXBs9vDmrrJXjtvDRSQGJOvC5thuXkCf2skYLaNDfb57yhoYh85km38aG324hhqflt4oD7Gk1jwqpKliMM1h7qz6Qx7ahWKqw5UvXEXVXGla0BDhbkh0tZJ5c3M2QnEAketpDYIA7BHRlcOQxwo0MPPVBXXfkjffiD79bGKy/mcqKv8TjQCAcunXJW3cGkJspdWllu14a0Qwdouw5otugu2Q7dtTupg+NOLZ+5Vvvns3rQQSv1oEPXaqKZ0opOpYluo4lO0kiRBFly/4ZOJVaOxsW66EgcxNQMtmYjKQ5YxDhCwRggvAlsle3/Z+8/AG27qnp//DPmXGvtcvrtLfemJ9TQi4ICohRFAQtFLLynPn2+pz+f7f/U9/SpiL2AYkVAQ1EIPXSI9B5qCJiEJKQnt9/T9t5rzfn/jrXPviUJRaKSm5x113fN3sYcY8wx5zznXMCZ368DdNuHhCAraqTPIHQ4Eme5pZniusWSW45kGl1kzMfE1rzE9uYAm4Y3syXv556bIz/y+Ifx/P/9U9xzDmYPX8dOFjlrGs6cyZzarzl9OnHWbOacmYYz4yHOCns5u9zPqfkGzo57OafYx5m2l3M7hzlvIfFTT/om/vb//DTffvZGTk+3cM/iAPesDijPLZzTWWFPscJmW2E6rxDyCBfpqHFL5WK6iOhXpfay2jyPaqbm5vmupz6V73va07nwwgt5w2tey/Khw216pQNBMxHCMhaMldWVdo5FChDtYkYXHBXRIos6EFjRRcnMwjzf+V3fxROe8ARe/9rX8abXv4GVw0foFxUd0RyztTqMWBYUoVD5gIVI1ER1yo7arqlTwsqS2U0beOrTvp9v/pZH8prXvIaL3v5O9t1wM10ieVCjjKrS8EudottRPQE3HmqNEz1mpq5qfnzuBe+7mcYk4yLmhqkqsHvbRhY6UCh/paQgNytvEU11a6jqS+vRpkFJ6+9/MAXMrJ1Db2ZsAGoOFIgyHM1MvvFrZu3cekisSMqJ7HEo3iNvhbak5xHvtjmUlxaBoLrLTpeMUpQxe1m5enVRoHqdB9pI/4whsTjWvjJmwYvdmTHpotO1kQyMKbs2Ho3+ztz34/tmNh6Jj8PjQwit/giaP00KVVm1Q6ul44pYMKeDxI70DdTK0fgPYSu9IWgSgyowxQaCF6UQL/iFhV9c+G+FnHnmmezevRsP79y5s3U3bdrEhg0b8L/j7RsXvzTxn+Ty/J7X/5+Pubk5Op0OZqYWxq/ZMb/HmJnazDRahyZj8fh/D9y6Ph9Xv9/HaTVJMxv3x8Nm6kszIlhNp5v5vh/4Th7/xEdhQWuFLopTE9WtKT7/mat50d+/iiuv2gvWlQoO+FpalCXg1FQ+XVJwAkz0NslSFpLGm/B5Ccqfm0wRCtFJWdKIaZ1Q+CUIDJV3hConp0AMoiUFxC4f+/hn+OM/+Ss+/IFPqs2KJN5NuvAfLu/np37mJ/mBH3gKwcB7Y0pzJK1PmLLfzuvRjttJWo86yShgZvhledUpaVKNz7nPfUb8Jd3vvOK6upa/7E3RnZ5lIB7MIYpTkjI5lFvp6SjQ+gJRNkqMgVK8nlR3PRqIxxrxb6bXiWqqlsxHXXxoLckNI9lF6g6qhsFg2PJ9LXvT4XZKk5LqzagSPJ+p7uy90DqVBBMTV52qvfiYkQ7r6UJlXjbWxk0b24uRym00L2OoDdXjBqoQNcBCOtGC4rVJz0EHgJLjYVom2RALtWizCmlAFbLss8C07J0ZtT2lA9nLPvYRLvnAe/ngWy/kva+9gOaWG5VXtFSflL01p9GjFvVdf9cpsE4Bl4Uk+fG11P0xBMm0YRPSKNLTkGx6VCm75L73OJdmsKKgEslYGXBdoAi5Eaa6cjOYVjArqXOHa67fT0pKM9dXmVprdpb9YNqzGF/5aZQvuc5ZQ9uftSJmRlCfvxLchpggtrowqmt2FNyhR5pPh4qIDkFjiRp2q2sU9jilkpXeiH4HFmsuu/ImauVrGqVkZZZ9F2VvSUuhkMbifRM9MaTsmFbaGbt3UKmPhnS83Ebl5dzOux61ToH/OAq43Dm8BZc3dzdt2szGzVuYmpnV/qSj9Vxc7zZrFq8KWfZEUUScnZP43W1ut1mIJUm6YSis6hKk7s0yiB0OLA9YXJRukXxEVE6XgK1goEfl/TwuoLqFJEFLJjmSqCh1/f1yFCgLnxShUQ7Rrh7IFmoodXkdtHcZrRwk1kts6ke+/eEP4Bd+4of5yWd+Lw+8x+mKX6ZfieKyG1eHIxpNZGNB+jurrkBZas4VTop3ZPkdSQtCVlw+6pqm8dhEjUPjHNydn2Mk+YpUEJcjcnLbx1O8kiDZE0RvWpiy5jEkIwRDyychlCyvjBjK3s6+LzXxxu1XrLJf2xu+tmzruf5jKGAkGRfg0yDoAsAndkifg3kj+/JWOtvPYylsZDWVZBlg5gaTDKcopohyTeVNTGAZfSeQ6CrcGjTinH6n5B5nnsozvve72L2px2v+4S+48uPvYk6XBvODm9ncHGBnscSOsMj2cJhd5TK7O6vsKJbZbIvMjQ6wOQ7YKGyINXOxoRgo7/wUG/olc72SqU6kUxjRwMw/AWRwhv502+9am9BQVgQtHhnDn5H/BoEWGl8YlElRKmMR9Z5kgUZ+q7os6nb9lv2HOHDwMEiZ+W8QbJkp2dbPnDEfOXdjxTmbO5y9pctpGwp2TDU86rwzeObjv5lvvc+pnLlQsL0asE04ZQZ2zxgbwjJbyyFbwxKzqzczs3ojC/U+NqUDLIz2yT2kcR9ktj7ElmLAKVNw2kxgqy0p7SAbh7cwu3ID88O9bMqH2RZXmMvLFMMlChnIhRY8WYt0ShfSrHmGoM3zasqUosl5D3wQT3nq93HjjTfy0pe+lGuu/hJZlwhFCAQLjEZDgpR8UUb8cqEqSqLifRFvRLP+1BS1XBFN9Mo87JsezjOf9YNcccUVvPIV/8SVl19B0mFk0Fy4Ae4/udiIFzy/hxsZ5l5XkmtmhBgZqM1kUHY7PPybv4lnPOMZfPpTn+ZCXapc96VrqWKB569K9aUo8H40Go9ZIKo83hP1KYRAEYo2zv1J9KgKqFeOsHmmz9b5DhEIJCFj8sdgZO9fBjPFuJ/beZR+O7HrUXeQAs4LXkUjfnB/0Hx4WJPROmhKJqQ3U0CxHs6ecBSKnLx57PG6NLHNbI09AAAQAElEQVQgHjEBU1mlmfNHWZEVVnDNtVZO2jKsPZ6IfyYQl7lsrSXfmR2NdNw9dd18DMf128MnjHOc8075NTNNm53QNzM7Kt9ko6kTiqFT9Vs3an5HOtjzcSI5T9LbISBdNsKfum4IIQrhKMys9VfSk/4T5XO60PBLj026/PBLj8lPbXnY06anpymkh2Kre8B51/Hl6DrRe2bW9t3sxDHxH/B0dAhgZhzfJ7NJu2IMsuiVCFYzNVXwUz/1o5xz7mlaC7SWVCUhSld25nnvuz7Er/7Kc7j00qs0zlI9rWikrLM0KKrBa3EX1YcOLbCsYFJ56HQlZ9LLPn7vx0jrQtacRYv4/1vV61Xc+17ngg5nUflYddRfrb+jpFChzWGfa6+5hcs+fxWELrHsEoqM/+bHmfc4jR/7sR9i8ybFGUefpPZiDAon2r5wq0fFbxWzHjzpKKAJ1zxm8Z/LYSm7wHkshiD+8cEYYjP5M1nBRqwQtOms+jMMG8WZ84cS2lR3J1C9qhPBlGc4HNKKjHgqyZaIwQhr/roZ0pvusSYGVLq88D74QtLv9YihwC/+YohE2S+FdEUULERMrverVscyRim+D8rj4UZxRVHi+aLcoqzo6TJzfmEDm7dsZWHDRrq9vi5kN9Hv9nCbLao+VUOjg5NaF7+jPCLJCLfSaPQv5RqTXMYA0aCnev3PoJba1G+UDPZ1cdLXwcjBG67lAxe9nWbfTUgRgMoqO46s0NHXI44G1j3rFLj7UUBaBNcx7cglD1INkkV5kkQnZ1yOPS1aIMgOudfZZ5CHKyB7BOkSefTWBAllofW2MzcNZQCX4cEQih5XX7eXlWEAq7AYSTokLUKgK33BV3lcJwTlNTPM7ITcWf0zszbe7PZd12UTeH7HCZXckYC5NkmY6CK1I52qPqhPXqUnWevRuIsONx8Y8OnPXYVZh1r7xGawCkWkmu6T5focmFm71EeMflWxdWGe03Zub+me8lCxyP6raR/T15t3yLv+rlPgP4ICE9kxM8ystUUa7XGLomib26B13NfyTrePy6pHZtkWLSTnJtkoYqAqCmKQBtG5RC3bwMUkxIokW7iWjhjKTl/JBYvDzNJqQkVBtgQtf/vnRIz11iTOW737wY4OOWMi1LHw0QSkbEF0b2Oc6JqHNqx58GjTJYjUNhUjTGeSW6ZKHvPQ+/FfnvYUfuj7vls6aApGyxw5uJfh6gql9HfUfGbVFVRBlnbKFkgO97fw3oS2R8d6Zm0XPIXjUtrIu+kna9xZC8XXBBLZToTTUVWQNfuI7sjN+ONfwetWqufzc0Y0R8ORLOlkYJJfi6Ay3IEn3IGy/65F756VuTgFUjZCMMyCprvDSp7l+uEWpk77FlbKrYziNE2bJqZAjzs6LDcp8ijGMZWXPOPKPkvzWspERfgZRR5JMYwGVDrcOG3zNM984iN49hMfxo7mBnYMv8Tp3MQZdjOnNDeyrb6ZTc1+/MKjOzhAd7RIV4bLVBmY0kH+XH+KaaHn0K15dAMwJ3BjUu3ifrWrl5SDEPFfhU26rQtaLDIBgmCGmVEWkeAHYTo8y02ScdSojKoLkZU6s1+36dfetI+VlVXmOoFTFyrO3mCcPjNgW2+JjdUSU80B+s1BOvVBytFBWNmvsS62KEaH6DaH6ecjwmF66bDCh6gUV6Vl5VlmYSqi83h6DDTWVYrREh3RqiuFGhuFNf7QDCgUV+YBZVqhrJfpNMvMhAGd0X6m6/3Mqx9+WbSlbNBsUWmaCo211iGgpke2c0HWAUETS4ZERk3gzHPvxQ//1x9jYdMmXv7Sl/GxD3+EenUgIzKTNLe+8CJF385pDAzdKLfMSHReWlpuDdYgmoqaNMp32hmn88M/+qNs2rKF11zwaj764Q+zonwxKFeMeD9Wh6uie0GlcEcbcHUTTQa+IEyAnkoG7Gmnn8GznvUsFrTpf9WrXsXFF1+s7iRG4ikVwCuMmivfZNTqr6YU73NUeVN/clNrLIkiQExDTtm8wJm75phSeiG4Ia1K5MstzEyuXneDCsm7/v7nUCCKH7wlNwzNrJ1ej+t2u7T8AfihpvPQeK5N0WtzZAELUTkM2qnUR140h2byWFCaJ8mPQ2HPX1RUcwt0pmeI4sXcpo3bHg5HDJaWVCiD85LglZj6aUWBmSk6edSdDzmLfmPgBJG8uhuk47N0mRLbPocgOrS+O//HzNRtzYW66nrCzNrfyOh0ekTptBBK6YVG8xIZDEbMzs4TbI0nVCYGH2umkM5XUG7hjvI7P7TeEz5m1qaZ2Qnxk4CZcTz93B/FGw6z2y8zyWN2++l8nY+ZtX3x+rnV478B4jAbt+m0q7V2e16zQAgRM0+TcSgduefU7Tz3d3+d7bu3UtdLonlDowuLopplOIj8+v/9fS644C0cOVKL/0s3K4UGgspbTdTCM9K6lbTKZIUTOoTVGhajd0x5NIVR80WOareg0+kyXB1Kx8+DBb2hbS9KNk0HH2hTV9eBspwGOqB1K6vFNDrMYx7/CF7+8r/nHufsIQZYHdQk8b4yqt8um2rM+d9hinVMotyvqPX35KaA2x1Bsm1mzM/P4/LtNk8UwzmybFGfchNvBentZJGqN0OourKBxI+cyAhmhpmhT4uk8jEWuD3k0ZVsqCT5ydKpvV6X7nSfoezPJP4LZSTEgLcblDnVCVN5azKWQUyJiuEsmvVxXs3KF7xOpTfKiwW9kaA2V3UAqmxtfrMgLjaaNTvVwz1dsHR0wTk9M838hnna/1dkwwILGzeycfMmNm3d0v7/Ir3pKaZ1mTu7sNC603PzTM/O0VH/55S2cXaahZk+m+an2TDTY/PCDEE25wfe/U7J2xB98NaDfA6nidNDwfV3nQJ3CQp8vYMIkowg2UyqIAST/ikkr1qh3F7M1uoCl3Uk+B3pBj+Q70coXCFoP2WC64yk/WtSeetpAS2kfyTtsaqkW+Diz3yB625eJJSzFLGkqYcE5Q3m+fiKj7ft+HKZXAd9JUgtqSd8WXy5er+WePNadSmLkEWvRodLrV4RrZw8MWisVpBij0svv4lkUy09Q6Fe+W/KzGgnV5WYbDoLURcjI3ysUWQZLh7htB3bOHPnJiINQbRKcn1f6TrVm57Ay3wt/V3Ps06BfysFQgg4JuXMrOVh9IiLWxZ0+3z79h0s6DJkzJ9KkQwECUHSJalJPky8G0kExUfFu9voHMTtgVEKNOUUuTdPLTt9KRUs6fwK6R81QzMYkIZax1UWAmTFSu9k6RyT9+78BhHD1kCrGCbUcMoILQ1Fs1CAdAxt2Gj9GFWp+JHOzGQDxjyS3bRKqf3P5umKR+ki5Ff+v5/ih77/e/jWhz6Ajkk/DZeJon0ZkB5v2v3KQHovu5ZS3T5tMheJZdmeqflUqRl1LRGMtr0oT2pqzWNSUp50+Ot2Xf8l6V+vwMwwM/cyiWsD36CP98H7582bGUHyZGaiRxY0fil7HfWSJBONZMSRrQHtRx2JmgnaeKWZ0hwE0U51mVk7ZjO5mhdzGIqDRnT29bHQOuP2uePQ4SO4qe5+1cAdedTUHSm+XvaOUsA020WhgwwJwPIgsdTMcMPiFFM7H8xyZxerYYZahkh25lhrzLJpQ2fiH8MNF0kiaCbdkIsx4Io7yEgrhkvMh5oNtspcc4iF5iBnb4g8/oFn8e3nncaeXs1mFplPR5jSgYb/GayuDvd7OjSZ1mZyRhu0XlXRKSv8J+AsRMCQZkC7V9AhJZkv+2RPVPZs7psgoc6TTa5Ew/3SPQSdkhedkqB2NTyG2uQOdDDjG8TZXslsmZmJQ6ZZoZ+XdJGxoouKFcq8SuEXEzrkqXSAVLmrBauQW+gQaIzBWp4BpfK0kLIslA8JWEcb80rzEDUHJZmohQmnn5RqKX8pt3BIcbry9HIeLnX73Bd9C9GuNzrAfFhhNoxg9YiqHWqcRohRNcJAi+XS6ir+k49JAx5JazimtBH+7qc8he94/OO58MI38brXvZ79t9yC070gqJ4RVSv8DYgH0PyaGT0dTPtPIAX5nX+GOiRr1H/ffD/m2x/LAx78IN7+jnfwL+96F4uHDovMWUMaUWisg8EqfjAw0sLsdYYYiUIhBKzN5wfQ6Nm0eQuPfuy3cd/734/rbrxBU58otTi4BgpKNwuqs2zLo8f5MYtmJloFwUTvPFpmoVewc/OcLp2gUD6UFkNwn5DXIOervfbVMqyn/7tSwOntUKU+S3Jw+XS43xeiJE/GcMh77JVBM47NR+Oy52vr00e8SyO+rrqUUzMU0jPj+nKbP4mfUR2ojJlqcv/ROAhH+Yc76ZPVc++a3LX+axSMxzSOV8A9JwXM7Fb9NLZs2SpdNIXraok9jsp/KkoX2zG6pHuZCbz48X4P3/Uxp8NP17uNeN151sxa3nXDMif3FxKDRhhhMtLP0YXCc5/7f9m0eYqsdUUqWyyT0RLEcGC87PxX83d/9zI+/enLGA6lQ0NX6rjAQsVwJGm0KH8kqqDLkK8LLq8hxLZds0CSoA3d8E+BGEvJbhArOncaUXLY6PA3BK+zIFhJPcpE5ev0O6RVrSfliOf89q9w3nmn0tGZkYtmIWPY16PM5HGfYxJed+9qFAghiHfGoyrLkqooxUcZW+OxGCIu8c7rSUyYrSBIP3R70+LRUgU9Vc5t3nybGOet4yNVHVZGsmzHJmQa2Zm+WfK2vFMKtjZyUMag6kxu25pc1Ku8BvS0UXJv982KFcwkH6rA8zokum2btSr39sd/1kLDV76E0yVQ6YJ4gtL93R6lbLdCKLsdlA2JmWAEiWBZBbrdSFGoHtlON17xeXlGIFtTyeoxBFPQ18E2xPqzToG7MQWslYJWNiR3klCtlQmzgAlOmCyjJEpoCoNdWzZw6o4t9KtIGYN2YuBlGuVx+aUrneSH+9qbtnqkqFiuA5d/aT9Lw5LVYW5leqT9Fmv1cxI/IgGVdGgphROkgMzH1Co36dPGSGGKfYuZt7zrg8RyRrRFqjVDPaCcnaLsdZEFL1IEgmhcloW2diOC0h9833u3e72A5kOlTHRSFn3XXo9wrAXXnXUKfCMokMTOhWRgy5YtbN68Wetvp+Vl5+dCNq05/+q8oj1Xs6yzkwZTuIxBdrHsdhkCoxQZWofV0GO16LPYRPYtrbK0MiB2VF+71gcNT+XNJCNZtomCd+c3a/CCSOpKRYHjX1cMTi/BxhDFpEWCEDUj7ioe5VMd7owrSfLWOu8b6qxpwGwF3/bwB/BjP/h9/MQPPY17nL6LZuUwo+XDlCEpb6bX62FmLSqdd7reT7KvzDRP2tgohRgj/vgeDsUFpbnrcf8OaKvwdlvPnejj4w4htLTxbjldHO73/tba03rYzAghCgGXJ/8hP/9BaTNRT2iNVvMZ0j7W19o1mPkcJLAG2pVEfs0ugglZm16XOwkMUQu4BRjqbBbVFaICKnVH3jtewx1pfb2s+EIzKTo0mve6mOaqgz3quftg3guhJwAAEABJREFU8+fQVFuozQ8nXMLxOSfKG2SgWJZACpZVUMrYzFA0Slaemp4uBWaaRTanA2xP+9hjB9gyuompI9czXx9iniF58RBBFwBBNVdFKcXfo9ubohJCpw9lD6opQf7YhSBtYhF5wK9Jk7webhE8gLdP+20wqxU3wnShgg52UDi3GOEuujwgNJAG4upF8uAIWYZT1Fhm+lNsWZhjvmPMlQ3TxZCODWSw1khvUSSTG1WPkZTfNHinTZmMwhXUuCN4F5N6kPH+BflsjDY9aBgRK6cpyimCFjBD9NblRNb4vL5CirAUipSJgnk5pSOY2mxGAwqNLYwO4xchVVqmW8h4lDDXAUZSELUOA4Mkt4wFlYDKykSkEJ0l1ZRVh/s95ME8+7/9OMvLy7zuNa/l8ksuJekCqFC50WhI1AJddkodgjW44s2a91VdqDTeJ9E/hEgsSkapYWpulkc85lH8wDOf3v6JrQte+UquvfIqOjFSSpn55UowjSdYq0xqlUkao2uuUu0Vqi+LIUfqd+xW9Odnefijv4Vve8LjxBtdBsMhVVlqLkR75TEzzEzdymTVZUIQCvFlGK3gl0SnbJ5nSx/5IWh+lJ3otODf8NixvO51HItZ9/1nUMDZ39tx1yExQSyIptSj8bixx33HIO5oo8cfn7k1OA+EiHaVlP0+ZaejLEZyfpQvS37kgPjW3TbeGwsSA7XmLXj8nQ/eszFMnXO4TLX9V/gowdx/EqPX6+D/V4f/3xw9GZJV1WHHjp0URVwboo98Ak0a7j+JB/x1dH1mZoapqamjJc1MtJGuFHuM6sRw2IiTAxYNqWhdhCxz//ufzfOe9xzu+4BzqYf7JA8rdKWLlYPUFLzrHR/i//zq7/GSl7yWD37gsxw6mFhZiTR1R6IyRcqV9DRyCxpdcozqrLUhkUxtOyRPmQAmPR77HD60AlGyJ2FujfyiIFggqVzd6vtCM1frousgT3rq43n/+97GA+5/KqpB9ad2PKXm3ED5AjEUIB/rz12bAuKlJFtErExZVeLRrnhBQ1aEq2kzExcYYnBykhtKQtFhZnaBWFTKaC2U3bPI729WGYRMW3AtJStGEWTVifxJsLIE2UY5iFfVoP9ZziwXwWsOGdkbyp0NmTygMrSP6euQs/Yqy5qPNteJqbSPqmMCH04dEyPBL0Hc3tOZIamViqiuR/mKFkaBmXSikLyvMdBEU9lMXRqNUMtuTIUROipXQpOHfPGLn2dl/01gsvt0IWKqHfXALADeQwcn+bPe/XUK/Nsp4JzvkKi3hYsYCcEk+hkLAZdnszYHQTlCqtmyMMM9zziV1SOHiDm1exjXC7XS/BLTdKDP/BxINpP2L65fRlbxhnd8gIMrhXayHZZXa4qqRy0bNavek/YV4ZL2/2gcjfZrTq8QS6LWbhPFmlywmqb51KXXi5bT2isijRPJroOmOoSpruiR8EMwtxnctk2pls0wYFr66yH3vQcRVBMqhx4TTnzzicH10DoF/lMpUOuIyrkyixFdVczPz7eXIG6vV2Uh0UjSJ0l9EqQPgs51gtxCSkMahm4lebFA0sJf6xJkYB2WQ5elosdqOaULkZLlYUNuvHxu65OJTVF0CbGjpdxbV/V321eEl0Y5cfhOkzVoUrI0SBKytEky0VrIDsWRW80OChMi43RAB+tR2onBYTrNEpt7xiPvdy7/6yd+RBchP8DDHnAv8mhJWNX+aoXo+S2jDZRqzZgYYq0HmqNMTgl/suLdNfNU990xmB2rZ1K3u2bH4u9YC3e8tPdnguNrMwsYhVCKPlEIZD+TtoIYKkrxuCaECbTcqrjKeDkhaIxZspR9nmTrZp1ZZ50F52ZAboaSKZ17al5MMlfXq2TZv0lpw8EytV+CON/cQTIF9Wj9/QZSwJliVBtD67Nvtc9g6iyKzecxLDaLLXokoqZZs5xNQkkLsRmI7dDjB9mFGCQ2q5T+2xv1EebSETbZEbaFI2zhEBubA2zkCBtYpjM8jK0eIYiBqhgQDxJlOHY6Xar+NGWvT6y6IEOoxnBFA0HvGsS4yLhUIcVF7wFZ6ROgMuhRSfmykNbg/jGUfOz1DjhkcFowTErIGV5LD5WajDLQYhpBo0uTekTSiuU6KFgkhEJtO30CKina2LjePHZQLASOQsrSWpjiwLNlT9dGPMqgDdqYe9hT1RXUGFG09QUvuKvZMJVy4H1WLUG0aC8VikAlYe7HoCsUqGLUYtfgP/mLyoyhrxZCQ67abfCajFoD8g38aWecyZO++7vbvyv9hte9gU9+7GMMFpeYnZomiQ6NMBwOqHTQ4MZm2amIUbOf1Oug9jLUUtT+myZe5+lnncUTvvMJOmyY5o2vfz0f//CHGRxZpFTfTfka0dPr8j5G9VfdolFd7i+rDqaxNMo3VLuNxtDTAfVQZVwZDlcHxBCpFU6p0VhTCzPDaec0KzRvfR0OnLJpju3zJRUQhSA6sjZ2jn9MAYec27wnxGug6g8tbpPz5Is4CXrsFJ90c+LPmuta/FInJB0+GwEUx+QRX/sUTabOPDBJa12lSPZA5bzSsqKS/ul0e5h4y/mslrzj9ZhhYizPJk5TVFJtHmorutN+zKztmztZyj5LVvAo+Z1ibeJJ9DHzzh/rsNSD9FHE/4+OPXt2s2vXTmZn+22Gum7kam6ZwMs6FH03es1MNJmlo8u9Zu1Cz10zoxTPF1VFlP4tdZjbaF3OMvSKMOKe557K//m1n+Px3/loQlhlZXm/8mW6Lh/aaKXc4fWvfwe//Zw/44V//0+89W3v5/IrbuLa6w5JF0+pvY3CBrUxr3VoVmVnWrcoZuWfUp19brllkUsuuYKPX3wJpEgsu1gIBOl+JGGITzudioE2EnV9iKc85XH85v/7ZR74gNNaNvb1yKTPC8mmz2wtZeDiCoGcTbPskDN5PeiYhNfdk54CroUdPq0z01MU4p/kisEjcyZYEK8EjdNzRLCC/tSs+LIjDrMW3OZpCyvWXTnta2CxzZ9M5VRvUXaw4Hag0agtLUdKZ/wozFpIZqX6oPJtirsTjHNMWpm4bTYFxuXaUPsx83Ktt/20/VDNExf5WXtM/qQOjZFo5He7rF0z1beRoHMTavWxVkNNMGpLuqisJVENITQsHdnPVV/8Atqpg+ypLDsYyWQsSrViwvq7ToG7KwWc/wXJkb7EGITYEiNIB5kZeinai/nUys+ULhjPO/csmuVFgtbi0K5R0k0GLouN8vYWFkB6DMUl7VhS6DBgms9cfhNNmKXoLbA0GDFs7Zu2uZP0Y+2e2fVTLbs0a8BmWretAB1g1bnL/iORz12+lxz6bVwKom+p9NlpurpMGmhvGAqVkcaKUW6uVeeI+557Omeesk3UQ2GHETD981aQxgMFWH/WKfCNpIDUBFIfaOk92g3/gSXfz0zPzGJmih/DzPB/aP318xhcZnSe4/ZNjJIJk22iczPr6LxGWI1dVmSnr+hQeEVbIf/l7FBUss3xoqo3CAb6rr+3poCRRW/XFg5E+YlL+yjd46SvEDyttcGsTVSK9L3O40pTSsjoII28coQOQx7x4PvyrO9/Ej/6jKfykPvdk7SyqAvxAxR5RNDeq/T8srVM5YtWp8l2k57LYpQYI6qNJPvWnHn493u8Tq/N23HXbG0wHvgGwfepx/fHzAgat5lhFoghYhYBzUc2MTYtXCYUIig+KGoMUyjjsuYlHH7h5HYtorvpEsRYJWi1HWNIr2MtFuZ6bNk8x7atG1iYnyYGtK7kFtyBR9XcgdLrRe8YBZxhsqYgTLNvqcchttPf/XBWuqcwksGRMAmb0sUStKZEUExSm4kkwc4CUsaFmGeqWWZDc5htzV52ppvZkW5SbXvZzAEWwhLdZgUbrWIS3Kx2a6GxSKVLj0IHKujwBedMMwhqR/5CxmBW/WoNd9U4R6F0xIVZ+ZO5UnAEMgHWMlk2gsZ3a5gWBAdJiwYlmBA7UFZq20BGVNZNn196oKdRHU0K1KovKZzIrbGa1U/Unqk+lIYFpeo1VaE+ZKWhsig9qC2Tax5WmnKBZRXxzAndWBA6BVnKzy9hZCerklp5HCO5I5WSglTfIOH0TyoaY6lqIpZKQqpY3L/MzdfcRBg19KQc8mioct6O+haMpqkVTpTqez0cMfL5UD7tjVkdDJjfuJHveNzj8D9j9aEPfYg3vf4N3HLN9Zq7BhWm1+8y0CFZiJGUM+q5xhCJurBIqlktrR2QBQZqe6sOJJ/wXd/JAx9wf97/L+/mfe+6iBuu/hKFmVNHfVYdo1rzq5JFQYrGSONqAvj4HGZGV/XXoxFBfQ1a7ItOBzeaTflwHvFxZDAzjKx6aypqts722L15HpnPmumsSmvPhPl8KacC3OYxxTjktO/xftXNbdDmWv/8R1JAc6DZO9qC+7Pmr87QiJOS5jNp7rPicIg3cfhctS5rT5Y7AeJhyKEAi7QMJx1QSid1dRGiSGptUpOAeAzJTxDQk1WnQ947/Tvp5+Si8FiHnQ7HQieLz8wws7a7QfKfNAypBKpOpNON7Zz6QXhZal7xx/NO4GGHCjlvuPcuDjdse70e/qewgghW61LPzHC+SKKBpw+k+werqxRac5MOOU3rTFU07SXIr/3q/8fP/M9ns33nPKN6SXp9Bde7IZSEok9RznDRuz/CX//Vi/iFX/gN/uxPX8Rf/Pn5vPT8N3HhGz/IO95+Me9776V86IOX8e5/+Qyvf/17efGLX6c8/8gf/9Hf8Eu/9P9465vfrrp6pKR+aUKTNna1LrezNgFNvUIRR/zu7/4fXvCC3+Ocs3cgaZW8Jq0LJX7g7bOroeAbBvdn6QNzmcZDPsGT+XbXw+s42SngM5k0CGvnGXym+/0+PfF6Tp4iFhEfmTLGEIiyHRQkywYrYoXzbyagZGhLc/Txuo6H53Ek5csWyVaQUZ2yv6LCJE6wKcR+Ss+0rjrQuvizVqv6gOoag9t9POck4QS/GWamJCPmQigFuZKKoD4FJQXLypOwkEA2paLJnmAGooOPAfXbpDizBXU/qK+BRh0dST8gueuWkUKr6y3XX0196BawRmNsAI2r/eqz/q5T4G5MAdPYLeuz9nYq6RUzTLLm0Y3kyGSjIPuxkJSVkqd7n3Uap5+yQ2cuA1KTSVkZpEcas3bvU8xMUSzMge+JB7XkuMuAHm99z8Vcu69mNfWp+jOEIqy1erI6Riw6WChBusj30yPRY9QYdegyZIqPfvoaPnXJdUruSesEkgEh0Nu+hUb6KZG0LdX+UfreRI6mGdIMl3nUwx7Exumuqz3RT1pRiYb+ZTATlFeqjvVnnQLfKAqIDZGaIIoX3e+Y9CXEyKbNW9ixc5fOXKYY6KxmdXUgGUAyI3lRxpHOQ4oQKVRBll5ZWV1meXmJw4eP8KVrb+YTn7mM93z8s/zDqy/kFa97M9fcuF/2uxF11jWoE6MmcbeWAeO4xwPHcDxdtCNp87lrOcsGciQ8dyKI8s8f31oAABAASURBVFFaSJOoXD6fphBkhfz1XEorSjq9DmVU3GCRuQq+5UH34Ye//7v56f/6g3zLQ86j1BlpVpqfp2adlXqtWfqsjEaQzmt0DtGkjLrQtmCKm7TC1/mYmerLmI1d3xM6vs7q/sOKmVnbRzNr2/A+NnVDEky6v7CgI9TYohRdgojk8VETUgSIWqQLSxSinKVaczhGV2eO/bJiTmvFxoU+O7bOsWf3Rs44fSvnnLlD+9/dnCn/2Wdu59Tdm9m9cwvbNm2gktwFtQnGHXnCHSm8XvaOUSD7BMYuR0Yd9jebiJvuw6C7jVE5x1BGmcRCDQQxS1yD/JpwExNF3VZWeZWpZpHZ5ggb0xG2cIStwqZ8mIXmMNNCHBwkjpYIEuRCzNjRZUepw8X2kHFuAev2MR1uE4tWZWS1mGUsetdMG7cWYl53x0pFOfRKakHKAO9Pq62cEc1D0H4DePxRoLCg18gajzz+ekPKIxlCtiptnWo/FEbsFoQiMP4NhYIoQ80IbVmvA+VT1wgulBZoH/lVu3pAm89jNQyFPZb28TImn7tBniwVqgxqK7ZwQzArISuPX3T4RZPUHupmi6QyjdppQoCgLaouVmrd9Nehx5XX7eVVr3kDX/jcpdSrK3TU/1J1pfbiI1NWUf0FVwgB1WpGLWWR1YFS81BLoXR0gHDeeefxPd/zPSwdWeQ1r3oVl3/hCwTRO2lzrKbFAQn/bYxai2gt4o1ULkrJV50u2esTQoiMlL8/M80DHvRAnvSk7+JLV13JG177Wq696ipQGVdc5vVKuWu4eB0+9lq0bdS/WBaM1HevM4RA6ZsC9dX763UXRSTGgLX0N5Uw/EAvStlNdSK7Ns8zU6LLjwbThUiW8mvUJ3wQoPz6tK+13xM+HuU4GpnlmyCt+eWsv/85FDh+LuT3mXCDwJHQvCsiy81KG3cojx19bW2mjyYpLosHUjZJn+EuISo2gPgsxIJOt4uZ0sWbzveIJxVUHsmN+FueO8drX70b3u8kOXU5wvO78vnqxe7UOXxMrq+y5uX4jmr6Wp1Qy8g/Pv6Y3/nieBxLuav5fM59TEFE8QsQ/9V6Dxcy/JJ4uJZuHfnaXBU4PWMIlOL9RpfcWRchpAGbN07zgz/4VH7nd/4PD3nofUn1IanuVRpdkgStL9lCKz9FZw6sy6WXXslb3/pe/uEfLuDP/uxv+MM//Eue85w/47d+60/4vd/7c/7qr/6BV77yjbz5ze/mE5/8PE1TYmGGrMPcnIwQSxShcJLbqO5V/u+v/zw/8iPfx+ZNFdFG1MOh1tdESg3+OA+Y+HoCDc2jBckzSmjlX/Vp5aKFz7+S19+TmgL52ES344iyB6anp3B+byOUbqb5l543gnhKul481jQ+/xPesJY7aPmEL/tkT1dd2VSPgElmcsCSYe4KCtG23eaD1naTrh27k6pNnjGyfA457TuOlff4SAVv7w0aj/m4hKC23Y/6mFt42wKOrC/qY1YJ8M1hVJSjtEghRK19MRQE8xFAAKpoyLqUHbnE9V+6Ep0sIuHDQqBOeV2KRKP1925OAemXYHaUCFVVEoIh8UJiSSObq12jcoNprQpaUzfNzvCwB9xfcrWqtU9yJNlF8pfX5DaVBZ2FeZiegd40FjrkYopbFhs+8MnLqYs5hg14vfloyyenJ4lISeMfayaTXqnxve2QLjcfanj7v1yMFfPkVIL0FLJb6Hcppqd1QZIJolWWLYBo29JD+7uFuWke+oD7MNsF12MqiE+GiVhmhgLIK3f9BdaJ8A2kQMufbovkMUc22mv6nibEAiwwNTvHxi1b2bR5K93+NB4fdWBroWgvRa6/4XquuOIKPvOZT/OhD76fN7zutbzohX/HC//u73nFP7+a81/xGi58x/t43dvezT+88nVcdf0tDCRzpnOUtC4FojFI7XLC4yrihAiUJQtJ+uQYTBaQtTTMShOy8jlMs+pQbis7NIOhEpRTc4v0k/+GRycCgyXmu5FvfuB9ePr3PJEf+J4ncO7pu6hXjuAXIJXn0f4sGBQxqADUOrtK3obWC9TqGHzdj5kqXys92Su6TW12LH4t+RviRF0EhhAwG/fH++b9dGhRwGgwnUXnZlWkXaEeLbduqld0nrvKaHCExs+fGdCtMrPTJZs2TLN1yxw7t2/kjNNO4YxTT2HPrm2csmOTLkDm2bpphs3Ks3G+z3Qv0i2zbOEammXZzgPtjzOmefTpsXb+v37ShK+/6HrJO0qBRGz/s6RbBh3C1vuRN9wDHZnLsEjUsha0r8NknAQdsIcUcVgKxJzo5BWm64NszwfYlfayPR1gc3OI+WaJaTFjJw+VryYGaJTf4Yq7mpqmmppB19rUUvLZIlnKPIcIcsXRqFGyDMasAxaVVrgBXF1nuUZWJgdyLatYliHUQjEKm/qclZalhLILjoGCQsbrQUKD1WAJv2AYhSA3YuqPPqSUJURKr0dtHs9nqiPoE9XfCERXTDokiiRM49MHbyt7Q9kUNIL65Gnm7aH6WvhYlCujPMKkvAxl1N8ohZljSS1a5LJSqragajMJtTASnWqhcXhYffXLqkNNZNCbp7N9NzvOuRdvffs7+dB738vBvbeoHRmVwwHtoZEZqNbofZbRWKvdpPEXnQ6rUtRJYadpKVqcdtppPPV7n8KOXTt465vezAfe+z4WDx6SMoiYNsc5GMmrU7/RuE2uqV91k2TYN1RVRekGq/pYdjucce7ZfP8znob/qZrXvfJVfPJDH2HxwEEp90ilyxNvO+P/1EPRLhYFtRaNEJ3KIpiYaaQFwHnJFWFQv/0nHdUNwDBTvmyqAfq9ih2bF9g0pT40A8xp779WqH43bQ6OPlmpWaF81KXNkdu4sV/e415P8eDEdf86vhEUSOItvTjQ/B0Dmjifn2MYc4bij3uDeCyJZ/ysPHt5Uy7xL+KtqMs8v3BzjvSftsmSDec7h1dRqKy730io6y2vfi19SOp/ksx/LXlPljyFDuA1VepuPoos3aZpxNMUKT7Q15PljF8PuB5O4+Bd+JulR11PmhmdTof5+XkmlyCK0to8ouzEdr0ty6LV20k6tyoqYtC6qHUu6dBmXsbgQx96Hs997v/lBX/9fB7xLQ/GihHDFV2GyMAsqoAFVFdF1elRlD3KakqU7RJ0MV8Ufa0FfYrYJcaOUFEUPQqbYaq3iaAL/EpliqpLSpofvS6OWUbnnj3beMxjHiajtaN8NZUMUk276tI65JnUihkq16j/WtM1rWIBjrG6Elspyco5gbztu/45mSlw/Gwmn3TN8/T0lHirQEyNmeZeMuA8DYazllloDw8a1/MofQ1el+fxGBXmGOQ9msfUwhgQsMaEIFs3KCTI/jEzFJBtlNcAYkmVQzBVtgZX3grd5lVHPIfHT1z3OzzscP/xtXk4q49ZbSeNr7FI63pcVgnRwH+AJWqhK+uGSnaUux4uNIaiUd+lEqMMusoKjSeTR9INMgYL2eE3X38Nw0MH1ExSswm3/bJC6+86Be7WFJBsmYQ9u2IBKu15ovYrvu4qSPD9Rqq1LtWSxCRdMZJsNTzwvPvqMn8TYxXkuipKriSnsikH2vvS71EtbMC3Lc1QNRX+WyAV7/zAp/nsFdfjf86m1GWLUk7aN0tX+V8g8N/izinQqm//jbUycsuhIR/6xGUM6pJRHTHrIoWGTqOodm6lidK9slEK7Ruj7BpEc1UnWmQe8U0P5R5n7qZUyKRxyYb/Q1+OU1rudbD+rFPgG0SBLPvaTGutbG5SEhtHonSANAUjKYdDR5YYjBpWRzXXXHc9737vB3j5K/6Zv33hi/ibv/07/uKv/4o/ed6f8pcv+Atec8Gr+MgHP9D+sOrem25g8cgR/Air7M4zDNNc/Pmree7z/op3feDDkqsR2fXMN2jcd5Zms3RCCwOpiTHUOdcbJ0DKyc/ykIvTTTaRCYERUUo64DOWVTIIUSjIoQALxG4Xf6yQTaZ5NsUlzWel+CINMB3SL0wVPOabH8pPPvuH+dEffBoPOu9eUA+0N+roEH/AUJe8UTrO68uYnAKZcl7tvxsma9bE/Xer+A5U5H1x+MWPo2npZ5S6wOt0C+3xlshpkWCr2hfWTE8FFhY6bN06w66d85x7zi7OOXsnZ5+1o/2tjlP3bGLP7g2csmuenTsXmJvp6FKkYqZfMNUJdGJClCXorBDte7MWX7+wKmOmKtDlR0PImjNduiSlQeaOPOGOFL7TlTX1qIWIYreP8U+CSeGtpZsIaK3wuAAJOpTnKMZ1HBVM1T3xa5+C+9WixIE1ZLmZdlLa+uUzUz4V1KvQOM2/Co+sy/VHKla7p1JsOIe6u0UH711qbZZGOj1IclGNXlXQIX6hS41uXmaqOcRcvY+F0S1sD4fZmg+zoLjp0WG69RIu1K1CCJpeHaQX3T7dmTmK/gxUPVC40CEJJgZ2ZZBNFAA/2J4cfgT1L6h8Vj+yFoYkZCmfhMbniRoXDvS0/VS8pynYjtODrb8Nrflu62SCSqmfIYI5Akn9aVKm8TYlcJIy8B6qfZR7jIR5nIedQMrhTTqUoJC/GoQ7gqrE56xR31uY0WjsjdpsYkkjNZqsJOvQqNbB0AoVw2KK1dAXplkOMyzHGZbiLItrcP9h+qx05jlSznHLKFDMzfNN3/oIvuOxj+KTH34fF134apZvvo4F3TT3YhZr1fhTSBnHGGj5kYxfLLhSiTIog+ZsqHEn9XHTtm086tu+jW9+xCP50Ac+yEXveCe33HAjohSFhlcoTz0agmjl7kgXLWaijOZkqPgsf636G7lFr8vC5s1tfQ95yEO56F3v4v3vfTe33HiDlErGN+iI7iSvLhF8/kXzsizA61CfstpsZDSMVLd5nPKP+TTj8xS02Si1IM1JOW7fOCUqQqkyqH9orhtVUBS6WFLYVOux98TQsfjb803yTtzby7Me9+9CAU3r0XpO8Gv2JTsjtEGykkb+JMFzfkZ84bqiLSe+w4HytxGTT25jzAyXAzOTDDRioQZzQ0MygHg4aqEVi2kDm1qoanKTaR8LqqP13ck+Wf3KJ/TJRx8kWCb5QC6SA5SLu8BjdkwOs+bM14qvPqxjZb563pM3h9mJ45yenmZmZka83IjvI5V0q+vSjg4RnG6NDPMQolg/4+FKhyxJht5otMpotMy2bVpfvun+/Ppv/AJ/8ie/xROe9GisGFKvHGDkGC4xXNXGS26QHSMRwbsQg/cjkbRpaGRYJl/XNVdBm72htyl5G8mtVwcUhY4utPmLAQiZb3/cI3nQg++BeqS6svqWiFq/5CEEX4lMGU3+oDEFubRg/bmbUCAfG6e8nW5PfFA4e4gPxMtKbZzfpPecF51l6tGAuh4qRQX09df8czs4lkOJChzNJ3/biBaILF5WqvjT1KYzLic+Rwt5dFsQ18kePYEY3BNRApPHc7q/VdfuuRUmdYyjJ6FxjVkVmQXMrEWQGwyi3KgCjjQaac2rBa1KB1ZBAAAQAElEQVR9vqNOSncCyR2urGhDaLhNNVg8xOLBvSC7y2U3QNvdfJwr73Hvl08ZZ1IDmo9xLeOY9e86BU5KCkieXP4dIUqqPKyBZO1dDGtZ3P1RwueyV2m/eLYO8e97xp5WtjyDZUlUVlnteWrtb5pOJM5NQU96rJBca49I0acuFnj3hz7PkVGPlboim9LVhusHt33Hrho/4VUflAeHe/HHPYGsuOz9baGeKDp/FaiIVzDGCXnVz7Yed8d1obEiO2AMrd3K7/vKZFHSH/G1PqjCkE31BXLRZWh9rr55VeO8lCZ3CKFDLXtAigsWZulvnCOXhdIybjN0yko1ZNJoAINFHvGg81jogK3pZPnI2vuhNt3P2uMtqqdroXVnnQL/+RSwNX3hbq21eO8tt3DppZfynve8hze96U287GUv48/+7M/4gz/4A1704pfwlre8hfe+7/184pOf5Iorr2Tvvn2Sg0Sv1xtfvlqgKgoK2dMytjUg075WdneodLbX4caDi/ztP76Cl7369Qx06eiyKElVvvE3t5LkUuHw6KzPiRiHPN2Udnd4fcSTcd7a7+Ek4snVK0Uj/4Q21uqtnJQgUvkBvu+pknRZkI3VrCxj2gvFNJSdlQnNKnP9km99+IN4xvd+dwsPD5cPM1g6TBWNji6HtYxgZjR+HrbWrbHuz2uhiaPwRPe2HfN4dQTvH0djsuvJrDhlx9ehZAT5A+Mne34VyyqRpbWh8ZgWnsPTUejLg/ZRFbfK5SWT4hyNNPStoL2iXwJl7T0dabgsGg2orKGvQ71pnWnu3rmRPbs2ctruzUexZ9cmdm2fZ9uWWTbMdZmf7TA3XTLVC/Q6UBYNMYy0PgzU5lDtj+TWchvFI5jkxyhF76wbxOgE13lh1rpcK+wwyxyjoLxf5xu+znJ3mmJZZMsiXxZDZvXqROSWZU74inDZRDqH8psYKrQM5UxVK6ZWjY3cJGSljvOKJ0lqo5lAk9KoDmVWPjSZAv5kxpMDCWOkw7pa8MP8IOMqBhkZKpckgPtWAgfDGZTbHk6Y2qmLjxKLFUHGlmlM6IkxYKEh6OKjTAeYam5kKzdxatzLGdUh5gY3478J0tctXDcMibFBmWnUTlNUVHMbiVPz0JkBGTdI6eZBQx4kYjLPioZCUF+jBWJwn6nzgldFVFogmPK2yMqpkVlCmcYQTRGlxxjHm9KdtqZ41aR8/rovyBNb5LZuGZA5qH65OG0CVhTtjGT1pYXaVQFaIqs+dUD+CEXJsK7x/0yyzongtFLeDGhoSi+Ekix6jtTWyAoctZdTG8Oqw0rsshz7Qo9Rd5bVOMXhpuJI7rG/6XFYBu8BW+BA3MRe28S+uJWb2czesJUb2MTB3i5uLjZzfZri+tXMULfTc9MF5527h59+9tPYXIx456v+gc9+4B1UoyWilIoLcGPGqhbcjg6SSgl6kiJekkImRobq/0CDHIbIspR11Z/i/g98IE9/+tM5fOAgL9VCfMnFn6CjfJ0A0kMaXd3W7T9y4PXFIpCDqa7EqvpUizarUrRD1VtOz3DeQx7Gs370R7n22qt5xT++iOu++EXVF7BhUj1G5TTTZYq6hiseE92zaIzcoogUqk/NK2QM6ga/JAm6lfU/t7Z9puJcKcY5g4IaQhAq9aeDyRBAfYiu4dtZ9pApxt0vD9rH9HWoPo0Y8QttSdafr5sCppIOOce9Yh0clS4gCvFha8yJf4L8jpQyw8ZYsR4HhuLTketKryerloSJR5yXs+YnmZEU6/4sV0EmsuwGSNDhmNiVSp8QfG6VS22htgiF7mun6Ytno/QZqi+GQJCLZJ9v8GOtBLhUeEfWxi/HxxjkYuqr+pu0cHcLI9QDGAgam+wn8HFwMj/tIDWAsWsab4yFwse946RbRUSFI+CJ3GWfJMNtMrgsno7S75s2bWLr1q1kT3PBkH2wurwqkTBCcLq4LCWKKjLS5YeYnSTjr5Ayzs2q5GTIjm19vv0xD+C3/t/P8ZYLX8Yf/fFv8uxnP51HftN5bN82K6ouM1jdqzYWZagfYTA8QF0f1oHFAYU9bhEYMTvfJ3aMRuuSOoAK4H+6sZDcJ61JpMM88Tsfo74oSQydXe9aKa7Psldq1eGvz+EEHsbZnnYoTJ4gj4/N4X7Pr6j196SmQJbuPjqbUtvtxIth5+bmiYXzieZZ+i+Wbt8lgjVisQErK4cYDsWD4jupfbFeaumQZWPUUozZgqwDtG4E8ZrqEEePv1l5s2yUTFBqdjuzUJzYKlsWb9fic/FlQiXUs9bYByR7+sijBJVjrXYVUT5FZ8Yua7nUWFtUbhKUrH6M09yvbO3r/tymoPK57ZuprTFQgayPHH29nkYyVJsxclfd0/JGCAlT/4mBLFrVWlvNAp2qwu05t+8K2VY3XH2lamk07ozJ52/SZygbMct1yGnfpHnxVr1vHj9B21X1j3b8jfJ6ipz1d50CJyEFnL8b8XqU7JgZhS5fq16frLU1uJRIQAoJmbN8VrjWBWKhNXVrkXjiQ+5LqT2ZdiZoi01hslsGI0yymapAsbFP5xTtnQvZa35ZG3pQbuRzVx7hje/+Vxa1D2xk/6paTEqsli7KQZIl/RWDJFT9Mk8UvG3XJy6TZkiGo2IjKJDxWIeNxfNo2OPGUNTR1/NjCgo+fkdSPc1x8LCX9H24VC9F9FK11vlGkh+08hfUKVJYpFRV/p8F52QMbYZ/vX6Fv/und3CkniKGGYqgHF5eB1hzu7ZQa9PZaKwqpm4E6fJV0btpD8a+TTT99oee19Zp0rOmHNlEFPXN89O6GVMvWhiY6cP6c7JSIEu4kuTN3dsbw/Hx7m8kH+5+ubyT9OPzuN/bGOnMpNa+z/2T8p7mmIQnruc5Pt79w+GQw4cPc/PNN3Pdddfx7ne/m1e84hU897nP5ed/8Rf5pV/+ZZ7z27/Nn/3Jn/BXL3iBbOsL+dTFF3PTDTewuryMSUJ73YqeTnKLIlIWBdGiYj1FEC/nFmCy14syUMqO97yN6FT2ZxmGPq9+6/t5/t+/gs9f9kUwSYLSiAWNZMWRQ2y33MgewACd4fgewGkj80B2QqRRgkuSUo+1vxbn8cfD89wZIYrdbo9v01engXIizXkUFpRtDaJhm2yKsmMjb/VwTiJfkh4LFJqvEFVG+aP8Jn8bln4X9SnzkKJeYetsh0c99H784v/4cX7sWd/H/c49neHiAfwiIGguTLrNz7zQk+QP2tv7Hsr9pjkLgoxBfGFpVGdSGdTBQKFvofhAEP94/javYnNSv1oYoU5UKI/HG/hv6Ul7qyWd4NmIwhq05EAwLEZwiGdc12aVcR5x/jczTnicz9Zgokv0elRfZEhoMaC0IZ1Y0ysbNs5V7Ng0zZmnbOI+Z5/C/e95ms42d3OvM7dzzmlbOHXHAqdsn2Pbpj6b5jvMTUWmOplumelojS2sbvsaxK1BvTfRwXxdTEnkaTCtREFAaehp+53Bz8sdTpskfSEGxywSrIRQMpaR4NEq9fW/4esveucoaU4CMTzutl0S9U5w28DRT5vV87bZ3HTwktamu+IC908wDiGG8ZhxTi+YNXnoMU2bqbZxqiL0JoUd8uo1M8qyIlrBSBcPI3HyKFXsX+1x48os5faHsNI9nUN1j+VhZiTGD+pDKeEuxCSsLtIZHmYuH2ZzOMyOeJgtHGKhPsjU8BC9ZoWiGVDqoDkKph4lIUi4SxmDiGmykNaQVS94C2CgceSxC3LbGJDv9sHak+UKTswvV0Q5TnwnGYOiJzDM+xkUllD4Qbt2sLqUyTqAjxSxJOtwKAmN4OTImos2Tofuo0FN7PQlPgVN6LAqg24QKgZFj4N15EiuOJg7HKDHkWKOxXIDi9VG9jPDLXmam5opbhCuHXa4eqXgXw/UXL0c+OyNy7zxQ5fwlo9cyo2rFXubHgeaLgfqkpsXaxabggOriUXN1/IosToYQq6Z68CWcqD5OcLOzoBzN5Q8+zsfyQ8/7mGcMd3A3ivoD/czG0c0K0fod8v2YCtrQTcynU4FwahFi7LbZSTBz5qLRvDwtp07+d4f+H7OPPNMXvvKV/Hh976PemUFVyhZB2RJ5WIMRClW3xQ0UnDtb2e0c+4tGMmMgdqjKtm8cwff/eTv4dxzz+HFL/p7PvSB91OprNQzPg9VlC9ruvRm9SG3rj56TUBxjTRWUJ9Hg2UqbeSnpPRO3baJGRUN2rSjcXm+TJBvXIr2Ob62NuJr/Hgdx+NrLLae7euigBsMbnSGEHD4oioRVF2aA5NOo8B/amxEZNC45lG88raaVd7sUO4svsP1hfzHXvGAKrOWM+Q/mqBCbX6lyPWyWbzGGswCpn/cqR719Sv0x1ONhMsqMgJQ/8dj4m74mMY8gbx34ddlZjK8du0Sv3vYfxPEL0FiCNK5FUE8jXgCPS5jSCaGuoAW+ysmtzDFmfOQ1vngxqqt0u8ndp+ywGO/7aH81E/+EP/vN36BP/2T3+LPn/87cn+bX/z5n+RHfuSp/PiPP50fffb36pLkafzCL/wUf/SHz+V5z/9D/tcv/izbdmxpf3ozaQ0J0ShkWfsFtXk7pfHQhz1Aa1yt3pl6ENQXB8QwdhXxNbymPMdDwfX3pKaAz2YMQXzhw8hjHk7yi5d7/SnxUSl+UXjtde4xGuVvFNPITVKFDcPVVZBcyIxQPJjqzF5S9WRvRDldAtDjwbYe5TdBBZXTc3sOhzKtveO8qPQEWf7bQR6nc6tH0ar7VpFfNjjO3fZNpY65xwqMc0BSx5Iph9xsIphDZdp0j+eYrRRFlCA7Luvg9siBfdSH9iMDWa9o5wVUfYzKL3+tvYWC7RtEQ1RnG7i9zxrtbi9pPe4/jQLrDd1BCojtiTEercXZuqsLEF9DTbFBOgRJvcNlos1bj+hbw9k7t/Dge59JHhwmyiartY8z5fd1ulHhYcz0tizAXB8khwwlc1JVTZ7mvR+9go997iZWtH8cpo5WSvXBoqsxilKbH8lx1AUwrQIzwOESqTpIuK+N8QEo9G9+vZwG63W0aP0euVbTmtfT6mFN43s+5UH7NR+f06GqSlZXl3H7Hu2fY3cTtxypeO/FX2LJFmiKBVaoGKiMCERvzw7SVKW4huFoIE3eaKyRsohKzqTlRZ74rd/Mpl4hO3eknUEiqDsmZGE8annWaOG+dZz8FDAzgtYbM61p4jE/pPdLCndbOVQ8epzv5OC8ZzbO6+ke52me38wwM7y8x7nr6WbWtlGWOgDl2ON5zMZlPNbDE3ifDh06xBe/+EU++MEP8oY3vIGXvvSl/Pmf/zm//uu/zs/+7M/yF7rkeNUFF/Cxj3+c63XJsaxLDi/f7/WYn5ujU1VUarMsCooY1PdAIX6vJDsOz4seM2v73fK5aGC2Fva1W4Csf6YzHUihIvbmePeHP8Ef/cXfcvEl/8qy1u6lVZ0LSda8zqbRjlrt6YBItatW0TeoD1HwmhodhhXqlxLvBq9pjIJooHdP+wAAEABJREFUKiIzhmsWh+I5HpzwfNkUT2hzrnlUt0kvB81VlDb3HzgpdHGx0K945EMewA897ak85Tu/g44O9P3/CGG0itUDsi7TO1XBaDCg5c0QNccNzstJ5yGNLuzaXqp+Ta2rX7CACZ4naF0xIQv4fDvUpax+1FqnnP+z+AntyUJZtG34mpaTUevsMemMsBGvpAnSiCRkgVyLfQZoc4fJbxqX6UzOQVLf0yplbMTjMDvTYcumGU7ZuZnTTt3OWWfs5OwzT+HM03Zw6u7N7Ni2wOYNU/gPd/d1wVHpDNMvSgJD2aL1rdAo7Ehq15HlTqDh5wkyJprTIjN+NHjF0oLx40m+juYgGToek7zjbF/PN3w9he48ZTImQyZoYoOWY2feIGYZwzQJtwcUL4iUhshvKmkFjZWahoqkQ/Ms6FQPRHDLaBHPKpO0yCcKKZ5SnOyQfURqywe5phpVRAWygB4ToiVMB9OhiXSLaSnPaRkWm7hhaSvV9m+lXrgPi9V2VsI0KXYIEqCoMUQJTzlYZXa0yOb6ILvqW9jT7GVHc5AN9SJdGTRWZ5L6EoqSbFGCp3CGji4+HBYCCqoXt34Va+qd3lun/GeGTeOsl46AlEnQDWyQ0JoUiungx+cQjS0SdLQaNVOFiFsoqtBcFZqeDpR9RqaLAuvTlHMcajpcccsKl+0bsNdmuHrY5erRFJ87VPCZAwWf3B/50HUNH7+54NLDs3z20BSfPtzlkuUeV9kmrmQD/7o6Rb39nqSt5/KGD1/K77/w5Xz+ur2sZNFXc98pg3hglapZYlO3YSEsszUcYo/t5wxu4dThdexcvpqdq9exh33sUdrDd/V5wj238KDNsGXlWoqb/5Wp0WHicJlCc+CKrrBALSXq4640n6a2PM79QfO4MhpBVVL0uzz2CY/jaU97Ou/9l/fwzy97OUcOHqLQJqAoS5oAi6sr+OWHx5UEukSKJhP8ci2DK9SkfFW/z9btu3jsdzyRJzzpSbztnW/nLW+5kNFwlUp8mFVGpWjEW7X60KiPWTPBGgyIBgVJNKnVxpAzd+9itkebI6ttWlgbNlgLydP6gnvWcSemQCUDsNEi6zzjfOjuse46NySieK+Rrhw0Rk3EdZFEG7+QO5Y/t8UMuXrHnODzb2381/ox+7fl/1rr/Y/Kd2z8tHKXc5JHEB1OsqH8R5HoLl2vy8zxA0zS6x52udqwYQObN2+WTVBgZq3RnCU4RVG0fnc9763heRwyLAixIdsKsRzSn85s3trnnvc5hW999AN53OMfzg8/+yn89P/4IX72f/0oP/NzP9y6P/zsJ/OE73oEj9alydzCFFdddiloXYtajIoiSm5r6tEyKa/y67/xq0xP9+l2irYb7YU6rRTre3LJYjuA9c+/KwWChba+CV+3AX26vQ492RdiEoX0iq/1Pfo6B7n9l7S2rOoCxN1JosuM87dEYhxleezeDb5ZBMsSK3eRv9E+wMy0xgaSNrmXfvYzDA/uw6yhFF0CeWxJqQxaW9bUC7eeD279qM5bR62H1ylwslHAzBn/xF77DxdMdIjrEYeZtTIRZatOcm/dvMATHvMwposBqV7CtKEvqhJC1PqbIJbUVYeZU08DuaaCpfZBeZRl505z/gXv5NKrjzCMGxgMK0yXBXXdtO0M6hH+/2tk81KmNBWWrGKqV4domZEihpLdRmcL+Tgg/20hUT8h3lSXqYZxvCnN60jtGUWUHojStyErR6P1vFbuOhBSob1aoFR60J57tHJIQ23UE2NgsxwYzPK6d16iC5Br6W09S+cTe+js2Emxayfs2E5n2xZWYqCJqrcTydawOlgiWCIMhzz6oQ/jUQ95CLMBugJqw3WS9xE9SWhaqLz2CeCZTDHr78lOAZcxH4OZESQjbrtGyZrZ2K6tdV7lecyOzbfZOC96zMbxjewBL++Hye56PV7OoWx4PR5nZq2ceZzbDwcOHOCaa67hE5/4BK961av4jd/4DZ797GfzEz/xE/z8z/88v/3bv81f/uVfcsEFF/DRj36UvXv3tna31+d1eJ3enq+bHuf9mMRPxmFmmNnR8Xkfu91uG/b8Xg49k/zeZ69PUQx0tuNteB73e55Y9dm7Yjz3z1/MBW++iMVhg+8LSktEnYXl4TIYoHOwptUrmdxGKErnZY3OyVCMcijWU748PM+dD9/gHjltRTlaPSRdZFEdEg2lO010DdKTZUj0S2P7pnme9Phv47d+7Zf5/u9+PHMdo14+SFdztaJLtk5RMVjVhYP0Wig6PmWkUUM3drW1qlRvxNWxrrgYyY7LsutCBncbXb6PtKKMQk2ti4VUJuoik9SdogjiL0hKr5PSR/KPIqnROtVq8yy9PtKyMiLowqZQvsJqqljTKdS+6vILi+mesTBbsX3rrC40NnHOWbu41z1OE07nnnLPPms3e/Zswy86Niz0mZoq6XaNQuWj6rEwIjPQuAZyh1jQuhWzxuWQc5K+4STt91q3nfiOBGJafdbiTa5h4rjbQAwfFO8wLyrmz2tAacg/dk0hBwTluy1USvGormwBhaAtoa/6YmJZR6EDhaGMAwvOmiVD+lyzL7PSPQPbcG8ZFBtYtS45Vu3tXiWh6+jwYUaXHBvyEXYUS2zTIfqmdJD5+hBTUopdGVeFForo7aneRn2oMyABrjpdil4fq1zoDJTHk1h7zAwzU+j4WAW/Ea+6UbiAV5GjZBftkHIQQXE3j2oJuzpnBU2oGIYuK2GKwzbFwTDDUrmRm0c9rlkKfP7mFf7yn97Ej//ib/LmD1/CdUvGTauRw8q/b1SwbzVQV/OkzgaWU5dB7ojuHWLZZShllUVH0+KdpKDOPONUnv3DP8gjHvYgYrPCTJXYtXGKLdORhapmcy8xwzL94WEWdFC0IS8zMzzAtDCfDjOrueuNDtCvDzIfVugu38yG5hB7OiOqwzey/8oviBMSNhpgWuBSU9PtdPBDY8QDo9UBRYg0MhzQkwxWR0OQUdHp9zn1jDP4ES3wRxaXOP/8l3L5FV/Egikn+CJqGEHIddPW7/zr7Zim3czEnRn/TZCRKrayw33uf38dlv0IZ51zFiIBWX0IFsiCekn2ulSO9rE27N4oX1TfK5nRu7dtZPt8JGbQkDCLymJrgHGpLBeVUt3qocey/txpKVDqUs3RSN/knIniP++smc8r7Qx6uJZvkIyjlyCaZc/vM414yWEq34a9gNLb0tYG7jofH4+jHZF7HG2gHTFOA4ckwOxY2jjH+veuRoGxDIxHZTaeb98UTeIXFhbwixCXK98guax5btfhvlkyM8zG8PjjkaVks048s+QrSMEXpXRrGOEGaywbcdiqsq8yN98hhFUsrlJUI0IcMhwdYXn1MO94x9uVJ4PWvBCNRrrc1+TMUHErPPShD5QhLG+CWutyNGtZOEjek9pX4fV3nQItBcysdRHnuWd2dla8It7ywFrc2DuOy9KDI9k0o9EIh6eZqQ7FmxmmCHGbvnfRtx3WcaN079E4p6LJlutQy4YLik+S0b03XscXv/A50MGjpVXtTUYuiS2tChluWTLplyZO23Q8zVX+aPVtbkUcdd2/jnUKnHwUMBtzddI6OOm9r5197ZFcBpo1u9XMtLY1rT7ydbbNr0PEB5x7Kt98/3OhXqJTBjzeYoGFyEjr3VAyUkxNs7BzJ7keSBZrep0+RWeekc3xon96B5ddswLlBpL1CKEjXdbITi7xHxYYQ4unZNEcrvpa/daou41qT2vIch3IncDkd4zDHH2yfGOYHEfQ3nWMLJ2QVW4MH3+p/V1Vqm9WYMoXlVppk1aVgaH0xaicZn89zfs/dxMfuOQmtpz1EKa3n061cTu97afQ33EKvZ17tPfW/lR1kANFtwuyOwpdhFgzoFOv8j2PfiS7N3Txo7lU16BDQQ0Zf8w/t8Htx94m23rEnZ4CLjcub5OOTvxmJlmIuMyZSQLE+xz3eD4/H3M+jTG2eSd1uetZzQwza+XX67npppv4+Mc/jv9/HOeffz7Pf/7z+bVf+zV+7ud+rv3NDo+75JJLWFpawusvtYf1/3dvbm4Ovxz1sNmx+rzdSTtBa6jZuJ/eJ4/3OrwvHnZ42OM9b0dnNl6f+z1ukuZ+h5lxfLq35fqplnxUvSlqyd7hVPLy17yZV7z6jVx3016GjWTY5csrUH/c8XrbtqXnYgh0qpKoszP1VMn5q0DJ6+/tUMAQY5E1R+6iIO2TpScTgYaoy4lmsMxUpbVh5QgLuhh44mMewc/8tx/lsY94KMsHb6ZbwEiXUTEE3P5yXimLQrw2g+4sVFekaHk7YDqjM583C2pJyOBzq6MTV6tYBNOliyHrTW3nXJN1GWaqKChMalAJsnRvlj04tgFXKFjFLzyme8bmDX12bd/Aqads4ZwzT+HsM3a1OOPU7ezesYltm+bYMNtldqogxlrDHqrKgfo5JMmmRBcp5IHaGKADSrkjYajjWMeAlEdkRkpLqKBw8r7h5O2699xE/zVoGjkeWfFiYQQ7HjlqosNRBHFeEBMGKeYgpnKmN92imZgfMSFep8ogmIBu+No4/MkyNgxLQQGHKZwlNEluo5KNmAXEZWKXmoGY/tqDDQfyBmZOezCHwwIpFOpdDWLmoMPwarjIzPAQ2/J+TisPsIMb2ZRvYTovUiQxqvpLLtSLQDChrBhprGqRrgw1N9ZAfZFhE4uSrF4gmBlmBooZQ95v+JvBGjR4UVuu90/jQZc40u4gZW9VhcVAbcYgViyWM+wr5vhSmuGy1T4fvm7A5StTXLk6xcrsHr7taT/BY7//v/C3L389519wIfuODHTYk+iUJd0IYbhEXD1Er1lmY1hlw3AfW4Z7Obs35NypEectZB64OXDehoZvO3uB//od9+fJDz6Ds+cattohNnKQ6XofC2FJ7hH6upDqaTHreF/rhD+h1PxUJkoPKUqjUZ6OFFkld6pe5j5STFd99pO87+1voT6yyHTV0YwZKY/Lm3hxutcjBkNTS4iRrLikOS1jSbCCQulbTtnFf/3J/8bZ97gHL3jBX/KOt7+TkKEZDKlCJA1HpPYCqSFIOceiaOvxPkYLeByhANWZzNi1Zw979uxWnoQv0I3GlAz1QR8V8n6NfZk2XnHBFbOM323z05y+fUqKGPE/GOoIKot4sYXCGoMqV6zHg2LWcrVR6587IQXc4HTj0bvmBpgbc2bmQU1iFo8GnC8bKySjFSu1aVMVyBYnU93ygvMOLX9r1s2hOtp65I5r+6pfs68971et7D88g/fV4Q2N3Ylx1BoxokUYR3uGddxFKWAmTSi9l6RLfYitzpXH9bnDzNoLkNNOO41Ka53/Cr6ZtZs9ZcPstkzi5cZQvpFRCzkHySFCQxZveVnX4VlGc9La08h2MMndYLBCLVujLCuuueZaXvPqV4Nk1apSrt4QlC5DWJf+T3rKE3ngA8/De5B0kFRG1+XQ8q1EOCgv68/dmgK2NnrnBbEEY+ZQpNnLEpcAABAASURBVMHUdE8ef9sU8ZHcljfl4oCRLkCy4vynIn19MRvLS7Qxr3npuwucIkfhdBDFkiKi23+poQxGpOaGL32Ra/71syB7Esm2DD45I0zpelUKQizk3oqGmeMek38CedffdQrcBShg5jwNc3NzuE7yIWWtv2ZjveLrsNk4T9Z+e2Mv8sRHPZzNM13QBYcWUMmSr6Ha40hHufwl7ZuKTRuZOv1M0BrtFyO19vypmOXAcIYXv/I9fOqyW1jNPSz26PWmtSbX9HSImU0HWUIiaXHO2p+FFgqA9r6e3vo9Xe3RAjlrfXSvJNlFd4xM1jqeBHeRO85p8oY1oBINaFdtagPVnbMpHAmxkn0g1SG9q3NWcjXHYpjjTR+7gpe8/n1su883w4ZdHMklw7LPajHFUu7ShBkGg0iZKkITsKH3xoio9tUjPPM7H8PjHnJfZhQulBSsAy0C/pg+ntdD7ldw/b2LUGAiU2a3P7Muf8fn8bCv9R7nqCRTLqvud5K43bp//35uvPFGLrvsMi666CKe97zn8T//5//ksY99LE972tP43//7f/MXf/EXvPKVr+R973sf119/vUQ34XU5fM10TPar3p7D2/a2zAyzMTzO4W17mpczMw9KVnJbr6d7/9x1tIn6uN/bmJqaoqczGS/v/fe2zKxtYzQa4Xk83sxUijZ+eWWV1cYIXemq/jxvuuj9/Npz/pCPf/YyVlYTVvUlXAiJIgbKqiCEjMmm9z1kkgyTM18erD9fhQKJQG7h8yKYaygvlEXnJBU90mWTNJefGzar+PlhlVd11rWRZz/ze/n93/pVHv6ge5OVVo9WKawBXazXmpuRzt4anRlnndciG7fxeO29au0FG7WTvF2tI0F5TJrUFBc0n4UWHWlP2t+iSyOtF+qDztl6NEzpgmN+vsO2LTPs2bWBe5y1k3ufewr3u8/pPOC+Z3DevU7j7NO3s2vbXHsRsnGux/x0xVTH6ETxkdVqaSRbsqEIiaiwdnwa60gsNZBbi5/UpsZRRKjKIN41ZILi4RjdfwwYJ/UTTuret533IUxw3GzIMGgNBLF3PgrNrcpkzZoDuejxUg559Wbhtu+x9FulqR1k4HjN7g06iAhubCjgNYmXsVgxSHBEBxX7B1Ms7LofxdRWQiiZkjDNN0eYGR0Q9rMxH2QLh9iSD7BZ/unhfvr1IlUeEYEYIkYgmH+91UDUAXqnP03o9MCiR+Lt4nlDwATulI9mxmkXMrGMNKJZnaHR5i2HkuQGGBXLsc8R63HzKlx9cIUr9y1y41LNoSawqgP8Izro979T2mjQMQQe9uAH8UNP/36uvfxSXvfSF3HgS//Klqpme7dhzwyctbHgjHk4bTZxD/nP3RDZ3Ruxo1xlc1hinkXm0iLF8l7K1QNUo0N0m0V6rDIdR2zoGnlpH908oO9/NkT8ZZrzEKJIrn6b0Wi+sjX4wVPUlASNM0qZFaNl+kp7zDc9mAte9o9c+LrXsqJLkK4uaAoLpKYm58zy6jK+YPqiOxwO8Rvlflfzq9kf6sJlpR4xVLux2+Gxj/sOfvCHnsXb3vpWXvPKCxgsLlOJD6L61JcRHtWBpDrRYzFgZpj86JtDZNAknO4mQx/lLTsdStWrbYBaQE/GVD7I5wpajuK9howr+7luyRk7N4o+UCqq0lgLtTHO519B8aiUfLd22qj1z52TAmbG7OwsHfGE86X30l0zQy/BNJ3ijWwFTaik5yIrI2gIIH5Wcss7prl30D7uC21MG/wqHzNTW/ZVcn0jkp2pj8dt+yDStJFt7xXIkrWxcv7K5dpC65+7BAXMxO8+94KZEbRGOczGfvR4eOfOnWzbtk2HwqP2AiRKFyup5X2zloM8eBSqTsJXEK3CiJjZUbD2xFiorrptU72gUJ0m2QxaNy/57OchGdpZqVzQetOQtIa6fKPV5b73vQdzs5XWI2VRuVqLhIltk1zWnztKgbtMeXEQpn/HBpRbXmr5U5Fjfsrio6QQ45ziM+fHpIs1g5ZH/aBAmfR6Xmc0QWn+mlYLd+968NH76Nw9fnTj8MrqKqVsw6CFtioMa4YUacB1X/wC+679ogrUEMBkc6GDEamAVtY54cnYCWEP3DbGY9exToGTkQJmx/jZ9c309DRd7X18XfWwmeHrafLDJ+kc93f94FV7q3vu2cXjH/lNxMEyUReNWgSRQqJ9YmDJ91rdiulTdsBMn1EhgatKkh9sFQvcfCTwste+hytvGrKSp7WfqiSzfVaWlnV4hSD5y+gJ0m0muBul0aLi9JpwwusRgvZvtJIrf+uCO21VHP9kjz4WobF6TFs8BEYa00gHaI3ia+Uc6oyikc1QxxkOp1ne/+lreeM7P0ax7QwGxTRLqaDR3jt0pxnmSJNLRrr8SIOCvBIpG9kEgyxXY9E+dVO/w1O+/VFsl60Qpde1iQUTjVh7bM2V415t99Hgx1Dc+nvyUsDlycwI4jP3T84sXOa41eNxE3h+h+fft28fn/vc53jnO9/Jy172Ml7wghfwO7/zO/zyL/8yP/mTP8nv//7vt5cgfiGyZcsWNm/ezPz8PH7p4DLue1NfIydw2famG8m5t2dmmJlH4X10eMDMKHTm4fC+eLz3x+HlPG6Sz8zaMXqcw2wcnuTztr0vDvejx+uR077u93YmbXgdlfRT1No+VD9r2e+hMy1dMuCv//Gfec1bLmK5idQUQsTPttR5yUwWUguvo638y348ryfKbQXO/euYUMCpMvZLj+EYh+SlhdOs3fCMCLKt+t2CTkhUBchLmYY699rKM57yJP7bDz2DHRtmGBzaS5GHVLooaHTZEbRWjKQT61xBOUfSerGcplhK06RqE6t5SmcmHS03RtaFSR6uYvUq0rhqI7Nj6wK7d2zmrD3bueeZuzn3zFM484xt7NmzgZ07Ztkw32V+pkO/Y5SxkSk4VF8HRBsRGTFcPUytyxtkMwb1KyjO5KZ6hWa4oryJoDEaCdMljSOKtwvJs2M0GFKrX0k86rzr/I4eM2vlgZP8CSd3/00sGjV1hRBImpQkPZe0GUimzbyYIIURKehQWeFsiazJdsMgi8M15QpDFhGywpkgf1TIyeJQZQqNcyT5HFnu5M1q0+segepv88lgyFJaSXW5wRFCKeUVpMQqDsh4mNp6H7rzZ1CvDJhLS2wb7uW0dAuncgu7803sifvYYftYqPfTHx6hm5IESn1SvUksndRPf1sjwxk2RKruFEWvD0rIErZsgRBLlKwuaQyZ2z6KVvbbxv+nxYwbcqHym9FGysKRNUeNxnSoNm4cBG5s+lyxWHDp/sTlhxL7BtYaZVlGHaLPvC4ttnRWWbBDbC4WOaW3yp7uCj/wiHvzwt/8X/zBz/4QT37AqdxjZsC50yucPbXE7mI/u8It7Iz7mWtuYV5lu6N99PIiHValKxapykD7a9QmPggFdSMitv5A1GZ0qlPRjAbil6zLg8xITJVjhxRKnP6IvrH0j9I1+1llirKgo3pNymjH1g38zm/9PzRB7QL/mU98EnSxUUUdaClvKCLDZqR05RAPZB2cZrntRYbSoh9Ix8CqLkxGmugHPfjB/PzP/S+WDx/heX/0x1x12eXiQrwbROVLZIYy5NFjZqS6oVF7Xp+6Tll1GNWJUUK9FY3FR1FjxLLqSMSciWrfjVeHqmnjewXs2b6J+QqiIseXH/JIYZochxy97nPIu/6eVBRwOfDfAjGz9nB20vmgRdKVjJmRCDTSUbWV4knTJtAIhZgiIz7JLfAn+yeIG20NHv7yMLsr8UwmS1ZxfPkhr6fcBSkQdYFgdvu8nKRXi6Kg1GbIN3hnn302/qexPN7MMLOjFMnSwx4Yu4aKaoGImORPQih3nDdLf3vWGLWeWKF4yZxkL4ZKa1CfA/uW+PCHPgFWSU67BOXJWgiC1rrg7eURP/ADTyZq+YuqMquslgK1pSJK9w0d6886BdYoIM225pMj/ggh4L/NpFD7jvkVxEoyKbLcMRBjmSlW7lCH/Y3smRiMxu0HxTvPmdJon6zvBPLe5V7RQWPKLXUga/xFUcosrAnyD1eW6cl+7MVMGC3xxUs/w2DvTcrYoCJy09glk7TGOPiKz7i9r5hlPXGdAndiCrhemayTk24G6Z5C66kfkJoZvvaix2zM75P8pdbGPKiZ1tr35Ed/Cw8461SyDoUK7dOCykuIQGWKfpdhJ7LcCcyccQrM9agHS1BGUiyhmte+dIY/feGbeP+nrmc5zzBqTIdLUEgkYzLpvCCpVH7tkpKOt5rcISWVlc1MNo49J/pNaQ7weMN1w8TvrmX/ZsU3ZGtIIeE/SJgs0lAoLFdjyFWgLmBZenUUNZ64wM1LPf75LZ/mn970cY1hA1OzGxnVWfomUZRdBsOGMhT0ig5FHanqLmkpwoqHO5Tao3cGA37a/1T0fc+kyKCmIAZywM0RRdA+IgNKbv3tJyskHeX6vw2vf74hFHD5uaMws7bvZobLnctbkAwOdbnoP9Tg7qFDh7j66qv57Gc/y7vf/W7+9m//ll/6pV/iqU99Kk95ylP4qZ/6Kf74j/+Yl7/85e1lx1VXXcXKygobN248+gN4HZ15eF1mhrfhMDO8LQd6XLbddvAxTeLcr6T29TiH2bjPXt/ElvV4h5mJj63Nf3xZM2vjzcauZ/DxmkkuZaOYGVVVMbkEMRvHe789r5m1ffU8Xm8zGpJHqzroDi3dTDKXyhluPFzzNy99LX/5D6/i8uv36VI1YkVXe++GrHMbKQ6d39QSsET7qF51TF4Tbv26nN06Dsmi+sbt5b9t3rttTEtXjd71VBStZJuSZWsNByJgI52uORissHG6y7c98L489xd/hh97xneza5POYptl8ajyhJraMktNj32r03zpUJfP3xD49JVDPnHFis44Z1gtNrBhww7OPGUP9z3nDO5/nzO53/3O5oEPOJfTTtnEKdvn2bxxitnpgn5VU9myZu6Q5nARdJnhfcppJGdIrofoYBJLNUErgJYoYkiY9nPjvEOVHSmuodJ6EMS3QetTlMJ2XR9DJFhQnjGCRYXFf1pLTCBHkta2Rrq/HmW1byLQyfuGk7fr455rCsae25sHxWWHcrSuZTGNI5HlF1fIdX9SjmNv1vQfjyRBOBGBJMZw5NagKcRqFTU9YVoH4rMMmRcWWK5nacJmDq90qXpb2bbtdOa7M2zvlOwuE1ub/TqMPyQssoUjbMhHmE6LdOol/Iaxo8PuIgTMTLZCohFj+5+waCSItZi37PakHEulKZ1AxkB9UxK4/wQwfkx5xr5v+DeWFa5f1HHimvAdObLIJz/1ad701rex98AhlmVkhWBMiWYzMuQWdNu5tR/YPRPZM5s5ZbrmrI0Fe2Yyu6ca9kwnthYrwipbyyEz9SGq5b10BvvpjuQfHBB9D1OyTFezlFcXKaVIgm5FrRnSKQK1lFyjC4MgWpkUQqGN6Ei3oVgUzSIxlFq0Supc44aniZ9yaqTLG3QsAAAQAElEQVSAFPZFyi9MhKAxeflalw216jNLRFXh2Lx1I9/5Xd/JQx7yYF75T//ER97/QYbLK3ibnjcqk4+7LEspmqx2IYgf3JN08jXUzSxmZEyGayNjYRNPfvJTeMD9HsBL//F8PvbRj3Lo4IG2bFQ+78PEOFARQgg0In5SYHl1gIWCOkFj4qMY5G8kIplWSaqVkFHOLCQCDVHcvnGmx1bdfhRAJQTlo6nx9lKTFDN5TZ41uKPQ+ntyUMD5zy9BgvjFeciNN4eHj7riisahzeQox/YChKJDthMnOytPysfGfWLqsfiTx+eDcUx67CNywPGxnuq0sjZWKa2ClusJ67hbUMBszBc+2Kz5n+hilyOPm6DSJmr79u2ceuqpk6iv4BpmRtLa42tGkn3gC2qWXjeztpzLrOviQGQ0rFsD9obrbtb68Emkwkm69a5HDYUf5ni/Rsvc57z7cMbpe9ry/tGSSFGoPn8D8kdFZ2H9XacA4j/Z0eKdLLvE6RGCtX+Dm1bfecwaPI8gNgItBDKbWhvDWdXtrawDOpeHRjbEWok1x3ltAkWNC8pz8r4+Gu/9xHX/rWFmZNHL6RFF04IkeV0hpiHLh/ZxzVWXwcqiijWip7BGby9j5jKqpFu/LfH947h14np4nQInDwV8H3R8b48P93q9VnZ8H+V5PM1szPON9Izv5/pVj7SyyvaZLt/7uEcxpX0gK0vtnidWsl+jMdAeb1VYspqwaZZZXZSwYQ60xlJW2icVjPIMA9vE+a99Hx/+7E3sW+mTqy1aXqcksV1JZSEE+YVxF9QlyTYeOB6Kbl+Paz1HPxM94e7Erh7nUoz0YdbeMsmdnFVk7dIsFvhPmPtPITdW0hQz1OVGrrw58caLPsd7PnI1dd4AYYqVI9Ir2rMF7V9VlfSy+qcxJtkWKL7QAVhoKkYrRmw62CjyqId+M9/12MfKspBNEADRd9SMGPpBnKFHfdPIx18Fj763jTmatO45aSgwkS23Mf3PWPqlxcGDB/n85z/P+9//fi644IL2suMP//APee5zn8tv/uZv8nu/93u8+tWv5gtf+ALdbhf/zeddu3YxMzOD7zMdVVW1lwlOCJdbr98vK0JwJpPoaU30Nc7hecwMT5vArGU+XM7RM4n3ujzOy03ilIzHe5z7zZzvc1vW4x2e5vB0h/s93szE8uZRbR0e5wHfM7v+MTOcLt6Wt+tpPhZ3o9ZzHWdR6xBdXuomk2MF1RT9Ddt490c+xd+e/0ouvuQKFkfgf2HBdElCKdkz0UF1q3FJl7cveBi5XvkJkKzpFdUU23rkrr/HKJVFNcfxNFlLFZ/h0HqB6Gul5qfQaZfrRNdxvl4sHSKMFpkrGh7/rQ/jJ//LM3nkw+9HEWra87Wiz4FRlytuHnHZjQP2Dfos2yYONXNccs0S1xwqWA2b6M7vZtb/36XpKfFBw8rgCFFrTkSTr3ZyXpVOHkqrjyhCamFaUUz9G/fWxyC0AXedh0dk76vyOY85zxVa04oYCIrwrCEbUbUGU5xcqXx8PzgceFlxTfJcjgBKd2SVSbLfFXFSvz6ib8gA/r0aNV+paXyW8J+S1zyDJsxyISOmlD9imjTT5JoZFsQYYp5smlwBGTYtE5niDXCIMVSFajWGWvhHmuzaClLstKhDyUjGxDCVYsi+MCsDaJ5R3Ezu7KSaPZuZTQ9gYds3s+30x7HrrMfxgId9Hw958Ldz1vYtnD4TODXqkH5wiI2NDuWXrqe7coCpekBcFYPrFDrGSKM+jbTRyepvVP4gYcg6sE9yQ6eimpoGV4YycixonGvgyzw2ic8ZJpjEfUPcgF9MBuuK7FIsOjh14Zvp93jYA+7DM77ncZyzbZp7bulwr42Bey/Avebh3OmGM7tD9lQrbLXDbCsWmRcdZ+v9TDcH6deH6AwP0csrlM1qu1msIrjQ+8JlocCKCt9jZ6uw6AZqiWleg1QBCUoL4p/sIZDyM4JI3ZffIHQg9hglA82NhZHyDag0N33xV+n5RwlrIoX1tMCJ3Lo19T9jJWaRUhwx1Bw2BfRmp3ncE5/As571LD70wQ9y/otfwr4bb6LSnDYj8ajmaTgaepdI8vvfFTT1zRIE8WXrKhw09xljdn6e7/zuJ/GkJz+Zi/7lX3jda1/HLTfeKDZv6JYao5bLGDU2RxkVyoQQ6OgirVH9VvglSFIfG/BWpTwLC0ShEE+aSiQZuL4Bn++V3Ou0jXQNUQcNTWX8AMRMAYghoOxjVkOP+ougZtp4suLW3zs9BZLm1I1S/6n0brfb9tfjGudzzbHzJS644r+GKEOtZJAi+w8vk60gK97XSnEaFgohav4zSReCbWUn8yer84LJcchpX0W1bhB9Wo9TQRlcfurVFUUphwuC4DpJEevv3YgCZkaUPkWPz7/DTAyyFjYzfAN1zjnncPrpp+MXIvPz8+2G0XnKzPNmCr+ZoCHnBvO1SDYDCnvVVVWwsrKsPJJB8ZmvHZU2UFnr1sc//kluuuEWYqdP1OU+0st1u94k9QD+z6/9Cj1X7GJTbg2P8ObdbXOvf+7uFIghYmZY8DU/U+sQ7dDhQzKdGkIwkSe3rnv9osNtG3djDHhqGQv8p0VHwyFiZjqdjsrWKnd7b245z9lSmW8vw0kSZxqHj17QOxnLcbEihUZpJtoF6Qul6IKzcBnXXqEbM9deeTlXX/4F8M14bCuh9nXZguzFtFY/t3myqJ5vE7sesU6B/xwK/Hu1EmMkhHC0uonf11M/UJ2enm5lqK7r1nW7tdAexwskN0obmNZha1eHSw+95+n85NOfSnekiwDZvG7famUlN0NMsua/XbFoQ1iYYuHcs2HTJrLkEckS2v3VeVoXDLv4h1d/jBdecDGfvsZYKXewarOMlD7yOrVOo/XZvB7T/s4lVP0xrcG1r9HSm94t1wV+8WAS6aQyjW9WtR/LObVy7enRy2noHtcoj5Z1CFHdMcyMlhYJos4qYuyzOuqw90jBRz+3l9/7q9fx7o9djxXbMWagDgz3HaA+eJCZYOSVFaRBSNYQu6qzRBclteosiHRYWmxYOjji2x75eLbMgZphJIUyoiHEQCm7xHT9k1skjZIW+KN8Ihy0Y/KIuzey5v143B41knjHMUnz/I30/CT89bpej8PMMLstvF6zcbxfQPhvdS4tLeF/tsp/o+PjH/84b3vb2zj//PPxS47//t//O9/3fd/Hj//4j7d/xsp/o+Md73hH+yeu9u7d69W1v9Hhtqzbty6LPi4fi5m16R52TOKC5DvG2NqxZtb20zNO+u2u53e439Mc7jcz9+J+93hdDvd7fnfN7IQ6Pa+Zab2NLTy/meGPpzncb2Z4HQ6PMzM8r4+pkk5xG8YvQjxsZm0bZobHmZkEQnaM5tBPYVwWSsmdSUrGsmSspqDLj8t5zp+8gJe88g3sW5bMjWA4bMgWQRJaN5nGC8QCNYCLFhbauj3M0Ucpeo8G1z0tBYI0l7Vw4kxgbRrIdTo7QqmgaO60dnhcFJ11LoutQr0omq8Sm2X2bJvnR5/x3fzc//xvPOKRuhye2s4Ve4ccYIa6s6CL8r7O/6aoyw2shI1ceaDktR+4hvddtsTeZoYl6zJEfVHdk4tkn96ktaaofJ6jZr6k1BmkyYceU1/N/T738iNIrRCC8gpmQTUavrY0+tRimka8YyoTlOblRQa0vOD+qDKFGg3S9kF5zPPcDjjJn3By9z8TLBG18Y/aFBTRFPbpMzEjaM1QWAyTA0mT3TQNjqRZ1lwStUijx5WXxyVxTMJolL/RBUqjhd7877aFGR3oTbNST7HSTFPbBqi2UvZ20Z85nbmFc9i24/6ccurD2Hnaw9m868Fs3HRfZubOodvfQyi3kfICaVQRBgM6oyWmdGM4JWHp5oGbRkJCxxTqL4QQyGsYiVlH3m/1WbyIwzoludMl6NAaM41gjHycHzyOo8+JoaPR31hPRofmoYUGrB67H4IkMeaaMq3STUv0miNMNYeZrh1HmG4Wma5Fw2ZFaSt05XaUtyMjtkoD/Lc5om5WguowatWbQOKvj17DLCgoVy2ZLl2OYS2+7Re6YFB20Z+sCHmxCEU1RtklVj2sKAlFodSscTT4r58FMV5phaaqINVGpz+v+Y80lKSiK4NYrsoujhoKzWNZVpxx1ln8wDOezvTMNK/853/m0s9eot5Bt1MRo9ol43xRKW89HKn/UKntJN7IUmbqgLoXxLvKV5bc41735BnP/EEGq6u86pWv4qovXqGLmIH6mEm61Eii8YqMXDDV7GirlD8rKis2qf1MYUqTUW7Z8E1E04woZRTPyyg+Y8cGSmgRVVI5FZq8WZ6serJclArJQNW0Yf94fkW5dx13Ugq4bnS+M7P2J3ScF80MszE83dR3a2Uka36NRrxfW4mjMfG9gJBRWqYVpyB/DFEBFb7LvC0lNJqJK2/7atBynd99wJaznKSY9XedAl+ZAq5zXf5mZ2fZunVr+9NyO3bswP8O8vhCskOv36XX6+KXkxO321W84Pnm5xcotG51Oj3JXmBlecgH3/9hSWBAi4HWqJpg4lEdojSyTfbsOYX7nXcfrRUozxhMnqOsrfyTuHV3nQITCrTrAEy4I8bQ2txtsmxYZ58YjNTILjOFlN/XELfL/QcsnN+z7CeUty1ztKZx6NjXW3AcizlZfZNRiBqStywgZBFRkI/jHhM9AokxGkyHs/tuvA7/qXURVTkz0e1F0TZYVPgrveMWv1KO9bR1CpzMFJibm8P1Swha6zSQoijacCsjCrcSoHUva92rmiUedf978oRvehDN4gEKpKO8WBG1TErWqkL7t8ii9k8j7ctm9uzSBq2ETiF0oZjCqo064NrEJVcPePmFn+BdH7uGW1b7jHTY1cQZhkl5o8qECC6j8o9GicFgRJDd7HtB71NQWldtmOS9lDzHYDS6xHE9GTD9C9qPNSRTSPvAUHRUXvVq15l0flGnwLAxFofKF+fZv9TlxgMF7/7wlbz0gvfQxK2CzjHCFNn7FLxfyr/3RvbddB3+Z/ZK7Z+jzleWlw4jc152fcNgNCCIljF0IHd4yUsu4F3vuYEBMBRcM6lX1El7VPXd+6+MSsnqM61NQfsYaFxtZBu+e36cN48fuYeT1j93j493mjs83mFmIl/kKz1ej6c7zzjcP4GnObxOh/sdXrfD8/uFx8GDB7nhhhu49NJL+dCHPsQb3/hGXvjCF7Z/rsr/b44/+7M/a/8z8pe//OV85CMfwS9I/M9Wbd++HXej5tjrd5hZ27yZuCLn1n9X/1RVhcPp4GN1+8bhNG5posiWKppzUUXykSUSGSyQJZO9mQVKnR+9/q0X8dJXvYErrruZ2JtjNSl3rEiS96Lq6FKkJmXDYoHPHUG8YcaJTz4xeLcPOT3ymN7SVf4eI4nTzhHAxsgWyfI7EoHkftmpUrVQiN5Bmq6uqaQfa+nzPaeew9Y953Hp1YvsX+2witYB6dpEOY3KZwAAEABJREFUyWqdWR4kqumNrNgMh8JW/vmiy7jwo/vYn09lNWyjtmmQbh/JxnNZNLWX6oQO+cg6z3bgj3fzOGSPwyOCfIEsf1Z/j0HjEN94GKWp10xgyj3xt97xR+n+Zn1uDUWdxK9T6KTtvpE0rY2mUjCHwpaJmvtgpjTTeXQ9ZpaMplrDFRPlrJJioFqGB8qFDIaUlFdI8udcadr7ZJuFuImi2sXUzNksbDxPFx0PY9eeR7Ln9EdzylmPZfPuR7Kw/eFML5xH2Ttb+XeroW1SZBt0qTFLaV06lBSpS8yChAhLWBiQZDZkWRZN6FLLEKqjlFcRqGWLJA0iSZCCDtqDDsuRkqPTwfo9dNIB/uu9OjxPZuonLbjVYwpPIO+d9h33URMkimg0mqekWamJjGSEDnWhMcD/Y6HIUDQc6WKiUZ6MZYRwFKhU0vw2jmA0gaNIBsqOyIXJF3ImJAiKDEq0bCBXSbRAj9Jy0qGueMVdUmp5CdWQhFo9XBkGRqmSTtLceR2AtxF8AcoB7fNZXR7hxvGiJvZQ02OlmOfGRdXb0UK22lCr/iQFumnHdp7y/d/POefegzdfeCHvuegibrnpZmShEsQLSYZ3MxoS1YDDf1rSMCZPiJGscQ/VaCne2H3qHn7gaU/nzDPO4NUXvLr9lVQ3UNzQ8fqiNgNedlKDegTOmzROSdE6C0E0Mg09C4kymuZixJnbNrC9jzgb5RWhWqIZeH/UP9pH8e5fi/akCfzAzaHBtTnXP3dOCrih5j2L4i3/m8r9fh8zOwZPlBEgtsMkU2a+4EZcNlrpTbGVjRxKcqv7AuIKlcqYF5LvrvmahuWQo9fMMDOCkCXHyFAa835m/bn7UsBszBdmt+8W0tEue2aG6+yObAC/DPHN5bZt2zjttN2cKj1/2mmnyX+6cIbCp7Fn96ns3r2bHdu2EmVXrK6MtIxEyqLLF75wOR94/4fwuqtOxH+7tCoDpvUWrbE/8eM/ojVjU3ueas6eDtYeW3OVOwuT0Lq7ToHbo4DzrK8hE7YRG5Mb2TzSfzGI5xSRZFf5oYCZOHA0au0ML+O6clxnHjt3wW9uZci0dmpwvn62SFoaxinyKMFaWJtX3vZVutbdqEPKA7fcyOED+xSbhfF7Yt5xXPu1cY1ZdY3Rxv4nf9abW6fAfw4Fjv8tENdFZtauo+iJMbQH9aY9T7BG+8wh26cLfuTJ38G3Pfhe2PJ+ijREBUBrKEUFVmChYFSWMDvN3L3PgQ0zik8kWbZDnSnk0GcYFrhKIvnPb/0Uf/1P7+ZfLr6Gw80MgzzNKPd1ABZauzjpQMy0iwqmunWSFohUaqeIQet1I2FVrakmgOILqqj2fZ/ZID1pulAJLNfGaBS0Xhc0g8xIaHJJ6OoyJm7iqn0lb3n/tfzOn7+Od33gaii3k3JP636FSQfrkAQ6JdM7t1Ftnac5cgv7r/0iDBYJ0tP9Xpeh9p1Zm2UrE43VmPoXu7N84tNX8t9/7v/xT2/4NEdG0EivmMZTBu2JtQ/N6ncWXdRb+SB7hPu8XYf778ZoGlHMDLMxgmjiMLOWKr4OOtqAPmbW5pW3fT3N0Qb0cf9kPfW6FaV5ji08zeFx3oZjdXUVx6FDh7jqqqvw3+h461vfqoutl/BHf/RH/MZv/AY/8zM/w0//9E/znOc8h5e+9KW8613vOvobHV62lCz4RaPvD80Mb9/hbUXtGyfw9szMm2/h6a3nLvxxG9vp45cg7vehOm0cPv4seqQ1mTAJh6SYKHlpobS6kS0QCzpT87zlne/lt37vT3nPRz8t/dJnFDpY1dNFp2r188Ns1DpLshDbOYBjtGb9uX0KOO1F97Fi8oBoJrpzHDI+K0GzEqTjHXHNH2mKDqPYYShQ9UV3I+ucz2yBz112mOf//du44iZTvnnqOlDEiq7kpVAzVRVYHa5gOuNtio0cDqfzgtdcywvftJ8bl09jKW3VbqwgdiJR7QTp9KRLk6A5zloTsk5ZsnqUmfxDPsGMdAIiSVyVKOQ6Srml8kbEMoLK+0ZvAjKqBbQujtGAStwWnk9JJ/EbTuK+q+uG/xpPkgbJPpOIqxTbaGMwamocoSgxGRQWu8giEPpapKU8Uo9hLYZlg8IbSbYR4haKaif9mVNZ2HguW7bem12nPKDF9p3nsWnbfZjZeI74fA+EreRmgZQ3kNIs1NMwVBs64EbGBdYD6yArB9Q3syhX5JYfOXQCRb+SYpui25+l25uWO02n7+6MXIfip+eopmaplKdSnrLTp9DhtknhWSwA4/ae24+9vZzf4LhW6BImVzKrzsjPBA2m2RERFd8IaQ0SWByIlEGImAVMPpOLkB0hkMzwUq2oGuOnDcib5XG0OTzXbaEqULXKjFoUzL36qH40pzFWDAcNyedVc5JCQW0Fy+ruipUMq2mWi2mWqgWWels5UGxgb5pmNc7TxGkKzSeqKwuVLrVip+Lhj3wET/yu7+TTn/40b3vzmzm8/wCFGVFIdS2+ayhjQVeXYp2qwhdY5/laB6sWRQd1ug1r8ZyeneHbH/84vvXRj2p/gsN/HfXmm2/Gn1KHaxoJDnx0mgPWaGGii8MXhqC+NfWIXlUSU80pmxfYNhtk5kKhchMKZ/S0lbUfBU58Pd0xjnVaHwuN4+4m35NomK2RJl6YdNkPX53fPJxSIifNoV4THwSfdvlxfpEM+AXISmMMc5QUFyDZwAzzwncTOP3MDBetIBfRyemG1if3303IsD7MO0gB56MJvKoQAiGYe3G2MlNY65FpsTIiME6TiLJ0ZLFdI1yMR6Oam266iYH/aUhla+plUlpmMDhEzivEMOTpT38yXieyo8Y86kINjKsUB3usBxysP+sUOIECzqeTCPe3vCSuCc5A4in/U1dZtkoRI87HbR4vIDZzf/vTbgpn5XVOk/cu/B6TIfeZ7K+wBuQeP/Ds9GsxjjXRtFAhyzUH9t2iyAwS8kaHagqotMLuWcc6Be6mFHD9snHjRvzwMfliuEaHiT+WsT2EKkPAmhF59TA757r84BMfwz13bKIYLGE6/C+018pDbeq0bZGIkaLpEgTSTEm5axPs0PlBv6RdegstrDqwyqX2fqnL5689zMvf+AHOf+0H+Mhn93HjwQ6juJWBzWuv2KPOlY4JSlKodDkSWBnUwohRnWhkX2fJfJYSHengq1YXLJQE1W+xK7u6QyhnyXGWQZoiVZux3k4ODma49EsrvP0Dl/Oy13+IN73vErW3mdzZrL2p2lPZWnU2IcOmOTq7t9PdvoH5PVuxHfOwtI+V668mrC4TV1aY0njzaJWcRqTsqGlyppzeSB1n+O0/+hsuePPHdWAHI/V3dZQpYkfUDoIhVUWSzldr7gW1rQ+gNO6+j/Pl8aN33e0/DJBFW483M8zMvbcLz++87PknMLOW38uy1KFrfbSc13v48GGuueYaPvWpT/G+972P173ude3/0eGXHf6fkD/vec/jb/7mb9r4j33sY21er3fLli1s2rSJqakpOp0OXrdXbGZEreNmWo3UZ7Nx2OO8nLuOEEI7DrMvPxbugo/TwGw8H063brdLqXnxoY4kzBnDRBuRTnKRFZ0Vk4mWcfO+EG2lAtBRDp2pGVabwPP/+kW8+k3vZP/SiKEuTess2ltBnVQ8RCyWyp/BDHCw/nxNFBCt9NLSTDSVm9eAniygsL+OrE+2ElyXEliW3i57s5qTLtcfjLzqLR/j4stu0nGw/6addKHP0ahp57msovT7gCj96395iGKKUdjEcnEmr33Pzbzyopu4fP8mhp3TOVLPcWRYkNWOhYIYY4uiiKA+HAN6TPDX3QkUdl7wYJtfYb1ZcMWc2x4d+3rcvw1tRSflJ5yUvV7rdBbTWeiQrUeTXQEEGRDIkIhYURBktIyUZ6gDuKGMjGGeksEwTyi30untoTN9FtMb78/81oezbfej2X36d7BT2HzKo5jf8mCmF+5NMXU6QQaFlZvAZsAvOJqu3D5ZrlERXAhChBgEwBLqxTGYs1qSAVDTjEYqq3CnIs5MEauSWBZyFS468vcJEoZQTuHAD8h1y0vZxSQAhVBah0Jjco1nZE4ECvOVHzsu+Xj/cdH/KV6nyxqyuz4WkdDsVp3ysJAdwUiuNIRxGe+pYdnkESauU8H9DvcLZqpcuVA2d1QIQiPUYELQ3ExgQ8UNSXmgXsngo9aGslE4KZxVxgjqi+lioLRMpUVtMGpYSUbdmWal1GI1tZn9Mk5vqRb4UpjnKha4ql7gZjbqAmSBZSm1xRXVrXGNtGkdijdqoOh1OPfe9+IZz3wmUU2d//cv4uIPf4TR6ipuMBVSfFkHqElt125UGpgZbgjhqyW04aB8I6WvyoB/2Dd/E8/44WfJ2F/l+uuvA20Gsi5TRMaWDKZRmUY4hhrFH6844L9pUiho9YDN011O3zFLR2G/DAkqg8oqyJjUATV+DIxTJzUqiOGhiYy432PXcWelQMtX6pwbc10ZcDMzM7g/i4fk0QRrDrOgPBIJfRVFoLGS5TqwKl1VE8kWj/Iafrjl5dvcJ/FHst8O6isNQbJpJllSHncayW6W7Cq4/q5T4GuigJlhNsZtCoxFT9HSvZI7MLLkK0sml5YXWdEhRlbYpbIsozawrs2HLK8cYDg6SKoPypY5wiMe8QDe9/63sHPXDP7E0mh526uVV9Uybkr1K5DXwPpzN6bAGmN8GQr42hFjbFODH6LlzGAwANkpUYtFqTQ5mImnxK9mhl+AZPnbQnfpj8as8bkcydHrvmMIkjbP4ZjEJjw0TlEBhRLdsmDx0EGohx5FFE2zfA45yqPvJDBxFbX+rlPg7kCBqqraP8fjOqXRPsthZjozSAxli5nkxWSjdouKqb724M0yDzlzD//jaU/h9A0zdJoBaXkFsmEJCs+vfeNAe8OmX1BsmWXq9O10ztwBG7tQjqAYkZGe60ToTmtPuJ2PfWGJl73xEv78xe/n5W/4DJ+5YpmbDqPDraDDrx4j6zKkpI4VSfv9Rv3JVYcmljShwsoeuVAenXUMdBBa60zDf5NjlKZYaqa4ZbXHF26Cd37yFv7+tZ/g9/7mLbzlfVdy+XUDmjhPMT3Pqia8jtIfwdTHCNs2UZ22k94pm1mZCiz1YGa3LlEERIelqy+H/XuplpaYLwoqL6cL16DxV12Vl06vY4e9yxX/+7f/ij9/yXvZvwxBOmk4MtkhBTkpXwpq2Wj0LwcRUdRhrJlYf8YUcP50n5m5cwJ8HXW+dXeSzzMUmpMQNJ8542m19vSLi4v4Dzn6RccnPvEJLrzwQv76r/+a5z73ufz6r/86v/Irv8Kv/uqvtv7zzz8f/6HISy65ROcC1+N/IcLr9H2e12tmmFlbt6/L/sMLHu953PU+mRnu9355usPjvT9m4/JmY5e1x/M61oJ3WcfH6HTwATrNOro8ctq638xEN8mG2+w+h4jOx63PJhkJstsr6ZtCchZiAdIJq8n4h39+DX/xwpfr37oAABAASURBVH/k8quvJVkhBPzP5SfVlVRPLEr8//RDbYCx/nwZCjhpnEYtjuXJLc08Efky/vh8GKKu5sQESR21Lj3SyOPALLAyyuwflbz49R/kb1/9L4x60us6U4yauk5VEErNC7JxdS5XdCIpDzVjtY4hGx1BGhbndemxh1d94AC/85LP8vZPBPbVZ1D3d3FYOrQWL4Sq1Nolec/KnwOW4xrcb6B4jj7ed0dSjGANHAc/Q/XsXw1qQOVUz+S8o3U56Z9wco8gSOhLRk1HDNHXEfWU2HNG/mnFz8i4kd82IAsF//86pufPZMPme7F1x/3ZvvtB7Dr1oWzYcl/mNt2L7syZWPcUiFtFko3g5WwBZFyQZNSkDsjggEppChc9QtXHQgkhKE3MpdZxOHN4XIgoUW+ByYgxGTGJQv2TGEmJJaGRMIitoP0ouzaGtNwo8ZKbdfXrUCFQfsTsiOlJak9CZFr4wAt/BXieFqp/8po8DjnfyDer747JGEzDcASphSBa0Y43klvXaUL7iIKinGjQho59fEimOoJD0ZoZohlBUCVrrSnRMylzS1K5YwFn7fF0eVU4F5FG81hLg9Wav7roUGvu63KKkS45luIsy9Umbm767LUZlqe3c+2ww/suv4m3XHwZVy4FbhQP7S8WuEXpB+IMR6yvm3wjh4DXP5RRjgW9se2fGxAWA7tO2cnjH/847n2ve/Huiy7i4o9+jMXDh3RgVZN0WWLqZhJ/+A2ymbUbX/S4EeSXKY2UtKn/ZbfDQAeuO3ft4vFPeAL3utc9RbtMDKZh59ZvJPkF9UBV6FXfcChFvOaXPF3lOX3HRqYNCuUoAyqbuP1HmZSa1xLddYyD7hOcJ8cR6987KQXMDDPDDVrvopkxOztLVVUelEglTDxjComd5JdHr+u1OgcGKbCizdqggVq8mp0nBWVRWUm+eCB/BXi+kxkum0f7L9q5P0tvN9p4s0YHj1vHOgW+GgUmcnJCPsmOxA+p5jY6y2ZIKcs8SJLZWhvaRcUnYgyKqxkMVzj7nNP50R95Ft/yrQ/lyU/+Dn7p//cz/MnznstfvOAPuO/9zpRsq4gvLl6xC7aCRwVb/tzCExwKrL93Xwo4M6yNPp/gPxaIMSpHZsK/fnGepfuce0odlBWyrYLrRlXgbi3bppFNZOY5VLR9j9XXBu8Cn/GINEa9SNZsAqdNiyyxy0dHmttQaHMhP3rM80n4h4MVah18tfWs0c3W8iib3iysv+sUuPtRIEuv+P+X5T+443uroH1X0p7G47NkpCh9bx9JjTEaDNHJIfWh/dzvtN389DOfzs6ZPmGwTEw1nRiUPGA4GhC1AVoerTAImRXtheL8LLNn7CFs1/lBmUVo1aUy1p2S7VtS5xlStYPrD1V88JM38ZJXvo9/uOD9XPjeL/CRz+3l89euKq3kUDPPYl7g4Giaw/Usy7aBQdzEatwsbGmxmDeyfzDNFTfXfPLy/bz74qt5/bs+w0sueC8vf90H+eS/HoBqJ/5bJrnSOYb/UJ70KrlRv4QNc3RO30N/907ChllWoobdKVhVvwdVZnbnBrqn+lnIKkeuv4rDN11LWFmkJ31TpoZmZYVGF9nZYCg7fxSmGTDPHzzvfP76xe/g4DKkaNQJsjbZpoxB8xBMEX4Jwt32uc3AnQ+dHx1mhpm1eTzef1jA18Igno1aR931RE9zd0kXU/5/dPhfi/A/TfXqV7+aF7/4xfj/zfG7v/u7/NVf/RUve9nLeOtb38rFF1/Mtddei19kTE1NsWHDBno6oO3oUN73c6UOZ70Nr9frd7/D/Q5Pd3h/RuIljzMz3HWY2doPaBZM+jmpy9Pdf3eD2bG5dBo4XQpdWjnNHU7fECNYaNd1iQgy31uaosfMGI2G0h+JTreHxZKsc6jpuU189BOf5sXnv5xPfPqzJIuUlU5osuaDMYqiVA16TVh/b4cCTpjbw22zjimadCJ2HDRZVSiI+lfFSke0JUfyNBd94kpe+qYPkGe34xfZSA829YDB4mFi9HnO1NLDI60NHjZfi3Q+Zz531mEY5lmKu/jXgwv8/YVX8fJ/uYVL929g0D+bZRZYGhWEoqf9XV7rqLsOD2a8r9K6CuTbQVLcBLnlOVTia4b6SAvGTcg5md9wMnc+EXXRUekwucdK3WeY5qHYRn/mbDZveyC7dj+S0898LKee/hhOOfVRbNn5cGY3nUdn5mxCtZv2ssNUhikyPSmdSijkL8BKoSDpAC/5316jJCtufNtqJDFwkiFQi4kbucgIcsgWoDZTv5ChlCGprqS6spSX9SF0yejwcChBGGRMyizHklQGwchFgMIgmNJQ+bpF1oZQBRVhgr+ZsTHj7leBZ59AWSfeO4NrZpgJ6ox531rhCpC0KKQJ7UodzjuiSGwErRBBSsNIHH+DiR6vI6ie1thSvuh+uSEnjNzCyyRlbAzFRNVSyFVb4idM7QrJCs2j5qmaktE6zdD/jFXocZg+B4T9uc+NeY4b+6dzWTiFL/XP4Br5L17scZUu0a4VXvbuz/K7f/cqLr1xkUN0pRwLcn+apoxkBsRQU3RK0IJoQqMDYmugEj/4GJLCMwvzPPLRj+K7vvtJfPyjH+V1r3o1t1x/A91SfdOYOlWHYAE3nlqoZisiUbfE2QwLSlMczk8x4JuAGGObfzgYYkoz1XOUPlllxMQZlVO9tXi7qwuUjsGp27awqaf+OZ2pVVL0l3/ymmob+71Wp+0xjOMn3yyPYHLW3zs1BcyMIB4yM8wMfzoymP0SxGf32Ex7iimPu2MkjCT9NpIsrw4bGd4j/LeWEE+1ZdfqG+e+633F4eNB+Tglfx4IThPpLt9EILlzOnj8OtYpcHsUaHW6+CXnjJnLlx3N5nGKBI9yZHmVJ4SImQmZpaVFyS9iMy0sWunKMrBj51Z+9v/77/zhHz2HF77oz/n13/gF/sf/fCb3vvcuet3MqD6iAtLvsm3kOfqqeul8VaWYiV/ef+O7nv3uRIGgtcP51FGPZMuKcYqiEBNlbeAaSvmr9jI9i09NKjG3tkld1+JfG5NqzVGhcfiu9s3jAfkwzeVcUiZKKHItofW1qfJ5yhhgmOxYdJnuf6J0ZVmnjoyfYyU9PAlN3DElj4U8zzrWKXDXpIDrINc5fuDrusZ1kSNonax0aOj/P5aFUronaE9WUspvIkVXa+iDzjqDX/mJH+Pee7bRYZXByiGibyq1UUs6yFc2lZM85ZLaKtL0DLOnn8r0vc6CHbpAmJ0lrw6UQTnLioGW4djdoL3+Vg6NNnPJtSVv/vA+/u41n+KPX/Jenvs3b+d3/+ZtvOAVH+Kf3v6vXHDRFbztozfz9o/u5YJ3fpHz33gJL1LeP33xe/i1P3o1v/f3b+N5r/gXXvrmj/PeT17H9fvUTthIDPMMB9rDNRHz/V7UiBr1Y8MM8YxT2HDumfR2bqPuVWTp30Z7Pm03yco7iInVXqbcOkW1ax5smWbf9ez94r8y3Hsz/TozE7TvHCkJCLEg50K2/jQUG/njP38Zv//813PdfhgkdDCoPNJrUfaHI6zpt6yy6++YAs6PZkbQeulAT5Ld53ut0WjE3r1728uLSy+9lIsuuogXvvCF/OZv/ia//Mu/3P5Gh/v/9E//tP0/Ot75zne2/0fHddddx4EDB3SAPqLU5YbLgKptXzPT2mFtex7vbXp7Dg9H8YGvwZOwx3kf0VOJXxzytmu172UcHp7AzHSsIZ7QGLzcBJ7ufnfvDjCzlsZmhj8+drMxbbrdLqb5bmHjdDDRNJOy4fLofxmkkeyUOucZ6LwmJcllWbG8sorHffHKq3j+n/8FF7zmdSyt6ExJ85xVh9eprJI0bvcxpThuN/FuFOm0uj04bU6A9uom0KIBnf+a/FG0qizS6HwjVPN87LLD/OZfvIobVwPWnyNbBboALjTPHelaq4ekoeauUzCWL2hGib7O2LzuoezeZCVNnGLY2cHlg5288F0H+J3zv8irPyQ9MNrFKGxh1HQl11mtJ8xG0KKWq75Zg2ltMpRGlv94OJ9NEICgHPFEaC2ghYH48HiYajsGFT/JX6fAcUPI8n8lKPnoa63Pv7dGm/C1fExtnQCnt5GJmrpCqISuprIvTNHkGWFOt2fza9hAf+YMFjbfkx27H8SeMx4mfBNbTnkgMxvvSWf6NKzcgekwGjbq3G2WlGbEZ9NqYwZsipwroSTlSKPLjkbMmjTpE6gwaNLzGlh7XJFJTWFmLfTBYTG0Ci9oYxekjLQKABpT3YjhG3L2kPKI8fwrGVLb2gxqofCfFk7on/zqlIiRMQuYQwKE2kL+FujJWZ+T/TUNwBHWXPlFfwXGr4Jjz63HqoS1fJMUZ6U2r0ccjzZSc4CRXFm1lxslo1AxFAahy6ouN1ZCH8dynGYpzrAYZ9nf9Nhbd7l51OGGQcU1K5GrFuGKw4nLjsBVox43lhu5uu5zo81xuLuFA8UCm899IE945n9l65n35pVvfDsf/PinZSCWDEZSTqa+hywerPFpbXKDGxBuZEQZkyRITVbemqS8vZlpTj3jdJ7yvU+lqire8PrXc/HFHyMGI0thmvjFqZfFTH4ZZx6vJgajAX6BUTcJC5Ip5xc1GOQPoSAWUZRRmiWyqQBBF01xDSY3U5Ao0oCt8z12LAQ6KhFUT9KFXJOcyKYYhxzRlxbomcTRxnjIwdEnyHdijCLW3zsZBczGcxTEN5OumVl7kWYm/hMvjOMNs+PnVGniJ0JJTdQlNbqkNlZTZEhJow1UCgVGFp81QqbVeePKFKvgmv9O76jrt9dhu3XHRS+PMsm7Sabw/2BT8uUjnVTh6SdinDL+es4TU9dDd20KmBlmYxw/0nxU7pwzjktRMGk9GCOzvLyEG9qeww9JRyMZ4GmkdcTYuWsz01MVnVJ81QgqmyWtldstKmAh6nvb1xQ1gbzr792ZAs4Ix41fLNSqwklUjBHnVUdd+0YNCvHXSGvCMEv7y94pqkI2sOyMGMSEiYDR1Am0nmRTHvRY1mcC1IbHe+MOJZ2E77jnPibvvI9H42rH636h9StO9PAcJ2JcOlokuFeXIPVwRVky/lPDIpD8/nqiw/3CcV6F1t91CtzlKRBCaMfoh8nz8/Osrq5iZsQQSaOaqijx9TJLNnxfE5RWhkBohpTDZc7evpH/9V+eJXcDZb2s+FWoByo7kHBmguox6bkmGEuy7Y6EBAuzdPfsotqzm7B7N+jwi9JAey3/bZHlFBhqn1mXm0jVdupyO8OgS5HhPNfuK/jsFYt86FM3864PXc2r3vxJXv6Gj3Dhuz/Hv3z0aj78mRu54saaZdvMoNjKqNxK7mzHtPfM5QJD61Hr4C0XFcn7pT0iZYRTdjBz1qn0tm1ipRtYLhJDRrqkGBHKikaHXikboSh0UTNQ2gpT85Hv//EfgKhN78rNLN9yNYs3XE01WGaDDIdYr2LNAL9fiaLDyH9osTPPX//Da/ijF1zASkaOasc+AAAQAElEQVT1QCOaYpoHMyaPrwkT/93ZNTOi5imE0Opu/40O/z863vOe9/DP//zP7W90PP/5z+c5z3kOv/3bv81f/uVf8qY3vQn/81b+p64mf7ZqamqKfr8v266i1Bo7gZm1/F5V43j0OO29TcdIFyztmqH4QnPvaQ73ex1m1q7hLiON9v21+Mldz9PpdNq+m5lK07ZjZvhYHF7G4XknYO0xG5dZC94lHR+zmbU0cnqg59ZxZtbSTUktnSdum088gYV2OU+SJT9zqTUHPs/DOkvmpyVjBa9/yzt5+QWv5Zobbm5/+Np/4LBWgYyXNdTAGOjxvcNReFi4zZsVc3uYRKtO6QqFTvJXvI0D0Xg8Xmtpo2F5sI2Vx9JahPzyjV/5NT9DXWAM4yyX3zzi71/zXq49UmG9jSyv1NKLhRCodQY3HA4ZDgdUZaG1Q2mxoAileKNkoEvyGENrGyfNdwoVI51BrsRt2Ib78fmbN/E3F3yRf3jL9Xzqxnn2lWew6GuGTekEoQCNAfmsRW5DbjIfg+mMRbnyOM2/yZTbvBQapTx5DFNpG8fIpzL6juMM5EePl/fs8p7Ur1akW/W/HWNmjVoigyZecWZG0GSHEDGLIMEyx1rWQBvCzETNrA1MzUgTLoluw4olKM3MfR6Vx0aHJiyLuVSNfCZEGirq3JMgT9PYRpJthWI3Re9sphfuz+btj+CU076D085+IttPezSbdz6c6Q33peyfCXEnsAlsAcKc3L7cnlARohAK9TFi+ud9s6As4pIYjCIGIRJDUF9ZQ5Y7hvfORBGHshNQHjGUu4rWoBQhRm8PpFMtEtYglzzCwoiySJTR60oqmLDCCCETDKL6I6/KIB+qLqt7ooqZIgTWHh1yK0EBtWpRrtImeb6cq1xHX2U/6v+Ge0RJSVGW4SUqaMw+Hh+XOubECA1ER00W/WR5KmygcXqZlIxaF0uqhaOP5g7VlFODAxkWjeakVt6R2hnmgib2GcpIHMkAXSlmOBKmOBinuEU8d7NN86mbVvnHt3+Mv3zNu/nAFw/x+YORzx8wvrhUcc2gzzXDPjebX3Zs4FDR45AVDKopBqHLSJcoTewxEi8tbNvMt377t3Ov+96Xd73jnbz9TW9h5eBh2cGBoqzE41kyIuNRc1rIgjQz2kVPfSaWFFVXeWCgMQYZLztPO5Xvffr3c+oZp/GGC9/AhW98PYsH9xNTotFlh4/XletQh1x+2BCi6Kk6rSgYiU/dCHUQC1HI6SzIWB/K0K8TEDqKL0GH1FHzUujAoqyX2TodOWfXNLP/f/beA9CSozoT/k5Vd9/w8uQ80owCAgkwJhsDBpNscPaaYLAXMPayLM7L2gQD/g1rDCxrlpxkggQSSUJIQiCESJJAAiWUcw6TX7ihu6v+76v77sxTAGOCpdHcfv115XT61KlTde69LwP5tCK/1vAcc8b8Fj151uD4ZzBgEft8gxi2xBwDP5LPAxCM7uje3yjgOM82btwEc3yHJjiU5FMt9DWNdzLggTzlzDFPjppzYwFN7K6b2BWa2BOb6CbjMzOhApmI+Zg31eURKPqk7NGBwAwAeTKBdcLINwLu40t9Avsy7Mags4yRh+DcjpyfUkZryiHnjfO/BgUBsZNjKsHM3HxGMHcaN0UX40EoRvGRpIxgKbqMZlLKrGT5R3jAUsDMYGb3GJ+ZpfjEAsbkRSisNSTLcmzfvgPOea4pYF6HRqNJ5gnwDoyv0Wx45M7AIDIP0AsHyv8ERjAEGJAweA5DKjP0Y3QdsBSIHLlAB2KTaA6Ra0NP+ohRv+FhieRfTgZrt5og26I5PoHYHEeHm7w+mdEaOSYmx0HtB456ig4h+/2S6wnXBtZnyiNmizWXiZr8a3Auo6xUCezHV+SYQUToiiDtiGAewjCstMFIlS8yPyA6mhm0RoJX2ZmF8SBS+40GdUXPOCGRDXoOwQTedw0xYnSPKPAAooCZwczuMqKC82LlypUQah4ipvWOOlnBbM4CnA+AC1wv+6jqLsB9UdNqLG84HLF6Bv/wipfhN5/8S7DObq6QFRqUaZ7zte5XiK5CbT1kY9pfAp3coxxvw1YvxwSNDnbYQcC65cD6acAWiHmgETl/K8o0B28FgAacG0dWMJ9fjm41Qc14GetdhpgxLhemEbhXlT5dM7+3CXhMIoYGqtJQBSBSXqLJdbxFrF2B/PCtGHvw4Zg45GD0x5tYyCN6RGywSboZzyH6lNdGmWooEDoBWVmjRePI//zLl+DN/9+f48tfOxabD2oCczeivOMqbPvBudh+9SWY5JjH0EUrdlHEPox7dtdowY2twAc+cSL++nXH0FgD9DPShLQK7G1NfZi95LjZWXbhZ3lL91mKpXUrfmk4sB8V1ydB/DBMU76lUL5hmlyFBflLGg+WllWcyip9abzilCYofvfu3dA3NPSNDhk6PvrRj6b/yfGKV7wCf/EXf5G+3SGjh+L1PzzOP/983HbbbXuNd3meQ8YHM4PZPqh+s0HYcR1WWFD7alf9UliQX2NXPtUnV3GC8gvyC/LbYr0qK5gZVOfQrzzDvHKVpjoFs0GfzPa5KncgYEgLuRqvmcmBwjJkCK1WC4N3oLTIdwp471IeZe6Lz7iXDNz4CTX9rmhi3hqY1zkWz7ROOv2beOs734eLLrsKVnAO5jw/4pyriEDAHJBxIrIOCNpkw1i9Q+TZWGSeyHBkzAAR6WzW2KIAxTKR+cB5nBBNEfsp2PfUf0M0jo2gj2OhPyw6zBI4dtEr/XqFeXodINd5xKqPknS+mWeC7/r0mTj57KtQFatIT75Px/M0CWTVxbwU7PDcgwW26YNDVrOeyigH6ed5XwiR77uG2aAJBpFnbVT9MZg/GJ3s4fjktyP+x7suwIfOLnFZuQXdxiZUcRxlzb6w3oryzKhDe/ZPxhVjHHgek/H9ZoyLoUItmKHPfJWLqF1AYJuAQfq3I28Z2A+BeYzkIIEApsurvLXKsYyqx3588Q1oSEMMR8KRcbBYhARbzVMZCbS6rgBESLZ6TVD6F7NBxFBe1eZ8hrwgAzAxMIF6BpWKmBD4MiLISNZExDjjxtGvxtArx+ifgstWoTm2CRPTh2D12odi7cZH0ODxGKw7+DFYtuEX0V7xEC6wW4BsLbsyQ2abIiaJCdY3BhiBJsDFHKASgIx+T7hFLB0foxSk86NuZflhSOWMqQLHSx+fMYHcjQECzMRUd4tnjwf5DcM/DK/F+sAUyG8A9oIe43gUvy8SuDe/8iTg/n1xSIk67GskXSICF9iS75V044SDj4jkQ31TBhynSzxW0Afu+2rECHpAYUBYjp5r8JA1xwIVxl5jGt1iBnPZNHbGMWwPLdzazXDDHHD17hqX3tHFlbtqXLUrQt/g6E+uxzlX3YF/O/EMXHLLbnRYbo58teDGUDenURYTKPMWSudRO4fAdxEw5DFj7xnHhaI5No5ffNRj8Nw/+ANcffnl+Oxxx+G2G2+iBbikjpqRMzkmCq1+pzMwhnCB0tfgKg6mx3jPgywdLEeOUuOW8vjUp/8qfu/3fhcXX3wRTjrxBOzSP6nzHmPNJgIV+5z9IQnh6EIekmVwk8AYQPWBfnOGLPMwc6T1YH4qXnWASvGKsQbWTI+hyWIOnPukP3g5jptdpI8JGILBu93DlKUuUn7yLukz8GN07WcUMDM475EVBUB/IMebGb0OzWYTNXk3Iy+DV+R7ri1DZQX6hAwf3ZChz/kSaZQGXRYHQky5+WA9BpNnKRQhDBhvacr90q+umukJGOdipDcm5SLA6dsfFTfZseI4A8yYCCQy3HV4McUOnvSO7hEFllAgcBNfU+bLVbTYyHNedrs97NrFg5q8SLw1TNecDJThY2MttJpMYyFx3hCA5LJnrFyjK9BZvBVaisXoA8IZDfKHU2Aos6jNQDoKmQ7iS5WQ3qL0QPluZtSVDJl+CjQreMRmiJSNnmtF0WhQF8koBCPLBlQVdTpYqi/JTTKeo74SyPOCdBAwHfv1Jcm+bwCR41mKfSnYm4K0SuhJgvCWDzQOgWtJ8is9Kj/uejEvo1McvawPCRhdIwo8QCkQJXiWjE1r49TUFPRTwP1eDxQnKTWA8oZzKIAyh0uf80b9NsJF7j+782hRX1vbLvC8Zz8Df/ibz0bem0eY2wP0S66jDdYToA/olWUHoEEhsrwOiXqeWRoe7bWrMHHQRkxsWoexIw5BvmUj0tFEbtSLax5GVagAVDyk6teGfvDcVzZRuRYqTzj6edhZ+QbDBZGj5t5Qe8WaB1oA22ebaFJ+zkygYDvtB23Fsq0HYXwDz0mmJjDPwfYIazYQMsftHftqEVV3jmMFu10j08+zdBdw5Pq1eO0r/hse/eBD0Nt9O37pMUfg+OM+DESOOczRXUC181bccclF2HXzDYhzO5GMIKFLQ2wX3hwmplbg8188A//0tg/g2juBDqVNBQ9zOWrKdnA94JB/preZwWwftAaJB4S7N+ScS+uNp75kZlh6mVmqR3HKJ1d1yeAhv1Bxj6NDa5VfWv/Qr3itU3v27MFVV12Fr33ta/jUpz6Fd7/73XjrW9+KN7/5zXjNa16T/l/HCSecwP38xeknq9SOygraS8nQUXCfpbakv6k/gpmpGyPsxxTQux7yi97t0nesYZkZxAdKE/TelV+QEcQ855J5VJbBNcdxw+3b8N6jP45Tv/p17O6W0HyLTOtzvlWDQ1jOXQxA+UHfkjsu8S9606aVfCYXdBejB8695B8k7CfPyBENsK/DcUCbfRFw3kG0dnlOAU05S3rDHPXTwPO/Ar1sHF8661J88uSz4CbWIObj1MA8QD3VsTpLa5AxDhAZI1sFYdHpCV1R8ttqgMaWZIyBLkPZ6bEahxBblPcrUY0fgbnmkfi3U67F+z53Bb59ZQOz+UMw59ajzGggz8bAV41A2VpzX2jsp8BeQ+GACI3Hew8zvc8ItWls35hm4B87aeobXaRLedh3+tW3iMhcAzBqv775BiI4Ggwu4yjvCgOzEI6LhfFtOhcAHl3F2EMdenCZQ80ifW6q9c+cS1YXzCE6T2QIJuT0N4gmom8yf8GJWaBft5i+HkXzCMws/0Ws3/jLOCj9v44nYu2Gx2HlmkegNXMEGhNbYfkatjuNyDKxbvAFNxCTAcUxft9txs7sC458PzsK/BxqIrNA/MSJT9coKGzoRoMR3vh+OZlDVSNS4TBEOANqbvZ6VNYUFyXY2buKbkVm9u0JxBaNFK3l2FMsw458Ba4vx3HlQhOXz+c4f1uJS2jo+MHOGtf3xrDNVmBntgq7spW4vRrDbpvCpqMeh+c878VoLV+HD33sU/j2d77HnnnkeYG6KlGXfWTsb85+FFRACwobuRkVZk9F2jQ0KnvdXo322CQOOugg/Nc/fhFWzMzgw+9/H35w/nmI7H/GfAXH2GS9OYVSxbpckQFUZn2RQwpXiwfKgeNnB1BQEdLid9jhD8JL/+RlyIsiipQPyAAAEABJREFUKVOX/uAS9PW7kHAofEbFHfDOcT6DdKSf7agtfchp0DeJMdHRYC5DJqKGmn6DCtdVD63cYe2yKayZaUHJke/DLAPPcKGKBzWwYoZG9wOTAuK1IZaO0JNXpaxNT09xweUmMTFFRJZ5yuYAKe0158SwTISRfSM4lTl3I42UEb0K6KJBJaKFynKuC4aaPBhDSRaMyMi/4lUhct4vBYOs2oj7921mMNsH9Vb0RIxASQJQSVIcZ6ocGJ9M4ZO3AnR0yyvIP4ByCYPQ6HlgUkDzUHCcK0MKiL/m5ubS2hHIX0o34/yjX3NSG3d96kzzd1hm5I4o8JNQ4K4yCRRrEeI58ZkgCSVRp+UhSPhT1zFibHySa0UBM89mDT4rUDSaaLZbyLjRDOTVzsICdZcI6XfiaecpJcnH8guOfhzQl6gLDMgQE935BqCLJJYzwogCBzQFzCzJpKVEGBsbw/T0dNo7RRgqCqgqAunMgvqrPpgbnMHoL7nXK3KHQCOI535t3UQbL3zOs/CPf/k/8NDNG5DVFUruu8B8jrqrce/nUAM8G0Hdg/dAzbg+BWBJuVaPjcMtX4n25oMx8bCHEUegdcRm+IPXAOuXATNtoM1COXvMbaA+9EchCCrEA/CALIWNHXYV/IYpYOMk7GB902M9xh+yBdNHbMHY5rUoVi3HgjcsUFnukw6WU94Sgfs4VgZQ5oJ6g2sVyIx72rltGOvvwq896sH4//77S/H4rZuwkuWr3btxy/W34MEPPgyXX3MlnvCUx3N8s4D1QeUfuH075q+9CtsuvQCRRpGis4OGlD2YaGTI8yZOPPlreOnL/w67O8wOFoUnXQpoKOwaY37yW+vA3bG0Nq8XwAjlMTP6gLQu8Z2nAB9mRjI4DC8zg/Irn5ml/NKZVFfOd+hEMyLLslREa9X8/Hz6Hx2XX345zjvvPHz2s5/F2972Nrz0pS/FS17yEvzVX/1VCn/iE5/AqaeeigsvvBD6+SozS22rbtUnV/WbDfpacH8vLE0DL/VPoHd078cUEO8IGoLevd61IL/ihjCzxCfiDcHMOIsAHvqg6SOMMiaQZSqX49ads3jPv30Cx3z6BOye5wF69CjyFiWdeJzwGUJEOsMC5RK4MzcevpvchMi8IBzhYSw/gAMiAE1c496VZSA5hP35ChxjSOLVJBcFDYe0TGOjHhrrCOdz1CIwdVSwxMLuWbisiXnXxvnX3In3f+xExHwGvRKkYKR8A7LMMWckWIJ0NhFP9bNuxcqYAMYZS8DxDIUIpGm0CMAleK5BdX+e5yk18rxGnwZ3c1PI/MH43iU5Xve+y/H2z23HlfMHYTvWoWqsQuWaYJfZZ7IH16WSsq5mnbU3sNMwy+DIABnPZ3KOLyM8+cexj479czGDhYJdI+ARyGs137m+CRNhUJ4sGLLA6iL268up/xH8M453CA4SizDTizDOkwhN1ECi6ROEQiTBahIykGiwHHAFzDVYWwt1aJIZGijDOPphgoddk3RnYNk6jE8dhtXrHoFNBz8em7c+Aes2PQYzqx+G1vRhcO1NQGMtuHoTKwDPBd6Nsztt1Dwsq0BGZFsxIQNg2J8vM4PZD8f+PLYfp++a7AI5jNnFjYtO8jK2Bunj4XzBiZijRIYeJ3BF4VPlbZSNKcx78ldrGXaTT3a5CVy9q8Knv3YuPvi5r+D7N+zEtbMRV27v4ZZuhtt6HnvcGPb4MVTt5ZhHCx1jPQx3Oel9a5psPIYFWs/bVFZ/7RnPwNN+5ck447STcfpJn0N35+1oo4ex2EWzpJJX7cFkuQtT1U5iB6bL7XSFXRhn2hj6sN4CF5sSU9MzeNavPRtPevKv4DOf+Qy+fsYZ6FFxKpxHpHFHc8sMnDs1ZHGuONc0tcArzzi/6AIGxwXMUflavmIlfv3Zz8HTnvZ0fPr4T+Nrp38VMpRU/RKOFSUXoMBaRBi4xjjdqpuyj/MarNVYJlLIMpVGHFRdrFk+iTXTDbQYZSprHiBq+vV6jEKVUgOj68CgQORCKmi0nhuLjIvzNA0g4+Nj6PW6MPJJzQ2h1gZzDsorPhGfJRdGGS7+jqjIeN0amO0b5uscfa4bFed1YCWR+cxYmXdsKiYYVxXsBaN0B6XJc/+FGcchLHZVNFFv5QbOedCQCgSOOBKAsoJFNNRIGmF03U8ocP/shvhIPRu68psZZDh3nIM11xAzMRTSfFScPv06OTkJzWHlH2FEgZ+YAhFJXInFBlwGSPfo93oAUwYiWtLboeKuzMxTtDm0xybQaLaTP8IjmINRpylaLbTHx6C1pdfpIH1SWOsOgPRNEpZgkwwh8bNqToED9jGghuZ/xc3uAUuG0cBHFPghFNDcGCYN/e12GytXrkKk4DKnfY2jTiq9FBRgPsWX1M8iAowoHDDG44ai7GCMho3HH3EY/uq/vhC/89Qnch+4gKLscp8U0WBx7edyl8HnDe77KkTWELkW91lPj/V0vaFL3bkebyLMtJGtmcHEweuw7LCDsOzIQzF11OGYoDv54EOw/MjDB3jIg+g+CMuOOiJhhu7UUQxv2YgVh27CikM2Y2LjGrhlE+i3Msy7gHlUqHKHWHA8maPuHdI+M2oDF4w9dZK8KEKJMLsdK/Iaf/Pi5+KVz/8dbBzPME2jiMbV4Ajm9+zBrbfcjvXrJ/De97wDD3/kEQD3vdonmo8A6wCNRHuuuRLbr7sKO2+5Httuvh6h28PmdZtw6cVX4/OfO5P7d7AfGFyOBB34fuKnmcFsH1RROqei7lxT91HYzCC9B4uX597FzFJIeZNn8aGwoKDyyS8349oknUqGkB7XthtuuAFnnXUWjj/+eLzvfe9LH0J8y1vegje84Q14/etfj6OPPhrnnHMO9FNX6ocOtYcQ7zWbzdQn1T3sm9oSf5pZSlObCgvgJVd5loLRo3s/poDZgA81BPGB3rmMbIL8itf7Ft+JjxQe8ox3Bsklq0uAB9iAweUF55iHb03gC6edgXe+78O4+oZbEXwDxjOzfhWpRxmiYx4a11iQNzfiqXwAAwNwSiOyb9Ex7BdBf+qvEpVXkJ/J++WtvnMMPMc2jtU0VoF01KEZo2DmoLR+vyJtc5InIlKHbU1MY77KcPtCgfceeypu3lnxpK8FVzSp51aU9AFL9TFSHMZYYUAq0haOXrmDfsQkGdkfxoK51W4MNZo0UPfLeXS6s0lv7nQ9zK1ByA7BbH4UPvOtPXjrJy7C6T8w3Nw/CLttI+biJPpGGcP++DxD5JoTHdtybJP6tFE+SvpKdPtoHKNaVD8i9ByGgjFsATqjZTYYkOBYRzIeYP++nAY1gAZKcDzDwYoQmnQSvI6LVcZD6CxrwLuCRCBRgydDeIYbRJN+vvyygbJqkWAzyBvrMT55GFas/AWs3/zL2HrYM7HpsF/His1PQ3vFLyGfeBiQrSWWA36GmALcGHvAJTc68B2hKktUPFSrxTze4LiQw7EpAw+Ja6iPWLzMGLnoHzn3fwro3S1F6jEnFt9u8oKMaeQ7kN8qFOiGHHNUMRf8OBbyScw1luOGagI3uZW4aE+Bq6opXDjbwJX9CcxNHYzTL7kZb/h/H8W5V9wMjC/HXE2eytuwxhiFRwMl688y8nDVR0b+cnUfrt9Bk4pjK/Qwjh4m0MVTH/UQ/Lfn/gb8nltw7pc+Db/zBqzAbqxzu3FwvhuHZDuIbTg0uwOHC/52HJbdhq35NubZiYk4lxaq4ChyuOl/1C8/GS97+X/H2ed8Bx/+0Idw5x23o9FowHsxdqQuWSJS+QaFXyQl+uR/dpXzIXLTD5h5VFRiA/ldBwZP/pWn4EUv+iNcdNHF+OAHPoCdO3bAU3B7pjtWMMRwdlCmIV2qNE0ml+r2zthuD45jXzXdxsaV45DSr/LZYmEdaJjzYE8gIw2rT1WNHgceBcwMWZ5j1aqVaLdbKHmYH6hIVaEif5YwT37ifE4HV+Qf8WuEoSaqCM4/xznpMUtFYq5ynG05BooaFQ1TgbBIVGaOgaWESFfcZ4jKs5jjfuuoj6SB+qd5F+k349gYUfHAKpQ9gPTigzH7buXbF1J+YV/MyDeigChgZpTdIUHhIUrqTf1+H0VRpDSFnXPQxnvFihXQ5ipIwRoWGLkjCvykFIigTAZ1k0i9g2sCD5j0j1nFb5J5oC4CXtIdIqjjWIYG9aBGaxxBej6oT0inIEAebfBwqCl9iP6aMpJFGe2ooUXU5FkzA1UVNhgwugCzwdqgQxKMrhEFfh4U2I/rlBwa6lNmg7mi9W9mZgbLZ5Yh8xl6/ZKyCHD0VxRUJQ/PzTv4LOMZRA8WSriqhwb3RoU+kdvbgyPWTONPf+eZeM2fvhAP38xzjD27kJUBdZcabigoDxuUURlKHp4FRDieXZinWxiQRfRRoc9wj6eY87lhD+PmGg597r3CqmnUq6bQWzmB3qpJ9FdPoc9wf+UU4+inW62Yxjz1747LMW+OMHQc0GOdNesLRMXj0DL02ZeKa75DlheUnZ7jAcdTI87thqPx4w9/7an4P6/+G/zaYx6GFVkF6+xk+gIyF0AygKo8ys48brzmRmxaO4UTP/tR/MlL/gtQ3YmiWoAvO9w3BnCYoJBGvTCLBRpAdtMgcuXXz8Tuy67AR9/3IczvYXIE5kqgZF+j4ae6JPOkxyx9v865JBPNDEqr+S7lDhuSfxgn/zBersoK0pfuuOOO9NNV3//+93Haaafhgx/8IPQ/Op71rGfh+c9/PmTo+MhHPoKTTz4Z559/Pm655RaoP/qGkf6ng+o2s6SDFdTDPNdFM4NctQFeZra3r4ozM8buu1XHUgzHuS/HyLc/U2DpOx++W8WJR3LObfGNwuJX8ZZ4QeM1M87pCIsRGed+Tt7KvEO3V6JojnGPncEa4zjvosvxujf9C75+zvnYTbkUsgZ6OjtSJZys0ThnrWaILvfYaQKnSSk+HILJi3ekGxfLpbL0M2o/vTkajV9j0JiD4/AJGAKHLkTGR+qonjLWLENFWQJPme7b6OXLcOyp5+L4L38fVXM5HI1OFWlorKIOEY75+FykTc1aayDRWhR0bFUwugTbYwboks48hPTcyPOBmuuPUa7pRyPMjWFuIcNcv4WFOEmj95G44I71+N/H3Ii3HX8bzrttA+bywzAXplFZAyXPEfs8m4l0PfnG2CI4DmMfjWMDYVEd4PAtIrgatSvpltD/thq+Z5UTvxnJxpzsaiBSgO7+eZO+kXSP7L3AAZkQoVAksYJ51NGTiBn6dcHJ0yTaDE8Qk2SIaSoPk+hX05x4G7By9UOw9ZDH4uDDHo9NhzwGqw9+FGbWPxTt6UNgxTrSbRlQTgE1DR6RLmjwoKUKPOBG4MFXzNiXRZcM530O5zzMyFVMUccc++WcQROeFcLMEpQ8wv5GAQNfHgZX4jp66UaCvrKs0adgSv87wLWp5I1hR93CdVSkfnBHF5fR8nrpzhI39grc1M2xPY5hoZjGss2H48Ejn3QAABAASURBVPf/8CXkwyPw+RNOwDe+9lUqdB0UdQdZfw7t0MV46GAizGG83o3xchdW+A6W+wVMhz1Y1+hjQ6vCEataOHTa49cf/SD89Yt+E3/xgmfj4evGcPBYiTVuDjP9HZgphW10tycsK7djef8OrCDW2G6scPNosi0fA6IZKjisXrsRL//v/wNr1q7Du971Llxw/vc5J5hOw0eTylKLyClASR2Sx2DOQZbcinTpM09k2JxnfUjC+pDDDsN/fclLMLN8WVLUrrn6aniwHPMb6bj0jozgzVTAGXNxbgUJRB5eGxXZSSroWzcsw0yD6SpIQZlmX2AX9SlOzr3I0sMFW1lGeOBSwMxgNoBGedf3HtFqt7Fu3To0Go2klAUutEAEC4EcTReQXxDfRvKcUNOtLMdCcJjtA3PcEfVjjpqLdrAM6R+pk39TXaqPVWLvdZfA3tifl+cnrTfywI5EgQ0rSHPJUlgKSdntAFRw+AAoH5SNpEaao/KknIq9G+xu4VHwgKWA41rguQFaSgB9ylAHPJqrZoaJiQmsXbsW69evh779sTTvyD+iwM+CAknWsSIjyn4f3klrMDjnAfMwIsJBMJejPTYJuALRZXQzug415b0M5nnB9HYL2vQbdPFJochkiKcVM3TlP9AhWuiQ5ECnw2j8IwrcGwXMLMkNR5kkmBl4Y9XKlRhvjyGnjGIMjPLJeCAEuSb5BXiurTLERn1AjgdRGQ0KbReQlfMYrxfwhCMPwete+ad4+Qt+H2vaOXxnDnFhDuh1keub+84jsuaK+l3NKkvqe33WgdxQWkSVGercJbevuMKjR3QYP+8iFrxhnuWGWJDfgAUOIDTGUGZN9MzToOBRe4dA8AiLZ1x98HQU0Rhiv0NFmVz3uAfuIe8vIFvYjSc85FC86W9fiec+81dw6KppNKsOmrFEi20b9fihTGk2GwD3h6HqYvsdN2N63OGNr/1rvPgFv4eq2oYsdrnfLNFoNdmkGxhDSDfUFfuQQddF556H66+8iukAt7cgiRX9U0GGLMd3ambp/UoOqkIzwzB+6A7TFBY0NqHT6eDOO+9MP0v1xS9+MX2j401vehOE173udXjta1+Lf/mXf8GJJ56I22+/HfoAifSoZcuWJV1KBo8iDYgk4gLlOW71Sy54Be0B6OpAW6AXareqKijt7hj2U/mWwszSmNT3ITC69msKmBnMBtB7Fy/I1fsVDzWbTc6VAvKbWeIX8Y6gvN1+L/ESmR/cbFPeZMkL7p9B3aoYn8FcaXjXhz6KU8/4JnbMdeAbbcBlqBb5Eoj7aEgdaxCwgZPSlL4USluKxaz7s6Ph7e2/DUadhugQgyHLC1TUac0c+sEwF1s457Jb8e6Pn4xi2cGUvW1U0SOQfpr3DZ2FsHykfN9bLT0KJtAPqB2C7zXSD647xvKOkMvicM7BnIfjWSCIPo1Xvmgi5zu0vAnkbezu5egXmzBfHIEzLgbe/vGLccLZC7i1PBiztoHryiogk67dgON791wr2Cp0RXB8gjkEMwSOPBK0rDE5EsNbfsIWof6yHJKL/fZyLgYIOpx1FN4iAUgAvgMEEgpZCyEbRw/j6MYp9B2J2diMfPJBaC97GFat/2Vs3vJ0HPygX8ParU/FxOpHwlpbSfANgF8N1ONEiwTiy7ICcDRueI/EGCRmZPvkMDXJPEbXJRgy9itHrBiuDRYIMkhijsCsPLANVQ3Hl8bQ6N4vKWCInEAJeo+2ZBDJb3Cc7DFrYrbOcOtcwDU7+rh6V8TNvTa2YRp78knMZm10izH0mA++SXZi4arE8okmfvsZT8JvPOUxOOuU4/CNz38Uzd03Yj32YC2NFlvzeRxSzOLIyT6OmOjgwZM9HDld4iHEEZMlDsr3YE24Ewc1ZjHVuQlbWl0c3O5iDXZiqnsbJnvbMFEtYKzqoUXFskkFuVFXaNYlxqlITlZ7sKzaieX1TsxgAW5hFzwiFzTNhRxTy1bi2b/z2/iVX30qPnXsJ/Glk09Gd24eIF/X/RKOeUGBF2j2lQW3pEIaHMeWqRZDWZYIIUIHBiWV0/HpSfz6bzwHT2F9zaKByDniImCRD4DzGYgsTu/e26A/BZmH/ZbxY/OKSazkVM0ZbYLapKtqjH7mZMjgKUzB8hhdBwwFzMQR9xyuDly1KZDCNlTWlEu8IkDlzAGCI2cneESfIZCPZPjo1Blm+w76NkiXykTlPHmW7YnxsHipMgF6hMXI+7HDvgcqmpEuBHbVzOBIB+PcranAgjIDnNuGAI4WJA3M6BOgy2B0BDpp5HJTZPKMHgcqBcRb2gxp/PLLFbRJ37RpE7Zs2YKtW7di8+bNmJqa4tpTQPkEJ0ZT5hFGFPhJKSAxvAjv3D1EkplRnjHeHEAEKiD1IprtCRStcUTLuXmk9FN8iFR5Ahxlf5MGEMnNmvqQZGeSmebojQlmQ4mI0UUKDORApE+grjdwGOb905GKFYzuEQX2PwponRv22uxuk0Dzg1GrV6zAutVr0PQFqm6JzDwa3EuGKkJyqKb+VtAAkOUZuJlClhnlXA1HI0YWOpguAlY1A37rSY/E/3nNX+C//d6zsGnModXfA9ebY74KVPhYljKQBhHPuiL3URV1PjAq0A08DIfOQthWLReAZ3tq38zgEhz3j4Kn6+GQ8zDOo7IGomsgRMpQysrIvS8TgUYO1ygAlXWGBjeDcW4Xmt3dePJDDsYbX/7HeM2fvBBPOPxgrORmr8HxOPbFUY7XNetiK6QAetx/zi8ssB6GXECPhpOdNIIsm8jwrne+Ca/+n69AHfcA6KLf79AFQpdj5pmNcx4+jSegyfbbuWOvgYy6rmCI+FGX5P+Pgt6voDyqx8zk7EVFupoZ+9VPRo6rr74aF1xwAb785S/jmGOOwRvf+Mb0Pzp+7/d+D6985Svx7ne/GzKC6FsfN954Y9pjj42NJaOHPjiig808z+F5hiV5q3bVvhpUnPY+jvQzM0WlfIpXvl6vl/phZinezMhfLvlVTlBeM4PqVN/By8z4CgdgcHQ/gCggvjCzxAdmBoX17uWCl/ihKApoXy3eE28N04x85iVPCk5ec1Ba4TM08wZWrliFyakZtIg1mw/G+IrVOPmrX8exnz0Rt27bhZL760BEtQm2SwAOiAYM3TQ1A8NCDZhc8DLm8wOkcozaL2+OQ2NN0ADSgLF3SKSFc1mia9XtgiIUmvO9mOPG3cDbPvQ5LNgMfHsVKko1HtUBJJPWjZIys+K+ntosSRoAiLaeVTvCGFZcQLBIGCJlLQjHd+Kio8w0OLZvjAvmUVuG6DxckaFLw3ttXZjrs1wPBWWqd47pY+jlm3FTdyv+76dvx/939LX49tUTuGFuRTq3D2jzaNE4hsCyHp58VZmh4sDkBvrZOd1s2xGerzyDsT+KjDSkC8EiIiV4jBmgBOy/l0OgZT80OfFaRBsxjFP4ThJTqMM0oq0godbxsPYwrF7/cGw46NFYv+UxWLvpkTR+/ALaM4fAt9aTAsuAMAlEwqYYHgcCDR9uDDDVn7FOg5gj1CTgkNdyD/AFAIwLge0HpIsvG5zcjq6D40swWIgDRCSm9JlPWUeP/ZkCDlETLE0k40D4cskL4geY/AFVqNDnYX+PykwdDeZyON8AzCNzEa0somklWuhhDAsYC7OYqGex3HWwedLjWY8+Eu9/82vxly/8Hfzi5hXYMuFwxIoWNo9FrM26WBb3YLnNEfOYrHdjMuyhUWM3mv1dGA9z8As7WG8HBQUOenuQuRLtpkMjdNGg4aOg4ijksaTgqogaGQ0Sihtnnyasi0nfx8xYltK0gEWOt9Mrk/B79OMeg5f92ctw2WWX4bhPfhJ33nobHOcCdU3kFGzeHJqNJpz3CKRNdJxHdMFw0WyirGv0icC8eauFX3jEL2LDhg2QsB7QERgILbkDRIA9oJ8Kb6CgzkhrRwPO6vEWNi0fS+2DBhEHwAx8R3QZYBP0sxdxWAMOgGs0xKUUSPyb3v++WDPD+Pg4Vq9eTf4QbygtJr9CEQYT8whGRjKPSDeaAS6D5U30uaDO9iL2dAM6tUPImqiM6wbzIrIMhjDWphojGxHo3E9v0YpE2Ns7o89xzAIi5xHnGCjfwHkIznnONOYAmAWAclt6gpctAb28NXaB3tF9QFLAOQczccY9h594j9F5nkP5FDbj2kE+M7v3Msw+ukcU+PEpoHVAIE9hkaXkeOrtMQxkk5l41AGU4wGUcAzXTPJFE432ZNrc9coayq68TAKcwWcZjHkDEygq4el3EP9G1GzPnMPoAswMujS/5Y4wosCIAvsocPd5oX1RoPwY5nA8g5iZnsLy6Wk0sgJ9GkHqfoUGddKyX8NRP60pg7zWUe65emUfoOjJvON+LiB05rgX7HGP2MPmmSb+4Bm/jLf83Svxkt9+Jo7auBJj1QLc/B7koQR6HRpZ5uFiBTBskb2QUDSHrGggazTACY2K+mDNNoMBEZYA5hGMrmMHzIwyk+1z/xakQ0oOs0/QuYgEZtVD+mkqGmGw+05MhS6e9ZiH4x9e8Sf4iz/8ffzSgw7GcquQdfZguvDwrCOy3YpGFOOYQ9K5JYM9Wu0W25KMZv7csLAwi+tvvIb9nMcr//JleNX/+h/s4zxiPYe66sAyB562IVP/uUfOfY0nP/Gx2LBmBbf1geMvYRy/Roef4gqL79GMDbGeLg8qt23bhuuuuy7tp8844wx85CMfgf4/xz//8z/jf//v/41//Md/xP/9v/83/f+Oiy++OBk59A127V3001U6cNZhs+e7zrKMtQJqR3wkt+I5hFzH9WeYLp4aQh9MVB7lVx3DeOlhqltlla7yqnwYHpZT2MygdDOD6hlCaUOoXoyu/wQK/Pya0HtV7WaW3jd4KU6gF3rH4gPxjSB+MjPIFT9NTk1jYnIK09PLaKRbhRXLV9E/gzwvMDU9g/bYOIpWO6E9OY2rr78ZRx9zPK647hZUroEaGc+GPOcuXch15DcABiAJpwgwFyzQFRRWIuc3ZRAj9+s7aqCkp5w0EA2NHmOE0a1pyIiUMd4ZnJE+WRv9bBLHnXoWvv79a2DN5ej0AC95yTO4zDEPLSGa38YyrIa0Ba9FekW5YHQEpQpAGssXGQOmGeGiMZr56I8CHJzPUPa65Ice3yXb4BlkFbswV1PM9ijD+jAr0Ksb6PlVwOTDcMFNE3jHsRfjxLMXcNn2FdhWb8SeeiW6YZxyO6dMAy9LiGaI9KU3rCj6wXaNBhkksD8MKw+gvOQTeIB+7MeXK+tJHp5OoaqXkfHXIC+2YHLqKKxa9VisW/9EHHTYs7Bpy1Oxeu1jMT1zJFpjW5Dl6wC/AsFPIbgmYlYg5A0ET9eRsMYXROJEy1inCOdJpgzOcjgnl2A6opEHapKPZLcIY1ZzjEMcxFd9sAKmM443hkjpzFOzHB1mGN37JQX0QvnSEy/QFT+kl6yXKr4o4VBSMetiLKuwcsxhVcswZR1M1HPP/UvxAAAQAElEQVRYEeew1maxDruwye/GlsYstjT34IjJHo5aEbGl3cEh4xU2NUtsbhvWNQ3j1Twm0UWj3EPMoRl7aLkKDavYTo/ow9EQYKFC4TnJY0SIAMwD2rWTpyHU7LvPGR/YxwoZFdoMFRytpOYjQD43zoVan8aRAkgjiNXzKd1xqLAAnzt4KaveYeOWg/CiF/8x9LXaYz72MXzv7O+gnF9AZg458+h/4eTOM8y5xX5YlqF2RoFHRZr+yEprAMEMkfVV7HdW5IjMo08UibQucxBEYn0DiyPj9KppQTb2v8SqiRYO27gMYwbas9k/RNaIwdPRy3jWDs8+ebbDIMdjMDMmju4HIgXM7vlunXN733nNzYDGrbhIntM3QbZu2YJpbiiVFrkRc+RbFkjzKPlZPrJe58nLLMM7pcFnQN5CaQVmy4jtcz30kKFPbqy4doToyK8gyJeslz41fd9C5BlCPZFf7iIcx5oAg1tE5LolOADGzWs9NwsmDpDGBWiTgyWXLfEPvKTBwDN6HuAUEH+JBENXfsFzfmVcG+QXhumKG/oVP8KIAj+SAj8iMUkhZwiLcgvUFmKMWENDuOR/Rh7UJrKmzHPOwznqTHCoqMP0afSYWLYSVrTgiTpSypmD98xH1Kyn2Wqh4MEgq0VdUcOhMpZ5B8c2K+poqf0f0b8HepKZQZtt0UwHaCQMwLi7rx8QARMwukYUOGAo4JzjdKBcWTJizRXFI0UHwCIc91grV63E2jWrMc4DQ5MsCsa9Ec81uNeL8JD4iS5D1myD6il6iqAsM+qlgUYRR4MDOrvQDrM4eDrHHz/7SXjzn78U//jyP8IfP+OJWGN9jPdmkXdmue/kvpbnG75fIqtjQt3ro+p0ERd16kAZZ+xXcIBkoX6yJlAmSubJrVnexQ6AedAKQ7cPxBqO5X2/h4JGisnuLJ6wdT3+8vd/HW//yz/Fq1/8PDz1qMOwrnBYzv1n20UctG4tNqxdi+U8MAXHAu5vjQDHDNIh45grymoduJpzqClfrFEg5h43b7sVrhnxP1/9Srz5La9mH3axC7shA09LeUIfEV2U9Q7815c8F8tXTqLud9lPZqUs5/Met9YPQTJMUAYzg5kl3V9GjtnZWezcuRMydHzve9/DSSedhA996EN461vfCv1s1Z//+Z/jZS97Gd7+9rfjuOOOwznnnJP+n8f27dtTPRMTExBk6DAz1HWd6hZfCGrz7jAb9EHx6p8g2WtmkE7luWaZDfKYDVzVa2YUyw4ai8LgNWxDdTCY0lVeGKYpfpguv2A2qNfMUhmMrh9JAdHv7tB7GGJY2GxAV9F+iOG7GIblmg3ymd3VHdajtoZ1yzXbl095lC4oTRD/DKF4tVkUBXWeAppv2k/rg4XLly+HfmFh69at6Rvd8q9YsQKTk5MYG5tA0aQOxTNYy3KYy8jjnKeUA0aDplFPMgSUCtOoe9PtO3D0sZ/FaWeeg90dGlCtyZOrnFO/QCXhwjkOyhx449zlvGDZKP3OOBbnWbcHM6NWZsoHjWv/hLHbQwy9ETobM47LEaaxk36BtCu5HvT8BM4490q875iT0Vp+MNeBLOmrkfv4gjTjLEdGujnHek0hQ0zEZCLrYyu8ReR7Qu2SsLyNS5IjPCLbDJSTNeUoj0VgeY0qLLBXJcwHvosa3oGusVxAg3GOhuUQPapsLW7uHYIPnzaLN3z0Onz58mW4sX8QFvJNiPkMQu2QU967fs3zP6MRpYTLPBiFvsYcSYvUd/JTzIBA0I3MEMFxsUns55fLx7ZgfOZwrFjzcKzb/Cis2fQozKx9ONrLDkdz/GAOeoaYBuIkhzrBF9ImWoixSRQIPJiqLUOAX4QbuKYw3wwJGBNErSFYFQkIgcQE0/fBAMUjgo2CXDBACoPXMH3oMmp077cUML5mR+htIr33gW/gjTAXkFtNA0iNZUXE2jFg04TD1mmHQ2c8tjK8ZSzgoHaNjY0+1uYdrM7mscLmsNwWMFHtwTiNJe16Ac26g4KCJEvf1OBkRwlP0e9lvCB8rCG4GMiRgV2IBIB0sV8UaGCKEOkKxjRjfooD5o0Qv0o5jTaIybRgsF7UJUtQaHF2BC5KWoxcRoHiHHJu8CPrXsYF7RnPeiae8IQn4Jvf/CbOPOMM3HnbbUAd4EJAb6ED1RcpmEJUNBcvcJawE0HuIsA6a8bV7EOgC2ecPREVhXRFg0wt4cY+BPbL0RBT9+Yxzq4ctHo5fBmRsx7HNj3LqziDLM920lMhcKwE+4DRdUBTwJG/lxLAmUvK2yQ3GMuXLyPTRNTkOS4WMDNobih/JA/rK+GAYXhF+jVvaq4dlRUorYH50qHLRbd0BWpPME28PmDFfWWHddyn7n+wO8ouWZM+CUf5AMoGDAYGkFaiEdJlMLpD0Lt4x0V35IwoMKLAiAL3HQWMOsZe2UUZ5r1Dgwdg0nUkxyjOUuco9plqMHOIlOWRm/Xm+BQ3dTYIU6Txpn9QW2RBhS2yjAAb1ENH27PFYIo7oB9Gaoi4i0QwI4EW/SNnRIERBe6dApw1VE0D5EqWTFBvXbVyFSYnJhFpmAg85OPWi3lM27C9CDq3oPxyzsMoyzz99CHjxizjYVmj7KDRm8MqHlg9+ahD8eLf+FW883V/izf91cvx+09+HB576GZsmRzDFPdkY/0+83bRKntock9GLZf7vR7QnwfqLhz3q2YVDGUKW9XlwVWFMR/RDB2M08Awhh5a1QKmQg+HLZ/Esx75ULz0N56Jf/7r/4HX/dmL8fxn/AqOWLsMRX8WWNgJz/1wzvoO2rAeE+0xFFmOZdPLsGzZcjifQT+37PIMNSlTc3+rg/uae8Ka4yNJ0Gdv+kzrc9980603oOQe+wUv/G28891vwfLlDSDMoezt5KHaHRgbj/jHf3o1nvaMXwaLwdPYjYryyRUAdEYEaI0IIjRjzAxmluL6pI2MFvrpKv0s1ZlnnonPfe5zeM973oN/+qd/gr7V8Y53vCMZP0444QR897vfTf+nQ4fIq1atwvT0NKamptK305vNZjpUdtwfL22PTf7Ie5S4/1LAew9B79xswFdmA3fpqMR7woDPa1Scw/pAwdK4YdpSV+mC+En1qR21J4OYoDThh6W3220aMMaSIUO8KqOGvomk/9enbyWtXLmSc3JZMtYpb6PRoF7VgHi5zXkbqRMBBkc9yjkPmOOsBK+YkGdOkyvxvfc5FrolrGhjTz/g5K9+A1849QzcdPsu6IPsvZp0yRuozdChATVyP2rewfIcxjlTkyax4u6bMiCqeraw/982oJcZSEYMjBD0kq5GOGfwySiQIRaTuHFXxP/58GcQ26vQqXNEeMrnOIDoBcnpGmBKVIVMBxbfiSmWSelWKhEV4MMIlTGuRQL9w9xGYluqO7DGwAIR7BoiQwzwjoRuuqxHabV59KyNurUZ5cSRuHLHKrz949/H0V+8HuddV2CX24QuDSTdugWXtQHL4JyH9HXnHBzHDGcAW9FtkXGEsU2D2ufKwDWJPubZf2+3buuTsGLT4zG2+mHwU4cArbWAnybGCS5kJCQpA4hBBvTly2YS34MXQYInjTIAAv17X7gxTqSiQ4KBQTHXPvBFMzKCTBQbzFEQZDKWj0aGSWAhvlAkyE+wDO4BjK79kAKa2J7KlafSJz8ZCRCf8d0PXPIPD+qNCmBGRbAZ5jERZrECu7Eq7sTquBv6Fsjy2MV07GCSyuAYFbsmFcGimkNWElQIPeFiH07CicIlkI0qTu7akc8AslccgBzIJLDVu8CpT9A1SGU2aEETLBrzqh5DoD+yFRAcFiiz0O/1kHEOpTqYnnlDr9uB9zn09WqYR6+sEELkoktDz/gEHvm4x+K3f/93ceNNN+LUk76I22+8CQ2XcWaAVtsKnot6xUNlM7ZpjCPUO8HM1D0EujXjK0ZGR49cKpgWwd4ZQ+AYAkCDUIN0OWjVNNbQsNTKlRbh/GA+D2qLCKw1pFLG8dLDevgc3Qc4BYxzCAOOID/F5BOHjI2NYfmyZZieniK/OtTc6EVOikgeDATSZQDnBFKpwCcXVURE8S4yVNbAApWM+Sqj69GLHoHzAAlcayIAgc7+eGtueQ5Anx7EogFENNKgzEibNCi6+/EY0xBGj/2ZAqO+jyjwQykQKZ4ouIG98orCikqG9y4dOgXqbwOZRqlG+R+k6zGv85R8dCP1oPHJGUimB1YWwHyQZARkLGdtjAHMjDoaXWDgGt2k1wxz4AC9ImmjoXPdJH2R1tbICIHO6B5RYESBe6WAZkhNGRKc46Ef0qG/JtPE+DiWz9AYMDND3TWDcx4GD8AhBqP8cfR5wgGSS97BqJN6K+Cps7qQwyqD65XIegto9vdgOs5jUzvgSYevx1/+wXPwuj9+Ht7w0hfhjX/2Evz5f/kd/N4vPRqP3bKRxosJrGt5LM8CJl2JFvezY9bFhO9hzDpoxYWEqazEyibwkHUr8EuHHYT/8sRH42+f91t4y8v/GP/7T1+IV/3Bb+BPnvkrePTmdVitn7diP4x7YM96rQhoL2tg7ebVyGkUqPUVE8renIerK5Yvx9T0JIwHp72qh2CBiKSBIy0KjjNHVQMlEeARYmBcwC23XI82+/0nf/ICfPm0z+Loj7wDr/67/4aPf/Rd+ObXT8SrXvXfMTbRoLYL1Gwr5gXUrsSVvtGxe/fuZLi46qqr0rc1ZMz46Ec/Chk33vzmN+M1r3kN/v7v/x7yf+ITn8BZZ52Fa665Bnv27IGMJDkPaduLh8k6JPZcX8ws9dvx/ZoN/GaG4RVjHHpH7gOUAnrHgoZnZjDbB/GF0gSlD2Fme/mmXvxmkPIIZvvKm93Vr3TlF2Q8EdSGDCHiSe2Jp2iMW8Z9sYxza9asgSC/4pQmHhYvD/lXruoAr+G+WeGiKGgEadGw0eC8zCFWrjmZIgLMRY4zwlEP441IwyXVLuRFE77QaY8D6A95E985/1J88jNfxA+uuBYl53M/AtF7yoUGojN0eX6l/0cbA+ujjDNzUD8C9/OZZz3s1/58W5JIQLDINYDUMyzGyCME6JvKMR/DntDGJ087F9+7Zhf6bpz0bHMtCCBF4PgCTLKQVKTwBxNg/APPLIRBOwGR8jRaBJRGyMvXlRqNSnM1gqsQKfujUchagBKNRRzlpltcf6B6+b7A1sF6lIfJPDPJ2LcMJc8ZKw90qj5qNBheiVlsxpfOK/HWYy7H0affictmV6HX2sC0CXTKCDMPA9IZY9RYWIf6ZOyHIwM5xgkaX3BdBNeH0llkv70d3AoOYhohTiDwBYfQREQBWA74ApFEYQAQacwAudBlMFLcOCHuCsYzn9miq6yIfIa7wKCw4o2pgqPLCcX6sPelDuPlgul0jdXcHYz6+d2jmn9+FND75yRPvCB+UEt6xw6BFskaHnA5zGVwZsgQaC6rIGNIrm9zUDks6OY0jhSc6PqN1SzWFEYBlqpi/Zy8sAAsuka/I1gdhhh6kx5qDQAAEABJREFUDPwzZmWCmcFsgMR59JMB6WWdGF4GcH5ojgTybW0GrhNcjCIR2FsAeQt9a6DOxlByLH1myBsF9AkDY5l+t4/M5wiMZy8prCIs89h40GY857d+E1M8QD7h85/HOd/+NrQQGRc5z2ozlmUjYA8YGtzyCwpFeqL6w07XRGA5RiF3HjmNG945UjeioHFp48ppbFzBxZQFMwNk6YdqVhsAfRH3ejHvvcaPIg8QCogB9iFSCZDyN4gxSJFbvWoVtKlqcaMVqEyK75XPzODJi1i8jDzKycUQ5444zjznQo7aNaD/BzLbrzFfRZSMR1YgmuYMW2I9LHT/vTV1hHvpoZFe1DEQKbtoFWWOwClNUHKICncpxgBHyzyje0SBEQVGFLh/UMBsIJXMBq7klnrmMxlAxuAc443CCwIlPGUenzBTvIN0u0Z7HIIOxgK4EjBpsEaAeh9g5gAYILAaM/nBiwE+R/eADjqMBDep++gxiN8XHvlGFBhR4K4UMGpbiqFL2ZT0V4qX1ngTy5Yvw8pVK2nIHUPkvNKBpjGr9k8Z9VCLDLEMExlLv+RUAv1JVkVkRonY76DJfVbeXwDmdmIKJWTgeMjGlfilIw/Brz3hEfjj33km/ufLXog3/uWf4h//8s/w2v/2x/ifL34eXvNnf4S/f9mL8L9e+ocD/Mkf4rUv/69441+8DP/0N/8db/yrl+OvX/KHeNFznoZnPuqheNSWdThkWRvLeYjW7M0jo+GjyREW6kdVosgdVq1ejjVrV6DJfaj3Djn3m1B/AbjcY2b5DJatmEGj1WAEb6ZLK+2X/bRPbTSarKeA9HljmZrxDhE338hD1P4cHv7ww/C85z4Dr3ntn+H5f/gMPPjILfA+oqpLGk4i7ty2B5dcej2+890LcMopp6afqHr3u9+dvs0hA8e//uu/4uMf/zhkBNFPV8nQISPHOA1TMzRK6Vs6Te4nBDODcy7BzKD3J0S+F8XrnQlVVaU07YOxeJkZzH40FrOOnP2UAnrvgnhC717494Yi3hnm8d4n3hIvCWZ35RflNTPyt6dBoklZMY7p6Wnomxz69oa+xSEjh/wycoh3ZeRo0NiY02hnNqjv3uo2o0ziuY36rHbAy8wgg4rKyggyPjbBudhkCtJ8jDr/MsBT7+INyaaiaHDuBRocARlBYJ7zMFAqcNZmLVxz0+349BdOxplnnYMFWjdLyjWhDrY3f2CcwbFiD5dnyCgn1BYbwP57ST8aIFI+wjSSOHDkJUIEXHMMXT+B715+Kz55ytmw8fUI1kJJWkHlEJhTt4FkIlgIAssymlTmc/E25mELqT3mcYw2QrdKRNY1MHzUgNXMMajbWLFFx+YET9eT9AQyxHSSt1gvGM0Kg7EmAuZ4juIRef6YT2xA2ToEN/c24uOn34L3nngVTv9BiRs6q9BrbEZVrES3ZF6+Z/FYer/sA1iDsRWBtasFRBcQeY46CDNqP71p0Mk4hpyvJKcrv+ci59JkqevIQRqCEcwRBfpBoiZwhkVjHgQOf4hIf1TOBDDNsBjmomSL0MQ0puklD8Dyqa7I8rodH3rBcgW+VdYDEj3ypUSjlYwuFMeco3t/pIDeNSc6KnZefr5NE1d4TrkcNQ0H/ZhDqKxASdQu52RugJKZyFCRZwL5KLIcKAgYybrIy64AJTWgeOYBJyzIM4YKLlbIQ4Us1BA/Il0G8Ma9XGZMUPfoQPxGZRiEFqXAuVA5h9I7VA5I80Fp7FPJuuZdE7usjVu6Hgt+HHv6FXsQIQHjWbbgYa6x4UhA9XDBiwC6/R7WrF+HX33WM3Dkwx+KM7/5DXztjK9iftce9jvC1wGe0tlFcDyLYB0aqrG8biaxP/KxX6wXys9ED6bwMFrGotUTTRy8ehJaQtn9lNmchxbdFGBWY71Kk5vi9FBDqkf+EQ5gChjHPoAj3zAw4B3KeUe+aeRF+jSdPlHXajSRMY/iI/kXzDMoSSZTwSUIcNDcCpzTFdEPDl0aQDoUFd3aoc+FP8kC5ltS7P7ljffencGYQeqAczcg1hUC57sWXWdAIF2gi3459ylGjY8oMKLAiAI/hAIScUsBSjWFjW6r1UyHAt47agqBSdwrUDcCL8k5k+sHetrYxBTAwwYor1EGSjdjutQMBlkbA7pZMCpCfjUk9wCHmXEpFW1JEOl5pIfZkEgM3OvNvHwr95o0ihxR4IChgOaJAMiwkec8A3GDwTtvmJqexMyyaUwTLRoEAveN/V4XodTnpZlPemyac9TjXI1a8AF1FhEyyj3n4SjjqjJirD2OZtFEv9fhYWUPoZoD4k5qsrswkXewsl3j4JkcD1s3hV8+dAOeddQheOqhG/H0wzfjWQ/egl9nWHFPOmw9HsE8h84UWJ73MNOoMJlX0P/J5C4ZVvcho4R+JYANQAYAT9m6auVKrF+3DsumplA4P9Cca45BwydKjo0jgOfh5nIaQNasWQXPcoGyuOLBqnE85g2B+mrU/y7hfjJnLW2OSbU5+hdmZxGqPvplD9t2bMdNt9yOCy66AF/44in4yEc+hrf881vw5jf9I/7P2/6Z/n/C+973Xhx//PE4++yzcf3116dvdJSkLXsFtS0jhw6L5Vec9qU6zBZ0sC3DiFztxZW+FGaW6lBZwcxgZhhdBw4F9N4Fx7OVIcwMS/1mlvjCbJ+LxWvIV8qvM5siffOiCRkx9I2OoYFDRg59k0OGjuXLl0PGDkH5hTzP05mP6hDUpyFUt5kttsgZGyk7KFPE68M8Q1d51Selie+zLIfmR4sGwUaRIWM9xvkK6llmhpLnPN2yQq8KKDlfA5WnjDJOxk99Y6R2HsX4FHbOdfHF076KE794Gm69cyfMN1lW5Tnfo4O5DNHYR859HpoBGfsJCg8paNjfrwhD5CACXTrJzzCHW+nswfH8rpPjQ5/9Kq7fXqLOplDxPCLLSBPmjcwXmC+QKDHBMxasqyYqkov1RvDiekBaRsYG0k1nhYxkOiug7ATjlSbKRgTEdNYNQHRn/RY9zwsItm1qlGUC2wvImZt9YT7jO3E0tuuM08hHkWf4bB2qq0deqBwNN8U6dBoPw1d/0MSbj70O//a1eZx78yR2xPUo8xU8nywg/spcgLE+pH6oPxG6ItuJaRyOQfWdzn56O+MCZ7Al3TcKBw/vcngu3OBAE0hsmIMRgPIL4AuJ0Ot2JPZSiPhiKgEYEA66TI9FmOIDA4KYJbBmxrGuVITe5DLH3ltxKcCK9vpTxOixv1GAr3DAG3qRAgdAx8gFFvkkNIFjoDhICJyYETWFe0WFrCbiIgKVtyDBXwcwEyihwIys0ANGiH8TGCRTGUWGsR4ML5NHD0H+RZjCBO/FmOQE8qgWosi6IvNUXCDSNzw4G+R2rcACBeetC4Yr7pjDrAw5mlN5hpoKIotA/wPB0VPSKAKNmXPLcaHW7y822i0KohrtiTH8wqMfiWc9+9dwy6234nOf+TRuuva6ZAQpooG6Nls0qJ67dRG6TPXKI7DPgVbrqt9P83aiyHHQymWYEnlI95SFD2MfzBt9w0gDZz4B1obRNaLAXgpQT9vrNzN4rifiYTODGWcZMyhucnISUhD1CS6ll9zkGOeOaR4SSJcxxiUoKO6rNUc5L8D5VVEB6PQD5olubQicTxGmrPsvOD4ZQKqyDwoGaDiRcUjXjxpbTDlGjxEFRhQYUeC+ogBFfJLegVJ7n0SSLyLLPMbHx5ILpu9Fkm/UnKSPMGvgHmN8kodyrRaicwArjTHCWEYS0CIGl1PMwCuf0gahA/cpOg1Hr01r0n0XI5amLUaNnP8gBUbZH9gUkAwZyJJIeYMEih1E7jcpoegNaI01sGLlDFatXoHJqXFk3BsF7jfrqmR+g6O8YgFEyrUEUNIxTrKMdg/4vAHjQWXgfg0s4akjt5oNeOPRla/RzCo0rI8idOC7s3ALu9HozqHdX8BYv4MW/Y2FPWh0ZtEuFzAe+xhHiTG6DRo7chobMu4pHfvj2AdHgemdgV2gOAiYmBjHhnXrsW71Gow12vA8NBMMpu4gXQ5wHNdgzBGOf5Pjk1i1YiXGWipjYGUsq7TIkjUR0Ov2sXPnHlx77fW44PwLcPLJp+DDH/4g3v/+d+Gtb30T/uG1f49/fvOb8LGPfhSnnHwyvv+97+KmG6/F7OxOFLlDwT1oi3JfB8o6yHWS/+yQmXHdyKBDXsk1xec8RBY86WdmzAWWL1I+M75FrhnxbkiZFh9mgzKLQb6vOPSO3AcoBZbyg/hoCBnQhlCc8onHdKhdFEX64IaMbzJm6Nscgowb2sMKq1evhqD8gnhS5UVG1aW6xbsKC4obQmlLMYxXPkH1DKG+CcM88qus9s9CzXmfecc52sLEGA2sjQac86yG84EztGg04XwG47zynDcq2+/1mRLT3NEs7oaI4HMU7Qmcd8ElOO4zJ+LSy69FFTyynDoZHNKH4Tm3QNkCyhxI1njHdvbvO1JeRp4hgjBCMg4aZ6yo10bErIGOtXDa2ZfgtHMuhWstp0mgQFVH5HmBaA61GQJJEeTCQxJyQJXAc7Za1KMbE+lAyiufloIoWjIM5lC8XKPfqA/Lj5RmYEkC6VIRF5nKCowAEZnPUjmjLywCdCPAdUDvysxQVRE1GuiFNubjMoTJI7DDDsMXvjOH937uCpx49m5cP78Ge9wGzIVJdKocgePB3svocxyH53gyYsBnjNxvb4fQBayCWQDnCGHQn3iBPDAYLBdMRxgPoECCgzmAyDsynagDLCyCzGOLYAYg5TWAbuRLYG6IAQJfDEsoFuxEgrHRBL4mA/uUUMPIpJbqNOZ3DHuCk5p9Ur0YXfspBTi5zSEahQZd8O0awIkVkJEX9C2NJpWyJmd8g/zZoEUyI6868oUgHsk94JnuaAmwLCDkgkGfvpFQD6ZJTEEFIWftGcFCfLI5kJEI7L0ifQMY4iADQL6F+meMEwCmOQTypJRNg5FjC/QpKDu+jVk/hj3ZDHb5Zfj+9bvxzo9+Fl8/+zzo0yrjRY5WZiwRUVAJrrn4eC5Q3jxk7HHOc/FtoS9Le+ap5gY0x9o4/MFH4GnPeFpadD9z3HG48LvnIXZ6yKODC6wvslO8o4F9QxoWyQLBs+/OOUYatIBGztfxookNy1dg9XiGXHOX5WoAgahVA8OpEvaUUUhRi20owKVBUSlp9HjAUuDfHxj5hCx87/nIL478I37LyNeTE5PQN0Gm6LabLWTkycEnFQJzias4B7jgRq4GUfPMWAE5kuwLx/LGOVJxDepWwAKZdaGOCMx3743vB7GUH5yQnGaBOkoPkAH3PzQe0Wc/GOeoiyMKjCjwgKOApE8C5VgkQI0gEnIDdXYNWIZvHRCAYWMex/VC6crPoMQfEZE3m2hPTCCwfGQeMz64sPCpagBzTDEoTW2aGVJdCmB0iQIDmo4IIlqMMKLAv0cByRbPTBmFiie4xYQ+NBerCkZJRHUT5iOC1TBuG8cnW3U9SRUAABAASURBVFizZiXWb1iDmWWTaDRyHhB6mPRYyieVt2Aw6qXcEFLMUWa5DHP9En3W36kCKk7PSH/ZK6npeqAMUJtGWedYjttYcBsLT7/CjnuzhBiZH9QVWQHjAnXFSLegPtyyBpqEDw5Vv0ZJOO4p2+0xbNy4AatWrkSbRgxwr8itM6yiVh4K9i+jWC5Rhx7KqkN/BQe1wzGQAnoun5nBiqll3D0bdt1+O66/+kpcfulF+Oa3vsaD0uPx4Y98Au9579H44Ic+io9+/Fgcc+yncMIJJ+Krp38Z1151JeZ374KVFcsDDQcaPQJ8VqPiuVPk5jRoHBwbFi8ztko40ZRYjE5O4HjruuZ6EVLYzLBU5qmM5yGvYDZIG+ZXWUH5U2E+zIzP0f1ApsDSd25mEG9IH8lpTCto6JCBQ5CBQ5CRYwgZOKS/jI+Pp298NGhcUHkzSzwo3lJdihPvmRnMDEsv8ZswjFvqV5zZIL/ih1Cfh1Cc8g1dM4PaUps5z4eMgsZQwae5laNJA2dRtOGzBiS0upQ90qk4sXkAXrJ/gMoFyqK6qgGer2U8h4qUFzor88UYrrnuFnzmcyfh3PMuRKdbsj0KPwC1zqQcPQaE5KeHwf351jcxKFRhoiN1VIokBiOHVFMSBtSugWtv241jv/h19LIpgOFIumWkV6fbR0COmotD5ZS3pt9YzrO849mbkewBnmeZigWvaGA6WM4ISVtGsHWjbE4IGdvPExAzRNXALNEiogWAUElPmekiAMYbItsgKB8dx6BwZJ1RvJIxvvAI/UhD+xis9kzJkDUKdPluq2wFyuZhuGzbOrz/C3fgPSfegbOvX4bdfiu62WrUaALsG9iP5HK9cSFHXjWInGMUQ2C/vVzky4mh4iDDkkEYzJFQXIDMNEBbkrboHUbFxfDQWRqOw0x6JfIvujZ0FwvxZXIlY0CF7w1MGt6q8y4YJozc/3wK3P1dLfZgGM2JScZiJCM4MZEgP5FiyQfkBYg1GN6Xl4HEE3Q5qQfVqExk1giJDYeQ3IECJREfIWEWLYKZgMS7xiodZYSj65dgGF7q0p8Ksk904yJgFB4g6NYUdCUNKn1rQN/w6NLYMe8nMJtNYdbPYE+2DDvz5diRr8C25C7H1Naj8JhffTbOu/gynHLqabjt5lsoNCK4glBR7cHURdKllkWdgUDhGjjmRqOJHhevCEO37CeDyOYtW/DkX30qHvWYx+LCiy7CwsICU5UD+67IChmLISLgzCFzHrl30KeOCquxvJ1j00pDwXTj/PcAHKHbsWxgn+SnNzn3fNg9o0YxBxwFyLJpzGTZ5A4fkRE1N5JgBnMOcsFLiqcUTcEpnnFIE/zu/BSRZuJitEIBmoc5asfFO3jMl6DRsYHSGMe0yBKpulRfoJdIciSyCYFRw5vBlO0uYUam/CwHIaYsjE1uyprS6eNGF1QMIhzThp0MbIdgDFJfOG6mg0rDILyYL6WzViM4z3QwGAMHE/oAVQ4hpvYZZBY+73YPI4f13S15FBxRYESBEQX+Eykw2KAbpZ6xVUPggR4YatKw4b20C4acwcygvEMxWvNAK4LxLkezNY6asjJQlgfqLJF5kzQ1QOJWiMzLmrD0igwIdH7G9/5QHYmTaMK+cs0ldem5N2osyccco3tEgREFSIHhVBm6lDkmeUUX1M1A18zkEA4ZD07HJyfTB9E20Lgg2SaYGaTWxZoSi7dkXOB8FMArKpkIFHz6ZLhzHpnPAOWlsYPnWtA+zTuXXDPOZOZlUbZr8OyTS2kGw+By8qk8DzO1b1T7eZZhamoK+kmeTZs3YXJqAnmRI3Is0snpANRbobKEZR6eyDPmYX8rGisW5hdw4w034tzvnosvnPAFHH/cp/DJY4/FMZ/4OD70wQ/gve99Dz7zmU9D/5/joosvwq233oaFThddGnUy1jMxIeNQEwVp5dhGzj7VrLfIMu7FwXE7GNcCBTzHZTYYa+R4hxDdhGG6/Eozs320ID20fihNAC/RyMxgNqhT5RUnmA3imW10HyAUGBsbgwwYMmTo1wdk7Bh+g0NzZHp6Os2XiYmJvUYO7VHFN2ZGPSYkiPcEM4N4SekCeJkZn3e9lffeoFxmlvjTbJ+rOs32hc32+VVGEI8LqldhTmRkuU9zu+L5kdIyzrFmq8n4IrURKRRqGis851vGeW4Mq6xj/cqrOlRWv7TQ436906/Q1E9izS7gC6d+GV/66tdx2/Zd8M02gvOQWhf4qInFqlTdIiRE1eIQi9FyBklsbuih4EoVKKwM//kYtpxcCmhSHDo/HACoqJPOhhY+f/q5uODqO+DHVkI0MhdR03BLQY1UNnWdYzaFBEWYHgmDmAhj7mGsMQSCpRgbocsW+4DoSCdj1ACWkpmTHj6h/jEDS4d9oGBfzL23HFjOMVLvng75JMJ5x3dYJ2OWNVp8py3s6fGsMduAnXEzvnZJxP/91CX46Gm34vKdq7DLHYR5t5LnLHz/lrFKD0Q3ABb97IUttsoEwALUR0E6uyB/TPEhpQ9pMShnrIHRWHIZO78UYHhJ8s/K68w8jACMfWcjkVBjNIxA0Ap9FzBdHcPixYkEI0H2gvWoLkHeYTbWORh0hLENWl7oDhOZ0X4EFrMNnEhHICHVLxZjxOi+jymgNyJA7z0B5CeC7x16TwInKfjuFRWZh/M9GQOM8ab0hIjEGIkfHCcqw4H8xY0xeOiJimEaCSiBoMtRiXQ+ByiczZRPAIx5BGf0sy5jo1IAGWJ3mMcKILIcraxIoGBgOzVna0gAmzAaIWrAN1Ayb2xMYMFamPfj2B4a2N1YgRuxCtfGNbgxrsI15QyuCStwVZjBDbYM19FK2p1YgS0PeyR+7Tm/i1tvuRMf/dgxuPH6G1FkDpmPMGP9RMaw07wSLbi41L2KtHHIswbGxiZgWY4FGkKK8TE8/HGPwW/8we+jmByDjD6GAOP4wMvoMwqoCI8Ix4WwgZoKsiOxHQ8bXNnFirbDoWtbmADgDHBeiqly0884I7xkAuuiF8lRpABdxqgBFBrhwKWAceiOD+5F6Nt3GyN8noGMclcws+Knl83gkMMOgy+agMugjSGTMJgDNYxyQtNBhcWZNRxq8mRlGfoQCnRQYFvPsCc20XdNfQ4GdQjAXdatiLteminGKJcQ93aQwXSzPOcTCC3YRoXB8hz6LdVUN2UJGwE7A2qF7LcHe8uSLMc5HCoaMdiHwPkW2c9QkwbIAcqvwPiaho46lpybFVLTnNc56ZRZiYXZOwCOLmfXjO0bc+lOYIrumAKRXmZinUiVYHSNKDCiwIgC/6kUMLYmeMrEjDLcKIuMctpR7mWe+hXDFOPQJyqd9wDzVXVAlhfQP5A0c5SflJsU/Nx3o9meQXNsOcpQwPIm1b2MoBSkqIMzlncwrgECxSPFPOUgo7EIilwcaJeRhoCD6OxF4wFhSIYIMwOpRz+XHz4jodv4MKYI9I7uEQUOXAoYh353SNY4B3BuGeeJg+cMy+jzAP2Cp3xqtsexZesh2LBhA2aWLUODB4/mjTMwMG9E0mXrEvpH6ELBNKWaAfr55oqHaJn0P8pKikXUIaJbltQnmc48yDzqoUu9T78KENgDZkNd1qhZKKg1i2y7gVVrVmLzwZuwbv0aGj7G4TOjfI1QnwTltZxjYHzFw84dO7bjqquuxgUXXIwzzvg6Pn385/D2t70Dr3rV/8KrX/0avO3tb8OHj/4wvnDySbjwkotx27Y7KZsDzOUcX56+bVJIWUU/jXWs3UKj0Uyy3fkc7AAiZZLGYDyY1dY9UGetawdvpCcFtiOdzYyj2nebGcxsXwR9ZoNwjBHSo+UKnvUP61C8xlVzn6s0xcsdgtWM7rtRYEgbuXdLAn5IhJml92NmEI0FM8O9XWa2N6+Z7c2i9gS9M0H+IfZmomcYJ1f5htA7FvT+M/JWs9lMhg4ZOWTgWLt2LdavXw8ZORSW4WOKhsExGkQajQbyPIfKsokfeWtsgpmlcSjz0r7ILyh+KcwG+c3u6S7Np7JDLI2/N7/ZXeuCOUgWQHOI8wCO67xFjssw1m5gZnoSzaJAxvSUkXNnWK/228wNzwjPMjlljcYZKfs6NFZWLkPPPE7/1tk4+rjP4LLrbkKdcW7z3CzS9Y02QpB8MdbAho0u22EUOK0pJ2qorgDGK0Iucw7uCFhgvoD78mLPEElAT1kOa6BXRvaJ4LlcpbE0p/G9a3fj/cefgTJbhl4gtXxAsC7q2CMPeZK8hueZneOQEhA50gAjreWrjecWqov0iRys4lk90435+AaMsaQFEJjKtlle5w6C4khh5ouEAZHvW/WxrpqNRWM821Gd8gfGB77RSBlrgxKINK4HrhN8laihtYXnE65m+wGO78V7h4wGcn0R0TdXoJcfjEu3r8YnvlnhTcfegJMvbuCWsBXdYi0qz3fONiIHUGeBUr9irw3ecvJYjkZRQGwYOZ5+6CNynakdMEBEcAHRajCGvVP7YD/cXcEU8IoJEYM/BozgLceYx0gLuYz6qW4HVnZPAPcabUCKx+JljPhRSJmZZzG7HIWWAnvzLI29m39vG8A9smN03bcUGLDqsA8KDf17XU5Szt7FIHPwfUaKDpCJsfeFAvJGI8sTgYgW4KWwefIDy0DQDKNASf5UL1kYxtocJ5LRF0HJDEo2RE558MAx1j3UnJAuN1QMc8YymoJA5c0jUqhUdEu6fZej4xvo5m1iHGVrGW6erbGtbOD6XTVu6zVwUzfHDZ0MN5Ut3BzGsKuxAndiHPN09/gpzLop7EEbZWMKCzGDa43j4EMPx+/9/nPx0Ic+HB/72Mdw5ldPR93rUkBVBIUoBVFNS32kMDUzeJ/RSFJAn8jp90oEGjEiRxeYZkUG32rA6auLBpBi0EWSyWE4OXwYIscYQ0DNg1lX9zFBGmxZt4ouVBsfkfmNflAgpreS/EwAFn0YXSMK/BwoEFnnho2b0NTX8+mP5H3qXxBCmgvKQR4mH0YicH4O4BHMo+bCWyLHQmXoBEPwBYwbyhBTZQDza3YMgMGV0iz55QXrHbhgNvo4X+hRgDDoU22BSkTRaMFL9nDTyiJM403FwvkMFdOTzYVahPM5guKZyZzBESFU0IYXDuw35xsnqnG+g2ngrrDu10kGsCKARs66KoG9szJ5+dDN/iHIw+TBGAaB0XNEgREFftYUGNX371NAUmgf9vlA+SdEylPJzVarBR1OOeeonkmO2UDCUX6Cm22YZ/YM7bFJOMrxCOZjtqh6KCcpNUGhR4B6nmBwZsMoHJiXxk9o8JH0pJ5HhY+huAg6i/c9Yu4RsZhx5IwocCBSQNNoiL3jH0b8cFfyrcnDVxl5Dz74YGzZsgVr167hYewYMu/QbBTwTnOz5h6Meh113IHQokSjbAxUVumg2WxR7mXIiwYq6piB0lGfys54OCVXcZqyNed4IHIe4Oowd9Xq1dh00KaEZcuXodVqIss8JBprGgI6nQXi/yY8AAAQAElEQVTolwK279iBy6+4Aqecegre9/734c3//Gb881vegre97e34l395K975zv+H4447Hued9z3ccced6PV6UPksz5Bpv5l7imnCc++ZkMM5D8+9ueA4Rucc2zXCsfccMwjjaIdQGI7UFRhJ3+i+bylgZjAbYGlPxNeC2V3TFCe+0FoulGWZ1nXxpMqbmZwE5R1C6YLCShSveC8+tdS+4oZQniGUL8syFEUB8fvwmxyabzJsyBWW0QA5PT2NiYkJzoEW51MzlRnW+UB1IzjHEjjP0iAjn/swMT6GNnUv0VE/wa73ZWacuy7N70hZEimDoItzOJpDcB41URnnensCN9+5E8d+9gScdd4Fac+tn6C2ooVgnqUMvW4HSe9YrLekcbWgkUlx6h0TmU99orN4x2iD6MXwfeVkeQNRxuQAOJ9TboGGEMpq38ItO/s4+czvY65uA/k40zRe9tQBRnlY0rit8VmMizop45M/QlfkewmUd0KkX3Hc+u/NywoZxXVg4KF/6R0ZiMwryGt8pNaYW67IFxk3wOCpOHaObTITy4JgOSamViwgmgwQHCzjVEvNc8HA8wkVkdGr9JPwE1vRaRyOq3atwftOvBof+MK1uPj2Key0zehkq7Cn79HneAKrpkM+qlBxrelTFmh98pzXOdeIql+l9i29a2amy6eKJKi3pn4onsCPe7FMyvofKZMK3PMhat0zdhQzogDw79NAjLgIw8CTnuLyxOL0JCYVm9EvxzEnBSWYbrRUggYCIcJToBoREFyFaGVCHbuoQFgfpXGiuYiadQQqW9Cs5WEjTxdBrRFGQe4o0A2BddTMx8leGCrW51seFa22jpbLKnYQ84qTuItu6KKHiJKKXr/Zxjwt2zuzFm4KBa4tC1w253D+HSX+8i0fxJs+dALOv7WP63vjuJ2C4DabxGxjHLvYj9no0EGGGjm8ayDTuHoBDZ8jsk/z3S6mVy7Dk5/yZPzqU5+Cs7/xDZxx6pfQnZtHmwp0zUXDc6F3VF5Fssg+RQrTUHEc/ZLGCZBCBmiMHLsvcrAhSAjFRXpG0jQaAEoVY3kXQ8qfeYdY9eBoBDpozQqsGvesS0kpM0bXiAL3FQX0aZxNmzYlxVWK9bAfZgYzGwbv1U2pnCMV50iHSoz+L0hJowiyBvNn4BQgIv0CncVbcyPFsALNs8XouzkOIThOsQZqGlgoPADOPRjnFCUSrEKgYTVQCSo4xy0WQFS7TTgULNNHrLuA68JR1viWg2tk9LNf3jMv6ykrIG/C52NoZuNwdY56PrBNboYlP5gldcrSc8kj0i/QGd0jCowoMKLA/ZgCnvJOBxPqoplBByHywzyiLxBcTj2GQo731OQ4mgVlpPQ6ijjvHCC5yw1W0GaNBuJAmQsKdzODqSLmYxAmV+EDFDVpBK6Hw+GbJeoMgyN3RIERBX4OFNA+bYichgl90nzdunU46KCDsHHjRuigVvKvKApIFjrJNPZDclBzdgjVweh0K02HlQqoTLvdxuTkJPTTsdKXt27dis2bNye9WWmqc35+HjfddBMuvvhinHHGGTjxxBPx3ve+F6961avw0pe+FH/3d3+HD3/4w/jSl75EQ8d5uPLKK7Ft2zZ0uTdVG+q72lN/Qggws739VbqQcY+qfI1GIx0yyy8oXn0QzAZyZ+l4MLru1xQws/S+9f4EvU9BfCgM36WZJZ5QmqB3L74AL+WreI4hd5h/yEtMTvWbGZeoCMWLv+Uqv5lBdbV4WD8+Pg7NIX2bQ/NI3+LQ/+OQoUPf5BgaO5SnybMT8eJwbpmZmoLqVN0pcAA/9I5EI8kI0Uh0kSFEtHHOo6JuVVNvCjw4ity5ms9gLgOISFQ81wJ1tG07Z/Hpz52E0874OhbKgE4Z0atZkIpXo9ngAXiVaN7t9eHMIfDw27F+S/oI81E5iwnS3KjT8QTKeF4GGO67i21TzzT2N+P5X05Ejsn5Jrqxjcuv344vf/27qLmfNzMYO+qMMpxhZxl02M+o/fjme4k13xtPQF0N+AhzAQWN8BnPI3bMt7EtHIIvfM/wv95zIY4/u8LtYQvK1kaUaLJcDe8iYKyD5WoDaWKoepHnnzmKmCOvPZElZHUGT7jgyDWA+CEp7RaSf3AWo/qweBldgc7Sm3zE0khl8dNd4sSfroZR6REFQKblLUJQjqbNrA7mATKvIgSI1dySNLIwk4NZiovKi32XqU4EMJmTzOC9R0ZIuJp5mKOQ9gUFbQ30iSoCwQAJVZfDsiasaFOQOZQUaHMlUOUM0z9PA8WsK1COL8NcMYXt1saNHcMVO3u4dFsHl+/o45pZ4IYFh1v7DcRlm/DM574U834K7/q3T+PS6+9EmU0iNqcho0eZFXBjE+hxnMYDzZr9KLlIOPYTWkAYDxgCu5gXBR7/+F/CS1/8Etx0w41437vfg2uuuhrODN45aJwSrIELh5QIhYdpTnWEAF2OeStueFklIssGpslVmmAxxcAhwFHINX3EmmUTWL+yLQoxHqk/EfsuM9FvX3jkG1HgZ00Bs7vymHhc0M8IaKMopVhtSnEzu2texd8Tg3nV4fyf7dXo0FgRacBExnlbk7sX6xgsrvtKmzENxNBNSWyPt6I5/Rhj0E+7CDXnc+TCDdfijGLd2RjK2MTCvEd3vsDcngxzuwzzRFW14G0MlrfAaYjIR12W6Pd7VPwj6ywAyiGon8EDNHb05muUNH7ELputHGKvAqc00mV8EuwtPaP7P4cCo1ZGFBhR4KelgJlBuoo+vdngoZk24DFGmBnlYgTMgaIbNd1AnaZottEeG09ykvsi6i4AJSScAZ4PZmHZCJaGrlQXPUYcyLczgw6faJUHCbtIirjojpwRBUYU+FlTQLJHUL1mBjODo4CS7prnOSTvdPA4PT0NHeDKcKFviBxyyCGQAUN+He4KOtSV/isDh4wmMm4ceuih6Rslyqdvlyhe6TrQ1Lc6br75Zpx11lk4+uij8Q//8A/4+7//e7z+9a/HG9/4RrzjHe/Av/3bv+Eb3/hGMoqoXwX3nmYG9U91CGYG7TEFM0pVyualY9JB6VKZrXzDsam8/KpP8YLawejaryig9613LOh9ax3RPkzQ+xzCbMDjSwenMgrr3YsXxGPymw14ycyUDLUhj9LENzJyaF6sXbsWguaA5ojmgAwd4nMZO8RbgsqZWZpjqkvtylWd94YflXZv+R+ocXqfZgbJIRmMZGASbYbxgAGEzqYiHL0e8Blk/AjUvIJ56mcepr2sb+DLX/sm3v2Bo7FtzwICz9mCsQw3zFmjkc6TmkWT+9sMPAkHQgCYBu6YBR14RwNj9PD0sKwimOs+uSOoLvHhMlT6YA37a5YjK6YxW7bx2S+dhdu2d+Eb4xxKTLpoznNDzzwgzTQvWBr762Wkvef7Bc8r+UY4jIgQK1R1iTry/fCMsxOWoZMdjJt7m/GBE6/Gmz58Di66fQa73Bb0GhtJpwYqGoWCY35n8Bl5R2sIz14sgDQzQq6j60g1z/cvGF0QNH6AGQWLDGPxMrp3B6P23qK8sDfiJ/K4H1pqlDCiwL9LATGgmFcuyNwDhlVMMEMYBJGuyIDAXJEIZPbAGRLopmiyvqPHC2EwWZwmIc2KRiui1Q5WGawfEXjQGfpspYpwWQPpMNE12QyFMBrJOtmLLSyENno2ia6fRt1cg26xGtvCFO7ANG4Kk7hwJ3DhrhwX72njyt4UbowrcLtbie1uOXbbDGYxiXmMYYHWzonVG/Cs3/49HPXwX8BHPvRhfPv0M+Bp5Y7B0K8DKvYbWY4Khugz6Pdh2bm0kc/zBhpcGGiHALMCFDpr1m/E81/wQjzsYQ/Du/71nfjGmV9Ht9MBJVAybGaOC0/F2sxgZpCwNWPdFC5YvJISwLjAcKAbCZKR5UVhUOAEuFDBlT2sHG/hsI0rkTOvRcAAeOZPfrkEo0b3iAL/qRSI5GfBzNIn5aQIDzug+KH/3lyyMadLRDDH+efRozFhrnKYL43GCY/06WIqdTFxO/Yq4akutgto5tSIVqeolC3FD4MRJeeOMZ/PC8Sas6cex9xCC5dfswvf+PZVOP0rl+Lkky7EKaf+AKeedglOPu0ifO0bl+OKq3Zg5x19VjkOCw24mKGgjCpoQKk4zeNcBErWx/6C/W7kE5ynGa6/7AZcc/6lqGUACcxj7AsRQX8Cw7rtbmHFjTCiwIgCIwrcjyhgRuHF/hQ8fJuYmEgy2MwgfQa6KG9rKkUV5XTlcpREY3ya+ajvRZaljmV1TfkZwWIwx0KUfZF6TahKMAfzUjqyHqYccLeZJRqAa0NFepAYizSId3MXgyNnRIEfhwKjPD+UAtJLBWUwMzmcdsP5loJ7H8pnZvDeQwfEQ+gQWEZhHfIKw0NfGUJ0UKk0HVrOzs7i2muvxdlnn40vfOEL6RsdMnT8yZ/8CV74whfirW99K0444YT0rY8bb7wRu3btgg6MVV4yV+0I8kvmmg36YmbQQbf6o3gdiCoMXopTHfSmW2MYQhFmBpURNK4hFDYzmBlG1/5BgRB4AMm1U+932GO9xyEULyjfEOKVIRQnv4wlgnjIzBIPiu/EzzJmyLghQ4cgv+KUJkOIeFV5xXdqV+2pzmFdZpZ4Smlmtpf3zAxLLzNL+cxsbx4c4JdoqXckiL7SwQTN7wF9HTUHo/wC99JIfpjnjtch0O2VEXlzDD2evYFGkMoK3Hj7Dvy/9x+NCy67GjFvcvvKfSz1t1AFhDLwHXg471H3+wB1NUHGD7aCvZeprb2h+8xD1gcP6RD1s4OcC6CBY6Gf49LrZvGF089HKGZgWZuddRyGwXGvLkTuzc04COzPl8ZUwKMJV3sYxwQEnqWUqKhfi19yy+CshVCsxVxxOM66YTn+/O00un91Adf2HoSF1laera7kGWiGwPLeyAOhh37Vg3kjPwUSKELvP5BctRlqcwhEZFjxbBgJiIBAh0lYCkUzcd+txH2hn9jnfuKSo4IjCtyFAuTI6MindMm6A8YmJzMmMXXKyzRGaVoIik8CmlKIN9K3HjhfIsEZAgQHzsMEzhoKKY8aOaJvIBBV1kTHtbHgxzDnxrDbxrAjtrG9buFOYhtxUyfDd666A2/4fx/D3731Azj7yjtx7WyGa/Y4WjVb2OFmsDtfhlliIZ9Br5hBP59CyTpL36LLttiO4yLQnpzGk5/6NPz+7/8BvnvOuTj+k8dj17btyDiZ67IPjaWiIC2JBR6c1hyuZR5lVaPXK+GchISh06tgNIqMT8/gGc98Fl7wghfgy6edhpNO/AK23XknNCkDN/3eOQQK5UjaCYG0NDPW4/ZC8ZFxEi4UM9Cl8sa8LE2jUReTDYdNK2cwmQE+AgakNjIDWBSja0SB/0wKmJHxFhs0M3gqS5o7UnqlGOvbIAoL+HeuiAGnGw2h0TXQqz12dyrMyVBKGRHMp5kA5sMPvYb9WXQNAEsJRaNASYMrYhM9ypIrr9yGb3zrbFOX3AAAEABJREFUEnzvouvYjmFiZgO2Hv5wbH3II7CFWL5hK+aqHN89/2p8++xLccVlt6M7V7D1ZehT7sxtD/BhEuaXA50Gqm6ObbfN4+Jzr8SZp52D737jApx/9g/Q2d1jbwf9ifTplqsYQWH1b4BBaPQcUWBEgREF7o8UMLP0Ey6S9cP+MQpS7mKsKW0NFbdiMmJnrUnutScY5+FdBqPgq3m4X/Z6GHyLroKjEPR6MNewvh9nvRjmfSC4JAGHQeLwaWaoq8HPUEAKtBTqRdoM8jHT0luRwtK4kX9EgREFfiQF7i5jzAxmAwwLKo+gvZuZpehhWHEpYvEhnVc/XbVjxw5cffXV+N73vofjjjsOb3nLW/DKV74Sf/u3f4tXv/rVeMMb3oB3vvOd+OIXv5jyqbiMJjKS6KBKcrXRaECGDrVVlmUycCif2hDMqCtTLvSSHO1DZZRPeXQgOqzHbJBPZRz3oILyqF71X/GC/GZ2j/Er7wj7BwXMfrz3Z2YQHwjimyHEc+JBfZtD/CgDh6CfrpKr+MnJSeibB+IxM4Mu1SOIp+4OpQ/jzAb5FSd+E3RwP4SZ3YP/hmWVV+UOZJgN6COaiB56bzI4CXofgjcHpQs8w0agjIDiiEZ7jIfZPJDzedLPIs/C9AGVXfN9HP2J4/DF08/EHp5n9XnYldEY4nxGIwj1kJqnVSbKU5aYPARVFSdQLzG2wRRmYASf99WtMUtvynhOB+NZgW9jZ8fh5DPPx65+k+d/rTRuswwgGYLGRSKp/6CexVHdV13/6duNJvUb3gog8r3xENHx/XnvGNY77FPPjvA0CtVoo3Qr0SsORZx5LI75yh1404fPw+kXR9zYWYf5bAO6bgadkMEXLWRFAzr71DlwsABh4I9gs/v6zrQoQHwgKIku771R8it6LxSxFHsT/sMejvQ/XGZUYESBAQVM018QG1F4wHGzSsDgJOAoIECTBRCARW5WbgkPx02vY7rCYP7AumpCbqQL1gUaVDLfYA0ZOvTPm0e34EFko4UFX2BHLHAHjRU3ZTO4wSZwbd3GVRRal/Og8tI5ww/2RFzTKzA3uQGHPenZuC1M4P996hSce/Wd2BWnULdWYz42sBA8D04dahpcYm0cA8E+mKPrOQJO0G6/hzJwHC7Hg4/6BTz/j1+KbTv24LiPH4MbL78C41mOLNRArOFzh16sgEaGyjhRvUfG9BgMGo/nGHbMLaBmXGA7v/ioR+LPX/nn6SexPvLBD+HmG2+CUch6c5CAhjMEA+kwEB5mRoqB0YZIH3tFEkawcYaSQ/oHePZhzAdsXDGJNVMU4OxSbmA55mEhR8eI0T2iwH1FAbN9HGhGfo4R+oSKvu4v5fpH98sQyPHRZXwSWqgtRzd6zHMe7+nXTM84RziPmEM3l2JEzUm2BXAGxIzTxrMZoxsHLp8pDyL0qZa8MYVqIcclF9+G73//ehowGzj0wY/Aui1b8fDHPQJHPuYheOgvHYWNR27GI578WDzx15+FX3zCUxD9Mpx73g248Hu348rz7sR5X78e3//mdbjl6g46dzpcc9UunHPWVTj7W1fg+it3I3TG0YzLUdNQctv128HOg11gb+SwfxrAXqivKWn0GFFgRIERBe6XFEj6y2LP9ClPHYQoTnAWKYFLZC7AeNBWI0MfBfWiMYzNrEHtGtg918GePXPYtXMXdu7Yjl3bt2P3jh3YvXsX5ubm9krDu0vHxSYf4E5cHL/cyAPPEojhZzHmUR0jCowo8GNQQIeKguTZEMNiZpJKgJklyNiwc+dOXH755emnqU466aT0Pzn+5V/+BX/zN3+DV7ziFcnY8ZGPfCR94+OGG26gnNudyuqT8jpInpqagvyee0q1a2bIsiwBvBSnfjjKU+VRm2YG+cFL8dKrZexQmvKqjAwaArOkvMpvNui3mSk6QfmTZ/Gh8BCLUam/ZpbcYdzIvX9SQO9ZEF+YDd7Z8H2KL9RrpYtndGgug4Z+pkoGjg0bNkCQoUPfYhJfKp94S2VUp+pQffIP+VRpqldpZoM2zfa5SjMbhMWTyicoXjAzqD7BbJDPbJ87jJeL0ZXm4ZAWehdmBhlK9T5zHvw7ni8ZN5qR51cCuAdXPpGu5plXMIfAMlUEAjw6ZUA/UO60JnHSaV/DRz7xadyxcw618byrjnBFgWhAZAWB5RjDgIPB0WVs0lF4GAWel6VcuM+uLM8QOG6d2wX2ou9auOia23H6WT9APrWO53c5NO7IcRvPIJkFgWd8HNZgLOB4FLm/gueM4Lhqvrs65hxNBsf37VDxDLILWE12qOHNk0QedZVjvj+BevwonHvDDF773gvx0a918L07lmFHfhDm/QxiYwImg5k+kEM+qB3PUVwN/W9nY71OEA0TH0S2SdgAoEtGweBi4X2BFPWzpjY5MtU7eowo8JNRwMikREyMaulJfufhO8jLESB70wNYSJCgHYBB8FIWlgpw0CQseYjZ48a3Q0G0QGtsh4ePe9wY7qgK3FEWuL2f45ZuhhvmgKt2lrhkWw+X0r1yNuK6jsNtVQPbMY49fhLzNI70mrRKFhMYW3swfuMFL8aWI38Rx376izj9q2dj525OcFq04XgIygmeZEHkRNTEVH85kCqUqGMFJqOioOzXFfpMX752LV7ypy/DkUccgc8ccwzO/PJpsKqEDAyBeYoiS+UqTvSyLkUFOM/p5gw1G2qMjSE4B31bpNPtYtXqVXj5y1+OX3jYw/HJY45NCrJ+59XMWM4DLBfBi+GoPtISHbg4MQYkH4xxllqJcFqm2G4WS0w3M6xb1uaxAlCweSYxHRRogPx8ju57UGAU8fOmgJmlJhIvi3cZNiMH068EHZTJCCL/D4PmQzQyNSenuJ5TAskYUrTQg8fuhT4qLuyBfnCSRACRzeoTLvKDcUizwXGRx+JFf4ozhh3nVYa5nV2c//2rcNOtu7Fu41Y86WlPx1GPfASuvPEafOt7Z6HnSyygi1PO/BL2hHmEhsNBRzwIT/jVp+PgQ4/CLbfN4tIf3ITefI4ujRuXXngDzv72D2hQuQHb7+wiVi3kbhJZHEMDY/B1gSt+cCVYJTvMbuy9jT02hggNhL7RPaLAiAIjCtxfKSD5PuybmUEHJNJbFO+o0zgLyHyEp1+inyHU1P+KyeWoqP/pm3ydSmLQI6Oepv8DZ6xQnwDtUm8CBbkRcoVI3YrJB9DNwYtwHPG+se+LY/ToHlFgRIGfAQUks+5ejeLMDGaWkvQPhnfv3o3bbrsNMmCcd955kKFD397QT1f99V//NV772temn656z3veg89//vPpWx87aNTVgaQOkScnJ5OcbLfbqU61IY9zLrWjNiT/8jxXNIaHxGaW0iVfBSWaGXXbmPIM6zEb5BvWJzfLMshVOdWtOpVfYUF+wcxSPuUdHmRjdO23FNA7Vef1/rXnmpiYwMzMDPRNfP1U1dDAIaOHfrJKvKl8OkAX/6m8YGaJL8wMusQzgvKIT8QvildeQX4zg/IICgtmlupRGUHlhjCzxN9mhuElXh1C9QwxTP/J3AdOKdFQ9BZdzCzRb+iXLpZ5B6pe3OdKZwhUtAKMipQgKoi2kgXmPJznmRZTYR4+byC6HL45icuuuRkfOeZ4XHDpVSipo5U0giDLYVnB+hzrJlSOTahORtIJxH1sADF2IfMcjsEoW4MvsKvrcMrXv4fr75xDaQ2AY5BKGTimyDFY5nhsVsMZQzwHJKlYyf57O2ccwuJ7IC8EDrZaHKvet3hHP1FrPG+w6Djugu9+AgvVGGL7YLgVj8anzrgDf/eOM3D813fgurl12GObMFtPIvgJBMtBSiGQdlFkMj0HIVP4x8Jdc6qGAQ8NfD9WFT8kk/sh8aPoEQV+DAqIMR0Z3CHQq09NGzdjTgfznEhMAEwJnGA0JgQEcBfLKMbBwYiMSlygG+FhWRtlPo49bgy32xhuyaZwea/AudtK/J/jvoK3H3savnX1Llw928SN5STusOXYRYvjHpvArJtAJ5/CgmujhxY6dYYqFrRWA75oI5iH8xme9Yxn4ref8xxcdM53cNrnT8C2W25hPwJRg/MfARXzAdECovwZYPTXkcaNJvtYGEIW0bc+jP5nPuvp+PVnPQtf+8rpOEU/YXXzrWg5h9jv0wgU0WzkYBAyoiRjSKggg0gtowgNKmaGnDRw3qPRbODpz3gGnvSkJ6VPAH3x5C9Cm3x9ZTmQpp55HCuLMSbFwRvbkRBmGrVcxDogpHpLFFZjIgMedsgatD1gAIzCh15wOEgXw8kdPUYUuA8oYGbkyQHUvJlB/A1eZpbmxaGHHgop5XVdk8Xj3nTNBy3M0RyqAM6vgMgyYLjmQl0iowJTYL4fUTIc4FneoEMitWHMFyijnKNcgHGDWEFlYRnzMI4Lt/MtIDRx0007cM11t2PV2o14xOMegfHlTSzUu/Gghx2GDvpYoGzocr4d9aiHw7cyWNuwfWE7btt9Gx71xEdj/ZaNlBU5li1fhamplej3DXPzlDPZGMdIZC0geiCwfxpMVdPosgu77tgFXRw6ZDSVH+wrBwpQZoL9h8IYXSMKjCgwosDPiAI/w2oc9RVVF6ijCDpAkb7jqcvoE8iwSHlbIVQ9SWiYGWr6rDWJg46krF2zGX3XRK+ixHM5JPOM+o85j17Zhz5RLR3JsZwOcYTUJvNUZammH9DgigFnIA1rPTA3NwuI5uYQtHCQDtIXH9BEGA3uAUcB8azkxXBgS/2KU7pcxQ/9CgsKK15QeIhhvNxhnFzlE+RfiqX5hulmlrLICKFvoO3axf3o1VfjW9/6VvofHZ/85Cfxvve9D29605vwqle9Cq95zWvw7ne/G1/+8pfTT1ft2bMHqlffhpNeK4OHDpQV9pSJkl+pAT6k8yrOzCCZZmbUUznPgRS+e58UFswspavMsLyZQZfaVr3DfGYG+RWndJWRK8hvZkkmmw1cxasOQeUUvjuUNsTd0x4I4eHY5N7beMwGtDKzvclmtpeOousQezP8EM8wn9mg/DCb2r436J0shdbY4bsVLzQaDciwJt6bpKFt06ZN0AfN9I0OGTn0TQ59y0PpMsiJHwWVVV/MLHVBbaudFOBDYYHedJtZGq/aVj5haXrKxIfZIB+96VYeQfmFFPkjHurTEGaDuszsR5Q4sJJESzNL70J+wWwQBs+OxsfamJoYh9xmUSBjGgVC0ilyb8ioXHgC1CMAgyNAKFjxoLyqPYz72Otu3Y6PfuYEfPWc87C7iqhcgao2yiHpbAbtWWNN2eUd0KBhhGdfYPu4Dy7RYIiaOqLODfrqW97GFbfuwQlfPQfSP6PPoS22oz7lHM8POIwylBxv5HhqeOquBvrvgzH8TJpU/x0PT3TOCerfsc9qI8fsUFmT77CFgBzmMo43IvOOo+V5StlD5mr6jaWmEMePxO78cfjgSXvwr5++HV+7tIU7y/U8F5lh+Tb1UJ7F9AKCzjfIQawQZpYg+pJJIPz5FogAABAASURBVFdnHBH7KOrZHjt0r3c0dom418T/QCS58T+Qe5R1RIG7USCSoQVtZEF2NwKcGrpBZobzibn1qet+WaK30AW4ka2QoUcL6wInWkef9PNjnDQZrttT4+pdFa7cXeHS7X0aO4D51io8/Cm/Af1/j/cecwK+fv7l2FXmCI0pTtImrDFOt4FezHgcmaFm/SWFb6UJR+j/b/gsh8uYRkF31FFH4c/+7M+QcRIef+wncMUPLkL6SS5aBhQXKZwpG1CXNYdl0FUxrlf1IQHIzKyLo2T+ijP3UY99HF7+ildg185d+Mxxx+OSCy5CHlmqT4FCZJxlzkfUPCg1CpyiwQhu8yONIewCDSIVur0eSn1ljIR79OMei+e+4PmYnJqCmcER6o96ImDJFeoK+n3snMadIvPwLO/qPtpsZ8u6VRRfQMb8xniBvWYoLoLO6B5R4H5MAecchkq5ullz/soVHHk+cCWMnB8RA+4OEQiRs4QGDGRN9IJLqI0zgzBz1Lsi80SYYz6n/JRG6auwQdXCjHkoP2LlcOeds7j55m1Ytmo1Dn/oEdg2eyd2zG+jglBiw8Eb8ZBfeDi2z84isJ/rNm5Ao1XQIFPiupuvwx2776QS0MNDHvkwLF+/GtfdejMqtUDFyti3yD7WbKPfq1GVattglJ9F7il3Am645hqgZAElcUyRXimedAY3ZevAM3qOKDCiwIgC918KmFG2EXmeQwcrkYLM88APi5dj2JKOQnkMh8qoy3ETvXbLg7D6oMMQi3HMdqmP+QbAtC71qkajCa0HOuQRgtYG1kPhTjlqWFo/HqCX6Ci6OTegbzL6aKEQLUnvB+iwR8N6gFPAzCDdD4vX0C9+V5QZuZ5zPYSQZIDkgOIFM0tlh2WweJlZijczLL3MLMVj8VIbqk91S67IyHr99denfzT+LRo69K2N97///dBPV+kbHa973evwtre9DR/84Afx2c9+Nn147ZZbbkFVVenDOzJy6NBZRg59cl5ySX0zu2s/FpsfOfcxBX5Y82YGM0u8ove3FGaG4SW+Ef8I8gvyC0v9CovXhuXkmtld2lDcEMO8Q1fxQ7/6IkOFeEzrqwwYMnCsX78eMm6sWbMGgowcK1euTN/w0L5KdQxhZkPvyD1AKCCdiVtgNPIcTRomcp4hUZWAUa7KYJE+bEI5C4YTSBfxmmDOo9EY437XoRib5tlbjhO/fAY+dcLJuG3HLPrRo1dSGTGPUAdYlgHU29DpAGwHS/Q/3AcXe5bmcs29Nbgf3zZb4qwLr8HtcxEdGnGis729ijyAE4Jc6Vbcp3MF2pu+f3oiNCa+bHY/LAKI0Mj4znhyGOBSeG+exfGD42c2GI1G/TiBKtuAXnYYzrnC41+PvQif+PJNuHLXCuwI69GxVcjbaxBiE9Ey8kvg6Seb4/v32cDA4nQmQn4KIcLMwXmHkufFQGRGgc5dbr0b4S6R/+GA+w+XGBUYUWBIAQkOCjlEByOPWpoUPOKzGtBiai4ZEVzeZLqhWbSQ0a9PZS9kbcw3p3F7aOP6fgNXzBku2RNw1bzDrWEcs8UKdAhMrMGe0EBr5QY88RnPxiEPOQonnXIKvvGNr+POW29B0zmg7EPWWO8iiiLjlKlp0W5x6gaEskIzL1B4xlOQW5ZhoSoxvXY1nv7sZ+HIIw7FFz79KXz7zDMwTwOG4wT0PDR1tWO5FgW3wWhQASdo8A4cKsMBVpcINIhYo4E5GkqWr9uA3/y9/4LDDz8Cn//M5/Dtr34N1ew8CrbpaaQwGiU8raZ13UVZdkiPPg9iCVrBM/appuvyjBv/iC7r3njQZjz5qU8hGdk+acuhwdg3ox+8EukZcEROC0uVaGAoLKBF+m9YPolVkwVpABgAZsPgYgWKSIG9nhQaPUYUuL9RwHF+6xNyUtr1FWyFtXEwMzhCfE0fGIDmRKCiFgU4xuXoBkOXk7ZPaA6beWjTEBDhMkOvswvOU14VOfNTgtFIGfWTd5rzwWPbnXuwZ76DjYdswJi++RHmsKe7B5qrt92+DR/9+Kfwmc+dxE04YOZoyKjYsmHz5oPw0Ec8AhQicJNNbHzQwXATOeaqBRTjTdo1ArK8gcD+FVS+1B99SyygYlwfgfJi145tQMV+GuA4HIoIpkVEygGMrhEFfj4UGNU6osDPlAKSyarQzKifFZiaGnyww8wohY1JA+jJAO+IYJSllNV+bBKrDz4cGw9/GIqpVdTdPCoajiU7q6oG1SvK3JJ76g731n3K4ZrlgWFdcgU8IK+IGDTeSP3X4DjQXq8LEgQQZRVB3+geUeD+SgHpYj8KS/td08AZAjUlTfrFBO2dBO99mvvKs5i011Gcyu2NoEdxOmCpaKRgMBkrZmdn009XXX311fjOd76Dk08+GR/4wAcgY8e73vWu9LNVMnp86EMfSt/ouPjii6FvdKieBveBMnRIV83zHOqPdFX1TRiG1ZbGq/YFhUfYPyig9yY+EvTuBPVc8XLNKIDpMTPo3S+F3r9w9ziFzQxmBl2qS1AbgvhT7civdDNLvCWeEmTEWArtkQT9jJUgw5t4UiiKAuJNlVO7AkbXAU8BM0NG+dnIczSbDTS4F5bqEKlbBJ5dUclIuoXiTHrFIrxz6PVLmC8QXYbguZ/lgfj3L70Kx3/hVFxy1fWo4MHjMc6HDLFfkdYu7WERgJr6GxmfcffdzW6kvtd+DLfvrvDVs3+AxtQa+EYTMdYwds0iOOKIYFx7GIiKZDwj9dyvETmIwPEE4/tJ4HAY1oiNaRpr5LgDzxQDzy/j4vhTGaaXZQ8IJTwPJ0KdAY3NuKPcgs+cE/DW42/EyRd53FwehDmsAvIZvvsc5nLo/yn3uZZ3yBP9MiDwfMaRh8x5BMZL5jkynPqwD+xbutnBQccYop/Pn/R2P2nBB2650ch+fAqI+YxCwpAO6DkhIHCSMBIwsq6JoQ2Ukwgo0IsUlu0ZbC8z3DAXcP284YZ5j9vLJvbYJDqcJN1sEguhifnSY75nyBq0MEaPsakZPOXpz8DzXvgi/OCyy/H5E07ANVdcAVcOJqBj21Vdsp0AfVsj44LfbLeSctvR70UDFMYVHAV9h4J9fGYKT3/60/DC5z8PF5x3Hj73qeNw2/U3wfHQMWN7dS/Ac7I6TswITRWD4wR15qFvXDQbLfQo3TtVzQNNw8TMMjzhyU/G7/zO7+CaK6/CqV84CddefiUoFmiA8TRC1PCsRpDhIvOqz6GiYm+KJByNIJ4LUEWBUlMQuIzlRMcYWR57LzPSlnE503PHSimsY9lFgwe4q6faWLt8HDlzq21Z8ZmD5Y0xw5t+3sPQyB1R4P5MAW0w9eklKfXeeyoncW93HeeC4pwziZyUFmgkqAOSAtatQaOi/JwF5gGjS1kBSgpOH4Bzp1zosBzgNAcd02kE7Xcjbr7lTjTHJ7B641rEhmH52lVYvX4d8xqmp1fgllu24eKLr8Att94Ox3KBxlXVVzQyzHfncfvObfjOBeehyg3tGcoxC+hTRmn91k/hpd+/zyoEW4AVXYxNA2vWj+OhD92Khz/sQexQYL10DEACHxwndNErZ4QRBUYUGFHg/koBs7sKqna7jUajgYp6E6RXcfMTKdyEfWOIiCynf7ZZuQaWrT8Ymx70MLSXr0M3cANVO8rFHGYubZjKfh/dToeb6mpvFbXqj3uDDziPcURmBqOrQzMtC70ODSDUbRnFde0BPPg0wNFjf6eADjrEu2YGs3tC4wvcB1U0VEi/kp5nZtS/BrytNEH5lCYor+pVnNIUp7K9Xg/6v4r66Sr9j45LL700/XTVCdxH6tsbb3/72/GGN7wB+l8db37zm5Px48tf/nIyhuj/eah8s9lM32CTDCu4v9RhsplB7aldtad2NSb5FScoXVCc0pRnhP2XAmYDXh2+T71TQSOS++NAZZfyhsqaGcSr4llhbGws8Zs+NCDDhj4ItnbtWuibHRs3boS+5aFveyifeFL8OTRyqDwWr2F/1Kb4cAglmw3GIv8IBxYFnPcIPEfSWZOZQ5N62dBY5sgX+nUR8Y54UhB1xDuKk9+cAYTxjKzmqXjgaVekvnbp1TfQCHIKzvjWOZjtlaii4/62CRRNuLyZwp7nZxGmau4jsO3ItYT97bsJnHvJDTjnwivRjRl6dYDmyuAoMwI0AIB7d3U36gEHJNDZT+/Ifge+YyFyTAKVbiAyIT3kiTybGCAZPxCYcx88aaIzFFIRzjdIuxa62SrMF1tx/q1jeNdnLsF7P38Zzr0ux539tehl61DaNEq0AN+Cp8Esy1qktfGMmPWag3MeZgZP3hx0JmJwDV2FjA+Bzk9x6y3+FMVHRQ9sCkTY4oRIjBpJDYFOoEWkJn+az5Csi77NydHE9q7DOZdej6u2d3DTPLBD3/awKXSJ4Kfh/CTFCieGFTQyFPAMGQ8zjQJJfpjH5q2H4jef9zweKC7D8Z/8FC6/6GJ4ptc0hJgZLPOoLKIkOjxsdEWOmkI+ywuY82wjAx/olBVi5nDQ1i143u//AZo0dpz8mRNw5QWXoO70EKsAx78YjEbOGqHPCUq/EVW/RknjB5yD0aAS2aaMKp4W9EMffAR+63d/F/qZhi9+8Yu4/JLLULK+nKPJSLGcfUAgxSKQqW8UNvSyj4EGmjq5WpCU5lS/GSmq/MoFmA3C0BXZN254G7ljfzuYangcvGYFWg4oXARTNQIWVmbCsSxvJjAwukcUuH9TYKhoqZeaC/q0kzYC2ngqLaZDrgDj/PbkbcFxzpD9YcYn51rJOdKtQCOIoTbOQCprzIrIeRPrCDCcUzaAsiVQ1oAKWqTxtTNfY8eOOaxYtRYhc5gre0mJ67OuSANJk4v3I3/x8di1ax4/+MElMAPMBS7kCwCYifj6N8/Et885G/1QY8XaNdgzP4/xiUk02F6oe+j27qQyeCemVtTYcsQUHvzwVTjqEetwxJFrmS8AvgcpX0YZYRQankMyAyDg53CNqhxRYESBEQV+hhQws7scWHrvocMabaQtSpBRd6FuFAaaCluOFG+BMp1wjpvRiAXK2zaNH+u2Phhjy9aipBEkWjEwokhmE2W/hP4fiA6VWAkcy8q9N6hZ4d7S9qc4jVHrYAgh0Vjjj/RrDIqXO8KIAvdXCoh/zSzxrvh1CPGzoLD6Pswnv+IFpSleUFhQ+lA3lKHjjjvuSP9747vf/W761sYxxxyDd7zjHeknq97znvek/89x9NFH46STTsL555+P7du3qwroIFkHgZJVZgbVLSjRbBDWNz/MJL+Q+m9mUH5BfTIbpGHxMjOYWZJLSlc+jK77NQXEY0s7qPcm6N0JS9PNLL1bxYsHBaUL4p27Q+tfURQQtB7qG0T6/xsrVqyAPuyln6zSXkeQoUNGDvGl6jUzLL3M7hk2u/c4M0t8aDZwl9Yz8h84FJCWlWCOO0tDTPzgkWcFGjRUtJot6IMqmWd6XaPWeRnP2YwkEk/X3NNmRaYQugvWZ7BMAAAQAElEQVQdntdl8NxfR3hkzXEslBFf+sa3ceJpX8Xtu+fRqQylQF2uNp7J8RwNMNyXl1Slirrk7l4Tp33zIoRsnPtxT1q4JNMHfYuABYBUYiR7TFpxjJH6KhjCfnpFM56H+IT0KjgOo6HKRdv7gfZk9GC+mMZrHG3NUZfpGx/61ofFPnr9BUTySCV9O8vSGUkn8v2212NP4wicfmmBtx93LT5zTokbFzZhDzag9Mt5Pup5hupQkx8gvmG7OlOVnGSTCLEGQNrvBYPpNj6HoPenuHmc8lOUHhXlfIj3a/x8X5GYM7AJQl4yMDhFBOOBZGJeCteSDB6KceyqPL53za1498c/i4995hTcuosHgChQ0wJYuwI9zsLA/OBEklU6Rm7qQMEbSqguhSWQI3l/zdp1ePZvPAdP+pUnUXn9Ar5y2mmY3bkLGWdO4KGolBD9k0zPCalvU8BZek9g//RJHnXP+YxtRlTOY+Xa9Xju816Ahz3s4Tjjq1/Ft77+DczrH9ZVFTzLZMapwmGaBAQPTM3lAMvXiACTOt0OJCw4BFieYWbVSjz7t34LR7K+E078Ak495TTMzy6gouGkyBrwllFZzjHPhaPRaiI64+LAtmhIAa/IDnrPlkkLME1jDmBbTLOBA0oIBG78o1B2MU4jyMbVyzDTMmTM6wTWw4GzlAoJ9HI88gkKjTCiwP2VApoH6lsIgYslF17OCX0KSpsE7x3MmMq0SGUsUjljCI7zxTOfc45+z1ngUUbHgzTQEMFpo0JkfmM5GUWp8QBMD7XjgVoDCzsDrr7idlxy8XVotafQGp/AThouzv/BxZjtLkBzPLC9nHP1kY/8RTRbLVx48aW45bbtyBsTaDQnUNOwklORfMpTfgUvfemLsW79GkxMTsB5YHJiDO1mAVpZsXXrGjzqMYfjcU98MA4/cjWWr82QtRYo9Xah093GPDKmSP7VnMY1h8eO60lHU5ve0T2iwIgCIwrsFxQYynMd5jQaTfbZUT4LEuQMyrGBcJO3ki5XNFBTX1qogNbUCmw85AgsW7MZXW6mY1QucB2gGyP0z4llBAiU7Y2iwL1drH1v9FL/3sj90DOk63DsaQikR3JHjx+bAqOM/7kUkI5mxrnLZjVnh2AwzWmFlUdQnCC/X9Tv9I0O/QyVvtGhn6Q6/fTTceyxx+Jf//VfoW9x/OM//mP6RsfrX//69D86Tj31VJx77rm45pprkrFDRoxGowEdPqtetae6s4w7KM4fxcmf5znkV7oOrtUPxSmvoDTNQaUpj5lB5RQ/hJmpGPW4mKB8KWL0uN9SwOyu70zvt+KZgPhGa43ZIF0DGL7/YR7lEw+IT2S4EI/JwKEPcQ0NHOsX/0eHwoqXoUOGNxlFVE7lhxCfCeKnoSu/YGZpvsgvmA3C4jH1S1jqV1h9HuHApkAVgAAH83nSwyqeJQWeu4n3xsbG0zeMxIuikvhafDPkL/mVl8V5lkUdjkaSfreHyL1vv1+h0w/Qud63vnchPvHZE3H5DbemD7LErMk2M553RbC5JAtV171B7f78YGzbEKyB8y+9CV/55gVA3oKjrM+yBnxWwEgVQ6Ab2I1Alw7PCiI8Yz0DRuy/t3pvWuf4zl2sadioafwgRzBsaezDsaWcDCiW75ovPRIwg/G8JToHRz29X9bo0fCVNScx3/VYwAy6zS24bm4Njj7pGrzxvV/HNy6J2FYfjF6xmWVmeFbCallXnjdgdGue40hW6YwF2guwH9gL8LJF0Pkpb/dTlh8VP6ApEDl6HcoJ9JJ5QcEAbkrFt57STcaI4DLM0cBxR53BrdyAX/q138XtO7o47lOfw2233IJQd0B5A/gKlfURfJ2AIlKAVkSNrv53BkrUsUQMFYwHkGPtJh75uEfjuS98Pi688EIcf8wncfPV16HJ9j2FcDPLISXEzJAXObo9CecaDcYbN8hVVaOnn7oqWugYJ/VYG4+lQeVJT3sKLrjofHzpi1/A7TfegNBbQLtRIOeBZ8V29fW4mhNek14LgH7OqsgcvAGMhvJYI8PYzBQe/ytPxpOf9nRcec11NIJ8BXfcugNVN3Kic7JbAa4c6JT9VEaLDhZp5p0b9N2zXxQwNbhYGMUAhVWidATrYIR5eOdJqhrrV05j5TTrBRhniBQkLMYQM8tDOoClFkOKScDoGlFgQIH73dM5h8C5qo6ZWfIrTj+FpU9GNVsFMs49W5w3UtKUv44VAhd0MbhxfgSXoReALvNVnABOCZpLPoNklLyZH8P87ia+863rcfVluzC7y2h0MTTabUwtX4GDDj0UvunRrxeQZRF5HrFqzRQ2bF6H8y++DKd+5SxcRsNJjFOUBZNwVKzGWda7iEbh4Ci/WkWGur+AwmpMtnNs2rgCK9ZMoBgPlH174BodeCJinrKkj3J+J1iAw6cE0HiodoGIMcKM0aN7RIERBUYUuB9TQLJK3ZNc9t7Li0ajgampaUoyT0k8iIOURsaAMaBsixJw5hAos13mIdTmMTa9Eqs2Horlqzej2Z7AsE4zg9rqdbuQIUBrASN4xx8K7OeXxqshOOcgaOw1D+gUZ+bkjDCiwH1GAfHnvwd1zszSPNZcFsArUO8zG8xp+TudTjJayHgx/EbH8ccfD/1/Dhk73vGOd+Doo4/GZz/7WZx55pm46KKLcAv3l2p/YmKCOluW5IAO9HTIrHZ0MK26dZjNJqE5pHCSHYogFBbo3dtHM6NcCsngWnG+qQ0zg9ldofghVMfQL1dh1TnC/kMBM0s8Ij4R/5RlyQO8GrqyLIP4SrwmQ4f2KPoWh6APbWm/MjU1BaXrAwBt7g1UzxBmd+Ud8FKamdE3uMU3gvhTkH8I8ZPilmJY3swSbw5qGTxVbuC796eZ3XvCKPYBQQHuIAFzMJ8BzlPzMtTUtXgzTH2C/Fw0mmi22kQLRbMBnzOvGfZdkepagHcAJSIK7sXHWk0YKynyBuCbyNpTuPKWO3DsiV/EORf+AHO9Gs7l3CNnLIP79DIzmGvQAHIj+jYG8zm891wnPHgImfpm0kcTdQCLBrDXAQ7RmI9+7KeXRdDgEZDzTDPneUkR+8hjDxldQ82RRY4XNIgIIfkjcqY0UFqT5xUFkBUwnac6z7OSQErwnSutF+DyJmCO+QuEYj26jSNw8R3r8NZjr8YHT9uFS3esQSdOIvMNxMAWqwCtzQ2etQIRe6GOpjCj9t5G3xD0/oS3+wnL/YyKDQcpwg39clm9nMgB/kgw313uVIgxP8q9WzKD6U5F+ODBEt8Gaa8+DcH4lEkP9imxBrMo+O9AJe8Ng5qNzOGJbBFirgEqMlplORltgD4Py++OknE1Mk5NvwhHNjECBDd9jMU9ENljgjcz0a97GKCbxr/UZTqDfC65FbEE8pImEGgdRQJ4RcYQnCA7OiV29Nmb8ZXY9OBH4Lee+0JsPezB+PCHP4RzzvoW9uzeCRkSvDMqljUFcYnAAz+NAuRSo2AtKIAja3XMo3dUUvH0nCzrDz4IL/yjP8KWLVvwyU8cg3O+9W2Ebj/906XcjBM3oqTxI888ijynwlJB7Uj5bbXGMLvQRdZsowJQse7DjzoSf/hHL0LeLPDp44/D+eedh9mdO2EUFKKw+smBQXDOwcwgWvKZ/IE0rAHKT4fAyIc94hF40Yv+CL1eHx//2Mdx0YUXoTM3j5oGGGZlXzJkjjyg8cDQKgq2FehjJaxbYxYYSrcphfOC56ooyDmOB6qrp8axYcUEuQakHanGis0s5d/7uFtwb/zIM6LA/ZQCUuo1xwRtMDyVE8VF8re+BdLiJqKgDDAzhJpyg3NIG1JtAiqGAyemsUz0GfqcM10aRsvgEWMOxALoGVw2yRnVQt2jbOi0MEfDx7o1W7F1y4O4qNcoOU8zLvTT08vQbLbSb/LWdYmq7GB6soGnPfWJ2HrwFpx04il4+1vfhaOP/iTu3LYLdR3hKE9uuflGzM3ugaeFlJIIt91+Axa6d9J4MoaxSQf4LuB6TGedNK5UNAh7GoEb7GKvswdgO4gB1Cmhn/Lj0Nn3QGB0jSgwosCIAvdrCkheq4OS2XIFyXEdBMl/77Ak33LqayVluuS5cXNaURnsUalqzazCpgcdhcbMGm6uxlHGDNEyynFHuVyh1+0kI0hMlbMupiBh+ASvyJiY3NQY5N/nUygyB34k7p5/XxjpWtr2vflTpp/oEVlqSFvPZcQhIlQ9hLLPFKZyTaSHd0wjoGd0jyhwv6LAUpmgjlWc67Ozs9BPV918880466yz8OlPfxr6/xyvf/3r8drXvhZyZfBQ3Gdp7DiP+zN9A2T37t3pf3yYGfW0Jho0supAxYy64aIxRXJHUFt754736eBFeaVjOsfJhMGlvGaD8sqv/poZzAYY5jezVMBs4CqvxpIiFx9mlsqpfkF1LyaNnPspBbTu6F3qfWktajab6dtC+qaGjBn6PxzDb3HI0KFvcmhfImOHoDLiEblDKDyEeEB1C2aWqCAeE9TuEAoPoUxmlnhp2D/lU/rSNLNBHjNTdILyKO8QKfJeHmb7ytxL8ijqAUIB8Z+ZQXyhIZnxvRMKD3lEfDs+Pp74Xnw7jDezZAA2s/RhXed94kkZBXPul2GO+1VQN3PQtz62z3Vx3Akn41PErdtnU1yAZ7NsH/cEExbvSHcpGFy8I3WeQYrKS26z/yltEAtwn5wwDMtlBjqRbYesjRvvnMPZF1yBbGw5AnXIquRJIDfbkXtu5oR+2cV4diCA/WQEBhcrGXj2y6coZjxMkOvoIg2HDyM0IjryJjA8oGzKzayOtHJ874G8A7qkGWOZDZG0M+rqWZbDOb5fnmN3Q4EyX4mytRU7sAWf/9YO/MO7v4bPfWs7rptbifliM/bEKVTZBOB5FkMd3/uc1RlrJYxvkh3Ru4Bi+G4Yi2hsf288+HYsAXsv5jKBpZiPiYspkW6EOIae+/IObHwIdYrB5KhrAgmIjJFDKKz4RaS8TN57K2JY31JX8cyUHKNnsbwoojgqSJEHZqj5IgPBg2WeQpNq9Osgni8VPNiPBIx9IIwv17yHirNCmBkMZAwefJkOtNm83MDJ42hJBQ/hSmaumCtmGQ/bM3R5ENdFE6UfozWswXATVT6JkozQ48Fc3V6OOTeG+WwcC8Uk5pk2x7RZP44O40qix4O8kkffweUUNoYqUixYRBVKlHWPQqhEtBpwbBxMYzodRPZLMewmBtdiiGUHYRs47C+ISGDvpVIRED1AenDcSOkqIyBdnod+NelXGw8geVzf4Vg7aKC9bCUe+8RfxjOe9Qx8+bQv4atf+goWds0jqz2y4JBFD5eaiPDOw8xQ1QHmPUDacmahihHDb2Os2rAeT3zqU/DYxz8eXzvjTJx2yqmY27ETRTT4skY7L/g6AzfFHZYHAv9qvuuKRonxoglj3fp5qj6FX2Qb48uX41ee8Qwc+QsPx1e+cjq+eeaZ6OzZw34F9qsiStRlD2myG3mA7ZCFeHdn+AAAEABJREFUIHi+54r1RbAp5/iMWLFiGZ7z7F/D4x/7aHz208fh2988E5HKfkHhULiC/gAPQ+j3EowVOTPU5MWKcAZ4hh3bYdcB0lNCa4yHpWuaEYetX45xzzwACmdAiDCjK7+xD3L10gm7C1hgeI/cEQXuJxQws8S/Ls2fQaci57tgZlC8/KvXrkHebFBaU64Z4LxP5bT4ZpSxnAWUiYHGTcoKlu9UQC9kzDgFYBFli7Ii4qZrd+LqS29ETnk6P7cH0zMTlDkVN9VdlN0aV112DS696Ap05/vIWbfj4utiH495xFF48fOfi+f+9m/RsDmHU085GW9521vwrbO/hT4Po+6443YEzse5hQV0qw6Wr53EL/7Sg3DYQ1ejmKrZlwWA8Y5zPuO8zlxOWcUp3C9hPNCioEFIa0rBqZ8hwsFpPlO+gyEOZHSPKDCiwIgC90sKeMpkyWu5ww4qPDbWxuZNGzDWbiKGGlE6E+VcqMLA//+z9x7wlhxXmfh3qrr73vvy5BlJM8q25IAlJ9k4EIxzTsLYsIvBuyxgWJY/sOzyW1gWA8Ys2OTF4CjLUVawZeUcrZzjaPKMZjT5xRu6u+r/fX1fz7yRJWNkgyzp9utzK586darq9Klzbt9Heaj8xFN/MQc5f0vzyKn/6Y3dbjaMlSe+GNnyY9FBC8EypEmKhLIxp9ydnNyPdqcDsK1jm0AZzEcAqov9SX8yyk8BLEIQ50MYAOMH7wh+zINR3xW4KpzPnw/mq7AdoHhUe+h6nAoqUsUqfIIf7EPPAk+6E+r4oTeLbZvXEVnJZ0bO504JPSeDdN085+MisowBxx8JVWLw8bTkgOa9Hlgdr43ydbouVxi430qdgZWYB9VXnsrURjBfxLUV6mgVqqyGKmP+w8xgZlWqLleojH379lU/R3XDDTfgvPPOg/5Hx9///d/jIx/5CH7nd34Hf/VXf4Wvfe1ruPHGG7Fhwwbs3r2bZ7gOpNvJgSqDtOSKc67KU75Zvy/lYf4yMyhtZhXdGg94aWyiRaA8pRWyqKK5jtdt63oKVacOFRcoLVDcrE+H4gtB5TUszH86xh89TjOr+Cp+Csz6aY39serW+ZoHQT0/iqu+Wb+92cFQbQQqV/h4YGZ92Ti/7oVbbbSe5DxrtVqQE0M/TaVQUMcVCrT+BFmWVetPYwIv4RGNZn26mHWgL+WrrxqUFqiN6pn12wiXWT9udjBUnRpEq+rVYGZ1URUKp6BK8MPMqn1Q18fjXGojeJziQfbTgANc/dQRCupaBVWfAKpN8PzgzdFFyskS9RplBuQIGRoaqv5/m+Ss1qyft3UZdbycz47A9cUTbXUeF0J9eUV1ymAItFEiG8GNPEOfds6FuG3tJkSfIUL6nWfoAZcSEsAUT6r+1Q8Lmcd67IcLmEniozIXjbqMAGyvL8HQbljhg64AUO9hDeQ96oEaGNubGcdNHdM1MBOHcfuGXbjujvvhWmPIC48saRJbST0yIBj5AHYwD7GiFfwMzCkJEU/VS5RL3+XUoDTymrbIUlDZ2+2QYVV1yXWg5Nj74OmE8JwnsogsDpAO6n3JsKjqlL0e15VBNlIgsGVArn4aS1G2jsGOcAL+9sI2Pn5BF9dsW4L9zROwPy7CTJ6ydqOaOp80EMyhQxnd4VxW8xELrtkeZH+JtMEgAcw7cDlUbWLpOC8OgAOpItUMDdA4NWtgKZP8jKyBJ/OK7PzRwKxDbpF6SMZ8Yr5dVTwfny/pBypYCP1cjno+Mt/GaaMJHMw5wBlgAlRXIPvEuMgshaY6cKzCDNbr8lCRc3JkNA9cDCUnq8fDUcGFBB7QpnPDHA3+s2WG6diiB2wp2tlizPhx7OHm2+fGsJ/xR4om9mAYk9kirNtf4Pyb78Np512Fi26+H+v3l9g8a9g4FRk6bJqxCjbPOmxrO+wlXjlH2ukoOkkLPUKZ8lCZNmApDf8aI2muVgDpM+OKAcfMEYoLMHCUVYw5vKsoM6sChf080wpjTdWuYL6IpbwDgQ21G5QvYN0QSriKZ4ZeEdHNuRFcAkejpW9mOOnFL8Yv/ZdfxhSdC3//t3+LjQ+to9EvouEy6J+OZ9wARVGCSBANNCgWDA0lu0s5PgbgmRlz3GwZhfMpr3gFfv4XfgH6RtDpp30B2zZthg66oLPBc75a7DfLsupgzCQ8cXI2ISEr/IGZmk+XJliyfDle9eM/jvf89KnQt5G+/MUvYvuWzRii8TPygJ2wbqoHQK8geR6eh2+9/VHoQcA14Z2Dp8CNCDB2NDo+SgfNy/D+D/wMlfn1+PxnP4tNGzbRuNpD4jyFBbiJI6R4wRlKbnjxrn7YROI0kMc8yIPCR4bRBg2wxx2+HKMpNFuopgiA9w4wgnINCy62F44FOYPogANPBQ6YHbKQuYq5lpm1aPEiJImH877ax9ovZbUHI4z7QNslmKOccJCRrEclpwgNTE0GbN64Hzdc9wCuvPQ23HfnRuzasb9SjqamJjE9vR/DI01M7tuL++66G1ddeiWSkGCoMcwHbUCp/UmjU5ZGHHfsEXjnO96Ij33s/+Dd73kb5csMcsoIx35f8qKXYmRoBPv27iHNJY4+7nAsWtZE0qJxynURrSD7AwHcrQbHP4lRh4jUGX0jszDufe+YEwFWQnWZVcHgY8CBAQcGHHgqckBOkBUrlmN8fBxmBkcZJ/mN+avSy6jUmBkcdS1LEkjHDs4jUP8r0yGsOOrZWPPs59Mx0oD+8WY0D11ynLRnZ9Bpz1JVyiVV4Z2rwBGf6hg/KpBcFTANKAeUvn1Q8kDRgdx+jj4fDfier34/33P1x6hoZij5bOg/iyISPjg2rV+LYmo/OFQ47+CcwTMUPzBPvzkHAQbXU54DMlQuhHpAZlbpQ0qb9ddavbfM+mmVCdTecU0I6j2nfNVXnsDMYGY8Y2jFg+vKVfhznoELnq9U38yqOorXeOqfrtqyZQvuuOMOnHPOOdSTPoZf+7Vfw2/+5m/if/yP/4E/+ZM/qf4h+de//vXK2aHzW41TuAbw1OSA1o3AzKoBaJ0JSurnNWidqFD1vPeHrJ+F+SrTelSoumZWrT+1r3EpFP66ncoEdZ6ZVeu2xtFoNDAyMgK9taE3OfRGx2GHHYb6J6vk9NDPWY2NjWF4eBiqLxrAq8bJ6L/JPUA64MC/NQeM+sBC6OsHj92rmVV7R+tfNjTtBe2tai9x38r2JV2EGxjmXaWXVGXVc8WDmfC0S1rWwtrN23DaV87EpVdfT52NVlY6Qno8qOtLLjoJC5cRp1NbhjzgQ1fIeVamvnNQd+k/iwADCBEOqELwYplXPvUir3ymqUtyEDDnkZeGLlq4+ua70abzJJAGnzSQy55HPQqxJA5yxISjhiqLH4G9BIbEyc+n6i3qYzUShwBfQYSrVsVjjykyO8CiIDIEwQiMs7XVQD6LhRaNDASvSJxAyT4K2sN7GKNdfCX2uhNw4R0lPvLPN+Cfv7Eet28dx478GMylz8IMVmGqGMVMN4ElLTSaQ7S5BKRpQn2WeImtCDnXWVH1780jITiOByB9LoIF0GX8EC0CRlHlW+BI8WReIsuRAIHiAiarIDAiKBnWUByMk3gQIgcamdsHNSQuegHxWFAxhjVptIJACzwnbhrlIzefHmiRiz1y00WXQFAyLMyh5Cas8jWNNOpz99BAX8ClKbrsv0tSY9ZEz6XoJQ2UDU6ctVAMLUW7uQxb2w1sL8fx0HQDa2eHcM9kEw8wvH8uw710ZNw7bbh3xuGmXR1ssFEUR5yI9XSK/O9//DJOv+RmrJ9JsDUfwrpZj/XtDA+HUWwphrGu18KDnYy4HNZ3HHa5Ycw1x9GhM6Sr/mMDkQvOYgYYAQIJIwejEEB1iSdVhB8OHDiBvIwE5hAB0xygIlzYrI1AnkRjOecAMuAJXIHgSgLrmmoB3jkU3S4CleQscchSIxYuWssRFediXrlmDd72znfgOc85Aad99tO445abEbo5GglpLw0ZBWbB+Sm46aIzgH2HSDzBkPoMTn8cS+T8Jo0GVq4+HG99xzuw5qgj8alPfwq333Yb9Dv/JWkIVLx6nQ4mxse4mUri4tBIKykHvFHByaCDYixYFiI3V6DB8li8+R1vw9iiCXzm05/FnbfdgdHWMLQGPPkhkhw/IvEEjs5zTN4MvU6XfRTIeTjohRLtMkdrbBTHPOtZePd7T4UOBmd87SugFkfKwZaGtNlCm0Je44zEQZRa5siSDI7psjK6BqRWIiOvD1uxFEvGWzyUsH0ABUA/BC+tZwaPcdt8Xh3OJwfBgANPIQ5o9TrunCYdmhMT4wjcG1LOtO6NMgLoywgzPTAzpGkLQEpnaxe33X4/brjhbtx5C50eD+dAMQGPMTjKez1Tur02du3egaWLRzG17xEcddgq/NLPfxDPOe7Z8MFxPzbgfAKKID6Gc1iaA0kbq44YxZvf8hP4rf/v1/EqOmNTa6I7W6LsBTpXdmBstIHREco1PrihzV3teiNdrg+mOKPVHeFZ3pmZRiA9nj0Z0/0a/DS1qSoOPgYceLpxYDCeZwAHJKubzSZWrlwJGZmCDreUgRllupnBU+82o9SjnlVSd5NRVKHqxTIgdQ6qu3T1GhxxwvPQTShvkSDhQVtloJwtu3Mo8g4c5a2nzIwlJXwAzDxFsCMo9HA8M7jomDb0r9gPKHOZiWjhAIT5uPLnK31HYKS5n1nj6ad+kJ+O4zczFOyiVwQe3rscR4Ftm9aBije74kD5GWGw+bpMzt82Hw6CpzIHzAxmB0Fj0b4SaH0orX2jPaO4whqUVj2FNTw6bWZVUe3oMOun63opz8DSu8yM552y+vLZzTffjMsvv7z6+apPfvKT+KM/+iP89m//Nn7/938fn/nMZ6h73YDt27djbm6OZ5fIc1cD+nZxg+e3es+b9fupOn/Uh5lVY35U9iD5Q8aBep0tDGv5rbx6fWotKV+gIWgNaF0pLjA7ON+qq7Z1XTOD8AjMjMdpykGe9bu0O2g9Nfl8kfNCzxf9Xw45N1asWIFVq1ZBDg89e+Tk0BcPtY4F6lvPFfBSfwL1KVC/CgUsHtwDDjxtOWB2cN9pkNpj2h/aV9ov9R7RXjCzah+Cl/aL2cG9aGbQnlY94VB8rtvDty65AudceBkm2z0kMnDT5gaCISLmXegqZA+jDQ0w3k7FAG2BAulYFUB6jrSciIMX66sNs4x6pPIj9UuYgxGCecz2Ir51weXImsMV3kK/tpI42v1o/2MDA/+isT9Uqh5jqBKkrx8yObifEAcC9fQ8ku+NIzEZn4Ozrg34g08+hL85expXPLQcW8vnYjY9Dja8mnMzjFh4tLIhdOY6gANK2u/T1MOZKQEXIjznxdM2itijLtLm7BWEwDKD5zzKXmtcK5G2lECbtcOTfpF4iAyB4iIoAjysgIeMg8AFqYHVeRzEoQtQbQ2RBxiQDYfCPG6iVZvIzRPJvChcjpme3fFwAG4Scx5Gw4A3C0cAABAASURBVJbikXGfNWBJBn3rTE6OdgA6xJ/7JvJ0BDMYrt7q2BuH8HDH03uV4Z7t0/jqJd/GlXduwEN7CtyxZRJb2inWTxk2znhsmk2wsxzB3jhKGCI0MZ2NYSodQ294Kab8CHqtxXjpT70NH/il38RdG3bgHz73NWx4ZBpltgixtRgzsYlZ1tvvh7DHhrC9yLBpzmHtvgIP7Mmxic6UveUwOtkSzGEEc6GBbu4RAnlBgyBHDCZgMcAoFMTuyKUCqNwjmkJjNUFE/1LINOtE8kBQNVHjam4KVisROTdRBcRR6pDKcJQLdQgF0nIWaZhjazoHQo8Ht4gOnQ1jixbhLW9/O97xrnfisksuxTlnnoV9u3ZXtOlNC85sddDVmbIgzkajxb4cD7YlJFCZQCfvoVsWmKXis2r1EZUT5A1vehPOO/98nHvuuWhT2W5RwU68q34j2jgUQST9gTRL+OWhAJTpjPzqwicJXOKxdMVyOi3eize++c34+tfPxNe/cgaKTo/jMKQ+gS4zgx4Ojm0d47zR6/WQZlw/rBCYIdpKhhNLluCDv/gL+NCHfpEl5BbzImNt1afC1uM4zDlOEXNDhHecD0YTb+Co4cs2VtE4e/jKMdYBOI1IWYVDAuU3FFbCnm3AjV9BlasS8KpDRgf3gANPEQ6YPda6jVhM+aFDS11spr2YUjZ47p0EoTTuE48YmZcMYdv2Pdi/v4OScjPkDeSU3b2uQ5q0WM/gfQOT+2ewYtkK5O0Otqxbj5Z5JMEwtWc/pvZPo6DBKWhvcW928y5yGtnSBHSOAEdR/qy970Hcd+f9yKyBh+5fSydID0cfeRhpyuGSAFAeGiJD3cYPR1DYB4ol7vXIdh0U7WmAxjztcclAcHxAvx4G14ADAw4MOPAU5YAOxdKbZIjSN26VlrHVOUcZW1BmxwPgvYfkvMJy3iECl6AHj7GVh+P4F7wEsTmGPHrk9AqkzqPodtCZnULebQNUlDxxJEkKZwmTlLk8MxgBMJYT5sN+TPJ5AejMQF0RByCq9iEAXpLdkYI6sj8m/81u8UoUGHmQphnHFKkHRmxe9wDQmSGZ1GdDgVDRoRHVpCyM13mD8KnGgWr+uc4eTbdZf35VrrKE5xgzq/aTc1zzzNT+YQAzq6COa3+YGeI83hqH9p3wtNtt7N69u3J0PPTQQ7j44ovx13/91/jwhz+Md7/73fjgBz+IP/iDP6j+b8dpp52Gyy67DHr7Q/hkiK4dHTU+9Scw6/ep/lTXzETSIWBmB2g9pOBpl3h6DMisP19mRr3XVaC5rkHzjPnLzKqY1qXOzXJgmB1cE1oXArUxswqX1qMg4xlb60qODD1HjjzySBx77LHQWx16o0P/m0PPFjlBasOt2qmvGmonYY1fNNZ56hfzl/ZPDfNZg2DAgaclB8z6e1J7QqBBau1r70h+a88pVL7ArF9f+0X1tYcUqkztFNd+U36jNYyYDuGqG27DX//jp3D/uo2IPq1sglVdNjLZ6+hgN+ehttqPCvkQ4G0w1QE1ID6rrNLJInN0m3IZUQ0GumnnjNKDFIKyiGf9DVt2YdvWXfCNIXTpZAnEkaYeol9NiATGM76xJ2NGH6v6EDBjcH8fHHAw36QVZARFsgpl81nYUx6HS24v8L//3/X48B9/C1+5ci/u3b0cu+KxmEmOxp7OOIp0CQo/jOAz0HQMfaFJRHjvkCTEaTwvoAQqCJy5SADnEfNXBCxU4PCkXlxSXFxYCBWpNVEklAuyPxANiERXaeXXQBxczDgAHpGHoYPgmD44zMiNAuZUQCYEoyHeemQVlz7pKGngymnY0gGsgm5BI3tEiB6la6CXDGMuGcU+P4rdbhG2FePY0BnDui6hN4b7ZlrYkI/ja9fcjz/4+6/ikru2Yqa1CvuSCUxl45jORtHlAa3IRtCjYQy+BZcOIzdOpsuQs58QPEeT0Uhf4qhjjqdT4L3I0hY+96nTsP6B9XC5YYiCI89LFDzEtV2CGWtixo9jMlmGHcUE1k238MBkhoemMuwoRzGTLUanMYZZ4p6h4b6nlWPgOggVcIAVS+ToKZyhD0Aw8rmGam4cjDRaSICYICBBNCJiDOSioWAt8tIcczgXwSFlzngSsSwrMRHn0MonkRYzSGIPjridT9nKITJ87o+cjPf/7M9i04Z1+PIXPod9j2wDaFhseoceFW8Ql+N4exw7aJD0PkFRjcWQNjKAtDeHWpAjgTZPvOiUl+KDdDLcfe89OP3007Ft21akiYcDkLBuGcjDggZJi/B0LpByFFwXkXGwPLK8pAc6hIis1cILX/IS/Nx/+I+46/Y7cc4ZZ2LnIztQsr1n3TLPaWgtCCWFdYCUsjTLyAeQvREuScFOKvDMT0ivfhbLJwbnHIzgWadDR45CRzoj2e+cpyMlJ86IRHSVHUw0DMceNoYmwPmIaHjAgf0UbMCbUXLKGDwesGhwDzjwFOSAmcHMKsr1qf+P4b3HsmVLKQsK5lNec98CkXuzQAxAWUY6KAJzEjQpf0fHl6E5NA6fNLhPm2hQnnprwBEMDN0I5X4KKzOsWLQKu7c+gh2btgLtHFddcjmm9+1H6lPWzxBjRt+EQ+IauPLyqxD5/Ego9056zo/gec96HtpTc1j3wINIKWOWLR1Hc7zB+jMkrwtSRoiI5gBHeQlDJKACVqEjNHUB+dwU0J1lBsdAocCbVQxP22swsAEHBhx42nPAzGBmldzWoVrfzNVvq5v18xx1opQHYIF094KHVDHFrN/O+QQ5dbPCUuqsDQwvPQzH/ciLkfsh9CKVIjigDJUTuTM7jU5nrtLFQIdHr1dQ1jqmUelofbkr7ICBVySwBubBGBrzFDrFWWyVIGYmb2b1q5Ie0cri6lZcUCV+oB9W0e6SBNE84xENxq3oInSmsGntPeytgAYTyYM+iWwj+tAnlcHgfgpzwKxaqdRB4gEINPDIyKRQ+0fDU9rMYGZKVqA9pYj2lKBeo2qnuFm/rn6e+K677sKFF16IL3/5y/jnf/5n/Omf/in+23/7b5XTQ84POTn0s1VDQ0OQEVqhQA4PGZzVl6eOZmYHaFAf6le0qU/Rqno6NyVax6wr+gRmB9spPYCnJgc05wvBrD+vZo8dLlwfZkbdvYnx8XHoOSHnhpwdNdRODq05rSGtJ7ODeGuOLexfcTOD6mrNaY2Cl9aknDB1nvLN+rhYPLgHHHhGcMDs4JrXXpGcVliD5LXkvEB7SPtGZYorlBNTjDKT3hEq2a89ZWbgkbyye4Ln8R17Z3Dal8/AzXfcDUsb6FJfKWHIafNTn4zy+aazbyA6ajIH9K46HliFcdTAasqJxhwCsys8zM5pLyypFxa0ud5051qkiw9Du4i0XkYkWYq8zFkrVjKBoycWzAORyJhAjODFFD8H9xPnAPntHZwBOXVWl2aI6Rh66WEIEy/Gw/Ek/MMFM/j//uF+fOrKgG/vWIPJ4ZMx3TgG+4oR5I5289JzNjyEpECBbughZ+i8R5o1KtIia1RggL7sXgEiyzjH/HzybtFQLS1HGkhdFWe0ulUoCEwpFDBaEa5QoDYKVTYPNF6jOs48up3qEnjwAdQfmRaNhrGCB4eSLSKCNiUPErmllXOiQ6dCNxlDmzCNEewNTWzvODoXCty3t4O7dk5j4yywaTpiRy9lmcc067rFR+A//Pp/x+ve+7P47BnfxOfO+AZ2z+bo0mFQugwFD2bdEgg05BekpU1jvm+0uAEduDdhLiVdoGGuhbyMGB1bhJ/5wH/Aq3/8J/CZz3wOF110CaYm6UDwDeICos8QE7bnoa/wI+j4Mcy4MUzaOB7upFg/FbF2X45tbcM065TDE+hlQ5gL5IMlZKCvIJCWQP4KaFVHtVBMfGEfZqzD+qwDghMfCcE81I6FrBRBUVNFUcU8PMcYel00ig5WNoEjxzwOa5YYj200c46hN4cMBYpOGzqkmU9w5LHH4pd+5Zdx7HHH4hMf/wtcd/WVKLsdpMTpKBgDHRKRgqhHR4FoTXhAjqSvKEtIyJU8AKTNBnkTEbm7Vh1xOH75w7+KlatW4qMf/SiuvvJKxKKoIGU5G0FBkni4xFXjDhxVyT6SLIOnU8LM8fDcRREijj7uOPzGf/tNeJ/gjz/yx7j9tlvpo+kgIQ3GvoteD7oihXQgKA4YnHPQAyMaMMvxBqbhHXuKnPeCc17CzGioLcAI0wERYDtPErmeY4my18ZYw+P4I1ZgXFPH7IxOEad6BM+BiI9qaMLPvAO3kB1IDCIDDjy1OWCmVW/cQh7cqli8eAma3PeSARRGKOiYLClQtQ+deZhkUXTo0kGxeOkKdPMAOYK1R1kMUAK3OzMwi1XbQFnTmevh+KOfhWKui7tuuhUzeyfxnre8E2tWHgFXGDav34q19z6EVtJEi3I4dHJccdGlVdwo17vTM7juysspv2bwvOcegyVLhxE7k3CtlBvb2Cc3pTHkWAIct21/TIDxj58cWMasSDkZ9BYIZaWxlmiOGFwDDgw4MODAU5sDZpR1BB2eHXUWGbJk1Go2m9SFcupBJSTDNUrJdhnFFEqPqnR2SUqfUjIm6CJBOroYJ5z0EjQnlmO2GygtPVKWBzqTZ2em0J6bQaCu6CRvDRAOqlFQTeEEW6gvFkkNJsR5gHqCYyUjuNhPWxXGqoyE4rEv6qIHdMHHrvFEcj111j5aq3TEsuiRAwENK7HhgbsBOc7FGW/zowKkHz+RvgZt/v048L32ZGYw60Pdxszgva8AvLSvtF8YPZCnuED7SmVycmzbtg3r16/HrbfeynPmZ/Abv/EbeM1rXoO3v/3t+PVf/3V8/OMfxxe/+EVceumlVb08z6GfFNI+Fehso72p/tT/QvzqQ/k1KK2+63pKq0yhQGUKzQ4dm3AO4OnDAc2zQCMyM8g4KofZ6Ogo5OhYtmzZgZ+q0lsdRxxxBJQnJ4fWm9aPnhlqr/UiMLNqnatcuBeCypVWKKjb1zjAy6y/5pSnOjWonaBOK2T1wT3gwNOaA1rzCweodA1m/T0r+S/Q/q3LFNcebDQa0F6SfBdo3wikMXVp34xJA4G2zKlOic996Qw6Qr6OvdNtIMkA6m05bWpd2hB15m3UuJhn5vpkSQESUIOzfg4/FTPqPPNhVR5BRQ4l4yW1pH3TOW69ex2y0WUILkXSaCCnzSDyzC16HfEb9bw+oLqEsdYPlRH1MYAnzAHZaMApEr9z2mUK2si7aGGqHEY+dBTarROwMx6PL162C7/xZxfgNz92AS68tYet3aOxD8ehbcfQVn8YchtHL6ScW8CMdhTOW94rARA5+pfmSgDmRen+8PzEk33VBNahSFwINX2OEdVRWAOzwLpU9lGBDMc5YAuARi3jxmAmzyaO6z+BhYzQgMUMqWvAm4cmIPLw1XMJ2sybtBHsxjg2tJt4aLaJB6ZT3D/psXY2weaiiUeSEeyj53IqaWCOG9Waw/CEHicRVD57NFa/+OUvxbtNBvzXAAAQAElEQVTe+y5s2bIR5519FnZTwRx2nob8iMpYzv7maCwPzJudbaOkQS4hrsjJsySpjO0yuKfNJtKhFl788pfjfT/7s7jh5ptxpn4ias8+oDB4JADbdueIo1dAOIwOkZ5vYiYZxl4bwtY8wbo5VLC5l2A3vWez2TjHOoTCNYkmRTAPXUbaLeQQAAHkMFQmiNWSMVZTjIc6poP6JxWIzCc4AqJjHaYpqIgZrdjBaJzDCt/DMSMOxww7rLAOJsIsktm9GOb8OfbZ7nTQDZGH2FH81JvfjDdT+b7gggtw5SWXouT4WuRVGiMCnR+JN0TGu1TEJVA9y9hpdWCenZ1Fo9XkpiiJr8DoxBhe87rX4p3veicuJL4rLr0MPfLc0UCaOeMoUBk9KwWeNAdw1M5xDgIkMI24EwpjZed0wAxPTOCt734X3v6Ot+Ocs87C5RdfDMdDdQqHpjyZxGHm4NnOyI+EcUeUgeuDJCNpcP1xji3x5G2ETxN471DSMZPR4VL1BfLPPGkowebEXKLpAlYvn8DyYYMPQEY2V3hprI3km1Oa4yFjMLgGHHiKcuB7J5t7ANxf5jzbGJYuWYqEe8pTBksmpIxX2wEBnvuLVVFQwVnMg9XIognKPUOn7DFvFnCzcH4OIU5xv1EuJQXWr1sL/c8f7d+y08NNV1+PzQ9uANoRWcyQBY+xrAXPfZvQwHbSs5+No1asgufDd//2R3Dt5RfDihk8+/gVWHXYMLflFGA9gkOk8seOoCtyrwvAENVl/LSq2FEeJ6FH+ce2eRfa4yxE5IeAweAecGDAgQEHnpIckM5lZpTPkuGoLhm/9BvtjsJOhlZ9G1fxBvUmHaxVKVJWzlH3Q5pRRwOieTq3gZJ6bzq2FGtO+BEMLV7FdIt6IFuwj0gdrTs3h6LbhZ4HesO5AipRCvtf+mFdRH2wB1RAtapyfLhAmcyHiCNIr6sAqOoY2xyEOk9hHxdYfhDwg7nM8dBOBxGxNTLygQ6QMm8j5h3qhz1sXXsf0OGzzSJpjBUFxmcjqyNSR1U4gB9eDuh8891Ae0dGJdUx49qcB41IeQo951uGKNVVWmejDRs2HPgfHZ/+9KfxiU98An/4h39YvdXx3//7f8dXv/pVbN26FSMjI6gdkhM888jIpT0oWIhTNAi0N7VPFVf/0sHUp5kpgPIESqieyuu0wjqtuOo8HpgZzOzxigf5PyQc0JrTWtC8iiStRa2RjLJKa0hrSm/8yakhp7dk/ooVKyonh/JVXjs7tCZyynvhFD6z/vybGbSWhFuh6qlP1TWzap2YHayjeqJBoLoC8DIzfqJao8IvHFUGP8yswiP8al8Diwb3gANPWw7Ue0MDNLNqn2kPmPX3A3hpr5gZ9GzQmyDa22bGEkBl0t0EiptZtY+EV1/ESKnPwSeISYOG7BSNsSW49b6H8OWzv4UN23ahgEfC87XzrEPtJQorcRAJQDsZqIcBhuqqCvUxn2a+8ylgDmYGR3sheDniCrTxbnlkP+58YAt6aMKoM9J8xjN5DpdYVT/QpsbqvI0wfy+IAockMLj+lRwg+1ziUJTkOecpkp9FKJE1E4C2l4IzE9MUPTeGbnIUipGX4P49x+LPTtuIP/nCZnzxyoiHJk/Eru6z0cYarpXFXG8NWPRwtLIDHpEx4QWvvm5uQKTtBRkC590x/4fkjqRDwODATWLJFHAQfeABicRrABVU+WojCGylsIbAln0AnSCIBdMlYASyCshRgXWJpUP/wSxmijnsogF+60yOjfsD1u+P2DRt2NpOsCsMYTqbQLu5GN3GInTSUXR8C11uJNccoZHdVd8oThottLs5DWoR+n8UJ7/khfjlX/kvSLj5PvvP/4Sbvn099u3exUkoqwNYa3iIm89ByqQEhx7uJQ10aZYRBw82FmFcJL1QwDUSPO+FL8B//tX/grSV4a/++q/w0P0PoL1vCsNZE6PNIXhz1QNcciE4j9InCI0hhNYY2ukIdpUZNs0B62cNG9sO+9MJTCejmPND6FmGYJ58Mh72yPGo0LigBOAVCYFQVhChOKr6IBcBjz4Y80CIsDRhSSCOHEnoIutNY4hwWBbw3OWjWN0ssXooYqSYRCvMYaRpKIoOBaJHSDxe8WM/jl/98K9j47r1+Ke//3tsXPsg9DbIBBXzXreLkkbHZrMJKTOBAitLUugSL3tUlhxx5DROyugpXr/yVa/Cf/pP/wkb1q3Dpz75Sezcvp2HxRyNJEHiHOkkzUQgAc2gGqERR8nDYj7fl7FuYUCDc/e6178eP/8ffg7333MPPvPPn8L2rdtglKSe8xB42I6MJ96jIC2cSkTiqZCSO8b+NNfOs5zzGznvgbRGOmVKOlmM/Ae3cCkBwTVsZRcrFo1g1eKhqo+Ea9qz3AiJJ+0MA9vCSJwAj3HFx8gbZA048BTlgPZ8pFOxT75hdGwMOjBp+SeUm9o/BY1CBR0HSergPOAZWuYwsWwCaER4yp+YzMCyaaw5ahwnv/gYvO4NL8FLTjkeS5ZmdFyM4pSXPRcvecmJSF0Xt954Da665BJsun8txtImVowtQpzrIp+cQSM4LB0ew5UXXoyrL7kIaWzjuSccgec/dw2ytIduZwrRKD9JE7j/RZ9oj+AuFtFKMF4FkZ/GfU0HSGqBcqoD0LAFplkbcqSyxuAecGDAgQEHnpIcKKkjSXdzlSzsD0EH5UjhJjl+3HHHYfHixTAz6nrUh5nfrwU47ynLU2pGES5J6ASJMOp/9D1jtnRoTCzH8SefgsbiFXRye8A1kFFPzns9TE7ux9TkPpiUMcpWKESkTA1EL4gMBWAdAypdjCEcQD03ElDFwfJYAai/GRQHr0hYeCtd41d+P63Yd8L3liMMJXXeNM1QFjnyHvXr1FOPNQw1UjT5/NtIB0hn/27SX1CnLyvEjrw0xmQgZDC4n8Ic0D4xM5hZNQrtnTk6+Pbs2QP9JNWdd96JK6+8EmeddRb+6I/+CD//8z+P1/PM8qEPfaj6GavPfe5z+Na3vgXV27t3LxqNBpYuXQo5ID33l85WCivk8x/aswIl07R/3qrpUJ7qa08rrnyB4spXfYGZQTicc1C+QHEzq8aitOqp3aPBzB6dNUj/kHJgjPq41pLeFNK6WkHnhv4nh97kWL16dbXW5OSQo01rT2tAQ9GaEWg9K1SeQOVmVq0RpbXOlKe46tX161BrTFCnVU9g1sdRt5HdRaC6yhNOrUGzfj21EahMuGpQ3gAGHHi6ckDrXWBm0J6oQXtD8Xq/1HW0h6W3SXbr56+0T1RP+crD/KX2inZob81psyqoXyXNYRQuQw8ZHtiwDX/7yc/gxtvvwd6pWTjqbTrm92gfM6MORnpK6nGAARWAlzQiBtTBUOWxzHmAcbODcedp53RNbN8zg4c27UDSGkdOO13odGkDyKArUB+UbQ5si+pie4XUP6XjKTqA75cD1KKdIU0T9Ki7alqTzCMve5BqXdDOkfN8UESPkIyh55ehnaxBOXYS7tmxCJ+/cBt+5SPfwCe+9gCuXtvAtt5RmPLHYdYdgTaW0MI/ylnMuBo8CbV5oA7OtRA5r4HAlcT8J+sWTSQRFUSQHvQvFYg0hxgZWgI4KlqMV2loQMwjY4wL3Ng0lhwYwVhmLoGpDdiWTKycHq4HWBvwc0CmcBJlvgPdqfVYv+4G3Hbv1bh/2wN4uD2HnXmC3eUIZsnwuWQC3WycMIw2HQRda6AghJCyvRFnCtqqOQIP8w0E0tigI8I86TVHZ0gPI1QC3vK2t+KnXv9aXHTJhbj2+muYP4dObw69XgeBBm4jBoWR9HpvLKOxi+Q7Hmg6NHwXNJrlhDadCEsOW46ffONr8YpXvwJf/cIXcMs112Ju335Qo4QjM2Twcz4isG4pZ0LIUdLwHnyGDp0g+2wEj9gYNoUR3LG/xNq2xx5roZeNgNIAJu9ZSGCFg5UergAcF6IVFBBWIBJvdMRJUeVQwHjwYw3ywgPkf4RjGImHB66S4yAt/awSDRcxxKXZ6k5jeHYPjh+JOLrVw1FDBZbYDIbKaWTWI+05SvKvwzldtfpIvPVt78CRVJguOu9buPv227B/z16MDg1DP20QSZscBo0sZbvAvrmiOF7vPQTRAOcT+CSBhPKaNWvwjne8o/oHaZ/99GfwwL33oTfXhmfTitQYEXmwjMR0AAyQspUzv1cW6HCeouaGAvyEZz0b/+kXfhFDjSa+fPoX6Qy5F5FC3ZMDifMQrlbWYFhCacf8wHK97ZGkGQrSmlOwR66BlMLAUyiorTMjr0s0mdewgMVDDRyxZBGGSYtxzXjvwArEFitKzYzj9HjKX4MBDDjwPXLA0Tlp5ri3IkruKSlci5cu4UMvMJ3DuG/SxJDR4ZHnbQS9HZgE5LGDxavGYZQ9zUUlnn3SSrz0lcfihOctxeHHjyIdmcbY4jZeeMoReO7Jy7DyqBQrj/B40UuOxPHHLkXZ3o9br7sGN115Fa6/9HLccNnV+PalV+O6i6/CbdfcgM7+vVizcgI/+eqTKbfGuU9nSUuOJvewc9zAicFIEwvmR2oMa2BUQgtMy3HKZEK5Hkh/MTsFBMpcjjCGCAaQ8skqg3vAgQEHBhx4SnHAU0erCZYcE5gZnKNMpx6mg7MMaCMjIwfyJONL6nwKVc/MqEMVfR2XMtGnTfhsuHKCFM0xrD7xJCw6/Fh0A/XDmKLBcmpW1Nu70E9ihbyHlDJZYNRlI3Wxsug7FIhaIpYyFsQP9gOU1PEDPKAzCWW05HCgXtivCChdEke324GM0RpTpI4HjsfMwBrVWMz6cWY8wZvtzUG8SKnbinZjH4l3CNQPWQLwmfHQvXcCPAcAgSRQJ2dvkePM0oSxZ/Ydya/vBuKOyrXWBErXoPw6rlDphaA8gfLUVqD0Qii5jlW+MK+OK9/MYGact1hnV2cc4VJ5u92GHBdr167FFVdcUb258ZnPfAZ/8zd/U/3c75/8yZ9UP12ltzzuvvtuqP6qVasgg7T2lIxV+tau9pnON2Z2oJ86on7q/sysOlM55yqaVKZ4vY81HhmSVV95ApWDl/JULmASylf7GpQnULquq/SjQeU1PLrs6ZYWHxZCPe46NLNqfZgdGtZ8UL06/r2GZn1cmh+zfnxhW+GsQfOb0gnWarUwRjuHnBxaX3Ju6Cer9PaQ8ur1pnWmNmqvdSDQ+JRWH2b9/sz6ofJqMLM6eiBc2FaZZlbxQ7QvBDNT8YE1q3YCZZpZtRbr+mb9unicy8yqPszscWoMsr8vDgwa/9BwwMyqta79qf2yEJSnvax9Y2YVzXXe6Oho9X96VK487XOFqitQnJsR0kHMrOqjoK0vD3zWJU1E6m+5b+Ks8y7GZdfdhJ37ZmBpC9FS5NS1Cp71fZKCGYB5SGcD9RvQHiDcBfUvMweVK+RjHnAJ75S2VepByTCdK/fTBnAk8sB6MlBSh1Lbkjqk2pgZDrn4CDYYcR6SO0g8QQ7QpIFI7oy7FgAAEABJREFUWyoN6UiSyKkqIacHlwB1bPKZ8wrNIW3GoBE60kAb0hQ910LHLUG7eRymF52C8x4axu9+9n78ydcfwdl3jeLO/Udjr6cjxJYjtyHiTVEEx9VBnN6hiDnjtKG4oFl/gtT/QJpF0Hp+EMA0dJHQaqEZP0l4wQVLABe80cgspoQyUPGnxZr6fCy5aRhyVIiqR6USNBIh9oBUBXNAuR9lsZuG7q3Yvf0u3Hv3FbjhxnNx6WVfxX33XYvt2+7Clo23Y+fD97PpJMhn9Dg5hSVoB6sgdwkKTkqviAjRI2sMk3wHkMpICGbog+NIDCB7Uxm4iwJZq4lXvOqVeMe73oHdu3fhi6d9HpvXr0PKNp7GrqKXsz7Yb0q5ENFoNOC8NqyHOU9UxGlGmkq06fkcX7YUP/Han8IH/+PPY90DD+ILn/ssNm1YB84vIaLbmYGzgMQb8RC4ufV/R3KkAA+FXT+EWS6OKT+CHUWKjdMltsxE7MkzdPwoSpYHy0iLY9/s3wBLGNKZEriAgJz9BI6/hEMAOGKQB7EC8IrMCQhc5ZELWD8twMosDfCxRML5aYYe/VH7MWEdrB4xHD3usKrZwUTcj1axH2k+jdhrcyxtHHXssXjbu96Dl5zyclx88SW4+IIL8PDmLTAeLMU770hgjJDgE5gZch5sFU/EP5ZpzUjA5fRYrTzscLzn1FPxkz/1UzjvvPPwrW98E5O799JBk4D7DENU6MDLOUc8eYUXjHOqOCbA8fAox4WZoegVWLx4CT7wgQ/gla98Jc76+pkVvqn9k5CXmhxEyT7NjPyMYMB5ceQfOcf1auSg9x5VAQAdlksewAPpTxAQunMYJg+PO3wFlrYA1uQhPuV6zllbd+SHgMG/dNu/VGFQPuDAU4wDlHFWgYOjjNK3FnW4d5IJ3D+RsgaUOXIKw5V8uHYR6MC1LOKkU34Ez3/JiTjyWSupDLWQtNpA2Askc0iGA4YmDEmT9QOfH5jCsuUNnPSCo/DqV7wAr37ZC3D04YuxfKyB0SxgouVx7OrleOlJJ+LVLz8Jr3j5jyD1c/BuFuY6gPUgOqqdSnlEAYmDV5XLZB0yqtsc2ygSkWk8OfH05igqIoxjmy9UhQEMODDgwNOAA8/UIZjZdwxd+pqMa/rmsIxoSocQIKObKvd63UoPUr6ZwZkHQL2KYWEp2qCe1BjD6mc9HxMrj8JsNyKnAwPOo6R+n3c69A10EKmfSRdPJGPpHFDQbGSor0jcgRK3JBSU3frGYJd6PaMUwZLFDEiXHB+dThuzszOYmZ5m80g49BatrM3M7yxj5r/ytqq+kWbjA6WfqrJgJK7hDdN7d2L/1o3MLMAkRKPqmeOzhbnP5NvMYPadIJ705wmHlNd5eNSlNakygYoUKk9xs4P4lV4IZrYweUhcOHo86wmmuZY2bdqE22+/vXJ0fPnLX8Zf//Vf4/d+7/fwS7/0S9Vb7XrD4/TTT8dFF11U1dP/9BANWZZV50khF045OpRn9vh9q+4A/u05oPmpQXMjWNir57lwIeg8uhBU/7HAzKp1q7rCpzp1PwqVrvPruFm/TZ2velorkrWSwdKpJyYmqrc2JI/1k1WrV6+uvkio+JIlSyDDp+qqjegWrgEMODDgwDODA2Z2yEDlYJcckCypCxSXzKlkE1Ug6S11WYRDoO5WIqGtNUMPGS69+gZ8+gtfxV33rwOSBssTgHViZF/NIYS8hElXM6OdrQeXppDcinRkyDGS0z5nzgF0mgQ6WRwdLJ2Q4qtnn4+SOmIgLiLkbaj/IkBtiiD75XwcxM/o/G0MBQwG9xPmgKMd3QiIfV5GGLQGAE/9VQCGyg0AAsuM6yKl9XkYHRtHO12G7vDRmB06EVc8APz5l+/Cb//V5fjUeVtw67YxbJk7HJNYg+mwFB2MQf+HO0kbCLThu9LAVYEn+YrsPxAUMqjvaIwRzMH5BGZkTJ4j8HARAxc8KffGj9KRQQk8F7Iz1iOLeJoBYoft5xjsQntmK3buvB8PPXQ9br/jItxx54XYvPUGTM2sQ0ymqRy2Mc5wuLMZtuNWlFtvRDr9EMb9NDLLKy+lTxPAO0QLcKmH40Z0lsLz4OFjATA/0KNUOHBTgRcjHEPIWd8lSNIMHRq1j3/2s/DWt7wZw2mKs7/0Vdx/2120iwWMDY8hI07a6WA8oOXdggeVgE6nQMlNi2DVpHlL6HwxHuR6CEmCZz33OXjne96N1lAT5517Du696zZY2YPeGkhIb4DR40mjHwWKS5uImnI6j2KXxjjibReGySLDI3kLG9sNrGs3sanTwN7YQi+htZ1Op8iDIswAhiUPeYoWPHgaSmIrYCjAwj5YCczzglMD8SN3QOEJDDkM0kBcbAXyJ+Ec+qKLRm8SizGFY5pzOGG4jWOzaaxyUxjjEbbhIvbPzKFMWzRWvgzvOvV9eHjLVpzzta9i64b1cFoPpCuQPs8xJ4lH5Lw0qPgHrpnUea4Px+nznGvygH12KAyj9zjpxS/C29/xDmyjM+XcM8/GlnUbYORLyQOxqIzE6zjglPNVEmePc60x6PAcyUc5PxLySE4pEN8pL38Z3v7Od2Djxo04/9xz6VTbhB4P2eYMnvPV6XW4FjxAXEYBDeLwzsHYNjIkSyDWOIAzFpDReNuk0+mIxaNYQSdRpvzI5gzVn4LvGTSg+cqKCuaTg2DAgacmB7gXtF9EvOMeM3OMGoZHRrg9uM+4fwPlAyhYnUUYZVNJB25wJXzDIRlqoGS16d4sH45toBHBTQcIDdtE7r3APdjflyUCZmFuBuNjEatXj+IFzz0MLzzpCLz0xWtwykvW4KSTDsfRx45jfIIoEjpR0g6c7wJ08oLPEslGuYa57SkCDKg6AgwRJpkAMMT8ZWBniBHc8AYOD4EOYT7QmC77wHYYXAMODDgw4MDTlAPee8iopt+JlxNE6VJfcqrkJTVaiklvDkl1TnCVRAxmCM5DX/qxxiiKbAzLjno2VhByayCYhxFAXa9D3XJq337MTk3DioAG9bmMuByIg/0EPkMkgiWALaVumTjq3g6odM0EEtCddhv6R9KTk5OYm51F3ssRqd850sEbZoaFV6yE+sKcJxoXZRHGUQsi0cQqRfoYNz676OHBlvUPIEzuAfg8I/lgFQyux+eAmcE5h3qezAxmfcD8ZWbzMVR1Vd+Ms7BgbrV2BKpoZgoqnMrTGhZ+s35+t9uF1s/DDz+Me+65B9dffz3O5RlCb2/oH5B/4hOfqJwef/d3fwc5QC6//HLIKSIcy5cvhwzQeptDoP3iuW/UYcJzR8azkOhTWqHKBEoP4MnjgJl9x7rSfNaguRKYWUVkvW70xT5BXU9hVWH+o06rvuJmBs13jUv5ag9eZlbRoDKtE62f8fHx6i0hrSmB5K7y5OCQUVN1tMa0hoVLoaCOKxQQ/b/2HtQfcGDAgacJBxqNBiQrFGpIkhG1PFLa+MFjOc+81Foi4JgGrNLPSlrAekipaw1h8yP7ceEV1+OaG2/HDG2imX4uKxhVmxwuayLv5mzs4BKPoujBaK/jgxaCSP0NlHHgRXUOgXh3T3aw6aEttGBSf4OxHkiDEUhBNIB5EcrmpwUoizEIwDIcuFT3QGIQ+VdxQLzOyOQGQWHKMOEceNp0PXxwFSSc54S6tKdeZdVEOM5Dwp5YLnts3qUFugE3tgbdsedgK07EV2/2+OhXH8GXvt3E5WuXYkc4AdO2GmgsAVwTTT+MjDZuRyxP8q0ltRBIjpIMoIXGQZMrVRRcus5FWELwJZnQ42AiywKhADw3AY1NsdiHmcnN2Ln9XtxxxxW4+eaLcNttl2Hduluwf98mlMV+OJujQtBFkuQI5QwPPtMYxiySuS2YogNkctNVKPbcjlHsQtLbg9iZQiSjjb1qU2kj5zSugxNiohO6TB/zEKvc+X1HJ0S32pzmHA4/4gi8+93vwete+9rqTYHzvvlNbN+6FcZJBiFwl0aOO9JKliUJWo0WmtzkHD545iPNKcxxAZinMOhgxerDcerPvA8nnXwyFeZv4vzzvoVdO3fSoZLCu/4UC5+RIrIPFoHMJ/CW8PznUXo6O/wwpjCEHd0EW9oO2zoeO/IEk8jQSVqIPiMQX9aCIz1paxiAJ+gmQggCTEQSlCJrAMc6RhoIZqwrYBKiS0DjpOchzYcuGuUcRsIMlro2jmwVOH7MsDRyXvJJjPoCzSSikSU44cQT8Au/+As44YQTcPrnP49rrrwSZa/HcUWO1+DZkZGeQIeIkYhAPkYedEs6PXpybJCnPsvQZlzf5jv2Wc8ivg9V32z50he/hJtvuBFTe/cBrG8UnsbBeB4myqJAYF6D3malzdhXmkDfBDTi7HLeFD7v+T9SvQ1iZvjyl76Ie++9F106jAInzzhm/W8SsSElTjODmSO1Bk49zHl45qfeuEkN6M7iiCVjWLN0BGkAjONQ7Zy0sHLVDvVljAgYfMd9SD4HxJao4DtqDjIGHHhKcUD7u+De06oW4XIwJDRiaV8FbioHB+Me03oPlDegQmOeNbnHKP1ROWm5P/Q/hyLzIh0fUD3tfW1+1ue2RZIQj17FjG02ngN8B85mKZN6yFol5WKP+TPsZprhLMM2LCVVnkAcEt6BMoAplmu/M2ZVFMa9WAGzmMNbBQygPkUs48oqu8jbxM/QEZeyWDK4nzYcGAxkwIFnLgfMvlOiBcphQcpDrb55LGOcOKS8LEmgN3z1RRpKSspRil3pzpKnzsN8itlugU7wcK0JrDhGTpDjISdIERPqXI5tHMq8RGeug3a7A+l4wi2DNNHAzAiAcwZUzwPwioiUvzMz03R4zKHDdnoTWeeCyP5Zs2rDpnD6YItH36r36Lx/XVoPiwg9NyBCq8ZKSUMUBcwgjY3EYf/O7di+aR2r5RxCyYL+/f3T0MfzVP3U+L8bmM3z8XEGqHWi9ipWKFDcOcf1chDM+nhUrt891//o0Bsad911F84//3x86lOfqn626o//+I/x27/92/id3/kdKP7JT36yKle9zZs3V062Bo1K+rkhvekqUNp7z/UYofVX06TQzKBQNCXcK6JLhm/VU1r5A3jyOKD5+G6g9VKDqKzrar4FZgYzU1E1z5pXza9Abw6Z2YF1qPpaK3JiyKkhp9nKlSsh0P/lOPzww6Gfr6odzXJ4NJtNqE3G87JAa0Z4ajoUmllFg5mhvhbSXOcNwgEHBhx4+nPAzCp5UI9U8mN4eBiSJZIXkg0qM+vXM2PIDKMOYwylkYF2uwgPuAy+MQykw9jyyF6ccc638JUzv4mN23YisCz6Brq0iRnP++yUlkeqONS/9H+CiZZZhozPSwpHPh9Vxl5cioc2bke67HB2Y6wDOBj6tlFTDGAOKgTU86jzkRxE5h68jVEBg8H9BDnAuSCf4wIwzP+R2WR7NSeaF4HSamEHeuPcFNRnlXYNdOjQ6MZxdBursac8DJs7h+P0Sx7G//nk9fjEF+/ChVsJUawAABAASURBVDdPYf2uFNPdFls0EfVyAmM/RLcBWmlkAipA/6ISD/p4zAca7DvodvYjz6dgNEAhTLEODUI2hdDdjv2778O69dfjzrsvwe13XIg9e+9Hp7MN3s9gqBmQJUDCpSzvUspYK024zQIQyHGUaKQdtNxOYPo2zG65GNh9A0a7G7AkaWOY5Z7GdEcaM++RsW1k68iDlEUPFxw9VgYXI6kPgAXSCG68EinrJlRAYQ7tXgE/PIKTTjkF7/np92L7w1tx3jfOwfoH70dKAxx1Z9QQaeguu12iClV/juUlD4TKl5Ljmg3krBzSFC962Y/ijW9+O9Zv2Izzzj0PG9etB30GGB9qMSzJwh5Sx+XDMcgh4F1CuujQcBki44HQo7Nj0g1ha9HEQ+0E6wj7kjHsLT3KdAidImKuXSDYEKJ+Jos85EDBUc5DmA8ZcGEjOhjBM9uTLw6RfySFNBekxazkATYiIf2ePDXOQ1L0MFq2sQyzeM4E8JzxgMM5f9n0w/C9SVjMkXBMr3zNa/CGN70RN377elx04QXY/cgjdJIkSDjEzGteHVKG4HyZOTjGgzno5wsK1gnsP5pxTUW0xsfwU29+E36SOK+56mrcdsNN6ExNo5lmMEQU3V7lNGopXQTSwHFYROA4EiqJcn7IqdLhfEXiXXHYYRVtP/YTP449e3ZDc1XQIZMkHiC+TpcHbQSuDQHxcNwxkihTOUPW9WUPi5oeR62YwCjXbYPZnrgLOm6Mdav6FTZ+LLxZj0QfzFH6QCoy9mhg1uAecOCpyAEXYQRoL3FflQzLGJEkKTyNX0a57I2ygFD5NbjPzHkY9y23EAo6ToJ59FivTRk3VxraJRApJ0BHp/YRtxwinbS9bhuB9b13gJwa+SwieiwjFF3EXA4QNlaZwDHOftgZOesRI9vBEaUxHdlJYKg7Mi+yJDIhUDmjylHSJUwwj3LfcRAhbyPOTbMN8ZMCFg7uAQcGHBhw4GnBATODmVVj0WHZSYYyVcf1m/Iy4FUHatXT+YBy2VHum1FgEiLzIp3YjjI04XPAZ010Gc+p3y498ngsP/JZ6FkTwTdgaZPQQK+MmJyexb7JKeh/d1Sy3hkc8Tk+VxBy3j2UfA7k7Vl0CTPTU3R+zPWfC6Qz43MnSZI+/aIHHAdJqqQ+aWVKOfhBXH1cRK5nABORmCP7gADGXINoCfriVtHBw5seAmb2AdQr+fABjwEVGZF0CqrEM+zDzGB2KIgFgc9aGZPFlzqutEB5qiPQ2jQzPtvJfYZKC1SmerOzs9U/I9eXoK666iqceeaZ0Bsd+vmqP//zP6/e6DjttNOqf0R+zTXXYN26dZDhWgYjGarl6MhofPY8G2kuzYzn2U4FZv35rftSv2aGmsaGDD8sFP0CM2MKVbnqmPXTVeYPy8czjA6dCzUXAs2R1oygZoPyHg0qr0FfwhQOpTX/aZpCb2boW9f6ySqtITkyFi9eXH3Bb9myZVBceSoTaK1pjZkZ1JdwqX+zflp5C0HldVrrUv0KzEzNqr1Ql1cZg48BBwYceMZxwMyqZ6vkhZ5dkjMCxZVnxnJyheoVKv0oAlZpLTwLq4zgHM/N8AB1uNJSWDaMe9ZuxFfO+hbufnAjcuZFnyFS9+pRB+xS14nE4dMEoA6IQKS0+ymUPgee633awvotjyBrjSOaAdTtnIBVXTTa9gwsYD4DfjIbwskiplhGKnEAMLieIAfE09IFFIRggVj6oF/C0HxUa0HMZ8l8UMWMdnhHf4BsIY7zLj3WkgyhR3uISwHaeoxOszKdQDl6NIpFJ+PadcP4h7M24ksXbsK2ySF0aQBOksB1hx+Gq15UomVhXOkIVMwpAPTgfIE0C0iyAvBt5MVO7N/7INbefy2+fcN5uOHG8/DAgzdgenoLkmQOzhGsDYsdlEUbgYYqULnVhnPzqB3ZELhRCm4eelEwlPQw4vajlW/G/vVXoPvwt5FOPYhR9tUqpuBo+Ar5HIqCBi8jElLmuDsco8a4cXNEQmBcoaNSkhclnTaaIA/6EFA6huZw/LOPxwc+8DNUSibwxdNPw403XE8HzxxadGxoAzcbGakzts0hJUmCwxmQJdrgEYEbuK2Nz1Xgswae89zn4ad/+n1YNDaOr335K7jxuusws28/UtYLeQ4JAWO/kWme97ixq2VGSgHj4S2mDRRJEzM8HO6NTewMLdy7cw5rd3ewq5eg7YeRjCzBdJd9uwyB1IVIgmTcY8izFAREDGMHcnxwncGFCAgolIytIvkWWcmlHkSBQMdByTGItpSLOokF0t4sFqGDlb6Lo4cjjhwBxjCHRG/sGI+z9O684AXPx4d/9Vewa8eO6m2Qu++4A6CDIuYlz3k5HMdabRLyqMc+IgxxfuyOPMwaTXgeMEpnSFpNvODFL8Sp7/tpbN28BV/8/Bdw3513wYiL3IZOjE7tuX4S7znOiILj6dA4Gr3jtiR2OjhKoMofGh3Fy1/5Cvzoq16JrJnBsQ8uRJgDmkNNFGxX0qBZ8qAunpkEPYiHDo5Y5si4oI4/8nCMZUACqGcAEZ59OJfAmTFlzNNdh4rPg7IE80m1PQiBuZEwuAcceKpyQOs3QvvJc0+EagcCng/ARtaiDB2Gc9wnfCga5RO3GQfqYHR4AMbtHJE1WohMywEyx41bUgZ6/f+fxAHQHmFgIB5DRjnuiQusD0QgsX7Us44zBMo0AZzSQGAfIC0AXe7B9TP5aQRnBjPlMVHdxBcDqmj1YdVniAode2MoucPAKBtkgIMGJMFR1Rx8DDgw4MCAA08fDpgZnOvLSIVmVulcnrqXDHlyhEiGRuqZgbIxUhdzlME6QEHpeUjTDOY8jLptNxgK36wcICuPehasMYJuAOao41FbhCUZ9bKI2bk2pqanMbl/H6b27cPk3j2Y2rubuvQezO7fi7nJfZib2o/EKJCBii7RIFCOmVW0O4ZmBt7QZWYKqvrxByC7NVYjngjyhrgj+s+KyLg6Ej1lkaOZOnSm92HzQ/cDdIaoDKwT0adH6R8EPcLzVAczg+caS5IEZlbNo9I1mFk1fwXPE+Jvu93GPq6RrVu34r777sMVV1yB0+jU+MQnPoH/9b/+VwW///u/jz/7sz+r3vTQ/+jQT1w9/PDDmJmZqZwZ4n1K/aLuU2c94de6F2D+Ulz1RIv6Vp0a1MbMKtrBS44U1WG0uhUXKGFm3CJB0QE8iRyo51LzqbmtSdE8CTSnCpWvcq0Ptcl4Zm00GrQbLK5AsrB+o0NvcRxxxBEQ6I05OYvl6FB99WNmB9a11m69TsysWjvqx8yqNa64wMygS+tU9IgugdLKF5jZgb0iOgUYXAMODDjwjOWA2UG5ITmiL63ICSJZpBLpLpQ0UFy6EqLJRFbxy/gpGSP5VNBomjWGYHReFJZh0yP78PmvnoXzLroM0+0OZLuEM1R4GVIQAeZQXbR7woyyTbYAT5txxN7JNuQ4ATsx2g0cdaiKlsgM2grAKxKAiL6tkvmqXIPqVeU/2I9nEjaxMFpJ/tYgfYRgfc4f5EWf93WuQs5KVZxlTa4XT5U2B6jbo+Sclx4xd9TjU3TjEGbCOHrNozDrVuORmVF04gQ811IRpPFXaH5YPjRQ0RL1QYg0UtFoT0JDzBHpADE6QGA9TE7txNat9+K2Oy7CXfdehPWbrsf+qXVwfhqtoRJpWiCUHQQ6KRwXf+I8UoH3yGgsS8inWB2QHPdNAhm0E88NgoTMA7vIkeZTGIsPo3zkesysuwB+zy1YFHdi1GbJ7DZEk0MJgYETRwrBK3KTRPMIlqAgzHRyeBrkimDo5qznErY1aHM7EjI6MYpX/8Sr8fo3vR4XXXQBLr3oIkzu2wvvDO0O+6EhXJuw+vkUOgkinSmeYzL2Yy6FoDU8RpzsnPeq5cvx2p98DV724hfj2suvxM3fvgH79+xHxgMg2HfOzZ6bkZsBgfQbHUzeOzAL4CEyiC/OA+kwOm4E034RdsYJXLN2N27fvB97ixSRC69XBMTIeuRZIJRIiS8hBR6ew5Tjw4cII1TEKSR+q6AAjEBHB5iGsWt+lBQ+JYiT43IJx8bDW0ZHyHBnP44aBlYPBUz4WbS8vnU3DU8nyOjoCN77nnfj5Bf8CL555tm4/qqrUc6/saE5lsKYNpsceoroHGk0kAUVFHSMRHPgGRrBgJTGz9VHH4U3vfUtOPyww3DJeRfgnltvQ9nu8hDJ9jQ6lmUBTh6MSKL3iFxPYBhIf0alFORlTzxkfmB/w2OjKJk2Mx525LTLyXVxnvwj7zW3JAzgSqqIiMBQI8PKJYuwciwhL4U5kEEFV1iEEaextoABohkiI5H9xypk1UeFTC64VUvJOlR8AAMOPBU5wH0B7qMKRH9/L3BLYHR0HIlvcDN4BD4YLSZwSBC50WNkPUKXcqKgHAuUOR0KgTb3ae4ierELgPuN8qGk/C70G6PRwfwQ8zPiZGARRSyh/W7c957g9M0TyQLz3JMpK6luRvHnCBGObczAnerg2CeIUykShT7SyLB/R9YSlJSbbEl8asgcOk6LXgegI6Tfpl9/8DngwIADAw48nTlQG9wcdaCJ8QksnliMoaFhmDfKV8pr6mcWA1yMlK4GGeHa3U5VHsmY6DzPSBk6roWVxz0Hq599IhYfsRrJ8ChylvVYqTQP+ATqo/pZq14PMe/BeJBOqPtllPktBwzTQE4VvarnGBGYGUV5JASqiCXMrAIYwCh+sFcEe6sA1afrPyMYx/wlXV48SCwipda5dcND2PvIdj42Ivj4m6/1QxP8wAnRenkiIL4JHt1WP1+1Y8cO3Hnnnbj22mtxxhln4HOf+1z1JsdHP/pRfOxjH8M//dM/4Rvf+AauvPJK6Ger5BzRwIaHh6E3OoaGhiADtuZF+GW0Eai/kvqG8pXW+pPxR/lmVq0zT91CoDLwUtzMYGZQXPnCqTaYv8ysitV5db06XRUOPp4UDmi+NQ811ESYWTWnWitaN6Ojo9BbG3p7Q85fOTb001X6OcCJiQnquqPQmx9aVwvXgJxj6kN4lS8wo9SgfFS+6ms9qLxeNwqVVl3FBUqbWbUGla81KlDZQqjHoVD4MbgGHBhw4GnLATP7F8dmdlDeqLKebZJrDdq4WIIawJiZdBiHOi/wjOvZPvWuejMyLwGkQ+iEFLO54fJrrse5512ITVu2Uv8DOl2e2yPr8MysL3xDcq4oAOfAByTMJZiZ62Lnnkk0WqNQVaPtwBjjsZ82PWPfRgQGM+ZSb2ICMLAGP6CrDhUfwBPlgFV8L2kHyWGyBVuJOG8PpYkGEUbgvFWKKkPWDOYhKJyH9PRet0TDZcg4ry3a2BM6P5ohQ8r10bQMpnVAm45LmjDaswu00GGdDvORJcQYSf7jAgu4gDT1B0DpGkjegXyi6d9aHDX0cw5+Et+BNoHZSqsuBydDkJIHyguAjg5PcL4L52k47u7Bw1vuw+230qh/46W4645r6CjYjLy7G42QmPgsAAAQAElEQVS0i+FWQOJ4UAkdRDo/jE4TR4Ym7MJxIQduJhmOSjpFIo1IgsQ7WDWeAsa6zhk8wTHPE0crTGE07oKbvA9TG67C7NYbMZxvw6JsBo04TQbm6PNAn4YAAjdOUC779YlHk0b1go4LgU9SmLFPQogG5YFK7fDYGE5+8Uvw/p/7j9i9Zx8+/alPY9OGjRDdnnjAQ53npHsezEoa6nIqyiXzCoY5N3iPBzSlfZrSKBehtw9e8apX492nnop77r0fX/ril7Fu7Tok7DflwQ08xFVj51jhQLojSi4UQST9cAmCzzAXEszxsFiOLoctXo2NUwH/9LULcNUd67Cn59HxLfSsAf2mcmkZ8SQA59I4l0b6RHcfyBBwICyDOlScQNsjAmky8sATRJPjGog8yIJjAkr4ssdl20PancbKITpBRjwmMIehOAdPB0oEMLFoMX7yNa/F697wRtx8y60442tfwyPbt0O869KJ1KNgLMkrgWN/CecB5okdKNiXTzleM7TZZ87+J5YsoRPkrXjZy14O/STWOWeeiYc3b0Zguee4FIrWnGsJbCfnGZtBvyFdkI/GeQ9WsQL6LWkpmmaG4eERJFmqqhW/jbQ48sOUQ/qMY81I1eKhDKuXD/EgDzS8IwsDwLoCjZesYh4WXOxsQeq7R+u6dfjdaw9K/704MOjniXBA+1d7Qm0duJMouxWXkqV9rbKgPWlGeeABbqUy0AAEIOE+dQTjhuoVEb0CKCijcpaXbAO1oWMjaTQRo6FgBW5/QFsnRpgZdy5xUQaXBPXDTIrPBM6zL7A8gm37UDVkG9QAXiwHhBDzlzIicwjMluPbzGBmVbnjAFxJRa/6Jq80Qg6IVLAHlscFwCjv7yWH1Qb3gAMDDgw48EPJgZzOh0p3c66iT2lFli5bjjHqzgl12kB5XNJBEajPORj0pSdP3UkyXjoYsyglDT3q4jFpoIMEo6tW47BnPRdHPe9kLD/yOCQji1BQj+2VDjkhwiNSkaO6zDAiUMYbnwvGPoxyuA+RqANYgRAJpIxJYzuLxrJ+VmQszANr/EBuOwSLeojMif0zDWOezyCBjJRkBcruHLasfwDozXD0RUUNqzFkG46nGgO5pLyDEBmtgdGn0S0DsXhjZjDrg9bK5OQkdu7ciQcffBBXX301Pv/5z+MjH/kIfvd3fxf/83/+T/zpn/4pPv7xj1fOj3PPPRe33XYb6jc6tDbNDNL5HddrwrWpL2EpXlLHr/vUvCjfrN+v4spTe4HYrDYC5ZsZ6vYqE37pGyoTKE9jUX2ByhQqX2DW78fMlKzGW0UGH08aBzTnDeqXcl6Mzjs59MbGsmXLICeHQr3dsWjRokrOSadVfbXTnAs0x2Z2yHxq7gX1wBSvQXlmhrqdwhqP4uClulqnZn28yjfrx82MNb7zNrMKp+oKn9Y9BteAAwMOfI8ceGpWM3tseaDRSBbomSR5orRAcckHOXYptJR1qMZh0jWUHWEscbRRltTrJPMcn6XBHBq0o0mHa4xN4Ja778NnvvR13HznA4jJEPLoUcqw6DztqyW8c0RGTNT7SmKc4xl+8/ZdKC2p8vnBOxL6t2Jm1k+wfhVhJjFUUZAmKljz8UHwhDkwz9ND+EreRkKfx33MkXNQg3KiPgiRc5TnBQJtNZ518k6H9lK2pm6e0b4buAaUP9QaombrEMxD7x+0hseqdTHXnqPlVfchoIkXsIf65sECCOgrxwwVF0TF2SHriahIPJHGowoUJ/S6eX8xsk51C7UWOCGyfSgNBX0IoRQGFbJW6AHlHGEaCPswt38j1t9/HW698Xzce8fl2LntThRz29C0WWT0GulNAyMj0MtpLC/hgqCA0eGRWkAzcxihQXlkuIlGI4HnfjDS71gW6eRwLkfiSyiMliO6AJc41vM0sAcMs2xRMo1GZwN6O27A3Jarke27B4uwFwWN8gWMm0kMdihJfskJNOKIUWPvINKo7RzgU8+SAB3UGIH3CY3gQEmeIWmiFxMccdSz8Lo3vQ0rVx4OGd3vuf1WhM4c0mjIXMop8CjIVzo/gZQ0JkDGsMKfJOhSwW5z4jukKdBod/ixx+Et73wXlq9YgfOpqN9x802IdAg0jbNFurSRAxdSV5PAw1IUIuIBadNbDJbRqeFTdC1F2ZzA+JoTMXH8i3DerZvxF6dfgG+v3YGZZATddBghaaEMDp5tzZERpBTkAcjnCkgTLEEePKfKIc8dgmugZF6I4NjISRr2LHRZMwdciaod589zjC2OtZW3saiYwxrfwxFZQMY+XJqgcIaSdJ940sl4+3veC705o58U27juIWiBpQY6EnwFjthjZIZ5aOzG9jkPtXlRwkS7T8HTC1yziZNe+hK8+e1vx969e3HeN7+B7Zs3oZU4ZD4CXKeJN6TkWcl1jmoNc0wcjNBzpvtjEq9ZPc73EVioqo796GCtdkSDRhLRsC7GswLHrhzHhAfXOIAYYeQRidOyIURmFtB6dcLN9WDM+W7AYt51Dcc4kbMdoDwMrgEHnoIc0Nr1SFzGlcwQnn+GxKxa1S4BHcEtgPtK8TJQtvPZkCaesienHKaktoLjLlA5O9i6oEwqco/EDwGWUj6A9VjOPVjywWGJg8Q1Nx8EifcwbUc+y5yxiXZnmSPqpxZBGSZ5hpL4PBKXAlTOEADQAc9KqBobeOlDwChxsAIjAd4FpB4wF/nBcgbqJ+Fza273NqCYhVVjEFIWqi1pgYDPgvmcqst+XJ+BtUpC3QaDa8CBAQcGHHhyOfBdek/TFJ6ytq6itFHvAoWhvqyylI6QIb0J4iphCTggWqTq14MhIqWO57xHSmNjQp22pOLVoyicpgY56YYQx5dj6bHPwZoTTsbiw4+Fb9EREht0giSAa1J+JiiCwXiwAnEVwk0cJQ/mlQ7GdOLZEx0kJc8iTerzglgEVD/RJZ3PHAKfITEhjY64rB7NEw3ZH0cHguPzyVHmO9IkMFJsHHeY1zlzHv75EGHNgKld27Bn/Z1Ady+M56fq2Wd8FujLRHousR1Zw+ceeDFG3KiBZcz8nu+odo9TW7SpqK6jsOQzS3nfDVRHdVVHcUHtMHg0TtVRnsDMOF5yZZ4mM4Pnmpienj7g6Dj77LNx+umn4+/+7u8qJ4d+wupv//Zvq//Rcddddx1wcgifHBD6PwvDw8No8qyQco06rkmzfj9m/VC0qr5ClQvAS3TXUJczGyqvQfQpT/VUx8yqcuFaOGalMX/V8bqtsuu8Oq60QOkfZjDr8/DxaNQYxSszO6SKmVVzLZ4J6rGa9fPVRqD8hVAjMbOKz6pjZtClesIlUFxg1i+ry5Wn8oWgMtEpx4XWSv0mhxwbhx9+OPSTVXJ2yPEhR4ccIaonp4icCGoreDQt6ksg/I8GM6vGX+eb9dNmVmdV4UI6hUugAjOrxo/5S/mPBfPFVbCwvMZbFQw+BhwYcOBpyYF6zz/e4CQHVLZQdpn1ZVCgarF0+XKMTkyg1slynp0Dz+jU3ii/gITPVFBXEuTUtQqCyou8C/MO++a6mEUTO2cNZ1xwDc684CrMhgw9a/L0ncAnmbpHoH3OGi2EJMFkt4fNj+xB8A1qSZ4ajSGYoeQZOzjqQUadjboUC+Cot5mAWEwZ8yCrt4DZg/sJc4DrgLwFPCzOAxyMf4C4y3kwxjg3/S6M9SJrRNrlI+eGthGtD5YX1HuNRt6YFghJDz10aBku+AxLkPdK9KjX0hpPnTai1+tShfdosq0jeuLmSuTnobcxKWAggipC67TyFoCp/TwoXldjVtakAYpVCx4KtFnAhRWo5EaufnMejoeBJGPoAknpAl7QRqe9A49svxc333QRbrrxQqx/6BbMTG0Fyv1oZTlGmgEW5kAPRMWIxEA2RhgZQVs5xoZbWLZ0EZYumcCSxeNYvmwxVq5YisWLxpCyglmJJHEcmcFo0SI2mqkMBZXjUjQy1L6LdAyE7hwdK7MY8XPIeg9jbvvtmN18A4qdd2JJMolGuY82tg6Z20PgnxNeAxJu0D47jH0YuWCI/AQ3mLF/Y49kA8ynagX4pPp22sojVuPNb3sbXvPa1+KC887Dt75xDmb37wfyHJlzHH8D3jlE0glCoFAQrY55wuc4sT5rVM4Q/dzVqjWr8YY3vxknveiFVOTPxaUXXYjpPXvgaPBPyQFwPhpphl63SxISwIxOihKR+HIKo+A8OjzISYD0fAsrj30eXvGmd8MvXYPf//g/4p++dj7u2bofkxhGt7EY05HCJx1BzzeBjEIHRmakAA+f4rOZoclDaMbx0vIII9HG9SX6UQ2E9XmrWeTCLSkUSxovAx02aeyBmLHM51iVlliU5HD5NPLOLIdRwKUJ1hx9NN7706fihS96UfUNrWuuvgrduTkY+RR7PfKQyDnmwDRJ4bwFRM639x4COagKlucEeEen1Br8zM9+ACtWriS+z+L6a69Fh/giy40QuEZSClbhcCQ64bgiD54J8YEXe+OnbsUWgoP+RIdHCS9jaXcWz1qzCmMNcD2zDeniZ3VXa4ex/ioKjAkY/KtuY+2FwOTgHnDgKcsBrWXtOuPOE4AhDlzji8ax6vBVGB0fpdynbKME1j6VwcInHhQ+lL3aR1Y9LCNSFIVDUTrWJBgYEg6E3IVG0L5kAF4sqvo8NIzMixB+qD5T4G7vgzEf6OeDl9I19JNV9aodcVQU1Pmsx6jns8PLudxrA5SRqOuw7NF3jUFhv6yO1WE/d/A54MCAAwMOPJU4UNDhEKhrjY9PYGJiEZIkhXQ4M6v0QVAuBuqwqieDsfQ66XfOOTjpbD6DpS2UjjqrNdBatBxrnv18HPPck6nnnoDWklXo0sGu/4uXjU4guBQdHqhgns8LB6M4rvQxPg+M8l19s0vkvZwHrR71SlLAMlRXX97q+RPBhhVUBd/Hx0E8osP4NOuDeiCQQI2VKjafaQGtRoYEBbatuw9xcjeJK3hOMZR5r6LBvKtCfYivCvsQ+8G/8rMsSwhPNWbyQWGNwrl+X2ZGPsWqXp2nemonqOsrVLriMRPCrfpKy/nArGpOFJqJL4BZH/fs7Cz0hsa6detw6623Vj9d9Rd/8Rf41V/9VfzKr/wKfud3fgf/9//+X3zmM5/BOeecg5tuugn6nx4YXE8qBzTHmnOtB8FCYswM2tcqV77WgkBx5amtmVVrQHlqr3yBygTKF5hZtXbMDLpUV+XCr7jwJpQXAsWFQ2UCxc0MWoOtVqv6OSo5OeTM0P/hWOjkkNNDP2M1QaOf6qivGsz6fdfpQfjM4sBgtAMOPNM4UJQB5jwazSaalJ0p7XdWicG+viHZKvmrlFFf8LSpeS+9IVJnCPApDWUJIR1CL2a44rqb8dkvnoEHN2yFZUPQzyRF2uPc8DB1nIKajyGnrXHP5CzyUh0JF3UEQGobgXj5yeR8hvGYLmBOJFRlVUSJAXzfHDDyWcB5iALFDyIVp/vA/Plsox7Zh34Gp7M/KxYQvRliMQAAEABJREFUjA4QKxEZ10wywkoOgZ8VHtpUNNtVe0Q4WoVxEAL6lzoTOCb9dwFHFCzWzQ4rPCiZEhAXCQUN9J6LO2k1IYz0T8BZAuOhAiB+Eos4xyghmUF7agPWPXgNbr/zYtz/4LXYt38dFyoVdZuBWZsHnJwM66DI22xdwjsOk8ZxxALNpqezY4yOjiVYsmQceuNjqJVVdYq8Q1JyDA1lLBvD8BC9f1TO89xQlA320US3SLg5PIyHKPOGQJwpjWTOQPQBkYeEDF0MG50R0w9gZtNVKLdcjeXlFowwLwltiB4yAM4MRa8AggH0boHHDmiCVUgemXU4nh7Hk6AsYnVYchyLJYFOkC6GJkZx/Ikn4tSfeT92796DL3/hNGxdtxYZxyrweY5Ir2ZJg75nX5G8LmiId+zOMQ0eChPn4SkwNPGu2cBLX/kKvPt9p+Lu++7F2Wedjel9++Hp2MhYwfICw5wnEM/c3ByiRQT+6dthnjwQ2RJWRFg5iZojI3jhy1+JUz/4YXz9spvwl1/4Jq5dvxcbui3s9EvwcN7CtB/DTGigcHSCBAewL8fA03Bn5RwSjjWjcyPhIdaRXpBXER4BDmVU9QDJKGajRGQ+1xXbZi7HKGFp0sURjS5WJHMYSwo6wnjgLLo8fHaweMlSvOSUUyrHz+133IkLz/8WZvbvxQj5ELtdtEhHg2N0HG9g/wJjH8a0cc2Kf3JMaHNlrSbGly7BT73pjXjDW96CK66+GhdecCHmpmYwnHFdi1hSl2UJfEIsZUEnC+OcbyNEjkd4IpnI6aFABcEI4BWrEWdsb705HHPYCiwZNmRWFfFDEQJvJhbcjnFP+I4C5g3uAQcGHBAHMjpa9W26+mdSSsp8KVVmh+4bM4O5hLvQIae1qCDAtL+0z7inJRcQwRgkI4UbZgwEDJ6EWz3n7TnwAcLeI8mKDJlroplkMqocZj7qNhhzrPpkZHAPOPDkc2BAwYAD/2oOmFGKEaT/yuB42GGHIUkox6lPOiqbkvdmBu89lJbsV57qJ+aAdhc+D2i4FPp/UTm1sTbBL1qKJcc+G0uPPxGjq49G2RrFVB6RU493nmeHwlB2AzxlaOSzIlDBE3ifQn1FnofMUzTHks+UyFqBdUt4nik89UtjfWl+YAm+jyuyfTykvTElYDB/a9ziiWN2OX9GmNy/Dxv1drQc6NSpq6rih3RV4lRa9aE4+VeF4HVoZ9UzR7wUsPQ7bvWrTPFdoaDmv+JqV4P4ZkYiWaA80a12NRTU05XPYpj165lZRYPyauhSv9f/3rjqqqtw5pln4nOf+xz0Fsef//mf4//8n/+DP/7jP8Zpp52Ga665BvqZq06nU60ZfSlCIJ0hTVOo/xrnIHxyOKA1oXmowaw/76KmXgsKtaa0PgRKq1xttP4EwiNQnsDMqjVkZtU8mxnqS+3rNVevA6WFW6Hw1I6O5cuXo4Zly5ZBDo4a9EZHvZZEQ91vjV80130OwgEHBhwYcOCZxgHJQslFyUnJVIHiylOZ5K1C8UVhnVa5ZGoqHY820BAK9Ioe0mYLG7dsw1fO/CZuuuNe9KjXlUkGPeN7gfoXdcMe7bJ7d0/CuwbRHpT7TAzuZxgHeAKoRyzNNgBU3PuODMZp8EEF4KWFouqPBuWrLauoLttHKvgyIFdtjfW5QCOVTOWZsS4PASjaQDlD2ItY7MLO7ffilm+fj2uv/SbWr78VMzPb0GnvpGLaQZbmSL2gYDzwoFJw8XbhmddqeSxeNIqVK5dg+bJFGB1psQ3gXWBdOmjoMGAHJIUHkbIHR/pazRQTEyNYvHic6UjCCVSAzCWMGx0iJUP2kzjIqeB9gpReRg9DRtpHXA/DYS8a7U3obv02dt13ARozD2J5cxpDcQoun0Wgs6SRZDA5P2jBjzSgESnvOA8MeBfygHqHNHOAFUhTQ0SBqelpJM0Wjjz2WTj1fR/AmjVH4rTPfw43XncN0G1jiG0arJkQXZYkYGvwJADPfEYQaOhzHFNBY3zB+QjeYPSuHnfCCfhP//mXsHLVYfj4X3wct994M5o8mmWcJ2ObyEOGlD798z2ihmebDg8URkFTUIAE9hkYn2634ZpDWPPs5+HXfvcP0Vi6Gr/1kb/E2Vffhrt3zGLzTIKHO03MZEvQaS7BXDKKNlIU5sFzJPlakEzyWetBQLzM4KchOA/4FI78cy6F57x4jsvRQQSnNjnAo2gWOjhsGFjRKMn3DnxB4IEzpcNGdDbp9f3RV74S7//AB7B9+zb80yf/Hx5a+wC0BkLehdH50iDejIfj1Dkuk7J6C0a8885Bb3U479Hp5eiSj66R4QUvfCHeJ6fUrj347Kc/iwfvux9NGlkjj7kF11pk/wl5XbJNTgcVoJmxalzgZVwHGobxAKwSsH4jZd/dGRyxdAJHrxpGSsabwABWA5cdmARTjAYCoxXeCoMSAxhwYMCBx+BACKHKHRoagpQrJSSLdZgVKF6BdpV57mIHfTMkp5ihX5r7jpuQjfo7OLKWgBmMSd4q9mSBaKocIJRloIwXHaJOECJTlP/8rO7+KBRVbCEobwADDgw4MODAU48DnvqZmcGM0pC6lZzd+sa1ZL1kf5IkVZnipfRb1jHr15eONTo0DEdh2ev0EKVsUc/PXUpdNUHXN9BauhJHnvgCnPjil2PVMc+GtcbQjdRjkQFJk88HD+cIPuOzw5g2eO+YB/jEUPK8EKjjmUopoyvnB59JVV+VDmf4/q8ah8KFAI5JDwJUPHDUafUWjN5czpIE2zZvwP7tWwCU8E7tHCrHP4x/4Bgcy3QbQJ5VAF59lIz08cfYz6jDqmDBh2O/fsE8Ka66mg8zI1pb0Bep4Txh/tL8qa5wKK42KlLe/v37sWHDhuofkp933nn4y7/8S3z4wx/GO9/5TnzoQx+q0nqj46yzzsINN9yALVu2VP+Pr9FoVLqAzjnCq7RAOIVf/ahM/Zj16TN77FB1BvBvxwHNiUD7twala9A8aT0JzOw7CFEbzalCgdrVoeJqoHLpggLFhavZbGJkZARaF5IpcmasWrUKq1evxsK3OsbGxqCfrJK8UV2tHTOjqSNAuNRHDepLYGbVmjczJefj/XiVMfgYcGDAgQEHngEcMDso92q5q7O6nCBKS1aLDWb9ekpLripUTtHrYrjVgFHzct5T3zJ0C2DfbBuf//IZ+NyXv4bte/fDt4ZodzT0yogQHbp7JkFDI1ELC4PB/YzkgAOVecSEg6+VXVp+aIiH0chcQQFaigmRS0xgDNmMynusFmVf+cX8RR2/WoyqVS2tgvhogzIa2WHsg44JYA7AJGLYhe3bbsOtt56PW24+HzsfuQ+Ik3A2R8dBB40UbFUiFl04kI7QRbezH87adF40sHLlKJYtpQIy1kSWOchA7ukRSHjwMJ5uSjo8EjoUnI/g3kCSkG4eSPK8U9UdH29i6fIWmq2ctMyyzx4y79gnyeNANNoyRuRFQKATI7UUaQBcp41G3sa4zWA4bEU6excmHzgX2HEdFmMnhsIUEhrXyzwQpxGZICByDKaDEJgODcTYAAlhToE0M+aSjrJDg7onrQnZlbIsxdDoErzmDW/BG9/8Vlxwwfm48LxzMbdvF1ougsND3umgoMEdpFnCgUyE41hLHrySNOWhpiQux7yENBjxjeEnXvNTeO3rXoevf/VruOSCC9GdnUPqWAdAQh5Uxn8z6MAkHI54xMQeHTaB+QkVxK6EiUswNLEIr33LW/HO9/8cvn7BZfjWlTdjZ97CukmPO3eWuG/SYRtGsK8xgUk/jF42DEuHwXMX6Kkh5Iz3EDlfgXwjkQAdRxYzWJnAIYE3g+e8Rh9QWImCnCk5l3FuP1YNOSxKgCGON3OGSD4Ezpt428tzzvEyfODnfg4nPu85+Nxpn8U1116FvNdB4oCCvAN5Z2zDpmA3VXsDOFzPT4YpkZMn+jmw0hyOPOZY/OzP/gesWU2n1Oe+gOuuuZYOHdIveuiJzunwM7ZsNYc4FEdKHaIy0N8rijpGrYIC4FpaPJThWUcsArlSrTHPMvqbqhaBuOJ8zKqQGeQKKjAlBjDgwIADj8MBKUuOsk2HVR1UVc3MYIz0wWDGvU4I8Ci4WXMqSXmp3UYhwXqO8sG4t41yRbnM4m2EJ+8WLbHXRuzOAZXcDJQ1qAAUZhwGjPJCVNbQp/bQVD/vSf4cdD/gwIADAw48QQ5EymWBmjepm+pNkCzLKiOk5L/yzST3QP2O2pTqUzr28hKgw8OnDR6eHZSEywDfRM6zUTd4dKl/xmwEy9cch+e86Edx2HHPBUYWI09ayIND4LPCqAdHOBR8RsRKsaMsDjn7p07fV3RBkVz1bSSmqhIZ+T5vyfgKOJb4GCD04ove/ACfYc1GRpW7qGqGvItND/HMNbMfIk46s3eePAh8alQtqzAqyhYHAhHPRD8fMDPUl/qq498tdM7B61DGSvX8MFrdyle5ErVRWv+n47bbbsMll1yCT37yk/jYxz5Wvcnx+7//+/jd3/1d/PVf/zX0xseePXsgg7XeBkp5ZtHzvjZQizadZ4S3xm9m1N2LCpQnA7bqlQucMKo/gCeHA5oLgZlV60xzJNAaEfR41tJcqU6dr9DMoDytLYULqTc7iEv5khPSDfUGh5wcAr3VIaeH8vSTVVpTqifcAjNDHZodGjfrp1Ve9y8aBHjUZWaPyhkkBxwYcGDAgWcOB2q5aGaVTNUzWM5k6XGKm/VlOXiZWfUcUJuiyCFbZa/bQZqk1CcSROdhjSZC0oANjeDWex/AaWechTvuXwc0hhGo1wXqcxgerfoiysH9w8CBJ4kGWneMXROkRTOGWuW1AMxDpElFAKPKuxBUl01RXYwQh4F/DKsstgONwkCPyTZRzxAm0Z59GA8+cCMV1nNw6y0XY9/edWhkbergM4jlNA3xOVIZuntzTHfBYwWyBJgYG8IRhy3HYauWVfFG5rnoAzytyca+YswRaAgSKO0dSE2oQHkC8BCgfCKmEXwOExMNLFncxNhwgoyOH89Di4zoOqxIuUqbDWIGChr+tekSFqg84bjS2MVIModR20snyDrsvv8yzG26DhPldgyVe5HFOZnT2D8PWRWWADKAYOScr8DxIBBJU8HDSOThKZD+Hh0soPVbhvRuXqBknZAkOPmUU/ChX/olbNqyBZ//7OewbfMWWIh0FGXkFwfLOMnrb2xjN96hVxYwtQ8BGk+Xxv5Iiig58GM/+ZP45V/5Fdx00434+7/7W+zcvoNsKeBY10XWikAigWKGHh0J9Hcg4+EyEp++KeazrPrfIDnn29PY/5KXvwI/8x8+iJvvuhd/9Y+fxsOTbUzRybMrT7FuX457d85h65zHfjeOST+OaRulM2QcRTJCgTWE4DJES1Cy/4K8yOUQoVMjkhcAiSFNIO1RILoImTeEziwWtxKMpAaQfzrkdCkcc42dPHCkd4xOmje/5W1485vfBP1PkLPPOhM7tj2MJiVcvl8AABAASURBVHE0KTz74410pKVI5PAgKvHNJx6B9EQAnvXAvmfn2hgeG8e73vNevOOd78TXv34Grrj8MkgYm4Ghr+ZAr+JH1o/MrEPjOIzjUOg4757jy6zEcUesxIgHUgCZAzgsxqpRswWIpQ9YcMUF8UF0wIEBB76TA9r7gsg9p0PsyAhlDfezmVWVzQy8qz1WUn4GOARLIQdIlwJP6VjVjNCeNUiGVxn8MMKTdxupdpSTZXsWoENXaY2zTyGFSEWa6A7ztIMheInuhcCswT3gwIADAw48BTkg/czMKp0LCy69CVJ/m9CM0pHPADOr6pkxTfnZkX5NmR+Neh6lY4ySi44xR70PrJuhjCxzjerNDzk9Vp/wfDz3lFdhMR0iPea3c+rWRYBkL/gMcQCM56RI3U5fwoqU0X1NDrzYb2AQIz++v7uPwYiEOFEDkwtuPfsCjfmO44X0TWfwBCNtjcRhcvcOrL//bpJXwpFm8PLeQWMpShHKjAO3+uon+n2D/HEws37m/Gfg87UG4VG2wpJ0CBQXqI7Sjvq5wr1792L9+vW4++67cfnll+Pzn/88/uAP/gDvf//78YY3vKFydPzVX/0V9LbHddddV739oZ/rlfFa/08h4RlJeM2MjqcSins6WeREEahcRmzlqz/RJSeJmUG0KG12cCxqq7x/Dxj08dgc0BwIzPrzornTXGn+BEoLlLcQlCeMmt/G/Bs/o6OjkDNDzo3DDjsMgmOPPRZr1qyB8rSO5DDTGqlBOARmVq1zM6vWlfCrv5znYoHWl9LKV32BmUH9a90JNA6tdZUNYMCBAQcGHHimc0AyXDwwMwXVc1gyVPJSslgyWfJbebWMNbNKFqsBo/Ce+gp1Odk2A/W3kpCbQ6eMiFkTWx/Zi7/7p8/jsqtvwq69s9izX3boWLUTjgE8cznggMDRS50VGOPMivMA47JinhRjYz0aamEFUL0ZkjMsAdZBVZ/1iMK4+Pp5TAt3yvppG8BuTO67H/fceQmuu+6bWLv2ZtpsdqPVIB46PWI5i2YGZEmkDZuOj6KLkVaGRePDWLl8MZYvncD42DCGqMw49tHr5AhFhGP/1OfhjHF2GWksDzR86xtPglAUcOy9Mk5zNKqreEYjN/cNnSCzGBlKcNjSMSwbbaHFcSZs76j8O24iGfpdliJp0DSdGEcUoG94mfPECpT6Bkp7Ci3MYCzswuy6KzB1//kY623AuO2hQXuGFOaEkhDZXgAIR0REnveQUUk3jgnB4FkrIZEy7IMOnYRGfd9IEFOHLvNXHnUMnQy/gKUrVuP007+Ku++6G9P7J4kjQYNjStMU5g09HrqCsQfyRMKEAVKfwDtyg3jAw0LB6Jpjj8KH/+uv4ahjjsanP/1p3HX7HXAce0o6UrPKwdLrditFLmtklSPIyBeNP+fhUXiQpHA+o5OkxDHE85//8y/i8MOX44tf+hzuuf9eTLa7CI1FmHWLsa07jHv3edxOeLA3gh1uKfb5pZhLlqDMFsNlw/CkLboSpeug9B0Ex7nm4Y1TS5YYYlFxCfAp2loDaYbxoQY4jfAWkTZS5HSEeM5bh86kCENB3vYoEF96ysvxoV/8EHk2jTO+fAY2PrQe3Zk5pM4D6oOdGPkHBwg6HLv455jQ/3RJ2VdGD3OX6yo4hx856QX4rd/5bRx//PGQkDYzgPxld4B3mlLOsiHAVWEkLcQMY18eBYY9cOSKpVg64uAjYOQ9EYENkJAGA6oWCg/GjLhwADC4Bhx4anPg34x67UkhV+i4X+UASSkjA400ZtpV2nQMeQdWLLXbfIrSPDpFQDCHWNUDS1iX+xZQzf4exJN4kTIkiCg7cwjdNskqAdIn2xopJWUcFMuN9FoV9nNZwHosi4QqMfgYcGDAgQEHnnocyGmAlFxfSLkO1ZLxcn4ceeSRWLp0KfRtQtUTeOrbCoMkepKhdJSilPlJ2oDKInU7FyIayq/eYKf0NA+kLeS+iT2diFnXwvgRx2Jk5RoU6RCohsLxOWHzctbMoD5iKADqlI6y1qIDokdgnBH2HqCQH0/wruU3Q/ZHhADDCj36l5576iOlTi368m6HeqVBzw6HkvpmD5s3PIiZHVuBsgu9hU0qARBnBfieLjPVZ098+KjPwOer5kFGCyEwMyiv3W5Db3Ps2LEDDz74YPVGh/5Hh/4/x0c/+lF85CMfwe/93u/hz/7sz/CVr3wF999/f8VH/fSQvpFfv9mRcDwpn+Myjgiv+jEzqE/xXeVmfZo0pwLRpXLRo7TqqJ3SaqNy4VJacX1hTPEBPHkc0HwJNC+akzpUXKB5FNRrQfqd1ogcGnqTY+XKlVixYkUlA5Qvg9rw8HAlD7R2hKMGjVJx9VGD8gRmBjODygWiSaB1IzDrl6tuDapXQ41PbRRXKKjrPlZoZo+VPcgbcGDAgQEHnhYcMKtkXCVXJRdreVkPrtWiTZYg/U3Pa8lalZlZpReU1K0S6gEF7WbSq5xPAOeRZg1EhkgaKCxDc3gpLrj4Gnzrgiuwdv1mjCxZxPN9B8CCMzFTg/uZxQEHGkf6wIFHA6igg2aVCqo481jEAn7WCvv8oqnqA1WNEGnUBa+SkANGg4zNAMVu7Np2F2655SLceNP52Lr1bjibxlCzYP05eMvRzAxyfMSyw7y8cnwsWzKG5cvGMTqcIUsNzUaCLOFBhUZsWsTRSIeR+iY3DqhYl30oS+jyPOBoswi0YUrm66CkMjNjGzoGaCiqys0h7/bgmF40OoTli8YwlDqYDi7Mk4JcUpkP5FMwfZY87BQ8OgRo+MLRpOMhIe1psR8Ttgdhz13Yu/ZSxD23YyTsQCvuQxrb7KOERbB/AngZkPiESnuEcykSbtYIHrR4UBLdaeqhn+/q9uaQ0xlSkIY2nTPDE4vxrp/+AH78NW/AF07/UvVGw55du3jOCijkkOF4zRkdEjlS0qZvSXlzLGf/HL/GUyKiS+ExV/TQGh/FW97xdpzyoy/DN845Gxecfz528YCS0WBI4tCiMCmLgg4rHpDICwmpJvMSOgMc5yQQZ4/l5jzkhV26fDne+JY34+QXvxhnnH02rrru29i2cy+6aKLthjHtR7HPjWJLO8UD+yPWTTts7mR4pGxif2xh1prokA89MjgSP9lBZgGRcx9yUk7DJBh3XHkm4DjC3CSWjWR03pDGIue4M46/QGtoGOYdHGktWLdDp82ylavwsz//CzjhOc/FP/6/T+LWm29C3unAGfsgrmq90IHSzbtoNBvQQcg7x8JIh1XOriOMQrfDwzfoLFm6bCme9exnk1UlxFu9LdMjDSYPBinnMFAB+2eSnwGeKyjhGptoplizbAQpCzwiOE0A86uFwjySxPqM6FNIFBKisgYw4MCAA9+VA1KqVMFp/zIyzMOvDsnKT7mHmQWz/jNBezeCcdPu9HQiG+QICdytYD6qKy74PLg7q8x/748YkVpEpJyi4AcFJED5LKoOkiJ6a5jPVXI+OggGHBhwYMCBpyoHPHV9yfKafummyqvlveIyfK5ZswYyiDYajUqHk04XeGahCKXOFvu6G/VmKeeOzwPJ0UhZqnJzHlI5O/zo8UyUuxRF0oQNT2DpMc9COrEUSBp8QjiAemmgjlkSwjw+Y0kFlSLLOkxTUCPyPAFIGNfUP4GQOqEw9MHmsdUhsXMAes4F6rWJd+yZzwvGS+qnVF3hUMKHHJvW3gv0ZuFcYJ2SbAhwrH8oRfHQ5GOkxP+F8PDDD0M/XXXxxRfjjDPOwN/8zd/gv/7X/4oPfvCD+OVf/uXq/3ScddZZuOmmm/DQQw9hamqK56AEekbrG/t92gOnow86bzk+y+swcI5kHFE9M6vqqVz5AtFiZlCeWb+80u+pu+cEne9Uz6xfR/VqUB8YXE8qBzR/IsB7jyzLIP1NToyJiYnqbQ7tab3JIZCzQz9Zpf2u9SPjmdrV82lmXNexWiOac4HWgsK6H8xfyhMsbGtm1TpSntaGwIw7ex4wfwnX48F8FZj129XpR4dm9uisQXrAgQEHBhx4WnFA8lkDkqyVzDSzSsYqrmezntGSs9IFJPcb1N9UJrmt83qgmNSv3EQYAnWdSH2ooJ4mO6TzCdUxR6tpgiKm1HQauOX2e3D19TfApR6WGCLPzxhcz1gOOGrAgDPAHABPoAct1uBph+UC4oKKVJrNDMZ6tMGD+jNCaQg0SIPeN4uR2nYBJCXgZ9Ge24ztW2/GddeegXvuvRx79qxl/UmknoZmOgMMc3A0iTs6GRzbyomwhIb4lcsWQ86PURqz0yQgTSK8o9LCTgMPFA4JPD16KFPEwoPNocvMIMXEmQNgIMp5MDiXIElSmLl+XiCpBOrOcG4IhiZCAYAZQ40ESxaNYILOkMwbxJrITgpWKCMPBglgmUNJumgKRxEicTrS6NDg4SFzHYz6/WjM3oOph86D7bwejZkH0YrT0M9mGcdg3KQBQE6nQVm1N3btuVFTuIT0JA2QpdWhDOwz8UDiI8yRt+RFYRE5PE56ycvw4V/7dWzevLn6ttSmjRurNt4MGY17nsR32m3SZjAzSNg45xl3/Tc5KCACHSQd9hxorH/Fq1+Fn/25n8PG9Rtw9tfPxIYH13JMDimM4NBIGCO9chgV+mYc8wuOIZBvzju4NAFYZ6ZbIB2ZwMte/VP46Q/8PO68536cd/552LFzO3LNI9i/a6Dth6CfwtpaDuGBOY97pw2biha29egASRYjpBMIrkXqUrBbGMedkRkNb8RQIvS6XG4lfLeD8aTAKDrkPdN06hS9nHOboMtDTnSODqRIXL6ir7AE1mzhx1//evz0+38GN99yC8455xzs3b0HLqIC8NKY2p059ouKr400gw5ajvh6PODCO0TyuERkPz2YnDWkzTIPRyea1kuIBbzqwdAlr/RminFE0P/9aKV4wfEr0GRfFvhBPBCwPjeeMqrASJOyQRyCOqkQT4drMIYBB/6NOGBm1d4V+siHgplBP5fhnINkF7Og50rB/ezMcX9n2p3o0ZAFn2Jmrotce9M85TyIKyBS3oF70VgfT8JlZjATqPOIJpW5zswUQFmVkHq9DRkpMEipKsyDpIVgPjkIBhwYcGDAgac4ByTHBfUwzKyOHggl91VngkZTvUlwxBFH9J8BrOqo2yeUldQMqWtFhFAiMI8qOuAMCY2u0h/hPIzPA6OO56gHWpKhy0pyfhz53BcgG5mgbmtIXELN3Cr9WwR41puZmeMzw/HZEanORyTewSWGA4qmKv7AwPqYzEDyqueEjAXigULPMQlS6tGRz7HEORjPNnt2bMG2dfcBZYftCzjWK1le6gHJHKD/7FCbOkv49DaH/u/Gli1bcO+99+Laa6/F1772NXziE5+ofr5Kb3To/3Xop6tOO+003Hjjjeh0OtDbHDJYa04aNGokScJnbwrvPRRXKJoFipsZFJdBpCKHH0oL5MxSaGZVW9Fl1o8rX+cTAZtU+IVP4Jyr6itcWK/ZNKSWAAAQAElEQVSua2b4Yb9Eq0D0C0SvmVXzrnEJzPpplamO6otHff2Ha5ITqnyVC8z69c3sAL+ER2B2sMzs0Dh4CU8N6ufRbViluhfWUT1lqq7mPssyaE3IsaV18t1A9XQmq+dTeGrcCs0OpdGsn1Y9gVk/bWZKVnwzM65/V4FwPBaIZgG+x8vMDuA2Oxh/vOZ1n49XPsgfcOBpw4HBQJ6xHKhlqFlfJtaMMLPq2WNm0GVmlX4gp7ZAzwo9w0rqJRVQZ/PUIVQ38QlVN0+VxUFxM6aTJqKjftFoASxHSn0MaonB9TTmwML1pWHqubowzwHGhYI+KH4IsJhatE8zuKTBSkzTGOScR8LDgKcS7TMuNP0slusCNovZfRux9r7rcPPNF+HOO6/E3NzDxD2FVqPEsNae9RDDHCx2kKWBeSkmxoaxdPEYFi8ard74oO2eVBRsVzKMFXCdA4xBV9THY4Exk0CaUdVl/EBI2hVfWBYdYtTxh+BYrpuOhiwF6Whg8dgImhojDwNiXEHnhaDkZiurg1KkuQnVZaTJmO9jXv3vj1bcg5GwHfs3XI1y123IZtZhuNiJIcwhjT2efQKSJAV1Tw7NIZCWMhiKkjhJo7kESdoAmK8OqP6TejJfm5bW8pKW+pL0HrZ6Nd7/gZ/FshUr8IXTT8ftt90G/e+QokuDPL0GKcfVoEIZSZsONMa0mcFzDj0FQa5DjnMoAPQYP+b44/G+97+v+imrL33xi7jp29/G7OQkEpYbHWEN0pyYIy2ADiMuTSAwHlwKOkWCaOfaKEl3wVpHHnssnQzvhyMfv/zlL3FN3MmDYElsQJuOkg4xTyPDbDqCvWhh3f4Cm2c9Nk077ClHsC8MY5pc67oWSjpNonG9EW8kn/RTBQ3OTavhgM4kmtbB4qEUScgxTAeHr+gAehVdAc65is95iNV4A9PPP/lkvPs978XU1DS+8PnTcN/d9yDQaaJDasn5dt7BPLlP/pkZlCfIeGiLTEcuMQHJQWA6kLagvGqEEZ55pYyr7CshD5jk2i/QcgFHLJ1AFgBuAziuAhAigSjASlCaH/079oPB54ADAw587xwws2rfg1eM/U2UUR7q51GU9j6BJySecoXlejhGbUBLuJ9TygkPybJgLCeYOWLiBuen2jN48u9YUooG+lRnSEsBjwBKLILorIFF9a2sOj4IBxwYcOBJ5cCg839bDpgdFHgJD8n6JqF+Imf1EYdjZKiJlKIddAKEMoenfE+o4zo+E6gmIqfuWFC5KwP4HIgomalnhHQzow6d8zlhQ2NYedTxCGkTeTQ46p15N4eDRwwOoHTOqTsb64uUSF0yUkYrFB5WeEJ3f1SxUhUt4kCIA5dJmzyQOhhhZZao1DtDlpDS0MXmtfehvYvntbyNvDuHhDori3mG47luZgb79+3Dho2bcOutt+Kiiy6qvnT1z//8z5CD47d+67fwG7/xG/jDP/xDnEZHxzXXXIP77ruPevUUxC89b0dGRqpv8Suts0NJ/fogTYPYE+GA0xwRzAxmVqGI1GME4nNRFAfOLMpTBbXx1HdSHrTNrGpndjBUnRqE49GgeRMIt5nVVavQ7NC06tTt1b+Zoe4/4V7Ul1H0xob+N4d+qk77Uo4xvdEhmKDTUnW0duQQURszrlyOUTRgcA04MODAgAMDDjwtOaBnRg1mVj079AzQs6DRasoaiiglhY8dPVeM+lcF1LssOupf1LD4rIiIoOoGsK7sc8EiWBUsJQzuZyoHHLhQwIUCGPqLgZo+lXNUwEWiZMGyHKBtH+DqcaxrNLpEKsoo54A4hdn9G/DgfVfjjjsuxpbNt6I9tw2hnARCB6Foo2TdMp+DtxxDLY/FE8PQmx5LloxgeCSDTwJi7HKR9oi94DqN8M6hoi0yhIAkIgBWEnoEEmVS5sHLFgCjWt2PBcSOeYgK1YcXGwyFBQLN9klEs+ExNtLEskVjaOmExEOL4wY08yiLCA4fnkqkTh2R7dSV8FI1g5FGx62ZYRat4mF0H74e+ebL0Nx/B4aKHWjZHFKWBx0AzHEjOjYV/YCUxYKnLRnpSyKNPDwhenZjdJpEcqEg5AD5GMmH6AxDo2N4/RveiDcQrr7yalx47vmY3rMXCfEMpY2qnRw2bIiCBz0JlJTj7rU7aDSa7N+QtVrw9Px0ihxLli/Dy1/xo3j1q1+Na6++Bt++9lrs3PYwPAVJoDFflDoALnF0mpTochwRnjkJ6fQIZaRzpMdyg6WG5YetwDve9W686MUvxWWXXopLL74Q3Zl9GBtimzInrxvwVMYLnyFvjGMmW4wt+QjWdYbxwEwDW3pD2IsRtP0IenSW5JF9uBQJD6qhNwPk02ikJTnVQcPRuUC6Ch5A815AyvE5Oh68oaIQAWSDh3cOZVmgdMDK1YfjvaeeiueceCIuvvAijvc6dGbm0KKTw8x4CM6ruuKdYzvvPXrdLjznDprtCERirYD1lVflkF9Ez4OkkScFMq4jx4WTcCOtXrYIK8cTZBGkWzShujjlVVh9GAurCD+MsOA29mgaDMMF2YPogAMDDjyKA2bGZwtlNvejiuQAkRHMeV/tHuOe1r5mLUQ6tiUfwb0d4GnQchWU0SGaZzaBe151BML3pMK8XHAokM9NAXkHejg50mgEHAIRLCTw0/pQJQYfAw4MODDgwNOYA5LVAg3RzNBsNjE6NoojDl+J5dTFRoYbSKgkltRlA50VlY7Ps1GQ3CcArvqj1ESkDheCzh8BBUWqb46isXg5Vhx7AspsCG22d9RPPZ8fCB6RGl47LxCdEYjBAqjoU1cWNd8PxEq6gz0cAnEBTo71EJ3yQJEqEXiuAfVgF3KE7gw2PHA3JrdvxSNbN+HO22+hPnwBvnHOOfiH//cP+NOPfhQf+/P/i7/4y4/jk//4/3DW18/A1VdfjbVr16KgoV3PVBmzh4aGoGesQPnqMqGxW3qz5kA8VmhmKhrAvyEHUp6rahD/BWYGM/uOXjUnIQQ8FqhMYGaQriQQrjzX2ais2qgcvOoyzbn2mb6xO0Lnl5wZcnLIwXH44YdDb2ItWbIEWjNaO/W6MbMKn9aJcAnMrKLZzNjD4H4acWAwlAEHBhwYcOAxOaBnSg2qoGeB9Ao9V4aHh5FmDTjqFuBjIfLszoBalzSvPqDyekSUZY9aUg6T7kW7mRlrCoR0AM9YDjiACwG6qAxzYWAeohRjgvkEMFaLkTVLgE4KxDkeAqYBTGL/7rW4984rcMMN52PTxtvQmdtOY+8kHNoYahrDHqFA4gKGWxkWjQ/T+TFC50IDQ60UTgsy8nBABTwyNDoGQBrUvxQgVJerPqsPi4CRDr11ImBdPO6lsdWgSoorPAjqJ3JrgF1E4paROy+4WegocKRlqJlAb6csmRhF4kmZviXGg0wjzehYIL7qdMGQKI14FCOa6nDjOJ5h38W4mwT23oPpjVch7LwNre4mNMMeGr9nkFiXdXuEgvgCNy8gPIGKaI+HimgVRpYby0EyI8tDBaQGeiOl4NwMjY7i5Be9CO9+97uxbetWnPGlr2Dd/Q+i6HTQSFJkSQIprBmdHCCdkc4R7zhC/YRZAHq9vPp2W9rIeKiLGBkfx4++6hV0XLwD+keE3zjnbKzjQSeSpoxrQm+ZKJRyK6FEgrgmAmIoyScHM0PgGBzr8jyIITppfvSVr8RrX/f66p8fnnXmGdi8YT1SHjrJVjpMCs6kR4eHzumCq8cPY3eeYU85hK3tFOsnIzbOGHaVTcyl4yiyMRRJC5Y2QU8IwH69I38Ymg505EnQYZbjjIw7Z6QJUNxM8QjNNdhIDpyxiXG87vVvwE/+xE/i1ltuwXnnnotN69cjSzzH4+Gcgy61FyhtxjFG5arMFKnAyN9+KkKhsf+KJvIu5ZpYPj6CI1eMocVm1S8hWGS7CLOqNltHpnUrFChOYHGdMnLLsSazWDC4BxwYcOC7caDes3UdKU9DQ8MoKR8Exr1EEUE5GwmsZY47zFDS2ZpHRyeIIZjnHuWmBXddRCVLWPPJu+flRaBBTs8aFG1EOUH4LDWOp0+Y6BUwRZr5Obh/qDgwIGbAgQEH/q05YEaZvaCTSJ2spD7mGwnGF0/giNWH4/DDD8ME9V6T7J9/LnjKfEfw1GNl0E08ZSnlLXg2CtQ1+VBAL6cu6ZtYvPpoLDvqOLRjAjDtfIM9erCr6idSaSZG1HkHPHHwYF6pfTDW+X7uSAyBoLAPFbaoJ4BAqTpUfCH060eedfQif8NFzOzZicsu+CY+9sf/Gx/53/8LH/+LP8fpp38Bl11xBe69/37s3b+PujqdJdSxPXmRJB61gV2ho55sZjCzqiPlmRmfsyXkDAk8E6hA9QSKD+CJc0DruIYai5lV/Deziufiu87S4r2grqdQaYFwKK058d7zSJVUUJfV5aojMLOqj0ajUTkTh+j0khNDb3Lo/3CsWLGi+p87eqNDTg/lq1z1siyD+lBfwl9D3YeZQWWCXq9XrTeNoa6HwTXgwIADAw4MOPCM4YCeDQINWM8F6WLSLUZGRqsvW/BpRBNgQKTeJr3K8RkirSeCedTXIm25YNyxUOCpxhnTwjeAZy4HnBRyAaSYE7RQBEYlHYTQ66ByOOh/ezjG/Qxi2IWdO+/CHXdeiFtv/Sa2b7+di28XnM3C6CBJ6KDIaNn1DIfp5JgYG8LypYuwbPEExoaHaFQ2mBYkF2aR52xnyNK0AjP2zBODFruZoX/FfkB6Yg1cyJEApr8T5qt/RyA8B4E9cSx0PHAjOFJk5oiNuTw86HATeDAADdb6iaXF4y0IhhqOjogS4AHAwXO8POzwwOOI1tgabAuIbmKk8Yyo4YsuRjCJ1tw6dDddRrgU2cy9GMYjaNkUMmsjCR3ozQA5ihIHKoiA82DzQJQaNXgZQGMcM9ivQX8leeWpUJY8UDnvcfTRx+D97/sZHH/MsbjgW+fh29dci/179nAYJTqzs9AbHCkPLWKtN8cREOh0cKS7wkc8PY4t5+Gu4CHvyGOOxrtPfS/WHHUkzr/gPNx+260oul3SanB602O2g5LOE8e1Y65AETskr4DzxjUBdNoFzFJ0eyWCJXjuC07Ce0hfNjSCs885F3fechva09NwEWikCQwRTTphAvuHT1Cmw5jCELaVw3io08DaThMbey3sCsOYsVF0/SgV5ATBt5DTcdLp9FBQaW7R0ZM5A08A1ZgpF0lbRM457ZU9gA65lIffgk4SI98K8pEswPNf8CM49dRTEYoSF5x7Hu6+/U4U+jkxMiyyjmdd8DIziOcRjhQ70m3QGDz55wjGugaQDw5F3gMpBDpzWNRIcdyqxRj1gOeYiQZEATNj7fmb+WD7CpgtugLDwGIVMQCTDOoUo4N7wIEBBx6XA2YGM6vKtY91CNc/VpNzNudel7zx3MneIgSAIXDjBXOUGYaCMjJyo0ZTLeLh1mNVPOmXIz2khQKLMqZAb3YSFMiQ7CCV8+QxFgnzKVVfF4HoAgAAEABJREFUCPPZg2DAgQEHBhx42nFA8t7MYGYHxmZmMBrrqwwDLEmqL/2sOuww6JvpixYtQjNrgEWINNpH6Yl8Pjjm1Hl8QMDDIQRD6TMUaQvjRxyNxUcej6410AsegeXqvyiol1LvjMwBL6Meb3ymCBeTT/g2VD2QqljBdyKqe6jDuoaxPvjYyDm+HHm3A28BFrqYGE7RciWahMXjY9CXBYZHxtBoDYNMQ5J6NKijl0XexxEC1eyCfAhw5GlCXpoZdGnsAsVV5qk/C5Qno7zyB/DEOSCe1lBjqR0FCus88bsG5ddQtzUzqFz5cjbozQ6ByjVfjUYDcl7IiSFnxrJlyyAnh97mqJ0c2jPSqfSlONVP0xRmVq0Js/56AC/1U4Mx38yqeiyqaFCZ6ND6UN+iQWB2sJ7qDmDAgQEHBhwYcODpywEzOzA4PRP0bKhBBbIbN7MmWs1mZT/2zvEZUlIXKUBlBpCd2UqG1G14YDdEJN7QTB01sxJKs3BwP0M54KgCc+iRiyYQIuO6FQZGCriUYZgGin1Ukh/B9q134pZbL8add19BJ8h9VG6mkCSzSNMevOsSRxugEyT1AXJ+LJoYwTgdIMOtjAvUsQ648EBlm3FzaDaazKN5uARyGskLWqSoT7Nvg5kBvIkQoKIPLl5GAOVDBQTe4MI+BKp6GsO/BBwbjf1yZuioQp8NUuc5ngQu8QQHJklXG7HsYHykgaWLRjHUpKGeBur+oYjkVP0RF2m0Km4k1ZEkB8/RJszzZRstTFc/gdXdcSumN14J23sHRuJOtOIkGqATBAVkRLf5sZkxprGxPXhF5kfii/BMeeZ6JNz8vZyHD+aEEFHyoLZq5Uq88hWvwE/82Ktxw/XX4+rLrsDuHTsw0mwh0OGkn29yiUNBZ4CLhsynxOhA8uE9x04oiT04A3jYWbpqOV7146/GS085BVdccTkuPP98zExOItJwaJos9qnDkPMOKR0PJZ0XkbQ4Mk/4Ss0p6fY8UHKEGF+yHG94y9vxIye/CBdffCmuvOxydKZnEfMAbw6zc21YkqI0jx4PiiEbRmhNoJ2OYWeRYdMssGEG2Nx22OfGMO1GMReaCH4I9z+4AefS8TO5bw/HBTS8Q0KckeN0aYbGUJM0OsSQI/BACl6efXXJw+g9EjqTlq9Yibe/7e04/thjcf43z8X1V12DXpvz12yg02nTmdPrH/joIIocl8Ai6NCIdAz1wREvWQCBJ14j38cbKY5cugSLMyBhOakAp5RgMDOANJoAjINJhpEQGC8JChkwh58xqgIjg3vAgQEH/iUOmM3vKe6bkvLKzGjYGUFGmQTuKH1zxLGK9qSBe4sQlW8JSu5x/SRhQUOX9jOzocuMDRT5PuD7aSr66IMGSIeLJTILCN05yNEKjvNQ6pQSYHANODDgwIADzxgOmFGiUx7WB2eFGrxzjoHAz4cG4+G4NdTCsuXLsPrI1Uj0pRyLKKkrlzwrqK1RR3N8Jnh4fjokPqWe59ApDWU6jMOOOxEjyw/HHOtFPlQCnyBUlpFTd9SZQW0t8pN6KVgHT/Ay6AlA4NgUf3w09qgipQVAmng0CC3qtiWdNCi6GEoNr3jJSRhrpZCebEbs5lFEUO8tCQXzSxgPDCxCkiR8jmYQP0s+W2U4DzwXmBnEL/AyM5j10ypjVpVWOIAnzgGdLcR3s4P8Fc/FY82FmT0mctWpQRWEI+PZR84LOTH0fzf0k1X6PxyrVq2CnBz6uSrlqVzOENVVO4GZHZhPMxPKCrQ2RGMNj1XXzA60VaOFdJn1y8xMRQMYcGDAgQEHBhx4hnDAzA48G8ysGnX9fAg8/IYiIKP+NdwaxuiwzvMp9RBQ7yiok+Wo/k2AReY5eOcR2SajPW6osuHmxBcIT9496PnJ5YCLMuISAC4uKeMEI1RvfVgXwBSNvtuxZdttuOW2C3HHPZdh1577EbEXzs/SOTCNMm8jFG04y+n08FiyaATLlo5j6ZJxNDMtvIgQeog8RHgeCFIqzFqMoEEJPEREHgYC4zF64qAibVS84aBv57MlIg07fYiMc3GzLMYEqk8CeYcFQC3dvjegOl4ZohOO3/Nw40UfIhzbmzaLOQSWmdJ0ThjHMNz0WLp4HGPjI/D0mBjzHXJyrzxAgyEwDYIhcSkQHDROoqGRvIMR7MPo7H3obLgU+Y5bEKfWIykmaTwvOCZDXjoeuBwieaI2TsMhNoB54hepDhV46Gey4Ijf2KYM7MfQ7fYwMjqKk04+uXobZNeOR3De2d/A2rvvZf8gTQ4FnRRpllEgBJS9gvmOmB0N/R2AB6qs0UDBcczxQJRbQDrcwvNfeBLe/Z73YPvD2/CNM8/Elg3r4Ulgs5WR3oicwihJm+RLA2YejgJLDpdWqwmwXrfIUZLOQJ54OjV+9FU/gTe++a3YumUbzvzKGdiybiOMvBoZGUfB9oVPWN84B2RADHBMozGEdjqCHbGJh9oJ1s567E0Wo5MtxgydI0U6hEf27qMT5BxsXHc/rNdFBiMOw1y7h878G02ZdxjKMiQUhr1eDjC0NOUhlrzIUgyPjOBlLz0Fb33Dm7DugQfxzbPOxtbNm3nY80hSD0+IIKvg+GmV48qHiISgEJoK9puTz564G+TFmqVLcfhEipQNPQBmgdEKwEv8IpuElCmrQGgWgur3KyhWA6sO7gEHBhz4Dg6YaR8dzA4hcN/181Iat3SY1yHduAtV1VVFEY4Jk1x1nrLDUV4CekssEBW3OIzb3mgsY/JJvYPopiyDBIdkDeVkpLMWfJ6x6KCoQDUw0hoZiweKmDG4BxwYcGDAgac9ByT7a4jUcUFJCJ49BLE08NFQyUVQOfMNj2woxfjSMbRGm3AJRSllKyj8HdskPH8k1MEdnw9C5c1Tl3YI1kDIRrH82GehtWwFysQRZ0H9ukTengPKCKcO+ACJbCMS8H1cFtU4UvwT2BOpVMZ3AsW/jnV1rbpCkXfRoL7b7XbhSFPqDJF5y8aHcOJxR4IHO4hnetNclDvn+n2RF1mS8KgQq3LVMTOkaVo5Q6pnKtNmBjOruhPPVU+hmcE5h8H1/XFATo6apwv56nnm0ByoTD1o3jQ3+u30oaEhSO8ZHx+H3uQQLOXZRCAnh0BveQj0JkfGc5LaCoRXuMz6c6p4DWZWzbXoqEF9fzcQvoVQ41JoZtD4aqhxKvxuOAdlAw4MODDgwIADTw8OmFmlK9TPBDNDdVHxMupiAm8JsjRDq9FEo5EiSVnDFTAX+Eyi1uMS6jcpEEGHicdwM6HNrgdqO6w4uJ+pHKC6ywUCQQkzLhijMdg6gFFZt1lsWHcr7r7ratx3z/WY3LcZqeugkRRwoQ3I6UHj/xCdAnJ6rFg2gVUrFmPpkjEMtzKEsofEG4z4Aw0yhQzgDCMXrt4QAC8paGYGKWsCM9YnSCnKqHixCm+uWn4euKukMSlg8H3cjhwwI4U0HgU6ECJPQSTvgFIPUq+N51nPO6UCUh8xMpRh8aJROGgT5SwoCCVBvGQAXqSzoHFd+MCN6pxD5oEGOmgVuzERHsH0+mtRbL8N6cx6tMJuls0giV14K9mPg+NBQ0coi4CAn9zDpFc0E5K0wSwSRjpTbn5HJ0HBGj2OA4wfceRReOe73s15WYnzvvlNXHX55SjoFGBTOix6KEOBouhxrgp4jnGo2WK/SXWwEa4GlWVOTuWIcDQYHrb6CLzn1FOxfOVKnH766bjlxhvQmZrCECWO4+GwLAqwMe9A5bVAo9Wo+oE6tGokiAxdyvXB8ITnPw+nvv99GBoZxhe+8AXccdttmJshD1g/IWjdVMDx8OxIx0iCImmil42i05jArtjC2n09bJw17OilGF2xBm9996mIAL5x1lm4/557MEv6mmmKhOMz8tM4IcZQc+M4J54HuZLpbo9z6Tx6ZQkdFodGR3Hi856Ht73j7VCdLVu2wPNgEdg+sH7gutakGNQbYPpTlOUmYL5Xve4cFg83sGqRw7AHfAAvfQgY/Y7bmEOsxMFIdfdzwB4wf31nznzBIHjKcGBA6L8nB/Ss0bPHTHun3/OwfpKRBiBQFoG7Kwq477T/nadcNUNgGaUjBCWd9IFSP4JXhaaKMfHvf6vnQFpBGuEosykjU3rLy+4MUHZJUERFImPVrXpVpJ9/SFmVP/gYcGDAgQEHnj4ckLwXmFmlu0l/E5gtkH4RqJLMYhS6IgK1t0AdfxFGxkaQZhmc4/MArKQKDM2oz1L+Bp0dKHsT6rT6f1E9SxGbYzjs2BNQ+AYK6v6qW+Q5IutKZ4zEFYgqwBDZeWSIeTCGhoVXZKIGRqtbNdh2Ph6ZVA0caBvVTQVUyHHoxcp1BseQU2dPGw2eBcrqHOB4JnAhx/OefSzWrFyKYR5a6N5BIpo5Tuc8nRxNUN1nnif6wDNEXkFZne8CmEno3xX/GVWv3ns44mESgbgUDuCJc6DHM0vOdVVwDis+cy2JxynPOxnXrH6WSiBnRg1ycAiU1k9ajfKcMzIyglarhQbXgc7hwqF5Ek6BKFQoULwGM4PZoaB2ai/QHD8a6rYKRXcNJc9dqqs+BGZWrRXhE5gd7EflAgyuAQcGHBhw4CnJgQHR3ysHzPqy/9HPAX2ZXnZR2R31PEizhM+wlPoa9RJQB2I78LzueD6GOfR1lkB7ZY4kzMJQgh+E2Ae1eRTgu15sx/oHqhhQ6WIM+3hZUsVZT4QSYgX9eofWqevOhwwe/xbSxy8dlHxvHHAWS85Bydo9zsgcw0m0Z7dg7X3X4cpLvor1D96M/bs3wYpZpFSKfa9AWkY0kaLlUqxYPI5FY02MDiXQ2xEJPW6Rjg99swg0/kYquc4MCY3MUoi4DKhoBx4vAhdKYH8MSUOg0i2IjEe1ozMiUCEyUmdw1acBDAWBYUkIpBm83AJgrXoF/gthJIaSLUvSF+ksiE5qvhPZLAFEt7HcmDLzVQwcj5HGZhI5Zodly0bQaBrH1EGedyujvxwpMoCnXnQFeDqBUjoPjBjAsakX6KAwuxtLi4eRbL8Bc+svQ/nITWjmmzGSTKJJR5OPPTpASiSkL+WhgbYtsCMYIkA+gxlSGMFxRubmPFz1yNmS/QbyO+d42tzx40uX4vVvfCN+7MdejfvuvouOkG9gcu9eHl5In97uaHg4OnUi56DIexxHzmFGlJyDooiI8BQThjwCBWlZTOfHj73utXj9m96E6y6/Epd941xMP/IIhkljwnHJacPWcKlDl86VgmPW0MHDokIzQ0IFXfmFA9KxYbz1ve/Ea9/0Olxx+SU4/5yz0Nm3B40y55orOUzSwL7N82BpCXEyTZoC199szDDpR7Epb2Fd22M2HcMEnSCve/1b8KMvfxUuvuQyXHXVVZja8whaHKPjmnLkV6Gf29KcGxD4580xEjnuAOc93XpAj2U9zt2Sww/DO059L05+8YuhN2ecM7b4/9n7DwA5jutMHP9eVXfPzGYsMgEQAMGcMyUqUSTFKA6ACJgAABAASURBVCqSyrIVbF+yff+78++czuHss8/p7HO2z5YtW7YkK9qyZAVbwUokTZEScwKJnLHAxkndXfX/Xs307uxiZ0mBoiBS0+hvqupVevW66vWrVzMLD2EV8BlZQwmxjuMzCPOJMmcRPkOBTetYNVDG6RtGMRQDEcB6Dp5jcyorSpfdsCZalzGAQgwMnx9THClCPcsSQkBLC1MKjaN39STQk8BTScBwXel7SMNWWY9h6p6B/gq8CDIvPPz0jOsq9dQFGXLqes96TWdQpUJIkcDbEhzLQ9Fq6IR8qi6wxpANg4yKx4Fx8Pi7OYnGxAHy1KCeyZA5cEwEhCrYw/M9YaClnVJYrnf3JNCTQE8Cz18J+LbtWYxQ0462PBUgqDYDhJleaSxrSVQYFhjqH8SaVWtActCjTqhLaRc2uR9KedDsqXOdeDT5rgDt2pQWW8PHKA+vwaYzLkQqffBRGWIiNJrUyYY1JEeNNmBOQ5EWLts17N3wwEIhDIV2L9h7W0ezfRJJ8NBL+K4CD1Y8bUAnBp78KjSP3LGexrQswVuZFw2VTHiWUAjtVv3zjjnHLXyXaF3LsUXcF5SMwwsuPAtlX0eS12E5Xsu+0szzXZhzPHwXqq3L9iJrQHMVnuPKfRbem452P0dCtgV83YRQeTDC9xD4HtIE634v3CICEYGhDApYayk28skHr/OlANqXiNBGcLPozBdptac0LS4iGgQoTRES7Q9NL4bicEMPBzRfiyt/ypvaMiMjIxgh9DBDDzVWtv9vjuL/59DDD80f5CFHX18fSu0DDm1DZD7/uh4WQkSCXLTfAsrHU6FoR6RVX2QuLNrRUGSOLjI/rvndINIq2y2/R+9J4NmVQK/1ngR6EvhuSEDfNcX7RENNa78igjxL+X4Cosgw9CSrXeLh9J3t+I7w+sVAg1q9ASYhtG0MUqwbMSi7CRg04QVQ+0d9n8414Wjn5PRbOtpnxgh4Qy82SXsAAQIhXT89Yx6kghF4figgtMkU0BxPeit0tHm0vyL0IV/zFoEwc/bWxEKY2dxe5PgkYCB1wNQAW0O9th+PPnw77rj9M9j25N3I8zG2OgEr04htg4+2BosGSvQPLR8ewLo1K9FXSVCKI0ScJUKDl7MHCsOalhOg9eQF0KfOFhCAjmvhFOjMatfTurMo8ot6i5QJfZD+NELPMi1wwkLRrsf+hAh8d4bsXqA1dNuSoZRYjAz305E2gCS2MKweM4ys4UFCA+BGIuOBUMoF5SkfZkM3WdpGOQYqMoUhewRm+nFM77kTzX13o1Tbjn53FCU/A+vT8IsNXZzCxRslEWAAr5stOIAQQkOQL2XViSCn7BXCg5CMpaJyCeeefz5e87rXYfzoBP7i//0Ztm3dinISw4guUKe1IeQ7Yp2Ixr82a8XC8SBEAbYJY1Gn0in19+OCiy/CbbfdioM8/Pjrv3wv9u3aFRz1rtkEWUSeZZwKLiDPc+4NI4AyMALUajUYzpuU6Zxpz7FdeAnbe8OtOHRgH/7+wzx8e+QRHlpEKEcxSlEC8Fk10xyWaS+GzkqOPymjZhJUbR/q8QDqEnMjajC6cg0uvOQSXHPddXjsscfwT5/4B+x+8glU4hiJjVAqleE8oHzpN5A8tVtMfowh5yKQyCKnRHImFY40hScPCGh/8jkIBZXx8ChnG2QOWk7Ai898gENeNzqAZRUgIslTDuDBh1C+xlhS0G4Ni17ajmFOAU0zyVtjCkZ7d08CPQkcnwS4fsvlBMK16GCoE4Srfv668mw5px7MYOnqMlzfXI3UP9D1zrwTd3uI8qAgf1DdBUdaDslqQFrjuBDInkwqlCAiRYph7+5J4Dgk0KvSk8BzQAIiApEWCnbV1tO4iGgwC01aY2AY0RyF2uqlOOE+pwL9vxAM89kgWAgQ3m1YayAiYSNtbAxDu7RBw3bZ6pOx8Yzz4ON+OJugnmaYmp6GlreRvmsAsA20L40KjXgNwTdRi6yaW6GpItS41p+DUubg2Wwn5nKKWGeuxgu69i20yy3fjSuG+nH+mVvgGtOIuBcR0kSE75SI3BnopeWVV91FsFPoNxw1rfHZfI5J4yDRg1erEiPfG7c6VhTFfkD3BGmaopgrhs/d0mbXvZHGRSh3vnc1rtA8DRU6oqItTWsb2p62rXERgUirvqYVWmcx6KFFP/da+ksNPcjQP1Olhxs6F/X/59C0Hnxonh5y6K84Yu5xlB8RWazJHq0ngZ4EehLoSaAngeeNBNS8ULsjgKMSMRDC5YA1EQz9eZ57Y0e7xvOQoy/OccbJoxiyVSTpGBI3ib44pW8wQxw5JPTrihFkbMAhWCwQEbbMm+99H3yiOROdt5ZrwbMfvuGZqWkGvD20vmFrc6Enfclbix5ToJPYGT+mYI/wFBIwcIcwM/EkHr7vi/j61z+FHTvupdF3FFE8A+fGYaMqYGag/99HX5/D6IoyVq7qw8CQYZmMG4ME+q0SS+MQvNTw85wgIoKChufhVQwpMhaVchkjw0MYXTbCeAmezvAsa3CP5GEMIKLT3AGc+goRIc3AM69ummjIFJJoAqXmLjR234GZrV8GDj+CSnoEUV4Hu4B6z1O65PVbZ14867MNLmiRFJAm+yLUPaeyV20AA70yHlZ4cTwUyBH19WHNho249Y1vxiUXXoQP/c3f4guf/Rx8xkMFPr+MixbWsFXPw5sUFgKkObidQ2wjZhnEpQQg/42U44sjbDrjdLzlne+A/imrv/rr9+FrX/lqqw550HqlKIIhT0kcI+OGgjpFq8Mw4pyDGut6cGCYb+II+ie23v6OH8TIyDJ87CMfxX13fxPN6SosxZc3mojIX06llFLGPsQd5ymhsiVfYLsZ5aMg0zjr3HPwtre9jYotwkc+8MHQXn2mCt2MqHJjZeihhLYbNilsW7SNZoqYvLMpOhQpB+iloao1gQn/WmGaNtlMBpIoLg8xMUhAQrmvXzGMNctiJGhdQkUMy3xKN889iUL07p4EehI4ERLQd5U6GPQdVvSvK1Lp6vzSUERgjEFO/Ziq4cNlK2Ko56mUcOIu5ZNMBF3DD9WAgPJF/hx1kq9OM+0hoSBa+WBCLKAheldPAj0J9CTw/JWA6m+F2poFNF2MWO3AzrSW6aSpTahl1fGt7wl1NovQBqRNq++EiHYzNSpoMga4PEOjXsXk5CT2HzqEr951N75+933Yuvsgaj5G6i1t6xyedrmhDWv0QIHvFaHVjQDP7hQMgo4WeO2P8RZVe9M8RYuiseOF8H0hIhBZDEClFOO0LZuwZeM65M0ZxMbzlZOyPGA5dg+BfuFHQzDuoZfAM64xMDYXSivKPM1voU06QYGIQESgz1KkFRdpheAVc18SxsnnrfMi5R5GQ50zIhJkoHU1rXNHAV5K0zmjZUWEDpUkQES4NeB+hXsfFgu3lk2SBHrYof8vhx5qrFmzJhy4abhq1SroLzw0T8toWeVJRALfWl8hMsc3etezKoFe4z0J9CTQk0BPAidYAsJ9uLLghaaGgK9pTYV3uoimPcAsQwNN39EM4Onj01onrxrGFVsG8MJTSjh9eYZhGUfip2HpU/Umh7NCj6sPcOA/n7Eu/Xy02YwBIvryPNgSedA+AM8gJyULoJHHtNLASwjDIpb+xAKG+Upn1lPeniU6wST7Y4Ma6eE4JWDu/daXcOcdn8W2bd+iLCeQxHU+5EnGORFMDSI19PcbrFo1hNVrhjE4lMBGObtrEBnjBoXxpROMRBShxp/v0Onr6RSLuRkYHOzH8PAgDV1L+WUceg4jjgtFCAMwzjXJeBQMZ0cj2NPDbrjYrK+ijEkM8EDKH3kIMzvvQHPftzDgeTqZTXAt1SjXnG0I8vDTBc/mCC5PkQzgAuVHuIXKQPnShI0j6MFCzo4zEg0N+sGhYVx7zStw800348v/+mV89KMfw+HDY4GvLMtQr9eRRDGsIc8cG/c8EPaZ8gBCDXptMyfvtWYDVW7kov4+vOzaa/Hy616BL37xS/jkP/4jqpPTKJkIPEwFGYan0tF5YSkncOGSHeSsq+0lcQk5+0nzHDaJUeJBzU233IKr2eY/fvIf8elPfxrTU5MoxTHAdvTXRtpeZA2ESoqTNGwqQvtRBBtZOGo6/XWJHuosW7Ect7C9l7z4pXg/D32+wjE3ahwjD3X0cKa/UuamtMl5LHx2CfvwKHFDkqcZD28EooLkp9dQBCIE4/qpzz6E4jkqj4yHGkbzuRFePtSHk1cNoF8AZsMALMMP5iM8I8tE7+5JoCeBEyUBLk3qixj9AwPUoFzhujaVSP0mak1R70Ev0rm0ecCZU+PqOhZoNqCFccIu1SkIDjQPYYKf5IU8UbemtRkymjOtuolRMswcpvWT8IweH/9asYeeBHoS6Enge1YCag+KUM+RQ40zgKFNqxARiAistSHUfEedD16azwBKUwe4hpqnjmd1ROu38TWtZcaPjGPn9h341t334Av/8i/48Ac/gN///d/DL//yL+Pn/+cv4U/e81586vNfxhfv+CbGZjIg6UeTL5KcB9SJIQ/U3YZvHn3X8I3CJqmUaSy2NDZ1dqBojjDGkHYjoHGWgwLP8BK2pji2GfaGPGuiHAkuveAcrBzpR96gXU+bW/My2uLF4YenLD1bUmhLwg8Og58+gNkhxGyZUAIn+tLnWECfs6LgSUTQaDS4N0jD/kLpIgIRjp7vUq2n+yUNRSTMpWLu5NzL6GGJprVNLQdeeoChc0j/VJVi/fr1WLduHfSgQ9Oap/NLD9sUWr+AiIT5K9LiQUSg/Wj/CvASkVBG57UCvasngZ4EehLoSaAngeedBPQ9aGgF6ftYBzcX6jtTRJRIl6FrhbRXPO0tlkLO/XGEBkbo714/lOHMk8q4cMsozlo/gNFSHbZBf2g2gRh1+gDrgG/yvZ8jTgzi2AL0AjTp/wSE/RuAIXhpqhOsSKrewhKiEfoChW36ADzV5RcWUILCMUNDBt/9+3nTo9mz6yH4fAKlqAmXTSJvTvCZzSAyKYYGS1i1YhgjdOQmiUVEQziODBTcHYRJpIZdYYShfYlwCtBA9ESb9LwMhKMyHCtHC0eHt/gc+ifBViwf4UFIPw3RnIsjY6kMTk8PufgoXLAKabwpnwQWlkUSLyiLQ8QTyIo/jErtUdR2fgnN3V9HUt2GwaiJkuViz9hCZriIuAi5BoQLEdxAOTFQ+OBmB/M9oTkSfnZfbdSh32DOuKHx5MOJxUWXXIH//F/+Gw7x8OPP/t+fYdf2nUh4KDDYx00aDX/dwBhuGHWcEduPjYXQIeiyHGINbClBg4a+jyw8D1oufsEVeOcP/3A4TPmr9/wltj/6OFy9icFSmYx4WNbJHGUBB6isyiUqAYQ285RteuEBgoNnORcZnH/5JbjtbW/BgaNj+OCH/g67d+2E8KAkIg8JZScqcyF3RmDIp7UWlnHPPD1Y0l+reKZTKr64UsGlV1yOf/8f/gMeefhh6J/s2vEu1kC3AAAQAElEQVTkNlTiBJ6HPp5lcrbnOJ6ccDz8SGwM8SDYR7sfsgi9hBFD6LfEwy9FxCBnvxGVY87N7VAlwUmjwxgygGXbsQC8oReb1ADGMjPEeh89CfQkcGIkwDXIBal/PsJGEYTOHS54gGtZ16slU7rWvVDLEymdZBkdWM4LdbpQv7PAibrJtwQ+PXULdSq58dT/IgZG9WyjCjRrEOpbjpLD0hGRWU/wbgeM9e6eBHoS6Eng+SGBYP9RLxajERGobWhoI6LjKso56nSNa5aWERGIzEH/XKti3759uOeee/CZz3wG733ve/Er/+t/4Td+/dfxe//39/Cnf/wnPPz4IO64/evYtXMHGtwc9w8OIRkYRh734WgD+PJd92NsqgkvMRq0i4X9WtriGoqG5Fl1NV8+ygrLaUzgIUy3Q42S0iaR7onjvUNjrNwK5z41JqEL5HT+N6tYvWwAl557JvcnDVikrOM4Ro6FMc+SBcB4C+BFqgcp/FCeoZfG549LqScKiz3vTl4W5rfSgiLUeaPzJ9c9A5+n0vXXpAMDA9wDDkN/vaEHHBs3bsSGDRughxz6Sw61N/SgQ38lUsxNEUHRlu6riwMUbVMhItBL+yxQ1O3M7yyj8R56EuhJoCeBngR6Eni+SUCtCccPr+9G2nee1gbE8LYtiEB9dKQwxzOewxpwl+zgsgZ92jn3xTPoM9NYnsxg03ATV2wZxIvOXIaz10RYHk9j0NZQMiwrGdvIQSckRBwMfYvOs33PBhcCpEPtnBYY5c3dOe08egph6P80Gg82H1h6EXgsuEgQkkRDYtamIq13H5cETF9JHwofcJSjrywoxR5D/SWsXD6C5SNDGOzrQ6VUQmwsPB0/OZ3fecY6YhBFMTStRpsaZOAlok+IEd4FjdHn5805qIvAGsMJrIsrC4urQuf38FA/9P8GiSPQqE0pJ+6A6IgCJ22ujnY6xa1Qpg2PiikjlogLMoX1KWI3jbixH4NuL2r77kR28B6Yya2oNA+jj6eWCQ891MElXETCBdQSrsrdMKphC57PQnigYaIE/QODqHNT5tg/jC5OQca6A8PDeMe73okLzr8Af/T7f4A7vvp1gIcMhmPTVrRFw9FFfP6lJIHGczX2WTdjGPEAIWd+xsI5+ztp48m47U1vwpYtW/CX7/kLPHz/A2hUayjHMTIeDGQ8efUcO1lASn4ia2FYb6DSN8t7Ui7DlGIgibF+yyl47Rtej4jpv/iLv8CD992HtFYDpykM56JLUyhvlu14KhTHTYiGunmo1esco4PlQU1O/pw1OO3MM/DGN70ZpaSEv/mrv8b9995HZeQ598scBeD4bFRhansZD0YM57mIhDwy2L6lFXpA/zSYygMsZzgPLAWn/3nkprUrMcL1xFHAcBMpfGbg88+VP9b2bILVGevdPQk8xyTwfGJXWguxXCmjj+86sUY1JEfIdxw/VTepTnHUd/pt15wLN3UejgZPqwTrs9yJualBtHvqU1D3qV3kVVNxTJZ0TwOvWZ2kPm+S6skiwZsReN+OaKKHngR6EuhJ4HkggYV6TXX3wmEpTaF0LS8iMLTdRCT833S7d+/GN77xDfzzP/8z3ve+9+HXfu3X8KM/+qO47bbb8LM/+7P42Mc+hq1bt2Js7Ahq1ToiG6G/rx8V2rCVSgXlcgkigibtxxwGmcSoDK/EwfEqvnbXt9BwFtVaSnvYQS/RN47qY9XhGg9A65PtAFpCAIYtgJfqbwWjz+Tm+0w70neHhvOaUp54kK6/ADF5HZvWrcRZp26CvlPEZ7D6kmEFbQKzvAkZJ4BAYQLzwWS4tYwiJE7Yhz7/onONKzStoULjCo3rnNFQ50oURdCDjpER7pOXL0fn/8uh/z+H/qJDDz/6+/sRc++j9XSfICKUmw0AL91nKLTNhRARFH1qfRYPd2c5zdd2uyFU6H30JNCTQE8CPQn0JPCdkMD3UBsi3K/TTiksodZ7UmCMhUjLvjC07QIg0D93zxpIIos4MsizOvK0CpfS54oqKn4GlfwoVpYbOGtdHy49fSVOX1vBinKKOB0HGkch2TSsNBFbR+su5wEKvarkQaCXfrIf5iBAlEh4liPoAzT0BSqEIdTo8iE7RDU5C5KPvTsKL2q0HVujR+kuAWN8E5GebLkGShZYs2I5sQID5TIdwwAPuhgaPsoI4iMgtwANeDAuiCBiIFI8ZKA1AfH9c9EZRiuVC0JgjNCBrhubOg1cDz0EGRrsQx8PRKKIMuKBBbjJKWRkKNW+qALf8NwMgXJMKGNhWx6lyKEkUxi2+5EevB1Tj/8TcOBO9Gf70ee5AF2V5XKuFV3OlvUQAO5GHCxyiZDz+cBEyOh0rzebiOn0179hn5MHx9wmHWQmsShVKrjuFa/AW3gw8JUvfgn/8JGPYXp8ku15pDxg8CzfZH2FGtyqTBIa9ZZKJuMhRBTFaKQZMgAzjQYGRoZx3U034vW33Yp//tw/458/81ns37MHegjSx8M0T4edThlHvtSxaLmBVANeKEsrFs1Gijo3jxO1GVA9IRnsx5vf/jZcf8MN+JfPfQ5f/pfPY/LQYZQgoMR0lPAs32TfOdu2VG4JeYqjiJvRMlIeakgSceoK6sxfuXYt3vzmt+Daq6/Bhz/0IXzus5/F5MQElWIMEUHE+sVYPeYuYUK8QEgSMRARWFWiPAgSpi3TMVKsWzmEdcPgYRWgY9IDGlDxgc9fy2h9NqUUaIje1ZNATwInTgI0XnQdDg4PwTOujBiuZV2nquuURtUEzzWeMzPNPbWnAair+IETeimT8BAC1NPKi/JsSbfkMuUBiE9rJLecbSwIRRiPRtC7ehLoSaAngeenBFQX6sjU1szURqQdW61WcfToUezfvx8PPvhg+EXH7/7u7+K///f/jh//8R/HT/7kT4Y/YfWbv/mb+Lu/+zs8/PDDmJmZCU7uZcuWQb/BLyJQx7bawKp2He3C3AHNJu1/2sSgPhYRCN8ZMBbeJogqg9h3eBIPPLINuSlhmocgnrY6ILw9tM58CFtRCvO5V/ABStM0i4dcDZ8JtK0W9LOzpdAT7WVuEWB1f2hyXHjO6Vi7chn3hBkdAFpD+dZQazKkHDQGHRP00nyFY4JgEYQ8jShwQi/ddyj0Ha9zxVobnmuZ+19F8UsO/b9fikMOPdzQuB5wKH1kZAR60JEkCbQNHZC2p2hyvuncU7q2rXnan0LzNVRoXCEiEGlBy4uIVpmFltH2CmiGiIQ62odC6xXQ/B56EuhJoCeBngR6Eni+SUBEZocUrAzu3zXU96BIK09EoLaMESCyhgaVg8aFhpsRj/6+cvgyAzMQxYZ+QCDKqrCNIxiRSZw6Clx+yjBecPpynLGmjNFSE1E+CZ9OwtJ/bn1GeygPfQj0MmyqBYEhHcz3DF0AuC8PEAcWJDpvYaITTC56e1IJLcpY7z4+CZjY5hgZKmPt6lGsGB1CZPhQXAZ1oMTGAM7D0+GjCB5bPlAQnoauY54aWoblRGSWAzXSNCEyR9P08xEt49XBczFBHfqUnctTeIaeC0MPQPQgpK9SgnCxKV0XneUK1F8a5Nw1iRgYykplHvHD6MaGGw7LQ44kH8eQHEFp5glUd92O+t470Zdtx2hpCmWZgeViEj6LAApYoP8ACWuDH+QjtgaVSgW5Z5qHDZ5GPvhoYx4KgP2SCj5KnH/+BXjnD76ThxX78JfveQ+2P/Ekn30G5Y0sQp+1jSOOzYX29YBBjX7HdqMoQkpjP4pjWG4EnBGcc+H5uO3Nb8S2Hdvx9x//OLZt3YoGN58llmW2ds0NYxPVWg26OdUNpeNhgqNMkjjh4UUlbEb0m3ViLV74ohfiVa+6BQ8//BA+8+l/wp6duxBz7ODhi/4SxGqjQGgz52Y35iGI/g1f4fxsZimcUO0Q9ayJpK+CK668Em9+y1vwwAMPhP9wff++fbAcqGf/Yg2iJIY2r/IBL1YN4zYQ/iOBt+fYkzhiwxl8s4Y+k2Hz2n7EzKuQrAczYP/g3ABlzRusEqBxFnuu3T1+exJ4HklAwlgcFaA6MXQ9K0VEuFwl5CnNM63rOIdQ4xrqUgMY6kKmQ6ET9SHaMTUU9YtGFcaQN2uoq/jupk6SvMFC5FwzGdNbxyTSQVBiDz0J9CTQk8BzVAKq0xayPj4+ju3bt+Ouu+7C5z73uXCg8Yd/+If4+Z//+XDY8V//63/F7/3e7+GLX/witm3bFg5G1GZUW1T/RFFfX1+we0UEauOqnVqv18OGuVwqI7IRTTvqXzGI4gSe74NUD0CoWo0ReB4gqJ1fbzRQa2bIJcY3H3gMj+/Yj2pm4GBZxwCs51lHbWmQgnB5fpLIPMwDeGkeg+/Qrb0s1pQ6DLJGDT5tIOJ+ZnSwgksuPBcRcoB2tI5AdO/DytqGFHwW7AkzwngKgoYKpZ94JEnCfUY57I/0sGNkZAT6/3CsWLEi/Pkq/TWH/tkqpWt+qVSC1onjGDofHN+7Ch2JiMAYA5EwaOh81EMULat0tC8RCXlaT0TmlVeaIuc+SOeaSCtfpBVqOyKtuMj8sN18aFv7VhS0XtiTQE8CPQl8ByTQa6Inge9dCQggandpKK13sYggzzOAdkgcWfDti4z2TNpswIoNX7hO6UMUzaGfUNRnanIectRRcjVEzXGU8wms7nc4a8MwLjp1Jc5cP4CT9EvO/ijKfgKl8KX0Gg86Mrbi2JcQhl0K9+HCOEgHL08uAjmEJPD2bTA45m7VPYbcI3xHJGA2rF+FZSN9SGKPiA89jjwnRQ64FJ4TQfiYDJ/BPLBrPlooLaeh5mgEkgQRmYWmvx8MMMMxzwGwRmCtgWXIm/LwqJQTyngII8ODNJ4jyjWH40KjkJEK49YhEgIZRCEZjPHQxQpumsrcRA3IFOLq42js+QKqOz6DfOwbKGV7IdkMhM47eC4sOu6D857PI/I5Yj4/w00KiDRtwnCzBh4k5OxFDygcgIhpgYGJooA169bh7T/wA7j80svxkb/7EO78+u2YnBiHGANvAG0n4cGA4bzIGg00G03ENkaJbQ+UKlQAgG4gDcfsShE2nLYFb3nHD0D/Du4/fPRjePCb96I6MYVwMMA2okT7NYhLCfTPQ2k/Vth6M0cJEWJ2SlFAfKvdcy84H+/4oXdDIoO/ft9f47577kGuf4aAY9IyRoQyTrix9HDcmAkQxqgbVcMx5KTlJGY8aMoiwaYtp+CHfviHUUoSvPcv/hK7du7kxiaGsRYZ5egoVxGB/r8nXje2fBYqY5W3znvHw0HLPlx9BsMlg7M3n4Qhtm9ZVvmx3CgBhnfEUkIARhAgTCkY9O6eBHoSOBES4PuLix3WGFiuc/1Gp65rT7rnWnfUAUJdIMKVKhYwMZpc83UaTLkXqgE/D9/VIQh7I38gby0eDcgRHI095dtYQcR3QHPiKKioqXOUV8dKnuUQgN7Vk0BPAt+GBL6/iqoNr7pEsdjIla5lFstTmuYX6FauPnvHtgAAEABJREFUyNfyCt1TKDSu0Hx1BmuoaW1H02maQmlTU1PYu3cvnnjiCdx7773hFx1/9Ed/hP/xP/4HfuzHfgw/9VM/Bf0zVnrw8cEPfhC33347Dh8+DHVmq7NbDzo0bqnnF0KEGpU2oPar0Hx1aAf+qH+TchlxUgLCu8HCxiUiBk1b6lcHw4OChHampTEowgo2QWpLeHDbPuwbr2KqnsMLjxP4LrFRAqMbdGvAirDkh9XYjgD8xHf98twXRvB8D0Y0wvO0DmQNrF+9HOedeSr0Lwe4rM73TRMWjhx6ROTZkHlrLFRsnnsTfV6KIBT4eaNQeicc32edUDkrClpRtmhE6Qtpmla61hORIEc9tNDDLH3W+sz1UEN/xaH/L4fuTfRXHfru13wtp+Uj7om0DW1L21SAl4YFRAQiQmrrLugaKqWzvqYLiMi8ekoXadFEBMZQioS2sxDoXT0J9CTQk0BPAj0JfJ9LQN+NljaHiNDe8OG92XpfA5X+Ph58OGTB16qC8mApRHyvWpaPoxiQmPYBbTjaZYY2GGivsBLAPXSw2WjXxDTHEptzLz2DOD2CETOBLcscLt3cj4s3lXHaKo/l5ZlwECL5NPvIyIdAjEWWOnhn6L8UBHsIfK/HCYR2ome+2gegT5K5MIIAQevSsbVibQoDT0JAO85k734GEqDM0/DAhIa6qPOdDxwBKuZFWg5k/VAskt8jUZ4qBM/QQye35wRPYouhwX6MDA2gXIqY5wAeejjDBWJZjIcemW4muMHQX4gYEeQ8/EhsDKcnlVkVI3EDA/4g0sP3orbnDuDIAxhyY+jzU0hcHYaHVrpoY2ugi9bwmbbgWv3NPleP4krZh6OzT6gU9D8LrzXq6B8awsWXXILrr78Bd95xJ778r1/G3j27EUcWJR5UNFhGHYQJFYil8mnwICQSw71REzzFgG4mqyyTcbNTI099Q4N42dUvx4te/GJ8/p//BV9le1PjEzBkI282EdsIqggoCRj2oXooMhZpvQmeD6E6NUMllgHGYLpWw9CyEbz6da/FVS+/Cn//sY+HNmvTM6hwIxqzXk7npBET2hSR1oEMw5yHEqqEJIpQp4JzRpA6h+GRZXjta1+H66+7DiUqJuUlbK7Jv9cdKIWV8CBDeRIqSEN6xHHH5DWirMXlqPDw8JS1y7G8BB7cEJEB6HwEy7I6b6ahNecoJPbungR6EjhhEhD2rGDQvkvUb4Z6QWSO7qk0eLMEadQrXixyBbWqJ5hx4m6yNNc5ueG7RqjnVYeqpokYF75TqExZLIcEfeZhrYWOi8Te3ZNATwI9CSwqAd1MaoYxar9obA6qP0SEOkXmiO2Y1lM7SusplKzlNSyg+RrXfIXGtYyIBP0EXppmEHRVvV7H+Pg4du3ahXvuuSf8okP/j44///M/x//5P/8HP/dzP4ef+Zmfgf45q89+9rN49NFHoXW0H3Vmq2NbEdOWU/7UbtW2nwlEBDaOAnLahvqlGUCg4xG+NHj2Acm5x6KNyNcKMg80vcWhqTrufXQH9o9NYqaZA1GJtqgPf0qWRcJ482LjToKqbWkpdehFkgbfMRzbnucoQNu5zv1KAmsMHQfCLUsO/T9BtmxYi5PXrEBMA70c842TNXkgAqiNLWK4DfAAQy+CFvRt5MO4PN9RKn+Fp4wU4CUisHwv6bMqoHJUiAgWhiICfZZaVuspkiSB/pJT/1SZ/orjpJNOwpo1a8KvOTSthx/Dw8PQgw79RQd6V08CPQk8fQn0SvYk0JNATwLfMxKgndGVF0GUxLQpIogI1N5QW1Chcf1yRtrIkKce4g0i+lrjKGZoYY2BgHTdPyOnrzJDhAYSXw2/9qj4KVT8ONaMOGw5KcG5m4dx2roKVvY3UcqOwDSOwGbTiOnfhc/Zt4fzbFHUNqINmDnoL4UNjUJSQ1+Msl+BtQaG/ILUFjD/kvnJXur4JUA5Owgd8cIHrSbqXFMqZQUpfHAowGTv7iaBtryY3Yp5TmRA4Clah4RO8WEegKwcHcHwYB/zHByd5I6biNx65Ax1sQid8nCGdSzos0cUJYjEwjVSWB6G9POUsTT1KGrbvoR87x2oVLdhJJ5Bn22yeh153mSfDlxHYCOEC2nDZ2yQczE70vQW0gERgV7GWnD1I2W5vuEhnKO/tnjXuzB2+DA++Q+fwKMPPISZiUnywpbIYzNlP6yq4xOvVW3Y4KhysWxLD1QMFZDjuOO+Mi654nK86a1vCRvYv//ox7Hj8SdRgaWiyOG5QczZb4MHE94IYx5JHMNTUQwPDIH7JIgxKPVVuElsYmBgEFdeeSXe+va3Yf+BffjIhz6Eh++/H3mjCeM89IAmshE4uLBJavKgRSAcXgT9uRuLwLD9UpntUa59/QO49LLLsZqbpSzLYHi4UaIzFLwcFZgIKE+Bhgqvz003tspvo4qTVw5j3UiMMstbbvACwxxHS/4kQjgLFBr3TDnCa6KHngR6EjhREtDFLHOrdLCvn4eg8dza1Hzy5gOFBUHdR+ivP2g3wbfzWeQE3eQp8MDQKwuqVxwjmvA07DL4lO+E+gwHmZGeE55gshWEeO/j6UmgV6onge8nCagdZ4wJQ/Y0whztPg2VICIQEY0G6MZSbSfNF6Gtw/KaoTStV7SjaYW2rV800TKKor7SDhw4AP3/OfTXGnqYoQcdv/VbvxUOOPT/6Pjf//t/48/+7M/w4Q9/GF/60pfCn6/SenrAMTg4iEqlEuw+bVdEoH0XEJnjGc/gCuqTTakDXkFhQO1KpQttP6P90HYEbcSIBnJkWdgITFJGQxLsOHAE9z+2HdVUUM+FhyOW1jlDytjRHva0IylFKFBcofFWQqOt2DP51FZa0M+iJXLKqIcIe+frxPNZqj0ehkDbd/XoIM7acjKGKjxi1z+z6LhroD1s4FkPsDZiTGAYGmsZWgjHLpxLhtAvEyl0DihE2A/70Hmic0OfpUKEbbC8ltHDjlKpFP5klT5nPegYGRmB/nJDDzn0lxwK/WWHHoAMDQ1x7xQFaH2R+X1oP+hdPQn0JNCTQE8CPQn0JPDckwBtBr7VEfxtyn3L/Ah2i4hgZGQZBgaHkCQl0gxNMXoZaV9pUREDq/aJsVBSljooaHoxW2Bpt2jbQm+kQQbjUxh6R+fQgHeTiGUKo5UaTlttccnmPlyyqYLTljusLFUxGNV5CJLBC+At/ZmGgIXwnzUG+iVqS7uIDSGnnTiHnCQaXuhdz6YEDB9Lu/32zAkp4WcbnkX4sNACetdiEmjLSrN0pmtICGWm/8eH4UJUKUJXFlFKIgzxAGR02RBKiYXnJinVb3txQRouEq4UeMfaYiEibAl0ZAksgAoXzQBPFfuyCSQzO5HuvYe4C37sQVTyA+i3M4hQ48FJnRuqHGyGi6/dBjwXMQHH0EEXdspDDDYbbsd8sQZaJ/UOuRGsWrsGt7z6VVh/0jr8/Uc/hn+7/Q6k9QYXbgRlLeKHcNen37QTEajS0EVsyKdhOk1Tbuo8h2RgSwlO3rwZr7/1NoyOjOLjH/4I7r/7HuT1OvnxPJwwMJGBitCpYjOtuJ6UIsgmgv4tZRNFrW+YMf+Mc87Ca299Hfr6K/iHv/97PHDvvfA8NSrHCXIeZChEBIb1BYDLHSzj5XI5xDOWtVGMao3yYp5jGW0/KZXZVxNgJaeyoHLyDPUXH4a0TJ8XaYaHTSsGK9i8ZhR9AGyew1CbOs1nunVLCHz4FFAajGlKe9OQyd7dk0BPAt91Caiu0U499Y3nuo2txeDAADQN6g1w6c6tUCbEAkTODP3GLxZcod4C2rOZ9OQDswAvH0BOGfKmzhK+czI9AKGjCkyDGog5+G7zqn320JNATwLPTQmItLSKOqlz2jka6kg01LTafhFtM6UpiriGCqUpNC4imJ6expEjR8Kfrir+j46//du/xW//9m/jN37jN/AHf/AH+J3f+R38yZ/8CT72sY/hm9/8JsbGxqD9aV9qY6ojXB3jGldo2wrtJ6P9p3Gla1r1ndbVuNbXPI0/I6hIaNxHkUUS09lumQA1rJp2qpcZighj1Mt8xzAL4DtGeAiSmhhP7j6ArTv38RCE+VECEye03fNQjNVCQ2oxzoFZLBreW8L4M7rZkCjYTWhLPxSktd8RMflp0IZ3oC1OUPhA1oThofr6lcM4ffMGlKyHpZXPnYyWCHZ3RrsaTGW0qfVXMTnfQSp/8P0j5FmlpGHOZ5QRmmeMoWgsnRVJOMCq8BBLDzIU+suNItR4Af01h84BfZbahraVc26KSGgLHZeIQESg/RRA7/p2JNAr25NATwI9CfQk0JPA94AEPIR2igS7SuOASOsdL9IK1S4olUvhV6H6hQiF2hUtm1Fo+LgW2A6drBA699S20tbo1lQqWIBgObWVwDBQQwkkEWj7NGDyKcT5BEaSGjaMAGecVMb5m4Zw0mCGkWgGSTYOaY4D6QzgmgB9vuwKKf2veZ6yfQ9LgggYGoQvhxiL1iUMOuCZ7N3fEQkYTyPVQ6eR4WNdDO08fTL6DFj2O9Lz86QRz3F0gklObgoqrCKBFcqUmwBHZ3kw/jnxPZ3jiRUsGxrgQcAg+rlAY5Uv9z0eCWDKgFio4x1ccJ51YARJHPO0kdnckERscyTyGNU/ibXr65h45LMwY9/EsDmIkoyzVg2O68eJMC6APjfliaFQYUQ+gyXiUgz9pYZuDC15hV6sI9zQZZwRKWsPjy7DjTfdhOte8Qo8dP/9+Kd//Efs3L6drDmwC8Tc0MXUBA1ujDKXQbiR0fFqe0aEw3ZQPhrcmDS42RlduRI3vfKVuPH6G/DFz/8LPs32Du7bB888x7GB/LX+rw4PPYhRPnLyVWs0NAtxklA2Ht4IN44NDK9cjle//nW4/ga294Uv4BMf/zgOHThI3gR95QqatQZ5jJBwgynUaomN4NMMLs0hHLNj25Z5DsJtHBNUPHUe8kRhMy8QIZ3PT8fGXsmDlvTc+AkaE4dx6rpVGI6BiFVVcQECE5HAcUAvASWpkQKekQKM9u6eBHoSOCESUF2ljhPhcjRct8rE0OAgYAChjtb1Dl6tpSyMUZ+JUE8ID5g99RBJJ+j25LcAVMPoIDQksxpV6Ngsx+KbVWBmksU8oQx7cBga6aEngZ4EehJYVAJqFypUjyhEhHqjBU1rJWNMoKnjWcuKtPI1roccCv0/N/RPUn3lK1/BRz/60fDrDT3g+KVf+iX8wi/8An7lV34Ff/qnf4pPfOITuPPOO7F161bs378f2od+WWWAh9Ix7V9Ni8i8b/Vb2p8K5UP5KcooTeNKExFovtI0VLryh2d4eepbtc8NlW25FKOcxLBi4Ghner5EHCxlQ1ueh+tqE+e0I/WX0yk3vc5YVDPgG/c+jANjE8glgqEd6slrFFnqaQfRAwPWFYUHBHMXk3OJ445pK4619b3GLhlTCgPegpzjEBtDbIJ6g7sB8hGTCUlrqEiO8844BadtWk9bGEgMyF0tRNwAABAASURBVB8lwuaatK9hKAcAju+j0KbWE4FhyKLQL0+NjIygONjQP1Glv95Yu3Yt9E9X6a85RpivhxzquNA5oM4L/RVIzLmg9nnOPQV4WWuhNIXGSYIjrwp91gWUrnENe+hJoCeBngR6EuhJoCeB554ERFl2OUD/qNDGoAVD+wOEQKSFlP5EtQHU5kvoN1T7Qe0IxeBAPyL98oZxtEnoo2Q7udoMYEs0UoT+P/Vbqj0WANJhaPHZADAO2jqW5SPaOvr/pBnXQOSnMBRNYVV5GhdtLOOSjQnOO8lg03CKYTOFcBDCcqwCGwks/Qwa97T1aPBCv6St/KotA7aNcAnHSYQ0Q0+EeMjsfRynBIxnRa+C5ISBgul5t9LEk0TDlo8dwieuaYWmmdO7CwkUk3IuNIbLgzIU4eLhYvU02A1XjXCx+byJwUqC5cODGB0ehi7QjPmZlqN8RXcJGhKedXKXwhMGOQwXi3ARudohDEcT6Et3YXLb1zC+7asoN3dhMOZJYzoJYVnwE94C3IzBa6OGT86wRYGxEUDe9MABXPSWi17jGXmISzxoAOAE0PhFF1+MW2+9FeNHj+Azn/oUdjzxJKcD5wbLOqLMg5woieA4NoEgbTRDfs7NkBX2RyUVsU1t38QRzr/oQrz+Dbfi0OGD+PQnP4nHH3oEZUN+spyHFTFSHogkbNORW7LBT4HlwUKNhxMpHDIBQH71AEf/NNZ5F57Pg5WbcXR8HB//2MewbesTEB4U9fMQxFBheMYT1ueuDnkzhfIk5AtElCTwDD0EETexhhqJ7DKlXUTMoxwocx2bZ6gKL2/UsO3h++CqE7BkxRCgAoVoisxJG0onmOKn3pwLDDzRu3sS6EngxElA1yBVA0SkBbKiDhZ1ujGKVr4AWkgRdIRB+BNYueYySxWFFm7DL0i3yc9SYOBBzUMWyclsHy0NoxRm8DZ8b2QNvhN4SK2FPPWUCDM00UNPAj0J9CSwiATUDlIUWSICTStEBIUDWkSgm82JiQns2LEDd999N77whS+Eww492NBfdOivOTT+N3/zN/gU7cc77rgD+qeu9M+Tqu0bRRHNuSh8+1+/1a80hfYFXiItfVXoV2vtPF6UrptdhcZZBUWo8QKL0Yq8by9U/e/Zh+O7wyGOBKXYIrIGYiJaqJbWNzWxYUjbU/u1VvMARxvSUXN7m+DQ+DS++cAjODI5zTogFawvMAKw9izAOq1czF7KwWzi24ywedbobIG9tYikt+6MfNso4WG/wImBtREMs8r8iJGhLzY4dfMGjA4NoFmvIuxv2EaZNjdEECcllBiv9PVhcGgQo6PLsHrlSpy0dg0POdZiZGQEesAxODgIfealUgk6D0SE1YU9tW6VnT7XAjn3SQqRVhnNL9CqgVDfLpgjaF8Ly7bJvaAngZ4EehLoSaAngZ4EvucloLaLB62WgGA4kWdDm0BEICIw9OOBV879rtoLaneJ0C6JY+gvQwaHB9A3UEZSjmFpy9CxShvM0T7zAZ51PYQ004ZthwaePlXrI/oYmZ95qJ/T5ynEN+kPrCPGFGJ3BCv7Gzh9XRnnbhzAmesr2DDiMSQTkPohGPpw2RMc/acF2HCwq5Vfds9bCL01XAil93C8EqBf2MMLgTYo35Bu0wDHttvg4Ycn+MRJywievrEeI707SIDC42IBIdwmCB1mKQ8BrDFI4hhGDFyewbuMcQ89xLB0TPUnNvxJrKGhPpQrFmJzBBkbLj3DxcUDhTxvkEaZMy+XFBkXTs6FBusA1FHCOCrZbuDgNzD9xBeR7f8m+t0YYt8I3ICLFVysgOWmLELTlJCaBDO1BjccMbwI6mmTIaAnj4a14LioudEQ8l+j46zOxX3ShvV405vehPPOOhuf+vg/8CDknzAzMwPdqDYaDVbxbbjZdspxAmFbHBn0yuFhSwlSC2w88zS86QffhrXcEH2ChxZf/fwX4Gvko5HCeqGsAMe6KEC+olIJwvrTzTpYBJYbZ0oVLjLYcvYZeC0PVdauXYsPf/Dv8G9fux1TY0fhmyzBgxhwQwc6KEsRx8yDFh2nbuoocYrGwnOs+uewHMs4jl35tYalKB/hs9Cf8jOKPEuxc9tW7HriYTz+wD2UKkt6IGObZBHaB2BIFJAcSBJSCHEHFmmDQe9+Dkigx+LzSwK6Ln1YjQa6pnV9FiPs7++nymEu13xBE7T+gaGu35w6wuNEXqpbhAwoGIS7zRGDQLXUaYxExsE1a3C1WiglonVDtPfRk0BPAs9RCXjVQUvgqYb1dOprGeeoPwjdlNWoQ/QXHXv27MHXvvY1fOQjH8Ef/uEfhj9b9Yu/+Ivh/+nQX3b87u/+bvjTVV/96lfDLzoOHjyIer0e7EJ1didJgpLactRF2m7Bq/alfermNcsyqF2phyRKE6Eyaxe01G1aVssoNC4i0HrgVaS1nsa1D4WmmQ2RubY0fTxQ+1MMILpPatv1SRzRpo4AY5HT7vYmhokTWO4BrDWIrCCmrUoVzXyDpG8QT+zYhYcefQxTMzUYw3q0PUUE4WJBUWiCoQbfGXjy7dlUAUZnb6UxIYb2q+G70CCKSzDGwHOcMd8nMfeCEXcTa1cux9lnnIY1q1ZixfJRrOQBh/6fHCtWrsLak9ZhNW3xVatWYfnoKPc5AzzgKvO5J0gojziKoAcels9SpDVefT6uPdc0VCgN7UtEAh/Ki9bTUGSubmdZdFxKV2h7BTqye9GeBHoS6EmgJ4GeBBaVQI/4vScBfesLLZQCre1623bpYFeYIbRdoHYCK+n7P6MvViKLuJygMlDBwFA/+gf7UCpHEOOR5U1A6KcTti60e4R7aXr6fBtgKLlF5GMedsSwEgEwUBdjShupSd+ulybT0/DZGPrtBDaNOlyyqYzLNyU4b12CPpuyC0f7KocIaAvZAPYavlDEBtu3dIQaVyipCDXew7crAQMsFGAxeRiq1c3JpQ8DHXHmtKotrIretVAClgtMN2dhA8dNUszNkbE2SFXXI3i4kaV0SvkUgwMlLF/Wj8H+GEZyZGkdKZ38ujCSJILwGWQ8hHCsY6xhGjBcqD6vQfIplP0ESo3d8IfvgztwN2Tsfgy6A6i4cS5QbqyQkT1HCB+pJSL09Q2QK0DITBwn3NwALmMZPuQ8yyHWosnNmOFmRQgnQP/AIC697Aq84rrr8cD99+NTn/gE9u7ahTIPJRwPGXRTE7MsuDHXgRpQeeQeRgw3s00YG6PaTJGLoM4Nbt/gIF5+zdW4/rrrcAcPLP7xYx/H9DgPdKIY1EKIjUWJm2VtU2VpmE7JW1IqQzRO/kD+nZA5ppeNLsfV11yD68jfF/758/jyl/4VM9PT4e8AevLkWFdhWbbWqEMPNQwVZE6lpaExBi3eyTMMvGO7DA0VoGH9GDny6aPY/tB9kLSKvTu3MxcAi0Uct+PhCBuAY3sUI/TyFIRC6ZpWFHka76EngZ4EvjckoMZRudLH9asrVqA6gx9krlixAucFuTfIRbWB5erm4tdP7/iqdCzuWL7Lrc0U6FLk6ZE9VY5nUQX7F+otWKY1BPnwsKoTyRO1GMB3R96ogQpeMwHSMXtpG90wW6gX6Unge0MCOlXbnGi0QJv0tIOiXhE+7YrfJwWPHj2KXbTt7r33Xnz+85/HBz/4wXDY8au/+qv4uZ/7ufBnq/QARPP0//HYuXMn9JBBDzgqlQrty77w5Ri1qUQEIi2oTlXo4YaKUm07LaPxAs55ljco0c5LkhLJwrZVtwI0w5DRjovaDvSirqPjXNu1tFsT2oxFmpXZlgRoXMtoHlti0ncByUvebI/5IsJmPHmjfU3GrDWIaPeTCmbA0J60asuKgf5KJk9TgLo3p+0rVn9dQds+6sMDjzyJsYkqvCnx3UI9LhHrsxXeXsH3i6e1LgyFLAewxPHfbJSVF//UXkB58c3BMel4DMeZkecgO/av8tM3H7Im1q4aDb8EGewvcf9Cu5z5QwNDQQ7WGgjhwGETjs9V54iiReEn+2AWQtvtZ6hxESEP5IX5mnbM03rKh6LZbHIeZJR9Ds3TMkU7GjeUvUJEYEwLyk8B9owTd1FIfJYtHo43fuK47/XckwAgwDHAd/FarP+C9l1k41ntaind8Ew7LmR1vOEz7f/7vf7xyr2z3omUYScfTxX/zvOpX1T21D9+QdNCmgg/iSJL7QONa1ljDSxtR6U5voNFhLZKhCSJUS6XaLeW6S/U/9VXS3dAaMUEw6ug8e2tUTZsjUEcR4gTC4hB5miTIIcxGSJpwGSTiNNxDMo01g2k2DwqOH/LKDavKmEkriJKxyCNIyw3DYuUPkX6X8mbNu811H5p/2mcvUIvoWEoOlZNsAw3/fDCEsISIvBsBW1Iu5ywrOYoWIop7YHB9+FthE6cgHnCAVMEjc6WgNAOVHSGCRrFFKpnXSZ696wEdCK14HWicrF4eAgN7wARpYJzNiDnJghWGHeUd4aIC2WgYrFsqIyh/gS6jpLYMM/RyE8hIihxIxjZGE4bgcD6LPz93Zh9WC6assxg2BxGaeJbqD/5GVSf+Gf0VR9DvxmHxQxEmnxyORebg2lkyLgZ8+DjdaBfzLM9g9jEMBIBdPgrxCbckAn01xEpC+fWwvYP4uwLL8IP//APwbONv37PX+A+/Q/NGw32A1gxAFgHbJfwMHA8SIhibo5MxGYjtkeQ3uSRaWVwCBddejne9va3QzeGH/qb9+PRe+9HonOQ7QMejgc/MALdNPdpO5lHzrrC9lIe2mQ8ZPGUiyePFTowr7jiBbj1tjdgYnIS7/2rv8K99/FgiO1oG5Zj0AOPpByTD0f5qlwchEorEsCS94gy4BkGmvUMcVSGS3NUIo5rZgKP3P5F+PH9KJOfHTu249DhQ8hZ1xkqvJhleIs17M0tAjJImQj7YNC7exLoSeAESEC0TyoLDb1zEI2QZumsqvBguFTug1CflOIEoppblQFXs65eQ52YIcJUKqgjgRfVGKwszNW1z6hn2wzm32wPbA3FxeJF9NsNBR6GOtHoewSGqQhOqM8kYlNkgp+gc8oQoG4Slsvr00Btiuq0bVyRBgVrh5DtIcCxtjLXQuuT1dpUBr27J4HvgASeYmYtzF6QbiU9Z+/SWGzmturO5SyWPnaAi5XqTnNcd75YX+Sy6E1pmqcO8aIPT32hKNJFuJCm6TzPoZs31VmLoegny1LaNimbWpxHbater0MPOnbv3o37aCN98pOfhP5646d+6qfw0z/90+H/6NA/YaW/8nj/+9+Pf/3Xf8X27duhv/xN04x8eMTUkWpzaeicD3YZqOcc9Sp4qb2lhxWGm0QmISLQuKXeBFWNp+1mqMMUojqSNA0VLXUkEFhYE4cQYe8hHFshB4G2pwAvtQuVN22vO7RNz/bcAiitAPgOULAs+ZJ5QOA48M8WDO1QDzBGeVhgoBIhkgxpo4osbVJODpa2exQl1NtAKS5RToaN9KGZx5iqCb58+33YdWAdlDHCAAAQAElEQVQKzvSj1tA5bWGsRVyK2E0OT2FYQ83Pwx/jtS88s0vlSIi2RYDjQxiBAAzZE8A9BrIGkDdhuV8Ra5GJJY8xIo7Z8L041B9hy6bVWLWsH8al6KMjwOp8zjMgcJ5DEtaxBo7PXucJMzgejrFjfTALhuMrAASmoHRFQbdsRxGRFysGCsMChmwL6xTwuv4IaB+zyNmswqEo93TC+W04tuGg/T1ddO/DkY/jgacIFQyO+9b6LXjKZyE4SLbcyl8s3nK28BlyAh1PXEQg0gI7mnd7zh+RVp5Il5A12HVYo6DeWQgDwVKw7bmjYVGuaE/DgrZoSJ5UMo58Kq8FHHVegYIGllnIW6Cxf7ThyescKG15asCwUBu6dDvhuA6WBHma62/+7CxE6bEED+QXCuoPKDT+lMBxX4Us50I25RSUgeuE0rpD3zWefgPP58RST/OmHFReC1A8u7mQfLSfhz4boZ4qoGldIw5z//wia24xGnsHxLEb3wFSRdeehnPQfhZD59wI8eJZ6bPrAoFlw2YePGUd4EkOIA8L5OKfZhrP8PIcw1KgsLAYijq6dl17nQSZ8PF1hovJsZPmOp7lYnF93t0BtHiz5MAcA0dGPI6lz9EEQt2hYEMABGiD4m+pl3a+dAkLORSh85inppgE2VgcoM5ggTAX2nNCX7WdCHlapo2Cv9lQyHPHekE7XvTp4CnhxUGTETAGjm34NpT/MHaubV3j+kVnDRUqkEIvZ7Sf9QsU1hjoP+FYBIA1BjEPRsqlEvoqZYwMD6K/r4zIAvApt9ENeFdn6SbEZMiFNIZecnKa0QdYp03XZGEgop3nGPOiHynKsYC7c0izDptVMZLUsTo5ivPXZrhsk8XFJ1ts6K8iru9HyU1jsI82H20pz3Wfa/tq8BkH0KZ0yGFEYPSfE65SIY8Ghlt/zVPfMi0ceNG5FUG8hXEEmTEUkIHnGBzhwQ9wcMRStw5iMSxV53s/zwgFogDDOZBxyoWfHTcHP6+MYR5pLekx3rufSgIq0nmg+MQIDAFubMDNgnAzkVjhAUgFK0aHOakFjjRPraKb3owbTu8AayxaV2sqgwtBOLEtD0FiP4N+dwTD+T5ER+7D5NYvhl+DjMgYSvkUYt9EEgERnfmcAFzUKfjBRUJ1w81Oxo0OuNiScoLArwCei83zWTuGucIAuXgsW7Ecr3nta3DxRRfiA3/7N7jnrru4V2rCc4NW5qY4bJC0HpnWl421EfRPTOWqqUi3VBLeC5o8wDBJjJNOPhnX33QTTjn1FHzgA+/Hv91+O4TKStheLBbiHGKOPW2yD7bhPaUgBoY0UC4Zy2U0bpiFHB5bTj8NN7C9k9avC3+O4Rvf+Ab05awKwljLEiDYCMcijHWCLUNE2LZBWq9jgCfDls7ER751F+rjB9AfeW5iI4yPTwYHQuuZCHIy5SHQ8WL2EsbmIHxeCBD0rp4EehI4MRLQ1adY2Lvqk1KpTF0BOOocqG5gQU895tvr20tER1CEnHrJU09wybMZ1waDZ/v22oH2x4gXcmgJQzVo4JUfeKh+F1J0IELehfod1GHg+0SYzyFpIxwe22C6ldBPpjlOjfXQkwC+p0Wgs1i4/IRcdoJJ3kphcMyt9IU4ptACAldFWCVFuCD7mKQIVxnXkeqMzkwRCXZFxM1WcQgiIhAR6FXQNC7Soqke0nZEBJa2C3gpjYsXnmtbQ8d1nfHQg0WY62nj2QDNU2i5/fv34Vvf+iY+/elP40Mf+hD+7M/+DPqLjp/92Z/FL//yL+O9730vij9bpX/qampqCjltsCRJ0N/fj76+1q86lHd2ssStUtJsDY+FaFaQJmbHjXmX1ukgaIVOMMuz/oJSpM7dXsvPJZ9mbKkWiya0YX22mqa+pQPJhc5oGEOod1tI4jjEnfN8jyAg5869BQcWRY0bYkQxPA9Edh0cw70PP47pRg5T6mv9UprPttFssKyDsWyfD7dcrgCs7PFsXTo+bduHXoTvkBY8Jc5xCMfMHD3YKUcGxjUQce+xfu0oDz9YJq3Bcx/RZpcNeYI36+UcTzPLkPO9KiIQ0roBEGAJGMO+bRsaXwDfXnuLh5Q/nv4lIhBpoai1eLscf7vfopyGIq26IkXIZ6kZEH4uDjbDtY2uQKiL78glojx8e01x2/TtVegsHaZE+OikzosvLV/uVzkbPZlQQMXZAaXl3FcvCerLvA0+NW0Nwv24rjOF41zthjB/22WlPe9EBKYd11D19CzoRbMFrG3pcD5gx3WgOGas1BlkqPXwWxEwMQfWXYxc0IRzY0mIYVt6Cz/mQ0QgIqTz1ke0GJh1fHdnY0u3oDIsoHIs4kuHFkW+iIRxiMyFRZ4Rc0yeyFw5EcFsWT5T7V8xR7PU547wbbTj6n9oI6c/ooAjTZ8x2henbbt/5UMxv2+RIm1aNfh+8ZwTndA2Fj7vIr0wZGtQzNKLCB2sdKxgMXjki9JDWb4TdH/RCUtWvx101l0s3nrnOPK9OAx5Xwqi/OueZwGUrjAUoFBHKKB+tjzle6sFx32S70gvFrfGwyzBg/bRHRnHtThAZ7sgg3fNrgDz4JsQwvDdq9C4QuMK8L28FGKT05+WQ7+ooSjSGmo6gG3ru/0Y0PkfSZN1CzTYVhOxnUNkGu38VmhRp7N+ATzTbRhXoy1Rg22nY7bfFaYJM6+9GiLMRzlKsRRiNJAQGhZIpIFY6gGVOMNwv2D1aBmrlpUw0g+UbQMxquyLMFVYmSEfM4ikxrwmtE6JsjG5ph0SxhUxx1QifxUtn+1Dku3AQPoY+qr3Y/PAfpxc2YNXXFjBrVetwWD6IPKxuzBkD6As45TJNB83++D7I6KtKI7LkvrAMk4lBbWpcs5fcE1HLCO6CKEp4Sc4zxQewveZcN1SY7GkB5vA9/NFdfX9PPynP/Znq6S+hAuoPQMPWGNQKiUYHBjASh4wVOh416lMWwucwch5KpirYua0TiVGKiVO6YhVCR8BsFqMp4g1VKo7MTD5EOqP/wvcrjuxzB1FmYswkyoy04DLGyhRiSd6ssgF2vQtemZSNJgHrjRRxsiXZ3+eS93ri5nKGZLx06FvZBjXXH893vXuH8I3eADyt+/9axzcvReehzWxseEXGyB3avzp5lzHk0QR+O4h2UMXsSPXTRqCDS7Q4dUr8NJXXIvXv/mNuP2OO/ChD3wQk4fGYNlexURUjh5pyhcDG8hZR41HRoPcImMR66YzjpCyrdwAo6tX4kYegtxE3HPPPdi5axc8hZmzT3A8TJA7siIkiOcH4/z0TKdUKkL5lCifOK9jx6MPYM+Ox+F8g2PPYCSCSwUP3f8oWJxjMjDg2PhZhML44pBQB72rJ4GeBE6IBEQk9CvSCjWhmxQRCc4+jQf9wrTI/DJFWUf9qNA0GA9hR9mQftY+lKcCrU401dJgTCsfCmo4qjx4OjIz/TNYaR1UVtByLY0XovwobrYS6jFcoKWUUpTqhT0JPDMJ6GzqxILWOrM643yv67TU1zVfz1BofD6EU1w4xTvB9nXC6zqlfaCbAeEmuQXHJucDXDeKUCVUFVKePiBklPacY12FZw85+9YwgKxFtFd8yPe04zzbB5SWk7+CnuYZNO2Yq2EWnHYORsgLbSARNsQ29NNxjR8ZG8PBAwfw6COP4LOf+Qz+4Pd/Hz/6n/4T3vbWt4bwF3/hF/Cnf/In+OAHPoB//eKXsGvHTjRqdcoLs7Dk3ZBfDQtoWmXs6czJ6cQWctwdnrVdV4B1Q2d8eJ525rGgLNp0MNTynnVmQZonM4uDktJ8ymvxfA+17zwATw67g/kU6vw2lKb1OXI2khMOPBAQC78AfQNDKFX6YeMSYKJ5+eAzEzoLShWHnJvuFE2YcowHtj6GHQf3IzWCuFJBxnmQ0Q6NaDN78lutN1DPHBAlTAlxom5yExxLKS3enBv9DMsHSzh53QoI9xh5VqWg1InDZ5F52sk5wLnKWnB8NoY2Oqcq30noChaEgj6qRctwGiJzvgNgXNGiiY0wD5QhSIO1UOiv2j3neTfAsNwiEG2D9JyDWQrzeWvx1EnLveG6tl0Bw2fcFZxPqkueAYRPSgGOQ6HxTihtKRjuNa233JMdB8S0J2678wUdiQCec78r4KDrUudSAW88FGQLEkmIa3oxcMnCiYcjF4qcclSknJR6QKfwZEKxGGCE0zkP0FYcW1J+wGGxGhSOelqRMyygaccJraFOasN6x8KzGQ/h+AO4boRtGKZnAc0nHMDlxHeghFDjTw8+1KHIGCJAuJYk9MV2tS+Q3hWeOUTRGfnhE2vROCYsCpafV07TrNLlVtv7qdF6BirPhdBnsBAI/bNDYYzdc8johowKpkDKwwxFkc44T9R3YyGcbgrTEWrc8BliFpaMRGKhiPkuiKhDhGtHqANasGiFZjY0bFEh7XLwQqYFfDSEJxzAeaHwtBE0XArzy2SApEtCTPcywrqClKM/XmQcJ+vy3SbHAx4SGPphDP1W3SCuhm55SresT08RFDH9WQkPBErW0WnuUYkBpS2FiDzElEE3RDycWBJ8T0aosp9agMYVsbTSJdtANyTMizDDGTLdFbGpohsS5klK5zphswkYhp1QmjSPQprjXXAEJifcGCQ/PIfsEKQN3zyAFg4C6aF5kJS0xgGgA9I8yL7m4Ov70R37mEc/Y30Pw8VRG38C3fEk87Z1YDvj21E9StrR7agxrB55EpMHH8P4/kegcV/bD9M8hHRqN6YPPY6ZQ4+hOrYVdZadPvwEJvaz7N7HmLcVjSM7MLX/cUzu24qpg9sxtudRHN79IA7tuRsXnVXG5efGeMk5Bi872+PSk2dw48URLj95L1566h78/Ds34odvGsT5q/ahNH0/YvY5UIloo9fQnGnAOMu1Y1DLUqjPNKXODrqpmQG5g6WasAa8aHNBkYKChXCOQ6gvqbNdyAfgCbCCBl2hhRZD1wrPiYxCBM8JZp93THI+ZdxEer59DY1BS+hkdHyxKnIeciTcJKxdsxqjPGTQF5vQqOABHydtBmt00uojtKxmZgF9oVJYlkZWH+oYwgQG6zsx8+RXMb39a+jPdvJw5DCV/gzXQhOWZY1aQVwYHnyhsl116Onf1xWP9gvcQ9gDO+ang9cFxEw9YKilKbwx2HzKFrz2Na9jEY+/ed/78PCDDyFvNqG/BLEcW9pscAhcoGAvecZ1mqPRTAEaBt6w9TaqrBP1lXHmeefi9W+4DdPT0/i7938Ae7bvRAwJ/PaXy7CsF1MYhiHal6cRm7mcryQH5S0VjwaVRMQDpXPY3hve+EacvGkjhPzqQYlWE7YJtOVHQ8Mz7qAyFcqYOTxpL1FxHN69DTt5AIK0BnD8ErEO269UyvjmN++BGiXsOrTGIYaQ2VgK6F09CfQk8D0lAdUhIhK+6Wwt9QB1SsGg5hVxDam6VWNyuVN/eaUIPxQMvqu3du6DzqECng3BcRRskEPqohx6AOL1EEQVVhibWPnsLQAAEABJREFU8ktoWeppBDCNFjxQNBEos4lepCeBZ1UCnq0XcIznC6A0ko7rbs1t6PyfhbZX9Kfh/IYLioYKzS1CjXeD6gwR4dqRUERE4HTthVTrwwcNImTHI6W9olStp+XUAWRor6jDxHBtKqyxUIc42NbExCTu/da9+Py/fB4f+chH8Ud/9Mf4jd/4TfzkT/4UfuIn/j/8yZ/8KT7/+S9g3779yOjE0eHqn6vSX3SUaUdpaKnnFNqm2kUaFmntO/DCTZbyonERoW1k2b0sAJieg+oiHHOp1NoIxhHlTnsKBdoaFfNClqGMoAh12vVD2yq9It0ZMpNl1WfE2CK3lhXSu4FZi95aTzM8xBiOVwKUolD5FBARqBwLGSpd0ypfYwUpD6I9DxGi2HJOACmZbXqDr9x5N6abDj6KKQXDNiI+uyzARnR8s18SVRo4kZfa3o72v+WkislNIjk2rBnFSatHoA4mnzXpHPeIOG9p8Lft/xzqkDZ0UItR2akMF4cxFgpLZ2EBTSuEeT4MXvi5OMgW1xRnDQuGOKdRCNtpxxe4a8/rbyfMdY/GeiISnr3I4iEZW+KWMDYdSze4wJ9Ht1BlYDgXjhfSrmvb639hOwV98TCCozDJIkMcF3Q9eOpCx42ThgU0rQDn1FKg2CEGgHiWdJxiGTLum5tpAwqld4NnjYj7R8t9nMJwPWpbRajxbnUDnfVtqG/Jg5AH8PJQvjM6dHOCKZbiOuYqDnEdK1GMM2KfC2E5ngKG4+ISQRHyDYE5OLJBsG1pQ8sVcQ013R2O7eazEGSME3QCGzq+Ddey0pYEHbxyDFLy1YLRNuchRYumoYL9cbdujgtNGKEzEJ2ok1aAdM1fAGsaUJhQr86dfndErFsgNk3qscY8xPSvxFLHHBqMd4B9hDJajoh8DQrrqgzrdG43nxIJ+Z1Dk+3P9ddyjms7LSSmhqVQsq1yRZjQ+Z7IDLohxvRsnsYVRdkYVfJSRSJziDGDp49pPFX/JTrpu4J8m5wO/PwoHfHHgewokI4F+OZh5PWDAWl1PxrTewOy2gEshfrEHtQn9s5DbXwPHektLMybl57cg6mxbcQTXTFBJ/tSGFfn/MHHMd4Fh/Y8RId7dxzZ9wjGlsDhvQ9jKYzt1foP4wgPCI7sf5RtPUworYWDdPi38AAO7l6IB3Fg1wNLYv/O+9ENB5h3kO0faOMgx7oQY8pTVzyGowe3HoPxQ09i/NATxJMY4wHG1JHtqE/xeU7uxiSf1/TRHXCNQyibGZj0CFztIGrMmxnfxXAfmtP7eUBygKC9PX0QKZHXjsI3JuGaR1Cd2Ik1Kx2W9Y1jRd9RrBuewcnL61jZdwSjyT4M4QmsiB7HZafU8carVuEdN5yCddFO+EP3YtAdRpnrrWw9PN+Z4NuFygw2TmBpKxq+z5kBzz1EYZcZD74zQknogX/OV5UTy5oKvmxCLpa6Fsljo2xhkYznFElH/5xi+PnGrOdpHecjX9oSoHFPi9LTwG5N8JzzOeUByBBWrljGl7VjOY/+vhKNjIwvURcgYTJ6zF3aEql06IMHCn1uEqOyD409n8eRR/4eA7XHMZCNoUIDC85ATTShERxFZRi+loyLUTKMczOmC8jQ0DU8UBGe+oOGUU7rMOciqqcZbBxDTyDB+idv3oy3vPVteNGLXoS/5SHIv3z2c6hOTiImY4ZjBQ8+Uv3JP2eeiSy7FsJAv/EoIvAC6AY8B6DffFu9fh1+4N3vxOZTt+AP//iP8JUv/yvSao2ZHDsXblpvsMmMq9vD6OKntaj1MioHz7iwjww+tBWXSxgZXQawH81vpE20LqEsDduIWDJs4xhGzDKwJPeR+cb4AWy97y5kM+PojzWPdYyFp0yMdThwcC+Ojh8hDw4QIAC9qyeBngSeCxIQ0UXb4tRT12ksSRIoNN4JkVZZz0WeU1c7Ki2FpkEa2pdIq1w7+awGZIHt+zbmAig/QiVGVoTjEpfB0SmV6wGI/l13ajrw8iynaCVZmGkQHnOXUudSvVhPAs+mBHTm0cjnhPRw/FR4hgqNK2gliL5vWVbtmFmQL52sTwXOb9DaQQgF0FAXkiLQuW6UFoBndBU6RRsRtmd0TTKhjtSMNpHSHB1jJCHmRkbjIgItp3X1/9s4PHYYO3ftxJ3/dife+1fvxS/84i/gpptuxhve+Cb85E/9NH7t138Df/GX78WXv/JVbH3iSR6k5Kj09cPYCH39AwgbJMaTUhmZ2mLC8bGPnP2m5EGh8SBZ0jRe0FoiEQgNIgUZA4dBm0k6AF5M83Pu1nSBOWor1n5ufKpshCSmNT77HJnW56u0NoRh0GPUZaxAFliGEe2BwYK7lTevbdafSxfFtfZCFHnaxmLgvOO8FONgLCA0khVQfgkP2u2E5sWJhULzla5lNEzppI34rNPUweW0wX2MZhZB4iEcPFrDg4/tQFVNVJvA2hjh181s0AiQ076tN+rsGCfsIhugCJCYGEIT3OQeEces33jdcvJqLBsoIeL7xjrPvYRFJMLnlcPSXtYKmWuyes4arit0w14gD6UpK84PpXmG8x6npyhmIQAnrcCwT42D6RZE6Z50wjBf19jSYClh+dCShM+ifCvV/dPyeS1EUddQHp7P0VNG3WDEoxtYnfsPD4r3GYGPDd2QsfHucIAx8FaOCxwYIHxghBhGiW7pgj4vBC/qASGPXH6cXwYx5Z1Qx5W4rhQRG+4K8p5xD5jTHnI8NNFnIJxjCpU5VR2ftesKsKzznJUEnwLYFSGc3wZRZGEJVkYnWmUApYmwBT5/twCeuregadxr+wvAmmwiB9BkWO8KS6d9d6R8BPVZWNOOozZLg69iPmaYbsPRAajfvnesV4AOfhNAGvMsGphDvR0vQs2rktYd4qbRDcZNMW8CxtMJHnAUBhpnGNLjcOnhDhxi/BDy5sEAlx4EFEyjC3zjADrRWU6/re7q++Hq+9rYy3A+0DyAgPQAXIN5RF7fQ0f7HmS1XXSyb1uA7UzPR3NmOxSNaZadUjB/SrENM0ceIx6fh+rRrVgMM0cWlGN6fO+DmNjTHZN7H4JCy2hYQNMTrHtg+zexf8e3jgtad/ujX8OOR796nPga9my9nbijK/Y+cSe64sk7sefJO7B3253Yt/3fcGDnN3Bw1904tPsejO39VoDSuuHgzrsxvv+BgKP77keBgqbhxAHKthv2P4jpww8viZmxR9AN1bFH6WTfjmxqB9LJ7QEaVyxMK20h0skdyGt74Ii8ujuEGldoWqHxFjR/IbQu53/1APKZfQGO8U7E+Thid5QYR5QfCWHsxkMYMewGmx+FoiRT6IZEppHIDFENiDGDTiRSRZkHft1RY9uKOsPFUbENxNSBkk5CUZI6+qIUZR5KxqhiqOLRX3JEjr4kRznOUIoImyLRP99F/ZdQR0c+hfCg2PKgt5I4+HQCsZnhO2sKLjsCl0/C2iai2CNi/UrcwEg0ho19e/CCdYfxy+84Fz9+yzpcuOoIyrWtUL0GthUbQUR7xmd8Aykc26b9qe+uEj9innZE9O/CWzhh70YRwaFEmyEBaAOBb4854GlcHrNVwDieu5d57rL+/OBc1CKCBEPWqzHHCWU5qa01SKKIE9Qx13GBNFEpx1i9ejn6KjHSZg3GZ23kDB3hWbYlF8/Aq4VFCLcXJudi42n3iBkDjjyIAw98BubIAyin+3iiOIXEsi2W9VwsQjViELE9QwgXrjAEjQswjnBp2/qzcd3AOe2M48jJP3gIUhkYwOUveCHe+ra34d5vfROf/ad/wuTRo1zwBn2lUgiFZY2OM4646Uuh/2FlQw8z0gwiLXkYHqw4ASIeXFx74/V4/Rtuxac+9Sl85tP/hNrUFAw7TmjsxoQypfKLWCc4LdmGYx9pxnFFFkmljFqzEQ5CHGUsImD3AA1LBYvyGQiVguVmwDBkxzREI8rYN6ax+4mHMXFoDywVmaWCMRDkuUMwVFkmTiweffQRiDbKemAfXttmM5i9VFAdEI3PZvYiPQl8b0rgecyV6oyFwxOZW7T69+4tdZqWKcoaw9WvZVjMMYNqiAaF6g4mqBcQgO/SRSbm9eTZuydFoQE5VF5D0jOPaW72XVoD9BAkcO5ZUG+OAS3d57xQgymthYW9tKi9z54Enj0JtGZl67PVi+ecVIS3a4vE+YtZaNkC7WwGBaUz5CoApzhzdWYbhgUY5SrRz4XQkt8uaFTACu0obbNlZEBpRTtquyiUZlhGy+a0WbY/uQ1f/tK/4mMf/Sje91d/jf/727+D//4T/x/+/Y/8O/zsT/8MPvx3H8KD9z/Ag41+jCxbhn7aXMtGRzE4NARjLdQOaqYpdMwaVztIVG8RGrcRN0HkxxFKN9aGehoH9YWxFlrGWAulKZSu7Wmd3DkovAjFVMC04xo+XbBKl1sglFWRyXgRbYct80lYSkjpBmYteXfW61ZQR704ROce7T+hjV3AqH3YRpbWAeZbemhphkLzvONzIUD7MG00GXjkPASJozIGB0f5TEewZt1mPL5tF2qph5MY1VqDNnIOEUFGG9nQ6exYX7nqxvWzTxfy7mAgEDEw5E2/eWiRoT8x2LxuNfo43wznoeV8iZkfUQ6xBSI+PKFcOBosBXoKUEDYbicM0xHlvBSQN6EQyjuA9rt0wErO9dkd2sdS6GxrsTh4yLMQc+WaiExGpF0hdCJ3g2FeJGzjGcCiDoUJTutaiGv6aUOqrPNMUEOE7khMA10hDTqnakgohxIdTQXKlEfFpFDErobumEFJakQVCWaOQeynEdHJ3g0x80x6FCYbn0XkJmCJyE8iJkoyzfbnkIBxBekJEWMKMViWiPwEChS01jfUjwCpYgxCZ5lC6b5N07Ab6tP70B176WzfN4v6VBHfj8ZUCzNHd2EexpnuQHWCOmpiN2oBRVzDFo4eeBxz2NqOa6jQPA27Y2zfY+jEkf2Pz6YPh7xHcXhfgcdweK/GGTJP81tQmkLpj0K/1a3Qto6w3JH9j6EbDu99hG12x76d92PfzgcIhrsYLsD+3Q9in9JCmQewd8f9s9iz/T4c2P0QQX8MyxXfZO8M97Pu/l0PYj/DVtmHcHDPw7M4evAJjBMTh55EAU0vhiJfQ80/euAJ1Cf38tnt64rq+F4oahNzZWbTrJvXDiGrHou8dpjO9cOL5hXlU9ZN6ASOl0BiuTaXgqkjke4oUX90Yl5Z1u2LU5SjJkp0dCemjghVWD8Dw4M3hdK6o8byM0QVsdQCtH4nCvpiYSJVJKghYd1uKJOvbtBxWfr11LdnXRUaFtC0omQ4tm6wTfJchyEPljIs0JmOWDeiDCOWjcjLfDRhqWuXglA3ix6OUj8bIqSVRuj7y/oG5T0fhuULusaXAicYJKvOwuQ1yqEFpVttqysaEMpP8mmGCzETaMimORdmyGM1wPDQV8ubMEeq8NkMZdhEOXbQg41E/ajhXVoN5ZFNIuLzjfisY1OjrTMT7LfI5P+228sAABAASURBVDC0f0LIg4zIOAjTLlNZZHx3NIDaEUTVvVjm92GVbMcLNjXx9utPxjteeQpG3COIaw+h3+1F2Y2hzOdUpi/V2oR+SQvvBdbQ0Ao7AA+9PHtXgHlCGAKkzQFLXJ55bQijaMc1+hyGeQ7z/rxgXUQ4Wf0sRIQTtwXDiWY40SJGjOiEy5DQ0b5sZBCDAxVwhUKogIQLyHIzZL3noiIZbJN1PRxM5AEuSm6x2C5guCEboGG2LN+B8cc/hfr+L8HMPIQSjT3DTUqes2RuIN7AZS6ExgnbVSg9Ii0CmA8uICMRLKEHIeAmyAFo5jkPGjzOOe88vOuHfogLMscf/cEf4tGHH+bibyK2BqATLk91U5eyhiDiRlsdATEXrYVQKQtEBOwaZAcpNzovfOmL8WP/5f+HiclJvOfP/hyPPfQwhDz2xSVErNdsNhG+schx6C9ruEOn8jFwTFfrNaSOG8jIwurmP8vJAvvWr65xIwU4UFJwoU8BhwbhpjbKG9j+yP3Y8+Qj6IvBseZhDJ79WnJJkQMcd6lcwUMPP4KM7To2lPNwROnQS/ghJM6CUuJ4ANICmN+7exLoSeC7LgEfFvBct5oW4fpv07sdgLRq6MKmfqGy0DXvWQ/UGnPAd+lSPsCeVZ+Al4YdUL4UPJjV94ihvvN8D+T1GaqgnHChrg+fTLI5T7h2Swx6d08C31UJ6FwE52MnPN+3c2nDNyfXaaAZIITCsACjvD2x8C5oGuo8h66NAJYMoeYwDtoEtKs8NybSBnc8tH8yCNJWqAvfsWwXFK95YQ0FaF+l9SYmjoxj3+69eOzhR3H3v30DH/3QR/Drv/preOub3oKXXPlivOsH34nf+vXfxPve+9f4+49+HPfcdTeqUzMYHV6GVctXYqh/kHZUTFvGKpew3PyQ2xA3tHEytXXUzqLtmHPda76Gah/pmIt8YRmtp3kaalqh+bVGPbSn9CJf41pf+zBxzGdg4IQ8FEAEdwyYj04UZSyVjT47oQA7QNtSWB58plLAC+Vt5gHMA8uGsIgzLQHCsnMA5d8J5rTztU2mQvud4VxpATpqe8bn4Ojcp4ELhdDO5Iigv3RIaM8qNN/zQEvjQ/39GBkcxEClEjA6PIw1q1dh/bqTcMqmzThpzVra9YNYzucb0aZ1EuHf7rkXU7Um+geXoVTuhyef4GX4XBUUIFMn6vYwOn+8hxhLJigpxkucf9Ks46RlIzh51SpUdG7woMfR3veEZCkMZWLzDDHXUSwNdEOkDnpfozPhWJhArzJPoU6KY5GYOhI6cGKpsw+Czp64A5Gv0uncHYbOkQKWzo+FmOdQYx8L00u1H7Nv3zwC3xzrCsmOco+zOAzzXP0AXPgW+v5Fw7y2D93gNG9mD/LpPXAze799VPegMb4NzfEnjwsN1quz/lKYOPAIuuLgI5g6+GjA+L6HcGTPAzi86z4c1G+kb7sH+568G2O7718C9+Ho7m9hfPc3cXTXPQFjO76Bw9vvwqFt//Y0cCeO7LwLY9vvwOFtt+PA1q9i72Nfxp5HvoRdD30BO4kdD34eBXY+8Hns7Ehvf+jz2P7wF7Ctje2PfBHbH/3CPOzb/jW08HWGX8febV8j2M+2r2If4/u23Yn9xL4n70CBzvThXXdTJl2w85s4vPPeWYxRdmO77scc7kP18Fbi8TkcYroA86YPP4qpsYfbeARThxWkKZ3x+sQTqE9s7YCmCzxJ+rYlod9CX4jWN9I5Z2t7kc8cIA7Oh/7JmTZARzxqY5hF/QjQhld6g2trCUTqwOyATSdQQBhPhLrDtKHxBTB+im+ymYAoOEJriKmTFCXbQIQq9U9tPqifooA5vVboL9VlihId0mWbIqH/J5EUMZqMa/qpMVuWh6+WdS0PC48L9J1E1iE+XkS0JnwTnu+A4wJtMiMCa0xXaH4Bvp1QxEPIN3meOjjCZx5090Ac2+PTsm0Y2hLdIOFdzHq0eNCGyPy0D/ZjjsVDD8P3puF7vhs8+ekGsH8RA2lD2yriRQjoqLtDzdeiDF/d5BO82uUp29nqpGI20c5n2oP/tCLj6CzfLiJGoEC4JHwWHyopEZn/TJi2Zu55ao3uoPwACHkoAO+OSSttcWTgixdAYxHU27Q61MdqdI3QjzobZzqKcoSDC5dB8iZirqe+EmjbGegvQSz1QhxV2c5RNJsH4fLDMJiE8Qho1nMI51lCW09ygXAOJqSUxfBQXxBxr1A2MfoixrMxRI2tWJs8jitPOYxf+/fn4D/cOISN5Ucw5J4AqAtdyr5cAu8ryDJLfyeQG0fkcOxUAEScTwkfeuxS2k0paL2T+lQ3GdbKOrcVlPdT1Xiu5JvnCqPPRz6Fkz3oDs4vnVMiEoapTjjvck7ilAvUwXOBUSdQyYM1ciSxwcjwAJaPDjPNxccXkVB7S1DC7cbQunIuTMf6nOkksK71SLipSJqHMCIHMbXzyzwEuQN26jEM+DH00Yi3vgFV2IabagTG2m0y0PkvVLxcTxCmDXlWftXhzyRybgKFzOoGOQcwvHwUN73qFlx06SX45Cf/EXd8/XbUq3zpk/MYBgkXO7I8KIRSrMsf3EvmzAWVRhPGWnDNQripmuGGfAU3jK+99fVYvXo1PvD+9+NRHoJMHh2nIjKIeLChPJF5ePIBCjeJY1gxiBnq37s25E2/YVkulWAE7NezL0do6AFo3AXloEoimxrHviceh+cBCrhxA5VHxJcWW4XXQxDyB8pAceToGA4fOcwiHlbpELZX3BrvhqLM92TYY6onge8LCage04GKCFWHh6MOSZIEqjOKvCJfROCoX2ijUEMaQtOqPbTEIvCkKRh85+5Cn2BW00jgpKMj8jibCTBK3aRl+E5QZxT43mhx7UMeP5iLWaB39SRwwiRQzG8N1VRVWHKjocJyumqo+Z1gkXC35/TsbPaketZpoTXLW59+NkfT2hYJ4fahvFLRtg1EQ260NI2wfnKWXBz6S936zBQPO3birju+jr//+Efwl3/xZ/j93/sd/OZv/G/8/M/9DH7xF/4H3vfXf4m7v3En8qyBkzechFUrRzG6bAh9lYRO8UoIjagtmMLS+KI5RL5y2jZcz8INTlYnO7SXeLhpiJh2nviUdpEL8HkDSo+4IVK6ImtWkTZmoHmaVuRpDY5tabm+chTqaD3LPgpoGo6Oi9BmyjJPB8rb/HKWjg9ty6gjowOW9qxhXsjnGKyinVbaLNp0wzCgXcag6EvDOVjSZ0EbtxVv4NhQaYSvM48hN8g2QNOdqAF0kEs+BeOmEaGKmE6uxNRRso2AdasHsXZlPzTcuG5ZCFeMJBgdirBytIzBPkA3y1rPsK2YtrlrTvEZN2mzesxUpzA9Mx3+r7xGs8lnLijRLve0RQ2NXcGJvcSwf85Hzsxg+ydJDM89RzkGZdHEqSevxrIBC0v5CB2JeeMIUjolPUMQrnYIrkbnQBek0/uQzewP0HgnMubVp/agMYvdjM/HzNHtmD6yDRrOHN3BcD4mDj2BbwfjB7diDo/jqf7G+thSf1+deUcPPNb+Vvzji4bdvpmudP375vr32cf2Poxu0L/x3g1j+x7G4T0P4fDeY3Foz4Mc21Ng94OUxePPAC1ZHjmwFQX0G+1FXMOZjl8bLIxXmTd9ZAemx3agNr6bjvQ9SKd1rhzgnDoEXz8c0kpbFJxXTc6hBtHUOJFxHub1Q3CNwwEmH8dS0D7AAyw9jIrcBBJMoSwz6LM19BN9pooCFVvFPDCvEtVQiettMB7VUWa5xVGbl1dql0vYTol9LYayttcFlUBvkKfmLMqmgU7EmEEM6rVFEGGGOm8GlnnHokWPwoEAHfzynYceCkRSRyyNDlBvSgGla1zDBnmtI6JOnwV1esyyEd8L3WBcnbp9DlbfG0Sgsy3Dvg2Yz7bMIvB5FZyMsyjKWPariOg0jReC77+YDtZOeiQpinRicyhik1P2KSzLKwzff08HWlahZbV/y/6XAAz7XgyWdEvZdUL5VHTSusUN64aybVnYRUKziEwLmmWeuCqWAvIZdEcVEZ9fAcvnqNCD9QKaXgoR60ThsKoGDS0PtTUsoOluMH4G+gsBZFMMF4fhoXs3CN+pnnU936sKxwM5DQssTBf0eaHWaQNsR+Hbad+cgNC26Y5JIB0n7+Pw6VH4JqFhB5Bp/gTLKIq4huMQ5pl8gvp1DkrrRMQDxO6YRoKZJVGSKrqCejPoX9XB81BFi17FcF+O/qQR0iUzg069XDLsn6gkVQyU6+iLa6jYafRF0xis1GjjZdi0oR+nbhrE5vUJTj4pwfrVCTatB3L6E0smQd70MD6Cp19R4Gn3CRx9v5b+hZhGfhQbOOobz7kyUGmgggMYdNuwzD2EK7fU8e9efRquOT/Bur7dSOqPIc72oWSqiHkoKbQPPfcMjvDcs9BSo/0ICP23wr5MoHmA8RYYPeZmfjAyGR6T99wnmOf+EJ7bIzCckoa7CHWy6UjU0abQuKWHnuuAUU4+n0MntHDSOjqv6MfHQH8Zq1atQJm7jZSb0UZeY24Kz82qYS1rDDcjHkb/sS1rBYabldiCm2IgcVUsN2PI9n4Nh+//CMMvoz/dhZKfgPAFnLGdlGHKF1XODapnv+DGX3mwXFRWuKz0lw5gu6Iw7Emg/Av7zljWlGLE/RVce+N14SDkm/d+Cx/6wAdxYNcelHm6HjVz9JmISgDIuKkTLnqxBs00hR5SsDFQA0CMhebVsiYGlg3j1re8Ca9/w234yEc+gn/42MdxcP8BlKIYRfmE8Yh1smZK7sBFDzgetHjCikGeZkhsxI0ZYJzKiGUoPXUGWNcgb01gehx3feHzkGoNZURU1IYGVBSQwFLZxbBG4CibnCeqevhx6PAhNgh48BIwrxNaVpjH5wIFC7BY7+5JoCeBEyMBQz1V9CwiEJGQFJEQL/GgtL+/P8T1MMTrgQJLZFlGVUO9QR2S8qAkVT0oFoZpLnAwEyjaDsqAlb7Tt3Q0yD6ojqHahZ0zgwR+gjoQyhuNKqUL+afKos7LkdZnkE2Mk5yzpAeHDMcTHQ6HaaCzeRbCfDDZu3sSeJYkUMw9nYvea0o4H4W9KQxDE9L6Tg8vWU+SQhcf7Y7OuSp8rweoDcV3tfDQQmFI9+zA8/2vcFwnOe0DjYOtB3jw0j6BQA99GNIILjhHmytLpzA1eRB7dm/Fww/dg9u//gV89CN/gz/+o9/GT//Mf8Vb33Yr3vim1+Dnfv6/42/+9j34p09/HP9211ewc9fjgDTQPxCh0mdgowyaFtMM8TSbDmmPegiVrvnO084jhHWFDpaYG6QynRiKhLaaJU8mqyJS5w1DTSu0nNJLknLT2ERf5FCxGUrSZLqBmA6dBK3Qsl1Jp9lGbQnMMG8KUT4Okx6BNMcAOg4VGldaC0ehDsKFkOwoJJ8ElRB8Og7XPIrgIK8eQnPmIBpEXh8jbYx5R4gxluMmu8l4Ywwu4DDUYZlWD7DO/jbCkzb4AAAQAElEQVQOIKNjXdGcadE1X5FVD0KhdfI64zUtux9ZEdYPIK3tI/YHVCd2oja5m9iF+tRu8rQnoFndi3RmD2V2hPI7ioFkGsPc9C7rb0Ax0lcPad/YB/0727WJbZg8/Bg01HRjageO7H8YM+NPosq8icOPQv9Ge2PiSTQmt7PsExg78AT27HoUX/zCZ/j8M0TWIOK0M6rL0wb7Be1ajxN1ec7/nHMpowPOcT9gyFxGO9jzQAqcs+KmEJtJOgCGUJvajq2PfBXjhx7Gjq23Y++Ou3Bw9zdxYMfdOLjjnq7Yv+0bIe/wrm/h6N77Mb7vgVkcYfoI02P77sfYfsUDDOdjcuxRTB15FJNjj2Di8EPEw+ThIRw9+GDA9NHHsBS0bifml30cWXXHkmhOb+M82R5QlM1rOzknFLtI303s6Qq/4P8g6EyD89c0D8Nw3S0Fy7XZiYjrbhZ+AtEiiDEJRWeepudD9YPqANU1Va6F2reNhPOkJDqX5xD+nIdpQsOYek4Rca+6GBLbRBw1EfHA0Zo6jNSouasAHUYKTXcFdZ01OetiFobzWPh+gM+o71No2B05+7aILfeExkL3m4a9i8jskjTGoBssDTGjYGlDcDmF9ay1he8xBZkgD64DnvECSs/YY34MdBwKr+uxC5x++14Psuk4B9ewUBZGHWcMNe15kC4qD/oBZBFo+8q/jkPBoVD+IC+O8IQL6YK+WAi+k48bfH8rDyCfiyOH4/gcx6/wfKbQZ9uGMAzyob5SnbUYjOEYiMXGL+y3hWPlL2xbKFNDWWpYACprwlP2Kn++0PikOdfYlsq7Bfpw2jy5wH8zjCOnj0eRZXX6SuqBBo4pjIFj/HZD7TtLZ+D4nu8G0A5QaH7Og3mFxpUGV4NCuDYLYMGBg9IN13AnLNe8IqK9EUudtsdxgms9Fr5jZAJxF5SjaRSoxDOYB80zkyibia4oyTjfs90x0tfAaH8zYPlAipVDOVYNO6we8VizDE8Bz3I5TlrusXFNhC3ryzhj00DA6Rv7cdrJfU+JMzb148zNgzh7yzDOP2M5Lj5nNS47/yRcceF6vPDik3HpeWu74jLmXcGyL7hgHa68aANefMlGvOzyU3DNlafjFS8+E9e95Ey8/IotxKldsAVXv2AzrnnhZlz34lNx48vOwCtffg5efe35eO11F+J111+EW64+pwPntuMatnDDy87EjVedhZu13LXn4TXXX4jX33QJbr35Utz2ysvwxldd0R23XIE33HL5PGj5Tto73/RydMUbr2beNXjnGxfiWtIUr8B/fMct+NF3vRo/9u7X4Md/6LUBP/buVwfaj777VfhPP3IT/uMP3YD/+K4b8aPvvhk/+kO34Md++FX40R+5Bf/xR27Gu95+Ld7+xqvwg2+6Gm973Utx2y1X4nU3vQgjlYjvSnBulbn+ACpLeOoZ/aUG6Ket5yky+mrrXDtN+mBdbNDUvQr3NhHt/Yo/gv58B04Z2IvXXJ7gv7xhA954VQknDz2BqPkQjB8D+H4zRtg0IQIvnm0Q8PDWwhuDlH5WZkEB0g1prAj1cxjWhYSUfjwvYZ6Xo3reDcpzRJ5z0c+Gwpe/IrYey4b7sWx0AHHJkpoHg8tygjsuGDF8xJzIWtN5xznOl7X3EML6HBWeIq+00xhq7kRj19dR3/N1VOpPoE/GEGMK0JecaJusY8G2gdZiYe90HAgABdcO2+bNhCdcG408g0ki5EyfftaZuPmVrwyL61Of/CTu++a3qAAsJM3h6VDMc4bkyxElOh7TZhOGrUccS8b8jA4KWIPpOl/+HNeZ556Ld737XZiamsLHPvwRPHjf/VBnXySGjHgWZQhwrARApYDZuICXR1AA+ssQ0NBjNzxEAXlKEdEw2LP1IbjqJBxPaz3HQeFiDo5xR4dhxoaAOI5DW9u2bYewfzYd6As/lF5gYV4v3ZNATwLfexKIoigwpfpUI0VojIUPa93AQzVKBzRKPabln1VoP4qiE8+I4hh+DDMkUA35Eioyw/eBa9apx1Lm5QDTlu8KqlZQtXNMJM+7tWHFPGIv0ZPAsyIBYauG87FlbzDBW2kFdIIaa4GiAOe1p82jxjsYR7ja81XTWk4R6OC7m/ZGaAQQ9mO58YjoxDXceIAOCYXQgQHhO941kNUm6Kw+hImDO7H9kW/hG1/5F/zDx/4Gf/me38Pv/d9fwe/8n1/Cr/3qz+J//dJP4k//+Lfw6U99CI8/eg9cNoGVy8sY7AftmRk6zOoBns7/Op39S2Fmaj8WQ3X6AJ3KBzB1dA+mjhw/JsZ2YWJsZ1eMH96Bbpg4vJN97zoG00d30ancwsTh7Qg41A6LNMNxtj15ZDcmjuzF5NF9hIZ7MTW+D9PjewOOkjfF+JFdzN+DKY53UqH1mKf1p8f3UBb7UQ8y2c96ewLPRw9uw9SRFo+TLKvjHB/bgYmx7Th6eFvAxBHyFbCNfDA+tg2TR3YETB3dyUOQgzwoPoCcjmbkR2HcBBIzg5J++zqu0Xk8yekxzrlxiHNjDx3tO+hYfxJHeHhx9OCTgVad2BPC2uReKOpT+3iYsg+N6RbP0+O7g7xqk3tYbjfjOzHDOmnjCOq1cRw4uBs7d26nxs5Rb9SR0xaNRGAJwYm7PNeOEw/dtKvNrytN+RHSBTmXZQahk6u/7HHh2adgGQ/50BjHaL9w8z+NRKZRtnXKsjv6kpQOrAZlTlljBlEbsVSRmBpiqSGS+gIorQWLKixa8aJcbBoIjvMQarw7yjH7b6OSZOhEH9OW7UdLIDH1wGPgk+Wsn+Ecmp5FyaYo0cHRDYYOyMVguS8zvoqYBwVLIeLhgm07HDU8Nt2k7BpPCe1D6y6EpZMlasPyWRfxIox5uNqJgj4X1hGRvwIx+V0MCcdZoMiPWNaybgFNK5TXAppeGk0Y8i2Up/49d6i8mY71mUQ5506jKwzHDdYDnVSeTuBOuGyGen8Gmq9tL4aQl9Vg2IZC5Wfp3IroHD8WDeqaAs25OHkoZGfJh8KQF6EjWlHkLRpynBHXhm3PSbS/AS75FHmahtKFccmn0RXpJA+3WT6bgmU5RUw+Yp2bbFu/Rb44xuGb47D0PywFIU8FDHnphP4JKsnGYfKJeVBaC0eBVHGE4bHwPBh8OgAPDCVnP9T91k9yvk5xTU9z3c7wOUxSl3WBm0QJM8Q0KqYK/VXQQNzAUCnFcDnDSCXnwXkDA3F9AUhLFHUMlhoYKjcxXEmxrD/H8kGPFUPAqhGDlUOCUaZHBx3DxbFsIIdCyywf8lg5Ili1zGD1qMUaYv3KBOtWxl2xZtRg7XKLDatL2HRSH7ZsGMSZp4zirC3Lcc5pK0N4JuPdcDbLnMHyp24chuL0zcugtAvPWYfLLtiIF1y4eUm88KJT0IkrL96CTtx09SW4cQlc97IL0Q3XX3Uh3vS6lxNXHxfe/Lqr8dqbXohX3/gCvKYdarzAq264Aje/4tKueGU776ZrL8ENV1+E6666ANe+9Lx5uOYl56I7zmPeebj6xefiqivPxktfcCZedNlpeOElW3DFRZsDNL0Urrzk1CDPQsZXXLAJl513csCl527AFRdsxhUXbuqKy7X8+Rt5yHIyLjp7HS44cy3O5TM/e8tyHsosxzmnrliAlUy3cPapKzl/VnA+LccZm0dx+qZlOG3jCOfYUMAp6wc578rdsabIq7BMC+tXldEJXTdLgutwuJyjG0w2joVf3GnRxum3PArJxiD5WKtMOg5LGOocyY5AqDf0CzhojqMvamCk4rF8wDAU6J/Tj2k78SXBPQHoq/Tg1oP2koPjHkbhuWdxCrX8uDf3jvsVwnJvEksTFalCqjsxjN1YW96NF5+Z4wdvWoerzxMs848hrj2OOD1APidgPN8Z1iKmn9LaCGyW8LCRhdA1IAL2mwfbUuOKjHYm4NH9YqXumc+JHA79OcHn85ZJ3TigyzyaN/VCGc+inXB8CXv08+BjZKQPy5YNQp35Ob1XaZa2pi4nfc4Z7rzhBDeczz5MfE8auPSi3MDSwT+CGobSPcj3/Cuq2z4NOXwXlslBHoQ0EIuD8HTSRMKl6JBlOWEQ2QoXloF45QlgJPTpBCiQccHmmk8+DBfbaWecjje/5S046+yz8Q//8Pf4wuc+i4z9RyJQ55u1Bur0SJsNRMbAcxFaMcwj2EZSYZ9cxKkHolIJGzZuwrve/W5sWL8BH/7g3+HrX/kqpicmEduIPGYoLvVpFFC9w+pQ2dskRiNrcruW8+ykDv12g6URvGfrg9j20DcBGpKGxrCJABMbiBXW86CaaoW557CVT8BKhPt5COMofyk67gi9xjsyNK1Qcg89CfQk8L0pAf3lhzGG+pN6UGQ2hMa5gD31kwfpTGvIKPzTHUqHPni6VRYtp0rtmF61ccPibQQ+mWQ5Q51seACeN6pAswYqWqgxxiEo+1poFtoKWIcvjlmaRp72GLXwcxQ9tk+sBMK0zsH3soPPPGiKQGkack8AfYcHJyyJ3nCmGgsQGd/BjTQFaxCs70Hj3gVw6nNQAqE9IVwanm9/r9/KJHI6o+q1o3SG78GhvVtx7799EV/69Ifxob/+I/zp7/8q/sd/+2G84ZaX4qarL8cbXvVK/PLP/jj+4o9/E5/7xw/grq9+BtsfvRtVHgBI8wjy6kHU6cjW9ASd4WN7H8PR/VsxTSe8YvLQtlBW87tB6y+GGp3mtYldaM7sQ6O6fx6atQPz0gvz59L7aHsdWhKuOYalkHOcWeMoDwjGA1zKsI2seRR6yDMLOrN8NoE5TKFZn0DWmESeTlH9TPNBUR/RgSaEoXMziTJYaQB0rmXNcTTqY2i1OwVDJ5tpO++EzrEAN4VIqijRsa7O61gd0OooJxLSElujbVhHEjVRihosOwOllemY6udmeKjfY9mwwfJlloiwakUJK0cTLB+JMDwADPY5VEqsS6dVyTZoGzcRc95EusEkNJ7wwKzEgzOF0gtaJ70SeVQSQPIGxDVh1fEpTfJTD+OKOObYZohsTju2jgcfuR+py+A4X6NSCV6E9ionNU7kJXBcQF7fGJ7riaF4A/E2AKQ19UtMHnRubMZFZ52LJAfi3MHkKceZw/MdtBRaB5KAcH0Dju/eLNTROEUAwzVvjeEcsYSGirm4VmtBYMTMgzUGjry4PGe4ONgZFoOgddkFbS7sA57lOiBY+A/QcTxdGCNQaHlGKY8cuc+6InMpFEUZjStCmnsz/xRAULKOQb4IuL/iwbDvgMu5h1oCnWW9qwMBNYY1zhlN10Ic1MMK8fVA7wwNGihAJQtFccBgWF5hWUah8e6oUbeNA9RJhnojlir0UE0RYYZrchoadsc0YjODWKZZbyagHNWg6KPjWlFJ6ihTVyyGPuqcEuuqI6vP1NBP/TRAnTQYNzHEgz+FxhdHikCnHhtsY4gHdcM8lBsp5Rils02xvA/oin5gpC/FcKURsKw/xfLBHCuHPZ3jBietiLBxbaUrgmtqtAAAEABJREFUNq0tY9OaEjauSrBpdSlgM52Sm0k75aQyTmH+hWeswlK46MzVWAovuXQLCrz4klMwD5duxosv3URsnIeXXLYJBW66+ly+q8/DzdecH3DT1eeFtIavJO2V15yHpfDq6y7Eq15xATQsUKQ1fM21F+A113QB815//UW49YZLAm678VJ04g1M38r82264CN3wxpsuQSfedPOlePMrLwt40y2X4i2vXhpvftUlocxbX3MZ3v66K/ADr38BfvDWF+Idt12Jd7zhRfiBW68kNFwc73jDS1juJXj766/EW15zBd7IPl93A8d73Xl41bXn4JXXnk1ouDhuuvqskP8arUO8ivVuuOoMvPyFm/Diy9bjxZeejJcsgSsvWocCL7p4/Wy8RVuPs08ZxjmbR7ri7E3D6IazNg9jFef6QqweAZ4OVo14jA40MTp4LJYNNHjw1OCBE9fTyOJYwb5X8xBqJQ+zRgc9RvpzDPdlGOJhl4ZFWuOLQ8t71kHAYNmhn+u/j3qgQp1Qtg08HZRYLjH1oOusn4Zxk0A2pxcNba8A6kgTMBnKGB5eRrTRIjSZrkPoN/Ph10RTcLTnssYECr08F1ZJm0OJh8wJEauto3426m3V9aD+99reU6IOz/dNAfBd9O2hiaXK+6wBT/9gCGmr+XmoU04NoglJM5g0Z0hkGcMUwnoJX9SWGw7RPNIj2jt9icGywQpWrhhEuQJEfGaWdN9owtdZj2UTiVCOS4gYRoh4yAq+jxyRk18P5yNaQxFK5XKwoeN8DMvtfpzWvx1vfmGM//zq1bj5AoeVdgf6/CHyM4W8WedQmwT7oN2j/lDw/S40kGxkEMUWYNyRF4VnHmYvAWjPzYdmkq7BcxTmKfjuZT+LEvDttjVUtJMhWJjm7Av0zg+Bh7VC4z0Fpy6GBvoxOjKESilisZyLJIMLBq4LG3/Hk0UPnbAt6Py2YrmoPCIu7D4/jREchj36AGrbvwy//24M5fvQ5yYQBYXUYG1PAzwKYNO6XhAWEnnxIJdsem6dkEIFkLOgseRQDGaqVZT7+3HxFZfjhptvwv0PPoBPffIfcejggTAGR6eFkLHYGOSMK39smv0yzUWbUTkYy/Exf7pWQ8ayEQ8xrrn2Gtxyyy3h/xj53Oc+h/HxcajTkiyxLgKf6LiUx1x5E4MalZdQjkJHSIkHPVOH9mLvk48ikRRJTNkQNhZQF8GLo+KhbFlWFYSls4UkSA4awBEO7j+Io4ePIM84dt4dXYLdMenaYAW2BCwoxNze3ZNATwLfOxIo0eFkqb9UfypXGooIjLEAhCuYYNqHuK5opj2WvoTZCgbfkTv0px+KokXtoAPkkSyipQw9ow5q2LnqFJmmPqKDTUuDV1GU0dZNI64VaX36VtD77EngWZeAGMBGBkZftDTOfZ7Rbud8ZZwTN/Qv4VNnpQvzOuL7vBRHjOdEFmD5krZ8vwtDQGlNTE/uxcF9j+HhB+/E177yT/jER9+HP/+T38av/s+fwk/9xH/ErzBU/N/f+iV86APvwQP33k57p4rNJ4/ivLNXYc3KIaxY1kfneIy+ErhpcagkHhGd2Y6bwVg3dXTKJdzgDVQMFJpnSNNQ6UvBckPYCa3TiaKu9tOJgv5UYWyaiMljNyif3SAcg9Bxb3gAYOn0j0wGddhraGk7KTTeQo7ILEQGraso2hEeImhcATpHXTYD3TwbyiEmr4lNEQeQb9tg3gyfR62NKtNVgBt2hc+m+BzqiE0DiW2iHKXoowd+gM7BFoA1K/qxarSMlcvKWD4cY2TAYqhPMMiN6QAdCompI2H9WOqIuNk3+u3qbBpCeCLic45Ufny+upHXuCVNKBvdxGuoMOS/gJbRsuXIw2dVOlBTxJGDYTsKy7aEByBOx07nQqXPYvuuJ7HnwG4Y2rppmM0GmUN49+CEXUIGLBGRIwOhUS3hAMSQZgItMtwrkD/LJ33Wqadj00kbkM5wzFx/+jyNHmKhytzFATpZRA+52mWs1KAwmiZd+IwlnUQLUwwJpbVheDCmEB6+aRk0J+Ab45xaR4lx7mtmiGpXJHzmipgHcla/DMVnbgg0J6FtIZ3AUojIo8JyHIsB6Tjrd0fEPZml00lhcvbJ8l4PFgn9c3Hhm+6kSRdErKuwrKthAU1bOrrUCd9Hh3sXYCl6f9LE8iEh0BXq2FuIZQMOBdauKuEkOtAVa1fGUGi8wDo61heiyNNw8/pB6DeFFVs2DIVvDp968vC8sKAvFuq30c85fRXOO3MN9FvpF5+3AZecfzIuvWBjgNK64aJz1+OCs9bionPW45LzTsblF27GCy85FS++/Ay87AVnEWfjRZeejhdd1g2n4WVXsBxxFctffeU5uPbF5+G6l16A6192EW646uIQaryFC5nuxEW45iXn4xUsf8PLL8bN116GV13/Arz2phfhdTe/GLfyoF7j3XElbmOZN7zqZSG89ZUvgf55ltfeeCVezXZedd0VuOmaS7rixmsuxfVXXYQbr74YN7x8LlReCn51XIvihWfhKuIllM1LLjsD3XDpuXwWxGXnbcQx0OdEXLYILuVzvJTP5IIz1+ICPtvzz1gNhcYLnEfauWeswblnrO6K4pcN+iuG0zcvw2mbRsIvGbacPIRTOc/O3LQcZ24eXRzM27SmHxtX9+Fk/Wb6igQnjUZYy8P1NXR6rx4WrFPaYljOssTqEUtnvKWj3mAl19poP9dOX47hcko0MVSuLwk91Brpa2KwVENfNI2STFDXHYHJDtNhe4hgPD3KcHHoFzkUhmVsNg5FlLMNwubjiKlDloLWW4iiDcuDR4Rf4RyFZ/uLQdhPAbD/It4KJyHU72i/7xcLw/tF3zGLge/yiHo9po7vhNKeFrSeoR3C933cgYjv+gLgO7wr9H1C+0nUaa9O/KwGl1bhGYJphVXbqiuaLMvyWocA6xm2p7C0GxQa7wZhv7Ztp82GaoNwLKYN4VhmMWubNSEhrmHKeMr3d8b3sqON52hvISCJJNAs7fYW8nZaQ4WjjZAROe2FbBaeh/YFDOsujRyG9nwBoV1RQGlFfPEwZ9/Kg2e4OKzhGAxgFQLyPwduSUj3HLNnSDrLRiKIxLTSAgh9ruLYNgHCsEwSG1QqEfr7IqxcOUi/bYJS5GkHOpS5b6nQ12C4387p64xMzD4j9hETEdu1ELbvaWupH6LRrCGJHPpoMw6aGayMJrAs34ktAwfwyssG8aarT8KFJ9cxkG9DKd2DobiGobLQpgUc91FkF+rHzBkHPKwOFIx5D2MMY+3bayj8WAiSnsN3xwifw6N4DrOu82oxPJ0hhXpcUJ6z2KWcsBkwVEmwevkglg2VuaByWDq1TJ5zRmds0tPlbuDFwnMxggcKhhsULxEkipjvEHNDtlymsaz6BOqP/zOyXV9FMvkIBvwUynT6m9yHBWnZhnCR6HJg46zbugNPjHroPyCKLAwEGQ8zPMvbmK8aLraor4JzL70Yb3nH26myHN7//r/FPXfdhbzRQCIGgTfW1DrNRgpHfoXt5Nz1OR4uGOYlcQlOgEw8JI5w2QuuwJvf9lYMjwzDUoloXWaTm/m3J1Hr5ezHJ30wBM9oEJE/1Gaw7aH7MXP0ICzoaJn9dlWKzDUJhuQ/o/OF7kOWAYQ8lWwEz4OUiI3v2PokhHLKUwc9HCJ75JzleFgjcIx3Ar2rJ4GeBL4nJdBiKqJujOM4JESoPEKs9RFWsge1ndKFIeOqR7jKEYBn/2L/XTshvz7AkDfqVdV5yheVknJrqMea1HlI62TcEXxXsDEdDQMtyUA7aCOMjaTe3ZPAd0AC7VnFucmpN689zXE00hsA37vghosvVZZIIXSki81hrINw/prwTs0ZzyDcPM2WRxM+nUF9+ggmxvZg785H8fB9d+Lzn/4o3vPH/we//j9/Ar/wEz+C//Yjb8CPvPlG/Lu3vhb/87//B7z/z/8v/u2rn8a2x76F8cO7YOjMHhpIUClzI5IYRCULiQSNjLZKKYHnmsiyDIYbBtUV4OV04yOtVaQ0hZZLaQcVeSJcgbQJ/DOAo+HyTJDTNsxpz3QDWUQ3GGaEvvkMPJ+BD0+Rg+ftKRNFHtrPkc/2ofEWHPNiCwQYcOPoiJxgaBQ5n6c+/zp8XgsAD0XAuB4u+LzKjVyKiJt042pQqCOijwdQgzw0GBlMMDpcxrKhEpYPlxgvhfiyQcZpHys95oZfYVGH4XMWtgPawK45w2k0A9CpoP0J+9V8y74iOg0UMQ99lAdPJ4dCD7w0BPnqhLa5ENqO9lvhHLY+haczImcfTY4tJQ8p28zZjqfjJk2nMD1zBPc++C2k3Ow3dL7EJdRzQHU7TtTlBeKjNgxDhZAbQ/DB8jBE14Q1Flkzw2DfIC6/+FKsW7MKy/hc+ksZRgYyLOtvdsXywQwr9W+qLwPWLjc4aYUN4ZpRwRrS1o0C65cvwKjHeqUT65Z5bFgu2LQqwpa1JZyxoR/nbB7G+aeO4oLTRnHWxkFioCtOW1fG6esrIf+8LSO46IwVuOSsVbj83LV4wfnrGZ6EKxjvhotOX45LzlyJy89ZgysvWI8XX7wRV112Cq5+wWm49oWn4xX699aXwMsu3YSrLtfyp+L6F5+Jm646F7dccwFe/YqL8LrrL8Hrb7oMtz5NvP7GS6HoLP/aGy7GM8KNl+C1bbzupkuxEK9h+5149fUXoTOt8VffcAk68arrL56X7sxbGNf6zwjk/ZXXXYjrX34Orn7x6XjpC07hAcamgJdcsZkHDGd0xbUvPgOveNGZuIbP8eVXnIqXXroZV164gXNiLS7mHLn4rJW49JzVuOzsxXHp2WtwGefQpeetw0WMn3/GSpy9ZRnO2ETnOufplvV9OJXhqRs0VPS303PhmZzLp3EOn8KyGzm/1620WMN5v2rEYcWQrp2c66c7lnP9rdBffQw5rGxDacv6mhgu1zFSbrbRYHgs9M8yDfflUAxVMgzSMT9QamCg1AzQ9FLQQ7SlULY1OgW7gIfTZR5Ol3gQ3g36LXXT/o+kLXVpES9CYZ7QEd4NnoedndBvts+lZ5Cn03C0MVwINT4fCe2UxGbQ94Xlu0Mh1O/6fvDU9QYp3zuLgL4HQ39LbD0ivgst9b4hTfiuAO0hnzegMPRPGNK6wWd8dxJ0rKCAsH4LGb0o7tuG6Ps+5zsrSwHaPUvB0g4wtIWKMsJ3vtJi2g4l7qsAD744ukIMszrQWTZ8GZXtO7bRDTCCJcF9EAVJNvJjILRpuuUFOsdl+A40fM8JHUoKPjJ0wtJDtBQiiVjCBGhbFoZzxSI2ERIbw9O3tBQMxWc4fvrNEQCwvszCUD7dIKznOMYCHAopbIDPpmX0AY62xnx40uaQ0f4skLNszv4cmwhgXIzBsbCkKcg5ZegJsGwBYX2FEX520Iv82TDUY0/sFx3QcSmUZo1gSYil3PgMQqjxTliY4h8nolkAEYGEB+Dgacfp/+HBqQBWaYlPVEqn58gAABAASURBVH451A72bF+iGLAGfDjwajty7esXsoYHy1i7ehnWrBymjRRzimdwXFuOayunj9bxweTeIhfOBwUE0DXIdRyzX8tnKBnnbyOHaXr0w2OZrWKV2YuLTzqEt17Vj3feuBKXnDyFuLEVvr6PLDRgRGWXQ9hczvXcbDbAhmHJo6X/VEHCgpuF0YkF2c+xpHmO8fv9x24x18KkWzh8LnMvMMYiMrpwPIQHHpXEYGSgjJUjA+gvWZRiQWQFEI/iMlwknkojpQKzSQwuA25SHRcGYHmanDQOYzA7gOaeu9HY8w24sYdRyQ6hnwaJpcHgeULtWUtfQmQBCm1b+CFUWiGE5yITLigLEeEy1RpcYlSKngvMUTmtXLsGN91yM04//TR86YtfwO1f+xqmJyeR0OFoWUYVgAjbACEWJZtAXw6eBwxh3EmCRsaXMdtKOZ4NG0/Gy666CoODg1QiHBWHXAxbeXQCKEiGpiGGYvGo0MiocAO666G7Mb3/SQzFTdLqiGk0Rb4GHXPMTXLJkh6nKCcZyixjZYbyZTmVi6kznmHn9kepVFNEdJIAnpwTQSbCvgiwTwIB6F09CfQk8D0sARGB/grEUG8pmyKiATzXNBc3PNPOA45pBiFPP0K+RqBURUg8Cx/atkKb1lDBOPnyZNBTz7RCIScCkTZAfU8DzmUNoFYFlRM8NyhUoxCAZfnRu3sS+K5LwLNHheM8zBnPAG4YYBjSoQA6reE5Z2mHwE8DbhIh9FPQ/xj7yP6tePRbX8UdX/gEPvGRv8T7//J38Xu/+XP45Z/7cfzPn/5P+J3//TN4/3t+B59k3gN3fR7j+x/H8n6P0zYMYuPaASwfFPTzHa/oizPaHE3EpkmbJINl6OnAUBhpIm2wbzqqTdt5rmFEujo9YpNCnR0KdXgoNN/SEdJJU3o3aNlOaP1ZtNsx6kg5Tli1bci77QLh2LoBOQ8INJ/PwWg7tI80VNh2XMMWGmiF9Y6wSrtqClE+EWDzcZisBUknYJqTSCjrhHZZwgOwmI6ehJu+MuVbodNrIGpiIGpAnXRrRgT6LdvNa/uwcXUZG1YmWLcigjr3FMGpV2mybAPDpToG4yptvCrra1jDMjr6VvRnWDMMnLTMYMOKGCevLEHb2bAiQQtMr2hh/fKY7cdYz37WryrhJJZfx/gG9r153QBO2ziCM09ZHkKNn97++9b6reEird8cPptltpw0gPWst3H9EE47ZQVO3bwC55y+FheftxHnnbEWZzB93tkb0F/OkdMhF8cexoIQPKvXUzQuXJ2GO36Fvlk42VnDk0p4MBRYsRAvfANFaPIQZHR0BV505ZW46qUvxLUvfyFuePllxCVL4sarL4Xipmsuw83XXh6g8Zv0G+83vAD6rff5eCFpBPNeed0VuPkVl+Gmay/FDVdfTEf3RXjFyy7AtS89P+Cal5yHp4OXv+gcvOyFZ+ElV5yBF19+Oq689FRceckWvODiU5aEln/RZaeF8pdfuAn6zfSLzlkXvpWu30C/4KyTsBQuOmc9nePrcCHLnXfGmvD308/esgJncd6csXkUp29cGlvWD0Nx6oYROs9bmEsPc/6WiVJXrOPcV6znWlgIne/6/xEcPwT9SXNR9MWNQNdwIYo6A6wbUecrLN8BCkNdUkCycRTxxUJh2bx+BPqLGskmWHYSEd8nBayb4mtnoitAHaXfQBf9dVEHTD7FtrTuFCI62K2fweKowjUnkBMunYT+Yg35NIR1DPedFjU6x2eIalcI2zZg/iLQPLhpdAX1t+PhqudhK4Ie1/7q7GspaJkC3PeaDBFhqZPnkHK9N4gm+64vghpA/4FC+B5fCgZN6pA0tKXx+VA6EQ4BMvI9B0vfhCGdwmVfTco0DWFnWlxKehNg2A2G7Vg6ChURbeUkEu7xTUA5NogtEC0Bz7Zd3oSGfMBQCNssoHRPPo8B62meOik7YcmDouhTaMOLeHRDktCRTsRkVBFFBpa+IN3KaB0EK9+jW+joH/K6IWA5YwQFrDWtuAAkd4WwXsSySRyhRD9TTMaVlqVNNOo1WFYu2lws1L4XYpZXss2tDMcuXeF1T9YVDsoLulxat0vWLFnEQAhAgONAFpzcfK/rvmsRPq21WAoiAhFBcSnPjgcDBYzR59QdRU0RYTsIaNWR0K+I0juBUIbkEBa8GcqApaBAuDyUl4y+uTlkPAebDy3jOb8K6LMt2n7KkHNnsTLaRgGdv93h0D0vD3mBL64xH56N45g6wQno2BPhOAbW0JJwoSzzSLMGEK5ZzzWa8dAiD8jYTsaMjHk59DBEeJBR7osxvGwAo8sHMTBQQkI/ruoLzzWo9ZTXnLrCaS9sTwTUP5b6URDT/xsRoF+URiL9lnXa1GNYWR7H6mQPLlw/g9e8ZDluuGIEG4YPwza2IsEYMtrYnnwmSYw4tuSLg4GHtu05DoSLHWExhMzn9Id5TnP/fGeec85zjHNQdT0H6KSkN1+cAfUPxAKOyi9rNFBm3dHBCvSXIIP9CTfvFoblhQuwgDEOlgcktayJWrMJG5XgJUYz8zBUnCWbYsAdhj98H2a2fwnNfbcjrm9j20cBTCPlxjdnG3l7gQOsx0VjPWjweQJwPJkUEa5Lj5y1DBcaTwaQsRwsTbe0jvJABa+44Trc8qpb8MD99+MD7/8AnnjySdRqNUTGIiYsuXeNDGyIC97qSOC4cNkVhC9VZwX6S5A6FW5SKcNTDpHVcuyUN8WEAIMQck/GNjxcs4aYG+xS/Sj2PXgHHvjKJzC9h+M9+AhmDj+OmUNPYPrgE5g5uA3VQ9tQP7od1aNPYvrQYzh68CEcGXsQR44+hEOHH8D4+OM4dOgR3HvvlzA2tg2gcQoacGSGHPBmp+It6WSCoXDzCHKB3vU9KYEeUz0JFBJIeNBqqBM1LSIaIKeO0YMPH9aw0hQha+7Dz0W58DsTz0K86Ez5EHjqG0/eOgGmW+Anx0G1yY2jQ706A9DQIgmsCI+nvrSM4qlL9kr0JPDtSkBnluO7ne9KvjL5okb4Nn5aRVadwPTR/Th6YBt2P3IH7v7ih/F3/+9X8es/8yP4L//u9fixd78K//lHXouf+A9vwm/8/H/F+/741/H1f/477H3sTmQT29DnD2NVfx0bllusXV7GskGLStyknVFDmeFAxWGoz2OQYRLV0UfH8wDTfUmOgbLHyIDF8uGEiLFiJGJ9YHRIGFe6Yb7HcL8LtMFKxjop28tDuZGBVt7KZRHWr+nH2lVlotQVq+lYL7CGDvZ5WJ7glHXDOEWdnBtGQqjxTmwhfSmce9oanHva6q44nw747jgJF527gY76k2ehfz7mkvM3zqYvvYBO3ws2hj8nMz++EZdfcDIuOWslLj93Fa684CRcfflm3PiSM/Dqa87FrTecj9tuvgA/cOvleOcbX4AfeeuL8KPveBmf7VX4sXddjf/0g1fj3//Ay/HDb34p3v3Gl+IHX/8ivPXVV+BNr7wMb7z5UrzxlcTNl+ANN12MNxK33XgR4xfhthsvZNsXBLz++gvxJpbR8m+46RLmXYLXX39RwOuuuxCvu+4C3HLVOQGvevm5ULz66vPxmmvPx2tfcSFxPl7HNl593fl41SvOwyuvOQc3X302brzqzFkoTaH0Aje9/KxQ7haWve2GC3DL1Wfi2hdtwVUv3Ezn+kY61jfgigvWQX9V8KILN+DqK07F1ZefhovpBJfGGIQOUzSmUTaAeI8TeXHfTjvfkYUMZAyeh35cqHzL5Hyv+BZ/NLzFxLTXLWaqDSwbXY4Vy5dh9YpBbFgziI1cB92wdjTGmmURVg0brNQ1NgiwWitN2gjX2fCAw6Lo17XmufYc13JOZOgvNQP6kgb6NF5mupzycGlxDHD99rfztXyF9UpRDYrYzmCgovXYbnlx9JVS9pOiQmd9mU79EvVJYmvUNdUAiyosHd3dkNgmFLFpIJJ6gDrH1UneQpXv69pxQ3hwaXj42Q2Wh6yKRfNdA8K9k4SwAXVoK4q0hhYpx5dyLjQDinQIeaBp8xSWzr+FiGhbKc3QQdgNwr2ecD/r23AugyJnmwWKvMVCcP8YbB4acZYzNhJDXiWAxh08964adgV5FNYVD3QCpAXo2nwKiAgM7UrDPa6IQRFqXEQgYiBShBrvhICZsyAbwW4rQs0r4ouGrB4nJdgogRjLdkyLbQjbaYEZgb5YKORNh6eVhLYmm4MRCbBsTyHQf+Dn4rDG0A0gXWEErOsDNH4M+LTYAjoh3FcrlCbMEdbuCvJN9wXnJhZF12ev38zmvFV/i+4Dcj7zY+HgwYsyEY5TKJMCxkYw1kICXRgujpRzXJHlGQrknO+5z5Az9CJw4HPrgkaaQ9HMHFI6RxmE8l7YN3lQx6wnl08HjutFkXOfEHjheqOosRScePp93DwoTeuQZa4bgXHdEUuEhYhgESBGm+DT9ccFA1AFeHhO4k6QHG796KQvGmchx2fg+RwVjpwUyDWvI13Qi9BrPmVKDo55AoWcNVwKohs4a+C5MBZDzpa7IfTLeas6DJzPcyDnTKv+07w5kHPKSshzAPWfYVqhbJALPg8PIV0R6ByjXRQeRjwonmMQ+CLfGi6WP49GuYPzoIB0rLGnjhsImZsPT9ocHDKqt3wOYSaTRrqnHOAM4PTgQDiPGKU8PCFBrg7CNWokg5g8AMYBbAN8L3oiJRrMb0iOlMaUlIEy9yPD/3/2/gTcsuSq70T/K2Lvc86d8+Y8V2bWXEICgQAbQ9vGhsbgAdNtbDxgt23s7v7e997ze99739f+uj/70bZfG48MDQYzCMQsBBJIINAsEEhoQBKS0FiDap4z8+Ydztl7R/RvxTkn82ZWVkkqSZVZqr1z/3dErFixYsXaEbFXRNx70/8s64EVLS0OWH9EDapOAR8g4yskvskyk8VaW9tjtezXdsnUMr4b6m5N6rw/SErNWIO8oVXdr5NL9+qbvqLVd3/rfv23X1Pp0NKD+C8d5RpefauKQ8pMmzrmGrn9iUsIy8DDAnHtTnsc0vP05u09TzV/Qantnewq8I6Z6KpMOB0fo4TjpzLgnNaqa8daWR5pgZPFQR0UzJkZSPBE4v6TBJPxlurKVPkhAp2+M5OP6fJh7HY0zBe0kh/XaOuTmjzwh9q6/12qNj+hFXtci2FTsrGSIZeyriEEiYFirpuHIPlkYEFmphanskNfY+LyUomPqcctRt1w5kZ9x3f+LS2v7dFv/uZv6qN/8mGJNnXjHRllqqpiIuKDyiDPyBIyEa3ApOdyOpyF4aDWFpt5xgQw/wmH0haUS2ZKCpJISIq5U5W2taRNXXjgI3r/235VO49+TLZ5vzafuEfnHvHDjvs58HhAm2cJz9+vC2c/rY0n7tb5x+7UEw9+XOONB3TusbsK/cK5e7S5ca/u+tQf6cKFRyRrJOwi6lW2EoXQ370Fegs8jyyQmW8i85OZyeNmjGX0h8zT49CZV7KMfwJZFwewP7RLAAAQAElEQVR74TXSfjvdZz3CUphQDs/7PDAXf4WIOXkeXtRpxudaG9NhZP7u+A6Ib4gMfZgXE84UWTNOAmcsiJ4Aop1T6IV2YaLy2jz8Yrfd63g6zOr27Fn0cw+88BxPW3rOcGX4dAXmfN7X5+hgnqMlPoWpoctN6EtjwEYe32Jpg/zz4Bw4q7Rxj564/491z0ffoQ+9+7f0e2/8Bf3Gr/ywfvHl36dX/Nd/o9f/2n/VR9772zr/yEe0HJ/UjcdG+rqX3qC/xKb1X/6LX6Zv/rN36M//6dv0p7/ytF724uP6qi87Bo4TP6GvuOOEvvorbtKf/urb9XXga17KRvOLT7OBf1pf9eU3ssFP+JIzetlLbtJXf/lN+sovO02ZG0r4tV95i778jpP6yhn/S7/slL4KXqe7zJfcfkJ/+mW3gdv1tV95q15GecfXvPQW6rwZ2RwOwP8yx5dTx0XcqJe9ZIqvhXeOr/mKm1WAjl8Dvpb6X0L9c3z5i27QlZjmndBLaOeXPwUndduNR3TrjUcLbiP09G7ccvqg5riV+BQHdOtpx/5yAHP62KocZ46v6hJWdOPxFZ0+ugiWZljUGdJnji4QgiMLetmXHdHLXnRYX/3io4Qen+KrXnRUX817+orbDuklN+/Xi87s1c0nV0q5kwcHOn6g1rF9lU4h74bDI52AdpQDrcPrxoZ50KE1FRxclQ6AQ2vGprnnRfKjjuytdITyR/cPCGsdWo/yn2Tf65vpC41W/M+4sNm9b0Vy7F3Ocqyz4b5nodNFLHXQEzy5YJ30GuWXBztarLY0tI3LMNB5XcKGFthML38yBv6hLmhkW1qqJhppR5qcxz/dxE+9oG7ymCrGRbvzGPFzCt1EbfmTBWIqYiY3iYEkT01B9It8Uys1pALDs57Wm+WuLsRym4ICG23up1f1UKOFZXVlw2DEeB/5ckUsVMBYwhdX2iS8IEsX5KhZX1Qs+AMb7Zx8KjcX4IVn9pPyOW0h4+kRbaKIHx7DRIG4w5DnEPUFQX8GTH+6vSkynNeu+Il1sfkvDhCeDl7PHF53DMgClf9ZnNght31GVGycOKK1CsyVc1ieyDhASNSfOtZgTwNjo8YheOfYnfafavd14NMh4BvsxpV8xibJlRBrOofTfWPsaRGkKuiqiPghnxleNqiKU0TWfA4CzeHpZ8KgqlWFiC0leScFVF1oNf020EufCYl1qcP9QgdSFFjbzuG0p4ePHcYLNsxAuhT39FRuKj5nxl+8GpzH4Xlet5nJzC7TYa7L1cKOTfzdEJfz1XWt4XBIan7bLOLhFP6Vb1lzl/L4jrv1mDE/je60lMI06Wny3Q5Phct3eFsv4ZJ9PM9xKS/P7MD7taDAe57DjLf6WdjJ9xwivr/DzNvtuu/SjXc2b+vVQjOTUZdktNXLXoldsjDIVHfahNzMnGp0ZAfFXUTBlCcXeR39NT0DzLydU3hhqpDzd11Sw+FiyZ/VYVcJQ6TsLrpMclA7chJz+TNDtP9qsDJG4swYIrw6EnpeDZk2OzBTGbs+Zj9XlLLoZ2aoaApFJ9o7S5tN6WZPH86/dRffCUIz8EMLp9ku210ZF3lu38AEGZkIHR63IH12jVKxv9ej2WV2ua4z8tMGMQRd2e7dzPO8aRhRGX7zEIRIH2QgzwqYTesO3q4AH+Es66qBQQ2zMmaegjC7vU2fGXQbOjQ3enhc9Ml8GXbnPTWeKedgvJGZmYNJ+du7CAvSJRj9hLR56Aiko4IioaevzAuqq0puO/mamu9iBkK602IMsiCFYAXiJDbxvRbf3MEgaGFUac/qgvwH2BeHgW/S1AeI6qgzAWnIAbZZYKbIyAqqh7Wi7+VmanFQ38A6LYUtLaZHtNLdo9Orj+q/uT3ov/9zh3XH4Q0tTj6l9uwnZOPHqHqHgp1ijJKZnnoZ2sNClu+rUgAWKuI5vckoEWi0o+SXgelEz5vC5P+cdm2B+a+tAn3tz2AB70Nk29MAsnwCpv+LsVRg885WCFE7zURDBsXefavau76sxSEDkgGUWEAJ1AzMkBoxZmQxq7VGrNCUqyx8Q9U44Assxpa7x7S49SmlB/9AW3e+WeGRP9JaelSBBUvkACWgRE4MDk5PMhNCwwfKYqVMRxcIOcALMinymG/k16Cu1LCQS5SpF1d18Pgpfdu3f4e+4qUv1etf+xt6+xter2ZrQzk1anGyOnrsNociVFMmf0iyzlDZNAyBeKcRzlvLAqFD9xyzEjaZdBwIJSlazZhk4uYgprZOq3GsuPmAfu/1L9fj97xLa/V5WfO4IgurOrQyFjxigZPZmGm782q7s8r5nGrb1nKdVWPfJRML1bFC5wvaLTVMJB/84HskJrYOmwjbYAKxp8gSJqlDnw4DZHML9Ogt8BQL9IRrbAEzk5kpscANzCuLi4sX005zB8GRGcdifI/bJIu1mBwKnzHzeV6nyHiPgqjplQgcGV6iX6jbEGQ8CjzuSApKMnWEjnk6kel3ln8Dglqp2VZz9jEpTfiOJA2iUU4AHp4dElrgJQuFh3nb9aV20TDenS6C9l1J+kxpiszvz8Q6z79Y3ZzwWYafJdtF8Rf14t1l/yA9nQC+0d6XO76bl2yRlHKLrA4x057QNK0YIgWIhJ6Jd3wnJ8Sdr0HMmPhu7JB2sJGpJ+h7Dyif+6Tax/9E2w++X4989C364Ft+Tm995X/WL//g/1e/+GP/q37tZ/5/et0v/hu95df/oz7yzldo84G3abH7hI6tj3XyQNRNxxZ02w0ruv3Uqm45saQzpG84MtIUizrBJvnJI4s6eXRZJ44s6dihBR05MJL/RsVBNr8P7gny8PC+gY5CP7J/qMN7a504tMQG+VCHiHteocOzfy1qfTHr0J5aB9cqHVittH8lai/OwJ6FXMKDawN47CL2LgXtW3aeoLWhtDrotFJPtMJGu4fLxKcYa3kwwb+YyDfEF8KOphhrkc3xhTiRY4jvMho0Gu7CABnDgrEG1Y6GtYdj1XGbcb1VUIUtTbGjQdUx1ju5rxPx/QKbwbFgzIb7jkbkj6pWQ+ocGLK0rTpv4+9s4e9c0DDs4HttQbugiP8T2vOq8JMG6byG+TxtHGsvBwKHVrJu4LDh5mPL+rLT+/TSWw7rZXcc1R1n9nGYss7BybKOHxryDoL2LHXyAwg/HKjyhmK+oJA2Sn0BvyyiQ6UddJ7ISBv+mSOwse3wuHzDHHibIpvHxhzn0GwjODPPOdJs49jjnuc8Ab8whoStkpz2VLTQHZ0SG4CO7OOExablpN1gGmXWzIUWGDkVPmEdg5wu5uUElpaXtDgcqPZ8NiRrxuUg1JSL6hiHGX1abdGC82q6c2qaDQ3qqJrvDZKVfc5X5l+SbApTYtbOClkFJpHWxStDcFwkPIsIolX+7rV53QGbxBkCujhcC6FJkmiDx7qWUmkBu61rsrNHXbdGGxfV5UopI4d3pcBcQV8z+qEx37g9A22MIfBOTOZtxBqZd+nxQP1PB9egANl2JSSZ9IzIPrlRTsB5L+nhutBmcbkhnwZ0Bz09sAXFhbWeDok+5cguZMaHKRSCFUQSzwTX8EpcsgO10q78DNAV15W8Ziazq8OLuq/kuLLcPO3vPNG2pwM9glY/w5Oy8ncE5u3a3d553tOFV9oWiygj0+kOTz8T5u8BE2AHbzG6Ut5lOGTQngFG351DjJSnwvvI00EKVOywWTUoL0fGHg6PPy2YWygur3/eDgpjKr7fzGsNa1tvwyV42y5HYC6zKFlAA25ytftdCpqMx9Pg6Vo2p1+t7DyvhNgvMx84ykQ3n/Bmoeszx269pvGMrp89Sn1yC10CSe6r5TgNvl1jC8bP/vbiu+YUU9BFGHGMboQBuz4TsLx2Y84bQ1AMzNGuH9MzXVZXg2Y6eF7qcuFxWrCoquIbVXQICk8TmtdOWzJ9LXWJ8p4QVHLQnZSeCYLnapiX0Rfwym6LK/AZxdMuMdaunHsiejs87+nh9nTQT2bvQFN7Q7DPDJTz9wmn5hD678acfrVQGJHbgytgpKcozYPpUmhK6DgFKqJDos6rw/PtoqyMlpfgfc+BgDyFkT9HmPWnefrq4bQczy/cXXQxFL8K0E8K1DWHwUeSm2mIJ+9yNhf5tl+Gt+1oPzBsFikfgIGUg1IXVOWoKkmB77wjehze6acg4b+bVpdq7d+zrAOrq6wXRqoZR6HZwR8eK7MBGqIUI3WzuzhhHT8hLyNPGRq8CZ8yd8JHl5bwqVbaR3Vy+JC+5sij+sd/Yah/9BdH+qpjGxyEfFoLYVsV8nYmyOfwRvRjMU+khCxs03aNkmV1tDP5HKskKxChydCdJ3GnUyl+XwZJUrJAX0C4AO03B/RreYdrWXlf92dhATqdng6z4p6ti0xTYqYLZqLVoFbiny8QlpZGWltd5mRxQCc3OS0GozuaMgOlZTPDjDgDp2PQJCb25AOJxeKQxfEyC+ql9Jjs3MfVPPQ+7Tz4XgbNA4o7Dyu2F+R/E1NcVT1QiJHFDYtE9DIUMegFxIlyeyTDw8CyigEVNKHeMfUNFxf1kq/4cn3nd36nPvWJT+o3Xv1qPfHIIyzU6a6M5MDga7sdcb5SWuly5fWAIrUQPCYWVsiHK8SoQFuNNgVkVCygqm5LCyysP/Su39YDH3+31kfj6eKdBfaAhVjlcD7aHpk4Ypgo2oSNgQmL1UYDFmBVix7tlgYsyP3QJE/Osl4+p/e9++2otKNQBWXXZxdotVQmD8zQ370Fegs8LywQQrio59xZVplmjMBwDMVMY2Lgz0JiPp8CiNzOPAfJL9jtdV6JufCMLpeARvOMacjKJgD209T6b4FwKG7Mj+KbYbTKmTKPOdyRIcntFE95SPJL7vZ2zfE5NM5fwy52Tz4TLrI608XErojTr4RnO81DMI96OAfkp9zzPuuhZ1qEm5sOIvHtTfgAjoyzK++zIPLdlJwJlnl/gFflSqrrwHc1wYFj3G1DneBXTFTZDnHSbISbzlP4LOkngR94PKRzD31In/7IW/XBt/2y3vk7P63fes2P6pd/9t/rF17+f+g1r/whvevtr9QnP/wWbZ39hNqte/jWPqbV4ab2Lk20Z2FHS9UG39xzfIcvqNLmDFuKArataB5uKRCfgm8xOoWCscymiP5dzxOVUE0JA7Qppulp3pi8z4S5nF0hPkJ0+ZfB5Ta4AA0yATyh5HucsqRLGfQY1VlDDiEGsdMgtoruf4DIZr+ja7flSPhDDkOO0Q5HwH9xxNCpikmDKrNpnlSxIIn4NV5nM76grtlS5t1ZHpPXgAmHDrQVWWlyQQ41m7IOcOAQ8XUq7DfAHxqEbS1w4LKykLSPQ6FjBxd1w7E13XRqv245c1C33XhQt5zerzMn9+jE4SUOkwbav8ahkB9yLKCXvy/kucw4a1PUWIG2T9EQ342W9CWYOj09EnnPDDHPTZHpm587jDHxbCHKZpxj9wdHw1o1w8zaThGt/WNCUobPdtxIlgAAEABJREFU6jziXVpoKTGWv+ecsAl5KF1u19wj7u26XI97eQ8dVONBwZzXE7vjnv7c4LVNMS3nNV5Cph15msEzyzxLPDjsEIcgOS3RliV1HtdAsgjElUFS5rtEpNzmTrSDFBLESrvAba9ne3k1nxfQpOhE6O16Vni2yvflegtggc+n/1K8v69HC3yG+cTnnMtAG55VP6Ael/Os5q1ZWS//+aDUjf4v2Bs7Fhs8i/Ci3THes3n/FLv8fhY6FN0vl6JC+yxlXWwD/M8mXurSF+hChyLvacKr6Vf4d1fv/pB7YO6ZBCJTuP9ivCOHihzoeLJG3LcCA2sqDw15Bc6L2OhsuYUzaWk01OH9+3XkwAGtLS3gArXCgVL5LTz2aAM+fs1CvmJd58UcroW5LOB1VKnRMG9pMT2p1fSg9qdP6k+dHuvvfvNJ/cWvWNJye6ds8y4tV9tqdzYQj8+ZssyCfE94MBywVmhKvS47o6PMH4C28CSZC6RM0iHShr4ql9FWw+82fPdCuIYPt9E1rL6v+rmwgG9iBBZLgbc9Gg20yiHI6sqSBoOBOA9gAWKKViuqUt7JqlKlYRgqtVkdnTrHWq1VGrM4ywy0oW1Imx/T5qffqnTv23Wg4eSwfUJpfF6ZAdZ1Pmha+Z+kgkDnnw4CcSHOnwxoBi8DJFFvjkNllEscbGQW5y0yRhyCnDx9o77zb3+3FhfX9NM//lP60LvfrSEbdAssBodsCBgbASIuBlMyqaV9js5IcLIaAIKpz1SHOF1gsqivWGgP8o7CzpO680Pv0jve8GrtX6lo9w7LsEajSjI2BAKbCjGNoU9Aw+FIq0jbIoc007BRzUJdzYZi2iS+rVFotDJIbN68W4/e+3Ha3gKJpopXIOamkg48DfJV757YW6C3wHVhAbPpKDUzVVUls2nalfNYKOnM8DbhJxSQ8OzPDBfwmbm+qBwJpc1MMaA/c1u7vSkxn05BlNvV3I0MTXOCx7+k4A3zBs1DWst3qXhvTroqnGeG3S8fUknOw4TcKzAVNyPy7ePDI0c2vqFgGk/yTVD/dhYE3g4FPW7InkPE57hI6yQ/zyp7ieRnnM8pEt/2Vok6Egf8KcJYUU+ECU88I8j5UEYUUdsm8dmDakBKPDNP8S1tu3OwbSpWE+EYCA8ahnNqz96lc/d9UI987Pf1yXf+uv7g1T+i3/jR/02v+Pf/T73yR/65fvuX/p3e8aaX6/3vfY3uu+cd2tr4mFJ7n4IeVRXOaVBvK6cNsCNxKBBocyDX+NKKL3VmIxVtlXk/l5C1+1+i4QkDTMPE+LyETMNyCsr4CTlFZY+7I3EREgUuAX6YNEWnjNwsbFjAAZAcnu4oNsVULzTihfj7moK0a0l7MgMp06YpsC0LjSkP1VCm6Ro5OhZBHTbwn3oX9Rl9xWg32iNBBXQLUUSWkIaQADLvzWG0TSDQTqO9U5gisiLv0BHwiSxtS8CI525L2f0gDkaG9I3lxUp79yzq0IE1HT+6XydP7NeL7rhBt992TLfcfFhnOPQ4zuHHkUNLOrB/Qfv2DjQadRoOW/lvqUQWVRaQmTeV0gV1HKigrF6wl4k+lGh+1gKL22E9cEJ5l6LfkiEzU/Z+R4KYTEltN1bDwVfgYMvTFCLXbwTCoYJLVHFlcL3d2XtfN5QfgKQ8UmZMy8e2j2v6aM4BlWkT/ZjIrFWkPVZos7hn9ugt0Fugt8CXggX6NvQW6C3wArHA3IfZFV70bSQzU2BvNMagesC+7HDAfuiCVlaWtb5njT3cqNGwkh96dO1EbTNmLS8NOAihiHzNhAhNvUG8QK9GVnxKS60Ww45W86M6vfyA/spX1/qn33ZUX3d6R6PNT2nYPKmlQURGxI8fsf/BamG8U35b2Xwx2CXkGh5pwHdD8HTxAc3pBNQj2mIFWQHOyHrD923NdiTz9WLStbzCtay8r/uLbAH6pHf8zGIq0WEzMN74wuKwHIKs71lVZEe+rqK6tlHXtBpUA0WLSl2nAHMIdPCMFOJVrDlIyKraCwyOR7WWH1b70Hv1J2//ednZj2iFgbSgDU1/UrBVRVnzsizgXIcsEpIPCxmLG0ddDxUi9flpYG6os5NvKjQMrowuK/sO6Fv+6rfr677+G/Rbr32dfv8tb1G7eYEDh04Vco22ZSpx+L5FZ0EJlFq8DsVpXZKiJQU2KQYMvoXurOrt+/X7r3+5Diyc197RptZG21pbbFiCndPycEcDO6/lwXbBSj3WFBMt1w0TwwSMtbbUat9a5lR2oOOHFspPOZ4+uqrj+2s9/sDHJG2DTm5/n4gwPzoYNjDo/d1boLfA88ECIQQcgErzKzP3ZOYeMVtl4k7vEjOcD/JM6mmH9zzDwzngv0b3VHVTRvfAPLp57qxE6O2aQuW6uqZOLdlfgg9/iY5E266A26fA6S35jo7Q017GQfLK+0pzlbSXmcPLXQ56lPewgsRzzumhc/IhubKWy9LeHUOU6L7AQACz0DPlUr0WlwifSU42vpUOpYks7ajimxmD/2bFJt/RCwrpCVn3sNTcx3f+MeXtu/XAp35P7/+9V+n3XveTet0vfL9+5Wf/o17zSz+k1/7Kj+itr3+FPvpHb9AT93+QT+J9WtBjWorn5X/qaKne0Shs8d3d5Ju+pSpvUycb5e2mRrWprky4EvIfrOjwCxypqOtfU6xQ3sXukMxCm4eSaNdTIL+ynNVjV2O5jJYFrwEPVS5IJdRF4eKCagRFMHFsLN6dSohOHmJfQcuUy/J2AAOktQsGzbGbNh+zJqOk8W6CInFHyEI/Hm4gEJijHOJws4BFj3FwE/C3IocokUVI1Fgh+zseY+9Oq0uV9q0v6vChNb3otlO649ZTuuWmE7rp9FGdPnlIJ4/t17HD6zp6aI+WF6KWRkELA9OwzhrETpFDNcsTCX9O3n88BEGtAu0uG/ehU3BlsYFesFeW0UccFT74wsJIdV0VX9FNMh2Hhh2F3QK8zNO8z64da9JsKruNsafB7JCs/FM2iZi4POqQC5PTIV7D22yXDhxytGmgLi0WpLxIm4bKzAQiz/Dfhc5egparGIKnpg26mHRSj94CvQV6C/QW6C3QW6C3wPPCAtm1nHo3ws8pKDRdvJLv2eIzBRZwHh9PdtSyVzsY1GUP9+DBfVpcGOALtfiISRGfOnXs5YIYTe5b+toJEbLgYjMPhymwDqnZD/X/H2SJvdzV7k696OA5fdc3HtW3/5kDOjp6ULrwCY3sSaXmvCy3yuwTlL8UlKSIBF2Eya/pE3XMPbYAKRYYfOZ+G4sXo17ht8pcD4eu2eUaXrPK+4qvaoEvODGx+E1lIEne+RKL4BAzp4gjHTqwqjq20FtOE4MyC+Ock3xxmlmwio4a6KjcLJKlAZyLjKgVFs8r+YJW0sPak+7W+173g+oeeIfW7SEORx7TIDTKHKJodmU6fUa2IdtY2FgaInqoDh5jwRw0kS+aAwPSqJNVPZXV2qK8LS3pZV/39frO7/o7es+73qNXvuIXtfXYeQ1UaTrgsvwApIwvBlpmaNICaKZotaycjLRSNyG3Ve2/AjZ5QAtbH9ff+bbb9f/4+9+g/+nv/Vn9j9/9F/Xdf/Mb9H/7J39F//Dv/gX9j//wW/Q9/+Cb9E++2/HN+qff/d8S/0vgWwq+5+9/i/7+3/mL+jt/8xv17X/5a/XX/8qf1nf85a/T3/irf0bf9de/QQfXOimdl9hgMNooS8S5PciEDoL+7i3QW+D6toCZsTnFXELommY+5B6a+QwELAjfQJkZqfM80mYmI+5wXpGncll5Xg8PM1NiozTiCUS0b3eYcXe2hadzUb1MzDV2EIWLbNqSgQr0/L7y06nPd4Usf+by/Uq03dERMrfzPVOBT+gOF+SgkN9uMFC+S4T+GfK/m5pCUmID2H/LQ8hVsSEMfJ2kKJXvWk3o8G+c00LhmvIn4l5/Qg/YbA7q9g+1Qef7nB1eDzperr+m5agvoxyf5PK652JUdOJ7ycGH8qYUHeekC3dq6+H36fE736pPvu9X9e43/rh+8+f+lf7rv/5H+oHv/R/06p/+l3rnG35MH3n3K/XQXW/V+Ufep2bzk4rpIQ3iOQU7rxC3FatGxkZ5To1C28nGU8Qma0j7R6HWENRWKZOvjvbStGhRgYWAQ2bybz4DjManKwBzaQNkedzDq4E8bCRDH/d1CjoYHXOZ8Fwmw8gPBZYj1fOO8hyVBG0K+LAtDJoCmaWuedhCZ0FR2LwtQHMgHx/J5aTO5FCKUkL+bnRRFTZizaOYswITUKTdwQ84Clqqbig3Ue62ZWlHkQOP0SBphUOOvWtDnTi6V6dOHtCtN5/Qi+84o5e86Eb5ocetNx3XjacOa89KrTWwuhS1OBKHHIl32VDvmDon1NkCrzvJeE/qsBdhnv3mSVQkPyjQHreXUkCfWJB9QLiN9MK96MY0PivnpAUMPBqNSjzQF8yChDl5tTIRl2SBsY2v3DQbarstqfTZRGgyt6UDbl2EuMzFFKjQxYXgGYXEc3qboSvItKnjAKTpFtS2ywVdN6L9A9pdyRjvpU1Fz4SOrrMR7gbJ/u4t8KVjgb4lvQV6C/QW6C3wQrCAuzTusxVc2WD3CzPr804de7juI+I2aeoW4gfiM1a40ut7VnTwwF4tLrKnylovsM4I+IldO4YXv4l08QDdkcSXyoSZsjkl1cHUbF+QTba0qE0tTu7R8eE9+uYvb/RPv/2w/pvbx6o3P6C88wDrkB2FaoiEoQy/vg74aMWvD/j3VvzPqb/GXgj5SRWrkQp/DpDO+HsqYSz0RDqb6VpeU6/6WmrQ1/1FsEBG5hQpdQp0cv8tD+9r5c82cADCipiBNdHCyHTo4Ir27V2SD5zMAUTKE6XcKEbR6RvoUqDLi4VtZJG9ECsOH4K0s6W6O68jq52++uYVbd/7Tm3c+XbtSQ9oLZzXSFsskltKJpmlqU5GUG6EI9X1c518gKImw0PAqDdrp2mUYtAWJ5710qJO33yz/sE/+scc1CzoN1/7ej368GNFUllHI0s+GEtIefNBGMqg9A0CBEppoipdUD15WKOde7TS3qvDC+e0mB9RGD/EIH9Eo7glS+fQ4ZyG8YJC97hCelyxe4L4k4RPEp6Fx/GkqnxeC4Mdjeod+LfJO8cBy4YWwwVtPnGPOKlBx7HkByBMOuIy11Fc/ooI+ru3QG+B69sCZqaqqpjHrCiaixORS9rjROR7f4mx3eUpT2HEXbg89DzAPaVfy6fJ0Dcxp1sIzI+tBsYXYOOchMOl1Ekz/Y2Yg6BQskcoXYIv6OP6EZYvts9b7phaI6PiHCo8nof9LsZVrjnPpTBju4zzl2bIpL2sw8s7PF6KX/ZwqiHfoM5BlNtluF4eOhIyE5yOjrCdYSLLO8THu7CjaBNVjrADfQN5T0qTB9Sd+4R2Hvtjffy9v6F3/dZP6Ld/7j/oNb/4/Xr1z/5n/dJPfp9+61f+qz7w+6/Vw0d+w+gAABAASURBVHe9T6PuMe1fHGut3tRqvaUlDkyGuqCVQUN/og4Ba1RxGGNs2LpvkXHUGVKqLMoPPBxDDj2qHBQYP1Gh5FmScEbQzVtN/Cn3JeuKll/CUxifhoDN6PPZKyK8VP7p5F5BR1/lSLEwBXoLbTUPaUtRq9C063I54p2Icpdg8BdAMlDhhDmQLmrBNipQh2Hcj0tj0mMZvk3IxDVRxNeI2NuxtBC1d8+CThzdp5tvPKY7bjut2/03Om4+rjOnD+s49MMH1rS+OtJoIN5Ri+aTApdTxU4xNAoOZAY1ytQ5BX5i2yqjS+6yit7oHygdLbK4qpBXKcZakXcbw4BwN2pa+EK+sZlJRt/rupbvS9TCwlAVPi/GlHnHyeQTk1/Eg/Hg/TbtBTXthozFreBzsoQwBamA4LLbSDkIrpfborINmAtHdGc/AFniEGRRKXHSBt1Chaa0V8AbiJ28rRC5vS0Oov3dW6C3QG+B3gK9BXoL9BZ43ljA/Zer4VIDfI009XnwgfCDPD2H8JwM+L7tEocfB/ava9/eVdUVMnOrSOj5hu9kIctDIWOKaR1t02p5cVELOP9VaDWqthWbB7Tc3aPbDpzXX/8ze/XXv36/blp/otCG3SOs6Tblv+3dthNRE4IMqVMkUhlM68izfAisCzJ+aSrA7yP0NDlX3M9t0r3l57bGvrbnxgKlZ2b2sFr5gAnBZAwWP2wIs8GQugn9dEfDQdb6npH2gEGdVTlYezhvapNSmxUpPWAxbmyWjbcn6prAQFtiMFTqts5rkM5rRY+oue8devLDr1V+6L1as8c1yJuU7GRsGFKZEocAjAUJXRz1kAVQJtYZQ6JSZOFTs1AexooFdGCx3ake1trsxmrrqPWjR/Tt3/Vd+sZv+UtaXtujROOyhHw0zBWhyuUaOxITQRn4VGrIGLaParB9Nwcgd2ktP6RVO68hhyIVGwiLQ9rCoG4mOwosttpmG33aGRpCR0fYku/oVIWkwEaENRMZJ64D6wi3ZJMN7Zx/WNsXHkMf8pDX5Y64lNHZI9kfPXoL9Ba47i1gZorMf5pducxnkslHceZpzG3AYgk9R1xW4DxEyg2Fu0Sv9aOoFZjPIpNSZu7MHOKa2u0L0ngL7Tpln6+VSqh5nNYmch2Z8Hl/P+V9GC10ortHDo/PadO4ypuP8NWSasIKeJpvFhTvEYKSsZ3APBQ0o6xDCuoUORIIwIBIXwJWLyW9qzkoKrHhbgWR9xXk9Kzpv1kCuivAm+F9iW+T2LAuyDsI5902T0pjvkvbD2n7gY/oyU+9U3e/53V6/xt+Sm/+hX+jX/ov/y/92L//x/rBf/139cZf/f/rj3//Z/TwJ96kc/e9V935e7VeJ+0b1Vqg8kUOBesQaIUpZEN+VvBveRfUTZIGcch3fFAwqEaKhp06mpGkuh7IN85zohxtEmF2GYQuK2CfCj8ghkgBAdrph3I5YcFcAHV2IwOKLoO4nE7gcq/AVAI2pMw0Dp+zF2QVQ/LdVgFK823n4w69mQEatjfKXwR12EUEcmagfcZBySVUKvHCIVqaLyETL0gy2ht4h4HeYXmCjRvF3HA4RMjB1fJC1tqyaf/egY4eWdWpk/t1y81H9WUvOqWXvPgMuEm33nJCJ47v0971BS0tmkbDzAImiTWPBpVUgypmxZDRhjbhM/lv5yT8JVGXwwh9oRVCpwgvr11VNMpWqsIU0SLvN9KOUCDa3OE7TiEl+kXi3XYXIS4DL8zbW+7I+NSmjBGyBvi6fgiCtUra518iChZ4N1IIUsTn7NK2Js0GQ34i+ftiTNBlSCMJUYhUgkC0SHYZ1yOyBSUN1HYjDnSW1HXL9JNFyQYyGpuNFvj4u9iKJBoM/DYeDoIvlbtvR2+B3gK9BXoL9BboLfACsYD7MFfiUtPNTNwQWP+UPcQkXCNVHHAE942g+V5uYPW4vLSgQwf3sZ+7jG8uymUF96HIE56Wih/lclKJRvys7e1WmxP2dCP1jIYKdWQNt61w4T7tT3fqr3xFpf/pLx3Qt754on3dh1XtfAIf7XFVI3xN5GWZOhRkyaeONUSyjoob6p2uV1wvlQt+w98rkFgmFeq1fIRrWXlf9xffAiHQ4bpODRv0dDkWT9TJYskYDHXF62dwTJodFh5jrS4PdWj/mpbZ3KCHc/sWTJAFNi0oNvFBwmK8YoDEChoLrGDSwjCqymMNug2t2Vktju/Rxt2/L3viw1pJj2ghnVUlBpQv4pVZpCGXgZupu2k7Fj8It0qRzRIjbJuEPvB0STFINAFtk8bUnQe1Eiv29YOHFUeLSkZZBqCxuRASC290MmVls5LXpU5mrSo2C0Z5Q4vNfVrYuVPDyX1aDudVdRe0WEkjZCpLkXYxcou9BrQTKTJNZZSwtKGTrIHeKmHX1DRs8ARVkkZVZI9kgj0aqdlSNz4LdQxoD7qJUvLLeDgI+ru3QG+BqQWu52cIQWZXH7RZ09khKTDvBMmA/MrkZPnc4ikSBC7DQfQa35k5yZjzUsccicqVksQhcPIDEOZoI23OUxqQUT+jsYPgS/r29zMHhuG9SpEW74bTDcsY9N33PJ2LvZwjwOXc+IdsYhsI5AX5lXnsxrSz8B7c9g4cSuMbJOLuTBpx8284jm/gexTKxvgYeTtgW+XPVuULhOelySPSzoPK5z6ljfv+SJ/+4Bv03jf/gn7nV35Iv/Yz36df+/n/pNf84g/ot371v+j33vjz+tgfv0mbj39Ui/VZHd4nrS3uaKne0jBscsyzpSptSe2mIocqfPZlfF8HsaI94sCjIS108PYHDeoFiW+y8WXMhM2kU9cmRfjrqpb3vUw7km/g0jb3B8wEPaltG40n7pe0JW0z+0XGVYDH07gPml4Q8tWAfed0tNJVkKFlZGYqdiRPCx0uQ6b2OfiOU7Hr6lxFD3IvD1WkFJqPnadFole1oJlhgh0n9LIJ6UkJo8aqY6ulkbS+NtSRQ6u64eQB3XTmqG696Zhuv+0GDjyO6/SpQzp2dF0H9i9rbaUuf65qNMgyDr0CMoImivhAHhq+miOnCX7ODn4eNuY9ul0Dj4jZAm0kWmyfeUeOBM8cHfPFRaRGiXfoyPRNYQ/NrlhFBQQ6MAp8WSkltfikHZixvWCDjG3dXm53t20VTUM/mfLxwPjOpe9gnmw8JH8ngUkk8V79T2AZfqiYH1xGYSh8VqJXPjLvxUGnuDLrmqTpnZIFWhrV5Zp+MVLbLqlLHILkEXm1vDk+1oreytDSFN6ZHJDUX70Fegv0Fugt0Fugt8Dz2gIvPOWv7qvN7eD+X1d87Q5fPCuEoBgD2Xja0DM+eU4t7l+HN5RAB4/kByEHD+wraeFhmQOf3uOXkJXwP6t6gBsW1bA261IuPmZtSYtxoqXucS1s36kTo/v1V//Umr7nr9+qFx/bZB/1kwo796iyDZmNJfdDqUN+mckIvTrDZ5sDEnfJIfQ2zOMkr9HtWlyjqvtqvxAWyAjZDZLT24l0QzNjQDBoGDjTjqjSwT3e0fmT+ZZXZExkRdIrg0oHVle0b2VNC4MFhThQyyrEYRw+xGGlXCW1YayOjp/Kn0Rg0NHR/ScVKxbaVfOElsZ36uzHXq/xvW/XaOsTWgrTTZOu2ZZY2Bmjww8nErKreqSKw4/kmyQdAxudc4yKHEoEcbWNavTn1ph4ht5UUeMMb6I9ChpSfhhrxUCJnNR1DWgVqkBuo0E6p4XJ/RptfESjzY+pbh+VtRuqxcTSdEptZoIJTAiUt6i6Hso3a6i93ORKTApCb5WwK2kzk/8EJM2Xj/+uaTWoogZMUpHNqYcfuFPi8EeUCzEWNl4L9WgaJ7e/ewv0Frg+LWBmSmzYuSPiCCHIzIqykfFsjOIYglKW8B+Yn5Kqwaiku445onBevw9vj2ifb6yZz1E+N3cT7Wyyeb69KdHUjJNFM2Vm8jZl5lfIcuh5f/HivHFXtGPeNkzDd8FT9pT2mpehOGbz6d0/awVOvxIYTuzswWfIoQ/xVQp8+wIyroTxIQnoFAmNb4jxjfWNTuN7qznCjvBAKc33tDnHJ+ZR5Y37NX7s43r8rnfpzve+Vh98yyv0jt/6Uf36z/4r/fj3/zP95A/8M/36z/9rve/tL9d9H/1NPXbP29Vuf4xN9/u1tLCh1eWWMPPtM4UQkT9QDvRlG/GVrGWxUuDb5lkWfNN7jJYdm+iN/KqLI01rLCiEQLdK2C7TdL6vGNIsKMZKRtsTA6bDgedERbkin03+hMzOJkqhlaqsWAd0mBmYmjTHjGSEdNdic88yJDuC1xMqxRBnFKc+DeA155tBISAq8Kqy2i7J02ZBBiSTHNQLE21Lymz+W254r1NQUpfQzugezgGfv8+CMYcSOywitvAXxvhbLe/AtH/fUMeOrOjkiXUOOI7r9luP6dabj+rmM4d1+uR+HT+yqsMHFjnsWMT3aGhnWxCsQbsJaCT8MIdxOFZA2kqdzTQfncWhRbBZm6Bm/Clu8WooP6Ub7XbIoi5HkIJBygUKbivswWZ8spaeO0VHPR19uKMHJXMe55dCZTJ8M5le0JfRfp93M3OqclKNb7u0OFKNfRI+rNHR/J109EUPk4+jkDUY8DYnm9raOosJW4ZGp0Cs5jA7EAuBki5zZt3sIXXB4rHrA+iTXSH6WPB5AR/etKKuXdJ4XGtzOytbJbmRvD3ef9RJBVlkEu/v3gK9BXoL9BboLdBboLfAl5YFiusT8OiAmSnjBLoPiGdU3KKIX1QBbhqeBYcCCyPYFYN045lTOnzogBbxKQ2vPHNY4mEVTWyXqsljNWks/1PEwzBUaJA8aWUsrKKyFuqoxdhoSY9pJd2lOw49pn/4rUf1d/7cuk4v3au0+Un2Th/TILAWbLeRQ6VdUDs25TxQiAPJAmsK1gb4o6gmWiNLVYFYA+saXmh7DWvvq/48LZApvxsky208QelchKSm9zw+L2PqckXnrOisokN2rGM7DRlNi8Mhi/Fl1QyAwGBhi4KB0mrCpkXDIGrVqGVRncuiJEnKKgOPRXWdt7WQz2o5PazJQ+/V1qf/QN2jH9Jyflx7Bi2HDizS2TioGKHRFz4WS/2JxV1CUjJTQtWMHiQZ1AIJZHk906fHYIIagFH2InIuuvifavDFf50vaLl7mEOZu7XS3KsVe1yjuC1jcR7gNeyUhQ4FgTqQSyU8p3GeMNPCRGwKNCTOYsycMZNtaCFAHE4raDTZekzaflzCWlkJqj8lmqj+utICfbq3wPVnAXc6zEzBvQpNLzNT5oPus5BTfNSn7Ck+9iKPfKcT85RHnydIiszpgfk5T3Yk5voyDdtU/RiCAi2aJafEL4lnfkorvI2Bxs9eZcl32hxM5liikMsjBJV0avku8F2RM8ivLJfh5TxVkMsTWwpkRb4NkW+EpR1ZB/w3LfKWTFswXkDUk1LHt2TykNqNu3Th0Q/ryXvfo/s/9AZ9+B2v1Jtf86N61Su+T6/86X98THhAAAAQAElEQVSr3/jlH9SbXvdT+v03/5I+8kdv0MP3vl8xPar15Ub71rJWl1otDne0NBqr0oaiXVCwLQWNFdEh5I7vGXrlQBinIFekUUYQAN8y+ok3I6PlFKgpRy5PHtx5los87BGgFGQVMXx6lYxv4gyZsADeXDCTB91Im4S8XUBAQDcjnCN3mW6b1DXeDqMek3xwXoHMOzJDKmEizzeZE2XFFfFLBgMOgNh49jyqpl5TsKAYKlWsHnyzObIZHayD7mglDhymGBMfM0cQul1ZRAyHWUtLUWurg/LnqPbvXdKJo+s6feqgbr7pqG6/5aRuvfk4hxwHdeTgqvavL3IokjWskwZVUuUHHHmHtm2pnVwAm+iUQL4C0JibzCHil6GDd46k6WUEl8MlCpsKbqm8MV0KbRb3kCjyVZBJzGCZ4kAO8bwcReyMm+AFeyf8VjdODEGGzbp2Qpi0sDik73QgkTYQp/0YS1mxNe+Q/tB121AmCvRDQ5D36bmlLZCFzPIGSug5/n6gz26bhdc68K6W6WdJQ4bqolJaBkusTwbqnM4Yde2nepqMiLeXoL97C/QW6C3QW+B5b4G+Ab0FegtcssDlvtol+q6Yszjw/ab+UMY3ciSYksY7m6xVxJpjWet7VrS4MCC/U+omoFGMsLlvmAkp4n5VZE3krqNYB7btWG2zybpwUyM7qxH7p3vDvfq6m4O+56/eoW/96jUdHT6gevtTWiK/th3FIA2GIwkHtE2dutQqxCyWVErsuXZto3IZjGhT4tfo4Rpco6r7ar8gFjCkOAiuepeVBQwels5GvIQsJ9jQyBxHWBiyxAhiDaXAgqyCZWFYaXVlqH37ljQY+RJqIl+ghcAWCZsELXxWeffZtRFCObEpYizQjI2Umg2cpfYh2WPv1+Set8oeebdGkwcYKFsaMBDUthKLdP/V/8xAcfivZPkGSDJTy6DMMoa2ZCyADN6A7ALSRV80z2xe5NQgCh19sDkPgzpaS3sulP+kdWXnE1rd+bgWOQhZsG1V6FkWi8UGkTpCATXJr9KULOqdQhcviHAa9Rv1iOVZJswuD3p2ULenTY12Nh7W+NwDEodCgs/FJGznUjzeo7dAb4Hr2wJlnkDFiLcQAvOEj33mpzJHQBfpzMfc0ZFmOnKSzJzDR/ocnjZmCA9hvNY3amSfq5iXaALTE3pCC8yzxkZc4/8XCKGgzVWNtDPM2uVkxzzv+RvS7qL8PCyJ8sA8F78BTPG6DDN2/4w1/pMzpC1KoYo4ekk+zxchbly3WTDxuYIEIzZO2Db7b0Q2FyQH3wjDgbSwLe08pubxO7Xz4If15Cf/QPe89zf1wbf+nH7vtT+s337lv9Ovv+J79Wsv/1/1az/zv+h3X/8f9akP/oo2HvoDpQt/ogondTGe1epCo0HY0bCWRjzqgW8mRo3ppJMU1FmljF7+LQvoGGeoklTTiSsHvJ6OyRSyyWbI8+8m/SEhI5mQ5aBtBuhTpo6u09FkgDMdaHPwOlLmQEZFXs5R5bdQMRxUJVztTIlLMAkpeQYp6xKkQN2GDjFEhRlirGRmJW/OSxKaLkOQ1HWtsv+mFt9kTweTuCmWWSCg/7y9SUI5+W+Kpiapm3RqJ4063l/XbiqnberD3hxWjPCXFhcDhx1BJ08c0A03HNApDjlOnTqgM2cOgcO68cYj5dDj4IFl7V0daXkUNKg6/JJGVWg1GpgWRxUHH9IgGvSsiF0NO6IEunTKHLRZ0S/wXhxG6CAuh8dnoFVGE+xiKGKaXUa4G0Hy92sBazuMcDecNsdu+jzueVN5eW54alCpcUYvcb3gr+K7MiYwuNxUTTMmzFpcHCriiGf84kCG/5axWSzvd8rbKXHYljgwTWksPwARHTTRn8XbmiN73E1+FUtbfpqMq/B+UUhZcg0cU339GWjXUF1eBXvUpiVQM5Nk+UGpFGEK2MHLIkD91Vugt0Bvgd4CvQV6C/QWeL5bwH2aOZ6hLYXFYHAQFE9KPEtGCU1JmfVCYNE6rEP5s1h7VpfY113UcBAVLMt/CN0ltKyB4JaFKGOfw4Lwv1rVo6jM4UWTPRd+azRoz2ldj+rM4oP6W19b6Z/8xTV9w02NFsafVNq6D5ljZfZe226ML9ehFL4qPmrXbitWWRV1+75Dy16th7qGF828hrX3VX8BLJCR4SC47PZu7XCih8AXPA4RBwaiVSyua9VVLTNjwKTppkBuFazT4oJp3/qi9oKKgZAYKFWsVRX+iPDIYiQS+p2R4WESkhTVaKRt7YkbGm19Sht3/a4u3P0Ojbbv1lo4r1HekJoNGYs4y42CMrqYAv/EjkrmoMUkGQtEI8+UJODhJeRSV0Jfh3zAs1yqwJANpYXucQbmp7XECeXi+D4Nug30auWDX4zy7FBQIkxmmg9Ir5fKuIOmNZBHyuMEs9tpznkJGVlTGHp18j+ztfnkA1IeU6+XBtRjSCDg2d+9BXoLPB8sEGNUCKGoasbYZ15iwiRN3Ed7NnVJfPQ9LZmZTFwZzO48pTCnzAjXODBDV9qRwFQVNMRhUpqo3dmU2JCjRZqq7a0xZjhCNoz1JXPRnqu1JV9BLGy8YAG3kU0Z5j/dYtOuQaGkEAwI0zVgAnakvAU2IJ4DT2LHJ/g+PKzu3F06/8AH9cjHfl+ffv8b9eG3/are/rqf1u+8+sf16p//Ab3uV35EbyL9bugf+8Cb9Oi97+ezebeq7hHtX221vtxqbWnCJvpYo3qbDfNtZLMp322WjfRBRXXonHnHIURVcaDoCBWHEJohUwbAQ4/gmyuQee1Zuy+6uKZwLpqzK/NyTs/Is/IeJgizsNiuK2nBITbbHZ7r6Xmo2ZXnoVHfbkA3M/Q2pDgEQ1JiE9h/ysg3kyPvIfJe/Htv2MD9g5xaeCbq2jFtRA/3GdApzhDwHcx/QKNrYPd3N6GOVlVIHCaZFgZRi8NKSwuVjhxe17Gje3Xi+H6duuGgbvT/m+Pmk7r91lN60R03kr9HB/evau+eRa0uDzQaSlVs5QcmbbPF+6qQWalGySBaykKDTOrtQIt+u2ieRxPNjL4VeIdRT70MEigvKUzjaO/2VYa/2NrDKazwwUY1KvFZWSwqp3n4WQM5V/IWmU6/HDaTTW2XZ7yQUtiA4YbFTD42eUr0waxWgzrSV2qJPsvrllngLfr7VOHNpS90arttJfef6bPkkJcok1XkIKvQeJFQdNnl7+UywnOfuPTus7w/8FSmsUmVUl5SSivqumV1eREr1Er0XYcUZ8qWErN4H/QW6C3wfLZAr3tvgd4CvQVeWBbIu5q7O76L/JSoQXEQyEP8wuyhQ1BcTi5hFaHhKybWMoaPuDAaaM/qcsHq8oJYZAiXi7VEIDR8LfZ/U4evlRQo63/xx1ibGGtFlxyQVWuiQd7QqHlIe5pP6cv2n9V3fN1+/a1vPKEXHd5StflR1e2DrI8axQBvHVjzSCFIgypST0Z+q1B+gF7X9EKla1p/X/kXxQJ2Uapp9z9NUwwWAyFLkUOGmLN8ELDCUkePaFiAdWyAdSysBJZG0v61Be1bW2TxX8uSATpyGhCSmYYyL6ysbCzAkGEGD3X4T1dWeaJlndPy+B7lh/5Am3f+jtJj79VafESL4ZyGcUeD0KpGIaQqpqCKOirKQ1JZGLIEojKJQVzACSO7R7KQSp08GVQJrlaWG9WcPg45qVxu7uHw4+McutyjUfukfJMjITcDH9SdBbUhyEOqRFamjgQy9Ur+TBaRG5ThzaWdNNDDHOGrlEXI4kyksy/eHPAaOQvWanz2YandgrdBZlJlppxcMqT+7i3QW+C6tkBgfnAFIwcgVVXJjPGbs5OUPbTpPOHzg/8/IK3TfH5gDvCcKQp7eWRRAEzDQromj0ytmTnKZ02hj9/ymY5JN3CgLObQNN6W/FccJNrKY8qkgA2Msk55PiPTnt14alsyDe9ACxowAWP5d1EcsKv8xgY0jZVaDjla4v7+md+L3fiOKkPvzhLcr83HPqQHPvUWfeSPXqX3/e5P6+2v/s9622u+X2/61f9UfrPjt3/lP+odv/Pj+vj7X6tHPv1OTTY+qW77fr7Tj6vShvxXjCubqI5Zg7ribVXqNJjB0xEnllbQ9yzwhnBY3fl1oKCsaxVwcK3rlJuGb62EqAKjqeKdZpDoAx2fuY6w3YUOJkf5zvOtNzSYIs8saXx/zRUAAUkOOOgvmbKJMsk6Jb6LmW++OUeWqIrymoK0rricNIWXmMKZzYwgF7gMR+RR41z7JnJOHGIAGgsPbafuiM9QVVl1LZU46YDPoDRWwFeJ/lNOMeHrZK0tV1pfHWj/+kiHDizr5LF1nT51QDffdES3+Z+ruuGATp7Yp6NH1rR/36JWVyqNhhmHv8UOE9DQthZ0BZH2OiqTKnRvJ9iilYTPE1TBU5V4h1/WNJ28K2UefkDpyOKinDEn+fuFWbI0g+fOQQW0WDO/RBm5BbWUHQNCaPBMrZmJXQnEUrdlDwU/QP9pBOLFuNOfipkGyNUMWXNZHoasqSiCF+ptWMaMNzA7UK6883IgJ/rpEo53JG1GPu9B8F4CxuO9Z/pr02zTTzqyEqH3BTcr+fK4hw5dl5cxP9mutrmm2SK+/BBw+JH8EGRFKS2AAe2j7ypgiVxwXTaqV6q3QG+B3gK9BXoL9BboLfAZLZDhcBB8Tjd+YfGCjFIgzwDNc4oXiF9pONuBtSA3OUm4lFpaHJY/ibW6uqSFUQ1dLFdb5dQp4X8mVpQt8UxOKD8sN8R3j6SiQojKOO+ZNa9NzmrNntCJ+j79+Rt39D3fdEDf9hLpYHWnbOtTCukc/J2CBXVNq/HWtiLaDocD4dYSu7Z3uLbV7669j39eFqDvT8vPIx6C+aCYh4UJuowOzRBp2SAAic6eLIt1uHIZKSZGgiqCjk2wzGbY2vJIB/auaGlUyeAPLNKNApaDlF1weRCZhoEeTo5aysduS+ujRmt6VO3D79fm3b+n8f3v1uLkQY26sxoYA4ONBxNlWRAF9KsYNCWNRJI8UUZhFno8ywd3tqTkiHCHAEdS1W5qNHlUSzt3a2F8t+r2CVUMWMatsuvLMDSL1DbdoMlIzaRMSY5QFmZSgNewnUEV8NCgzekqF6WpH6OQsoKprE6LVdLkwuNKG9P/B0TIVWFPM5vB3t+9BXoLXJcWyD4XMae4cmYmPwDxuNPNfKx7yocyswbjOjFHJOYLovMMwlkK9ky+wDTUtb/QqSjhbWG+zT4/MQeyf8zc16nZ2VaajGlgFs0qoXIpwcMjDqJfcre3K0ndhDZz8KFWYtOekwhCaNqR0qaUN2QZJ8+hs6SfkHYe0NZjH9Wj97xHn/zAm/SBd7xab33dy/XqX/xBvern/rNe96of1dte/7P6w7e/Snd+9O168O73aPPJT8iah7UQz2up3tTiYFujaod3sKk6jDXgOzJg076Kmd6T+Iy06loPo4INFQMOqmqlZEodL5UwWqXON9HLoeXO4wAAEABJREFUd5r3V349qVPmQMu/epH3LaRNJTolKEFLhgzoJSSeEXcJyDEHdZeOkHX55XlTiudk5EwhZCMXWWmGDJshODggeuhpo8wcIr4bmTTsyFKpHfWcQgJ9UlvsIhz4wPc4BmGLpiD7gR7v0NhYNt6j5wfi/v9rLHJgsbpca//6oo4cWtPJ4/t15tRhnTl9WLfefEK33HhMp284qONH9sCzwKFI1OIw8U5aRZeF7DCDcdjiwPBy1OhQB+MdSpWJ95kKLHVCWfmGd2B+mcPM5PFYDlujPPS0IYOG0mbsy5PWyiHLQtAMBOT5c0rzmPFwBMI54ixuLpI4/RxpuiouyTdkO0Q4BUUvu62k/DlXy8M5AqLmGnjofKXAC/ZhCoF34R0auD0C79nn4ExfXlwYckhXyW1dxjr2M8NyhJnvkrlh6dNtu62Ofud8Zi7F+4j3Dg9hdhJSrr87y/uTq2fEJNoGco70MD/MHdCuRXXdckHOC9DJo+3eltJUj/T4ErBA34TeAr0Fegv0Fugt8EKxQKahzwSyP+M99ZmmvpPBDVxkiXkkC5eSdYYpwlr8Ldb4AU+qYr90355lra2MtDiKGtYmpyNB7l+mlJRSVjNp1U4m8uXBsK7lP1wm/E5potHI2B94UhVr15V8v44O79e3vmxV3/3Np/TVN7Taaw+oO3en8vhxLQ0jOpiappH7s13LGkjX9grXtvq+9i+cBejsZUFEWBYTLtm78hVgoeU5mvFEytCFlRkU9HVlVhUWWHRZpSDCFFmwR5kv2NNYCyz8968PtW9loGHsFNXI2AQwNhxULq9fMhYppqz54POlWNeOVdtYa/GCFs9/VNsff4va+9+n9PgnpJ1HFdhU8t/okBeirIEy6ggzNeWLP8E4kHIN0MuoLzBQo5RCAJ6XNWjPcfDB4cr23RoxOINNONOUMhstkbJG27y94vJ6KKkCNk8iqNCfPSfaLsVshICyAcSCAF0y2q+wI7MdEmPAJgwbKyo2GWOjRu3Wk9o4+4iYKcTIl5Btszaqv3oL9Ba4bi2QGau7lfMDEDNTwjkwMxlzk99E5PPJHF6sDPGS6RKYpzx4OlxDupkpMHeKa95ewzmqoTWTHTUcgHS019v2FKeFhnqZZwuqvA5vf1fA+K6wsS139pjPxQG9cPrw5qS0DXmDz9Yndf6e9+neP36jPvD2X9BbX/P9evXPfa9+9ef/hV7zy/+73vJb3693ve0n9LH3/7oevftdas7eqWr8mBbSlhZDg9PZyapG2SZSaFU+vdie2tW4g2iBTUCq6jKhSWwOGt/CKYIGcSg1pna7U7eTEFGp1kAhsYE44avJN7O2gYbVCAw0/b8EjEMB+PmmtyGoodI5OqMcEjLfR69LOWgKk2V5NwdJEsA+2Yg9BVkpzEAh58n0sUzJjO4uO1OH+A4H5Pv3NGRTTAG9pzDSF0E5FQg7Ac1AvWaZVFJiw7htJ+q6hnhXkPmOCz1pouo6lP9XYW1tSQcO7NXhwwd07OgB3XTmMDioG08f0Kkb9unE0T06fGBZe/cMtL5aa4S/M6jbcthRx0aRwyh/9+bvv9uRMS5sl65or8A7i8HgNWVsPAcJ8lTg+RWm7fCpurSjlMfKapTpZ4mwy41a39SGxwtkSY7k4w1bZCDq8TCTJ09PI7p0ZWWbIwllNZXijHMkSubPHtQfAC2blTHCOaSQJaqERijNQiM0qrZp3pzHQ72wr4qDLsMEwTupshL9BUNByarqqMGwVsbeHYeX7rsa48fknYKnmbz/N81Y3vdJKtDvPCxyTOXCzEgu0evu4Sp6X6KR9A1izFe0XIlGJNrZpSHz3pJStwqWnI02dCADL03Q370Fegv0Fugt0Fugt0BvgeeTBdyFcYf5MnymBpRCME39QOEnSSY9BRLuIO4k66OuJewU8AQjRDwtZdZL1u5odWg6tL6gA3sWtDSsFPE3fV02rIasGSuN3A+Nxoqwk7WsURpf9+yorjKr4U5xaaTE4UnbXdDIntS+cL++8uCT+tt/ZlV/++v36KVHoTf3qmPdGypJvsZshSdbyVg76RpebsFrWH1f9edvAbuKiDyjebgbkK9gj6zCo/9oIguOOSdcs9sYMFExMChYqMUgBTb3/SdRV5YG8tNDs4Zh10gcL5hmi2kEGRTGGguWDDxBYQJjo6LyzZ98VnvDY9q6551KD79P9ean2BR6VENdUMUhibEBkOBl1CoX3YKyqgL5JhAbJ6JmMxN3QbDEtspEo7Sh5fYBLTefVj1+kO2gC7LQomFSZoEZLNMOITrJkEikhFYGvhiUgpTlkYv5JL0FroUuu8jYJSNjHxW47ARnp67Z1M55DkD8b8CzuZG9XUYW9fHs794CvQWuUwv45tNcNTNTZB4U15zuo5/Jg6nCB7Qxx0zhc5bMZwynU8CZCC7OJ8wZ8xzI1+7OaAHMCNFp3i6hu8/3hpMkNtiCz5vMV9N8Ws1cKzaYE8Uors8atJTSchD9jLfz7cZnLHAZw+6SHvf5eDc63koLGjABO5TeAhfABjinEM5LzSNqz92lJz/9fn3qj96oP3zLK/U7r/5J/cYv/Z967S//iH7jl39Yb/j1n9B7fvfXdNefvF1PPPAB7Zz1Q/37ZM1DqtLjGoYNLdY7Whq0Woithnw3I984/84FbOm2DnyXhE35SMmwa13XqusBfa5Cj1jCqqrlkOhnfkBCc2IIquiXDopRnG9uIiNLMUS5sbumVdt0StCDOT8yo39Ppz1Ssysjdxa9GDiHzVN5HpmGCf6sQBVTLs++DDQkF555vodTfkEvykmMn91ciRxHh+SOeEs4R0N8jonUbSnkbbnPMBp0WlmK2rs21KH9yzp6aI9uv+UG3XbzSd1y4wndeOqoTp88rJPHDuj4kX0FaytDLS9WGg2kOqYi2ziMCHynA9/xwOGXh7G8o4Q9M+/EVOMzDeqonJN4XA5sLD8tBP5KjXFjEu3I8Dn/FF42BBMmQkQqhzcdC5WUupI2sxJmys9h5vyXoHJZeUoeOrTrok7eDhXzJO4K4afJQZsE9XPDLtFeHyK1e/A7bTfLM8a98DMyfMlnGmNRMkUmALeGv3teseao8c/pBWz+s/D0vibeFv3B+1cgbnxxEodoOU3kcfMTKOjCRy6A6knJpU9j/nSZHl5buBaOIDHyMroWmGublbFN4pA050WlxAFIXmE8LNBza+BzyFz7TASYg7FV+jUk5Oki1F+9BXoL9BboLdBboLdAb4EvAQvg75RWeOgoicsevm7wNV/Gd5yHHncPi6WHMusNsR9Zx8w6qNbePcvas7KooR9oNDusGXdgbQoSPmaGV8jKHfuaHIZE/Ctzf9Q9svID8ZsKrJeXuvt0ON6vrznV6ru+8YT+0lev69DwQcXtuzXUk+zTblHttny/1H9IiwVg0RvXzyWWeHkUn462eUYhiPw58BEF4HEZiZxc/Eg8Y/xf44jFoJHNExnwurepXRecu1J99PlngfJejQ7qmKvvxESCDX8WA3k36ASeW0CRJndq6dAw03UkY9EuaMbCSiHRrTvg3CbPSinJB1DFwmxhsdaRY/u1zCaC2MxJHYswz/cFfEcZXxhbpchJYqxGEt3eLCqw2NMgqwobOhgfUP3ou7R15xs1uf8PNNi+R6N8Fl12qG+iFlmlXmS1yPT6QzTFKKERPBJVKrdJsR1roX1CS5O7tbL9IQ03P6IF24CPAUxb2O9h8yjJ8kQcR1JHJ0qDDE8mTbQ8g7oAC3brrJPbT8qz2wdcUseoch4vZbmSpZr8qAw9Y7GAvsYg3Glb1QuVzj12t9SeFbthUkAWPPIZyKvs8UK3QN/+69QC0SeamW6ZD/3CwoLMrKDFCVAI6piAgoz5rFLD0B7Dl0knn7gIpYAEAyKVSHUyeJhImTN0zS5DG6UgMzbCaYPrE32SREOxYS6co6E6Tc4/IRtvKeD8VGz6yhI6t7R1zCyW4Jg2I0N9JiTlwu9zpAxm7AjhssKuRtclTX/S/bIsSl9Kd9i2aV0P5FCpf8LmJoXCDfFiCefroDlaqBPe2Y5ytylxWK7uSWn8sLRxj7onPq6t+/9I933wt/Wht/683vIr/0mvfvn36hd+9J/rNT/zvXrbr/+A3v/Wn9Y9H3iNHr/r7dp+4iPKO/dxyP6khnaez9qmhtrRAnP8gn8jq6ghNq1DLE1OfA9S12DqTtMDD8k4zA+a/zNiVnhFoxLvwJRVPhWkO5xOh9NqZKfcYiu+URgyA4RJ1G2RgE36lvyON5T8u+RAMqajjIgZrEkV8qfweAe9RQzfTBxeo3zmvTtE/XIjJ5PQOeNgZvlGZECeXYSgiT4VQqVAuxVMfmUvW5Cog/dDP2pTg3aNkrXKQBwMFfg3WmN13QXl1sF3PG1qYGOtLGQd2DPQkX0jnTy6olMnVjncWNctZ/YX3HRqn86c3Ksbjq1p72rQ+krQ2qJpeZQ0qhrVtqPoP4zA4YnxLoxOF9DLYcrohrakM/Q5EvHUZRUTJNFWB7z0YW5dDiM9BZKmdybAJ9BuiNo8rSDjhQXsFbHXHAGhXr/QxeMxBHlIKQlFPM8Q65DLJ3712zOnyErK2L1AmX+Ikkv83CDX20VeUaGTngqvB6oRXgav+woBL7BkwyFm5j23PsYYCZHvTXnH0DLfl7WVZUV810V87RiTfO7wvuh8mT4Q8U+NA7um2cByY7pFo2hRuXOfdICB6VvklD6izJvWLmRd28v7XEWPBBaUUTIH5rIyDyS5dhkfOqWB2m5RTbOsSbOiplviWDKqpR/7d0KMj2k7GJhqiTKHYT/DDsI3FzIkhGt+edwxT/dhb4HeAr0Fegv0FrgmFugrfaFaoDg5+CLF+ZmHn8kYpRBMHrrPsxtOm2Uh0+Rrhoj3434g8nXpcs5Y1zLWpzJTILuus5YWg/asDrVvfREy6zPWYhk/k0WTEr6ofB0SR7JUq2LDI44bDfDW/DdF/Adw6oGpChOtDre0rvt0euFe/bWvivqH37RPf+62iZYmrJm371Jdb0lVpy5m1uMdvm2rmjWQI6csoY+DHBnKOdoG/jbj4wYF9Mjo0xVIyQzg+6pGG/d9aRu+n2GHgI8Y8K/hUjZfh0gZ4UH99Ty2wKyH8CJ1EfqsrwznHPLydBT6hhzePRzz/Oz5FyGuLFlSoPOuri1p7/oqp4aRIp0GMaqqKtYlWS0bPi2LPN/UoseRb+LBBkIns4nq7qz21Rta3L5X2/e+Wzv3vUujrU9pxR5nUF1Q8E0YCgYL8g4fQpTxD+F+iz0J6JEBZxppW0vNg8i6U/7/fizrCVXagTtr2iav2Tt/ktDdU1NoGtB+lY2dQI0+mCAb/KTguHhnYskkpBAjQhkpwhVIc1OGhEcUih1aNdtPSOfZZGMyMdgSDB2bKjD1d2+B3gLPEwuEEORwdT0sUwYzjDkBZPITaZ+XRHg5xOWzxxwkr+XtalC/T1cE3BBwFMTcVEA8cBfsKEkAABAASURBVBhesQnebV0gPwF4aJfPijGwyUZ82vZMTDMY4SVodhUKTkpGbp7NnmIu9Oq6Tmx2S2QrRmxMxMhIbcNmXqvsc2UmX1yEPAvvVFaWO17GnG6+ecaGoPxwo2VTsDsndRw8dxxyJNA9qrz9gMbn7tKFRz+mT//xm/SBt/6S3vTqH9Wv/9IP6Fd+9j/ol3763+k3X/Uj+oO3/JLu/cTv64kHPqhmA4etfUSLdk4r1QUtxwsaaQNXa1MV3x3/zlRs2EdN8BM7RdpXnK4suX3n0MWLDI97B5IR2w2VMvoMlxd1O2bafRmoO2M7R7EvzqNm8DK+aZio3sMYsDW8wr6+4ZpTJ4wtQ51AmXno8SkCeSb/Jxfi75KN2ABjMFGNlfL+MrvG310ntwOvVIMqlO+020YcfKRurBBaCT8gY7eUd+Q+QYyNRsOsxVHQ4YNrOn50n246fbT8Nscdt96gW288oTMnDnL4sVdHD6/p0IFV7d+7JP9tjkXKDKqkgDyjHwT/TY456MfhMnTYOQNUyFeHm0ZuNIdMegr0WVxXKwfNZX5WoAr00y5c7E/z8kUv+D7nGz1K2c8n/Owq3aX+xaZMS75wn26TYv4rTOBvw0k+pgZ1pcw8nBlnhVYKzDk6BevIn0i5IdvjWdEq4hFO+EolIq7pNUtPE9f2mYtW6EiYUcXnrEzn9rgKLdI2FrR5yHSzCJbBkjpm38zsKwXJ+ZiH5Jf5A1PM0+RpxjPN8adLd3i8R2+B3gK9BXoL9BboLdBb4Lm0gFHZM4Hsz3i7H+O4kvGzk9t2SR3ruMT6D69JMeBV1aaFUdTS0kAHD+7VcFDhczVKqWVZB1gjhhBVVzW0ad0dvumEtXqLnxpY54XQqRuf14I2tNg9pD3pHt1+YEN/7ev26zv/wjG99IaxBtt/orp9UJE1emWNBvi5Ew44djhQcfkd+8YZPy64D0dIFegXAfuzVFt0JsRdZA1ncJnk6yGPwW8AAqkEYHyKiXLxDK8k9+neAp+lBbKiGQcflVZXlrS+vsbAGSgzUFI3oaOSz4DyxZv/JGtikAX4Y6zokKaOk7xkQe14h0GypdXJQ+ru/11tfPx10qPv1R49pkU2Ryo6cqSXVzFIDNZ2wuDqTCEO1HH44F2bMapRZrBtf5IDlE+oah9X1JjNl8TgCAqpkjix7CyqtaCEHtnHi74wl8sSrfIBaJ4osl0zo/6sbrKpjSceECchkjLNIC8EYpKg9Hdvgd4C168FfO5y7aqqUl3X8g+zmTnpMpgZeWJecpgyc418XtD1eaEhijEXKZd/U1VJm4O5MwA22Hf8AITDbPncliNtrHAeajb7rfxSW0yBOdYUyA8U3Y0ILSIYMcr+Wxs4XW4gt+GE+bzBjIgUU7N8bhTfCeFkcXquijkyQo2kQ9dI8BvfgwCEs5U0YTNsS1mbcDkuSMbBRzgn5cfUnPukNh54nx748Bv1J7/7i3rna39Uv/0L36dX//i/0C/+l/9Fb3zND+oP3/4KffJDv6WHP/0H2nryI7LmPg3sCQ3DefnhSR3GfOOy/CewA3apOOCPfMOCHwDRNl0GTS9sUOje7jngM75Xc4i4yHtawK/dmPFmwilootvOeHcXMadNQxkMIIu0DPM5L3HIIt3yLrjl+RaCjP56dZQCoqQQV+CfY/FOAocZMbccBCXQqbakyKZsxZuxdqzc7ChNdnCIt5SabQnfwH+bKFJmdbnW+tqIQ4wVnTi2X2dOHdGtN53QbbfcoDtuPaVTJw6VA5BDB9bgW5D/uaohBxzRWlRp6IcJZPSa3mamQDtieUdR/dVb4Pq3gI+tOXZrm8s4Gw4H8u+Pz5eea+a8Is9K3/dkx5jq0kQMCng7xoDzZNK7b6c9U3p33nMTNyUqmoE5jARNcD0D0UAb+dbI/WTGcvlzWEPaN+LzsKSuW2DeqgCs8jLAPyTwIwTbzOQWDvLgmT4zsSmcz0v36C3QW6C3wDWxQF9pb4HeAr0FroEFzMKsVveMJDOT73EM8DlHo6FGw6H279/H2mtNgyoq4KMF99m6lmdWN4jajqZxkBIHH2Ld1bF+97/O4AcW/kN1eK9a0I6W8qM6NHhQX3/TRH/rG0ZgScubH9Jo+z4t2I6MNb5CpTAYydelAV2MxelAQTGZAmv/GAipp8WnIwt6VN05gqrOVPaKWVcGNbQFf5iDFf/tlYTeU4/PNL2mviFqT5P9s7fA52oB70pGR0yc/BnDYWVppH171rS4MGADJMnYAGHMyBEZJN55Bb/oyOYbO3C0nRRCUJ0nGnXntdI9ourcR7Vz/zu188C7tczp4WI+qyptSe0OxSfy3zoxBoIPtBiDQh5rlJ7UaHKfqo1PaIFwZPB3Y/IyMGoyiYGULKiAeIYqBhkZn8dtlDVvVYGnIBCfbTQlUgzsYWx14exD0uQChEbTeufc6q/eAr0FrmMLzDefYowaDAYMXyuQTH7N8wNp35vvUpYP/ekcA8eUjcj1dGeUyWjsmgLLJQ1BU2TmMTbT2NDuGubTbQ4WmMtE20y1pMh8HIABkrPiFJqmIV28yYOTb0EsiIEUHpI7VOWAnENz3CmZ6zAHBxziGyLf7A7MmXEsmR9ynJeF86rCWcXmAcXJvWovfEobj3xQ9/7JW/S+t/6iXv+LP6hX/eS/1S/+1L/Vq17xH/W6V/2Ifu8NP6cPv5uDjrvfo2bjTg3SIwrto1qotrQ8HGsYNhXzBQ2pZ1g1sryjOiYNalNdmVLq1DQTtV1HEw1dgiTjnz93g8ZKUzrReXOc06QpXSph5nl16KpXvoKaEYhvqDk8fQlwl8qTDD7JQ2iEHne7u7hCodN2OK6J0MzgN8UQCoKnxcX70gyGBQJyhlXWILTYbaLQbcs6+gmhx/27vDDIWl6I2rMy0MF9Kzp59IBuOXNcL779Rr30Jbdy2HFSN505plMnD8v/Xw7nWV0eaGFg2L7jHXf0MtzdbkddMz1AMRzcKiQOpaJcDzQrt5mVsH/0Fnh+WSBP1Z0F08T0ibuqEQvRadfOyoy/aVwyo79TxnlSbpiXxirjmnFpfgJNCIEbPoH5xABFni7QNbxQ3nXk+yIHcwpaotX0mS/66H4IEuHkSDUNlfKSurSs5MhDSlW0gZnAxVFGSPDbbVHkFtmFqkJD0jQsBaD1d2+B3gK9BXoL9BboLdBb4IVjAT/siLGSmftP7l/iE7EGxKmCJlXsr0bMsb62qsOHDmp1aVFs5UqszdsWf9NdNQgup6pq/FOpZVMXN1Welky+xhdrwkHe5BDkca129+vU8mP6ppcs6f/z9/6Uvv6WSsOtj2nUPqBRuIDoLQ2HlSIbxx1rbTNksBZFMyGMHQHfKUjyNa+Qb/i1RmZA6UDFBofKwQfrRny/cvhhEmywm2CVX5AUPNLjmlrg+Vs5Pck7XU6tEhtD4lTQDz8O7NujPWtLiqGjbY0CmxWBHpoZNIkO3bZtGSgx1oqhZjHDwDM2OthIGXCYsWwXtLDzKW3e82bt3Pd21Rc+ysA5p4GxwRK2pTiWwSvfCGFzbEGbWtz+lAbn/pjDj7u1oCdUaZuhgUx0ZA8LPbwOHzSmZN7tGdb+E7jkk/mFuU2ybAUElwYa7V6oksYbjyhNzksc9vim0heyavVXb4HeAl90C5gZH+ehIgchXtmlMZxlxthnbnH/oeuyEpMAVCWZs16nSOiV0LADSeXPj9AOeTscOBS+2Vxrosnmkyq/wcZGubeIQJnSFNQUpAz45psD56Pl0DrnhvwkFZrbJTPnk3bZzPu+gT6IGccqScV5IaSsapJhIplvqj9B3Q9LO3dp/MQH9ODHf0effO8v691v+GH9zi/8K/3C//n/1it+4J/pdT//b/RHb/tZ3f+xN+mJ+/5QafMuWfMg344nNagugC3V1Q7vsBH7ihoNalUWFXGFBtVAA5xBXhhztME3UDNplVKmnQZUstCOMKvlu+c5KjlZl0Jhjt1pj4trHhLdddNN9FRQnyFxN3aVIUdUgh7woXsmMYVr5EjK5KqgI97AP4VxmGQ24RVD5x2Iy/tzVVXykKQ6vuUN3/Sd7W21kwnf66QYTNEMe5nMX37XKKZtVdrSIOxoaSFr356hjh1e1U2nD+uOW47rRbfdoNsJb7/5eKGdOLZHB/cvanU5aHGYNfIDlNjRNcZyJ7n8hgiOtaUJtBbZnSJ9ovRB+lYFIt9Th6F7FaIiYzHgIGt2ZQZgQr8OX2NG6oPeAtenBejPc8WMiF2cCEjM7rquVFVRZhkKcEZiVuZn0ozuzHhpm22oCWRd5CUleQGHuDwEpR6SJc/Da4EsJhIx8AFx2qGiD/oxp5W4RQIjJ4CK2WzIt2NRbbcKVpibF5ibBuR5vpQY+7nIyJQDlIAqg65yzWkeOgqxf/QWuFYW6OvtLdBboLdAb4HeAs+5Bczc1xI+FKtF1ky5S6z9WBfO4v4bHH4IItJDfND9+9a1f+8a6+agOlCuGWvg6zDWyGncSk2GPsBfrSX8005OSgoxalgF1uLb7M+OtcL+7Gjr07px6T79vb+wV//k247r5tX7VF34iBb1hLp2U1MXtZP/Hx/Z9w6iqbOgNkssDuX7Ay17yx15yYF/nH3PmT3hbLSBPYRkpkSZaShlpeIdWo6yVBUvE2n93Vvg2VggyxcWNRsjNZ3T1NGhWg0HQasrC9q7vqLRkI4GvW121LKhImVVDIZAN+x8sBEaGy90V3V+oBGlOu2o3nlc63pC4wfewyHIO5Ue/6AW2we1HLZmvw2yrTqD5kktd49ocOFjHJR8XIt2XsPYKHdjVXR+KwufJKGDGBREUMEITP5PPPWsL6Ok0SIH0Qx2y2NA1rTNUqdKY3U7T2qHQxARF/pkZ+/RW6C3wPPKAsPhkA88mzF89H16yYz5XFqQFZhznNbM5jb/8OaS73NFYbqOHhldHGkWetyYz4IS285ZgbgUcCRqDpzbnXNiAmP+bICET6RshLuQXRIOUWaTmhz5nGs4KRJlHMl/K29HMbYKzNPSppQ3ALITByzd49LkQTUX7tb2kx/TI3e/Sx9592v1O6/5Uf3Cj/8r/eQP/W/6mf/6r/WaX/oh/c6v/4T++F2/pQc/9R5p6wEtxw0tVRc01DmNbFNL9YR5d0uV8T2hrpo6ffM/a6LWf6OATcMQjHYklW+RvzPQcEDfdR26S76x7jCzErcQZJSRSQb4AGKD/FTIr2INIs8Q8o2A4Yrb+RM0D3fDabuR5SrAyH0pRqLcTvHfWsnlRSV4nT/L1Y88YpBCTDKcRlMr+UEVMA7oI9/KYK0GdZ6+K2wWeH/DWlpZGujAvlUdObRefoPjjltO6cV33Fh+q+O2m07q1PFDOrB3ufANOPgfgmiNgsvIY0w2VvR6sH/yA7J2okB/ifS6Cke2wpdw1CiY+XYa/ckPXEzoYqYATFwMtJZ3NYe/s0Rb5/CDELj6u7fAdW6BzNh0Fb1XG3HzREH2vs+YGC0MKjIZAAAQAElEQVQMGKvQL84XxAuHmL8Yu4zVpt1mIduJ4UFOUqCc5HzAJ+oSFxfpEveQ5DW9M5pkNMiEYm6QhK6ecpBQdhK5XQ5KuVaXRmD2WyB5WYl0yhE+Zgia5DZLeVrKy0MtEjxOpL97C/QW6C3QW6C3QG+B3gIvaAv4mqnrWnyohO/IOha/ae4v4Uqx1pI61mdifabcuhemleUFHdi/rlXCxbpS8B/2LIcfiXWcwRNkZsIlE4tvWW1q2I9t/U8ls+/pP0Rpzab2jlrtsYe1nj6lFx89r//hr9yov/HnDuvowv0atZ/WQE+oqhsl1qMd60X/4czk5fGJy0ujjmRSBxLxDHEKCDL8wYDLBxRoG4CmGYzQ4bnqr94Cz8YC5oVmAyYGU0VvSt1EzWRLgQ2UFQ5B9qwta2lxoJrMyIJsyhfINyU2K7oQOQ5ggLCx1IGWDahoUctxpMWm0Vr3qOzR92j7rt9W98DvaeHCvVrptjQEVXNWK82DGnH4sbT1Ma3mh+U/TZyFImX0oSF3ZgNPbMCITZ7A4EENBqpkPlr0+V2ZgZQZfFRDTMBjPtjEAPS0a9NKaUfqLujcY/cQsuHHZpK4Mujv3gK9Ba5vCwTmJtcwM9/5n8Cq61o+f8lHPOM/l9GeZebjX+WnFDrmoQSy+XxgcHieQ9IsuBjqGl5lIsxFgYxC2Q8/2GjKIIQKOhRrFdI209hZ5rIxNMEp2iQl2pILpm3MCuQ5IfFNCBKOk9j8lpgDw7YUgc5L6QlID2r7kT/R/R95qz76rl/T+978cr3p1f9Jr/qpf66f+v7/WT/zQ/93vfHX/p3u/tBrtcUheN6+RzZ5SDXlFwdJgxg0qgczDPG3IvM6emTh9FBVVcn4xiTSDvEeLUYF/3XdEDTGuXP9xaa7IcuqqHo4kJFu2oZGZg5LGjXtmE030t4WEPimUFwZ2z0FojLoKFLKT8M0jXveDKWcoKuTLkPCfo6OcI72Upxvq1G/UdaQZZS+BIMP8EIMFLE00PASQ4ocPFSqeK8V7mWloOjfobSprttQ1/JO/E+ADVqcXJP/NseJY+s6dfKAbrnxqG6/9QQ4pptvOqxTN+zTyeN7tbYy0vLiUIPKJBzchJ08jOg2wIZ1lKJl+XdXXSNLtAe4/Wryq2CURRu3O+8qhiB/cV3baTKZqI41fahCRlW0FZugDiMMiqoo44i8U4eZYY3+7i3w/LCAlamCPutjlZGrAnFBU2YodMSzFheGivTtQuUbJOfzsoXgPI3acgDSKrhQFqywa3o50zR26ek0xyXKtYwVTWjPlTr4HCmfEmiTmyipzCxKeUFdt6SU1pTTCrPNUNmCMjH/6T85P3YyKEwo8rTK5TUh0O1XUIjX7tHX3Fugt0Bvgd4CvQV6C/QWeI4tkNkP9SrdVzQzBdZfZlY8I/edAvGp34nnhdtUR8nXce6F7d+zqn1ra1oZLWmhGmlYDRWswi/r1CQOVaxjx3WiLuCTDkyhkhoOMmIdFGPQZOeC6rSlhfyE1uODOjK8S3/+ji39vW/ao689vaHh1oe1OtxW7rY1abbx7BpF9nEj8opbx5pWCkoGZJBQMFe4enVBSB5G4o4pXeSLtaPKxbq0hP2jt8CztQCLDKWsxGZRptPTW+mKSf5nTzo2Q5bYHFlbXdbaKoNkNJASg6KZKBFWbHqIMqakYGKzo5JvZmTy/NRxGJMGaUPLOqfR9l1qHni3xve+U4sXPqr9dp/2617t7e5Sfe5PNGoe1gobN8bmFOJUs8GVUlJio2j6a1FJxhChGgXaaug9TWdSz/7O5hIdKvKn0jxtpKVM+xjritapYrPpwpP3Ss2TynlH5IL+7i3wwrXA863lmXnD56jIhmtifmFKoQk+k2T5gPdRD4s6PrIdM03i45zJcBQG+WX+EGRdF1d2febw2THSLEdAxYppynAiMnMY82mzicrMXd0m6YYWtorMawV5THobOI8f8p6H95y085AmT3xSmw/+sR6/8136xLtfp7e9+sf0az/1b/XyH/wX+oWf/D699pU/rDe99uX6gzf/sj7xgTfpwmN/okV7Qof3ZO1darQYNzXIGzhMHu4QH6tiw73mw5H5/kzGE03GHMwkqQqxfEtirNDb0J/vEzz+XgLaGe8kkW6bTjFAsQwPBWm1mcnQWs4Mj8uK8EeLioQV7z3Ak7pODkp6qcvh+cjISLocVINwN7cDFjj8qRKSNQu91G6ap3cB3cr3i9APFuaIJZ3LYUNUoqVJxrfUurbEA5uiTo9oW5Ffh6z1tQUdPrCq0ycPcbhxSi950U160e2nddvNJ3XzmaM6fnQv+StaXx2UP1k1iI0qw/Yg2oQGNaBF707BkvxbZ8h2iPochn0xM9/kqBAMvqyMXi0+g7hyTmzetmqapoTJxxX0YLGk/bdzaJrMgmyGrKDE+3F69gf889DMZGZQ+ru3wPPIAtl19X7rkKbPrMw4qmvmMsYrg410YZRfzuP5ISSlzHhUKx9vmTHFUHMWLzINr8untwBcahJaZhlzlCs+HcZJGf/ZD0M8JzF5JhaySSPltKwur9D2RXVpAB8lmW+wmgoQjUDuPIMTAnEPHUT7u7dAb4HeAr0Fegv0FnhOLdBXdm0tEEJQwFE0s4uh4X257+U+pEnsyUaN2Lutq8ByrmUdnFlfi/XvRP7bIPv2rWrPniUNanyvNKEEa0L8tY692C6z38v6c8JaD7dNFoKaztd5Yw0HETlZA/YPqvasBs2DWmY/9/aD5/TffcN+/YNvO6OD8R4ttfeobh7RIF1Q7bx4djXuXGgTmhr1+Q0Bv09OYe/FOPwIObIWNiCoABaekmgHFE8GUv3dW+BZW8Aoyfhh8AQZiTno59CkthkzMKL8N0FWl5c0rKOMDRJGkkJqWcI0WmDQjNgQGbBo880ZX+ykqlEHGG0yBsyyJlppH1Z87B3a+sQva/zJX9LSE29W9cjbtdp+mkE0Vtd2ctGMD6W2RTOWQJwWJgZjJiU6vjEKjYTr4CjkZ/lAlFdF6azAJozLJTGjYQ/q6djU8eGWaF9Al/GFh6X2PM3KLNqYKFA4U/bp4PJ69BboLXBtLJASmy+MTzOTmTGnhYLhcKjIZrhk8ssdicT81THvmFVSrLU5bhjjQTIgqchKRLwMNB/znrp2MKp2uH4Ah0E4D2Jiy64j8yXNl/8WQW6z6rpW4NChO/ugVHHIETdkBtI5qXlMmjykvHm3dh7/iB6/6/d11x+9Vu/+nZ/Q2173w3r9r/wHveqnv1ev/Kl/qTe++gf08fe9Wmfv/QNV23dqOLlfy+Gs9gx3tGchaXVoWoxBA4vUZ4opKuZaNRharaEqDdCtRk92vRRlGnDY4fC4UmZjDEN3vDucpJBMdYiqkMd0K9EWpw2gGQ10+PwdPM7BhihTYYdBqORtdxgy3KEybBTZfKtwxYLV1BOoboqMJlMECdnlvRtxkGVyoBr8Qu2sRMLQKaiSIVfUcRHU77Qq1KroT46I/OB0+FwfhCCoK99H/0Y6Au9nN/asjOSHHP4nqY4eXtcNJw7o5huP6PZbTuqOW2/QzaeP6dTJIzp8cF3rqyMOOQxbJlU4mpFvrnU7CmysRtKVtXJ43GnmdVmSGS2bgV4uR8Jojiz+MS6ykhLOcCaeGE8ZLuE4ZPI9jRDMFa6ACUJBllEeyXmKTFpmyi5rBl1xmVH+Clqf7C1wHVngqapkJ5nMAxDowzGYYjRVVSyIMZR+3zFXOQbMy5mxaIy5yWSbcdLIOCxJzGd6msunTsfTZD9HZGPem0IXW4wBmEvEvMDoVsL3T6klm3mOuUYhiSmw5KZUaaepNJ4MOTz1A5BF7FJLLD4sUgTosssQG6YQ4WV5faK3QG+B3gK9BXoL9BboLfDCsMB8/YRTdFmDbeaGZfYtEwcYbTNR+YE11m++d2us51hya2tyTsm2tLAs7dk70Npq1GiQFVkrBngH7INUNlAVF9ifNepw3zXhnyb8tm32hzM+XpCvpxdi1EIYa7F7SEfqu/U1xx/X//yth/TXviLo9OKjbDncrzDZ8pU3ewGijBSTVOPv5XaHJkzkf0K5ps40yeTXwg0GSTE3eHwtXmbGd4RVwAya+qu3wBfYAj566GY+SHzRln0Bw+aH/zbIvr1rnBouijWc/M9lRBZtNfz+06kdp4QO+qVYGWnC4Ulk8Vez+FOzpWF3XqP2AS2MP6W96R4t73xSa+l+LabHVbFJI65AvT7wghKdvYMCkC/v6r5y8hCqwUfwBbsNSQ6C6Z09MPnizRejgXYYbQ1pQ80Tn5YyAxm97Aush9f6/EGvaW+B69sCZiYzRimbrLs19cMAswDJADdjmUFNxG/4mWeSIiPeykwkZExzZs9Z2lPXFq6/tyMwE01D18dIeXsyhwhi3rQ4lDg48A0pdTguT35aGw9+SA9/7Hf1sXe+Rn/4hlfo9b/8g/rZH/vf9dM/8i/1K6/4D3r9r/2Y3vuO1+hjH3izHrn3A2q37tdC3NDKcFuL9aYWqk0cmQ0cmk3m7y2wAyYK7qzgPFkWnwH0Y6fOAClUMpV/nqfp5S7NFCVbMOjKy2b8pYXE3TFyWuC9xhmM0GkuXy6EOoNFhXBpJ80dxiZ1crSERv4c4p3LbcV79zCTThxyOBAth0lyBN6/GTHyjbYGSRXpKkjRRLuT+Hgoc6CW2ej0uBW+jFQawPfUcqsFnM3lBdOelVoH9i3p+JF1nbnhkG656Xg55HjR7Wc46Dilm88c08lj+3Vo/4rWVgZapMxoIGR1OIdTBJcPIrIDvTYQd8RZ6PFAI8I8DY+8nxj6PAOy58GXHcQ97fCyTvPwaih5u/i9zOWYllJ/9RZ43lqAsXNRdyMGZiTz8cJYyyBArpgcPJ4Zg2QxjxjzhAi9QJKVH/RpGBSteIDpbQQOguvwZsJjFnLFvL2ut4dGG0tYGprI5uCDAxAf/ySgkmtB2YbKWlTKq+q6ZbXdSH4wkpFpGC0LPiDSKqFJJRTX7jjJ/u4t0Fugt0BvgefIAn01vQV6C1xbC2SqdxBcdrtvdBkBr8n5diOpHsBnjSyPtcgWwYG9yzq8b017Fhc0DEHdpBXLSbyvqBgH8rW0g6Uu6SCRM4WQn8r6f5A3tZyfkO/tnhw9qG956bL+3jef1p970YL2x4cVtj6tqnuSfYOxovu8rMNjHVQPa7VUttPsyEhPulbTa6qzsV6dA4XxG91LnHL0z94Cz8oC8641LWzTYNczBlMMYdrN2cwYDKJW/f8GWV1kE2bAYqWjW/riRiVMPMXiJyRTBdS0bIh1EptiKe2oUqvlQdZa3Wgxb2jEgcIgbzN44JFKaGJAzhByorwoH+nwFbBdgP553/miBJpH/dO0EfMMY4z7YO+oNbNhFTj4eOKRu6TJBjZpGYfJ2Xr0FugtcB1awMyKVumKn6YdDAYym+ZJHvq4zyXm6cToTgx+zgzUZaYfXXExx+li+SvyntOk6w5ypFYmoeCs+AAAEABJREFUK55+G0c3AVQROu1QrqQu0Kqg8fZ5vf89b9Wrfv4H9Nqf/z/01lf/B33g7T+jRz7xZnVP/okW2oe0Yue1HLa1Omg57Mga1qa6MgW+B76JlakyFRtgHOZGXQZxQZ9OqCq8zg9QQS1qtshpS5hL2ukFlPE/DTqtYyZDhEj074rDSDsCYUC4zTCNO+MUmffTsenW8U3qLCtFgBnMnb6hyeqoHAgVZQUoRMzrmMNzjeoDdEdEZhWCauw6iGjQjaUEcCDFN0t85xzmP9HNob5BCzMMqHt1eaTDB/fqxlMccNx6Srffdly33XJYN994QKdvWNexoys6dHBB+/cOtHd9oGhbvLNtvjOOHSltgx0lDrESdQfegbf7arAc+HbSgjxHkKAZfcUIPY5g5c/iX7KsqyFbUrZuBo87Mukp0tOUc3omz+vX8/Xq9e4tUCzABMH8oKdAXO4fOrIGgxoOePkWBeaRYIxPwlzSsIpxlCb41Cw6YcP1ZXgQ0W44n2NO8/i1wsVZGAUMaNo+5iQmGjlonqbIhA4RAqYi0f5skXllxOHHqtp2TW23pC4tKDFHZWY+StD6MAVzVjbqpKosl86jv3sL9BboLdBboLdAb4HeAr0FdlkAR2lXqkRZc/m6y+Ee1LCqNfD1LKwDGBaDaQU/dd/Ssg6u7tHqaFGDWKtrO7ZyWzhMIVaKlJO5X+ZSsvJsHeipgHMWk2nIWnhJZ7WW7tFLDj6sv/F1A/13f3qk2/Y9qji5S13zMHI3JSVV9UA747Fa1pK2ENVWrZrQyPcEEvUIXxBGmVqZNURbydoZVf3VW+BZWsBmCwoPRRxoF3zjkDEh0UlzYmHGxs6gDuUQZN++PRoOB8p0+MZP65AR2RgyQ05i+UKYON3zshUbaJkDhIVRpX17ljWigw/DRDUdumLhFxlAocDLZflvXZiJBaCBIKgAuUU3KZs0i+rZXi4CSRTPBNMU8wNiSU+pMiYH36xpaUdG10HVafPcw9LOOTh8IE55SfR3b4HeAtepBcpP3e7SbTgcqq5rKNNxzydcTDSaXswzfHQTmzNtkpjKIJvMjJDbJzyC6/U25uo5yo9vzPRN2ZTZbPON+6VBkDXnNbRzWlvYAWMt1ltaqLY0DNuqbRvHp5F1O2yiN4rIDDQ4mCmQMjajJLeHQ5JPnMrya0aZkpxwEVgZvqmzlJSJT0VAl5d1TJmnMX86BFsG01Dw0hL5lf1xMcdrdsw4iHp+8nqCKXmaeMd3plPiX4c9HP5dc3To3FG4Q2Ki3R1t7VS+Tcz9ARhOndIYs+4U+K8LD+pOtX/PBknLi4HDiwUdPbpHJ0/s1003HtUtt5zQi+44rRe/6AyHHSd0w4l9OrBvUStLsfy68bDOHKh4Pdibg5SMzVO7ra7ZQpcJLYTuhyg4fDEkVRzk1JWo04qeNrOHH4aYv+tMEeB0YvBkoIvQZZeReragKHVjNBV4/HOAv3X1V2+BL2kLZJWxwZwzZGHJgNb0MhnfGIlQfmVizEn414k5hmkKIiPYx7OPKSc4oE5lZGJzEL1mt1Gzg6DomWS01SlTdY3mAznEU7OLtnnK/WuxAkgj+W+ApG6Nw90V5bwA/Psc4Z/x8u0hcem2S9E+1lugt8Bza4G+tt4CvQV6C/QWuN4s4I6Rw/Wah1f3GhP7ARE/tMK3yl2jZmdLuRlrVEftWVlmr3ZVa8sjDdm/9bVvalmPdom1cWBdXMnX8Bl/L4GMw5fdpwNea8xJA+1oOW5oOd+n/dWn9XW3Sd/9l2/Ut3/DQd2475yWoA/SYwrtBdazQYY/2O5sS+wxZ05SOpfpUKYxjkTo8LgUSPV3b4FnZQHvQlNMFxiZjutdKpfNLe9axmIkqWkaRk8qHdT/Ix1xkOEbMYuLA63tWdPC4qKCMRh8g801MR7eeTnYYA9RrG9k0TQc1VpdWyaM6tKO2jShWwdnlm8uBTZ5fFMkGfXKhUTy2OnJHnpahSquvAtEn92NEK+d8TUr73Uk6kikHVJGl8wE4Xox6lVVSZPts2o2HieTyYBtNJj7u7dAb4Hr2AJmPrYvKegHtUMOQcRoZxrwQOWaJRJ0R8vHnrtk+ePSQYrLczj1WsIVZnYqk5jHXevEfNqx8dShGHDnhANciKTFHFbr8N4DOgS8fYFDbBtUauFLzNst8/ukHSszfzsCsivmwEGoVDOZh8R83AYxfSPPlC+awbCaqFdMlUboEHFHpnqQO3gcLWFLXlZMEnv6xHUZqJY5NsOXNb0uhbRYBSb5b4w4Eu+4Ax66Ts7dpawE2q5jgy3x3cl807L8IChjk5qKaxSoQ0fLGnScoDfgEML/VFhuN6lgU1HjciC04IccC4ZTWGlttdKB/SMdObKsG27YqzNn9uvGGw/o5Ml1aEs6cHCk9T1RayumhVGrKm7RlvNgQ8EuqI5jRRoZsG0MUYF/Rq6Jyzc+gceNlqIUz3Q5Ltqyo1QnWQs8nCORpgx1FOf0ipBCEoaypyBQnSMSRniAng4GzwwSIolLhE+F+qu3wJeoBYx27YYyhOmDiCeyKhaVVeV+sqenZDMvRZw7s2BMfrhaJlZ4GP+QkcIYJs/jDMZpAPVSfEa6FgFzx7Ta6Vyj4g+jeyEac0MgBtyHLzDSYFbOlxo+Xye+LF1eVNvuUdvsYa5eZd7mEIR5Z8rKnE2bXXKBi0BSmWg87NFboLdAb4HeAr0Fegv0FniBW6D4SNhgGvoK8upIXcbXYm3sa0l8Kt+n9UV4yhPoW6xbpdXlqP17R1pfrjVkrYyDNl37J/w69gs61s7uoyXWr8WXw6f1eMY5syxV7CtEDkKse1R1e6eOLtylP3/Lhv7+N67pq06c19L4Y4qb9ylub8ga/Mg4UnKBVZQfrDiEDIk8fECVK/AM1Ehwbe6+1ue/Ba4+KETHlXdAYGzOhGCiTyullo2jVoHOmNWyWNnh8GOoPeur2ru+xilhxeZSUyBlhWjq2EzLDK6UmvJ/hywt0rk5RTRoMMok+SCxssBLlHKdIiGyWPwkTUO4LvGKi0K+qVMKk3x2d5ZYZHqNQjopnsSgaXb5QMxQq0Gt4GNOHeN/S2cfe5CyDUgzzj7oLdBb4Hq1gJnPNJdrt8jB7ZTieblEPeaRbIE5KMgPPzzHYTbLZX7IwPmuKYo6aMZcyESkzLzsc5nD5zWnlfkxSlZJASQ2/b1R6yv7dOuZ2xUD8zEbUx3OTCLM8knOJZjk7XU75Iwz5PN9U0IxV3uVIWAjdrAy83Selc2Uz5TLFPe6XVLRQ+gJPB2Q56HL8FBPexUhykUenK4L8UQ4hSnBkhGUZ6EIiziqg8whQ1AdYkFFZkXdjsiLjdiiHW8qNReUuy1s0WjAAffSyLS0GPheRZ08vk/+mxwnT+zT6RsO6MzpQ7r5xqMzHOOw45COHN7L929JK0sDDQfGdzAX+G+HBJvQ/LHEgX/qtjHdjiyPsdJE0TrqbUFHfkY7QQtToHMVK/jZ+EtZ88vMStTMhBmIe14idHj8Eiipp4fIU6lTn+Eyz78kdlpwljbevy4D3NOXAd+uODUZ0FOg/uot8KVhgXm/L3182qT5GM0+Z5o0wI80M8a150MgyMxJNmVkasZ/dj8bmpAHJxzTOyNjGuNpDEAH0Wt3T/Uv9ZcoOmkOpwbmgMB8F4GHgJnPSrtM/i/RpmTMUsx30hC7rLDOWFfXLONnD5WYW1LOSpf9Iw0tA6+lx7WwQF9nb4HeAr0Fegv0FugtcG0sMPe15uGVWhiEXcDv1G7I8wI8AP8zBbzNGJRIdvhbLXu2OTdlTbzCenh9bai9exa1vDhQ5Xu7/ld/8PcuiiSOMHw+l+sxkyG3aRtyGi0MWi3E8xp1D+rQ4FG95PCO/tafPaJ/9K036SuPT7TS3qXl/JgGuqDgP4BIOUOMg2B2oxx7DcKPzIDUjN4HvQWehQVYiyjTg+eQTLoI+jKLjMBGlzE4OhZmHYNCbNxETv7YueGwkE5dB/l/zLq+OtTyqFIdpcCixljcRHpoBZY5+FhZXFCVyePUcWiVKnavAvIZdqVGsdjJFhl6bPyoIqzVsDBqvf5s8sPHCL+XycryhZM+z8vrppXKMxsY8pzmodDKFJU9pP2Jw48MvE1PPHy/tLMpL8ujv3sL9Ba4ji1gNh3RrqJvnKSUtLCw4MmrYDoDZAvqmG98A0bMAdp9XRfxLHaWmJ+SMnOy5CE0OWivBx7vxpq0F9SyCR+Zq8XcKy3o4PpxDasVtWPaOYmqbEGWhpxLV/KDkRiGbEgF+bwcmIMjE3moTIFJPNSJ0O1UKecBtTgqNMCBMilZBq5Pkn8vECzBJZmMeT6kWMIswee8V8KgO5DHHJxAV+B1zBEp7XfmkZCckZn5JmX5d6LADzq6TjUYEh942HZaID7kAOTg+rIO7FvW4YOrOnZkXTecOKAzp/z/5DiqW28+XmhHDq3q8IFlnL+h1pajFoYdTuGE71wj45to9BHzQwrgYUZ2og5HpA/VMagCJQwm7qKjl4s4kgF493RkvpkZeQ7vozFGRQ5CLEQJWZlWUo06HlSjbHpaJPIuwW15ObwspZHoUncjSXJwMFPCBM/VIOgmwyF9RihIvHNRoV0Bp6m/egs83y1AvxajYQpdvMysxHMZ10nT3zosJOZNxlzJn/I4NedOmXnJLpOVyXIQlNvju1GI1/gx1ceUmQ+E9rQAmxhj3+bzQ4kH8qcQXHwhmGGSkiVlY47TstStKoOuXVDOFWyZvEQIlMVkIorOY+qv3gK9BXoL9BboLdBboLfAc2KB66QSQ4/dIHmV25TxM2eek+ahcKLM12VWK4VKLWvMCXwTFqhNYN1dRSX2OxOHIJYnGtVZq8uV1tdHWlkbaGGxxqPLrLUFPMzs6Xoo6Ca/xqyPW6T4Dym63xbxg6vcKrQ7Gu48olPxXn3D8Sf19//Csr7ta6R1fUiD8Se0qA0t1hXyTIETGdfT3BfMtbIqJLpugXrUX70FvngW6NgwatuWhUhWXdeqGBR5tkEzqCv6dKeOzmwMEP8J2H3rK1pZHKpiQy5BXxxELYD966taGFZqJzuKqGuMwq5LHqNDE8h4OBBJTKRzgWbXNMVQJp1nIPii3EbNU8FVVdN2U2LDyUHT5XuI2+cflLYehmkMOuC3+WMGj1tpm2s7I/ZBb4HeAtfAAmY+HqcV+/yVOAAZDAYQGJ0+GWUfq6YEH5Tp+Cfi4z3zmU3AwymM/AzStDzPa3nbrsqn8elTaFgQowajkQKOTepaNds7StuNllb269SpOzQYrKlppIQNxBXhDyGobVo27ivKReZAqaVs1zUcpDTqcGI6Nuoy/Jl6LoKqs9M8BAnbljQzoYdkcRslpsjECkzy6udglwy+DPz2MBEhRB5F5DBLBA1vZnwJtjONE0btaHGYtboYtXdlqCMHVnX6+EHdeuNxfdltZ/Tld9ykW84c042njujUiUM6emiPDuxdwsmrtTQKGtZSFQ/R0E0AAA1CSURBVFrA0Yt1yG2V06QgdWOldiwSqJqFaS/ClNHLs3Af+Xb6NxTjQgsym0KCi87leVO08j7pfVOzy8x4L01By4FKx/cypSyKwWHA73no8UvIl6LE5jwe7gZZ5XbuKzC3M20pLFd9eJmrZlxB9Dqd5OFuOK1Hb4HntwW8RzMJ0AjGg48bYtObHBaYQYx5shjgqjlENiX53CXmL+fzLA8FXSw2s5hXrGWcd4WMFMLpEyLx+e00xzz93IXTmtC8tJewEFyXOQph1wO6T+4iLPAyiebQxmKHLOObI6uwwpBvzJK6tKIuL4MFaE6fijPmJK82kPSQoL97C/QW6C3QW6C3QG+B3gK9BT4HCyT2Qsra0heW+GAWYintdF+P5jT9oZzE2t84EKlr0yrr6QP7VhVyx+HHDHhpgfygVgZdpOu6Voj4brh5XYO/12XK4OuxX6z2nEbNo1pL9+vQ4D59y8uW9I+//WZ944trree7VG/fqVF+UlXepo6ETu75Rby/WDxI9yTdBySjv3sLPDsL+ALCsnfIKUT3ugQpzjbDnJzK5ovJLFJZUMfhSBWtLOo8NDp8FbP8IGT/+pIO7V/VkYO+qbSiyKDwww/GF1yJYZIVOECZ/s32gHiTX8YJYYBDwMNI2uGyMwulBDJKm4yBZPp8L1qNCJeTCTXTw0QVyJcSbfSf5FU5hayUUyxtWYxntfPoh6VwQcZi1Qu3bRImEgTkSDKV0CVfCV28rszp009vtevGNry9Xpfn63syxmVVRVkwDgGWlFLifTKu40B+AJIY/NnHfdOw6e9zlWlr0qplcyYHdsV9YIsyuaWc9wOCa3obc1WQsdlmZZNJ04t2SkFKJqGq5agK/SsOdQOOCROwTp1+sWTLMmhtHmvcbalJ20psxEXm9sz8m/k+iCsgy0z+BFHBgoyDAbOW0IGXI+wCr1slyyS+FdlMGV5xOc3n74TchGNl6BwczK9RgbnVgEBWtAQFuThL5kg7Uotuzaa6yQWlZoO2neew/YIWBmOtLicdWK907MiibjjBYcfpdd122xHdcvNBnTmzV8eOr5T/l2MPPEvL0uIS9diE8o2iJqDBjlMY79bciUNPefuBSfI2B9oUQ6UYIi3MIO1ChscKYgjygyRSgopNTSmZskOh0Mxotc34sJOZaX653WOMijEoQncEMh3m+mQSBZTJuyC74p9IPxXiKsXJzVdARR4Mn+HO4h/vKT8TSp/ISLoSkPq7t8Dz2AJ2Uff5OOiUylhgnDPfplYy5reKuYCzDy2MohYWAvPAGLR8XzqZOW+WhSSFHW1uP6qsLVVVK3JK+UDMYabphUw5pqlr+ERntC260N6c8ZHL3Ob26JT5PkyRiEtQlY1nsVGnQJuNtJm3lHz4mR7V5pEmaU2bO6vaaVZZLyzI+HYFM+ZoacD8VFPP3Bzqr94CvQV6C/QW6C3wxbdAX0NvgevCAhktdoPkVe6MDwnIcX9pDrwtfLEkwxfzv9gTsxS6XFDJWBcHxRBloaIksKgMvfDit9Wx06mTh+UHIYMqK7E2z902HKypY6sIT8ceiuGnVmGkYENQy5CpmJRCJ9Uuv9OibWhxco++bN+j+u//1Ejf+Q0LesnRR1SNP6wqPaTcXlDXtEoZHS0UHW0yUUCz/u4t8EW2gCEfsOjQFfBDkLZtymFI2dBSVhVNo0GlpdGAxUoqMN+wIa8MOqTlAl/0XAKk2T3NdV7/S1usjwr9EpXkbj1IPrvbKDatnwh3nmnodDFpAIazL7o8I1pkIyoy6LJi3tT2hQclBqZYnpmZYmBgEvrGVWKkdkwmuso1lb47Y3fL+ri/9x59P/hi9QGGqByBgbgwqlVXRDo+rs2YzemxQmg1rDot1IkwqW22FPn+d2yIG4V8fIsiYk7bPYqf+7grMUdApYAKs7Q3cA5mLAEDgsuRPU9R+w4c0+Gjp9Rw4ONtG2CPwPztc3pKSX75/GvZPFpKl4jHssf80RFxXoenHZC4zShnQWY2hU+kDnNe4H9SEZgfOPhuof+GRfntim0cnk1lDmQihxRD3sXKctT+fYs6fnRdp284qBtPH9WL77hRL7r9Rt1680nddOaYTp86TP4+HTmyrsOH1hQoazaWBQ42wgQdJmg1mYYc+BgnQ5aTLkcmPYeIS66y3AZXwLJK/jwU6UswygHtRiD7EigtXczXs7h2y57Fr9BRF9OIv1K/i3XPyl41Tbn+7i1w0QJ95EoL+LDyiSCrxGbZBom5jwXglJwZXZ3M5z4HRDOD10FAWhwmF2gicRjABKKrX15mjqtzfPGpmSrmIKq5Ph562vMSEYfHHSS9nZrRfG5ScCIgnzb7AUlSBcdIXfLfAlll4bsIBsocskzn2sy6IlNjplx/9xboLdBboLdAb4HeAr0FXigWcD9rNz5Du91V2o3CPiVMfSrhU00xT8v9M/xXvC05hMclLsM7M/Y9u3as4YB9hL1r2geWFocK+HBtu6PUcUBhwgc2Zf+pFvYbJHw9E7KS/AdjWpeRG0VrtBC2tdA9rHW7Vy87taO//U1H9de+fp9uPrCh5fyAVuoNvMJNRdbyg4HLbF2a+qu3wDWzgG8GOnyzzEMzU4xR/qtPu//esa64zExmdgX1+kuydzfTMxNKgQ3Q4KcyTABPPvmE0tYmG6Rjic1CsmQ0IdCuGEwOT1+GLGkOov3dW6C3wHNsAT+4KOi0NKw1ilk1G+WVjTWMYw4+PNzSIG4S3y4HnZvnH5LnBzaoQtm8QmfGfBnLRJ+vdxws6MTxG5i3gvzPLMljIeqzuwy2OYjuuosDRRo3BYm5IKdOmcOOjGPkodSQ3lHuNtU1G+U3OqJ2ODiX1teGOnRgRTffdEw3njnMYcdBnT55QDcc36fjR/bo2OE1HTm4qqXFkRZGQ42GQ9VVLA6R1+M/LdJMmlKvmZUQdQg97rHsjx69BXoL9BZ4Tizg/rEj4h97hWbMRcDju+E8jt20L814kPJASjXNI45PLRbEUyRobh//f6gWWExzANIR5ppPbpAfkmj+HYazv3sL9BboLfCcWKCvpLdAb4HeAi94C2TFGFSx7h4OB1peXtLanlUtryxrMMBPY48lznxdlWu65nbf1szkPyxkVdI4jbXTwRAGiiFqkLe0Rw/p+OAefeOtY/3Nr1/U19881mj7j1W397Hf+qgm6YLSIJf1vvqrt8C1skAIgUOBoEhH97iZFVW8kyffICypSw8zk5ldIlzPMXbxck5oyFAlLPHcKYNYmba3zrEG21KlLcm2Jf/bzR4HZju0E3gcSDvk7wb8DHRlQvVQbwP6R98PnpN+wNjUDEvDlvF7Qc32I7pw9m49/MCH9dEPvV2/+5ZX6ddf9eP6iR/7Pv3cT/+Q3vaW10r+p6FaDjuZ66QoBd+4Md7b8/VG9y7pyJFj2rfvAPOaqZm0hMKpqZm/guQ/AfIZm4ccXQkK4QD5r8CmtpGDkw4F5tThIGp5acQhx6JOcqBx5vQhvej2G/QVX36zvvIrbtOLX3RGt91ykoOPI/AMtb461MpSreWFoFGdVIdGITOXpkmRZ2ZC0aIBEWg2gwinMDP5NX36fD51xpzW43OzQM/dW6C3wLO3gPvKZtOZyKVk5kmH2ZTm8Tk8/0sWOTBt1zIONcp3hm/D7oON7PkawsPBR8cBSFrg21TDygGIMscliWc/j3/J9o++Yb0Fegv0Fugt0Fugt8B1aQHf8/V93rZthSMnPwhZXV3R6toKByFL7AsHFbcW366EeGw4dPLLoHUda3j/YXH2VNz7ta5TaHdUd+dUjR/Qvvoh3XF4S9/x3xzV93zHS/XSm5a0OtiRiX0KnsEF9XhOLdBXdoUFzOziIUj0jkzaB0VHZ9bsMjOZ2Sx1/QWXL6M8NUVKHcomdGfBlVt1iYHnByBRMg48fvfNr9bvvvGX9Y7X/5x+9zdfobe97hV6y2+8XG8Gb3ndz+gtvzkD8beS91bSb/3Nn4bvZ8CU/22v/Vn16G3Q94Evbh9462+8QpfhtT+jt7/5lXr7W1+pN7/x5/S61/yYXv3KH9IbfvOn9KE/er0eefADanfuV7RzeuDej+rCuUcUGPfiUCDttFK1IDEL6Hl9caiwtldHj5xQXQ3ZYDKZRcXIxpSFZ2hZljs8bouLkEkF06f/jMdwUGsdZ+jY0cO6+abTuuO2m3TbzTfq5jOndObUMd1wYr+OH13Vvr0DDkWkQRwrclhseVPGgVNkjo3WqPLfvPF5l22vSlkFOFB+sJKZk8UBtdhI9DoNNRwRx8pDg+4tcZR8aaoldPVXb4HeAr0FniML+MFGVVUyY5KizhB8ViKy63Yexy7Sl2jUZDlKwGihz9MklMUs7QS+BOIAJHPw0XWLaruROv8/RiwqM7fzGaZUf/cWeE4t0FfWW6C3QG+B3gK9BV7wFmibicoeqWVskVmC+16ptLAw0p49a6pq/FtLF+nu34kL9w3fL6vj4CTmjJeXVPl/st42eH2mWA00GtUaVTsK4/u0Hu7V7Ye29ee+/KAODMfSeKwqjPR/AQAA///bqC3hAAAABklEQVQDAEqHjAw4MUVeAAAAAElFTkSuQmCC"/>
          <p:cNvSpPr>
            <a:spLocks noChangeAspect="1" noChangeArrowheads="1"/>
          </p:cNvSpPr>
          <p:nvPr/>
        </p:nvSpPr>
        <p:spPr bwMode="auto">
          <a:xfrm>
            <a:off x="155575" y="841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Google Shape;88;g3631b8da17b_0_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08" y="0"/>
            <a:ext cx="1218178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ángulo 6"/>
          <p:cNvSpPr/>
          <p:nvPr/>
        </p:nvSpPr>
        <p:spPr>
          <a:xfrm>
            <a:off x="2266416" y="3096277"/>
            <a:ext cx="80970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CO" sz="3200" b="1" dirty="0">
                <a:solidFill>
                  <a:srgbClr val="767171"/>
                </a:solidFill>
                <a:latin typeface="Verdana"/>
                <a:ea typeface="Verdana"/>
                <a:cs typeface="Verdana"/>
                <a:sym typeface="Verdana"/>
              </a:rPr>
              <a:t>COMITÉ DE COORDINACIÓN OAAS</a:t>
            </a:r>
            <a:endParaRPr lang="es-CO" sz="3200" b="1" dirty="0">
              <a:solidFill>
                <a:srgbClr val="76717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8" name="Google Shape;91;g3631b8da17b_0_10"/>
          <p:cNvGrpSpPr/>
          <p:nvPr/>
        </p:nvGrpSpPr>
        <p:grpSpPr>
          <a:xfrm>
            <a:off x="5425704" y="1297848"/>
            <a:ext cx="1795754" cy="1597270"/>
            <a:chOff x="2861218" y="1875097"/>
            <a:chExt cx="2407500" cy="2141400"/>
          </a:xfrm>
        </p:grpSpPr>
        <p:sp>
          <p:nvSpPr>
            <p:cNvPr id="9" name="Google Shape;92;g3631b8da17b_0_10"/>
            <p:cNvSpPr/>
            <p:nvPr/>
          </p:nvSpPr>
          <p:spPr>
            <a:xfrm>
              <a:off x="2861218" y="1875097"/>
              <a:ext cx="2407500" cy="21414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" name="Google Shape;93;g3631b8da17b_0_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Rectángulo 10"/>
          <p:cNvSpPr/>
          <p:nvPr/>
        </p:nvSpPr>
        <p:spPr>
          <a:xfrm>
            <a:off x="3868465" y="4087542"/>
            <a:ext cx="4455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CO" sz="3200" b="1" dirty="0" smtClean="0">
                <a:solidFill>
                  <a:srgbClr val="767171"/>
                </a:solidFill>
                <a:latin typeface="Verdana"/>
                <a:ea typeface="Verdana"/>
                <a:cs typeface="Verdana"/>
                <a:sym typeface="Verdana"/>
              </a:rPr>
              <a:t>SEPTIEMBRE 2025</a:t>
            </a:r>
            <a:endParaRPr lang="es-CO" sz="3200" b="1" dirty="0">
              <a:solidFill>
                <a:srgbClr val="76717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0764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RESERVA PRESUPUESTAL 2024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7710700-E65C-3B4B-BBE7-6F3E7E29232F}"/>
              </a:ext>
            </a:extLst>
          </p:cNvPr>
          <p:cNvSpPr txBox="1"/>
          <p:nvPr/>
        </p:nvSpPr>
        <p:spPr>
          <a:xfrm>
            <a:off x="591629" y="6103897"/>
            <a:ext cx="10177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</a:t>
            </a:r>
            <a:r>
              <a:rPr lang="es-CO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Los responsables de apoyo técnica a cada uno de los convenios deberán presentar una fecha de compromiso para avanzar en la ejecución de la reserva presupuestalº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7B01889-081D-94AB-B345-C2490469CF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2"/>
          <a:stretch/>
        </p:blipFill>
        <p:spPr>
          <a:xfrm>
            <a:off x="62978" y="1165292"/>
            <a:ext cx="11942328" cy="427454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DB1FD8D-D13D-47D0-9CF7-2FB95C62AC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8" y="5349746"/>
            <a:ext cx="6363222" cy="24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9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/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/>
          <p:cNvSpPr/>
          <p:nvPr/>
        </p:nvSpPr>
        <p:spPr>
          <a:xfrm>
            <a:off x="443962" y="1775094"/>
            <a:ext cx="58224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</a:t>
            </a:r>
          </a:p>
          <a:p>
            <a:pPr algn="ctr"/>
            <a:r>
              <a:rPr lang="es-CO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PRESUPUESTAL-CONTRATACIÓN</a:t>
            </a:r>
          </a:p>
        </p:txBody>
      </p:sp>
    </p:spTree>
    <p:extLst>
      <p:ext uri="{BB962C8B-B14F-4D97-AF65-F5344CB8AC3E}">
        <p14:creationId xmlns:p14="http://schemas.microsoft.com/office/powerpoint/2010/main" val="333567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58102-177D-BFBB-60F7-5A9EBEE2B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9">
            <a:extLst>
              <a:ext uri="{FF2B5EF4-FFF2-40B4-BE49-F238E27FC236}">
                <a16:creationId xmlns:a16="http://schemas.microsoft.com/office/drawing/2014/main" id="{3370361B-4F86-BB8F-16B2-5CB6680CBCC8}"/>
              </a:ext>
            </a:extLst>
          </p:cNvPr>
          <p:cNvSpPr txBox="1"/>
          <p:nvPr/>
        </p:nvSpPr>
        <p:spPr>
          <a:xfrm>
            <a:off x="54536" y="939800"/>
            <a:ext cx="2917265" cy="193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SEGUIMIENTO NUEVOS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 Y/O CONVENIOS 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2025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ED960BD0-3EA4-A3EA-5BC1-C02DF8AC33E4}"/>
              </a:ext>
            </a:extLst>
          </p:cNvPr>
          <p:cNvCxnSpPr/>
          <p:nvPr/>
        </p:nvCxnSpPr>
        <p:spPr>
          <a:xfrm>
            <a:off x="3149600" y="228600"/>
            <a:ext cx="0" cy="6350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D289F6F-024F-BAC1-1D03-200914E5B08A}"/>
              </a:ext>
            </a:extLst>
          </p:cNvPr>
          <p:cNvGraphicFramePr>
            <a:graphicFrameLocks noGrp="1"/>
          </p:cNvGraphicFramePr>
          <p:nvPr/>
        </p:nvGraphicFramePr>
        <p:xfrm>
          <a:off x="3445663" y="282470"/>
          <a:ext cx="8128000" cy="65755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70708">
                  <a:extLst>
                    <a:ext uri="{9D8B030D-6E8A-4147-A177-3AD203B41FA5}">
                      <a16:colId xmlns:a16="http://schemas.microsoft.com/office/drawing/2014/main" val="1260199527"/>
                    </a:ext>
                  </a:extLst>
                </a:gridCol>
                <a:gridCol w="4057292">
                  <a:extLst>
                    <a:ext uri="{9D8B030D-6E8A-4147-A177-3AD203B41FA5}">
                      <a16:colId xmlns:a16="http://schemas.microsoft.com/office/drawing/2014/main" val="3340046992"/>
                    </a:ext>
                  </a:extLst>
                </a:gridCol>
              </a:tblGrid>
              <a:tr h="357610">
                <a:tc>
                  <a:txBody>
                    <a:bodyPr/>
                    <a:lstStyle/>
                    <a:p>
                      <a:r>
                        <a:rPr lang="es-CO" sz="1200" dirty="0"/>
                        <a:t>Contratos</a:t>
                      </a:r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Novedad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676869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Paola Castañeda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GRD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Realizar análisis y diagnóstico de impactos ambientales y sociales por actividades minero-energéticas, enfocado en riesgos generados por el sistema de transporte de hidrocarburos en Nariño.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Estado: Modificación PAE aprobada.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Estructuración-Solicitud de información a proveedores: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Estudio del mercado: En proceso de realización por GGC.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24/09/2025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Posible Proveedor: UNAL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33304"/>
                  </a:ext>
                </a:extLst>
              </a:tr>
              <a:tr h="207264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Ivette Gómez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Gestión Ambiental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Revisar evidencia científica sobre los posibles riesgos asociados a las radiaciones generadas por campos electromagnéticos del sistema eléctrico como primera etapa para formular orientaciones.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SIP Publicada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Radicada en Gestión Contractual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Posible Proveedor: UNAL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Entra en el próximo comité de contratación. 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844543"/>
                  </a:ext>
                </a:extLst>
              </a:tr>
              <a:tr h="188976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 esperada: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Danys Ortiz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Gestión Ambiental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Generar investigación científica para la actualización del </a:t>
                      </a:r>
                      <a:r>
                        <a:rPr lang="es-ES" sz="1200" b="0" dirty="0" err="1"/>
                        <a:t>PIGCCme</a:t>
                      </a:r>
                      <a:r>
                        <a:rPr lang="es-ES" sz="1200" b="0" dirty="0"/>
                        <a:t> 2050 a través de la implementación del Sistema de información Climática del MME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Solicitud de información a proveedores: Publicada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Cierra 26/09/2025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60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33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46AC9-7D79-13B5-CB62-238363151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9">
            <a:extLst>
              <a:ext uri="{FF2B5EF4-FFF2-40B4-BE49-F238E27FC236}">
                <a16:creationId xmlns:a16="http://schemas.microsoft.com/office/drawing/2014/main" id="{39D02CEB-B37B-97F6-CC20-DEC21466D34F}"/>
              </a:ext>
            </a:extLst>
          </p:cNvPr>
          <p:cNvSpPr txBox="1"/>
          <p:nvPr/>
        </p:nvSpPr>
        <p:spPr>
          <a:xfrm>
            <a:off x="54536" y="939800"/>
            <a:ext cx="2917265" cy="193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SEGUIMIENTO NUEVOS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 Y/O CONVENIOS 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2025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99FDF20-DFD1-198E-F8C2-5516ADE9FE8A}"/>
              </a:ext>
            </a:extLst>
          </p:cNvPr>
          <p:cNvCxnSpPr/>
          <p:nvPr/>
        </p:nvCxnSpPr>
        <p:spPr>
          <a:xfrm>
            <a:off x="3149600" y="228600"/>
            <a:ext cx="0" cy="6350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1CA34C8-2CDA-5453-A054-CFA3B3A645F5}"/>
              </a:ext>
            </a:extLst>
          </p:cNvPr>
          <p:cNvGraphicFramePr>
            <a:graphicFrameLocks noGrp="1"/>
          </p:cNvGraphicFramePr>
          <p:nvPr/>
        </p:nvGraphicFramePr>
        <p:xfrm>
          <a:off x="3327400" y="374429"/>
          <a:ext cx="8128000" cy="48686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6019952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340046992"/>
                    </a:ext>
                  </a:extLst>
                </a:gridCol>
              </a:tblGrid>
              <a:tr h="357610">
                <a:tc>
                  <a:txBody>
                    <a:bodyPr/>
                    <a:lstStyle/>
                    <a:p>
                      <a:r>
                        <a:rPr lang="es-CO" sz="1200" dirty="0"/>
                        <a:t>Contratos</a:t>
                      </a:r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Novedad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676869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Jorge Ospina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Proveedor: OPIAC-DFM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Aunar esfuerzos técnicos y administrativos entre el MME y la OPIAC para avanzar en la segunda fase de implementación de la ruta del Plan de Acción en los territorios indígenas de la Amazonia, en coordinación con la MRA.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Estructuración-Estudios previos: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Radicado en Neón.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En validación del Financiero de GGC.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Prevé ir a comité de la próxima semana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(01/10/2025)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33304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Jorge Ospina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Proveedor: ONIC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Aunar esfuerzos técnicos y administrativos para implementar la estrategia de Comunidades Energéticas con lineamientos metodológicos, de mujer, generación y familia construidos con los pueblos indígenas.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Estructuración-Estudios previos.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844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982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93689-558A-66A9-2290-9C1D0AE75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9">
            <a:extLst>
              <a:ext uri="{FF2B5EF4-FFF2-40B4-BE49-F238E27FC236}">
                <a16:creationId xmlns:a16="http://schemas.microsoft.com/office/drawing/2014/main" id="{FA8C2B2B-8977-D7FA-D4DF-605FBCA48035}"/>
              </a:ext>
            </a:extLst>
          </p:cNvPr>
          <p:cNvSpPr txBox="1"/>
          <p:nvPr/>
        </p:nvSpPr>
        <p:spPr>
          <a:xfrm>
            <a:off x="54536" y="939800"/>
            <a:ext cx="2917265" cy="193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SEGUIMIENTO NUEVOS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 Y/O CONVENIOS 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2025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1BEA1F98-18F7-2FD5-4D5F-C2DF59CABF74}"/>
              </a:ext>
            </a:extLst>
          </p:cNvPr>
          <p:cNvCxnSpPr/>
          <p:nvPr/>
        </p:nvCxnSpPr>
        <p:spPr>
          <a:xfrm>
            <a:off x="3149600" y="228600"/>
            <a:ext cx="0" cy="6350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87EFA73-B795-7357-C70F-AC9A6541C031}"/>
              </a:ext>
            </a:extLst>
          </p:cNvPr>
          <p:cNvGraphicFramePr>
            <a:graphicFrameLocks noGrp="1"/>
          </p:cNvGraphicFramePr>
          <p:nvPr/>
        </p:nvGraphicFramePr>
        <p:xfrm>
          <a:off x="3407434" y="994675"/>
          <a:ext cx="8128000" cy="48686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6019952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340046992"/>
                    </a:ext>
                  </a:extLst>
                </a:gridCol>
              </a:tblGrid>
              <a:tr h="357610">
                <a:tc>
                  <a:txBody>
                    <a:bodyPr/>
                    <a:lstStyle/>
                    <a:p>
                      <a:r>
                        <a:rPr lang="es-CO" sz="1200" dirty="0"/>
                        <a:t>Contratos</a:t>
                      </a:r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Novedad 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676869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</a:t>
                      </a:r>
                      <a:r>
                        <a:rPr lang="es-CO" sz="1200" b="0" dirty="0"/>
                        <a:t>José </a:t>
                      </a:r>
                      <a:r>
                        <a:rPr lang="es-CO" sz="1200" b="0" dirty="0" err="1"/>
                        <a:t>Reineiro</a:t>
                      </a:r>
                      <a:endParaRPr lang="es-CO" sz="1200" b="0" dirty="0"/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Proveedor: CRIDEC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Aunar esfuerzos técnicos, administrativos y financieros para avanzar progresivamente en los compromisos CRIDEC de minería y energía del plan de acción 2025, en el marco de las Resolución 1514/2021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En ejecución.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33304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/>
                        <a:t>Modalidad: Contratación directa</a:t>
                      </a:r>
                    </a:p>
                    <a:p>
                      <a:r>
                        <a:rPr lang="es-CO" sz="1200" b="1"/>
                        <a:t>Fecha Fin: </a:t>
                      </a:r>
                      <a:r>
                        <a:rPr lang="es-CO" sz="1200" b="0"/>
                        <a:t>31/12/2024</a:t>
                      </a:r>
                    </a:p>
                    <a:p>
                      <a:r>
                        <a:rPr lang="es-CO" sz="1200" b="1"/>
                        <a:t>Dependencias involucradas: </a:t>
                      </a:r>
                      <a:r>
                        <a:rPr lang="es-CO" sz="1200" b="0"/>
                        <a:t>OAAS </a:t>
                      </a:r>
                    </a:p>
                    <a:p>
                      <a:r>
                        <a:rPr lang="es-CO" sz="1200" b="1"/>
                        <a:t>Responsable trámite:  </a:t>
                      </a:r>
                    </a:p>
                    <a:p>
                      <a:r>
                        <a:rPr lang="es-CO" sz="1200" b="1"/>
                        <a:t>Proyecto de inversión: </a:t>
                      </a:r>
                      <a:r>
                        <a:rPr lang="es-CO" sz="1200" b="0"/>
                        <a:t>Relacionamiento Territorial</a:t>
                      </a:r>
                    </a:p>
                    <a:p>
                      <a:r>
                        <a:rPr lang="es-CO" sz="1200" b="1"/>
                        <a:t>Proveedor: CRIHU</a:t>
                      </a:r>
                    </a:p>
                    <a:p>
                      <a:r>
                        <a:rPr lang="es-CO" sz="1200" b="1"/>
                        <a:t>Objeto: </a:t>
                      </a:r>
                    </a:p>
                    <a:p>
                      <a:endParaRPr lang="es-CO" sz="1200" b="1"/>
                    </a:p>
                    <a:p>
                      <a:r>
                        <a:rPr lang="es-ES" sz="1200" b="0"/>
                        <a:t>Aunar esfuerzos técnicos, administrativos y financieros para avanzar progresivamente en los compromisos CRIHU de minería y energía del plan de acción 2025, en el marco de las Resoluciones 1515/2021 y 0972/2022.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En ejecución.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844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5990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43560-6B90-234E-A03B-DFC044336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9">
            <a:extLst>
              <a:ext uri="{FF2B5EF4-FFF2-40B4-BE49-F238E27FC236}">
                <a16:creationId xmlns:a16="http://schemas.microsoft.com/office/drawing/2014/main" id="{EFBE05AE-98F1-F316-A99D-7BA5E58B49CA}"/>
              </a:ext>
            </a:extLst>
          </p:cNvPr>
          <p:cNvSpPr txBox="1"/>
          <p:nvPr/>
        </p:nvSpPr>
        <p:spPr>
          <a:xfrm>
            <a:off x="54536" y="939800"/>
            <a:ext cx="2917265" cy="193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SEGUIMIENTO NUEVOS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 Y/O CONVENIOS 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2025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34D8092-E144-D712-3FA9-7F277BABF66A}"/>
              </a:ext>
            </a:extLst>
          </p:cNvPr>
          <p:cNvCxnSpPr/>
          <p:nvPr/>
        </p:nvCxnSpPr>
        <p:spPr>
          <a:xfrm>
            <a:off x="3149600" y="228600"/>
            <a:ext cx="0" cy="6350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8986D4C-36E4-B718-01E0-064179EFA0C9}"/>
              </a:ext>
            </a:extLst>
          </p:cNvPr>
          <p:cNvGraphicFramePr>
            <a:graphicFrameLocks noGrp="1"/>
          </p:cNvGraphicFramePr>
          <p:nvPr/>
        </p:nvGraphicFramePr>
        <p:xfrm>
          <a:off x="3255896" y="1115156"/>
          <a:ext cx="8128000" cy="48686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6019952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340046992"/>
                    </a:ext>
                  </a:extLst>
                </a:gridCol>
              </a:tblGrid>
              <a:tr h="357610">
                <a:tc>
                  <a:txBody>
                    <a:bodyPr/>
                    <a:lstStyle/>
                    <a:p>
                      <a:r>
                        <a:rPr lang="es-CO" sz="1200" dirty="0"/>
                        <a:t>Contratos</a:t>
                      </a:r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Novedad 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676869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 </a:t>
                      </a:r>
                      <a:r>
                        <a:rPr lang="es-CO" sz="1200" b="0" dirty="0"/>
                        <a:t>Gabriel Riaño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Proveedor: CRIC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Aunar esfuerzos técnicos y administrativos para avanzar progresivamente en compromisos CRIC de minería, energía e hidrocarburos plan de acción 2025, Plan Cuatrienal 2023-2026 del Decreto 1811 de 2017.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Estructuración-Estudios previos: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dirty="0"/>
                        <a:t>Cric no cambia de postura y se ratificará en comisión mixta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dirty="0">
                          <a:solidFill>
                            <a:schemeClr val="accent5"/>
                          </a:solidFill>
                        </a:rPr>
                        <a:t>Plan de Choque.</a:t>
                      </a:r>
                      <a:endParaRPr lang="es-CO" sz="1200" b="1" dirty="0">
                        <a:solidFill>
                          <a:schemeClr val="accent5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33304"/>
                  </a:ext>
                </a:extLst>
              </a:tr>
              <a:tr h="225552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 Diana Guasca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Proveedor: 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Contratar los servicios para apoyar la tercera fase de creación de comunidades energéticas para la sostenibilidad y gobernabilidad con comunidades negras, afrocolombianas, raizales y palenqueras. 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Presentado a Comité, en pasos en Neón.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Fecha máxima según aplicativo: 26/09/2025.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844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32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65177-AAD2-073C-D0DD-57B8BEBF1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9">
            <a:extLst>
              <a:ext uri="{FF2B5EF4-FFF2-40B4-BE49-F238E27FC236}">
                <a16:creationId xmlns:a16="http://schemas.microsoft.com/office/drawing/2014/main" id="{9AED1693-E84B-8C5E-FBB0-8AA6D8C0F81F}"/>
              </a:ext>
            </a:extLst>
          </p:cNvPr>
          <p:cNvSpPr txBox="1"/>
          <p:nvPr/>
        </p:nvSpPr>
        <p:spPr>
          <a:xfrm>
            <a:off x="54536" y="939800"/>
            <a:ext cx="2917265" cy="1937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SEGUIMIENTO NUEVOS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 Y/O CONVENIOS </a:t>
            </a:r>
          </a:p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2025</a:t>
            </a:r>
          </a:p>
        </p:txBody>
      </p: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BD7497E-1A93-8BB9-4806-B65D1EEC6FCC}"/>
              </a:ext>
            </a:extLst>
          </p:cNvPr>
          <p:cNvCxnSpPr/>
          <p:nvPr/>
        </p:nvCxnSpPr>
        <p:spPr>
          <a:xfrm>
            <a:off x="3149600" y="228600"/>
            <a:ext cx="0" cy="63500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539C35F-8791-99BA-CA22-8E407B96A932}"/>
              </a:ext>
            </a:extLst>
          </p:cNvPr>
          <p:cNvGraphicFramePr>
            <a:graphicFrameLocks noGrp="1"/>
          </p:cNvGraphicFramePr>
          <p:nvPr/>
        </p:nvGraphicFramePr>
        <p:xfrm>
          <a:off x="3327400" y="500332"/>
          <a:ext cx="8128000" cy="446811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60199527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340046992"/>
                    </a:ext>
                  </a:extLst>
                </a:gridCol>
              </a:tblGrid>
              <a:tr h="322835">
                <a:tc>
                  <a:txBody>
                    <a:bodyPr/>
                    <a:lstStyle/>
                    <a:p>
                      <a:r>
                        <a:rPr lang="es-CO" sz="1200" dirty="0"/>
                        <a:t>Contratos</a:t>
                      </a:r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Novedad 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676869"/>
                  </a:ext>
                </a:extLst>
              </a:tr>
              <a:tr h="207264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 </a:t>
                      </a:r>
                      <a:r>
                        <a:rPr lang="es-CO" sz="1200" b="0" dirty="0"/>
                        <a:t>José </a:t>
                      </a:r>
                      <a:r>
                        <a:rPr lang="es-CO" sz="1200" b="0" dirty="0" err="1"/>
                        <a:t>Reinerio</a:t>
                      </a:r>
                      <a:r>
                        <a:rPr lang="es-CO" sz="1200" b="0" dirty="0"/>
                        <a:t> 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Relacionamiento Territorial</a:t>
                      </a:r>
                    </a:p>
                    <a:p>
                      <a:r>
                        <a:rPr lang="es-CO" sz="1200" b="1" dirty="0"/>
                        <a:t>Objeto: </a:t>
                      </a:r>
                    </a:p>
                    <a:p>
                      <a:endParaRPr lang="es-CO" sz="1200" b="1" dirty="0"/>
                    </a:p>
                    <a:p>
                      <a:r>
                        <a:rPr lang="es-ES" sz="1200" b="0" dirty="0"/>
                        <a:t>Contratar los servicios para apoyar la puesta en marcha del plan integral de implementación Decreto 1396-2023, garantizando los derechos de los mineros de las comunidades Negras, Afrocolombianas, Raizales y Palenqueras.</a:t>
                      </a:r>
                      <a:endParaRPr lang="es-CO" sz="1200" b="0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Radicado.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Pendiente presentar a comité.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En revisión de GGC.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33304"/>
                  </a:ext>
                </a:extLst>
              </a:tr>
              <a:tr h="2072640">
                <a:tc>
                  <a:txBody>
                    <a:bodyPr/>
                    <a:lstStyle/>
                    <a:p>
                      <a:r>
                        <a:rPr lang="es-CO" sz="1200" b="1" dirty="0"/>
                        <a:t>Modalidad: Contratación directa</a:t>
                      </a:r>
                    </a:p>
                    <a:p>
                      <a:r>
                        <a:rPr lang="es-CO" sz="1200" b="1" dirty="0"/>
                        <a:t>Fecha Fin: </a:t>
                      </a:r>
                      <a:r>
                        <a:rPr lang="es-CO" sz="1200" b="0" dirty="0"/>
                        <a:t>31/12/2024</a:t>
                      </a:r>
                    </a:p>
                    <a:p>
                      <a:r>
                        <a:rPr lang="es-CO" sz="1200" b="1" dirty="0"/>
                        <a:t>Dependencias involucradas: </a:t>
                      </a:r>
                      <a:r>
                        <a:rPr lang="es-CO" sz="1200" b="0" dirty="0"/>
                        <a:t>OAAS </a:t>
                      </a:r>
                    </a:p>
                    <a:p>
                      <a:r>
                        <a:rPr lang="es-CO" sz="1200" b="1" dirty="0"/>
                        <a:t>Responsable trámite:  </a:t>
                      </a:r>
                      <a:r>
                        <a:rPr lang="es-CO" sz="1200" b="0" dirty="0"/>
                        <a:t>Maria Fernanda Ramirez</a:t>
                      </a:r>
                    </a:p>
                    <a:p>
                      <a:r>
                        <a:rPr lang="es-CO" sz="1200" b="1" dirty="0"/>
                        <a:t>Proyecto de inversión: </a:t>
                      </a:r>
                      <a:r>
                        <a:rPr lang="es-CO" sz="1200" b="0" dirty="0"/>
                        <a:t>Gestión Ambiental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Objeto: </a:t>
                      </a:r>
                      <a:r>
                        <a:rPr lang="es-ES" sz="1200" b="0" i="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Aunar esfuerzos para fortalecer el conocimiento en el desarrollo de Energías Comunitarias con base en biocombustibles</a:t>
                      </a:r>
                      <a:endParaRPr lang="es-CO" sz="1200" b="1" dirty="0"/>
                    </a:p>
                    <a:p>
                      <a:endParaRPr lang="es-CO" sz="1200" b="1" dirty="0"/>
                    </a:p>
                  </a:txBody>
                  <a:tcPr marL="60960" marR="60960" marT="30480" marB="30480"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Publicado SIP.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/>
                        <a:t>Sondeo de Mercado en trámite.</a:t>
                      </a:r>
                    </a:p>
                  </a:txBody>
                  <a:tcPr marL="60960" marR="60960" marT="30480" marB="30480"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373834"/>
                  </a:ext>
                </a:extLst>
              </a:tr>
            </a:tbl>
          </a:graphicData>
        </a:graphic>
      </p:graphicFrame>
      <p:sp>
        <p:nvSpPr>
          <p:cNvPr id="2" name="TextBox 19">
            <a:extLst>
              <a:ext uri="{FF2B5EF4-FFF2-40B4-BE49-F238E27FC236}">
                <a16:creationId xmlns:a16="http://schemas.microsoft.com/office/drawing/2014/main" id="{3107CBF0-7018-9E7C-46D4-9D207C09F065}"/>
              </a:ext>
            </a:extLst>
          </p:cNvPr>
          <p:cNvSpPr txBox="1"/>
          <p:nvPr/>
        </p:nvSpPr>
        <p:spPr>
          <a:xfrm>
            <a:off x="3327400" y="5214791"/>
            <a:ext cx="7996784" cy="347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44"/>
              </a:lnSpc>
            </a:pP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6 </a:t>
            </a:r>
            <a:r>
              <a:rPr lang="en-US" sz="1867" b="1" spc="71" dirty="0" err="1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contratos</a:t>
            </a: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 de </a:t>
            </a:r>
            <a:r>
              <a:rPr lang="en-US" sz="1867" b="1" spc="71" dirty="0" err="1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prestación</a:t>
            </a: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 de </a:t>
            </a:r>
            <a:r>
              <a:rPr lang="en-US" sz="1867" b="1" spc="71" dirty="0" err="1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servicios</a:t>
            </a:r>
            <a:r>
              <a:rPr lang="en-US" sz="1867" b="1" spc="71" dirty="0">
                <a:solidFill>
                  <a:srgbClr val="E4B23D"/>
                </a:solidFill>
                <a:latin typeface="Verdana" panose="020B0604030504040204" pitchFamily="34" charset="0"/>
                <a:ea typeface="Verdana" panose="020B0604030504040204" pitchFamily="34" charset="0"/>
                <a:cs typeface="Aileron Ultra-Bold"/>
                <a:sym typeface="Aileron Ultra-Bold"/>
              </a:rPr>
              <a:t>. ANLA</a:t>
            </a:r>
          </a:p>
        </p:txBody>
      </p:sp>
    </p:spTree>
    <p:extLst>
      <p:ext uri="{BB962C8B-B14F-4D97-AF65-F5344CB8AC3E}">
        <p14:creationId xmlns:p14="http://schemas.microsoft.com/office/powerpoint/2010/main" val="3711728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LEY DE GARANTIAS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CIRCULAR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2072734-FF4C-C5B9-0E99-97885737B1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770255"/>
              </p:ext>
            </p:extLst>
          </p:nvPr>
        </p:nvGraphicFramePr>
        <p:xfrm>
          <a:off x="2235200" y="1145702"/>
          <a:ext cx="8128000" cy="540004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44493695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3507988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495227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5999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DESDE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HASTA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RESPONSABLES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541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18/09/2025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18/09/2025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Designación de enlaces contractuales y financieros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Dependencias del Ministerio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313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22/09/2025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30/09/2025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Diligenciamiento y Envío del PAE y Acuerdos Preliminares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/>
                        <a:t>Dependencias del Ministerio</a:t>
                      </a:r>
                    </a:p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053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01/10/2025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10/10/2025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Revisión y Validación PAE (Preliminar)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GGC-OPGI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62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14/10/2025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20/10/2025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Mesas de trabajo con las dependencias para ajuste PAE y Acuerdos de Gestión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Dependencias</a:t>
                      </a:r>
                    </a:p>
                    <a:p>
                      <a:r>
                        <a:rPr lang="es-CO" dirty="0"/>
                        <a:t>GGC</a:t>
                      </a:r>
                    </a:p>
                    <a:p>
                      <a:r>
                        <a:rPr lang="es-CO" dirty="0"/>
                        <a:t>OPGI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17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503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F6FA0-A73E-2215-20CB-693533927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D9F708C4-B944-E4C5-934C-23F43013A6AB}"/>
              </a:ext>
            </a:extLst>
          </p:cNvPr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8D4CB1-7E73-2240-806E-BD9D0517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7EC3493-7FE2-F838-55F5-F20B2732F842}"/>
              </a:ext>
            </a:extLst>
          </p:cNvPr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LEY DE GARANTIAS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CIRCULAR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D742467-8F30-9BD5-B36D-E355694191BA}"/>
              </a:ext>
            </a:extLst>
          </p:cNvPr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6E35BB5D-9B1F-BCE6-2C63-1F1A68FA87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CEF175A-EE70-D418-A963-C91EC661F8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78427"/>
              </p:ext>
            </p:extLst>
          </p:nvPr>
        </p:nvGraphicFramePr>
        <p:xfrm>
          <a:off x="2235200" y="1145702"/>
          <a:ext cx="8128000" cy="521716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44493695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3507988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5495227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5999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DESDE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HASTA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RESPONSABLES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5541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21/10/2025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23/10/2025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Remisión PAES y Acuerdos de Gestión Preliminares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Dependencias</a:t>
                      </a:r>
                    </a:p>
                    <a:p>
                      <a:r>
                        <a:rPr lang="es-CO" dirty="0"/>
                        <a:t>GGC</a:t>
                      </a:r>
                    </a:p>
                    <a:p>
                      <a:r>
                        <a:rPr lang="es-CO" dirty="0"/>
                        <a:t>OPGI</a:t>
                      </a:r>
                    </a:p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1313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b="1" dirty="0"/>
                        <a:t>24/10/2025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b="1" dirty="0"/>
                        <a:t>28/10/2025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Revisión y consolidación de la matriz final PAE y Acuerdos de Gestión Preliminares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SAF</a:t>
                      </a:r>
                    </a:p>
                    <a:p>
                      <a:r>
                        <a:rPr lang="es-CO" dirty="0"/>
                        <a:t>OPGI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05356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s-CO" b="1" dirty="0"/>
                        <a:t>24/10/2025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Validación Proyectos PIIP*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DNP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62000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b="1" dirty="0"/>
                        <a:t>29/10/2025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Aprobación Marices PAE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Comité de Contratación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17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b="1" dirty="0"/>
                        <a:t>01/10/2025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b="1" dirty="0"/>
                        <a:t>06/11/2025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Estructuración de EP y documentos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Dependencias</a:t>
                      </a:r>
                    </a:p>
                    <a:p>
                      <a:r>
                        <a:rPr lang="es-CO" dirty="0"/>
                        <a:t>GGC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731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36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/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30632B37-C6ED-7C21-8F17-485C6C955BE6}"/>
              </a:ext>
            </a:extLst>
          </p:cNvPr>
          <p:cNvSpPr txBox="1"/>
          <p:nvPr/>
        </p:nvSpPr>
        <p:spPr>
          <a:xfrm>
            <a:off x="514002" y="2022470"/>
            <a:ext cx="5682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CO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PLAN DE ACCIÓN ANUAL OAAS 2025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86" y="0"/>
            <a:ext cx="53993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" y="0"/>
            <a:ext cx="12181784" cy="6858000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2562892" y="3663715"/>
            <a:ext cx="1584565" cy="1409349"/>
            <a:chOff x="2861218" y="1875097"/>
            <a:chExt cx="2407534" cy="2141317"/>
          </a:xfrm>
        </p:grpSpPr>
        <p:sp>
          <p:nvSpPr>
            <p:cNvPr id="8" name="Rectángulo 7"/>
            <p:cNvSpPr/>
            <p:nvPr/>
          </p:nvSpPr>
          <p:spPr>
            <a:xfrm>
              <a:off x="2861218" y="1875097"/>
              <a:ext cx="2407534" cy="2141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561" y="1992339"/>
              <a:ext cx="2167700" cy="1885180"/>
            </a:xfrm>
            <a:prstGeom prst="rect">
              <a:avLst/>
            </a:prstGeom>
          </p:spPr>
        </p:pic>
      </p:grpSp>
      <p:sp>
        <p:nvSpPr>
          <p:cNvPr id="6" name="Rectángulo 5"/>
          <p:cNvSpPr/>
          <p:nvPr/>
        </p:nvSpPr>
        <p:spPr>
          <a:xfrm>
            <a:off x="1465073" y="1775094"/>
            <a:ext cx="378020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SEGUIMIENTO </a:t>
            </a:r>
          </a:p>
          <a:p>
            <a:pPr algn="ctr"/>
            <a:r>
              <a:rPr lang="es-CO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PRESUPUESTAL</a:t>
            </a:r>
          </a:p>
        </p:txBody>
      </p:sp>
    </p:spTree>
    <p:extLst>
      <p:ext uri="{BB962C8B-B14F-4D97-AF65-F5344CB8AC3E}">
        <p14:creationId xmlns:p14="http://schemas.microsoft.com/office/powerpoint/2010/main" val="329266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F6FA0-A73E-2215-20CB-693533927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D9F708C4-B944-E4C5-934C-23F43013A6AB}"/>
              </a:ext>
            </a:extLst>
          </p:cNvPr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8D4CB1-7E73-2240-806E-BD9D0517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7EC3493-7FE2-F838-55F5-F20B2732F842}"/>
              </a:ext>
            </a:extLst>
          </p:cNvPr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D742467-8F30-9BD5-B36D-E355694191BA}"/>
              </a:ext>
            </a:extLst>
          </p:cNvPr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0632B37-C6ED-7C21-8F17-485C6C955BE6}"/>
              </a:ext>
            </a:extLst>
          </p:cNvPr>
          <p:cNvSpPr txBox="1"/>
          <p:nvPr/>
        </p:nvSpPr>
        <p:spPr>
          <a:xfrm>
            <a:off x="0" y="318935"/>
            <a:ext cx="12313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CO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PLAN DE ACCIÓN ANUAL OAAS 2025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235895"/>
            <a:ext cx="10972800" cy="549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F6FA0-A73E-2215-20CB-693533927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D9F708C4-B944-E4C5-934C-23F43013A6AB}"/>
              </a:ext>
            </a:extLst>
          </p:cNvPr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8D4CB1-7E73-2240-806E-BD9D0517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7EC3493-7FE2-F838-55F5-F20B2732F842}"/>
              </a:ext>
            </a:extLst>
          </p:cNvPr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D742467-8F30-9BD5-B36D-E355694191BA}"/>
              </a:ext>
            </a:extLst>
          </p:cNvPr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476" y="1082405"/>
            <a:ext cx="11769048" cy="545457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0632B37-C6ED-7C21-8F17-485C6C955BE6}"/>
              </a:ext>
            </a:extLst>
          </p:cNvPr>
          <p:cNvSpPr txBox="1"/>
          <p:nvPr/>
        </p:nvSpPr>
        <p:spPr>
          <a:xfrm>
            <a:off x="0" y="318935"/>
            <a:ext cx="12313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CO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PLAN DE ACCIÓN ANUAL OAAS 2025 </a:t>
            </a:r>
          </a:p>
        </p:txBody>
      </p:sp>
    </p:spTree>
    <p:extLst>
      <p:ext uri="{BB962C8B-B14F-4D97-AF65-F5344CB8AC3E}">
        <p14:creationId xmlns:p14="http://schemas.microsoft.com/office/powerpoint/2010/main" val="120127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F6FA0-A73E-2215-20CB-693533927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D9F708C4-B944-E4C5-934C-23F43013A6AB}"/>
              </a:ext>
            </a:extLst>
          </p:cNvPr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8D4CB1-7E73-2240-806E-BD9D0517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7EC3493-7FE2-F838-55F5-F20B2732F842}"/>
              </a:ext>
            </a:extLst>
          </p:cNvPr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D742467-8F30-9BD5-B36D-E355694191BA}"/>
              </a:ext>
            </a:extLst>
          </p:cNvPr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32B37-C6ED-7C21-8F17-485C6C955BE6}"/>
              </a:ext>
            </a:extLst>
          </p:cNvPr>
          <p:cNvSpPr txBox="1"/>
          <p:nvPr/>
        </p:nvSpPr>
        <p:spPr>
          <a:xfrm>
            <a:off x="0" y="318935"/>
            <a:ext cx="12313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CO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PLAN DE ACCIÓN ANUAL OAAS 2025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6" y="1058540"/>
            <a:ext cx="11227814" cy="539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19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F6FA0-A73E-2215-20CB-693533927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D9F708C4-B944-E4C5-934C-23F43013A6AB}"/>
              </a:ext>
            </a:extLst>
          </p:cNvPr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08D4CB1-7E73-2240-806E-BD9D0517A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>
            <a:extLst>
              <a:ext uri="{FF2B5EF4-FFF2-40B4-BE49-F238E27FC236}">
                <a16:creationId xmlns:a16="http://schemas.microsoft.com/office/drawing/2014/main" id="{17EC3493-7FE2-F838-55F5-F20B2732F842}"/>
              </a:ext>
            </a:extLst>
          </p:cNvPr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DD742467-8F30-9BD5-B36D-E355694191BA}"/>
              </a:ext>
            </a:extLst>
          </p:cNvPr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0632B37-C6ED-7C21-8F17-485C6C955BE6}"/>
              </a:ext>
            </a:extLst>
          </p:cNvPr>
          <p:cNvSpPr txBox="1"/>
          <p:nvPr/>
        </p:nvSpPr>
        <p:spPr>
          <a:xfrm>
            <a:off x="0" y="318935"/>
            <a:ext cx="12313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CO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PLAN DE ACCIÓN ANUAL OAAS 2025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634" y="1190859"/>
            <a:ext cx="11351623" cy="530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6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81;g316e3212e69_0_168"/>
          <p:cNvSpPr txBox="1">
            <a:spLocks/>
          </p:cNvSpPr>
          <p:nvPr/>
        </p:nvSpPr>
        <p:spPr>
          <a:xfrm>
            <a:off x="3862245" y="1565081"/>
            <a:ext cx="4580007" cy="169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Nunito Sans"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Nunito Black"/>
                <a:sym typeface="Nunito Black"/>
              </a:rPr>
              <a:t>Estrategia de Relacionamiento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Nunito Sans"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Nunito Black"/>
                <a:sym typeface="Nunito Black"/>
              </a:rPr>
              <a:t>Territorial</a:t>
            </a:r>
          </a:p>
        </p:txBody>
      </p:sp>
      <p:sp>
        <p:nvSpPr>
          <p:cNvPr id="5" name="Google Shape;181;g316e3212e69_0_168"/>
          <p:cNvSpPr txBox="1">
            <a:spLocks/>
          </p:cNvSpPr>
          <p:nvPr/>
        </p:nvSpPr>
        <p:spPr>
          <a:xfrm>
            <a:off x="3862244" y="3345313"/>
            <a:ext cx="4580007" cy="6004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Nunito Sans"/>
              <a:buNone/>
              <a:tabLst/>
              <a:defRPr/>
            </a:pPr>
            <a:r>
              <a:rPr kumimoji="0" lang="es-CO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Nunito Black"/>
                <a:sym typeface="Nunito Black"/>
              </a:rPr>
              <a:t>Enraíza </a:t>
            </a:r>
            <a:r>
              <a:rPr kumimoji="0" lang="es-CO" sz="3600" b="0" i="0" u="none" strike="noStrike" kern="0" cap="none" spc="0" normalizeH="0" baseline="0" noProof="0" dirty="0">
                <a:ln>
                  <a:noFill/>
                </a:ln>
                <a:solidFill>
                  <a:srgbClr val="3A3838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Nunito Black"/>
                <a:sym typeface="Nunito Black"/>
              </a:rPr>
              <a:t>la vida</a:t>
            </a:r>
            <a:endParaRPr kumimoji="0" lang="es-CO" sz="3600" b="0" i="0" u="none" strike="noStrike" kern="0" cap="none" spc="0" normalizeH="0" baseline="0" noProof="0" dirty="0">
              <a:ln>
                <a:noFill/>
              </a:ln>
              <a:solidFill>
                <a:srgbClr val="3A3838">
                  <a:lumMod val="7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Nunito Sans ExtraBold"/>
              <a:sym typeface="Nunito Sans ExtraBold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4497572" y="3285458"/>
            <a:ext cx="32748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644" y="4327453"/>
            <a:ext cx="1555783" cy="161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356" y="580913"/>
            <a:ext cx="4219105" cy="226025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13" y="3341914"/>
            <a:ext cx="5012416" cy="272142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915356" y="843286"/>
            <a:ext cx="625472" cy="1815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63009" y="897716"/>
            <a:ext cx="4677819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419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Estrategia de Relacionamiento Territorial, Enraíza la vida</a:t>
            </a:r>
            <a:r>
              <a:rPr kumimoji="0" lang="es-419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 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planea  como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un instrumento orientador que busca </a:t>
            </a:r>
            <a:r>
              <a:rPr kumimoji="0" lang="es-419" sz="1500" b="0" i="0" u="none" strike="noStrike" kern="0" cap="none" spc="0" normalizeH="0" baseline="0" noProof="0" dirty="0" err="1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operacionalizar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los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principios de Coordinación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, concurrencia y subsidiariedad en la planificación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ejecución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políticas públicas del sector minero-energético. </a:t>
            </a:r>
          </a:p>
        </p:txBody>
      </p:sp>
      <p:sp>
        <p:nvSpPr>
          <p:cNvPr id="7" name="Rectángulo 6"/>
          <p:cNvSpPr/>
          <p:nvPr/>
        </p:nvSpPr>
        <p:spPr>
          <a:xfrm>
            <a:off x="5170715" y="3515808"/>
            <a:ext cx="761999" cy="2351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5312228" y="3583919"/>
            <a:ext cx="666205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419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E4B13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Objetivo </a:t>
            </a:r>
            <a:r>
              <a:rPr kumimoji="0" lang="es-419" sz="1600" b="1" i="0" u="none" strike="noStrike" kern="0" cap="none" spc="0" normalizeH="0" baseline="0" noProof="0" dirty="0">
                <a:ln>
                  <a:noFill/>
                </a:ln>
                <a:solidFill>
                  <a:srgbClr val="E4B13A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la estrategia:</a:t>
            </a:r>
            <a:r>
              <a:rPr kumimoji="0" lang="es-419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 </a:t>
            </a:r>
            <a:r>
              <a:rPr kumimoji="0" lang="es-419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/>
            </a:r>
            <a:br>
              <a:rPr kumimoji="0" lang="es-419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</a:b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Generar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condiciones que favorezcan el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desarrollo de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las actividades del SME en armonía con los territorios, </a:t>
            </a:r>
            <a:r>
              <a:rPr kumimoji="0" lang="es-419" sz="15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promoviendo </a:t>
            </a:r>
            <a:r>
              <a:rPr kumimoji="0" lang="es-419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 diálogo </a:t>
            </a:r>
            <a:r>
              <a:rPr kumimoji="0" lang="es-419" sz="15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la participación social con enfoque de derechos, la construcción </a:t>
            </a:r>
            <a:r>
              <a:rPr kumimoji="0" lang="es-419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confianza </a:t>
            </a:r>
            <a:r>
              <a:rPr kumimoji="0" lang="es-419" sz="15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el bienestar colectivo.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endParaRPr kumimoji="0" lang="es-419" sz="1500" b="0" i="0" u="none" strike="noStrike" kern="0" cap="none" spc="0" normalizeH="0" baseline="0" noProof="0" dirty="0" smtClean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419" sz="600" b="0" i="0" u="none" strike="noStrike" kern="0" cap="none" spc="0" normalizeH="0" baseline="0" noProof="0" dirty="0" smtClean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Todo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ello, con el propósito de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posicionar la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TEJ en la agenda pública y social, e incidir en los determinantes sociales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ambientales </a:t>
            </a:r>
            <a:r>
              <a:rPr kumimoji="0" lang="es-419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que impulsan un desarrollo sostenible y sustentable </a:t>
            </a:r>
            <a:r>
              <a:rPr kumimoji="0" lang="es-419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 Colombia.</a:t>
            </a:r>
            <a:endParaRPr kumimoji="0" lang="es-419" sz="15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02"/>
          <a:stretch/>
        </p:blipFill>
        <p:spPr>
          <a:xfrm>
            <a:off x="1094011" y="3515808"/>
            <a:ext cx="3935603" cy="232982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17628" r="18907" b="14862"/>
          <a:stretch/>
        </p:blipFill>
        <p:spPr>
          <a:xfrm>
            <a:off x="5687788" y="838201"/>
            <a:ext cx="3260269" cy="183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/>
          <p:nvPr/>
        </p:nvSpPr>
        <p:spPr>
          <a:xfrm>
            <a:off x="5508170" y="1724639"/>
            <a:ext cx="5910944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 b="21587"/>
          <a:stretch/>
        </p:blipFill>
        <p:spPr>
          <a:xfrm>
            <a:off x="367943" y="816429"/>
            <a:ext cx="5140227" cy="4539342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841239" y="2205449"/>
            <a:ext cx="4253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Porque son elementos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sólidos que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soporta y estructura la visión, los valores y las acciones de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estrategia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28967" y="1747152"/>
            <a:ext cx="4677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¿Por qué definir pilares en la ERT?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2914771" y="3190727"/>
            <a:ext cx="1885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Participación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914771" y="3710779"/>
            <a:ext cx="1188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Justicia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2914771" y="4217474"/>
            <a:ext cx="1733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Gobernanza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6523581" y="2280453"/>
            <a:ext cx="4568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Es una perspectiva que reconoce las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particularidades de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los diferentes grupos poblaciones relacionados al sector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minero-energético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8028531" y="1747152"/>
            <a:ext cx="1559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Enfoques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8644434" y="3552717"/>
            <a:ext cx="2457132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Derechos humanos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7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Diferencial</a:t>
            </a:r>
            <a:endParaRPr kumimoji="0" lang="es-MX" sz="15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7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</a:t>
            </a:r>
            <a:r>
              <a:rPr kumimoji="0" lang="es-MX" sz="15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género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7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Étnico </a:t>
            </a:r>
            <a:endParaRPr kumimoji="0" lang="es-MX" sz="15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7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</a:t>
            </a:r>
            <a:endParaRPr kumimoji="0" lang="es-419" sz="15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cxnSp>
        <p:nvCxnSpPr>
          <p:cNvPr id="22" name="Conector recto 21"/>
          <p:cNvCxnSpPr/>
          <p:nvPr/>
        </p:nvCxnSpPr>
        <p:spPr>
          <a:xfrm>
            <a:off x="2525489" y="3256043"/>
            <a:ext cx="0" cy="12833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40" y="3296847"/>
            <a:ext cx="1127822" cy="1122753"/>
          </a:xfrm>
          <a:prstGeom prst="rect">
            <a:avLst/>
          </a:prstGeom>
        </p:spPr>
      </p:pic>
      <p:cxnSp>
        <p:nvCxnSpPr>
          <p:cNvPr id="24" name="Conector recto 23"/>
          <p:cNvCxnSpPr/>
          <p:nvPr/>
        </p:nvCxnSpPr>
        <p:spPr>
          <a:xfrm>
            <a:off x="8298812" y="3611390"/>
            <a:ext cx="0" cy="1618709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n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77" y="3634917"/>
            <a:ext cx="202316" cy="182085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77" y="3983275"/>
            <a:ext cx="202316" cy="182085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77" y="4304875"/>
            <a:ext cx="202316" cy="18208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77" y="4653233"/>
            <a:ext cx="202316" cy="182085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77" y="5001591"/>
            <a:ext cx="202316" cy="182085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039" y="3252357"/>
            <a:ext cx="240000" cy="216000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039" y="3772056"/>
            <a:ext cx="240000" cy="216000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039" y="4304064"/>
            <a:ext cx="240000" cy="216000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458" y="3772056"/>
            <a:ext cx="1152959" cy="114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1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ángulo redondeado 59"/>
          <p:cNvSpPr/>
          <p:nvPr/>
        </p:nvSpPr>
        <p:spPr>
          <a:xfrm>
            <a:off x="3199005" y="2371042"/>
            <a:ext cx="5117681" cy="570630"/>
          </a:xfrm>
          <a:prstGeom prst="roundRect">
            <a:avLst/>
          </a:prstGeom>
          <a:noFill/>
          <a:ln>
            <a:solidFill>
              <a:srgbClr val="76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4762" r="33037" b="6190"/>
          <a:stretch/>
        </p:blipFill>
        <p:spPr>
          <a:xfrm>
            <a:off x="-10886" y="304228"/>
            <a:ext cx="3243943" cy="610688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30244" y="2185575"/>
            <a:ext cx="2550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 Marco Metodológico constituye el eje operativo de la ERT:</a:t>
            </a:r>
            <a:endParaRPr kumimoji="0" lang="es-419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3611526" y="1274768"/>
            <a:ext cx="79164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Una gobernanza 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efectiva del sector minero-</a:t>
            </a:r>
            <a:r>
              <a:rPr kumimoji="0" lang="es-MX" sz="1500" b="0" i="0" u="none" strike="noStrike" kern="0" cap="none" spc="0" normalizeH="0" baseline="0" noProof="0" dirty="0" err="1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energetico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requiere decisiones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fundamentadas en conocimiento contextualizado, actualizado y útil.</a:t>
            </a:r>
            <a:endParaRPr kumimoji="0" lang="es-419" sz="15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3877720" y="538756"/>
            <a:ext cx="4191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Gestión del conocimiento para la gobernanza territorial: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EFC22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" name="Rectángulo redondeado 2"/>
          <p:cNvSpPr/>
          <p:nvPr/>
        </p:nvSpPr>
        <p:spPr>
          <a:xfrm>
            <a:off x="3135086" y="456201"/>
            <a:ext cx="5334000" cy="794202"/>
          </a:xfrm>
          <a:prstGeom prst="roundRect">
            <a:avLst/>
          </a:prstGeom>
          <a:noFill/>
          <a:ln>
            <a:solidFill>
              <a:srgbClr val="76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757" y="369113"/>
            <a:ext cx="1007055" cy="1003630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2961292" y="578540"/>
            <a:ext cx="753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3825568" y="1823439"/>
            <a:ext cx="74883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Herramienta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 observatorio de la Oficina de Asuntos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Ambientales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Sociales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3611526" y="2980492"/>
            <a:ext cx="79164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Generar condiciones para que </a:t>
            </a: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todos los 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actores involucrados en el desarrollo del sector </a:t>
            </a: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minero-energético cuenten 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 los conocimientos y herramientas necesarias para </a:t>
            </a: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construcción 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una visión compartida.</a:t>
            </a:r>
            <a:endParaRPr kumimoji="0" lang="es-419" sz="15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3877720" y="2476601"/>
            <a:ext cx="4362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Fortalecimiento </a:t>
            </a:r>
            <a:r>
              <a:rPr kumimoji="0" lang="es-MX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capacidades</a:t>
            </a: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EFC22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757" y="2173111"/>
            <a:ext cx="1007055" cy="1003630"/>
          </a:xfrm>
          <a:prstGeom prst="rect">
            <a:avLst/>
          </a:prstGeom>
        </p:spPr>
      </p:pic>
      <p:sp>
        <p:nvSpPr>
          <p:cNvPr id="46" name="CuadroTexto 45"/>
          <p:cNvSpPr txBox="1"/>
          <p:nvPr/>
        </p:nvSpPr>
        <p:spPr>
          <a:xfrm>
            <a:off x="2961292" y="2382538"/>
            <a:ext cx="753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0" name="CuadroTexto 49"/>
          <p:cNvSpPr txBox="1"/>
          <p:nvPr/>
        </p:nvSpPr>
        <p:spPr>
          <a:xfrm>
            <a:off x="3524440" y="5350284"/>
            <a:ext cx="83736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Mejorar la </a:t>
            </a: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manera en La 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que se realizan las actividades del sector minero-energético en </a:t>
            </a:r>
            <a:r>
              <a:rPr kumimoji="0" lang="es-MX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los territorios</a:t>
            </a:r>
            <a:r>
              <a:rPr kumimoji="0" lang="es-MX" sz="15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, a partir del relacionamiento y la acción/construcción colectiva. </a:t>
            </a:r>
            <a:endParaRPr kumimoji="0" lang="es-419" sz="15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3756585" y="4774849"/>
            <a:ext cx="7029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Gestión intersectorial, </a:t>
            </a:r>
            <a:r>
              <a:rPr kumimoji="0" lang="es-MX" sz="1800" b="1" i="0" u="none" strike="noStrike" kern="0" cap="none" spc="0" normalizeH="0" baseline="0" noProof="0" dirty="0" err="1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intrasectorial</a:t>
            </a: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y </a:t>
            </a:r>
            <a:r>
              <a:rPr kumimoji="0" lang="es-MX" sz="1800" b="1" i="0" u="none" strike="noStrike" kern="0" cap="none" spc="0" normalizeH="0" baseline="0" noProof="0" dirty="0" err="1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transectorial</a:t>
            </a: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 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EFC22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2" name="Rectángulo redondeado 51"/>
          <p:cNvSpPr/>
          <p:nvPr/>
        </p:nvSpPr>
        <p:spPr>
          <a:xfrm>
            <a:off x="3135085" y="4704985"/>
            <a:ext cx="7651265" cy="570630"/>
          </a:xfrm>
          <a:prstGeom prst="roundRect">
            <a:avLst/>
          </a:prstGeom>
          <a:noFill/>
          <a:ln>
            <a:solidFill>
              <a:srgbClr val="7676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53" name="Imagen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757" y="4498151"/>
            <a:ext cx="1007055" cy="1003630"/>
          </a:xfrm>
          <a:prstGeom prst="rect">
            <a:avLst/>
          </a:prstGeom>
        </p:spPr>
      </p:pic>
      <p:sp>
        <p:nvSpPr>
          <p:cNvPr id="54" name="CuadroTexto 53"/>
          <p:cNvSpPr txBox="1"/>
          <p:nvPr/>
        </p:nvSpPr>
        <p:spPr>
          <a:xfrm>
            <a:off x="2961292" y="4707578"/>
            <a:ext cx="753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3611526" y="3749707"/>
            <a:ext cx="80744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Herramienta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Generar metodologías, materiales pedagógicos,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estrategias de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acercamiento a los diferentes actores comunitarios, la concertación y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la implementación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y seguimiento de acuerdos establecidos.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3510768" y="5906635"/>
            <a:ext cx="8074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Herramienta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Mesa técnica intersectorial liderada por la OAAS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153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2" b="7354"/>
          <a:stretch/>
        </p:blipFill>
        <p:spPr>
          <a:xfrm>
            <a:off x="0" y="2166257"/>
            <a:ext cx="12192000" cy="4158343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068286" y="345889"/>
            <a:ext cx="6215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 Protocolo de dialogo </a:t>
            </a: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273627" y="901767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El propósito del presente protocolo de atención de escenarios de movilización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diálogo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 es proveer un instrumento operativo y accionable, para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activar, conducir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cerrar escenarios de diálogo social en el sector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minero-energético, con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enfoque preventivo, diferencial y de seguridad, articulado con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entidades locales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, regionales y nacionales.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0" y="400493"/>
            <a:ext cx="2068286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664026" y="3117384"/>
            <a:ext cx="161108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Activación 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/>
            </a:r>
            <a:b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</a:b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“</a:t>
            </a:r>
            <a:r>
              <a:rPr kumimoji="0" lang="es-MX" sz="1400" b="1" i="0" u="none" strike="noStrike" kern="0" cap="none" spc="0" normalizeH="0" baseline="0" noProof="0" dirty="0" err="1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triage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</a:t>
            </a: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0–24 h)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2443842" y="4972252"/>
            <a:ext cx="161108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Preparación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del </a:t>
            </a: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espacio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(24–72 h)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4365173" y="3031433"/>
            <a:ext cx="171994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Instalación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conducción del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Diálogo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(Día 3–7)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6223906" y="4932026"/>
            <a:ext cx="161108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Negociación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focalizada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Acuerdos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(Día 3–1&lt;5</a:t>
            </a: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8049984" y="2992183"/>
            <a:ext cx="18179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Cierre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comunicativo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transparencia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(Día 7–20)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9720944" y="4841448"/>
            <a:ext cx="206828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Seguimiento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transformación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9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(</a:t>
            </a: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15–90 días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continuo)</a:t>
            </a:r>
            <a:endParaRPr kumimoji="0" lang="es-419" sz="14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1197425" y="2322969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4914898" y="2322969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8599713" y="2322969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5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2950025" y="4247781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6711042" y="4247781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4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10417629" y="4247781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6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457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2356755" y="345889"/>
            <a:ext cx="5529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PROTOCOLO PREVENTIVO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571496" y="1978941"/>
            <a:ext cx="544286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Hace parte de la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Estrategia de Relacionamiento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 (ERT)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Enraíza la vida y busca </a:t>
            </a: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fortalecer capacidades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comunitarias y abrir rutas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participación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para la prevención de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conflictividades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Favorece la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articulación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entre instituciones,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entidades territoriales, comunidades y empresas,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sustentado en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principios de justicia ambiental,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étnico-racial y de género.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Contribuye a la materialización de la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Transición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Energética Justa (TEJ),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transformando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condiciones históricas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injusticia y desigualdad.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-1" y="400493"/>
            <a:ext cx="2356755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181097" y="1462671"/>
            <a:ext cx="4223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Definición </a:t>
            </a:r>
            <a:r>
              <a: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FC22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propósitos</a:t>
            </a:r>
            <a:endParaRPr kumimoji="0" lang="es-MX" sz="2400" b="1" i="0" u="none" strike="noStrike" kern="0" cap="none" spc="0" normalizeH="0" baseline="0" noProof="0" dirty="0">
              <a:ln>
                <a:noFill/>
              </a:ln>
              <a:solidFill>
                <a:srgbClr val="EFC22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6955969" y="1554907"/>
            <a:ext cx="4669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Identificar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necesidades de información </a:t>
            </a: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formación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 las comunidades.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6988627" y="2696987"/>
            <a:ext cx="4669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Fortalecer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capacidades técnicas y </a:t>
            </a: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políticas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actores sociales, autoridades y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pueblos étnicos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7146470" y="4020973"/>
            <a:ext cx="4354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Promover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creación y fortalecimiento 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Comités Ciudadanos de participación </a:t>
            </a: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control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social.</a:t>
            </a:r>
            <a:endParaRPr kumimoji="0" lang="es-419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7097487" y="5366067"/>
            <a:ext cx="4746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Impulsar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articulación </a:t>
            </a: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interinstitucional y </a:t>
            </a: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territorial.</a:t>
            </a:r>
            <a:endParaRPr kumimoji="0" lang="es-419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7" name="Rectángulo redondeado 36"/>
          <p:cNvSpPr/>
          <p:nvPr/>
        </p:nvSpPr>
        <p:spPr>
          <a:xfrm>
            <a:off x="6926033" y="1438003"/>
            <a:ext cx="4729843" cy="794202"/>
          </a:xfrm>
          <a:prstGeom prst="roundRect">
            <a:avLst/>
          </a:prstGeom>
          <a:noFill/>
          <a:ln>
            <a:solidFill>
              <a:srgbClr val="EFC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353" y="1150489"/>
            <a:ext cx="629359" cy="627218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6727668" y="1209123"/>
            <a:ext cx="34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0" name="Rectángulo redondeado 39"/>
          <p:cNvSpPr/>
          <p:nvPr/>
        </p:nvSpPr>
        <p:spPr>
          <a:xfrm>
            <a:off x="6896098" y="2684140"/>
            <a:ext cx="4729843" cy="911106"/>
          </a:xfrm>
          <a:prstGeom prst="roundRect">
            <a:avLst/>
          </a:prstGeom>
          <a:noFill/>
          <a:ln>
            <a:solidFill>
              <a:srgbClr val="EFC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418" y="2396626"/>
            <a:ext cx="629359" cy="627218"/>
          </a:xfrm>
          <a:prstGeom prst="rect">
            <a:avLst/>
          </a:prstGeom>
        </p:spPr>
      </p:pic>
      <p:sp>
        <p:nvSpPr>
          <p:cNvPr id="42" name="CuadroTexto 41"/>
          <p:cNvSpPr txBox="1"/>
          <p:nvPr/>
        </p:nvSpPr>
        <p:spPr>
          <a:xfrm>
            <a:off x="6697733" y="2455260"/>
            <a:ext cx="34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3" name="Rectángulo redondeado 42"/>
          <p:cNvSpPr/>
          <p:nvPr/>
        </p:nvSpPr>
        <p:spPr>
          <a:xfrm>
            <a:off x="6926033" y="3994878"/>
            <a:ext cx="4729843" cy="911106"/>
          </a:xfrm>
          <a:prstGeom prst="roundRect">
            <a:avLst/>
          </a:prstGeom>
          <a:noFill/>
          <a:ln>
            <a:solidFill>
              <a:srgbClr val="EFC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353" y="3707364"/>
            <a:ext cx="629359" cy="627218"/>
          </a:xfrm>
          <a:prstGeom prst="rect">
            <a:avLst/>
          </a:prstGeom>
        </p:spPr>
      </p:pic>
      <p:sp>
        <p:nvSpPr>
          <p:cNvPr id="45" name="CuadroTexto 44"/>
          <p:cNvSpPr txBox="1"/>
          <p:nvPr/>
        </p:nvSpPr>
        <p:spPr>
          <a:xfrm>
            <a:off x="6727668" y="3765998"/>
            <a:ext cx="34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9" name="Rectángulo redondeado 48"/>
          <p:cNvSpPr/>
          <p:nvPr/>
        </p:nvSpPr>
        <p:spPr>
          <a:xfrm>
            <a:off x="6977741" y="5283518"/>
            <a:ext cx="4729843" cy="794202"/>
          </a:xfrm>
          <a:prstGeom prst="roundRect">
            <a:avLst/>
          </a:prstGeom>
          <a:noFill/>
          <a:ln>
            <a:solidFill>
              <a:srgbClr val="EFC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061" y="4996004"/>
            <a:ext cx="629359" cy="627218"/>
          </a:xfrm>
          <a:prstGeom prst="rect">
            <a:avLst/>
          </a:prstGeom>
        </p:spPr>
      </p:pic>
      <p:sp>
        <p:nvSpPr>
          <p:cNvPr id="51" name="CuadroTexto 50"/>
          <p:cNvSpPr txBox="1"/>
          <p:nvPr/>
        </p:nvSpPr>
        <p:spPr>
          <a:xfrm>
            <a:off x="6779376" y="5054638"/>
            <a:ext cx="348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4</a:t>
            </a:r>
            <a:endParaRPr kumimoji="0" lang="es-419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cxnSp>
        <p:nvCxnSpPr>
          <p:cNvPr id="3" name="Conector recto 2"/>
          <p:cNvCxnSpPr/>
          <p:nvPr/>
        </p:nvCxnSpPr>
        <p:spPr>
          <a:xfrm>
            <a:off x="1262743" y="1924336"/>
            <a:ext cx="3951514" cy="0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6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1696454" y="728063"/>
            <a:ext cx="9073146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RESUMEN EJECUCIÓN PRESUPUESTAL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VIGENCIA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84315B2-2EE7-B044-BD94-378D189C7E8D}"/>
              </a:ext>
            </a:extLst>
          </p:cNvPr>
          <p:cNvSpPr txBox="1"/>
          <p:nvPr/>
        </p:nvSpPr>
        <p:spPr>
          <a:xfrm>
            <a:off x="113007" y="1454577"/>
            <a:ext cx="722759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OBSERVACIONES Y RECOMENDACIONES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Acelerar la gestión de los procesos a contratar con proveedores jurídicos para su oportuna ejecución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Seguimiento y cumplimiento al plan de choque definido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Realizar seguimiento semanal a la gestión contractual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ejecución se mide en obligaciones, por tanto es prioritario que a la suscripción de contratos se realice un seguimiento continuo a la ejecución para la presentación de informes de supervisión de manera oportuna y se generen las cuentas de cobro y/o facturas dentro de los tiempos.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2867106-DFBC-C040-A95A-151BA3097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00" y="4081205"/>
            <a:ext cx="11607800" cy="2286000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83DD80F6-DD61-18DF-805A-A192D754781D}"/>
              </a:ext>
              <a:ext uri="{147F2762-F138-4A5C-976F-8EAC2B608ADB}">
                <a16:predDERef xmlns:a16="http://schemas.microsoft.com/office/drawing/2014/main" pred="{7A07B72B-1F6D-AE5F-AFF0-8430986BC0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8252629"/>
              </p:ext>
            </p:extLst>
          </p:nvPr>
        </p:nvGraphicFramePr>
        <p:xfrm>
          <a:off x="7390629" y="1341158"/>
          <a:ext cx="4801371" cy="2567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07794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9" t="12331" r="29147" b="6547"/>
          <a:stretch/>
        </p:blipFill>
        <p:spPr>
          <a:xfrm>
            <a:off x="2807746" y="871369"/>
            <a:ext cx="5830645" cy="550791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356755" y="345889"/>
            <a:ext cx="6362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ESTRUCTURA METODOLÓGICA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-1" y="400493"/>
            <a:ext cx="2356755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97970" y="1673857"/>
            <a:ext cx="2950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Sistema de monitoreo para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prevención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conflictividades. 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97970" y="5208288"/>
            <a:ext cx="29500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Promoción y cualificación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Comités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Ciudadanos 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participación y control social.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8654143" y="1761555"/>
            <a:ext cx="29500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Creación de grupo 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impulso territorial para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identificación de necesidades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coordinación logística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8719457" y="5208288"/>
            <a:ext cx="29500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Realización de Diálogos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que transforman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 torno </a:t>
            </a:r>
            <a:r>
              <a:rPr kumimoji="0" lang="es-MX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 temáticas </a:t>
            </a: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pertinentes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acordadas.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4272643" y="3335946"/>
            <a:ext cx="29500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Articulación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Comunidad-Estado,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Interinstitucional 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 </a:t>
            </a:r>
            <a:endParaRPr kumimoji="0" lang="es-419" sz="16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04800" y="1186543"/>
            <a:ext cx="2558143" cy="37503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234043" y="4769174"/>
            <a:ext cx="2558143" cy="375031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8850087" y="4681028"/>
            <a:ext cx="2558143" cy="37503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8844644" y="1367128"/>
            <a:ext cx="2558143" cy="375031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4744122" y="2851183"/>
            <a:ext cx="1979407" cy="3750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97970" y="1123860"/>
            <a:ext cx="530681" cy="530681"/>
          </a:xfrm>
          <a:prstGeom prst="ellipse">
            <a:avLst/>
          </a:prstGeom>
          <a:solidFill>
            <a:srgbClr val="E4B13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Elipse 35"/>
          <p:cNvSpPr/>
          <p:nvPr/>
        </p:nvSpPr>
        <p:spPr>
          <a:xfrm>
            <a:off x="39459" y="4671638"/>
            <a:ext cx="530681" cy="530681"/>
          </a:xfrm>
          <a:prstGeom prst="ellipse">
            <a:avLst/>
          </a:prstGeom>
          <a:solidFill>
            <a:srgbClr val="50514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6" name="Elipse 45"/>
          <p:cNvSpPr/>
          <p:nvPr/>
        </p:nvSpPr>
        <p:spPr>
          <a:xfrm>
            <a:off x="11124526" y="4601492"/>
            <a:ext cx="530681" cy="530681"/>
          </a:xfrm>
          <a:prstGeom prst="ellipse">
            <a:avLst/>
          </a:prstGeom>
          <a:solidFill>
            <a:srgbClr val="E4B13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7" name="Elipse 46"/>
          <p:cNvSpPr/>
          <p:nvPr/>
        </p:nvSpPr>
        <p:spPr>
          <a:xfrm>
            <a:off x="11197445" y="1289302"/>
            <a:ext cx="530681" cy="530681"/>
          </a:xfrm>
          <a:prstGeom prst="ellipse">
            <a:avLst/>
          </a:prstGeom>
          <a:solidFill>
            <a:srgbClr val="50514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141512" y="1104544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0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91249" y="4666204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11244325" y="1270505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4" name="CuadroTexto 53"/>
          <p:cNvSpPr txBox="1"/>
          <p:nvPr/>
        </p:nvSpPr>
        <p:spPr>
          <a:xfrm>
            <a:off x="11157729" y="4601492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874450" y="1180383"/>
            <a:ext cx="1449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CUIDAR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899370" y="4776137"/>
            <a:ext cx="1449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ACTUAR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7" name="CuadroTexto 56"/>
          <p:cNvSpPr txBox="1"/>
          <p:nvPr/>
        </p:nvSpPr>
        <p:spPr>
          <a:xfrm>
            <a:off x="4703179" y="2838643"/>
            <a:ext cx="22180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RELACIONAR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9093336" y="1365618"/>
            <a:ext cx="1947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RECONOCER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9231528" y="4669836"/>
            <a:ext cx="17540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DIALOGAR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0" name="Elipse 59"/>
          <p:cNvSpPr/>
          <p:nvPr/>
        </p:nvSpPr>
        <p:spPr>
          <a:xfrm>
            <a:off x="5500050" y="2336961"/>
            <a:ext cx="530681" cy="530681"/>
          </a:xfrm>
          <a:prstGeom prst="ellipse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5551840" y="2331527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4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900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66979" y="1476512"/>
            <a:ext cx="10908254" cy="367859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976009" y="2035078"/>
            <a:ext cx="30521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Integración de información del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sector para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identificar posibles escenarios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conflictividad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: proyectos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minero energéticos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, altas tarifas, etc.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32230" y="788502"/>
            <a:ext cx="2558143" cy="37503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425400" y="725819"/>
            <a:ext cx="530681" cy="530681"/>
          </a:xfrm>
          <a:prstGeom prst="ellipse">
            <a:avLst/>
          </a:prstGeom>
          <a:solidFill>
            <a:srgbClr val="E4B13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468942" y="706503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0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1012493" y="782342"/>
            <a:ext cx="1449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CUIDAR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1162553" y="1476512"/>
            <a:ext cx="2546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ACCIÓN PRINCIPAL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5108426" y="1484301"/>
            <a:ext cx="181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INDICADOR</a:t>
            </a:r>
          </a:p>
        </p:txBody>
      </p:sp>
      <p:sp>
        <p:nvSpPr>
          <p:cNvPr id="38" name="CuadroTexto 37"/>
          <p:cNvSpPr txBox="1"/>
          <p:nvPr/>
        </p:nvSpPr>
        <p:spPr>
          <a:xfrm>
            <a:off x="7821307" y="1505817"/>
            <a:ext cx="3425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RESPONSABLE MME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4729127" y="2035077"/>
            <a:ext cx="2722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Efectividad del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Sistema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de Alertas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Tempranas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8106018" y="2035077"/>
            <a:ext cx="3052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Observatorio OAAS </a:t>
            </a:r>
          </a:p>
        </p:txBody>
      </p:sp>
      <p:cxnSp>
        <p:nvCxnSpPr>
          <p:cNvPr id="8" name="Conector recto 7"/>
          <p:cNvCxnSpPr/>
          <p:nvPr/>
        </p:nvCxnSpPr>
        <p:spPr>
          <a:xfrm>
            <a:off x="4398730" y="1936368"/>
            <a:ext cx="0" cy="1183342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/>
          <p:cNvCxnSpPr/>
          <p:nvPr/>
        </p:nvCxnSpPr>
        <p:spPr>
          <a:xfrm>
            <a:off x="7649333" y="1936368"/>
            <a:ext cx="0" cy="1183342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83" y="2092686"/>
            <a:ext cx="254058" cy="228652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264" y="2081928"/>
            <a:ext cx="254058" cy="228652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87" y="2074639"/>
            <a:ext cx="254058" cy="228652"/>
          </a:xfrm>
          <a:prstGeom prst="rect">
            <a:avLst/>
          </a:prstGeom>
        </p:spPr>
      </p:pic>
      <p:sp>
        <p:nvSpPr>
          <p:cNvPr id="45" name="Rectángulo 44"/>
          <p:cNvSpPr/>
          <p:nvPr/>
        </p:nvSpPr>
        <p:spPr>
          <a:xfrm>
            <a:off x="666979" y="4264541"/>
            <a:ext cx="10908254" cy="367859"/>
          </a:xfrm>
          <a:prstGeom prst="rect">
            <a:avLst/>
          </a:prstGeom>
          <a:solidFill>
            <a:srgbClr val="50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CuadroTexto 48"/>
          <p:cNvSpPr txBox="1"/>
          <p:nvPr/>
        </p:nvSpPr>
        <p:spPr>
          <a:xfrm>
            <a:off x="976009" y="4823107"/>
            <a:ext cx="30521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Conformación de un grupo de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impulso territorial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líderes que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permitan conocer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la mirada comunitaria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proyectar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un espacio de diálogo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pertinente y contextualizado.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0" name="CuadroTexto 49"/>
          <p:cNvSpPr txBox="1"/>
          <p:nvPr/>
        </p:nvSpPr>
        <p:spPr>
          <a:xfrm>
            <a:off x="1162553" y="4264541"/>
            <a:ext cx="2546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ACCIÓN PRINCIPAL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5108426" y="4272330"/>
            <a:ext cx="181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INDICADOR</a:t>
            </a:r>
          </a:p>
        </p:txBody>
      </p:sp>
      <p:sp>
        <p:nvSpPr>
          <p:cNvPr id="62" name="CuadroTexto 61"/>
          <p:cNvSpPr txBox="1"/>
          <p:nvPr/>
        </p:nvSpPr>
        <p:spPr>
          <a:xfrm>
            <a:off x="7821307" y="4293846"/>
            <a:ext cx="3425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RESPONSABLE MME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4729127" y="4823106"/>
            <a:ext cx="2722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Creación Grupos de impulso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conformados y activos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4" name="CuadroTexto 63"/>
          <p:cNvSpPr txBox="1"/>
          <p:nvPr/>
        </p:nvSpPr>
        <p:spPr>
          <a:xfrm>
            <a:off x="8106018" y="4823106"/>
            <a:ext cx="3052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de dialogo preventivo 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Enlaces territoriales </a:t>
            </a:r>
          </a:p>
        </p:txBody>
      </p:sp>
      <p:cxnSp>
        <p:nvCxnSpPr>
          <p:cNvPr id="65" name="Conector recto 64"/>
          <p:cNvCxnSpPr/>
          <p:nvPr/>
        </p:nvCxnSpPr>
        <p:spPr>
          <a:xfrm>
            <a:off x="4398730" y="4724397"/>
            <a:ext cx="0" cy="1183342"/>
          </a:xfrm>
          <a:prstGeom prst="line">
            <a:avLst/>
          </a:prstGeom>
          <a:ln w="28575">
            <a:solidFill>
              <a:srgbClr val="5051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>
            <a:off x="7649333" y="4724397"/>
            <a:ext cx="0" cy="1183342"/>
          </a:xfrm>
          <a:prstGeom prst="line">
            <a:avLst/>
          </a:prstGeom>
          <a:ln w="28575">
            <a:solidFill>
              <a:srgbClr val="5051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69"/>
          <p:cNvSpPr/>
          <p:nvPr/>
        </p:nvSpPr>
        <p:spPr>
          <a:xfrm>
            <a:off x="763801" y="3680268"/>
            <a:ext cx="2558143" cy="375031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1" name="Elipse 70"/>
          <p:cNvSpPr/>
          <p:nvPr/>
        </p:nvSpPr>
        <p:spPr>
          <a:xfrm>
            <a:off x="455662" y="3602442"/>
            <a:ext cx="530681" cy="530681"/>
          </a:xfrm>
          <a:prstGeom prst="ellipse">
            <a:avLst/>
          </a:prstGeom>
          <a:solidFill>
            <a:srgbClr val="50514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502542" y="3583645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1012493" y="3678758"/>
            <a:ext cx="1947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RECONOCER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2" y="4897398"/>
            <a:ext cx="254058" cy="228652"/>
          </a:xfrm>
          <a:prstGeom prst="rect">
            <a:avLst/>
          </a:prstGeom>
        </p:spPr>
      </p:pic>
      <p:pic>
        <p:nvPicPr>
          <p:cNvPr id="74" name="Imagen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511" y="4892320"/>
            <a:ext cx="254058" cy="228652"/>
          </a:xfrm>
          <a:prstGeom prst="rect">
            <a:avLst/>
          </a:prstGeom>
        </p:spPr>
      </p:pic>
      <p:pic>
        <p:nvPicPr>
          <p:cNvPr id="75" name="Imagen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995" y="4884327"/>
            <a:ext cx="254058" cy="22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974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66979" y="1476512"/>
            <a:ext cx="10908254" cy="367859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976009" y="2035078"/>
            <a:ext cx="30521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Implementar Diálogo con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Comunidades que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transforman: espacios amplios que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proyecten la organización social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 Comités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Ciudadanos de Participación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Control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Social.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32230" y="788502"/>
            <a:ext cx="2558143" cy="37503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425400" y="725819"/>
            <a:ext cx="530681" cy="530681"/>
          </a:xfrm>
          <a:prstGeom prst="ellipse">
            <a:avLst/>
          </a:prstGeom>
          <a:solidFill>
            <a:srgbClr val="E4B13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468942" y="706503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1035001" y="782342"/>
            <a:ext cx="1799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DIALOGAR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1162553" y="1476512"/>
            <a:ext cx="2546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ACCIÓN PRINCIPAL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5108426" y="1484301"/>
            <a:ext cx="181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INDICADOR</a:t>
            </a:r>
          </a:p>
        </p:txBody>
      </p:sp>
      <p:sp>
        <p:nvSpPr>
          <p:cNvPr id="38" name="CuadroTexto 37"/>
          <p:cNvSpPr txBox="1"/>
          <p:nvPr/>
        </p:nvSpPr>
        <p:spPr>
          <a:xfrm>
            <a:off x="7821307" y="1505817"/>
            <a:ext cx="3425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RESPONSABLE MME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4729127" y="2035077"/>
            <a:ext cx="27228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Diálogos territoriales realizados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Comités ciudadanos creados </a:t>
            </a:r>
          </a:p>
        </p:txBody>
      </p:sp>
      <p:cxnSp>
        <p:nvCxnSpPr>
          <p:cNvPr id="8" name="Conector recto 7"/>
          <p:cNvCxnSpPr/>
          <p:nvPr/>
        </p:nvCxnSpPr>
        <p:spPr>
          <a:xfrm>
            <a:off x="4398730" y="1936368"/>
            <a:ext cx="0" cy="1483705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/>
          <p:cNvCxnSpPr/>
          <p:nvPr/>
        </p:nvCxnSpPr>
        <p:spPr>
          <a:xfrm>
            <a:off x="7649333" y="1936368"/>
            <a:ext cx="0" cy="1483705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83" y="2092686"/>
            <a:ext cx="254058" cy="228652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28" y="2081928"/>
            <a:ext cx="254058" cy="228652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326" y="2074639"/>
            <a:ext cx="254058" cy="228652"/>
          </a:xfrm>
          <a:prstGeom prst="rect">
            <a:avLst/>
          </a:prstGeom>
        </p:spPr>
      </p:pic>
      <p:sp>
        <p:nvSpPr>
          <p:cNvPr id="45" name="Rectángulo 44"/>
          <p:cNvSpPr/>
          <p:nvPr/>
        </p:nvSpPr>
        <p:spPr>
          <a:xfrm>
            <a:off x="666979" y="4199993"/>
            <a:ext cx="10908254" cy="367859"/>
          </a:xfrm>
          <a:prstGeom prst="rect">
            <a:avLst/>
          </a:prstGeom>
          <a:solidFill>
            <a:srgbClr val="505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CuadroTexto 48"/>
          <p:cNvSpPr txBox="1"/>
          <p:nvPr/>
        </p:nvSpPr>
        <p:spPr>
          <a:xfrm>
            <a:off x="976009" y="4758559"/>
            <a:ext cx="30521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Fortalecer los Comités Ciudadanos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Participación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y Control Social a partir del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acompañamiento en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formulación e implementación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planes de trabajo.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0" name="CuadroTexto 49"/>
          <p:cNvSpPr txBox="1"/>
          <p:nvPr/>
        </p:nvSpPr>
        <p:spPr>
          <a:xfrm>
            <a:off x="1162553" y="4199993"/>
            <a:ext cx="2546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ACCIÓN PRINCIPAL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5108426" y="4207782"/>
            <a:ext cx="181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INDICADOR</a:t>
            </a:r>
          </a:p>
        </p:txBody>
      </p:sp>
      <p:sp>
        <p:nvSpPr>
          <p:cNvPr id="62" name="CuadroTexto 61"/>
          <p:cNvSpPr txBox="1"/>
          <p:nvPr/>
        </p:nvSpPr>
        <p:spPr>
          <a:xfrm>
            <a:off x="7821307" y="4229298"/>
            <a:ext cx="3425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RESPONSABLE MME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4729127" y="4758558"/>
            <a:ext cx="27228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Porcentaje de comités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ciudadanos de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participación y control y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 con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plan de acción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Espacios de formación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programados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4" name="CuadroTexto 63"/>
          <p:cNvSpPr txBox="1"/>
          <p:nvPr/>
        </p:nvSpPr>
        <p:spPr>
          <a:xfrm>
            <a:off x="8106018" y="4758558"/>
            <a:ext cx="30521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de dialogo preventivo 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Enlaces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territoriales</a:t>
            </a: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pedagógico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comunicación Popular </a:t>
            </a:r>
          </a:p>
        </p:txBody>
      </p:sp>
      <p:cxnSp>
        <p:nvCxnSpPr>
          <p:cNvPr id="65" name="Conector recto 64"/>
          <p:cNvCxnSpPr/>
          <p:nvPr/>
        </p:nvCxnSpPr>
        <p:spPr>
          <a:xfrm>
            <a:off x="4398730" y="4659849"/>
            <a:ext cx="0" cy="1622617"/>
          </a:xfrm>
          <a:prstGeom prst="line">
            <a:avLst/>
          </a:prstGeom>
          <a:ln w="28575">
            <a:solidFill>
              <a:srgbClr val="5051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>
            <a:off x="7649333" y="4659849"/>
            <a:ext cx="0" cy="1455358"/>
          </a:xfrm>
          <a:prstGeom prst="line">
            <a:avLst/>
          </a:prstGeom>
          <a:ln w="28575">
            <a:solidFill>
              <a:srgbClr val="5051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69"/>
          <p:cNvSpPr/>
          <p:nvPr/>
        </p:nvSpPr>
        <p:spPr>
          <a:xfrm>
            <a:off x="666980" y="3615720"/>
            <a:ext cx="2054706" cy="375031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1" name="Elipse 70"/>
          <p:cNvSpPr/>
          <p:nvPr/>
        </p:nvSpPr>
        <p:spPr>
          <a:xfrm>
            <a:off x="509450" y="3537894"/>
            <a:ext cx="530681" cy="530681"/>
          </a:xfrm>
          <a:prstGeom prst="ellipse">
            <a:avLst/>
          </a:prstGeom>
          <a:solidFill>
            <a:srgbClr val="50514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556330" y="3519097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1053502" y="3614210"/>
            <a:ext cx="1947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ACTUAR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2" y="4832850"/>
            <a:ext cx="254058" cy="228652"/>
          </a:xfrm>
          <a:prstGeom prst="rect">
            <a:avLst/>
          </a:prstGeom>
        </p:spPr>
      </p:pic>
      <p:pic>
        <p:nvPicPr>
          <p:cNvPr id="74" name="Imagen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01" y="4827772"/>
            <a:ext cx="254058" cy="228652"/>
          </a:xfrm>
          <a:prstGeom prst="rect">
            <a:avLst/>
          </a:prstGeom>
        </p:spPr>
      </p:pic>
      <p:pic>
        <p:nvPicPr>
          <p:cNvPr id="75" name="Imagen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995" y="4819779"/>
            <a:ext cx="254058" cy="228652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28" y="2715452"/>
            <a:ext cx="254058" cy="228652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127" y="5886555"/>
            <a:ext cx="254058" cy="228652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686" y="5444451"/>
            <a:ext cx="254058" cy="228652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729" y="5886555"/>
            <a:ext cx="254058" cy="228652"/>
          </a:xfrm>
          <a:prstGeom prst="rect">
            <a:avLst/>
          </a:prstGeom>
        </p:spPr>
      </p:pic>
      <p:sp>
        <p:nvSpPr>
          <p:cNvPr id="52" name="CuadroTexto 51"/>
          <p:cNvSpPr txBox="1"/>
          <p:nvPr/>
        </p:nvSpPr>
        <p:spPr>
          <a:xfrm>
            <a:off x="8212271" y="1991289"/>
            <a:ext cx="30521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de dialogo preventivo -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Enlaces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territoriales</a:t>
            </a: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pedagógico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comunicación Popular </a:t>
            </a:r>
          </a:p>
        </p:txBody>
      </p:sp>
      <p:pic>
        <p:nvPicPr>
          <p:cNvPr id="53" name="Imagen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222" y="2679204"/>
            <a:ext cx="254058" cy="228652"/>
          </a:xfrm>
          <a:prstGeom prst="rect">
            <a:avLst/>
          </a:prstGeom>
        </p:spPr>
      </p:pic>
      <p:pic>
        <p:nvPicPr>
          <p:cNvPr id="54" name="Imagen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000" y="3116242"/>
            <a:ext cx="254058" cy="22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872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66979" y="1239839"/>
            <a:ext cx="10908254" cy="367859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976009" y="1798405"/>
            <a:ext cx="3052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Durante todo el proceso (transversal) 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desarrolla la articulación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interinstitucional y territorial.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632230" y="551829"/>
            <a:ext cx="2558143" cy="37503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Elipse 5"/>
          <p:cNvSpPr/>
          <p:nvPr/>
        </p:nvSpPr>
        <p:spPr>
          <a:xfrm>
            <a:off x="425400" y="489146"/>
            <a:ext cx="530681" cy="530681"/>
          </a:xfrm>
          <a:prstGeom prst="ellipse">
            <a:avLst/>
          </a:prstGeom>
          <a:solidFill>
            <a:srgbClr val="E4B13A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468942" y="469830"/>
            <a:ext cx="522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4</a:t>
            </a:r>
            <a:endParaRPr kumimoji="0" lang="es-419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5" name="CuadroTexto 54"/>
          <p:cNvSpPr txBox="1"/>
          <p:nvPr/>
        </p:nvSpPr>
        <p:spPr>
          <a:xfrm>
            <a:off x="1035001" y="545669"/>
            <a:ext cx="21553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RELACIONAR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1162553" y="1239839"/>
            <a:ext cx="25469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ACCIÓN PRINCIPAL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5108426" y="1247628"/>
            <a:ext cx="1813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INDICADOR</a:t>
            </a:r>
          </a:p>
        </p:txBody>
      </p:sp>
      <p:sp>
        <p:nvSpPr>
          <p:cNvPr id="38" name="CuadroTexto 37"/>
          <p:cNvSpPr txBox="1"/>
          <p:nvPr/>
        </p:nvSpPr>
        <p:spPr>
          <a:xfrm>
            <a:off x="7821307" y="1269144"/>
            <a:ext cx="34254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RESPONSABLE MME</a:t>
            </a:r>
            <a:endParaRPr kumimoji="0" lang="es-MX" sz="16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4729127" y="1798404"/>
            <a:ext cx="27228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Encuentros de articulación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territorial a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nivel nacional, regional o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gremial de 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comités en torno a la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realidad territorial</a:t>
            </a: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</a:t>
            </a:r>
          </a:p>
        </p:txBody>
      </p:sp>
      <p:cxnSp>
        <p:nvCxnSpPr>
          <p:cNvPr id="8" name="Conector recto 7"/>
          <p:cNvCxnSpPr/>
          <p:nvPr/>
        </p:nvCxnSpPr>
        <p:spPr>
          <a:xfrm>
            <a:off x="4398730" y="1699695"/>
            <a:ext cx="0" cy="1483705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/>
          <p:cNvCxnSpPr/>
          <p:nvPr/>
        </p:nvCxnSpPr>
        <p:spPr>
          <a:xfrm>
            <a:off x="7649333" y="1699695"/>
            <a:ext cx="0" cy="1483705"/>
          </a:xfrm>
          <a:prstGeom prst="line">
            <a:avLst/>
          </a:prstGeom>
          <a:ln w="28575">
            <a:solidFill>
              <a:srgbClr val="EFC2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83" y="1856013"/>
            <a:ext cx="254058" cy="228652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098" y="1845255"/>
            <a:ext cx="254058" cy="228652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664" y="1806351"/>
            <a:ext cx="254058" cy="228652"/>
          </a:xfrm>
          <a:prstGeom prst="rect">
            <a:avLst/>
          </a:prstGeom>
        </p:spPr>
      </p:pic>
      <p:sp>
        <p:nvSpPr>
          <p:cNvPr id="52" name="CuadroTexto 51"/>
          <p:cNvSpPr txBox="1"/>
          <p:nvPr/>
        </p:nvSpPr>
        <p:spPr>
          <a:xfrm>
            <a:off x="8212271" y="1754616"/>
            <a:ext cx="30521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de comunicación Popular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ERT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Equipo de dialogo preventivo 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– Enlaces territoriales </a:t>
            </a: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54" name="Imagen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968" y="2879569"/>
            <a:ext cx="254058" cy="228652"/>
          </a:xfrm>
          <a:prstGeom prst="rect">
            <a:avLst/>
          </a:prstGeom>
        </p:spPr>
      </p:pic>
      <p:pic>
        <p:nvPicPr>
          <p:cNvPr id="56" name="Imagen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822" y="2441547"/>
            <a:ext cx="254058" cy="22865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291" y="3213649"/>
            <a:ext cx="279354" cy="475496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6347012" y="3451397"/>
            <a:ext cx="5228221" cy="0"/>
          </a:xfrm>
          <a:prstGeom prst="line">
            <a:avLst/>
          </a:prstGeom>
          <a:ln w="28575">
            <a:solidFill>
              <a:srgbClr val="7676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/>
          <p:cNvCxnSpPr/>
          <p:nvPr/>
        </p:nvCxnSpPr>
        <p:spPr>
          <a:xfrm>
            <a:off x="533490" y="3451397"/>
            <a:ext cx="5228221" cy="0"/>
          </a:xfrm>
          <a:prstGeom prst="line">
            <a:avLst/>
          </a:prstGeom>
          <a:ln w="28575">
            <a:solidFill>
              <a:srgbClr val="7676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4453" y="4136260"/>
            <a:ext cx="1124107" cy="800212"/>
          </a:xfrm>
          <a:prstGeom prst="rect">
            <a:avLst/>
          </a:prstGeom>
        </p:spPr>
      </p:pic>
      <p:sp>
        <p:nvSpPr>
          <p:cNvPr id="58" name="CuadroTexto 57"/>
          <p:cNvSpPr txBox="1"/>
          <p:nvPr/>
        </p:nvSpPr>
        <p:spPr>
          <a:xfrm>
            <a:off x="2744031" y="3649367"/>
            <a:ext cx="6658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SEMAFORIZACIÓN PREVENTIVA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-1" y="3768519"/>
            <a:ext cx="2744032" cy="302126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9855" y="4136260"/>
            <a:ext cx="1124107" cy="80021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7336" y="4136260"/>
            <a:ext cx="1133633" cy="800212"/>
          </a:xfrm>
          <a:prstGeom prst="rect">
            <a:avLst/>
          </a:prstGeom>
        </p:spPr>
      </p:pic>
      <p:sp>
        <p:nvSpPr>
          <p:cNvPr id="60" name="CuadroTexto 59"/>
          <p:cNvSpPr txBox="1"/>
          <p:nvPr/>
        </p:nvSpPr>
        <p:spPr>
          <a:xfrm>
            <a:off x="117014" y="5066635"/>
            <a:ext cx="375898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Baja organización social y/o mínimos canales de comunicación.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 smtClean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Contextos de alta tensión social o desconocidos para el sector.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4400858" y="5066635"/>
            <a:ext cx="38178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Organizaciones sociales no cualificadas en el </a:t>
            </a:r>
            <a:r>
              <a:rPr kumimoji="0" lang="es-MX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secotor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</a:t>
            </a:r>
            <a:r>
              <a:rPr kumimoji="0" lang="es-MX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mineroenergético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 smtClean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Canales de </a:t>
            </a:r>
            <a:r>
              <a:rPr kumimoji="0" lang="es-MX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comunidación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con 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Entiidad</a:t>
            </a: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no sistematizada o regular..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67" name="CuadroTexto 66"/>
          <p:cNvSpPr txBox="1"/>
          <p:nvPr/>
        </p:nvSpPr>
        <p:spPr>
          <a:xfrm>
            <a:off x="8486693" y="5066635"/>
            <a:ext cx="34080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Alta organización y/o ejercicios participativos con comunidad.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400" b="0" i="0" u="none" strike="noStrike" kern="0" cap="none" spc="0" normalizeH="0" baseline="0" noProof="0" dirty="0" smtClean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Contextos conocidos y necesidades sociales identificadas. </a:t>
            </a:r>
            <a:endParaRPr kumimoji="0" lang="es-419" sz="1400" b="0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68" name="Imagen 6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6" y="5129894"/>
            <a:ext cx="200000" cy="180000"/>
          </a:xfrm>
          <a:prstGeom prst="rect">
            <a:avLst/>
          </a:prstGeom>
        </p:spPr>
      </p:pic>
      <p:pic>
        <p:nvPicPr>
          <p:cNvPr id="69" name="Imagen 6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84" y="5777145"/>
            <a:ext cx="200000" cy="180000"/>
          </a:xfrm>
          <a:prstGeom prst="rect">
            <a:avLst/>
          </a:prstGeom>
        </p:spPr>
      </p:pic>
      <p:pic>
        <p:nvPicPr>
          <p:cNvPr id="76" name="Imagen 7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46" y="5147371"/>
            <a:ext cx="200000" cy="180000"/>
          </a:xfrm>
          <a:prstGeom prst="rect">
            <a:avLst/>
          </a:prstGeom>
        </p:spPr>
      </p:pic>
      <p:pic>
        <p:nvPicPr>
          <p:cNvPr id="77" name="Imagen 7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856" y="5782210"/>
            <a:ext cx="200000" cy="180000"/>
          </a:xfrm>
          <a:prstGeom prst="rect">
            <a:avLst/>
          </a:prstGeom>
        </p:spPr>
      </p:pic>
      <p:pic>
        <p:nvPicPr>
          <p:cNvPr id="78" name="Imagen 7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554" y="5147371"/>
            <a:ext cx="200000" cy="180000"/>
          </a:xfrm>
          <a:prstGeom prst="rect">
            <a:avLst/>
          </a:prstGeom>
        </p:spPr>
      </p:pic>
      <p:pic>
        <p:nvPicPr>
          <p:cNvPr id="79" name="Imagen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155" y="5792130"/>
            <a:ext cx="200000" cy="1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251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22914" r="33037" b="46497"/>
          <a:stretch/>
        </p:blipFill>
        <p:spPr>
          <a:xfrm>
            <a:off x="591543" y="1559859"/>
            <a:ext cx="3243943" cy="209774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356755" y="345889"/>
            <a:ext cx="6362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TABLERO DE SEGUIMIENTO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-1" y="400493"/>
            <a:ext cx="2356755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4148611" y="1749327"/>
            <a:ext cx="63078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Seguimiento a los planes de trabajo.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8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Herramienta de reporte.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8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Documento de tablero de indicadores tiene el marco metodológico.</a:t>
            </a:r>
            <a:endParaRPr kumimoji="0" lang="es-419" sz="18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4094822" y="4343545"/>
            <a:ext cx="69425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Reuniones de seguimiento con los líderes de equipo.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8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18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Matriz con las fórmulas de indicadores para alimentar el tablero.</a:t>
            </a:r>
            <a:endParaRPr kumimoji="0" lang="es-419" sz="18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22914" r="33037" b="46497"/>
          <a:stretch/>
        </p:blipFill>
        <p:spPr>
          <a:xfrm>
            <a:off x="576941" y="3853031"/>
            <a:ext cx="3243943" cy="2097742"/>
          </a:xfrm>
          <a:prstGeom prst="rect">
            <a:avLst/>
          </a:prstGeom>
        </p:spPr>
      </p:pic>
      <p:sp>
        <p:nvSpPr>
          <p:cNvPr id="39" name="CuadroTexto 38"/>
          <p:cNvSpPr txBox="1"/>
          <p:nvPr/>
        </p:nvSpPr>
        <p:spPr>
          <a:xfrm>
            <a:off x="1329046" y="2406272"/>
            <a:ext cx="17054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TABLERO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1079324" y="4701847"/>
            <a:ext cx="2268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SEGUIMIENTO</a:t>
            </a:r>
            <a:endParaRPr kumimoji="0" lang="es-419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02" y="1845256"/>
            <a:ext cx="254058" cy="228652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02" y="2373665"/>
            <a:ext cx="254058" cy="228652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02" y="2921200"/>
            <a:ext cx="254058" cy="228652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553" y="4420348"/>
            <a:ext cx="254058" cy="228652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02" y="4973588"/>
            <a:ext cx="254058" cy="228652"/>
          </a:xfrm>
          <a:prstGeom prst="rect">
            <a:avLst/>
          </a:prstGeom>
        </p:spPr>
      </p:pic>
      <p:cxnSp>
        <p:nvCxnSpPr>
          <p:cNvPr id="3" name="Conector recto 2"/>
          <p:cNvCxnSpPr/>
          <p:nvPr/>
        </p:nvCxnSpPr>
        <p:spPr>
          <a:xfrm>
            <a:off x="1329046" y="2806382"/>
            <a:ext cx="14464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48"/>
          <p:cNvCxnSpPr/>
          <p:nvPr/>
        </p:nvCxnSpPr>
        <p:spPr>
          <a:xfrm>
            <a:off x="1079324" y="5101957"/>
            <a:ext cx="226837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4126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3034488" y="181345"/>
            <a:ext cx="6362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PLAN DE TRABAJO </a:t>
            </a:r>
            <a:b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</a:br>
            <a:r>
              <a:rPr kumimoji="0" lang="es-MX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67676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PARA EL SEGUIMIENTO</a:t>
            </a:r>
            <a:endParaRPr kumimoji="0" lang="es-MX" sz="2800" b="1" i="0" u="none" strike="noStrike" kern="0" cap="none" spc="0" normalizeH="0" baseline="0" noProof="0" dirty="0">
              <a:ln>
                <a:noFill/>
              </a:ln>
              <a:solidFill>
                <a:srgbClr val="767676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-1" y="451392"/>
            <a:ext cx="3034489" cy="414011"/>
          </a:xfrm>
          <a:prstGeom prst="rect">
            <a:avLst/>
          </a:prstGeom>
          <a:solidFill>
            <a:srgbClr val="EF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2807601" y="2243288"/>
            <a:ext cx="75950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Expandir el tablero con los equipos transversales</a:t>
            </a: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20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20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Documento metodológico de las reuniones de seguimiento</a:t>
            </a: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20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20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Socialización y puesta en marcha de mes piloto en octubre - Mesa </a:t>
            </a:r>
            <a:r>
              <a:rPr kumimoji="0" lang="es-MX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Técnica intersectorial </a:t>
            </a:r>
            <a:r>
              <a:rPr kumimoji="0" lang="es-MX" sz="2000" b="1" i="0" u="none" strike="noStrike" kern="0" cap="none" spc="0" normalizeH="0" baseline="0" noProof="0" dirty="0">
                <a:ln>
                  <a:noFill/>
                </a:ln>
                <a:solidFill>
                  <a:srgbClr val="50514C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de la ERT.</a:t>
            </a:r>
            <a:endParaRPr kumimoji="0" lang="es-419" sz="2000" b="1" i="0" u="none" strike="noStrike" kern="0" cap="none" spc="0" normalizeH="0" baseline="0" noProof="0" dirty="0">
              <a:ln>
                <a:noFill/>
              </a:ln>
              <a:solidFill>
                <a:srgbClr val="50514C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9" y="2078304"/>
            <a:ext cx="734912" cy="732412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2211161" y="2139868"/>
            <a:ext cx="522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1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9" y="3124541"/>
            <a:ext cx="734912" cy="732412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2211161" y="3186105"/>
            <a:ext cx="522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2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058" y="4339966"/>
            <a:ext cx="734912" cy="732412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232530" y="4401530"/>
            <a:ext cx="522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3</a:t>
            </a:r>
            <a:endParaRPr kumimoji="0" lang="es-419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950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1696454" y="728063"/>
            <a:ext cx="9073146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RESUMEN EJECUCIÓN PRESUPUESTAL </a:t>
            </a:r>
          </a:p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VIGENCIA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A07B72B-1F6D-AE5F-AFF0-8430986BC088}"/>
              </a:ext>
              <a:ext uri="{147F2762-F138-4A5C-976F-8EAC2B608ADB}">
                <a16:predDERef xmlns:a16="http://schemas.microsoft.com/office/drawing/2014/main" pred="{BD5E5B31-9D1D-C1BE-ABA4-BA391545AB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185441"/>
              </p:ext>
            </p:extLst>
          </p:nvPr>
        </p:nvGraphicFramePr>
        <p:xfrm>
          <a:off x="2147887" y="1168039"/>
          <a:ext cx="7896225" cy="5095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8075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41944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CUENTAS PENDIENTES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FF15759-25BE-ADB7-367C-30E5514920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95" y="1230680"/>
            <a:ext cx="11355921" cy="457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7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4994031" y="2847002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CUENTAS PENDIENTES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007840-D506-5548-9522-00938BB6B2F0}"/>
              </a:ext>
            </a:extLst>
          </p:cNvPr>
          <p:cNvSpPr txBox="1"/>
          <p:nvPr/>
        </p:nvSpPr>
        <p:spPr>
          <a:xfrm>
            <a:off x="479335" y="1681589"/>
            <a:ext cx="109096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OBSERVACIONES Y RECOMENDACIONES</a:t>
            </a:r>
          </a:p>
          <a:p>
            <a:endParaRPr lang="es-MX" sz="15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Apoyar</a:t>
            </a: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 sus equipos para que todos cumplan con los tiempos de presentación de cuentas de cobro estipulados por la Oficina de Asuntos Ambientales y Sociales.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s-MX" sz="15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 se autorizarán solicitudes de comisión a contratistas que tengan cuentas pendientes, así como Argos en estado </a:t>
            </a:r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Vencido</a:t>
            </a: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s-MX" sz="15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Aprovechar</a:t>
            </a: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 los espacios de asistencia que dispone el Ministerio y la Dependencia para la debida presentación de cuentas dentro de los tiempos. (Primeros 4 dias del mes de 10 am a 12 pm y primeros 3 dias de cada mes OAAS 8:00 a 9:30 / 10:00 a 11:30 / 2:00 a 3:30)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s-MX" sz="15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Actualmente la supervisión está notificando mediante memorando a los contratistas que </a:t>
            </a:r>
            <a:r>
              <a:rPr lang="es-MX" sz="15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 cumplan </a:t>
            </a:r>
            <a:r>
              <a:rPr lang="es-MX" sz="15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oportunidad con la presentación de informes de actividades mensuales en la plataforma Neón.</a:t>
            </a:r>
          </a:p>
          <a:p>
            <a:pPr marL="285750" indent="-285750">
              <a:buFont typeface="Wingdings" pitchFamily="2" charset="2"/>
              <a:buChar char="q"/>
            </a:pPr>
            <a:endParaRPr lang="es-MX" sz="15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endParaRPr lang="es-CO" sz="1500" dirty="0"/>
          </a:p>
        </p:txBody>
      </p:sp>
    </p:spTree>
    <p:extLst>
      <p:ext uri="{BB962C8B-B14F-4D97-AF65-F5344CB8AC3E}">
        <p14:creationId xmlns:p14="http://schemas.microsoft.com/office/powerpoint/2010/main" val="425983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41944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COMISIONES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007840-D506-5548-9522-00938BB6B2F0}"/>
              </a:ext>
            </a:extLst>
          </p:cNvPr>
          <p:cNvSpPr txBox="1"/>
          <p:nvPr/>
        </p:nvSpPr>
        <p:spPr>
          <a:xfrm>
            <a:off x="7607300" y="1327749"/>
            <a:ext cx="43624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OBSERVACIONES Y RECOMENDACIONES</a:t>
            </a:r>
          </a:p>
          <a:p>
            <a:pPr algn="just"/>
            <a:endParaRPr lang="es-MX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Efectuar una debida </a:t>
            </a:r>
            <a:r>
              <a:rPr lang="es-MX" sz="14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planeación y Programació</a:t>
            </a: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 de Comisiones.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s-MX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4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Reportar y diligenciar </a:t>
            </a: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manera clara y expresa las solicitudes de comisiones de manera que no genere reprocesos.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s-MX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Las comisiones extemporáneas deberán corresponder a situaciones de fuerza mayor y/o contingencia.</a:t>
            </a:r>
          </a:p>
          <a:p>
            <a:pPr marL="742950" lvl="1" indent="-285750" algn="just">
              <a:buFont typeface="Wingdings" pitchFamily="2" charset="2"/>
              <a:buChar char="q"/>
            </a:pP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Para las comisiones extemporáneas se deberá diligenciar un formato alterno de justificación de la necesidad donde se documente de manera clara y con evidencia la situación que conlleva a generar la comisión por fuera de los tiempos de planeación.</a:t>
            </a:r>
          </a:p>
          <a:p>
            <a:pPr marL="742950" lvl="1" indent="-285750" algn="just">
              <a:buFont typeface="Wingdings" pitchFamily="2" charset="2"/>
              <a:buChar char="q"/>
            </a:pPr>
            <a:endParaRPr lang="es-MX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Efectuar proceso de legalización  máximo al día siguiente hábil de terminada la comisión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0748F24-14BD-F048-FFC9-D54BF57210B2}"/>
              </a:ext>
              <a:ext uri="{147F2762-F138-4A5C-976F-8EAC2B608ADB}">
                <a16:predDERef xmlns:a16="http://schemas.microsoft.com/office/drawing/2014/main" pred="{11AB9C8B-8AA1-46FA-3AE5-260ED4D81A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6020943"/>
              </p:ext>
            </p:extLst>
          </p:nvPr>
        </p:nvGraphicFramePr>
        <p:xfrm>
          <a:off x="222249" y="1645952"/>
          <a:ext cx="7385051" cy="447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4661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41944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COMISIONES 2025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007840-D506-5548-9522-00938BB6B2F0}"/>
              </a:ext>
            </a:extLst>
          </p:cNvPr>
          <p:cNvSpPr txBox="1"/>
          <p:nvPr/>
        </p:nvSpPr>
        <p:spPr>
          <a:xfrm>
            <a:off x="8852454" y="2161058"/>
            <a:ext cx="265043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OBSERVACIONES Y RECOMENDACIONES</a:t>
            </a:r>
          </a:p>
          <a:p>
            <a:pPr algn="just"/>
            <a:endParaRPr lang="es-MX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s-MX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 solicita modificación (adición) al contrato de tiquetes , se cuenta con CDP 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BE51993-50AE-2CB1-F3AC-F6B05F54C74A}"/>
              </a:ext>
              <a:ext uri="{147F2762-F138-4A5C-976F-8EAC2B608ADB}">
                <a16:predDERef xmlns:a16="http://schemas.microsoft.com/office/drawing/2014/main" pred="{20748F24-14BD-F048-FFC9-D54BF57210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6887458"/>
              </p:ext>
            </p:extLst>
          </p:nvPr>
        </p:nvGraphicFramePr>
        <p:xfrm>
          <a:off x="62977" y="1217993"/>
          <a:ext cx="8365405" cy="5232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6852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0" y="6690347"/>
            <a:ext cx="12192000" cy="169187"/>
          </a:xfrm>
          <a:prstGeom prst="rect">
            <a:avLst/>
          </a:prstGeom>
          <a:solidFill>
            <a:srgbClr val="E4B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45702"/>
          </a:xfrm>
          <a:prstGeom prst="rect">
            <a:avLst/>
          </a:prstGeom>
        </p:spPr>
      </p:pic>
      <p:sp>
        <p:nvSpPr>
          <p:cNvPr id="22" name="Título 1"/>
          <p:cNvSpPr txBox="1">
            <a:spLocks/>
          </p:cNvSpPr>
          <p:nvPr/>
        </p:nvSpPr>
        <p:spPr>
          <a:xfrm>
            <a:off x="0" y="728063"/>
            <a:ext cx="10769600" cy="46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RESERVA PRESUPUESTAL 2024</a:t>
            </a:r>
            <a:endParaRPr lang="en-US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CO" sz="3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2978" y="3976940"/>
            <a:ext cx="2971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000" b="1" dirty="0">
              <a:solidFill>
                <a:srgbClr val="76717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52" y="72291"/>
            <a:ext cx="818102" cy="8924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7710700-E65C-3B4B-BBE7-6F3E7E29232F}"/>
              </a:ext>
            </a:extLst>
          </p:cNvPr>
          <p:cNvSpPr txBox="1"/>
          <p:nvPr/>
        </p:nvSpPr>
        <p:spPr>
          <a:xfrm>
            <a:off x="591629" y="6103897"/>
            <a:ext cx="10177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Nota</a:t>
            </a:r>
            <a:r>
              <a:rPr lang="es-CO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Los responsables de apoyo técnica a cada uno de los convenios deberán presentar una fecha de compromiso para avanzar en la ejecución de la reserva presupuestalº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675563-940E-A653-6681-7ED8998BB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8" y="1346300"/>
            <a:ext cx="12129022" cy="343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0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ENERGIA">
      <a:dk1>
        <a:srgbClr val="3A3838"/>
      </a:dk1>
      <a:lt1>
        <a:srgbClr val="FFFFFF"/>
      </a:lt1>
      <a:dk2>
        <a:srgbClr val="FFC000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44455</TotalTime>
  <Words>2350</Words>
  <Application>Microsoft Office PowerPoint</Application>
  <PresentationFormat>Panorámica</PresentationFormat>
  <Paragraphs>542</Paragraphs>
  <Slides>35</Slides>
  <Notes>21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35</vt:i4>
      </vt:variant>
    </vt:vector>
  </HeadingPairs>
  <TitlesOfParts>
    <vt:vector size="46" baseType="lpstr">
      <vt:lpstr>Aileron Ultra-Bold</vt:lpstr>
      <vt:lpstr>Arial</vt:lpstr>
      <vt:lpstr>Calibri</vt:lpstr>
      <vt:lpstr>Calibri Light</vt:lpstr>
      <vt:lpstr>Nunito Black</vt:lpstr>
      <vt:lpstr>Nunito Sans</vt:lpstr>
      <vt:lpstr>Nunito Sans ExtraBold</vt:lpstr>
      <vt:lpstr>Verdana</vt:lpstr>
      <vt:lpstr>Wingdings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Vaio</dc:creator>
  <cp:lastModifiedBy>YIRA CAMILA MARTINEZ TORRES</cp:lastModifiedBy>
  <cp:revision>235</cp:revision>
  <dcterms:created xsi:type="dcterms:W3CDTF">2025-02-25T11:52:19Z</dcterms:created>
  <dcterms:modified xsi:type="dcterms:W3CDTF">2025-09-24T01:10:53Z</dcterms:modified>
</cp:coreProperties>
</file>