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30" r:id="rId2"/>
    <p:sldId id="334" r:id="rId3"/>
    <p:sldId id="389" r:id="rId4"/>
    <p:sldId id="317" r:id="rId5"/>
    <p:sldId id="416" r:id="rId6"/>
    <p:sldId id="417" r:id="rId7"/>
    <p:sldId id="418" r:id="rId8"/>
    <p:sldId id="420" r:id="rId9"/>
    <p:sldId id="422" r:id="rId10"/>
    <p:sldId id="423" r:id="rId11"/>
    <p:sldId id="419" r:id="rId12"/>
    <p:sldId id="424" r:id="rId13"/>
    <p:sldId id="295" r:id="rId14"/>
    <p:sldId id="313" r:id="rId15"/>
    <p:sldId id="314" r:id="rId16"/>
    <p:sldId id="315" r:id="rId17"/>
    <p:sldId id="316" r:id="rId18"/>
    <p:sldId id="318" r:id="rId19"/>
    <p:sldId id="319" r:id="rId20"/>
    <p:sldId id="320" r:id="rId21"/>
    <p:sldId id="321" r:id="rId22"/>
    <p:sldId id="322" r:id="rId23"/>
    <p:sldId id="323" r:id="rId24"/>
    <p:sldId id="325" r:id="rId25"/>
    <p:sldId id="326" r:id="rId26"/>
    <p:sldId id="327" r:id="rId27"/>
    <p:sldId id="328" r:id="rId28"/>
    <p:sldId id="329" r:id="rId29"/>
    <p:sldId id="390" r:id="rId30"/>
    <p:sldId id="391" r:id="rId31"/>
    <p:sldId id="392" r:id="rId32"/>
    <p:sldId id="393" r:id="rId33"/>
    <p:sldId id="394" r:id="rId34"/>
    <p:sldId id="395" r:id="rId35"/>
    <p:sldId id="396" r:id="rId36"/>
    <p:sldId id="397" r:id="rId37"/>
    <p:sldId id="398" r:id="rId38"/>
    <p:sldId id="399" r:id="rId39"/>
    <p:sldId id="400" r:id="rId40"/>
    <p:sldId id="401" r:id="rId41"/>
    <p:sldId id="402" r:id="rId42"/>
    <p:sldId id="403" r:id="rId43"/>
    <p:sldId id="404" r:id="rId44"/>
    <p:sldId id="406" r:id="rId45"/>
    <p:sldId id="405" r:id="rId46"/>
    <p:sldId id="407" r:id="rId47"/>
    <p:sldId id="408" r:id="rId48"/>
    <p:sldId id="409" r:id="rId49"/>
    <p:sldId id="410" r:id="rId50"/>
    <p:sldId id="411" r:id="rId51"/>
    <p:sldId id="412" r:id="rId52"/>
    <p:sldId id="413" r:id="rId53"/>
    <p:sldId id="414" r:id="rId54"/>
    <p:sldId id="415" r:id="rId55"/>
    <p:sldId id="269" r:id="rId56"/>
  </p:sldIdLst>
  <p:sldSz cx="12192000" cy="6858000"/>
  <p:notesSz cx="6858000" cy="9144000"/>
  <p:embeddedFontLst>
    <p:embeddedFont>
      <p:font typeface="Calibri" panose="020F0502020204030204" pitchFamily="34" charset="0"/>
      <p:regular r:id="rId59"/>
      <p:bold r:id="rId60"/>
      <p:italic r:id="rId61"/>
      <p:boldItalic r:id="rId62"/>
    </p:embeddedFont>
    <p:embeddedFont>
      <p:font typeface="Montserrat Medium" panose="00000600000000000000" pitchFamily="2" charset="0"/>
      <p:regular r:id="rId63"/>
      <p:italic r:id="rId64"/>
    </p:embeddedFont>
    <p:embeddedFont>
      <p:font typeface="Montserrat SemiBold" panose="00000700000000000000" pitchFamily="2" charset="0"/>
      <p:regular r:id="rId65"/>
      <p:bold r:id="rId66"/>
      <p:italic r:id="rId67"/>
      <p:boldItalic r:id="rId68"/>
    </p:embeddedFont>
  </p:embeddedFontLst>
  <p:defaultTextStyle>
    <a:defPPr>
      <a:defRPr lang="es-CO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5" autoAdjust="0"/>
    <p:restoredTop sz="94595"/>
  </p:normalViewPr>
  <p:slideViewPr>
    <p:cSldViewPr snapToGrid="0">
      <p:cViewPr varScale="1">
        <p:scale>
          <a:sx n="63" d="100"/>
          <a:sy n="63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66" Type="http://schemas.openxmlformats.org/officeDocument/2006/relationships/font" Target="fonts/font8.fntdata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bonet\Downloads\VISITAS%20ESCUELAS%20DEPORTIVAS%20-%20LEY%201448%20DE%20201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CO" b="1" dirty="0">
                <a:solidFill>
                  <a:schemeClr val="tx1"/>
                </a:solidFill>
              </a:rPr>
              <a:t>JÓVENES</a:t>
            </a:r>
            <a:r>
              <a:rPr lang="es-CO" b="1" baseline="0" dirty="0">
                <a:solidFill>
                  <a:schemeClr val="tx1"/>
                </a:solidFill>
              </a:rPr>
              <a:t> SOCIALIZADOS POR COMUNAS EN VISITAS A ESCUELAS DEPORTIVAS</a:t>
            </a:r>
            <a:endParaRPr lang="es-CO" b="1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7030A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Hoja1!$A$2:$A$13</c:f>
              <c:strCache>
                <c:ptCount val="12"/>
                <c:pt idx="0">
                  <c:v>COMUNA 1</c:v>
                </c:pt>
                <c:pt idx="1">
                  <c:v>COMUNA 2</c:v>
                </c:pt>
                <c:pt idx="2">
                  <c:v>COMUNA 4</c:v>
                </c:pt>
                <c:pt idx="3">
                  <c:v> COMUNA 6</c:v>
                </c:pt>
                <c:pt idx="4">
                  <c:v> COMUNA 9</c:v>
                </c:pt>
                <c:pt idx="5">
                  <c:v>COMUNA 10</c:v>
                </c:pt>
                <c:pt idx="6">
                  <c:v>COMUNA 13</c:v>
                </c:pt>
                <c:pt idx="7">
                  <c:v> COMUNA 14</c:v>
                </c:pt>
                <c:pt idx="8">
                  <c:v>COMUNA 15</c:v>
                </c:pt>
                <c:pt idx="9">
                  <c:v>COMUNA 16</c:v>
                </c:pt>
                <c:pt idx="10">
                  <c:v>COMUNA 17</c:v>
                </c:pt>
                <c:pt idx="11">
                  <c:v>COMUNA 18</c:v>
                </c:pt>
              </c:strCache>
            </c:strRef>
          </c:cat>
          <c:val>
            <c:numRef>
              <c:f>Hoja1!$B$2:$B$13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13</c:v>
                </c:pt>
                <c:pt idx="3">
                  <c:v>26</c:v>
                </c:pt>
                <c:pt idx="4">
                  <c:v>101</c:v>
                </c:pt>
                <c:pt idx="5">
                  <c:v>52</c:v>
                </c:pt>
                <c:pt idx="6">
                  <c:v>23</c:v>
                </c:pt>
                <c:pt idx="7">
                  <c:v>50</c:v>
                </c:pt>
                <c:pt idx="8">
                  <c:v>24</c:v>
                </c:pt>
                <c:pt idx="9">
                  <c:v>13</c:v>
                </c:pt>
                <c:pt idx="10">
                  <c:v>105</c:v>
                </c:pt>
                <c:pt idx="1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C3-4236-9C4E-7F5B98BD87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998307024"/>
        <c:axId val="-998306480"/>
        <c:axId val="0"/>
      </c:bar3DChart>
      <c:catAx>
        <c:axId val="-998307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998306480"/>
        <c:crosses val="autoZero"/>
        <c:auto val="1"/>
        <c:lblAlgn val="ctr"/>
        <c:lblOffset val="100"/>
        <c:noMultiLvlLbl val="0"/>
      </c:catAx>
      <c:valAx>
        <c:axId val="-998306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998307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6D4991-B935-411F-A002-FE4660105F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ABCB16C-F5D4-41CE-91A5-71D1CC101C97}">
      <dgm:prSet phldrT="[Texto]" custT="1"/>
      <dgm:spPr>
        <a:xfrm>
          <a:off x="0" y="30647"/>
          <a:ext cx="9991835" cy="1105650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s-ES" sz="4800" dirty="0">
              <a:solidFill>
                <a:srgbClr val="FFFFFF"/>
              </a:solidFill>
              <a:latin typeface="Arial"/>
              <a:ea typeface="+mn-ea"/>
              <a:cs typeface="+mn-cs"/>
            </a:rPr>
            <a:t>Sesiones Ordinarias: </a:t>
          </a:r>
        </a:p>
      </dgm:t>
    </dgm:pt>
    <dgm:pt modelId="{BC78E08A-B132-46FF-A0F6-A196FEBD5C14}" type="parTrans" cxnId="{2089862A-FE38-4E33-A93E-687D7B9F49AE}">
      <dgm:prSet/>
      <dgm:spPr/>
      <dgm:t>
        <a:bodyPr/>
        <a:lstStyle/>
        <a:p>
          <a:endParaRPr lang="es-ES"/>
        </a:p>
      </dgm:t>
    </dgm:pt>
    <dgm:pt modelId="{8202C471-A2FA-4207-BDD3-BFF925696B88}" type="sibTrans" cxnId="{2089862A-FE38-4E33-A93E-687D7B9F49AE}">
      <dgm:prSet/>
      <dgm:spPr/>
      <dgm:t>
        <a:bodyPr/>
        <a:lstStyle/>
        <a:p>
          <a:endParaRPr lang="es-ES"/>
        </a:p>
      </dgm:t>
    </dgm:pt>
    <dgm:pt modelId="{85B06D74-0362-4EE6-BE57-A35A0CC48DDB}">
      <dgm:prSet phldrT="[Texto]"/>
      <dgm:spPr>
        <a:xfrm>
          <a:off x="0" y="1136297"/>
          <a:ext cx="9991835" cy="74520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s-E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Tres (3)</a:t>
          </a:r>
        </a:p>
      </dgm:t>
    </dgm:pt>
    <dgm:pt modelId="{DF65CADC-1D8A-4FB5-B88D-6D1069F18C62}" type="parTrans" cxnId="{A1308A44-8B4A-4830-8744-9504CE141B33}">
      <dgm:prSet/>
      <dgm:spPr/>
      <dgm:t>
        <a:bodyPr/>
        <a:lstStyle/>
        <a:p>
          <a:endParaRPr lang="es-ES"/>
        </a:p>
      </dgm:t>
    </dgm:pt>
    <dgm:pt modelId="{8326AB73-5256-46B7-A232-DF3D3CD92FD7}" type="sibTrans" cxnId="{A1308A44-8B4A-4830-8744-9504CE141B33}">
      <dgm:prSet/>
      <dgm:spPr/>
      <dgm:t>
        <a:bodyPr/>
        <a:lstStyle/>
        <a:p>
          <a:endParaRPr lang="es-ES"/>
        </a:p>
      </dgm:t>
    </dgm:pt>
    <dgm:pt modelId="{50A56E59-61B6-42B5-A6BB-59328AE0438A}">
      <dgm:prSet phldrT="[Texto]" custT="1"/>
      <dgm:spPr>
        <a:xfrm>
          <a:off x="0" y="1881497"/>
          <a:ext cx="9991835" cy="1105650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s-ES" sz="4800" dirty="0">
              <a:solidFill>
                <a:srgbClr val="FFFFFF"/>
              </a:solidFill>
              <a:latin typeface="Arial"/>
              <a:ea typeface="+mn-ea"/>
              <a:cs typeface="+mn-cs"/>
            </a:rPr>
            <a:t>Sesiones Extraordinarias: </a:t>
          </a:r>
        </a:p>
      </dgm:t>
    </dgm:pt>
    <dgm:pt modelId="{1065404B-573B-4C2F-A74F-E3E6E6C9566E}" type="parTrans" cxnId="{E0E823D5-C496-4263-A58B-A4F7246AE6CA}">
      <dgm:prSet/>
      <dgm:spPr/>
      <dgm:t>
        <a:bodyPr/>
        <a:lstStyle/>
        <a:p>
          <a:endParaRPr lang="es-ES"/>
        </a:p>
      </dgm:t>
    </dgm:pt>
    <dgm:pt modelId="{61A0BB7E-0C1A-4EBC-BCC8-CF809C20C0A8}" type="sibTrans" cxnId="{E0E823D5-C496-4263-A58B-A4F7246AE6CA}">
      <dgm:prSet/>
      <dgm:spPr/>
      <dgm:t>
        <a:bodyPr/>
        <a:lstStyle/>
        <a:p>
          <a:endParaRPr lang="es-ES"/>
        </a:p>
      </dgm:t>
    </dgm:pt>
    <dgm:pt modelId="{01198833-EC6D-47C3-8D05-EF717F476B46}">
      <dgm:prSet phldrT="[Texto]"/>
      <dgm:spPr>
        <a:xfrm>
          <a:off x="0" y="2987147"/>
          <a:ext cx="9991835" cy="74520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s-E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Seis (6)</a:t>
          </a:r>
        </a:p>
      </dgm:t>
    </dgm:pt>
    <dgm:pt modelId="{8BD9A0FF-4141-42F3-B6D3-32D4AB72C172}" type="parTrans" cxnId="{6C7B76B3-AF43-4D50-BD0A-F8B39EB7CB8B}">
      <dgm:prSet/>
      <dgm:spPr/>
      <dgm:t>
        <a:bodyPr/>
        <a:lstStyle/>
        <a:p>
          <a:endParaRPr lang="es-ES"/>
        </a:p>
      </dgm:t>
    </dgm:pt>
    <dgm:pt modelId="{9A0C07DE-98A6-414E-9564-CF353A50CB23}" type="sibTrans" cxnId="{6C7B76B3-AF43-4D50-BD0A-F8B39EB7CB8B}">
      <dgm:prSet/>
      <dgm:spPr/>
      <dgm:t>
        <a:bodyPr/>
        <a:lstStyle/>
        <a:p>
          <a:endParaRPr lang="es-ES"/>
        </a:p>
      </dgm:t>
    </dgm:pt>
    <dgm:pt modelId="{E403AD8B-64F9-4261-8111-B67E0AFF1560}" type="pres">
      <dgm:prSet presAssocID="{AE6D4991-B935-411F-A002-FE4660105F55}" presName="linear" presStyleCnt="0">
        <dgm:presLayoutVars>
          <dgm:animLvl val="lvl"/>
          <dgm:resizeHandles val="exact"/>
        </dgm:presLayoutVars>
      </dgm:prSet>
      <dgm:spPr/>
    </dgm:pt>
    <dgm:pt modelId="{813D47A3-9B99-4233-9D2A-92D6C8293742}" type="pres">
      <dgm:prSet presAssocID="{DABCB16C-F5D4-41CE-91A5-71D1CC101C9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344953E-C60A-4418-86C8-10346A20EC9D}" type="pres">
      <dgm:prSet presAssocID="{DABCB16C-F5D4-41CE-91A5-71D1CC101C97}" presName="childText" presStyleLbl="revTx" presStyleIdx="0" presStyleCnt="2">
        <dgm:presLayoutVars>
          <dgm:bulletEnabled val="1"/>
        </dgm:presLayoutVars>
      </dgm:prSet>
      <dgm:spPr/>
    </dgm:pt>
    <dgm:pt modelId="{6BCBB031-94F2-4707-A926-523A82A596DC}" type="pres">
      <dgm:prSet presAssocID="{50A56E59-61B6-42B5-A6BB-59328AE0438A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1C31FBDF-6315-46F3-A749-30C72FDF1B45}" type="pres">
      <dgm:prSet presAssocID="{50A56E59-61B6-42B5-A6BB-59328AE0438A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78A9718-05CC-4317-8A8C-2085B676918D}" type="presOf" srcId="{85B06D74-0362-4EE6-BE57-A35A0CC48DDB}" destId="{3344953E-C60A-4418-86C8-10346A20EC9D}" srcOrd="0" destOrd="0" presId="urn:microsoft.com/office/officeart/2005/8/layout/vList2"/>
    <dgm:cxn modelId="{E4B34B1D-AAAD-40B5-B9A0-E34993D70607}" type="presOf" srcId="{50A56E59-61B6-42B5-A6BB-59328AE0438A}" destId="{6BCBB031-94F2-4707-A926-523A82A596DC}" srcOrd="0" destOrd="0" presId="urn:microsoft.com/office/officeart/2005/8/layout/vList2"/>
    <dgm:cxn modelId="{2089862A-FE38-4E33-A93E-687D7B9F49AE}" srcId="{AE6D4991-B935-411F-A002-FE4660105F55}" destId="{DABCB16C-F5D4-41CE-91A5-71D1CC101C97}" srcOrd="0" destOrd="0" parTransId="{BC78E08A-B132-46FF-A0F6-A196FEBD5C14}" sibTransId="{8202C471-A2FA-4207-BDD3-BFF925696B88}"/>
    <dgm:cxn modelId="{A1308A44-8B4A-4830-8744-9504CE141B33}" srcId="{DABCB16C-F5D4-41CE-91A5-71D1CC101C97}" destId="{85B06D74-0362-4EE6-BE57-A35A0CC48DDB}" srcOrd="0" destOrd="0" parTransId="{DF65CADC-1D8A-4FB5-B88D-6D1069F18C62}" sibTransId="{8326AB73-5256-46B7-A232-DF3D3CD92FD7}"/>
    <dgm:cxn modelId="{BBDEA651-C25F-494A-9C56-1E3630ED4381}" type="presOf" srcId="{AE6D4991-B935-411F-A002-FE4660105F55}" destId="{E403AD8B-64F9-4261-8111-B67E0AFF1560}" srcOrd="0" destOrd="0" presId="urn:microsoft.com/office/officeart/2005/8/layout/vList2"/>
    <dgm:cxn modelId="{6C7B76B3-AF43-4D50-BD0A-F8B39EB7CB8B}" srcId="{50A56E59-61B6-42B5-A6BB-59328AE0438A}" destId="{01198833-EC6D-47C3-8D05-EF717F476B46}" srcOrd="0" destOrd="0" parTransId="{8BD9A0FF-4141-42F3-B6D3-32D4AB72C172}" sibTransId="{9A0C07DE-98A6-414E-9564-CF353A50CB23}"/>
    <dgm:cxn modelId="{E47D58B5-2882-4E2F-8EEE-6E5D263E4C42}" type="presOf" srcId="{01198833-EC6D-47C3-8D05-EF717F476B46}" destId="{1C31FBDF-6315-46F3-A749-30C72FDF1B45}" srcOrd="0" destOrd="0" presId="urn:microsoft.com/office/officeart/2005/8/layout/vList2"/>
    <dgm:cxn modelId="{0D84A6C1-55C0-4BEF-9F3A-737C87FA659E}" type="presOf" srcId="{DABCB16C-F5D4-41CE-91A5-71D1CC101C97}" destId="{813D47A3-9B99-4233-9D2A-92D6C8293742}" srcOrd="0" destOrd="0" presId="urn:microsoft.com/office/officeart/2005/8/layout/vList2"/>
    <dgm:cxn modelId="{E0E823D5-C496-4263-A58B-A4F7246AE6CA}" srcId="{AE6D4991-B935-411F-A002-FE4660105F55}" destId="{50A56E59-61B6-42B5-A6BB-59328AE0438A}" srcOrd="1" destOrd="0" parTransId="{1065404B-573B-4C2F-A74F-E3E6E6C9566E}" sibTransId="{61A0BB7E-0C1A-4EBC-BCC8-CF809C20C0A8}"/>
    <dgm:cxn modelId="{5FF2F38F-7461-451C-B154-B6A5EA54496B}" type="presParOf" srcId="{E403AD8B-64F9-4261-8111-B67E0AFF1560}" destId="{813D47A3-9B99-4233-9D2A-92D6C8293742}" srcOrd="0" destOrd="0" presId="urn:microsoft.com/office/officeart/2005/8/layout/vList2"/>
    <dgm:cxn modelId="{74AE7EF9-C4B5-48B7-BE80-A17A6EAAE2F5}" type="presParOf" srcId="{E403AD8B-64F9-4261-8111-B67E0AFF1560}" destId="{3344953E-C60A-4418-86C8-10346A20EC9D}" srcOrd="1" destOrd="0" presId="urn:microsoft.com/office/officeart/2005/8/layout/vList2"/>
    <dgm:cxn modelId="{4F8C32CA-E982-4A9A-9088-3D2B207BF70E}" type="presParOf" srcId="{E403AD8B-64F9-4261-8111-B67E0AFF1560}" destId="{6BCBB031-94F2-4707-A926-523A82A596DC}" srcOrd="2" destOrd="0" presId="urn:microsoft.com/office/officeart/2005/8/layout/vList2"/>
    <dgm:cxn modelId="{C67EC7ED-C94A-417A-BB9C-B48DBEE021F9}" type="presParOf" srcId="{E403AD8B-64F9-4261-8111-B67E0AFF1560}" destId="{1C31FBDF-6315-46F3-A749-30C72FDF1B45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6D4991-B935-411F-A002-FE4660105F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ABCB16C-F5D4-41CE-91A5-71D1CC101C97}">
      <dgm:prSet phldrT="[Texto]" custT="1"/>
      <dgm:spPr>
        <a:xfrm>
          <a:off x="344617" y="1214046"/>
          <a:ext cx="9060862" cy="611392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s-ES" sz="4000" dirty="0">
              <a:solidFill>
                <a:srgbClr val="FFFFFF"/>
              </a:solidFill>
              <a:latin typeface="Arial"/>
              <a:ea typeface="+mn-ea"/>
              <a:cs typeface="+mn-cs"/>
            </a:rPr>
            <a:t>Sesiones Ordinarias Realizadas:</a:t>
          </a:r>
        </a:p>
      </dgm:t>
    </dgm:pt>
    <dgm:pt modelId="{BC78E08A-B132-46FF-A0F6-A196FEBD5C14}" type="parTrans" cxnId="{2089862A-FE38-4E33-A93E-687D7B9F49AE}">
      <dgm:prSet/>
      <dgm:spPr/>
      <dgm:t>
        <a:bodyPr/>
        <a:lstStyle/>
        <a:p>
          <a:endParaRPr lang="es-ES"/>
        </a:p>
      </dgm:t>
    </dgm:pt>
    <dgm:pt modelId="{8202C471-A2FA-4207-BDD3-BFF925696B88}" type="sibTrans" cxnId="{2089862A-FE38-4E33-A93E-687D7B9F49AE}">
      <dgm:prSet/>
      <dgm:spPr/>
      <dgm:t>
        <a:bodyPr/>
        <a:lstStyle/>
        <a:p>
          <a:endParaRPr lang="es-ES"/>
        </a:p>
      </dgm:t>
    </dgm:pt>
    <dgm:pt modelId="{85B06D74-0362-4EE6-BE57-A35A0CC48DDB}">
      <dgm:prSet phldrT="[Texto]" custT="1"/>
      <dgm:spPr>
        <a:xfrm>
          <a:off x="0" y="1825439"/>
          <a:ext cx="9750097" cy="10598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s-ES" sz="4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Tres (3)</a:t>
          </a:r>
          <a:endParaRPr lang="es-ES" sz="50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DF65CADC-1D8A-4FB5-B88D-6D1069F18C62}" type="parTrans" cxnId="{A1308A44-8B4A-4830-8744-9504CE141B33}">
      <dgm:prSet/>
      <dgm:spPr/>
      <dgm:t>
        <a:bodyPr/>
        <a:lstStyle/>
        <a:p>
          <a:endParaRPr lang="es-ES"/>
        </a:p>
      </dgm:t>
    </dgm:pt>
    <dgm:pt modelId="{8326AB73-5256-46B7-A232-DF3D3CD92FD7}" type="sibTrans" cxnId="{A1308A44-8B4A-4830-8744-9504CE141B33}">
      <dgm:prSet/>
      <dgm:spPr/>
      <dgm:t>
        <a:bodyPr/>
        <a:lstStyle/>
        <a:p>
          <a:endParaRPr lang="es-ES"/>
        </a:p>
      </dgm:t>
    </dgm:pt>
    <dgm:pt modelId="{E403AD8B-64F9-4261-8111-B67E0AFF1560}" type="pres">
      <dgm:prSet presAssocID="{AE6D4991-B935-411F-A002-FE4660105F55}" presName="linear" presStyleCnt="0">
        <dgm:presLayoutVars>
          <dgm:animLvl val="lvl"/>
          <dgm:resizeHandles val="exact"/>
        </dgm:presLayoutVars>
      </dgm:prSet>
      <dgm:spPr/>
    </dgm:pt>
    <dgm:pt modelId="{813D47A3-9B99-4233-9D2A-92D6C8293742}" type="pres">
      <dgm:prSet presAssocID="{DABCB16C-F5D4-41CE-91A5-71D1CC101C97}" presName="parentText" presStyleLbl="node1" presStyleIdx="0" presStyleCnt="1" custScaleX="92931" custScaleY="51031">
        <dgm:presLayoutVars>
          <dgm:chMax val="0"/>
          <dgm:bulletEnabled val="1"/>
        </dgm:presLayoutVars>
      </dgm:prSet>
      <dgm:spPr/>
    </dgm:pt>
    <dgm:pt modelId="{3344953E-C60A-4418-86C8-10346A20EC9D}" type="pres">
      <dgm:prSet presAssocID="{DABCB16C-F5D4-41CE-91A5-71D1CC101C97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FA8ED016-4E36-477B-BB0D-70E17AA60F91}" type="presOf" srcId="{AE6D4991-B935-411F-A002-FE4660105F55}" destId="{E403AD8B-64F9-4261-8111-B67E0AFF1560}" srcOrd="0" destOrd="0" presId="urn:microsoft.com/office/officeart/2005/8/layout/vList2"/>
    <dgm:cxn modelId="{2089862A-FE38-4E33-A93E-687D7B9F49AE}" srcId="{AE6D4991-B935-411F-A002-FE4660105F55}" destId="{DABCB16C-F5D4-41CE-91A5-71D1CC101C97}" srcOrd="0" destOrd="0" parTransId="{BC78E08A-B132-46FF-A0F6-A196FEBD5C14}" sibTransId="{8202C471-A2FA-4207-BDD3-BFF925696B88}"/>
    <dgm:cxn modelId="{D78A8443-2267-4E5C-8094-4CCFE26128C9}" type="presOf" srcId="{85B06D74-0362-4EE6-BE57-A35A0CC48DDB}" destId="{3344953E-C60A-4418-86C8-10346A20EC9D}" srcOrd="0" destOrd="0" presId="urn:microsoft.com/office/officeart/2005/8/layout/vList2"/>
    <dgm:cxn modelId="{A1308A44-8B4A-4830-8744-9504CE141B33}" srcId="{DABCB16C-F5D4-41CE-91A5-71D1CC101C97}" destId="{85B06D74-0362-4EE6-BE57-A35A0CC48DDB}" srcOrd="0" destOrd="0" parTransId="{DF65CADC-1D8A-4FB5-B88D-6D1069F18C62}" sibTransId="{8326AB73-5256-46B7-A232-DF3D3CD92FD7}"/>
    <dgm:cxn modelId="{B48E9ABE-704D-46A9-9008-472D5BE9177F}" type="presOf" srcId="{DABCB16C-F5D4-41CE-91A5-71D1CC101C97}" destId="{813D47A3-9B99-4233-9D2A-92D6C8293742}" srcOrd="0" destOrd="0" presId="urn:microsoft.com/office/officeart/2005/8/layout/vList2"/>
    <dgm:cxn modelId="{7060291D-B586-4AAB-B9C0-1591607D9187}" type="presParOf" srcId="{E403AD8B-64F9-4261-8111-B67E0AFF1560}" destId="{813D47A3-9B99-4233-9D2A-92D6C8293742}" srcOrd="0" destOrd="0" presId="urn:microsoft.com/office/officeart/2005/8/layout/vList2"/>
    <dgm:cxn modelId="{014EB46C-6B02-403F-9297-A7C52304E806}" type="presParOf" srcId="{E403AD8B-64F9-4261-8111-B67E0AFF1560}" destId="{3344953E-C60A-4418-86C8-10346A20EC9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6D4991-B935-411F-A002-FE4660105F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ABCB16C-F5D4-41CE-91A5-71D1CC101C97}">
      <dgm:prSet phldrT="[Texto]" custT="1"/>
      <dgm:spPr>
        <a:xfrm>
          <a:off x="0" y="151838"/>
          <a:ext cx="9312748" cy="1216800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s-ES" sz="4400" dirty="0">
              <a:solidFill>
                <a:srgbClr val="FFFFFF"/>
              </a:solidFill>
              <a:latin typeface="Arial"/>
              <a:ea typeface="+mn-ea"/>
              <a:cs typeface="+mn-cs"/>
            </a:rPr>
            <a:t>Sesiones Ordinarias Realizadas:</a:t>
          </a:r>
        </a:p>
      </dgm:t>
    </dgm:pt>
    <dgm:pt modelId="{BC78E08A-B132-46FF-A0F6-A196FEBD5C14}" type="parTrans" cxnId="{2089862A-FE38-4E33-A93E-687D7B9F49AE}">
      <dgm:prSet/>
      <dgm:spPr/>
      <dgm:t>
        <a:bodyPr/>
        <a:lstStyle/>
        <a:p>
          <a:endParaRPr lang="es-ES"/>
        </a:p>
      </dgm:t>
    </dgm:pt>
    <dgm:pt modelId="{8202C471-A2FA-4207-BDD3-BFF925696B88}" type="sibTrans" cxnId="{2089862A-FE38-4E33-A93E-687D7B9F49AE}">
      <dgm:prSet/>
      <dgm:spPr/>
      <dgm:t>
        <a:bodyPr/>
        <a:lstStyle/>
        <a:p>
          <a:endParaRPr lang="es-ES"/>
        </a:p>
      </dgm:t>
    </dgm:pt>
    <dgm:pt modelId="{85B06D74-0362-4EE6-BE57-A35A0CC48DDB}">
      <dgm:prSet phldrT="[Texto]"/>
      <dgm:spPr>
        <a:xfrm>
          <a:off x="0" y="1352869"/>
          <a:ext cx="9312748" cy="107640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s-E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Tres (3)</a:t>
          </a:r>
        </a:p>
      </dgm:t>
    </dgm:pt>
    <dgm:pt modelId="{DF65CADC-1D8A-4FB5-B88D-6D1069F18C62}" type="parTrans" cxnId="{A1308A44-8B4A-4830-8744-9504CE141B33}">
      <dgm:prSet/>
      <dgm:spPr/>
      <dgm:t>
        <a:bodyPr/>
        <a:lstStyle/>
        <a:p>
          <a:endParaRPr lang="es-ES"/>
        </a:p>
      </dgm:t>
    </dgm:pt>
    <dgm:pt modelId="{8326AB73-5256-46B7-A232-DF3D3CD92FD7}" type="sibTrans" cxnId="{A1308A44-8B4A-4830-8744-9504CE141B33}">
      <dgm:prSet/>
      <dgm:spPr/>
      <dgm:t>
        <a:bodyPr/>
        <a:lstStyle/>
        <a:p>
          <a:endParaRPr lang="es-ES"/>
        </a:p>
      </dgm:t>
    </dgm:pt>
    <dgm:pt modelId="{E403AD8B-64F9-4261-8111-B67E0AFF1560}" type="pres">
      <dgm:prSet presAssocID="{AE6D4991-B935-411F-A002-FE4660105F55}" presName="linear" presStyleCnt="0">
        <dgm:presLayoutVars>
          <dgm:animLvl val="lvl"/>
          <dgm:resizeHandles val="exact"/>
        </dgm:presLayoutVars>
      </dgm:prSet>
      <dgm:spPr/>
    </dgm:pt>
    <dgm:pt modelId="{813D47A3-9B99-4233-9D2A-92D6C8293742}" type="pres">
      <dgm:prSet presAssocID="{DABCB16C-F5D4-41CE-91A5-71D1CC101C97}" presName="parentText" presStyleLbl="node1" presStyleIdx="0" presStyleCnt="1" custLinFactNeighborX="-1940" custLinFactNeighborY="1465">
        <dgm:presLayoutVars>
          <dgm:chMax val="0"/>
          <dgm:bulletEnabled val="1"/>
        </dgm:presLayoutVars>
      </dgm:prSet>
      <dgm:spPr/>
    </dgm:pt>
    <dgm:pt modelId="{3344953E-C60A-4418-86C8-10346A20EC9D}" type="pres">
      <dgm:prSet presAssocID="{DABCB16C-F5D4-41CE-91A5-71D1CC101C97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2089862A-FE38-4E33-A93E-687D7B9F49AE}" srcId="{AE6D4991-B935-411F-A002-FE4660105F55}" destId="{DABCB16C-F5D4-41CE-91A5-71D1CC101C97}" srcOrd="0" destOrd="0" parTransId="{BC78E08A-B132-46FF-A0F6-A196FEBD5C14}" sibTransId="{8202C471-A2FA-4207-BDD3-BFF925696B88}"/>
    <dgm:cxn modelId="{8EFF7E2B-4324-4378-8B0E-64D516E06EB0}" type="presOf" srcId="{DABCB16C-F5D4-41CE-91A5-71D1CC101C97}" destId="{813D47A3-9B99-4233-9D2A-92D6C8293742}" srcOrd="0" destOrd="0" presId="urn:microsoft.com/office/officeart/2005/8/layout/vList2"/>
    <dgm:cxn modelId="{3DE93933-3686-4756-B7BE-473724923FC3}" type="presOf" srcId="{85B06D74-0362-4EE6-BE57-A35A0CC48DDB}" destId="{3344953E-C60A-4418-86C8-10346A20EC9D}" srcOrd="0" destOrd="0" presId="urn:microsoft.com/office/officeart/2005/8/layout/vList2"/>
    <dgm:cxn modelId="{A1308A44-8B4A-4830-8744-9504CE141B33}" srcId="{DABCB16C-F5D4-41CE-91A5-71D1CC101C97}" destId="{85B06D74-0362-4EE6-BE57-A35A0CC48DDB}" srcOrd="0" destOrd="0" parTransId="{DF65CADC-1D8A-4FB5-B88D-6D1069F18C62}" sibTransId="{8326AB73-5256-46B7-A232-DF3D3CD92FD7}"/>
    <dgm:cxn modelId="{684ADFB8-8F71-4019-A67A-558936DDF1F3}" type="presOf" srcId="{AE6D4991-B935-411F-A002-FE4660105F55}" destId="{E403AD8B-64F9-4261-8111-B67E0AFF1560}" srcOrd="0" destOrd="0" presId="urn:microsoft.com/office/officeart/2005/8/layout/vList2"/>
    <dgm:cxn modelId="{6D772565-9654-40AA-A0B8-64F91D1CFA19}" type="presParOf" srcId="{E403AD8B-64F9-4261-8111-B67E0AFF1560}" destId="{813D47A3-9B99-4233-9D2A-92D6C8293742}" srcOrd="0" destOrd="0" presId="urn:microsoft.com/office/officeart/2005/8/layout/vList2"/>
    <dgm:cxn modelId="{E50DDCD3-DDB0-44A0-B8D0-52A00F803279}" type="presParOf" srcId="{E403AD8B-64F9-4261-8111-B67E0AFF1560}" destId="{3344953E-C60A-4418-86C8-10346A20EC9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6D4991-B935-411F-A002-FE4660105F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ABCB16C-F5D4-41CE-91A5-71D1CC101C97}">
      <dgm:prSet phldrT="[Texto]" custT="1"/>
      <dgm:spPr>
        <a:xfrm>
          <a:off x="344617" y="254118"/>
          <a:ext cx="9060862" cy="729954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s-ES" sz="4000" dirty="0">
              <a:solidFill>
                <a:srgbClr val="FFFFFF"/>
              </a:solidFill>
              <a:latin typeface="Arial"/>
              <a:ea typeface="+mn-ea"/>
              <a:cs typeface="+mn-cs"/>
            </a:rPr>
            <a:t>Sesiones Ordinarias Realizadas:</a:t>
          </a:r>
        </a:p>
      </dgm:t>
    </dgm:pt>
    <dgm:pt modelId="{BC78E08A-B132-46FF-A0F6-A196FEBD5C14}" type="parTrans" cxnId="{2089862A-FE38-4E33-A93E-687D7B9F49AE}">
      <dgm:prSet/>
      <dgm:spPr/>
      <dgm:t>
        <a:bodyPr/>
        <a:lstStyle/>
        <a:p>
          <a:endParaRPr lang="es-ES"/>
        </a:p>
      </dgm:t>
    </dgm:pt>
    <dgm:pt modelId="{8202C471-A2FA-4207-BDD3-BFF925696B88}" type="sibTrans" cxnId="{2089862A-FE38-4E33-A93E-687D7B9F49AE}">
      <dgm:prSet/>
      <dgm:spPr/>
      <dgm:t>
        <a:bodyPr/>
        <a:lstStyle/>
        <a:p>
          <a:endParaRPr lang="es-ES"/>
        </a:p>
      </dgm:t>
    </dgm:pt>
    <dgm:pt modelId="{85B06D74-0362-4EE6-BE57-A35A0CC48DDB}">
      <dgm:prSet phldrT="[Texto]"/>
      <dgm:spPr>
        <a:xfrm>
          <a:off x="0" y="984073"/>
          <a:ext cx="9750097" cy="105984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es-E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Tres (3)</a:t>
          </a:r>
        </a:p>
      </dgm:t>
    </dgm:pt>
    <dgm:pt modelId="{DF65CADC-1D8A-4FB5-B88D-6D1069F18C62}" type="parTrans" cxnId="{A1308A44-8B4A-4830-8744-9504CE141B33}">
      <dgm:prSet/>
      <dgm:spPr/>
      <dgm:t>
        <a:bodyPr/>
        <a:lstStyle/>
        <a:p>
          <a:endParaRPr lang="es-ES"/>
        </a:p>
      </dgm:t>
    </dgm:pt>
    <dgm:pt modelId="{8326AB73-5256-46B7-A232-DF3D3CD92FD7}" type="sibTrans" cxnId="{A1308A44-8B4A-4830-8744-9504CE141B33}">
      <dgm:prSet/>
      <dgm:spPr/>
      <dgm:t>
        <a:bodyPr/>
        <a:lstStyle/>
        <a:p>
          <a:endParaRPr lang="es-ES"/>
        </a:p>
      </dgm:t>
    </dgm:pt>
    <dgm:pt modelId="{E403AD8B-64F9-4261-8111-B67E0AFF1560}" type="pres">
      <dgm:prSet presAssocID="{AE6D4991-B935-411F-A002-FE4660105F55}" presName="linear" presStyleCnt="0">
        <dgm:presLayoutVars>
          <dgm:animLvl val="lvl"/>
          <dgm:resizeHandles val="exact"/>
        </dgm:presLayoutVars>
      </dgm:prSet>
      <dgm:spPr/>
    </dgm:pt>
    <dgm:pt modelId="{813D47A3-9B99-4233-9D2A-92D6C8293742}" type="pres">
      <dgm:prSet presAssocID="{DABCB16C-F5D4-41CE-91A5-71D1CC101C97}" presName="parentText" presStyleLbl="node1" presStyleIdx="0" presStyleCnt="1" custScaleX="92931" custScaleY="60927">
        <dgm:presLayoutVars>
          <dgm:chMax val="0"/>
          <dgm:bulletEnabled val="1"/>
        </dgm:presLayoutVars>
      </dgm:prSet>
      <dgm:spPr/>
    </dgm:pt>
    <dgm:pt modelId="{3344953E-C60A-4418-86C8-10346A20EC9D}" type="pres">
      <dgm:prSet presAssocID="{DABCB16C-F5D4-41CE-91A5-71D1CC101C97}" presName="childText" presStyleLbl="revTx" presStyleIdx="0" presStyleCnt="1" custLinFactNeighborX="987" custLinFactNeighborY="8686">
        <dgm:presLayoutVars>
          <dgm:bulletEnabled val="1"/>
        </dgm:presLayoutVars>
      </dgm:prSet>
      <dgm:spPr/>
    </dgm:pt>
  </dgm:ptLst>
  <dgm:cxnLst>
    <dgm:cxn modelId="{2089862A-FE38-4E33-A93E-687D7B9F49AE}" srcId="{AE6D4991-B935-411F-A002-FE4660105F55}" destId="{DABCB16C-F5D4-41CE-91A5-71D1CC101C97}" srcOrd="0" destOrd="0" parTransId="{BC78E08A-B132-46FF-A0F6-A196FEBD5C14}" sibTransId="{8202C471-A2FA-4207-BDD3-BFF925696B88}"/>
    <dgm:cxn modelId="{F494CE5F-FF14-482A-A6F8-A39E27991CEC}" type="presOf" srcId="{85B06D74-0362-4EE6-BE57-A35A0CC48DDB}" destId="{3344953E-C60A-4418-86C8-10346A20EC9D}" srcOrd="0" destOrd="0" presId="urn:microsoft.com/office/officeart/2005/8/layout/vList2"/>
    <dgm:cxn modelId="{A1308A44-8B4A-4830-8744-9504CE141B33}" srcId="{DABCB16C-F5D4-41CE-91A5-71D1CC101C97}" destId="{85B06D74-0362-4EE6-BE57-A35A0CC48DDB}" srcOrd="0" destOrd="0" parTransId="{DF65CADC-1D8A-4FB5-B88D-6D1069F18C62}" sibTransId="{8326AB73-5256-46B7-A232-DF3D3CD92FD7}"/>
    <dgm:cxn modelId="{00D56D49-3832-49E6-BBD3-11D459D95BD8}" type="presOf" srcId="{AE6D4991-B935-411F-A002-FE4660105F55}" destId="{E403AD8B-64F9-4261-8111-B67E0AFF1560}" srcOrd="0" destOrd="0" presId="urn:microsoft.com/office/officeart/2005/8/layout/vList2"/>
    <dgm:cxn modelId="{6190517D-0982-49D8-9B07-0B3958F8A187}" type="presOf" srcId="{DABCB16C-F5D4-41CE-91A5-71D1CC101C97}" destId="{813D47A3-9B99-4233-9D2A-92D6C8293742}" srcOrd="0" destOrd="0" presId="urn:microsoft.com/office/officeart/2005/8/layout/vList2"/>
    <dgm:cxn modelId="{A566861B-8D3B-4254-B105-F3C22D9D659E}" type="presParOf" srcId="{E403AD8B-64F9-4261-8111-B67E0AFF1560}" destId="{813D47A3-9B99-4233-9D2A-92D6C8293742}" srcOrd="0" destOrd="0" presId="urn:microsoft.com/office/officeart/2005/8/layout/vList2"/>
    <dgm:cxn modelId="{32DA5E76-8EA0-4D20-916D-EF9F93D4E614}" type="presParOf" srcId="{E403AD8B-64F9-4261-8111-B67E0AFF1560}" destId="{3344953E-C60A-4418-86C8-10346A20EC9D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3D47A3-9B99-4233-9D2A-92D6C8293742}">
      <dsp:nvSpPr>
        <dsp:cNvPr id="0" name=""/>
        <dsp:cNvSpPr/>
      </dsp:nvSpPr>
      <dsp:spPr>
        <a:xfrm>
          <a:off x="0" y="30647"/>
          <a:ext cx="9991835" cy="1105650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8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Sesiones Ordinarias: </a:t>
          </a:r>
        </a:p>
      </dsp:txBody>
      <dsp:txXfrm>
        <a:off x="53973" y="84620"/>
        <a:ext cx="9883889" cy="997704"/>
      </dsp:txXfrm>
    </dsp:sp>
    <dsp:sp modelId="{3344953E-C60A-4418-86C8-10346A20EC9D}">
      <dsp:nvSpPr>
        <dsp:cNvPr id="0" name=""/>
        <dsp:cNvSpPr/>
      </dsp:nvSpPr>
      <dsp:spPr>
        <a:xfrm>
          <a:off x="0" y="1136297"/>
          <a:ext cx="9991835" cy="745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241" tIns="57150" rIns="320040" bIns="57150" numCol="1" spcCol="1270" anchor="t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3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Tres (3)</a:t>
          </a:r>
        </a:p>
      </dsp:txBody>
      <dsp:txXfrm>
        <a:off x="0" y="1136297"/>
        <a:ext cx="9991835" cy="745200"/>
      </dsp:txXfrm>
    </dsp:sp>
    <dsp:sp modelId="{6BCBB031-94F2-4707-A926-523A82A596DC}">
      <dsp:nvSpPr>
        <dsp:cNvPr id="0" name=""/>
        <dsp:cNvSpPr/>
      </dsp:nvSpPr>
      <dsp:spPr>
        <a:xfrm>
          <a:off x="0" y="1881497"/>
          <a:ext cx="9991835" cy="1105650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8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Sesiones Extraordinarias: </a:t>
          </a:r>
        </a:p>
      </dsp:txBody>
      <dsp:txXfrm>
        <a:off x="53973" y="1935470"/>
        <a:ext cx="9883889" cy="997704"/>
      </dsp:txXfrm>
    </dsp:sp>
    <dsp:sp modelId="{1C31FBDF-6315-46F3-A749-30C72FDF1B45}">
      <dsp:nvSpPr>
        <dsp:cNvPr id="0" name=""/>
        <dsp:cNvSpPr/>
      </dsp:nvSpPr>
      <dsp:spPr>
        <a:xfrm>
          <a:off x="0" y="2987147"/>
          <a:ext cx="9991835" cy="745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241" tIns="57150" rIns="320040" bIns="57150" numCol="1" spcCol="1270" anchor="t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3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Seis (6)</a:t>
          </a:r>
        </a:p>
      </dsp:txBody>
      <dsp:txXfrm>
        <a:off x="0" y="2987147"/>
        <a:ext cx="9991835" cy="7452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3D47A3-9B99-4233-9D2A-92D6C8293742}">
      <dsp:nvSpPr>
        <dsp:cNvPr id="0" name=""/>
        <dsp:cNvSpPr/>
      </dsp:nvSpPr>
      <dsp:spPr>
        <a:xfrm>
          <a:off x="344617" y="163005"/>
          <a:ext cx="9060862" cy="611392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0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Sesiones Ordinarias Realizadas:</a:t>
          </a:r>
        </a:p>
      </dsp:txBody>
      <dsp:txXfrm>
        <a:off x="374463" y="192851"/>
        <a:ext cx="9001170" cy="551700"/>
      </dsp:txXfrm>
    </dsp:sp>
    <dsp:sp modelId="{3344953E-C60A-4418-86C8-10346A20EC9D}">
      <dsp:nvSpPr>
        <dsp:cNvPr id="0" name=""/>
        <dsp:cNvSpPr/>
      </dsp:nvSpPr>
      <dsp:spPr>
        <a:xfrm>
          <a:off x="0" y="774398"/>
          <a:ext cx="9750097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566" tIns="50800" rIns="284480" bIns="5080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4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Tres (3)</a:t>
          </a:r>
          <a:endParaRPr lang="es-ES" sz="5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>
        <a:off x="0" y="774398"/>
        <a:ext cx="9750097" cy="10598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3D47A3-9B99-4233-9D2A-92D6C8293742}">
      <dsp:nvSpPr>
        <dsp:cNvPr id="0" name=""/>
        <dsp:cNvSpPr/>
      </dsp:nvSpPr>
      <dsp:spPr>
        <a:xfrm>
          <a:off x="0" y="151838"/>
          <a:ext cx="9312748" cy="1216800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4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Sesiones Ordinarias Realizadas:</a:t>
          </a:r>
        </a:p>
      </dsp:txBody>
      <dsp:txXfrm>
        <a:off x="59399" y="211237"/>
        <a:ext cx="9193950" cy="1098002"/>
      </dsp:txXfrm>
    </dsp:sp>
    <dsp:sp modelId="{3344953E-C60A-4418-86C8-10346A20EC9D}">
      <dsp:nvSpPr>
        <dsp:cNvPr id="0" name=""/>
        <dsp:cNvSpPr/>
      </dsp:nvSpPr>
      <dsp:spPr>
        <a:xfrm>
          <a:off x="0" y="1352869"/>
          <a:ext cx="9312748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680" tIns="82550" rIns="462280" bIns="82550" numCol="1" spcCol="1270" anchor="t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51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Tres (3)</a:t>
          </a:r>
        </a:p>
      </dsp:txBody>
      <dsp:txXfrm>
        <a:off x="0" y="1352869"/>
        <a:ext cx="9312748" cy="10764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3D47A3-9B99-4233-9D2A-92D6C8293742}">
      <dsp:nvSpPr>
        <dsp:cNvPr id="0" name=""/>
        <dsp:cNvSpPr/>
      </dsp:nvSpPr>
      <dsp:spPr>
        <a:xfrm>
          <a:off x="344617" y="254118"/>
          <a:ext cx="9060862" cy="729954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000" kern="1200" dirty="0">
              <a:solidFill>
                <a:srgbClr val="FFFFFF"/>
              </a:solidFill>
              <a:latin typeface="Arial"/>
              <a:ea typeface="+mn-ea"/>
              <a:cs typeface="+mn-cs"/>
            </a:rPr>
            <a:t>Sesiones Ordinarias Realizadas:</a:t>
          </a:r>
        </a:p>
      </dsp:txBody>
      <dsp:txXfrm>
        <a:off x="380250" y="289751"/>
        <a:ext cx="8989596" cy="658688"/>
      </dsp:txXfrm>
    </dsp:sp>
    <dsp:sp modelId="{3344953E-C60A-4418-86C8-10346A20EC9D}">
      <dsp:nvSpPr>
        <dsp:cNvPr id="0" name=""/>
        <dsp:cNvSpPr/>
      </dsp:nvSpPr>
      <dsp:spPr>
        <a:xfrm>
          <a:off x="0" y="1088138"/>
          <a:ext cx="9750097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9566" tIns="81280" rIns="455168" bIns="81280" numCol="1" spcCol="1270" anchor="t" anchorCtr="0">
          <a:noAutofit/>
        </a:bodyPr>
        <a:lstStyle/>
        <a:p>
          <a:pPr marL="285750" lvl="1" indent="-285750" algn="l" defTabSz="2222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5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Tres (3)</a:t>
          </a:r>
        </a:p>
      </dsp:txBody>
      <dsp:txXfrm>
        <a:off x="0" y="1088138"/>
        <a:ext cx="9750097" cy="10598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Marcador de encabezado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Marcador de fecha 2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74F82F17-4C8F-4583-81EF-878D0B8916E6}" type="datetimeFigureOut">
              <a:rPr lang="en-US"/>
              <a:pPr>
                <a:defRPr/>
              </a:pPr>
              <a:t>9/8/2025</a:t>
            </a:fld>
            <a:endParaRPr lang="en-US"/>
          </a:p>
        </p:txBody>
      </p:sp>
      <p:sp>
        <p:nvSpPr>
          <p:cNvPr id="12292" name="Marcador de pie de página 3"/>
          <p:cNvSpPr>
            <a:spLocks noGrp="1"/>
          </p:cNvSpPr>
          <p:nvPr>
            <p:ph type="ftr" sz="quarter" idx="2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3" name="Marcador de número de diapositiva 4"/>
          <p:cNvSpPr>
            <a:spLocks noGrp="1"/>
          </p:cNvSpPr>
          <p:nvPr>
            <p:ph type="sldNum" sz="quarter" idx="3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C685260F-6A12-43C4-B54C-8605BD263D4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Google Shape;3;n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4572000 w 120000"/>
              <a:gd name="T3" fmla="*/ 0 h 120000"/>
              <a:gd name="T4" fmla="*/ 4572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Google Shape;4;n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1pPr>
    <a:lvl2pPr marL="914400" lvl="1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2pPr>
    <a:lvl3pPr marL="1371600" lvl="2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3pPr>
    <a:lvl4pPr marL="1828800" lvl="3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4pPr>
    <a:lvl5pPr marL="2286000" lvl="4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panose="020B0604020202020204" pitchFamily="34" charset="0"/>
      <a:defRPr sz="1400">
        <a:solidFill>
          <a:srgbClr val="000000"/>
        </a:solidFill>
        <a:latin typeface="Arial"/>
        <a:ea typeface="Arial"/>
        <a:cs typeface="Arial"/>
        <a:sym typeface="Arial" panose="020B0604020202020204" pitchFamily="34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87;p20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5" name="Google Shape;88;p20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94507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5670134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6160296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7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5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03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69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747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3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5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3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89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3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987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35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83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3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554746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3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2490653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831291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2787646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1460061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0916542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21569328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8095097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062314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36531331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2670759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28839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5231185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95753496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79625346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38175440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69737338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08918743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0674373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1979179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16345005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10070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02665659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76633340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0874795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89362315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6011395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4758969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Google Shape;172;p7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811" name="Google Shape;173;p7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954406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89640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088242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11;p2:notes"/>
          <p:cNvSpPr txBox="1"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SzPts val="1100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Google Shape;112;p2:notes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187353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8;p8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Google Shape;9;p8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Google Shape;10;p8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A72EB-E58E-4BBF-8A4C-83C68728908D}" type="slidenum">
              <a:rPr lang="es-ES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9559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" name="Google Shape;8;p8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8" name="Google Shape;9;p8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9" name="Google Shape;10;p8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50887-FBCD-4E07-9138-9935A140D934}" type="slidenum">
              <a:rPr lang="es-ES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8443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" name="Google Shape;8;p8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Google Shape;9;p8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Google Shape;10;p8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14501-6DC9-45DE-8940-C8226730A9A9}" type="slidenum">
              <a:rPr lang="es-ES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6165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;p8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Google Shape;9;p8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Google Shape;10;p8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8CECF-39E7-41F9-833C-1A6F7A9361A9}" type="slidenum">
              <a:rPr lang="es-ES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4680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8;p8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Google Shape;9;p8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Google Shape;10;p8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931E9-8A0C-4FFA-B895-5175FD92FEF7}" type="slidenum">
              <a:rPr lang="es-ES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5291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8;p8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Google Shape;9;p8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Google Shape;10;p8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C2F323-6966-4ADD-A279-329AD4E1F7E4}" type="slidenum">
              <a:rPr lang="es-ES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5703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8;p8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Google Shape;9;p8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Google Shape;10;p8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D0277-364E-464E-902B-0926F0C238B4}" type="slidenum">
              <a:rPr lang="es-ES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5701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8;p8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Google Shape;9;p8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Google Shape;10;p8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4343E-C8D8-42F2-A659-97E3B290A6E0}" type="slidenum">
              <a:rPr lang="es-ES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2816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8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1027" name="Google Shape;7;p8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1028" name="Google Shape;8;p8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 smtClean="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1029" name="Google Shape;9;p8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 smtClean="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1030" name="Google Shape;10;p8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ts val="1200"/>
              <a:buFont typeface="Arial" panose="020B0604020202020204" pitchFamily="34" charset="0"/>
              <a:buNone/>
              <a:defRPr sz="1200" smtClean="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5FB249E2-6179-493C-9755-03BB2C484969}" type="slidenum">
              <a:rPr lang="es-ES"/>
              <a:pPr>
                <a:defRPr/>
              </a:pPr>
              <a:t>‹Nº›</a:t>
            </a:fld>
            <a:endParaRPr lang="es-CO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47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12.png"/><Relationship Id="rId9" Type="http://schemas.microsoft.com/office/2007/relationships/diagramDrawing" Target="../diagrams/drawing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5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1238250"/>
            <a:ext cx="6870700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74638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PLANEACIÓN</a:t>
            </a:r>
            <a:endParaRPr lang="es-CO" altLang="en-US" sz="360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16387" name="Google Shape;198;g1ff3a248a73_0_176"/>
          <p:cNvSpPr txBox="1">
            <a:spLocks/>
          </p:cNvSpPr>
          <p:nvPr/>
        </p:nvSpPr>
        <p:spPr bwMode="auto">
          <a:xfrm>
            <a:off x="746125" y="960439"/>
            <a:ext cx="7137400" cy="471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Procesos mes de septiembre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493295" y="1431759"/>
          <a:ext cx="10190746" cy="4932231"/>
        </p:xfrm>
        <a:graphic>
          <a:graphicData uri="http://schemas.openxmlformats.org/drawingml/2006/table">
            <a:tbl>
              <a:tblPr/>
              <a:tblGrid>
                <a:gridCol w="409315">
                  <a:extLst>
                    <a:ext uri="{9D8B030D-6E8A-4147-A177-3AD203B41FA5}">
                      <a16:colId xmlns:a16="http://schemas.microsoft.com/office/drawing/2014/main" val="1083964984"/>
                    </a:ext>
                  </a:extLst>
                </a:gridCol>
                <a:gridCol w="4430235">
                  <a:extLst>
                    <a:ext uri="{9D8B030D-6E8A-4147-A177-3AD203B41FA5}">
                      <a16:colId xmlns:a16="http://schemas.microsoft.com/office/drawing/2014/main" val="3061636908"/>
                    </a:ext>
                  </a:extLst>
                </a:gridCol>
                <a:gridCol w="1416871">
                  <a:extLst>
                    <a:ext uri="{9D8B030D-6E8A-4147-A177-3AD203B41FA5}">
                      <a16:colId xmlns:a16="http://schemas.microsoft.com/office/drawing/2014/main" val="2661517068"/>
                    </a:ext>
                  </a:extLst>
                </a:gridCol>
                <a:gridCol w="750092">
                  <a:extLst>
                    <a:ext uri="{9D8B030D-6E8A-4147-A177-3AD203B41FA5}">
                      <a16:colId xmlns:a16="http://schemas.microsoft.com/office/drawing/2014/main" val="2763032727"/>
                    </a:ext>
                  </a:extLst>
                </a:gridCol>
                <a:gridCol w="1255032">
                  <a:extLst>
                    <a:ext uri="{9D8B030D-6E8A-4147-A177-3AD203B41FA5}">
                      <a16:colId xmlns:a16="http://schemas.microsoft.com/office/drawing/2014/main" val="1469446147"/>
                    </a:ext>
                  </a:extLst>
                </a:gridCol>
                <a:gridCol w="926979">
                  <a:extLst>
                    <a:ext uri="{9D8B030D-6E8A-4147-A177-3AD203B41FA5}">
                      <a16:colId xmlns:a16="http://schemas.microsoft.com/office/drawing/2014/main" val="522002663"/>
                    </a:ext>
                  </a:extLst>
                </a:gridCol>
                <a:gridCol w="1002222">
                  <a:extLst>
                    <a:ext uri="{9D8B030D-6E8A-4147-A177-3AD203B41FA5}">
                      <a16:colId xmlns:a16="http://schemas.microsoft.com/office/drawing/2014/main" val="1668273500"/>
                    </a:ext>
                  </a:extLst>
                </a:gridCol>
              </a:tblGrid>
              <a:tr h="4487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Descripcion u objeto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Denominación interna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Fecha estimada de inicio 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Duración estimada del contrato solicitado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Modalidad de selección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Valor total  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704836"/>
                  </a:ext>
                </a:extLst>
              </a:tr>
              <a:tr h="1038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Aunar esfuerzos técnicos y administrativos para el desarrollo de encuentros de cuidado emocional dirigidos al talento humano encargado de la atención y asistencia a las víctimas del conflicto armado, en cumplimiento a lo establecido en la Resolución 1166 de 2018, en virtud del proyecto de inversión “FORTALECIMIENTO A LA ATENCIÓN INTEGRAL DE LA POBLACIÓN VÍCTIMA DEL CONFLICTO ARMADO EN LA CIUDAD DE SANTIAGO DE CALI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Cuidado al Cuidador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28/11/2025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Convenio 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$ 500.000.000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699875"/>
                  </a:ext>
                </a:extLst>
              </a:tr>
              <a:tr h="8907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Aunar esfuerzos técnicos y administrativos para el desarrollo de actividades orientadas a ofrecer estrategias participativas y equitativas para la reparación integral de las víctimas del conflicto armado, a través de la iniciativa "VÍCTIMAS DEL CONFLICTO ARMADO ASISTIDAS CON MECANISMOS DE REPARACIÓN DESDE UN ENFOQUE TRANSFORMADOR," proporcionando atención, asistencia y acompañamiento psicosocial en Santiago de Cali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Reparar para reconciliar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28/11/2025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Convenio 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$ 2.350.270.985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122440"/>
                  </a:ext>
                </a:extLst>
              </a:tr>
              <a:tr h="30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Adquirir insumos de cafeterìa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Insumos de cafeterìa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28/11/2025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Bienes de uso comùn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$ 27.011.500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191738"/>
                  </a:ext>
                </a:extLst>
              </a:tr>
              <a:tr h="30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Adquirir insumos de aseo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Insumos de aseo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28/11/2025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Bienes de uso comùn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$ 48.730.935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5898554"/>
                  </a:ext>
                </a:extLst>
              </a:tr>
              <a:tr h="30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Adquirir insumos de papelerìa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Insumos de papelerìa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28/11/2025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Bienes de uso comùn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$ 28.191.220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40125"/>
                  </a:ext>
                </a:extLst>
              </a:tr>
              <a:tr h="30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Adquirir insumos de sistemas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Insumos de sistemas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28/11/2025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Bienes de uso comùn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$ 37.728.295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488816"/>
                  </a:ext>
                </a:extLst>
              </a:tr>
              <a:tr h="3013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Adquirir insumos de mantenimiento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Insumos de mantenimiento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28/11/2025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Bienes de uso comùn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$ 19.865.350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0920888"/>
                  </a:ext>
                </a:extLst>
              </a:tr>
              <a:tr h="5960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Adquirir aires acondicionados y matenimiento de aires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Adquirir aires acondicionados y matenimiento de aires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28/11/2025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Bienes de uso comùn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$ 47.315.573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499568"/>
                  </a:ext>
                </a:extLst>
              </a:tr>
              <a:tr h="15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Plan de Medios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Plan de Medios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28/11/2025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Mìnima Cuatìa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$ 20.000.000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076261"/>
                  </a:ext>
                </a:extLst>
              </a:tr>
              <a:tr h="154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96" marR="6896" marT="68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6896" marR="6896" marT="68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$ 3.079.113.858</a:t>
                      </a:r>
                    </a:p>
                  </a:txBody>
                  <a:tcPr marL="6896" marR="6896" marT="68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836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773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74638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PLANEACIÓN</a:t>
            </a:r>
            <a:endParaRPr lang="es-CO" altLang="en-US" sz="360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16387" name="Google Shape;198;g1ff3a248a73_0_176"/>
          <p:cNvSpPr txBox="1">
            <a:spLocks/>
          </p:cNvSpPr>
          <p:nvPr/>
        </p:nvSpPr>
        <p:spPr bwMode="auto">
          <a:xfrm>
            <a:off x="746125" y="960438"/>
            <a:ext cx="7137400" cy="48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Actividades nuevas POAI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810289"/>
              </p:ext>
            </p:extLst>
          </p:nvPr>
        </p:nvGraphicFramePr>
        <p:xfrm>
          <a:off x="746123" y="1443789"/>
          <a:ext cx="10010108" cy="4109085"/>
        </p:xfrm>
        <a:graphic>
          <a:graphicData uri="http://schemas.openxmlformats.org/drawingml/2006/table">
            <a:tbl>
              <a:tblPr/>
              <a:tblGrid>
                <a:gridCol w="4925717">
                  <a:extLst>
                    <a:ext uri="{9D8B030D-6E8A-4147-A177-3AD203B41FA5}">
                      <a16:colId xmlns:a16="http://schemas.microsoft.com/office/drawing/2014/main" val="3929327500"/>
                    </a:ext>
                  </a:extLst>
                </a:gridCol>
                <a:gridCol w="1194893">
                  <a:extLst>
                    <a:ext uri="{9D8B030D-6E8A-4147-A177-3AD203B41FA5}">
                      <a16:colId xmlns:a16="http://schemas.microsoft.com/office/drawing/2014/main" val="4161500991"/>
                    </a:ext>
                  </a:extLst>
                </a:gridCol>
                <a:gridCol w="1097351">
                  <a:extLst>
                    <a:ext uri="{9D8B030D-6E8A-4147-A177-3AD203B41FA5}">
                      <a16:colId xmlns:a16="http://schemas.microsoft.com/office/drawing/2014/main" val="3502266408"/>
                    </a:ext>
                  </a:extLst>
                </a:gridCol>
                <a:gridCol w="1155853">
                  <a:extLst>
                    <a:ext uri="{9D8B030D-6E8A-4147-A177-3AD203B41FA5}">
                      <a16:colId xmlns:a16="http://schemas.microsoft.com/office/drawing/2014/main" val="1291531991"/>
                    </a:ext>
                  </a:extLst>
                </a:gridCol>
                <a:gridCol w="1636294">
                  <a:extLst>
                    <a:ext uri="{9D8B030D-6E8A-4147-A177-3AD203B41FA5}">
                      <a16:colId xmlns:a16="http://schemas.microsoft.com/office/drawing/2014/main" val="593151003"/>
                    </a:ext>
                  </a:extLst>
                </a:gridCol>
              </a:tblGrid>
              <a:tr h="3905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ACTIVIDADES 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UNIDAD DE MEDIDA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CANTIDAD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VALOR UNITARIO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VALOR 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6901968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Comprar de vehículo como apoyo al desarrollo de las actividades misionales de la </a:t>
                      </a:r>
                      <a:r>
                        <a:rPr lang="es-MX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Subsecretarìa</a:t>
                      </a: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 Atención Integral a Víctimas en las comunas y corregimientos del Distrito de Santiago de Cali.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325.000.000,00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650.000.000,00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752979"/>
                  </a:ext>
                </a:extLst>
              </a:tr>
              <a:tr h="108585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Compra e instalaciòn de Ascensor Eléctrico SCM / 5 paradas / velocidad 1,0 m/seg. Capacidad 630 Kg / 8 personas, Instalación de Ascensor en sitio. Incluye componente local, Equipos, insumos, mano de obra para instalación, ajuste eléctrico y certificación, mantenimiento mensual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300.000.000,00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300.000.000,00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10912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Obras civiles preparatorias para la instalaciòn del ascensor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342.388.497,00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342.388.497,00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359785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Manteniminimiento de las instalaciones internas del Edificio Centro Regional de Atenciòn a Vìctimas CRAV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206.547.467,00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206.547.467,00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69767"/>
                  </a:ext>
                </a:extLst>
              </a:tr>
              <a:tr h="723900"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Fortalecer la entrega de garantìas alimentarias para las vìctimas del conflicto armado que se encuentran en procesos de integaciòn local, retorno y reubicacion, de acuerdo a ley 1448 de 2011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595.000.000,00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595.000.000,00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5199020"/>
                  </a:ext>
                </a:extLst>
              </a:tr>
              <a:tr h="32385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2.093.935.964,00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640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932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74638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PLANEACIÓN</a:t>
            </a:r>
            <a:endParaRPr lang="es-CO" altLang="en-US" sz="360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16387" name="Google Shape;198;g1ff3a248a73_0_176"/>
          <p:cNvSpPr txBox="1">
            <a:spLocks/>
          </p:cNvSpPr>
          <p:nvPr/>
        </p:nvSpPr>
        <p:spPr bwMode="auto">
          <a:xfrm>
            <a:off x="746125" y="960438"/>
            <a:ext cx="7137400" cy="48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Ejecución </a:t>
            </a:r>
            <a:r>
              <a:rPr lang="es-ES" altLang="en-US" sz="2400" dirty="0" err="1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PS´s</a:t>
            </a:r>
            <a:endParaRPr lang="es-ES" altLang="en-US" sz="24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067"/>
              </p:ext>
            </p:extLst>
          </p:nvPr>
        </p:nvGraphicFramePr>
        <p:xfrm>
          <a:off x="507999" y="1857166"/>
          <a:ext cx="10597147" cy="2931402"/>
        </p:xfrm>
        <a:graphic>
          <a:graphicData uri="http://schemas.openxmlformats.org/drawingml/2006/table">
            <a:tbl>
              <a:tblPr/>
              <a:tblGrid>
                <a:gridCol w="855508">
                  <a:extLst>
                    <a:ext uri="{9D8B030D-6E8A-4147-A177-3AD203B41FA5}">
                      <a16:colId xmlns:a16="http://schemas.microsoft.com/office/drawing/2014/main" val="1064936074"/>
                    </a:ext>
                  </a:extLst>
                </a:gridCol>
                <a:gridCol w="2268241">
                  <a:extLst>
                    <a:ext uri="{9D8B030D-6E8A-4147-A177-3AD203B41FA5}">
                      <a16:colId xmlns:a16="http://schemas.microsoft.com/office/drawing/2014/main" val="2962113396"/>
                    </a:ext>
                  </a:extLst>
                </a:gridCol>
                <a:gridCol w="1022676">
                  <a:extLst>
                    <a:ext uri="{9D8B030D-6E8A-4147-A177-3AD203B41FA5}">
                      <a16:colId xmlns:a16="http://schemas.microsoft.com/office/drawing/2014/main" val="485487829"/>
                    </a:ext>
                  </a:extLst>
                </a:gridCol>
                <a:gridCol w="1048898">
                  <a:extLst>
                    <a:ext uri="{9D8B030D-6E8A-4147-A177-3AD203B41FA5}">
                      <a16:colId xmlns:a16="http://schemas.microsoft.com/office/drawing/2014/main" val="2467701858"/>
                    </a:ext>
                  </a:extLst>
                </a:gridCol>
                <a:gridCol w="1048898">
                  <a:extLst>
                    <a:ext uri="{9D8B030D-6E8A-4147-A177-3AD203B41FA5}">
                      <a16:colId xmlns:a16="http://schemas.microsoft.com/office/drawing/2014/main" val="1348727788"/>
                    </a:ext>
                  </a:extLst>
                </a:gridCol>
                <a:gridCol w="1324233">
                  <a:extLst>
                    <a:ext uri="{9D8B030D-6E8A-4147-A177-3AD203B41FA5}">
                      <a16:colId xmlns:a16="http://schemas.microsoft.com/office/drawing/2014/main" val="3782831669"/>
                    </a:ext>
                  </a:extLst>
                </a:gridCol>
                <a:gridCol w="996453">
                  <a:extLst>
                    <a:ext uri="{9D8B030D-6E8A-4147-A177-3AD203B41FA5}">
                      <a16:colId xmlns:a16="http://schemas.microsoft.com/office/drawing/2014/main" val="3308522595"/>
                    </a:ext>
                  </a:extLst>
                </a:gridCol>
                <a:gridCol w="1114454">
                  <a:extLst>
                    <a:ext uri="{9D8B030D-6E8A-4147-A177-3AD203B41FA5}">
                      <a16:colId xmlns:a16="http://schemas.microsoft.com/office/drawing/2014/main" val="932637719"/>
                    </a:ext>
                  </a:extLst>
                </a:gridCol>
                <a:gridCol w="917786">
                  <a:extLst>
                    <a:ext uri="{9D8B030D-6E8A-4147-A177-3AD203B41FA5}">
                      <a16:colId xmlns:a16="http://schemas.microsoft.com/office/drawing/2014/main" val="3581674464"/>
                    </a:ext>
                  </a:extLst>
                </a:gridCol>
              </a:tblGrid>
              <a:tr h="4187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No. Proyecto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Denominación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Presupuesto Inicial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Presupuesto Modificado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Pagos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Ejecución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Saldo Cdp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Presupuesto disponible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 Ejecucion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0481674"/>
                  </a:ext>
                </a:extLst>
              </a:tr>
              <a:tr h="12563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26005420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Fortalecimiento de la oferta institucional para la promoción de los servicios del plan de migrantes y flujos migratorios mixtos de Santiago de Cali </a:t>
                      </a:r>
                      <a:b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141.508.640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332.865.657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136.107.500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136.107.500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196.758.157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40,89%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680083"/>
                  </a:ext>
                </a:extLst>
              </a:tr>
              <a:tr h="1046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26005436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Fortalecimiento a la atención integral de la población víctima del conflicto armado en la ciudad de Santiago de Cali </a:t>
                      </a:r>
                      <a:b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4.825.987.200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10.660.369.330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5.627.236.000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8.179.581.000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516.828.600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1.963.959.730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76,73%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14553"/>
                  </a:ext>
                </a:extLst>
              </a:tr>
              <a:tr h="20938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4.967.495.840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10.993.234.987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5.763.343.500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8.315.688.500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516.828.600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2.160.717.887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75,64%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0935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760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Google Shape;115;p2"/>
          <p:cNvSpPr txBox="1">
            <a:spLocks noGrp="1"/>
          </p:cNvSpPr>
          <p:nvPr>
            <p:ph type="title"/>
          </p:nvPr>
        </p:nvSpPr>
        <p:spPr>
          <a:xfrm>
            <a:off x="5299075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MIGRANTES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399487"/>
              </p:ext>
            </p:extLst>
          </p:nvPr>
        </p:nvGraphicFramePr>
        <p:xfrm>
          <a:off x="1052515" y="1127126"/>
          <a:ext cx="8197850" cy="1044575"/>
        </p:xfrm>
        <a:graphic>
          <a:graphicData uri="http://schemas.openxmlformats.org/drawingml/2006/table">
            <a:tbl>
              <a:tblPr firstRow="1" firstCol="1" bandRow="1"/>
              <a:tblGrid>
                <a:gridCol w="3513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4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4575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AREA FUNCIONAL 61010020003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CE4"/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BP-26005420 - Fortalecimiento de la oferta institucional para la promoción de los servicios del plan de migrantes y flujos migratorios mixtos de Santiago de Cali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3" marR="685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163982"/>
              </p:ext>
            </p:extLst>
          </p:nvPr>
        </p:nvGraphicFramePr>
        <p:xfrm>
          <a:off x="1052514" y="2451894"/>
          <a:ext cx="8197852" cy="1951037"/>
        </p:xfrm>
        <a:graphic>
          <a:graphicData uri="http://schemas.openxmlformats.org/drawingml/2006/table">
            <a:tbl>
              <a:tblPr/>
              <a:tblGrid>
                <a:gridCol w="2769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6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2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2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5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2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25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25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25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341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43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UBICACIÓN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ABR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63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Personas atendidas punto orientación Terminal de Transportes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75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Personas atendidas punto de orientación Centro Intégrate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7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Migrantes Atendidos - Caracterizadas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1052514" y="4453897"/>
            <a:ext cx="8493125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sz="1600" kern="0" dirty="0">
                <a:ea typeface="Calibri" panose="020F0502020204030204" pitchFamily="34" charset="0"/>
                <a:cs typeface="Arial"/>
                <a:sym typeface="Arial"/>
              </a:rPr>
              <a:t>La Alcaldía de Santiago de Cali ha consolidado dos estrategias clave para la atención de población migrante, refugiada, retornada y de acogida: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ea typeface="Calibri" panose="020F0502020204030204" pitchFamily="34" charset="0"/>
                <a:cs typeface="Arial"/>
                <a:sym typeface="Arial"/>
              </a:rPr>
              <a:t>Espacio de Apoyo en la Terminal de Transportes: más de 4.000 personas atendidas en tránsito, con servicios de orientación psicosocial, jurídica y prevención en la ruta migratoria.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ea typeface="Calibri" panose="020F0502020204030204" pitchFamily="34" charset="0"/>
                <a:cs typeface="Arial"/>
                <a:sym typeface="Arial"/>
              </a:rPr>
              <a:t>Centro Intégrate Cali: más de 3.000 personas atendidas, garantizando acceso a servicios institucionales (salud, educación, SISBÉN, empleo, emprendimiento, asesoría jurídica y psicosocial).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Google Shape;115;p2"/>
          <p:cNvSpPr txBox="1">
            <a:spLocks noGrp="1"/>
          </p:cNvSpPr>
          <p:nvPr>
            <p:ph type="title"/>
          </p:nvPr>
        </p:nvSpPr>
        <p:spPr>
          <a:xfrm>
            <a:off x="5359400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MIGRANTES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20483" name="Google Shape;198;g1ff3a248a73_0_176"/>
          <p:cNvSpPr txBox="1">
            <a:spLocks/>
          </p:cNvSpPr>
          <p:nvPr/>
        </p:nvSpPr>
        <p:spPr bwMode="auto">
          <a:xfrm>
            <a:off x="857250" y="914400"/>
            <a:ext cx="7732713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Espacio de Apoyo Terminal</a:t>
            </a:r>
          </a:p>
        </p:txBody>
      </p:sp>
      <p:graphicFrame>
        <p:nvGraphicFramePr>
          <p:cNvPr id="7" name="Tabla 6"/>
          <p:cNvGraphicFramePr>
            <a:graphicFrameLocks noGrp="1"/>
          </p:cNvGraphicFramePr>
          <p:nvPr/>
        </p:nvGraphicFramePr>
        <p:xfrm>
          <a:off x="950913" y="1419225"/>
          <a:ext cx="8193089" cy="2926080"/>
        </p:xfrm>
        <a:graphic>
          <a:graphicData uri="http://schemas.openxmlformats.org/drawingml/2006/table">
            <a:tbl>
              <a:tblPr/>
              <a:tblGrid>
                <a:gridCol w="2767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6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22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22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2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22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22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22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223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29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4381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OFERTA DE SERVICIOS CALI - TERMINAL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SERVICIOS OFRECIDOS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FEB.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ABR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627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Remisión articulación con cooperación </a:t>
                      </a:r>
                      <a:r>
                        <a:rPr lang="es-MX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</a:t>
                      </a: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 ACNUR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Alojamiento Día - Palmira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Transporte humanitario OIM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Orientación psicosocial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Orientación jurídica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Espacio protector de NNA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Kit viaje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Kit de infante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1" name="CuadroTexto 10"/>
          <p:cNvSpPr txBox="1"/>
          <p:nvPr/>
        </p:nvSpPr>
        <p:spPr>
          <a:xfrm>
            <a:off x="857250" y="4478171"/>
            <a:ext cx="864769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0" dirty="0">
                <a:latin typeface="Arial"/>
                <a:ea typeface="Arial"/>
                <a:cs typeface="Arial"/>
                <a:sym typeface="Arial"/>
              </a:rPr>
              <a:t>Punto de atención Terminal de transporte:</a:t>
            </a:r>
            <a:endParaRPr lang="es-CO" kern="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0" dirty="0">
                <a:latin typeface="Arial"/>
                <a:ea typeface="Arial"/>
                <a:cs typeface="Arial"/>
                <a:sym typeface="Arial"/>
              </a:rPr>
              <a:t>Ayuda Humanitaria Inmediata remitiendo personas con la cooperación internacional con PAO - ACNUR</a:t>
            </a:r>
            <a:endParaRPr lang="es-CO" kern="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0" dirty="0">
                <a:latin typeface="Arial"/>
                <a:ea typeface="Arial"/>
                <a:cs typeface="Arial"/>
                <a:sym typeface="Arial"/>
              </a:rPr>
              <a:t>Transporte al Municipio de Palmira y su respectivo alojamiento</a:t>
            </a:r>
            <a:endParaRPr lang="es-CO" kern="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0" dirty="0">
                <a:latin typeface="Arial"/>
                <a:ea typeface="Arial"/>
                <a:cs typeface="Arial"/>
                <a:sym typeface="Arial"/>
              </a:rPr>
              <a:t>Acompañamiento psicosocial, enfocado en la identificación de riesgos y vulnerabilidades, especialmente en niños, niñas, adolescentes y mujeres que viajan solas. </a:t>
            </a:r>
            <a:endParaRPr lang="es-CO" kern="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0" dirty="0">
                <a:latin typeface="Arial"/>
                <a:ea typeface="Arial"/>
                <a:cs typeface="Arial"/>
                <a:sym typeface="Arial"/>
              </a:rPr>
              <a:t>El acompañamiento también contempló la socialización de medidas preventivas durante la ruta migratoria, así como orientación jurídica en articulación</a:t>
            </a:r>
            <a:endParaRPr lang="es-CO" kern="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0" dirty="0">
                <a:latin typeface="Arial"/>
                <a:ea typeface="Arial"/>
                <a:cs typeface="Arial"/>
                <a:sym typeface="Arial"/>
              </a:rPr>
              <a:t>Kits de Viaje y Kits de Infantes, que facilitan el tránsito y se da solución a una necesidad inmediata</a:t>
            </a:r>
            <a:endParaRPr lang="en-US" sz="1600" kern="0"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MIGRANTES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22531" name="Google Shape;198;g1ff3a248a73_0_176"/>
          <p:cNvSpPr txBox="1">
            <a:spLocks/>
          </p:cNvSpPr>
          <p:nvPr/>
        </p:nvSpPr>
        <p:spPr bwMode="auto">
          <a:xfrm>
            <a:off x="857250" y="914400"/>
            <a:ext cx="623252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Centro Intégrate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857250" y="3660775"/>
            <a:ext cx="8493125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Alcaldía de Cali - Ministerio de la Igualdad: A través de su equipo de atención a la población migrante, trabaja en articulación con el para brindar acompañamiento y acceso a servicios esenciales a la población migrante, refugiada, retornada y de acogida en la ciudad. Esta estrategia ha permitido fortalecer la oferta institucional y garantizar la atención integral a quienes lo requieren.</a:t>
            </a:r>
            <a:endParaRPr lang="es-CO" sz="1600" kern="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Caracterización </a:t>
            </a:r>
            <a:endParaRPr lang="es-CO" sz="1600" kern="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Orientación jurídica</a:t>
            </a:r>
            <a:endParaRPr lang="es-CO" sz="1600" kern="0" dirty="0">
              <a:latin typeface="Arial"/>
              <a:ea typeface="Arial"/>
              <a:cs typeface="Arial"/>
              <a:sym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Acceso a servicios de educación, salud, SISBÉN y gestión de casos, contribuyendo a la inclusión socioeconómica de esta población.</a:t>
            </a:r>
            <a:endParaRPr lang="es-CO" sz="1600" kern="0" dirty="0">
              <a:latin typeface="Arial"/>
              <a:ea typeface="Arial"/>
              <a:cs typeface="Arial"/>
              <a:sym typeface="Arial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n-US" sz="1600" kern="0" dirty="0"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857250" y="1446213"/>
          <a:ext cx="9359898" cy="2012950"/>
        </p:xfrm>
        <a:graphic>
          <a:graphicData uri="http://schemas.openxmlformats.org/drawingml/2006/table">
            <a:tbl>
              <a:tblPr/>
              <a:tblGrid>
                <a:gridCol w="31621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00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3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3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7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37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537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53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7163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54804">
                <a:tc gridSpan="3"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8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SERVICIOS OFRECIDOS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80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Orientación psicosocial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75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80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Orientación jurídica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67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80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Espacio protector de NNA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45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12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Proyecto Subsidio Arrendamiento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80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1.070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191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736016" y="1208087"/>
            <a:ext cx="9718675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DESAFIOS ACTUALES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Recursos limitados y menor apoyo de cooperación internacional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Riesgo en sostenibilidad del Centro Intégrate (traslado temporal a Fundación Carvajal)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Espacio de Apoyo asegurado hasta diciembre 2025.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Suspensión del albergue temporal Hogar de Paso Papa Francisco (funciona solo como pasadía)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Nuevo fenómeno de migración inversa que exige articulación departamental y nacional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39763" y="2886075"/>
            <a:ext cx="10224753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PROYECTOS EN CURSO: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Fundación Hilton: inclusión socioeconómica en Comuna 14 (USD 1M, ejecución a 2 años) población migrante y de acogida, con acciones cómo salud, educación, empleabilidad y emprendimiento.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Mujeres Echando Raíces (</a:t>
            </a:r>
            <a:r>
              <a:rPr lang="es-MX" kern="100" dirty="0" err="1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Expertise</a:t>
            </a: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France – AFD): </a:t>
            </a:r>
            <a:r>
              <a:rPr lang="es-CO" kern="0" dirty="0">
                <a:latin typeface="Arial"/>
                <a:ea typeface="Arial"/>
                <a:cs typeface="Arial"/>
                <a:sym typeface="Arial"/>
              </a:rPr>
              <a:t>Este proyecto impulsa el empoderamiento económico de mujeres migrantes  y de acogida en la Comuna 15, integrando componentes de inclusión socioeconómica, vivienda digna y enfoque de género. Representa una apuesta estratégica por la autonomía y la estabilidad de mujeres en situación de vulnerabilidad.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Conexo OIM–KOICA: integración sostenible en Comuna 14 y </a:t>
            </a:r>
            <a:r>
              <a:rPr lang="es-MX" kern="100" dirty="0" err="1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Felidia</a:t>
            </a: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(asistencia humanitaria, económica y social) </a:t>
            </a:r>
            <a:r>
              <a:rPr lang="es-CO" kern="0" dirty="0">
                <a:latin typeface="Arial"/>
                <a:ea typeface="Arial"/>
                <a:cs typeface="Arial"/>
                <a:sym typeface="Arial"/>
              </a:rPr>
              <a:t>Este proyecto impulsa el empoderamiento económico de mujeres migrantes  y de acogida en la Comuna 15, integrando componentes de inclusión socioeconómica, vivienda digna y enfoque de género. Representa una apuesta estratégica por la autonomía y la estabilidad de mujeres en situación de vulnerabilidad.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Vivienda digna (Fundación </a:t>
            </a:r>
            <a:r>
              <a:rPr lang="es-MX" kern="100" dirty="0" err="1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Sidoc</a:t>
            </a: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).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Empleo y emprendimiento (</a:t>
            </a:r>
            <a:r>
              <a:rPr lang="es-MX" kern="100" dirty="0" err="1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Propacífico</a:t>
            </a: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)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Prevención VBG (FUPAD)</a:t>
            </a:r>
          </a:p>
        </p:txBody>
      </p:sp>
      <p:sp>
        <p:nvSpPr>
          <p:cNvPr id="24581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MIGRANTES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Google Shape;198;g1ff3a248a73_0_176"/>
          <p:cNvSpPr txBox="1">
            <a:spLocks/>
          </p:cNvSpPr>
          <p:nvPr/>
        </p:nvSpPr>
        <p:spPr bwMode="auto">
          <a:xfrm>
            <a:off x="820738" y="820738"/>
            <a:ext cx="623252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Ayuda Humanitaria</a:t>
            </a:r>
          </a:p>
        </p:txBody>
      </p:sp>
      <p:sp>
        <p:nvSpPr>
          <p:cNvPr id="26627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MIGRANTES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820737" y="1473200"/>
            <a:ext cx="9634537" cy="3167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sz="1600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PROPUESTA EN REVISIÓN </a:t>
            </a:r>
            <a:r>
              <a:rPr lang="en-US" sz="1600" kern="0" dirty="0">
                <a:latin typeface="Arial"/>
                <a:ea typeface="Arial"/>
                <a:cs typeface="Arial"/>
                <a:sym typeface="Arial"/>
              </a:rPr>
              <a:t>(MMC – GCF)</a:t>
            </a:r>
            <a:r>
              <a:rPr lang="es-MX" sz="1600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En articulación con la Oficina de Relaciones y Cooperación y la Secretaría de Desarrollo Económico, se elaboraron dos propuestas para el Fondo de Ciudades Globales para Migrantes y Refugiados (Global </a:t>
            </a:r>
            <a:r>
              <a:rPr lang="es-MX" sz="1600" kern="0" dirty="0" err="1">
                <a:latin typeface="Arial"/>
                <a:ea typeface="Arial"/>
                <a:cs typeface="Arial"/>
                <a:sym typeface="Arial"/>
              </a:rPr>
              <a:t>Cities</a:t>
            </a: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MX" sz="1600" kern="0" dirty="0" err="1">
                <a:latin typeface="Arial"/>
                <a:ea typeface="Arial"/>
                <a:cs typeface="Arial"/>
                <a:sym typeface="Arial"/>
              </a:rPr>
              <a:t>Fund</a:t>
            </a: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MX" sz="1600" kern="0" dirty="0" err="1">
                <a:latin typeface="Arial"/>
                <a:ea typeface="Arial"/>
                <a:cs typeface="Arial"/>
                <a:sym typeface="Arial"/>
              </a:rPr>
              <a:t>for</a:t>
            </a: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MX" sz="1600" kern="0" dirty="0" err="1">
                <a:latin typeface="Arial"/>
                <a:ea typeface="Arial"/>
                <a:cs typeface="Arial"/>
                <a:sym typeface="Arial"/>
              </a:rPr>
              <a:t>Migrants</a:t>
            </a: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es-MX" sz="1600" kern="0" dirty="0" err="1">
                <a:latin typeface="Arial"/>
                <a:ea typeface="Arial"/>
                <a:cs typeface="Arial"/>
                <a:sym typeface="Arial"/>
              </a:rPr>
              <a:t>Refugees</a:t>
            </a: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, GCF) del </a:t>
            </a:r>
            <a:r>
              <a:rPr lang="es-MX" sz="1600" kern="0" dirty="0" err="1">
                <a:latin typeface="Arial"/>
                <a:ea typeface="Arial"/>
                <a:cs typeface="Arial"/>
                <a:sym typeface="Arial"/>
              </a:rPr>
              <a:t>Mayors</a:t>
            </a: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MX" sz="1600" kern="0" dirty="0" err="1">
                <a:latin typeface="Arial"/>
                <a:ea typeface="Arial"/>
                <a:cs typeface="Arial"/>
                <a:sym typeface="Arial"/>
              </a:rPr>
              <a:t>Migration</a:t>
            </a: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 Council (MMC):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Ecosistema Digital de Empleo Responsable:</a:t>
            </a:r>
          </a:p>
          <a:p>
            <a:pPr marL="285750" lvl="1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 Identidad digital, </a:t>
            </a:r>
            <a:r>
              <a:rPr lang="es-MX" sz="1600" kern="0" dirty="0" err="1">
                <a:latin typeface="Arial"/>
                <a:ea typeface="Arial"/>
                <a:cs typeface="Arial"/>
                <a:sym typeface="Arial"/>
              </a:rPr>
              <a:t>CDIs</a:t>
            </a: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, orientación laboral</a:t>
            </a:r>
          </a:p>
          <a:p>
            <a:pPr marL="285750" lvl="1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Fortalecimiento de liderazgos migrantes</a:t>
            </a:r>
          </a:p>
          <a:p>
            <a:pPr marL="0" lv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600" kern="0" dirty="0">
              <a:latin typeface="Arial"/>
              <a:ea typeface="Arial"/>
              <a:cs typeface="Arial"/>
              <a:sym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2.  Centros de Integración Híbridos: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Ventanilla única + plataforma digital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Fortalecimiento y modernización de servicios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Ambos proyectos en fase de revisión y aprobación</a:t>
            </a:r>
          </a:p>
        </p:txBody>
      </p:sp>
      <p:sp>
        <p:nvSpPr>
          <p:cNvPr id="8" name="Rectángulo 7"/>
          <p:cNvSpPr/>
          <p:nvPr/>
        </p:nvSpPr>
        <p:spPr>
          <a:xfrm>
            <a:off x="820737" y="4703429"/>
            <a:ext cx="9634537" cy="18780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sz="1600" kern="100" dirty="0"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PROXIMA INICIATIVA – OCTUBRE 2025.</a:t>
            </a:r>
          </a:p>
          <a:p>
            <a:pPr algn="just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Alianza con BID se tiene prevista la puesta en marcha el proyecto  orientado al fortalecimiento de las capacidades comunitarias e institucionales, así como al mejoramiento de la oferta de servicios de salud sexual y reproductiva dirigidos a la población migrante, refugiada y de comunidades de acogida en la ciudad de Cali. </a:t>
            </a:r>
          </a:p>
          <a:p>
            <a:pPr algn="just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600" kern="100" dirty="0"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AYUDA HUMANITARIA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28675" name="Google Shape;198;g1ff3a248a73_0_176"/>
          <p:cNvSpPr txBox="1">
            <a:spLocks/>
          </p:cNvSpPr>
          <p:nvPr/>
        </p:nvSpPr>
        <p:spPr bwMode="auto">
          <a:xfrm>
            <a:off x="857250" y="914400"/>
            <a:ext cx="623252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A. H. I. en Canasta Básica Humanitaria.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366034"/>
              </p:ext>
            </p:extLst>
          </p:nvPr>
        </p:nvGraphicFramePr>
        <p:xfrm>
          <a:off x="927100" y="1455738"/>
          <a:ext cx="9468184" cy="4389455"/>
        </p:xfrm>
        <a:graphic>
          <a:graphicData uri="http://schemas.openxmlformats.org/drawingml/2006/table">
            <a:tbl>
              <a:tblPr/>
              <a:tblGrid>
                <a:gridCol w="910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1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36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8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79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15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44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455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04415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CANASTA BASICA AYUDA HUMANITARIA INMEDIATA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2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BONOS DE ALIMENTACIÓN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 BONOS ALIMENTACIÓN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BONOS DE ASEO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VR BONOS ASEO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BONOS DOTACIÓN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VR BONOS DOTACIÓN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BONOS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 A.H.I. ENTREGADA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4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$ 66.906.000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$ 37.050.000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$ 4.374.000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$ 112.866.000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4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$ 4.536.000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4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$ 95.936.400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$ 54.340.000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$ 8.748.000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$ 172.632.400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4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$ 13.608.000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44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$ 110.451.600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$ 62.270.000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$ 12.636.000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$ 200.261.600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44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$ 14.904.000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44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$ 75.751.200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$ 42.640.000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$ 4.374.000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$ 126.653.200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44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$ 3.388.000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44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$ 93.668.400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$ 53.170.000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$ 31.104.000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$ 190.902.400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44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$ 12.960.000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44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$ 62.772.000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$ 37.700.000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$ 4.374.000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$ 116.270.400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44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$ 8.424.000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44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$ 12.700.800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$ 7.410.000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$ 972.000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$ 26.266.800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44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$ 5.184.000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44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$ 1.814.400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$ 1.040.000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$ 65.100.000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$ 93.874.400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44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$ 25.920.000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57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520.000.800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295.620.000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137</a:t>
                      </a:r>
                      <a:b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 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$ 220.606.000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4.990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1.039.727.200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Google Shape;198;g1ff3a248a73_0_176"/>
          <p:cNvSpPr txBox="1">
            <a:spLocks/>
          </p:cNvSpPr>
          <p:nvPr/>
        </p:nvSpPr>
        <p:spPr bwMode="auto">
          <a:xfrm>
            <a:off x="820738" y="914400"/>
            <a:ext cx="623252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Ayuda Humanitaria Inmediata</a:t>
            </a:r>
          </a:p>
        </p:txBody>
      </p:sp>
      <p:sp>
        <p:nvSpPr>
          <p:cNvPr id="6" name="Rectángulo 5"/>
          <p:cNvSpPr/>
          <p:nvPr/>
        </p:nvSpPr>
        <p:spPr>
          <a:xfrm>
            <a:off x="820738" y="1658938"/>
            <a:ext cx="9634537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En canasta Básica de Ayuda Humanitaria, la SAIV en el periodo de enero a agosto del 2025 ha realizado la siguiente gestión haciendo entrega a las víctimas del conflicto armado de: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600" kern="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Más de 2.280 Bonos de Alimentación por un valor de $ 520 millones m/cte.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Mas de 2.270 Bonos de Aseo personal por un valor de $ 295,6 millones m/cte.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Más de 400 Bonos de Dotación personal por un valor de $220,6 millones m/cte.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Impactando positivamente a más de 2.290 familias, compuestas por más de 4.300 personas.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600" kern="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AYUDA HUMANITARIA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1;p14"/>
          <p:cNvSpPr txBox="1"/>
          <p:nvPr/>
        </p:nvSpPr>
        <p:spPr>
          <a:xfrm>
            <a:off x="528638" y="287338"/>
            <a:ext cx="10888662" cy="796925"/>
          </a:xfrm>
          <a:prstGeom prst="rect">
            <a:avLst/>
          </a:prstGeom>
          <a:noFill/>
          <a:ln>
            <a:noFill/>
          </a:ln>
        </p:spPr>
        <p:txBody>
          <a:bodyPr spcFirstLastPara="1" lIns="60950" tIns="60950" rIns="60950" bIns="6095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" sz="1867" b="1" kern="0" dirty="0">
                <a:solidFill>
                  <a:srgbClr val="6A3382"/>
                </a:solidFill>
                <a:latin typeface="Arial"/>
                <a:ea typeface="Arial"/>
                <a:cs typeface="Arial"/>
                <a:sym typeface="Arial"/>
              </a:rPr>
              <a:t>ESTRUCTURA ORGANIZACIONAL DE LA SUBSECRETARÍA DE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" sz="1867" b="1" kern="0" dirty="0">
                <a:solidFill>
                  <a:srgbClr val="6A3382"/>
                </a:solidFill>
                <a:latin typeface="Arial"/>
                <a:ea typeface="Arial"/>
                <a:cs typeface="Arial"/>
                <a:sym typeface="Arial"/>
              </a:rPr>
              <a:t>ATENCIÓN INTEGRAL A VICTIMAS</a:t>
            </a:r>
            <a:endParaRPr sz="1867" b="1" kern="0" dirty="0">
              <a:solidFill>
                <a:srgbClr val="6A338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Flecha abajo 7"/>
          <p:cNvSpPr/>
          <p:nvPr/>
        </p:nvSpPr>
        <p:spPr>
          <a:xfrm rot="16200000">
            <a:off x="2295526" y="1790700"/>
            <a:ext cx="322262" cy="477837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CO" sz="933" kern="0">
              <a:sym typeface="Arial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695575" y="2863850"/>
            <a:ext cx="2333625" cy="912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" sz="1333" kern="0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Adriana Loaiza Guzmán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" sz="1333" b="1" kern="0" dirty="0">
                <a:solidFill>
                  <a:srgbClr val="6A3382"/>
                </a:solidFill>
                <a:latin typeface="Arial"/>
                <a:ea typeface="Arial"/>
                <a:cs typeface="Arial"/>
                <a:sym typeface="Arial"/>
              </a:rPr>
              <a:t>SUBSECRETARIA DE ATENCIÓN INTEGRAL A VÍCTIMAS</a:t>
            </a:r>
            <a:endParaRPr lang="es-CO" sz="1333" kern="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Flecha doblada hacia arriba 9"/>
          <p:cNvSpPr/>
          <p:nvPr/>
        </p:nvSpPr>
        <p:spPr>
          <a:xfrm rot="5400000">
            <a:off x="3808413" y="3776662"/>
            <a:ext cx="812800" cy="809625"/>
          </a:xfrm>
          <a:prstGeom prst="bentUp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CO" sz="933" kern="0">
              <a:sym typeface="Arial"/>
            </a:endParaRPr>
          </a:p>
        </p:txBody>
      </p:sp>
      <p:sp>
        <p:nvSpPr>
          <p:cNvPr id="11" name="Rectángulo redondeado 10"/>
          <p:cNvSpPr/>
          <p:nvPr/>
        </p:nvSpPr>
        <p:spPr>
          <a:xfrm>
            <a:off x="5035550" y="2076450"/>
            <a:ext cx="2943225" cy="47625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67" b="1" kern="0" dirty="0">
                <a:sym typeface="Arial"/>
              </a:rPr>
              <a:t>AYUDA HUMANITARIA</a:t>
            </a:r>
          </a:p>
        </p:txBody>
      </p:sp>
      <p:sp>
        <p:nvSpPr>
          <p:cNvPr id="12" name="Rectángulo redondeado 11"/>
          <p:cNvSpPr/>
          <p:nvPr/>
        </p:nvSpPr>
        <p:spPr>
          <a:xfrm>
            <a:off x="5035550" y="2946400"/>
            <a:ext cx="2943225" cy="47466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67" b="1" kern="0" dirty="0">
                <a:sym typeface="Arial"/>
              </a:rPr>
              <a:t>POLITICA PÚBLICA</a:t>
            </a:r>
          </a:p>
        </p:txBody>
      </p:sp>
      <p:sp>
        <p:nvSpPr>
          <p:cNvPr id="13" name="Rectángulo redondeado 12"/>
          <p:cNvSpPr/>
          <p:nvPr/>
        </p:nvSpPr>
        <p:spPr>
          <a:xfrm>
            <a:off x="6202363" y="3336925"/>
            <a:ext cx="2197100" cy="214313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333" b="1" kern="0" dirty="0">
                <a:sym typeface="Arial"/>
              </a:rPr>
              <a:t>Abraham Cortez</a:t>
            </a:r>
          </a:p>
        </p:txBody>
      </p:sp>
      <p:sp>
        <p:nvSpPr>
          <p:cNvPr id="14" name="Rectángulo redondeado 13"/>
          <p:cNvSpPr/>
          <p:nvPr/>
        </p:nvSpPr>
        <p:spPr>
          <a:xfrm>
            <a:off x="5035550" y="3756025"/>
            <a:ext cx="2943225" cy="47625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67" b="1" kern="0" dirty="0">
                <a:sym typeface="Arial"/>
              </a:rPr>
              <a:t>PLANEACIÓN</a:t>
            </a:r>
          </a:p>
        </p:txBody>
      </p:sp>
      <p:sp>
        <p:nvSpPr>
          <p:cNvPr id="15" name="Rectángulo redondeado 14"/>
          <p:cNvSpPr/>
          <p:nvPr/>
        </p:nvSpPr>
        <p:spPr>
          <a:xfrm>
            <a:off x="6202363" y="4184650"/>
            <a:ext cx="2197100" cy="214313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333" b="1" kern="0" dirty="0">
                <a:sym typeface="Arial"/>
              </a:rPr>
              <a:t>Elizabeth García</a:t>
            </a:r>
          </a:p>
        </p:txBody>
      </p:sp>
      <p:sp>
        <p:nvSpPr>
          <p:cNvPr id="16" name="Rectángulo redondeado 15"/>
          <p:cNvSpPr/>
          <p:nvPr/>
        </p:nvSpPr>
        <p:spPr>
          <a:xfrm>
            <a:off x="5035550" y="4584700"/>
            <a:ext cx="2943225" cy="47625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67" b="1" kern="0" dirty="0">
                <a:sym typeface="Arial"/>
              </a:rPr>
              <a:t>JURÍDICA</a:t>
            </a:r>
          </a:p>
        </p:txBody>
      </p:sp>
      <p:sp>
        <p:nvSpPr>
          <p:cNvPr id="17" name="Rectángulo redondeado 16"/>
          <p:cNvSpPr/>
          <p:nvPr/>
        </p:nvSpPr>
        <p:spPr>
          <a:xfrm>
            <a:off x="6162675" y="4991100"/>
            <a:ext cx="2197100" cy="214313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333" b="1" kern="0" dirty="0">
                <a:sym typeface="Arial"/>
              </a:rPr>
              <a:t>César Marilez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5035550" y="5384800"/>
            <a:ext cx="2943225" cy="47625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00" b="1" kern="0" dirty="0">
                <a:sym typeface="Arial"/>
              </a:rPr>
              <a:t>INTERVENCION SOCIAL</a:t>
            </a:r>
          </a:p>
        </p:txBody>
      </p:sp>
      <p:sp>
        <p:nvSpPr>
          <p:cNvPr id="19" name="Rectángulo redondeado 18"/>
          <p:cNvSpPr/>
          <p:nvPr/>
        </p:nvSpPr>
        <p:spPr>
          <a:xfrm>
            <a:off x="6162675" y="5791200"/>
            <a:ext cx="2197100" cy="24130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333" b="1" kern="0" dirty="0">
                <a:sym typeface="Arial"/>
              </a:rPr>
              <a:t>Juliana Orozco</a:t>
            </a:r>
          </a:p>
        </p:txBody>
      </p:sp>
      <p:sp>
        <p:nvSpPr>
          <p:cNvPr id="20" name="Rectángulo redondeado 19"/>
          <p:cNvSpPr/>
          <p:nvPr/>
        </p:nvSpPr>
        <p:spPr>
          <a:xfrm>
            <a:off x="5035550" y="1292225"/>
            <a:ext cx="2943225" cy="47625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67" b="1" kern="0" dirty="0">
                <a:sym typeface="Arial"/>
              </a:rPr>
              <a:t>ADMINISTRATIVO</a:t>
            </a:r>
          </a:p>
        </p:txBody>
      </p:sp>
      <p:sp>
        <p:nvSpPr>
          <p:cNvPr id="21" name="Rectángulo redondeado 20"/>
          <p:cNvSpPr/>
          <p:nvPr/>
        </p:nvSpPr>
        <p:spPr>
          <a:xfrm>
            <a:off x="6216650" y="1685925"/>
            <a:ext cx="2195513" cy="214313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333" b="1" kern="0" dirty="0">
                <a:sym typeface="Arial"/>
              </a:rPr>
              <a:t>Jacqueline Erazo</a:t>
            </a:r>
          </a:p>
        </p:txBody>
      </p:sp>
      <p:sp>
        <p:nvSpPr>
          <p:cNvPr id="22" name="Rectángulo redondeado 21"/>
          <p:cNvSpPr/>
          <p:nvPr/>
        </p:nvSpPr>
        <p:spPr>
          <a:xfrm>
            <a:off x="6216650" y="2478088"/>
            <a:ext cx="2195513" cy="214312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333" b="1" kern="0" dirty="0">
                <a:sym typeface="Arial"/>
              </a:rPr>
              <a:t>María Eugenia Sánchez</a:t>
            </a:r>
          </a:p>
        </p:txBody>
      </p:sp>
      <p:pic>
        <p:nvPicPr>
          <p:cNvPr id="14354" name="Imagen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3" r="8786"/>
          <a:stretch>
            <a:fillRect/>
          </a:stretch>
        </p:blipFill>
        <p:spPr bwMode="auto">
          <a:xfrm>
            <a:off x="2744788" y="1255713"/>
            <a:ext cx="2190750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ángulo redondeado 23"/>
          <p:cNvSpPr/>
          <p:nvPr/>
        </p:nvSpPr>
        <p:spPr>
          <a:xfrm>
            <a:off x="8512175" y="1292225"/>
            <a:ext cx="2549525" cy="47625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00" b="1" kern="0" dirty="0">
                <a:sym typeface="Arial"/>
              </a:rPr>
              <a:t>MIGRANTES</a:t>
            </a:r>
          </a:p>
        </p:txBody>
      </p:sp>
      <p:sp>
        <p:nvSpPr>
          <p:cNvPr id="25" name="Rectángulo redondeado 24"/>
          <p:cNvSpPr/>
          <p:nvPr/>
        </p:nvSpPr>
        <p:spPr>
          <a:xfrm>
            <a:off x="9221788" y="1685925"/>
            <a:ext cx="2195512" cy="242888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333" b="1" kern="0" dirty="0">
                <a:sym typeface="Arial"/>
              </a:rPr>
              <a:t>Karen Astaiza</a:t>
            </a:r>
          </a:p>
        </p:txBody>
      </p:sp>
      <p:pic>
        <p:nvPicPr>
          <p:cNvPr id="14357" name="Picture 2" descr="Soy producto de lo colectivo”: Johana Caicedo, secretaria de Paz y Cultura  Ciudadan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-1418" r="23657" b="-1645"/>
          <a:stretch>
            <a:fillRect/>
          </a:stretch>
        </p:blipFill>
        <p:spPr bwMode="auto">
          <a:xfrm>
            <a:off x="184150" y="1220788"/>
            <a:ext cx="1957388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CuadroTexto 28"/>
          <p:cNvSpPr txBox="1"/>
          <p:nvPr/>
        </p:nvSpPr>
        <p:spPr>
          <a:xfrm>
            <a:off x="20638" y="2927350"/>
            <a:ext cx="23336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" sz="1333" kern="0" dirty="0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Johana Caicedo Sinisterra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" sz="1333" b="1" kern="0" dirty="0">
                <a:solidFill>
                  <a:srgbClr val="6A3382"/>
                </a:solidFill>
                <a:latin typeface="Arial"/>
                <a:ea typeface="Arial"/>
                <a:cs typeface="Arial"/>
                <a:sym typeface="Arial"/>
              </a:rPr>
              <a:t>SECRETARIA DE BIENESTAR SOCIAL</a:t>
            </a:r>
            <a:endParaRPr lang="es-CO" sz="1333" kern="0"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Google Shape;198;g1ff3a248a73_0_176"/>
          <p:cNvSpPr txBox="1">
            <a:spLocks/>
          </p:cNvSpPr>
          <p:nvPr/>
        </p:nvSpPr>
        <p:spPr bwMode="auto">
          <a:xfrm>
            <a:off x="881314" y="1026321"/>
            <a:ext cx="7781424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A. H. I. en Apoyo emocional y Psicosocial.</a:t>
            </a:r>
          </a:p>
        </p:txBody>
      </p:sp>
      <p:sp>
        <p:nvSpPr>
          <p:cNvPr id="5" name="Rectángulo 4"/>
          <p:cNvSpPr>
            <a:spLocks noChangeArrowheads="1"/>
          </p:cNvSpPr>
          <p:nvPr/>
        </p:nvSpPr>
        <p:spPr bwMode="auto">
          <a:xfrm>
            <a:off x="1009650" y="5008563"/>
            <a:ext cx="830262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07000"/>
              </a:lnSpc>
              <a:spcAft>
                <a:spcPts val="800"/>
              </a:spcAft>
            </a:pPr>
            <a:r>
              <a:rPr lang="es-MX" altLang="en-US" sz="1600"/>
              <a:t>El Grupo Sicosocial de la Subsecretaría de Atención Integral a Víctimas ha prestado atención y orientación a 19 personas víctimas del conflicto armado, remitidas por la Ruta de Atención del CRAV.. </a:t>
            </a: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59770"/>
              </p:ext>
            </p:extLst>
          </p:nvPr>
        </p:nvGraphicFramePr>
        <p:xfrm>
          <a:off x="1009650" y="1468438"/>
          <a:ext cx="7966076" cy="3306765"/>
        </p:xfrm>
        <a:graphic>
          <a:graphicData uri="http://schemas.openxmlformats.org/drawingml/2006/table">
            <a:tbl>
              <a:tblPr/>
              <a:tblGrid>
                <a:gridCol w="1120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6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67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28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22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24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50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54">
                <a:tc gridSpan="4">
                  <a:txBody>
                    <a:bodyPr/>
                    <a:lstStyle/>
                    <a:p>
                      <a:pPr algn="l" fontAlgn="ctr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1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Sexo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ETNIA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7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ATENCIONES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AFRO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INDIGENA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OTRO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LGTBIQ+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67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MARZO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MUJER TRANS (1)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5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ABRIL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5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5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5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5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5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AYUDA HUMANITARIA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Google Shape;198;g1ff3a248a73_0_176"/>
          <p:cNvSpPr txBox="1">
            <a:spLocks/>
          </p:cNvSpPr>
          <p:nvPr/>
        </p:nvSpPr>
        <p:spPr bwMode="auto">
          <a:xfrm>
            <a:off x="857250" y="879475"/>
            <a:ext cx="619325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A. H. I. en Desplazamientos Masivos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661988" y="1419225"/>
          <a:ext cx="9829801" cy="5310187"/>
        </p:xfrm>
        <a:graphic>
          <a:graphicData uri="http://schemas.openxmlformats.org/drawingml/2006/table">
            <a:tbl>
              <a:tblPr/>
              <a:tblGrid>
                <a:gridCol w="138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0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57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6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35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005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82888">
                <a:tc gridSpan="5">
                  <a:txBody>
                    <a:bodyPr/>
                    <a:lstStyle/>
                    <a:p>
                      <a:pPr algn="l" fontAlgn="b"/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Nombres y Apellidos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Fecha del Hecho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Fecha de la Declaración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Lugar de Procedencia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Número de Familias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Número de Personas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Aporte del Municipio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Estado de la Declaración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8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Manuel Antonio Ebao Niaza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27/02/2025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5/03/2025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Intraurbano – La buitrera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Hogar de Paso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 Incluidos 16/05/2025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8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Marlin Portocarrero Lisalda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7/03/2025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19/03/2025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Buenaventura Bazan-Bocana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Canasta Básica y Dotación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Incluido 1/05/2025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Intraurbano Atentado Terrorista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18/05/2025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26/05/2025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Sector los lagos comuna 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Canasta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Básica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y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Dotación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 Valoración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10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Intraurbano Atentado Terrorista- Melendez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10/06/2025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17/06/2025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Meléndez comuna 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Canasta básica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 Valoración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10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Intraurbano Atentado Terrorista- Manuela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10/06/2025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18/06/2025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Manuela Beltran comuna 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Canasta básica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 Valoración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105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Intraurbano Atentado Terrorista- los lagos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10/06/2025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19/06/2025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Los lagos comuna 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Canasta básica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 Valoración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3155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Danilo Perlaza Orozco – Desplazamiento y Amenaza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15/06/2025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15/07/2025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López de Micay - Nariño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Canasta básica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 Valoración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866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Acto terrorista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21/08/2025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28/08/2025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ISector la Base- Comuna 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(Canasta Básica – Dotación)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1.183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AYUDA HUMANITARIA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Google Shape;198;g1ff3a248a73_0_176"/>
          <p:cNvSpPr txBox="1">
            <a:spLocks/>
          </p:cNvSpPr>
          <p:nvPr/>
        </p:nvSpPr>
        <p:spPr bwMode="auto">
          <a:xfrm>
            <a:off x="857250" y="914400"/>
            <a:ext cx="623252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A. H. I. en Auxilios funerarios.</a:t>
            </a:r>
          </a:p>
        </p:txBody>
      </p:sp>
      <p:sp>
        <p:nvSpPr>
          <p:cNvPr id="5" name="Rectángulo 4"/>
          <p:cNvSpPr>
            <a:spLocks noChangeArrowheads="1"/>
          </p:cNvSpPr>
          <p:nvPr/>
        </p:nvSpPr>
        <p:spPr bwMode="auto">
          <a:xfrm>
            <a:off x="968375" y="4924425"/>
            <a:ext cx="830421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07000"/>
              </a:lnSpc>
              <a:spcAft>
                <a:spcPts val="800"/>
              </a:spcAft>
            </a:pPr>
            <a:r>
              <a:rPr lang="es-MX" altLang="en-US" dirty="0"/>
              <a:t>En el Auxilio Funerario la SAIV de 57 servicios solicitados, ha prestado 37 servicios funerarios  entre entierro / cremación, restos óseos y traslados a otras ciudades y con otras entidades ayudó a prestar 2 servicios en el mes de febrero que no teníamos contrato de servicios funerarios.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1081088" y="1565275"/>
          <a:ext cx="8455026" cy="3198814"/>
        </p:xfrm>
        <a:graphic>
          <a:graphicData uri="http://schemas.openxmlformats.org/drawingml/2006/table">
            <a:tbl>
              <a:tblPr/>
              <a:tblGrid>
                <a:gridCol w="118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2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49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4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1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58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89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046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651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PRESTACIÓN DEL SERVICO DE AUXILIO FUNERARIO $ 140.835.000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08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Número de servicios contratados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Entierro</a:t>
                      </a:r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 </a:t>
                      </a:r>
                      <a:r>
                        <a:rPr lang="en-US" sz="12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Cremación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Traslado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Entierro de restos óseos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Solicitudes que no aceptaron el servicio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Atendidos por la Subsecretaría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 del servicio ejecutado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2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MARZO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$ 12.076.600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2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ABRIL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$ 13.342.000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2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$ 19.281.440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52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$ 13.046.000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52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$ 11.470.000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52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AGOSTO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$ 13.764.000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52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$ 82.980.040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94669">
                <a:tc gridSpan="8">
                  <a:txBody>
                    <a:bodyPr/>
                    <a:lstStyle/>
                    <a:p>
                      <a:pPr algn="l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SERVICIOS PRESTADOS POR GESTIÓN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AYUDA HUMANITARIA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Google Shape;198;g1ff3a248a73_0_176"/>
          <p:cNvSpPr txBox="1">
            <a:spLocks/>
          </p:cNvSpPr>
          <p:nvPr/>
        </p:nvSpPr>
        <p:spPr bwMode="auto">
          <a:xfrm>
            <a:off x="857250" y="869950"/>
            <a:ext cx="623252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A. H. I. en Asistencia Hogar de Paso. 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348638"/>
              </p:ext>
            </p:extLst>
          </p:nvPr>
        </p:nvGraphicFramePr>
        <p:xfrm>
          <a:off x="577515" y="1429001"/>
          <a:ext cx="10659979" cy="4310510"/>
        </p:xfrm>
        <a:graphic>
          <a:graphicData uri="http://schemas.openxmlformats.org/drawingml/2006/table">
            <a:tbl>
              <a:tblPr/>
              <a:tblGrid>
                <a:gridCol w="2827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03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06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90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4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08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1027">
                <a:tc gridSpan="3">
                  <a:txBody>
                    <a:bodyPr/>
                    <a:lstStyle/>
                    <a:p>
                      <a:pPr algn="l" fontAlgn="b"/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30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ATENCIÓN A 45 DIAS CONVENIO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COSTO ATENCIÓN DEL PERIODO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ENTRADAS FAMILIAS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ENTRADAS PRESIONAS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SALIDAS FAMILIAS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SALIDAS PERSONAS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70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16-DIC-2044 / 20-ENE-2025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$ 113.208.900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70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21-ENE-2025 / 05-FEB-2025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$ 185.556.000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70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6-FEB-2025 / 20-FEB-2025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$ 246.947.400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70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21-FEB-2025 / 28-FEB-2025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$ 417.501.000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70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01-MAR-2025 / 31-MAR-2025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$ 101.266.200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70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01-abr-2025 / 06-may-2025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$ 196.018.200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70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07-may-2025 / 31-may-2025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$ 81.921.000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70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01-jun-2025 / 05-jul-2025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$ 240.926.700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70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06-jul-2025/ 25-jul-2025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$ 135.120.300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70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 jul-2025 / 31-ago-2025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$ 116.564.700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102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18.591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$1.835.030.400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AYUDA HUMANITARIA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Google Shape;198;g1ff3a248a73_0_176"/>
          <p:cNvSpPr txBox="1">
            <a:spLocks/>
          </p:cNvSpPr>
          <p:nvPr/>
        </p:nvSpPr>
        <p:spPr bwMode="auto">
          <a:xfrm>
            <a:off x="820738" y="820738"/>
            <a:ext cx="623252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Ayuda Humanitaria Inmediata</a:t>
            </a:r>
          </a:p>
        </p:txBody>
      </p:sp>
      <p:sp>
        <p:nvSpPr>
          <p:cNvPr id="6" name="Rectángulo 5"/>
          <p:cNvSpPr/>
          <p:nvPr/>
        </p:nvSpPr>
        <p:spPr>
          <a:xfrm>
            <a:off x="820738" y="1506538"/>
            <a:ext cx="9634537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Se han atendido diez (10) ciclos de atención Hogar de paso de 45 días cada uno.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Con un costo de atención sumados los 10 ciclos por valor de $1.800 millones.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Los Hogares de paso incluyen la atención integral de Hospedaje, alimentación diaria completa y refrigerios, jornadas de ayuda y apoyos sicosociales.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Se favorecieron a .135 familias compuestas por 448 personas entre niños y adultos.</a:t>
            </a:r>
          </a:p>
        </p:txBody>
      </p:sp>
      <p:sp>
        <p:nvSpPr>
          <p:cNvPr id="2" name="Rectángulo 1"/>
          <p:cNvSpPr/>
          <p:nvPr/>
        </p:nvSpPr>
        <p:spPr>
          <a:xfrm>
            <a:off x="820738" y="3137819"/>
            <a:ext cx="9634537" cy="24622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kern="0" dirty="0">
                <a:latin typeface="Arial"/>
                <a:ea typeface="Arial"/>
                <a:cs typeface="Arial"/>
                <a:sym typeface="Arial"/>
              </a:rPr>
              <a:t>DIFICULTADES Y RIESGOS DEL MES</a:t>
            </a:r>
            <a:endParaRPr lang="en-US" kern="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CO" kern="0" dirty="0">
                <a:latin typeface="Arial"/>
                <a:ea typeface="Arial"/>
                <a:cs typeface="Arial"/>
                <a:sym typeface="Arial"/>
              </a:rPr>
              <a:t>El censo del acto terrorista se levantó en articulación con la personería municipal, cerro con 273 familias y mas 500 personas.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CO" kern="0" dirty="0">
                <a:latin typeface="Arial"/>
                <a:ea typeface="Arial"/>
                <a:cs typeface="Arial"/>
                <a:sym typeface="Arial"/>
              </a:rPr>
              <a:t>La dificultad más significativa es la falta de bonos de canasta básica, para atender esta emergencia, para suplir un poco la necesidad se entregaron bonos de dotación tipo A y Tipo B, sin embargo, quedo el compromiso de entregar alimentación y aseo cuando haya disponibilidad.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MX" kern="0" dirty="0">
                <a:latin typeface="Arial"/>
                <a:ea typeface="Arial"/>
                <a:cs typeface="Arial"/>
                <a:sym typeface="Arial"/>
              </a:rPr>
              <a:t>El </a:t>
            </a:r>
            <a:r>
              <a:rPr lang="es-CO" kern="0" dirty="0">
                <a:latin typeface="Arial"/>
                <a:ea typeface="Arial"/>
                <a:cs typeface="Arial"/>
                <a:sym typeface="Arial"/>
              </a:rPr>
              <a:t>mayor reto ha sido sostener la estrategia con las familias, es decir, manifestarles a las víctimas que aplicaron para la ayuda humanitaria inmediata - pero que se les entregará más adelante, teniendo en cuenta que estamos en proceso de contratación.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s-CO" kern="0" dirty="0">
                <a:latin typeface="Arial"/>
                <a:ea typeface="Arial"/>
                <a:cs typeface="Arial"/>
                <a:sym typeface="Arial"/>
              </a:rPr>
              <a:t>En lo referente al hogar de paso, en contrato tuvo una ejecución  del 100%, ya se tramitó la cuenta No 20, teniendo como saldo cero (0).</a:t>
            </a:r>
            <a:endParaRPr lang="es-MX" kern="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28600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AYUDA HUMANITARIA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INTERVENSIÓN SOCIAL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43011" name="Google Shape;198;g1ff3a248a73_0_176"/>
          <p:cNvSpPr txBox="1">
            <a:spLocks/>
          </p:cNvSpPr>
          <p:nvPr/>
        </p:nvSpPr>
        <p:spPr bwMode="auto">
          <a:xfrm>
            <a:off x="917575" y="943526"/>
            <a:ext cx="9345362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Atención y Orientación en Empleabilidad en el CRAV</a:t>
            </a:r>
          </a:p>
        </p:txBody>
      </p:sp>
      <p:sp>
        <p:nvSpPr>
          <p:cNvPr id="5" name="Rectángulo 4"/>
          <p:cNvSpPr>
            <a:spLocks noChangeArrowheads="1"/>
          </p:cNvSpPr>
          <p:nvPr/>
        </p:nvSpPr>
        <p:spPr bwMode="auto">
          <a:xfrm>
            <a:off x="740193" y="5159040"/>
            <a:ext cx="8304212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07000"/>
              </a:lnSpc>
              <a:spcAft>
                <a:spcPts val="800"/>
              </a:spcAft>
            </a:pPr>
            <a:r>
              <a:rPr lang="es-MX" altLang="en-US" dirty="0"/>
              <a:t>En el marco de la atención diaria presencial en el CRAV en el periodo enero - agosto de 2025, se han realizado 1.197 apoyos de atención orientadas para la empleabilidad se cuenta con la siguiente caracterización: 263 hombres, 934 mujeres, de los cuales son 672 personas afrodescendientes, 179 indígenas, 119 mestizos y 227 identificadas con “otra” etnia. Cabe mencionar que las atenciones se registraron en los formatos de Registro de Beneficiarios y Perfil Ocupacional.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070291"/>
              </p:ext>
            </p:extLst>
          </p:nvPr>
        </p:nvGraphicFramePr>
        <p:xfrm>
          <a:off x="1392238" y="1323976"/>
          <a:ext cx="6138862" cy="3707820"/>
        </p:xfrm>
        <a:graphic>
          <a:graphicData uri="http://schemas.openxmlformats.org/drawingml/2006/table">
            <a:tbl>
              <a:tblPr/>
              <a:tblGrid>
                <a:gridCol w="8346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3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04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2221">
                <a:tc gridSpan="3">
                  <a:txBody>
                    <a:bodyPr/>
                    <a:lstStyle/>
                    <a:p>
                      <a:pPr algn="l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52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ACTIVIDAD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PERSONAS ATENDIDAS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4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Atención Oficina Intervención Social, 2º piso, CRAV.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4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Atención Oficina Intervención Social, 2º piso, CRAV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24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Atención Oficina Intervención Social, 2º piso, CRAV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4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ABR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Atención Oficina Intervención Social, 2º piso, CRAV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4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Atención Oficina Intervención Social, 2º piso, CRAV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24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Atención Oficina Intervención Social, 2º piso, CRAV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24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Atención Oficina Intervención Social, 2º piso, CRAV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244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Atención Oficina Intervención Social, 2º piso, CRAV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22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Google Shape;198;g1ff3a248a73_0_176"/>
          <p:cNvSpPr txBox="1">
            <a:spLocks/>
          </p:cNvSpPr>
          <p:nvPr/>
        </p:nvSpPr>
        <p:spPr bwMode="auto">
          <a:xfrm>
            <a:off x="946483" y="1019727"/>
            <a:ext cx="9393488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Estrategia “ De la Mano con las Víctimas” </a:t>
            </a:r>
          </a:p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Jornada de servicios y empleabilidad</a:t>
            </a:r>
          </a:p>
        </p:txBody>
      </p:sp>
      <p:sp>
        <p:nvSpPr>
          <p:cNvPr id="5" name="Rectángulo 4"/>
          <p:cNvSpPr>
            <a:spLocks noChangeArrowheads="1"/>
          </p:cNvSpPr>
          <p:nvPr/>
        </p:nvSpPr>
        <p:spPr bwMode="auto">
          <a:xfrm>
            <a:off x="776288" y="5426075"/>
            <a:ext cx="8304212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07000"/>
              </a:lnSpc>
              <a:spcAft>
                <a:spcPts val="800"/>
              </a:spcAft>
            </a:pPr>
            <a:r>
              <a:rPr lang="es-MX" altLang="en-US" dirty="0"/>
              <a:t>Participación en Jornadas de Servicios en territorio y actividades similares, por invitación de entidades externas u otras dependencias de la Alcaldía de Cali. En el periodo enero - agosto de 2025, se han prestado jornadas de orientación y empleabilidad en Territorios a 1.105 personas atendidas con la siguiente distribución: 243 hombres, 862 mujeres, de los cuales son 621 personas afrodescendientes, 165 indígenas, 110 mestizos y 209 identificadas con “otra” etnia.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743107"/>
              </p:ext>
            </p:extLst>
          </p:nvPr>
        </p:nvGraphicFramePr>
        <p:xfrm>
          <a:off x="1016000" y="1470025"/>
          <a:ext cx="6659563" cy="3879849"/>
        </p:xfrm>
        <a:graphic>
          <a:graphicData uri="http://schemas.openxmlformats.org/drawingml/2006/table">
            <a:tbl>
              <a:tblPr/>
              <a:tblGrid>
                <a:gridCol w="9446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3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962">
                <a:tc gridSpan="3"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88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JORNADA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PERSONAS ATENDIDAS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9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Atención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Oficina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Intervención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Social, 2º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piso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CRAV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Certificación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del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Programa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Fortaleciendo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Sueños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Jóvenes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Paz del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MinTrabajo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y PNUD.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59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 de Servicios y Empleabilidad en Comuna 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ABR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 de Servicios y Empleabilidad en el CRAV y CALI 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 de Servicios y Empleabilidad en el CRAV barrios  Comunas 14 y 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59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Atención Oficina Intervención Social, 2º piso, CRAV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9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 de Servicios y Empleabilidad C.A.L.I. 1 y CRAV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9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Atención Oficina Intervención Social, 2º piso, CRAV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94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INTERVENSIÓN SOCIAL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Google Shape;198;g1ff3a248a73_0_176"/>
          <p:cNvSpPr txBox="1">
            <a:spLocks/>
          </p:cNvSpPr>
          <p:nvPr/>
        </p:nvSpPr>
        <p:spPr bwMode="auto">
          <a:xfrm>
            <a:off x="1014913" y="1048709"/>
            <a:ext cx="8346741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Jornadas de Servicio en Territorio </a:t>
            </a:r>
          </a:p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Con Entidades Externas</a:t>
            </a:r>
          </a:p>
        </p:txBody>
      </p:sp>
      <p:sp>
        <p:nvSpPr>
          <p:cNvPr id="5" name="Rectángulo 4"/>
          <p:cNvSpPr>
            <a:spLocks noChangeArrowheads="1"/>
          </p:cNvSpPr>
          <p:nvPr/>
        </p:nvSpPr>
        <p:spPr bwMode="auto">
          <a:xfrm>
            <a:off x="776288" y="5399088"/>
            <a:ext cx="8304212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07000"/>
              </a:lnSpc>
              <a:spcAft>
                <a:spcPts val="800"/>
              </a:spcAft>
            </a:pPr>
            <a:r>
              <a:rPr lang="es-MX" altLang="en-US"/>
              <a:t>Las jornadas de servicio en territorio, corresponde a </a:t>
            </a:r>
            <a:r>
              <a:rPr lang="es-CO" altLang="en-US"/>
              <a:t>actividades de empleabilidad similares, por invitación de entidades externas u otras dependencias de la Alcaldía de Cali.</a:t>
            </a:r>
            <a:r>
              <a:rPr lang="es-MX" altLang="en-US"/>
              <a:t> De las 722 personas atendidas en el periodo enero agosto 2025 se presenta la siguiente distribución: 564 mujeres y 158 hombre, y por distribución étnica 405 personas afrodescendientes, 108 indígenas, 72 mestizos y 137 personas identificadas con la opción de “otro”.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230959"/>
              </p:ext>
            </p:extLst>
          </p:nvPr>
        </p:nvGraphicFramePr>
        <p:xfrm>
          <a:off x="1014913" y="1525640"/>
          <a:ext cx="8092072" cy="3854987"/>
        </p:xfrm>
        <a:graphic>
          <a:graphicData uri="http://schemas.openxmlformats.org/drawingml/2006/table">
            <a:tbl>
              <a:tblPr/>
              <a:tblGrid>
                <a:gridCol w="1147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6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7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9194">
                <a:tc gridSpan="2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3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JORNADA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PERSONAS ATENDIDAS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30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 de Certificación del Programa Fortaleciendo Sueños Jóvenes en Paz del MinTrabajo y PNUD.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1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 de Servicios y Empleabilidad en Comunas 1 y 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4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ABR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 de Servicios y Empleabilidad en Comunas 1, 10, 15 y 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30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 de Servicios y Empleabilidad en Villa Mercedes - Colegio San Cayetano, Comuna 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470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Jornadas de Oferta Institucional para la Comunidad, Jornadas de Justicia Y jornadas de indemnización en la UARIV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30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 de Oferta Institucional CRAV y Jornada de Indemnización UARIV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30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Jornada de comedores,  de servicios adulto mayor y Jornada de Indemnización UARIV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01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INTERVENSIÓN SOCIAL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Google Shape;198;g1ff3a248a73_0_176"/>
          <p:cNvSpPr txBox="1">
            <a:spLocks/>
          </p:cNvSpPr>
          <p:nvPr/>
        </p:nvSpPr>
        <p:spPr bwMode="auto">
          <a:xfrm>
            <a:off x="905543" y="1029494"/>
            <a:ext cx="623252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Estrategia “Conectando Caminos” Enlaces con otras Instituciones.</a:t>
            </a:r>
          </a:p>
        </p:txBody>
      </p:sp>
      <p:sp>
        <p:nvSpPr>
          <p:cNvPr id="5" name="Rectángulo 4"/>
          <p:cNvSpPr>
            <a:spLocks noChangeArrowheads="1"/>
          </p:cNvSpPr>
          <p:nvPr/>
        </p:nvSpPr>
        <p:spPr bwMode="auto">
          <a:xfrm>
            <a:off x="770230" y="5329165"/>
            <a:ext cx="8304212" cy="101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07000"/>
              </a:lnSpc>
              <a:spcAft>
                <a:spcPts val="800"/>
              </a:spcAft>
            </a:pPr>
            <a:r>
              <a:rPr lang="es-MX" altLang="en-US" dirty="0"/>
              <a:t>Corresponde a actividades complementarias de información y gestión administrativa y cívica que la SAIV le presta a las víctimas con el grupo de Intervención social. De las personas apoyadas para la facilidad de acciones, se identificó lo siguiente: De las 601personas apoyadas para la gestión de actividades y acceso a programas se identificó lo siguiente: 468 mujeres, 133 hombres.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170731"/>
              </p:ext>
            </p:extLst>
          </p:nvPr>
        </p:nvGraphicFramePr>
        <p:xfrm>
          <a:off x="1001713" y="1355725"/>
          <a:ext cx="8972468" cy="3914775"/>
        </p:xfrm>
        <a:graphic>
          <a:graphicData uri="http://schemas.openxmlformats.org/drawingml/2006/table">
            <a:tbl>
              <a:tblPr/>
              <a:tblGrid>
                <a:gridCol w="43442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59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79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79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79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79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251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07758"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6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TIPO DE TRÁMITE GESTIONADO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ENE-MAR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ABR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JUN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JUL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AGO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Cita con la Unidad para las Víctimas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Cita para Declaración ante Ministerio Público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Secretaria de Educación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Secretaria de Vivienda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Registraduría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Libreta Militar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Adulto Mayor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Primera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Infancia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Red Salud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Sisben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Otros (Colpensiones, Formación)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Orientación Programa Emprendimiento SENA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38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INTERVENSIÓN SOCIAL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4215347801"/>
              </p:ext>
            </p:extLst>
          </p:nvPr>
        </p:nvGraphicFramePr>
        <p:xfrm>
          <a:off x="682112" y="2374094"/>
          <a:ext cx="9991835" cy="3762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Rectángulo 8"/>
          <p:cNvSpPr/>
          <p:nvPr/>
        </p:nvSpPr>
        <p:spPr>
          <a:xfrm>
            <a:off x="681455" y="1655011"/>
            <a:ext cx="10150475" cy="6667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67" kern="0" dirty="0">
                <a:solidFill>
                  <a:srgbClr val="001D35"/>
                </a:solidFill>
                <a:latin typeface="Arial"/>
                <a:ea typeface="Arial"/>
                <a:cs typeface="Arial"/>
                <a:sym typeface="Arial"/>
              </a:rPr>
              <a:t>Los subcomités son los encargados de materializar las diversas formas de reparación y apoyo a las víctimas, asegurando que el proceso se lleve a cabo de manera técnica y coordinada.</a:t>
            </a:r>
            <a:endParaRPr lang="es-CO" sz="1867" kern="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98;g1ff3a248a73_0_176"/>
          <p:cNvSpPr txBox="1">
            <a:spLocks/>
          </p:cNvSpPr>
          <p:nvPr/>
        </p:nvSpPr>
        <p:spPr bwMode="auto">
          <a:xfrm>
            <a:off x="681455" y="1004136"/>
            <a:ext cx="713740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Subcomites 2025 </a:t>
            </a:r>
          </a:p>
        </p:txBody>
      </p:sp>
    </p:spTree>
    <p:extLst>
      <p:ext uri="{BB962C8B-B14F-4D97-AF65-F5344CB8AC3E}">
        <p14:creationId xmlns:p14="http://schemas.microsoft.com/office/powerpoint/2010/main" val="1272249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3 Rectángulo"/>
          <p:cNvSpPr>
            <a:spLocks noChangeArrowheads="1"/>
          </p:cNvSpPr>
          <p:nvPr/>
        </p:nvSpPr>
        <p:spPr bwMode="auto">
          <a:xfrm>
            <a:off x="471070" y="984667"/>
            <a:ext cx="10606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92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 defTabSz="12192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 defTabSz="12192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 defTabSz="12192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 defTabSz="12192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/>
            <a:r>
              <a:rPr lang="es-CO" altLang="en-US" sz="3200" b="1" dirty="0">
                <a:solidFill>
                  <a:srgbClr val="7030A0"/>
                </a:solidFill>
                <a:cs typeface="Calibri" panose="020F0502020204030204" pitchFamily="34" charset="0"/>
              </a:rPr>
              <a:t> </a:t>
            </a:r>
            <a:r>
              <a:rPr lang="es-MX" altLang="en-US" sz="3200" b="1" dirty="0">
                <a:solidFill>
                  <a:srgbClr val="7030A0"/>
                </a:solidFill>
                <a:cs typeface="Calibri" panose="020F0502020204030204" pitchFamily="34" charset="0"/>
              </a:rPr>
              <a:t> Centro Regional de Atención a Victimas (CRAV)</a:t>
            </a:r>
            <a:endParaRPr lang="es-US" altLang="en-US" sz="3200" b="1" dirty="0">
              <a:solidFill>
                <a:srgbClr val="7030A0"/>
              </a:solidFill>
              <a:cs typeface="Calibri" panose="020F050202020403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005" y="1677152"/>
            <a:ext cx="7090263" cy="42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1952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4" name="Google Shape;62;p14"/>
          <p:cNvSpPr txBox="1"/>
          <p:nvPr/>
        </p:nvSpPr>
        <p:spPr>
          <a:xfrm>
            <a:off x="398296" y="1495278"/>
            <a:ext cx="10325100" cy="1106907"/>
          </a:xfrm>
          <a:prstGeom prst="rect">
            <a:avLst/>
          </a:prstGeom>
          <a:noFill/>
          <a:ln>
            <a:noFill/>
          </a:ln>
        </p:spPr>
        <p:txBody>
          <a:bodyPr spcFirstLastPara="1" lIns="60950" tIns="60950" rIns="60950" bIns="60950"/>
          <a:lstStyle/>
          <a:p>
            <a:pPr algn="ctr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600" kern="0" dirty="0">
                <a:latin typeface="Arial"/>
                <a:ea typeface="Arial"/>
                <a:cs typeface="Arial"/>
                <a:sym typeface="Arial"/>
              </a:rPr>
              <a:t>Se entiende por desplazamiento masivo, el desplazamiento conjunto de diez (10) o más hogares, o cincuenta (50) o más personas. Se entiende por hogar, el grupo de personas, parientes o no, que viven bajo un mismo techo, comparten los alimentos y han sido afectadas por el desplazamiento forzado por la violencia. </a:t>
            </a:r>
            <a:r>
              <a:rPr lang="es-CO" sz="1600" b="1" kern="0" dirty="0">
                <a:latin typeface="Arial"/>
                <a:ea typeface="Arial"/>
                <a:cs typeface="Arial"/>
                <a:sym typeface="Arial"/>
              </a:rPr>
              <a:t>(Artículo 12- Decreto 2569 de 2000).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ES" sz="1333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sz="1333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98;g1ff3a248a73_0_176"/>
          <p:cNvSpPr txBox="1">
            <a:spLocks/>
          </p:cNvSpPr>
          <p:nvPr/>
        </p:nvSpPr>
        <p:spPr bwMode="auto">
          <a:xfrm>
            <a:off x="711118" y="943526"/>
            <a:ext cx="990073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Desplazamientos Masivos y Atentados Terroristas.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731435"/>
              </p:ext>
            </p:extLst>
          </p:nvPr>
        </p:nvGraphicFramePr>
        <p:xfrm>
          <a:off x="398296" y="2602185"/>
          <a:ext cx="10902950" cy="3571877"/>
        </p:xfrm>
        <a:graphic>
          <a:graphicData uri="http://schemas.openxmlformats.org/drawingml/2006/table">
            <a:tbl>
              <a:tblPr/>
              <a:tblGrid>
                <a:gridCol w="29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21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8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5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9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59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8163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HECHO</a:t>
                      </a:r>
                      <a:endParaRPr kumimoji="0" lang="es-CO" sz="1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FECHA DEL SUCESO</a:t>
                      </a:r>
                      <a:endParaRPr kumimoji="0" lang="es-CO" sz="1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FECHA ACTIVACIÓN PLAN DE CONTINGENCIA</a:t>
                      </a:r>
                      <a:endParaRPr kumimoji="0" lang="es-CO" sz="1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N° FAMILIAS</a:t>
                      </a:r>
                      <a:endParaRPr kumimoji="0" lang="es-CO" sz="1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N° PERSONAS</a:t>
                      </a:r>
                      <a:endParaRPr kumimoji="0" lang="es-CO" sz="1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OBSERVACIONES</a:t>
                      </a:r>
                      <a:endParaRPr kumimoji="0" lang="es-CO" sz="11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12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DESPLAZAMIENTO MASIVO INTRA URBANO DE LA COMUNIDAD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INDÍGENA EMBERA UBICADOS EN LA COMUNA 18 EN EL DISTRITO DE SANTIAGO DE CALI.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NO SE ESPECIFICA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3 MARZO DE 2025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85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20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 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1963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DESPLAZAMIENTO MASIVO PROVENIENTE DEL SECTOR BAZÁN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BOCANA DEL DISTRITO DE BUENAVENTURA.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13 MARZO DE 2025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14 MARZO  DE 2025</a:t>
                      </a:r>
                      <a:endParaRPr kumimoji="0" lang="es-CO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72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153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 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912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ATENTADO TERRORISTA LOS LAGOS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18 MAYO  DE 2025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23 MAYO DE 2025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64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209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28 de Mayo Primera Sesión Extraordinaria del Comité Territorial de Justicia Transicional - CTJT.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1963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ATENTADO TERRORISTA MELENDEZ, MANUELA BELTRAN Y LOS MANGOS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10 JUNIO  DE 2025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13 JUNIO DE 2025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Manuela Beltrán: 26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Meléndez: 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Lagos: 23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Manuela Beltrán: 39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Meléndez: 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Lagos: 52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 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3863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DESPLAZAMIENTO MASIVO COMUNIDAD DE LOPEZ DE MICAY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Entre el 27 y 28 de Junio  DE 2025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11 JULIO DE 2025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22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48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 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767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ATENTADO TERRORISTA ESCUELA AVIACIÓN.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21 AGOSTO  DE 2025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22 AGOSTO DE 2025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- 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 -</a:t>
                      </a:r>
                      <a:endParaRPr kumimoji="0" lang="es-CO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marR="0" indent="-2286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146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29718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4290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886200" marR="0" indent="-228600" algn="l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defRPr sz="800" b="0" i="0" u="none" strike="noStrike" cap="none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78 Heridos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s-CO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rPr>
                        <a:t> 6 personas fallecidas</a:t>
                      </a:r>
                      <a:endParaRPr kumimoji="0" lang="es-CO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40851" marR="4085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67360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711118" y="943526"/>
            <a:ext cx="9251029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Desplazamientos Masivos y Atentados Terroristas.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sp>
        <p:nvSpPr>
          <p:cNvPr id="6" name="Google Shape;62;p14"/>
          <p:cNvSpPr txBox="1"/>
          <p:nvPr/>
        </p:nvSpPr>
        <p:spPr>
          <a:xfrm>
            <a:off x="711118" y="1575736"/>
            <a:ext cx="9251029" cy="735597"/>
          </a:xfrm>
          <a:prstGeom prst="rect">
            <a:avLst/>
          </a:prstGeom>
          <a:noFill/>
          <a:ln>
            <a:noFill/>
          </a:ln>
        </p:spPr>
        <p:txBody>
          <a:bodyPr spcFirstLastPara="1" lIns="60950" tIns="60950" rIns="60950" bIns="60950"/>
          <a:lstStyle/>
          <a:p>
            <a:pPr marL="342900" indent="-342900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r>
              <a:rPr lang="es-ES" sz="1867" b="1" kern="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9 DE ABRIL “DIA NACIONAL CONMEMORACIÓN MEMORIA Y SOLIDARIDAD CON LAS VICTIMAS Y CUMPLIMIENTO AL ACUERDO 0520 DE 2021”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ES" sz="1333" b="1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ES" sz="1333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ES" sz="1333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ES" sz="1333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ES" sz="1333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11" indent="-228611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endParaRPr lang="es-ES" sz="1333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11" indent="-228611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endParaRPr lang="es-MX" sz="1333" kern="0" dirty="0">
              <a:latin typeface="Arial"/>
              <a:ea typeface="Arial"/>
              <a:cs typeface="Arial"/>
              <a:sym typeface="Arial"/>
            </a:endParaRPr>
          </a:p>
          <a:p>
            <a:pPr marL="228611" indent="-228611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endParaRPr lang="es-MX" sz="1333" kern="0" dirty="0"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600" kern="0" dirty="0"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ES" sz="1600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MX" sz="1600" kern="0" dirty="0"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CO" sz="1600" kern="0" dirty="0">
              <a:latin typeface="Arial"/>
              <a:ea typeface="Arial"/>
              <a:cs typeface="Arial"/>
              <a:sym typeface="Arial"/>
            </a:endParaRPr>
          </a:p>
          <a:p>
            <a:pPr marL="228611" indent="-228611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endParaRPr lang="es-CO" sz="1600" kern="0" dirty="0">
              <a:latin typeface="Arial"/>
              <a:ea typeface="Arial"/>
              <a:cs typeface="Arial"/>
              <a:sym typeface="Arial"/>
            </a:endParaRPr>
          </a:p>
          <a:p>
            <a:pPr marL="228611" indent="-228611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endParaRPr lang="es-ES" sz="1600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sz="1600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0099" y="2508801"/>
            <a:ext cx="4263139" cy="357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8279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40298" y="1016931"/>
            <a:ext cx="4294019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Asistencia y Atención.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820664145"/>
              </p:ext>
            </p:extLst>
          </p:nvPr>
        </p:nvGraphicFramePr>
        <p:xfrm>
          <a:off x="940298" y="3416968"/>
          <a:ext cx="9750097" cy="1997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Rectángulo 4"/>
          <p:cNvSpPr/>
          <p:nvPr/>
        </p:nvSpPr>
        <p:spPr>
          <a:xfrm>
            <a:off x="1033797" y="1741212"/>
            <a:ext cx="9563100" cy="15289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67" kern="0" dirty="0" err="1">
                <a:latin typeface="Arial"/>
                <a:ea typeface="Arial"/>
                <a:cs typeface="Arial"/>
                <a:sym typeface="Arial"/>
              </a:rPr>
              <a:t>Subcomites</a:t>
            </a:r>
            <a:r>
              <a:rPr lang="es-CO" sz="1867" kern="0" dirty="0"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67" kern="0" dirty="0">
                <a:latin typeface="Arial"/>
                <a:ea typeface="Arial"/>
                <a:cs typeface="Arial"/>
                <a:sym typeface="Arial"/>
              </a:rPr>
              <a:t>La naturaleza del Subcomité de Asistencia y Atención es ser un grupo de trabajo técnico e interinstitucional que coordina y diseña acciones para garantizar el acceso de las víctimas del conflicto armado a servicios esenciales como salud, educación, atención humanitaria e identificación. </a:t>
            </a:r>
          </a:p>
        </p:txBody>
      </p:sp>
    </p:spTree>
    <p:extLst>
      <p:ext uri="{BB962C8B-B14F-4D97-AF65-F5344CB8AC3E}">
        <p14:creationId xmlns:p14="http://schemas.microsoft.com/office/powerpoint/2010/main" val="15109967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40298" y="1016931"/>
            <a:ext cx="718101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Atenciones a las víctimas en el CRAV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graphicFrame>
        <p:nvGraphicFramePr>
          <p:cNvPr id="4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487657"/>
              </p:ext>
            </p:extLst>
          </p:nvPr>
        </p:nvGraphicFramePr>
        <p:xfrm>
          <a:off x="237958" y="2136775"/>
          <a:ext cx="5097463" cy="351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9" name="Gráfico" r:id="rId5" imgW="5102794" imgH="3523793" progId="Excel.Chart.8">
                  <p:embed/>
                </p:oleObj>
              </mc:Choice>
              <mc:Fallback>
                <p:oleObj name="Gráfico" r:id="rId5" imgW="5102794" imgH="3523793" progId="Excel.Chart.8">
                  <p:embed/>
                  <p:pic>
                    <p:nvPicPr>
                      <p:cNvPr id="61443" name="Chart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958" y="2136775"/>
                        <a:ext cx="5097463" cy="3516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ángulo 4"/>
          <p:cNvSpPr/>
          <p:nvPr/>
        </p:nvSpPr>
        <p:spPr>
          <a:xfrm>
            <a:off x="5710990" y="2136775"/>
            <a:ext cx="5334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ES" sz="1600" kern="0" dirty="0">
                <a:latin typeface="Arial"/>
                <a:ea typeface="Arial"/>
                <a:cs typeface="Arial"/>
                <a:sym typeface="Arial"/>
              </a:rPr>
              <a:t>Durante el periodo de febrero - agosto se atendieron en el Centro Regional de Atención a Victimas del Conflicto Armado (CRAV) un total </a:t>
            </a:r>
            <a:r>
              <a:rPr lang="es-ES" sz="1600" b="1" kern="0" dirty="0">
                <a:latin typeface="Arial"/>
                <a:ea typeface="Arial"/>
                <a:cs typeface="Arial"/>
                <a:sym typeface="Arial"/>
              </a:rPr>
              <a:t>18.291</a:t>
            </a:r>
            <a:r>
              <a:rPr lang="es-ES" sz="1600" kern="0" dirty="0">
                <a:latin typeface="Arial"/>
                <a:ea typeface="Arial"/>
                <a:cs typeface="Arial"/>
                <a:sym typeface="Arial"/>
              </a:rPr>
              <a:t> personas  a través de la Oferta Institucional del ESNARIV.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ES" sz="1600" kern="0" dirty="0">
                <a:latin typeface="Arial"/>
                <a:ea typeface="Arial"/>
                <a:cs typeface="Arial"/>
                <a:sym typeface="Arial"/>
              </a:rPr>
              <a:t>distribuidas de la siguiente forma: 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ES" sz="1600" kern="0" dirty="0">
              <a:latin typeface="Arial"/>
              <a:ea typeface="Arial"/>
              <a:cs typeface="Arial"/>
              <a:sym typeface="Arial"/>
            </a:endParaRPr>
          </a:p>
          <a:p>
            <a:pPr marL="285764" indent="-285764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r>
              <a:rPr lang="es-ES" sz="1600" kern="0" dirty="0">
                <a:latin typeface="Arial"/>
                <a:ea typeface="Arial"/>
                <a:cs typeface="Arial"/>
                <a:sym typeface="Arial"/>
              </a:rPr>
              <a:t>Febrero: 3.405 personas</a:t>
            </a:r>
          </a:p>
          <a:p>
            <a:pPr marL="285764" indent="-285764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r>
              <a:rPr lang="es-ES" sz="1600" kern="0" dirty="0">
                <a:latin typeface="Arial"/>
                <a:ea typeface="Arial"/>
                <a:cs typeface="Arial"/>
                <a:sym typeface="Arial"/>
              </a:rPr>
              <a:t>Marzo: 3.055 personas</a:t>
            </a:r>
          </a:p>
          <a:p>
            <a:pPr marL="285764" indent="-285764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r>
              <a:rPr lang="es-ES" sz="1600" kern="0" dirty="0">
                <a:latin typeface="Arial"/>
                <a:ea typeface="Arial"/>
                <a:cs typeface="Arial"/>
                <a:sym typeface="Arial"/>
              </a:rPr>
              <a:t>Abril: 1.835 personas</a:t>
            </a:r>
          </a:p>
          <a:p>
            <a:pPr marL="285764" indent="-285764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r>
              <a:rPr lang="es-ES" sz="1600" kern="0" dirty="0">
                <a:latin typeface="Arial"/>
                <a:ea typeface="Arial"/>
                <a:cs typeface="Arial"/>
                <a:sym typeface="Arial"/>
              </a:rPr>
              <a:t>Mayo: 2.267 personas</a:t>
            </a:r>
          </a:p>
          <a:p>
            <a:pPr marL="285764" indent="-285764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r>
              <a:rPr lang="es-ES" sz="1600" kern="0" dirty="0">
                <a:latin typeface="Arial"/>
                <a:ea typeface="Arial"/>
                <a:cs typeface="Arial"/>
                <a:sym typeface="Arial"/>
              </a:rPr>
              <a:t>Junio: 2.980 personas</a:t>
            </a:r>
          </a:p>
          <a:p>
            <a:pPr marL="285764" indent="-285764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r>
              <a:rPr lang="es-ES" sz="1600" kern="0" dirty="0">
                <a:latin typeface="Arial"/>
                <a:ea typeface="Arial"/>
                <a:cs typeface="Arial"/>
                <a:sym typeface="Arial"/>
              </a:rPr>
              <a:t>Julio: 2.838 personas</a:t>
            </a:r>
          </a:p>
          <a:p>
            <a:pPr marL="285764" indent="-285764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r>
              <a:rPr lang="es-ES" sz="1600" kern="0" dirty="0">
                <a:latin typeface="Arial"/>
                <a:ea typeface="Arial"/>
                <a:cs typeface="Arial"/>
                <a:sym typeface="Arial"/>
              </a:rPr>
              <a:t>Agosto: 1.911 personas</a:t>
            </a:r>
            <a:r>
              <a:rPr lang="es-MX" sz="1600" kern="0" dirty="0">
                <a:latin typeface="Arial"/>
                <a:ea typeface="Arial"/>
                <a:cs typeface="Arial"/>
                <a:sym typeface="Arial"/>
              </a:rPr>
              <a:t>. </a:t>
            </a:r>
            <a:endParaRPr lang="es-CO" sz="1600" kern="0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05341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Equipo de atención y asistencia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85562" y="2175127"/>
            <a:ext cx="7440613" cy="27181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121926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133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Acompaña y apoya los siguientes procesos:</a:t>
            </a:r>
          </a:p>
          <a:p>
            <a:pPr algn="just" defTabSz="121926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2133" kern="0" dirty="0">
              <a:solidFill>
                <a:sysClr val="windowText" lastClr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81019" indent="-381019" algn="just" defTabSz="1219261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s-ES" sz="2133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Equipó de Atención  y Orientación en el Centro Regional de Atenciónn a Victimas del Conflicto Armado (CRAV).</a:t>
            </a:r>
          </a:p>
          <a:p>
            <a:pPr marL="381019" indent="-381019" algn="just" defTabSz="1219261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s-ES" sz="2133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Equipo de Apoyo Unidad de Victimas.</a:t>
            </a:r>
          </a:p>
          <a:p>
            <a:pPr marL="381019" indent="-381019" algn="just" defTabSz="1219261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s-ES" sz="2133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Equipo de Apoyo Ministerio Publico.</a:t>
            </a:r>
          </a:p>
          <a:p>
            <a:pPr marL="381019" indent="-381019" algn="just" defTabSz="1219261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s-ES" sz="2133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Equipo de Atención y orientación en Territorios, Puntos de Información y Orientación Social (P.I.O.S)</a:t>
            </a:r>
          </a:p>
        </p:txBody>
      </p:sp>
      <p:pic>
        <p:nvPicPr>
          <p:cNvPr id="5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183" y="2543929"/>
            <a:ext cx="220980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51000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Puntos  de atención e información (P.I.O.S.)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sp>
        <p:nvSpPr>
          <p:cNvPr id="4" name="Rectángulo 5"/>
          <p:cNvSpPr>
            <a:spLocks noChangeArrowheads="1"/>
          </p:cNvSpPr>
          <p:nvPr/>
        </p:nvSpPr>
        <p:spPr bwMode="auto">
          <a:xfrm>
            <a:off x="5277853" y="2131178"/>
            <a:ext cx="555056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Actualmente contamos con 13 P.I.O.S que hacen presencia en comunas : </a:t>
            </a:r>
            <a:r>
              <a:rPr kumimoji="0" lang="es-ES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1, 6, 7, 11, 13, 14, 15, 16, 18, 20, 21, y un P.I.O Móvil </a:t>
            </a:r>
            <a:r>
              <a:rPr kumimoji="0" lang="es-E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encargado de acercar la oferta institucional a los Corregimientos de Cali.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Durante el periodo de febrero a agosto se atendieron en total </a:t>
            </a:r>
            <a:r>
              <a:rPr kumimoji="0" lang="es-ES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6.877</a:t>
            </a:r>
            <a:r>
              <a:rPr kumimoji="0" lang="es-E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personas, distribuidas así: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Febrero: 834 personas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Marzo: 1.148 personas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Abril: 913 personas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Mayo: 1.274 personas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Junio: 649 personas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Julio: 905 personas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s-E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Agosto:1.154 personas</a:t>
            </a:r>
            <a:r>
              <a:rPr kumimoji="0" lang="es-MX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endParaRPr kumimoji="0" lang="es-CO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5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488" y="2278398"/>
            <a:ext cx="3876675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1108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943526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Atenciones Jurídicas en Territorios (P.I.O.S.)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08276" y="1594401"/>
            <a:ext cx="4708525" cy="47705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En este marco, se ha impactado a </a:t>
            </a: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2.023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víctimas del conflicto armado, de las cuales 969 atenciones fueron realizadas en los Puntos de Información y Orientación (PIOS) y 1.054 atenciones en las jornadas de oferta de servicios denominadas “De la mano con las Víctimas” desarrolladas en las comunas de Santiago de Cali. </a:t>
            </a:r>
            <a:endParaRPr kumimoji="0" lang="es-MX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91444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Entre las actividades más destacadas se encuentran:</a:t>
            </a:r>
          </a:p>
          <a:p>
            <a:pPr marL="285764" marR="0" lvl="0" indent="-285764" algn="just" defTabSz="91444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Agendamiento de declaraciones ante el Ministerio Público.</a:t>
            </a:r>
          </a:p>
          <a:p>
            <a:pPr marL="285764" marR="0" lvl="0" indent="-285764" algn="just" defTabSz="91444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Atención articulada con la Unidad de Víctimas.</a:t>
            </a:r>
          </a:p>
          <a:p>
            <a:pPr marL="285764" marR="0" lvl="0" indent="-285764" algn="just" defTabSz="91444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Activación de rutas con entidades del SNARIV.</a:t>
            </a:r>
          </a:p>
          <a:p>
            <a:pPr marL="285764" marR="0" lvl="0" indent="-285764" algn="just" defTabSz="91444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Gestión de la libreta militar. </a:t>
            </a:r>
          </a:p>
          <a:p>
            <a:pPr marL="285764" marR="0" lvl="0" indent="-285764" algn="just" defTabSz="91444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Elaboración de derechos de peticion y tutelas si se requiere. </a:t>
            </a:r>
            <a:endParaRPr kumimoji="0" lang="es-CO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" name="Gráfico 6"/>
          <p:cNvGraphicFramePr>
            <a:graphicFrameLocks/>
          </p:cNvGraphicFramePr>
          <p:nvPr/>
        </p:nvGraphicFramePr>
        <p:xfrm>
          <a:off x="5751513" y="1774825"/>
          <a:ext cx="5702300" cy="383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3" name="Gráfico" r:id="rId5" imgW="5706351" imgH="3834716" progId="Excel.Chart.8">
                  <p:embed/>
                </p:oleObj>
              </mc:Choice>
              <mc:Fallback>
                <p:oleObj name="Gráfico" r:id="rId5" imgW="5706351" imgH="3834716" progId="Excel.Chart.8">
                  <p:embed/>
                  <p:pic>
                    <p:nvPicPr>
                      <p:cNvPr id="70660" name="Gráfico 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1513" y="1774825"/>
                        <a:ext cx="5702300" cy="383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44638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4" name="Google Shape;198;g1ff3a248a73_0_176"/>
          <p:cNvSpPr txBox="1">
            <a:spLocks/>
          </p:cNvSpPr>
          <p:nvPr/>
        </p:nvSpPr>
        <p:spPr bwMode="auto">
          <a:xfrm>
            <a:off x="928266" y="943526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Atenciones Jurídicas en Territorios (P.I.O.S.)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/>
        </p:nvGraphicFramePr>
        <p:xfrm>
          <a:off x="328613" y="1862138"/>
          <a:ext cx="3932237" cy="3859211"/>
        </p:xfrm>
        <a:graphic>
          <a:graphicData uri="http://schemas.openxmlformats.org/drawingml/2006/table">
            <a:tbl>
              <a:tblPr firstRow="1" firstCol="1" bandRow="1"/>
              <a:tblGrid>
                <a:gridCol w="2987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4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70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</a:rPr>
                        <a:t>Jornada Oferta de Servicios Institucionales en Territorio Comuna 21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119 atenciones</a:t>
                      </a: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70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</a:rPr>
                        <a:t>Jornada de oferta Institucional en territorio Comuna 6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</a:rPr>
                        <a:t>60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70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</a:rPr>
                        <a:t>Jornada Oferta de Servicios Institucionales en Territorio Comuna 16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</a:rPr>
                        <a:t>60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1057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Jornada Oferta de Servicios Institucionales en Territorio Minga yanaconas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70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Jornada Oferta de Servicios Institucionales en Territorio Comuna 6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70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Jornada Oferta de Servicios Institucionales en Territorio Comuna 15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3572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Jornada Oferta de Servicios Institucionales en Territorio Comuna 14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1057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Jornada Oferta de Servicios Institucionales en Territorio - Montebello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61" marR="44461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CuadroTexto 6"/>
          <p:cNvSpPr txBox="1">
            <a:spLocks noChangeArrowheads="1"/>
          </p:cNvSpPr>
          <p:nvPr/>
        </p:nvSpPr>
        <p:spPr bwMode="auto">
          <a:xfrm>
            <a:off x="4922838" y="1846263"/>
            <a:ext cx="234632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En el marco de la estrategia </a:t>
            </a:r>
            <a:r>
              <a:rPr kumimoji="0" lang="es-CO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“De la mano con las Víctimas”, </a:t>
            </a: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se ha brindado asesoría jurídica a las victimas del conflicto armado, a través de las jornadas de oferta de servicios desarrolladas en territorio. </a:t>
            </a:r>
          </a:p>
        </p:txBody>
      </p:sp>
      <p:graphicFrame>
        <p:nvGraphicFramePr>
          <p:cNvPr id="8" name="Tabla 7"/>
          <p:cNvGraphicFramePr>
            <a:graphicFrameLocks noGrp="1"/>
          </p:cNvGraphicFramePr>
          <p:nvPr/>
        </p:nvGraphicFramePr>
        <p:xfrm>
          <a:off x="7854950" y="1862138"/>
          <a:ext cx="3349625" cy="3732214"/>
        </p:xfrm>
        <a:graphic>
          <a:graphicData uri="http://schemas.openxmlformats.org/drawingml/2006/table">
            <a:tbl>
              <a:tblPr firstRow="1" firstCol="1" bandRow="1"/>
              <a:tblGrid>
                <a:gridCol w="247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7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615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Historias Positivas de la mano con las Victimas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 </a:t>
                      </a:r>
                      <a:r>
                        <a:rPr lang="es-CO" sz="11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15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Jornada oferta de servicio - Navarro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56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5266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Jornada oferta de servicios – puesto de salud Unión de vivienda Popular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39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615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Jornada oferta de servicios – Asentamiento Brisas de Mayo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167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615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Jornada oferta de servicios – CA.L.I 14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148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615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Jornada oferta de servicios – Polideportivo Potrero Grande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 </a:t>
                      </a: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atenciones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615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Jornada oferta de servicios – </a:t>
                      </a:r>
                      <a:r>
                        <a:rPr lang="es-CO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Pizamos</a:t>
                      </a:r>
                      <a:r>
                        <a:rPr lang="es-CO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1 Cancha de Futbol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CO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60 atenciones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B4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Llamada rectangular redondeada 8"/>
          <p:cNvSpPr/>
          <p:nvPr/>
        </p:nvSpPr>
        <p:spPr>
          <a:xfrm>
            <a:off x="5000625" y="1862138"/>
            <a:ext cx="2190750" cy="2030412"/>
          </a:xfrm>
          <a:prstGeom prst="wedgeRoundRectCallout">
            <a:avLst/>
          </a:prstGeom>
          <a:noFill/>
          <a:ln w="25400" cap="flat" cmpd="sng" algn="ctr">
            <a:solidFill>
              <a:srgbClr val="FFAB40">
                <a:shade val="1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4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_tradnl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10" name="Imagen 16" descr="Una caricatura de una persona&#10;&#10;El contenido generado por IA puede ser incorrecto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838" y="4138613"/>
            <a:ext cx="2008187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18324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Enfoque Diferencial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661904" y="1445126"/>
            <a:ext cx="6815138" cy="2701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60963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  <a:buClr>
                <a:srgbClr val="000000"/>
              </a:buClr>
              <a:buFont typeface="Arial"/>
              <a:buNone/>
              <a:defRPr/>
            </a:pPr>
            <a:endParaRPr lang="es-CO" sz="1600" kern="0" dirty="0">
              <a:latin typeface="Arial"/>
              <a:ea typeface="Arial"/>
              <a:cs typeface="Arial"/>
              <a:sym typeface="Arial"/>
            </a:endParaRPr>
          </a:p>
          <a:p>
            <a:pPr algn="just" defTabSz="60963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MX" sz="1733" kern="0" dirty="0">
                <a:latin typeface="Arial"/>
                <a:ea typeface="Arial"/>
                <a:cs typeface="Arial"/>
                <a:sym typeface="Arial"/>
              </a:rPr>
              <a:t>Reconoce la existencia de grupos poblacionales que por sus condiciones y características étnicas, ciclo vital, género, orientaciones sexuales e identidades de género o discapacidad, son más vulnerables y requieren un abordaje ajustado a sus necesidades y particularidades, para disminuir situaciones de inequidad que dificultan el goce efectivo de sus derechos fundamentales, buscando lograr la equidad en el derecho a la diferencia.</a:t>
            </a:r>
            <a:r>
              <a:rPr lang="es-CO" sz="1733" kern="0" dirty="0">
                <a:latin typeface="Arial"/>
                <a:ea typeface="Arial"/>
                <a:cs typeface="Arial"/>
                <a:sym typeface="Arial"/>
              </a:rPr>
              <a:t>  </a:t>
            </a:r>
          </a:p>
        </p:txBody>
      </p:sp>
      <p:pic>
        <p:nvPicPr>
          <p:cNvPr id="5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7" t="23550" r="7841" b="8559"/>
          <a:stretch>
            <a:fillRect/>
          </a:stretch>
        </p:blipFill>
        <p:spPr bwMode="auto">
          <a:xfrm>
            <a:off x="7743404" y="1374925"/>
            <a:ext cx="3335337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595033519"/>
              </p:ext>
            </p:extLst>
          </p:nvPr>
        </p:nvGraphicFramePr>
        <p:xfrm>
          <a:off x="661430" y="4147432"/>
          <a:ext cx="9312749" cy="2565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3342781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Prevención y Protección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sp>
        <p:nvSpPr>
          <p:cNvPr id="4" name="Google Shape;161;g30482e5bce4_0_15"/>
          <p:cNvSpPr txBox="1"/>
          <p:nvPr/>
        </p:nvSpPr>
        <p:spPr>
          <a:xfrm>
            <a:off x="633413" y="1863313"/>
            <a:ext cx="4873625" cy="1790700"/>
          </a:xfrm>
          <a:prstGeom prst="rect">
            <a:avLst/>
          </a:prstGeom>
          <a:noFill/>
          <a:ln>
            <a:noFill/>
          </a:ln>
        </p:spPr>
        <p:txBody>
          <a:bodyPr spcFirstLastPara="1" lIns="60950" tIns="60950" rIns="60950" bIns="60950"/>
          <a:lstStyle/>
          <a:p>
            <a:pPr marL="304815" indent="-304815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Arial"/>
              <a:buChar char="●"/>
              <a:defRPr/>
            </a:pPr>
            <a:r>
              <a:rPr lang="es" sz="1867" kern="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Prevención Temprana.</a:t>
            </a:r>
            <a:endParaRPr sz="1867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04815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sz="1867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04815" indent="-304815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Arial"/>
              <a:buChar char="●"/>
              <a:defRPr/>
            </a:pPr>
            <a:r>
              <a:rPr lang="es" sz="1867" kern="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Prevención Urgente.</a:t>
            </a:r>
            <a:endParaRPr sz="1867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04815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sz="1867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04815" indent="-304815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Arial"/>
              <a:buChar char="●"/>
              <a:defRPr/>
            </a:pPr>
            <a:r>
              <a:rPr lang="es" sz="1867" kern="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Protección para personas, grupos organizaciones o comunidades.</a:t>
            </a:r>
            <a:endParaRPr sz="1867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04815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sz="2400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04815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sz="2400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62;g30482e5bce4_0_15"/>
          <p:cNvSpPr txBox="1"/>
          <p:nvPr/>
        </p:nvSpPr>
        <p:spPr>
          <a:xfrm>
            <a:off x="5683250" y="4322350"/>
            <a:ext cx="5541963" cy="1274763"/>
          </a:xfrm>
          <a:prstGeom prst="rect">
            <a:avLst/>
          </a:prstGeom>
          <a:noFill/>
          <a:ln>
            <a:noFill/>
          </a:ln>
        </p:spPr>
        <p:txBody>
          <a:bodyPr spcFirstLastPara="1" lIns="60950" tIns="60950" rIns="60950" bIns="60950" anchor="ctr"/>
          <a:lstStyle/>
          <a:p>
            <a:pPr marL="330217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000"/>
              <a:buFont typeface="Arial"/>
              <a:buNone/>
              <a:defRPr/>
            </a:pPr>
            <a:endParaRPr sz="2000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35032" indent="-304815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351C75"/>
              </a:buClr>
              <a:buSzPts val="3000"/>
              <a:buFont typeface="Arial" panose="020B0604020202020204" pitchFamily="34" charset="0"/>
              <a:buChar char="•"/>
              <a:defRPr/>
            </a:pPr>
            <a:r>
              <a:rPr lang="es" sz="1600" b="1" kern="0" dirty="0">
                <a:solidFill>
                  <a:srgbClr val="351C75"/>
                </a:solidFill>
                <a:latin typeface="Arial"/>
                <a:ea typeface="Arial"/>
                <a:cs typeface="Arial"/>
                <a:sym typeface="Arial"/>
              </a:rPr>
              <a:t>Responsabilidades:</a:t>
            </a:r>
            <a:endParaRPr sz="1600" b="1" kern="0" dirty="0">
              <a:solidFill>
                <a:srgbClr val="351C7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04815" indent="-279414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000"/>
              <a:buFont typeface="Arial"/>
              <a:buAutoNum type="arabicPeriod"/>
              <a:defRPr/>
            </a:pPr>
            <a:r>
              <a:rPr lang="es" sz="1600" kern="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Formulación de Planes de Prevención y Planes de Contingencia.</a:t>
            </a:r>
            <a:endParaRPr sz="1600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04815" indent="-279414"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000"/>
              <a:buFont typeface="Arial"/>
              <a:buAutoNum type="arabicPeriod"/>
              <a:defRPr/>
            </a:pPr>
            <a:r>
              <a:rPr lang="es" sz="1600" kern="0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Activación y seguimiento de estos planes, tanto en casos de desplazamientos masivos como individuales.</a:t>
            </a:r>
            <a:endParaRPr sz="1600" kern="0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sz="2000" kern="0" dirty="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Rectángulo 1"/>
          <p:cNvSpPr>
            <a:spLocks noChangeArrowheads="1"/>
          </p:cNvSpPr>
          <p:nvPr/>
        </p:nvSpPr>
        <p:spPr bwMode="auto">
          <a:xfrm>
            <a:off x="261938" y="4322350"/>
            <a:ext cx="4814887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35000" indent="-304800" defTabSz="609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 defTabSz="609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 defTabSz="609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 defTabSz="609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 defTabSz="609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defTabSz="609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defTabSz="609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defTabSz="609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defTabSz="609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635000" marR="0" lvl="0" indent="-304800" algn="just" defTabSz="609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000"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altLang="en-US" sz="1600" b="1" i="0" u="none" strike="noStrike" kern="0" cap="none" spc="0" normalizeH="0" baseline="0" noProof="0">
                <a:ln>
                  <a:noFill/>
                </a:ln>
                <a:solidFill>
                  <a:srgbClr val="351C7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Rol principal: </a:t>
            </a:r>
            <a:r>
              <a:rPr kumimoji="0" lang="es-CO" altLang="en-US" sz="1600" b="0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Somos el enlace en la prevención y protección de víctimas, líderes y lideresas, apoyando activamente en la activación de rutas de atención y protección.</a:t>
            </a:r>
          </a:p>
        </p:txBody>
      </p:sp>
      <p:pic>
        <p:nvPicPr>
          <p:cNvPr id="8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588675"/>
            <a:ext cx="2185988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211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74638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PLANEACIÓN</a:t>
            </a:r>
            <a:endParaRPr lang="es-CO" altLang="en-US" sz="360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16387" name="Google Shape;198;g1ff3a248a73_0_176"/>
          <p:cNvSpPr txBox="1">
            <a:spLocks/>
          </p:cNvSpPr>
          <p:nvPr/>
        </p:nvSpPr>
        <p:spPr bwMode="auto">
          <a:xfrm>
            <a:off x="746125" y="960438"/>
            <a:ext cx="713740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Indicadores de Cumplimiento 2025 </a:t>
            </a:r>
          </a:p>
        </p:txBody>
      </p:sp>
      <p:sp>
        <p:nvSpPr>
          <p:cNvPr id="3" name="Rectángulo 2"/>
          <p:cNvSpPr>
            <a:spLocks noChangeArrowheads="1"/>
          </p:cNvSpPr>
          <p:nvPr/>
        </p:nvSpPr>
        <p:spPr bwMode="auto">
          <a:xfrm>
            <a:off x="3304506" y="5560588"/>
            <a:ext cx="5635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latin typeface="Calibri" panose="020F0502020204030204" pitchFamily="34" charset="0"/>
              </a:rPr>
              <a:t>Fuente: </a:t>
            </a:r>
            <a:r>
              <a:rPr lang="en-US" altLang="en-US" dirty="0" err="1">
                <a:latin typeface="Calibri" panose="020F0502020204030204" pitchFamily="34" charset="0"/>
              </a:rPr>
              <a:t>archivo</a:t>
            </a:r>
            <a:r>
              <a:rPr lang="en-US" altLang="en-US" dirty="0">
                <a:latin typeface="Calibri" panose="020F0502020204030204" pitchFamily="34" charset="0"/>
              </a:rPr>
              <a:t> 1S - 3S de </a:t>
            </a:r>
            <a:r>
              <a:rPr lang="en-US" altLang="en-US" dirty="0" err="1">
                <a:latin typeface="Calibri" panose="020F0502020204030204" pitchFamily="34" charset="0"/>
              </a:rPr>
              <a:t>Planeación</a:t>
            </a:r>
            <a:r>
              <a:rPr lang="en-US" altLang="en-US" dirty="0">
                <a:latin typeface="Calibri" panose="020F0502020204030204" pitchFamily="34" charset="0"/>
              </a:rPr>
              <a:t> UAG-Sec. </a:t>
            </a:r>
            <a:r>
              <a:rPr lang="en-US" altLang="en-US" dirty="0" err="1">
                <a:latin typeface="Calibri" panose="020F0502020204030204" pitchFamily="34" charset="0"/>
              </a:rPr>
              <a:t>corte</a:t>
            </a:r>
            <a:r>
              <a:rPr lang="en-US" altLang="en-US" dirty="0">
                <a:latin typeface="Calibri" panose="020F0502020204030204" pitchFamily="34" charset="0"/>
              </a:rPr>
              <a:t> al 31-ago-2025</a:t>
            </a:r>
            <a:endParaRPr lang="en-US" altLang="en-US" dirty="0"/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916422"/>
              </p:ext>
            </p:extLst>
          </p:nvPr>
        </p:nvGraphicFramePr>
        <p:xfrm>
          <a:off x="132348" y="1658521"/>
          <a:ext cx="11201399" cy="3831943"/>
        </p:xfrm>
        <a:graphic>
          <a:graphicData uri="http://schemas.openxmlformats.org/drawingml/2006/table">
            <a:tbl>
              <a:tblPr/>
              <a:tblGrid>
                <a:gridCol w="1014423">
                  <a:extLst>
                    <a:ext uri="{9D8B030D-6E8A-4147-A177-3AD203B41FA5}">
                      <a16:colId xmlns:a16="http://schemas.microsoft.com/office/drawing/2014/main" val="135374111"/>
                    </a:ext>
                  </a:extLst>
                </a:gridCol>
                <a:gridCol w="2487617">
                  <a:extLst>
                    <a:ext uri="{9D8B030D-6E8A-4147-A177-3AD203B41FA5}">
                      <a16:colId xmlns:a16="http://schemas.microsoft.com/office/drawing/2014/main" val="1282379134"/>
                    </a:ext>
                  </a:extLst>
                </a:gridCol>
                <a:gridCol w="683880">
                  <a:extLst>
                    <a:ext uri="{9D8B030D-6E8A-4147-A177-3AD203B41FA5}">
                      <a16:colId xmlns:a16="http://schemas.microsoft.com/office/drawing/2014/main" val="1409747502"/>
                    </a:ext>
                  </a:extLst>
                </a:gridCol>
                <a:gridCol w="946035">
                  <a:extLst>
                    <a:ext uri="{9D8B030D-6E8A-4147-A177-3AD203B41FA5}">
                      <a16:colId xmlns:a16="http://schemas.microsoft.com/office/drawing/2014/main" val="1401008962"/>
                    </a:ext>
                  </a:extLst>
                </a:gridCol>
                <a:gridCol w="775550">
                  <a:extLst>
                    <a:ext uri="{9D8B030D-6E8A-4147-A177-3AD203B41FA5}">
                      <a16:colId xmlns:a16="http://schemas.microsoft.com/office/drawing/2014/main" val="4175749205"/>
                    </a:ext>
                  </a:extLst>
                </a:gridCol>
                <a:gridCol w="1153564">
                  <a:extLst>
                    <a:ext uri="{9D8B030D-6E8A-4147-A177-3AD203B41FA5}">
                      <a16:colId xmlns:a16="http://schemas.microsoft.com/office/drawing/2014/main" val="2322023148"/>
                    </a:ext>
                  </a:extLst>
                </a:gridCol>
                <a:gridCol w="1117006">
                  <a:extLst>
                    <a:ext uri="{9D8B030D-6E8A-4147-A177-3AD203B41FA5}">
                      <a16:colId xmlns:a16="http://schemas.microsoft.com/office/drawing/2014/main" val="3963303892"/>
                    </a:ext>
                  </a:extLst>
                </a:gridCol>
                <a:gridCol w="683880">
                  <a:extLst>
                    <a:ext uri="{9D8B030D-6E8A-4147-A177-3AD203B41FA5}">
                      <a16:colId xmlns:a16="http://schemas.microsoft.com/office/drawing/2014/main" val="4011750989"/>
                    </a:ext>
                  </a:extLst>
                </a:gridCol>
                <a:gridCol w="1185394">
                  <a:extLst>
                    <a:ext uri="{9D8B030D-6E8A-4147-A177-3AD203B41FA5}">
                      <a16:colId xmlns:a16="http://schemas.microsoft.com/office/drawing/2014/main" val="1704618829"/>
                    </a:ext>
                  </a:extLst>
                </a:gridCol>
                <a:gridCol w="1154050">
                  <a:extLst>
                    <a:ext uri="{9D8B030D-6E8A-4147-A177-3AD203B41FA5}">
                      <a16:colId xmlns:a16="http://schemas.microsoft.com/office/drawing/2014/main" val="823800734"/>
                    </a:ext>
                  </a:extLst>
                </a:gridCol>
              </a:tblGrid>
              <a:tr h="195799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INDICADOR DE CUMPLIMIENTO A   AGOSTO 31 2025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2924993"/>
                  </a:ext>
                </a:extLst>
              </a:tr>
              <a:tr h="70860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AREA FUNCIONAL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INDICADOR DEL PRODUCTO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 CUATRENIO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 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CUMPLIMIENTO 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PORCENTAJE DE CUMPLIMIENTO 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CUMPLIMIENTO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PORCENTAJE DE CUMPLIMIENTO 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310199"/>
                  </a:ext>
                </a:extLst>
              </a:tr>
              <a:tr h="5501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61010020003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Personas beneficadas con la oferta de servicios del plan de migrantes y flujos migratorios mixtos.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Número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73.033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10.710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76,50%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9.730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73,07%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778996"/>
                  </a:ext>
                </a:extLst>
              </a:tr>
              <a:tr h="50348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61020060008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Personas asistidas en los centros y puntos de orientación dirigidos a las víctimas del conflicto armado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557.150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39.470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112,77%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42.178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27.738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65,76%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1051716"/>
                  </a:ext>
                </a:extLst>
              </a:tr>
              <a:tr h="5501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61020060019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Víctimas del conflicto armado asistidas con mecanismos de reparación desde un enfoque transformador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80,90%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97,04%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015034"/>
                  </a:ext>
                </a:extLst>
              </a:tr>
              <a:tr h="4568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61020060020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Víctimas del conflicto armado atendidas con ayuda y atención humanitaria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42.500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28.070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66,05%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35.241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11.657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33,08%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7953287"/>
                  </a:ext>
                </a:extLst>
              </a:tr>
              <a:tr h="438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61020060021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Víctimas del conflicto armado vinculadas a la participación efectiva en la Mesa Distrital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88159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Plan de Contingencia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038727" y="213829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sz="1600" dirty="0"/>
              <a:t>El Plan de Contingencia es la herramienta por medio de la cual se establecen lineamientos para mejorar la capacidad de respuesta local institucional que permitan garantizar la protección, asistencia, atención y ayuda humanitaria inmediata de forma adecuada, oportuna y coordinada para las víctimas de emergencias humanitarias ocasionadas por el conflicto interno y evitar que dichas emergencias se agudicen o extiendan, en el Distrito de Santiago de Cali. </a:t>
            </a:r>
          </a:p>
          <a:p>
            <a:pPr algn="just"/>
            <a:r>
              <a:rPr lang="es-MX" sz="1600" dirty="0"/>
              <a:t> </a:t>
            </a:r>
          </a:p>
          <a:p>
            <a:pPr algn="just"/>
            <a:r>
              <a:rPr lang="es-MX" sz="1600" dirty="0"/>
              <a:t>Plan de Contingencia aprobado en Comité Territorial de Justicia Transicional en Julio de 2022.</a:t>
            </a:r>
          </a:p>
          <a:p>
            <a:pPr algn="just"/>
            <a:r>
              <a:rPr lang="es-MX" sz="1600" dirty="0"/>
              <a:t> 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8401" y="1700363"/>
            <a:ext cx="3249450" cy="325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7287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Plan de Prevención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816477" y="1374925"/>
            <a:ext cx="7327900" cy="5221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333" kern="100" dirty="0">
                <a:latin typeface="Arial"/>
                <a:ea typeface="Arial Unicode MS"/>
                <a:cs typeface="Arial"/>
                <a:sym typeface="Arial"/>
              </a:rPr>
              <a:t> 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600" kern="100" dirty="0">
                <a:latin typeface="Arial"/>
                <a:ea typeface="Arial Unicode MS"/>
                <a:cs typeface="Arial"/>
                <a:sym typeface="Arial"/>
              </a:rPr>
              <a:t>Herramienta de planeación que orienta y coordina el análisis y la gestión del riesgo, concretándolos en acciones directas de prevención y protección para las comunidades, organizaciones sociales, populares, étnicas, de mujeres, de género, ambientales, comunales, de los sectores LGBTI y defensoras de derechos, sus líderes, lideresas, dirigentes, representantes y activistas en los territorios. Los Planes Integrales de Prevención tienen como fin enfrentar los factores de riesgo o disminuir su impacto en la comunidad. Así mismo, permiten definir los criterios de articulación y coordinación interinstitucional entre nación, departamento y municipio; establece el marco de actuación y las orientaciones que, en materia de prevención temprana, urgente y Garantías de No Repetición, debe adoptar el ente territorial.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CO" sz="1600" kern="100" dirty="0">
              <a:latin typeface="Arial"/>
              <a:ea typeface="Arial Unicode MS"/>
              <a:cs typeface="Arial"/>
              <a:sym typeface="Arial"/>
            </a:endParaRP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600" kern="100" dirty="0">
                <a:latin typeface="Arial"/>
                <a:ea typeface="Arial Unicode MS"/>
                <a:cs typeface="Arial"/>
                <a:sym typeface="Arial"/>
              </a:rPr>
              <a:t>Para la elaboración e implementación de los planes de prevención, se tendrán en cuenta como fuente de información, las alertas tempranas emitidas por la </a:t>
            </a:r>
            <a:r>
              <a:rPr lang="es-CO" sz="1600" kern="0" dirty="0">
                <a:latin typeface="Arial"/>
                <a:ea typeface="Arial Unicode MS"/>
                <a:cs typeface="Arial"/>
                <a:sym typeface="Arial"/>
              </a:rPr>
              <a:t>Defensoría del Pueblo.</a:t>
            </a:r>
            <a:r>
              <a:rPr lang="es-CO" sz="1600" kern="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CO" sz="1600" kern="100" dirty="0">
                <a:latin typeface="Arial"/>
                <a:ea typeface="Arial Unicode MS"/>
                <a:cs typeface="Arial"/>
                <a:sym typeface="Arial"/>
              </a:rPr>
              <a:t> 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CO" sz="1600" kern="100" dirty="0">
              <a:latin typeface="Arial"/>
              <a:ea typeface="Arial Unicode MS"/>
              <a:cs typeface="Arial"/>
              <a:sym typeface="Arial"/>
            </a:endParaRP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600" kern="100" dirty="0">
                <a:ea typeface="Arial Unicode MS"/>
                <a:sym typeface="Arial"/>
              </a:rPr>
              <a:t>Plan de Prevención aprobado en Comité Territorial de Justicia Transicional en Diciembre de 2022.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600" kern="100" dirty="0">
                <a:ea typeface="Arial Unicode MS"/>
                <a:sym typeface="Arial"/>
              </a:rPr>
              <a:t> 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CO" sz="1600" kern="100" dirty="0">
              <a:latin typeface="Arial"/>
              <a:ea typeface="Arial Unicode MS"/>
              <a:cs typeface="Arial"/>
              <a:sym typeface="Arial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duotone>
              <a:srgbClr val="595959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8411779" y="1488090"/>
            <a:ext cx="32512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1952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Activación de Rutas de protección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928266" y="1740368"/>
            <a:ext cx="5624512" cy="31091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67" kern="100" dirty="0">
                <a:ea typeface="Arial Unicode MS"/>
                <a:sym typeface="Arial"/>
              </a:rPr>
              <a:t>En este componente se activan las rutas en casos de amenaza , donde a través de la Secretaria de Seguridad y Justicia se brinda la ayuda en la modalidad de apoyo monetario en transporte o alojamiento temporal.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67" kern="100" dirty="0">
                <a:ea typeface="Arial Unicode MS"/>
                <a:sym typeface="Arial"/>
              </a:rPr>
              <a:t> 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867" kern="100" dirty="0">
                <a:ea typeface="Arial Unicode MS"/>
                <a:sym typeface="Arial"/>
              </a:rPr>
              <a:t>Este año se han activado 27 Rutas de Protección y se han realizado 7 mesas técnicas para activar rutas de amenaza desde otros Municipios y Departamentos.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933" kern="100" dirty="0">
                <a:ea typeface="Arial Unicode MS"/>
                <a:cs typeface="Arial"/>
                <a:sym typeface="Arial"/>
              </a:rPr>
              <a:t> </a:t>
            </a:r>
            <a:endParaRPr lang="es-CO" sz="933" kern="100" dirty="0">
              <a:latin typeface="Times New Roman" panose="02020603050405020304" pitchFamily="18" charset="0"/>
              <a:ea typeface="Arial Unicode MS"/>
              <a:cs typeface="Arial"/>
              <a:sym typeface="Arial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5809" y="1806325"/>
            <a:ext cx="3554276" cy="201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7316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791745" y="916565"/>
            <a:ext cx="9106071" cy="105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Prevención al reclutamiento forzado de menores en Escuelas Deportivas de Santiago de Cali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sp>
        <p:nvSpPr>
          <p:cNvPr id="4" name="Rectángulo 3"/>
          <p:cNvSpPr>
            <a:spLocks noChangeArrowheads="1"/>
          </p:cNvSpPr>
          <p:nvPr/>
        </p:nvSpPr>
        <p:spPr bwMode="auto">
          <a:xfrm>
            <a:off x="625059" y="1887371"/>
            <a:ext cx="426083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791745" y="2057233"/>
            <a:ext cx="3925888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En lo corrido de 2025, la Subsecretaría de Atención Integral a Víctimas de la Secretaría de Bienestar Social implementó una estrategia pedagógica en escenarios deportivos de 12 comunas de Cali, orientada a prevenir el reclutamiento forzado de niños, niñas, adolescentes y jóvenes por parte de actores armados ilegales.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El objetivo fue sensibilizar a deportistas y sus familiares sobre la Ley 1448 de 2011 y promover el rechazo al reclutamiento ilícito.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En total, 541 niños, niñas, adolescentes, madres y padres participaron activamente en espacios pedagógicos y lúdicos que fortalecen entornos protectores y el ejercicio de sus derechos.</a:t>
            </a:r>
          </a:p>
        </p:txBody>
      </p:sp>
      <p:graphicFrame>
        <p:nvGraphicFramePr>
          <p:cNvPr id="6" name="Gráfico 5"/>
          <p:cNvGraphicFramePr/>
          <p:nvPr>
            <p:extLst>
              <p:ext uri="{D42A27DB-BD31-4B8C-83A1-F6EECF244321}">
                <p14:modId xmlns:p14="http://schemas.microsoft.com/office/powerpoint/2010/main" val="683325292"/>
              </p:ext>
            </p:extLst>
          </p:nvPr>
        </p:nvGraphicFramePr>
        <p:xfrm>
          <a:off x="4885888" y="2056789"/>
          <a:ext cx="6227179" cy="3903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893043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4" name="Google Shape;198;g1ff3a248a73_0_176"/>
          <p:cNvSpPr txBox="1">
            <a:spLocks/>
          </p:cNvSpPr>
          <p:nvPr/>
        </p:nvSpPr>
        <p:spPr bwMode="auto">
          <a:xfrm>
            <a:off x="779715" y="943526"/>
            <a:ext cx="8424444" cy="105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Prevención al Reclutamiento “Mambrú no va a la guerra, mambrú va a la cancha” </a:t>
            </a:r>
          </a:p>
        </p:txBody>
      </p:sp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527050" y="2151063"/>
            <a:ext cx="389572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Adicionalmente, la Subsecretaría de Atención Integral a Víctimas de la Secretaría de Bienestar Social, en su compromiso con la niñez y la juventud de la ciudad, implementó una estrategia que promueve el deporte como herramienta de </a:t>
            </a:r>
            <a:r>
              <a:rPr kumimoji="0" lang="es-CO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prevención</a:t>
            </a: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y </a:t>
            </a:r>
            <a:r>
              <a:rPr kumimoji="0" lang="es-CO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rechazo</a:t>
            </a: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al </a:t>
            </a:r>
            <a:r>
              <a:rPr kumimoji="0" lang="es-CO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reclutamiento</a:t>
            </a: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En este marco, y bajo la iniciativa “</a:t>
            </a:r>
            <a:r>
              <a:rPr kumimoji="0" lang="es-CO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Mambrú no va a la guerra, Mambrú va a la cancha”</a:t>
            </a: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, se realizó un torneo relámpago en el Polideportivo El Vallado con la participación de ocho monitores del programa </a:t>
            </a:r>
            <a:r>
              <a:rPr kumimoji="0" lang="es-CO" alt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Deporvida</a:t>
            </a: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de las comunas 13, 15 y 16, impactando positivamente a 130 jóvenes.</a:t>
            </a:r>
            <a:endParaRPr kumimoji="0" lang="es-CO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6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8" r="10907"/>
          <a:stretch>
            <a:fillRect/>
          </a:stretch>
        </p:blipFill>
        <p:spPr bwMode="auto">
          <a:xfrm>
            <a:off x="6888163" y="2036763"/>
            <a:ext cx="4402137" cy="340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1982788"/>
            <a:ext cx="1938338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67118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8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Sensibilización de la Ley 1448 de 2011 y reclutamiento en Instituciones Educativas </a:t>
            </a:r>
          </a:p>
        </p:txBody>
      </p:sp>
      <p:sp>
        <p:nvSpPr>
          <p:cNvPr id="4" name="CuadroTexto 1"/>
          <p:cNvSpPr txBox="1">
            <a:spLocks noChangeArrowheads="1"/>
          </p:cNvSpPr>
          <p:nvPr/>
        </p:nvSpPr>
        <p:spPr bwMode="auto">
          <a:xfrm>
            <a:off x="806450" y="1974850"/>
            <a:ext cx="4124325" cy="375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En el marco de la Ley 1448 de 2011, la Subsecretaría de Atención Integral a Víctimas adelanta una estrategia de sensibilización con estudiantes de grados 9°, 10° y 11° de instituciones educativas oficiales con alta concentración de población víctima.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Su propósito es fortalecer el conocimiento de los derechos de las víctimas, abordando temas como el contexto histórico del conflicto, los hechos </a:t>
            </a:r>
            <a:r>
              <a:rPr kumimoji="0" lang="es-CO" alt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victimizantes</a:t>
            </a: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, las medidas de reparación integral y la prevención del reclutamiento ilícito.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En lo corrido del año 2025, esta acción logró impactar a </a:t>
            </a:r>
            <a:r>
              <a:rPr kumimoji="0" lang="es-MX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2.169 estudiantes</a:t>
            </a:r>
            <a:r>
              <a:rPr kumimoji="0" lang="es-MX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, consolidándose como un instrumento clave para la promoción de una cultura de paz.</a:t>
            </a:r>
          </a:p>
        </p:txBody>
      </p:sp>
      <p:pic>
        <p:nvPicPr>
          <p:cNvPr id="5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813" y="2058988"/>
            <a:ext cx="447675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20898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4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8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Informe sensibilización Ley 1448 de 2011 y reclutamiento en Instituciones Educativas </a:t>
            </a:r>
          </a:p>
        </p:txBody>
      </p:sp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5865812" y="2054226"/>
            <a:ext cx="2849563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Agustín Nieto Caballero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Álvaro Echeverry Perea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Ciudad Córdoba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Cristóbal Colon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El Diamante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Eustaquio Palacios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Gabriela Mistral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General José María Cabal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Humberto Jordán </a:t>
            </a:r>
            <a:r>
              <a:rPr kumimoji="0" lang="es-CO" alt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Mazuera</a:t>
            </a:r>
            <a:endParaRPr kumimoji="0" lang="es-C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</a:t>
            </a:r>
            <a:r>
              <a:rPr kumimoji="0" lang="es-CO" alt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Inem</a:t>
            </a: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Jorge </a:t>
            </a:r>
            <a:r>
              <a:rPr kumimoji="0" lang="es-CO" alt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Isaacs</a:t>
            </a:r>
            <a:endParaRPr kumimoji="0" lang="es-C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José Holguín </a:t>
            </a:r>
            <a:r>
              <a:rPr kumimoji="0" lang="es-CO" alt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Garces</a:t>
            </a: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📚I.E Juan Pablo II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📚I.E La Anunciación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La Buitrera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📚 I.E Llano Verde, entre otras.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6" name="Gráfico 8"/>
          <p:cNvGraphicFramePr>
            <a:graphicFrameLocks/>
          </p:cNvGraphicFramePr>
          <p:nvPr/>
        </p:nvGraphicFramePr>
        <p:xfrm>
          <a:off x="242888" y="2171700"/>
          <a:ext cx="5324475" cy="356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6" name="Gráfico" r:id="rId5" imgW="5334462" imgH="3566469" progId="Excel.Chart.8">
                  <p:embed/>
                </p:oleObj>
              </mc:Choice>
              <mc:Fallback>
                <p:oleObj name="Gráfico" r:id="rId5" imgW="5334462" imgH="3566469" progId="Excel.Chart.8">
                  <p:embed/>
                  <p:pic>
                    <p:nvPicPr>
                      <p:cNvPr id="93189" name="Gráfico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8" y="2171700"/>
                        <a:ext cx="5324475" cy="356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Imagen 9" descr="Una caricatura de una persona&#10;&#10;El contenido generado por IA puede ser incorrecto.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75" y="2560638"/>
            <a:ext cx="2522538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2688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100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Nación y Territorio</a:t>
            </a:r>
          </a:p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pt-BR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Comité Territorial de </a:t>
            </a:r>
            <a:r>
              <a:rPr lang="pt-BR" altLang="en-US" sz="2800" dirty="0" err="1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Justicia</a:t>
            </a:r>
            <a:r>
              <a:rPr lang="pt-BR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 Transicional </a:t>
            </a:r>
          </a:p>
        </p:txBody>
      </p:sp>
      <p:sp>
        <p:nvSpPr>
          <p:cNvPr id="4" name="Google Shape;404;g2d33d708786_0_6"/>
          <p:cNvSpPr txBox="1"/>
          <p:nvPr/>
        </p:nvSpPr>
        <p:spPr>
          <a:xfrm>
            <a:off x="404395" y="2188861"/>
            <a:ext cx="5935663" cy="285432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60950" tIns="60950" rIns="60950" bIns="60950"/>
          <a:lstStyle/>
          <a:p>
            <a:pPr marL="0" marR="0" lvl="0" indent="0" algn="just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867" b="1" i="0" u="none" strike="noStrike" kern="0" cap="none" spc="0" normalizeH="0" baseline="0" noProof="0" dirty="0">
                <a:ln>
                  <a:noFill/>
                </a:ln>
                <a:solidFill>
                  <a:srgbClr val="6A3382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¿Qué es el CTJT?</a:t>
            </a:r>
            <a:endParaRPr kumimoji="0" sz="1867" b="1" i="0" u="none" strike="noStrike" kern="0" cap="none" spc="0" normalizeH="0" baseline="0" noProof="0" dirty="0">
              <a:ln>
                <a:noFill/>
              </a:ln>
              <a:solidFill>
                <a:srgbClr val="6A3382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33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533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Es la máxima instancia de coordinación, articulación y diseño de política pública en el departamento, municipio o distrito, presidido por el gobernador o alcalde, respectivamente (Art. 173 de la Ley 1448 de 2011).</a:t>
            </a:r>
            <a:endParaRPr kumimoji="0" sz="1533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33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533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El CTJT a través de la puesta en marcha de estrategias e instrumentos de planificación, gestión, seguimiento y evaluación, busca garantizar la atención, asistencia y reparación</a:t>
            </a:r>
            <a:endParaRPr kumimoji="0" sz="1533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defTabSz="6096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533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integral a víctimas.</a:t>
            </a:r>
            <a:endParaRPr kumimoji="0" sz="1533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Google Shape;407;g2d33d708786_0_6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2" t="22961" r="16096" b="12721"/>
          <a:stretch>
            <a:fillRect/>
          </a:stretch>
        </p:blipFill>
        <p:spPr bwMode="auto">
          <a:xfrm>
            <a:off x="6496468" y="2294429"/>
            <a:ext cx="4846638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65697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Sesiones realizadas de C.T.J.T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64935"/>
              </p:ext>
            </p:extLst>
          </p:nvPr>
        </p:nvGraphicFramePr>
        <p:xfrm>
          <a:off x="1233403" y="1806325"/>
          <a:ext cx="9161463" cy="3200399"/>
        </p:xfrm>
        <a:graphic>
          <a:graphicData uri="http://schemas.openxmlformats.org/drawingml/2006/table">
            <a:tbl>
              <a:tblPr firstRow="1" bandRow="1"/>
              <a:tblGrid>
                <a:gridCol w="3053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38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38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4051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900" b="1" dirty="0">
                          <a:solidFill>
                            <a:schemeClr val="bg1"/>
                          </a:solidFill>
                        </a:rPr>
                        <a:t>Sesión </a:t>
                      </a:r>
                    </a:p>
                  </a:txBody>
                  <a:tcPr marL="60960" marR="60960" marT="30477" marB="30477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s-CO" sz="1900" b="1" dirty="0">
                          <a:solidFill>
                            <a:schemeClr val="bg1"/>
                          </a:solidFill>
                        </a:rPr>
                        <a:t>Fecha</a:t>
                      </a:r>
                    </a:p>
                  </a:txBody>
                  <a:tcPr marL="60960" marR="60960" marT="30477" marB="30477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s-CO" sz="1900" b="1" dirty="0">
                          <a:solidFill>
                            <a:schemeClr val="bg1"/>
                          </a:solidFill>
                        </a:rPr>
                        <a:t>Modalidad</a:t>
                      </a:r>
                    </a:p>
                  </a:txBody>
                  <a:tcPr marL="60960" marR="60960" marT="30477" marB="30477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538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3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Primera Sesión Ordinaria del Comité Territorial de Justicia Transicional - CTJT</a:t>
                      </a:r>
                      <a:endParaRPr lang="es-CO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9633" marR="29633" marT="23281" marB="23281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s-ES" sz="13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20/Mar/2025</a:t>
                      </a:r>
                      <a:endParaRPr lang="es-CO" sz="1300" dirty="0"/>
                    </a:p>
                  </a:txBody>
                  <a:tcPr marL="60960" marR="60960" marT="30477" marB="30477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s-CO" sz="1300" dirty="0"/>
                        <a:t>Presencial</a:t>
                      </a:r>
                    </a:p>
                  </a:txBody>
                  <a:tcPr marL="60960" marR="60960" marT="30477" marB="30477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990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s-ES" sz="13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Primera Sesión Extraordinaria del Comité Territorial de Justicia Transicional - CTJT</a:t>
                      </a:r>
                      <a:endParaRPr lang="es-CO" sz="1300" dirty="0"/>
                    </a:p>
                  </a:txBody>
                  <a:tcPr marL="60960" marR="60960" marT="30477" marB="30477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s-ES" sz="13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28/</a:t>
                      </a:r>
                      <a:r>
                        <a:rPr lang="es-ES" sz="13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May</a:t>
                      </a:r>
                      <a:r>
                        <a:rPr lang="es-ES" sz="13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/2025</a:t>
                      </a:r>
                      <a:endParaRPr lang="es-CO" sz="1300" dirty="0"/>
                    </a:p>
                  </a:txBody>
                  <a:tcPr marL="60960" marR="60960" marT="30477" marB="30477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300" dirty="0"/>
                        <a:t>Presencial</a:t>
                      </a:r>
                    </a:p>
                    <a:p>
                      <a:pPr algn="ctr"/>
                      <a:endParaRPr lang="es-CO" sz="1300" dirty="0"/>
                    </a:p>
                  </a:txBody>
                  <a:tcPr marL="60960" marR="60960" marT="30477" marB="30477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990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s-ES" sz="13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Segunda Sesión Extraordinaria del Comité Territorial de Justicia Transicional - CTJT</a:t>
                      </a:r>
                      <a:endParaRPr lang="es-CO" sz="1300" dirty="0"/>
                    </a:p>
                  </a:txBody>
                  <a:tcPr marL="60960" marR="60960" marT="30477" marB="30477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s-ES" sz="13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29/Jul/2025</a:t>
                      </a:r>
                      <a:endParaRPr lang="es-CO" sz="1300" dirty="0"/>
                    </a:p>
                  </a:txBody>
                  <a:tcPr marL="60960" marR="60960" marT="30477" marB="30477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s-CO" sz="1300" dirty="0"/>
                        <a:t>Virtual</a:t>
                      </a:r>
                    </a:p>
                  </a:txBody>
                  <a:tcPr marL="60960" marR="60960" marT="30477" marB="30477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mpd="sng">
                      <a:solidFill>
                        <a:prstClr val="black"/>
                      </a:solidFill>
                      <a:prstDash val="soli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86748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1024519" y="770089"/>
            <a:ext cx="9635460" cy="64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Mesa Distrital de Participación Efectiva de Víctimas.</a:t>
            </a:r>
          </a:p>
        </p:txBody>
      </p:sp>
      <p:sp>
        <p:nvSpPr>
          <p:cNvPr id="4" name="Rectángulo 3"/>
          <p:cNvSpPr/>
          <p:nvPr/>
        </p:nvSpPr>
        <p:spPr>
          <a:xfrm>
            <a:off x="368050" y="1607552"/>
            <a:ext cx="5608637" cy="48233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La población víctima del conflicto armado en un ejercicio democrático, consciente, responsable y libre elije a los </a:t>
            </a:r>
            <a:r>
              <a:rPr lang="es-CO" sz="1267" b="1" kern="0" dirty="0">
                <a:latin typeface="Arial"/>
                <a:ea typeface="Arial"/>
                <a:cs typeface="Arial"/>
                <a:sym typeface="Arial"/>
              </a:rPr>
              <a:t>25 miembros </a:t>
            </a: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de la Mesa Distrital de Participación Efectiva de Víctimas en un periodo de cuatro años. 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Esta Mesa de Participación cuenta con curules de la siguiente manera:  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CO" sz="1267" b="1" kern="0" dirty="0"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b="1" kern="0" dirty="0">
                <a:latin typeface="Arial"/>
                <a:ea typeface="Arial"/>
                <a:cs typeface="Arial"/>
                <a:sym typeface="Arial"/>
              </a:rPr>
              <a:t>Hechos victimizantes serán elegidos mitad mujeres y mitad hombres:</a:t>
            </a:r>
            <a:endParaRPr lang="es-CO" sz="1267" kern="0" dirty="0"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·       Desplazamiento forzado: 8 personas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·       Delitos contra la libertad y la integridad sexual en el desarrollo del    conflicto armado:2 personas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·       Desaparición forzada: 2 personas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·       Integridad física: 2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·       Vida y libertad: 2 personas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b="1" kern="0" dirty="0">
                <a:latin typeface="Arial"/>
                <a:ea typeface="Arial"/>
                <a:cs typeface="Arial"/>
                <a:sym typeface="Arial"/>
              </a:rPr>
              <a:t>Enfoques diferenciales, la curul será para los aspirantes que obtengan mayor votación:</a:t>
            </a:r>
            <a:endParaRPr lang="es-CO" sz="1267" kern="0" dirty="0"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·       Adulto mayor: 1 persona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·       LGTBI: 1 persona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·       Discapacidad: 1 persona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·       Mujer: 1 persona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·       Jóvenes: 1 persona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b="1" kern="0" dirty="0">
                <a:latin typeface="Arial"/>
                <a:ea typeface="Arial"/>
                <a:cs typeface="Arial"/>
                <a:sym typeface="Arial"/>
              </a:rPr>
              <a:t>Organizaciones defensoras de los derechos de las víctimas (ODV)</a:t>
            </a:r>
            <a:endParaRPr lang="es-CO" sz="1267" kern="0" dirty="0">
              <a:latin typeface="Arial"/>
              <a:ea typeface="Arial"/>
              <a:cs typeface="Arial"/>
              <a:sym typeface="Arial"/>
            </a:endParaRPr>
          </a:p>
          <a:p>
            <a:pPr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267" kern="0" dirty="0">
                <a:latin typeface="Arial"/>
                <a:ea typeface="Arial"/>
                <a:cs typeface="Arial"/>
                <a:sym typeface="Arial"/>
              </a:rPr>
              <a:t>·       ODV: 2 personas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lang="es-CO" sz="1600" kern="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6423025" y="4419600"/>
            <a:ext cx="46243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333" i="1" kern="0" dirty="0">
                <a:latin typeface="Arial"/>
                <a:ea typeface="Arial"/>
                <a:cs typeface="Arial"/>
                <a:sym typeface="Arial"/>
              </a:rPr>
              <a:t>La Subsecretaria de Atención Integral a Víctimas articula, diferentes acciones que garanticen los derechos de la población victima del conflicto armado.</a:t>
            </a:r>
          </a:p>
        </p:txBody>
      </p:sp>
      <p:pic>
        <p:nvPicPr>
          <p:cNvPr id="6" name="Picture 2" descr="Finalizó elección de la Mesa de Participación de Víctimas del Conflicto  Armad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3025" y="1763713"/>
            <a:ext cx="4445000" cy="2532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428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74638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PLANEACIÓN</a:t>
            </a:r>
            <a:endParaRPr lang="es-CO" altLang="en-US" sz="360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16387" name="Google Shape;198;g1ff3a248a73_0_176"/>
          <p:cNvSpPr txBox="1">
            <a:spLocks/>
          </p:cNvSpPr>
          <p:nvPr/>
        </p:nvSpPr>
        <p:spPr bwMode="auto">
          <a:xfrm>
            <a:off x="746125" y="960438"/>
            <a:ext cx="713740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Ejecución por Proyecto 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52998"/>
              </p:ext>
            </p:extLst>
          </p:nvPr>
        </p:nvGraphicFramePr>
        <p:xfrm>
          <a:off x="248652" y="1646238"/>
          <a:ext cx="10880558" cy="3118266"/>
        </p:xfrm>
        <a:graphic>
          <a:graphicData uri="http://schemas.openxmlformats.org/drawingml/2006/table">
            <a:tbl>
              <a:tblPr/>
              <a:tblGrid>
                <a:gridCol w="853826">
                  <a:extLst>
                    <a:ext uri="{9D8B030D-6E8A-4147-A177-3AD203B41FA5}">
                      <a16:colId xmlns:a16="http://schemas.microsoft.com/office/drawing/2014/main" val="2865639664"/>
                    </a:ext>
                  </a:extLst>
                </a:gridCol>
                <a:gridCol w="2263784">
                  <a:extLst>
                    <a:ext uri="{9D8B030D-6E8A-4147-A177-3AD203B41FA5}">
                      <a16:colId xmlns:a16="http://schemas.microsoft.com/office/drawing/2014/main" val="2193901474"/>
                    </a:ext>
                  </a:extLst>
                </a:gridCol>
                <a:gridCol w="1151521">
                  <a:extLst>
                    <a:ext uri="{9D8B030D-6E8A-4147-A177-3AD203B41FA5}">
                      <a16:colId xmlns:a16="http://schemas.microsoft.com/office/drawing/2014/main" val="3666067372"/>
                    </a:ext>
                  </a:extLst>
                </a:gridCol>
                <a:gridCol w="1164606">
                  <a:extLst>
                    <a:ext uri="{9D8B030D-6E8A-4147-A177-3AD203B41FA5}">
                      <a16:colId xmlns:a16="http://schemas.microsoft.com/office/drawing/2014/main" val="48145391"/>
                    </a:ext>
                  </a:extLst>
                </a:gridCol>
                <a:gridCol w="1046836">
                  <a:extLst>
                    <a:ext uri="{9D8B030D-6E8A-4147-A177-3AD203B41FA5}">
                      <a16:colId xmlns:a16="http://schemas.microsoft.com/office/drawing/2014/main" val="229587307"/>
                    </a:ext>
                  </a:extLst>
                </a:gridCol>
                <a:gridCol w="1315088">
                  <a:extLst>
                    <a:ext uri="{9D8B030D-6E8A-4147-A177-3AD203B41FA5}">
                      <a16:colId xmlns:a16="http://schemas.microsoft.com/office/drawing/2014/main" val="4152714251"/>
                    </a:ext>
                  </a:extLst>
                </a:gridCol>
                <a:gridCol w="1059922">
                  <a:extLst>
                    <a:ext uri="{9D8B030D-6E8A-4147-A177-3AD203B41FA5}">
                      <a16:colId xmlns:a16="http://schemas.microsoft.com/office/drawing/2014/main" val="1830946746"/>
                    </a:ext>
                  </a:extLst>
                </a:gridCol>
                <a:gridCol w="1112264">
                  <a:extLst>
                    <a:ext uri="{9D8B030D-6E8A-4147-A177-3AD203B41FA5}">
                      <a16:colId xmlns:a16="http://schemas.microsoft.com/office/drawing/2014/main" val="128742183"/>
                    </a:ext>
                  </a:extLst>
                </a:gridCol>
                <a:gridCol w="912711">
                  <a:extLst>
                    <a:ext uri="{9D8B030D-6E8A-4147-A177-3AD203B41FA5}">
                      <a16:colId xmlns:a16="http://schemas.microsoft.com/office/drawing/2014/main" val="873984512"/>
                    </a:ext>
                  </a:extLst>
                </a:gridCol>
              </a:tblGrid>
              <a:tr h="281402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RECURSOS VIGENCIA 2025</a:t>
                      </a:r>
                    </a:p>
                  </a:txBody>
                  <a:tcPr marL="9479" marR="9479" marT="9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019439"/>
                  </a:ext>
                </a:extLst>
              </a:tr>
              <a:tr h="4329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No. Proyecto</a:t>
                      </a:r>
                    </a:p>
                  </a:txBody>
                  <a:tcPr marL="9479" marR="9479" marT="94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Denominación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Presupuesto Inicial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Presupuesto Modificado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Pagos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Ejecución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Saldo Cdp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Presupuesto disponible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 Ejecucion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099937"/>
                  </a:ext>
                </a:extLst>
              </a:tr>
              <a:tr h="11592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26005420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Fortalecimiento de la oferta institucional para la promoción de los servicios del plan de migrantes y flujos migratorios mixtos de Santiago de Cali </a:t>
                      </a:r>
                      <a:b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500.000.000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691.357.017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136.107.500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136.107.500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358.491.360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196.758.157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19,69%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526297"/>
                  </a:ext>
                </a:extLst>
              </a:tr>
              <a:tr h="1028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26005436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Fortalecimiento a la atención integral de la población víctima del conflicto armado en la ciudad de Santiago de Cali </a:t>
                      </a:r>
                      <a:b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12.815.799.133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21.927.454.357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8.410.117.679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12.106.864.422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6.358.900.267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3.461.689.668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55,21%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640230"/>
                  </a:ext>
                </a:extLst>
              </a:tr>
              <a:tr h="2164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13.315.799.133 </a:t>
                      </a:r>
                    </a:p>
                  </a:txBody>
                  <a:tcPr marL="9479" marR="9479" marT="94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22.618.811.374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8.546.225.179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12.242.971.922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6.717.391.627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3.658.447.825 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54,13%</a:t>
                      </a:r>
                    </a:p>
                  </a:txBody>
                  <a:tcPr marL="9479" marR="9479" marT="94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282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116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7" y="1121372"/>
            <a:ext cx="7409618" cy="791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Estrategia “De la Mano con las Víctimas al Barrio”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928267" y="1985757"/>
            <a:ext cx="100204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600" kern="0" dirty="0">
                <a:latin typeface="Arial"/>
                <a:ea typeface="Arial"/>
                <a:cs typeface="Arial"/>
                <a:sym typeface="Arial"/>
              </a:rPr>
              <a:t>La estrategia de la mano con la mano con las victimas al barrio, consiste en llevar la oferta institucional de las diferentes entidades que conforman en SNARIV, a las diferentes comunas del Distrito especial de Santiago de Cali, donde se encuentra asentada la población víctima del conflicto armado.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600" kern="0" dirty="0">
                <a:latin typeface="Arial"/>
                <a:ea typeface="Arial"/>
                <a:cs typeface="Arial"/>
                <a:sym typeface="Arial"/>
              </a:rPr>
              <a:t>Entidades que nos acompañaron:</a:t>
            </a:r>
          </a:p>
        </p:txBody>
      </p:sp>
      <p:pic>
        <p:nvPicPr>
          <p:cNvPr id="5" name="Imagen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6" t="15630" r="9783" b="15903"/>
          <a:stretch/>
        </p:blipFill>
        <p:spPr bwMode="auto">
          <a:xfrm>
            <a:off x="1364525" y="3264862"/>
            <a:ext cx="1583082" cy="136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Secretaría de Salud Pública de Cali (@SaludCali) / X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801" y="3264862"/>
            <a:ext cx="1234998" cy="123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Secretaría del Deporte y la Recreación | Santiago de Cal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344" y="4668263"/>
            <a:ext cx="1440085" cy="1441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Secretaría de Vivienda Social y Hábita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801" y="4800611"/>
            <a:ext cx="1252741" cy="1252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SEN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6" t="28065" r="26009" b="25108"/>
          <a:stretch>
            <a:fillRect/>
          </a:stretch>
        </p:blipFill>
        <p:spPr bwMode="auto">
          <a:xfrm>
            <a:off x="4813899" y="3331579"/>
            <a:ext cx="1608245" cy="146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799" y="4996959"/>
            <a:ext cx="2311381" cy="134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Unidad para las Víctima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628" y="3669911"/>
            <a:ext cx="2110850" cy="200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8877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Sistemas de Información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803967613"/>
              </p:ext>
            </p:extLst>
          </p:nvPr>
        </p:nvGraphicFramePr>
        <p:xfrm>
          <a:off x="834767" y="3344779"/>
          <a:ext cx="9750097" cy="229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Rectángulo 4"/>
          <p:cNvSpPr/>
          <p:nvPr/>
        </p:nvSpPr>
        <p:spPr>
          <a:xfrm>
            <a:off x="928266" y="2308392"/>
            <a:ext cx="95631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600" kern="0" dirty="0">
                <a:latin typeface="Arial"/>
                <a:ea typeface="Arial"/>
                <a:cs typeface="Arial"/>
                <a:sym typeface="Arial"/>
              </a:rPr>
              <a:t>Jornadas de </a:t>
            </a:r>
            <a:r>
              <a:rPr lang="es-CO" sz="1600" kern="0" dirty="0" err="1">
                <a:latin typeface="Arial"/>
                <a:ea typeface="Arial"/>
                <a:cs typeface="Arial"/>
                <a:sym typeface="Arial"/>
              </a:rPr>
              <a:t>Subcomite</a:t>
            </a:r>
            <a:r>
              <a:rPr lang="es-CO" sz="1600" kern="0" dirty="0"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algn="just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es-CO" sz="1600" kern="0" dirty="0">
                <a:latin typeface="Arial"/>
                <a:ea typeface="Arial"/>
                <a:cs typeface="Arial"/>
                <a:sym typeface="Arial"/>
              </a:rPr>
              <a:t>Es el Espacio Formal caracterizado por ser una instancia de coordinación y articulación creado a través del decreto de conformación del Comité Territorial de Justicia Transicional, de carácter decisorio en torno a los Sistemas de Información y la interoperabilidad.</a:t>
            </a:r>
            <a:endParaRPr lang="es-CO" sz="2933" kern="0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61571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1049488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Certificación Definitiva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pic>
        <p:nvPicPr>
          <p:cNvPr id="5" name="Imagen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8" t="26501" r="37425" b="36296"/>
          <a:stretch/>
        </p:blipFill>
        <p:spPr bwMode="auto">
          <a:xfrm>
            <a:off x="928266" y="1700363"/>
            <a:ext cx="7991551" cy="472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57353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943526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Plataformas de Seguimiento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pic>
        <p:nvPicPr>
          <p:cNvPr id="4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79" t="43976" r="24242" b="29025"/>
          <a:stretch>
            <a:fillRect/>
          </a:stretch>
        </p:blipFill>
        <p:spPr bwMode="auto">
          <a:xfrm>
            <a:off x="607010" y="1498600"/>
            <a:ext cx="10320337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711673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5;p2"/>
          <p:cNvSpPr txBox="1">
            <a:spLocks noGrp="1"/>
          </p:cNvSpPr>
          <p:nvPr>
            <p:ph type="title"/>
          </p:nvPr>
        </p:nvSpPr>
        <p:spPr>
          <a:xfrm>
            <a:off x="5188284" y="257726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 dirty="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POLÍTICA PÚBLICA</a:t>
            </a:r>
            <a:endParaRPr lang="es-CO" altLang="en-US" sz="3600" dirty="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3" name="Google Shape;198;g1ff3a248a73_0_176"/>
          <p:cNvSpPr txBox="1">
            <a:spLocks/>
          </p:cNvSpPr>
          <p:nvPr/>
        </p:nvSpPr>
        <p:spPr bwMode="auto">
          <a:xfrm>
            <a:off x="928266" y="977296"/>
            <a:ext cx="816760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MX" altLang="en-US" sz="28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Plan de Acción Territorial – Generalidades:</a:t>
            </a:r>
            <a:endParaRPr lang="es-ES" altLang="en-US" sz="2800" dirty="0">
              <a:solidFill>
                <a:srgbClr val="810099"/>
              </a:solidFill>
              <a:latin typeface="Montserrat Medium" charset="0"/>
              <a:sym typeface="Montserrat Medium" charset="0"/>
            </a:endParaRPr>
          </a:p>
        </p:txBody>
      </p:sp>
      <p:grpSp>
        <p:nvGrpSpPr>
          <p:cNvPr id="4" name="Google Shape;488;g2d33d708786_1_153"/>
          <p:cNvGrpSpPr>
            <a:grpSpLocks/>
          </p:cNvGrpSpPr>
          <p:nvPr/>
        </p:nvGrpSpPr>
        <p:grpSpPr bwMode="auto">
          <a:xfrm>
            <a:off x="155575" y="1588506"/>
            <a:ext cx="11123613" cy="2343150"/>
            <a:chOff x="587217" y="1940"/>
            <a:chExt cx="8625000" cy="2022600"/>
          </a:xfrm>
        </p:grpSpPr>
        <p:sp>
          <p:nvSpPr>
            <p:cNvPr id="5" name="Google Shape;489;g2d33d708786_1_153"/>
            <p:cNvSpPr/>
            <p:nvPr/>
          </p:nvSpPr>
          <p:spPr>
            <a:xfrm>
              <a:off x="587217" y="1940"/>
              <a:ext cx="8625000" cy="2022600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3810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50"/>
                </a:srgbClr>
              </a:outerShdw>
            </a:effectLst>
          </p:spPr>
          <p:txBody>
            <a:bodyPr spcFirstLastPara="1" lIns="121900" tIns="121900" rIns="121900" bIns="121900" anchor="ctr"/>
            <a:lstStyle/>
            <a:p>
              <a:pPr marL="0" marR="0" lvl="0" indent="0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490;g2d33d708786_1_153"/>
            <p:cNvSpPr txBox="1"/>
            <p:nvPr/>
          </p:nvSpPr>
          <p:spPr>
            <a:xfrm>
              <a:off x="646301" y="60864"/>
              <a:ext cx="8506832" cy="1904752"/>
            </a:xfrm>
            <a:prstGeom prst="rect">
              <a:avLst/>
            </a:prstGeom>
            <a:noFill/>
            <a:ln w="9525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66033" tIns="66033" rIns="66033" bIns="66033" anchor="ctr"/>
            <a:lstStyle/>
            <a:p>
              <a:pPr marL="0" marR="0" lvl="0" indent="0" algn="just" defTabSz="60963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  <a:tabLst/>
                <a:defRPr/>
              </a:pPr>
              <a:r>
                <a:rPr kumimoji="0" lang="es" sz="1733" b="0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Es la herramienta de planeación que permitirá a las administraciones locales realizar su planeación anual de la política pública de víctimas, teniendo en cuenta los componentes y las medidas para la adecuada prevención, protección, asistencia, atención y reparación integral a víctimas. Lo anterior, partiendo de: i) la identificación de las necesidades de la población víctima y la definición de compromisos (acciones, metas, programas y presupuesto) desde cada nivel de gobierno, y ii) la articulación con los otros instrumentos locales de planeación (Planes Operativos Anuales de Inversión – POAI, planes de acción sectoriales, entre otros). De igual manera, es el instrumento para la definición de compromisos por cada nivel de gobierno, la aplicación de los principios de subsidiariedad y concurrencia y el ajuste del Plan de Acción Territorial- PAT, de acuerdo a lo establecido en el parágrafo 1º del artículo 2.2.8.3.1 del decreto 1084 de 2015. </a:t>
              </a: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" name="Google Shape;491;g2d33d708786_1_153"/>
          <p:cNvGrpSpPr>
            <a:grpSpLocks/>
          </p:cNvGrpSpPr>
          <p:nvPr/>
        </p:nvGrpSpPr>
        <p:grpSpPr bwMode="auto">
          <a:xfrm>
            <a:off x="231775" y="4379331"/>
            <a:ext cx="11047413" cy="1473200"/>
            <a:chOff x="1179698" y="2607445"/>
            <a:chExt cx="7440000" cy="1165800"/>
          </a:xfrm>
        </p:grpSpPr>
        <p:sp>
          <p:nvSpPr>
            <p:cNvPr id="9" name="Google Shape;492;g2d33d708786_1_153"/>
            <p:cNvSpPr/>
            <p:nvPr/>
          </p:nvSpPr>
          <p:spPr>
            <a:xfrm>
              <a:off x="1179698" y="2607445"/>
              <a:ext cx="7440000" cy="1165800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3810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50"/>
                </a:srgbClr>
              </a:outerShdw>
            </a:effectLst>
          </p:spPr>
          <p:txBody>
            <a:bodyPr spcFirstLastPara="1" lIns="121900" tIns="121900" rIns="121900" bIns="121900" anchor="ctr"/>
            <a:lstStyle/>
            <a:p>
              <a:pPr marL="0" marR="0" lvl="0" indent="0" defTabSz="6096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33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493;g2d33d708786_1_153"/>
            <p:cNvSpPr txBox="1">
              <a:spLocks noChangeArrowheads="1"/>
            </p:cNvSpPr>
            <p:nvPr/>
          </p:nvSpPr>
          <p:spPr bwMode="auto">
            <a:xfrm>
              <a:off x="1213839" y="2641586"/>
              <a:ext cx="7371600" cy="1097400"/>
            </a:xfrm>
            <a:prstGeom prst="rect">
              <a:avLst/>
            </a:prstGeom>
            <a:noFill/>
            <a:ln w="9525">
              <a:solidFill>
                <a:srgbClr val="7030A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933" tIns="60933" rIns="60933" bIns="60933" anchor="ctr"/>
            <a:lstStyle>
              <a:lvl1pPr defTabSz="609600">
                <a:buClr>
                  <a:srgbClr val="000000"/>
                </a:buClr>
                <a:buFont typeface="Arial" panose="020B0604020202020204" pitchFamily="34" charset="0"/>
                <a:defRPr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 defTabSz="609600">
                <a:buClr>
                  <a:srgbClr val="000000"/>
                </a:buClr>
                <a:buFont typeface="Arial" panose="020B0604020202020204" pitchFamily="34" charset="0"/>
                <a:defRPr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 defTabSz="609600">
                <a:buClr>
                  <a:srgbClr val="000000"/>
                </a:buClr>
                <a:buFont typeface="Arial" panose="020B0604020202020204" pitchFamily="34" charset="0"/>
                <a:defRPr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 defTabSz="609600">
                <a:buClr>
                  <a:srgbClr val="000000"/>
                </a:buClr>
                <a:buFont typeface="Arial" panose="020B0604020202020204" pitchFamily="34" charset="0"/>
                <a:defRPr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 defTabSz="609600">
                <a:buClr>
                  <a:srgbClr val="000000"/>
                </a:buClr>
                <a:buFont typeface="Arial" panose="020B0604020202020204" pitchFamily="34" charset="0"/>
                <a:defRPr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defTabSz="609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defTabSz="609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defTabSz="609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defTabSz="609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marL="0" marR="0" lvl="0" indent="0" algn="just" defTabSz="6096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 panose="020B0604020202020204" pitchFamily="34" charset="0"/>
                <a:buNone/>
                <a:tabLst/>
                <a:defRPr/>
              </a:pPr>
              <a:r>
                <a:rPr kumimoji="0" lang="es-CO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Seguimiento al PAT: Se establece que de acuerdo con lo dispuesto en el artículo 2.2.8.2.4.2 del decreto 1084 de 2015, los Comités Territoriales de Justicia Transicional realizarán tres jornada de seguimiento a la implementación de la Política Pública víctimas del conflicto armado así mismo, en los seis (6) subcomités que se conformaron que son los siguientes: 1) Prevención y Protección, 2) Atención y Asistencia, 3) Reparación, Restitución, Indemnización y Medidas de Satisfacción, 4) Sistemas de Información, 5) Enfoque Diferencial, y 6) medidas de rehabilitación </a:t>
              </a:r>
            </a:p>
          </p:txBody>
        </p:sp>
      </p:grpSp>
      <p:sp>
        <p:nvSpPr>
          <p:cNvPr id="11" name="Google Shape;494;g2d33d708786_1_153"/>
          <p:cNvSpPr/>
          <p:nvPr/>
        </p:nvSpPr>
        <p:spPr>
          <a:xfrm>
            <a:off x="5557838" y="3931656"/>
            <a:ext cx="538162" cy="44926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7030A0"/>
          </a:solidFill>
          <a:ln w="25400" cap="flat" cmpd="sng">
            <a:solidFill>
              <a:srgbClr val="7030A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lIns="121900" tIns="60933" rIns="121900" bIns="60933" anchor="ctr"/>
          <a:lstStyle/>
          <a:p>
            <a:pPr algn="ctr" defTabSz="60963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sz="1867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41845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74638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PLANEACIÓN</a:t>
            </a:r>
            <a:endParaRPr lang="es-CO" altLang="en-US" sz="360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16387" name="Google Shape;198;g1ff3a248a73_0_176"/>
          <p:cNvSpPr txBox="1">
            <a:spLocks/>
          </p:cNvSpPr>
          <p:nvPr/>
        </p:nvSpPr>
        <p:spPr bwMode="auto">
          <a:xfrm>
            <a:off x="746125" y="960438"/>
            <a:ext cx="7137400" cy="41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Pasivos exigibles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429077"/>
              </p:ext>
            </p:extLst>
          </p:nvPr>
        </p:nvGraphicFramePr>
        <p:xfrm>
          <a:off x="612950" y="1378787"/>
          <a:ext cx="9391300" cy="5278630"/>
        </p:xfrm>
        <a:graphic>
          <a:graphicData uri="http://schemas.openxmlformats.org/drawingml/2006/table">
            <a:tbl>
              <a:tblPr/>
              <a:tblGrid>
                <a:gridCol w="1007019">
                  <a:extLst>
                    <a:ext uri="{9D8B030D-6E8A-4147-A177-3AD203B41FA5}">
                      <a16:colId xmlns:a16="http://schemas.microsoft.com/office/drawing/2014/main" val="3983745308"/>
                    </a:ext>
                  </a:extLst>
                </a:gridCol>
                <a:gridCol w="3484964">
                  <a:extLst>
                    <a:ext uri="{9D8B030D-6E8A-4147-A177-3AD203B41FA5}">
                      <a16:colId xmlns:a16="http://schemas.microsoft.com/office/drawing/2014/main" val="4280373866"/>
                    </a:ext>
                  </a:extLst>
                </a:gridCol>
                <a:gridCol w="1029649">
                  <a:extLst>
                    <a:ext uri="{9D8B030D-6E8A-4147-A177-3AD203B41FA5}">
                      <a16:colId xmlns:a16="http://schemas.microsoft.com/office/drawing/2014/main" val="821438504"/>
                    </a:ext>
                  </a:extLst>
                </a:gridCol>
                <a:gridCol w="1210686">
                  <a:extLst>
                    <a:ext uri="{9D8B030D-6E8A-4147-A177-3AD203B41FA5}">
                      <a16:colId xmlns:a16="http://schemas.microsoft.com/office/drawing/2014/main" val="1098303901"/>
                    </a:ext>
                  </a:extLst>
                </a:gridCol>
                <a:gridCol w="2658982">
                  <a:extLst>
                    <a:ext uri="{9D8B030D-6E8A-4147-A177-3AD203B41FA5}">
                      <a16:colId xmlns:a16="http://schemas.microsoft.com/office/drawing/2014/main" val="2822886914"/>
                    </a:ext>
                  </a:extLst>
                </a:gridCol>
              </a:tblGrid>
              <a:tr h="14722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PASIVOS EXIGIBLES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048573"/>
                  </a:ext>
                </a:extLst>
              </a:tr>
              <a:tr h="14722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No. Proyecto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Denominación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Pagos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Ejecución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Concepto 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335944"/>
                  </a:ext>
                </a:extLst>
              </a:tr>
              <a:tr h="556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26005436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Fortalecimiento a la atención integral de la población víctima 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 conflicto armado en la ciudad de Santiago de Cali </a:t>
                      </a:r>
                      <a:b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689.509.310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689.509.310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Pasivo exigible  Reparar para Reconciliar Fundaciòn Para la Atenciòn Integral San Sebastiàn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365930"/>
                  </a:ext>
                </a:extLst>
              </a:tr>
              <a:tr h="556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26005436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Fortalecimiento a la atención integral de la población víctima del conflicto armado en la ciudad de Santiago de Cali </a:t>
                      </a:r>
                      <a:b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13.908.160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13.908.160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Pasivo exigible- Arquidiocesis de Cali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7357"/>
                  </a:ext>
                </a:extLst>
              </a:tr>
              <a:tr h="556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26005436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Fortalecimiento a la atención integral de la población víctima del conflicto armado en la ciudad de Santiago de Cali </a:t>
                      </a:r>
                      <a:b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793.509.145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793.509.145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Pasivo exigible UTK &amp; HE BONOS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109840"/>
                  </a:ext>
                </a:extLst>
              </a:tr>
              <a:tr h="556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26005436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Fortalecimiento a la atención integral de la población víctima del conflicto armado en la ciudad de Santiago de Cali </a:t>
                      </a:r>
                      <a:b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110.945.490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110.945.490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Pasivo exigible Reparar para Reconciliar  Fundaciòn para la Atenciòn Integral San Sebastiàn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248681"/>
                  </a:ext>
                </a:extLst>
              </a:tr>
              <a:tr h="556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26005436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Fortalecimiento a la atención integral de la población víctima del conflicto armado en la ciudad de Santiago de Cali </a:t>
                      </a:r>
                      <a:b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35.290.692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35.290.692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Pasivo exigible  Fundaciòn Habitat Social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5586248"/>
                  </a:ext>
                </a:extLst>
              </a:tr>
              <a:tr h="5643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26005436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Fortalecimiento a la atención integral de la población víctima del conflicto armado en la ciudad de Santiago de Cali </a:t>
                      </a:r>
                      <a:b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56.966.654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56.966.654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Pasivo exigible </a:t>
                      </a:r>
                      <a:r>
                        <a:rPr lang="es-MX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Fundaciòn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s-MX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Habitat</a:t>
                      </a: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Social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958522"/>
                  </a:ext>
                </a:extLst>
              </a:tr>
              <a:tr h="5643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26005436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Fortalecimiento a la atención integral de la población víctima del conflicto armado en la ciudad de Santiago de Cali </a:t>
                      </a:r>
                      <a:b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16.292.688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16.292.688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Pasivo exigible Fundaciòn Habitat Social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764232"/>
                  </a:ext>
                </a:extLst>
              </a:tr>
              <a:tr h="14722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8179" marR="8179" marT="81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1.716.422.139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1.716.422.139 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179" marR="8179" marT="81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323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632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74638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PLANEACIÓN</a:t>
            </a:r>
            <a:endParaRPr lang="es-CO" altLang="en-US" sz="360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16387" name="Google Shape;198;g1ff3a248a73_0_176"/>
          <p:cNvSpPr txBox="1">
            <a:spLocks/>
          </p:cNvSpPr>
          <p:nvPr/>
        </p:nvSpPr>
        <p:spPr bwMode="auto">
          <a:xfrm>
            <a:off x="746125" y="960438"/>
            <a:ext cx="713740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Pasivos exigibles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976560"/>
              </p:ext>
            </p:extLst>
          </p:nvPr>
        </p:nvGraphicFramePr>
        <p:xfrm>
          <a:off x="952499" y="1916372"/>
          <a:ext cx="8588543" cy="1620911"/>
        </p:xfrm>
        <a:graphic>
          <a:graphicData uri="http://schemas.openxmlformats.org/drawingml/2006/table">
            <a:tbl>
              <a:tblPr/>
              <a:tblGrid>
                <a:gridCol w="3412319">
                  <a:extLst>
                    <a:ext uri="{9D8B030D-6E8A-4147-A177-3AD203B41FA5}">
                      <a16:colId xmlns:a16="http://schemas.microsoft.com/office/drawing/2014/main" val="3349835314"/>
                    </a:ext>
                  </a:extLst>
                </a:gridCol>
                <a:gridCol w="1459422">
                  <a:extLst>
                    <a:ext uri="{9D8B030D-6E8A-4147-A177-3AD203B41FA5}">
                      <a16:colId xmlns:a16="http://schemas.microsoft.com/office/drawing/2014/main" val="2491116078"/>
                    </a:ext>
                  </a:extLst>
                </a:gridCol>
                <a:gridCol w="934450">
                  <a:extLst>
                    <a:ext uri="{9D8B030D-6E8A-4147-A177-3AD203B41FA5}">
                      <a16:colId xmlns:a16="http://schemas.microsoft.com/office/drawing/2014/main" val="1090578912"/>
                    </a:ext>
                  </a:extLst>
                </a:gridCol>
                <a:gridCol w="2782352">
                  <a:extLst>
                    <a:ext uri="{9D8B030D-6E8A-4147-A177-3AD203B41FA5}">
                      <a16:colId xmlns:a16="http://schemas.microsoft.com/office/drawing/2014/main" val="1349096686"/>
                    </a:ext>
                  </a:extLst>
                </a:gridCol>
              </a:tblGrid>
              <a:tr h="23937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PASIVOS EXIGIBLES PS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2932683"/>
                  </a:ext>
                </a:extLst>
              </a:tr>
              <a:tr h="23025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NOMBRE COMPLETO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IDENTIFICACION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VALOR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OBSERVACION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321391"/>
                  </a:ext>
                </a:extLst>
              </a:tr>
              <a:tr h="23025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JULIAN FERNANDO ZANABRIA OTERO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1.113.620.160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5.231.000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123242"/>
                  </a:ext>
                </a:extLst>
              </a:tr>
              <a:tr h="23025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JUAN PABLO CALERO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16.539.851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5.158.000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650062"/>
                  </a:ext>
                </a:extLst>
              </a:tr>
              <a:tr h="23025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ANGIE BIOJO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1.109.663.302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1.948.000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5523635"/>
                  </a:ext>
                </a:extLst>
              </a:tr>
              <a:tr h="23025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GLORIA CARDONA CAPOTE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29.181.335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3.280.000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Pendiente modificar bp 26005436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541608"/>
                  </a:ext>
                </a:extLst>
              </a:tr>
              <a:tr h="23025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15.617.000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127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202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74638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PLANEACIÓN</a:t>
            </a:r>
            <a:endParaRPr lang="es-CO" altLang="en-US" sz="360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16387" name="Google Shape;198;g1ff3a248a73_0_176"/>
          <p:cNvSpPr txBox="1">
            <a:spLocks/>
          </p:cNvSpPr>
          <p:nvPr/>
        </p:nvSpPr>
        <p:spPr bwMode="auto">
          <a:xfrm>
            <a:off x="746125" y="960438"/>
            <a:ext cx="713740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Procesos en SECOP II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366808"/>
              </p:ext>
            </p:extLst>
          </p:nvPr>
        </p:nvGraphicFramePr>
        <p:xfrm>
          <a:off x="746125" y="1646239"/>
          <a:ext cx="9576970" cy="4302409"/>
        </p:xfrm>
        <a:graphic>
          <a:graphicData uri="http://schemas.openxmlformats.org/drawingml/2006/table">
            <a:tbl>
              <a:tblPr/>
              <a:tblGrid>
                <a:gridCol w="551425">
                  <a:extLst>
                    <a:ext uri="{9D8B030D-6E8A-4147-A177-3AD203B41FA5}">
                      <a16:colId xmlns:a16="http://schemas.microsoft.com/office/drawing/2014/main" val="2317678752"/>
                    </a:ext>
                  </a:extLst>
                </a:gridCol>
                <a:gridCol w="3719618">
                  <a:extLst>
                    <a:ext uri="{9D8B030D-6E8A-4147-A177-3AD203B41FA5}">
                      <a16:colId xmlns:a16="http://schemas.microsoft.com/office/drawing/2014/main" val="2272114912"/>
                    </a:ext>
                  </a:extLst>
                </a:gridCol>
                <a:gridCol w="2454443">
                  <a:extLst>
                    <a:ext uri="{9D8B030D-6E8A-4147-A177-3AD203B41FA5}">
                      <a16:colId xmlns:a16="http://schemas.microsoft.com/office/drawing/2014/main" val="2523355982"/>
                    </a:ext>
                  </a:extLst>
                </a:gridCol>
                <a:gridCol w="1355336">
                  <a:extLst>
                    <a:ext uri="{9D8B030D-6E8A-4147-A177-3AD203B41FA5}">
                      <a16:colId xmlns:a16="http://schemas.microsoft.com/office/drawing/2014/main" val="1669786147"/>
                    </a:ext>
                  </a:extLst>
                </a:gridCol>
                <a:gridCol w="1496148">
                  <a:extLst>
                    <a:ext uri="{9D8B030D-6E8A-4147-A177-3AD203B41FA5}">
                      <a16:colId xmlns:a16="http://schemas.microsoft.com/office/drawing/2014/main" val="229913819"/>
                    </a:ext>
                  </a:extLst>
                </a:gridCol>
              </a:tblGrid>
              <a:tr h="5747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Descripcion u objeto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Denominación interna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Modalidad de selección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Valor total estimado Solicitado 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312550"/>
                  </a:ext>
                </a:extLst>
              </a:tr>
              <a:tr h="84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Aunar esfuerzos técnicos y administrativos para la atención y entrega de ayudas humanitarias a la población migrantes y flujos migratorios mixtos en el Distrito de Santiago de Cali BP 26005420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Ayuda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Humanitaria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Migrantes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Selección Abreviada Menor Cuantía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$ 338.491.360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202748"/>
                  </a:ext>
                </a:extLst>
              </a:tr>
              <a:tr h="5040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Realizar mantenimiento locativo en las instalaciones del Centro Regional de Atenciòn a Vìctimas CRAV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Mantenimiento CRAV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Selección Abreviada Menor Cuantía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$ 800.454.800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2628373"/>
                  </a:ext>
                </a:extLst>
              </a:tr>
              <a:tr h="84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Suministro de bonos canjeables de alimentación, aseo y dotación, para la asistencia y atención inmediata integral a las víctimas del conflicto armado en Santiago de Cali en el marco del proyecto BP-26005436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Bonos de ayuda humanitaria inmediata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Contrato Interadministrativo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$ 2.332.887.480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764470"/>
                  </a:ext>
                </a:extLst>
              </a:tr>
              <a:tr h="11849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Aunar esfuerzos para brindar asistencia de atención humanitaria inmediata en hogares de paso a víctimas de conflicto armado interno y apoyo para vìctimas de desplazamiento intraurbano,  asentadas en el Municipio de Santiago de Cali en el marco del proyecto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Hogar de paso y desplazamiento intraurbano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Convenio 092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$ 605.090.800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273072"/>
                  </a:ext>
                </a:extLst>
              </a:tr>
              <a:tr h="22107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39" marR="9239" marT="92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9239" marR="9239" marT="923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$ 4.076.924.440</a:t>
                      </a:r>
                    </a:p>
                  </a:txBody>
                  <a:tcPr marL="9239" marR="9239" marT="92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8425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333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115;p2"/>
          <p:cNvSpPr txBox="1">
            <a:spLocks noGrp="1"/>
          </p:cNvSpPr>
          <p:nvPr>
            <p:ph type="title"/>
          </p:nvPr>
        </p:nvSpPr>
        <p:spPr>
          <a:xfrm>
            <a:off x="5308600" y="274638"/>
            <a:ext cx="6883400" cy="6858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rgbClr val="810099"/>
              </a:buClr>
              <a:buSzPts val="4000"/>
              <a:buFont typeface="Calibri" panose="020F0502020204030204" pitchFamily="34" charset="0"/>
              <a:buNone/>
            </a:pPr>
            <a:r>
              <a:rPr lang="es-ES" altLang="en-US" sz="3600">
                <a:solidFill>
                  <a:srgbClr val="810099"/>
                </a:solidFill>
                <a:latin typeface="Montserrat SemiBold" charset="0"/>
                <a:cs typeface="Arial" panose="020B0604020202020204" pitchFamily="34" charset="0"/>
                <a:sym typeface="Montserrat SemiBold" charset="0"/>
              </a:rPr>
              <a:t>PLANEACIÓN</a:t>
            </a:r>
            <a:endParaRPr lang="es-CO" altLang="en-US" sz="3600">
              <a:solidFill>
                <a:srgbClr val="810099"/>
              </a:solidFill>
              <a:latin typeface="Montserrat SemiBold" charset="0"/>
              <a:cs typeface="Arial" panose="020B0604020202020204" pitchFamily="34" charset="0"/>
              <a:sym typeface="Montserrat SemiBold" charset="0"/>
            </a:endParaRPr>
          </a:p>
        </p:txBody>
      </p:sp>
      <p:sp>
        <p:nvSpPr>
          <p:cNvPr id="16387" name="Google Shape;198;g1ff3a248a73_0_176"/>
          <p:cNvSpPr txBox="1">
            <a:spLocks/>
          </p:cNvSpPr>
          <p:nvPr/>
        </p:nvSpPr>
        <p:spPr bwMode="auto">
          <a:xfrm>
            <a:off x="746125" y="960438"/>
            <a:ext cx="713740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rgbClr val="810099"/>
              </a:buClr>
              <a:buSzPts val="4400"/>
              <a:buFont typeface="Calibri" panose="020F0502020204030204" pitchFamily="34" charset="0"/>
              <a:buNone/>
            </a:pPr>
            <a:r>
              <a:rPr lang="es-ES" altLang="en-US" sz="2400" dirty="0">
                <a:solidFill>
                  <a:srgbClr val="810099"/>
                </a:solidFill>
                <a:latin typeface="Montserrat Medium" charset="0"/>
                <a:sym typeface="Montserrat Medium" charset="0"/>
              </a:rPr>
              <a:t>Contratos Suscritos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168445" y="1512971"/>
          <a:ext cx="11153269" cy="4851272"/>
        </p:xfrm>
        <a:graphic>
          <a:graphicData uri="http://schemas.openxmlformats.org/drawingml/2006/table">
            <a:tbl>
              <a:tblPr/>
              <a:tblGrid>
                <a:gridCol w="337499">
                  <a:extLst>
                    <a:ext uri="{9D8B030D-6E8A-4147-A177-3AD203B41FA5}">
                      <a16:colId xmlns:a16="http://schemas.microsoft.com/office/drawing/2014/main" val="637772225"/>
                    </a:ext>
                  </a:extLst>
                </a:gridCol>
                <a:gridCol w="1067866">
                  <a:extLst>
                    <a:ext uri="{9D8B030D-6E8A-4147-A177-3AD203B41FA5}">
                      <a16:colId xmlns:a16="http://schemas.microsoft.com/office/drawing/2014/main" val="2178865884"/>
                    </a:ext>
                  </a:extLst>
                </a:gridCol>
                <a:gridCol w="2742174">
                  <a:extLst>
                    <a:ext uri="{9D8B030D-6E8A-4147-A177-3AD203B41FA5}">
                      <a16:colId xmlns:a16="http://schemas.microsoft.com/office/drawing/2014/main" val="1983750652"/>
                    </a:ext>
                  </a:extLst>
                </a:gridCol>
                <a:gridCol w="949215">
                  <a:extLst>
                    <a:ext uri="{9D8B030D-6E8A-4147-A177-3AD203B41FA5}">
                      <a16:colId xmlns:a16="http://schemas.microsoft.com/office/drawing/2014/main" val="2812925009"/>
                    </a:ext>
                  </a:extLst>
                </a:gridCol>
                <a:gridCol w="980855">
                  <a:extLst>
                    <a:ext uri="{9D8B030D-6E8A-4147-A177-3AD203B41FA5}">
                      <a16:colId xmlns:a16="http://schemas.microsoft.com/office/drawing/2014/main" val="4257663893"/>
                    </a:ext>
                  </a:extLst>
                </a:gridCol>
                <a:gridCol w="991402">
                  <a:extLst>
                    <a:ext uri="{9D8B030D-6E8A-4147-A177-3AD203B41FA5}">
                      <a16:colId xmlns:a16="http://schemas.microsoft.com/office/drawing/2014/main" val="646908598"/>
                    </a:ext>
                  </a:extLst>
                </a:gridCol>
                <a:gridCol w="759372">
                  <a:extLst>
                    <a:ext uri="{9D8B030D-6E8A-4147-A177-3AD203B41FA5}">
                      <a16:colId xmlns:a16="http://schemas.microsoft.com/office/drawing/2014/main" val="2645155410"/>
                    </a:ext>
                  </a:extLst>
                </a:gridCol>
                <a:gridCol w="980855">
                  <a:extLst>
                    <a:ext uri="{9D8B030D-6E8A-4147-A177-3AD203B41FA5}">
                      <a16:colId xmlns:a16="http://schemas.microsoft.com/office/drawing/2014/main" val="180862787"/>
                    </a:ext>
                  </a:extLst>
                </a:gridCol>
                <a:gridCol w="1307806">
                  <a:extLst>
                    <a:ext uri="{9D8B030D-6E8A-4147-A177-3AD203B41FA5}">
                      <a16:colId xmlns:a16="http://schemas.microsoft.com/office/drawing/2014/main" val="2468962218"/>
                    </a:ext>
                  </a:extLst>
                </a:gridCol>
                <a:gridCol w="1036225">
                  <a:extLst>
                    <a:ext uri="{9D8B030D-6E8A-4147-A177-3AD203B41FA5}">
                      <a16:colId xmlns:a16="http://schemas.microsoft.com/office/drawing/2014/main" val="373778103"/>
                    </a:ext>
                  </a:extLst>
                </a:gridCol>
              </a:tblGrid>
              <a:tr h="1266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No.</a:t>
                      </a:r>
                    </a:p>
                  </a:txBody>
                  <a:tcPr marL="6334" marR="6334" marT="63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CONTRATO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OBJETO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DESCRIPCIÓN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MODALIDAD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VALOR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PLAZO </a:t>
                      </a:r>
                    </a:p>
                  </a:txBody>
                  <a:tcPr marL="6334" marR="6334" marT="6334" marB="0" anchor="ctr">
                    <a:lnL>
                      <a:noFill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OPERADOR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SUPERVISOR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466233"/>
                  </a:ext>
                </a:extLst>
              </a:tr>
              <a:tr h="1266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VALOR INICIAL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INICIO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TERMINACIÓN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1081323"/>
                  </a:ext>
                </a:extLst>
              </a:tr>
              <a:tr h="9627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334" marR="6334" marT="63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4146.010.27.1.005.2024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Aunar esfuerzos para brindar asistencia de atenciòn humanitaria inmediata en hogares de paso a victimas del conflicto armado  interno asentadas en el Municipio de Santiago de Cali en el marco del  proyecto "APOYO DE AYUDAS HUMANITARIAS INMEDIATAS A LOS HOGARES  VICTIMAS DEL CONFLICTO ARMADO EN CALI  BP-26003008"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HOGAR DE PASO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Convenio de Asociación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999.929.700 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6/7/2024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31/8/2025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FUNDACION SAMARITANOS DE LA CALLE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María Eugenia Sánchez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7214382"/>
                  </a:ext>
                </a:extLst>
              </a:tr>
              <a:tr h="4813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6334" marR="6334" marT="63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4146.010.26.1.700.2025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Prestar el servicio de auxilio funerario a las victimas del conflicto armado interno en condiciones de vulnerabilidad  residentes en el Distrito de Santiago de Cali.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AUXILIO FUNERARIO PARA  VICTIMAS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Mìnima Cuantía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140.835.000 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28/2/2025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31/12/2025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CAMPOSANTO METROPOLITANO DE LA ARQUIDIOCESIS DE CALI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María Eugenia Sánchez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774585"/>
                  </a:ext>
                </a:extLst>
              </a:tr>
              <a:tr h="6017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6334" marR="6334" marT="63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4146.010.26.1.806.2025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Realizar los eventos de Conmemoración, Homenaje y Dignificación de la Memoria Histórica de las Víctimas del Conflicto Armado Interno, asentadas en el Distrito de Santiago de Cali, en el marco del proyecto BP-26005436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LOGÍSTICA DÍA DE LAS VÍCTIMAS  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Contrato Interadministrativo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199.196.563 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10/3/2025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30/5/2025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CORFECALI - CORPORACIÓN DE ENVENTOS, FERIAS Y ESPECTACULOS DE CALI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Adriana Loaiza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6720839"/>
                  </a:ext>
                </a:extLst>
              </a:tr>
              <a:tr h="12034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6334" marR="6334" marT="63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4146.010.26.1.1305.2025</a:t>
                      </a:r>
                    </a:p>
                  </a:txBody>
                  <a:tcPr marL="6334" marR="6334" marT="63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Prestar el servicio de apoyo logístico para la asistencia humanitaria en las acciones misionales de la Subsecretaría de Atención Integral a Víctimas, y de la población víctima del conflicto armado en condición de vulnerabilidad asentada en el Distrito de Santiago de Cali, en el marco del proyecto de inversión: FORTALECIMIENTO A LA ATENCIÓN INTEGRAL DE LA POBLACIÓN VICTIMAS DEL CONFLICTO ARMADO EN LA CIUDAD DE SANTIAGO DE CALI- BP -26005436.</a:t>
                      </a:r>
                    </a:p>
                  </a:txBody>
                  <a:tcPr marL="6334" marR="6334" marT="63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LOGISTICA PARA EL FUNCIONAMIENTO MESA DISTRITAL DE VICTIMAS, RETORNO Y REUBICACION Y LOGISTICA CJT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Contrato Interadministrativo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$870.900.020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17/07/2025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15/12/2025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GERENCIAS INTEGRADAS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Adriana Loaiza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449932"/>
                  </a:ext>
                </a:extLst>
              </a:tr>
              <a:tr h="7220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334" marR="6334" marT="63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4146.010.32.1.1807.2025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Construir los lineamientos previos de la ruta de Atención con enfoque diferencial para la población indígena victima del conflicto armado perteneciente a los Cabildos y Resguardo reconocidos por el Distrito de Santiago de Cali, en el marco de la Ley 1448 de 211 y el Decreto - Ley 4633 de 2011.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Acuerdo mesa de trabajo alcalde  y comunidad indigena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Cotrataciòn Directa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195.481.250 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+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COMUNIDAD INDIGENA NUPACHIK CHAK </a:t>
                      </a:r>
                    </a:p>
                  </a:txBody>
                  <a:tcPr marL="6334" marR="6334" marT="6334" marB="0" anchor="ctr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550405"/>
                  </a:ext>
                </a:extLst>
              </a:tr>
              <a:tr h="12667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4" marR="6334" marT="63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1.535.442.513 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4" marR="6334" marT="6334" marB="0" anchor="b">
                    <a:lnL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96B2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277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60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imple Light">
    <a:dk1>
      <a:srgbClr val="000000"/>
    </a:dk1>
    <a:lt1>
      <a:srgbClr val="FFFFFF"/>
    </a:lt1>
    <a:dk2>
      <a:srgbClr val="595959"/>
    </a:dk2>
    <a:lt2>
      <a:srgbClr val="EEEEEE"/>
    </a:lt2>
    <a:accent1>
      <a:srgbClr val="FFAB40"/>
    </a:accent1>
    <a:accent2>
      <a:srgbClr val="212121"/>
    </a:accent2>
    <a:accent3>
      <a:srgbClr val="78909C"/>
    </a:accent3>
    <a:accent4>
      <a:srgbClr val="FFAB40"/>
    </a:accent4>
    <a:accent5>
      <a:srgbClr val="0097A7"/>
    </a:accent5>
    <a:accent6>
      <a:srgbClr val="EEFF41"/>
    </a:accent6>
    <a:hlink>
      <a:srgbClr val="0097A7"/>
    </a:hlink>
    <a:folHlink>
      <a:srgbClr val="0097A7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1607</TotalTime>
  <Words>7506</Words>
  <Application>Microsoft Office PowerPoint</Application>
  <PresentationFormat>Panorámica</PresentationFormat>
  <Paragraphs>1661</Paragraphs>
  <Slides>55</Slides>
  <Notes>55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55</vt:i4>
      </vt:variant>
    </vt:vector>
  </HeadingPairs>
  <TitlesOfParts>
    <vt:vector size="63" baseType="lpstr">
      <vt:lpstr>Times New Roman</vt:lpstr>
      <vt:lpstr>Montserrat SemiBold</vt:lpstr>
      <vt:lpstr>Wingdings</vt:lpstr>
      <vt:lpstr>Calibri</vt:lpstr>
      <vt:lpstr>Arial</vt:lpstr>
      <vt:lpstr>Montserrat Medium</vt:lpstr>
      <vt:lpstr>Tema de Office</vt:lpstr>
      <vt:lpstr>Gráfico</vt:lpstr>
      <vt:lpstr>Presentación de PowerPoint</vt:lpstr>
      <vt:lpstr>Presentación de PowerPoint</vt:lpstr>
      <vt:lpstr>Presentación de PowerPoint</vt:lpstr>
      <vt:lpstr>PLANEACIÓN</vt:lpstr>
      <vt:lpstr>PLANEACIÓN</vt:lpstr>
      <vt:lpstr>PLANEACIÓN</vt:lpstr>
      <vt:lpstr>PLANEACIÓN</vt:lpstr>
      <vt:lpstr>PLANEACIÓN</vt:lpstr>
      <vt:lpstr>PLANEACIÓN</vt:lpstr>
      <vt:lpstr>PLANEACIÓN</vt:lpstr>
      <vt:lpstr>PLANEACIÓN</vt:lpstr>
      <vt:lpstr>PLANEACIÓN</vt:lpstr>
      <vt:lpstr>MIGRANTES</vt:lpstr>
      <vt:lpstr>MIGRANTES</vt:lpstr>
      <vt:lpstr>MIGRANTES</vt:lpstr>
      <vt:lpstr>MIGRANTES</vt:lpstr>
      <vt:lpstr>MIGRANTES</vt:lpstr>
      <vt:lpstr>AYUDA HUMANITARIA</vt:lpstr>
      <vt:lpstr>AYUDA HUMANITARIA</vt:lpstr>
      <vt:lpstr>AYUDA HUMANITARIA</vt:lpstr>
      <vt:lpstr>AYUDA HUMANITARIA</vt:lpstr>
      <vt:lpstr>AYUDA HUMANITARIA</vt:lpstr>
      <vt:lpstr>AYUDA HUMANITARIA</vt:lpstr>
      <vt:lpstr>AYUDA HUMANITARIA</vt:lpstr>
      <vt:lpstr>INTERVENSIÓN SOCIAL</vt:lpstr>
      <vt:lpstr>INTERVENSIÓN SOCIAL</vt:lpstr>
      <vt:lpstr>INTERVENSIÓN SOCIAL</vt:lpstr>
      <vt:lpstr>INTERVENSIÓN SOCIAL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POLÍTICA PÚBLICA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cliente</cp:lastModifiedBy>
  <cp:revision>143</cp:revision>
  <dcterms:created xsi:type="dcterms:W3CDTF">2024-03-01T20:25:35Z</dcterms:created>
  <dcterms:modified xsi:type="dcterms:W3CDTF">2025-09-08T16:52:14Z</dcterms:modified>
</cp:coreProperties>
</file>