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7" r:id="rId2"/>
  </p:sldMasterIdLst>
  <p:notesMasterIdLst>
    <p:notesMasterId r:id="rId17"/>
  </p:notesMasterIdLst>
  <p:handoutMasterIdLst>
    <p:handoutMasterId r:id="rId18"/>
  </p:handoutMasterIdLst>
  <p:sldIdLst>
    <p:sldId id="551" r:id="rId3"/>
    <p:sldId id="535" r:id="rId4"/>
    <p:sldId id="501" r:id="rId5"/>
    <p:sldId id="544" r:id="rId6"/>
    <p:sldId id="552" r:id="rId7"/>
    <p:sldId id="540" r:id="rId8"/>
    <p:sldId id="545" r:id="rId9"/>
    <p:sldId id="554" r:id="rId10"/>
    <p:sldId id="542" r:id="rId11"/>
    <p:sldId id="547" r:id="rId12"/>
    <p:sldId id="553" r:id="rId13"/>
    <p:sldId id="530" r:id="rId14"/>
    <p:sldId id="543" r:id="rId15"/>
    <p:sldId id="531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433"/>
    <a:srgbClr val="4D4D4C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7242"/>
  </p:normalViewPr>
  <p:slideViewPr>
    <p:cSldViewPr snapToGrid="0">
      <p:cViewPr>
        <p:scale>
          <a:sx n="100" d="100"/>
          <a:sy n="100" d="100"/>
        </p:scale>
        <p:origin x="960" y="318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jdiaz\Desktop\Diana%20J%20Diaz\Horas%20Instructor\An&#225;lisis%20Reporte%20Horas%20Sof&#237;a%20Plus%20-%202026\Tabla%20apoyo%20graficas%202026%20-%20Seguimiento%20por%20Mes%20Horas%20Instructor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jdiaz\Desktop\Diana%20J%20Diaz\Horas%20Instructor\An&#225;lisis%20Reporte%20Horas%20Sof&#237;a%20Plus%20-%202026\Tabla%20apoyo%20graficas%202026%20-%20Seguimiento%20por%20Mes%20Horas%20Instructor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jdiaz\Desktop\Diana%20J%20Diaz\Horas%20Instructor\An&#225;lisis%20Reporte%20Horas%20Sof&#237;a%20Plus%20-%202026\Tabla%20apoyo%20graficas%202026%20-%20Seguimiento%20por%20Mes%20Horas%20Instructor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GRaficas!$B$4</c:f>
              <c:strCache>
                <c:ptCount val="1"/>
                <c:pt idx="0">
                  <c:v>% Horas Programadas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111111111111011E-2"/>
                  <c:y val="-4.6296296296297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AD-4551-A9A0-7DEF2453A8D3}"/>
                </c:ext>
              </c:extLst>
            </c:dLbl>
            <c:dLbl>
              <c:idx val="1"/>
              <c:layout>
                <c:manualLayout>
                  <c:x val="2.6403923373527417E-2"/>
                  <c:y val="-8.224746362984667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AD-4551-A9A0-7DEF2453A8D3}"/>
                </c:ext>
              </c:extLst>
            </c:dLbl>
            <c:dLbl>
              <c:idx val="2"/>
              <c:layout>
                <c:manualLayout>
                  <c:x val="1.9802942530145563E-2"/>
                  <c:y val="-8.97255422831618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AD-4551-A9A0-7DEF2453A8D3}"/>
                </c:ext>
              </c:extLst>
            </c:dLbl>
            <c:dLbl>
              <c:idx val="3"/>
              <c:layout>
                <c:manualLayout>
                  <c:x val="3.3004904216909152E-2"/>
                  <c:y val="-8.97255422831618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AD-4551-A9A0-7DEF2453A8D3}"/>
                </c:ext>
              </c:extLst>
            </c:dLbl>
            <c:dLbl>
              <c:idx val="5"/>
              <c:layout>
                <c:manualLayout>
                  <c:x val="1.3201961686763708E-2"/>
                  <c:y val="-2.94893238968438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DAD-4551-A9A0-7DEF2453A8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GRaficas!$A$5:$A$10</c:f>
              <c:strCache>
                <c:ptCount val="6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</c:strCache>
            </c:strRef>
          </c:cat>
          <c:val>
            <c:numRef>
              <c:f>GRaficas!$B$5:$B$10</c:f>
              <c:numCache>
                <c:formatCode>0%</c:formatCode>
                <c:ptCount val="6"/>
                <c:pt idx="0">
                  <c:v>0.15847377232142859</c:v>
                </c:pt>
                <c:pt idx="1">
                  <c:v>0.61137342611000667</c:v>
                </c:pt>
                <c:pt idx="2">
                  <c:v>0.89516005595786707</c:v>
                </c:pt>
                <c:pt idx="3">
                  <c:v>0.88681942654639179</c:v>
                </c:pt>
                <c:pt idx="4">
                  <c:v>0.93738162878787878</c:v>
                </c:pt>
                <c:pt idx="5">
                  <c:v>0.95455089342693045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DAD-4551-A9A0-7DEF2453A8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911807"/>
        <c:axId val="428898495"/>
        <c:axId val="0"/>
      </c:bar3DChart>
      <c:catAx>
        <c:axId val="4289118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898495"/>
        <c:crosses val="autoZero"/>
        <c:auto val="1"/>
        <c:lblAlgn val="ctr"/>
        <c:lblOffset val="100"/>
        <c:noMultiLvlLbl val="0"/>
      </c:catAx>
      <c:valAx>
        <c:axId val="42889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911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308290888676388"/>
          <c:y val="2.7869823783712611E-2"/>
          <c:w val="0.6138338910442841"/>
          <c:h val="0.149800961179749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763642673590336"/>
          <c:y val="0.12002555899798639"/>
          <c:w val="0.80667646348015576"/>
          <c:h val="0.7485549497437794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GRaficas!$B$4</c:f>
              <c:strCache>
                <c:ptCount val="1"/>
                <c:pt idx="0">
                  <c:v>% Horas Programadas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845657497317493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57-4B7B-A854-B5FCD8EFA1A0}"/>
                </c:ext>
              </c:extLst>
            </c:dLbl>
            <c:dLbl>
              <c:idx val="1"/>
              <c:layout>
                <c:manualLayout>
                  <c:x val="2.15326708020373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57-4B7B-A854-B5FCD8EFA1A0}"/>
                </c:ext>
              </c:extLst>
            </c:dLbl>
            <c:dLbl>
              <c:idx val="2"/>
              <c:layout>
                <c:manualLayout>
                  <c:x val="2.1532670802037378E-2"/>
                  <c:y val="-1.0098861492524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557-4B7B-A854-B5FCD8EFA1A0}"/>
                </c:ext>
              </c:extLst>
            </c:dLbl>
            <c:dLbl>
              <c:idx val="3"/>
              <c:layout>
                <c:manualLayout>
                  <c:x val="1.8456574973174992E-2"/>
                  <c:y val="-1.0098861492524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57-4B7B-A854-B5FCD8EFA1A0}"/>
                </c:ext>
              </c:extLst>
            </c:dLbl>
            <c:dLbl>
              <c:idx val="4"/>
              <c:layout>
                <c:manualLayout>
                  <c:x val="9.22828748658760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557-4B7B-A854-B5FCD8EFA1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GRaficas!$A$21:$A$26</c:f>
              <c:strCache>
                <c:ptCount val="6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</c:strCache>
            </c:strRef>
          </c:cat>
          <c:val>
            <c:numRef>
              <c:f>GRaficas!$B$21:$B$26</c:f>
              <c:numCache>
                <c:formatCode>0%</c:formatCode>
                <c:ptCount val="6"/>
                <c:pt idx="0">
                  <c:v>0.10752906976744186</c:v>
                </c:pt>
                <c:pt idx="1">
                  <c:v>0.88290187376725848</c:v>
                </c:pt>
                <c:pt idx="2">
                  <c:v>0.79711397058823519</c:v>
                </c:pt>
                <c:pt idx="3">
                  <c:v>0.95368852459016396</c:v>
                </c:pt>
                <c:pt idx="4">
                  <c:v>0.99233376371852811</c:v>
                </c:pt>
                <c:pt idx="5">
                  <c:v>1.0001015929778934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57-4B7B-A854-B5FCD8EFA1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911807"/>
        <c:axId val="428898495"/>
        <c:axId val="0"/>
      </c:bar3DChart>
      <c:catAx>
        <c:axId val="4289118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898495"/>
        <c:crosses val="autoZero"/>
        <c:auto val="1"/>
        <c:lblAlgn val="ctr"/>
        <c:lblOffset val="100"/>
        <c:noMultiLvlLbl val="0"/>
      </c:catAx>
      <c:valAx>
        <c:axId val="42889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9118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GRaficas!$B$36</c:f>
              <c:strCache>
                <c:ptCount val="1"/>
                <c:pt idx="0">
                  <c:v>% Horas Programadas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84712900820282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EE-48E6-8C16-656296C9D351}"/>
                </c:ext>
              </c:extLst>
            </c:dLbl>
            <c:dLbl>
              <c:idx val="1"/>
              <c:layout>
                <c:manualLayout>
                  <c:x val="3.49032029497578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EE-48E6-8C16-656296C9D351}"/>
                </c:ext>
              </c:extLst>
            </c:dLbl>
            <c:dLbl>
              <c:idx val="2"/>
              <c:layout>
                <c:manualLayout>
                  <c:x val="2.8557166049801897E-2"/>
                  <c:y val="-9.15785253405711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EE-48E6-8C16-656296C9D351}"/>
                </c:ext>
              </c:extLst>
            </c:dLbl>
            <c:dLbl>
              <c:idx val="3"/>
              <c:layout>
                <c:manualLayout>
                  <c:x val="2.221112914984592E-2"/>
                  <c:y val="-9.15785253405715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EE-48E6-8C16-656296C9D351}"/>
                </c:ext>
              </c:extLst>
            </c:dLbl>
            <c:dLbl>
              <c:idx val="4"/>
              <c:layout>
                <c:manualLayout>
                  <c:x val="1.269207379991183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BEE-48E6-8C16-656296C9D3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GRaficas!$A$37:$A$42</c:f>
              <c:strCache>
                <c:ptCount val="6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</c:strCache>
            </c:strRef>
          </c:cat>
          <c:val>
            <c:numRef>
              <c:f>GRaficas!$B$37:$B$42</c:f>
              <c:numCache>
                <c:formatCode>0%</c:formatCode>
                <c:ptCount val="6"/>
                <c:pt idx="0">
                  <c:v>1.290670955882353E-2</c:v>
                </c:pt>
                <c:pt idx="1">
                  <c:v>0.71919089276210757</c:v>
                </c:pt>
                <c:pt idx="2">
                  <c:v>0.92817625398089176</c:v>
                </c:pt>
                <c:pt idx="3">
                  <c:v>1.0099527446918695</c:v>
                </c:pt>
                <c:pt idx="4">
                  <c:v>1.0336463223787167</c:v>
                </c:pt>
                <c:pt idx="5">
                  <c:v>1.0338760504201681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BEE-48E6-8C16-656296C9D3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911807"/>
        <c:axId val="428898495"/>
        <c:axId val="0"/>
      </c:bar3DChart>
      <c:catAx>
        <c:axId val="4289118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898495"/>
        <c:crosses val="autoZero"/>
        <c:auto val="1"/>
        <c:lblAlgn val="ctr"/>
        <c:lblOffset val="100"/>
        <c:noMultiLvlLbl val="0"/>
      </c:catAx>
      <c:valAx>
        <c:axId val="42889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911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'GRafica Regional'!$B$7</c:f>
              <c:strCache>
                <c:ptCount val="1"/>
                <c:pt idx="0">
                  <c:v>% Ejecución Regional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14775016789791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06-4610-B4C1-D6F72F85BB34}"/>
                </c:ext>
              </c:extLst>
            </c:dLbl>
            <c:dLbl>
              <c:idx val="1"/>
              <c:layout>
                <c:manualLayout>
                  <c:x val="2.01477501678977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06-4610-B4C1-D6F72F85BB34}"/>
                </c:ext>
              </c:extLst>
            </c:dLbl>
            <c:dLbl>
              <c:idx val="2"/>
              <c:layout>
                <c:manualLayout>
                  <c:x val="1.3431833445265278E-2"/>
                  <c:y val="-4.682789667317698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06-4610-B4C1-D6F72F85BB34}"/>
                </c:ext>
              </c:extLst>
            </c:dLbl>
            <c:dLbl>
              <c:idx val="3"/>
              <c:layout>
                <c:manualLayout>
                  <c:x val="3.0221625251846879E-2"/>
                  <c:y val="-5.108556832694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06-4610-B4C1-D6F72F85BB34}"/>
                </c:ext>
              </c:extLst>
            </c:dLbl>
            <c:dLbl>
              <c:idx val="4"/>
              <c:layout>
                <c:manualLayout>
                  <c:x val="2.01477501678977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506-4610-B4C1-D6F72F85BB34}"/>
                </c:ext>
              </c:extLst>
            </c:dLbl>
            <c:dLbl>
              <c:idx val="5"/>
              <c:layout>
                <c:manualLayout>
                  <c:x val="1.0073875083949082E-2"/>
                  <c:y val="1.89281319088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06-4610-B4C1-D6F72F85BB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'GRafica Regional'!$A$8:$A$13</c:f>
              <c:strCache>
                <c:ptCount val="6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</c:strCache>
            </c:strRef>
          </c:cat>
          <c:val>
            <c:numRef>
              <c:f>'GRafica Regional'!$B$8:$B$13</c:f>
              <c:numCache>
                <c:formatCode>0%</c:formatCode>
                <c:ptCount val="6"/>
                <c:pt idx="0">
                  <c:v>9.3373270750988141E-2</c:v>
                </c:pt>
                <c:pt idx="1">
                  <c:v>0.7367724460175189</c:v>
                </c:pt>
                <c:pt idx="2">
                  <c:v>0.87791685803225161</c:v>
                </c:pt>
                <c:pt idx="3">
                  <c:v>0.95466004392971249</c:v>
                </c:pt>
                <c:pt idx="4">
                  <c:v>0.99077970297029705</c:v>
                </c:pt>
                <c:pt idx="5">
                  <c:v>0.99868985825514078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506-4610-B4C1-D6F72F85B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911807"/>
        <c:axId val="428898495"/>
        <c:axId val="0"/>
      </c:bar3DChart>
      <c:catAx>
        <c:axId val="4289118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898495"/>
        <c:crosses val="autoZero"/>
        <c:auto val="1"/>
        <c:lblAlgn val="ctr"/>
        <c:lblOffset val="100"/>
        <c:noMultiLvlLbl val="0"/>
      </c:catAx>
      <c:valAx>
        <c:axId val="4288984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28911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8407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5051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6026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68087-E114-FBA5-6BB8-B2425037D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0A05D47-D464-2481-7225-DE0928375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DA5727D-266C-DB1A-10EF-7CB7350F12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3606B14-5AF0-BD73-7C98-5440CBEAD5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3454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8170E-9430-005F-DD4F-3F44D6434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153BA43-564A-0F25-5C8A-12DD100FD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84F5ADA-D381-6BBC-4E24-90664D2C4A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1DE4A05-11D6-89E5-27E9-D4E288ECC4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2584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8686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498B4-FD43-724E-FE02-69B28A3D8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571A14B-FB7D-DCA2-7F1E-E7411CC80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6330753-864A-DD10-42FD-A768B806A0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A416079-E8C1-CAB0-8383-248316336E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0126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C5C98-7376-202F-BCFD-65640A5CD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F13F5E3-F356-2FC9-3E9B-277BFBCA33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63E7D75-5643-8150-C7BF-B8E8C6D970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91BC6B-1111-454E-F4E1-9E166E9E2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0649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2559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107C4-7DAB-BE19-E60C-9A06A884B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19CA3F5-6F97-2850-7763-94BF873F5D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67B75E8-9599-B1CB-AE18-67CAA2DE5D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38DB3B6-C2C6-9B81-8177-FEB3F154D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868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416C3-6A9A-2FD9-62C8-12C9750D6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2418FE8-5454-63CA-563D-610DC031E1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C655569-A8C0-7DB9-0050-B4C21C8447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CA3596D-05FE-8E7D-BA33-0EC8870B1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113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7278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1798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856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7803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7384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7762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0545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5138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1184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8395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27960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0000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941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2" y="2551837"/>
            <a:ext cx="79732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Reporte Horas Instructor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SOFÍA Plus – mes 06/2026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C1AC31B-C57B-D701-3EFB-E266268D5944}"/>
              </a:ext>
            </a:extLst>
          </p:cNvPr>
          <p:cNvSpPr txBox="1"/>
          <p:nvPr/>
        </p:nvSpPr>
        <p:spPr>
          <a:xfrm>
            <a:off x="5956189" y="4448570"/>
            <a:ext cx="487532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5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 de </a:t>
            </a:r>
            <a:r>
              <a:rPr kumimoji="0" lang="es-E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juli</a:t>
            </a:r>
            <a:r>
              <a:rPr lang="es-ES" sz="2800" b="1" kern="0" dirty="0">
                <a:solidFill>
                  <a:srgbClr val="343433"/>
                </a:solidFill>
                <a:latin typeface="Calibri" panose="020F0502020204030204"/>
              </a:rPr>
              <a:t>o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2026</a:t>
            </a:r>
          </a:p>
        </p:txBody>
      </p:sp>
    </p:spTree>
    <p:extLst>
      <p:ext uri="{BB962C8B-B14F-4D97-AF65-F5344CB8AC3E}">
        <p14:creationId xmlns:p14="http://schemas.microsoft.com/office/powerpoint/2010/main" val="3002450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63243-3D27-8A13-EE56-2EBD69E52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35437F-7F0B-9EEE-1C06-C304BE38E721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Industria y La Construcción</a:t>
            </a:r>
          </a:p>
          <a:p>
            <a:pPr algn="ctr"/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DBB64C6-37E3-87F9-5B1C-9B847F114F93}"/>
              </a:ext>
            </a:extLst>
          </p:cNvPr>
          <p:cNvSpPr txBox="1"/>
          <p:nvPr/>
        </p:nvSpPr>
        <p:spPr>
          <a:xfrm>
            <a:off x="1182811" y="6319390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82865DE-43B1-3151-7447-8BE962C38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413611"/>
              </p:ext>
            </p:extLst>
          </p:nvPr>
        </p:nvGraphicFramePr>
        <p:xfrm>
          <a:off x="1675437" y="2092959"/>
          <a:ext cx="4038599" cy="2868930"/>
        </p:xfrm>
        <a:graphic>
          <a:graphicData uri="http://schemas.openxmlformats.org/drawingml/2006/table">
            <a:tbl>
              <a:tblPr/>
              <a:tblGrid>
                <a:gridCol w="1928884">
                  <a:extLst>
                    <a:ext uri="{9D8B030D-6E8A-4147-A177-3AD203B41FA5}">
                      <a16:colId xmlns:a16="http://schemas.microsoft.com/office/drawing/2014/main" val="1153630251"/>
                    </a:ext>
                  </a:extLst>
                </a:gridCol>
                <a:gridCol w="786781">
                  <a:extLst>
                    <a:ext uri="{9D8B030D-6E8A-4147-A177-3AD203B41FA5}">
                      <a16:colId xmlns:a16="http://schemas.microsoft.com/office/drawing/2014/main" val="1458634019"/>
                    </a:ext>
                  </a:extLst>
                </a:gridCol>
                <a:gridCol w="523463">
                  <a:extLst>
                    <a:ext uri="{9D8B030D-6E8A-4147-A177-3AD203B41FA5}">
                      <a16:colId xmlns:a16="http://schemas.microsoft.com/office/drawing/2014/main" val="1214185952"/>
                    </a:ext>
                  </a:extLst>
                </a:gridCol>
                <a:gridCol w="799471">
                  <a:extLst>
                    <a:ext uri="{9D8B030D-6E8A-4147-A177-3AD203B41FA5}">
                      <a16:colId xmlns:a16="http://schemas.microsoft.com/office/drawing/2014/main" val="2241632898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361308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12761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LEONARDO RIVERA ABAUNZA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82544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DIEGO EDINSON RAMIREZ CLAROS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7379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JOHN FREDY LIZCANO RAMIREZ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9076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LUDWINIK JIMMY ECHEVERRY SAENZ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31211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LEONARDO RAMOS RODRIGUEZ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87097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LEIDY CAROLINA AYALA SANCHEZ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63336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DUBER LEONARDO LOZANO RIOS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68876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DANIEL ALBERTO LOZANO TORRES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10332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DIANA PATRICIA GIRALDO SUAREZ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80171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DIEGO MAURICIO HERNANDEZ SOLORZANO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194800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JHOSI MAGALLY FLOREZ MARIN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66524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SANDRA MILENA CHILITO BARON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514992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BB4F7679-640E-904F-1B55-47BBEFD90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065784"/>
              </p:ext>
            </p:extLst>
          </p:nvPr>
        </p:nvGraphicFramePr>
        <p:xfrm>
          <a:off x="6477966" y="2162491"/>
          <a:ext cx="3899863" cy="2729865"/>
        </p:xfrm>
        <a:graphic>
          <a:graphicData uri="http://schemas.openxmlformats.org/drawingml/2006/table">
            <a:tbl>
              <a:tblPr/>
              <a:tblGrid>
                <a:gridCol w="1713077">
                  <a:extLst>
                    <a:ext uri="{9D8B030D-6E8A-4147-A177-3AD203B41FA5}">
                      <a16:colId xmlns:a16="http://schemas.microsoft.com/office/drawing/2014/main" val="1625394214"/>
                    </a:ext>
                  </a:extLst>
                </a:gridCol>
                <a:gridCol w="837504">
                  <a:extLst>
                    <a:ext uri="{9D8B030D-6E8A-4147-A177-3AD203B41FA5}">
                      <a16:colId xmlns:a16="http://schemas.microsoft.com/office/drawing/2014/main" val="680694786"/>
                    </a:ext>
                  </a:extLst>
                </a:gridCol>
                <a:gridCol w="523440">
                  <a:extLst>
                    <a:ext uri="{9D8B030D-6E8A-4147-A177-3AD203B41FA5}">
                      <a16:colId xmlns:a16="http://schemas.microsoft.com/office/drawing/2014/main" val="276222891"/>
                    </a:ext>
                  </a:extLst>
                </a:gridCol>
                <a:gridCol w="825842">
                  <a:extLst>
                    <a:ext uri="{9D8B030D-6E8A-4147-A177-3AD203B41FA5}">
                      <a16:colId xmlns:a16="http://schemas.microsoft.com/office/drawing/2014/main" val="1990366095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616484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366589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FERNANDO RODOLFO DIAZ VERGARA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83004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ERIK MARCELO MARIN ORTIZ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816542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ESMERALDA LOZANO DELGADO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24894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EVER LESMES ANGULO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2267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DIANA PALACIOS ARRIETA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32002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ALVARO LEON RODRIGUEZ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6151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GABRIEL RAMIREZ ROBAYO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37056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WILLIAM SALGUERO PEÑA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86059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DIEGO FERNANDO VELANDIA CABRERA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05226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ANCIZAR PATIÑO MEJIA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32574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ALVARO QUIÑONEZ MORALES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241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313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3BD66-2FBD-1FA8-DF83-96D9935C7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9065C2-0741-C943-7F9E-C6B79FDC00D1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Industria y La Construcción</a:t>
            </a:r>
          </a:p>
          <a:p>
            <a:pPr algn="ctr"/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3E86186-F9D3-4D50-1975-AE414F35D81C}"/>
              </a:ext>
            </a:extLst>
          </p:cNvPr>
          <p:cNvSpPr txBox="1"/>
          <p:nvPr/>
        </p:nvSpPr>
        <p:spPr>
          <a:xfrm>
            <a:off x="1182811" y="6319390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BC49E2A-54D9-DE3A-1D8D-6EA7FB9CB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958426"/>
              </p:ext>
            </p:extLst>
          </p:nvPr>
        </p:nvGraphicFramePr>
        <p:xfrm>
          <a:off x="1781175" y="1999020"/>
          <a:ext cx="4019550" cy="3455670"/>
        </p:xfrm>
        <a:graphic>
          <a:graphicData uri="http://schemas.openxmlformats.org/drawingml/2006/table">
            <a:tbl>
              <a:tblPr/>
              <a:tblGrid>
                <a:gridCol w="1975516">
                  <a:extLst>
                    <a:ext uri="{9D8B030D-6E8A-4147-A177-3AD203B41FA5}">
                      <a16:colId xmlns:a16="http://schemas.microsoft.com/office/drawing/2014/main" val="1476848275"/>
                    </a:ext>
                  </a:extLst>
                </a:gridCol>
                <a:gridCol w="672540">
                  <a:extLst>
                    <a:ext uri="{9D8B030D-6E8A-4147-A177-3AD203B41FA5}">
                      <a16:colId xmlns:a16="http://schemas.microsoft.com/office/drawing/2014/main" val="1446922258"/>
                    </a:ext>
                  </a:extLst>
                </a:gridCol>
                <a:gridCol w="523439">
                  <a:extLst>
                    <a:ext uri="{9D8B030D-6E8A-4147-A177-3AD203B41FA5}">
                      <a16:colId xmlns:a16="http://schemas.microsoft.com/office/drawing/2014/main" val="3619327437"/>
                    </a:ext>
                  </a:extLst>
                </a:gridCol>
                <a:gridCol w="848055">
                  <a:extLst>
                    <a:ext uri="{9D8B030D-6E8A-4147-A177-3AD203B41FA5}">
                      <a16:colId xmlns:a16="http://schemas.microsoft.com/office/drawing/2014/main" val="994143594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146385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519057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SAMUEL IGNACIO USECHE AYERBE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9632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NELSON ALFONSO DIAZ PARRA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481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LEONARDO GUTIERREZ FAJARDO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9219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JHON JAIRO GONZALEZ ARENAS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68069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NEHIFI BARRETO GUZMAN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0689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CARLOS OCAMPO MURCIA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02778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DAIRO CORTES CRUZ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6268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PABLO OVIEDO ROA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86130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ALEXANDER CAMACHO BOHORQUEZ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16006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MARIO POVEDA VARON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7461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WILLIAM YOVANY DUARTE URUEÑA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9189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YENI CONSTANZA BERMUDEZ GUZMAN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55113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JOHN ALEJANDRO MACIAS LEAL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29980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CARLOS FERNANDO RAMIREZ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51963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JAIRO MARCELO RODRIGUEZ RIVERA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29904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MILLER ANDRES ZUÑIGA SAMBONI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51543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1A0C08B-EDE0-4F10-1568-C1D1B7CE5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837010"/>
              </p:ext>
            </p:extLst>
          </p:nvPr>
        </p:nvGraphicFramePr>
        <p:xfrm>
          <a:off x="6391277" y="1997790"/>
          <a:ext cx="4123361" cy="3308985"/>
        </p:xfrm>
        <a:graphic>
          <a:graphicData uri="http://schemas.openxmlformats.org/drawingml/2006/table">
            <a:tbl>
              <a:tblPr/>
              <a:tblGrid>
                <a:gridCol w="1955802">
                  <a:extLst>
                    <a:ext uri="{9D8B030D-6E8A-4147-A177-3AD203B41FA5}">
                      <a16:colId xmlns:a16="http://schemas.microsoft.com/office/drawing/2014/main" val="22255043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0328669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90213135"/>
                    </a:ext>
                  </a:extLst>
                </a:gridCol>
                <a:gridCol w="922959">
                  <a:extLst>
                    <a:ext uri="{9D8B030D-6E8A-4147-A177-3AD203B41FA5}">
                      <a16:colId xmlns:a16="http://schemas.microsoft.com/office/drawing/2014/main" val="1363170075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954594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59352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NEDER LUIS JIMENEZ DIAZ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87845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ADRIANA TORRES FORERO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31172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SERGIO ALBERTO VANEGAS HERRAN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48482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IVAN ANDRES SALCEDO MELO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76185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CRISTIAN ALEJANDRO CALEÑO VELASQUEZ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866127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JOHN EDINSON ARIZA NUÑEZ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5098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JHON JAIRO SAAVEDRA BOHORQUEZ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71180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LINA CAROLINA CASTAÑEZ LEYVA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8992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MARTHA LUCIA OCHOA MARTINEZ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61619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PAULA XIOMARA VILLANUEVA BAEZ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33844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YOVANY MURILLO YATE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5879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EFRAIN GUILLERMO MARIOTTE PARRA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36439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JAIME ANDRES URIBE LOPEZ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90185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CARLOS MARIO PARIS ARCINIEGAS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36265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JHON FREDY ROJAS RICO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523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16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1423886" y="362681"/>
            <a:ext cx="8971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7200" dirty="0">
                <a:latin typeface="Work Sans Light" pitchFamily="2" charset="77"/>
              </a:rPr>
              <a:t>Resumen Regional</a:t>
            </a:r>
          </a:p>
          <a:p>
            <a:pPr algn="ctr"/>
            <a:endParaRPr lang="es-CO" sz="7200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4871437" y="1570626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43EA1923-C9C3-F484-DADC-DBC6CACD0A5D}"/>
              </a:ext>
            </a:extLst>
          </p:cNvPr>
          <p:cNvSpPr txBox="1"/>
          <p:nvPr/>
        </p:nvSpPr>
        <p:spPr>
          <a:xfrm>
            <a:off x="1256438" y="6319390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96A90DCD-7160-1F4E-ACCA-089040CF6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55311"/>
              </p:ext>
            </p:extLst>
          </p:nvPr>
        </p:nvGraphicFramePr>
        <p:xfrm>
          <a:off x="1256437" y="1968543"/>
          <a:ext cx="4483100" cy="3467100"/>
        </p:xfrm>
        <a:graphic>
          <a:graphicData uri="http://schemas.openxmlformats.org/drawingml/2006/table">
            <a:tbl>
              <a:tblPr/>
              <a:tblGrid>
                <a:gridCol w="1308100">
                  <a:extLst>
                    <a:ext uri="{9D8B030D-6E8A-4147-A177-3AD203B41FA5}">
                      <a16:colId xmlns:a16="http://schemas.microsoft.com/office/drawing/2014/main" val="3133524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286938598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77298626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60663734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25441075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Centro de Formación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Horas Según Lineamiento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Horas Reportadas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1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AGROPECUARIO LA GRANJA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794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9.984,00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474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40.160,00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716205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COMERCIO Y SERVICIOS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49.216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1257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6.656,00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70393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42.560,00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41.683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5793369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INDUSTRIA Y CONSTRUCCION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60.928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62.992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6817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8.448,00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4930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52.480,00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53.151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05023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160.288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160.078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419365"/>
                  </a:ext>
                </a:extLst>
              </a:tr>
            </a:tbl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614A06D-B1A1-4320-8AC1-D7A9FD4B29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707404"/>
              </p:ext>
            </p:extLst>
          </p:nvPr>
        </p:nvGraphicFramePr>
        <p:xfrm>
          <a:off x="6291402" y="2249282"/>
          <a:ext cx="4644161" cy="290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69258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1423886" y="362681"/>
            <a:ext cx="8971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7200" dirty="0">
                <a:latin typeface="Work Sans Light" pitchFamily="2" charset="77"/>
              </a:rPr>
              <a:t>Resumen Regional</a:t>
            </a:r>
          </a:p>
          <a:p>
            <a:pPr algn="ctr"/>
            <a:endParaRPr lang="es-CO" sz="7200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4871437" y="1570626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981BCE6-7DE5-20DF-3A8B-404B1CF61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841874"/>
              </p:ext>
            </p:extLst>
          </p:nvPr>
        </p:nvGraphicFramePr>
        <p:xfrm>
          <a:off x="3651250" y="2324894"/>
          <a:ext cx="4889500" cy="2876550"/>
        </p:xfrm>
        <a:graphic>
          <a:graphicData uri="http://schemas.openxmlformats.org/drawingml/2006/table">
            <a:tbl>
              <a:tblPr/>
              <a:tblGrid>
                <a:gridCol w="1790700">
                  <a:extLst>
                    <a:ext uri="{9D8B030D-6E8A-4147-A177-3AD203B41FA5}">
                      <a16:colId xmlns:a16="http://schemas.microsoft.com/office/drawing/2014/main" val="887944479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82412846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224633936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val="1858584693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Centro de Formación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Instructores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MX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Regional en Semáforo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55946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AGROPECUARIO LA GRANJA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6015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052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87586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COMERCIO Y SERVICIOS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9912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4014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15356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INDUSTRIA Y CONSTRUCCION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865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Planta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0234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 Contrato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676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565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22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7602CA8-BDF0-9E51-4081-83D09A2DF02C}"/>
              </a:ext>
            </a:extLst>
          </p:cNvPr>
          <p:cNvSpPr txBox="1"/>
          <p:nvPr/>
        </p:nvSpPr>
        <p:spPr>
          <a:xfrm>
            <a:off x="2355307" y="1208347"/>
            <a:ext cx="7187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7200" dirty="0">
                <a:latin typeface="Work Sans Light" pitchFamily="2" charset="77"/>
              </a:rPr>
              <a:t>Base de Análisis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D6C6FCC-4FBD-6616-D8EF-59ACF3CCBC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439558"/>
              </p:ext>
            </p:extLst>
          </p:nvPr>
        </p:nvGraphicFramePr>
        <p:xfrm>
          <a:off x="3667125" y="2912534"/>
          <a:ext cx="4857750" cy="17350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2000">
                  <a:extLst>
                    <a:ext uri="{9D8B030D-6E8A-4147-A177-3AD203B41FA5}">
                      <a16:colId xmlns:a16="http://schemas.microsoft.com/office/drawing/2014/main" val="69524433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4803442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69361671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7965796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97727645"/>
                    </a:ext>
                  </a:extLst>
                </a:gridCol>
                <a:gridCol w="1047750">
                  <a:extLst>
                    <a:ext uri="{9D8B030D-6E8A-4147-A177-3AD203B41FA5}">
                      <a16:colId xmlns:a16="http://schemas.microsoft.com/office/drawing/2014/main" val="685437039"/>
                    </a:ext>
                  </a:extLst>
                </a:gridCol>
              </a:tblGrid>
              <a:tr h="283845">
                <a:tc gridSpan="6">
                  <a:txBody>
                    <a:bodyPr/>
                    <a:lstStyle/>
                    <a:p>
                      <a:pPr marR="1905" algn="ctr">
                        <a:spcBef>
                          <a:spcPts val="560"/>
                        </a:spcBef>
                        <a:buNone/>
                      </a:pP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Nota:</a:t>
                      </a:r>
                      <a:r>
                        <a:rPr lang="es-ES" sz="1200" b="1" spc="-6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Semaforización</a:t>
                      </a:r>
                      <a:r>
                        <a:rPr lang="es-ES" sz="1200" b="1" spc="-7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r>
                        <a:rPr lang="es-ES" sz="1200" b="1" spc="-6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Horas</a:t>
                      </a:r>
                      <a:r>
                        <a:rPr lang="es-ES" sz="1200" b="1" spc="-5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s-ES" sz="1200" b="1" spc="-7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Criterios</a:t>
                      </a:r>
                      <a:r>
                        <a:rPr lang="es-ES" sz="1200" b="1" spc="-5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</a:t>
                      </a:r>
                      <a:r>
                        <a:rPr lang="es-ES" sz="1200" b="1" spc="-7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b="1" spc="-1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Asignación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779640"/>
                  </a:ext>
                </a:extLst>
              </a:tr>
              <a:tr h="407035">
                <a:tc>
                  <a:txBody>
                    <a:bodyPr/>
                    <a:lstStyle/>
                    <a:p>
                      <a:pPr algn="l">
                        <a:spcBef>
                          <a:spcPts val="165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77165" algn="l">
                        <a:buNone/>
                        <a:tabLst>
                          <a:tab pos="288925" algn="ctr"/>
                          <a:tab pos="578485" algn="r"/>
                        </a:tabLst>
                      </a:pPr>
                      <a:r>
                        <a:rPr lang="es-ES" sz="1100" b="1" spc="-5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	MES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marL="111125" indent="81915" algn="l">
                        <a:spcBef>
                          <a:spcPts val="55"/>
                        </a:spcBef>
                        <a:buNone/>
                      </a:pPr>
                      <a:r>
                        <a:rPr lang="es-ES" sz="1100" b="1" spc="-1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4625" indent="-63500" algn="l">
                        <a:lnSpc>
                          <a:spcPts val="1050"/>
                        </a:lnSpc>
                        <a:buNone/>
                      </a:pPr>
                      <a:r>
                        <a:rPr lang="es-ES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r>
                        <a:rPr lang="es-ES" sz="1100" b="1" spc="-6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s-ES" sz="1100" b="1" spc="-1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HORAS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65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86690" algn="l">
                        <a:buNone/>
                      </a:pPr>
                      <a:r>
                        <a:rPr lang="es-ES" sz="1100" b="1" spc="-1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VERDE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F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65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3025" algn="l">
                        <a:buNone/>
                      </a:pPr>
                      <a:r>
                        <a:rPr lang="es-ES" sz="1100" b="1" spc="-1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AMARILLO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65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4790" algn="l">
                        <a:buNone/>
                      </a:pPr>
                      <a:r>
                        <a:rPr lang="es-ES" sz="1100" b="1" spc="-2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ROJO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spcBef>
                          <a:spcPts val="55"/>
                        </a:spcBef>
                        <a:buNone/>
                      </a:pPr>
                      <a:r>
                        <a:rPr lang="es-ES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DÍAS</a:t>
                      </a:r>
                      <a:r>
                        <a:rPr lang="es-ES" sz="1100" b="1" spc="-1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HÁBILES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3335" marR="9525" algn="ctr">
                        <a:lnSpc>
                          <a:spcPts val="1050"/>
                        </a:lnSpc>
                        <a:buNone/>
                      </a:pPr>
                      <a:r>
                        <a:rPr lang="es-ES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(con</a:t>
                      </a:r>
                      <a:r>
                        <a:rPr lang="es-ES" sz="1100" b="1" spc="-4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Calendario </a:t>
                      </a:r>
                      <a:r>
                        <a:rPr lang="es-ES" sz="1100" b="1" spc="-1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SENA)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349835"/>
                  </a:ext>
                </a:extLst>
              </a:tr>
              <a:tr h="8210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800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56845" algn="ctr">
                        <a:buNone/>
                      </a:pPr>
                      <a:r>
                        <a:rPr lang="es-ES" sz="11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Junio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800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715" algn="ctr">
                        <a:buNone/>
                      </a:pPr>
                      <a:r>
                        <a:rPr lang="es-ES" sz="1100" spc="-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69850" algn="l">
                        <a:lnSpc>
                          <a:spcPct val="110000"/>
                        </a:lnSpc>
                        <a:spcBef>
                          <a:spcPts val="55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mayores</a:t>
                      </a:r>
                      <a:r>
                        <a:rPr lang="es-ES" sz="1100" spc="-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iguales a 153 y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spcBef>
                          <a:spcPts val="10"/>
                        </a:spcBef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menores</a:t>
                      </a:r>
                      <a:r>
                        <a:rPr lang="es-ES" sz="1100" spc="12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spc="-5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 marR="69850" algn="l">
                        <a:lnSpc>
                          <a:spcPts val="1050"/>
                        </a:lnSpc>
                        <a:buNone/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iguales</a:t>
                      </a:r>
                      <a:r>
                        <a:rPr lang="es-ES" sz="1100" spc="-65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s-ES" sz="1100" spc="-2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10000"/>
                        </a:lnSpc>
                        <a:spcBef>
                          <a:spcPts val="580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mayores</a:t>
                      </a:r>
                      <a:r>
                        <a:rPr lang="es-ES" sz="11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iguales a 137,7 y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0000"/>
                        </a:lnSpc>
                        <a:spcBef>
                          <a:spcPts val="5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menores</a:t>
                      </a:r>
                      <a:r>
                        <a:rPr lang="es-ES" sz="11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s-ES" sz="1100" spc="-2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65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0000"/>
                        </a:lnSpc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menores</a:t>
                      </a:r>
                      <a:r>
                        <a:rPr lang="es-ES" sz="11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137,7 y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 algn="l">
                        <a:lnSpc>
                          <a:spcPct val="110000"/>
                        </a:lnSpc>
                        <a:spcBef>
                          <a:spcPts val="5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mayores</a:t>
                      </a:r>
                      <a:r>
                        <a:rPr lang="es-ES" sz="11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187</a:t>
                      </a:r>
                      <a:r>
                        <a:rPr lang="es-ES" sz="1100" spc="-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100" spc="-1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horas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800"/>
                        </a:spcBef>
                        <a:buNone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3335" marR="8255" algn="ctr">
                        <a:buNone/>
                      </a:pPr>
                      <a:r>
                        <a:rPr lang="es-ES" sz="1100" spc="-25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00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7CBC-1536-A090-A5B5-FE205F3AF4AD}"/>
              </a:ext>
            </a:extLst>
          </p:cNvPr>
          <p:cNvSpPr txBox="1">
            <a:spLocks/>
          </p:cNvSpPr>
          <p:nvPr/>
        </p:nvSpPr>
        <p:spPr>
          <a:xfrm>
            <a:off x="1786810" y="383093"/>
            <a:ext cx="9053095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Agropecuario La Granja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2ED8A71-A52A-17AF-B9F2-D34545B78EC3}"/>
              </a:ext>
            </a:extLst>
          </p:cNvPr>
          <p:cNvSpPr txBox="1"/>
          <p:nvPr/>
        </p:nvSpPr>
        <p:spPr>
          <a:xfrm>
            <a:off x="2032692" y="6292538"/>
            <a:ext cx="5951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228338-081A-6242-38D1-273D88667144}"/>
              </a:ext>
            </a:extLst>
          </p:cNvPr>
          <p:cNvSpPr txBox="1"/>
          <p:nvPr/>
        </p:nvSpPr>
        <p:spPr>
          <a:xfrm>
            <a:off x="6978959" y="3324540"/>
            <a:ext cx="4355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Cumplimiento de lineamiento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EEB355C-517C-89D0-2C6A-F788F2C26B1E}"/>
              </a:ext>
            </a:extLst>
          </p:cNvPr>
          <p:cNvSpPr txBox="1"/>
          <p:nvPr/>
        </p:nvSpPr>
        <p:spPr>
          <a:xfrm>
            <a:off x="1786810" y="3000018"/>
            <a:ext cx="4558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 Ejecución Horas – Asociadas F/G 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181A211-5472-E161-AC2F-628C1266A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59835"/>
              </p:ext>
            </p:extLst>
          </p:nvPr>
        </p:nvGraphicFramePr>
        <p:xfrm>
          <a:off x="2871657" y="1274111"/>
          <a:ext cx="6883400" cy="1245870"/>
        </p:xfrm>
        <a:graphic>
          <a:graphicData uri="http://schemas.openxmlformats.org/drawingml/2006/table">
            <a:tbl>
              <a:tblPr/>
              <a:tblGrid>
                <a:gridCol w="1675627">
                  <a:extLst>
                    <a:ext uri="{9D8B030D-6E8A-4147-A177-3AD203B41FA5}">
                      <a16:colId xmlns:a16="http://schemas.microsoft.com/office/drawing/2014/main" val="3316740679"/>
                    </a:ext>
                  </a:extLst>
                </a:gridCol>
                <a:gridCol w="942540">
                  <a:extLst>
                    <a:ext uri="{9D8B030D-6E8A-4147-A177-3AD203B41FA5}">
                      <a16:colId xmlns:a16="http://schemas.microsoft.com/office/drawing/2014/main" val="3864678308"/>
                    </a:ext>
                  </a:extLst>
                </a:gridCol>
                <a:gridCol w="1002837">
                  <a:extLst>
                    <a:ext uri="{9D8B030D-6E8A-4147-A177-3AD203B41FA5}">
                      <a16:colId xmlns:a16="http://schemas.microsoft.com/office/drawing/2014/main" val="785259390"/>
                    </a:ext>
                  </a:extLst>
                </a:gridCol>
                <a:gridCol w="863202">
                  <a:extLst>
                    <a:ext uri="{9D8B030D-6E8A-4147-A177-3AD203B41FA5}">
                      <a16:colId xmlns:a16="http://schemas.microsoft.com/office/drawing/2014/main" val="432266020"/>
                    </a:ext>
                  </a:extLst>
                </a:gridCol>
                <a:gridCol w="609319">
                  <a:extLst>
                    <a:ext uri="{9D8B030D-6E8A-4147-A177-3AD203B41FA5}">
                      <a16:colId xmlns:a16="http://schemas.microsoft.com/office/drawing/2014/main" val="87159837"/>
                    </a:ext>
                  </a:extLst>
                </a:gridCol>
                <a:gridCol w="1028226">
                  <a:extLst>
                    <a:ext uri="{9D8B030D-6E8A-4147-A177-3AD203B41FA5}">
                      <a16:colId xmlns:a16="http://schemas.microsoft.com/office/drawing/2014/main" val="2564502669"/>
                    </a:ext>
                  </a:extLst>
                </a:gridCol>
                <a:gridCol w="761649">
                  <a:extLst>
                    <a:ext uri="{9D8B030D-6E8A-4147-A177-3AD203B41FA5}">
                      <a16:colId xmlns:a16="http://schemas.microsoft.com/office/drawing/2014/main" val="3111452506"/>
                    </a:ext>
                  </a:extLst>
                </a:gridCol>
              </a:tblGrid>
              <a:tr h="6743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HORAS (SEGÚN LINEAMIENTO)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HORAS REPORTADAS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%DIF COMPARATIVA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Dif personal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79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9.984,00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8.931,00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6128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40.160,00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38.934,00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306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50.144,00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47.865,00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95,46%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854285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02A87E6D-562B-6409-8434-1F2925823D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904592"/>
              </p:ext>
            </p:extLst>
          </p:nvPr>
        </p:nvGraphicFramePr>
        <p:xfrm>
          <a:off x="7323886" y="4021789"/>
          <a:ext cx="3111499" cy="1562100"/>
        </p:xfrm>
        <a:graphic>
          <a:graphicData uri="http://schemas.openxmlformats.org/drawingml/2006/table">
            <a:tbl>
              <a:tblPr/>
              <a:tblGrid>
                <a:gridCol w="1541649">
                  <a:extLst>
                    <a:ext uri="{9D8B030D-6E8A-4147-A177-3AD203B41FA5}">
                      <a16:colId xmlns:a16="http://schemas.microsoft.com/office/drawing/2014/main" val="2044968555"/>
                    </a:ext>
                  </a:extLst>
                </a:gridCol>
                <a:gridCol w="789625">
                  <a:extLst>
                    <a:ext uri="{9D8B030D-6E8A-4147-A177-3AD203B41FA5}">
                      <a16:colId xmlns:a16="http://schemas.microsoft.com/office/drawing/2014/main" val="363248778"/>
                    </a:ext>
                  </a:extLst>
                </a:gridCol>
                <a:gridCol w="780225">
                  <a:extLst>
                    <a:ext uri="{9D8B030D-6E8A-4147-A177-3AD203B41FA5}">
                      <a16:colId xmlns:a16="http://schemas.microsoft.com/office/drawing/2014/main" val="2575026285"/>
                    </a:ext>
                  </a:extLst>
                </a:gridCol>
              </a:tblGrid>
              <a:tr h="400050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 REPORTADAS - SEMAFORO ROJO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823084"/>
                  </a:ext>
                </a:extLst>
              </a:tr>
              <a:tr h="390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137,7 horas y &gt; 187 horas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833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Cantidad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7836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571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686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307004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5149270"/>
              </p:ext>
            </p:extLst>
          </p:nvPr>
        </p:nvGraphicFramePr>
        <p:xfrm>
          <a:off x="1888480" y="3416820"/>
          <a:ext cx="4355020" cy="283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040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F3A27D-5AA0-A502-0DDE-E95C4366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12A7D-2065-0F3A-FEEA-F9B41F4FBCAA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Agropecuario La Granja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9371A4B-6489-5E19-39EB-DE3F24F709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622976"/>
              </p:ext>
            </p:extLst>
          </p:nvPr>
        </p:nvGraphicFramePr>
        <p:xfrm>
          <a:off x="1220164" y="1449101"/>
          <a:ext cx="4466261" cy="5073009"/>
        </p:xfrm>
        <a:graphic>
          <a:graphicData uri="http://schemas.openxmlformats.org/drawingml/2006/table">
            <a:tbl>
              <a:tblPr/>
              <a:tblGrid>
                <a:gridCol w="2370761">
                  <a:extLst>
                    <a:ext uri="{9D8B030D-6E8A-4147-A177-3AD203B41FA5}">
                      <a16:colId xmlns:a16="http://schemas.microsoft.com/office/drawing/2014/main" val="17364384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637115938"/>
                    </a:ext>
                  </a:extLst>
                </a:gridCol>
                <a:gridCol w="555899">
                  <a:extLst>
                    <a:ext uri="{9D8B030D-6E8A-4147-A177-3AD203B41FA5}">
                      <a16:colId xmlns:a16="http://schemas.microsoft.com/office/drawing/2014/main" val="402432778"/>
                    </a:ext>
                  </a:extLst>
                </a:gridCol>
                <a:gridCol w="853801">
                  <a:extLst>
                    <a:ext uri="{9D8B030D-6E8A-4147-A177-3AD203B41FA5}">
                      <a16:colId xmlns:a16="http://schemas.microsoft.com/office/drawing/2014/main" val="4275618980"/>
                    </a:ext>
                  </a:extLst>
                </a:gridCol>
              </a:tblGrid>
              <a:tr h="121939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881351"/>
                  </a:ext>
                </a:extLst>
              </a:tr>
              <a:tr h="3517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740155"/>
                  </a:ext>
                </a:extLst>
              </a:tr>
              <a:tr h="23574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GINA DEL PILAR SANCHEZ SANCHEZ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387151"/>
                  </a:ext>
                </a:extLst>
              </a:tr>
              <a:tr h="17884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FAVIO ARMANDO MEDINA CALDERON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175627"/>
                  </a:ext>
                </a:extLst>
              </a:tr>
              <a:tr h="17071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GABRIEL EUSEBIO GALINDO PINTO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846199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MILTON FREDDY ALARCON JIMENEZ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096094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ADOLFO NAVARRO OROZCO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9116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ALEX ALBERTO RESTREPO MONTOYA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29759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XIOMARA ANDREA GUZMAN DONCEL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137106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ANGELICA BELTRAN OLAYA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881450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DANILO ANDRES ARDILA ALARCON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074454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EDISSON FERNANDO MARTINEZ ROJAS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93977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LAURA MARIA BARRERA GONZALEZ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90599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MANUEL GERARDO ORJUELA GUAUQUE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905592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MARIO WILLIAM DAZA TRIANA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06933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QUERUBIN GODOY JUTINICO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13692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YONHSON POWER ANDRADE ORDOÑEZ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85243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CAMILO SOTO DIAZ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588450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MAGALY GIOVANNA VICTORIA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351443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MONICA YANETH ALDANA RODRIGUEZ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614301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RICARDO REYES TRIANA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571891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GUILLERMO PALMA GALINDO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548121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FERNANDO HUMBERTO ALDANA TRUJILLO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432158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FRANCISCO JAVIER TOQUICA WILCHES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20857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KAREN DAYHANA BARCENAS REYES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0109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HERIK JOHAN GUZMAN LASSO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572390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LINDA ROCIO RODRIGUEZ SAAVEDRA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217344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LIZBETH AZUCENA SEGURA AREVALO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03378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ARMANDO URQUIZA HERRERA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630516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DIANA PENTALFA TABARES ROJAS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232655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CATALINA VILLAMIL BASTO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637429"/>
                  </a:ext>
                </a:extLst>
              </a:tr>
              <a:tr h="12193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LILIANA CAROLINA DEL PILAR RAMIREZ REINOSO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129" marR="8129" marT="8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424284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DAFA2EF-0552-FE39-178A-E03D7A258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78274"/>
              </p:ext>
            </p:extLst>
          </p:nvPr>
        </p:nvGraphicFramePr>
        <p:xfrm>
          <a:off x="6505577" y="1450402"/>
          <a:ext cx="4013634" cy="4951176"/>
        </p:xfrm>
        <a:graphic>
          <a:graphicData uri="http://schemas.openxmlformats.org/drawingml/2006/table">
            <a:tbl>
              <a:tblPr/>
              <a:tblGrid>
                <a:gridCol w="2003859">
                  <a:extLst>
                    <a:ext uri="{9D8B030D-6E8A-4147-A177-3AD203B41FA5}">
                      <a16:colId xmlns:a16="http://schemas.microsoft.com/office/drawing/2014/main" val="3366611036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509147153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46826614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84679256"/>
                    </a:ext>
                  </a:extLst>
                </a:gridCol>
              </a:tblGrid>
              <a:tr h="125455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281713"/>
                  </a:ext>
                </a:extLst>
              </a:tr>
              <a:tr h="36186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86845"/>
                  </a:ext>
                </a:extLst>
              </a:tr>
              <a:tr h="24254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CAMILA GAMBOA CAMACHO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34610"/>
                  </a:ext>
                </a:extLst>
              </a:tr>
              <a:tr h="18400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MYRIAM YANETH GONZALEZ REYES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327818"/>
                  </a:ext>
                </a:extLst>
              </a:tr>
              <a:tr h="17563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ANDREA DEL PILAR SANCHEZ GONZALEZ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757113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OSCAR ROLANDO CASTRO GUERRA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3763283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ROBERTO JOSE GIL MONTES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953683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ELIECER ANDRADE CRUZ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1997340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NICOLAS ICO BRICEÑO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20051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DANIEL CARDENAS LOZANO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78656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JENNIFER ANDREA NIÑO GUTIERREZ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539088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ENRIQUE RENGIFO RODRIGUEZ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191025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ISIDORO LOMBANA GARCIA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7205171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LEANDRO RAMIREZ AGUILAR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553841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FABIAN JAIR LOPEZ CASTILLA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243798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MAGDA LILIANA PULIDO MACIAS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72891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GLADYS MARIA CARDEÑO ARDILA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259877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LUIS CORREA RODRIGUEZ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773783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OLGA LUCIA CERON CALDERON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254977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YEIMMY MARITZA NEUSA DIAZ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2982710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JOSUE PIÑEROS HERNANDEZ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066252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DAIRO HENRY RAMIREZ MOSOS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307475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IVAN DARIO RAMIREZ PEREZ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862870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ALEJANDRO VARGAS PARGA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086057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DEL ROCIO PEREZ RUBIO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804901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ALVARO PALACIOS MENESES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125788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ENRIQUE RODRIGUEZ VARGAS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140932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JOSEPT FELIPE LOPEZ MERA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30270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KATHRYN YADIRA GUZMAN PACHECO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647996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FERNANDO SEGURA CAÑON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045082"/>
                  </a:ext>
                </a:extLst>
              </a:tr>
              <a:tr h="1254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CESAR AUGUSTO OLAYA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8364" marR="8364" marT="8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40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190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3B517-0C2A-0C07-522F-716C7A0E7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23A49B-25FB-44F7-9738-5CEBB275A2AD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Agropecuario La Granja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9E928DC-258C-3609-4689-2CA023C964B0}"/>
              </a:ext>
            </a:extLst>
          </p:cNvPr>
          <p:cNvSpPr txBox="1"/>
          <p:nvPr/>
        </p:nvSpPr>
        <p:spPr>
          <a:xfrm>
            <a:off x="1259011" y="6130972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F612553-07D5-2D8B-0ADD-832B47D07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601520"/>
              </p:ext>
            </p:extLst>
          </p:nvPr>
        </p:nvGraphicFramePr>
        <p:xfrm>
          <a:off x="1969169" y="2094230"/>
          <a:ext cx="3774406" cy="2994660"/>
        </p:xfrm>
        <a:graphic>
          <a:graphicData uri="http://schemas.openxmlformats.org/drawingml/2006/table">
            <a:tbl>
              <a:tblPr/>
              <a:tblGrid>
                <a:gridCol w="1700324">
                  <a:extLst>
                    <a:ext uri="{9D8B030D-6E8A-4147-A177-3AD203B41FA5}">
                      <a16:colId xmlns:a16="http://schemas.microsoft.com/office/drawing/2014/main" val="769427885"/>
                    </a:ext>
                  </a:extLst>
                </a:gridCol>
                <a:gridCol w="672516">
                  <a:extLst>
                    <a:ext uri="{9D8B030D-6E8A-4147-A177-3AD203B41FA5}">
                      <a16:colId xmlns:a16="http://schemas.microsoft.com/office/drawing/2014/main" val="1563765456"/>
                    </a:ext>
                  </a:extLst>
                </a:gridCol>
                <a:gridCol w="523421">
                  <a:extLst>
                    <a:ext uri="{9D8B030D-6E8A-4147-A177-3AD203B41FA5}">
                      <a16:colId xmlns:a16="http://schemas.microsoft.com/office/drawing/2014/main" val="546211442"/>
                    </a:ext>
                  </a:extLst>
                </a:gridCol>
                <a:gridCol w="878145">
                  <a:extLst>
                    <a:ext uri="{9D8B030D-6E8A-4147-A177-3AD203B41FA5}">
                      <a16:colId xmlns:a16="http://schemas.microsoft.com/office/drawing/2014/main" val="2164024845"/>
                    </a:ext>
                  </a:extLst>
                </a:gridCol>
              </a:tblGrid>
              <a:tr h="142875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428298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42563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FRANCIS NEY ORTIZ BARRAGAN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60976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KRISTIAM DANIEL MARTINEZ CASAS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1763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INDIRA DEL PILAR URIBE TAVERA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66394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DANIEL FELIPE RAMIREZ VARON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49069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ANDRES REYES MELO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8316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FABIAN OSPINA SANCHEZ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77582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CARLOS ANDRES SALAZAR SALGUERO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26221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DANIEL GONZALEZ MENDEZ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753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JHON FREDY FERNANDEZ BOHORQUEZ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98460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HAROLD ENRIQUE FREYTE ZARTA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64695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CAROLINA DEL PILAR GOMEZ DIAZ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54761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HAYVER ANDRES SANCHEZ FORERO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2027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JAIRO LOZANO LOZANO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03601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F93DC261-0F59-65FC-F932-AF3B886A88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042766"/>
              </p:ext>
            </p:extLst>
          </p:nvPr>
        </p:nvGraphicFramePr>
        <p:xfrm>
          <a:off x="6565233" y="2094230"/>
          <a:ext cx="3931317" cy="3139440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val="4730909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13847985"/>
                    </a:ext>
                  </a:extLst>
                </a:gridCol>
                <a:gridCol w="616617">
                  <a:extLst>
                    <a:ext uri="{9D8B030D-6E8A-4147-A177-3AD203B41FA5}">
                      <a16:colId xmlns:a16="http://schemas.microsoft.com/office/drawing/2014/main" val="33724724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1377173"/>
                    </a:ext>
                  </a:extLst>
                </a:gridCol>
              </a:tblGrid>
              <a:tr h="142875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937308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68197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MAYRA ALEJANDRA MEDINA HERRERA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27684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CAMILO RAMIREZ VELA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699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FELIPE ARIAS ALFONSO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3886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DIANA CONSTANZA CORRAL SANABRIA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66654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LICETH TATIANA PINEDA VILLAMIZAR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54726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ROBERT JAVIER BONILLA PERALTA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74510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YEIMY LORENA CARO TAFUR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25821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YANDRI LISETH LOZANO CARDENAS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43938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JEISON ALFONSO YAIMA YATE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48954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JIMMY FERNEY HERNANDEZ AVILEZ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65046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FELIPE HOYOS VARGAS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01015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FREDDY SEBASTIAN AGUIRRE LATORRE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02174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LINA PAOLA QUINTANA SAAVEDRA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69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626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7CBC-1536-A090-A5B5-FE205F3AF4AD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Comercio y Servicios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2ED8A71-A52A-17AF-B9F2-D34545B78EC3}"/>
              </a:ext>
            </a:extLst>
          </p:cNvPr>
          <p:cNvSpPr txBox="1"/>
          <p:nvPr/>
        </p:nvSpPr>
        <p:spPr>
          <a:xfrm>
            <a:off x="1620712" y="6285597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228338-081A-6242-38D1-273D88667144}"/>
              </a:ext>
            </a:extLst>
          </p:cNvPr>
          <p:cNvSpPr txBox="1"/>
          <p:nvPr/>
        </p:nvSpPr>
        <p:spPr>
          <a:xfrm>
            <a:off x="6603231" y="3347270"/>
            <a:ext cx="806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Cumplimiento de lineamiento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C1A856E-CC91-FCD0-A204-0C5A65D50983}"/>
              </a:ext>
            </a:extLst>
          </p:cNvPr>
          <p:cNvSpPr txBox="1"/>
          <p:nvPr/>
        </p:nvSpPr>
        <p:spPr>
          <a:xfrm>
            <a:off x="1381464" y="3017461"/>
            <a:ext cx="460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 Ejecución Horas – Asociadas F/G 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4B7922C3-4A50-591B-746E-0D475B50FB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495063"/>
              </p:ext>
            </p:extLst>
          </p:nvPr>
        </p:nvGraphicFramePr>
        <p:xfrm>
          <a:off x="2546870" y="1334125"/>
          <a:ext cx="6883400" cy="1190625"/>
        </p:xfrm>
        <a:graphic>
          <a:graphicData uri="http://schemas.openxmlformats.org/drawingml/2006/table">
            <a:tbl>
              <a:tblPr/>
              <a:tblGrid>
                <a:gridCol w="1675627">
                  <a:extLst>
                    <a:ext uri="{9D8B030D-6E8A-4147-A177-3AD203B41FA5}">
                      <a16:colId xmlns:a16="http://schemas.microsoft.com/office/drawing/2014/main" val="258655959"/>
                    </a:ext>
                  </a:extLst>
                </a:gridCol>
                <a:gridCol w="942540">
                  <a:extLst>
                    <a:ext uri="{9D8B030D-6E8A-4147-A177-3AD203B41FA5}">
                      <a16:colId xmlns:a16="http://schemas.microsoft.com/office/drawing/2014/main" val="3706747832"/>
                    </a:ext>
                  </a:extLst>
                </a:gridCol>
                <a:gridCol w="1002837">
                  <a:extLst>
                    <a:ext uri="{9D8B030D-6E8A-4147-A177-3AD203B41FA5}">
                      <a16:colId xmlns:a16="http://schemas.microsoft.com/office/drawing/2014/main" val="2576117677"/>
                    </a:ext>
                  </a:extLst>
                </a:gridCol>
                <a:gridCol w="863202">
                  <a:extLst>
                    <a:ext uri="{9D8B030D-6E8A-4147-A177-3AD203B41FA5}">
                      <a16:colId xmlns:a16="http://schemas.microsoft.com/office/drawing/2014/main" val="3157954863"/>
                    </a:ext>
                  </a:extLst>
                </a:gridCol>
                <a:gridCol w="609319">
                  <a:extLst>
                    <a:ext uri="{9D8B030D-6E8A-4147-A177-3AD203B41FA5}">
                      <a16:colId xmlns:a16="http://schemas.microsoft.com/office/drawing/2014/main" val="4028879029"/>
                    </a:ext>
                  </a:extLst>
                </a:gridCol>
                <a:gridCol w="1028226">
                  <a:extLst>
                    <a:ext uri="{9D8B030D-6E8A-4147-A177-3AD203B41FA5}">
                      <a16:colId xmlns:a16="http://schemas.microsoft.com/office/drawing/2014/main" val="2018335668"/>
                    </a:ext>
                  </a:extLst>
                </a:gridCol>
                <a:gridCol w="761649">
                  <a:extLst>
                    <a:ext uri="{9D8B030D-6E8A-4147-A177-3AD203B41FA5}">
                      <a16:colId xmlns:a16="http://schemas.microsoft.com/office/drawing/2014/main" val="3417257386"/>
                    </a:ext>
                  </a:extLst>
                </a:gridCol>
              </a:tblGrid>
              <a:tr h="6191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HORAS (SEGÚN LINEAMIENTO)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HORAS REPORTADAS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%DIF COMPARATIVA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Dif personal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991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6.656,00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7.538,00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113,25%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2453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42.560,00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41.683,00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97,94%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-0,12%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5170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49.216,00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49.221,00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875584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54A65316-13BC-0605-32F9-ADD9FA780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1172"/>
              </p:ext>
            </p:extLst>
          </p:nvPr>
        </p:nvGraphicFramePr>
        <p:xfrm>
          <a:off x="7102475" y="4004274"/>
          <a:ext cx="3111499" cy="1466850"/>
        </p:xfrm>
        <a:graphic>
          <a:graphicData uri="http://schemas.openxmlformats.org/drawingml/2006/table">
            <a:tbl>
              <a:tblPr/>
              <a:tblGrid>
                <a:gridCol w="1541649">
                  <a:extLst>
                    <a:ext uri="{9D8B030D-6E8A-4147-A177-3AD203B41FA5}">
                      <a16:colId xmlns:a16="http://schemas.microsoft.com/office/drawing/2014/main" val="252964914"/>
                    </a:ext>
                  </a:extLst>
                </a:gridCol>
                <a:gridCol w="789625">
                  <a:extLst>
                    <a:ext uri="{9D8B030D-6E8A-4147-A177-3AD203B41FA5}">
                      <a16:colId xmlns:a16="http://schemas.microsoft.com/office/drawing/2014/main" val="3748059893"/>
                    </a:ext>
                  </a:extLst>
                </a:gridCol>
                <a:gridCol w="780225">
                  <a:extLst>
                    <a:ext uri="{9D8B030D-6E8A-4147-A177-3AD203B41FA5}">
                      <a16:colId xmlns:a16="http://schemas.microsoft.com/office/drawing/2014/main" val="1896404943"/>
                    </a:ext>
                  </a:extLst>
                </a:gridCol>
              </a:tblGrid>
              <a:tr h="190500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 REPORTADAS - SEMAFORO ROJO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6681122"/>
                  </a:ext>
                </a:extLst>
              </a:tr>
              <a:tr h="390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137,7 horas y &gt; 187 horas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75816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Cantidad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9637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55974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7895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626474"/>
                  </a:ext>
                </a:extLst>
              </a:tr>
            </a:tbl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1C58913-04E5-4365-A770-883FC04185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3520672"/>
              </p:ext>
            </p:extLst>
          </p:nvPr>
        </p:nvGraphicFramePr>
        <p:xfrm>
          <a:off x="1620712" y="3479126"/>
          <a:ext cx="4262730" cy="2806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95430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A1BE1-AE05-A59A-7C4E-BFFAFBB76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B03C67-103B-6F5C-4735-7998BD894728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Comercio y Servicios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1C99F10-61EB-F5B8-5E57-AEAF313B6E84}"/>
              </a:ext>
            </a:extLst>
          </p:cNvPr>
          <p:cNvSpPr txBox="1"/>
          <p:nvPr/>
        </p:nvSpPr>
        <p:spPr>
          <a:xfrm>
            <a:off x="1182811" y="6319390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136E132-8EAF-5ED3-2601-AD409D5732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982271"/>
              </p:ext>
            </p:extLst>
          </p:nvPr>
        </p:nvGraphicFramePr>
        <p:xfrm>
          <a:off x="1746122" y="2243455"/>
          <a:ext cx="3967914" cy="2667000"/>
        </p:xfrm>
        <a:graphic>
          <a:graphicData uri="http://schemas.openxmlformats.org/drawingml/2006/table">
            <a:tbl>
              <a:tblPr/>
              <a:tblGrid>
                <a:gridCol w="1702138">
                  <a:extLst>
                    <a:ext uri="{9D8B030D-6E8A-4147-A177-3AD203B41FA5}">
                      <a16:colId xmlns:a16="http://schemas.microsoft.com/office/drawing/2014/main" val="1066613706"/>
                    </a:ext>
                  </a:extLst>
                </a:gridCol>
                <a:gridCol w="786090">
                  <a:extLst>
                    <a:ext uri="{9D8B030D-6E8A-4147-A177-3AD203B41FA5}">
                      <a16:colId xmlns:a16="http://schemas.microsoft.com/office/drawing/2014/main" val="626570727"/>
                    </a:ext>
                  </a:extLst>
                </a:gridCol>
                <a:gridCol w="523003">
                  <a:extLst>
                    <a:ext uri="{9D8B030D-6E8A-4147-A177-3AD203B41FA5}">
                      <a16:colId xmlns:a16="http://schemas.microsoft.com/office/drawing/2014/main" val="3476835377"/>
                    </a:ext>
                  </a:extLst>
                </a:gridCol>
                <a:gridCol w="956683">
                  <a:extLst>
                    <a:ext uri="{9D8B030D-6E8A-4147-A177-3AD203B41FA5}">
                      <a16:colId xmlns:a16="http://schemas.microsoft.com/office/drawing/2014/main" val="636930013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636004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687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ALBERTO TRUJILLO CASTELLANOS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43593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OSCAR ARMANDO ORTEGA VILLOTA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4122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MILLER EDUARDO AREVALO TRUJILLO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86607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EARL FERNELY CALDERON TRIANA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56220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RUTH LILIANA MILLAN SANCHEZ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52742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ZORAYDA DEL PILAR CRUZ CASTRO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46001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JUDY JOHANNA RAMIREZ ZAPATA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04811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OSCAR DANIEL CARVAJAL CLAVIJO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05172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RAFAEL AUGUSTO BERMUDEZ ROZO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61104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LINDA PRISCILA CERVERA DIAZ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76409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6FDC223-9455-EE2B-AA41-5323A71E7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276986"/>
              </p:ext>
            </p:extLst>
          </p:nvPr>
        </p:nvGraphicFramePr>
        <p:xfrm>
          <a:off x="6477966" y="2220595"/>
          <a:ext cx="4130842" cy="2712720"/>
        </p:xfrm>
        <a:graphic>
          <a:graphicData uri="http://schemas.openxmlformats.org/drawingml/2006/table">
            <a:tbl>
              <a:tblPr/>
              <a:tblGrid>
                <a:gridCol w="1890799">
                  <a:extLst>
                    <a:ext uri="{9D8B030D-6E8A-4147-A177-3AD203B41FA5}">
                      <a16:colId xmlns:a16="http://schemas.microsoft.com/office/drawing/2014/main" val="741437522"/>
                    </a:ext>
                  </a:extLst>
                </a:gridCol>
                <a:gridCol w="837535">
                  <a:extLst>
                    <a:ext uri="{9D8B030D-6E8A-4147-A177-3AD203B41FA5}">
                      <a16:colId xmlns:a16="http://schemas.microsoft.com/office/drawing/2014/main" val="1640406503"/>
                    </a:ext>
                  </a:extLst>
                </a:gridCol>
                <a:gridCol w="523460">
                  <a:extLst>
                    <a:ext uri="{9D8B030D-6E8A-4147-A177-3AD203B41FA5}">
                      <a16:colId xmlns:a16="http://schemas.microsoft.com/office/drawing/2014/main" val="3655778792"/>
                    </a:ext>
                  </a:extLst>
                </a:gridCol>
                <a:gridCol w="879048">
                  <a:extLst>
                    <a:ext uri="{9D8B030D-6E8A-4147-A177-3AD203B41FA5}">
                      <a16:colId xmlns:a16="http://schemas.microsoft.com/office/drawing/2014/main" val="1156745849"/>
                    </a:ext>
                  </a:extLst>
                </a:gridCol>
              </a:tblGrid>
              <a:tr h="304800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 SEMAFORO ROJO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196356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463853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CRISTOFORO CRUZ GUERRERO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58137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FERNANDO CORREDOR MORA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74483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NANCY GONZALEZ RAMIREZ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93275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LILIAN ROCIO MARTINEZ ESPITIA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08743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EMMA ROCIO LOZADA CARDOZO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3219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ALEJANDRO CASTELLANOS BRAVO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8184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VANESSA ALEJANDRA ALDANA SARMIENTO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61544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WILSON CASTRO SALDAÑA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329099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BEATRIZ TORRES GALVIS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25968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ALONSO OVIEDO MONROY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309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225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84774-EA0F-0056-609D-4B85ECCA7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BFF392-A9C3-D849-B76B-C185A8A80B0D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Comercio y Servicios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8DB0755-63CC-4DC1-DF2E-2D421DE38309}"/>
              </a:ext>
            </a:extLst>
          </p:cNvPr>
          <p:cNvSpPr txBox="1"/>
          <p:nvPr/>
        </p:nvSpPr>
        <p:spPr>
          <a:xfrm>
            <a:off x="1290050" y="6672226"/>
            <a:ext cx="59515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900" dirty="0"/>
          </a:p>
          <a:p>
            <a:endParaRPr lang="es-ES" sz="1200" dirty="0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E29C11D-B45D-3DAF-1BCE-B09D80B13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682975"/>
              </p:ext>
            </p:extLst>
          </p:nvPr>
        </p:nvGraphicFramePr>
        <p:xfrm>
          <a:off x="295275" y="1319414"/>
          <a:ext cx="3432982" cy="4902832"/>
        </p:xfrm>
        <a:graphic>
          <a:graphicData uri="http://schemas.openxmlformats.org/drawingml/2006/table">
            <a:tbl>
              <a:tblPr/>
              <a:tblGrid>
                <a:gridCol w="1740513">
                  <a:extLst>
                    <a:ext uri="{9D8B030D-6E8A-4147-A177-3AD203B41FA5}">
                      <a16:colId xmlns:a16="http://schemas.microsoft.com/office/drawing/2014/main" val="3020805915"/>
                    </a:ext>
                  </a:extLst>
                </a:gridCol>
                <a:gridCol w="527667">
                  <a:extLst>
                    <a:ext uri="{9D8B030D-6E8A-4147-A177-3AD203B41FA5}">
                      <a16:colId xmlns:a16="http://schemas.microsoft.com/office/drawing/2014/main" val="3525749683"/>
                    </a:ext>
                  </a:extLst>
                </a:gridCol>
                <a:gridCol w="410684">
                  <a:extLst>
                    <a:ext uri="{9D8B030D-6E8A-4147-A177-3AD203B41FA5}">
                      <a16:colId xmlns:a16="http://schemas.microsoft.com/office/drawing/2014/main" val="2392804680"/>
                    </a:ext>
                  </a:extLst>
                </a:gridCol>
                <a:gridCol w="754118">
                  <a:extLst>
                    <a:ext uri="{9D8B030D-6E8A-4147-A177-3AD203B41FA5}">
                      <a16:colId xmlns:a16="http://schemas.microsoft.com/office/drawing/2014/main" val="2894762756"/>
                    </a:ext>
                  </a:extLst>
                </a:gridCol>
              </a:tblGrid>
              <a:tr h="239139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912900"/>
                  </a:ext>
                </a:extLst>
              </a:tr>
              <a:tr h="32333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081173"/>
                  </a:ext>
                </a:extLst>
              </a:tr>
              <a:tr h="21672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PAULA ALEJANDRA CANIZALES SANCHEZ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831788"/>
                  </a:ext>
                </a:extLst>
              </a:tr>
              <a:tr h="16440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SERAFIN ANTONIO URREA MARTINEZ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089271"/>
                  </a:ext>
                </a:extLst>
              </a:tr>
              <a:tr h="15693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CECILIA LORENA GARCIA CASTELLANOS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169552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DAVID BENAVIDES JIMENEZ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468441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VIVIANA MELISSA RODRIGUEZ RIVERA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84935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DAMARIS GUZMAN OLAYA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981539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YURANY ANDREA CADAVID HERNANDEZ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08685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MANUEL PEREZ PANTOJA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55940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YINA PAOLA TRUJILLO MATIZ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546477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CARRIE LILIAN PEREZ MONTES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67260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ELENA MARIA MANCILLA TORRES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212093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ANGELA MARGARITA NUÑEZ ARIZA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736312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ALBERT AUGUSTO BARRERO LUNA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418333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JORGE LUIS RAFUL LASTRA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116720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SALVADOR ESTIVER MARTINEZ CABUYA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3521022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DUVAN DAVIANY QUIROGA IDROBO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224907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CLAUDIA LILIANA CASTIBLANCO CARO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785496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DENNIS ROMERO CORTES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780004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INGRID ALEXANDRA CAVIEDES BARRIOS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89912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ANGELA CRISTINA MARQUEZ SERNA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072666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EDINSON VANEGAS TORRES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959761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VICTOR HUGO CRUZ PEÑA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018489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GLORIA PILAR LIZCANO CABRALES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014748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DARWIN ALEXANDER RIAÑO MORENO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91135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DUVAN LEANDRO VANEGAS CORTAZAR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418942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JENNY MARITZA REYES ICO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195653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PAULA LILIANA ARIZA CASTELLANOS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603610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GLADYS LEON ALDANA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274986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YENNY PAOLA CORREDOR CASTILLO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311791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YESSICA VALENTINA MORENO GUZMAN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626205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JENNY LUCIA QUIJANO PINEDA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169799"/>
                  </a:ext>
                </a:extLst>
              </a:tr>
              <a:tr h="11209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MAYELY PERDOMO ROMERO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473" marR="7473" marT="7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04102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84D66606-91CD-4976-F3EE-2F23DF483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236619"/>
              </p:ext>
            </p:extLst>
          </p:nvPr>
        </p:nvGraphicFramePr>
        <p:xfrm>
          <a:off x="4138743" y="1356433"/>
          <a:ext cx="3499396" cy="4828794"/>
        </p:xfrm>
        <a:graphic>
          <a:graphicData uri="http://schemas.openxmlformats.org/drawingml/2006/table">
            <a:tbl>
              <a:tblPr/>
              <a:tblGrid>
                <a:gridCol w="1777803">
                  <a:extLst>
                    <a:ext uri="{9D8B030D-6E8A-4147-A177-3AD203B41FA5}">
                      <a16:colId xmlns:a16="http://schemas.microsoft.com/office/drawing/2014/main" val="1190808587"/>
                    </a:ext>
                  </a:extLst>
                </a:gridCol>
                <a:gridCol w="542063">
                  <a:extLst>
                    <a:ext uri="{9D8B030D-6E8A-4147-A177-3AD203B41FA5}">
                      <a16:colId xmlns:a16="http://schemas.microsoft.com/office/drawing/2014/main" val="2211626762"/>
                    </a:ext>
                  </a:extLst>
                </a:gridCol>
                <a:gridCol w="460243">
                  <a:extLst>
                    <a:ext uri="{9D8B030D-6E8A-4147-A177-3AD203B41FA5}">
                      <a16:colId xmlns:a16="http://schemas.microsoft.com/office/drawing/2014/main" val="771563663"/>
                    </a:ext>
                  </a:extLst>
                </a:gridCol>
                <a:gridCol w="719287">
                  <a:extLst>
                    <a:ext uri="{9D8B030D-6E8A-4147-A177-3AD203B41FA5}">
                      <a16:colId xmlns:a16="http://schemas.microsoft.com/office/drawing/2014/main" val="3463656729"/>
                    </a:ext>
                  </a:extLst>
                </a:gridCol>
              </a:tblGrid>
              <a:tr h="245463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199598"/>
                  </a:ext>
                </a:extLst>
              </a:tr>
              <a:tr h="33188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907884"/>
                  </a:ext>
                </a:extLst>
              </a:tr>
              <a:tr h="22245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MONICA MAGNOLIA RODRIGUEZ VALENCIA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837913"/>
                  </a:ext>
                </a:extLst>
              </a:tr>
              <a:tr h="16875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NOHEMY SOTO PERDOMO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879478"/>
                  </a:ext>
                </a:extLst>
              </a:tr>
              <a:tr h="1610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YADY MUÑOZ GARCIA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44932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ARTURO HUERTAS CARREÑO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9997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DILCIA YANETH FERNANDEZ MONTIEL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661842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LEIDY YOHANA MURIEL RODRIGUEZ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2610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MAURICIO REYES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70522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WILSON PEREZ OSPINA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63231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YENNIFER ALEXANDRA PULIDO SANCHEZ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45799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PABLO ARANGO LOAIZA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52004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ALBERTO ANDRES MOSQUERA COPETE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218047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ESTEBAN GUILLERMO ANGARITA GOMEZ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36654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FLORALBA PENAGOS GUERRERO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2313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LINA MARIA SANTOFIMIO VILLA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3638294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JONATAN HERNANDEZ TORO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313964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JUDITH CONSTANZA MOLINA GUACAS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886690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CAMILO ANDRES HERNANDEZ ALVAREZ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08345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ALBERTO MARTINEZ GOMEZ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892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KATERYN DALLAN VALDERRAMA VARON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08337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RAFAEL ANTONIO VILLALBA CUEVAS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54266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JOHN JAIRO PEREZ TAFUR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61719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MIGUEL MORALES TAPIERO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04369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LIGIA DEL ROSARIO ARREGOCES OSORIO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9114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MARYENIS BAUTISTA URUETA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028297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MARTHA CECILIA RAMIREZ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3225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MAYERLY OBANDO NIETO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83682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CRISTOBAL ULISES MORA RINCON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70915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ANDREA MILENA GUTIERREZ CARVAJAL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538220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LUZ ADRIANA GARAY ARIAS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57004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LUZ ALEJANDRA MACIAS AVILA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862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JOHANNA ANDREA CANIZALES SANCHEZ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909014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C42B30CC-1FA7-1618-E28C-72870A21B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145540"/>
              </p:ext>
            </p:extLst>
          </p:nvPr>
        </p:nvGraphicFramePr>
        <p:xfrm>
          <a:off x="7886700" y="1370963"/>
          <a:ext cx="3848100" cy="4799734"/>
        </p:xfrm>
        <a:graphic>
          <a:graphicData uri="http://schemas.openxmlformats.org/drawingml/2006/table">
            <a:tbl>
              <a:tblPr/>
              <a:tblGrid>
                <a:gridCol w="1887455">
                  <a:extLst>
                    <a:ext uri="{9D8B030D-6E8A-4147-A177-3AD203B41FA5}">
                      <a16:colId xmlns:a16="http://schemas.microsoft.com/office/drawing/2014/main" val="707060889"/>
                    </a:ext>
                  </a:extLst>
                </a:gridCol>
                <a:gridCol w="613657">
                  <a:extLst>
                    <a:ext uri="{9D8B030D-6E8A-4147-A177-3AD203B41FA5}">
                      <a16:colId xmlns:a16="http://schemas.microsoft.com/office/drawing/2014/main" val="2171779887"/>
                    </a:ext>
                  </a:extLst>
                </a:gridCol>
                <a:gridCol w="613657">
                  <a:extLst>
                    <a:ext uri="{9D8B030D-6E8A-4147-A177-3AD203B41FA5}">
                      <a16:colId xmlns:a16="http://schemas.microsoft.com/office/drawing/2014/main" val="1029265623"/>
                    </a:ext>
                  </a:extLst>
                </a:gridCol>
                <a:gridCol w="733331">
                  <a:extLst>
                    <a:ext uri="{9D8B030D-6E8A-4147-A177-3AD203B41FA5}">
                      <a16:colId xmlns:a16="http://schemas.microsoft.com/office/drawing/2014/main" val="2429831897"/>
                    </a:ext>
                  </a:extLst>
                </a:gridCol>
              </a:tblGrid>
              <a:tr h="245463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CONTRATO SEMAFORO ROJO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853478"/>
                  </a:ext>
                </a:extLst>
              </a:tr>
              <a:tr h="33188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NOMBRE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ASOCIADAS A FICHA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OTRAS HORAS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HORAS PROGRAMADAS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220987"/>
                  </a:ext>
                </a:extLst>
              </a:tr>
              <a:tr h="22245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MARIO ALEJANDRO PARRA CASALLAS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646094"/>
                  </a:ext>
                </a:extLst>
              </a:tr>
              <a:tr h="16875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SANDRA MILENA TIQUE CRUZ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396212"/>
                  </a:ext>
                </a:extLst>
              </a:tr>
              <a:tr h="1610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YEISON CASTELLANOS GORDILLO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31247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YOHANA ALEJANDRA LUQUE GUERRERO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73344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ARACELY SANTA TORRES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056200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AURA LILIANA PEÑA LOZANO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09702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CRISTHIAN CAMILO DAZA BARRERO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756030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DIANA CONSTANZA PERDOMO DIAZ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73042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ARNULFO GARCIA CABEZAS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4221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RICARDO ALEXANDER ECHEVERRY VEGA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811932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SANCHEZ DUARTE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923466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ANGELICA MARIA ALVAREZ VERGARA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11928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BRENDA PAOLA PEÑA MORALES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90632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KAREN VIVIANA CASTAÑEDA CERQUERA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32179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OSCAR FABIAN CAVIEDES BARRIOS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58352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YURY VALDERRAMA VARGAS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59327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JAIME NIETO DIAZ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757104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GREGORIO RAMIREZ RODRIGUEZ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940811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ALEJANDRO SANTAMARIA GOMEZ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40341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FRANKLIN JAVIER ACOSTA AGUILAR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832456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ANDRES LEYTON CUBILLOS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6401878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ELSSI MAGALLY CABEZAS DELGADO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49332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YESSICA MILENA GARRIDO BARRERA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251196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CLEMENCIA MARIA CARDOSO VARGAS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287610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MARTHA DENIS ROJAS MARTINEZ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333277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JOSE ANTONIO CHILITO BARON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917815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EDUARDO RODRIGUEZ CAMACHO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00766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LUIS FERNANDO CAMPOS CAMPOS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417247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WILSON ANDRES SANCHEZ ROMERO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40399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HENRY GIOVANNY GONZALEZ WALTERO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661393"/>
                  </a:ext>
                </a:extLst>
              </a:tr>
              <a:tr h="1150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CARLOS HERNANDO GONZALEZ PERALTA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71" marR="7671" marT="7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157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042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7CBC-1536-A090-A5B5-FE205F3AF4AD}"/>
              </a:ext>
            </a:extLst>
          </p:cNvPr>
          <p:cNvSpPr txBox="1">
            <a:spLocks/>
          </p:cNvSpPr>
          <p:nvPr/>
        </p:nvSpPr>
        <p:spPr>
          <a:xfrm>
            <a:off x="456236" y="457723"/>
            <a:ext cx="10515600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Centro </a:t>
            </a:r>
            <a:r>
              <a:rPr lang="es-E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Industria y la Construcción</a:t>
            </a:r>
            <a:endParaRPr lang="es-419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228338-081A-6242-38D1-273D88667144}"/>
              </a:ext>
            </a:extLst>
          </p:cNvPr>
          <p:cNvSpPr txBox="1"/>
          <p:nvPr/>
        </p:nvSpPr>
        <p:spPr>
          <a:xfrm>
            <a:off x="6203432" y="3347269"/>
            <a:ext cx="806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Cumplimiento de lineamiento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E8AD7E5-1F1A-6A60-BBAE-ABE6DB7DA46C}"/>
              </a:ext>
            </a:extLst>
          </p:cNvPr>
          <p:cNvSpPr txBox="1"/>
          <p:nvPr/>
        </p:nvSpPr>
        <p:spPr>
          <a:xfrm>
            <a:off x="1280593" y="3034231"/>
            <a:ext cx="460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 Ejecución Horas – Asociadas F/G </a:t>
            </a:r>
            <a:endParaRPr lang="es-419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50F4C8A-35E4-523F-F2B0-3E05ED820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50638"/>
              </p:ext>
            </p:extLst>
          </p:nvPr>
        </p:nvGraphicFramePr>
        <p:xfrm>
          <a:off x="2591948" y="1431413"/>
          <a:ext cx="6883400" cy="1190625"/>
        </p:xfrm>
        <a:graphic>
          <a:graphicData uri="http://schemas.openxmlformats.org/drawingml/2006/table">
            <a:tbl>
              <a:tblPr/>
              <a:tblGrid>
                <a:gridCol w="1675627">
                  <a:extLst>
                    <a:ext uri="{9D8B030D-6E8A-4147-A177-3AD203B41FA5}">
                      <a16:colId xmlns:a16="http://schemas.microsoft.com/office/drawing/2014/main" val="4037930603"/>
                    </a:ext>
                  </a:extLst>
                </a:gridCol>
                <a:gridCol w="942540">
                  <a:extLst>
                    <a:ext uri="{9D8B030D-6E8A-4147-A177-3AD203B41FA5}">
                      <a16:colId xmlns:a16="http://schemas.microsoft.com/office/drawing/2014/main" val="1474021936"/>
                    </a:ext>
                  </a:extLst>
                </a:gridCol>
                <a:gridCol w="1002837">
                  <a:extLst>
                    <a:ext uri="{9D8B030D-6E8A-4147-A177-3AD203B41FA5}">
                      <a16:colId xmlns:a16="http://schemas.microsoft.com/office/drawing/2014/main" val="3515736523"/>
                    </a:ext>
                  </a:extLst>
                </a:gridCol>
                <a:gridCol w="863202">
                  <a:extLst>
                    <a:ext uri="{9D8B030D-6E8A-4147-A177-3AD203B41FA5}">
                      <a16:colId xmlns:a16="http://schemas.microsoft.com/office/drawing/2014/main" val="3714974295"/>
                    </a:ext>
                  </a:extLst>
                </a:gridCol>
                <a:gridCol w="609319">
                  <a:extLst>
                    <a:ext uri="{9D8B030D-6E8A-4147-A177-3AD203B41FA5}">
                      <a16:colId xmlns:a16="http://schemas.microsoft.com/office/drawing/2014/main" val="3088124299"/>
                    </a:ext>
                  </a:extLst>
                </a:gridCol>
                <a:gridCol w="1028226">
                  <a:extLst>
                    <a:ext uri="{9D8B030D-6E8A-4147-A177-3AD203B41FA5}">
                      <a16:colId xmlns:a16="http://schemas.microsoft.com/office/drawing/2014/main" val="2599175647"/>
                    </a:ext>
                  </a:extLst>
                </a:gridCol>
                <a:gridCol w="761649">
                  <a:extLst>
                    <a:ext uri="{9D8B030D-6E8A-4147-A177-3AD203B41FA5}">
                      <a16:colId xmlns:a16="http://schemas.microsoft.com/office/drawing/2014/main" val="852981493"/>
                    </a:ext>
                  </a:extLst>
                </a:gridCol>
              </a:tblGrid>
              <a:tr h="6191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INSTRUCTORES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HORAS (SEGÚN LINEAMIENTO)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HORAS REPORTADAS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%DIF COMPARATIVA HORAS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Dif personal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299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8.448,00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9.841,00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116,49%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-4,03%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0354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52.480,00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53.151,00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101,28%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9375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60.928,00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62.992,00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103,39%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1512597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917891BA-FB62-7E17-9CE5-6E9DE99C1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405545"/>
              </p:ext>
            </p:extLst>
          </p:nvPr>
        </p:nvGraphicFramePr>
        <p:xfrm>
          <a:off x="6702425" y="4060148"/>
          <a:ext cx="3111499" cy="1543050"/>
        </p:xfrm>
        <a:graphic>
          <a:graphicData uri="http://schemas.openxmlformats.org/drawingml/2006/table">
            <a:tbl>
              <a:tblPr/>
              <a:tblGrid>
                <a:gridCol w="1541649">
                  <a:extLst>
                    <a:ext uri="{9D8B030D-6E8A-4147-A177-3AD203B41FA5}">
                      <a16:colId xmlns:a16="http://schemas.microsoft.com/office/drawing/2014/main" val="3582589653"/>
                    </a:ext>
                  </a:extLst>
                </a:gridCol>
                <a:gridCol w="789625">
                  <a:extLst>
                    <a:ext uri="{9D8B030D-6E8A-4147-A177-3AD203B41FA5}">
                      <a16:colId xmlns:a16="http://schemas.microsoft.com/office/drawing/2014/main" val="126187108"/>
                    </a:ext>
                  </a:extLst>
                </a:gridCol>
                <a:gridCol w="780225">
                  <a:extLst>
                    <a:ext uri="{9D8B030D-6E8A-4147-A177-3AD203B41FA5}">
                      <a16:colId xmlns:a16="http://schemas.microsoft.com/office/drawing/2014/main" val="4244613571"/>
                    </a:ext>
                  </a:extLst>
                </a:gridCol>
              </a:tblGrid>
              <a:tr h="190500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TIPO DE VINCULACION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HORA REPORTADAS - SEMAFORO ROJO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352649"/>
                  </a:ext>
                </a:extLst>
              </a:tr>
              <a:tr h="4667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137,7 horas y &gt; 187 horas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58994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Cantidad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A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476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de Planta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72704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Instructores Contratistas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8335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526763"/>
                  </a:ext>
                </a:extLst>
              </a:tr>
            </a:tbl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4E0A0816-684F-5389-FE86-AEA26CCF56DF}"/>
              </a:ext>
            </a:extLst>
          </p:cNvPr>
          <p:cNvSpPr txBox="1"/>
          <p:nvPr/>
        </p:nvSpPr>
        <p:spPr>
          <a:xfrm>
            <a:off x="1582897" y="6319390"/>
            <a:ext cx="5951512" cy="53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Reporte de Sistema de Vigilancia de Programas - </a:t>
            </a:r>
            <a:r>
              <a:rPr lang="es-MX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SVP</a:t>
            </a:r>
            <a:endParaRPr lang="es-ES" sz="1100" dirty="0"/>
          </a:p>
          <a:p>
            <a:endParaRPr lang="es-ES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1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296720"/>
              </p:ext>
            </p:extLst>
          </p:nvPr>
        </p:nvGraphicFramePr>
        <p:xfrm>
          <a:off x="1582897" y="3451191"/>
          <a:ext cx="4304802" cy="2880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28309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5019</TotalTime>
  <Words>2595</Words>
  <Application>Microsoft Office PowerPoint</Application>
  <PresentationFormat>Panorámica</PresentationFormat>
  <Paragraphs>1396</Paragraphs>
  <Slides>14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Work Sans Light</vt:lpstr>
      <vt:lpstr>Tema de Office</vt:lpstr>
      <vt:lpstr>Office 2013 - Tema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Diana Johana Diaz Sanchez</cp:lastModifiedBy>
  <cp:revision>140</cp:revision>
  <dcterms:created xsi:type="dcterms:W3CDTF">2020-10-01T23:51:28Z</dcterms:created>
  <dcterms:modified xsi:type="dcterms:W3CDTF">2026-07-17T16:06:52Z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2025-01-20T12:35:06Z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960ca6a0-62f4-4578-b788-9802ae814a5a</vt:lpwstr>
  </property>
  <property fmtid="{D5CDD505-2E9C-101B-9397-08002B2CF9AE}" pid="8" name="MSIP_Label_fc111285-cafa-4fc9-8a9a-bd902089b24f_ContentBits">
    <vt:lpwstr>0</vt:lpwstr>
  </property>
</Properties>
</file>