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260" r:id="rId6"/>
    <p:sldId id="257" r:id="rId7"/>
    <p:sldId id="258" r:id="rId8"/>
    <p:sldId id="264" r:id="rId9"/>
    <p:sldId id="272" r:id="rId10"/>
    <p:sldId id="273" r:id="rId11"/>
    <p:sldId id="274" r:id="rId12"/>
    <p:sldId id="265" r:id="rId13"/>
    <p:sldId id="266" r:id="rId14"/>
    <p:sldId id="267" r:id="rId15"/>
    <p:sldId id="268" r:id="rId16"/>
    <p:sldId id="269" r:id="rId17"/>
    <p:sldId id="270" r:id="rId18"/>
    <p:sldId id="271" r:id="rId19"/>
    <p:sldId id="259" r:id="rId20"/>
  </p:sldIdLst>
  <p:sldSz cx="12192000" cy="6858000"/>
  <p:notesSz cx="6797675" cy="9926638"/>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00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076"/>
    <p:restoredTop sz="94728"/>
  </p:normalViewPr>
  <p:slideViewPr>
    <p:cSldViewPr snapToGrid="0" snapToObjects="1">
      <p:cViewPr varScale="1">
        <p:scale>
          <a:sx n="107" d="100"/>
          <a:sy n="107" d="100"/>
        </p:scale>
        <p:origin x="120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54889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B34C1F13-89F7-9548-AD28-7CF8AE5F1F41}"/>
              </a:ext>
            </a:extLst>
          </p:cNvPr>
          <p:cNvPicPr>
            <a:picLocks noChangeAspect="1"/>
          </p:cNvPicPr>
          <p:nvPr userDrawn="1"/>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10531807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47485CEC-5F36-E842-9D86-08E386B745F8}"/>
              </a:ext>
            </a:extLst>
          </p:cNvPr>
          <p:cNvPicPr>
            <a:picLocks noChangeAspect="1"/>
          </p:cNvPicPr>
          <p:nvPr/>
        </p:nvPicPr>
        <p:blipFill>
          <a:blip r:embed="rId2"/>
          <a:stretch>
            <a:fillRect/>
          </a:stretch>
        </p:blipFill>
        <p:spPr>
          <a:xfrm>
            <a:off x="0" y="0"/>
            <a:ext cx="12192000" cy="6858000"/>
          </a:xfrm>
          <a:prstGeom prst="rect">
            <a:avLst/>
          </a:prstGeom>
        </p:spPr>
      </p:pic>
      <p:sp>
        <p:nvSpPr>
          <p:cNvPr id="8" name="CuadroTexto 7">
            <a:extLst>
              <a:ext uri="{FF2B5EF4-FFF2-40B4-BE49-F238E27FC236}">
                <a16:creationId xmlns:a16="http://schemas.microsoft.com/office/drawing/2014/main" id="{5CF5CE05-A0B0-A14E-ADE2-FEE254ED4F62}"/>
              </a:ext>
            </a:extLst>
          </p:cNvPr>
          <p:cNvSpPr txBox="1"/>
          <p:nvPr/>
        </p:nvSpPr>
        <p:spPr>
          <a:xfrm>
            <a:off x="6773379" y="2020814"/>
            <a:ext cx="4622800" cy="1077218"/>
          </a:xfrm>
          <a:prstGeom prst="rect">
            <a:avLst/>
          </a:prstGeom>
          <a:noFill/>
        </p:spPr>
        <p:txBody>
          <a:bodyPr wrap="square" rtlCol="0">
            <a:spAutoFit/>
          </a:bodyPr>
          <a:lstStyle/>
          <a:p>
            <a:pPr algn="ctr"/>
            <a:r>
              <a:rPr lang="es-CO" sz="3200" b="1" dirty="0">
                <a:solidFill>
                  <a:schemeClr val="tx1">
                    <a:lumMod val="85000"/>
                    <a:lumOff val="15000"/>
                  </a:schemeClr>
                </a:solidFill>
              </a:rPr>
              <a:t>INGRESOS Y SALIDA DE ELEMENTOS</a:t>
            </a:r>
          </a:p>
        </p:txBody>
      </p:sp>
      <p:sp>
        <p:nvSpPr>
          <p:cNvPr id="9" name="CuadroTexto 8">
            <a:extLst>
              <a:ext uri="{FF2B5EF4-FFF2-40B4-BE49-F238E27FC236}">
                <a16:creationId xmlns:a16="http://schemas.microsoft.com/office/drawing/2014/main" id="{83947C71-6F72-6D40-AE75-85A488FA34F9}"/>
              </a:ext>
            </a:extLst>
          </p:cNvPr>
          <p:cNvSpPr txBox="1"/>
          <p:nvPr/>
        </p:nvSpPr>
        <p:spPr>
          <a:xfrm>
            <a:off x="7480897" y="4116019"/>
            <a:ext cx="3420783" cy="1015663"/>
          </a:xfrm>
          <a:prstGeom prst="rect">
            <a:avLst/>
          </a:prstGeom>
          <a:noFill/>
        </p:spPr>
        <p:txBody>
          <a:bodyPr wrap="square" rtlCol="0">
            <a:spAutoFit/>
          </a:bodyPr>
          <a:lstStyle/>
          <a:p>
            <a:pPr algn="ctr"/>
            <a:r>
              <a:rPr lang="es-CO" sz="3000" dirty="0">
                <a:solidFill>
                  <a:schemeClr val="tx1">
                    <a:lumMod val="85000"/>
                    <a:lumOff val="15000"/>
                  </a:schemeClr>
                </a:solidFill>
              </a:rPr>
              <a:t>Alcaldía Local de Tunjuelito</a:t>
            </a:r>
          </a:p>
        </p:txBody>
      </p:sp>
    </p:spTree>
    <p:extLst>
      <p:ext uri="{BB962C8B-B14F-4D97-AF65-F5344CB8AC3E}">
        <p14:creationId xmlns:p14="http://schemas.microsoft.com/office/powerpoint/2010/main" val="3362556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260FE96-9FDC-4513-9963-43A09C5CFA1A}"/>
              </a:ext>
            </a:extLst>
          </p:cNvPr>
          <p:cNvSpPr txBox="1"/>
          <p:nvPr/>
        </p:nvSpPr>
        <p:spPr>
          <a:xfrm>
            <a:off x="3030071" y="574850"/>
            <a:ext cx="6131858" cy="553998"/>
          </a:xfrm>
          <a:prstGeom prst="rect">
            <a:avLst/>
          </a:prstGeom>
          <a:noFill/>
        </p:spPr>
        <p:txBody>
          <a:bodyPr wrap="square" rtlCol="0">
            <a:spAutoFit/>
          </a:bodyPr>
          <a:lstStyle/>
          <a:p>
            <a:pPr algn="ctr"/>
            <a:r>
              <a:rPr lang="es-CO" sz="3000" b="1" dirty="0">
                <a:solidFill>
                  <a:srgbClr val="F60002"/>
                </a:solidFill>
              </a:rPr>
              <a:t>EJEMPLO DE INGRESO A ALMACÉN</a:t>
            </a:r>
          </a:p>
        </p:txBody>
      </p:sp>
      <p:pic>
        <p:nvPicPr>
          <p:cNvPr id="4" name="Imagen 3">
            <a:extLst>
              <a:ext uri="{FF2B5EF4-FFF2-40B4-BE49-F238E27FC236}">
                <a16:creationId xmlns:a16="http://schemas.microsoft.com/office/drawing/2014/main" id="{689F74EA-17ED-4185-A769-4241F127FAB2}"/>
              </a:ext>
            </a:extLst>
          </p:cNvPr>
          <p:cNvPicPr>
            <a:picLocks noChangeAspect="1"/>
          </p:cNvPicPr>
          <p:nvPr/>
        </p:nvPicPr>
        <p:blipFill rotWithShape="1">
          <a:blip r:embed="rId2"/>
          <a:srcRect l="22427" t="11503" r="40956" b="4837"/>
          <a:stretch/>
        </p:blipFill>
        <p:spPr>
          <a:xfrm>
            <a:off x="833367" y="1397385"/>
            <a:ext cx="3801736" cy="4885765"/>
          </a:xfrm>
          <a:prstGeom prst="rect">
            <a:avLst/>
          </a:prstGeom>
        </p:spPr>
      </p:pic>
      <p:pic>
        <p:nvPicPr>
          <p:cNvPr id="6" name="Imagen 5">
            <a:extLst>
              <a:ext uri="{FF2B5EF4-FFF2-40B4-BE49-F238E27FC236}">
                <a16:creationId xmlns:a16="http://schemas.microsoft.com/office/drawing/2014/main" id="{7C1322A4-EED3-42D9-B3B2-706490BAC461}"/>
              </a:ext>
            </a:extLst>
          </p:cNvPr>
          <p:cNvPicPr>
            <a:picLocks noChangeAspect="1"/>
          </p:cNvPicPr>
          <p:nvPr/>
        </p:nvPicPr>
        <p:blipFill rotWithShape="1">
          <a:blip r:embed="rId3"/>
          <a:srcRect l="23236" t="12810" r="41912" b="6667"/>
          <a:stretch/>
        </p:blipFill>
        <p:spPr>
          <a:xfrm>
            <a:off x="4635103" y="1279734"/>
            <a:ext cx="3850031" cy="5003416"/>
          </a:xfrm>
          <a:prstGeom prst="rect">
            <a:avLst/>
          </a:prstGeom>
        </p:spPr>
      </p:pic>
      <p:pic>
        <p:nvPicPr>
          <p:cNvPr id="5122" name="Picture 2" descr="Cédula Digital: Trámite, requisitos, lugares de expedición y costo -  Colombianos en el exterior y retornados">
            <a:extLst>
              <a:ext uri="{FF2B5EF4-FFF2-40B4-BE49-F238E27FC236}">
                <a16:creationId xmlns:a16="http://schemas.microsoft.com/office/drawing/2014/main" id="{D1477366-D3D3-4830-B3F6-0243B1E49A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2306" y="2595562"/>
            <a:ext cx="2743200" cy="2155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143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84D76B-42D1-42E5-B614-93AE4BDB7C75}"/>
              </a:ext>
            </a:extLst>
          </p:cNvPr>
          <p:cNvSpPr txBox="1"/>
          <p:nvPr/>
        </p:nvSpPr>
        <p:spPr>
          <a:xfrm>
            <a:off x="3030071" y="574850"/>
            <a:ext cx="6131858" cy="553998"/>
          </a:xfrm>
          <a:prstGeom prst="rect">
            <a:avLst/>
          </a:prstGeom>
          <a:noFill/>
        </p:spPr>
        <p:txBody>
          <a:bodyPr wrap="square" rtlCol="0">
            <a:spAutoFit/>
          </a:bodyPr>
          <a:lstStyle/>
          <a:p>
            <a:pPr algn="ctr"/>
            <a:r>
              <a:rPr lang="es-CO" sz="3000" b="1" dirty="0">
                <a:solidFill>
                  <a:srgbClr val="F60002"/>
                </a:solidFill>
              </a:rPr>
              <a:t>EJEMPLO DE INGRESO A ALMACÉN</a:t>
            </a:r>
          </a:p>
        </p:txBody>
      </p:sp>
      <p:pic>
        <p:nvPicPr>
          <p:cNvPr id="8" name="Imagen 7">
            <a:extLst>
              <a:ext uri="{FF2B5EF4-FFF2-40B4-BE49-F238E27FC236}">
                <a16:creationId xmlns:a16="http://schemas.microsoft.com/office/drawing/2014/main" id="{DD39E146-FBDF-4B78-8A7B-FDA507DAB5CC}"/>
              </a:ext>
            </a:extLst>
          </p:cNvPr>
          <p:cNvPicPr>
            <a:picLocks noChangeAspect="1"/>
          </p:cNvPicPr>
          <p:nvPr/>
        </p:nvPicPr>
        <p:blipFill rotWithShape="1">
          <a:blip r:embed="rId2"/>
          <a:srcRect l="23750" t="14641" r="41470" b="6797"/>
          <a:stretch/>
        </p:blipFill>
        <p:spPr>
          <a:xfrm>
            <a:off x="4141694" y="1128848"/>
            <a:ext cx="4240306" cy="5387789"/>
          </a:xfrm>
          <a:prstGeom prst="rect">
            <a:avLst/>
          </a:prstGeom>
        </p:spPr>
      </p:pic>
    </p:spTree>
    <p:extLst>
      <p:ext uri="{BB962C8B-B14F-4D97-AF65-F5344CB8AC3E}">
        <p14:creationId xmlns:p14="http://schemas.microsoft.com/office/powerpoint/2010/main" val="27084113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8C9E7D8-7A01-4A4E-90A2-5016595CF22A}"/>
              </a:ext>
            </a:extLst>
          </p:cNvPr>
          <p:cNvSpPr txBox="1"/>
          <p:nvPr/>
        </p:nvSpPr>
        <p:spPr>
          <a:xfrm>
            <a:off x="3030071" y="574850"/>
            <a:ext cx="6131858" cy="553998"/>
          </a:xfrm>
          <a:prstGeom prst="rect">
            <a:avLst/>
          </a:prstGeom>
          <a:noFill/>
        </p:spPr>
        <p:txBody>
          <a:bodyPr wrap="square" rtlCol="0">
            <a:spAutoFit/>
          </a:bodyPr>
          <a:lstStyle/>
          <a:p>
            <a:pPr algn="ctr"/>
            <a:r>
              <a:rPr lang="es-CO" sz="3000" b="1" dirty="0">
                <a:solidFill>
                  <a:srgbClr val="F60002"/>
                </a:solidFill>
              </a:rPr>
              <a:t>EJEMPLO DE INGRESO A ALMACÉN</a:t>
            </a:r>
          </a:p>
        </p:txBody>
      </p:sp>
      <p:pic>
        <p:nvPicPr>
          <p:cNvPr id="3" name="Imagen 2">
            <a:extLst>
              <a:ext uri="{FF2B5EF4-FFF2-40B4-BE49-F238E27FC236}">
                <a16:creationId xmlns:a16="http://schemas.microsoft.com/office/drawing/2014/main" id="{DC541BA9-47E2-41B7-AFC4-63AF860691FA}"/>
              </a:ext>
            </a:extLst>
          </p:cNvPr>
          <p:cNvPicPr>
            <a:picLocks noChangeAspect="1"/>
          </p:cNvPicPr>
          <p:nvPr/>
        </p:nvPicPr>
        <p:blipFill rotWithShape="1">
          <a:blip r:embed="rId2"/>
          <a:srcRect l="30073" t="11895" r="13971" b="18039"/>
          <a:stretch/>
        </p:blipFill>
        <p:spPr>
          <a:xfrm>
            <a:off x="1335740" y="1942093"/>
            <a:ext cx="4760260" cy="3352825"/>
          </a:xfrm>
          <a:prstGeom prst="rect">
            <a:avLst/>
          </a:prstGeom>
        </p:spPr>
      </p:pic>
      <p:pic>
        <p:nvPicPr>
          <p:cNvPr id="4" name="Imagen 3">
            <a:extLst>
              <a:ext uri="{FF2B5EF4-FFF2-40B4-BE49-F238E27FC236}">
                <a16:creationId xmlns:a16="http://schemas.microsoft.com/office/drawing/2014/main" id="{CDA9E2E0-3F74-4423-ABD5-C4260FF701FA}"/>
              </a:ext>
            </a:extLst>
          </p:cNvPr>
          <p:cNvPicPr>
            <a:picLocks noChangeAspect="1"/>
          </p:cNvPicPr>
          <p:nvPr/>
        </p:nvPicPr>
        <p:blipFill rotWithShape="1">
          <a:blip r:embed="rId3"/>
          <a:srcRect l="37794" t="16460" r="23162" b="8383"/>
          <a:stretch/>
        </p:blipFill>
        <p:spPr>
          <a:xfrm>
            <a:off x="6841135" y="1507860"/>
            <a:ext cx="3898579" cy="4221292"/>
          </a:xfrm>
          <a:prstGeom prst="rect">
            <a:avLst/>
          </a:prstGeom>
        </p:spPr>
      </p:pic>
    </p:spTree>
    <p:extLst>
      <p:ext uri="{BB962C8B-B14F-4D97-AF65-F5344CB8AC3E}">
        <p14:creationId xmlns:p14="http://schemas.microsoft.com/office/powerpoint/2010/main" val="22010193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843393D-9EE4-48CB-89A9-005D48C7B978}"/>
              </a:ext>
            </a:extLst>
          </p:cNvPr>
          <p:cNvSpPr txBox="1"/>
          <p:nvPr/>
        </p:nvSpPr>
        <p:spPr>
          <a:xfrm>
            <a:off x="3030071" y="574850"/>
            <a:ext cx="6131858" cy="553998"/>
          </a:xfrm>
          <a:prstGeom prst="rect">
            <a:avLst/>
          </a:prstGeom>
          <a:noFill/>
        </p:spPr>
        <p:txBody>
          <a:bodyPr wrap="square" rtlCol="0">
            <a:spAutoFit/>
          </a:bodyPr>
          <a:lstStyle/>
          <a:p>
            <a:pPr algn="ctr"/>
            <a:r>
              <a:rPr lang="es-CO" sz="3000" b="1" dirty="0">
                <a:solidFill>
                  <a:srgbClr val="F60002"/>
                </a:solidFill>
              </a:rPr>
              <a:t>EJEMPLO DE INGRESO A ALMACÉN</a:t>
            </a:r>
          </a:p>
        </p:txBody>
      </p:sp>
      <p:pic>
        <p:nvPicPr>
          <p:cNvPr id="5" name="Imagen 4">
            <a:extLst>
              <a:ext uri="{FF2B5EF4-FFF2-40B4-BE49-F238E27FC236}">
                <a16:creationId xmlns:a16="http://schemas.microsoft.com/office/drawing/2014/main" id="{DE0C06D2-2193-494F-8750-027321BE1616}"/>
              </a:ext>
            </a:extLst>
          </p:cNvPr>
          <p:cNvPicPr>
            <a:picLocks noChangeAspect="1"/>
          </p:cNvPicPr>
          <p:nvPr/>
        </p:nvPicPr>
        <p:blipFill rotWithShape="1">
          <a:blip r:embed="rId2"/>
          <a:srcRect l="24853" t="15294" r="41544" b="6013"/>
          <a:stretch/>
        </p:blipFill>
        <p:spPr>
          <a:xfrm>
            <a:off x="1891553" y="1128848"/>
            <a:ext cx="3831457" cy="5047129"/>
          </a:xfrm>
          <a:prstGeom prst="rect">
            <a:avLst/>
          </a:prstGeom>
        </p:spPr>
      </p:pic>
      <p:pic>
        <p:nvPicPr>
          <p:cNvPr id="7" name="Imagen 6">
            <a:extLst>
              <a:ext uri="{FF2B5EF4-FFF2-40B4-BE49-F238E27FC236}">
                <a16:creationId xmlns:a16="http://schemas.microsoft.com/office/drawing/2014/main" id="{790A346F-8457-47FB-9AC9-314EF2617B21}"/>
              </a:ext>
            </a:extLst>
          </p:cNvPr>
          <p:cNvPicPr>
            <a:picLocks noChangeAspect="1"/>
          </p:cNvPicPr>
          <p:nvPr/>
        </p:nvPicPr>
        <p:blipFill rotWithShape="1">
          <a:blip r:embed="rId3"/>
          <a:srcRect l="24853" t="14117" r="41838" b="8382"/>
          <a:stretch/>
        </p:blipFill>
        <p:spPr>
          <a:xfrm>
            <a:off x="6696636" y="1545706"/>
            <a:ext cx="3219348" cy="4213412"/>
          </a:xfrm>
          <a:prstGeom prst="rect">
            <a:avLst/>
          </a:prstGeom>
        </p:spPr>
      </p:pic>
    </p:spTree>
    <p:extLst>
      <p:ext uri="{BB962C8B-B14F-4D97-AF65-F5344CB8AC3E}">
        <p14:creationId xmlns:p14="http://schemas.microsoft.com/office/powerpoint/2010/main" val="28755088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CC32FDF-EEBD-4759-8110-92EF5E375AEF}"/>
              </a:ext>
            </a:extLst>
          </p:cNvPr>
          <p:cNvSpPr txBox="1"/>
          <p:nvPr/>
        </p:nvSpPr>
        <p:spPr>
          <a:xfrm>
            <a:off x="3030071" y="574850"/>
            <a:ext cx="6131858" cy="1015663"/>
          </a:xfrm>
          <a:prstGeom prst="rect">
            <a:avLst/>
          </a:prstGeom>
          <a:noFill/>
        </p:spPr>
        <p:txBody>
          <a:bodyPr wrap="square" rtlCol="0">
            <a:spAutoFit/>
          </a:bodyPr>
          <a:lstStyle/>
          <a:p>
            <a:pPr algn="ctr"/>
            <a:r>
              <a:rPr lang="es-CO" sz="3000" b="1" dirty="0">
                <a:solidFill>
                  <a:srgbClr val="F60002"/>
                </a:solidFill>
              </a:rPr>
              <a:t>COMPROBANTE DE INGRESO A ALMACÉN</a:t>
            </a:r>
          </a:p>
        </p:txBody>
      </p:sp>
      <p:pic>
        <p:nvPicPr>
          <p:cNvPr id="4" name="Imagen 3">
            <a:extLst>
              <a:ext uri="{FF2B5EF4-FFF2-40B4-BE49-F238E27FC236}">
                <a16:creationId xmlns:a16="http://schemas.microsoft.com/office/drawing/2014/main" id="{2393BD3F-97F2-4CB7-80B5-3C7BAAA189B2}"/>
              </a:ext>
            </a:extLst>
          </p:cNvPr>
          <p:cNvPicPr>
            <a:picLocks noChangeAspect="1"/>
          </p:cNvPicPr>
          <p:nvPr/>
        </p:nvPicPr>
        <p:blipFill rotWithShape="1">
          <a:blip r:embed="rId2"/>
          <a:srcRect l="18530" t="12419" r="21323" b="5621"/>
          <a:stretch/>
        </p:blipFill>
        <p:spPr>
          <a:xfrm>
            <a:off x="3423560" y="1909483"/>
            <a:ext cx="5344879" cy="4096870"/>
          </a:xfrm>
          <a:prstGeom prst="rect">
            <a:avLst/>
          </a:prstGeom>
        </p:spPr>
      </p:pic>
    </p:spTree>
    <p:extLst>
      <p:ext uri="{BB962C8B-B14F-4D97-AF65-F5344CB8AC3E}">
        <p14:creationId xmlns:p14="http://schemas.microsoft.com/office/powerpoint/2010/main" val="3242841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34958FE-B6D8-4EB3-8B54-528FA26ECC87}"/>
              </a:ext>
            </a:extLst>
          </p:cNvPr>
          <p:cNvSpPr txBox="1"/>
          <p:nvPr/>
        </p:nvSpPr>
        <p:spPr>
          <a:xfrm>
            <a:off x="3030071" y="574850"/>
            <a:ext cx="6131858" cy="553998"/>
          </a:xfrm>
          <a:prstGeom prst="rect">
            <a:avLst/>
          </a:prstGeom>
          <a:noFill/>
        </p:spPr>
        <p:txBody>
          <a:bodyPr wrap="square" rtlCol="0">
            <a:spAutoFit/>
          </a:bodyPr>
          <a:lstStyle/>
          <a:p>
            <a:pPr algn="ctr"/>
            <a:r>
              <a:rPr lang="es-CO" sz="3000" b="1" dirty="0">
                <a:solidFill>
                  <a:srgbClr val="F60002"/>
                </a:solidFill>
              </a:rPr>
              <a:t>EGRESO DE ALMACÉN</a:t>
            </a:r>
          </a:p>
        </p:txBody>
      </p:sp>
      <p:pic>
        <p:nvPicPr>
          <p:cNvPr id="6" name="Imagen 5">
            <a:extLst>
              <a:ext uri="{FF2B5EF4-FFF2-40B4-BE49-F238E27FC236}">
                <a16:creationId xmlns:a16="http://schemas.microsoft.com/office/drawing/2014/main" id="{232872FD-D73E-4F95-9CCF-25E5743E3914}"/>
              </a:ext>
            </a:extLst>
          </p:cNvPr>
          <p:cNvPicPr>
            <a:picLocks noChangeAspect="1"/>
          </p:cNvPicPr>
          <p:nvPr/>
        </p:nvPicPr>
        <p:blipFill rotWithShape="1">
          <a:blip r:embed="rId2"/>
          <a:srcRect l="18162" t="12157" r="21618" b="9805"/>
          <a:stretch/>
        </p:blipFill>
        <p:spPr>
          <a:xfrm>
            <a:off x="1093693" y="2607285"/>
            <a:ext cx="4294094" cy="3130127"/>
          </a:xfrm>
          <a:prstGeom prst="rect">
            <a:avLst/>
          </a:prstGeom>
        </p:spPr>
      </p:pic>
      <p:pic>
        <p:nvPicPr>
          <p:cNvPr id="8" name="Imagen 7">
            <a:extLst>
              <a:ext uri="{FF2B5EF4-FFF2-40B4-BE49-F238E27FC236}">
                <a16:creationId xmlns:a16="http://schemas.microsoft.com/office/drawing/2014/main" id="{3B9F9976-7F5A-4EA5-8EAD-4E89A1077A62}"/>
              </a:ext>
            </a:extLst>
          </p:cNvPr>
          <p:cNvPicPr>
            <a:picLocks noChangeAspect="1"/>
          </p:cNvPicPr>
          <p:nvPr/>
        </p:nvPicPr>
        <p:blipFill rotWithShape="1">
          <a:blip r:embed="rId3"/>
          <a:srcRect l="18456" t="12287" r="21323" b="6406"/>
          <a:stretch/>
        </p:blipFill>
        <p:spPr>
          <a:xfrm>
            <a:off x="6804215" y="2607285"/>
            <a:ext cx="4137493" cy="3142272"/>
          </a:xfrm>
          <a:prstGeom prst="rect">
            <a:avLst/>
          </a:prstGeom>
        </p:spPr>
      </p:pic>
    </p:spTree>
    <p:extLst>
      <p:ext uri="{BB962C8B-B14F-4D97-AF65-F5344CB8AC3E}">
        <p14:creationId xmlns:p14="http://schemas.microsoft.com/office/powerpoint/2010/main" val="1274304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a:extLst>
              <a:ext uri="{FF2B5EF4-FFF2-40B4-BE49-F238E27FC236}">
                <a16:creationId xmlns:a16="http://schemas.microsoft.com/office/drawing/2014/main" id="{292CDC22-4079-8144-91B8-36261CA9052B}"/>
              </a:ext>
            </a:extLst>
          </p:cNvPr>
          <p:cNvGrpSpPr/>
          <p:nvPr/>
        </p:nvGrpSpPr>
        <p:grpSpPr>
          <a:xfrm>
            <a:off x="431597" y="0"/>
            <a:ext cx="11419027" cy="6858000"/>
            <a:chOff x="431597" y="0"/>
            <a:chExt cx="11419027" cy="6858000"/>
          </a:xfrm>
        </p:grpSpPr>
        <p:sp>
          <p:nvSpPr>
            <p:cNvPr id="5" name="Rectángulo 4">
              <a:extLst>
                <a:ext uri="{FF2B5EF4-FFF2-40B4-BE49-F238E27FC236}">
                  <a16:creationId xmlns:a16="http://schemas.microsoft.com/office/drawing/2014/main" id="{127A2614-B565-AE4A-8A11-A54AE128B630}"/>
                </a:ext>
              </a:extLst>
            </p:cNvPr>
            <p:cNvSpPr/>
            <p:nvPr/>
          </p:nvSpPr>
          <p:spPr>
            <a:xfrm>
              <a:off x="431597" y="0"/>
              <a:ext cx="1141902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CuadroTexto 1">
              <a:extLst>
                <a:ext uri="{FF2B5EF4-FFF2-40B4-BE49-F238E27FC236}">
                  <a16:creationId xmlns:a16="http://schemas.microsoft.com/office/drawing/2014/main" id="{537B23AE-9181-EF43-BAC4-1A965405D1A6}"/>
                </a:ext>
              </a:extLst>
            </p:cNvPr>
            <p:cNvSpPr txBox="1"/>
            <p:nvPr/>
          </p:nvSpPr>
          <p:spPr>
            <a:xfrm>
              <a:off x="3645611" y="2782180"/>
              <a:ext cx="4622800" cy="1107996"/>
            </a:xfrm>
            <a:prstGeom prst="rect">
              <a:avLst/>
            </a:prstGeom>
            <a:noFill/>
          </p:spPr>
          <p:txBody>
            <a:bodyPr wrap="square" rtlCol="0">
              <a:spAutoFit/>
            </a:bodyPr>
            <a:lstStyle/>
            <a:p>
              <a:pPr algn="ctr"/>
              <a:r>
                <a:rPr lang="es-CO" sz="6600" b="1" dirty="0">
                  <a:solidFill>
                    <a:schemeClr val="accent4"/>
                  </a:solidFill>
                </a:rPr>
                <a:t>GRACIAS</a:t>
              </a:r>
            </a:p>
          </p:txBody>
        </p:sp>
        <p:pic>
          <p:nvPicPr>
            <p:cNvPr id="4" name="Imagen 3">
              <a:extLst>
                <a:ext uri="{FF2B5EF4-FFF2-40B4-BE49-F238E27FC236}">
                  <a16:creationId xmlns:a16="http://schemas.microsoft.com/office/drawing/2014/main" id="{B31C170F-31F9-CC46-A909-468C885F2107}"/>
                </a:ext>
              </a:extLst>
            </p:cNvPr>
            <p:cNvPicPr>
              <a:picLocks noChangeAspect="1"/>
            </p:cNvPicPr>
            <p:nvPr/>
          </p:nvPicPr>
          <p:blipFill>
            <a:blip r:embed="rId2"/>
            <a:stretch>
              <a:fillRect/>
            </a:stretch>
          </p:blipFill>
          <p:spPr>
            <a:xfrm>
              <a:off x="4895532" y="5123625"/>
              <a:ext cx="2122958" cy="1086165"/>
            </a:xfrm>
            <a:prstGeom prst="rect">
              <a:avLst/>
            </a:prstGeom>
          </p:spPr>
        </p:pic>
      </p:grpSp>
    </p:spTree>
    <p:extLst>
      <p:ext uri="{BB962C8B-B14F-4D97-AF65-F5344CB8AC3E}">
        <p14:creationId xmlns:p14="http://schemas.microsoft.com/office/powerpoint/2010/main" val="549017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56485A29-2B03-F944-8169-2C7B1DE12274}"/>
              </a:ext>
            </a:extLst>
          </p:cNvPr>
          <p:cNvSpPr txBox="1"/>
          <p:nvPr/>
        </p:nvSpPr>
        <p:spPr>
          <a:xfrm>
            <a:off x="3366211" y="649023"/>
            <a:ext cx="4666165" cy="1015663"/>
          </a:xfrm>
          <a:prstGeom prst="rect">
            <a:avLst/>
          </a:prstGeom>
          <a:noFill/>
        </p:spPr>
        <p:txBody>
          <a:bodyPr wrap="square" rtlCol="0">
            <a:spAutoFit/>
          </a:bodyPr>
          <a:lstStyle/>
          <a:p>
            <a:pPr algn="ctr"/>
            <a:r>
              <a:rPr lang="es-CO" sz="3000" b="1" dirty="0">
                <a:solidFill>
                  <a:srgbClr val="F60002"/>
                </a:solidFill>
              </a:rPr>
              <a:t>OBJETIVO DEL PROCEDIMIENTO</a:t>
            </a:r>
          </a:p>
        </p:txBody>
      </p:sp>
      <p:sp>
        <p:nvSpPr>
          <p:cNvPr id="3" name="CuadroTexto 2">
            <a:extLst>
              <a:ext uri="{FF2B5EF4-FFF2-40B4-BE49-F238E27FC236}">
                <a16:creationId xmlns:a16="http://schemas.microsoft.com/office/drawing/2014/main" id="{250FA5D7-6C83-9346-B656-7FD7EFEA4213}"/>
              </a:ext>
            </a:extLst>
          </p:cNvPr>
          <p:cNvSpPr txBox="1"/>
          <p:nvPr/>
        </p:nvSpPr>
        <p:spPr>
          <a:xfrm>
            <a:off x="1473762" y="1874728"/>
            <a:ext cx="9244476" cy="3108543"/>
          </a:xfrm>
          <a:prstGeom prst="rect">
            <a:avLst/>
          </a:prstGeom>
          <a:noFill/>
        </p:spPr>
        <p:txBody>
          <a:bodyPr wrap="square" rtlCol="0">
            <a:spAutoFit/>
          </a:bodyPr>
          <a:lstStyle/>
          <a:p>
            <a:pPr algn="ctr"/>
            <a:r>
              <a:rPr lang="es-MX" sz="2800" dirty="0"/>
              <a:t>Ejercer un eficaz y adecuado control que permita la correcta administración de los bienes de propiedad, planta y equipo, control administrativo y consumo, según su clasificación en la entidad, mediante la legalización de los ingresos, permanencia y egresos de elementos en los almacenes de la entidad, de acuerdo a los parámetros establecidos en la normatividad vigente. </a:t>
            </a:r>
            <a:endParaRPr lang="es-CO" sz="2800" b="1" dirty="0">
              <a:solidFill>
                <a:schemeClr val="tx1">
                  <a:lumMod val="75000"/>
                  <a:lumOff val="25000"/>
                </a:schemeClr>
              </a:solidFill>
            </a:endParaRPr>
          </a:p>
        </p:txBody>
      </p:sp>
      <p:sp>
        <p:nvSpPr>
          <p:cNvPr id="11" name="Paralelogramo 10">
            <a:extLst>
              <a:ext uri="{FF2B5EF4-FFF2-40B4-BE49-F238E27FC236}">
                <a16:creationId xmlns:a16="http://schemas.microsoft.com/office/drawing/2014/main" id="{87E993C9-56D9-8B47-A855-AED176409E86}"/>
              </a:ext>
            </a:extLst>
          </p:cNvPr>
          <p:cNvSpPr/>
          <p:nvPr/>
        </p:nvSpPr>
        <p:spPr>
          <a:xfrm flipH="1">
            <a:off x="3623677" y="983894"/>
            <a:ext cx="256032" cy="345922"/>
          </a:xfrm>
          <a:prstGeom prst="parallelogram">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2" name="Paralelogramo 11">
            <a:extLst>
              <a:ext uri="{FF2B5EF4-FFF2-40B4-BE49-F238E27FC236}">
                <a16:creationId xmlns:a16="http://schemas.microsoft.com/office/drawing/2014/main" id="{4F92448D-4258-AF46-8194-272F854EE011}"/>
              </a:ext>
            </a:extLst>
          </p:cNvPr>
          <p:cNvSpPr/>
          <p:nvPr/>
        </p:nvSpPr>
        <p:spPr>
          <a:xfrm flipH="1">
            <a:off x="7630975" y="983893"/>
            <a:ext cx="256032" cy="345922"/>
          </a:xfrm>
          <a:prstGeom prst="parallelogram">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4224968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5063862" y="458956"/>
            <a:ext cx="2064273" cy="553998"/>
          </a:xfrm>
          <a:prstGeom prst="rect">
            <a:avLst/>
          </a:prstGeom>
          <a:noFill/>
        </p:spPr>
        <p:txBody>
          <a:bodyPr wrap="square" rtlCol="0">
            <a:spAutoFit/>
          </a:bodyPr>
          <a:lstStyle/>
          <a:p>
            <a:r>
              <a:rPr lang="es-CO" sz="3000" b="1" dirty="0">
                <a:solidFill>
                  <a:srgbClr val="F60002"/>
                </a:solidFill>
              </a:rPr>
              <a:t>ALCANCE</a:t>
            </a:r>
          </a:p>
        </p:txBody>
      </p:sp>
      <p:sp>
        <p:nvSpPr>
          <p:cNvPr id="3" name="CuadroTexto 2">
            <a:extLst>
              <a:ext uri="{FF2B5EF4-FFF2-40B4-BE49-F238E27FC236}">
                <a16:creationId xmlns:a16="http://schemas.microsoft.com/office/drawing/2014/main" id="{5651B248-503F-C44C-9116-B370C888BC8A}"/>
              </a:ext>
            </a:extLst>
          </p:cNvPr>
          <p:cNvSpPr txBox="1"/>
          <p:nvPr/>
        </p:nvSpPr>
        <p:spPr>
          <a:xfrm>
            <a:off x="1669377" y="1012954"/>
            <a:ext cx="8853245" cy="4832092"/>
          </a:xfrm>
          <a:prstGeom prst="rect">
            <a:avLst/>
          </a:prstGeom>
          <a:noFill/>
        </p:spPr>
        <p:txBody>
          <a:bodyPr wrap="square" rtlCol="0">
            <a:spAutoFit/>
          </a:bodyPr>
          <a:lstStyle/>
          <a:p>
            <a:pPr algn="just"/>
            <a:r>
              <a:rPr lang="es-MX" sz="2800" dirty="0"/>
              <a:t> </a:t>
            </a:r>
          </a:p>
          <a:p>
            <a:pPr algn="just"/>
            <a:r>
              <a:rPr lang="es-MX" sz="2800" dirty="0"/>
              <a:t>Este procedimiento abarca el ingreso, la entrega en uso, reintegro y/o disposición final de los bienes adquiridos con recursos del presupuesto de la Secretaría Distrital de Gobierno y los Fondos de Desarrollo Local. Las directrices establecidas en este procedimiento deben ser aplicadas por los almacenes de las alcaldías locales y del nivel central. Inicia desde los ingresos, continua con la entrega al servicio y termina con las salidas de bienes de los almacenes, egresos y/o traslados. Aplica a todos los procesos de la Secretaría Distrital de Gobierno.</a:t>
            </a:r>
            <a:endParaRPr lang="es-CO" sz="2800" dirty="0">
              <a:solidFill>
                <a:schemeClr val="tx1">
                  <a:lumMod val="85000"/>
                  <a:lumOff val="15000"/>
                </a:schemeClr>
              </a:solidFill>
            </a:endParaRPr>
          </a:p>
        </p:txBody>
      </p:sp>
    </p:spTree>
    <p:extLst>
      <p:ext uri="{BB962C8B-B14F-4D97-AF65-F5344CB8AC3E}">
        <p14:creationId xmlns:p14="http://schemas.microsoft.com/office/powerpoint/2010/main" val="4272547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E565CD6-051C-C543-946E-1F5FAC9E8EAD}"/>
              </a:ext>
            </a:extLst>
          </p:cNvPr>
          <p:cNvSpPr txBox="1"/>
          <p:nvPr/>
        </p:nvSpPr>
        <p:spPr>
          <a:xfrm>
            <a:off x="2895601" y="574850"/>
            <a:ext cx="6131858" cy="553998"/>
          </a:xfrm>
          <a:prstGeom prst="rect">
            <a:avLst/>
          </a:prstGeom>
          <a:noFill/>
        </p:spPr>
        <p:txBody>
          <a:bodyPr wrap="square" rtlCol="0">
            <a:spAutoFit/>
          </a:bodyPr>
          <a:lstStyle/>
          <a:p>
            <a:pPr algn="ctr"/>
            <a:r>
              <a:rPr lang="es-CO" sz="3000" b="1" dirty="0">
                <a:solidFill>
                  <a:srgbClr val="F60002"/>
                </a:solidFill>
              </a:rPr>
              <a:t>POLÍTICAS DE OPERACIÓN</a:t>
            </a:r>
          </a:p>
        </p:txBody>
      </p:sp>
      <p:sp>
        <p:nvSpPr>
          <p:cNvPr id="4" name="CuadroTexto 3">
            <a:extLst>
              <a:ext uri="{FF2B5EF4-FFF2-40B4-BE49-F238E27FC236}">
                <a16:creationId xmlns:a16="http://schemas.microsoft.com/office/drawing/2014/main" id="{5E1205F4-9AEB-6B4C-8D0B-43616F234FA3}"/>
              </a:ext>
            </a:extLst>
          </p:cNvPr>
          <p:cNvSpPr txBox="1"/>
          <p:nvPr/>
        </p:nvSpPr>
        <p:spPr>
          <a:xfrm>
            <a:off x="1252071" y="1181032"/>
            <a:ext cx="3476550" cy="1569660"/>
          </a:xfrm>
          <a:prstGeom prst="rect">
            <a:avLst/>
          </a:prstGeom>
          <a:noFill/>
        </p:spPr>
        <p:txBody>
          <a:bodyPr wrap="square" rtlCol="0">
            <a:spAutoFit/>
          </a:bodyPr>
          <a:lstStyle/>
          <a:p>
            <a:pPr marL="285750" indent="-285750" algn="just">
              <a:buFont typeface="Wingdings" panose="05000000000000000000" pitchFamily="2" charset="2"/>
              <a:buChar char="v"/>
            </a:pPr>
            <a:r>
              <a:rPr lang="es-MX" sz="1600" dirty="0"/>
              <a:t>Los responsables de los almacenes no podrán recibir bienes a proveedores, sin que exista un acto administrativo o contrato suscrito por la entidad que avale dicha operación.</a:t>
            </a:r>
            <a:endParaRPr lang="es-CO" sz="1600" dirty="0">
              <a:solidFill>
                <a:schemeClr val="tx1">
                  <a:lumMod val="65000"/>
                  <a:lumOff val="35000"/>
                </a:schemeClr>
              </a:solidFill>
            </a:endParaRPr>
          </a:p>
        </p:txBody>
      </p:sp>
      <p:sp>
        <p:nvSpPr>
          <p:cNvPr id="6" name="CuadroTexto 5">
            <a:extLst>
              <a:ext uri="{FF2B5EF4-FFF2-40B4-BE49-F238E27FC236}">
                <a16:creationId xmlns:a16="http://schemas.microsoft.com/office/drawing/2014/main" id="{217AF56B-56DC-594A-9F41-13F9AAC7A677}"/>
              </a:ext>
            </a:extLst>
          </p:cNvPr>
          <p:cNvSpPr txBox="1"/>
          <p:nvPr/>
        </p:nvSpPr>
        <p:spPr>
          <a:xfrm>
            <a:off x="7942730" y="1181032"/>
            <a:ext cx="3476550" cy="3293209"/>
          </a:xfrm>
          <a:prstGeom prst="rect">
            <a:avLst/>
          </a:prstGeom>
          <a:noFill/>
        </p:spPr>
        <p:txBody>
          <a:bodyPr wrap="square" rtlCol="0">
            <a:spAutoFit/>
          </a:bodyPr>
          <a:lstStyle/>
          <a:p>
            <a:pPr marL="285750" indent="-285750" algn="just">
              <a:buFont typeface="Wingdings" panose="05000000000000000000" pitchFamily="2" charset="2"/>
              <a:buChar char="v"/>
            </a:pPr>
            <a:r>
              <a:rPr lang="es-MX" sz="1600" dirty="0"/>
              <a:t>Las compras generales de bienes por parte de la entidad, ya sea con recursos de funcionamiento o de inversión, en el momento de su adquisición y llegada al almacén se les deberá dar el respectivo ingreso, en donde se realizará la verificación del cumplimiento de los requisitos de compra por parte del Apoyo a la Supervisión del contrato. Así mismo, la revisión de las especificaciones técnicas y los valores están a cargo del supervisor del contrato.</a:t>
            </a:r>
            <a:endParaRPr lang="es-CO" sz="1600" dirty="0">
              <a:solidFill>
                <a:schemeClr val="tx1">
                  <a:lumMod val="65000"/>
                  <a:lumOff val="35000"/>
                </a:schemeClr>
              </a:solidFill>
            </a:endParaRPr>
          </a:p>
        </p:txBody>
      </p:sp>
      <p:sp>
        <p:nvSpPr>
          <p:cNvPr id="7" name="CuadroTexto 6">
            <a:extLst>
              <a:ext uri="{FF2B5EF4-FFF2-40B4-BE49-F238E27FC236}">
                <a16:creationId xmlns:a16="http://schemas.microsoft.com/office/drawing/2014/main" id="{87D13268-8CA3-4446-A99A-EA3173E553F2}"/>
              </a:ext>
            </a:extLst>
          </p:cNvPr>
          <p:cNvSpPr txBox="1"/>
          <p:nvPr/>
        </p:nvSpPr>
        <p:spPr>
          <a:xfrm>
            <a:off x="4357725" y="2996694"/>
            <a:ext cx="3476550" cy="3293209"/>
          </a:xfrm>
          <a:prstGeom prst="rect">
            <a:avLst/>
          </a:prstGeom>
          <a:noFill/>
        </p:spPr>
        <p:txBody>
          <a:bodyPr wrap="square" rtlCol="0">
            <a:spAutoFit/>
          </a:bodyPr>
          <a:lstStyle/>
          <a:p>
            <a:pPr marL="285750" indent="-285750" algn="just">
              <a:buFont typeface="Wingdings" panose="05000000000000000000" pitchFamily="2" charset="2"/>
              <a:buChar char="v"/>
            </a:pPr>
            <a:r>
              <a:rPr lang="es-MX" sz="1600" dirty="0"/>
              <a:t>Toda solicitud de ingreso, traslado, o asignación de bienes al servicio, o cambio de responsable y reintegro al almacén, para el caso del Nivel Central debe ser realizada mediante el aplicativo de servicios establecido por la entidad (HOLA u Orfeo), para el caso de las localidades si no es posible por este medio, se deberá enviar un correo electrónico al responsable de almacén de la respectiva localidad, para hacer el trámite a que haya lugar. </a:t>
            </a:r>
            <a:endParaRPr lang="es-CO" sz="1600" dirty="0">
              <a:solidFill>
                <a:schemeClr val="tx1">
                  <a:lumMod val="65000"/>
                  <a:lumOff val="35000"/>
                </a:schemeClr>
              </a:solidFill>
            </a:endParaRPr>
          </a:p>
        </p:txBody>
      </p:sp>
      <p:pic>
        <p:nvPicPr>
          <p:cNvPr id="1026" name="Picture 2" descr="Cómo organizar un almacén de forma eficiente | Ractem">
            <a:extLst>
              <a:ext uri="{FF2B5EF4-FFF2-40B4-BE49-F238E27FC236}">
                <a16:creationId xmlns:a16="http://schemas.microsoft.com/office/drawing/2014/main" id="{15FC72DC-5717-4F42-B21A-17126B0EFE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1823" y="3551709"/>
            <a:ext cx="2694695" cy="1569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5523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DA1B09F-6FAA-4381-B816-668B34FE1887}"/>
              </a:ext>
            </a:extLst>
          </p:cNvPr>
          <p:cNvSpPr txBox="1"/>
          <p:nvPr/>
        </p:nvSpPr>
        <p:spPr>
          <a:xfrm>
            <a:off x="1438834" y="388849"/>
            <a:ext cx="9314329" cy="553998"/>
          </a:xfrm>
          <a:prstGeom prst="rect">
            <a:avLst/>
          </a:prstGeom>
          <a:noFill/>
        </p:spPr>
        <p:txBody>
          <a:bodyPr wrap="square" rtlCol="0">
            <a:spAutoFit/>
          </a:bodyPr>
          <a:lstStyle/>
          <a:p>
            <a:pPr algn="ctr"/>
            <a:r>
              <a:rPr lang="es-CO" sz="3000" b="1" dirty="0">
                <a:solidFill>
                  <a:srgbClr val="F60002"/>
                </a:solidFill>
              </a:rPr>
              <a:t>LISTADO DE DOCUMENTOS PARA INGRESO A ALMACÉN</a:t>
            </a:r>
          </a:p>
        </p:txBody>
      </p:sp>
      <p:sp>
        <p:nvSpPr>
          <p:cNvPr id="3" name="CuadroTexto 2">
            <a:extLst>
              <a:ext uri="{FF2B5EF4-FFF2-40B4-BE49-F238E27FC236}">
                <a16:creationId xmlns:a16="http://schemas.microsoft.com/office/drawing/2014/main" id="{4EEC8E65-3803-4718-AC97-36001EA944B5}"/>
              </a:ext>
            </a:extLst>
          </p:cNvPr>
          <p:cNvSpPr txBox="1"/>
          <p:nvPr/>
        </p:nvSpPr>
        <p:spPr>
          <a:xfrm>
            <a:off x="2456327" y="2202465"/>
            <a:ext cx="7279341" cy="2031325"/>
          </a:xfrm>
          <a:prstGeom prst="rect">
            <a:avLst/>
          </a:prstGeom>
          <a:noFill/>
        </p:spPr>
        <p:txBody>
          <a:bodyPr wrap="square" rtlCol="0">
            <a:spAutoFit/>
          </a:bodyPr>
          <a:lstStyle/>
          <a:p>
            <a:pPr algn="just"/>
            <a:r>
              <a:rPr lang="es-MX" dirty="0"/>
              <a:t>Los Ingresos al Almacén, se reciben a través del aplicativo Orfeo mediante Memorando, reasignado a la bandeja de ORFEO del almacenista. Los documentos físicos soporte deben ser entregados en el área de Almacén, de lunes a viernes de 7:00 a 4:30 pm.</a:t>
            </a:r>
          </a:p>
          <a:p>
            <a:pPr algn="just"/>
            <a:endParaRPr lang="es-MX" dirty="0"/>
          </a:p>
          <a:p>
            <a:pPr algn="just"/>
            <a:r>
              <a:rPr lang="es-MX" dirty="0"/>
              <a:t>Nota: Los 3 primeros días y los 3 últimos días hábiles de cada mes, no se reciben ingresos por temas de cierre contable.</a:t>
            </a:r>
            <a:endParaRPr lang="es-CO" dirty="0"/>
          </a:p>
        </p:txBody>
      </p:sp>
    </p:spTree>
    <p:extLst>
      <p:ext uri="{BB962C8B-B14F-4D97-AF65-F5344CB8AC3E}">
        <p14:creationId xmlns:p14="http://schemas.microsoft.com/office/powerpoint/2010/main" val="13567176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DA1B09F-6FAA-4381-B816-668B34FE1887}"/>
              </a:ext>
            </a:extLst>
          </p:cNvPr>
          <p:cNvSpPr txBox="1"/>
          <p:nvPr/>
        </p:nvSpPr>
        <p:spPr>
          <a:xfrm>
            <a:off x="1438834" y="388849"/>
            <a:ext cx="9314329" cy="553998"/>
          </a:xfrm>
          <a:prstGeom prst="rect">
            <a:avLst/>
          </a:prstGeom>
          <a:noFill/>
        </p:spPr>
        <p:txBody>
          <a:bodyPr wrap="square" rtlCol="0">
            <a:spAutoFit/>
          </a:bodyPr>
          <a:lstStyle/>
          <a:p>
            <a:pPr algn="ctr"/>
            <a:r>
              <a:rPr lang="es-CO" sz="3000" b="1" dirty="0">
                <a:solidFill>
                  <a:srgbClr val="F60002"/>
                </a:solidFill>
              </a:rPr>
              <a:t>LISTADO DE DOCUMENTOS PARA INGRESO A ALMACÉN</a:t>
            </a:r>
          </a:p>
        </p:txBody>
      </p:sp>
      <p:sp>
        <p:nvSpPr>
          <p:cNvPr id="4" name="Rectángulo 3">
            <a:extLst>
              <a:ext uri="{FF2B5EF4-FFF2-40B4-BE49-F238E27FC236}">
                <a16:creationId xmlns:a16="http://schemas.microsoft.com/office/drawing/2014/main" id="{AFC709B8-E88C-4EC7-B1D1-D58A9B1D37B0}"/>
              </a:ext>
            </a:extLst>
          </p:cNvPr>
          <p:cNvSpPr/>
          <p:nvPr/>
        </p:nvSpPr>
        <p:spPr>
          <a:xfrm>
            <a:off x="295835" y="1292471"/>
            <a:ext cx="10327341" cy="7063472"/>
          </a:xfrm>
          <a:prstGeom prst="rect">
            <a:avLst/>
          </a:prstGeom>
        </p:spPr>
        <p:txBody>
          <a:bodyPr wrap="square">
            <a:spAutoFit/>
          </a:bodyPr>
          <a:lstStyle/>
          <a:p>
            <a:pPr marL="285750" indent="-285750">
              <a:buFont typeface="Wingdings" panose="05000000000000000000" pitchFamily="2" charset="2"/>
              <a:buChar char="ü"/>
            </a:pPr>
            <a:r>
              <a:rPr lang="es-MX" sz="1500" dirty="0"/>
              <a:t>Acta de recibo a satisfacción (Intranet Matiz C</a:t>
            </a:r>
            <a:r>
              <a:rPr lang="es-CO" sz="1500" dirty="0" err="1"/>
              <a:t>ódigo</a:t>
            </a:r>
            <a:r>
              <a:rPr lang="es-CO" sz="1500" dirty="0"/>
              <a:t>: GCO-GCI-F175</a:t>
            </a:r>
            <a:r>
              <a:rPr lang="es-MX" sz="1500" dirty="0"/>
              <a:t>) </a:t>
            </a:r>
            <a:r>
              <a:rPr lang="es-CO" sz="1500" dirty="0"/>
              <a:t>debidamente diligenciado y firmado. </a:t>
            </a:r>
          </a:p>
          <a:p>
            <a:pPr marL="285750" indent="-285750">
              <a:buFont typeface="Wingdings" panose="05000000000000000000" pitchFamily="2" charset="2"/>
              <a:buChar char="ü"/>
            </a:pPr>
            <a:r>
              <a:rPr lang="es-MX" sz="1500" dirty="0"/>
              <a:t>Formato Evidencia de Reunión, con su respectivo registro fotográfico. (Intranet </a:t>
            </a:r>
            <a:r>
              <a:rPr lang="es-CO" sz="1500" dirty="0"/>
              <a:t>GDI-GPD-F029</a:t>
            </a:r>
            <a:r>
              <a:rPr lang="es-MX" sz="1500" dirty="0"/>
              <a:t>)</a:t>
            </a:r>
          </a:p>
          <a:p>
            <a:pPr marL="285750" indent="-285750">
              <a:buFont typeface="Wingdings" panose="05000000000000000000" pitchFamily="2" charset="2"/>
              <a:buChar char="ü"/>
            </a:pPr>
            <a:r>
              <a:rPr lang="es-CO" sz="1500" dirty="0"/>
              <a:t>Factura(s) electrónica con </a:t>
            </a:r>
            <a:r>
              <a:rPr lang="es-MX" sz="1500" dirty="0"/>
              <a:t>código QR y CUFE </a:t>
            </a:r>
            <a:r>
              <a:rPr lang="es-CO" sz="1500" dirty="0"/>
              <a:t>discriminada por elementos, precio unitario, porcentaje de IVA, y valor total. </a:t>
            </a:r>
            <a:r>
              <a:rPr lang="es-MX" sz="1500" dirty="0"/>
              <a:t>La factura debe venir a nombre del Fondo de Desarrollo Local de Tunjuelito.</a:t>
            </a:r>
          </a:p>
          <a:p>
            <a:pPr marL="285750" indent="-285750">
              <a:buFont typeface="Wingdings" panose="05000000000000000000" pitchFamily="2" charset="2"/>
              <a:buChar char="ü"/>
            </a:pPr>
            <a:r>
              <a:rPr lang="es-MX" sz="1500" dirty="0"/>
              <a:t>Autorización facturación electrónica.</a:t>
            </a:r>
          </a:p>
          <a:p>
            <a:pPr marL="285750" indent="-285750">
              <a:buFont typeface="Wingdings" panose="05000000000000000000" pitchFamily="2" charset="2"/>
              <a:buChar char="ü"/>
            </a:pPr>
            <a:r>
              <a:rPr lang="es-MX" sz="1500" dirty="0"/>
              <a:t>Fotocopia C.C. de representante legal.</a:t>
            </a:r>
          </a:p>
          <a:p>
            <a:pPr marL="285750" indent="-285750">
              <a:buFont typeface="Wingdings" panose="05000000000000000000" pitchFamily="2" charset="2"/>
              <a:buChar char="ü"/>
            </a:pPr>
            <a:r>
              <a:rPr lang="es-MX" sz="1500" dirty="0"/>
              <a:t>RUT.</a:t>
            </a:r>
          </a:p>
          <a:p>
            <a:pPr marL="285750" indent="-285750">
              <a:buFont typeface="Wingdings" panose="05000000000000000000" pitchFamily="2" charset="2"/>
              <a:buChar char="ü"/>
            </a:pPr>
            <a:r>
              <a:rPr lang="es-MX" sz="1500" dirty="0"/>
              <a:t>Acta de inicio.</a:t>
            </a:r>
          </a:p>
          <a:p>
            <a:pPr marL="285750" indent="-285750">
              <a:buFont typeface="Wingdings" panose="05000000000000000000" pitchFamily="2" charset="2"/>
              <a:buChar char="ü"/>
            </a:pPr>
            <a:r>
              <a:rPr lang="es-MX" sz="1500" dirty="0"/>
              <a:t>Contrato u orden de compra.</a:t>
            </a:r>
          </a:p>
          <a:p>
            <a:pPr marL="285750" indent="-285750">
              <a:buFont typeface="Wingdings" panose="05000000000000000000" pitchFamily="2" charset="2"/>
              <a:buChar char="ü"/>
            </a:pPr>
            <a:r>
              <a:rPr lang="es-CO" sz="1500" dirty="0"/>
              <a:t>Copia Prorrogas cuando aplique </a:t>
            </a:r>
          </a:p>
          <a:p>
            <a:pPr marL="285750" indent="-285750">
              <a:buFont typeface="Wingdings" panose="05000000000000000000" pitchFamily="2" charset="2"/>
              <a:buChar char="ü"/>
            </a:pPr>
            <a:r>
              <a:rPr lang="es-MX" sz="1500" dirty="0"/>
              <a:t>Cuando la factura haga referencia a elementos tecnológicos, tales como Computadores, Televisores, Impresoras, Escáner, etc., solicitar al proveedor listado detallado de los bienes donde se incluya descripción, referencia, marca y seriales En caso de no anexar este documento NO se gestionará el Ingreso al Almacén sin excepciones. </a:t>
            </a:r>
          </a:p>
          <a:p>
            <a:pPr marL="285750" indent="-285750">
              <a:buFont typeface="Wingdings" panose="05000000000000000000" pitchFamily="2" charset="2"/>
              <a:buChar char="ü"/>
            </a:pPr>
            <a:r>
              <a:rPr lang="es-MX" sz="1500" dirty="0"/>
              <a:t>Si son vehículos especificar las modificaciones, repuestos o accesorios. </a:t>
            </a:r>
          </a:p>
          <a:p>
            <a:pPr marL="285750" indent="-285750">
              <a:buFont typeface="Wingdings" panose="05000000000000000000" pitchFamily="2" charset="2"/>
              <a:buChar char="ü"/>
            </a:pPr>
            <a:r>
              <a:rPr lang="es-MX" sz="1500" dirty="0">
                <a:solidFill>
                  <a:srgbClr val="0070C0"/>
                </a:solidFill>
              </a:rPr>
              <a:t>Evidencia de reunión con el tercero que va a recibir los elementos, constando que todo corresponde y está acorde.</a:t>
            </a:r>
          </a:p>
          <a:p>
            <a:pPr marL="285750" indent="-285750">
              <a:buFont typeface="Wingdings" panose="05000000000000000000" pitchFamily="2" charset="2"/>
              <a:buChar char="ü"/>
            </a:pPr>
            <a:r>
              <a:rPr lang="es-MX" sz="1500" dirty="0"/>
              <a:t>Memorando radicado en ORFEO, dirigido al almacén con la solicitud de ingreso y salida.</a:t>
            </a:r>
          </a:p>
          <a:p>
            <a:endParaRPr lang="es-MX" sz="1500" dirty="0"/>
          </a:p>
          <a:p>
            <a:endParaRPr lang="es-CO" sz="1500" dirty="0"/>
          </a:p>
          <a:p>
            <a:r>
              <a:rPr lang="es-MX" sz="1500" dirty="0"/>
              <a:t>Nota: Si el contratista o proveedor es nuevo, se solicita enviar previamente el RUT al correo de Almacén, con el fin de gestionar mediante un CASO HOLA la creación del tercero en SICAPITAL. </a:t>
            </a:r>
            <a:r>
              <a:rPr lang="es-MX" sz="1500" b="1" dirty="0"/>
              <a:t>Se recuerda que los CASOS HOLA cuentan con un plazo de cinco (5) días hábiles para su trámite.</a:t>
            </a:r>
          </a:p>
          <a:p>
            <a:endParaRPr lang="es-MX" sz="1500" b="1" dirty="0"/>
          </a:p>
          <a:p>
            <a:endParaRPr lang="es-CO" dirty="0"/>
          </a:p>
          <a:p>
            <a:endParaRPr lang="es-MX" sz="1500" b="1" dirty="0"/>
          </a:p>
          <a:p>
            <a:endParaRPr lang="es-MX" dirty="0"/>
          </a:p>
          <a:p>
            <a:endParaRPr lang="es-MX" dirty="0"/>
          </a:p>
          <a:p>
            <a:pPr marL="285750" indent="-285750">
              <a:buFont typeface="Wingdings" panose="05000000000000000000" pitchFamily="2" charset="2"/>
              <a:buChar char="ü"/>
            </a:pPr>
            <a:endParaRPr lang="es-MX" dirty="0"/>
          </a:p>
          <a:p>
            <a:endParaRPr lang="es-MX" dirty="0"/>
          </a:p>
          <a:p>
            <a:pPr marL="285750" indent="-285750" algn="just">
              <a:buFont typeface="Wingdings" panose="05000000000000000000" pitchFamily="2" charset="2"/>
              <a:buChar char="v"/>
            </a:pPr>
            <a:endParaRPr lang="es-CO" dirty="0"/>
          </a:p>
        </p:txBody>
      </p:sp>
    </p:spTree>
    <p:extLst>
      <p:ext uri="{BB962C8B-B14F-4D97-AF65-F5344CB8AC3E}">
        <p14:creationId xmlns:p14="http://schemas.microsoft.com/office/powerpoint/2010/main" val="27458013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DA1B09F-6FAA-4381-B816-668B34FE1887}"/>
              </a:ext>
            </a:extLst>
          </p:cNvPr>
          <p:cNvSpPr txBox="1"/>
          <p:nvPr/>
        </p:nvSpPr>
        <p:spPr>
          <a:xfrm>
            <a:off x="1205752" y="188940"/>
            <a:ext cx="9314329" cy="553998"/>
          </a:xfrm>
          <a:prstGeom prst="rect">
            <a:avLst/>
          </a:prstGeom>
          <a:noFill/>
        </p:spPr>
        <p:txBody>
          <a:bodyPr wrap="square" rtlCol="0">
            <a:spAutoFit/>
          </a:bodyPr>
          <a:lstStyle/>
          <a:p>
            <a:pPr algn="ctr"/>
            <a:r>
              <a:rPr lang="es-CO" sz="3000" b="1" dirty="0">
                <a:solidFill>
                  <a:srgbClr val="F60002"/>
                </a:solidFill>
              </a:rPr>
              <a:t>RECOMENDACIONES</a:t>
            </a:r>
            <a:r>
              <a:rPr lang="es-CO" b="1" dirty="0"/>
              <a:t> </a:t>
            </a:r>
            <a:r>
              <a:rPr lang="es-CO" sz="3000" b="1" dirty="0">
                <a:solidFill>
                  <a:srgbClr val="F60002"/>
                </a:solidFill>
              </a:rPr>
              <a:t>Y VARIOS: </a:t>
            </a:r>
          </a:p>
        </p:txBody>
      </p:sp>
      <p:sp>
        <p:nvSpPr>
          <p:cNvPr id="4" name="Rectángulo 3">
            <a:extLst>
              <a:ext uri="{FF2B5EF4-FFF2-40B4-BE49-F238E27FC236}">
                <a16:creationId xmlns:a16="http://schemas.microsoft.com/office/drawing/2014/main" id="{AFC709B8-E88C-4EC7-B1D1-D58A9B1D37B0}"/>
              </a:ext>
            </a:extLst>
          </p:cNvPr>
          <p:cNvSpPr/>
          <p:nvPr/>
        </p:nvSpPr>
        <p:spPr>
          <a:xfrm>
            <a:off x="403412" y="1319365"/>
            <a:ext cx="10327341" cy="6093976"/>
          </a:xfrm>
          <a:prstGeom prst="rect">
            <a:avLst/>
          </a:prstGeom>
        </p:spPr>
        <p:txBody>
          <a:bodyPr wrap="square">
            <a:spAutoFit/>
          </a:bodyPr>
          <a:lstStyle/>
          <a:p>
            <a:endParaRPr lang="es-CO" dirty="0"/>
          </a:p>
          <a:p>
            <a:pPr marL="285750" indent="-285750">
              <a:buFont typeface="Wingdings" panose="05000000000000000000" pitchFamily="2" charset="2"/>
              <a:buChar char="ü"/>
            </a:pPr>
            <a:r>
              <a:rPr lang="es-MX" dirty="0"/>
              <a:t>La factura con la cual se ingresan los elementos a almacén debe de ser la misma que se envía a Contabilidad para tramitar pago. </a:t>
            </a:r>
          </a:p>
          <a:p>
            <a:pPr marL="285750" indent="-285750">
              <a:buFont typeface="Wingdings" panose="05000000000000000000" pitchFamily="2" charset="2"/>
              <a:buChar char="ü"/>
            </a:pPr>
            <a:r>
              <a:rPr lang="es-MX" dirty="0"/>
              <a:t>Por cada factura un memorando con sus respectivos documentos. </a:t>
            </a:r>
          </a:p>
          <a:p>
            <a:pPr marL="285750" indent="-285750">
              <a:buFont typeface="Wingdings" panose="05000000000000000000" pitchFamily="2" charset="2"/>
              <a:buChar char="ü"/>
            </a:pPr>
            <a:r>
              <a:rPr lang="es-MX" dirty="0"/>
              <a:t>El almacén tendrá dos (2) días para realizar el ingreso una vez recibida la solicitud posterior a esto el apoyo a la supervisión debe acercarse a la Oficina de Almacén para recibir el documento de Ingreso y firmar el soporte de Salida correspondiente. Estos se cargarán en el memorando de solicitud. </a:t>
            </a:r>
          </a:p>
          <a:p>
            <a:pPr marL="285750" indent="-285750">
              <a:buFont typeface="Wingdings" panose="05000000000000000000" pitchFamily="2" charset="2"/>
              <a:buChar char="ü"/>
            </a:pPr>
            <a:r>
              <a:rPr lang="es-MX" dirty="0"/>
              <a:t>Revisar los valores del ingreso ya que no es posible realizar modificaciones en SICAPITAL una vez aprobado el ingreso </a:t>
            </a:r>
          </a:p>
          <a:p>
            <a:pPr marL="285750" indent="-285750">
              <a:buFont typeface="Wingdings" panose="05000000000000000000" pitchFamily="2" charset="2"/>
              <a:buChar char="ü"/>
            </a:pPr>
            <a:r>
              <a:rPr lang="es-MX" dirty="0"/>
              <a:t>Contemplar tiempo prudente en la fecha de vencimiento de la factura de acuerdo con la programación de PAC. Se sugiere 3 meses o más. </a:t>
            </a:r>
          </a:p>
          <a:p>
            <a:endParaRPr lang="es-MX" dirty="0"/>
          </a:p>
          <a:p>
            <a:r>
              <a:rPr lang="es-MX" b="1" dirty="0"/>
              <a:t>NOTA: “Es importante mencionar que el apoyo a la supervisión es quien verifica las especificaciones de los bienes tal y como lo establece en las actividades 4 y 5 del procedimiento en el Manual GCO-GCI-P002.”</a:t>
            </a:r>
            <a:endParaRPr lang="es-MX" dirty="0"/>
          </a:p>
          <a:p>
            <a:endParaRPr lang="es-MX" sz="1500" b="1" dirty="0"/>
          </a:p>
          <a:p>
            <a:pPr algn="just"/>
            <a:endParaRPr lang="es-CO" dirty="0"/>
          </a:p>
          <a:p>
            <a:endParaRPr lang="es-MX" sz="1500" b="1" dirty="0"/>
          </a:p>
          <a:p>
            <a:endParaRPr lang="es-MX" dirty="0"/>
          </a:p>
          <a:p>
            <a:endParaRPr lang="es-MX" dirty="0"/>
          </a:p>
          <a:p>
            <a:pPr marL="285750" indent="-285750">
              <a:buFont typeface="Wingdings" panose="05000000000000000000" pitchFamily="2" charset="2"/>
              <a:buChar char="ü"/>
            </a:pPr>
            <a:endParaRPr lang="es-MX" dirty="0"/>
          </a:p>
          <a:p>
            <a:endParaRPr lang="es-MX" dirty="0"/>
          </a:p>
          <a:p>
            <a:pPr marL="285750" indent="-285750" algn="just">
              <a:buFont typeface="Wingdings" panose="05000000000000000000" pitchFamily="2" charset="2"/>
              <a:buChar char="v"/>
            </a:pPr>
            <a:endParaRPr lang="es-CO" dirty="0"/>
          </a:p>
        </p:txBody>
      </p:sp>
    </p:spTree>
    <p:extLst>
      <p:ext uri="{BB962C8B-B14F-4D97-AF65-F5344CB8AC3E}">
        <p14:creationId xmlns:p14="http://schemas.microsoft.com/office/powerpoint/2010/main" val="26987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DA1B09F-6FAA-4381-B816-668B34FE1887}"/>
              </a:ext>
            </a:extLst>
          </p:cNvPr>
          <p:cNvSpPr txBox="1"/>
          <p:nvPr/>
        </p:nvSpPr>
        <p:spPr>
          <a:xfrm>
            <a:off x="1160927" y="395128"/>
            <a:ext cx="9314329" cy="553998"/>
          </a:xfrm>
          <a:prstGeom prst="rect">
            <a:avLst/>
          </a:prstGeom>
          <a:noFill/>
        </p:spPr>
        <p:txBody>
          <a:bodyPr wrap="square" rtlCol="0">
            <a:spAutoFit/>
          </a:bodyPr>
          <a:lstStyle/>
          <a:p>
            <a:pPr algn="ctr"/>
            <a:r>
              <a:rPr lang="es-CO" sz="3000" b="1" dirty="0">
                <a:solidFill>
                  <a:srgbClr val="F60002"/>
                </a:solidFill>
              </a:rPr>
              <a:t>INGRESOS</a:t>
            </a:r>
            <a:r>
              <a:rPr lang="es-CO" b="1" dirty="0"/>
              <a:t> </a:t>
            </a:r>
            <a:r>
              <a:rPr lang="es-CO" sz="3000" b="1" dirty="0">
                <a:solidFill>
                  <a:srgbClr val="F60002"/>
                </a:solidFill>
              </a:rPr>
              <a:t>EXTEMPORANEOS: </a:t>
            </a:r>
          </a:p>
        </p:txBody>
      </p:sp>
      <p:sp>
        <p:nvSpPr>
          <p:cNvPr id="4" name="Rectángulo 3">
            <a:extLst>
              <a:ext uri="{FF2B5EF4-FFF2-40B4-BE49-F238E27FC236}">
                <a16:creationId xmlns:a16="http://schemas.microsoft.com/office/drawing/2014/main" id="{AFC709B8-E88C-4EC7-B1D1-D58A9B1D37B0}"/>
              </a:ext>
            </a:extLst>
          </p:cNvPr>
          <p:cNvSpPr/>
          <p:nvPr/>
        </p:nvSpPr>
        <p:spPr>
          <a:xfrm>
            <a:off x="932329" y="1319365"/>
            <a:ext cx="10327341" cy="5309146"/>
          </a:xfrm>
          <a:prstGeom prst="rect">
            <a:avLst/>
          </a:prstGeom>
        </p:spPr>
        <p:txBody>
          <a:bodyPr wrap="square">
            <a:spAutoFit/>
          </a:bodyPr>
          <a:lstStyle/>
          <a:p>
            <a:r>
              <a:rPr lang="es-MX" b="1" dirty="0"/>
              <a:t>El tiempo mínimo para solicitud de un Ingreso al almacén es de CINCO DIAS HABILES antes de la fecha de vencimiento del Contrato</a:t>
            </a:r>
            <a:r>
              <a:rPr lang="es-MX" dirty="0"/>
              <a:t>, lo anterior con el fin de prever situaciones tales como fallas en el sistema, creación de proveedores o congestión de solicitudes. Por lo que se les solicita organizar con los Proveedores las entregas de elementos y de documentación en su debido tiempo. </a:t>
            </a:r>
          </a:p>
          <a:p>
            <a:endParaRPr lang="es-MX" dirty="0"/>
          </a:p>
          <a:p>
            <a:r>
              <a:rPr lang="es-MX" dirty="0"/>
              <a:t>Todos los ingresos de bienes al almacén se deben realizar dentro de los tiempos contractuales establecidos; esto es, durante la vigencia del contrato. En el caso en que no se realice el ingreso de almacén en dichos términos, el(la) directivo(a) responsable y/o supervisor junto con el apoyo a la supervisión designado, deberán remitir a través del AGD un memorando detallado, dirigido al profesional de almacén, en donde se explique los pormenores que suscitaron tal situación, solicitando, por ende, el ingreso extemporáneo al almacén. </a:t>
            </a:r>
            <a:r>
              <a:rPr lang="es-MX" b="1" dirty="0"/>
              <a:t>Para el caso de los FDL el memorando deberá ser emitido por la(el) Alcalde local y el apoyo a la supervisión designado. </a:t>
            </a:r>
            <a:endParaRPr lang="es-MX" sz="1500" b="1" dirty="0"/>
          </a:p>
          <a:p>
            <a:pPr algn="just"/>
            <a:endParaRPr lang="es-CO" dirty="0"/>
          </a:p>
          <a:p>
            <a:endParaRPr lang="es-MX" sz="1500" b="1" dirty="0"/>
          </a:p>
          <a:p>
            <a:endParaRPr lang="es-MX" dirty="0"/>
          </a:p>
          <a:p>
            <a:endParaRPr lang="es-MX" dirty="0"/>
          </a:p>
          <a:p>
            <a:pPr marL="285750" indent="-285750">
              <a:buFont typeface="Wingdings" panose="05000000000000000000" pitchFamily="2" charset="2"/>
              <a:buChar char="ü"/>
            </a:pPr>
            <a:endParaRPr lang="es-MX" dirty="0"/>
          </a:p>
          <a:p>
            <a:endParaRPr lang="es-MX" dirty="0"/>
          </a:p>
          <a:p>
            <a:pPr marL="285750" indent="-285750" algn="just">
              <a:buFont typeface="Wingdings" panose="05000000000000000000" pitchFamily="2" charset="2"/>
              <a:buChar char="v"/>
            </a:pPr>
            <a:endParaRPr lang="es-CO" dirty="0"/>
          </a:p>
        </p:txBody>
      </p:sp>
    </p:spTree>
    <p:extLst>
      <p:ext uri="{BB962C8B-B14F-4D97-AF65-F5344CB8AC3E}">
        <p14:creationId xmlns:p14="http://schemas.microsoft.com/office/powerpoint/2010/main" val="4179838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5B3B109-C6FA-4854-AC27-744BF90B5885}"/>
              </a:ext>
            </a:extLst>
          </p:cNvPr>
          <p:cNvSpPr txBox="1"/>
          <p:nvPr/>
        </p:nvSpPr>
        <p:spPr>
          <a:xfrm>
            <a:off x="3030071" y="574850"/>
            <a:ext cx="6131858" cy="553998"/>
          </a:xfrm>
          <a:prstGeom prst="rect">
            <a:avLst/>
          </a:prstGeom>
          <a:noFill/>
        </p:spPr>
        <p:txBody>
          <a:bodyPr wrap="square" rtlCol="0">
            <a:spAutoFit/>
          </a:bodyPr>
          <a:lstStyle/>
          <a:p>
            <a:pPr algn="ctr"/>
            <a:r>
              <a:rPr lang="es-CO" sz="3000" b="1" dirty="0">
                <a:solidFill>
                  <a:srgbClr val="F60002"/>
                </a:solidFill>
              </a:rPr>
              <a:t>EJEMPLO DE INGRESO A ALMACÉN</a:t>
            </a:r>
          </a:p>
        </p:txBody>
      </p:sp>
      <p:pic>
        <p:nvPicPr>
          <p:cNvPr id="4" name="Imagen 3">
            <a:extLst>
              <a:ext uri="{FF2B5EF4-FFF2-40B4-BE49-F238E27FC236}">
                <a16:creationId xmlns:a16="http://schemas.microsoft.com/office/drawing/2014/main" id="{9E889F56-5068-42B7-BC92-EFF6E0BE7148}"/>
              </a:ext>
            </a:extLst>
          </p:cNvPr>
          <p:cNvPicPr>
            <a:picLocks noChangeAspect="1"/>
          </p:cNvPicPr>
          <p:nvPr/>
        </p:nvPicPr>
        <p:blipFill rotWithShape="1">
          <a:blip r:embed="rId2"/>
          <a:srcRect l="22794" t="12026" r="41250" b="5098"/>
          <a:stretch/>
        </p:blipFill>
        <p:spPr>
          <a:xfrm>
            <a:off x="2161872" y="1595717"/>
            <a:ext cx="3187547" cy="4132730"/>
          </a:xfrm>
          <a:prstGeom prst="rect">
            <a:avLst/>
          </a:prstGeom>
        </p:spPr>
      </p:pic>
      <p:pic>
        <p:nvPicPr>
          <p:cNvPr id="6" name="Imagen 5">
            <a:extLst>
              <a:ext uri="{FF2B5EF4-FFF2-40B4-BE49-F238E27FC236}">
                <a16:creationId xmlns:a16="http://schemas.microsoft.com/office/drawing/2014/main" id="{ADB69863-0F9C-46F9-9A9E-D05B6B6E81D9}"/>
              </a:ext>
            </a:extLst>
          </p:cNvPr>
          <p:cNvPicPr>
            <a:picLocks noChangeAspect="1"/>
          </p:cNvPicPr>
          <p:nvPr/>
        </p:nvPicPr>
        <p:blipFill rotWithShape="1">
          <a:blip r:embed="rId3"/>
          <a:srcRect l="22721" t="12419" r="41029" b="5228"/>
          <a:stretch/>
        </p:blipFill>
        <p:spPr>
          <a:xfrm>
            <a:off x="6842582" y="1595717"/>
            <a:ext cx="3396243" cy="4340028"/>
          </a:xfrm>
          <a:prstGeom prst="rect">
            <a:avLst/>
          </a:prstGeom>
        </p:spPr>
      </p:pic>
    </p:spTree>
    <p:extLst>
      <p:ext uri="{BB962C8B-B14F-4D97-AF65-F5344CB8AC3E}">
        <p14:creationId xmlns:p14="http://schemas.microsoft.com/office/powerpoint/2010/main" val="319837990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0467f5c2-67d6-4cf1-b6bc-1ea399f8a21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33C19BA9FD73AE4B831F14F15299243B" ma:contentTypeVersion="10" ma:contentTypeDescription="Crear nuevo documento." ma:contentTypeScope="" ma:versionID="fa867dc2682300277043b9fcce4d1061">
  <xsd:schema xmlns:xsd="http://www.w3.org/2001/XMLSchema" xmlns:xs="http://www.w3.org/2001/XMLSchema" xmlns:p="http://schemas.microsoft.com/office/2006/metadata/properties" xmlns:ns3="0467f5c2-67d6-4cf1-b6bc-1ea399f8a211" targetNamespace="http://schemas.microsoft.com/office/2006/metadata/properties" ma:root="true" ma:fieldsID="07e2fed567a0565b6a70078810f19d42" ns3:_="">
    <xsd:import namespace="0467f5c2-67d6-4cf1-b6bc-1ea399f8a211"/>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_activity" minOccurs="0"/>
                <xsd:element ref="ns3:MediaServiceSystemTags" minOccurs="0"/>
                <xsd:element ref="ns3:MediaServiceGenerationTime" minOccurs="0"/>
                <xsd:element ref="ns3:MediaServiceEventHashCode" minOccurs="0"/>
                <xsd:element ref="ns3:MediaLengthInSecond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67f5c2-67d6-4cf1-b6bc-1ea399f8a211"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_activity" ma:index="12" nillable="true" ma:displayName="_activity" ma:hidden="true" ma:internalName="_activity">
      <xsd:simpleType>
        <xsd:restriction base="dms:Note"/>
      </xsd:simpleType>
    </xsd:element>
    <xsd:element name="MediaServiceSystemTags" ma:index="13" nillable="true" ma:displayName="MediaServiceSystemTags" ma:hidden="true" ma:internalName="MediaServiceSystemTags" ma:readOnly="true">
      <xsd:simpleType>
        <xsd:restriction base="dms:Note"/>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BCBF9B-44EE-4072-A018-6AE9BF0C86ED}">
  <ds:schemaRefs>
    <ds:schemaRef ds:uri="http://schemas.microsoft.com/office/2006/documentManagement/types"/>
    <ds:schemaRef ds:uri="http://purl.org/dc/terms/"/>
    <ds:schemaRef ds:uri="http://schemas.microsoft.com/office/infopath/2007/PartnerControls"/>
    <ds:schemaRef ds:uri="http://purl.org/dc/dcmitype/"/>
    <ds:schemaRef ds:uri="http://purl.org/dc/elements/1.1/"/>
    <ds:schemaRef ds:uri="http://www.w3.org/XML/1998/namespace"/>
    <ds:schemaRef ds:uri="http://schemas.openxmlformats.org/package/2006/metadata/core-properties"/>
    <ds:schemaRef ds:uri="0467f5c2-67d6-4cf1-b6bc-1ea399f8a211"/>
    <ds:schemaRef ds:uri="http://schemas.microsoft.com/office/2006/metadata/properties"/>
  </ds:schemaRefs>
</ds:datastoreItem>
</file>

<file path=customXml/itemProps2.xml><?xml version="1.0" encoding="utf-8"?>
<ds:datastoreItem xmlns:ds="http://schemas.openxmlformats.org/officeDocument/2006/customXml" ds:itemID="{5E9AC5E2-FDAE-434A-9FC4-2DBC0AE867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67f5c2-67d6-4cf1-b6bc-1ea399f8a2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160229-F5F4-444D-9B26-1BBEEE7DFE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584</TotalTime>
  <Words>1135</Words>
  <Application>Microsoft Office PowerPoint</Application>
  <PresentationFormat>Panorámica</PresentationFormat>
  <Paragraphs>70</Paragraphs>
  <Slides>16</Slides>
  <Notes>0</Notes>
  <HiddenSlides>0</HiddenSlides>
  <MMClips>0</MMClips>
  <ScaleCrop>false</ScaleCrop>
  <HeadingPairs>
    <vt:vector size="4" baseType="variant">
      <vt:variant>
        <vt:lpstr>Tema</vt:lpstr>
      </vt:variant>
      <vt:variant>
        <vt:i4>1</vt:i4>
      </vt:variant>
      <vt:variant>
        <vt:lpstr>Títulos de diapositiva</vt:lpstr>
      </vt:variant>
      <vt:variant>
        <vt:i4>16</vt:i4>
      </vt:variant>
    </vt:vector>
  </HeadingPairs>
  <TitlesOfParts>
    <vt:vector size="17"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Josue Francisco Vargas Piamba</cp:lastModifiedBy>
  <cp:revision>28</cp:revision>
  <cp:lastPrinted>2026-03-02T13:50:53Z</cp:lastPrinted>
  <dcterms:created xsi:type="dcterms:W3CDTF">2020-01-14T13:48:49Z</dcterms:created>
  <dcterms:modified xsi:type="dcterms:W3CDTF">2026-03-10T16:21:45Z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0x01010033C19BA9FD73AE4B831F14F15299243B</vt:lpwstr>
  </property>
</Properties>
</file>