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sldIdLst>
    <p:sldId id="256" r:id="rId2"/>
    <p:sldId id="257" r:id="rId3"/>
    <p:sldId id="258" r:id="rId4"/>
    <p:sldId id="259" r:id="rId5"/>
    <p:sldId id="260" r:id="rId6"/>
    <p:sldId id="263" r:id="rId7"/>
    <p:sldId id="261" r:id="rId8"/>
    <p:sldId id="262"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7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2177867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1977186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633096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504753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152203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981566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184050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3264904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388765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8EB551C-B5F2-4861-9D3B-62E11C0ACF58}" type="datetimeFigureOut">
              <a:rPr lang="es-CO" smtClean="0"/>
              <a:t>10/12/2025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980716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8EB551C-B5F2-4861-9D3B-62E11C0ACF58}" type="datetimeFigureOut">
              <a:rPr lang="es-CO" smtClean="0"/>
              <a:t>10/12/2025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213639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A8EB551C-B5F2-4861-9D3B-62E11C0ACF58}" type="datetimeFigureOut">
              <a:rPr lang="es-CO" smtClean="0"/>
              <a:t>10/12/2025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979344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A8EB551C-B5F2-4861-9D3B-62E11C0ACF58}" type="datetimeFigureOut">
              <a:rPr lang="es-CO" smtClean="0"/>
              <a:t>10/12/2025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310282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EB551C-B5F2-4861-9D3B-62E11C0ACF58}" type="datetimeFigureOut">
              <a:rPr lang="es-CO" smtClean="0"/>
              <a:t>10/12/2025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4123158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A8EB551C-B5F2-4861-9D3B-62E11C0ACF58}" type="datetimeFigureOut">
              <a:rPr lang="es-CO" smtClean="0"/>
              <a:t>10/12/2025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3242575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A8EB551C-B5F2-4861-9D3B-62E11C0ACF58}" type="datetimeFigureOut">
              <a:rPr lang="es-CO" smtClean="0"/>
              <a:t>10/12/2025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49AA3B7-BE34-4F3E-9BF1-611CFF0D2F2E}" type="slidenum">
              <a:rPr lang="es-CO" smtClean="0"/>
              <a:t>‹Nº›</a:t>
            </a:fld>
            <a:endParaRPr lang="es-CO"/>
          </a:p>
        </p:txBody>
      </p:sp>
    </p:spTree>
    <p:extLst>
      <p:ext uri="{BB962C8B-B14F-4D97-AF65-F5344CB8AC3E}">
        <p14:creationId xmlns:p14="http://schemas.microsoft.com/office/powerpoint/2010/main" val="4179344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8EB551C-B5F2-4861-9D3B-62E11C0ACF58}" type="datetimeFigureOut">
              <a:rPr lang="es-CO" smtClean="0"/>
              <a:t>10/12/2025</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49AA3B7-BE34-4F3E-9BF1-611CFF0D2F2E}" type="slidenum">
              <a:rPr lang="es-CO" smtClean="0"/>
              <a:t>‹Nº›</a:t>
            </a:fld>
            <a:endParaRPr lang="es-CO"/>
          </a:p>
        </p:txBody>
      </p:sp>
    </p:spTree>
    <p:extLst>
      <p:ext uri="{BB962C8B-B14F-4D97-AF65-F5344CB8AC3E}">
        <p14:creationId xmlns:p14="http://schemas.microsoft.com/office/powerpoint/2010/main" val="216513074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8A7598C2-B18E-4245-BC5E-DDDB7C409A57}"/>
              </a:ext>
            </a:extLst>
          </p:cNvPr>
          <p:cNvSpPr txBox="1"/>
          <p:nvPr/>
        </p:nvSpPr>
        <p:spPr>
          <a:xfrm>
            <a:off x="995082" y="272836"/>
            <a:ext cx="9211235" cy="1422056"/>
          </a:xfrm>
          <a:prstGeom prst="rect">
            <a:avLst/>
          </a:prstGeom>
          <a:noFill/>
        </p:spPr>
        <p:txBody>
          <a:bodyPr wrap="square">
            <a:spAutoFit/>
          </a:bodyPr>
          <a:lstStyle/>
          <a:p>
            <a:pPr lvl="0" algn="just">
              <a:lnSpc>
                <a:spcPct val="150000"/>
              </a:lnSpc>
              <a:spcAft>
                <a:spcPts val="1000"/>
              </a:spcAft>
            </a:pPr>
            <a:r>
              <a:rPr lang="es-CO" sz="3600" dirty="0">
                <a:effectLst/>
                <a:latin typeface="Calibri" panose="020F0502020204030204" pitchFamily="34" charset="0"/>
                <a:ea typeface="Century Gothic" panose="020B0502020202020204" pitchFamily="34" charset="0"/>
                <a:cs typeface="Tahoma" panose="020B0604030504040204" pitchFamily="34" charset="0"/>
              </a:rPr>
              <a:t>Denominación del Programa de Formación: </a:t>
            </a:r>
          </a:p>
          <a:p>
            <a:pPr lvl="0" algn="just">
              <a:lnSpc>
                <a:spcPct val="150000"/>
              </a:lnSpc>
              <a:spcAft>
                <a:spcPts val="1000"/>
              </a:spcAft>
            </a:pPr>
            <a:r>
              <a:rPr lang="es-CO" sz="1800" b="1" dirty="0">
                <a:effectLst/>
                <a:latin typeface="Calibri" panose="020F0502020204030204" pitchFamily="34" charset="0"/>
                <a:ea typeface="Century Gothic" panose="020B0502020202020204" pitchFamily="34" charset="0"/>
                <a:cs typeface="Tahoma" panose="020B0604030504040204" pitchFamily="34" charset="0"/>
              </a:rPr>
              <a:t>INSTALACIONES ELECTRICAS PARA VIVIENDAS</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p:txBody>
      </p:sp>
      <p:sp>
        <p:nvSpPr>
          <p:cNvPr id="7" name="CuadroTexto 6">
            <a:extLst>
              <a:ext uri="{FF2B5EF4-FFF2-40B4-BE49-F238E27FC236}">
                <a16:creationId xmlns:a16="http://schemas.microsoft.com/office/drawing/2014/main" id="{2D9D1E08-AFBE-422B-A7EE-588F7FAEB991}"/>
              </a:ext>
            </a:extLst>
          </p:cNvPr>
          <p:cNvSpPr txBox="1"/>
          <p:nvPr/>
        </p:nvSpPr>
        <p:spPr>
          <a:xfrm>
            <a:off x="2551579" y="1694892"/>
            <a:ext cx="6098240" cy="1145057"/>
          </a:xfrm>
          <a:prstGeom prst="rect">
            <a:avLst/>
          </a:prstGeom>
          <a:noFill/>
        </p:spPr>
        <p:txBody>
          <a:bodyPr wrap="square">
            <a:spAutoFit/>
          </a:bodyPr>
          <a:lstStyle/>
          <a:p>
            <a:pPr lvl="0" algn="just">
              <a:lnSpc>
                <a:spcPct val="150000"/>
              </a:lnSpc>
              <a:spcAft>
                <a:spcPts val="1000"/>
              </a:spcAft>
            </a:pPr>
            <a:r>
              <a:rPr lang="es-CO" sz="2400" b="1" dirty="0">
                <a:effectLst/>
                <a:latin typeface="Calibri" panose="020F0502020204030204" pitchFamily="34" charset="0"/>
                <a:ea typeface="Century Gothic" panose="020B0502020202020204" pitchFamily="34" charset="0"/>
                <a:cs typeface="Tahoma" panose="020B0604030504040204" pitchFamily="34" charset="0"/>
              </a:rPr>
              <a:t>Competencia:</a:t>
            </a:r>
          </a:p>
          <a:p>
            <a:pPr lvl="0" algn="just">
              <a:lnSpc>
                <a:spcPct val="150000"/>
              </a:lnSpc>
              <a:spcAft>
                <a:spcPts val="1000"/>
              </a:spcAft>
            </a:pPr>
            <a:r>
              <a:rPr lang="es-CO" sz="1800" b="1" dirty="0">
                <a:effectLst/>
                <a:latin typeface="Calibri" panose="020F0502020204030204" pitchFamily="34" charset="0"/>
                <a:ea typeface="Century Gothic" panose="020B0502020202020204" pitchFamily="34" charset="0"/>
                <a:cs typeface="Tahoma" panose="020B0604030504040204" pitchFamily="34" charset="0"/>
              </a:rPr>
              <a:t> Instalación de redes eléctricas internas para residencias.</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p:txBody>
      </p:sp>
      <p:sp>
        <p:nvSpPr>
          <p:cNvPr id="9" name="CuadroTexto 8">
            <a:extLst>
              <a:ext uri="{FF2B5EF4-FFF2-40B4-BE49-F238E27FC236}">
                <a16:creationId xmlns:a16="http://schemas.microsoft.com/office/drawing/2014/main" id="{FCABD3E9-9A23-456F-92E6-1558483ADE49}"/>
              </a:ext>
            </a:extLst>
          </p:cNvPr>
          <p:cNvSpPr txBox="1"/>
          <p:nvPr/>
        </p:nvSpPr>
        <p:spPr>
          <a:xfrm>
            <a:off x="2699497" y="3038296"/>
            <a:ext cx="6098240" cy="2263312"/>
          </a:xfrm>
          <a:prstGeom prst="rect">
            <a:avLst/>
          </a:prstGeom>
          <a:noFill/>
        </p:spPr>
        <p:txBody>
          <a:bodyPr wrap="square">
            <a:spAutoFit/>
          </a:bodyPr>
          <a:lstStyle/>
          <a:p>
            <a:pPr lvl="0" algn="just">
              <a:lnSpc>
                <a:spcPct val="150000"/>
              </a:lnSpc>
            </a:pPr>
            <a:r>
              <a:rPr lang="es-CO" sz="2400" b="1" dirty="0">
                <a:effectLst/>
                <a:latin typeface="Calibri" panose="020F0502020204030204" pitchFamily="34" charset="0"/>
                <a:ea typeface="Century Gothic" panose="020B0502020202020204" pitchFamily="34" charset="0"/>
                <a:cs typeface="Tahoma" panose="020B0604030504040204" pitchFamily="34" charset="0"/>
              </a:rPr>
              <a:t>Resultados de Aprendizaje: </a:t>
            </a:r>
            <a:endParaRPr lang="es-CO" sz="2000" b="1"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buFont typeface="Wingdings" panose="05000000000000000000" pitchFamily="2" charset="2"/>
              <a:buChar char=""/>
            </a:pPr>
            <a:r>
              <a:rPr lang="es-CO" sz="1800" b="1" dirty="0">
                <a:effectLst/>
                <a:latin typeface="Calibri" panose="020F0502020204030204" pitchFamily="34" charset="0"/>
                <a:ea typeface="Century Gothic" panose="020B0502020202020204" pitchFamily="34" charset="0"/>
                <a:cs typeface="Tahoma" panose="020B0604030504040204" pitchFamily="34" charset="0"/>
              </a:rPr>
              <a:t>Organizar los materiales, equipos, herramientas de acuerdo con el diseño entregado y normatividad vigente.</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spcAft>
                <a:spcPts val="1000"/>
              </a:spcAft>
              <a:buFont typeface="Wingdings" panose="05000000000000000000" pitchFamily="2" charset="2"/>
              <a:buChar char=""/>
            </a:pPr>
            <a:r>
              <a:rPr lang="es-CO" sz="1800" b="1" dirty="0">
                <a:effectLst/>
                <a:latin typeface="Calibri" panose="020F0502020204030204" pitchFamily="34" charset="0"/>
                <a:ea typeface="Century Gothic" panose="020B0502020202020204" pitchFamily="34" charset="0"/>
                <a:cs typeface="Tahoma" panose="020B0604030504040204" pitchFamily="34" charset="0"/>
              </a:rPr>
              <a:t>Diligenciar formatos de entrega según procedimiento establecidos.</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p:txBody>
      </p:sp>
    </p:spTree>
    <p:extLst>
      <p:ext uri="{BB962C8B-B14F-4D97-AF65-F5344CB8AC3E}">
        <p14:creationId xmlns:p14="http://schemas.microsoft.com/office/powerpoint/2010/main" val="378685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BCB3C6D-A856-4BD1-8B52-95A7FD38F1C4}"/>
              </a:ext>
            </a:extLst>
          </p:cNvPr>
          <p:cNvSpPr txBox="1"/>
          <p:nvPr/>
        </p:nvSpPr>
        <p:spPr>
          <a:xfrm>
            <a:off x="773203" y="197235"/>
            <a:ext cx="10098742" cy="369332"/>
          </a:xfrm>
          <a:prstGeom prst="rect">
            <a:avLst/>
          </a:prstGeom>
          <a:noFill/>
        </p:spPr>
        <p:txBody>
          <a:bodyPr wrap="square">
            <a:spAutoFit/>
          </a:bodyPr>
          <a:lstStyle/>
          <a:p>
            <a:r>
              <a:rPr lang="es-CO" sz="1800" b="1" dirty="0">
                <a:effectLst/>
                <a:latin typeface="Calibri" panose="020F0502020204030204" pitchFamily="34" charset="0"/>
                <a:ea typeface="Calibri" panose="020F0502020204030204" pitchFamily="34" charset="0"/>
              </a:rPr>
              <a:t>Actividades de contextualización e identificación de conocimientos necesarios para el aprendizaje</a:t>
            </a:r>
            <a:endParaRPr lang="es-CO" dirty="0"/>
          </a:p>
        </p:txBody>
      </p:sp>
      <p:sp>
        <p:nvSpPr>
          <p:cNvPr id="7" name="CuadroTexto 6">
            <a:extLst>
              <a:ext uri="{FF2B5EF4-FFF2-40B4-BE49-F238E27FC236}">
                <a16:creationId xmlns:a16="http://schemas.microsoft.com/office/drawing/2014/main" id="{247CDBFF-02DF-42A6-AF4C-57FABBF1A527}"/>
              </a:ext>
            </a:extLst>
          </p:cNvPr>
          <p:cNvSpPr txBox="1"/>
          <p:nvPr/>
        </p:nvSpPr>
        <p:spPr>
          <a:xfrm>
            <a:off x="-3" y="523668"/>
            <a:ext cx="11645153" cy="880369"/>
          </a:xfrm>
          <a:prstGeom prst="rect">
            <a:avLst/>
          </a:prstGeom>
          <a:noFill/>
        </p:spPr>
        <p:txBody>
          <a:bodyPr wrap="square">
            <a:spAutoFit/>
          </a:bodyPr>
          <a:lstStyle/>
          <a:p>
            <a:pPr marL="228600" algn="just">
              <a:lnSpc>
                <a:spcPct val="150000"/>
              </a:lnSpc>
              <a:spcAft>
                <a:spcPts val="1000"/>
              </a:spcAft>
              <a:tabLst>
                <a:tab pos="2743200" algn="l"/>
                <a:tab pos="2847975" algn="l"/>
                <a:tab pos="3457575" algn="l"/>
              </a:tabLst>
            </a:pPr>
            <a:r>
              <a:rPr lang="es-MX" sz="1800" dirty="0">
                <a:effectLst/>
                <a:latin typeface="Calibri" panose="020F0502020204030204" pitchFamily="34" charset="0"/>
                <a:ea typeface="Calibri" panose="020F0502020204030204" pitchFamily="34" charset="0"/>
                <a:cs typeface="Calibri" panose="020F0502020204030204" pitchFamily="34" charset="0"/>
              </a:rPr>
              <a:t>Identificar los conocimientos previos de los aprendices sobre materiales eléctricos y los elementos básicos de una instalación domiciliaria.</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CuadroTexto 8">
            <a:extLst>
              <a:ext uri="{FF2B5EF4-FFF2-40B4-BE49-F238E27FC236}">
                <a16:creationId xmlns:a16="http://schemas.microsoft.com/office/drawing/2014/main" id="{AE2451FB-CEFA-4A26-9355-36137F9ADB61}"/>
              </a:ext>
            </a:extLst>
          </p:cNvPr>
          <p:cNvSpPr txBox="1"/>
          <p:nvPr/>
        </p:nvSpPr>
        <p:spPr>
          <a:xfrm>
            <a:off x="183494" y="1361138"/>
            <a:ext cx="6098240" cy="369332"/>
          </a:xfrm>
          <a:prstGeom prst="rect">
            <a:avLst/>
          </a:prstGeom>
          <a:noFill/>
        </p:spPr>
        <p:txBody>
          <a:bodyPr wrap="square">
            <a:spAutoFit/>
          </a:bodyPr>
          <a:lstStyle/>
          <a:p>
            <a:r>
              <a:rPr lang="es-CO" dirty="0"/>
              <a:t>ACTIVIDAD: “El cazador de materiales eléctricos”</a:t>
            </a:r>
          </a:p>
        </p:txBody>
      </p:sp>
      <p:sp>
        <p:nvSpPr>
          <p:cNvPr id="11" name="CuadroTexto 10">
            <a:extLst>
              <a:ext uri="{FF2B5EF4-FFF2-40B4-BE49-F238E27FC236}">
                <a16:creationId xmlns:a16="http://schemas.microsoft.com/office/drawing/2014/main" id="{54063B05-3408-4581-A5A0-6521514CF877}"/>
              </a:ext>
            </a:extLst>
          </p:cNvPr>
          <p:cNvSpPr txBox="1"/>
          <p:nvPr/>
        </p:nvSpPr>
        <p:spPr>
          <a:xfrm>
            <a:off x="183494" y="1696602"/>
            <a:ext cx="11825009" cy="923330"/>
          </a:xfrm>
          <a:prstGeom prst="rect">
            <a:avLst/>
          </a:prstGeom>
          <a:noFill/>
        </p:spPr>
        <p:txBody>
          <a:bodyPr wrap="square">
            <a:spAutoFit/>
          </a:bodyPr>
          <a:lstStyle/>
          <a:p>
            <a:r>
              <a:rPr lang="es-CO" dirty="0"/>
              <a:t>Objetivo:</a:t>
            </a:r>
          </a:p>
          <a:p>
            <a:r>
              <a:rPr lang="es-CO" dirty="0"/>
              <a:t>Identificar los conocimientos previos de los aprendices sobre materiales eléctricos y elementos básicos de una instalación domiciliaria.</a:t>
            </a:r>
          </a:p>
        </p:txBody>
      </p:sp>
      <p:sp>
        <p:nvSpPr>
          <p:cNvPr id="16" name="CuadroTexto 15">
            <a:extLst>
              <a:ext uri="{FF2B5EF4-FFF2-40B4-BE49-F238E27FC236}">
                <a16:creationId xmlns:a16="http://schemas.microsoft.com/office/drawing/2014/main" id="{2DDD38D9-FD51-4927-AF41-9797F5B038E9}"/>
              </a:ext>
            </a:extLst>
          </p:cNvPr>
          <p:cNvSpPr txBox="1"/>
          <p:nvPr/>
        </p:nvSpPr>
        <p:spPr>
          <a:xfrm>
            <a:off x="319368" y="2579591"/>
            <a:ext cx="11325782" cy="4247317"/>
          </a:xfrm>
          <a:prstGeom prst="rect">
            <a:avLst/>
          </a:prstGeom>
          <a:noFill/>
        </p:spPr>
        <p:txBody>
          <a:bodyPr wrap="square">
            <a:spAutoFit/>
          </a:bodyPr>
          <a:lstStyle/>
          <a:p>
            <a:r>
              <a:rPr lang="es-CO" dirty="0"/>
              <a:t>Descripción de la actividad: </a:t>
            </a:r>
          </a:p>
          <a:p>
            <a:pPr marL="342900" indent="-342900">
              <a:buAutoNum type="arabicPeriod"/>
            </a:pPr>
            <a:r>
              <a:rPr lang="es-CO" dirty="0"/>
              <a:t>Formación de equipos: </a:t>
            </a:r>
          </a:p>
          <a:p>
            <a:r>
              <a:rPr lang="es-CO" dirty="0"/>
              <a:t> - El instructor divide al grupo en equipos pequeños.  </a:t>
            </a:r>
          </a:p>
          <a:p>
            <a:r>
              <a:rPr lang="es-CO" dirty="0"/>
              <a:t> - Cada equipo recibe una tarjeta con una misión como:    </a:t>
            </a:r>
          </a:p>
          <a:p>
            <a:pPr marL="285750" indent="-285750">
              <a:buFont typeface="Wingdings" panose="05000000000000000000" pitchFamily="2" charset="2"/>
              <a:buChar char="§"/>
            </a:pPr>
            <a:r>
              <a:rPr lang="es-CO" dirty="0"/>
              <a:t>“Encuentra un lugar donde haya un bombillo instalado.”   </a:t>
            </a:r>
          </a:p>
          <a:p>
            <a:pPr marL="285750" indent="-285750">
              <a:buFont typeface="Wingdings" panose="05000000000000000000" pitchFamily="2" charset="2"/>
              <a:buChar char="§"/>
            </a:pPr>
            <a:r>
              <a:rPr lang="es-CO" dirty="0"/>
              <a:t>“Busca un tomacorriente en mal estado.”   </a:t>
            </a:r>
          </a:p>
          <a:p>
            <a:pPr marL="285750" indent="-285750">
              <a:buFont typeface="Wingdings" panose="05000000000000000000" pitchFamily="2" charset="2"/>
              <a:buChar char="§"/>
            </a:pPr>
            <a:r>
              <a:rPr lang="es-CO" dirty="0"/>
              <a:t>“Identifica un lugar donde pasan cables eléctricos visibles.”</a:t>
            </a:r>
          </a:p>
          <a:p>
            <a:r>
              <a:rPr lang="es-CO" dirty="0"/>
              <a:t>2. Exploración: </a:t>
            </a:r>
          </a:p>
          <a:p>
            <a:pPr marL="285750" indent="-285750">
              <a:buFontTx/>
              <a:buChar char="-"/>
            </a:pPr>
            <a:r>
              <a:rPr lang="es-CO" dirty="0"/>
              <a:t>Los equipos recorren la caseta comunal, parque o viviendas cercanas.  </a:t>
            </a:r>
          </a:p>
          <a:p>
            <a:pPr marL="285750" indent="-285750">
              <a:buFontTx/>
              <a:buChar char="-"/>
            </a:pPr>
            <a:r>
              <a:rPr lang="es-CO" dirty="0"/>
              <a:t>Registran sus hallazgos en un cuaderno.</a:t>
            </a:r>
          </a:p>
          <a:p>
            <a:r>
              <a:rPr lang="es-CO" dirty="0"/>
              <a:t>3. Mapa de observación: </a:t>
            </a:r>
          </a:p>
          <a:p>
            <a:pPr marL="285750" indent="-285750">
              <a:buFontTx/>
              <a:buChar char="-"/>
            </a:pPr>
            <a:r>
              <a:rPr lang="es-CO" dirty="0"/>
              <a:t>Con sus notas, los grupos elaboran un mapa en cartulina. </a:t>
            </a:r>
          </a:p>
          <a:p>
            <a:pPr marL="285750" indent="-285750">
              <a:buFontTx/>
              <a:buChar char="-"/>
            </a:pPr>
            <a:r>
              <a:rPr lang="es-CO" dirty="0"/>
              <a:t>Clasifican los materiales en dos columnas: </a:t>
            </a:r>
          </a:p>
          <a:p>
            <a:pPr marL="285750" indent="-285750">
              <a:buFontTx/>
              <a:buChar char="-"/>
            </a:pPr>
            <a:r>
              <a:rPr lang="es-CO" dirty="0"/>
              <a:t>Materiales en buen estado  </a:t>
            </a:r>
          </a:p>
          <a:p>
            <a:pPr marL="285750" indent="-285750">
              <a:buFontTx/>
              <a:buChar char="-"/>
            </a:pPr>
            <a:r>
              <a:rPr lang="es-CO" dirty="0"/>
              <a:t>Materiales en mal estado</a:t>
            </a:r>
          </a:p>
        </p:txBody>
      </p:sp>
    </p:spTree>
    <p:extLst>
      <p:ext uri="{BB962C8B-B14F-4D97-AF65-F5344CB8AC3E}">
        <p14:creationId xmlns:p14="http://schemas.microsoft.com/office/powerpoint/2010/main" val="2421535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133A842-F992-4F1F-9C64-2974B11E4F92}"/>
              </a:ext>
            </a:extLst>
          </p:cNvPr>
          <p:cNvSpPr txBox="1"/>
          <p:nvPr/>
        </p:nvSpPr>
        <p:spPr>
          <a:xfrm>
            <a:off x="268941" y="452232"/>
            <a:ext cx="10757647" cy="5355312"/>
          </a:xfrm>
          <a:prstGeom prst="rect">
            <a:avLst/>
          </a:prstGeom>
          <a:noFill/>
        </p:spPr>
        <p:txBody>
          <a:bodyPr wrap="square">
            <a:spAutoFit/>
          </a:bodyPr>
          <a:lstStyle/>
          <a:p>
            <a:r>
              <a:rPr lang="es-CO" dirty="0"/>
              <a:t>4. Presentación y socialización:  </a:t>
            </a:r>
          </a:p>
          <a:p>
            <a:pPr marL="285750" indent="-285750">
              <a:buFontTx/>
              <a:buChar char="-"/>
            </a:pPr>
            <a:r>
              <a:rPr lang="es-CO" dirty="0"/>
              <a:t>Cada equipo presenta sus resultados al grupo.  </a:t>
            </a:r>
          </a:p>
          <a:p>
            <a:pPr marL="285750" indent="-285750">
              <a:buFontTx/>
              <a:buChar char="-"/>
            </a:pPr>
            <a:r>
              <a:rPr lang="es-CO" dirty="0"/>
              <a:t>El instructor refuerza mostrando físicamente materiales eléctricos reales:   </a:t>
            </a:r>
          </a:p>
          <a:p>
            <a:r>
              <a:rPr lang="es-CO" dirty="0"/>
              <a:t>(Cables ,  Interruptores, Cajas de conexión, </a:t>
            </a:r>
            <a:r>
              <a:rPr lang="es-CO" dirty="0" err="1"/>
              <a:t>Breakers</a:t>
            </a:r>
            <a:r>
              <a:rPr lang="es-CO" dirty="0"/>
              <a:t>, Tomas e interruptores reales (nuevos y defectuosos)</a:t>
            </a:r>
          </a:p>
          <a:p>
            <a:endParaRPr lang="es-CO" dirty="0"/>
          </a:p>
          <a:p>
            <a:pPr marL="285750" indent="-285750">
              <a:buFontTx/>
              <a:buChar char="-"/>
            </a:pPr>
            <a:r>
              <a:rPr lang="es-CO" dirty="0"/>
              <a:t>Preguntas de reflexión grupal:</a:t>
            </a:r>
          </a:p>
          <a:p>
            <a:endParaRPr lang="es-CO" dirty="0"/>
          </a:p>
          <a:p>
            <a:r>
              <a:rPr lang="es-CO" dirty="0"/>
              <a:t>¿Qué materiales reconociste con más facilidad?  Ej.: Bombillos, tomas e interruptores comunes en casa.</a:t>
            </a:r>
          </a:p>
          <a:p>
            <a:endParaRPr lang="es-CO" dirty="0"/>
          </a:p>
          <a:p>
            <a:r>
              <a:rPr lang="es-CO" dirty="0"/>
              <a:t>¿Cuáles no sabías para qué servían?  Ej.: Cajas de paso, conductores calibre grueso, breaker doble.</a:t>
            </a:r>
          </a:p>
          <a:p>
            <a:endParaRPr lang="es-CO" dirty="0"/>
          </a:p>
          <a:p>
            <a:r>
              <a:rPr lang="es-CO" dirty="0"/>
              <a:t>¿Cómo identificaste que un material estaba en mal estado?  Ej.: Tomas con quemaduras, cables pelados, bombillos parpadeantes, interruptores flojos.</a:t>
            </a:r>
          </a:p>
          <a:p>
            <a:endParaRPr lang="es-CO" dirty="0"/>
          </a:p>
          <a:p>
            <a:r>
              <a:rPr lang="es-CO" dirty="0"/>
              <a:t>Duración sugerida: 3 horas  </a:t>
            </a:r>
          </a:p>
          <a:p>
            <a:endParaRPr lang="es-CO" dirty="0"/>
          </a:p>
          <a:p>
            <a:r>
              <a:rPr lang="es-CO" dirty="0"/>
              <a:t>Materiales requeridos: Tarjetas de misión, cartulinas, marcadores, ejemplos físicos de materiales eléctricos.</a:t>
            </a:r>
          </a:p>
          <a:p>
            <a:endParaRPr lang="es-CO" dirty="0"/>
          </a:p>
          <a:p>
            <a:r>
              <a:rPr lang="es-CO" dirty="0"/>
              <a:t>Ambiente: Caseta comunal, aula abierta o zonas de observación comunitaria. </a:t>
            </a:r>
          </a:p>
        </p:txBody>
      </p:sp>
    </p:spTree>
    <p:extLst>
      <p:ext uri="{BB962C8B-B14F-4D97-AF65-F5344CB8AC3E}">
        <p14:creationId xmlns:p14="http://schemas.microsoft.com/office/powerpoint/2010/main" val="3639246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757D75F-F4FF-4D85-B66E-1C66633A778A}"/>
              </a:ext>
            </a:extLst>
          </p:cNvPr>
          <p:cNvPicPr>
            <a:picLocks noChangeAspect="1"/>
          </p:cNvPicPr>
          <p:nvPr/>
        </p:nvPicPr>
        <p:blipFill>
          <a:blip r:embed="rId2"/>
          <a:stretch>
            <a:fillRect/>
          </a:stretch>
        </p:blipFill>
        <p:spPr>
          <a:xfrm>
            <a:off x="328333" y="1452281"/>
            <a:ext cx="6293224" cy="5282367"/>
          </a:xfrm>
          <a:prstGeom prst="rect">
            <a:avLst/>
          </a:prstGeom>
        </p:spPr>
      </p:pic>
      <p:sp>
        <p:nvSpPr>
          <p:cNvPr id="7" name="CuadroTexto 6">
            <a:extLst>
              <a:ext uri="{FF2B5EF4-FFF2-40B4-BE49-F238E27FC236}">
                <a16:creationId xmlns:a16="http://schemas.microsoft.com/office/drawing/2014/main" id="{6D3998D9-B4FA-49C0-AC19-B5A9C557C132}"/>
              </a:ext>
            </a:extLst>
          </p:cNvPr>
          <p:cNvSpPr txBox="1"/>
          <p:nvPr/>
        </p:nvSpPr>
        <p:spPr>
          <a:xfrm>
            <a:off x="4676216" y="622158"/>
            <a:ext cx="6098240" cy="523220"/>
          </a:xfrm>
          <a:prstGeom prst="rect">
            <a:avLst/>
          </a:prstGeom>
          <a:noFill/>
        </p:spPr>
        <p:txBody>
          <a:bodyPr wrap="square">
            <a:spAutoFit/>
          </a:bodyPr>
          <a:lstStyle/>
          <a:p>
            <a:r>
              <a:rPr lang="es-CO" sz="2800" b="1" dirty="0">
                <a:effectLst/>
                <a:latin typeface="Calibri" panose="020F0502020204030204" pitchFamily="34" charset="0"/>
                <a:ea typeface="Calibri" panose="020F0502020204030204" pitchFamily="34" charset="0"/>
              </a:rPr>
              <a:t>PRESENTACIÓN</a:t>
            </a:r>
            <a:endParaRPr lang="es-CO" sz="2800" b="1" dirty="0"/>
          </a:p>
        </p:txBody>
      </p:sp>
      <p:sp>
        <p:nvSpPr>
          <p:cNvPr id="9" name="CuadroTexto 8">
            <a:extLst>
              <a:ext uri="{FF2B5EF4-FFF2-40B4-BE49-F238E27FC236}">
                <a16:creationId xmlns:a16="http://schemas.microsoft.com/office/drawing/2014/main" id="{9D55266B-EE78-49E3-B2CA-4F4ED51CA39D}"/>
              </a:ext>
            </a:extLst>
          </p:cNvPr>
          <p:cNvSpPr txBox="1"/>
          <p:nvPr/>
        </p:nvSpPr>
        <p:spPr>
          <a:xfrm>
            <a:off x="6817659" y="1054952"/>
            <a:ext cx="5046008" cy="5579091"/>
          </a:xfrm>
          <a:prstGeom prst="rect">
            <a:avLst/>
          </a:prstGeom>
          <a:noFill/>
        </p:spPr>
        <p:txBody>
          <a:bodyPr wrap="square">
            <a:spAutoFit/>
          </a:bodyPr>
          <a:lstStyle/>
          <a:p>
            <a:pPr algn="just">
              <a:lnSpc>
                <a:spcPct val="150000"/>
              </a:lnSpc>
              <a:spcAft>
                <a:spcPts val="1000"/>
              </a:spcAft>
              <a:tabLst>
                <a:tab pos="2430780" algn="l"/>
              </a:tabLst>
            </a:pPr>
            <a:r>
              <a:rPr lang="es-MX" sz="1800" dirty="0">
                <a:effectLst/>
                <a:latin typeface="Calibri" panose="020F0502020204030204" pitchFamily="34" charset="0"/>
                <a:ea typeface="Calibri" panose="020F0502020204030204" pitchFamily="34" charset="0"/>
                <a:cs typeface="Calibri" panose="020F0502020204030204" pitchFamily="34" charset="0"/>
              </a:rPr>
              <a:t>La presente guía orienta el proceso de formación en la instalación de redes eléctricas internas en viviendas, una actividad esencial para garantizar la seguridad de las personas, el correcto funcionamiento de los hogares y la confiabilidad del suministro eléctrico.</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1000"/>
              </a:spcAft>
              <a:tabLst>
                <a:tab pos="2430780" algn="l"/>
              </a:tabLst>
            </a:pPr>
            <a:r>
              <a:rPr lang="es-MX" sz="1800" dirty="0">
                <a:effectLst/>
                <a:latin typeface="Calibri" panose="020F0502020204030204" pitchFamily="34" charset="0"/>
                <a:ea typeface="Calibri" panose="020F0502020204030204" pitchFamily="34" charset="0"/>
                <a:cs typeface="Calibri" panose="020F0502020204030204" pitchFamily="34" charset="0"/>
              </a:rPr>
              <a:t>El aprendiz será motivado a través de actividades prácticas, simulaciones y proyectos comunitarios, que le permitirán adquirir destrezas reales en contextos rurales, donde las condiciones de infraestructura y el acceso limitado a la tecnología representan retos adicionales para el trabajo seguro y eficiente.</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21506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C43F966-95ED-462F-9609-012A8EDBEFCB}"/>
              </a:ext>
            </a:extLst>
          </p:cNvPr>
          <p:cNvSpPr txBox="1"/>
          <p:nvPr/>
        </p:nvSpPr>
        <p:spPr>
          <a:xfrm>
            <a:off x="766482" y="635451"/>
            <a:ext cx="10327342" cy="3683060"/>
          </a:xfrm>
          <a:prstGeom prst="rect">
            <a:avLst/>
          </a:prstGeom>
          <a:noFill/>
        </p:spPr>
        <p:txBody>
          <a:bodyPr wrap="square">
            <a:spAutoFit/>
          </a:bodyPr>
          <a:lstStyle/>
          <a:p>
            <a:pPr marL="342900" lvl="0" indent="-342900" algn="just">
              <a:lnSpc>
                <a:spcPct val="150000"/>
              </a:lnSpc>
              <a:buFont typeface="Symbol" panose="05050102010706020507" pitchFamily="18" charset="2"/>
              <a:buChar char=""/>
              <a:tabLst>
                <a:tab pos="2430780"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Motivar al aprendiz hacia la importancia de realizar instalaciones eléctricas seguras como medida de protección para la vida y el bienestar familiar.</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buFont typeface="Symbol" panose="05050102010706020507" pitchFamily="18" charset="2"/>
              <a:buChar char=""/>
              <a:tabLst>
                <a:tab pos="2430780"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Promover la apropiación de conocimientos mediante ejercicios prácticos en campo y la manipulación de materiales reales.</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buFont typeface="Symbol" panose="05050102010706020507" pitchFamily="18" charset="2"/>
              <a:buChar char=""/>
              <a:tabLst>
                <a:tab pos="2430780"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Desarrollar habilidades de organización de materiales, uso de herramientas y montaje de redes internas.</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spcAft>
                <a:spcPts val="1000"/>
              </a:spcAft>
              <a:buFont typeface="Symbol" panose="05050102010706020507" pitchFamily="18" charset="2"/>
              <a:buChar char=""/>
              <a:tabLst>
                <a:tab pos="2430780"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Estimular el trabajo en equipo y la responsabilidad social, relacionando la electricidad con la mejora de la calidad de vida en la comunidad.</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r>
              <a:rPr lang="es-MX" sz="1800" dirty="0">
                <a:effectLst/>
                <a:latin typeface="Calibri" panose="020F0502020204030204" pitchFamily="34" charset="0"/>
                <a:ea typeface="Calibri" panose="020F0502020204030204" pitchFamily="34" charset="0"/>
              </a:rPr>
              <a:t>Fomentar la consulta y aplicación de la normatividad técnica vigente (RETIE, NTC 2050) como guía para el trabajo seguro.</a:t>
            </a:r>
            <a:endParaRPr lang="es-CO" dirty="0"/>
          </a:p>
        </p:txBody>
      </p:sp>
    </p:spTree>
    <p:extLst>
      <p:ext uri="{BB962C8B-B14F-4D97-AF65-F5344CB8AC3E}">
        <p14:creationId xmlns:p14="http://schemas.microsoft.com/office/powerpoint/2010/main" val="244569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8D650F02-0F18-4196-BD67-A2E5A5F756D0}"/>
              </a:ext>
            </a:extLst>
          </p:cNvPr>
          <p:cNvPicPr>
            <a:picLocks noChangeAspect="1"/>
          </p:cNvPicPr>
          <p:nvPr/>
        </p:nvPicPr>
        <p:blipFill>
          <a:blip r:embed="rId2"/>
          <a:stretch>
            <a:fillRect/>
          </a:stretch>
        </p:blipFill>
        <p:spPr>
          <a:xfrm>
            <a:off x="4716012" y="914049"/>
            <a:ext cx="3531799" cy="2856373"/>
          </a:xfrm>
          <a:prstGeom prst="rect">
            <a:avLst/>
          </a:prstGeom>
        </p:spPr>
      </p:pic>
      <p:pic>
        <p:nvPicPr>
          <p:cNvPr id="15" name="Imagen 14">
            <a:extLst>
              <a:ext uri="{FF2B5EF4-FFF2-40B4-BE49-F238E27FC236}">
                <a16:creationId xmlns:a16="http://schemas.microsoft.com/office/drawing/2014/main" id="{A8BBD256-C15D-4836-8821-0EFD4AC05234}"/>
              </a:ext>
            </a:extLst>
          </p:cNvPr>
          <p:cNvPicPr>
            <a:picLocks noChangeAspect="1"/>
          </p:cNvPicPr>
          <p:nvPr/>
        </p:nvPicPr>
        <p:blipFill>
          <a:blip r:embed="rId3"/>
          <a:stretch>
            <a:fillRect/>
          </a:stretch>
        </p:blipFill>
        <p:spPr>
          <a:xfrm>
            <a:off x="8512847" y="914049"/>
            <a:ext cx="3268458" cy="2705478"/>
          </a:xfrm>
          <a:prstGeom prst="rect">
            <a:avLst/>
          </a:prstGeom>
        </p:spPr>
      </p:pic>
      <p:pic>
        <p:nvPicPr>
          <p:cNvPr id="17" name="Imagen 16">
            <a:extLst>
              <a:ext uri="{FF2B5EF4-FFF2-40B4-BE49-F238E27FC236}">
                <a16:creationId xmlns:a16="http://schemas.microsoft.com/office/drawing/2014/main" id="{FF1EEC14-179D-4365-9AD5-8EE6D705091B}"/>
              </a:ext>
            </a:extLst>
          </p:cNvPr>
          <p:cNvPicPr>
            <a:picLocks noChangeAspect="1"/>
          </p:cNvPicPr>
          <p:nvPr/>
        </p:nvPicPr>
        <p:blipFill>
          <a:blip r:embed="rId4"/>
          <a:stretch>
            <a:fillRect/>
          </a:stretch>
        </p:blipFill>
        <p:spPr>
          <a:xfrm>
            <a:off x="366815" y="3917957"/>
            <a:ext cx="4912658" cy="2562583"/>
          </a:xfrm>
          <a:prstGeom prst="rect">
            <a:avLst/>
          </a:prstGeom>
        </p:spPr>
      </p:pic>
      <p:pic>
        <p:nvPicPr>
          <p:cNvPr id="19" name="Imagen 18">
            <a:extLst>
              <a:ext uri="{FF2B5EF4-FFF2-40B4-BE49-F238E27FC236}">
                <a16:creationId xmlns:a16="http://schemas.microsoft.com/office/drawing/2014/main" id="{0A62C656-5CF5-4841-B390-ACF8D3A3FC32}"/>
              </a:ext>
            </a:extLst>
          </p:cNvPr>
          <p:cNvPicPr>
            <a:picLocks noChangeAspect="1"/>
          </p:cNvPicPr>
          <p:nvPr/>
        </p:nvPicPr>
        <p:blipFill>
          <a:blip r:embed="rId5"/>
          <a:stretch>
            <a:fillRect/>
          </a:stretch>
        </p:blipFill>
        <p:spPr>
          <a:xfrm>
            <a:off x="5279473" y="4291010"/>
            <a:ext cx="3238952" cy="2419688"/>
          </a:xfrm>
          <a:prstGeom prst="rect">
            <a:avLst/>
          </a:prstGeom>
        </p:spPr>
      </p:pic>
      <p:sp>
        <p:nvSpPr>
          <p:cNvPr id="20" name="CuadroTexto 19">
            <a:extLst>
              <a:ext uri="{FF2B5EF4-FFF2-40B4-BE49-F238E27FC236}">
                <a16:creationId xmlns:a16="http://schemas.microsoft.com/office/drawing/2014/main" id="{2A919426-D57D-494E-934A-F9021223760B}"/>
              </a:ext>
            </a:extLst>
          </p:cNvPr>
          <p:cNvSpPr txBox="1"/>
          <p:nvPr/>
        </p:nvSpPr>
        <p:spPr>
          <a:xfrm>
            <a:off x="1331259" y="255494"/>
            <a:ext cx="6656294" cy="461665"/>
          </a:xfrm>
          <a:prstGeom prst="rect">
            <a:avLst/>
          </a:prstGeom>
          <a:noFill/>
        </p:spPr>
        <p:txBody>
          <a:bodyPr wrap="square" rtlCol="0">
            <a:spAutoFit/>
          </a:bodyPr>
          <a:lstStyle/>
          <a:p>
            <a:r>
              <a:rPr lang="es-CO" sz="2400" b="1" dirty="0"/>
              <a:t>Instalaciones Eléctricas mal realizadas</a:t>
            </a:r>
          </a:p>
        </p:txBody>
      </p:sp>
      <p:pic>
        <p:nvPicPr>
          <p:cNvPr id="22" name="Imagen 21">
            <a:extLst>
              <a:ext uri="{FF2B5EF4-FFF2-40B4-BE49-F238E27FC236}">
                <a16:creationId xmlns:a16="http://schemas.microsoft.com/office/drawing/2014/main" id="{2CAA4204-4433-466D-A9B6-11DD1CD3D61C}"/>
              </a:ext>
            </a:extLst>
          </p:cNvPr>
          <p:cNvPicPr>
            <a:picLocks noChangeAspect="1"/>
          </p:cNvPicPr>
          <p:nvPr/>
        </p:nvPicPr>
        <p:blipFill>
          <a:blip r:embed="rId6"/>
          <a:stretch>
            <a:fillRect/>
          </a:stretch>
        </p:blipFill>
        <p:spPr>
          <a:xfrm>
            <a:off x="8693990" y="3937010"/>
            <a:ext cx="3131195" cy="2543530"/>
          </a:xfrm>
          <a:prstGeom prst="rect">
            <a:avLst/>
          </a:prstGeom>
        </p:spPr>
      </p:pic>
      <p:pic>
        <p:nvPicPr>
          <p:cNvPr id="24" name="Imagen 23">
            <a:extLst>
              <a:ext uri="{FF2B5EF4-FFF2-40B4-BE49-F238E27FC236}">
                <a16:creationId xmlns:a16="http://schemas.microsoft.com/office/drawing/2014/main" id="{12D17128-7A81-4E34-8C7A-85E0D8C392EE}"/>
              </a:ext>
            </a:extLst>
          </p:cNvPr>
          <p:cNvPicPr>
            <a:picLocks noChangeAspect="1"/>
          </p:cNvPicPr>
          <p:nvPr/>
        </p:nvPicPr>
        <p:blipFill>
          <a:blip r:embed="rId7"/>
          <a:stretch>
            <a:fillRect/>
          </a:stretch>
        </p:blipFill>
        <p:spPr>
          <a:xfrm>
            <a:off x="578225" y="914049"/>
            <a:ext cx="3765176" cy="2856372"/>
          </a:xfrm>
          <a:prstGeom prst="rect">
            <a:avLst/>
          </a:prstGeom>
        </p:spPr>
      </p:pic>
    </p:spTree>
    <p:extLst>
      <p:ext uri="{BB962C8B-B14F-4D97-AF65-F5344CB8AC3E}">
        <p14:creationId xmlns:p14="http://schemas.microsoft.com/office/powerpoint/2010/main" val="1836185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B5593BA-4D71-479C-8A54-15F37857ABC7}"/>
              </a:ext>
            </a:extLst>
          </p:cNvPr>
          <p:cNvPicPr>
            <a:picLocks noChangeAspect="1"/>
          </p:cNvPicPr>
          <p:nvPr/>
        </p:nvPicPr>
        <p:blipFill>
          <a:blip r:embed="rId2"/>
          <a:stretch>
            <a:fillRect/>
          </a:stretch>
        </p:blipFill>
        <p:spPr>
          <a:xfrm>
            <a:off x="563494" y="917254"/>
            <a:ext cx="2852060" cy="3748875"/>
          </a:xfrm>
          <a:prstGeom prst="rect">
            <a:avLst/>
          </a:prstGeom>
        </p:spPr>
      </p:pic>
      <p:pic>
        <p:nvPicPr>
          <p:cNvPr id="7" name="Imagen 6">
            <a:extLst>
              <a:ext uri="{FF2B5EF4-FFF2-40B4-BE49-F238E27FC236}">
                <a16:creationId xmlns:a16="http://schemas.microsoft.com/office/drawing/2014/main" id="{DBCA437C-ED91-4E33-AFBE-2F03D6EC4C67}"/>
              </a:ext>
            </a:extLst>
          </p:cNvPr>
          <p:cNvPicPr>
            <a:picLocks noChangeAspect="1"/>
          </p:cNvPicPr>
          <p:nvPr/>
        </p:nvPicPr>
        <p:blipFill>
          <a:blip r:embed="rId3"/>
          <a:stretch>
            <a:fillRect/>
          </a:stretch>
        </p:blipFill>
        <p:spPr>
          <a:xfrm>
            <a:off x="4008372" y="933102"/>
            <a:ext cx="3610479" cy="2495898"/>
          </a:xfrm>
          <a:prstGeom prst="rect">
            <a:avLst/>
          </a:prstGeom>
        </p:spPr>
      </p:pic>
      <p:pic>
        <p:nvPicPr>
          <p:cNvPr id="9" name="Imagen 8">
            <a:extLst>
              <a:ext uri="{FF2B5EF4-FFF2-40B4-BE49-F238E27FC236}">
                <a16:creationId xmlns:a16="http://schemas.microsoft.com/office/drawing/2014/main" id="{5EE77EA6-B51A-4757-8F78-51562909597E}"/>
              </a:ext>
            </a:extLst>
          </p:cNvPr>
          <p:cNvPicPr>
            <a:picLocks noChangeAspect="1"/>
          </p:cNvPicPr>
          <p:nvPr/>
        </p:nvPicPr>
        <p:blipFill>
          <a:blip r:embed="rId4"/>
          <a:stretch>
            <a:fillRect/>
          </a:stretch>
        </p:blipFill>
        <p:spPr>
          <a:xfrm>
            <a:off x="7871598" y="933102"/>
            <a:ext cx="3629532" cy="2724530"/>
          </a:xfrm>
          <a:prstGeom prst="rect">
            <a:avLst/>
          </a:prstGeom>
        </p:spPr>
      </p:pic>
      <p:pic>
        <p:nvPicPr>
          <p:cNvPr id="11" name="Imagen 10">
            <a:extLst>
              <a:ext uri="{FF2B5EF4-FFF2-40B4-BE49-F238E27FC236}">
                <a16:creationId xmlns:a16="http://schemas.microsoft.com/office/drawing/2014/main" id="{9BFA86F7-83E0-422A-9E56-0F7A5414D5D7}"/>
              </a:ext>
            </a:extLst>
          </p:cNvPr>
          <p:cNvPicPr>
            <a:picLocks noChangeAspect="1"/>
          </p:cNvPicPr>
          <p:nvPr/>
        </p:nvPicPr>
        <p:blipFill>
          <a:blip r:embed="rId5"/>
          <a:stretch>
            <a:fillRect/>
          </a:stretch>
        </p:blipFill>
        <p:spPr>
          <a:xfrm>
            <a:off x="4008373" y="3797416"/>
            <a:ext cx="4572024" cy="2724530"/>
          </a:xfrm>
          <a:prstGeom prst="rect">
            <a:avLst/>
          </a:prstGeom>
        </p:spPr>
      </p:pic>
      <p:pic>
        <p:nvPicPr>
          <p:cNvPr id="13" name="Imagen 12">
            <a:extLst>
              <a:ext uri="{FF2B5EF4-FFF2-40B4-BE49-F238E27FC236}">
                <a16:creationId xmlns:a16="http://schemas.microsoft.com/office/drawing/2014/main" id="{DB1456B5-02E1-42B1-B6A9-16F84A605BB2}"/>
              </a:ext>
            </a:extLst>
          </p:cNvPr>
          <p:cNvPicPr>
            <a:picLocks noChangeAspect="1"/>
          </p:cNvPicPr>
          <p:nvPr/>
        </p:nvPicPr>
        <p:blipFill>
          <a:blip r:embed="rId6"/>
          <a:stretch>
            <a:fillRect/>
          </a:stretch>
        </p:blipFill>
        <p:spPr>
          <a:xfrm>
            <a:off x="8794376" y="4153036"/>
            <a:ext cx="2998695" cy="2274658"/>
          </a:xfrm>
          <a:prstGeom prst="rect">
            <a:avLst/>
          </a:prstGeom>
        </p:spPr>
      </p:pic>
      <p:sp>
        <p:nvSpPr>
          <p:cNvPr id="14" name="CuadroTexto 13">
            <a:extLst>
              <a:ext uri="{FF2B5EF4-FFF2-40B4-BE49-F238E27FC236}">
                <a16:creationId xmlns:a16="http://schemas.microsoft.com/office/drawing/2014/main" id="{A7E2C02B-F72B-4A1E-9076-9ADB7A09884F}"/>
              </a:ext>
            </a:extLst>
          </p:cNvPr>
          <p:cNvSpPr txBox="1"/>
          <p:nvPr/>
        </p:nvSpPr>
        <p:spPr>
          <a:xfrm>
            <a:off x="2420471" y="161365"/>
            <a:ext cx="6373905" cy="707886"/>
          </a:xfrm>
          <a:prstGeom prst="rect">
            <a:avLst/>
          </a:prstGeom>
          <a:noFill/>
        </p:spPr>
        <p:txBody>
          <a:bodyPr wrap="square" rtlCol="0">
            <a:spAutoFit/>
          </a:bodyPr>
          <a:lstStyle/>
          <a:p>
            <a:r>
              <a:rPr lang="es-CO" sz="2000" b="1" dirty="0"/>
              <a:t>Instalaciones Eléctricas Residenciales bien realizadas aplicando normas técnica RETIE –NTC-2050</a:t>
            </a:r>
          </a:p>
        </p:txBody>
      </p:sp>
      <p:pic>
        <p:nvPicPr>
          <p:cNvPr id="16" name="Imagen 15">
            <a:extLst>
              <a:ext uri="{FF2B5EF4-FFF2-40B4-BE49-F238E27FC236}">
                <a16:creationId xmlns:a16="http://schemas.microsoft.com/office/drawing/2014/main" id="{8401B838-8062-4AF1-87EF-EF0A8E571C95}"/>
              </a:ext>
            </a:extLst>
          </p:cNvPr>
          <p:cNvPicPr>
            <a:picLocks noChangeAspect="1"/>
          </p:cNvPicPr>
          <p:nvPr/>
        </p:nvPicPr>
        <p:blipFill>
          <a:blip r:embed="rId7"/>
          <a:stretch>
            <a:fillRect/>
          </a:stretch>
        </p:blipFill>
        <p:spPr>
          <a:xfrm>
            <a:off x="660601" y="4850244"/>
            <a:ext cx="2657846" cy="1819529"/>
          </a:xfrm>
          <a:prstGeom prst="rect">
            <a:avLst/>
          </a:prstGeom>
        </p:spPr>
      </p:pic>
    </p:spTree>
    <p:extLst>
      <p:ext uri="{BB962C8B-B14F-4D97-AF65-F5344CB8AC3E}">
        <p14:creationId xmlns:p14="http://schemas.microsoft.com/office/powerpoint/2010/main" val="1889562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163C520-DB4A-42AB-8425-BC9A1F1A093A}"/>
              </a:ext>
            </a:extLst>
          </p:cNvPr>
          <p:cNvPicPr>
            <a:picLocks noChangeAspect="1"/>
          </p:cNvPicPr>
          <p:nvPr/>
        </p:nvPicPr>
        <p:blipFill>
          <a:blip r:embed="rId2"/>
          <a:stretch>
            <a:fillRect/>
          </a:stretch>
        </p:blipFill>
        <p:spPr>
          <a:xfrm>
            <a:off x="768202" y="330682"/>
            <a:ext cx="3609844" cy="4711965"/>
          </a:xfrm>
          <a:prstGeom prst="rect">
            <a:avLst/>
          </a:prstGeom>
        </p:spPr>
      </p:pic>
      <p:pic>
        <p:nvPicPr>
          <p:cNvPr id="7" name="Imagen 6">
            <a:extLst>
              <a:ext uri="{FF2B5EF4-FFF2-40B4-BE49-F238E27FC236}">
                <a16:creationId xmlns:a16="http://schemas.microsoft.com/office/drawing/2014/main" id="{7DC51483-76E6-4215-A214-419D8C69C2AE}"/>
              </a:ext>
            </a:extLst>
          </p:cNvPr>
          <p:cNvPicPr>
            <a:picLocks noChangeAspect="1"/>
          </p:cNvPicPr>
          <p:nvPr/>
        </p:nvPicPr>
        <p:blipFill>
          <a:blip r:embed="rId3"/>
          <a:stretch>
            <a:fillRect/>
          </a:stretch>
        </p:blipFill>
        <p:spPr>
          <a:xfrm>
            <a:off x="768202" y="5174495"/>
            <a:ext cx="2114845" cy="1457528"/>
          </a:xfrm>
          <a:prstGeom prst="rect">
            <a:avLst/>
          </a:prstGeom>
        </p:spPr>
      </p:pic>
      <p:pic>
        <p:nvPicPr>
          <p:cNvPr id="11" name="Imagen 10">
            <a:extLst>
              <a:ext uri="{FF2B5EF4-FFF2-40B4-BE49-F238E27FC236}">
                <a16:creationId xmlns:a16="http://schemas.microsoft.com/office/drawing/2014/main" id="{9896B79F-F127-43AE-947A-28B421D50EA1}"/>
              </a:ext>
            </a:extLst>
          </p:cNvPr>
          <p:cNvPicPr>
            <a:picLocks noChangeAspect="1"/>
          </p:cNvPicPr>
          <p:nvPr/>
        </p:nvPicPr>
        <p:blipFill>
          <a:blip r:embed="rId4"/>
          <a:stretch>
            <a:fillRect/>
          </a:stretch>
        </p:blipFill>
        <p:spPr>
          <a:xfrm>
            <a:off x="4589930" y="560296"/>
            <a:ext cx="4016188" cy="5737408"/>
          </a:xfrm>
          <a:prstGeom prst="rect">
            <a:avLst/>
          </a:prstGeom>
        </p:spPr>
      </p:pic>
      <p:pic>
        <p:nvPicPr>
          <p:cNvPr id="13" name="Imagen 12">
            <a:extLst>
              <a:ext uri="{FF2B5EF4-FFF2-40B4-BE49-F238E27FC236}">
                <a16:creationId xmlns:a16="http://schemas.microsoft.com/office/drawing/2014/main" id="{E9B55B9A-728F-45DE-BB5C-B9FAA3A9249B}"/>
              </a:ext>
            </a:extLst>
          </p:cNvPr>
          <p:cNvPicPr>
            <a:picLocks noChangeAspect="1"/>
          </p:cNvPicPr>
          <p:nvPr/>
        </p:nvPicPr>
        <p:blipFill>
          <a:blip r:embed="rId5"/>
          <a:stretch>
            <a:fillRect/>
          </a:stretch>
        </p:blipFill>
        <p:spPr>
          <a:xfrm>
            <a:off x="8937425" y="1742839"/>
            <a:ext cx="2972009" cy="3703220"/>
          </a:xfrm>
          <a:prstGeom prst="rect">
            <a:avLst/>
          </a:prstGeom>
        </p:spPr>
      </p:pic>
    </p:spTree>
    <p:extLst>
      <p:ext uri="{BB962C8B-B14F-4D97-AF65-F5344CB8AC3E}">
        <p14:creationId xmlns:p14="http://schemas.microsoft.com/office/powerpoint/2010/main" val="880235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91596A7-B5C6-4C77-9E2F-46352AF8705A}"/>
              </a:ext>
            </a:extLst>
          </p:cNvPr>
          <p:cNvSpPr txBox="1"/>
          <p:nvPr/>
        </p:nvSpPr>
        <p:spPr>
          <a:xfrm>
            <a:off x="3439086" y="541475"/>
            <a:ext cx="6098240" cy="523220"/>
          </a:xfrm>
          <a:prstGeom prst="rect">
            <a:avLst/>
          </a:prstGeom>
          <a:noFill/>
        </p:spPr>
        <p:txBody>
          <a:bodyPr wrap="square">
            <a:spAutoFit/>
          </a:bodyPr>
          <a:lstStyle/>
          <a:p>
            <a:r>
              <a:rPr lang="es-MX" sz="2800" b="1" dirty="0">
                <a:effectLst/>
                <a:latin typeface="Calibri" panose="020F0502020204030204" pitchFamily="34" charset="0"/>
                <a:ea typeface="Calibri" panose="020F0502020204030204" pitchFamily="34" charset="0"/>
              </a:rPr>
              <a:t>Actividades de reflexión inicial</a:t>
            </a:r>
            <a:endParaRPr lang="es-CO" sz="2800" dirty="0"/>
          </a:p>
        </p:txBody>
      </p:sp>
      <p:sp>
        <p:nvSpPr>
          <p:cNvPr id="7" name="CuadroTexto 6">
            <a:extLst>
              <a:ext uri="{FF2B5EF4-FFF2-40B4-BE49-F238E27FC236}">
                <a16:creationId xmlns:a16="http://schemas.microsoft.com/office/drawing/2014/main" id="{18098D7A-E771-40E9-BA2D-ABB7ECCC36A0}"/>
              </a:ext>
            </a:extLst>
          </p:cNvPr>
          <p:cNvSpPr txBox="1"/>
          <p:nvPr/>
        </p:nvSpPr>
        <p:spPr>
          <a:xfrm>
            <a:off x="642097" y="1064695"/>
            <a:ext cx="10007973" cy="1200329"/>
          </a:xfrm>
          <a:prstGeom prst="rect">
            <a:avLst/>
          </a:prstGeom>
          <a:noFill/>
        </p:spPr>
        <p:txBody>
          <a:bodyPr wrap="square">
            <a:spAutoFit/>
          </a:bodyPr>
          <a:lstStyle/>
          <a:p>
            <a:r>
              <a:rPr lang="es-CO" dirty="0"/>
              <a:t>Actividad de Reflexión Inicial: Instalaciones Eléctricas Seguras.</a:t>
            </a:r>
          </a:p>
          <a:p>
            <a:endParaRPr lang="es-CO" dirty="0"/>
          </a:p>
          <a:p>
            <a:r>
              <a:rPr lang="es-CO" dirty="0"/>
              <a:t>Objetivo:  Reconocer la importancia de una instalación eléctrica segura mediante análisis de casos reales y experiencias personales.</a:t>
            </a:r>
          </a:p>
        </p:txBody>
      </p:sp>
      <p:sp>
        <p:nvSpPr>
          <p:cNvPr id="9" name="CuadroTexto 8">
            <a:extLst>
              <a:ext uri="{FF2B5EF4-FFF2-40B4-BE49-F238E27FC236}">
                <a16:creationId xmlns:a16="http://schemas.microsoft.com/office/drawing/2014/main" id="{93C17E67-4B65-460A-A82F-79FFE6E82E19}"/>
              </a:ext>
            </a:extLst>
          </p:cNvPr>
          <p:cNvSpPr txBox="1"/>
          <p:nvPr/>
        </p:nvSpPr>
        <p:spPr>
          <a:xfrm>
            <a:off x="642097" y="2346207"/>
            <a:ext cx="10680326" cy="4247317"/>
          </a:xfrm>
          <a:prstGeom prst="rect">
            <a:avLst/>
          </a:prstGeom>
          <a:noFill/>
        </p:spPr>
        <p:txBody>
          <a:bodyPr wrap="square">
            <a:spAutoFit/>
          </a:bodyPr>
          <a:lstStyle/>
          <a:p>
            <a:r>
              <a:rPr lang="es-CO" dirty="0"/>
              <a:t>Descripción de la </a:t>
            </a:r>
            <a:r>
              <a:rPr lang="es-CO"/>
              <a:t>Actividad: </a:t>
            </a:r>
            <a:endParaRPr lang="es-CO" dirty="0"/>
          </a:p>
          <a:p>
            <a:endParaRPr lang="es-CO" dirty="0"/>
          </a:p>
          <a:p>
            <a:r>
              <a:rPr lang="es-CO" dirty="0"/>
              <a:t>El instructor plantea una situación hipotética: </a:t>
            </a:r>
          </a:p>
          <a:p>
            <a:endParaRPr lang="es-CO" dirty="0"/>
          </a:p>
          <a:p>
            <a:r>
              <a:rPr lang="es-CO" dirty="0"/>
              <a:t> “En una vivienda rural, al conectar una plancha, las luces parpadean y el breaker se dispara.</a:t>
            </a:r>
          </a:p>
          <a:p>
            <a:r>
              <a:rPr lang="es-CO" dirty="0"/>
              <a:t> ¿Qué pudo pasar?” </a:t>
            </a:r>
          </a:p>
          <a:p>
            <a:r>
              <a:rPr lang="es-CO" dirty="0"/>
              <a:t> - Se muestran imágenes de instalaciones eléctricas improvisadas. </a:t>
            </a:r>
          </a:p>
          <a:p>
            <a:r>
              <a:rPr lang="es-CO" dirty="0"/>
              <a:t>- Los aprendices trabajan en grupos y responden en papelógrafos:  </a:t>
            </a:r>
          </a:p>
          <a:p>
            <a:pPr marL="285750" indent="-285750">
              <a:buFontTx/>
              <a:buChar char="-"/>
            </a:pPr>
            <a:r>
              <a:rPr lang="es-CO" dirty="0"/>
              <a:t>¿Qué riesgos hay en una instalación improvisada? </a:t>
            </a:r>
          </a:p>
          <a:p>
            <a:pPr marL="285750" indent="-285750">
              <a:buFontTx/>
              <a:buChar char="-"/>
            </a:pPr>
            <a:r>
              <a:rPr lang="es-CO" dirty="0"/>
              <a:t> ¿Han visto casos similares en su comunidad?  </a:t>
            </a:r>
          </a:p>
          <a:p>
            <a:pPr marL="285750" indent="-285750">
              <a:buFontTx/>
              <a:buChar char="-"/>
            </a:pPr>
            <a:r>
              <a:rPr lang="es-CO" dirty="0"/>
              <a:t>¿Qué consecuencias puede traer un mal empalme o un cable defectuoso?</a:t>
            </a:r>
          </a:p>
          <a:p>
            <a:pPr marL="285750" indent="-285750">
              <a:buFontTx/>
              <a:buChar char="-"/>
            </a:pPr>
            <a:r>
              <a:rPr lang="es-CO" dirty="0"/>
              <a:t>Se socializan respuestas.</a:t>
            </a:r>
          </a:p>
          <a:p>
            <a:pPr marL="285750" indent="-285750">
              <a:buFontTx/>
              <a:buChar char="-"/>
            </a:pPr>
            <a:r>
              <a:rPr lang="es-CO" dirty="0"/>
              <a:t>El instructor refuerza con ejemplos reales y normas básicas.</a:t>
            </a:r>
          </a:p>
          <a:p>
            <a:pPr marL="285750" indent="-285750">
              <a:buFontTx/>
              <a:buChar char="-"/>
            </a:pPr>
            <a:r>
              <a:rPr lang="es-CO" dirty="0"/>
              <a:t>Frase reflexiva en el tablero:    “Una instalación segura protege la vida de tu familia.”</a:t>
            </a:r>
          </a:p>
          <a:p>
            <a:pPr marL="285750" indent="-285750">
              <a:buFontTx/>
              <a:buChar char="-"/>
            </a:pPr>
            <a:r>
              <a:rPr lang="es-CO" dirty="0"/>
              <a:t>Cada aprendiz escribe una frase reflexiva personal en su cuaderno de campo.</a:t>
            </a:r>
          </a:p>
        </p:txBody>
      </p:sp>
    </p:spTree>
    <p:extLst>
      <p:ext uri="{BB962C8B-B14F-4D97-AF65-F5344CB8AC3E}">
        <p14:creationId xmlns:p14="http://schemas.microsoft.com/office/powerpoint/2010/main" val="3383607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2DF0D18-2C3F-4F19-B83E-532036B1F7D3}"/>
              </a:ext>
            </a:extLst>
          </p:cNvPr>
          <p:cNvSpPr txBox="1"/>
          <p:nvPr/>
        </p:nvSpPr>
        <p:spPr>
          <a:xfrm>
            <a:off x="709333" y="393558"/>
            <a:ext cx="4696385" cy="646331"/>
          </a:xfrm>
          <a:prstGeom prst="rect">
            <a:avLst/>
          </a:prstGeom>
          <a:noFill/>
        </p:spPr>
        <p:txBody>
          <a:bodyPr wrap="square">
            <a:spAutoFit/>
          </a:bodyPr>
          <a:lstStyle/>
          <a:p>
            <a:r>
              <a:rPr lang="es-CO" dirty="0"/>
              <a:t>Ambiente Requerido:  Aula comunitaria o espacio abierto.</a:t>
            </a:r>
          </a:p>
        </p:txBody>
      </p:sp>
      <p:sp>
        <p:nvSpPr>
          <p:cNvPr id="7" name="CuadroTexto 6">
            <a:extLst>
              <a:ext uri="{FF2B5EF4-FFF2-40B4-BE49-F238E27FC236}">
                <a16:creationId xmlns:a16="http://schemas.microsoft.com/office/drawing/2014/main" id="{01066BBD-84DA-4C17-92BE-FA5A8F2F773A}"/>
              </a:ext>
            </a:extLst>
          </p:cNvPr>
          <p:cNvSpPr txBox="1"/>
          <p:nvPr/>
        </p:nvSpPr>
        <p:spPr>
          <a:xfrm>
            <a:off x="709333" y="954305"/>
            <a:ext cx="5718361" cy="646331"/>
          </a:xfrm>
          <a:prstGeom prst="rect">
            <a:avLst/>
          </a:prstGeom>
          <a:noFill/>
        </p:spPr>
        <p:txBody>
          <a:bodyPr wrap="square">
            <a:spAutoFit/>
          </a:bodyPr>
          <a:lstStyle/>
          <a:p>
            <a:r>
              <a:rPr lang="es-CO" dirty="0"/>
              <a:t>Estrategias Didácticas:  Trabajo grupal, reflexión guiada, socialización.</a:t>
            </a:r>
          </a:p>
        </p:txBody>
      </p:sp>
      <p:sp>
        <p:nvSpPr>
          <p:cNvPr id="9" name="CuadroTexto 8">
            <a:extLst>
              <a:ext uri="{FF2B5EF4-FFF2-40B4-BE49-F238E27FC236}">
                <a16:creationId xmlns:a16="http://schemas.microsoft.com/office/drawing/2014/main" id="{BE7143A7-3D68-4516-9E9D-0514674CFE4A}"/>
              </a:ext>
            </a:extLst>
          </p:cNvPr>
          <p:cNvSpPr txBox="1"/>
          <p:nvPr/>
        </p:nvSpPr>
        <p:spPr>
          <a:xfrm>
            <a:off x="635374" y="1796361"/>
            <a:ext cx="4770344" cy="646331"/>
          </a:xfrm>
          <a:prstGeom prst="rect">
            <a:avLst/>
          </a:prstGeom>
          <a:noFill/>
        </p:spPr>
        <p:txBody>
          <a:bodyPr wrap="square">
            <a:spAutoFit/>
          </a:bodyPr>
          <a:lstStyle/>
          <a:p>
            <a:r>
              <a:rPr lang="es-CO" dirty="0"/>
              <a:t>Materiales de Formación:  Papelógrafos, marcadores, tablero.</a:t>
            </a:r>
          </a:p>
        </p:txBody>
      </p:sp>
      <p:sp>
        <p:nvSpPr>
          <p:cNvPr id="11" name="CuadroTexto 10">
            <a:extLst>
              <a:ext uri="{FF2B5EF4-FFF2-40B4-BE49-F238E27FC236}">
                <a16:creationId xmlns:a16="http://schemas.microsoft.com/office/drawing/2014/main" id="{596DC37D-9444-4898-8FC3-F8D89518BD7C}"/>
              </a:ext>
            </a:extLst>
          </p:cNvPr>
          <p:cNvSpPr txBox="1"/>
          <p:nvPr/>
        </p:nvSpPr>
        <p:spPr>
          <a:xfrm>
            <a:off x="534521" y="2638417"/>
            <a:ext cx="5893173" cy="646331"/>
          </a:xfrm>
          <a:prstGeom prst="rect">
            <a:avLst/>
          </a:prstGeom>
          <a:noFill/>
        </p:spPr>
        <p:txBody>
          <a:bodyPr wrap="square">
            <a:spAutoFit/>
          </a:bodyPr>
          <a:lstStyle/>
          <a:p>
            <a:r>
              <a:rPr lang="es-CO" dirty="0"/>
              <a:t>Material de Apoyo:  Fotografías de instalaciones reales, fichas del RETIE y NTC 2050.</a:t>
            </a:r>
          </a:p>
        </p:txBody>
      </p:sp>
      <p:sp>
        <p:nvSpPr>
          <p:cNvPr id="13" name="CuadroTexto 12">
            <a:extLst>
              <a:ext uri="{FF2B5EF4-FFF2-40B4-BE49-F238E27FC236}">
                <a16:creationId xmlns:a16="http://schemas.microsoft.com/office/drawing/2014/main" id="{8D5E5800-A680-4089-B406-758EF21496B4}"/>
              </a:ext>
            </a:extLst>
          </p:cNvPr>
          <p:cNvSpPr txBox="1"/>
          <p:nvPr/>
        </p:nvSpPr>
        <p:spPr>
          <a:xfrm>
            <a:off x="709333" y="3697069"/>
            <a:ext cx="6693273" cy="646331"/>
          </a:xfrm>
          <a:prstGeom prst="rect">
            <a:avLst/>
          </a:prstGeom>
          <a:noFill/>
        </p:spPr>
        <p:txBody>
          <a:bodyPr wrap="square">
            <a:spAutoFit/>
          </a:bodyPr>
          <a:lstStyle/>
          <a:p>
            <a:r>
              <a:rPr lang="es-CO" dirty="0"/>
              <a:t>Evidencia Esperada:  Frase escrita por cada aprendiz sobre la importancia de una instalación segura.</a:t>
            </a:r>
          </a:p>
        </p:txBody>
      </p:sp>
      <p:pic>
        <p:nvPicPr>
          <p:cNvPr id="15" name="Imagen 14">
            <a:extLst>
              <a:ext uri="{FF2B5EF4-FFF2-40B4-BE49-F238E27FC236}">
                <a16:creationId xmlns:a16="http://schemas.microsoft.com/office/drawing/2014/main" id="{D9101277-7C29-4011-91C0-F309967D5C61}"/>
              </a:ext>
            </a:extLst>
          </p:cNvPr>
          <p:cNvPicPr>
            <a:picLocks noChangeAspect="1"/>
          </p:cNvPicPr>
          <p:nvPr/>
        </p:nvPicPr>
        <p:blipFill>
          <a:blip r:embed="rId2"/>
          <a:stretch>
            <a:fillRect/>
          </a:stretch>
        </p:blipFill>
        <p:spPr>
          <a:xfrm>
            <a:off x="6786283" y="196995"/>
            <a:ext cx="4871195" cy="6393137"/>
          </a:xfrm>
          <a:prstGeom prst="rect">
            <a:avLst/>
          </a:prstGeom>
        </p:spPr>
      </p:pic>
      <p:sp>
        <p:nvSpPr>
          <p:cNvPr id="17" name="CuadroTexto 16">
            <a:extLst>
              <a:ext uri="{FF2B5EF4-FFF2-40B4-BE49-F238E27FC236}">
                <a16:creationId xmlns:a16="http://schemas.microsoft.com/office/drawing/2014/main" id="{B0E6B5C0-27D0-4392-9BC4-9DAF7827C659}"/>
              </a:ext>
            </a:extLst>
          </p:cNvPr>
          <p:cNvSpPr txBox="1"/>
          <p:nvPr/>
        </p:nvSpPr>
        <p:spPr>
          <a:xfrm>
            <a:off x="709333" y="4622601"/>
            <a:ext cx="6098240" cy="2124812"/>
          </a:xfrm>
          <a:prstGeom prst="rect">
            <a:avLst/>
          </a:prstGeom>
          <a:noFill/>
        </p:spPr>
        <p:txBody>
          <a:bodyPr wrap="square">
            <a:spAutoFit/>
          </a:bodyPr>
          <a:lstStyle/>
          <a:p>
            <a:pPr lvl="0" algn="just">
              <a:lnSpc>
                <a:spcPct val="150000"/>
              </a:lnSpc>
              <a:tabLst>
                <a:tab pos="2743200" algn="l"/>
                <a:tab pos="2847975" algn="l"/>
                <a:tab pos="3457575"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Preguntas para los aprendices:</a:t>
            </a:r>
          </a:p>
          <a:p>
            <a:pPr marL="342900" lvl="0" indent="-342900" algn="just">
              <a:lnSpc>
                <a:spcPct val="150000"/>
              </a:lnSpc>
              <a:buFont typeface="Wingdings" panose="05000000000000000000" pitchFamily="2" charset="2"/>
              <a:buChar char=""/>
              <a:tabLst>
                <a:tab pos="2743200" algn="l"/>
                <a:tab pos="2847975" algn="l"/>
                <a:tab pos="3457575"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¿Qué riesgos hay en una instalación eléctrica improvisada?</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buFont typeface="Wingdings" panose="05000000000000000000" pitchFamily="2" charset="2"/>
              <a:buChar char=""/>
              <a:tabLst>
                <a:tab pos="2743200" algn="l"/>
                <a:tab pos="2847975" algn="l"/>
                <a:tab pos="3457575"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¿Han visto casos similares en su comunidad?</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a:p>
            <a:pPr marL="342900" lvl="0" indent="-342900" algn="just">
              <a:lnSpc>
                <a:spcPct val="150000"/>
              </a:lnSpc>
              <a:spcAft>
                <a:spcPts val="1000"/>
              </a:spcAft>
              <a:buFont typeface="Wingdings" panose="05000000000000000000" pitchFamily="2" charset="2"/>
              <a:buChar char=""/>
              <a:tabLst>
                <a:tab pos="2743200" algn="l"/>
                <a:tab pos="2847975" algn="l"/>
                <a:tab pos="3457575" algn="l"/>
              </a:tabLst>
            </a:pPr>
            <a:r>
              <a:rPr lang="es-MX" sz="1800" dirty="0">
                <a:effectLst/>
                <a:latin typeface="Calibri" panose="020F0502020204030204" pitchFamily="34" charset="0"/>
                <a:ea typeface="Calibri" panose="020F0502020204030204" pitchFamily="34" charset="0"/>
                <a:cs typeface="Tahoma" panose="020B0604030504040204" pitchFamily="34" charset="0"/>
              </a:rPr>
              <a:t>¿Qué consecuencias puede traer un mal empalme o un cable defectuoso?</a:t>
            </a:r>
            <a:endParaRPr lang="es-CO" sz="1600" dirty="0">
              <a:effectLst/>
              <a:latin typeface="Century Gothic" panose="020B0502020202020204" pitchFamily="34" charset="0"/>
              <a:ea typeface="Century Gothic" panose="020B0502020202020204" pitchFamily="34" charset="0"/>
              <a:cs typeface="Tahoma" panose="020B0604030504040204" pitchFamily="34" charset="0"/>
            </a:endParaRPr>
          </a:p>
        </p:txBody>
      </p:sp>
    </p:spTree>
    <p:extLst>
      <p:ext uri="{BB962C8B-B14F-4D97-AF65-F5344CB8AC3E}">
        <p14:creationId xmlns:p14="http://schemas.microsoft.com/office/powerpoint/2010/main" val="149965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5D44B1F-AAC4-4B3B-B39C-184492089CC4}"/>
              </a:ext>
            </a:extLst>
          </p:cNvPr>
          <p:cNvSpPr txBox="1"/>
          <p:nvPr/>
        </p:nvSpPr>
        <p:spPr>
          <a:xfrm>
            <a:off x="900953" y="1166843"/>
            <a:ext cx="9883588" cy="5078313"/>
          </a:xfrm>
          <a:prstGeom prst="rect">
            <a:avLst/>
          </a:prstGeom>
          <a:noFill/>
        </p:spPr>
        <p:txBody>
          <a:bodyPr wrap="square">
            <a:spAutoFit/>
          </a:bodyPr>
          <a:lstStyle/>
          <a:p>
            <a:pPr marL="342900" indent="-342900">
              <a:buAutoNum type="arabicPeriod"/>
            </a:pPr>
            <a:r>
              <a:rPr lang="es-CO" dirty="0"/>
              <a:t>¿Qué riesgos hay en una instalación eléctrica improvisada? </a:t>
            </a:r>
          </a:p>
          <a:p>
            <a:r>
              <a:rPr lang="es-CO" dirty="0"/>
              <a:t> - Riesgo de electrocución por falta de aislamiento. </a:t>
            </a:r>
          </a:p>
          <a:p>
            <a:r>
              <a:rPr lang="es-CO" dirty="0"/>
              <a:t> - Incendios por sobrecalentamiento de cables. </a:t>
            </a:r>
          </a:p>
          <a:p>
            <a:r>
              <a:rPr lang="es-CO" dirty="0"/>
              <a:t> - Cortocircuitos por conexiones mal hechas.  </a:t>
            </a:r>
          </a:p>
          <a:p>
            <a:pPr marL="285750" indent="-285750">
              <a:buFontTx/>
              <a:buChar char="-"/>
            </a:pPr>
            <a:r>
              <a:rPr lang="es-CO" dirty="0"/>
              <a:t>Daño a electrodomésticos por variaciones de voltaje.  </a:t>
            </a:r>
          </a:p>
          <a:p>
            <a:pPr marL="285750" indent="-285750">
              <a:buFontTx/>
              <a:buChar char="-"/>
            </a:pPr>
            <a:r>
              <a:rPr lang="es-CO" dirty="0"/>
              <a:t>Inestabilidad en el servicio eléctrico (luces parpadeantes, disyuntores activados).</a:t>
            </a:r>
          </a:p>
          <a:p>
            <a:pPr marL="342900" indent="-342900">
              <a:buAutoNum type="arabicPeriod" startAt="2"/>
            </a:pPr>
            <a:r>
              <a:rPr lang="es-CO" dirty="0"/>
              <a:t>¿Han visto casos similares en su comunidad?  Sí, es común observar:  </a:t>
            </a:r>
          </a:p>
          <a:p>
            <a:pPr marL="285750" indent="-285750">
              <a:buFontTx/>
              <a:buChar char="-"/>
            </a:pPr>
            <a:r>
              <a:rPr lang="es-CO" dirty="0"/>
              <a:t>Cables colgando sin canaletas.  </a:t>
            </a:r>
          </a:p>
          <a:p>
            <a:pPr marL="285750" indent="-285750">
              <a:buFontTx/>
              <a:buChar char="-"/>
            </a:pPr>
            <a:r>
              <a:rPr lang="es-CO" dirty="0"/>
              <a:t>Tomas múltiples sobrecargadas. </a:t>
            </a:r>
          </a:p>
          <a:p>
            <a:pPr marL="285750" indent="-285750">
              <a:buFontTx/>
              <a:buChar char="-"/>
            </a:pPr>
            <a:r>
              <a:rPr lang="es-CO" dirty="0"/>
              <a:t>Empates de cables sin cinta aislante. </a:t>
            </a:r>
          </a:p>
          <a:p>
            <a:pPr marL="285750" indent="-285750">
              <a:buFontTx/>
              <a:buChar char="-"/>
            </a:pPr>
            <a:r>
              <a:rPr lang="es-CO" dirty="0"/>
              <a:t>Uso de extensiones caseras.  </a:t>
            </a:r>
          </a:p>
          <a:p>
            <a:pPr marL="285750" indent="-285750">
              <a:buFontTx/>
              <a:buChar char="-"/>
            </a:pPr>
            <a:r>
              <a:rPr lang="es-CO" dirty="0"/>
              <a:t>Instalaciones sin puesta a tierra ni protecciones adecuadas.</a:t>
            </a:r>
          </a:p>
          <a:p>
            <a:r>
              <a:rPr lang="es-CO" dirty="0"/>
              <a:t>3. ¿Qué consecuencias puede traer un mal empalme o un cable defectuoso?  </a:t>
            </a:r>
          </a:p>
          <a:p>
            <a:pPr marL="285750" indent="-285750">
              <a:buFontTx/>
              <a:buChar char="-"/>
            </a:pPr>
            <a:r>
              <a:rPr lang="es-CO" dirty="0"/>
              <a:t>Calentamiento del cable, lo que puede causar fuego. </a:t>
            </a:r>
          </a:p>
          <a:p>
            <a:pPr marL="285750" indent="-285750">
              <a:buFontTx/>
              <a:buChar char="-"/>
            </a:pPr>
            <a:r>
              <a:rPr lang="es-CO" dirty="0"/>
              <a:t>Fallas intermitentes en los aparatos eléctricos.  </a:t>
            </a:r>
          </a:p>
          <a:p>
            <a:pPr marL="285750" indent="-285750">
              <a:buFontTx/>
              <a:buChar char="-"/>
            </a:pPr>
            <a:r>
              <a:rPr lang="es-CO" dirty="0"/>
              <a:t>Choques eléctricos al tocar superficies metálicas.  </a:t>
            </a:r>
          </a:p>
          <a:p>
            <a:pPr marL="285750" indent="-285750">
              <a:buFontTx/>
              <a:buChar char="-"/>
            </a:pPr>
            <a:r>
              <a:rPr lang="es-CO" dirty="0"/>
              <a:t>Pérdida de equipos electrónicos sensibles.  </a:t>
            </a:r>
          </a:p>
          <a:p>
            <a:pPr marL="285750" indent="-285750">
              <a:buFontTx/>
              <a:buChar char="-"/>
            </a:pPr>
            <a:r>
              <a:rPr lang="es-CO" dirty="0"/>
              <a:t>Riesgo de muerte o lesiones graves a los ocupantes.</a:t>
            </a:r>
          </a:p>
        </p:txBody>
      </p:sp>
      <p:sp>
        <p:nvSpPr>
          <p:cNvPr id="6" name="CuadroTexto 5">
            <a:extLst>
              <a:ext uri="{FF2B5EF4-FFF2-40B4-BE49-F238E27FC236}">
                <a16:creationId xmlns:a16="http://schemas.microsoft.com/office/drawing/2014/main" id="{EF9077A7-C98D-4FDC-A215-175C4801B2AE}"/>
              </a:ext>
            </a:extLst>
          </p:cNvPr>
          <p:cNvSpPr txBox="1"/>
          <p:nvPr/>
        </p:nvSpPr>
        <p:spPr>
          <a:xfrm>
            <a:off x="1344706" y="618565"/>
            <a:ext cx="4751294" cy="523220"/>
          </a:xfrm>
          <a:prstGeom prst="rect">
            <a:avLst/>
          </a:prstGeom>
          <a:noFill/>
        </p:spPr>
        <p:txBody>
          <a:bodyPr wrap="square" rtlCol="0">
            <a:spAutoFit/>
          </a:bodyPr>
          <a:lstStyle/>
          <a:p>
            <a:r>
              <a:rPr lang="es-CO" sz="2800" b="1" dirty="0"/>
              <a:t>RESPUESTAS</a:t>
            </a:r>
          </a:p>
        </p:txBody>
      </p:sp>
    </p:spTree>
    <p:extLst>
      <p:ext uri="{BB962C8B-B14F-4D97-AF65-F5344CB8AC3E}">
        <p14:creationId xmlns:p14="http://schemas.microsoft.com/office/powerpoint/2010/main" val="3262179537"/>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279</TotalTime>
  <Words>1007</Words>
  <Application>Microsoft Office PowerPoint</Application>
  <PresentationFormat>Panorámica</PresentationFormat>
  <Paragraphs>102</Paragraphs>
  <Slides>11</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11</vt:i4>
      </vt:variant>
    </vt:vector>
  </HeadingPairs>
  <TitlesOfParts>
    <vt:vector size="19" baseType="lpstr">
      <vt:lpstr>Arial</vt:lpstr>
      <vt:lpstr>Calibri</vt:lpstr>
      <vt:lpstr>Century Gothic</vt:lpstr>
      <vt:lpstr>Symbol</vt:lpstr>
      <vt:lpstr>Trebuchet MS</vt:lpstr>
      <vt:lpstr>Wingdings</vt:lpstr>
      <vt:lpstr>Wingdings 3</vt:lpstr>
      <vt:lpstr>Faceta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Lope Nelson Aguirre Gómez</dc:creator>
  <cp:lastModifiedBy>Luis Mario Rodriguez Velasquez</cp:lastModifiedBy>
  <cp:revision>42</cp:revision>
  <dcterms:created xsi:type="dcterms:W3CDTF">2025-11-14T21:10:13Z</dcterms:created>
  <dcterms:modified xsi:type="dcterms:W3CDTF">2025-12-11T04:32:46Z</dcterms:modified>
</cp:coreProperties>
</file>