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147376905" r:id="rId5"/>
    <p:sldId id="2147377145" r:id="rId6"/>
    <p:sldId id="2147377143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E0AFD79-5BF2-B98C-42E0-B17244F6EB6A}" name="Magda Rosario Mendoza Gomez" initials="MG" userId="S::magda.mendoza@habitatbogota.gov.co::5479dc7f-1d67-4a24-9088-f5fe6d9c4f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74C"/>
    <a:srgbClr val="279E89"/>
    <a:srgbClr val="006666"/>
    <a:srgbClr val="1D0F37"/>
    <a:srgbClr val="2562A5"/>
    <a:srgbClr val="2D989D"/>
    <a:srgbClr val="000000"/>
    <a:srgbClr val="FFFF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82" autoAdjust="0"/>
    <p:restoredTop sz="93969" autoAdjust="0"/>
  </p:normalViewPr>
  <p:slideViewPr>
    <p:cSldViewPr snapToGrid="0">
      <p:cViewPr varScale="1">
        <p:scale>
          <a:sx n="85" d="100"/>
          <a:sy n="85" d="100"/>
        </p:scale>
        <p:origin x="33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9680">
                <a:lumMod val="50000"/>
              </a:srgb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530532740021405E-3"/>
                  <c:y val="0.2762128171772593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F3-4A1A-BB20-D3D0AE059B28}"/>
                </c:ext>
              </c:extLst>
            </c:dLbl>
            <c:dLbl>
              <c:idx val="1"/>
              <c:layout>
                <c:manualLayout>
                  <c:x val="2.7777803086992386E-3"/>
                  <c:y val="0.213666154453872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F3-4A1A-BB20-D3D0AE059B28}"/>
                </c:ext>
              </c:extLst>
            </c:dLbl>
            <c:dLbl>
              <c:idx val="2"/>
              <c:layout>
                <c:manualLayout>
                  <c:x val="4.5669826948751312E-3"/>
                  <c:y val="0.1684578603292914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F3-4A1A-BB20-D3D0AE059B28}"/>
                </c:ext>
              </c:extLst>
            </c:dLbl>
            <c:dLbl>
              <c:idx val="3"/>
              <c:layout>
                <c:manualLayout>
                  <c:x val="6.1519614127904408E-3"/>
                  <c:y val="0.129815437941938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F3-4A1A-BB20-D3D0AE059B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Hoja7!$A$15:$D$15</c:f>
              <c:strCache>
                <c:ptCount val="4"/>
                <c:pt idx="0">
                  <c:v>No. Subsidios Asignados</c:v>
                </c:pt>
                <c:pt idx="1">
                  <c:v>No. Subsidios Cobrados</c:v>
                </c:pt>
                <c:pt idx="2">
                  <c:v>No. Subsidios Pagados</c:v>
                </c:pt>
                <c:pt idx="3">
                  <c:v>No. Subsidios Legalizados</c:v>
                </c:pt>
              </c:strCache>
            </c:strRef>
          </c:cat>
          <c:val>
            <c:numRef>
              <c:f>Hoja7!$A$16:$D$16</c:f>
              <c:numCache>
                <c:formatCode>General</c:formatCode>
                <c:ptCount val="4"/>
                <c:pt idx="0">
                  <c:v>10627</c:v>
                </c:pt>
                <c:pt idx="1">
                  <c:v>7141</c:v>
                </c:pt>
                <c:pt idx="2">
                  <c:v>5716</c:v>
                </c:pt>
                <c:pt idx="3">
                  <c:v>3245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3F3-4A1A-BB20-D3D0AE059B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52830511"/>
        <c:axId val="2052830927"/>
        <c:axId val="0"/>
      </c:bar3DChart>
      <c:catAx>
        <c:axId val="205283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52830927"/>
        <c:crosses val="autoZero"/>
        <c:auto val="1"/>
        <c:lblAlgn val="ctr"/>
        <c:lblOffset val="100"/>
        <c:noMultiLvlLbl val="0"/>
      </c:catAx>
      <c:valAx>
        <c:axId val="20528309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05283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4F3B5-738E-44A7-96D7-3926FD330DA3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8B165-4221-427D-A2D9-64A085D6D8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856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446C55-4AE8-CF5F-BF0C-42864FB603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92782" y="1794309"/>
            <a:ext cx="7148945" cy="2387600"/>
          </a:xfrm>
        </p:spPr>
        <p:txBody>
          <a:bodyPr anchor="b">
            <a:noAutofit/>
          </a:bodyPr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441321B-4212-3F68-DB4C-89A9ECDAF7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2782" y="4273984"/>
            <a:ext cx="7148944" cy="49198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5342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915BB-9E03-0CD5-BF41-1E8B14A62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C60BD-A3F5-0FD3-46BF-80C30152CC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0803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3208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C6553FFB-D099-FD91-3CFE-054442E3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9453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86F26DE2-1315-DD7B-394A-5F3155D265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58491"/>
            <a:ext cx="10515600" cy="21751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00742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nes amplia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06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ier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340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1F7E2-8BFE-4FC2-81A3-BE784969E402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CC55F-E92B-491A-8D43-C659D958734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245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FF81230-C252-2FD8-396B-56A724DC1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CFBB36-2FB0-D94F-A6EF-2D247C914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7AEA6AE-0CC1-B855-4B5D-05D5BCD525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DAAC1-C560-40E9-B64B-DCA0BE4F7865}" type="datetimeFigureOut">
              <a:rPr lang="es-CO" smtClean="0"/>
              <a:t>5/06/2026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99893D-3418-EC26-75A9-6204E77C3A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8AC1CB-2926-3F95-3CBB-A07C921BB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AE5D-A3A0-4552-B685-B756B85087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9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5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AB2BF0-4DEA-4644-E625-CE27962B2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0"/>
            <a:ext cx="12203043" cy="701675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1EE3038-96F0-9B04-7B5D-5E706EDD3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939"/>
            <a:ext cx="12192000" cy="731816"/>
          </a:xfrm>
          <a:prstGeom prst="rect">
            <a:avLst/>
          </a:prstGeom>
        </p:spPr>
      </p:pic>
      <p:sp>
        <p:nvSpPr>
          <p:cNvPr id="4" name="Título 2">
            <a:extLst>
              <a:ext uri="{FF2B5EF4-FFF2-40B4-BE49-F238E27FC236}">
                <a16:creationId xmlns:a16="http://schemas.microsoft.com/office/drawing/2014/main" id="{445C5B46-6D4A-1723-F0A9-AEE4B806BC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043" y="-125402"/>
            <a:ext cx="121920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Tw Cen MT Condensed" panose="020B0606020104020203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Tw Cen MT Condensed" panose="020B060602010402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Tw Cen MT Condensed" panose="020B060602010402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s-419" altLang="es-CO" dirty="0">
                <a:solidFill>
                  <a:schemeClr val="bg1"/>
                </a:solidFill>
                <a:latin typeface="Tw Cen MT" panose="020B0602020104020603" pitchFamily="34" charset="77"/>
              </a:rPr>
              <a:t>Desembolso y Legalización  9.602 RCRH</a:t>
            </a:r>
            <a:endParaRPr lang="es-CO" dirty="0">
              <a:solidFill>
                <a:schemeClr val="bg1"/>
              </a:solidFill>
              <a:latin typeface="Tw Cen MT" panose="020B0602020104020603" pitchFamily="34" charset="77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4F35F6B-B8BC-0916-7863-4E96B71DE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6369" y="6182183"/>
            <a:ext cx="2315484" cy="486586"/>
          </a:xfrm>
          <a:prstGeom prst="rect">
            <a:avLst/>
          </a:prstGeom>
        </p:spPr>
      </p:pic>
      <p:sp>
        <p:nvSpPr>
          <p:cNvPr id="3" name="Cuerda 2">
            <a:extLst>
              <a:ext uri="{FF2B5EF4-FFF2-40B4-BE49-F238E27FC236}">
                <a16:creationId xmlns:a16="http://schemas.microsoft.com/office/drawing/2014/main" id="{8D7FD56D-4037-84D8-5EBB-B6D3540B91F2}"/>
              </a:ext>
            </a:extLst>
          </p:cNvPr>
          <p:cNvSpPr/>
          <p:nvPr/>
        </p:nvSpPr>
        <p:spPr>
          <a:xfrm rot="17527073">
            <a:off x="9601457" y="-678024"/>
            <a:ext cx="2014300" cy="2014300"/>
          </a:xfrm>
          <a:prstGeom prst="chor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5F5BD81-26F4-4915-FE9A-10A501329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71317" y="279132"/>
            <a:ext cx="1543441" cy="562520"/>
          </a:xfrm>
          <a:prstGeom prst="rect">
            <a:avLst/>
          </a:prstGeom>
        </p:spPr>
      </p:pic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2B959DBC-7DE2-0EFE-1853-EF5A3D09A6ED}"/>
              </a:ext>
            </a:extLst>
          </p:cNvPr>
          <p:cNvCxnSpPr>
            <a:cxnSpLocks/>
          </p:cNvCxnSpPr>
          <p:nvPr/>
        </p:nvCxnSpPr>
        <p:spPr>
          <a:xfrm flipH="1" flipV="1">
            <a:off x="4204447" y="1972235"/>
            <a:ext cx="3553647" cy="4773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A693570-353B-07F7-3A4B-899CCF4621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79968"/>
              </p:ext>
            </p:extLst>
          </p:nvPr>
        </p:nvGraphicFramePr>
        <p:xfrm>
          <a:off x="1591983" y="908414"/>
          <a:ext cx="7950200" cy="754380"/>
        </p:xfrm>
        <a:graphic>
          <a:graphicData uri="http://schemas.openxmlformats.org/drawingml/2006/table">
            <a:tbl>
              <a:tblPr/>
              <a:tblGrid>
                <a:gridCol w="2146300">
                  <a:extLst>
                    <a:ext uri="{9D8B030D-6E8A-4147-A177-3AD203B41FA5}">
                      <a16:colId xmlns:a16="http://schemas.microsoft.com/office/drawing/2014/main" val="3985309228"/>
                    </a:ext>
                  </a:extLst>
                </a:gridCol>
                <a:gridCol w="1841500">
                  <a:extLst>
                    <a:ext uri="{9D8B030D-6E8A-4147-A177-3AD203B41FA5}">
                      <a16:colId xmlns:a16="http://schemas.microsoft.com/office/drawing/2014/main" val="358452655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072376280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982839897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Asignados con Resolución Expedida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Renuncias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Perdidas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Asignados Vigentes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380048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299278"/>
                  </a:ext>
                </a:extLst>
              </a:tr>
            </a:tbl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4F2C182F-7645-01E5-9AE0-156EDA0320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708230"/>
              </p:ext>
            </p:extLst>
          </p:nvPr>
        </p:nvGraphicFramePr>
        <p:xfrm>
          <a:off x="1739152" y="1745634"/>
          <a:ext cx="7682753" cy="1934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AFAB3D43-5BF4-9B00-CD27-FABDE6F358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9729397"/>
              </p:ext>
            </p:extLst>
          </p:nvPr>
        </p:nvGraphicFramePr>
        <p:xfrm>
          <a:off x="1362635" y="3956672"/>
          <a:ext cx="9135035" cy="2306408"/>
        </p:xfrm>
        <a:graphic>
          <a:graphicData uri="http://schemas.openxmlformats.org/drawingml/2006/table">
            <a:tbl>
              <a:tblPr/>
              <a:tblGrid>
                <a:gridCol w="2392509">
                  <a:extLst>
                    <a:ext uri="{9D8B030D-6E8A-4147-A177-3AD203B41FA5}">
                      <a16:colId xmlns:a16="http://schemas.microsoft.com/office/drawing/2014/main" val="561504751"/>
                    </a:ext>
                  </a:extLst>
                </a:gridCol>
                <a:gridCol w="2204008">
                  <a:extLst>
                    <a:ext uri="{9D8B030D-6E8A-4147-A177-3AD203B41FA5}">
                      <a16:colId xmlns:a16="http://schemas.microsoft.com/office/drawing/2014/main" val="3824141321"/>
                    </a:ext>
                  </a:extLst>
                </a:gridCol>
                <a:gridCol w="2030008">
                  <a:extLst>
                    <a:ext uri="{9D8B030D-6E8A-4147-A177-3AD203B41FA5}">
                      <a16:colId xmlns:a16="http://schemas.microsoft.com/office/drawing/2014/main" val="2445895327"/>
                    </a:ext>
                  </a:extLst>
                </a:gridCol>
                <a:gridCol w="2508510">
                  <a:extLst>
                    <a:ext uri="{9D8B030D-6E8A-4147-A177-3AD203B41FA5}">
                      <a16:colId xmlns:a16="http://schemas.microsoft.com/office/drawing/2014/main" val="2024304868"/>
                    </a:ext>
                  </a:extLst>
                </a:gridCol>
              </a:tblGrid>
              <a:tr h="265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Asignados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Pagados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Legalizados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419283"/>
                  </a:ext>
                </a:extLst>
              </a:tr>
              <a:tr h="291615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629101"/>
                  </a:ext>
                </a:extLst>
              </a:tr>
              <a:tr h="58322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Pagados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Legalizados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49716"/>
                  </a:ext>
                </a:extLst>
              </a:tr>
              <a:tr h="291615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$ 179.305.311.900,00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$ 119.409.810.000,00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$ 95.130.204.000,00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$ 53.091.324.000,00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78729"/>
                  </a:ext>
                </a:extLst>
              </a:tr>
              <a:tr h="2916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218464"/>
                  </a:ext>
                </a:extLst>
              </a:tr>
              <a:tr h="583229"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MX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Pendiente Pago de lo Cobrado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534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62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AB2BF0-4DEA-4644-E625-CE27962B2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0"/>
            <a:ext cx="12203043" cy="701675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1EE3038-96F0-9B04-7B5D-5E706EDD3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4094"/>
            <a:ext cx="12192000" cy="731816"/>
          </a:xfrm>
          <a:prstGeom prst="rect">
            <a:avLst/>
          </a:prstGeom>
        </p:spPr>
      </p:pic>
      <p:sp>
        <p:nvSpPr>
          <p:cNvPr id="4" name="Título 2">
            <a:extLst>
              <a:ext uri="{FF2B5EF4-FFF2-40B4-BE49-F238E27FC236}">
                <a16:creationId xmlns:a16="http://schemas.microsoft.com/office/drawing/2014/main" id="{445C5B46-6D4A-1723-F0A9-AEE4B806BC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043" y="197328"/>
            <a:ext cx="121920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Tw Cen MT Condensed" panose="020B0606020104020203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Tw Cen MT Condensed" panose="020B060602010402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Tw Cen MT Condensed" panose="020B060602010402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s-CO" dirty="0">
                <a:solidFill>
                  <a:schemeClr val="bg1"/>
                </a:solidFill>
                <a:latin typeface="Tw Cen MT" panose="020B0602020104020603" pitchFamily="34" charset="77"/>
              </a:rPr>
              <a:t>AVANCE SUBSIDIOS COBRADOS 67% 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4F35F6B-B8BC-0916-7863-4E96B71DE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6369" y="6182183"/>
            <a:ext cx="2315484" cy="486586"/>
          </a:xfrm>
          <a:prstGeom prst="rect">
            <a:avLst/>
          </a:prstGeom>
        </p:spPr>
      </p:pic>
      <p:sp>
        <p:nvSpPr>
          <p:cNvPr id="3" name="Cuerda 2">
            <a:extLst>
              <a:ext uri="{FF2B5EF4-FFF2-40B4-BE49-F238E27FC236}">
                <a16:creationId xmlns:a16="http://schemas.microsoft.com/office/drawing/2014/main" id="{8D7FD56D-4037-84D8-5EBB-B6D3540B91F2}"/>
              </a:ext>
            </a:extLst>
          </p:cNvPr>
          <p:cNvSpPr/>
          <p:nvPr/>
        </p:nvSpPr>
        <p:spPr>
          <a:xfrm rot="17527073">
            <a:off x="9601457" y="-678024"/>
            <a:ext cx="2014300" cy="2014300"/>
          </a:xfrm>
          <a:prstGeom prst="chor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5F5BD81-26F4-4915-FE9A-10A501329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71317" y="279132"/>
            <a:ext cx="1543441" cy="562520"/>
          </a:xfrm>
          <a:prstGeom prst="rect">
            <a:avLst/>
          </a:prstGeom>
        </p:spPr>
      </p:pic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D7884CD7-1AAD-7A5F-E18A-0BC7E2F6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898847"/>
              </p:ext>
            </p:extLst>
          </p:nvPr>
        </p:nvGraphicFramePr>
        <p:xfrm>
          <a:off x="1623730" y="1152057"/>
          <a:ext cx="8712576" cy="2286030"/>
        </p:xfrm>
        <a:graphic>
          <a:graphicData uri="http://schemas.openxmlformats.org/drawingml/2006/table">
            <a:tbl>
              <a:tblPr/>
              <a:tblGrid>
                <a:gridCol w="3312930">
                  <a:extLst>
                    <a:ext uri="{9D8B030D-6E8A-4147-A177-3AD203B41FA5}">
                      <a16:colId xmlns:a16="http://schemas.microsoft.com/office/drawing/2014/main" val="3669409242"/>
                    </a:ext>
                  </a:extLst>
                </a:gridCol>
                <a:gridCol w="1979153">
                  <a:extLst>
                    <a:ext uri="{9D8B030D-6E8A-4147-A177-3AD203B41FA5}">
                      <a16:colId xmlns:a16="http://schemas.microsoft.com/office/drawing/2014/main" val="1355679746"/>
                    </a:ext>
                  </a:extLst>
                </a:gridCol>
                <a:gridCol w="3420493">
                  <a:extLst>
                    <a:ext uri="{9D8B030D-6E8A-4147-A177-3AD203B41FA5}">
                      <a16:colId xmlns:a16="http://schemas.microsoft.com/office/drawing/2014/main" val="3117698361"/>
                    </a:ext>
                  </a:extLst>
                </a:gridCol>
              </a:tblGrid>
              <a:tr h="243321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3894395"/>
                  </a:ext>
                </a:extLst>
              </a:tr>
              <a:tr h="48664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Estado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Cobrados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120749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Desembolso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95.130.204.000,00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961344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 proceso de desembolso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11.457.576.000,00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219902"/>
                  </a:ext>
                </a:extLst>
              </a:tr>
              <a:tr h="27433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Escrituración Aprobada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2.441.244.000,00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956516"/>
                  </a:ext>
                </a:extLst>
              </a:tr>
              <a:tr h="24332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Escrituración No Aprobada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8.997.144.000,00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57863"/>
                  </a:ext>
                </a:extLst>
              </a:tr>
              <a:tr h="243321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Revisión Escrituración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1.383.642.000,00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394760"/>
                  </a:ext>
                </a:extLst>
              </a:tr>
              <a:tr h="243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7141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$           119.409.810.000,00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172731"/>
                  </a:ext>
                </a:extLst>
              </a:tr>
            </a:tbl>
          </a:graphicData>
        </a:graphic>
      </p:graphicFrame>
      <p:graphicFrame>
        <p:nvGraphicFramePr>
          <p:cNvPr id="15" name="Tabla 14">
            <a:extLst>
              <a:ext uri="{FF2B5EF4-FFF2-40B4-BE49-F238E27FC236}">
                <a16:creationId xmlns:a16="http://schemas.microsoft.com/office/drawing/2014/main" id="{20898095-D425-B330-9B6B-B0BED5611E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100748"/>
              </p:ext>
            </p:extLst>
          </p:nvPr>
        </p:nvGraphicFramePr>
        <p:xfrm>
          <a:off x="1623730" y="3563142"/>
          <a:ext cx="8775330" cy="2682240"/>
        </p:xfrm>
        <a:graphic>
          <a:graphicData uri="http://schemas.openxmlformats.org/drawingml/2006/table">
            <a:tbl>
              <a:tblPr/>
              <a:tblGrid>
                <a:gridCol w="3037574">
                  <a:extLst>
                    <a:ext uri="{9D8B030D-6E8A-4147-A177-3AD203B41FA5}">
                      <a16:colId xmlns:a16="http://schemas.microsoft.com/office/drawing/2014/main" val="378568465"/>
                    </a:ext>
                  </a:extLst>
                </a:gridCol>
                <a:gridCol w="1331660">
                  <a:extLst>
                    <a:ext uri="{9D8B030D-6E8A-4147-A177-3AD203B41FA5}">
                      <a16:colId xmlns:a16="http://schemas.microsoft.com/office/drawing/2014/main" val="2501718687"/>
                    </a:ext>
                  </a:extLst>
                </a:gridCol>
                <a:gridCol w="1492532">
                  <a:extLst>
                    <a:ext uri="{9D8B030D-6E8A-4147-A177-3AD203B41FA5}">
                      <a16:colId xmlns:a16="http://schemas.microsoft.com/office/drawing/2014/main" val="817489034"/>
                    </a:ext>
                  </a:extLst>
                </a:gridCol>
                <a:gridCol w="1412095">
                  <a:extLst>
                    <a:ext uri="{9D8B030D-6E8A-4147-A177-3AD203B41FA5}">
                      <a16:colId xmlns:a16="http://schemas.microsoft.com/office/drawing/2014/main" val="1306788201"/>
                    </a:ext>
                  </a:extLst>
                </a:gridCol>
                <a:gridCol w="1501469">
                  <a:extLst>
                    <a:ext uri="{9D8B030D-6E8A-4147-A177-3AD203B41FA5}">
                      <a16:colId xmlns:a16="http://schemas.microsoft.com/office/drawing/2014/main" val="3543258723"/>
                    </a:ext>
                  </a:extLst>
                </a:gridCol>
              </a:tblGrid>
              <a:tr h="2209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Estado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10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Asignado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6475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Desembolso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43123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 proceso de desembolso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613519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Escrituración Aprobada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43646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Escrituración No Aprobada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46703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Revisión Escrituración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3765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Perdida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3230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Renuncia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69707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1866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7669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1259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10794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32364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% Pendiente de Cobro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01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150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AB2BF0-4DEA-4644-E625-CE27962B29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" y="0"/>
            <a:ext cx="12203043" cy="701675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1EE3038-96F0-9B04-7B5D-5E706EDD3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4094"/>
            <a:ext cx="12192000" cy="731816"/>
          </a:xfrm>
          <a:prstGeom prst="rect">
            <a:avLst/>
          </a:prstGeom>
        </p:spPr>
      </p:pic>
      <p:sp>
        <p:nvSpPr>
          <p:cNvPr id="4" name="Título 2">
            <a:extLst>
              <a:ext uri="{FF2B5EF4-FFF2-40B4-BE49-F238E27FC236}">
                <a16:creationId xmlns:a16="http://schemas.microsoft.com/office/drawing/2014/main" id="{445C5B46-6D4A-1723-F0A9-AEE4B806BC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043" y="197328"/>
            <a:ext cx="121920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7F7F7F"/>
                </a:solidFill>
                <a:latin typeface="Tw Cen MT Condensed" panose="020B0606020104020203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Tw Cen MT Condensed" panose="020B0606020104020203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7F7F7F"/>
                </a:solidFill>
                <a:latin typeface="Tw Cen MT Condensed" panose="020B0606020104020203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7F7F7F"/>
                </a:solidFill>
                <a:latin typeface="Tw Cen MT Condensed" panose="020B0606020104020203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s-CO" dirty="0">
                <a:solidFill>
                  <a:schemeClr val="bg1"/>
                </a:solidFill>
                <a:latin typeface="Tw Cen MT" panose="020B0602020104020603" pitchFamily="34" charset="77"/>
              </a:rPr>
              <a:t>AVANCE SUBSIDIOS PAGADOS Y LEGALIZADOS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4F35F6B-B8BC-0916-7863-4E96B71DE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6369" y="6182183"/>
            <a:ext cx="2315484" cy="486586"/>
          </a:xfrm>
          <a:prstGeom prst="rect">
            <a:avLst/>
          </a:prstGeom>
        </p:spPr>
      </p:pic>
      <p:sp>
        <p:nvSpPr>
          <p:cNvPr id="3" name="Cuerda 2">
            <a:extLst>
              <a:ext uri="{FF2B5EF4-FFF2-40B4-BE49-F238E27FC236}">
                <a16:creationId xmlns:a16="http://schemas.microsoft.com/office/drawing/2014/main" id="{8D7FD56D-4037-84D8-5EBB-B6D3540B91F2}"/>
              </a:ext>
            </a:extLst>
          </p:cNvPr>
          <p:cNvSpPr/>
          <p:nvPr/>
        </p:nvSpPr>
        <p:spPr>
          <a:xfrm rot="17527073">
            <a:off x="9601457" y="-678024"/>
            <a:ext cx="2014300" cy="2014300"/>
          </a:xfrm>
          <a:prstGeom prst="chor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5F5BD81-26F4-4915-FE9A-10A5013294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71317" y="279132"/>
            <a:ext cx="1543441" cy="562520"/>
          </a:xfrm>
          <a:prstGeom prst="rect">
            <a:avLst/>
          </a:prstGeom>
        </p:spPr>
      </p:pic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DD9478F2-9FF4-F2D9-FA14-3137126FBA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593147"/>
              </p:ext>
            </p:extLst>
          </p:nvPr>
        </p:nvGraphicFramePr>
        <p:xfrm>
          <a:off x="1862417" y="1410440"/>
          <a:ext cx="8293905" cy="1510740"/>
        </p:xfrm>
        <a:graphic>
          <a:graphicData uri="http://schemas.openxmlformats.org/drawingml/2006/table">
            <a:tbl>
              <a:tblPr/>
              <a:tblGrid>
                <a:gridCol w="2962109">
                  <a:extLst>
                    <a:ext uri="{9D8B030D-6E8A-4147-A177-3AD203B41FA5}">
                      <a16:colId xmlns:a16="http://schemas.microsoft.com/office/drawing/2014/main" val="2731759105"/>
                    </a:ext>
                  </a:extLst>
                </a:gridCol>
                <a:gridCol w="2728731">
                  <a:extLst>
                    <a:ext uri="{9D8B030D-6E8A-4147-A177-3AD203B41FA5}">
                      <a16:colId xmlns:a16="http://schemas.microsoft.com/office/drawing/2014/main" val="4105995417"/>
                    </a:ext>
                  </a:extLst>
                </a:gridCol>
                <a:gridCol w="2603065">
                  <a:extLst>
                    <a:ext uri="{9D8B030D-6E8A-4147-A177-3AD203B41FA5}">
                      <a16:colId xmlns:a16="http://schemas.microsoft.com/office/drawing/2014/main" val="883699749"/>
                    </a:ext>
                  </a:extLst>
                </a:gridCol>
              </a:tblGrid>
              <a:tr h="23401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SUBSIDIOS PAGADOS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109189"/>
                  </a:ext>
                </a:extLst>
              </a:tr>
              <a:tr h="46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AÑO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No. SUBSIDIOS PAGADOS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PAGADO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55858"/>
                  </a:ext>
                </a:extLst>
              </a:tr>
              <a:tr h="266291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62.951.304.000,00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174894"/>
                  </a:ext>
                </a:extLst>
              </a:tr>
              <a:tr h="266291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32.178.900.000,00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370787"/>
                  </a:ext>
                </a:extLst>
              </a:tr>
              <a:tr h="2662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5716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5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$         95.130.204.000,00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678792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C22AE33-AAA2-F4D3-7E0A-0D3FA9626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967518"/>
              </p:ext>
            </p:extLst>
          </p:nvPr>
        </p:nvGraphicFramePr>
        <p:xfrm>
          <a:off x="1862417" y="3151632"/>
          <a:ext cx="8293905" cy="2216354"/>
        </p:xfrm>
        <a:graphic>
          <a:graphicData uri="http://schemas.openxmlformats.org/drawingml/2006/table">
            <a:tbl>
              <a:tblPr/>
              <a:tblGrid>
                <a:gridCol w="2881188">
                  <a:extLst>
                    <a:ext uri="{9D8B030D-6E8A-4147-A177-3AD203B41FA5}">
                      <a16:colId xmlns:a16="http://schemas.microsoft.com/office/drawing/2014/main" val="43904822"/>
                    </a:ext>
                  </a:extLst>
                </a:gridCol>
                <a:gridCol w="2251802">
                  <a:extLst>
                    <a:ext uri="{9D8B030D-6E8A-4147-A177-3AD203B41FA5}">
                      <a16:colId xmlns:a16="http://schemas.microsoft.com/office/drawing/2014/main" val="1255203486"/>
                    </a:ext>
                  </a:extLst>
                </a:gridCol>
                <a:gridCol w="3160915">
                  <a:extLst>
                    <a:ext uri="{9D8B030D-6E8A-4147-A177-3AD203B41FA5}">
                      <a16:colId xmlns:a16="http://schemas.microsoft.com/office/drawing/2014/main" val="891868082"/>
                    </a:ext>
                  </a:extLst>
                </a:gridCol>
              </a:tblGrid>
              <a:tr h="478994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GESTION LEGALIZACIÓN CON  DIRECCIÓN FINANCIERA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1238863"/>
                  </a:ext>
                </a:extLst>
              </a:tr>
              <a:tr h="71849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Subsidios Radicados Financiera para Legalización</a:t>
                      </a:r>
                      <a:br>
                        <a:rPr lang="es-MX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MX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Planillas 1-29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Subsidios Legalizados</a:t>
                      </a:r>
                      <a:b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Planillas 1-29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Subsidios Pendientes por Radicar en Financiera </a:t>
                      </a:r>
                      <a:br>
                        <a:rPr lang="es-MX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s-MX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349682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1887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748479"/>
                  </a:ext>
                </a:extLst>
              </a:tr>
              <a:tr h="47899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Radicado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Subsidios Legalizados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Valor Pendiente por Radicar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9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298522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$ 62.951.304.000,00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$ 53.091.324.000,00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$ 32.178.900.000,00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057922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5FCCCF17-5629-6667-705D-A4ECBBF0AE70}"/>
              </a:ext>
            </a:extLst>
          </p:cNvPr>
          <p:cNvSpPr txBox="1"/>
          <p:nvPr/>
        </p:nvSpPr>
        <p:spPr>
          <a:xfrm>
            <a:off x="1862416" y="5413771"/>
            <a:ext cx="7828431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900" dirty="0"/>
              <a:t>Planilla 14 y 26 por legalizar Financiera 437 Subsidios y 147 subsidios subsanar = Total 584</a:t>
            </a:r>
          </a:p>
        </p:txBody>
      </p:sp>
    </p:spTree>
    <p:extLst>
      <p:ext uri="{BB962C8B-B14F-4D97-AF65-F5344CB8AC3E}">
        <p14:creationId xmlns:p14="http://schemas.microsoft.com/office/powerpoint/2010/main" val="32252646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HabitatBogotá">
      <a:dk1>
        <a:srgbClr val="009680"/>
      </a:dk1>
      <a:lt1>
        <a:srgbClr val="FFFFFF"/>
      </a:lt1>
      <a:dk2>
        <a:srgbClr val="095A4A"/>
      </a:dk2>
      <a:lt2>
        <a:srgbClr val="8ECDC4"/>
      </a:lt2>
      <a:accent1>
        <a:srgbClr val="51338A"/>
      </a:accent1>
      <a:accent2>
        <a:srgbClr val="FFB71B"/>
      </a:accent2>
      <a:accent3>
        <a:srgbClr val="EA7531"/>
      </a:accent3>
      <a:accent4>
        <a:srgbClr val="EA0029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Personalizado 1">
      <a:majorFont>
        <a:latin typeface="Tw Cen MT Condensed"/>
        <a:ea typeface=""/>
        <a:cs typeface=""/>
      </a:majorFont>
      <a:minorFont>
        <a:latin typeface="Tw Cen MT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 SDHT 2024.pptx" id="{0F49FCF1-58AD-402C-AC4F-180A2391AF7C}" vid="{7C53945F-AD9D-492A-8D55-A64998A7B64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2ba2fb4-6b7f-4a46-9308-585030c30638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B92B30A2CE3F45960C0BEBABE65C7A" ma:contentTypeVersion="16" ma:contentTypeDescription="Crear nuevo documento." ma:contentTypeScope="" ma:versionID="64aedefa72552ad5a3c671fddd1a0958">
  <xsd:schema xmlns:xsd="http://www.w3.org/2001/XMLSchema" xmlns:xs="http://www.w3.org/2001/XMLSchema" xmlns:p="http://schemas.microsoft.com/office/2006/metadata/properties" xmlns:ns3="02ba2fb4-6b7f-4a46-9308-585030c30638" xmlns:ns4="63c95679-323e-4ada-86da-d3fa5d33ac7e" targetNamespace="http://schemas.microsoft.com/office/2006/metadata/properties" ma:root="true" ma:fieldsID="1c572f01969db3899ca687c018c2ec84" ns3:_="" ns4:_="">
    <xsd:import namespace="02ba2fb4-6b7f-4a46-9308-585030c30638"/>
    <xsd:import namespace="63c95679-323e-4ada-86da-d3fa5d33ac7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SearchPropertie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ba2fb4-6b7f-4a46-9308-585030c306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c95679-323e-4ada-86da-d3fa5d33ac7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EAC90D-A238-4D9A-8518-4AE2849E15D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4F829A-0E6F-444D-8AB0-A945AFE9BF09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terms/"/>
    <ds:schemaRef ds:uri="02ba2fb4-6b7f-4a46-9308-585030c30638"/>
    <ds:schemaRef ds:uri="http://schemas.openxmlformats.org/package/2006/metadata/core-properties"/>
    <ds:schemaRef ds:uri="63c95679-323e-4ada-86da-d3fa5d33ac7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044DE79-7DF8-439D-9A39-784E9595B3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2ba2fb4-6b7f-4a46-9308-585030c30638"/>
    <ds:schemaRef ds:uri="63c95679-323e-4ada-86da-d3fa5d33ac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SDHT 2024</Template>
  <TotalTime>25734</TotalTime>
  <Words>301</Words>
  <Application>Microsoft Office PowerPoint</Application>
  <PresentationFormat>Panorámica</PresentationFormat>
  <Paragraphs>143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Calibri</vt:lpstr>
      <vt:lpstr>Tw Cen MT</vt:lpstr>
      <vt:lpstr>Tw Cen MT Condensed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REACTIVA TU COMPRA, REACTIVA TU HOGAR</dc:title>
  <dc:creator>Liliana Marcela Basto Zabala</dc:creator>
  <cp:lastModifiedBy>Yeny Andrea Pachon Alonso</cp:lastModifiedBy>
  <cp:revision>230</cp:revision>
  <dcterms:created xsi:type="dcterms:W3CDTF">2024-02-01T18:26:02Z</dcterms:created>
  <dcterms:modified xsi:type="dcterms:W3CDTF">2026-06-09T15:59:15Z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0x01010076B92B30A2CE3F45960C0BEBABE65C7A</vt:lpwstr>
  </property>
</Properties>
</file>