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</p:sldMasterIdLst>
  <p:notesMasterIdLst>
    <p:notesMasterId r:id="rId11"/>
  </p:notesMasterIdLst>
  <p:handoutMasterIdLst>
    <p:handoutMasterId r:id="rId12"/>
  </p:handoutMasterIdLst>
  <p:sldIdLst>
    <p:sldId id="259" r:id="rId3"/>
    <p:sldId id="268" r:id="rId4"/>
    <p:sldId id="276" r:id="rId5"/>
    <p:sldId id="264" r:id="rId6"/>
    <p:sldId id="289" r:id="rId7"/>
    <p:sldId id="267" r:id="rId8"/>
    <p:sldId id="288" r:id="rId9"/>
    <p:sldId id="266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an Carlos Chavarro Rojas" initials="JCCR" lastIdx="1" clrIdx="0">
    <p:extLst>
      <p:ext uri="{19B8F6BF-5375-455C-9EA6-DF929625EA0E}">
        <p15:presenceInfo xmlns:p15="http://schemas.microsoft.com/office/powerpoint/2012/main" userId="S::JUANCHAVARRO@esap.edu.co::24c1d01f-a7d7-42f6-9ebe-9a81c0aba23e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D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78"/>
    <p:restoredTop sz="94674"/>
  </p:normalViewPr>
  <p:slideViewPr>
    <p:cSldViewPr snapToGrid="0" snapToObjects="1">
      <p:cViewPr varScale="1">
        <p:scale>
          <a:sx n="53" d="100"/>
          <a:sy n="53" d="100"/>
        </p:scale>
        <p:origin x="88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an Carlos Chavarro Rojas" userId="24c1d01f-a7d7-42f6-9ebe-9a81c0aba23e" providerId="ADAL" clId="{330E1113-EB05-481D-B9C9-D10A1AA89170}"/>
    <pc:docChg chg="custSel modSld">
      <pc:chgData name="Juan Carlos Chavarro Rojas" userId="24c1d01f-a7d7-42f6-9ebe-9a81c0aba23e" providerId="ADAL" clId="{330E1113-EB05-481D-B9C9-D10A1AA89170}" dt="2025-02-07T13:56:22.237" v="135" actId="20577"/>
      <pc:docMkLst>
        <pc:docMk/>
      </pc:docMkLst>
      <pc:sldChg chg="modSp">
        <pc:chgData name="Juan Carlos Chavarro Rojas" userId="24c1d01f-a7d7-42f6-9ebe-9a81c0aba23e" providerId="ADAL" clId="{330E1113-EB05-481D-B9C9-D10A1AA89170}" dt="2025-02-07T04:07:33.814" v="30" actId="20577"/>
        <pc:sldMkLst>
          <pc:docMk/>
          <pc:sldMk cId="2391950836" sldId="260"/>
        </pc:sldMkLst>
        <pc:spChg chg="mod">
          <ac:chgData name="Juan Carlos Chavarro Rojas" userId="24c1d01f-a7d7-42f6-9ebe-9a81c0aba23e" providerId="ADAL" clId="{330E1113-EB05-481D-B9C9-D10A1AA89170}" dt="2025-02-07T04:07:33.814" v="30" actId="20577"/>
          <ac:spMkLst>
            <pc:docMk/>
            <pc:sldMk cId="2391950836" sldId="260"/>
            <ac:spMk id="4" creationId="{9CFC09D4-882D-4628-8E8E-0F1880558F9D}"/>
          </ac:spMkLst>
        </pc:spChg>
      </pc:sldChg>
      <pc:sldChg chg="modSp mod modAnim">
        <pc:chgData name="Juan Carlos Chavarro Rojas" userId="24c1d01f-a7d7-42f6-9ebe-9a81c0aba23e" providerId="ADAL" clId="{330E1113-EB05-481D-B9C9-D10A1AA89170}" dt="2025-02-07T13:56:22.237" v="135" actId="20577"/>
        <pc:sldMkLst>
          <pc:docMk/>
          <pc:sldMk cId="1100526072" sldId="267"/>
        </pc:sldMkLst>
        <pc:spChg chg="mod">
          <ac:chgData name="Juan Carlos Chavarro Rojas" userId="24c1d01f-a7d7-42f6-9ebe-9a81c0aba23e" providerId="ADAL" clId="{330E1113-EB05-481D-B9C9-D10A1AA89170}" dt="2025-02-07T13:56:15.935" v="113" actId="27636"/>
          <ac:spMkLst>
            <pc:docMk/>
            <pc:sldMk cId="1100526072" sldId="267"/>
            <ac:spMk id="5" creationId="{3D95BE65-BFB2-47BD-AF89-AABA7EF36008}"/>
          </ac:spMkLst>
        </pc:spChg>
        <pc:spChg chg="mod">
          <ac:chgData name="Juan Carlos Chavarro Rojas" userId="24c1d01f-a7d7-42f6-9ebe-9a81c0aba23e" providerId="ADAL" clId="{330E1113-EB05-481D-B9C9-D10A1AA89170}" dt="2025-02-07T13:56:22.237" v="135" actId="20577"/>
          <ac:spMkLst>
            <pc:docMk/>
            <pc:sldMk cId="1100526072" sldId="267"/>
            <ac:spMk id="6" creationId="{8C03A036-1EFE-4215-B09C-B5EA29CF145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E49F8E4-BF95-E5AE-1ADC-FBB2D776E9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6E430E7-5294-7E48-3BD0-F69E6021D13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3C5D0F-8FCF-4EE1-9B93-1E31E5503554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A87D80C-7E66-BBB9-F6BA-252F3563BD9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codigo</a:t>
            </a:r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41AF7D-0181-43F7-0DAC-BFB45F83F2B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669F01-C9EB-488F-B565-A95CAF7077F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7152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61522C-5A8A-ED40-8231-ECF5AAE27AEE}" type="datetimeFigureOut">
              <a:rPr lang="es-CO" smtClean="0"/>
              <a:t>3/02/2026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s-CO"/>
              <a:t>codigo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9E2A8D-F54C-8243-8AF4-91E8FD75A7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7426876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9E2A8D-F54C-8243-8AF4-91E8FD75A7C5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216564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695D5-C03A-44E7-9DAC-55C9ED9B9309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4917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A5C0B7-61C6-4251-827C-B9EA20283956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0509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9B522-F5B0-48FB-A29F-7717B33287B3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63745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C798EF-7DE0-C160-2474-EC5EA7DC46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EC0D9DE-AA4A-6E8E-A104-1C085B933E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s-MX"/>
              <a:t>Haz clic para editar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ED05EC6-C451-AD14-70E8-17E383854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36DE7-3762-4A7B-B099-9776FEA1C243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E2E98CA-D476-956F-68AE-FCAA8444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7360060-0491-B624-6373-F12CACC69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57527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698319-D610-6116-138A-A9F2C6F70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88BC03-1BB2-811C-D12B-C38B78E38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49E505-7372-576D-A8A0-7728074A2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23008-4A16-47F7-AA77-6F4C76F5D6E7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1BF4F1-5B65-23DF-AB94-4F9897C30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0B20348-6257-27E3-371C-07B31E2EA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70003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E21998-AE74-3D34-0D49-A7969B5B9C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9A1435-222E-4337-57CA-7078BAADDC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46C5C6-4765-8CC8-BA07-3819FFA2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5D2A1-6922-4BD3-8F1F-6D87E5BB633D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4E9593C-3926-CD00-8DE3-AA8725A4E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DADCCEF-06F8-34BA-47A6-068BF62F0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305729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FB2A16-68EF-94A1-CEEC-8FE49528DC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C6B0498-50FD-FBC8-058D-CA494DB16C7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89986AA-1851-733F-E489-7DD92A727F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AA85329-49C6-9A9E-69DA-1A8DD6438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FA6D0-FE23-4B9B-8350-6099461E2E9E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4BF4003-E073-E406-3E18-DFCF8D7FCD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27181F8-D529-D036-001B-096514E1CA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17342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DA890A4-1B13-4F1D-684E-F55BCE732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B9EC73-0492-F364-AF1E-87011B048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0FDDB86-0B81-26D3-045B-7BD08124D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609BFDA-AA4D-A60A-DD23-686921D320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05B4CE7-19A5-414F-1CD1-FA658BA0C7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D8B271A-ED6A-B8CF-BE8A-AEDB085E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8BEAB-B260-4AF9-93D0-38486F4FF363}" type="datetime1">
              <a:rPr lang="es-CO" smtClean="0"/>
              <a:t>3/02/2026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9F3C6AB-5E5B-B27E-E826-98E14CE40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0B2B84E-7C0D-35EB-15D6-30F662BF23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418346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B20F87-3E97-CB4F-EE94-D6A4DFEB34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53B544D-F1F3-A18D-317E-A7E8F2F757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7B810-D859-4418-A1BE-9AD447AD6F0C}" type="datetime1">
              <a:rPr lang="es-CO" smtClean="0"/>
              <a:t>3/02/2026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8DEEAC9-901A-C284-EACE-EFBA2A037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F74B0B3-B394-92CC-6E03-5B8F3FEFC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13039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45E8D2E-86C5-3E10-530B-177BD45EE5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881D9-AE08-43AB-B0C4-02258C9FBC31}" type="datetime1">
              <a:rPr lang="es-CO" smtClean="0"/>
              <a:t>3/02/2026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2F0B2DF-C602-1B5F-0C15-FE0EEAB3F2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53F0ED0-A8DC-D0DF-29F9-51A0AD4C75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319650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6BCAA48-C8EC-5A21-28D2-E549CF0C4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51DD9A-416A-351B-9070-FB8B2E4C27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9363E3F-F5E4-47DC-DE0D-D73AB8F41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22ADBB-5533-C0CC-F41B-E3BB3BE9C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685D5-FEFA-4FE0-B8D6-729D1A3D9016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C622FB5-8B08-4E61-3656-B8D0A090E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74FBC3E-A4B9-64B2-4B0D-A6F7F67011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613110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C7D14-A1D8-40D3-8AEA-94D2B64C6C41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4674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580424-58FB-E75D-7821-9596C4CCF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D0DB6F3-6ABF-41AF-C441-EF31BD5142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3891F41-7C76-ECFA-CACB-47DA6559227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8FBE8BF-A933-8DF5-4641-019576898C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18E90-E0BA-48FE-91FB-E9013ACD5BA1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2AF176D-DDD0-264D-C86A-7EB948730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8853859-589B-22BD-69F8-AFF276D00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436845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6176CC-1303-70F1-BD68-616C15178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C23D36-EAD4-A473-8996-EC7A75D66F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7A20A3A-1956-FA93-A2B9-A64D3E9AB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6944DF-5D75-4602-98DE-DF57D230D2DC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8769A6-EC32-3C82-CE49-036ED0DA0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512DDE-35EE-0D96-77C6-12DFB1EA7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501883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768A8CC8-D6D0-E0A9-6B97-3EA50E1CB4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D0E81E1-5B20-6E8B-1D77-BA81E9C2E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B3EA5CD-0585-5E27-083B-0BB146271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21F235-0604-4C73-AEFE-AB1548CBA0DF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B73291-920B-A992-8731-758DBD37C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12CCD7A-6F45-7DDD-0D1F-A4B70BE47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033787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F8329A-0D49-4350-AC79-089249DF8631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3943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DF2FE-83F9-42F9-A5A1-6C7CCADB2194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810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C4AB43-C294-40CC-8466-346D3EFB901A}" type="datetime1">
              <a:rPr lang="es-CO" smtClean="0"/>
              <a:t>3/02/2026</a:t>
            </a:fld>
            <a:endParaRPr lang="es-C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43567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BE71-44A5-4C83-8192-1E6CC566936F}" type="datetime1">
              <a:rPr lang="es-CO" smtClean="0"/>
              <a:t>3/02/2026</a:t>
            </a:fld>
            <a:endParaRPr lang="es-C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3175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9E5D8-03F7-4615-AB80-DED53FA1EB68}" type="datetime1">
              <a:rPr lang="es-CO" smtClean="0"/>
              <a:t>3/02/2026</a:t>
            </a:fld>
            <a:endParaRPr lang="es-C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275142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929D1-A06B-4183-BA85-4A4A91007E4B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0764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516B1C-DD75-4B2F-81F3-1B5C78B27F65}" type="datetime1">
              <a:rPr lang="es-CO" smtClean="0"/>
              <a:t>3/02/2026</a:t>
            </a:fld>
            <a:endParaRPr lang="es-C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114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27157-D6FB-4035-8B21-BF58E4378FDA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73294-4C76-0043-B500-19F78F3BFD1B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8080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4CC65FA-635A-8FFC-9B54-9B0350FCF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F25970C-1AAA-3E75-BE8C-3B8BA5085D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F6E438C-1EE2-F04B-9BDB-E38AAFCBBA7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54BB67-66BE-4D81-9F74-2AC1105146D4}" type="datetime1">
              <a:rPr lang="es-CO" smtClean="0"/>
              <a:t>3/02/2026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FF2DEB5-CCED-A40F-93CF-C2837B9CC8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Código: EI-FO-029 / Versión: 1 /  Fecha: 17/09/2024</a:t>
            </a:r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754214-25A3-B0C1-C8AC-3E7ECEBAE9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754F3-76B7-DE4A-969E-3B4366625161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0577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>
            <a:extLst>
              <a:ext uri="{FF2B5EF4-FFF2-40B4-BE49-F238E27FC236}">
                <a16:creationId xmlns:a16="http://schemas.microsoft.com/office/drawing/2014/main" id="{DD80186B-148C-CA44-8CD1-2C050B4071E2}"/>
              </a:ext>
            </a:extLst>
          </p:cNvPr>
          <p:cNvSpPr/>
          <p:nvPr/>
        </p:nvSpPr>
        <p:spPr>
          <a:xfrm>
            <a:off x="-1" y="13474700"/>
            <a:ext cx="24382413" cy="241300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6181536F-BD22-2645-8917-A0B518E1CBFB}"/>
              </a:ext>
            </a:extLst>
          </p:cNvPr>
          <p:cNvSpPr txBox="1"/>
          <p:nvPr/>
        </p:nvSpPr>
        <p:spPr>
          <a:xfrm>
            <a:off x="159340" y="13474700"/>
            <a:ext cx="48378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200" b="1" dirty="0">
                <a:solidFill>
                  <a:schemeClr val="bg1"/>
                </a:solidFill>
                <a:latin typeface="Nunito Sans 7pt" pitchFamily="2" charset="77"/>
              </a:rPr>
              <a:t>Oficina o Dirección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43ABE41-3DBD-674B-8CA4-9154500BA9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963"/>
          <a:stretch/>
        </p:blipFill>
        <p:spPr>
          <a:xfrm>
            <a:off x="0" y="1902512"/>
            <a:ext cx="14461032" cy="8591549"/>
          </a:xfrm>
          <a:prstGeom prst="rect">
            <a:avLst/>
          </a:prstGeom>
        </p:spPr>
      </p:pic>
      <p:sp>
        <p:nvSpPr>
          <p:cNvPr id="5" name="CuadroTexto 4">
            <a:extLst>
              <a:ext uri="{FF2B5EF4-FFF2-40B4-BE49-F238E27FC236}">
                <a16:creationId xmlns:a16="http://schemas.microsoft.com/office/drawing/2014/main" id="{FBAF3B75-0B81-6D45-A9D2-D32AB66FC7E4}"/>
              </a:ext>
            </a:extLst>
          </p:cNvPr>
          <p:cNvSpPr txBox="1"/>
          <p:nvPr/>
        </p:nvSpPr>
        <p:spPr>
          <a:xfrm>
            <a:off x="13341927" y="5208380"/>
            <a:ext cx="9185564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66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REUNIÓN LIDERES</a:t>
            </a:r>
          </a:p>
          <a:p>
            <a:pPr algn="ctr"/>
            <a:r>
              <a:rPr lang="es-ES" sz="66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04 </a:t>
            </a:r>
            <a:r>
              <a:rPr lang="es-ES" sz="6600" b="1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DE FEBRERO DE 2026</a:t>
            </a:r>
            <a:endParaRPr lang="es-ES" sz="6600" b="1" dirty="0">
              <a:solidFill>
                <a:schemeClr val="accent1">
                  <a:lumMod val="50000"/>
                </a:schemeClr>
              </a:solidFill>
              <a:latin typeface="Nunito Sans 7pt Black" pitchFamily="2" charset="77"/>
            </a:endParaRPr>
          </a:p>
          <a:p>
            <a:pPr algn="ctr"/>
            <a:endParaRPr lang="es-ES" sz="6600" b="1" dirty="0">
              <a:solidFill>
                <a:schemeClr val="accent1">
                  <a:lumMod val="50000"/>
                </a:schemeClr>
              </a:solidFill>
              <a:latin typeface="Nunito Sans 7pt Black" pitchFamily="2" charset="77"/>
            </a:endParaRPr>
          </a:p>
          <a:p>
            <a:pPr algn="ctr"/>
            <a:r>
              <a:rPr lang="es-ES" sz="5000" b="1" dirty="0">
                <a:solidFill>
                  <a:schemeClr val="accent1">
                    <a:lumMod val="50000"/>
                  </a:schemeClr>
                </a:solidFill>
                <a:latin typeface="Nunito Sans 7pt Black" pitchFamily="2" charset="77"/>
              </a:rPr>
              <a:t>HUILA – CAQUETA Y BAJO PUTUMAYO.</a:t>
            </a:r>
            <a:endParaRPr lang="es-CO" sz="5000" b="1" dirty="0">
              <a:solidFill>
                <a:schemeClr val="accent1">
                  <a:lumMod val="50000"/>
                </a:schemeClr>
              </a:solidFill>
              <a:latin typeface="Nunito Sans 7pt Black" pitchFamily="2" charset="77"/>
            </a:endParaRPr>
          </a:p>
        </p:txBody>
      </p:sp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A202D3C7-85B2-51F2-8E72-EA51FFA2CC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734869" y="12803035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621805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E23656-5079-FC9C-D41F-496EF20CC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81857D87-765F-0596-176F-97F3361A28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5" y="1307782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  <p:grpSp>
        <p:nvGrpSpPr>
          <p:cNvPr id="15" name="Group 2">
            <a:extLst>
              <a:ext uri="{FF2B5EF4-FFF2-40B4-BE49-F238E27FC236}">
                <a16:creationId xmlns:a16="http://schemas.microsoft.com/office/drawing/2014/main" id="{52C7A441-C61E-7420-8535-E491F84E3721}"/>
              </a:ext>
            </a:extLst>
          </p:cNvPr>
          <p:cNvGrpSpPr/>
          <p:nvPr/>
        </p:nvGrpSpPr>
        <p:grpSpPr>
          <a:xfrm>
            <a:off x="-1220101" y="1413400"/>
            <a:ext cx="7114384" cy="7114384"/>
            <a:chOff x="0" y="0"/>
            <a:chExt cx="812800" cy="812800"/>
          </a:xfrm>
        </p:grpSpPr>
        <p:sp>
          <p:nvSpPr>
            <p:cNvPr id="16" name="Freeform 3">
              <a:extLst>
                <a:ext uri="{FF2B5EF4-FFF2-40B4-BE49-F238E27FC236}">
                  <a16:creationId xmlns:a16="http://schemas.microsoft.com/office/drawing/2014/main" id="{426B72FE-0671-0DBF-E5CD-1C3A34C26184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8" name="TextBox 4">
              <a:extLst>
                <a:ext uri="{FF2B5EF4-FFF2-40B4-BE49-F238E27FC236}">
                  <a16:creationId xmlns:a16="http://schemas.microsoft.com/office/drawing/2014/main" id="{DEA58150-25C9-97D9-527A-9BF686500E68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88"/>
                </a:lnSpc>
              </a:pPr>
              <a:endParaRPr/>
            </a:p>
          </p:txBody>
        </p:sp>
      </p:grpSp>
      <p:grpSp>
        <p:nvGrpSpPr>
          <p:cNvPr id="23" name="Group 5">
            <a:extLst>
              <a:ext uri="{FF2B5EF4-FFF2-40B4-BE49-F238E27FC236}">
                <a16:creationId xmlns:a16="http://schemas.microsoft.com/office/drawing/2014/main" id="{460FDEF1-2361-93B3-C9AF-ECEFEDB9C59C}"/>
              </a:ext>
            </a:extLst>
          </p:cNvPr>
          <p:cNvGrpSpPr/>
          <p:nvPr/>
        </p:nvGrpSpPr>
        <p:grpSpPr>
          <a:xfrm>
            <a:off x="5279226" y="10334435"/>
            <a:ext cx="4531747" cy="4531747"/>
            <a:chOff x="0" y="0"/>
            <a:chExt cx="812800" cy="812800"/>
          </a:xfrm>
        </p:grpSpPr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id="{A05EBF18-C0FE-8ED0-9D04-87D86C35CA2A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5" name="TextBox 7">
              <a:extLst>
                <a:ext uri="{FF2B5EF4-FFF2-40B4-BE49-F238E27FC236}">
                  <a16:creationId xmlns:a16="http://schemas.microsoft.com/office/drawing/2014/main" id="{7D33147A-DC7E-AE6D-B5B8-1952DDB2396E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88"/>
                </a:lnSpc>
              </a:pPr>
              <a:endParaRPr/>
            </a:p>
          </p:txBody>
        </p:sp>
      </p:grpSp>
      <p:sp>
        <p:nvSpPr>
          <p:cNvPr id="26" name="Freeform 14">
            <a:extLst>
              <a:ext uri="{FF2B5EF4-FFF2-40B4-BE49-F238E27FC236}">
                <a16:creationId xmlns:a16="http://schemas.microsoft.com/office/drawing/2014/main" id="{9231FF8F-003E-672E-F318-A56CA248EB3D}"/>
              </a:ext>
            </a:extLst>
          </p:cNvPr>
          <p:cNvSpPr/>
          <p:nvPr/>
        </p:nvSpPr>
        <p:spPr>
          <a:xfrm>
            <a:off x="1666285" y="4776488"/>
            <a:ext cx="7425443" cy="7047420"/>
          </a:xfrm>
          <a:custGeom>
            <a:avLst/>
            <a:gdLst/>
            <a:ahLst/>
            <a:cxnLst/>
            <a:rect l="l" t="t" r="r" b="b"/>
            <a:pathLst>
              <a:path w="7425443" h="7047420">
                <a:moveTo>
                  <a:pt x="0" y="0"/>
                </a:moveTo>
                <a:lnTo>
                  <a:pt x="7425442" y="0"/>
                </a:lnTo>
                <a:lnTo>
                  <a:pt x="7425442" y="7047420"/>
                </a:lnTo>
                <a:lnTo>
                  <a:pt x="0" y="704742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/>
          </a:p>
        </p:txBody>
      </p:sp>
      <p:sp>
        <p:nvSpPr>
          <p:cNvPr id="27" name="TextBox 15">
            <a:extLst>
              <a:ext uri="{FF2B5EF4-FFF2-40B4-BE49-F238E27FC236}">
                <a16:creationId xmlns:a16="http://schemas.microsoft.com/office/drawing/2014/main" id="{5FB4E616-1936-2699-F74F-8F3477281EC3}"/>
              </a:ext>
            </a:extLst>
          </p:cNvPr>
          <p:cNvSpPr txBox="1"/>
          <p:nvPr/>
        </p:nvSpPr>
        <p:spPr>
          <a:xfrm>
            <a:off x="9810972" y="3986822"/>
            <a:ext cx="12382945" cy="729789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</a:rPr>
              <a:t>Aprendizajes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</a:rPr>
              <a:t>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</a:rPr>
              <a:t>Sobre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</a:rPr>
              <a:t>  Cultura En Las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</a:rPr>
              <a:t>Compañías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</a:rPr>
              <a:t> </a:t>
            </a:r>
          </a:p>
          <a:p>
            <a:pPr marL="571500" indent="-5715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Proyección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2026</a:t>
            </a: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Gestión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Administrativa</a:t>
            </a:r>
            <a:endParaRPr lang="en-US" sz="4000" dirty="0">
              <a:solidFill>
                <a:srgbClr val="1E3D7D"/>
              </a:solidFill>
              <a:latin typeface="Aptos" panose="020B0004020202020204" pitchFamily="34" charset="0"/>
              <a:ea typeface="Montserrat"/>
              <a:cs typeface="Montserrat"/>
              <a:sym typeface="Montserrat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Permisos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Laborales</a:t>
            </a:r>
            <a:endParaRPr lang="en-US" sz="4000" dirty="0">
              <a:solidFill>
                <a:srgbClr val="1E3D7D"/>
              </a:solidFill>
              <a:latin typeface="Aptos" panose="020B0004020202020204" pitchFamily="34" charset="0"/>
              <a:ea typeface="Montserrat"/>
              <a:cs typeface="Montserrat"/>
              <a:sym typeface="Montserrat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Solicitud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de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Viaticos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</a:t>
            </a: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Jornadas de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Inducción</a:t>
            </a:r>
            <a:endParaRPr lang="en-US" sz="4000" dirty="0">
              <a:solidFill>
                <a:srgbClr val="1E3D7D"/>
              </a:solidFill>
              <a:latin typeface="Aptos" panose="020B0004020202020204" pitchFamily="34" charset="0"/>
              <a:ea typeface="Montserrat"/>
              <a:cs typeface="Montserrat"/>
              <a:sym typeface="Montserrat"/>
            </a:endParaRP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Peticiones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- PQR</a:t>
            </a:r>
          </a:p>
          <a:p>
            <a:pPr marL="571500" indent="-571500" algn="l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Funciones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nueva</a:t>
            </a:r>
            <a:r>
              <a:rPr lang="en-US" sz="4000" dirty="0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 </a:t>
            </a:r>
            <a:r>
              <a:rPr lang="en-US" sz="4000" dirty="0" err="1">
                <a:solidFill>
                  <a:srgbClr val="1E3D7D"/>
                </a:solidFill>
                <a:latin typeface="Aptos" panose="020B0004020202020204" pitchFamily="34" charset="0"/>
                <a:ea typeface="Montserrat"/>
                <a:cs typeface="Montserrat"/>
                <a:sym typeface="Montserrat"/>
              </a:rPr>
              <a:t>funcionaria</a:t>
            </a:r>
            <a:endParaRPr lang="en-US" sz="4000" dirty="0">
              <a:solidFill>
                <a:srgbClr val="1E3D7D"/>
              </a:solidFill>
              <a:latin typeface="Aptos" panose="020B0004020202020204" pitchFamily="34" charset="0"/>
              <a:ea typeface="Montserrat"/>
              <a:cs typeface="Montserrat"/>
              <a:sym typeface="Montserrat"/>
            </a:endParaRPr>
          </a:p>
        </p:txBody>
      </p:sp>
      <p:sp>
        <p:nvSpPr>
          <p:cNvPr id="28" name="TextBox 16">
            <a:extLst>
              <a:ext uri="{FF2B5EF4-FFF2-40B4-BE49-F238E27FC236}">
                <a16:creationId xmlns:a16="http://schemas.microsoft.com/office/drawing/2014/main" id="{47D19868-1222-4BB0-96EB-C185C3FA49FB}"/>
              </a:ext>
            </a:extLst>
          </p:cNvPr>
          <p:cNvSpPr txBox="1"/>
          <p:nvPr/>
        </p:nvSpPr>
        <p:spPr>
          <a:xfrm>
            <a:off x="9386121" y="3027283"/>
            <a:ext cx="10333536" cy="6967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3719"/>
              </a:lnSpc>
              <a:spcBef>
                <a:spcPct val="0"/>
              </a:spcBef>
            </a:pPr>
            <a:r>
              <a:rPr lang="en-US" sz="9600" b="1" u="none" strike="noStrike" dirty="0">
                <a:solidFill>
                  <a:srgbClr val="1E3D7D"/>
                </a:solidFill>
                <a:latin typeface="Aptos" panose="020B0004020202020204" pitchFamily="34" charset="0"/>
                <a:ea typeface="Montserrat Ultra-Bold"/>
                <a:cs typeface="Montserrat Ultra-Bold"/>
                <a:sym typeface="Montserrat Ultra-Bold"/>
              </a:rPr>
              <a:t>ÍNDICE GENERAL</a:t>
            </a:r>
          </a:p>
        </p:txBody>
      </p:sp>
    </p:spTree>
    <p:extLst>
      <p:ext uri="{BB962C8B-B14F-4D97-AF65-F5344CB8AC3E}">
        <p14:creationId xmlns:p14="http://schemas.microsoft.com/office/powerpoint/2010/main" val="3292464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6F5EC6-3DE9-45DB-4E8D-9A0B687256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ie de página 1">
            <a:extLst>
              <a:ext uri="{FF2B5EF4-FFF2-40B4-BE49-F238E27FC236}">
                <a16:creationId xmlns:a16="http://schemas.microsoft.com/office/drawing/2014/main" id="{709A1126-04FD-35F6-6D5C-BEB048F9B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56C3301-0EDB-0FCE-9EE4-8376DA3739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6503"/>
          <a:stretch>
            <a:fillRect/>
          </a:stretch>
        </p:blipFill>
        <p:spPr>
          <a:xfrm>
            <a:off x="11046778" y="0"/>
            <a:ext cx="13372741" cy="1371600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1AC6CA8-4289-F868-931F-9943BB5646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4748" y="5827971"/>
            <a:ext cx="6785919" cy="128036"/>
          </a:xfrm>
          <a:prstGeom prst="rect">
            <a:avLst/>
          </a:prstGeom>
        </p:spPr>
      </p:pic>
      <p:sp>
        <p:nvSpPr>
          <p:cNvPr id="11" name="Título 2">
            <a:extLst>
              <a:ext uri="{FF2B5EF4-FFF2-40B4-BE49-F238E27FC236}">
                <a16:creationId xmlns:a16="http://schemas.microsoft.com/office/drawing/2014/main" id="{B1BA240C-6B7F-F235-280C-66226FFB4C4F}"/>
              </a:ext>
            </a:extLst>
          </p:cNvPr>
          <p:cNvSpPr txBox="1">
            <a:spLocks/>
          </p:cNvSpPr>
          <p:nvPr/>
        </p:nvSpPr>
        <p:spPr>
          <a:xfrm>
            <a:off x="1429391" y="6527086"/>
            <a:ext cx="8486626" cy="39651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>
              <a:spcAft>
                <a:spcPts val="600"/>
              </a:spcAft>
            </a:pP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El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siguiente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contenido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se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construye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a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partir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de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una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entrevista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a Felipe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Bayón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,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en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la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cual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comparte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reflexiones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y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experiencias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acumuladas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a lo largo de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su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trayectoria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profesional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en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distintas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industrias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,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abordando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temas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como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el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propósito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, la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cultura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organizacional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,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el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liderazgo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en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contextos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de crisis y la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capacidad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de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adaptación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 al </a:t>
            </a:r>
            <a:r>
              <a:rPr lang="en-US" sz="3500" dirty="0" err="1">
                <a:latin typeface="Aptos" panose="020B0004020202020204" pitchFamily="34" charset="0"/>
                <a:ea typeface="+mn-ea"/>
                <a:cs typeface="+mn-cs"/>
              </a:rPr>
              <a:t>cambio</a:t>
            </a:r>
            <a:r>
              <a:rPr lang="en-US" sz="3500" dirty="0">
                <a:latin typeface="Aptos" panose="020B0004020202020204" pitchFamily="34" charset="0"/>
                <a:ea typeface="+mn-ea"/>
                <a:cs typeface="+mn-cs"/>
              </a:rPr>
              <a:t>.</a:t>
            </a:r>
          </a:p>
        </p:txBody>
      </p:sp>
      <p:sp>
        <p:nvSpPr>
          <p:cNvPr id="12" name="Título 2">
            <a:extLst>
              <a:ext uri="{FF2B5EF4-FFF2-40B4-BE49-F238E27FC236}">
                <a16:creationId xmlns:a16="http://schemas.microsoft.com/office/drawing/2014/main" id="{9B97047D-D9D6-F960-AE68-CD7508344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158" y="2177923"/>
            <a:ext cx="10003620" cy="1748068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 defTabSz="914400"/>
            <a:r>
              <a:rPr lang="en-US" sz="6000" b="1" dirty="0">
                <a:latin typeface="Aptos" panose="020B0004020202020204" pitchFamily="34" charset="0"/>
              </a:rPr>
              <a:t>1. APRENDIZAJES SOBRE </a:t>
            </a:r>
            <a:br>
              <a:rPr lang="en-US" sz="6000" b="1" dirty="0">
                <a:latin typeface="Aptos" panose="020B0004020202020204" pitchFamily="34" charset="0"/>
              </a:rPr>
            </a:br>
            <a:r>
              <a:rPr lang="en-US" sz="6000" b="1" dirty="0">
                <a:latin typeface="Aptos" panose="020B0004020202020204" pitchFamily="34" charset="0"/>
              </a:rPr>
              <a:t>CULTURA EN LAS COMPAÑÍAS</a:t>
            </a:r>
            <a:br>
              <a:rPr lang="en-US" sz="4300" b="1" dirty="0"/>
            </a:br>
            <a:endParaRPr lang="en-US" sz="2000" b="1" dirty="0"/>
          </a:p>
        </p:txBody>
      </p:sp>
      <p:sp>
        <p:nvSpPr>
          <p:cNvPr id="13" name="Título 2">
            <a:extLst>
              <a:ext uri="{FF2B5EF4-FFF2-40B4-BE49-F238E27FC236}">
                <a16:creationId xmlns:a16="http://schemas.microsoft.com/office/drawing/2014/main" id="{11137A88-D8D9-B35F-4696-D862BD4D9729}"/>
              </a:ext>
            </a:extLst>
          </p:cNvPr>
          <p:cNvSpPr txBox="1">
            <a:spLocks/>
          </p:cNvSpPr>
          <p:nvPr/>
        </p:nvSpPr>
        <p:spPr>
          <a:xfrm>
            <a:off x="1429391" y="4054027"/>
            <a:ext cx="8736635" cy="14919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914400"/>
            <a:r>
              <a:rPr lang="en-US" sz="3200" dirty="0" err="1">
                <a:latin typeface="Aptos" panose="020B0004020202020204" pitchFamily="34" charset="0"/>
              </a:rPr>
              <a:t>Aprendizajes</a:t>
            </a:r>
            <a:r>
              <a:rPr lang="en-US" sz="3200" dirty="0">
                <a:latin typeface="Aptos" panose="020B0004020202020204" pitchFamily="34" charset="0"/>
              </a:rPr>
              <a:t> </a:t>
            </a:r>
            <a:r>
              <a:rPr lang="en-US" sz="3200" dirty="0" err="1">
                <a:latin typeface="Aptos" panose="020B0004020202020204" pitchFamily="34" charset="0"/>
              </a:rPr>
              <a:t>derivados</a:t>
            </a:r>
            <a:r>
              <a:rPr lang="en-US" sz="3200" dirty="0">
                <a:latin typeface="Aptos" panose="020B0004020202020204" pitchFamily="34" charset="0"/>
              </a:rPr>
              <a:t> de </a:t>
            </a:r>
            <a:r>
              <a:rPr lang="en-US" sz="3200" dirty="0" err="1">
                <a:latin typeface="Aptos" panose="020B0004020202020204" pitchFamily="34" charset="0"/>
              </a:rPr>
              <a:t>una</a:t>
            </a:r>
            <a:r>
              <a:rPr lang="en-US" sz="3200" dirty="0">
                <a:latin typeface="Aptos" panose="020B0004020202020204" pitchFamily="34" charset="0"/>
              </a:rPr>
              <a:t> </a:t>
            </a:r>
            <a:r>
              <a:rPr lang="en-US" sz="3200" dirty="0" err="1">
                <a:latin typeface="Aptos" panose="020B0004020202020204" pitchFamily="34" charset="0"/>
              </a:rPr>
              <a:t>entrevista</a:t>
            </a:r>
            <a:r>
              <a:rPr lang="en-US" sz="3200" dirty="0">
                <a:latin typeface="Aptos" panose="020B0004020202020204" pitchFamily="34" charset="0"/>
              </a:rPr>
              <a:t> a </a:t>
            </a:r>
            <a:r>
              <a:rPr lang="en-US" sz="3200" dirty="0" err="1">
                <a:latin typeface="Aptos" panose="020B0004020202020204" pitchFamily="34" charset="0"/>
              </a:rPr>
              <a:t>sobre</a:t>
            </a:r>
            <a:r>
              <a:rPr lang="en-US" sz="3200" dirty="0">
                <a:latin typeface="Aptos" panose="020B0004020202020204" pitchFamily="34" charset="0"/>
              </a:rPr>
              <a:t> </a:t>
            </a:r>
            <a:r>
              <a:rPr lang="en-US" sz="3200" dirty="0" err="1">
                <a:latin typeface="Aptos" panose="020B0004020202020204" pitchFamily="34" charset="0"/>
              </a:rPr>
              <a:t>liderazgo</a:t>
            </a:r>
            <a:r>
              <a:rPr lang="en-US" sz="3200" dirty="0">
                <a:latin typeface="Aptos" panose="020B0004020202020204" pitchFamily="34" charset="0"/>
              </a:rPr>
              <a:t>, </a:t>
            </a:r>
            <a:r>
              <a:rPr lang="en-US" sz="3200" dirty="0" err="1">
                <a:latin typeface="Aptos" panose="020B0004020202020204" pitchFamily="34" charset="0"/>
              </a:rPr>
              <a:t>propósito</a:t>
            </a:r>
            <a:r>
              <a:rPr lang="en-US" sz="3200" dirty="0">
                <a:latin typeface="Aptos" panose="020B0004020202020204" pitchFamily="34" charset="0"/>
              </a:rPr>
              <a:t> y </a:t>
            </a:r>
            <a:r>
              <a:rPr lang="en-US" sz="3200" b="1" dirty="0">
                <a:latin typeface="Aptos" panose="020B0004020202020204" pitchFamily="34" charset="0"/>
              </a:rPr>
              <a:t>Felipe </a:t>
            </a:r>
            <a:r>
              <a:rPr lang="en-US" sz="3200" b="1" dirty="0" err="1">
                <a:latin typeface="Aptos" panose="020B0004020202020204" pitchFamily="34" charset="0"/>
              </a:rPr>
              <a:t>Bayón</a:t>
            </a:r>
            <a:r>
              <a:rPr lang="en-US" sz="3200" b="1" dirty="0">
                <a:latin typeface="Aptos" panose="020B0004020202020204" pitchFamily="34" charset="0"/>
              </a:rPr>
              <a:t> </a:t>
            </a:r>
            <a:r>
              <a:rPr lang="en-US" sz="3200" dirty="0" err="1">
                <a:latin typeface="Aptos" panose="020B0004020202020204" pitchFamily="34" charset="0"/>
              </a:rPr>
              <a:t>cultura</a:t>
            </a:r>
            <a:r>
              <a:rPr lang="en-US" sz="3200" dirty="0">
                <a:latin typeface="Aptos" panose="020B0004020202020204" pitchFamily="34" charset="0"/>
              </a:rPr>
              <a:t> </a:t>
            </a:r>
            <a:r>
              <a:rPr lang="en-US" sz="3200" dirty="0" err="1">
                <a:latin typeface="Aptos" panose="020B0004020202020204" pitchFamily="34" charset="0"/>
              </a:rPr>
              <a:t>organizacional</a:t>
            </a:r>
            <a:r>
              <a:rPr lang="en-US" sz="3200" dirty="0">
                <a:latin typeface="Aptos" panose="020B0004020202020204" pitchFamily="34" charset="0"/>
              </a:rPr>
              <a:t>.</a:t>
            </a:r>
            <a:endParaRPr lang="en-US" sz="2000" dirty="0">
              <a:latin typeface="Aptos" panose="020B00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0584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4504179" y="5274289"/>
            <a:ext cx="3366415" cy="3366415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1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507999" y="5274289"/>
            <a:ext cx="3366415" cy="336641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  <a:spcBef>
                  <a:spcPct val="0"/>
                </a:spcBef>
              </a:pPr>
              <a:r>
                <a:rPr lang="en-US" sz="6666" b="1" spc="313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2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6798965" y="5274289"/>
            <a:ext cx="3366415" cy="3366415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  <a:spcBef>
                  <a:spcPct val="0"/>
                </a:spcBef>
              </a:pPr>
              <a:r>
                <a:rPr lang="en-US" sz="6666" b="1" spc="313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3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20165381" y="-1483167"/>
            <a:ext cx="7506470" cy="7506470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-2435478" y="9614600"/>
            <a:ext cx="5458886" cy="5458886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-1093429" y="6175765"/>
            <a:ext cx="2464940" cy="2464940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5554041" y="-2214806"/>
            <a:ext cx="3807769" cy="3807769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sp>
        <p:nvSpPr>
          <p:cNvPr id="23" name="Freeform 23"/>
          <p:cNvSpPr/>
          <p:nvPr/>
        </p:nvSpPr>
        <p:spPr>
          <a:xfrm>
            <a:off x="17457926" y="419127"/>
            <a:ext cx="6343762" cy="4359895"/>
          </a:xfrm>
          <a:custGeom>
            <a:avLst/>
            <a:gdLst/>
            <a:ahLst/>
            <a:cxnLst/>
            <a:rect l="l" t="t" r="r" b="b"/>
            <a:pathLst>
              <a:path w="4758131" h="3270134">
                <a:moveTo>
                  <a:pt x="0" y="0"/>
                </a:moveTo>
                <a:lnTo>
                  <a:pt x="4758131" y="0"/>
                </a:lnTo>
                <a:lnTo>
                  <a:pt x="4758131" y="3270133"/>
                </a:lnTo>
                <a:lnTo>
                  <a:pt x="0" y="327013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2400"/>
          </a:p>
        </p:txBody>
      </p:sp>
      <p:sp>
        <p:nvSpPr>
          <p:cNvPr id="24" name="TextBox 24"/>
          <p:cNvSpPr txBox="1"/>
          <p:nvPr/>
        </p:nvSpPr>
        <p:spPr>
          <a:xfrm>
            <a:off x="3411540" y="10274665"/>
            <a:ext cx="5379714" cy="1510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6"/>
              </a:lnSpc>
              <a:spcBef>
                <a:spcPct val="0"/>
              </a:spcBef>
            </a:pPr>
            <a:r>
              <a:rPr lang="en-US" sz="2133" spc="8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El propósito actúa como una brújula que permite cambiar de industria, rol o país sin perder coherencia. 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3363000" y="8817939"/>
            <a:ext cx="5648772" cy="160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3"/>
              </a:lnSpc>
            </a:pPr>
            <a:r>
              <a:rPr lang="en-US" sz="2266" b="1" spc="9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 1: El propósito es innegociable incluso cuando cambias de industria</a:t>
            </a:r>
          </a:p>
          <a:p>
            <a:pPr algn="ctr">
              <a:lnSpc>
                <a:spcPts val="3173"/>
              </a:lnSpc>
              <a:spcBef>
                <a:spcPct val="0"/>
              </a:spcBef>
            </a:pPr>
            <a:endParaRPr lang="en-US" sz="2266" b="1" spc="92">
              <a:solidFill>
                <a:srgbClr val="00000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26" name="TextBox 26"/>
          <p:cNvSpPr txBox="1"/>
          <p:nvPr/>
        </p:nvSpPr>
        <p:spPr>
          <a:xfrm>
            <a:off x="3583518" y="1384063"/>
            <a:ext cx="11970522" cy="23852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85"/>
              </a:lnSpc>
              <a:spcBef>
                <a:spcPct val="0"/>
              </a:spcBef>
            </a:pP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¿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Qué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sostiene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a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una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organización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cuando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todo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cambia o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entra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200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en</a:t>
            </a:r>
            <a:r>
              <a:rPr lang="en-US" sz="5200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crisis?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3497529" y="11960268"/>
            <a:ext cx="5379714" cy="692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88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¿QUÉ HAY AQUÍ PARA APRENDER Y DÓNDE PUEDO CRECER?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9501349" y="10395730"/>
            <a:ext cx="5379714" cy="1895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6"/>
              </a:lnSpc>
              <a:spcBef>
                <a:spcPct val="0"/>
              </a:spcBef>
            </a:pPr>
            <a:r>
              <a:rPr lang="en-US" sz="2133" spc="8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“La cultura no es lo que escribes en un documento. La cultura es lo que haces cuando tienes estrés, cuando enfrentas crisis, cuando llegan malas noticias”.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9673326" y="8856590"/>
            <a:ext cx="5035760" cy="12691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60"/>
              </a:lnSpc>
              <a:spcBef>
                <a:spcPct val="0"/>
              </a:spcBef>
            </a:pPr>
            <a:r>
              <a:rPr lang="en-US" sz="2400" b="1" spc="97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 2: La cultura sale en las crisis, no en los PowerPoints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15792315" y="10274664"/>
            <a:ext cx="5379714" cy="1510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86"/>
              </a:lnSpc>
              <a:spcBef>
                <a:spcPct val="0"/>
              </a:spcBef>
            </a:pPr>
            <a:r>
              <a:rPr lang="en-US" sz="2133" spc="87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“Todos estamos aquí de paso. Unos más que otros, pero nadie se queda. Entonces la pregunta es:</a:t>
            </a:r>
          </a:p>
          <a:p>
            <a:pPr algn="ctr">
              <a:lnSpc>
                <a:spcPts val="2986"/>
              </a:lnSpc>
              <a:spcBef>
                <a:spcPct val="0"/>
              </a:spcBef>
            </a:pPr>
            <a:endParaRPr lang="en-US" sz="2133" spc="87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31" name="TextBox 31"/>
          <p:cNvSpPr txBox="1"/>
          <p:nvPr/>
        </p:nvSpPr>
        <p:spPr>
          <a:xfrm>
            <a:off x="15620339" y="8817940"/>
            <a:ext cx="5723667" cy="1605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73"/>
              </a:lnSpc>
            </a:pPr>
            <a:r>
              <a:rPr lang="en-US" sz="2266" b="1" spc="92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 3: Dejar huella es obligación del líder, especialmente antes de irte</a:t>
            </a:r>
          </a:p>
          <a:p>
            <a:pPr algn="ctr">
              <a:lnSpc>
                <a:spcPts val="3173"/>
              </a:lnSpc>
              <a:spcBef>
                <a:spcPct val="0"/>
              </a:spcBef>
            </a:pPr>
            <a:endParaRPr lang="en-US" sz="2266" b="1" spc="92">
              <a:solidFill>
                <a:srgbClr val="00000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4680258" y="3897295"/>
            <a:ext cx="11655481" cy="7950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093"/>
              </a:lnSpc>
              <a:spcBef>
                <a:spcPct val="0"/>
              </a:spcBef>
            </a:pP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¿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fortalecer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¿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dejar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hacer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¿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hacer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estamos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666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haciendo</a:t>
            </a:r>
            <a:r>
              <a:rPr lang="en-US" sz="2666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5818084" y="11733715"/>
            <a:ext cx="5328176" cy="11285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240"/>
              </a:lnSpc>
              <a:spcBef>
                <a:spcPct val="0"/>
              </a:spcBef>
            </a:pPr>
            <a:r>
              <a:rPr lang="en-US" sz="2000" b="1">
                <a:solidFill>
                  <a:srgbClr val="000000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 ¿QUÉ HUELLA DEJO? ¿QUÉ QUEDA DESPUÉS DE QUE ME VOY? ¿LA GENTE DICE LO VAMOS A EXTRAÑAR O DICE QUÉ ALIVIO?”</a:t>
            </a:r>
          </a:p>
        </p:txBody>
      </p:sp>
      <p:sp>
        <p:nvSpPr>
          <p:cNvPr id="34" name="Marcador de pie de página 1">
            <a:extLst>
              <a:ext uri="{FF2B5EF4-FFF2-40B4-BE49-F238E27FC236}">
                <a16:creationId xmlns:a16="http://schemas.microsoft.com/office/drawing/2014/main" id="{956B953B-E287-6496-320F-3DCA938BC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93669-42D3-0ED0-E1D2-513A1BF942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3D7F5EC5-C275-F618-D7BC-9DC1A9538517}"/>
              </a:ext>
            </a:extLst>
          </p:cNvPr>
          <p:cNvGrpSpPr/>
          <p:nvPr/>
        </p:nvGrpSpPr>
        <p:grpSpPr>
          <a:xfrm>
            <a:off x="839705" y="2960038"/>
            <a:ext cx="1955703" cy="1955703"/>
            <a:chOff x="0" y="0"/>
            <a:chExt cx="812800" cy="812800"/>
          </a:xfrm>
        </p:grpSpPr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4DAA1AA-1C48-AF4E-6715-1466B0F747F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4" name="TextBox 4">
              <a:extLst>
                <a:ext uri="{FF2B5EF4-FFF2-40B4-BE49-F238E27FC236}">
                  <a16:creationId xmlns:a16="http://schemas.microsoft.com/office/drawing/2014/main" id="{6155714B-A6E8-3BAC-41CE-50DAE764BFC3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4</a:t>
              </a:r>
            </a:p>
          </p:txBody>
        </p:sp>
      </p:grpSp>
      <p:grpSp>
        <p:nvGrpSpPr>
          <p:cNvPr id="5" name="Group 5">
            <a:extLst>
              <a:ext uri="{FF2B5EF4-FFF2-40B4-BE49-F238E27FC236}">
                <a16:creationId xmlns:a16="http://schemas.microsoft.com/office/drawing/2014/main" id="{E1B22B34-39CE-987C-D057-963708CA0735}"/>
              </a:ext>
            </a:extLst>
          </p:cNvPr>
          <p:cNvGrpSpPr/>
          <p:nvPr/>
        </p:nvGrpSpPr>
        <p:grpSpPr>
          <a:xfrm>
            <a:off x="11670330" y="3606574"/>
            <a:ext cx="1955703" cy="1955703"/>
            <a:chOff x="0" y="0"/>
            <a:chExt cx="812800" cy="81280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21D1DC8E-C90F-154E-A1A3-75E8EC7FF963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BF8C1933-583F-067B-DD50-675CB6DC7539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5</a:t>
              </a: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8DC84142-DF3B-DB78-84B8-B582216435C8}"/>
              </a:ext>
            </a:extLst>
          </p:cNvPr>
          <p:cNvGrpSpPr/>
          <p:nvPr/>
        </p:nvGrpSpPr>
        <p:grpSpPr>
          <a:xfrm>
            <a:off x="11670329" y="9590538"/>
            <a:ext cx="1955703" cy="1955703"/>
            <a:chOff x="0" y="0"/>
            <a:chExt cx="812800" cy="812800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4EFA5C02-F021-6910-2D14-05625EFC439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22067562-F4B6-9D42-C8A9-1E473C3AAE24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6</a:t>
              </a:r>
            </a:p>
          </p:txBody>
        </p:sp>
      </p:grpSp>
      <p:grpSp>
        <p:nvGrpSpPr>
          <p:cNvPr id="11" name="Group 11">
            <a:extLst>
              <a:ext uri="{FF2B5EF4-FFF2-40B4-BE49-F238E27FC236}">
                <a16:creationId xmlns:a16="http://schemas.microsoft.com/office/drawing/2014/main" id="{902EF3E8-67BF-7616-B414-86535E90DD00}"/>
              </a:ext>
            </a:extLst>
          </p:cNvPr>
          <p:cNvGrpSpPr/>
          <p:nvPr/>
        </p:nvGrpSpPr>
        <p:grpSpPr>
          <a:xfrm>
            <a:off x="-3519721" y="9673262"/>
            <a:ext cx="9485228" cy="9485228"/>
            <a:chOff x="0" y="0"/>
            <a:chExt cx="812800" cy="812800"/>
          </a:xfrm>
        </p:grpSpPr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id="{D1F42CBD-31AB-4F3B-D584-4842F149C9E9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3" name="TextBox 13">
              <a:extLst>
                <a:ext uri="{FF2B5EF4-FFF2-40B4-BE49-F238E27FC236}">
                  <a16:creationId xmlns:a16="http://schemas.microsoft.com/office/drawing/2014/main" id="{9B15F349-EA9D-1DAB-74C5-A5CA55EA1E8F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14" name="Group 14">
            <a:extLst>
              <a:ext uri="{FF2B5EF4-FFF2-40B4-BE49-F238E27FC236}">
                <a16:creationId xmlns:a16="http://schemas.microsoft.com/office/drawing/2014/main" id="{05599F3A-6D66-CA69-0FB4-7BF852E5AAEB}"/>
              </a:ext>
            </a:extLst>
          </p:cNvPr>
          <p:cNvGrpSpPr/>
          <p:nvPr/>
        </p:nvGrpSpPr>
        <p:grpSpPr>
          <a:xfrm>
            <a:off x="22998225" y="6581450"/>
            <a:ext cx="3162150" cy="3162150"/>
            <a:chOff x="0" y="0"/>
            <a:chExt cx="812800" cy="812800"/>
          </a:xfrm>
        </p:grpSpPr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id="{FA85B2A2-ACE0-6FD6-F10F-2D5A47502A36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6" name="TextBox 16">
              <a:extLst>
                <a:ext uri="{FF2B5EF4-FFF2-40B4-BE49-F238E27FC236}">
                  <a16:creationId xmlns:a16="http://schemas.microsoft.com/office/drawing/2014/main" id="{2D06538E-1C18-3DCF-BC59-093ABBA7A3FD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17" name="Group 17">
            <a:extLst>
              <a:ext uri="{FF2B5EF4-FFF2-40B4-BE49-F238E27FC236}">
                <a16:creationId xmlns:a16="http://schemas.microsoft.com/office/drawing/2014/main" id="{68C527A9-76A4-FB10-B20F-774E3020712B}"/>
              </a:ext>
            </a:extLst>
          </p:cNvPr>
          <p:cNvGrpSpPr/>
          <p:nvPr/>
        </p:nvGrpSpPr>
        <p:grpSpPr>
          <a:xfrm>
            <a:off x="22821114" y="4148002"/>
            <a:ext cx="2164168" cy="2164168"/>
            <a:chOff x="0" y="0"/>
            <a:chExt cx="812800" cy="812800"/>
          </a:xfrm>
        </p:grpSpPr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7EED4651-A726-8D44-0A3F-DE7BF4017D9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id="{423BB4FC-B0C5-5C69-B432-44A5DB6BA480}"/>
                </a:ext>
              </a:extLst>
            </p:cNvPr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sp>
        <p:nvSpPr>
          <p:cNvPr id="20" name="Freeform 20">
            <a:extLst>
              <a:ext uri="{FF2B5EF4-FFF2-40B4-BE49-F238E27FC236}">
                <a16:creationId xmlns:a16="http://schemas.microsoft.com/office/drawing/2014/main" id="{30FE8B02-D626-D432-1AAF-E6258C374D6B}"/>
              </a:ext>
            </a:extLst>
          </p:cNvPr>
          <p:cNvSpPr/>
          <p:nvPr/>
        </p:nvSpPr>
        <p:spPr>
          <a:xfrm>
            <a:off x="1036342" y="7298443"/>
            <a:ext cx="8475628" cy="5486043"/>
          </a:xfrm>
          <a:custGeom>
            <a:avLst/>
            <a:gdLst/>
            <a:ahLst/>
            <a:cxnLst/>
            <a:rect l="l" t="t" r="r" b="b"/>
            <a:pathLst>
              <a:path w="6357135" h="4114800">
                <a:moveTo>
                  <a:pt x="0" y="0"/>
                </a:moveTo>
                <a:lnTo>
                  <a:pt x="6357135" y="0"/>
                </a:lnTo>
                <a:lnTo>
                  <a:pt x="6357135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2400"/>
          </a:p>
        </p:txBody>
      </p:sp>
      <p:grpSp>
        <p:nvGrpSpPr>
          <p:cNvPr id="21" name="Group 21">
            <a:extLst>
              <a:ext uri="{FF2B5EF4-FFF2-40B4-BE49-F238E27FC236}">
                <a16:creationId xmlns:a16="http://schemas.microsoft.com/office/drawing/2014/main" id="{45A77746-A952-6E64-5F73-CBB87B7B4957}"/>
              </a:ext>
            </a:extLst>
          </p:cNvPr>
          <p:cNvGrpSpPr/>
          <p:nvPr/>
        </p:nvGrpSpPr>
        <p:grpSpPr>
          <a:xfrm>
            <a:off x="3212486" y="2539603"/>
            <a:ext cx="7985483" cy="3118386"/>
            <a:chOff x="0" y="-9525"/>
            <a:chExt cx="7986003" cy="3118589"/>
          </a:xfrm>
        </p:grpSpPr>
        <p:sp>
          <p:nvSpPr>
            <p:cNvPr id="22" name="TextBox 22">
              <a:extLst>
                <a:ext uri="{FF2B5EF4-FFF2-40B4-BE49-F238E27FC236}">
                  <a16:creationId xmlns:a16="http://schemas.microsoft.com/office/drawing/2014/main" id="{33816C67-39A8-6027-DEA3-4785EA4FD5CC}"/>
                </a:ext>
              </a:extLst>
            </p:cNvPr>
            <p:cNvSpPr txBox="1"/>
            <p:nvPr/>
          </p:nvSpPr>
          <p:spPr>
            <a:xfrm>
              <a:off x="0" y="961798"/>
              <a:ext cx="7642027" cy="214726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518108" lvl="1" indent="-259054">
                <a:lnSpc>
                  <a:spcPts val="3408"/>
                </a:lnSpc>
                <a:buAutoNum type="arabicPeriod"/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visión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futuro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Dónde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organización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cinco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o 10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años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</a:t>
              </a:r>
            </a:p>
            <a:p>
              <a:pPr marL="518108" lvl="1" indent="-259054">
                <a:lnSpc>
                  <a:spcPts val="3408"/>
                </a:lnSpc>
                <a:buAutoNum type="arabicPeriod"/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El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desarrollo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del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talento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humano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 No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puedes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delegar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el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entrenamiento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tu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gente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</a:t>
              </a:r>
            </a:p>
            <a:p>
              <a:pPr marL="518108" lvl="1" indent="-259054">
                <a:lnSpc>
                  <a:spcPts val="3408"/>
                </a:lnSpc>
                <a:spcBef>
                  <a:spcPct val="0"/>
                </a:spcBef>
                <a:buAutoNum type="arabicPeriod"/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definición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cultura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</a:t>
              </a:r>
            </a:p>
          </p:txBody>
        </p:sp>
        <p:sp>
          <p:nvSpPr>
            <p:cNvPr id="23" name="TextBox 23">
              <a:extLst>
                <a:ext uri="{FF2B5EF4-FFF2-40B4-BE49-F238E27FC236}">
                  <a16:creationId xmlns:a16="http://schemas.microsoft.com/office/drawing/2014/main" id="{BB81C5CA-E318-86AA-1E0A-A7881D99D301}"/>
                </a:ext>
              </a:extLst>
            </p:cNvPr>
            <p:cNvSpPr txBox="1"/>
            <p:nvPr/>
          </p:nvSpPr>
          <p:spPr>
            <a:xfrm>
              <a:off x="0" y="-9525"/>
              <a:ext cx="7986003" cy="840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  <a:spcBef>
                  <a:spcPct val="0"/>
                </a:spcBef>
              </a:pPr>
              <a:r>
                <a:rPr lang="en-US" sz="2666" b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Aprendizaje 4: Tres cosas que no se delegan (aunque seas LIDER)</a:t>
              </a:r>
            </a:p>
          </p:txBody>
        </p:sp>
      </p:grpSp>
      <p:grpSp>
        <p:nvGrpSpPr>
          <p:cNvPr id="24" name="Group 24">
            <a:extLst>
              <a:ext uri="{FF2B5EF4-FFF2-40B4-BE49-F238E27FC236}">
                <a16:creationId xmlns:a16="http://schemas.microsoft.com/office/drawing/2014/main" id="{69EABEB6-A7E5-CFCC-0559-63E011BF0A43}"/>
              </a:ext>
            </a:extLst>
          </p:cNvPr>
          <p:cNvGrpSpPr/>
          <p:nvPr/>
        </p:nvGrpSpPr>
        <p:grpSpPr>
          <a:xfrm>
            <a:off x="14002282" y="2960038"/>
            <a:ext cx="8307939" cy="5734487"/>
            <a:chOff x="0" y="-9525"/>
            <a:chExt cx="8308480" cy="5734860"/>
          </a:xfrm>
        </p:grpSpPr>
        <p:sp>
          <p:nvSpPr>
            <p:cNvPr id="25" name="TextBox 25">
              <a:extLst>
                <a:ext uri="{FF2B5EF4-FFF2-40B4-BE49-F238E27FC236}">
                  <a16:creationId xmlns:a16="http://schemas.microsoft.com/office/drawing/2014/main" id="{C215E200-A05D-1664-B052-14EBB4E935B4}"/>
                </a:ext>
              </a:extLst>
            </p:cNvPr>
            <p:cNvSpPr txBox="1"/>
            <p:nvPr/>
          </p:nvSpPr>
          <p:spPr>
            <a:xfrm>
              <a:off x="0" y="961799"/>
              <a:ext cx="8308480" cy="47635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0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Cuando Felipe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tenía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30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años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un jefe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inglés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muy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arriba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jerarquía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dijo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algo brutal:</a:t>
              </a:r>
            </a:p>
            <a:p>
              <a:pPr>
                <a:lnSpc>
                  <a:spcPts val="3408"/>
                </a:lnSpc>
                <a:spcBef>
                  <a:spcPct val="0"/>
                </a:spcBef>
              </a:pPr>
              <a:endPara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>
                <a:lnSpc>
                  <a:spcPts val="340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“Felipe,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usted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es un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buen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ingeniero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es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buena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persona, es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competente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 Pero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nunca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liderar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una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organización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grande.”</a:t>
              </a:r>
            </a:p>
            <a:p>
              <a:pPr>
                <a:lnSpc>
                  <a:spcPts val="3408"/>
                </a:lnSpc>
                <a:spcBef>
                  <a:spcPct val="0"/>
                </a:spcBef>
              </a:pPr>
              <a:endPara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  <a:p>
              <a:pPr>
                <a:lnSpc>
                  <a:spcPts val="340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La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primera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reacción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fue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rabia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 Luego, Felipe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entendió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era un regalo. El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tipo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estaba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diciendo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: hay puntos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ciegos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ti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mismo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no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estás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viendo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 </a:t>
              </a:r>
            </a:p>
            <a:p>
              <a:pPr marL="0" lvl="1">
                <a:lnSpc>
                  <a:spcPts val="3408"/>
                </a:lnSpc>
                <a:spcBef>
                  <a:spcPct val="0"/>
                </a:spcBef>
              </a:pPr>
              <a:endPara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26" name="TextBox 26">
              <a:extLst>
                <a:ext uri="{FF2B5EF4-FFF2-40B4-BE49-F238E27FC236}">
                  <a16:creationId xmlns:a16="http://schemas.microsoft.com/office/drawing/2014/main" id="{074AB5C7-89DF-0C24-4FF8-49EC5EFA016D}"/>
                </a:ext>
              </a:extLst>
            </p:cNvPr>
            <p:cNvSpPr txBox="1"/>
            <p:nvPr/>
          </p:nvSpPr>
          <p:spPr>
            <a:xfrm>
              <a:off x="0" y="-9525"/>
              <a:ext cx="8308480" cy="840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  <a:spcBef>
                  <a:spcPct val="0"/>
                </a:spcBef>
              </a:pPr>
              <a:r>
                <a:rPr lang="en-US" sz="2666" b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Aprendizaje 5: El feedback es un regalo, pero tiene que llevarse con humildad</a:t>
              </a:r>
            </a:p>
          </p:txBody>
        </p:sp>
      </p:grpSp>
      <p:grpSp>
        <p:nvGrpSpPr>
          <p:cNvPr id="27" name="Group 27">
            <a:extLst>
              <a:ext uri="{FF2B5EF4-FFF2-40B4-BE49-F238E27FC236}">
                <a16:creationId xmlns:a16="http://schemas.microsoft.com/office/drawing/2014/main" id="{2930B929-0E8E-F6D2-D89E-2238A4243C47}"/>
              </a:ext>
            </a:extLst>
          </p:cNvPr>
          <p:cNvGrpSpPr/>
          <p:nvPr/>
        </p:nvGrpSpPr>
        <p:grpSpPr>
          <a:xfrm>
            <a:off x="13937790" y="9170102"/>
            <a:ext cx="8436921" cy="2682370"/>
            <a:chOff x="0" y="-9525"/>
            <a:chExt cx="8437471" cy="2682543"/>
          </a:xfrm>
        </p:grpSpPr>
        <p:sp>
          <p:nvSpPr>
            <p:cNvPr id="28" name="TextBox 28">
              <a:extLst>
                <a:ext uri="{FF2B5EF4-FFF2-40B4-BE49-F238E27FC236}">
                  <a16:creationId xmlns:a16="http://schemas.microsoft.com/office/drawing/2014/main" id="{26110D51-8996-7197-B613-DC2BE4505BA6}"/>
                </a:ext>
              </a:extLst>
            </p:cNvPr>
            <p:cNvSpPr txBox="1"/>
            <p:nvPr/>
          </p:nvSpPr>
          <p:spPr>
            <a:xfrm>
              <a:off x="0" y="961798"/>
              <a:ext cx="8437471" cy="171122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>
                <a:lnSpc>
                  <a:spcPts val="3408"/>
                </a:lnSpc>
                <a:spcBef>
                  <a:spcPct val="0"/>
                </a:spcBef>
              </a:pP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Al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momento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de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construir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cultura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y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tomar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decisiones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importantes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Felipe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cuenta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con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equipo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directivo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, con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su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esposa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y con amigos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profesionales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en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distintas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disciplinas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que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le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recomiendan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qué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ruta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 </a:t>
              </a:r>
              <a:r>
                <a:rPr lang="en-US" sz="2400" dirty="0" err="1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tomar</a:t>
              </a:r>
              <a:r>
                <a:rPr lang="en-US" sz="2400" dirty="0">
                  <a:solidFill>
                    <a:srgbClr val="000000"/>
                  </a:solidFill>
                  <a:latin typeface="Montserrat"/>
                  <a:ea typeface="Montserrat"/>
                  <a:cs typeface="Montserrat"/>
                  <a:sym typeface="Montserrat"/>
                </a:rPr>
                <a:t>.</a:t>
              </a:r>
            </a:p>
          </p:txBody>
        </p:sp>
        <p:sp>
          <p:nvSpPr>
            <p:cNvPr id="29" name="TextBox 29">
              <a:extLst>
                <a:ext uri="{FF2B5EF4-FFF2-40B4-BE49-F238E27FC236}">
                  <a16:creationId xmlns:a16="http://schemas.microsoft.com/office/drawing/2014/main" id="{536C9FDB-CB38-EEF8-15BB-8D6C766E7779}"/>
                </a:ext>
              </a:extLst>
            </p:cNvPr>
            <p:cNvSpPr txBox="1"/>
            <p:nvPr/>
          </p:nvSpPr>
          <p:spPr>
            <a:xfrm>
              <a:off x="0" y="-9525"/>
              <a:ext cx="8308480" cy="840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360"/>
                </a:lnSpc>
                <a:spcBef>
                  <a:spcPct val="0"/>
                </a:spcBef>
              </a:pP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Aprendizaje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6: Tu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círculo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inteligente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importa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más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que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tu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2666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título</a:t>
              </a:r>
              <a:r>
                <a:rPr lang="en-US" sz="2666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.</a:t>
              </a:r>
            </a:p>
          </p:txBody>
        </p:sp>
      </p:grpSp>
      <p:sp>
        <p:nvSpPr>
          <p:cNvPr id="31" name="Marcador de pie de página 1">
            <a:extLst>
              <a:ext uri="{FF2B5EF4-FFF2-40B4-BE49-F238E27FC236}">
                <a16:creationId xmlns:a16="http://schemas.microsoft.com/office/drawing/2014/main" id="{664FA62A-6376-AA69-3544-80E3D7E16C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994499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9639798" y="6730935"/>
            <a:ext cx="9485228" cy="948522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6725245" y="11473549"/>
            <a:ext cx="4736209" cy="4736209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284761" y="-3367136"/>
            <a:ext cx="7506470" cy="7506470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1216836" y="397587"/>
            <a:ext cx="1948741" cy="1948741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sp>
        <p:nvSpPr>
          <p:cNvPr id="14" name="Freeform 14"/>
          <p:cNvSpPr/>
          <p:nvPr/>
        </p:nvSpPr>
        <p:spPr>
          <a:xfrm>
            <a:off x="17389898" y="1371958"/>
            <a:ext cx="7754355" cy="8581277"/>
          </a:xfrm>
          <a:custGeom>
            <a:avLst/>
            <a:gdLst/>
            <a:ahLst/>
            <a:cxnLst/>
            <a:rect l="l" t="t" r="r" b="b"/>
            <a:pathLst>
              <a:path w="5816145" h="6436377">
                <a:moveTo>
                  <a:pt x="0" y="0"/>
                </a:moveTo>
                <a:lnTo>
                  <a:pt x="5816145" y="0"/>
                </a:lnTo>
                <a:lnTo>
                  <a:pt x="5816145" y="6436377"/>
                </a:lnTo>
                <a:lnTo>
                  <a:pt x="0" y="643637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2400"/>
          </a:p>
        </p:txBody>
      </p:sp>
      <p:grpSp>
        <p:nvGrpSpPr>
          <p:cNvPr id="15" name="Group 15"/>
          <p:cNvGrpSpPr/>
          <p:nvPr/>
        </p:nvGrpSpPr>
        <p:grpSpPr>
          <a:xfrm>
            <a:off x="1465064" y="2593782"/>
            <a:ext cx="10726142" cy="3128967"/>
            <a:chOff x="0" y="19049"/>
            <a:chExt cx="10726839" cy="3129171"/>
          </a:xfrm>
        </p:grpSpPr>
        <p:sp>
          <p:nvSpPr>
            <p:cNvPr id="16" name="TextBox 16"/>
            <p:cNvSpPr txBox="1"/>
            <p:nvPr/>
          </p:nvSpPr>
          <p:spPr>
            <a:xfrm>
              <a:off x="0" y="19049"/>
              <a:ext cx="10726839" cy="23854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6185"/>
                </a:lnSpc>
                <a:spcBef>
                  <a:spcPct val="0"/>
                </a:spcBef>
              </a:pP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¿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Qué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recuerdan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las personas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cuando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pasan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los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años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: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los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resultados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o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el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 </a:t>
              </a:r>
              <a:r>
                <a:rPr lang="en-US" sz="5331" b="1" dirty="0" err="1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trato</a:t>
              </a:r>
              <a:r>
                <a:rPr lang="en-US" sz="5331" b="1" dirty="0">
                  <a:solidFill>
                    <a:srgbClr val="000000"/>
                  </a:solidFill>
                  <a:latin typeface="Montserrat Ultra-Bold"/>
                  <a:ea typeface="Montserrat Ultra-Bold"/>
                  <a:cs typeface="Montserrat Ultra-Bold"/>
                  <a:sym typeface="Montserrat Ultra-Bold"/>
                </a:rPr>
                <a:t>?</a:t>
              </a: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2711084"/>
              <a:ext cx="10726839" cy="43713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680"/>
                </a:lnSpc>
                <a:spcBef>
                  <a:spcPct val="0"/>
                </a:spcBef>
              </a:pPr>
              <a:endParaRPr sz="2400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767967" y="5921574"/>
            <a:ext cx="6473619" cy="795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6"/>
              </a:lnSpc>
              <a:spcBef>
                <a:spcPct val="0"/>
              </a:spcBef>
            </a:pP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7: Fallar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rápido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,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barato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y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frecuentemente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para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acelerar</a:t>
            </a:r>
            <a:endParaRPr lang="en-US" sz="2666" b="1" dirty="0">
              <a:solidFill>
                <a:srgbClr val="00000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949135" y="7288948"/>
            <a:ext cx="7548474" cy="1903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00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gente tiene miedo de fallar. Porque las organizaciones castigan el fracaso. El problema es que, cuando castigan el fracaso, dos cosas pasan: la gente oculta las fallas, o la gente se paraliza.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949135" y="9571213"/>
            <a:ext cx="7649331" cy="19034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00"/>
              </a:lnSpc>
              <a:spcBef>
                <a:spcPct val="0"/>
              </a:spcBef>
            </a:pP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Pregunta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: ¿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salió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mal? ¿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Qué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debemos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cambiar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¿Cómo lo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ajustamos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? La idea es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gente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falle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barato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intente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aprenda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algo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está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muy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internalizado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cultura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startupera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10530393" y="5925176"/>
            <a:ext cx="7095431" cy="7959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226"/>
              </a:lnSpc>
              <a:spcBef>
                <a:spcPct val="0"/>
              </a:spcBef>
            </a:pP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8: La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cultura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es un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espejo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de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quien</a:t>
            </a:r>
            <a:r>
              <a:rPr lang="en-US" sz="2666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2666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lidera</a:t>
            </a:r>
            <a:endParaRPr lang="en-US" sz="2666" b="1" dirty="0">
              <a:solidFill>
                <a:srgbClr val="00000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22" name="TextBox 22"/>
          <p:cNvSpPr txBox="1"/>
          <p:nvPr/>
        </p:nvSpPr>
        <p:spPr>
          <a:xfrm>
            <a:off x="9736354" y="7102494"/>
            <a:ext cx="7180607" cy="45965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000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“Uno se pone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espejo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por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mañanas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dice: hay un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montón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cosas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Felipe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me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gustan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pero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hay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otras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con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puedo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vivir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bien.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me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gustan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voy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a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cambiar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</a:t>
            </a:r>
          </a:p>
          <a:p>
            <a:pPr algn="just">
              <a:lnSpc>
                <a:spcPts val="3000"/>
              </a:lnSpc>
              <a:spcBef>
                <a:spcPct val="0"/>
              </a:spcBef>
            </a:pPr>
            <a:endParaRPr lang="en-US" sz="24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just">
              <a:lnSpc>
                <a:spcPts val="3000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muy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relevante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entender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embarra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respuestas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mucho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menos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todas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las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Ser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decir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no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sé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 </a:t>
            </a:r>
          </a:p>
          <a:p>
            <a:pPr algn="just">
              <a:lnSpc>
                <a:spcPts val="3000"/>
              </a:lnSpc>
              <a:spcBef>
                <a:spcPct val="0"/>
              </a:spcBef>
            </a:pPr>
            <a:endParaRPr lang="en-US" sz="2400" dirty="0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algn="just">
              <a:lnSpc>
                <a:spcPts val="3000"/>
              </a:lnSpc>
              <a:spcBef>
                <a:spcPct val="0"/>
              </a:spcBef>
            </a:pP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líder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debe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rodearse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gente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sepa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él</a:t>
            </a:r>
            <a:r>
              <a:rPr lang="en-US" sz="2400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.</a:t>
            </a:r>
          </a:p>
        </p:txBody>
      </p:sp>
      <p:sp>
        <p:nvSpPr>
          <p:cNvPr id="23" name="Marcador de pie de página 1">
            <a:extLst>
              <a:ext uri="{FF2B5EF4-FFF2-40B4-BE49-F238E27FC236}">
                <a16:creationId xmlns:a16="http://schemas.microsoft.com/office/drawing/2014/main" id="{0AF096B0-C57A-FCC5-6A03-7BEFE49E4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  <p:grpSp>
        <p:nvGrpSpPr>
          <p:cNvPr id="24" name="Group 5">
            <a:extLst>
              <a:ext uri="{FF2B5EF4-FFF2-40B4-BE49-F238E27FC236}">
                <a16:creationId xmlns:a16="http://schemas.microsoft.com/office/drawing/2014/main" id="{9B6A16F1-CD0B-D54E-32A4-460A9C53F18A}"/>
              </a:ext>
            </a:extLst>
          </p:cNvPr>
          <p:cNvGrpSpPr/>
          <p:nvPr/>
        </p:nvGrpSpPr>
        <p:grpSpPr>
          <a:xfrm>
            <a:off x="259592" y="5537075"/>
            <a:ext cx="1379086" cy="1389220"/>
            <a:chOff x="0" y="0"/>
            <a:chExt cx="812800" cy="812800"/>
          </a:xfrm>
        </p:grpSpPr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id="{57759639-8F62-1ACB-FACB-4326CBCBE7FB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26" name="TextBox 7">
              <a:extLst>
                <a:ext uri="{FF2B5EF4-FFF2-40B4-BE49-F238E27FC236}">
                  <a16:creationId xmlns:a16="http://schemas.microsoft.com/office/drawing/2014/main" id="{5BDC8D63-FCBB-9B75-18D7-A6311A3BB3E7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7</a:t>
              </a:r>
            </a:p>
          </p:txBody>
        </p:sp>
      </p:grpSp>
      <p:grpSp>
        <p:nvGrpSpPr>
          <p:cNvPr id="27" name="Group 5">
            <a:extLst>
              <a:ext uri="{FF2B5EF4-FFF2-40B4-BE49-F238E27FC236}">
                <a16:creationId xmlns:a16="http://schemas.microsoft.com/office/drawing/2014/main" id="{E4241D3B-E370-6ED0-A457-F1FA794C2BE3}"/>
              </a:ext>
            </a:extLst>
          </p:cNvPr>
          <p:cNvGrpSpPr/>
          <p:nvPr/>
        </p:nvGrpSpPr>
        <p:grpSpPr>
          <a:xfrm>
            <a:off x="8925219" y="5537075"/>
            <a:ext cx="1379086" cy="1389220"/>
            <a:chOff x="0" y="0"/>
            <a:chExt cx="812800" cy="812800"/>
          </a:xfrm>
        </p:grpSpPr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8E7ABC07-D054-244D-0CE4-DBB76DDA7667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29" name="TextBox 7">
              <a:extLst>
                <a:ext uri="{FF2B5EF4-FFF2-40B4-BE49-F238E27FC236}">
                  <a16:creationId xmlns:a16="http://schemas.microsoft.com/office/drawing/2014/main" id="{20155B8A-DC0E-1FB9-56EA-FF172BF37BF6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8</a:t>
              </a: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2466803" y="9334277"/>
            <a:ext cx="9485228" cy="9485228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470427" y="12023195"/>
            <a:ext cx="6481905" cy="648190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sp>
        <p:nvSpPr>
          <p:cNvPr id="8" name="Freeform 8"/>
          <p:cNvSpPr/>
          <p:nvPr/>
        </p:nvSpPr>
        <p:spPr>
          <a:xfrm>
            <a:off x="8358004" y="8184799"/>
            <a:ext cx="8629974" cy="4848476"/>
          </a:xfrm>
          <a:custGeom>
            <a:avLst/>
            <a:gdLst/>
            <a:ahLst/>
            <a:cxnLst/>
            <a:rect l="l" t="t" r="r" b="b"/>
            <a:pathLst>
              <a:path w="6472902" h="3636594">
                <a:moveTo>
                  <a:pt x="0" y="0"/>
                </a:moveTo>
                <a:lnTo>
                  <a:pt x="6472902" y="0"/>
                </a:lnTo>
                <a:lnTo>
                  <a:pt x="6472902" y="3636594"/>
                </a:lnTo>
                <a:lnTo>
                  <a:pt x="0" y="3636594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2400"/>
          </a:p>
        </p:txBody>
      </p:sp>
      <p:sp>
        <p:nvSpPr>
          <p:cNvPr id="9" name="TextBox 9"/>
          <p:cNvSpPr txBox="1"/>
          <p:nvPr/>
        </p:nvSpPr>
        <p:spPr>
          <a:xfrm>
            <a:off x="2611542" y="2556415"/>
            <a:ext cx="18712266" cy="15901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85"/>
              </a:lnSpc>
              <a:spcBef>
                <a:spcPct val="0"/>
              </a:spcBef>
            </a:pP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Aprendizaje</a:t>
            </a:r>
            <a:r>
              <a:rPr lang="en-US" sz="5331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9: La </a:t>
            </a: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capacidad</a:t>
            </a:r>
            <a:r>
              <a:rPr lang="en-US" sz="5331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de </a:t>
            </a: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cambiar</a:t>
            </a:r>
            <a:r>
              <a:rPr lang="en-US" sz="5331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es hoy la </a:t>
            </a: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habilidad</a:t>
            </a:r>
            <a:r>
              <a:rPr lang="en-US" sz="5331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más</a:t>
            </a:r>
            <a:r>
              <a:rPr lang="en-US" sz="5331" b="1" dirty="0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 </a:t>
            </a:r>
            <a:r>
              <a:rPr lang="en-US" sz="5331" b="1" dirty="0" err="1">
                <a:solidFill>
                  <a:srgbClr val="000000"/>
                </a:solidFill>
                <a:latin typeface="Montserrat Ultra-Bold"/>
                <a:ea typeface="Montserrat Ultra-Bold"/>
                <a:cs typeface="Montserrat Ultra-Bold"/>
                <a:sym typeface="Montserrat Ultra-Bold"/>
              </a:rPr>
              <a:t>valiosa</a:t>
            </a:r>
            <a:endParaRPr lang="en-US" sz="5331" b="1" dirty="0">
              <a:solidFill>
                <a:srgbClr val="000000"/>
              </a:solidFill>
              <a:latin typeface="Montserrat Ultra-Bold"/>
              <a:ea typeface="Montserrat Ultra-Bold"/>
              <a:cs typeface="Montserrat Ultra-Bold"/>
              <a:sym typeface="Montserrat Ultra-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329674" y="4886829"/>
            <a:ext cx="17723065" cy="18378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algn="ctr">
              <a:lnSpc>
                <a:spcPts val="4921"/>
              </a:lnSpc>
              <a:spcBef>
                <a:spcPct val="0"/>
              </a:spcBef>
            </a:pP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“Uno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adaptarse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la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velocidad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de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adaptación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cada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vez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rápida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la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frecuencia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mucho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intensa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y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el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tiempo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que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tienes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para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cambiar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es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más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lang="en-US" sz="3465" dirty="0" err="1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corto</a:t>
            </a:r>
            <a:r>
              <a:rPr lang="en-US" sz="3465" dirty="0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”.</a:t>
            </a:r>
          </a:p>
        </p:txBody>
      </p:sp>
      <p:sp>
        <p:nvSpPr>
          <p:cNvPr id="12" name="Marcador de pie de página 1">
            <a:extLst>
              <a:ext uri="{FF2B5EF4-FFF2-40B4-BE49-F238E27FC236}">
                <a16:creationId xmlns:a16="http://schemas.microsoft.com/office/drawing/2014/main" id="{4121283F-A695-A33C-F2C5-AC406F60B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  <p:grpSp>
        <p:nvGrpSpPr>
          <p:cNvPr id="13" name="Group 5">
            <a:extLst>
              <a:ext uri="{FF2B5EF4-FFF2-40B4-BE49-F238E27FC236}">
                <a16:creationId xmlns:a16="http://schemas.microsoft.com/office/drawing/2014/main" id="{DA52C7EB-D57D-F525-BF18-C333E9709F88}"/>
              </a:ext>
            </a:extLst>
          </p:cNvPr>
          <p:cNvGrpSpPr/>
          <p:nvPr/>
        </p:nvGrpSpPr>
        <p:grpSpPr>
          <a:xfrm>
            <a:off x="2357544" y="2318053"/>
            <a:ext cx="1379086" cy="1389220"/>
            <a:chOff x="0" y="0"/>
            <a:chExt cx="812800" cy="812800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74CC1804-77B1-E76D-D1CA-F0E1D457764C}"/>
                </a:ext>
              </a:extLst>
            </p:cNvPr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7E8A6530-D2A1-560C-FD3A-7F58ED2A9B3A}"/>
                </a:ext>
              </a:extLst>
            </p:cNvPr>
            <p:cNvSpPr txBox="1"/>
            <p:nvPr/>
          </p:nvSpPr>
          <p:spPr>
            <a:xfrm>
              <a:off x="76200" y="114300"/>
              <a:ext cx="660400" cy="622300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7533"/>
                </a:lnSpc>
              </a:pPr>
              <a:r>
                <a:rPr lang="en-US" sz="6666" b="1" spc="313" dirty="0">
                  <a:solidFill>
                    <a:srgbClr val="FFFFFF"/>
                  </a:solidFill>
                  <a:latin typeface="Montserrat Bold"/>
                  <a:ea typeface="Montserrat Bold"/>
                  <a:cs typeface="Montserrat Bold"/>
                  <a:sym typeface="Montserrat Bold"/>
                </a:rPr>
                <a:t>9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215905" y="1776491"/>
            <a:ext cx="9950264" cy="995026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46032" y="9151941"/>
            <a:ext cx="5149625" cy="5149625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BD59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46032" y="1371957"/>
            <a:ext cx="2529083" cy="2529083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214D"/>
            </a:solidFill>
          </p:spPr>
          <p:txBody>
            <a:bodyPr/>
            <a:lstStyle/>
            <a:p>
              <a:endParaRPr lang="es-CO" sz="2400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104775"/>
              <a:ext cx="660400" cy="631825"/>
            </a:xfrm>
            <a:prstGeom prst="rect">
              <a:avLst/>
            </a:prstGeom>
          </p:spPr>
          <p:txBody>
            <a:bodyPr lIns="67729" tIns="67729" rIns="67729" bIns="67729" rtlCol="0" anchor="ctr"/>
            <a:lstStyle/>
            <a:p>
              <a:pPr algn="ctr">
                <a:lnSpc>
                  <a:spcPts val="3584"/>
                </a:lnSpc>
              </a:pPr>
              <a:endParaRPr sz="2400"/>
            </a:p>
          </p:txBody>
        </p:sp>
      </p:grpSp>
      <p:sp>
        <p:nvSpPr>
          <p:cNvPr id="11" name="Freeform 11"/>
          <p:cNvSpPr/>
          <p:nvPr/>
        </p:nvSpPr>
        <p:spPr>
          <a:xfrm>
            <a:off x="-1009563" y="3171487"/>
            <a:ext cx="7782904" cy="7160271"/>
          </a:xfrm>
          <a:custGeom>
            <a:avLst/>
            <a:gdLst/>
            <a:ahLst/>
            <a:cxnLst/>
            <a:rect l="l" t="t" r="r" b="b"/>
            <a:pathLst>
              <a:path w="5837558" h="5370553">
                <a:moveTo>
                  <a:pt x="0" y="0"/>
                </a:moveTo>
                <a:lnTo>
                  <a:pt x="5837558" y="0"/>
                </a:lnTo>
                <a:lnTo>
                  <a:pt x="5837558" y="5370553"/>
                </a:lnTo>
                <a:lnTo>
                  <a:pt x="0" y="53705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s-CO" sz="2400"/>
          </a:p>
        </p:txBody>
      </p:sp>
      <p:sp>
        <p:nvSpPr>
          <p:cNvPr id="12" name="TextBox 12"/>
          <p:cNvSpPr txBox="1"/>
          <p:nvPr/>
        </p:nvSpPr>
        <p:spPr>
          <a:xfrm>
            <a:off x="7219807" y="2521976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01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3030338" y="2521976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02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8835489" y="2521976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03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230224" y="4237400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Proyección 2026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3030338" y="4159446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Gestión Administrativa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8835489" y="4159445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Permisos Laborales.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219807" y="4987775"/>
            <a:ext cx="5024881" cy="353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Proyección de cada area vigencia 2026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3030338" y="4891712"/>
            <a:ext cx="5024881" cy="1123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Recepción de Hojas de vida, documentación y demás de los docentes cátedra.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18842198" y="4946097"/>
            <a:ext cx="5024881" cy="1123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Persona encargada de trámitar y hacerle seguimiento a la recepción y aprobación de permisos laborares.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5359552" y="1307173"/>
            <a:ext cx="7176467" cy="8004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678"/>
              </a:lnSpc>
            </a:pPr>
            <a:r>
              <a:rPr lang="en-US" sz="5342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PUNTOS CLAVES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7230224" y="6540232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04.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13040753" y="6540232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05.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18845905" y="6540232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06.</a:t>
            </a:r>
          </a:p>
        </p:txBody>
      </p:sp>
      <p:sp>
        <p:nvSpPr>
          <p:cNvPr id="25" name="TextBox 25"/>
          <p:cNvSpPr txBox="1"/>
          <p:nvPr/>
        </p:nvSpPr>
        <p:spPr>
          <a:xfrm>
            <a:off x="7230224" y="8177702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Solicitudes de Viaticos 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12901570" y="8177702"/>
            <a:ext cx="5164065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 dirty="0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Jornadas de </a:t>
            </a:r>
            <a:r>
              <a:rPr lang="en-US" sz="2969" b="1" dirty="0" err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Inducción</a:t>
            </a:r>
            <a:endParaRPr lang="en-US" sz="2969" b="1" dirty="0">
              <a:solidFill>
                <a:srgbClr val="0F3849"/>
              </a:solidFill>
              <a:latin typeface="Gotham Bold"/>
              <a:ea typeface="Gotham Bold"/>
              <a:cs typeface="Gotham Bold"/>
              <a:sym typeface="Gotham Bold"/>
            </a:endParaRPr>
          </a:p>
        </p:txBody>
      </p:sp>
      <p:sp>
        <p:nvSpPr>
          <p:cNvPr id="27" name="TextBox 27"/>
          <p:cNvSpPr txBox="1"/>
          <p:nvPr/>
        </p:nvSpPr>
        <p:spPr>
          <a:xfrm>
            <a:off x="18845905" y="8177701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Peticiones - PQR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12901569" y="8963754"/>
            <a:ext cx="5024881" cy="738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Programación por área de jornada de capacitaciones al personal a cargo.</a:t>
            </a:r>
          </a:p>
        </p:txBody>
      </p:sp>
      <p:sp>
        <p:nvSpPr>
          <p:cNvPr id="29" name="TextBox 29"/>
          <p:cNvSpPr txBox="1"/>
          <p:nvPr/>
        </p:nvSpPr>
        <p:spPr>
          <a:xfrm>
            <a:off x="18845905" y="8963754"/>
            <a:ext cx="5024881" cy="353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Tiempos de respuesta.</a:t>
            </a:r>
          </a:p>
        </p:txBody>
      </p:sp>
      <p:sp>
        <p:nvSpPr>
          <p:cNvPr id="30" name="TextBox 30"/>
          <p:cNvSpPr txBox="1"/>
          <p:nvPr/>
        </p:nvSpPr>
        <p:spPr>
          <a:xfrm>
            <a:off x="6970306" y="8964352"/>
            <a:ext cx="5024881" cy="353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Rececepción y trámites de viaticos.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13040753" y="9994083"/>
            <a:ext cx="3455959" cy="1386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72"/>
              </a:lnSpc>
            </a:pPr>
            <a:r>
              <a:rPr lang="en-US" sz="9258" b="1">
                <a:solidFill>
                  <a:srgbClr val="0082B2"/>
                </a:solidFill>
                <a:latin typeface="Gotham Bold"/>
                <a:ea typeface="Gotham Bold"/>
                <a:cs typeface="Gotham Bold"/>
                <a:sym typeface="Gotham Bold"/>
              </a:rPr>
              <a:t>06.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3040753" y="11631552"/>
            <a:ext cx="5024881" cy="461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949"/>
              </a:lnSpc>
            </a:pPr>
            <a:r>
              <a:rPr lang="en-US" sz="2969" b="1">
                <a:solidFill>
                  <a:srgbClr val="0F3849"/>
                </a:solidFill>
                <a:latin typeface="Gotham Bold"/>
                <a:ea typeface="Gotham Bold"/>
                <a:cs typeface="Gotham Bold"/>
                <a:sym typeface="Gotham Bold"/>
              </a:rPr>
              <a:t>Funciones Marianela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3040753" y="12152913"/>
            <a:ext cx="5024881" cy="3536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65"/>
              </a:lnSpc>
            </a:pPr>
            <a:r>
              <a:rPr lang="en-US" sz="2229">
                <a:solidFill>
                  <a:srgbClr val="0F3849"/>
                </a:solidFill>
                <a:latin typeface="Gotham"/>
                <a:ea typeface="Gotham"/>
                <a:cs typeface="Gotham"/>
                <a:sym typeface="Gotham"/>
              </a:rPr>
              <a:t>Auditorias.</a:t>
            </a:r>
          </a:p>
        </p:txBody>
      </p:sp>
      <p:sp>
        <p:nvSpPr>
          <p:cNvPr id="35" name="Marcador de pie de página 1">
            <a:extLst>
              <a:ext uri="{FF2B5EF4-FFF2-40B4-BE49-F238E27FC236}">
                <a16:creationId xmlns:a16="http://schemas.microsoft.com/office/drawing/2014/main" id="{1E87D31D-4812-B055-89C9-41B51D7EF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076674" y="13111156"/>
            <a:ext cx="8229064" cy="730250"/>
          </a:xfrm>
        </p:spPr>
        <p:txBody>
          <a:bodyPr/>
          <a:lstStyle/>
          <a:p>
            <a:r>
              <a:rPr lang="es-ES" dirty="0"/>
              <a:t>Código: EI-FO-029 / Versión: 1 /  Fecha: 17/09/2024</a:t>
            </a:r>
            <a:endParaRPr lang="es-CO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1126</TotalTime>
  <Words>948</Words>
  <Application>Microsoft Office PowerPoint</Application>
  <PresentationFormat>Personalizado</PresentationFormat>
  <Paragraphs>91</Paragraphs>
  <Slides>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12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8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Gotham</vt:lpstr>
      <vt:lpstr>Gotham Bold</vt:lpstr>
      <vt:lpstr>Montserrat</vt:lpstr>
      <vt:lpstr>Montserrat Bold</vt:lpstr>
      <vt:lpstr>Montserrat Ultra-Bold</vt:lpstr>
      <vt:lpstr>Nunito Sans 7pt</vt:lpstr>
      <vt:lpstr>Nunito Sans 7pt Black</vt:lpstr>
      <vt:lpstr>Wingdings</vt:lpstr>
      <vt:lpstr>Tema de Office</vt:lpstr>
      <vt:lpstr>1_Tema de Office</vt:lpstr>
      <vt:lpstr>Presentación de PowerPoint</vt:lpstr>
      <vt:lpstr>Presentación de PowerPoint</vt:lpstr>
      <vt:lpstr>1. APRENDIZAJES SOBRE  CULTURA EN LAS COMPAÑÍAS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Microsoft Office User</dc:creator>
  <cp:lastModifiedBy>Liliana Marcela Perdomo Diaz</cp:lastModifiedBy>
  <cp:revision>72</cp:revision>
  <dcterms:created xsi:type="dcterms:W3CDTF">2024-02-21T17:00:00Z</dcterms:created>
  <dcterms:modified xsi:type="dcterms:W3CDTF">2026-02-03T15:44:18Z</dcterms:modified>
</cp:coreProperties>
</file>