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36" r:id="rId5"/>
  </p:sldMasterIdLst>
  <p:notesMasterIdLst>
    <p:notesMasterId r:id="rId15"/>
  </p:notesMasterIdLst>
  <p:sldIdLst>
    <p:sldId id="262" r:id="rId6"/>
    <p:sldId id="335" r:id="rId7"/>
    <p:sldId id="337" r:id="rId8"/>
    <p:sldId id="334" r:id="rId9"/>
    <p:sldId id="336" r:id="rId10"/>
    <p:sldId id="340" r:id="rId11"/>
    <p:sldId id="339" r:id="rId12"/>
    <p:sldId id="338" r:id="rId13"/>
    <p:sldId id="31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49B08-6CF6-3FC9-2FFB-74D60203E541}" v="5" dt="2026-06-23T13:19:37.233"/>
    <p1510:client id="{52833C63-3B41-DC52-1A57-AA4EAFF290AC}" v="3201" dt="2026-06-22T19:52:37.460"/>
    <p1510:client id="{E10E078C-6018-CA42-9EE5-80F0362E580A}" v="705" dt="2026-06-23T14:00:26.212"/>
    <p1510:client id="{ECBA35A0-CB72-254E-F57C-616A3E412FB8}" v="23" dt="2026-06-22T20:01:35.3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16" d="100"/>
          <a:sy n="116" d="100"/>
        </p:scale>
        <p:origin x="86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diagrams/_rels/data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image" Target="../media/image9.svg"/><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image" Target="../media/image9.svg"/><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66AADC-EB46-416F-80D9-6AB65DA7408D}" type="doc">
      <dgm:prSet loTypeId="urn:microsoft.com/office/officeart/2018/2/layout/IconLabelList" loCatId="icon" qsTypeId="urn:microsoft.com/office/officeart/2005/8/quickstyle/simple1" qsCatId="simple" csTypeId="urn:microsoft.com/office/officeart/2005/8/colors/accent2_5" csCatId="accent2" phldr="1"/>
      <dgm:spPr/>
      <dgm:t>
        <a:bodyPr/>
        <a:lstStyle/>
        <a:p>
          <a:endParaRPr lang="en-US"/>
        </a:p>
      </dgm:t>
    </dgm:pt>
    <dgm:pt modelId="{C1D22511-88D3-4357-875F-50057FF7AB3E}">
      <dgm:prSet/>
      <dgm:spPr/>
      <dgm:t>
        <a:bodyPr/>
        <a:lstStyle/>
        <a:p>
          <a:pPr>
            <a:lnSpc>
              <a:spcPct val="100000"/>
            </a:lnSpc>
          </a:pPr>
          <a:r>
            <a:rPr lang="es-MX" b="0" dirty="0">
              <a:latin typeface="Nunito"/>
            </a:rPr>
            <a:t> Coordinar las acciones sectoriales para la atención y gestión del Fenómeno de El Niño en el Sistema Energético Nacional.</a:t>
          </a:r>
          <a:endParaRPr lang="en-US" b="0" dirty="0">
            <a:latin typeface="Nunito"/>
          </a:endParaRPr>
        </a:p>
      </dgm:t>
    </dgm:pt>
    <dgm:pt modelId="{F3166E6C-38B6-4019-96B3-C66111D0DBD4}" type="parTrans" cxnId="{91412AE9-5625-4703-85AC-6B6C1A56802F}">
      <dgm:prSet/>
      <dgm:spPr/>
      <dgm:t>
        <a:bodyPr/>
        <a:lstStyle/>
        <a:p>
          <a:endParaRPr lang="en-US" b="0"/>
        </a:p>
      </dgm:t>
    </dgm:pt>
    <dgm:pt modelId="{EFBE380A-C83B-4CD6-99AA-BFBFC09BDADF}" type="sibTrans" cxnId="{91412AE9-5625-4703-85AC-6B6C1A56802F}">
      <dgm:prSet/>
      <dgm:spPr/>
      <dgm:t>
        <a:bodyPr/>
        <a:lstStyle/>
        <a:p>
          <a:endParaRPr lang="en-US" b="0"/>
        </a:p>
      </dgm:t>
    </dgm:pt>
    <dgm:pt modelId="{300C8BF5-FFF1-4875-9BBA-79A1B58AB7F0}">
      <dgm:prSet/>
      <dgm:spPr/>
      <dgm:t>
        <a:bodyPr/>
        <a:lstStyle/>
        <a:p>
          <a:pPr>
            <a:lnSpc>
              <a:spcPct val="100000"/>
            </a:lnSpc>
          </a:pPr>
          <a:r>
            <a:rPr lang="es-MX" b="0" dirty="0">
              <a:latin typeface="Nunito"/>
            </a:rPr>
            <a:t>Seguimiento permanente a variables críticas del sistema, incluyendo hidrología, niveles de embalses, demanda energética y capacidad operativa</a:t>
          </a:r>
          <a:r>
            <a:rPr lang="es-ES" b="0" dirty="0">
              <a:latin typeface="Nunito"/>
            </a:rPr>
            <a:t>. </a:t>
          </a:r>
          <a:endParaRPr lang="en-US" b="0" dirty="0">
            <a:latin typeface="Nunito"/>
          </a:endParaRPr>
        </a:p>
      </dgm:t>
    </dgm:pt>
    <dgm:pt modelId="{BE4408A6-1FAA-46D7-9F03-E23F5ED31AAB}" type="parTrans" cxnId="{32B3658E-1EA8-4015-8699-3C3D8B861CA2}">
      <dgm:prSet/>
      <dgm:spPr/>
      <dgm:t>
        <a:bodyPr/>
        <a:lstStyle/>
        <a:p>
          <a:endParaRPr lang="en-US" b="0"/>
        </a:p>
      </dgm:t>
    </dgm:pt>
    <dgm:pt modelId="{10B14FB6-48EC-40D3-807B-77F9973F7E35}" type="sibTrans" cxnId="{32B3658E-1EA8-4015-8699-3C3D8B861CA2}">
      <dgm:prSet/>
      <dgm:spPr/>
      <dgm:t>
        <a:bodyPr/>
        <a:lstStyle/>
        <a:p>
          <a:endParaRPr lang="en-US" b="0"/>
        </a:p>
      </dgm:t>
    </dgm:pt>
    <dgm:pt modelId="{7FCB024A-4CB0-4FA9-8CFB-8F2E5ABFCE9F}">
      <dgm:prSet/>
      <dgm:spPr/>
      <dgm:t>
        <a:bodyPr/>
        <a:lstStyle/>
        <a:p>
          <a:pPr>
            <a:lnSpc>
              <a:spcPct val="100000"/>
            </a:lnSpc>
          </a:pPr>
          <a:r>
            <a:rPr lang="es-MX" b="0" dirty="0">
              <a:latin typeface="Nunito"/>
            </a:rPr>
            <a:t> Proponer y promover medidas regulatorias, técnicas, operativas y preventivas para garantizar la confiabilidad, continuidad y seguridad</a:t>
          </a:r>
          <a:endParaRPr lang="en-US" b="0" dirty="0">
            <a:latin typeface="Nunito"/>
          </a:endParaRPr>
        </a:p>
      </dgm:t>
    </dgm:pt>
    <dgm:pt modelId="{2848863C-5BCB-434E-AD37-68B9A63A0B18}" type="parTrans" cxnId="{32E6E264-9598-4970-B7EB-2D5771CA45BE}">
      <dgm:prSet/>
      <dgm:spPr/>
      <dgm:t>
        <a:bodyPr/>
        <a:lstStyle/>
        <a:p>
          <a:endParaRPr lang="en-US" b="0"/>
        </a:p>
      </dgm:t>
    </dgm:pt>
    <dgm:pt modelId="{A6964F66-A1EB-417B-A68A-DF7771398E9B}" type="sibTrans" cxnId="{32E6E264-9598-4970-B7EB-2D5771CA45BE}">
      <dgm:prSet/>
      <dgm:spPr/>
      <dgm:t>
        <a:bodyPr/>
        <a:lstStyle/>
        <a:p>
          <a:endParaRPr lang="en-US" b="0"/>
        </a:p>
      </dgm:t>
    </dgm:pt>
    <dgm:pt modelId="{34F5049F-3FB8-4F48-92B3-232120E71780}">
      <dgm:prSet/>
      <dgm:spPr/>
      <dgm:t>
        <a:bodyPr/>
        <a:lstStyle/>
        <a:p>
          <a:pPr>
            <a:lnSpc>
              <a:spcPct val="100000"/>
            </a:lnSpc>
          </a:pPr>
          <a:r>
            <a:rPr lang="es-MX" b="0" dirty="0">
              <a:latin typeface="Nunito"/>
            </a:rPr>
            <a:t> Articular la gestión interinstitucional entre entidades nacionales y territoriales, así como con agentes y gremios del sector energético</a:t>
          </a:r>
          <a:r>
            <a:rPr lang="es-ES" b="0" dirty="0">
              <a:latin typeface="Nunito"/>
            </a:rPr>
            <a:t>. </a:t>
          </a:r>
          <a:endParaRPr lang="en-US" b="0" dirty="0">
            <a:latin typeface="Nunito"/>
          </a:endParaRPr>
        </a:p>
      </dgm:t>
    </dgm:pt>
    <dgm:pt modelId="{59206E61-8604-4A42-A058-4439D52FC494}" type="parTrans" cxnId="{E53A1F0B-0D91-46C6-8D21-1A965D056AE7}">
      <dgm:prSet/>
      <dgm:spPr/>
      <dgm:t>
        <a:bodyPr/>
        <a:lstStyle/>
        <a:p>
          <a:endParaRPr lang="en-US" b="0"/>
        </a:p>
      </dgm:t>
    </dgm:pt>
    <dgm:pt modelId="{3245934C-6D44-4B5C-AB53-094EBEDA866C}" type="sibTrans" cxnId="{E53A1F0B-0D91-46C6-8D21-1A965D056AE7}">
      <dgm:prSet/>
      <dgm:spPr/>
      <dgm:t>
        <a:bodyPr/>
        <a:lstStyle/>
        <a:p>
          <a:endParaRPr lang="en-US" b="0"/>
        </a:p>
      </dgm:t>
    </dgm:pt>
    <dgm:pt modelId="{FC3A5231-2D0F-44E7-B440-58B5FA3AAA1F}">
      <dgm:prSet/>
      <dgm:spPr/>
      <dgm:t>
        <a:bodyPr/>
        <a:lstStyle/>
        <a:p>
          <a:pPr>
            <a:lnSpc>
              <a:spcPct val="100000"/>
            </a:lnSpc>
          </a:pPr>
          <a:r>
            <a:rPr lang="es-MX" b="0" dirty="0">
              <a:latin typeface="Nunito"/>
            </a:rPr>
            <a:t> Impulsar estrategias de optimización de recursos energéticos, uso eficiente de la energía y preservación de los niveles de embalses</a:t>
          </a:r>
          <a:r>
            <a:rPr lang="es-ES" b="0" dirty="0">
              <a:latin typeface="Nunito"/>
            </a:rPr>
            <a:t>. </a:t>
          </a:r>
          <a:endParaRPr lang="en-US" b="0" dirty="0">
            <a:latin typeface="Nunito"/>
          </a:endParaRPr>
        </a:p>
      </dgm:t>
    </dgm:pt>
    <dgm:pt modelId="{EBB25C27-209A-4B03-9506-7CA6EA385710}" type="parTrans" cxnId="{8656405F-3149-449D-9F69-73A6D2CCF12D}">
      <dgm:prSet/>
      <dgm:spPr/>
      <dgm:t>
        <a:bodyPr/>
        <a:lstStyle/>
        <a:p>
          <a:endParaRPr lang="en-US" b="0"/>
        </a:p>
      </dgm:t>
    </dgm:pt>
    <dgm:pt modelId="{9F20AA8A-53A8-4F93-8460-5DDCE56D4229}" type="sibTrans" cxnId="{8656405F-3149-449D-9F69-73A6D2CCF12D}">
      <dgm:prSet/>
      <dgm:spPr/>
      <dgm:t>
        <a:bodyPr/>
        <a:lstStyle/>
        <a:p>
          <a:endParaRPr lang="en-US" b="0"/>
        </a:p>
      </dgm:t>
    </dgm:pt>
    <dgm:pt modelId="{65F10E33-58EF-4A89-A156-3FC432DC8666}">
      <dgm:prSet/>
      <dgm:spPr/>
      <dgm:t>
        <a:bodyPr/>
        <a:lstStyle/>
        <a:p>
          <a:pPr>
            <a:lnSpc>
              <a:spcPct val="100000"/>
            </a:lnSpc>
          </a:pPr>
          <a:r>
            <a:rPr lang="es-MX" b="0" dirty="0">
              <a:latin typeface="Nunito"/>
            </a:rPr>
            <a:t> Supervisar la implementación de planes de contingencia, protocolos técnicos, mantenimientos preventivos y acciones de mitigación del riesgo</a:t>
          </a:r>
          <a:r>
            <a:rPr lang="es-ES" b="0" dirty="0">
              <a:latin typeface="Nunito"/>
            </a:rPr>
            <a:t>. </a:t>
          </a:r>
          <a:endParaRPr lang="en-US" b="0" dirty="0">
            <a:latin typeface="Nunito"/>
          </a:endParaRPr>
        </a:p>
      </dgm:t>
    </dgm:pt>
    <dgm:pt modelId="{E1B2AEAB-5CD8-4612-AEDD-831EE2658819}" type="parTrans" cxnId="{3B3C3A3A-7607-4F49-8069-0A31984ED3AF}">
      <dgm:prSet/>
      <dgm:spPr/>
      <dgm:t>
        <a:bodyPr/>
        <a:lstStyle/>
        <a:p>
          <a:endParaRPr lang="en-US" b="0"/>
        </a:p>
      </dgm:t>
    </dgm:pt>
    <dgm:pt modelId="{FACC6D28-BB3A-470A-9F00-45DC9B8A5698}" type="sibTrans" cxnId="{3B3C3A3A-7607-4F49-8069-0A31984ED3AF}">
      <dgm:prSet/>
      <dgm:spPr/>
      <dgm:t>
        <a:bodyPr/>
        <a:lstStyle/>
        <a:p>
          <a:endParaRPr lang="en-US" b="0"/>
        </a:p>
      </dgm:t>
    </dgm:pt>
    <dgm:pt modelId="{3CC7D1A3-37F0-4BD4-906A-C5D1EA98975D}">
      <dgm:prSet/>
      <dgm:spPr/>
      <dgm:t>
        <a:bodyPr/>
        <a:lstStyle/>
        <a:p>
          <a:pPr>
            <a:lnSpc>
              <a:spcPct val="100000"/>
            </a:lnSpc>
          </a:pPr>
          <a:r>
            <a:rPr lang="es-MX" b="0" dirty="0">
              <a:latin typeface="Nunito"/>
            </a:rPr>
            <a:t> Identificar barreras técnicas, operativas, regulatorias o administrativas y formular recomendaciones para fortalecer la capacidad de respuesta del sector</a:t>
          </a:r>
          <a:r>
            <a:rPr lang="es-ES" b="0" dirty="0">
              <a:latin typeface="Nunito"/>
            </a:rPr>
            <a:t>. </a:t>
          </a:r>
          <a:endParaRPr lang="en-US" b="0" dirty="0">
            <a:latin typeface="Nunito"/>
          </a:endParaRPr>
        </a:p>
      </dgm:t>
    </dgm:pt>
    <dgm:pt modelId="{84144C22-3138-4ACF-926D-C0915CA0E7E2}" type="parTrans" cxnId="{D6A2F222-C1FC-45D6-A0E1-728B14A3F501}">
      <dgm:prSet/>
      <dgm:spPr/>
      <dgm:t>
        <a:bodyPr/>
        <a:lstStyle/>
        <a:p>
          <a:endParaRPr lang="en-US" b="0"/>
        </a:p>
      </dgm:t>
    </dgm:pt>
    <dgm:pt modelId="{AEA39B8F-A02C-4BB1-8BBA-5325263700D2}" type="sibTrans" cxnId="{D6A2F222-C1FC-45D6-A0E1-728B14A3F501}">
      <dgm:prSet/>
      <dgm:spPr/>
      <dgm:t>
        <a:bodyPr/>
        <a:lstStyle/>
        <a:p>
          <a:endParaRPr lang="en-US" b="0"/>
        </a:p>
      </dgm:t>
    </dgm:pt>
    <dgm:pt modelId="{F62D3482-88A7-43A3-BF54-25DEB8AD94C1}">
      <dgm:prSet/>
      <dgm:spPr/>
      <dgm:t>
        <a:bodyPr/>
        <a:lstStyle/>
        <a:p>
          <a:pPr>
            <a:lnSpc>
              <a:spcPct val="100000"/>
            </a:lnSpc>
          </a:pPr>
          <a:r>
            <a:rPr lang="es-MX" b="0" dirty="0">
              <a:latin typeface="Nunito"/>
            </a:rPr>
            <a:t> Consolidar y analizar información técnica para elaboración de informes, recomendaciones y apoyo a toma de decisiones</a:t>
          </a:r>
          <a:endParaRPr lang="en-US" b="0" dirty="0">
            <a:latin typeface="Nunito"/>
          </a:endParaRPr>
        </a:p>
      </dgm:t>
    </dgm:pt>
    <dgm:pt modelId="{4F2955FA-EF87-4146-834A-13178A759495}" type="parTrans" cxnId="{EB76A0A6-C250-4DD4-8EB0-93D397576AD2}">
      <dgm:prSet/>
      <dgm:spPr/>
      <dgm:t>
        <a:bodyPr/>
        <a:lstStyle/>
        <a:p>
          <a:endParaRPr lang="en-US" b="0"/>
        </a:p>
      </dgm:t>
    </dgm:pt>
    <dgm:pt modelId="{596F6DB5-7C22-4A84-9E5D-AF856AD085CC}" type="sibTrans" cxnId="{EB76A0A6-C250-4DD4-8EB0-93D397576AD2}">
      <dgm:prSet/>
      <dgm:spPr/>
      <dgm:t>
        <a:bodyPr/>
        <a:lstStyle/>
        <a:p>
          <a:endParaRPr lang="en-US" b="0"/>
        </a:p>
      </dgm:t>
    </dgm:pt>
    <dgm:pt modelId="{F8E65E78-705F-4C44-8E6B-158EF47719B7}" type="pres">
      <dgm:prSet presAssocID="{8E66AADC-EB46-416F-80D9-6AB65DA7408D}" presName="root" presStyleCnt="0">
        <dgm:presLayoutVars>
          <dgm:dir/>
          <dgm:resizeHandles val="exact"/>
        </dgm:presLayoutVars>
      </dgm:prSet>
      <dgm:spPr/>
    </dgm:pt>
    <dgm:pt modelId="{F0FD13E4-71A7-4C2C-9557-CBDD201C9C37}" type="pres">
      <dgm:prSet presAssocID="{C1D22511-88D3-4357-875F-50057FF7AB3E}" presName="compNode" presStyleCnt="0"/>
      <dgm:spPr/>
    </dgm:pt>
    <dgm:pt modelId="{76E3164E-52B7-4C39-ABDF-DBA08378BC24}" type="pres">
      <dgm:prSet presAssocID="{C1D22511-88D3-4357-875F-50057FF7AB3E}" presName="iconRect" presStyleLbl="node1" presStyleIdx="0"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Bar chart"/>
        </a:ext>
      </dgm:extLst>
    </dgm:pt>
    <dgm:pt modelId="{E0F0C39E-A884-4DF9-8708-3164C89D8E80}" type="pres">
      <dgm:prSet presAssocID="{C1D22511-88D3-4357-875F-50057FF7AB3E}" presName="spaceRect" presStyleCnt="0"/>
      <dgm:spPr/>
    </dgm:pt>
    <dgm:pt modelId="{096D83AA-AA2A-4EF2-A68B-5EB6425A6CC5}" type="pres">
      <dgm:prSet presAssocID="{C1D22511-88D3-4357-875F-50057FF7AB3E}" presName="textRect" presStyleLbl="revTx" presStyleIdx="0" presStyleCnt="8">
        <dgm:presLayoutVars>
          <dgm:chMax val="1"/>
          <dgm:chPref val="1"/>
        </dgm:presLayoutVars>
      </dgm:prSet>
      <dgm:spPr/>
    </dgm:pt>
    <dgm:pt modelId="{91A0B5D8-BAD2-469D-9096-D7FAAA1C09A6}" type="pres">
      <dgm:prSet presAssocID="{EFBE380A-C83B-4CD6-99AA-BFBFC09BDADF}" presName="sibTrans" presStyleCnt="0"/>
      <dgm:spPr/>
    </dgm:pt>
    <dgm:pt modelId="{025E0154-6689-4330-BAAD-AD0286F687EE}" type="pres">
      <dgm:prSet presAssocID="{300C8BF5-FFF1-4875-9BBA-79A1B58AB7F0}" presName="compNode" presStyleCnt="0"/>
      <dgm:spPr/>
    </dgm:pt>
    <dgm:pt modelId="{24298BCF-7306-4B06-89C9-1D39BFB0816F}" type="pres">
      <dgm:prSet presAssocID="{300C8BF5-FFF1-4875-9BBA-79A1B58AB7F0}" presName="iconRect" presStyleLbl="node1" presStyleIdx="1"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andshake"/>
        </a:ext>
      </dgm:extLst>
    </dgm:pt>
    <dgm:pt modelId="{CD99A4F1-6B41-478E-B81D-2CACA67BB7F3}" type="pres">
      <dgm:prSet presAssocID="{300C8BF5-FFF1-4875-9BBA-79A1B58AB7F0}" presName="spaceRect" presStyleCnt="0"/>
      <dgm:spPr/>
    </dgm:pt>
    <dgm:pt modelId="{50F42300-838F-4FAC-A1B1-D32C5D9A6B17}" type="pres">
      <dgm:prSet presAssocID="{300C8BF5-FFF1-4875-9BBA-79A1B58AB7F0}" presName="textRect" presStyleLbl="revTx" presStyleIdx="1" presStyleCnt="8">
        <dgm:presLayoutVars>
          <dgm:chMax val="1"/>
          <dgm:chPref val="1"/>
        </dgm:presLayoutVars>
      </dgm:prSet>
      <dgm:spPr/>
    </dgm:pt>
    <dgm:pt modelId="{C45B6DFD-D392-46C5-BE85-072C16B862BA}" type="pres">
      <dgm:prSet presAssocID="{10B14FB6-48EC-40D3-807B-77F9973F7E35}" presName="sibTrans" presStyleCnt="0"/>
      <dgm:spPr/>
    </dgm:pt>
    <dgm:pt modelId="{05E892D9-E2E4-4E25-81B0-944AB006E237}" type="pres">
      <dgm:prSet presAssocID="{7FCB024A-4CB0-4FA9-8CFB-8F2E5ABFCE9F}" presName="compNode" presStyleCnt="0"/>
      <dgm:spPr/>
    </dgm:pt>
    <dgm:pt modelId="{43235994-E741-4B0F-93FD-4909786985CF}" type="pres">
      <dgm:prSet presAssocID="{7FCB024A-4CB0-4FA9-8CFB-8F2E5ABFCE9F}" presName="iconRect" presStyleLbl="node1" presStyleIdx="2"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Upward trend"/>
        </a:ext>
      </dgm:extLst>
    </dgm:pt>
    <dgm:pt modelId="{991FD118-B979-46D0-AF09-3232CAF769BA}" type="pres">
      <dgm:prSet presAssocID="{7FCB024A-4CB0-4FA9-8CFB-8F2E5ABFCE9F}" presName="spaceRect" presStyleCnt="0"/>
      <dgm:spPr/>
    </dgm:pt>
    <dgm:pt modelId="{330E4CFC-96D5-4D04-A6FB-E81A7ECD6136}" type="pres">
      <dgm:prSet presAssocID="{7FCB024A-4CB0-4FA9-8CFB-8F2E5ABFCE9F}" presName="textRect" presStyleLbl="revTx" presStyleIdx="2" presStyleCnt="8">
        <dgm:presLayoutVars>
          <dgm:chMax val="1"/>
          <dgm:chPref val="1"/>
        </dgm:presLayoutVars>
      </dgm:prSet>
      <dgm:spPr/>
    </dgm:pt>
    <dgm:pt modelId="{6319A5AF-9235-4DAF-85CB-1066DC015A6C}" type="pres">
      <dgm:prSet presAssocID="{A6964F66-A1EB-417B-A68A-DF7771398E9B}" presName="sibTrans" presStyleCnt="0"/>
      <dgm:spPr/>
    </dgm:pt>
    <dgm:pt modelId="{EEBB12CA-C560-4F6F-9397-278A93CC416C}" type="pres">
      <dgm:prSet presAssocID="{34F5049F-3FB8-4F48-92B3-232120E71780}" presName="compNode" presStyleCnt="0"/>
      <dgm:spPr/>
    </dgm:pt>
    <dgm:pt modelId="{4C47A066-9194-4D66-8BE4-AEEF4258EAFA}" type="pres">
      <dgm:prSet presAssocID="{34F5049F-3FB8-4F48-92B3-232120E71780}" presName="iconRect" presStyleLbl="node1" presStyleIdx="3"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heckmark"/>
        </a:ext>
      </dgm:extLst>
    </dgm:pt>
    <dgm:pt modelId="{FD9C9D4D-A4F2-4C62-BEF4-7235AC85F0ED}" type="pres">
      <dgm:prSet presAssocID="{34F5049F-3FB8-4F48-92B3-232120E71780}" presName="spaceRect" presStyleCnt="0"/>
      <dgm:spPr/>
    </dgm:pt>
    <dgm:pt modelId="{8C551161-1F6D-4B99-877F-267867B9F176}" type="pres">
      <dgm:prSet presAssocID="{34F5049F-3FB8-4F48-92B3-232120E71780}" presName="textRect" presStyleLbl="revTx" presStyleIdx="3" presStyleCnt="8">
        <dgm:presLayoutVars>
          <dgm:chMax val="1"/>
          <dgm:chPref val="1"/>
        </dgm:presLayoutVars>
      </dgm:prSet>
      <dgm:spPr/>
    </dgm:pt>
    <dgm:pt modelId="{0B9FEB53-9B81-40A9-993A-495A2E5B0C3E}" type="pres">
      <dgm:prSet presAssocID="{3245934C-6D44-4B5C-AB53-094EBEDA866C}" presName="sibTrans" presStyleCnt="0"/>
      <dgm:spPr/>
    </dgm:pt>
    <dgm:pt modelId="{6B4241B1-7DAF-451F-9E56-01BB95AD6F83}" type="pres">
      <dgm:prSet presAssocID="{FC3A5231-2D0F-44E7-B440-58B5FA3AAA1F}" presName="compNode" presStyleCnt="0"/>
      <dgm:spPr/>
    </dgm:pt>
    <dgm:pt modelId="{2C4EB9AC-ECC4-4A47-BDD1-7DA6F9F4C3F9}" type="pres">
      <dgm:prSet presAssocID="{FC3A5231-2D0F-44E7-B440-58B5FA3AAA1F}" presName="iconRect" presStyleLbl="node1" presStyleIdx="4"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Head with Gears"/>
        </a:ext>
      </dgm:extLst>
    </dgm:pt>
    <dgm:pt modelId="{1B17E803-048C-4A3E-81C5-8AAFFFAB26E1}" type="pres">
      <dgm:prSet presAssocID="{FC3A5231-2D0F-44E7-B440-58B5FA3AAA1F}" presName="spaceRect" presStyleCnt="0"/>
      <dgm:spPr/>
    </dgm:pt>
    <dgm:pt modelId="{730158EA-347A-41AB-809B-6A08B88AF2EB}" type="pres">
      <dgm:prSet presAssocID="{FC3A5231-2D0F-44E7-B440-58B5FA3AAA1F}" presName="textRect" presStyleLbl="revTx" presStyleIdx="4" presStyleCnt="8">
        <dgm:presLayoutVars>
          <dgm:chMax val="1"/>
          <dgm:chPref val="1"/>
        </dgm:presLayoutVars>
      </dgm:prSet>
      <dgm:spPr/>
    </dgm:pt>
    <dgm:pt modelId="{1A825E90-8418-4B7E-A181-66A1E11C33C0}" type="pres">
      <dgm:prSet presAssocID="{9F20AA8A-53A8-4F93-8460-5DDCE56D4229}" presName="sibTrans" presStyleCnt="0"/>
      <dgm:spPr/>
    </dgm:pt>
    <dgm:pt modelId="{5036EF13-8AEC-4DE4-96C8-2FB09E69E38A}" type="pres">
      <dgm:prSet presAssocID="{65F10E33-58EF-4A89-A156-3FC432DC8666}" presName="compNode" presStyleCnt="0"/>
      <dgm:spPr/>
    </dgm:pt>
    <dgm:pt modelId="{07B6420F-005C-4FD2-BCB0-9EF71EE1EA6D}" type="pres">
      <dgm:prSet presAssocID="{65F10E33-58EF-4A89-A156-3FC432DC8666}" presName="iconRect" presStyleLbl="node1" presStyleIdx="5"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Hierarchy"/>
        </a:ext>
      </dgm:extLst>
    </dgm:pt>
    <dgm:pt modelId="{F8911165-7E29-4D95-A3EA-7072C51C1EC3}" type="pres">
      <dgm:prSet presAssocID="{65F10E33-58EF-4A89-A156-3FC432DC8666}" presName="spaceRect" presStyleCnt="0"/>
      <dgm:spPr/>
    </dgm:pt>
    <dgm:pt modelId="{3F41A4BF-09C2-47A3-9BEE-A5A06698F5F6}" type="pres">
      <dgm:prSet presAssocID="{65F10E33-58EF-4A89-A156-3FC432DC8666}" presName="textRect" presStyleLbl="revTx" presStyleIdx="5" presStyleCnt="8">
        <dgm:presLayoutVars>
          <dgm:chMax val="1"/>
          <dgm:chPref val="1"/>
        </dgm:presLayoutVars>
      </dgm:prSet>
      <dgm:spPr/>
    </dgm:pt>
    <dgm:pt modelId="{F740DBCB-0627-4237-BFB1-D16E7F8C3595}" type="pres">
      <dgm:prSet presAssocID="{FACC6D28-BB3A-470A-9F00-45DC9B8A5698}" presName="sibTrans" presStyleCnt="0"/>
      <dgm:spPr/>
    </dgm:pt>
    <dgm:pt modelId="{0791E352-4922-4069-9CF8-59725C6524A0}" type="pres">
      <dgm:prSet presAssocID="{3CC7D1A3-37F0-4BD4-906A-C5D1EA98975D}" presName="compNode" presStyleCnt="0"/>
      <dgm:spPr/>
    </dgm:pt>
    <dgm:pt modelId="{DB6F0C88-8C1A-4535-B84A-5E83D7321C7F}" type="pres">
      <dgm:prSet presAssocID="{3CC7D1A3-37F0-4BD4-906A-C5D1EA98975D}" presName="iconRect" presStyleLbl="node1" presStyleIdx="6"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Irritant"/>
        </a:ext>
      </dgm:extLst>
    </dgm:pt>
    <dgm:pt modelId="{8ED6E554-A564-4559-A061-A3A06D6397CB}" type="pres">
      <dgm:prSet presAssocID="{3CC7D1A3-37F0-4BD4-906A-C5D1EA98975D}" presName="spaceRect" presStyleCnt="0"/>
      <dgm:spPr/>
    </dgm:pt>
    <dgm:pt modelId="{1E0597C1-0A9F-4488-85CA-B4A2DA6F478B}" type="pres">
      <dgm:prSet presAssocID="{3CC7D1A3-37F0-4BD4-906A-C5D1EA98975D}" presName="textRect" presStyleLbl="revTx" presStyleIdx="6" presStyleCnt="8">
        <dgm:presLayoutVars>
          <dgm:chMax val="1"/>
          <dgm:chPref val="1"/>
        </dgm:presLayoutVars>
      </dgm:prSet>
      <dgm:spPr/>
    </dgm:pt>
    <dgm:pt modelId="{60B12378-14D3-4B4B-B926-CE063538A093}" type="pres">
      <dgm:prSet presAssocID="{AEA39B8F-A02C-4BB1-8BBA-5325263700D2}" presName="sibTrans" presStyleCnt="0"/>
      <dgm:spPr/>
    </dgm:pt>
    <dgm:pt modelId="{12D1DCEE-FE71-4BC3-A6CE-E465BE2F3F42}" type="pres">
      <dgm:prSet presAssocID="{F62D3482-88A7-43A3-BF54-25DEB8AD94C1}" presName="compNode" presStyleCnt="0"/>
      <dgm:spPr/>
    </dgm:pt>
    <dgm:pt modelId="{226833ED-C21C-4556-A1DF-BF867C0B42D9}" type="pres">
      <dgm:prSet presAssocID="{F62D3482-88A7-43A3-BF54-25DEB8AD94C1}" presName="iconRect" presStyleLbl="node1" presStyleIdx="7" presStyleCnt="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Bullseye"/>
        </a:ext>
      </dgm:extLst>
    </dgm:pt>
    <dgm:pt modelId="{4A956AED-12F7-48E6-9242-8DEC32B2F3B8}" type="pres">
      <dgm:prSet presAssocID="{F62D3482-88A7-43A3-BF54-25DEB8AD94C1}" presName="spaceRect" presStyleCnt="0"/>
      <dgm:spPr/>
    </dgm:pt>
    <dgm:pt modelId="{008B7A4A-BD7F-49B0-ADBB-C92947FF95FA}" type="pres">
      <dgm:prSet presAssocID="{F62D3482-88A7-43A3-BF54-25DEB8AD94C1}" presName="textRect" presStyleLbl="revTx" presStyleIdx="7" presStyleCnt="8">
        <dgm:presLayoutVars>
          <dgm:chMax val="1"/>
          <dgm:chPref val="1"/>
        </dgm:presLayoutVars>
      </dgm:prSet>
      <dgm:spPr/>
    </dgm:pt>
  </dgm:ptLst>
  <dgm:cxnLst>
    <dgm:cxn modelId="{E53A1F0B-0D91-46C6-8D21-1A965D056AE7}" srcId="{8E66AADC-EB46-416F-80D9-6AB65DA7408D}" destId="{34F5049F-3FB8-4F48-92B3-232120E71780}" srcOrd="3" destOrd="0" parTransId="{59206E61-8604-4A42-A058-4439D52FC494}" sibTransId="{3245934C-6D44-4B5C-AB53-094EBEDA866C}"/>
    <dgm:cxn modelId="{BB4D1D0D-84F7-40B6-BA14-1B2C8F99A8DA}" type="presOf" srcId="{FC3A5231-2D0F-44E7-B440-58B5FA3AAA1F}" destId="{730158EA-347A-41AB-809B-6A08B88AF2EB}" srcOrd="0" destOrd="0" presId="urn:microsoft.com/office/officeart/2018/2/layout/IconLabelList"/>
    <dgm:cxn modelId="{F6E94C16-EF26-4ADF-9490-6E483596C0F5}" type="presOf" srcId="{34F5049F-3FB8-4F48-92B3-232120E71780}" destId="{8C551161-1F6D-4B99-877F-267867B9F176}" srcOrd="0" destOrd="0" presId="urn:microsoft.com/office/officeart/2018/2/layout/IconLabelList"/>
    <dgm:cxn modelId="{D6A2F222-C1FC-45D6-A0E1-728B14A3F501}" srcId="{8E66AADC-EB46-416F-80D9-6AB65DA7408D}" destId="{3CC7D1A3-37F0-4BD4-906A-C5D1EA98975D}" srcOrd="6" destOrd="0" parTransId="{84144C22-3138-4ACF-926D-C0915CA0E7E2}" sibTransId="{AEA39B8F-A02C-4BB1-8BBA-5325263700D2}"/>
    <dgm:cxn modelId="{A358E42E-F8F0-419E-B697-29C76258137B}" type="presOf" srcId="{300C8BF5-FFF1-4875-9BBA-79A1B58AB7F0}" destId="{50F42300-838F-4FAC-A1B1-D32C5D9A6B17}" srcOrd="0" destOrd="0" presId="urn:microsoft.com/office/officeart/2018/2/layout/IconLabelList"/>
    <dgm:cxn modelId="{3B3C3A3A-7607-4F49-8069-0A31984ED3AF}" srcId="{8E66AADC-EB46-416F-80D9-6AB65DA7408D}" destId="{65F10E33-58EF-4A89-A156-3FC432DC8666}" srcOrd="5" destOrd="0" parTransId="{E1B2AEAB-5CD8-4612-AEDD-831EE2658819}" sibTransId="{FACC6D28-BB3A-470A-9F00-45DC9B8A5698}"/>
    <dgm:cxn modelId="{8656405F-3149-449D-9F69-73A6D2CCF12D}" srcId="{8E66AADC-EB46-416F-80D9-6AB65DA7408D}" destId="{FC3A5231-2D0F-44E7-B440-58B5FA3AAA1F}" srcOrd="4" destOrd="0" parTransId="{EBB25C27-209A-4B03-9506-7CA6EA385710}" sibTransId="{9F20AA8A-53A8-4F93-8460-5DDCE56D4229}"/>
    <dgm:cxn modelId="{32E6E264-9598-4970-B7EB-2D5771CA45BE}" srcId="{8E66AADC-EB46-416F-80D9-6AB65DA7408D}" destId="{7FCB024A-4CB0-4FA9-8CFB-8F2E5ABFCE9F}" srcOrd="2" destOrd="0" parTransId="{2848863C-5BCB-434E-AD37-68B9A63A0B18}" sibTransId="{A6964F66-A1EB-417B-A68A-DF7771398E9B}"/>
    <dgm:cxn modelId="{67411055-91C3-4159-9196-84EDCEAD94BB}" type="presOf" srcId="{3CC7D1A3-37F0-4BD4-906A-C5D1EA98975D}" destId="{1E0597C1-0A9F-4488-85CA-B4A2DA6F478B}" srcOrd="0" destOrd="0" presId="urn:microsoft.com/office/officeart/2018/2/layout/IconLabelList"/>
    <dgm:cxn modelId="{8C67EE5A-3525-4FD1-899A-8F6AFACB7F66}" type="presOf" srcId="{8E66AADC-EB46-416F-80D9-6AB65DA7408D}" destId="{F8E65E78-705F-4C44-8E6B-158EF47719B7}" srcOrd="0" destOrd="0" presId="urn:microsoft.com/office/officeart/2018/2/layout/IconLabelList"/>
    <dgm:cxn modelId="{32B3658E-1EA8-4015-8699-3C3D8B861CA2}" srcId="{8E66AADC-EB46-416F-80D9-6AB65DA7408D}" destId="{300C8BF5-FFF1-4875-9BBA-79A1B58AB7F0}" srcOrd="1" destOrd="0" parTransId="{BE4408A6-1FAA-46D7-9F03-E23F5ED31AAB}" sibTransId="{10B14FB6-48EC-40D3-807B-77F9973F7E35}"/>
    <dgm:cxn modelId="{EB76A0A6-C250-4DD4-8EB0-93D397576AD2}" srcId="{8E66AADC-EB46-416F-80D9-6AB65DA7408D}" destId="{F62D3482-88A7-43A3-BF54-25DEB8AD94C1}" srcOrd="7" destOrd="0" parTransId="{4F2955FA-EF87-4146-834A-13178A759495}" sibTransId="{596F6DB5-7C22-4A84-9E5D-AF856AD085CC}"/>
    <dgm:cxn modelId="{CADC54D3-A344-4055-B7F7-9C2424D42FCB}" type="presOf" srcId="{C1D22511-88D3-4357-875F-50057FF7AB3E}" destId="{096D83AA-AA2A-4EF2-A68B-5EB6425A6CC5}" srcOrd="0" destOrd="0" presId="urn:microsoft.com/office/officeart/2018/2/layout/IconLabelList"/>
    <dgm:cxn modelId="{D72DB0DD-D429-4C78-920F-A75CB713D486}" type="presOf" srcId="{65F10E33-58EF-4A89-A156-3FC432DC8666}" destId="{3F41A4BF-09C2-47A3-9BEE-A5A06698F5F6}" srcOrd="0" destOrd="0" presId="urn:microsoft.com/office/officeart/2018/2/layout/IconLabelList"/>
    <dgm:cxn modelId="{0B7D9EE4-AA36-4355-A52D-125EA2EDAC07}" type="presOf" srcId="{7FCB024A-4CB0-4FA9-8CFB-8F2E5ABFCE9F}" destId="{330E4CFC-96D5-4D04-A6FB-E81A7ECD6136}" srcOrd="0" destOrd="0" presId="urn:microsoft.com/office/officeart/2018/2/layout/IconLabelList"/>
    <dgm:cxn modelId="{91412AE9-5625-4703-85AC-6B6C1A56802F}" srcId="{8E66AADC-EB46-416F-80D9-6AB65DA7408D}" destId="{C1D22511-88D3-4357-875F-50057FF7AB3E}" srcOrd="0" destOrd="0" parTransId="{F3166E6C-38B6-4019-96B3-C66111D0DBD4}" sibTransId="{EFBE380A-C83B-4CD6-99AA-BFBFC09BDADF}"/>
    <dgm:cxn modelId="{A39FBDEB-3B7C-4185-8554-1CC0FC516790}" type="presOf" srcId="{F62D3482-88A7-43A3-BF54-25DEB8AD94C1}" destId="{008B7A4A-BD7F-49B0-ADBB-C92947FF95FA}" srcOrd="0" destOrd="0" presId="urn:microsoft.com/office/officeart/2018/2/layout/IconLabelList"/>
    <dgm:cxn modelId="{7B57CCC6-67A8-49DB-9F3B-8243EF8FEBFF}" type="presParOf" srcId="{F8E65E78-705F-4C44-8E6B-158EF47719B7}" destId="{F0FD13E4-71A7-4C2C-9557-CBDD201C9C37}" srcOrd="0" destOrd="0" presId="urn:microsoft.com/office/officeart/2018/2/layout/IconLabelList"/>
    <dgm:cxn modelId="{4C8C398F-75F7-4269-B75D-6C827338AAFA}" type="presParOf" srcId="{F0FD13E4-71A7-4C2C-9557-CBDD201C9C37}" destId="{76E3164E-52B7-4C39-ABDF-DBA08378BC24}" srcOrd="0" destOrd="0" presId="urn:microsoft.com/office/officeart/2018/2/layout/IconLabelList"/>
    <dgm:cxn modelId="{E6E2D8DF-10DB-4B46-9EB0-B345DEDF716A}" type="presParOf" srcId="{F0FD13E4-71A7-4C2C-9557-CBDD201C9C37}" destId="{E0F0C39E-A884-4DF9-8708-3164C89D8E80}" srcOrd="1" destOrd="0" presId="urn:microsoft.com/office/officeart/2018/2/layout/IconLabelList"/>
    <dgm:cxn modelId="{0310B25F-9630-4019-95E5-112127CFA583}" type="presParOf" srcId="{F0FD13E4-71A7-4C2C-9557-CBDD201C9C37}" destId="{096D83AA-AA2A-4EF2-A68B-5EB6425A6CC5}" srcOrd="2" destOrd="0" presId="urn:microsoft.com/office/officeart/2018/2/layout/IconLabelList"/>
    <dgm:cxn modelId="{3C6ADD7C-3904-4501-94F2-10C15FF14D6E}" type="presParOf" srcId="{F8E65E78-705F-4C44-8E6B-158EF47719B7}" destId="{91A0B5D8-BAD2-469D-9096-D7FAAA1C09A6}" srcOrd="1" destOrd="0" presId="urn:microsoft.com/office/officeart/2018/2/layout/IconLabelList"/>
    <dgm:cxn modelId="{4AA50DB4-02C9-489A-B752-ED06095E0C87}" type="presParOf" srcId="{F8E65E78-705F-4C44-8E6B-158EF47719B7}" destId="{025E0154-6689-4330-BAAD-AD0286F687EE}" srcOrd="2" destOrd="0" presId="urn:microsoft.com/office/officeart/2018/2/layout/IconLabelList"/>
    <dgm:cxn modelId="{E9DEB1E2-5CB4-4A6D-B896-F6A9B909434B}" type="presParOf" srcId="{025E0154-6689-4330-BAAD-AD0286F687EE}" destId="{24298BCF-7306-4B06-89C9-1D39BFB0816F}" srcOrd="0" destOrd="0" presId="urn:microsoft.com/office/officeart/2018/2/layout/IconLabelList"/>
    <dgm:cxn modelId="{0E2ACB88-F278-4710-9225-42CC4F9F4FC1}" type="presParOf" srcId="{025E0154-6689-4330-BAAD-AD0286F687EE}" destId="{CD99A4F1-6B41-478E-B81D-2CACA67BB7F3}" srcOrd="1" destOrd="0" presId="urn:microsoft.com/office/officeart/2018/2/layout/IconLabelList"/>
    <dgm:cxn modelId="{1E8F1BD8-E0F1-4E24-871B-57E811F63F05}" type="presParOf" srcId="{025E0154-6689-4330-BAAD-AD0286F687EE}" destId="{50F42300-838F-4FAC-A1B1-D32C5D9A6B17}" srcOrd="2" destOrd="0" presId="urn:microsoft.com/office/officeart/2018/2/layout/IconLabelList"/>
    <dgm:cxn modelId="{009F5C46-3B97-4E29-BAD3-C9B7F727A4E8}" type="presParOf" srcId="{F8E65E78-705F-4C44-8E6B-158EF47719B7}" destId="{C45B6DFD-D392-46C5-BE85-072C16B862BA}" srcOrd="3" destOrd="0" presId="urn:microsoft.com/office/officeart/2018/2/layout/IconLabelList"/>
    <dgm:cxn modelId="{6F708914-5770-4F9B-88F9-CFA6077C981A}" type="presParOf" srcId="{F8E65E78-705F-4C44-8E6B-158EF47719B7}" destId="{05E892D9-E2E4-4E25-81B0-944AB006E237}" srcOrd="4" destOrd="0" presId="urn:microsoft.com/office/officeart/2018/2/layout/IconLabelList"/>
    <dgm:cxn modelId="{A6A4A441-DABB-4143-B4B6-1255548A6D5E}" type="presParOf" srcId="{05E892D9-E2E4-4E25-81B0-944AB006E237}" destId="{43235994-E741-4B0F-93FD-4909786985CF}" srcOrd="0" destOrd="0" presId="urn:microsoft.com/office/officeart/2018/2/layout/IconLabelList"/>
    <dgm:cxn modelId="{CE1FA2CA-2C29-47ED-A048-2AEC4D09E5EB}" type="presParOf" srcId="{05E892D9-E2E4-4E25-81B0-944AB006E237}" destId="{991FD118-B979-46D0-AF09-3232CAF769BA}" srcOrd="1" destOrd="0" presId="urn:microsoft.com/office/officeart/2018/2/layout/IconLabelList"/>
    <dgm:cxn modelId="{830E23F7-8E1E-404A-A4AD-8E17D95C5396}" type="presParOf" srcId="{05E892D9-E2E4-4E25-81B0-944AB006E237}" destId="{330E4CFC-96D5-4D04-A6FB-E81A7ECD6136}" srcOrd="2" destOrd="0" presId="urn:microsoft.com/office/officeart/2018/2/layout/IconLabelList"/>
    <dgm:cxn modelId="{2B9F60DD-228E-4197-A9ED-B9D25491D36A}" type="presParOf" srcId="{F8E65E78-705F-4C44-8E6B-158EF47719B7}" destId="{6319A5AF-9235-4DAF-85CB-1066DC015A6C}" srcOrd="5" destOrd="0" presId="urn:microsoft.com/office/officeart/2018/2/layout/IconLabelList"/>
    <dgm:cxn modelId="{1B403426-8EAD-493C-85A9-AFE3934B19C6}" type="presParOf" srcId="{F8E65E78-705F-4C44-8E6B-158EF47719B7}" destId="{EEBB12CA-C560-4F6F-9397-278A93CC416C}" srcOrd="6" destOrd="0" presId="urn:microsoft.com/office/officeart/2018/2/layout/IconLabelList"/>
    <dgm:cxn modelId="{03514A7C-1671-4059-8807-284825A71863}" type="presParOf" srcId="{EEBB12CA-C560-4F6F-9397-278A93CC416C}" destId="{4C47A066-9194-4D66-8BE4-AEEF4258EAFA}" srcOrd="0" destOrd="0" presId="urn:microsoft.com/office/officeart/2018/2/layout/IconLabelList"/>
    <dgm:cxn modelId="{984BE0C8-5A60-4755-B741-283528A4D51B}" type="presParOf" srcId="{EEBB12CA-C560-4F6F-9397-278A93CC416C}" destId="{FD9C9D4D-A4F2-4C62-BEF4-7235AC85F0ED}" srcOrd="1" destOrd="0" presId="urn:microsoft.com/office/officeart/2018/2/layout/IconLabelList"/>
    <dgm:cxn modelId="{687E9F42-AB68-4C86-9FA7-8A24C2BBC743}" type="presParOf" srcId="{EEBB12CA-C560-4F6F-9397-278A93CC416C}" destId="{8C551161-1F6D-4B99-877F-267867B9F176}" srcOrd="2" destOrd="0" presId="urn:microsoft.com/office/officeart/2018/2/layout/IconLabelList"/>
    <dgm:cxn modelId="{0416662A-0C5C-48EA-9F08-425B5469A74C}" type="presParOf" srcId="{F8E65E78-705F-4C44-8E6B-158EF47719B7}" destId="{0B9FEB53-9B81-40A9-993A-495A2E5B0C3E}" srcOrd="7" destOrd="0" presId="urn:microsoft.com/office/officeart/2018/2/layout/IconLabelList"/>
    <dgm:cxn modelId="{7AF41A7C-9021-4B26-95F9-BA2DAB3596EA}" type="presParOf" srcId="{F8E65E78-705F-4C44-8E6B-158EF47719B7}" destId="{6B4241B1-7DAF-451F-9E56-01BB95AD6F83}" srcOrd="8" destOrd="0" presId="urn:microsoft.com/office/officeart/2018/2/layout/IconLabelList"/>
    <dgm:cxn modelId="{51E1AAD8-8235-4007-A443-A6A96B5189F5}" type="presParOf" srcId="{6B4241B1-7DAF-451F-9E56-01BB95AD6F83}" destId="{2C4EB9AC-ECC4-4A47-BDD1-7DA6F9F4C3F9}" srcOrd="0" destOrd="0" presId="urn:microsoft.com/office/officeart/2018/2/layout/IconLabelList"/>
    <dgm:cxn modelId="{6C0A7C50-99B6-45DD-BC8F-039701C45E1A}" type="presParOf" srcId="{6B4241B1-7DAF-451F-9E56-01BB95AD6F83}" destId="{1B17E803-048C-4A3E-81C5-8AAFFFAB26E1}" srcOrd="1" destOrd="0" presId="urn:microsoft.com/office/officeart/2018/2/layout/IconLabelList"/>
    <dgm:cxn modelId="{6A320BCD-E39F-4596-BBF6-D5AC09DD1A66}" type="presParOf" srcId="{6B4241B1-7DAF-451F-9E56-01BB95AD6F83}" destId="{730158EA-347A-41AB-809B-6A08B88AF2EB}" srcOrd="2" destOrd="0" presId="urn:microsoft.com/office/officeart/2018/2/layout/IconLabelList"/>
    <dgm:cxn modelId="{67FA3A73-4A3A-4CB6-99CD-0A5D874314B9}" type="presParOf" srcId="{F8E65E78-705F-4C44-8E6B-158EF47719B7}" destId="{1A825E90-8418-4B7E-A181-66A1E11C33C0}" srcOrd="9" destOrd="0" presId="urn:microsoft.com/office/officeart/2018/2/layout/IconLabelList"/>
    <dgm:cxn modelId="{938A5908-DFDC-4ECB-A64D-AE0DD22575E6}" type="presParOf" srcId="{F8E65E78-705F-4C44-8E6B-158EF47719B7}" destId="{5036EF13-8AEC-4DE4-96C8-2FB09E69E38A}" srcOrd="10" destOrd="0" presId="urn:microsoft.com/office/officeart/2018/2/layout/IconLabelList"/>
    <dgm:cxn modelId="{287450E3-E356-4F9A-8C0C-529536FAB48D}" type="presParOf" srcId="{5036EF13-8AEC-4DE4-96C8-2FB09E69E38A}" destId="{07B6420F-005C-4FD2-BCB0-9EF71EE1EA6D}" srcOrd="0" destOrd="0" presId="urn:microsoft.com/office/officeart/2018/2/layout/IconLabelList"/>
    <dgm:cxn modelId="{AD3B5657-3228-4891-8901-201543BA76FB}" type="presParOf" srcId="{5036EF13-8AEC-4DE4-96C8-2FB09E69E38A}" destId="{F8911165-7E29-4D95-A3EA-7072C51C1EC3}" srcOrd="1" destOrd="0" presId="urn:microsoft.com/office/officeart/2018/2/layout/IconLabelList"/>
    <dgm:cxn modelId="{7CC8A5CA-13BB-478F-A8D4-94BB4D6330B6}" type="presParOf" srcId="{5036EF13-8AEC-4DE4-96C8-2FB09E69E38A}" destId="{3F41A4BF-09C2-47A3-9BEE-A5A06698F5F6}" srcOrd="2" destOrd="0" presId="urn:microsoft.com/office/officeart/2018/2/layout/IconLabelList"/>
    <dgm:cxn modelId="{6E0FFA2C-201C-497D-9921-76342C4C4D2E}" type="presParOf" srcId="{F8E65E78-705F-4C44-8E6B-158EF47719B7}" destId="{F740DBCB-0627-4237-BFB1-D16E7F8C3595}" srcOrd="11" destOrd="0" presId="urn:microsoft.com/office/officeart/2018/2/layout/IconLabelList"/>
    <dgm:cxn modelId="{D7A118B7-2DDE-4ABC-8EE3-02114EF77791}" type="presParOf" srcId="{F8E65E78-705F-4C44-8E6B-158EF47719B7}" destId="{0791E352-4922-4069-9CF8-59725C6524A0}" srcOrd="12" destOrd="0" presId="urn:microsoft.com/office/officeart/2018/2/layout/IconLabelList"/>
    <dgm:cxn modelId="{654F9C35-A91A-4B6D-A85B-29F15709C57C}" type="presParOf" srcId="{0791E352-4922-4069-9CF8-59725C6524A0}" destId="{DB6F0C88-8C1A-4535-B84A-5E83D7321C7F}" srcOrd="0" destOrd="0" presId="urn:microsoft.com/office/officeart/2018/2/layout/IconLabelList"/>
    <dgm:cxn modelId="{574F46CD-0DB2-4936-9684-0AF8114AD1EB}" type="presParOf" srcId="{0791E352-4922-4069-9CF8-59725C6524A0}" destId="{8ED6E554-A564-4559-A061-A3A06D6397CB}" srcOrd="1" destOrd="0" presId="urn:microsoft.com/office/officeart/2018/2/layout/IconLabelList"/>
    <dgm:cxn modelId="{ADA832D0-049D-4C8C-9924-E63832CAD385}" type="presParOf" srcId="{0791E352-4922-4069-9CF8-59725C6524A0}" destId="{1E0597C1-0A9F-4488-85CA-B4A2DA6F478B}" srcOrd="2" destOrd="0" presId="urn:microsoft.com/office/officeart/2018/2/layout/IconLabelList"/>
    <dgm:cxn modelId="{6F0CAF68-6096-4204-A8C4-7F64423C3CB8}" type="presParOf" srcId="{F8E65E78-705F-4C44-8E6B-158EF47719B7}" destId="{60B12378-14D3-4B4B-B926-CE063538A093}" srcOrd="13" destOrd="0" presId="urn:microsoft.com/office/officeart/2018/2/layout/IconLabelList"/>
    <dgm:cxn modelId="{748255A2-D832-4088-A085-65FCEED782F7}" type="presParOf" srcId="{F8E65E78-705F-4C44-8E6B-158EF47719B7}" destId="{12D1DCEE-FE71-4BC3-A6CE-E465BE2F3F42}" srcOrd="14" destOrd="0" presId="urn:microsoft.com/office/officeart/2018/2/layout/IconLabelList"/>
    <dgm:cxn modelId="{4D9B5AB5-4B9E-4FA3-94D1-732DED4A752E}" type="presParOf" srcId="{12D1DCEE-FE71-4BC3-A6CE-E465BE2F3F42}" destId="{226833ED-C21C-4556-A1DF-BF867C0B42D9}" srcOrd="0" destOrd="0" presId="urn:microsoft.com/office/officeart/2018/2/layout/IconLabelList"/>
    <dgm:cxn modelId="{9144A506-7201-4C06-B589-D7A505AD57DF}" type="presParOf" srcId="{12D1DCEE-FE71-4BC3-A6CE-E465BE2F3F42}" destId="{4A956AED-12F7-48E6-9242-8DEC32B2F3B8}" srcOrd="1" destOrd="0" presId="urn:microsoft.com/office/officeart/2018/2/layout/IconLabelList"/>
    <dgm:cxn modelId="{DDE774C7-DA47-4784-A904-65CEB5C73F2C}" type="presParOf" srcId="{12D1DCEE-FE71-4BC3-A6CE-E465BE2F3F42}" destId="{008B7A4A-BD7F-49B0-ADBB-C92947FF95FA}" srcOrd="2" destOrd="0" presId="urn:microsoft.com/office/officeart/2018/2/layout/IconLabel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E3164E-52B7-4C39-ABDF-DBA08378BC24}">
      <dsp:nvSpPr>
        <dsp:cNvPr id="0" name=""/>
        <dsp:cNvSpPr/>
      </dsp:nvSpPr>
      <dsp:spPr>
        <a:xfrm>
          <a:off x="1058512" y="323326"/>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6D83AA-AA2A-4EF2-A68B-5EB6425A6CC5}">
      <dsp:nvSpPr>
        <dsp:cNvPr id="0" name=""/>
        <dsp:cNvSpPr/>
      </dsp:nvSpPr>
      <dsp:spPr>
        <a:xfrm>
          <a:off x="646173" y="1317430"/>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Coordinar las acciones sectoriales para la atención y gestión del Fenómeno de El Niño en el Sistema Energético Nacional.</a:t>
          </a:r>
          <a:endParaRPr lang="en-US" sz="1100" b="0" kern="1200" dirty="0">
            <a:latin typeface="Nunito"/>
          </a:endParaRPr>
        </a:p>
      </dsp:txBody>
      <dsp:txXfrm>
        <a:off x="646173" y="1317430"/>
        <a:ext cx="1499414" cy="1133346"/>
      </dsp:txXfrm>
    </dsp:sp>
    <dsp:sp modelId="{24298BCF-7306-4B06-89C9-1D39BFB0816F}">
      <dsp:nvSpPr>
        <dsp:cNvPr id="0" name=""/>
        <dsp:cNvSpPr/>
      </dsp:nvSpPr>
      <dsp:spPr>
        <a:xfrm>
          <a:off x="2820323" y="323326"/>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42300-838F-4FAC-A1B1-D32C5D9A6B17}">
      <dsp:nvSpPr>
        <dsp:cNvPr id="0" name=""/>
        <dsp:cNvSpPr/>
      </dsp:nvSpPr>
      <dsp:spPr>
        <a:xfrm>
          <a:off x="2407984" y="1317430"/>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Seguimiento permanente a variables críticas del sistema, incluyendo hidrología, niveles de embalses, demanda energética y capacidad operativa</a:t>
          </a:r>
          <a:r>
            <a:rPr lang="es-ES" sz="1100" b="0" kern="1200" dirty="0">
              <a:latin typeface="Nunito"/>
            </a:rPr>
            <a:t>. </a:t>
          </a:r>
          <a:endParaRPr lang="en-US" sz="1100" b="0" kern="1200" dirty="0">
            <a:latin typeface="Nunito"/>
          </a:endParaRPr>
        </a:p>
      </dsp:txBody>
      <dsp:txXfrm>
        <a:off x="2407984" y="1317430"/>
        <a:ext cx="1499414" cy="1133346"/>
      </dsp:txXfrm>
    </dsp:sp>
    <dsp:sp modelId="{43235994-E741-4B0F-93FD-4909786985CF}">
      <dsp:nvSpPr>
        <dsp:cNvPr id="0" name=""/>
        <dsp:cNvSpPr/>
      </dsp:nvSpPr>
      <dsp:spPr>
        <a:xfrm>
          <a:off x="4582135" y="323326"/>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E4CFC-96D5-4D04-A6FB-E81A7ECD6136}">
      <dsp:nvSpPr>
        <dsp:cNvPr id="0" name=""/>
        <dsp:cNvSpPr/>
      </dsp:nvSpPr>
      <dsp:spPr>
        <a:xfrm>
          <a:off x="4169796" y="1317430"/>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Proponer y promover medidas regulatorias, técnicas, operativas y preventivas para garantizar la confiabilidad, continuidad y seguridad</a:t>
          </a:r>
          <a:endParaRPr lang="en-US" sz="1100" b="0" kern="1200" dirty="0">
            <a:latin typeface="Nunito"/>
          </a:endParaRPr>
        </a:p>
      </dsp:txBody>
      <dsp:txXfrm>
        <a:off x="4169796" y="1317430"/>
        <a:ext cx="1499414" cy="1133346"/>
      </dsp:txXfrm>
    </dsp:sp>
    <dsp:sp modelId="{4C47A066-9194-4D66-8BE4-AEEF4258EAFA}">
      <dsp:nvSpPr>
        <dsp:cNvPr id="0" name=""/>
        <dsp:cNvSpPr/>
      </dsp:nvSpPr>
      <dsp:spPr>
        <a:xfrm>
          <a:off x="6343946" y="323326"/>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551161-1F6D-4B99-877F-267867B9F176}">
      <dsp:nvSpPr>
        <dsp:cNvPr id="0" name=""/>
        <dsp:cNvSpPr/>
      </dsp:nvSpPr>
      <dsp:spPr>
        <a:xfrm>
          <a:off x="5931607" y="1317430"/>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Articular la gestión interinstitucional entre entidades nacionales y territoriales, así como con agentes y gremios del sector energético</a:t>
          </a:r>
          <a:r>
            <a:rPr lang="es-ES" sz="1100" b="0" kern="1200" dirty="0">
              <a:latin typeface="Nunito"/>
            </a:rPr>
            <a:t>. </a:t>
          </a:r>
          <a:endParaRPr lang="en-US" sz="1100" b="0" kern="1200" dirty="0">
            <a:latin typeface="Nunito"/>
          </a:endParaRPr>
        </a:p>
      </dsp:txBody>
      <dsp:txXfrm>
        <a:off x="5931607" y="1317430"/>
        <a:ext cx="1499414" cy="1133346"/>
      </dsp:txXfrm>
    </dsp:sp>
    <dsp:sp modelId="{2C4EB9AC-ECC4-4A47-BDD1-7DA6F9F4C3F9}">
      <dsp:nvSpPr>
        <dsp:cNvPr id="0" name=""/>
        <dsp:cNvSpPr/>
      </dsp:nvSpPr>
      <dsp:spPr>
        <a:xfrm>
          <a:off x="1058512" y="2825629"/>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0158EA-347A-41AB-809B-6A08B88AF2EB}">
      <dsp:nvSpPr>
        <dsp:cNvPr id="0" name=""/>
        <dsp:cNvSpPr/>
      </dsp:nvSpPr>
      <dsp:spPr>
        <a:xfrm>
          <a:off x="646173" y="3819732"/>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Impulsar estrategias de optimización de recursos energéticos, uso eficiente de la energía y preservación de los niveles de embalses</a:t>
          </a:r>
          <a:r>
            <a:rPr lang="es-ES" sz="1100" b="0" kern="1200" dirty="0">
              <a:latin typeface="Nunito"/>
            </a:rPr>
            <a:t>. </a:t>
          </a:r>
          <a:endParaRPr lang="en-US" sz="1100" b="0" kern="1200" dirty="0">
            <a:latin typeface="Nunito"/>
          </a:endParaRPr>
        </a:p>
      </dsp:txBody>
      <dsp:txXfrm>
        <a:off x="646173" y="3819732"/>
        <a:ext cx="1499414" cy="1133346"/>
      </dsp:txXfrm>
    </dsp:sp>
    <dsp:sp modelId="{07B6420F-005C-4FD2-BCB0-9EF71EE1EA6D}">
      <dsp:nvSpPr>
        <dsp:cNvPr id="0" name=""/>
        <dsp:cNvSpPr/>
      </dsp:nvSpPr>
      <dsp:spPr>
        <a:xfrm>
          <a:off x="2820323" y="2825629"/>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41A4BF-09C2-47A3-9BEE-A5A06698F5F6}">
      <dsp:nvSpPr>
        <dsp:cNvPr id="0" name=""/>
        <dsp:cNvSpPr/>
      </dsp:nvSpPr>
      <dsp:spPr>
        <a:xfrm>
          <a:off x="2407984" y="3819732"/>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Supervisar la implementación de planes de contingencia, protocolos técnicos, mantenimientos preventivos y acciones de mitigación del riesgo</a:t>
          </a:r>
          <a:r>
            <a:rPr lang="es-ES" sz="1100" b="0" kern="1200" dirty="0">
              <a:latin typeface="Nunito"/>
            </a:rPr>
            <a:t>. </a:t>
          </a:r>
          <a:endParaRPr lang="en-US" sz="1100" b="0" kern="1200" dirty="0">
            <a:latin typeface="Nunito"/>
          </a:endParaRPr>
        </a:p>
      </dsp:txBody>
      <dsp:txXfrm>
        <a:off x="2407984" y="3819732"/>
        <a:ext cx="1499414" cy="1133346"/>
      </dsp:txXfrm>
    </dsp:sp>
    <dsp:sp modelId="{DB6F0C88-8C1A-4535-B84A-5E83D7321C7F}">
      <dsp:nvSpPr>
        <dsp:cNvPr id="0" name=""/>
        <dsp:cNvSpPr/>
      </dsp:nvSpPr>
      <dsp:spPr>
        <a:xfrm>
          <a:off x="4582135" y="2825629"/>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0597C1-0A9F-4488-85CA-B4A2DA6F478B}">
      <dsp:nvSpPr>
        <dsp:cNvPr id="0" name=""/>
        <dsp:cNvSpPr/>
      </dsp:nvSpPr>
      <dsp:spPr>
        <a:xfrm>
          <a:off x="4169796" y="3819732"/>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Identificar barreras técnicas, operativas, regulatorias o administrativas y formular recomendaciones para fortalecer la capacidad de respuesta del sector</a:t>
          </a:r>
          <a:r>
            <a:rPr lang="es-ES" sz="1100" b="0" kern="1200" dirty="0">
              <a:latin typeface="Nunito"/>
            </a:rPr>
            <a:t>. </a:t>
          </a:r>
          <a:endParaRPr lang="en-US" sz="1100" b="0" kern="1200" dirty="0">
            <a:latin typeface="Nunito"/>
          </a:endParaRPr>
        </a:p>
      </dsp:txBody>
      <dsp:txXfrm>
        <a:off x="4169796" y="3819732"/>
        <a:ext cx="1499414" cy="1133346"/>
      </dsp:txXfrm>
    </dsp:sp>
    <dsp:sp modelId="{226833ED-C21C-4556-A1DF-BF867C0B42D9}">
      <dsp:nvSpPr>
        <dsp:cNvPr id="0" name=""/>
        <dsp:cNvSpPr/>
      </dsp:nvSpPr>
      <dsp:spPr>
        <a:xfrm>
          <a:off x="6343946" y="2825629"/>
          <a:ext cx="674736" cy="6747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8B7A4A-BD7F-49B0-ADBB-C92947FF95FA}">
      <dsp:nvSpPr>
        <dsp:cNvPr id="0" name=""/>
        <dsp:cNvSpPr/>
      </dsp:nvSpPr>
      <dsp:spPr>
        <a:xfrm>
          <a:off x="5931607" y="3819732"/>
          <a:ext cx="1499414" cy="113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s-MX" sz="1100" b="0" kern="1200" dirty="0">
              <a:latin typeface="Nunito"/>
            </a:rPr>
            <a:t> Consolidar y analizar información técnica para elaboración de informes, recomendaciones y apoyo a toma de decisiones</a:t>
          </a:r>
          <a:endParaRPr lang="en-US" sz="1100" b="0" kern="1200" dirty="0">
            <a:latin typeface="Nunito"/>
          </a:endParaRPr>
        </a:p>
      </dsp:txBody>
      <dsp:txXfrm>
        <a:off x="5931607" y="3819732"/>
        <a:ext cx="1499414" cy="1133346"/>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162360-2DCD-4727-A2C2-CE34E6E28D0A}" type="datetimeFigureOut">
              <a:t>23/06/2026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5853F-3E54-4849-8CCF-71328CBE1B1F}" type="slidenum">
              <a:t>‹Nº›</a:t>
            </a:fld>
            <a:endParaRPr lang="en-US"/>
          </a:p>
        </p:txBody>
      </p:sp>
    </p:spTree>
    <p:extLst>
      <p:ext uri="{BB962C8B-B14F-4D97-AF65-F5344CB8AC3E}">
        <p14:creationId xmlns:p14="http://schemas.microsoft.com/office/powerpoint/2010/main" val="112282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232"/>
        <p:cNvGrpSpPr/>
        <p:nvPr/>
      </p:nvGrpSpPr>
      <p:grpSpPr>
        <a:xfrm>
          <a:off x="0" y="0"/>
          <a:ext cx="0" cy="0"/>
          <a:chOff x="0" y="0"/>
          <a:chExt cx="0" cy="0"/>
        </a:xfrm>
      </p:grpSpPr>
      <p:sp>
        <p:nvSpPr>
          <p:cNvPr id="233" name="Google Shape;233;g3709aaad769_0_230"/>
          <p:cNvSpPr txBox="1">
            <a:spLocks noGrp="1"/>
          </p:cNvSpPr>
          <p:nvPr>
            <p:ph type="title"/>
          </p:nvPr>
        </p:nvSpPr>
        <p:spPr>
          <a:xfrm>
            <a:off x="960000" y="593367"/>
            <a:ext cx="10272000" cy="763500"/>
          </a:xfrm>
          <a:prstGeom prst="rect">
            <a:avLst/>
          </a:prstGeom>
        </p:spPr>
        <p:txBody>
          <a:bodyPr spcFirstLastPara="1" wrap="square" lIns="121900" tIns="121900" rIns="121900" bIns="121900" anchor="t" anchorCtr="0">
            <a:noAutofit/>
          </a:bodyPr>
          <a:lstStyle>
            <a:lvl1pPr lvl="0" rtl="0">
              <a:spcBef>
                <a:spcPts val="0"/>
              </a:spcBef>
              <a:spcAft>
                <a:spcPts val="0"/>
              </a:spcAft>
              <a:buSzPts val="4700"/>
              <a:buNone/>
              <a:defRPr/>
            </a:lvl1pPr>
            <a:lvl2pPr lvl="1" rtl="0">
              <a:spcBef>
                <a:spcPts val="0"/>
              </a:spcBef>
              <a:spcAft>
                <a:spcPts val="0"/>
              </a:spcAft>
              <a:buSzPts val="4700"/>
              <a:buNone/>
              <a:defRPr/>
            </a:lvl2pPr>
            <a:lvl3pPr lvl="2" rtl="0">
              <a:spcBef>
                <a:spcPts val="0"/>
              </a:spcBef>
              <a:spcAft>
                <a:spcPts val="0"/>
              </a:spcAft>
              <a:buSzPts val="4700"/>
              <a:buNone/>
              <a:defRPr/>
            </a:lvl3pPr>
            <a:lvl4pPr lvl="3" rtl="0">
              <a:spcBef>
                <a:spcPts val="0"/>
              </a:spcBef>
              <a:spcAft>
                <a:spcPts val="0"/>
              </a:spcAft>
              <a:buSzPts val="4700"/>
              <a:buNone/>
              <a:defRPr/>
            </a:lvl4pPr>
            <a:lvl5pPr lvl="4" rtl="0">
              <a:spcBef>
                <a:spcPts val="0"/>
              </a:spcBef>
              <a:spcAft>
                <a:spcPts val="0"/>
              </a:spcAft>
              <a:buSzPts val="4700"/>
              <a:buNone/>
              <a:defRPr/>
            </a:lvl5pPr>
            <a:lvl6pPr lvl="5" rtl="0">
              <a:spcBef>
                <a:spcPts val="0"/>
              </a:spcBef>
              <a:spcAft>
                <a:spcPts val="0"/>
              </a:spcAft>
              <a:buSzPts val="4700"/>
              <a:buNone/>
              <a:defRPr/>
            </a:lvl6pPr>
            <a:lvl7pPr lvl="6" rtl="0">
              <a:spcBef>
                <a:spcPts val="0"/>
              </a:spcBef>
              <a:spcAft>
                <a:spcPts val="0"/>
              </a:spcAft>
              <a:buSzPts val="4700"/>
              <a:buNone/>
              <a:defRPr/>
            </a:lvl7pPr>
            <a:lvl8pPr lvl="7" rtl="0">
              <a:spcBef>
                <a:spcPts val="0"/>
              </a:spcBef>
              <a:spcAft>
                <a:spcPts val="0"/>
              </a:spcAft>
              <a:buSzPts val="4700"/>
              <a:buNone/>
              <a:defRPr/>
            </a:lvl8pPr>
            <a:lvl9pPr lvl="8" rtl="0">
              <a:spcBef>
                <a:spcPts val="0"/>
              </a:spcBef>
              <a:spcAft>
                <a:spcPts val="0"/>
              </a:spcAft>
              <a:buSzPts val="4700"/>
              <a:buNone/>
              <a:defRPr/>
            </a:lvl9pPr>
          </a:lstStyle>
          <a:p>
            <a:endParaRPr/>
          </a:p>
        </p:txBody>
      </p:sp>
      <p:sp>
        <p:nvSpPr>
          <p:cNvPr id="234" name="Google Shape;234;g3709aaad769_0_230"/>
          <p:cNvSpPr txBox="1">
            <a:spLocks noGrp="1"/>
          </p:cNvSpPr>
          <p:nvPr>
            <p:ph type="subTitle" idx="1"/>
          </p:nvPr>
        </p:nvSpPr>
        <p:spPr>
          <a:xfrm>
            <a:off x="6442783" y="2431700"/>
            <a:ext cx="4489500" cy="2887500"/>
          </a:xfrm>
          <a:prstGeom prst="rect">
            <a:avLst/>
          </a:prstGeom>
        </p:spPr>
        <p:txBody>
          <a:bodyPr spcFirstLastPara="1" wrap="square" lIns="121900" tIns="121900" rIns="121900" bIns="121900" anchor="t" anchorCtr="0">
            <a:noAutofit/>
          </a:bodyPr>
          <a:lstStyle>
            <a:lvl1pPr lvl="0" rtl="0">
              <a:spcBef>
                <a:spcPts val="0"/>
              </a:spcBef>
              <a:spcAft>
                <a:spcPts val="0"/>
              </a:spcAft>
              <a:buSzPts val="1900"/>
              <a:buNone/>
              <a:defRPr b="0"/>
            </a:lvl1pPr>
            <a:lvl2pPr lvl="1" algn="ctr" rtl="0">
              <a:lnSpc>
                <a:spcPct val="100000"/>
              </a:lnSpc>
              <a:spcBef>
                <a:spcPts val="0"/>
              </a:spcBef>
              <a:spcAft>
                <a:spcPts val="0"/>
              </a:spcAft>
              <a:buSzPts val="1900"/>
              <a:buNone/>
              <a:defRPr/>
            </a:lvl2pPr>
            <a:lvl3pPr lvl="2" algn="ctr" rtl="0">
              <a:lnSpc>
                <a:spcPct val="100000"/>
              </a:lnSpc>
              <a:spcBef>
                <a:spcPts val="0"/>
              </a:spcBef>
              <a:spcAft>
                <a:spcPts val="0"/>
              </a:spcAft>
              <a:buSzPts val="1900"/>
              <a:buNone/>
              <a:defRPr/>
            </a:lvl3pPr>
            <a:lvl4pPr lvl="3" algn="ctr" rtl="0">
              <a:lnSpc>
                <a:spcPct val="100000"/>
              </a:lnSpc>
              <a:spcBef>
                <a:spcPts val="0"/>
              </a:spcBef>
              <a:spcAft>
                <a:spcPts val="0"/>
              </a:spcAft>
              <a:buSzPts val="1900"/>
              <a:buNone/>
              <a:defRPr/>
            </a:lvl4pPr>
            <a:lvl5pPr lvl="4" algn="ctr" rtl="0">
              <a:lnSpc>
                <a:spcPct val="100000"/>
              </a:lnSpc>
              <a:spcBef>
                <a:spcPts val="0"/>
              </a:spcBef>
              <a:spcAft>
                <a:spcPts val="0"/>
              </a:spcAft>
              <a:buSzPts val="1900"/>
              <a:buNone/>
              <a:defRPr/>
            </a:lvl5pPr>
            <a:lvl6pPr lvl="5" algn="ctr" rtl="0">
              <a:lnSpc>
                <a:spcPct val="100000"/>
              </a:lnSpc>
              <a:spcBef>
                <a:spcPts val="0"/>
              </a:spcBef>
              <a:spcAft>
                <a:spcPts val="0"/>
              </a:spcAft>
              <a:buSzPts val="1900"/>
              <a:buNone/>
              <a:defRPr/>
            </a:lvl6pPr>
            <a:lvl7pPr lvl="6" algn="ctr" rtl="0">
              <a:lnSpc>
                <a:spcPct val="100000"/>
              </a:lnSpc>
              <a:spcBef>
                <a:spcPts val="0"/>
              </a:spcBef>
              <a:spcAft>
                <a:spcPts val="0"/>
              </a:spcAft>
              <a:buSzPts val="1900"/>
              <a:buNone/>
              <a:defRPr/>
            </a:lvl7pPr>
            <a:lvl8pPr lvl="7" algn="ctr" rtl="0">
              <a:lnSpc>
                <a:spcPct val="100000"/>
              </a:lnSpc>
              <a:spcBef>
                <a:spcPts val="0"/>
              </a:spcBef>
              <a:spcAft>
                <a:spcPts val="0"/>
              </a:spcAft>
              <a:buSzPts val="1900"/>
              <a:buNone/>
              <a:defRPr/>
            </a:lvl8pPr>
            <a:lvl9pPr lvl="8" algn="ctr" rtl="0">
              <a:lnSpc>
                <a:spcPct val="100000"/>
              </a:lnSpc>
              <a:spcBef>
                <a:spcPts val="0"/>
              </a:spcBef>
              <a:spcAft>
                <a:spcPts val="0"/>
              </a:spcAft>
              <a:buSzPts val="1900"/>
              <a:buNone/>
              <a:defRPr/>
            </a:lvl9pPr>
          </a:lstStyle>
          <a:p>
            <a:endParaRPr/>
          </a:p>
        </p:txBody>
      </p:sp>
      <p:sp>
        <p:nvSpPr>
          <p:cNvPr id="235" name="Google Shape;235;g3709aaad769_0_230"/>
          <p:cNvSpPr txBox="1">
            <a:spLocks noGrp="1"/>
          </p:cNvSpPr>
          <p:nvPr>
            <p:ph type="subTitle" idx="2"/>
          </p:nvPr>
        </p:nvSpPr>
        <p:spPr>
          <a:xfrm>
            <a:off x="1259635" y="2431700"/>
            <a:ext cx="4489500" cy="2887500"/>
          </a:xfrm>
          <a:prstGeom prst="rect">
            <a:avLst/>
          </a:prstGeom>
        </p:spPr>
        <p:txBody>
          <a:bodyPr spcFirstLastPara="1" wrap="square" lIns="121900" tIns="121900" rIns="121900" bIns="121900" anchor="t" anchorCtr="0">
            <a:noAutofit/>
          </a:bodyPr>
          <a:lstStyle>
            <a:lvl1pPr lvl="0" rtl="0">
              <a:spcBef>
                <a:spcPts val="0"/>
              </a:spcBef>
              <a:spcAft>
                <a:spcPts val="0"/>
              </a:spcAft>
              <a:buSzPts val="1900"/>
              <a:buNone/>
              <a:defRPr b="0"/>
            </a:lvl1pPr>
            <a:lvl2pPr lvl="1" algn="ctr" rtl="0">
              <a:lnSpc>
                <a:spcPct val="100000"/>
              </a:lnSpc>
              <a:spcBef>
                <a:spcPts val="0"/>
              </a:spcBef>
              <a:spcAft>
                <a:spcPts val="0"/>
              </a:spcAft>
              <a:buSzPts val="1900"/>
              <a:buNone/>
              <a:defRPr/>
            </a:lvl2pPr>
            <a:lvl3pPr lvl="2" algn="ctr" rtl="0">
              <a:lnSpc>
                <a:spcPct val="100000"/>
              </a:lnSpc>
              <a:spcBef>
                <a:spcPts val="0"/>
              </a:spcBef>
              <a:spcAft>
                <a:spcPts val="0"/>
              </a:spcAft>
              <a:buSzPts val="1900"/>
              <a:buNone/>
              <a:defRPr/>
            </a:lvl3pPr>
            <a:lvl4pPr lvl="3" algn="ctr" rtl="0">
              <a:lnSpc>
                <a:spcPct val="100000"/>
              </a:lnSpc>
              <a:spcBef>
                <a:spcPts val="0"/>
              </a:spcBef>
              <a:spcAft>
                <a:spcPts val="0"/>
              </a:spcAft>
              <a:buSzPts val="1900"/>
              <a:buNone/>
              <a:defRPr/>
            </a:lvl4pPr>
            <a:lvl5pPr lvl="4" algn="ctr" rtl="0">
              <a:lnSpc>
                <a:spcPct val="100000"/>
              </a:lnSpc>
              <a:spcBef>
                <a:spcPts val="0"/>
              </a:spcBef>
              <a:spcAft>
                <a:spcPts val="0"/>
              </a:spcAft>
              <a:buSzPts val="1900"/>
              <a:buNone/>
              <a:defRPr/>
            </a:lvl5pPr>
            <a:lvl6pPr lvl="5" algn="ctr" rtl="0">
              <a:lnSpc>
                <a:spcPct val="100000"/>
              </a:lnSpc>
              <a:spcBef>
                <a:spcPts val="0"/>
              </a:spcBef>
              <a:spcAft>
                <a:spcPts val="0"/>
              </a:spcAft>
              <a:buSzPts val="1900"/>
              <a:buNone/>
              <a:defRPr/>
            </a:lvl6pPr>
            <a:lvl7pPr lvl="6" algn="ctr" rtl="0">
              <a:lnSpc>
                <a:spcPct val="100000"/>
              </a:lnSpc>
              <a:spcBef>
                <a:spcPts val="0"/>
              </a:spcBef>
              <a:spcAft>
                <a:spcPts val="0"/>
              </a:spcAft>
              <a:buSzPts val="1900"/>
              <a:buNone/>
              <a:defRPr/>
            </a:lvl7pPr>
            <a:lvl8pPr lvl="7" algn="ctr" rtl="0">
              <a:lnSpc>
                <a:spcPct val="100000"/>
              </a:lnSpc>
              <a:spcBef>
                <a:spcPts val="0"/>
              </a:spcBef>
              <a:spcAft>
                <a:spcPts val="0"/>
              </a:spcAft>
              <a:buSzPts val="1900"/>
              <a:buNone/>
              <a:defRPr/>
            </a:lvl8pPr>
            <a:lvl9pPr lvl="8" algn="ctr" rtl="0">
              <a:lnSpc>
                <a:spcPct val="100000"/>
              </a:lnSpc>
              <a:spcBef>
                <a:spcPts val="0"/>
              </a:spcBef>
              <a:spcAft>
                <a:spcPts val="0"/>
              </a:spcAft>
              <a:buSzPts val="1900"/>
              <a:buNone/>
              <a:defRPr/>
            </a:lvl9pPr>
          </a:lstStyle>
          <a:p>
            <a:endParaRPr/>
          </a:p>
        </p:txBody>
      </p:sp>
      <p:grpSp>
        <p:nvGrpSpPr>
          <p:cNvPr id="236" name="Google Shape;236;g3709aaad769_0_230"/>
          <p:cNvGrpSpPr/>
          <p:nvPr/>
        </p:nvGrpSpPr>
        <p:grpSpPr>
          <a:xfrm>
            <a:off x="-453188" y="477167"/>
            <a:ext cx="13175671" cy="6041485"/>
            <a:chOff x="-339900" y="357884"/>
            <a:chExt cx="9882000" cy="4531227"/>
          </a:xfrm>
        </p:grpSpPr>
        <p:sp>
          <p:nvSpPr>
            <p:cNvPr id="237" name="Google Shape;237;g3709aaad769_0_230"/>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051"/>
            </a:p>
          </p:txBody>
        </p:sp>
        <p:cxnSp>
          <p:nvCxnSpPr>
            <p:cNvPr id="238" name="Google Shape;238;g3709aaad769_0_230"/>
            <p:cNvCxnSpPr/>
            <p:nvPr/>
          </p:nvCxnSpPr>
          <p:spPr>
            <a:xfrm>
              <a:off x="-339900" y="357884"/>
              <a:ext cx="9882000" cy="0"/>
            </a:xfrm>
            <a:prstGeom prst="straightConnector1">
              <a:avLst/>
            </a:prstGeom>
            <a:noFill/>
            <a:ln w="25400" cap="flat" cmpd="sng">
              <a:solidFill>
                <a:schemeClr val="dk1"/>
              </a:solidFill>
              <a:prstDash val="solid"/>
              <a:round/>
              <a:headEnd type="none" w="med" len="med"/>
              <a:tailEnd type="none" w="med" len="med"/>
            </a:ln>
          </p:spPr>
        </p:cxnSp>
      </p:grpSp>
      <p:grpSp>
        <p:nvGrpSpPr>
          <p:cNvPr id="239" name="Google Shape;239;g3709aaad769_0_230"/>
          <p:cNvGrpSpPr/>
          <p:nvPr/>
        </p:nvGrpSpPr>
        <p:grpSpPr>
          <a:xfrm>
            <a:off x="-2494933" y="1146272"/>
            <a:ext cx="16626380" cy="5176037"/>
            <a:chOff x="-1871246" y="859725"/>
            <a:chExt cx="12470096" cy="3882125"/>
          </a:xfrm>
        </p:grpSpPr>
        <p:sp>
          <p:nvSpPr>
            <p:cNvPr id="240" name="Google Shape;240;g3709aaad769_0_230"/>
            <p:cNvSpPr/>
            <p:nvPr/>
          </p:nvSpPr>
          <p:spPr>
            <a:xfrm flipH="1">
              <a:off x="-1871246" y="2298050"/>
              <a:ext cx="2443800" cy="2443800"/>
            </a:xfrm>
            <a:prstGeom prst="ellipse">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051"/>
            </a:p>
          </p:txBody>
        </p:sp>
        <p:sp>
          <p:nvSpPr>
            <p:cNvPr id="241" name="Google Shape;241;g3709aaad769_0_230"/>
            <p:cNvSpPr/>
            <p:nvPr/>
          </p:nvSpPr>
          <p:spPr>
            <a:xfrm flipH="1">
              <a:off x="8643450" y="859725"/>
              <a:ext cx="1955400" cy="1955400"/>
            </a:xfrm>
            <a:prstGeom prst="ellipse">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051"/>
            </a:p>
          </p:txBody>
        </p:sp>
      </p:grpSp>
    </p:spTree>
    <p:extLst>
      <p:ext uri="{BB962C8B-B14F-4D97-AF65-F5344CB8AC3E}">
        <p14:creationId xmlns:p14="http://schemas.microsoft.com/office/powerpoint/2010/main" val="215058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5608233" y="3235184"/>
            <a:ext cx="5632800" cy="1108800"/>
          </a:xfrm>
          <a:prstGeom prst="rect">
            <a:avLst/>
          </a:prstGeom>
        </p:spPr>
        <p:txBody>
          <a:bodyPr spcFirstLastPara="1" wrap="square" lIns="91425" tIns="91425" rIns="91425" bIns="91425" anchor="b" anchorCtr="0">
            <a:noAutofit/>
          </a:bodyPr>
          <a:lstStyle>
            <a:lvl1pPr lvl="0" algn="l">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8" name="Google Shape;18;p3"/>
          <p:cNvSpPr txBox="1">
            <a:spLocks noGrp="1"/>
          </p:cNvSpPr>
          <p:nvPr>
            <p:ph type="title" idx="2" hasCustomPrompt="1"/>
          </p:nvPr>
        </p:nvSpPr>
        <p:spPr>
          <a:xfrm>
            <a:off x="5608233" y="2013984"/>
            <a:ext cx="1343200" cy="1221200"/>
          </a:xfrm>
          <a:prstGeom prst="rect">
            <a:avLst/>
          </a:prstGeom>
          <a:noFill/>
        </p:spPr>
        <p:txBody>
          <a:bodyPr spcFirstLastPara="1" wrap="square" lIns="91425" tIns="91425" rIns="91425" bIns="91425" anchor="b" anchorCtr="0">
            <a:noAutofit/>
          </a:bodyPr>
          <a:lstStyle>
            <a:lvl1pPr lvl="0" algn="l" rtl="0">
              <a:spcBef>
                <a:spcPts val="0"/>
              </a:spcBef>
              <a:spcAft>
                <a:spcPts val="0"/>
              </a:spcAft>
              <a:buClr>
                <a:schemeClr val="lt1"/>
              </a:buClr>
              <a:buSzPts val="6000"/>
              <a:buNone/>
              <a:defRPr sz="6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9" name="Google Shape;19;p3"/>
          <p:cNvSpPr txBox="1">
            <a:spLocks noGrp="1"/>
          </p:cNvSpPr>
          <p:nvPr>
            <p:ph type="subTitle" idx="1"/>
          </p:nvPr>
        </p:nvSpPr>
        <p:spPr>
          <a:xfrm>
            <a:off x="5608233" y="4344017"/>
            <a:ext cx="5632800" cy="50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 name="Google Shape;20;p3"/>
          <p:cNvSpPr>
            <a:spLocks noGrp="1"/>
          </p:cNvSpPr>
          <p:nvPr>
            <p:ph type="pic" idx="3"/>
          </p:nvPr>
        </p:nvSpPr>
        <p:spPr>
          <a:xfrm>
            <a:off x="950967" y="1532400"/>
            <a:ext cx="3793200" cy="5325600"/>
          </a:xfrm>
          <a:prstGeom prst="round2SameRect">
            <a:avLst>
              <a:gd name="adj1" fmla="val 50000"/>
              <a:gd name="adj2" fmla="val 0"/>
            </a:avLst>
          </a:prstGeom>
          <a:noFill/>
          <a:ln>
            <a:noFill/>
          </a:ln>
        </p:spPr>
        <p:txBody>
          <a:bodyPr/>
          <a:lstStyle/>
          <a:p>
            <a:endParaRPr lang="es-CO"/>
          </a:p>
        </p:txBody>
      </p:sp>
      <p:sp>
        <p:nvSpPr>
          <p:cNvPr id="21" name="Google Shape;21;p3"/>
          <p:cNvSpPr/>
          <p:nvPr/>
        </p:nvSpPr>
        <p:spPr>
          <a:xfrm>
            <a:off x="11424864" y="1052779"/>
            <a:ext cx="3258400" cy="3258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pic>
        <p:nvPicPr>
          <p:cNvPr id="22" name="Google Shape;22;p3"/>
          <p:cNvPicPr preferRelativeResize="0"/>
          <p:nvPr/>
        </p:nvPicPr>
        <p:blipFill rotWithShape="1">
          <a:blip r:embed="rId2">
            <a:alphaModFix/>
          </a:blip>
          <a:srcRect/>
          <a:stretch/>
        </p:blipFill>
        <p:spPr>
          <a:xfrm>
            <a:off x="2437803" y="333902"/>
            <a:ext cx="819536" cy="718867"/>
          </a:xfrm>
          <a:prstGeom prst="rect">
            <a:avLst/>
          </a:prstGeom>
          <a:noFill/>
          <a:ln>
            <a:noFill/>
          </a:ln>
        </p:spPr>
      </p:pic>
    </p:spTree>
    <p:extLst>
      <p:ext uri="{BB962C8B-B14F-4D97-AF65-F5344CB8AC3E}">
        <p14:creationId xmlns:p14="http://schemas.microsoft.com/office/powerpoint/2010/main" val="714822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640572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5908779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154529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822591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6654949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328416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537208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7495883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403501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1389324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074123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6/23/2026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6/23/2026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6/23/2026</a:t>
            </a:fld>
            <a:endParaRPr lang="en-US"/>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‹Nº›</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6/23/2026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‹Nº›</a:t>
            </a:fld>
            <a:endParaRPr lang="en-US"/>
          </a:p>
        </p:txBody>
      </p:sp>
    </p:spTree>
    <p:extLst>
      <p:ext uri="{BB962C8B-B14F-4D97-AF65-F5344CB8AC3E}">
        <p14:creationId xmlns:p14="http://schemas.microsoft.com/office/powerpoint/2010/main" val="1275593891"/>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png"/><Relationship Id="rId7" Type="http://schemas.openxmlformats.org/officeDocument/2006/relationships/diagramQuickStyle" Target="../diagrams/quickStyle1.xml"/><Relationship Id="rId2" Type="http://schemas.openxmlformats.org/officeDocument/2006/relationships/image" Target="../media/image6.png"/><Relationship Id="rId1" Type="http://schemas.openxmlformats.org/officeDocument/2006/relationships/slideLayout" Target="../slideLayouts/slideLayout20.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pn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sv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7"/>
          <p:cNvGrpSpPr/>
          <p:nvPr/>
        </p:nvGrpSpPr>
        <p:grpSpPr>
          <a:xfrm>
            <a:off x="2896328" y="674907"/>
            <a:ext cx="3314287" cy="2968101"/>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8F8F8"/>
            </a:solid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endParaRPr lang="es-CO" sz="504"/>
            </a:p>
          </p:txBody>
        </p:sp>
        <p:sp>
          <p:nvSpPr>
            <p:cNvPr id="9" name="TextBox 9"/>
            <p:cNvSpPr txBox="1"/>
            <p:nvPr/>
          </p:nvSpPr>
          <p:spPr>
            <a:xfrm>
              <a:off x="76200" y="38100"/>
              <a:ext cx="660400" cy="698500"/>
            </a:xfrm>
            <a:prstGeom prst="rect">
              <a:avLst/>
            </a:prstGeom>
          </p:spPr>
          <p:txBody>
            <a:bodyPr lIns="25400" tIns="25400" rIns="25400" bIns="25400" rtlCol="0" anchor="ct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lgn="ctr">
                <a:lnSpc>
                  <a:spcPts val="1400"/>
                </a:lnSpc>
              </a:pPr>
              <a:endParaRPr sz="504"/>
            </a:p>
          </p:txBody>
        </p:sp>
      </p:grpSp>
      <p:sp>
        <p:nvSpPr>
          <p:cNvPr id="10" name="Freeform 10"/>
          <p:cNvSpPr/>
          <p:nvPr/>
        </p:nvSpPr>
        <p:spPr>
          <a:xfrm>
            <a:off x="3082059" y="1836364"/>
            <a:ext cx="2955011" cy="983285"/>
          </a:xfrm>
          <a:custGeom>
            <a:avLst/>
            <a:gdLst/>
            <a:ahLst/>
            <a:cxnLst/>
            <a:rect l="l" t="t" r="r" b="b"/>
            <a:pathLst>
              <a:path w="3489684" h="1229704">
                <a:moveTo>
                  <a:pt x="0" y="0"/>
                </a:moveTo>
                <a:lnTo>
                  <a:pt x="3489684" y="0"/>
                </a:lnTo>
                <a:lnTo>
                  <a:pt x="3489684" y="1229704"/>
                </a:lnTo>
                <a:lnTo>
                  <a:pt x="0" y="1229704"/>
                </a:lnTo>
                <a:lnTo>
                  <a:pt x="0" y="0"/>
                </a:lnTo>
                <a:close/>
              </a:path>
            </a:pathLst>
          </a:custGeom>
          <a:blipFill>
            <a:blip r:embed="rId2"/>
            <a:stretch>
              <a:fillRect t="-1488" b="-1488"/>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endParaRPr lang="es-CO" sz="504"/>
          </a:p>
        </p:txBody>
      </p:sp>
      <p:sp>
        <p:nvSpPr>
          <p:cNvPr id="11" name="Freeform 11"/>
          <p:cNvSpPr/>
          <p:nvPr/>
        </p:nvSpPr>
        <p:spPr>
          <a:xfrm>
            <a:off x="3793036" y="2767376"/>
            <a:ext cx="1529751" cy="109872"/>
          </a:xfrm>
          <a:custGeom>
            <a:avLst/>
            <a:gdLst/>
            <a:ahLst/>
            <a:cxnLst/>
            <a:rect l="l" t="t" r="r" b="b"/>
            <a:pathLst>
              <a:path w="3059501" h="219743">
                <a:moveTo>
                  <a:pt x="0" y="0"/>
                </a:moveTo>
                <a:lnTo>
                  <a:pt x="3059501" y="0"/>
                </a:lnTo>
                <a:lnTo>
                  <a:pt x="3059501" y="219744"/>
                </a:lnTo>
                <a:lnTo>
                  <a:pt x="0" y="219744"/>
                </a:lnTo>
                <a:lnTo>
                  <a:pt x="0" y="0"/>
                </a:lnTo>
                <a:close/>
              </a:path>
            </a:pathLst>
          </a:custGeom>
          <a:blipFill>
            <a:blip r:embed="rId3"/>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endParaRPr lang="es-CO" sz="504"/>
          </a:p>
        </p:txBody>
      </p:sp>
      <p:sp>
        <p:nvSpPr>
          <p:cNvPr id="12" name="Freeform 12"/>
          <p:cNvSpPr/>
          <p:nvPr/>
        </p:nvSpPr>
        <p:spPr>
          <a:xfrm>
            <a:off x="1087969" y="-2018211"/>
            <a:ext cx="2968100" cy="2968100"/>
          </a:xfrm>
          <a:custGeom>
            <a:avLst/>
            <a:gdLst/>
            <a:ahLst/>
            <a:cxnLst/>
            <a:rect l="l" t="t" r="r" b="b"/>
            <a:pathLst>
              <a:path w="5936200" h="5936200">
                <a:moveTo>
                  <a:pt x="0" y="0"/>
                </a:moveTo>
                <a:lnTo>
                  <a:pt x="5936200" y="0"/>
                </a:lnTo>
                <a:lnTo>
                  <a:pt x="5936200" y="5936200"/>
                </a:lnTo>
                <a:lnTo>
                  <a:pt x="0" y="5936200"/>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endParaRPr lang="es-CO" sz="504"/>
          </a:p>
        </p:txBody>
      </p:sp>
      <p:sp>
        <p:nvSpPr>
          <p:cNvPr id="13" name="Freeform 13"/>
          <p:cNvSpPr/>
          <p:nvPr/>
        </p:nvSpPr>
        <p:spPr>
          <a:xfrm>
            <a:off x="-1612887" y="1834899"/>
            <a:ext cx="3225773" cy="3225773"/>
          </a:xfrm>
          <a:custGeom>
            <a:avLst/>
            <a:gdLst/>
            <a:ahLst/>
            <a:cxnLst/>
            <a:rect l="l" t="t" r="r" b="b"/>
            <a:pathLst>
              <a:path w="6451546" h="6451546">
                <a:moveTo>
                  <a:pt x="0" y="0"/>
                </a:moveTo>
                <a:lnTo>
                  <a:pt x="6451546" y="0"/>
                </a:lnTo>
                <a:lnTo>
                  <a:pt x="6451546" y="6451546"/>
                </a:lnTo>
                <a:lnTo>
                  <a:pt x="0" y="6451546"/>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endParaRPr lang="es-CO" sz="504"/>
          </a:p>
        </p:txBody>
      </p:sp>
      <p:sp>
        <p:nvSpPr>
          <p:cNvPr id="3" name="TextBox 3"/>
          <p:cNvSpPr txBox="1"/>
          <p:nvPr/>
        </p:nvSpPr>
        <p:spPr>
          <a:xfrm>
            <a:off x="2017155" y="3798331"/>
            <a:ext cx="9468174" cy="1392689"/>
          </a:xfrm>
          <a:prstGeom prst="rect">
            <a:avLst/>
          </a:prstGeom>
        </p:spPr>
        <p:txBody>
          <a:bodyPr wrap="square" lIns="0" tIns="0" rIns="0" bIns="0" rtlCol="0" anchor="t">
            <a:spAutoFit/>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lgn="ctr">
              <a:lnSpc>
                <a:spcPts val="3600"/>
              </a:lnSpc>
              <a:spcBef>
                <a:spcPct val="0"/>
              </a:spcBef>
            </a:pPr>
            <a:r>
              <a:rPr lang="es-CO" sz="3200" b="1">
                <a:latin typeface="Nunito"/>
                <a:ea typeface="Calibri"/>
                <a:cs typeface="Calibri"/>
              </a:rPr>
              <a:t>COMITÉ SECTORIAL PARA LA  ATENCIÓN DEL FENÓMENO "EL NIÑO" EN EL SECTOR MINERO ENERGÉTICO </a:t>
            </a:r>
          </a:p>
        </p:txBody>
      </p:sp>
      <p:grpSp>
        <p:nvGrpSpPr>
          <p:cNvPr id="21" name="Grupo 9">
            <a:extLst>
              <a:ext uri="{FF2B5EF4-FFF2-40B4-BE49-F238E27FC236}">
                <a16:creationId xmlns:a16="http://schemas.microsoft.com/office/drawing/2014/main" id="{1402E270-09A6-F183-57AB-2208C325AAD2}"/>
              </a:ext>
            </a:extLst>
          </p:cNvPr>
          <p:cNvGrpSpPr/>
          <p:nvPr/>
        </p:nvGrpSpPr>
        <p:grpSpPr>
          <a:xfrm>
            <a:off x="4750992" y="6098261"/>
            <a:ext cx="2686052" cy="82843"/>
            <a:chOff x="3200400" y="2340488"/>
            <a:chExt cx="3581402" cy="110457"/>
          </a:xfrm>
        </p:grpSpPr>
        <p:sp>
          <p:nvSpPr>
            <p:cNvPr id="18" name="Rectángulo 10">
              <a:extLst>
                <a:ext uri="{FF2B5EF4-FFF2-40B4-BE49-F238E27FC236}">
                  <a16:creationId xmlns:a16="http://schemas.microsoft.com/office/drawing/2014/main" id="{20AFDFDD-9230-647B-B732-1FB3B145E61E}"/>
                </a:ext>
              </a:extLst>
            </p:cNvPr>
            <p:cNvSpPr/>
            <p:nvPr/>
          </p:nvSpPr>
          <p:spPr>
            <a:xfrm>
              <a:off x="3200400" y="2340488"/>
              <a:ext cx="1752600" cy="110456"/>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43">
                <a:defRPr/>
              </a:pPr>
              <a:endParaRPr lang="es-CO" sz="900">
                <a:solidFill>
                  <a:prstClr val="white"/>
                </a:solidFill>
                <a:latin typeface="Calibri"/>
              </a:endParaRPr>
            </a:p>
          </p:txBody>
        </p:sp>
        <p:sp>
          <p:nvSpPr>
            <p:cNvPr id="19" name="Rectángulo 11">
              <a:extLst>
                <a:ext uri="{FF2B5EF4-FFF2-40B4-BE49-F238E27FC236}">
                  <a16:creationId xmlns:a16="http://schemas.microsoft.com/office/drawing/2014/main" id="{44480C23-F30C-21DC-9131-39895171001A}"/>
                </a:ext>
              </a:extLst>
            </p:cNvPr>
            <p:cNvSpPr/>
            <p:nvPr/>
          </p:nvSpPr>
          <p:spPr>
            <a:xfrm>
              <a:off x="4953000" y="2340489"/>
              <a:ext cx="914400" cy="110456"/>
            </a:xfrm>
            <a:prstGeom prst="rect">
              <a:avLst/>
            </a:prstGeom>
            <a:solidFill>
              <a:srgbClr val="003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43">
                <a:defRPr/>
              </a:pPr>
              <a:endParaRPr lang="es-CO" sz="900">
                <a:solidFill>
                  <a:prstClr val="white"/>
                </a:solidFill>
                <a:latin typeface="Calibri"/>
              </a:endParaRPr>
            </a:p>
          </p:txBody>
        </p:sp>
        <p:sp>
          <p:nvSpPr>
            <p:cNvPr id="20" name="Rectángulo 12">
              <a:extLst>
                <a:ext uri="{FF2B5EF4-FFF2-40B4-BE49-F238E27FC236}">
                  <a16:creationId xmlns:a16="http://schemas.microsoft.com/office/drawing/2014/main" id="{345BC04A-3B66-057F-3331-24AE9011CEC2}"/>
                </a:ext>
              </a:extLst>
            </p:cNvPr>
            <p:cNvSpPr/>
            <p:nvPr/>
          </p:nvSpPr>
          <p:spPr>
            <a:xfrm>
              <a:off x="5867402" y="2340488"/>
              <a:ext cx="914400" cy="110456"/>
            </a:xfrm>
            <a:prstGeom prst="rect">
              <a:avLst/>
            </a:prstGeom>
            <a:solidFill>
              <a:srgbClr val="D80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43">
                <a:defRPr/>
              </a:pPr>
              <a:endParaRPr lang="es-CO" sz="900">
                <a:solidFill>
                  <a:prstClr val="white"/>
                </a:solidFill>
                <a:latin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A6F44-EE34-2D25-0094-5E3DE1ECC32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461CB81-57E7-F039-4EEE-3A15A6E4C848}"/>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9465EF81-06EC-F9F2-1FF9-AB60482C5EB5}"/>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1F9A46A9-033C-0480-7B03-A77F396040E2}"/>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7CE3BC60-614E-D4E3-6A11-F0A1409EEE6E}"/>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sp>
        <p:nvSpPr>
          <p:cNvPr id="6" name="TextBox 6">
            <a:extLst>
              <a:ext uri="{FF2B5EF4-FFF2-40B4-BE49-F238E27FC236}">
                <a16:creationId xmlns:a16="http://schemas.microsoft.com/office/drawing/2014/main" id="{818333CB-EE88-A3CD-87C3-C35B213EB415}"/>
              </a:ext>
            </a:extLst>
          </p:cNvPr>
          <p:cNvSpPr txBox="1"/>
          <p:nvPr/>
        </p:nvSpPr>
        <p:spPr>
          <a:xfrm>
            <a:off x="-2212803" y="770471"/>
            <a:ext cx="7961287" cy="369332"/>
          </a:xfrm>
          <a:prstGeom prst="rect">
            <a:avLst/>
          </a:prstGeom>
        </p:spPr>
        <p:txBody>
          <a:bodyPr wrap="square" lIns="0" tIns="0" rIns="0" bIns="0" rtlCol="0" anchor="t">
            <a:spAutoFit/>
          </a:bodyPr>
          <a:lstStyle/>
          <a:p>
            <a:pPr algn="ctr" defTabSz="609630"/>
            <a:r>
              <a:rPr lang="es-MX" sz="2400" b="1">
                <a:solidFill>
                  <a:srgbClr val="FFC000"/>
                </a:solidFill>
                <a:latin typeface="Nunito"/>
                <a:ea typeface="Calibri"/>
                <a:cs typeface="Calibri"/>
              </a:rPr>
              <a:t>Orden del día</a:t>
            </a:r>
            <a:endParaRPr lang="en-US">
              <a:solidFill>
                <a:srgbClr val="FFC000"/>
              </a:solidFill>
              <a:latin typeface="Nunito"/>
            </a:endParaRPr>
          </a:p>
        </p:txBody>
      </p:sp>
      <p:sp>
        <p:nvSpPr>
          <p:cNvPr id="30" name="CuadroTexto 29">
            <a:extLst>
              <a:ext uri="{FF2B5EF4-FFF2-40B4-BE49-F238E27FC236}">
                <a16:creationId xmlns:a16="http://schemas.microsoft.com/office/drawing/2014/main" id="{E8581EAF-EF26-591D-DC1D-3F0F3EF6835C}"/>
              </a:ext>
            </a:extLst>
          </p:cNvPr>
          <p:cNvSpPr txBox="1"/>
          <p:nvPr/>
        </p:nvSpPr>
        <p:spPr>
          <a:xfrm>
            <a:off x="793214" y="1631987"/>
            <a:ext cx="10228568" cy="2339102"/>
          </a:xfrm>
          <a:prstGeom prst="rect">
            <a:avLst/>
          </a:prstGeom>
          <a:noFill/>
        </p:spPr>
        <p:txBody>
          <a:bodyPr wrap="square" lIns="121920" tIns="60960" rIns="121920" bIns="60960" anchor="t">
            <a:spAutoFit/>
          </a:bodyPr>
          <a:lstStyle/>
          <a:p>
            <a:pPr marL="342900" indent="-342900" algn="just" defTabSz="914400">
              <a:buAutoNum type="arabicPeriod"/>
              <a:defRPr/>
            </a:pPr>
            <a:r>
              <a:rPr lang="es-419" sz="1600" kern="0">
                <a:solidFill>
                  <a:srgbClr val="000000"/>
                </a:solidFill>
                <a:latin typeface="Nunito"/>
                <a:ea typeface="+mn-lt"/>
                <a:cs typeface="+mn-lt"/>
                <a:sym typeface="Arial"/>
              </a:rPr>
              <a:t>Instalación del Comité Sectorial para la Articulación y Seguimiento de Acciones orientadas a la atención del Fenómeno del Nino, según la Resolución 40269 de 2026. </a:t>
            </a:r>
            <a:endParaRPr lang="en-US">
              <a:latin typeface="Nunito"/>
              <a:ea typeface="Calibri"/>
              <a:cs typeface="Calibri"/>
            </a:endParaRPr>
          </a:p>
          <a:p>
            <a:pPr marL="342900" indent="-342900" algn="just" defTabSz="914400">
              <a:buAutoNum type="arabicPeriod"/>
              <a:defRPr/>
            </a:pPr>
            <a:endParaRPr lang="es-419" sz="1600" kern="0">
              <a:solidFill>
                <a:srgbClr val="000000"/>
              </a:solidFill>
              <a:latin typeface="Nunito"/>
              <a:ea typeface="+mn-lt"/>
              <a:cs typeface="+mn-lt"/>
              <a:sym typeface="Arial"/>
            </a:endParaRPr>
          </a:p>
          <a:p>
            <a:pPr marL="342900" indent="-342900" algn="just" defTabSz="914400">
              <a:buAutoNum type="arabicPeriod"/>
              <a:defRPr/>
            </a:pPr>
            <a:r>
              <a:rPr lang="es-419" sz="1600" kern="0">
                <a:solidFill>
                  <a:srgbClr val="000000"/>
                </a:solidFill>
                <a:latin typeface="Nunito"/>
                <a:ea typeface="+mn-lt"/>
                <a:cs typeface="+mn-lt"/>
                <a:sym typeface="Arial"/>
              </a:rPr>
              <a:t>Seguimiento a las actividades preparatorias para el mantenimiento de SPEC, según asignación de responsables definidos en el CACSE, CNO Gas y Eléctrico. </a:t>
            </a:r>
            <a:endParaRPr lang="es-ES">
              <a:latin typeface="Nunito"/>
              <a:ea typeface="Calibri"/>
              <a:cs typeface="Calibri"/>
            </a:endParaRPr>
          </a:p>
          <a:p>
            <a:pPr marL="342900" indent="-342900" algn="just" defTabSz="914400">
              <a:buAutoNum type="arabicPeriod"/>
              <a:defRPr/>
            </a:pPr>
            <a:endParaRPr lang="es-419" sz="1600" kern="0">
              <a:solidFill>
                <a:srgbClr val="000000"/>
              </a:solidFill>
              <a:latin typeface="Nunito"/>
              <a:ea typeface="+mn-lt"/>
              <a:cs typeface="+mn-lt"/>
              <a:sym typeface="Arial"/>
            </a:endParaRPr>
          </a:p>
          <a:p>
            <a:pPr marL="342900" indent="-342900" algn="just" defTabSz="914400">
              <a:buAutoNum type="arabicPeriod"/>
              <a:defRPr/>
            </a:pPr>
            <a:r>
              <a:rPr lang="es-419" sz="1600" kern="0">
                <a:solidFill>
                  <a:srgbClr val="000000"/>
                </a:solidFill>
                <a:latin typeface="Nunito"/>
                <a:ea typeface="+mn-lt"/>
                <a:cs typeface="+mn-lt"/>
                <a:sym typeface="Arial"/>
              </a:rPr>
              <a:t>Revisión de los hitos establecidos en la Resolución 40267 de 2026, “Por la cual se adoptan medidas para el abastecimiento de gas natural con ocasión del Mantenimiento Programado de la Infraestructura de Regasificación en el año 2026”</a:t>
            </a:r>
            <a:endParaRPr lang="es-ES">
              <a:latin typeface="Nunito"/>
              <a:ea typeface="Calibri"/>
              <a:cs typeface="Calibri"/>
            </a:endParaRPr>
          </a:p>
        </p:txBody>
      </p:sp>
    </p:spTree>
    <p:extLst>
      <p:ext uri="{BB962C8B-B14F-4D97-AF65-F5344CB8AC3E}">
        <p14:creationId xmlns:p14="http://schemas.microsoft.com/office/powerpoint/2010/main" val="3130969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5ED4B-1E88-DC29-DA3F-94F449E09D3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1B86227-894A-8E5D-6455-1CE38721870B}"/>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11FEAFCB-287F-83EC-FAC9-6E2BA6D638C0}"/>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98182E51-6CE2-1AEB-F77C-9045D3239827}"/>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A983E6F2-EEC5-A259-7E54-3F99C19CC13D}"/>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sp>
        <p:nvSpPr>
          <p:cNvPr id="6" name="TextBox 6">
            <a:extLst>
              <a:ext uri="{FF2B5EF4-FFF2-40B4-BE49-F238E27FC236}">
                <a16:creationId xmlns:a16="http://schemas.microsoft.com/office/drawing/2014/main" id="{D8C9D804-EF70-0192-6CC6-353A0248A6BC}"/>
              </a:ext>
            </a:extLst>
          </p:cNvPr>
          <p:cNvSpPr txBox="1"/>
          <p:nvPr/>
        </p:nvSpPr>
        <p:spPr>
          <a:xfrm>
            <a:off x="2115357" y="528760"/>
            <a:ext cx="7961287" cy="369332"/>
          </a:xfrm>
          <a:prstGeom prst="rect">
            <a:avLst/>
          </a:prstGeom>
        </p:spPr>
        <p:txBody>
          <a:bodyPr wrap="square" lIns="0" tIns="0" rIns="0" bIns="0" rtlCol="0" anchor="t">
            <a:spAutoFit/>
          </a:bodyPr>
          <a:lstStyle/>
          <a:p>
            <a:pPr marL="457200" indent="-457200" algn="ctr" defTabSz="609630">
              <a:buAutoNum type="arabicPeriod"/>
            </a:pPr>
            <a:r>
              <a:rPr lang="es-MX" sz="2400" b="1">
                <a:solidFill>
                  <a:prstClr val="black"/>
                </a:solidFill>
                <a:latin typeface="Nunito"/>
                <a:ea typeface="Calibri"/>
                <a:cs typeface="Calibri"/>
              </a:rPr>
              <a:t>Instalación del Comité Sectorial</a:t>
            </a:r>
          </a:p>
        </p:txBody>
      </p:sp>
      <p:sp>
        <p:nvSpPr>
          <p:cNvPr id="13" name="CuadroTexto 12">
            <a:extLst>
              <a:ext uri="{FF2B5EF4-FFF2-40B4-BE49-F238E27FC236}">
                <a16:creationId xmlns:a16="http://schemas.microsoft.com/office/drawing/2014/main" id="{8200E05D-BDC2-3246-C063-A06050480DD8}"/>
              </a:ext>
            </a:extLst>
          </p:cNvPr>
          <p:cNvSpPr txBox="1"/>
          <p:nvPr/>
        </p:nvSpPr>
        <p:spPr>
          <a:xfrm>
            <a:off x="1283245" y="2141004"/>
            <a:ext cx="1640193" cy="369332"/>
          </a:xfrm>
          <a:prstGeom prst="rect">
            <a:avLst/>
          </a:prstGeom>
          <a:noFill/>
        </p:spPr>
        <p:txBody>
          <a:bodyPr wrap="none" lIns="91440" tIns="45720" rIns="91440" bIns="45720" rtlCol="0" anchor="t">
            <a:spAutoFit/>
          </a:bodyPr>
          <a:lstStyle/>
          <a:p>
            <a:r>
              <a:rPr lang="es-CO" b="1">
                <a:latin typeface="Nunito"/>
              </a:rPr>
              <a:t>Normatividad</a:t>
            </a:r>
            <a:endParaRPr lang="en-US">
              <a:ea typeface="Calibri"/>
              <a:cs typeface="Calibri"/>
            </a:endParaRPr>
          </a:p>
        </p:txBody>
      </p:sp>
      <p:sp>
        <p:nvSpPr>
          <p:cNvPr id="15" name="CuadroTexto 14">
            <a:extLst>
              <a:ext uri="{FF2B5EF4-FFF2-40B4-BE49-F238E27FC236}">
                <a16:creationId xmlns:a16="http://schemas.microsoft.com/office/drawing/2014/main" id="{6A62A4A1-6192-2D1D-B6E1-801E83414A25}"/>
              </a:ext>
            </a:extLst>
          </p:cNvPr>
          <p:cNvSpPr txBox="1"/>
          <p:nvPr/>
        </p:nvSpPr>
        <p:spPr>
          <a:xfrm>
            <a:off x="4884552" y="2143355"/>
            <a:ext cx="909223" cy="369332"/>
          </a:xfrm>
          <a:prstGeom prst="rect">
            <a:avLst/>
          </a:prstGeom>
          <a:noFill/>
        </p:spPr>
        <p:txBody>
          <a:bodyPr wrap="none" lIns="91440" tIns="45720" rIns="91440" bIns="45720" rtlCol="0" anchor="t">
            <a:spAutoFit/>
          </a:bodyPr>
          <a:lstStyle/>
          <a:p>
            <a:r>
              <a:rPr lang="es-CO" b="1">
                <a:latin typeface="Nunito"/>
              </a:rPr>
              <a:t>Objeto</a:t>
            </a:r>
            <a:endParaRPr lang="en-US"/>
          </a:p>
        </p:txBody>
      </p:sp>
      <p:sp>
        <p:nvSpPr>
          <p:cNvPr id="16" name="CuadroTexto 15">
            <a:extLst>
              <a:ext uri="{FF2B5EF4-FFF2-40B4-BE49-F238E27FC236}">
                <a16:creationId xmlns:a16="http://schemas.microsoft.com/office/drawing/2014/main" id="{5480A3A7-AB3A-E1AD-4924-CD0B28CF649E}"/>
              </a:ext>
            </a:extLst>
          </p:cNvPr>
          <p:cNvSpPr txBox="1"/>
          <p:nvPr/>
        </p:nvSpPr>
        <p:spPr>
          <a:xfrm>
            <a:off x="8926405" y="1960475"/>
            <a:ext cx="1390124" cy="369332"/>
          </a:xfrm>
          <a:prstGeom prst="rect">
            <a:avLst/>
          </a:prstGeom>
          <a:noFill/>
        </p:spPr>
        <p:txBody>
          <a:bodyPr wrap="none" lIns="91440" tIns="45720" rIns="91440" bIns="45720" rtlCol="0" anchor="t">
            <a:spAutoFit/>
          </a:bodyPr>
          <a:lstStyle/>
          <a:p>
            <a:r>
              <a:rPr lang="es-CO" b="1">
                <a:latin typeface="Nunito"/>
              </a:rPr>
              <a:t>Integración</a:t>
            </a:r>
            <a:endParaRPr lang="en-US"/>
          </a:p>
        </p:txBody>
      </p:sp>
      <p:sp>
        <p:nvSpPr>
          <p:cNvPr id="21" name="CuadroTexto 20">
            <a:extLst>
              <a:ext uri="{FF2B5EF4-FFF2-40B4-BE49-F238E27FC236}">
                <a16:creationId xmlns:a16="http://schemas.microsoft.com/office/drawing/2014/main" id="{3336EBFE-A35B-1948-0543-499096D328C1}"/>
              </a:ext>
            </a:extLst>
          </p:cNvPr>
          <p:cNvSpPr txBox="1"/>
          <p:nvPr/>
        </p:nvSpPr>
        <p:spPr>
          <a:xfrm>
            <a:off x="476638" y="2991508"/>
            <a:ext cx="3121152" cy="323493"/>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Art. 208 y 365 Constitución Política</a:t>
            </a:r>
          </a:p>
        </p:txBody>
      </p:sp>
      <p:sp>
        <p:nvSpPr>
          <p:cNvPr id="22" name="CuadroTexto 21">
            <a:extLst>
              <a:ext uri="{FF2B5EF4-FFF2-40B4-BE49-F238E27FC236}">
                <a16:creationId xmlns:a16="http://schemas.microsoft.com/office/drawing/2014/main" id="{E8EF8CAC-257B-3B44-0CC5-27D1CD7528F3}"/>
              </a:ext>
            </a:extLst>
          </p:cNvPr>
          <p:cNvSpPr txBox="1"/>
          <p:nvPr/>
        </p:nvSpPr>
        <p:spPr>
          <a:xfrm>
            <a:off x="479009" y="3423524"/>
            <a:ext cx="3121152" cy="323493"/>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Ley 142 y 143 de 1994</a:t>
            </a:r>
            <a:endParaRPr lang="en-US"/>
          </a:p>
        </p:txBody>
      </p:sp>
      <p:sp>
        <p:nvSpPr>
          <p:cNvPr id="30" name="CuadroTexto 29">
            <a:extLst>
              <a:ext uri="{FF2B5EF4-FFF2-40B4-BE49-F238E27FC236}">
                <a16:creationId xmlns:a16="http://schemas.microsoft.com/office/drawing/2014/main" id="{1C8B9D14-A161-E981-2516-BDD412471237}"/>
              </a:ext>
            </a:extLst>
          </p:cNvPr>
          <p:cNvSpPr txBox="1"/>
          <p:nvPr/>
        </p:nvSpPr>
        <p:spPr>
          <a:xfrm>
            <a:off x="389497" y="1077472"/>
            <a:ext cx="10876243" cy="861774"/>
          </a:xfrm>
          <a:prstGeom prst="rect">
            <a:avLst/>
          </a:prstGeom>
          <a:noFill/>
        </p:spPr>
        <p:txBody>
          <a:bodyPr wrap="square" lIns="121920" tIns="60960" rIns="121920" bIns="60960" anchor="t">
            <a:spAutoFit/>
          </a:bodyPr>
          <a:lstStyle/>
          <a:p>
            <a:pPr algn="just" defTabSz="914400">
              <a:buClr>
                <a:srgbClr val="000000"/>
              </a:buClr>
              <a:defRPr/>
            </a:pPr>
            <a:r>
              <a:rPr lang="es-ES" sz="1600" kern="0" dirty="0">
                <a:solidFill>
                  <a:srgbClr val="000000"/>
                </a:solidFill>
                <a:latin typeface="Nunito Sans"/>
                <a:cs typeface="Arial"/>
                <a:sym typeface="Arial"/>
              </a:rPr>
              <a:t>Resolución 40269 de 12 de junio 2026: Por la cual se crea el comité Sectorial para la articulación y seguimiento de acciones orientadas a la atención del fenómeno de "El Niño" en el sector minero energético y se dictan otras disposiciones.</a:t>
            </a:r>
            <a:endParaRPr lang="es-ES" sz="1600" i="0" u="none" strike="noStrike" kern="0" cap="none" spc="0" normalizeH="0" baseline="0" noProof="0" dirty="0">
              <a:ln>
                <a:noFill/>
              </a:ln>
              <a:solidFill>
                <a:srgbClr val="000000"/>
              </a:solidFill>
              <a:effectLst/>
              <a:uLnTx/>
              <a:uFillTx/>
              <a:latin typeface="Nunito Sans"/>
              <a:cs typeface="Arial"/>
            </a:endParaRPr>
          </a:p>
        </p:txBody>
      </p:sp>
      <p:sp>
        <p:nvSpPr>
          <p:cNvPr id="40" name="CuadroTexto 39">
            <a:extLst>
              <a:ext uri="{FF2B5EF4-FFF2-40B4-BE49-F238E27FC236}">
                <a16:creationId xmlns:a16="http://schemas.microsoft.com/office/drawing/2014/main" id="{C6ACF49F-E39D-7746-F0C6-8F95370FEB9C}"/>
              </a:ext>
            </a:extLst>
          </p:cNvPr>
          <p:cNvSpPr txBox="1"/>
          <p:nvPr/>
        </p:nvSpPr>
        <p:spPr>
          <a:xfrm>
            <a:off x="3942984" y="2953812"/>
            <a:ext cx="3000908" cy="2758202"/>
          </a:xfrm>
          <a:prstGeom prst="roundRect">
            <a:avLst/>
          </a:prstGeom>
          <a:noFill/>
          <a:ln>
            <a:solidFill>
              <a:schemeClr val="accent6">
                <a:lumMod val="40000"/>
                <a:lumOff val="60000"/>
              </a:schemeClr>
            </a:solidFill>
          </a:ln>
        </p:spPr>
        <p:txBody>
          <a:bodyPr wrap="square" lIns="91440" tIns="45720" rIns="91440" bIns="45720" anchor="t">
            <a:spAutoFit/>
          </a:bodyPr>
          <a:lstStyle/>
          <a:p>
            <a:pPr algn="just" defTabSz="609630"/>
            <a:r>
              <a:rPr lang="es-ES" sz="1300">
                <a:latin typeface="Nunito"/>
                <a:ea typeface="+mn-lt"/>
                <a:cs typeface="+mn-lt"/>
              </a:rPr>
              <a:t>Planear, coordinar, proponer, hacer seguimiento y evaluar acciones, estrategias y medidas adoptadas por las entidades del sector minero energético para la </a:t>
            </a:r>
            <a:r>
              <a:rPr lang="es-ES" sz="1300" err="1">
                <a:latin typeface="Nunito"/>
                <a:ea typeface="+mn-lt"/>
                <a:cs typeface="+mn-lt"/>
              </a:rPr>
              <a:t>preve</a:t>
            </a:r>
            <a:r>
              <a:rPr lang="es-ES" sz="1300">
                <a:latin typeface="Nunito"/>
                <a:ea typeface="+mn-lt"/>
                <a:cs typeface="+mn-lt"/>
              </a:rPr>
              <a:t>nción, mitigación y atención de los impactos asociados al Fenómeno de "El Niño", garantizando la articulación y </a:t>
            </a:r>
            <a:r>
              <a:rPr lang="es-ES" sz="1300" err="1">
                <a:latin typeface="Nunito"/>
                <a:ea typeface="+mn-lt"/>
                <a:cs typeface="+mn-lt"/>
              </a:rPr>
              <a:t>colab</a:t>
            </a:r>
            <a:r>
              <a:rPr lang="es-ES" sz="1300">
                <a:latin typeface="Nunito"/>
                <a:ea typeface="+mn-lt"/>
                <a:cs typeface="+mn-lt"/>
              </a:rPr>
              <a:t>oración institucional para la continuidad en la prestación de los servicios del sector.</a:t>
            </a:r>
            <a:endParaRPr lang="es-ES" sz="1300">
              <a:latin typeface="Nunito"/>
              <a:ea typeface="Calibri"/>
              <a:cs typeface="Calibri"/>
            </a:endParaRPr>
          </a:p>
        </p:txBody>
      </p:sp>
      <p:sp>
        <p:nvSpPr>
          <p:cNvPr id="48" name="CuadroTexto 47">
            <a:extLst>
              <a:ext uri="{FF2B5EF4-FFF2-40B4-BE49-F238E27FC236}">
                <a16:creationId xmlns:a16="http://schemas.microsoft.com/office/drawing/2014/main" id="{4E3388BF-B5A6-92A8-A854-487837B245BD}"/>
              </a:ext>
            </a:extLst>
          </p:cNvPr>
          <p:cNvSpPr txBox="1"/>
          <p:nvPr/>
        </p:nvSpPr>
        <p:spPr>
          <a:xfrm>
            <a:off x="7394581" y="2441889"/>
            <a:ext cx="4597375" cy="4104513"/>
          </a:xfrm>
          <a:prstGeom prst="flowChartAlternateProcess">
            <a:avLst/>
          </a:prstGeom>
          <a:noFill/>
          <a:ln w="12700">
            <a:solidFill>
              <a:schemeClr val="accent6">
                <a:lumMod val="40000"/>
                <a:lumOff val="60000"/>
              </a:schemeClr>
            </a:solidFill>
          </a:ln>
        </p:spPr>
        <p:style>
          <a:lnRef idx="2">
            <a:schemeClr val="accent3"/>
          </a:lnRef>
          <a:fillRef idx="1">
            <a:schemeClr val="lt1"/>
          </a:fillRef>
          <a:effectRef idx="0">
            <a:schemeClr val="accent3"/>
          </a:effectRef>
          <a:fontRef idx="minor">
            <a:schemeClr val="dk1"/>
          </a:fontRef>
        </p:style>
        <p:txBody>
          <a:bodyPr wrap="square" lIns="91440" tIns="45720" rIns="91440" bIns="45720" anchor="t">
            <a:spAutoFit/>
          </a:bodyPr>
          <a:lstStyle>
            <a:defPPr>
              <a:defRPr lang="en-US"/>
            </a:defPPr>
            <a:lvl1pPr algn="just" defTabSz="609630">
              <a:defRPr sz="1300">
                <a:solidFill>
                  <a:prstClr val="black"/>
                </a:solidFill>
                <a:latin typeface="Nunito" pitchFamily="2" charset="0"/>
              </a:defRPr>
            </a:lvl1pPr>
          </a:lstStyle>
          <a:p>
            <a:pPr marL="342900" indent="-342900">
              <a:buAutoNum type="arabicPeriod"/>
            </a:pPr>
            <a:r>
              <a:rPr lang="es-ES">
                <a:latin typeface="Nunito"/>
              </a:rPr>
              <a:t>Ministro de Minas y Energía o su delegado </a:t>
            </a:r>
            <a:r>
              <a:rPr lang="es-ES">
                <a:solidFill>
                  <a:schemeClr val="accent6">
                    <a:lumMod val="76000"/>
                  </a:schemeClr>
                </a:solidFill>
                <a:latin typeface="Nunito"/>
              </a:rPr>
              <a:t>(Preside)</a:t>
            </a:r>
            <a:endParaRPr lang="en-US">
              <a:solidFill>
                <a:schemeClr val="accent6">
                  <a:lumMod val="76000"/>
                </a:schemeClr>
              </a:solidFill>
            </a:endParaRPr>
          </a:p>
          <a:p>
            <a:pPr marL="342900" indent="-342900">
              <a:buAutoNum type="arabicPeriod"/>
            </a:pPr>
            <a:r>
              <a:rPr lang="es-ES">
                <a:latin typeface="Nunito"/>
              </a:rPr>
              <a:t>Viceministro de Energía o su delegado</a:t>
            </a:r>
          </a:p>
          <a:p>
            <a:pPr marL="342900" indent="-342900">
              <a:buAutoNum type="arabicPeriod"/>
            </a:pPr>
            <a:r>
              <a:rPr lang="es-ES">
                <a:latin typeface="Nunito"/>
              </a:rPr>
              <a:t>Jefe OARE del MME o su delegado</a:t>
            </a:r>
          </a:p>
          <a:p>
            <a:pPr marL="342900" indent="-342900">
              <a:buAutoNum type="arabicPeriod"/>
            </a:pPr>
            <a:r>
              <a:rPr lang="es-ES">
                <a:latin typeface="Nunito"/>
              </a:rPr>
              <a:t>Director de Energía Eléctrica MME o su delegado </a:t>
            </a:r>
            <a:r>
              <a:rPr lang="es-ES">
                <a:solidFill>
                  <a:schemeClr val="accent6">
                    <a:lumMod val="76000"/>
                  </a:schemeClr>
                </a:solidFill>
                <a:latin typeface="Nunito"/>
              </a:rPr>
              <a:t>(Secretaría Técnica)</a:t>
            </a:r>
          </a:p>
          <a:p>
            <a:pPr marL="342900" indent="-342900">
              <a:buAutoNum type="arabicPeriod"/>
            </a:pPr>
            <a:r>
              <a:rPr lang="es-ES">
                <a:latin typeface="Nunito"/>
              </a:rPr>
              <a:t>Director Hidrocarburos MME o su delegado</a:t>
            </a:r>
          </a:p>
          <a:p>
            <a:pPr marL="342900" indent="-342900">
              <a:buAutoNum type="arabicPeriod"/>
            </a:pPr>
            <a:r>
              <a:rPr lang="es-ES">
                <a:latin typeface="Nunito"/>
              </a:rPr>
              <a:t>Director IPSE o su delegado</a:t>
            </a:r>
          </a:p>
          <a:p>
            <a:pPr marL="342900" indent="-342900">
              <a:buAutoNum type="arabicPeriod"/>
            </a:pPr>
            <a:r>
              <a:rPr lang="es-ES">
                <a:latin typeface="Nunito"/>
              </a:rPr>
              <a:t>Director UPME o su delegado</a:t>
            </a:r>
          </a:p>
          <a:p>
            <a:pPr marL="342900" indent="-342900">
              <a:buAutoNum type="arabicPeriod"/>
            </a:pPr>
            <a:r>
              <a:rPr lang="es-ES">
                <a:latin typeface="Nunito"/>
              </a:rPr>
              <a:t>Presidente ANH o su delegado</a:t>
            </a:r>
          </a:p>
          <a:p>
            <a:pPr marL="342900" indent="-342900">
              <a:buAutoNum type="arabicPeriod"/>
            </a:pPr>
            <a:r>
              <a:rPr lang="es-ES">
                <a:latin typeface="Nunito"/>
              </a:rPr>
              <a:t>Dos </a:t>
            </a:r>
            <a:r>
              <a:rPr lang="es-ES" err="1">
                <a:latin typeface="Nunito"/>
              </a:rPr>
              <a:t>comis</a:t>
            </a:r>
            <a:r>
              <a:rPr lang="es-ES">
                <a:latin typeface="Nunito"/>
              </a:rPr>
              <a:t>ionados de la CREG, quienes representan un solo voto y serán designados por el presidente de dicha comisión</a:t>
            </a:r>
          </a:p>
          <a:p>
            <a:pPr marL="342900" indent="-342900">
              <a:buAutoNum type="arabicPeriod"/>
            </a:pPr>
            <a:endParaRPr lang="es-ES"/>
          </a:p>
          <a:p>
            <a:r>
              <a:rPr lang="es-ES">
                <a:latin typeface="Nunito"/>
              </a:rPr>
              <a:t>Invitados con voz sin voto:</a:t>
            </a:r>
          </a:p>
          <a:p>
            <a:endParaRPr lang="es-ES"/>
          </a:p>
          <a:p>
            <a:r>
              <a:rPr lang="es-ES">
                <a:latin typeface="Nunito"/>
              </a:rPr>
              <a:t>Presidente Ecopetrol o su delegado</a:t>
            </a:r>
          </a:p>
          <a:p>
            <a:r>
              <a:rPr lang="es-ES">
                <a:latin typeface="Nunito"/>
              </a:rPr>
              <a:t>Presidente ISA o su delgado</a:t>
            </a:r>
            <a:endParaRPr lang="es-ES"/>
          </a:p>
        </p:txBody>
      </p:sp>
      <p:cxnSp>
        <p:nvCxnSpPr>
          <p:cNvPr id="39" name="Conector recto 38">
            <a:extLst>
              <a:ext uri="{FF2B5EF4-FFF2-40B4-BE49-F238E27FC236}">
                <a16:creationId xmlns:a16="http://schemas.microsoft.com/office/drawing/2014/main" id="{A58CB64F-EB00-F08D-4190-AB58EEB0289C}"/>
              </a:ext>
            </a:extLst>
          </p:cNvPr>
          <p:cNvCxnSpPr>
            <a:cxnSpLocks/>
          </p:cNvCxnSpPr>
          <p:nvPr/>
        </p:nvCxnSpPr>
        <p:spPr>
          <a:xfrm>
            <a:off x="1295437" y="2573647"/>
            <a:ext cx="1626293"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44" name="Conector recto 43">
            <a:extLst>
              <a:ext uri="{FF2B5EF4-FFF2-40B4-BE49-F238E27FC236}">
                <a16:creationId xmlns:a16="http://schemas.microsoft.com/office/drawing/2014/main" id="{BCA1C007-09DC-F71D-3747-42E98A6560B5}"/>
              </a:ext>
            </a:extLst>
          </p:cNvPr>
          <p:cNvCxnSpPr>
            <a:cxnSpLocks/>
          </p:cNvCxnSpPr>
          <p:nvPr/>
        </p:nvCxnSpPr>
        <p:spPr>
          <a:xfrm>
            <a:off x="4884552" y="2543167"/>
            <a:ext cx="94355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46" name="Conector recto 45">
            <a:extLst>
              <a:ext uri="{FF2B5EF4-FFF2-40B4-BE49-F238E27FC236}">
                <a16:creationId xmlns:a16="http://schemas.microsoft.com/office/drawing/2014/main" id="{EDE52F1F-62C8-C9F9-C804-3D9A902D2356}"/>
              </a:ext>
            </a:extLst>
          </p:cNvPr>
          <p:cNvCxnSpPr>
            <a:cxnSpLocks/>
          </p:cNvCxnSpPr>
          <p:nvPr/>
        </p:nvCxnSpPr>
        <p:spPr>
          <a:xfrm>
            <a:off x="8923589" y="2360287"/>
            <a:ext cx="1385753" cy="0"/>
          </a:xfrm>
          <a:prstGeom prst="line">
            <a:avLst/>
          </a:prstGeom>
          <a:ln w="28575"/>
        </p:spPr>
        <p:style>
          <a:lnRef idx="1">
            <a:schemeClr val="dk1"/>
          </a:lnRef>
          <a:fillRef idx="0">
            <a:schemeClr val="dk1"/>
          </a:fillRef>
          <a:effectRef idx="0">
            <a:schemeClr val="dk1"/>
          </a:effectRef>
          <a:fontRef idx="minor">
            <a:schemeClr val="tx1"/>
          </a:fontRef>
        </p:style>
      </p:cxnSp>
      <p:sp>
        <p:nvSpPr>
          <p:cNvPr id="7" name="CuadroTexto 21">
            <a:extLst>
              <a:ext uri="{FF2B5EF4-FFF2-40B4-BE49-F238E27FC236}">
                <a16:creationId xmlns:a16="http://schemas.microsoft.com/office/drawing/2014/main" id="{4080D388-4B8F-48F0-716B-216EAC9E0D0B}"/>
              </a:ext>
            </a:extLst>
          </p:cNvPr>
          <p:cNvSpPr txBox="1"/>
          <p:nvPr/>
        </p:nvSpPr>
        <p:spPr>
          <a:xfrm>
            <a:off x="479009" y="3862436"/>
            <a:ext cx="3121152" cy="323493"/>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Ley 489 de 1998</a:t>
            </a:r>
            <a:endParaRPr lang="en-US"/>
          </a:p>
        </p:txBody>
      </p:sp>
      <p:sp>
        <p:nvSpPr>
          <p:cNvPr id="18" name="CuadroTexto 21">
            <a:extLst>
              <a:ext uri="{FF2B5EF4-FFF2-40B4-BE49-F238E27FC236}">
                <a16:creationId xmlns:a16="http://schemas.microsoft.com/office/drawing/2014/main" id="{9F394DF1-E3F1-F867-B3BE-7FB278118626}"/>
              </a:ext>
            </a:extLst>
          </p:cNvPr>
          <p:cNvSpPr txBox="1"/>
          <p:nvPr/>
        </p:nvSpPr>
        <p:spPr>
          <a:xfrm>
            <a:off x="479009" y="4331828"/>
            <a:ext cx="3121152" cy="323493"/>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Ley 1931 de 2018</a:t>
            </a:r>
            <a:endParaRPr lang="en-US"/>
          </a:p>
        </p:txBody>
      </p:sp>
      <p:sp>
        <p:nvSpPr>
          <p:cNvPr id="20" name="CuadroTexto 21">
            <a:extLst>
              <a:ext uri="{FF2B5EF4-FFF2-40B4-BE49-F238E27FC236}">
                <a16:creationId xmlns:a16="http://schemas.microsoft.com/office/drawing/2014/main" id="{554EA9FB-96D9-1F43-1141-FF470F7E9C43}"/>
              </a:ext>
            </a:extLst>
          </p:cNvPr>
          <p:cNvSpPr txBox="1"/>
          <p:nvPr/>
        </p:nvSpPr>
        <p:spPr>
          <a:xfrm>
            <a:off x="466817" y="4758548"/>
            <a:ext cx="3121152" cy="544830"/>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Decreto 381 de 2012, </a:t>
            </a:r>
            <a:r>
              <a:rPr lang="es-ES" sz="1300" b="1" err="1">
                <a:solidFill>
                  <a:prstClr val="black"/>
                </a:solidFill>
                <a:latin typeface="Nunito"/>
              </a:rPr>
              <a:t>modif</a:t>
            </a:r>
            <a:r>
              <a:rPr lang="es-ES" sz="1300" b="1">
                <a:solidFill>
                  <a:prstClr val="black"/>
                </a:solidFill>
                <a:latin typeface="Nunito"/>
              </a:rPr>
              <a:t> Decreto 1617 y 2881 de 2013</a:t>
            </a:r>
            <a:endParaRPr lang="en-US"/>
          </a:p>
        </p:txBody>
      </p:sp>
      <p:sp>
        <p:nvSpPr>
          <p:cNvPr id="23" name="CuadroTexto 21">
            <a:extLst>
              <a:ext uri="{FF2B5EF4-FFF2-40B4-BE49-F238E27FC236}">
                <a16:creationId xmlns:a16="http://schemas.microsoft.com/office/drawing/2014/main" id="{48579F58-5381-0722-462F-DF97DFE5F888}"/>
              </a:ext>
            </a:extLst>
          </p:cNvPr>
          <p:cNvSpPr txBox="1"/>
          <p:nvPr/>
        </p:nvSpPr>
        <p:spPr>
          <a:xfrm>
            <a:off x="466817" y="5416916"/>
            <a:ext cx="3121152" cy="323493"/>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Decreto 30 de 2022</a:t>
            </a:r>
            <a:endParaRPr lang="en-US"/>
          </a:p>
        </p:txBody>
      </p:sp>
      <p:sp>
        <p:nvSpPr>
          <p:cNvPr id="24" name="CuadroTexto 21">
            <a:extLst>
              <a:ext uri="{FF2B5EF4-FFF2-40B4-BE49-F238E27FC236}">
                <a16:creationId xmlns:a16="http://schemas.microsoft.com/office/drawing/2014/main" id="{FC8E8CE9-7B3E-DC03-DF19-643BF6B0C306}"/>
              </a:ext>
            </a:extLst>
          </p:cNvPr>
          <p:cNvSpPr txBox="1"/>
          <p:nvPr/>
        </p:nvSpPr>
        <p:spPr>
          <a:xfrm>
            <a:off x="485105" y="5874116"/>
            <a:ext cx="3121152" cy="323493"/>
          </a:xfrm>
          <a:prstGeom prst="roundRect">
            <a:avLst/>
          </a:prstGeom>
          <a:noFill/>
          <a:ln>
            <a:solidFill>
              <a:schemeClr val="accent6">
                <a:lumMod val="40000"/>
                <a:lumOff val="60000"/>
              </a:schemeClr>
            </a:solidFill>
          </a:ln>
        </p:spPr>
        <p:txBody>
          <a:bodyPr wrap="square" lIns="91440" tIns="45720" rIns="91440" bIns="45720" anchor="t">
            <a:spAutoFit/>
          </a:bodyPr>
          <a:lstStyle/>
          <a:p>
            <a:pPr algn="ctr"/>
            <a:r>
              <a:rPr lang="es-ES" sz="1300" b="1">
                <a:solidFill>
                  <a:prstClr val="black"/>
                </a:solidFill>
                <a:latin typeface="Nunito"/>
              </a:rPr>
              <a:t>Ley 1437 de 2011 (CPACA)</a:t>
            </a:r>
            <a:endParaRPr lang="en-US"/>
          </a:p>
        </p:txBody>
      </p:sp>
    </p:spTree>
    <p:extLst>
      <p:ext uri="{BB962C8B-B14F-4D97-AF65-F5344CB8AC3E}">
        <p14:creationId xmlns:p14="http://schemas.microsoft.com/office/powerpoint/2010/main" val="85117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204F9-5E27-D18F-F3C3-494182DFBA1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66BF4A6-1FDE-7C11-B145-5195DBC78D12}"/>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4C9E24A3-6B3B-EF66-36A6-1BC44F55C92D}"/>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69C6C4F0-0E5F-0679-8F84-152F36F75955}"/>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F2487EF1-0E0E-C4E2-143E-DECE01A45257}"/>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pic>
        <p:nvPicPr>
          <p:cNvPr id="9" name="Picture 8">
            <a:extLst>
              <a:ext uri="{FF2B5EF4-FFF2-40B4-BE49-F238E27FC236}">
                <a16:creationId xmlns:a16="http://schemas.microsoft.com/office/drawing/2014/main" id="{562C7E2D-404D-8BC2-CBF3-B16002ABA766}"/>
              </a:ext>
            </a:extLst>
          </p:cNvPr>
          <p:cNvPicPr>
            <a:picLocks noChangeAspect="1"/>
          </p:cNvPicPr>
          <p:nvPr/>
        </p:nvPicPr>
        <p:blipFill>
          <a:blip r:embed="rId3"/>
          <a:stretch>
            <a:fillRect/>
          </a:stretch>
        </p:blipFill>
        <p:spPr>
          <a:xfrm>
            <a:off x="389497" y="4580189"/>
            <a:ext cx="1780174" cy="1710897"/>
          </a:xfrm>
          <a:prstGeom prst="rect">
            <a:avLst/>
          </a:prstGeom>
        </p:spPr>
      </p:pic>
      <p:pic>
        <p:nvPicPr>
          <p:cNvPr id="10" name="Picture 9">
            <a:extLst>
              <a:ext uri="{FF2B5EF4-FFF2-40B4-BE49-F238E27FC236}">
                <a16:creationId xmlns:a16="http://schemas.microsoft.com/office/drawing/2014/main" id="{FA135DD3-4DD3-61EE-4DDF-DD9D84BAD552}"/>
              </a:ext>
            </a:extLst>
          </p:cNvPr>
          <p:cNvPicPr>
            <a:picLocks noChangeAspect="1"/>
          </p:cNvPicPr>
          <p:nvPr/>
        </p:nvPicPr>
        <p:blipFill>
          <a:blip r:embed="rId4"/>
          <a:stretch>
            <a:fillRect/>
          </a:stretch>
        </p:blipFill>
        <p:spPr>
          <a:xfrm>
            <a:off x="2218975" y="5091278"/>
            <a:ext cx="1660978" cy="1378500"/>
          </a:xfrm>
          <a:prstGeom prst="rect">
            <a:avLst/>
          </a:prstGeom>
        </p:spPr>
      </p:pic>
      <p:graphicFrame>
        <p:nvGraphicFramePr>
          <p:cNvPr id="47" name="CuadroTexto 20">
            <a:extLst>
              <a:ext uri="{FF2B5EF4-FFF2-40B4-BE49-F238E27FC236}">
                <a16:creationId xmlns:a16="http://schemas.microsoft.com/office/drawing/2014/main" id="{B8842619-83CC-B47E-6AC7-19167D9AC25A}"/>
              </a:ext>
            </a:extLst>
          </p:cNvPr>
          <p:cNvGraphicFramePr/>
          <p:nvPr>
            <p:extLst>
              <p:ext uri="{D42A27DB-BD31-4B8C-83A1-F6EECF244321}">
                <p14:modId xmlns:p14="http://schemas.microsoft.com/office/powerpoint/2010/main" val="1271010507"/>
              </p:ext>
            </p:extLst>
          </p:nvPr>
        </p:nvGraphicFramePr>
        <p:xfrm>
          <a:off x="3907874" y="1188697"/>
          <a:ext cx="8077195" cy="52764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6">
            <a:extLst>
              <a:ext uri="{FF2B5EF4-FFF2-40B4-BE49-F238E27FC236}">
                <a16:creationId xmlns:a16="http://schemas.microsoft.com/office/drawing/2014/main" id="{5BC5F8C0-6664-137C-645A-9D0458861EA6}"/>
              </a:ext>
            </a:extLst>
          </p:cNvPr>
          <p:cNvSpPr txBox="1"/>
          <p:nvPr/>
        </p:nvSpPr>
        <p:spPr>
          <a:xfrm>
            <a:off x="2115357" y="418590"/>
            <a:ext cx="7961287" cy="892552"/>
          </a:xfrm>
          <a:prstGeom prst="rect">
            <a:avLst/>
          </a:prstGeom>
        </p:spPr>
        <p:txBody>
          <a:bodyPr wrap="square" lIns="0" tIns="0" rIns="0" bIns="0" rtlCol="0" anchor="t">
            <a:spAutoFit/>
          </a:bodyPr>
          <a:lstStyle/>
          <a:p>
            <a:pPr marL="457200" indent="-457200" algn="ctr" defTabSz="609630">
              <a:buAutoNum type="arabicPeriod"/>
            </a:pPr>
            <a:r>
              <a:rPr lang="es-MX" sz="2400" b="1" dirty="0">
                <a:solidFill>
                  <a:prstClr val="black"/>
                </a:solidFill>
                <a:latin typeface="Nunito"/>
                <a:ea typeface="Calibri"/>
                <a:cs typeface="Calibri"/>
              </a:rPr>
              <a:t>Instalación del Comité Sectorial</a:t>
            </a:r>
          </a:p>
          <a:p>
            <a:pPr marL="457200" indent="-457200" algn="ctr" defTabSz="609630">
              <a:buAutoNum type="arabicPeriod"/>
            </a:pPr>
            <a:endParaRPr lang="es-MX" sz="1000" b="1" dirty="0">
              <a:solidFill>
                <a:prstClr val="black"/>
              </a:solidFill>
              <a:latin typeface="Nunito"/>
              <a:ea typeface="Calibri"/>
              <a:cs typeface="Calibri"/>
            </a:endParaRPr>
          </a:p>
          <a:p>
            <a:pPr algn="ctr" defTabSz="609630"/>
            <a:r>
              <a:rPr lang="es-MX" sz="2400" b="1" i="1" dirty="0">
                <a:solidFill>
                  <a:prstClr val="black"/>
                </a:solidFill>
                <a:latin typeface="Nunito"/>
                <a:ea typeface="Calibri"/>
                <a:cs typeface="Calibri"/>
              </a:rPr>
              <a:t>Funciones</a:t>
            </a:r>
          </a:p>
        </p:txBody>
      </p:sp>
      <p:sp>
        <p:nvSpPr>
          <p:cNvPr id="7" name="CuadroTexto 6">
            <a:extLst>
              <a:ext uri="{FF2B5EF4-FFF2-40B4-BE49-F238E27FC236}">
                <a16:creationId xmlns:a16="http://schemas.microsoft.com/office/drawing/2014/main" id="{4CE50A1E-E68D-1DCB-F0E4-6FE24CDDE16B}"/>
              </a:ext>
            </a:extLst>
          </p:cNvPr>
          <p:cNvSpPr txBox="1"/>
          <p:nvPr/>
        </p:nvSpPr>
        <p:spPr>
          <a:xfrm>
            <a:off x="389497" y="1653004"/>
            <a:ext cx="3490456" cy="2585323"/>
          </a:xfrm>
          <a:prstGeom prst="rect">
            <a:avLst/>
          </a:prstGeom>
          <a:noFill/>
        </p:spPr>
        <p:txBody>
          <a:bodyPr wrap="square" lIns="121920" tIns="60960" rIns="121920" bIns="60960" anchor="t">
            <a:spAutoFit/>
          </a:bodyPr>
          <a:lstStyle/>
          <a:p>
            <a:pPr defTabSz="914400">
              <a:buClr>
                <a:srgbClr val="000000"/>
              </a:buClr>
              <a:defRPr/>
            </a:pPr>
            <a:r>
              <a:rPr lang="es-ES" sz="1600" b="1" kern="0" dirty="0">
                <a:solidFill>
                  <a:srgbClr val="000000"/>
                </a:solidFill>
                <a:latin typeface="Nunito Sans"/>
                <a:cs typeface="Arial"/>
                <a:sym typeface="Arial"/>
              </a:rPr>
              <a:t>Resolución 80658 de 2001 Creación de la CACSSE</a:t>
            </a:r>
            <a:r>
              <a:rPr lang="es-ES" sz="1600" kern="0" dirty="0">
                <a:solidFill>
                  <a:srgbClr val="000000"/>
                </a:solidFill>
                <a:latin typeface="Nunito Sans"/>
                <a:cs typeface="Arial"/>
                <a:sym typeface="Arial"/>
              </a:rPr>
              <a:t>:</a:t>
            </a:r>
          </a:p>
          <a:p>
            <a:pPr defTabSz="914400">
              <a:buClr>
                <a:srgbClr val="000000"/>
              </a:buClr>
              <a:defRPr/>
            </a:pPr>
            <a:endParaRPr lang="es-ES" sz="1600" kern="0" dirty="0">
              <a:solidFill>
                <a:srgbClr val="000000"/>
              </a:solidFill>
              <a:latin typeface="Nunito Sans"/>
              <a:cs typeface="Arial"/>
              <a:sym typeface="Arial"/>
            </a:endParaRPr>
          </a:p>
          <a:p>
            <a:pPr defTabSz="914400">
              <a:buClr>
                <a:srgbClr val="000000"/>
              </a:buClr>
              <a:defRPr/>
            </a:pPr>
            <a:r>
              <a:rPr lang="es-ES" sz="1600" kern="0" dirty="0">
                <a:solidFill>
                  <a:srgbClr val="000000"/>
                </a:solidFill>
                <a:latin typeface="Nunito Sans"/>
                <a:cs typeface="Arial"/>
                <a:sym typeface="Arial"/>
              </a:rPr>
              <a:t>d) Presentar recomendaciones de políticas al Gobierno Nacional, en temas relacionados con el Fenómeno Cálido del Pacífico "El Niño", con el fin de reducir su impacto en los diferentes órdenes de la economía nacional</a:t>
            </a:r>
            <a:endParaRPr lang="es-ES" sz="1600" i="0" u="none" strike="noStrike" kern="0" cap="none" spc="0" normalizeH="0" baseline="0" noProof="0" dirty="0">
              <a:ln>
                <a:noFill/>
              </a:ln>
              <a:solidFill>
                <a:srgbClr val="000000"/>
              </a:solidFill>
              <a:effectLst/>
              <a:uLnTx/>
              <a:uFillTx/>
              <a:latin typeface="Nunito Sans"/>
              <a:cs typeface="Arial"/>
            </a:endParaRPr>
          </a:p>
        </p:txBody>
      </p:sp>
      <p:cxnSp>
        <p:nvCxnSpPr>
          <p:cNvPr id="11" name="Conector recto 10">
            <a:extLst>
              <a:ext uri="{FF2B5EF4-FFF2-40B4-BE49-F238E27FC236}">
                <a16:creationId xmlns:a16="http://schemas.microsoft.com/office/drawing/2014/main" id="{1A034A1C-59A8-AE00-7C8C-2627BE014D56}"/>
              </a:ext>
            </a:extLst>
          </p:cNvPr>
          <p:cNvCxnSpPr/>
          <p:nvPr/>
        </p:nvCxnSpPr>
        <p:spPr>
          <a:xfrm>
            <a:off x="4142344" y="1653004"/>
            <a:ext cx="0" cy="46380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337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35BC0-FB83-1C1D-A900-473F2C3688C6}"/>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B756B62-79D3-64C6-B246-BB5B0EBF2E51}"/>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285D120E-45DA-F830-766C-2E6FD979218E}"/>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4273E71B-56A7-1241-7F36-90B21C9873CB}"/>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EFEF7E15-C2D5-748A-2756-793B427AA71D}"/>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sp>
        <p:nvSpPr>
          <p:cNvPr id="13" name="CuadroTexto 12">
            <a:extLst>
              <a:ext uri="{FF2B5EF4-FFF2-40B4-BE49-F238E27FC236}">
                <a16:creationId xmlns:a16="http://schemas.microsoft.com/office/drawing/2014/main" id="{754412F0-0BD8-798C-4DFF-79AB3786589E}"/>
              </a:ext>
            </a:extLst>
          </p:cNvPr>
          <p:cNvSpPr txBox="1"/>
          <p:nvPr/>
        </p:nvSpPr>
        <p:spPr>
          <a:xfrm>
            <a:off x="726050" y="2814146"/>
            <a:ext cx="978153" cy="369332"/>
          </a:xfrm>
          <a:prstGeom prst="rect">
            <a:avLst/>
          </a:prstGeom>
          <a:noFill/>
        </p:spPr>
        <p:txBody>
          <a:bodyPr wrap="none" lIns="91440" tIns="45720" rIns="91440" bIns="45720" rtlCol="0" anchor="t">
            <a:spAutoFit/>
          </a:bodyPr>
          <a:lstStyle/>
          <a:p>
            <a:r>
              <a:rPr lang="es-CO" b="1">
                <a:latin typeface="Nunito"/>
              </a:rPr>
              <a:t>Reglas:</a:t>
            </a:r>
            <a:endParaRPr lang="en-US"/>
          </a:p>
        </p:txBody>
      </p:sp>
      <p:sp>
        <p:nvSpPr>
          <p:cNvPr id="21" name="CuadroTexto 20">
            <a:extLst>
              <a:ext uri="{FF2B5EF4-FFF2-40B4-BE49-F238E27FC236}">
                <a16:creationId xmlns:a16="http://schemas.microsoft.com/office/drawing/2014/main" id="{46628FE6-21B2-CE46-F7EA-437610A96DCA}"/>
              </a:ext>
            </a:extLst>
          </p:cNvPr>
          <p:cNvSpPr txBox="1"/>
          <p:nvPr/>
        </p:nvSpPr>
        <p:spPr>
          <a:xfrm>
            <a:off x="726050" y="3306433"/>
            <a:ext cx="9100996" cy="2359462"/>
          </a:xfrm>
          <a:prstGeom prst="roundRect">
            <a:avLst>
              <a:gd name="adj" fmla="val 5883"/>
            </a:avLst>
          </a:prstGeom>
          <a:solidFill>
            <a:schemeClr val="accent6">
              <a:lumMod val="20000"/>
              <a:lumOff val="80000"/>
            </a:schemeClr>
          </a:solidFill>
          <a:ln>
            <a:solidFill>
              <a:schemeClr val="accent3">
                <a:lumMod val="40000"/>
                <a:lumOff val="60000"/>
              </a:schemeClr>
            </a:solidFill>
          </a:ln>
        </p:spPr>
        <p:txBody>
          <a:bodyPr wrap="square" lIns="91440" tIns="45720" rIns="91440" bIns="45720" anchor="t">
            <a:spAutoFit/>
          </a:bodyPr>
          <a:lstStyle/>
          <a:p>
            <a:pPr marL="285750" indent="-285750">
              <a:buFont typeface="Arial"/>
              <a:buChar char="•"/>
            </a:pPr>
            <a:r>
              <a:rPr lang="es-ES" sz="1300" b="1">
                <a:solidFill>
                  <a:prstClr val="black"/>
                </a:solidFill>
                <a:latin typeface="Nunito"/>
                <a:ea typeface="+mn-lt"/>
                <a:cs typeface="+mn-lt"/>
              </a:rPr>
              <a:t>Sesiones ordinarias:</a:t>
            </a:r>
            <a:r>
              <a:rPr lang="es-ES" sz="1300">
                <a:solidFill>
                  <a:prstClr val="black"/>
                </a:solidFill>
                <a:latin typeface="Nunito"/>
                <a:ea typeface="+mn-lt"/>
                <a:cs typeface="+mn-lt"/>
              </a:rPr>
              <a:t> mínimo una (1) vez al mes. </a:t>
            </a:r>
            <a:endParaRPr lang="es-ES" sz="1300">
              <a:solidFill>
                <a:prstClr val="black"/>
              </a:solidFill>
              <a:latin typeface="Nunito"/>
              <a:ea typeface="Calibri"/>
              <a:cs typeface="Calibri"/>
            </a:endParaRPr>
          </a:p>
          <a:p>
            <a:pPr marL="285750" indent="-285750">
              <a:buFont typeface="Arial"/>
              <a:buChar char="•"/>
            </a:pPr>
            <a:r>
              <a:rPr lang="es-ES" sz="1300" b="1">
                <a:solidFill>
                  <a:prstClr val="black"/>
                </a:solidFill>
                <a:latin typeface="Nunito"/>
                <a:ea typeface="+mn-lt"/>
                <a:cs typeface="+mn-lt"/>
              </a:rPr>
              <a:t>Sesiones extraordinarias:</a:t>
            </a:r>
            <a:r>
              <a:rPr lang="es-ES" sz="1300">
                <a:solidFill>
                  <a:prstClr val="black"/>
                </a:solidFill>
                <a:latin typeface="Nunito"/>
                <a:ea typeface="+mn-lt"/>
                <a:cs typeface="+mn-lt"/>
              </a:rPr>
              <a:t> cuando las circunstancias lo requieran o a solicitud de cualquiera de sus miembros. </a:t>
            </a:r>
            <a:endParaRPr lang="es-ES">
              <a:latin typeface="Nunito"/>
              <a:ea typeface="Calibri"/>
              <a:cs typeface="Calibri"/>
            </a:endParaRPr>
          </a:p>
          <a:p>
            <a:pPr marL="285750" indent="-285750">
              <a:buFont typeface="Arial"/>
              <a:buChar char="•"/>
            </a:pPr>
            <a:r>
              <a:rPr lang="es-ES" sz="1300" b="1">
                <a:solidFill>
                  <a:prstClr val="black"/>
                </a:solidFill>
                <a:latin typeface="Nunito"/>
                <a:ea typeface="+mn-lt"/>
                <a:cs typeface="+mn-lt"/>
              </a:rPr>
              <a:t>Modalidades de reunión:</a:t>
            </a:r>
            <a:r>
              <a:rPr lang="es-ES" sz="1300">
                <a:solidFill>
                  <a:prstClr val="black"/>
                </a:solidFill>
                <a:latin typeface="Nunito"/>
                <a:ea typeface="+mn-lt"/>
                <a:cs typeface="+mn-lt"/>
              </a:rPr>
              <a:t> presencial, virtual o híbrida. </a:t>
            </a:r>
            <a:endParaRPr lang="es-ES">
              <a:latin typeface="Nunito"/>
              <a:ea typeface="Calibri"/>
              <a:cs typeface="Calibri"/>
            </a:endParaRPr>
          </a:p>
          <a:p>
            <a:pPr marL="285750" indent="-285750">
              <a:buFont typeface="Arial"/>
              <a:buChar char="•"/>
            </a:pPr>
            <a:r>
              <a:rPr lang="es-ES" sz="1300" b="1">
                <a:solidFill>
                  <a:prstClr val="black"/>
                </a:solidFill>
                <a:latin typeface="Nunito"/>
                <a:ea typeface="+mn-lt"/>
                <a:cs typeface="+mn-lt"/>
              </a:rPr>
              <a:t>Mesas técnicas de trabajo:</a:t>
            </a:r>
            <a:r>
              <a:rPr lang="es-ES" sz="1300">
                <a:solidFill>
                  <a:prstClr val="black"/>
                </a:solidFill>
                <a:latin typeface="Nunito"/>
                <a:ea typeface="+mn-lt"/>
                <a:cs typeface="+mn-lt"/>
              </a:rPr>
              <a:t> permanentes o transitorias para analizar temas específicos (confiabilidad energética, abastecimiento de combustibles, seguimiento hidrológico, gestión del riesgo, articulación territorial, comunicaciones estratégicas, entre otros). </a:t>
            </a:r>
            <a:endParaRPr lang="es-ES">
              <a:latin typeface="Nunito"/>
              <a:ea typeface="Calibri"/>
              <a:cs typeface="Calibri"/>
            </a:endParaRPr>
          </a:p>
          <a:p>
            <a:pPr marL="285750" indent="-285750">
              <a:buFont typeface="Arial"/>
              <a:buChar char="•"/>
            </a:pPr>
            <a:r>
              <a:rPr lang="es-ES" sz="1300" b="1">
                <a:solidFill>
                  <a:prstClr val="black"/>
                </a:solidFill>
                <a:latin typeface="Nunito"/>
                <a:ea typeface="+mn-lt"/>
                <a:cs typeface="+mn-lt"/>
              </a:rPr>
              <a:t>Adopción de recomendaciones:</a:t>
            </a:r>
            <a:r>
              <a:rPr lang="es-ES" sz="1300">
                <a:solidFill>
                  <a:prstClr val="black"/>
                </a:solidFill>
                <a:latin typeface="Nunito"/>
                <a:ea typeface="+mn-lt"/>
                <a:cs typeface="+mn-lt"/>
              </a:rPr>
              <a:t> mediante actas suscritas por la Secretaría Técnica y aprobadas por mayoría simple de los miembros con voto presentes. </a:t>
            </a:r>
            <a:endParaRPr lang="es-ES">
              <a:latin typeface="Nunito"/>
              <a:ea typeface="Calibri"/>
              <a:cs typeface="Calibri"/>
            </a:endParaRPr>
          </a:p>
          <a:p>
            <a:pPr marL="285750" indent="-285750">
              <a:buFont typeface="Arial"/>
              <a:buChar char="•"/>
            </a:pPr>
            <a:r>
              <a:rPr lang="es-ES" sz="1300" b="1">
                <a:solidFill>
                  <a:prstClr val="black"/>
                </a:solidFill>
                <a:latin typeface="Nunito"/>
                <a:ea typeface="+mn-lt"/>
                <a:cs typeface="+mn-lt"/>
              </a:rPr>
              <a:t>Regla especial de votación:</a:t>
            </a:r>
            <a:r>
              <a:rPr lang="es-ES" sz="1300">
                <a:solidFill>
                  <a:prstClr val="black"/>
                </a:solidFill>
                <a:latin typeface="Nunito"/>
                <a:ea typeface="+mn-lt"/>
                <a:cs typeface="+mn-lt"/>
              </a:rPr>
              <a:t> se requiere el voto favorable de al menos cinco (5) integrantes, incluyendo obligatoriamente al Ministro de Minas y Energía o su delegado. </a:t>
            </a:r>
            <a:endParaRPr lang="es-ES">
              <a:latin typeface="Nunito"/>
              <a:ea typeface="Calibri"/>
              <a:cs typeface="Calibri"/>
            </a:endParaRPr>
          </a:p>
          <a:p>
            <a:pPr marL="285750" indent="-285750">
              <a:buFont typeface="Arial"/>
              <a:buChar char="•"/>
            </a:pPr>
            <a:r>
              <a:rPr lang="es-ES" sz="1300" b="1">
                <a:solidFill>
                  <a:prstClr val="black"/>
                </a:solidFill>
                <a:latin typeface="Nunito"/>
                <a:ea typeface="+mn-lt"/>
                <a:cs typeface="+mn-lt"/>
              </a:rPr>
              <a:t>Financiación:</a:t>
            </a:r>
            <a:r>
              <a:rPr lang="es-ES" sz="1300">
                <a:solidFill>
                  <a:prstClr val="black"/>
                </a:solidFill>
                <a:latin typeface="Nunito"/>
                <a:ea typeface="+mn-lt"/>
                <a:cs typeface="+mn-lt"/>
              </a:rPr>
              <a:t> cada entidad asume los costos de participación de sus integrantes en el Comité y las mesas técnicas.</a:t>
            </a:r>
          </a:p>
        </p:txBody>
      </p:sp>
      <p:cxnSp>
        <p:nvCxnSpPr>
          <p:cNvPr id="39" name="Conector recto 38">
            <a:extLst>
              <a:ext uri="{FF2B5EF4-FFF2-40B4-BE49-F238E27FC236}">
                <a16:creationId xmlns:a16="http://schemas.microsoft.com/office/drawing/2014/main" id="{1A824283-FA19-A493-643B-86D77DA79BCA}"/>
              </a:ext>
            </a:extLst>
          </p:cNvPr>
          <p:cNvCxnSpPr>
            <a:cxnSpLocks/>
          </p:cNvCxnSpPr>
          <p:nvPr/>
        </p:nvCxnSpPr>
        <p:spPr>
          <a:xfrm>
            <a:off x="726050" y="3179733"/>
            <a:ext cx="925253" cy="0"/>
          </a:xfrm>
          <a:prstGeom prst="line">
            <a:avLst/>
          </a:prstGeom>
          <a:ln w="28575"/>
        </p:spPr>
        <p:style>
          <a:lnRef idx="1">
            <a:schemeClr val="dk1"/>
          </a:lnRef>
          <a:fillRef idx="0">
            <a:schemeClr val="dk1"/>
          </a:fillRef>
          <a:effectRef idx="0">
            <a:schemeClr val="dk1"/>
          </a:effectRef>
          <a:fontRef idx="minor">
            <a:schemeClr val="tx1"/>
          </a:fontRef>
        </p:style>
      </p:cxnSp>
      <p:sp>
        <p:nvSpPr>
          <p:cNvPr id="9" name="CuadroTexto 39">
            <a:extLst>
              <a:ext uri="{FF2B5EF4-FFF2-40B4-BE49-F238E27FC236}">
                <a16:creationId xmlns:a16="http://schemas.microsoft.com/office/drawing/2014/main" id="{6784D3B4-BB12-5C94-279C-AA26A4951DA4}"/>
              </a:ext>
            </a:extLst>
          </p:cNvPr>
          <p:cNvSpPr txBox="1"/>
          <p:nvPr/>
        </p:nvSpPr>
        <p:spPr>
          <a:xfrm>
            <a:off x="727600" y="5847725"/>
            <a:ext cx="9099446" cy="544830"/>
          </a:xfrm>
          <a:prstGeom prst="roundRect">
            <a:avLst/>
          </a:prstGeom>
          <a:solidFill>
            <a:schemeClr val="accent6">
              <a:lumMod val="20000"/>
              <a:lumOff val="80000"/>
            </a:schemeClr>
          </a:solidFill>
        </p:spPr>
        <p:txBody>
          <a:bodyPr wrap="square" lIns="91440" tIns="45720" rIns="91440" bIns="45720" anchor="t">
            <a:spAutoFit/>
          </a:bodyPr>
          <a:lstStyle/>
          <a:p>
            <a:pPr algn="just" defTabSz="609630"/>
            <a:r>
              <a:rPr lang="es-ES" sz="1300" b="1">
                <a:latin typeface="Nunito"/>
                <a:ea typeface="+mn-lt"/>
                <a:cs typeface="+mn-lt"/>
              </a:rPr>
              <a:t>Vigencia inicial:</a:t>
            </a:r>
            <a:r>
              <a:rPr lang="es-ES" sz="1300">
                <a:latin typeface="Nunito"/>
                <a:ea typeface="+mn-lt"/>
                <a:cs typeface="+mn-lt"/>
              </a:rPr>
              <a:t> cinco (5) meses contados a partir de la expedición de la resolución. </a:t>
            </a:r>
          </a:p>
          <a:p>
            <a:pPr algn="just" defTabSz="609630"/>
            <a:r>
              <a:rPr lang="es-ES" sz="1300">
                <a:latin typeface="Nunito"/>
                <a:ea typeface="+mn-lt"/>
                <a:cs typeface="+mn-lt"/>
              </a:rPr>
              <a:t>Podrá ser prorrogado según la necesidad del servicio y persistencia de condiciones.</a:t>
            </a:r>
          </a:p>
        </p:txBody>
      </p:sp>
      <p:pic>
        <p:nvPicPr>
          <p:cNvPr id="12" name="Picture 11">
            <a:extLst>
              <a:ext uri="{FF2B5EF4-FFF2-40B4-BE49-F238E27FC236}">
                <a16:creationId xmlns:a16="http://schemas.microsoft.com/office/drawing/2014/main" id="{944246A5-389C-FEE5-C4B7-F77EAF58494F}"/>
              </a:ext>
            </a:extLst>
          </p:cNvPr>
          <p:cNvPicPr>
            <a:picLocks noChangeAspect="1"/>
          </p:cNvPicPr>
          <p:nvPr/>
        </p:nvPicPr>
        <p:blipFill>
          <a:blip r:embed="rId3"/>
          <a:srcRect t="-532" r="433" b="532"/>
          <a:stretch>
            <a:fillRect/>
          </a:stretch>
        </p:blipFill>
        <p:spPr>
          <a:xfrm>
            <a:off x="10243772" y="4151169"/>
            <a:ext cx="1544943" cy="1274178"/>
          </a:xfrm>
          <a:prstGeom prst="rect">
            <a:avLst/>
          </a:prstGeom>
        </p:spPr>
      </p:pic>
      <p:pic>
        <p:nvPicPr>
          <p:cNvPr id="14" name="Picture 13">
            <a:extLst>
              <a:ext uri="{FF2B5EF4-FFF2-40B4-BE49-F238E27FC236}">
                <a16:creationId xmlns:a16="http://schemas.microsoft.com/office/drawing/2014/main" id="{D740CE1B-E862-AEB9-8E54-97D513608636}"/>
              </a:ext>
            </a:extLst>
          </p:cNvPr>
          <p:cNvPicPr>
            <a:picLocks noChangeAspect="1"/>
          </p:cNvPicPr>
          <p:nvPr/>
        </p:nvPicPr>
        <p:blipFill>
          <a:blip r:embed="rId4"/>
          <a:stretch>
            <a:fillRect/>
          </a:stretch>
        </p:blipFill>
        <p:spPr>
          <a:xfrm>
            <a:off x="10106006" y="1953669"/>
            <a:ext cx="1680879" cy="1377155"/>
          </a:xfrm>
          <a:prstGeom prst="rect">
            <a:avLst/>
          </a:prstGeom>
        </p:spPr>
      </p:pic>
      <p:sp>
        <p:nvSpPr>
          <p:cNvPr id="7" name="CuadroTexto 6">
            <a:extLst>
              <a:ext uri="{FF2B5EF4-FFF2-40B4-BE49-F238E27FC236}">
                <a16:creationId xmlns:a16="http://schemas.microsoft.com/office/drawing/2014/main" id="{9E02063B-CA8C-6A3A-B4E3-7E15EEBA5FC4}"/>
              </a:ext>
            </a:extLst>
          </p:cNvPr>
          <p:cNvSpPr txBox="1"/>
          <p:nvPr/>
        </p:nvSpPr>
        <p:spPr>
          <a:xfrm>
            <a:off x="726050" y="1345667"/>
            <a:ext cx="3632726" cy="369332"/>
          </a:xfrm>
          <a:prstGeom prst="rect">
            <a:avLst/>
          </a:prstGeom>
          <a:noFill/>
        </p:spPr>
        <p:txBody>
          <a:bodyPr wrap="none" lIns="91440" tIns="45720" rIns="91440" bIns="45720" rtlCol="0" anchor="t">
            <a:spAutoFit/>
          </a:bodyPr>
          <a:lstStyle/>
          <a:p>
            <a:r>
              <a:rPr lang="es-CO" b="1">
                <a:latin typeface="Nunito"/>
              </a:rPr>
              <a:t>Coordinación técnica del comité:</a:t>
            </a:r>
            <a:endParaRPr lang="en-US"/>
          </a:p>
        </p:txBody>
      </p:sp>
      <p:cxnSp>
        <p:nvCxnSpPr>
          <p:cNvPr id="8" name="Conector recto 7">
            <a:extLst>
              <a:ext uri="{FF2B5EF4-FFF2-40B4-BE49-F238E27FC236}">
                <a16:creationId xmlns:a16="http://schemas.microsoft.com/office/drawing/2014/main" id="{0F774388-9AA7-2D84-42CB-C70265C6828B}"/>
              </a:ext>
            </a:extLst>
          </p:cNvPr>
          <p:cNvCxnSpPr>
            <a:cxnSpLocks/>
          </p:cNvCxnSpPr>
          <p:nvPr/>
        </p:nvCxnSpPr>
        <p:spPr>
          <a:xfrm>
            <a:off x="726050" y="1711254"/>
            <a:ext cx="3549879" cy="0"/>
          </a:xfrm>
          <a:prstGeom prst="line">
            <a:avLst/>
          </a:prstGeom>
          <a:ln w="28575"/>
        </p:spPr>
        <p:style>
          <a:lnRef idx="1">
            <a:schemeClr val="dk1"/>
          </a:lnRef>
          <a:fillRef idx="0">
            <a:schemeClr val="dk1"/>
          </a:fillRef>
          <a:effectRef idx="0">
            <a:schemeClr val="dk1"/>
          </a:effectRef>
          <a:fontRef idx="minor">
            <a:schemeClr val="tx1"/>
          </a:fontRef>
        </p:style>
      </p:cxnSp>
      <p:sp>
        <p:nvSpPr>
          <p:cNvPr id="11" name="CuadroTexto 39">
            <a:extLst>
              <a:ext uri="{FF2B5EF4-FFF2-40B4-BE49-F238E27FC236}">
                <a16:creationId xmlns:a16="http://schemas.microsoft.com/office/drawing/2014/main" id="{D3345C07-4AF9-4D90-E4F9-6CAA6191E2AC}"/>
              </a:ext>
            </a:extLst>
          </p:cNvPr>
          <p:cNvSpPr txBox="1"/>
          <p:nvPr/>
        </p:nvSpPr>
        <p:spPr>
          <a:xfrm>
            <a:off x="693118" y="1828220"/>
            <a:ext cx="9133928" cy="766167"/>
          </a:xfrm>
          <a:prstGeom prst="roundRect">
            <a:avLst/>
          </a:prstGeom>
          <a:solidFill>
            <a:schemeClr val="accent6">
              <a:lumMod val="20000"/>
              <a:lumOff val="80000"/>
            </a:schemeClr>
          </a:solidFill>
        </p:spPr>
        <p:txBody>
          <a:bodyPr wrap="square" lIns="91440" tIns="45720" rIns="91440" bIns="45720" anchor="t">
            <a:spAutoFit/>
          </a:bodyPr>
          <a:lstStyle/>
          <a:p>
            <a:r>
              <a:rPr lang="es-ES" sz="1300">
                <a:latin typeface="Nunito" pitchFamily="2" charset="77"/>
                <a:ea typeface="+mn-lt"/>
                <a:cs typeface="+mn-lt"/>
              </a:rPr>
              <a:t>Contará con un </a:t>
            </a:r>
            <a:r>
              <a:rPr lang="es-ES" sz="1300" b="1">
                <a:latin typeface="Nunito" pitchFamily="2" charset="77"/>
                <a:ea typeface="+mn-lt"/>
                <a:cs typeface="+mn-lt"/>
              </a:rPr>
              <a:t>Coordinador Técnico </a:t>
            </a:r>
            <a:r>
              <a:rPr lang="es-ES" sz="1300">
                <a:latin typeface="Nunito" pitchFamily="2" charset="77"/>
                <a:ea typeface="+mn-lt"/>
                <a:cs typeface="+mn-lt"/>
              </a:rPr>
              <a:t>designado por el Presidente del Comité Sectorial, cuya función principal </a:t>
            </a:r>
            <a:r>
              <a:rPr lang="es-CO" sz="1300">
                <a:latin typeface="Nunito" pitchFamily="2" charset="77"/>
              </a:rPr>
              <a:t>es desarrollar la correcta implementación, operación y realización de tareas técnicas puntuales para poner en marcha las políticas públicas y/o estrategias orientadas a la atención del Fenómeno de “El Niño” en el sector minero energético.</a:t>
            </a:r>
          </a:p>
        </p:txBody>
      </p:sp>
      <p:sp>
        <p:nvSpPr>
          <p:cNvPr id="15" name="TextBox 6">
            <a:extLst>
              <a:ext uri="{FF2B5EF4-FFF2-40B4-BE49-F238E27FC236}">
                <a16:creationId xmlns:a16="http://schemas.microsoft.com/office/drawing/2014/main" id="{05D90245-B8DC-1ACA-C69B-58DC13339493}"/>
              </a:ext>
            </a:extLst>
          </p:cNvPr>
          <p:cNvSpPr txBox="1"/>
          <p:nvPr/>
        </p:nvSpPr>
        <p:spPr>
          <a:xfrm>
            <a:off x="2115357" y="418590"/>
            <a:ext cx="7961287" cy="892552"/>
          </a:xfrm>
          <a:prstGeom prst="rect">
            <a:avLst/>
          </a:prstGeom>
        </p:spPr>
        <p:txBody>
          <a:bodyPr wrap="square" lIns="0" tIns="0" rIns="0" bIns="0" rtlCol="0" anchor="t">
            <a:spAutoFit/>
          </a:bodyPr>
          <a:lstStyle/>
          <a:p>
            <a:pPr marL="457200" indent="-457200" algn="ctr" defTabSz="609630">
              <a:buAutoNum type="arabicPeriod"/>
            </a:pPr>
            <a:r>
              <a:rPr lang="es-MX" sz="2400" b="1">
                <a:solidFill>
                  <a:prstClr val="black"/>
                </a:solidFill>
                <a:latin typeface="Nunito"/>
                <a:ea typeface="Calibri"/>
                <a:cs typeface="Calibri"/>
              </a:rPr>
              <a:t>Instalación del Comité Sectorial</a:t>
            </a:r>
          </a:p>
          <a:p>
            <a:pPr marL="457200" indent="-457200" algn="ctr" defTabSz="609630">
              <a:buAutoNum type="arabicPeriod"/>
            </a:pPr>
            <a:endParaRPr lang="es-MX" sz="1000" b="1">
              <a:solidFill>
                <a:prstClr val="black"/>
              </a:solidFill>
              <a:latin typeface="Nunito"/>
              <a:ea typeface="Calibri"/>
              <a:cs typeface="Calibri"/>
            </a:endParaRPr>
          </a:p>
          <a:p>
            <a:pPr algn="ctr" defTabSz="609630"/>
            <a:r>
              <a:rPr lang="es-MX" sz="2400" b="1" i="1">
                <a:solidFill>
                  <a:prstClr val="black"/>
                </a:solidFill>
                <a:latin typeface="Nunito"/>
                <a:ea typeface="Calibri"/>
                <a:cs typeface="Calibri"/>
              </a:rPr>
              <a:t>Reglas</a:t>
            </a:r>
          </a:p>
        </p:txBody>
      </p:sp>
    </p:spTree>
    <p:extLst>
      <p:ext uri="{BB962C8B-B14F-4D97-AF65-F5344CB8AC3E}">
        <p14:creationId xmlns:p14="http://schemas.microsoft.com/office/powerpoint/2010/main" val="1293365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D8CC2-E1CD-D9E5-E0F8-9CF9E4A0656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6FC196D-5026-1B18-FAD9-7265ED3EB4AB}"/>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19BC73DA-42F2-4911-31CB-74C80783F757}"/>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DD829B27-0500-26B5-66C6-2D64D714101B}"/>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2BE45140-5191-DDAA-292C-25E74F879CE0}"/>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sp>
        <p:nvSpPr>
          <p:cNvPr id="7" name="CuadroTexto 6">
            <a:extLst>
              <a:ext uri="{FF2B5EF4-FFF2-40B4-BE49-F238E27FC236}">
                <a16:creationId xmlns:a16="http://schemas.microsoft.com/office/drawing/2014/main" id="{45761461-5055-B601-4254-993B6D68628A}"/>
              </a:ext>
            </a:extLst>
          </p:cNvPr>
          <p:cNvSpPr txBox="1"/>
          <p:nvPr/>
        </p:nvSpPr>
        <p:spPr>
          <a:xfrm>
            <a:off x="726050" y="1888491"/>
            <a:ext cx="10852678" cy="584775"/>
          </a:xfrm>
          <a:prstGeom prst="rect">
            <a:avLst/>
          </a:prstGeom>
          <a:noFill/>
        </p:spPr>
        <p:txBody>
          <a:bodyPr wrap="square" lIns="91440" tIns="45720" rIns="91440" bIns="45720" rtlCol="0" anchor="t">
            <a:spAutoFit/>
          </a:bodyPr>
          <a:lstStyle/>
          <a:p>
            <a:r>
              <a:rPr lang="es-CO" sz="1600" b="1" dirty="0">
                <a:latin typeface="Nunito Sans" pitchFamily="2" charset="77"/>
              </a:rPr>
              <a:t>Articulo 5: </a:t>
            </a:r>
            <a:r>
              <a:rPr lang="es-CO" sz="1600" dirty="0">
                <a:latin typeface="Nunito Sans" pitchFamily="2" charset="77"/>
              </a:rPr>
              <a:t>El Comité contará con un Coordinador Técnico, designado por el Presidente del Comité Sectorial, el cual tendrá a su cargo el liderazgo técnico y la articulación operativa del Comité durante el término de su funcionamiento.</a:t>
            </a:r>
            <a:endParaRPr lang="en-US" sz="1600" dirty="0">
              <a:latin typeface="Nunito Sans" pitchFamily="2" charset="77"/>
            </a:endParaRPr>
          </a:p>
        </p:txBody>
      </p:sp>
      <p:sp>
        <p:nvSpPr>
          <p:cNvPr id="15" name="TextBox 6">
            <a:extLst>
              <a:ext uri="{FF2B5EF4-FFF2-40B4-BE49-F238E27FC236}">
                <a16:creationId xmlns:a16="http://schemas.microsoft.com/office/drawing/2014/main" id="{C197B967-BADD-73F1-CC68-9F3BFF0EDD75}"/>
              </a:ext>
            </a:extLst>
          </p:cNvPr>
          <p:cNvSpPr txBox="1"/>
          <p:nvPr/>
        </p:nvSpPr>
        <p:spPr>
          <a:xfrm>
            <a:off x="2115357" y="418590"/>
            <a:ext cx="7961287" cy="892552"/>
          </a:xfrm>
          <a:prstGeom prst="rect">
            <a:avLst/>
          </a:prstGeom>
        </p:spPr>
        <p:txBody>
          <a:bodyPr wrap="square" lIns="0" tIns="0" rIns="0" bIns="0" rtlCol="0" anchor="t">
            <a:spAutoFit/>
          </a:bodyPr>
          <a:lstStyle/>
          <a:p>
            <a:pPr marL="457200" indent="-457200" algn="ctr" defTabSz="609630">
              <a:buAutoNum type="arabicPeriod"/>
            </a:pPr>
            <a:r>
              <a:rPr lang="es-MX" sz="2400" b="1" dirty="0">
                <a:solidFill>
                  <a:prstClr val="black"/>
                </a:solidFill>
                <a:latin typeface="Nunito"/>
                <a:ea typeface="Calibri"/>
                <a:cs typeface="Calibri"/>
              </a:rPr>
              <a:t>Instalación del Comité Sectorial</a:t>
            </a:r>
          </a:p>
          <a:p>
            <a:pPr marL="457200" indent="-457200" algn="ctr" defTabSz="609630">
              <a:buAutoNum type="arabicPeriod"/>
            </a:pPr>
            <a:endParaRPr lang="es-MX" sz="1000" b="1" dirty="0">
              <a:solidFill>
                <a:prstClr val="black"/>
              </a:solidFill>
              <a:latin typeface="Nunito"/>
              <a:ea typeface="Calibri"/>
              <a:cs typeface="Calibri"/>
            </a:endParaRPr>
          </a:p>
          <a:p>
            <a:pPr algn="ctr" defTabSz="609630"/>
            <a:r>
              <a:rPr lang="es-MX" sz="2400" b="1" i="1" dirty="0">
                <a:solidFill>
                  <a:prstClr val="black"/>
                </a:solidFill>
                <a:latin typeface="Nunito"/>
                <a:ea typeface="Calibri"/>
                <a:cs typeface="Calibri"/>
              </a:rPr>
              <a:t>Designación de Coordinador Técnico</a:t>
            </a:r>
          </a:p>
        </p:txBody>
      </p:sp>
      <p:sp>
        <p:nvSpPr>
          <p:cNvPr id="6" name="CuadroTexto 5">
            <a:extLst>
              <a:ext uri="{FF2B5EF4-FFF2-40B4-BE49-F238E27FC236}">
                <a16:creationId xmlns:a16="http://schemas.microsoft.com/office/drawing/2014/main" id="{E00C73A9-67D6-F68C-9FB5-CEA14D1AE9C5}"/>
              </a:ext>
            </a:extLst>
          </p:cNvPr>
          <p:cNvSpPr txBox="1"/>
          <p:nvPr/>
        </p:nvSpPr>
        <p:spPr>
          <a:xfrm>
            <a:off x="726050" y="2832064"/>
            <a:ext cx="10852678" cy="2677656"/>
          </a:xfrm>
          <a:prstGeom prst="rect">
            <a:avLst/>
          </a:prstGeom>
          <a:noFill/>
        </p:spPr>
        <p:txBody>
          <a:bodyPr wrap="square" lIns="91440" tIns="45720" rIns="91440" bIns="45720" rtlCol="0" anchor="t">
            <a:spAutoFit/>
          </a:bodyPr>
          <a:lstStyle/>
          <a:p>
            <a:r>
              <a:rPr lang="es-CO" b="1" dirty="0">
                <a:latin typeface="Nunito Sans" pitchFamily="2" charset="77"/>
              </a:rPr>
              <a:t>Funciones de la Coordinación Técnica</a:t>
            </a:r>
          </a:p>
          <a:p>
            <a:pPr marL="285750" indent="-285750">
              <a:buFont typeface="Arial" panose="020B0604020202020204" pitchFamily="34" charset="0"/>
              <a:buChar char="•"/>
            </a:pPr>
            <a:endParaRPr lang="es-CO" dirty="0">
              <a:latin typeface="Nunito Sans" pitchFamily="2" charset="77"/>
            </a:endParaRPr>
          </a:p>
          <a:p>
            <a:pPr marL="285750" indent="-285750">
              <a:buFont typeface="Arial" panose="020B0604020202020204" pitchFamily="34" charset="0"/>
              <a:buChar char="•"/>
            </a:pPr>
            <a:r>
              <a:rPr lang="es-CO" sz="1600" dirty="0">
                <a:latin typeface="Nunito Sans" pitchFamily="2" charset="77"/>
              </a:rPr>
              <a:t>Coordinar técnicamente las actividades y sesiones del Comité.</a:t>
            </a:r>
          </a:p>
          <a:p>
            <a:pPr marL="285750" indent="-285750">
              <a:buFont typeface="Arial" panose="020B0604020202020204" pitchFamily="34" charset="0"/>
              <a:buChar char="•"/>
            </a:pPr>
            <a:r>
              <a:rPr lang="es-CO" sz="1600" dirty="0">
                <a:latin typeface="Nunito Sans" pitchFamily="2" charset="77"/>
              </a:rPr>
              <a:t>Monitorear y analizar las variables energéticas, hidrológicas y operativas del Sistema Energético Nacional.</a:t>
            </a:r>
          </a:p>
          <a:p>
            <a:pPr marL="285750" indent="-285750">
              <a:buFont typeface="Arial" panose="020B0604020202020204" pitchFamily="34" charset="0"/>
              <a:buChar char="•"/>
            </a:pPr>
            <a:r>
              <a:rPr lang="es-CO" sz="1600" dirty="0">
                <a:latin typeface="Nunito Sans" pitchFamily="2" charset="77"/>
              </a:rPr>
              <a:t>Evaluar riesgos y confiabilidad del abastecimiento energético, identificando posibles afectaciones derivadas del Fenómeno de El Niño.</a:t>
            </a:r>
          </a:p>
          <a:p>
            <a:pPr marL="285750" indent="-285750">
              <a:buFont typeface="Arial" panose="020B0604020202020204" pitchFamily="34" charset="0"/>
              <a:buChar char="•"/>
            </a:pPr>
            <a:r>
              <a:rPr lang="es-CO" sz="1600" dirty="0">
                <a:latin typeface="Nunito Sans" pitchFamily="2" charset="77"/>
              </a:rPr>
              <a:t>Articular acciones técnicas, regulatorias y operativas entre las entidades competentes para la atención de contingencias.</a:t>
            </a:r>
          </a:p>
          <a:p>
            <a:pPr marL="285750" indent="-285750">
              <a:buFont typeface="Arial" panose="020B0604020202020204" pitchFamily="34" charset="0"/>
              <a:buChar char="•"/>
            </a:pPr>
            <a:r>
              <a:rPr lang="es-CO" sz="1600" dirty="0">
                <a:latin typeface="Nunito Sans" pitchFamily="2" charset="77"/>
              </a:rPr>
              <a:t>Generar recomendaciones e informes técnicos para apoyar la toma de decisiones del Ministerio de Minas y Energía.</a:t>
            </a:r>
            <a:endParaRPr lang="en-US" sz="1600" dirty="0">
              <a:latin typeface="Nunito Sans" pitchFamily="2" charset="77"/>
            </a:endParaRPr>
          </a:p>
        </p:txBody>
      </p:sp>
    </p:spTree>
    <p:extLst>
      <p:ext uri="{BB962C8B-B14F-4D97-AF65-F5344CB8AC3E}">
        <p14:creationId xmlns:p14="http://schemas.microsoft.com/office/powerpoint/2010/main" val="3268917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451CF-78A3-9560-EB47-B90A8E9F25F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5972723-822F-13ED-16E9-674681118DCF}"/>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16726ABC-0BB3-BF21-7E7D-E1284D13F71D}"/>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915AC698-D15D-543B-9025-576DCCFAFC9A}"/>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96A2C751-83E5-3943-C3BC-F37097A17387}"/>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sp>
        <p:nvSpPr>
          <p:cNvPr id="7" name="TextBox 6">
            <a:extLst>
              <a:ext uri="{FF2B5EF4-FFF2-40B4-BE49-F238E27FC236}">
                <a16:creationId xmlns:a16="http://schemas.microsoft.com/office/drawing/2014/main" id="{2C743209-0BB3-838A-0642-C6F3E6D81180}"/>
              </a:ext>
            </a:extLst>
          </p:cNvPr>
          <p:cNvSpPr txBox="1"/>
          <p:nvPr/>
        </p:nvSpPr>
        <p:spPr>
          <a:xfrm>
            <a:off x="6664720" y="3964076"/>
            <a:ext cx="4841481"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latin typeface="Nunito"/>
              </a:rPr>
              <a:t>2. Seguimiento a las actividades preparatorias para el mantenimiento de SPEC, según asignación de responsables definidos en el CACSE, CNO Gas y Eléctrico. </a:t>
            </a:r>
            <a:endParaRPr lang="en-US" sz="2400" b="1"/>
          </a:p>
        </p:txBody>
      </p:sp>
      <p:pic>
        <p:nvPicPr>
          <p:cNvPr id="6" name="Imagen 5" descr="SPEC LNG">
            <a:extLst>
              <a:ext uri="{FF2B5EF4-FFF2-40B4-BE49-F238E27FC236}">
                <a16:creationId xmlns:a16="http://schemas.microsoft.com/office/drawing/2014/main" id="{4ED5BE5A-5F67-29B6-69E4-52AB548C2582}"/>
              </a:ext>
            </a:extLst>
          </p:cNvPr>
          <p:cNvPicPr>
            <a:picLocks noChangeAspect="1"/>
          </p:cNvPicPr>
          <p:nvPr/>
        </p:nvPicPr>
        <p:blipFill>
          <a:blip r:embed="rId3"/>
          <a:stretch>
            <a:fillRect/>
          </a:stretch>
        </p:blipFill>
        <p:spPr>
          <a:xfrm>
            <a:off x="317650" y="295748"/>
            <a:ext cx="6171285" cy="6171285"/>
          </a:xfrm>
          <a:prstGeom prst="rect">
            <a:avLst/>
          </a:prstGeom>
        </p:spPr>
      </p:pic>
    </p:spTree>
    <p:extLst>
      <p:ext uri="{BB962C8B-B14F-4D97-AF65-F5344CB8AC3E}">
        <p14:creationId xmlns:p14="http://schemas.microsoft.com/office/powerpoint/2010/main" val="411395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B2263-F1AF-D2C2-A09E-4C4AC686160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C392D69-B50A-CA3A-8B61-47C7244A60E5}"/>
              </a:ext>
            </a:extLst>
          </p:cNvPr>
          <p:cNvSpPr/>
          <p:nvPr/>
        </p:nvSpPr>
        <p:spPr>
          <a:xfrm>
            <a:off x="11021782" y="193768"/>
            <a:ext cx="968838" cy="828357"/>
          </a:xfrm>
          <a:custGeom>
            <a:avLst/>
            <a:gdLst/>
            <a:ahLst/>
            <a:cxnLst/>
            <a:rect l="l" t="t" r="r" b="b"/>
            <a:pathLst>
              <a:path w="1453257" h="1242535">
                <a:moveTo>
                  <a:pt x="0" y="0"/>
                </a:moveTo>
                <a:lnTo>
                  <a:pt x="1453256" y="0"/>
                </a:lnTo>
                <a:lnTo>
                  <a:pt x="1453256" y="1242535"/>
                </a:lnTo>
                <a:lnTo>
                  <a:pt x="0" y="1242535"/>
                </a:lnTo>
                <a:lnTo>
                  <a:pt x="0" y="0"/>
                </a:lnTo>
                <a:close/>
              </a:path>
            </a:pathLst>
          </a:custGeom>
          <a:blipFill>
            <a:blip r:embed="rId2"/>
            <a:stretch>
              <a:fillRect/>
            </a:stretch>
          </a:blipFill>
        </p:spPr>
        <p:txBody>
          <a:bodyPr/>
          <a:lstStyle/>
          <a:p>
            <a:pPr defTabSz="609630"/>
            <a:endParaRPr lang="es-CO" sz="1200">
              <a:solidFill>
                <a:prstClr val="black"/>
              </a:solidFill>
              <a:latin typeface="Calibri"/>
            </a:endParaRPr>
          </a:p>
        </p:txBody>
      </p:sp>
      <p:grpSp>
        <p:nvGrpSpPr>
          <p:cNvPr id="3" name="Group 3">
            <a:extLst>
              <a:ext uri="{FF2B5EF4-FFF2-40B4-BE49-F238E27FC236}">
                <a16:creationId xmlns:a16="http://schemas.microsoft.com/office/drawing/2014/main" id="{FD19F167-117B-1F42-9A1A-B5F85606EB81}"/>
              </a:ext>
            </a:extLst>
          </p:cNvPr>
          <p:cNvGrpSpPr/>
          <p:nvPr/>
        </p:nvGrpSpPr>
        <p:grpSpPr>
          <a:xfrm>
            <a:off x="-1" y="6493436"/>
            <a:ext cx="12192001" cy="706151"/>
            <a:chOff x="0" y="-47625"/>
            <a:chExt cx="5516081" cy="278973"/>
          </a:xfrm>
        </p:grpSpPr>
        <p:sp>
          <p:nvSpPr>
            <p:cNvPr id="4" name="Freeform 4">
              <a:extLst>
                <a:ext uri="{FF2B5EF4-FFF2-40B4-BE49-F238E27FC236}">
                  <a16:creationId xmlns:a16="http://schemas.microsoft.com/office/drawing/2014/main" id="{7C37116D-EBA4-C4E4-448D-9B7E95BA9EFC}"/>
                </a:ext>
              </a:extLst>
            </p:cNvPr>
            <p:cNvSpPr/>
            <p:nvPr/>
          </p:nvSpPr>
          <p:spPr>
            <a:xfrm>
              <a:off x="0" y="0"/>
              <a:ext cx="5516081" cy="96400"/>
            </a:xfrm>
            <a:custGeom>
              <a:avLst/>
              <a:gdLst/>
              <a:ahLst/>
              <a:cxnLst/>
              <a:rect l="l" t="t" r="r" b="b"/>
              <a:pathLst>
                <a:path w="5516081" h="231348">
                  <a:moveTo>
                    <a:pt x="0" y="0"/>
                  </a:moveTo>
                  <a:lnTo>
                    <a:pt x="5516081" y="0"/>
                  </a:lnTo>
                  <a:lnTo>
                    <a:pt x="5516081" y="231348"/>
                  </a:lnTo>
                  <a:lnTo>
                    <a:pt x="0" y="231348"/>
                  </a:lnTo>
                  <a:close/>
                </a:path>
              </a:pathLst>
            </a:custGeom>
            <a:solidFill>
              <a:srgbClr val="E3B33C"/>
            </a:solidFill>
          </p:spPr>
          <p:txBody>
            <a:bodyPr/>
            <a:lstStyle/>
            <a:p>
              <a:pPr defTabSz="609630"/>
              <a:endParaRPr lang="es-CO" sz="1200">
                <a:solidFill>
                  <a:prstClr val="black"/>
                </a:solidFill>
                <a:latin typeface="Calibri"/>
              </a:endParaRPr>
            </a:p>
          </p:txBody>
        </p:sp>
        <p:sp>
          <p:nvSpPr>
            <p:cNvPr id="5" name="TextBox 5">
              <a:extLst>
                <a:ext uri="{FF2B5EF4-FFF2-40B4-BE49-F238E27FC236}">
                  <a16:creationId xmlns:a16="http://schemas.microsoft.com/office/drawing/2014/main" id="{460BC644-B520-9883-5210-D30ADAD4030D}"/>
                </a:ext>
              </a:extLst>
            </p:cNvPr>
            <p:cNvSpPr txBox="1"/>
            <p:nvPr/>
          </p:nvSpPr>
          <p:spPr>
            <a:xfrm>
              <a:off x="0" y="-47625"/>
              <a:ext cx="5516081" cy="278973"/>
            </a:xfrm>
            <a:prstGeom prst="rect">
              <a:avLst/>
            </a:prstGeom>
          </p:spPr>
          <p:txBody>
            <a:bodyPr lIns="33867" tIns="33867" rIns="33867" bIns="33867" rtlCol="0" anchor="ctr"/>
            <a:lstStyle/>
            <a:p>
              <a:pPr algn="ctr" defTabSz="609630">
                <a:lnSpc>
                  <a:spcPts val="1805"/>
                </a:lnSpc>
              </a:pPr>
              <a:endParaRPr lang="es-CO" sz="1200">
                <a:solidFill>
                  <a:prstClr val="black"/>
                </a:solidFill>
                <a:latin typeface="Calibri"/>
              </a:endParaRPr>
            </a:p>
          </p:txBody>
        </p:sp>
      </p:grpSp>
      <p:sp>
        <p:nvSpPr>
          <p:cNvPr id="6" name="TextBox 6">
            <a:extLst>
              <a:ext uri="{FF2B5EF4-FFF2-40B4-BE49-F238E27FC236}">
                <a16:creationId xmlns:a16="http://schemas.microsoft.com/office/drawing/2014/main" id="{8DB08B92-8EBF-903E-11F7-DECA118C32BC}"/>
              </a:ext>
            </a:extLst>
          </p:cNvPr>
          <p:cNvSpPr txBox="1"/>
          <p:nvPr/>
        </p:nvSpPr>
        <p:spPr>
          <a:xfrm>
            <a:off x="530397" y="574154"/>
            <a:ext cx="10216807" cy="738664"/>
          </a:xfrm>
          <a:prstGeom prst="rect">
            <a:avLst/>
          </a:prstGeom>
        </p:spPr>
        <p:txBody>
          <a:bodyPr wrap="square" lIns="0" tIns="0" rIns="0" bIns="0" rtlCol="0" anchor="t">
            <a:spAutoFit/>
          </a:bodyPr>
          <a:lstStyle/>
          <a:p>
            <a:pPr algn="just" defTabSz="609630"/>
            <a:r>
              <a:rPr lang="es-419" sz="1600" b="1">
                <a:solidFill>
                  <a:prstClr val="black"/>
                </a:solidFill>
                <a:latin typeface="Nunito"/>
                <a:ea typeface="+mn-lt"/>
                <a:cs typeface="+mn-lt"/>
              </a:rPr>
              <a:t>3. Revisión de los hitos establecidos en la Resolución 40267 de 2026, “</a:t>
            </a:r>
            <a:r>
              <a:rPr lang="es-419" sz="1600" b="1" i="1">
                <a:solidFill>
                  <a:prstClr val="black"/>
                </a:solidFill>
                <a:latin typeface="Nunito"/>
                <a:ea typeface="+mn-lt"/>
                <a:cs typeface="+mn-lt"/>
              </a:rPr>
              <a:t>Por la cual se adoptan medidas para el abastecimiento de gas natural con ocasión del Mantenimiento Programado de la Infraestructura de Regasificación en el año 2026</a:t>
            </a:r>
            <a:r>
              <a:rPr lang="es-419" sz="1600" b="1">
                <a:solidFill>
                  <a:prstClr val="black"/>
                </a:solidFill>
                <a:latin typeface="Nunito"/>
                <a:ea typeface="+mn-lt"/>
                <a:cs typeface="+mn-lt"/>
              </a:rPr>
              <a:t>”</a:t>
            </a:r>
            <a:endParaRPr lang="en-US" sz="1600" b="1">
              <a:solidFill>
                <a:prstClr val="black"/>
              </a:solidFill>
              <a:latin typeface="Nunito"/>
              <a:ea typeface="+mn-lt"/>
              <a:cs typeface="+mn-lt"/>
            </a:endParaRPr>
          </a:p>
        </p:txBody>
      </p:sp>
      <p:graphicFrame>
        <p:nvGraphicFramePr>
          <p:cNvPr id="10" name="Table 9">
            <a:extLst>
              <a:ext uri="{FF2B5EF4-FFF2-40B4-BE49-F238E27FC236}">
                <a16:creationId xmlns:a16="http://schemas.microsoft.com/office/drawing/2014/main" id="{BA1AFC35-2FD5-2455-CA56-AAA6911399AB}"/>
              </a:ext>
            </a:extLst>
          </p:cNvPr>
          <p:cNvGraphicFramePr>
            <a:graphicFrameLocks noGrp="1"/>
          </p:cNvGraphicFramePr>
          <p:nvPr>
            <p:extLst>
              <p:ext uri="{D42A27DB-BD31-4B8C-83A1-F6EECF244321}">
                <p14:modId xmlns:p14="http://schemas.microsoft.com/office/powerpoint/2010/main" val="2849109727"/>
              </p:ext>
            </p:extLst>
          </p:nvPr>
        </p:nvGraphicFramePr>
        <p:xfrm>
          <a:off x="365760" y="1572697"/>
          <a:ext cx="11461225" cy="4754880"/>
        </p:xfrm>
        <a:graphic>
          <a:graphicData uri="http://schemas.openxmlformats.org/drawingml/2006/table">
            <a:tbl>
              <a:tblPr firstRow="1" firstCol="1" bandRow="1">
                <a:tableStyleId>{E8B1032C-EA38-4F05-BA0D-38AFFFC7BED3}</a:tableStyleId>
              </a:tblPr>
              <a:tblGrid>
                <a:gridCol w="1203157">
                  <a:extLst>
                    <a:ext uri="{9D8B030D-6E8A-4147-A177-3AD203B41FA5}">
                      <a16:colId xmlns:a16="http://schemas.microsoft.com/office/drawing/2014/main" val="3809139137"/>
                    </a:ext>
                  </a:extLst>
                </a:gridCol>
                <a:gridCol w="1096206">
                  <a:extLst>
                    <a:ext uri="{9D8B030D-6E8A-4147-A177-3AD203B41FA5}">
                      <a16:colId xmlns:a16="http://schemas.microsoft.com/office/drawing/2014/main" val="2439414141"/>
                    </a:ext>
                  </a:extLst>
                </a:gridCol>
                <a:gridCol w="6639649">
                  <a:extLst>
                    <a:ext uri="{9D8B030D-6E8A-4147-A177-3AD203B41FA5}">
                      <a16:colId xmlns:a16="http://schemas.microsoft.com/office/drawing/2014/main" val="460408551"/>
                    </a:ext>
                  </a:extLst>
                </a:gridCol>
                <a:gridCol w="2522213">
                  <a:extLst>
                    <a:ext uri="{9D8B030D-6E8A-4147-A177-3AD203B41FA5}">
                      <a16:colId xmlns:a16="http://schemas.microsoft.com/office/drawing/2014/main" val="626632853"/>
                    </a:ext>
                  </a:extLst>
                </a:gridCol>
              </a:tblGrid>
              <a:tr h="0">
                <a:tc>
                  <a:txBody>
                    <a:bodyPr/>
                    <a:lstStyle/>
                    <a:p>
                      <a:pPr algn="ctr">
                        <a:buNone/>
                      </a:pPr>
                      <a:r>
                        <a:rPr lang="es-419" sz="1200">
                          <a:solidFill>
                            <a:srgbClr val="000000"/>
                          </a:solidFill>
                          <a:effectLst/>
                          <a:latin typeface="Nunito"/>
                        </a:rPr>
                        <a:t>Fecha Información</a:t>
                      </a:r>
                      <a:endParaRPr lang="en-US" sz="1200">
                        <a:solidFill>
                          <a:srgbClr val="000000"/>
                        </a:solidFill>
                        <a:effectLst/>
                        <a:latin typeface="Nunito"/>
                      </a:endParaRPr>
                    </a:p>
                  </a:txBody>
                  <a:tcPr marL="68580" marR="68580" marT="0" marB="0" anchor="ctr"/>
                </a:tc>
                <a:tc>
                  <a:txBody>
                    <a:bodyPr/>
                    <a:lstStyle/>
                    <a:p>
                      <a:pPr algn="ctr">
                        <a:buNone/>
                      </a:pPr>
                      <a:endParaRPr lang="en-US" sz="1200">
                        <a:solidFill>
                          <a:srgbClr val="000000"/>
                        </a:solidFill>
                        <a:effectLst/>
                        <a:latin typeface="Nunito"/>
                      </a:endParaRPr>
                    </a:p>
                  </a:txBody>
                  <a:tcPr marL="68580" marR="68580" marT="0" marB="0" anchor="ctr"/>
                </a:tc>
                <a:tc>
                  <a:txBody>
                    <a:bodyPr/>
                    <a:lstStyle/>
                    <a:p>
                      <a:pPr algn="ctr">
                        <a:buNone/>
                      </a:pPr>
                      <a:r>
                        <a:rPr lang="es-419" sz="1200">
                          <a:solidFill>
                            <a:srgbClr val="000000"/>
                          </a:solidFill>
                          <a:effectLst/>
                          <a:latin typeface="Nunito"/>
                        </a:rPr>
                        <a:t>Hito/Actividad</a:t>
                      </a:r>
                      <a:endParaRPr lang="en-US" sz="1200">
                        <a:solidFill>
                          <a:srgbClr val="000000"/>
                        </a:solidFill>
                        <a:effectLst/>
                        <a:latin typeface="Nunito"/>
                      </a:endParaRPr>
                    </a:p>
                  </a:txBody>
                  <a:tcPr marL="68580" marR="68580" marT="0" marB="0" anchor="ctr"/>
                </a:tc>
                <a:tc>
                  <a:txBody>
                    <a:bodyPr/>
                    <a:lstStyle/>
                    <a:p>
                      <a:pPr algn="ctr">
                        <a:buNone/>
                      </a:pPr>
                      <a:r>
                        <a:rPr lang="es-419" sz="1200">
                          <a:solidFill>
                            <a:srgbClr val="000000"/>
                          </a:solidFill>
                          <a:effectLst/>
                          <a:latin typeface="Nunito"/>
                        </a:rPr>
                        <a:t>Responsables</a:t>
                      </a:r>
                      <a:endParaRPr lang="en-US" sz="1200">
                        <a:solidFill>
                          <a:srgbClr val="000000"/>
                        </a:solidFill>
                        <a:effectLst/>
                        <a:latin typeface="Nunito"/>
                      </a:endParaRPr>
                    </a:p>
                  </a:txBody>
                  <a:tcPr marL="68580" marR="68580" marT="0" marB="0" anchor="ctr"/>
                </a:tc>
                <a:extLst>
                  <a:ext uri="{0D108BD9-81ED-4DB2-BD59-A6C34878D82A}">
                    <a16:rowId xmlns:a16="http://schemas.microsoft.com/office/drawing/2014/main" val="3983022116"/>
                  </a:ext>
                </a:extLst>
              </a:tr>
              <a:tr h="0">
                <a:tc>
                  <a:txBody>
                    <a:bodyPr/>
                    <a:lstStyle/>
                    <a:p>
                      <a:pPr algn="ctr">
                        <a:buNone/>
                      </a:pPr>
                      <a:r>
                        <a:rPr lang="es-419" sz="1200">
                          <a:solidFill>
                            <a:srgbClr val="000000"/>
                          </a:solidFill>
                          <a:effectLst/>
                          <a:latin typeface="Nunito"/>
                        </a:rPr>
                        <a:t>22 /06/ 2026</a:t>
                      </a:r>
                      <a:endParaRPr lang="en-US" sz="1200">
                        <a:solidFill>
                          <a:srgbClr val="000000"/>
                        </a:solidFill>
                        <a:effectLst/>
                        <a:latin typeface="Nunito"/>
                      </a:endParaRPr>
                    </a:p>
                  </a:txBody>
                  <a:tcPr marL="68580" marR="68580" marT="0" marB="0" anchor="ctr"/>
                </a:tc>
                <a:tc>
                  <a:txBody>
                    <a:bodyPr/>
                    <a:lstStyle/>
                    <a:p>
                      <a:pPr algn="ctr">
                        <a:buNone/>
                      </a:pPr>
                      <a:r>
                        <a:rPr lang="es-419" sz="1200">
                          <a:solidFill>
                            <a:srgbClr val="000000"/>
                          </a:solidFill>
                          <a:effectLst/>
                          <a:latin typeface="Nunito"/>
                        </a:rPr>
                        <a:t>Atención de Demanda de Gas Natural</a:t>
                      </a:r>
                      <a:endParaRPr lang="en-US" sz="1200">
                        <a:solidFill>
                          <a:srgbClr val="000000"/>
                        </a:solidFill>
                        <a:effectLst/>
                        <a:latin typeface="Nunito"/>
                      </a:endParaRPr>
                    </a:p>
                  </a:txBody>
                  <a:tcPr marL="68580" marR="68580" marT="0" marB="0" anchor="ctr"/>
                </a:tc>
                <a:tc>
                  <a:txBody>
                    <a:bodyPr/>
                    <a:lstStyle/>
                    <a:p>
                      <a:pPr algn="ctr">
                        <a:buNone/>
                      </a:pPr>
                      <a:r>
                        <a:rPr lang="es-419" sz="1200">
                          <a:solidFill>
                            <a:srgbClr val="000000"/>
                          </a:solidFill>
                          <a:effectLst/>
                          <a:latin typeface="Nunito"/>
                        </a:rPr>
                        <a:t>Remisión de los Productores, Productores-Comercializadores, los Comercializadores, los Distribuidores y los Transportadores de Gas Natural, al Consejo Nacional de Operación de Gas, de las cantidades de suministro de gas natural con garantía de firmeza que, como mínimo, pondrá a disposición del mercado entre el 30 de julio y el 3 de agosto de 2026.</a:t>
                      </a:r>
                    </a:p>
                  </a:txBody>
                  <a:tcPr marL="68580" marR="68580" marT="0" marB="0" anchor="ctr"/>
                </a:tc>
                <a:tc>
                  <a:txBody>
                    <a:bodyPr/>
                    <a:lstStyle/>
                    <a:p>
                      <a:pPr algn="ctr">
                        <a:buNone/>
                      </a:pPr>
                      <a:r>
                        <a:rPr lang="es-419" sz="1200">
                          <a:solidFill>
                            <a:srgbClr val="000000"/>
                          </a:solidFill>
                          <a:effectLst/>
                          <a:latin typeface="Nunito"/>
                        </a:rPr>
                        <a:t>Los Productores, Productores-Comercializadores, los Comercializadores, los Distribuidores y los Transportadores de Gas Natural,</a:t>
                      </a:r>
                      <a:endParaRPr lang="en-US" sz="1200">
                        <a:solidFill>
                          <a:srgbClr val="000000"/>
                        </a:solidFill>
                        <a:effectLst/>
                        <a:latin typeface="Nunito"/>
                      </a:endParaRPr>
                    </a:p>
                  </a:txBody>
                  <a:tcPr marL="68580" marR="68580" marT="0" marB="0" anchor="ctr"/>
                </a:tc>
                <a:extLst>
                  <a:ext uri="{0D108BD9-81ED-4DB2-BD59-A6C34878D82A}">
                    <a16:rowId xmlns:a16="http://schemas.microsoft.com/office/drawing/2014/main" val="319990819"/>
                  </a:ext>
                </a:extLst>
              </a:tr>
              <a:tr h="0">
                <a:tc>
                  <a:txBody>
                    <a:bodyPr/>
                    <a:lstStyle/>
                    <a:p>
                      <a:pPr algn="ctr">
                        <a:buNone/>
                      </a:pPr>
                      <a:r>
                        <a:rPr lang="es-419" sz="1200">
                          <a:solidFill>
                            <a:srgbClr val="000000"/>
                          </a:solidFill>
                          <a:effectLst/>
                          <a:latin typeface="Nunito"/>
                        </a:rPr>
                        <a:t>22 /06/ 2026</a:t>
                      </a:r>
                      <a:endParaRPr lang="en-US" sz="1200">
                        <a:solidFill>
                          <a:srgbClr val="000000"/>
                        </a:solidFill>
                        <a:effectLst/>
                        <a:latin typeface="Nunito"/>
                      </a:endParaRPr>
                    </a:p>
                  </a:txBody>
                  <a:tcPr marL="68580" marR="68580" marT="0" marB="0" anchor="ctr"/>
                </a:tc>
                <a:tc>
                  <a:txBody>
                    <a:bodyPr/>
                    <a:lstStyle/>
                    <a:p>
                      <a:pPr algn="ctr">
                        <a:buNone/>
                      </a:pPr>
                      <a:r>
                        <a:rPr lang="es-419" sz="1200">
                          <a:effectLst/>
                          <a:latin typeface="Nunito"/>
                        </a:rPr>
                        <a:t>Atención de Demanda de Gas Natural</a:t>
                      </a:r>
                      <a:endParaRPr lang="en-US" sz="1200">
                        <a:effectLst/>
                        <a:latin typeface="Nunito"/>
                      </a:endParaRPr>
                    </a:p>
                  </a:txBody>
                  <a:tcPr marL="68580" marR="68580" marT="0" marB="0" anchor="ctr"/>
                </a:tc>
                <a:tc>
                  <a:txBody>
                    <a:bodyPr/>
                    <a:lstStyle/>
                    <a:p>
                      <a:pPr algn="ctr">
                        <a:buNone/>
                      </a:pPr>
                      <a:r>
                        <a:rPr lang="es-419" sz="1200">
                          <a:effectLst/>
                          <a:latin typeface="Nunito"/>
                        </a:rPr>
                        <a:t>Remisión del Gestor del Mercado de Gas Natural, al Consejo Nacional de Operación de Gas y al Ministerio de Minas y Energía, la información discriminada en el numeral 3.2 del Anexo Único.</a:t>
                      </a:r>
                    </a:p>
                  </a:txBody>
                  <a:tcPr marL="68580" marR="68580" marT="0" marB="0" anchor="ctr"/>
                </a:tc>
                <a:tc>
                  <a:txBody>
                    <a:bodyPr/>
                    <a:lstStyle/>
                    <a:p>
                      <a:pPr algn="ctr">
                        <a:buNone/>
                      </a:pPr>
                      <a:r>
                        <a:rPr lang="es-419" sz="1200">
                          <a:effectLst/>
                          <a:latin typeface="Nunito"/>
                        </a:rPr>
                        <a:t>Gestor del Mercado de Gas Natural, CNO de Gas y MME</a:t>
                      </a:r>
                      <a:endParaRPr lang="en-US" sz="1200">
                        <a:effectLst/>
                        <a:latin typeface="Nunito"/>
                      </a:endParaRPr>
                    </a:p>
                  </a:txBody>
                  <a:tcPr marL="68580" marR="68580" marT="0" marB="0" anchor="ctr"/>
                </a:tc>
                <a:extLst>
                  <a:ext uri="{0D108BD9-81ED-4DB2-BD59-A6C34878D82A}">
                    <a16:rowId xmlns:a16="http://schemas.microsoft.com/office/drawing/2014/main" val="2697752126"/>
                  </a:ext>
                </a:extLst>
              </a:tr>
              <a:tr h="0">
                <a:tc>
                  <a:txBody>
                    <a:bodyPr/>
                    <a:lstStyle/>
                    <a:p>
                      <a:pPr algn="ctr">
                        <a:buNone/>
                      </a:pPr>
                      <a:r>
                        <a:rPr lang="es-419" sz="1200">
                          <a:solidFill>
                            <a:srgbClr val="000000"/>
                          </a:solidFill>
                          <a:effectLst/>
                          <a:latin typeface="Nunito"/>
                        </a:rPr>
                        <a:t>22 /06/ 2026</a:t>
                      </a:r>
                      <a:endParaRPr lang="en-US" sz="1200">
                        <a:solidFill>
                          <a:srgbClr val="000000"/>
                        </a:solidFill>
                        <a:effectLst/>
                        <a:latin typeface="Nunito"/>
                      </a:endParaRPr>
                    </a:p>
                  </a:txBody>
                  <a:tcPr marL="68580" marR="68580" marT="0" marB="0" anchor="ctr"/>
                </a:tc>
                <a:tc>
                  <a:txBody>
                    <a:bodyPr/>
                    <a:lstStyle/>
                    <a:p>
                      <a:pPr algn="ctr">
                        <a:buNone/>
                      </a:pPr>
                      <a:r>
                        <a:rPr lang="es-419" sz="1200">
                          <a:effectLst/>
                          <a:latin typeface="Nunito"/>
                        </a:rPr>
                        <a:t>Atención de Demanda de Gas Natural</a:t>
                      </a:r>
                      <a:endParaRPr lang="en-US" sz="1200">
                        <a:effectLst/>
                        <a:latin typeface="Nunito"/>
                      </a:endParaRPr>
                    </a:p>
                  </a:txBody>
                  <a:tcPr marL="68580" marR="68580" marT="0" marB="0" anchor="ctr"/>
                </a:tc>
                <a:tc>
                  <a:txBody>
                    <a:bodyPr/>
                    <a:lstStyle/>
                    <a:p>
                      <a:pPr algn="ctr">
                        <a:buNone/>
                      </a:pPr>
                      <a:r>
                        <a:rPr lang="es-419" sz="1200">
                          <a:effectLst/>
                          <a:latin typeface="Nunito"/>
                        </a:rPr>
                        <a:t>Remisión de La Agencia Nacional de Hidrocarburos – ANH, al Consejo Nacional de Operación de Gas, la siguiente información:</a:t>
                      </a:r>
                      <a:endParaRPr lang="en-US" sz="1200">
                        <a:effectLst/>
                        <a:latin typeface="Nunito"/>
                      </a:endParaRPr>
                    </a:p>
                    <a:p>
                      <a:pPr algn="ctr">
                        <a:buNone/>
                      </a:pPr>
                      <a:endParaRPr lang="en-US" sz="1200">
                        <a:effectLst/>
                        <a:latin typeface="Nunito"/>
                      </a:endParaRPr>
                    </a:p>
                    <a:p>
                      <a:pPr algn="ctr">
                        <a:buNone/>
                      </a:pPr>
                      <a:r>
                        <a:rPr lang="es-419" sz="1200">
                          <a:effectLst/>
                          <a:latin typeface="Nunito"/>
                        </a:rPr>
                        <a:t>a.Cantidades de gas adicional al informado en la Declaración de Producción de la que trata el artículo 2.2.2.2.21. del Decreto 1073 de 2015, que está disponible en cada uno de los campos de producción nacional conectados al Sistema Nacional de Transporte desagregada por asociado-operador y campo. </a:t>
                      </a:r>
                      <a:endParaRPr lang="en-US" sz="1200">
                        <a:effectLst/>
                        <a:latin typeface="Nunito"/>
                      </a:endParaRPr>
                    </a:p>
                    <a:p>
                      <a:pPr algn="ctr">
                        <a:buNone/>
                      </a:pPr>
                      <a:endParaRPr lang="en-US" sz="1200">
                        <a:effectLst/>
                        <a:latin typeface="Nunito"/>
                      </a:endParaRPr>
                    </a:p>
                    <a:p>
                      <a:pPr algn="ctr">
                        <a:buNone/>
                      </a:pPr>
                      <a:r>
                        <a:rPr lang="es-419" sz="1200">
                          <a:effectLst/>
                          <a:latin typeface="Nunito"/>
                        </a:rPr>
                        <a:t>b. Una categorización que explique la razón por la cual se puede ofertar molécula adicional de gas natural a la informada en la Declaración de Producción de la que trata el literal a del presente numeral</a:t>
                      </a:r>
                    </a:p>
                  </a:txBody>
                  <a:tcPr marL="68580" marR="68580" marT="0" marB="0" anchor="ctr"/>
                </a:tc>
                <a:tc>
                  <a:txBody>
                    <a:bodyPr/>
                    <a:lstStyle/>
                    <a:p>
                      <a:pPr algn="ctr">
                        <a:buNone/>
                      </a:pPr>
                      <a:r>
                        <a:rPr lang="es-419" sz="1200">
                          <a:effectLst/>
                          <a:latin typeface="Nunito"/>
                        </a:rPr>
                        <a:t>ANH, CNO de Gas </a:t>
                      </a:r>
                      <a:endParaRPr lang="en-US" sz="1200">
                        <a:effectLst/>
                        <a:latin typeface="Nunito"/>
                      </a:endParaRPr>
                    </a:p>
                  </a:txBody>
                  <a:tcPr marL="68580" marR="68580" marT="0" marB="0" anchor="ctr"/>
                </a:tc>
                <a:extLst>
                  <a:ext uri="{0D108BD9-81ED-4DB2-BD59-A6C34878D82A}">
                    <a16:rowId xmlns:a16="http://schemas.microsoft.com/office/drawing/2014/main" val="3556184080"/>
                  </a:ext>
                </a:extLst>
              </a:tr>
              <a:tr h="0">
                <a:tc>
                  <a:txBody>
                    <a:bodyPr/>
                    <a:lstStyle/>
                    <a:p>
                      <a:pPr algn="ctr">
                        <a:buNone/>
                      </a:pPr>
                      <a:r>
                        <a:rPr lang="es-419" sz="1200">
                          <a:solidFill>
                            <a:srgbClr val="000000"/>
                          </a:solidFill>
                          <a:effectLst/>
                          <a:latin typeface="Nunito"/>
                        </a:rPr>
                        <a:t>4-6/08/2026</a:t>
                      </a:r>
                      <a:endParaRPr lang="en-US" sz="1200">
                        <a:solidFill>
                          <a:srgbClr val="000000"/>
                        </a:solidFill>
                        <a:effectLst/>
                        <a:latin typeface="Nunito"/>
                      </a:endParaRPr>
                    </a:p>
                  </a:txBody>
                  <a:tcPr marL="68580" marR="68580" marT="0" marB="0" anchor="ctr"/>
                </a:tc>
                <a:tc>
                  <a:txBody>
                    <a:bodyPr/>
                    <a:lstStyle/>
                    <a:p>
                      <a:pPr algn="ctr">
                        <a:buNone/>
                      </a:pPr>
                      <a:r>
                        <a:rPr lang="es-419" sz="1200">
                          <a:effectLst/>
                          <a:latin typeface="Nunito"/>
                        </a:rPr>
                        <a:t>Atención de Demanda de Gas Natural</a:t>
                      </a:r>
                      <a:endParaRPr lang="en-US" sz="1200">
                        <a:effectLst/>
                        <a:latin typeface="Nunito"/>
                      </a:endParaRPr>
                    </a:p>
                  </a:txBody>
                  <a:tcPr marL="68580" marR="68580" marT="0" marB="0" anchor="ctr"/>
                </a:tc>
                <a:tc>
                  <a:txBody>
                    <a:bodyPr/>
                    <a:lstStyle/>
                    <a:p>
                      <a:pPr algn="ctr">
                        <a:buNone/>
                      </a:pPr>
                      <a:r>
                        <a:rPr lang="es-419" sz="1200">
                          <a:effectLst/>
                          <a:latin typeface="Nunito"/>
                        </a:rPr>
                        <a:t>Inclusión de cantidades adicionales de gas natural entre el 4 y 6 de agosto de 2026, por parte de los Productores, Productores-Comercializadores, los Comercializadores, los Distribuidores y los Transportadores de Gas Natural. La información debe estar discriminada de acuerdo con el numeral 3.1 del Anexo Único</a:t>
                      </a:r>
                    </a:p>
                  </a:txBody>
                  <a:tcPr marL="68580" marR="68580" marT="0" marB="0" anchor="ctr"/>
                </a:tc>
                <a:tc>
                  <a:txBody>
                    <a:bodyPr/>
                    <a:lstStyle/>
                    <a:p>
                      <a:pPr algn="ctr">
                        <a:buNone/>
                      </a:pPr>
                      <a:r>
                        <a:rPr lang="es-419" sz="1200">
                          <a:effectLst/>
                          <a:latin typeface="Nunito"/>
                        </a:rPr>
                        <a:t>Los Productores, Productores-Comercializadores, los Comercializadores, los Distribuidores y los Transportadores de Gas Natural,</a:t>
                      </a:r>
                      <a:endParaRPr lang="en-US" sz="1200">
                        <a:effectLst/>
                        <a:latin typeface="Nunito"/>
                      </a:endParaRPr>
                    </a:p>
                  </a:txBody>
                  <a:tcPr marL="68580" marR="68580" marT="0" marB="0" anchor="ctr"/>
                </a:tc>
                <a:extLst>
                  <a:ext uri="{0D108BD9-81ED-4DB2-BD59-A6C34878D82A}">
                    <a16:rowId xmlns:a16="http://schemas.microsoft.com/office/drawing/2014/main" val="2896588967"/>
                  </a:ext>
                </a:extLst>
              </a:tr>
            </a:tbl>
          </a:graphicData>
        </a:graphic>
      </p:graphicFrame>
    </p:spTree>
    <p:extLst>
      <p:ext uri="{BB962C8B-B14F-4D97-AF65-F5344CB8AC3E}">
        <p14:creationId xmlns:p14="http://schemas.microsoft.com/office/powerpoint/2010/main" val="3153698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26B5D-C423-8DC7-DFD0-CECE178FA01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3E218FD-577D-DF3A-6E1A-D374045873CB}"/>
              </a:ext>
            </a:extLst>
          </p:cNvPr>
          <p:cNvSpPr/>
          <p:nvPr/>
        </p:nvSpPr>
        <p:spPr>
          <a:xfrm>
            <a:off x="5576483" y="3034219"/>
            <a:ext cx="1188387" cy="1825735"/>
          </a:xfrm>
          <a:custGeom>
            <a:avLst/>
            <a:gdLst/>
            <a:ahLst/>
            <a:cxnLst/>
            <a:rect l="l" t="t" r="r" b="b"/>
            <a:pathLst>
              <a:path w="2376774" h="3651468">
                <a:moveTo>
                  <a:pt x="0" y="0"/>
                </a:moveTo>
                <a:lnTo>
                  <a:pt x="2376774" y="0"/>
                </a:lnTo>
                <a:lnTo>
                  <a:pt x="2376774" y="3651468"/>
                </a:lnTo>
                <a:lnTo>
                  <a:pt x="0" y="3651468"/>
                </a:lnTo>
                <a:lnTo>
                  <a:pt x="0" y="0"/>
                </a:lnTo>
                <a:close/>
              </a:path>
            </a:pathLst>
          </a:custGeom>
          <a:blipFill>
            <a:blip>
              <a:alphaModFix amt="51000"/>
              <a:extLst>
                <a:ext uri="{96DAC541-7B7A-43D3-8B79-37D633B846F1}">
                  <asvg:svgBlip xmlns:asvg="http://schemas.microsoft.com/office/drawing/2016/SVG/main" r:embed="rId2"/>
                </a:ext>
              </a:extLst>
            </a:blip>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grpSp>
        <p:nvGrpSpPr>
          <p:cNvPr id="4" name="Group 4">
            <a:extLst>
              <a:ext uri="{FF2B5EF4-FFF2-40B4-BE49-F238E27FC236}">
                <a16:creationId xmlns:a16="http://schemas.microsoft.com/office/drawing/2014/main" id="{46175197-69DC-AD05-8794-C506EBA1827C}"/>
              </a:ext>
            </a:extLst>
          </p:cNvPr>
          <p:cNvGrpSpPr/>
          <p:nvPr/>
        </p:nvGrpSpPr>
        <p:grpSpPr>
          <a:xfrm>
            <a:off x="6764870" y="-1482710"/>
            <a:ext cx="5360791" cy="5360791"/>
            <a:chOff x="0" y="0"/>
            <a:chExt cx="812800" cy="812800"/>
          </a:xfrm>
        </p:grpSpPr>
        <p:sp>
          <p:nvSpPr>
            <p:cNvPr id="5" name="Freeform 5">
              <a:extLst>
                <a:ext uri="{FF2B5EF4-FFF2-40B4-BE49-F238E27FC236}">
                  <a16:creationId xmlns:a16="http://schemas.microsoft.com/office/drawing/2014/main" id="{A0B8437F-44FC-82D3-6BAB-5DF16001DA2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a:solidFill>
                <a:srgbClr val="FFD600">
                  <a:alpha val="37647"/>
                </a:srgbClr>
              </a:solidFill>
              <a:prstDash val="solid"/>
              <a:miter/>
            </a:ln>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sp>
          <p:nvSpPr>
            <p:cNvPr id="6" name="TextBox 6">
              <a:extLst>
                <a:ext uri="{FF2B5EF4-FFF2-40B4-BE49-F238E27FC236}">
                  <a16:creationId xmlns:a16="http://schemas.microsoft.com/office/drawing/2014/main" id="{515CEA9E-17C0-1135-8CC6-AE2D649C6137}"/>
                </a:ext>
              </a:extLst>
            </p:cNvPr>
            <p:cNvSpPr txBox="1"/>
            <p:nvPr/>
          </p:nvSpPr>
          <p:spPr>
            <a:xfrm>
              <a:off x="76200" y="38100"/>
              <a:ext cx="660400" cy="698500"/>
            </a:xfrm>
            <a:prstGeom prst="rect">
              <a:avLst/>
            </a:prstGeom>
          </p:spPr>
          <p:txBody>
            <a:bodyPr lIns="25400" tIns="25400" rIns="25400" bIns="25400" rtlCol="0" anchor="ct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lgn="ctr">
                <a:lnSpc>
                  <a:spcPts val="1400"/>
                </a:lnSpc>
                <a:defRPr/>
              </a:pPr>
              <a:endParaRPr sz="504">
                <a:solidFill>
                  <a:prstClr val="black"/>
                </a:solidFill>
                <a:latin typeface="Calibri"/>
              </a:endParaRPr>
            </a:p>
          </p:txBody>
        </p:sp>
      </p:grpSp>
      <p:grpSp>
        <p:nvGrpSpPr>
          <p:cNvPr id="7" name="Group 7">
            <a:extLst>
              <a:ext uri="{FF2B5EF4-FFF2-40B4-BE49-F238E27FC236}">
                <a16:creationId xmlns:a16="http://schemas.microsoft.com/office/drawing/2014/main" id="{C56708D5-52D1-A83C-7288-3564DADA64A5}"/>
              </a:ext>
            </a:extLst>
          </p:cNvPr>
          <p:cNvGrpSpPr/>
          <p:nvPr/>
        </p:nvGrpSpPr>
        <p:grpSpPr>
          <a:xfrm>
            <a:off x="4487384" y="10443"/>
            <a:ext cx="3314287" cy="3314287"/>
            <a:chOff x="0" y="0"/>
            <a:chExt cx="812800" cy="812800"/>
          </a:xfrm>
        </p:grpSpPr>
        <p:sp>
          <p:nvSpPr>
            <p:cNvPr id="8" name="Freeform 8">
              <a:extLst>
                <a:ext uri="{FF2B5EF4-FFF2-40B4-BE49-F238E27FC236}">
                  <a16:creationId xmlns:a16="http://schemas.microsoft.com/office/drawing/2014/main" id="{2E87DF3A-F41A-C9A9-1F14-5B3763C5C4A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8F8F8"/>
            </a:solid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sp>
          <p:nvSpPr>
            <p:cNvPr id="9" name="TextBox 9">
              <a:extLst>
                <a:ext uri="{FF2B5EF4-FFF2-40B4-BE49-F238E27FC236}">
                  <a16:creationId xmlns:a16="http://schemas.microsoft.com/office/drawing/2014/main" id="{B79CABAC-7E42-08C2-5BA2-521687D9AD75}"/>
                </a:ext>
              </a:extLst>
            </p:cNvPr>
            <p:cNvSpPr txBox="1"/>
            <p:nvPr/>
          </p:nvSpPr>
          <p:spPr>
            <a:xfrm>
              <a:off x="76200" y="38100"/>
              <a:ext cx="660400" cy="698500"/>
            </a:xfrm>
            <a:prstGeom prst="rect">
              <a:avLst/>
            </a:prstGeom>
          </p:spPr>
          <p:txBody>
            <a:bodyPr lIns="25400" tIns="25400" rIns="25400" bIns="25400" rtlCol="0" anchor="ct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lgn="ctr">
                <a:lnSpc>
                  <a:spcPts val="1400"/>
                </a:lnSpc>
                <a:defRPr/>
              </a:pPr>
              <a:endParaRPr sz="504">
                <a:solidFill>
                  <a:prstClr val="black"/>
                </a:solidFill>
                <a:latin typeface="Calibri"/>
              </a:endParaRPr>
            </a:p>
          </p:txBody>
        </p:sp>
      </p:grpSp>
      <p:sp>
        <p:nvSpPr>
          <p:cNvPr id="10" name="Freeform 10">
            <a:extLst>
              <a:ext uri="{FF2B5EF4-FFF2-40B4-BE49-F238E27FC236}">
                <a16:creationId xmlns:a16="http://schemas.microsoft.com/office/drawing/2014/main" id="{5C364B0F-95BC-BC07-2FE2-9000533ECF81}"/>
              </a:ext>
            </a:extLst>
          </p:cNvPr>
          <p:cNvSpPr/>
          <p:nvPr/>
        </p:nvSpPr>
        <p:spPr>
          <a:xfrm>
            <a:off x="4667019" y="1123132"/>
            <a:ext cx="2955011" cy="983285"/>
          </a:xfrm>
          <a:custGeom>
            <a:avLst/>
            <a:gdLst/>
            <a:ahLst/>
            <a:cxnLst/>
            <a:rect l="l" t="t" r="r" b="b"/>
            <a:pathLst>
              <a:path w="3489684" h="1229704">
                <a:moveTo>
                  <a:pt x="0" y="0"/>
                </a:moveTo>
                <a:lnTo>
                  <a:pt x="3489684" y="0"/>
                </a:lnTo>
                <a:lnTo>
                  <a:pt x="3489684" y="1229704"/>
                </a:lnTo>
                <a:lnTo>
                  <a:pt x="0" y="1229704"/>
                </a:lnTo>
                <a:lnTo>
                  <a:pt x="0" y="0"/>
                </a:lnTo>
                <a:close/>
              </a:path>
            </a:pathLst>
          </a:custGeom>
          <a:blipFill>
            <a:blip r:embed="rId3"/>
            <a:stretch>
              <a:fillRect t="-1488" b="-1488"/>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sp>
        <p:nvSpPr>
          <p:cNvPr id="11" name="Freeform 11">
            <a:extLst>
              <a:ext uri="{FF2B5EF4-FFF2-40B4-BE49-F238E27FC236}">
                <a16:creationId xmlns:a16="http://schemas.microsoft.com/office/drawing/2014/main" id="{E298C87B-7B11-5B8C-30A3-16F024C4F7C9}"/>
              </a:ext>
            </a:extLst>
          </p:cNvPr>
          <p:cNvSpPr/>
          <p:nvPr/>
        </p:nvSpPr>
        <p:spPr>
          <a:xfrm>
            <a:off x="5365804" y="1999280"/>
            <a:ext cx="1529751" cy="109872"/>
          </a:xfrm>
          <a:custGeom>
            <a:avLst/>
            <a:gdLst/>
            <a:ahLst/>
            <a:cxnLst/>
            <a:rect l="l" t="t" r="r" b="b"/>
            <a:pathLst>
              <a:path w="3059501" h="219743">
                <a:moveTo>
                  <a:pt x="0" y="0"/>
                </a:moveTo>
                <a:lnTo>
                  <a:pt x="3059501" y="0"/>
                </a:lnTo>
                <a:lnTo>
                  <a:pt x="3059501" y="219744"/>
                </a:lnTo>
                <a:lnTo>
                  <a:pt x="0" y="219744"/>
                </a:lnTo>
                <a:lnTo>
                  <a:pt x="0" y="0"/>
                </a:lnTo>
                <a:close/>
              </a:path>
            </a:pathLst>
          </a:custGeom>
          <a:blipFill>
            <a:blip r:embed="rId4"/>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sp>
        <p:nvSpPr>
          <p:cNvPr id="12" name="Freeform 12">
            <a:extLst>
              <a:ext uri="{FF2B5EF4-FFF2-40B4-BE49-F238E27FC236}">
                <a16:creationId xmlns:a16="http://schemas.microsoft.com/office/drawing/2014/main" id="{F9D2CAF0-A6EE-4CE6-1904-3E8C620D4CF5}"/>
              </a:ext>
            </a:extLst>
          </p:cNvPr>
          <p:cNvSpPr/>
          <p:nvPr/>
        </p:nvSpPr>
        <p:spPr>
          <a:xfrm>
            <a:off x="9055441" y="4516701"/>
            <a:ext cx="2968100" cy="2968100"/>
          </a:xfrm>
          <a:custGeom>
            <a:avLst/>
            <a:gdLst/>
            <a:ahLst/>
            <a:cxnLst/>
            <a:rect l="l" t="t" r="r" b="b"/>
            <a:pathLst>
              <a:path w="5936200" h="5936200">
                <a:moveTo>
                  <a:pt x="0" y="0"/>
                </a:moveTo>
                <a:lnTo>
                  <a:pt x="5936200" y="0"/>
                </a:lnTo>
                <a:lnTo>
                  <a:pt x="5936200" y="5936200"/>
                </a:lnTo>
                <a:lnTo>
                  <a:pt x="0" y="5936200"/>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sp>
        <p:nvSpPr>
          <p:cNvPr id="13" name="Freeform 13">
            <a:extLst>
              <a:ext uri="{FF2B5EF4-FFF2-40B4-BE49-F238E27FC236}">
                <a16:creationId xmlns:a16="http://schemas.microsoft.com/office/drawing/2014/main" id="{8E7F2215-1E46-B52B-95B3-7E23EDD400EB}"/>
              </a:ext>
            </a:extLst>
          </p:cNvPr>
          <p:cNvSpPr/>
          <p:nvPr/>
        </p:nvSpPr>
        <p:spPr>
          <a:xfrm>
            <a:off x="-88887" y="1371603"/>
            <a:ext cx="3225773" cy="3225773"/>
          </a:xfrm>
          <a:custGeom>
            <a:avLst/>
            <a:gdLst/>
            <a:ahLst/>
            <a:cxnLst/>
            <a:rect l="l" t="t" r="r" b="b"/>
            <a:pathLst>
              <a:path w="6451546" h="6451546">
                <a:moveTo>
                  <a:pt x="0" y="0"/>
                </a:moveTo>
                <a:lnTo>
                  <a:pt x="6451546" y="0"/>
                </a:lnTo>
                <a:lnTo>
                  <a:pt x="6451546" y="6451546"/>
                </a:lnTo>
                <a:lnTo>
                  <a:pt x="0" y="6451546"/>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grpSp>
        <p:nvGrpSpPr>
          <p:cNvPr id="14" name="Group 14">
            <a:extLst>
              <a:ext uri="{FF2B5EF4-FFF2-40B4-BE49-F238E27FC236}">
                <a16:creationId xmlns:a16="http://schemas.microsoft.com/office/drawing/2014/main" id="{66A0BB98-5610-D8A7-6454-419A0E83BE6C}"/>
              </a:ext>
            </a:extLst>
          </p:cNvPr>
          <p:cNvGrpSpPr/>
          <p:nvPr/>
        </p:nvGrpSpPr>
        <p:grpSpPr>
          <a:xfrm>
            <a:off x="-1035491" y="3695799"/>
            <a:ext cx="5360791" cy="5360791"/>
            <a:chOff x="0" y="0"/>
            <a:chExt cx="812800" cy="812800"/>
          </a:xfrm>
        </p:grpSpPr>
        <p:sp>
          <p:nvSpPr>
            <p:cNvPr id="15" name="Freeform 15">
              <a:extLst>
                <a:ext uri="{FF2B5EF4-FFF2-40B4-BE49-F238E27FC236}">
                  <a16:creationId xmlns:a16="http://schemas.microsoft.com/office/drawing/2014/main" id="{30CB6D78-41F7-6C9A-3A55-ECC67066122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a:solidFill>
                <a:srgbClr val="FFD600">
                  <a:alpha val="21961"/>
                </a:srgbClr>
              </a:solidFill>
              <a:prstDash val="solid"/>
              <a:miter/>
            </a:ln>
          </p:spPr>
          <p:txBody>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defRPr/>
              </a:pPr>
              <a:endParaRPr lang="es-CO" sz="504">
                <a:solidFill>
                  <a:prstClr val="black"/>
                </a:solidFill>
                <a:latin typeface="Calibri"/>
              </a:endParaRPr>
            </a:p>
          </p:txBody>
        </p:sp>
        <p:sp>
          <p:nvSpPr>
            <p:cNvPr id="16" name="TextBox 16">
              <a:extLst>
                <a:ext uri="{FF2B5EF4-FFF2-40B4-BE49-F238E27FC236}">
                  <a16:creationId xmlns:a16="http://schemas.microsoft.com/office/drawing/2014/main" id="{52580EC9-1514-AE36-1B13-C01E1D55ECE8}"/>
                </a:ext>
              </a:extLst>
            </p:cNvPr>
            <p:cNvSpPr txBox="1"/>
            <p:nvPr/>
          </p:nvSpPr>
          <p:spPr>
            <a:xfrm>
              <a:off x="76200" y="38100"/>
              <a:ext cx="660400" cy="698500"/>
            </a:xfrm>
            <a:prstGeom prst="rect">
              <a:avLst/>
            </a:prstGeom>
          </p:spPr>
          <p:txBody>
            <a:bodyPr lIns="25400" tIns="25400" rIns="25400" bIns="25400" rtlCol="0" anchor="ct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lgn="ctr">
                <a:lnSpc>
                  <a:spcPts val="1400"/>
                </a:lnSpc>
                <a:defRPr/>
              </a:pPr>
              <a:endParaRPr sz="504">
                <a:solidFill>
                  <a:prstClr val="black"/>
                </a:solidFill>
                <a:latin typeface="Calibri"/>
              </a:endParaRPr>
            </a:p>
          </p:txBody>
        </p:sp>
      </p:grpSp>
      <p:sp>
        <p:nvSpPr>
          <p:cNvPr id="3" name="TextBox 3">
            <a:extLst>
              <a:ext uri="{FF2B5EF4-FFF2-40B4-BE49-F238E27FC236}">
                <a16:creationId xmlns:a16="http://schemas.microsoft.com/office/drawing/2014/main" id="{6871E0BB-C8FF-8CD8-2283-1F6E548DA7F1}"/>
              </a:ext>
            </a:extLst>
          </p:cNvPr>
          <p:cNvSpPr txBox="1"/>
          <p:nvPr/>
        </p:nvSpPr>
        <p:spPr>
          <a:xfrm>
            <a:off x="2334338" y="5238849"/>
            <a:ext cx="7523331" cy="469359"/>
          </a:xfrm>
          <a:prstGeom prst="rect">
            <a:avLst/>
          </a:prstGeom>
        </p:spPr>
        <p:txBody>
          <a:bodyPr wrap="square" lIns="0" tIns="0" rIns="0" bIns="0" rtlCol="0" anchor="t">
            <a:spAutoFit/>
          </a:bodyPr>
          <a:lstStyle>
            <a:defPPr>
              <a:defRPr lang="en-US"/>
            </a:defPPr>
            <a:lvl1pPr marL="0" algn="l" defTabSz="512064" rtl="0" eaLnBrk="1" latinLnBrk="0" hangingPunct="1">
              <a:defRPr sz="1008" kern="1200">
                <a:solidFill>
                  <a:schemeClr val="tx1"/>
                </a:solidFill>
                <a:latin typeface="+mn-lt"/>
                <a:ea typeface="+mn-ea"/>
                <a:cs typeface="+mn-cs"/>
              </a:defRPr>
            </a:lvl1pPr>
            <a:lvl2pPr marL="256032" algn="l" defTabSz="512064" rtl="0" eaLnBrk="1" latinLnBrk="0" hangingPunct="1">
              <a:defRPr sz="1008" kern="1200">
                <a:solidFill>
                  <a:schemeClr val="tx1"/>
                </a:solidFill>
                <a:latin typeface="+mn-lt"/>
                <a:ea typeface="+mn-ea"/>
                <a:cs typeface="+mn-cs"/>
              </a:defRPr>
            </a:lvl2pPr>
            <a:lvl3pPr marL="512064" algn="l" defTabSz="512064" rtl="0" eaLnBrk="1" latinLnBrk="0" hangingPunct="1">
              <a:defRPr sz="1008" kern="1200">
                <a:solidFill>
                  <a:schemeClr val="tx1"/>
                </a:solidFill>
                <a:latin typeface="+mn-lt"/>
                <a:ea typeface="+mn-ea"/>
                <a:cs typeface="+mn-cs"/>
              </a:defRPr>
            </a:lvl3pPr>
            <a:lvl4pPr marL="768096" algn="l" defTabSz="512064" rtl="0" eaLnBrk="1" latinLnBrk="0" hangingPunct="1">
              <a:defRPr sz="1008" kern="1200">
                <a:solidFill>
                  <a:schemeClr val="tx1"/>
                </a:solidFill>
                <a:latin typeface="+mn-lt"/>
                <a:ea typeface="+mn-ea"/>
                <a:cs typeface="+mn-cs"/>
              </a:defRPr>
            </a:lvl4pPr>
            <a:lvl5pPr marL="1024128" algn="l" defTabSz="512064" rtl="0" eaLnBrk="1" latinLnBrk="0" hangingPunct="1">
              <a:defRPr sz="1008" kern="1200">
                <a:solidFill>
                  <a:schemeClr val="tx1"/>
                </a:solidFill>
                <a:latin typeface="+mn-lt"/>
                <a:ea typeface="+mn-ea"/>
                <a:cs typeface="+mn-cs"/>
              </a:defRPr>
            </a:lvl5pPr>
            <a:lvl6pPr marL="1280160" algn="l" defTabSz="512064" rtl="0" eaLnBrk="1" latinLnBrk="0" hangingPunct="1">
              <a:defRPr sz="1008" kern="1200">
                <a:solidFill>
                  <a:schemeClr val="tx1"/>
                </a:solidFill>
                <a:latin typeface="+mn-lt"/>
                <a:ea typeface="+mn-ea"/>
                <a:cs typeface="+mn-cs"/>
              </a:defRPr>
            </a:lvl6pPr>
            <a:lvl7pPr marL="1536192" algn="l" defTabSz="512064" rtl="0" eaLnBrk="1" latinLnBrk="0" hangingPunct="1">
              <a:defRPr sz="1008" kern="1200">
                <a:solidFill>
                  <a:schemeClr val="tx1"/>
                </a:solidFill>
                <a:latin typeface="+mn-lt"/>
                <a:ea typeface="+mn-ea"/>
                <a:cs typeface="+mn-cs"/>
              </a:defRPr>
            </a:lvl7pPr>
            <a:lvl8pPr marL="1792224" algn="l" defTabSz="512064" rtl="0" eaLnBrk="1" latinLnBrk="0" hangingPunct="1">
              <a:defRPr sz="1008" kern="1200">
                <a:solidFill>
                  <a:schemeClr val="tx1"/>
                </a:solidFill>
                <a:latin typeface="+mn-lt"/>
                <a:ea typeface="+mn-ea"/>
                <a:cs typeface="+mn-cs"/>
              </a:defRPr>
            </a:lvl8pPr>
            <a:lvl9pPr marL="2048256" algn="l" defTabSz="512064" rtl="0" eaLnBrk="1" latinLnBrk="0" hangingPunct="1">
              <a:defRPr sz="1008" kern="1200">
                <a:solidFill>
                  <a:schemeClr val="tx1"/>
                </a:solidFill>
                <a:latin typeface="+mn-lt"/>
                <a:ea typeface="+mn-ea"/>
                <a:cs typeface="+mn-cs"/>
              </a:defRPr>
            </a:lvl9pPr>
          </a:lstStyle>
          <a:p>
            <a:pPr algn="ctr">
              <a:lnSpc>
                <a:spcPts val="3600"/>
              </a:lnSpc>
              <a:spcBef>
                <a:spcPct val="0"/>
              </a:spcBef>
              <a:defRPr/>
            </a:pPr>
            <a:r>
              <a:rPr lang="es-CO" sz="3200" b="1">
                <a:solidFill>
                  <a:srgbClr val="FFC000"/>
                </a:solidFill>
                <a:latin typeface="Nunito"/>
                <a:ea typeface="Calibri"/>
                <a:cs typeface="Calibri"/>
              </a:rPr>
              <a:t>Gracias</a:t>
            </a:r>
            <a:endParaRPr lang="en-US" sz="3000" b="1">
              <a:solidFill>
                <a:srgbClr val="FFC000"/>
              </a:solidFill>
              <a:latin typeface="Nunito"/>
              <a:ea typeface="Calibri"/>
              <a:cs typeface="Calibri"/>
            </a:endParaRPr>
          </a:p>
        </p:txBody>
      </p:sp>
      <p:grpSp>
        <p:nvGrpSpPr>
          <p:cNvPr id="21" name="Grupo 9">
            <a:extLst>
              <a:ext uri="{FF2B5EF4-FFF2-40B4-BE49-F238E27FC236}">
                <a16:creationId xmlns:a16="http://schemas.microsoft.com/office/drawing/2014/main" id="{43386EFF-4D61-D0D9-EB1D-3CE962C22B88}"/>
              </a:ext>
            </a:extLst>
          </p:cNvPr>
          <p:cNvGrpSpPr/>
          <p:nvPr/>
        </p:nvGrpSpPr>
        <p:grpSpPr>
          <a:xfrm>
            <a:off x="4750992" y="6098261"/>
            <a:ext cx="2686052" cy="82843"/>
            <a:chOff x="3200400" y="2340488"/>
            <a:chExt cx="3581402" cy="110457"/>
          </a:xfrm>
        </p:grpSpPr>
        <p:sp>
          <p:nvSpPr>
            <p:cNvPr id="18" name="Rectángulo 10">
              <a:extLst>
                <a:ext uri="{FF2B5EF4-FFF2-40B4-BE49-F238E27FC236}">
                  <a16:creationId xmlns:a16="http://schemas.microsoft.com/office/drawing/2014/main" id="{06D1020F-D270-AA14-66D1-99277116D3DC}"/>
                </a:ext>
              </a:extLst>
            </p:cNvPr>
            <p:cNvSpPr/>
            <p:nvPr/>
          </p:nvSpPr>
          <p:spPr>
            <a:xfrm>
              <a:off x="3200400" y="2340488"/>
              <a:ext cx="1752600" cy="110456"/>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43">
                <a:defRPr/>
              </a:pPr>
              <a:endParaRPr lang="es-CO" sz="900">
                <a:solidFill>
                  <a:prstClr val="white"/>
                </a:solidFill>
                <a:latin typeface="Calibri"/>
              </a:endParaRPr>
            </a:p>
          </p:txBody>
        </p:sp>
        <p:sp>
          <p:nvSpPr>
            <p:cNvPr id="19" name="Rectángulo 11">
              <a:extLst>
                <a:ext uri="{FF2B5EF4-FFF2-40B4-BE49-F238E27FC236}">
                  <a16:creationId xmlns:a16="http://schemas.microsoft.com/office/drawing/2014/main" id="{E35D5932-9E3C-D4C3-9542-66A0DC658F1C}"/>
                </a:ext>
              </a:extLst>
            </p:cNvPr>
            <p:cNvSpPr/>
            <p:nvPr/>
          </p:nvSpPr>
          <p:spPr>
            <a:xfrm>
              <a:off x="4953000" y="2340489"/>
              <a:ext cx="914400" cy="110456"/>
            </a:xfrm>
            <a:prstGeom prst="rect">
              <a:avLst/>
            </a:prstGeom>
            <a:solidFill>
              <a:srgbClr val="003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43">
                <a:defRPr/>
              </a:pPr>
              <a:endParaRPr lang="es-CO" sz="900">
                <a:solidFill>
                  <a:prstClr val="white"/>
                </a:solidFill>
                <a:latin typeface="Calibri"/>
              </a:endParaRPr>
            </a:p>
          </p:txBody>
        </p:sp>
        <p:sp>
          <p:nvSpPr>
            <p:cNvPr id="20" name="Rectángulo 12">
              <a:extLst>
                <a:ext uri="{FF2B5EF4-FFF2-40B4-BE49-F238E27FC236}">
                  <a16:creationId xmlns:a16="http://schemas.microsoft.com/office/drawing/2014/main" id="{8E9DB969-3BF2-F8C2-A064-9E8EB771E1C8}"/>
                </a:ext>
              </a:extLst>
            </p:cNvPr>
            <p:cNvSpPr/>
            <p:nvPr/>
          </p:nvSpPr>
          <p:spPr>
            <a:xfrm>
              <a:off x="5867402" y="2340488"/>
              <a:ext cx="914400" cy="110456"/>
            </a:xfrm>
            <a:prstGeom prst="rect">
              <a:avLst/>
            </a:prstGeom>
            <a:solidFill>
              <a:srgbClr val="D80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43">
                <a:defRPr/>
              </a:pPr>
              <a:endParaRPr lang="es-CO" sz="900">
                <a:solidFill>
                  <a:prstClr val="white"/>
                </a:solidFill>
                <a:latin typeface="Calibri"/>
              </a:endParaRPr>
            </a:p>
          </p:txBody>
        </p:sp>
      </p:grpSp>
    </p:spTree>
    <p:extLst>
      <p:ext uri="{BB962C8B-B14F-4D97-AF65-F5344CB8AC3E}">
        <p14:creationId xmlns:p14="http://schemas.microsoft.com/office/powerpoint/2010/main" val="23557308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D2AC1A0CAA71244BE1C830520B3580B" ma:contentTypeVersion="20" ma:contentTypeDescription="Crear nuevo documento." ma:contentTypeScope="" ma:versionID="d5c3a08b4f380d25d30e14ea7bdd62ac">
  <xsd:schema xmlns:xsd="http://www.w3.org/2001/XMLSchema" xmlns:xs="http://www.w3.org/2001/XMLSchema" xmlns:p="http://schemas.microsoft.com/office/2006/metadata/properties" xmlns:ns2="ccaf9895-93ab-4536-b1cb-77a268359520" xmlns:ns3="189b51a7-d269-4f29-b142-79e8ee84f3f3" targetNamespace="http://schemas.microsoft.com/office/2006/metadata/properties" ma:root="true" ma:fieldsID="bff250eede24884c95f6806f9ee1f194" ns2:_="" ns3:_="">
    <xsd:import namespace="ccaf9895-93ab-4536-b1cb-77a268359520"/>
    <xsd:import namespace="189b51a7-d269-4f29-b142-79e8ee84f3f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Location" minOccurs="0"/>
                <xsd:element ref="ns3:SharedWithUsers" minOccurs="0"/>
                <xsd:element ref="ns3:SharedWithDetails"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f9895-93ab-4536-b1cb-77a2683595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89b51a7-d269-4f29-b142-79e8ee84f3f3"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element name="TaxCatchAll" ma:index="21" nillable="true" ma:displayName="Taxonomy Catch All Column" ma:hidden="true" ma:list="{cc517a5c-2787-4b84-b078-20a6da190105}" ma:internalName="TaxCatchAll" ma:showField="CatchAllData" ma:web="189b51a7-d269-4f29-b142-79e8ee84f3f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caf9895-93ab-4536-b1cb-77a268359520">
      <Terms xmlns="http://schemas.microsoft.com/office/infopath/2007/PartnerControls"/>
    </lcf76f155ced4ddcb4097134ff3c332f>
    <TaxCatchAll xmlns="189b51a7-d269-4f29-b142-79e8ee84f3f3" xsi:nil="true"/>
  </documentManagement>
</p:properties>
</file>

<file path=customXml/itemProps1.xml><?xml version="1.0" encoding="utf-8"?>
<ds:datastoreItem xmlns:ds="http://schemas.openxmlformats.org/officeDocument/2006/customXml" ds:itemID="{F5137763-7DA7-4D53-811E-B93B23AD98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af9895-93ab-4536-b1cb-77a268359520"/>
    <ds:schemaRef ds:uri="189b51a7-d269-4f29-b142-79e8ee84f3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13F1CA-551F-4426-A129-F278A84E5325}">
  <ds:schemaRefs>
    <ds:schemaRef ds:uri="http://schemas.microsoft.com/sharepoint/v3/contenttype/forms"/>
  </ds:schemaRefs>
</ds:datastoreItem>
</file>

<file path=customXml/itemProps3.xml><?xml version="1.0" encoding="utf-8"?>
<ds:datastoreItem xmlns:ds="http://schemas.openxmlformats.org/officeDocument/2006/customXml" ds:itemID="{C3DF7853-8BC7-4175-B4AF-728F5A20F49A}">
  <ds:schemaRefs>
    <ds:schemaRef ds:uri="http://schemas.microsoft.com/office/2006/metadata/properties"/>
    <ds:schemaRef ds:uri="http://purl.org/dc/terms/"/>
    <ds:schemaRef ds:uri="http://www.w3.org/XML/1998/namespace"/>
    <ds:schemaRef ds:uri="189b51a7-d269-4f29-b142-79e8ee84f3f3"/>
    <ds:schemaRef ds:uri="http://schemas.microsoft.com/office/2006/documentManagement/types"/>
    <ds:schemaRef ds:uri="http://purl.org/dc/dcmitype/"/>
    <ds:schemaRef ds:uri="http://purl.org/dc/elements/1.1/"/>
    <ds:schemaRef ds:uri="ccaf9895-93ab-4536-b1cb-77a268359520"/>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0</TotalTime>
  <Words>1382</Words>
  <Application>Microsoft Office PowerPoint</Application>
  <PresentationFormat>Panorámica</PresentationFormat>
  <Paragraphs>100</Paragraphs>
  <Slides>9</Slides>
  <Notes>0</Notes>
  <HiddenSlides>0</HiddenSlides>
  <MMClips>0</MMClips>
  <ScaleCrop>false</ScaleCrop>
  <HeadingPairs>
    <vt:vector size="4" baseType="variant">
      <vt:variant>
        <vt:lpstr>Tema</vt:lpstr>
      </vt:variant>
      <vt:variant>
        <vt:i4>2</vt:i4>
      </vt:variant>
      <vt:variant>
        <vt:lpstr>Títulos de diapositiva</vt:lpstr>
      </vt:variant>
      <vt:variant>
        <vt:i4>9</vt:i4>
      </vt:variant>
    </vt:vector>
  </HeadingPairs>
  <TitlesOfParts>
    <vt:vector size="11" baseType="lpstr">
      <vt:lpstr>Office Theme</vt:lpstr>
      <vt:lpstr>2_Office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Ana Carolina Garcia Botero</dc:creator>
  <cp:keywords/>
  <dc:description>generated using python-pptx</dc:description>
  <cp:lastModifiedBy>JUAN CAMILO SANCHEZ SALAZAR</cp:lastModifiedBy>
  <cp:revision>3</cp:revision>
  <dcterms:created xsi:type="dcterms:W3CDTF">2013-01-27T09:14:16Z</dcterms:created>
  <dcterms:modified xsi:type="dcterms:W3CDTF">2026-06-23T14:52:07Z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0x0101001D2AC1A0CAA71244BE1C830520B3580B</vt:lpwstr>
  </property>
  <property fmtid="{D5CDD505-2E9C-101B-9397-08002B2CF9AE}" pid="3" name="MediaServiceImageTags">
    <vt:lpwstr/>
  </property>
</Properties>
</file>