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75" r:id="rId5"/>
    <p:sldId id="277" r:id="rId6"/>
    <p:sldId id="278" r:id="rId7"/>
    <p:sldId id="279" r:id="rId8"/>
    <p:sldId id="280" r:id="rId9"/>
    <p:sldId id="259" r:id="rId10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9BF729-338A-C7B6-2F2C-395AFA2E0B84}" v="1418" dt="2024-03-03T20:25:51.5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Estilo medio 4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Estilo medio 4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8A107856-5554-42FB-B03E-39F5DBC370BA}" styleName="Estilo medio 4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62" autoAdjust="0"/>
    <p:restoredTop sz="94728"/>
  </p:normalViewPr>
  <p:slideViewPr>
    <p:cSldViewPr snapToGrid="0" snapToObjects="1">
      <p:cViewPr varScale="1">
        <p:scale>
          <a:sx n="42" d="100"/>
          <a:sy n="42" d="100"/>
        </p:scale>
        <p:origin x="30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5488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B34C1F13-89F7-9548-AD28-7CF8AE5F1F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318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B2D5938-DA6F-734B-935F-E8E3BEAD99F1}"/>
              </a:ext>
            </a:extLst>
          </p:cNvPr>
          <p:cNvSpPr txBox="1"/>
          <p:nvPr/>
        </p:nvSpPr>
        <p:spPr>
          <a:xfrm>
            <a:off x="733835" y="253486"/>
            <a:ext cx="10891757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CO" b="1" dirty="0">
                <a:solidFill>
                  <a:srgbClr val="F60002"/>
                </a:solidFill>
              </a:rPr>
              <a:t> </a:t>
            </a:r>
            <a:r>
              <a:rPr lang="es-CO" sz="3200" b="1" dirty="0">
                <a:solidFill>
                  <a:srgbClr val="F60002"/>
                </a:solidFill>
              </a:rPr>
              <a:t>CONTRATO 388-2023 </a:t>
            </a:r>
            <a:r>
              <a:rPr lang="es-CO" sz="3200" b="1" dirty="0" smtClean="0">
                <a:solidFill>
                  <a:srgbClr val="F60002"/>
                </a:solidFill>
              </a:rPr>
              <a:t>CPS ASESOL</a:t>
            </a:r>
            <a:endParaRPr lang="es-CO" sz="3200" b="1" dirty="0">
              <a:solidFill>
                <a:srgbClr val="F60002"/>
              </a:solidFill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55BB568-0B4D-14EC-C584-DC4E187D91DA}"/>
              </a:ext>
            </a:extLst>
          </p:cNvPr>
          <p:cNvSpPr txBox="1"/>
          <p:nvPr/>
        </p:nvSpPr>
        <p:spPr>
          <a:xfrm>
            <a:off x="6888481" y="995152"/>
            <a:ext cx="5547360" cy="433965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b="1" spc="5" dirty="0" smtClean="0">
                <a:ea typeface="+mn-lt"/>
                <a:cs typeface="+mn-lt"/>
              </a:rPr>
              <a:t>POBLACIÓN </a:t>
            </a:r>
            <a:r>
              <a:rPr lang="es-CO" b="1" spc="5" dirty="0">
                <a:ea typeface="+mn-lt"/>
                <a:cs typeface="+mn-lt"/>
              </a:rPr>
              <a:t>A </a:t>
            </a:r>
            <a:r>
              <a:rPr lang="es-CO" b="1" spc="5" dirty="0" smtClean="0">
                <a:ea typeface="+mn-lt"/>
                <a:cs typeface="+mn-lt"/>
              </a:rPr>
              <a:t>BENEFICIAR</a:t>
            </a:r>
          </a:p>
          <a:p>
            <a:pPr algn="just"/>
            <a:endParaRPr lang="es-MX" b="1" spc="5" dirty="0">
              <a:ea typeface="+mn-lt"/>
              <a:cs typeface="+mn-lt"/>
            </a:endParaRPr>
          </a:p>
          <a:p>
            <a:pPr algn="just"/>
            <a:r>
              <a:rPr lang="es-MX" spc="5" dirty="0" smtClean="0">
                <a:ea typeface="+mn-lt"/>
                <a:cs typeface="+mn-lt"/>
              </a:rPr>
              <a:t>700 Personas</a:t>
            </a:r>
          </a:p>
          <a:p>
            <a:pPr algn="just"/>
            <a:endParaRPr lang="es-ES" spc="5" dirty="0">
              <a:ea typeface="+mn-lt"/>
              <a:cs typeface="+mn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b="1" spc="5" dirty="0" smtClean="0">
                <a:ea typeface="+mn-lt"/>
                <a:cs typeface="+mn-lt"/>
              </a:rPr>
              <a:t>PORCENTAJE </a:t>
            </a:r>
            <a:r>
              <a:rPr lang="es-ES" b="1" spc="5" dirty="0">
                <a:ea typeface="+mn-lt"/>
                <a:cs typeface="+mn-lt"/>
              </a:rPr>
              <a:t>(%) DE AVANCE EN EJECUCIÓN </a:t>
            </a:r>
            <a:endParaRPr lang="es-ES" b="1" spc="5" dirty="0" smtClean="0">
              <a:ea typeface="+mn-lt"/>
              <a:cs typeface="+mn-lt"/>
            </a:endParaRPr>
          </a:p>
          <a:p>
            <a:pPr algn="just"/>
            <a:endParaRPr lang="es-ES" b="1" spc="5" dirty="0">
              <a:ea typeface="+mn-lt"/>
              <a:cs typeface="+mn-lt"/>
            </a:endParaRPr>
          </a:p>
          <a:p>
            <a:pPr algn="just"/>
            <a:r>
              <a:rPr lang="es-ES" spc="5" dirty="0" smtClean="0">
                <a:ea typeface="+mn-lt"/>
                <a:cs typeface="+mn-lt"/>
              </a:rPr>
              <a:t>100% de Ejecución.</a:t>
            </a:r>
          </a:p>
          <a:p>
            <a:pPr algn="just"/>
            <a:endParaRPr lang="es-ES" spc="5" dirty="0">
              <a:ea typeface="+mn-lt"/>
              <a:cs typeface="+mn-lt"/>
            </a:endParaRPr>
          </a:p>
          <a:p>
            <a:pPr algn="just">
              <a:buAutoNum type="arabicPeriod"/>
            </a:pPr>
            <a:r>
              <a:rPr lang="es-ES" b="1" spc="5" dirty="0">
                <a:ea typeface="+mn-lt"/>
                <a:cs typeface="+mn-lt"/>
              </a:rPr>
              <a:t>   PORCENTAJE (%) DE AVANCE EN </a:t>
            </a:r>
            <a:r>
              <a:rPr lang="es-ES" b="1" spc="5" dirty="0" smtClean="0">
                <a:ea typeface="+mn-lt"/>
                <a:cs typeface="+mn-lt"/>
              </a:rPr>
              <a:t>PAGOS</a:t>
            </a:r>
          </a:p>
          <a:p>
            <a:pPr algn="just">
              <a:buAutoNum type="arabicPeriod"/>
            </a:pPr>
            <a:endParaRPr lang="es-ES" b="1" spc="5" dirty="0">
              <a:ea typeface="+mn-lt"/>
              <a:cs typeface="+mn-lt"/>
            </a:endParaRPr>
          </a:p>
          <a:p>
            <a:pPr algn="just"/>
            <a:r>
              <a:rPr lang="es-ES" spc="5" dirty="0" smtClean="0">
                <a:ea typeface="+mn-lt"/>
                <a:cs typeface="+mn-lt"/>
              </a:rPr>
              <a:t>100% Pago Ejecutado y Liquidado</a:t>
            </a:r>
          </a:p>
          <a:p>
            <a:pPr algn="just"/>
            <a:endParaRPr lang="es-ES" b="1" spc="5" dirty="0">
              <a:ea typeface="+mn-lt"/>
              <a:cs typeface="+mn-lt"/>
            </a:endParaRPr>
          </a:p>
          <a:p>
            <a:pPr algn="just"/>
            <a:r>
              <a:rPr lang="en-US" sz="2400" b="1" spc="5" dirty="0">
                <a:ea typeface="+mn-lt"/>
                <a:cs typeface="+mn-lt"/>
              </a:rPr>
              <a:t>Valor total </a:t>
            </a:r>
            <a:r>
              <a:rPr lang="es-CO" sz="2400" b="1" spc="5" dirty="0" smtClean="0">
                <a:ea typeface="+mn-lt"/>
                <a:cs typeface="+mn-lt"/>
              </a:rPr>
              <a:t>contrato</a:t>
            </a:r>
            <a:r>
              <a:rPr lang="en-US" sz="2400" b="1" spc="5" dirty="0" smtClean="0">
                <a:ea typeface="+mn-lt"/>
                <a:cs typeface="+mn-lt"/>
              </a:rPr>
              <a:t>:</a:t>
            </a:r>
            <a:r>
              <a:rPr lang="en-US" sz="2400" b="1" spc="5" dirty="0">
                <a:ea typeface="+mn-lt"/>
                <a:cs typeface="+mn-lt"/>
              </a:rPr>
              <a:t>	178.337.228</a:t>
            </a:r>
          </a:p>
          <a:p>
            <a:pPr algn="just"/>
            <a:endParaRPr lang="es-ES" b="1" spc="5" dirty="0">
              <a:ea typeface="+mn-lt"/>
              <a:cs typeface="+mn-lt"/>
            </a:endParaRPr>
          </a:p>
          <a:p>
            <a:pPr algn="just"/>
            <a:endParaRPr lang="es-ES" b="1" spc="5" dirty="0">
              <a:ea typeface="+mn-lt"/>
              <a:cs typeface="+mn-lt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55BB568-0B4D-14EC-C584-DC4E187D91DA}"/>
              </a:ext>
            </a:extLst>
          </p:cNvPr>
          <p:cNvSpPr txBox="1"/>
          <p:nvPr/>
        </p:nvSpPr>
        <p:spPr>
          <a:xfrm>
            <a:off x="320041" y="873232"/>
            <a:ext cx="5928359" cy="575542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1600" b="1" spc="5" dirty="0">
                <a:ea typeface="ARIAL MARROWS"/>
                <a:cs typeface="ARIAL MARROWS"/>
              </a:rPr>
              <a:t>PROYECTO DE INVERSIÓN </a:t>
            </a:r>
            <a:r>
              <a:rPr lang="es-ES" sz="1600" b="1" spc="5" dirty="0" smtClean="0">
                <a:ea typeface="ARIAL MARROWS"/>
                <a:cs typeface="ARIAL MARROWS"/>
              </a:rPr>
              <a:t>2037</a:t>
            </a:r>
          </a:p>
          <a:p>
            <a:pPr algn="just"/>
            <a:endParaRPr lang="en-US" sz="1600" spc="5" dirty="0">
              <a:ea typeface="ARIAL MARROWS"/>
              <a:cs typeface="ARIAL MARROWS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1600" b="1" spc="5" dirty="0" smtClean="0">
                <a:ea typeface="+mn-lt"/>
                <a:cs typeface="+mn-lt"/>
              </a:rPr>
              <a:t>TIEMPO </a:t>
            </a:r>
            <a:r>
              <a:rPr lang="es-CO" sz="1600" b="1" spc="5" dirty="0">
                <a:ea typeface="+mn-lt"/>
                <a:cs typeface="+mn-lt"/>
              </a:rPr>
              <a:t>DEL </a:t>
            </a:r>
            <a:r>
              <a:rPr lang="es-CO" sz="1600" b="1" spc="5" dirty="0" smtClean="0">
                <a:ea typeface="+mn-lt"/>
                <a:cs typeface="+mn-lt"/>
              </a:rPr>
              <a:t>CONTRATO</a:t>
            </a:r>
          </a:p>
          <a:p>
            <a:pPr algn="just"/>
            <a:endParaRPr lang="es-CO" sz="1600" dirty="0" smtClean="0"/>
          </a:p>
          <a:p>
            <a:pPr algn="just"/>
            <a:r>
              <a:rPr lang="es-CO" sz="1600" dirty="0" smtClean="0"/>
              <a:t>Fecha </a:t>
            </a:r>
            <a:r>
              <a:rPr lang="es-CO" sz="1600" dirty="0"/>
              <a:t>de inicio de contrato	1/02/2024 </a:t>
            </a:r>
            <a:endParaRPr lang="es-CO" sz="1600" dirty="0" smtClean="0"/>
          </a:p>
          <a:p>
            <a:pPr algn="just"/>
            <a:r>
              <a:rPr lang="es-CO" sz="1600" dirty="0" smtClean="0"/>
              <a:t>Fecha </a:t>
            </a:r>
            <a:r>
              <a:rPr lang="es-CO" sz="1600" dirty="0"/>
              <a:t>de terminación del </a:t>
            </a:r>
            <a:r>
              <a:rPr lang="es-CO" sz="1600" dirty="0" smtClean="0"/>
              <a:t>contrato 30/06/2024 </a:t>
            </a:r>
          </a:p>
          <a:p>
            <a:endParaRPr lang="es-CO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600" b="1" spc="5" dirty="0" smtClean="0">
                <a:ea typeface="+mn-lt"/>
                <a:cs typeface="+mn-lt"/>
              </a:rPr>
              <a:t>OBJETO GENERAL</a:t>
            </a:r>
          </a:p>
          <a:p>
            <a:pPr algn="just"/>
            <a:endParaRPr lang="es-CO" sz="1600" dirty="0"/>
          </a:p>
          <a:p>
            <a:pPr algn="just"/>
            <a:r>
              <a:rPr lang="es-CO" sz="1600" dirty="0" smtClean="0"/>
              <a:t>"</a:t>
            </a:r>
            <a:r>
              <a:rPr lang="es-CO" sz="1600" dirty="0"/>
              <a:t>DESARROLLAR LAS ACTIVIDADES RECREO DEPORTIVAS Y LOGÍSTICAS QUE SE REQUIERAN PARA LA REALIZACIÓN DE LA INICIATIVA "EL DEPORTE JUVENIL SE TOMA TUNJUELITO" EN EL MARCO DEL PROYECTO 2037 DENOMINADO POR EL BIENESTAR RECREO DEPORTIVO DE </a:t>
            </a:r>
            <a:r>
              <a:rPr lang="es-CO" sz="1600" dirty="0" smtClean="0"/>
              <a:t>TUNJUELITO“</a:t>
            </a:r>
          </a:p>
          <a:p>
            <a:pPr algn="just"/>
            <a:endParaRPr lang="en-US" sz="1600" spc="5" dirty="0">
              <a:ea typeface="+mn-lt"/>
              <a:cs typeface="+mn-lt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1600" b="1" spc="5" dirty="0" smtClean="0">
                <a:ea typeface="+mn-lt"/>
                <a:cs typeface="+mn-lt"/>
              </a:rPr>
              <a:t>ACTIVIDADES </a:t>
            </a:r>
            <a:r>
              <a:rPr lang="es-CO" sz="1600" b="1" spc="5" dirty="0">
                <a:ea typeface="+mn-lt"/>
                <a:cs typeface="+mn-lt"/>
              </a:rPr>
              <a:t>A </a:t>
            </a:r>
            <a:r>
              <a:rPr lang="es-CO" sz="1600" b="1" spc="5" dirty="0" smtClean="0">
                <a:ea typeface="+mn-lt"/>
                <a:cs typeface="+mn-lt"/>
              </a:rPr>
              <a:t>DESARROLLAR Y POBLACION BENEFICIADA</a:t>
            </a:r>
          </a:p>
          <a:p>
            <a:pPr algn="just"/>
            <a:endParaRPr lang="es-CO" sz="1600" b="1" spc="5" dirty="0" smtClean="0">
              <a:ea typeface="+mn-lt"/>
              <a:cs typeface="+mn-lt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es-CO" sz="1600" spc="5" dirty="0" smtClean="0">
                <a:ea typeface="+mn-lt"/>
                <a:cs typeface="+mn-lt"/>
              </a:rPr>
              <a:t>BICI RECORRIDOS = 80 Personas.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MX" sz="1600" spc="5" dirty="0" smtClean="0">
                <a:ea typeface="+mn-lt"/>
                <a:cs typeface="+mn-lt"/>
              </a:rPr>
              <a:t>TORNEO </a:t>
            </a:r>
            <a:r>
              <a:rPr lang="es-MX" sz="1600" spc="5" dirty="0">
                <a:ea typeface="+mn-lt"/>
                <a:cs typeface="+mn-lt"/>
              </a:rPr>
              <a:t>SKATE BOARDING, ROLLER FREESTYLE, BMX </a:t>
            </a:r>
            <a:r>
              <a:rPr lang="es-MX" sz="1600" spc="5" dirty="0" smtClean="0">
                <a:ea typeface="+mn-lt"/>
                <a:cs typeface="+mn-lt"/>
              </a:rPr>
              <a:t>FREESTYLE. 120 Deportistas.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MX" sz="1600" spc="5" dirty="0" smtClean="0">
                <a:ea typeface="+mn-lt"/>
                <a:cs typeface="+mn-lt"/>
              </a:rPr>
              <a:t>TORNEO </a:t>
            </a:r>
            <a:r>
              <a:rPr lang="es-MX" sz="1600" spc="5" dirty="0">
                <a:ea typeface="+mn-lt"/>
                <a:cs typeface="+mn-lt"/>
              </a:rPr>
              <a:t>TEJO Y RANA PARA PERSONA </a:t>
            </a:r>
            <a:r>
              <a:rPr lang="es-MX" sz="1600" spc="5" dirty="0" smtClean="0">
                <a:ea typeface="+mn-lt"/>
                <a:cs typeface="+mn-lt"/>
              </a:rPr>
              <a:t>MAYOR = 140 Adultos y Jóvenes.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MX" sz="1600" spc="5" dirty="0" smtClean="0">
                <a:ea typeface="+mn-lt"/>
                <a:cs typeface="+mn-lt"/>
              </a:rPr>
              <a:t>TUNJUELITO EXREMA = 360 personas.</a:t>
            </a:r>
            <a:endParaRPr lang="es-MX" sz="1600" spc="5" dirty="0">
              <a:ea typeface="+mn-lt"/>
              <a:cs typeface="+mn-lt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254387" y="873232"/>
            <a:ext cx="5994013" cy="57104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Rectángulo 7"/>
          <p:cNvSpPr/>
          <p:nvPr/>
        </p:nvSpPr>
        <p:spPr>
          <a:xfrm>
            <a:off x="6427417" y="873293"/>
            <a:ext cx="5311247" cy="481122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9892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B2D5938-DA6F-734B-935F-E8E3BEAD99F1}"/>
              </a:ext>
            </a:extLst>
          </p:cNvPr>
          <p:cNvSpPr txBox="1"/>
          <p:nvPr/>
        </p:nvSpPr>
        <p:spPr>
          <a:xfrm>
            <a:off x="733835" y="253486"/>
            <a:ext cx="10891757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CO" b="1" dirty="0">
                <a:solidFill>
                  <a:srgbClr val="F60002"/>
                </a:solidFill>
              </a:rPr>
              <a:t> </a:t>
            </a:r>
            <a:r>
              <a:rPr lang="es-CO" sz="3200" b="1" dirty="0">
                <a:solidFill>
                  <a:srgbClr val="F60002"/>
                </a:solidFill>
              </a:rPr>
              <a:t>CONTRATO </a:t>
            </a:r>
            <a:r>
              <a:rPr lang="es-CO" sz="3200" b="1" dirty="0" smtClean="0">
                <a:solidFill>
                  <a:srgbClr val="F60002"/>
                </a:solidFill>
              </a:rPr>
              <a:t>384-2023 CPS CARLOS PINZON</a:t>
            </a:r>
            <a:endParaRPr lang="es-CO" sz="3200" b="1" dirty="0">
              <a:solidFill>
                <a:srgbClr val="F60002"/>
              </a:solidFill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55BB568-0B4D-14EC-C584-DC4E187D91DA}"/>
              </a:ext>
            </a:extLst>
          </p:cNvPr>
          <p:cNvSpPr txBox="1"/>
          <p:nvPr/>
        </p:nvSpPr>
        <p:spPr>
          <a:xfrm>
            <a:off x="6888481" y="995152"/>
            <a:ext cx="5547360" cy="433965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b="1" spc="5" dirty="0" smtClean="0">
                <a:ea typeface="+mn-lt"/>
                <a:cs typeface="+mn-lt"/>
              </a:rPr>
              <a:t>POBLACIÓN </a:t>
            </a:r>
            <a:r>
              <a:rPr lang="es-CO" b="1" spc="5" dirty="0">
                <a:ea typeface="+mn-lt"/>
                <a:cs typeface="+mn-lt"/>
              </a:rPr>
              <a:t>A </a:t>
            </a:r>
            <a:r>
              <a:rPr lang="es-CO" b="1" spc="5" dirty="0" smtClean="0">
                <a:ea typeface="+mn-lt"/>
                <a:cs typeface="+mn-lt"/>
              </a:rPr>
              <a:t>BENEFICIAR</a:t>
            </a:r>
          </a:p>
          <a:p>
            <a:pPr algn="just"/>
            <a:endParaRPr lang="es-MX" b="1" spc="5" dirty="0">
              <a:ea typeface="+mn-lt"/>
              <a:cs typeface="+mn-lt"/>
            </a:endParaRPr>
          </a:p>
          <a:p>
            <a:pPr algn="just"/>
            <a:r>
              <a:rPr lang="es-MX" spc="5" dirty="0" smtClean="0">
                <a:ea typeface="+mn-lt"/>
                <a:cs typeface="+mn-lt"/>
              </a:rPr>
              <a:t>960 Personas</a:t>
            </a:r>
          </a:p>
          <a:p>
            <a:pPr algn="just"/>
            <a:r>
              <a:rPr lang="es-MX" spc="5" dirty="0" smtClean="0">
                <a:ea typeface="+mn-lt"/>
                <a:cs typeface="+mn-lt"/>
              </a:rPr>
              <a:t>50 Organizaciones</a:t>
            </a:r>
          </a:p>
          <a:p>
            <a:pPr algn="just"/>
            <a:endParaRPr lang="es-ES" spc="5" dirty="0">
              <a:ea typeface="+mn-lt"/>
              <a:cs typeface="+mn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b="1" spc="5" dirty="0" smtClean="0">
                <a:ea typeface="+mn-lt"/>
                <a:cs typeface="+mn-lt"/>
              </a:rPr>
              <a:t>PORCENTAJE </a:t>
            </a:r>
            <a:r>
              <a:rPr lang="es-ES" b="1" spc="5" dirty="0">
                <a:ea typeface="+mn-lt"/>
                <a:cs typeface="+mn-lt"/>
              </a:rPr>
              <a:t>(%) DE AVANCE EN EJECUCIÓN </a:t>
            </a:r>
            <a:endParaRPr lang="es-ES" b="1" spc="5" dirty="0" smtClean="0">
              <a:ea typeface="+mn-lt"/>
              <a:cs typeface="+mn-lt"/>
            </a:endParaRPr>
          </a:p>
          <a:p>
            <a:pPr algn="just"/>
            <a:endParaRPr lang="es-ES" b="1" spc="5" dirty="0">
              <a:ea typeface="+mn-lt"/>
              <a:cs typeface="+mn-lt"/>
            </a:endParaRPr>
          </a:p>
          <a:p>
            <a:pPr algn="just"/>
            <a:r>
              <a:rPr lang="es-ES" spc="5" dirty="0" smtClean="0">
                <a:ea typeface="+mn-lt"/>
                <a:cs typeface="+mn-lt"/>
              </a:rPr>
              <a:t>60,4 % de Ejecución.</a:t>
            </a:r>
          </a:p>
          <a:p>
            <a:pPr algn="just"/>
            <a:endParaRPr lang="es-ES" spc="5" dirty="0">
              <a:ea typeface="+mn-lt"/>
              <a:cs typeface="+mn-lt"/>
            </a:endParaRPr>
          </a:p>
          <a:p>
            <a:pPr algn="just">
              <a:buAutoNum type="arabicPeriod"/>
            </a:pPr>
            <a:r>
              <a:rPr lang="es-ES" b="1" spc="5" dirty="0">
                <a:ea typeface="+mn-lt"/>
                <a:cs typeface="+mn-lt"/>
              </a:rPr>
              <a:t>   PORCENTAJE (%) DE AVANCE EN </a:t>
            </a:r>
            <a:r>
              <a:rPr lang="es-ES" b="1" spc="5" dirty="0" smtClean="0">
                <a:ea typeface="+mn-lt"/>
                <a:cs typeface="+mn-lt"/>
              </a:rPr>
              <a:t>PAGOS</a:t>
            </a:r>
          </a:p>
          <a:p>
            <a:pPr algn="just">
              <a:buAutoNum type="arabicPeriod"/>
            </a:pPr>
            <a:endParaRPr lang="es-ES" b="1" spc="5" dirty="0">
              <a:ea typeface="+mn-lt"/>
              <a:cs typeface="+mn-lt"/>
            </a:endParaRPr>
          </a:p>
          <a:p>
            <a:pPr algn="just"/>
            <a:r>
              <a:rPr lang="es-ES" spc="5" dirty="0" smtClean="0">
                <a:ea typeface="+mn-lt"/>
                <a:cs typeface="+mn-lt"/>
              </a:rPr>
              <a:t>36,7 % Pago Ejecutado y Liquidado</a:t>
            </a:r>
          </a:p>
          <a:p>
            <a:pPr algn="just"/>
            <a:endParaRPr lang="es-ES" b="1" spc="5" dirty="0">
              <a:ea typeface="+mn-lt"/>
              <a:cs typeface="+mn-lt"/>
            </a:endParaRPr>
          </a:p>
          <a:p>
            <a:pPr algn="just"/>
            <a:r>
              <a:rPr lang="en-US" sz="2400" b="1" spc="5" dirty="0">
                <a:ea typeface="+mn-lt"/>
                <a:cs typeface="+mn-lt"/>
              </a:rPr>
              <a:t>Valor total </a:t>
            </a:r>
            <a:r>
              <a:rPr lang="es-CO" sz="2400" b="1" spc="5" dirty="0" smtClean="0">
                <a:ea typeface="+mn-lt"/>
                <a:cs typeface="+mn-lt"/>
              </a:rPr>
              <a:t>contrato</a:t>
            </a:r>
            <a:r>
              <a:rPr lang="en-US" sz="2400" b="1" spc="5" dirty="0" smtClean="0">
                <a:ea typeface="+mn-lt"/>
                <a:cs typeface="+mn-lt"/>
              </a:rPr>
              <a:t>:</a:t>
            </a:r>
            <a:r>
              <a:rPr lang="en-US" sz="2400" b="1" spc="5" dirty="0">
                <a:ea typeface="+mn-lt"/>
                <a:cs typeface="+mn-lt"/>
              </a:rPr>
              <a:t>	287.704.000,00</a:t>
            </a:r>
            <a:endParaRPr lang="es-ES" b="1" spc="5" dirty="0" smtClean="0">
              <a:ea typeface="+mn-lt"/>
              <a:cs typeface="+mn-lt"/>
            </a:endParaRPr>
          </a:p>
          <a:p>
            <a:pPr algn="just"/>
            <a:endParaRPr lang="es-ES" b="1" spc="5" dirty="0">
              <a:ea typeface="+mn-lt"/>
              <a:cs typeface="+mn-lt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55BB568-0B4D-14EC-C584-DC4E187D91DA}"/>
              </a:ext>
            </a:extLst>
          </p:cNvPr>
          <p:cNvSpPr txBox="1"/>
          <p:nvPr/>
        </p:nvSpPr>
        <p:spPr>
          <a:xfrm>
            <a:off x="320041" y="873232"/>
            <a:ext cx="5928359" cy="600164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1600" b="1" spc="5" dirty="0">
                <a:ea typeface="ARIAL MARROWS"/>
                <a:cs typeface="ARIAL MARROWS"/>
              </a:rPr>
              <a:t>PROYECTO DE INVERSIÓN </a:t>
            </a:r>
            <a:r>
              <a:rPr lang="es-ES" sz="1600" b="1" spc="5" dirty="0" smtClean="0">
                <a:ea typeface="ARIAL MARROWS"/>
                <a:cs typeface="ARIAL MARROWS"/>
              </a:rPr>
              <a:t>2069</a:t>
            </a:r>
          </a:p>
          <a:p>
            <a:pPr algn="just"/>
            <a:endParaRPr lang="en-US" sz="1600" spc="5" dirty="0">
              <a:ea typeface="ARIAL MARROWS"/>
              <a:cs typeface="ARIAL MARROWS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1600" b="1" spc="5" dirty="0" smtClean="0">
                <a:ea typeface="+mn-lt"/>
                <a:cs typeface="+mn-lt"/>
              </a:rPr>
              <a:t>TIEMPO </a:t>
            </a:r>
            <a:r>
              <a:rPr lang="es-CO" sz="1600" b="1" spc="5" dirty="0">
                <a:ea typeface="+mn-lt"/>
                <a:cs typeface="+mn-lt"/>
              </a:rPr>
              <a:t>DEL </a:t>
            </a:r>
            <a:r>
              <a:rPr lang="es-CO" sz="1600" b="1" spc="5" dirty="0" smtClean="0">
                <a:ea typeface="+mn-lt"/>
                <a:cs typeface="+mn-lt"/>
              </a:rPr>
              <a:t>CONTRATO</a:t>
            </a:r>
          </a:p>
          <a:p>
            <a:pPr algn="just"/>
            <a:endParaRPr lang="es-CO" sz="1600" dirty="0" smtClean="0"/>
          </a:p>
          <a:p>
            <a:pPr algn="just"/>
            <a:r>
              <a:rPr lang="es-CO" sz="1600" dirty="0" smtClean="0"/>
              <a:t>Fecha </a:t>
            </a:r>
            <a:r>
              <a:rPr lang="es-CO" sz="1600" dirty="0"/>
              <a:t>de inicio de contrato	</a:t>
            </a:r>
            <a:r>
              <a:rPr lang="es-CO" sz="1600" dirty="0" smtClean="0"/>
              <a:t>26/01/2024</a:t>
            </a:r>
          </a:p>
          <a:p>
            <a:pPr algn="just"/>
            <a:r>
              <a:rPr lang="es-CO" sz="1600" dirty="0" smtClean="0"/>
              <a:t>Fecha </a:t>
            </a:r>
            <a:r>
              <a:rPr lang="es-CO" sz="1600" dirty="0"/>
              <a:t>de terminación del contrato </a:t>
            </a:r>
            <a:r>
              <a:rPr lang="es-CO" sz="1600" dirty="0" smtClean="0"/>
              <a:t>9/01/2025 </a:t>
            </a:r>
            <a:endParaRPr lang="es-CO" sz="1600" dirty="0"/>
          </a:p>
          <a:p>
            <a:endParaRPr lang="es-CO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600" b="1" spc="5" dirty="0" smtClean="0">
                <a:ea typeface="+mn-lt"/>
                <a:cs typeface="+mn-lt"/>
              </a:rPr>
              <a:t>OBJETO GENERAL</a:t>
            </a:r>
          </a:p>
          <a:p>
            <a:pPr algn="just"/>
            <a:endParaRPr lang="es-CO" sz="1600" dirty="0"/>
          </a:p>
          <a:p>
            <a:pPr algn="just"/>
            <a:r>
              <a:rPr lang="es-MX" sz="1600" dirty="0"/>
              <a:t>PRESTAR LOS SERVICIOS DE DOTACIÓN Y FORMACIÓN PARA LA PARTICIPACIÓN Y EL MANEJO DE LAS EMOCIONES, PARA FORTALECER A LAS INSTANCIAS, GRUPOS, ORGANIZACIONES Y COMUNIDAD EN EL MARCO DEL PROYECTO </a:t>
            </a:r>
            <a:r>
              <a:rPr lang="es-MX" sz="1600" dirty="0" smtClean="0"/>
              <a:t>2069</a:t>
            </a:r>
          </a:p>
          <a:p>
            <a:pPr algn="just"/>
            <a:endParaRPr lang="en-US" sz="1600" spc="5" dirty="0" smtClean="0">
              <a:ea typeface="+mn-lt"/>
              <a:cs typeface="+mn-lt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1600" b="1" spc="5" dirty="0" smtClean="0">
                <a:ea typeface="+mn-lt"/>
                <a:cs typeface="+mn-lt"/>
              </a:rPr>
              <a:t>ACTIVIDADES </a:t>
            </a:r>
            <a:r>
              <a:rPr lang="es-CO" sz="1600" b="1" spc="5" dirty="0">
                <a:ea typeface="+mn-lt"/>
                <a:cs typeface="+mn-lt"/>
              </a:rPr>
              <a:t>A </a:t>
            </a:r>
            <a:r>
              <a:rPr lang="es-CO" sz="1600" b="1" spc="5" dirty="0" smtClean="0">
                <a:ea typeface="+mn-lt"/>
                <a:cs typeface="+mn-lt"/>
              </a:rPr>
              <a:t>DESARROLLAR </a:t>
            </a:r>
          </a:p>
          <a:p>
            <a:pPr algn="just"/>
            <a:endParaRPr lang="es-CO" sz="1600" b="1" spc="5" dirty="0" smtClean="0">
              <a:ea typeface="+mn-lt"/>
              <a:cs typeface="+mn-lt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es-MX" sz="1600" spc="5" dirty="0">
                <a:ea typeface="+mn-lt"/>
                <a:cs typeface="+mn-lt"/>
              </a:rPr>
              <a:t>COMPONENTE 2 </a:t>
            </a:r>
            <a:r>
              <a:rPr lang="es-MX" sz="1600" spc="5" dirty="0" smtClean="0">
                <a:ea typeface="+mn-lt"/>
                <a:cs typeface="+mn-lt"/>
              </a:rPr>
              <a:t>FORMACIÓN </a:t>
            </a:r>
            <a:r>
              <a:rPr lang="es-MX" sz="1600" spc="5" dirty="0">
                <a:ea typeface="+mn-lt"/>
                <a:cs typeface="+mn-lt"/>
              </a:rPr>
              <a:t>PARA LA PARTICIPACIÓN CIUDADANA” </a:t>
            </a:r>
            <a:endParaRPr lang="es-MX" sz="1600" spc="5" dirty="0" smtClean="0">
              <a:ea typeface="+mn-lt"/>
              <a:cs typeface="+mn-lt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es-MX" sz="1600" spc="5" dirty="0">
                <a:ea typeface="+mn-lt"/>
                <a:cs typeface="+mn-lt"/>
              </a:rPr>
              <a:t>COMPONENTE 1 </a:t>
            </a:r>
            <a:r>
              <a:rPr lang="es-MX" sz="1600" spc="5" dirty="0" smtClean="0">
                <a:ea typeface="+mn-lt"/>
                <a:cs typeface="+mn-lt"/>
              </a:rPr>
              <a:t> “</a:t>
            </a:r>
            <a:r>
              <a:rPr lang="es-MX" sz="1600" spc="5" dirty="0">
                <a:ea typeface="+mn-lt"/>
                <a:cs typeface="+mn-lt"/>
              </a:rPr>
              <a:t>PRIMER RESPONDIENTE EN EL MANEJO DE LAS EMOCIONES”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MX" sz="1600" spc="5" dirty="0" smtClean="0">
                <a:ea typeface="+mn-lt"/>
                <a:cs typeface="+mn-lt"/>
              </a:rPr>
              <a:t>COMPONENTE </a:t>
            </a:r>
            <a:r>
              <a:rPr lang="es-MX" sz="1600" spc="5" dirty="0">
                <a:ea typeface="+mn-lt"/>
                <a:cs typeface="+mn-lt"/>
              </a:rPr>
              <a:t>3 </a:t>
            </a:r>
            <a:r>
              <a:rPr lang="es-MX" sz="1600" spc="5" dirty="0" smtClean="0">
                <a:ea typeface="+mn-lt"/>
                <a:cs typeface="+mn-lt"/>
              </a:rPr>
              <a:t>“</a:t>
            </a:r>
            <a:r>
              <a:rPr lang="es-MX" sz="1600" spc="5" dirty="0">
                <a:ea typeface="+mn-lt"/>
                <a:cs typeface="+mn-lt"/>
              </a:rPr>
              <a:t>FORTALECIMIENTO MEDIANTE LA DOTACIÓN DE CONSUMIBLES A LAS INSTANCIAS </a:t>
            </a:r>
            <a:r>
              <a:rPr lang="es-MX" sz="1600" spc="5" dirty="0" smtClean="0">
                <a:ea typeface="+mn-lt"/>
                <a:cs typeface="+mn-lt"/>
              </a:rPr>
              <a:t>DE </a:t>
            </a:r>
            <a:r>
              <a:rPr lang="es-MX" sz="1600" spc="5" dirty="0">
                <a:ea typeface="+mn-lt"/>
                <a:cs typeface="+mn-lt"/>
              </a:rPr>
              <a:t>PARTICIPACIÓN CIUDADANA Y ORGANIZACIONES DE LA LOCALIDAD DE </a:t>
            </a:r>
            <a:r>
              <a:rPr lang="es-MX" sz="1600" spc="5" dirty="0" smtClean="0">
                <a:ea typeface="+mn-lt"/>
                <a:cs typeface="+mn-lt"/>
              </a:rPr>
              <a:t>TUNJUELITO</a:t>
            </a:r>
            <a:r>
              <a:rPr lang="es-MX" sz="1600" spc="5" dirty="0">
                <a:ea typeface="+mn-lt"/>
                <a:cs typeface="+mn-lt"/>
              </a:rPr>
              <a:t>”.</a:t>
            </a:r>
          </a:p>
        </p:txBody>
      </p:sp>
      <p:sp>
        <p:nvSpPr>
          <p:cNvPr id="7" name="Rectángulo 6"/>
          <p:cNvSpPr/>
          <p:nvPr/>
        </p:nvSpPr>
        <p:spPr>
          <a:xfrm>
            <a:off x="254387" y="873232"/>
            <a:ext cx="5994013" cy="59847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Rectángulo 7"/>
          <p:cNvSpPr/>
          <p:nvPr/>
        </p:nvSpPr>
        <p:spPr>
          <a:xfrm>
            <a:off x="6427417" y="873293"/>
            <a:ext cx="5311247" cy="481122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232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B2D5938-DA6F-734B-935F-E8E3BEAD99F1}"/>
              </a:ext>
            </a:extLst>
          </p:cNvPr>
          <p:cNvSpPr txBox="1"/>
          <p:nvPr/>
        </p:nvSpPr>
        <p:spPr>
          <a:xfrm>
            <a:off x="733835" y="253486"/>
            <a:ext cx="10891757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CO" b="1" dirty="0">
                <a:solidFill>
                  <a:srgbClr val="F60002"/>
                </a:solidFill>
              </a:rPr>
              <a:t> </a:t>
            </a:r>
            <a:r>
              <a:rPr lang="es-CO" sz="3200" b="1" dirty="0">
                <a:solidFill>
                  <a:srgbClr val="F60002"/>
                </a:solidFill>
              </a:rPr>
              <a:t>CONTRATO 385-2023 Compraventa </a:t>
            </a:r>
            <a:r>
              <a:rPr lang="es-CO" sz="3200" b="1" dirty="0" smtClean="0">
                <a:solidFill>
                  <a:srgbClr val="F60002"/>
                </a:solidFill>
              </a:rPr>
              <a:t>GN SAS</a:t>
            </a:r>
            <a:endParaRPr lang="es-CO" sz="3200" b="1" dirty="0">
              <a:solidFill>
                <a:srgbClr val="F60002"/>
              </a:solidFill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55BB568-0B4D-14EC-C584-DC4E187D91DA}"/>
              </a:ext>
            </a:extLst>
          </p:cNvPr>
          <p:cNvSpPr txBox="1"/>
          <p:nvPr/>
        </p:nvSpPr>
        <p:spPr>
          <a:xfrm>
            <a:off x="6888481" y="995152"/>
            <a:ext cx="5547360" cy="378565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b="1" spc="5" dirty="0" smtClean="0">
                <a:ea typeface="+mn-lt"/>
                <a:cs typeface="+mn-lt"/>
              </a:rPr>
              <a:t>POBLACIÓN </a:t>
            </a:r>
            <a:r>
              <a:rPr lang="es-CO" b="1" spc="5" dirty="0">
                <a:ea typeface="+mn-lt"/>
                <a:cs typeface="+mn-lt"/>
              </a:rPr>
              <a:t>A </a:t>
            </a:r>
            <a:r>
              <a:rPr lang="es-CO" b="1" spc="5" dirty="0" smtClean="0">
                <a:ea typeface="+mn-lt"/>
                <a:cs typeface="+mn-lt"/>
              </a:rPr>
              <a:t>BENEFICIAR</a:t>
            </a:r>
          </a:p>
          <a:p>
            <a:pPr algn="just"/>
            <a:endParaRPr lang="es-MX" b="1" spc="5" dirty="0">
              <a:ea typeface="+mn-lt"/>
              <a:cs typeface="+mn-lt"/>
            </a:endParaRPr>
          </a:p>
          <a:p>
            <a:pPr algn="just"/>
            <a:r>
              <a:rPr lang="es-MX" spc="5" dirty="0" smtClean="0">
                <a:ea typeface="+mn-lt"/>
                <a:cs typeface="+mn-lt"/>
              </a:rPr>
              <a:t>10 salones comunales.</a:t>
            </a:r>
          </a:p>
          <a:p>
            <a:pPr algn="just"/>
            <a:endParaRPr lang="es-ES" spc="5" dirty="0">
              <a:ea typeface="+mn-lt"/>
              <a:cs typeface="+mn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b="1" spc="5" dirty="0" smtClean="0">
                <a:ea typeface="+mn-lt"/>
                <a:cs typeface="+mn-lt"/>
              </a:rPr>
              <a:t>PORCENTAJE </a:t>
            </a:r>
            <a:r>
              <a:rPr lang="es-ES" b="1" spc="5" dirty="0">
                <a:ea typeface="+mn-lt"/>
                <a:cs typeface="+mn-lt"/>
              </a:rPr>
              <a:t>(%) DE AVANCE EN EJECUCIÓN </a:t>
            </a:r>
            <a:endParaRPr lang="es-ES" b="1" spc="5" dirty="0" smtClean="0">
              <a:ea typeface="+mn-lt"/>
              <a:cs typeface="+mn-lt"/>
            </a:endParaRPr>
          </a:p>
          <a:p>
            <a:pPr algn="just"/>
            <a:endParaRPr lang="es-ES" b="1" spc="5" dirty="0">
              <a:ea typeface="+mn-lt"/>
              <a:cs typeface="+mn-lt"/>
            </a:endParaRPr>
          </a:p>
          <a:p>
            <a:pPr algn="just"/>
            <a:r>
              <a:rPr lang="es-ES" spc="5" dirty="0" smtClean="0">
                <a:ea typeface="+mn-lt"/>
                <a:cs typeface="+mn-lt"/>
              </a:rPr>
              <a:t>100 % de Ejecución.</a:t>
            </a:r>
          </a:p>
          <a:p>
            <a:pPr algn="just"/>
            <a:endParaRPr lang="es-ES" spc="5" dirty="0">
              <a:ea typeface="+mn-lt"/>
              <a:cs typeface="+mn-lt"/>
            </a:endParaRPr>
          </a:p>
          <a:p>
            <a:pPr algn="just">
              <a:buAutoNum type="arabicPeriod"/>
            </a:pPr>
            <a:r>
              <a:rPr lang="es-ES" b="1" spc="5" dirty="0">
                <a:ea typeface="+mn-lt"/>
                <a:cs typeface="+mn-lt"/>
              </a:rPr>
              <a:t>   PORCENTAJE (%) DE AVANCE EN </a:t>
            </a:r>
            <a:r>
              <a:rPr lang="es-ES" b="1" spc="5" dirty="0" smtClean="0">
                <a:ea typeface="+mn-lt"/>
                <a:cs typeface="+mn-lt"/>
              </a:rPr>
              <a:t>PAGOS</a:t>
            </a:r>
          </a:p>
          <a:p>
            <a:pPr algn="just">
              <a:buAutoNum type="arabicPeriod"/>
            </a:pPr>
            <a:endParaRPr lang="es-ES" b="1" spc="5" dirty="0">
              <a:ea typeface="+mn-lt"/>
              <a:cs typeface="+mn-lt"/>
            </a:endParaRPr>
          </a:p>
          <a:p>
            <a:pPr algn="just"/>
            <a:r>
              <a:rPr lang="es-ES" spc="5" dirty="0">
                <a:ea typeface="+mn-lt"/>
                <a:cs typeface="+mn-lt"/>
              </a:rPr>
              <a:t>0</a:t>
            </a:r>
            <a:r>
              <a:rPr lang="es-ES" spc="5" dirty="0" smtClean="0">
                <a:ea typeface="+mn-lt"/>
                <a:cs typeface="+mn-lt"/>
              </a:rPr>
              <a:t> % Pago Ejecutado y Liquidado</a:t>
            </a:r>
          </a:p>
          <a:p>
            <a:pPr algn="just"/>
            <a:endParaRPr lang="es-ES" b="1" spc="5" dirty="0">
              <a:ea typeface="+mn-lt"/>
              <a:cs typeface="+mn-lt"/>
            </a:endParaRPr>
          </a:p>
          <a:p>
            <a:pPr algn="just"/>
            <a:r>
              <a:rPr lang="en-US" sz="2400" b="1" spc="5" dirty="0">
                <a:ea typeface="+mn-lt"/>
                <a:cs typeface="+mn-lt"/>
              </a:rPr>
              <a:t>Valor total </a:t>
            </a:r>
            <a:r>
              <a:rPr lang="es-CO" sz="2400" b="1" spc="5" dirty="0" smtClean="0">
                <a:ea typeface="+mn-lt"/>
                <a:cs typeface="+mn-lt"/>
              </a:rPr>
              <a:t>contrato</a:t>
            </a:r>
            <a:r>
              <a:rPr lang="en-US" sz="2400" b="1" spc="5" dirty="0" smtClean="0">
                <a:ea typeface="+mn-lt"/>
                <a:cs typeface="+mn-lt"/>
              </a:rPr>
              <a:t>:</a:t>
            </a:r>
            <a:r>
              <a:rPr lang="en-US" sz="2400" b="1" spc="5" dirty="0">
                <a:ea typeface="+mn-lt"/>
                <a:cs typeface="+mn-lt"/>
              </a:rPr>
              <a:t>	104.804.454</a:t>
            </a:r>
            <a:endParaRPr lang="es-ES" b="1" spc="5" dirty="0">
              <a:ea typeface="+mn-lt"/>
              <a:cs typeface="+mn-lt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55BB568-0B4D-14EC-C584-DC4E187D91DA}"/>
              </a:ext>
            </a:extLst>
          </p:cNvPr>
          <p:cNvSpPr txBox="1"/>
          <p:nvPr/>
        </p:nvSpPr>
        <p:spPr>
          <a:xfrm>
            <a:off x="320041" y="1376152"/>
            <a:ext cx="5928359" cy="452431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1600" b="1" spc="5" dirty="0">
                <a:ea typeface="ARIAL MARROWS"/>
                <a:cs typeface="ARIAL MARROWS"/>
              </a:rPr>
              <a:t>PROYECTO DE INVERSIÓN </a:t>
            </a:r>
            <a:r>
              <a:rPr lang="es-ES" sz="1600" b="1" spc="5" dirty="0" smtClean="0">
                <a:ea typeface="ARIAL MARROWS"/>
                <a:cs typeface="ARIAL MARROWS"/>
              </a:rPr>
              <a:t>2069</a:t>
            </a:r>
          </a:p>
          <a:p>
            <a:pPr algn="just"/>
            <a:endParaRPr lang="en-US" sz="1600" spc="5" dirty="0">
              <a:ea typeface="ARIAL MARROWS"/>
              <a:cs typeface="ARIAL MARROWS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1600" b="1" spc="5" dirty="0" smtClean="0">
                <a:ea typeface="+mn-lt"/>
                <a:cs typeface="+mn-lt"/>
              </a:rPr>
              <a:t>TIEMPO </a:t>
            </a:r>
            <a:r>
              <a:rPr lang="es-CO" sz="1600" b="1" spc="5" dirty="0">
                <a:ea typeface="+mn-lt"/>
                <a:cs typeface="+mn-lt"/>
              </a:rPr>
              <a:t>DEL </a:t>
            </a:r>
            <a:r>
              <a:rPr lang="es-CO" sz="1600" b="1" spc="5" dirty="0" smtClean="0">
                <a:ea typeface="+mn-lt"/>
                <a:cs typeface="+mn-lt"/>
              </a:rPr>
              <a:t>CONTRATO</a:t>
            </a:r>
          </a:p>
          <a:p>
            <a:pPr algn="just"/>
            <a:endParaRPr lang="es-CO" sz="1600" dirty="0" smtClean="0"/>
          </a:p>
          <a:p>
            <a:pPr algn="just"/>
            <a:r>
              <a:rPr lang="es-CO" sz="1600" dirty="0" smtClean="0"/>
              <a:t>Fecha </a:t>
            </a:r>
            <a:r>
              <a:rPr lang="es-CO" sz="1600" dirty="0"/>
              <a:t>de inicio de contrato	</a:t>
            </a:r>
            <a:r>
              <a:rPr lang="es-CO" sz="1600" dirty="0" smtClean="0"/>
              <a:t>25/01/2024</a:t>
            </a:r>
          </a:p>
          <a:p>
            <a:pPr algn="just"/>
            <a:r>
              <a:rPr lang="es-CO" sz="1600" dirty="0" smtClean="0"/>
              <a:t>Fecha </a:t>
            </a:r>
            <a:r>
              <a:rPr lang="es-CO" sz="1600" dirty="0"/>
              <a:t>de terminación del contrato </a:t>
            </a:r>
            <a:r>
              <a:rPr lang="es-CO" sz="1600" dirty="0" smtClean="0"/>
              <a:t>9/11/2024</a:t>
            </a:r>
          </a:p>
          <a:p>
            <a:pPr algn="just"/>
            <a:endParaRPr lang="es-CO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600" b="1" spc="5" dirty="0" smtClean="0">
                <a:ea typeface="+mn-lt"/>
                <a:cs typeface="+mn-lt"/>
              </a:rPr>
              <a:t>OBJETO GENERAL</a:t>
            </a:r>
          </a:p>
          <a:p>
            <a:pPr algn="just"/>
            <a:endParaRPr lang="es-CO" sz="1600" dirty="0"/>
          </a:p>
          <a:p>
            <a:pPr algn="just"/>
            <a:r>
              <a:rPr lang="es-MX" sz="1600" dirty="0"/>
              <a:t>ADQUISICIÓN DE LOS ELEMENTOS MEDIANTE LA MODALIDAD DE BOLSA A MONTO AGOTABLE PARA LA DOTACIÓN DE LOS SALONES COMUNALES DE LA LOCALIDAD DE TUNJUELITO EN EL MARCO DEL PROYECTO </a:t>
            </a:r>
            <a:r>
              <a:rPr lang="es-MX" sz="1600" dirty="0" smtClean="0"/>
              <a:t>2069</a:t>
            </a:r>
          </a:p>
          <a:p>
            <a:pPr algn="just"/>
            <a:endParaRPr lang="en-US" sz="1600" spc="5" dirty="0" smtClean="0">
              <a:ea typeface="+mn-lt"/>
              <a:cs typeface="+mn-lt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1600" b="1" spc="5" dirty="0" smtClean="0">
                <a:ea typeface="+mn-lt"/>
                <a:cs typeface="+mn-lt"/>
              </a:rPr>
              <a:t>ACTIVIDADES </a:t>
            </a:r>
            <a:r>
              <a:rPr lang="es-CO" sz="1600" b="1" spc="5" dirty="0">
                <a:ea typeface="+mn-lt"/>
                <a:cs typeface="+mn-lt"/>
              </a:rPr>
              <a:t>A </a:t>
            </a:r>
            <a:r>
              <a:rPr lang="es-CO" sz="1600" b="1" spc="5" dirty="0" smtClean="0">
                <a:ea typeface="+mn-lt"/>
                <a:cs typeface="+mn-lt"/>
              </a:rPr>
              <a:t>DESARROLLAR </a:t>
            </a:r>
          </a:p>
          <a:p>
            <a:pPr algn="just"/>
            <a:endParaRPr lang="es-MX" sz="1600" b="1" spc="5" dirty="0" smtClean="0">
              <a:ea typeface="+mn-lt"/>
              <a:cs typeface="+mn-lt"/>
            </a:endParaRPr>
          </a:p>
          <a:p>
            <a:pPr algn="just"/>
            <a:r>
              <a:rPr lang="es-MX" sz="1600" dirty="0"/>
              <a:t>DOTACIÓN DE </a:t>
            </a:r>
            <a:r>
              <a:rPr lang="es-MX" sz="1600" dirty="0" smtClean="0"/>
              <a:t>10 </a:t>
            </a:r>
            <a:r>
              <a:rPr lang="es-MX" sz="1600" dirty="0"/>
              <a:t>SALONES COMUNALES DE LA LOCALIDAD DE TUNJUELITO</a:t>
            </a:r>
            <a:endParaRPr lang="es-CO" sz="1600" b="1" spc="5" dirty="0" smtClean="0">
              <a:ea typeface="+mn-lt"/>
              <a:cs typeface="+mn-lt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254387" y="873232"/>
            <a:ext cx="5994013" cy="52989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Rectángulo 7"/>
          <p:cNvSpPr/>
          <p:nvPr/>
        </p:nvSpPr>
        <p:spPr>
          <a:xfrm>
            <a:off x="6427417" y="873293"/>
            <a:ext cx="5311247" cy="481122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1997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B2D5938-DA6F-734B-935F-E8E3BEAD99F1}"/>
              </a:ext>
            </a:extLst>
          </p:cNvPr>
          <p:cNvSpPr txBox="1"/>
          <p:nvPr/>
        </p:nvSpPr>
        <p:spPr>
          <a:xfrm>
            <a:off x="733835" y="253486"/>
            <a:ext cx="10891757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CO" b="1" dirty="0">
                <a:solidFill>
                  <a:srgbClr val="F60002"/>
                </a:solidFill>
              </a:rPr>
              <a:t> </a:t>
            </a:r>
            <a:r>
              <a:rPr lang="es-CO" sz="3200" b="1" dirty="0">
                <a:solidFill>
                  <a:srgbClr val="F60002"/>
                </a:solidFill>
              </a:rPr>
              <a:t>CONTRATO </a:t>
            </a:r>
            <a:r>
              <a:rPr lang="es-CO" sz="3200" b="1" dirty="0">
                <a:solidFill>
                  <a:srgbClr val="F60002"/>
                </a:solidFill>
              </a:rPr>
              <a:t>392 2023 CPS </a:t>
            </a:r>
            <a:r>
              <a:rPr lang="es-CO" sz="3200" b="1" dirty="0" smtClean="0">
                <a:solidFill>
                  <a:srgbClr val="F60002"/>
                </a:solidFill>
              </a:rPr>
              <a:t>HOGARES SI A LA VIDA</a:t>
            </a:r>
            <a:endParaRPr lang="es-CO" sz="3200" b="1" dirty="0">
              <a:solidFill>
                <a:srgbClr val="F60002"/>
              </a:solidFill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55BB568-0B4D-14EC-C584-DC4E187D91DA}"/>
              </a:ext>
            </a:extLst>
          </p:cNvPr>
          <p:cNvSpPr txBox="1"/>
          <p:nvPr/>
        </p:nvSpPr>
        <p:spPr>
          <a:xfrm>
            <a:off x="6568441" y="995152"/>
            <a:ext cx="4937760" cy="489364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b="1" spc="5" dirty="0" smtClean="0">
                <a:ea typeface="+mn-lt"/>
                <a:cs typeface="+mn-lt"/>
              </a:rPr>
              <a:t>POBLACIÓN </a:t>
            </a:r>
            <a:r>
              <a:rPr lang="es-CO" b="1" spc="5" dirty="0">
                <a:ea typeface="+mn-lt"/>
                <a:cs typeface="+mn-lt"/>
              </a:rPr>
              <a:t>A </a:t>
            </a:r>
            <a:r>
              <a:rPr lang="es-CO" b="1" spc="5" dirty="0" smtClean="0">
                <a:ea typeface="+mn-lt"/>
                <a:cs typeface="+mn-lt"/>
              </a:rPr>
              <a:t>BENEFICIAR</a:t>
            </a:r>
          </a:p>
          <a:p>
            <a:pPr algn="just"/>
            <a:endParaRPr lang="es-MX" b="1" spc="5" dirty="0">
              <a:ea typeface="+mn-lt"/>
              <a:cs typeface="+mn-lt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es-MX" spc="5" dirty="0">
                <a:ea typeface="+mn-lt"/>
                <a:cs typeface="+mn-lt"/>
              </a:rPr>
              <a:t>Capacitación en marketing </a:t>
            </a:r>
            <a:r>
              <a:rPr lang="es-MX" spc="5" dirty="0" smtClean="0">
                <a:ea typeface="+mn-lt"/>
                <a:cs typeface="+mn-lt"/>
              </a:rPr>
              <a:t>digital 60 Personas.</a:t>
            </a:r>
            <a:endParaRPr lang="es-MX" spc="5" dirty="0">
              <a:ea typeface="+mn-lt"/>
              <a:cs typeface="+mn-lt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es-MX" spc="5" dirty="0">
                <a:ea typeface="+mn-lt"/>
                <a:cs typeface="+mn-lt"/>
              </a:rPr>
              <a:t>Capacitación en pintura de artesanías </a:t>
            </a:r>
            <a:r>
              <a:rPr lang="es-MX" spc="5" dirty="0" smtClean="0">
                <a:ea typeface="+mn-lt"/>
                <a:cs typeface="+mn-lt"/>
              </a:rPr>
              <a:t>50 Personas.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MX" spc="5" dirty="0">
                <a:ea typeface="+mn-lt"/>
                <a:cs typeface="+mn-lt"/>
              </a:rPr>
              <a:t>Evento de celebración del día del vendedor </a:t>
            </a:r>
            <a:r>
              <a:rPr lang="es-MX" spc="5" dirty="0" smtClean="0">
                <a:ea typeface="+mn-lt"/>
                <a:cs typeface="+mn-lt"/>
              </a:rPr>
              <a:t>informal 300 vendedores</a:t>
            </a:r>
            <a:endParaRPr lang="es-MX" spc="5" dirty="0" smtClean="0">
              <a:ea typeface="+mn-lt"/>
              <a:cs typeface="+mn-lt"/>
            </a:endParaRPr>
          </a:p>
          <a:p>
            <a:pPr algn="just"/>
            <a:endParaRPr lang="es-ES" spc="5" dirty="0">
              <a:ea typeface="+mn-lt"/>
              <a:cs typeface="+mn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b="1" spc="5" dirty="0" smtClean="0">
                <a:ea typeface="+mn-lt"/>
                <a:cs typeface="+mn-lt"/>
              </a:rPr>
              <a:t>PORCENTAJE </a:t>
            </a:r>
            <a:r>
              <a:rPr lang="es-ES" b="1" spc="5" dirty="0">
                <a:ea typeface="+mn-lt"/>
                <a:cs typeface="+mn-lt"/>
              </a:rPr>
              <a:t>(%) DE AVANCE EN EJECUCIÓN </a:t>
            </a:r>
            <a:endParaRPr lang="es-ES" b="1" spc="5" dirty="0" smtClean="0">
              <a:ea typeface="+mn-lt"/>
              <a:cs typeface="+mn-lt"/>
            </a:endParaRPr>
          </a:p>
          <a:p>
            <a:pPr algn="just"/>
            <a:endParaRPr lang="es-ES" b="1" spc="5" dirty="0">
              <a:ea typeface="+mn-lt"/>
              <a:cs typeface="+mn-lt"/>
            </a:endParaRPr>
          </a:p>
          <a:p>
            <a:pPr algn="just"/>
            <a:r>
              <a:rPr lang="es-ES" spc="5" dirty="0" smtClean="0">
                <a:ea typeface="+mn-lt"/>
                <a:cs typeface="+mn-lt"/>
              </a:rPr>
              <a:t>100 % de Ejecución.</a:t>
            </a:r>
          </a:p>
          <a:p>
            <a:pPr algn="just"/>
            <a:endParaRPr lang="es-ES" spc="5" dirty="0">
              <a:ea typeface="+mn-lt"/>
              <a:cs typeface="+mn-lt"/>
            </a:endParaRPr>
          </a:p>
          <a:p>
            <a:pPr algn="just">
              <a:buAutoNum type="arabicPeriod"/>
            </a:pPr>
            <a:r>
              <a:rPr lang="es-ES" b="1" spc="5" dirty="0">
                <a:ea typeface="+mn-lt"/>
                <a:cs typeface="+mn-lt"/>
              </a:rPr>
              <a:t>   PORCENTAJE (%) DE AVANCE EN </a:t>
            </a:r>
            <a:r>
              <a:rPr lang="es-ES" b="1" spc="5" dirty="0" smtClean="0">
                <a:ea typeface="+mn-lt"/>
                <a:cs typeface="+mn-lt"/>
              </a:rPr>
              <a:t>PAGOS</a:t>
            </a:r>
          </a:p>
          <a:p>
            <a:pPr algn="just">
              <a:buAutoNum type="arabicPeriod"/>
            </a:pPr>
            <a:endParaRPr lang="es-ES" b="1" spc="5" dirty="0">
              <a:ea typeface="+mn-lt"/>
              <a:cs typeface="+mn-lt"/>
            </a:endParaRPr>
          </a:p>
          <a:p>
            <a:pPr algn="just"/>
            <a:r>
              <a:rPr lang="es-ES" spc="5" dirty="0" smtClean="0">
                <a:ea typeface="+mn-lt"/>
                <a:cs typeface="+mn-lt"/>
              </a:rPr>
              <a:t>85,7</a:t>
            </a:r>
            <a:r>
              <a:rPr lang="es-ES" spc="5" dirty="0" smtClean="0">
                <a:ea typeface="+mn-lt"/>
                <a:cs typeface="+mn-lt"/>
              </a:rPr>
              <a:t> </a:t>
            </a:r>
            <a:r>
              <a:rPr lang="es-ES" spc="5" dirty="0" smtClean="0">
                <a:ea typeface="+mn-lt"/>
                <a:cs typeface="+mn-lt"/>
              </a:rPr>
              <a:t>% Pago </a:t>
            </a:r>
            <a:r>
              <a:rPr lang="es-ES" spc="5" dirty="0" smtClean="0">
                <a:ea typeface="+mn-lt"/>
                <a:cs typeface="+mn-lt"/>
              </a:rPr>
              <a:t>Ejecutado, falta </a:t>
            </a:r>
            <a:r>
              <a:rPr lang="es-ES" spc="5" dirty="0" smtClean="0">
                <a:ea typeface="+mn-lt"/>
                <a:cs typeface="+mn-lt"/>
              </a:rPr>
              <a:t>Liquidado</a:t>
            </a:r>
          </a:p>
          <a:p>
            <a:pPr algn="just"/>
            <a:endParaRPr lang="es-ES" b="1" spc="5" dirty="0">
              <a:ea typeface="+mn-lt"/>
              <a:cs typeface="+mn-lt"/>
            </a:endParaRPr>
          </a:p>
          <a:p>
            <a:pPr algn="just"/>
            <a:r>
              <a:rPr lang="en-US" sz="2400" b="1" spc="5" dirty="0">
                <a:ea typeface="+mn-lt"/>
                <a:cs typeface="+mn-lt"/>
              </a:rPr>
              <a:t>Valor total </a:t>
            </a:r>
            <a:r>
              <a:rPr lang="es-CO" sz="2400" b="1" spc="5" dirty="0" smtClean="0">
                <a:ea typeface="+mn-lt"/>
                <a:cs typeface="+mn-lt"/>
              </a:rPr>
              <a:t>contrato</a:t>
            </a:r>
            <a:r>
              <a:rPr lang="en-US" sz="2400" b="1" spc="5" dirty="0" smtClean="0">
                <a:ea typeface="+mn-lt"/>
                <a:cs typeface="+mn-lt"/>
              </a:rPr>
              <a:t>:</a:t>
            </a:r>
            <a:r>
              <a:rPr lang="en-US" sz="2400" b="1" spc="5" dirty="0">
                <a:ea typeface="+mn-lt"/>
                <a:cs typeface="+mn-lt"/>
              </a:rPr>
              <a:t>	</a:t>
            </a:r>
            <a:r>
              <a:rPr lang="en-US" sz="2400" b="1" spc="5" dirty="0">
                <a:ea typeface="+mn-lt"/>
                <a:cs typeface="+mn-lt"/>
              </a:rPr>
              <a:t>169.438.750</a:t>
            </a:r>
            <a:endParaRPr lang="es-ES" b="1" spc="5" dirty="0">
              <a:ea typeface="+mn-lt"/>
              <a:cs typeface="+mn-lt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55BB568-0B4D-14EC-C584-DC4E187D91DA}"/>
              </a:ext>
            </a:extLst>
          </p:cNvPr>
          <p:cNvSpPr txBox="1"/>
          <p:nvPr/>
        </p:nvSpPr>
        <p:spPr>
          <a:xfrm>
            <a:off x="287213" y="856357"/>
            <a:ext cx="5928359" cy="575542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1600" b="1" spc="5" dirty="0">
                <a:ea typeface="ARIAL MARROWS"/>
                <a:cs typeface="ARIAL MARROWS"/>
              </a:rPr>
              <a:t>PROYECTO DE INVERSIÓN </a:t>
            </a:r>
            <a:r>
              <a:rPr lang="es-ES" sz="1600" b="1" spc="5" dirty="0" smtClean="0">
                <a:ea typeface="ARIAL MARROWS"/>
                <a:cs typeface="ARIAL MARROWS"/>
              </a:rPr>
              <a:t>2055</a:t>
            </a:r>
            <a:endParaRPr lang="es-ES" sz="1600" b="1" spc="5" dirty="0" smtClean="0">
              <a:ea typeface="ARIAL MARROWS"/>
              <a:cs typeface="ARIAL MARROWS"/>
            </a:endParaRPr>
          </a:p>
          <a:p>
            <a:pPr algn="just"/>
            <a:endParaRPr lang="en-US" sz="1600" spc="5" dirty="0">
              <a:ea typeface="ARIAL MARROWS"/>
              <a:cs typeface="ARIAL MARROWS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1600" b="1" spc="5" dirty="0" smtClean="0">
                <a:ea typeface="+mn-lt"/>
                <a:cs typeface="+mn-lt"/>
              </a:rPr>
              <a:t>TIEMPO </a:t>
            </a:r>
            <a:r>
              <a:rPr lang="es-CO" sz="1600" b="1" spc="5" dirty="0">
                <a:ea typeface="+mn-lt"/>
                <a:cs typeface="+mn-lt"/>
              </a:rPr>
              <a:t>DEL </a:t>
            </a:r>
            <a:r>
              <a:rPr lang="es-CO" sz="1600" b="1" spc="5" dirty="0" smtClean="0">
                <a:ea typeface="+mn-lt"/>
                <a:cs typeface="+mn-lt"/>
              </a:rPr>
              <a:t>CONTRATO</a:t>
            </a:r>
          </a:p>
          <a:p>
            <a:pPr algn="just"/>
            <a:r>
              <a:rPr lang="es-CO" sz="1600" dirty="0" smtClean="0"/>
              <a:t>Fecha </a:t>
            </a:r>
            <a:r>
              <a:rPr lang="es-CO" sz="1600" dirty="0"/>
              <a:t>de inicio de contrato	</a:t>
            </a:r>
            <a:r>
              <a:rPr lang="es-CO" sz="1600" dirty="0" smtClean="0"/>
              <a:t>10/01/2023</a:t>
            </a:r>
          </a:p>
          <a:p>
            <a:pPr algn="just"/>
            <a:r>
              <a:rPr lang="es-CO" sz="1600" dirty="0" smtClean="0"/>
              <a:t>Fecha </a:t>
            </a:r>
            <a:r>
              <a:rPr lang="es-CO" sz="1600" dirty="0"/>
              <a:t>de terminación del contrato 9/06/2024</a:t>
            </a:r>
          </a:p>
          <a:p>
            <a:pPr algn="just"/>
            <a:endParaRPr lang="es-CO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600" b="1" spc="5" dirty="0" smtClean="0">
                <a:ea typeface="+mn-lt"/>
                <a:cs typeface="+mn-lt"/>
              </a:rPr>
              <a:t>OBJETO GENERAL</a:t>
            </a:r>
          </a:p>
          <a:p>
            <a:pPr algn="just"/>
            <a:r>
              <a:rPr lang="es-MX" sz="1600" dirty="0" smtClean="0"/>
              <a:t>PRESTAR </a:t>
            </a:r>
            <a:r>
              <a:rPr lang="es-MX" sz="1600" dirty="0"/>
              <a:t>LOS SERVICIOS NECESARIOS PARA REALIZAR ACCIONES QUE INCENTIVEN EL CORRECTO APROVECHAMIENTO DEL ESPACIO PUBLICO, A TRAVES DE PROCESOS DE CAPACITACION QUE PERMITAN A LOS VENDEDORES INFORMALES ENMARCARSE EN PROCESOS DE FORMALIZACION LABORAL CON EL FIN DE CONSOLIDAR COLECTIVAMENTE ACUERDOS CIUDADANOS Y COMUNITARIOS, EN EL MARCO DEL PROYECTO DE INVERSION NO. 2055 "ORGANIZACION DEL ESPACIO PUBLICO EN EL MARCO DEL CONTRATO SOCIAL Y </a:t>
            </a:r>
            <a:r>
              <a:rPr lang="es-MX" sz="1600" dirty="0" smtClean="0"/>
              <a:t>AMBIENTAL</a:t>
            </a:r>
          </a:p>
          <a:p>
            <a:pPr algn="just"/>
            <a:endParaRPr lang="en-US" sz="1600" spc="5" dirty="0" smtClean="0">
              <a:ea typeface="+mn-lt"/>
              <a:cs typeface="+mn-lt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1600" b="1" spc="5" dirty="0" smtClean="0">
                <a:ea typeface="+mn-lt"/>
                <a:cs typeface="+mn-lt"/>
              </a:rPr>
              <a:t>ACTIVIDADES </a:t>
            </a:r>
            <a:r>
              <a:rPr lang="es-CO" sz="1600" b="1" spc="5" dirty="0">
                <a:ea typeface="+mn-lt"/>
                <a:cs typeface="+mn-lt"/>
              </a:rPr>
              <a:t>A </a:t>
            </a:r>
            <a:r>
              <a:rPr lang="es-CO" sz="1600" b="1" spc="5" dirty="0" smtClean="0">
                <a:ea typeface="+mn-lt"/>
                <a:cs typeface="+mn-lt"/>
              </a:rPr>
              <a:t>DESARROLLAR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MX" sz="1600" dirty="0" smtClean="0"/>
              <a:t>Realizar </a:t>
            </a:r>
            <a:r>
              <a:rPr lang="es-MX" sz="1600" dirty="0"/>
              <a:t>el evento de conmemoración del día el vendedor </a:t>
            </a:r>
            <a:r>
              <a:rPr lang="es-MX" sz="1600" dirty="0" smtClean="0"/>
              <a:t>informal.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MX" sz="1600" dirty="0"/>
              <a:t>C</a:t>
            </a:r>
            <a:r>
              <a:rPr lang="es-MX" sz="1600" dirty="0" smtClean="0"/>
              <a:t>ursos </a:t>
            </a:r>
            <a:r>
              <a:rPr lang="es-MX" sz="1600" dirty="0"/>
              <a:t>de pintura en artesanías de </a:t>
            </a:r>
            <a:r>
              <a:rPr lang="es-MX" sz="1600" dirty="0" smtClean="0"/>
              <a:t>cerámica.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MX" sz="1600" dirty="0" smtClean="0"/>
              <a:t>Desarrollar </a:t>
            </a:r>
            <a:r>
              <a:rPr lang="es-MX" sz="1600" dirty="0"/>
              <a:t>acciones que permitan la inclusión de los vendedores informales en procesos de </a:t>
            </a:r>
            <a:r>
              <a:rPr lang="es-MX" sz="1600" dirty="0" smtClean="0"/>
              <a:t>mercadeo digital</a:t>
            </a:r>
            <a:r>
              <a:rPr lang="es-MX" sz="1600" dirty="0"/>
              <a:t>.</a:t>
            </a:r>
            <a:endParaRPr lang="es-MX" sz="1600" dirty="0"/>
          </a:p>
        </p:txBody>
      </p:sp>
      <p:sp>
        <p:nvSpPr>
          <p:cNvPr id="7" name="Rectángulo 6"/>
          <p:cNvSpPr/>
          <p:nvPr/>
        </p:nvSpPr>
        <p:spPr>
          <a:xfrm>
            <a:off x="254387" y="873232"/>
            <a:ext cx="5994013" cy="58590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Rectángulo 7"/>
          <p:cNvSpPr/>
          <p:nvPr/>
        </p:nvSpPr>
        <p:spPr>
          <a:xfrm>
            <a:off x="6427417" y="873293"/>
            <a:ext cx="5311247" cy="51312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217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B2D5938-DA6F-734B-935F-E8E3BEAD99F1}"/>
              </a:ext>
            </a:extLst>
          </p:cNvPr>
          <p:cNvSpPr txBox="1"/>
          <p:nvPr/>
        </p:nvSpPr>
        <p:spPr>
          <a:xfrm>
            <a:off x="733835" y="253486"/>
            <a:ext cx="10891757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CO" b="1" dirty="0">
                <a:solidFill>
                  <a:srgbClr val="F60002"/>
                </a:solidFill>
              </a:rPr>
              <a:t> </a:t>
            </a:r>
            <a:r>
              <a:rPr lang="es-CO" sz="3200" b="1" dirty="0">
                <a:solidFill>
                  <a:srgbClr val="F60002"/>
                </a:solidFill>
              </a:rPr>
              <a:t>CONTRATO </a:t>
            </a:r>
            <a:r>
              <a:rPr lang="es-CO" sz="3200" b="1" dirty="0" smtClean="0">
                <a:solidFill>
                  <a:srgbClr val="F60002"/>
                </a:solidFill>
              </a:rPr>
              <a:t>232-2024 CPS - JYF </a:t>
            </a:r>
            <a:r>
              <a:rPr lang="es-CO" sz="3200" b="1" dirty="0">
                <a:solidFill>
                  <a:srgbClr val="F60002"/>
                </a:solidFill>
              </a:rPr>
              <a:t>INVERSIONES S.A.S</a:t>
            </a:r>
            <a:endParaRPr lang="es-CO" sz="3200" b="1" dirty="0">
              <a:solidFill>
                <a:srgbClr val="F60002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55BB568-0B4D-14EC-C584-DC4E187D91DA}"/>
              </a:ext>
            </a:extLst>
          </p:cNvPr>
          <p:cNvSpPr txBox="1"/>
          <p:nvPr/>
        </p:nvSpPr>
        <p:spPr>
          <a:xfrm>
            <a:off x="287213" y="1062097"/>
            <a:ext cx="11338379" cy="606319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1600" b="1" spc="5" dirty="0">
                <a:ea typeface="ARIAL MARROWS"/>
                <a:cs typeface="ARIAL MARROWS"/>
              </a:rPr>
              <a:t>PROYECTO DE INVERSIÓN </a:t>
            </a:r>
            <a:r>
              <a:rPr lang="es-ES" sz="1600" b="1" spc="5" dirty="0" smtClean="0">
                <a:ea typeface="ARIAL MARROWS"/>
                <a:cs typeface="ARIAL MARROWS"/>
              </a:rPr>
              <a:t>2069</a:t>
            </a:r>
            <a:endParaRPr lang="es-ES" sz="1600" b="1" spc="5" dirty="0" smtClean="0">
              <a:ea typeface="ARIAL MARROWS"/>
              <a:cs typeface="ARIAL MARROWS"/>
            </a:endParaRPr>
          </a:p>
          <a:p>
            <a:pPr algn="just"/>
            <a:endParaRPr lang="en-US" sz="1600" spc="5" dirty="0">
              <a:ea typeface="ARIAL MARROWS"/>
              <a:cs typeface="ARIAL MARROWS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1600" b="1" spc="5" dirty="0" smtClean="0">
                <a:ea typeface="+mn-lt"/>
                <a:cs typeface="+mn-lt"/>
              </a:rPr>
              <a:t>TIEMPO </a:t>
            </a:r>
            <a:r>
              <a:rPr lang="es-CO" sz="1600" b="1" spc="5" dirty="0">
                <a:ea typeface="+mn-lt"/>
                <a:cs typeface="+mn-lt"/>
              </a:rPr>
              <a:t>DEL </a:t>
            </a:r>
            <a:r>
              <a:rPr lang="es-CO" sz="1600" b="1" spc="5" dirty="0" smtClean="0">
                <a:ea typeface="+mn-lt"/>
                <a:cs typeface="+mn-lt"/>
              </a:rPr>
              <a:t>CONTRATO</a:t>
            </a:r>
          </a:p>
          <a:p>
            <a:pPr algn="just"/>
            <a:endParaRPr lang="es-CO" sz="1600" b="1" spc="5" dirty="0" smtClean="0">
              <a:ea typeface="+mn-lt"/>
              <a:cs typeface="+mn-lt"/>
            </a:endParaRPr>
          </a:p>
          <a:p>
            <a:pPr algn="just"/>
            <a:r>
              <a:rPr lang="es-CO" sz="1600" dirty="0" smtClean="0"/>
              <a:t>Fecha </a:t>
            </a:r>
            <a:r>
              <a:rPr lang="es-CO" sz="1600" dirty="0"/>
              <a:t>de inicio de contrato	</a:t>
            </a:r>
            <a:r>
              <a:rPr lang="es-CO" sz="1600" dirty="0" smtClean="0"/>
              <a:t>29/05/2024</a:t>
            </a:r>
          </a:p>
          <a:p>
            <a:pPr algn="just"/>
            <a:r>
              <a:rPr lang="es-CO" sz="1600" dirty="0" smtClean="0"/>
              <a:t>Fecha </a:t>
            </a:r>
            <a:r>
              <a:rPr lang="es-CO" sz="1600" dirty="0"/>
              <a:t>de terminación del contrato </a:t>
            </a:r>
            <a:r>
              <a:rPr lang="es-CO" sz="1600" dirty="0" smtClean="0"/>
              <a:t>28/08/2024</a:t>
            </a:r>
          </a:p>
          <a:p>
            <a:pPr algn="just"/>
            <a:endParaRPr lang="es-CO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600" b="1" spc="5" dirty="0" smtClean="0">
                <a:ea typeface="+mn-lt"/>
                <a:cs typeface="+mn-lt"/>
              </a:rPr>
              <a:t>OBJETO GENERAL</a:t>
            </a:r>
          </a:p>
          <a:p>
            <a:endParaRPr lang="es-ES" sz="1600" b="1" spc="5" dirty="0" smtClean="0">
              <a:ea typeface="+mn-lt"/>
              <a:cs typeface="+mn-lt"/>
            </a:endParaRPr>
          </a:p>
          <a:p>
            <a:pPr algn="just"/>
            <a:r>
              <a:rPr lang="es-MX" sz="1600" dirty="0"/>
              <a:t>PRESTAR LOS SERVICIOS LOGISTICOS PARA REALIZAR LOS ENCUENTROS CIUDADANOS DE LA LOCALIDAD DE TUNJUELITO, EN EL MARCO DEL PROCESO DE FORMULACIÓN DEL PLAN DE DESARROLLO </a:t>
            </a:r>
            <a:r>
              <a:rPr lang="es-MX" sz="1600" dirty="0" smtClean="0"/>
              <a:t>LOCAL</a:t>
            </a:r>
          </a:p>
          <a:p>
            <a:pPr algn="just"/>
            <a:endParaRPr lang="en-US" sz="1600" spc="5" dirty="0" smtClean="0">
              <a:ea typeface="+mn-lt"/>
              <a:cs typeface="+mn-lt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1600" b="1" spc="5" dirty="0" smtClean="0">
                <a:ea typeface="+mn-lt"/>
                <a:cs typeface="+mn-lt"/>
              </a:rPr>
              <a:t>ACTIVIDADES </a:t>
            </a:r>
            <a:r>
              <a:rPr lang="es-CO" sz="1600" b="1" spc="5" dirty="0">
                <a:ea typeface="+mn-lt"/>
                <a:cs typeface="+mn-lt"/>
              </a:rPr>
              <a:t>A </a:t>
            </a:r>
            <a:r>
              <a:rPr lang="es-CO" sz="1600" b="1" spc="5" dirty="0" smtClean="0">
                <a:ea typeface="+mn-lt"/>
                <a:cs typeface="+mn-lt"/>
              </a:rPr>
              <a:t>DESARROLLAR </a:t>
            </a:r>
            <a:endParaRPr lang="es-CO" sz="1600" b="1" spc="5" dirty="0" smtClean="0">
              <a:ea typeface="+mn-lt"/>
              <a:cs typeface="+mn-lt"/>
            </a:endParaRPr>
          </a:p>
          <a:p>
            <a:pPr algn="just"/>
            <a:endParaRPr lang="es-CO" sz="1600" b="1" spc="5" dirty="0" smtClean="0">
              <a:ea typeface="+mn-lt"/>
              <a:cs typeface="+mn-lt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es-MX" sz="1600" dirty="0"/>
              <a:t>SERVICIOS LOGISTICOS PARA REALIZAR LOS ENCUENTROS CIUDADANOS DE LA LOCALIDAD DE TUNJUELITO</a:t>
            </a:r>
            <a:r>
              <a:rPr lang="es-MX" sz="1600" dirty="0" smtClean="0"/>
              <a:t>,</a:t>
            </a:r>
          </a:p>
          <a:p>
            <a:pPr marL="342900" indent="-342900" algn="just">
              <a:buFont typeface="+mj-lt"/>
              <a:buAutoNum type="arabicPeriod"/>
            </a:pPr>
            <a:endParaRPr lang="es-MX" sz="16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600" b="1" spc="5" dirty="0">
                <a:ea typeface="+mn-lt"/>
                <a:cs typeface="+mn-lt"/>
              </a:rPr>
              <a:t>PORCENTAJE (%) DE AVANCE EN EJECUCIÓN </a:t>
            </a:r>
          </a:p>
          <a:p>
            <a:pPr algn="just"/>
            <a:r>
              <a:rPr lang="es-ES" sz="1600" spc="5" dirty="0" smtClean="0">
                <a:ea typeface="+mn-lt"/>
                <a:cs typeface="+mn-lt"/>
              </a:rPr>
              <a:t>100 </a:t>
            </a:r>
            <a:r>
              <a:rPr lang="es-ES" sz="1600" spc="5" dirty="0">
                <a:ea typeface="+mn-lt"/>
                <a:cs typeface="+mn-lt"/>
              </a:rPr>
              <a:t>% de Ejecución.</a:t>
            </a:r>
          </a:p>
          <a:p>
            <a:pPr algn="just"/>
            <a:endParaRPr lang="es-ES" sz="1600" spc="5" dirty="0">
              <a:ea typeface="+mn-lt"/>
              <a:cs typeface="+mn-lt"/>
            </a:endParaRPr>
          </a:p>
          <a:p>
            <a:pPr algn="just">
              <a:buAutoNum type="arabicPeriod"/>
            </a:pPr>
            <a:r>
              <a:rPr lang="es-ES" sz="1600" b="1" spc="5" dirty="0">
                <a:ea typeface="+mn-lt"/>
                <a:cs typeface="+mn-lt"/>
              </a:rPr>
              <a:t>   PORCENTAJE (%) DE AVANCE EN PAGOS</a:t>
            </a:r>
          </a:p>
          <a:p>
            <a:pPr algn="just"/>
            <a:r>
              <a:rPr lang="es-CO" sz="1600" dirty="0" smtClean="0"/>
              <a:t>57,6</a:t>
            </a:r>
            <a:r>
              <a:rPr lang="es-ES" sz="1600" spc="5" dirty="0" smtClean="0">
                <a:ea typeface="+mn-lt"/>
                <a:cs typeface="+mn-lt"/>
              </a:rPr>
              <a:t> </a:t>
            </a:r>
            <a:r>
              <a:rPr lang="es-ES" sz="1600" spc="5" dirty="0">
                <a:ea typeface="+mn-lt"/>
                <a:cs typeface="+mn-lt"/>
              </a:rPr>
              <a:t>% Pago Ejecutado, falta Liquidado</a:t>
            </a:r>
          </a:p>
          <a:p>
            <a:pPr algn="just"/>
            <a:endParaRPr lang="es-ES" sz="1600" b="1" spc="5" dirty="0">
              <a:ea typeface="+mn-lt"/>
              <a:cs typeface="+mn-lt"/>
            </a:endParaRPr>
          </a:p>
          <a:p>
            <a:pPr algn="just"/>
            <a:r>
              <a:rPr lang="en-US" sz="2000" b="1" spc="5" dirty="0">
                <a:ea typeface="+mn-lt"/>
                <a:cs typeface="+mn-lt"/>
              </a:rPr>
              <a:t>Valor total </a:t>
            </a:r>
            <a:r>
              <a:rPr lang="es-CO" sz="2000" b="1" spc="5" dirty="0">
                <a:ea typeface="+mn-lt"/>
                <a:cs typeface="+mn-lt"/>
              </a:rPr>
              <a:t>contrato</a:t>
            </a:r>
            <a:r>
              <a:rPr lang="en-US" sz="2000" b="1" spc="5" dirty="0">
                <a:ea typeface="+mn-lt"/>
                <a:cs typeface="+mn-lt"/>
              </a:rPr>
              <a:t>:	33.000.000</a:t>
            </a:r>
            <a:endParaRPr lang="es-ES" sz="1600" b="1" spc="5" dirty="0">
              <a:ea typeface="+mn-lt"/>
              <a:cs typeface="+mn-lt"/>
            </a:endParaRPr>
          </a:p>
          <a:p>
            <a:pPr marL="342900" indent="-342900" algn="just">
              <a:buFont typeface="+mj-lt"/>
              <a:buAutoNum type="arabicPeriod"/>
            </a:pPr>
            <a:endParaRPr lang="es-MX" sz="1600" dirty="0"/>
          </a:p>
        </p:txBody>
      </p:sp>
      <p:sp>
        <p:nvSpPr>
          <p:cNvPr id="7" name="Rectángulo 6"/>
          <p:cNvSpPr/>
          <p:nvPr/>
        </p:nvSpPr>
        <p:spPr>
          <a:xfrm>
            <a:off x="254387" y="873232"/>
            <a:ext cx="11609953" cy="58590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89580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>
            <a:extLst>
              <a:ext uri="{FF2B5EF4-FFF2-40B4-BE49-F238E27FC236}">
                <a16:creationId xmlns:a16="http://schemas.microsoft.com/office/drawing/2014/main" id="{292CDC22-4079-8144-91B8-36261CA9052B}"/>
              </a:ext>
            </a:extLst>
          </p:cNvPr>
          <p:cNvGrpSpPr/>
          <p:nvPr/>
        </p:nvGrpSpPr>
        <p:grpSpPr>
          <a:xfrm>
            <a:off x="431597" y="0"/>
            <a:ext cx="11419027" cy="6858000"/>
            <a:chOff x="431597" y="0"/>
            <a:chExt cx="11419027" cy="6858000"/>
          </a:xfrm>
        </p:grpSpPr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127A2614-B565-AE4A-8A11-A54AE128B630}"/>
                </a:ext>
              </a:extLst>
            </p:cNvPr>
            <p:cNvSpPr/>
            <p:nvPr/>
          </p:nvSpPr>
          <p:spPr>
            <a:xfrm>
              <a:off x="431597" y="0"/>
              <a:ext cx="11419027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2" name="CuadroTexto 1">
              <a:extLst>
                <a:ext uri="{FF2B5EF4-FFF2-40B4-BE49-F238E27FC236}">
                  <a16:creationId xmlns:a16="http://schemas.microsoft.com/office/drawing/2014/main" id="{537B23AE-9181-EF43-BAC4-1A965405D1A6}"/>
                </a:ext>
              </a:extLst>
            </p:cNvPr>
            <p:cNvSpPr txBox="1"/>
            <p:nvPr/>
          </p:nvSpPr>
          <p:spPr>
            <a:xfrm>
              <a:off x="3645611" y="2782180"/>
              <a:ext cx="46228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6600" b="1" dirty="0">
                  <a:solidFill>
                    <a:schemeClr val="accent4"/>
                  </a:solidFill>
                </a:rPr>
                <a:t>GRACIAS</a:t>
              </a:r>
            </a:p>
          </p:txBody>
        </p:sp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B31C170F-31F9-CC46-A909-468C885F21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95532" y="5123625"/>
              <a:ext cx="2122958" cy="10861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4901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67ae1635-7cf6-4967-bf43-54f936c832e8" xsi:nil="true"/>
    <lcf76f155ced4ddcb4097134ff3c332f xmlns="67ae1635-7cf6-4967-bf43-54f936c832e8">
      <Terms xmlns="http://schemas.microsoft.com/office/infopath/2007/PartnerControls"/>
    </lcf76f155ced4ddcb4097134ff3c332f>
    <TaxCatchAll xmlns="f70d6925-5891-4b80-8091-fb9b9ba1923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D4624D0BB820C54ABDC6F037BAC55DCE" ma:contentTypeVersion="17" ma:contentTypeDescription="Crear nuevo documento." ma:contentTypeScope="" ma:versionID="41bd271f28602cbb13c01ca227b1701a">
  <xsd:schema xmlns:xsd="http://www.w3.org/2001/XMLSchema" xmlns:xs="http://www.w3.org/2001/XMLSchema" xmlns:p="http://schemas.microsoft.com/office/2006/metadata/properties" xmlns:ns2="67ae1635-7cf6-4967-bf43-54f936c832e8" xmlns:ns3="f70d6925-5891-4b80-8091-fb9b9ba1923c" targetNamespace="http://schemas.microsoft.com/office/2006/metadata/properties" ma:root="true" ma:fieldsID="f43919386926e1a049bbb51c2df4b203" ns2:_="" ns3:_="">
    <xsd:import namespace="67ae1635-7cf6-4967-bf43-54f936c832e8"/>
    <xsd:import namespace="f70d6925-5891-4b80-8091-fb9b9ba192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ae1635-7cf6-4967-bf43-54f936c832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1" nillable="true" ma:displayName="Estado de aprobación" ma:internalName="Estado_x0020_de_x0020_aprobaci_x00f3_n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Etiquetas de imagen" ma:readOnly="false" ma:fieldId="{5cf76f15-5ced-4ddc-b409-7134ff3c332f}" ma:taxonomyMulti="true" ma:sspId="1310d8ee-99bf-4ea4-9dbe-e9e068685e8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0d6925-5891-4b80-8091-fb9b9ba1923c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c147b537-e170-468e-92c5-b8a7c5ceffe0}" ma:internalName="TaxCatchAll" ma:showField="CatchAllData" ma:web="f70d6925-5891-4b80-8091-fb9b9ba192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6728837-B0C4-47BC-B2EF-EB240A419E28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67ae1635-7cf6-4967-bf43-54f936c832e8"/>
    <ds:schemaRef ds:uri="f70d6925-5891-4b80-8091-fb9b9ba1923c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476E9D1-A8D9-498D-9ED7-2F2E3E9ECD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ae1635-7cf6-4967-bf43-54f936c832e8"/>
    <ds:schemaRef ds:uri="f70d6925-5891-4b80-8091-fb9b9ba192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8B5AAD7-2780-4325-A1B7-9B5FACE282E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4395</TotalTime>
  <Words>122</Words>
  <Application>Microsoft Office PowerPoint</Application>
  <PresentationFormat>Panorámica</PresentationFormat>
  <Paragraphs>143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0" baseType="lpstr">
      <vt:lpstr>Arial</vt:lpstr>
      <vt:lpstr>ARIAL MARROWS</vt:lpstr>
      <vt:lpstr>Calibri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Hugo Alexander Rubio Herrera</cp:lastModifiedBy>
  <cp:revision>222</cp:revision>
  <dcterms:created xsi:type="dcterms:W3CDTF">2020-01-14T13:48:49Z</dcterms:created>
  <dcterms:modified xsi:type="dcterms:W3CDTF">2024-12-27T01:51:40Z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0x010100D4624D0BB820C54ABDC6F037BAC55DCE</vt:lpwstr>
  </property>
</Properties>
</file>