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7" r:id="rId2"/>
  </p:sldMasterIdLst>
  <p:notesMasterIdLst>
    <p:notesMasterId r:id="rId10"/>
  </p:notesMasterIdLst>
  <p:sldIdLst>
    <p:sldId id="256" r:id="rId3"/>
    <p:sldId id="257" r:id="rId4"/>
    <p:sldId id="258" r:id="rId5"/>
    <p:sldId id="259" r:id="rId6"/>
    <p:sldId id="260" r:id="rId7"/>
    <p:sldId id="261" r:id="rId8"/>
    <p:sldId id="262" r:id="rId9"/>
  </p:sldIdLst>
  <p:sldSz cx="12192000" cy="6858000"/>
  <p:notesSz cx="6858000" cy="9144000"/>
  <p:embeddedFontLst>
    <p:embeddedFont>
      <p:font typeface="Arial Narrow" panose="020B0606020202030204" pitchFamily="34" charset="0"/>
      <p:regular r:id="rId11"/>
      <p:bold r:id="rId12"/>
      <p:italic r:id="rId13"/>
      <p:boldItalic r:id="rId14"/>
    </p:embeddedFont>
    <p:embeddedFont>
      <p:font typeface="Helvetica Neue" panose="020B0604020202020204" charset="0"/>
      <p:regular r:id="rId15"/>
      <p:bold r:id="rId16"/>
      <p:italic r:id="rId17"/>
      <p:boldItalic r:id="rId18"/>
    </p:embeddedFont>
    <p:embeddedFont>
      <p:font typeface="Verdana" panose="020B060403050404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iBFJmAciqYkGvJPKL8ttsrOfyMt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3.fntdata"/><Relationship Id="rId18" Type="http://schemas.openxmlformats.org/officeDocument/2006/relationships/font" Target="fonts/font8.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11.fntdata"/><Relationship Id="rId7" Type="http://schemas.openxmlformats.org/officeDocument/2006/relationships/slide" Target="slides/slide5.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font" Target="fonts/font1.fntdata"/><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font" Target="fonts/font5.fntdata"/><Relationship Id="rId23" Type="http://customschemas.google.com/relationships/presentationmetadata" Target="metadata"/><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4.fntdata"/><Relationship Id="rId22" Type="http://schemas.openxmlformats.org/officeDocument/2006/relationships/font" Target="fonts/font12.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4" name="Google Shape;204;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5" name="Google Shape;21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9" name="Google Shape;25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5" name="Google Shape;26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7" name="Google Shape;277;p2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11"/>
        <p:cNvGrpSpPr/>
        <p:nvPr/>
      </p:nvGrpSpPr>
      <p:grpSpPr>
        <a:xfrm>
          <a:off x="0" y="0"/>
          <a:ext cx="0" cy="0"/>
          <a:chOff x="0" y="0"/>
          <a:chExt cx="0" cy="0"/>
        </a:xfrm>
      </p:grpSpPr>
      <p:sp>
        <p:nvSpPr>
          <p:cNvPr id="12" name="Google Shape;1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15" name="Google Shape;15;p30"/>
          <p:cNvPicPr preferRelativeResize="0"/>
          <p:nvPr/>
        </p:nvPicPr>
        <p:blipFill rotWithShape="1">
          <a:blip r:embed="rId2">
            <a:alphaModFix/>
          </a:blip>
          <a:srcRect/>
          <a:stretch/>
        </p:blipFill>
        <p:spPr>
          <a:xfrm>
            <a:off x="4990534" y="2139929"/>
            <a:ext cx="2210931" cy="178300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72"/>
        <p:cNvGrpSpPr/>
        <p:nvPr/>
      </p:nvGrpSpPr>
      <p:grpSpPr>
        <a:xfrm>
          <a:off x="0" y="0"/>
          <a:ext cx="0" cy="0"/>
          <a:chOff x="0" y="0"/>
          <a:chExt cx="0" cy="0"/>
        </a:xfrm>
      </p:grpSpPr>
      <p:sp>
        <p:nvSpPr>
          <p:cNvPr id="73" name="Google Shape;73;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
        <p:nvSpPr>
          <p:cNvPr id="78" name="Google Shape;78;p39"/>
          <p:cNvSpPr/>
          <p:nvPr/>
        </p:nvSpPr>
        <p:spPr>
          <a:xfrm>
            <a:off x="0" y="6733049"/>
            <a:ext cx="12192000" cy="136525"/>
          </a:xfrm>
          <a:prstGeom prst="rect">
            <a:avLst/>
          </a:prstGeom>
          <a:solidFill>
            <a:srgbClr val="2E643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79"/>
        <p:cNvGrpSpPr/>
        <p:nvPr/>
      </p:nvGrpSpPr>
      <p:grpSpPr>
        <a:xfrm>
          <a:off x="0" y="0"/>
          <a:ext cx="0" cy="0"/>
          <a:chOff x="0" y="0"/>
          <a:chExt cx="0" cy="0"/>
        </a:xfrm>
      </p:grpSpPr>
      <p:sp>
        <p:nvSpPr>
          <p:cNvPr id="80" name="Google Shape;80;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4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4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4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Verdana"/>
                <a:ea typeface="Verdana"/>
                <a:cs typeface="Verdana"/>
                <a:sym typeface="Verdana"/>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9" name="Google Shape;89;p4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atin typeface="Verdana"/>
                <a:ea typeface="Verdana"/>
                <a:cs typeface="Verdana"/>
                <a:sym typeface="Verdana"/>
              </a:defRPr>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1" name="Google Shape;91;p4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95"/>
        <p:cNvGrpSpPr/>
        <p:nvPr/>
      </p:nvGrpSpPr>
      <p:grpSpPr>
        <a:xfrm>
          <a:off x="0" y="0"/>
          <a:ext cx="0" cy="0"/>
          <a:chOff x="0" y="0"/>
          <a:chExt cx="0" cy="0"/>
        </a:xfrm>
      </p:grpSpPr>
      <p:sp>
        <p:nvSpPr>
          <p:cNvPr id="96" name="Google Shape;96;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00"/>
        <p:cNvGrpSpPr/>
        <p:nvPr/>
      </p:nvGrpSpPr>
      <p:grpSpPr>
        <a:xfrm>
          <a:off x="0" y="0"/>
          <a:ext cx="0" cy="0"/>
          <a:chOff x="0" y="0"/>
          <a:chExt cx="0" cy="0"/>
        </a:xfrm>
      </p:grpSpPr>
      <p:sp>
        <p:nvSpPr>
          <p:cNvPr id="101" name="Google Shape;101;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04"/>
        <p:cNvGrpSpPr/>
        <p:nvPr/>
      </p:nvGrpSpPr>
      <p:grpSpPr>
        <a:xfrm>
          <a:off x="0" y="0"/>
          <a:ext cx="0" cy="0"/>
          <a:chOff x="0" y="0"/>
          <a:chExt cx="0" cy="0"/>
        </a:xfrm>
      </p:grpSpPr>
      <p:sp>
        <p:nvSpPr>
          <p:cNvPr id="105" name="Google Shape;105;p4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Verdana"/>
              <a:buNone/>
              <a:defRPr sz="32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4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atin typeface="Verdana"/>
                <a:ea typeface="Verdana"/>
                <a:cs typeface="Verdana"/>
                <a:sym typeface="Verdana"/>
              </a:defRPr>
            </a:lvl1pPr>
            <a:lvl2pPr marL="914400" lvl="1" indent="-406400" algn="l">
              <a:lnSpc>
                <a:spcPct val="90000"/>
              </a:lnSpc>
              <a:spcBef>
                <a:spcPts val="500"/>
              </a:spcBef>
              <a:spcAft>
                <a:spcPts val="0"/>
              </a:spcAft>
              <a:buClr>
                <a:schemeClr val="dk1"/>
              </a:buClr>
              <a:buSzPts val="2800"/>
              <a:buChar char="•"/>
              <a:defRPr sz="2800">
                <a:latin typeface="Verdana"/>
                <a:ea typeface="Verdana"/>
                <a:cs typeface="Verdana"/>
                <a:sym typeface="Verdana"/>
              </a:defRPr>
            </a:lvl2pPr>
            <a:lvl3pPr marL="1371600" lvl="2" indent="-381000" algn="l">
              <a:lnSpc>
                <a:spcPct val="90000"/>
              </a:lnSpc>
              <a:spcBef>
                <a:spcPts val="500"/>
              </a:spcBef>
              <a:spcAft>
                <a:spcPts val="0"/>
              </a:spcAft>
              <a:buClr>
                <a:schemeClr val="dk1"/>
              </a:buClr>
              <a:buSzPts val="2400"/>
              <a:buChar char="•"/>
              <a:defRPr sz="2400">
                <a:latin typeface="Verdana"/>
                <a:ea typeface="Verdana"/>
                <a:cs typeface="Verdana"/>
                <a:sym typeface="Verdana"/>
              </a:defRPr>
            </a:lvl3pPr>
            <a:lvl4pPr marL="1828800" lvl="3" indent="-355600" algn="l">
              <a:lnSpc>
                <a:spcPct val="90000"/>
              </a:lnSpc>
              <a:spcBef>
                <a:spcPts val="500"/>
              </a:spcBef>
              <a:spcAft>
                <a:spcPts val="0"/>
              </a:spcAft>
              <a:buClr>
                <a:schemeClr val="dk1"/>
              </a:buClr>
              <a:buSzPts val="2000"/>
              <a:buChar char="•"/>
              <a:defRPr sz="2000">
                <a:latin typeface="Verdana"/>
                <a:ea typeface="Verdana"/>
                <a:cs typeface="Verdana"/>
                <a:sym typeface="Verdana"/>
              </a:defRPr>
            </a:lvl4pPr>
            <a:lvl5pPr marL="2286000" lvl="4" indent="-355600" algn="l">
              <a:lnSpc>
                <a:spcPct val="90000"/>
              </a:lnSpc>
              <a:spcBef>
                <a:spcPts val="500"/>
              </a:spcBef>
              <a:spcAft>
                <a:spcPts val="0"/>
              </a:spcAft>
              <a:buClr>
                <a:schemeClr val="dk1"/>
              </a:buClr>
              <a:buSzPts val="2000"/>
              <a:buChar char="•"/>
              <a:defRPr sz="2000">
                <a:latin typeface="Verdana"/>
                <a:ea typeface="Verdana"/>
                <a:cs typeface="Verdana"/>
                <a:sym typeface="Verdana"/>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4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atin typeface="Verdana"/>
                <a:ea typeface="Verdana"/>
                <a:cs typeface="Verdana"/>
                <a:sym typeface="Verdana"/>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8" name="Google Shape;108;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111"/>
        <p:cNvGrpSpPr/>
        <p:nvPr/>
      </p:nvGrpSpPr>
      <p:grpSpPr>
        <a:xfrm>
          <a:off x="0" y="0"/>
          <a:ext cx="0" cy="0"/>
          <a:chOff x="0" y="0"/>
          <a:chExt cx="0" cy="0"/>
        </a:xfrm>
      </p:grpSpPr>
      <p:sp>
        <p:nvSpPr>
          <p:cNvPr id="112" name="Google Shape;112;p4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Verdana"/>
              <a:buNone/>
              <a:defRPr sz="32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45"/>
          <p:cNvSpPr>
            <a:spLocks noGrp="1"/>
          </p:cNvSpPr>
          <p:nvPr>
            <p:ph type="pic" idx="2"/>
          </p:nvPr>
        </p:nvSpPr>
        <p:spPr>
          <a:xfrm>
            <a:off x="5183188" y="987425"/>
            <a:ext cx="6172200" cy="4873625"/>
          </a:xfrm>
          <a:prstGeom prst="rect">
            <a:avLst/>
          </a:prstGeom>
          <a:noFill/>
          <a:ln>
            <a:noFill/>
          </a:ln>
        </p:spPr>
      </p:sp>
      <p:sp>
        <p:nvSpPr>
          <p:cNvPr id="114" name="Google Shape;114;p4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atin typeface="Verdana"/>
                <a:ea typeface="Verdana"/>
                <a:cs typeface="Verdana"/>
                <a:sym typeface="Verdana"/>
              </a:defRPr>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5" name="Google Shape;115;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7" name="Google Shape;117;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18"/>
        <p:cNvGrpSpPr/>
        <p:nvPr/>
      </p:nvGrpSpPr>
      <p:grpSpPr>
        <a:xfrm>
          <a:off x="0" y="0"/>
          <a:ext cx="0" cy="0"/>
          <a:chOff x="0" y="0"/>
          <a:chExt cx="0" cy="0"/>
        </a:xfrm>
      </p:grpSpPr>
      <p:sp>
        <p:nvSpPr>
          <p:cNvPr id="119" name="Google Shape;119;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0" name="Google Shape;120;p4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2" name="Google Shape;122;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3" name="Google Shape;123;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24"/>
        <p:cNvGrpSpPr/>
        <p:nvPr/>
      </p:nvGrpSpPr>
      <p:grpSpPr>
        <a:xfrm>
          <a:off x="0" y="0"/>
          <a:ext cx="0" cy="0"/>
          <a:chOff x="0" y="0"/>
          <a:chExt cx="0" cy="0"/>
        </a:xfrm>
      </p:grpSpPr>
      <p:sp>
        <p:nvSpPr>
          <p:cNvPr id="125" name="Google Shape;125;p4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Verdana"/>
              <a:buNone/>
              <a:defRPr>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 name="Google Shape;126;p4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dk1"/>
              </a:buClr>
              <a:buSzPts val="2800"/>
              <a:buChar char="•"/>
              <a:defRPr>
                <a:latin typeface="Verdana"/>
                <a:ea typeface="Verdana"/>
                <a:cs typeface="Verdana"/>
                <a:sym typeface="Verdana"/>
              </a:defRPr>
            </a:lvl1pPr>
            <a:lvl2pPr marL="914400" lvl="1" indent="-381000" algn="l">
              <a:lnSpc>
                <a:spcPct val="90000"/>
              </a:lnSpc>
              <a:spcBef>
                <a:spcPts val="500"/>
              </a:spcBef>
              <a:spcAft>
                <a:spcPts val="0"/>
              </a:spcAft>
              <a:buClr>
                <a:schemeClr val="dk1"/>
              </a:buClr>
              <a:buSzPts val="2400"/>
              <a:buChar char="•"/>
              <a:defRPr>
                <a:latin typeface="Verdana"/>
                <a:ea typeface="Verdana"/>
                <a:cs typeface="Verdana"/>
                <a:sym typeface="Verdana"/>
              </a:defRPr>
            </a:lvl2pPr>
            <a:lvl3pPr marL="1371600" lvl="2" indent="-355600" algn="l">
              <a:lnSpc>
                <a:spcPct val="90000"/>
              </a:lnSpc>
              <a:spcBef>
                <a:spcPts val="500"/>
              </a:spcBef>
              <a:spcAft>
                <a:spcPts val="0"/>
              </a:spcAft>
              <a:buClr>
                <a:schemeClr val="dk1"/>
              </a:buClr>
              <a:buSzPts val="2000"/>
              <a:buChar char="•"/>
              <a:defRPr>
                <a:latin typeface="Verdana"/>
                <a:ea typeface="Verdana"/>
                <a:cs typeface="Verdana"/>
                <a:sym typeface="Verdana"/>
              </a:defRPr>
            </a:lvl3pPr>
            <a:lvl4pPr marL="1828800" lvl="3" indent="-342900" algn="l">
              <a:lnSpc>
                <a:spcPct val="90000"/>
              </a:lnSpc>
              <a:spcBef>
                <a:spcPts val="500"/>
              </a:spcBef>
              <a:spcAft>
                <a:spcPts val="0"/>
              </a:spcAft>
              <a:buClr>
                <a:schemeClr val="dk1"/>
              </a:buClr>
              <a:buSzPts val="1800"/>
              <a:buChar char="•"/>
              <a:defRPr>
                <a:latin typeface="Verdana"/>
                <a:ea typeface="Verdana"/>
                <a:cs typeface="Verdana"/>
                <a:sym typeface="Verdana"/>
              </a:defRPr>
            </a:lvl4pPr>
            <a:lvl5pPr marL="2286000" lvl="4" indent="-342900" algn="l">
              <a:lnSpc>
                <a:spcPct val="90000"/>
              </a:lnSpc>
              <a:spcBef>
                <a:spcPts val="500"/>
              </a:spcBef>
              <a:spcAft>
                <a:spcPts val="0"/>
              </a:spcAft>
              <a:buClr>
                <a:schemeClr val="dk1"/>
              </a:buClr>
              <a:buSzPts val="1800"/>
              <a:buChar char="•"/>
              <a:defRPr>
                <a:latin typeface="Verdana"/>
                <a:ea typeface="Verdana"/>
                <a:cs typeface="Verdana"/>
                <a:sym typeface="Verdana"/>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8" name="Google Shape;128;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136"/>
        <p:cNvGrpSpPr/>
        <p:nvPr/>
      </p:nvGrpSpPr>
      <p:grpSpPr>
        <a:xfrm>
          <a:off x="0" y="0"/>
          <a:ext cx="0" cy="0"/>
          <a:chOff x="0" y="0"/>
          <a:chExt cx="0" cy="0"/>
        </a:xfrm>
      </p:grpSpPr>
      <p:sp>
        <p:nvSpPr>
          <p:cNvPr id="137" name="Google Shape;137;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Helvetica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39" name="Google Shape;139;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1" name="Google Shape;141;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142" name="Google Shape;142;p14"/>
          <p:cNvPicPr preferRelativeResize="0"/>
          <p:nvPr/>
        </p:nvPicPr>
        <p:blipFill rotWithShape="1">
          <a:blip r:embed="rId2">
            <a:alphaModFix/>
          </a:blip>
          <a:srcRect/>
          <a:stretch/>
        </p:blipFill>
        <p:spPr>
          <a:xfrm>
            <a:off x="0" y="-150"/>
            <a:ext cx="12192000" cy="685829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6"/>
        <p:cNvGrpSpPr/>
        <p:nvPr/>
      </p:nvGrpSpPr>
      <p:grpSpPr>
        <a:xfrm>
          <a:off x="0" y="0"/>
          <a:ext cx="0" cy="0"/>
          <a:chOff x="0" y="0"/>
          <a:chExt cx="0" cy="0"/>
        </a:xfrm>
      </p:grpSpPr>
      <p:sp>
        <p:nvSpPr>
          <p:cNvPr id="17" name="Google Shape;17;p3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Verdana"/>
                <a:ea typeface="Verdana"/>
                <a:cs typeface="Verdana"/>
                <a:sym typeface="Verdan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
        <p:nvSpPr>
          <p:cNvPr id="22" name="Google Shape;22;p31"/>
          <p:cNvSpPr/>
          <p:nvPr/>
        </p:nvSpPr>
        <p:spPr>
          <a:xfrm>
            <a:off x="0" y="819253"/>
            <a:ext cx="12192000" cy="5219493"/>
          </a:xfrm>
          <a:prstGeom prst="rect">
            <a:avLst/>
          </a:prstGeom>
          <a:solidFill>
            <a:srgbClr val="2E643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Diapositiva de título">
  <p:cSld name="1_Diapositiva de título">
    <p:spTree>
      <p:nvGrpSpPr>
        <p:cNvPr id="1" name="Shape 143"/>
        <p:cNvGrpSpPr/>
        <p:nvPr/>
      </p:nvGrpSpPr>
      <p:grpSpPr>
        <a:xfrm>
          <a:off x="0" y="0"/>
          <a:ext cx="0" cy="0"/>
          <a:chOff x="0" y="0"/>
          <a:chExt cx="0" cy="0"/>
        </a:xfrm>
      </p:grpSpPr>
      <p:pic>
        <p:nvPicPr>
          <p:cNvPr id="144" name="Google Shape;144;p13"/>
          <p:cNvPicPr preferRelativeResize="0"/>
          <p:nvPr/>
        </p:nvPicPr>
        <p:blipFill rotWithShape="1">
          <a:blip r:embed="rId2">
            <a:alphaModFix/>
          </a:blip>
          <a:srcRect/>
          <a:stretch/>
        </p:blipFill>
        <p:spPr>
          <a:xfrm>
            <a:off x="0" y="-150"/>
            <a:ext cx="12192000" cy="6858298"/>
          </a:xfrm>
          <a:prstGeom prst="rect">
            <a:avLst/>
          </a:prstGeom>
          <a:noFill/>
          <a:ln>
            <a:noFill/>
          </a:ln>
        </p:spPr>
      </p:pic>
      <p:sp>
        <p:nvSpPr>
          <p:cNvPr id="145" name="Google Shape;145;p1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Helvetica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1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7" name="Google Shape;147;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8" name="Google Shape;148;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150" name="Google Shape;150;p13"/>
          <p:cNvPicPr preferRelativeResize="0"/>
          <p:nvPr/>
        </p:nvPicPr>
        <p:blipFill rotWithShape="1">
          <a:blip r:embed="rId3">
            <a:alphaModFix/>
          </a:blip>
          <a:srcRect/>
          <a:stretch/>
        </p:blipFill>
        <p:spPr>
          <a:xfrm>
            <a:off x="267" y="-150"/>
            <a:ext cx="12191733" cy="6858149"/>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151"/>
        <p:cNvGrpSpPr/>
        <p:nvPr/>
      </p:nvGrpSpPr>
      <p:grpSpPr>
        <a:xfrm>
          <a:off x="0" y="0"/>
          <a:ext cx="0" cy="0"/>
          <a:chOff x="0" y="0"/>
          <a:chExt cx="0" cy="0"/>
        </a:xfrm>
      </p:grpSpPr>
      <p:sp>
        <p:nvSpPr>
          <p:cNvPr id="152" name="Google Shape;152;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1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1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6" name="Google Shape;15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7" name="Google Shape;15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158"/>
        <p:cNvGrpSpPr/>
        <p:nvPr/>
      </p:nvGrpSpPr>
      <p:grpSpPr>
        <a:xfrm>
          <a:off x="0" y="0"/>
          <a:ext cx="0" cy="0"/>
          <a:chOff x="0" y="0"/>
          <a:chExt cx="0" cy="0"/>
        </a:xfrm>
      </p:grpSpPr>
      <p:sp>
        <p:nvSpPr>
          <p:cNvPr id="159" name="Google Shape;159;p1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0" name="Google Shape;160;p1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1" name="Google Shape;161;p1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1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63" name="Google Shape;163;p1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5" name="Google Shape;16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167"/>
        <p:cNvGrpSpPr/>
        <p:nvPr/>
      </p:nvGrpSpPr>
      <p:grpSpPr>
        <a:xfrm>
          <a:off x="0" y="0"/>
          <a:ext cx="0" cy="0"/>
          <a:chOff x="0" y="0"/>
          <a:chExt cx="0" cy="0"/>
        </a:xfrm>
      </p:grpSpPr>
      <p:sp>
        <p:nvSpPr>
          <p:cNvPr id="168" name="Google Shape;168;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9" name="Google Shape;16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1" name="Google Shape;17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72"/>
        <p:cNvGrpSpPr/>
        <p:nvPr/>
      </p:nvGrpSpPr>
      <p:grpSpPr>
        <a:xfrm>
          <a:off x="0" y="0"/>
          <a:ext cx="0" cy="0"/>
          <a:chOff x="0" y="0"/>
          <a:chExt cx="0" cy="0"/>
        </a:xfrm>
      </p:grpSpPr>
      <p:sp>
        <p:nvSpPr>
          <p:cNvPr id="173" name="Google Shape;173;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4" name="Google Shape;174;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76"/>
        <p:cNvGrpSpPr/>
        <p:nvPr/>
      </p:nvGrpSpPr>
      <p:grpSpPr>
        <a:xfrm>
          <a:off x="0" y="0"/>
          <a:ext cx="0" cy="0"/>
          <a:chOff x="0" y="0"/>
          <a:chExt cx="0" cy="0"/>
        </a:xfrm>
      </p:grpSpPr>
      <p:sp>
        <p:nvSpPr>
          <p:cNvPr id="177" name="Google Shape;177;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Helvetica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p2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79" name="Google Shape;179;p2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0" name="Google Shape;180;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2" name="Google Shape;18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Helvetica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5" name="Google Shape;185;p21"/>
          <p:cNvSpPr>
            <a:spLocks noGrp="1"/>
          </p:cNvSpPr>
          <p:nvPr>
            <p:ph type="pic" idx="2"/>
          </p:nvPr>
        </p:nvSpPr>
        <p:spPr>
          <a:xfrm>
            <a:off x="5183188" y="987425"/>
            <a:ext cx="6172200" cy="4873625"/>
          </a:xfrm>
          <a:prstGeom prst="rect">
            <a:avLst/>
          </a:prstGeom>
          <a:noFill/>
          <a:ln>
            <a:noFill/>
          </a:ln>
        </p:spPr>
      </p:sp>
      <p:sp>
        <p:nvSpPr>
          <p:cNvPr id="186" name="Google Shape;186;p2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7" name="Google Shape;187;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90"/>
        <p:cNvGrpSpPr/>
        <p:nvPr/>
      </p:nvGrpSpPr>
      <p:grpSpPr>
        <a:xfrm>
          <a:off x="0" y="0"/>
          <a:ext cx="0" cy="0"/>
          <a:chOff x="0" y="0"/>
          <a:chExt cx="0" cy="0"/>
        </a:xfrm>
      </p:grpSpPr>
      <p:sp>
        <p:nvSpPr>
          <p:cNvPr id="191" name="Google Shape;191;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2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4" name="Google Shape;194;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5" name="Google Shape;195;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96"/>
        <p:cNvGrpSpPr/>
        <p:nvPr/>
      </p:nvGrpSpPr>
      <p:grpSpPr>
        <a:xfrm>
          <a:off x="0" y="0"/>
          <a:ext cx="0" cy="0"/>
          <a:chOff x="0" y="0"/>
          <a:chExt cx="0" cy="0"/>
        </a:xfrm>
      </p:grpSpPr>
      <p:sp>
        <p:nvSpPr>
          <p:cNvPr id="197" name="Google Shape;197;p2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2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0" name="Google Shape;200;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29" name="Google Shape;29;p32"/>
          <p:cNvPicPr preferRelativeResize="0"/>
          <p:nvPr/>
        </p:nvPicPr>
        <p:blipFill rotWithShape="1">
          <a:blip r:embed="rId2">
            <a:alphaModFix/>
          </a:blip>
          <a:srcRect/>
          <a:stretch/>
        </p:blipFill>
        <p:spPr>
          <a:xfrm>
            <a:off x="5804661" y="159440"/>
            <a:ext cx="582676" cy="4699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Diapositiva de título">
  <p:cSld name="1_Diapositiva de título">
    <p:spTree>
      <p:nvGrpSpPr>
        <p:cNvPr id="1" name="Shape 30"/>
        <p:cNvGrpSpPr/>
        <p:nvPr/>
      </p:nvGrpSpPr>
      <p:grpSpPr>
        <a:xfrm>
          <a:off x="0" y="0"/>
          <a:ext cx="0" cy="0"/>
          <a:chOff x="0" y="0"/>
          <a:chExt cx="0" cy="0"/>
        </a:xfrm>
      </p:grpSpPr>
      <p:sp>
        <p:nvSpPr>
          <p:cNvPr id="31" name="Google Shape;31;p3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3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atin typeface="Verdana"/>
                <a:ea typeface="Verdana"/>
                <a:cs typeface="Verdana"/>
                <a:sym typeface="Verdan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
        <p:nvSpPr>
          <p:cNvPr id="36" name="Google Shape;36;p33"/>
          <p:cNvSpPr/>
          <p:nvPr/>
        </p:nvSpPr>
        <p:spPr>
          <a:xfrm>
            <a:off x="0" y="6721474"/>
            <a:ext cx="12192000" cy="136525"/>
          </a:xfrm>
          <a:prstGeom prst="rect">
            <a:avLst/>
          </a:prstGeom>
          <a:solidFill>
            <a:srgbClr val="2E6437"/>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Encabezado de sección">
  <p:cSld name="1_Encabezado de sección">
    <p:spTree>
      <p:nvGrpSpPr>
        <p:cNvPr id="1" name="Shape 37"/>
        <p:cNvGrpSpPr/>
        <p:nvPr/>
      </p:nvGrpSpPr>
      <p:grpSpPr>
        <a:xfrm>
          <a:off x="0" y="0"/>
          <a:ext cx="0" cy="0"/>
          <a:chOff x="0" y="0"/>
          <a:chExt cx="0" cy="0"/>
        </a:xfrm>
      </p:grpSpPr>
      <p:sp>
        <p:nvSpPr>
          <p:cNvPr id="38" name="Google Shape;38;p3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0" name="Google Shape;40;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43" name="Google Shape;43;p34"/>
          <p:cNvPicPr preferRelativeResize="0"/>
          <p:nvPr/>
        </p:nvPicPr>
        <p:blipFill rotWithShape="1">
          <a:blip r:embed="rId2">
            <a:alphaModFix/>
          </a:blip>
          <a:srcRect/>
          <a:stretch/>
        </p:blipFill>
        <p:spPr>
          <a:xfrm>
            <a:off x="541421" y="159440"/>
            <a:ext cx="593557" cy="46990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Encabezado de sección">
  <p:cSld name="2_Encabezado de sección">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7" name="Google Shape;47;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50" name="Google Shape;50;p35"/>
          <p:cNvPicPr preferRelativeResize="0"/>
          <p:nvPr/>
        </p:nvPicPr>
        <p:blipFill rotWithShape="1">
          <a:blip r:embed="rId2">
            <a:alphaModFix/>
          </a:blip>
          <a:srcRect/>
          <a:stretch/>
        </p:blipFill>
        <p:spPr>
          <a:xfrm>
            <a:off x="11057021" y="159440"/>
            <a:ext cx="593557" cy="46990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Encabezado de sección">
  <p:cSld name="3_Encabezado de sección">
    <p:spTree>
      <p:nvGrpSpPr>
        <p:cNvPr id="1" name="Shape 51"/>
        <p:cNvGrpSpPr/>
        <p:nvPr/>
      </p:nvGrpSpPr>
      <p:grpSpPr>
        <a:xfrm>
          <a:off x="0" y="0"/>
          <a:ext cx="0" cy="0"/>
          <a:chOff x="0" y="0"/>
          <a:chExt cx="0" cy="0"/>
        </a:xfrm>
      </p:grpSpPr>
      <p:sp>
        <p:nvSpPr>
          <p:cNvPr id="52" name="Google Shape;52;p3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3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4" name="Google Shape;54;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57" name="Google Shape;57;p36"/>
          <p:cNvPicPr preferRelativeResize="0"/>
          <p:nvPr/>
        </p:nvPicPr>
        <p:blipFill rotWithShape="1">
          <a:blip r:embed="rId2">
            <a:alphaModFix/>
          </a:blip>
          <a:srcRect/>
          <a:stretch/>
        </p:blipFill>
        <p:spPr>
          <a:xfrm>
            <a:off x="5799221" y="6251575"/>
            <a:ext cx="593557" cy="4699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4_Encabezado de sección">
  <p:cSld name="4_Encabezado de sección">
    <p:spTree>
      <p:nvGrpSpPr>
        <p:cNvPr id="1" name="Shape 58"/>
        <p:cNvGrpSpPr/>
        <p:nvPr/>
      </p:nvGrpSpPr>
      <p:grpSpPr>
        <a:xfrm>
          <a:off x="0" y="0"/>
          <a:ext cx="0" cy="0"/>
          <a:chOff x="0" y="0"/>
          <a:chExt cx="0" cy="0"/>
        </a:xfrm>
      </p:grpSpPr>
      <p:sp>
        <p:nvSpPr>
          <p:cNvPr id="59" name="Google Shape;59;p3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1" name="Google Shape;61;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64" name="Google Shape;64;p37"/>
          <p:cNvPicPr preferRelativeResize="0"/>
          <p:nvPr/>
        </p:nvPicPr>
        <p:blipFill rotWithShape="1">
          <a:blip r:embed="rId2">
            <a:alphaModFix/>
          </a:blip>
          <a:srcRect/>
          <a:stretch/>
        </p:blipFill>
        <p:spPr>
          <a:xfrm>
            <a:off x="541421" y="6251575"/>
            <a:ext cx="593557" cy="4699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5_Encabezado de sección">
  <p:cSld name="5_Encabezado de sección">
    <p:spTree>
      <p:nvGrpSpPr>
        <p:cNvPr id="1" name="Shape 65"/>
        <p:cNvGrpSpPr/>
        <p:nvPr/>
      </p:nvGrpSpPr>
      <p:grpSpPr>
        <a:xfrm>
          <a:off x="0" y="0"/>
          <a:ext cx="0" cy="0"/>
          <a:chOff x="0" y="0"/>
          <a:chExt cx="0" cy="0"/>
        </a:xfrm>
      </p:grpSpPr>
      <p:sp>
        <p:nvSpPr>
          <p:cNvPr id="66" name="Google Shape;66;p3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Verdana"/>
              <a:buNone/>
              <a:defRPr sz="6000">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latin typeface="Verdana"/>
                <a:ea typeface="Verdana"/>
                <a:cs typeface="Verdana"/>
                <a:sym typeface="Verdana"/>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8" name="Google Shape;6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lvl="1"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lvl="2"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lvl="3"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lvl="4"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lvl="5"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lvl="6"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lvl="7"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lvl="8" indent="0" algn="r">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pic>
        <p:nvPicPr>
          <p:cNvPr id="71" name="Google Shape;71;p38"/>
          <p:cNvPicPr preferRelativeResize="0"/>
          <p:nvPr/>
        </p:nvPicPr>
        <p:blipFill rotWithShape="1">
          <a:blip r:embed="rId2">
            <a:alphaModFix/>
          </a:blip>
          <a:srcRect/>
          <a:stretch/>
        </p:blipFill>
        <p:spPr>
          <a:xfrm>
            <a:off x="11057021" y="6251575"/>
            <a:ext cx="593557" cy="4699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2.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Verdana"/>
              <a:buNone/>
              <a:defRPr sz="4400" b="0" i="0" u="none" strike="noStrike" cap="none">
                <a:solidFill>
                  <a:schemeClr val="dk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Verdana"/>
                <a:ea typeface="Verdana"/>
                <a:cs typeface="Verdana"/>
                <a:sym typeface="Verdan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Verdana"/>
                <a:ea typeface="Verdana"/>
                <a:cs typeface="Verdana"/>
                <a:sym typeface="Verdan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Verdana"/>
                <a:ea typeface="Verdana"/>
                <a:cs typeface="Verdana"/>
                <a:sym typeface="Verdan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8" name="Google Shape;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Verdana"/>
                <a:ea typeface="Verdana"/>
                <a:cs typeface="Verdana"/>
                <a:sym typeface="Verdana"/>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9" name="Google Shape;9;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Verdana"/>
                <a:ea typeface="Verdana"/>
                <a:cs typeface="Verdana"/>
                <a:sym typeface="Verdana"/>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0" name="Google Shape;1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1pPr>
            <a:lvl2pPr marL="0" marR="0" lvl="1"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2pPr>
            <a:lvl3pPr marL="0" marR="0" lvl="2"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3pPr>
            <a:lvl4pPr marL="0" marR="0" lvl="3"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4pPr>
            <a:lvl5pPr marL="0" marR="0" lvl="4"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5pPr>
            <a:lvl6pPr marL="0" marR="0" lvl="5"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6pPr>
            <a:lvl7pPr marL="0" marR="0" lvl="6"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7pPr>
            <a:lvl8pPr marL="0" marR="0" lvl="7"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8pPr>
            <a:lvl9pPr marL="0" marR="0" lvl="8" indent="0" algn="r" rtl="0">
              <a:lnSpc>
                <a:spcPct val="100000"/>
              </a:lnSpc>
              <a:spcBef>
                <a:spcPts val="0"/>
              </a:spcBef>
              <a:spcAft>
                <a:spcPts val="0"/>
              </a:spcAft>
              <a:buNone/>
              <a:defRPr sz="1200" b="0" i="0" u="none" strike="noStrike" cap="none">
                <a:solidFill>
                  <a:srgbClr val="888888"/>
                </a:solidFill>
                <a:latin typeface="Verdana"/>
                <a:ea typeface="Verdana"/>
                <a:cs typeface="Verdana"/>
                <a:sym typeface="Verdana"/>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0"/>
        <p:cNvGrpSpPr/>
        <p:nvPr/>
      </p:nvGrpSpPr>
      <p:grpSpPr>
        <a:xfrm>
          <a:off x="0" y="0"/>
          <a:ext cx="0" cy="0"/>
          <a:chOff x="0" y="0"/>
          <a:chExt cx="0" cy="0"/>
        </a:xfrm>
      </p:grpSpPr>
      <p:sp>
        <p:nvSpPr>
          <p:cNvPr id="131" name="Google Shape;131;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2" name="Google Shape;132;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33" name="Google Shape;133;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34" name="Google Shape;134;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35" name="Google Shape;135;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6.pn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hyperlink" Target="https://www.javeriana.edu.co/enmental/" TargetMode="Externa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5"/>
          <p:cNvSpPr/>
          <p:nvPr/>
        </p:nvSpPr>
        <p:spPr>
          <a:xfrm>
            <a:off x="124287" y="4910782"/>
            <a:ext cx="2937164"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FFFF"/>
              </a:buClr>
              <a:buSzPts val="1800"/>
              <a:buFont typeface="Arial"/>
              <a:buNone/>
            </a:pPr>
            <a:r>
              <a:rPr lang="es-CO" sz="1800" dirty="0">
                <a:solidFill>
                  <a:srgbClr val="FFFFFF"/>
                </a:solidFill>
                <a:latin typeface="Helvetica Neue"/>
                <a:ea typeface="Helvetica Neue"/>
                <a:cs typeface="Helvetica Neue"/>
                <a:sym typeface="Helvetica Neue"/>
              </a:rPr>
              <a:t>Enero 2025</a:t>
            </a:r>
            <a:br>
              <a:rPr lang="es-CO" sz="1800" b="0" i="0" u="none" strike="noStrike" cap="none" dirty="0">
                <a:solidFill>
                  <a:srgbClr val="FFFFFF"/>
                </a:solidFill>
                <a:latin typeface="Helvetica Neue"/>
                <a:ea typeface="Helvetica Neue"/>
                <a:cs typeface="Helvetica Neue"/>
                <a:sym typeface="Helvetica Neue"/>
              </a:rPr>
            </a:br>
            <a:r>
              <a:rPr lang="es-CO" sz="1800" b="0" i="0" u="none" strike="noStrike" cap="none" dirty="0">
                <a:solidFill>
                  <a:srgbClr val="FFFFFF"/>
                </a:solidFill>
                <a:latin typeface="Helvetica Neue"/>
                <a:ea typeface="Helvetica Neue"/>
                <a:cs typeface="Helvetica Neue"/>
                <a:sym typeface="Helvetica Neue"/>
              </a:rPr>
              <a:t>Equipo de Supervisión de Entidades Privadas SGR</a:t>
            </a:r>
            <a:endParaRPr dirty="0"/>
          </a:p>
        </p:txBody>
      </p:sp>
      <p:sp>
        <p:nvSpPr>
          <p:cNvPr id="211" name="Google Shape;211;p25"/>
          <p:cNvSpPr/>
          <p:nvPr/>
        </p:nvSpPr>
        <p:spPr>
          <a:xfrm>
            <a:off x="124287" y="166815"/>
            <a:ext cx="8522563" cy="203132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s-CO" sz="3600" b="1" i="0" u="none" strike="noStrike" cap="none">
                <a:solidFill>
                  <a:srgbClr val="000000"/>
                </a:solidFill>
                <a:latin typeface="Arial"/>
                <a:ea typeface="Arial"/>
                <a:cs typeface="Arial"/>
                <a:sym typeface="Arial"/>
              </a:rPr>
              <a:t>BPIN 2020000100242</a:t>
            </a:r>
            <a:endParaRPr/>
          </a:p>
          <a:p>
            <a:pPr marL="0" marR="0" lvl="0" indent="0" algn="l" rtl="0">
              <a:lnSpc>
                <a:spcPct val="100000"/>
              </a:lnSpc>
              <a:spcBef>
                <a:spcPts val="0"/>
              </a:spcBef>
              <a:spcAft>
                <a:spcPts val="0"/>
              </a:spcAft>
              <a:buClr>
                <a:srgbClr val="FFFFFF"/>
              </a:buClr>
              <a:buSzPts val="3600"/>
              <a:buFont typeface="Arial"/>
              <a:buNone/>
            </a:pPr>
            <a:r>
              <a:rPr lang="es-CO" sz="3600" b="1" i="0" u="none" strike="noStrike" cap="none">
                <a:solidFill>
                  <a:srgbClr val="FFFFFF"/>
                </a:solidFill>
                <a:latin typeface="Arial"/>
                <a:ea typeface="Arial"/>
                <a:cs typeface="Arial"/>
                <a:sym typeface="Arial"/>
              </a:rPr>
              <a:t>PONTIFICIA UNIVERSIDAD JAVERIANA</a:t>
            </a:r>
            <a:br>
              <a:rPr lang="es-CO" sz="1800" b="0" i="0" u="none" strike="noStrike" cap="none">
                <a:solidFill>
                  <a:srgbClr val="000000"/>
                </a:solidFill>
                <a:latin typeface="Helvetica Neue"/>
                <a:ea typeface="Helvetica Neue"/>
                <a:cs typeface="Helvetica Neue"/>
                <a:sym typeface="Helvetica Neue"/>
              </a:rPr>
            </a:br>
            <a:endParaRPr sz="1800" b="0" i="0" u="none" strike="noStrike" cap="none">
              <a:solidFill>
                <a:srgbClr val="000000"/>
              </a:solidFill>
              <a:latin typeface="Helvetica Neue"/>
              <a:ea typeface="Helvetica Neue"/>
              <a:cs typeface="Helvetica Neue"/>
              <a:sym typeface="Helvetica Neue"/>
            </a:endParaRPr>
          </a:p>
        </p:txBody>
      </p:sp>
      <p:pic>
        <p:nvPicPr>
          <p:cNvPr id="212" name="Google Shape;212;p25"/>
          <p:cNvPicPr preferRelativeResize="0"/>
          <p:nvPr/>
        </p:nvPicPr>
        <p:blipFill rotWithShape="1">
          <a:blip r:embed="rId3">
            <a:alphaModFix/>
          </a:blip>
          <a:srcRect/>
          <a:stretch/>
        </p:blipFill>
        <p:spPr>
          <a:xfrm>
            <a:off x="4716379" y="2198139"/>
            <a:ext cx="3064041" cy="184447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6"/>
        <p:cNvGrpSpPr/>
        <p:nvPr/>
      </p:nvGrpSpPr>
      <p:grpSpPr>
        <a:xfrm>
          <a:off x="0" y="0"/>
          <a:ext cx="0" cy="0"/>
          <a:chOff x="0" y="0"/>
          <a:chExt cx="0" cy="0"/>
        </a:xfrm>
      </p:grpSpPr>
      <p:sp>
        <p:nvSpPr>
          <p:cNvPr id="217" name="Google Shape;217;p4"/>
          <p:cNvSpPr txBox="1"/>
          <p:nvPr/>
        </p:nvSpPr>
        <p:spPr>
          <a:xfrm>
            <a:off x="4856698" y="6639450"/>
            <a:ext cx="2081700" cy="261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Helvetica Neue"/>
                <a:ea typeface="Helvetica Neue"/>
                <a:cs typeface="Helvetica Neue"/>
                <a:sym typeface="Helvetica Neue"/>
              </a:rPr>
              <a:t>www.minciencias.gov.co</a:t>
            </a:r>
            <a:endParaRPr sz="1400" b="0" i="0" u="none" strike="noStrike" cap="none">
              <a:solidFill>
                <a:srgbClr val="000000"/>
              </a:solidFill>
              <a:latin typeface="Arial"/>
              <a:ea typeface="Arial"/>
              <a:cs typeface="Arial"/>
              <a:sym typeface="Arial"/>
            </a:endParaRPr>
          </a:p>
        </p:txBody>
      </p:sp>
      <p:sp>
        <p:nvSpPr>
          <p:cNvPr id="218" name="Google Shape;218;p4"/>
          <p:cNvSpPr/>
          <p:nvPr/>
        </p:nvSpPr>
        <p:spPr>
          <a:xfrm>
            <a:off x="0" y="1543846"/>
            <a:ext cx="12041579"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1" i="0" u="none" strike="noStrike" cap="none">
                <a:solidFill>
                  <a:srgbClr val="385623"/>
                </a:solidFill>
                <a:latin typeface="Arial"/>
                <a:ea typeface="Arial"/>
                <a:cs typeface="Arial"/>
                <a:sym typeface="Arial"/>
              </a:rPr>
              <a:t>OPTIMIZACIÓN - ADECUAR LA OFERTA DE RECURSOS VIRTUALES Y MULTIMEDIALES EN INFANCIA, NIÑEZ, ADOLESCENCIA, JUVENTUD Y SUS PROBLEMÁTICAS CENTRALES EN EL CAMPO DE LA SALUD MENTAL, EN BOGOTÁ D.C, A PARTIR DEL PROTOTIPO DEL PORTAL WWW.MENTALPUNTODEAPOYO BOGOTÁ</a:t>
            </a:r>
            <a:endParaRPr/>
          </a:p>
        </p:txBody>
      </p:sp>
      <p:sp>
        <p:nvSpPr>
          <p:cNvPr id="219" name="Google Shape;219;p4"/>
          <p:cNvSpPr/>
          <p:nvPr/>
        </p:nvSpPr>
        <p:spPr>
          <a:xfrm>
            <a:off x="3106819" y="2420795"/>
            <a:ext cx="8868929" cy="127727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1100" b="0" i="0" u="none" strike="noStrike" cap="none">
                <a:solidFill>
                  <a:srgbClr val="595959"/>
                </a:solidFill>
                <a:latin typeface="Arial"/>
                <a:ea typeface="Arial"/>
                <a:cs typeface="Arial"/>
                <a:sym typeface="Arial"/>
              </a:rPr>
              <a:t>El proyecto tiene como propósito: “Incrementar la oferta de herramientas virtuales y multimediales en infancia, niñez, adolescencia, juventud y sus problemáticas centrales en el campo de la salud mental, en Bogotá D.C”.</a:t>
            </a:r>
            <a:endParaRPr/>
          </a:p>
          <a:p>
            <a:pPr marL="0" marR="0" lvl="0" indent="0" algn="just" rtl="0">
              <a:lnSpc>
                <a:spcPct val="100000"/>
              </a:lnSpc>
              <a:spcBef>
                <a:spcPts val="0"/>
              </a:spcBef>
              <a:spcAft>
                <a:spcPts val="0"/>
              </a:spcAft>
              <a:buNone/>
            </a:pPr>
            <a:endParaRPr sz="1100" b="0" i="0" u="none" strike="noStrike" cap="none">
              <a:solidFill>
                <a:srgbClr val="595959"/>
              </a:solidFill>
              <a:latin typeface="Arial"/>
              <a:ea typeface="Arial"/>
              <a:cs typeface="Arial"/>
              <a:sym typeface="Arial"/>
            </a:endParaRPr>
          </a:p>
          <a:p>
            <a:pPr marL="0" marR="0" lvl="0" indent="0" algn="just" rtl="0">
              <a:lnSpc>
                <a:spcPct val="100000"/>
              </a:lnSpc>
              <a:spcBef>
                <a:spcPts val="0"/>
              </a:spcBef>
              <a:spcAft>
                <a:spcPts val="0"/>
              </a:spcAft>
              <a:buNone/>
            </a:pPr>
            <a:r>
              <a:rPr lang="es-CO" sz="1100" b="0" i="0" u="none" strike="noStrike" cap="none">
                <a:solidFill>
                  <a:srgbClr val="595959"/>
                </a:solidFill>
                <a:latin typeface="Arial"/>
                <a:ea typeface="Arial"/>
                <a:cs typeface="Arial"/>
                <a:sym typeface="Arial"/>
              </a:rPr>
              <a:t>El proyecto busca estructurar el sitio-hijo Portal www.mentalpuntodeapoyo, para los NNAJ. Generar herramientas para la detección e intervención en salud mental y ante problemas y trastornos en NNAJ disminuyendo el sufrimiento y la carga de enfermedad. Lo que incluye el desarrollo de 1 videojuego, 10 videos, 5 materiales de psicoeducación con 200 copias cada uno y 10 programas radiales. Capacitar a 150 docentes y orientadores escolares en el Diplomado Orientando hacia la salud mental en IE.</a:t>
            </a:r>
            <a:endParaRPr/>
          </a:p>
        </p:txBody>
      </p:sp>
      <p:pic>
        <p:nvPicPr>
          <p:cNvPr id="220" name="Google Shape;220;p4" descr="https://lh6.googleusercontent.com/KqFjW0VyhoclFV76-CXQ9CaTbR2_T6IiSu4hrOkMIFahu_7zwyyjBwxBLIrWzEDt5QDykyp3V6_qPXaS86SB4kUos-7iJMz_A31ygYM5vzeqnx3aINpv7A_e0cpema8bhRHFXzP0BPGbZTHEk-U4aA=s2048"/>
          <p:cNvPicPr preferRelativeResize="0"/>
          <p:nvPr/>
        </p:nvPicPr>
        <p:blipFill rotWithShape="1">
          <a:blip r:embed="rId3">
            <a:alphaModFix/>
          </a:blip>
          <a:srcRect/>
          <a:stretch/>
        </p:blipFill>
        <p:spPr>
          <a:xfrm>
            <a:off x="101131" y="4521763"/>
            <a:ext cx="782432" cy="782433"/>
          </a:xfrm>
          <a:prstGeom prst="rect">
            <a:avLst/>
          </a:prstGeom>
          <a:noFill/>
          <a:ln>
            <a:noFill/>
          </a:ln>
        </p:spPr>
      </p:pic>
      <p:sp>
        <p:nvSpPr>
          <p:cNvPr id="221" name="Google Shape;221;p4"/>
          <p:cNvSpPr/>
          <p:nvPr/>
        </p:nvSpPr>
        <p:spPr>
          <a:xfrm>
            <a:off x="843857" y="4403733"/>
            <a:ext cx="3385807" cy="106182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1050" b="1" i="0" u="none" strike="noStrike" cap="none">
                <a:solidFill>
                  <a:srgbClr val="FFC000"/>
                </a:solidFill>
                <a:latin typeface="Helvetica Neue"/>
                <a:ea typeface="Helvetica Neue"/>
                <a:cs typeface="Helvetica Neue"/>
                <a:sym typeface="Helvetica Neue"/>
              </a:rPr>
              <a:t>Convocatoria del fondo CTeI del SGR para el fortalecimiento de capacidades de investigación y desarrollo regionales e iniciativas de desarrollo y transferencia de tecnología y conocimiento para la innovación, orientadas a atender problemáticas derivadas del Covid-19.</a:t>
            </a:r>
            <a:endParaRPr sz="1200" b="0" i="0" u="none" strike="noStrike" cap="none">
              <a:solidFill>
                <a:srgbClr val="000000"/>
              </a:solidFill>
              <a:latin typeface="Helvetica Neue"/>
              <a:ea typeface="Helvetica Neue"/>
              <a:cs typeface="Helvetica Neue"/>
              <a:sym typeface="Helvetica Neue"/>
            </a:endParaRPr>
          </a:p>
        </p:txBody>
      </p:sp>
      <p:pic>
        <p:nvPicPr>
          <p:cNvPr id="222" name="Google Shape;222;p4" descr="https://lh5.googleusercontent.com/8vLaJRpkBgPrD7j1zu3IUMwfd6-87OrCwfsBEZiQIJVDHTvIi13d5RHsZ4c1vZX5ZVSGzqI1yVBZm9KIPCldsC7Z63DhUlgbTY0vP3V45oGJS8BtfGcRmVHk3qLLTMR0w2zDwOvyUiJiqW-xqtyZkw=s2048"/>
          <p:cNvPicPr preferRelativeResize="0"/>
          <p:nvPr/>
        </p:nvPicPr>
        <p:blipFill rotWithShape="1">
          <a:blip r:embed="rId4">
            <a:alphaModFix/>
          </a:blip>
          <a:srcRect/>
          <a:stretch/>
        </p:blipFill>
        <p:spPr>
          <a:xfrm>
            <a:off x="4444510" y="4643672"/>
            <a:ext cx="577669" cy="577670"/>
          </a:xfrm>
          <a:prstGeom prst="rect">
            <a:avLst/>
          </a:prstGeom>
          <a:noFill/>
          <a:ln>
            <a:noFill/>
          </a:ln>
        </p:spPr>
      </p:pic>
      <p:sp>
        <p:nvSpPr>
          <p:cNvPr id="223" name="Google Shape;223;p4"/>
          <p:cNvSpPr/>
          <p:nvPr/>
        </p:nvSpPr>
        <p:spPr>
          <a:xfrm>
            <a:off x="5059469" y="4480991"/>
            <a:ext cx="2684033" cy="10926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300" b="0" i="0" u="none" strike="noStrike" cap="none">
                <a:solidFill>
                  <a:srgbClr val="548135"/>
                </a:solidFill>
                <a:latin typeface="Arial"/>
                <a:ea typeface="Arial"/>
                <a:cs typeface="Arial"/>
                <a:sym typeface="Arial"/>
              </a:rPr>
              <a:t>Total:               </a:t>
            </a:r>
            <a:r>
              <a:rPr lang="es-CO" sz="1300" b="1" i="0" u="none" strike="noStrike" cap="none">
                <a:solidFill>
                  <a:srgbClr val="548135"/>
                </a:solidFill>
                <a:latin typeface="Arial"/>
                <a:ea typeface="Arial"/>
                <a:cs typeface="Arial"/>
                <a:sym typeface="Arial"/>
              </a:rPr>
              <a:t>$ 1.785.196.729</a:t>
            </a:r>
            <a:endParaRPr/>
          </a:p>
          <a:p>
            <a:pPr marL="0" marR="0" lvl="0" indent="0" algn="l" rtl="0">
              <a:lnSpc>
                <a:spcPct val="100000"/>
              </a:lnSpc>
              <a:spcBef>
                <a:spcPts val="0"/>
              </a:spcBef>
              <a:spcAft>
                <a:spcPts val="0"/>
              </a:spcAft>
              <a:buNone/>
            </a:pPr>
            <a:r>
              <a:rPr lang="es-CO" sz="1300" b="0" i="0" u="none" strike="noStrike" cap="none">
                <a:solidFill>
                  <a:srgbClr val="548135"/>
                </a:solidFill>
                <a:latin typeface="Arial"/>
                <a:ea typeface="Arial"/>
                <a:cs typeface="Arial"/>
                <a:sym typeface="Arial"/>
              </a:rPr>
              <a:t>ACTeI-SGR:    </a:t>
            </a:r>
            <a:r>
              <a:rPr lang="es-CO" sz="1300" b="1" i="0" u="none" strike="noStrike" cap="none">
                <a:solidFill>
                  <a:srgbClr val="548135"/>
                </a:solidFill>
                <a:latin typeface="Arial"/>
                <a:ea typeface="Arial"/>
                <a:cs typeface="Arial"/>
                <a:sym typeface="Arial"/>
              </a:rPr>
              <a:t>$ 1.702.180.213</a:t>
            </a:r>
            <a:endParaRPr/>
          </a:p>
          <a:p>
            <a:pPr marL="0" marR="0" lvl="0" indent="0" algn="l" rtl="0">
              <a:lnSpc>
                <a:spcPct val="100000"/>
              </a:lnSpc>
              <a:spcBef>
                <a:spcPts val="0"/>
              </a:spcBef>
              <a:spcAft>
                <a:spcPts val="0"/>
              </a:spcAft>
              <a:buNone/>
            </a:pPr>
            <a:r>
              <a:rPr lang="es-CO" sz="1300" b="0" i="0" u="none" strike="noStrike" cap="none">
                <a:solidFill>
                  <a:srgbClr val="548135"/>
                </a:solidFill>
                <a:latin typeface="Arial"/>
                <a:ea typeface="Arial"/>
                <a:cs typeface="Arial"/>
                <a:sym typeface="Arial"/>
              </a:rPr>
              <a:t>Contrapartida: </a:t>
            </a:r>
            <a:r>
              <a:rPr lang="es-CO" sz="1300" b="1" i="0" u="none" strike="noStrike" cap="none">
                <a:solidFill>
                  <a:srgbClr val="548135"/>
                </a:solidFill>
                <a:latin typeface="Arial"/>
                <a:ea typeface="Arial"/>
                <a:cs typeface="Arial"/>
                <a:sym typeface="Arial"/>
              </a:rPr>
              <a:t>$ 83.016.516</a:t>
            </a:r>
            <a:endParaRPr/>
          </a:p>
          <a:p>
            <a:pPr marL="0" marR="0" lvl="0" indent="0" algn="l" rtl="0">
              <a:lnSpc>
                <a:spcPct val="100000"/>
              </a:lnSpc>
              <a:spcBef>
                <a:spcPts val="0"/>
              </a:spcBef>
              <a:spcAft>
                <a:spcPts val="0"/>
              </a:spcAft>
              <a:buNone/>
            </a:pPr>
            <a:r>
              <a:rPr lang="es-CO" sz="1300" b="0" i="0" u="none" strike="noStrike" cap="none">
                <a:solidFill>
                  <a:srgbClr val="548135"/>
                </a:solidFill>
                <a:latin typeface="Arial"/>
                <a:ea typeface="Arial"/>
                <a:cs typeface="Arial"/>
                <a:sym typeface="Arial"/>
              </a:rPr>
              <a:t>Supervisión:    </a:t>
            </a:r>
            <a:r>
              <a:rPr lang="es-CO" sz="1300" b="1" i="0" u="none" strike="noStrike" cap="none">
                <a:solidFill>
                  <a:srgbClr val="548135"/>
                </a:solidFill>
                <a:latin typeface="Arial"/>
                <a:ea typeface="Arial"/>
                <a:cs typeface="Arial"/>
                <a:sym typeface="Arial"/>
              </a:rPr>
              <a:t>$ 270.000.000</a:t>
            </a:r>
            <a:br>
              <a:rPr lang="es-CO" sz="1300" b="0" i="0" u="none" strike="noStrike" cap="none">
                <a:solidFill>
                  <a:schemeClr val="dk1"/>
                </a:solidFill>
                <a:latin typeface="Arial"/>
                <a:ea typeface="Arial"/>
                <a:cs typeface="Arial"/>
                <a:sym typeface="Arial"/>
              </a:rPr>
            </a:br>
            <a:endParaRPr sz="1300" b="0" i="0" u="none" strike="noStrike" cap="none">
              <a:solidFill>
                <a:schemeClr val="dk1"/>
              </a:solidFill>
              <a:latin typeface="Arial"/>
              <a:ea typeface="Arial"/>
              <a:cs typeface="Arial"/>
              <a:sym typeface="Arial"/>
            </a:endParaRPr>
          </a:p>
        </p:txBody>
      </p:sp>
      <p:pic>
        <p:nvPicPr>
          <p:cNvPr id="224" name="Google Shape;224;p4" descr="https://lh4.googleusercontent.com/zkVC8j0BwPRsdwWN_5LOBbdZrY9AfGzn9LpvHMRaujsbHHwv84d_apJAIqvuKyMSmrw2CBwcjH2yFaez__UegwNiEUTPTW_0oPSIIsA34DG5ZF_PeOkgCiYtB-72X1umHDRVtllkIULQt5oA8VI9KA=s2048"/>
          <p:cNvPicPr preferRelativeResize="0"/>
          <p:nvPr/>
        </p:nvPicPr>
        <p:blipFill rotWithShape="1">
          <a:blip r:embed="rId5">
            <a:alphaModFix/>
          </a:blip>
          <a:srcRect/>
          <a:stretch/>
        </p:blipFill>
        <p:spPr>
          <a:xfrm>
            <a:off x="7893275" y="4567553"/>
            <a:ext cx="740054" cy="740055"/>
          </a:xfrm>
          <a:prstGeom prst="rect">
            <a:avLst/>
          </a:prstGeom>
          <a:noFill/>
          <a:ln>
            <a:noFill/>
          </a:ln>
        </p:spPr>
      </p:pic>
      <p:sp>
        <p:nvSpPr>
          <p:cNvPr id="225" name="Google Shape;225;p4"/>
          <p:cNvSpPr/>
          <p:nvPr/>
        </p:nvSpPr>
        <p:spPr>
          <a:xfrm>
            <a:off x="8661940" y="4997354"/>
            <a:ext cx="3164862" cy="113107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1050" b="1" i="0" u="none" strike="noStrike" cap="none">
                <a:solidFill>
                  <a:srgbClr val="ED7D31"/>
                </a:solidFill>
                <a:latin typeface="Arial"/>
                <a:ea typeface="Arial"/>
                <a:cs typeface="Arial"/>
                <a:sym typeface="Arial"/>
              </a:rPr>
              <a:t>Plazo de ejecución inicial: 36</a:t>
            </a:r>
            <a:r>
              <a:rPr lang="es-CO" sz="1050" b="0" i="0" u="none" strike="noStrike" cap="none">
                <a:solidFill>
                  <a:srgbClr val="ED7D31"/>
                </a:solidFill>
                <a:latin typeface="Arial"/>
                <a:ea typeface="Arial"/>
                <a:cs typeface="Arial"/>
                <a:sym typeface="Arial"/>
              </a:rPr>
              <a:t> meses. </a:t>
            </a:r>
            <a:r>
              <a:rPr lang="es-CO" sz="1050" b="1" i="0" u="none" strike="noStrike" cap="none">
                <a:solidFill>
                  <a:srgbClr val="ED7D31"/>
                </a:solidFill>
                <a:latin typeface="Arial"/>
                <a:ea typeface="Arial"/>
                <a:cs typeface="Arial"/>
                <a:sym typeface="Arial"/>
              </a:rPr>
              <a:t>Ejecutor: </a:t>
            </a:r>
            <a:r>
              <a:rPr lang="es-CO" sz="1050" b="0" i="0" u="none" strike="noStrike" cap="none">
                <a:solidFill>
                  <a:srgbClr val="ED7D31"/>
                </a:solidFill>
                <a:latin typeface="Arial"/>
                <a:ea typeface="Arial"/>
                <a:cs typeface="Arial"/>
                <a:sym typeface="Arial"/>
              </a:rPr>
              <a:t>PONTIFICIA UNIVERSIDAD JAVERIANA</a:t>
            </a:r>
            <a:endParaRPr sz="105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None/>
            </a:pPr>
            <a:r>
              <a:rPr lang="es-CO" sz="1050" b="0" i="0" u="none" strike="noStrike" cap="none">
                <a:solidFill>
                  <a:srgbClr val="ED7D31"/>
                </a:solidFill>
                <a:latin typeface="Arial"/>
                <a:ea typeface="Arial"/>
                <a:cs typeface="Arial"/>
                <a:sym typeface="Arial"/>
              </a:rPr>
              <a:t>Contempla </a:t>
            </a:r>
            <a:r>
              <a:rPr lang="es-CO" sz="1050" b="1" i="0" u="none" strike="noStrike" cap="none">
                <a:solidFill>
                  <a:srgbClr val="ED7D31"/>
                </a:solidFill>
                <a:latin typeface="Arial"/>
                <a:ea typeface="Arial"/>
                <a:cs typeface="Arial"/>
                <a:sym typeface="Arial"/>
              </a:rPr>
              <a:t>Supervisión</a:t>
            </a:r>
            <a:r>
              <a:rPr lang="es-CO" sz="1050" b="0" i="0" u="none" strike="noStrike" cap="none">
                <a:solidFill>
                  <a:srgbClr val="ED7D31"/>
                </a:solidFill>
                <a:latin typeface="Arial"/>
                <a:ea typeface="Arial"/>
                <a:cs typeface="Arial"/>
                <a:sym typeface="Arial"/>
              </a:rPr>
              <a:t> - MINCIENCIAS</a:t>
            </a:r>
            <a:endParaRPr sz="105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br>
              <a:rPr lang="es-CO" sz="1800" b="0" i="0" u="none" strike="noStrike" cap="none">
                <a:solidFill>
                  <a:srgbClr val="000000"/>
                </a:solidFill>
                <a:latin typeface="Arial"/>
                <a:ea typeface="Arial"/>
                <a:cs typeface="Arial"/>
                <a:sym typeface="Arial"/>
              </a:rPr>
            </a:br>
            <a:endParaRPr sz="1800" b="0" i="0" u="none" strike="noStrike" cap="none">
              <a:solidFill>
                <a:srgbClr val="000000"/>
              </a:solidFill>
              <a:latin typeface="Arial"/>
              <a:ea typeface="Arial"/>
              <a:cs typeface="Arial"/>
              <a:sym typeface="Arial"/>
            </a:endParaRPr>
          </a:p>
        </p:txBody>
      </p:sp>
      <p:sp>
        <p:nvSpPr>
          <p:cNvPr id="226" name="Google Shape;226;p4"/>
          <p:cNvSpPr/>
          <p:nvPr/>
        </p:nvSpPr>
        <p:spPr>
          <a:xfrm>
            <a:off x="143700" y="5623379"/>
            <a:ext cx="6096000" cy="4924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200" b="0" i="0" u="none" strike="noStrike" cap="none">
                <a:solidFill>
                  <a:srgbClr val="7F7F7F"/>
                </a:solidFill>
                <a:latin typeface="Arial"/>
                <a:ea typeface="Arial"/>
                <a:cs typeface="Arial"/>
                <a:sym typeface="Arial"/>
              </a:rPr>
              <a:t>Cadena de valor de la alternativa: </a:t>
            </a:r>
            <a:br>
              <a:rPr lang="es-CO"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cxnSp>
        <p:nvCxnSpPr>
          <p:cNvPr id="227" name="Google Shape;227;p4"/>
          <p:cNvCxnSpPr/>
          <p:nvPr/>
        </p:nvCxnSpPr>
        <p:spPr>
          <a:xfrm>
            <a:off x="34669" y="5617510"/>
            <a:ext cx="12006909" cy="0"/>
          </a:xfrm>
          <a:prstGeom prst="straightConnector1">
            <a:avLst/>
          </a:prstGeom>
          <a:noFill/>
          <a:ln w="9525" cap="flat" cmpd="sng">
            <a:solidFill>
              <a:schemeClr val="accent1"/>
            </a:solidFill>
            <a:prstDash val="solid"/>
            <a:miter lim="800000"/>
            <a:headEnd type="none" w="sm" len="sm"/>
            <a:tailEnd type="none" w="sm" len="sm"/>
          </a:ln>
        </p:spPr>
      </p:cxnSp>
      <p:cxnSp>
        <p:nvCxnSpPr>
          <p:cNvPr id="228" name="Google Shape;228;p4"/>
          <p:cNvCxnSpPr/>
          <p:nvPr/>
        </p:nvCxnSpPr>
        <p:spPr>
          <a:xfrm>
            <a:off x="34669" y="4202588"/>
            <a:ext cx="12006909" cy="0"/>
          </a:xfrm>
          <a:prstGeom prst="straightConnector1">
            <a:avLst/>
          </a:prstGeom>
          <a:noFill/>
          <a:ln w="9525" cap="flat" cmpd="sng">
            <a:solidFill>
              <a:schemeClr val="accent1"/>
            </a:solidFill>
            <a:prstDash val="solid"/>
            <a:miter lim="800000"/>
            <a:headEnd type="none" w="sm" len="sm"/>
            <a:tailEnd type="none" w="sm" len="sm"/>
          </a:ln>
        </p:spPr>
      </p:cxnSp>
      <p:cxnSp>
        <p:nvCxnSpPr>
          <p:cNvPr id="229" name="Google Shape;229;p4"/>
          <p:cNvCxnSpPr/>
          <p:nvPr/>
        </p:nvCxnSpPr>
        <p:spPr>
          <a:xfrm>
            <a:off x="12041578" y="4202588"/>
            <a:ext cx="0" cy="1420791"/>
          </a:xfrm>
          <a:prstGeom prst="straightConnector1">
            <a:avLst/>
          </a:prstGeom>
          <a:noFill/>
          <a:ln w="9525" cap="flat" cmpd="sng">
            <a:solidFill>
              <a:schemeClr val="accent1"/>
            </a:solidFill>
            <a:prstDash val="solid"/>
            <a:miter lim="800000"/>
            <a:headEnd type="none" w="sm" len="sm"/>
            <a:tailEnd type="none" w="sm" len="sm"/>
          </a:ln>
        </p:spPr>
      </p:cxnSp>
      <p:cxnSp>
        <p:nvCxnSpPr>
          <p:cNvPr id="230" name="Google Shape;230;p4"/>
          <p:cNvCxnSpPr/>
          <p:nvPr/>
        </p:nvCxnSpPr>
        <p:spPr>
          <a:xfrm>
            <a:off x="34669" y="4202587"/>
            <a:ext cx="0" cy="1420791"/>
          </a:xfrm>
          <a:prstGeom prst="straightConnector1">
            <a:avLst/>
          </a:prstGeom>
          <a:noFill/>
          <a:ln w="9525" cap="flat" cmpd="sng">
            <a:solidFill>
              <a:schemeClr val="accent1"/>
            </a:solidFill>
            <a:prstDash val="solid"/>
            <a:miter lim="800000"/>
            <a:headEnd type="none" w="sm" len="sm"/>
            <a:tailEnd type="none" w="sm" len="sm"/>
          </a:ln>
        </p:spPr>
      </p:cxnSp>
      <p:cxnSp>
        <p:nvCxnSpPr>
          <p:cNvPr id="231" name="Google Shape;231;p4"/>
          <p:cNvCxnSpPr/>
          <p:nvPr/>
        </p:nvCxnSpPr>
        <p:spPr>
          <a:xfrm>
            <a:off x="4344388" y="4202586"/>
            <a:ext cx="0" cy="1420791"/>
          </a:xfrm>
          <a:prstGeom prst="straightConnector1">
            <a:avLst/>
          </a:prstGeom>
          <a:noFill/>
          <a:ln w="9525" cap="flat" cmpd="sng">
            <a:solidFill>
              <a:schemeClr val="accent1"/>
            </a:solidFill>
            <a:prstDash val="solid"/>
            <a:miter lim="800000"/>
            <a:headEnd type="none" w="sm" len="sm"/>
            <a:tailEnd type="none" w="sm" len="sm"/>
          </a:ln>
        </p:spPr>
      </p:cxnSp>
      <p:cxnSp>
        <p:nvCxnSpPr>
          <p:cNvPr id="232" name="Google Shape;232;p4"/>
          <p:cNvCxnSpPr/>
          <p:nvPr/>
        </p:nvCxnSpPr>
        <p:spPr>
          <a:xfrm>
            <a:off x="7738752" y="4202585"/>
            <a:ext cx="0" cy="1420791"/>
          </a:xfrm>
          <a:prstGeom prst="straightConnector1">
            <a:avLst/>
          </a:prstGeom>
          <a:noFill/>
          <a:ln w="9525" cap="flat" cmpd="sng">
            <a:solidFill>
              <a:schemeClr val="accent1"/>
            </a:solidFill>
            <a:prstDash val="solid"/>
            <a:miter lim="800000"/>
            <a:headEnd type="none" w="sm" len="sm"/>
            <a:tailEnd type="none" w="sm" len="sm"/>
          </a:ln>
        </p:spPr>
      </p:cxnSp>
      <p:pic>
        <p:nvPicPr>
          <p:cNvPr id="233" name="Google Shape;233;p4" descr="https://lh3.googleusercontent.com/Uoc3pVS1yonFR_C1x2QrP9JC4_Ecz88vwfxC2SShFQLWlu_rUGLUBKwJnmSNnQSbB109gVpOSYcbBKJrwlFNIeuVQN7QKFy043fIcmQFqcPC6OVmsAqNAtYKH66wNGtwBdUwKKSKXftWB3jTHroYzA=s2048"/>
          <p:cNvPicPr preferRelativeResize="0"/>
          <p:nvPr/>
        </p:nvPicPr>
        <p:blipFill rotWithShape="1">
          <a:blip r:embed="rId6">
            <a:alphaModFix/>
          </a:blip>
          <a:srcRect/>
          <a:stretch/>
        </p:blipFill>
        <p:spPr>
          <a:xfrm>
            <a:off x="10715546" y="5491459"/>
            <a:ext cx="1288742" cy="806675"/>
          </a:xfrm>
          <a:prstGeom prst="rect">
            <a:avLst/>
          </a:prstGeom>
          <a:noFill/>
          <a:ln>
            <a:noFill/>
          </a:ln>
        </p:spPr>
      </p:pic>
      <p:sp>
        <p:nvSpPr>
          <p:cNvPr id="234" name="Google Shape;234;p4"/>
          <p:cNvSpPr/>
          <p:nvPr/>
        </p:nvSpPr>
        <p:spPr>
          <a:xfrm>
            <a:off x="9516121" y="6317008"/>
            <a:ext cx="2650219" cy="92333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1400" b="0" i="0" u="none" strike="noStrike" cap="none">
                <a:solidFill>
                  <a:srgbClr val="7F7F7F"/>
                </a:solidFill>
                <a:latin typeface="Arial"/>
                <a:ea typeface="Arial"/>
                <a:cs typeface="Arial"/>
                <a:sym typeface="Arial"/>
              </a:rPr>
              <a:t>Beneficiarios Estimados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br>
              <a:rPr lang="es-CO"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sp>
        <p:nvSpPr>
          <p:cNvPr id="235" name="Google Shape;235;p4"/>
          <p:cNvSpPr/>
          <p:nvPr/>
        </p:nvSpPr>
        <p:spPr>
          <a:xfrm>
            <a:off x="143700" y="959433"/>
            <a:ext cx="2861953" cy="467017"/>
          </a:xfrm>
          <a:prstGeom prst="rect">
            <a:avLst/>
          </a:prstGeom>
          <a:solidFill>
            <a:srgbClr val="385623"/>
          </a:solidFill>
          <a:ln w="12700" cap="flat" cmpd="sng">
            <a:solidFill>
              <a:srgbClr val="3856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s-CO" sz="1400" b="1" i="0" u="none" strike="noStrike" cap="none">
                <a:solidFill>
                  <a:schemeClr val="lt1"/>
                </a:solidFill>
                <a:latin typeface="Arial"/>
                <a:ea typeface="Arial"/>
                <a:cs typeface="Arial"/>
                <a:sym typeface="Arial"/>
              </a:rPr>
              <a:t>BPIN 2020000100242</a:t>
            </a:r>
            <a:endParaRPr sz="1400" b="0" i="0" u="none" strike="noStrike" cap="none">
              <a:solidFill>
                <a:schemeClr val="lt1"/>
              </a:solidFill>
              <a:latin typeface="Arial"/>
              <a:ea typeface="Arial"/>
              <a:cs typeface="Arial"/>
              <a:sym typeface="Arial"/>
            </a:endParaRPr>
          </a:p>
        </p:txBody>
      </p:sp>
      <p:sp>
        <p:nvSpPr>
          <p:cNvPr id="236" name="Google Shape;236;p4"/>
          <p:cNvSpPr/>
          <p:nvPr/>
        </p:nvSpPr>
        <p:spPr>
          <a:xfrm>
            <a:off x="6104508" y="905414"/>
            <a:ext cx="5952300" cy="467017"/>
          </a:xfrm>
          <a:prstGeom prst="rect">
            <a:avLst/>
          </a:prstGeom>
          <a:solidFill>
            <a:srgbClr val="385623"/>
          </a:solidFill>
          <a:ln w="12700" cap="flat" cmpd="sng">
            <a:solidFill>
              <a:srgbClr val="3856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s-CO" sz="1400" b="1" i="0" u="none" strike="noStrike" cap="none">
                <a:solidFill>
                  <a:schemeClr val="lt1"/>
                </a:solidFill>
                <a:latin typeface="Arial"/>
                <a:ea typeface="Arial"/>
                <a:cs typeface="Arial"/>
                <a:sym typeface="Arial"/>
              </a:rPr>
              <a:t>PONTIFICIA UNIVERSIDAD JAVERIANA</a:t>
            </a:r>
            <a:endParaRPr/>
          </a:p>
        </p:txBody>
      </p:sp>
      <p:sp>
        <p:nvSpPr>
          <p:cNvPr id="237" name="Google Shape;237;p4"/>
          <p:cNvSpPr txBox="1"/>
          <p:nvPr/>
        </p:nvSpPr>
        <p:spPr>
          <a:xfrm>
            <a:off x="8661940" y="4219531"/>
            <a:ext cx="3416659" cy="7694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200" b="1" i="0" u="none" strike="noStrike" cap="none" dirty="0">
                <a:solidFill>
                  <a:srgbClr val="FF0000"/>
                </a:solidFill>
                <a:latin typeface="Arial"/>
                <a:ea typeface="Arial"/>
                <a:cs typeface="Arial"/>
                <a:sym typeface="Arial"/>
              </a:rPr>
              <a:t>Fecha de inicio: 01 de noviembre de 2021.</a:t>
            </a:r>
            <a:endParaRPr dirty="0"/>
          </a:p>
          <a:p>
            <a:pPr marL="0" marR="0" lvl="0" indent="0" algn="l" rtl="0">
              <a:lnSpc>
                <a:spcPct val="100000"/>
              </a:lnSpc>
              <a:spcBef>
                <a:spcPts val="0"/>
              </a:spcBef>
              <a:spcAft>
                <a:spcPts val="0"/>
              </a:spcAft>
              <a:buNone/>
            </a:pPr>
            <a:r>
              <a:rPr lang="es-CO" sz="1200" b="1" i="0" u="none" strike="noStrike" cap="none" dirty="0">
                <a:solidFill>
                  <a:srgbClr val="FF0000"/>
                </a:solidFill>
                <a:latin typeface="Arial"/>
                <a:ea typeface="Arial"/>
                <a:cs typeface="Arial"/>
                <a:sym typeface="Arial"/>
              </a:rPr>
              <a:t>Ejecución Física: </a:t>
            </a:r>
            <a:r>
              <a:rPr lang="es-CO" sz="1200" b="1" dirty="0">
                <a:solidFill>
                  <a:srgbClr val="FF0000"/>
                </a:solidFill>
              </a:rPr>
              <a:t>100</a:t>
            </a:r>
            <a:r>
              <a:rPr lang="es-CO" sz="1200" b="1" i="0" u="none" strike="noStrike" cap="none" dirty="0">
                <a:solidFill>
                  <a:srgbClr val="FF0000"/>
                </a:solidFill>
                <a:latin typeface="Arial"/>
                <a:ea typeface="Arial"/>
                <a:cs typeface="Arial"/>
                <a:sym typeface="Arial"/>
              </a:rPr>
              <a:t>%</a:t>
            </a:r>
            <a:endParaRPr sz="1200" b="1" i="0" u="sng" strike="noStrike" cap="none" dirty="0">
              <a:solidFill>
                <a:srgbClr val="FF0000"/>
              </a:solidFill>
              <a:latin typeface="Arial"/>
              <a:ea typeface="Arial"/>
              <a:cs typeface="Arial"/>
              <a:sym typeface="Arial"/>
            </a:endParaRPr>
          </a:p>
          <a:p>
            <a:pPr marL="0" marR="0" lvl="0" indent="0" algn="l" rtl="0">
              <a:lnSpc>
                <a:spcPct val="100000"/>
              </a:lnSpc>
              <a:spcBef>
                <a:spcPts val="0"/>
              </a:spcBef>
              <a:spcAft>
                <a:spcPts val="0"/>
              </a:spcAft>
              <a:buNone/>
            </a:pPr>
            <a:r>
              <a:rPr lang="es-CO" sz="1200" b="1" i="0" u="none" strike="noStrike" cap="none" dirty="0">
                <a:solidFill>
                  <a:srgbClr val="FF0000"/>
                </a:solidFill>
                <a:latin typeface="Arial"/>
                <a:ea typeface="Arial"/>
                <a:cs typeface="Arial"/>
                <a:sym typeface="Arial"/>
              </a:rPr>
              <a:t>Ejecución Financiera: </a:t>
            </a:r>
            <a:r>
              <a:rPr lang="es-CO" sz="1200" b="1" dirty="0">
                <a:solidFill>
                  <a:srgbClr val="FF0000"/>
                </a:solidFill>
              </a:rPr>
              <a:t>71,82</a:t>
            </a:r>
            <a:r>
              <a:rPr lang="es-CO" sz="1200" b="1" i="0" u="none" strike="noStrike" cap="none" dirty="0">
                <a:solidFill>
                  <a:srgbClr val="FF0000"/>
                </a:solidFill>
                <a:latin typeface="Arial"/>
                <a:ea typeface="Arial"/>
                <a:cs typeface="Arial"/>
                <a:sym typeface="Arial"/>
              </a:rPr>
              <a:t>%</a:t>
            </a:r>
            <a:endParaRPr dirty="0"/>
          </a:p>
          <a:p>
            <a:pPr marL="0" marR="0" lvl="0" indent="0" algn="l" rtl="0">
              <a:lnSpc>
                <a:spcPct val="100000"/>
              </a:lnSpc>
              <a:spcBef>
                <a:spcPts val="0"/>
              </a:spcBef>
              <a:spcAft>
                <a:spcPts val="0"/>
              </a:spcAft>
              <a:buNone/>
            </a:pPr>
            <a:r>
              <a:rPr lang="es-CO" sz="800" b="1" i="0" u="none" strike="noStrike" cap="none" dirty="0">
                <a:solidFill>
                  <a:srgbClr val="FF0000"/>
                </a:solidFill>
                <a:latin typeface="Arial"/>
                <a:ea typeface="Arial"/>
                <a:cs typeface="Arial"/>
                <a:sym typeface="Arial"/>
              </a:rPr>
              <a:t>Actualizado al  a</a:t>
            </a:r>
            <a:r>
              <a:rPr lang="es-CO" sz="800" b="1" dirty="0">
                <a:solidFill>
                  <a:srgbClr val="FF0000"/>
                </a:solidFill>
              </a:rPr>
              <a:t> 30</a:t>
            </a:r>
            <a:r>
              <a:rPr lang="es-CO" sz="800" b="1" i="0" u="none" strike="noStrike" cap="none" dirty="0">
                <a:solidFill>
                  <a:srgbClr val="FF0000"/>
                </a:solidFill>
                <a:latin typeface="Arial"/>
                <a:ea typeface="Arial"/>
                <a:cs typeface="Arial"/>
                <a:sym typeface="Arial"/>
              </a:rPr>
              <a:t> de </a:t>
            </a:r>
            <a:r>
              <a:rPr lang="es-CO" sz="800" b="1" dirty="0" err="1">
                <a:solidFill>
                  <a:srgbClr val="FF0000"/>
                </a:solidFill>
              </a:rPr>
              <a:t>septiembre</a:t>
            </a:r>
            <a:r>
              <a:rPr lang="es-CO" sz="800" b="1" i="0" u="none" strike="noStrike" cap="none" dirty="0" err="1">
                <a:solidFill>
                  <a:srgbClr val="FF0000"/>
                </a:solidFill>
                <a:latin typeface="Arial"/>
                <a:ea typeface="Arial"/>
                <a:cs typeface="Arial"/>
                <a:sym typeface="Arial"/>
              </a:rPr>
              <a:t>o</a:t>
            </a:r>
            <a:r>
              <a:rPr lang="es-CO" sz="800" b="1" i="0" u="none" strike="noStrike" cap="none" dirty="0">
                <a:solidFill>
                  <a:srgbClr val="FF0000"/>
                </a:solidFill>
                <a:latin typeface="Arial"/>
                <a:ea typeface="Arial"/>
                <a:cs typeface="Arial"/>
                <a:sym typeface="Arial"/>
              </a:rPr>
              <a:t> de 2024.</a:t>
            </a:r>
            <a:endParaRPr sz="800" b="1" i="0" u="none" strike="noStrike" cap="none" dirty="0">
              <a:solidFill>
                <a:srgbClr val="FF0000"/>
              </a:solidFill>
              <a:latin typeface="Arial"/>
              <a:ea typeface="Arial"/>
              <a:cs typeface="Arial"/>
              <a:sym typeface="Arial"/>
            </a:endParaRPr>
          </a:p>
        </p:txBody>
      </p:sp>
      <p:pic>
        <p:nvPicPr>
          <p:cNvPr id="238" name="Google Shape;238;p4"/>
          <p:cNvPicPr preferRelativeResize="0"/>
          <p:nvPr/>
        </p:nvPicPr>
        <p:blipFill rotWithShape="1">
          <a:blip r:embed="rId7">
            <a:alphaModFix/>
          </a:blip>
          <a:srcRect/>
          <a:stretch/>
        </p:blipFill>
        <p:spPr>
          <a:xfrm>
            <a:off x="3417010" y="453693"/>
            <a:ext cx="2276140" cy="924682"/>
          </a:xfrm>
          <a:prstGeom prst="rect">
            <a:avLst/>
          </a:prstGeom>
          <a:noFill/>
          <a:ln>
            <a:noFill/>
          </a:ln>
        </p:spPr>
      </p:pic>
      <p:pic>
        <p:nvPicPr>
          <p:cNvPr id="239" name="Google Shape;239;p4"/>
          <p:cNvPicPr preferRelativeResize="0"/>
          <p:nvPr/>
        </p:nvPicPr>
        <p:blipFill rotWithShape="1">
          <a:blip r:embed="rId8">
            <a:alphaModFix/>
          </a:blip>
          <a:srcRect/>
          <a:stretch/>
        </p:blipFill>
        <p:spPr>
          <a:xfrm>
            <a:off x="456568" y="2324125"/>
            <a:ext cx="2206870" cy="1470612"/>
          </a:xfrm>
          <a:prstGeom prst="rect">
            <a:avLst/>
          </a:prstGeom>
          <a:noFill/>
          <a:ln w="38100" cap="sq" cmpd="sng">
            <a:solidFill>
              <a:srgbClr val="000000"/>
            </a:solidFill>
            <a:prstDash val="solid"/>
            <a:miter lim="800000"/>
            <a:headEnd type="none" w="sm" len="sm"/>
            <a:tailEnd type="none" w="sm" len="sm"/>
          </a:ln>
          <a:effectLst>
            <a:outerShdw blurRad="50800" dist="38100" dir="2700000" algn="tl" rotWithShape="0">
              <a:srgbClr val="000000">
                <a:alpha val="42745"/>
              </a:srgbClr>
            </a:outerShdw>
          </a:effectLst>
        </p:spPr>
      </p:pic>
      <p:sp>
        <p:nvSpPr>
          <p:cNvPr id="240" name="Google Shape;240;p4"/>
          <p:cNvSpPr/>
          <p:nvPr/>
        </p:nvSpPr>
        <p:spPr>
          <a:xfrm>
            <a:off x="668350" y="5901146"/>
            <a:ext cx="5016133" cy="70788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800" b="0" i="0" u="none" strike="noStrike" cap="none">
                <a:solidFill>
                  <a:srgbClr val="000000"/>
                </a:solidFill>
                <a:latin typeface="Helvetica Neue"/>
                <a:ea typeface="Helvetica Neue"/>
                <a:cs typeface="Helvetica Neue"/>
                <a:sym typeface="Helvetica Neue"/>
              </a:rPr>
              <a:t>Adecuar el número de materiales diseñadas para infancia, niñez, adolescencia, juventud y sus problemáticas centrales en el campo de la salud mental, en Bogotá D.C</a:t>
            </a:r>
            <a:endParaRPr/>
          </a:p>
          <a:p>
            <a:pPr marL="0" marR="0" lvl="0" indent="0" algn="just" rtl="0">
              <a:lnSpc>
                <a:spcPct val="100000"/>
              </a:lnSpc>
              <a:spcBef>
                <a:spcPts val="0"/>
              </a:spcBef>
              <a:spcAft>
                <a:spcPts val="0"/>
              </a:spcAft>
              <a:buNone/>
            </a:pPr>
            <a:endParaRPr sz="800" b="0" i="0" u="none" strike="noStrike" cap="none">
              <a:solidFill>
                <a:srgbClr val="000000"/>
              </a:solidFill>
              <a:latin typeface="Helvetica Neue"/>
              <a:ea typeface="Helvetica Neue"/>
              <a:cs typeface="Helvetica Neue"/>
              <a:sym typeface="Helvetica Neue"/>
            </a:endParaRPr>
          </a:p>
          <a:p>
            <a:pPr marL="0" marR="0" lvl="0" indent="0" algn="just" rtl="0">
              <a:lnSpc>
                <a:spcPct val="100000"/>
              </a:lnSpc>
              <a:spcBef>
                <a:spcPts val="0"/>
              </a:spcBef>
              <a:spcAft>
                <a:spcPts val="0"/>
              </a:spcAft>
              <a:buNone/>
            </a:pPr>
            <a:r>
              <a:rPr lang="es-CO" sz="800" b="0" i="0" u="none" strike="noStrike" cap="none">
                <a:solidFill>
                  <a:srgbClr val="000000"/>
                </a:solidFill>
                <a:latin typeface="Helvetica Neue"/>
                <a:ea typeface="Helvetica Neue"/>
                <a:cs typeface="Helvetica Neue"/>
                <a:sym typeface="Helvetica Neue"/>
              </a:rPr>
              <a:t>Integrar en un portal específico las herramientas relacionadas a infancia, niñez, adolescencia, juventud y sus problemáticas centrales en el campo de la salud mental, en Bogotá D.C.</a:t>
            </a:r>
            <a:endParaRPr/>
          </a:p>
        </p:txBody>
      </p:sp>
      <p:sp>
        <p:nvSpPr>
          <p:cNvPr id="241" name="Google Shape;241;p4"/>
          <p:cNvSpPr/>
          <p:nvPr/>
        </p:nvSpPr>
        <p:spPr>
          <a:xfrm>
            <a:off x="255719" y="5914495"/>
            <a:ext cx="42718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400" b="1" i="0" u="none" strike="noStrike" cap="none">
                <a:solidFill>
                  <a:srgbClr val="2F5496"/>
                </a:solidFill>
                <a:latin typeface="Arial"/>
                <a:ea typeface="Arial"/>
                <a:cs typeface="Arial"/>
                <a:sym typeface="Arial"/>
              </a:rPr>
              <a:t>1.</a:t>
            </a:r>
            <a:endParaRPr sz="1400" b="0" i="0" u="none" strike="noStrike" cap="none">
              <a:solidFill>
                <a:srgbClr val="2F5496"/>
              </a:solidFill>
              <a:latin typeface="Arial"/>
              <a:ea typeface="Arial"/>
              <a:cs typeface="Arial"/>
              <a:sym typeface="Arial"/>
            </a:endParaRPr>
          </a:p>
        </p:txBody>
      </p:sp>
      <p:sp>
        <p:nvSpPr>
          <p:cNvPr id="242" name="Google Shape;242;p4"/>
          <p:cNvSpPr/>
          <p:nvPr/>
        </p:nvSpPr>
        <p:spPr>
          <a:xfrm>
            <a:off x="6295769" y="5868328"/>
            <a:ext cx="2961732" cy="46166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800" b="0" i="0" u="none" strike="noStrike" cap="none">
                <a:solidFill>
                  <a:srgbClr val="000000"/>
                </a:solidFill>
                <a:latin typeface="Helvetica Neue"/>
                <a:ea typeface="Helvetica Neue"/>
                <a:cs typeface="Helvetica Neue"/>
                <a:sym typeface="Helvetica Neue"/>
              </a:rPr>
              <a:t>Implementar las estrategias de comunicación y difusión en infancia, niñez, adolescencia, juventud y sus problemáticas centrales en el campo de la salud mental, en Bogotá D.C.</a:t>
            </a:r>
            <a:endParaRPr/>
          </a:p>
        </p:txBody>
      </p:sp>
      <p:sp>
        <p:nvSpPr>
          <p:cNvPr id="243" name="Google Shape;243;p4"/>
          <p:cNvSpPr/>
          <p:nvPr/>
        </p:nvSpPr>
        <p:spPr>
          <a:xfrm>
            <a:off x="255719" y="6344645"/>
            <a:ext cx="42718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400" b="1" i="0" u="none" strike="noStrike" cap="none">
                <a:solidFill>
                  <a:srgbClr val="2F5496"/>
                </a:solidFill>
                <a:latin typeface="Arial"/>
                <a:ea typeface="Arial"/>
                <a:cs typeface="Arial"/>
                <a:sym typeface="Arial"/>
              </a:rPr>
              <a:t>2.</a:t>
            </a:r>
            <a:endParaRPr sz="1400" b="0" i="0" u="none" strike="noStrike" cap="none">
              <a:solidFill>
                <a:srgbClr val="2F5496"/>
              </a:solidFill>
              <a:latin typeface="Arial"/>
              <a:ea typeface="Arial"/>
              <a:cs typeface="Arial"/>
              <a:sym typeface="Arial"/>
            </a:endParaRPr>
          </a:p>
        </p:txBody>
      </p:sp>
      <p:sp>
        <p:nvSpPr>
          <p:cNvPr id="244" name="Google Shape;244;p4"/>
          <p:cNvSpPr/>
          <p:nvPr/>
        </p:nvSpPr>
        <p:spPr>
          <a:xfrm>
            <a:off x="5891199" y="5898705"/>
            <a:ext cx="42718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1400" b="1" i="0" u="none" strike="noStrike" cap="none">
                <a:solidFill>
                  <a:srgbClr val="2F5496"/>
                </a:solidFill>
                <a:latin typeface="Arial"/>
                <a:ea typeface="Arial"/>
                <a:cs typeface="Arial"/>
                <a:sym typeface="Arial"/>
              </a:rPr>
              <a:t>3.</a:t>
            </a:r>
            <a:endParaRPr sz="1400" b="0" i="0" u="none" strike="noStrike" cap="none">
              <a:solidFill>
                <a:srgbClr val="2F5496"/>
              </a:solidFill>
              <a:latin typeface="Arial"/>
              <a:ea typeface="Arial"/>
              <a:cs typeface="Arial"/>
              <a:sym typeface="Arial"/>
            </a:endParaRPr>
          </a:p>
        </p:txBody>
      </p:sp>
      <p:sp>
        <p:nvSpPr>
          <p:cNvPr id="245" name="Google Shape;245;p4"/>
          <p:cNvSpPr/>
          <p:nvPr/>
        </p:nvSpPr>
        <p:spPr>
          <a:xfrm>
            <a:off x="9306661" y="5758359"/>
            <a:ext cx="1654623" cy="11387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3200" b="1" i="0" u="none" strike="noStrike" cap="none">
                <a:solidFill>
                  <a:srgbClr val="008080"/>
                </a:solidFill>
                <a:latin typeface="Arial"/>
                <a:ea typeface="Arial"/>
                <a:cs typeface="Arial"/>
                <a:sym typeface="Arial"/>
              </a:rPr>
              <a:t>829.345</a:t>
            </a:r>
            <a:endParaRPr sz="3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br>
              <a:rPr lang="es-CO"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5"/>
          <p:cNvSpPr txBox="1"/>
          <p:nvPr/>
        </p:nvSpPr>
        <p:spPr>
          <a:xfrm>
            <a:off x="5225409" y="6639446"/>
            <a:ext cx="1741182"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Helvetica Neue"/>
                <a:ea typeface="Helvetica Neue"/>
                <a:cs typeface="Helvetica Neue"/>
                <a:sym typeface="Helvetica Neue"/>
              </a:rPr>
              <a:t>www.---------------.gov.co</a:t>
            </a:r>
            <a:endParaRPr sz="1400" b="0" i="0" u="none" strike="noStrike" cap="none">
              <a:solidFill>
                <a:srgbClr val="000000"/>
              </a:solidFill>
              <a:latin typeface="Arial"/>
              <a:ea typeface="Arial"/>
              <a:cs typeface="Arial"/>
              <a:sym typeface="Arial"/>
            </a:endParaRPr>
          </a:p>
        </p:txBody>
      </p:sp>
      <p:sp>
        <p:nvSpPr>
          <p:cNvPr id="251" name="Google Shape;251;p5"/>
          <p:cNvSpPr/>
          <p:nvPr/>
        </p:nvSpPr>
        <p:spPr>
          <a:xfrm>
            <a:off x="142504" y="1044357"/>
            <a:ext cx="11906992" cy="646331"/>
          </a:xfrm>
          <a:prstGeom prst="rect">
            <a:avLst/>
          </a:prstGeom>
          <a:solidFill>
            <a:schemeClr val="lt1"/>
          </a:solidFill>
          <a:ln w="1587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1" i="0" u="none" strike="noStrike" cap="none">
                <a:solidFill>
                  <a:srgbClr val="385623"/>
                </a:solidFill>
                <a:latin typeface="Arial"/>
                <a:ea typeface="Arial"/>
                <a:cs typeface="Arial"/>
                <a:sym typeface="Arial"/>
              </a:rPr>
              <a:t>OPTIMIZACIÓN - ADECUAR LA OFERTA DE RECURSOS VIRTUALES Y MULTIMEDIALES EN INFANCIA, NIÑEZ, ADOLESCENCIA, JUVENTUD Y SUS PROBLEMÁTICAS CENTRALES EN EL CAMPO DE LA SALUD MENTAL, EN BOGOTÁ D.C, A PARTIR DEL PROTOTIPO DEL PORTAL WWW.MENTALPUNTODEAPOYO BOGOTÁ</a:t>
            </a:r>
            <a:endParaRPr sz="1200" b="1" i="0" u="none" strike="noStrike" cap="none">
              <a:solidFill>
                <a:srgbClr val="385623"/>
              </a:solidFill>
              <a:latin typeface="Arial"/>
              <a:ea typeface="Arial"/>
              <a:cs typeface="Arial"/>
              <a:sym typeface="Arial"/>
            </a:endParaRPr>
          </a:p>
        </p:txBody>
      </p:sp>
      <p:sp>
        <p:nvSpPr>
          <p:cNvPr id="252" name="Google Shape;252;p5"/>
          <p:cNvSpPr/>
          <p:nvPr/>
        </p:nvSpPr>
        <p:spPr>
          <a:xfrm>
            <a:off x="234968" y="232810"/>
            <a:ext cx="2381232" cy="467017"/>
          </a:xfrm>
          <a:prstGeom prst="rect">
            <a:avLst/>
          </a:prstGeom>
          <a:solidFill>
            <a:srgbClr val="385623"/>
          </a:solidFill>
          <a:ln w="12700" cap="flat" cmpd="sng">
            <a:solidFill>
              <a:srgbClr val="3856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s-CO" sz="1800" b="1" i="0" u="none" strike="noStrike" cap="none">
                <a:solidFill>
                  <a:srgbClr val="FFFFFF"/>
                </a:solidFill>
                <a:latin typeface="Arial"/>
                <a:ea typeface="Arial"/>
                <a:cs typeface="Arial"/>
                <a:sym typeface="Arial"/>
              </a:rPr>
              <a:t>BPIN 2020000100242</a:t>
            </a:r>
            <a:endParaRPr sz="1800" b="0" i="0" u="none" strike="noStrike" cap="none">
              <a:solidFill>
                <a:schemeClr val="lt1"/>
              </a:solidFill>
              <a:latin typeface="Arial"/>
              <a:ea typeface="Arial"/>
              <a:cs typeface="Arial"/>
              <a:sym typeface="Arial"/>
            </a:endParaRPr>
          </a:p>
        </p:txBody>
      </p:sp>
      <p:sp>
        <p:nvSpPr>
          <p:cNvPr id="253" name="Google Shape;253;p5"/>
          <p:cNvSpPr/>
          <p:nvPr/>
        </p:nvSpPr>
        <p:spPr>
          <a:xfrm>
            <a:off x="234968" y="1878747"/>
            <a:ext cx="5896099" cy="4524315"/>
          </a:xfrm>
          <a:prstGeom prst="rect">
            <a:avLst/>
          </a:prstGeom>
          <a:solidFill>
            <a:schemeClr val="l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900" b="1" i="0" u="none" strike="noStrike" cap="none">
                <a:solidFill>
                  <a:srgbClr val="385623"/>
                </a:solidFill>
                <a:latin typeface="Arial Narrow"/>
                <a:ea typeface="Arial Narrow"/>
                <a:cs typeface="Arial Narrow"/>
                <a:sym typeface="Arial Narrow"/>
              </a:rPr>
              <a:t>Impacto del Proyecto</a:t>
            </a:r>
            <a:br>
              <a:rPr lang="es-CO" sz="900" b="1" i="0" u="none" strike="noStrike" cap="none">
                <a:solidFill>
                  <a:srgbClr val="385623"/>
                </a:solidFill>
                <a:latin typeface="Arial Narrow"/>
                <a:ea typeface="Arial Narrow"/>
                <a:cs typeface="Arial Narrow"/>
                <a:sym typeface="Arial Narrow"/>
              </a:rPr>
            </a:br>
            <a:endParaRPr sz="900" b="1" i="0" u="none" strike="noStrike" cap="none">
              <a:solidFill>
                <a:schemeClr val="dk1"/>
              </a:solidFill>
              <a:latin typeface="Arial Narrow"/>
              <a:ea typeface="Arial Narrow"/>
              <a:cs typeface="Arial Narrow"/>
              <a:sym typeface="Arial Narrow"/>
            </a:endParaRPr>
          </a:p>
          <a:p>
            <a:pPr marL="0" marR="0" lvl="0" indent="0" algn="l" rtl="0">
              <a:lnSpc>
                <a:spcPct val="100000"/>
              </a:lnSpc>
              <a:spcBef>
                <a:spcPts val="0"/>
              </a:spcBef>
              <a:spcAft>
                <a:spcPts val="0"/>
              </a:spcAft>
              <a:buNone/>
            </a:pPr>
            <a:r>
              <a:rPr lang="es-CO" sz="900" b="1" i="0" u="none" strike="noStrike" cap="none">
                <a:solidFill>
                  <a:srgbClr val="548135"/>
                </a:solidFill>
                <a:latin typeface="Arial Narrow"/>
                <a:ea typeface="Arial Narrow"/>
                <a:cs typeface="Arial Narrow"/>
                <a:sym typeface="Arial Narrow"/>
              </a:rPr>
              <a:t>INCREMENTO DE LA OFERTA DE RECURSOS VIRTUALES CON EL PROPÓSITO DE BRINDAR A LA COMUNIDAD UN ENTORNO DE RECURSOS DE COMUNICACIÓN – INFORMACIÓN – ORIENTACIÓN CLÍNICA, EN EL CAMPO DE LA SALUD MENTAL, ENFOCADO EN INFANCIA, NIÑEZ, ADOLESCENCIA Y JUVENTUD</a:t>
            </a:r>
            <a:endParaRPr/>
          </a:p>
          <a:p>
            <a:pPr marL="0" marR="0" lvl="0" indent="0" algn="l" rtl="0">
              <a:lnSpc>
                <a:spcPct val="100000"/>
              </a:lnSpc>
              <a:spcBef>
                <a:spcPts val="0"/>
              </a:spcBef>
              <a:spcAft>
                <a:spcPts val="0"/>
              </a:spcAft>
              <a:buNone/>
            </a:pPr>
            <a:endParaRPr sz="900" b="1" i="0" u="none" strike="noStrike" cap="none">
              <a:solidFill>
                <a:srgbClr val="385623"/>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0" i="0" u="none" strike="noStrike" cap="none">
                <a:solidFill>
                  <a:schemeClr val="dk1"/>
                </a:solidFill>
                <a:latin typeface="Arial Narrow"/>
                <a:ea typeface="Arial Narrow"/>
                <a:cs typeface="Arial Narrow"/>
                <a:sym typeface="Arial Narrow"/>
              </a:rPr>
              <a:t>Nuevo conocimiento: Se logrará una importante generación de nuevo conocimiento con base en el trabajo permanente del equipo interdisciplinario responsable de la ejecución de la propuesta con diversos grupos que incluyen niños, adolescentes, jóvenes, padres, cuidadores, docentes, orientadores, periodistas, influenciadores, personal de salud y población general, de Bogotá D.C.</a:t>
            </a:r>
            <a:endParaRPr/>
          </a:p>
          <a:p>
            <a:pPr marL="0" marR="0" lvl="0" indent="0" algn="just"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0" i="0" u="none" strike="noStrike" cap="none">
                <a:solidFill>
                  <a:schemeClr val="dk1"/>
                </a:solidFill>
                <a:latin typeface="Arial Narrow"/>
                <a:ea typeface="Arial Narrow"/>
                <a:cs typeface="Arial Narrow"/>
                <a:sym typeface="Arial Narrow"/>
              </a:rPr>
              <a:t>Desarrollos tecnológicos: Los desarrollos tecnológicos incluyen distintas herramientas electrónicas: Chatbox; videojuego, y la configuración de un espacio virtual: Sitio - hijo del portal www.mentalpuntodeapoyo, repositorio de dichas herramientas, de otros materiales multimediales, y de foros y redes sociales, primordialmente relativas a la infancia, niñez, adolescencia y juventud.</a:t>
            </a:r>
            <a:endParaRPr/>
          </a:p>
          <a:p>
            <a:pPr marL="0" marR="0" lvl="0" indent="0" algn="just"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0" i="0" u="none" strike="noStrike" cap="none">
                <a:solidFill>
                  <a:schemeClr val="dk1"/>
                </a:solidFill>
                <a:latin typeface="Arial Narrow"/>
                <a:ea typeface="Arial Narrow"/>
                <a:cs typeface="Arial Narrow"/>
                <a:sym typeface="Arial Narrow"/>
              </a:rPr>
              <a:t>Generación de capacidades: Este proyecto, pretende aumentar la disponibilidad de herramientas electrónicas de psicoeducación, promoción, primera línea de cuidado, prevención de problemas y trastornos mentales y orientar hacia la búsqueda de ayuda. </a:t>
            </a:r>
            <a:endParaRPr/>
          </a:p>
          <a:p>
            <a:pPr marL="0" marR="0" lvl="0" indent="0" algn="just"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0" i="0" u="none" strike="noStrike" cap="none">
                <a:solidFill>
                  <a:schemeClr val="dk1"/>
                </a:solidFill>
                <a:latin typeface="Arial Narrow"/>
                <a:ea typeface="Arial Narrow"/>
                <a:cs typeface="Arial Narrow"/>
                <a:sym typeface="Arial Narrow"/>
              </a:rPr>
              <a:t>Fortalecimiento de capacidades la (s) entidad (es): Particularmente, instituciones educativas de Bogotá D.C., se verán fortalecidas con la participación de 150 docentes/orientadores escolares en el diplomado Orientando hacia la salud mental en las instituciones educativas.</a:t>
            </a:r>
            <a:endParaRPr/>
          </a:p>
          <a:p>
            <a:pPr marL="0" marR="0" lvl="0" indent="0" algn="l" rtl="0">
              <a:lnSpc>
                <a:spcPct val="100000"/>
              </a:lnSpc>
              <a:spcBef>
                <a:spcPts val="0"/>
              </a:spcBef>
              <a:spcAft>
                <a:spcPts val="0"/>
              </a:spcAft>
              <a:buNone/>
            </a:pPr>
            <a:endParaRPr sz="900" b="1" i="0" u="none" strike="noStrike" cap="none">
              <a:solidFill>
                <a:srgbClr val="385623"/>
              </a:solidFill>
              <a:latin typeface="Arial Narrow"/>
              <a:ea typeface="Arial Narrow"/>
              <a:cs typeface="Arial Narrow"/>
              <a:sym typeface="Arial Narrow"/>
            </a:endParaRPr>
          </a:p>
          <a:p>
            <a:pPr marL="0" marR="0" lvl="0" indent="0" algn="l" rtl="0">
              <a:lnSpc>
                <a:spcPct val="100000"/>
              </a:lnSpc>
              <a:spcBef>
                <a:spcPts val="0"/>
              </a:spcBef>
              <a:spcAft>
                <a:spcPts val="0"/>
              </a:spcAft>
              <a:buNone/>
            </a:pPr>
            <a:r>
              <a:rPr lang="es-CO" sz="900" b="1" i="0" u="none" strike="noStrike" cap="none">
                <a:solidFill>
                  <a:srgbClr val="548135"/>
                </a:solidFill>
                <a:latin typeface="Arial Narrow"/>
                <a:ea typeface="Arial Narrow"/>
                <a:cs typeface="Arial Narrow"/>
                <a:sym typeface="Arial Narrow"/>
              </a:rPr>
              <a:t>SECTORES</a:t>
            </a:r>
            <a:endParaRPr/>
          </a:p>
          <a:p>
            <a:pPr marL="0" marR="0" lvl="0" indent="0" algn="l"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l" rtl="0">
              <a:lnSpc>
                <a:spcPct val="100000"/>
              </a:lnSpc>
              <a:spcBef>
                <a:spcPts val="0"/>
              </a:spcBef>
              <a:spcAft>
                <a:spcPts val="0"/>
              </a:spcAft>
              <a:buNone/>
            </a:pPr>
            <a:r>
              <a:rPr lang="es-CO" sz="900" b="0" i="0" u="none" strike="noStrike" cap="none">
                <a:solidFill>
                  <a:schemeClr val="dk1"/>
                </a:solidFill>
                <a:latin typeface="Arial Narrow"/>
                <a:ea typeface="Arial Narrow"/>
                <a:cs typeface="Arial Narrow"/>
                <a:sym typeface="Arial Narrow"/>
              </a:rPr>
              <a:t>Debido a las características del sitio-hijo, su uso puede ser extendido no solo en la industria de la salud mental sino los sectores del bienestar, fitness, portales de consejería y laborales especializados en niñeras, enfermeras o cuidadores en general.</a:t>
            </a:r>
            <a:endParaRPr/>
          </a:p>
          <a:p>
            <a:pPr marL="0" marR="0" lvl="0" indent="0" algn="l"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1" i="0" u="none" strike="noStrike" cap="none">
                <a:solidFill>
                  <a:srgbClr val="548135"/>
                </a:solidFill>
                <a:latin typeface="Arial Narrow"/>
                <a:ea typeface="Arial Narrow"/>
                <a:cs typeface="Arial Narrow"/>
                <a:sym typeface="Arial Narrow"/>
              </a:rPr>
              <a:t>ALERTAS</a:t>
            </a:r>
            <a:endParaRPr/>
          </a:p>
          <a:p>
            <a:pPr marL="0" marR="0" lvl="0" indent="0" algn="just" rtl="0">
              <a:lnSpc>
                <a:spcPct val="100000"/>
              </a:lnSpc>
              <a:spcBef>
                <a:spcPts val="0"/>
              </a:spcBef>
              <a:spcAft>
                <a:spcPts val="0"/>
              </a:spcAft>
              <a:buNone/>
            </a:pPr>
            <a:endParaRPr sz="900" b="1" i="0" u="none" strike="noStrike" cap="none">
              <a:solidFill>
                <a:srgbClr val="548135"/>
              </a:solidFill>
              <a:latin typeface="Arial Narrow"/>
              <a:ea typeface="Arial Narrow"/>
              <a:cs typeface="Arial Narrow"/>
              <a:sym typeface="Arial Narrow"/>
            </a:endParaRPr>
          </a:p>
          <a:p>
            <a:pPr marL="171450" marR="0" lvl="0" indent="-171450" algn="just" rtl="0">
              <a:lnSpc>
                <a:spcPct val="100000"/>
              </a:lnSpc>
              <a:spcBef>
                <a:spcPts val="0"/>
              </a:spcBef>
              <a:spcAft>
                <a:spcPts val="0"/>
              </a:spcAft>
              <a:buClr>
                <a:srgbClr val="000000"/>
              </a:buClr>
              <a:buSzPts val="900"/>
              <a:buFont typeface="Arial"/>
              <a:buChar char="•"/>
            </a:pPr>
            <a:r>
              <a:rPr lang="es-CO" sz="900" b="0" i="0" u="none" strike="noStrike" cap="none">
                <a:solidFill>
                  <a:schemeClr val="dk1"/>
                </a:solidFill>
                <a:latin typeface="Arial Narrow"/>
                <a:ea typeface="Arial Narrow"/>
                <a:cs typeface="Arial Narrow"/>
                <a:sym typeface="Arial Narrow"/>
              </a:rPr>
              <a:t>Ninguna, el proyecto avanza adecuadamente.</a:t>
            </a:r>
            <a:endParaRPr/>
          </a:p>
          <a:p>
            <a:pPr marL="0" marR="0" lvl="0" indent="0" algn="just" rtl="0">
              <a:lnSpc>
                <a:spcPct val="100000"/>
              </a:lnSpc>
              <a:spcBef>
                <a:spcPts val="0"/>
              </a:spcBef>
              <a:spcAft>
                <a:spcPts val="0"/>
              </a:spcAft>
              <a:buNone/>
            </a:pPr>
            <a:endParaRPr sz="900" b="1"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900" b="1"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900" b="1" i="0" u="none" strike="noStrike" cap="none">
              <a:solidFill>
                <a:schemeClr val="dk1"/>
              </a:solidFill>
              <a:latin typeface="Arial Narrow"/>
              <a:ea typeface="Arial Narrow"/>
              <a:cs typeface="Arial Narrow"/>
              <a:sym typeface="Arial Narrow"/>
            </a:endParaRPr>
          </a:p>
        </p:txBody>
      </p:sp>
      <p:sp>
        <p:nvSpPr>
          <p:cNvPr id="254" name="Google Shape;254;p5"/>
          <p:cNvSpPr/>
          <p:nvPr/>
        </p:nvSpPr>
        <p:spPr>
          <a:xfrm>
            <a:off x="6203866" y="1881056"/>
            <a:ext cx="5845630" cy="4106508"/>
          </a:xfrm>
          <a:prstGeom prst="rect">
            <a:avLst/>
          </a:prstGeom>
          <a:solidFill>
            <a:schemeClr val="lt1"/>
          </a:solidFill>
          <a:ln w="9525" cap="flat" cmpd="sng">
            <a:solidFill>
              <a:schemeClr val="dk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900" b="1" i="0" u="none" strike="noStrike" cap="none">
                <a:solidFill>
                  <a:srgbClr val="385623"/>
                </a:solidFill>
                <a:latin typeface="Arial Narrow"/>
                <a:ea typeface="Arial Narrow"/>
                <a:cs typeface="Arial Narrow"/>
                <a:sym typeface="Arial Narrow"/>
              </a:rPr>
              <a:t>Sostenibilidad del Proyecto</a:t>
            </a:r>
            <a:endParaRPr sz="900" b="0" i="0" u="none" strike="noStrike" cap="none">
              <a:solidFill>
                <a:srgbClr val="385623"/>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900" b="0" i="0" u="none" strike="noStrike" cap="none">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1" i="0" u="none" strike="noStrike" cap="none">
                <a:solidFill>
                  <a:srgbClr val="548135"/>
                </a:solidFill>
                <a:latin typeface="Arial Narrow"/>
                <a:ea typeface="Arial Narrow"/>
                <a:cs typeface="Arial Narrow"/>
                <a:sym typeface="Arial Narrow"/>
              </a:rPr>
              <a:t>EJECUCIÓN</a:t>
            </a:r>
            <a:endParaRPr/>
          </a:p>
          <a:p>
            <a:pPr marL="0" marR="0" lvl="0" indent="0" algn="just" rtl="0">
              <a:lnSpc>
                <a:spcPct val="100000"/>
              </a:lnSpc>
              <a:spcBef>
                <a:spcPts val="0"/>
              </a:spcBef>
              <a:spcAft>
                <a:spcPts val="0"/>
              </a:spcAft>
              <a:buNone/>
            </a:pPr>
            <a:endParaRPr sz="900" b="0" i="0" u="none" strike="noStrike" cap="none">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0" i="0" u="none" strike="noStrike" cap="none">
                <a:solidFill>
                  <a:schemeClr val="dk1"/>
                </a:solidFill>
                <a:latin typeface="Arial Narrow"/>
                <a:ea typeface="Arial Narrow"/>
                <a:cs typeface="Arial Narrow"/>
                <a:sym typeface="Arial Narrow"/>
              </a:rPr>
              <a:t>Conforme al ACUERDO Nº 617- Política Ecológica y Ambiental de la Pontificia Universidad Javeriana, que tiene como objetivo “ofrecer a la Universidad unas orientaciones institucionales y un horizonte de acción sobre sus compromisos en materia de responsabilidad ambiental desde una perspectiva de ecología humana e integral; asumiendo las orientaciones de la Iglesia, de la Compañía de Jesús y la normatividad sobre el tema, para incidir en el fortalecimiento de una cultura del cuidado de nuestra casa común”, el proyecto acoge los lineamientos del Acuerdo, en particular los numerales 5, cuya estrategia está enfocada a “Prevenir, reducir y buscar alternativas a los impactos negativos que pudieran derivarse de la actividad universitaria, de acuerdo con los estándares de consumo responsable y uso eficiente de insumos, bienes y servicios, que defina la Universidad” y el numeral 7, con la estrategia: “Favorecer condiciones de producción limpia, en la compra de suministros, la recepción de donaciones, la construcción de infraestructura y la relación con proveedores” (115). </a:t>
            </a:r>
            <a:endParaRPr sz="900" b="0" i="0" u="none" strike="noStrike" cap="none">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900" b="0" i="0" u="none" strike="noStrike" cap="none">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1" i="0" u="none" strike="noStrike" cap="none">
                <a:solidFill>
                  <a:srgbClr val="548135"/>
                </a:solidFill>
                <a:latin typeface="Arial Narrow"/>
                <a:ea typeface="Arial Narrow"/>
                <a:cs typeface="Arial Narrow"/>
                <a:sym typeface="Arial Narrow"/>
              </a:rPr>
              <a:t>Estrategia</a:t>
            </a:r>
            <a:r>
              <a:rPr lang="es-CO" sz="900" b="0" i="0" u="none" strike="noStrike" cap="none">
                <a:solidFill>
                  <a:srgbClr val="548135"/>
                </a:solidFill>
                <a:latin typeface="Arial Narrow"/>
                <a:ea typeface="Arial Narrow"/>
                <a:cs typeface="Arial Narrow"/>
                <a:sym typeface="Arial Narrow"/>
              </a:rPr>
              <a:t> </a:t>
            </a:r>
            <a:endParaRPr/>
          </a:p>
          <a:p>
            <a:pPr marL="0" marR="0" lvl="0" indent="0" algn="just" rtl="0">
              <a:lnSpc>
                <a:spcPct val="100000"/>
              </a:lnSpc>
              <a:spcBef>
                <a:spcPts val="0"/>
              </a:spcBef>
              <a:spcAft>
                <a:spcPts val="0"/>
              </a:spcAft>
              <a:buNone/>
            </a:pPr>
            <a:endParaRPr sz="900" b="0" i="0" u="none" strike="noStrike" cap="none">
              <a:solidFill>
                <a:srgbClr val="000000"/>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1" i="0" u="none" strike="noStrike" cap="none">
                <a:solidFill>
                  <a:schemeClr val="dk1"/>
                </a:solidFill>
                <a:latin typeface="Arial Narrow"/>
                <a:ea typeface="Arial Narrow"/>
                <a:cs typeface="Arial Narrow"/>
                <a:sym typeface="Arial Narrow"/>
              </a:rPr>
              <a:t>Sostenibilidad funcional y operativa:</a:t>
            </a:r>
            <a:r>
              <a:rPr lang="es-CO" sz="900" b="0" i="0" u="none" strike="noStrike" cap="none">
                <a:solidFill>
                  <a:schemeClr val="dk1"/>
                </a:solidFill>
                <a:latin typeface="Arial Narrow"/>
                <a:ea typeface="Arial Narrow"/>
                <a:cs typeface="Arial Narrow"/>
                <a:sym typeface="Arial Narrow"/>
              </a:rPr>
              <a:t> La vinculación del Sitio – hijo y sus componentes a la universidad y al hospital participante sustentan su permanencia y mantenimiento. Igualmente, contar en estas instituciones con profesionales especializados, en formación y con estudiantes de pregrado y sus Semilleros de Investigación en estas instituciones. </a:t>
            </a:r>
            <a:endParaRPr/>
          </a:p>
          <a:p>
            <a:pPr marL="0" marR="0" lvl="0" indent="0" algn="just"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r>
              <a:rPr lang="es-CO" sz="900" b="1" i="0" u="none" strike="noStrike" cap="none">
                <a:solidFill>
                  <a:schemeClr val="dk1"/>
                </a:solidFill>
                <a:latin typeface="Arial Narrow"/>
                <a:ea typeface="Arial Narrow"/>
                <a:cs typeface="Arial Narrow"/>
                <a:sym typeface="Arial Narrow"/>
              </a:rPr>
              <a:t>Sostenibilidad social:</a:t>
            </a:r>
            <a:r>
              <a:rPr lang="es-CO" sz="900" b="0" i="0" u="none" strike="noStrike" cap="none">
                <a:solidFill>
                  <a:schemeClr val="dk1"/>
                </a:solidFill>
                <a:latin typeface="Arial Narrow"/>
                <a:ea typeface="Arial Narrow"/>
                <a:cs typeface="Arial Narrow"/>
                <a:sym typeface="Arial Narrow"/>
              </a:rPr>
              <a:t> Las características de interactividad del Sitio – hijo, de las herramientas electrónicas y materiales restantes, su amplia difusión a instituciones educativas, de salud, grupos de padres y cuidadores y a la población general garantizan las contribuciones y la actualización permanentes. </a:t>
            </a:r>
            <a:endParaRPr/>
          </a:p>
          <a:p>
            <a:pPr marL="0" marR="0" lvl="0" indent="0" algn="just" rtl="0">
              <a:lnSpc>
                <a:spcPct val="100000"/>
              </a:lnSpc>
              <a:spcBef>
                <a:spcPts val="0"/>
              </a:spcBef>
              <a:spcAft>
                <a:spcPts val="0"/>
              </a:spcAft>
              <a:buNone/>
            </a:pPr>
            <a:endParaRPr sz="90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105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105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1050" b="0" i="0" u="none" strike="noStrike" cap="none">
              <a:solidFill>
                <a:schemeClr val="dk1"/>
              </a:solidFill>
              <a:latin typeface="Arial Narrow"/>
              <a:ea typeface="Arial Narrow"/>
              <a:cs typeface="Arial Narrow"/>
              <a:sym typeface="Arial Narrow"/>
            </a:endParaRPr>
          </a:p>
          <a:p>
            <a:pPr marL="0" marR="0" lvl="0" indent="0" algn="just" rtl="0">
              <a:lnSpc>
                <a:spcPct val="100000"/>
              </a:lnSpc>
              <a:spcBef>
                <a:spcPts val="0"/>
              </a:spcBef>
              <a:spcAft>
                <a:spcPts val="0"/>
              </a:spcAft>
              <a:buNone/>
            </a:pPr>
            <a:endParaRPr sz="1050" b="0" i="0" u="none" strike="noStrike" cap="none">
              <a:solidFill>
                <a:schemeClr val="dk1"/>
              </a:solidFill>
              <a:latin typeface="Arial Narrow"/>
              <a:ea typeface="Arial Narrow"/>
              <a:cs typeface="Arial Narrow"/>
              <a:sym typeface="Arial Narrow"/>
            </a:endParaRPr>
          </a:p>
        </p:txBody>
      </p:sp>
      <p:cxnSp>
        <p:nvCxnSpPr>
          <p:cNvPr id="255" name="Google Shape;255;p5"/>
          <p:cNvCxnSpPr/>
          <p:nvPr/>
        </p:nvCxnSpPr>
        <p:spPr>
          <a:xfrm>
            <a:off x="142504" y="1690688"/>
            <a:ext cx="0" cy="4947618"/>
          </a:xfrm>
          <a:prstGeom prst="straightConnector1">
            <a:avLst/>
          </a:prstGeom>
          <a:noFill/>
          <a:ln w="19050" cap="flat" cmpd="sng">
            <a:solidFill>
              <a:srgbClr val="385623"/>
            </a:solidFill>
            <a:prstDash val="solid"/>
            <a:miter lim="800000"/>
            <a:headEnd type="none" w="sm" len="sm"/>
            <a:tailEnd type="none" w="sm" len="sm"/>
          </a:ln>
        </p:spPr>
      </p:cxnSp>
      <p:pic>
        <p:nvPicPr>
          <p:cNvPr id="256" name="Google Shape;256;p5"/>
          <p:cNvPicPr preferRelativeResize="0"/>
          <p:nvPr/>
        </p:nvPicPr>
        <p:blipFill rotWithShape="1">
          <a:blip r:embed="rId3">
            <a:alphaModFix/>
          </a:blip>
          <a:srcRect/>
          <a:stretch/>
        </p:blipFill>
        <p:spPr>
          <a:xfrm>
            <a:off x="10099258" y="237008"/>
            <a:ext cx="1659469" cy="6741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0"/>
        <p:cNvGrpSpPr/>
        <p:nvPr/>
      </p:nvGrpSpPr>
      <p:grpSpPr>
        <a:xfrm>
          <a:off x="0" y="0"/>
          <a:ext cx="0" cy="0"/>
          <a:chOff x="0" y="0"/>
          <a:chExt cx="0" cy="0"/>
        </a:xfrm>
      </p:grpSpPr>
      <p:sp>
        <p:nvSpPr>
          <p:cNvPr id="261" name="Google Shape;261;p26"/>
          <p:cNvSpPr txBox="1"/>
          <p:nvPr/>
        </p:nvSpPr>
        <p:spPr>
          <a:xfrm>
            <a:off x="1396693" y="583221"/>
            <a:ext cx="9111229" cy="805087"/>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chemeClr val="dk1"/>
              </a:buClr>
              <a:buSzPts val="6000"/>
              <a:buFont typeface="Helvetica Neue"/>
              <a:buNone/>
            </a:pPr>
            <a:r>
              <a:rPr lang="es-CO" sz="2400" b="1" i="0" u="none" strike="noStrike" cap="none" dirty="0">
                <a:solidFill>
                  <a:srgbClr val="000000"/>
                </a:solidFill>
                <a:latin typeface="Arial"/>
                <a:ea typeface="Arial"/>
                <a:cs typeface="Arial"/>
                <a:sym typeface="Arial"/>
              </a:rPr>
              <a:t>Línea de tiempo de ejecución del proyecto	 </a:t>
            </a:r>
            <a:endParaRPr sz="4800" b="1" i="0" u="none" strike="noStrike" cap="none" dirty="0">
              <a:solidFill>
                <a:srgbClr val="000000"/>
              </a:solidFill>
              <a:latin typeface="Arial"/>
              <a:ea typeface="Arial"/>
              <a:cs typeface="Arial"/>
              <a:sym typeface="Arial"/>
            </a:endParaRPr>
          </a:p>
          <a:p>
            <a:pPr marL="0" marR="0" lvl="0" indent="0" algn="ctr" rtl="0">
              <a:lnSpc>
                <a:spcPct val="90000"/>
              </a:lnSpc>
              <a:spcBef>
                <a:spcPts val="0"/>
              </a:spcBef>
              <a:spcAft>
                <a:spcPts val="0"/>
              </a:spcAft>
              <a:buClr>
                <a:schemeClr val="dk1"/>
              </a:buClr>
              <a:buSzPts val="6000"/>
              <a:buFont typeface="Helvetica Neue"/>
              <a:buNone/>
            </a:pPr>
            <a:r>
              <a:rPr lang="es-CO" sz="2400" b="1" i="0" u="none" strike="noStrike" cap="none" dirty="0">
                <a:solidFill>
                  <a:srgbClr val="000000"/>
                </a:solidFill>
                <a:latin typeface="Arial"/>
                <a:ea typeface="Arial"/>
                <a:cs typeface="Arial"/>
                <a:sym typeface="Arial"/>
              </a:rPr>
              <a:t>GESPROY</a:t>
            </a:r>
            <a:endParaRPr sz="2400" b="0" i="0" u="none" strike="noStrike" cap="none" dirty="0">
              <a:solidFill>
                <a:schemeClr val="lt1"/>
              </a:solidFill>
              <a:latin typeface="Arial"/>
              <a:ea typeface="Arial"/>
              <a:cs typeface="Arial"/>
              <a:sym typeface="Arial"/>
            </a:endParaRPr>
          </a:p>
        </p:txBody>
      </p:sp>
      <p:pic>
        <p:nvPicPr>
          <p:cNvPr id="3" name="Imagen 2">
            <a:extLst>
              <a:ext uri="{FF2B5EF4-FFF2-40B4-BE49-F238E27FC236}">
                <a16:creationId xmlns:a16="http://schemas.microsoft.com/office/drawing/2014/main" id="{636A4EFF-5A3E-B60B-C00E-D2EA2A83B23D}"/>
              </a:ext>
            </a:extLst>
          </p:cNvPr>
          <p:cNvPicPr>
            <a:picLocks noChangeAspect="1"/>
          </p:cNvPicPr>
          <p:nvPr/>
        </p:nvPicPr>
        <p:blipFill>
          <a:blip r:embed="rId3"/>
          <a:stretch>
            <a:fillRect/>
          </a:stretch>
        </p:blipFill>
        <p:spPr>
          <a:xfrm>
            <a:off x="528637" y="1388308"/>
            <a:ext cx="11134725" cy="53911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3" name="Imagen 2">
            <a:extLst>
              <a:ext uri="{FF2B5EF4-FFF2-40B4-BE49-F238E27FC236}">
                <a16:creationId xmlns:a16="http://schemas.microsoft.com/office/drawing/2014/main" id="{37A59F7A-D050-AD31-EFA2-528E9245AF12}"/>
              </a:ext>
            </a:extLst>
          </p:cNvPr>
          <p:cNvPicPr>
            <a:picLocks noChangeAspect="1"/>
          </p:cNvPicPr>
          <p:nvPr/>
        </p:nvPicPr>
        <p:blipFill>
          <a:blip r:embed="rId3"/>
          <a:stretch>
            <a:fillRect/>
          </a:stretch>
        </p:blipFill>
        <p:spPr>
          <a:xfrm>
            <a:off x="5644043" y="4005153"/>
            <a:ext cx="6345938" cy="2852847"/>
          </a:xfrm>
          <a:prstGeom prst="rect">
            <a:avLst/>
          </a:prstGeom>
        </p:spPr>
      </p:pic>
      <p:pic>
        <p:nvPicPr>
          <p:cNvPr id="5" name="Imagen 4">
            <a:extLst>
              <a:ext uri="{FF2B5EF4-FFF2-40B4-BE49-F238E27FC236}">
                <a16:creationId xmlns:a16="http://schemas.microsoft.com/office/drawing/2014/main" id="{8D763955-9D18-BDB9-AC6C-890134DF4091}"/>
              </a:ext>
            </a:extLst>
          </p:cNvPr>
          <p:cNvPicPr>
            <a:picLocks noChangeAspect="1"/>
          </p:cNvPicPr>
          <p:nvPr/>
        </p:nvPicPr>
        <p:blipFill>
          <a:blip r:embed="rId4"/>
          <a:stretch>
            <a:fillRect/>
          </a:stretch>
        </p:blipFill>
        <p:spPr>
          <a:xfrm>
            <a:off x="329609" y="1045974"/>
            <a:ext cx="6624084" cy="2959179"/>
          </a:xfrm>
          <a:prstGeom prst="rect">
            <a:avLst/>
          </a:prstGeom>
        </p:spPr>
      </p:pic>
      <p:sp>
        <p:nvSpPr>
          <p:cNvPr id="7" name="CuadroTexto 6">
            <a:extLst>
              <a:ext uri="{FF2B5EF4-FFF2-40B4-BE49-F238E27FC236}">
                <a16:creationId xmlns:a16="http://schemas.microsoft.com/office/drawing/2014/main" id="{136B502B-8F18-436B-8761-E224C6175EB4}"/>
              </a:ext>
            </a:extLst>
          </p:cNvPr>
          <p:cNvSpPr txBox="1"/>
          <p:nvPr/>
        </p:nvSpPr>
        <p:spPr>
          <a:xfrm>
            <a:off x="7301910" y="1903513"/>
            <a:ext cx="3564565" cy="307777"/>
          </a:xfrm>
          <a:prstGeom prst="rect">
            <a:avLst/>
          </a:prstGeom>
          <a:noFill/>
        </p:spPr>
        <p:txBody>
          <a:bodyPr wrap="square">
            <a:spAutoFit/>
          </a:bodyPr>
          <a:lstStyle/>
          <a:p>
            <a:pPr algn="ctr"/>
            <a:r>
              <a:rPr lang="es-CO" dirty="0">
                <a:hlinkClick r:id="rId5"/>
              </a:rPr>
              <a:t>https://www.javeriana.edu.co</a:t>
            </a:r>
            <a:r>
              <a:rPr lang="es-CO">
                <a:hlinkClick r:id="rId5"/>
              </a:rPr>
              <a:t>/enmental/</a:t>
            </a:r>
            <a:r>
              <a:rPr lang="es-CO"/>
              <a:t> </a:t>
            </a:r>
            <a:endParaRPr lang="es-CO"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1_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1093</Words>
  <Application>Microsoft Office PowerPoint</Application>
  <PresentationFormat>Panorámica</PresentationFormat>
  <Paragraphs>73</Paragraphs>
  <Slides>7</Slides>
  <Notes>7</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7</vt:i4>
      </vt:variant>
    </vt:vector>
  </HeadingPairs>
  <TitlesOfParts>
    <vt:vector size="13" baseType="lpstr">
      <vt:lpstr>Arial</vt:lpstr>
      <vt:lpstr>Helvetica Neue</vt:lpstr>
      <vt:lpstr>Verdana</vt:lpstr>
      <vt:lpstr>Arial Narrow</vt:lpstr>
      <vt:lpstr>1_Tema de Office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William Camilo  Baracaldo Godoy</dc:creator>
  <cp:lastModifiedBy>DAYAN JURADO</cp:lastModifiedBy>
  <cp:revision>1</cp:revision>
  <dcterms:created xsi:type="dcterms:W3CDTF">2023-05-08T00:34:42Z</dcterms:created>
  <dcterms:modified xsi:type="dcterms:W3CDTF">2025-01-31T23:07:05Z</dcterms:modified>
</cp:coreProperties>
</file>