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omments/modernComment_7FE4E2FF_607E90A8.xml" ContentType="application/vnd.ms-powerpoint.comments+xml"/>
  <Override PartName="/ppt/comments/modernComment_7FE4E300_AC78F43C.xml" ContentType="application/vnd.ms-powerpoint.comments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5" r:id="rId4"/>
    <p:sldMasterId id="2147483688" r:id="rId5"/>
  </p:sldMasterIdLst>
  <p:notesMasterIdLst>
    <p:notesMasterId r:id="rId12"/>
  </p:notesMasterIdLst>
  <p:sldIdLst>
    <p:sldId id="2145706547" r:id="rId6"/>
    <p:sldId id="2145706751" r:id="rId7"/>
    <p:sldId id="2145706752" r:id="rId8"/>
    <p:sldId id="2145706753" r:id="rId9"/>
    <p:sldId id="264" r:id="rId10"/>
    <p:sldId id="2145706749" r:id="rId11"/>
  </p:sldIdLst>
  <p:sldSz cx="12192000" cy="6858000"/>
  <p:notesSz cx="6858000" cy="9144000"/>
  <p:defaultTextStyle>
    <a:defPPr>
      <a:defRPr lang="es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18DFF330-5BBD-C509-1EB0-B2B6D8ED08CB}" name="Adriana Maritza, Guaca Ruiz" initials="AR" userId="S::amguaca@saludcapital.gov.co::524d0565-9fb2-44e9-86d7-f0471369bfe6" providerId="AD"/>
  <p188:author id="{D9CCF6A2-B98B-9F31-064D-C291AB1D5D86}" name="Maria Belen, Jaimes Sanabria" initials="MS" userId="S::mbjaimes@saludcapital.gov.co::8cd7789b-482a-4f16-8b5f-10ec9e2e13c1" providerId="AD"/>
  <p188:author id="{C1B98CDB-DB1A-5F81-D5B2-E3B1E39447C2}" name="Diana Carolina, Franco Pulido" initials="DP" userId="S::dc2franco@saludcapital.gov.co::9b8e192b-3f01-4a12-8780-6ff8b35b7e39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7" d="100"/>
          <a:sy n="77" d="100"/>
        </p:scale>
        <p:origin x="72" y="10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notesMaster" Target="notesMasters/notesMaster1.xml"/><Relationship Id="rId17" Type="http://schemas.microsoft.com/office/2018/10/relationships/authors" Target="authors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2.xml"/><Relationship Id="rId15" Type="http://schemas.openxmlformats.org/officeDocument/2006/relationships/theme" Target="theme/theme1.xml"/><Relationship Id="rId10" Type="http://schemas.openxmlformats.org/officeDocument/2006/relationships/slide" Target="slides/slide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viewProps" Target="viewProps.xml"/></Relationships>
</file>

<file path=ppt/comments/modernComment_7FE4E2FF_607E90A8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B89F893C-32E7-425E-8601-54079A51F09B}" authorId="{D9CCF6A2-B98B-9F31-064D-C291AB1D5D86}" created="2025-06-16T22:33:41.193">
    <pc:sldMkLst xmlns:pc="http://schemas.microsoft.com/office/powerpoint/2013/main/command">
      <pc:docMk/>
      <pc:sldMk cId="1618907304" sldId="2145706751"/>
    </pc:sldMkLst>
    <p188:replyLst>
      <p188:reply id="{DF944F52-6097-48F4-8045-1AC0D7B673E8}" authorId="{18DFF330-5BBD-C509-1EB0-B2B6D8ED08CB}" created="2025-06-17T00:22:47.146">
        <p188:txBody>
          <a:bodyPr/>
          <a:lstStyle/>
          <a:p>
            <a:r>
              <a:rPr lang="en-US"/>
              <a:t>el denominador es el total de muertes perinatales y el numerador el número de muertes fetales</a:t>
            </a:r>
          </a:p>
        </p188:txBody>
      </p188:reply>
    </p188:replyLst>
    <p188:txBody>
      <a:bodyPr/>
      <a:lstStyle/>
      <a:p>
        <a:r>
          <a:rPr lang="es-ES"/>
          <a:t>En la gráfica Porcentaje de muertes fetales , con respecto a qué denominador se calcularon estas muertes?, del total de muertes, estas equivalen a las fetales?</a:t>
        </a:r>
      </a:p>
    </p188:txBody>
  </p188:cm>
</p188:cmLst>
</file>

<file path=ppt/comments/modernComment_7FE4E300_AC78F43C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58221281-3478-4A8C-BA55-930765C215C5}" authorId="{D9CCF6A2-B98B-9F31-064D-C291AB1D5D86}" created="2025-06-16T22:34:55.944">
    <pc:sldMkLst xmlns:pc="http://schemas.microsoft.com/office/powerpoint/2013/main/command">
      <pc:docMk/>
      <pc:sldMk cId="2893607996" sldId="2145706752"/>
    </pc:sldMkLst>
    <p188:replyLst>
      <p188:reply id="{0E6FAD54-C033-4880-98BB-60BF75484334}" authorId="{18DFF330-5BBD-C509-1EB0-B2B6D8ED08CB}" created="2025-06-17T00:24:44.429">
        <p188:txBody>
          <a:bodyPr/>
          <a:lstStyle/>
          <a:p>
            <a:r>
              <a:rPr lang="en-US"/>
              <a:t>ajustado</a:t>
            </a:r>
          </a:p>
        </p188:txBody>
      </p188:reply>
    </p188:replyLst>
    <p188:txBody>
      <a:bodyPr/>
      <a:lstStyle/>
      <a:p>
        <a:r>
          <a:rPr lang="es-ES"/>
          <a:t>Por favor, corrija los títulos de las columnas de la tabla de 2019 a 2025</a:t>
        </a:r>
      </a:p>
    </p188:txBody>
  </p188:cm>
</p188:cmLst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0F8BB1C-43BC-432F-B8DB-B699FBC39DFB}" type="datetimeFigureOut">
              <a:rPr lang="es-CO" smtClean="0"/>
              <a:t>18/09/2025</a:t>
            </a:fld>
            <a:endParaRPr lang="es-CO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CO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DEB3106-0DD8-4935-92F0-9B03B70C9B04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5877504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B7F755-0E87-B438-07A8-B3810993989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CO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7369207-9C78-A75D-FC96-8754A3A3E93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CO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1CB97D5-42F3-98C8-5AD5-54C166D32D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4A3E2D-A485-4C07-909A-148D5A8996D7}" type="datetimeFigureOut">
              <a:rPr lang="es-CO" smtClean="0"/>
              <a:t>18/09/2025</a:t>
            </a:fld>
            <a:endParaRPr lang="es-C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B063EE-25C8-349F-4DE7-7E17650D37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DD45033-1EB2-1BA1-ABEE-14F18AA838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28874A-D2DA-4D31-95B9-A92A123A87A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8986455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DAFF91-C18E-55DD-37EB-5CE21940A8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CO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ED393D3-12C2-5937-F227-F0A4E0F97AA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CO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1F89BED-9FF5-1AA3-84E1-B8B2FAF2421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414AC27-6A34-D907-6834-AC4E9A5D71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4A3E2D-A485-4C07-909A-148D5A8996D7}" type="datetimeFigureOut">
              <a:rPr lang="es-CO" smtClean="0"/>
              <a:t>18/09/2025</a:t>
            </a:fld>
            <a:endParaRPr lang="es-CO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8C61FA6-E3E9-9A3B-4C96-B64EDC539B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ED65CFA-5251-C603-637A-E1EA79AC61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28874A-D2DA-4D31-95B9-A92A123A87A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245952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E8CF98-2B5F-A410-5408-F2D0671752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O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6B497F3-60AC-F5AB-C4D3-E6A2D32F545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O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0D559B8-98AE-AAD1-2A04-CE7B28199D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4A3E2D-A485-4C07-909A-148D5A8996D7}" type="datetimeFigureOut">
              <a:rPr lang="es-CO" smtClean="0"/>
              <a:t>18/09/2025</a:t>
            </a:fld>
            <a:endParaRPr lang="es-C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4C68990-F10A-81DD-50DF-14898C3DD7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762B26C-3925-E18D-2DC0-D53C59FACA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28874A-D2DA-4D31-95B9-A92A123A87A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0881562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AF57EBA-8471-86B5-27EA-7857379E033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CO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0603DC1-61C3-048E-D50E-B51A37592C7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O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78422E3-D6E6-45ED-C964-1A0BE3B019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4A3E2D-A485-4C07-909A-148D5A8996D7}" type="datetimeFigureOut">
              <a:rPr lang="es-CO" smtClean="0"/>
              <a:t>18/09/2025</a:t>
            </a:fld>
            <a:endParaRPr lang="es-C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EC99942-E693-DDDF-F779-E2DE017509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C093789-BC19-D65D-29EA-20B6D8FF1D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28874A-D2DA-4D31-95B9-A92A123A87A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465881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apositiva de títul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B7F755-0E87-B438-07A8-B38109939897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231783" y="1907526"/>
            <a:ext cx="7723531" cy="1514230"/>
          </a:xfr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>
            <a:lvl1pPr>
              <a:defRPr lang="en-CO" sz="4800" b="1">
                <a:solidFill>
                  <a:schemeClr val="lt1"/>
                </a:solidFill>
                <a:latin typeface="Aptos" panose="020B0004020202020204" pitchFamily="34" charset="0"/>
                <a:ea typeface="+mn-lt"/>
                <a:cs typeface="+mn-lt"/>
              </a:defRPr>
            </a:lvl1pPr>
          </a:lstStyle>
          <a:p>
            <a:pPr marL="0" lvl="0"/>
            <a:r>
              <a:rPr lang="en-US" dirty="0" err="1"/>
              <a:t>Título</a:t>
            </a:r>
            <a:br>
              <a:rPr lang="en-US" dirty="0"/>
            </a:br>
            <a:r>
              <a:rPr lang="en-US" dirty="0" err="1"/>
              <a:t>presentación</a:t>
            </a:r>
            <a:endParaRPr lang="en-CO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7369207-9C78-A75D-FC96-8754A3A3E931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231783" y="3502152"/>
            <a:ext cx="7723531" cy="677354"/>
          </a:xfr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0" indent="0">
              <a:buNone/>
              <a:defRPr lang="en-CO" sz="2000" spc="300">
                <a:solidFill>
                  <a:schemeClr val="bg1"/>
                </a:solidFill>
                <a:ea typeface="+mn-lt"/>
                <a:cs typeface="+mn-lt"/>
              </a:defRPr>
            </a:lvl1pPr>
          </a:lstStyle>
          <a:p>
            <a:pPr marL="0" lvl="0"/>
            <a:r>
              <a:rPr lang="en-US" dirty="0" err="1"/>
              <a:t>Subtítulo</a:t>
            </a:r>
            <a:r>
              <a:rPr lang="en-US" dirty="0"/>
              <a:t> / </a:t>
            </a:r>
            <a:r>
              <a:rPr lang="en-US" dirty="0" err="1"/>
              <a:t>fecha</a:t>
            </a:r>
            <a:endParaRPr lang="en-CO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1CB97D5-42F3-98C8-5AD5-54C166D32D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en-CO" smtClean="0"/>
              <a:t>09/18/2025</a:t>
            </a:fld>
            <a:endParaRPr lang="en-C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B063EE-25C8-349F-4DE7-7E17650D37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DD45033-1EB2-1BA1-ABEE-14F18AA838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en-CO" smtClean="0"/>
              <a:t>‹Nº›</a:t>
            </a:fld>
            <a:endParaRPr lang="en-CO"/>
          </a:p>
        </p:txBody>
      </p:sp>
      <p:pic>
        <p:nvPicPr>
          <p:cNvPr id="10" name="Imagen 3">
            <a:extLst>
              <a:ext uri="{FF2B5EF4-FFF2-40B4-BE49-F238E27FC236}">
                <a16:creationId xmlns:a16="http://schemas.microsoft.com/office/drawing/2014/main" id="{8F6FED09-A391-632E-E1AF-D39413FDB21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36575" y="5744658"/>
            <a:ext cx="2755777" cy="63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614916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106DCC-5D52-1424-B90F-F9B8BA151AF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636519"/>
            <a:ext cx="10515600" cy="510524"/>
          </a:xfrm>
          <a:noFill/>
        </p:spPr>
        <p:txBody>
          <a:bodyPr wrap="square" lIns="91440" tIns="45720" rIns="91440" bIns="45720" anchor="t">
            <a:spAutoFit/>
          </a:bodyPr>
          <a:lstStyle>
            <a:lvl1pPr>
              <a:defRPr lang="en-CO" sz="3000" b="1">
                <a:solidFill>
                  <a:srgbClr val="38A9CA"/>
                </a:solidFill>
                <a:latin typeface="Aptos" panose="020B0004020202020204" pitchFamily="34" charset="0"/>
                <a:ea typeface="+mn-ea"/>
                <a:cs typeface="Arial"/>
              </a:defRPr>
            </a:lvl1pPr>
          </a:lstStyle>
          <a:p>
            <a:pPr marL="0" lvl="0"/>
            <a:r>
              <a:rPr lang="en-US" dirty="0" err="1"/>
              <a:t>Título</a:t>
            </a:r>
            <a:r>
              <a:rPr lang="en-US" dirty="0"/>
              <a:t> </a:t>
            </a:r>
            <a:r>
              <a:rPr lang="en-US" dirty="0" err="1"/>
              <a:t>diapositiva</a:t>
            </a:r>
            <a:endParaRPr lang="en-CO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1F353A5-BE49-E9A0-D897-67ACC968D367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838199" y="1825625"/>
            <a:ext cx="10515599" cy="3813736"/>
          </a:xfrm>
          <a:noFill/>
        </p:spPr>
        <p:txBody>
          <a:bodyPr wrap="square" rtlCol="0">
            <a:spAutoFit/>
          </a:bodyPr>
          <a:lstStyle>
            <a:lvl1pPr marL="0" indent="0">
              <a:buNone/>
              <a:defRPr lang="en-US" sz="1600">
                <a:solidFill>
                  <a:schemeClr val="tx1">
                    <a:lumMod val="85000"/>
                    <a:lumOff val="15000"/>
                  </a:schemeClr>
                </a:solidFill>
                <a:latin typeface="Aptos" panose="020B0004020202020204" pitchFamily="34" charset="0"/>
              </a:defRPr>
            </a:lvl1pPr>
            <a:lvl2pPr>
              <a:defRPr lang="en-US" sz="1800">
                <a:solidFill>
                  <a:schemeClr val="tx1">
                    <a:lumMod val="85000"/>
                    <a:lumOff val="15000"/>
                  </a:schemeClr>
                </a:solidFill>
              </a:defRPr>
            </a:lvl2pPr>
            <a:lvl3pPr>
              <a:defRPr lang="en-US" sz="1800">
                <a:solidFill>
                  <a:schemeClr val="tx1">
                    <a:lumMod val="85000"/>
                    <a:lumOff val="15000"/>
                  </a:schemeClr>
                </a:solidFill>
              </a:defRPr>
            </a:lvl3pPr>
            <a:lvl4pPr>
              <a:defRPr lang="en-US">
                <a:solidFill>
                  <a:schemeClr val="tx1">
                    <a:lumMod val="85000"/>
                    <a:lumOff val="15000"/>
                  </a:schemeClr>
                </a:solidFill>
              </a:defRPr>
            </a:lvl4pPr>
            <a:lvl5pPr>
              <a:defRPr lang="en-CO">
                <a:solidFill>
                  <a:schemeClr val="tx1">
                    <a:lumMod val="85000"/>
                    <a:lumOff val="15000"/>
                  </a:schemeClr>
                </a:solidFill>
              </a:defRPr>
            </a:lvl5pPr>
          </a:lstStyle>
          <a:p>
            <a:pPr marL="0" lvl="0"/>
            <a:r>
              <a:rPr lang="en-US" dirty="0" err="1"/>
              <a:t>Texto</a:t>
            </a:r>
            <a:r>
              <a:rPr lang="en-US" dirty="0"/>
              <a:t> de </a:t>
            </a:r>
            <a:r>
              <a:rPr lang="en-US" dirty="0" err="1"/>
              <a:t>contenido</a:t>
            </a:r>
            <a:endParaRPr lang="en-US" dirty="0"/>
          </a:p>
          <a:p>
            <a:pPr marL="0" lvl="0"/>
            <a:endParaRPr lang="en-US" dirty="0"/>
          </a:p>
          <a:p>
            <a:pPr marL="0" lvl="0"/>
            <a:endParaRPr lang="en-US" dirty="0"/>
          </a:p>
          <a:p>
            <a:pPr marL="0" lvl="0"/>
            <a:endParaRPr lang="en-US" dirty="0"/>
          </a:p>
          <a:p>
            <a:pPr marL="0" lvl="0"/>
            <a:endParaRPr lang="en-US" dirty="0"/>
          </a:p>
          <a:p>
            <a:pPr marL="0" lvl="0"/>
            <a:endParaRPr lang="en-US" dirty="0"/>
          </a:p>
          <a:p>
            <a:pPr marL="0" lvl="0"/>
            <a:endParaRPr lang="en-US" dirty="0"/>
          </a:p>
          <a:p>
            <a:pPr marL="0" lvl="0"/>
            <a:endParaRPr lang="en-US" dirty="0"/>
          </a:p>
          <a:p>
            <a:pPr marL="0" lvl="0"/>
            <a:endParaRPr lang="en-US" dirty="0"/>
          </a:p>
          <a:p>
            <a:pPr marL="0" lvl="0"/>
            <a:endParaRPr lang="en-US" dirty="0"/>
          </a:p>
          <a:p>
            <a:pPr marL="0" lvl="0"/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2E33204-B4C3-4E68-4581-F8C61CD316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en-CO" smtClean="0"/>
              <a:t>09/18/2025</a:t>
            </a:fld>
            <a:endParaRPr lang="en-C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F3DADCE-2D8D-8821-022A-612ADE2242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86758DD-353E-BEE6-CE70-90DA833D10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en-CO" smtClean="0"/>
              <a:t>‹Nº›</a:t>
            </a:fld>
            <a:endParaRPr lang="en-CO"/>
          </a:p>
        </p:txBody>
      </p:sp>
    </p:spTree>
    <p:extLst>
      <p:ext uri="{BB962C8B-B14F-4D97-AF65-F5344CB8AC3E}">
        <p14:creationId xmlns:p14="http://schemas.microsoft.com/office/powerpoint/2010/main" val="317253448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Encabezado de secció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A322406-88E3-C9AB-9AA7-F7FE3C44E2A0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2597922" y="1865656"/>
            <a:ext cx="1668463" cy="2646878"/>
          </a:xfrm>
          <a:noFill/>
        </p:spPr>
        <p:txBody>
          <a:bodyPr wrap="square" anchor="b">
            <a:spAutoFit/>
          </a:bodyPr>
          <a:lstStyle>
            <a:lvl1pPr marL="0" indent="0" algn="r">
              <a:buNone/>
              <a:defRPr kumimoji="0" lang="en-US" sz="16600" b="0" i="0" u="none" strike="noStrike" cap="none" spc="0" normalizeH="0" baseline="0">
                <a:ln>
                  <a:noFill/>
                </a:ln>
                <a:solidFill>
                  <a:srgbClr val="285B6A"/>
                </a:solidFill>
                <a:effectLst/>
                <a:uLnTx/>
                <a:uFillTx/>
                <a:latin typeface="Aptos" panose="020B0004020202020204" pitchFamily="34" charset="0"/>
                <a:ea typeface="Calibri" panose="020F0502020204030204" pitchFamily="34" charset="0"/>
                <a:cs typeface="Times New Roman"/>
              </a:defRPr>
            </a:lvl1pPr>
          </a:lstStyle>
          <a:p>
            <a:pPr marL="228600" marR="0" lvl="0" indent="-2286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r>
              <a:rPr lang="en-US" dirty="0"/>
              <a:t>1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5668003-3C4F-3C8E-892D-E772602F909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624385" y="2511798"/>
            <a:ext cx="6623050" cy="1325563"/>
          </a:xfrm>
        </p:spPr>
        <p:txBody>
          <a:bodyPr vert="horz" lIns="91440" tIns="45720" rIns="91440" bIns="45720" rtlCol="0" anchor="ctr">
            <a:noAutofit/>
          </a:bodyPr>
          <a:lstStyle>
            <a:lvl1pPr>
              <a:defRPr kumimoji="0" lang="en-CO" sz="3600" i="0" u="none" strike="noStrike" cap="none" spc="0" normalizeH="0" baseline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fontAlgn="auto">
              <a:lnSpc>
                <a:spcPct val="100000"/>
              </a:lnSpc>
              <a:spcAft>
                <a:spcPts val="0"/>
              </a:spcAft>
              <a:buClrTx/>
              <a:buSzTx/>
              <a:buFontTx/>
              <a:tabLst/>
            </a:pPr>
            <a:r>
              <a:rPr lang="en-US" dirty="0" err="1"/>
              <a:t>Capítulo</a:t>
            </a:r>
            <a:endParaRPr lang="en-CO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E85C2E3-C1EE-0446-0B81-7CE2E0F58B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en-CO" smtClean="0"/>
              <a:t>09/18/2025</a:t>
            </a:fld>
            <a:endParaRPr lang="en-C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E5949FA-9B0B-468E-E84E-3B3154D642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5499B25-4809-3138-E1A1-88685F5050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en-CO" smtClean="0"/>
              <a:t>‹Nº›</a:t>
            </a:fld>
            <a:endParaRPr lang="en-CO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CC839CA3-0EDE-1974-CD92-F099DD6BFF95}"/>
              </a:ext>
            </a:extLst>
          </p:cNvPr>
          <p:cNvCxnSpPr>
            <a:cxnSpLocks/>
          </p:cNvCxnSpPr>
          <p:nvPr userDrawn="1"/>
        </p:nvCxnSpPr>
        <p:spPr>
          <a:xfrm>
            <a:off x="4294961" y="2411682"/>
            <a:ext cx="9584" cy="1554827"/>
          </a:xfrm>
          <a:prstGeom prst="line">
            <a:avLst/>
          </a:prstGeom>
          <a:ln>
            <a:solidFill>
              <a:srgbClr val="285B6A"/>
            </a:solidFill>
            <a:prstDash val="soli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0" name="Imagen 3">
            <a:extLst>
              <a:ext uri="{FF2B5EF4-FFF2-40B4-BE49-F238E27FC236}">
                <a16:creationId xmlns:a16="http://schemas.microsoft.com/office/drawing/2014/main" id="{D7892C39-A9C5-F747-FA95-4934D789DD69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3812" y="5887208"/>
            <a:ext cx="2160000" cy="497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569438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bg>
      <p:bgPr>
        <a:blipFill dpi="0" rotWithShape="1">
          <a:blip r:embed="rId2" cstate="hqprint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39602F-A87B-A54C-0190-F328E3DB7F5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 err="1"/>
              <a:t>Título</a:t>
            </a:r>
            <a:r>
              <a:rPr lang="en-US" dirty="0"/>
              <a:t> </a:t>
            </a:r>
            <a:r>
              <a:rPr lang="en-US" dirty="0" err="1"/>
              <a:t>diapositiva</a:t>
            </a:r>
            <a:endParaRPr lang="en-CO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6068CF7-AF95-C31B-50AF-78C418D9FE8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396081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CO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4BC424D-D45B-84E0-F4AD-8C58B5B7C3F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396081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CO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868D7BB-91FE-7A82-2FF3-7D28A596AF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en-CO" smtClean="0"/>
              <a:t>09/18/2025</a:t>
            </a:fld>
            <a:endParaRPr lang="en-CO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131AB3A-342C-3853-4969-6DE0DC7C69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O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35FCD62-59C6-F018-2580-07300CB85F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en-CO" smtClean="0"/>
              <a:t>‹Nº›</a:t>
            </a:fld>
            <a:endParaRPr lang="en-CO"/>
          </a:p>
        </p:txBody>
      </p:sp>
    </p:spTree>
    <p:extLst>
      <p:ext uri="{BB962C8B-B14F-4D97-AF65-F5344CB8AC3E}">
        <p14:creationId xmlns:p14="http://schemas.microsoft.com/office/powerpoint/2010/main" val="416403924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ADEC00-4542-E6E4-67ED-FF02BD07492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9788" y="668337"/>
            <a:ext cx="10515600" cy="510524"/>
          </a:xfrm>
        </p:spPr>
        <p:txBody>
          <a:bodyPr anchor="ctr"/>
          <a:lstStyle/>
          <a:p>
            <a:r>
              <a:rPr lang="en-US" dirty="0" err="1"/>
              <a:t>Título</a:t>
            </a:r>
            <a:r>
              <a:rPr lang="en-US" dirty="0"/>
              <a:t> </a:t>
            </a:r>
            <a:r>
              <a:rPr lang="en-US" dirty="0" err="1"/>
              <a:t>diapositiva</a:t>
            </a:r>
            <a:endParaRPr lang="en-CO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18A26A2-0DF2-9403-584C-D9ACA5BBB277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600" b="1">
                <a:solidFill>
                  <a:srgbClr val="328AA4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err="1"/>
              <a:t>Subítulo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24D7366-F8DD-5C72-0CBC-60C3A4464EC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19363"/>
            <a:ext cx="5157787" cy="3267075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CO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AAAE30C-D2A0-1738-7241-C8F877878C03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>
            <a:normAutofit/>
          </a:bodyPr>
          <a:lstStyle>
            <a:lvl1pPr marL="0" indent="0">
              <a:buNone/>
              <a:defRPr sz="2600" b="1">
                <a:solidFill>
                  <a:srgbClr val="328AA4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err="1"/>
              <a:t>Subtítulo</a:t>
            </a:r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2AD89B6-1B48-3897-F106-A05C561C345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19363"/>
            <a:ext cx="5183188" cy="3267075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CO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BA5FE28-0172-18B7-57B7-7C7476CD53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en-CO" smtClean="0"/>
              <a:t>09/18/2025</a:t>
            </a:fld>
            <a:endParaRPr lang="en-CO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70899A4-C0C7-4E64-C945-157D98B622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O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4D1B72D-D000-45E9-F55E-FB547D7F1F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en-CO" smtClean="0"/>
              <a:t>‹Nº›</a:t>
            </a:fld>
            <a:endParaRPr lang="en-CO"/>
          </a:p>
        </p:txBody>
      </p:sp>
    </p:spTree>
    <p:extLst>
      <p:ext uri="{BB962C8B-B14F-4D97-AF65-F5344CB8AC3E}">
        <p14:creationId xmlns:p14="http://schemas.microsoft.com/office/powerpoint/2010/main" val="414457128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bg>
      <p:bgPr>
        <a:blipFill dpi="0" rotWithShape="1">
          <a:blip r:embed="rId2" cstate="hqprint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9B52D0-8972-03AE-37CD-73F26C68C6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 err="1"/>
              <a:t>Título</a:t>
            </a:r>
            <a:r>
              <a:rPr lang="en-US" dirty="0"/>
              <a:t> </a:t>
            </a:r>
            <a:r>
              <a:rPr lang="en-US" dirty="0" err="1"/>
              <a:t>diapositiva</a:t>
            </a:r>
            <a:endParaRPr lang="en-CO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4D3363A-F4AE-5DF5-C8A2-D4B0350821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en-CO" smtClean="0"/>
              <a:t>09/18/2025</a:t>
            </a:fld>
            <a:endParaRPr lang="en-CO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F74FE41-74BF-9B22-FFB8-D212CF992D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O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E549BF-0EC7-0E44-350A-621AEC7BF2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en-CO" smtClean="0"/>
              <a:t>‹Nº›</a:t>
            </a:fld>
            <a:endParaRPr lang="en-CO"/>
          </a:p>
        </p:txBody>
      </p:sp>
    </p:spTree>
    <p:extLst>
      <p:ext uri="{BB962C8B-B14F-4D97-AF65-F5344CB8AC3E}">
        <p14:creationId xmlns:p14="http://schemas.microsoft.com/office/powerpoint/2010/main" val="369750125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ED205B0-8E1F-56F0-03F9-4ECA1ACC71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en-CO" smtClean="0"/>
              <a:t>09/18/2025</a:t>
            </a:fld>
            <a:endParaRPr lang="en-CO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BE942CD-2CAC-0F4F-F1D9-0931EDED16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O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4A7A6D4-B81F-6A50-FABE-DFAAD34105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en-CO" smtClean="0"/>
              <a:t>‹Nº›</a:t>
            </a:fld>
            <a:endParaRPr lang="en-CO"/>
          </a:p>
        </p:txBody>
      </p:sp>
    </p:spTree>
    <p:extLst>
      <p:ext uri="{BB962C8B-B14F-4D97-AF65-F5344CB8AC3E}">
        <p14:creationId xmlns:p14="http://schemas.microsoft.com/office/powerpoint/2010/main" val="22634747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106DCC-5D52-1424-B90F-F9B8BA151A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O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1F353A5-BE49-E9A0-D897-67ACC968D36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O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2E33204-B4C3-4E68-4581-F8C61CD316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4A3E2D-A485-4C07-909A-148D5A8996D7}" type="datetimeFigureOut">
              <a:rPr lang="es-CO" smtClean="0"/>
              <a:t>18/09/2025</a:t>
            </a:fld>
            <a:endParaRPr lang="es-C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F3DADCE-2D8D-8821-022A-612ADE2242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86758DD-353E-BEE6-CE70-90DA833D10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28874A-D2DA-4D31-95B9-A92A123A87A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36906496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ED205B0-8E1F-56F0-03F9-4ECA1ACC71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en-CO" smtClean="0"/>
              <a:t>09/18/2025</a:t>
            </a:fld>
            <a:endParaRPr lang="en-CO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BE942CD-2CAC-0F4F-F1D9-0931EDED16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O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4A7A6D4-B81F-6A50-FABE-DFAAD34105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en-CO" smtClean="0"/>
              <a:t>‹Nº›</a:t>
            </a:fld>
            <a:endParaRPr lang="en-CO"/>
          </a:p>
        </p:txBody>
      </p:sp>
    </p:spTree>
    <p:extLst>
      <p:ext uri="{BB962C8B-B14F-4D97-AF65-F5344CB8AC3E}">
        <p14:creationId xmlns:p14="http://schemas.microsoft.com/office/powerpoint/2010/main" val="391323743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ound Single Corner Rectangle 10">
            <a:extLst>
              <a:ext uri="{FF2B5EF4-FFF2-40B4-BE49-F238E27FC236}">
                <a16:creationId xmlns:a16="http://schemas.microsoft.com/office/drawing/2014/main" id="{331CD72A-EC0F-4368-5813-9F7A2EC2C359}"/>
              </a:ext>
            </a:extLst>
          </p:cNvPr>
          <p:cNvSpPr/>
          <p:nvPr userDrawn="1"/>
        </p:nvSpPr>
        <p:spPr>
          <a:xfrm rot="10800000">
            <a:off x="6377384" y="0"/>
            <a:ext cx="5848350" cy="6356350"/>
          </a:xfrm>
          <a:prstGeom prst="round1Rect">
            <a:avLst>
              <a:gd name="adj" fmla="val 19984"/>
            </a:avLst>
          </a:prstGeom>
          <a:solidFill>
            <a:srgbClr val="328AA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CO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46D414D-617A-F96E-2162-F6579889386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9788" y="590296"/>
            <a:ext cx="4989512" cy="538417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dirty="0" err="1"/>
              <a:t>Título</a:t>
            </a:r>
            <a:r>
              <a:rPr lang="en-US" dirty="0"/>
              <a:t> </a:t>
            </a:r>
            <a:r>
              <a:rPr lang="en-US" dirty="0" err="1"/>
              <a:t>diapositiva</a:t>
            </a:r>
            <a:endParaRPr lang="en-CO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B4D597A-3D60-9E8A-09F5-05E8816481F4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1843088"/>
            <a:ext cx="4989512" cy="3900487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 err="1"/>
              <a:t>Contenido</a:t>
            </a:r>
            <a:endParaRPr lang="en-US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4467128-D74A-8D3F-9664-C9C69710A9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en-CO" smtClean="0"/>
              <a:t>09/18/2025</a:t>
            </a:fld>
            <a:endParaRPr lang="en-CO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697787F-AE3F-B47D-EC5E-30E6C11F5D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O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F1332AF-AFF1-F943-FEF6-52E85F3020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en-CO" smtClean="0"/>
              <a:t>‹Nº›</a:t>
            </a:fld>
            <a:endParaRPr lang="en-CO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99E66B9-41BB-22CF-F3A2-C4FB47F2D26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101319" y="785814"/>
            <a:ext cx="4500563" cy="4957761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bg1"/>
                </a:solidFill>
              </a:defRPr>
            </a:lvl1pPr>
            <a:lvl2pPr>
              <a:defRPr sz="2400">
                <a:solidFill>
                  <a:schemeClr val="bg1"/>
                </a:solidFill>
              </a:defRPr>
            </a:lvl2pPr>
            <a:lvl3pPr>
              <a:defRPr sz="2000">
                <a:solidFill>
                  <a:schemeClr val="bg1"/>
                </a:solidFill>
              </a:defRPr>
            </a:lvl3pPr>
            <a:lvl4pPr>
              <a:defRPr sz="1800">
                <a:solidFill>
                  <a:schemeClr val="bg1"/>
                </a:solidFill>
              </a:defRPr>
            </a:lvl4pPr>
            <a:lvl5pPr>
              <a:defRPr sz="1800">
                <a:solidFill>
                  <a:schemeClr val="bg1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CO" dirty="0"/>
          </a:p>
        </p:txBody>
      </p:sp>
      <p:pic>
        <p:nvPicPr>
          <p:cNvPr id="9" name="Picture 8" descr="A black and white sign&#10;&#10;Description automatically generated">
            <a:extLst>
              <a:ext uri="{FF2B5EF4-FFF2-40B4-BE49-F238E27FC236}">
                <a16:creationId xmlns:a16="http://schemas.microsoft.com/office/drawing/2014/main" id="{A786B5E7-174C-ABDA-D19A-B966DE243FF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6712" y="6088267"/>
            <a:ext cx="2160000" cy="467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784593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1CB97D5-42F3-98C8-5AD5-54C166D32D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en-CO" smtClean="0"/>
              <a:t>09/18/2025</a:t>
            </a:fld>
            <a:endParaRPr lang="en-C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B063EE-25C8-349F-4DE7-7E17650D37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DD45033-1EB2-1BA1-ABEE-14F18AA838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en-CO" smtClean="0"/>
              <a:t>‹Nº›</a:t>
            </a:fld>
            <a:endParaRPr lang="en-CO"/>
          </a:p>
        </p:txBody>
      </p:sp>
      <p:pic>
        <p:nvPicPr>
          <p:cNvPr id="10" name="Imagen 3">
            <a:extLst>
              <a:ext uri="{FF2B5EF4-FFF2-40B4-BE49-F238E27FC236}">
                <a16:creationId xmlns:a16="http://schemas.microsoft.com/office/drawing/2014/main" id="{8F6FED09-A391-632E-E1AF-D39413FDB21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36575" y="5744658"/>
            <a:ext cx="2755777" cy="635000"/>
          </a:xfrm>
          <a:prstGeom prst="rect">
            <a:avLst/>
          </a:prstGeom>
        </p:spPr>
      </p:pic>
      <p:sp>
        <p:nvSpPr>
          <p:cNvPr id="7" name="Google Shape;88;p13">
            <a:extLst>
              <a:ext uri="{FF2B5EF4-FFF2-40B4-BE49-F238E27FC236}">
                <a16:creationId xmlns:a16="http://schemas.microsoft.com/office/drawing/2014/main" id="{52A3E154-587D-9517-4F28-3205BFD42D8D}"/>
              </a:ext>
            </a:extLst>
          </p:cNvPr>
          <p:cNvSpPr txBox="1"/>
          <p:nvPr userDrawn="1"/>
        </p:nvSpPr>
        <p:spPr>
          <a:xfrm>
            <a:off x="1134479" y="2789289"/>
            <a:ext cx="7476122" cy="12002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r>
              <a:rPr lang="es-MX" sz="6600" b="1" dirty="0">
                <a:solidFill>
                  <a:schemeClr val="lt1"/>
                </a:solidFill>
                <a:latin typeface="Aptos" panose="020B0004020202020204" pitchFamily="34" charset="0"/>
                <a:ea typeface="+mn-lt"/>
                <a:cs typeface="+mn-lt"/>
                <a:sym typeface="Oswald"/>
              </a:rPr>
              <a:t>Gracias</a:t>
            </a:r>
            <a:endParaRPr lang="es-CO" sz="6600" b="1" dirty="0">
              <a:solidFill>
                <a:schemeClr val="lt1"/>
              </a:solidFill>
              <a:latin typeface="Aptos" panose="020B0004020202020204" pitchFamily="34" charset="0"/>
              <a:ea typeface="+mn-lt"/>
              <a:cs typeface="+mn-lt"/>
              <a:sym typeface="Oswald"/>
            </a:endParaRPr>
          </a:p>
        </p:txBody>
      </p:sp>
    </p:spTree>
    <p:extLst>
      <p:ext uri="{BB962C8B-B14F-4D97-AF65-F5344CB8AC3E}">
        <p14:creationId xmlns:p14="http://schemas.microsoft.com/office/powerpoint/2010/main" val="16279127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DAFF91-C18E-55DD-37EB-5CE21940A8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n-CO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ED393D3-12C2-5937-F227-F0A4E0F97AA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"/>
              <a:t>Haga clic en el icono para agregar una imagen</a:t>
            </a:r>
            <a:endParaRPr lang="en-CO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1F89BED-9FF5-1AA3-84E1-B8B2FAF2421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414AC27-6A34-D907-6834-AC4E9A5D71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en-CO" smtClean="0"/>
              <a:t>09/18/2025</a:t>
            </a:fld>
            <a:endParaRPr lang="en-CO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8C61FA6-E3E9-9A3B-4C96-B64EDC539B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O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ED65CFA-5251-C603-637A-E1EA79AC61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en-CO" smtClean="0"/>
              <a:t>‹Nº›</a:t>
            </a:fld>
            <a:endParaRPr lang="en-CO"/>
          </a:p>
        </p:txBody>
      </p:sp>
    </p:spTree>
    <p:extLst>
      <p:ext uri="{BB962C8B-B14F-4D97-AF65-F5344CB8AC3E}">
        <p14:creationId xmlns:p14="http://schemas.microsoft.com/office/powerpoint/2010/main" val="252319066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E8CF98-2B5F-A410-5408-F2D0671752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CO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6B497F3-60AC-F5AB-C4D3-E6A2D32F545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CO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0D559B8-98AE-AAD1-2A04-CE7B28199D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en-CO" smtClean="0"/>
              <a:t>09/18/2025</a:t>
            </a:fld>
            <a:endParaRPr lang="en-C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4C68990-F10A-81DD-50DF-14898C3DD7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762B26C-3925-E18D-2DC0-D53C59FACA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en-CO" smtClean="0"/>
              <a:t>‹Nº›</a:t>
            </a:fld>
            <a:endParaRPr lang="en-CO"/>
          </a:p>
        </p:txBody>
      </p:sp>
    </p:spTree>
    <p:extLst>
      <p:ext uri="{BB962C8B-B14F-4D97-AF65-F5344CB8AC3E}">
        <p14:creationId xmlns:p14="http://schemas.microsoft.com/office/powerpoint/2010/main" val="9984922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668003-3C4F-3C8E-892D-E772602F90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CO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A322406-88E3-C9AB-9AA7-F7FE3C44E2A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E85C2E3-C1EE-0446-0B81-7CE2E0F58B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4A3E2D-A485-4C07-909A-148D5A8996D7}" type="datetimeFigureOut">
              <a:rPr lang="es-CO" smtClean="0"/>
              <a:t>18/09/2025</a:t>
            </a:fld>
            <a:endParaRPr lang="es-C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E5949FA-9B0B-468E-E84E-3B3154D642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5499B25-4809-3138-E1A1-88685F5050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28874A-D2DA-4D31-95B9-A92A123A87A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1007459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39602F-A87B-A54C-0190-F328E3DB7F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O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6068CF7-AF95-C31B-50AF-78C418D9FE8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O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4BC424D-D45B-84E0-F4AD-8C58B5B7C3F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O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868D7BB-91FE-7A82-2FF3-7D28A596AF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4A3E2D-A485-4C07-909A-148D5A8996D7}" type="datetimeFigureOut">
              <a:rPr lang="es-CO" smtClean="0"/>
              <a:t>18/09/2025</a:t>
            </a:fld>
            <a:endParaRPr lang="es-CO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131AB3A-342C-3853-4969-6DE0DC7C69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35FCD62-59C6-F018-2580-07300CB85F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28874A-D2DA-4D31-95B9-A92A123A87A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7842835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ADEC00-4542-E6E4-67ED-FF02BD0749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CO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18A26A2-0DF2-9403-584C-D9ACA5BBB27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24D7366-F8DD-5C72-0CBC-60C3A4464EC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O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AAAE30C-D2A0-1738-7241-C8F877878C0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2AD89B6-1B48-3897-F106-A05C561C345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O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BA5FE28-0172-18B7-57B7-7C7476CD53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4A3E2D-A485-4C07-909A-148D5A8996D7}" type="datetimeFigureOut">
              <a:rPr lang="es-CO" smtClean="0"/>
              <a:t>18/09/2025</a:t>
            </a:fld>
            <a:endParaRPr lang="es-CO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70899A4-C0C7-4E64-C945-157D98B622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4D1B72D-D000-45E9-F55E-FB547D7F1F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28874A-D2DA-4D31-95B9-A92A123A87A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2131202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9B52D0-8972-03AE-37CD-73F26C68C6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O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4D3363A-F4AE-5DF5-C8A2-D4B0350821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4A3E2D-A485-4C07-909A-148D5A8996D7}" type="datetimeFigureOut">
              <a:rPr lang="es-CO" smtClean="0"/>
              <a:t>18/09/2025</a:t>
            </a:fld>
            <a:endParaRPr lang="es-CO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F74FE41-74BF-9B22-FFB8-D212CF992D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E549BF-0EC7-0E44-350A-621AEC7BF2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28874A-D2DA-4D31-95B9-A92A123A87A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1989446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ED205B0-8E1F-56F0-03F9-4ECA1ACC71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4A3E2D-A485-4C07-909A-148D5A8996D7}" type="datetimeFigureOut">
              <a:rPr lang="es-CO" smtClean="0"/>
              <a:t>18/09/2025</a:t>
            </a:fld>
            <a:endParaRPr lang="es-CO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BE942CD-2CAC-0F4F-F1D9-0931EDED16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4A7A6D4-B81F-6A50-FABE-DFAAD34105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28874A-D2DA-4D31-95B9-A92A123A87A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96794000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ED205B0-8E1F-56F0-03F9-4ECA1ACC71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4A3E2D-A485-4C07-909A-148D5A8996D7}" type="datetimeFigureOut">
              <a:rPr lang="es-CO" smtClean="0"/>
              <a:t>18/09/2025</a:t>
            </a:fld>
            <a:endParaRPr lang="es-CO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BE942CD-2CAC-0F4F-F1D9-0931EDED16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4A7A6D4-B81F-6A50-FABE-DFAAD34105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28874A-D2DA-4D31-95B9-A92A123A87A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23709593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6D414D-617A-F96E-2162-F657988938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CO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99E66B9-41BB-22CF-F3A2-C4FB47F2D26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O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B4D597A-3D60-9E8A-09F5-05E8816481F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4467128-D74A-8D3F-9664-C9C69710A9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4A3E2D-A485-4C07-909A-148D5A8996D7}" type="datetimeFigureOut">
              <a:rPr lang="es-CO" smtClean="0"/>
              <a:t>18/09/2025</a:t>
            </a:fld>
            <a:endParaRPr lang="es-CO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697787F-AE3F-B47D-EC5E-30E6C11F5D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F1332AF-AFF1-F943-FEF6-52E85F3020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28874A-D2DA-4D31-95B9-A92A123A87A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5817303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AE9E6E2-2754-ECF9-5ECE-7BB832E053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34390"/>
            <a:ext cx="10515600" cy="1156298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CO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77A9DF4-5C4C-243F-6B80-AE581295FA5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O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0765645-EDED-9EC3-0818-8039C327998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14A3E2D-A485-4C07-909A-148D5A8996D7}" type="datetimeFigureOut">
              <a:rPr lang="es-CO" smtClean="0"/>
              <a:t>18/09/2025</a:t>
            </a:fld>
            <a:endParaRPr lang="es-C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62CF9C1-3582-B554-DC74-DCECD34D18D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s-C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5A17EE5-0F81-3F93-F398-3B4C25A9BBA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EA28874A-D2DA-4D31-95B9-A92A123A87AE}" type="slidenum">
              <a:rPr lang="es-CO" smtClean="0"/>
              <a:t>‹Nº›</a:t>
            </a:fld>
            <a:endParaRPr lang="es-CO"/>
          </a:p>
        </p:txBody>
      </p:sp>
      <p:pic>
        <p:nvPicPr>
          <p:cNvPr id="7" name="Picture 6" descr="A black and white sign&#10;&#10;Description automatically generated">
            <a:extLst>
              <a:ext uri="{FF2B5EF4-FFF2-40B4-BE49-F238E27FC236}">
                <a16:creationId xmlns:a16="http://schemas.microsoft.com/office/drawing/2014/main" id="{A98939A1-3B2A-525D-5E97-9EE8B4EFCC94}"/>
              </a:ext>
            </a:extLst>
          </p:cNvPr>
          <p:cNvPicPr>
            <a:picLocks noChangeAspect="1"/>
          </p:cNvPicPr>
          <p:nvPr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77523" y="6088267"/>
            <a:ext cx="2160000" cy="467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19685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7" r:id="rId2"/>
    <p:sldLayoutId id="2147483678" r:id="rId3"/>
    <p:sldLayoutId id="2147483679" r:id="rId4"/>
    <p:sldLayoutId id="2147483680" r:id="rId5"/>
    <p:sldLayoutId id="2147483681" r:id="rId6"/>
    <p:sldLayoutId id="2147483682" r:id="rId7"/>
    <p:sldLayoutId id="2147483683" r:id="rId8"/>
    <p:sldLayoutId id="2147483684" r:id="rId9"/>
    <p:sldLayoutId id="2147483685" r:id="rId10"/>
    <p:sldLayoutId id="2147483686" r:id="rId11"/>
    <p:sldLayoutId id="2147483687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kern="1200">
          <a:solidFill>
            <a:srgbClr val="38A9CA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AE9E6E2-2754-ECF9-5ECE-7BB832E053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9624" y="640250"/>
            <a:ext cx="10515600" cy="510524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marL="0" lvl="0"/>
            <a:r>
              <a:rPr lang="en-US" dirty="0" err="1"/>
              <a:t>Título</a:t>
            </a:r>
            <a:r>
              <a:rPr lang="en-US" dirty="0"/>
              <a:t> </a:t>
            </a:r>
            <a:r>
              <a:rPr lang="en-US" dirty="0" err="1"/>
              <a:t>diapositiva</a:t>
            </a:r>
            <a:endParaRPr lang="en-CO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77A9DF4-5C4C-243F-6B80-AE581295FA5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CO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0765645-EDED-9EC3-0818-8039C327998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3EDCF50D-4CD3-C241-B327-EBF77B0176DC}" type="datetimeFigureOut">
              <a:rPr lang="en-CO" smtClean="0"/>
              <a:t>09/18/2025</a:t>
            </a:fld>
            <a:endParaRPr lang="en-C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62CF9C1-3582-B554-DC74-DCECD34D18D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C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5A17EE5-0F81-3F93-F398-3B4C25A9BBA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60081C85-8CFE-5842-BD33-E1BC10B9E80D}" type="slidenum">
              <a:rPr lang="en-CO" smtClean="0"/>
              <a:t>‹Nº›</a:t>
            </a:fld>
            <a:endParaRPr lang="en-CO"/>
          </a:p>
        </p:txBody>
      </p:sp>
      <p:pic>
        <p:nvPicPr>
          <p:cNvPr id="7" name="Picture 6" descr="A black and white sign&#10;&#10;Description automatically generated">
            <a:extLst>
              <a:ext uri="{FF2B5EF4-FFF2-40B4-BE49-F238E27FC236}">
                <a16:creationId xmlns:a16="http://schemas.microsoft.com/office/drawing/2014/main" id="{A98939A1-3B2A-525D-5E97-9EE8B4EFCC94}"/>
              </a:ext>
            </a:extLst>
          </p:cNvPr>
          <p:cNvPicPr>
            <a:picLocks noChangeAspect="1"/>
          </p:cNvPicPr>
          <p:nvPr userDrawn="1"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77523" y="6088267"/>
            <a:ext cx="2160000" cy="467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02448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  <p:sldLayoutId id="2147483690" r:id="rId2"/>
    <p:sldLayoutId id="2147483691" r:id="rId3"/>
    <p:sldLayoutId id="2147483692" r:id="rId4"/>
    <p:sldLayoutId id="2147483693" r:id="rId5"/>
    <p:sldLayoutId id="2147483694" r:id="rId6"/>
    <p:sldLayoutId id="2147483695" r:id="rId7"/>
    <p:sldLayoutId id="2147483696" r:id="rId8"/>
    <p:sldLayoutId id="2147483697" r:id="rId9"/>
    <p:sldLayoutId id="2147483698" r:id="rId10"/>
    <p:sldLayoutId id="2147483699" r:id="rId11"/>
    <p:sldLayoutId id="214748370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en-CO" sz="3000" b="1" kern="1200">
          <a:solidFill>
            <a:srgbClr val="38A9CA"/>
          </a:solidFill>
          <a:latin typeface="Aptos" panose="020B0004020202020204" pitchFamily="34" charset="0"/>
          <a:ea typeface="+mn-ea"/>
          <a:cs typeface="Arial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microsoft.com/office/2018/10/relationships/comments" Target="../comments/modernComment_7FE4E2FF_607E90A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microsoft.com/office/2018/10/relationships/comments" Target="../comments/modernComment_7FE4E300_AC78F43C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084F39BC-4B54-3A17-9FAF-C3A08623F4D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597922" y="2106298"/>
            <a:ext cx="1668463" cy="2406236"/>
          </a:xfrm>
        </p:spPr>
        <p:txBody>
          <a:bodyPr/>
          <a:lstStyle/>
          <a:p>
            <a:r>
              <a:rPr lang="es-MX" dirty="0">
                <a:solidFill>
                  <a:schemeClr val="bg1"/>
                </a:solidFill>
              </a:rPr>
              <a:t>1</a:t>
            </a:r>
            <a:endParaRPr lang="en-CO" dirty="0">
              <a:solidFill>
                <a:schemeClr val="bg1"/>
              </a:solidFill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CE70733B-92C3-3345-4B86-99F03BA6E8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/>
              <a:t>Mortalidad perinatal y neonatal tardía</a:t>
            </a:r>
            <a:endParaRPr lang="en-CO" dirty="0"/>
          </a:p>
        </p:txBody>
      </p:sp>
    </p:spTree>
    <p:extLst>
      <p:ext uri="{BB962C8B-B14F-4D97-AF65-F5344CB8AC3E}">
        <p14:creationId xmlns:p14="http://schemas.microsoft.com/office/powerpoint/2010/main" val="89779667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/>
          <p:cNvSpPr/>
          <p:nvPr/>
        </p:nvSpPr>
        <p:spPr>
          <a:xfrm>
            <a:off x="6015196" y="3305342"/>
            <a:ext cx="22313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CO" sz="1200">
                <a:solidFill>
                  <a:srgbClr val="000000"/>
                </a:solidFill>
                <a:latin typeface="Times New Roman" panose="02020603050405020304" pitchFamily="18" charset="0"/>
              </a:rPr>
              <a:t> </a:t>
            </a:r>
            <a:endParaRPr lang="es-CO" sz="1200"/>
          </a:p>
        </p:txBody>
      </p:sp>
      <p:sp>
        <p:nvSpPr>
          <p:cNvPr id="8" name="Rectángulo 7"/>
          <p:cNvSpPr/>
          <p:nvPr/>
        </p:nvSpPr>
        <p:spPr>
          <a:xfrm>
            <a:off x="2203227" y="6375778"/>
            <a:ext cx="8978805" cy="461665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r>
              <a:rPr lang="es-CO" sz="800" dirty="0"/>
              <a:t>Fuente 2019 - 2023:  Base de datos SDS y aplicativo Web RUAF_ND, Sistema de Estadísticas Vitales  SDS datos PRELIMINARES (corte 10-01-2024-ajustada 26-02-2024). </a:t>
            </a:r>
          </a:p>
          <a:p>
            <a:r>
              <a:rPr lang="es-CO" sz="800" dirty="0"/>
              <a:t>Fuente 2024 : Aplicativo RUAF-ND.Sistema de Estadísticas Vitales SDS -EEVV-PRELIMINARES ajustado 13-01-2025</a:t>
            </a:r>
          </a:p>
          <a:p>
            <a:r>
              <a:rPr lang="es-CO" sz="800" dirty="0"/>
              <a:t>Fuente 2025 : Aplicativo RUAF-ND.Sistema de Estadísticas Vitales SDS -EEVV-PRELIMINARES ajustado 08-09-2025</a:t>
            </a:r>
          </a:p>
        </p:txBody>
      </p:sp>
      <p:sp>
        <p:nvSpPr>
          <p:cNvPr id="13" name="CuadroTexto 12">
            <a:extLst>
              <a:ext uri="{FF2B5EF4-FFF2-40B4-BE49-F238E27FC236}">
                <a16:creationId xmlns:a16="http://schemas.microsoft.com/office/drawing/2014/main" id="{D8A7B83F-5434-F270-B2E3-5D93C48DA902}"/>
              </a:ext>
            </a:extLst>
          </p:cNvPr>
          <p:cNvSpPr txBox="1"/>
          <p:nvPr/>
        </p:nvSpPr>
        <p:spPr>
          <a:xfrm>
            <a:off x="533518" y="20557"/>
            <a:ext cx="11658482" cy="389989"/>
          </a:xfrm>
          <a:prstGeom prst="rect">
            <a:avLst/>
          </a:prstGeom>
          <a:noFill/>
        </p:spPr>
        <p:txBody>
          <a:bodyPr wrap="square" lIns="60969" tIns="30485" rIns="60969" bIns="30485" rtlCol="0" anchor="t">
            <a:spAutoFit/>
          </a:bodyPr>
          <a:lstStyle>
            <a:defPPr>
              <a:defRPr lang="es-CO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457280"/>
            <a:r>
              <a:rPr lang="es-MX" sz="2134" b="1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Casos y tasas de mortalidad perinatal en Bogotá D.C</a:t>
            </a:r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4C351774-1B73-DB22-8B85-CBDAF4C667F2}"/>
              </a:ext>
            </a:extLst>
          </p:cNvPr>
          <p:cNvSpPr txBox="1"/>
          <p:nvPr/>
        </p:nvSpPr>
        <p:spPr>
          <a:xfrm>
            <a:off x="1899913" y="610044"/>
            <a:ext cx="3313339" cy="246231"/>
          </a:xfrm>
          <a:prstGeom prst="rect">
            <a:avLst/>
          </a:prstGeom>
          <a:noFill/>
        </p:spPr>
        <p:txBody>
          <a:bodyPr wrap="square" lIns="60969" tIns="30485" rIns="60969" bIns="30485" rtlCol="0" anchor="t">
            <a:spAutoFit/>
          </a:bodyPr>
          <a:lstStyle>
            <a:defPPr>
              <a:defRPr lang="es-CO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457280"/>
            <a:r>
              <a:rPr lang="es-MX" sz="1200" b="1" dirty="0">
                <a:solidFill>
                  <a:schemeClr val="accent4">
                    <a:lumMod val="7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Casos - tasas enero - agosto 2019 – 2025*</a:t>
            </a:r>
          </a:p>
        </p:txBody>
      </p:sp>
      <p:sp>
        <p:nvSpPr>
          <p:cNvPr id="25" name="CuadroTexto 24">
            <a:extLst>
              <a:ext uri="{FF2B5EF4-FFF2-40B4-BE49-F238E27FC236}">
                <a16:creationId xmlns:a16="http://schemas.microsoft.com/office/drawing/2014/main" id="{D8A7B83F-5434-F270-B2E3-5D93C48DA902}"/>
              </a:ext>
            </a:extLst>
          </p:cNvPr>
          <p:cNvSpPr txBox="1"/>
          <p:nvPr/>
        </p:nvSpPr>
        <p:spPr>
          <a:xfrm flipH="1">
            <a:off x="7188091" y="625639"/>
            <a:ext cx="4566034" cy="246231"/>
          </a:xfrm>
          <a:prstGeom prst="rect">
            <a:avLst/>
          </a:prstGeom>
          <a:noFill/>
        </p:spPr>
        <p:txBody>
          <a:bodyPr wrap="square" lIns="60969" tIns="30485" rIns="60969" bIns="30485" rtlCol="0" anchor="t">
            <a:spAutoFit/>
          </a:bodyPr>
          <a:lstStyle>
            <a:defPPr>
              <a:defRPr lang="es-CO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457280"/>
            <a:r>
              <a:rPr lang="es-MX" sz="1200" b="1" dirty="0">
                <a:solidFill>
                  <a:schemeClr val="accent4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Porcentaje de muertes fetales enero – agosto 2019 – 2025* </a:t>
            </a: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4AF53F02-A289-1AA1-83D9-2BA960937302}"/>
              </a:ext>
            </a:extLst>
          </p:cNvPr>
          <p:cNvSpPr txBox="1"/>
          <p:nvPr/>
        </p:nvSpPr>
        <p:spPr>
          <a:xfrm>
            <a:off x="1405550" y="4762073"/>
            <a:ext cx="2572243" cy="954107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ctr"/>
            <a:r>
              <a:rPr lang="es-MX" sz="1400" b="1" dirty="0">
                <a:solidFill>
                  <a:schemeClr val="tx2">
                    <a:lumMod val="75000"/>
                    <a:lumOff val="25000"/>
                  </a:schemeClr>
                </a:solidFill>
              </a:rPr>
              <a:t>Línea base</a:t>
            </a:r>
          </a:p>
          <a:p>
            <a:pPr algn="ctr"/>
            <a:r>
              <a:rPr lang="es-MX" sz="1400" dirty="0"/>
              <a:t>Para el año 2022 se reportaron </a:t>
            </a:r>
          </a:p>
          <a:p>
            <a:pPr algn="ctr"/>
            <a:r>
              <a:rPr lang="es-MX" sz="1400" dirty="0"/>
              <a:t>692 muertes perinatales</a:t>
            </a:r>
          </a:p>
          <a:p>
            <a:pPr algn="ctr"/>
            <a:r>
              <a:rPr lang="es-MX" sz="1400" dirty="0"/>
              <a:t>Tasa: 10,6 x 1.000 NV + MF</a:t>
            </a:r>
            <a:endParaRPr lang="es-CO" sz="1400" dirty="0"/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1968B51E-EFDC-295A-BF7C-0A534CA72230}"/>
              </a:ext>
            </a:extLst>
          </p:cNvPr>
          <p:cNvSpPr txBox="1"/>
          <p:nvPr/>
        </p:nvSpPr>
        <p:spPr>
          <a:xfrm>
            <a:off x="4442583" y="4753148"/>
            <a:ext cx="2963533" cy="954107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s-MX" sz="1400" b="1" dirty="0">
                <a:solidFill>
                  <a:schemeClr val="tx2">
                    <a:lumMod val="75000"/>
                    <a:lumOff val="25000"/>
                  </a:schemeClr>
                </a:solidFill>
              </a:rPr>
              <a:t>Meta PTS</a:t>
            </a:r>
          </a:p>
          <a:p>
            <a:pPr algn="ctr"/>
            <a:r>
              <a:rPr lang="es-MX" sz="1400" dirty="0"/>
              <a:t>A 2027 mantener la tasa de mortalidad perinatal por debajo de 10,0 x 1.000 NV + MF</a:t>
            </a:r>
            <a:endParaRPr lang="es-CO" sz="1400" dirty="0"/>
          </a:p>
        </p:txBody>
      </p:sp>
      <p:sp>
        <p:nvSpPr>
          <p:cNvPr id="11" name="CuadroTexto 10">
            <a:extLst>
              <a:ext uri="{FF2B5EF4-FFF2-40B4-BE49-F238E27FC236}">
                <a16:creationId xmlns:a16="http://schemas.microsoft.com/office/drawing/2014/main" id="{DF8D8769-7266-1C34-BDE5-758436D685D1}"/>
              </a:ext>
            </a:extLst>
          </p:cNvPr>
          <p:cNvSpPr txBox="1"/>
          <p:nvPr/>
        </p:nvSpPr>
        <p:spPr>
          <a:xfrm>
            <a:off x="7731760" y="4757076"/>
            <a:ext cx="3478696" cy="954107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s-MX" sz="1400" b="1" dirty="0">
                <a:solidFill>
                  <a:schemeClr val="tx2">
                    <a:lumMod val="75000"/>
                    <a:lumOff val="25000"/>
                  </a:schemeClr>
                </a:solidFill>
              </a:rPr>
              <a:t>Avance 2025</a:t>
            </a:r>
          </a:p>
          <a:p>
            <a:pPr algn="just"/>
            <a:r>
              <a:rPr lang="es-MX" sz="1400" dirty="0">
                <a:solidFill>
                  <a:schemeClr val="tx1"/>
                </a:solidFill>
              </a:rPr>
              <a:t>Reporte a agosto TMP: 10,4 x 1.000 NV+MF</a:t>
            </a:r>
          </a:p>
          <a:p>
            <a:pPr algn="just"/>
            <a:r>
              <a:rPr lang="es-MX" sz="1400" dirty="0">
                <a:solidFill>
                  <a:schemeClr val="tx1"/>
                </a:solidFill>
              </a:rPr>
              <a:t>Línea base 2022 TMP: 10,1 x 1.000 NV +MF</a:t>
            </a:r>
          </a:p>
          <a:p>
            <a:pPr algn="just"/>
            <a:r>
              <a:rPr lang="es-MX" sz="1400" b="1" dirty="0">
                <a:solidFill>
                  <a:schemeClr val="accent1">
                    <a:lumMod val="75000"/>
                  </a:schemeClr>
                </a:solidFill>
              </a:rPr>
              <a:t>Cumplimiento 2025: 97%</a:t>
            </a:r>
          </a:p>
        </p:txBody>
      </p:sp>
      <p:sp>
        <p:nvSpPr>
          <p:cNvPr id="12" name="Flecha: a la derecha 11">
            <a:extLst>
              <a:ext uri="{FF2B5EF4-FFF2-40B4-BE49-F238E27FC236}">
                <a16:creationId xmlns:a16="http://schemas.microsoft.com/office/drawing/2014/main" id="{E741D516-7B03-2DD4-829C-AF1C64278397}"/>
              </a:ext>
            </a:extLst>
          </p:cNvPr>
          <p:cNvSpPr/>
          <p:nvPr/>
        </p:nvSpPr>
        <p:spPr>
          <a:xfrm>
            <a:off x="4094922" y="5098774"/>
            <a:ext cx="208515" cy="195448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14" name="Flecha: a la derecha 13">
            <a:extLst>
              <a:ext uri="{FF2B5EF4-FFF2-40B4-BE49-F238E27FC236}">
                <a16:creationId xmlns:a16="http://schemas.microsoft.com/office/drawing/2014/main" id="{D89F6464-6AC2-69B4-A3AD-30BD3B228047}"/>
              </a:ext>
            </a:extLst>
          </p:cNvPr>
          <p:cNvSpPr/>
          <p:nvPr/>
        </p:nvSpPr>
        <p:spPr>
          <a:xfrm>
            <a:off x="7497119" y="5132477"/>
            <a:ext cx="208515" cy="195448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B03E81FF-7B85-565F-0604-B225D625133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7586" y="963445"/>
            <a:ext cx="6275044" cy="3338057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5" name="Imagen 4">
            <a:extLst>
              <a:ext uri="{FF2B5EF4-FFF2-40B4-BE49-F238E27FC236}">
                <a16:creationId xmlns:a16="http://schemas.microsoft.com/office/drawing/2014/main" id="{BEAF0BC4-52EB-26E2-27A2-F1D021CB189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79963" y="1225761"/>
            <a:ext cx="4855981" cy="2762579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618907304"/>
      </p:ext>
    </p:extLst>
  </p:cSld>
  <p:clrMapOvr>
    <a:masterClrMapping/>
  </p:clrMapOvr>
  <p:extLst>
    <p:ext uri="{6950BFC3-D8DA-4A85-94F7-54DA5524770B}">
      <p188:commentRel xmlns:p188="http://schemas.microsoft.com/office/powerpoint/2018/8/main" r:id="rId2"/>
    </p:ext>
  </p:extLs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/>
          <p:cNvSpPr/>
          <p:nvPr/>
        </p:nvSpPr>
        <p:spPr>
          <a:xfrm>
            <a:off x="6015196" y="3305342"/>
            <a:ext cx="22313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304861">
              <a:defRPr/>
            </a:pPr>
            <a:r>
              <a:rPr lang="es-CO" sz="1200">
                <a:solidFill>
                  <a:srgbClr val="000000"/>
                </a:solidFill>
                <a:latin typeface="Times New Roman" panose="02020603050405020304" pitchFamily="18" charset="0"/>
              </a:rPr>
              <a:t> </a:t>
            </a:r>
            <a:endParaRPr lang="es-CO" sz="1200">
              <a:solidFill>
                <a:prstClr val="black"/>
              </a:solidFill>
              <a:latin typeface="Aptos" panose="02110004020202020204"/>
            </a:endParaRPr>
          </a:p>
        </p:txBody>
      </p:sp>
      <p:sp>
        <p:nvSpPr>
          <p:cNvPr id="5" name="Rectángulo 4"/>
          <p:cNvSpPr/>
          <p:nvPr/>
        </p:nvSpPr>
        <p:spPr>
          <a:xfrm>
            <a:off x="1719624" y="868130"/>
            <a:ext cx="461299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304861">
              <a:defRPr/>
            </a:pPr>
            <a:r>
              <a:rPr lang="es-CO" sz="1200">
                <a:solidFill>
                  <a:srgbClr val="000000"/>
                </a:solidFill>
                <a:latin typeface="Times New Roman" panose="02020603050405020304" pitchFamily="18" charset="0"/>
              </a:rPr>
              <a:t> </a:t>
            </a:r>
            <a:endParaRPr lang="es-CO" sz="1200">
              <a:solidFill>
                <a:prstClr val="black"/>
              </a:solidFill>
              <a:latin typeface="Aptos" panose="02110004020202020204"/>
            </a:endParaRPr>
          </a:p>
        </p:txBody>
      </p:sp>
      <p:sp>
        <p:nvSpPr>
          <p:cNvPr id="14" name="CuadroTexto 13">
            <a:extLst>
              <a:ext uri="{FF2B5EF4-FFF2-40B4-BE49-F238E27FC236}">
                <a16:creationId xmlns:a16="http://schemas.microsoft.com/office/drawing/2014/main" id="{D8A7B83F-5434-F270-B2E3-5D93C48DA902}"/>
              </a:ext>
            </a:extLst>
          </p:cNvPr>
          <p:cNvSpPr txBox="1"/>
          <p:nvPr/>
        </p:nvSpPr>
        <p:spPr>
          <a:xfrm>
            <a:off x="1036796" y="162709"/>
            <a:ext cx="10591653" cy="389989"/>
          </a:xfrm>
          <a:prstGeom prst="rect">
            <a:avLst/>
          </a:prstGeom>
          <a:noFill/>
        </p:spPr>
        <p:txBody>
          <a:bodyPr wrap="square" lIns="60969" tIns="30485" rIns="60969" bIns="30485" rtlCol="0" anchor="t">
            <a:spAutoFit/>
          </a:bodyPr>
          <a:lstStyle>
            <a:defPPr>
              <a:defRPr lang="es-CO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457280"/>
            <a:r>
              <a:rPr lang="es-MX" sz="2134" b="1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Tasas de mortalidad neonatal temprana y tardía en Bogotá D.C</a:t>
            </a:r>
          </a:p>
        </p:txBody>
      </p:sp>
      <p:sp>
        <p:nvSpPr>
          <p:cNvPr id="3" name="Rectángulo 2">
            <a:extLst>
              <a:ext uri="{FF2B5EF4-FFF2-40B4-BE49-F238E27FC236}">
                <a16:creationId xmlns:a16="http://schemas.microsoft.com/office/drawing/2014/main" id="{0D34887B-FCD6-7FC3-72CB-0901A29CEAD2}"/>
              </a:ext>
            </a:extLst>
          </p:cNvPr>
          <p:cNvSpPr/>
          <p:nvPr/>
        </p:nvSpPr>
        <p:spPr>
          <a:xfrm>
            <a:off x="2203227" y="6375778"/>
            <a:ext cx="8978805" cy="461665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r>
              <a:rPr lang="es-CO" sz="800" dirty="0"/>
              <a:t>Fuente 2019 - 2023:  Base de datos SDS y aplicativo Web RUAF_ND, Sistema de Estadísticas Vitales  SDS datos PRELIMINARES (corte 10-01-2024-ajustada 26-02-2024). </a:t>
            </a:r>
          </a:p>
          <a:p>
            <a:r>
              <a:rPr lang="es-CO" sz="800" dirty="0"/>
              <a:t>Fuente 2024 : Aplicativo RUAF-ND.Sistema de Estadísticas Vitales SDS -EEVV-PRELIMINARES ajustado 13-01-2025</a:t>
            </a:r>
          </a:p>
          <a:p>
            <a:r>
              <a:rPr lang="es-CO" sz="800" dirty="0"/>
              <a:t>Fuente 2025 : Aplicativo RUAF-ND.Sistema de Estadísticas Vitales SDS -EEVV-PRELIMINARES ajustado 08-09-2025</a:t>
            </a:r>
          </a:p>
        </p:txBody>
      </p:sp>
      <p:pic>
        <p:nvPicPr>
          <p:cNvPr id="8" name="Imagen 7">
            <a:extLst>
              <a:ext uri="{FF2B5EF4-FFF2-40B4-BE49-F238E27FC236}">
                <a16:creationId xmlns:a16="http://schemas.microsoft.com/office/drawing/2014/main" id="{5A226127-BCF3-4B1D-C540-291C7764739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10902" y="552698"/>
            <a:ext cx="8361473" cy="3922025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9" name="Imagen 18">
            <a:extLst>
              <a:ext uri="{FF2B5EF4-FFF2-40B4-BE49-F238E27FC236}">
                <a16:creationId xmlns:a16="http://schemas.microsoft.com/office/drawing/2014/main" id="{D54530DB-66AA-AEF0-8465-AE160DD4A69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9379" y="4649162"/>
            <a:ext cx="5156064" cy="1656139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4" name="Imagen 3">
            <a:extLst>
              <a:ext uri="{FF2B5EF4-FFF2-40B4-BE49-F238E27FC236}">
                <a16:creationId xmlns:a16="http://schemas.microsoft.com/office/drawing/2014/main" id="{57A99065-0219-C17A-0BB9-2FEEEFF39E7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814309" y="4864712"/>
            <a:ext cx="4956478" cy="13595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3607996"/>
      </p:ext>
    </p:extLst>
  </p:cSld>
  <p:clrMapOvr>
    <a:masterClrMapping/>
  </p:clrMapOvr>
  <p:extLst>
    <p:ext uri="{6950BFC3-D8DA-4A85-94F7-54DA5524770B}">
      <p188:commentRel xmlns:p188="http://schemas.microsoft.com/office/powerpoint/2018/8/main" r:id="rId2"/>
    </p:ext>
  </p:extLs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/>
          <p:cNvSpPr/>
          <p:nvPr/>
        </p:nvSpPr>
        <p:spPr>
          <a:xfrm>
            <a:off x="6015196" y="3305342"/>
            <a:ext cx="22313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304861">
              <a:defRPr/>
            </a:pPr>
            <a:r>
              <a:rPr lang="es-CO" sz="1200">
                <a:solidFill>
                  <a:srgbClr val="000000"/>
                </a:solidFill>
                <a:latin typeface="Times New Roman" panose="02020603050405020304" pitchFamily="18" charset="0"/>
              </a:rPr>
              <a:t> </a:t>
            </a:r>
            <a:endParaRPr lang="es-CO" sz="1200">
              <a:solidFill>
                <a:prstClr val="black"/>
              </a:solidFill>
              <a:latin typeface="Aptos" panose="02110004020202020204"/>
            </a:endParaRPr>
          </a:p>
        </p:txBody>
      </p:sp>
      <p:sp>
        <p:nvSpPr>
          <p:cNvPr id="5" name="Rectángulo 4"/>
          <p:cNvSpPr/>
          <p:nvPr/>
        </p:nvSpPr>
        <p:spPr>
          <a:xfrm>
            <a:off x="1719624" y="868130"/>
            <a:ext cx="461299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304861">
              <a:defRPr/>
            </a:pPr>
            <a:r>
              <a:rPr lang="es-CO" sz="1200">
                <a:solidFill>
                  <a:srgbClr val="000000"/>
                </a:solidFill>
                <a:latin typeface="Times New Roman" panose="02020603050405020304" pitchFamily="18" charset="0"/>
              </a:rPr>
              <a:t> </a:t>
            </a:r>
            <a:endParaRPr lang="es-CO" sz="1200">
              <a:solidFill>
                <a:prstClr val="black"/>
              </a:solidFill>
              <a:latin typeface="Aptos" panose="02110004020202020204"/>
            </a:endParaRPr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D8A7B83F-5434-F270-B2E3-5D93C48DA902}"/>
              </a:ext>
            </a:extLst>
          </p:cNvPr>
          <p:cNvSpPr txBox="1"/>
          <p:nvPr/>
        </p:nvSpPr>
        <p:spPr>
          <a:xfrm>
            <a:off x="433574" y="112759"/>
            <a:ext cx="11259073" cy="389989"/>
          </a:xfrm>
          <a:prstGeom prst="rect">
            <a:avLst/>
          </a:prstGeom>
          <a:noFill/>
        </p:spPr>
        <p:txBody>
          <a:bodyPr wrap="square" lIns="60969" tIns="30485" rIns="60969" bIns="30485" rtlCol="0" anchor="t">
            <a:spAutoFit/>
          </a:bodyPr>
          <a:lstStyle>
            <a:defPPr>
              <a:defRPr lang="es-CO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457280"/>
            <a:r>
              <a:rPr lang="es-MX" sz="2134" b="1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Causas agrupadas de mortalidad fetal y neonatal en Bogotá D.C, corte agosto 2025 preliminar</a:t>
            </a:r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7CB97FE9-6670-22B8-C6CC-70EA2E8F45D7}"/>
              </a:ext>
            </a:extLst>
          </p:cNvPr>
          <p:cNvSpPr txBox="1"/>
          <p:nvPr/>
        </p:nvSpPr>
        <p:spPr>
          <a:xfrm>
            <a:off x="705980" y="648709"/>
            <a:ext cx="4349538" cy="276999"/>
          </a:xfrm>
          <a:prstGeom prst="rect">
            <a:avLst/>
          </a:prstGeom>
          <a:noFill/>
        </p:spPr>
        <p:txBody>
          <a:bodyPr wrap="square" lIns="60969" tIns="30485" rIns="60969" bIns="30485" rtlCol="0" anchor="t">
            <a:spAutoFit/>
          </a:bodyPr>
          <a:lstStyle>
            <a:defPPr>
              <a:defRPr lang="es-CO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457280"/>
            <a:r>
              <a:rPr lang="es-MX" sz="1400" b="1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Causas agrupadas de mortalidad fetal</a:t>
            </a:r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EE7D7705-FD23-3F8F-0109-0022BD50BF94}"/>
              </a:ext>
            </a:extLst>
          </p:cNvPr>
          <p:cNvSpPr txBox="1"/>
          <p:nvPr/>
        </p:nvSpPr>
        <p:spPr>
          <a:xfrm>
            <a:off x="6485143" y="648709"/>
            <a:ext cx="5442785" cy="277009"/>
          </a:xfrm>
          <a:prstGeom prst="rect">
            <a:avLst/>
          </a:prstGeom>
          <a:noFill/>
        </p:spPr>
        <p:txBody>
          <a:bodyPr wrap="square" lIns="60969" tIns="30485" rIns="60969" bIns="30485" rtlCol="0" anchor="t">
            <a:spAutoFit/>
          </a:bodyPr>
          <a:lstStyle>
            <a:defPPr>
              <a:defRPr lang="es-CO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457280"/>
            <a:r>
              <a:rPr lang="es-MX" sz="1400" b="1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Causas agrupadas de mortalidad neonatal temprana</a:t>
            </a: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E30F4193-EAD9-2876-5D17-A8E808B5F0E8}"/>
              </a:ext>
            </a:extLst>
          </p:cNvPr>
          <p:cNvSpPr txBox="1"/>
          <p:nvPr/>
        </p:nvSpPr>
        <p:spPr>
          <a:xfrm>
            <a:off x="343194" y="6529797"/>
            <a:ext cx="6094378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CO" sz="800" dirty="0"/>
              <a:t>Fuente 2025 : Aplicativo RUAF-ND.Sistema de Estadísticas Vitales SDS -EEVV-PRELIMINARES ajustado 08-09-2025</a:t>
            </a:r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B9B3F64D-EA35-A5E2-CCAC-2D0B0D184AA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3194" y="1006629"/>
            <a:ext cx="5075111" cy="5326077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3" name="Imagen 12">
            <a:extLst>
              <a:ext uri="{FF2B5EF4-FFF2-40B4-BE49-F238E27FC236}">
                <a16:creationId xmlns:a16="http://schemas.microsoft.com/office/drawing/2014/main" id="{7894AAF4-D759-B22A-2A28-F790CCA8E7E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03133" y="1000604"/>
            <a:ext cx="6245674" cy="3347659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7" name="Imagen 16">
            <a:extLst>
              <a:ext uri="{FF2B5EF4-FFF2-40B4-BE49-F238E27FC236}">
                <a16:creationId xmlns:a16="http://schemas.microsoft.com/office/drawing/2014/main" id="{855069D1-95EC-ACC2-E526-C48C18A85EE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75057" y="4480737"/>
            <a:ext cx="4101826" cy="1957969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03397504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/>
          <p:cNvSpPr/>
          <p:nvPr/>
        </p:nvSpPr>
        <p:spPr>
          <a:xfrm>
            <a:off x="6015196" y="3305342"/>
            <a:ext cx="22313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304861">
              <a:defRPr/>
            </a:pPr>
            <a:r>
              <a:rPr lang="es-CO" sz="1200">
                <a:solidFill>
                  <a:srgbClr val="000000"/>
                </a:solidFill>
                <a:latin typeface="Times New Roman" panose="02020603050405020304" pitchFamily="18" charset="0"/>
              </a:rPr>
              <a:t> </a:t>
            </a:r>
            <a:endParaRPr lang="es-CO" sz="1200">
              <a:solidFill>
                <a:prstClr val="black"/>
              </a:solidFill>
              <a:latin typeface="Aptos" panose="02110004020202020204"/>
            </a:endParaRPr>
          </a:p>
        </p:txBody>
      </p:sp>
      <p:sp>
        <p:nvSpPr>
          <p:cNvPr id="5" name="Rectángulo 4"/>
          <p:cNvSpPr/>
          <p:nvPr/>
        </p:nvSpPr>
        <p:spPr>
          <a:xfrm>
            <a:off x="1719624" y="868130"/>
            <a:ext cx="461299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304861">
              <a:defRPr/>
            </a:pPr>
            <a:r>
              <a:rPr lang="es-CO" sz="1200">
                <a:solidFill>
                  <a:srgbClr val="000000"/>
                </a:solidFill>
                <a:latin typeface="Times New Roman" panose="02020603050405020304" pitchFamily="18" charset="0"/>
              </a:rPr>
              <a:t> </a:t>
            </a:r>
            <a:endParaRPr lang="es-CO" sz="1200">
              <a:solidFill>
                <a:prstClr val="black"/>
              </a:solidFill>
              <a:latin typeface="Aptos" panose="02110004020202020204"/>
            </a:endParaRPr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D8A7B83F-5434-F270-B2E3-5D93C48DA902}"/>
              </a:ext>
            </a:extLst>
          </p:cNvPr>
          <p:cNvSpPr txBox="1"/>
          <p:nvPr/>
        </p:nvSpPr>
        <p:spPr>
          <a:xfrm>
            <a:off x="710051" y="106969"/>
            <a:ext cx="4289965" cy="492453"/>
          </a:xfrm>
          <a:prstGeom prst="rect">
            <a:avLst/>
          </a:prstGeom>
          <a:noFill/>
        </p:spPr>
        <p:txBody>
          <a:bodyPr wrap="square" lIns="60969" tIns="30485" rIns="60969" bIns="30485" rtlCol="0" anchor="t">
            <a:spAutoFit/>
          </a:bodyPr>
          <a:lstStyle>
            <a:defPPr>
              <a:defRPr lang="es-CO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457280"/>
            <a:r>
              <a:rPr lang="es-MX" sz="1400" b="1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Casos y tasas de mortalidad perinatal por localidad de residencia en Bogotá D.C, 2025 preliminar</a:t>
            </a: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911293CE-0623-A58A-6F46-D1904C96390D}"/>
              </a:ext>
            </a:extLst>
          </p:cNvPr>
          <p:cNvSpPr txBox="1"/>
          <p:nvPr/>
        </p:nvSpPr>
        <p:spPr>
          <a:xfrm>
            <a:off x="6945109" y="137746"/>
            <a:ext cx="3608832" cy="492453"/>
          </a:xfrm>
          <a:prstGeom prst="rect">
            <a:avLst/>
          </a:prstGeom>
          <a:noFill/>
        </p:spPr>
        <p:txBody>
          <a:bodyPr wrap="square" lIns="60969" tIns="30485" rIns="60969" bIns="30485" rtlCol="0" anchor="t">
            <a:spAutoFit/>
          </a:bodyPr>
          <a:lstStyle>
            <a:defPPr>
              <a:defRPr lang="es-CO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457280"/>
            <a:r>
              <a:rPr lang="es-MX" sz="1400" b="1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Casos y tasas de mortalidad perinatal por EAPB en Bogotá D.C, 2025 preliminar</a:t>
            </a: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E0A283B5-52A1-F2EE-4035-375E4A7AD94B}"/>
              </a:ext>
            </a:extLst>
          </p:cNvPr>
          <p:cNvSpPr txBox="1"/>
          <p:nvPr/>
        </p:nvSpPr>
        <p:spPr>
          <a:xfrm>
            <a:off x="3191145" y="6637917"/>
            <a:ext cx="6094378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CO" sz="800" dirty="0"/>
              <a:t>Fuente 2025 : Aplicativo RUAF-ND.Sistema de Estadísticas Vitales SDS -EEVV-PRELIMINARES ajustado 08-09-2025</a:t>
            </a:r>
          </a:p>
        </p:txBody>
      </p:sp>
      <p:pic>
        <p:nvPicPr>
          <p:cNvPr id="10" name="Imagen 9">
            <a:extLst>
              <a:ext uri="{FF2B5EF4-FFF2-40B4-BE49-F238E27FC236}">
                <a16:creationId xmlns:a16="http://schemas.microsoft.com/office/drawing/2014/main" id="{1B434AF4-A63E-9951-C0DD-6FBAB939832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7582" y="789054"/>
            <a:ext cx="5296095" cy="5769787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3" name="Imagen 12">
            <a:extLst>
              <a:ext uri="{FF2B5EF4-FFF2-40B4-BE49-F238E27FC236}">
                <a16:creationId xmlns:a16="http://schemas.microsoft.com/office/drawing/2014/main" id="{88E4CA1F-F0BE-A7BD-BB0E-580C62F27C7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23449" y="788180"/>
            <a:ext cx="3852153" cy="5281639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400904043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/>
          <p:cNvSpPr/>
          <p:nvPr/>
        </p:nvSpPr>
        <p:spPr>
          <a:xfrm>
            <a:off x="6015196" y="3305342"/>
            <a:ext cx="22313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304861">
              <a:defRPr/>
            </a:pPr>
            <a:r>
              <a:rPr lang="es-CO" sz="1200">
                <a:solidFill>
                  <a:srgbClr val="000000"/>
                </a:solidFill>
                <a:latin typeface="Times New Roman" panose="02020603050405020304" pitchFamily="18" charset="0"/>
              </a:rPr>
              <a:t> </a:t>
            </a:r>
            <a:endParaRPr lang="es-CO" sz="1200">
              <a:solidFill>
                <a:prstClr val="black"/>
              </a:solidFill>
              <a:latin typeface="Aptos" panose="02110004020202020204"/>
            </a:endParaRPr>
          </a:p>
        </p:txBody>
      </p:sp>
      <p:sp>
        <p:nvSpPr>
          <p:cNvPr id="5" name="Rectángulo 4"/>
          <p:cNvSpPr/>
          <p:nvPr/>
        </p:nvSpPr>
        <p:spPr>
          <a:xfrm>
            <a:off x="3492552" y="732116"/>
            <a:ext cx="461299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304861">
              <a:defRPr/>
            </a:pPr>
            <a:r>
              <a:rPr lang="es-CO" sz="1200">
                <a:solidFill>
                  <a:srgbClr val="000000"/>
                </a:solidFill>
                <a:latin typeface="Times New Roman" panose="02020603050405020304" pitchFamily="18" charset="0"/>
              </a:rPr>
              <a:t> </a:t>
            </a:r>
            <a:endParaRPr lang="es-CO" sz="1200">
              <a:solidFill>
                <a:prstClr val="black"/>
              </a:solidFill>
              <a:latin typeface="Aptos" panose="02110004020202020204"/>
            </a:endParaRPr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D8A7B83F-5434-F270-B2E3-5D93C48DA902}"/>
              </a:ext>
            </a:extLst>
          </p:cNvPr>
          <p:cNvSpPr txBox="1"/>
          <p:nvPr/>
        </p:nvSpPr>
        <p:spPr>
          <a:xfrm>
            <a:off x="1360482" y="121100"/>
            <a:ext cx="10384548" cy="389989"/>
          </a:xfrm>
          <a:prstGeom prst="rect">
            <a:avLst/>
          </a:prstGeom>
          <a:noFill/>
        </p:spPr>
        <p:txBody>
          <a:bodyPr wrap="square" lIns="60969" tIns="30485" rIns="60969" bIns="30485" rtlCol="0" anchor="t">
            <a:spAutoFit/>
          </a:bodyPr>
          <a:lstStyle>
            <a:defPPr>
              <a:defRPr lang="es-CO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457280"/>
            <a:r>
              <a:rPr lang="es-MX" sz="2134" b="1" dirty="0">
                <a:solidFill>
                  <a:schemeClr val="tx2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Caracterización de la mortalidad perinatal, en Bogotá D.C, corte agosto 2025 preliminar</a:t>
            </a: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734CC88A-6AFB-6010-799E-95FF7FF26C6A}"/>
              </a:ext>
            </a:extLst>
          </p:cNvPr>
          <p:cNvSpPr txBox="1"/>
          <p:nvPr/>
        </p:nvSpPr>
        <p:spPr>
          <a:xfrm>
            <a:off x="784438" y="3776387"/>
            <a:ext cx="325966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1200" b="1" dirty="0">
                <a:solidFill>
                  <a:schemeClr val="tx2">
                    <a:lumMod val="75000"/>
                    <a:lumOff val="25000"/>
                  </a:schemeClr>
                </a:solidFill>
                <a:latin typeface="Comic Sans MS" panose="030F0702030302020204" pitchFamily="66" charset="0"/>
              </a:rPr>
              <a:t>Tasa por grupo de edad materna</a:t>
            </a:r>
            <a:endParaRPr lang="es-CO" sz="1200" b="1" dirty="0">
              <a:solidFill>
                <a:schemeClr val="tx2">
                  <a:lumMod val="75000"/>
                  <a:lumOff val="25000"/>
                </a:schemeClr>
              </a:solidFill>
              <a:latin typeface="Comic Sans MS" panose="030F0702030302020204" pitchFamily="66" charset="0"/>
            </a:endParaRP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3A1FC957-2E1C-35FD-3F10-7152DF0BF70F}"/>
              </a:ext>
            </a:extLst>
          </p:cNvPr>
          <p:cNvSpPr txBox="1"/>
          <p:nvPr/>
        </p:nvSpPr>
        <p:spPr>
          <a:xfrm>
            <a:off x="-97582" y="578227"/>
            <a:ext cx="502370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1400" b="1" dirty="0">
                <a:solidFill>
                  <a:schemeClr val="tx2">
                    <a:lumMod val="75000"/>
                    <a:lumOff val="25000"/>
                  </a:schemeClr>
                </a:solidFill>
                <a:latin typeface="Comic Sans MS" panose="030F0702030302020204" pitchFamily="66" charset="0"/>
              </a:rPr>
              <a:t>Tasa por régimen de afiliación</a:t>
            </a:r>
            <a:endParaRPr lang="es-CO" sz="1400" b="1" dirty="0">
              <a:solidFill>
                <a:schemeClr val="tx2">
                  <a:lumMod val="75000"/>
                  <a:lumOff val="25000"/>
                </a:schemeClr>
              </a:solidFill>
              <a:latin typeface="Comic Sans MS" panose="030F0702030302020204" pitchFamily="66" charset="0"/>
            </a:endParaRPr>
          </a:p>
        </p:txBody>
      </p:sp>
      <p:sp>
        <p:nvSpPr>
          <p:cNvPr id="14" name="CuadroTexto 13">
            <a:extLst>
              <a:ext uri="{FF2B5EF4-FFF2-40B4-BE49-F238E27FC236}">
                <a16:creationId xmlns:a16="http://schemas.microsoft.com/office/drawing/2014/main" id="{04BF86F2-06CE-8151-C0D6-B7AEF2AAFA3E}"/>
              </a:ext>
            </a:extLst>
          </p:cNvPr>
          <p:cNvSpPr txBox="1"/>
          <p:nvPr/>
        </p:nvSpPr>
        <p:spPr>
          <a:xfrm>
            <a:off x="6126765" y="664978"/>
            <a:ext cx="425415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1200" b="1" dirty="0">
                <a:solidFill>
                  <a:schemeClr val="tx2">
                    <a:lumMod val="75000"/>
                    <a:lumOff val="25000"/>
                  </a:schemeClr>
                </a:solidFill>
                <a:latin typeface="Comic Sans MS" panose="030F0702030302020204" pitchFamily="66" charset="0"/>
              </a:rPr>
              <a:t>Nivel educativo materno</a:t>
            </a:r>
            <a:endParaRPr lang="es-CO" sz="1200" b="1" dirty="0">
              <a:solidFill>
                <a:schemeClr val="tx2">
                  <a:lumMod val="75000"/>
                  <a:lumOff val="25000"/>
                </a:schemeClr>
              </a:solidFill>
              <a:latin typeface="Comic Sans MS" panose="030F0702030302020204" pitchFamily="66" charset="0"/>
            </a:endParaRPr>
          </a:p>
        </p:txBody>
      </p:sp>
      <p:sp>
        <p:nvSpPr>
          <p:cNvPr id="16" name="CuadroTexto 15">
            <a:extLst>
              <a:ext uri="{FF2B5EF4-FFF2-40B4-BE49-F238E27FC236}">
                <a16:creationId xmlns:a16="http://schemas.microsoft.com/office/drawing/2014/main" id="{6877740D-21E9-9EBE-B336-CD60F8BB44FE}"/>
              </a:ext>
            </a:extLst>
          </p:cNvPr>
          <p:cNvSpPr txBox="1"/>
          <p:nvPr/>
        </p:nvSpPr>
        <p:spPr>
          <a:xfrm>
            <a:off x="5479380" y="3818071"/>
            <a:ext cx="2146752" cy="276999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s-ES" sz="1200" b="1" dirty="0">
                <a:solidFill>
                  <a:schemeClr val="tx2">
                    <a:lumMod val="75000"/>
                    <a:lumOff val="25000"/>
                  </a:schemeClr>
                </a:solidFill>
                <a:latin typeface="Comic Sans MS"/>
              </a:rPr>
              <a:t>Pertenencia étnica</a:t>
            </a:r>
            <a:endParaRPr lang="es-CO" sz="1200" b="1" dirty="0">
              <a:solidFill>
                <a:schemeClr val="tx2">
                  <a:lumMod val="75000"/>
                  <a:lumOff val="25000"/>
                </a:schemeClr>
              </a:solidFill>
              <a:latin typeface="Comic Sans MS" panose="030F0702030302020204" pitchFamily="66" charset="0"/>
            </a:endParaRPr>
          </a:p>
        </p:txBody>
      </p:sp>
      <p:sp>
        <p:nvSpPr>
          <p:cNvPr id="21" name="CuadroTexto 20">
            <a:extLst>
              <a:ext uri="{FF2B5EF4-FFF2-40B4-BE49-F238E27FC236}">
                <a16:creationId xmlns:a16="http://schemas.microsoft.com/office/drawing/2014/main" id="{363F0563-9639-DC27-3181-DD028940DCC0}"/>
              </a:ext>
            </a:extLst>
          </p:cNvPr>
          <p:cNvSpPr txBox="1"/>
          <p:nvPr/>
        </p:nvSpPr>
        <p:spPr>
          <a:xfrm>
            <a:off x="9225644" y="3776387"/>
            <a:ext cx="2146752" cy="276999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s-ES" sz="1200" b="1" dirty="0">
                <a:solidFill>
                  <a:schemeClr val="tx2">
                    <a:lumMod val="75000"/>
                    <a:lumOff val="25000"/>
                  </a:schemeClr>
                </a:solidFill>
                <a:latin typeface="Comic Sans MS"/>
              </a:rPr>
              <a:t>Nacionalidad</a:t>
            </a:r>
            <a:endParaRPr lang="es-CO" sz="1200" b="1" dirty="0">
              <a:solidFill>
                <a:schemeClr val="tx2">
                  <a:lumMod val="75000"/>
                  <a:lumOff val="25000"/>
                </a:schemeClr>
              </a:solidFill>
              <a:latin typeface="Comic Sans MS" panose="030F0702030302020204" pitchFamily="66" charset="0"/>
            </a:endParaRP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ED2EF148-0AF8-427B-61BB-C3D9523C3CDE}"/>
              </a:ext>
            </a:extLst>
          </p:cNvPr>
          <p:cNvSpPr txBox="1"/>
          <p:nvPr/>
        </p:nvSpPr>
        <p:spPr>
          <a:xfrm>
            <a:off x="3191145" y="6620250"/>
            <a:ext cx="6094378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CO" sz="800" dirty="0"/>
              <a:t>Fuente 2025 : Aplicativo RUAF-ND.Sistema de Estadísticas Vitales SDS -EEVV-PRELIMINARES ajustado 08-09-2025</a:t>
            </a:r>
          </a:p>
        </p:txBody>
      </p:sp>
      <p:pic>
        <p:nvPicPr>
          <p:cNvPr id="15" name="Imagen 14">
            <a:extLst>
              <a:ext uri="{FF2B5EF4-FFF2-40B4-BE49-F238E27FC236}">
                <a16:creationId xmlns:a16="http://schemas.microsoft.com/office/drawing/2014/main" id="{F4F61758-57CA-4402-AA19-88DCC91A613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0375" y="895669"/>
            <a:ext cx="4528553" cy="2638625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22" name="Imagen 21">
            <a:extLst>
              <a:ext uri="{FF2B5EF4-FFF2-40B4-BE49-F238E27FC236}">
                <a16:creationId xmlns:a16="http://schemas.microsoft.com/office/drawing/2014/main" id="{A5AFB639-68F1-8EFA-BF72-E1385AC42A8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54142" y="1054783"/>
            <a:ext cx="6489587" cy="2290716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24" name="Imagen 23">
            <a:extLst>
              <a:ext uri="{FF2B5EF4-FFF2-40B4-BE49-F238E27FC236}">
                <a16:creationId xmlns:a16="http://schemas.microsoft.com/office/drawing/2014/main" id="{CC2600A7-A189-CF9C-6701-46A36B5A2D4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0296" y="4053386"/>
            <a:ext cx="4129719" cy="2423182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26" name="Imagen 25">
            <a:extLst>
              <a:ext uri="{FF2B5EF4-FFF2-40B4-BE49-F238E27FC236}">
                <a16:creationId xmlns:a16="http://schemas.microsoft.com/office/drawing/2014/main" id="{093CAAB8-9497-77ED-9E7D-77101ADDA3C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926125" y="4106470"/>
            <a:ext cx="3838496" cy="2290715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28" name="Imagen 27">
            <a:extLst>
              <a:ext uri="{FF2B5EF4-FFF2-40B4-BE49-F238E27FC236}">
                <a16:creationId xmlns:a16="http://schemas.microsoft.com/office/drawing/2014/main" id="{1A9FED2B-3749-CC36-80B4-260B0E8E53A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939718" y="4095070"/>
            <a:ext cx="2904011" cy="1708147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05128312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Tema de Office">
  <a:themeElements>
    <a:clrScheme name="SDS">
      <a:dk1>
        <a:srgbClr val="333333"/>
      </a:dk1>
      <a:lt1>
        <a:srgbClr val="FFFFFF"/>
      </a:lt1>
      <a:dk2>
        <a:srgbClr val="2788A2"/>
      </a:dk2>
      <a:lt2>
        <a:srgbClr val="E8E8E8"/>
      </a:lt2>
      <a:accent1>
        <a:srgbClr val="2CA8CB"/>
      </a:accent1>
      <a:accent2>
        <a:srgbClr val="185767"/>
      </a:accent2>
      <a:accent3>
        <a:srgbClr val="73CA8B"/>
      </a:accent3>
      <a:accent4>
        <a:srgbClr val="86F3A3"/>
      </a:accent4>
      <a:accent5>
        <a:srgbClr val="36A7C8"/>
      </a:accent5>
      <a:accent6>
        <a:srgbClr val="FFB71A"/>
      </a:accent6>
      <a:hlink>
        <a:srgbClr val="B2F1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Plantilla-SDS-2" id="{4FBE0042-14EE-B943-9B4B-70CF6E9E673D}" vid="{6BE10E79-3E17-F94B-BD15-3961F05ABCDF}"/>
    </a:ext>
  </a:extLst>
</a:theme>
</file>

<file path=ppt/theme/theme3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activity xmlns="50eff269-fa68-45fc-8f3c-134ded80e6db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427C8951AE48874AACB4E37AE0D1F385" ma:contentTypeVersion="17" ma:contentTypeDescription="Crear nuevo documento." ma:contentTypeScope="" ma:versionID="77b1a5c90bd4e002f92cad0483f7a58c">
  <xsd:schema xmlns:xsd="http://www.w3.org/2001/XMLSchema" xmlns:xs="http://www.w3.org/2001/XMLSchema" xmlns:p="http://schemas.microsoft.com/office/2006/metadata/properties" xmlns:ns3="50eff269-fa68-45fc-8f3c-134ded80e6db" xmlns:ns4="069537d0-7c7d-423c-ad01-43cd155efdff" targetNamespace="http://schemas.microsoft.com/office/2006/metadata/properties" ma:root="true" ma:fieldsID="6163ca15d346fb2a33f32359bef33ee0" ns3:_="" ns4:_="">
    <xsd:import namespace="50eff269-fa68-45fc-8f3c-134ded80e6db"/>
    <xsd:import namespace="069537d0-7c7d-423c-ad01-43cd155efdff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DateTaken" minOccurs="0"/>
                <xsd:element ref="ns3:MediaLengthInSeconds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SearchProperties" minOccurs="0"/>
                <xsd:element ref="ns3:_activity" minOccurs="0"/>
                <xsd:element ref="ns3:MediaServiceObjectDetectorVersions" minOccurs="0"/>
                <xsd:element ref="ns3:MediaServiceSystemTag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0eff269-fa68-45fc-8f3c-134ded80e6d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5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6" nillable="true" ma:displayName="Length (seconds)" ma:internalName="MediaLengthInSeconds" ma:readOnly="true">
      <xsd:simpleType>
        <xsd:restriction base="dms:Unknown"/>
      </xsd:simpleType>
    </xsd:element>
    <xsd:element name="MediaServiceAutoTags" ma:index="17" nillable="true" ma:displayName="Tags" ma:internalName="MediaServiceAutoTags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9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0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SearchProperties" ma:index="21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_activity" ma:index="22" nillable="true" ma:displayName="_activity" ma:hidden="true" ma:internalName="_activity">
      <xsd:simpleType>
        <xsd:restriction base="dms:Note"/>
      </xsd:simpleType>
    </xsd:element>
    <xsd:element name="MediaServiceObjectDetectorVersions" ma:index="23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ystemTags" ma:index="24" nillable="true" ma:displayName="MediaServiceSystemTags" ma:hidden="true" ma:internalName="MediaServiceSystemTag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69537d0-7c7d-423c-ad01-43cd155efdff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Compartido con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Detalles de uso compartido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4" nillable="true" ma:displayName="Hash de la sugerencia para compartir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ni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A3663842-565E-48A8-9F2C-9E06470AACA7}">
  <ds:schemaRefs>
    <ds:schemaRef ds:uri="http://purl.org/dc/terms/"/>
    <ds:schemaRef ds:uri="http://schemas.microsoft.com/office/2006/documentManagement/types"/>
    <ds:schemaRef ds:uri="http://www.w3.org/XML/1998/namespace"/>
    <ds:schemaRef ds:uri="http://schemas.microsoft.com/office/infopath/2007/PartnerControls"/>
    <ds:schemaRef ds:uri="http://purl.org/dc/elements/1.1/"/>
    <ds:schemaRef ds:uri="50eff269-fa68-45fc-8f3c-134ded80e6db"/>
    <ds:schemaRef ds:uri="http://schemas.microsoft.com/office/2006/metadata/properties"/>
    <ds:schemaRef ds:uri="http://purl.org/dc/dcmitype/"/>
    <ds:schemaRef ds:uri="http://schemas.openxmlformats.org/package/2006/metadata/core-properties"/>
    <ds:schemaRef ds:uri="069537d0-7c7d-423c-ad01-43cd155efdff"/>
  </ds:schemaRefs>
</ds:datastoreItem>
</file>

<file path=customXml/itemProps2.xml><?xml version="1.0" encoding="utf-8"?>
<ds:datastoreItem xmlns:ds="http://schemas.openxmlformats.org/officeDocument/2006/customXml" ds:itemID="{C1416C3B-C7D1-4C87-AA57-8E8316ECD721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95772274-EB71-4D0A-A670-0005196A3B8B}">
  <ds:schemaRefs>
    <ds:schemaRef ds:uri="069537d0-7c7d-423c-ad01-43cd155efdff"/>
    <ds:schemaRef ds:uri="50eff269-fa68-45fc-8f3c-134ded80e6db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526</TotalTime>
  <Words>382</Words>
  <Application>Microsoft Office PowerPoint</Application>
  <PresentationFormat>Panorámica</PresentationFormat>
  <Paragraphs>45</Paragraphs>
  <Slides>6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6</vt:i4>
      </vt:variant>
      <vt:variant>
        <vt:lpstr>Tema</vt:lpstr>
      </vt:variant>
      <vt:variant>
        <vt:i4>2</vt:i4>
      </vt:variant>
      <vt:variant>
        <vt:lpstr>Títulos de diapositiva</vt:lpstr>
      </vt:variant>
      <vt:variant>
        <vt:i4>6</vt:i4>
      </vt:variant>
    </vt:vector>
  </HeadingPairs>
  <TitlesOfParts>
    <vt:vector size="14" baseType="lpstr">
      <vt:lpstr>Aptos</vt:lpstr>
      <vt:lpstr>Aptos Display</vt:lpstr>
      <vt:lpstr>Arial</vt:lpstr>
      <vt:lpstr>Calibri</vt:lpstr>
      <vt:lpstr>Comic Sans MS</vt:lpstr>
      <vt:lpstr>Times New Roman</vt:lpstr>
      <vt:lpstr>Office Theme</vt:lpstr>
      <vt:lpstr>Tema de Office</vt:lpstr>
      <vt:lpstr>Mortalidad perinatal y neonatal tardía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Diana Carolina, Franco Pulido</dc:creator>
  <cp:lastModifiedBy>Adriana Maritza, Guaca Ruiz</cp:lastModifiedBy>
  <cp:revision>160</cp:revision>
  <dcterms:created xsi:type="dcterms:W3CDTF">2025-05-27T19:35:44Z</dcterms:created>
  <dcterms:modified xsi:type="dcterms:W3CDTF">2025-09-18T15:39:59Z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0x010100427C8951AE48874AACB4E37AE0D1F385</vt:lpwstr>
  </property>
</Properties>
</file>