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309" r:id="rId2"/>
    <p:sldId id="311" r:id="rId3"/>
    <p:sldId id="313" r:id="rId4"/>
    <p:sldId id="508" r:id="rId5"/>
    <p:sldId id="303" r:id="rId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2B"/>
    <a:srgbClr val="CC66FF"/>
    <a:srgbClr val="F6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85"/>
    <p:restoredTop sz="94113" autoAdjust="0"/>
  </p:normalViewPr>
  <p:slideViewPr>
    <p:cSldViewPr snapToGrid="0" snapToObjects="1">
      <p:cViewPr varScale="1">
        <p:scale>
          <a:sx n="80" d="100"/>
          <a:sy n="80" d="100"/>
        </p:scale>
        <p:origin x="114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463583-DCAA-4A30-89B2-E29D46A0D677}" type="doc">
      <dgm:prSet loTypeId="urn:microsoft.com/office/officeart/2005/8/layout/radial1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A285A864-E2DD-4CAF-8ABE-8C42ECD7CE85}">
      <dgm:prSet phldrT="[Texto]" custT="1"/>
      <dgm:spPr/>
      <dgm:t>
        <a:bodyPr/>
        <a:lstStyle/>
        <a:p>
          <a:pPr algn="ctr"/>
          <a:r>
            <a:rPr lang="es-CO" sz="1600" dirty="0">
              <a:latin typeface="Garamond" panose="02020404030301010803" pitchFamily="18" charset="0"/>
            </a:rPr>
            <a:t>8 MODULOS DE IMPACTO POR UPZ</a:t>
          </a:r>
        </a:p>
      </dgm:t>
    </dgm:pt>
    <dgm:pt modelId="{9E95F328-E753-4F75-8CFB-CC5E64E088D5}" type="parTrans" cxnId="{5717DD0B-954C-4306-987F-38924EA4BBF0}">
      <dgm:prSet custT="1"/>
      <dgm:spPr/>
      <dgm:t>
        <a:bodyPr/>
        <a:lstStyle/>
        <a:p>
          <a:pPr algn="ctr"/>
          <a:endParaRPr lang="es-CO" sz="1100"/>
        </a:p>
      </dgm:t>
    </dgm:pt>
    <dgm:pt modelId="{E21B9D51-3C5D-459C-AC7D-D740942BA0DD}" type="sibTrans" cxnId="{5717DD0B-954C-4306-987F-38924EA4BBF0}">
      <dgm:prSet/>
      <dgm:spPr/>
      <dgm:t>
        <a:bodyPr/>
        <a:lstStyle/>
        <a:p>
          <a:pPr algn="ctr"/>
          <a:endParaRPr lang="es-CO" sz="3600"/>
        </a:p>
      </dgm:t>
    </dgm:pt>
    <dgm:pt modelId="{FF7E9E20-DDF5-4125-A740-BF1E79440BA9}">
      <dgm:prSet phldrT="[Texto]" custT="1"/>
      <dgm:spPr/>
      <dgm:t>
        <a:bodyPr/>
        <a:lstStyle/>
        <a:p>
          <a:pPr algn="ctr"/>
          <a:r>
            <a:rPr lang="es-MX" sz="1400" dirty="0">
              <a:latin typeface="Garamond" panose="02020404030301010803" pitchFamily="18" charset="0"/>
            </a:rPr>
            <a:t>CERTIFICACION                               Y SEGUIMIENTO</a:t>
          </a:r>
          <a:endParaRPr lang="es-CO" sz="1400" dirty="0">
            <a:latin typeface="Garamond" panose="02020404030301010803" pitchFamily="18" charset="0"/>
          </a:endParaRPr>
        </a:p>
      </dgm:t>
    </dgm:pt>
    <dgm:pt modelId="{EF40B2B8-AB23-49A9-BC14-D21F454BEA54}" type="parTrans" cxnId="{BF7CCF93-F701-4B96-8116-0E2ED5D824DD}">
      <dgm:prSet custT="1"/>
      <dgm:spPr/>
      <dgm:t>
        <a:bodyPr/>
        <a:lstStyle/>
        <a:p>
          <a:pPr algn="ctr"/>
          <a:endParaRPr lang="es-CO" sz="1100"/>
        </a:p>
      </dgm:t>
    </dgm:pt>
    <dgm:pt modelId="{68DEECC5-D9B7-4C5A-B220-FEADB9AF691D}" type="sibTrans" cxnId="{BF7CCF93-F701-4B96-8116-0E2ED5D824DD}">
      <dgm:prSet/>
      <dgm:spPr/>
      <dgm:t>
        <a:bodyPr/>
        <a:lstStyle/>
        <a:p>
          <a:pPr algn="ctr"/>
          <a:endParaRPr lang="es-CO" sz="3600"/>
        </a:p>
      </dgm:t>
    </dgm:pt>
    <dgm:pt modelId="{F29E8EAD-3F9C-47F6-A4F8-B70DECE1FEF0}">
      <dgm:prSet phldrT="[Texto]" custT="1"/>
      <dgm:spPr/>
      <dgm:t>
        <a:bodyPr/>
        <a:lstStyle/>
        <a:p>
          <a:pPr algn="ctr"/>
          <a:r>
            <a:rPr lang="es-CO" sz="1400" dirty="0">
              <a:latin typeface="Garamond" panose="02020404030301010803" pitchFamily="18" charset="0"/>
            </a:rPr>
            <a:t>3 OBJETIVOS ESPECIFICIOS</a:t>
          </a:r>
        </a:p>
      </dgm:t>
    </dgm:pt>
    <dgm:pt modelId="{766821ED-8B41-4B93-B0CC-9FFE6BE58C9A}" type="parTrans" cxnId="{2AF0ACB6-87EB-4A6D-B104-39AE0B832FF0}">
      <dgm:prSet custT="1"/>
      <dgm:spPr/>
      <dgm:t>
        <a:bodyPr/>
        <a:lstStyle/>
        <a:p>
          <a:pPr algn="ctr"/>
          <a:endParaRPr lang="es-CO" sz="1100"/>
        </a:p>
      </dgm:t>
    </dgm:pt>
    <dgm:pt modelId="{D83F71C3-762B-4875-BA29-B1528342339C}" type="sibTrans" cxnId="{2AF0ACB6-87EB-4A6D-B104-39AE0B832FF0}">
      <dgm:prSet/>
      <dgm:spPr/>
      <dgm:t>
        <a:bodyPr/>
        <a:lstStyle/>
        <a:p>
          <a:pPr algn="ctr"/>
          <a:endParaRPr lang="es-CO" sz="3600"/>
        </a:p>
      </dgm:t>
    </dgm:pt>
    <dgm:pt modelId="{D0551D2B-FEA2-449E-A4E8-BC4920FE8B20}">
      <dgm:prSet phldrT="[Texto]" custT="1"/>
      <dgm:spPr/>
      <dgm:t>
        <a:bodyPr/>
        <a:lstStyle/>
        <a:p>
          <a:pPr algn="ctr"/>
          <a:r>
            <a:rPr lang="es-MX" sz="1600" b="1" dirty="0">
              <a:latin typeface="Garamond" panose="02020404030301010803" pitchFamily="18" charset="0"/>
              <a:cs typeface="Arial" panose="020B0604020202020204" pitchFamily="34" charset="0"/>
            </a:rPr>
            <a:t>Plan de Acción   Caracterización</a:t>
          </a:r>
          <a:endParaRPr lang="es-CO" sz="1600" b="1" dirty="0">
            <a:latin typeface="Garamond" panose="02020404030301010803" pitchFamily="18" charset="0"/>
          </a:endParaRPr>
        </a:p>
      </dgm:t>
    </dgm:pt>
    <dgm:pt modelId="{2C243E96-7ED9-4D14-A5B9-22CD1FCB398F}" type="parTrans" cxnId="{883A783B-F8F5-4083-9F7A-1D0C284CAC7E}">
      <dgm:prSet/>
      <dgm:spPr/>
      <dgm:t>
        <a:bodyPr/>
        <a:lstStyle/>
        <a:p>
          <a:pPr algn="ctr"/>
          <a:endParaRPr lang="es-CO" sz="3600"/>
        </a:p>
      </dgm:t>
    </dgm:pt>
    <dgm:pt modelId="{5A2B173D-1FF8-4CB2-80AF-1A026106CB20}" type="sibTrans" cxnId="{883A783B-F8F5-4083-9F7A-1D0C284CAC7E}">
      <dgm:prSet/>
      <dgm:spPr/>
      <dgm:t>
        <a:bodyPr/>
        <a:lstStyle/>
        <a:p>
          <a:pPr algn="ctr"/>
          <a:endParaRPr lang="es-CO" sz="3600"/>
        </a:p>
      </dgm:t>
    </dgm:pt>
    <dgm:pt modelId="{89B24671-A9F6-4148-8AE4-1A73CD8AC942}">
      <dgm:prSet phldrT="[Texto]" custT="1"/>
      <dgm:spPr/>
      <dgm:t>
        <a:bodyPr/>
        <a:lstStyle/>
        <a:p>
          <a:pPr algn="ctr"/>
          <a:r>
            <a:rPr lang="es-CO" sz="1600" dirty="0">
              <a:latin typeface="Garamond" panose="02020404030301010803" pitchFamily="18" charset="0"/>
            </a:rPr>
            <a:t>ACTIVIDADES DE RESPIRO</a:t>
          </a:r>
        </a:p>
      </dgm:t>
    </dgm:pt>
    <dgm:pt modelId="{B257A4DC-B946-47D3-A768-3C96BDD74E0C}" type="parTrans" cxnId="{2C463D48-1E07-483D-8B49-9E5FCBF1CC30}">
      <dgm:prSet custT="1"/>
      <dgm:spPr/>
      <dgm:t>
        <a:bodyPr/>
        <a:lstStyle/>
        <a:p>
          <a:pPr algn="ctr"/>
          <a:endParaRPr lang="es-CO" sz="1100"/>
        </a:p>
      </dgm:t>
    </dgm:pt>
    <dgm:pt modelId="{2DB4C2BA-FA2A-49E3-A24F-6FE8DD3A9EB3}" type="sibTrans" cxnId="{2C463D48-1E07-483D-8B49-9E5FCBF1CC30}">
      <dgm:prSet/>
      <dgm:spPr/>
      <dgm:t>
        <a:bodyPr/>
        <a:lstStyle/>
        <a:p>
          <a:pPr algn="ctr"/>
          <a:endParaRPr lang="es-CO" sz="3600"/>
        </a:p>
      </dgm:t>
    </dgm:pt>
    <dgm:pt modelId="{0D08A8A5-C510-45BF-BB8C-61C85ED235C1}" type="pres">
      <dgm:prSet presAssocID="{89463583-DCAA-4A30-89B2-E29D46A0D67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51B2DD7-B122-4C58-B7E2-BF121A96B526}" type="pres">
      <dgm:prSet presAssocID="{D0551D2B-FEA2-449E-A4E8-BC4920FE8B20}" presName="centerShape" presStyleLbl="node0" presStyleIdx="0" presStyleCnt="1" custScaleX="157231" custScaleY="97895" custLinFactX="-44488" custLinFactNeighborX="-100000" custLinFactNeighborY="-40408"/>
      <dgm:spPr/>
    </dgm:pt>
    <dgm:pt modelId="{5ECADD43-5115-4992-92F3-30638EBEC777}" type="pres">
      <dgm:prSet presAssocID="{766821ED-8B41-4B93-B0CC-9FFE6BE58C9A}" presName="Name9" presStyleLbl="parChTrans1D2" presStyleIdx="0" presStyleCnt="4"/>
      <dgm:spPr/>
    </dgm:pt>
    <dgm:pt modelId="{5F2096A9-E625-4D2D-A1A2-523E2068613F}" type="pres">
      <dgm:prSet presAssocID="{766821ED-8B41-4B93-B0CC-9FFE6BE58C9A}" presName="connTx" presStyleLbl="parChTrans1D2" presStyleIdx="0" presStyleCnt="4"/>
      <dgm:spPr/>
    </dgm:pt>
    <dgm:pt modelId="{D45CD223-E999-4D42-9CF9-B3634AE2592D}" type="pres">
      <dgm:prSet presAssocID="{F29E8EAD-3F9C-47F6-A4F8-B70DECE1FEF0}" presName="node" presStyleLbl="node1" presStyleIdx="0" presStyleCnt="4" custScaleX="138095" custScaleY="109510" custRadScaleRad="92807" custRadScaleInc="-64244">
        <dgm:presLayoutVars>
          <dgm:bulletEnabled val="1"/>
        </dgm:presLayoutVars>
      </dgm:prSet>
      <dgm:spPr/>
    </dgm:pt>
    <dgm:pt modelId="{0BCC870F-69D8-4A44-97F4-D05A0ADCE2F9}" type="pres">
      <dgm:prSet presAssocID="{B257A4DC-B946-47D3-A768-3C96BDD74E0C}" presName="Name9" presStyleLbl="parChTrans1D2" presStyleIdx="1" presStyleCnt="4"/>
      <dgm:spPr/>
    </dgm:pt>
    <dgm:pt modelId="{D1628BF4-3F15-4001-A1A9-3E23BA4C9901}" type="pres">
      <dgm:prSet presAssocID="{B257A4DC-B946-47D3-A768-3C96BDD74E0C}" presName="connTx" presStyleLbl="parChTrans1D2" presStyleIdx="1" presStyleCnt="4"/>
      <dgm:spPr/>
    </dgm:pt>
    <dgm:pt modelId="{DEFEC0A2-C32E-432B-AFFF-A0FE0CCADFE1}" type="pres">
      <dgm:prSet presAssocID="{89B24671-A9F6-4148-8AE4-1A73CD8AC942}" presName="node" presStyleLbl="node1" presStyleIdx="1" presStyleCnt="4" custScaleX="155597" custScaleY="122275" custRadScaleRad="115100" custRadScaleInc="315102">
        <dgm:presLayoutVars>
          <dgm:bulletEnabled val="1"/>
        </dgm:presLayoutVars>
      </dgm:prSet>
      <dgm:spPr/>
    </dgm:pt>
    <dgm:pt modelId="{D36C4BF5-2909-4E46-9419-D7D74A5FCC08}" type="pres">
      <dgm:prSet presAssocID="{EF40B2B8-AB23-49A9-BC14-D21F454BEA54}" presName="Name9" presStyleLbl="parChTrans1D2" presStyleIdx="2" presStyleCnt="4"/>
      <dgm:spPr/>
    </dgm:pt>
    <dgm:pt modelId="{EC5A3118-6FAD-4E2A-9E1E-98B32FE0270B}" type="pres">
      <dgm:prSet presAssocID="{EF40B2B8-AB23-49A9-BC14-D21F454BEA54}" presName="connTx" presStyleLbl="parChTrans1D2" presStyleIdx="2" presStyleCnt="4"/>
      <dgm:spPr/>
    </dgm:pt>
    <dgm:pt modelId="{7D04B420-7D7A-4C7F-A667-6215DE51BBFF}" type="pres">
      <dgm:prSet presAssocID="{FF7E9E20-DDF5-4125-A740-BF1E79440BA9}" presName="node" presStyleLbl="node1" presStyleIdx="2" presStyleCnt="4" custScaleX="159821" custScaleY="117227" custRadScaleRad="239382" custRadScaleInc="165949">
        <dgm:presLayoutVars>
          <dgm:bulletEnabled val="1"/>
        </dgm:presLayoutVars>
      </dgm:prSet>
      <dgm:spPr/>
    </dgm:pt>
    <dgm:pt modelId="{E6DE8ED1-EE29-439F-A5BE-81D8F49D7BA8}" type="pres">
      <dgm:prSet presAssocID="{9E95F328-E753-4F75-8CFB-CC5E64E088D5}" presName="Name9" presStyleLbl="parChTrans1D2" presStyleIdx="3" presStyleCnt="4"/>
      <dgm:spPr/>
    </dgm:pt>
    <dgm:pt modelId="{B25A8E69-AF0D-4312-9154-CB83A209E96B}" type="pres">
      <dgm:prSet presAssocID="{9E95F328-E753-4F75-8CFB-CC5E64E088D5}" presName="connTx" presStyleLbl="parChTrans1D2" presStyleIdx="3" presStyleCnt="4"/>
      <dgm:spPr/>
    </dgm:pt>
    <dgm:pt modelId="{11EA6F89-E3A6-4985-9A2A-BC727F8E8B66}" type="pres">
      <dgm:prSet presAssocID="{A285A864-E2DD-4CAF-8ABE-8C42ECD7CE85}" presName="node" presStyleLbl="node1" presStyleIdx="3" presStyleCnt="4" custScaleX="151026" custScaleY="132302" custRadScaleRad="49267" custRadScaleInc="-308593">
        <dgm:presLayoutVars>
          <dgm:bulletEnabled val="1"/>
        </dgm:presLayoutVars>
      </dgm:prSet>
      <dgm:spPr/>
    </dgm:pt>
  </dgm:ptLst>
  <dgm:cxnLst>
    <dgm:cxn modelId="{CABFA904-60DD-46E3-B1F1-71A59C5AA840}" type="presOf" srcId="{FF7E9E20-DDF5-4125-A740-BF1E79440BA9}" destId="{7D04B420-7D7A-4C7F-A667-6215DE51BBFF}" srcOrd="0" destOrd="0" presId="urn:microsoft.com/office/officeart/2005/8/layout/radial1"/>
    <dgm:cxn modelId="{5F380B0A-DD3F-4F8B-B317-CE224C87443C}" type="presOf" srcId="{A285A864-E2DD-4CAF-8ABE-8C42ECD7CE85}" destId="{11EA6F89-E3A6-4985-9A2A-BC727F8E8B66}" srcOrd="0" destOrd="0" presId="urn:microsoft.com/office/officeart/2005/8/layout/radial1"/>
    <dgm:cxn modelId="{5717DD0B-954C-4306-987F-38924EA4BBF0}" srcId="{D0551D2B-FEA2-449E-A4E8-BC4920FE8B20}" destId="{A285A864-E2DD-4CAF-8ABE-8C42ECD7CE85}" srcOrd="3" destOrd="0" parTransId="{9E95F328-E753-4F75-8CFB-CC5E64E088D5}" sibTransId="{E21B9D51-3C5D-459C-AC7D-D740942BA0DD}"/>
    <dgm:cxn modelId="{57F6E917-140E-47C4-89E1-816A75F605DD}" type="presOf" srcId="{9E95F328-E753-4F75-8CFB-CC5E64E088D5}" destId="{B25A8E69-AF0D-4312-9154-CB83A209E96B}" srcOrd="1" destOrd="0" presId="urn:microsoft.com/office/officeart/2005/8/layout/radial1"/>
    <dgm:cxn modelId="{0A757933-96A6-43F1-9B97-6A1FECF8F53E}" type="presOf" srcId="{EF40B2B8-AB23-49A9-BC14-D21F454BEA54}" destId="{EC5A3118-6FAD-4E2A-9E1E-98B32FE0270B}" srcOrd="1" destOrd="0" presId="urn:microsoft.com/office/officeart/2005/8/layout/radial1"/>
    <dgm:cxn modelId="{43478235-F06B-47AD-8E11-77828622EE32}" type="presOf" srcId="{766821ED-8B41-4B93-B0CC-9FFE6BE58C9A}" destId="{5F2096A9-E625-4D2D-A1A2-523E2068613F}" srcOrd="1" destOrd="0" presId="urn:microsoft.com/office/officeart/2005/8/layout/radial1"/>
    <dgm:cxn modelId="{BCC0AF38-67C2-48C3-AC69-54719EF34AA1}" type="presOf" srcId="{766821ED-8B41-4B93-B0CC-9FFE6BE58C9A}" destId="{5ECADD43-5115-4992-92F3-30638EBEC777}" srcOrd="0" destOrd="0" presId="urn:microsoft.com/office/officeart/2005/8/layout/radial1"/>
    <dgm:cxn modelId="{883A783B-F8F5-4083-9F7A-1D0C284CAC7E}" srcId="{89463583-DCAA-4A30-89B2-E29D46A0D677}" destId="{D0551D2B-FEA2-449E-A4E8-BC4920FE8B20}" srcOrd="0" destOrd="0" parTransId="{2C243E96-7ED9-4D14-A5B9-22CD1FCB398F}" sibTransId="{5A2B173D-1FF8-4CB2-80AF-1A026106CB20}"/>
    <dgm:cxn modelId="{41AEF75E-EEB1-4746-933A-286579223FF7}" type="presOf" srcId="{D0551D2B-FEA2-449E-A4E8-BC4920FE8B20}" destId="{C51B2DD7-B122-4C58-B7E2-BF121A96B526}" srcOrd="0" destOrd="0" presId="urn:microsoft.com/office/officeart/2005/8/layout/radial1"/>
    <dgm:cxn modelId="{7BB77C42-1595-443F-9C62-6AC1F4F4DFB8}" type="presOf" srcId="{EF40B2B8-AB23-49A9-BC14-D21F454BEA54}" destId="{D36C4BF5-2909-4E46-9419-D7D74A5FCC08}" srcOrd="0" destOrd="0" presId="urn:microsoft.com/office/officeart/2005/8/layout/radial1"/>
    <dgm:cxn modelId="{5F2C5147-27BF-4A00-BBE8-0A42148A6A92}" type="presOf" srcId="{F29E8EAD-3F9C-47F6-A4F8-B70DECE1FEF0}" destId="{D45CD223-E999-4D42-9CF9-B3634AE2592D}" srcOrd="0" destOrd="0" presId="urn:microsoft.com/office/officeart/2005/8/layout/radial1"/>
    <dgm:cxn modelId="{2C463D48-1E07-483D-8B49-9E5FCBF1CC30}" srcId="{D0551D2B-FEA2-449E-A4E8-BC4920FE8B20}" destId="{89B24671-A9F6-4148-8AE4-1A73CD8AC942}" srcOrd="1" destOrd="0" parTransId="{B257A4DC-B946-47D3-A768-3C96BDD74E0C}" sibTransId="{2DB4C2BA-FA2A-49E3-A24F-6FE8DD3A9EB3}"/>
    <dgm:cxn modelId="{7F83B754-9F0C-4C6F-9AE2-7573F1B400C1}" type="presOf" srcId="{B257A4DC-B946-47D3-A768-3C96BDD74E0C}" destId="{0BCC870F-69D8-4A44-97F4-D05A0ADCE2F9}" srcOrd="0" destOrd="0" presId="urn:microsoft.com/office/officeart/2005/8/layout/radial1"/>
    <dgm:cxn modelId="{BF7CCF93-F701-4B96-8116-0E2ED5D824DD}" srcId="{D0551D2B-FEA2-449E-A4E8-BC4920FE8B20}" destId="{FF7E9E20-DDF5-4125-A740-BF1E79440BA9}" srcOrd="2" destOrd="0" parTransId="{EF40B2B8-AB23-49A9-BC14-D21F454BEA54}" sibTransId="{68DEECC5-D9B7-4C5A-B220-FEADB9AF691D}"/>
    <dgm:cxn modelId="{EA7C8AA5-9180-4E30-9815-29823957417F}" type="presOf" srcId="{89B24671-A9F6-4148-8AE4-1A73CD8AC942}" destId="{DEFEC0A2-C32E-432B-AFFF-A0FE0CCADFE1}" srcOrd="0" destOrd="0" presId="urn:microsoft.com/office/officeart/2005/8/layout/radial1"/>
    <dgm:cxn modelId="{2AF0ACB6-87EB-4A6D-B104-39AE0B832FF0}" srcId="{D0551D2B-FEA2-449E-A4E8-BC4920FE8B20}" destId="{F29E8EAD-3F9C-47F6-A4F8-B70DECE1FEF0}" srcOrd="0" destOrd="0" parTransId="{766821ED-8B41-4B93-B0CC-9FFE6BE58C9A}" sibTransId="{D83F71C3-762B-4875-BA29-B1528342339C}"/>
    <dgm:cxn modelId="{66D15EEC-F268-4D8A-89B4-597375C346D3}" type="presOf" srcId="{89463583-DCAA-4A30-89B2-E29D46A0D677}" destId="{0D08A8A5-C510-45BF-BB8C-61C85ED235C1}" srcOrd="0" destOrd="0" presId="urn:microsoft.com/office/officeart/2005/8/layout/radial1"/>
    <dgm:cxn modelId="{C10B25F6-89FA-495C-8A1F-36C671362B68}" type="presOf" srcId="{B257A4DC-B946-47D3-A768-3C96BDD74E0C}" destId="{D1628BF4-3F15-4001-A1A9-3E23BA4C9901}" srcOrd="1" destOrd="0" presId="urn:microsoft.com/office/officeart/2005/8/layout/radial1"/>
    <dgm:cxn modelId="{D1467CFC-B4DB-4CA6-A366-0BB1C4C6B1DE}" type="presOf" srcId="{9E95F328-E753-4F75-8CFB-CC5E64E088D5}" destId="{E6DE8ED1-EE29-439F-A5BE-81D8F49D7BA8}" srcOrd="0" destOrd="0" presId="urn:microsoft.com/office/officeart/2005/8/layout/radial1"/>
    <dgm:cxn modelId="{A647C33C-F94E-43B4-9587-92426A2E839C}" type="presParOf" srcId="{0D08A8A5-C510-45BF-BB8C-61C85ED235C1}" destId="{C51B2DD7-B122-4C58-B7E2-BF121A96B526}" srcOrd="0" destOrd="0" presId="urn:microsoft.com/office/officeart/2005/8/layout/radial1"/>
    <dgm:cxn modelId="{9BCB35BE-9301-4874-8D51-B3AED8D9FA1E}" type="presParOf" srcId="{0D08A8A5-C510-45BF-BB8C-61C85ED235C1}" destId="{5ECADD43-5115-4992-92F3-30638EBEC777}" srcOrd="1" destOrd="0" presId="urn:microsoft.com/office/officeart/2005/8/layout/radial1"/>
    <dgm:cxn modelId="{843945AD-7F27-499F-B124-89CD07C752FB}" type="presParOf" srcId="{5ECADD43-5115-4992-92F3-30638EBEC777}" destId="{5F2096A9-E625-4D2D-A1A2-523E2068613F}" srcOrd="0" destOrd="0" presId="urn:microsoft.com/office/officeart/2005/8/layout/radial1"/>
    <dgm:cxn modelId="{AD3ED3A1-8A14-4F5E-8555-39CA8CABD023}" type="presParOf" srcId="{0D08A8A5-C510-45BF-BB8C-61C85ED235C1}" destId="{D45CD223-E999-4D42-9CF9-B3634AE2592D}" srcOrd="2" destOrd="0" presId="urn:microsoft.com/office/officeart/2005/8/layout/radial1"/>
    <dgm:cxn modelId="{5423B896-BD02-4DD6-BC17-BFD4455237A2}" type="presParOf" srcId="{0D08A8A5-C510-45BF-BB8C-61C85ED235C1}" destId="{0BCC870F-69D8-4A44-97F4-D05A0ADCE2F9}" srcOrd="3" destOrd="0" presId="urn:microsoft.com/office/officeart/2005/8/layout/radial1"/>
    <dgm:cxn modelId="{70226AAE-EDA1-4659-912C-64EBD4D51EE4}" type="presParOf" srcId="{0BCC870F-69D8-4A44-97F4-D05A0ADCE2F9}" destId="{D1628BF4-3F15-4001-A1A9-3E23BA4C9901}" srcOrd="0" destOrd="0" presId="urn:microsoft.com/office/officeart/2005/8/layout/radial1"/>
    <dgm:cxn modelId="{57F6D2AF-9FD8-456D-9595-0136D70AE6AF}" type="presParOf" srcId="{0D08A8A5-C510-45BF-BB8C-61C85ED235C1}" destId="{DEFEC0A2-C32E-432B-AFFF-A0FE0CCADFE1}" srcOrd="4" destOrd="0" presId="urn:microsoft.com/office/officeart/2005/8/layout/radial1"/>
    <dgm:cxn modelId="{9F41CFCD-7D40-48B4-BA48-F896446591CA}" type="presParOf" srcId="{0D08A8A5-C510-45BF-BB8C-61C85ED235C1}" destId="{D36C4BF5-2909-4E46-9419-D7D74A5FCC08}" srcOrd="5" destOrd="0" presId="urn:microsoft.com/office/officeart/2005/8/layout/radial1"/>
    <dgm:cxn modelId="{8095FA3F-F162-4C8F-ACF9-19C6928347BA}" type="presParOf" srcId="{D36C4BF5-2909-4E46-9419-D7D74A5FCC08}" destId="{EC5A3118-6FAD-4E2A-9E1E-98B32FE0270B}" srcOrd="0" destOrd="0" presId="urn:microsoft.com/office/officeart/2005/8/layout/radial1"/>
    <dgm:cxn modelId="{6D0F7968-E2F4-4FC0-A967-B2F621A5B69D}" type="presParOf" srcId="{0D08A8A5-C510-45BF-BB8C-61C85ED235C1}" destId="{7D04B420-7D7A-4C7F-A667-6215DE51BBFF}" srcOrd="6" destOrd="0" presId="urn:microsoft.com/office/officeart/2005/8/layout/radial1"/>
    <dgm:cxn modelId="{3F54DC69-E5FE-4F1D-BBFB-87BD608E81B2}" type="presParOf" srcId="{0D08A8A5-C510-45BF-BB8C-61C85ED235C1}" destId="{E6DE8ED1-EE29-439F-A5BE-81D8F49D7BA8}" srcOrd="7" destOrd="0" presId="urn:microsoft.com/office/officeart/2005/8/layout/radial1"/>
    <dgm:cxn modelId="{3BB079C5-F4D1-416C-B04F-ECF29AE218A4}" type="presParOf" srcId="{E6DE8ED1-EE29-439F-A5BE-81D8F49D7BA8}" destId="{B25A8E69-AF0D-4312-9154-CB83A209E96B}" srcOrd="0" destOrd="0" presId="urn:microsoft.com/office/officeart/2005/8/layout/radial1"/>
    <dgm:cxn modelId="{50A67B4E-7479-4547-876F-3E736FCD8B14}" type="presParOf" srcId="{0D08A8A5-C510-45BF-BB8C-61C85ED235C1}" destId="{11EA6F89-E3A6-4985-9A2A-BC727F8E8B66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1B2DD7-B122-4C58-B7E2-BF121A96B526}">
      <dsp:nvSpPr>
        <dsp:cNvPr id="0" name=""/>
        <dsp:cNvSpPr/>
      </dsp:nvSpPr>
      <dsp:spPr>
        <a:xfrm>
          <a:off x="0" y="314541"/>
          <a:ext cx="1944420" cy="121063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b="1" kern="1200" dirty="0">
              <a:latin typeface="Garamond" panose="02020404030301010803" pitchFamily="18" charset="0"/>
              <a:cs typeface="Arial" panose="020B0604020202020204" pitchFamily="34" charset="0"/>
            </a:rPr>
            <a:t>Plan de Acción   Caracterización</a:t>
          </a:r>
          <a:endParaRPr lang="es-CO" sz="1600" b="1" kern="1200" dirty="0">
            <a:latin typeface="Garamond" panose="02020404030301010803" pitchFamily="18" charset="0"/>
          </a:endParaRPr>
        </a:p>
      </dsp:txBody>
      <dsp:txXfrm>
        <a:off x="284754" y="491834"/>
        <a:ext cx="1374912" cy="856046"/>
      </dsp:txXfrm>
    </dsp:sp>
    <dsp:sp modelId="{5ECADD43-5115-4992-92F3-30638EBEC777}">
      <dsp:nvSpPr>
        <dsp:cNvPr id="0" name=""/>
        <dsp:cNvSpPr/>
      </dsp:nvSpPr>
      <dsp:spPr>
        <a:xfrm rot="21592177">
          <a:off x="1944411" y="904504"/>
          <a:ext cx="1183795" cy="23588"/>
        </a:xfrm>
        <a:custGeom>
          <a:avLst/>
          <a:gdLst/>
          <a:ahLst/>
          <a:cxnLst/>
          <a:rect l="0" t="0" r="0" b="0"/>
          <a:pathLst>
            <a:path>
              <a:moveTo>
                <a:pt x="0" y="11794"/>
              </a:moveTo>
              <a:lnTo>
                <a:pt x="1183795" y="1179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100" kern="1200"/>
        </a:p>
      </dsp:txBody>
      <dsp:txXfrm>
        <a:off x="2506714" y="886704"/>
        <a:ext cx="59189" cy="59189"/>
      </dsp:txXfrm>
    </dsp:sp>
    <dsp:sp modelId="{D45CD223-E999-4D42-9CF9-B3634AE2592D}">
      <dsp:nvSpPr>
        <dsp:cNvPr id="0" name=""/>
        <dsp:cNvSpPr/>
      </dsp:nvSpPr>
      <dsp:spPr>
        <a:xfrm>
          <a:off x="3128202" y="235873"/>
          <a:ext cx="1707771" cy="135427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kern="1200" dirty="0">
              <a:latin typeface="Garamond" panose="02020404030301010803" pitchFamily="18" charset="0"/>
            </a:rPr>
            <a:t>3 OBJETIVOS ESPECIFICIOS</a:t>
          </a:r>
        </a:p>
      </dsp:txBody>
      <dsp:txXfrm>
        <a:off x="3378299" y="434201"/>
        <a:ext cx="1207577" cy="957615"/>
      </dsp:txXfrm>
    </dsp:sp>
    <dsp:sp modelId="{0BCC870F-69D8-4A44-97F4-D05A0ADCE2F9}">
      <dsp:nvSpPr>
        <dsp:cNvPr id="0" name=""/>
        <dsp:cNvSpPr/>
      </dsp:nvSpPr>
      <dsp:spPr>
        <a:xfrm rot="2823912">
          <a:off x="1173759" y="2088054"/>
          <a:ext cx="1792603" cy="23588"/>
        </a:xfrm>
        <a:custGeom>
          <a:avLst/>
          <a:gdLst/>
          <a:ahLst/>
          <a:cxnLst/>
          <a:rect l="0" t="0" r="0" b="0"/>
          <a:pathLst>
            <a:path>
              <a:moveTo>
                <a:pt x="0" y="11794"/>
              </a:moveTo>
              <a:lnTo>
                <a:pt x="1792603" y="1179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100" kern="1200"/>
        </a:p>
      </dsp:txBody>
      <dsp:txXfrm>
        <a:off x="2025245" y="2055033"/>
        <a:ext cx="89630" cy="89630"/>
      </dsp:txXfrm>
    </dsp:sp>
    <dsp:sp modelId="{DEFEC0A2-C32E-432B-AFFF-A0FE0CCADFE1}">
      <dsp:nvSpPr>
        <dsp:cNvPr id="0" name=""/>
        <dsp:cNvSpPr/>
      </dsp:nvSpPr>
      <dsp:spPr>
        <a:xfrm>
          <a:off x="2286331" y="2610324"/>
          <a:ext cx="1924212" cy="151213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Garamond" panose="02020404030301010803" pitchFamily="18" charset="0"/>
            </a:rPr>
            <a:t>ACTIVIDADES DE RESPIRO</a:t>
          </a:r>
        </a:p>
      </dsp:txBody>
      <dsp:txXfrm>
        <a:off x="2568125" y="2831770"/>
        <a:ext cx="1360624" cy="1069239"/>
      </dsp:txXfrm>
    </dsp:sp>
    <dsp:sp modelId="{D36C4BF5-2909-4E46-9419-D7D74A5FCC08}">
      <dsp:nvSpPr>
        <dsp:cNvPr id="0" name=""/>
        <dsp:cNvSpPr/>
      </dsp:nvSpPr>
      <dsp:spPr>
        <a:xfrm rot="5376256">
          <a:off x="485394" y="2007774"/>
          <a:ext cx="988823" cy="23588"/>
        </a:xfrm>
        <a:custGeom>
          <a:avLst/>
          <a:gdLst/>
          <a:ahLst/>
          <a:cxnLst/>
          <a:rect l="0" t="0" r="0" b="0"/>
          <a:pathLst>
            <a:path>
              <a:moveTo>
                <a:pt x="0" y="11794"/>
              </a:moveTo>
              <a:lnTo>
                <a:pt x="988823" y="1179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100" kern="1200"/>
        </a:p>
      </dsp:txBody>
      <dsp:txXfrm>
        <a:off x="955085" y="1994848"/>
        <a:ext cx="49441" cy="49441"/>
      </dsp:txXfrm>
    </dsp:sp>
    <dsp:sp modelId="{7D04B420-7D7A-4C7F-A667-6215DE51BBFF}">
      <dsp:nvSpPr>
        <dsp:cNvPr id="0" name=""/>
        <dsp:cNvSpPr/>
      </dsp:nvSpPr>
      <dsp:spPr>
        <a:xfrm>
          <a:off x="2" y="2513959"/>
          <a:ext cx="1976449" cy="144970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00" kern="1200" dirty="0">
              <a:latin typeface="Garamond" panose="02020404030301010803" pitchFamily="18" charset="0"/>
            </a:rPr>
            <a:t>CERTIFICACION                               Y SEGUIMIENTO</a:t>
          </a:r>
          <a:endParaRPr lang="es-CO" sz="1400" kern="1200" dirty="0">
            <a:latin typeface="Garamond" panose="02020404030301010803" pitchFamily="18" charset="0"/>
          </a:endParaRPr>
        </a:p>
      </dsp:txBody>
      <dsp:txXfrm>
        <a:off x="289446" y="2726263"/>
        <a:ext cx="1397561" cy="1025096"/>
      </dsp:txXfrm>
    </dsp:sp>
    <dsp:sp modelId="{E6DE8ED1-EE29-439F-A5BE-81D8F49D7BA8}">
      <dsp:nvSpPr>
        <dsp:cNvPr id="0" name=""/>
        <dsp:cNvSpPr/>
      </dsp:nvSpPr>
      <dsp:spPr>
        <a:xfrm rot="1369715">
          <a:off x="1663641" y="1811623"/>
          <a:ext cx="2910104" cy="23588"/>
        </a:xfrm>
        <a:custGeom>
          <a:avLst/>
          <a:gdLst/>
          <a:ahLst/>
          <a:cxnLst/>
          <a:rect l="0" t="0" r="0" b="0"/>
          <a:pathLst>
            <a:path>
              <a:moveTo>
                <a:pt x="0" y="11794"/>
              </a:moveTo>
              <a:lnTo>
                <a:pt x="2910104" y="1179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100" kern="1200"/>
        </a:p>
      </dsp:txBody>
      <dsp:txXfrm>
        <a:off x="3045941" y="1750664"/>
        <a:ext cx="145505" cy="145505"/>
      </dsp:txXfrm>
    </dsp:sp>
    <dsp:sp modelId="{11EA6F89-E3A6-4985-9A2A-BC727F8E8B66}">
      <dsp:nvSpPr>
        <dsp:cNvPr id="0" name=""/>
        <dsp:cNvSpPr/>
      </dsp:nvSpPr>
      <dsp:spPr>
        <a:xfrm>
          <a:off x="4367638" y="1924191"/>
          <a:ext cx="1867684" cy="163613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Garamond" panose="02020404030301010803" pitchFamily="18" charset="0"/>
            </a:rPr>
            <a:t>8 MODULOS DE IMPACTO POR UPZ</a:t>
          </a:r>
        </a:p>
      </dsp:txBody>
      <dsp:txXfrm>
        <a:off x="4641154" y="2163797"/>
        <a:ext cx="1320652" cy="11569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918FA9-DAF8-4A54-919C-F7E21118E598}" type="datetimeFigureOut">
              <a:rPr lang="es-ES" smtClean="0"/>
              <a:t>05/12/2025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9277CC-87E8-46F8-85DB-76D4FC5A6D60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277CC-87E8-46F8-85DB-76D4FC5A6D60}" type="slidenum">
              <a:rPr lang="es-ES" smtClean="0"/>
              <a:t>1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Estrategia: garantiza el cumplimiento del objetivo</a:t>
            </a:r>
          </a:p>
          <a:p>
            <a:r>
              <a:rPr lang="es-MX" dirty="0"/>
              <a:t>Meta: garantizan el cumplimiento de los objetivos del programa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277CC-87E8-46F8-85DB-76D4FC5A6D60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2930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Estrategia: garantiza el cumplimiento del objetivo</a:t>
            </a:r>
          </a:p>
          <a:p>
            <a:r>
              <a:rPr lang="es-MX" dirty="0"/>
              <a:t>Meta: garantizan el cumplimiento de los objetivos del programa</a:t>
            </a: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9277CC-87E8-46F8-85DB-76D4FC5A6D6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2930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1F3C9C7-6D53-4D13-99B9-F2455BE8A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0F046-EC28-4042-82E1-847CA7A5F156}" type="datetimeFigureOut">
              <a:rPr lang="es-CO"/>
              <a:pPr>
                <a:defRPr/>
              </a:pPr>
              <a:t>5/12/2025</a:t>
            </a:fld>
            <a:endParaRPr lang="es-CO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99ADAE8-6835-4FDE-9DE3-08E37230E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5FE08C7-3DA1-49C8-9B58-31F0740C1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D7F72A-EBDA-4A32-ADDC-5CC36FDF1DBE}" type="slidenum">
              <a:rPr lang="es-CO" altLang="es-CO"/>
              <a:pPr/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3302724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6520161" y="1684930"/>
            <a:ext cx="462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 dirty="0">
                <a:solidFill>
                  <a:srgbClr val="C00000"/>
                </a:solidFill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ALCALDÍA LOCAL DE BOSA 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6096000" y="3620991"/>
            <a:ext cx="57732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rgbClr val="C00000"/>
                </a:solidFill>
                <a:latin typeface="Garamond" panose="02020404030301010803" pitchFamily="18" charset="0"/>
              </a:rPr>
              <a:t>SECTOR MUJER Y GÉNERO </a:t>
            </a:r>
          </a:p>
          <a:p>
            <a:pPr algn="ctr"/>
            <a:endParaRPr lang="es-CO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7F88D461-97BC-E6F7-CD7A-41D652ED8892}"/>
              </a:ext>
            </a:extLst>
          </p:cNvPr>
          <p:cNvSpPr txBox="1"/>
          <p:nvPr/>
        </p:nvSpPr>
        <p:spPr>
          <a:xfrm>
            <a:off x="1989291" y="206223"/>
            <a:ext cx="8434136" cy="971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1800" b="1" dirty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PROYECTO 2830 BOSA PROTECTORA Y GARANTE DE DERECHOS DE LAS MUJERES Y SUS FAMILIAS, QUE CUENTA CON LA ESTRATEGIA “TEJIENDO BIENESTAR”</a:t>
            </a:r>
            <a:endParaRPr lang="es-CO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02ADB4E-817B-BF5F-3F45-DCB5767381BF}"/>
              </a:ext>
            </a:extLst>
          </p:cNvPr>
          <p:cNvSpPr txBox="1"/>
          <p:nvPr/>
        </p:nvSpPr>
        <p:spPr>
          <a:xfrm>
            <a:off x="1308537" y="1309754"/>
            <a:ext cx="957492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400" b="1" dirty="0"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La estrategia consiste en impulsar procesos que fortalezcan el liderazgo de las mujeres cuidadoras y su participación activa en espacios comunitarios y de política pública. A través de estos procesos, se busca que las mujeres incidan en la construcción de acciones y decisiones locales orientadas a la equidad de género y a la garantía de sus derechos, reconociéndolas como sujetas de derechos y actoras fundamentales en sus territorios.</a:t>
            </a:r>
            <a:endParaRPr lang="es-CO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es-ES" dirty="0">
              <a:latin typeface="Garamond" panose="02020404030301010803" pitchFamily="18" charset="0"/>
            </a:endParaRPr>
          </a:p>
          <a:p>
            <a:pPr algn="just"/>
            <a:endParaRPr lang="es-ES" dirty="0">
              <a:latin typeface="Garamond" panose="02020404030301010803" pitchFamily="18" charset="0"/>
            </a:endParaRPr>
          </a:p>
          <a:p>
            <a:pPr algn="just"/>
            <a:endParaRPr lang="es-ES" dirty="0">
              <a:latin typeface="Garamond" panose="02020404030301010803" pitchFamily="18" charset="0"/>
            </a:endParaRPr>
          </a:p>
        </p:txBody>
      </p:sp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E48146FC-1976-40E9-8212-2FB800E74F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1386287"/>
              </p:ext>
            </p:extLst>
          </p:nvPr>
        </p:nvGraphicFramePr>
        <p:xfrm>
          <a:off x="904875" y="2181851"/>
          <a:ext cx="9436715" cy="4488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" name="Imagen 10">
            <a:extLst>
              <a:ext uri="{FF2B5EF4-FFF2-40B4-BE49-F238E27FC236}">
                <a16:creationId xmlns:a16="http://schemas.microsoft.com/office/drawing/2014/main" id="{9852AEB7-8142-45C0-BA53-3F50557531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36503" y="2352132"/>
            <a:ext cx="3850621" cy="28294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136682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7F88D461-97BC-E6F7-CD7A-41D652ED8892}"/>
              </a:ext>
            </a:extLst>
          </p:cNvPr>
          <p:cNvSpPr txBox="1"/>
          <p:nvPr/>
        </p:nvSpPr>
        <p:spPr>
          <a:xfrm>
            <a:off x="1878932" y="152610"/>
            <a:ext cx="8434136" cy="971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1800" b="1" dirty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PROYECTO 2830 BOSA PROTECTORA Y GARANTE DE DERECHOS DE LAS MUJERES Y SUS FAMILIAS, QUE CUENTA CON LA ESTRATEGIA “TEJIENDO BIENESTAR”</a:t>
            </a:r>
            <a:endParaRPr lang="es-CO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BBA974C-3BB2-4D27-9269-AE5835195088}"/>
              </a:ext>
            </a:extLst>
          </p:cNvPr>
          <p:cNvSpPr txBox="1"/>
          <p:nvPr/>
        </p:nvSpPr>
        <p:spPr>
          <a:xfrm>
            <a:off x="619125" y="1132500"/>
            <a:ext cx="6096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b="1" dirty="0">
                <a:latin typeface="Garamond" panose="02020404030301010803" pitchFamily="18" charset="0"/>
              </a:rPr>
              <a:t>¿Cuáles son sus objetivos?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MX" dirty="0">
                <a:latin typeface="Garamond" panose="02020404030301010803" pitchFamily="18" charset="0"/>
              </a:rPr>
              <a:t> </a:t>
            </a:r>
            <a:r>
              <a:rPr lang="es-MX" u="sng" dirty="0">
                <a:latin typeface="Garamond" panose="02020404030301010803" pitchFamily="18" charset="0"/>
              </a:rPr>
              <a:t>Reconocer l</a:t>
            </a:r>
            <a:r>
              <a:rPr lang="es-MX" dirty="0">
                <a:latin typeface="Garamond" panose="02020404030301010803" pitchFamily="18" charset="0"/>
              </a:rPr>
              <a:t>os TDCNR y a las mujeres y personas cuidadoras      que en sus diferencias y diversidad lo realizan.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MX" u="sng" dirty="0">
                <a:latin typeface="Garamond" panose="02020404030301010803" pitchFamily="18" charset="0"/>
              </a:rPr>
              <a:t>Redistribuir </a:t>
            </a:r>
            <a:r>
              <a:rPr lang="es-MX" dirty="0">
                <a:latin typeface="Garamond" panose="02020404030301010803" pitchFamily="18" charset="0"/>
              </a:rPr>
              <a:t>los TDCNR entre los hogares, el Estado, la sociedad civil y el sector privado.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MX" u="sng" dirty="0">
                <a:latin typeface="Garamond" panose="02020404030301010803" pitchFamily="18" charset="0"/>
              </a:rPr>
              <a:t>Reducir</a:t>
            </a:r>
            <a:r>
              <a:rPr lang="es-MX" dirty="0">
                <a:latin typeface="Garamond" panose="02020404030301010803" pitchFamily="18" charset="0"/>
              </a:rPr>
              <a:t> los tiempos de TDCNR de las mujeres y las personas cuidadoras.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MX" dirty="0">
              <a:latin typeface="Garamond" panose="02020404030301010803" pitchFamily="18" charset="0"/>
            </a:endParaRPr>
          </a:p>
          <a:p>
            <a:r>
              <a:rPr lang="es-MX" b="1" dirty="0">
                <a:latin typeface="Garamond" panose="02020404030301010803" pitchFamily="18" charset="0"/>
              </a:rPr>
              <a:t>    IMPACTOS POR UPZ</a:t>
            </a:r>
            <a:endParaRPr lang="es-CO" b="1" dirty="0">
              <a:latin typeface="Garamond" panose="02020404030301010803" pitchFamily="18" charset="0"/>
            </a:endParaRPr>
          </a:p>
        </p:txBody>
      </p:sp>
      <p:graphicFrame>
        <p:nvGraphicFramePr>
          <p:cNvPr id="9" name="Tabla 9">
            <a:extLst>
              <a:ext uri="{FF2B5EF4-FFF2-40B4-BE49-F238E27FC236}">
                <a16:creationId xmlns:a16="http://schemas.microsoft.com/office/drawing/2014/main" id="{54A4D4F2-7B84-4BB6-A691-335BA69BF1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665452"/>
              </p:ext>
            </p:extLst>
          </p:nvPr>
        </p:nvGraphicFramePr>
        <p:xfrm>
          <a:off x="885189" y="3694176"/>
          <a:ext cx="5048886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410">
                  <a:extLst>
                    <a:ext uri="{9D8B030D-6E8A-4147-A177-3AD203B41FA5}">
                      <a16:colId xmlns:a16="http://schemas.microsoft.com/office/drawing/2014/main" val="4005169781"/>
                    </a:ext>
                  </a:extLst>
                </a:gridCol>
                <a:gridCol w="2362101">
                  <a:extLst>
                    <a:ext uri="{9D8B030D-6E8A-4147-A177-3AD203B41FA5}">
                      <a16:colId xmlns:a16="http://schemas.microsoft.com/office/drawing/2014/main" val="2625381757"/>
                    </a:ext>
                  </a:extLst>
                </a:gridCol>
                <a:gridCol w="2238375">
                  <a:extLst>
                    <a:ext uri="{9D8B030D-6E8A-4147-A177-3AD203B41FA5}">
                      <a16:colId xmlns:a16="http://schemas.microsoft.com/office/drawing/2014/main" val="4794965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latin typeface="Garamond" panose="02020404030301010803" pitchFamily="18" charset="0"/>
                        </a:rPr>
                        <a:t>No.</a:t>
                      </a:r>
                      <a:endParaRPr lang="es-CO" sz="1400" b="1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latin typeface="Garamond" panose="02020404030301010803" pitchFamily="18" charset="0"/>
                        </a:rPr>
                        <a:t>UPZ</a:t>
                      </a:r>
                      <a:endParaRPr lang="es-CO" sz="1400" b="1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dirty="0">
                          <a:latin typeface="Garamond" panose="02020404030301010803" pitchFamily="18" charset="0"/>
                        </a:rPr>
                        <a:t>IMPACTO</a:t>
                      </a:r>
                      <a:endParaRPr lang="es-CO" sz="1400" b="1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1714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1</a:t>
                      </a:r>
                      <a:endParaRPr lang="es-CO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UPZ 86 Porvenir </a:t>
                      </a:r>
                      <a:endParaRPr lang="es-CO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181Mujeres impactadas</a:t>
                      </a:r>
                      <a:endParaRPr lang="es-CO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4677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2</a:t>
                      </a:r>
                      <a:endParaRPr lang="es-CO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UPZ 85 Central </a:t>
                      </a:r>
                      <a:endParaRPr lang="es-CO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179 Mujeres Impactadas</a:t>
                      </a:r>
                      <a:endParaRPr lang="es-CO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8865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3</a:t>
                      </a:r>
                      <a:endParaRPr lang="es-CO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UPZ 8</a:t>
                      </a:r>
                      <a:r>
                        <a:rPr lang="es-CO" sz="1600" dirty="0">
                          <a:latin typeface="Garamond" panose="02020404030301010803" pitchFamily="18" charset="0"/>
                        </a:rPr>
                        <a:t>4 Occidental</a:t>
                      </a:r>
                      <a:endParaRPr lang="es-MX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145 Mujeres Impactadas</a:t>
                      </a:r>
                      <a:endParaRPr lang="es-CO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5719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4</a:t>
                      </a:r>
                      <a:endParaRPr lang="es-CO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UPZ 49 Apogeo </a:t>
                      </a:r>
                      <a:endParaRPr lang="es-CO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131 Mujeres Impactadas</a:t>
                      </a:r>
                      <a:endParaRPr lang="es-CO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0151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5</a:t>
                      </a:r>
                      <a:endParaRPr lang="es-CO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Vendedoras Informales</a:t>
                      </a:r>
                      <a:endParaRPr lang="es-CO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74 Mujeres Impactadas</a:t>
                      </a:r>
                      <a:endParaRPr lang="es-CO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3680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6</a:t>
                      </a:r>
                      <a:endParaRPr lang="es-CO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UPZ 87 Tintal Sur </a:t>
                      </a:r>
                      <a:endParaRPr lang="es-CO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dirty="0">
                          <a:latin typeface="Garamond" panose="02020404030301010803" pitchFamily="18" charset="0"/>
                        </a:rPr>
                        <a:t>59 Mujeres Impactadas</a:t>
                      </a:r>
                      <a:endParaRPr lang="es-CO" sz="1600" dirty="0">
                        <a:latin typeface="Garamond" panose="02020404030301010803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8470479"/>
                  </a:ext>
                </a:extLst>
              </a:tr>
            </a:tbl>
          </a:graphicData>
        </a:graphic>
      </p:graphicFrame>
      <p:sp>
        <p:nvSpPr>
          <p:cNvPr id="11" name="AutoShape 4">
            <a:extLst>
              <a:ext uri="{FF2B5EF4-FFF2-40B4-BE49-F238E27FC236}">
                <a16:creationId xmlns:a16="http://schemas.microsoft.com/office/drawing/2014/main" id="{340EFB6B-529A-4616-B406-D4CBE6C6599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71475" y="3276600"/>
            <a:ext cx="5876925" cy="41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95B7963C-D163-4EEA-9079-4F391D597C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7579" y="939568"/>
            <a:ext cx="2545296" cy="212119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3FB74B04-1BDA-477A-827B-73DED7B7DB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4464" y="1993907"/>
            <a:ext cx="2634182" cy="22256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39501F8D-DC5E-4B84-836D-504280BEC9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5896" y="3810000"/>
            <a:ext cx="2810915" cy="230986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449286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6A9FB58-49F3-4E5C-9F39-89BC85DE33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415" y="1290776"/>
            <a:ext cx="5623721" cy="49027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5361" name="CuadroTexto 1">
            <a:extLst>
              <a:ext uri="{FF2B5EF4-FFF2-40B4-BE49-F238E27FC236}">
                <a16:creationId xmlns:a16="http://schemas.microsoft.com/office/drawing/2014/main" id="{CFFD4E01-5FB3-403F-8A0F-501FF31219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8113" y="1519964"/>
            <a:ext cx="2936875" cy="429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just">
              <a:buNone/>
            </a:pPr>
            <a:r>
              <a:rPr lang="es-CO" sz="1600" b="1" dirty="0"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5. la disposición de las mujeres cuidadoras para participar en actividades de autocuidado y bienestar.</a:t>
            </a:r>
          </a:p>
          <a:p>
            <a:pPr lvl="0" algn="just">
              <a:buNone/>
            </a:pPr>
            <a:r>
              <a:rPr lang="es-CO" sz="1600" b="1" dirty="0"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6. Se evidenció mayor confianza para expresar necesidades, ideas y experiencias dentro del proceso.</a:t>
            </a:r>
          </a:p>
          <a:p>
            <a:pPr lvl="0" algn="just">
              <a:buNone/>
            </a:pPr>
            <a:r>
              <a:rPr lang="es-CO" sz="1600" b="1" dirty="0"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7. Se fortaleció el reconocimiento del rol cuidador como una labor fundamental en el territorio.</a:t>
            </a:r>
          </a:p>
          <a:p>
            <a:pPr lvl="0" algn="just">
              <a:buNone/>
            </a:pPr>
            <a:r>
              <a:rPr lang="es-CO" sz="1600" b="1" dirty="0"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8. Los escenarios de respiro fueron valorados como espacios seguros y significativos por las Mujeres</a:t>
            </a:r>
            <a:r>
              <a:rPr lang="es-CO" sz="1600" dirty="0"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.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s-CO" sz="1800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15CD3A9-222F-4CFD-9C5E-3C397E22A5FD}"/>
              </a:ext>
            </a:extLst>
          </p:cNvPr>
          <p:cNvSpPr txBox="1"/>
          <p:nvPr/>
        </p:nvSpPr>
        <p:spPr>
          <a:xfrm>
            <a:off x="342900" y="1392238"/>
            <a:ext cx="3157538" cy="480131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es-CO" sz="1600" b="1" dirty="0"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Se fortaleció el liderazgo y la participación activa de las mujeres cuidadoras en los espacios comunitarios y de formación.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s-CO" sz="1600" b="1" dirty="0"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Se consolidó la cohesión del grupo, evidenciándose apoyo mutuo y comunicación constante entre las participantes.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s-CO" sz="1600" b="1" dirty="0"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Se observó mayor empoderamiento y apropiación de sus derechos por parte de las cuidadoras.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es-CO" sz="1600" b="1" dirty="0"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Las participantes reportaron mejoras en su bienestar emocional y mental durante los encuentros.</a:t>
            </a:r>
          </a:p>
          <a:p>
            <a:pPr>
              <a:defRPr/>
            </a:pPr>
            <a:endParaRPr lang="es-CO" dirty="0"/>
          </a:p>
        </p:txBody>
      </p:sp>
      <p:sp>
        <p:nvSpPr>
          <p:cNvPr id="15364" name="CuadroTexto 4">
            <a:extLst>
              <a:ext uri="{FF2B5EF4-FFF2-40B4-BE49-F238E27FC236}">
                <a16:creationId xmlns:a16="http://schemas.microsoft.com/office/drawing/2014/main" id="{4A8DF904-A889-46B1-A69D-D9F4E984E6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3626" y="183505"/>
            <a:ext cx="109183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CO" altLang="es-CO" sz="2400" b="1" dirty="0">
                <a:solidFill>
                  <a:srgbClr val="C00000"/>
                </a:solidFill>
                <a:latin typeface="Garamond" panose="02020404030301010803" pitchFamily="18" charset="0"/>
              </a:rPr>
              <a:t>PREVENCIÓN DE VIOLENCIAS CONTRA LAS MUJERES Y FEMINICIDIO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472" y="16496"/>
            <a:ext cx="12221471" cy="684150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433</Words>
  <Application>Microsoft Office PowerPoint</Application>
  <PresentationFormat>Panorámica</PresentationFormat>
  <Paragraphs>54</Paragraphs>
  <Slides>5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Garamond</vt:lpstr>
      <vt:lpstr>Times New Roman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alexandracp023@gmail.com</cp:lastModifiedBy>
  <cp:revision>71</cp:revision>
  <dcterms:created xsi:type="dcterms:W3CDTF">2020-01-14T13:48:00Z</dcterms:created>
  <dcterms:modified xsi:type="dcterms:W3CDTF">2025-12-05T21:07:53Z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CC7FB28E974643B7ABE8B9E7F2B45197_12</vt:lpwstr>
  </property>
  <property fmtid="{D5CDD505-2E9C-101B-9397-08002B2CF9AE}" pid="3" name="KSOProductBuildVer">
    <vt:lpwstr>2058-12.2.0.20795</vt:lpwstr>
  </property>
</Properties>
</file>