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353" r:id="rId2"/>
    <p:sldId id="387" r:id="rId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klin David" initials="F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commentAuthors" Target="commentAuthors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0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10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4;p13">
            <a:extLst>
              <a:ext uri="{FF2B5EF4-FFF2-40B4-BE49-F238E27FC236}">
                <a16:creationId xmlns:a16="http://schemas.microsoft.com/office/drawing/2014/main" id="{227F1236-CD2D-F4B2-9134-DA08E473E7BC}"/>
              </a:ext>
            </a:extLst>
          </p:cNvPr>
          <p:cNvSpPr/>
          <p:nvPr/>
        </p:nvSpPr>
        <p:spPr>
          <a:xfrm>
            <a:off x="11402" y="-2126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5DD5359A-0019-64D7-EC1F-CC96ED14EA16}"/>
              </a:ext>
            </a:extLst>
          </p:cNvPr>
          <p:cNvSpPr/>
          <p:nvPr/>
        </p:nvSpPr>
        <p:spPr>
          <a:xfrm flipH="1">
            <a:off x="11402" y="57671"/>
            <a:ext cx="3020144" cy="6797903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10" name="Google Shape;106;p15">
            <a:extLst>
              <a:ext uri="{FF2B5EF4-FFF2-40B4-BE49-F238E27FC236}">
                <a16:creationId xmlns:a16="http://schemas.microsoft.com/office/drawing/2014/main" id="{ABECF73A-454B-470A-C291-DF97CA298496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7" name="Google Shape;107;p15">
              <a:extLst>
                <a:ext uri="{FF2B5EF4-FFF2-40B4-BE49-F238E27FC236}">
                  <a16:creationId xmlns:a16="http://schemas.microsoft.com/office/drawing/2014/main" id="{56C6855A-8457-CE8F-7107-EB1B0A1BA694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8" name="Google Shape;108;p15">
              <a:extLst>
                <a:ext uri="{FF2B5EF4-FFF2-40B4-BE49-F238E27FC236}">
                  <a16:creationId xmlns:a16="http://schemas.microsoft.com/office/drawing/2014/main" id="{819132C1-738D-6B74-3CE3-5D2E3B564B99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pic>
          <p:nvPicPr>
            <p:cNvPr id="9" name="Google Shape;109;p15">
              <a:extLst>
                <a:ext uri="{FF2B5EF4-FFF2-40B4-BE49-F238E27FC236}">
                  <a16:creationId xmlns:a16="http://schemas.microsoft.com/office/drawing/2014/main" id="{678E5248-1332-5CA2-1287-9E20DFCEE132}"/>
                </a:ext>
              </a:extLst>
            </p:cNvPr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" name="Google Shape;88;p13">
            <a:extLst>
              <a:ext uri="{FF2B5EF4-FFF2-40B4-BE49-F238E27FC236}">
                <a16:creationId xmlns:a16="http://schemas.microsoft.com/office/drawing/2014/main" id="{18061425-DB3D-C308-29C0-AC6C09DB491B}"/>
              </a:ext>
            </a:extLst>
          </p:cNvPr>
          <p:cNvSpPr txBox="1"/>
          <p:nvPr/>
        </p:nvSpPr>
        <p:spPr>
          <a:xfrm>
            <a:off x="2829109" y="1795523"/>
            <a:ext cx="7166218" cy="3262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4000" b="1" dirty="0">
                <a:solidFill>
                  <a:schemeClr val="bg1"/>
                </a:solidFill>
                <a:latin typeface="+mn-lt"/>
              </a:rPr>
              <a:t>Proyectos 2808 “Bogotá confía en su potencial </a:t>
            </a:r>
          </a:p>
          <a:p>
            <a:pPr algn="ctr"/>
            <a:r>
              <a:rPr lang="es-CO" sz="4000" b="1" dirty="0">
                <a:solidFill>
                  <a:schemeClr val="bg1"/>
                </a:solidFill>
                <a:latin typeface="+mn-lt"/>
                <a:ea typeface="Lexend Deca"/>
                <a:cs typeface="Lexend Deca"/>
              </a:rPr>
              <a:t>Tunjuelito con oportunidades para la educación</a:t>
            </a:r>
            <a:endParaRPr lang="es-ES" sz="1800" dirty="0">
              <a:solidFill>
                <a:schemeClr val="lt1"/>
              </a:solidFill>
              <a:latin typeface="Lexend Deca"/>
              <a:ea typeface="Lexend Deca"/>
              <a:cs typeface="Lexend Dec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D24632-9EBE-C008-E9F9-C66E0A300CD4}"/>
              </a:ext>
            </a:extLst>
          </p:cNvPr>
          <p:cNvSpPr txBox="1"/>
          <p:nvPr/>
        </p:nvSpPr>
        <p:spPr>
          <a:xfrm>
            <a:off x="4124272" y="4524220"/>
            <a:ext cx="4165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s-CO" dirty="0"/>
          </a:p>
        </p:txBody>
      </p:sp>
      <p:sp>
        <p:nvSpPr>
          <p:cNvPr id="11" name="Google Shape;88;p13">
            <a:extLst>
              <a:ext uri="{FF2B5EF4-FFF2-40B4-BE49-F238E27FC236}">
                <a16:creationId xmlns:a16="http://schemas.microsoft.com/office/drawing/2014/main" id="{18061425-DB3D-C308-29C0-AC6C09DB491B}"/>
              </a:ext>
            </a:extLst>
          </p:cNvPr>
          <p:cNvSpPr txBox="1"/>
          <p:nvPr/>
        </p:nvSpPr>
        <p:spPr>
          <a:xfrm>
            <a:off x="2626671" y="6098951"/>
            <a:ext cx="7166218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endParaRPr lang="es-MX" sz="1600" b="1" dirty="0">
              <a:solidFill>
                <a:schemeClr val="bg1"/>
              </a:solidFill>
              <a:latin typeface="+mn-lt"/>
              <a:ea typeface="Lexend Deca"/>
              <a:cs typeface="Lexend Deca"/>
            </a:endParaRPr>
          </a:p>
          <a:p>
            <a:pPr algn="ctr"/>
            <a:r>
              <a:rPr lang="es-MX" sz="1600" b="1" dirty="0">
                <a:solidFill>
                  <a:schemeClr val="bg1"/>
                </a:solidFill>
                <a:latin typeface="+mn-lt"/>
                <a:ea typeface="Lexend Deca"/>
                <a:cs typeface="Lexend Deca"/>
              </a:rPr>
              <a:t>Alcaldía Local de Tunjuelito</a:t>
            </a:r>
            <a:endParaRPr lang="es-ES" sz="1600" dirty="0">
              <a:solidFill>
                <a:schemeClr val="lt1"/>
              </a:solidFill>
              <a:latin typeface="Lexend Deca"/>
              <a:ea typeface="Lexend Deca"/>
              <a:cs typeface="Lexend Deca"/>
            </a:endParaRPr>
          </a:p>
        </p:txBody>
      </p:sp>
      <p:sp>
        <p:nvSpPr>
          <p:cNvPr id="4" name="AutoShape 2" descr="blob:https://web.whatsapp.com/c8fe0856-a63d-45d2-b7dd-918b40d757f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6" name="AutoShape 4" descr="blob:https://web.whatsapp.com/c8fe0856-a63d-45d2-b7dd-918b40d757f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0558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5;p15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9F0FB40F-C3DE-B66E-BF3D-38B936120D03}"/>
              </a:ext>
            </a:extLst>
          </p:cNvPr>
          <p:cNvPicPr preferRelativeResize="0"/>
          <p:nvPr/>
        </p:nvPicPr>
        <p:blipFill rotWithShape="1">
          <a:blip r:embed="rId2"/>
          <a:srcRect b="15139"/>
          <a:stretch>
            <a:fillRect/>
          </a:stretch>
        </p:blipFill>
        <p:spPr>
          <a:xfrm>
            <a:off x="-3017" y="-52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06;p15">
            <a:extLst>
              <a:ext uri="{FF2B5EF4-FFF2-40B4-BE49-F238E27FC236}">
                <a16:creationId xmlns:a16="http://schemas.microsoft.com/office/drawing/2014/main" id="{145260AD-C062-B891-6FB0-372243671BEE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8" name="Google Shape;107;p15">
              <a:extLst>
                <a:ext uri="{FF2B5EF4-FFF2-40B4-BE49-F238E27FC236}">
                  <a16:creationId xmlns:a16="http://schemas.microsoft.com/office/drawing/2014/main" id="{0E8F9C47-5FAE-D7D1-7493-775DE4331E98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9" name="Google Shape;108;p15">
              <a:extLst>
                <a:ext uri="{FF2B5EF4-FFF2-40B4-BE49-F238E27FC236}">
                  <a16:creationId xmlns:a16="http://schemas.microsoft.com/office/drawing/2014/main" id="{E5B23456-9ADD-71A4-5F53-34375B4ADBB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pic>
          <p:nvPicPr>
            <p:cNvPr id="10" name="Google Shape;109;p15">
              <a:extLst>
                <a:ext uri="{FF2B5EF4-FFF2-40B4-BE49-F238E27FC236}">
                  <a16:creationId xmlns:a16="http://schemas.microsoft.com/office/drawing/2014/main" id="{811B06AF-492D-BAF0-0E50-9253CF9A25F1}"/>
                </a:ext>
              </a:extLst>
            </p:cNvPr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Google Shape;88;p13">
            <a:extLst>
              <a:ext uri="{FF2B5EF4-FFF2-40B4-BE49-F238E27FC236}">
                <a16:creationId xmlns:a16="http://schemas.microsoft.com/office/drawing/2014/main" id="{E634BA6E-A9A9-410C-AC7D-216A1D86EAB7}"/>
              </a:ext>
            </a:extLst>
          </p:cNvPr>
          <p:cNvSpPr txBox="1"/>
          <p:nvPr/>
        </p:nvSpPr>
        <p:spPr>
          <a:xfrm>
            <a:off x="975855" y="319163"/>
            <a:ext cx="9833217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b="1" dirty="0">
                <a:solidFill>
                  <a:schemeClr val="tx1"/>
                </a:solidFill>
                <a:latin typeface="Garamond" panose="02020404030301010803" pitchFamily="18" charset="0"/>
                <a:ea typeface="Lexend Deca"/>
                <a:cs typeface="Lexend Deca"/>
                <a:sym typeface="Oswald"/>
              </a:rPr>
              <a:t>OBJETO PROYECTO 2808</a:t>
            </a:r>
            <a:endParaRPr lang="es-ES" sz="2400" b="1" dirty="0">
              <a:solidFill>
                <a:schemeClr val="tx1"/>
              </a:solidFill>
              <a:latin typeface="Garamond" panose="02020404030301010803" pitchFamily="18" charset="0"/>
              <a:ea typeface="Lexend Deca"/>
              <a:cs typeface="Lexend Deca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933BE84-5164-4F38-A3F8-C5918829AE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9874677"/>
              </p:ext>
            </p:extLst>
          </p:nvPr>
        </p:nvGraphicFramePr>
        <p:xfrm>
          <a:off x="1102098" y="1011113"/>
          <a:ext cx="9135208" cy="560289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026534">
                  <a:extLst>
                    <a:ext uri="{9D8B030D-6E8A-4147-A177-3AD203B41FA5}">
                      <a16:colId xmlns:a16="http://schemas.microsoft.com/office/drawing/2014/main" val="4172991729"/>
                    </a:ext>
                  </a:extLst>
                </a:gridCol>
                <a:gridCol w="1971260">
                  <a:extLst>
                    <a:ext uri="{9D8B030D-6E8A-4147-A177-3AD203B41FA5}">
                      <a16:colId xmlns:a16="http://schemas.microsoft.com/office/drawing/2014/main" val="2264136746"/>
                    </a:ext>
                  </a:extLst>
                </a:gridCol>
                <a:gridCol w="2782957">
                  <a:extLst>
                    <a:ext uri="{9D8B030D-6E8A-4147-A177-3AD203B41FA5}">
                      <a16:colId xmlns:a16="http://schemas.microsoft.com/office/drawing/2014/main" val="912703567"/>
                    </a:ext>
                  </a:extLst>
                </a:gridCol>
                <a:gridCol w="3354457">
                  <a:extLst>
                    <a:ext uri="{9D8B030D-6E8A-4147-A177-3AD203B41FA5}">
                      <a16:colId xmlns:a16="http://schemas.microsoft.com/office/drawing/2014/main" val="2232683374"/>
                    </a:ext>
                  </a:extLst>
                </a:gridCol>
              </a:tblGrid>
              <a:tr h="238167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Garamond" panose="02020404030301010803" pitchFamily="18" charset="0"/>
                        </a:rPr>
                        <a:t>CÓDIGO 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Garamond" panose="02020404030301010803" pitchFamily="18" charset="0"/>
                        </a:rPr>
                        <a:t>NOMBRE PROYECTO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Garamond" panose="02020404030301010803" pitchFamily="18" charset="0"/>
                        </a:rPr>
                        <a:t>META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Garamond" panose="02020404030301010803" pitchFamily="18" charset="0"/>
                        </a:rPr>
                        <a:t>AVANCE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extLst>
                  <a:ext uri="{0D108BD9-81ED-4DB2-BD59-A6C34878D82A}">
                    <a16:rowId xmlns:a16="http://schemas.microsoft.com/office/drawing/2014/main" val="205719267"/>
                  </a:ext>
                </a:extLst>
              </a:tr>
              <a:tr h="3378150"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2808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ctr"/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Tunjuelito con oportunidades para la educación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Beneficiar 50 estudiantes con apoyo de sostenimiento para la permanencia en la educación </a:t>
                      </a:r>
                      <a:r>
                        <a:rPr lang="es-CO" sz="1400" u="none" strike="noStrike" dirty="0" err="1">
                          <a:effectLst/>
                          <a:latin typeface="Garamond" panose="02020404030301010803" pitchFamily="18" charset="0"/>
                        </a:rPr>
                        <a:t>posmedia</a:t>
                      </a: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 (niveles de formación técnico profesional, tecnólogo, profesional universitario y educación para el trabajo y desarrollo humano). Así mismo Beneficiar 50 estudiantes en programas de educación </a:t>
                      </a:r>
                      <a:r>
                        <a:rPr lang="es-CO" sz="1400" u="none" strike="noStrike" dirty="0" err="1">
                          <a:effectLst/>
                          <a:latin typeface="Garamond" panose="02020404030301010803" pitchFamily="18" charset="0"/>
                        </a:rPr>
                        <a:t>posmedia</a:t>
                      </a: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 (niveles de formación técnico profesional, tecnólogo, profesional universitario y educación para el trabajo y desarrollo humano).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Se realizaron socializaciones en el 83,33% de los colegios oficiales de la localidad. Adicionalmente, por primera vez se participó en dos ferias universitarias desarrolladas en el INEM Santiago Pérez y en el Colegio Ciudad de Bogotá.</a:t>
                      </a:r>
                      <a:b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</a:br>
                      <a:b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</a:b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Las inscripciones estuvieron habilitadas del 11 al 18 de noviembre. Desde la Alcaldía Local de Tunjuelito se hizo presencia para apoyar a nuestros jóvenes en el proceso, brindando acompañamiento el día 14 de noviembre de 08:00 a.m. a 5:00 p.m.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extLst>
                  <a:ext uri="{0D108BD9-81ED-4DB2-BD59-A6C34878D82A}">
                    <a16:rowId xmlns:a16="http://schemas.microsoft.com/office/drawing/2014/main" val="1055401049"/>
                  </a:ext>
                </a:extLst>
              </a:tr>
              <a:tr h="180815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  <a:t>Dotar 3 sedes educativas urbanas y rurales con recursos pedagógicos y/o tecnológicos, en los colegios:</a:t>
                      </a:r>
                      <a:b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</a:br>
                      <a:b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</a:br>
                      <a: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  <a:t>Rufino Jose Cuervo: 30 (Portatiles), 32 (Equipos escritorio)</a:t>
                      </a:r>
                      <a:b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</a:br>
                      <a: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  <a:t>San Carlos: 46 (Equipos escritorio)</a:t>
                      </a:r>
                      <a:b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</a:br>
                      <a:r>
                        <a:rPr lang="es-CO" sz="1400" u="none" strike="noStrike">
                          <a:effectLst/>
                          <a:latin typeface="Garamond" panose="02020404030301010803" pitchFamily="18" charset="0"/>
                        </a:rPr>
                        <a:t>Isla del Sol: 27 (Portatiles), 3 (Pantallas interactivas)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Garamond" panose="02020404030301010803" pitchFamily="18" charset="0"/>
                        </a:rPr>
                        <a:t>Acuerdo Marco dotación Tecnológica, cargado en simulador de la tienda virtual (Colombia compra eficiente) 13 de noviembre 2024, a la espera del cumplimiento de los días hábiles para validar proveedores y posterior acta de inicio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5558" marR="5558" marT="5558" marB="40015" anchor="b"/>
                </a:tc>
                <a:extLst>
                  <a:ext uri="{0D108BD9-81ED-4DB2-BD59-A6C34878D82A}">
                    <a16:rowId xmlns:a16="http://schemas.microsoft.com/office/drawing/2014/main" val="772940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721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4624D0BB820C54ABDC6F037BAC55DCE" ma:contentTypeVersion="21" ma:contentTypeDescription="Crear nuevo documento." ma:contentTypeScope="" ma:versionID="f601782c98f004f76478e84348190e8f">
  <xsd:schema xmlns:xsd="http://www.w3.org/2001/XMLSchema" xmlns:xs="http://www.w3.org/2001/XMLSchema" xmlns:p="http://schemas.microsoft.com/office/2006/metadata/properties" xmlns:ns2="67ae1635-7cf6-4967-bf43-54f936c832e8" xmlns:ns3="f70d6925-5891-4b80-8091-fb9b9ba1923c" targetNamespace="http://schemas.microsoft.com/office/2006/metadata/properties" ma:root="true" ma:fieldsID="629ecf3593370bb5e213590b643120d1" ns2:_="" ns3:_="">
    <xsd:import namespace="67ae1635-7cf6-4967-bf43-54f936c832e8"/>
    <xsd:import namespace="f70d6925-5891-4b80-8091-fb9b9ba19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Edici_x00f3_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e1635-7cf6-4967-bf43-54f936c832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dici_x00f3_n" ma:index="27" nillable="true" ma:displayName="Edición" ma:format="Dropdown" ma:internalName="Edici_x00f3_n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d6925-5891-4b80-8091-fb9b9ba19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147b537-e170-468e-92c5-b8a7c5ceffe0}" ma:internalName="TaxCatchAll" ma:showField="CatchAllData" ma:web="f70d6925-5891-4b80-8091-fb9b9ba19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ci_x00f3_n xmlns="67ae1635-7cf6-4967-bf43-54f936c832e8" xsi:nil="true"/>
    <lcf76f155ced4ddcb4097134ff3c332f xmlns="67ae1635-7cf6-4967-bf43-54f936c832e8">
      <Terms xmlns="http://schemas.microsoft.com/office/infopath/2007/PartnerControls"/>
    </lcf76f155ced4ddcb4097134ff3c332f>
    <_Flow_SignoffStatus xmlns="67ae1635-7cf6-4967-bf43-54f936c832e8" xsi:nil="true"/>
    <TaxCatchAll xmlns="f70d6925-5891-4b80-8091-fb9b9ba1923c" xsi:nil="true"/>
    <SharedWithUsers xmlns="f70d6925-5891-4b80-8091-fb9b9ba1923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9FF236E-EE83-4FCD-A865-F4176EB6F045}"/>
</file>

<file path=customXml/itemProps2.xml><?xml version="1.0" encoding="utf-8"?>
<ds:datastoreItem xmlns:ds="http://schemas.openxmlformats.org/officeDocument/2006/customXml" ds:itemID="{C4F26B6B-FDCD-4074-94FA-6CCE55C1DF4F}"/>
</file>

<file path=customXml/itemProps3.xml><?xml version="1.0" encoding="utf-8"?>
<ds:datastoreItem xmlns:ds="http://schemas.openxmlformats.org/officeDocument/2006/customXml" ds:itemID="{5458D9D7-AFD8-43F0-8CCF-F44C387CC1EA}"/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240</Words>
  <Application>Microsoft Office PowerPoint</Application>
  <PresentationFormat>Panorámica</PresentationFormat>
  <Paragraphs>20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Office Theme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Pilar Vanessa Salas Correa</dc:creator>
  <cp:lastModifiedBy>karol nathalia pulido llanes</cp:lastModifiedBy>
  <cp:revision>279</cp:revision>
  <dcterms:created xsi:type="dcterms:W3CDTF">2025-08-19T23:35:00Z</dcterms:created>
  <dcterms:modified xsi:type="dcterms:W3CDTF">2025-11-14T21:25:47Z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0EFDDE97B36C406F84AA162BD5B9972B_13</vt:lpwstr>
  </property>
  <property fmtid="{D5CDD505-2E9C-101B-9397-08002B2CF9AE}" pid="3" name="KSOProductBuildVer">
    <vt:lpwstr>2058-12.2.0.21931</vt:lpwstr>
  </property>
  <property fmtid="{D5CDD505-2E9C-101B-9397-08002B2CF9AE}" pid="4" name="ContentTypeId">
    <vt:lpwstr>0x010100D4624D0BB820C54ABDC6F037BAC55DCE</vt:lpwstr>
  </property>
  <property fmtid="{D5CDD505-2E9C-101B-9397-08002B2CF9AE}" pid="5" name="Order">
    <vt:r8>150706700</vt:r8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