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145708403" r:id="rId2"/>
    <p:sldId id="2145708404" r:id="rId3"/>
    <p:sldId id="2145708444" r:id="rId4"/>
    <p:sldId id="2145708451" r:id="rId5"/>
    <p:sldId id="2145708452" r:id="rId6"/>
    <p:sldId id="2145708443" r:id="rId7"/>
    <p:sldId id="2145708446" r:id="rId8"/>
    <p:sldId id="2145708448" r:id="rId9"/>
    <p:sldId id="2145708450" r:id="rId10"/>
    <p:sldId id="2145708449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6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6810F7-5E47-4B2E-BD64-A7714E8A60A9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91492E8-7072-4973-87FE-569A86A00DB9}">
      <dgm:prSet/>
      <dgm:spPr/>
      <dgm:t>
        <a:bodyPr/>
        <a:lstStyle/>
        <a:p>
          <a:r>
            <a:rPr lang="en-US" dirty="0" err="1"/>
            <a:t>Inclusión</a:t>
          </a:r>
          <a:r>
            <a:rPr lang="en-US" dirty="0"/>
            <a:t> de la variable de </a:t>
          </a:r>
          <a:r>
            <a:rPr lang="en-US" dirty="0" err="1"/>
            <a:t>género</a:t>
          </a:r>
          <a:r>
            <a:rPr lang="en-US" dirty="0"/>
            <a:t> </a:t>
          </a:r>
          <a:r>
            <a:rPr lang="en-US" dirty="0" err="1"/>
            <a:t>en</a:t>
          </a:r>
          <a:r>
            <a:rPr lang="en-US" dirty="0"/>
            <a:t> </a:t>
          </a:r>
          <a:r>
            <a:rPr lang="en-US" dirty="0" err="1"/>
            <a:t>registros</a:t>
          </a:r>
          <a:r>
            <a:rPr lang="en-US" dirty="0"/>
            <a:t> (2021).</a:t>
          </a:r>
        </a:p>
      </dgm:t>
    </dgm:pt>
    <dgm:pt modelId="{4DAF8837-20EF-4988-A130-C9A6850B3750}" type="parTrans" cxnId="{50210504-FFC0-4499-AE30-6E9C59A0C8C0}">
      <dgm:prSet/>
      <dgm:spPr/>
      <dgm:t>
        <a:bodyPr/>
        <a:lstStyle/>
        <a:p>
          <a:endParaRPr lang="en-US"/>
        </a:p>
      </dgm:t>
    </dgm:pt>
    <dgm:pt modelId="{C320FB4E-56C6-4967-9A70-838CF61A1CD8}" type="sibTrans" cxnId="{50210504-FFC0-4499-AE30-6E9C59A0C8C0}">
      <dgm:prSet/>
      <dgm:spPr/>
      <dgm:t>
        <a:bodyPr/>
        <a:lstStyle/>
        <a:p>
          <a:endParaRPr lang="en-US"/>
        </a:p>
      </dgm:t>
    </dgm:pt>
    <dgm:pt modelId="{5B06A700-F0E5-45A8-938A-243FB3BD7137}">
      <dgm:prSet/>
      <dgm:spPr/>
      <dgm:t>
        <a:bodyPr/>
        <a:lstStyle/>
        <a:p>
          <a:r>
            <a:rPr lang="en-US" dirty="0" err="1"/>
            <a:t>Apoyo</a:t>
          </a:r>
          <a:r>
            <a:rPr lang="en-US" dirty="0"/>
            <a:t> </a:t>
          </a:r>
          <a:r>
            <a:rPr lang="en-US" dirty="0" err="1"/>
            <a:t>técnico</a:t>
          </a:r>
          <a:r>
            <a:rPr lang="en-US" dirty="0"/>
            <a:t> y </a:t>
          </a:r>
          <a:r>
            <a:rPr lang="en-US" dirty="0" err="1"/>
            <a:t>jurídico</a:t>
          </a:r>
          <a:r>
            <a:rPr lang="en-US" dirty="0"/>
            <a:t> para </a:t>
          </a:r>
          <a:r>
            <a:rPr lang="en-US" dirty="0" err="1"/>
            <a:t>titularidad</a:t>
          </a:r>
          <a:r>
            <a:rPr lang="en-US" dirty="0"/>
            <a:t> </a:t>
          </a:r>
          <a:r>
            <a:rPr lang="en-US" dirty="0" err="1"/>
            <a:t>urbana</a:t>
          </a:r>
          <a:r>
            <a:rPr lang="en-US" dirty="0"/>
            <a:t> </a:t>
          </a:r>
          <a:r>
            <a:rPr lang="en-US" dirty="0" err="1"/>
            <a:t>en</a:t>
          </a:r>
          <a:r>
            <a:rPr lang="en-US" dirty="0"/>
            <a:t> </a:t>
          </a:r>
          <a:r>
            <a:rPr lang="en-US" dirty="0" err="1"/>
            <a:t>mujeres</a:t>
          </a:r>
          <a:r>
            <a:rPr lang="en-US" dirty="0"/>
            <a:t>.</a:t>
          </a:r>
        </a:p>
      </dgm:t>
    </dgm:pt>
    <dgm:pt modelId="{4BF435DB-1471-496C-AE01-5C590D166479}" type="parTrans" cxnId="{7ED55068-7C0B-4F09-8C56-803BDC4CCFAB}">
      <dgm:prSet/>
      <dgm:spPr/>
      <dgm:t>
        <a:bodyPr/>
        <a:lstStyle/>
        <a:p>
          <a:endParaRPr lang="en-US"/>
        </a:p>
      </dgm:t>
    </dgm:pt>
    <dgm:pt modelId="{5243AD38-A0A6-45DF-B34E-AE2A8DBF761D}" type="sibTrans" cxnId="{7ED55068-7C0B-4F09-8C56-803BDC4CCFAB}">
      <dgm:prSet/>
      <dgm:spPr/>
      <dgm:t>
        <a:bodyPr/>
        <a:lstStyle/>
        <a:p>
          <a:endParaRPr lang="en-US"/>
        </a:p>
      </dgm:t>
    </dgm:pt>
    <dgm:pt modelId="{1B3941BD-3C0F-439E-8FF9-017F324FCF76}">
      <dgm:prSet/>
      <dgm:spPr/>
      <dgm:t>
        <a:bodyPr/>
        <a:lstStyle/>
        <a:p>
          <a:r>
            <a:rPr lang="en-US" dirty="0" err="1"/>
            <a:t>Programa</a:t>
          </a:r>
          <a:r>
            <a:rPr lang="en-US" dirty="0"/>
            <a:t> de </a:t>
          </a:r>
          <a:r>
            <a:rPr lang="en-US" dirty="0" err="1"/>
            <a:t>Mujer</a:t>
          </a:r>
          <a:r>
            <a:rPr lang="en-US" dirty="0"/>
            <a:t> con </a:t>
          </a:r>
          <a:r>
            <a:rPr lang="en-US" dirty="0" err="1"/>
            <a:t>Propiedad</a:t>
          </a:r>
          <a:r>
            <a:rPr lang="en-US" dirty="0"/>
            <a:t>.</a:t>
          </a:r>
        </a:p>
      </dgm:t>
    </dgm:pt>
    <dgm:pt modelId="{0A802025-17AE-40F3-8A29-E60CA0419D1D}" type="parTrans" cxnId="{5FD24FAF-7DFF-40C2-9A77-28CE3BC2D473}">
      <dgm:prSet/>
      <dgm:spPr/>
      <dgm:t>
        <a:bodyPr/>
        <a:lstStyle/>
        <a:p>
          <a:endParaRPr lang="en-US"/>
        </a:p>
      </dgm:t>
    </dgm:pt>
    <dgm:pt modelId="{84E5BA20-E25B-4D23-A6F6-333C61B899B7}" type="sibTrans" cxnId="{5FD24FAF-7DFF-40C2-9A77-28CE3BC2D473}">
      <dgm:prSet/>
      <dgm:spPr/>
      <dgm:t>
        <a:bodyPr/>
        <a:lstStyle/>
        <a:p>
          <a:endParaRPr lang="en-US"/>
        </a:p>
      </dgm:t>
    </dgm:pt>
    <dgm:pt modelId="{1510BB8A-8C5F-48B1-8302-3176EBA06F6B}">
      <dgm:prSet/>
      <dgm:spPr/>
      <dgm:t>
        <a:bodyPr/>
        <a:lstStyle/>
        <a:p>
          <a:r>
            <a:rPr lang="en-US" dirty="0" err="1"/>
            <a:t>Atención</a:t>
          </a:r>
          <a:r>
            <a:rPr lang="en-US" dirty="0"/>
            <a:t> a la </a:t>
          </a:r>
          <a:r>
            <a:rPr lang="en-US" dirty="0" err="1"/>
            <a:t>ciudadania</a:t>
          </a:r>
          <a:r>
            <a:rPr lang="en-US" dirty="0"/>
            <a:t>: PQRS y </a:t>
          </a:r>
          <a:r>
            <a:rPr lang="en-US" dirty="0" err="1"/>
            <a:t>Ventanillas</a:t>
          </a:r>
          <a:r>
            <a:rPr lang="en-US" dirty="0"/>
            <a:t> </a:t>
          </a:r>
          <a:r>
            <a:rPr lang="en-US" dirty="0" err="1"/>
            <a:t>Informativas</a:t>
          </a:r>
          <a:endParaRPr lang="en-US" dirty="0"/>
        </a:p>
      </dgm:t>
    </dgm:pt>
    <dgm:pt modelId="{BC2BF057-DC5A-401C-A165-90BD582D3F47}" type="parTrans" cxnId="{975C3AB3-CE7E-411E-9346-511603B0A151}">
      <dgm:prSet/>
      <dgm:spPr/>
      <dgm:t>
        <a:bodyPr/>
        <a:lstStyle/>
        <a:p>
          <a:endParaRPr lang="es-CO"/>
        </a:p>
      </dgm:t>
    </dgm:pt>
    <dgm:pt modelId="{EEC88A46-9E72-4343-8AE0-BCC53755A4D4}" type="sibTrans" cxnId="{975C3AB3-CE7E-411E-9346-511603B0A151}">
      <dgm:prSet/>
      <dgm:spPr/>
      <dgm:t>
        <a:bodyPr/>
        <a:lstStyle/>
        <a:p>
          <a:endParaRPr lang="es-CO"/>
        </a:p>
      </dgm:t>
    </dgm:pt>
    <dgm:pt modelId="{B5ADCD80-5D64-4187-9A7F-19C3617A5683}" type="pres">
      <dgm:prSet presAssocID="{336810F7-5E47-4B2E-BD64-A7714E8A60A9}" presName="Name0" presStyleCnt="0">
        <dgm:presLayoutVars>
          <dgm:dir/>
          <dgm:animLvl val="lvl"/>
          <dgm:resizeHandles val="exact"/>
        </dgm:presLayoutVars>
      </dgm:prSet>
      <dgm:spPr/>
    </dgm:pt>
    <dgm:pt modelId="{79D62E3E-F5DD-43E1-A575-1C66BA182B69}" type="pres">
      <dgm:prSet presAssocID="{1510BB8A-8C5F-48B1-8302-3176EBA06F6B}" presName="boxAndChildren" presStyleCnt="0"/>
      <dgm:spPr/>
    </dgm:pt>
    <dgm:pt modelId="{E9188583-66D0-4036-955B-EFAFAB58B85F}" type="pres">
      <dgm:prSet presAssocID="{1510BB8A-8C5F-48B1-8302-3176EBA06F6B}" presName="parentTextBox" presStyleLbl="node1" presStyleIdx="0" presStyleCnt="4"/>
      <dgm:spPr/>
    </dgm:pt>
    <dgm:pt modelId="{822E35A8-8B5D-4362-87D5-A38D2C3E665D}" type="pres">
      <dgm:prSet presAssocID="{84E5BA20-E25B-4D23-A6F6-333C61B899B7}" presName="sp" presStyleCnt="0"/>
      <dgm:spPr/>
    </dgm:pt>
    <dgm:pt modelId="{1FBDBDC8-2A64-4AAA-8F70-D6A320034B97}" type="pres">
      <dgm:prSet presAssocID="{1B3941BD-3C0F-439E-8FF9-017F324FCF76}" presName="arrowAndChildren" presStyleCnt="0"/>
      <dgm:spPr/>
    </dgm:pt>
    <dgm:pt modelId="{6D6F9234-D92B-4571-8298-26F96AB7F7AD}" type="pres">
      <dgm:prSet presAssocID="{1B3941BD-3C0F-439E-8FF9-017F324FCF76}" presName="parentTextArrow" presStyleLbl="node1" presStyleIdx="1" presStyleCnt="4"/>
      <dgm:spPr/>
    </dgm:pt>
    <dgm:pt modelId="{4C5C1B10-BD40-40E9-854C-7C2698043F88}" type="pres">
      <dgm:prSet presAssocID="{5243AD38-A0A6-45DF-B34E-AE2A8DBF761D}" presName="sp" presStyleCnt="0"/>
      <dgm:spPr/>
    </dgm:pt>
    <dgm:pt modelId="{A407CA3A-B9C3-4D09-B112-525E2EAD9A34}" type="pres">
      <dgm:prSet presAssocID="{5B06A700-F0E5-45A8-938A-243FB3BD7137}" presName="arrowAndChildren" presStyleCnt="0"/>
      <dgm:spPr/>
    </dgm:pt>
    <dgm:pt modelId="{C366D497-661E-47BC-B366-D77AB3EDAC4A}" type="pres">
      <dgm:prSet presAssocID="{5B06A700-F0E5-45A8-938A-243FB3BD7137}" presName="parentTextArrow" presStyleLbl="node1" presStyleIdx="2" presStyleCnt="4" custLinFactNeighborX="-1301" custLinFactNeighborY="9106"/>
      <dgm:spPr/>
    </dgm:pt>
    <dgm:pt modelId="{5BB9E3A7-DB9F-4647-9E6E-BAF1A9FEC57C}" type="pres">
      <dgm:prSet presAssocID="{C320FB4E-56C6-4967-9A70-838CF61A1CD8}" presName="sp" presStyleCnt="0"/>
      <dgm:spPr/>
    </dgm:pt>
    <dgm:pt modelId="{6D2B637A-1104-430F-9120-7AC175C24D66}" type="pres">
      <dgm:prSet presAssocID="{A91492E8-7072-4973-87FE-569A86A00DB9}" presName="arrowAndChildren" presStyleCnt="0"/>
      <dgm:spPr/>
    </dgm:pt>
    <dgm:pt modelId="{867FAD6B-27CF-4E5F-8FDB-5E7EB8026BB3}" type="pres">
      <dgm:prSet presAssocID="{A91492E8-7072-4973-87FE-569A86A00DB9}" presName="parentTextArrow" presStyleLbl="node1" presStyleIdx="3" presStyleCnt="4" custLinFactNeighborX="1735" custLinFactNeighborY="16189"/>
      <dgm:spPr/>
    </dgm:pt>
  </dgm:ptLst>
  <dgm:cxnLst>
    <dgm:cxn modelId="{50210504-FFC0-4499-AE30-6E9C59A0C8C0}" srcId="{336810F7-5E47-4B2E-BD64-A7714E8A60A9}" destId="{A91492E8-7072-4973-87FE-569A86A00DB9}" srcOrd="0" destOrd="0" parTransId="{4DAF8837-20EF-4988-A130-C9A6850B3750}" sibTransId="{C320FB4E-56C6-4967-9A70-838CF61A1CD8}"/>
    <dgm:cxn modelId="{53C3F910-2401-4B64-BAA8-059D1B8C8AC9}" type="presOf" srcId="{336810F7-5E47-4B2E-BD64-A7714E8A60A9}" destId="{B5ADCD80-5D64-4187-9A7F-19C3617A5683}" srcOrd="0" destOrd="0" presId="urn:microsoft.com/office/officeart/2005/8/layout/process4"/>
    <dgm:cxn modelId="{8070FA2D-F63B-45E8-9095-D2CFED16F802}" type="presOf" srcId="{1B3941BD-3C0F-439E-8FF9-017F324FCF76}" destId="{6D6F9234-D92B-4571-8298-26F96AB7F7AD}" srcOrd="0" destOrd="0" presId="urn:microsoft.com/office/officeart/2005/8/layout/process4"/>
    <dgm:cxn modelId="{7ED55068-7C0B-4F09-8C56-803BDC4CCFAB}" srcId="{336810F7-5E47-4B2E-BD64-A7714E8A60A9}" destId="{5B06A700-F0E5-45A8-938A-243FB3BD7137}" srcOrd="1" destOrd="0" parTransId="{4BF435DB-1471-496C-AE01-5C590D166479}" sibTransId="{5243AD38-A0A6-45DF-B34E-AE2A8DBF761D}"/>
    <dgm:cxn modelId="{6CC76797-A182-4388-8A23-B368BE29EB75}" type="presOf" srcId="{5B06A700-F0E5-45A8-938A-243FB3BD7137}" destId="{C366D497-661E-47BC-B366-D77AB3EDAC4A}" srcOrd="0" destOrd="0" presId="urn:microsoft.com/office/officeart/2005/8/layout/process4"/>
    <dgm:cxn modelId="{5FD24FAF-7DFF-40C2-9A77-28CE3BC2D473}" srcId="{336810F7-5E47-4B2E-BD64-A7714E8A60A9}" destId="{1B3941BD-3C0F-439E-8FF9-017F324FCF76}" srcOrd="2" destOrd="0" parTransId="{0A802025-17AE-40F3-8A29-E60CA0419D1D}" sibTransId="{84E5BA20-E25B-4D23-A6F6-333C61B899B7}"/>
    <dgm:cxn modelId="{975C3AB3-CE7E-411E-9346-511603B0A151}" srcId="{336810F7-5E47-4B2E-BD64-A7714E8A60A9}" destId="{1510BB8A-8C5F-48B1-8302-3176EBA06F6B}" srcOrd="3" destOrd="0" parTransId="{BC2BF057-DC5A-401C-A165-90BD582D3F47}" sibTransId="{EEC88A46-9E72-4343-8AE0-BCC53755A4D4}"/>
    <dgm:cxn modelId="{81C8BEDA-40C1-49DF-8BFD-EB931DAE05ED}" type="presOf" srcId="{1510BB8A-8C5F-48B1-8302-3176EBA06F6B}" destId="{E9188583-66D0-4036-955B-EFAFAB58B85F}" srcOrd="0" destOrd="0" presId="urn:microsoft.com/office/officeart/2005/8/layout/process4"/>
    <dgm:cxn modelId="{D5DC30E8-A819-4A96-8C7E-82E1FB022CA7}" type="presOf" srcId="{A91492E8-7072-4973-87FE-569A86A00DB9}" destId="{867FAD6B-27CF-4E5F-8FDB-5E7EB8026BB3}" srcOrd="0" destOrd="0" presId="urn:microsoft.com/office/officeart/2005/8/layout/process4"/>
    <dgm:cxn modelId="{7AD64EE5-AAE0-4308-941E-9DD59FEE1B87}" type="presParOf" srcId="{B5ADCD80-5D64-4187-9A7F-19C3617A5683}" destId="{79D62E3E-F5DD-43E1-A575-1C66BA182B69}" srcOrd="0" destOrd="0" presId="urn:microsoft.com/office/officeart/2005/8/layout/process4"/>
    <dgm:cxn modelId="{0C947E46-9D77-4470-8A96-C1B8199F18C7}" type="presParOf" srcId="{79D62E3E-F5DD-43E1-A575-1C66BA182B69}" destId="{E9188583-66D0-4036-955B-EFAFAB58B85F}" srcOrd="0" destOrd="0" presId="urn:microsoft.com/office/officeart/2005/8/layout/process4"/>
    <dgm:cxn modelId="{6FA338C7-E52A-4E3D-B304-41B45D2B3993}" type="presParOf" srcId="{B5ADCD80-5D64-4187-9A7F-19C3617A5683}" destId="{822E35A8-8B5D-4362-87D5-A38D2C3E665D}" srcOrd="1" destOrd="0" presId="urn:microsoft.com/office/officeart/2005/8/layout/process4"/>
    <dgm:cxn modelId="{ABAF3ABD-F1A0-4D50-A492-AA2FAE9C0B3C}" type="presParOf" srcId="{B5ADCD80-5D64-4187-9A7F-19C3617A5683}" destId="{1FBDBDC8-2A64-4AAA-8F70-D6A320034B97}" srcOrd="2" destOrd="0" presId="urn:microsoft.com/office/officeart/2005/8/layout/process4"/>
    <dgm:cxn modelId="{C3800370-BA58-4EA1-AAE6-74D049A5D88C}" type="presParOf" srcId="{1FBDBDC8-2A64-4AAA-8F70-D6A320034B97}" destId="{6D6F9234-D92B-4571-8298-26F96AB7F7AD}" srcOrd="0" destOrd="0" presId="urn:microsoft.com/office/officeart/2005/8/layout/process4"/>
    <dgm:cxn modelId="{AE031854-3DFE-4479-87FD-0AC4B597156A}" type="presParOf" srcId="{B5ADCD80-5D64-4187-9A7F-19C3617A5683}" destId="{4C5C1B10-BD40-40E9-854C-7C2698043F88}" srcOrd="3" destOrd="0" presId="urn:microsoft.com/office/officeart/2005/8/layout/process4"/>
    <dgm:cxn modelId="{E7235752-D9F4-480A-AA14-DD9C17F52D38}" type="presParOf" srcId="{B5ADCD80-5D64-4187-9A7F-19C3617A5683}" destId="{A407CA3A-B9C3-4D09-B112-525E2EAD9A34}" srcOrd="4" destOrd="0" presId="urn:microsoft.com/office/officeart/2005/8/layout/process4"/>
    <dgm:cxn modelId="{E46B9816-BA93-4C30-87C0-D9580AEEF470}" type="presParOf" srcId="{A407CA3A-B9C3-4D09-B112-525E2EAD9A34}" destId="{C366D497-661E-47BC-B366-D77AB3EDAC4A}" srcOrd="0" destOrd="0" presId="urn:microsoft.com/office/officeart/2005/8/layout/process4"/>
    <dgm:cxn modelId="{E9AB50B1-91FF-40A9-972F-9F849D48D3F1}" type="presParOf" srcId="{B5ADCD80-5D64-4187-9A7F-19C3617A5683}" destId="{5BB9E3A7-DB9F-4647-9E6E-BAF1A9FEC57C}" srcOrd="5" destOrd="0" presId="urn:microsoft.com/office/officeart/2005/8/layout/process4"/>
    <dgm:cxn modelId="{C01FB6C2-A5C1-4867-8D13-2CF48107C9A5}" type="presParOf" srcId="{B5ADCD80-5D64-4187-9A7F-19C3617A5683}" destId="{6D2B637A-1104-430F-9120-7AC175C24D66}" srcOrd="6" destOrd="0" presId="urn:microsoft.com/office/officeart/2005/8/layout/process4"/>
    <dgm:cxn modelId="{5193A7B6-C519-493B-AACE-AEE38391A189}" type="presParOf" srcId="{6D2B637A-1104-430F-9120-7AC175C24D66}" destId="{867FAD6B-27CF-4E5F-8FDB-5E7EB8026BB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88583-66D0-4036-955B-EFAFAB58B85F}">
      <dsp:nvSpPr>
        <dsp:cNvPr id="0" name=""/>
        <dsp:cNvSpPr/>
      </dsp:nvSpPr>
      <dsp:spPr>
        <a:xfrm>
          <a:off x="0" y="4084124"/>
          <a:ext cx="4438638" cy="8935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Atención</a:t>
          </a:r>
          <a:r>
            <a:rPr lang="en-US" sz="2200" kern="1200" dirty="0"/>
            <a:t> a la </a:t>
          </a:r>
          <a:r>
            <a:rPr lang="en-US" sz="2200" kern="1200" dirty="0" err="1"/>
            <a:t>ciudadania</a:t>
          </a:r>
          <a:r>
            <a:rPr lang="en-US" sz="2200" kern="1200" dirty="0"/>
            <a:t>: PQRS y </a:t>
          </a:r>
          <a:r>
            <a:rPr lang="en-US" sz="2200" kern="1200" dirty="0" err="1"/>
            <a:t>Ventanillas</a:t>
          </a:r>
          <a:r>
            <a:rPr lang="en-US" sz="2200" kern="1200" dirty="0"/>
            <a:t> </a:t>
          </a:r>
          <a:r>
            <a:rPr lang="en-US" sz="2200" kern="1200" dirty="0" err="1"/>
            <a:t>Informativas</a:t>
          </a:r>
          <a:endParaRPr lang="en-US" sz="2200" kern="1200" dirty="0"/>
        </a:p>
      </dsp:txBody>
      <dsp:txXfrm>
        <a:off x="0" y="4084124"/>
        <a:ext cx="4438638" cy="893506"/>
      </dsp:txXfrm>
    </dsp:sp>
    <dsp:sp modelId="{6D6F9234-D92B-4571-8298-26F96AB7F7AD}">
      <dsp:nvSpPr>
        <dsp:cNvPr id="0" name=""/>
        <dsp:cNvSpPr/>
      </dsp:nvSpPr>
      <dsp:spPr>
        <a:xfrm rot="10800000">
          <a:off x="0" y="2723313"/>
          <a:ext cx="4438638" cy="1374213"/>
        </a:xfrm>
        <a:prstGeom prst="upArrowCallou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Programa</a:t>
          </a:r>
          <a:r>
            <a:rPr lang="en-US" sz="2200" kern="1200" dirty="0"/>
            <a:t> de </a:t>
          </a:r>
          <a:r>
            <a:rPr lang="en-US" sz="2200" kern="1200" dirty="0" err="1"/>
            <a:t>Mujer</a:t>
          </a:r>
          <a:r>
            <a:rPr lang="en-US" sz="2200" kern="1200" dirty="0"/>
            <a:t> con </a:t>
          </a:r>
          <a:r>
            <a:rPr lang="en-US" sz="2200" kern="1200" dirty="0" err="1"/>
            <a:t>Propiedad</a:t>
          </a:r>
          <a:r>
            <a:rPr lang="en-US" sz="2200" kern="1200" dirty="0"/>
            <a:t>.</a:t>
          </a:r>
        </a:p>
      </dsp:txBody>
      <dsp:txXfrm rot="10800000">
        <a:off x="0" y="2723313"/>
        <a:ext cx="4438638" cy="892922"/>
      </dsp:txXfrm>
    </dsp:sp>
    <dsp:sp modelId="{C366D497-661E-47BC-B366-D77AB3EDAC4A}">
      <dsp:nvSpPr>
        <dsp:cNvPr id="0" name=""/>
        <dsp:cNvSpPr/>
      </dsp:nvSpPr>
      <dsp:spPr>
        <a:xfrm rot="10800000">
          <a:off x="0" y="1487639"/>
          <a:ext cx="4438638" cy="1374213"/>
        </a:xfrm>
        <a:prstGeom prst="upArrowCallou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Apoyo</a:t>
          </a:r>
          <a:r>
            <a:rPr lang="en-US" sz="2200" kern="1200" dirty="0"/>
            <a:t> </a:t>
          </a:r>
          <a:r>
            <a:rPr lang="en-US" sz="2200" kern="1200" dirty="0" err="1"/>
            <a:t>técnico</a:t>
          </a:r>
          <a:r>
            <a:rPr lang="en-US" sz="2200" kern="1200" dirty="0"/>
            <a:t> y </a:t>
          </a:r>
          <a:r>
            <a:rPr lang="en-US" sz="2200" kern="1200" dirty="0" err="1"/>
            <a:t>jurídico</a:t>
          </a:r>
          <a:r>
            <a:rPr lang="en-US" sz="2200" kern="1200" dirty="0"/>
            <a:t> para </a:t>
          </a:r>
          <a:r>
            <a:rPr lang="en-US" sz="2200" kern="1200" dirty="0" err="1"/>
            <a:t>titularidad</a:t>
          </a:r>
          <a:r>
            <a:rPr lang="en-US" sz="2200" kern="1200" dirty="0"/>
            <a:t> </a:t>
          </a:r>
          <a:r>
            <a:rPr lang="en-US" sz="2200" kern="1200" dirty="0" err="1"/>
            <a:t>urbana</a:t>
          </a:r>
          <a:r>
            <a:rPr lang="en-US" sz="2200" kern="1200" dirty="0"/>
            <a:t> </a:t>
          </a:r>
          <a:r>
            <a:rPr lang="en-US" sz="2200" kern="1200" dirty="0" err="1"/>
            <a:t>en</a:t>
          </a:r>
          <a:r>
            <a:rPr lang="en-US" sz="2200" kern="1200" dirty="0"/>
            <a:t> </a:t>
          </a:r>
          <a:r>
            <a:rPr lang="en-US" sz="2200" kern="1200" dirty="0" err="1"/>
            <a:t>mujeres</a:t>
          </a:r>
          <a:r>
            <a:rPr lang="en-US" sz="2200" kern="1200" dirty="0"/>
            <a:t>.</a:t>
          </a:r>
        </a:p>
      </dsp:txBody>
      <dsp:txXfrm rot="10800000">
        <a:off x="0" y="1487639"/>
        <a:ext cx="4438638" cy="892922"/>
      </dsp:txXfrm>
    </dsp:sp>
    <dsp:sp modelId="{867FAD6B-27CF-4E5F-8FDB-5E7EB8026BB3}">
      <dsp:nvSpPr>
        <dsp:cNvPr id="0" name=""/>
        <dsp:cNvSpPr/>
      </dsp:nvSpPr>
      <dsp:spPr>
        <a:xfrm rot="10800000">
          <a:off x="0" y="224164"/>
          <a:ext cx="4438638" cy="1374213"/>
        </a:xfrm>
        <a:prstGeom prst="upArrowCallou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Inclusión</a:t>
          </a:r>
          <a:r>
            <a:rPr lang="en-US" sz="2200" kern="1200" dirty="0"/>
            <a:t> de la variable de </a:t>
          </a:r>
          <a:r>
            <a:rPr lang="en-US" sz="2200" kern="1200" dirty="0" err="1"/>
            <a:t>género</a:t>
          </a:r>
          <a:r>
            <a:rPr lang="en-US" sz="2200" kern="1200" dirty="0"/>
            <a:t> </a:t>
          </a:r>
          <a:r>
            <a:rPr lang="en-US" sz="2200" kern="1200" dirty="0" err="1"/>
            <a:t>en</a:t>
          </a:r>
          <a:r>
            <a:rPr lang="en-US" sz="2200" kern="1200" dirty="0"/>
            <a:t> </a:t>
          </a:r>
          <a:r>
            <a:rPr lang="en-US" sz="2200" kern="1200" dirty="0" err="1"/>
            <a:t>registros</a:t>
          </a:r>
          <a:r>
            <a:rPr lang="en-US" sz="2200" kern="1200" dirty="0"/>
            <a:t> (2021).</a:t>
          </a:r>
        </a:p>
      </dsp:txBody>
      <dsp:txXfrm rot="10800000">
        <a:off x="0" y="224164"/>
        <a:ext cx="4438638" cy="892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48"/>
          <a:stretch/>
        </p:blipFill>
        <p:spPr>
          <a:xfrm>
            <a:off x="0" y="-298"/>
            <a:ext cx="8479766" cy="6858298"/>
          </a:xfrm>
          <a:prstGeom prst="rect">
            <a:avLst/>
          </a:prstGeom>
        </p:spPr>
      </p:pic>
      <p:pic>
        <p:nvPicPr>
          <p:cNvPr id="6" name="Imagen 5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E5BAAC6C-E37C-6046-3391-5DEC398853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194" y="2510287"/>
            <a:ext cx="4061288" cy="18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8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0995"/>
            <a:ext cx="10515600" cy="1325563"/>
          </a:xfrm>
        </p:spPr>
        <p:txBody>
          <a:bodyPr>
            <a:normAutofit/>
          </a:bodyPr>
          <a:lstStyle>
            <a:lvl1pPr>
              <a:defRPr sz="32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8954E6B-505A-26BC-DAC2-5930FC19238F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D914510-BB95-EB18-C22B-43282E5B9DF3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0" name="Imagen 9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8F421A4-D15E-737D-1330-C5854ACEC7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1" name="Imagen 10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CB22C21-FA97-8CEC-363A-C42F5CF905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56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069974"/>
          </a:xfrm>
        </p:spPr>
        <p:txBody>
          <a:bodyPr anchor="b">
            <a:noAutofit/>
          </a:bodyPr>
          <a:lstStyle>
            <a:lvl1pPr>
              <a:defRPr sz="24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4pPr>
            <a:lvl5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3651095-1E1B-3253-F327-324457BCB7AB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B8AA56C-D193-3715-C8FA-AA6F41D7BD7C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0" name="Imagen 9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92F265A-42DE-6352-13C8-D5F90FE9B3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1" name="Imagen 10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15663B7B-95D9-1A72-B95B-6BA25536ED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285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46454"/>
            <a:ext cx="3932237" cy="1010946"/>
          </a:xfrm>
        </p:spPr>
        <p:txBody>
          <a:bodyPr anchor="b">
            <a:noAutofit/>
          </a:bodyPr>
          <a:lstStyle>
            <a:lvl1pPr>
              <a:defRPr sz="24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1103A7C-517C-1C85-6E8E-AA506B132DC9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AF203E3-6972-433D-AA82-E872A704AE9A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0" name="Imagen 9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1923EEC2-4530-40ED-3E76-724758CDE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1" name="Imagen 10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0877FB43-53E7-F19F-4560-48595CEBCC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94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8718"/>
            <a:ext cx="10515600" cy="501970"/>
          </a:xfrm>
        </p:spPr>
        <p:txBody>
          <a:bodyPr>
            <a:normAutofit/>
          </a:bodyPr>
          <a:lstStyle>
            <a:lvl1pPr>
              <a:defRPr sz="28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D1A8B1D-9541-0CDF-70E6-5623EA8BC419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0490356-8FE1-4D5D-3481-90817ED3587D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9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BDA2C815-1E98-88FF-E918-660EFB9710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0" name="Imagen 9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672DD764-64BD-6F14-100C-D9382266A7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93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070995"/>
            <a:ext cx="2628900" cy="5105968"/>
          </a:xfrm>
        </p:spPr>
        <p:txBody>
          <a:bodyPr vert="eaVert"/>
          <a:lstStyle>
            <a:lvl1pPr>
              <a:defRPr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70995"/>
            <a:ext cx="7734300" cy="510596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76C6167-E405-5FA9-7E12-6270CF91C42B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BF580B2-DF61-D45A-80B7-3EBF1B971E11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9" name="Imagen 8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AAC6936-0041-5C3B-4EB8-2EE13CBB39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0" name="Imagen 9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9C5C828B-8BDD-7FFA-3ACE-D23DA982A5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67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5A2085-D427-00F7-C862-629029AE5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3400" y="1412875"/>
            <a:ext cx="8585200" cy="1325563"/>
          </a:xfrm>
        </p:spPr>
        <p:txBody>
          <a:bodyPr anchor="b"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s-ES"/>
              <a:t>Espacio Título</a:t>
            </a:r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34D6E54-48DE-3FB5-EAD0-5E93B9D8EA2A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381B2AF-6E0C-31CB-D784-A1C72BBF10BB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6" name="Imagen 15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DEA91905-5541-6CD4-87AD-072D088AD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7" name="Imagen 16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BECA59A9-D350-84FD-9B44-B57E1883B7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6E369C4-B3A8-6549-72B5-83C16F6E9E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03400" y="2962275"/>
            <a:ext cx="8585200" cy="343852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497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74EA78-FB00-8293-10A2-963B5D8852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61300" y="2193925"/>
            <a:ext cx="3810000" cy="1325563"/>
          </a:xfrm>
        </p:spPr>
        <p:txBody>
          <a:bodyPr anchor="b"/>
          <a:lstStyle>
            <a:lvl1pPr>
              <a:defRPr b="1"/>
            </a:lvl1pPr>
          </a:lstStyle>
          <a:p>
            <a:r>
              <a:rPr lang="es-ES"/>
              <a:t>Título</a:t>
            </a:r>
            <a:endParaRPr lang="es-MX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A9269E36-58FD-74BD-D005-BAE8482D5C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61300" y="3562350"/>
            <a:ext cx="3810000" cy="2452687"/>
          </a:xfrm>
        </p:spPr>
        <p:txBody>
          <a:bodyPr>
            <a:noAutofit/>
          </a:bodyPr>
          <a:lstStyle>
            <a:lvl1pPr marL="0" indent="0">
              <a:buNone/>
              <a:defRPr sz="1450" b="1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,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, sed do </a:t>
            </a:r>
            <a:r>
              <a:rPr lang="es-ES" err="1"/>
              <a:t>eiusmod</a:t>
            </a:r>
            <a:r>
              <a:rPr lang="es-ES"/>
              <a:t> </a:t>
            </a:r>
            <a:r>
              <a:rPr lang="es-ES" err="1"/>
              <a:t>tempor</a:t>
            </a:r>
            <a:r>
              <a:rPr lang="es-ES"/>
              <a:t> </a:t>
            </a:r>
            <a:r>
              <a:rPr lang="es-ES" err="1"/>
              <a:t>incididunt</a:t>
            </a:r>
            <a:r>
              <a:rPr lang="es-ES"/>
              <a:t> ut labore et </a:t>
            </a:r>
            <a:r>
              <a:rPr lang="es-ES" err="1"/>
              <a:t>dolore</a:t>
            </a:r>
            <a:r>
              <a:rPr lang="es-ES"/>
              <a:t> magna </a:t>
            </a:r>
            <a:r>
              <a:rPr lang="es-ES" err="1"/>
              <a:t>aliqua</a:t>
            </a:r>
            <a:r>
              <a:rPr lang="es-ES"/>
              <a:t>.</a:t>
            </a:r>
          </a:p>
          <a:p>
            <a:pPr lvl="0"/>
            <a:r>
              <a:rPr lang="es-ES"/>
              <a:t>Ut </a:t>
            </a:r>
            <a:r>
              <a:rPr lang="es-ES" err="1"/>
              <a:t>enim</a:t>
            </a:r>
            <a:r>
              <a:rPr lang="es-ES"/>
              <a:t> ad </a:t>
            </a:r>
            <a:r>
              <a:rPr lang="es-ES" err="1"/>
              <a:t>minim</a:t>
            </a:r>
            <a:r>
              <a:rPr lang="es-ES"/>
              <a:t> </a:t>
            </a:r>
            <a:r>
              <a:rPr lang="es-ES" err="1"/>
              <a:t>veniam</a:t>
            </a:r>
            <a:r>
              <a:rPr lang="es-ES"/>
              <a:t>, quis </a:t>
            </a:r>
            <a:r>
              <a:rPr lang="es-ES" err="1"/>
              <a:t>nostrud</a:t>
            </a:r>
            <a:r>
              <a:rPr lang="es-ES"/>
              <a:t> </a:t>
            </a:r>
            <a:r>
              <a:rPr lang="es-ES" err="1"/>
              <a:t>exercitation</a:t>
            </a:r>
            <a:r>
              <a:rPr lang="es-ES"/>
              <a:t> </a:t>
            </a:r>
            <a:r>
              <a:rPr lang="es-ES" err="1"/>
              <a:t>ullamco</a:t>
            </a:r>
            <a:r>
              <a:rPr lang="es-ES"/>
              <a:t> </a:t>
            </a:r>
            <a:r>
              <a:rPr lang="es-ES" err="1"/>
              <a:t>laboris</a:t>
            </a:r>
            <a:r>
              <a:rPr lang="es-ES"/>
              <a:t> </a:t>
            </a:r>
            <a:r>
              <a:rPr lang="es-ES" err="1"/>
              <a:t>nisi</a:t>
            </a:r>
            <a:r>
              <a:rPr lang="es-ES"/>
              <a:t> ut </a:t>
            </a:r>
            <a:r>
              <a:rPr lang="es-ES" err="1"/>
              <a:t>aliquip</a:t>
            </a:r>
            <a:r>
              <a:rPr lang="es-ES"/>
              <a:t> ex </a:t>
            </a:r>
            <a:r>
              <a:rPr lang="es-ES" err="1"/>
              <a:t>ea</a:t>
            </a:r>
            <a:r>
              <a:rPr lang="es-ES"/>
              <a:t> commodo </a:t>
            </a:r>
            <a:r>
              <a:rPr lang="es-ES" err="1"/>
              <a:t>consequat</a:t>
            </a:r>
            <a:r>
              <a:rPr lang="es-ES"/>
              <a:t>. </a:t>
            </a:r>
            <a:r>
              <a:rPr lang="es-ES" err="1"/>
              <a:t>Duis</a:t>
            </a:r>
            <a:r>
              <a:rPr lang="es-ES"/>
              <a:t> </a:t>
            </a:r>
            <a:r>
              <a:rPr lang="es-ES" err="1"/>
              <a:t>aute</a:t>
            </a:r>
            <a:r>
              <a:rPr lang="es-ES"/>
              <a:t> </a:t>
            </a:r>
            <a:r>
              <a:rPr lang="es-ES" err="1"/>
              <a:t>irure</a:t>
            </a:r>
            <a:r>
              <a:rPr lang="es-ES"/>
              <a:t> dolor in </a:t>
            </a:r>
            <a:r>
              <a:rPr lang="es-ES" err="1"/>
              <a:t>reprehenderit</a:t>
            </a:r>
            <a:r>
              <a:rPr lang="es-ES"/>
              <a:t> in </a:t>
            </a:r>
            <a:r>
              <a:rPr lang="es-ES" err="1"/>
              <a:t>voluptate</a:t>
            </a:r>
            <a:r>
              <a:rPr lang="es-ES"/>
              <a:t> </a:t>
            </a:r>
            <a:r>
              <a:rPr lang="es-ES" err="1"/>
              <a:t>velir</a:t>
            </a:r>
            <a:r>
              <a:rPr lang="es-ES"/>
              <a:t> ese </a:t>
            </a:r>
            <a:r>
              <a:rPr lang="es-ES" err="1"/>
              <a:t>cillum</a:t>
            </a:r>
            <a:r>
              <a:rPr lang="es-ES"/>
              <a:t> </a:t>
            </a:r>
            <a:r>
              <a:rPr lang="es-ES" err="1"/>
              <a:t>dolore</a:t>
            </a:r>
            <a:r>
              <a:rPr lang="es-ES"/>
              <a:t> </a:t>
            </a:r>
            <a:r>
              <a:rPr lang="es-ES" err="1"/>
              <a:t>eu</a:t>
            </a:r>
            <a:r>
              <a:rPr lang="es-ES"/>
              <a:t> </a:t>
            </a:r>
            <a:r>
              <a:rPr lang="es-ES" err="1"/>
              <a:t>fugiat</a:t>
            </a:r>
            <a:r>
              <a:rPr lang="es-ES"/>
              <a:t> </a:t>
            </a:r>
            <a:r>
              <a:rPr lang="es-ES" err="1"/>
              <a:t>nulla</a:t>
            </a:r>
            <a:r>
              <a:rPr lang="es-ES"/>
              <a:t> </a:t>
            </a:r>
            <a:r>
              <a:rPr lang="es-ES" err="1"/>
              <a:t>pariatur</a:t>
            </a:r>
            <a:r>
              <a:rPr lang="es-ES"/>
              <a:t>.</a:t>
            </a:r>
          </a:p>
        </p:txBody>
      </p:sp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id="{164CFF63-5192-3BB3-30EC-6244C6F1ED6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0700" y="1364759"/>
            <a:ext cx="6987381" cy="4650278"/>
          </a:xfrm>
        </p:spPr>
        <p:txBody>
          <a:bodyPr/>
          <a:lstStyle/>
          <a:p>
            <a:endParaRPr lang="es-MX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24D3DF5-0CE6-CE87-D3F4-2F16267F4E7F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7857793-955B-F1EA-D547-511B3EA036C8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7" name="Imagen 16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D27A9A2-DA26-1E51-117F-08308D2205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8D66A19D-0F25-C0AE-977C-2F3E628137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16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6A786B-BA08-5607-1590-2FE6338C19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6900" y="2766218"/>
            <a:ext cx="58674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Espacio Título</a:t>
            </a:r>
            <a:endParaRPr lang="es-MX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8081FE9-0BBB-3FF5-E310-71969BE6ADD1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E2844E6-0906-92C3-5AF3-58105DACF8A5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5" name="Imagen 14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6F9A4861-43D9-A80C-B854-9ABE9DE157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6" name="Imagen 15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60846CBE-9D88-2223-6AF7-30798386FE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951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95C8AA-666E-FCD4-E811-A78EA4299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6969" y="1223169"/>
            <a:ext cx="2882900" cy="1325563"/>
          </a:xfrm>
        </p:spPr>
        <p:txBody>
          <a:bodyPr anchor="b"/>
          <a:lstStyle>
            <a:lvl1pPr>
              <a:defRPr b="1"/>
            </a:lvl1pPr>
          </a:lstStyle>
          <a:p>
            <a:r>
              <a:rPr lang="es-ES"/>
              <a:t>Título</a:t>
            </a:r>
            <a:endParaRPr lang="es-MX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56870CD5-4F7A-D5BF-454B-BCFAAC4D69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7763" y="2632074"/>
            <a:ext cx="3106737" cy="2625725"/>
          </a:xfrm>
        </p:spPr>
        <p:txBody>
          <a:bodyPr>
            <a:normAutofit/>
          </a:bodyPr>
          <a:lstStyle>
            <a:lvl1pPr marL="0" indent="0">
              <a:buNone/>
              <a:defRPr sz="145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Marcador de texto 8">
            <a:extLst>
              <a:ext uri="{FF2B5EF4-FFF2-40B4-BE49-F238E27FC236}">
                <a16:creationId xmlns:a16="http://schemas.microsoft.com/office/drawing/2014/main" id="{CFAD0237-AC22-E7B8-DEF6-B455B4A281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4789" y="2632074"/>
            <a:ext cx="3106737" cy="2625725"/>
          </a:xfrm>
        </p:spPr>
        <p:txBody>
          <a:bodyPr>
            <a:normAutofit/>
          </a:bodyPr>
          <a:lstStyle>
            <a:lvl1pPr marL="0" indent="0">
              <a:buNone/>
              <a:defRPr sz="145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F16458B-A487-88CB-CD46-4313BFE16373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3CECA98-9128-F9FA-E403-65BE1ACB633F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7" name="Imagen 16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79B4D46E-3AFD-942D-FEE4-50EBCBB5A3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8F0EA236-6266-2E27-4121-E236A53689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27E4BA96-0633-F5B3-E5B0-5A2AEAC6B3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endParaRPr lang="es-MX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B23D6FE8-C857-4A41-2B46-10F1ADC145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67720" y="2619707"/>
            <a:ext cx="3106737" cy="1325563"/>
          </a:xfrm>
        </p:spPr>
        <p:txBody>
          <a:bodyPr anchor="b"/>
          <a:lstStyle>
            <a:lvl1pPr>
              <a:defRPr b="1"/>
            </a:lvl1pPr>
          </a:lstStyle>
          <a:p>
            <a:r>
              <a:rPr lang="es-ES"/>
              <a:t>Título</a:t>
            </a:r>
            <a:endParaRPr lang="es-MX"/>
          </a:p>
        </p:txBody>
      </p:sp>
      <p:sp>
        <p:nvSpPr>
          <p:cNvPr id="11" name="Marcador de texto 8">
            <a:extLst>
              <a:ext uri="{FF2B5EF4-FFF2-40B4-BE49-F238E27FC236}">
                <a16:creationId xmlns:a16="http://schemas.microsoft.com/office/drawing/2014/main" id="{7F0DE140-D8B7-90AF-C4D8-E88FAE665D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68515" y="4028613"/>
            <a:ext cx="3106737" cy="2164370"/>
          </a:xfrm>
        </p:spPr>
        <p:txBody>
          <a:bodyPr>
            <a:normAutofit/>
          </a:bodyPr>
          <a:lstStyle>
            <a:lvl1pPr marL="0" indent="0">
              <a:buNone/>
              <a:defRPr sz="145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E4B24D2-B336-94D1-F10D-990AAB2C38BE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5B2CAFA-EBB5-757F-5EA2-28B22B39A085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2" name="Imagen 11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17661E8-6495-725D-9721-D02835A749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4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0300" y="1401763"/>
            <a:ext cx="7023100" cy="2387600"/>
          </a:xfrm>
        </p:spPr>
        <p:txBody>
          <a:bodyPr anchor="b"/>
          <a:lstStyle>
            <a:lvl1pPr algn="l">
              <a:defRPr sz="6000" b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3881438"/>
            <a:ext cx="70231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6437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65FF03-0CE5-7B1C-23B1-FB9DD68848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6691" y="2717628"/>
            <a:ext cx="3401291" cy="1325563"/>
          </a:xfrm>
        </p:spPr>
        <p:txBody>
          <a:bodyPr>
            <a:noAutofit/>
          </a:bodyPr>
          <a:lstStyle>
            <a:lvl1pPr algn="ctr">
              <a:defRPr sz="9600" b="1" spc="-1000" baseline="0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s-ES"/>
              <a:t>40%</a:t>
            </a:r>
            <a:endParaRPr lang="es-MX"/>
          </a:p>
        </p:txBody>
      </p:sp>
      <p:sp>
        <p:nvSpPr>
          <p:cNvPr id="10" name="Google Shape;51;p8">
            <a:extLst>
              <a:ext uri="{FF2B5EF4-FFF2-40B4-BE49-F238E27FC236}">
                <a16:creationId xmlns:a16="http://schemas.microsoft.com/office/drawing/2014/main" id="{055E9A38-894F-353F-A1DB-65DCF6AC01F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86690" y="4132114"/>
            <a:ext cx="3401291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51;p8">
            <a:extLst>
              <a:ext uri="{FF2B5EF4-FFF2-40B4-BE49-F238E27FC236}">
                <a16:creationId xmlns:a16="http://schemas.microsoft.com/office/drawing/2014/main" id="{3D8FC794-84AA-4A3D-333D-1A692AE6F0AB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4419599" y="3878114"/>
            <a:ext cx="3401291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51;p8">
            <a:extLst>
              <a:ext uri="{FF2B5EF4-FFF2-40B4-BE49-F238E27FC236}">
                <a16:creationId xmlns:a16="http://schemas.microsoft.com/office/drawing/2014/main" id="{F6E2DBE6-0AC5-6D41-9A9B-A6E67F67F7AD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7952508" y="3878114"/>
            <a:ext cx="3401291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3968BA9-7F9E-09D3-ABD7-648C150AB5B5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06A1E72A-F652-CE71-B059-F806A81044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19600" y="2463800"/>
            <a:ext cx="3402013" cy="1325391"/>
          </a:xfrm>
        </p:spPr>
        <p:txBody>
          <a:bodyPr>
            <a:noAutofit/>
          </a:bodyPr>
          <a:lstStyle>
            <a:lvl1pPr marL="0" indent="0">
              <a:buNone/>
              <a:defRPr lang="es-CO" sz="9600" b="1" kern="1200" spc="-10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40%</a:t>
            </a:r>
            <a:endParaRPr lang="es-CO"/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3FBAAE1C-2018-A8BC-BDD3-1FD9769497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52508" y="2463800"/>
            <a:ext cx="3402013" cy="1325391"/>
          </a:xfrm>
        </p:spPr>
        <p:txBody>
          <a:bodyPr>
            <a:noAutofit/>
          </a:bodyPr>
          <a:lstStyle>
            <a:lvl1pPr marL="0" indent="0">
              <a:buNone/>
              <a:defRPr lang="es-CO" sz="9600" b="1" kern="1200" spc="-1000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/>
              <a:t>40%</a:t>
            </a:r>
            <a:endParaRPr lang="es-CO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08D41A05-A63E-A837-2B2D-DE9DFD3F5F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5505" y="252999"/>
            <a:ext cx="1376587" cy="96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BA80D01D-EA19-BF7D-2C97-5EC47C24D1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3076"/>
            <a:ext cx="1598137" cy="1234924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C89C4F6C-A8DD-8DD6-E4D7-71DD4C67F1AF}"/>
              </a:ext>
            </a:extLst>
          </p:cNvPr>
          <p:cNvGrpSpPr/>
          <p:nvPr userDrawn="1"/>
        </p:nvGrpSpPr>
        <p:grpSpPr>
          <a:xfrm>
            <a:off x="3139807" y="3927943"/>
            <a:ext cx="6067190" cy="104308"/>
            <a:chOff x="3357092" y="6515567"/>
            <a:chExt cx="5386623" cy="113833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19FEA366-CB0F-2E6E-5E03-79A16DC95BD9}"/>
                </a:ext>
              </a:extLst>
            </p:cNvPr>
            <p:cNvSpPr/>
            <p:nvPr/>
          </p:nvSpPr>
          <p:spPr>
            <a:xfrm>
              <a:off x="6383054" y="6515567"/>
              <a:ext cx="2360661" cy="113833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6B009F5F-1DD4-827F-CC4D-313E5CB87FEB}"/>
                </a:ext>
              </a:extLst>
            </p:cNvPr>
            <p:cNvSpPr/>
            <p:nvPr/>
          </p:nvSpPr>
          <p:spPr>
            <a:xfrm>
              <a:off x="4787444" y="6515567"/>
              <a:ext cx="2360661" cy="113833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8411E4E1-0CA6-E189-BD4F-1D45582ED596}"/>
                </a:ext>
              </a:extLst>
            </p:cNvPr>
            <p:cNvSpPr/>
            <p:nvPr/>
          </p:nvSpPr>
          <p:spPr>
            <a:xfrm>
              <a:off x="3357092" y="6515567"/>
              <a:ext cx="2360661" cy="113833"/>
            </a:xfrm>
            <a:prstGeom prst="roundRect">
              <a:avLst/>
            </a:prstGeom>
            <a:solidFill>
              <a:srgbClr val="FFCC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F6CCCDA2-49E5-5B56-FC8D-EFD7E10D4414}"/>
              </a:ext>
            </a:extLst>
          </p:cNvPr>
          <p:cNvSpPr/>
          <p:nvPr userDrawn="1"/>
        </p:nvSpPr>
        <p:spPr>
          <a:xfrm>
            <a:off x="3139807" y="2639750"/>
            <a:ext cx="5905041" cy="105362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338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2ED082-E53F-D694-2C93-7B6A95C98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49F0A9-79D1-8C34-16BD-BF27429CB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B54E87-65E3-0A6B-89C1-EB699A67C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0BB6E23A-B380-4E28-A1C8-5034A096DBEF}" type="datetimeFigureOut">
              <a:rPr lang="es-ES" smtClean="0"/>
              <a:pPr/>
              <a:t>28/06/2025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48027A-624B-6472-CD70-4B8A9BA4D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19D781-D4BE-5E1E-0768-6A051B6CE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fld id="{1312C1C7-5C3C-4BF6-8606-52E44A6AD1BA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348A8BE-C439-C66E-82F2-00E18123A876}"/>
              </a:ext>
            </a:extLst>
          </p:cNvPr>
          <p:cNvSpPr/>
          <p:nvPr userDrawn="1"/>
        </p:nvSpPr>
        <p:spPr>
          <a:xfrm>
            <a:off x="-46007" y="6764941"/>
            <a:ext cx="12284015" cy="143859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7097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DBE2D8C-F1B7-9003-04E7-40F714442EAE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88E9338-8573-1BC0-02F8-EAF9CFAD6F9A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7" name="Imagen 6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B55B99D1-BCE1-E621-5F09-DA6658CBF4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8" name="Imagen 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37CCA9B3-2AB3-E278-926E-B4D5C8EA12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849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DBE2D8C-F1B7-9003-04E7-40F714442EAE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88E9338-8573-1BC0-02F8-EAF9CFAD6F9A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7" name="Imagen 6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B55B99D1-BCE1-E621-5F09-DA6658CBF4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73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DBE2D8C-F1B7-9003-04E7-40F714442EAE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88E9338-8573-1BC0-02F8-EAF9CFAD6F9A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8" name="Imagen 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37CCA9B3-2AB3-E278-926E-B4D5C8EA12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272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7DBE2D8C-F1B7-9003-04E7-40F714442EAE}"/>
              </a:ext>
            </a:extLst>
          </p:cNvPr>
          <p:cNvSpPr/>
          <p:nvPr userDrawn="1"/>
        </p:nvSpPr>
        <p:spPr>
          <a:xfrm>
            <a:off x="1180348" y="6517753"/>
            <a:ext cx="9920043" cy="202023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F06A246-C00F-83CB-4BA7-260292D85E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81633" y="6233924"/>
            <a:ext cx="1010367" cy="583288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6FB34EA5-BE01-541B-19AD-0558F782C6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74" y="6111579"/>
            <a:ext cx="975632" cy="68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77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ada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Logotipo">
            <a:extLst>
              <a:ext uri="{FF2B5EF4-FFF2-40B4-BE49-F238E27FC236}">
                <a16:creationId xmlns:a16="http://schemas.microsoft.com/office/drawing/2014/main" id="{9CC9C64A-96C7-71B0-8DC5-1494703349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927" y="7420"/>
            <a:ext cx="1501494" cy="1160246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656CF88-FECE-B87F-2A80-C0BC8C3F162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" y="5848774"/>
            <a:ext cx="1325692" cy="92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F2BA078-399B-915B-1C0F-73228EF4D64E}"/>
              </a:ext>
            </a:extLst>
          </p:cNvPr>
          <p:cNvSpPr/>
          <p:nvPr userDrawn="1"/>
        </p:nvSpPr>
        <p:spPr>
          <a:xfrm flipH="1" flipV="1">
            <a:off x="0" y="-1"/>
            <a:ext cx="12192000" cy="6858000"/>
          </a:xfrm>
          <a:prstGeom prst="rect">
            <a:avLst/>
          </a:prstGeom>
          <a:gradFill>
            <a:gsLst>
              <a:gs pos="0">
                <a:srgbClr val="4D4D4D">
                  <a:alpha val="15000"/>
                </a:srgbClr>
              </a:gs>
              <a:gs pos="100000">
                <a:srgbClr val="4D4D4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20000"/>
                  <a:lumOff val="8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BE3454E-B974-E9EA-733F-CA0DE3DEDD18}"/>
              </a:ext>
            </a:extLst>
          </p:cNvPr>
          <p:cNvSpPr/>
          <p:nvPr userDrawn="1"/>
        </p:nvSpPr>
        <p:spPr>
          <a:xfrm>
            <a:off x="1553016" y="6590853"/>
            <a:ext cx="10638985" cy="259727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5F5C394-C605-5DD2-8409-A45865826ED4}"/>
              </a:ext>
            </a:extLst>
          </p:cNvPr>
          <p:cNvSpPr txBox="1"/>
          <p:nvPr userDrawn="1"/>
        </p:nvSpPr>
        <p:spPr>
          <a:xfrm>
            <a:off x="952290" y="464195"/>
            <a:ext cx="8928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Agenda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C4382742-ECAA-859C-4E40-46D1DDDB20D7}"/>
              </a:ext>
            </a:extLst>
          </p:cNvPr>
          <p:cNvSpPr/>
          <p:nvPr userDrawn="1"/>
        </p:nvSpPr>
        <p:spPr>
          <a:xfrm rot="5400000">
            <a:off x="1502522" y="611699"/>
            <a:ext cx="100988" cy="1010945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7339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ada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Logotipo">
            <a:extLst>
              <a:ext uri="{FF2B5EF4-FFF2-40B4-BE49-F238E27FC236}">
                <a16:creationId xmlns:a16="http://schemas.microsoft.com/office/drawing/2014/main" id="{9CC9C64A-96C7-71B0-8DC5-1494703349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927" y="7420"/>
            <a:ext cx="1501494" cy="1160246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656CF88-FECE-B87F-2A80-C0BC8C3F162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" y="5848774"/>
            <a:ext cx="1325692" cy="92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F2BA078-399B-915B-1C0F-73228EF4D64E}"/>
              </a:ext>
            </a:extLst>
          </p:cNvPr>
          <p:cNvSpPr/>
          <p:nvPr userDrawn="1"/>
        </p:nvSpPr>
        <p:spPr>
          <a:xfrm flipH="1" flipV="1">
            <a:off x="0" y="-1"/>
            <a:ext cx="12192000" cy="6858000"/>
          </a:xfrm>
          <a:prstGeom prst="rect">
            <a:avLst/>
          </a:prstGeom>
          <a:gradFill>
            <a:gsLst>
              <a:gs pos="0">
                <a:srgbClr val="4D4D4D">
                  <a:alpha val="15000"/>
                </a:srgbClr>
              </a:gs>
              <a:gs pos="100000">
                <a:srgbClr val="4D4D4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20000"/>
                  <a:lumOff val="8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BE3454E-B974-E9EA-733F-CA0DE3DEDD18}"/>
              </a:ext>
            </a:extLst>
          </p:cNvPr>
          <p:cNvSpPr/>
          <p:nvPr userDrawn="1"/>
        </p:nvSpPr>
        <p:spPr>
          <a:xfrm>
            <a:off x="1553016" y="6590853"/>
            <a:ext cx="10638985" cy="259727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5F5C394-C605-5DD2-8409-A45865826ED4}"/>
              </a:ext>
            </a:extLst>
          </p:cNvPr>
          <p:cNvSpPr txBox="1"/>
          <p:nvPr userDrawn="1"/>
        </p:nvSpPr>
        <p:spPr>
          <a:xfrm>
            <a:off x="952290" y="464195"/>
            <a:ext cx="8928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Agenda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C4382742-ECAA-859C-4E40-46D1DDDB20D7}"/>
              </a:ext>
            </a:extLst>
          </p:cNvPr>
          <p:cNvSpPr/>
          <p:nvPr userDrawn="1"/>
        </p:nvSpPr>
        <p:spPr>
          <a:xfrm rot="5400000">
            <a:off x="1502522" y="611699"/>
            <a:ext cx="100988" cy="1010945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240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367EC2A-18D1-976B-3CCC-5E224F50D437}"/>
              </a:ext>
            </a:extLst>
          </p:cNvPr>
          <p:cNvSpPr txBox="1"/>
          <p:nvPr userDrawn="1"/>
        </p:nvSpPr>
        <p:spPr>
          <a:xfrm>
            <a:off x="1559040" y="1896554"/>
            <a:ext cx="3461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O" sz="3600" b="1">
                <a:solidFill>
                  <a:srgbClr val="4D4D4D"/>
                </a:solidFill>
                <a:latin typeface="Work Sans" pitchFamily="2" charset="0"/>
                <a:ea typeface="Verdana" panose="020B0604030504040204" pitchFamily="34" charset="0"/>
              </a:rPr>
              <a:t>Agenda</a:t>
            </a:r>
          </a:p>
        </p:txBody>
      </p:sp>
      <p:sp>
        <p:nvSpPr>
          <p:cNvPr id="25" name="Google Shape;51;p8">
            <a:extLst>
              <a:ext uri="{FF2B5EF4-FFF2-40B4-BE49-F238E27FC236}">
                <a16:creationId xmlns:a16="http://schemas.microsoft.com/office/drawing/2014/main" id="{A8ED15DF-07B7-FF25-EBB6-647FFDA54685}"/>
              </a:ext>
            </a:extLst>
          </p:cNvPr>
          <p:cNvSpPr txBox="1">
            <a:spLocks noGrp="1"/>
          </p:cNvSpPr>
          <p:nvPr userDrawn="1">
            <p:ph type="body" idx="2"/>
          </p:nvPr>
        </p:nvSpPr>
        <p:spPr>
          <a:xfrm>
            <a:off x="5178100" y="3259278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51;p8">
            <a:extLst>
              <a:ext uri="{FF2B5EF4-FFF2-40B4-BE49-F238E27FC236}">
                <a16:creationId xmlns:a16="http://schemas.microsoft.com/office/drawing/2014/main" id="{C62BBDC7-53CD-0972-3187-05869E0F2202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5178100" y="4013833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51;p8">
            <a:extLst>
              <a:ext uri="{FF2B5EF4-FFF2-40B4-BE49-F238E27FC236}">
                <a16:creationId xmlns:a16="http://schemas.microsoft.com/office/drawing/2014/main" id="{F8847280-4072-F527-A6E0-3EF45AE1FB7E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178100" y="4755806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8">
            <a:extLst>
              <a:ext uri="{FF2B5EF4-FFF2-40B4-BE49-F238E27FC236}">
                <a16:creationId xmlns:a16="http://schemas.microsoft.com/office/drawing/2014/main" id="{AE1512C1-8450-21E0-10CE-2365A5B01304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5178100" y="5497779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1;p8">
            <a:extLst>
              <a:ext uri="{FF2B5EF4-FFF2-40B4-BE49-F238E27FC236}">
                <a16:creationId xmlns:a16="http://schemas.microsoft.com/office/drawing/2014/main" id="{F91B3B31-8ED2-B72B-F8BC-0B51035501D1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534042" y="3259278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1;p8">
            <a:extLst>
              <a:ext uri="{FF2B5EF4-FFF2-40B4-BE49-F238E27FC236}">
                <a16:creationId xmlns:a16="http://schemas.microsoft.com/office/drawing/2014/main" id="{32835056-9984-2DAC-2AE3-5F74A427F4EC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8534042" y="4013833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1;p8">
            <a:extLst>
              <a:ext uri="{FF2B5EF4-FFF2-40B4-BE49-F238E27FC236}">
                <a16:creationId xmlns:a16="http://schemas.microsoft.com/office/drawing/2014/main" id="{177E13D1-BD12-B45F-1ED6-06C21978064A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8534042" y="4755806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1;p8">
            <a:extLst>
              <a:ext uri="{FF2B5EF4-FFF2-40B4-BE49-F238E27FC236}">
                <a16:creationId xmlns:a16="http://schemas.microsoft.com/office/drawing/2014/main" id="{B3185A1A-7A6D-5CDF-2306-D6C2662F596A}"/>
              </a:ext>
            </a:extLst>
          </p:cNvPr>
          <p:cNvSpPr txBox="1">
            <a:spLocks noGrp="1"/>
          </p:cNvSpPr>
          <p:nvPr>
            <p:ph type="body" idx="16"/>
          </p:nvPr>
        </p:nvSpPr>
        <p:spPr>
          <a:xfrm>
            <a:off x="8534042" y="5497779"/>
            <a:ext cx="234449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/>
          <a:lstStyle>
            <a:lvl1pPr marL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51;p8">
            <a:extLst>
              <a:ext uri="{FF2B5EF4-FFF2-40B4-BE49-F238E27FC236}">
                <a16:creationId xmlns:a16="http://schemas.microsoft.com/office/drawing/2014/main" id="{932C5F1B-9A75-6A46-2FDA-A949E2804B0B}"/>
              </a:ext>
            </a:extLst>
          </p:cNvPr>
          <p:cNvSpPr txBox="1">
            <a:spLocks noGrp="1"/>
          </p:cNvSpPr>
          <p:nvPr>
            <p:ph type="body" idx="17"/>
          </p:nvPr>
        </p:nvSpPr>
        <p:spPr>
          <a:xfrm>
            <a:off x="4241409" y="3259278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51;p8">
            <a:extLst>
              <a:ext uri="{FF2B5EF4-FFF2-40B4-BE49-F238E27FC236}">
                <a16:creationId xmlns:a16="http://schemas.microsoft.com/office/drawing/2014/main" id="{FD8FE322-AB87-20D7-93C6-6796F5A77ED7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4241409" y="4013833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51;p8">
            <a:extLst>
              <a:ext uri="{FF2B5EF4-FFF2-40B4-BE49-F238E27FC236}">
                <a16:creationId xmlns:a16="http://schemas.microsoft.com/office/drawing/2014/main" id="{0435E15C-5C8D-DA2F-0E17-AC528EE964C9}"/>
              </a:ext>
            </a:extLst>
          </p:cNvPr>
          <p:cNvSpPr txBox="1">
            <a:spLocks noGrp="1"/>
          </p:cNvSpPr>
          <p:nvPr>
            <p:ph type="body" idx="19"/>
          </p:nvPr>
        </p:nvSpPr>
        <p:spPr>
          <a:xfrm>
            <a:off x="4241409" y="4755806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51;p8">
            <a:extLst>
              <a:ext uri="{FF2B5EF4-FFF2-40B4-BE49-F238E27FC236}">
                <a16:creationId xmlns:a16="http://schemas.microsoft.com/office/drawing/2014/main" id="{2D6134A0-535F-B6CF-5AED-C4D1608B5FAA}"/>
              </a:ext>
            </a:extLst>
          </p:cNvPr>
          <p:cNvSpPr txBox="1">
            <a:spLocks noGrp="1"/>
          </p:cNvSpPr>
          <p:nvPr>
            <p:ph type="body" idx="20"/>
          </p:nvPr>
        </p:nvSpPr>
        <p:spPr>
          <a:xfrm>
            <a:off x="4241409" y="5497779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51;p8">
            <a:extLst>
              <a:ext uri="{FF2B5EF4-FFF2-40B4-BE49-F238E27FC236}">
                <a16:creationId xmlns:a16="http://schemas.microsoft.com/office/drawing/2014/main" id="{9E974B48-530C-8229-29F0-9B74F7A0780D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7597351" y="3259278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51;p8">
            <a:extLst>
              <a:ext uri="{FF2B5EF4-FFF2-40B4-BE49-F238E27FC236}">
                <a16:creationId xmlns:a16="http://schemas.microsoft.com/office/drawing/2014/main" id="{410AC7FA-31D6-ACB5-A78C-3903686C3BA0}"/>
              </a:ext>
            </a:extLst>
          </p:cNvPr>
          <p:cNvSpPr txBox="1">
            <a:spLocks noGrp="1"/>
          </p:cNvSpPr>
          <p:nvPr>
            <p:ph type="body" idx="22"/>
          </p:nvPr>
        </p:nvSpPr>
        <p:spPr>
          <a:xfrm>
            <a:off x="7597351" y="4013833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51;p8">
            <a:extLst>
              <a:ext uri="{FF2B5EF4-FFF2-40B4-BE49-F238E27FC236}">
                <a16:creationId xmlns:a16="http://schemas.microsoft.com/office/drawing/2014/main" id="{74E8CB04-C622-FA8B-9099-8E36CF31A97A}"/>
              </a:ext>
            </a:extLst>
          </p:cNvPr>
          <p:cNvSpPr txBox="1">
            <a:spLocks noGrp="1"/>
          </p:cNvSpPr>
          <p:nvPr>
            <p:ph type="body" idx="23"/>
          </p:nvPr>
        </p:nvSpPr>
        <p:spPr>
          <a:xfrm>
            <a:off x="7597351" y="4755806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51;p8">
            <a:extLst>
              <a:ext uri="{FF2B5EF4-FFF2-40B4-BE49-F238E27FC236}">
                <a16:creationId xmlns:a16="http://schemas.microsoft.com/office/drawing/2014/main" id="{6233D62F-5C7D-D54E-8CAE-758DDB8DD18A}"/>
              </a:ext>
            </a:extLst>
          </p:cNvPr>
          <p:cNvSpPr txBox="1">
            <a:spLocks noGrp="1"/>
          </p:cNvSpPr>
          <p:nvPr>
            <p:ph type="body" idx="24"/>
          </p:nvPr>
        </p:nvSpPr>
        <p:spPr>
          <a:xfrm>
            <a:off x="7597351" y="5497779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-22860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1800" b="1" kern="1200" dirty="0">
                <a:solidFill>
                  <a:srgbClr val="4D4D4D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914400" lvl="1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2pPr>
            <a:lvl3pPr marL="1371600" lvl="2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3pPr>
            <a:lvl4pPr marL="1828800" lvl="3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4pPr>
            <a:lvl5pPr marL="2286000" lvl="4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5pPr>
            <a:lvl6pPr marL="2743200" lvl="5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6pPr>
            <a:lvl7pPr marL="3200400" lvl="6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7pPr>
            <a:lvl8pPr marL="3657600" lvl="7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8pPr>
            <a:lvl9pPr marL="4114800" lvl="8" indent="-2921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1000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BE3454E-B974-E9EA-733F-CA0DE3DEDD18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24DEE68-82AA-3655-70BC-31FED8C8132F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24" name="Imagen 23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617137E9-D233-BA5D-6C22-CCCAF61DD1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  <p:pic>
        <p:nvPicPr>
          <p:cNvPr id="3" name="Imagen 2" descr="Dibujo de una botella&#10;&#10;Descripción generada automáticamente con confianza baja">
            <a:extLst>
              <a:ext uri="{FF2B5EF4-FFF2-40B4-BE49-F238E27FC236}">
                <a16:creationId xmlns:a16="http://schemas.microsoft.com/office/drawing/2014/main" id="{E56F29DC-13B0-6E10-B67C-82F43335E5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286" y="162108"/>
            <a:ext cx="2344491" cy="57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22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0EEF1A03-B63F-7A69-3DA6-D5F208E2A5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283" y="4184015"/>
            <a:ext cx="6688137" cy="890588"/>
          </a:xfrm>
        </p:spPr>
        <p:txBody>
          <a:bodyPr>
            <a:noAutofit/>
          </a:bodyPr>
          <a:lstStyle>
            <a:lvl1pPr marL="0" indent="0">
              <a:buNone/>
              <a:defRPr lang="es-ES" sz="1600" kern="1200" spc="40" dirty="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Título 17">
            <a:extLst>
              <a:ext uri="{FF2B5EF4-FFF2-40B4-BE49-F238E27FC236}">
                <a16:creationId xmlns:a16="http://schemas.microsoft.com/office/drawing/2014/main" id="{5E2C3813-65D2-0F90-89FF-A1B970A0B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283" y="1821632"/>
            <a:ext cx="6688137" cy="2232441"/>
          </a:xfrm>
        </p:spPr>
        <p:txBody>
          <a:bodyPr anchor="b">
            <a:normAutofit/>
          </a:bodyPr>
          <a:lstStyle>
            <a:lvl1pPr>
              <a:defRPr lang="es-MX" sz="4000" b="1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5FD5EC9-267B-CA04-F24C-B5BD7D9198CD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3630EC23-043E-20BA-9043-42EEBF841BF3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24" name="Imagen 23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6F802C20-18D2-65AD-4723-B36D456143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  <p:sp>
        <p:nvSpPr>
          <p:cNvPr id="26" name="Marcador de texto 25">
            <a:extLst>
              <a:ext uri="{FF2B5EF4-FFF2-40B4-BE49-F238E27FC236}">
                <a16:creationId xmlns:a16="http://schemas.microsoft.com/office/drawing/2014/main" id="{67A2E3D3-51F7-BC24-B4B5-7BF4CE4D66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1163" y="2595450"/>
            <a:ext cx="2854325" cy="1458912"/>
          </a:xfrm>
        </p:spPr>
        <p:txBody>
          <a:bodyPr>
            <a:noAutofit/>
          </a:bodyPr>
          <a:lstStyle>
            <a:lvl1pPr marL="0" indent="0" algn="r">
              <a:buNone/>
              <a:defRPr lang="es-CO" sz="12800" b="1" kern="1200" spc="-1000" baseline="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/>
              <a:t>01</a:t>
            </a:r>
            <a:endParaRPr lang="es-CO"/>
          </a:p>
        </p:txBody>
      </p:sp>
      <p:pic>
        <p:nvPicPr>
          <p:cNvPr id="2" name="Imagen 1" descr="Dibujo de una botella&#10;&#10;Descripción generada automáticamente con confianza baja">
            <a:extLst>
              <a:ext uri="{FF2B5EF4-FFF2-40B4-BE49-F238E27FC236}">
                <a16:creationId xmlns:a16="http://schemas.microsoft.com/office/drawing/2014/main" id="{CA0F68F5-E213-23F5-82FC-7DAE1B9816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286" y="162108"/>
            <a:ext cx="2344491" cy="57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17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1770696"/>
            <a:ext cx="10922000" cy="477837"/>
          </a:xfrm>
        </p:spPr>
        <p:txBody>
          <a:bodyPr anchor="t"/>
          <a:lstStyle>
            <a:lvl1pPr algn="ctr">
              <a:defRPr sz="28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000" y="2421571"/>
            <a:ext cx="10922000" cy="32051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0CB9D97-EFD8-5B6A-1BBD-8F43F0F12B93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" name="Imagen 9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8E8C33B0-9BFE-0B9C-FD0A-A118984896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3F8410F6-0F46-5E49-4F8C-540CF06DD7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ACD94BF-3839-D9C0-31F2-5E4B591F6CA6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</p:spTree>
    <p:extLst>
      <p:ext uri="{BB962C8B-B14F-4D97-AF65-F5344CB8AC3E}">
        <p14:creationId xmlns:p14="http://schemas.microsoft.com/office/powerpoint/2010/main" val="394406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A78C6BE3-FDF4-CC73-9995-515FC8F874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8" name="Imagen 7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3300BFC9-8F6A-3F17-14FC-0918E613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0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EB65C5BA-75FB-F676-57DD-48D79AF87BD7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8718"/>
            <a:ext cx="10515600" cy="501970"/>
          </a:xfrm>
        </p:spPr>
        <p:txBody>
          <a:bodyPr>
            <a:normAutofit/>
          </a:bodyPr>
          <a:lstStyle>
            <a:lvl1pPr>
              <a:defRPr sz="28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AA16EAD-286B-9862-F59F-38E7B58B2868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8" name="Imagen 7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25586443-68E9-AA26-F835-F45A81C7D8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0" name="Imagen 9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E8DA8084-EFD6-999C-8764-3F7568FA39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8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8718"/>
            <a:ext cx="10515600" cy="501970"/>
          </a:xfrm>
        </p:spPr>
        <p:txBody>
          <a:bodyPr anchor="t">
            <a:normAutofit/>
          </a:bodyPr>
          <a:lstStyle>
            <a:lvl1pPr>
              <a:defRPr sz="28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0638CD1-675A-0214-88AE-42163206814E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320A3A6-0AE8-DD94-F24E-E0C6D7FF4B2F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0" name="Imagen 9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3A0586D0-AC2D-7079-ACF3-26B7826304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1" name="Imagen 10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5C2AE7D3-6B04-1601-AFAF-0974EC6EDE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67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18099"/>
            <a:ext cx="10515600" cy="572589"/>
          </a:xfrm>
        </p:spPr>
        <p:txBody>
          <a:bodyPr anchor="t">
            <a:normAutofit/>
          </a:bodyPr>
          <a:lstStyle>
            <a:lvl1pPr>
              <a:defRPr sz="2800" b="1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D6FE423A-18F1-A20D-855C-375E0081F61D}"/>
              </a:ext>
            </a:extLst>
          </p:cNvPr>
          <p:cNvSpPr/>
          <p:nvPr userDrawn="1"/>
        </p:nvSpPr>
        <p:spPr>
          <a:xfrm>
            <a:off x="-46007" y="6686550"/>
            <a:ext cx="12284015" cy="263525"/>
          </a:xfrm>
          <a:prstGeom prst="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78915B-6650-4ED8-C437-9B51607F5A09}"/>
              </a:ext>
            </a:extLst>
          </p:cNvPr>
          <p:cNvSpPr txBox="1"/>
          <p:nvPr userDrawn="1"/>
        </p:nvSpPr>
        <p:spPr>
          <a:xfrm>
            <a:off x="5336818" y="6639446"/>
            <a:ext cx="1518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www.dnp.gov.co</a:t>
            </a:r>
          </a:p>
        </p:txBody>
      </p:sp>
      <p:pic>
        <p:nvPicPr>
          <p:cNvPr id="12" name="Imagen 11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97C58973-977E-FBBE-AB3C-5BE9CC985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982" y="0"/>
            <a:ext cx="2627438" cy="1188718"/>
          </a:xfrm>
          <a:prstGeom prst="rect">
            <a:avLst/>
          </a:prstGeom>
        </p:spPr>
      </p:pic>
      <p:pic>
        <p:nvPicPr>
          <p:cNvPr id="13" name="Imagen 1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2BD1F775-C219-AB03-81E0-EDF347DE16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" y="60050"/>
            <a:ext cx="2011680" cy="101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3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151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9CF2528-B480-CEE6-D284-94AFD76915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7" name="Subtítulo 4">
            <a:extLst>
              <a:ext uri="{FF2B5EF4-FFF2-40B4-BE49-F238E27FC236}">
                <a16:creationId xmlns:a16="http://schemas.microsoft.com/office/drawing/2014/main" id="{2C93323D-2141-9696-75B1-5D4BEF3662CE}"/>
              </a:ext>
            </a:extLst>
          </p:cNvPr>
          <p:cNvSpPr txBox="1">
            <a:spLocks/>
          </p:cNvSpPr>
          <p:nvPr/>
        </p:nvSpPr>
        <p:spPr>
          <a:xfrm>
            <a:off x="104172" y="5067154"/>
            <a:ext cx="12087827" cy="597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Work Sans" pitchFamily="2" charset="0"/>
              </a:rPr>
              <a:t>JUNIO 2025.</a:t>
            </a:r>
            <a:endParaRPr kumimoji="0" lang="es-CO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8" name="Subtítulo 4">
            <a:extLst>
              <a:ext uri="{FF2B5EF4-FFF2-40B4-BE49-F238E27FC236}">
                <a16:creationId xmlns:a16="http://schemas.microsoft.com/office/drawing/2014/main" id="{B6FF5AE7-4295-58BD-B2DC-BA2FB7DCD3E5}"/>
              </a:ext>
            </a:extLst>
          </p:cNvPr>
          <p:cNvSpPr txBox="1">
            <a:spLocks/>
          </p:cNvSpPr>
          <p:nvPr/>
        </p:nvSpPr>
        <p:spPr>
          <a:xfrm>
            <a:off x="104173" y="3974382"/>
            <a:ext cx="11943502" cy="597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Work Sans" pitchFamily="2" charset="0"/>
                <a:ea typeface="+mn-ea"/>
                <a:cs typeface="+mn-cs"/>
              </a:rPr>
              <a:t>Mesa de Salvaguardas.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DCA47E31-8AA0-6B04-708B-82C70973151F}"/>
              </a:ext>
            </a:extLst>
          </p:cNvPr>
          <p:cNvSpPr txBox="1">
            <a:spLocks/>
          </p:cNvSpPr>
          <p:nvPr/>
        </p:nvSpPr>
        <p:spPr>
          <a:xfrm>
            <a:off x="144325" y="2999595"/>
            <a:ext cx="11943502" cy="18198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35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Verdana" panose="020B0604030504040204" pitchFamily="34" charset="0"/>
              <a:ea typeface="+mj-ea"/>
              <a:cs typeface="+mj-cs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6A670B8-3A3F-4ADB-972F-C9E93EF35317}"/>
              </a:ext>
            </a:extLst>
          </p:cNvPr>
          <p:cNvSpPr/>
          <p:nvPr/>
        </p:nvSpPr>
        <p:spPr>
          <a:xfrm>
            <a:off x="3048000" y="1875171"/>
            <a:ext cx="6096000" cy="13749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es-CO" sz="2400" b="1" dirty="0">
                <a:solidFill>
                  <a:srgbClr val="4D4D4D"/>
                </a:solidFill>
              </a:rPr>
              <a:t>Salvaguarda - </a:t>
            </a:r>
            <a:r>
              <a:rPr lang="es-CO" sz="2400" b="1" dirty="0">
                <a:solidFill>
                  <a:srgbClr val="4D4D4D"/>
                </a:solidFill>
                <a:latin typeface="Verdana" panose="020B0604030504040204" pitchFamily="34" charset="0"/>
              </a:rPr>
              <a:t>SNR</a:t>
            </a:r>
          </a:p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endParaRPr lang="es-CO" sz="2400" b="1" dirty="0">
              <a:solidFill>
                <a:srgbClr val="4D4D4D"/>
              </a:solidFill>
              <a:latin typeface="Verdana" panose="020B0604030504040204" pitchFamily="34" charset="0"/>
            </a:endParaRPr>
          </a:p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es-CO" sz="2400" b="1" dirty="0">
                <a:solidFill>
                  <a:srgbClr val="4D4D4D"/>
                </a:solidFill>
                <a:latin typeface="Verdana" panose="020B0604030504040204" pitchFamily="34" charset="0"/>
              </a:rPr>
              <a:t>Créditos Catastro Multipropósito</a:t>
            </a:r>
          </a:p>
        </p:txBody>
      </p:sp>
    </p:spTree>
    <p:extLst>
      <p:ext uri="{BB962C8B-B14F-4D97-AF65-F5344CB8AC3E}">
        <p14:creationId xmlns:p14="http://schemas.microsoft.com/office/powerpoint/2010/main" val="4291666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3E9C04E-1B88-442D-BFA4-0C6ADE942BEF}"/>
              </a:ext>
            </a:extLst>
          </p:cNvPr>
          <p:cNvSpPr txBox="1"/>
          <p:nvPr/>
        </p:nvSpPr>
        <p:spPr>
          <a:xfrm>
            <a:off x="4010025" y="291465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/>
              <a:t>GRACIAS</a:t>
            </a:r>
            <a:r>
              <a:rPr lang="es-ES" dirty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3644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3">
            <a:extLst>
              <a:ext uri="{FF2B5EF4-FFF2-40B4-BE49-F238E27FC236}">
                <a16:creationId xmlns:a16="http://schemas.microsoft.com/office/drawing/2014/main" id="{ACE46CE8-2D05-AEAB-D015-2529DDA6F97F}"/>
              </a:ext>
            </a:extLst>
          </p:cNvPr>
          <p:cNvSpPr txBox="1">
            <a:spLocks/>
          </p:cNvSpPr>
          <p:nvPr/>
        </p:nvSpPr>
        <p:spPr>
          <a:xfrm>
            <a:off x="1579388" y="3042654"/>
            <a:ext cx="6774144" cy="3007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</a:rPr>
              <a:t>  Aportes al enfoque de genero.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E01E8DAB-5F99-0A64-10F3-521873CDB51A}"/>
              </a:ext>
            </a:extLst>
          </p:cNvPr>
          <p:cNvSpPr txBox="1">
            <a:spLocks/>
          </p:cNvSpPr>
          <p:nvPr/>
        </p:nvSpPr>
        <p:spPr>
          <a:xfrm>
            <a:off x="1579388" y="4065767"/>
            <a:ext cx="7365092" cy="31727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/>
                <a:ea typeface="Verdana"/>
                <a:cs typeface="+mn-cs"/>
              </a:rPr>
              <a:t>  Retos y lecciones aprendidas.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7" name="Marcador de texto 11">
            <a:extLst>
              <a:ext uri="{FF2B5EF4-FFF2-40B4-BE49-F238E27FC236}">
                <a16:creationId xmlns:a16="http://schemas.microsoft.com/office/drawing/2014/main" id="{A72097C1-6EBC-8140-B397-61A7CD73EFA7}"/>
              </a:ext>
            </a:extLst>
          </p:cNvPr>
          <p:cNvSpPr txBox="1">
            <a:spLocks/>
          </p:cNvSpPr>
          <p:nvPr/>
        </p:nvSpPr>
        <p:spPr>
          <a:xfrm>
            <a:off x="544897" y="2831537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>
              <a:spcBef>
                <a:spcPts val="0"/>
              </a:spcBef>
              <a:buClr>
                <a:srgbClr val="0054BC"/>
              </a:buClr>
              <a:buSzPts val="1000"/>
              <a:buFont typeface="Arial" panose="020B0604020202020204" pitchFamily="34" charset="0"/>
              <a:buNone/>
            </a:pPr>
            <a:r>
              <a:rPr lang="es-US" sz="2000" b="1" dirty="0">
                <a:solidFill>
                  <a:srgbClr val="4D4D4D"/>
                </a:solidFill>
                <a:latin typeface="Work Sans" pitchFamily="2" charset="0"/>
                <a:ea typeface="Verdana" panose="020B0604030504040204" pitchFamily="34" charset="0"/>
              </a:rPr>
              <a:t>2.</a:t>
            </a:r>
            <a:endParaRPr lang="es-CO" sz="2000" b="1" dirty="0">
              <a:solidFill>
                <a:srgbClr val="4D4D4D"/>
              </a:solidFill>
              <a:latin typeface="Work Sans" pitchFamily="2" charset="0"/>
              <a:ea typeface="Verdana" panose="020B0604030504040204" pitchFamily="3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07BE603E-B91A-EADC-D715-796DB7216E2B}"/>
              </a:ext>
            </a:extLst>
          </p:cNvPr>
          <p:cNvSpPr/>
          <p:nvPr/>
        </p:nvSpPr>
        <p:spPr>
          <a:xfrm>
            <a:off x="1468341" y="3028297"/>
            <a:ext cx="45719" cy="3007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11" name="Marcador de texto 11">
            <a:extLst>
              <a:ext uri="{FF2B5EF4-FFF2-40B4-BE49-F238E27FC236}">
                <a16:creationId xmlns:a16="http://schemas.microsoft.com/office/drawing/2014/main" id="{9C3081B7-305E-81A3-ECB1-48E73ED4FF45}"/>
              </a:ext>
            </a:extLst>
          </p:cNvPr>
          <p:cNvSpPr txBox="1">
            <a:spLocks/>
          </p:cNvSpPr>
          <p:nvPr/>
        </p:nvSpPr>
        <p:spPr>
          <a:xfrm>
            <a:off x="530820" y="3834626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lang="es-US" sz="2000" b="1" dirty="0">
                <a:solidFill>
                  <a:srgbClr val="4D4D4D"/>
                </a:solidFill>
                <a:latin typeface="Work Sans" pitchFamily="2" charset="0"/>
                <a:ea typeface="Verdana" panose="020B0604030504040204" pitchFamily="34" charset="0"/>
              </a:rPr>
              <a:t>4</a:t>
            </a: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236E0385-87DF-E862-B95F-DFDBB1CA60F6}"/>
              </a:ext>
            </a:extLst>
          </p:cNvPr>
          <p:cNvSpPr/>
          <p:nvPr/>
        </p:nvSpPr>
        <p:spPr>
          <a:xfrm>
            <a:off x="1477297" y="4098175"/>
            <a:ext cx="45719" cy="22641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B5EA704C-3BC7-207C-6B7E-5396155311C2}"/>
              </a:ext>
            </a:extLst>
          </p:cNvPr>
          <p:cNvSpPr txBox="1">
            <a:spLocks/>
          </p:cNvSpPr>
          <p:nvPr/>
        </p:nvSpPr>
        <p:spPr>
          <a:xfrm>
            <a:off x="1703690" y="2513550"/>
            <a:ext cx="9671385" cy="1646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lang="es-MX" sz="2000" b="1" dirty="0">
                <a:solidFill>
                  <a:srgbClr val="4D4D4D"/>
                </a:solidFill>
                <a:latin typeface="Work Sans"/>
                <a:ea typeface="Verdana"/>
              </a:rPr>
              <a:t>PQRSD primer trimestre - 2025</a:t>
            </a:r>
            <a:endParaRPr lang="es-ES" sz="2000" b="1" dirty="0">
              <a:solidFill>
                <a:srgbClr val="4D4D4D"/>
              </a:solidFill>
              <a:latin typeface="Work Sans"/>
              <a:ea typeface="Verdana"/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EC012A50-1BC5-F75A-F58C-2D69663BE9FF}"/>
              </a:ext>
            </a:extLst>
          </p:cNvPr>
          <p:cNvSpPr/>
          <p:nvPr/>
        </p:nvSpPr>
        <p:spPr>
          <a:xfrm rot="16200000">
            <a:off x="2921806" y="86489"/>
            <a:ext cx="50853" cy="3856594"/>
          </a:xfrm>
          <a:prstGeom prst="roundRect">
            <a:avLst/>
          </a:prstGeom>
          <a:solidFill>
            <a:srgbClr val="FF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23" name="Marcador de texto 11">
            <a:extLst>
              <a:ext uri="{FF2B5EF4-FFF2-40B4-BE49-F238E27FC236}">
                <a16:creationId xmlns:a16="http://schemas.microsoft.com/office/drawing/2014/main" id="{167776CC-A062-579E-DDDE-226E6023532F}"/>
              </a:ext>
            </a:extLst>
          </p:cNvPr>
          <p:cNvSpPr txBox="1">
            <a:spLocks/>
          </p:cNvSpPr>
          <p:nvPr/>
        </p:nvSpPr>
        <p:spPr>
          <a:xfrm>
            <a:off x="530820" y="2275855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1.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0996A4FD-F559-8578-1A44-99E5012C7600}"/>
              </a:ext>
            </a:extLst>
          </p:cNvPr>
          <p:cNvSpPr/>
          <p:nvPr/>
        </p:nvSpPr>
        <p:spPr>
          <a:xfrm>
            <a:off x="1466644" y="2459065"/>
            <a:ext cx="45719" cy="3007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1CCD946-7911-4730-A226-849B2F32B7E6}"/>
              </a:ext>
            </a:extLst>
          </p:cNvPr>
          <p:cNvSpPr txBox="1"/>
          <p:nvPr/>
        </p:nvSpPr>
        <p:spPr>
          <a:xfrm>
            <a:off x="1579388" y="3405628"/>
            <a:ext cx="6032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28600">
              <a:lnSpc>
                <a:spcPct val="90000"/>
              </a:lnSpc>
              <a:buClr>
                <a:srgbClr val="0054BC"/>
              </a:buClr>
              <a:buSzPts val="1000"/>
            </a:pPr>
            <a:r>
              <a:rPr lang="es-ES" sz="2000" b="1" dirty="0">
                <a:solidFill>
                  <a:srgbClr val="4D4D4D"/>
                </a:solidFill>
                <a:latin typeface="Work Sans" pitchFamily="2" charset="0"/>
                <a:ea typeface="Verdana" panose="020B0604030504040204" pitchFamily="34" charset="0"/>
              </a:rPr>
              <a:t>Socialización lineamientos técnicos de Salvaguardas  equipos de formalización SNR</a:t>
            </a:r>
            <a:endParaRPr lang="es-CO" sz="2000" b="1" dirty="0">
              <a:solidFill>
                <a:srgbClr val="4D4D4D"/>
              </a:solidFill>
              <a:latin typeface="Work Sans" pitchFamily="2" charset="0"/>
              <a:ea typeface="Verdana" panose="020B0604030504040204" pitchFamily="34" charset="0"/>
            </a:endParaRP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1EEF9AC7-F59B-4282-8CB1-9ECB85F647B3}"/>
              </a:ext>
            </a:extLst>
          </p:cNvPr>
          <p:cNvSpPr/>
          <p:nvPr/>
        </p:nvSpPr>
        <p:spPr>
          <a:xfrm>
            <a:off x="1466643" y="3516098"/>
            <a:ext cx="45719" cy="3007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BEBFC920-A849-4C0D-B5BE-350069A45D7D}"/>
              </a:ext>
            </a:extLst>
          </p:cNvPr>
          <p:cNvSpPr txBox="1">
            <a:spLocks/>
          </p:cNvSpPr>
          <p:nvPr/>
        </p:nvSpPr>
        <p:spPr>
          <a:xfrm>
            <a:off x="530820" y="3425687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lang="es-US" sz="2000" b="1" dirty="0">
                <a:solidFill>
                  <a:srgbClr val="4D4D4D"/>
                </a:solidFill>
                <a:latin typeface="Work Sans" pitchFamily="2" charset="0"/>
                <a:ea typeface="Verdana" panose="020B0604030504040204" pitchFamily="34" charset="0"/>
              </a:rPr>
              <a:t>3</a:t>
            </a: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12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3479673E-BEA3-43C7-9E7B-47EE11F233BF}"/>
              </a:ext>
            </a:extLst>
          </p:cNvPr>
          <p:cNvSpPr txBox="1">
            <a:spLocks/>
          </p:cNvSpPr>
          <p:nvPr/>
        </p:nvSpPr>
        <p:spPr>
          <a:xfrm>
            <a:off x="974134" y="484191"/>
            <a:ext cx="9671385" cy="1646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lang="es-MX" sz="2000" b="1" dirty="0">
                <a:solidFill>
                  <a:srgbClr val="4D4D4D"/>
                </a:solidFill>
                <a:latin typeface="Work Sans"/>
                <a:ea typeface="Verdana"/>
              </a:rPr>
              <a:t> Avance PQRSD 2024 - 2025</a:t>
            </a:r>
            <a:endParaRPr lang="es-ES" sz="2000" b="1" dirty="0">
              <a:solidFill>
                <a:srgbClr val="4D4D4D"/>
              </a:solidFill>
              <a:latin typeface="Work Sans"/>
              <a:ea typeface="Verdana"/>
            </a:endParaRPr>
          </a:p>
        </p:txBody>
      </p:sp>
      <p:sp>
        <p:nvSpPr>
          <p:cNvPr id="8" name="Marcador de texto 11">
            <a:extLst>
              <a:ext uri="{FF2B5EF4-FFF2-40B4-BE49-F238E27FC236}">
                <a16:creationId xmlns:a16="http://schemas.microsoft.com/office/drawing/2014/main" id="{BF300EBB-0120-4631-8ACA-413FD0E9C99A}"/>
              </a:ext>
            </a:extLst>
          </p:cNvPr>
          <p:cNvSpPr txBox="1">
            <a:spLocks/>
          </p:cNvSpPr>
          <p:nvPr/>
        </p:nvSpPr>
        <p:spPr>
          <a:xfrm>
            <a:off x="-71919" y="297284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1.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9D122C4-BCB2-4863-8C9F-D7703B52AD0E}"/>
              </a:ext>
            </a:extLst>
          </p:cNvPr>
          <p:cNvSpPr/>
          <p:nvPr/>
        </p:nvSpPr>
        <p:spPr>
          <a:xfrm>
            <a:off x="859213" y="466944"/>
            <a:ext cx="45719" cy="3007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E350B54-47F7-4FE8-97C2-FE6C56CCF4D8}"/>
              </a:ext>
            </a:extLst>
          </p:cNvPr>
          <p:cNvSpPr txBox="1"/>
          <p:nvPr/>
        </p:nvSpPr>
        <p:spPr>
          <a:xfrm>
            <a:off x="1622720" y="1448830"/>
            <a:ext cx="1934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accent1">
                    <a:lumMod val="50000"/>
                  </a:schemeClr>
                </a:solidFill>
              </a:rPr>
              <a:t>2025</a:t>
            </a:r>
            <a:endParaRPr lang="es-CO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3B035AD-6614-4799-818C-A6BBD8BE8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649448"/>
              </p:ext>
            </p:extLst>
          </p:nvPr>
        </p:nvGraphicFramePr>
        <p:xfrm>
          <a:off x="1711842" y="2003654"/>
          <a:ext cx="8580476" cy="3062178"/>
        </p:xfrm>
        <a:graphic>
          <a:graphicData uri="http://schemas.openxmlformats.org/drawingml/2006/table">
            <a:tbl>
              <a:tblPr/>
              <a:tblGrid>
                <a:gridCol w="2970164">
                  <a:extLst>
                    <a:ext uri="{9D8B030D-6E8A-4147-A177-3AD203B41FA5}">
                      <a16:colId xmlns:a16="http://schemas.microsoft.com/office/drawing/2014/main" val="1902358549"/>
                    </a:ext>
                  </a:extLst>
                </a:gridCol>
                <a:gridCol w="1870104">
                  <a:extLst>
                    <a:ext uri="{9D8B030D-6E8A-4147-A177-3AD203B41FA5}">
                      <a16:colId xmlns:a16="http://schemas.microsoft.com/office/drawing/2014/main" val="2711326166"/>
                    </a:ext>
                  </a:extLst>
                </a:gridCol>
                <a:gridCol w="1870104">
                  <a:extLst>
                    <a:ext uri="{9D8B030D-6E8A-4147-A177-3AD203B41FA5}">
                      <a16:colId xmlns:a16="http://schemas.microsoft.com/office/drawing/2014/main" val="2191367770"/>
                    </a:ext>
                  </a:extLst>
                </a:gridCol>
                <a:gridCol w="1870104">
                  <a:extLst>
                    <a:ext uri="{9D8B030D-6E8A-4147-A177-3AD203B41FA5}">
                      <a16:colId xmlns:a16="http://schemas.microsoft.com/office/drawing/2014/main" val="4222952635"/>
                    </a:ext>
                  </a:extLst>
                </a:gridCol>
              </a:tblGrid>
              <a:tr h="6180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Departamento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Orientación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Peticiones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430526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Bolívar 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442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800" u="none" strike="noStrike" dirty="0">
                          <a:effectLst/>
                        </a:rPr>
                        <a:t> 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442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68082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Boyacá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>
                          <a:effectLst/>
                        </a:rPr>
                        <a:t>81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800" u="none" strike="noStrike" dirty="0">
                          <a:effectLst/>
                        </a:rPr>
                        <a:t> 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81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798462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Cauca 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>
                          <a:effectLst/>
                        </a:rPr>
                        <a:t>291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800" u="none" strike="noStrike">
                          <a:effectLst/>
                        </a:rPr>
                        <a:t> </a:t>
                      </a:r>
                      <a:endParaRPr lang="es-CO" sz="18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291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169964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Sucre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>
                          <a:effectLst/>
                        </a:rPr>
                        <a:t>600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800" u="none" strike="noStrike">
                          <a:effectLst/>
                        </a:rPr>
                        <a:t> </a:t>
                      </a:r>
                      <a:endParaRPr lang="es-CO" sz="18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600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582499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Meta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>
                          <a:effectLst/>
                        </a:rPr>
                        <a:t>168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800" u="none" strike="noStrike">
                          <a:effectLst/>
                        </a:rPr>
                        <a:t> </a:t>
                      </a:r>
                      <a:endParaRPr lang="es-CO" sz="18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900" u="none" strike="noStrike" dirty="0">
                          <a:effectLst/>
                        </a:rPr>
                        <a:t>168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115714"/>
                  </a:ext>
                </a:extLst>
              </a:tr>
              <a:tr h="407354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600" b="1" u="none" strike="noStrike" dirty="0">
                          <a:effectLst/>
                        </a:rPr>
                        <a:t>1582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600" b="1" u="none" strike="noStrike" dirty="0">
                          <a:effectLst/>
                        </a:rPr>
                        <a:t> 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600" b="1" u="none" strike="noStrike" dirty="0">
                          <a:effectLst/>
                        </a:rPr>
                        <a:t>1582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5031507"/>
                  </a:ext>
                </a:extLst>
              </a:tr>
            </a:tbl>
          </a:graphicData>
        </a:graphic>
      </p:graphicFrame>
      <p:sp>
        <p:nvSpPr>
          <p:cNvPr id="11" name="TextBox 29">
            <a:extLst>
              <a:ext uri="{FF2B5EF4-FFF2-40B4-BE49-F238E27FC236}">
                <a16:creationId xmlns:a16="http://schemas.microsoft.com/office/drawing/2014/main" id="{47B5252E-480F-41F3-B437-EBB7A9F87393}"/>
              </a:ext>
            </a:extLst>
          </p:cNvPr>
          <p:cNvSpPr txBox="1"/>
          <p:nvPr/>
        </p:nvSpPr>
        <p:spPr>
          <a:xfrm>
            <a:off x="1363369" y="5391228"/>
            <a:ext cx="2128553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16"/>
              </a:lnSpc>
            </a:pPr>
            <a:r>
              <a:rPr lang="en-US" sz="3200" b="1" spc="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Object Sans Medium"/>
                <a:cs typeface="Object Sans Medium"/>
                <a:sym typeface="Object Sans Medium"/>
              </a:rPr>
              <a:t>1.582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156A7F6-F45E-4E40-A026-9C576E3162DA}"/>
              </a:ext>
            </a:extLst>
          </p:cNvPr>
          <p:cNvSpPr txBox="1"/>
          <p:nvPr/>
        </p:nvSpPr>
        <p:spPr>
          <a:xfrm>
            <a:off x="2992273" y="5591934"/>
            <a:ext cx="190181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s-CO"/>
            </a:defPPr>
            <a:lvl1pPr lvl="0" indent="0" algn="ctr">
              <a:lnSpc>
                <a:spcPts val="1406"/>
              </a:lnSpc>
              <a:spcBef>
                <a:spcPct val="0"/>
              </a:spcBef>
              <a:defRPr sz="1200" spc="42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</a:defRPr>
            </a:lvl1pPr>
          </a:lstStyle>
          <a:p>
            <a:pPr algn="l"/>
            <a:r>
              <a:rPr lang="es-CO" dirty="0">
                <a:sym typeface="Canva Sans"/>
              </a:rPr>
              <a:t>PQRSD</a:t>
            </a:r>
          </a:p>
          <a:p>
            <a:pPr algn="l"/>
            <a:r>
              <a:rPr lang="es-CO" sz="1400" b="1" dirty="0">
                <a:solidFill>
                  <a:schemeClr val="accent1">
                    <a:lumMod val="50000"/>
                  </a:schemeClr>
                </a:solidFill>
                <a:sym typeface="Canva Sans"/>
              </a:rPr>
              <a:t>5 Departamentos</a:t>
            </a:r>
            <a:endParaRPr lang="es-CO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6AD8353-BD2B-4FA9-9364-5F9A23282695}"/>
              </a:ext>
            </a:extLst>
          </p:cNvPr>
          <p:cNvSpPr txBox="1"/>
          <p:nvPr/>
        </p:nvSpPr>
        <p:spPr>
          <a:xfrm>
            <a:off x="5334164" y="5519360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1.582</a:t>
            </a:r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s-CO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%)  </a:t>
            </a:r>
            <a:r>
              <a:rPr lang="es-CO" sz="1800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Orientación respuesta inmediata</a:t>
            </a:r>
            <a:endParaRPr lang="es-CO" dirty="0"/>
          </a:p>
        </p:txBody>
      </p:sp>
      <p:pic>
        <p:nvPicPr>
          <p:cNvPr id="14" name="Gráfico 13" descr="Centro de llamadas con relleno sólido">
            <a:extLst>
              <a:ext uri="{FF2B5EF4-FFF2-40B4-BE49-F238E27FC236}">
                <a16:creationId xmlns:a16="http://schemas.microsoft.com/office/drawing/2014/main" id="{8D3C536C-36E7-40C7-BE27-EBFDB86B1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94088" y="545343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0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25DBFAFA-DAA1-4015-AFA6-A9AB4F1B3029}"/>
              </a:ext>
            </a:extLst>
          </p:cNvPr>
          <p:cNvSpPr txBox="1"/>
          <p:nvPr/>
        </p:nvSpPr>
        <p:spPr>
          <a:xfrm>
            <a:off x="1141288" y="942694"/>
            <a:ext cx="1934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accent1">
                    <a:lumMod val="50000"/>
                  </a:schemeClr>
                </a:solidFill>
              </a:rPr>
              <a:t>2025</a:t>
            </a:r>
            <a:endParaRPr lang="es-CO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7149AF3E-162A-4ACD-BFF1-8CAC406C409D}"/>
              </a:ext>
            </a:extLst>
          </p:cNvPr>
          <p:cNvSpPr txBox="1">
            <a:spLocks/>
          </p:cNvSpPr>
          <p:nvPr/>
        </p:nvSpPr>
        <p:spPr>
          <a:xfrm>
            <a:off x="974134" y="503241"/>
            <a:ext cx="9671385" cy="1646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lang="es-MX" sz="2000" b="1" dirty="0">
                <a:solidFill>
                  <a:srgbClr val="4D4D4D"/>
                </a:solidFill>
                <a:latin typeface="Work Sans"/>
                <a:ea typeface="Verdana"/>
              </a:rPr>
              <a:t> Avance PQRSD 2024 - 2025</a:t>
            </a:r>
            <a:endParaRPr lang="es-ES" sz="2000" b="1" dirty="0">
              <a:solidFill>
                <a:srgbClr val="4D4D4D"/>
              </a:solidFill>
              <a:latin typeface="Work Sans"/>
              <a:ea typeface="Verdana"/>
            </a:endParaRPr>
          </a:p>
        </p:txBody>
      </p:sp>
      <p:sp>
        <p:nvSpPr>
          <p:cNvPr id="9" name="Marcador de texto 11">
            <a:extLst>
              <a:ext uri="{FF2B5EF4-FFF2-40B4-BE49-F238E27FC236}">
                <a16:creationId xmlns:a16="http://schemas.microsoft.com/office/drawing/2014/main" id="{DD369F00-875F-475A-8EA7-D1A1E6515DE9}"/>
              </a:ext>
            </a:extLst>
          </p:cNvPr>
          <p:cNvSpPr txBox="1">
            <a:spLocks/>
          </p:cNvSpPr>
          <p:nvPr/>
        </p:nvSpPr>
        <p:spPr>
          <a:xfrm>
            <a:off x="-71919" y="297284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1.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3AA38EA3-FCA6-4D2D-9C77-8C25AA4D2827}"/>
              </a:ext>
            </a:extLst>
          </p:cNvPr>
          <p:cNvSpPr/>
          <p:nvPr/>
        </p:nvSpPr>
        <p:spPr>
          <a:xfrm>
            <a:off x="859213" y="466944"/>
            <a:ext cx="45719" cy="3007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11" name="TextBox 29">
            <a:extLst>
              <a:ext uri="{FF2B5EF4-FFF2-40B4-BE49-F238E27FC236}">
                <a16:creationId xmlns:a16="http://schemas.microsoft.com/office/drawing/2014/main" id="{3ABE1BBF-A666-4CF0-94E9-3303D4BA0F61}"/>
              </a:ext>
            </a:extLst>
          </p:cNvPr>
          <p:cNvSpPr txBox="1"/>
          <p:nvPr/>
        </p:nvSpPr>
        <p:spPr>
          <a:xfrm>
            <a:off x="2014912" y="5253677"/>
            <a:ext cx="2128553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16"/>
              </a:lnSpc>
            </a:pPr>
            <a:r>
              <a:rPr lang="en-US" sz="3200" b="1" spc="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Object Sans Medium"/>
                <a:cs typeface="Object Sans Medium"/>
                <a:sym typeface="Object Sans Medium"/>
              </a:rPr>
              <a:t>1.582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374FB1A-F6A7-4B20-A084-DABF3A8F3C00}"/>
              </a:ext>
            </a:extLst>
          </p:cNvPr>
          <p:cNvSpPr txBox="1"/>
          <p:nvPr/>
        </p:nvSpPr>
        <p:spPr>
          <a:xfrm>
            <a:off x="3643816" y="5454383"/>
            <a:ext cx="190181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s-CO"/>
            </a:defPPr>
            <a:lvl1pPr lvl="0" indent="0" algn="ctr">
              <a:lnSpc>
                <a:spcPts val="1406"/>
              </a:lnSpc>
              <a:spcBef>
                <a:spcPct val="0"/>
              </a:spcBef>
              <a:defRPr sz="1200" spc="42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</a:defRPr>
            </a:lvl1pPr>
          </a:lstStyle>
          <a:p>
            <a:pPr algn="l"/>
            <a:r>
              <a:rPr lang="es-CO" dirty="0">
                <a:sym typeface="Canva Sans"/>
              </a:rPr>
              <a:t>PQRSD</a:t>
            </a:r>
          </a:p>
          <a:p>
            <a:pPr algn="l"/>
            <a:r>
              <a:rPr lang="es-CO" sz="1400" b="1" dirty="0">
                <a:solidFill>
                  <a:schemeClr val="accent1">
                    <a:lumMod val="50000"/>
                  </a:schemeClr>
                </a:solidFill>
                <a:sym typeface="Canva Sans"/>
              </a:rPr>
              <a:t>5 Departamentos</a:t>
            </a:r>
            <a:endParaRPr lang="es-CO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" name="Gráfico 14" descr="Grupo de mujeres con relleno sólido">
            <a:extLst>
              <a:ext uri="{FF2B5EF4-FFF2-40B4-BE49-F238E27FC236}">
                <a16:creationId xmlns:a16="http://schemas.microsoft.com/office/drawing/2014/main" id="{CF8C26B9-1241-41B2-A79F-2BB96DAD4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0846" y="4963437"/>
            <a:ext cx="457200" cy="4572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1A4501A-E319-4732-BBD5-914568EBF6B9}"/>
              </a:ext>
            </a:extLst>
          </p:cNvPr>
          <p:cNvSpPr txBox="1"/>
          <p:nvPr/>
        </p:nvSpPr>
        <p:spPr>
          <a:xfrm>
            <a:off x="5968046" y="5007371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843</a:t>
            </a:r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s-CO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53,29</a:t>
            </a:r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%)  </a:t>
            </a:r>
            <a:r>
              <a:rPr lang="es-CO" sz="1800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Mujeres</a:t>
            </a:r>
            <a:endParaRPr lang="es-CO" dirty="0"/>
          </a:p>
        </p:txBody>
      </p:sp>
      <p:pic>
        <p:nvPicPr>
          <p:cNvPr id="18" name="Gráfico 17" descr="Hombre con relleno sólido">
            <a:extLst>
              <a:ext uri="{FF2B5EF4-FFF2-40B4-BE49-F238E27FC236}">
                <a16:creationId xmlns:a16="http://schemas.microsoft.com/office/drawing/2014/main" id="{84191642-62F8-42E5-9333-4E254C867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1154" y="5438626"/>
            <a:ext cx="370646" cy="370646"/>
          </a:xfrm>
          <a:prstGeom prst="rect">
            <a:avLst/>
          </a:prstGeom>
        </p:spPr>
      </p:pic>
      <p:pic>
        <p:nvPicPr>
          <p:cNvPr id="21" name="Gráfico 20" descr="Hombre con relleno sólido">
            <a:extLst>
              <a:ext uri="{FF2B5EF4-FFF2-40B4-BE49-F238E27FC236}">
                <a16:creationId xmlns:a16="http://schemas.microsoft.com/office/drawing/2014/main" id="{8444F8ED-812C-435A-B24E-8BC5A0B48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1160" y="5454383"/>
            <a:ext cx="370646" cy="370646"/>
          </a:xfrm>
          <a:prstGeom prst="rect">
            <a:avLst/>
          </a:prstGeom>
        </p:spPr>
      </p:pic>
      <p:pic>
        <p:nvPicPr>
          <p:cNvPr id="22" name="Gráfico 21" descr="Hombre con relleno sólido">
            <a:extLst>
              <a:ext uri="{FF2B5EF4-FFF2-40B4-BE49-F238E27FC236}">
                <a16:creationId xmlns:a16="http://schemas.microsoft.com/office/drawing/2014/main" id="{84707756-25F2-4E7F-B288-2ACF1255B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7354" y="5436020"/>
            <a:ext cx="370646" cy="370646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9F4C652-7C28-4EFD-A4C8-F535E0270C6F}"/>
              </a:ext>
            </a:extLst>
          </p:cNvPr>
          <p:cNvSpPr txBox="1"/>
          <p:nvPr/>
        </p:nvSpPr>
        <p:spPr>
          <a:xfrm>
            <a:off x="5989769" y="5406707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728</a:t>
            </a:r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(46,02%)  </a:t>
            </a:r>
            <a:r>
              <a:rPr lang="es-CO" sz="1800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Hombre</a:t>
            </a:r>
            <a:endParaRPr lang="es-CO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32C4D7F-60CE-4E41-BA07-23E4AE85F1F9}"/>
              </a:ext>
            </a:extLst>
          </p:cNvPr>
          <p:cNvSpPr txBox="1"/>
          <p:nvPr/>
        </p:nvSpPr>
        <p:spPr>
          <a:xfrm>
            <a:off x="5639437" y="5868608"/>
            <a:ext cx="266769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100" dirty="0">
                <a:latin typeface="Work Sans" pitchFamily="2" charset="0"/>
              </a:rPr>
              <a:t>2 personas LGTBIQ+ (0,13%) y 8 persona sin identificar (0,51%)</a:t>
            </a:r>
            <a:endParaRPr lang="es-CO" sz="1100" dirty="0">
              <a:latin typeface="Work Sans" pitchFamily="2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467BAA-35E1-4FC9-A698-8F9444D32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393866"/>
              </p:ext>
            </p:extLst>
          </p:nvPr>
        </p:nvGraphicFramePr>
        <p:xfrm>
          <a:off x="1247775" y="1771949"/>
          <a:ext cx="9553575" cy="2981025"/>
        </p:xfrm>
        <a:graphic>
          <a:graphicData uri="http://schemas.openxmlformats.org/drawingml/2006/table">
            <a:tbl>
              <a:tblPr/>
              <a:tblGrid>
                <a:gridCol w="1031835">
                  <a:extLst>
                    <a:ext uri="{9D8B030D-6E8A-4147-A177-3AD203B41FA5}">
                      <a16:colId xmlns:a16="http://schemas.microsoft.com/office/drawing/2014/main" val="3456381916"/>
                    </a:ext>
                  </a:extLst>
                </a:gridCol>
                <a:gridCol w="946860">
                  <a:extLst>
                    <a:ext uri="{9D8B030D-6E8A-4147-A177-3AD203B41FA5}">
                      <a16:colId xmlns:a16="http://schemas.microsoft.com/office/drawing/2014/main" val="534933713"/>
                    </a:ext>
                  </a:extLst>
                </a:gridCol>
                <a:gridCol w="946860">
                  <a:extLst>
                    <a:ext uri="{9D8B030D-6E8A-4147-A177-3AD203B41FA5}">
                      <a16:colId xmlns:a16="http://schemas.microsoft.com/office/drawing/2014/main" val="2272248189"/>
                    </a:ext>
                  </a:extLst>
                </a:gridCol>
                <a:gridCol w="958999">
                  <a:extLst>
                    <a:ext uri="{9D8B030D-6E8A-4147-A177-3AD203B41FA5}">
                      <a16:colId xmlns:a16="http://schemas.microsoft.com/office/drawing/2014/main" val="567593473"/>
                    </a:ext>
                  </a:extLst>
                </a:gridCol>
                <a:gridCol w="958999">
                  <a:extLst>
                    <a:ext uri="{9D8B030D-6E8A-4147-A177-3AD203B41FA5}">
                      <a16:colId xmlns:a16="http://schemas.microsoft.com/office/drawing/2014/main" val="2617980549"/>
                    </a:ext>
                  </a:extLst>
                </a:gridCol>
                <a:gridCol w="946860">
                  <a:extLst>
                    <a:ext uri="{9D8B030D-6E8A-4147-A177-3AD203B41FA5}">
                      <a16:colId xmlns:a16="http://schemas.microsoft.com/office/drawing/2014/main" val="3724145937"/>
                    </a:ext>
                  </a:extLst>
                </a:gridCol>
                <a:gridCol w="946860">
                  <a:extLst>
                    <a:ext uri="{9D8B030D-6E8A-4147-A177-3AD203B41FA5}">
                      <a16:colId xmlns:a16="http://schemas.microsoft.com/office/drawing/2014/main" val="3534514331"/>
                    </a:ext>
                  </a:extLst>
                </a:gridCol>
                <a:gridCol w="1043974">
                  <a:extLst>
                    <a:ext uri="{9D8B030D-6E8A-4147-A177-3AD203B41FA5}">
                      <a16:colId xmlns:a16="http://schemas.microsoft.com/office/drawing/2014/main" val="1230658224"/>
                    </a:ext>
                  </a:extLst>
                </a:gridCol>
                <a:gridCol w="1043974">
                  <a:extLst>
                    <a:ext uri="{9D8B030D-6E8A-4147-A177-3AD203B41FA5}">
                      <a16:colId xmlns:a16="http://schemas.microsoft.com/office/drawing/2014/main" val="4035633115"/>
                    </a:ext>
                  </a:extLst>
                </a:gridCol>
                <a:gridCol w="728354">
                  <a:extLst>
                    <a:ext uri="{9D8B030D-6E8A-4147-A177-3AD203B41FA5}">
                      <a16:colId xmlns:a16="http://schemas.microsoft.com/office/drawing/2014/main" val="1454968651"/>
                    </a:ext>
                  </a:extLst>
                </a:gridCol>
              </a:tblGrid>
              <a:tr h="2939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Departamento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Género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753575"/>
                  </a:ext>
                </a:extLst>
              </a:tr>
              <a:tr h="8817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Hombre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Mujer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LGBTIQ+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Sin identificar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 general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867370"/>
                  </a:ext>
                </a:extLst>
              </a:tr>
              <a:tr h="3023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Bolívar 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48,53%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51,02%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0,23%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0,23%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613381"/>
                  </a:ext>
                </a:extLst>
              </a:tr>
              <a:tr h="3023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Boyacá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35,11%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56,38%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8,51%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466860"/>
                  </a:ext>
                </a:extLst>
              </a:tr>
              <a:tr h="3023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Cauca 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49,06%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50,94%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98335"/>
                  </a:ext>
                </a:extLst>
              </a:tr>
              <a:tr h="3023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Meta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39,29%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60,71%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984002"/>
                  </a:ext>
                </a:extLst>
              </a:tr>
              <a:tr h="3023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Sucre</a:t>
                      </a:r>
                    </a:p>
                  </a:txBody>
                  <a:tcPr marL="952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46,39%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53,44%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0,16%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233411"/>
                  </a:ext>
                </a:extLst>
              </a:tr>
              <a:tr h="293904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46,02%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53,29%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0,13%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0,51%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1.582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644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486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4F504DA-0B9D-402C-839B-48989235CD4D}"/>
              </a:ext>
            </a:extLst>
          </p:cNvPr>
          <p:cNvSpPr/>
          <p:nvPr/>
        </p:nvSpPr>
        <p:spPr>
          <a:xfrm>
            <a:off x="1314451" y="1997839"/>
            <a:ext cx="8810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.</a:t>
            </a:r>
            <a:endParaRPr lang="es-CO" sz="1600" dirty="0"/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00784B5A-6B2D-45BD-BB6E-658BE5A8C221}"/>
              </a:ext>
            </a:extLst>
          </p:cNvPr>
          <p:cNvSpPr txBox="1">
            <a:spLocks/>
          </p:cNvSpPr>
          <p:nvPr/>
        </p:nvSpPr>
        <p:spPr>
          <a:xfrm>
            <a:off x="974134" y="503241"/>
            <a:ext cx="9671385" cy="16468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buClr>
                <a:srgbClr val="0054BC"/>
              </a:buClr>
              <a:buSzPts val="1000"/>
              <a:buNone/>
            </a:pPr>
            <a:r>
              <a:rPr lang="es-MX" sz="2000" b="1" dirty="0">
                <a:solidFill>
                  <a:srgbClr val="4D4D4D"/>
                </a:solidFill>
                <a:latin typeface="Work Sans"/>
                <a:ea typeface="Verdana"/>
              </a:rPr>
              <a:t> Avance PQRSD 2024 - 2025</a:t>
            </a:r>
            <a:endParaRPr lang="es-ES" sz="2000" b="1" dirty="0">
              <a:solidFill>
                <a:srgbClr val="4D4D4D"/>
              </a:solidFill>
              <a:latin typeface="Work Sans"/>
              <a:ea typeface="Verdana"/>
            </a:endParaRPr>
          </a:p>
        </p:txBody>
      </p:sp>
      <p:sp>
        <p:nvSpPr>
          <p:cNvPr id="9" name="Marcador de texto 11">
            <a:extLst>
              <a:ext uri="{FF2B5EF4-FFF2-40B4-BE49-F238E27FC236}">
                <a16:creationId xmlns:a16="http://schemas.microsoft.com/office/drawing/2014/main" id="{225021BF-9425-4F52-BFAD-A49034F54A10}"/>
              </a:ext>
            </a:extLst>
          </p:cNvPr>
          <p:cNvSpPr txBox="1">
            <a:spLocks/>
          </p:cNvSpPr>
          <p:nvPr/>
        </p:nvSpPr>
        <p:spPr>
          <a:xfrm>
            <a:off x="-71919" y="297284"/>
            <a:ext cx="861930" cy="6400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22860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s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Work Sans" pitchFamily="2" charset="0"/>
                <a:ea typeface="Verdana" panose="020B0604030504040204" pitchFamily="34" charset="0"/>
                <a:cs typeface="+mn-cs"/>
              </a:rPr>
              <a:t>1.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Work Sans" pitchFamily="2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49F1ADDB-31A3-41EB-9EDE-CB053F117CEB}"/>
              </a:ext>
            </a:extLst>
          </p:cNvPr>
          <p:cNvSpPr/>
          <p:nvPr/>
        </p:nvSpPr>
        <p:spPr>
          <a:xfrm>
            <a:off x="859213" y="466944"/>
            <a:ext cx="45719" cy="3007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A340F9D-E842-4238-9409-620D26F20CAD}"/>
              </a:ext>
            </a:extLst>
          </p:cNvPr>
          <p:cNvSpPr txBox="1"/>
          <p:nvPr/>
        </p:nvSpPr>
        <p:spPr>
          <a:xfrm>
            <a:off x="1062038" y="893931"/>
            <a:ext cx="1934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accent1">
                    <a:lumMod val="50000"/>
                  </a:schemeClr>
                </a:solidFill>
              </a:rPr>
              <a:t>2025</a:t>
            </a:r>
            <a:endParaRPr lang="es-CO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1DA64858-A8D7-4669-BCE0-12A46BB1F76A}"/>
              </a:ext>
            </a:extLst>
          </p:cNvPr>
          <p:cNvSpPr txBox="1"/>
          <p:nvPr/>
        </p:nvSpPr>
        <p:spPr>
          <a:xfrm>
            <a:off x="1578977" y="5440848"/>
            <a:ext cx="2128553" cy="632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16"/>
              </a:lnSpc>
            </a:pPr>
            <a:r>
              <a:rPr lang="en-US" sz="3200" b="1" spc="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Object Sans Medium"/>
                <a:cs typeface="Object Sans Medium"/>
                <a:sym typeface="Object Sans Medium"/>
              </a:rPr>
              <a:t>1.582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B08FA6D-3F46-4657-A4A0-4C4E0FA32597}"/>
              </a:ext>
            </a:extLst>
          </p:cNvPr>
          <p:cNvSpPr txBox="1"/>
          <p:nvPr/>
        </p:nvSpPr>
        <p:spPr>
          <a:xfrm>
            <a:off x="3207881" y="5641554"/>
            <a:ext cx="190181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s-CO"/>
            </a:defPPr>
            <a:lvl1pPr lvl="0" indent="0" algn="ctr">
              <a:lnSpc>
                <a:spcPts val="1406"/>
              </a:lnSpc>
              <a:spcBef>
                <a:spcPct val="0"/>
              </a:spcBef>
              <a:defRPr sz="1200" spc="42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</a:defRPr>
            </a:lvl1pPr>
          </a:lstStyle>
          <a:p>
            <a:pPr algn="l"/>
            <a:r>
              <a:rPr lang="es-CO" dirty="0">
                <a:sym typeface="Canva Sans"/>
              </a:rPr>
              <a:t>PQRSD</a:t>
            </a:r>
          </a:p>
          <a:p>
            <a:pPr algn="l"/>
            <a:r>
              <a:rPr lang="es-CO" sz="1400" b="1" dirty="0">
                <a:solidFill>
                  <a:schemeClr val="accent1">
                    <a:lumMod val="50000"/>
                  </a:schemeClr>
                </a:solidFill>
                <a:sym typeface="Canva Sans"/>
              </a:rPr>
              <a:t>5 Departamentos</a:t>
            </a:r>
            <a:endParaRPr lang="es-CO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EBDCBAC-DE35-43E9-9F61-A9694AEEA92C}"/>
              </a:ext>
            </a:extLst>
          </p:cNvPr>
          <p:cNvSpPr txBox="1"/>
          <p:nvPr/>
        </p:nvSpPr>
        <p:spPr>
          <a:xfrm>
            <a:off x="5840456" y="5199536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396 (25,0 %)  </a:t>
            </a:r>
            <a:r>
              <a:rPr lang="es-CO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Victima o desplazado por la violencia</a:t>
            </a:r>
            <a:endParaRPr lang="es-CO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CA65AFF-AD26-4856-A2C5-6970C6C39085}"/>
              </a:ext>
            </a:extLst>
          </p:cNvPr>
          <p:cNvSpPr txBox="1"/>
          <p:nvPr/>
        </p:nvSpPr>
        <p:spPr>
          <a:xfrm>
            <a:off x="5862179" y="559887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 (5,0 %)  </a:t>
            </a:r>
            <a:r>
              <a:rPr lang="es-CO" dirty="0">
                <a:latin typeface="Work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Campesino (a)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C004191-98B2-48C5-80BF-28F3261138DF}"/>
              </a:ext>
            </a:extLst>
          </p:cNvPr>
          <p:cNvSpPr txBox="1"/>
          <p:nvPr/>
        </p:nvSpPr>
        <p:spPr>
          <a:xfrm>
            <a:off x="5473128" y="5980855"/>
            <a:ext cx="556727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La participación de otras poblaciones fue menor: Negritudes (</a:t>
            </a:r>
            <a:r>
              <a:rPr lang="es-ES" sz="1100" dirty="0">
                <a:solidFill>
                  <a:prstClr val="black"/>
                </a:solidFill>
                <a:latin typeface="Helvetica"/>
              </a:rPr>
              <a:t>5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), Indígenas (</a:t>
            </a:r>
            <a:r>
              <a:rPr lang="es-ES" sz="1100" dirty="0">
                <a:solidFill>
                  <a:prstClr val="black"/>
                </a:solidFill>
                <a:latin typeface="Helvetica"/>
              </a:rPr>
              <a:t>2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) y Discapacitados (</a:t>
            </a:r>
            <a:r>
              <a:rPr lang="es-ES" sz="1100" dirty="0">
                <a:solidFill>
                  <a:prstClr val="black"/>
                </a:solidFill>
                <a:latin typeface="Helvetica"/>
              </a:rPr>
              <a:t>3</a:t>
            </a:r>
            <a:r>
              <a:rPr kumimoji="0" lang="es-E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) .</a:t>
            </a:r>
            <a:endParaRPr lang="es-CO" sz="900" dirty="0">
              <a:latin typeface="Work Sans" pitchFamily="2" charset="0"/>
            </a:endParaRPr>
          </a:p>
        </p:txBody>
      </p:sp>
      <p:pic>
        <p:nvPicPr>
          <p:cNvPr id="18" name="Gráfico 17" descr="Grupo con relleno sólido">
            <a:extLst>
              <a:ext uri="{FF2B5EF4-FFF2-40B4-BE49-F238E27FC236}">
                <a16:creationId xmlns:a16="http://schemas.microsoft.com/office/drawing/2014/main" id="{D6F6A9AE-FA86-4EB0-9D97-558B8A543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3256" y="5129021"/>
            <a:ext cx="457200" cy="457200"/>
          </a:xfrm>
          <a:prstGeom prst="rect">
            <a:avLst/>
          </a:prstGeom>
        </p:spPr>
      </p:pic>
      <p:pic>
        <p:nvPicPr>
          <p:cNvPr id="20" name="Gráfico 19" descr="Usuarios con relleno sólido">
            <a:extLst>
              <a:ext uri="{FF2B5EF4-FFF2-40B4-BE49-F238E27FC236}">
                <a16:creationId xmlns:a16="http://schemas.microsoft.com/office/drawing/2014/main" id="{7A312C64-B1EA-44F6-900C-1234DBDC2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73128" y="5615189"/>
            <a:ext cx="336698" cy="336698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4FF1C6A-5B85-4C8A-BD43-46C45F94C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043683"/>
              </p:ext>
            </p:extLst>
          </p:nvPr>
        </p:nvGraphicFramePr>
        <p:xfrm>
          <a:off x="1314451" y="1679182"/>
          <a:ext cx="9274495" cy="3193137"/>
        </p:xfrm>
        <a:graphic>
          <a:graphicData uri="http://schemas.openxmlformats.org/drawingml/2006/table">
            <a:tbl>
              <a:tblPr/>
              <a:tblGrid>
                <a:gridCol w="1084363">
                  <a:extLst>
                    <a:ext uri="{9D8B030D-6E8A-4147-A177-3AD203B41FA5}">
                      <a16:colId xmlns:a16="http://schemas.microsoft.com/office/drawing/2014/main" val="443468698"/>
                    </a:ext>
                  </a:extLst>
                </a:gridCol>
                <a:gridCol w="995063">
                  <a:extLst>
                    <a:ext uri="{9D8B030D-6E8A-4147-A177-3AD203B41FA5}">
                      <a16:colId xmlns:a16="http://schemas.microsoft.com/office/drawing/2014/main" val="2296091716"/>
                    </a:ext>
                  </a:extLst>
                </a:gridCol>
                <a:gridCol w="995063">
                  <a:extLst>
                    <a:ext uri="{9D8B030D-6E8A-4147-A177-3AD203B41FA5}">
                      <a16:colId xmlns:a16="http://schemas.microsoft.com/office/drawing/2014/main" val="3234462171"/>
                    </a:ext>
                  </a:extLst>
                </a:gridCol>
                <a:gridCol w="1007820">
                  <a:extLst>
                    <a:ext uri="{9D8B030D-6E8A-4147-A177-3AD203B41FA5}">
                      <a16:colId xmlns:a16="http://schemas.microsoft.com/office/drawing/2014/main" val="152300410"/>
                    </a:ext>
                  </a:extLst>
                </a:gridCol>
                <a:gridCol w="1007820">
                  <a:extLst>
                    <a:ext uri="{9D8B030D-6E8A-4147-A177-3AD203B41FA5}">
                      <a16:colId xmlns:a16="http://schemas.microsoft.com/office/drawing/2014/main" val="1872719505"/>
                    </a:ext>
                  </a:extLst>
                </a:gridCol>
                <a:gridCol w="995063">
                  <a:extLst>
                    <a:ext uri="{9D8B030D-6E8A-4147-A177-3AD203B41FA5}">
                      <a16:colId xmlns:a16="http://schemas.microsoft.com/office/drawing/2014/main" val="1707527429"/>
                    </a:ext>
                  </a:extLst>
                </a:gridCol>
                <a:gridCol w="995063">
                  <a:extLst>
                    <a:ext uri="{9D8B030D-6E8A-4147-A177-3AD203B41FA5}">
                      <a16:colId xmlns:a16="http://schemas.microsoft.com/office/drawing/2014/main" val="2563929634"/>
                    </a:ext>
                  </a:extLst>
                </a:gridCol>
                <a:gridCol w="1097120">
                  <a:extLst>
                    <a:ext uri="{9D8B030D-6E8A-4147-A177-3AD203B41FA5}">
                      <a16:colId xmlns:a16="http://schemas.microsoft.com/office/drawing/2014/main" val="2803549630"/>
                    </a:ext>
                  </a:extLst>
                </a:gridCol>
                <a:gridCol w="1097120">
                  <a:extLst>
                    <a:ext uri="{9D8B030D-6E8A-4147-A177-3AD203B41FA5}">
                      <a16:colId xmlns:a16="http://schemas.microsoft.com/office/drawing/2014/main" val="398357381"/>
                    </a:ext>
                  </a:extLst>
                </a:gridCol>
              </a:tblGrid>
              <a:tr h="23614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Departamento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Población y Etnias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432332"/>
                  </a:ext>
                </a:extLst>
              </a:tr>
              <a:tr h="13802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Campesino (a)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Discapacitado (a)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Indígena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Migrante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Negritud (a)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Víctima del Conflicto o desplazado (a)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 aplica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 general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961640"/>
                  </a:ext>
                </a:extLst>
              </a:tr>
              <a:tr h="264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Bolívar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272457"/>
                  </a:ext>
                </a:extLst>
              </a:tr>
              <a:tr h="264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Boyacá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158838"/>
                  </a:ext>
                </a:extLst>
              </a:tr>
              <a:tr h="264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Cauca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332963"/>
                  </a:ext>
                </a:extLst>
              </a:tr>
              <a:tr h="264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Meta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714446"/>
                  </a:ext>
                </a:extLst>
              </a:tr>
              <a:tr h="2640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Sucre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135"/>
                  </a:ext>
                </a:extLst>
              </a:tr>
              <a:tr h="256683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1.093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1.582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96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1962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CAC232B-11DD-4951-B173-DE04D5273B45}"/>
              </a:ext>
            </a:extLst>
          </p:cNvPr>
          <p:cNvSpPr txBox="1">
            <a:spLocks/>
          </p:cNvSpPr>
          <p:nvPr/>
        </p:nvSpPr>
        <p:spPr>
          <a:xfrm>
            <a:off x="2007798" y="1097281"/>
            <a:ext cx="2847230" cy="46662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4200"/>
              <a:t>Aportes al Enfoque de Género</a:t>
            </a:r>
            <a:endParaRPr lang="es-ES" sz="4200" dirty="0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4B1BD7D6-776A-4DC2-B5E7-5003EFBDC4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119958"/>
              </p:ext>
            </p:extLst>
          </p:nvPr>
        </p:nvGraphicFramePr>
        <p:xfrm>
          <a:off x="5878783" y="784164"/>
          <a:ext cx="4438638" cy="4979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3215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D9661FF-3CC0-4069-8402-C554FB2EFCD6}"/>
              </a:ext>
            </a:extLst>
          </p:cNvPr>
          <p:cNvSpPr/>
          <p:nvPr/>
        </p:nvSpPr>
        <p:spPr>
          <a:xfrm>
            <a:off x="1114426" y="1099304"/>
            <a:ext cx="964882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s-ES" sz="2000" b="1" dirty="0">
                <a:solidFill>
                  <a:srgbClr val="000000"/>
                </a:solidFill>
                <a:latin typeface="Aptos"/>
              </a:rPr>
              <a:t>Información de los predios titulados y su respectiva desagregación por genero conforme los reportes realizados a cada uno de los bancos</a:t>
            </a:r>
            <a:r>
              <a:rPr lang="es-ES" sz="2000" dirty="0">
                <a:solidFill>
                  <a:srgbClr val="000000"/>
                </a:solidFill>
                <a:latin typeface="Aptos"/>
              </a:rPr>
              <a:t>.</a:t>
            </a:r>
          </a:p>
          <a:p>
            <a:pPr fontAlgn="base"/>
            <a:endParaRPr lang="es-ES" dirty="0">
              <a:solidFill>
                <a:srgbClr val="000000"/>
              </a:solidFill>
              <a:latin typeface="Aptos"/>
            </a:endParaRPr>
          </a:p>
          <a:p>
            <a:pPr fontAlgn="base">
              <a:buFont typeface="+mj-lt"/>
              <a:buAutoNum type="arabicPeriod"/>
            </a:pPr>
            <a:r>
              <a:rPr lang="es-ES" sz="2000" b="1" dirty="0">
                <a:solidFill>
                  <a:srgbClr val="000000"/>
                </a:solidFill>
                <a:latin typeface="Aptos"/>
              </a:rPr>
              <a:t> 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Del indicador correspondiente a predios titulados aplicando procedimientos que incorporan perspectiva de genero del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BID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, se reportan con corte al 31 de diciembre de 2024 un total de 4.232 predios, de los cuales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2.202 fueron entregados a mujeres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, 1.952 a hombre y 78 a instituciones.</a:t>
            </a:r>
            <a:br>
              <a:rPr lang="es-ES" dirty="0">
                <a:solidFill>
                  <a:srgbClr val="000000"/>
                </a:solidFill>
                <a:latin typeface="Aptos"/>
              </a:rPr>
            </a:br>
            <a:endParaRPr lang="es-ES" dirty="0">
              <a:solidFill>
                <a:srgbClr val="000000"/>
              </a:solidFill>
              <a:latin typeface="Aptos"/>
            </a:endParaRPr>
          </a:p>
          <a:p>
            <a:pPr fontAlgn="base">
              <a:buFont typeface="+mj-lt"/>
              <a:buAutoNum type="arabicPeriod"/>
            </a:pPr>
            <a:r>
              <a:rPr lang="es-ES" sz="2000" b="1" dirty="0">
                <a:solidFill>
                  <a:srgbClr val="000000"/>
                </a:solidFill>
                <a:latin typeface="Aptos"/>
              </a:rPr>
              <a:t> 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En lo que respecta al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Banco Mundial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, se reporta con corte al 31 de diciembre de 2024 en el indicador de número de predios titulados y registrados, 22.936 predios registrados por la SNR de acuerdo al código de naturaleza jurídica, que beneficia de total a 29.713 personas, de las cuales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10.309 son mujeres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, 9.748 hombres, 1.209 jurídicos y los restantes 8.447 se reportan sin identificar.</a:t>
            </a:r>
          </a:p>
          <a:p>
            <a:pPr fontAlgn="base">
              <a:buFont typeface="+mj-lt"/>
              <a:buAutoNum type="arabicPeriod"/>
            </a:pPr>
            <a:endParaRPr lang="es-ES" dirty="0">
              <a:solidFill>
                <a:srgbClr val="000000"/>
              </a:solidFill>
              <a:latin typeface="Aptos"/>
            </a:endParaRPr>
          </a:p>
          <a:p>
            <a:pPr fontAlgn="base">
              <a:buFont typeface="+mj-lt"/>
              <a:buAutoNum type="arabicPeriod"/>
            </a:pPr>
            <a:r>
              <a:rPr lang="es-ES" dirty="0">
                <a:solidFill>
                  <a:srgbClr val="000000"/>
                </a:solidFill>
                <a:latin typeface="Aptos"/>
              </a:rPr>
              <a:t> Como resultado de la suma de los indicadores BM y BID, al corte del 31 de diciembre de 2024 en total 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12511</a:t>
            </a:r>
            <a:r>
              <a:rPr lang="es-ES" dirty="0">
                <a:solidFill>
                  <a:srgbClr val="000000"/>
                </a:solidFill>
                <a:latin typeface="Aptos"/>
              </a:rPr>
              <a:t> </a:t>
            </a:r>
            <a:r>
              <a:rPr lang="es-ES" sz="2000" b="1" dirty="0">
                <a:solidFill>
                  <a:srgbClr val="000000"/>
                </a:solidFill>
                <a:latin typeface="Aptos"/>
              </a:rPr>
              <a:t>títulos fueron entregados a mujeres.</a:t>
            </a:r>
          </a:p>
        </p:txBody>
      </p:sp>
    </p:spTree>
    <p:extLst>
      <p:ext uri="{BB962C8B-B14F-4D97-AF65-F5344CB8AC3E}">
        <p14:creationId xmlns:p14="http://schemas.microsoft.com/office/powerpoint/2010/main" val="745286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46006BD-DF4C-4FE8-89F1-A9D9CCA85A10}"/>
              </a:ext>
            </a:extLst>
          </p:cNvPr>
          <p:cNvSpPr txBox="1"/>
          <p:nvPr/>
        </p:nvSpPr>
        <p:spPr>
          <a:xfrm>
            <a:off x="1276350" y="324280"/>
            <a:ext cx="8896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atin typeface="Work Sans"/>
              </a:rPr>
              <a:t>Socialización lineamientos técnicos de Salvaguardas  equipos de formalización SNR. </a:t>
            </a:r>
            <a:endParaRPr lang="es-CO" sz="2000" b="1" dirty="0">
              <a:latin typeface="Work San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20EBE18-746F-4C61-83CC-BD546FCE1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969" y="1138591"/>
            <a:ext cx="3959976" cy="207673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180CEAD-FB53-4D58-ACE1-76D3FC934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0" y="1927001"/>
            <a:ext cx="3597518" cy="189055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27B0F83-5DDC-4D42-9E73-280E8DA21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957" y="4069225"/>
            <a:ext cx="3295650" cy="173191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FB33383-53FF-41F3-BABF-74BA7841C3E1}"/>
              </a:ext>
            </a:extLst>
          </p:cNvPr>
          <p:cNvSpPr txBox="1"/>
          <p:nvPr/>
        </p:nvSpPr>
        <p:spPr>
          <a:xfrm flipH="1">
            <a:off x="1132263" y="3642679"/>
            <a:ext cx="3295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REGIONAL CARIBE </a:t>
            </a:r>
            <a:endParaRPr lang="es-CO" sz="12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BC79677-3ACD-4970-8DA4-076B10712483}"/>
              </a:ext>
            </a:extLst>
          </p:cNvPr>
          <p:cNvSpPr txBox="1"/>
          <p:nvPr/>
        </p:nvSpPr>
        <p:spPr>
          <a:xfrm flipH="1">
            <a:off x="5724525" y="3596512"/>
            <a:ext cx="2287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CAUCA</a:t>
            </a:r>
            <a:endParaRPr lang="es-CO" sz="1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CAFFED4-328C-4481-92E2-4571DD9423B5}"/>
              </a:ext>
            </a:extLst>
          </p:cNvPr>
          <p:cNvSpPr txBox="1"/>
          <p:nvPr/>
        </p:nvSpPr>
        <p:spPr>
          <a:xfrm flipH="1">
            <a:off x="1760219" y="5950689"/>
            <a:ext cx="2535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REGIONAL PACIFICO</a:t>
            </a:r>
            <a:endParaRPr lang="es-CO" sz="12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9934579-4BDD-4512-830D-D8649F179D53}"/>
              </a:ext>
            </a:extLst>
          </p:cNvPr>
          <p:cNvSpPr txBox="1"/>
          <p:nvPr/>
        </p:nvSpPr>
        <p:spPr>
          <a:xfrm flipH="1">
            <a:off x="6868478" y="4134807"/>
            <a:ext cx="44853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Objetivo: Garantizar formalización inclusiva, minimizando riesgos sociales y empoderando mujeres y comunidades étnicas.</a:t>
            </a:r>
          </a:p>
          <a:p>
            <a:r>
              <a:rPr lang="es-CO" sz="1400" dirty="0"/>
              <a:t>-  Principios Orientadores: – Inclusión y No Discriminación – Transparencia y Acceso a la Información – Participación Activa y Significativa – Enfoque de Género – Reconocimiento de la Diversidad Étnica y Cultural.</a:t>
            </a:r>
          </a:p>
        </p:txBody>
      </p:sp>
    </p:spTree>
    <p:extLst>
      <p:ext uri="{BB962C8B-B14F-4D97-AF65-F5344CB8AC3E}">
        <p14:creationId xmlns:p14="http://schemas.microsoft.com/office/powerpoint/2010/main" val="2918830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B981-B814-49A6-8743-1366DCC432D1}"/>
              </a:ext>
            </a:extLst>
          </p:cNvPr>
          <p:cNvSpPr txBox="1">
            <a:spLocks/>
          </p:cNvSpPr>
          <p:nvPr/>
        </p:nvSpPr>
        <p:spPr>
          <a:xfrm>
            <a:off x="2693269" y="714634"/>
            <a:ext cx="6375333" cy="6188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CO" sz="3200"/>
              <a:t>Retos y Lecciones Aprendidas</a:t>
            </a:r>
            <a:endParaRPr lang="es-CO" sz="3200" dirty="0"/>
          </a:p>
        </p:txBody>
      </p:sp>
      <p:sp>
        <p:nvSpPr>
          <p:cNvPr id="3" name="Rectángulo 2" descr="Médico">
            <a:extLst>
              <a:ext uri="{FF2B5EF4-FFF2-40B4-BE49-F238E27FC236}">
                <a16:creationId xmlns:a16="http://schemas.microsoft.com/office/drawing/2014/main" id="{E7923A7D-B9F2-439A-B2CD-0017C7E52A53}"/>
              </a:ext>
            </a:extLst>
          </p:cNvPr>
          <p:cNvSpPr/>
          <p:nvPr/>
        </p:nvSpPr>
        <p:spPr>
          <a:xfrm>
            <a:off x="3725917" y="1773603"/>
            <a:ext cx="720615" cy="720615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Rectángulo 3" descr="Grupo">
            <a:extLst>
              <a:ext uri="{FF2B5EF4-FFF2-40B4-BE49-F238E27FC236}">
                <a16:creationId xmlns:a16="http://schemas.microsoft.com/office/drawing/2014/main" id="{3581ED91-9DD4-44B8-9A40-6C442D630CF7}"/>
              </a:ext>
            </a:extLst>
          </p:cNvPr>
          <p:cNvSpPr/>
          <p:nvPr/>
        </p:nvSpPr>
        <p:spPr>
          <a:xfrm>
            <a:off x="6926317" y="1773603"/>
            <a:ext cx="720615" cy="720615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71832FF-F0D9-4FFB-A9DF-EB03328F73A4}"/>
              </a:ext>
            </a:extLst>
          </p:cNvPr>
          <p:cNvGrpSpPr/>
          <p:nvPr/>
        </p:nvGrpSpPr>
        <p:grpSpPr>
          <a:xfrm>
            <a:off x="3209340" y="2534253"/>
            <a:ext cx="3472278" cy="2481845"/>
            <a:chOff x="1070293" y="-791038"/>
            <a:chExt cx="3472278" cy="2481845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9DDBBC5-7B8C-4F1F-AAA5-CB5A8B43F551}"/>
                </a:ext>
              </a:extLst>
            </p:cNvPr>
            <p:cNvSpPr/>
            <p:nvPr/>
          </p:nvSpPr>
          <p:spPr>
            <a:xfrm>
              <a:off x="2941204" y="1050261"/>
              <a:ext cx="1601367" cy="64054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B5EE3463-FAF1-47D5-B6EB-073EB8E42FBB}"/>
                </a:ext>
              </a:extLst>
            </p:cNvPr>
            <p:cNvSpPr txBox="1"/>
            <p:nvPr/>
          </p:nvSpPr>
          <p:spPr>
            <a:xfrm>
              <a:off x="1070293" y="-791038"/>
              <a:ext cx="1601367" cy="640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778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kern="1200" dirty="0" err="1"/>
                <a:t>Transformar</a:t>
              </a:r>
              <a:r>
                <a:rPr lang="en-US" sz="1300" kern="1200" dirty="0"/>
                <a:t> una </a:t>
              </a:r>
              <a:r>
                <a:rPr lang="en-US" sz="1300" kern="1200" dirty="0" err="1"/>
                <a:t>cultura</a:t>
              </a:r>
              <a:r>
                <a:rPr lang="en-US" sz="1300" kern="1200" dirty="0"/>
                <a:t> </a:t>
              </a:r>
              <a:r>
                <a:rPr lang="en-US" sz="1300" kern="1200" dirty="0" err="1"/>
                <a:t>institucional</a:t>
              </a:r>
              <a:r>
                <a:rPr lang="en-US" sz="1300" kern="1200" dirty="0"/>
                <a:t> </a:t>
              </a:r>
              <a:r>
                <a:rPr lang="en-US" sz="1300" kern="1200" dirty="0" err="1"/>
                <a:t>técnica</a:t>
              </a:r>
              <a:r>
                <a:rPr lang="en-US" sz="1300" kern="1200" dirty="0"/>
                <a:t> y </a:t>
              </a:r>
              <a:r>
                <a:rPr lang="en-US" sz="1300" kern="1200" dirty="0" err="1"/>
                <a:t>jurídica</a:t>
              </a:r>
              <a:r>
                <a:rPr lang="en-US" sz="1300" kern="1200" dirty="0"/>
                <a:t>.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3C39B7E8-A187-4AF5-863B-AC70682BE07A}"/>
              </a:ext>
            </a:extLst>
          </p:cNvPr>
          <p:cNvGrpSpPr/>
          <p:nvPr/>
        </p:nvGrpSpPr>
        <p:grpSpPr>
          <a:xfrm>
            <a:off x="6580611" y="2556680"/>
            <a:ext cx="1601367" cy="640546"/>
            <a:chOff x="4822810" y="1050261"/>
            <a:chExt cx="1601367" cy="64054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0994BE90-BF1A-4635-9EDA-399BF5717068}"/>
                </a:ext>
              </a:extLst>
            </p:cNvPr>
            <p:cNvSpPr/>
            <p:nvPr/>
          </p:nvSpPr>
          <p:spPr>
            <a:xfrm>
              <a:off x="4822810" y="1050261"/>
              <a:ext cx="1601367" cy="64054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7E84CB56-CC64-487B-9107-2DB693E85841}"/>
                </a:ext>
              </a:extLst>
            </p:cNvPr>
            <p:cNvSpPr txBox="1"/>
            <p:nvPr/>
          </p:nvSpPr>
          <p:spPr>
            <a:xfrm>
              <a:off x="4822810" y="1050261"/>
              <a:ext cx="1601367" cy="6405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778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kern="1200" dirty="0" err="1"/>
                <a:t>Incorporar</a:t>
              </a:r>
              <a:r>
                <a:rPr lang="en-US" sz="1300" kern="1200" dirty="0"/>
                <a:t> </a:t>
              </a:r>
              <a:r>
                <a:rPr lang="en-US" sz="1300" kern="1200" dirty="0" err="1"/>
                <a:t>enfoques</a:t>
              </a:r>
              <a:r>
                <a:rPr lang="en-US" sz="1300" kern="1200" dirty="0"/>
                <a:t> </a:t>
              </a:r>
              <a:r>
                <a:rPr lang="en-US" sz="1300" kern="1200" dirty="0" err="1"/>
                <a:t>sociales</a:t>
              </a:r>
              <a:r>
                <a:rPr lang="en-US" sz="1300" kern="1200" dirty="0"/>
                <a:t> y de </a:t>
              </a:r>
              <a:r>
                <a:rPr lang="en-US" sz="1300" kern="1200" dirty="0" err="1"/>
                <a:t>género</a:t>
              </a:r>
              <a:r>
                <a:rPr lang="en-US" sz="1300" kern="1200" dirty="0"/>
                <a:t> </a:t>
              </a:r>
              <a:r>
                <a:rPr lang="en-US" sz="1300" kern="1200" dirty="0" err="1"/>
                <a:t>en</a:t>
              </a:r>
              <a:r>
                <a:rPr lang="en-US" sz="1300" kern="1200" dirty="0"/>
                <a:t> la </a:t>
              </a:r>
              <a:r>
                <a:rPr lang="en-US" sz="1300" kern="1200" dirty="0" err="1"/>
                <a:t>organización</a:t>
              </a:r>
              <a:r>
                <a:rPr lang="en-US" sz="1300" kern="1200" dirty="0"/>
                <a:t>.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1170B6D1-B2F8-4D97-B1DA-1DEFC85FC651}"/>
              </a:ext>
            </a:extLst>
          </p:cNvPr>
          <p:cNvSpPr txBox="1">
            <a:spLocks/>
          </p:cNvSpPr>
          <p:nvPr/>
        </p:nvSpPr>
        <p:spPr>
          <a:xfrm>
            <a:off x="930958" y="2659807"/>
            <a:ext cx="2463501" cy="3431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Planes Futuros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17560B7-7971-40EA-908C-D75D9CD17174}"/>
              </a:ext>
            </a:extLst>
          </p:cNvPr>
          <p:cNvSpPr txBox="1">
            <a:spLocks/>
          </p:cNvSpPr>
          <p:nvPr/>
        </p:nvSpPr>
        <p:spPr>
          <a:xfrm>
            <a:off x="4286239" y="3219650"/>
            <a:ext cx="7400534" cy="3185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100" dirty="0"/>
              <a:t>Aumentar indicadores de mujeres propietarias.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100" dirty="0"/>
              <a:t>Profundizar la capacitación a VIRF en enfoque de género.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100" dirty="0"/>
              <a:t>Identificar tipologías de PQRS relacionadas con mujeres.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Fomentar la cultura del registro, teniendo en cuenta que muchas personas no llevan sus títulos a las oficinas de registro.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100" dirty="0"/>
              <a:t>Articular  a las ORIP en el enfoque de genero CM.</a:t>
            </a:r>
          </a:p>
        </p:txBody>
      </p:sp>
    </p:spTree>
    <p:extLst>
      <p:ext uri="{BB962C8B-B14F-4D97-AF65-F5344CB8AC3E}">
        <p14:creationId xmlns:p14="http://schemas.microsoft.com/office/powerpoint/2010/main" val="2216842855"/>
      </p:ext>
    </p:extLst>
  </p:cSld>
  <p:clrMapOvr>
    <a:masterClrMapping/>
  </p:clrMapOvr>
</p:sld>
</file>

<file path=ppt/theme/theme1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738</Words>
  <Application>Microsoft Office PowerPoint</Application>
  <PresentationFormat>Panorámica</PresentationFormat>
  <Paragraphs>230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22" baseType="lpstr">
      <vt:lpstr>Aptos</vt:lpstr>
      <vt:lpstr>Arial</vt:lpstr>
      <vt:lpstr>Arial Black</vt:lpstr>
      <vt:lpstr>Calibri</vt:lpstr>
      <vt:lpstr>Canva Sans</vt:lpstr>
      <vt:lpstr>Century Gothic</vt:lpstr>
      <vt:lpstr>Helvetica</vt:lpstr>
      <vt:lpstr>Object Sans Medium</vt:lpstr>
      <vt:lpstr>Times New Roman</vt:lpstr>
      <vt:lpstr>Verdana</vt:lpstr>
      <vt:lpstr>Work Sans</vt:lpstr>
      <vt:lpstr>2_Tema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Jairo Ramirez Bemjumea</dc:creator>
  <cp:lastModifiedBy>Jairo Ramirez Bemjumea</cp:lastModifiedBy>
  <cp:revision>46</cp:revision>
  <dcterms:created xsi:type="dcterms:W3CDTF">2025-04-11T20:24:22Z</dcterms:created>
  <dcterms:modified xsi:type="dcterms:W3CDTF">2025-06-28T23:01:48Z</dcterms:modified>
</cp:coreProperties>
</file>