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63" r:id="rId2"/>
    <p:sldId id="273" r:id="rId3"/>
    <p:sldId id="272" r:id="rId4"/>
    <p:sldId id="278" r:id="rId5"/>
    <p:sldId id="264" r:id="rId6"/>
    <p:sldId id="265" r:id="rId7"/>
    <p:sldId id="266" r:id="rId8"/>
    <p:sldId id="267" r:id="rId9"/>
    <p:sldId id="268" r:id="rId10"/>
    <p:sldId id="269" r:id="rId11"/>
    <p:sldId id="270" r:id="rId12"/>
    <p:sldId id="271" r:id="rId13"/>
    <p:sldId id="274" r:id="rId14"/>
    <p:sldId id="275" r:id="rId15"/>
    <p:sldId id="277" r:id="rId16"/>
    <p:sldId id="276" r:id="rId17"/>
  </p:sldIdLst>
  <p:sldSz cx="9144000" cy="6858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94"/>
  </p:normalViewPr>
  <p:slideViewPr>
    <p:cSldViewPr snapToGrid="0" snapToObjects="1">
      <p:cViewPr varScale="1">
        <p:scale>
          <a:sx n="42" d="100"/>
          <a:sy n="42" d="100"/>
        </p:scale>
        <p:origin x="1344" y="54"/>
      </p:cViewPr>
      <p:guideLst>
        <p:guide orient="horz" pos="2160"/>
        <p:guide pos="2880"/>
      </p:guideLst>
    </p:cSldViewPr>
  </p:slideViewPr>
  <p:notesTextViewPr>
    <p:cViewPr>
      <p:scale>
        <a:sx n="1" d="1"/>
        <a:sy n="1" d="1"/>
      </p:scale>
      <p:origin x="0" y="0"/>
    </p:cViewPr>
  </p:notesTextViewPr>
  <p:sorterViewPr>
    <p:cViewPr>
      <p:scale>
        <a:sx n="100" d="100"/>
        <a:sy n="100" d="100"/>
      </p:scale>
      <p:origin x="0" y="-60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0E8E7B01-3F33-4543-A08E-C7C8F76ED7D4}" type="datetimeFigureOut">
              <a:rPr lang="es-CO" smtClean="0"/>
              <a:t>10/02/2025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85C2E233-260A-AA4C-930F-48579F86B357}" type="slidenum">
              <a:rPr lang="es-CO" smtClean="0"/>
              <a:t>‹Nº›</a:t>
            </a:fld>
            <a:endParaRPr lang="es-CO"/>
          </a:p>
        </p:txBody>
      </p:sp>
    </p:spTree>
    <p:extLst>
      <p:ext uri="{BB962C8B-B14F-4D97-AF65-F5344CB8AC3E}">
        <p14:creationId xmlns:p14="http://schemas.microsoft.com/office/powerpoint/2010/main" val="1278462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E8E7B01-3F33-4543-A08E-C7C8F76ED7D4}" type="datetimeFigureOut">
              <a:rPr lang="es-CO" smtClean="0"/>
              <a:t>10/02/2025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85C2E233-260A-AA4C-930F-48579F86B357}" type="slidenum">
              <a:rPr lang="es-CO" smtClean="0"/>
              <a:t>‹Nº›</a:t>
            </a:fld>
            <a:endParaRPr lang="es-CO"/>
          </a:p>
        </p:txBody>
      </p:sp>
    </p:spTree>
    <p:extLst>
      <p:ext uri="{BB962C8B-B14F-4D97-AF65-F5344CB8AC3E}">
        <p14:creationId xmlns:p14="http://schemas.microsoft.com/office/powerpoint/2010/main" val="355155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E8E7B01-3F33-4543-A08E-C7C8F76ED7D4}" type="datetimeFigureOut">
              <a:rPr lang="es-CO" smtClean="0"/>
              <a:t>10/02/2025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85C2E233-260A-AA4C-930F-48579F86B357}" type="slidenum">
              <a:rPr lang="es-CO" smtClean="0"/>
              <a:t>‹Nº›</a:t>
            </a:fld>
            <a:endParaRPr lang="es-CO"/>
          </a:p>
        </p:txBody>
      </p:sp>
    </p:spTree>
    <p:extLst>
      <p:ext uri="{BB962C8B-B14F-4D97-AF65-F5344CB8AC3E}">
        <p14:creationId xmlns:p14="http://schemas.microsoft.com/office/powerpoint/2010/main" val="3414944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E8E7B01-3F33-4543-A08E-C7C8F76ED7D4}" type="datetimeFigureOut">
              <a:rPr lang="es-CO" smtClean="0"/>
              <a:t>10/02/2025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85C2E233-260A-AA4C-930F-48579F86B357}" type="slidenum">
              <a:rPr lang="es-CO" smtClean="0"/>
              <a:t>‹Nº›</a:t>
            </a:fld>
            <a:endParaRPr lang="es-CO"/>
          </a:p>
        </p:txBody>
      </p:sp>
    </p:spTree>
    <p:extLst>
      <p:ext uri="{BB962C8B-B14F-4D97-AF65-F5344CB8AC3E}">
        <p14:creationId xmlns:p14="http://schemas.microsoft.com/office/powerpoint/2010/main" val="4239911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E8E7B01-3F33-4543-A08E-C7C8F76ED7D4}" type="datetimeFigureOut">
              <a:rPr lang="es-CO" smtClean="0"/>
              <a:t>10/02/2025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85C2E233-260A-AA4C-930F-48579F86B357}" type="slidenum">
              <a:rPr lang="es-CO" smtClean="0"/>
              <a:t>‹Nº›</a:t>
            </a:fld>
            <a:endParaRPr lang="es-CO"/>
          </a:p>
        </p:txBody>
      </p:sp>
    </p:spTree>
    <p:extLst>
      <p:ext uri="{BB962C8B-B14F-4D97-AF65-F5344CB8AC3E}">
        <p14:creationId xmlns:p14="http://schemas.microsoft.com/office/powerpoint/2010/main" val="1996052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0E8E7B01-3F33-4543-A08E-C7C8F76ED7D4}" type="datetimeFigureOut">
              <a:rPr lang="es-CO" smtClean="0"/>
              <a:t>10/02/2025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85C2E233-260A-AA4C-930F-48579F86B357}" type="slidenum">
              <a:rPr lang="es-CO" smtClean="0"/>
              <a:t>‹Nº›</a:t>
            </a:fld>
            <a:endParaRPr lang="es-CO"/>
          </a:p>
        </p:txBody>
      </p:sp>
    </p:spTree>
    <p:extLst>
      <p:ext uri="{BB962C8B-B14F-4D97-AF65-F5344CB8AC3E}">
        <p14:creationId xmlns:p14="http://schemas.microsoft.com/office/powerpoint/2010/main" val="428379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0E8E7B01-3F33-4543-A08E-C7C8F76ED7D4}" type="datetimeFigureOut">
              <a:rPr lang="es-CO" smtClean="0"/>
              <a:t>10/02/2025</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85C2E233-260A-AA4C-930F-48579F86B357}" type="slidenum">
              <a:rPr lang="es-CO" smtClean="0"/>
              <a:t>‹Nº›</a:t>
            </a:fld>
            <a:endParaRPr lang="es-CO"/>
          </a:p>
        </p:txBody>
      </p:sp>
    </p:spTree>
    <p:extLst>
      <p:ext uri="{BB962C8B-B14F-4D97-AF65-F5344CB8AC3E}">
        <p14:creationId xmlns:p14="http://schemas.microsoft.com/office/powerpoint/2010/main" val="2524815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0E8E7B01-3F33-4543-A08E-C7C8F76ED7D4}" type="datetimeFigureOut">
              <a:rPr lang="es-CO" smtClean="0"/>
              <a:t>10/02/2025</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85C2E233-260A-AA4C-930F-48579F86B357}" type="slidenum">
              <a:rPr lang="es-CO" smtClean="0"/>
              <a:t>‹Nº›</a:t>
            </a:fld>
            <a:endParaRPr lang="es-CO"/>
          </a:p>
        </p:txBody>
      </p:sp>
    </p:spTree>
    <p:extLst>
      <p:ext uri="{BB962C8B-B14F-4D97-AF65-F5344CB8AC3E}">
        <p14:creationId xmlns:p14="http://schemas.microsoft.com/office/powerpoint/2010/main" val="1338429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8E7B01-3F33-4543-A08E-C7C8F76ED7D4}" type="datetimeFigureOut">
              <a:rPr lang="es-CO" smtClean="0"/>
              <a:t>10/02/2025</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85C2E233-260A-AA4C-930F-48579F86B357}" type="slidenum">
              <a:rPr lang="es-CO" smtClean="0"/>
              <a:t>‹Nº›</a:t>
            </a:fld>
            <a:endParaRPr lang="es-CO"/>
          </a:p>
        </p:txBody>
      </p:sp>
    </p:spTree>
    <p:extLst>
      <p:ext uri="{BB962C8B-B14F-4D97-AF65-F5344CB8AC3E}">
        <p14:creationId xmlns:p14="http://schemas.microsoft.com/office/powerpoint/2010/main" val="1985331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0E8E7B01-3F33-4543-A08E-C7C8F76ED7D4}" type="datetimeFigureOut">
              <a:rPr lang="es-CO" smtClean="0"/>
              <a:t>10/02/2025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85C2E233-260A-AA4C-930F-48579F86B357}" type="slidenum">
              <a:rPr lang="es-CO" smtClean="0"/>
              <a:t>‹Nº›</a:t>
            </a:fld>
            <a:endParaRPr lang="es-CO"/>
          </a:p>
        </p:txBody>
      </p:sp>
    </p:spTree>
    <p:extLst>
      <p:ext uri="{BB962C8B-B14F-4D97-AF65-F5344CB8AC3E}">
        <p14:creationId xmlns:p14="http://schemas.microsoft.com/office/powerpoint/2010/main" val="145898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0E8E7B01-3F33-4543-A08E-C7C8F76ED7D4}" type="datetimeFigureOut">
              <a:rPr lang="es-CO" smtClean="0"/>
              <a:t>10/02/2025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85C2E233-260A-AA4C-930F-48579F86B357}" type="slidenum">
              <a:rPr lang="es-CO" smtClean="0"/>
              <a:t>‹Nº›</a:t>
            </a:fld>
            <a:endParaRPr lang="es-CO"/>
          </a:p>
        </p:txBody>
      </p:sp>
    </p:spTree>
    <p:extLst>
      <p:ext uri="{BB962C8B-B14F-4D97-AF65-F5344CB8AC3E}">
        <p14:creationId xmlns:p14="http://schemas.microsoft.com/office/powerpoint/2010/main" val="1803252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8E7B01-3F33-4543-A08E-C7C8F76ED7D4}" type="datetimeFigureOut">
              <a:rPr lang="es-CO" smtClean="0"/>
              <a:t>10/02/2025</a:t>
            </a:fld>
            <a:endParaRPr lang="es-CO"/>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C2E233-260A-AA4C-930F-48579F86B357}" type="slidenum">
              <a:rPr lang="es-CO" smtClean="0"/>
              <a:t>‹Nº›</a:t>
            </a:fld>
            <a:endParaRPr lang="es-CO"/>
          </a:p>
        </p:txBody>
      </p:sp>
    </p:spTree>
    <p:extLst>
      <p:ext uri="{BB962C8B-B14F-4D97-AF65-F5344CB8AC3E}">
        <p14:creationId xmlns:p14="http://schemas.microsoft.com/office/powerpoint/2010/main" val="22520764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131CC0A-49E4-442B-8489-FDA188E88A32}"/>
              </a:ext>
            </a:extLst>
          </p:cNvPr>
          <p:cNvSpPr>
            <a:spLocks noGrp="1"/>
          </p:cNvSpPr>
          <p:nvPr>
            <p:ph type="title"/>
          </p:nvPr>
        </p:nvSpPr>
        <p:spPr>
          <a:xfrm>
            <a:off x="628650" y="365126"/>
            <a:ext cx="6593785" cy="1325563"/>
          </a:xfr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lstStyle/>
          <a:p>
            <a:r>
              <a:rPr lang="es-ES" dirty="0"/>
              <a:t>BIENVENIDOS A NATACION </a:t>
            </a:r>
          </a:p>
        </p:txBody>
      </p:sp>
      <p:sp>
        <p:nvSpPr>
          <p:cNvPr id="3" name="Marcador de contenido 2">
            <a:extLst>
              <a:ext uri="{FF2B5EF4-FFF2-40B4-BE49-F238E27FC236}">
                <a16:creationId xmlns:a16="http://schemas.microsoft.com/office/drawing/2014/main" id="{ED1FEBC1-194D-438E-9F5C-8488326E11CB}"/>
              </a:ext>
            </a:extLst>
          </p:cNvPr>
          <p:cNvSpPr>
            <a:spLocks noGrp="1"/>
          </p:cNvSpPr>
          <p:nvPr>
            <p:ph idx="1"/>
          </p:nvPr>
        </p:nvSpPr>
        <p:spPr/>
        <p:txBody>
          <a:bodyPr/>
          <a:lstStyle/>
          <a:p>
            <a:endParaRPr lang="es-ES" dirty="0"/>
          </a:p>
          <a:p>
            <a:r>
              <a:rPr lang="es-ES" dirty="0"/>
              <a:t>IED : GERARDO PAREDES 2025</a:t>
            </a:r>
          </a:p>
          <a:p>
            <a:r>
              <a:rPr lang="es-ES" dirty="0"/>
              <a:t>DOCENTE ENLACE : DOLLY CASTIBLANCO </a:t>
            </a:r>
          </a:p>
          <a:p>
            <a:pPr algn="just"/>
            <a:r>
              <a:rPr lang="es-ES" dirty="0"/>
              <a:t>GESTOR IED: CARLOS ROA </a:t>
            </a:r>
          </a:p>
          <a:p>
            <a:pPr algn="just"/>
            <a:r>
              <a:rPr lang="es-ES" dirty="0"/>
              <a:t>GESTORA DE NATACION: KAROL GUIO</a:t>
            </a:r>
          </a:p>
          <a:p>
            <a:r>
              <a:rPr lang="es-ES" dirty="0"/>
              <a:t>FORMADORES  DE NATACION : MARIA CONSUELO MARTINEZ C. </a:t>
            </a:r>
            <a:r>
              <a:rPr lang="es-ES"/>
              <a:t>DIANA GARAYCOA </a:t>
            </a:r>
            <a:r>
              <a:rPr lang="es-ES" dirty="0"/>
              <a:t>. JONATHAN EDUARDO RAMIREZ.</a:t>
            </a:r>
          </a:p>
        </p:txBody>
      </p:sp>
    </p:spTree>
    <p:extLst>
      <p:ext uri="{BB962C8B-B14F-4D97-AF65-F5344CB8AC3E}">
        <p14:creationId xmlns:p14="http://schemas.microsoft.com/office/powerpoint/2010/main" val="956198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873F5A-20AA-4D6A-9D8A-A83EEC26B4B2}"/>
              </a:ext>
            </a:extLst>
          </p:cNvPr>
          <p:cNvSpPr>
            <a:spLocks noGrp="1"/>
          </p:cNvSpPr>
          <p:nvPr>
            <p:ph type="title"/>
          </p:nvPr>
        </p:nvSpPr>
        <p:spPr>
          <a:xfrm>
            <a:off x="253896" y="365126"/>
            <a:ext cx="7886700" cy="1325563"/>
          </a:xfr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lstStyle/>
          <a:p>
            <a:r>
              <a:rPr lang="es-ES" dirty="0"/>
              <a:t>Al llegar al escenario deportivo </a:t>
            </a:r>
          </a:p>
        </p:txBody>
      </p:sp>
      <p:sp>
        <p:nvSpPr>
          <p:cNvPr id="3" name="Marcador de contenido 2">
            <a:extLst>
              <a:ext uri="{FF2B5EF4-FFF2-40B4-BE49-F238E27FC236}">
                <a16:creationId xmlns:a16="http://schemas.microsoft.com/office/drawing/2014/main" id="{68ADA26D-9C41-4E32-B7C4-338FA0356D94}"/>
              </a:ext>
            </a:extLst>
          </p:cNvPr>
          <p:cNvSpPr>
            <a:spLocks noGrp="1"/>
          </p:cNvSpPr>
          <p:nvPr>
            <p:ph idx="1"/>
          </p:nvPr>
        </p:nvSpPr>
        <p:spPr>
          <a:xfrm>
            <a:off x="0" y="1939338"/>
            <a:ext cx="7886700" cy="4351338"/>
          </a:xfrm>
        </p:spPr>
        <p:txBody>
          <a:bodyPr>
            <a:normAutofit/>
          </a:bodyPr>
          <a:lstStyle/>
          <a:p>
            <a:r>
              <a:rPr lang="es-ES" dirty="0"/>
              <a:t>Al llegar al escenario mantener la calma y el buen comportamiento en todo momento .</a:t>
            </a:r>
          </a:p>
          <a:p>
            <a:r>
              <a:rPr lang="es-ES" dirty="0"/>
              <a:t>No comer antes del ingreso al centro de interés para evitar incidentes  gástricos dentro del área de la piscina</a:t>
            </a:r>
          </a:p>
          <a:p>
            <a:r>
              <a:rPr lang="es-ES" dirty="0"/>
              <a:t>Solicitar ir al baño cuando sea necesario y desocupar la cisterna una vez usado ( no realizar estas actividades en el piso)</a:t>
            </a:r>
          </a:p>
          <a:p>
            <a:r>
              <a:rPr lang="es-ES" dirty="0"/>
              <a:t>No correr, no gritar, no arrojar papeles y otros elementos al piso.</a:t>
            </a:r>
          </a:p>
          <a:p>
            <a:pPr marL="0" indent="0">
              <a:buNone/>
            </a:pPr>
            <a:endParaRPr lang="es-ES" dirty="0"/>
          </a:p>
          <a:p>
            <a:pPr marL="0" indent="0">
              <a:buNone/>
            </a:pPr>
            <a:endParaRPr lang="es-ES" dirty="0"/>
          </a:p>
        </p:txBody>
      </p:sp>
    </p:spTree>
    <p:extLst>
      <p:ext uri="{BB962C8B-B14F-4D97-AF65-F5344CB8AC3E}">
        <p14:creationId xmlns:p14="http://schemas.microsoft.com/office/powerpoint/2010/main" val="544035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576C6681-141D-4481-9B1A-B54DB31CEDC5}"/>
              </a:ext>
            </a:extLst>
          </p:cNvPr>
          <p:cNvSpPr>
            <a:spLocks noGrp="1"/>
          </p:cNvSpPr>
          <p:nvPr>
            <p:ph idx="1"/>
          </p:nvPr>
        </p:nvSpPr>
        <p:spPr>
          <a:xfrm>
            <a:off x="0" y="636553"/>
            <a:ext cx="7886700" cy="5872163"/>
          </a:xfrm>
        </p:spPr>
        <p:txBody>
          <a:bodyPr>
            <a:normAutofit fontScale="92500" lnSpcReduction="10000"/>
          </a:bodyPr>
          <a:lstStyle/>
          <a:p>
            <a:r>
              <a:rPr lang="es-ES" dirty="0"/>
              <a:t>Estar atento a las instrucciones de los profesores  </a:t>
            </a:r>
          </a:p>
          <a:p>
            <a:pPr marL="0" indent="0">
              <a:buNone/>
            </a:pPr>
            <a:r>
              <a:rPr lang="es-ES" dirty="0"/>
              <a:t> y colaboradores del escenario deportivo.</a:t>
            </a:r>
          </a:p>
          <a:p>
            <a:pPr marL="0" indent="0">
              <a:buNone/>
            </a:pPr>
            <a:endParaRPr lang="es-ES" dirty="0"/>
          </a:p>
          <a:p>
            <a:r>
              <a:rPr lang="es-ES" dirty="0"/>
              <a:t>Llevar calzado exclusivo para las zonas húmedas y piscinas.</a:t>
            </a:r>
          </a:p>
          <a:p>
            <a:endParaRPr lang="es-ES" dirty="0"/>
          </a:p>
          <a:p>
            <a:r>
              <a:rPr lang="es-ES" dirty="0"/>
              <a:t>No llevar el vestido de baño puesto. </a:t>
            </a:r>
          </a:p>
          <a:p>
            <a:endParaRPr lang="es-ES" dirty="0"/>
          </a:p>
          <a:p>
            <a:r>
              <a:rPr lang="es-ES" dirty="0"/>
              <a:t>No llevar ropa interior debajo </a:t>
            </a:r>
          </a:p>
          <a:p>
            <a:endParaRPr lang="es-ES" dirty="0"/>
          </a:p>
          <a:p>
            <a:r>
              <a:rPr lang="es-ES" dirty="0"/>
              <a:t>Buen comportamiento en todo momento</a:t>
            </a:r>
          </a:p>
          <a:p>
            <a:pPr marL="0" indent="0">
              <a:buNone/>
            </a:pPr>
            <a:endParaRPr lang="es-ES" dirty="0"/>
          </a:p>
          <a:p>
            <a:pPr marL="0" indent="0">
              <a:buNone/>
            </a:pPr>
            <a:r>
              <a:rPr lang="es-ES" dirty="0"/>
              <a:t> </a:t>
            </a:r>
          </a:p>
          <a:p>
            <a:pPr>
              <a:buFontTx/>
              <a:buChar char="-"/>
            </a:pPr>
            <a:endParaRPr lang="es-ES" dirty="0"/>
          </a:p>
        </p:txBody>
      </p:sp>
    </p:spTree>
    <p:extLst>
      <p:ext uri="{BB962C8B-B14F-4D97-AF65-F5344CB8AC3E}">
        <p14:creationId xmlns:p14="http://schemas.microsoft.com/office/powerpoint/2010/main" val="930839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AB8D84-36E3-4113-A2CD-60A57DA6CFB4}"/>
              </a:ext>
            </a:extLst>
          </p:cNvPr>
          <p:cNvSpPr>
            <a:spLocks noGrp="1"/>
          </p:cNvSpPr>
          <p:nvPr>
            <p:ph type="title"/>
          </p:nvPr>
        </p:nvSpPr>
        <p:spPr>
          <a:xfrm>
            <a:off x="628650" y="365126"/>
            <a:ext cx="7031324" cy="1325563"/>
          </a:xfr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lstStyle/>
          <a:p>
            <a:r>
              <a:rPr lang="es-ES" dirty="0"/>
              <a:t>Durante el uso de los escenarios </a:t>
            </a:r>
          </a:p>
        </p:txBody>
      </p:sp>
      <p:sp>
        <p:nvSpPr>
          <p:cNvPr id="3" name="Marcador de contenido 2">
            <a:extLst>
              <a:ext uri="{FF2B5EF4-FFF2-40B4-BE49-F238E27FC236}">
                <a16:creationId xmlns:a16="http://schemas.microsoft.com/office/drawing/2014/main" id="{C2991578-CA80-4BD2-BD28-2773A6E08463}"/>
              </a:ext>
            </a:extLst>
          </p:cNvPr>
          <p:cNvSpPr>
            <a:spLocks noGrp="1"/>
          </p:cNvSpPr>
          <p:nvPr>
            <p:ph idx="1"/>
          </p:nvPr>
        </p:nvSpPr>
        <p:spPr/>
        <p:txBody>
          <a:bodyPr/>
          <a:lstStyle/>
          <a:p>
            <a:r>
              <a:rPr lang="es-ES" dirty="0"/>
              <a:t>Respetar los espacios asignados </a:t>
            </a:r>
          </a:p>
          <a:p>
            <a:r>
              <a:rPr lang="es-ES" dirty="0"/>
              <a:t>No ingresar a la piscina si no es autorizado por el instructor de natación </a:t>
            </a:r>
          </a:p>
          <a:p>
            <a:r>
              <a:rPr lang="es-ES" dirty="0"/>
              <a:t>No realizar clavados </a:t>
            </a:r>
          </a:p>
          <a:p>
            <a:r>
              <a:rPr lang="es-ES" dirty="0"/>
              <a:t>Dejar en casa manillas, aretes, cadena y demás.</a:t>
            </a:r>
          </a:p>
          <a:p>
            <a:r>
              <a:rPr lang="es-ES" dirty="0"/>
              <a:t>Ubicar las cosas en los espacios asignados </a:t>
            </a:r>
          </a:p>
          <a:p>
            <a:r>
              <a:rPr lang="es-ES" dirty="0"/>
              <a:t>Toalla, chanclas, gorro, gafas. </a:t>
            </a:r>
          </a:p>
          <a:p>
            <a:endParaRPr lang="es-ES" dirty="0"/>
          </a:p>
        </p:txBody>
      </p:sp>
      <p:pic>
        <p:nvPicPr>
          <p:cNvPr id="4" name="Imagen 3">
            <a:extLst>
              <a:ext uri="{FF2B5EF4-FFF2-40B4-BE49-F238E27FC236}">
                <a16:creationId xmlns:a16="http://schemas.microsoft.com/office/drawing/2014/main" id="{C5DA9256-BDAF-41DF-843D-BCC858B47064}"/>
              </a:ext>
            </a:extLst>
          </p:cNvPr>
          <p:cNvPicPr>
            <a:picLocks noChangeAspect="1"/>
          </p:cNvPicPr>
          <p:nvPr/>
        </p:nvPicPr>
        <p:blipFill>
          <a:blip r:embed="rId2"/>
          <a:stretch>
            <a:fillRect/>
          </a:stretch>
        </p:blipFill>
        <p:spPr>
          <a:xfrm>
            <a:off x="7058234" y="4211119"/>
            <a:ext cx="1965844" cy="1965844"/>
          </a:xfrm>
          <a:prstGeom prst="rect">
            <a:avLst/>
          </a:prstGeom>
        </p:spPr>
      </p:pic>
    </p:spTree>
    <p:extLst>
      <p:ext uri="{BB962C8B-B14F-4D97-AF65-F5344CB8AC3E}">
        <p14:creationId xmlns:p14="http://schemas.microsoft.com/office/powerpoint/2010/main" val="885126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12A848-8119-428A-A5F3-7114713F28A1}"/>
              </a:ext>
            </a:extLst>
          </p:cNvPr>
          <p:cNvSpPr>
            <a:spLocks noGrp="1"/>
          </p:cNvSpPr>
          <p:nvPr>
            <p:ph type="title"/>
          </p:nvPr>
        </p:nvSpPr>
        <p:spPr>
          <a:xfrm>
            <a:off x="628650" y="406083"/>
            <a:ext cx="7886700" cy="1325563"/>
          </a:xfr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lstStyle/>
          <a:p>
            <a:r>
              <a:rPr lang="es-ES" dirty="0"/>
              <a:t>REGLAMENTO USO DE LA</a:t>
            </a:r>
            <a:br>
              <a:rPr lang="es-ES" dirty="0"/>
            </a:br>
            <a:r>
              <a:rPr lang="es-ES" dirty="0"/>
              <a:t>PISCINA </a:t>
            </a:r>
          </a:p>
        </p:txBody>
      </p:sp>
      <p:sp>
        <p:nvSpPr>
          <p:cNvPr id="3" name="Marcador de contenido 2">
            <a:extLst>
              <a:ext uri="{FF2B5EF4-FFF2-40B4-BE49-F238E27FC236}">
                <a16:creationId xmlns:a16="http://schemas.microsoft.com/office/drawing/2014/main" id="{DE7010CF-CC3F-408F-8F28-BC33065375D7}"/>
              </a:ext>
            </a:extLst>
          </p:cNvPr>
          <p:cNvSpPr>
            <a:spLocks noGrp="1"/>
          </p:cNvSpPr>
          <p:nvPr>
            <p:ph idx="1"/>
          </p:nvPr>
        </p:nvSpPr>
        <p:spPr>
          <a:xfrm>
            <a:off x="0" y="1825625"/>
            <a:ext cx="7886700" cy="4351338"/>
          </a:xfrm>
        </p:spPr>
        <p:txBody>
          <a:bodyPr>
            <a:normAutofit fontScale="70000" lnSpcReduction="20000"/>
          </a:bodyPr>
          <a:lstStyle/>
          <a:p>
            <a:r>
              <a:rPr lang="es-ES" dirty="0"/>
              <a:t>Cuando ingreses al área de piscinas no debemos correr. (riesgo de caída) </a:t>
            </a:r>
          </a:p>
          <a:p>
            <a:pPr marL="0" indent="0">
              <a:buNone/>
            </a:pPr>
            <a:endParaRPr lang="es-ES" dirty="0"/>
          </a:p>
          <a:p>
            <a:r>
              <a:rPr lang="es-ES" dirty="0"/>
              <a:t>No ingreso al agua sin la presencia y autorización del instructor. </a:t>
            </a:r>
          </a:p>
          <a:p>
            <a:r>
              <a:rPr lang="es-ES" dirty="0"/>
              <a:t>No realizar saltos al agua sin la supervisión del docente. </a:t>
            </a:r>
          </a:p>
          <a:p>
            <a:r>
              <a:rPr lang="es-ES" dirty="0"/>
              <a:t>Evitar el contacto físico con sus compañeros. </a:t>
            </a:r>
          </a:p>
          <a:p>
            <a:r>
              <a:rPr lang="es-ES" dirty="0"/>
              <a:t>Usa un vocabulario respetuoso cordial con todos los miembros de que laboran dentro del escenario deportivo y compañeros de clase. </a:t>
            </a:r>
          </a:p>
          <a:p>
            <a:r>
              <a:rPr lang="es-ES" dirty="0"/>
              <a:t>Evitar sonarte y escupir dentro del agua. </a:t>
            </a:r>
          </a:p>
          <a:p>
            <a:r>
              <a:rPr lang="es-ES" dirty="0"/>
              <a:t>Si tienes alguna dificultad de salud informar al docente antes y durante. </a:t>
            </a:r>
          </a:p>
          <a:p>
            <a:r>
              <a:rPr lang="es-ES" dirty="0"/>
              <a:t>Si tu tienes tu periodo menstrual NO asistir a la sesión de clase. ◂ Si tienes necesidad de ir al baño, infórmalo al docente y el te dará la indicación. </a:t>
            </a:r>
          </a:p>
          <a:p>
            <a:r>
              <a:rPr lang="es-ES" dirty="0"/>
              <a:t>Cuida las instalaciones y elementos usados en la clase.</a:t>
            </a:r>
          </a:p>
        </p:txBody>
      </p:sp>
    </p:spTree>
    <p:extLst>
      <p:ext uri="{BB962C8B-B14F-4D97-AF65-F5344CB8AC3E}">
        <p14:creationId xmlns:p14="http://schemas.microsoft.com/office/powerpoint/2010/main" val="1160997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F675E3-48F6-494A-9F54-8AA24FC0BA45}"/>
              </a:ext>
            </a:extLst>
          </p:cNvPr>
          <p:cNvSpPr>
            <a:spLocks noGrp="1"/>
          </p:cNvSpPr>
          <p:nvPr>
            <p:ph type="title"/>
          </p:nvPr>
        </p:nvSpPr>
        <p:spPr>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lstStyle/>
          <a:p>
            <a:r>
              <a:rPr lang="es-ES" dirty="0"/>
              <a:t>AL SALIR DEL ESCENARIO</a:t>
            </a:r>
          </a:p>
        </p:txBody>
      </p:sp>
      <p:sp>
        <p:nvSpPr>
          <p:cNvPr id="3" name="Marcador de contenido 2">
            <a:extLst>
              <a:ext uri="{FF2B5EF4-FFF2-40B4-BE49-F238E27FC236}">
                <a16:creationId xmlns:a16="http://schemas.microsoft.com/office/drawing/2014/main" id="{DBF1CC97-CB21-43BA-BC71-505CB1D22F64}"/>
              </a:ext>
            </a:extLst>
          </p:cNvPr>
          <p:cNvSpPr>
            <a:spLocks noGrp="1"/>
          </p:cNvSpPr>
          <p:nvPr>
            <p:ph idx="1"/>
          </p:nvPr>
        </p:nvSpPr>
        <p:spPr>
          <a:xfrm>
            <a:off x="0" y="1825625"/>
            <a:ext cx="7886700" cy="4351338"/>
          </a:xfrm>
        </p:spPr>
        <p:txBody>
          <a:bodyPr/>
          <a:lstStyle/>
          <a:p>
            <a:r>
              <a:rPr lang="es-ES" dirty="0"/>
              <a:t>Cuando salgas del agua, inmediatamente darse una ducha corta . </a:t>
            </a:r>
          </a:p>
          <a:p>
            <a:r>
              <a:rPr lang="es-ES" dirty="0"/>
              <a:t>Recuerda NO hacer el cambio de calzado hasta que salgas del escenario. (chanclas) </a:t>
            </a:r>
          </a:p>
          <a:p>
            <a:r>
              <a:rPr lang="es-ES" dirty="0"/>
              <a:t>No quedarse en las zonas del escenario (pasillos, hall, etc.) para evitar las aglomeraciones.</a:t>
            </a:r>
          </a:p>
        </p:txBody>
      </p:sp>
    </p:spTree>
    <p:extLst>
      <p:ext uri="{BB962C8B-B14F-4D97-AF65-F5344CB8AC3E}">
        <p14:creationId xmlns:p14="http://schemas.microsoft.com/office/powerpoint/2010/main" val="2965637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B0AC13-1882-47CC-8632-032CE7F55550}"/>
              </a:ext>
            </a:extLst>
          </p:cNvPr>
          <p:cNvSpPr>
            <a:spLocks noGrp="1"/>
          </p:cNvSpPr>
          <p:nvPr>
            <p:ph type="title"/>
          </p:nvPr>
        </p:nvSpPr>
        <p:spPr>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lstStyle/>
          <a:p>
            <a:pPr algn="ctr"/>
            <a:r>
              <a:rPr lang="es-ES" dirty="0"/>
              <a:t>PROHIBIDO </a:t>
            </a:r>
          </a:p>
        </p:txBody>
      </p:sp>
      <p:pic>
        <p:nvPicPr>
          <p:cNvPr id="4" name="Marcador de contenido 3">
            <a:extLst>
              <a:ext uri="{FF2B5EF4-FFF2-40B4-BE49-F238E27FC236}">
                <a16:creationId xmlns:a16="http://schemas.microsoft.com/office/drawing/2014/main" id="{C3B8076B-3338-4301-B0D1-7AD1EA4C46C7}"/>
              </a:ext>
            </a:extLst>
          </p:cNvPr>
          <p:cNvPicPr>
            <a:picLocks noGrp="1" noChangeAspect="1"/>
          </p:cNvPicPr>
          <p:nvPr>
            <p:ph idx="1"/>
          </p:nvPr>
        </p:nvPicPr>
        <p:blipFill>
          <a:blip r:embed="rId2"/>
          <a:stretch>
            <a:fillRect/>
          </a:stretch>
        </p:blipFill>
        <p:spPr>
          <a:xfrm>
            <a:off x="898473" y="2773210"/>
            <a:ext cx="3239891" cy="3239891"/>
          </a:xfrm>
          <a:prstGeom prst="rect">
            <a:avLst/>
          </a:prstGeom>
        </p:spPr>
      </p:pic>
      <p:pic>
        <p:nvPicPr>
          <p:cNvPr id="5" name="Imagen 4">
            <a:extLst>
              <a:ext uri="{FF2B5EF4-FFF2-40B4-BE49-F238E27FC236}">
                <a16:creationId xmlns:a16="http://schemas.microsoft.com/office/drawing/2014/main" id="{26B8E25C-F477-4EED-86E1-ACE35815DC92}"/>
              </a:ext>
            </a:extLst>
          </p:cNvPr>
          <p:cNvPicPr>
            <a:picLocks noChangeAspect="1"/>
          </p:cNvPicPr>
          <p:nvPr/>
        </p:nvPicPr>
        <p:blipFill>
          <a:blip r:embed="rId3"/>
          <a:stretch>
            <a:fillRect/>
          </a:stretch>
        </p:blipFill>
        <p:spPr>
          <a:xfrm>
            <a:off x="4572000" y="3214544"/>
            <a:ext cx="2143125" cy="2143125"/>
          </a:xfrm>
          <a:prstGeom prst="rect">
            <a:avLst/>
          </a:prstGeom>
        </p:spPr>
      </p:pic>
    </p:spTree>
    <p:extLst>
      <p:ext uri="{BB962C8B-B14F-4D97-AF65-F5344CB8AC3E}">
        <p14:creationId xmlns:p14="http://schemas.microsoft.com/office/powerpoint/2010/main" val="3797927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18C66F0-4073-4994-966B-49C5F93DECF2}"/>
              </a:ext>
            </a:extLst>
          </p:cNvPr>
          <p:cNvSpPr>
            <a:spLocks noGrp="1"/>
          </p:cNvSpPr>
          <p:nvPr>
            <p:ph type="title"/>
          </p:nvPr>
        </p:nvSpPr>
        <p:spPr/>
        <p:txBody>
          <a:bodyPr/>
          <a:lstStyle/>
          <a:p>
            <a:endParaRPr lang="es-ES"/>
          </a:p>
        </p:txBody>
      </p:sp>
      <p:sp>
        <p:nvSpPr>
          <p:cNvPr id="3" name="Marcador de contenido 2">
            <a:extLst>
              <a:ext uri="{FF2B5EF4-FFF2-40B4-BE49-F238E27FC236}">
                <a16:creationId xmlns:a16="http://schemas.microsoft.com/office/drawing/2014/main" id="{72585128-1E9D-45BA-9B21-1BD9C78BAB34}"/>
              </a:ext>
            </a:extLst>
          </p:cNvPr>
          <p:cNvSpPr>
            <a:spLocks noGrp="1"/>
          </p:cNvSpPr>
          <p:nvPr>
            <p:ph idx="1"/>
          </p:nvPr>
        </p:nvSpPr>
        <p:spPr/>
        <p:txBody>
          <a:bodyPr>
            <a:normAutofit/>
          </a:bodyPr>
          <a:lstStyle/>
          <a:p>
            <a:pPr marL="0" indent="0">
              <a:buNone/>
            </a:pPr>
            <a:r>
              <a:rPr lang="es-ES" sz="9600" dirty="0">
                <a:latin typeface="Calibri" panose="020F0502020204030204" pitchFamily="34" charset="0"/>
                <a:cs typeface="Calibri" panose="020F0502020204030204" pitchFamily="34" charset="0"/>
              </a:rPr>
              <a:t>GRACIAS</a:t>
            </a:r>
          </a:p>
        </p:txBody>
      </p:sp>
    </p:spTree>
    <p:extLst>
      <p:ext uri="{BB962C8B-B14F-4D97-AF65-F5344CB8AC3E}">
        <p14:creationId xmlns:p14="http://schemas.microsoft.com/office/powerpoint/2010/main" val="726268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C9B0BAE9-B425-8BB8-669F-EA86493F4838}"/>
              </a:ext>
            </a:extLst>
          </p:cNvPr>
          <p:cNvSpPr>
            <a:spLocks noGrp="1"/>
          </p:cNvSpPr>
          <p:nvPr>
            <p:ph idx="1"/>
          </p:nvPr>
        </p:nvSpPr>
        <p:spPr>
          <a:xfrm>
            <a:off x="314613" y="1391516"/>
            <a:ext cx="7886700" cy="3596120"/>
          </a:xfrm>
        </p:spPr>
        <p:txBody>
          <a:bodyPr/>
          <a:lstStyle/>
          <a:p>
            <a:pPr marL="0" indent="0">
              <a:buNone/>
            </a:pPr>
            <a:r>
              <a:rPr lang="es-CO" sz="1800" dirty="0">
                <a:effectLst/>
                <a:latin typeface="Arial" panose="020B0604020202020204" pitchFamily="34" charset="0"/>
                <a:ea typeface="Times New Roman" panose="02020603050405020304" pitchFamily="18" charset="0"/>
              </a:rPr>
              <a:t>JUSTIFICACIÓN DEL CENTRO DE INTERÉS EN	 EL MARCO DEL PROYECTO JORNADA ESCOLAR COMPLEMENTARIA</a:t>
            </a:r>
          </a:p>
          <a:p>
            <a:pPr marL="0" indent="0">
              <a:buNone/>
            </a:pPr>
            <a:r>
              <a:rPr lang="es-CO" sz="1800" dirty="0">
                <a:solidFill>
                  <a:srgbClr val="000000"/>
                </a:solidFill>
                <a:effectLst/>
                <a:latin typeface="Arial" panose="020B0604020202020204" pitchFamily="34" charset="0"/>
                <a:ea typeface="Times New Roman" panose="02020603050405020304" pitchFamily="18" charset="0"/>
              </a:rPr>
              <a:t>El deporte desde el  </a:t>
            </a:r>
            <a:r>
              <a:rPr lang="es-CO" sz="1800" dirty="0">
                <a:effectLst/>
                <a:latin typeface="Arial" panose="020B0604020202020204" pitchFamily="34" charset="0"/>
                <a:ea typeface="Times New Roman" panose="02020603050405020304" pitchFamily="18" charset="0"/>
              </a:rPr>
              <a:t>proyecto jornada escolar complementaria está dirigido a consolidar  </a:t>
            </a:r>
            <a:r>
              <a:rPr lang="es-CO" sz="1800" dirty="0">
                <a:solidFill>
                  <a:srgbClr val="000000"/>
                </a:solidFill>
                <a:effectLst/>
                <a:latin typeface="Arial" panose="020B0604020202020204" pitchFamily="34" charset="0"/>
                <a:ea typeface="Times New Roman" panose="02020603050405020304" pitchFamily="18" charset="0"/>
              </a:rPr>
              <a:t>procesos educativos y pedagógicos que fortalezcan la formación integral de NNJS  en la etapa  escolar siendo complemento del desarrollo educativo.  La natación es uno de los deportes  con los cuales se pretende encaminar los objetivos educativos desde su aprendizaje y practica en los escenarios dispuestos para este fin.  Desde la conexión con la naturaleza es   e</a:t>
            </a:r>
            <a:r>
              <a:rPr lang="es-CO" sz="1800" dirty="0">
                <a:effectLst/>
                <a:latin typeface="Arial" panose="020B0604020202020204" pitchFamily="34" charset="0"/>
                <a:ea typeface="Times New Roman" panose="02020603050405020304" pitchFamily="18" charset="0"/>
              </a:rPr>
              <a:t>l agua  el elemento que de vida y para la interacción social nos otorga diversión; nosotros le añadimos la experiencia educativa a partir de una necesidad hacer aportes significativos para la vida personal y social de nuestros estudiantes.</a:t>
            </a:r>
            <a:endParaRPr lang="es-CO" sz="1800" dirty="0">
              <a:effectLst/>
              <a:latin typeface="Times New Roman" panose="02020603050405020304" pitchFamily="18" charset="0"/>
              <a:ea typeface="Times New Roman" panose="02020603050405020304" pitchFamily="18" charset="0"/>
            </a:endParaRPr>
          </a:p>
          <a:p>
            <a:pPr marL="0" indent="0">
              <a:buNone/>
            </a:pPr>
            <a:endParaRPr lang="es-CO" dirty="0"/>
          </a:p>
        </p:txBody>
      </p:sp>
    </p:spTree>
    <p:extLst>
      <p:ext uri="{BB962C8B-B14F-4D97-AF65-F5344CB8AC3E}">
        <p14:creationId xmlns:p14="http://schemas.microsoft.com/office/powerpoint/2010/main" val="1910312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624AB610-9212-8F81-2BAB-64AE959CB266}"/>
              </a:ext>
            </a:extLst>
          </p:cNvPr>
          <p:cNvSpPr>
            <a:spLocks noGrp="1"/>
          </p:cNvSpPr>
          <p:nvPr>
            <p:ph idx="1"/>
          </p:nvPr>
        </p:nvSpPr>
        <p:spPr>
          <a:xfrm>
            <a:off x="83705" y="1917988"/>
            <a:ext cx="7886700" cy="4351338"/>
          </a:xfrm>
        </p:spPr>
        <p:txBody>
          <a:bodyPr/>
          <a:lstStyle/>
          <a:p>
            <a:pPr algn="just"/>
            <a:r>
              <a:rPr lang="es-CO" sz="1800" dirty="0">
                <a:effectLst/>
                <a:latin typeface="Arial" panose="020B0604020202020204" pitchFamily="34" charset="0"/>
                <a:ea typeface="Times New Roman" panose="02020603050405020304" pitchFamily="18" charset="0"/>
              </a:rPr>
              <a:t>El desarrollar habilidades acuáticas es una necesidad para los seres humanos y partiendo de este hecho no podemos esperar que una niña, niño, adolescente y/o joven se comporte de manera segura en el agua si no sabe cómo hacerlo, pues para ella/él la piscina será un lugar de juego más  y es ahí que desde las orientaciones pedagógicas de cada formador deportivo se plantean objetivos que propendan orientan y dirigir los conocimientos, deseos, anhelos de los NNJA para este proceso de formación deportiva.</a:t>
            </a:r>
            <a:endParaRPr lang="es-CO" sz="1800" dirty="0">
              <a:latin typeface="Times New Roman" panose="02020603050405020304" pitchFamily="18" charset="0"/>
              <a:ea typeface="Times New Roman" panose="02020603050405020304" pitchFamily="18" charset="0"/>
            </a:endParaRPr>
          </a:p>
          <a:p>
            <a:pPr algn="just"/>
            <a:endParaRPr lang="es-CO" sz="1800" dirty="0">
              <a:effectLst/>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3775371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60ED6-0144-A80A-41E3-9FE576547FA0}"/>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56222C41-D329-E3AA-17F9-99AA3E7B3338}"/>
              </a:ext>
            </a:extLst>
          </p:cNvPr>
          <p:cNvSpPr>
            <a:spLocks noGrp="1"/>
          </p:cNvSpPr>
          <p:nvPr>
            <p:ph idx="1"/>
          </p:nvPr>
        </p:nvSpPr>
        <p:spPr>
          <a:xfrm>
            <a:off x="0" y="1160968"/>
            <a:ext cx="7804727" cy="4351338"/>
          </a:xfrm>
        </p:spPr>
        <p:txBody>
          <a:bodyPr/>
          <a:lstStyle/>
          <a:p>
            <a:pPr marL="0" indent="0" algn="just">
              <a:buNone/>
            </a:pPr>
            <a:r>
              <a:rPr lang="es-CO" sz="1800" dirty="0">
                <a:latin typeface="Arial" panose="020B0604020202020204" pitchFamily="34" charset="0"/>
                <a:ea typeface="Times New Roman" panose="02020603050405020304" pitchFamily="18" charset="0"/>
              </a:rPr>
              <a:t>El trabajo del centro de interés se relacionará de la siguiente manera:</a:t>
            </a:r>
          </a:p>
          <a:p>
            <a:pPr algn="just"/>
            <a:r>
              <a:rPr lang="es-MX" sz="1800" dirty="0">
                <a:effectLst/>
                <a:latin typeface="Arial" panose="020B0604020202020204" pitchFamily="34" charset="0"/>
                <a:ea typeface="Times New Roman" panose="02020603050405020304" pitchFamily="18" charset="0"/>
                <a:cs typeface="Arial" panose="020B0604020202020204" pitchFamily="34" charset="0"/>
              </a:rPr>
              <a:t>ACCIÓN: Reconocer al estudiante en las dimensiones motriz, lúdico, cognitivo y psicosocial desde sus experiencias y necesidades  a partir de la interacción constante entre formadores, estudiantes y padres de familia. Plantear y socializar los objetivos de cada sesión de clase según malla curricular.</a:t>
            </a:r>
          </a:p>
          <a:p>
            <a:pPr algn="just"/>
            <a:r>
              <a:rPr lang="es-MX" sz="1800" dirty="0">
                <a:effectLst/>
                <a:latin typeface="Arial" panose="020B0604020202020204" pitchFamily="34" charset="0"/>
                <a:ea typeface="Times New Roman" panose="02020603050405020304" pitchFamily="18" charset="0"/>
                <a:cs typeface="Arial" panose="020B0604020202020204" pitchFamily="34" charset="0"/>
              </a:rPr>
              <a:t>REFLEXIÓN: Se debe evidenciar en toda la sesión de clase a partir de  generación de las preguntas orientadoras del formador y de los estudiantes  según los temas a tratar desde cada una de las dimensiones incentivando la participación activa de los estudiantes</a:t>
            </a:r>
            <a:endParaRPr lang="es-MX" sz="1800" dirty="0">
              <a:latin typeface="Arial" panose="020B0604020202020204" pitchFamily="34" charset="0"/>
              <a:ea typeface="Times New Roman" panose="02020603050405020304" pitchFamily="18" charset="0"/>
              <a:cs typeface="Arial" panose="020B0604020202020204" pitchFamily="34" charset="0"/>
            </a:endParaRPr>
          </a:p>
          <a:p>
            <a:pPr algn="just"/>
            <a:r>
              <a:rPr lang="es-MX" sz="1800" dirty="0">
                <a:effectLst/>
                <a:latin typeface="Arial" panose="020B0604020202020204" pitchFamily="34" charset="0"/>
                <a:ea typeface="Times New Roman" panose="02020603050405020304" pitchFamily="18" charset="0"/>
                <a:cs typeface="Arial" panose="020B0604020202020204" pitchFamily="34" charset="0"/>
              </a:rPr>
              <a:t>ACCIÓN: Los estudiantes analizan y demuestran los elementos técnicos, cognitivos y psicosociales aprendidos a través  de diferentes medios (</a:t>
            </a:r>
            <a:r>
              <a:rPr lang="es-MX" sz="1800" dirty="0" err="1">
                <a:effectLst/>
                <a:latin typeface="Arial" panose="020B0604020202020204" pitchFamily="34" charset="0"/>
                <a:ea typeface="Times New Roman" panose="02020603050405020304" pitchFamily="18" charset="0"/>
                <a:cs typeface="Arial" panose="020B0604020202020204" pitchFamily="34" charset="0"/>
              </a:rPr>
              <a:t>whatsapp</a:t>
            </a:r>
            <a:r>
              <a:rPr lang="es-MX" sz="1800" dirty="0">
                <a:effectLst/>
                <a:latin typeface="Arial" panose="020B0604020202020204" pitchFamily="34" charset="0"/>
                <a:ea typeface="Times New Roman" panose="02020603050405020304" pitchFamily="18" charset="0"/>
                <a:cs typeface="Arial" panose="020B0604020202020204" pitchFamily="34" charset="0"/>
              </a:rPr>
              <a:t>, correo, aplicaciones, vídeos) con los cuales se logra un aprendizaje significativo en concepto, movimiento y ejecución.</a:t>
            </a:r>
            <a:endParaRPr lang="es-CO" sz="1800" dirty="0">
              <a:effectLst/>
              <a:latin typeface="Arial" panose="020B0604020202020204" pitchFamily="34" charset="0"/>
              <a:ea typeface="Times New Roman" panose="02020603050405020304" pitchFamily="18" charset="0"/>
              <a:cs typeface="Arial" panose="020B0604020202020204" pitchFamily="34" charset="0"/>
            </a:endParaRPr>
          </a:p>
          <a:p>
            <a:pPr algn="just"/>
            <a:endParaRPr lang="es-CO"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2741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C0D715-0D9B-421D-A4A5-FA07720F14C8}"/>
              </a:ext>
            </a:extLst>
          </p:cNvPr>
          <p:cNvSpPr>
            <a:spLocks noGrp="1"/>
          </p:cNvSpPr>
          <p:nvPr>
            <p:ph type="title"/>
          </p:nvPr>
        </p:nvSpPr>
        <p:spPr>
          <a:xfrm>
            <a:off x="628650" y="365126"/>
            <a:ext cx="6858828" cy="1325563"/>
          </a:xfr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lstStyle/>
          <a:p>
            <a:r>
              <a:rPr lang="es-ES" dirty="0"/>
              <a:t>PROTOCOLOS DE INGRESOS    </a:t>
            </a:r>
            <a:br>
              <a:rPr lang="es-ES" dirty="0"/>
            </a:br>
            <a:endParaRPr lang="es-ES" dirty="0"/>
          </a:p>
        </p:txBody>
      </p:sp>
      <p:sp>
        <p:nvSpPr>
          <p:cNvPr id="3" name="Marcador de contenido 2">
            <a:extLst>
              <a:ext uri="{FF2B5EF4-FFF2-40B4-BE49-F238E27FC236}">
                <a16:creationId xmlns:a16="http://schemas.microsoft.com/office/drawing/2014/main" id="{6563CA16-BA78-42F8-B3C0-A2D9F4DAA9C2}"/>
              </a:ext>
            </a:extLst>
          </p:cNvPr>
          <p:cNvSpPr>
            <a:spLocks noGrp="1"/>
          </p:cNvSpPr>
          <p:nvPr>
            <p:ph idx="1"/>
          </p:nvPr>
        </p:nvSpPr>
        <p:spPr>
          <a:xfrm>
            <a:off x="482876" y="1654454"/>
            <a:ext cx="7886700" cy="4351338"/>
          </a:xfrm>
        </p:spPr>
        <p:txBody>
          <a:bodyPr>
            <a:normAutofit fontScale="92500" lnSpcReduction="10000"/>
          </a:bodyPr>
          <a:lstStyle/>
          <a:p>
            <a:r>
              <a:rPr lang="es-ES" dirty="0"/>
              <a:t>Revisa tu estado de salud.</a:t>
            </a:r>
          </a:p>
          <a:p>
            <a:r>
              <a:rPr lang="es-ES" dirty="0"/>
              <a:t>No olvides en una maleta o tula especial  toalla, jabón o champú liquido de preferencia,  chancletas, gorro, gafas, vestido de baño en lycra ( una sola pieza niñas) y una bolsa de plástico.</a:t>
            </a:r>
          </a:p>
          <a:p>
            <a:r>
              <a:rPr lang="es-ES" dirty="0"/>
              <a:t>Deja en casa manillas, aretes, cadena y demás. </a:t>
            </a:r>
          </a:p>
          <a:p>
            <a:r>
              <a:rPr lang="es-ES" dirty="0"/>
              <a:t>Evita llegar maquillada ya que esto contamina el agua que todos vamos a usar.</a:t>
            </a:r>
          </a:p>
          <a:p>
            <a:r>
              <a:rPr lang="es-ES" dirty="0"/>
              <a:t>Mantener en todo momento una buena actitud, respeto, compromiso, y cuidado del escenario. </a:t>
            </a:r>
          </a:p>
          <a:p>
            <a:r>
              <a:rPr lang="es-ES" dirty="0"/>
              <a:t>No uso de ropa interior.</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p:txBody>
      </p:sp>
    </p:spTree>
    <p:extLst>
      <p:ext uri="{BB962C8B-B14F-4D97-AF65-F5344CB8AC3E}">
        <p14:creationId xmlns:p14="http://schemas.microsoft.com/office/powerpoint/2010/main" val="3169571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14C2610E-FDBA-4E4D-8D9B-5AC482160EAF}"/>
              </a:ext>
            </a:extLst>
          </p:cNvPr>
          <p:cNvSpPr txBox="1"/>
          <p:nvPr/>
        </p:nvSpPr>
        <p:spPr>
          <a:xfrm>
            <a:off x="196775" y="1225689"/>
            <a:ext cx="7832034" cy="5632311"/>
          </a:xfrm>
          <a:prstGeom prst="rect">
            <a:avLst/>
          </a:prstGeom>
          <a:noFill/>
        </p:spPr>
        <p:txBody>
          <a:bodyPr wrap="square" rtlCol="0">
            <a:spAutoFit/>
          </a:bodyPr>
          <a:lstStyle/>
          <a:p>
            <a:endParaRPr lang="es-ES" sz="2400" dirty="0">
              <a:latin typeface="Arial" panose="020B0604020202020204" pitchFamily="34" charset="0"/>
              <a:cs typeface="Arial" panose="020B0604020202020204" pitchFamily="34" charset="0"/>
            </a:endParaRPr>
          </a:p>
          <a:p>
            <a:r>
              <a:rPr lang="es-ES" sz="2400" dirty="0">
                <a:latin typeface="Arial" panose="020B0604020202020204" pitchFamily="34" charset="0"/>
                <a:cs typeface="Arial" panose="020B0604020202020204" pitchFamily="34" charset="0"/>
              </a:rPr>
              <a:t>Antecedentes Médicos o patologías y el consentimiento informado firmado por los padres de familia o acudientes.</a:t>
            </a:r>
          </a:p>
          <a:p>
            <a:endParaRPr lang="es-ES" sz="2400" dirty="0">
              <a:latin typeface="Arial" panose="020B0604020202020204" pitchFamily="34" charset="0"/>
              <a:cs typeface="Arial" panose="020B0604020202020204" pitchFamily="34" charset="0"/>
            </a:endParaRPr>
          </a:p>
          <a:p>
            <a:r>
              <a:rPr lang="es-ES" sz="2000" dirty="0">
                <a:latin typeface="Arial" panose="020B0604020202020204" pitchFamily="34" charset="0"/>
                <a:cs typeface="Arial" panose="020B0604020202020204" pitchFamily="34" charset="0"/>
              </a:rPr>
              <a:t>. En dado caso que presente síntomas como: </a:t>
            </a:r>
          </a:p>
          <a:p>
            <a:r>
              <a:rPr lang="es-ES" sz="2000" dirty="0">
                <a:latin typeface="Arial" panose="020B0604020202020204" pitchFamily="34" charset="0"/>
                <a:cs typeface="Arial" panose="020B0604020202020204" pitchFamily="34" charset="0"/>
              </a:rPr>
              <a:t>. Fiebre </a:t>
            </a:r>
          </a:p>
          <a:p>
            <a:r>
              <a:rPr lang="es-ES" sz="2000" dirty="0">
                <a:latin typeface="Arial" panose="020B0604020202020204" pitchFamily="34" charset="0"/>
                <a:cs typeface="Arial" panose="020B0604020202020204" pitchFamily="34" charset="0"/>
              </a:rPr>
              <a:t>. Tos seca</a:t>
            </a:r>
          </a:p>
          <a:p>
            <a:r>
              <a:rPr lang="es-ES" sz="2000" dirty="0">
                <a:latin typeface="Arial" panose="020B0604020202020204" pitchFamily="34" charset="0"/>
                <a:cs typeface="Arial" panose="020B0604020202020204" pitchFamily="34" charset="0"/>
              </a:rPr>
              <a:t>. Escalofríos </a:t>
            </a:r>
            <a:endParaRPr lang="es-ES" sz="2000" b="1" i="1" dirty="0">
              <a:latin typeface="Arial" panose="020B0604020202020204" pitchFamily="34" charset="0"/>
              <a:cs typeface="Arial" panose="020B0604020202020204" pitchFamily="34" charset="0"/>
            </a:endParaRPr>
          </a:p>
          <a:p>
            <a:r>
              <a:rPr lang="es-ES" sz="2000" dirty="0">
                <a:latin typeface="Arial" panose="020B0604020202020204" pitchFamily="34" charset="0"/>
                <a:cs typeface="Arial" panose="020B0604020202020204" pitchFamily="34" charset="0"/>
              </a:rPr>
              <a:t>. Debilidad, Cansancio </a:t>
            </a:r>
          </a:p>
          <a:p>
            <a:r>
              <a:rPr lang="es-ES" sz="2000" dirty="0">
                <a:latin typeface="Arial" panose="020B0604020202020204" pitchFamily="34" charset="0"/>
                <a:cs typeface="Arial" panose="020B0604020202020204" pitchFamily="34" charset="0"/>
              </a:rPr>
              <a:t>. Dolor de Cabeza </a:t>
            </a:r>
          </a:p>
          <a:p>
            <a:r>
              <a:rPr lang="es-ES" sz="2000" dirty="0">
                <a:latin typeface="Arial" panose="020B0604020202020204" pitchFamily="34" charset="0"/>
                <a:cs typeface="Arial" panose="020B0604020202020204" pitchFamily="34" charset="0"/>
              </a:rPr>
              <a:t>. Congestión Nasal </a:t>
            </a:r>
          </a:p>
          <a:p>
            <a:r>
              <a:rPr lang="es-ES" sz="2000" dirty="0">
                <a:latin typeface="Arial" panose="020B0604020202020204" pitchFamily="34" charset="0"/>
                <a:cs typeface="Arial" panose="020B0604020202020204" pitchFamily="34" charset="0"/>
              </a:rPr>
              <a:t>. Dolor de Garganta</a:t>
            </a:r>
          </a:p>
          <a:p>
            <a:r>
              <a:rPr lang="es-ES" sz="2000" dirty="0">
                <a:latin typeface="Arial" panose="020B0604020202020204" pitchFamily="34" charset="0"/>
                <a:cs typeface="Arial" panose="020B0604020202020204" pitchFamily="34" charset="0"/>
              </a:rPr>
              <a:t>. Periodo menstrual</a:t>
            </a:r>
          </a:p>
          <a:p>
            <a:endParaRPr lang="es-ES" sz="2000" dirty="0">
              <a:latin typeface="Arial" panose="020B0604020202020204" pitchFamily="34" charset="0"/>
              <a:cs typeface="Arial" panose="020B0604020202020204" pitchFamily="34" charset="0"/>
            </a:endParaRPr>
          </a:p>
          <a:p>
            <a:r>
              <a:rPr lang="es-ES" sz="2000" dirty="0">
                <a:latin typeface="Arial" panose="020B0604020202020204" pitchFamily="34" charset="0"/>
                <a:cs typeface="Arial" panose="020B0604020202020204" pitchFamily="34" charset="0"/>
              </a:rPr>
              <a:t>NO ASISTIR AL CENTRO </a:t>
            </a:r>
          </a:p>
          <a:p>
            <a:r>
              <a:rPr lang="es-ES" sz="2000" dirty="0">
                <a:latin typeface="Arial" panose="020B0604020202020204" pitchFamily="34" charset="0"/>
                <a:cs typeface="Arial" panose="020B0604020202020204" pitchFamily="34" charset="0"/>
              </a:rPr>
              <a:t>DE INTERES. IR A LA EPS</a:t>
            </a:r>
          </a:p>
        </p:txBody>
      </p:sp>
      <p:sp>
        <p:nvSpPr>
          <p:cNvPr id="2" name="Título 1">
            <a:extLst>
              <a:ext uri="{FF2B5EF4-FFF2-40B4-BE49-F238E27FC236}">
                <a16:creationId xmlns:a16="http://schemas.microsoft.com/office/drawing/2014/main" id="{D828C6DC-372C-F5E9-4CD1-26AFC02B4864}"/>
              </a:ext>
            </a:extLst>
          </p:cNvPr>
          <p:cNvSpPr>
            <a:spLocks noGrp="1"/>
          </p:cNvSpPr>
          <p:nvPr>
            <p:ph type="title"/>
          </p:nvPr>
        </p:nvSpPr>
        <p:spPr>
          <a:xfrm>
            <a:off x="323850" y="365127"/>
            <a:ext cx="6455641" cy="1020566"/>
          </a:xfr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lstStyle/>
          <a:p>
            <a:r>
              <a:rPr lang="es-ES" dirty="0"/>
              <a:t>ANTECEDENTES MÉDICOS</a:t>
            </a:r>
          </a:p>
        </p:txBody>
      </p:sp>
    </p:spTree>
    <p:extLst>
      <p:ext uri="{BB962C8B-B14F-4D97-AF65-F5344CB8AC3E}">
        <p14:creationId xmlns:p14="http://schemas.microsoft.com/office/powerpoint/2010/main" val="3187611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45C37C-7939-4479-8613-480710C85295}"/>
              </a:ext>
            </a:extLst>
          </p:cNvPr>
          <p:cNvSpPr>
            <a:spLocks noGrp="1"/>
          </p:cNvSpPr>
          <p:nvPr>
            <p:ph type="title"/>
          </p:nvPr>
        </p:nvSpPr>
        <p:spPr>
          <a:xfrm>
            <a:off x="21295" y="1"/>
            <a:ext cx="7413826" cy="1666188"/>
          </a:xfr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normAutofit fontScale="90000"/>
          </a:bodyPr>
          <a:lstStyle/>
          <a:p>
            <a:r>
              <a:rPr lang="es-ES" dirty="0"/>
              <a:t>MATERIAL  ADECUADO     Y OBLIGATORIO PARA LA PRACTICA DEPORTIVA (NATACIÓN) </a:t>
            </a:r>
          </a:p>
        </p:txBody>
      </p:sp>
      <p:sp>
        <p:nvSpPr>
          <p:cNvPr id="3" name="Marcador de contenido 2">
            <a:extLst>
              <a:ext uri="{FF2B5EF4-FFF2-40B4-BE49-F238E27FC236}">
                <a16:creationId xmlns:a16="http://schemas.microsoft.com/office/drawing/2014/main" id="{7CC0F8FE-AF9A-466E-9D0A-C55C2057711D}"/>
              </a:ext>
            </a:extLst>
          </p:cNvPr>
          <p:cNvSpPr>
            <a:spLocks noGrp="1"/>
          </p:cNvSpPr>
          <p:nvPr>
            <p:ph idx="1"/>
          </p:nvPr>
        </p:nvSpPr>
        <p:spPr>
          <a:xfrm>
            <a:off x="394910" y="1590261"/>
            <a:ext cx="8225939" cy="4586702"/>
          </a:xfrm>
        </p:spPr>
        <p:txBody>
          <a:bodyPr>
            <a:normAutofit/>
          </a:bodyPr>
          <a:lstStyle/>
          <a:p>
            <a:pPr marL="0" indent="0">
              <a:buNone/>
            </a:pPr>
            <a:endParaRPr lang="es-ES" dirty="0"/>
          </a:p>
          <a:p>
            <a:pPr marL="0" indent="0">
              <a:buNone/>
            </a:pPr>
            <a:r>
              <a:rPr lang="es-ES" dirty="0"/>
              <a:t>1. Vestido de baño</a:t>
            </a:r>
          </a:p>
          <a:p>
            <a:pPr marL="514350" indent="-514350">
              <a:buFont typeface="+mj-lt"/>
              <a:buAutoNum type="arabicPeriod"/>
            </a:pPr>
            <a:endParaRPr lang="es-ES" dirty="0"/>
          </a:p>
          <a:p>
            <a:pPr marL="0" indent="0">
              <a:buNone/>
            </a:pPr>
            <a:r>
              <a:rPr lang="es-ES" dirty="0"/>
              <a:t>2. Toalla  </a:t>
            </a:r>
          </a:p>
          <a:p>
            <a:pPr marL="514350" indent="-514350">
              <a:buFont typeface="+mj-lt"/>
              <a:buAutoNum type="arabicPeriod"/>
            </a:pPr>
            <a:endParaRPr lang="es-ES" dirty="0"/>
          </a:p>
          <a:p>
            <a:pPr marL="0" indent="0">
              <a:buNone/>
            </a:pPr>
            <a:r>
              <a:rPr lang="es-ES" dirty="0"/>
              <a:t>3. Chanclas </a:t>
            </a:r>
          </a:p>
          <a:p>
            <a:pPr marL="0" indent="0">
              <a:buNone/>
            </a:pPr>
            <a:endParaRPr lang="es-ES" dirty="0"/>
          </a:p>
          <a:p>
            <a:pPr marL="0" indent="0">
              <a:buNone/>
            </a:pPr>
            <a:r>
              <a:rPr lang="es-ES" dirty="0"/>
              <a:t>4. Gorro </a:t>
            </a:r>
          </a:p>
        </p:txBody>
      </p:sp>
      <p:pic>
        <p:nvPicPr>
          <p:cNvPr id="3074" name="Picture 2" descr="Toalla de Manos, Imperial La Josefina | Toallas y Batas de baño | Baño y  Cuidado personal | Categoría | The Home Store Site">
            <a:extLst>
              <a:ext uri="{FF2B5EF4-FFF2-40B4-BE49-F238E27FC236}">
                <a16:creationId xmlns:a16="http://schemas.microsoft.com/office/drawing/2014/main" id="{D78EEB78-78EC-48D8-83F2-CE8E781608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6413" y="2446504"/>
            <a:ext cx="2266639" cy="2266639"/>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9">
            <a:extLst>
              <a:ext uri="{FF2B5EF4-FFF2-40B4-BE49-F238E27FC236}">
                <a16:creationId xmlns:a16="http://schemas.microsoft.com/office/drawing/2014/main" id="{84938241-337B-4028-A3B9-16ED19BE425C}"/>
              </a:ext>
            </a:extLst>
          </p:cNvPr>
          <p:cNvPicPr>
            <a:picLocks noChangeAspect="1"/>
          </p:cNvPicPr>
          <p:nvPr/>
        </p:nvPicPr>
        <p:blipFill>
          <a:blip r:embed="rId3"/>
          <a:stretch>
            <a:fillRect/>
          </a:stretch>
        </p:blipFill>
        <p:spPr>
          <a:xfrm>
            <a:off x="5883052" y="4443267"/>
            <a:ext cx="1264959" cy="1295553"/>
          </a:xfrm>
          <a:prstGeom prst="rect">
            <a:avLst/>
          </a:prstGeom>
        </p:spPr>
      </p:pic>
      <p:pic>
        <p:nvPicPr>
          <p:cNvPr id="4" name="Imagen 3">
            <a:extLst>
              <a:ext uri="{FF2B5EF4-FFF2-40B4-BE49-F238E27FC236}">
                <a16:creationId xmlns:a16="http://schemas.microsoft.com/office/drawing/2014/main" id="{7A5A527B-18A5-70D2-EAC2-F8466C1120F5}"/>
              </a:ext>
            </a:extLst>
          </p:cNvPr>
          <p:cNvPicPr>
            <a:picLocks noChangeAspect="1"/>
          </p:cNvPicPr>
          <p:nvPr/>
        </p:nvPicPr>
        <p:blipFill rotWithShape="1">
          <a:blip r:embed="rId4"/>
          <a:srcRect t="21642" b="21709"/>
          <a:stretch/>
        </p:blipFill>
        <p:spPr>
          <a:xfrm>
            <a:off x="3194397" y="4524778"/>
            <a:ext cx="2143125" cy="1214042"/>
          </a:xfrm>
          <a:prstGeom prst="rect">
            <a:avLst/>
          </a:prstGeom>
        </p:spPr>
      </p:pic>
    </p:spTree>
    <p:extLst>
      <p:ext uri="{BB962C8B-B14F-4D97-AF65-F5344CB8AC3E}">
        <p14:creationId xmlns:p14="http://schemas.microsoft.com/office/powerpoint/2010/main" val="3311586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D8688F-06D3-407E-8603-A014A00CD5F1}"/>
              </a:ext>
            </a:extLst>
          </p:cNvPr>
          <p:cNvSpPr>
            <a:spLocks noGrp="1"/>
          </p:cNvSpPr>
          <p:nvPr>
            <p:ph type="title"/>
          </p:nvPr>
        </p:nvSpPr>
        <p:spPr>
          <a:xfrm>
            <a:off x="628650" y="365127"/>
            <a:ext cx="7886700" cy="522770"/>
          </a:xfr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a:normAutofit fontScale="90000"/>
          </a:bodyPr>
          <a:lstStyle/>
          <a:p>
            <a:r>
              <a:rPr lang="es-ES" dirty="0"/>
              <a:t>VESTIDOS DE BAÑO </a:t>
            </a:r>
          </a:p>
        </p:txBody>
      </p:sp>
      <p:sp>
        <p:nvSpPr>
          <p:cNvPr id="3" name="Marcador de contenido 2">
            <a:extLst>
              <a:ext uri="{FF2B5EF4-FFF2-40B4-BE49-F238E27FC236}">
                <a16:creationId xmlns:a16="http://schemas.microsoft.com/office/drawing/2014/main" id="{A3E5531A-566F-4730-B20E-6A62522CA612}"/>
              </a:ext>
            </a:extLst>
          </p:cNvPr>
          <p:cNvSpPr>
            <a:spLocks noGrp="1"/>
          </p:cNvSpPr>
          <p:nvPr>
            <p:ph idx="1"/>
          </p:nvPr>
        </p:nvSpPr>
        <p:spPr>
          <a:xfrm>
            <a:off x="628650" y="887897"/>
            <a:ext cx="7150376" cy="5289066"/>
          </a:xfrm>
        </p:spPr>
        <p:txBody>
          <a:bodyPr/>
          <a:lstStyle/>
          <a:p>
            <a:r>
              <a:rPr lang="es-ES" dirty="0"/>
              <a:t>Vestidos de baño licrado </a:t>
            </a:r>
          </a:p>
          <a:p>
            <a:r>
              <a:rPr lang="es-ES" dirty="0"/>
              <a:t>Niñas vestido de baño  enterizo </a:t>
            </a:r>
          </a:p>
          <a:p>
            <a:r>
              <a:rPr lang="es-ES" dirty="0"/>
              <a:t>Niños pantaloneta </a:t>
            </a:r>
          </a:p>
          <a:p>
            <a:r>
              <a:rPr lang="es-ES" dirty="0"/>
              <a:t>Gorro de tela o silicona</a:t>
            </a:r>
          </a:p>
          <a:p>
            <a:r>
              <a:rPr lang="es-ES" dirty="0"/>
              <a:t>Cabello recogido </a:t>
            </a:r>
          </a:p>
          <a:p>
            <a:r>
              <a:rPr lang="es-ES" dirty="0"/>
              <a:t>Gafas (opcional)</a:t>
            </a:r>
          </a:p>
          <a:p>
            <a:endParaRPr lang="es-ES" dirty="0"/>
          </a:p>
          <a:p>
            <a:endParaRPr lang="es-ES" dirty="0"/>
          </a:p>
        </p:txBody>
      </p:sp>
      <p:grpSp>
        <p:nvGrpSpPr>
          <p:cNvPr id="14" name="Grupo 13">
            <a:extLst>
              <a:ext uri="{FF2B5EF4-FFF2-40B4-BE49-F238E27FC236}">
                <a16:creationId xmlns:a16="http://schemas.microsoft.com/office/drawing/2014/main" id="{7E3B2DD5-6314-4DDB-A365-55C06635F864}"/>
              </a:ext>
            </a:extLst>
          </p:cNvPr>
          <p:cNvGrpSpPr/>
          <p:nvPr/>
        </p:nvGrpSpPr>
        <p:grpSpPr>
          <a:xfrm>
            <a:off x="6105525" y="-18441"/>
            <a:ext cx="3038475" cy="4662355"/>
            <a:chOff x="4572000" y="1515924"/>
            <a:chExt cx="3333750" cy="4276725"/>
          </a:xfrm>
        </p:grpSpPr>
        <p:pic>
          <p:nvPicPr>
            <p:cNvPr id="4" name="Imagen 3">
              <a:extLst>
                <a:ext uri="{FF2B5EF4-FFF2-40B4-BE49-F238E27FC236}">
                  <a16:creationId xmlns:a16="http://schemas.microsoft.com/office/drawing/2014/main" id="{21CC682E-4203-42B4-A73B-71500E187C92}"/>
                </a:ext>
              </a:extLst>
            </p:cNvPr>
            <p:cNvPicPr>
              <a:picLocks noChangeAspect="1"/>
            </p:cNvPicPr>
            <p:nvPr/>
          </p:nvPicPr>
          <p:blipFill>
            <a:blip r:embed="rId2"/>
            <a:stretch>
              <a:fillRect/>
            </a:stretch>
          </p:blipFill>
          <p:spPr>
            <a:xfrm>
              <a:off x="4572000" y="1515924"/>
              <a:ext cx="3333750" cy="4276725"/>
            </a:xfrm>
            <a:prstGeom prst="rect">
              <a:avLst/>
            </a:prstGeom>
          </p:spPr>
        </p:pic>
        <p:cxnSp>
          <p:nvCxnSpPr>
            <p:cNvPr id="6" name="Conector recto 5">
              <a:extLst>
                <a:ext uri="{FF2B5EF4-FFF2-40B4-BE49-F238E27FC236}">
                  <a16:creationId xmlns:a16="http://schemas.microsoft.com/office/drawing/2014/main" id="{5A1F1AB6-37D4-4732-86EA-7CE82F57D262}"/>
                </a:ext>
              </a:extLst>
            </p:cNvPr>
            <p:cNvCxnSpPr/>
            <p:nvPr/>
          </p:nvCxnSpPr>
          <p:spPr>
            <a:xfrm flipH="1">
              <a:off x="6643895" y="1758295"/>
              <a:ext cx="1086678" cy="1719470"/>
            </a:xfrm>
            <a:prstGeom prst="line">
              <a:avLst/>
            </a:prstGeom>
          </p:spPr>
          <p:style>
            <a:lnRef idx="3">
              <a:schemeClr val="accent2"/>
            </a:lnRef>
            <a:fillRef idx="0">
              <a:schemeClr val="accent2"/>
            </a:fillRef>
            <a:effectRef idx="2">
              <a:schemeClr val="accent2"/>
            </a:effectRef>
            <a:fontRef idx="minor">
              <a:schemeClr val="tx1"/>
            </a:fontRef>
          </p:style>
        </p:cxnSp>
        <p:cxnSp>
          <p:nvCxnSpPr>
            <p:cNvPr id="8" name="Conector recto 7">
              <a:extLst>
                <a:ext uri="{FF2B5EF4-FFF2-40B4-BE49-F238E27FC236}">
                  <a16:creationId xmlns:a16="http://schemas.microsoft.com/office/drawing/2014/main" id="{A15E49B8-A84F-459F-861E-4D47998DA064}"/>
                </a:ext>
              </a:extLst>
            </p:cNvPr>
            <p:cNvCxnSpPr/>
            <p:nvPr/>
          </p:nvCxnSpPr>
          <p:spPr>
            <a:xfrm>
              <a:off x="6473686" y="1709530"/>
              <a:ext cx="1179444" cy="1719470"/>
            </a:xfrm>
            <a:prstGeom prst="line">
              <a:avLst/>
            </a:prstGeom>
          </p:spPr>
          <p:style>
            <a:lnRef idx="3">
              <a:schemeClr val="accent2"/>
            </a:lnRef>
            <a:fillRef idx="0">
              <a:schemeClr val="accent2"/>
            </a:fillRef>
            <a:effectRef idx="2">
              <a:schemeClr val="accent2"/>
            </a:effectRef>
            <a:fontRef idx="minor">
              <a:schemeClr val="tx1"/>
            </a:fontRef>
          </p:style>
        </p:cxnSp>
      </p:grpSp>
      <p:pic>
        <p:nvPicPr>
          <p:cNvPr id="15" name="Imagen 14">
            <a:extLst>
              <a:ext uri="{FF2B5EF4-FFF2-40B4-BE49-F238E27FC236}">
                <a16:creationId xmlns:a16="http://schemas.microsoft.com/office/drawing/2014/main" id="{86C9A3EE-CEAA-4450-94FC-CA2658C41EC2}"/>
              </a:ext>
            </a:extLst>
          </p:cNvPr>
          <p:cNvPicPr>
            <a:picLocks noChangeAspect="1"/>
          </p:cNvPicPr>
          <p:nvPr/>
        </p:nvPicPr>
        <p:blipFill>
          <a:blip r:embed="rId3"/>
          <a:stretch>
            <a:fillRect/>
          </a:stretch>
        </p:blipFill>
        <p:spPr>
          <a:xfrm>
            <a:off x="4446396" y="1828597"/>
            <a:ext cx="1787197" cy="1338673"/>
          </a:xfrm>
          <a:prstGeom prst="rect">
            <a:avLst/>
          </a:prstGeom>
        </p:spPr>
      </p:pic>
      <p:pic>
        <p:nvPicPr>
          <p:cNvPr id="16" name="Imagen 15">
            <a:extLst>
              <a:ext uri="{FF2B5EF4-FFF2-40B4-BE49-F238E27FC236}">
                <a16:creationId xmlns:a16="http://schemas.microsoft.com/office/drawing/2014/main" id="{3706839D-D3B7-4BFE-8FCE-28DCC348165C}"/>
              </a:ext>
            </a:extLst>
          </p:cNvPr>
          <p:cNvPicPr>
            <a:picLocks noChangeAspect="1"/>
          </p:cNvPicPr>
          <p:nvPr/>
        </p:nvPicPr>
        <p:blipFill>
          <a:blip r:embed="rId4"/>
          <a:stretch>
            <a:fillRect/>
          </a:stretch>
        </p:blipFill>
        <p:spPr>
          <a:xfrm>
            <a:off x="4757530" y="3429000"/>
            <a:ext cx="1440874" cy="1416138"/>
          </a:xfrm>
          <a:prstGeom prst="rect">
            <a:avLst/>
          </a:prstGeom>
        </p:spPr>
      </p:pic>
      <p:pic>
        <p:nvPicPr>
          <p:cNvPr id="17" name="Imagen 16">
            <a:extLst>
              <a:ext uri="{FF2B5EF4-FFF2-40B4-BE49-F238E27FC236}">
                <a16:creationId xmlns:a16="http://schemas.microsoft.com/office/drawing/2014/main" id="{55347D0D-A248-4489-8051-002A2172870E}"/>
              </a:ext>
            </a:extLst>
          </p:cNvPr>
          <p:cNvPicPr>
            <a:picLocks noChangeAspect="1"/>
          </p:cNvPicPr>
          <p:nvPr/>
        </p:nvPicPr>
        <p:blipFill rotWithShape="1">
          <a:blip r:embed="rId5"/>
          <a:srcRect t="21642" b="21709"/>
          <a:stretch/>
        </p:blipFill>
        <p:spPr>
          <a:xfrm>
            <a:off x="1766689" y="4756061"/>
            <a:ext cx="2143125" cy="1214042"/>
          </a:xfrm>
          <a:prstGeom prst="rect">
            <a:avLst/>
          </a:prstGeom>
        </p:spPr>
      </p:pic>
      <p:pic>
        <p:nvPicPr>
          <p:cNvPr id="18" name="Imagen 17">
            <a:extLst>
              <a:ext uri="{FF2B5EF4-FFF2-40B4-BE49-F238E27FC236}">
                <a16:creationId xmlns:a16="http://schemas.microsoft.com/office/drawing/2014/main" id="{589A99CF-C380-41FD-AC80-15B37567F7BF}"/>
              </a:ext>
            </a:extLst>
          </p:cNvPr>
          <p:cNvPicPr>
            <a:picLocks noChangeAspect="1"/>
          </p:cNvPicPr>
          <p:nvPr/>
        </p:nvPicPr>
        <p:blipFill>
          <a:blip r:embed="rId6"/>
          <a:stretch>
            <a:fillRect/>
          </a:stretch>
        </p:blipFill>
        <p:spPr>
          <a:xfrm>
            <a:off x="4418874" y="4924567"/>
            <a:ext cx="1995178" cy="1995178"/>
          </a:xfrm>
          <a:prstGeom prst="rect">
            <a:avLst/>
          </a:prstGeom>
        </p:spPr>
      </p:pic>
    </p:spTree>
    <p:extLst>
      <p:ext uri="{BB962C8B-B14F-4D97-AF65-F5344CB8AC3E}">
        <p14:creationId xmlns:p14="http://schemas.microsoft.com/office/powerpoint/2010/main" val="834986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039B28F9-1423-4435-A88A-F579F7137B58}"/>
              </a:ext>
            </a:extLst>
          </p:cNvPr>
          <p:cNvSpPr>
            <a:spLocks noGrp="1"/>
          </p:cNvSpPr>
          <p:nvPr>
            <p:ph idx="1"/>
          </p:nvPr>
        </p:nvSpPr>
        <p:spPr>
          <a:xfrm>
            <a:off x="297345" y="384313"/>
            <a:ext cx="7886700" cy="5792650"/>
          </a:xfrm>
        </p:spPr>
        <p:txBody>
          <a:bodyPr/>
          <a:lstStyle/>
          <a:p>
            <a:r>
              <a:rPr lang="es-ES" dirty="0"/>
              <a:t>Calzado chanclas (limpias)</a:t>
            </a:r>
          </a:p>
          <a:p>
            <a:endParaRPr lang="es-ES" dirty="0"/>
          </a:p>
          <a:p>
            <a:endParaRPr lang="es-ES" dirty="0"/>
          </a:p>
          <a:p>
            <a:endParaRPr lang="es-ES" dirty="0"/>
          </a:p>
          <a:p>
            <a:endParaRPr lang="es-ES" dirty="0"/>
          </a:p>
          <a:p>
            <a:r>
              <a:rPr lang="es-ES" dirty="0"/>
              <a:t>Maleta grande, toalla, bolsa grande.</a:t>
            </a:r>
          </a:p>
          <a:p>
            <a:endParaRPr lang="es-ES" dirty="0"/>
          </a:p>
          <a:p>
            <a:endParaRPr lang="es-ES" dirty="0"/>
          </a:p>
          <a:p>
            <a:endParaRPr lang="es-ES" dirty="0"/>
          </a:p>
          <a:p>
            <a:pPr marL="0" indent="0">
              <a:buNone/>
            </a:pPr>
            <a:r>
              <a:rPr lang="es-ES" dirty="0"/>
              <a:t> </a:t>
            </a:r>
          </a:p>
          <a:p>
            <a:endParaRPr lang="es-ES" dirty="0"/>
          </a:p>
          <a:p>
            <a:endParaRPr lang="es-ES" dirty="0"/>
          </a:p>
        </p:txBody>
      </p:sp>
      <p:pic>
        <p:nvPicPr>
          <p:cNvPr id="4098" name="Picture 2" descr="Las mejores chanclas y calzado para las actividades del verano">
            <a:extLst>
              <a:ext uri="{FF2B5EF4-FFF2-40B4-BE49-F238E27FC236}">
                <a16:creationId xmlns:a16="http://schemas.microsoft.com/office/drawing/2014/main" id="{A59C6A39-1FED-407A-A415-6B14BD61BB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594" y="804242"/>
            <a:ext cx="4276725" cy="2095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id="{74957280-CBD3-4E24-BD5D-0F7070CD0AE7}"/>
              </a:ext>
            </a:extLst>
          </p:cNvPr>
          <p:cNvPicPr>
            <a:picLocks noChangeAspect="1"/>
          </p:cNvPicPr>
          <p:nvPr/>
        </p:nvPicPr>
        <p:blipFill>
          <a:blip r:embed="rId3"/>
          <a:stretch>
            <a:fillRect/>
          </a:stretch>
        </p:blipFill>
        <p:spPr>
          <a:xfrm>
            <a:off x="0" y="3415024"/>
            <a:ext cx="2419350" cy="1895475"/>
          </a:xfrm>
          <a:prstGeom prst="rect">
            <a:avLst/>
          </a:prstGeom>
        </p:spPr>
      </p:pic>
      <p:pic>
        <p:nvPicPr>
          <p:cNvPr id="4100" name="Picture 4" descr="TOALLA CUERPO COMPLETO - HOTELES Y SPA - Impro Profesionales en  Promocionales">
            <a:extLst>
              <a:ext uri="{FF2B5EF4-FFF2-40B4-BE49-F238E27FC236}">
                <a16:creationId xmlns:a16="http://schemas.microsoft.com/office/drawing/2014/main" id="{EB18AEE1-CB1C-42B8-A27D-FEFB6F704B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3089" y="3559037"/>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ómo elegir las bolsas de plástico para el sector industrial">
            <a:extLst>
              <a:ext uri="{FF2B5EF4-FFF2-40B4-BE49-F238E27FC236}">
                <a16:creationId xmlns:a16="http://schemas.microsoft.com/office/drawing/2014/main" id="{6317DBA0-AB8F-46E9-BF27-175EC6316F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815074"/>
            <a:ext cx="3048000" cy="1495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3620020"/>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10622</TotalTime>
  <Words>996</Words>
  <Application>Microsoft Office PowerPoint</Application>
  <PresentationFormat>Carta (216 x 279 mm)</PresentationFormat>
  <Paragraphs>111</Paragraphs>
  <Slides>16</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16</vt:i4>
      </vt:variant>
    </vt:vector>
  </HeadingPairs>
  <TitlesOfParts>
    <vt:vector size="21" baseType="lpstr">
      <vt:lpstr>Arial</vt:lpstr>
      <vt:lpstr>Calibri</vt:lpstr>
      <vt:lpstr>Calibri Light</vt:lpstr>
      <vt:lpstr>Times New Roman</vt:lpstr>
      <vt:lpstr>Tema de Office</vt:lpstr>
      <vt:lpstr>BIENVENIDOS A NATACION </vt:lpstr>
      <vt:lpstr>Presentación de PowerPoint</vt:lpstr>
      <vt:lpstr>Presentación de PowerPoint</vt:lpstr>
      <vt:lpstr>Presentación de PowerPoint</vt:lpstr>
      <vt:lpstr>PROTOCOLOS DE INGRESOS     </vt:lpstr>
      <vt:lpstr>ANTECEDENTES MÉDICOS</vt:lpstr>
      <vt:lpstr>MATERIAL  ADECUADO     Y OBLIGATORIO PARA LA PRACTICA DEPORTIVA (NATACIÓN) </vt:lpstr>
      <vt:lpstr>VESTIDOS DE BAÑO </vt:lpstr>
      <vt:lpstr>Presentación de PowerPoint</vt:lpstr>
      <vt:lpstr>Al llegar al escenario deportivo </vt:lpstr>
      <vt:lpstr>Presentación de PowerPoint</vt:lpstr>
      <vt:lpstr>Durante el uso de los escenarios </vt:lpstr>
      <vt:lpstr>REGLAMENTO USO DE LA PISCINA </vt:lpstr>
      <vt:lpstr>AL SALIR DEL ESCENARIO</vt:lpstr>
      <vt:lpstr>PROHIBIDO </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Gloria Rocio Hernandez Duarte</dc:creator>
  <cp:lastModifiedBy>PITA BENAVIDES MARJORY FERNANDA</cp:lastModifiedBy>
  <cp:revision>239</cp:revision>
  <dcterms:created xsi:type="dcterms:W3CDTF">2020-01-07T20:33:32Z</dcterms:created>
  <dcterms:modified xsi:type="dcterms:W3CDTF">2025-02-10T17:48:53Z</dcterms:modified>
</cp:coreProperties>
</file>