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9" r:id="rId5"/>
    <p:sldId id="262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Orfeo </a:t>
            </a:r>
            <a:r>
              <a:rPr lang="en-US" b="1" dirty="0" err="1"/>
              <a:t>en</a:t>
            </a:r>
            <a:r>
              <a:rPr lang="en-US" b="1" dirty="0"/>
              <a:t> </a:t>
            </a:r>
            <a:r>
              <a:rPr lang="en-US" b="1" dirty="0" err="1"/>
              <a:t>bandejas</a:t>
            </a:r>
            <a:r>
              <a:rPr lang="en-US" b="1" dirty="0"/>
              <a:t> por area </a:t>
            </a:r>
            <a:r>
              <a:rPr lang="en-US" b="1" dirty="0" err="1"/>
              <a:t>protegida</a:t>
            </a:r>
            <a:endParaRPr lang="en-US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Hoja1!$B$6</c:f>
              <c:strCache>
                <c:ptCount val="1"/>
                <c:pt idx="0">
                  <c:v>Cant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Hoja1!$A$7:$A$14</c:f>
              <c:strCache>
                <c:ptCount val="8"/>
                <c:pt idx="0">
                  <c:v>ANU Estoraques</c:v>
                </c:pt>
                <c:pt idx="1">
                  <c:v>PNN Catatumbo </c:v>
                </c:pt>
                <c:pt idx="2">
                  <c:v>PNN Cocuy</c:v>
                </c:pt>
                <c:pt idx="3">
                  <c:v>PNN Pisba</c:v>
                </c:pt>
                <c:pt idx="4">
                  <c:v>PNN Tama</c:v>
                </c:pt>
                <c:pt idx="5">
                  <c:v>PNN Yariguies</c:v>
                </c:pt>
                <c:pt idx="6">
                  <c:v>SFF Guanenta</c:v>
                </c:pt>
                <c:pt idx="7">
                  <c:v>SFF Iguaque</c:v>
                </c:pt>
              </c:strCache>
            </c:strRef>
          </c:cat>
          <c:val>
            <c:numRef>
              <c:f>Hoja1!$B$7:$B$14</c:f>
              <c:numCache>
                <c:formatCode>General</c:formatCode>
                <c:ptCount val="8"/>
                <c:pt idx="0">
                  <c:v>5</c:v>
                </c:pt>
                <c:pt idx="1">
                  <c:v>6</c:v>
                </c:pt>
                <c:pt idx="2">
                  <c:v>16</c:v>
                </c:pt>
                <c:pt idx="3">
                  <c:v>18</c:v>
                </c:pt>
                <c:pt idx="4">
                  <c:v>24</c:v>
                </c:pt>
                <c:pt idx="5">
                  <c:v>28</c:v>
                </c:pt>
                <c:pt idx="6">
                  <c:v>14</c:v>
                </c:pt>
                <c:pt idx="7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E6-4FCD-8C2F-5B3BB11560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51009184"/>
        <c:axId val="851009600"/>
        <c:axId val="0"/>
      </c:bar3DChart>
      <c:catAx>
        <c:axId val="85100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51009600"/>
        <c:crosses val="autoZero"/>
        <c:auto val="1"/>
        <c:lblAlgn val="ctr"/>
        <c:lblOffset val="100"/>
        <c:noMultiLvlLbl val="0"/>
      </c:catAx>
      <c:valAx>
        <c:axId val="851009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51009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800" b="1" i="0" baseline="0">
                <a:effectLst/>
              </a:rPr>
              <a:t>ORFEOS en Bandeja por dependencia DTAN</a:t>
            </a:r>
            <a:endParaRPr lang="es-CO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Hoja1!$A$28</c:f>
              <c:strCache>
                <c:ptCount val="1"/>
                <c:pt idx="0">
                  <c:v>DTAN Tecnica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Hoja1!$B$27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Hoja1!$B$28</c:f>
              <c:numCache>
                <c:formatCode>General</c:formatCode>
                <c:ptCount val="1"/>
                <c:pt idx="0">
                  <c:v>190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DF-4AA3-B733-8D4B794615B8}"/>
            </c:ext>
          </c:extLst>
        </c:ser>
        <c:ser>
          <c:idx val="1"/>
          <c:order val="1"/>
          <c:tx>
            <c:strRef>
              <c:f>Hoja1!$A$29</c:f>
              <c:strCache>
                <c:ptCount val="1"/>
                <c:pt idx="0">
                  <c:v>DTAN Gestion Humana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Hoja1!$B$27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Hoja1!$B$29</c:f>
              <c:numCache>
                <c:formatCode>General</c:formatCode>
                <c:ptCount val="1"/>
                <c:pt idx="0">
                  <c:v>176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DF-4AA3-B733-8D4B794615B8}"/>
            </c:ext>
          </c:extLst>
        </c:ser>
        <c:ser>
          <c:idx val="2"/>
          <c:order val="2"/>
          <c:tx>
            <c:strRef>
              <c:f>Hoja1!$A$30</c:f>
              <c:strCache>
                <c:ptCount val="1"/>
                <c:pt idx="0">
                  <c:v>DTAN Administrativa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Hoja1!$B$27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Hoja1!$B$30</c:f>
              <c:numCache>
                <c:formatCode>General</c:formatCode>
                <c:ptCount val="1"/>
                <c:pt idx="0">
                  <c:v>173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4DF-4AA3-B733-8D4B794615B8}"/>
            </c:ext>
          </c:extLst>
        </c:ser>
        <c:ser>
          <c:idx val="3"/>
          <c:order val="3"/>
          <c:tx>
            <c:strRef>
              <c:f>Hoja1!$A$31</c:f>
              <c:strCache>
                <c:ptCount val="1"/>
                <c:pt idx="0">
                  <c:v>DTAN Procesos Corporativos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Hoja1!$B$27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Hoja1!$B$31</c:f>
              <c:numCache>
                <c:formatCode>General</c:formatCode>
                <c:ptCount val="1"/>
                <c:pt idx="0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4DF-4AA3-B733-8D4B794615B8}"/>
            </c:ext>
          </c:extLst>
        </c:ser>
        <c:ser>
          <c:idx val="4"/>
          <c:order val="4"/>
          <c:tx>
            <c:strRef>
              <c:f>Hoja1!$A$32</c:f>
              <c:strCache>
                <c:ptCount val="1"/>
                <c:pt idx="0">
                  <c:v>DTAN Juridica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Hoja1!$B$27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Hoja1!$B$32</c:f>
              <c:numCache>
                <c:formatCode>General</c:formatCode>
                <c:ptCount val="1"/>
                <c:pt idx="0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4DF-4AA3-B733-8D4B794615B8}"/>
            </c:ext>
          </c:extLst>
        </c:ser>
        <c:ser>
          <c:idx val="5"/>
          <c:order val="5"/>
          <c:tx>
            <c:strRef>
              <c:f>Hoja1!$A$33</c:f>
              <c:strCache>
                <c:ptCount val="1"/>
                <c:pt idx="0">
                  <c:v>DTAN Correspondencia 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Hoja1!$B$27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Hoja1!$B$33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4DF-4AA3-B733-8D4B794615B8}"/>
            </c:ext>
          </c:extLst>
        </c:ser>
        <c:ser>
          <c:idx val="6"/>
          <c:order val="6"/>
          <c:tx>
            <c:strRef>
              <c:f>Hoja1!$A$34</c:f>
              <c:strCache>
                <c:ptCount val="1"/>
                <c:pt idx="0">
                  <c:v>DTAN Direccion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Hoja1!$B$27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Hoja1!$B$34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4DF-4AA3-B733-8D4B794615B8}"/>
            </c:ext>
          </c:extLst>
        </c:ser>
        <c:ser>
          <c:idx val="7"/>
          <c:order val="7"/>
          <c:tx>
            <c:strRef>
              <c:f>Hoja1!$A$35</c:f>
              <c:strCache>
                <c:ptCount val="1"/>
                <c:pt idx="0">
                  <c:v>DTAN Financiera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Hoja1!$B$27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Hoja1!$B$35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4DF-4AA3-B733-8D4B794615B8}"/>
            </c:ext>
          </c:extLst>
        </c:ser>
        <c:ser>
          <c:idx val="8"/>
          <c:order val="8"/>
          <c:tx>
            <c:strRef>
              <c:f>Hoja1!$A$36</c:f>
              <c:strCache>
                <c:ptCount val="1"/>
                <c:pt idx="0">
                  <c:v>DTAN Planeacion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Hoja1!$B$27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Hoja1!$B$36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DF-4AA3-B733-8D4B794615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06461472"/>
        <c:axId val="906460640"/>
        <c:axId val="0"/>
      </c:bar3DChart>
      <c:catAx>
        <c:axId val="906461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06460640"/>
        <c:crosses val="autoZero"/>
        <c:auto val="1"/>
        <c:lblAlgn val="ctr"/>
        <c:lblOffset val="100"/>
        <c:noMultiLvlLbl val="0"/>
      </c:catAx>
      <c:valAx>
        <c:axId val="906460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906461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800" b="0" i="0" baseline="0">
                <a:effectLst/>
              </a:rPr>
              <a:t>Orfeos vigencias anteriores</a:t>
            </a:r>
            <a:endParaRPr lang="es-CO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Hoja1!$A$43</c:f>
              <c:strCache>
                <c:ptCount val="1"/>
                <c:pt idx="0">
                  <c:v> EDWIN TREJOS PAEZ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Hoja1!$B$42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Hoja1!$B$43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1A-477E-9A0B-7F662FA3FAB8}"/>
            </c:ext>
          </c:extLst>
        </c:ser>
        <c:ser>
          <c:idx val="1"/>
          <c:order val="1"/>
          <c:tx>
            <c:strRef>
              <c:f>Hoja1!$A$44</c:f>
              <c:strCache>
                <c:ptCount val="1"/>
                <c:pt idx="0">
                  <c:v> DIEGO SANCHEZ POLO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Hoja1!$B$42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Hoja1!$B$44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1A-477E-9A0B-7F662FA3FAB8}"/>
            </c:ext>
          </c:extLst>
        </c:ser>
        <c:ser>
          <c:idx val="2"/>
          <c:order val="2"/>
          <c:tx>
            <c:strRef>
              <c:f>Hoja1!$A$45</c:f>
              <c:strCache>
                <c:ptCount val="1"/>
                <c:pt idx="0">
                  <c:v>JHON  PALACIOS VERGEL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Hoja1!$B$42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Hoja1!$B$45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1A-477E-9A0B-7F662FA3FAB8}"/>
            </c:ext>
          </c:extLst>
        </c:ser>
        <c:ser>
          <c:idx val="3"/>
          <c:order val="3"/>
          <c:tx>
            <c:strRef>
              <c:f>Hoja1!$A$46</c:f>
              <c:strCache>
                <c:ptCount val="1"/>
                <c:pt idx="0">
                  <c:v> NEIDY ASTRID ORTIZ LUNA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Hoja1!$B$42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Hoja1!$B$46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A1A-477E-9A0B-7F662FA3FA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44962832"/>
        <c:axId val="1444964496"/>
        <c:axId val="0"/>
      </c:bar3DChart>
      <c:catAx>
        <c:axId val="1444962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44964496"/>
        <c:crosses val="autoZero"/>
        <c:auto val="1"/>
        <c:lblAlgn val="ctr"/>
        <c:lblOffset val="100"/>
        <c:noMultiLvlLbl val="0"/>
      </c:catAx>
      <c:valAx>
        <c:axId val="1444964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44962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USUARIOS CON MAS ORFEOS EN BANDEJA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Hoja1!$A$53</c:f>
              <c:strCache>
                <c:ptCount val="1"/>
                <c:pt idx="0">
                  <c:v>LUZ STELLA HERRERA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Hoja1!$B$53</c:f>
              <c:numCache>
                <c:formatCode>General</c:formatCode>
                <c:ptCount val="1"/>
                <c:pt idx="0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5B-4C91-B35B-D6E2A189D26A}"/>
            </c:ext>
          </c:extLst>
        </c:ser>
        <c:ser>
          <c:idx val="1"/>
          <c:order val="1"/>
          <c:tx>
            <c:strRef>
              <c:f>Hoja1!$A$54</c:f>
              <c:strCache>
                <c:ptCount val="1"/>
                <c:pt idx="0">
                  <c:v>LEONOR VARON RODRIGUEZ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Hoja1!$B$54</c:f>
              <c:numCache>
                <c:formatCode>General</c:formatCode>
                <c:ptCount val="1"/>
                <c:pt idx="0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5B-4C91-B35B-D6E2A189D26A}"/>
            </c:ext>
          </c:extLst>
        </c:ser>
        <c:ser>
          <c:idx val="2"/>
          <c:order val="2"/>
          <c:tx>
            <c:strRef>
              <c:f>Hoja1!$A$55</c:f>
              <c:strCache>
                <c:ptCount val="1"/>
                <c:pt idx="0">
                  <c:v>DIEGO FERNANDO SANCHEZ POLO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Hoja1!$B$55</c:f>
              <c:numCache>
                <c:formatCode>General</c:formatCode>
                <c:ptCount val="1"/>
                <c:pt idx="0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5B-4C91-B35B-D6E2A189D26A}"/>
            </c:ext>
          </c:extLst>
        </c:ser>
        <c:ser>
          <c:idx val="3"/>
          <c:order val="3"/>
          <c:tx>
            <c:strRef>
              <c:f>Hoja1!$A$56</c:f>
              <c:strCache>
                <c:ptCount val="1"/>
                <c:pt idx="0">
                  <c:v>LICY JOHANA SUAREZ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Hoja1!$B$56</c:f>
              <c:numCache>
                <c:formatCode>General</c:formatCode>
                <c:ptCount val="1"/>
                <c:pt idx="0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B5B-4C91-B35B-D6E2A189D26A}"/>
            </c:ext>
          </c:extLst>
        </c:ser>
        <c:ser>
          <c:idx val="4"/>
          <c:order val="4"/>
          <c:tx>
            <c:strRef>
              <c:f>Hoja1!$A$57</c:f>
              <c:strCache>
                <c:ptCount val="1"/>
                <c:pt idx="0">
                  <c:v>EDWIN GABRIEL TREJOS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Hoja1!$B$57</c:f>
              <c:numCache>
                <c:formatCode>General</c:formatCode>
                <c:ptCount val="1"/>
                <c:pt idx="0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B5B-4C91-B35B-D6E2A189D26A}"/>
            </c:ext>
          </c:extLst>
        </c:ser>
        <c:ser>
          <c:idx val="5"/>
          <c:order val="5"/>
          <c:tx>
            <c:strRef>
              <c:f>Hoja1!$A$58</c:f>
              <c:strCache>
                <c:ptCount val="1"/>
                <c:pt idx="0">
                  <c:v>ELIZABETH AMPARO TORRADO BENITEZ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Hoja1!$B$58</c:f>
              <c:numCache>
                <c:formatCode>General</c:formatCode>
                <c:ptCount val="1"/>
                <c:pt idx="0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B5B-4C91-B35B-D6E2A189D26A}"/>
            </c:ext>
          </c:extLst>
        </c:ser>
        <c:ser>
          <c:idx val="6"/>
          <c:order val="6"/>
          <c:tx>
            <c:strRef>
              <c:f>Hoja1!$A$59</c:f>
              <c:strCache>
                <c:ptCount val="1"/>
                <c:pt idx="0">
                  <c:v>VIVIANA ANDREA CARDENAS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Hoja1!$B$59</c:f>
              <c:numCache>
                <c:formatCode>General</c:formatCode>
                <c:ptCount val="1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B5B-4C91-B35B-D6E2A189D26A}"/>
            </c:ext>
          </c:extLst>
        </c:ser>
        <c:ser>
          <c:idx val="7"/>
          <c:order val="7"/>
          <c:tx>
            <c:strRef>
              <c:f>Hoja1!$A$60</c:f>
              <c:strCache>
                <c:ptCount val="1"/>
                <c:pt idx="0">
                  <c:v>MILENA MONTOYA BETANCURT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Hoja1!$B$60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B5B-4C91-B35B-D6E2A189D26A}"/>
            </c:ext>
          </c:extLst>
        </c:ser>
        <c:ser>
          <c:idx val="8"/>
          <c:order val="8"/>
          <c:tx>
            <c:strRef>
              <c:f>Hoja1!$A$61</c:f>
              <c:strCache>
                <c:ptCount val="1"/>
                <c:pt idx="0">
                  <c:v>Jessica Elizeth Contreras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Hoja1!$B$61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5B-4C91-B35B-D6E2A189D26A}"/>
            </c:ext>
          </c:extLst>
        </c:ser>
        <c:ser>
          <c:idx val="9"/>
          <c:order val="9"/>
          <c:tx>
            <c:strRef>
              <c:f>Hoja1!$A$62</c:f>
              <c:strCache>
                <c:ptCount val="1"/>
                <c:pt idx="0">
                  <c:v>HAROLD MORENO VALDERRAMA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Hoja1!$B$62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B5B-4C91-B35B-D6E2A189D26A}"/>
            </c:ext>
          </c:extLst>
        </c:ser>
        <c:ser>
          <c:idx val="10"/>
          <c:order val="10"/>
          <c:tx>
            <c:strRef>
              <c:f>Hoja1!$A$63</c:f>
              <c:strCache>
                <c:ptCount val="1"/>
                <c:pt idx="0">
                  <c:v>JANNETH CONSTANZA PARRA SEGURA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Hoja1!$B$63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B5B-4C91-B35B-D6E2A189D26A}"/>
            </c:ext>
          </c:extLst>
        </c:ser>
        <c:ser>
          <c:idx val="11"/>
          <c:order val="11"/>
          <c:tx>
            <c:strRef>
              <c:f>Hoja1!$A$64</c:f>
              <c:strCache>
                <c:ptCount val="1"/>
                <c:pt idx="0">
                  <c:v>YECCY ALEJANDRO LOZANO ROBLES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Hoja1!$B$64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B5B-4C91-B35B-D6E2A189D26A}"/>
            </c:ext>
          </c:extLst>
        </c:ser>
        <c:ser>
          <c:idx val="12"/>
          <c:order val="12"/>
          <c:tx>
            <c:strRef>
              <c:f>Hoja1!$A$65</c:f>
              <c:strCache>
                <c:ptCount val="1"/>
                <c:pt idx="0">
                  <c:v>KAREN NATALIE CORREDOR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Hoja1!$B$65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B5B-4C91-B35B-D6E2A189D26A}"/>
            </c:ext>
          </c:extLst>
        </c:ser>
        <c:ser>
          <c:idx val="13"/>
          <c:order val="13"/>
          <c:tx>
            <c:strRef>
              <c:f>Hoja1!$A$66</c:f>
              <c:strCache>
                <c:ptCount val="1"/>
                <c:pt idx="0">
                  <c:v>PEDRO PABLO CACERES PRADA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Hoja1!$B$52</c:f>
              <c:strCache>
                <c:ptCount val="1"/>
                <c:pt idx="0">
                  <c:v>cant </c:v>
                </c:pt>
              </c:strCache>
            </c:strRef>
          </c:cat>
          <c:val>
            <c:numRef>
              <c:f>Hoja1!$B$66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B5B-4C91-B35B-D6E2A189D2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48429984"/>
        <c:axId val="1448426656"/>
      </c:barChart>
      <c:catAx>
        <c:axId val="144842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48426656"/>
        <c:crosses val="autoZero"/>
        <c:auto val="1"/>
        <c:lblAlgn val="ctr"/>
        <c:lblOffset val="100"/>
        <c:noMultiLvlLbl val="0"/>
      </c:catAx>
      <c:valAx>
        <c:axId val="1448426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48429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AA7BEB-48D0-47B7-8496-171D2F15D6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0EB022A-FFD1-4887-B1B9-CD3FF61316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C6FFAB-ADA1-4F0C-BAB3-18AD4F4FB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712F90-5CD6-4344-BD8B-8C006B514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4A6CB3-22CE-4DF4-AC97-0F50F0C4A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6785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45F279-4C75-4228-A37D-FB8A5EB3B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66868A0-4CE2-4B5A-BE0F-CAD42D3C3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210A54-D713-4A56-BF1B-A52824881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DAE79D-63C0-4C90-83FE-53125BA4D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E689FD-2C61-4B47-B56D-E8848E667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0913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C564F45-B506-4902-ABF4-9EDA1A5202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EF4611F-D1AB-4A84-9349-A66E713B2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B1C5F4-916D-47B2-BF97-9044CA43C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9CD2DF-BF35-42A7-B4A8-EF2E2E00E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4998D5-FB25-4481-89D4-3A1AD4852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5174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0CB08A-63BB-46AB-B6B2-09545C070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3150827-6028-414C-BE8F-5B7A9914C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814C84-62D6-4ECC-94E1-228CDAA1B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403166-2255-4412-84F4-185E66642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E2989A-66DF-482E-9292-2E8F43EC4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0259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8570D6-D6A9-44E3-8191-5553C1168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5B03A51-CF56-4A1A-B8B9-5FBCB1F73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C81C19-A2F7-4941-97DB-EDBE1B34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530EDF-5F48-45F9-A672-CD23A9A12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28384D-2105-4017-A857-20337EE32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037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4B25C3-A008-4ACB-9BE8-A1F87941F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FA034B-7E94-484F-B12C-E63047A2CA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061BAA7-B689-4CC9-8BF6-99165682E0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1A6E791-6E1C-4CDA-B503-7B1F709E9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938635-34F8-42A8-8516-36CFAADEB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644895F-4712-48A1-BCE2-70EFD4B48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131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7B142B-6B69-4A06-955F-D3D52E4B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BFBE60-43F1-4EC8-8407-531A1311E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E9FF693-CF79-4874-A6BE-87A163D34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855A49A-A4EC-43CE-A55C-C972B7ECE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9F33363-040E-4C08-A132-93270D5C5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1577797-F4F2-4120-8D6F-A1D58E061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91E2BD2-95FE-491A-B4AD-3D19AE1F4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69D5B0-4984-457C-A528-DF544F6D0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927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915DF8-5F4B-483A-B1FB-225778D40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F2305B9-1F0D-42E2-BE7D-A761A2713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7ABEA46-FE67-4D45-9F99-990E49CF0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CF567D7-DEF9-4BCF-A071-32EB942F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896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A91E2E0-56CC-4CC9-9E22-6A84672C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8D0D654-3F75-4BB1-BC7D-99B76745E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917316F-8BC0-4AAD-9129-E7D312E29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449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102FFB-9F54-4B3E-AA32-0FAC8E60F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79D73C-5372-4272-8660-8A85FB850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3D420E4-C505-49BA-8E37-3811FBAFAC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D0E8962-82DF-4E76-8C60-789CBEDD3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B426AF-4743-437F-80DE-2BDE36A71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0D4D0D1-C69F-4D2C-9008-BEE3F45F9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6513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2AB044-CAAA-40DB-A4EA-877328884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A23AF2-EB1B-4AE9-A6F7-0F9990A19E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F676FD2-47A1-40EF-9CB3-7309501A66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E9E8DBC-C21A-4E93-A477-546B870E0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AC7B050-EE27-4A7E-AC62-DC5B60A0A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4F2BB25-623D-475E-9A41-4D80123C2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9936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3FF127F-82E8-4B1F-8F3E-AAB595A2C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D939680-3BE7-4420-9206-581610749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0EEE96-1E82-4E27-83B7-9DEC8E7368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78FF0-BC17-4B87-83DE-CCD558FE341C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AF8560-B01D-47E3-8B84-776EE16E3B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F5FC46-CC6B-45C1-B6B2-B638D5B9D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840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FD2854-05E9-40A4-9F22-B4238C9C21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3260029"/>
            <a:ext cx="10515600" cy="21939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marL="0" indent="0" algn="ctr">
              <a:buNone/>
            </a:pPr>
            <a:r>
              <a:rPr lang="es-MX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marL="0" indent="0" algn="ctr">
              <a:buNone/>
            </a:pPr>
            <a:r>
              <a:rPr lang="es-MX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de diciembre de 2025</a:t>
            </a:r>
            <a:endParaRPr lang="es-CO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CO" sz="40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B623CFF-D082-447A-8F80-EDBC612C0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798" y="681037"/>
            <a:ext cx="1434404" cy="143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43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58D62D2-98D1-435D-ABEF-71310D936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412F751E-344F-440A-914F-772DA8C064E8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de Diciembre de 2025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9985F0A8-43E4-4815-B7EF-A5F9C0621B5B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7CE352E0-B131-4303-9A13-90E38B5B848A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B7D0CC46-9074-4BF2-98FF-373264F90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696644"/>
              </p:ext>
            </p:extLst>
          </p:nvPr>
        </p:nvGraphicFramePr>
        <p:xfrm>
          <a:off x="331496" y="2208592"/>
          <a:ext cx="3099602" cy="23107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9801">
                  <a:extLst>
                    <a:ext uri="{9D8B030D-6E8A-4147-A177-3AD203B41FA5}">
                      <a16:colId xmlns:a16="http://schemas.microsoft.com/office/drawing/2014/main" val="3969757410"/>
                    </a:ext>
                  </a:extLst>
                </a:gridCol>
                <a:gridCol w="1549801">
                  <a:extLst>
                    <a:ext uri="{9D8B030D-6E8A-4147-A177-3AD203B41FA5}">
                      <a16:colId xmlns:a16="http://schemas.microsoft.com/office/drawing/2014/main" val="3535426904"/>
                    </a:ext>
                  </a:extLst>
                </a:gridCol>
              </a:tblGrid>
              <a:tr h="25297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800" u="none" strike="noStrike">
                          <a:effectLst/>
                        </a:rPr>
                        <a:t>Area protegida</a:t>
                      </a:r>
                      <a:endParaRPr lang="es-CO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800" u="none" strike="noStrike">
                          <a:effectLst/>
                        </a:rPr>
                        <a:t>Cant</a:t>
                      </a:r>
                      <a:endParaRPr lang="es-CO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69831202"/>
                  </a:ext>
                </a:extLst>
              </a:tr>
              <a:tr h="22926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ANU Estoraques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5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30002025"/>
                  </a:ext>
                </a:extLst>
              </a:tr>
              <a:tr h="22926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Catatumbo 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6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2303799"/>
                  </a:ext>
                </a:extLst>
              </a:tr>
              <a:tr h="22926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Cocuy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16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58588486"/>
                  </a:ext>
                </a:extLst>
              </a:tr>
              <a:tr h="22926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Pisba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18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82098129"/>
                  </a:ext>
                </a:extLst>
              </a:tr>
              <a:tr h="22926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Tama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24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89167306"/>
                  </a:ext>
                </a:extLst>
              </a:tr>
              <a:tr h="22926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Yariguies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28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48120982"/>
                  </a:ext>
                </a:extLst>
              </a:tr>
              <a:tr h="22926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SFF Guanenta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14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26897096"/>
                  </a:ext>
                </a:extLst>
              </a:tr>
              <a:tr h="22926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SFF Iguaque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 dirty="0">
                          <a:effectLst/>
                        </a:rPr>
                        <a:t>32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08030577"/>
                  </a:ext>
                </a:extLst>
              </a:tr>
            </a:tbl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97BD63D7-CE70-4F7B-B4B0-7F25ECA8DF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5345172"/>
              </p:ext>
            </p:extLst>
          </p:nvPr>
        </p:nvGraphicFramePr>
        <p:xfrm>
          <a:off x="3952831" y="673806"/>
          <a:ext cx="6467475" cy="4386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745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55A9A996-B9E4-4875-8F35-50A2EE082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12ADD70-EB55-4D89-AE5D-30094FD3E957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de DICIEMBRE de 2025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C015BBEA-5B77-4DCF-A096-B809BD5D5397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2985D3E4-6155-486E-9CDE-54788DAE3D46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C0A1D19-2919-47C1-B50B-4745B647A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474490"/>
              </p:ext>
            </p:extLst>
          </p:nvPr>
        </p:nvGraphicFramePr>
        <p:xfrm>
          <a:off x="269875" y="2730470"/>
          <a:ext cx="2896836" cy="21450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8418">
                  <a:extLst>
                    <a:ext uri="{9D8B030D-6E8A-4147-A177-3AD203B41FA5}">
                      <a16:colId xmlns:a16="http://schemas.microsoft.com/office/drawing/2014/main" val="938357501"/>
                    </a:ext>
                  </a:extLst>
                </a:gridCol>
                <a:gridCol w="1448418">
                  <a:extLst>
                    <a:ext uri="{9D8B030D-6E8A-4147-A177-3AD203B41FA5}">
                      <a16:colId xmlns:a16="http://schemas.microsoft.com/office/drawing/2014/main" val="123454810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050" b="1" u="none" strike="noStrike" dirty="0" err="1">
                          <a:effectLst/>
                        </a:rPr>
                        <a:t>Area</a:t>
                      </a:r>
                      <a:r>
                        <a:rPr lang="es-CO" sz="1050" b="1" u="none" strike="noStrike" dirty="0">
                          <a:effectLst/>
                        </a:rPr>
                        <a:t> protegida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050" b="1" u="none" strike="noStrike" dirty="0" err="1">
                          <a:effectLst/>
                        </a:rPr>
                        <a:t>Cant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098898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Tecnica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</a:rPr>
                        <a:t>190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01127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Gestion Humana 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176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671655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Administrativa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>
                          <a:effectLst/>
                        </a:rPr>
                        <a:t>173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944612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Procesos Corporativos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42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461162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Juridica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41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251401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Correspondencia 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247066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Direccion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666652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Financiera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0704218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Planeacion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</a:rPr>
                        <a:t>6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86962"/>
                  </a:ext>
                </a:extLst>
              </a:tr>
            </a:tbl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9CD895BE-76B2-4A50-A84D-F51F9CC370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778433"/>
              </p:ext>
            </p:extLst>
          </p:nvPr>
        </p:nvGraphicFramePr>
        <p:xfrm>
          <a:off x="3452460" y="877150"/>
          <a:ext cx="7672739" cy="4248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5036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606ADEC-8CB5-425F-8A8A-D4C10E65D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A6E373F-5CBB-4CB4-AE1E-51C3D3AB7341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de Diciembre de 2025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6E3C6370-C7C4-468B-9B3D-1062280295EE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3BE1CA0-B6D5-491C-815B-26CA83D1210E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74116B6-E317-4E96-BD8E-AD03065F36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759556"/>
              </p:ext>
            </p:extLst>
          </p:nvPr>
        </p:nvGraphicFramePr>
        <p:xfrm>
          <a:off x="317500" y="2513570"/>
          <a:ext cx="3696235" cy="1238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1995">
                  <a:extLst>
                    <a:ext uri="{9D8B030D-6E8A-4147-A177-3AD203B41FA5}">
                      <a16:colId xmlns:a16="http://schemas.microsoft.com/office/drawing/2014/main" val="1079505274"/>
                    </a:ext>
                  </a:extLst>
                </a:gridCol>
                <a:gridCol w="1634240">
                  <a:extLst>
                    <a:ext uri="{9D8B030D-6E8A-4147-A177-3AD203B41FA5}">
                      <a16:colId xmlns:a16="http://schemas.microsoft.com/office/drawing/2014/main" val="1878890984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USUARIO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cant 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6951262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 EDWIN TREJOS PAEZ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20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0326892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 DIEGO SANCHEZ POLO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5064972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JHON  PALACIOS VERGEL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8247921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 NEIDY ASTRID ORTIZ LUNA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1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4809536"/>
                  </a:ext>
                </a:extLst>
              </a:tr>
            </a:tbl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C246287E-AC74-4F0B-B23C-51F7960B39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8635888"/>
              </p:ext>
            </p:extLst>
          </p:nvPr>
        </p:nvGraphicFramePr>
        <p:xfrm>
          <a:off x="3852758" y="766121"/>
          <a:ext cx="7341394" cy="42725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87390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606ADEC-8CB5-425F-8A8A-D4C10E65D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A6E373F-5CBB-4CB4-AE1E-51C3D3AB7341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de Diciembre de 2025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6E3C6370-C7C4-468B-9B3D-1062280295EE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3BE1CA0-B6D5-491C-815B-26CA83D1210E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A7A9E0D-823A-4FFE-8305-3171037F3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04914"/>
              </p:ext>
            </p:extLst>
          </p:nvPr>
        </p:nvGraphicFramePr>
        <p:xfrm>
          <a:off x="313832" y="1811701"/>
          <a:ext cx="4279900" cy="29146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87600">
                  <a:extLst>
                    <a:ext uri="{9D8B030D-6E8A-4147-A177-3AD203B41FA5}">
                      <a16:colId xmlns:a16="http://schemas.microsoft.com/office/drawing/2014/main" val="3022606737"/>
                    </a:ext>
                  </a:extLst>
                </a:gridCol>
                <a:gridCol w="1892300">
                  <a:extLst>
                    <a:ext uri="{9D8B030D-6E8A-4147-A177-3AD203B41FA5}">
                      <a16:colId xmlns:a16="http://schemas.microsoft.com/office/drawing/2014/main" val="2205384712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USUARIO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cant 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442069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LUZ STELLA HERRERA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151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289939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LEONOR VARON RODRIGUEZ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66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16918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DIEGO FERNANDO SANCHEZ POLO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62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066603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LICY JOHANA SUAREZ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59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584568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EDWIN GABRIEL TREJOS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47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46491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ELIZABETH AMPARO TORRADO BENITEZ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44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932732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VIVIANA ANDREA CARDENAS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071159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MILENA MONTOYA BETANCURT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25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044908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Jessica Elizeth Contreras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382532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HAROLD MORENO VALDERRAMA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090285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JANNETH CONSTANZA PARRA SEGURA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702470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YECCY ALEJANDRO LOZANO ROBLES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756725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KAREN NATALIE CORREDOR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14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677140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>
                          <a:effectLst/>
                        </a:rPr>
                        <a:t>PEDRO PABLO CACERES PRADA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</a:rPr>
                        <a:t>13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23402380"/>
                  </a:ext>
                </a:extLst>
              </a:tr>
            </a:tbl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18F1E31-0545-4EF5-922F-0A0DC1F9AF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5811146"/>
              </p:ext>
            </p:extLst>
          </p:nvPr>
        </p:nvGraphicFramePr>
        <p:xfrm>
          <a:off x="4855368" y="685808"/>
          <a:ext cx="6741319" cy="4717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377752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225</Words>
  <Application>Microsoft Office PowerPoint</Application>
  <PresentationFormat>Panorámica</PresentationFormat>
  <Paragraphs>97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VICTOR MANUEL RODRIGUEZ ROJAS</dc:creator>
  <cp:lastModifiedBy>VICTOR MANUEL RODRIGUEZ ROJAS</cp:lastModifiedBy>
  <cp:revision>33</cp:revision>
  <dcterms:created xsi:type="dcterms:W3CDTF">2025-04-28T14:18:15Z</dcterms:created>
  <dcterms:modified xsi:type="dcterms:W3CDTF">2025-12-10T21:43:16Z</dcterms:modified>
</cp:coreProperties>
</file>