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6"/>
  </p:notesMasterIdLst>
  <p:sldIdLst>
    <p:sldId id="487" r:id="rId5"/>
    <p:sldId id="604" r:id="rId6"/>
    <p:sldId id="605" r:id="rId7"/>
    <p:sldId id="606" r:id="rId8"/>
    <p:sldId id="607" r:id="rId9"/>
    <p:sldId id="608" r:id="rId10"/>
    <p:sldId id="609" r:id="rId11"/>
    <p:sldId id="610" r:id="rId12"/>
    <p:sldId id="572" r:id="rId13"/>
    <p:sldId id="573" r:id="rId14"/>
    <p:sldId id="575" r:id="rId15"/>
    <p:sldId id="576" r:id="rId16"/>
    <p:sldId id="599" r:id="rId17"/>
    <p:sldId id="600" r:id="rId18"/>
    <p:sldId id="579" r:id="rId19"/>
    <p:sldId id="580" r:id="rId20"/>
    <p:sldId id="581" r:id="rId21"/>
    <p:sldId id="582" r:id="rId22"/>
    <p:sldId id="583" r:id="rId23"/>
    <p:sldId id="584" r:id="rId24"/>
    <p:sldId id="577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370" y="-4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74BFFE-9274-430D-BDDD-2915EE2A3458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A04155A-4D82-4BDA-AE0E-1A3F36991D23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s-ES"/>
            <a:t>Mantienen la viabilidad del organismo</a:t>
          </a:r>
          <a:endParaRPr lang="en-US"/>
        </a:p>
      </dgm:t>
    </dgm:pt>
    <dgm:pt modelId="{82321711-0185-4EDB-892B-23249685A510}" type="parTrans" cxnId="{B98003E0-C3C6-4F08-8B15-2FBDB7F3D100}">
      <dgm:prSet/>
      <dgm:spPr/>
      <dgm:t>
        <a:bodyPr/>
        <a:lstStyle/>
        <a:p>
          <a:endParaRPr lang="en-US"/>
        </a:p>
      </dgm:t>
    </dgm:pt>
    <dgm:pt modelId="{56F37BD9-AFC5-4223-BA42-5C3E2E8B42ED}" type="sibTrans" cxnId="{B98003E0-C3C6-4F08-8B15-2FBDB7F3D100}">
      <dgm:prSet/>
      <dgm:spPr/>
      <dgm:t>
        <a:bodyPr/>
        <a:lstStyle/>
        <a:p>
          <a:endParaRPr lang="en-US"/>
        </a:p>
      </dgm:t>
    </dgm:pt>
    <dgm:pt modelId="{576800D1-A917-4EF9-863F-D1AF14A2559F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s-ES"/>
            <a:t>Controlada por mecanismos de verificación y equilibrio</a:t>
          </a:r>
          <a:endParaRPr lang="en-US"/>
        </a:p>
      </dgm:t>
    </dgm:pt>
    <dgm:pt modelId="{76810470-F75E-4993-9576-EDDF55B653A0}" type="parTrans" cxnId="{CEB955AB-DD5D-433E-A23F-2BE701E3E1FB}">
      <dgm:prSet/>
      <dgm:spPr/>
      <dgm:t>
        <a:bodyPr/>
        <a:lstStyle/>
        <a:p>
          <a:endParaRPr lang="en-US"/>
        </a:p>
      </dgm:t>
    </dgm:pt>
    <dgm:pt modelId="{5ED1ED58-8627-445C-A76E-CC1CD7D98FDD}" type="sibTrans" cxnId="{CEB955AB-DD5D-433E-A23F-2BE701E3E1FB}">
      <dgm:prSet/>
      <dgm:spPr/>
      <dgm:t>
        <a:bodyPr/>
        <a:lstStyle/>
        <a:p>
          <a:endParaRPr lang="en-US"/>
        </a:p>
      </dgm:t>
    </dgm:pt>
    <dgm:pt modelId="{4A342526-BFBA-4F5C-9791-AE0C594987A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s-ES"/>
            <a:t>Metabolismo normal o anormal-----control</a:t>
          </a:r>
          <a:endParaRPr lang="en-US"/>
        </a:p>
      </dgm:t>
    </dgm:pt>
    <dgm:pt modelId="{13E6BC84-5C4A-420B-99E7-0E171964B1EC}" type="parTrans" cxnId="{58967C46-F3B6-4FBF-88B8-54C46120A7FD}">
      <dgm:prSet/>
      <dgm:spPr/>
      <dgm:t>
        <a:bodyPr/>
        <a:lstStyle/>
        <a:p>
          <a:endParaRPr lang="en-US"/>
        </a:p>
      </dgm:t>
    </dgm:pt>
    <dgm:pt modelId="{06E4B5E2-8316-4351-AC08-BD0921BC48FF}" type="sibTrans" cxnId="{58967C46-F3B6-4FBF-88B8-54C46120A7FD}">
      <dgm:prSet/>
      <dgm:spPr/>
      <dgm:t>
        <a:bodyPr/>
        <a:lstStyle/>
        <a:p>
          <a:endParaRPr lang="en-US"/>
        </a:p>
      </dgm:t>
    </dgm:pt>
    <dgm:pt modelId="{CCBDC721-67B0-452B-B9D1-FAFB1D577B6D}" type="pres">
      <dgm:prSet presAssocID="{5B74BFFE-9274-430D-BDDD-2915EE2A3458}" presName="root" presStyleCnt="0">
        <dgm:presLayoutVars>
          <dgm:dir/>
          <dgm:resizeHandles val="exact"/>
        </dgm:presLayoutVars>
      </dgm:prSet>
      <dgm:spPr/>
    </dgm:pt>
    <dgm:pt modelId="{3CA5CF26-0343-4C61-A288-0B0AB1B33B17}" type="pres">
      <dgm:prSet presAssocID="{DA04155A-4D82-4BDA-AE0E-1A3F36991D23}" presName="compNode" presStyleCnt="0"/>
      <dgm:spPr/>
    </dgm:pt>
    <dgm:pt modelId="{0F47A8F0-668B-448A-805B-66F4685B421B}" type="pres">
      <dgm:prSet presAssocID="{DA04155A-4D82-4BDA-AE0E-1A3F36991D23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096718FE-9DBF-40AA-84C7-9D42695F0B6F}" type="pres">
      <dgm:prSet presAssocID="{DA04155A-4D82-4BDA-AE0E-1A3F36991D2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ze"/>
        </a:ext>
      </dgm:extLst>
    </dgm:pt>
    <dgm:pt modelId="{BCF5B766-160C-4713-AC74-CA2BE2148E09}" type="pres">
      <dgm:prSet presAssocID="{DA04155A-4D82-4BDA-AE0E-1A3F36991D23}" presName="spaceRect" presStyleCnt="0"/>
      <dgm:spPr/>
    </dgm:pt>
    <dgm:pt modelId="{608976BC-6305-4ABB-9A4C-084C7131373A}" type="pres">
      <dgm:prSet presAssocID="{DA04155A-4D82-4BDA-AE0E-1A3F36991D23}" presName="textRect" presStyleLbl="revTx" presStyleIdx="0" presStyleCnt="3">
        <dgm:presLayoutVars>
          <dgm:chMax val="1"/>
          <dgm:chPref val="1"/>
        </dgm:presLayoutVars>
      </dgm:prSet>
      <dgm:spPr/>
    </dgm:pt>
    <dgm:pt modelId="{5CB066C7-FC25-42F7-88A7-737F90E3005F}" type="pres">
      <dgm:prSet presAssocID="{56F37BD9-AFC5-4223-BA42-5C3E2E8B42ED}" presName="sibTrans" presStyleCnt="0"/>
      <dgm:spPr/>
    </dgm:pt>
    <dgm:pt modelId="{4B950DBF-C25B-4FAF-9E1E-8EF503644883}" type="pres">
      <dgm:prSet presAssocID="{576800D1-A917-4EF9-863F-D1AF14A2559F}" presName="compNode" presStyleCnt="0"/>
      <dgm:spPr/>
    </dgm:pt>
    <dgm:pt modelId="{23C5EF9C-7403-4315-9E1D-CA956D70414E}" type="pres">
      <dgm:prSet presAssocID="{576800D1-A917-4EF9-863F-D1AF14A2559F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9DB72198-DA9A-499E-83BE-F96B64B6632A}" type="pres">
      <dgm:prSet presAssocID="{576800D1-A917-4EF9-863F-D1AF14A2559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2FBEDDBE-F05C-43E9-A865-4C638C7FEAD4}" type="pres">
      <dgm:prSet presAssocID="{576800D1-A917-4EF9-863F-D1AF14A2559F}" presName="spaceRect" presStyleCnt="0"/>
      <dgm:spPr/>
    </dgm:pt>
    <dgm:pt modelId="{673F7BDD-8CC0-4C13-9244-AC3560F85996}" type="pres">
      <dgm:prSet presAssocID="{576800D1-A917-4EF9-863F-D1AF14A2559F}" presName="textRect" presStyleLbl="revTx" presStyleIdx="1" presStyleCnt="3">
        <dgm:presLayoutVars>
          <dgm:chMax val="1"/>
          <dgm:chPref val="1"/>
        </dgm:presLayoutVars>
      </dgm:prSet>
      <dgm:spPr/>
    </dgm:pt>
    <dgm:pt modelId="{8606B60C-0A4E-4E19-9982-3752170E72BF}" type="pres">
      <dgm:prSet presAssocID="{5ED1ED58-8627-445C-A76E-CC1CD7D98FDD}" presName="sibTrans" presStyleCnt="0"/>
      <dgm:spPr/>
    </dgm:pt>
    <dgm:pt modelId="{9C5B1A22-BC95-472F-B574-E479CFE65F1B}" type="pres">
      <dgm:prSet presAssocID="{4A342526-BFBA-4F5C-9791-AE0C594987A1}" presName="compNode" presStyleCnt="0"/>
      <dgm:spPr/>
    </dgm:pt>
    <dgm:pt modelId="{9E36AD26-4C33-4E37-A984-0020A50A9508}" type="pres">
      <dgm:prSet presAssocID="{4A342526-BFBA-4F5C-9791-AE0C594987A1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E70BD8D2-A58D-4291-99AD-76387E6ACB6D}" type="pres">
      <dgm:prSet presAssocID="{4A342526-BFBA-4F5C-9791-AE0C594987A1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rt Organ"/>
        </a:ext>
      </dgm:extLst>
    </dgm:pt>
    <dgm:pt modelId="{391FDE54-D98B-434E-9A2E-38A6EE300669}" type="pres">
      <dgm:prSet presAssocID="{4A342526-BFBA-4F5C-9791-AE0C594987A1}" presName="spaceRect" presStyleCnt="0"/>
      <dgm:spPr/>
    </dgm:pt>
    <dgm:pt modelId="{12C132B1-51BA-465A-8E03-0FDAFEA3191A}" type="pres">
      <dgm:prSet presAssocID="{4A342526-BFBA-4F5C-9791-AE0C594987A1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3630C512-337B-2B4E-9D2D-1865FA6FA69B}" type="presOf" srcId="{576800D1-A917-4EF9-863F-D1AF14A2559F}" destId="{673F7BDD-8CC0-4C13-9244-AC3560F85996}" srcOrd="0" destOrd="0" presId="urn:microsoft.com/office/officeart/2018/5/layout/IconLeafLabelList"/>
    <dgm:cxn modelId="{58967C46-F3B6-4FBF-88B8-54C46120A7FD}" srcId="{5B74BFFE-9274-430D-BDDD-2915EE2A3458}" destId="{4A342526-BFBA-4F5C-9791-AE0C594987A1}" srcOrd="2" destOrd="0" parTransId="{13E6BC84-5C4A-420B-99E7-0E171964B1EC}" sibTransId="{06E4B5E2-8316-4351-AC08-BD0921BC48FF}"/>
    <dgm:cxn modelId="{4B7A988D-A8C3-9A43-9CF0-7D894457224A}" type="presOf" srcId="{4A342526-BFBA-4F5C-9791-AE0C594987A1}" destId="{12C132B1-51BA-465A-8E03-0FDAFEA3191A}" srcOrd="0" destOrd="0" presId="urn:microsoft.com/office/officeart/2018/5/layout/IconLeafLabelList"/>
    <dgm:cxn modelId="{3DFA8C9B-8954-1B41-BD30-8EC934F3B766}" type="presOf" srcId="{DA04155A-4D82-4BDA-AE0E-1A3F36991D23}" destId="{608976BC-6305-4ABB-9A4C-084C7131373A}" srcOrd="0" destOrd="0" presId="urn:microsoft.com/office/officeart/2018/5/layout/IconLeafLabelList"/>
    <dgm:cxn modelId="{77F1F89C-0DC9-4F4A-BD3E-27C22E800B88}" type="presOf" srcId="{5B74BFFE-9274-430D-BDDD-2915EE2A3458}" destId="{CCBDC721-67B0-452B-B9D1-FAFB1D577B6D}" srcOrd="0" destOrd="0" presId="urn:microsoft.com/office/officeart/2018/5/layout/IconLeafLabelList"/>
    <dgm:cxn modelId="{CEB955AB-DD5D-433E-A23F-2BE701E3E1FB}" srcId="{5B74BFFE-9274-430D-BDDD-2915EE2A3458}" destId="{576800D1-A917-4EF9-863F-D1AF14A2559F}" srcOrd="1" destOrd="0" parTransId="{76810470-F75E-4993-9576-EDDF55B653A0}" sibTransId="{5ED1ED58-8627-445C-A76E-CC1CD7D98FDD}"/>
    <dgm:cxn modelId="{B98003E0-C3C6-4F08-8B15-2FBDB7F3D100}" srcId="{5B74BFFE-9274-430D-BDDD-2915EE2A3458}" destId="{DA04155A-4D82-4BDA-AE0E-1A3F36991D23}" srcOrd="0" destOrd="0" parTransId="{82321711-0185-4EDB-892B-23249685A510}" sibTransId="{56F37BD9-AFC5-4223-BA42-5C3E2E8B42ED}"/>
    <dgm:cxn modelId="{17FA521E-7D17-F046-B436-80AC959C37B3}" type="presParOf" srcId="{CCBDC721-67B0-452B-B9D1-FAFB1D577B6D}" destId="{3CA5CF26-0343-4C61-A288-0B0AB1B33B17}" srcOrd="0" destOrd="0" presId="urn:microsoft.com/office/officeart/2018/5/layout/IconLeafLabelList"/>
    <dgm:cxn modelId="{4C03DC9E-C583-F144-8003-C52AAC1A7B96}" type="presParOf" srcId="{3CA5CF26-0343-4C61-A288-0B0AB1B33B17}" destId="{0F47A8F0-668B-448A-805B-66F4685B421B}" srcOrd="0" destOrd="0" presId="urn:microsoft.com/office/officeart/2018/5/layout/IconLeafLabelList"/>
    <dgm:cxn modelId="{4200D0D5-CDA7-F041-B7CD-1411D1DAB022}" type="presParOf" srcId="{3CA5CF26-0343-4C61-A288-0B0AB1B33B17}" destId="{096718FE-9DBF-40AA-84C7-9D42695F0B6F}" srcOrd="1" destOrd="0" presId="urn:microsoft.com/office/officeart/2018/5/layout/IconLeafLabelList"/>
    <dgm:cxn modelId="{BF076349-72B2-334B-871A-83C222C366E9}" type="presParOf" srcId="{3CA5CF26-0343-4C61-A288-0B0AB1B33B17}" destId="{BCF5B766-160C-4713-AC74-CA2BE2148E09}" srcOrd="2" destOrd="0" presId="urn:microsoft.com/office/officeart/2018/5/layout/IconLeafLabelList"/>
    <dgm:cxn modelId="{4F9369D1-4750-A746-89B7-B8D66F53158C}" type="presParOf" srcId="{3CA5CF26-0343-4C61-A288-0B0AB1B33B17}" destId="{608976BC-6305-4ABB-9A4C-084C7131373A}" srcOrd="3" destOrd="0" presId="urn:microsoft.com/office/officeart/2018/5/layout/IconLeafLabelList"/>
    <dgm:cxn modelId="{AB9070C2-780E-8E47-B3F6-14E189252C42}" type="presParOf" srcId="{CCBDC721-67B0-452B-B9D1-FAFB1D577B6D}" destId="{5CB066C7-FC25-42F7-88A7-737F90E3005F}" srcOrd="1" destOrd="0" presId="urn:microsoft.com/office/officeart/2018/5/layout/IconLeafLabelList"/>
    <dgm:cxn modelId="{4BFD58FE-9566-0B48-AA73-14B936A61036}" type="presParOf" srcId="{CCBDC721-67B0-452B-B9D1-FAFB1D577B6D}" destId="{4B950DBF-C25B-4FAF-9E1E-8EF503644883}" srcOrd="2" destOrd="0" presId="urn:microsoft.com/office/officeart/2018/5/layout/IconLeafLabelList"/>
    <dgm:cxn modelId="{1A6DC4ED-6EC1-4E45-AC6A-BBAF8B46FC08}" type="presParOf" srcId="{4B950DBF-C25B-4FAF-9E1E-8EF503644883}" destId="{23C5EF9C-7403-4315-9E1D-CA956D70414E}" srcOrd="0" destOrd="0" presId="urn:microsoft.com/office/officeart/2018/5/layout/IconLeafLabelList"/>
    <dgm:cxn modelId="{D7B93259-C3C5-6446-9417-C4DEB35B4373}" type="presParOf" srcId="{4B950DBF-C25B-4FAF-9E1E-8EF503644883}" destId="{9DB72198-DA9A-499E-83BE-F96B64B6632A}" srcOrd="1" destOrd="0" presId="urn:microsoft.com/office/officeart/2018/5/layout/IconLeafLabelList"/>
    <dgm:cxn modelId="{1CEDE354-06C9-1648-AC08-CDC47336D43B}" type="presParOf" srcId="{4B950DBF-C25B-4FAF-9E1E-8EF503644883}" destId="{2FBEDDBE-F05C-43E9-A865-4C638C7FEAD4}" srcOrd="2" destOrd="0" presId="urn:microsoft.com/office/officeart/2018/5/layout/IconLeafLabelList"/>
    <dgm:cxn modelId="{CDAEC312-7D75-934D-BB92-707A60A7E0D1}" type="presParOf" srcId="{4B950DBF-C25B-4FAF-9E1E-8EF503644883}" destId="{673F7BDD-8CC0-4C13-9244-AC3560F85996}" srcOrd="3" destOrd="0" presId="urn:microsoft.com/office/officeart/2018/5/layout/IconLeafLabelList"/>
    <dgm:cxn modelId="{A2A97CEB-670B-C540-B0AC-8E43302ABD3C}" type="presParOf" srcId="{CCBDC721-67B0-452B-B9D1-FAFB1D577B6D}" destId="{8606B60C-0A4E-4E19-9982-3752170E72BF}" srcOrd="3" destOrd="0" presId="urn:microsoft.com/office/officeart/2018/5/layout/IconLeafLabelList"/>
    <dgm:cxn modelId="{9376D0C5-F3A0-FC4E-BF31-A716794D3113}" type="presParOf" srcId="{CCBDC721-67B0-452B-B9D1-FAFB1D577B6D}" destId="{9C5B1A22-BC95-472F-B574-E479CFE65F1B}" srcOrd="4" destOrd="0" presId="urn:microsoft.com/office/officeart/2018/5/layout/IconLeafLabelList"/>
    <dgm:cxn modelId="{A012E9FB-7326-B545-A519-70BFE498B4D5}" type="presParOf" srcId="{9C5B1A22-BC95-472F-B574-E479CFE65F1B}" destId="{9E36AD26-4C33-4E37-A984-0020A50A9508}" srcOrd="0" destOrd="0" presId="urn:microsoft.com/office/officeart/2018/5/layout/IconLeafLabelList"/>
    <dgm:cxn modelId="{770C4C26-8147-B945-BE10-3E68F0192451}" type="presParOf" srcId="{9C5B1A22-BC95-472F-B574-E479CFE65F1B}" destId="{E70BD8D2-A58D-4291-99AD-76387E6ACB6D}" srcOrd="1" destOrd="0" presId="urn:microsoft.com/office/officeart/2018/5/layout/IconLeafLabelList"/>
    <dgm:cxn modelId="{355E5A11-26F1-504C-A0D2-8A8A342183BB}" type="presParOf" srcId="{9C5B1A22-BC95-472F-B574-E479CFE65F1B}" destId="{391FDE54-D98B-434E-9A2E-38A6EE300669}" srcOrd="2" destOrd="0" presId="urn:microsoft.com/office/officeart/2018/5/layout/IconLeafLabelList"/>
    <dgm:cxn modelId="{CC0FC2DB-BE70-6647-B5C9-B0FF9AEF58B8}" type="presParOf" srcId="{9C5B1A22-BC95-472F-B574-E479CFE65F1B}" destId="{12C132B1-51BA-465A-8E03-0FDAFEA3191A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47A8F0-668B-448A-805B-66F4685B421B}">
      <dsp:nvSpPr>
        <dsp:cNvPr id="0" name=""/>
        <dsp:cNvSpPr/>
      </dsp:nvSpPr>
      <dsp:spPr>
        <a:xfrm>
          <a:off x="1492334" y="18851"/>
          <a:ext cx="1338187" cy="1338187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6718FE-9DBF-40AA-84C7-9D42695F0B6F}">
      <dsp:nvSpPr>
        <dsp:cNvPr id="0" name=""/>
        <dsp:cNvSpPr/>
      </dsp:nvSpPr>
      <dsp:spPr>
        <a:xfrm>
          <a:off x="1777521" y="304039"/>
          <a:ext cx="767812" cy="76781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976BC-6305-4ABB-9A4C-084C7131373A}">
      <dsp:nvSpPr>
        <dsp:cNvPr id="0" name=""/>
        <dsp:cNvSpPr/>
      </dsp:nvSpPr>
      <dsp:spPr>
        <a:xfrm>
          <a:off x="1064552" y="1773851"/>
          <a:ext cx="219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500" kern="1200"/>
            <a:t>Mantienen la viabilidad del organismo</a:t>
          </a:r>
          <a:endParaRPr lang="en-US" sz="1500" kern="1200"/>
        </a:p>
      </dsp:txBody>
      <dsp:txXfrm>
        <a:off x="1064552" y="1773851"/>
        <a:ext cx="2193750" cy="720000"/>
      </dsp:txXfrm>
    </dsp:sp>
    <dsp:sp modelId="{23C5EF9C-7403-4315-9E1D-CA956D70414E}">
      <dsp:nvSpPr>
        <dsp:cNvPr id="0" name=""/>
        <dsp:cNvSpPr/>
      </dsp:nvSpPr>
      <dsp:spPr>
        <a:xfrm>
          <a:off x="4069990" y="18851"/>
          <a:ext cx="1338187" cy="1338187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B72198-DA9A-499E-83BE-F96B64B6632A}">
      <dsp:nvSpPr>
        <dsp:cNvPr id="0" name=""/>
        <dsp:cNvSpPr/>
      </dsp:nvSpPr>
      <dsp:spPr>
        <a:xfrm>
          <a:off x="4355177" y="304039"/>
          <a:ext cx="767812" cy="76781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3F7BDD-8CC0-4C13-9244-AC3560F85996}">
      <dsp:nvSpPr>
        <dsp:cNvPr id="0" name=""/>
        <dsp:cNvSpPr/>
      </dsp:nvSpPr>
      <dsp:spPr>
        <a:xfrm>
          <a:off x="3642209" y="1773851"/>
          <a:ext cx="219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500" kern="1200"/>
            <a:t>Controlada por mecanismos de verificación y equilibrio</a:t>
          </a:r>
          <a:endParaRPr lang="en-US" sz="1500" kern="1200"/>
        </a:p>
      </dsp:txBody>
      <dsp:txXfrm>
        <a:off x="3642209" y="1773851"/>
        <a:ext cx="2193750" cy="720000"/>
      </dsp:txXfrm>
    </dsp:sp>
    <dsp:sp modelId="{9E36AD26-4C33-4E37-A984-0020A50A9508}">
      <dsp:nvSpPr>
        <dsp:cNvPr id="0" name=""/>
        <dsp:cNvSpPr/>
      </dsp:nvSpPr>
      <dsp:spPr>
        <a:xfrm>
          <a:off x="2781162" y="3042289"/>
          <a:ext cx="1338187" cy="1338187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0BD8D2-A58D-4291-99AD-76387E6ACB6D}">
      <dsp:nvSpPr>
        <dsp:cNvPr id="0" name=""/>
        <dsp:cNvSpPr/>
      </dsp:nvSpPr>
      <dsp:spPr>
        <a:xfrm>
          <a:off x="3066349" y="3327476"/>
          <a:ext cx="767812" cy="76781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C132B1-51BA-465A-8E03-0FDAFEA3191A}">
      <dsp:nvSpPr>
        <dsp:cNvPr id="0" name=""/>
        <dsp:cNvSpPr/>
      </dsp:nvSpPr>
      <dsp:spPr>
        <a:xfrm>
          <a:off x="2353381" y="4797289"/>
          <a:ext cx="219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s-ES" sz="1500" kern="1200"/>
            <a:t>Metabolismo normal o anormal-----control</a:t>
          </a:r>
          <a:endParaRPr lang="en-US" sz="1500" kern="1200"/>
        </a:p>
      </dsp:txBody>
      <dsp:txXfrm>
        <a:off x="2353381" y="4797289"/>
        <a:ext cx="21937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C44461-5C13-C549-B1A5-94F5ECE0530C}" type="datetimeFigureOut">
              <a:rPr lang="en-US" smtClean="0"/>
              <a:t>2/10/2026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3B6CA7-420F-514E-863D-FB2BA12C55F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20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D26B3-C0C3-FB01-61EA-2CA48C1CC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78D1C5-9199-9C63-64A3-0DACBC9BC8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F63262-E420-E434-62BB-B463E17F5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56E8F-8BC3-0147-ABAC-8E8B25F31AD7}" type="datetimeFigureOut">
              <a:rPr lang="en-US" smtClean="0"/>
              <a:t>2/10/2026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5AF145-BA1E-4D87-FB7F-336644AF3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635248-BE27-8CEF-4566-ABE70F6BB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5C770-9349-284B-97B8-A4A6271421E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289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FCD15-5A3A-E729-5706-235DAB9C6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6925D3-B889-E350-0DAC-2A8B64653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0CDEC3-7B15-6528-7060-C2D6F3D4C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56E8F-8BC3-0147-ABAC-8E8B25F31AD7}" type="datetimeFigureOut">
              <a:rPr lang="en-US" smtClean="0"/>
              <a:t>2/10/2026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A8C85-E405-0539-B6F2-5AFD78364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7FCE5-8DC0-192A-B492-678E89E7B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5C770-9349-284B-97B8-A4A6271421E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157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FDDFEE-4CF1-FA08-3A2D-FD552CC004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43F1A0-894C-45D7-1713-E359F31077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9DACC-5439-FADB-2066-33AC8B056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56E8F-8BC3-0147-ABAC-8E8B25F31AD7}" type="datetimeFigureOut">
              <a:rPr lang="en-US" smtClean="0"/>
              <a:t>2/10/2026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F49B5A-B901-3C0B-11D4-42C8A7815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62CB8A-B82E-8D8B-A69E-C6C5A59FF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5C770-9349-284B-97B8-A4A6271421E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742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EDE1298D-A4F7-F1E4-F1B3-3D2F5117E0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4859" y="303050"/>
            <a:ext cx="855785" cy="83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2718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nterna+tex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082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2F82D-41D1-CB47-4DD7-206D7CAEC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3910F-61B3-6059-1DF8-546FA26199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F053FF-F09F-C24E-5C38-79FEC0C50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56E8F-8BC3-0147-ABAC-8E8B25F31AD7}" type="datetimeFigureOut">
              <a:rPr lang="en-US" smtClean="0"/>
              <a:t>2/10/2026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B8CF6-9F28-83AE-C282-FDDDA43AD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B0E2DC-0DDA-87BB-5CEA-D55703315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5C770-9349-284B-97B8-A4A6271421E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933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467F4-647F-677C-9E53-B0FA9A9A1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FCE8EF-D251-D6F0-0D82-6BBAA204D4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6A94AC-DF8F-C04A-AFC8-011C1E792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56E8F-8BC3-0147-ABAC-8E8B25F31AD7}" type="datetimeFigureOut">
              <a:rPr lang="en-US" smtClean="0"/>
              <a:t>2/10/2026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9D147-2C81-BE9B-306B-985DDF00F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00D6E4-2BFB-659E-6D70-0F958A86F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5C770-9349-284B-97B8-A4A6271421E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316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225DE-D90E-8B9C-8716-D8C8CC754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3B804-E187-5A94-4DD9-01F8942BB4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E1B407-6702-2A0E-D2C6-EF2C1909AF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4C668A-1E42-8960-01F9-33797AA44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56E8F-8BC3-0147-ABAC-8E8B25F31AD7}" type="datetimeFigureOut">
              <a:rPr lang="en-US" smtClean="0"/>
              <a:t>2/10/2026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F1F0C-AB42-DA65-3A92-393C98272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14F02-8445-EC60-2514-B776694E6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5C770-9349-284B-97B8-A4A6271421E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5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5D1F6-131F-2646-C161-D6AAC2E26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A394A5-8453-118C-A867-1A8B481BF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5D55E5-6182-A9D1-88A6-E1C348CA18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184C0E-1E47-C305-5FCD-1C99C39011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0D3998-E31D-3241-EB0E-08C52991BA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B4A203-3E6C-8D91-6F82-AEA78AE4D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56E8F-8BC3-0147-ABAC-8E8B25F31AD7}" type="datetimeFigureOut">
              <a:rPr lang="en-US" smtClean="0"/>
              <a:t>2/10/2026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2BBFFA-9F4D-F9F7-F5CE-AEC5D6D8A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0CD3061-4DBC-506D-5B8E-A9A2E7603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5C770-9349-284B-97B8-A4A6271421E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951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A19E6-8CFF-9ED6-24A0-5C45B5E54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F09345-3B9C-CC31-9EBD-58DC1D4EA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56E8F-8BC3-0147-ABAC-8E8B25F31AD7}" type="datetimeFigureOut">
              <a:rPr lang="en-US" smtClean="0"/>
              <a:t>2/10/2026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E4AD4F-DC1B-7691-279C-858037A31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8AC798-7CFF-8851-8140-84ECDBBFF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5C770-9349-284B-97B8-A4A6271421E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882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8951C1-F500-489A-C8F1-F4C9BD0F1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56E8F-8BC3-0147-ABAC-8E8B25F31AD7}" type="datetimeFigureOut">
              <a:rPr lang="en-US" smtClean="0"/>
              <a:t>2/10/2026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751D00-4B4D-DBB8-40B2-F9891C428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FCFB35-329A-153A-D5AC-6C86A19A1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5C770-9349-284B-97B8-A4A6271421E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130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87CCB-F913-9384-9E4A-0167DA97C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26CE8-08C4-0727-5199-D6A576CA4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1E2BEA-80C0-97B7-00ED-09215379E1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D50A14-7400-7AB4-28C3-27FC5ED66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56E8F-8BC3-0147-ABAC-8E8B25F31AD7}" type="datetimeFigureOut">
              <a:rPr lang="en-US" smtClean="0"/>
              <a:t>2/10/2026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2EE3C9-0924-50CF-822D-FC456A95F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9D8363-AE78-9428-7F87-5FB6F9603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5C770-9349-284B-97B8-A4A6271421E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893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7BB08-5222-4CF9-98F2-220495623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2C2399-4E62-82A8-BBE0-6524C8E4CE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7D65D4-E3D1-C006-820A-5B73797EF2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3568B2-F1EF-7FC5-0DCC-10E9F35AD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56E8F-8BC3-0147-ABAC-8E8B25F31AD7}" type="datetimeFigureOut">
              <a:rPr lang="en-US" smtClean="0"/>
              <a:t>2/10/2026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993E77-705D-0BB5-5E3B-2E8E377D0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D8796-7706-4825-7B6B-09ACDCE30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5C770-9349-284B-97B8-A4A6271421E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70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35BC29-3BAC-6949-5E7A-6A5A3A091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37E7D7-EE7C-1087-7442-627BB1C67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8B342-440E-28FB-8DE3-6F2B713F76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56E8F-8BC3-0147-ABAC-8E8B25F31AD7}" type="datetimeFigureOut">
              <a:rPr lang="en-US" smtClean="0"/>
              <a:t>2/10/2026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0E0AFF-D775-F6E7-FC8C-2085605A1D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2E2FB6-5976-C575-4FF4-B19EA8996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5C770-9349-284B-97B8-A4A6271421E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92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tiff"/><Relationship Id="rId7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16.jpeg"/><Relationship Id="rId10" Type="http://schemas.openxmlformats.org/officeDocument/2006/relationships/image" Target="../media/image14.png"/><Relationship Id="rId4" Type="http://schemas.openxmlformats.org/officeDocument/2006/relationships/image" Target="../media/image9.jpeg"/><Relationship Id="rId9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ppt/slides/slide6.xml" TargetMode="External"/><Relationship Id="rId2" Type="http://schemas.openxmlformats.org/officeDocument/2006/relationships/hyperlink" Target="http://ppt/slides/slide3.xml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academic.com/pictures/eswiki/65/ATP_chemical_structure.png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tiff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30.tiff"/><Relationship Id="rId4" Type="http://schemas.openxmlformats.org/officeDocument/2006/relationships/image" Target="../media/image29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tiff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32C3111-7135-1A49-812D-524FFE059DC6}"/>
              </a:ext>
            </a:extLst>
          </p:cNvPr>
          <p:cNvSpPr txBox="1"/>
          <p:nvPr/>
        </p:nvSpPr>
        <p:spPr>
          <a:xfrm>
            <a:off x="2555563" y="3429000"/>
            <a:ext cx="7399423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err="1"/>
              <a:t>Orientación</a:t>
            </a:r>
            <a:r>
              <a:rPr lang="en-US" sz="2400" b="1"/>
              <a:t> </a:t>
            </a:r>
            <a:r>
              <a:rPr lang="en-US" sz="2400" b="1" err="1"/>
              <a:t>evidencia</a:t>
            </a:r>
            <a:r>
              <a:rPr lang="en-US" sz="2400" b="1"/>
              <a:t> 5: </a:t>
            </a:r>
            <a:r>
              <a:rPr lang="en-US" sz="2400" b="1" err="1"/>
              <a:t>presentación</a:t>
            </a:r>
            <a:r>
              <a:rPr lang="en-US" sz="2400" b="1"/>
              <a:t> bioproceso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311C37-8539-4B4E-B4B1-72BF9372075A}"/>
              </a:ext>
            </a:extLst>
          </p:cNvPr>
          <p:cNvSpPr txBox="1"/>
          <p:nvPr/>
        </p:nvSpPr>
        <p:spPr>
          <a:xfrm>
            <a:off x="2150614" y="2446609"/>
            <a:ext cx="5964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err="1"/>
              <a:t>Orientaciones</a:t>
            </a:r>
            <a:r>
              <a:rPr lang="en-US" sz="2400" b="1"/>
              <a:t> </a:t>
            </a:r>
            <a:r>
              <a:rPr lang="en-US" sz="2400" b="1" err="1"/>
              <a:t>evidencia</a:t>
            </a:r>
            <a:r>
              <a:rPr lang="en-US" sz="2400" b="1"/>
              <a:t> 4: </a:t>
            </a:r>
            <a:r>
              <a:rPr lang="en-US" sz="2400" b="1" err="1"/>
              <a:t>Reporte</a:t>
            </a:r>
            <a:r>
              <a:rPr lang="en-US" sz="2400" b="1"/>
              <a:t> de </a:t>
            </a:r>
            <a:r>
              <a:rPr lang="en-US" sz="2400" b="1" err="1"/>
              <a:t>laboratorio</a:t>
            </a:r>
            <a:endParaRPr lang="en-US" sz="2400" b="1"/>
          </a:p>
        </p:txBody>
      </p:sp>
    </p:spTree>
    <p:extLst>
      <p:ext uri="{BB962C8B-B14F-4D97-AF65-F5344CB8AC3E}">
        <p14:creationId xmlns:p14="http://schemas.microsoft.com/office/powerpoint/2010/main" val="2631480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829EBD8-51D7-4A4B-1EA0-33EAF68B424A}"/>
              </a:ext>
            </a:extLst>
          </p:cNvPr>
          <p:cNvSpPr txBox="1"/>
          <p:nvPr/>
        </p:nvSpPr>
        <p:spPr>
          <a:xfrm>
            <a:off x="4779028" y="1232476"/>
            <a:ext cx="231140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en-US" sz="1600" b="1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r>
              <a:rPr lang="en-US" sz="1600" b="1">
                <a:solidFill>
                  <a:schemeClr val="tx1"/>
                </a:solidFill>
              </a:rPr>
              <a:t>FERMENTACIÓN</a:t>
            </a:r>
          </a:p>
          <a:p>
            <a:endParaRPr lang="en-US" sz="1600" b="1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C55F8A-E419-A422-A6D6-DB6939DBB4E8}"/>
              </a:ext>
            </a:extLst>
          </p:cNvPr>
          <p:cNvSpPr txBox="1"/>
          <p:nvPr/>
        </p:nvSpPr>
        <p:spPr>
          <a:xfrm>
            <a:off x="4525028" y="3172208"/>
            <a:ext cx="272415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/>
              <a:t>2. SEPARACIÓN Y RECUPERAACIÓN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FAEB1A-6156-BFE2-B57A-6682BEAB0FF5}"/>
              </a:ext>
            </a:extLst>
          </p:cNvPr>
          <p:cNvSpPr txBox="1"/>
          <p:nvPr/>
        </p:nvSpPr>
        <p:spPr>
          <a:xfrm>
            <a:off x="5007628" y="5119860"/>
            <a:ext cx="2133600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1600" b="1"/>
          </a:p>
          <a:p>
            <a:r>
              <a:rPr lang="en-US" sz="1600" b="1"/>
              <a:t>3. PURIFICACIÓN</a:t>
            </a:r>
          </a:p>
          <a:p>
            <a:endParaRPr lang="en-US" sz="1600" b="1"/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id="{73694359-046B-A15F-4E48-EB4CD32A486A}"/>
              </a:ext>
            </a:extLst>
          </p:cNvPr>
          <p:cNvSpPr/>
          <p:nvPr/>
        </p:nvSpPr>
        <p:spPr>
          <a:xfrm>
            <a:off x="5875556" y="2172200"/>
            <a:ext cx="268722" cy="469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id="{BEC3842F-2540-53F4-80E8-DB2A02D3AEE0}"/>
              </a:ext>
            </a:extLst>
          </p:cNvPr>
          <p:cNvSpPr/>
          <p:nvPr/>
        </p:nvSpPr>
        <p:spPr>
          <a:xfrm>
            <a:off x="5959117" y="4177631"/>
            <a:ext cx="268722" cy="469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26E72B5-44D0-BF09-AEE8-BDFA32F9DDED}"/>
              </a:ext>
            </a:extLst>
          </p:cNvPr>
          <p:cNvSpPr txBox="1"/>
          <p:nvPr/>
        </p:nvSpPr>
        <p:spPr>
          <a:xfrm>
            <a:off x="2234976" y="354294"/>
            <a:ext cx="730885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/>
              <a:t>ETAPAS DE UN PROCESO BIOTECNOLÓGICO - BIOPROCESO</a:t>
            </a:r>
          </a:p>
        </p:txBody>
      </p:sp>
      <p:pic>
        <p:nvPicPr>
          <p:cNvPr id="3" name="Picture 4" descr="10 Ejemplos de Biotecnología">
            <a:extLst>
              <a:ext uri="{FF2B5EF4-FFF2-40B4-BE49-F238E27FC236}">
                <a16:creationId xmlns:a16="http://schemas.microsoft.com/office/drawing/2014/main" id="{358D67D3-F519-F1AE-737D-8485C1862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418" y="1500324"/>
            <a:ext cx="2019300" cy="134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E03E1A-28EB-8605-E9A5-FA6C5A5A8F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790" y="2922621"/>
            <a:ext cx="1572420" cy="1674085"/>
          </a:xfrm>
          <a:prstGeom prst="rect">
            <a:avLst/>
          </a:prstGeom>
        </p:spPr>
      </p:pic>
      <p:pic>
        <p:nvPicPr>
          <p:cNvPr id="5" name="Picture 6" descr="Qué son las enzimas? ¿Por qué son tan importantes?">
            <a:extLst>
              <a:ext uri="{FF2B5EF4-FFF2-40B4-BE49-F238E27FC236}">
                <a16:creationId xmlns:a16="http://schemas.microsoft.com/office/drawing/2014/main" id="{946C868E-AB9B-76ED-C8D2-437593D54D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4" r="16637"/>
          <a:stretch/>
        </p:blipFill>
        <p:spPr bwMode="auto">
          <a:xfrm>
            <a:off x="991418" y="4725062"/>
            <a:ext cx="1572420" cy="167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8" descr="Is there a difference between a gene-edited organism and a 'GMO'? The  question has important implications for regulation | Genetic Literacy  Project">
            <a:extLst>
              <a:ext uri="{FF2B5EF4-FFF2-40B4-BE49-F238E27FC236}">
                <a16:creationId xmlns:a16="http://schemas.microsoft.com/office/drawing/2014/main" id="{000586CB-568D-5E4B-5728-831022E03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758" y="3942190"/>
            <a:ext cx="1314450" cy="87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Cómo se fabrican los medicamentos?">
            <a:extLst>
              <a:ext uri="{FF2B5EF4-FFF2-40B4-BE49-F238E27FC236}">
                <a16:creationId xmlns:a16="http://schemas.microsoft.com/office/drawing/2014/main" id="{494BFC9E-28EB-5EB8-860B-01917087A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654" y="1647974"/>
            <a:ext cx="2008168" cy="931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Bogotá no tiene vacunas Pfizer, al 12 de julio del 2021 | Gobierno |  Economía | Portafolio">
            <a:extLst>
              <a:ext uri="{FF2B5EF4-FFF2-40B4-BE49-F238E27FC236}">
                <a16:creationId xmlns:a16="http://schemas.microsoft.com/office/drawing/2014/main" id="{75BE2B4A-34FC-608F-016B-B40E5C569F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9720" y="1676369"/>
            <a:ext cx="1013331" cy="762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La sanidad británica propone gravar con un 20% los alimentos y bebidas con  más azúcar - iSanidad">
            <a:extLst>
              <a:ext uri="{FF2B5EF4-FFF2-40B4-BE49-F238E27FC236}">
                <a16:creationId xmlns:a16="http://schemas.microsoft.com/office/drawing/2014/main" id="{9E4A4F5F-98C0-2610-CDB7-18E91C3C0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461" y="3090089"/>
            <a:ext cx="2052156" cy="100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8" descr="Microbiología UMH: Biorremediación de mareas negras">
            <a:extLst>
              <a:ext uri="{FF2B5EF4-FFF2-40B4-BE49-F238E27FC236}">
                <a16:creationId xmlns:a16="http://schemas.microsoft.com/office/drawing/2014/main" id="{D246CF1F-256D-2E43-9C8E-BCF4B5174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9720" y="3136577"/>
            <a:ext cx="1490002" cy="100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2" descr="Guía de compostaje del agricultor. Incluye Manual en PDF -  PortalFruticola.com">
            <a:extLst>
              <a:ext uri="{FF2B5EF4-FFF2-40B4-BE49-F238E27FC236}">
                <a16:creationId xmlns:a16="http://schemas.microsoft.com/office/drawing/2014/main" id="{62C8BC42-15D9-E653-B3D2-AC31B69DC6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435" y="4915322"/>
            <a:ext cx="1826299" cy="146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6" descr="Empresa chilena Biopacific ofrece sus servicios a Colombia en Expo  Agrofuturo | CONtexto ganadero | Noticias principales sobre ganadería y  agricultura en Colombia">
            <a:extLst>
              <a:ext uri="{FF2B5EF4-FFF2-40B4-BE49-F238E27FC236}">
                <a16:creationId xmlns:a16="http://schemas.microsoft.com/office/drawing/2014/main" id="{F6EA6295-81C0-D0E1-B58E-00F987596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451" y="4611969"/>
            <a:ext cx="2330436" cy="158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34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4"/>
          <p:cNvSpPr txBox="1"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Font typeface="Calibri"/>
              <a:buNone/>
            </a:pPr>
            <a:r>
              <a:rPr lang="es-CO" sz="48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Fermentación</a:t>
            </a:r>
            <a:endParaRPr sz="4800" b="1" i="0" u="none" strike="noStrike" cap="non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4"/>
          <p:cNvSpPr/>
          <p:nvPr/>
        </p:nvSpPr>
        <p:spPr>
          <a:xfrm>
            <a:off x="1673524" y="1992705"/>
            <a:ext cx="1906438" cy="101791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5875" cap="flat" cmpd="sng">
            <a:solidFill>
              <a:srgbClr val="A65F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Sustrato</a:t>
            </a:r>
            <a:endParaRPr sz="2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4"/>
          <p:cNvSpPr/>
          <p:nvPr/>
        </p:nvSpPr>
        <p:spPr>
          <a:xfrm>
            <a:off x="3579962" y="1930434"/>
            <a:ext cx="3165896" cy="1393167"/>
          </a:xfrm>
          <a:prstGeom prst="chevron">
            <a:avLst>
              <a:gd name="adj" fmla="val 50000"/>
            </a:avLst>
          </a:prstGeom>
          <a:solidFill>
            <a:srgbClr val="FFFF00"/>
          </a:solidFill>
          <a:ln w="15875" cap="flat" cmpd="sng">
            <a:solidFill>
              <a:srgbClr val="A65F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Transformado</a:t>
            </a: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4"/>
          <p:cNvSpPr/>
          <p:nvPr/>
        </p:nvSpPr>
        <p:spPr>
          <a:xfrm>
            <a:off x="7039157" y="2182487"/>
            <a:ext cx="2027208" cy="726025"/>
          </a:xfrm>
          <a:prstGeom prst="rect">
            <a:avLst/>
          </a:prstGeom>
          <a:solidFill>
            <a:srgbClr val="92D050"/>
          </a:solidFill>
          <a:ln w="15875" cap="flat" cmpd="sng">
            <a:solidFill>
              <a:srgbClr val="A65F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Metabolitos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Biomasa</a:t>
            </a:r>
            <a:endParaRPr sz="20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4"/>
          <p:cNvSpPr/>
          <p:nvPr/>
        </p:nvSpPr>
        <p:spPr>
          <a:xfrm>
            <a:off x="4140679" y="3377788"/>
            <a:ext cx="2260122" cy="767751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/>
          </a:solidFill>
          <a:ln w="15875" cap="flat" cmpd="sng">
            <a:solidFill>
              <a:srgbClr val="A65F0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Microorganismos</a:t>
            </a:r>
            <a:endParaRPr sz="20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" name="Google Shape;112;p14" descr="https://www.interempresas.net/FotosArtProductos/P99734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912290" y="4445031"/>
            <a:ext cx="2488511" cy="179267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444FE4-7FD2-CC4A-8A28-1CBC8FAE4BD0}"/>
              </a:ext>
            </a:extLst>
          </p:cNvPr>
          <p:cNvSpPr txBox="1"/>
          <p:nvPr/>
        </p:nvSpPr>
        <p:spPr>
          <a:xfrm>
            <a:off x="7039157" y="3745429"/>
            <a:ext cx="25874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highlight>
                  <a:srgbClr val="00FF00"/>
                </a:highlight>
              </a:rPr>
              <a:t>RUTA BIOQUIMICA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237AB0C-0EF0-8748-8562-D94B1D78F3CD}"/>
              </a:ext>
            </a:extLst>
          </p:cNvPr>
          <p:cNvCxnSpPr>
            <a:endCxn id="2" idx="1"/>
          </p:cNvCxnSpPr>
          <p:nvPr/>
        </p:nvCxnSpPr>
        <p:spPr>
          <a:xfrm flipV="1">
            <a:off x="6400801" y="3945484"/>
            <a:ext cx="638356" cy="40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38CAC4-4447-05C7-1592-756F00964B94}"/>
              </a:ext>
            </a:extLst>
          </p:cNvPr>
          <p:cNvSpPr txBox="1"/>
          <p:nvPr/>
        </p:nvSpPr>
        <p:spPr>
          <a:xfrm>
            <a:off x="1308462" y="1486593"/>
            <a:ext cx="10451738" cy="537140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Grupo 1</a:t>
            </a:r>
            <a:r>
              <a:rPr lang="es-CO" sz="2000" dirty="0">
                <a:solidFill>
                  <a:srgbClr val="00B050"/>
                </a:solidFill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: Darcy, Keyla y Sherman: 17 febrero 2026</a:t>
            </a:r>
            <a:endParaRPr lang="es-CO" sz="2000" dirty="0">
              <a:solidFill>
                <a:srgbClr val="00B050"/>
              </a:solidFill>
              <a:effectLst/>
              <a:latin typeface="Arial" panose="020B0604020202020204" pitchFamily="34" charset="0"/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>
                <a:effectLst/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Autoclave</a:t>
            </a:r>
          </a:p>
          <a:p>
            <a:pPr algn="just">
              <a:lnSpc>
                <a:spcPct val="115000"/>
              </a:lnSpc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>
                <a:solidFill>
                  <a:srgbClr val="FF0000"/>
                </a:solidFill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Grupo 2: David Sierra, Maria Fernanda, Brayan</a:t>
            </a:r>
          </a:p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Incubadora y baño </a:t>
            </a:r>
            <a:r>
              <a:rPr lang="es-CO" sz="2000" dirty="0" err="1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termostatado</a:t>
            </a:r>
            <a:endParaRPr lang="es-CO" sz="2000" dirty="0">
              <a:effectLst/>
              <a:latin typeface="Arial" panose="020B0604020202020204" pitchFamily="34" charset="0"/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>
                <a:solidFill>
                  <a:schemeClr val="accent1"/>
                </a:solidFill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Grupo 3: Julian, Carolina, Angi Perez</a:t>
            </a:r>
          </a:p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Centrífuga y cuenta colonias </a:t>
            </a:r>
          </a:p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Grupo 4: Danna y Angie Cita, Laura Natalia</a:t>
            </a:r>
            <a:endParaRPr lang="en-US" sz="2800" dirty="0">
              <a:solidFill>
                <a:schemeClr val="accent4">
                  <a:lumMod val="60000"/>
                  <a:lumOff val="40000"/>
                </a:schemeClr>
              </a:solidFill>
              <a:effectLst/>
              <a:latin typeface="Century Gothic" panose="020B0502020202020204" pitchFamily="34" charset="0"/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4999"/>
              </a:lnSpc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 err="1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Cábina</a:t>
            </a:r>
            <a:r>
              <a:rPr lang="es-CO" sz="2000" dirty="0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 de flujo laminar y </a:t>
            </a:r>
            <a:r>
              <a:rPr lang="es-CO" sz="2000" dirty="0" err="1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bactoincinerador</a:t>
            </a:r>
            <a:endParaRPr lang="es-CO" sz="2000" dirty="0">
              <a:latin typeface="Arial" panose="020B0604020202020204" pitchFamily="34" charset="0"/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4999"/>
              </a:lnSpc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>
                <a:solidFill>
                  <a:srgbClr val="7030A0"/>
                </a:solidFill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Grupo 5: Wilson, Cristian, Santiago</a:t>
            </a:r>
          </a:p>
          <a:p>
            <a:pPr algn="just">
              <a:lnSpc>
                <a:spcPct val="114999"/>
              </a:lnSpc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Agitador orbital </a:t>
            </a:r>
          </a:p>
          <a:p>
            <a:pPr algn="just">
              <a:lnSpc>
                <a:spcPct val="114999"/>
              </a:lnSpc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>
                <a:solidFill>
                  <a:srgbClr val="6666FF"/>
                </a:solidFill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Grupo 6: Nydia, Cesar, David: exposición 17 febrero </a:t>
            </a:r>
          </a:p>
          <a:p>
            <a:pPr algn="just">
              <a:lnSpc>
                <a:spcPct val="114999"/>
              </a:lnSpc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 err="1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Ultracongelador</a:t>
            </a:r>
            <a:endParaRPr lang="es-CO" sz="2000" dirty="0">
              <a:latin typeface="Arial" panose="020B0604020202020204" pitchFamily="34" charset="0"/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4999"/>
              </a:lnSpc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Grupo 7: Camilo, </a:t>
            </a:r>
            <a:r>
              <a:rPr lang="es-CO" sz="20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Duvan</a:t>
            </a:r>
            <a:r>
              <a:rPr lang="es-CO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, Erika </a:t>
            </a:r>
          </a:p>
          <a:p>
            <a:pPr algn="just">
              <a:lnSpc>
                <a:spcPct val="114999"/>
              </a:lnSpc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 err="1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Espectofotómetro</a:t>
            </a:r>
            <a:endParaRPr lang="es-CO" sz="2000" dirty="0">
              <a:latin typeface="Arial" panose="020B0604020202020204" pitchFamily="34" charset="0"/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4999"/>
              </a:lnSpc>
              <a:tabLst>
                <a:tab pos="2743200" algn="l"/>
                <a:tab pos="2847975" algn="l"/>
                <a:tab pos="3457575" algn="l"/>
              </a:tabLst>
            </a:pPr>
            <a:r>
              <a:rPr lang="es-CO" sz="2000" dirty="0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Grupo 8. Kelly, </a:t>
            </a:r>
            <a:r>
              <a:rPr lang="es-CO" sz="2000" dirty="0" err="1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Monica</a:t>
            </a:r>
            <a:r>
              <a:rPr lang="es-CO" sz="2000" dirty="0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 Y Lizeth: Fermentador </a:t>
            </a:r>
          </a:p>
        </p:txBody>
      </p:sp>
      <p:sp>
        <p:nvSpPr>
          <p:cNvPr id="4" name="Google Shape;107;p14">
            <a:extLst>
              <a:ext uri="{FF2B5EF4-FFF2-40B4-BE49-F238E27FC236}">
                <a16:creationId xmlns:a16="http://schemas.microsoft.com/office/drawing/2014/main" id="{9CC0DCA1-2D14-7379-152C-824FF687CAD6}"/>
              </a:ext>
            </a:extLst>
          </p:cNvPr>
          <p:cNvSpPr txBox="1">
            <a:spLocks/>
          </p:cNvSpPr>
          <p:nvPr/>
        </p:nvSpPr>
        <p:spPr>
          <a:xfrm>
            <a:off x="1066800" y="0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5000"/>
              </a:lnSpc>
              <a:spcBef>
                <a:spcPts val="0"/>
              </a:spcBef>
              <a:buClr>
                <a:srgbClr val="3F3F3F"/>
              </a:buClr>
              <a:buFont typeface="Calibri"/>
              <a:buNone/>
            </a:pPr>
            <a:r>
              <a:rPr lang="es-CO" b="1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Temas exposición</a:t>
            </a:r>
          </a:p>
        </p:txBody>
      </p:sp>
    </p:spTree>
    <p:extLst>
      <p:ext uri="{BB962C8B-B14F-4D97-AF65-F5344CB8AC3E}">
        <p14:creationId xmlns:p14="http://schemas.microsoft.com/office/powerpoint/2010/main" val="1804054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D89128-6C03-363B-BF5C-50AFA79F36D9}"/>
              </a:ext>
            </a:extLst>
          </p:cNvPr>
          <p:cNvSpPr txBox="1"/>
          <p:nvPr/>
        </p:nvSpPr>
        <p:spPr>
          <a:xfrm>
            <a:off x="790302" y="1854927"/>
            <a:ext cx="2325188" cy="267765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/>
              <a:t>ENTRADAS</a:t>
            </a:r>
          </a:p>
          <a:p>
            <a:pPr algn="ctr"/>
            <a:r>
              <a:rPr lang="en-US" sz="2400" err="1"/>
              <a:t>Sustratos</a:t>
            </a:r>
            <a:r>
              <a:rPr lang="en-US" sz="2400"/>
              <a:t> ( </a:t>
            </a:r>
            <a:r>
              <a:rPr lang="en-US" sz="2400" err="1"/>
              <a:t>materia</a:t>
            </a:r>
            <a:r>
              <a:rPr lang="en-US" sz="2400"/>
              <a:t> prima, </a:t>
            </a:r>
            <a:r>
              <a:rPr lang="en-US" sz="2400" err="1"/>
              <a:t>nutrientes</a:t>
            </a:r>
            <a:r>
              <a:rPr lang="en-US" sz="2400"/>
              <a:t>)</a:t>
            </a:r>
          </a:p>
          <a:p>
            <a:pPr algn="ctr"/>
            <a:r>
              <a:rPr lang="en-US" sz="2400" err="1"/>
              <a:t>Microorganismos</a:t>
            </a:r>
            <a:r>
              <a:rPr lang="en-US" sz="2400"/>
              <a:t> (</a:t>
            </a:r>
            <a:r>
              <a:rPr lang="en-US" sz="2400" err="1"/>
              <a:t>nombres</a:t>
            </a:r>
            <a:r>
              <a:rPr lang="en-US" sz="2400"/>
              <a:t> y </a:t>
            </a:r>
            <a:r>
              <a:rPr lang="en-US" sz="2400" err="1"/>
              <a:t>características</a:t>
            </a:r>
            <a:r>
              <a:rPr lang="en-US" sz="240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31FBF9-41A9-594F-F28E-754AAB5AA937}"/>
              </a:ext>
            </a:extLst>
          </p:cNvPr>
          <p:cNvSpPr txBox="1"/>
          <p:nvPr/>
        </p:nvSpPr>
        <p:spPr>
          <a:xfrm>
            <a:off x="4132215" y="744251"/>
            <a:ext cx="3670664" cy="4154984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/>
              <a:t>ACTIVIDADES O ETAPAS</a:t>
            </a:r>
          </a:p>
          <a:p>
            <a:pPr algn="ctr"/>
            <a:endParaRPr lang="en-US" sz="2400"/>
          </a:p>
          <a:p>
            <a:pPr marL="342900" indent="-342900" algn="ctr">
              <a:buAutoNum type="arabicPeriod"/>
            </a:pPr>
            <a:r>
              <a:rPr lang="en-US" sz="2400">
                <a:solidFill>
                  <a:srgbClr val="00B050"/>
                </a:solidFill>
              </a:rPr>
              <a:t>FERMENTACIÓN : </a:t>
            </a:r>
          </a:p>
          <a:p>
            <a:pPr algn="ctr"/>
            <a:r>
              <a:rPr lang="en-US" sz="2400"/>
              <a:t>Variables </a:t>
            </a:r>
          </a:p>
          <a:p>
            <a:pPr algn="ctr"/>
            <a:r>
              <a:rPr lang="en-US" sz="2400"/>
              <a:t>Tº, pH,O2, </a:t>
            </a:r>
            <a:r>
              <a:rPr lang="en-US" sz="2400" err="1"/>
              <a:t>tiempo</a:t>
            </a:r>
            <a:endParaRPr lang="en-US" sz="2400"/>
          </a:p>
          <a:p>
            <a:pPr algn="ctr"/>
            <a:r>
              <a:rPr lang="en-US" sz="2400" b="1" err="1">
                <a:solidFill>
                  <a:srgbClr val="FF0000"/>
                </a:solidFill>
              </a:rPr>
              <a:t>Ruta</a:t>
            </a:r>
            <a:r>
              <a:rPr lang="en-US" sz="2400" b="1">
                <a:solidFill>
                  <a:srgbClr val="FF0000"/>
                </a:solidFill>
              </a:rPr>
              <a:t> </a:t>
            </a:r>
            <a:r>
              <a:rPr lang="en-US" sz="2400" b="1" err="1">
                <a:solidFill>
                  <a:srgbClr val="FF0000"/>
                </a:solidFill>
              </a:rPr>
              <a:t>bioquímica</a:t>
            </a:r>
            <a:endParaRPr lang="en-US" sz="2400" b="1">
              <a:solidFill>
                <a:srgbClr val="FF0000"/>
              </a:solidFill>
            </a:endParaRPr>
          </a:p>
          <a:p>
            <a:pPr algn="ctr"/>
            <a:endParaRPr lang="en-US" sz="2400"/>
          </a:p>
          <a:p>
            <a:pPr algn="ctr"/>
            <a:r>
              <a:rPr lang="en-US" sz="2400" b="1">
                <a:solidFill>
                  <a:schemeClr val="accent2"/>
                </a:solidFill>
              </a:rPr>
              <a:t>2. SEPARACÍON</a:t>
            </a:r>
          </a:p>
          <a:p>
            <a:pPr algn="ctr"/>
            <a:endParaRPr lang="en-US" sz="2400"/>
          </a:p>
          <a:p>
            <a:pPr algn="ctr"/>
            <a:r>
              <a:rPr lang="en-US" sz="2400" b="1">
                <a:solidFill>
                  <a:schemeClr val="accent1"/>
                </a:solidFill>
              </a:rPr>
              <a:t>3. PURIFICACIÓN</a:t>
            </a:r>
          </a:p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691662-B999-A2E3-E6CA-114B5FDA7D67}"/>
              </a:ext>
            </a:extLst>
          </p:cNvPr>
          <p:cNvSpPr txBox="1"/>
          <p:nvPr/>
        </p:nvSpPr>
        <p:spPr>
          <a:xfrm>
            <a:off x="8675913" y="2071803"/>
            <a:ext cx="2050867" cy="1938992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/>
              <a:t>SALIDAS</a:t>
            </a:r>
          </a:p>
          <a:p>
            <a:endParaRPr lang="en-US" sz="2400"/>
          </a:p>
          <a:p>
            <a:r>
              <a:rPr lang="en-US" sz="2400" b="1">
                <a:solidFill>
                  <a:srgbClr val="00B050"/>
                </a:solidFill>
              </a:rPr>
              <a:t>BIOPRODUCTOS</a:t>
            </a:r>
            <a:r>
              <a:rPr lang="en-US" sz="2400"/>
              <a:t>: USOS Y APLICACIONES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2C295C-1067-7758-81AA-EED642648A88}"/>
              </a:ext>
            </a:extLst>
          </p:cNvPr>
          <p:cNvSpPr txBox="1"/>
          <p:nvPr/>
        </p:nvSpPr>
        <p:spPr>
          <a:xfrm>
            <a:off x="4132215" y="5212744"/>
            <a:ext cx="3670664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/>
              <a:t>RECURSOS</a:t>
            </a:r>
          </a:p>
          <a:p>
            <a:pPr algn="ctr"/>
            <a:r>
              <a:rPr lang="en-US" sz="2400" err="1"/>
              <a:t>Materiales</a:t>
            </a:r>
            <a:r>
              <a:rPr lang="en-US" sz="2400"/>
              <a:t>, </a:t>
            </a:r>
            <a:r>
              <a:rPr lang="en-US" sz="2400" err="1"/>
              <a:t>equipos</a:t>
            </a:r>
            <a:endParaRPr lang="en-US" sz="2400"/>
          </a:p>
          <a:p>
            <a:pPr algn="ctr"/>
            <a:endParaRPr lang="en-US" sz="2400"/>
          </a:p>
          <a:p>
            <a:pPr algn="ctr"/>
            <a:endParaRPr lang="en-US" sz="2400"/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380E175C-0D8F-8C31-46DD-E6467C714338}"/>
              </a:ext>
            </a:extLst>
          </p:cNvPr>
          <p:cNvSpPr/>
          <p:nvPr/>
        </p:nvSpPr>
        <p:spPr>
          <a:xfrm>
            <a:off x="3213463" y="2821743"/>
            <a:ext cx="822960" cy="509286"/>
          </a:xfrm>
          <a:prstGeom prst="rightArrow">
            <a:avLst/>
          </a:prstGeom>
          <a:solidFill>
            <a:schemeClr val="accent2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>
            <a:extLst>
              <a:ext uri="{FF2B5EF4-FFF2-40B4-BE49-F238E27FC236}">
                <a16:creationId xmlns:a16="http://schemas.microsoft.com/office/drawing/2014/main" id="{A9EB38BE-81DE-71DA-338F-748BFB885089}"/>
              </a:ext>
            </a:extLst>
          </p:cNvPr>
          <p:cNvSpPr/>
          <p:nvPr/>
        </p:nvSpPr>
        <p:spPr>
          <a:xfrm>
            <a:off x="7903029" y="2821743"/>
            <a:ext cx="772884" cy="509286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187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14">
            <a:extLst>
              <a:ext uri="{FF2B5EF4-FFF2-40B4-BE49-F238E27FC236}">
                <a16:creationId xmlns:a16="http://schemas.microsoft.com/office/drawing/2014/main" id="{669AC246-443E-0758-0667-817E9731EF89}"/>
              </a:ext>
            </a:extLst>
          </p:cNvPr>
          <p:cNvSpPr txBox="1">
            <a:spLocks/>
          </p:cNvSpPr>
          <p:nvPr/>
        </p:nvSpPr>
        <p:spPr>
          <a:xfrm>
            <a:off x="444137" y="369731"/>
            <a:ext cx="100584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5000"/>
              </a:lnSpc>
              <a:spcBef>
                <a:spcPts val="0"/>
              </a:spcBef>
              <a:buClr>
                <a:srgbClr val="3F3F3F"/>
              </a:buClr>
              <a:buFont typeface="Calibri"/>
              <a:buNone/>
            </a:pPr>
            <a:r>
              <a:rPr lang="es-CO" sz="4800" b="1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Contenido de la exposición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F88295-48A1-ACB3-CB86-BC2F6ED35D7A}"/>
              </a:ext>
            </a:extLst>
          </p:cNvPr>
          <p:cNvSpPr txBox="1"/>
          <p:nvPr/>
        </p:nvSpPr>
        <p:spPr>
          <a:xfrm>
            <a:off x="1028403" y="2137557"/>
            <a:ext cx="9474134" cy="3454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743200" algn="l"/>
                <a:tab pos="2847975" algn="l"/>
                <a:tab pos="3457575" algn="l"/>
              </a:tabLst>
            </a:pPr>
            <a:r>
              <a:rPr lang="es-CO" sz="2400" dirty="0">
                <a:effectLst/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Nombre</a:t>
            </a:r>
          </a:p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743200" algn="l"/>
                <a:tab pos="2847975" algn="l"/>
                <a:tab pos="3457575" algn="l"/>
              </a:tabLst>
            </a:pPr>
            <a:r>
              <a:rPr lang="es-CO" sz="2400" dirty="0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Función</a:t>
            </a:r>
          </a:p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743200" algn="l"/>
                <a:tab pos="2847975" algn="l"/>
                <a:tab pos="3457575" algn="l"/>
              </a:tabLst>
            </a:pPr>
            <a:r>
              <a:rPr lang="es-CO" sz="2400" dirty="0">
                <a:effectLst/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Para que se usa en biotecnolo</a:t>
            </a:r>
            <a:r>
              <a:rPr lang="es-CO" sz="2400" dirty="0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gía</a:t>
            </a:r>
          </a:p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743200" algn="l"/>
                <a:tab pos="2847975" algn="l"/>
                <a:tab pos="3457575" algn="l"/>
              </a:tabLst>
            </a:pPr>
            <a:r>
              <a:rPr lang="es-CO" sz="2400" dirty="0">
                <a:effectLst/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Principio de funcionamiento</a:t>
            </a:r>
          </a:p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743200" algn="l"/>
                <a:tab pos="2847975" algn="l"/>
                <a:tab pos="3457575" algn="l"/>
              </a:tabLst>
            </a:pPr>
            <a:r>
              <a:rPr lang="es-CO" sz="2400" dirty="0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Variables que controla</a:t>
            </a:r>
          </a:p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743200" algn="l"/>
                <a:tab pos="2847975" algn="l"/>
                <a:tab pos="3457575" algn="l"/>
              </a:tabLst>
            </a:pPr>
            <a:r>
              <a:rPr lang="es-CO" sz="2400" dirty="0">
                <a:effectLst/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Importancia </a:t>
            </a:r>
            <a:r>
              <a:rPr lang="es-CO" sz="2400" dirty="0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de uso</a:t>
            </a:r>
          </a:p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743200" algn="l"/>
                <a:tab pos="2847975" algn="l"/>
                <a:tab pos="3457575" algn="l"/>
              </a:tabLst>
            </a:pPr>
            <a:r>
              <a:rPr lang="es-CO" sz="2400" dirty="0">
                <a:effectLst/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Uso</a:t>
            </a:r>
          </a:p>
          <a:p>
            <a:pPr marR="0" lv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2743200" algn="l"/>
                <a:tab pos="2847975" algn="l"/>
                <a:tab pos="3457575" algn="l"/>
              </a:tabLst>
            </a:pPr>
            <a:r>
              <a:rPr lang="es-CO" sz="2400" dirty="0">
                <a:latin typeface="Arial" panose="020B0604020202020204" pitchFamily="34" charset="0"/>
                <a:ea typeface="Century Gothic" panose="020B0502020202020204" pitchFamily="34" charset="0"/>
                <a:cs typeface="Times New Roman" panose="02020603050405020304" pitchFamily="18" charset="0"/>
              </a:rPr>
              <a:t>Cuidados y recomendaciones. </a:t>
            </a:r>
            <a:endParaRPr lang="es-CO" sz="2400" dirty="0">
              <a:effectLst/>
              <a:latin typeface="Arial" panose="020B0604020202020204" pitchFamily="34" charset="0"/>
              <a:ea typeface="Century Gothic" panose="020B0502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291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4;p15">
            <a:extLst>
              <a:ext uri="{FF2B5EF4-FFF2-40B4-BE49-F238E27FC236}">
                <a16:creationId xmlns:a16="http://schemas.microsoft.com/office/drawing/2014/main" id="{20A19B3E-173A-A40D-D307-19AAB3C0023D}"/>
              </a:ext>
            </a:extLst>
          </p:cNvPr>
          <p:cNvSpPr/>
          <p:nvPr/>
        </p:nvSpPr>
        <p:spPr>
          <a:xfrm>
            <a:off x="1397726" y="953589"/>
            <a:ext cx="8131640" cy="1103773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endParaRPr lang="en-US" sz="2800" b="1">
              <a:solidFill>
                <a:schemeClr val="bg1"/>
              </a:solidFill>
            </a:endParaRPr>
          </a:p>
          <a:p>
            <a:pPr lvl="0" algn="ctr"/>
            <a:r>
              <a:rPr lang="en-US" sz="2800" b="1">
                <a:solidFill>
                  <a:schemeClr val="bg1"/>
                </a:solidFill>
              </a:rPr>
              <a:t>RUTA BIOQUÍMICA PARA LA OBTENCIÓN DE LOS METABOLITOS</a:t>
            </a:r>
            <a:br>
              <a:rPr lang="en-US" sz="2800" b="1">
                <a:solidFill>
                  <a:schemeClr val="bg1"/>
                </a:solidFill>
              </a:rPr>
            </a:br>
            <a:r>
              <a:rPr lang="es-ES" sz="28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800" b="1">
              <a:solidFill>
                <a:schemeClr val="bg1"/>
              </a:solidFill>
            </a:endParaRPr>
          </a:p>
        </p:txBody>
      </p:sp>
      <p:sp>
        <p:nvSpPr>
          <p:cNvPr id="3" name="Google Shape;95;p15">
            <a:hlinkClick r:id="rId2"/>
            <a:extLst>
              <a:ext uri="{FF2B5EF4-FFF2-40B4-BE49-F238E27FC236}">
                <a16:creationId xmlns:a16="http://schemas.microsoft.com/office/drawing/2014/main" id="{765C92FD-27FB-F4AF-E552-F625464C9589}"/>
              </a:ext>
            </a:extLst>
          </p:cNvPr>
          <p:cNvSpPr/>
          <p:nvPr/>
        </p:nvSpPr>
        <p:spPr>
          <a:xfrm>
            <a:off x="2113050" y="3429000"/>
            <a:ext cx="2373646" cy="982032"/>
          </a:xfrm>
          <a:prstGeom prst="rect">
            <a:avLst/>
          </a:prstGeom>
          <a:solidFill>
            <a:srgbClr val="99FF33"/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BIOQUIMICA</a:t>
            </a:r>
            <a:endParaRPr/>
          </a:p>
        </p:txBody>
      </p:sp>
      <p:sp>
        <p:nvSpPr>
          <p:cNvPr id="4" name="Google Shape;96;p15">
            <a:extLst>
              <a:ext uri="{FF2B5EF4-FFF2-40B4-BE49-F238E27FC236}">
                <a16:creationId xmlns:a16="http://schemas.microsoft.com/office/drawing/2014/main" id="{C81D6183-15B8-99A8-06B9-053D4D3AFF30}"/>
              </a:ext>
            </a:extLst>
          </p:cNvPr>
          <p:cNvSpPr/>
          <p:nvPr/>
        </p:nvSpPr>
        <p:spPr>
          <a:xfrm>
            <a:off x="7041239" y="3429000"/>
            <a:ext cx="2373646" cy="982032"/>
          </a:xfrm>
          <a:prstGeom prst="rect">
            <a:avLst/>
          </a:prstGeom>
          <a:solidFill>
            <a:srgbClr val="729622"/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METABOLITOS</a:t>
            </a:r>
            <a:endParaRPr/>
          </a:p>
        </p:txBody>
      </p:sp>
      <p:sp>
        <p:nvSpPr>
          <p:cNvPr id="5" name="Google Shape;97;p15">
            <a:hlinkClick r:id="rId3"/>
            <a:extLst>
              <a:ext uri="{FF2B5EF4-FFF2-40B4-BE49-F238E27FC236}">
                <a16:creationId xmlns:a16="http://schemas.microsoft.com/office/drawing/2014/main" id="{A34E4CE3-0DE3-A944-DE34-00D72F5126E9}"/>
              </a:ext>
            </a:extLst>
          </p:cNvPr>
          <p:cNvSpPr/>
          <p:nvPr/>
        </p:nvSpPr>
        <p:spPr>
          <a:xfrm>
            <a:off x="4698428" y="4977448"/>
            <a:ext cx="2159447" cy="1103773"/>
          </a:xfrm>
          <a:prstGeom prst="rect">
            <a:avLst/>
          </a:prstGeom>
          <a:solidFill>
            <a:srgbClr val="CCFF33"/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METABOLISMO</a:t>
            </a:r>
            <a:endParaRPr/>
          </a:p>
        </p:txBody>
      </p:sp>
      <p:cxnSp>
        <p:nvCxnSpPr>
          <p:cNvPr id="23" name="Elbow Connector 22">
            <a:extLst>
              <a:ext uri="{FF2B5EF4-FFF2-40B4-BE49-F238E27FC236}">
                <a16:creationId xmlns:a16="http://schemas.microsoft.com/office/drawing/2014/main" id="{8559A8E4-B822-63EB-AA64-399AB2A2F01D}"/>
              </a:ext>
            </a:extLst>
          </p:cNvPr>
          <p:cNvCxnSpPr>
            <a:stCxn id="2" idx="2"/>
            <a:endCxn id="3" idx="0"/>
          </p:cNvCxnSpPr>
          <p:nvPr/>
        </p:nvCxnSpPr>
        <p:spPr>
          <a:xfrm rot="5400000">
            <a:off x="3695891" y="1661345"/>
            <a:ext cx="1371638" cy="2163673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>
            <a:extLst>
              <a:ext uri="{FF2B5EF4-FFF2-40B4-BE49-F238E27FC236}">
                <a16:creationId xmlns:a16="http://schemas.microsoft.com/office/drawing/2014/main" id="{6A4158F9-D5CA-3EB6-8C1C-87BC11160027}"/>
              </a:ext>
            </a:extLst>
          </p:cNvPr>
          <p:cNvCxnSpPr>
            <a:stCxn id="2" idx="2"/>
            <a:endCxn id="4" idx="0"/>
          </p:cNvCxnSpPr>
          <p:nvPr/>
        </p:nvCxnSpPr>
        <p:spPr>
          <a:xfrm rot="16200000" flipH="1">
            <a:off x="6159985" y="1360923"/>
            <a:ext cx="1371638" cy="276451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>
            <a:extLst>
              <a:ext uri="{FF2B5EF4-FFF2-40B4-BE49-F238E27FC236}">
                <a16:creationId xmlns:a16="http://schemas.microsoft.com/office/drawing/2014/main" id="{822BFB93-361D-625F-FB44-58147E9C61DA}"/>
              </a:ext>
            </a:extLst>
          </p:cNvPr>
          <p:cNvCxnSpPr>
            <a:stCxn id="3" idx="2"/>
            <a:endCxn id="5" idx="1"/>
          </p:cNvCxnSpPr>
          <p:nvPr/>
        </p:nvCxnSpPr>
        <p:spPr>
          <a:xfrm rot="16200000" flipH="1">
            <a:off x="3439999" y="4270905"/>
            <a:ext cx="1118303" cy="139855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>
            <a:extLst>
              <a:ext uri="{FF2B5EF4-FFF2-40B4-BE49-F238E27FC236}">
                <a16:creationId xmlns:a16="http://schemas.microsoft.com/office/drawing/2014/main" id="{E4FC5F1D-415F-2335-2500-751A7DA207B4}"/>
              </a:ext>
            </a:extLst>
          </p:cNvPr>
          <p:cNvCxnSpPr>
            <a:stCxn id="5" idx="3"/>
            <a:endCxn id="4" idx="2"/>
          </p:cNvCxnSpPr>
          <p:nvPr/>
        </p:nvCxnSpPr>
        <p:spPr>
          <a:xfrm flipV="1">
            <a:off x="6857875" y="4411032"/>
            <a:ext cx="1370187" cy="111830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94572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485E0032-60FC-584B-07B4-C03A6CACB55E}"/>
              </a:ext>
            </a:extLst>
          </p:cNvPr>
          <p:cNvSpPr txBox="1">
            <a:spLocks/>
          </p:cNvSpPr>
          <p:nvPr/>
        </p:nvSpPr>
        <p:spPr>
          <a:xfrm>
            <a:off x="635000" y="640823"/>
            <a:ext cx="3418659" cy="558314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/>
              <a:t>METABOLÍSMO</a:t>
            </a:r>
            <a:br>
              <a:rPr lang="en-US" sz="3800"/>
            </a:br>
            <a:br>
              <a:rPr lang="en-US" sz="3800"/>
            </a:br>
            <a:r>
              <a:rPr lang="es-ES" sz="3800">
                <a:latin typeface="Aharoni" panose="02010803020104030203" pitchFamily="2" charset="-79"/>
                <a:cs typeface="Aharoni" panose="02010803020104030203" pitchFamily="2" charset="-79"/>
              </a:rPr>
              <a:t>Suma de Todas las reacciones químicas que ocurren en el organismo viviente </a:t>
            </a:r>
            <a:br>
              <a:rPr lang="en-US" sz="3800"/>
            </a:br>
            <a:endParaRPr lang="en-US" sz="3800"/>
          </a:p>
        </p:txBody>
      </p:sp>
      <p:graphicFrame>
        <p:nvGraphicFramePr>
          <p:cNvPr id="3" name="Content Placeholder 5">
            <a:extLst>
              <a:ext uri="{FF2B5EF4-FFF2-40B4-BE49-F238E27FC236}">
                <a16:creationId xmlns:a16="http://schemas.microsoft.com/office/drawing/2014/main" id="{3DF09323-3AB6-A8C4-C59F-356BB3F05B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4425801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7919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0;p20">
            <a:extLst>
              <a:ext uri="{FF2B5EF4-FFF2-40B4-BE49-F238E27FC236}">
                <a16:creationId xmlns:a16="http://schemas.microsoft.com/office/drawing/2014/main" id="{B6A3F9B3-A288-23B5-9867-29DAEC110AB7}"/>
              </a:ext>
            </a:extLst>
          </p:cNvPr>
          <p:cNvSpPr txBox="1">
            <a:spLocks/>
          </p:cNvSpPr>
          <p:nvPr/>
        </p:nvSpPr>
        <p:spPr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/>
              <a:t>METABOLISMO</a:t>
            </a:r>
            <a:endParaRPr lang="en-US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41;p20">
            <a:extLst>
              <a:ext uri="{FF2B5EF4-FFF2-40B4-BE49-F238E27FC236}">
                <a16:creationId xmlns:a16="http://schemas.microsoft.com/office/drawing/2014/main" id="{7EEDBBBE-A47C-B401-3FC8-C77D7A3B8BF0}"/>
              </a:ext>
            </a:extLst>
          </p:cNvPr>
          <p:cNvSpPr txBox="1">
            <a:spLocks/>
          </p:cNvSpPr>
          <p:nvPr/>
        </p:nvSpPr>
        <p:spPr>
          <a:xfrm>
            <a:off x="1874322" y="2929142"/>
            <a:ext cx="4038600" cy="34893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buClr>
                <a:schemeClr val="dk1"/>
              </a:buClr>
              <a:buSzPts val="2800"/>
              <a:buFont typeface="Arial"/>
              <a:buChar char="•"/>
            </a:pPr>
            <a:r>
              <a:rPr lang="es-ES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Kata (abajo)</a:t>
            </a:r>
            <a:endParaRPr lang="es-ES"/>
          </a:p>
          <a:p>
            <a:pPr marL="342900" indent="-342900">
              <a:spcBef>
                <a:spcPts val="560"/>
              </a:spcBef>
              <a:buClr>
                <a:schemeClr val="dk1"/>
              </a:buClr>
              <a:buSzPts val="2800"/>
              <a:buFont typeface="Arial"/>
              <a:buChar char="•"/>
            </a:pPr>
            <a:r>
              <a:rPr lang="es-E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Secuencia de reacciones de degradación de biomoléculas</a:t>
            </a:r>
            <a:endParaRPr lang="es-ES"/>
          </a:p>
        </p:txBody>
      </p:sp>
      <p:sp>
        <p:nvSpPr>
          <p:cNvPr id="4" name="Google Shape;142;p20">
            <a:extLst>
              <a:ext uri="{FF2B5EF4-FFF2-40B4-BE49-F238E27FC236}">
                <a16:creationId xmlns:a16="http://schemas.microsoft.com/office/drawing/2014/main" id="{8D4DBAE8-ED98-40F0-4395-3D3A61CCF072}"/>
              </a:ext>
            </a:extLst>
          </p:cNvPr>
          <p:cNvSpPr txBox="1">
            <a:spLocks/>
          </p:cNvSpPr>
          <p:nvPr/>
        </p:nvSpPr>
        <p:spPr>
          <a:xfrm>
            <a:off x="6172200" y="2898091"/>
            <a:ext cx="4038600" cy="34893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buClr>
                <a:schemeClr val="dk1"/>
              </a:buClr>
              <a:buSzPts val="2800"/>
              <a:buFont typeface="Arial"/>
              <a:buChar char="•"/>
            </a:pPr>
            <a:r>
              <a:rPr lang="es-ES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Ana (arriba)</a:t>
            </a:r>
            <a:endParaRPr lang="es-ES"/>
          </a:p>
          <a:p>
            <a:pPr marL="342900" indent="-342900">
              <a:spcBef>
                <a:spcPts val="560"/>
              </a:spcBef>
              <a:buClr>
                <a:schemeClr val="dk1"/>
              </a:buClr>
              <a:buSzPts val="2800"/>
              <a:buFont typeface="Arial"/>
              <a:buChar char="•"/>
            </a:pPr>
            <a:r>
              <a:rPr lang="es-E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Secuencia de reacciones de síntesis de biomoléculas</a:t>
            </a:r>
            <a:endParaRPr lang="es-ES"/>
          </a:p>
        </p:txBody>
      </p:sp>
      <p:sp>
        <p:nvSpPr>
          <p:cNvPr id="5" name="Google Shape;143;p20">
            <a:extLst>
              <a:ext uri="{FF2B5EF4-FFF2-40B4-BE49-F238E27FC236}">
                <a16:creationId xmlns:a16="http://schemas.microsoft.com/office/drawing/2014/main" id="{3BFC81DA-49A0-5E7C-B25A-63C0141E69CE}"/>
              </a:ext>
            </a:extLst>
          </p:cNvPr>
          <p:cNvSpPr/>
          <p:nvPr/>
        </p:nvSpPr>
        <p:spPr>
          <a:xfrm>
            <a:off x="1975614" y="2056761"/>
            <a:ext cx="3311525" cy="7207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s-E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CATABOLISMO</a:t>
            </a:r>
            <a:endParaRPr/>
          </a:p>
        </p:txBody>
      </p:sp>
      <p:sp>
        <p:nvSpPr>
          <p:cNvPr id="6" name="Google Shape;144;p20">
            <a:extLst>
              <a:ext uri="{FF2B5EF4-FFF2-40B4-BE49-F238E27FC236}">
                <a16:creationId xmlns:a16="http://schemas.microsoft.com/office/drawing/2014/main" id="{BD42F681-C6B3-A35D-2351-8631E70B58F0}"/>
              </a:ext>
            </a:extLst>
          </p:cNvPr>
          <p:cNvSpPr/>
          <p:nvPr/>
        </p:nvSpPr>
        <p:spPr>
          <a:xfrm>
            <a:off x="6256257" y="2056761"/>
            <a:ext cx="3311525" cy="720725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s-E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ANABOLISMO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17388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FD042-D57C-189C-EDE7-B628794223A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METABOLISMO</a:t>
            </a:r>
          </a:p>
        </p:txBody>
      </p:sp>
      <p:graphicFrame>
        <p:nvGraphicFramePr>
          <p:cNvPr id="3" name="Google Shape;150;p21">
            <a:extLst>
              <a:ext uri="{FF2B5EF4-FFF2-40B4-BE49-F238E27FC236}">
                <a16:creationId xmlns:a16="http://schemas.microsoft.com/office/drawing/2014/main" id="{DE2D4FA5-0E8E-E596-B814-F17BD3F518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9974715"/>
              </p:ext>
            </p:extLst>
          </p:nvPr>
        </p:nvGraphicFramePr>
        <p:xfrm>
          <a:off x="838200" y="1408588"/>
          <a:ext cx="10383982" cy="508428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1929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09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517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s-ES" sz="2800" b="1" i="0" u="none" strike="noStrike" cap="non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CATABOLISMO</a:t>
                      </a:r>
                      <a:endParaRPr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s-ES" sz="2800" b="1" i="0" u="none" strike="noStrike" cap="none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ANABOLISMO</a:t>
                      </a:r>
                      <a:endParaRPr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40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s-E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DEGRADANTE</a:t>
                      </a:r>
                      <a:endParaRPr dirty="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s-E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SINTÉTICO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40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s-E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OXIDANTE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s-ES" sz="24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REDUCTORA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50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s-E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EXERGÓNICO</a:t>
                      </a:r>
                      <a:endParaRPr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s-ES" sz="24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ENDERGÓNICA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08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s-ES" sz="2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Variedad de materiales iniciales, productos finales definidos: glucosa, celulosa se convierten en CO2, Etanol, Ácidos orgánicos </a:t>
                      </a:r>
                      <a:endParaRPr lang="es-ES" dirty="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s-ES" sz="20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Materiales  iniciales bien definidos, variedad en productos finales: enzimas, proteínas, ácidos nucleicos </a:t>
                      </a:r>
                      <a:endParaRPr lang="es-ES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01919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s-ES" sz="2800" b="0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PROCESOS COMPLEMENTARIOS E INTEGRADOS</a:t>
                      </a:r>
                      <a:endParaRPr dirty="0"/>
                    </a:p>
                  </a:txBody>
                  <a:tcPr marL="91450" marR="91450" marT="45725" marB="457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66752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D0A71BF-5162-0E2F-E480-5290E21065B8}"/>
              </a:ext>
            </a:extLst>
          </p:cNvPr>
          <p:cNvSpPr/>
          <p:nvPr/>
        </p:nvSpPr>
        <p:spPr>
          <a:xfrm>
            <a:off x="564512" y="808378"/>
            <a:ext cx="11281559" cy="57357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155;p22">
            <a:extLst>
              <a:ext uri="{FF2B5EF4-FFF2-40B4-BE49-F238E27FC236}">
                <a16:creationId xmlns:a16="http://schemas.microsoft.com/office/drawing/2014/main" id="{F39F2804-78A7-0C6E-01DD-1B6F00225953}"/>
              </a:ext>
            </a:extLst>
          </p:cNvPr>
          <p:cNvSpPr/>
          <p:nvPr/>
        </p:nvSpPr>
        <p:spPr>
          <a:xfrm>
            <a:off x="3287714" y="908051"/>
            <a:ext cx="5400675" cy="5762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s-ES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REACCIONES DE OXIDOREDUCCIÓN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4" name="Google Shape;156;p22">
            <a:extLst>
              <a:ext uri="{FF2B5EF4-FFF2-40B4-BE49-F238E27FC236}">
                <a16:creationId xmlns:a16="http://schemas.microsoft.com/office/drawing/2014/main" id="{28B047E7-8376-F00B-F646-439894010F39}"/>
              </a:ext>
            </a:extLst>
          </p:cNvPr>
          <p:cNvSpPr/>
          <p:nvPr/>
        </p:nvSpPr>
        <p:spPr>
          <a:xfrm>
            <a:off x="1203975" y="1806820"/>
            <a:ext cx="2305050" cy="5032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s-E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OXIDACIÓN</a:t>
            </a:r>
            <a:endParaRPr/>
          </a:p>
        </p:txBody>
      </p:sp>
      <p:sp>
        <p:nvSpPr>
          <p:cNvPr id="5" name="Google Shape;157;p22">
            <a:extLst>
              <a:ext uri="{FF2B5EF4-FFF2-40B4-BE49-F238E27FC236}">
                <a16:creationId xmlns:a16="http://schemas.microsoft.com/office/drawing/2014/main" id="{21BD0513-78EC-507A-7D7B-BA2A32C89D18}"/>
              </a:ext>
            </a:extLst>
          </p:cNvPr>
          <p:cNvSpPr/>
          <p:nvPr/>
        </p:nvSpPr>
        <p:spPr>
          <a:xfrm>
            <a:off x="8712079" y="1690009"/>
            <a:ext cx="2305050" cy="50323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s-ES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REDUCCIÓN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6" name="Google Shape;158;p22">
            <a:extLst>
              <a:ext uri="{FF2B5EF4-FFF2-40B4-BE49-F238E27FC236}">
                <a16:creationId xmlns:a16="http://schemas.microsoft.com/office/drawing/2014/main" id="{B4315357-45FB-0C1B-09AC-E367034ADE1B}"/>
              </a:ext>
            </a:extLst>
          </p:cNvPr>
          <p:cNvSpPr/>
          <p:nvPr/>
        </p:nvSpPr>
        <p:spPr>
          <a:xfrm>
            <a:off x="9331978" y="3776171"/>
            <a:ext cx="803756" cy="2254903"/>
          </a:xfrm>
          <a:prstGeom prst="upArrow">
            <a:avLst>
              <a:gd name="adj1" fmla="val 50000"/>
              <a:gd name="adj2" fmla="val 56814"/>
            </a:avLst>
          </a:prstGeom>
          <a:solidFill>
            <a:srgbClr val="729622"/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59;p22">
            <a:extLst>
              <a:ext uri="{FF2B5EF4-FFF2-40B4-BE49-F238E27FC236}">
                <a16:creationId xmlns:a16="http://schemas.microsoft.com/office/drawing/2014/main" id="{D8903F87-DE90-8475-C5E2-64643D7FB12F}"/>
              </a:ext>
            </a:extLst>
          </p:cNvPr>
          <p:cNvSpPr/>
          <p:nvPr/>
        </p:nvSpPr>
        <p:spPr>
          <a:xfrm>
            <a:off x="1783346" y="3858727"/>
            <a:ext cx="914226" cy="2222620"/>
          </a:xfrm>
          <a:prstGeom prst="downArrow">
            <a:avLst>
              <a:gd name="adj1" fmla="val 50000"/>
              <a:gd name="adj2" fmla="val 47844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Google Shape;160;p22" descr="Glucosa">
            <a:extLst>
              <a:ext uri="{FF2B5EF4-FFF2-40B4-BE49-F238E27FC236}">
                <a16:creationId xmlns:a16="http://schemas.microsoft.com/office/drawing/2014/main" id="{16FA6BB5-168D-0E05-B9CD-536860517A9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97416" y="2475893"/>
            <a:ext cx="1575087" cy="133570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62;p22">
            <a:extLst>
              <a:ext uri="{FF2B5EF4-FFF2-40B4-BE49-F238E27FC236}">
                <a16:creationId xmlns:a16="http://schemas.microsoft.com/office/drawing/2014/main" id="{2655F96D-F754-35BD-A7A3-E9571F5F6F7B}"/>
              </a:ext>
            </a:extLst>
          </p:cNvPr>
          <p:cNvSpPr txBox="1"/>
          <p:nvPr/>
        </p:nvSpPr>
        <p:spPr>
          <a:xfrm>
            <a:off x="1948905" y="6081347"/>
            <a:ext cx="100965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s-E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CO2</a:t>
            </a:r>
            <a:endParaRPr/>
          </a:p>
        </p:txBody>
      </p:sp>
      <p:sp>
        <p:nvSpPr>
          <p:cNvPr id="10" name="Google Shape;163;p22">
            <a:extLst>
              <a:ext uri="{FF2B5EF4-FFF2-40B4-BE49-F238E27FC236}">
                <a16:creationId xmlns:a16="http://schemas.microsoft.com/office/drawing/2014/main" id="{D580B79F-7FDD-F7E8-EA7F-487CA8487605}"/>
              </a:ext>
            </a:extLst>
          </p:cNvPr>
          <p:cNvSpPr txBox="1"/>
          <p:nvPr/>
        </p:nvSpPr>
        <p:spPr>
          <a:xfrm>
            <a:off x="9415009" y="6056414"/>
            <a:ext cx="720725" cy="366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s-E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CO2</a:t>
            </a:r>
            <a:endParaRPr/>
          </a:p>
        </p:txBody>
      </p:sp>
      <p:sp>
        <p:nvSpPr>
          <p:cNvPr id="11" name="Google Shape;164;p22">
            <a:extLst>
              <a:ext uri="{FF2B5EF4-FFF2-40B4-BE49-F238E27FC236}">
                <a16:creationId xmlns:a16="http://schemas.microsoft.com/office/drawing/2014/main" id="{6497EE2E-D7CF-9622-101C-4A4E54142B13}"/>
              </a:ext>
            </a:extLst>
          </p:cNvPr>
          <p:cNvSpPr txBox="1"/>
          <p:nvPr/>
        </p:nvSpPr>
        <p:spPr>
          <a:xfrm>
            <a:off x="5294621" y="3765290"/>
            <a:ext cx="1152525" cy="1552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s-ES" sz="2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ATP</a:t>
            </a:r>
            <a:endParaRPr/>
          </a:p>
          <a:p>
            <a:pPr>
              <a:spcBef>
                <a:spcPts val="1200"/>
              </a:spcBef>
            </a:pPr>
            <a:r>
              <a:rPr lang="es-ES" sz="2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ADP</a:t>
            </a:r>
            <a:endParaRPr/>
          </a:p>
          <a:p>
            <a:pPr>
              <a:spcBef>
                <a:spcPts val="1200"/>
              </a:spcBef>
            </a:pPr>
            <a:r>
              <a:rPr lang="es-ES" sz="2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AMP</a:t>
            </a:r>
            <a:endParaRPr/>
          </a:p>
        </p:txBody>
      </p:sp>
      <p:pic>
        <p:nvPicPr>
          <p:cNvPr id="12" name="Google Shape;165;p22" descr="Ver imagen en tamaño completo">
            <a:hlinkClick r:id="rId3"/>
            <a:extLst>
              <a:ext uri="{FF2B5EF4-FFF2-40B4-BE49-F238E27FC236}">
                <a16:creationId xmlns:a16="http://schemas.microsoft.com/office/drawing/2014/main" id="{8D6741FA-0A98-D325-D34E-8F143E079CE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78684" y="2288382"/>
            <a:ext cx="1928884" cy="101282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66;p22">
            <a:extLst>
              <a:ext uri="{FF2B5EF4-FFF2-40B4-BE49-F238E27FC236}">
                <a16:creationId xmlns:a16="http://schemas.microsoft.com/office/drawing/2014/main" id="{7184BAC2-EC14-D5BF-D895-240A6BAFCF13}"/>
              </a:ext>
            </a:extLst>
          </p:cNvPr>
          <p:cNvSpPr txBox="1"/>
          <p:nvPr/>
        </p:nvSpPr>
        <p:spPr>
          <a:xfrm>
            <a:off x="2697572" y="4268797"/>
            <a:ext cx="1366838" cy="77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s-E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NAD</a:t>
            </a:r>
            <a:endParaRPr/>
          </a:p>
          <a:p>
            <a:pPr>
              <a:spcBef>
                <a:spcPts val="900"/>
              </a:spcBef>
            </a:pPr>
            <a:r>
              <a:rPr lang="es-E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FAD</a:t>
            </a:r>
            <a:endParaRPr/>
          </a:p>
        </p:txBody>
      </p:sp>
      <p:sp>
        <p:nvSpPr>
          <p:cNvPr id="14" name="Google Shape;167;p22">
            <a:extLst>
              <a:ext uri="{FF2B5EF4-FFF2-40B4-BE49-F238E27FC236}">
                <a16:creationId xmlns:a16="http://schemas.microsoft.com/office/drawing/2014/main" id="{E55ACA8F-6577-4ED9-A7C1-5A8E631A024D}"/>
              </a:ext>
            </a:extLst>
          </p:cNvPr>
          <p:cNvSpPr txBox="1"/>
          <p:nvPr/>
        </p:nvSpPr>
        <p:spPr>
          <a:xfrm>
            <a:off x="10333710" y="4407026"/>
            <a:ext cx="1366837" cy="779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s-E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NADH</a:t>
            </a:r>
            <a:endParaRPr/>
          </a:p>
          <a:p>
            <a:pPr>
              <a:spcBef>
                <a:spcPts val="900"/>
              </a:spcBef>
            </a:pPr>
            <a:r>
              <a:rPr lang="es-E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FADH</a:t>
            </a:r>
            <a:endParaRPr/>
          </a:p>
        </p:txBody>
      </p:sp>
      <p:sp>
        <p:nvSpPr>
          <p:cNvPr id="15" name="Google Shape;168;p22">
            <a:extLst>
              <a:ext uri="{FF2B5EF4-FFF2-40B4-BE49-F238E27FC236}">
                <a16:creationId xmlns:a16="http://schemas.microsoft.com/office/drawing/2014/main" id="{B03F5C09-8703-F01C-3245-4610023EC0E5}"/>
              </a:ext>
            </a:extLst>
          </p:cNvPr>
          <p:cNvSpPr txBox="1"/>
          <p:nvPr/>
        </p:nvSpPr>
        <p:spPr>
          <a:xfrm>
            <a:off x="521989" y="4358222"/>
            <a:ext cx="1081087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s-E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Enzimas</a:t>
            </a:r>
            <a:endParaRPr lang="es-ES"/>
          </a:p>
        </p:txBody>
      </p:sp>
      <p:sp>
        <p:nvSpPr>
          <p:cNvPr id="16" name="Google Shape;169;p22">
            <a:extLst>
              <a:ext uri="{FF2B5EF4-FFF2-40B4-BE49-F238E27FC236}">
                <a16:creationId xmlns:a16="http://schemas.microsoft.com/office/drawing/2014/main" id="{C18B731D-92DB-DEDA-2605-B058370D1E69}"/>
              </a:ext>
            </a:extLst>
          </p:cNvPr>
          <p:cNvSpPr txBox="1"/>
          <p:nvPr/>
        </p:nvSpPr>
        <p:spPr>
          <a:xfrm>
            <a:off x="8109700" y="4152534"/>
            <a:ext cx="1456610" cy="3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s-E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Enzimas</a:t>
            </a:r>
            <a:endParaRPr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ADFB1EC-0939-F299-8ABE-73F2796F54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5997" y="4546661"/>
            <a:ext cx="792163" cy="792163"/>
          </a:xfrm>
          <a:prstGeom prst="rect">
            <a:avLst/>
          </a:prstGeom>
        </p:spPr>
      </p:pic>
      <p:pic>
        <p:nvPicPr>
          <p:cNvPr id="18" name="Google Shape;160;p22" descr="Glucosa">
            <a:extLst>
              <a:ext uri="{FF2B5EF4-FFF2-40B4-BE49-F238E27FC236}">
                <a16:creationId xmlns:a16="http://schemas.microsoft.com/office/drawing/2014/main" id="{48F62D61-CD50-C642-C961-1FB87C27057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903810" y="2393331"/>
            <a:ext cx="1575087" cy="13357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2577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¿Qué es el bioetanol?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/>
              <a:t>El bioetanol es un biocombustible obtenido por fermentación de azúcares mediante microorganismos. Se utiliza como combustible renovable y aditivo para gasolina.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22557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E9240-6E73-34C1-C5B8-63D659F52F14}"/>
              </a:ext>
            </a:extLst>
          </p:cNvPr>
          <p:cNvSpPr txBox="1">
            <a:spLocks/>
          </p:cNvSpPr>
          <p:nvPr/>
        </p:nvSpPr>
        <p:spPr>
          <a:xfrm>
            <a:off x="720634" y="0"/>
            <a:ext cx="9405240" cy="8401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Rutas Bioquímicas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2BF28A-B4B9-444F-1662-80E993C24F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22" y="1685923"/>
            <a:ext cx="2914593" cy="38050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E14C342-1B15-9005-2E7E-3D0E8A039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7976" y="1431236"/>
            <a:ext cx="2278168" cy="16995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1C40F8-295A-0B8A-5FA2-2BF911A7D6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8569" y="3527580"/>
            <a:ext cx="2783684" cy="22964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18F194-DA69-CBAE-677D-52B8E7B4E996}"/>
              </a:ext>
            </a:extLst>
          </p:cNvPr>
          <p:cNvSpPr txBox="1"/>
          <p:nvPr/>
        </p:nvSpPr>
        <p:spPr>
          <a:xfrm>
            <a:off x="946882" y="5782761"/>
            <a:ext cx="2544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err="1">
                <a:solidFill>
                  <a:srgbClr val="FF0000"/>
                </a:solidFill>
              </a:rPr>
              <a:t>Glucólisis</a:t>
            </a:r>
            <a:endParaRPr lang="en-US" sz="3600" b="1">
              <a:solidFill>
                <a:srgbClr val="FF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9F3BA52-5373-F051-B728-84AB4EA20B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6246" y="3690189"/>
            <a:ext cx="3748466" cy="18642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79DEF48-13DC-EF04-523C-C39920416E41}"/>
              </a:ext>
            </a:extLst>
          </p:cNvPr>
          <p:cNvSpPr txBox="1"/>
          <p:nvPr/>
        </p:nvSpPr>
        <p:spPr>
          <a:xfrm>
            <a:off x="8046720" y="5782761"/>
            <a:ext cx="2899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err="1">
                <a:solidFill>
                  <a:srgbClr val="FF0000"/>
                </a:solidFill>
              </a:rPr>
              <a:t>Sintesis</a:t>
            </a:r>
            <a:r>
              <a:rPr lang="en-US" sz="3600" b="1">
                <a:solidFill>
                  <a:srgbClr val="FF0000"/>
                </a:solidFill>
              </a:rPr>
              <a:t> de </a:t>
            </a:r>
            <a:r>
              <a:rPr lang="en-US" sz="3600" b="1" err="1">
                <a:solidFill>
                  <a:srgbClr val="FF0000"/>
                </a:solidFill>
              </a:rPr>
              <a:t>Proteinas</a:t>
            </a:r>
            <a:endParaRPr lang="en-US" sz="3600" b="1">
              <a:solidFill>
                <a:srgbClr val="FF0000"/>
              </a:solidFill>
            </a:endParaRPr>
          </a:p>
        </p:txBody>
      </p:sp>
      <p:pic>
        <p:nvPicPr>
          <p:cNvPr id="2050" name="Picture 2" descr="Ciclo de Krebs | Explicacion paso a paso | Resumen Bioquimica">
            <a:extLst>
              <a:ext uri="{FF2B5EF4-FFF2-40B4-BE49-F238E27FC236}">
                <a16:creationId xmlns:a16="http://schemas.microsoft.com/office/drawing/2014/main" id="{BAFEDCEC-2E4F-9ADD-06EF-C04B8DB6D4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392" y="840188"/>
            <a:ext cx="2544510" cy="2544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9027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D89128-6C03-363B-BF5C-50AFA79F36D9}"/>
              </a:ext>
            </a:extLst>
          </p:cNvPr>
          <p:cNvSpPr txBox="1"/>
          <p:nvPr/>
        </p:nvSpPr>
        <p:spPr>
          <a:xfrm>
            <a:off x="790302" y="1854927"/>
            <a:ext cx="2325188" cy="267765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/>
              <a:t>ENTRADAS</a:t>
            </a:r>
          </a:p>
          <a:p>
            <a:pPr algn="ctr"/>
            <a:r>
              <a:rPr lang="en-US" sz="2400" err="1"/>
              <a:t>Sustratos</a:t>
            </a:r>
            <a:r>
              <a:rPr lang="en-US" sz="2400"/>
              <a:t> ( </a:t>
            </a:r>
            <a:r>
              <a:rPr lang="en-US" sz="2400" err="1"/>
              <a:t>materia</a:t>
            </a:r>
            <a:r>
              <a:rPr lang="en-US" sz="2400"/>
              <a:t> prima, nutrients)</a:t>
            </a:r>
          </a:p>
          <a:p>
            <a:pPr algn="ctr"/>
            <a:r>
              <a:rPr lang="en-US" sz="2400" err="1"/>
              <a:t>Microorganismos</a:t>
            </a:r>
            <a:r>
              <a:rPr lang="en-US" sz="2400"/>
              <a:t> (</a:t>
            </a:r>
            <a:r>
              <a:rPr lang="en-US" sz="2400" err="1"/>
              <a:t>nombres</a:t>
            </a:r>
            <a:r>
              <a:rPr lang="en-US" sz="2400"/>
              <a:t> y </a:t>
            </a:r>
            <a:r>
              <a:rPr lang="en-US" sz="2400" err="1"/>
              <a:t>características</a:t>
            </a:r>
            <a:r>
              <a:rPr lang="en-US" sz="240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31FBF9-41A9-594F-F28E-754AAB5AA937}"/>
              </a:ext>
            </a:extLst>
          </p:cNvPr>
          <p:cNvSpPr txBox="1"/>
          <p:nvPr/>
        </p:nvSpPr>
        <p:spPr>
          <a:xfrm>
            <a:off x="4132215" y="744251"/>
            <a:ext cx="3670664" cy="4154984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/>
              <a:t>ACTIVIDADES O ETAPAS</a:t>
            </a:r>
          </a:p>
          <a:p>
            <a:pPr algn="ctr"/>
            <a:endParaRPr lang="en-US" sz="2400"/>
          </a:p>
          <a:p>
            <a:pPr marL="342900" indent="-342900" algn="ctr">
              <a:buAutoNum type="arabicPeriod"/>
            </a:pPr>
            <a:r>
              <a:rPr lang="en-US" sz="2400">
                <a:solidFill>
                  <a:srgbClr val="00B050"/>
                </a:solidFill>
              </a:rPr>
              <a:t>FERMENTACIÓN : </a:t>
            </a:r>
          </a:p>
          <a:p>
            <a:pPr algn="ctr"/>
            <a:r>
              <a:rPr lang="en-US" sz="2400"/>
              <a:t>Variables </a:t>
            </a:r>
          </a:p>
          <a:p>
            <a:pPr algn="ctr"/>
            <a:r>
              <a:rPr lang="en-US" sz="2400"/>
              <a:t>Tº, pH,O2, </a:t>
            </a:r>
            <a:r>
              <a:rPr lang="en-US" sz="2400" err="1"/>
              <a:t>tiempo</a:t>
            </a:r>
            <a:endParaRPr lang="en-US" sz="2400"/>
          </a:p>
          <a:p>
            <a:pPr algn="ctr"/>
            <a:r>
              <a:rPr lang="en-US" sz="2400" err="1"/>
              <a:t>Ruta</a:t>
            </a:r>
            <a:r>
              <a:rPr lang="en-US" sz="2400"/>
              <a:t> </a:t>
            </a:r>
            <a:r>
              <a:rPr lang="en-US" sz="2400" err="1"/>
              <a:t>bioquímica</a:t>
            </a:r>
            <a:endParaRPr lang="en-US" sz="2400"/>
          </a:p>
          <a:p>
            <a:pPr algn="ctr"/>
            <a:endParaRPr lang="en-US" sz="2400"/>
          </a:p>
          <a:p>
            <a:pPr algn="ctr"/>
            <a:r>
              <a:rPr lang="en-US" sz="2400" b="1">
                <a:solidFill>
                  <a:schemeClr val="accent2"/>
                </a:solidFill>
              </a:rPr>
              <a:t>2. SEPARACÍON</a:t>
            </a:r>
          </a:p>
          <a:p>
            <a:pPr algn="ctr"/>
            <a:endParaRPr lang="en-US" sz="2400"/>
          </a:p>
          <a:p>
            <a:pPr algn="ctr"/>
            <a:r>
              <a:rPr lang="en-US" sz="2400" b="1">
                <a:solidFill>
                  <a:schemeClr val="accent1"/>
                </a:solidFill>
              </a:rPr>
              <a:t>3. PURIFICACIÓN</a:t>
            </a:r>
          </a:p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691662-B999-A2E3-E6CA-114B5FDA7D67}"/>
              </a:ext>
            </a:extLst>
          </p:cNvPr>
          <p:cNvSpPr txBox="1"/>
          <p:nvPr/>
        </p:nvSpPr>
        <p:spPr>
          <a:xfrm>
            <a:off x="8675913" y="2071803"/>
            <a:ext cx="2050867" cy="1938992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/>
              <a:t>SALIDAS</a:t>
            </a:r>
          </a:p>
          <a:p>
            <a:endParaRPr lang="en-US" sz="2400"/>
          </a:p>
          <a:p>
            <a:r>
              <a:rPr lang="en-US" sz="2400" b="1">
                <a:solidFill>
                  <a:srgbClr val="00B050"/>
                </a:solidFill>
              </a:rPr>
              <a:t>BIOPRODUCTOS</a:t>
            </a:r>
            <a:r>
              <a:rPr lang="en-US" sz="2400"/>
              <a:t>: USOS Y APLICACIONES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2C295C-1067-7758-81AA-EED642648A88}"/>
              </a:ext>
            </a:extLst>
          </p:cNvPr>
          <p:cNvSpPr txBox="1"/>
          <p:nvPr/>
        </p:nvSpPr>
        <p:spPr>
          <a:xfrm>
            <a:off x="4132215" y="5212744"/>
            <a:ext cx="3670664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/>
              <a:t>RECURSOS</a:t>
            </a:r>
          </a:p>
          <a:p>
            <a:pPr algn="ctr"/>
            <a:r>
              <a:rPr lang="en-US" sz="2400" err="1"/>
              <a:t>Materiales</a:t>
            </a:r>
            <a:r>
              <a:rPr lang="en-US" sz="2400"/>
              <a:t>, </a:t>
            </a:r>
            <a:r>
              <a:rPr lang="en-US" sz="2400" err="1"/>
              <a:t>equipos</a:t>
            </a:r>
            <a:endParaRPr lang="en-US" sz="2400"/>
          </a:p>
          <a:p>
            <a:pPr algn="ctr"/>
            <a:endParaRPr lang="en-US" sz="2400"/>
          </a:p>
          <a:p>
            <a:pPr algn="ctr"/>
            <a:endParaRPr lang="en-US" sz="2400"/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380E175C-0D8F-8C31-46DD-E6467C714338}"/>
              </a:ext>
            </a:extLst>
          </p:cNvPr>
          <p:cNvSpPr/>
          <p:nvPr/>
        </p:nvSpPr>
        <p:spPr>
          <a:xfrm>
            <a:off x="3213463" y="2821743"/>
            <a:ext cx="822960" cy="509286"/>
          </a:xfrm>
          <a:prstGeom prst="rightArrow">
            <a:avLst/>
          </a:prstGeom>
          <a:solidFill>
            <a:schemeClr val="accent2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>
            <a:extLst>
              <a:ext uri="{FF2B5EF4-FFF2-40B4-BE49-F238E27FC236}">
                <a16:creationId xmlns:a16="http://schemas.microsoft.com/office/drawing/2014/main" id="{A9EB38BE-81DE-71DA-338F-748BFB885089}"/>
              </a:ext>
            </a:extLst>
          </p:cNvPr>
          <p:cNvSpPr/>
          <p:nvPr/>
        </p:nvSpPr>
        <p:spPr>
          <a:xfrm>
            <a:off x="7903029" y="2821743"/>
            <a:ext cx="772884" cy="509286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8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Sustratos utilizados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- Materias primas ricas en azúcares o almidón</a:t>
            </a:r>
          </a:p>
          <a:p>
            <a:r>
              <a:rPr lang="en-US"/>
              <a:t>- Melaza</a:t>
            </a:r>
          </a:p>
          <a:p>
            <a:r>
              <a:rPr lang="en-US"/>
              <a:t>- Maíz</a:t>
            </a:r>
          </a:p>
          <a:p>
            <a:r>
              <a:rPr lang="en-US"/>
              <a:t>- Yuca</a:t>
            </a:r>
          </a:p>
          <a:p>
            <a:r>
              <a:rPr lang="en-US"/>
              <a:t>- Biomasa lignocelulósica (pretratada)</a:t>
            </a:r>
          </a:p>
        </p:txBody>
      </p:sp>
    </p:spTree>
    <p:extLst>
      <p:ext uri="{BB962C8B-B14F-4D97-AF65-F5344CB8AC3E}">
        <p14:creationId xmlns:p14="http://schemas.microsoft.com/office/powerpoint/2010/main" val="3786944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2200A-3D3D-286E-9F4E-29CE3B027DC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Microorganismos (Inóculo)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2D8FE-632B-FD0C-7362-5327814BE97B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/>
              <a:t>- Levaduras: Saccharomyces cerevisiae</a:t>
            </a:r>
          </a:p>
          <a:p>
            <a:r>
              <a:rPr lang="es-ES"/>
              <a:t>- Bacterias: Zymomonas mobilis</a:t>
            </a:r>
          </a:p>
          <a:p>
            <a:r>
              <a:rPr lang="es-ES"/>
              <a:t>El inóculo debe estar en fase activa para garantizar una fermentación eficiente.</a:t>
            </a:r>
          </a:p>
        </p:txBody>
      </p:sp>
    </p:spTree>
    <p:extLst>
      <p:ext uri="{BB962C8B-B14F-4D97-AF65-F5344CB8AC3E}">
        <p14:creationId xmlns:p14="http://schemas.microsoft.com/office/powerpoint/2010/main" val="931354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E96FF-4487-48BE-1E6A-838A703254F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Microorganismos (Inóculo)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99E97-D7A5-94F2-C41B-B8B7D91F826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- Levaduras: </a:t>
            </a:r>
            <a:r>
              <a:rPr lang="es-ES" dirty="0" err="1"/>
              <a:t>Saccharomyces</a:t>
            </a:r>
            <a:r>
              <a:rPr lang="es-ES" dirty="0"/>
              <a:t> </a:t>
            </a:r>
            <a:r>
              <a:rPr lang="es-ES" dirty="0" err="1"/>
              <a:t>cerevisiae</a:t>
            </a:r>
            <a:endParaRPr lang="es-ES" dirty="0"/>
          </a:p>
          <a:p>
            <a:r>
              <a:rPr lang="es-ES" dirty="0"/>
              <a:t>- </a:t>
            </a:r>
          </a:p>
          <a:p>
            <a:endParaRPr lang="es-ES" dirty="0"/>
          </a:p>
          <a:p>
            <a:r>
              <a:rPr lang="es-ES" dirty="0"/>
              <a:t>Bacterias: </a:t>
            </a:r>
            <a:r>
              <a:rPr lang="es-ES" dirty="0" err="1"/>
              <a:t>Zymomonas</a:t>
            </a:r>
            <a:r>
              <a:rPr lang="es-ES" dirty="0"/>
              <a:t> </a:t>
            </a:r>
            <a:r>
              <a:rPr lang="es-ES" dirty="0" err="1"/>
              <a:t>mobilis</a:t>
            </a:r>
            <a:endParaRPr lang="es-ES" dirty="0"/>
          </a:p>
          <a:p>
            <a:pPr marL="0" indent="0">
              <a:buNone/>
            </a:pPr>
            <a:endParaRPr lang="es-ES" dirty="0"/>
          </a:p>
          <a:p>
            <a:endParaRPr lang="es-ES" dirty="0"/>
          </a:p>
          <a:p>
            <a:r>
              <a:rPr lang="es-ES" dirty="0"/>
              <a:t>El inóculo debe estar en fase activa para garantizar una fermentación eficiente.</a:t>
            </a:r>
          </a:p>
        </p:txBody>
      </p:sp>
      <p:pic>
        <p:nvPicPr>
          <p:cNvPr id="1026" name="Picture 2" descr="Saccharomyces cerevisiae CGEN 034 | Cepario Unicach">
            <a:extLst>
              <a:ext uri="{FF2B5EF4-FFF2-40B4-BE49-F238E27FC236}">
                <a16:creationId xmlns:a16="http://schemas.microsoft.com/office/drawing/2014/main" id="{946F18A3-8576-21C0-727F-B3E0EA007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039" y="1027906"/>
            <a:ext cx="2172101" cy="19683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nhanced bioethanol production by Zymomonas mobilis in response to the  quorum sensing molecules AI-2 | Semantic Scholar">
            <a:extLst>
              <a:ext uri="{FF2B5EF4-FFF2-40B4-BE49-F238E27FC236}">
                <a16:creationId xmlns:a16="http://schemas.microsoft.com/office/drawing/2014/main" id="{86FDBE7C-EC88-CFC4-13C4-584E1A817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820" y="3131209"/>
            <a:ext cx="2044566" cy="17011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accharomyces_cerevisiae_micro | cmpt">
            <a:extLst>
              <a:ext uri="{FF2B5EF4-FFF2-40B4-BE49-F238E27FC236}">
                <a16:creationId xmlns:a16="http://schemas.microsoft.com/office/drawing/2014/main" id="{BE491EED-E812-F42B-3AF4-A1ACAC413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7643" y="1162843"/>
            <a:ext cx="1968366" cy="19683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423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C058-FE1E-6763-7E31-293140644DFB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Etapas del proceso biotecnológico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FFAA9-25D4-9BE3-CED5-069A4D5AF97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/>
              <a:t>- Preparación del sustrato</a:t>
            </a:r>
          </a:p>
          <a:p>
            <a:r>
              <a:rPr lang="es-ES"/>
              <a:t>- Esterilización</a:t>
            </a:r>
          </a:p>
          <a:p>
            <a:r>
              <a:rPr lang="es-ES"/>
              <a:t>- Preparación del inóculo</a:t>
            </a:r>
          </a:p>
          <a:p>
            <a:r>
              <a:rPr lang="es-ES"/>
              <a:t>- Fermentación alcohólica</a:t>
            </a:r>
          </a:p>
          <a:p>
            <a:r>
              <a:rPr lang="es-ES"/>
              <a:t>- Recuperación del producto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96794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8152C-24FA-23D2-A691-FEF145167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E6482C5-84F4-063D-809F-0A67EAAFE94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Fermentación alcohólica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FCDFBCC-30C9-8F3B-C7E8-757303B50B8D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/>
              <a:t>Condiciones típicas:</a:t>
            </a:r>
          </a:p>
          <a:p>
            <a:r>
              <a:rPr lang="es-ES"/>
              <a:t>- Temperatura: 30–35 °C</a:t>
            </a:r>
          </a:p>
          <a:p>
            <a:r>
              <a:rPr lang="es-ES"/>
              <a:t>- pH: 4,5–5,5</a:t>
            </a:r>
          </a:p>
          <a:p>
            <a:r>
              <a:rPr lang="es-ES"/>
              <a:t>- Tiempo: 24–72 horas</a:t>
            </a:r>
          </a:p>
          <a:p>
            <a:r>
              <a:rPr lang="es-ES"/>
              <a:t>Los azúcares se convierten en etanol y CO₂.</a:t>
            </a:r>
          </a:p>
        </p:txBody>
      </p:sp>
    </p:spTree>
    <p:extLst>
      <p:ext uri="{BB962C8B-B14F-4D97-AF65-F5344CB8AC3E}">
        <p14:creationId xmlns:p14="http://schemas.microsoft.com/office/powerpoint/2010/main" val="3719584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54B12-E206-3E68-ED2F-73550CBA97C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Recuperación del bioetanol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474F8-59AC-6018-BFEA-EB9929E8C115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/>
              <a:t>El etanol se separa del caldo fermentado mediante procesos de destilación, obteniendo un producto con la concentración requerida.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37F593-306D-B9BB-4D23-07646A1B8873}"/>
              </a:ext>
            </a:extLst>
          </p:cNvPr>
          <p:cNvSpPr txBox="1">
            <a:spLocks/>
          </p:cNvSpPr>
          <p:nvPr/>
        </p:nvSpPr>
        <p:spPr>
          <a:xfrm>
            <a:off x="838200" y="2923841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Control del proceso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E537A2E-209A-A3C1-8FDF-51518F70A626}"/>
              </a:ext>
            </a:extLst>
          </p:cNvPr>
          <p:cNvSpPr txBox="1">
            <a:spLocks/>
          </p:cNvSpPr>
          <p:nvPr/>
        </p:nvSpPr>
        <p:spPr>
          <a:xfrm>
            <a:off x="838200" y="4384341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/>
              <a:t>- Control de pH y temperatura</a:t>
            </a:r>
          </a:p>
          <a:p>
            <a:r>
              <a:rPr lang="es-ES"/>
              <a:t>- Control de contaminación</a:t>
            </a:r>
          </a:p>
          <a:p>
            <a:r>
              <a:rPr lang="es-ES"/>
              <a:t>- Medición de rendimiento y concentración de etanol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34486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C72F84-38E4-69B6-D7F9-236EED650B50}"/>
              </a:ext>
            </a:extLst>
          </p:cNvPr>
          <p:cNvSpPr txBox="1"/>
          <p:nvPr/>
        </p:nvSpPr>
        <p:spPr>
          <a:xfrm>
            <a:off x="1498600" y="490682"/>
            <a:ext cx="8369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err="1"/>
              <a:t>Proceso</a:t>
            </a:r>
            <a:r>
              <a:rPr lang="en-US" sz="2800" b="1"/>
              <a:t> </a:t>
            </a:r>
            <a:r>
              <a:rPr lang="en-US" sz="2800" b="1" err="1"/>
              <a:t>Biotecnológico</a:t>
            </a:r>
            <a:endParaRPr lang="en-US" sz="2800" b="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D4E9F4-327C-2522-7DD2-E5C3651808F1}"/>
              </a:ext>
            </a:extLst>
          </p:cNvPr>
          <p:cNvSpPr txBox="1"/>
          <p:nvPr/>
        </p:nvSpPr>
        <p:spPr>
          <a:xfrm>
            <a:off x="991418" y="1368592"/>
            <a:ext cx="2019300" cy="40011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000" err="1"/>
              <a:t>Biotecnología</a:t>
            </a:r>
            <a:endParaRPr lang="en-US" sz="2000"/>
          </a:p>
        </p:txBody>
      </p:sp>
      <p:pic>
        <p:nvPicPr>
          <p:cNvPr id="4" name="Picture 4" descr="10 Ejemplos de Biotecnología">
            <a:extLst>
              <a:ext uri="{FF2B5EF4-FFF2-40B4-BE49-F238E27FC236}">
                <a16:creationId xmlns:a16="http://schemas.microsoft.com/office/drawing/2014/main" id="{CCDF4FB2-855C-19B7-3090-310D47B35C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418" y="1959177"/>
            <a:ext cx="2019300" cy="134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B693DC-BC37-D3E7-F3BA-86B45644EB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790" y="3381474"/>
            <a:ext cx="1572420" cy="1674085"/>
          </a:xfrm>
          <a:prstGeom prst="rect">
            <a:avLst/>
          </a:prstGeom>
        </p:spPr>
      </p:pic>
      <p:pic>
        <p:nvPicPr>
          <p:cNvPr id="6" name="Picture 6" descr="Qué son las enzimas? ¿Por qué son tan importantes?">
            <a:extLst>
              <a:ext uri="{FF2B5EF4-FFF2-40B4-BE49-F238E27FC236}">
                <a16:creationId xmlns:a16="http://schemas.microsoft.com/office/drawing/2014/main" id="{AFA01C60-8EE8-9F5C-964C-5092D7ADE5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4" r="16637"/>
          <a:stretch/>
        </p:blipFill>
        <p:spPr bwMode="auto">
          <a:xfrm>
            <a:off x="991418" y="5183915"/>
            <a:ext cx="1572420" cy="167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ómo se fabrican los medicamentos?">
            <a:extLst>
              <a:ext uri="{FF2B5EF4-FFF2-40B4-BE49-F238E27FC236}">
                <a16:creationId xmlns:a16="http://schemas.microsoft.com/office/drawing/2014/main" id="{F7E1D3C6-A517-E6E6-22ED-B1FA3201A8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83" y="1747970"/>
            <a:ext cx="2506665" cy="116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Bogotá no tiene vacunas Pfizer, al 12 de julio del 2021 | Gobierno |  Economía | Portafolio">
            <a:extLst>
              <a:ext uri="{FF2B5EF4-FFF2-40B4-BE49-F238E27FC236}">
                <a16:creationId xmlns:a16="http://schemas.microsoft.com/office/drawing/2014/main" id="{B6305CC9-579A-113E-E7D6-8D56F4D02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326" y="1676369"/>
            <a:ext cx="1264875" cy="95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La sanidad británica propone gravar con un 20% los alimentos y bebidas con  más azúcar - iSanidad">
            <a:extLst>
              <a:ext uri="{FF2B5EF4-FFF2-40B4-BE49-F238E27FC236}">
                <a16:creationId xmlns:a16="http://schemas.microsoft.com/office/drawing/2014/main" id="{669681AB-EA6A-A581-DC77-43C8CAC56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483" y="3136578"/>
            <a:ext cx="2561572" cy="1248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Microbiología UMH: Biorremediación de mareas negras">
            <a:extLst>
              <a:ext uri="{FF2B5EF4-FFF2-40B4-BE49-F238E27FC236}">
                <a16:creationId xmlns:a16="http://schemas.microsoft.com/office/drawing/2014/main" id="{7901DE78-E411-8980-074D-A06A4AB61B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326" y="3136577"/>
            <a:ext cx="1859872" cy="1248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2" descr="Guía de compostaje del agricultor. Incluye Manual en PDF -  PortalFruticola.com">
            <a:extLst>
              <a:ext uri="{FF2B5EF4-FFF2-40B4-BE49-F238E27FC236}">
                <a16:creationId xmlns:a16="http://schemas.microsoft.com/office/drawing/2014/main" id="{23DE9C71-E013-EFF8-1225-8685118C1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406" y="4838397"/>
            <a:ext cx="2279650" cy="1823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6" descr="Empresa chilena Biopacific ofrece sus servicios a Colombia en Expo  Agrofuturo | CONtexto ganadero | Noticias principales sobre ganadería y  agricultura en Colombia">
            <a:extLst>
              <a:ext uri="{FF2B5EF4-FFF2-40B4-BE49-F238E27FC236}">
                <a16:creationId xmlns:a16="http://schemas.microsoft.com/office/drawing/2014/main" id="{E2430C2A-4EBD-3AF3-7A18-DB1E8DEE9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056" y="4611969"/>
            <a:ext cx="2908931" cy="198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ight Arrow 12">
            <a:extLst>
              <a:ext uri="{FF2B5EF4-FFF2-40B4-BE49-F238E27FC236}">
                <a16:creationId xmlns:a16="http://schemas.microsoft.com/office/drawing/2014/main" id="{566061CE-BE25-8F92-014A-DB185FED30D5}"/>
              </a:ext>
            </a:extLst>
          </p:cNvPr>
          <p:cNvSpPr/>
          <p:nvPr/>
        </p:nvSpPr>
        <p:spPr>
          <a:xfrm>
            <a:off x="3871996" y="2726954"/>
            <a:ext cx="2510025" cy="1309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  <a:p>
            <a:pPr algn="ctr"/>
            <a:r>
              <a:rPr lang="en-US" b="1" err="1"/>
              <a:t>Proceso</a:t>
            </a:r>
            <a:r>
              <a:rPr lang="en-US" b="1"/>
              <a:t> </a:t>
            </a:r>
            <a:r>
              <a:rPr lang="en-US" b="1" err="1"/>
              <a:t>Biotecnológico</a:t>
            </a:r>
            <a:endParaRPr lang="en-US" b="1"/>
          </a:p>
          <a:p>
            <a:pPr algn="ctr"/>
            <a:endParaRPr lang="en-US"/>
          </a:p>
        </p:txBody>
      </p:sp>
      <p:pic>
        <p:nvPicPr>
          <p:cNvPr id="14" name="Picture 28" descr="Is there a difference between a gene-edited organism and a 'GMO'? The  question has important implications for regulation | Genetic Literacy  Project">
            <a:extLst>
              <a:ext uri="{FF2B5EF4-FFF2-40B4-BE49-F238E27FC236}">
                <a16:creationId xmlns:a16="http://schemas.microsoft.com/office/drawing/2014/main" id="{5ADEE590-7262-5911-FFBE-953641391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758" y="4401043"/>
            <a:ext cx="1314450" cy="87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70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137e63c-386c-4444-b55e-e39df4c7fca2">
      <Terms xmlns="http://schemas.microsoft.com/office/infopath/2007/PartnerControls"/>
    </lcf76f155ced4ddcb4097134ff3c332f>
    <TaxCatchAll xmlns="63f673fd-db7d-4f24-a519-c435c6c0afe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7A3ADDCDA6CB4EB87A46EE7C30757C" ma:contentTypeVersion="11" ma:contentTypeDescription="Create a new document." ma:contentTypeScope="" ma:versionID="acc8cacc6630190014e3bbdc90a9d15e">
  <xsd:schema xmlns:xsd="http://www.w3.org/2001/XMLSchema" xmlns:xs="http://www.w3.org/2001/XMLSchema" xmlns:p="http://schemas.microsoft.com/office/2006/metadata/properties" xmlns:ns2="c137e63c-386c-4444-b55e-e39df4c7fca2" xmlns:ns3="63f673fd-db7d-4f24-a519-c435c6c0afe3" targetNamespace="http://schemas.microsoft.com/office/2006/metadata/properties" ma:root="true" ma:fieldsID="c00a30e1fce09fa8ff8adc6e7bef19c6" ns2:_="" ns3:_="">
    <xsd:import namespace="c137e63c-386c-4444-b55e-e39df4c7fca2"/>
    <xsd:import namespace="63f673fd-db7d-4f24-a519-c435c6c0af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37e63c-386c-4444-b55e-e39df4c7fc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d33c8c81-5745-4931-bcc4-c2aeafe8678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f673fd-db7d-4f24-a519-c435c6c0afe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7b307cd-25f8-47b4-9e16-4336385e8e97}" ma:internalName="TaxCatchAll" ma:showField="CatchAllData" ma:web="63f673fd-db7d-4f24-a519-c435c6c0afe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46DE086-D9AB-4EB7-AFF5-E66FE6414F64}">
  <ds:schemaRefs>
    <ds:schemaRef ds:uri="4945d196-feb2-488d-bf49-d14787b3f3f0"/>
    <ds:schemaRef ds:uri="aaf136e5-a519-4b67-9913-eac992197d59"/>
    <ds:schemaRef ds:uri="http://schemas.microsoft.com/office/2006/metadata/properties"/>
    <ds:schemaRef ds:uri="http://schemas.microsoft.com/office/infopath/2007/PartnerControls"/>
    <ds:schemaRef ds:uri="c137e63c-386c-4444-b55e-e39df4c7fca2"/>
    <ds:schemaRef ds:uri="63f673fd-db7d-4f24-a519-c435c6c0afe3"/>
  </ds:schemaRefs>
</ds:datastoreItem>
</file>

<file path=customXml/itemProps2.xml><?xml version="1.0" encoding="utf-8"?>
<ds:datastoreItem xmlns:ds="http://schemas.openxmlformats.org/officeDocument/2006/customXml" ds:itemID="{4C4D6FD3-291C-4EDF-81DC-2DA3CAB4E0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137e63c-386c-4444-b55e-e39df4c7fca2"/>
    <ds:schemaRef ds:uri="63f673fd-db7d-4f24-a519-c435c6c0af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4011516-4410-4D94-8B34-4DCCE736F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602</Words>
  <Application>Microsoft Office PowerPoint</Application>
  <PresentationFormat>Panorámica</PresentationFormat>
  <Paragraphs>163</Paragraphs>
  <Slides>21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7" baseType="lpstr">
      <vt:lpstr>Aharoni</vt:lpstr>
      <vt:lpstr>Arial</vt:lpstr>
      <vt:lpstr>Calibri</vt:lpstr>
      <vt:lpstr>Calibri Light</vt:lpstr>
      <vt:lpstr>Century Gothic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Fermentación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Etna Sanchez Castelblanco</dc:creator>
  <cp:lastModifiedBy>Sonia Marcela Buitrago Morales</cp:lastModifiedBy>
  <cp:revision>5</cp:revision>
  <dcterms:created xsi:type="dcterms:W3CDTF">2023-05-22T23:16:26Z</dcterms:created>
  <dcterms:modified xsi:type="dcterms:W3CDTF">2026-02-11T02:14:14Z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2024-10-31T21:07:27Z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56cedaee-b13b-46f0-9b4e-0c5a24ccaa36</vt:lpwstr>
  </property>
  <property fmtid="{D5CDD505-2E9C-101B-9397-08002B2CF9AE}" pid="8" name="MSIP_Label_fc111285-cafa-4fc9-8a9a-bd902089b24f_ContentBits">
    <vt:lpwstr>0</vt:lpwstr>
  </property>
  <property fmtid="{D5CDD505-2E9C-101B-9397-08002B2CF9AE}" pid="9" name="ContentTypeId">
    <vt:lpwstr>0x0101002D7A3ADDCDA6CB4EB87A46EE7C30757C</vt:lpwstr>
  </property>
  <property fmtid="{D5CDD505-2E9C-101B-9397-08002B2CF9AE}" pid="10" name="Order">
    <vt:lpwstr>187000.000000000</vt:lpwstr>
  </property>
  <property fmtid="{D5CDD505-2E9C-101B-9397-08002B2CF9AE}" pid="11" name="xd_ProgID">
    <vt:lpwstr/>
  </property>
  <property fmtid="{D5CDD505-2E9C-101B-9397-08002B2CF9AE}" pid="12" name="MediaServiceImageTags">
    <vt:lpwstr/>
  </property>
  <property fmtid="{D5CDD505-2E9C-101B-9397-08002B2CF9AE}" pid="13" name="_SourceUrl">
    <vt:lpwstr/>
  </property>
  <property fmtid="{D5CDD505-2E9C-101B-9397-08002B2CF9AE}" pid="14" name="_SharedFileIndex">
    <vt:lpwstr/>
  </property>
  <property fmtid="{D5CDD505-2E9C-101B-9397-08002B2CF9AE}" pid="15" name="ComplianceAssetId">
    <vt:lpwstr/>
  </property>
  <property fmtid="{D5CDD505-2E9C-101B-9397-08002B2CF9AE}" pid="16" name="TemplateUrl">
    <vt:lpwstr/>
  </property>
  <property fmtid="{D5CDD505-2E9C-101B-9397-08002B2CF9AE}" pid="17" name="_ExtendedDescription">
    <vt:lpwstr/>
  </property>
  <property fmtid="{D5CDD505-2E9C-101B-9397-08002B2CF9AE}" pid="18" name="TriggerFlowInfo">
    <vt:lpwstr/>
  </property>
  <property fmtid="{D5CDD505-2E9C-101B-9397-08002B2CF9AE}" pid="19" name="xd_Signature">
    <vt:lpwstr/>
  </property>
</Properties>
</file>