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ink/ink1.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handoutMasterIdLst>
    <p:handoutMasterId r:id="rId21"/>
  </p:handoutMasterIdLst>
  <p:sldIdLst>
    <p:sldId id="256" r:id="rId2"/>
    <p:sldId id="730" r:id="rId3"/>
    <p:sldId id="736" r:id="rId4"/>
    <p:sldId id="732" r:id="rId5"/>
    <p:sldId id="734" r:id="rId6"/>
    <p:sldId id="735" r:id="rId7"/>
    <p:sldId id="720" r:id="rId8"/>
    <p:sldId id="721" r:id="rId9"/>
    <p:sldId id="722" r:id="rId10"/>
    <p:sldId id="723" r:id="rId11"/>
    <p:sldId id="724" r:id="rId12"/>
    <p:sldId id="725" r:id="rId13"/>
    <p:sldId id="726" r:id="rId14"/>
    <p:sldId id="727" r:id="rId15"/>
    <p:sldId id="728" r:id="rId16"/>
    <p:sldId id="729" r:id="rId17"/>
    <p:sldId id="731" r:id="rId18"/>
    <p:sldId id="733" r:id="rId19"/>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IDY YOHANA TORRES BARRERA" initials="LYTB" lastIdx="1" clrIdx="0">
    <p:extLst>
      <p:ext uri="{19B8F6BF-5375-455C-9EA6-DF929625EA0E}">
        <p15:presenceInfo xmlns:p15="http://schemas.microsoft.com/office/powerpoint/2012/main" userId="LEIDY YOHANA TORRES BARRER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Estilo claro 2 - Acento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8A107856-5554-42FB-B03E-39F5DBC370BA}" styleName="Estilo medio 4 - Énfasis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775DCB02-9BB8-47FD-8907-85C794F793BA}" styleName="Estilo temático 1 - Énfasis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17292A2E-F333-43FB-9621-5CBBE7FDCDCB}" styleName="Estilo claro 2 - Acento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912C8C85-51F0-491E-9774-3900AFEF0FD7}" styleName="Estilo claro 2 - Acento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F2DE63D5-997A-4646-A377-4702673A728D}" styleName="Estilo claro 2 - Acento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E171933-4619-4E11-9A3F-F7608DF75F80}" styleName="Estilo medio 1 - Énfasis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073A0DAA-6AF3-43AB-8588-CEC1D06C72B9}" styleName="Estilo me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0A15C55-8517-42AA-B614-E9B94910E393}" styleName="Estilo medio 2 - Énfasis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016" autoAdjust="0"/>
    <p:restoredTop sz="94660"/>
  </p:normalViewPr>
  <p:slideViewPr>
    <p:cSldViewPr snapToGrid="0">
      <p:cViewPr varScale="1">
        <p:scale>
          <a:sx n="76" d="100"/>
          <a:sy n="76" d="100"/>
        </p:scale>
        <p:origin x="132" y="288"/>
      </p:cViewPr>
      <p:guideLst/>
    </p:cSldViewPr>
  </p:slideViewPr>
  <p:notesTextViewPr>
    <p:cViewPr>
      <p:scale>
        <a:sx n="1" d="1"/>
        <a:sy n="1" d="1"/>
      </p:scale>
      <p:origin x="0" y="0"/>
    </p:cViewPr>
  </p:notesTextViewPr>
  <p:notesViewPr>
    <p:cSldViewPr snapToGrid="0">
      <p:cViewPr varScale="1">
        <p:scale>
          <a:sx n="55" d="100"/>
          <a:sy n="55" d="100"/>
        </p:scale>
        <p:origin x="2880"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7DE8F55E-3564-59E0-6AB4-0A68F599327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dirty="0"/>
          </a:p>
        </p:txBody>
      </p:sp>
      <p:sp>
        <p:nvSpPr>
          <p:cNvPr id="3" name="Marcador de fecha 2">
            <a:extLst>
              <a:ext uri="{FF2B5EF4-FFF2-40B4-BE49-F238E27FC236}">
                <a16:creationId xmlns:a16="http://schemas.microsoft.com/office/drawing/2014/main" id="{F2C491CA-AD82-21DA-B6AF-104C3C64927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065CE21-4FFD-43E4-9BE1-44B69E389DE4}" type="datetimeFigureOut">
              <a:rPr lang="es-CO" smtClean="0"/>
              <a:t>23/07/2026</a:t>
            </a:fld>
            <a:endParaRPr lang="es-CO" dirty="0"/>
          </a:p>
        </p:txBody>
      </p:sp>
      <p:sp>
        <p:nvSpPr>
          <p:cNvPr id="4" name="Marcador de pie de página 3">
            <a:extLst>
              <a:ext uri="{FF2B5EF4-FFF2-40B4-BE49-F238E27FC236}">
                <a16:creationId xmlns:a16="http://schemas.microsoft.com/office/drawing/2014/main" id="{84018EA8-D50D-6048-06A1-98CC923A5FF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dirty="0"/>
          </a:p>
        </p:txBody>
      </p:sp>
      <p:sp>
        <p:nvSpPr>
          <p:cNvPr id="5" name="Marcador de número de diapositiva 4">
            <a:extLst>
              <a:ext uri="{FF2B5EF4-FFF2-40B4-BE49-F238E27FC236}">
                <a16:creationId xmlns:a16="http://schemas.microsoft.com/office/drawing/2014/main" id="{9F885154-3EB1-CC47-4591-C970E8A909C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55897CF-0428-44F3-9C91-0685A4FB6EB6}" type="slidenum">
              <a:rPr lang="es-CO" smtClean="0"/>
              <a:t>‹Nº›</a:t>
            </a:fld>
            <a:endParaRPr lang="es-CO" dirty="0"/>
          </a:p>
        </p:txBody>
      </p:sp>
    </p:spTree>
    <p:extLst>
      <p:ext uri="{BB962C8B-B14F-4D97-AF65-F5344CB8AC3E}">
        <p14:creationId xmlns:p14="http://schemas.microsoft.com/office/powerpoint/2010/main" val="890061627"/>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ax="3840" units="cm"/>
          <inkml:channel name="Y" type="integer" max="1080" units="cm"/>
          <inkml:channel name="T" type="integer" max="2.14748E9" units="dev"/>
        </inkml:traceFormat>
        <inkml:channelProperties>
          <inkml:channelProperty channel="X" name="resolution" value="75.44204" units="1/cm"/>
          <inkml:channelProperty channel="Y" name="resolution" value="37.76224" units="1/cm"/>
          <inkml:channelProperty channel="T" name="resolution" value="1" units="1/dev"/>
        </inkml:channelProperties>
      </inkml:inkSource>
      <inkml:timestamp xml:id="ts0" timeString="2023-10-11T13:07:17.053"/>
    </inkml:context>
    <inkml:brush xml:id="br0">
      <inkml:brushProperty name="width" value="0.05292" units="cm"/>
      <inkml:brushProperty name="height" value="0.05292" units="cm"/>
      <inkml:brushProperty name="color" value="#FF0000"/>
    </inkml:brush>
  </inkml:definitions>
  <inkml:trace contextRef="#ctx0" brushRef="#br0">16334 13723 0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dirty="0"/>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7E9EB41-EE97-42E1-B74C-0DA75E8F4100}" type="datetimeFigureOut">
              <a:rPr lang="es-CO" smtClean="0"/>
              <a:t>23/07/2026</a:t>
            </a:fld>
            <a:endParaRPr lang="es-CO" dirty="0"/>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dirty="0"/>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dirty="0"/>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87D96B-693B-4485-BE99-9F3F0E918E9E}" type="slidenum">
              <a:rPr lang="es-CO" smtClean="0"/>
              <a:t>‹Nº›</a:t>
            </a:fld>
            <a:endParaRPr lang="es-CO" dirty="0"/>
          </a:p>
        </p:txBody>
      </p:sp>
    </p:spTree>
    <p:extLst>
      <p:ext uri="{BB962C8B-B14F-4D97-AF65-F5344CB8AC3E}">
        <p14:creationId xmlns:p14="http://schemas.microsoft.com/office/powerpoint/2010/main" val="32746786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pic>
        <p:nvPicPr>
          <p:cNvPr id="12" name="Imagen 11">
            <a:extLst>
              <a:ext uri="{FF2B5EF4-FFF2-40B4-BE49-F238E27FC236}">
                <a16:creationId xmlns:a16="http://schemas.microsoft.com/office/drawing/2014/main" id="{6805B226-F693-E23A-0AC6-0487A3BCF4D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8100"/>
            <a:ext cx="12191733" cy="6858149"/>
          </a:xfrm>
          <a:prstGeom prst="rect">
            <a:avLst/>
          </a:prstGeom>
        </p:spPr>
      </p:pic>
      <p:sp>
        <p:nvSpPr>
          <p:cNvPr id="2" name="Título 1">
            <a:extLst>
              <a:ext uri="{FF2B5EF4-FFF2-40B4-BE49-F238E27FC236}">
                <a16:creationId xmlns:a16="http://schemas.microsoft.com/office/drawing/2014/main" id="{62C092A5-DE25-767F-031F-CE0639AC53CE}"/>
              </a:ext>
            </a:extLst>
          </p:cNvPr>
          <p:cNvSpPr>
            <a:spLocks noGrp="1"/>
          </p:cNvSpPr>
          <p:nvPr>
            <p:ph type="ctrTitle"/>
          </p:nvPr>
        </p:nvSpPr>
        <p:spPr>
          <a:xfrm>
            <a:off x="1524000" y="1122363"/>
            <a:ext cx="9144000" cy="2387600"/>
          </a:xfrm>
        </p:spPr>
        <p:txBody>
          <a:bodyPr anchor="b"/>
          <a:lstStyle>
            <a:lvl1pPr algn="ctr">
              <a:defRPr sz="6000"/>
            </a:lvl1pPr>
          </a:lstStyle>
          <a:p>
            <a:r>
              <a:rPr lang="es-ES" dirty="0"/>
              <a:t>Haga clic para modificar el estilo de título del patrón</a:t>
            </a:r>
            <a:endParaRPr lang="es-CO" dirty="0"/>
          </a:p>
        </p:txBody>
      </p:sp>
      <p:sp>
        <p:nvSpPr>
          <p:cNvPr id="3" name="Subtítulo 2">
            <a:extLst>
              <a:ext uri="{FF2B5EF4-FFF2-40B4-BE49-F238E27FC236}">
                <a16:creationId xmlns:a16="http://schemas.microsoft.com/office/drawing/2014/main" id="{61259010-DBE2-D34D-D879-AC7A1D28336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528C31B2-286A-C9C4-E01D-E40D72576A79}"/>
              </a:ext>
            </a:extLst>
          </p:cNvPr>
          <p:cNvSpPr>
            <a:spLocks noGrp="1"/>
          </p:cNvSpPr>
          <p:nvPr>
            <p:ph type="dt" sz="half" idx="10"/>
          </p:nvPr>
        </p:nvSpPr>
        <p:spPr/>
        <p:txBody>
          <a:bodyPr/>
          <a:lstStyle/>
          <a:p>
            <a:fld id="{856A6FAC-9192-436B-870E-80DDE60983C7}" type="datetimeFigureOut">
              <a:rPr lang="es-CO" smtClean="0"/>
              <a:t>23/07/2026</a:t>
            </a:fld>
            <a:endParaRPr lang="es-CO" dirty="0"/>
          </a:p>
        </p:txBody>
      </p:sp>
      <p:sp>
        <p:nvSpPr>
          <p:cNvPr id="5" name="Marcador de pie de página 4">
            <a:extLst>
              <a:ext uri="{FF2B5EF4-FFF2-40B4-BE49-F238E27FC236}">
                <a16:creationId xmlns:a16="http://schemas.microsoft.com/office/drawing/2014/main" id="{591D1DDB-6CC7-9360-8F7F-08FF87C5D7B4}"/>
              </a:ext>
            </a:extLst>
          </p:cNvPr>
          <p:cNvSpPr>
            <a:spLocks noGrp="1"/>
          </p:cNvSpPr>
          <p:nvPr>
            <p:ph type="ftr" sz="quarter" idx="11"/>
          </p:nvPr>
        </p:nvSpPr>
        <p:spPr/>
        <p:txBody>
          <a:bodyPr/>
          <a:lstStyle/>
          <a:p>
            <a:endParaRPr lang="es-CO" dirty="0"/>
          </a:p>
        </p:txBody>
      </p:sp>
      <p:sp>
        <p:nvSpPr>
          <p:cNvPr id="6" name="Marcador de número de diapositiva 5">
            <a:extLst>
              <a:ext uri="{FF2B5EF4-FFF2-40B4-BE49-F238E27FC236}">
                <a16:creationId xmlns:a16="http://schemas.microsoft.com/office/drawing/2014/main" id="{DEC3D685-36E9-396E-8492-722E755FAF4F}"/>
              </a:ext>
            </a:extLst>
          </p:cNvPr>
          <p:cNvSpPr>
            <a:spLocks noGrp="1"/>
          </p:cNvSpPr>
          <p:nvPr>
            <p:ph type="sldNum" sz="quarter" idx="12"/>
          </p:nvPr>
        </p:nvSpPr>
        <p:spPr/>
        <p:txBody>
          <a:bodyPr/>
          <a:lstStyle/>
          <a:p>
            <a:fld id="{C74CBB0B-5D0C-43FE-9043-22172208F6F8}" type="slidenum">
              <a:rPr lang="es-CO" smtClean="0"/>
              <a:t>‹Nº›</a:t>
            </a:fld>
            <a:endParaRPr lang="es-CO" dirty="0"/>
          </a:p>
        </p:txBody>
      </p:sp>
    </p:spTree>
    <p:extLst>
      <p:ext uri="{BB962C8B-B14F-4D97-AF65-F5344CB8AC3E}">
        <p14:creationId xmlns:p14="http://schemas.microsoft.com/office/powerpoint/2010/main" val="19152558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4911F9C-4982-DC10-47A7-6087D7976D8D}"/>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CA2D4D84-B18F-DC4C-91BD-C2D2452F670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F14A5BCA-21FB-4F80-5D90-71B92FADA72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1DC4DC66-6DB7-E14E-1352-1E2E2ED4EDE4}"/>
              </a:ext>
            </a:extLst>
          </p:cNvPr>
          <p:cNvSpPr>
            <a:spLocks noGrp="1"/>
          </p:cNvSpPr>
          <p:nvPr>
            <p:ph type="dt" sz="half" idx="10"/>
          </p:nvPr>
        </p:nvSpPr>
        <p:spPr/>
        <p:txBody>
          <a:bodyPr/>
          <a:lstStyle/>
          <a:p>
            <a:fld id="{856A6FAC-9192-436B-870E-80DDE60983C7}" type="datetimeFigureOut">
              <a:rPr lang="es-CO" smtClean="0"/>
              <a:t>23/07/2026</a:t>
            </a:fld>
            <a:endParaRPr lang="es-CO" dirty="0"/>
          </a:p>
        </p:txBody>
      </p:sp>
      <p:sp>
        <p:nvSpPr>
          <p:cNvPr id="6" name="Marcador de pie de página 5">
            <a:extLst>
              <a:ext uri="{FF2B5EF4-FFF2-40B4-BE49-F238E27FC236}">
                <a16:creationId xmlns:a16="http://schemas.microsoft.com/office/drawing/2014/main" id="{15AEA652-EF40-005F-FF90-AD253E40DB70}"/>
              </a:ext>
            </a:extLst>
          </p:cNvPr>
          <p:cNvSpPr>
            <a:spLocks noGrp="1"/>
          </p:cNvSpPr>
          <p:nvPr>
            <p:ph type="ftr" sz="quarter" idx="11"/>
          </p:nvPr>
        </p:nvSpPr>
        <p:spPr/>
        <p:txBody>
          <a:bodyPr/>
          <a:lstStyle/>
          <a:p>
            <a:endParaRPr lang="es-CO" dirty="0"/>
          </a:p>
        </p:txBody>
      </p:sp>
      <p:sp>
        <p:nvSpPr>
          <p:cNvPr id="7" name="Marcador de número de diapositiva 6">
            <a:extLst>
              <a:ext uri="{FF2B5EF4-FFF2-40B4-BE49-F238E27FC236}">
                <a16:creationId xmlns:a16="http://schemas.microsoft.com/office/drawing/2014/main" id="{9E9AB725-99AA-BB55-8E39-F039EB14A8E6}"/>
              </a:ext>
            </a:extLst>
          </p:cNvPr>
          <p:cNvSpPr>
            <a:spLocks noGrp="1"/>
          </p:cNvSpPr>
          <p:nvPr>
            <p:ph type="sldNum" sz="quarter" idx="12"/>
          </p:nvPr>
        </p:nvSpPr>
        <p:spPr/>
        <p:txBody>
          <a:bodyPr/>
          <a:lstStyle/>
          <a:p>
            <a:fld id="{C74CBB0B-5D0C-43FE-9043-22172208F6F8}" type="slidenum">
              <a:rPr lang="es-CO" smtClean="0"/>
              <a:t>‹Nº›</a:t>
            </a:fld>
            <a:endParaRPr lang="es-CO" dirty="0"/>
          </a:p>
        </p:txBody>
      </p:sp>
    </p:spTree>
    <p:extLst>
      <p:ext uri="{BB962C8B-B14F-4D97-AF65-F5344CB8AC3E}">
        <p14:creationId xmlns:p14="http://schemas.microsoft.com/office/powerpoint/2010/main" val="2950964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9E65C95-5503-7D88-003E-0E2E5F911302}"/>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93AC4D1E-48F0-A1F3-F9C4-7B875CE887C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dirty="0"/>
          </a:p>
        </p:txBody>
      </p:sp>
      <p:sp>
        <p:nvSpPr>
          <p:cNvPr id="4" name="Marcador de texto 3">
            <a:extLst>
              <a:ext uri="{FF2B5EF4-FFF2-40B4-BE49-F238E27FC236}">
                <a16:creationId xmlns:a16="http://schemas.microsoft.com/office/drawing/2014/main" id="{31F0E517-DE99-33E7-2751-3A45597C88D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F9892408-C707-58E8-CE35-B1C506B77F0F}"/>
              </a:ext>
            </a:extLst>
          </p:cNvPr>
          <p:cNvSpPr>
            <a:spLocks noGrp="1"/>
          </p:cNvSpPr>
          <p:nvPr>
            <p:ph type="dt" sz="half" idx="10"/>
          </p:nvPr>
        </p:nvSpPr>
        <p:spPr/>
        <p:txBody>
          <a:bodyPr/>
          <a:lstStyle/>
          <a:p>
            <a:fld id="{856A6FAC-9192-436B-870E-80DDE60983C7}" type="datetimeFigureOut">
              <a:rPr lang="es-CO" smtClean="0"/>
              <a:t>23/07/2026</a:t>
            </a:fld>
            <a:endParaRPr lang="es-CO" dirty="0"/>
          </a:p>
        </p:txBody>
      </p:sp>
      <p:sp>
        <p:nvSpPr>
          <p:cNvPr id="6" name="Marcador de pie de página 5">
            <a:extLst>
              <a:ext uri="{FF2B5EF4-FFF2-40B4-BE49-F238E27FC236}">
                <a16:creationId xmlns:a16="http://schemas.microsoft.com/office/drawing/2014/main" id="{A65293AC-92C2-E7E4-0ECB-1F609042D46A}"/>
              </a:ext>
            </a:extLst>
          </p:cNvPr>
          <p:cNvSpPr>
            <a:spLocks noGrp="1"/>
          </p:cNvSpPr>
          <p:nvPr>
            <p:ph type="ftr" sz="quarter" idx="11"/>
          </p:nvPr>
        </p:nvSpPr>
        <p:spPr/>
        <p:txBody>
          <a:bodyPr/>
          <a:lstStyle/>
          <a:p>
            <a:endParaRPr lang="es-CO" dirty="0"/>
          </a:p>
        </p:txBody>
      </p:sp>
      <p:sp>
        <p:nvSpPr>
          <p:cNvPr id="7" name="Marcador de número de diapositiva 6">
            <a:extLst>
              <a:ext uri="{FF2B5EF4-FFF2-40B4-BE49-F238E27FC236}">
                <a16:creationId xmlns:a16="http://schemas.microsoft.com/office/drawing/2014/main" id="{5AB57530-0A48-7CB0-27F9-91E065538C46}"/>
              </a:ext>
            </a:extLst>
          </p:cNvPr>
          <p:cNvSpPr>
            <a:spLocks noGrp="1"/>
          </p:cNvSpPr>
          <p:nvPr>
            <p:ph type="sldNum" sz="quarter" idx="12"/>
          </p:nvPr>
        </p:nvSpPr>
        <p:spPr/>
        <p:txBody>
          <a:bodyPr/>
          <a:lstStyle/>
          <a:p>
            <a:fld id="{C74CBB0B-5D0C-43FE-9043-22172208F6F8}" type="slidenum">
              <a:rPr lang="es-CO" smtClean="0"/>
              <a:t>‹Nº›</a:t>
            </a:fld>
            <a:endParaRPr lang="es-CO" dirty="0"/>
          </a:p>
        </p:txBody>
      </p:sp>
    </p:spTree>
    <p:extLst>
      <p:ext uri="{BB962C8B-B14F-4D97-AF65-F5344CB8AC3E}">
        <p14:creationId xmlns:p14="http://schemas.microsoft.com/office/powerpoint/2010/main" val="37526661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05C3E2-E170-9268-25A1-AE60BCD4A181}"/>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6FDC4665-0C8C-E09A-7C93-4DB3CB0A64FB}"/>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3863F176-85B0-9D54-437B-996F56A1D5B9}"/>
              </a:ext>
            </a:extLst>
          </p:cNvPr>
          <p:cNvSpPr>
            <a:spLocks noGrp="1"/>
          </p:cNvSpPr>
          <p:nvPr>
            <p:ph type="dt" sz="half" idx="10"/>
          </p:nvPr>
        </p:nvSpPr>
        <p:spPr/>
        <p:txBody>
          <a:bodyPr/>
          <a:lstStyle/>
          <a:p>
            <a:fld id="{856A6FAC-9192-436B-870E-80DDE60983C7}" type="datetimeFigureOut">
              <a:rPr lang="es-CO" smtClean="0"/>
              <a:t>23/07/2026</a:t>
            </a:fld>
            <a:endParaRPr lang="es-CO" dirty="0"/>
          </a:p>
        </p:txBody>
      </p:sp>
      <p:sp>
        <p:nvSpPr>
          <p:cNvPr id="5" name="Marcador de pie de página 4">
            <a:extLst>
              <a:ext uri="{FF2B5EF4-FFF2-40B4-BE49-F238E27FC236}">
                <a16:creationId xmlns:a16="http://schemas.microsoft.com/office/drawing/2014/main" id="{AD9FF4C6-8C08-CBB4-3CE2-59E6FA53D104}"/>
              </a:ext>
            </a:extLst>
          </p:cNvPr>
          <p:cNvSpPr>
            <a:spLocks noGrp="1"/>
          </p:cNvSpPr>
          <p:nvPr>
            <p:ph type="ftr" sz="quarter" idx="11"/>
          </p:nvPr>
        </p:nvSpPr>
        <p:spPr/>
        <p:txBody>
          <a:bodyPr/>
          <a:lstStyle/>
          <a:p>
            <a:endParaRPr lang="es-CO" dirty="0"/>
          </a:p>
        </p:txBody>
      </p:sp>
      <p:sp>
        <p:nvSpPr>
          <p:cNvPr id="6" name="Marcador de número de diapositiva 5">
            <a:extLst>
              <a:ext uri="{FF2B5EF4-FFF2-40B4-BE49-F238E27FC236}">
                <a16:creationId xmlns:a16="http://schemas.microsoft.com/office/drawing/2014/main" id="{0DD7E2D5-E6C7-D872-FB2D-BAF970486C9F}"/>
              </a:ext>
            </a:extLst>
          </p:cNvPr>
          <p:cNvSpPr>
            <a:spLocks noGrp="1"/>
          </p:cNvSpPr>
          <p:nvPr>
            <p:ph type="sldNum" sz="quarter" idx="12"/>
          </p:nvPr>
        </p:nvSpPr>
        <p:spPr/>
        <p:txBody>
          <a:bodyPr/>
          <a:lstStyle/>
          <a:p>
            <a:fld id="{C74CBB0B-5D0C-43FE-9043-22172208F6F8}" type="slidenum">
              <a:rPr lang="es-CO" smtClean="0"/>
              <a:t>‹Nº›</a:t>
            </a:fld>
            <a:endParaRPr lang="es-CO" dirty="0"/>
          </a:p>
        </p:txBody>
      </p:sp>
    </p:spTree>
    <p:extLst>
      <p:ext uri="{BB962C8B-B14F-4D97-AF65-F5344CB8AC3E}">
        <p14:creationId xmlns:p14="http://schemas.microsoft.com/office/powerpoint/2010/main" val="25280545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2BAB6635-A1FA-05FB-BAB0-2B865D5253CF}"/>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86005000-C67B-39FC-C963-1BE222E2F73B}"/>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7277B06B-FF69-1B1F-5058-EED75F49A9FE}"/>
              </a:ext>
            </a:extLst>
          </p:cNvPr>
          <p:cNvSpPr>
            <a:spLocks noGrp="1"/>
          </p:cNvSpPr>
          <p:nvPr>
            <p:ph type="dt" sz="half" idx="10"/>
          </p:nvPr>
        </p:nvSpPr>
        <p:spPr/>
        <p:txBody>
          <a:bodyPr/>
          <a:lstStyle/>
          <a:p>
            <a:fld id="{856A6FAC-9192-436B-870E-80DDE60983C7}" type="datetimeFigureOut">
              <a:rPr lang="es-CO" smtClean="0"/>
              <a:t>23/07/2026</a:t>
            </a:fld>
            <a:endParaRPr lang="es-CO" dirty="0"/>
          </a:p>
        </p:txBody>
      </p:sp>
      <p:sp>
        <p:nvSpPr>
          <p:cNvPr id="5" name="Marcador de pie de página 4">
            <a:extLst>
              <a:ext uri="{FF2B5EF4-FFF2-40B4-BE49-F238E27FC236}">
                <a16:creationId xmlns:a16="http://schemas.microsoft.com/office/drawing/2014/main" id="{9A1E3432-7CD9-B690-69AF-9AB3EC20FD42}"/>
              </a:ext>
            </a:extLst>
          </p:cNvPr>
          <p:cNvSpPr>
            <a:spLocks noGrp="1"/>
          </p:cNvSpPr>
          <p:nvPr>
            <p:ph type="ftr" sz="quarter" idx="11"/>
          </p:nvPr>
        </p:nvSpPr>
        <p:spPr/>
        <p:txBody>
          <a:bodyPr/>
          <a:lstStyle/>
          <a:p>
            <a:endParaRPr lang="es-CO" dirty="0"/>
          </a:p>
        </p:txBody>
      </p:sp>
      <p:sp>
        <p:nvSpPr>
          <p:cNvPr id="6" name="Marcador de número de diapositiva 5">
            <a:extLst>
              <a:ext uri="{FF2B5EF4-FFF2-40B4-BE49-F238E27FC236}">
                <a16:creationId xmlns:a16="http://schemas.microsoft.com/office/drawing/2014/main" id="{40FBBF71-D1BB-B37A-0A5C-4B7A1432A52A}"/>
              </a:ext>
            </a:extLst>
          </p:cNvPr>
          <p:cNvSpPr>
            <a:spLocks noGrp="1"/>
          </p:cNvSpPr>
          <p:nvPr>
            <p:ph type="sldNum" sz="quarter" idx="12"/>
          </p:nvPr>
        </p:nvSpPr>
        <p:spPr/>
        <p:txBody>
          <a:bodyPr/>
          <a:lstStyle/>
          <a:p>
            <a:fld id="{C74CBB0B-5D0C-43FE-9043-22172208F6F8}" type="slidenum">
              <a:rPr lang="es-CO" smtClean="0"/>
              <a:t>‹Nº›</a:t>
            </a:fld>
            <a:endParaRPr lang="es-CO" dirty="0"/>
          </a:p>
        </p:txBody>
      </p:sp>
    </p:spTree>
    <p:extLst>
      <p:ext uri="{BB962C8B-B14F-4D97-AF65-F5344CB8AC3E}">
        <p14:creationId xmlns:p14="http://schemas.microsoft.com/office/powerpoint/2010/main" val="1982265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3" name="Marcador de fecha 2">
            <a:extLst>
              <a:ext uri="{FF2B5EF4-FFF2-40B4-BE49-F238E27FC236}">
                <a16:creationId xmlns:a16="http://schemas.microsoft.com/office/drawing/2014/main" id="{6AD64394-963E-D625-32AA-BDFC76B6E81B}"/>
              </a:ext>
            </a:extLst>
          </p:cNvPr>
          <p:cNvSpPr>
            <a:spLocks noGrp="1"/>
          </p:cNvSpPr>
          <p:nvPr>
            <p:ph type="dt" sz="half" idx="10"/>
          </p:nvPr>
        </p:nvSpPr>
        <p:spPr/>
        <p:txBody>
          <a:bodyPr/>
          <a:lstStyle/>
          <a:p>
            <a:fld id="{856A6FAC-9192-436B-870E-80DDE60983C7}" type="datetimeFigureOut">
              <a:rPr lang="es-CO" smtClean="0"/>
              <a:t>23/07/2026</a:t>
            </a:fld>
            <a:endParaRPr lang="es-CO" dirty="0"/>
          </a:p>
        </p:txBody>
      </p:sp>
      <p:sp>
        <p:nvSpPr>
          <p:cNvPr id="4" name="Marcador de pie de página 3">
            <a:extLst>
              <a:ext uri="{FF2B5EF4-FFF2-40B4-BE49-F238E27FC236}">
                <a16:creationId xmlns:a16="http://schemas.microsoft.com/office/drawing/2014/main" id="{C0F68054-34D7-9279-DFD5-715512BF4F92}"/>
              </a:ext>
            </a:extLst>
          </p:cNvPr>
          <p:cNvSpPr>
            <a:spLocks noGrp="1"/>
          </p:cNvSpPr>
          <p:nvPr>
            <p:ph type="ftr" sz="quarter" idx="11"/>
          </p:nvPr>
        </p:nvSpPr>
        <p:spPr/>
        <p:txBody>
          <a:bodyPr/>
          <a:lstStyle/>
          <a:p>
            <a:endParaRPr lang="es-CO" dirty="0"/>
          </a:p>
        </p:txBody>
      </p:sp>
      <p:sp>
        <p:nvSpPr>
          <p:cNvPr id="5" name="Marcador de número de diapositiva 4">
            <a:extLst>
              <a:ext uri="{FF2B5EF4-FFF2-40B4-BE49-F238E27FC236}">
                <a16:creationId xmlns:a16="http://schemas.microsoft.com/office/drawing/2014/main" id="{4916C35A-4761-CBE9-49AD-2C3A4928C1E2}"/>
              </a:ext>
            </a:extLst>
          </p:cNvPr>
          <p:cNvSpPr>
            <a:spLocks noGrp="1"/>
          </p:cNvSpPr>
          <p:nvPr>
            <p:ph type="sldNum" sz="quarter" idx="12"/>
          </p:nvPr>
        </p:nvSpPr>
        <p:spPr/>
        <p:txBody>
          <a:bodyPr/>
          <a:lstStyle/>
          <a:p>
            <a:fld id="{C74CBB0B-5D0C-43FE-9043-22172208F6F8}" type="slidenum">
              <a:rPr lang="es-CO" smtClean="0"/>
              <a:t>‹Nº›</a:t>
            </a:fld>
            <a:endParaRPr lang="es-CO" dirty="0"/>
          </a:p>
        </p:txBody>
      </p:sp>
      <p:pic>
        <p:nvPicPr>
          <p:cNvPr id="7" name="Imagen 6">
            <a:extLst>
              <a:ext uri="{FF2B5EF4-FFF2-40B4-BE49-F238E27FC236}">
                <a16:creationId xmlns:a16="http://schemas.microsoft.com/office/drawing/2014/main" id="{3F03094B-3B2A-4C1A-84F1-903486D2D07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50"/>
            <a:ext cx="12192000" cy="6858298"/>
          </a:xfrm>
          <a:prstGeom prst="rect">
            <a:avLst/>
          </a:prstGeom>
        </p:spPr>
      </p:pic>
    </p:spTree>
    <p:extLst>
      <p:ext uri="{BB962C8B-B14F-4D97-AF65-F5344CB8AC3E}">
        <p14:creationId xmlns:p14="http://schemas.microsoft.com/office/powerpoint/2010/main" val="1034561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1_Diapositiva de título">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C4201D2B-7635-B428-D717-5BAA3AF3AB5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50"/>
            <a:ext cx="12192000" cy="6858298"/>
          </a:xfrm>
          <a:prstGeom prst="rect">
            <a:avLst/>
          </a:prstGeom>
        </p:spPr>
      </p:pic>
      <p:sp>
        <p:nvSpPr>
          <p:cNvPr id="2" name="Título 1">
            <a:extLst>
              <a:ext uri="{FF2B5EF4-FFF2-40B4-BE49-F238E27FC236}">
                <a16:creationId xmlns:a16="http://schemas.microsoft.com/office/drawing/2014/main" id="{62C092A5-DE25-767F-031F-CE0639AC53CE}"/>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61259010-DBE2-D34D-D879-AC7A1D28336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528C31B2-286A-C9C4-E01D-E40D72576A79}"/>
              </a:ext>
            </a:extLst>
          </p:cNvPr>
          <p:cNvSpPr>
            <a:spLocks noGrp="1"/>
          </p:cNvSpPr>
          <p:nvPr>
            <p:ph type="dt" sz="half" idx="10"/>
          </p:nvPr>
        </p:nvSpPr>
        <p:spPr/>
        <p:txBody>
          <a:bodyPr/>
          <a:lstStyle/>
          <a:p>
            <a:fld id="{856A6FAC-9192-436B-870E-80DDE60983C7}" type="datetimeFigureOut">
              <a:rPr lang="es-CO" smtClean="0"/>
              <a:t>23/07/2026</a:t>
            </a:fld>
            <a:endParaRPr lang="es-CO" dirty="0"/>
          </a:p>
        </p:txBody>
      </p:sp>
      <p:sp>
        <p:nvSpPr>
          <p:cNvPr id="5" name="Marcador de pie de página 4">
            <a:extLst>
              <a:ext uri="{FF2B5EF4-FFF2-40B4-BE49-F238E27FC236}">
                <a16:creationId xmlns:a16="http://schemas.microsoft.com/office/drawing/2014/main" id="{591D1DDB-6CC7-9360-8F7F-08FF87C5D7B4}"/>
              </a:ext>
            </a:extLst>
          </p:cNvPr>
          <p:cNvSpPr>
            <a:spLocks noGrp="1"/>
          </p:cNvSpPr>
          <p:nvPr>
            <p:ph type="ftr" sz="quarter" idx="11"/>
          </p:nvPr>
        </p:nvSpPr>
        <p:spPr/>
        <p:txBody>
          <a:bodyPr/>
          <a:lstStyle/>
          <a:p>
            <a:endParaRPr lang="es-CO" dirty="0"/>
          </a:p>
        </p:txBody>
      </p:sp>
      <p:sp>
        <p:nvSpPr>
          <p:cNvPr id="6" name="Marcador de número de diapositiva 5">
            <a:extLst>
              <a:ext uri="{FF2B5EF4-FFF2-40B4-BE49-F238E27FC236}">
                <a16:creationId xmlns:a16="http://schemas.microsoft.com/office/drawing/2014/main" id="{DEC3D685-36E9-396E-8492-722E755FAF4F}"/>
              </a:ext>
            </a:extLst>
          </p:cNvPr>
          <p:cNvSpPr>
            <a:spLocks noGrp="1"/>
          </p:cNvSpPr>
          <p:nvPr>
            <p:ph type="sldNum" sz="quarter" idx="12"/>
          </p:nvPr>
        </p:nvSpPr>
        <p:spPr/>
        <p:txBody>
          <a:bodyPr/>
          <a:lstStyle/>
          <a:p>
            <a:fld id="{C74CBB0B-5D0C-43FE-9043-22172208F6F8}" type="slidenum">
              <a:rPr lang="es-CO" smtClean="0"/>
              <a:t>‹Nº›</a:t>
            </a:fld>
            <a:endParaRPr lang="es-CO" dirty="0"/>
          </a:p>
        </p:txBody>
      </p:sp>
      <p:pic>
        <p:nvPicPr>
          <p:cNvPr id="15" name="Imagen 14">
            <a:extLst>
              <a:ext uri="{FF2B5EF4-FFF2-40B4-BE49-F238E27FC236}">
                <a16:creationId xmlns:a16="http://schemas.microsoft.com/office/drawing/2014/main" id="{48622B45-69E8-E654-F840-BE4E7739D6B5}"/>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266" y="0"/>
            <a:ext cx="12191733" cy="6858148"/>
          </a:xfrm>
          <a:prstGeom prst="rect">
            <a:avLst/>
          </a:prstGeom>
        </p:spPr>
      </p:pic>
    </p:spTree>
    <p:extLst>
      <p:ext uri="{BB962C8B-B14F-4D97-AF65-F5344CB8AC3E}">
        <p14:creationId xmlns:p14="http://schemas.microsoft.com/office/powerpoint/2010/main" val="35722071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p>
            <a:fld id="{856A6FAC-9192-436B-870E-80DDE60983C7}" type="datetimeFigureOut">
              <a:rPr lang="es-CO" smtClean="0"/>
              <a:t>23/07/2026</a:t>
            </a:fld>
            <a:endParaRPr lang="es-CO" dirty="0"/>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p>
            <a:endParaRPr lang="es-CO" dirty="0"/>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p>
            <a:fld id="{C74CBB0B-5D0C-43FE-9043-22172208F6F8}" type="slidenum">
              <a:rPr lang="es-CO" smtClean="0"/>
              <a:t>‹Nº›</a:t>
            </a:fld>
            <a:endParaRPr lang="es-CO" dirty="0"/>
          </a:p>
        </p:txBody>
      </p:sp>
      <p:pic>
        <p:nvPicPr>
          <p:cNvPr id="18" name="Imagen 17">
            <a:extLst>
              <a:ext uri="{FF2B5EF4-FFF2-40B4-BE49-F238E27FC236}">
                <a16:creationId xmlns:a16="http://schemas.microsoft.com/office/drawing/2014/main" id="{0AA5E922-FFBC-CB5C-4592-D312DD3455A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50"/>
            <a:ext cx="12192000" cy="6858298"/>
          </a:xfrm>
          <a:prstGeom prst="rect">
            <a:avLst/>
          </a:prstGeom>
        </p:spPr>
      </p:pic>
    </p:spTree>
    <p:extLst>
      <p:ext uri="{BB962C8B-B14F-4D97-AF65-F5344CB8AC3E}">
        <p14:creationId xmlns:p14="http://schemas.microsoft.com/office/powerpoint/2010/main" val="3652379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0A0128F-3548-EBBF-BD29-1EB1D245720C}"/>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2B611771-8F44-52FC-9741-53E17FE3733D}"/>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CA0D0EFA-890A-CDAE-F1B6-CDA7C84A4BFA}"/>
              </a:ext>
            </a:extLst>
          </p:cNvPr>
          <p:cNvSpPr>
            <a:spLocks noGrp="1"/>
          </p:cNvSpPr>
          <p:nvPr>
            <p:ph type="dt" sz="half" idx="10"/>
          </p:nvPr>
        </p:nvSpPr>
        <p:spPr/>
        <p:txBody>
          <a:bodyPr/>
          <a:lstStyle/>
          <a:p>
            <a:fld id="{856A6FAC-9192-436B-870E-80DDE60983C7}" type="datetimeFigureOut">
              <a:rPr lang="es-CO" smtClean="0"/>
              <a:t>23/07/2026</a:t>
            </a:fld>
            <a:endParaRPr lang="es-CO" dirty="0"/>
          </a:p>
        </p:txBody>
      </p:sp>
      <p:sp>
        <p:nvSpPr>
          <p:cNvPr id="5" name="Marcador de pie de página 4">
            <a:extLst>
              <a:ext uri="{FF2B5EF4-FFF2-40B4-BE49-F238E27FC236}">
                <a16:creationId xmlns:a16="http://schemas.microsoft.com/office/drawing/2014/main" id="{9903C958-22C5-59D4-D584-C88407A5F5A3}"/>
              </a:ext>
            </a:extLst>
          </p:cNvPr>
          <p:cNvSpPr>
            <a:spLocks noGrp="1"/>
          </p:cNvSpPr>
          <p:nvPr>
            <p:ph type="ftr" sz="quarter" idx="11"/>
          </p:nvPr>
        </p:nvSpPr>
        <p:spPr/>
        <p:txBody>
          <a:bodyPr/>
          <a:lstStyle/>
          <a:p>
            <a:endParaRPr lang="es-CO" dirty="0"/>
          </a:p>
        </p:txBody>
      </p:sp>
      <p:sp>
        <p:nvSpPr>
          <p:cNvPr id="6" name="Marcador de número de diapositiva 5">
            <a:extLst>
              <a:ext uri="{FF2B5EF4-FFF2-40B4-BE49-F238E27FC236}">
                <a16:creationId xmlns:a16="http://schemas.microsoft.com/office/drawing/2014/main" id="{D0441F80-8960-189A-2E8E-15505E6A0F98}"/>
              </a:ext>
            </a:extLst>
          </p:cNvPr>
          <p:cNvSpPr>
            <a:spLocks noGrp="1"/>
          </p:cNvSpPr>
          <p:nvPr>
            <p:ph type="sldNum" sz="quarter" idx="12"/>
          </p:nvPr>
        </p:nvSpPr>
        <p:spPr/>
        <p:txBody>
          <a:bodyPr/>
          <a:lstStyle/>
          <a:p>
            <a:fld id="{C74CBB0B-5D0C-43FE-9043-22172208F6F8}" type="slidenum">
              <a:rPr lang="es-CO" smtClean="0"/>
              <a:t>‹Nº›</a:t>
            </a:fld>
            <a:endParaRPr lang="es-CO" dirty="0"/>
          </a:p>
        </p:txBody>
      </p:sp>
      <p:pic>
        <p:nvPicPr>
          <p:cNvPr id="15" name="Imagen 14">
            <a:extLst>
              <a:ext uri="{FF2B5EF4-FFF2-40B4-BE49-F238E27FC236}">
                <a16:creationId xmlns:a16="http://schemas.microsoft.com/office/drawing/2014/main" id="{3B05C927-FCF5-0132-3B83-3AA55DB686B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66" y="0"/>
            <a:ext cx="12191733" cy="6858148"/>
          </a:xfrm>
          <a:prstGeom prst="rect">
            <a:avLst/>
          </a:prstGeom>
        </p:spPr>
      </p:pic>
    </p:spTree>
    <p:extLst>
      <p:ext uri="{BB962C8B-B14F-4D97-AF65-F5344CB8AC3E}">
        <p14:creationId xmlns:p14="http://schemas.microsoft.com/office/powerpoint/2010/main" val="20469703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531F210-8371-C703-B82E-47C593C78A20}"/>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0B15A348-98B3-3879-5E17-CB0127E64850}"/>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88F33D3A-1132-9B1A-B962-CD60ABDB6F59}"/>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81E0D49E-7178-69A3-8F58-4D4C48A6CEFA}"/>
              </a:ext>
            </a:extLst>
          </p:cNvPr>
          <p:cNvSpPr>
            <a:spLocks noGrp="1"/>
          </p:cNvSpPr>
          <p:nvPr>
            <p:ph type="dt" sz="half" idx="10"/>
          </p:nvPr>
        </p:nvSpPr>
        <p:spPr/>
        <p:txBody>
          <a:bodyPr/>
          <a:lstStyle/>
          <a:p>
            <a:fld id="{856A6FAC-9192-436B-870E-80DDE60983C7}" type="datetimeFigureOut">
              <a:rPr lang="es-CO" smtClean="0"/>
              <a:t>23/07/2026</a:t>
            </a:fld>
            <a:endParaRPr lang="es-CO" dirty="0"/>
          </a:p>
        </p:txBody>
      </p:sp>
      <p:sp>
        <p:nvSpPr>
          <p:cNvPr id="6" name="Marcador de pie de página 5">
            <a:extLst>
              <a:ext uri="{FF2B5EF4-FFF2-40B4-BE49-F238E27FC236}">
                <a16:creationId xmlns:a16="http://schemas.microsoft.com/office/drawing/2014/main" id="{2F5CC090-A935-39EC-1352-2703D7774C23}"/>
              </a:ext>
            </a:extLst>
          </p:cNvPr>
          <p:cNvSpPr>
            <a:spLocks noGrp="1"/>
          </p:cNvSpPr>
          <p:nvPr>
            <p:ph type="ftr" sz="quarter" idx="11"/>
          </p:nvPr>
        </p:nvSpPr>
        <p:spPr/>
        <p:txBody>
          <a:bodyPr/>
          <a:lstStyle/>
          <a:p>
            <a:endParaRPr lang="es-CO" dirty="0"/>
          </a:p>
        </p:txBody>
      </p:sp>
      <p:sp>
        <p:nvSpPr>
          <p:cNvPr id="7" name="Marcador de número de diapositiva 6">
            <a:extLst>
              <a:ext uri="{FF2B5EF4-FFF2-40B4-BE49-F238E27FC236}">
                <a16:creationId xmlns:a16="http://schemas.microsoft.com/office/drawing/2014/main" id="{F9F37035-180E-0152-1228-EECA44274B02}"/>
              </a:ext>
            </a:extLst>
          </p:cNvPr>
          <p:cNvSpPr>
            <a:spLocks noGrp="1"/>
          </p:cNvSpPr>
          <p:nvPr>
            <p:ph type="sldNum" sz="quarter" idx="12"/>
          </p:nvPr>
        </p:nvSpPr>
        <p:spPr/>
        <p:txBody>
          <a:bodyPr/>
          <a:lstStyle/>
          <a:p>
            <a:fld id="{C74CBB0B-5D0C-43FE-9043-22172208F6F8}" type="slidenum">
              <a:rPr lang="es-CO" smtClean="0"/>
              <a:t>‹Nº›</a:t>
            </a:fld>
            <a:endParaRPr lang="es-CO" dirty="0"/>
          </a:p>
        </p:txBody>
      </p:sp>
    </p:spTree>
    <p:extLst>
      <p:ext uri="{BB962C8B-B14F-4D97-AF65-F5344CB8AC3E}">
        <p14:creationId xmlns:p14="http://schemas.microsoft.com/office/powerpoint/2010/main" val="9266938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ECAB338-F339-66BE-83C6-7A3F6FECC920}"/>
              </a:ext>
            </a:extLst>
          </p:cNvPr>
          <p:cNvSpPr>
            <a:spLocks noGrp="1"/>
          </p:cNvSpPr>
          <p:nvPr>
            <p:ph type="title"/>
          </p:nvPr>
        </p:nvSpPr>
        <p:spPr>
          <a:xfrm>
            <a:off x="839788" y="365125"/>
            <a:ext cx="10515600" cy="1325563"/>
          </a:xfrm>
        </p:spPr>
        <p:txBody>
          <a:body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69935FC1-EFEA-9E70-C955-E0F46AFA991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Haga clic para modificar los estilos de texto del patrón</a:t>
            </a:r>
          </a:p>
        </p:txBody>
      </p:sp>
      <p:sp>
        <p:nvSpPr>
          <p:cNvPr id="4" name="Marcador de contenido 3">
            <a:extLst>
              <a:ext uri="{FF2B5EF4-FFF2-40B4-BE49-F238E27FC236}">
                <a16:creationId xmlns:a16="http://schemas.microsoft.com/office/drawing/2014/main" id="{B52A0A90-FD8F-D098-9E3C-8B3903C7EAD4}"/>
              </a:ext>
            </a:extLst>
          </p:cNvPr>
          <p:cNvSpPr>
            <a:spLocks noGrp="1"/>
          </p:cNvSpPr>
          <p:nvPr>
            <p:ph sz="half" idx="2"/>
          </p:nvPr>
        </p:nvSpPr>
        <p:spPr>
          <a:xfrm>
            <a:off x="839788" y="2505075"/>
            <a:ext cx="5157787" cy="3684588"/>
          </a:xfrm>
        </p:spPr>
        <p:txBody>
          <a:body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5" name="Marcador de texto 4">
            <a:extLst>
              <a:ext uri="{FF2B5EF4-FFF2-40B4-BE49-F238E27FC236}">
                <a16:creationId xmlns:a16="http://schemas.microsoft.com/office/drawing/2014/main" id="{A0F47486-611C-6371-6BFF-C8AADB90A80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25A5BFE2-9B56-F9FE-1317-1698B3D8A8E5}"/>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758251A3-C7BF-3DF9-1006-6349C94FA1F1}"/>
              </a:ext>
            </a:extLst>
          </p:cNvPr>
          <p:cNvSpPr>
            <a:spLocks noGrp="1"/>
          </p:cNvSpPr>
          <p:nvPr>
            <p:ph type="dt" sz="half" idx="10"/>
          </p:nvPr>
        </p:nvSpPr>
        <p:spPr/>
        <p:txBody>
          <a:bodyPr/>
          <a:lstStyle/>
          <a:p>
            <a:fld id="{856A6FAC-9192-436B-870E-80DDE60983C7}" type="datetimeFigureOut">
              <a:rPr lang="es-CO" smtClean="0"/>
              <a:t>23/07/2026</a:t>
            </a:fld>
            <a:endParaRPr lang="es-CO" dirty="0"/>
          </a:p>
        </p:txBody>
      </p:sp>
      <p:sp>
        <p:nvSpPr>
          <p:cNvPr id="8" name="Marcador de pie de página 7">
            <a:extLst>
              <a:ext uri="{FF2B5EF4-FFF2-40B4-BE49-F238E27FC236}">
                <a16:creationId xmlns:a16="http://schemas.microsoft.com/office/drawing/2014/main" id="{644687DF-C287-0B90-0384-AC46566F9DE1}"/>
              </a:ext>
            </a:extLst>
          </p:cNvPr>
          <p:cNvSpPr>
            <a:spLocks noGrp="1"/>
          </p:cNvSpPr>
          <p:nvPr>
            <p:ph type="ftr" sz="quarter" idx="11"/>
          </p:nvPr>
        </p:nvSpPr>
        <p:spPr/>
        <p:txBody>
          <a:bodyPr/>
          <a:lstStyle/>
          <a:p>
            <a:endParaRPr lang="es-CO" dirty="0"/>
          </a:p>
        </p:txBody>
      </p:sp>
      <p:sp>
        <p:nvSpPr>
          <p:cNvPr id="9" name="Marcador de número de diapositiva 8">
            <a:extLst>
              <a:ext uri="{FF2B5EF4-FFF2-40B4-BE49-F238E27FC236}">
                <a16:creationId xmlns:a16="http://schemas.microsoft.com/office/drawing/2014/main" id="{EB92D22D-0268-7F05-56E0-5963F89C291C}"/>
              </a:ext>
            </a:extLst>
          </p:cNvPr>
          <p:cNvSpPr>
            <a:spLocks noGrp="1"/>
          </p:cNvSpPr>
          <p:nvPr>
            <p:ph type="sldNum" sz="quarter" idx="12"/>
          </p:nvPr>
        </p:nvSpPr>
        <p:spPr/>
        <p:txBody>
          <a:bodyPr/>
          <a:lstStyle/>
          <a:p>
            <a:fld id="{C74CBB0B-5D0C-43FE-9043-22172208F6F8}" type="slidenum">
              <a:rPr lang="es-CO" smtClean="0"/>
              <a:t>‹Nº›</a:t>
            </a:fld>
            <a:endParaRPr lang="es-CO" dirty="0"/>
          </a:p>
        </p:txBody>
      </p:sp>
    </p:spTree>
    <p:extLst>
      <p:ext uri="{BB962C8B-B14F-4D97-AF65-F5344CB8AC3E}">
        <p14:creationId xmlns:p14="http://schemas.microsoft.com/office/powerpoint/2010/main" val="32573337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B5FE461-F01D-222B-4C7C-57D2AA8652C0}"/>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5CFB908D-19D2-F83C-4039-D58C06ECA823}"/>
              </a:ext>
            </a:extLst>
          </p:cNvPr>
          <p:cNvSpPr>
            <a:spLocks noGrp="1"/>
          </p:cNvSpPr>
          <p:nvPr>
            <p:ph type="dt" sz="half" idx="10"/>
          </p:nvPr>
        </p:nvSpPr>
        <p:spPr/>
        <p:txBody>
          <a:bodyPr/>
          <a:lstStyle/>
          <a:p>
            <a:fld id="{856A6FAC-9192-436B-870E-80DDE60983C7}" type="datetimeFigureOut">
              <a:rPr lang="es-CO" smtClean="0"/>
              <a:t>23/07/2026</a:t>
            </a:fld>
            <a:endParaRPr lang="es-CO" dirty="0"/>
          </a:p>
        </p:txBody>
      </p:sp>
      <p:sp>
        <p:nvSpPr>
          <p:cNvPr id="4" name="Marcador de pie de página 3">
            <a:extLst>
              <a:ext uri="{FF2B5EF4-FFF2-40B4-BE49-F238E27FC236}">
                <a16:creationId xmlns:a16="http://schemas.microsoft.com/office/drawing/2014/main" id="{877D68EF-BFF2-A72E-07EE-5E72D7A4740D}"/>
              </a:ext>
            </a:extLst>
          </p:cNvPr>
          <p:cNvSpPr>
            <a:spLocks noGrp="1"/>
          </p:cNvSpPr>
          <p:nvPr>
            <p:ph type="ftr" sz="quarter" idx="11"/>
          </p:nvPr>
        </p:nvSpPr>
        <p:spPr/>
        <p:txBody>
          <a:bodyPr/>
          <a:lstStyle/>
          <a:p>
            <a:endParaRPr lang="es-CO" dirty="0"/>
          </a:p>
        </p:txBody>
      </p:sp>
      <p:sp>
        <p:nvSpPr>
          <p:cNvPr id="5" name="Marcador de número de diapositiva 4">
            <a:extLst>
              <a:ext uri="{FF2B5EF4-FFF2-40B4-BE49-F238E27FC236}">
                <a16:creationId xmlns:a16="http://schemas.microsoft.com/office/drawing/2014/main" id="{538FE25A-BF2A-CF99-7E87-C956434B72ED}"/>
              </a:ext>
            </a:extLst>
          </p:cNvPr>
          <p:cNvSpPr>
            <a:spLocks noGrp="1"/>
          </p:cNvSpPr>
          <p:nvPr>
            <p:ph type="sldNum" sz="quarter" idx="12"/>
          </p:nvPr>
        </p:nvSpPr>
        <p:spPr/>
        <p:txBody>
          <a:bodyPr/>
          <a:lstStyle/>
          <a:p>
            <a:fld id="{C74CBB0B-5D0C-43FE-9043-22172208F6F8}" type="slidenum">
              <a:rPr lang="es-CO" smtClean="0"/>
              <a:t>‹Nº›</a:t>
            </a:fld>
            <a:endParaRPr lang="es-CO" dirty="0"/>
          </a:p>
        </p:txBody>
      </p:sp>
    </p:spTree>
    <p:extLst>
      <p:ext uri="{BB962C8B-B14F-4D97-AF65-F5344CB8AC3E}">
        <p14:creationId xmlns:p14="http://schemas.microsoft.com/office/powerpoint/2010/main" val="12714246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DB9DC9B7-1E4F-7D26-4BD7-745061F4E257}"/>
              </a:ext>
            </a:extLst>
          </p:cNvPr>
          <p:cNvSpPr>
            <a:spLocks noGrp="1"/>
          </p:cNvSpPr>
          <p:nvPr>
            <p:ph type="dt" sz="half" idx="10"/>
          </p:nvPr>
        </p:nvSpPr>
        <p:spPr/>
        <p:txBody>
          <a:bodyPr/>
          <a:lstStyle/>
          <a:p>
            <a:fld id="{856A6FAC-9192-436B-870E-80DDE60983C7}" type="datetimeFigureOut">
              <a:rPr lang="es-CO" smtClean="0"/>
              <a:t>23/07/2026</a:t>
            </a:fld>
            <a:endParaRPr lang="es-CO" dirty="0"/>
          </a:p>
        </p:txBody>
      </p:sp>
      <p:sp>
        <p:nvSpPr>
          <p:cNvPr id="3" name="Marcador de pie de página 2">
            <a:extLst>
              <a:ext uri="{FF2B5EF4-FFF2-40B4-BE49-F238E27FC236}">
                <a16:creationId xmlns:a16="http://schemas.microsoft.com/office/drawing/2014/main" id="{9F5816B9-11D6-2A5A-0FD1-DB0FC94DB765}"/>
              </a:ext>
            </a:extLst>
          </p:cNvPr>
          <p:cNvSpPr>
            <a:spLocks noGrp="1"/>
          </p:cNvSpPr>
          <p:nvPr>
            <p:ph type="ftr" sz="quarter" idx="11"/>
          </p:nvPr>
        </p:nvSpPr>
        <p:spPr/>
        <p:txBody>
          <a:bodyPr/>
          <a:lstStyle/>
          <a:p>
            <a:endParaRPr lang="es-CO" dirty="0"/>
          </a:p>
        </p:txBody>
      </p:sp>
      <p:sp>
        <p:nvSpPr>
          <p:cNvPr id="4" name="Marcador de número de diapositiva 3">
            <a:extLst>
              <a:ext uri="{FF2B5EF4-FFF2-40B4-BE49-F238E27FC236}">
                <a16:creationId xmlns:a16="http://schemas.microsoft.com/office/drawing/2014/main" id="{D3A788D0-F4D3-2B6C-9239-17F58235B626}"/>
              </a:ext>
            </a:extLst>
          </p:cNvPr>
          <p:cNvSpPr>
            <a:spLocks noGrp="1"/>
          </p:cNvSpPr>
          <p:nvPr>
            <p:ph type="sldNum" sz="quarter" idx="12"/>
          </p:nvPr>
        </p:nvSpPr>
        <p:spPr/>
        <p:txBody>
          <a:bodyPr/>
          <a:lstStyle/>
          <a:p>
            <a:fld id="{C74CBB0B-5D0C-43FE-9043-22172208F6F8}" type="slidenum">
              <a:rPr lang="es-CO" smtClean="0"/>
              <a:t>‹Nº›</a:t>
            </a:fld>
            <a:endParaRPr lang="es-CO" dirty="0"/>
          </a:p>
        </p:txBody>
      </p:sp>
    </p:spTree>
    <p:extLst>
      <p:ext uri="{BB962C8B-B14F-4D97-AF65-F5344CB8AC3E}">
        <p14:creationId xmlns:p14="http://schemas.microsoft.com/office/powerpoint/2010/main" val="16627494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F842174-351A-5C35-E775-1CDC59E1776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65D2E68F-9A0D-D89E-ED06-73EDB9E63B6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4" name="Marcador de fecha 3">
            <a:extLst>
              <a:ext uri="{FF2B5EF4-FFF2-40B4-BE49-F238E27FC236}">
                <a16:creationId xmlns:a16="http://schemas.microsoft.com/office/drawing/2014/main" id="{D0A95696-420C-C45E-6F3E-ED258E8D8B8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6A6FAC-9192-436B-870E-80DDE60983C7}" type="datetimeFigureOut">
              <a:rPr lang="es-CO" smtClean="0"/>
              <a:t>23/07/2026</a:t>
            </a:fld>
            <a:endParaRPr lang="es-CO" dirty="0"/>
          </a:p>
        </p:txBody>
      </p:sp>
      <p:sp>
        <p:nvSpPr>
          <p:cNvPr id="5" name="Marcador de pie de página 4">
            <a:extLst>
              <a:ext uri="{FF2B5EF4-FFF2-40B4-BE49-F238E27FC236}">
                <a16:creationId xmlns:a16="http://schemas.microsoft.com/office/drawing/2014/main" id="{4BEF4216-2A8E-0656-28FD-6CAD51853C5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dirty="0"/>
          </a:p>
        </p:txBody>
      </p:sp>
      <p:sp>
        <p:nvSpPr>
          <p:cNvPr id="6" name="Marcador de número de diapositiva 5">
            <a:extLst>
              <a:ext uri="{FF2B5EF4-FFF2-40B4-BE49-F238E27FC236}">
                <a16:creationId xmlns:a16="http://schemas.microsoft.com/office/drawing/2014/main" id="{26FEC2FF-6B1B-D345-F657-95FAADED47F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4CBB0B-5D0C-43FE-9043-22172208F6F8}" type="slidenum">
              <a:rPr lang="es-CO" smtClean="0"/>
              <a:t>‹Nº›</a:t>
            </a:fld>
            <a:endParaRPr lang="es-CO" dirty="0"/>
          </a:p>
        </p:txBody>
      </p:sp>
    </p:spTree>
    <p:extLst>
      <p:ext uri="{BB962C8B-B14F-4D97-AF65-F5344CB8AC3E}">
        <p14:creationId xmlns:p14="http://schemas.microsoft.com/office/powerpoint/2010/main" val="1326068950"/>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60" r:id="rId3"/>
    <p:sldLayoutId id="2147483651" r:id="rId4"/>
    <p:sldLayoutId id="2147483650"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customXml" Target="../ink/ink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hyperlink" Target="https://minenergiacol-my.sharepoint.com/:f:/r/personal/lytorres_minenergia_gov_co/Documents/OTROSI%20COMUNIDADES%20ENERGETICAS?csf=1&amp;web=1&amp;e=yTay4a"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2">
            <p14:nvContentPartPr>
              <p14:cNvPr id="2" name="Entrada de lápiz 1">
                <a:extLst>
                  <a:ext uri="{FF2B5EF4-FFF2-40B4-BE49-F238E27FC236}">
                    <a16:creationId xmlns:a16="http://schemas.microsoft.com/office/drawing/2014/main" id="{0B264C96-F22C-02C2-180F-A532D7B3D353}"/>
                  </a:ext>
                </a:extLst>
              </p14:cNvPr>
              <p14:cNvContentPartPr/>
              <p14:nvPr/>
            </p14:nvContentPartPr>
            <p14:xfrm>
              <a:off x="5880240" y="4940280"/>
              <a:ext cx="360" cy="360"/>
            </p14:xfrm>
          </p:contentPart>
        </mc:Choice>
        <mc:Fallback xmlns="">
          <p:pic>
            <p:nvPicPr>
              <p:cNvPr id="2" name="Entrada de lápiz 1">
                <a:extLst>
                  <a:ext uri="{FF2B5EF4-FFF2-40B4-BE49-F238E27FC236}">
                    <a16:creationId xmlns:a16="http://schemas.microsoft.com/office/drawing/2014/main" id="{0B264C96-F22C-02C2-180F-A532D7B3D353}"/>
                  </a:ext>
                </a:extLst>
              </p:cNvPr>
              <p:cNvPicPr/>
              <p:nvPr/>
            </p:nvPicPr>
            <p:blipFill>
              <a:blip r:embed="rId3"/>
              <a:stretch>
                <a:fillRect/>
              </a:stretch>
            </p:blipFill>
            <p:spPr>
              <a:xfrm>
                <a:off x="5870880" y="4930920"/>
                <a:ext cx="19080" cy="19080"/>
              </a:xfrm>
              <a:prstGeom prst="rect">
                <a:avLst/>
              </a:prstGeom>
            </p:spPr>
          </p:pic>
        </mc:Fallback>
      </mc:AlternateContent>
    </p:spTree>
    <p:extLst>
      <p:ext uri="{BB962C8B-B14F-4D97-AF65-F5344CB8AC3E}">
        <p14:creationId xmlns:p14="http://schemas.microsoft.com/office/powerpoint/2010/main" val="32780961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520FA9-2E90-FE20-C365-26282251C23E}"/>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BC46FED8-2C68-4D36-FB8D-C44300406DE6}"/>
              </a:ext>
            </a:extLst>
          </p:cNvPr>
          <p:cNvSpPr>
            <a:spLocks noGrp="1"/>
          </p:cNvSpPr>
          <p:nvPr>
            <p:ph type="ctrTitle"/>
          </p:nvPr>
        </p:nvSpPr>
        <p:spPr>
          <a:xfrm>
            <a:off x="1359408" y="299178"/>
            <a:ext cx="9144000" cy="596709"/>
          </a:xfrm>
        </p:spPr>
        <p:txBody>
          <a:bodyPr>
            <a:noAutofit/>
          </a:bodyPr>
          <a:lstStyle/>
          <a:p>
            <a:r>
              <a:rPr lang="es-CO" sz="2400" b="1" dirty="0"/>
              <a:t>MODIFICACIONES CONTRACTUALES</a:t>
            </a:r>
          </a:p>
        </p:txBody>
      </p:sp>
      <p:graphicFrame>
        <p:nvGraphicFramePr>
          <p:cNvPr id="4" name="Tabla 3">
            <a:extLst>
              <a:ext uri="{FF2B5EF4-FFF2-40B4-BE49-F238E27FC236}">
                <a16:creationId xmlns:a16="http://schemas.microsoft.com/office/drawing/2014/main" id="{16BE727D-ABB3-010E-10E5-8CFD15B9D6FA}"/>
              </a:ext>
            </a:extLst>
          </p:cNvPr>
          <p:cNvGraphicFramePr>
            <a:graphicFrameLocks noGrp="1"/>
          </p:cNvGraphicFramePr>
          <p:nvPr>
            <p:extLst>
              <p:ext uri="{D42A27DB-BD31-4B8C-83A1-F6EECF244321}">
                <p14:modId xmlns:p14="http://schemas.microsoft.com/office/powerpoint/2010/main" val="2528141565"/>
              </p:ext>
            </p:extLst>
          </p:nvPr>
        </p:nvGraphicFramePr>
        <p:xfrm>
          <a:off x="416253" y="895887"/>
          <a:ext cx="11030309" cy="5568594"/>
        </p:xfrm>
        <a:graphic>
          <a:graphicData uri="http://schemas.openxmlformats.org/drawingml/2006/table">
            <a:tbl>
              <a:tblPr firstRow="1" firstCol="1" lastRow="1" lastCol="1" bandRow="1" bandCol="1">
                <a:tableStyleId>{5C22544A-7EE6-4342-B048-85BDC9FD1C3A}</a:tableStyleId>
              </a:tblPr>
              <a:tblGrid>
                <a:gridCol w="1912879">
                  <a:extLst>
                    <a:ext uri="{9D8B030D-6E8A-4147-A177-3AD203B41FA5}">
                      <a16:colId xmlns:a16="http://schemas.microsoft.com/office/drawing/2014/main" val="3370334857"/>
                    </a:ext>
                  </a:extLst>
                </a:gridCol>
                <a:gridCol w="3933645">
                  <a:extLst>
                    <a:ext uri="{9D8B030D-6E8A-4147-A177-3AD203B41FA5}">
                      <a16:colId xmlns:a16="http://schemas.microsoft.com/office/drawing/2014/main" val="2898071187"/>
                    </a:ext>
                  </a:extLst>
                </a:gridCol>
                <a:gridCol w="5183785">
                  <a:extLst>
                    <a:ext uri="{9D8B030D-6E8A-4147-A177-3AD203B41FA5}">
                      <a16:colId xmlns:a16="http://schemas.microsoft.com/office/drawing/2014/main" val="3305185272"/>
                    </a:ext>
                  </a:extLst>
                </a:gridCol>
              </a:tblGrid>
              <a:tr h="28878">
                <a:tc>
                  <a:txBody>
                    <a:bodyPr/>
                    <a:lstStyle/>
                    <a:p>
                      <a:pPr marR="32385" algn="ctr">
                        <a:lnSpc>
                          <a:spcPct val="115000"/>
                        </a:lnSpc>
                        <a:spcAft>
                          <a:spcPts val="1000"/>
                        </a:spcAft>
                        <a:buNone/>
                      </a:pPr>
                      <a:r>
                        <a:rPr lang="es-ES" sz="100" kern="100">
                          <a:effectLst/>
                        </a:rPr>
                        <a:t>SOLICITUDES</a:t>
                      </a:r>
                      <a:endParaRPr lang="es-CO" sz="100" kern="100">
                        <a:effectLst/>
                        <a:latin typeface="Calibri" panose="020F0502020204030204" pitchFamily="34" charset="0"/>
                        <a:ea typeface="Calibri" panose="020F0502020204030204" pitchFamily="34" charset="0"/>
                        <a:cs typeface="Times New Roman" panose="02020603050405020304" pitchFamily="18" charset="0"/>
                      </a:endParaRPr>
                    </a:p>
                  </a:txBody>
                  <a:tcPr marL="5392" marR="5392" marT="0" marB="0" anchor="ctr"/>
                </a:tc>
                <a:tc>
                  <a:txBody>
                    <a:bodyPr/>
                    <a:lstStyle/>
                    <a:p>
                      <a:pPr marR="32385" algn="ctr">
                        <a:lnSpc>
                          <a:spcPct val="115000"/>
                        </a:lnSpc>
                        <a:spcAft>
                          <a:spcPts val="1000"/>
                        </a:spcAft>
                        <a:buNone/>
                      </a:pPr>
                      <a:r>
                        <a:rPr lang="es-ES" sz="100" kern="100">
                          <a:effectLst/>
                        </a:rPr>
                        <a:t>ESTADO ACTUAL</a:t>
                      </a:r>
                      <a:endParaRPr lang="es-CO" sz="100" kern="100">
                        <a:effectLst/>
                        <a:latin typeface="Calibri" panose="020F0502020204030204" pitchFamily="34" charset="0"/>
                        <a:ea typeface="Calibri" panose="020F0502020204030204" pitchFamily="34" charset="0"/>
                        <a:cs typeface="Times New Roman" panose="02020603050405020304" pitchFamily="18" charset="0"/>
                      </a:endParaRPr>
                    </a:p>
                  </a:txBody>
                  <a:tcPr marL="5392" marR="5392" marT="0" marB="0" anchor="ctr"/>
                </a:tc>
                <a:tc>
                  <a:txBody>
                    <a:bodyPr/>
                    <a:lstStyle/>
                    <a:p>
                      <a:pPr marR="32385" algn="ctr">
                        <a:lnSpc>
                          <a:spcPct val="115000"/>
                        </a:lnSpc>
                        <a:spcAft>
                          <a:spcPts val="1000"/>
                        </a:spcAft>
                        <a:buNone/>
                      </a:pPr>
                      <a:r>
                        <a:rPr lang="es-ES" sz="100" kern="100">
                          <a:effectLst/>
                        </a:rPr>
                        <a:t>MODIFICACIÓN PROPUESTA</a:t>
                      </a:r>
                      <a:endParaRPr lang="es-CO" sz="100" kern="100">
                        <a:effectLst/>
                        <a:latin typeface="Calibri" panose="020F0502020204030204" pitchFamily="34" charset="0"/>
                        <a:ea typeface="Calibri" panose="020F0502020204030204" pitchFamily="34" charset="0"/>
                        <a:cs typeface="Times New Roman" panose="02020603050405020304" pitchFamily="18" charset="0"/>
                      </a:endParaRPr>
                    </a:p>
                  </a:txBody>
                  <a:tcPr marL="5392" marR="5392" marT="0" marB="0" anchor="ctr"/>
                </a:tc>
                <a:extLst>
                  <a:ext uri="{0D108BD9-81ED-4DB2-BD59-A6C34878D82A}">
                    <a16:rowId xmlns:a16="http://schemas.microsoft.com/office/drawing/2014/main" val="6534849"/>
                  </a:ext>
                </a:extLst>
              </a:tr>
              <a:tr h="407963">
                <a:tc>
                  <a:txBody>
                    <a:bodyPr/>
                    <a:lstStyle/>
                    <a:p>
                      <a:pPr marR="32385" algn="ctr">
                        <a:lnSpc>
                          <a:spcPct val="115000"/>
                        </a:lnSpc>
                        <a:spcAft>
                          <a:spcPts val="1000"/>
                        </a:spcAft>
                        <a:buNone/>
                      </a:pPr>
                      <a:r>
                        <a:rPr lang="es-CO" sz="2000" b="1"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SOLICITUD</a:t>
                      </a:r>
                    </a:p>
                  </a:txBody>
                  <a:tcPr marL="5392" marR="5392" marT="0" marB="0">
                    <a:solidFill>
                      <a:schemeClr val="accent4"/>
                    </a:solidFill>
                  </a:tcPr>
                </a:tc>
                <a:tc>
                  <a:txBody>
                    <a:bodyPr/>
                    <a:lstStyle/>
                    <a:p>
                      <a:pPr marR="32385" algn="ctr">
                        <a:lnSpc>
                          <a:spcPct val="115000"/>
                        </a:lnSpc>
                        <a:spcAft>
                          <a:spcPts val="1000"/>
                        </a:spcAft>
                        <a:buNone/>
                      </a:pPr>
                      <a:r>
                        <a:rPr lang="es-CO" sz="2000" b="1"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ESTADO ACTUAL</a:t>
                      </a:r>
                    </a:p>
                  </a:txBody>
                  <a:tcPr marL="5392" marR="5392" marT="0" marB="0">
                    <a:solidFill>
                      <a:schemeClr val="accent4"/>
                    </a:solidFill>
                  </a:tcPr>
                </a:tc>
                <a:tc>
                  <a:txBody>
                    <a:bodyPr/>
                    <a:lstStyle/>
                    <a:p>
                      <a:pPr algn="ctr">
                        <a:lnSpc>
                          <a:spcPct val="115000"/>
                        </a:lnSpc>
                        <a:spcAft>
                          <a:spcPts val="1000"/>
                        </a:spcAft>
                        <a:buNone/>
                      </a:pPr>
                      <a:r>
                        <a:rPr lang="es-CO" sz="2000" b="1" kern="100" dirty="0">
                          <a:solidFill>
                            <a:schemeClr val="tx1"/>
                          </a:solidFill>
                          <a:effectLst/>
                        </a:rPr>
                        <a:t>MODIFICACION PROPUESTA</a:t>
                      </a:r>
                    </a:p>
                  </a:txBody>
                  <a:tcPr marL="5392" marR="5392" marT="0" marB="0">
                    <a:solidFill>
                      <a:schemeClr val="accent4"/>
                    </a:solidFill>
                  </a:tcPr>
                </a:tc>
                <a:extLst>
                  <a:ext uri="{0D108BD9-81ED-4DB2-BD59-A6C34878D82A}">
                    <a16:rowId xmlns:a16="http://schemas.microsoft.com/office/drawing/2014/main" val="2243199051"/>
                  </a:ext>
                </a:extLst>
              </a:tr>
              <a:tr h="1721803">
                <a:tc>
                  <a:txBody>
                    <a:bodyPr/>
                    <a:lstStyle/>
                    <a:p>
                      <a:pPr marL="281305" marR="32385">
                        <a:lnSpc>
                          <a:spcPct val="115000"/>
                        </a:lnSpc>
                        <a:buNone/>
                      </a:pPr>
                      <a:endParaRPr lang="es-CO" sz="1400" b="1"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392" marR="5392" marT="0" marB="0">
                    <a:solidFill>
                      <a:schemeClr val="accent4">
                        <a:lumMod val="40000"/>
                        <a:lumOff val="60000"/>
                      </a:schemeClr>
                    </a:solidFill>
                  </a:tcPr>
                </a:tc>
                <a:tc>
                  <a:txBody>
                    <a:bodyPr/>
                    <a:lstStyle/>
                    <a:p>
                      <a:pPr marL="136525" indent="0" algn="just">
                        <a:buNone/>
                        <a:tabLst/>
                      </a:pPr>
                      <a:r>
                        <a:rPr lang="es-CO" sz="1400" b="0" kern="100" dirty="0">
                          <a:solidFill>
                            <a:schemeClr val="tx1"/>
                          </a:solidFill>
                          <a:effectLst/>
                        </a:rPr>
                        <a:t>26.Suscribir junto con EL MINISTERIO, el INTERVENTOR DERIVADO, el CONTRATISTA DERIVADO DE IMPLEMENTACION y LA COMUNIDAD ENERGETICA, el Acta de Recibo y Entrega de Infraestructura de la totalidad de la Infraestructura construida, culminada y puesta en servicio, debidamente inventariada conforme reglamentación de la CREG vigente y/o la que determine EL MINISTERIO. El Acta debe contener como mínimo: las actas de recibo de las Soluciones Energéticas, declaración de cumplimiento RETIE de las unidades o Certificación RETIE (si corresponde), las garantías de los activos entregados (fábrica, correcto funcionamiento, calidad, estabilidad de la obra y demás que sean aplicables) relación de los usuarios beneficiados con número de identificación predial y localización geográfica en coordenadas y el detalle de los componentes que integran el costo del activo incluyendo la recomendación técnica de la vida útil que el activo tiene según el constructor o fabricante según aplique. </a:t>
                      </a:r>
                    </a:p>
                  </a:txBody>
                  <a:tcPr marL="5392" marR="5392" marT="0" marB="0">
                    <a:solidFill>
                      <a:schemeClr val="accent4">
                        <a:lumMod val="40000"/>
                        <a:lumOff val="60000"/>
                      </a:schemeClr>
                    </a:solidFill>
                  </a:tcPr>
                </a:tc>
                <a:tc>
                  <a:txBody>
                    <a:bodyPr/>
                    <a:lstStyle/>
                    <a:p>
                      <a:pPr marL="187325" marR="0" lvl="0" indent="-50800" algn="just" defTabSz="914400" rtl="0" eaLnBrk="1" fontAlgn="auto" latinLnBrk="0" hangingPunct="1">
                        <a:lnSpc>
                          <a:spcPct val="115000"/>
                        </a:lnSpc>
                        <a:spcBef>
                          <a:spcPts val="0"/>
                        </a:spcBef>
                        <a:spcAft>
                          <a:spcPts val="1000"/>
                        </a:spcAft>
                        <a:buClrTx/>
                        <a:buSzTx/>
                        <a:buFontTx/>
                        <a:buNone/>
                        <a:tabLst/>
                        <a:defRPr/>
                      </a:pPr>
                      <a:r>
                        <a:rPr lang="es-ES" sz="1400" b="0" kern="100" dirty="0">
                          <a:solidFill>
                            <a:schemeClr val="tx1"/>
                          </a:solidFill>
                          <a:effectLst/>
                        </a:rPr>
                        <a:t>26.	Suscribir junto con CONTRATISTA, INTERVENTOR, CONTRATISTA DERIVADO DE IMPLEMENTACIÓN, </a:t>
                      </a:r>
                      <a:r>
                        <a:rPr lang="es-ES" sz="1400" b="1" kern="100" dirty="0">
                          <a:solidFill>
                            <a:srgbClr val="FF0000"/>
                          </a:solidFill>
                          <a:effectLst/>
                        </a:rPr>
                        <a:t>SUPERVISOR DEL MINISTERIO </a:t>
                      </a:r>
                      <a:r>
                        <a:rPr lang="es-ES" sz="1400" b="0" kern="100" dirty="0">
                          <a:solidFill>
                            <a:schemeClr val="tx1"/>
                          </a:solidFill>
                          <a:effectLst/>
                        </a:rPr>
                        <a:t>Y LA COMUNIDAD ENERGETICA</a:t>
                      </a:r>
                      <a:r>
                        <a:rPr lang="es-ES" sz="1400" b="1" kern="100" dirty="0">
                          <a:solidFill>
                            <a:srgbClr val="FF0000"/>
                          </a:solidFill>
                          <a:effectLst/>
                        </a:rPr>
                        <a:t> y/o PRESTADOR DEL SERVICIO y/o EL TERCERO ESPECIALIZADO, designado por el MME, </a:t>
                      </a:r>
                      <a:r>
                        <a:rPr lang="es-MX" sz="1400" b="1" kern="100" dirty="0">
                          <a:solidFill>
                            <a:srgbClr val="FF0000"/>
                          </a:solidFill>
                          <a:effectLst/>
                        </a:rPr>
                        <a:t>durante el tiempo de ejecución del contrato</a:t>
                      </a:r>
                      <a:r>
                        <a:rPr lang="es-ES" sz="1400" b="0" kern="100" dirty="0">
                          <a:solidFill>
                            <a:schemeClr val="tx1"/>
                          </a:solidFill>
                          <a:effectLst/>
                        </a:rPr>
                        <a:t>, el Acta de Recibo y Entrega de Infraestructura de la totalidad de la Infraestructura construida, culminada y puesta en servicio, debidamente inventariada conforme reglamentación de la CREG vigente y/o la que determine EL MINISTERIO. El Acta debe contener como mínimo: las actas de recibo de las Soluciones Energéticas, declaración de cumplimiento RETIE de las unidades o Certificación RETIE (si corresponde), las garantías de los activos entregados (fábrica, correcto funcionamiento, calidad, estabilidad de la obra y demás que sean aplicables), relación de los usuarios beneficiados con número de identificación predial y localización geográfica en coordenadas y el detalle de los componentes que integran el costo del activo incluyendo la recomendación técnica de la vida útil que el activo tiene según el constructor o fabricante según aplique.</a:t>
                      </a:r>
                      <a:endParaRPr lang="es-CO" sz="1400" b="0" kern="100" dirty="0">
                        <a:solidFill>
                          <a:schemeClr val="tx1"/>
                        </a:solidFill>
                        <a:effectLst/>
                      </a:endParaRPr>
                    </a:p>
                  </a:txBody>
                  <a:tcPr marL="5392" marR="5392" marT="0" marB="0">
                    <a:solidFill>
                      <a:schemeClr val="accent4">
                        <a:lumMod val="40000"/>
                        <a:lumOff val="60000"/>
                      </a:schemeClr>
                    </a:solidFill>
                  </a:tcPr>
                </a:tc>
                <a:extLst>
                  <a:ext uri="{0D108BD9-81ED-4DB2-BD59-A6C34878D82A}">
                    <a16:rowId xmlns:a16="http://schemas.microsoft.com/office/drawing/2014/main" val="724560538"/>
                  </a:ext>
                </a:extLst>
              </a:tr>
            </a:tbl>
          </a:graphicData>
        </a:graphic>
      </p:graphicFrame>
    </p:spTree>
    <p:extLst>
      <p:ext uri="{BB962C8B-B14F-4D97-AF65-F5344CB8AC3E}">
        <p14:creationId xmlns:p14="http://schemas.microsoft.com/office/powerpoint/2010/main" val="30338099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C6C891-7173-0E57-305C-609B5A0CF652}"/>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49912CFC-B271-D542-AEB3-30A63F2F58BB}"/>
              </a:ext>
            </a:extLst>
          </p:cNvPr>
          <p:cNvSpPr>
            <a:spLocks noGrp="1"/>
          </p:cNvSpPr>
          <p:nvPr>
            <p:ph type="ctrTitle"/>
          </p:nvPr>
        </p:nvSpPr>
        <p:spPr>
          <a:xfrm>
            <a:off x="1359408" y="299178"/>
            <a:ext cx="9144000" cy="596709"/>
          </a:xfrm>
        </p:spPr>
        <p:txBody>
          <a:bodyPr>
            <a:noAutofit/>
          </a:bodyPr>
          <a:lstStyle/>
          <a:p>
            <a:r>
              <a:rPr lang="es-CO" sz="2400" b="1" dirty="0"/>
              <a:t>MODIFICACIONES CONTRACTUALES</a:t>
            </a:r>
          </a:p>
        </p:txBody>
      </p:sp>
      <p:graphicFrame>
        <p:nvGraphicFramePr>
          <p:cNvPr id="4" name="Tabla 3">
            <a:extLst>
              <a:ext uri="{FF2B5EF4-FFF2-40B4-BE49-F238E27FC236}">
                <a16:creationId xmlns:a16="http://schemas.microsoft.com/office/drawing/2014/main" id="{EEAD21C9-2C34-F479-BFFA-5F906D1121F3}"/>
              </a:ext>
            </a:extLst>
          </p:cNvPr>
          <p:cNvGraphicFramePr>
            <a:graphicFrameLocks noGrp="1"/>
          </p:cNvGraphicFramePr>
          <p:nvPr>
            <p:extLst>
              <p:ext uri="{D42A27DB-BD31-4B8C-83A1-F6EECF244321}">
                <p14:modId xmlns:p14="http://schemas.microsoft.com/office/powerpoint/2010/main" val="552497764"/>
              </p:ext>
            </p:extLst>
          </p:nvPr>
        </p:nvGraphicFramePr>
        <p:xfrm>
          <a:off x="416253" y="1411429"/>
          <a:ext cx="11030309" cy="4603980"/>
        </p:xfrm>
        <a:graphic>
          <a:graphicData uri="http://schemas.openxmlformats.org/drawingml/2006/table">
            <a:tbl>
              <a:tblPr firstRow="1" firstCol="1" lastRow="1" lastCol="1" bandRow="1" bandCol="1">
                <a:tableStyleId>{5C22544A-7EE6-4342-B048-85BDC9FD1C3A}</a:tableStyleId>
              </a:tblPr>
              <a:tblGrid>
                <a:gridCol w="1912879">
                  <a:extLst>
                    <a:ext uri="{9D8B030D-6E8A-4147-A177-3AD203B41FA5}">
                      <a16:colId xmlns:a16="http://schemas.microsoft.com/office/drawing/2014/main" val="3370334857"/>
                    </a:ext>
                  </a:extLst>
                </a:gridCol>
                <a:gridCol w="3933645">
                  <a:extLst>
                    <a:ext uri="{9D8B030D-6E8A-4147-A177-3AD203B41FA5}">
                      <a16:colId xmlns:a16="http://schemas.microsoft.com/office/drawing/2014/main" val="2898071187"/>
                    </a:ext>
                  </a:extLst>
                </a:gridCol>
                <a:gridCol w="5183785">
                  <a:extLst>
                    <a:ext uri="{9D8B030D-6E8A-4147-A177-3AD203B41FA5}">
                      <a16:colId xmlns:a16="http://schemas.microsoft.com/office/drawing/2014/main" val="3305185272"/>
                    </a:ext>
                  </a:extLst>
                </a:gridCol>
              </a:tblGrid>
              <a:tr h="0">
                <a:tc>
                  <a:txBody>
                    <a:bodyPr/>
                    <a:lstStyle/>
                    <a:p>
                      <a:pPr marR="32385" algn="ctr">
                        <a:lnSpc>
                          <a:spcPct val="115000"/>
                        </a:lnSpc>
                        <a:spcAft>
                          <a:spcPts val="1000"/>
                        </a:spcAft>
                        <a:buNone/>
                      </a:pPr>
                      <a:r>
                        <a:rPr lang="es-ES" sz="100" kern="100">
                          <a:effectLst/>
                        </a:rPr>
                        <a:t>SOLICITUDES</a:t>
                      </a:r>
                      <a:endParaRPr lang="es-CO" sz="100" kern="100">
                        <a:effectLst/>
                        <a:latin typeface="Calibri" panose="020F0502020204030204" pitchFamily="34" charset="0"/>
                        <a:ea typeface="Calibri" panose="020F0502020204030204" pitchFamily="34" charset="0"/>
                        <a:cs typeface="Times New Roman" panose="02020603050405020304" pitchFamily="18" charset="0"/>
                      </a:endParaRPr>
                    </a:p>
                  </a:txBody>
                  <a:tcPr marL="5392" marR="5392" marT="0" marB="0" anchor="ctr"/>
                </a:tc>
                <a:tc>
                  <a:txBody>
                    <a:bodyPr/>
                    <a:lstStyle/>
                    <a:p>
                      <a:pPr marR="32385" algn="ctr">
                        <a:lnSpc>
                          <a:spcPct val="115000"/>
                        </a:lnSpc>
                        <a:spcAft>
                          <a:spcPts val="1000"/>
                        </a:spcAft>
                        <a:buNone/>
                      </a:pPr>
                      <a:r>
                        <a:rPr lang="es-ES" sz="100" kern="100">
                          <a:effectLst/>
                        </a:rPr>
                        <a:t>ESTADO ACTUAL</a:t>
                      </a:r>
                      <a:endParaRPr lang="es-CO" sz="100" kern="100">
                        <a:effectLst/>
                        <a:latin typeface="Calibri" panose="020F0502020204030204" pitchFamily="34" charset="0"/>
                        <a:ea typeface="Calibri" panose="020F0502020204030204" pitchFamily="34" charset="0"/>
                        <a:cs typeface="Times New Roman" panose="02020603050405020304" pitchFamily="18" charset="0"/>
                      </a:endParaRPr>
                    </a:p>
                  </a:txBody>
                  <a:tcPr marL="5392" marR="5392" marT="0" marB="0" anchor="ctr"/>
                </a:tc>
                <a:tc>
                  <a:txBody>
                    <a:bodyPr/>
                    <a:lstStyle/>
                    <a:p>
                      <a:pPr marR="32385" algn="ctr">
                        <a:lnSpc>
                          <a:spcPct val="115000"/>
                        </a:lnSpc>
                        <a:spcAft>
                          <a:spcPts val="1000"/>
                        </a:spcAft>
                        <a:buNone/>
                      </a:pPr>
                      <a:r>
                        <a:rPr lang="es-ES" sz="100" kern="100">
                          <a:effectLst/>
                        </a:rPr>
                        <a:t>MODIFICACIÓN PROPUESTA</a:t>
                      </a:r>
                      <a:endParaRPr lang="es-CO" sz="100" kern="100">
                        <a:effectLst/>
                        <a:latin typeface="Calibri" panose="020F0502020204030204" pitchFamily="34" charset="0"/>
                        <a:ea typeface="Calibri" panose="020F0502020204030204" pitchFamily="34" charset="0"/>
                        <a:cs typeface="Times New Roman" panose="02020603050405020304" pitchFamily="18" charset="0"/>
                      </a:endParaRPr>
                    </a:p>
                  </a:txBody>
                  <a:tcPr marL="5392" marR="5392" marT="0" marB="0" anchor="ctr"/>
                </a:tc>
                <a:extLst>
                  <a:ext uri="{0D108BD9-81ED-4DB2-BD59-A6C34878D82A}">
                    <a16:rowId xmlns:a16="http://schemas.microsoft.com/office/drawing/2014/main" val="6534849"/>
                  </a:ext>
                </a:extLst>
              </a:tr>
              <a:tr h="407963">
                <a:tc>
                  <a:txBody>
                    <a:bodyPr/>
                    <a:lstStyle/>
                    <a:p>
                      <a:pPr marR="32385" algn="ctr">
                        <a:lnSpc>
                          <a:spcPct val="115000"/>
                        </a:lnSpc>
                        <a:spcAft>
                          <a:spcPts val="1000"/>
                        </a:spcAft>
                        <a:buNone/>
                      </a:pPr>
                      <a:r>
                        <a:rPr lang="es-CO" sz="2000" b="1"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SOLICITUD</a:t>
                      </a:r>
                    </a:p>
                  </a:txBody>
                  <a:tcPr marL="5392" marR="5392" marT="0" marB="0">
                    <a:solidFill>
                      <a:schemeClr val="accent4"/>
                    </a:solidFill>
                  </a:tcPr>
                </a:tc>
                <a:tc>
                  <a:txBody>
                    <a:bodyPr/>
                    <a:lstStyle/>
                    <a:p>
                      <a:pPr marR="32385" algn="ctr">
                        <a:lnSpc>
                          <a:spcPct val="115000"/>
                        </a:lnSpc>
                        <a:spcAft>
                          <a:spcPts val="1000"/>
                        </a:spcAft>
                        <a:buNone/>
                      </a:pPr>
                      <a:r>
                        <a:rPr lang="es-CO" sz="2000" b="1"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ESTADO ACTUAL</a:t>
                      </a:r>
                    </a:p>
                  </a:txBody>
                  <a:tcPr marL="5392" marR="5392" marT="0" marB="0">
                    <a:solidFill>
                      <a:schemeClr val="accent4"/>
                    </a:solidFill>
                  </a:tcPr>
                </a:tc>
                <a:tc>
                  <a:txBody>
                    <a:bodyPr/>
                    <a:lstStyle/>
                    <a:p>
                      <a:pPr algn="ctr">
                        <a:lnSpc>
                          <a:spcPct val="115000"/>
                        </a:lnSpc>
                        <a:spcAft>
                          <a:spcPts val="1000"/>
                        </a:spcAft>
                        <a:buNone/>
                      </a:pPr>
                      <a:r>
                        <a:rPr lang="es-CO" sz="2000" b="1" kern="100" dirty="0">
                          <a:solidFill>
                            <a:schemeClr val="tx1"/>
                          </a:solidFill>
                          <a:effectLst/>
                        </a:rPr>
                        <a:t>MODIFICACION PROPUESTA</a:t>
                      </a:r>
                    </a:p>
                  </a:txBody>
                  <a:tcPr marL="5392" marR="5392" marT="0" marB="0">
                    <a:solidFill>
                      <a:schemeClr val="accent4"/>
                    </a:solidFill>
                  </a:tcPr>
                </a:tc>
                <a:extLst>
                  <a:ext uri="{0D108BD9-81ED-4DB2-BD59-A6C34878D82A}">
                    <a16:rowId xmlns:a16="http://schemas.microsoft.com/office/drawing/2014/main" val="2243199051"/>
                  </a:ext>
                </a:extLst>
              </a:tr>
              <a:tr h="1721803">
                <a:tc>
                  <a:txBody>
                    <a:bodyPr/>
                    <a:lstStyle/>
                    <a:p>
                      <a:pPr marL="281305" marR="32385">
                        <a:lnSpc>
                          <a:spcPct val="115000"/>
                        </a:lnSpc>
                        <a:buNone/>
                      </a:pPr>
                      <a:endParaRPr lang="es-CO" sz="1400" b="1"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392" marR="5392" marT="0" marB="0">
                    <a:solidFill>
                      <a:schemeClr val="accent4">
                        <a:lumMod val="40000"/>
                        <a:lumOff val="60000"/>
                      </a:schemeClr>
                    </a:solidFill>
                  </a:tcPr>
                </a:tc>
                <a:tc>
                  <a:txBody>
                    <a:bodyPr/>
                    <a:lstStyle/>
                    <a:p>
                      <a:pPr marL="136525" indent="0" algn="just">
                        <a:buNone/>
                        <a:tabLst/>
                      </a:pPr>
                      <a:endParaRPr lang="es-CO" sz="1400" b="0" kern="100" dirty="0">
                        <a:solidFill>
                          <a:schemeClr val="tx1"/>
                        </a:solidFill>
                        <a:effectLst/>
                      </a:endParaRPr>
                    </a:p>
                  </a:txBody>
                  <a:tcPr marL="5392" marR="5392" marT="0" marB="0">
                    <a:solidFill>
                      <a:schemeClr val="accent4">
                        <a:lumMod val="40000"/>
                        <a:lumOff val="60000"/>
                      </a:schemeClr>
                    </a:solidFill>
                  </a:tcPr>
                </a:tc>
                <a:tc>
                  <a:txBody>
                    <a:bodyPr/>
                    <a:lstStyle/>
                    <a:p>
                      <a:pPr marL="495300" indent="-314325" algn="just">
                        <a:buFont typeface="+mj-lt"/>
                        <a:buNone/>
                        <a:tabLst/>
                      </a:pPr>
                      <a:endParaRPr lang="es-CO" sz="1400" b="1" kern="100" dirty="0">
                        <a:solidFill>
                          <a:srgbClr val="FF0000"/>
                        </a:solidFill>
                        <a:effectLst/>
                      </a:endParaRPr>
                    </a:p>
                    <a:p>
                      <a:pPr marL="495300" indent="-314325" algn="just">
                        <a:buFont typeface="+mj-lt"/>
                        <a:buNone/>
                        <a:tabLst/>
                      </a:pPr>
                      <a:r>
                        <a:rPr lang="es-ES" sz="1400" b="1" kern="100" dirty="0">
                          <a:solidFill>
                            <a:srgbClr val="FF0000"/>
                          </a:solidFill>
                          <a:effectLst/>
                        </a:rPr>
                        <a:t>27.	Llevar a cabo las actividades de acompañamiento asistido para la AOM y gestión comercial que desarrolle la Comunidad Energética y apoyar la consolidación del esquema definitivo de AOM, incluyendo la preparación de los soportes técnicos, sociales y operativos que se definan en la metodología para la Comunidad Energética, el prestador del servicio o un tercero especializado, según corresponda, </a:t>
                      </a:r>
                      <a:r>
                        <a:rPr lang="es-MX" sz="1400" b="1" kern="100" dirty="0">
                          <a:solidFill>
                            <a:srgbClr val="FF0000"/>
                          </a:solidFill>
                          <a:effectLst/>
                        </a:rPr>
                        <a:t>durante el tiempo de ejecución del contrato. </a:t>
                      </a:r>
                      <a:endParaRPr lang="es-CO" sz="1400" b="1" kern="100" dirty="0">
                        <a:solidFill>
                          <a:srgbClr val="FF0000"/>
                        </a:solidFill>
                        <a:effectLst/>
                      </a:endParaRPr>
                    </a:p>
                    <a:p>
                      <a:pPr marL="495300" indent="-314325" algn="just">
                        <a:lnSpc>
                          <a:spcPct val="115000"/>
                        </a:lnSpc>
                        <a:spcAft>
                          <a:spcPts val="1000"/>
                        </a:spcAft>
                        <a:buFont typeface="+mj-lt"/>
                        <a:buNone/>
                        <a:tabLst/>
                      </a:pPr>
                      <a:r>
                        <a:rPr lang="es-ES" sz="1400" b="1" kern="100" dirty="0">
                          <a:solidFill>
                            <a:srgbClr val="FF0000"/>
                          </a:solidFill>
                          <a:effectLst/>
                        </a:rPr>
                        <a:t> </a:t>
                      </a:r>
                      <a:endParaRPr lang="es-CO" sz="1400" b="1" kern="100" dirty="0">
                        <a:solidFill>
                          <a:srgbClr val="FF0000"/>
                        </a:solidFill>
                        <a:effectLst/>
                      </a:endParaRPr>
                    </a:p>
                    <a:p>
                      <a:pPr marL="495300" indent="-314325" algn="just">
                        <a:lnSpc>
                          <a:spcPct val="115000"/>
                        </a:lnSpc>
                        <a:spcAft>
                          <a:spcPts val="1000"/>
                        </a:spcAft>
                        <a:buFont typeface="+mj-lt"/>
                        <a:buNone/>
                        <a:tabLst/>
                      </a:pPr>
                      <a:r>
                        <a:rPr lang="es-ES" sz="1400" b="1" kern="100" dirty="0">
                          <a:solidFill>
                            <a:srgbClr val="FF0000"/>
                          </a:solidFill>
                          <a:effectLst/>
                        </a:rPr>
                        <a:t>28.	Presentar un informe de diagnóstico en el cual se relacionen la capacidad jurídica, técnica, financiera y organizacional de sostenibilidad de la Comunidad Energética o del Prestador del servicio, y las recomendaciones para la aceptación total o parcial del AOM definitivo</a:t>
                      </a:r>
                      <a:r>
                        <a:rPr lang="es-ES" sz="1400" kern="100" dirty="0">
                          <a:effectLst/>
                        </a:rPr>
                        <a:t>.</a:t>
                      </a:r>
                      <a:endParaRPr lang="es-CO" sz="1400" kern="100" dirty="0">
                        <a:effectLst/>
                      </a:endParaRPr>
                    </a:p>
                  </a:txBody>
                  <a:tcPr marL="5392" marR="5392" marT="0" marB="0">
                    <a:solidFill>
                      <a:schemeClr val="accent4">
                        <a:lumMod val="40000"/>
                        <a:lumOff val="60000"/>
                      </a:schemeClr>
                    </a:solidFill>
                  </a:tcPr>
                </a:tc>
                <a:extLst>
                  <a:ext uri="{0D108BD9-81ED-4DB2-BD59-A6C34878D82A}">
                    <a16:rowId xmlns:a16="http://schemas.microsoft.com/office/drawing/2014/main" val="724560538"/>
                  </a:ext>
                </a:extLst>
              </a:tr>
            </a:tbl>
          </a:graphicData>
        </a:graphic>
      </p:graphicFrame>
    </p:spTree>
    <p:extLst>
      <p:ext uri="{BB962C8B-B14F-4D97-AF65-F5344CB8AC3E}">
        <p14:creationId xmlns:p14="http://schemas.microsoft.com/office/powerpoint/2010/main" val="35955744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AB794D-9EFA-9D19-BA51-2A9CB691D9E9}"/>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CFF1FB42-9C77-AD33-3F94-7DC30EE22A05}"/>
              </a:ext>
            </a:extLst>
          </p:cNvPr>
          <p:cNvSpPr>
            <a:spLocks noGrp="1"/>
          </p:cNvSpPr>
          <p:nvPr>
            <p:ph type="ctrTitle"/>
          </p:nvPr>
        </p:nvSpPr>
        <p:spPr>
          <a:xfrm>
            <a:off x="1359408" y="299178"/>
            <a:ext cx="9144000" cy="596709"/>
          </a:xfrm>
        </p:spPr>
        <p:txBody>
          <a:bodyPr>
            <a:noAutofit/>
          </a:bodyPr>
          <a:lstStyle/>
          <a:p>
            <a:r>
              <a:rPr lang="es-CO" sz="2400" b="1" dirty="0"/>
              <a:t>MODIFICACIONES CONTRACTUALES</a:t>
            </a:r>
          </a:p>
        </p:txBody>
      </p:sp>
      <p:graphicFrame>
        <p:nvGraphicFramePr>
          <p:cNvPr id="4" name="Tabla 3">
            <a:extLst>
              <a:ext uri="{FF2B5EF4-FFF2-40B4-BE49-F238E27FC236}">
                <a16:creationId xmlns:a16="http://schemas.microsoft.com/office/drawing/2014/main" id="{EE870A82-7404-3511-E384-B5C8674220CC}"/>
              </a:ext>
            </a:extLst>
          </p:cNvPr>
          <p:cNvGraphicFramePr>
            <a:graphicFrameLocks noGrp="1"/>
          </p:cNvGraphicFramePr>
          <p:nvPr>
            <p:extLst>
              <p:ext uri="{D42A27DB-BD31-4B8C-83A1-F6EECF244321}">
                <p14:modId xmlns:p14="http://schemas.microsoft.com/office/powerpoint/2010/main" val="4200825084"/>
              </p:ext>
            </p:extLst>
          </p:nvPr>
        </p:nvGraphicFramePr>
        <p:xfrm>
          <a:off x="416253" y="1534241"/>
          <a:ext cx="11030309" cy="4105046"/>
        </p:xfrm>
        <a:graphic>
          <a:graphicData uri="http://schemas.openxmlformats.org/drawingml/2006/table">
            <a:tbl>
              <a:tblPr firstRow="1" firstCol="1" lastRow="1" lastCol="1" bandRow="1" bandCol="1">
                <a:tableStyleId>{5C22544A-7EE6-4342-B048-85BDC9FD1C3A}</a:tableStyleId>
              </a:tblPr>
              <a:tblGrid>
                <a:gridCol w="1912879">
                  <a:extLst>
                    <a:ext uri="{9D8B030D-6E8A-4147-A177-3AD203B41FA5}">
                      <a16:colId xmlns:a16="http://schemas.microsoft.com/office/drawing/2014/main" val="3370334857"/>
                    </a:ext>
                  </a:extLst>
                </a:gridCol>
                <a:gridCol w="3933645">
                  <a:extLst>
                    <a:ext uri="{9D8B030D-6E8A-4147-A177-3AD203B41FA5}">
                      <a16:colId xmlns:a16="http://schemas.microsoft.com/office/drawing/2014/main" val="2898071187"/>
                    </a:ext>
                  </a:extLst>
                </a:gridCol>
                <a:gridCol w="5183785">
                  <a:extLst>
                    <a:ext uri="{9D8B030D-6E8A-4147-A177-3AD203B41FA5}">
                      <a16:colId xmlns:a16="http://schemas.microsoft.com/office/drawing/2014/main" val="3305185272"/>
                    </a:ext>
                  </a:extLst>
                </a:gridCol>
              </a:tblGrid>
              <a:tr h="28878">
                <a:tc>
                  <a:txBody>
                    <a:bodyPr/>
                    <a:lstStyle/>
                    <a:p>
                      <a:pPr marR="32385" algn="ctr">
                        <a:lnSpc>
                          <a:spcPct val="115000"/>
                        </a:lnSpc>
                        <a:spcAft>
                          <a:spcPts val="1000"/>
                        </a:spcAft>
                        <a:buNone/>
                      </a:pPr>
                      <a:r>
                        <a:rPr lang="es-ES" sz="100" kern="100">
                          <a:effectLst/>
                        </a:rPr>
                        <a:t>SOLICITUDES</a:t>
                      </a:r>
                      <a:endParaRPr lang="es-CO" sz="100" kern="100">
                        <a:effectLst/>
                        <a:latin typeface="Calibri" panose="020F0502020204030204" pitchFamily="34" charset="0"/>
                        <a:ea typeface="Calibri" panose="020F0502020204030204" pitchFamily="34" charset="0"/>
                        <a:cs typeface="Times New Roman" panose="02020603050405020304" pitchFamily="18" charset="0"/>
                      </a:endParaRPr>
                    </a:p>
                  </a:txBody>
                  <a:tcPr marL="5392" marR="5392" marT="0" marB="0" anchor="ctr"/>
                </a:tc>
                <a:tc>
                  <a:txBody>
                    <a:bodyPr/>
                    <a:lstStyle/>
                    <a:p>
                      <a:pPr marR="32385" algn="ctr">
                        <a:lnSpc>
                          <a:spcPct val="115000"/>
                        </a:lnSpc>
                        <a:spcAft>
                          <a:spcPts val="1000"/>
                        </a:spcAft>
                        <a:buNone/>
                      </a:pPr>
                      <a:r>
                        <a:rPr lang="es-ES" sz="100" kern="100">
                          <a:effectLst/>
                        </a:rPr>
                        <a:t>ESTADO ACTUAL</a:t>
                      </a:r>
                      <a:endParaRPr lang="es-CO" sz="100" kern="100">
                        <a:effectLst/>
                        <a:latin typeface="Calibri" panose="020F0502020204030204" pitchFamily="34" charset="0"/>
                        <a:ea typeface="Calibri" panose="020F0502020204030204" pitchFamily="34" charset="0"/>
                        <a:cs typeface="Times New Roman" panose="02020603050405020304" pitchFamily="18" charset="0"/>
                      </a:endParaRPr>
                    </a:p>
                  </a:txBody>
                  <a:tcPr marL="5392" marR="5392" marT="0" marB="0" anchor="ctr"/>
                </a:tc>
                <a:tc>
                  <a:txBody>
                    <a:bodyPr/>
                    <a:lstStyle/>
                    <a:p>
                      <a:pPr marR="32385" algn="ctr">
                        <a:lnSpc>
                          <a:spcPct val="115000"/>
                        </a:lnSpc>
                        <a:spcAft>
                          <a:spcPts val="1000"/>
                        </a:spcAft>
                        <a:buNone/>
                      </a:pPr>
                      <a:r>
                        <a:rPr lang="es-ES" sz="100" kern="100">
                          <a:effectLst/>
                        </a:rPr>
                        <a:t>MODIFICACIÓN PROPUESTA</a:t>
                      </a:r>
                      <a:endParaRPr lang="es-CO" sz="100" kern="100">
                        <a:effectLst/>
                        <a:latin typeface="Calibri" panose="020F0502020204030204" pitchFamily="34" charset="0"/>
                        <a:ea typeface="Calibri" panose="020F0502020204030204" pitchFamily="34" charset="0"/>
                        <a:cs typeface="Times New Roman" panose="02020603050405020304" pitchFamily="18" charset="0"/>
                      </a:endParaRPr>
                    </a:p>
                  </a:txBody>
                  <a:tcPr marL="5392" marR="5392" marT="0" marB="0" anchor="ctr"/>
                </a:tc>
                <a:extLst>
                  <a:ext uri="{0D108BD9-81ED-4DB2-BD59-A6C34878D82A}">
                    <a16:rowId xmlns:a16="http://schemas.microsoft.com/office/drawing/2014/main" val="6534849"/>
                  </a:ext>
                </a:extLst>
              </a:tr>
              <a:tr h="407963">
                <a:tc>
                  <a:txBody>
                    <a:bodyPr/>
                    <a:lstStyle/>
                    <a:p>
                      <a:pPr marR="32385" algn="ctr">
                        <a:lnSpc>
                          <a:spcPct val="115000"/>
                        </a:lnSpc>
                        <a:spcAft>
                          <a:spcPts val="1000"/>
                        </a:spcAft>
                        <a:buNone/>
                      </a:pPr>
                      <a:r>
                        <a:rPr lang="es-CO" sz="2000" b="1"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SOLICITUD</a:t>
                      </a:r>
                    </a:p>
                  </a:txBody>
                  <a:tcPr marL="5392" marR="5392" marT="0" marB="0">
                    <a:solidFill>
                      <a:schemeClr val="accent4"/>
                    </a:solidFill>
                  </a:tcPr>
                </a:tc>
                <a:tc>
                  <a:txBody>
                    <a:bodyPr/>
                    <a:lstStyle/>
                    <a:p>
                      <a:pPr marR="32385" algn="ctr">
                        <a:lnSpc>
                          <a:spcPct val="115000"/>
                        </a:lnSpc>
                        <a:spcAft>
                          <a:spcPts val="1000"/>
                        </a:spcAft>
                        <a:buNone/>
                      </a:pPr>
                      <a:r>
                        <a:rPr lang="es-CO" sz="2000" b="1"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ESTADO ACTUAL</a:t>
                      </a:r>
                    </a:p>
                  </a:txBody>
                  <a:tcPr marL="5392" marR="5392" marT="0" marB="0">
                    <a:solidFill>
                      <a:schemeClr val="accent4"/>
                    </a:solidFill>
                  </a:tcPr>
                </a:tc>
                <a:tc>
                  <a:txBody>
                    <a:bodyPr/>
                    <a:lstStyle/>
                    <a:p>
                      <a:pPr algn="ctr">
                        <a:lnSpc>
                          <a:spcPct val="115000"/>
                        </a:lnSpc>
                        <a:spcAft>
                          <a:spcPts val="1000"/>
                        </a:spcAft>
                        <a:buNone/>
                      </a:pPr>
                      <a:r>
                        <a:rPr lang="es-CO" sz="2000" b="1" kern="100" dirty="0">
                          <a:solidFill>
                            <a:schemeClr val="tx1"/>
                          </a:solidFill>
                          <a:effectLst/>
                        </a:rPr>
                        <a:t>MODIFICACION PROPUESTA</a:t>
                      </a:r>
                    </a:p>
                  </a:txBody>
                  <a:tcPr marL="5392" marR="5392" marT="0" marB="0">
                    <a:solidFill>
                      <a:schemeClr val="accent4"/>
                    </a:solidFill>
                  </a:tcPr>
                </a:tc>
                <a:extLst>
                  <a:ext uri="{0D108BD9-81ED-4DB2-BD59-A6C34878D82A}">
                    <a16:rowId xmlns:a16="http://schemas.microsoft.com/office/drawing/2014/main" val="2243199051"/>
                  </a:ext>
                </a:extLst>
              </a:tr>
              <a:tr h="1721803">
                <a:tc>
                  <a:txBody>
                    <a:bodyPr/>
                    <a:lstStyle/>
                    <a:p>
                      <a:pPr marL="281305" marR="32385">
                        <a:lnSpc>
                          <a:spcPct val="115000"/>
                        </a:lnSpc>
                        <a:buNone/>
                      </a:pPr>
                      <a:endParaRPr lang="es-CO" sz="1400" b="1"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392" marR="5392" marT="0" marB="0">
                    <a:solidFill>
                      <a:schemeClr val="accent4">
                        <a:lumMod val="40000"/>
                        <a:lumOff val="60000"/>
                      </a:schemeClr>
                    </a:solidFill>
                  </a:tcPr>
                </a:tc>
                <a:tc>
                  <a:txBody>
                    <a:bodyPr/>
                    <a:lstStyle/>
                    <a:p>
                      <a:pPr marL="136525" marR="0" lvl="0" indent="0" algn="just" defTabSz="914400" rtl="0" eaLnBrk="1" fontAlgn="auto" latinLnBrk="0" hangingPunct="1">
                        <a:lnSpc>
                          <a:spcPct val="100000"/>
                        </a:lnSpc>
                        <a:spcBef>
                          <a:spcPts val="0"/>
                        </a:spcBef>
                        <a:spcAft>
                          <a:spcPts val="0"/>
                        </a:spcAft>
                        <a:buClrTx/>
                        <a:buSzTx/>
                        <a:buFontTx/>
                        <a:buNone/>
                        <a:tabLst/>
                        <a:defRPr/>
                      </a:pPr>
                      <a:r>
                        <a:rPr lang="es-CO" sz="1400" b="0" kern="100" dirty="0">
                          <a:solidFill>
                            <a:schemeClr val="tx1"/>
                          </a:solidFill>
                          <a:effectLst/>
                        </a:rPr>
                        <a:t>Parágrafo 1. Durante la etapa 2 de ejecución de recursos, el Administrador de los recursos y el Ministerio adelantarán todas las gestiones requeridas en la debida determinación de la intencionalidad y/o capacidad de la Comunidad Energética para asumir la ejecución de las actividades de AOM, además del recibo de la infraestructura, que se construye para su beneficio. </a:t>
                      </a:r>
                    </a:p>
                    <a:p>
                      <a:pPr marL="136525" marR="0" lvl="0" indent="0" algn="just" defTabSz="914400" rtl="0" eaLnBrk="1" fontAlgn="auto" latinLnBrk="0" hangingPunct="1">
                        <a:lnSpc>
                          <a:spcPct val="100000"/>
                        </a:lnSpc>
                        <a:spcBef>
                          <a:spcPts val="0"/>
                        </a:spcBef>
                        <a:spcAft>
                          <a:spcPts val="0"/>
                        </a:spcAft>
                        <a:buClrTx/>
                        <a:buSzTx/>
                        <a:buFontTx/>
                        <a:buNone/>
                        <a:tabLst/>
                        <a:defRPr/>
                      </a:pPr>
                      <a:endParaRPr lang="es-CO" sz="1400" b="0" kern="100" dirty="0">
                        <a:solidFill>
                          <a:schemeClr val="tx1"/>
                        </a:solidFill>
                        <a:effectLst/>
                      </a:endParaRPr>
                    </a:p>
                    <a:p>
                      <a:pPr marL="136525" indent="0" algn="just">
                        <a:buNone/>
                        <a:tabLst/>
                      </a:pPr>
                      <a:endParaRPr lang="es-CO" sz="1400" b="0" kern="100" dirty="0">
                        <a:solidFill>
                          <a:schemeClr val="tx1"/>
                        </a:solidFill>
                        <a:effectLst/>
                      </a:endParaRPr>
                    </a:p>
                  </a:txBody>
                  <a:tcPr marL="5392" marR="5392" marT="0" marB="0">
                    <a:solidFill>
                      <a:schemeClr val="accent4">
                        <a:lumMod val="40000"/>
                        <a:lumOff val="60000"/>
                      </a:schemeClr>
                    </a:solidFill>
                  </a:tcPr>
                </a:tc>
                <a:tc>
                  <a:txBody>
                    <a:bodyPr/>
                    <a:lstStyle/>
                    <a:p>
                      <a:pPr marL="187325" indent="0" algn="just">
                        <a:lnSpc>
                          <a:spcPct val="115000"/>
                        </a:lnSpc>
                        <a:spcAft>
                          <a:spcPts val="1000"/>
                        </a:spcAft>
                        <a:buNone/>
                        <a:tabLst/>
                      </a:pPr>
                      <a:r>
                        <a:rPr lang="es-ES" sz="1400" b="0" kern="100" dirty="0">
                          <a:solidFill>
                            <a:schemeClr val="tx1"/>
                          </a:solidFill>
                          <a:effectLst/>
                        </a:rPr>
                        <a:t>Parágrafo 1. Durante la etapa 2 de ejecución de recursos, el Administrador de los recursos y el Ministerio adelantarán todas las gestiones requeridas en la debida determinación de la intencionalidad y/o capacidad de la Comunidad Energética para asumir la ejecución de las actividades de AOM, además del recibo de la infraestructura, que se construye para su beneficio. </a:t>
                      </a:r>
                      <a:r>
                        <a:rPr lang="es-ES" sz="1400" b="1" kern="100" dirty="0">
                          <a:solidFill>
                            <a:srgbClr val="FF0000"/>
                          </a:solidFill>
                          <a:effectLst/>
                        </a:rPr>
                        <a:t>Lo anterior no implica de ninguna manera que el Ministerio ni el Administrador de los recursos  asuman el AOM de la infraestructura implementada, sino fortalecer el proceso de transición, acompañamiento y sostenibilidad de las comunidades energéticas, conforme al Decreto 2236 de 2023.</a:t>
                      </a:r>
                      <a:endParaRPr lang="es-CO" sz="1400" b="1" kern="100" dirty="0">
                        <a:solidFill>
                          <a:srgbClr val="FF0000"/>
                        </a:solidFill>
                        <a:effectLst/>
                      </a:endParaRPr>
                    </a:p>
                    <a:p>
                      <a:pPr marL="187325" indent="0" algn="just">
                        <a:lnSpc>
                          <a:spcPct val="115000"/>
                        </a:lnSpc>
                        <a:spcAft>
                          <a:spcPts val="1000"/>
                        </a:spcAft>
                        <a:buNone/>
                        <a:tabLst/>
                      </a:pPr>
                      <a:r>
                        <a:rPr lang="es-ES" sz="1400" b="0" kern="100" dirty="0">
                          <a:solidFill>
                            <a:schemeClr val="tx1"/>
                          </a:solidFill>
                          <a:effectLst/>
                        </a:rPr>
                        <a:t> </a:t>
                      </a:r>
                      <a:endParaRPr lang="es-CO" sz="1400" b="0" kern="100" dirty="0">
                        <a:solidFill>
                          <a:schemeClr val="tx1"/>
                        </a:solidFill>
                        <a:effectLst/>
                      </a:endParaRPr>
                    </a:p>
                    <a:p>
                      <a:pPr algn="just">
                        <a:lnSpc>
                          <a:spcPct val="115000"/>
                        </a:lnSpc>
                        <a:spcAft>
                          <a:spcPts val="1000"/>
                        </a:spcAft>
                        <a:buNone/>
                      </a:pPr>
                      <a:endParaRPr lang="es-CO" sz="1400" b="0" kern="100" dirty="0">
                        <a:solidFill>
                          <a:schemeClr val="tx1"/>
                        </a:solidFill>
                        <a:effectLst/>
                      </a:endParaRPr>
                    </a:p>
                  </a:txBody>
                  <a:tcPr marL="5392" marR="5392" marT="0" marB="0">
                    <a:solidFill>
                      <a:schemeClr val="accent4">
                        <a:lumMod val="40000"/>
                        <a:lumOff val="60000"/>
                      </a:schemeClr>
                    </a:solidFill>
                  </a:tcPr>
                </a:tc>
                <a:extLst>
                  <a:ext uri="{0D108BD9-81ED-4DB2-BD59-A6C34878D82A}">
                    <a16:rowId xmlns:a16="http://schemas.microsoft.com/office/drawing/2014/main" val="724560538"/>
                  </a:ext>
                </a:extLst>
              </a:tr>
            </a:tbl>
          </a:graphicData>
        </a:graphic>
      </p:graphicFrame>
    </p:spTree>
    <p:extLst>
      <p:ext uri="{BB962C8B-B14F-4D97-AF65-F5344CB8AC3E}">
        <p14:creationId xmlns:p14="http://schemas.microsoft.com/office/powerpoint/2010/main" val="28850141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45678C-43F7-412F-473E-9F39EBF17372}"/>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46291989-8B11-26BC-6E2F-D37337110FAE}"/>
              </a:ext>
            </a:extLst>
          </p:cNvPr>
          <p:cNvSpPr>
            <a:spLocks noGrp="1"/>
          </p:cNvSpPr>
          <p:nvPr>
            <p:ph type="ctrTitle"/>
          </p:nvPr>
        </p:nvSpPr>
        <p:spPr>
          <a:xfrm>
            <a:off x="1359408" y="299178"/>
            <a:ext cx="9144000" cy="596709"/>
          </a:xfrm>
        </p:spPr>
        <p:txBody>
          <a:bodyPr>
            <a:noAutofit/>
          </a:bodyPr>
          <a:lstStyle/>
          <a:p>
            <a:r>
              <a:rPr lang="es-CO" sz="2400" b="1" dirty="0"/>
              <a:t>MODIFICACIONES CONTRACTUALES</a:t>
            </a:r>
          </a:p>
        </p:txBody>
      </p:sp>
      <p:graphicFrame>
        <p:nvGraphicFramePr>
          <p:cNvPr id="4" name="Tabla 3">
            <a:extLst>
              <a:ext uri="{FF2B5EF4-FFF2-40B4-BE49-F238E27FC236}">
                <a16:creationId xmlns:a16="http://schemas.microsoft.com/office/drawing/2014/main" id="{D7930785-5E6C-8976-BA07-599A9E99E4D7}"/>
              </a:ext>
            </a:extLst>
          </p:cNvPr>
          <p:cNvGraphicFramePr>
            <a:graphicFrameLocks noGrp="1"/>
          </p:cNvGraphicFramePr>
          <p:nvPr>
            <p:extLst>
              <p:ext uri="{D42A27DB-BD31-4B8C-83A1-F6EECF244321}">
                <p14:modId xmlns:p14="http://schemas.microsoft.com/office/powerpoint/2010/main" val="2960798341"/>
              </p:ext>
            </p:extLst>
          </p:nvPr>
        </p:nvGraphicFramePr>
        <p:xfrm>
          <a:off x="416253" y="895887"/>
          <a:ext cx="11030309" cy="5940958"/>
        </p:xfrm>
        <a:graphic>
          <a:graphicData uri="http://schemas.openxmlformats.org/drawingml/2006/table">
            <a:tbl>
              <a:tblPr firstRow="1" firstCol="1" lastRow="1" lastCol="1" bandRow="1" bandCol="1">
                <a:tableStyleId>{5C22544A-7EE6-4342-B048-85BDC9FD1C3A}</a:tableStyleId>
              </a:tblPr>
              <a:tblGrid>
                <a:gridCol w="1912879">
                  <a:extLst>
                    <a:ext uri="{9D8B030D-6E8A-4147-A177-3AD203B41FA5}">
                      <a16:colId xmlns:a16="http://schemas.microsoft.com/office/drawing/2014/main" val="3370334857"/>
                    </a:ext>
                  </a:extLst>
                </a:gridCol>
                <a:gridCol w="3933645">
                  <a:extLst>
                    <a:ext uri="{9D8B030D-6E8A-4147-A177-3AD203B41FA5}">
                      <a16:colId xmlns:a16="http://schemas.microsoft.com/office/drawing/2014/main" val="2898071187"/>
                    </a:ext>
                  </a:extLst>
                </a:gridCol>
                <a:gridCol w="5183785">
                  <a:extLst>
                    <a:ext uri="{9D8B030D-6E8A-4147-A177-3AD203B41FA5}">
                      <a16:colId xmlns:a16="http://schemas.microsoft.com/office/drawing/2014/main" val="3305185272"/>
                    </a:ext>
                  </a:extLst>
                </a:gridCol>
              </a:tblGrid>
              <a:tr h="28878">
                <a:tc>
                  <a:txBody>
                    <a:bodyPr/>
                    <a:lstStyle/>
                    <a:p>
                      <a:pPr marR="32385" algn="ctr">
                        <a:lnSpc>
                          <a:spcPct val="115000"/>
                        </a:lnSpc>
                        <a:spcAft>
                          <a:spcPts val="1000"/>
                        </a:spcAft>
                        <a:buNone/>
                      </a:pPr>
                      <a:r>
                        <a:rPr lang="es-ES" sz="100" kern="100">
                          <a:effectLst/>
                        </a:rPr>
                        <a:t>SOLICITUDES</a:t>
                      </a:r>
                      <a:endParaRPr lang="es-CO" sz="100" kern="100">
                        <a:effectLst/>
                        <a:latin typeface="Calibri" panose="020F0502020204030204" pitchFamily="34" charset="0"/>
                        <a:ea typeface="Calibri" panose="020F0502020204030204" pitchFamily="34" charset="0"/>
                        <a:cs typeface="Times New Roman" panose="02020603050405020304" pitchFamily="18" charset="0"/>
                      </a:endParaRPr>
                    </a:p>
                  </a:txBody>
                  <a:tcPr marL="5392" marR="5392" marT="0" marB="0" anchor="ctr"/>
                </a:tc>
                <a:tc>
                  <a:txBody>
                    <a:bodyPr/>
                    <a:lstStyle/>
                    <a:p>
                      <a:pPr marR="32385" algn="ctr">
                        <a:lnSpc>
                          <a:spcPct val="115000"/>
                        </a:lnSpc>
                        <a:spcAft>
                          <a:spcPts val="1000"/>
                        </a:spcAft>
                        <a:buNone/>
                      </a:pPr>
                      <a:r>
                        <a:rPr lang="es-ES" sz="100" kern="100">
                          <a:effectLst/>
                        </a:rPr>
                        <a:t>ESTADO ACTUAL</a:t>
                      </a:r>
                      <a:endParaRPr lang="es-CO" sz="100" kern="100">
                        <a:effectLst/>
                        <a:latin typeface="Calibri" panose="020F0502020204030204" pitchFamily="34" charset="0"/>
                        <a:ea typeface="Calibri" panose="020F0502020204030204" pitchFamily="34" charset="0"/>
                        <a:cs typeface="Times New Roman" panose="02020603050405020304" pitchFamily="18" charset="0"/>
                      </a:endParaRPr>
                    </a:p>
                  </a:txBody>
                  <a:tcPr marL="5392" marR="5392" marT="0" marB="0" anchor="ctr"/>
                </a:tc>
                <a:tc>
                  <a:txBody>
                    <a:bodyPr/>
                    <a:lstStyle/>
                    <a:p>
                      <a:pPr marR="32385" algn="ctr">
                        <a:lnSpc>
                          <a:spcPct val="115000"/>
                        </a:lnSpc>
                        <a:spcAft>
                          <a:spcPts val="1000"/>
                        </a:spcAft>
                        <a:buNone/>
                      </a:pPr>
                      <a:r>
                        <a:rPr lang="es-ES" sz="100" kern="100">
                          <a:effectLst/>
                        </a:rPr>
                        <a:t>MODIFICACIÓN PROPUESTA</a:t>
                      </a:r>
                      <a:endParaRPr lang="es-CO" sz="100" kern="100">
                        <a:effectLst/>
                        <a:latin typeface="Calibri" panose="020F0502020204030204" pitchFamily="34" charset="0"/>
                        <a:ea typeface="Calibri" panose="020F0502020204030204" pitchFamily="34" charset="0"/>
                        <a:cs typeface="Times New Roman" panose="02020603050405020304" pitchFamily="18" charset="0"/>
                      </a:endParaRPr>
                    </a:p>
                  </a:txBody>
                  <a:tcPr marL="5392" marR="5392" marT="0" marB="0" anchor="ctr"/>
                </a:tc>
                <a:extLst>
                  <a:ext uri="{0D108BD9-81ED-4DB2-BD59-A6C34878D82A}">
                    <a16:rowId xmlns:a16="http://schemas.microsoft.com/office/drawing/2014/main" val="6534849"/>
                  </a:ext>
                </a:extLst>
              </a:tr>
              <a:tr h="407963">
                <a:tc>
                  <a:txBody>
                    <a:bodyPr/>
                    <a:lstStyle/>
                    <a:p>
                      <a:pPr marR="32385" algn="ctr">
                        <a:lnSpc>
                          <a:spcPct val="115000"/>
                        </a:lnSpc>
                        <a:spcAft>
                          <a:spcPts val="1000"/>
                        </a:spcAft>
                        <a:buNone/>
                      </a:pPr>
                      <a:r>
                        <a:rPr lang="es-CO" sz="2000" b="1"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SOLICITUD</a:t>
                      </a:r>
                    </a:p>
                  </a:txBody>
                  <a:tcPr marL="5392" marR="5392" marT="0" marB="0">
                    <a:solidFill>
                      <a:schemeClr val="accent4"/>
                    </a:solidFill>
                  </a:tcPr>
                </a:tc>
                <a:tc>
                  <a:txBody>
                    <a:bodyPr/>
                    <a:lstStyle/>
                    <a:p>
                      <a:pPr marR="32385" algn="ctr">
                        <a:lnSpc>
                          <a:spcPct val="115000"/>
                        </a:lnSpc>
                        <a:spcAft>
                          <a:spcPts val="1000"/>
                        </a:spcAft>
                        <a:buNone/>
                      </a:pPr>
                      <a:r>
                        <a:rPr lang="es-CO" sz="2000" b="1"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ESTADO ACTUAL</a:t>
                      </a:r>
                    </a:p>
                  </a:txBody>
                  <a:tcPr marL="5392" marR="5392" marT="0" marB="0">
                    <a:solidFill>
                      <a:schemeClr val="accent4"/>
                    </a:solidFill>
                  </a:tcPr>
                </a:tc>
                <a:tc>
                  <a:txBody>
                    <a:bodyPr/>
                    <a:lstStyle/>
                    <a:p>
                      <a:pPr algn="ctr">
                        <a:lnSpc>
                          <a:spcPct val="115000"/>
                        </a:lnSpc>
                        <a:spcAft>
                          <a:spcPts val="1000"/>
                        </a:spcAft>
                        <a:buNone/>
                      </a:pPr>
                      <a:r>
                        <a:rPr lang="es-CO" sz="2000" b="1" kern="100" dirty="0">
                          <a:solidFill>
                            <a:schemeClr val="tx1"/>
                          </a:solidFill>
                          <a:effectLst/>
                        </a:rPr>
                        <a:t>MODIFICACION PROPUESTA</a:t>
                      </a:r>
                    </a:p>
                  </a:txBody>
                  <a:tcPr marL="5392" marR="5392" marT="0" marB="0">
                    <a:solidFill>
                      <a:schemeClr val="accent4"/>
                    </a:solidFill>
                  </a:tcPr>
                </a:tc>
                <a:extLst>
                  <a:ext uri="{0D108BD9-81ED-4DB2-BD59-A6C34878D82A}">
                    <a16:rowId xmlns:a16="http://schemas.microsoft.com/office/drawing/2014/main" val="2243199051"/>
                  </a:ext>
                </a:extLst>
              </a:tr>
              <a:tr h="1721803">
                <a:tc>
                  <a:txBody>
                    <a:bodyPr/>
                    <a:lstStyle/>
                    <a:p>
                      <a:pPr marL="281305" marR="32385">
                        <a:lnSpc>
                          <a:spcPct val="115000"/>
                        </a:lnSpc>
                        <a:buNone/>
                      </a:pPr>
                      <a:endParaRPr lang="es-CO" sz="1400" b="1"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392" marR="5392" marT="0" marB="0">
                    <a:solidFill>
                      <a:schemeClr val="accent4">
                        <a:lumMod val="40000"/>
                        <a:lumOff val="60000"/>
                      </a:schemeClr>
                    </a:solidFill>
                  </a:tcPr>
                </a:tc>
                <a:tc>
                  <a:txBody>
                    <a:bodyPr/>
                    <a:lstStyle/>
                    <a:p>
                      <a:pPr marL="136525" marR="0" lvl="0" indent="0" algn="just" defTabSz="914400" rtl="0" eaLnBrk="1" fontAlgn="auto" latinLnBrk="0" hangingPunct="1">
                        <a:lnSpc>
                          <a:spcPct val="100000"/>
                        </a:lnSpc>
                        <a:spcBef>
                          <a:spcPts val="0"/>
                        </a:spcBef>
                        <a:spcAft>
                          <a:spcPts val="0"/>
                        </a:spcAft>
                        <a:buClrTx/>
                        <a:buSzTx/>
                        <a:buFontTx/>
                        <a:buNone/>
                        <a:tabLst/>
                        <a:defRPr/>
                      </a:pPr>
                      <a:r>
                        <a:rPr lang="es-CO" sz="1400" b="0" kern="100" dirty="0">
                          <a:solidFill>
                            <a:schemeClr val="tx1"/>
                          </a:solidFill>
                          <a:effectLst/>
                        </a:rPr>
                        <a:t>En caso de que se establezca que la Comunidad Energética carece de capacidad técnica o de interés para desarrollar las actividades relativas al AOM, el Ministerio procederá de manera inmediata a suscribir con el contratista, prestador del servicio o un tercero especializado el respectivo instrumento negocial, mediante el cual este asuma tal responsabilidad, una vez termine la etapa de construcción, garantizando así la sostenibilidad del proyecto.</a:t>
                      </a:r>
                    </a:p>
                    <a:p>
                      <a:pPr marL="136525" indent="0" algn="just">
                        <a:buNone/>
                        <a:tabLst/>
                      </a:pPr>
                      <a:endParaRPr lang="es-CO" sz="1400" b="0" kern="100" dirty="0">
                        <a:solidFill>
                          <a:schemeClr val="tx1"/>
                        </a:solidFill>
                        <a:effectLst/>
                      </a:endParaRPr>
                    </a:p>
                  </a:txBody>
                  <a:tcPr marL="5392" marR="5392" marT="0" marB="0">
                    <a:solidFill>
                      <a:schemeClr val="accent4">
                        <a:lumMod val="40000"/>
                        <a:lumOff val="60000"/>
                      </a:schemeClr>
                    </a:solidFill>
                  </a:tcPr>
                </a:tc>
                <a:tc>
                  <a:txBody>
                    <a:bodyPr/>
                    <a:lstStyle/>
                    <a:p>
                      <a:pPr marL="187325" indent="0" algn="just">
                        <a:lnSpc>
                          <a:spcPct val="115000"/>
                        </a:lnSpc>
                        <a:spcAft>
                          <a:spcPts val="1000"/>
                        </a:spcAft>
                        <a:buNone/>
                        <a:tabLst/>
                      </a:pPr>
                      <a:r>
                        <a:rPr lang="es-ES" sz="1400" b="0" kern="100" dirty="0">
                          <a:solidFill>
                            <a:schemeClr val="tx1"/>
                          </a:solidFill>
                          <a:effectLst/>
                        </a:rPr>
                        <a:t>En caso de que la Comunidad Energética </a:t>
                      </a:r>
                      <a:r>
                        <a:rPr lang="es-ES" sz="1400" b="1" kern="100" dirty="0">
                          <a:solidFill>
                            <a:srgbClr val="FF0000"/>
                          </a:solidFill>
                          <a:effectLst/>
                        </a:rPr>
                        <a:t>no logre acreditar el cumplimiento de los requisitos</a:t>
                      </a:r>
                      <a:r>
                        <a:rPr lang="es-ES" sz="1400" b="0" kern="100" dirty="0">
                          <a:solidFill>
                            <a:schemeClr val="tx1"/>
                          </a:solidFill>
                          <a:effectLst/>
                        </a:rPr>
                        <a:t> </a:t>
                      </a:r>
                      <a:r>
                        <a:rPr lang="es-ES" sz="1400" b="1" kern="100" dirty="0">
                          <a:solidFill>
                            <a:srgbClr val="FF0000"/>
                          </a:solidFill>
                          <a:effectLst/>
                        </a:rPr>
                        <a:t>técnicos, jurídicos, financieros, administrativos y del esquema de sostenibilidad previstos en el artículo 2.2.9.2.2 del Decreto 2236 de 2023, cuya verificación estará a cargo del Ministerio, la infraestructura energética implementada será entregada al prestador del servicio que, durante la etapa de estructuración, haya presentado la garantía de sostenibilidad del proyecto. Si durante la etapa de estructuración no se presentó dicha garantía, la infraestructura podrá transferirse, para su uso y goce, al OPERADOR DE RED con quien se suscribió el contrato, con el fin de que desarrolle las actividades de administración, operación, mantenimiento (AOM). En caso de que el OPERADOR DE RED manifieste que no puede o no tiene interés en asumir las actividades de AOM, la infraestructura podrá entregarse, al prestador del servicio para su uso y goce, o un tercero especializado que cuente con la certificación para la prestación del servicio, expedida por la Superintendencia de Servicios Públicos Domiciliarios.</a:t>
                      </a:r>
                      <a:endParaRPr lang="es-CO" sz="1400" b="1" kern="100" dirty="0">
                        <a:solidFill>
                          <a:srgbClr val="FF0000"/>
                        </a:solidFill>
                        <a:effectLst/>
                      </a:endParaRPr>
                    </a:p>
                    <a:p>
                      <a:pPr algn="just">
                        <a:lnSpc>
                          <a:spcPct val="115000"/>
                        </a:lnSpc>
                        <a:spcAft>
                          <a:spcPts val="1000"/>
                        </a:spcAft>
                        <a:buNone/>
                      </a:pPr>
                      <a:endParaRPr lang="es-CO" sz="1400" b="0" kern="100" dirty="0">
                        <a:solidFill>
                          <a:schemeClr val="tx1"/>
                        </a:solidFill>
                        <a:effectLst/>
                      </a:endParaRPr>
                    </a:p>
                  </a:txBody>
                  <a:tcPr marL="5392" marR="5392" marT="0" marB="0">
                    <a:solidFill>
                      <a:schemeClr val="accent4">
                        <a:lumMod val="40000"/>
                        <a:lumOff val="60000"/>
                      </a:schemeClr>
                    </a:solidFill>
                  </a:tcPr>
                </a:tc>
                <a:extLst>
                  <a:ext uri="{0D108BD9-81ED-4DB2-BD59-A6C34878D82A}">
                    <a16:rowId xmlns:a16="http://schemas.microsoft.com/office/drawing/2014/main" val="724560538"/>
                  </a:ext>
                </a:extLst>
              </a:tr>
            </a:tbl>
          </a:graphicData>
        </a:graphic>
      </p:graphicFrame>
    </p:spTree>
    <p:extLst>
      <p:ext uri="{BB962C8B-B14F-4D97-AF65-F5344CB8AC3E}">
        <p14:creationId xmlns:p14="http://schemas.microsoft.com/office/powerpoint/2010/main" val="12339704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A19642-8D42-A4CE-A8D1-1C5F581BFC99}"/>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99F2D4EE-3313-56B6-36FC-835B44C82EA1}"/>
              </a:ext>
            </a:extLst>
          </p:cNvPr>
          <p:cNvSpPr>
            <a:spLocks noGrp="1"/>
          </p:cNvSpPr>
          <p:nvPr>
            <p:ph type="ctrTitle"/>
          </p:nvPr>
        </p:nvSpPr>
        <p:spPr>
          <a:xfrm>
            <a:off x="1359408" y="299178"/>
            <a:ext cx="9144000" cy="596709"/>
          </a:xfrm>
        </p:spPr>
        <p:txBody>
          <a:bodyPr>
            <a:noAutofit/>
          </a:bodyPr>
          <a:lstStyle/>
          <a:p>
            <a:r>
              <a:rPr lang="es-CO" sz="2400" b="1" dirty="0"/>
              <a:t>MODIFICACIONES CONTRACTUALES</a:t>
            </a:r>
          </a:p>
        </p:txBody>
      </p:sp>
      <p:graphicFrame>
        <p:nvGraphicFramePr>
          <p:cNvPr id="4" name="Tabla 3">
            <a:extLst>
              <a:ext uri="{FF2B5EF4-FFF2-40B4-BE49-F238E27FC236}">
                <a16:creationId xmlns:a16="http://schemas.microsoft.com/office/drawing/2014/main" id="{D0CB9C07-C93B-B2DA-2E10-D652F9AA056C}"/>
              </a:ext>
            </a:extLst>
          </p:cNvPr>
          <p:cNvGraphicFramePr>
            <a:graphicFrameLocks noGrp="1"/>
          </p:cNvGraphicFramePr>
          <p:nvPr>
            <p:extLst>
              <p:ext uri="{D42A27DB-BD31-4B8C-83A1-F6EECF244321}">
                <p14:modId xmlns:p14="http://schemas.microsoft.com/office/powerpoint/2010/main" val="4291682789"/>
              </p:ext>
            </p:extLst>
          </p:nvPr>
        </p:nvGraphicFramePr>
        <p:xfrm>
          <a:off x="580845" y="1292702"/>
          <a:ext cx="10771517" cy="4542434"/>
        </p:xfrm>
        <a:graphic>
          <a:graphicData uri="http://schemas.openxmlformats.org/drawingml/2006/table">
            <a:tbl>
              <a:tblPr firstRow="1" firstCol="1" lastRow="1" lastCol="1" bandRow="1" bandCol="1">
                <a:tableStyleId>{5C22544A-7EE6-4342-B048-85BDC9FD1C3A}</a:tableStyleId>
              </a:tblPr>
              <a:tblGrid>
                <a:gridCol w="2111622">
                  <a:extLst>
                    <a:ext uri="{9D8B030D-6E8A-4147-A177-3AD203B41FA5}">
                      <a16:colId xmlns:a16="http://schemas.microsoft.com/office/drawing/2014/main" val="3370334857"/>
                    </a:ext>
                  </a:extLst>
                </a:gridCol>
                <a:gridCol w="3597731">
                  <a:extLst>
                    <a:ext uri="{9D8B030D-6E8A-4147-A177-3AD203B41FA5}">
                      <a16:colId xmlns:a16="http://schemas.microsoft.com/office/drawing/2014/main" val="2898071187"/>
                    </a:ext>
                  </a:extLst>
                </a:gridCol>
                <a:gridCol w="5062164">
                  <a:extLst>
                    <a:ext uri="{9D8B030D-6E8A-4147-A177-3AD203B41FA5}">
                      <a16:colId xmlns:a16="http://schemas.microsoft.com/office/drawing/2014/main" val="3305185272"/>
                    </a:ext>
                  </a:extLst>
                </a:gridCol>
              </a:tblGrid>
              <a:tr h="28878">
                <a:tc>
                  <a:txBody>
                    <a:bodyPr/>
                    <a:lstStyle/>
                    <a:p>
                      <a:pPr marR="32385" algn="ctr">
                        <a:lnSpc>
                          <a:spcPct val="115000"/>
                        </a:lnSpc>
                        <a:spcAft>
                          <a:spcPts val="1000"/>
                        </a:spcAft>
                        <a:buNone/>
                      </a:pPr>
                      <a:r>
                        <a:rPr lang="es-ES" sz="100" kern="100">
                          <a:effectLst/>
                        </a:rPr>
                        <a:t>SOLICITUDES</a:t>
                      </a:r>
                      <a:endParaRPr lang="es-CO" sz="100" kern="100">
                        <a:effectLst/>
                        <a:latin typeface="Calibri" panose="020F0502020204030204" pitchFamily="34" charset="0"/>
                        <a:ea typeface="Calibri" panose="020F0502020204030204" pitchFamily="34" charset="0"/>
                        <a:cs typeface="Times New Roman" panose="02020603050405020304" pitchFamily="18" charset="0"/>
                      </a:endParaRPr>
                    </a:p>
                  </a:txBody>
                  <a:tcPr marL="5392" marR="5392" marT="0" marB="0" anchor="ctr"/>
                </a:tc>
                <a:tc>
                  <a:txBody>
                    <a:bodyPr/>
                    <a:lstStyle/>
                    <a:p>
                      <a:pPr marR="32385" algn="ctr">
                        <a:lnSpc>
                          <a:spcPct val="115000"/>
                        </a:lnSpc>
                        <a:spcAft>
                          <a:spcPts val="1000"/>
                        </a:spcAft>
                        <a:buNone/>
                      </a:pPr>
                      <a:r>
                        <a:rPr lang="es-ES" sz="100" kern="100">
                          <a:effectLst/>
                        </a:rPr>
                        <a:t>ESTADO ACTUAL</a:t>
                      </a:r>
                      <a:endParaRPr lang="es-CO" sz="100" kern="100">
                        <a:effectLst/>
                        <a:latin typeface="Calibri" panose="020F0502020204030204" pitchFamily="34" charset="0"/>
                        <a:ea typeface="Calibri" panose="020F0502020204030204" pitchFamily="34" charset="0"/>
                        <a:cs typeface="Times New Roman" panose="02020603050405020304" pitchFamily="18" charset="0"/>
                      </a:endParaRPr>
                    </a:p>
                  </a:txBody>
                  <a:tcPr marL="5392" marR="5392" marT="0" marB="0" anchor="ctr"/>
                </a:tc>
                <a:tc>
                  <a:txBody>
                    <a:bodyPr/>
                    <a:lstStyle/>
                    <a:p>
                      <a:pPr marR="32385" algn="ctr">
                        <a:lnSpc>
                          <a:spcPct val="115000"/>
                        </a:lnSpc>
                        <a:spcAft>
                          <a:spcPts val="1000"/>
                        </a:spcAft>
                        <a:buNone/>
                      </a:pPr>
                      <a:r>
                        <a:rPr lang="es-ES" sz="100" kern="100">
                          <a:effectLst/>
                        </a:rPr>
                        <a:t>MODIFICACIÓN PROPUESTA</a:t>
                      </a:r>
                      <a:endParaRPr lang="es-CO" sz="100" kern="100">
                        <a:effectLst/>
                        <a:latin typeface="Calibri" panose="020F0502020204030204" pitchFamily="34" charset="0"/>
                        <a:ea typeface="Calibri" panose="020F0502020204030204" pitchFamily="34" charset="0"/>
                        <a:cs typeface="Times New Roman" panose="02020603050405020304" pitchFamily="18" charset="0"/>
                      </a:endParaRPr>
                    </a:p>
                  </a:txBody>
                  <a:tcPr marL="5392" marR="5392" marT="0" marB="0" anchor="ctr"/>
                </a:tc>
                <a:extLst>
                  <a:ext uri="{0D108BD9-81ED-4DB2-BD59-A6C34878D82A}">
                    <a16:rowId xmlns:a16="http://schemas.microsoft.com/office/drawing/2014/main" val="6534849"/>
                  </a:ext>
                </a:extLst>
              </a:tr>
              <a:tr h="407963">
                <a:tc>
                  <a:txBody>
                    <a:bodyPr/>
                    <a:lstStyle/>
                    <a:p>
                      <a:pPr marR="32385" algn="ctr">
                        <a:lnSpc>
                          <a:spcPct val="115000"/>
                        </a:lnSpc>
                        <a:spcAft>
                          <a:spcPts val="1000"/>
                        </a:spcAft>
                        <a:buNone/>
                      </a:pPr>
                      <a:r>
                        <a:rPr lang="es-CO" sz="2000" b="1"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SOLICITUD</a:t>
                      </a:r>
                    </a:p>
                  </a:txBody>
                  <a:tcPr marL="5392" marR="5392" marT="0" marB="0">
                    <a:solidFill>
                      <a:schemeClr val="accent4"/>
                    </a:solidFill>
                  </a:tcPr>
                </a:tc>
                <a:tc>
                  <a:txBody>
                    <a:bodyPr/>
                    <a:lstStyle/>
                    <a:p>
                      <a:pPr marR="32385" algn="ctr">
                        <a:lnSpc>
                          <a:spcPct val="115000"/>
                        </a:lnSpc>
                        <a:spcAft>
                          <a:spcPts val="1000"/>
                        </a:spcAft>
                        <a:buNone/>
                      </a:pPr>
                      <a:r>
                        <a:rPr lang="es-CO" sz="2000" b="1"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ESTADO ACTUAL</a:t>
                      </a:r>
                    </a:p>
                  </a:txBody>
                  <a:tcPr marL="5392" marR="5392" marT="0" marB="0">
                    <a:solidFill>
                      <a:schemeClr val="accent4"/>
                    </a:solidFill>
                  </a:tcPr>
                </a:tc>
                <a:tc>
                  <a:txBody>
                    <a:bodyPr/>
                    <a:lstStyle/>
                    <a:p>
                      <a:pPr algn="ctr">
                        <a:lnSpc>
                          <a:spcPct val="115000"/>
                        </a:lnSpc>
                        <a:spcAft>
                          <a:spcPts val="1000"/>
                        </a:spcAft>
                        <a:buNone/>
                      </a:pPr>
                      <a:r>
                        <a:rPr lang="es-CO" sz="2000" b="1" kern="100" dirty="0">
                          <a:solidFill>
                            <a:schemeClr val="tx1"/>
                          </a:solidFill>
                          <a:effectLst/>
                        </a:rPr>
                        <a:t>MODIFICACION PROPUESTA</a:t>
                      </a:r>
                    </a:p>
                  </a:txBody>
                  <a:tcPr marL="5392" marR="5392" marT="0" marB="0">
                    <a:solidFill>
                      <a:schemeClr val="accent4"/>
                    </a:solidFill>
                  </a:tcPr>
                </a:tc>
                <a:extLst>
                  <a:ext uri="{0D108BD9-81ED-4DB2-BD59-A6C34878D82A}">
                    <a16:rowId xmlns:a16="http://schemas.microsoft.com/office/drawing/2014/main" val="2243199051"/>
                  </a:ext>
                </a:extLst>
              </a:tr>
              <a:tr h="1721803">
                <a:tc>
                  <a:txBody>
                    <a:bodyPr/>
                    <a:lstStyle/>
                    <a:p>
                      <a:pPr marL="281305" marR="32385">
                        <a:lnSpc>
                          <a:spcPct val="115000"/>
                        </a:lnSpc>
                        <a:buNone/>
                      </a:pPr>
                      <a:endParaRPr lang="es-CO" sz="1400" b="1"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392" marR="5392" marT="0" marB="0">
                    <a:solidFill>
                      <a:schemeClr val="accent4">
                        <a:lumMod val="40000"/>
                        <a:lumOff val="60000"/>
                      </a:schemeClr>
                    </a:solidFill>
                  </a:tcPr>
                </a:tc>
                <a:tc>
                  <a:txBody>
                    <a:bodyPr/>
                    <a:lstStyle/>
                    <a:p>
                      <a:pPr marL="136525" marR="0" lvl="0" indent="0" algn="just" defTabSz="914400" rtl="0" eaLnBrk="1" fontAlgn="auto" latinLnBrk="0" hangingPunct="1">
                        <a:lnSpc>
                          <a:spcPct val="100000"/>
                        </a:lnSpc>
                        <a:spcBef>
                          <a:spcPts val="0"/>
                        </a:spcBef>
                        <a:spcAft>
                          <a:spcPts val="0"/>
                        </a:spcAft>
                        <a:buClrTx/>
                        <a:buSzTx/>
                        <a:buFontTx/>
                        <a:buNone/>
                        <a:tabLst/>
                        <a:defRPr/>
                      </a:pPr>
                      <a:endParaRPr lang="es-CO" sz="1400" b="0" kern="100" dirty="0">
                        <a:solidFill>
                          <a:schemeClr val="tx1"/>
                        </a:solidFill>
                        <a:effectLst/>
                        <a:latin typeface="+mn-lt"/>
                        <a:ea typeface="+mn-ea"/>
                        <a:cs typeface="+mn-cs"/>
                      </a:endParaRPr>
                    </a:p>
                    <a:p>
                      <a:pPr marL="136525" marR="0" lvl="0" indent="0" algn="just" defTabSz="914400" rtl="0" eaLnBrk="1" fontAlgn="auto" latinLnBrk="0" hangingPunct="1">
                        <a:lnSpc>
                          <a:spcPct val="100000"/>
                        </a:lnSpc>
                        <a:spcBef>
                          <a:spcPts val="0"/>
                        </a:spcBef>
                        <a:spcAft>
                          <a:spcPts val="0"/>
                        </a:spcAft>
                        <a:buClrTx/>
                        <a:buSzTx/>
                        <a:buFontTx/>
                        <a:buNone/>
                        <a:tabLst/>
                        <a:defRPr/>
                      </a:pPr>
                      <a:endParaRPr lang="es-CO" sz="1400" b="0" kern="100" dirty="0">
                        <a:solidFill>
                          <a:schemeClr val="tx1"/>
                        </a:solidFill>
                        <a:effectLst/>
                        <a:latin typeface="+mn-lt"/>
                        <a:ea typeface="+mn-ea"/>
                        <a:cs typeface="+mn-cs"/>
                      </a:endParaRPr>
                    </a:p>
                    <a:p>
                      <a:pPr marL="136525" marR="0" lvl="0" indent="0" algn="just" defTabSz="914400" rtl="0" eaLnBrk="1" fontAlgn="auto" latinLnBrk="0" hangingPunct="1">
                        <a:lnSpc>
                          <a:spcPct val="100000"/>
                        </a:lnSpc>
                        <a:spcBef>
                          <a:spcPts val="0"/>
                        </a:spcBef>
                        <a:spcAft>
                          <a:spcPts val="0"/>
                        </a:spcAft>
                        <a:buClrTx/>
                        <a:buSzTx/>
                        <a:buFontTx/>
                        <a:buNone/>
                        <a:tabLst/>
                        <a:defRPr/>
                      </a:pPr>
                      <a:endParaRPr lang="es-CO" sz="1400" b="0" kern="100" dirty="0">
                        <a:solidFill>
                          <a:schemeClr val="tx1"/>
                        </a:solidFill>
                        <a:effectLst/>
                        <a:latin typeface="+mn-lt"/>
                        <a:ea typeface="+mn-ea"/>
                        <a:cs typeface="+mn-cs"/>
                      </a:endParaRPr>
                    </a:p>
                    <a:p>
                      <a:pPr marL="136525" marR="0" lvl="0" indent="0" algn="just" defTabSz="914400" rtl="0" eaLnBrk="1" fontAlgn="auto" latinLnBrk="0" hangingPunct="1">
                        <a:lnSpc>
                          <a:spcPct val="100000"/>
                        </a:lnSpc>
                        <a:spcBef>
                          <a:spcPts val="0"/>
                        </a:spcBef>
                        <a:spcAft>
                          <a:spcPts val="0"/>
                        </a:spcAft>
                        <a:buClrTx/>
                        <a:buSzTx/>
                        <a:buFontTx/>
                        <a:buNone/>
                        <a:tabLst/>
                        <a:defRPr/>
                      </a:pPr>
                      <a:endParaRPr lang="es-CO" sz="1400" b="0" kern="100" dirty="0">
                        <a:solidFill>
                          <a:schemeClr val="tx1"/>
                        </a:solidFill>
                        <a:effectLst/>
                        <a:latin typeface="+mn-lt"/>
                        <a:ea typeface="+mn-ea"/>
                        <a:cs typeface="+mn-cs"/>
                      </a:endParaRPr>
                    </a:p>
                    <a:p>
                      <a:pPr marL="136525" marR="0" lvl="0" indent="0" algn="just" defTabSz="914400" rtl="0" eaLnBrk="1" fontAlgn="auto" latinLnBrk="0" hangingPunct="1">
                        <a:lnSpc>
                          <a:spcPct val="100000"/>
                        </a:lnSpc>
                        <a:spcBef>
                          <a:spcPts val="0"/>
                        </a:spcBef>
                        <a:spcAft>
                          <a:spcPts val="0"/>
                        </a:spcAft>
                        <a:buClrTx/>
                        <a:buSzTx/>
                        <a:buFontTx/>
                        <a:buNone/>
                        <a:tabLst/>
                        <a:defRPr/>
                      </a:pPr>
                      <a:endParaRPr lang="es-CO" sz="1400" b="0" kern="100" dirty="0">
                        <a:solidFill>
                          <a:schemeClr val="tx1"/>
                        </a:solidFill>
                        <a:effectLst/>
                        <a:latin typeface="+mn-lt"/>
                        <a:ea typeface="+mn-ea"/>
                        <a:cs typeface="+mn-cs"/>
                      </a:endParaRPr>
                    </a:p>
                    <a:p>
                      <a:pPr marL="136525" marR="0" lvl="0" indent="0" algn="just" defTabSz="914400" rtl="0" eaLnBrk="1" fontAlgn="auto" latinLnBrk="0" hangingPunct="1">
                        <a:lnSpc>
                          <a:spcPct val="100000"/>
                        </a:lnSpc>
                        <a:spcBef>
                          <a:spcPts val="0"/>
                        </a:spcBef>
                        <a:spcAft>
                          <a:spcPts val="0"/>
                        </a:spcAft>
                        <a:buClrTx/>
                        <a:buSzTx/>
                        <a:buFontTx/>
                        <a:buNone/>
                        <a:tabLst/>
                        <a:defRPr/>
                      </a:pPr>
                      <a:endParaRPr lang="es-CO" sz="1400" b="0" kern="100" dirty="0">
                        <a:solidFill>
                          <a:schemeClr val="tx1"/>
                        </a:solidFill>
                        <a:effectLst/>
                        <a:latin typeface="+mn-lt"/>
                        <a:ea typeface="+mn-ea"/>
                        <a:cs typeface="+mn-cs"/>
                      </a:endParaRPr>
                    </a:p>
                    <a:p>
                      <a:pPr marL="136525" marR="0" lvl="0" indent="0" algn="just" defTabSz="914400" rtl="0" eaLnBrk="1" fontAlgn="auto" latinLnBrk="0" hangingPunct="1">
                        <a:lnSpc>
                          <a:spcPct val="100000"/>
                        </a:lnSpc>
                        <a:spcBef>
                          <a:spcPts val="0"/>
                        </a:spcBef>
                        <a:spcAft>
                          <a:spcPts val="0"/>
                        </a:spcAft>
                        <a:buClrTx/>
                        <a:buSzTx/>
                        <a:buFontTx/>
                        <a:buNone/>
                        <a:tabLst/>
                        <a:defRPr/>
                      </a:pPr>
                      <a:endParaRPr lang="es-CO" sz="1400" b="0" kern="100" dirty="0">
                        <a:solidFill>
                          <a:schemeClr val="tx1"/>
                        </a:solidFill>
                        <a:effectLst/>
                        <a:latin typeface="+mn-lt"/>
                        <a:ea typeface="+mn-ea"/>
                        <a:cs typeface="+mn-cs"/>
                      </a:endParaRPr>
                    </a:p>
                    <a:p>
                      <a:pPr marL="136525" marR="0" lvl="0" indent="0" algn="just" defTabSz="914400" rtl="0" eaLnBrk="1" fontAlgn="auto" latinLnBrk="0" hangingPunct="1">
                        <a:lnSpc>
                          <a:spcPct val="100000"/>
                        </a:lnSpc>
                        <a:spcBef>
                          <a:spcPts val="0"/>
                        </a:spcBef>
                        <a:spcAft>
                          <a:spcPts val="0"/>
                        </a:spcAft>
                        <a:buClrTx/>
                        <a:buSzTx/>
                        <a:buFontTx/>
                        <a:buNone/>
                        <a:tabLst/>
                        <a:defRPr/>
                      </a:pPr>
                      <a:endParaRPr lang="es-CO" sz="1400" b="0" kern="100" dirty="0">
                        <a:solidFill>
                          <a:schemeClr val="tx1"/>
                        </a:solidFill>
                        <a:effectLst/>
                        <a:latin typeface="+mn-lt"/>
                        <a:ea typeface="+mn-ea"/>
                        <a:cs typeface="+mn-cs"/>
                      </a:endParaRPr>
                    </a:p>
                    <a:p>
                      <a:pPr marL="136525" marR="0" lvl="0" indent="0" algn="just" defTabSz="914400" rtl="0" eaLnBrk="1" fontAlgn="auto" latinLnBrk="0" hangingPunct="1">
                        <a:lnSpc>
                          <a:spcPct val="100000"/>
                        </a:lnSpc>
                        <a:spcBef>
                          <a:spcPts val="0"/>
                        </a:spcBef>
                        <a:spcAft>
                          <a:spcPts val="0"/>
                        </a:spcAft>
                        <a:buClrTx/>
                        <a:buSzTx/>
                        <a:buFontTx/>
                        <a:buNone/>
                        <a:tabLst/>
                        <a:defRPr/>
                      </a:pPr>
                      <a:r>
                        <a:rPr lang="es-CO" sz="1400" b="0" kern="100" dirty="0">
                          <a:solidFill>
                            <a:schemeClr val="tx1"/>
                          </a:solidFill>
                          <a:effectLst/>
                          <a:latin typeface="+mn-lt"/>
                          <a:ea typeface="+mn-ea"/>
                          <a:cs typeface="+mn-cs"/>
                        </a:rPr>
                        <a:t>Parágrafo 2. - El Ministerio de Minas y Energía, en ejercicio de las facultades conferidas por el Decreto 2236 de 2023, podrá efectuar la transferencia a título gratuito de los activos de generación que se construyan en el marco de los proyectos destinados a beneficiar a las comunidades energéticas, en el contexto de la Estrategia Nacional de Comunidades Energéticas.</a:t>
                      </a:r>
                    </a:p>
                    <a:p>
                      <a:pPr marL="136525" indent="0" algn="just">
                        <a:buNone/>
                        <a:tabLst/>
                      </a:pPr>
                      <a:endParaRPr lang="es-CO" sz="1400" b="0" kern="100" dirty="0">
                        <a:solidFill>
                          <a:schemeClr val="tx1"/>
                        </a:solidFill>
                        <a:effectLst/>
                      </a:endParaRPr>
                    </a:p>
                  </a:txBody>
                  <a:tcPr marL="5392" marR="5392" marT="0" marB="0">
                    <a:solidFill>
                      <a:schemeClr val="accent4">
                        <a:lumMod val="40000"/>
                        <a:lumOff val="60000"/>
                      </a:schemeClr>
                    </a:solidFill>
                  </a:tcPr>
                </a:tc>
                <a:tc>
                  <a:txBody>
                    <a:bodyPr/>
                    <a:lstStyle/>
                    <a:p>
                      <a:pPr marL="187325" marR="0" lvl="0" indent="0" algn="just" defTabSz="914400" rtl="0" eaLnBrk="1" fontAlgn="auto" latinLnBrk="0" hangingPunct="1">
                        <a:lnSpc>
                          <a:spcPct val="100000"/>
                        </a:lnSpc>
                        <a:spcBef>
                          <a:spcPts val="0"/>
                        </a:spcBef>
                        <a:spcAft>
                          <a:spcPts val="1000"/>
                        </a:spcAft>
                        <a:buClrTx/>
                        <a:buSzTx/>
                        <a:buFontTx/>
                        <a:buNone/>
                        <a:tabLst/>
                        <a:defRPr/>
                      </a:pPr>
                      <a:r>
                        <a:rPr lang="es-ES" sz="1400" kern="100" dirty="0">
                          <a:solidFill>
                            <a:srgbClr val="FF0000"/>
                          </a:solidFill>
                          <a:effectLst/>
                        </a:rPr>
                        <a:t>Una vez definido quien realizará las actividades de AOM, conforme a lo descrito anteriormente, el Ministerio procederá a emitir el acto administrativo correspondiente o el documento de contractual con la comunidad energética, el prestador del servicio, el operador de red o un tercero especializado que cuente con la certificación de la prestación del servicio en esa localidad.</a:t>
                      </a:r>
                      <a:endParaRPr lang="es-ES" sz="1400" b="1" kern="100" dirty="0">
                        <a:solidFill>
                          <a:srgbClr val="FF0000"/>
                        </a:solidFill>
                        <a:effectLst/>
                        <a:latin typeface="+mn-lt"/>
                        <a:ea typeface="+mn-ea"/>
                        <a:cs typeface="+mn-cs"/>
                      </a:endParaRPr>
                    </a:p>
                    <a:p>
                      <a:pPr marL="187325" marR="0" lvl="0" indent="0" algn="just" defTabSz="914400" rtl="0" eaLnBrk="1" fontAlgn="auto" latinLnBrk="0" hangingPunct="1">
                        <a:lnSpc>
                          <a:spcPct val="100000"/>
                        </a:lnSpc>
                        <a:spcBef>
                          <a:spcPts val="0"/>
                        </a:spcBef>
                        <a:spcAft>
                          <a:spcPts val="1000"/>
                        </a:spcAft>
                        <a:buClrTx/>
                        <a:buSzTx/>
                        <a:buFontTx/>
                        <a:buNone/>
                        <a:tabLst/>
                        <a:defRPr/>
                      </a:pPr>
                      <a:r>
                        <a:rPr lang="es-ES" sz="1400" b="0" kern="100" dirty="0">
                          <a:solidFill>
                            <a:schemeClr val="tx1"/>
                          </a:solidFill>
                          <a:effectLst/>
                          <a:latin typeface="+mn-lt"/>
                          <a:ea typeface="+mn-ea"/>
                          <a:cs typeface="+mn-cs"/>
                        </a:rPr>
                        <a:t>Parágrafo 2. - El Ministerio de Minas y Energía, en ejercicio de las facultades conferidas por el Decreto 2236 de 2023, podrá transferir a título gratuito </a:t>
                      </a:r>
                      <a:r>
                        <a:rPr lang="es-ES" sz="1400" b="1" kern="100" dirty="0">
                          <a:solidFill>
                            <a:srgbClr val="FF0000"/>
                          </a:solidFill>
                          <a:effectLst/>
                          <a:latin typeface="+mn-lt"/>
                          <a:ea typeface="+mn-ea"/>
                          <a:cs typeface="+mn-cs"/>
                        </a:rPr>
                        <a:t>la propiedad de los activos de generación a las Comunidades Energéticas que se constituyan en el marco de la Estrategia Nacional de Comunidades Energéticas. </a:t>
                      </a:r>
                      <a:r>
                        <a:rPr lang="es-ES" sz="1400" b="0" kern="100" dirty="0">
                          <a:solidFill>
                            <a:schemeClr val="tx1"/>
                          </a:solidFill>
                          <a:effectLst/>
                          <a:latin typeface="+mn-lt"/>
                          <a:ea typeface="+mn-ea"/>
                          <a:cs typeface="+mn-cs"/>
                        </a:rPr>
                        <a:t>Dicha transferencia se formalizará mediante el instrumento jurídico que la ley disponga, en la cual se identificará a las comunidades energéticas beneficiarias conforme a la evaluación de diagnóstico realizada por el operador de red.</a:t>
                      </a:r>
                      <a:endParaRPr lang="es-CO" sz="1400" b="0" kern="100" dirty="0">
                        <a:solidFill>
                          <a:schemeClr val="tx1"/>
                        </a:solidFill>
                        <a:effectLst/>
                        <a:latin typeface="+mn-lt"/>
                        <a:ea typeface="+mn-ea"/>
                        <a:cs typeface="+mn-cs"/>
                      </a:endParaRPr>
                    </a:p>
                    <a:p>
                      <a:pPr marL="187325" marR="0" lvl="0" indent="0" algn="just" defTabSz="914400" rtl="0" eaLnBrk="1" fontAlgn="auto" latinLnBrk="0" hangingPunct="1">
                        <a:lnSpc>
                          <a:spcPct val="115000"/>
                        </a:lnSpc>
                        <a:spcBef>
                          <a:spcPts val="0"/>
                        </a:spcBef>
                        <a:spcAft>
                          <a:spcPts val="1000"/>
                        </a:spcAft>
                        <a:buClrTx/>
                        <a:buSzTx/>
                        <a:buFontTx/>
                        <a:buNone/>
                        <a:tabLst/>
                        <a:defRPr/>
                      </a:pPr>
                      <a:endParaRPr lang="es-CO" sz="1400" kern="100" dirty="0">
                        <a:effectLst/>
                      </a:endParaRPr>
                    </a:p>
                  </a:txBody>
                  <a:tcPr marL="5392" marR="5392" marT="0" marB="0">
                    <a:solidFill>
                      <a:schemeClr val="accent4">
                        <a:lumMod val="40000"/>
                        <a:lumOff val="60000"/>
                      </a:schemeClr>
                    </a:solidFill>
                  </a:tcPr>
                </a:tc>
                <a:extLst>
                  <a:ext uri="{0D108BD9-81ED-4DB2-BD59-A6C34878D82A}">
                    <a16:rowId xmlns:a16="http://schemas.microsoft.com/office/drawing/2014/main" val="724560538"/>
                  </a:ext>
                </a:extLst>
              </a:tr>
            </a:tbl>
          </a:graphicData>
        </a:graphic>
      </p:graphicFrame>
    </p:spTree>
    <p:extLst>
      <p:ext uri="{BB962C8B-B14F-4D97-AF65-F5344CB8AC3E}">
        <p14:creationId xmlns:p14="http://schemas.microsoft.com/office/powerpoint/2010/main" val="290731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D6CDE8-E998-51A0-A5D4-55D9671A670E}"/>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40C2713E-5E93-B89B-4D94-1F8E292C6CBD}"/>
              </a:ext>
            </a:extLst>
          </p:cNvPr>
          <p:cNvSpPr>
            <a:spLocks noGrp="1"/>
          </p:cNvSpPr>
          <p:nvPr>
            <p:ph type="ctrTitle"/>
          </p:nvPr>
        </p:nvSpPr>
        <p:spPr>
          <a:xfrm>
            <a:off x="1359408" y="299178"/>
            <a:ext cx="9144000" cy="596709"/>
          </a:xfrm>
        </p:spPr>
        <p:txBody>
          <a:bodyPr>
            <a:noAutofit/>
          </a:bodyPr>
          <a:lstStyle/>
          <a:p>
            <a:r>
              <a:rPr lang="es-CO" sz="2400" b="1" dirty="0"/>
              <a:t>MODIFICACIONES CONTRACTUALES</a:t>
            </a:r>
          </a:p>
        </p:txBody>
      </p:sp>
      <p:graphicFrame>
        <p:nvGraphicFramePr>
          <p:cNvPr id="4" name="Tabla 3">
            <a:extLst>
              <a:ext uri="{FF2B5EF4-FFF2-40B4-BE49-F238E27FC236}">
                <a16:creationId xmlns:a16="http://schemas.microsoft.com/office/drawing/2014/main" id="{9A0E922D-4C52-0A19-065E-7D6D4FE270F2}"/>
              </a:ext>
            </a:extLst>
          </p:cNvPr>
          <p:cNvGraphicFramePr>
            <a:graphicFrameLocks noGrp="1"/>
          </p:cNvGraphicFramePr>
          <p:nvPr>
            <p:extLst>
              <p:ext uri="{D42A27DB-BD31-4B8C-83A1-F6EECF244321}">
                <p14:modId xmlns:p14="http://schemas.microsoft.com/office/powerpoint/2010/main" val="1914363147"/>
              </p:ext>
            </p:extLst>
          </p:nvPr>
        </p:nvGraphicFramePr>
        <p:xfrm>
          <a:off x="580845" y="1292702"/>
          <a:ext cx="11030309" cy="4095102"/>
        </p:xfrm>
        <a:graphic>
          <a:graphicData uri="http://schemas.openxmlformats.org/drawingml/2006/table">
            <a:tbl>
              <a:tblPr firstRow="1" firstCol="1" lastRow="1" lastCol="1" bandRow="1" bandCol="1">
                <a:tableStyleId>{5C22544A-7EE6-4342-B048-85BDC9FD1C3A}</a:tableStyleId>
              </a:tblPr>
              <a:tblGrid>
                <a:gridCol w="1912879">
                  <a:extLst>
                    <a:ext uri="{9D8B030D-6E8A-4147-A177-3AD203B41FA5}">
                      <a16:colId xmlns:a16="http://schemas.microsoft.com/office/drawing/2014/main" val="3370334857"/>
                    </a:ext>
                  </a:extLst>
                </a:gridCol>
                <a:gridCol w="3933645">
                  <a:extLst>
                    <a:ext uri="{9D8B030D-6E8A-4147-A177-3AD203B41FA5}">
                      <a16:colId xmlns:a16="http://schemas.microsoft.com/office/drawing/2014/main" val="2898071187"/>
                    </a:ext>
                  </a:extLst>
                </a:gridCol>
                <a:gridCol w="5183785">
                  <a:extLst>
                    <a:ext uri="{9D8B030D-6E8A-4147-A177-3AD203B41FA5}">
                      <a16:colId xmlns:a16="http://schemas.microsoft.com/office/drawing/2014/main" val="3305185272"/>
                    </a:ext>
                  </a:extLst>
                </a:gridCol>
              </a:tblGrid>
              <a:tr h="28878">
                <a:tc>
                  <a:txBody>
                    <a:bodyPr/>
                    <a:lstStyle/>
                    <a:p>
                      <a:pPr marR="32385" algn="ctr">
                        <a:lnSpc>
                          <a:spcPct val="115000"/>
                        </a:lnSpc>
                        <a:spcAft>
                          <a:spcPts val="1000"/>
                        </a:spcAft>
                        <a:buNone/>
                      </a:pPr>
                      <a:r>
                        <a:rPr lang="es-ES" sz="100" kern="100">
                          <a:effectLst/>
                        </a:rPr>
                        <a:t>SOLICITUDES</a:t>
                      </a:r>
                      <a:endParaRPr lang="es-CO" sz="100" kern="100">
                        <a:effectLst/>
                        <a:latin typeface="Calibri" panose="020F0502020204030204" pitchFamily="34" charset="0"/>
                        <a:ea typeface="Calibri" panose="020F0502020204030204" pitchFamily="34" charset="0"/>
                        <a:cs typeface="Times New Roman" panose="02020603050405020304" pitchFamily="18" charset="0"/>
                      </a:endParaRPr>
                    </a:p>
                  </a:txBody>
                  <a:tcPr marL="5392" marR="5392" marT="0" marB="0" anchor="ctr"/>
                </a:tc>
                <a:tc>
                  <a:txBody>
                    <a:bodyPr/>
                    <a:lstStyle/>
                    <a:p>
                      <a:pPr marR="32385" algn="ctr">
                        <a:lnSpc>
                          <a:spcPct val="115000"/>
                        </a:lnSpc>
                        <a:spcAft>
                          <a:spcPts val="1000"/>
                        </a:spcAft>
                        <a:buNone/>
                      </a:pPr>
                      <a:r>
                        <a:rPr lang="es-ES" sz="100" kern="100">
                          <a:effectLst/>
                        </a:rPr>
                        <a:t>ESTADO ACTUAL</a:t>
                      </a:r>
                      <a:endParaRPr lang="es-CO" sz="100" kern="100">
                        <a:effectLst/>
                        <a:latin typeface="Calibri" panose="020F0502020204030204" pitchFamily="34" charset="0"/>
                        <a:ea typeface="Calibri" panose="020F0502020204030204" pitchFamily="34" charset="0"/>
                        <a:cs typeface="Times New Roman" panose="02020603050405020304" pitchFamily="18" charset="0"/>
                      </a:endParaRPr>
                    </a:p>
                  </a:txBody>
                  <a:tcPr marL="5392" marR="5392" marT="0" marB="0" anchor="ctr"/>
                </a:tc>
                <a:tc>
                  <a:txBody>
                    <a:bodyPr/>
                    <a:lstStyle/>
                    <a:p>
                      <a:pPr marR="32385" algn="ctr">
                        <a:lnSpc>
                          <a:spcPct val="115000"/>
                        </a:lnSpc>
                        <a:spcAft>
                          <a:spcPts val="1000"/>
                        </a:spcAft>
                        <a:buNone/>
                      </a:pPr>
                      <a:r>
                        <a:rPr lang="es-ES" sz="100" kern="100">
                          <a:effectLst/>
                        </a:rPr>
                        <a:t>MODIFICACIÓN PROPUESTA</a:t>
                      </a:r>
                      <a:endParaRPr lang="es-CO" sz="100" kern="100">
                        <a:effectLst/>
                        <a:latin typeface="Calibri" panose="020F0502020204030204" pitchFamily="34" charset="0"/>
                        <a:ea typeface="Calibri" panose="020F0502020204030204" pitchFamily="34" charset="0"/>
                        <a:cs typeface="Times New Roman" panose="02020603050405020304" pitchFamily="18" charset="0"/>
                      </a:endParaRPr>
                    </a:p>
                  </a:txBody>
                  <a:tcPr marL="5392" marR="5392" marT="0" marB="0" anchor="ctr"/>
                </a:tc>
                <a:extLst>
                  <a:ext uri="{0D108BD9-81ED-4DB2-BD59-A6C34878D82A}">
                    <a16:rowId xmlns:a16="http://schemas.microsoft.com/office/drawing/2014/main" val="6534849"/>
                  </a:ext>
                </a:extLst>
              </a:tr>
              <a:tr h="489967">
                <a:tc>
                  <a:txBody>
                    <a:bodyPr/>
                    <a:lstStyle/>
                    <a:p>
                      <a:pPr marR="32385" algn="ctr">
                        <a:lnSpc>
                          <a:spcPct val="115000"/>
                        </a:lnSpc>
                        <a:spcAft>
                          <a:spcPts val="1000"/>
                        </a:spcAft>
                        <a:buNone/>
                      </a:pPr>
                      <a:r>
                        <a:rPr lang="es-CO" sz="2000" b="1"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SOLICITUD</a:t>
                      </a:r>
                    </a:p>
                  </a:txBody>
                  <a:tcPr marL="5392" marR="5392" marT="0" marB="0">
                    <a:solidFill>
                      <a:schemeClr val="accent4"/>
                    </a:solidFill>
                  </a:tcPr>
                </a:tc>
                <a:tc>
                  <a:txBody>
                    <a:bodyPr/>
                    <a:lstStyle/>
                    <a:p>
                      <a:pPr marR="32385" algn="ctr">
                        <a:lnSpc>
                          <a:spcPct val="115000"/>
                        </a:lnSpc>
                        <a:spcAft>
                          <a:spcPts val="1000"/>
                        </a:spcAft>
                        <a:buNone/>
                      </a:pPr>
                      <a:r>
                        <a:rPr lang="es-CO" sz="2000" b="1"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ESTADO ACTUAL</a:t>
                      </a:r>
                    </a:p>
                  </a:txBody>
                  <a:tcPr marL="5392" marR="5392" marT="0" marB="0">
                    <a:solidFill>
                      <a:schemeClr val="accent4"/>
                    </a:solidFill>
                  </a:tcPr>
                </a:tc>
                <a:tc>
                  <a:txBody>
                    <a:bodyPr/>
                    <a:lstStyle/>
                    <a:p>
                      <a:pPr algn="ctr">
                        <a:lnSpc>
                          <a:spcPct val="115000"/>
                        </a:lnSpc>
                        <a:spcAft>
                          <a:spcPts val="1000"/>
                        </a:spcAft>
                        <a:buNone/>
                      </a:pPr>
                      <a:r>
                        <a:rPr lang="es-CO" sz="2000" b="1" kern="100" dirty="0">
                          <a:solidFill>
                            <a:schemeClr val="tx1"/>
                          </a:solidFill>
                          <a:effectLst/>
                        </a:rPr>
                        <a:t>MODIFICACION PROPUESTA</a:t>
                      </a:r>
                    </a:p>
                  </a:txBody>
                  <a:tcPr marL="5392" marR="5392" marT="0" marB="0">
                    <a:solidFill>
                      <a:schemeClr val="accent4"/>
                    </a:solidFill>
                  </a:tcPr>
                </a:tc>
                <a:extLst>
                  <a:ext uri="{0D108BD9-81ED-4DB2-BD59-A6C34878D82A}">
                    <a16:rowId xmlns:a16="http://schemas.microsoft.com/office/drawing/2014/main" val="2243199051"/>
                  </a:ext>
                </a:extLst>
              </a:tr>
              <a:tr h="1721803">
                <a:tc>
                  <a:txBody>
                    <a:bodyPr/>
                    <a:lstStyle/>
                    <a:p>
                      <a:pPr marL="281305" marR="32385">
                        <a:lnSpc>
                          <a:spcPct val="115000"/>
                        </a:lnSpc>
                        <a:buNone/>
                      </a:pPr>
                      <a:endParaRPr lang="es-CO" sz="1400" b="1"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392" marR="5392" marT="0" marB="0">
                    <a:solidFill>
                      <a:schemeClr val="accent4">
                        <a:lumMod val="40000"/>
                        <a:lumOff val="60000"/>
                      </a:schemeClr>
                    </a:solidFill>
                  </a:tcPr>
                </a:tc>
                <a:tc>
                  <a:txBody>
                    <a:bodyPr/>
                    <a:lstStyle/>
                    <a:p>
                      <a:pPr marL="136525" marR="0" lvl="0" indent="0" algn="just" defTabSz="914400" rtl="0" eaLnBrk="1" fontAlgn="auto" latinLnBrk="0" hangingPunct="1">
                        <a:lnSpc>
                          <a:spcPct val="100000"/>
                        </a:lnSpc>
                        <a:spcBef>
                          <a:spcPts val="0"/>
                        </a:spcBef>
                        <a:spcAft>
                          <a:spcPts val="0"/>
                        </a:spcAft>
                        <a:buClrTx/>
                        <a:buSzTx/>
                        <a:buFontTx/>
                        <a:buNone/>
                        <a:tabLst/>
                        <a:defRPr/>
                      </a:pPr>
                      <a:endParaRPr lang="es-CO" sz="1400" b="0" kern="100" dirty="0">
                        <a:solidFill>
                          <a:schemeClr val="tx1"/>
                        </a:solidFill>
                        <a:effectLst/>
                        <a:latin typeface="+mn-lt"/>
                        <a:ea typeface="+mn-ea"/>
                        <a:cs typeface="+mn-cs"/>
                      </a:endParaRPr>
                    </a:p>
                  </a:txBody>
                  <a:tcPr marL="5392" marR="5392" marT="0" marB="0">
                    <a:solidFill>
                      <a:schemeClr val="accent4">
                        <a:lumMod val="40000"/>
                        <a:lumOff val="60000"/>
                      </a:schemeClr>
                    </a:solidFill>
                  </a:tcPr>
                </a:tc>
                <a:tc>
                  <a:txBody>
                    <a:bodyPr/>
                    <a:lstStyle/>
                    <a:p>
                      <a:pPr marL="187325" marR="0" lvl="0" indent="0" algn="just" defTabSz="914400" rtl="0" eaLnBrk="1" fontAlgn="auto" latinLnBrk="0" hangingPunct="1">
                        <a:lnSpc>
                          <a:spcPct val="115000"/>
                        </a:lnSpc>
                        <a:spcBef>
                          <a:spcPts val="0"/>
                        </a:spcBef>
                        <a:spcAft>
                          <a:spcPts val="1000"/>
                        </a:spcAft>
                        <a:buClrTx/>
                        <a:buSzTx/>
                        <a:buFontTx/>
                        <a:buNone/>
                        <a:tabLst/>
                        <a:defRPr/>
                      </a:pPr>
                      <a:r>
                        <a:rPr lang="es-ES" sz="1600" b="1" kern="1200" dirty="0">
                          <a:solidFill>
                            <a:srgbClr val="FF0000"/>
                          </a:solidFill>
                          <a:effectLst/>
                          <a:latin typeface="+mn-lt"/>
                          <a:ea typeface="+mn-ea"/>
                          <a:cs typeface="+mn-cs"/>
                        </a:rPr>
                        <a:t>Parágrafo 3.- </a:t>
                      </a:r>
                      <a:r>
                        <a:rPr lang="es-ES" sz="1400" b="1" kern="1200" dirty="0">
                          <a:solidFill>
                            <a:srgbClr val="FF0000"/>
                          </a:solidFill>
                          <a:effectLst/>
                          <a:latin typeface="+mn-lt"/>
                          <a:ea typeface="+mn-ea"/>
                          <a:cs typeface="+mn-cs"/>
                        </a:rPr>
                        <a:t>El Ministerio de Minas y Energía </a:t>
                      </a:r>
                      <a:r>
                        <a:rPr lang="es-ES" sz="1400" b="1" kern="100" dirty="0">
                          <a:solidFill>
                            <a:srgbClr val="FF0000"/>
                          </a:solidFill>
                          <a:effectLst/>
                          <a:latin typeface="+mn-lt"/>
                          <a:ea typeface="+mn-ea"/>
                          <a:cs typeface="+mn-cs"/>
                        </a:rPr>
                        <a:t>podrá transferir el uso y el goce de la infraestructura implementada a los prestadores de servicio o terceros especializados que cuente con la certificación de la prestación del servicio en esa localidad, para lo cual se formalizará mediante la suscripción de Contrato de aporte bajo condición (artículo 87.9 de ley 142 de 1994) y atendiendo los requisitos de la ley 142 de 1994. El prestador del servicio con quien se suscriba el contrato para el AOM, deberá entregar al ministerio de minas y energía un informe trimestral o cuando el supervisor lo requiera durante el termino de ejecución de dicho contrato.</a:t>
                      </a:r>
                      <a:endParaRPr lang="es-CO" sz="1400" b="1" kern="100" dirty="0">
                        <a:solidFill>
                          <a:srgbClr val="FF0000"/>
                        </a:solidFill>
                        <a:effectLst/>
                        <a:latin typeface="+mn-lt"/>
                        <a:ea typeface="+mn-ea"/>
                        <a:cs typeface="+mn-cs"/>
                      </a:endParaRPr>
                    </a:p>
                    <a:p>
                      <a:pPr marL="187325" marR="0" lvl="0" indent="0" algn="just" defTabSz="914400" rtl="0" eaLnBrk="1" fontAlgn="auto" latinLnBrk="0" hangingPunct="1">
                        <a:lnSpc>
                          <a:spcPct val="115000"/>
                        </a:lnSpc>
                        <a:spcBef>
                          <a:spcPts val="0"/>
                        </a:spcBef>
                        <a:spcAft>
                          <a:spcPts val="1000"/>
                        </a:spcAft>
                        <a:buClrTx/>
                        <a:buSzTx/>
                        <a:buFontTx/>
                        <a:buNone/>
                        <a:tabLst/>
                        <a:defRPr/>
                      </a:pPr>
                      <a:endParaRPr lang="es-CO" sz="1400" kern="100" dirty="0">
                        <a:effectLst/>
                      </a:endParaRPr>
                    </a:p>
                  </a:txBody>
                  <a:tcPr marL="5392" marR="5392" marT="0" marB="0">
                    <a:solidFill>
                      <a:schemeClr val="accent4">
                        <a:lumMod val="40000"/>
                        <a:lumOff val="60000"/>
                      </a:schemeClr>
                    </a:solidFill>
                  </a:tcPr>
                </a:tc>
                <a:extLst>
                  <a:ext uri="{0D108BD9-81ED-4DB2-BD59-A6C34878D82A}">
                    <a16:rowId xmlns:a16="http://schemas.microsoft.com/office/drawing/2014/main" val="724560538"/>
                  </a:ext>
                </a:extLst>
              </a:tr>
            </a:tbl>
          </a:graphicData>
        </a:graphic>
      </p:graphicFrame>
    </p:spTree>
    <p:extLst>
      <p:ext uri="{BB962C8B-B14F-4D97-AF65-F5344CB8AC3E}">
        <p14:creationId xmlns:p14="http://schemas.microsoft.com/office/powerpoint/2010/main" val="12602827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17A40B-8AF0-9024-CDF1-FA8F1236CAC3}"/>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28374B7B-44DA-2B00-DB57-B8CABD3657F2}"/>
              </a:ext>
            </a:extLst>
          </p:cNvPr>
          <p:cNvSpPr>
            <a:spLocks noGrp="1"/>
          </p:cNvSpPr>
          <p:nvPr>
            <p:ph type="ctrTitle"/>
          </p:nvPr>
        </p:nvSpPr>
        <p:spPr>
          <a:xfrm>
            <a:off x="1359408" y="299178"/>
            <a:ext cx="9144000" cy="596709"/>
          </a:xfrm>
        </p:spPr>
        <p:txBody>
          <a:bodyPr>
            <a:noAutofit/>
          </a:bodyPr>
          <a:lstStyle/>
          <a:p>
            <a:r>
              <a:rPr lang="es-CO" sz="2400" b="1" dirty="0"/>
              <a:t>MODIFICACIONES CONTRACTUALES</a:t>
            </a:r>
          </a:p>
        </p:txBody>
      </p:sp>
      <p:graphicFrame>
        <p:nvGraphicFramePr>
          <p:cNvPr id="4" name="Tabla 3">
            <a:extLst>
              <a:ext uri="{FF2B5EF4-FFF2-40B4-BE49-F238E27FC236}">
                <a16:creationId xmlns:a16="http://schemas.microsoft.com/office/drawing/2014/main" id="{404B2366-B397-1C64-F6A4-C23F244B2F1A}"/>
              </a:ext>
            </a:extLst>
          </p:cNvPr>
          <p:cNvGraphicFramePr>
            <a:graphicFrameLocks noGrp="1"/>
          </p:cNvGraphicFramePr>
          <p:nvPr>
            <p:extLst>
              <p:ext uri="{D42A27DB-BD31-4B8C-83A1-F6EECF244321}">
                <p14:modId xmlns:p14="http://schemas.microsoft.com/office/powerpoint/2010/main" val="1882782826"/>
              </p:ext>
            </p:extLst>
          </p:nvPr>
        </p:nvGraphicFramePr>
        <p:xfrm>
          <a:off x="580845" y="1292702"/>
          <a:ext cx="11030309" cy="5095925"/>
        </p:xfrm>
        <a:graphic>
          <a:graphicData uri="http://schemas.openxmlformats.org/drawingml/2006/table">
            <a:tbl>
              <a:tblPr firstRow="1" firstCol="1" lastRow="1" lastCol="1" bandRow="1" bandCol="1">
                <a:tableStyleId>{5C22544A-7EE6-4342-B048-85BDC9FD1C3A}</a:tableStyleId>
              </a:tblPr>
              <a:tblGrid>
                <a:gridCol w="1912879">
                  <a:extLst>
                    <a:ext uri="{9D8B030D-6E8A-4147-A177-3AD203B41FA5}">
                      <a16:colId xmlns:a16="http://schemas.microsoft.com/office/drawing/2014/main" val="3370334857"/>
                    </a:ext>
                  </a:extLst>
                </a:gridCol>
                <a:gridCol w="3933645">
                  <a:extLst>
                    <a:ext uri="{9D8B030D-6E8A-4147-A177-3AD203B41FA5}">
                      <a16:colId xmlns:a16="http://schemas.microsoft.com/office/drawing/2014/main" val="2898071187"/>
                    </a:ext>
                  </a:extLst>
                </a:gridCol>
                <a:gridCol w="5183785">
                  <a:extLst>
                    <a:ext uri="{9D8B030D-6E8A-4147-A177-3AD203B41FA5}">
                      <a16:colId xmlns:a16="http://schemas.microsoft.com/office/drawing/2014/main" val="3305185272"/>
                    </a:ext>
                  </a:extLst>
                </a:gridCol>
              </a:tblGrid>
              <a:tr h="28878">
                <a:tc>
                  <a:txBody>
                    <a:bodyPr/>
                    <a:lstStyle/>
                    <a:p>
                      <a:pPr marR="32385" algn="ctr">
                        <a:lnSpc>
                          <a:spcPct val="115000"/>
                        </a:lnSpc>
                        <a:spcAft>
                          <a:spcPts val="1000"/>
                        </a:spcAft>
                        <a:buNone/>
                      </a:pPr>
                      <a:r>
                        <a:rPr lang="es-ES" sz="100" kern="100">
                          <a:effectLst/>
                        </a:rPr>
                        <a:t>SOLICITUDES</a:t>
                      </a:r>
                      <a:endParaRPr lang="es-CO" sz="100" kern="100">
                        <a:effectLst/>
                        <a:latin typeface="Calibri" panose="020F0502020204030204" pitchFamily="34" charset="0"/>
                        <a:ea typeface="Calibri" panose="020F0502020204030204" pitchFamily="34" charset="0"/>
                        <a:cs typeface="Times New Roman" panose="02020603050405020304" pitchFamily="18" charset="0"/>
                      </a:endParaRPr>
                    </a:p>
                  </a:txBody>
                  <a:tcPr marL="5392" marR="5392" marT="0" marB="0" anchor="ctr"/>
                </a:tc>
                <a:tc>
                  <a:txBody>
                    <a:bodyPr/>
                    <a:lstStyle/>
                    <a:p>
                      <a:pPr marR="32385" algn="ctr">
                        <a:lnSpc>
                          <a:spcPct val="115000"/>
                        </a:lnSpc>
                        <a:spcAft>
                          <a:spcPts val="1000"/>
                        </a:spcAft>
                        <a:buNone/>
                      </a:pPr>
                      <a:r>
                        <a:rPr lang="es-ES" sz="100" kern="100">
                          <a:effectLst/>
                        </a:rPr>
                        <a:t>ESTADO ACTUAL</a:t>
                      </a:r>
                      <a:endParaRPr lang="es-CO" sz="100" kern="100">
                        <a:effectLst/>
                        <a:latin typeface="Calibri" panose="020F0502020204030204" pitchFamily="34" charset="0"/>
                        <a:ea typeface="Calibri" panose="020F0502020204030204" pitchFamily="34" charset="0"/>
                        <a:cs typeface="Times New Roman" panose="02020603050405020304" pitchFamily="18" charset="0"/>
                      </a:endParaRPr>
                    </a:p>
                  </a:txBody>
                  <a:tcPr marL="5392" marR="5392" marT="0" marB="0" anchor="ctr"/>
                </a:tc>
                <a:tc>
                  <a:txBody>
                    <a:bodyPr/>
                    <a:lstStyle/>
                    <a:p>
                      <a:pPr marR="32385" algn="ctr">
                        <a:lnSpc>
                          <a:spcPct val="115000"/>
                        </a:lnSpc>
                        <a:spcAft>
                          <a:spcPts val="1000"/>
                        </a:spcAft>
                        <a:buNone/>
                      </a:pPr>
                      <a:r>
                        <a:rPr lang="es-ES" sz="100" kern="100">
                          <a:effectLst/>
                        </a:rPr>
                        <a:t>MODIFICACIÓN PROPUESTA</a:t>
                      </a:r>
                      <a:endParaRPr lang="es-CO" sz="100" kern="100">
                        <a:effectLst/>
                        <a:latin typeface="Calibri" panose="020F0502020204030204" pitchFamily="34" charset="0"/>
                        <a:ea typeface="Calibri" panose="020F0502020204030204" pitchFamily="34" charset="0"/>
                        <a:cs typeface="Times New Roman" panose="02020603050405020304" pitchFamily="18" charset="0"/>
                      </a:endParaRPr>
                    </a:p>
                  </a:txBody>
                  <a:tcPr marL="5392" marR="5392" marT="0" marB="0" anchor="ctr"/>
                </a:tc>
                <a:extLst>
                  <a:ext uri="{0D108BD9-81ED-4DB2-BD59-A6C34878D82A}">
                    <a16:rowId xmlns:a16="http://schemas.microsoft.com/office/drawing/2014/main" val="6534849"/>
                  </a:ext>
                </a:extLst>
              </a:tr>
              <a:tr h="489967">
                <a:tc>
                  <a:txBody>
                    <a:bodyPr/>
                    <a:lstStyle/>
                    <a:p>
                      <a:pPr marR="32385" algn="ctr">
                        <a:lnSpc>
                          <a:spcPct val="115000"/>
                        </a:lnSpc>
                        <a:spcAft>
                          <a:spcPts val="1000"/>
                        </a:spcAft>
                        <a:buNone/>
                      </a:pPr>
                      <a:r>
                        <a:rPr lang="es-CO" sz="2000" b="1"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SOLICITUD</a:t>
                      </a:r>
                    </a:p>
                  </a:txBody>
                  <a:tcPr marL="5392" marR="5392" marT="0" marB="0">
                    <a:solidFill>
                      <a:schemeClr val="accent4"/>
                    </a:solidFill>
                  </a:tcPr>
                </a:tc>
                <a:tc>
                  <a:txBody>
                    <a:bodyPr/>
                    <a:lstStyle/>
                    <a:p>
                      <a:pPr marR="32385" algn="ctr">
                        <a:lnSpc>
                          <a:spcPct val="115000"/>
                        </a:lnSpc>
                        <a:spcAft>
                          <a:spcPts val="1000"/>
                        </a:spcAft>
                        <a:buNone/>
                      </a:pPr>
                      <a:r>
                        <a:rPr lang="es-CO" sz="2000" b="1"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ESTADO ACTUAL</a:t>
                      </a:r>
                    </a:p>
                  </a:txBody>
                  <a:tcPr marL="5392" marR="5392" marT="0" marB="0">
                    <a:solidFill>
                      <a:schemeClr val="accent4"/>
                    </a:solidFill>
                  </a:tcPr>
                </a:tc>
                <a:tc>
                  <a:txBody>
                    <a:bodyPr/>
                    <a:lstStyle/>
                    <a:p>
                      <a:pPr algn="ctr">
                        <a:lnSpc>
                          <a:spcPct val="115000"/>
                        </a:lnSpc>
                        <a:spcAft>
                          <a:spcPts val="1000"/>
                        </a:spcAft>
                        <a:buNone/>
                      </a:pPr>
                      <a:r>
                        <a:rPr lang="es-CO" sz="2000" b="1" kern="100" dirty="0">
                          <a:solidFill>
                            <a:schemeClr val="tx1"/>
                          </a:solidFill>
                          <a:effectLst/>
                        </a:rPr>
                        <a:t>MODIFICACION PROPUESTA</a:t>
                      </a:r>
                    </a:p>
                  </a:txBody>
                  <a:tcPr marL="5392" marR="5392" marT="0" marB="0">
                    <a:solidFill>
                      <a:schemeClr val="accent4"/>
                    </a:solidFill>
                  </a:tcPr>
                </a:tc>
                <a:extLst>
                  <a:ext uri="{0D108BD9-81ED-4DB2-BD59-A6C34878D82A}">
                    <a16:rowId xmlns:a16="http://schemas.microsoft.com/office/drawing/2014/main" val="2243199051"/>
                  </a:ext>
                </a:extLst>
              </a:tr>
              <a:tr h="1721803">
                <a:tc>
                  <a:txBody>
                    <a:bodyPr/>
                    <a:lstStyle/>
                    <a:p>
                      <a:pPr marL="281305" marR="32385">
                        <a:lnSpc>
                          <a:spcPct val="115000"/>
                        </a:lnSpc>
                        <a:buNone/>
                      </a:pPr>
                      <a:endParaRPr lang="es-CO" sz="1400" b="1"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392" marR="5392" marT="0" marB="0">
                    <a:solidFill>
                      <a:schemeClr val="accent4">
                        <a:lumMod val="40000"/>
                        <a:lumOff val="60000"/>
                      </a:schemeClr>
                    </a:solidFill>
                  </a:tcPr>
                </a:tc>
                <a:tc>
                  <a:txBody>
                    <a:bodyPr/>
                    <a:lstStyle/>
                    <a:p>
                      <a:pPr marL="136525" marR="0" lvl="0" indent="0" algn="just" defTabSz="914400" rtl="0" eaLnBrk="1" fontAlgn="auto" latinLnBrk="0" hangingPunct="1">
                        <a:lnSpc>
                          <a:spcPct val="100000"/>
                        </a:lnSpc>
                        <a:spcBef>
                          <a:spcPts val="0"/>
                        </a:spcBef>
                        <a:spcAft>
                          <a:spcPts val="0"/>
                        </a:spcAft>
                        <a:buClrTx/>
                        <a:buSzTx/>
                        <a:buFontTx/>
                        <a:buNone/>
                        <a:tabLst/>
                        <a:defRPr/>
                      </a:pPr>
                      <a:r>
                        <a:rPr lang="es-CO" sz="1600" b="0" i="0" kern="1200" dirty="0">
                          <a:solidFill>
                            <a:schemeClr val="tx1"/>
                          </a:solidFill>
                          <a:effectLst/>
                          <a:latin typeface="+mn-lt"/>
                          <a:ea typeface="+mn-ea"/>
                          <a:cs typeface="+mn-cs"/>
                        </a:rPr>
                        <a:t>Las comunidades energéticas que reciban los activos estarán facultadas para adelantar directamente las actividades de administración, operación y mantenimiento (AOM) o, en su defecto, contratar dichos servicios con un tercero especializado, garantizando la sostenibilidad, eficiencia y continuidad del servicio energético, en concordancia con los principios de la gestión pública y el uso adecuado de los bienes del Estado</a:t>
                      </a:r>
                      <a:r>
                        <a:rPr lang="es-CO" sz="1600" b="0" i="1" kern="1200" dirty="0">
                          <a:solidFill>
                            <a:schemeClr val="tx1"/>
                          </a:solidFill>
                          <a:effectLst/>
                          <a:latin typeface="+mn-lt"/>
                          <a:ea typeface="+mn-ea"/>
                          <a:cs typeface="+mn-cs"/>
                        </a:rPr>
                        <a:t>.</a:t>
                      </a:r>
                      <a:r>
                        <a:rPr lang="es-CO" sz="1200" b="0" dirty="0">
                          <a:solidFill>
                            <a:schemeClr val="tx1"/>
                          </a:solidFill>
                          <a:effectLst/>
                        </a:rPr>
                        <a:t> </a:t>
                      </a:r>
                      <a:endParaRPr lang="es-CO" sz="1200" b="0" kern="100" dirty="0">
                        <a:solidFill>
                          <a:schemeClr val="tx1"/>
                        </a:solidFill>
                        <a:effectLst/>
                        <a:latin typeface="+mn-lt"/>
                        <a:ea typeface="+mn-ea"/>
                        <a:cs typeface="+mn-cs"/>
                      </a:endParaRPr>
                    </a:p>
                  </a:txBody>
                  <a:tcPr marL="5392" marR="5392" marT="0" marB="0">
                    <a:solidFill>
                      <a:schemeClr val="accent4">
                        <a:lumMod val="40000"/>
                        <a:lumOff val="60000"/>
                      </a:schemeClr>
                    </a:solidFill>
                  </a:tcPr>
                </a:tc>
                <a:tc>
                  <a:txBody>
                    <a:bodyPr/>
                    <a:lstStyle/>
                    <a:p>
                      <a:pPr marL="187325" marR="0" lvl="0" indent="0" algn="just" defTabSz="914400" rtl="0" eaLnBrk="1" fontAlgn="auto" latinLnBrk="0" hangingPunct="1">
                        <a:lnSpc>
                          <a:spcPct val="115000"/>
                        </a:lnSpc>
                        <a:spcBef>
                          <a:spcPts val="0"/>
                        </a:spcBef>
                        <a:spcAft>
                          <a:spcPts val="1000"/>
                        </a:spcAft>
                        <a:buClrTx/>
                        <a:buSzTx/>
                        <a:buFontTx/>
                        <a:buNone/>
                        <a:tabLst/>
                        <a:defRPr/>
                      </a:pPr>
                      <a:r>
                        <a:rPr lang="es-ES" sz="1600" b="0" kern="1200" dirty="0">
                          <a:solidFill>
                            <a:schemeClr val="tx1"/>
                          </a:solidFill>
                          <a:effectLst/>
                          <a:latin typeface="+mn-lt"/>
                          <a:ea typeface="+mn-ea"/>
                          <a:cs typeface="+mn-cs"/>
                        </a:rPr>
                        <a:t>Las comunidades energéticas que reciban los activos estarán facultadas para adelantar directamente las actividades de administración, operación y mantenimiento (AOM) o, en su defecto, contratar dichos servicios con un tercero especializado que cuente con la certificación de la prestación del servicio en esa localidad, garantizando la sostenibilidad, eficiencia y continuidad del servicio energético, en concordancia con los principios de la gestión pública y el uso adecuado de los bienes del Estado</a:t>
                      </a:r>
                      <a:r>
                        <a:rPr lang="es-ES" sz="1600" b="0" i="1" kern="1200" dirty="0">
                          <a:solidFill>
                            <a:schemeClr val="tx1"/>
                          </a:solidFill>
                          <a:effectLst/>
                          <a:latin typeface="+mn-lt"/>
                          <a:ea typeface="+mn-ea"/>
                          <a:cs typeface="+mn-cs"/>
                        </a:rPr>
                        <a:t>.</a:t>
                      </a:r>
                      <a:endParaRPr lang="es-ES" sz="1200" b="0" kern="1200" dirty="0">
                        <a:solidFill>
                          <a:srgbClr val="FF0000"/>
                        </a:solidFill>
                        <a:effectLst/>
                        <a:latin typeface="+mn-lt"/>
                        <a:ea typeface="+mn-ea"/>
                        <a:cs typeface="+mn-cs"/>
                      </a:endParaRPr>
                    </a:p>
                    <a:p>
                      <a:pPr marL="187325" indent="0" algn="just">
                        <a:tabLst/>
                      </a:pPr>
                      <a:r>
                        <a:rPr lang="es-ES" sz="1200" b="1" u="sng" kern="1200" dirty="0">
                          <a:solidFill>
                            <a:schemeClr val="accent1">
                              <a:lumMod val="60000"/>
                              <a:lumOff val="40000"/>
                            </a:schemeClr>
                          </a:solidFill>
                          <a:effectLst/>
                          <a:latin typeface="+mn-lt"/>
                          <a:ea typeface="+mn-ea"/>
                          <a:cs typeface="+mn-cs"/>
                        </a:rPr>
                        <a:t>En todo caso, una vez suscrita el Acta de Recibo y Entrega de la Infraestructura y formalizado el mecanismo mediante el cual la Comunidad Energética, el prestador del servicio o el tercero especializado asuma las actividades de Administración, Operación y Mantenimiento (AOM), cesarán las Obligaciones responsabilidades de DISPAC relacionadas con dichas actividades, sin perjuicio de las obligaciones derivadas de la liquidación del Contrato Interadministrativo y de las responsabilidades que por disposición legal o contractual permanezcan a su cargo</a:t>
                      </a:r>
                      <a:r>
                        <a:rPr lang="es-ES" sz="1200" b="0" kern="1200" dirty="0">
                          <a:solidFill>
                            <a:schemeClr val="accent1">
                              <a:lumMod val="60000"/>
                              <a:lumOff val="40000"/>
                            </a:schemeClr>
                          </a:solidFill>
                          <a:effectLst/>
                          <a:latin typeface="+mn-lt"/>
                          <a:ea typeface="+mn-ea"/>
                          <a:cs typeface="+mn-cs"/>
                        </a:rPr>
                        <a:t>. </a:t>
                      </a:r>
                      <a:r>
                        <a:rPr lang="es-ES" sz="1200" b="0" kern="1200" dirty="0">
                          <a:solidFill>
                            <a:schemeClr val="tx1">
                              <a:lumMod val="50000"/>
                              <a:lumOff val="50000"/>
                            </a:schemeClr>
                          </a:solidFill>
                          <a:effectLst/>
                          <a:latin typeface="+mn-lt"/>
                          <a:ea typeface="+mn-ea"/>
                          <a:cs typeface="+mn-cs"/>
                        </a:rPr>
                        <a:t> </a:t>
                      </a:r>
                      <a:endParaRPr lang="es-CO" sz="1200" b="0" kern="1200" dirty="0">
                        <a:solidFill>
                          <a:schemeClr val="tx1">
                            <a:lumMod val="50000"/>
                            <a:lumOff val="50000"/>
                          </a:schemeClr>
                        </a:solidFill>
                        <a:effectLst/>
                        <a:latin typeface="+mn-lt"/>
                        <a:ea typeface="+mn-ea"/>
                        <a:cs typeface="+mn-cs"/>
                      </a:endParaRPr>
                    </a:p>
                  </a:txBody>
                  <a:tcPr marL="5392" marR="5392" marT="0" marB="0">
                    <a:solidFill>
                      <a:schemeClr val="accent4">
                        <a:lumMod val="40000"/>
                        <a:lumOff val="60000"/>
                      </a:schemeClr>
                    </a:solidFill>
                  </a:tcPr>
                </a:tc>
                <a:extLst>
                  <a:ext uri="{0D108BD9-81ED-4DB2-BD59-A6C34878D82A}">
                    <a16:rowId xmlns:a16="http://schemas.microsoft.com/office/drawing/2014/main" val="724560538"/>
                  </a:ext>
                </a:extLst>
              </a:tr>
            </a:tbl>
          </a:graphicData>
        </a:graphic>
      </p:graphicFrame>
    </p:spTree>
    <p:extLst>
      <p:ext uri="{BB962C8B-B14F-4D97-AF65-F5344CB8AC3E}">
        <p14:creationId xmlns:p14="http://schemas.microsoft.com/office/powerpoint/2010/main" val="29577541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9DEDB5-1AF9-4B77-7382-25B20E51FC16}"/>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7D371D80-47BC-BDD2-18B9-C5D9CEADFD10}"/>
              </a:ext>
            </a:extLst>
          </p:cNvPr>
          <p:cNvSpPr>
            <a:spLocks noGrp="1"/>
          </p:cNvSpPr>
          <p:nvPr>
            <p:ph type="ctrTitle"/>
          </p:nvPr>
        </p:nvSpPr>
        <p:spPr>
          <a:xfrm>
            <a:off x="1359408" y="299178"/>
            <a:ext cx="9144000" cy="596709"/>
          </a:xfrm>
        </p:spPr>
        <p:txBody>
          <a:bodyPr>
            <a:noAutofit/>
          </a:bodyPr>
          <a:lstStyle/>
          <a:p>
            <a:r>
              <a:rPr lang="es-CO" sz="2400" b="1" dirty="0"/>
              <a:t>MODIFICACIONES CONTRACTUALES</a:t>
            </a:r>
          </a:p>
        </p:txBody>
      </p:sp>
      <p:graphicFrame>
        <p:nvGraphicFramePr>
          <p:cNvPr id="4" name="Tabla 3">
            <a:extLst>
              <a:ext uri="{FF2B5EF4-FFF2-40B4-BE49-F238E27FC236}">
                <a16:creationId xmlns:a16="http://schemas.microsoft.com/office/drawing/2014/main" id="{E398126D-C903-245A-AD34-EDBFD8E27CF4}"/>
              </a:ext>
            </a:extLst>
          </p:cNvPr>
          <p:cNvGraphicFramePr>
            <a:graphicFrameLocks noGrp="1"/>
          </p:cNvGraphicFramePr>
          <p:nvPr>
            <p:extLst>
              <p:ext uri="{D42A27DB-BD31-4B8C-83A1-F6EECF244321}">
                <p14:modId xmlns:p14="http://schemas.microsoft.com/office/powerpoint/2010/main" val="2495784244"/>
              </p:ext>
            </p:extLst>
          </p:nvPr>
        </p:nvGraphicFramePr>
        <p:xfrm>
          <a:off x="580845" y="1292702"/>
          <a:ext cx="11030309" cy="3730358"/>
        </p:xfrm>
        <a:graphic>
          <a:graphicData uri="http://schemas.openxmlformats.org/drawingml/2006/table">
            <a:tbl>
              <a:tblPr firstRow="1" firstCol="1" lastRow="1" lastCol="1" bandRow="1" bandCol="1">
                <a:tableStyleId>{5C22544A-7EE6-4342-B048-85BDC9FD1C3A}</a:tableStyleId>
              </a:tblPr>
              <a:tblGrid>
                <a:gridCol w="1912879">
                  <a:extLst>
                    <a:ext uri="{9D8B030D-6E8A-4147-A177-3AD203B41FA5}">
                      <a16:colId xmlns:a16="http://schemas.microsoft.com/office/drawing/2014/main" val="3370334857"/>
                    </a:ext>
                  </a:extLst>
                </a:gridCol>
                <a:gridCol w="3933645">
                  <a:extLst>
                    <a:ext uri="{9D8B030D-6E8A-4147-A177-3AD203B41FA5}">
                      <a16:colId xmlns:a16="http://schemas.microsoft.com/office/drawing/2014/main" val="2898071187"/>
                    </a:ext>
                  </a:extLst>
                </a:gridCol>
                <a:gridCol w="5183785">
                  <a:extLst>
                    <a:ext uri="{9D8B030D-6E8A-4147-A177-3AD203B41FA5}">
                      <a16:colId xmlns:a16="http://schemas.microsoft.com/office/drawing/2014/main" val="3305185272"/>
                    </a:ext>
                  </a:extLst>
                </a:gridCol>
              </a:tblGrid>
              <a:tr h="28878">
                <a:tc>
                  <a:txBody>
                    <a:bodyPr/>
                    <a:lstStyle/>
                    <a:p>
                      <a:pPr marR="32385" algn="ctr">
                        <a:lnSpc>
                          <a:spcPct val="115000"/>
                        </a:lnSpc>
                        <a:spcAft>
                          <a:spcPts val="1000"/>
                        </a:spcAft>
                        <a:buNone/>
                      </a:pPr>
                      <a:r>
                        <a:rPr lang="es-ES" sz="100" kern="100">
                          <a:effectLst/>
                        </a:rPr>
                        <a:t>SOLICITUDES</a:t>
                      </a:r>
                      <a:endParaRPr lang="es-CO" sz="100" kern="100">
                        <a:effectLst/>
                        <a:latin typeface="Calibri" panose="020F0502020204030204" pitchFamily="34" charset="0"/>
                        <a:ea typeface="Calibri" panose="020F0502020204030204" pitchFamily="34" charset="0"/>
                        <a:cs typeface="Times New Roman" panose="02020603050405020304" pitchFamily="18" charset="0"/>
                      </a:endParaRPr>
                    </a:p>
                  </a:txBody>
                  <a:tcPr marL="5392" marR="5392" marT="0" marB="0" anchor="ctr"/>
                </a:tc>
                <a:tc>
                  <a:txBody>
                    <a:bodyPr/>
                    <a:lstStyle/>
                    <a:p>
                      <a:pPr marR="32385" algn="ctr">
                        <a:lnSpc>
                          <a:spcPct val="115000"/>
                        </a:lnSpc>
                        <a:spcAft>
                          <a:spcPts val="1000"/>
                        </a:spcAft>
                        <a:buNone/>
                      </a:pPr>
                      <a:r>
                        <a:rPr lang="es-ES" sz="100" kern="100">
                          <a:effectLst/>
                        </a:rPr>
                        <a:t>ESTADO ACTUAL</a:t>
                      </a:r>
                      <a:endParaRPr lang="es-CO" sz="100" kern="100">
                        <a:effectLst/>
                        <a:latin typeface="Calibri" panose="020F0502020204030204" pitchFamily="34" charset="0"/>
                        <a:ea typeface="Calibri" panose="020F0502020204030204" pitchFamily="34" charset="0"/>
                        <a:cs typeface="Times New Roman" panose="02020603050405020304" pitchFamily="18" charset="0"/>
                      </a:endParaRPr>
                    </a:p>
                  </a:txBody>
                  <a:tcPr marL="5392" marR="5392" marT="0" marB="0" anchor="ctr"/>
                </a:tc>
                <a:tc>
                  <a:txBody>
                    <a:bodyPr/>
                    <a:lstStyle/>
                    <a:p>
                      <a:pPr marR="32385" algn="ctr">
                        <a:lnSpc>
                          <a:spcPct val="115000"/>
                        </a:lnSpc>
                        <a:spcAft>
                          <a:spcPts val="1000"/>
                        </a:spcAft>
                        <a:buNone/>
                      </a:pPr>
                      <a:r>
                        <a:rPr lang="es-ES" sz="100" kern="100">
                          <a:effectLst/>
                        </a:rPr>
                        <a:t>MODIFICACIÓN PROPUESTA</a:t>
                      </a:r>
                      <a:endParaRPr lang="es-CO" sz="100" kern="100">
                        <a:effectLst/>
                        <a:latin typeface="Calibri" panose="020F0502020204030204" pitchFamily="34" charset="0"/>
                        <a:ea typeface="Calibri" panose="020F0502020204030204" pitchFamily="34" charset="0"/>
                        <a:cs typeface="Times New Roman" panose="02020603050405020304" pitchFamily="18" charset="0"/>
                      </a:endParaRPr>
                    </a:p>
                  </a:txBody>
                  <a:tcPr marL="5392" marR="5392" marT="0" marB="0" anchor="ctr"/>
                </a:tc>
                <a:extLst>
                  <a:ext uri="{0D108BD9-81ED-4DB2-BD59-A6C34878D82A}">
                    <a16:rowId xmlns:a16="http://schemas.microsoft.com/office/drawing/2014/main" val="6534849"/>
                  </a:ext>
                </a:extLst>
              </a:tr>
              <a:tr h="489967">
                <a:tc>
                  <a:txBody>
                    <a:bodyPr/>
                    <a:lstStyle/>
                    <a:p>
                      <a:pPr marR="32385" algn="ctr">
                        <a:lnSpc>
                          <a:spcPct val="115000"/>
                        </a:lnSpc>
                        <a:spcAft>
                          <a:spcPts val="1000"/>
                        </a:spcAft>
                        <a:buNone/>
                      </a:pPr>
                      <a:r>
                        <a:rPr lang="es-CO" sz="2000" b="1"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SOLICITUD</a:t>
                      </a:r>
                    </a:p>
                  </a:txBody>
                  <a:tcPr marL="5392" marR="5392" marT="0" marB="0">
                    <a:solidFill>
                      <a:schemeClr val="accent4"/>
                    </a:solidFill>
                  </a:tcPr>
                </a:tc>
                <a:tc>
                  <a:txBody>
                    <a:bodyPr/>
                    <a:lstStyle/>
                    <a:p>
                      <a:pPr marR="32385" algn="ctr">
                        <a:lnSpc>
                          <a:spcPct val="115000"/>
                        </a:lnSpc>
                        <a:spcAft>
                          <a:spcPts val="1000"/>
                        </a:spcAft>
                        <a:buNone/>
                      </a:pPr>
                      <a:r>
                        <a:rPr lang="es-CO" sz="2000" b="1"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ESTADO ACTUAL</a:t>
                      </a:r>
                    </a:p>
                  </a:txBody>
                  <a:tcPr marL="5392" marR="5392" marT="0" marB="0">
                    <a:solidFill>
                      <a:schemeClr val="accent4"/>
                    </a:solidFill>
                  </a:tcPr>
                </a:tc>
                <a:tc>
                  <a:txBody>
                    <a:bodyPr/>
                    <a:lstStyle/>
                    <a:p>
                      <a:pPr algn="ctr">
                        <a:lnSpc>
                          <a:spcPct val="115000"/>
                        </a:lnSpc>
                        <a:spcAft>
                          <a:spcPts val="1000"/>
                        </a:spcAft>
                        <a:buNone/>
                      </a:pPr>
                      <a:r>
                        <a:rPr lang="es-CO" sz="2000" b="1" kern="100" dirty="0">
                          <a:solidFill>
                            <a:schemeClr val="tx1"/>
                          </a:solidFill>
                          <a:effectLst/>
                        </a:rPr>
                        <a:t>MODIFICACION PROPUESTA</a:t>
                      </a:r>
                    </a:p>
                  </a:txBody>
                  <a:tcPr marL="5392" marR="5392" marT="0" marB="0">
                    <a:solidFill>
                      <a:schemeClr val="accent4"/>
                    </a:solidFill>
                  </a:tcPr>
                </a:tc>
                <a:extLst>
                  <a:ext uri="{0D108BD9-81ED-4DB2-BD59-A6C34878D82A}">
                    <a16:rowId xmlns:a16="http://schemas.microsoft.com/office/drawing/2014/main" val="2243199051"/>
                  </a:ext>
                </a:extLst>
              </a:tr>
              <a:tr h="1721803">
                <a:tc>
                  <a:txBody>
                    <a:bodyPr/>
                    <a:lstStyle/>
                    <a:p>
                      <a:pPr marL="281305" marR="32385">
                        <a:lnSpc>
                          <a:spcPct val="115000"/>
                        </a:lnSpc>
                        <a:buNone/>
                      </a:pPr>
                      <a:r>
                        <a:rPr lang="es-CO" sz="1400" b="0" kern="100" dirty="0">
                          <a:solidFill>
                            <a:schemeClr val="tx1"/>
                          </a:solidFill>
                          <a:effectLst/>
                          <a:latin typeface="+mn-lt"/>
                          <a:ea typeface="+mn-ea"/>
                          <a:cs typeface="+mn-cs"/>
                        </a:rPr>
                        <a:t>Modificar el primer párrafo de la Cláusula Décima Sexta-relacionada a las Obligaciones Durante La Etapa 3- Actividades De Cierre. </a:t>
                      </a:r>
                    </a:p>
                  </a:txBody>
                  <a:tcPr marL="5392" marR="5392" marT="0" marB="0">
                    <a:solidFill>
                      <a:schemeClr val="accent4">
                        <a:lumMod val="40000"/>
                        <a:lumOff val="60000"/>
                      </a:schemeClr>
                    </a:solidFill>
                  </a:tcPr>
                </a:tc>
                <a:tc>
                  <a:txBody>
                    <a:bodyPr/>
                    <a:lstStyle/>
                    <a:p>
                      <a:pPr marL="136525" marR="0" lvl="0" indent="0" algn="just" defTabSz="914400" rtl="0" eaLnBrk="1" fontAlgn="auto" latinLnBrk="0" hangingPunct="1">
                        <a:lnSpc>
                          <a:spcPct val="100000"/>
                        </a:lnSpc>
                        <a:spcBef>
                          <a:spcPts val="0"/>
                        </a:spcBef>
                        <a:spcAft>
                          <a:spcPts val="0"/>
                        </a:spcAft>
                        <a:buClrTx/>
                        <a:buSzTx/>
                        <a:buFontTx/>
                        <a:buNone/>
                        <a:tabLst/>
                        <a:defRPr/>
                      </a:pPr>
                      <a:r>
                        <a:rPr lang="es-CO" sz="1400" b="0" kern="100" dirty="0">
                          <a:solidFill>
                            <a:schemeClr val="tx1"/>
                          </a:solidFill>
                          <a:effectLst/>
                          <a:latin typeface="+mn-lt"/>
                          <a:ea typeface="+mn-ea"/>
                          <a:cs typeface="+mn-cs"/>
                        </a:rPr>
                        <a:t> “(…) CLÁUSULA DÉCIMA SEXTA- OBLIGACIONES DURANTE LA ETAPA 3- ACTIVIDADES DE CIERRE: Esta etapa iniciará con la suscripción del Acta de recibo y entrega de la infraestructura suscrita entre el MINISTERIO, EL CONTRATISTA, EL INTERVENTOR Y EL CONTRATISTA DERIVADOS DE LA IMPLEMENTACIÓN y LA COMUNIDAD ENERGETICA, dentro de la cual EL CONTRATISTA deberá realizar las siguientes actividades: (…)” </a:t>
                      </a:r>
                    </a:p>
                  </a:txBody>
                  <a:tcPr marL="5392" marR="5392" marT="0" marB="0">
                    <a:solidFill>
                      <a:schemeClr val="accent4">
                        <a:lumMod val="40000"/>
                        <a:lumOff val="60000"/>
                      </a:schemeClr>
                    </a:solidFill>
                  </a:tcPr>
                </a:tc>
                <a:tc>
                  <a:txBody>
                    <a:bodyPr/>
                    <a:lstStyle/>
                    <a:p>
                      <a:pPr marL="180975" indent="0" algn="just">
                        <a:tabLst/>
                      </a:pPr>
                      <a:r>
                        <a:rPr lang="es-ES" sz="1400" b="0" kern="100" dirty="0">
                          <a:solidFill>
                            <a:schemeClr val="tx1"/>
                          </a:solidFill>
                          <a:effectLst/>
                          <a:latin typeface="+mn-lt"/>
                          <a:ea typeface="+mn-ea"/>
                          <a:cs typeface="+mn-cs"/>
                        </a:rPr>
                        <a:t>Modifíquese la CLÁUSULA DÉCIMA SEXTA- OBLIGACIONES DURANTE LA ETAPA 3- ACTIVIDADES DE CIERRE:</a:t>
                      </a:r>
                      <a:endParaRPr lang="es-CO" sz="1400" b="0" kern="100" dirty="0">
                        <a:solidFill>
                          <a:schemeClr val="tx1"/>
                        </a:solidFill>
                        <a:effectLst/>
                        <a:latin typeface="+mn-lt"/>
                        <a:ea typeface="+mn-ea"/>
                        <a:cs typeface="+mn-cs"/>
                      </a:endParaRPr>
                    </a:p>
                    <a:p>
                      <a:pPr marL="180975" indent="0" algn="just">
                        <a:tabLst/>
                      </a:pPr>
                      <a:r>
                        <a:rPr lang="es-ES" sz="1400" b="0" kern="100" dirty="0">
                          <a:solidFill>
                            <a:schemeClr val="tx1"/>
                          </a:solidFill>
                          <a:effectLst/>
                          <a:latin typeface="+mn-lt"/>
                          <a:ea typeface="+mn-ea"/>
                          <a:cs typeface="+mn-cs"/>
                        </a:rPr>
                        <a:t> </a:t>
                      </a:r>
                      <a:endParaRPr lang="es-CO" sz="1400" b="0" kern="100" dirty="0">
                        <a:solidFill>
                          <a:schemeClr val="tx1"/>
                        </a:solidFill>
                        <a:effectLst/>
                        <a:latin typeface="+mn-lt"/>
                        <a:ea typeface="+mn-ea"/>
                        <a:cs typeface="+mn-cs"/>
                      </a:endParaRPr>
                    </a:p>
                    <a:p>
                      <a:pPr marL="180975" indent="0" algn="just">
                        <a:tabLst/>
                      </a:pPr>
                      <a:r>
                        <a:rPr lang="es-ES" sz="1400" b="0" kern="100" dirty="0">
                          <a:solidFill>
                            <a:schemeClr val="tx1"/>
                          </a:solidFill>
                          <a:effectLst/>
                          <a:latin typeface="+mn-lt"/>
                          <a:ea typeface="+mn-ea"/>
                          <a:cs typeface="+mn-cs"/>
                        </a:rPr>
                        <a:t>Esta etapa iniciará con la suscripción del Acta de recibo y entrega de la infraestructura suscrita entre el </a:t>
                      </a:r>
                      <a:r>
                        <a:rPr lang="es-CO" sz="1400" b="0" kern="100" dirty="0">
                          <a:solidFill>
                            <a:schemeClr val="tx1"/>
                          </a:solidFill>
                          <a:effectLst/>
                          <a:latin typeface="+mn-lt"/>
                          <a:ea typeface="+mn-ea"/>
                          <a:cs typeface="+mn-cs"/>
                        </a:rPr>
                        <a:t>CONTRATISTA, INTERVENTOR, CONTRATISTA DERIVADO DE IMPLEMENTACIÓN, </a:t>
                      </a:r>
                      <a:r>
                        <a:rPr lang="es-CO" sz="1400" b="1" kern="100" dirty="0">
                          <a:solidFill>
                            <a:srgbClr val="FF0000"/>
                          </a:solidFill>
                          <a:effectLst/>
                          <a:latin typeface="+mn-lt"/>
                          <a:ea typeface="+mn-ea"/>
                          <a:cs typeface="+mn-cs"/>
                        </a:rPr>
                        <a:t>SUPERVISOR DEL </a:t>
                      </a:r>
                      <a:r>
                        <a:rPr lang="es-CO" sz="1400" b="0" kern="100" dirty="0">
                          <a:solidFill>
                            <a:schemeClr val="tx1"/>
                          </a:solidFill>
                          <a:effectLst/>
                          <a:latin typeface="+mn-lt"/>
                          <a:ea typeface="+mn-ea"/>
                          <a:cs typeface="+mn-cs"/>
                        </a:rPr>
                        <a:t>MINISTERIO; Y LA COMUNIDAD ENERGETICA </a:t>
                      </a:r>
                      <a:r>
                        <a:rPr lang="es-CO" sz="1400" b="1" kern="100" dirty="0">
                          <a:solidFill>
                            <a:srgbClr val="FF0000"/>
                          </a:solidFill>
                          <a:effectLst/>
                          <a:latin typeface="+mn-lt"/>
                          <a:ea typeface="+mn-ea"/>
                          <a:cs typeface="+mn-cs"/>
                        </a:rPr>
                        <a:t>y/o PRESTADOR DEL SERVICIO y/o EL TERCERO ESPECIALIZADO </a:t>
                      </a:r>
                      <a:r>
                        <a:rPr lang="es-ES" sz="1400" b="0" kern="100" dirty="0">
                          <a:solidFill>
                            <a:schemeClr val="tx1"/>
                          </a:solidFill>
                          <a:effectLst/>
                          <a:latin typeface="+mn-lt"/>
                          <a:ea typeface="+mn-ea"/>
                          <a:cs typeface="+mn-cs"/>
                        </a:rPr>
                        <a:t>designado por el MME, </a:t>
                      </a:r>
                      <a:r>
                        <a:rPr lang="es-MX" sz="1400" b="0" kern="100" dirty="0">
                          <a:solidFill>
                            <a:schemeClr val="tx1"/>
                          </a:solidFill>
                          <a:effectLst/>
                          <a:latin typeface="+mn-lt"/>
                          <a:ea typeface="+mn-ea"/>
                          <a:cs typeface="+mn-cs"/>
                        </a:rPr>
                        <a:t>durante el tiempo de ejecución del contrato</a:t>
                      </a:r>
                      <a:r>
                        <a:rPr lang="es-CO" sz="1400" b="0" kern="100" dirty="0">
                          <a:solidFill>
                            <a:schemeClr val="tx1"/>
                          </a:solidFill>
                          <a:effectLst/>
                          <a:latin typeface="+mn-lt"/>
                          <a:ea typeface="+mn-ea"/>
                          <a:cs typeface="+mn-cs"/>
                        </a:rPr>
                        <a:t>, dentro de la cual EL CONTRATISTA deberá realizar las siguientes actividades</a:t>
                      </a:r>
                      <a:r>
                        <a:rPr lang="es-ES" sz="1400" b="0" kern="100" dirty="0">
                          <a:solidFill>
                            <a:schemeClr val="tx1"/>
                          </a:solidFill>
                          <a:effectLst/>
                          <a:latin typeface="+mn-lt"/>
                          <a:ea typeface="+mn-ea"/>
                          <a:cs typeface="+mn-cs"/>
                        </a:rPr>
                        <a:t>:</a:t>
                      </a:r>
                      <a:endParaRPr lang="es-CO" sz="1400" b="0" kern="100" dirty="0">
                        <a:solidFill>
                          <a:schemeClr val="tx1"/>
                        </a:solidFill>
                        <a:effectLst/>
                        <a:latin typeface="+mn-lt"/>
                        <a:ea typeface="+mn-ea"/>
                        <a:cs typeface="+mn-cs"/>
                      </a:endParaRPr>
                    </a:p>
                    <a:p>
                      <a:pPr marL="180975" indent="0" algn="just">
                        <a:tabLst/>
                      </a:pPr>
                      <a:r>
                        <a:rPr lang="es-ES" sz="1400" b="0" kern="100" dirty="0">
                          <a:solidFill>
                            <a:schemeClr val="tx1"/>
                          </a:solidFill>
                          <a:effectLst/>
                          <a:latin typeface="+mn-lt"/>
                          <a:ea typeface="+mn-ea"/>
                          <a:cs typeface="+mn-cs"/>
                        </a:rPr>
                        <a:t> </a:t>
                      </a:r>
                      <a:endParaRPr lang="es-CO" sz="1400" b="0" kern="100" dirty="0">
                        <a:solidFill>
                          <a:schemeClr val="tx1"/>
                        </a:solidFill>
                        <a:effectLst/>
                        <a:latin typeface="+mn-lt"/>
                        <a:ea typeface="+mn-ea"/>
                        <a:cs typeface="+mn-cs"/>
                      </a:endParaRPr>
                    </a:p>
                    <a:p>
                      <a:pPr marL="180975" indent="0" algn="just">
                        <a:tabLst/>
                      </a:pPr>
                      <a:r>
                        <a:rPr lang="es-ES" sz="1400" b="0" kern="100" dirty="0">
                          <a:solidFill>
                            <a:schemeClr val="tx1"/>
                          </a:solidFill>
                          <a:effectLst/>
                          <a:latin typeface="+mn-lt"/>
                          <a:ea typeface="+mn-ea"/>
                          <a:cs typeface="+mn-cs"/>
                        </a:rPr>
                        <a:t>(…)”</a:t>
                      </a:r>
                      <a:endParaRPr lang="es-CO" sz="1400" b="0" kern="100" dirty="0">
                        <a:solidFill>
                          <a:schemeClr val="tx1"/>
                        </a:solidFill>
                        <a:effectLst/>
                        <a:latin typeface="+mn-lt"/>
                        <a:ea typeface="+mn-ea"/>
                        <a:cs typeface="+mn-cs"/>
                      </a:endParaRPr>
                    </a:p>
                    <a:p>
                      <a:pPr marL="187325" marR="0" lvl="0" indent="0" algn="just" defTabSz="914400" rtl="0" eaLnBrk="1" fontAlgn="auto" latinLnBrk="0" hangingPunct="1">
                        <a:lnSpc>
                          <a:spcPct val="115000"/>
                        </a:lnSpc>
                        <a:spcBef>
                          <a:spcPts val="0"/>
                        </a:spcBef>
                        <a:spcAft>
                          <a:spcPts val="1000"/>
                        </a:spcAft>
                        <a:buClrTx/>
                        <a:buSzTx/>
                        <a:buFontTx/>
                        <a:buNone/>
                        <a:tabLst/>
                        <a:defRPr/>
                      </a:pPr>
                      <a:endParaRPr lang="es-CO" sz="1400" b="0" kern="100" dirty="0">
                        <a:solidFill>
                          <a:schemeClr val="tx1"/>
                        </a:solidFill>
                        <a:effectLst/>
                        <a:latin typeface="+mn-lt"/>
                        <a:ea typeface="+mn-ea"/>
                        <a:cs typeface="+mn-cs"/>
                      </a:endParaRPr>
                    </a:p>
                  </a:txBody>
                  <a:tcPr marL="5392" marR="5392" marT="0" marB="0">
                    <a:solidFill>
                      <a:schemeClr val="accent4">
                        <a:lumMod val="40000"/>
                        <a:lumOff val="60000"/>
                      </a:schemeClr>
                    </a:solidFill>
                  </a:tcPr>
                </a:tc>
                <a:extLst>
                  <a:ext uri="{0D108BD9-81ED-4DB2-BD59-A6C34878D82A}">
                    <a16:rowId xmlns:a16="http://schemas.microsoft.com/office/drawing/2014/main" val="724560538"/>
                  </a:ext>
                </a:extLst>
              </a:tr>
            </a:tbl>
          </a:graphicData>
        </a:graphic>
      </p:graphicFrame>
    </p:spTree>
    <p:extLst>
      <p:ext uri="{BB962C8B-B14F-4D97-AF65-F5344CB8AC3E}">
        <p14:creationId xmlns:p14="http://schemas.microsoft.com/office/powerpoint/2010/main" val="12295804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a:extLst>
              <a:ext uri="{FF2B5EF4-FFF2-40B4-BE49-F238E27FC236}">
                <a16:creationId xmlns:a16="http://schemas.microsoft.com/office/drawing/2014/main" id="{05A75398-F60C-4E9B-99DE-4DE9A44B4F56}"/>
              </a:ext>
            </a:extLst>
          </p:cNvPr>
          <p:cNvSpPr>
            <a:spLocks noGrp="1"/>
          </p:cNvSpPr>
          <p:nvPr>
            <p:ph type="subTitle" idx="1"/>
          </p:nvPr>
        </p:nvSpPr>
        <p:spPr/>
        <p:txBody>
          <a:bodyPr/>
          <a:lstStyle/>
          <a:p>
            <a:r>
              <a:rPr lang="es-CO" dirty="0"/>
              <a:t>Link soportes </a:t>
            </a:r>
          </a:p>
        </p:txBody>
      </p:sp>
      <p:sp>
        <p:nvSpPr>
          <p:cNvPr id="7" name="Rectangle 4">
            <a:extLst>
              <a:ext uri="{FF2B5EF4-FFF2-40B4-BE49-F238E27FC236}">
                <a16:creationId xmlns:a16="http://schemas.microsoft.com/office/drawing/2014/main" id="{2792C8DF-B61C-4550-916A-E53ACA3B06F8}"/>
              </a:ext>
            </a:extLst>
          </p:cNvPr>
          <p:cNvSpPr>
            <a:spLocks noChangeArrowheads="1"/>
          </p:cNvSpPr>
          <p:nvPr/>
        </p:nvSpPr>
        <p:spPr bwMode="auto">
          <a:xfrm>
            <a:off x="2730500" y="4077771"/>
            <a:ext cx="121920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CO" altLang="es-CO" sz="1800" b="0" i="0" u="none" strike="noStrike" cap="none" normalizeH="0" baseline="0" dirty="0">
                <a:ln>
                  <a:noFill/>
                </a:ln>
                <a:solidFill>
                  <a:schemeClr val="tx1"/>
                </a:solidFill>
                <a:effectLst/>
                <a:latin typeface="Arial" panose="020B0604020202020204" pitchFamily="34" charset="0"/>
                <a:hlinkClick r:id="rId2"/>
              </a:rPr>
              <a:t>OTROSI COMUNIDADES ENERGETICAS</a:t>
            </a:r>
            <a:endParaRPr kumimoji="0" lang="es-CO" altLang="es-CO"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5382215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25680E-C992-06C9-A5C3-9CB0B5812C20}"/>
            </a:ext>
          </a:extLst>
        </p:cNvPr>
        <p:cNvGrpSpPr/>
        <p:nvPr/>
      </p:nvGrpSpPr>
      <p:grpSpPr>
        <a:xfrm>
          <a:off x="0" y="0"/>
          <a:ext cx="0" cy="0"/>
          <a:chOff x="0" y="0"/>
          <a:chExt cx="0" cy="0"/>
        </a:xfrm>
      </p:grpSpPr>
      <p:sp>
        <p:nvSpPr>
          <p:cNvPr id="2" name="CuadroTexto 1">
            <a:extLst>
              <a:ext uri="{FF2B5EF4-FFF2-40B4-BE49-F238E27FC236}">
                <a16:creationId xmlns:a16="http://schemas.microsoft.com/office/drawing/2014/main" id="{2BF53F0A-9E6D-EB1B-7289-990FD87380DA}"/>
              </a:ext>
            </a:extLst>
          </p:cNvPr>
          <p:cNvSpPr txBox="1"/>
          <p:nvPr/>
        </p:nvSpPr>
        <p:spPr>
          <a:xfrm>
            <a:off x="3719860" y="1967323"/>
            <a:ext cx="7674861" cy="369332"/>
          </a:xfrm>
          <a:prstGeom prst="rect">
            <a:avLst/>
          </a:prstGeom>
          <a:solidFill>
            <a:srgbClr val="FFC000"/>
          </a:solidFill>
        </p:spPr>
        <p:txBody>
          <a:bodyPr wrap="square" rtlCol="0">
            <a:spAutoFit/>
          </a:bodyPr>
          <a:lstStyle/>
          <a:p>
            <a:pPr algn="ctr"/>
            <a:r>
              <a:rPr lang="es-CO" b="1" dirty="0">
                <a:latin typeface="Arial" panose="020B0604020202020204" pitchFamily="34" charset="0"/>
                <a:cs typeface="Arial" panose="020B0604020202020204" pitchFamily="34" charset="0"/>
              </a:rPr>
              <a:t>CONTRATOS COMUNIDADES ENERGETICAS</a:t>
            </a:r>
          </a:p>
        </p:txBody>
      </p:sp>
      <p:pic>
        <p:nvPicPr>
          <p:cNvPr id="3" name="Imagen 2">
            <a:extLst>
              <a:ext uri="{FF2B5EF4-FFF2-40B4-BE49-F238E27FC236}">
                <a16:creationId xmlns:a16="http://schemas.microsoft.com/office/drawing/2014/main" id="{607F0829-E74E-17F1-1166-0E7C61AD21BE}"/>
              </a:ext>
            </a:extLst>
          </p:cNvPr>
          <p:cNvPicPr>
            <a:picLocks noChangeAspect="1"/>
          </p:cNvPicPr>
          <p:nvPr/>
        </p:nvPicPr>
        <p:blipFill>
          <a:blip r:embed="rId2"/>
          <a:stretch>
            <a:fillRect/>
          </a:stretch>
        </p:blipFill>
        <p:spPr>
          <a:xfrm>
            <a:off x="3719861" y="2336655"/>
            <a:ext cx="7674861" cy="3970980"/>
          </a:xfrm>
          <a:prstGeom prst="rect">
            <a:avLst/>
          </a:prstGeom>
        </p:spPr>
      </p:pic>
      <p:sp>
        <p:nvSpPr>
          <p:cNvPr id="4" name="Título 1">
            <a:extLst>
              <a:ext uri="{FF2B5EF4-FFF2-40B4-BE49-F238E27FC236}">
                <a16:creationId xmlns:a16="http://schemas.microsoft.com/office/drawing/2014/main" id="{A9E109EF-12F7-6753-6997-37935E0AB9A6}"/>
              </a:ext>
            </a:extLst>
          </p:cNvPr>
          <p:cNvSpPr>
            <a:spLocks noGrp="1"/>
          </p:cNvSpPr>
          <p:nvPr>
            <p:ph type="ctrTitle"/>
          </p:nvPr>
        </p:nvSpPr>
        <p:spPr>
          <a:xfrm>
            <a:off x="486908" y="3636383"/>
            <a:ext cx="2754490" cy="961807"/>
          </a:xfrm>
        </p:spPr>
        <p:txBody>
          <a:bodyPr>
            <a:normAutofit/>
          </a:bodyPr>
          <a:lstStyle/>
          <a:p>
            <a:r>
              <a:rPr lang="es-CO" sz="2000" dirty="0"/>
              <a:t>NORMATIVIDAD </a:t>
            </a:r>
            <a:br>
              <a:rPr lang="es-CO" sz="2000" dirty="0"/>
            </a:br>
            <a:r>
              <a:rPr lang="es-CO" sz="2000" dirty="0"/>
              <a:t>APLICABLE</a:t>
            </a:r>
            <a:r>
              <a:rPr lang="es-CO" sz="2500" dirty="0"/>
              <a:t> </a:t>
            </a:r>
          </a:p>
        </p:txBody>
      </p:sp>
      <p:sp>
        <p:nvSpPr>
          <p:cNvPr id="5" name="Google Shape;334;p30">
            <a:extLst>
              <a:ext uri="{FF2B5EF4-FFF2-40B4-BE49-F238E27FC236}">
                <a16:creationId xmlns:a16="http://schemas.microsoft.com/office/drawing/2014/main" id="{9D6AF304-6669-9146-DC3A-496F544449C1}"/>
              </a:ext>
            </a:extLst>
          </p:cNvPr>
          <p:cNvSpPr/>
          <p:nvPr/>
        </p:nvSpPr>
        <p:spPr>
          <a:xfrm>
            <a:off x="486908" y="1274001"/>
            <a:ext cx="2754490" cy="481147"/>
          </a:xfrm>
          <a:prstGeom prst="roundRect">
            <a:avLst>
              <a:gd name="adj" fmla="val 0"/>
            </a:avLst>
          </a:prstGeom>
          <a:solidFill>
            <a:srgbClr val="FFC000"/>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b="1" i="0" u="none" strike="noStrike" kern="1200" cap="none" spc="0" normalizeH="0" baseline="0" noProof="0" dirty="0">
                <a:ln>
                  <a:noFill/>
                </a:ln>
                <a:effectLst/>
                <a:uLnTx/>
                <a:uFillTx/>
                <a:latin typeface="Arial" panose="020B0604020202020204" pitchFamily="34" charset="0"/>
                <a:cs typeface="Arial" panose="020B0604020202020204" pitchFamily="34" charset="0"/>
                <a:sym typeface="Montserrat"/>
              </a:rPr>
              <a:t>ÁREA O DEPENDENCIA</a:t>
            </a:r>
            <a:endParaRPr kumimoji="0" b="1" i="0" u="none" strike="noStrike" kern="1200" cap="none" spc="0" normalizeH="0" baseline="0" noProof="0" dirty="0">
              <a:ln>
                <a:noFill/>
              </a:ln>
              <a:effectLst/>
              <a:uLnTx/>
              <a:uFillTx/>
              <a:latin typeface="Arial" panose="020B0604020202020204" pitchFamily="34" charset="0"/>
              <a:cs typeface="Arial" panose="020B0604020202020204" pitchFamily="34" charset="0"/>
              <a:sym typeface="Montserrat"/>
            </a:endParaRPr>
          </a:p>
        </p:txBody>
      </p:sp>
      <p:sp>
        <p:nvSpPr>
          <p:cNvPr id="6" name="Título 1">
            <a:extLst>
              <a:ext uri="{FF2B5EF4-FFF2-40B4-BE49-F238E27FC236}">
                <a16:creationId xmlns:a16="http://schemas.microsoft.com/office/drawing/2014/main" id="{EDB410F5-C7AB-CA28-E3F7-DEFDABE07EBA}"/>
              </a:ext>
            </a:extLst>
          </p:cNvPr>
          <p:cNvSpPr txBox="1">
            <a:spLocks/>
          </p:cNvSpPr>
          <p:nvPr/>
        </p:nvSpPr>
        <p:spPr>
          <a:xfrm>
            <a:off x="3719860" y="1267505"/>
            <a:ext cx="5734529" cy="483041"/>
          </a:xfrm>
          <a:prstGeom prst="rect">
            <a:avLst/>
          </a:prstGeom>
          <a:solidFill>
            <a:srgbClr val="FFC000"/>
          </a:solidFill>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CO" sz="2000" b="1" dirty="0"/>
              <a:t>DIRECCIÓN DE ENERGIA ELECTRICA </a:t>
            </a:r>
          </a:p>
        </p:txBody>
      </p:sp>
    </p:spTree>
    <p:extLst>
      <p:ext uri="{BB962C8B-B14F-4D97-AF65-F5344CB8AC3E}">
        <p14:creationId xmlns:p14="http://schemas.microsoft.com/office/powerpoint/2010/main" val="38261131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25680E-C992-06C9-A5C3-9CB0B5812C20}"/>
            </a:ext>
          </a:extLst>
        </p:cNvPr>
        <p:cNvGrpSpPr/>
        <p:nvPr/>
      </p:nvGrpSpPr>
      <p:grpSpPr>
        <a:xfrm>
          <a:off x="0" y="0"/>
          <a:ext cx="0" cy="0"/>
          <a:chOff x="0" y="0"/>
          <a:chExt cx="0" cy="0"/>
        </a:xfrm>
      </p:grpSpPr>
      <p:sp>
        <p:nvSpPr>
          <p:cNvPr id="2" name="CuadroTexto 1">
            <a:extLst>
              <a:ext uri="{FF2B5EF4-FFF2-40B4-BE49-F238E27FC236}">
                <a16:creationId xmlns:a16="http://schemas.microsoft.com/office/drawing/2014/main" id="{2BF53F0A-9E6D-EB1B-7289-990FD87380DA}"/>
              </a:ext>
            </a:extLst>
          </p:cNvPr>
          <p:cNvSpPr txBox="1"/>
          <p:nvPr/>
        </p:nvSpPr>
        <p:spPr>
          <a:xfrm>
            <a:off x="3683000" y="1270000"/>
            <a:ext cx="7711721" cy="369332"/>
          </a:xfrm>
          <a:prstGeom prst="rect">
            <a:avLst/>
          </a:prstGeom>
          <a:solidFill>
            <a:srgbClr val="FFC000"/>
          </a:solidFill>
        </p:spPr>
        <p:txBody>
          <a:bodyPr wrap="square" rtlCol="0">
            <a:spAutoFit/>
          </a:bodyPr>
          <a:lstStyle/>
          <a:p>
            <a:pPr algn="ctr"/>
            <a:r>
              <a:rPr lang="es-CO" b="1" dirty="0">
                <a:latin typeface="Arial" panose="020B0604020202020204" pitchFamily="34" charset="0"/>
                <a:cs typeface="Arial" panose="020B0604020202020204" pitchFamily="34" charset="0"/>
              </a:rPr>
              <a:t>CONTRATOS COMUNIDADES ENERGETICAS</a:t>
            </a:r>
          </a:p>
        </p:txBody>
      </p:sp>
      <p:sp>
        <p:nvSpPr>
          <p:cNvPr id="4" name="Título 1">
            <a:extLst>
              <a:ext uri="{FF2B5EF4-FFF2-40B4-BE49-F238E27FC236}">
                <a16:creationId xmlns:a16="http://schemas.microsoft.com/office/drawing/2014/main" id="{A9E109EF-12F7-6753-6997-37935E0AB9A6}"/>
              </a:ext>
            </a:extLst>
          </p:cNvPr>
          <p:cNvSpPr>
            <a:spLocks noGrp="1"/>
          </p:cNvSpPr>
          <p:nvPr>
            <p:ph type="ctrTitle"/>
          </p:nvPr>
        </p:nvSpPr>
        <p:spPr>
          <a:xfrm>
            <a:off x="486908" y="1054101"/>
            <a:ext cx="3094492" cy="800099"/>
          </a:xfrm>
        </p:spPr>
        <p:txBody>
          <a:bodyPr>
            <a:noAutofit/>
          </a:bodyPr>
          <a:lstStyle/>
          <a:p>
            <a:r>
              <a:rPr lang="es-CO" sz="1600" b="1" dirty="0"/>
              <a:t>BALANCE FINANCIERO Y EJECUCIÓN DE  CONTRATOS INTERADMINISTRATIVOS  </a:t>
            </a:r>
          </a:p>
        </p:txBody>
      </p:sp>
      <p:graphicFrame>
        <p:nvGraphicFramePr>
          <p:cNvPr id="7" name="Tabla 6">
            <a:extLst>
              <a:ext uri="{FF2B5EF4-FFF2-40B4-BE49-F238E27FC236}">
                <a16:creationId xmlns:a16="http://schemas.microsoft.com/office/drawing/2014/main" id="{6AD67DCD-28EB-473C-93E4-A7F6866069D5}"/>
              </a:ext>
            </a:extLst>
          </p:cNvPr>
          <p:cNvGraphicFramePr>
            <a:graphicFrameLocks noGrp="1"/>
          </p:cNvGraphicFramePr>
          <p:nvPr>
            <p:extLst>
              <p:ext uri="{D42A27DB-BD31-4B8C-83A1-F6EECF244321}">
                <p14:modId xmlns:p14="http://schemas.microsoft.com/office/powerpoint/2010/main" val="2393647223"/>
              </p:ext>
            </p:extLst>
          </p:nvPr>
        </p:nvGraphicFramePr>
        <p:xfrm>
          <a:off x="279399" y="1854200"/>
          <a:ext cx="11115320" cy="4758588"/>
        </p:xfrm>
        <a:graphic>
          <a:graphicData uri="http://schemas.openxmlformats.org/drawingml/2006/table">
            <a:tbl>
              <a:tblPr/>
              <a:tblGrid>
                <a:gridCol w="471360">
                  <a:extLst>
                    <a:ext uri="{9D8B030D-6E8A-4147-A177-3AD203B41FA5}">
                      <a16:colId xmlns:a16="http://schemas.microsoft.com/office/drawing/2014/main" val="1778351484"/>
                    </a:ext>
                  </a:extLst>
                </a:gridCol>
                <a:gridCol w="1330039">
                  <a:extLst>
                    <a:ext uri="{9D8B030D-6E8A-4147-A177-3AD203B41FA5}">
                      <a16:colId xmlns:a16="http://schemas.microsoft.com/office/drawing/2014/main" val="2156246622"/>
                    </a:ext>
                  </a:extLst>
                </a:gridCol>
                <a:gridCol w="1826975">
                  <a:extLst>
                    <a:ext uri="{9D8B030D-6E8A-4147-A177-3AD203B41FA5}">
                      <a16:colId xmlns:a16="http://schemas.microsoft.com/office/drawing/2014/main" val="1030957698"/>
                    </a:ext>
                  </a:extLst>
                </a:gridCol>
                <a:gridCol w="1388127">
                  <a:extLst>
                    <a:ext uri="{9D8B030D-6E8A-4147-A177-3AD203B41FA5}">
                      <a16:colId xmlns:a16="http://schemas.microsoft.com/office/drawing/2014/main" val="354524219"/>
                    </a:ext>
                  </a:extLst>
                </a:gridCol>
                <a:gridCol w="1739900">
                  <a:extLst>
                    <a:ext uri="{9D8B030D-6E8A-4147-A177-3AD203B41FA5}">
                      <a16:colId xmlns:a16="http://schemas.microsoft.com/office/drawing/2014/main" val="75907444"/>
                    </a:ext>
                  </a:extLst>
                </a:gridCol>
                <a:gridCol w="1511300">
                  <a:extLst>
                    <a:ext uri="{9D8B030D-6E8A-4147-A177-3AD203B41FA5}">
                      <a16:colId xmlns:a16="http://schemas.microsoft.com/office/drawing/2014/main" val="293226684"/>
                    </a:ext>
                  </a:extLst>
                </a:gridCol>
                <a:gridCol w="1422400">
                  <a:extLst>
                    <a:ext uri="{9D8B030D-6E8A-4147-A177-3AD203B41FA5}">
                      <a16:colId xmlns:a16="http://schemas.microsoft.com/office/drawing/2014/main" val="3605875514"/>
                    </a:ext>
                  </a:extLst>
                </a:gridCol>
                <a:gridCol w="1425219">
                  <a:extLst>
                    <a:ext uri="{9D8B030D-6E8A-4147-A177-3AD203B41FA5}">
                      <a16:colId xmlns:a16="http://schemas.microsoft.com/office/drawing/2014/main" val="3894120369"/>
                    </a:ext>
                  </a:extLst>
                </a:gridCol>
              </a:tblGrid>
              <a:tr h="768551">
                <a:tc>
                  <a:txBody>
                    <a:bodyPr/>
                    <a:lstStyle/>
                    <a:p>
                      <a:pPr algn="ctr" fontAlgn="b"/>
                      <a:r>
                        <a:rPr lang="es-CO" sz="1200" b="0" i="0" u="none" strike="noStrike" dirty="0">
                          <a:solidFill>
                            <a:srgbClr val="000000"/>
                          </a:solidFill>
                          <a:effectLst/>
                          <a:latin typeface="Aptos Narrow"/>
                        </a:rPr>
                        <a:t>No.</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es-CO" sz="1200" b="1" i="0" u="none" strike="noStrike" dirty="0">
                          <a:solidFill>
                            <a:srgbClr val="000000"/>
                          </a:solidFill>
                          <a:effectLst/>
                          <a:latin typeface="Aptos Narrow"/>
                        </a:rPr>
                        <a:t>CONTRATO</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es-CO" sz="1200" b="1" i="0" u="none" strike="noStrike" dirty="0">
                          <a:solidFill>
                            <a:srgbClr val="000000"/>
                          </a:solidFill>
                          <a:effectLst/>
                          <a:latin typeface="Aptos Narrow"/>
                        </a:rPr>
                        <a:t>OPERADOR DE RED</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es-CO" sz="1200" b="1" i="0" u="none" strike="noStrike" dirty="0">
                          <a:solidFill>
                            <a:srgbClr val="000000"/>
                          </a:solidFill>
                          <a:effectLst/>
                          <a:latin typeface="Aptos Narrow"/>
                        </a:rPr>
                        <a:t>VALOR DEL CONTRATO</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es-CO" sz="1200" b="1" i="0" u="none" strike="noStrike" dirty="0">
                          <a:solidFill>
                            <a:srgbClr val="000000"/>
                          </a:solidFill>
                          <a:effectLst/>
                          <a:latin typeface="Aptos Narrow"/>
                        </a:rPr>
                        <a:t>VALOR DESEMBOLSADO A FIDUCIA</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es-CO" sz="1200" b="1" i="0" u="none" strike="noStrike" dirty="0">
                          <a:solidFill>
                            <a:srgbClr val="000000"/>
                          </a:solidFill>
                          <a:effectLst/>
                          <a:latin typeface="Aptos Narrow"/>
                        </a:rPr>
                        <a:t>SALDO EN FIDUCIA</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es-MX" sz="1200" b="1" i="0" u="none" strike="noStrike" dirty="0">
                          <a:solidFill>
                            <a:srgbClr val="000000"/>
                          </a:solidFill>
                          <a:effectLst/>
                          <a:latin typeface="Aptos Narrow"/>
                        </a:rPr>
                        <a:t>Fecha 31 de mayo o 30 de junio - SALDO FIDUCIA</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es-CO" sz="1200" b="1" i="0" u="none" strike="noStrike" dirty="0">
                          <a:solidFill>
                            <a:srgbClr val="000000"/>
                          </a:solidFill>
                          <a:effectLst/>
                          <a:latin typeface="Aptos Narrow"/>
                        </a:rPr>
                        <a:t>% AVANCE DEL CONTRATO INTERADMINISTRATIVO / 30 de JUNIO</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extLst>
                  <a:ext uri="{0D108BD9-81ED-4DB2-BD59-A6C34878D82A}">
                    <a16:rowId xmlns:a16="http://schemas.microsoft.com/office/drawing/2014/main" val="1607899675"/>
                  </a:ext>
                </a:extLst>
              </a:tr>
              <a:tr h="229709">
                <a:tc>
                  <a:txBody>
                    <a:bodyPr/>
                    <a:lstStyle/>
                    <a:p>
                      <a:pPr algn="r" fontAlgn="b"/>
                      <a:r>
                        <a:rPr lang="es-CO" sz="1200" b="0" i="0" u="none" strike="noStrike">
                          <a:solidFill>
                            <a:srgbClr val="000000"/>
                          </a:solidFill>
                          <a:effectLst/>
                          <a:latin typeface="Aptos Narrow"/>
                        </a:rPr>
                        <a:t>1</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1" i="0" u="none" strike="noStrike" dirty="0">
                          <a:solidFill>
                            <a:srgbClr val="000000"/>
                          </a:solidFill>
                          <a:effectLst/>
                          <a:latin typeface="Calibri" panose="020F0502020204030204" pitchFamily="34" charset="0"/>
                        </a:rPr>
                        <a:t>GGC-2065-2025</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dirty="0">
                          <a:solidFill>
                            <a:srgbClr val="000000"/>
                          </a:solidFill>
                          <a:effectLst/>
                          <a:latin typeface="Calibri" panose="020F0502020204030204" pitchFamily="34" charset="0"/>
                        </a:rPr>
                        <a:t>DISPAC S.A. E.S.P.</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Calibri" panose="020F0502020204030204" pitchFamily="34" charset="0"/>
                        </a:rPr>
                        <a:t>$79,316,865,070.00 </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Calibri" panose="020F0502020204030204" pitchFamily="34" charset="0"/>
                        </a:rPr>
                        <a:t>$ 39.658.432.535,00</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Calibri" panose="020F0502020204030204" pitchFamily="34" charset="0"/>
                        </a:rPr>
                        <a:t>$39,088,686,415.27 </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solidFill>
                            <a:srgbClr val="000000"/>
                          </a:solidFill>
                          <a:effectLst/>
                          <a:latin typeface="Calibri" panose="020F0502020204030204" pitchFamily="34" charset="0"/>
                        </a:rPr>
                        <a:t>30 de junio de 2026</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Aptos Narrow"/>
                        </a:rPr>
                        <a:t>30%</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3187746"/>
                  </a:ext>
                </a:extLst>
              </a:tr>
              <a:tr h="229709">
                <a:tc>
                  <a:txBody>
                    <a:bodyPr/>
                    <a:lstStyle/>
                    <a:p>
                      <a:pPr algn="r" fontAlgn="b"/>
                      <a:r>
                        <a:rPr lang="es-CO" sz="1200" b="0" i="0" u="none" strike="noStrike">
                          <a:solidFill>
                            <a:srgbClr val="000000"/>
                          </a:solidFill>
                          <a:effectLst/>
                          <a:latin typeface="Aptos Narrow"/>
                        </a:rPr>
                        <a:t>2</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1" i="0" u="none" strike="noStrike">
                          <a:solidFill>
                            <a:srgbClr val="000000"/>
                          </a:solidFill>
                          <a:effectLst/>
                          <a:latin typeface="Calibri" panose="020F0502020204030204" pitchFamily="34" charset="0"/>
                        </a:rPr>
                        <a:t>GGC-2061-2025</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dirty="0">
                          <a:solidFill>
                            <a:srgbClr val="000000"/>
                          </a:solidFill>
                          <a:effectLst/>
                          <a:latin typeface="Calibri" panose="020F0502020204030204" pitchFamily="34" charset="0"/>
                        </a:rPr>
                        <a:t>DISPAC S.A. E.S.P.</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Calibri" panose="020F0502020204030204" pitchFamily="34" charset="0"/>
                        </a:rPr>
                        <a:t>$322,709,746,890.00 </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Calibri" panose="020F0502020204030204" pitchFamily="34" charset="0"/>
                        </a:rPr>
                        <a:t>$ 161.354.873.445,00</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Calibri" panose="020F0502020204030204" pitchFamily="34" charset="0"/>
                        </a:rPr>
                        <a:t>$57,949,011,988.10 </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solidFill>
                            <a:srgbClr val="000000"/>
                          </a:solidFill>
                          <a:effectLst/>
                          <a:latin typeface="Calibri" panose="020F0502020204030204" pitchFamily="34" charset="0"/>
                        </a:rPr>
                        <a:t>30 de junio de 2026</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Aptos Narrow"/>
                        </a:rPr>
                        <a:t>22,5%</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85977253"/>
                  </a:ext>
                </a:extLst>
              </a:tr>
              <a:tr h="229709">
                <a:tc>
                  <a:txBody>
                    <a:bodyPr/>
                    <a:lstStyle/>
                    <a:p>
                      <a:pPr algn="r" fontAlgn="b"/>
                      <a:r>
                        <a:rPr lang="es-CO" sz="1200" b="0" i="0" u="none" strike="noStrike">
                          <a:solidFill>
                            <a:srgbClr val="000000"/>
                          </a:solidFill>
                          <a:effectLst/>
                          <a:latin typeface="Aptos Narrow"/>
                        </a:rPr>
                        <a:t>3</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1" i="0" u="none" strike="noStrike">
                          <a:solidFill>
                            <a:srgbClr val="000000"/>
                          </a:solidFill>
                          <a:effectLst/>
                          <a:latin typeface="Calibri" panose="020F0502020204030204" pitchFamily="34" charset="0"/>
                        </a:rPr>
                        <a:t>GGC-2050-2025</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sv-SE" sz="1200" b="0" i="0" u="none" strike="noStrike" dirty="0">
                          <a:solidFill>
                            <a:srgbClr val="000000"/>
                          </a:solidFill>
                          <a:effectLst/>
                          <a:latin typeface="Calibri" panose="020F0502020204030204" pitchFamily="34" charset="0"/>
                        </a:rPr>
                        <a:t>GENSA S.A. E.S.P.</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Calibri" panose="020F0502020204030204" pitchFamily="34" charset="0"/>
                        </a:rPr>
                        <a:t>$83,008,042,889.00 </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Calibri" panose="020F0502020204030204" pitchFamily="34" charset="0"/>
                        </a:rPr>
                        <a:t>$41.504.021.445,00</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Calibri" panose="020F0502020204030204" pitchFamily="34" charset="0"/>
                        </a:rPr>
                        <a:t>$13,610,618,722.04 </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solidFill>
                            <a:srgbClr val="000000"/>
                          </a:solidFill>
                          <a:effectLst/>
                          <a:latin typeface="Calibri" panose="020F0502020204030204" pitchFamily="34" charset="0"/>
                        </a:rPr>
                        <a:t>30 de junio de 2026</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Aptos Narrow"/>
                        </a:rPr>
                        <a:t>23.7%</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1816957"/>
                  </a:ext>
                </a:extLst>
              </a:tr>
              <a:tr h="229709">
                <a:tc>
                  <a:txBody>
                    <a:bodyPr/>
                    <a:lstStyle/>
                    <a:p>
                      <a:pPr algn="r" fontAlgn="b"/>
                      <a:r>
                        <a:rPr lang="es-CO" sz="1200" b="0" i="0" u="none" strike="noStrike">
                          <a:solidFill>
                            <a:srgbClr val="000000"/>
                          </a:solidFill>
                          <a:effectLst/>
                          <a:latin typeface="Aptos Narrow"/>
                        </a:rPr>
                        <a:t>4</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1" i="0" u="none" strike="noStrike">
                          <a:solidFill>
                            <a:srgbClr val="000000"/>
                          </a:solidFill>
                          <a:effectLst/>
                          <a:latin typeface="Calibri" panose="020F0502020204030204" pitchFamily="34" charset="0"/>
                        </a:rPr>
                        <a:t>GGC-2056-2025</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sv-SE" sz="1200" b="0" i="0" u="none" strike="noStrike" dirty="0">
                          <a:solidFill>
                            <a:srgbClr val="000000"/>
                          </a:solidFill>
                          <a:effectLst/>
                          <a:latin typeface="Calibri" panose="020F0502020204030204" pitchFamily="34" charset="0"/>
                        </a:rPr>
                        <a:t>GENSA S.A. E.S.P.</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Calibri" panose="020F0502020204030204" pitchFamily="34" charset="0"/>
                        </a:rPr>
                        <a:t>$31,420,264,769.00 </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Calibri" panose="020F0502020204030204" pitchFamily="34" charset="0"/>
                        </a:rPr>
                        <a:t>$15.710.132.385,00</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Calibri" panose="020F0502020204030204" pitchFamily="34" charset="0"/>
                        </a:rPr>
                        <a:t>$3,199,381,461.00 </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solidFill>
                            <a:srgbClr val="000000"/>
                          </a:solidFill>
                          <a:effectLst/>
                          <a:latin typeface="Calibri" panose="020F0502020204030204" pitchFamily="34" charset="0"/>
                        </a:rPr>
                        <a:t>31 de mayo de 2026</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Aptos Narrow"/>
                        </a:rPr>
                        <a:t>26.00%</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13670885"/>
                  </a:ext>
                </a:extLst>
              </a:tr>
              <a:tr h="229709">
                <a:tc>
                  <a:txBody>
                    <a:bodyPr/>
                    <a:lstStyle/>
                    <a:p>
                      <a:pPr algn="r" fontAlgn="b"/>
                      <a:r>
                        <a:rPr lang="es-CO" sz="1200" b="0" i="0" u="none" strike="noStrike">
                          <a:solidFill>
                            <a:srgbClr val="000000"/>
                          </a:solidFill>
                          <a:effectLst/>
                          <a:latin typeface="Aptos Narrow"/>
                        </a:rPr>
                        <a:t>5</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1" i="0" u="none" strike="noStrike">
                          <a:solidFill>
                            <a:srgbClr val="000000"/>
                          </a:solidFill>
                          <a:effectLst/>
                          <a:latin typeface="Calibri" panose="020F0502020204030204" pitchFamily="34" charset="0"/>
                        </a:rPr>
                        <a:t>GGC-2053-2025</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sv-SE" sz="1200" b="0" i="0" u="none" strike="noStrike" dirty="0">
                          <a:solidFill>
                            <a:srgbClr val="000000"/>
                          </a:solidFill>
                          <a:effectLst/>
                          <a:latin typeface="Calibri" panose="020F0502020204030204" pitchFamily="34" charset="0"/>
                        </a:rPr>
                        <a:t>GENSA S.A. E.S.P.</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Calibri" panose="020F0502020204030204" pitchFamily="34" charset="0"/>
                        </a:rPr>
                        <a:t>$30,713,269,905.00 </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dirty="0">
                          <a:solidFill>
                            <a:srgbClr val="000000"/>
                          </a:solidFill>
                          <a:effectLst/>
                          <a:latin typeface="Calibri" panose="020F0502020204030204" pitchFamily="34" charset="0"/>
                        </a:rPr>
                        <a:t>$15.356.634.953,00</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Calibri" panose="020F0502020204030204" pitchFamily="34" charset="0"/>
                        </a:rPr>
                        <a:t>$15,382,359,558.00 </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solidFill>
                            <a:srgbClr val="000000"/>
                          </a:solidFill>
                          <a:effectLst/>
                          <a:latin typeface="Calibri" panose="020F0502020204030204" pitchFamily="34" charset="0"/>
                        </a:rPr>
                        <a:t>31 de mayo de 2026</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Aptos Narrow"/>
                        </a:rPr>
                        <a:t>16.00%</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04298384"/>
                  </a:ext>
                </a:extLst>
              </a:tr>
              <a:tr h="229709">
                <a:tc>
                  <a:txBody>
                    <a:bodyPr/>
                    <a:lstStyle/>
                    <a:p>
                      <a:pPr algn="r" fontAlgn="b"/>
                      <a:r>
                        <a:rPr lang="es-CO" sz="1200" b="0" i="0" u="none" strike="noStrike">
                          <a:solidFill>
                            <a:srgbClr val="000000"/>
                          </a:solidFill>
                          <a:effectLst/>
                          <a:latin typeface="Aptos Narrow"/>
                        </a:rPr>
                        <a:t>6</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1" i="0" u="none" strike="noStrike">
                          <a:solidFill>
                            <a:srgbClr val="000000"/>
                          </a:solidFill>
                          <a:effectLst/>
                          <a:latin typeface="Calibri" panose="020F0502020204030204" pitchFamily="34" charset="0"/>
                        </a:rPr>
                        <a:t>GGC-2055-2025</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sv-SE" sz="1200" b="0" i="0" u="none" strike="noStrike" dirty="0">
                          <a:solidFill>
                            <a:srgbClr val="000000"/>
                          </a:solidFill>
                          <a:effectLst/>
                          <a:latin typeface="Calibri" panose="020F0502020204030204" pitchFamily="34" charset="0"/>
                        </a:rPr>
                        <a:t>GENSA S.A. E.S.P.</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Calibri" panose="020F0502020204030204" pitchFamily="34" charset="0"/>
                        </a:rPr>
                        <a:t>$6,880,380,834.00 </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Calibri" panose="020F0502020204030204" pitchFamily="34" charset="0"/>
                        </a:rPr>
                        <a:t>$3.440.190.417,00</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Calibri" panose="020F0502020204030204" pitchFamily="34" charset="0"/>
                        </a:rPr>
                        <a:t>$3,396,855,671.00 </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solidFill>
                            <a:srgbClr val="000000"/>
                          </a:solidFill>
                          <a:effectLst/>
                          <a:latin typeface="Calibri" panose="020F0502020204030204" pitchFamily="34" charset="0"/>
                        </a:rPr>
                        <a:t>31 de mayo de 2026</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Aptos Narrow"/>
                        </a:rPr>
                        <a:t>25.00%</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75596714"/>
                  </a:ext>
                </a:extLst>
              </a:tr>
              <a:tr h="229709">
                <a:tc>
                  <a:txBody>
                    <a:bodyPr/>
                    <a:lstStyle/>
                    <a:p>
                      <a:pPr algn="r" fontAlgn="b"/>
                      <a:r>
                        <a:rPr lang="es-CO" sz="1200" b="0" i="0" u="none" strike="noStrike">
                          <a:solidFill>
                            <a:srgbClr val="000000"/>
                          </a:solidFill>
                          <a:effectLst/>
                          <a:latin typeface="Aptos Narrow"/>
                        </a:rPr>
                        <a:t>7</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1" i="0" u="none" strike="noStrike">
                          <a:solidFill>
                            <a:srgbClr val="000000"/>
                          </a:solidFill>
                          <a:effectLst/>
                          <a:latin typeface="Calibri" panose="020F0502020204030204" pitchFamily="34" charset="0"/>
                        </a:rPr>
                        <a:t>GGC-2051-2025</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sv-SE" sz="1200" b="0" i="0" u="none" strike="noStrike">
                          <a:solidFill>
                            <a:srgbClr val="000000"/>
                          </a:solidFill>
                          <a:effectLst/>
                          <a:latin typeface="Calibri" panose="020F0502020204030204" pitchFamily="34" charset="0"/>
                        </a:rPr>
                        <a:t>GENSA S.A. E.S.P.</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dirty="0">
                          <a:solidFill>
                            <a:srgbClr val="000000"/>
                          </a:solidFill>
                          <a:effectLst/>
                          <a:latin typeface="Calibri" panose="020F0502020204030204" pitchFamily="34" charset="0"/>
                        </a:rPr>
                        <a:t>$22,802,905,997.00 </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Calibri" panose="020F0502020204030204" pitchFamily="34" charset="0"/>
                        </a:rPr>
                        <a:t>$11.401.452.999,00</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Calibri" panose="020F0502020204030204" pitchFamily="34" charset="0"/>
                        </a:rPr>
                        <a:t>$11,217,535,610.00 </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solidFill>
                            <a:srgbClr val="000000"/>
                          </a:solidFill>
                          <a:effectLst/>
                          <a:latin typeface="Calibri" panose="020F0502020204030204" pitchFamily="34" charset="0"/>
                        </a:rPr>
                        <a:t>31 de mayo de 2026</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Aptos Narrow"/>
                        </a:rPr>
                        <a:t>25.00%</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88086686"/>
                  </a:ext>
                </a:extLst>
              </a:tr>
              <a:tr h="229709">
                <a:tc>
                  <a:txBody>
                    <a:bodyPr/>
                    <a:lstStyle/>
                    <a:p>
                      <a:pPr algn="r" fontAlgn="b"/>
                      <a:r>
                        <a:rPr lang="es-CO" sz="1200" b="0" i="0" u="none" strike="noStrike">
                          <a:solidFill>
                            <a:srgbClr val="000000"/>
                          </a:solidFill>
                          <a:effectLst/>
                          <a:latin typeface="Aptos Narrow"/>
                        </a:rPr>
                        <a:t>8</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1" i="0" u="none" strike="noStrike">
                          <a:solidFill>
                            <a:srgbClr val="000000"/>
                          </a:solidFill>
                          <a:effectLst/>
                          <a:latin typeface="Calibri" panose="020F0502020204030204" pitchFamily="34" charset="0"/>
                        </a:rPr>
                        <a:t>GGC-2052-2025</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sv-SE" sz="1200" b="0" i="0" u="none" strike="noStrike">
                          <a:solidFill>
                            <a:srgbClr val="000000"/>
                          </a:solidFill>
                          <a:effectLst/>
                          <a:latin typeface="Calibri" panose="020F0502020204030204" pitchFamily="34" charset="0"/>
                        </a:rPr>
                        <a:t>GENSA S.A. E.S.P.</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dirty="0">
                          <a:solidFill>
                            <a:srgbClr val="000000"/>
                          </a:solidFill>
                          <a:effectLst/>
                          <a:latin typeface="Calibri" panose="020F0502020204030204" pitchFamily="34" charset="0"/>
                        </a:rPr>
                        <a:t>$9,349,545,113.00 </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Calibri" panose="020F0502020204030204" pitchFamily="34" charset="0"/>
                        </a:rPr>
                        <a:t>$4.674.772.557,00</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Calibri" panose="020F0502020204030204" pitchFamily="34" charset="0"/>
                        </a:rPr>
                        <a:t>$987,064,701.14 </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solidFill>
                            <a:srgbClr val="000000"/>
                          </a:solidFill>
                          <a:effectLst/>
                          <a:latin typeface="Calibri" panose="020F0502020204030204" pitchFamily="34" charset="0"/>
                        </a:rPr>
                        <a:t>30 de junio de 2026</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Aptos Narrow"/>
                        </a:rPr>
                        <a:t>21.00%</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40047637"/>
                  </a:ext>
                </a:extLst>
              </a:tr>
              <a:tr h="229709">
                <a:tc>
                  <a:txBody>
                    <a:bodyPr/>
                    <a:lstStyle/>
                    <a:p>
                      <a:pPr algn="r" fontAlgn="b"/>
                      <a:r>
                        <a:rPr lang="es-CO" sz="1200" b="0" i="0" u="none" strike="noStrike">
                          <a:solidFill>
                            <a:srgbClr val="000000"/>
                          </a:solidFill>
                          <a:effectLst/>
                          <a:latin typeface="Aptos Narrow"/>
                        </a:rPr>
                        <a:t>9</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1" i="0" u="none" strike="noStrike">
                          <a:solidFill>
                            <a:srgbClr val="000000"/>
                          </a:solidFill>
                          <a:effectLst/>
                          <a:latin typeface="Calibri" panose="020F0502020204030204" pitchFamily="34" charset="0"/>
                        </a:rPr>
                        <a:t>GGC-2057-2025</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sv-SE" sz="1200" b="0" i="0" u="none" strike="noStrike">
                          <a:solidFill>
                            <a:srgbClr val="000000"/>
                          </a:solidFill>
                          <a:effectLst/>
                          <a:latin typeface="Calibri" panose="020F0502020204030204" pitchFamily="34" charset="0"/>
                        </a:rPr>
                        <a:t>GENSA S.A. E.S.P.</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dirty="0">
                          <a:solidFill>
                            <a:srgbClr val="000000"/>
                          </a:solidFill>
                          <a:effectLst/>
                          <a:latin typeface="Calibri" panose="020F0502020204030204" pitchFamily="34" charset="0"/>
                        </a:rPr>
                        <a:t>$24,764,667,070.00 </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Calibri" panose="020F0502020204030204" pitchFamily="34" charset="0"/>
                        </a:rPr>
                        <a:t>$12.382.333.535,00</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Calibri" panose="020F0502020204030204" pitchFamily="34" charset="0"/>
                        </a:rPr>
                        <a:t>$12,458,262,023.46 </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solidFill>
                            <a:srgbClr val="000000"/>
                          </a:solidFill>
                          <a:effectLst/>
                          <a:latin typeface="Calibri" panose="020F0502020204030204" pitchFamily="34" charset="0"/>
                        </a:rPr>
                        <a:t>31 de mayo de 2026</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Aptos Narrow"/>
                        </a:rPr>
                        <a:t>25.00%</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8078451"/>
                  </a:ext>
                </a:extLst>
              </a:tr>
              <a:tr h="229709">
                <a:tc>
                  <a:txBody>
                    <a:bodyPr/>
                    <a:lstStyle/>
                    <a:p>
                      <a:pPr algn="r" fontAlgn="b"/>
                      <a:r>
                        <a:rPr lang="es-CO" sz="1200" b="0" i="0" u="none" strike="noStrike">
                          <a:solidFill>
                            <a:srgbClr val="000000"/>
                          </a:solidFill>
                          <a:effectLst/>
                          <a:latin typeface="Aptos Narrow"/>
                        </a:rPr>
                        <a:t>10</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1" i="0" u="none" strike="noStrike">
                          <a:solidFill>
                            <a:srgbClr val="000000"/>
                          </a:solidFill>
                          <a:effectLst/>
                          <a:latin typeface="Calibri" panose="020F0502020204030204" pitchFamily="34" charset="0"/>
                        </a:rPr>
                        <a:t>GGC-2054-2025</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sv-SE" sz="1200" b="0" i="0" u="none" strike="noStrike">
                          <a:solidFill>
                            <a:srgbClr val="000000"/>
                          </a:solidFill>
                          <a:effectLst/>
                          <a:latin typeface="Calibri" panose="020F0502020204030204" pitchFamily="34" charset="0"/>
                        </a:rPr>
                        <a:t>GENSA S.A. E.S.P.</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Calibri" panose="020F0502020204030204" pitchFamily="34" charset="0"/>
                        </a:rPr>
                        <a:t>$24,437,339,433.00 </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dirty="0">
                          <a:solidFill>
                            <a:srgbClr val="000000"/>
                          </a:solidFill>
                          <a:effectLst/>
                          <a:latin typeface="Calibri" panose="020F0502020204030204" pitchFamily="34" charset="0"/>
                        </a:rPr>
                        <a:t>$12.218.669.717,00</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Calibri" panose="020F0502020204030204" pitchFamily="34" charset="0"/>
                        </a:rPr>
                        <a:t>$2,444,930,752.00 </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solidFill>
                            <a:srgbClr val="000000"/>
                          </a:solidFill>
                          <a:effectLst/>
                          <a:latin typeface="Calibri" panose="020F0502020204030204" pitchFamily="34" charset="0"/>
                        </a:rPr>
                        <a:t>31 de mayo de 2026</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Aptos Narrow"/>
                        </a:rPr>
                        <a:t>25.00%</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9711356"/>
                  </a:ext>
                </a:extLst>
              </a:tr>
              <a:tr h="229709">
                <a:tc>
                  <a:txBody>
                    <a:bodyPr/>
                    <a:lstStyle/>
                    <a:p>
                      <a:pPr algn="r" fontAlgn="b"/>
                      <a:r>
                        <a:rPr lang="es-CO" sz="1200" b="0" i="0" u="none" strike="noStrike">
                          <a:solidFill>
                            <a:srgbClr val="000000"/>
                          </a:solidFill>
                          <a:effectLst/>
                          <a:latin typeface="Aptos Narrow"/>
                        </a:rPr>
                        <a:t>11</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1" i="0" u="none" strike="noStrike">
                          <a:solidFill>
                            <a:srgbClr val="000000"/>
                          </a:solidFill>
                          <a:effectLst/>
                          <a:latin typeface="Calibri" panose="020F0502020204030204" pitchFamily="34" charset="0"/>
                        </a:rPr>
                        <a:t>GGC-2071-2025</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pt-BR" sz="1200" b="0" i="0" u="none" strike="noStrike">
                          <a:solidFill>
                            <a:srgbClr val="000000"/>
                          </a:solidFill>
                          <a:effectLst/>
                          <a:latin typeface="Calibri" panose="020F0502020204030204" pitchFamily="34" charset="0"/>
                        </a:rPr>
                        <a:t>ELECTROCAQUETA S.A. E.S.P.</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Calibri" panose="020F0502020204030204" pitchFamily="34" charset="0"/>
                        </a:rPr>
                        <a:t>$121,589,085,878.00 </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dirty="0">
                          <a:solidFill>
                            <a:srgbClr val="000000"/>
                          </a:solidFill>
                          <a:effectLst/>
                          <a:latin typeface="Calibri" panose="020F0502020204030204" pitchFamily="34" charset="0"/>
                        </a:rPr>
                        <a:t>$ 60.794.542.939,00</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dirty="0">
                          <a:solidFill>
                            <a:srgbClr val="000000"/>
                          </a:solidFill>
                          <a:effectLst/>
                          <a:latin typeface="Calibri" panose="020F0502020204030204" pitchFamily="34" charset="0"/>
                        </a:rPr>
                        <a:t>$ 4.161.278.491,92</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solidFill>
                            <a:srgbClr val="000000"/>
                          </a:solidFill>
                          <a:effectLst/>
                          <a:latin typeface="Calibri" panose="020F0502020204030204" pitchFamily="34" charset="0"/>
                        </a:rPr>
                        <a:t>30 de junio de 2026</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Aptos Narrow"/>
                        </a:rPr>
                        <a:t>26%</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79341208"/>
                  </a:ext>
                </a:extLst>
              </a:tr>
              <a:tr h="229709">
                <a:tc>
                  <a:txBody>
                    <a:bodyPr/>
                    <a:lstStyle/>
                    <a:p>
                      <a:pPr algn="r" fontAlgn="b"/>
                      <a:r>
                        <a:rPr lang="es-CO" sz="1200" b="0" i="0" u="none" strike="noStrike">
                          <a:solidFill>
                            <a:srgbClr val="000000"/>
                          </a:solidFill>
                          <a:effectLst/>
                          <a:latin typeface="Aptos Narrow"/>
                        </a:rPr>
                        <a:t>12</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1" i="0" u="none" strike="noStrike">
                          <a:solidFill>
                            <a:srgbClr val="000000"/>
                          </a:solidFill>
                          <a:effectLst/>
                          <a:latin typeface="Calibri" panose="020F0502020204030204" pitchFamily="34" charset="0"/>
                        </a:rPr>
                        <a:t>GGC-2070-2025</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pt-BR" sz="1200" b="0" i="0" u="none" strike="noStrike">
                          <a:solidFill>
                            <a:srgbClr val="000000"/>
                          </a:solidFill>
                          <a:effectLst/>
                          <a:latin typeface="Calibri" panose="020F0502020204030204" pitchFamily="34" charset="0"/>
                        </a:rPr>
                        <a:t>ELECTROCAQUETA S.A. E.S.P.</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Calibri" panose="020F0502020204030204" pitchFamily="34" charset="0"/>
                        </a:rPr>
                        <a:t>$27,742,028,640.00 </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Calibri" panose="020F0502020204030204" pitchFamily="34" charset="0"/>
                        </a:rPr>
                        <a:t>$ 13.871.014.320,00</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dirty="0">
                          <a:solidFill>
                            <a:srgbClr val="000000"/>
                          </a:solidFill>
                          <a:effectLst/>
                          <a:latin typeface="Calibri" panose="020F0502020204030204" pitchFamily="34" charset="0"/>
                        </a:rPr>
                        <a:t>$ 1.039.955.217,02</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solidFill>
                            <a:srgbClr val="000000"/>
                          </a:solidFill>
                          <a:effectLst/>
                          <a:latin typeface="Calibri" panose="020F0502020204030204" pitchFamily="34" charset="0"/>
                        </a:rPr>
                        <a:t>30 de junio de 2026</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Aptos Narrow"/>
                        </a:rPr>
                        <a:t>28%</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21051293"/>
                  </a:ext>
                </a:extLst>
              </a:tr>
              <a:tr h="229709">
                <a:tc>
                  <a:txBody>
                    <a:bodyPr/>
                    <a:lstStyle/>
                    <a:p>
                      <a:pPr algn="r" fontAlgn="b"/>
                      <a:r>
                        <a:rPr lang="es-CO" sz="1200" b="0" i="0" u="none" strike="noStrike">
                          <a:solidFill>
                            <a:srgbClr val="000000"/>
                          </a:solidFill>
                          <a:effectLst/>
                          <a:latin typeface="Aptos Narrow"/>
                        </a:rPr>
                        <a:t>13</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1" i="0" u="none" strike="noStrike">
                          <a:solidFill>
                            <a:srgbClr val="000000"/>
                          </a:solidFill>
                          <a:effectLst/>
                          <a:latin typeface="Calibri" panose="020F0502020204030204" pitchFamily="34" charset="0"/>
                        </a:rPr>
                        <a:t>GGC-2064-2025</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pt-BR" sz="1200" b="0" i="0" u="none" strike="noStrike">
                          <a:solidFill>
                            <a:srgbClr val="000000"/>
                          </a:solidFill>
                          <a:effectLst/>
                          <a:latin typeface="Calibri" panose="020F0502020204030204" pitchFamily="34" charset="0"/>
                        </a:rPr>
                        <a:t>ELECTROCAQUETA S.A. E.S.P.</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Calibri" panose="020F0502020204030204" pitchFamily="34" charset="0"/>
                        </a:rPr>
                        <a:t>$51,087,244,522.00 </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Calibri" panose="020F0502020204030204" pitchFamily="34" charset="0"/>
                        </a:rPr>
                        <a:t>$25.543.622.261,00</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dirty="0">
                          <a:solidFill>
                            <a:srgbClr val="000000"/>
                          </a:solidFill>
                          <a:effectLst/>
                          <a:latin typeface="Calibri" panose="020F0502020204030204" pitchFamily="34" charset="0"/>
                        </a:rPr>
                        <a:t>$ 2.212.794.635,45</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solidFill>
                            <a:srgbClr val="000000"/>
                          </a:solidFill>
                          <a:effectLst/>
                          <a:latin typeface="Calibri" panose="020F0502020204030204" pitchFamily="34" charset="0"/>
                        </a:rPr>
                        <a:t>30 de junio de 2026</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Aptos Narrow"/>
                        </a:rPr>
                        <a:t>37%</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74097196"/>
                  </a:ext>
                </a:extLst>
              </a:tr>
              <a:tr h="229709">
                <a:tc>
                  <a:txBody>
                    <a:bodyPr/>
                    <a:lstStyle/>
                    <a:p>
                      <a:pPr algn="r" fontAlgn="b"/>
                      <a:r>
                        <a:rPr lang="es-CO" sz="1200" b="0" i="0" u="none" strike="noStrike">
                          <a:solidFill>
                            <a:srgbClr val="000000"/>
                          </a:solidFill>
                          <a:effectLst/>
                          <a:latin typeface="Aptos Narrow"/>
                        </a:rPr>
                        <a:t>14</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1" i="0" u="none" strike="noStrike">
                          <a:solidFill>
                            <a:srgbClr val="000000"/>
                          </a:solidFill>
                          <a:effectLst/>
                          <a:latin typeface="Calibri" panose="020F0502020204030204" pitchFamily="34" charset="0"/>
                        </a:rPr>
                        <a:t>GGC-2066-2025</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pt-BR" sz="1200" b="0" i="0" u="none" strike="noStrike">
                          <a:solidFill>
                            <a:srgbClr val="000000"/>
                          </a:solidFill>
                          <a:effectLst/>
                          <a:latin typeface="Calibri" panose="020F0502020204030204" pitchFamily="34" charset="0"/>
                        </a:rPr>
                        <a:t>ELECTROCAQUETA S.A. E.S.P.</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Calibri" panose="020F0502020204030204" pitchFamily="34" charset="0"/>
                        </a:rPr>
                        <a:t>$37,573,918,087.00 </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Calibri" panose="020F0502020204030204" pitchFamily="34" charset="0"/>
                        </a:rPr>
                        <a:t>$18.786.959.043,00</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dirty="0">
                          <a:solidFill>
                            <a:srgbClr val="000000"/>
                          </a:solidFill>
                          <a:effectLst/>
                          <a:latin typeface="Calibri" panose="020F0502020204030204" pitchFamily="34" charset="0"/>
                        </a:rPr>
                        <a:t>$ 1.232.826.820,75</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dirty="0">
                          <a:solidFill>
                            <a:srgbClr val="000000"/>
                          </a:solidFill>
                          <a:effectLst/>
                          <a:latin typeface="Calibri" panose="020F0502020204030204" pitchFamily="34" charset="0"/>
                        </a:rPr>
                        <a:t>30 de junio de 2026</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Aptos Narrow"/>
                        </a:rPr>
                        <a:t>29%</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4845763"/>
                  </a:ext>
                </a:extLst>
              </a:tr>
              <a:tr h="229709">
                <a:tc>
                  <a:txBody>
                    <a:bodyPr/>
                    <a:lstStyle/>
                    <a:p>
                      <a:pPr algn="r" fontAlgn="b"/>
                      <a:r>
                        <a:rPr lang="es-CO" sz="1200" b="0" i="0" u="none" strike="noStrike">
                          <a:solidFill>
                            <a:srgbClr val="000000"/>
                          </a:solidFill>
                          <a:effectLst/>
                          <a:latin typeface="Aptos Narrow"/>
                        </a:rPr>
                        <a:t>15</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1" i="0" u="none" strike="noStrike">
                          <a:solidFill>
                            <a:srgbClr val="000000"/>
                          </a:solidFill>
                          <a:effectLst/>
                          <a:latin typeface="Calibri" panose="020F0502020204030204" pitchFamily="34" charset="0"/>
                        </a:rPr>
                        <a:t>GGC-2067-2025</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pt-BR" sz="1200" b="0" i="0" u="none" strike="noStrike">
                          <a:solidFill>
                            <a:srgbClr val="000000"/>
                          </a:solidFill>
                          <a:effectLst/>
                          <a:latin typeface="Calibri" panose="020F0502020204030204" pitchFamily="34" charset="0"/>
                        </a:rPr>
                        <a:t>ELECTROCAQUETA S.A. E.S.P.</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Calibri" panose="020F0502020204030204" pitchFamily="34" charset="0"/>
                        </a:rPr>
                        <a:t>$4,402,514,558.00 </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Calibri" panose="020F0502020204030204" pitchFamily="34" charset="0"/>
                        </a:rPr>
                        <a:t>$2.201.257.279,00</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Calibri" panose="020F0502020204030204" pitchFamily="34" charset="0"/>
                        </a:rPr>
                        <a:t>$ 203.518.244,58</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dirty="0">
                          <a:solidFill>
                            <a:srgbClr val="000000"/>
                          </a:solidFill>
                          <a:effectLst/>
                          <a:latin typeface="Calibri" panose="020F0502020204030204" pitchFamily="34" charset="0"/>
                        </a:rPr>
                        <a:t>30 de junio de 2026</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Aptos Narrow"/>
                        </a:rPr>
                        <a:t>32%</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72666144"/>
                  </a:ext>
                </a:extLst>
              </a:tr>
              <a:tr h="229709">
                <a:tc>
                  <a:txBody>
                    <a:bodyPr/>
                    <a:lstStyle/>
                    <a:p>
                      <a:pPr algn="r" fontAlgn="b"/>
                      <a:r>
                        <a:rPr lang="es-CO" sz="1200" b="0" i="0" u="none" strike="noStrike">
                          <a:solidFill>
                            <a:srgbClr val="000000"/>
                          </a:solidFill>
                          <a:effectLst/>
                          <a:latin typeface="Aptos Narrow"/>
                        </a:rPr>
                        <a:t>16</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1" i="0" u="none" strike="noStrike">
                          <a:solidFill>
                            <a:srgbClr val="000000"/>
                          </a:solidFill>
                          <a:effectLst/>
                          <a:latin typeface="Calibri" panose="020F0502020204030204" pitchFamily="34" charset="0"/>
                        </a:rPr>
                        <a:t>GGC-2072-2025</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pt-BR" sz="1200" b="0" i="0" u="none" strike="noStrike">
                          <a:solidFill>
                            <a:srgbClr val="000000"/>
                          </a:solidFill>
                          <a:effectLst/>
                          <a:latin typeface="Calibri" panose="020F0502020204030204" pitchFamily="34" charset="0"/>
                        </a:rPr>
                        <a:t>ELECTROCAQUETA S.A. E.S.P.</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Calibri" panose="020F0502020204030204" pitchFamily="34" charset="0"/>
                        </a:rPr>
                        <a:t>$18,447,808,737.00 </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Calibri" panose="020F0502020204030204" pitchFamily="34" charset="0"/>
                        </a:rPr>
                        <a:t>$14.020.334.640,00</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Calibri" panose="020F0502020204030204" pitchFamily="34" charset="0"/>
                        </a:rPr>
                        <a:t>$ 4.843.890.480,63</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dirty="0">
                          <a:solidFill>
                            <a:srgbClr val="000000"/>
                          </a:solidFill>
                          <a:effectLst/>
                          <a:latin typeface="Calibri" panose="020F0502020204030204" pitchFamily="34" charset="0"/>
                        </a:rPr>
                        <a:t>30 de junio de 2026</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dirty="0">
                          <a:solidFill>
                            <a:srgbClr val="000000"/>
                          </a:solidFill>
                          <a:effectLst/>
                          <a:latin typeface="Aptos Narrow"/>
                        </a:rPr>
                        <a:t>61%</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91142053"/>
                  </a:ext>
                </a:extLst>
              </a:tr>
              <a:tr h="229709">
                <a:tc>
                  <a:txBody>
                    <a:bodyPr/>
                    <a:lstStyle/>
                    <a:p>
                      <a:pPr algn="r" fontAlgn="b"/>
                      <a:r>
                        <a:rPr lang="es-CO" sz="1200" b="0" i="0" u="none" strike="noStrike">
                          <a:solidFill>
                            <a:srgbClr val="000000"/>
                          </a:solidFill>
                          <a:effectLst/>
                          <a:latin typeface="Aptos Narrow"/>
                        </a:rPr>
                        <a:t>17</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1" i="0" u="none" strike="noStrike">
                          <a:solidFill>
                            <a:srgbClr val="000000"/>
                          </a:solidFill>
                          <a:effectLst/>
                          <a:latin typeface="Calibri" panose="020F0502020204030204" pitchFamily="34" charset="0"/>
                        </a:rPr>
                        <a:t>GGC-2074-2025</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pt-BR" sz="1200" b="0" i="0" u="none" strike="noStrike" dirty="0">
                          <a:solidFill>
                            <a:srgbClr val="000000"/>
                          </a:solidFill>
                          <a:effectLst/>
                          <a:latin typeface="Calibri" panose="020F0502020204030204" pitchFamily="34" charset="0"/>
                        </a:rPr>
                        <a:t>ELECTROCAQUETA S.A. E.S.P.</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Calibri" panose="020F0502020204030204" pitchFamily="34" charset="0"/>
                        </a:rPr>
                        <a:t>$18,114,661,005.00 </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Aptos Narrow"/>
                        </a:rPr>
                        <a:t>$ 9.057.330.503,00</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a:solidFill>
                            <a:srgbClr val="000000"/>
                          </a:solidFill>
                          <a:effectLst/>
                          <a:latin typeface="Calibri" panose="020F0502020204030204" pitchFamily="34" charset="0"/>
                        </a:rPr>
                        <a:t>$ 681.917.692,07</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dirty="0">
                          <a:solidFill>
                            <a:srgbClr val="000000"/>
                          </a:solidFill>
                          <a:effectLst/>
                          <a:latin typeface="Calibri" panose="020F0502020204030204" pitchFamily="34" charset="0"/>
                        </a:rPr>
                        <a:t>30 de junio de 2026</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0" i="0" u="none" strike="noStrike" dirty="0">
                          <a:solidFill>
                            <a:srgbClr val="000000"/>
                          </a:solidFill>
                          <a:effectLst/>
                          <a:latin typeface="Aptos Narrow"/>
                        </a:rPr>
                        <a:t>41%</a:t>
                      </a:r>
                    </a:p>
                  </a:txBody>
                  <a:tcPr marL="8794" marR="8794" marT="8794" marB="42212"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5913109"/>
                  </a:ext>
                </a:extLst>
              </a:tr>
            </a:tbl>
          </a:graphicData>
        </a:graphic>
      </p:graphicFrame>
    </p:spTree>
    <p:extLst>
      <p:ext uri="{BB962C8B-B14F-4D97-AF65-F5344CB8AC3E}">
        <p14:creationId xmlns:p14="http://schemas.microsoft.com/office/powerpoint/2010/main" val="27018076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232AA4-4C48-1749-FAC3-778BF01A0C47}"/>
            </a:ext>
          </a:extLst>
        </p:cNvPr>
        <p:cNvGrpSpPr/>
        <p:nvPr/>
      </p:nvGrpSpPr>
      <p:grpSpPr>
        <a:xfrm>
          <a:off x="0" y="0"/>
          <a:ext cx="0" cy="0"/>
          <a:chOff x="0" y="0"/>
          <a:chExt cx="0" cy="0"/>
        </a:xfrm>
      </p:grpSpPr>
      <p:sp>
        <p:nvSpPr>
          <p:cNvPr id="2" name="CuadroTexto 1">
            <a:extLst>
              <a:ext uri="{FF2B5EF4-FFF2-40B4-BE49-F238E27FC236}">
                <a16:creationId xmlns:a16="http://schemas.microsoft.com/office/drawing/2014/main" id="{B862B7F9-C526-AAED-6475-F71E9D05914F}"/>
              </a:ext>
            </a:extLst>
          </p:cNvPr>
          <p:cNvSpPr txBox="1"/>
          <p:nvPr/>
        </p:nvSpPr>
        <p:spPr>
          <a:xfrm>
            <a:off x="711200" y="1056904"/>
            <a:ext cx="10312400" cy="369332"/>
          </a:xfrm>
          <a:prstGeom prst="rect">
            <a:avLst/>
          </a:prstGeom>
          <a:solidFill>
            <a:srgbClr val="FFC000"/>
          </a:solidFill>
        </p:spPr>
        <p:txBody>
          <a:bodyPr wrap="square" rtlCol="0">
            <a:spAutoFit/>
          </a:bodyPr>
          <a:lstStyle/>
          <a:p>
            <a:pPr algn="ctr"/>
            <a:r>
              <a:rPr lang="es-CO" b="1" dirty="0">
                <a:latin typeface="Arial" panose="020B0604020202020204" pitchFamily="34" charset="0"/>
                <a:cs typeface="Arial" panose="020B0604020202020204" pitchFamily="34" charset="0"/>
              </a:rPr>
              <a:t>CONTRATOS COMUNIDADES ENERGETICAS JUSTIFICACIÓN AMPPLIACIÓN DE PLAZO</a:t>
            </a:r>
          </a:p>
        </p:txBody>
      </p:sp>
      <p:graphicFrame>
        <p:nvGraphicFramePr>
          <p:cNvPr id="4" name="Tabla 3">
            <a:extLst>
              <a:ext uri="{FF2B5EF4-FFF2-40B4-BE49-F238E27FC236}">
                <a16:creationId xmlns:a16="http://schemas.microsoft.com/office/drawing/2014/main" id="{F8C10DAF-FABD-4D11-807E-D534C7664B5A}"/>
              </a:ext>
            </a:extLst>
          </p:cNvPr>
          <p:cNvGraphicFramePr>
            <a:graphicFrameLocks noGrp="1"/>
          </p:cNvGraphicFramePr>
          <p:nvPr>
            <p:extLst>
              <p:ext uri="{D42A27DB-BD31-4B8C-83A1-F6EECF244321}">
                <p14:modId xmlns:p14="http://schemas.microsoft.com/office/powerpoint/2010/main" val="2153337120"/>
              </p:ext>
            </p:extLst>
          </p:nvPr>
        </p:nvGraphicFramePr>
        <p:xfrm>
          <a:off x="711200" y="1426236"/>
          <a:ext cx="10312400" cy="5443930"/>
        </p:xfrm>
        <a:graphic>
          <a:graphicData uri="http://schemas.openxmlformats.org/drawingml/2006/table">
            <a:tbl>
              <a:tblPr>
                <a:tableStyleId>{5C22544A-7EE6-4342-B048-85BDC9FD1C3A}</a:tableStyleId>
              </a:tblPr>
              <a:tblGrid>
                <a:gridCol w="523282">
                  <a:extLst>
                    <a:ext uri="{9D8B030D-6E8A-4147-A177-3AD203B41FA5}">
                      <a16:colId xmlns:a16="http://schemas.microsoft.com/office/drawing/2014/main" val="955163314"/>
                    </a:ext>
                  </a:extLst>
                </a:gridCol>
                <a:gridCol w="1142956">
                  <a:extLst>
                    <a:ext uri="{9D8B030D-6E8A-4147-A177-3AD203B41FA5}">
                      <a16:colId xmlns:a16="http://schemas.microsoft.com/office/drawing/2014/main" val="1310425450"/>
                    </a:ext>
                  </a:extLst>
                </a:gridCol>
                <a:gridCol w="1211809">
                  <a:extLst>
                    <a:ext uri="{9D8B030D-6E8A-4147-A177-3AD203B41FA5}">
                      <a16:colId xmlns:a16="http://schemas.microsoft.com/office/drawing/2014/main" val="788045975"/>
                    </a:ext>
                  </a:extLst>
                </a:gridCol>
                <a:gridCol w="1321973">
                  <a:extLst>
                    <a:ext uri="{9D8B030D-6E8A-4147-A177-3AD203B41FA5}">
                      <a16:colId xmlns:a16="http://schemas.microsoft.com/office/drawing/2014/main" val="14297620"/>
                    </a:ext>
                  </a:extLst>
                </a:gridCol>
                <a:gridCol w="1101645">
                  <a:extLst>
                    <a:ext uri="{9D8B030D-6E8A-4147-A177-3AD203B41FA5}">
                      <a16:colId xmlns:a16="http://schemas.microsoft.com/office/drawing/2014/main" val="801137095"/>
                    </a:ext>
                  </a:extLst>
                </a:gridCol>
                <a:gridCol w="5010735">
                  <a:extLst>
                    <a:ext uri="{9D8B030D-6E8A-4147-A177-3AD203B41FA5}">
                      <a16:colId xmlns:a16="http://schemas.microsoft.com/office/drawing/2014/main" val="3407926662"/>
                    </a:ext>
                  </a:extLst>
                </a:gridCol>
              </a:tblGrid>
              <a:tr h="192360">
                <a:tc rowSpan="2">
                  <a:txBody>
                    <a:bodyPr/>
                    <a:lstStyle/>
                    <a:p>
                      <a:pPr algn="ctr" rtl="0" fontAlgn="ctr"/>
                      <a:r>
                        <a:rPr lang="es-CO" sz="1200" b="1" u="none" strike="noStrike" dirty="0">
                          <a:effectLst/>
                        </a:rPr>
                        <a:t>No. </a:t>
                      </a:r>
                      <a:endParaRPr lang="es-CO" sz="1200" b="1" i="0" u="none" strike="noStrike" dirty="0">
                        <a:solidFill>
                          <a:srgbClr val="000000"/>
                        </a:solidFill>
                        <a:effectLst/>
                        <a:latin typeface="Helvetica" panose="020B0604020202020204" pitchFamily="34" charset="0"/>
                      </a:endParaRPr>
                    </a:p>
                  </a:txBody>
                  <a:tcPr marL="9480" marR="9480" marT="9480" marB="0" anchor="ctr"/>
                </a:tc>
                <a:tc rowSpan="2">
                  <a:txBody>
                    <a:bodyPr/>
                    <a:lstStyle/>
                    <a:p>
                      <a:pPr algn="ctr" rtl="0" fontAlgn="ctr"/>
                      <a:r>
                        <a:rPr lang="es-CO" sz="1200" b="1" u="none" strike="noStrike" dirty="0">
                          <a:effectLst/>
                        </a:rPr>
                        <a:t>CONTRATISTA </a:t>
                      </a:r>
                      <a:endParaRPr lang="es-CO" sz="1200" b="1" i="0" u="none" strike="noStrike" dirty="0">
                        <a:solidFill>
                          <a:srgbClr val="000000"/>
                        </a:solidFill>
                        <a:effectLst/>
                        <a:latin typeface="Helvetica" panose="020B0604020202020204" pitchFamily="34" charset="0"/>
                      </a:endParaRPr>
                    </a:p>
                  </a:txBody>
                  <a:tcPr marL="9480" marR="9480" marT="9480" marB="0" anchor="ctr"/>
                </a:tc>
                <a:tc rowSpan="2">
                  <a:txBody>
                    <a:bodyPr/>
                    <a:lstStyle/>
                    <a:p>
                      <a:pPr algn="ctr" rtl="0" fontAlgn="ctr"/>
                      <a:r>
                        <a:rPr lang="es-CO" sz="1200" b="1" u="none" strike="noStrike" dirty="0">
                          <a:effectLst/>
                        </a:rPr>
                        <a:t>CONTRATO</a:t>
                      </a:r>
                      <a:endParaRPr lang="es-CO" sz="1200" b="1" i="0" u="none" strike="noStrike" dirty="0">
                        <a:solidFill>
                          <a:srgbClr val="000000"/>
                        </a:solidFill>
                        <a:effectLst/>
                        <a:latin typeface="Helvetica" panose="020B0604020202020204" pitchFamily="34" charset="0"/>
                      </a:endParaRPr>
                    </a:p>
                  </a:txBody>
                  <a:tcPr marL="9480" marR="9480" marT="9480" marB="0" anchor="ctr"/>
                </a:tc>
                <a:tc rowSpan="2">
                  <a:txBody>
                    <a:bodyPr/>
                    <a:lstStyle/>
                    <a:p>
                      <a:pPr algn="ctr" rtl="0" fontAlgn="ctr"/>
                      <a:r>
                        <a:rPr lang="es-CO" sz="1200" b="1" u="none" strike="noStrike" dirty="0">
                          <a:effectLst/>
                        </a:rPr>
                        <a:t>MUNICIPIO</a:t>
                      </a:r>
                      <a:endParaRPr lang="es-CO" sz="1200" b="1" i="0" u="none" strike="noStrike" dirty="0">
                        <a:solidFill>
                          <a:srgbClr val="000000"/>
                        </a:solidFill>
                        <a:effectLst/>
                        <a:latin typeface="Helvetica" panose="020B0604020202020204" pitchFamily="34" charset="0"/>
                      </a:endParaRPr>
                    </a:p>
                  </a:txBody>
                  <a:tcPr marL="9480" marR="9480" marT="9480" marB="0" anchor="ctr"/>
                </a:tc>
                <a:tc rowSpan="2">
                  <a:txBody>
                    <a:bodyPr/>
                    <a:lstStyle/>
                    <a:p>
                      <a:pPr algn="ctr" rtl="0" fontAlgn="ctr"/>
                      <a:r>
                        <a:rPr lang="es-CO" sz="1200" b="1" u="none" strike="noStrike" dirty="0">
                          <a:effectLst/>
                        </a:rPr>
                        <a:t>PLAZO DE EJECUCIÓN </a:t>
                      </a:r>
                      <a:endParaRPr lang="es-CO" sz="1200" b="1" i="0" u="none" strike="noStrike" dirty="0">
                        <a:solidFill>
                          <a:srgbClr val="000000"/>
                        </a:solidFill>
                        <a:effectLst/>
                        <a:latin typeface="Helvetica" panose="020B0604020202020204" pitchFamily="34" charset="0"/>
                      </a:endParaRPr>
                    </a:p>
                  </a:txBody>
                  <a:tcPr marL="9480" marR="9480" marT="9480" marB="0" anchor="ctr"/>
                </a:tc>
                <a:tc>
                  <a:txBody>
                    <a:bodyPr/>
                    <a:lstStyle/>
                    <a:p>
                      <a:pPr algn="ctr" rtl="0" fontAlgn="ctr"/>
                      <a:r>
                        <a:rPr lang="es-CO" sz="1200" b="1" u="none" strike="noStrike" dirty="0">
                          <a:effectLst/>
                        </a:rPr>
                        <a:t>MOTIVO AMPLIACION </a:t>
                      </a:r>
                      <a:endParaRPr lang="es-CO" sz="1200" b="1" i="0" u="none" strike="noStrike" dirty="0">
                        <a:solidFill>
                          <a:srgbClr val="000000"/>
                        </a:solidFill>
                        <a:effectLst/>
                        <a:latin typeface="Aptos Narrow"/>
                      </a:endParaRPr>
                    </a:p>
                  </a:txBody>
                  <a:tcPr marL="9480" marR="9480" marT="9480" marB="0" anchor="ctr"/>
                </a:tc>
                <a:extLst>
                  <a:ext uri="{0D108BD9-81ED-4DB2-BD59-A6C34878D82A}">
                    <a16:rowId xmlns:a16="http://schemas.microsoft.com/office/drawing/2014/main" val="2750975814"/>
                  </a:ext>
                </a:extLst>
              </a:tr>
              <a:tr h="530755">
                <a:tc vMerge="1">
                  <a:txBody>
                    <a:bodyPr/>
                    <a:lstStyle/>
                    <a:p>
                      <a:endParaRPr lang="es-CO"/>
                    </a:p>
                  </a:txBody>
                  <a:tcPr/>
                </a:tc>
                <a:tc vMerge="1">
                  <a:txBody>
                    <a:bodyPr/>
                    <a:lstStyle/>
                    <a:p>
                      <a:endParaRPr lang="es-CO"/>
                    </a:p>
                  </a:txBody>
                  <a:tcPr/>
                </a:tc>
                <a:tc vMerge="1">
                  <a:txBody>
                    <a:bodyPr/>
                    <a:lstStyle/>
                    <a:p>
                      <a:endParaRPr lang="es-CO"/>
                    </a:p>
                  </a:txBody>
                  <a:tcPr/>
                </a:tc>
                <a:tc vMerge="1">
                  <a:txBody>
                    <a:bodyPr/>
                    <a:lstStyle/>
                    <a:p>
                      <a:endParaRPr lang="es-CO"/>
                    </a:p>
                  </a:txBody>
                  <a:tcPr/>
                </a:tc>
                <a:tc vMerge="1">
                  <a:txBody>
                    <a:bodyPr/>
                    <a:lstStyle/>
                    <a:p>
                      <a:endParaRPr lang="es-CO"/>
                    </a:p>
                  </a:txBody>
                  <a:tcPr/>
                </a:tc>
                <a:tc>
                  <a:txBody>
                    <a:bodyPr/>
                    <a:lstStyle/>
                    <a:p>
                      <a:pPr algn="ctr" rtl="0" fontAlgn="ctr"/>
                      <a:r>
                        <a:rPr lang="es-CO" sz="1200" b="1" u="none" strike="noStrike" dirty="0">
                          <a:effectLst/>
                        </a:rPr>
                        <a:t>PLAZO DE EJECUCIÓN</a:t>
                      </a:r>
                      <a:endParaRPr lang="es-CO" sz="1200" b="1" i="0" u="none" strike="noStrike" dirty="0">
                        <a:solidFill>
                          <a:srgbClr val="000000"/>
                        </a:solidFill>
                        <a:effectLst/>
                        <a:latin typeface="Aptos Narrow"/>
                      </a:endParaRPr>
                    </a:p>
                  </a:txBody>
                  <a:tcPr marL="9480" marR="9480" marT="9480" marB="0" anchor="ctr"/>
                </a:tc>
                <a:extLst>
                  <a:ext uri="{0D108BD9-81ED-4DB2-BD59-A6C34878D82A}">
                    <a16:rowId xmlns:a16="http://schemas.microsoft.com/office/drawing/2014/main" val="2896668689"/>
                  </a:ext>
                </a:extLst>
              </a:tr>
              <a:tr h="817695">
                <a:tc>
                  <a:txBody>
                    <a:bodyPr/>
                    <a:lstStyle/>
                    <a:p>
                      <a:pPr algn="r" rtl="0" fontAlgn="ctr"/>
                      <a:r>
                        <a:rPr lang="es-CO" sz="1100" b="1" u="none" strike="noStrike" dirty="0">
                          <a:effectLst/>
                        </a:rPr>
                        <a:t>1</a:t>
                      </a:r>
                      <a:endParaRPr lang="es-CO" sz="1100" b="1" i="0" u="none" strike="noStrike" dirty="0">
                        <a:solidFill>
                          <a:srgbClr val="000000"/>
                        </a:solidFill>
                        <a:effectLst/>
                        <a:latin typeface="Helvetica" panose="020B0604020202020204" pitchFamily="34" charset="0"/>
                      </a:endParaRPr>
                    </a:p>
                  </a:txBody>
                  <a:tcPr marL="9480" marR="9480" marT="9480" marB="0" anchor="ctr"/>
                </a:tc>
                <a:tc>
                  <a:txBody>
                    <a:bodyPr/>
                    <a:lstStyle/>
                    <a:p>
                      <a:pPr algn="l" rtl="0" fontAlgn="ctr"/>
                      <a:r>
                        <a:rPr lang="es-CO" sz="1100" u="none" strike="noStrike" dirty="0">
                          <a:effectLst/>
                        </a:rPr>
                        <a:t>DISPAC SA ESP</a:t>
                      </a:r>
                      <a:endParaRPr lang="es-CO" sz="1100" b="0" i="0" u="none" strike="noStrike" dirty="0">
                        <a:solidFill>
                          <a:srgbClr val="000000"/>
                        </a:solidFill>
                        <a:effectLst/>
                        <a:latin typeface="Helvetica" panose="020B0604020202020204" pitchFamily="34" charset="0"/>
                      </a:endParaRPr>
                    </a:p>
                  </a:txBody>
                  <a:tcPr marL="9480" marR="9480" marT="9480" marB="0" anchor="ctr"/>
                </a:tc>
                <a:tc>
                  <a:txBody>
                    <a:bodyPr/>
                    <a:lstStyle/>
                    <a:p>
                      <a:pPr algn="l" rtl="0" fontAlgn="ctr"/>
                      <a:r>
                        <a:rPr lang="es-CO" sz="1100" u="none" strike="noStrike" dirty="0">
                          <a:effectLst/>
                        </a:rPr>
                        <a:t>GGC - 2065 - 2025</a:t>
                      </a:r>
                      <a:endParaRPr lang="es-CO" sz="1100" b="0" i="0" u="none" strike="noStrike" dirty="0">
                        <a:solidFill>
                          <a:srgbClr val="000000"/>
                        </a:solidFill>
                        <a:effectLst/>
                        <a:latin typeface="Helvetica" panose="020B0604020202020204" pitchFamily="34" charset="0"/>
                      </a:endParaRPr>
                    </a:p>
                  </a:txBody>
                  <a:tcPr marL="9480" marR="9480" marT="9480" marB="0" anchor="ctr"/>
                </a:tc>
                <a:tc>
                  <a:txBody>
                    <a:bodyPr/>
                    <a:lstStyle/>
                    <a:p>
                      <a:pPr algn="ctr" rtl="0" fontAlgn="b"/>
                      <a:r>
                        <a:rPr lang="es-CO" sz="1100" u="none" strike="noStrike" dirty="0">
                          <a:effectLst/>
                        </a:rPr>
                        <a:t>NUQUI-CHOCO</a:t>
                      </a:r>
                      <a:endParaRPr lang="es-CO" sz="1100" b="0" i="0" u="none" strike="noStrike" dirty="0">
                        <a:solidFill>
                          <a:srgbClr val="000000"/>
                        </a:solidFill>
                        <a:effectLst/>
                        <a:latin typeface="Helvetica" panose="020B0604020202020204" pitchFamily="34" charset="0"/>
                      </a:endParaRPr>
                    </a:p>
                  </a:txBody>
                  <a:tcPr marL="9480" marR="9480" marT="9480" marB="0" anchor="b"/>
                </a:tc>
                <a:tc>
                  <a:txBody>
                    <a:bodyPr/>
                    <a:lstStyle/>
                    <a:p>
                      <a:pPr algn="r" rtl="0" fontAlgn="ctr"/>
                      <a:r>
                        <a:rPr lang="es-CO" sz="1100" u="none" strike="noStrike">
                          <a:effectLst/>
                        </a:rPr>
                        <a:t>31/12/2026</a:t>
                      </a:r>
                      <a:endParaRPr lang="es-CO" sz="1100" b="0" i="0" u="none" strike="noStrike">
                        <a:solidFill>
                          <a:srgbClr val="000000"/>
                        </a:solidFill>
                        <a:effectLst/>
                        <a:latin typeface="Helvetica" panose="020B0604020202020204" pitchFamily="34" charset="0"/>
                      </a:endParaRPr>
                    </a:p>
                  </a:txBody>
                  <a:tcPr marL="9480" marR="9480" marT="9480" marB="0" anchor="ctr"/>
                </a:tc>
                <a:tc>
                  <a:txBody>
                    <a:bodyPr/>
                    <a:lstStyle/>
                    <a:p>
                      <a:pPr marL="171450" indent="-171450" algn="ctr" rtl="0" fontAlgn="ctr">
                        <a:buClr>
                          <a:srgbClr val="000000"/>
                        </a:buClr>
                        <a:buSzPts val="800"/>
                        <a:buFont typeface="Arial" panose="020B0604020202020204" pitchFamily="34" charset="0"/>
                        <a:buChar char="•"/>
                      </a:pPr>
                      <a:r>
                        <a:rPr lang="es-MX" sz="1100" b="0" i="0" u="none" strike="noStrike" dirty="0">
                          <a:solidFill>
                            <a:srgbClr val="000000"/>
                          </a:solidFill>
                          <a:effectLst/>
                          <a:latin typeface="Arial" panose="020B0604020202020204" pitchFamily="34" charset="0"/>
                        </a:rPr>
                        <a:t>Más tiempo para desarrollo del proceso de selección. </a:t>
                      </a:r>
                      <a:r>
                        <a:rPr lang="es-MX" sz="1100" b="0" i="0" u="none" strike="noStrike" dirty="0">
                          <a:solidFill>
                            <a:srgbClr val="000000"/>
                          </a:solidFill>
                          <a:effectLst/>
                          <a:highlight>
                            <a:srgbClr val="FFFF00"/>
                          </a:highlight>
                          <a:latin typeface="Arial" panose="020B0604020202020204" pitchFamily="34" charset="0"/>
                        </a:rPr>
                        <a:t>Declaratoria desierta</a:t>
                      </a:r>
                      <a:endParaRPr lang="es-MX" sz="1100" b="0" i="0" u="none" strike="noStrike" dirty="0">
                        <a:solidFill>
                          <a:srgbClr val="000000"/>
                        </a:solidFill>
                        <a:effectLst/>
                        <a:latin typeface="Arial" panose="020B0604020202020204" pitchFamily="34" charset="0"/>
                      </a:endParaRPr>
                    </a:p>
                    <a:p>
                      <a:pPr marL="171450" indent="-171450" algn="ctr" rtl="0" fontAlgn="ctr">
                        <a:buClr>
                          <a:srgbClr val="000000"/>
                        </a:buClr>
                        <a:buSzPts val="800"/>
                        <a:buFont typeface="Arial" panose="020B0604020202020204" pitchFamily="34" charset="0"/>
                        <a:buChar char="•"/>
                      </a:pPr>
                      <a:r>
                        <a:rPr lang="es-MX" sz="1100" b="0" i="0" u="none" strike="noStrike" dirty="0">
                          <a:solidFill>
                            <a:srgbClr val="000000"/>
                          </a:solidFill>
                          <a:effectLst/>
                          <a:latin typeface="Arial" panose="020B0604020202020204" pitchFamily="34" charset="0"/>
                        </a:rPr>
                        <a:t>Factores técnicos, físicos y logísticos de campo en </a:t>
                      </a:r>
                      <a:r>
                        <a:rPr lang="es-MX" sz="1100" b="0" i="0" u="none" strike="noStrike" dirty="0" err="1">
                          <a:solidFill>
                            <a:srgbClr val="000000"/>
                          </a:solidFill>
                          <a:effectLst/>
                          <a:latin typeface="Arial" panose="020B0604020202020204" pitchFamily="34" charset="0"/>
                        </a:rPr>
                        <a:t>nuǫuí</a:t>
                      </a:r>
                      <a:r>
                        <a:rPr lang="es-MX" sz="1100" b="0" i="0" u="none" strike="noStrike" dirty="0">
                          <a:solidFill>
                            <a:srgbClr val="000000"/>
                          </a:solidFill>
                          <a:effectLst/>
                          <a:latin typeface="Arial" panose="020B0604020202020204" pitchFamily="34" charset="0"/>
                        </a:rPr>
                        <a:t>.</a:t>
                      </a:r>
                    </a:p>
                    <a:p>
                      <a:pPr marL="171450" indent="-171450" algn="ctr" rtl="0" fontAlgn="ctr">
                        <a:buClr>
                          <a:srgbClr val="000000"/>
                        </a:buClr>
                        <a:buSzPts val="800"/>
                        <a:buFont typeface="Arial" panose="020B0604020202020204" pitchFamily="34" charset="0"/>
                        <a:buChar char="•"/>
                      </a:pPr>
                      <a:r>
                        <a:rPr lang="es-MX" sz="1100" b="0" i="0" u="none" strike="noStrike" dirty="0">
                          <a:solidFill>
                            <a:srgbClr val="000000"/>
                          </a:solidFill>
                          <a:effectLst/>
                          <a:latin typeface="Arial" panose="020B0604020202020204" pitchFamily="34" charset="0"/>
                        </a:rPr>
                        <a:t>Baja Disponibilidad Comercial de Equipamiento Principal.</a:t>
                      </a:r>
                    </a:p>
                    <a:p>
                      <a:pPr marL="171450" indent="-171450" algn="ctr" rtl="0" fontAlgn="ctr">
                        <a:buClr>
                          <a:srgbClr val="000000"/>
                        </a:buClr>
                        <a:buSzPts val="800"/>
                        <a:buFont typeface="Arial" panose="020B0604020202020204" pitchFamily="34" charset="0"/>
                        <a:buChar char="•"/>
                      </a:pPr>
                      <a:r>
                        <a:rPr lang="es-MX" sz="1100" b="0" i="0" u="none" strike="noStrike" dirty="0">
                          <a:solidFill>
                            <a:srgbClr val="000000"/>
                          </a:solidFill>
                          <a:effectLst/>
                          <a:latin typeface="Arial" panose="020B0604020202020204" pitchFamily="34" charset="0"/>
                        </a:rPr>
                        <a:t>Restricciones en la Cadena de Suministro y Logística Multimodal.</a:t>
                      </a:r>
                      <a:endParaRPr lang="es-CO" sz="1100" b="0" i="0" u="none" strike="noStrike" dirty="0">
                        <a:solidFill>
                          <a:srgbClr val="000000"/>
                        </a:solidFill>
                        <a:effectLst/>
                        <a:latin typeface="Arial" panose="020B0604020202020204" pitchFamily="34" charset="0"/>
                      </a:endParaRPr>
                    </a:p>
                  </a:txBody>
                  <a:tcPr marL="9480" marR="9480" marT="9480" marB="0" anchor="ctr"/>
                </a:tc>
                <a:extLst>
                  <a:ext uri="{0D108BD9-81ED-4DB2-BD59-A6C34878D82A}">
                    <a16:rowId xmlns:a16="http://schemas.microsoft.com/office/drawing/2014/main" val="1952608982"/>
                  </a:ext>
                </a:extLst>
              </a:tr>
              <a:tr h="1685880">
                <a:tc>
                  <a:txBody>
                    <a:bodyPr/>
                    <a:lstStyle/>
                    <a:p>
                      <a:pPr algn="r" rtl="0" fontAlgn="ctr"/>
                      <a:r>
                        <a:rPr lang="es-CO" sz="1100" b="1" u="none" strike="noStrike" dirty="0">
                          <a:effectLst/>
                        </a:rPr>
                        <a:t>2</a:t>
                      </a:r>
                      <a:endParaRPr lang="es-CO" sz="1100" b="1" i="0" u="none" strike="noStrike" dirty="0">
                        <a:solidFill>
                          <a:srgbClr val="000000"/>
                        </a:solidFill>
                        <a:effectLst/>
                        <a:latin typeface="Helvetica" panose="020B0604020202020204" pitchFamily="34" charset="0"/>
                      </a:endParaRPr>
                    </a:p>
                  </a:txBody>
                  <a:tcPr marL="9480" marR="9480" marT="9480" marB="0" anchor="ctr"/>
                </a:tc>
                <a:tc>
                  <a:txBody>
                    <a:bodyPr/>
                    <a:lstStyle/>
                    <a:p>
                      <a:pPr algn="l" rtl="0" fontAlgn="ctr"/>
                      <a:r>
                        <a:rPr lang="es-CO" sz="1100" u="none" strike="noStrike">
                          <a:effectLst/>
                        </a:rPr>
                        <a:t>DISPAC SA ESP</a:t>
                      </a:r>
                      <a:endParaRPr lang="es-CO" sz="1100" b="0" i="0" u="none" strike="noStrike">
                        <a:solidFill>
                          <a:srgbClr val="000000"/>
                        </a:solidFill>
                        <a:effectLst/>
                        <a:latin typeface="Helvetica" panose="020B0604020202020204" pitchFamily="34" charset="0"/>
                      </a:endParaRPr>
                    </a:p>
                  </a:txBody>
                  <a:tcPr marL="9480" marR="9480" marT="9480" marB="0" anchor="ctr"/>
                </a:tc>
                <a:tc>
                  <a:txBody>
                    <a:bodyPr/>
                    <a:lstStyle/>
                    <a:p>
                      <a:pPr algn="ctr" rtl="0" fontAlgn="ctr"/>
                      <a:r>
                        <a:rPr lang="es-CO" sz="1100" u="none" strike="noStrike" dirty="0">
                          <a:effectLst/>
                        </a:rPr>
                        <a:t>GGC - 2061 - 2025</a:t>
                      </a:r>
                      <a:endParaRPr lang="es-CO" sz="1100" b="0" i="0" u="none" strike="noStrike" dirty="0">
                        <a:solidFill>
                          <a:srgbClr val="000000"/>
                        </a:solidFill>
                        <a:effectLst/>
                        <a:latin typeface="Helvetica" panose="020B0604020202020204" pitchFamily="34" charset="0"/>
                      </a:endParaRPr>
                    </a:p>
                  </a:txBody>
                  <a:tcPr marL="9480" marR="9480" marT="9480" marB="0" anchor="ctr"/>
                </a:tc>
                <a:tc>
                  <a:txBody>
                    <a:bodyPr/>
                    <a:lstStyle/>
                    <a:p>
                      <a:pPr algn="ctr" rtl="0" fontAlgn="ctr"/>
                      <a:r>
                        <a:rPr lang="es-CO" sz="1100" u="none" strike="noStrike" dirty="0">
                          <a:effectLst/>
                        </a:rPr>
                        <a:t>ALBANIA - MAICAO - OTROS</a:t>
                      </a:r>
                      <a:endParaRPr lang="es-CO" sz="1100" b="0" i="0" u="none" strike="noStrike" dirty="0">
                        <a:solidFill>
                          <a:srgbClr val="000000"/>
                        </a:solidFill>
                        <a:effectLst/>
                        <a:latin typeface="Helvetica" panose="020B0604020202020204" pitchFamily="34" charset="0"/>
                      </a:endParaRPr>
                    </a:p>
                  </a:txBody>
                  <a:tcPr marL="9480" marR="9480" marT="9480" marB="0" anchor="ctr"/>
                </a:tc>
                <a:tc>
                  <a:txBody>
                    <a:bodyPr/>
                    <a:lstStyle/>
                    <a:p>
                      <a:pPr algn="ctr" rtl="0" fontAlgn="ctr"/>
                      <a:r>
                        <a:rPr lang="es-CO" sz="1100" u="none" strike="noStrike" dirty="0">
                          <a:effectLst/>
                        </a:rPr>
                        <a:t>31/12/2026</a:t>
                      </a:r>
                      <a:endParaRPr lang="es-CO" sz="1100" b="0" i="0" u="none" strike="noStrike" dirty="0">
                        <a:solidFill>
                          <a:srgbClr val="000000"/>
                        </a:solidFill>
                        <a:effectLst/>
                        <a:latin typeface="Helvetica" panose="020B0604020202020204" pitchFamily="34" charset="0"/>
                      </a:endParaRPr>
                    </a:p>
                  </a:txBody>
                  <a:tcPr marL="9480" marR="9480" marT="9480" marB="0" anchor="ctr"/>
                </a:tc>
                <a:tc>
                  <a:txBody>
                    <a:bodyPr/>
                    <a:lstStyle/>
                    <a:p>
                      <a:pPr marL="171450" indent="-171450" algn="ctr" rtl="0" fontAlgn="ctr">
                        <a:buFont typeface="Arial" panose="020B0604020202020204" pitchFamily="34" charset="0"/>
                        <a:buChar char="•"/>
                      </a:pPr>
                      <a:r>
                        <a:rPr lang="es-MX" sz="1100" b="0" i="0" u="none" strike="noStrike" dirty="0">
                          <a:solidFill>
                            <a:srgbClr val="000000"/>
                          </a:solidFill>
                          <a:effectLst/>
                          <a:latin typeface="Arial" panose="020B0604020202020204" pitchFamily="34" charset="0"/>
                        </a:rPr>
                        <a:t>Más tiempo para desarrollo del proceso de selección</a:t>
                      </a:r>
                    </a:p>
                    <a:p>
                      <a:pPr marL="171450" indent="-171450" algn="ctr" rtl="0" fontAlgn="ctr">
                        <a:buFont typeface="Arial" panose="020B0604020202020204" pitchFamily="34" charset="0"/>
                        <a:buChar char="•"/>
                      </a:pPr>
                      <a:r>
                        <a:rPr lang="es-MX" sz="1100" u="none" strike="noStrike" dirty="0">
                          <a:effectLst/>
                        </a:rPr>
                        <a:t>circunstancias técnicas, operativas y logísticas que han incidido en el cronograma inicialmente previsto, principalmente por los tiempos asociados a la fabricación, importación, nacionalización, transporte, almacenamiento y distribución de los equipos y materiales requeridos para la instalación integral de las soluciones solares fotovoltaicas. </a:t>
                      </a:r>
                    </a:p>
                    <a:p>
                      <a:pPr marL="171450" indent="-171450" algn="ctr" rtl="0" fontAlgn="ctr">
                        <a:buFont typeface="Arial" panose="020B0604020202020204" pitchFamily="34" charset="0"/>
                        <a:buChar char="•"/>
                      </a:pPr>
                      <a:r>
                        <a:rPr lang="es-MX" sz="1100" u="none" strike="noStrike" dirty="0">
                          <a:effectLst/>
                        </a:rPr>
                        <a:t>Asimismo, se han evidenciado situaciones relacionadas con las condiciones de acceso a las comunidades, la movilidad de personal y materiales, la coordinación social y territorial y las condiciones climáticas propias de las zonas de intervención</a:t>
                      </a:r>
                      <a:endParaRPr lang="es-MX" sz="1100" b="0" i="0" u="none" strike="noStrike" dirty="0">
                        <a:solidFill>
                          <a:srgbClr val="000000"/>
                        </a:solidFill>
                        <a:effectLst/>
                        <a:latin typeface="Arial" panose="020B0604020202020204" pitchFamily="34" charset="0"/>
                      </a:endParaRPr>
                    </a:p>
                  </a:txBody>
                  <a:tcPr marL="9480" marR="9480" marT="9480" marB="0" anchor="ctr"/>
                </a:tc>
                <a:extLst>
                  <a:ext uri="{0D108BD9-81ED-4DB2-BD59-A6C34878D82A}">
                    <a16:rowId xmlns:a16="http://schemas.microsoft.com/office/drawing/2014/main" val="750424767"/>
                  </a:ext>
                </a:extLst>
              </a:tr>
              <a:tr h="680040">
                <a:tc>
                  <a:txBody>
                    <a:bodyPr/>
                    <a:lstStyle/>
                    <a:p>
                      <a:pPr algn="r" rtl="0" fontAlgn="ctr"/>
                      <a:r>
                        <a:rPr lang="es-CO" sz="1100" b="1" u="none" strike="noStrike" dirty="0">
                          <a:effectLst/>
                        </a:rPr>
                        <a:t>3</a:t>
                      </a:r>
                      <a:endParaRPr lang="es-CO" sz="1100" b="1" i="0" u="none" strike="noStrike" dirty="0">
                        <a:solidFill>
                          <a:srgbClr val="000000"/>
                        </a:solidFill>
                        <a:effectLst/>
                        <a:latin typeface="Helvetica" panose="020B0604020202020204" pitchFamily="34" charset="0"/>
                      </a:endParaRPr>
                    </a:p>
                  </a:txBody>
                  <a:tcPr marL="9480" marR="9480" marT="9480" marB="0" anchor="ctr"/>
                </a:tc>
                <a:tc>
                  <a:txBody>
                    <a:bodyPr/>
                    <a:lstStyle/>
                    <a:p>
                      <a:pPr algn="l" rtl="0" fontAlgn="ctr"/>
                      <a:r>
                        <a:rPr lang="es-CO" sz="1100" u="none" strike="noStrike">
                          <a:effectLst/>
                        </a:rPr>
                        <a:t>GENSA SA ESP</a:t>
                      </a:r>
                      <a:endParaRPr lang="es-CO" sz="1100" b="0" i="0" u="none" strike="noStrike">
                        <a:solidFill>
                          <a:srgbClr val="000000"/>
                        </a:solidFill>
                        <a:effectLst/>
                        <a:latin typeface="Helvetica" panose="020B0604020202020204" pitchFamily="34" charset="0"/>
                      </a:endParaRPr>
                    </a:p>
                  </a:txBody>
                  <a:tcPr marL="9480" marR="9480" marT="9480" marB="0" anchor="ctr"/>
                </a:tc>
                <a:tc>
                  <a:txBody>
                    <a:bodyPr/>
                    <a:lstStyle/>
                    <a:p>
                      <a:pPr algn="ctr" rtl="0" fontAlgn="ctr"/>
                      <a:r>
                        <a:rPr lang="es-CO" sz="1100" u="none" strike="noStrike">
                          <a:effectLst/>
                        </a:rPr>
                        <a:t>GGC - 2050 - 2025</a:t>
                      </a:r>
                      <a:endParaRPr lang="es-CO" sz="1100" b="0" i="0" u="none" strike="noStrike">
                        <a:solidFill>
                          <a:srgbClr val="000000"/>
                        </a:solidFill>
                        <a:effectLst/>
                        <a:latin typeface="Helvetica" panose="020B0604020202020204" pitchFamily="34" charset="0"/>
                      </a:endParaRPr>
                    </a:p>
                  </a:txBody>
                  <a:tcPr marL="9480" marR="9480" marT="9480" marB="0" anchor="ctr"/>
                </a:tc>
                <a:tc>
                  <a:txBody>
                    <a:bodyPr/>
                    <a:lstStyle/>
                    <a:p>
                      <a:pPr algn="ctr" rtl="0" fontAlgn="ctr"/>
                      <a:r>
                        <a:rPr lang="es-CO" sz="1100" u="none" strike="noStrike">
                          <a:effectLst/>
                        </a:rPr>
                        <a:t>BAHIA SOLANO -GUAJIRA</a:t>
                      </a:r>
                      <a:endParaRPr lang="es-CO" sz="1100" b="0" i="0" u="none" strike="noStrike">
                        <a:solidFill>
                          <a:srgbClr val="000000"/>
                        </a:solidFill>
                        <a:effectLst/>
                        <a:latin typeface="Helvetica" panose="020B0604020202020204" pitchFamily="34" charset="0"/>
                      </a:endParaRPr>
                    </a:p>
                  </a:txBody>
                  <a:tcPr marL="9480" marR="9480" marT="9480" marB="0" anchor="ctr"/>
                </a:tc>
                <a:tc>
                  <a:txBody>
                    <a:bodyPr/>
                    <a:lstStyle/>
                    <a:p>
                      <a:pPr algn="ctr" rtl="0" fontAlgn="ctr"/>
                      <a:r>
                        <a:rPr lang="es-CO" sz="1100" u="none" strike="noStrike" dirty="0">
                          <a:effectLst/>
                        </a:rPr>
                        <a:t>31/12/2026</a:t>
                      </a:r>
                      <a:endParaRPr lang="es-CO" sz="1100" b="0" i="0" u="none" strike="noStrike" dirty="0">
                        <a:solidFill>
                          <a:srgbClr val="000000"/>
                        </a:solidFill>
                        <a:effectLst/>
                        <a:latin typeface="Helvetica" panose="020B0604020202020204" pitchFamily="34" charset="0"/>
                      </a:endParaRPr>
                    </a:p>
                  </a:txBody>
                  <a:tcPr marL="9480" marR="9480" marT="9480" marB="0" anchor="ctr"/>
                </a:tc>
                <a:tc>
                  <a:txBody>
                    <a:bodyPr/>
                    <a:lstStyle/>
                    <a:p>
                      <a:pPr marL="171450" indent="-171450" algn="ctr" fontAlgn="ctr">
                        <a:buFont typeface="Arial" panose="020B0604020202020204" pitchFamily="34" charset="0"/>
                        <a:buChar char="•"/>
                      </a:pPr>
                      <a:r>
                        <a:rPr lang="es-MX" sz="1100" u="none" strike="noStrike" dirty="0">
                          <a:effectLst/>
                        </a:rPr>
                        <a:t>Consulta previa</a:t>
                      </a:r>
                    </a:p>
                    <a:p>
                      <a:pPr marL="171450" indent="-171450" algn="ctr" fontAlgn="ctr">
                        <a:buFont typeface="Arial" panose="020B0604020202020204" pitchFamily="34" charset="0"/>
                        <a:buChar char="•"/>
                      </a:pPr>
                      <a:r>
                        <a:rPr lang="es-MX" sz="1100" u="none" strike="noStrike" dirty="0">
                          <a:effectLst/>
                        </a:rPr>
                        <a:t>Liberación predio alcaldía </a:t>
                      </a:r>
                      <a:r>
                        <a:rPr lang="es-MX" sz="1100" u="none" strike="noStrike" dirty="0" err="1">
                          <a:effectLst/>
                        </a:rPr>
                        <a:t>margaret</a:t>
                      </a:r>
                      <a:endParaRPr lang="es-MX" sz="1100" u="none" strike="noStrike" dirty="0">
                        <a:effectLst/>
                      </a:endParaRPr>
                    </a:p>
                    <a:p>
                      <a:pPr marL="171450" indent="-171450" algn="ctr" fontAlgn="ctr">
                        <a:buFont typeface="Arial" panose="020B0604020202020204" pitchFamily="34" charset="0"/>
                        <a:buChar char="•"/>
                      </a:pPr>
                      <a:r>
                        <a:rPr lang="es-MX" sz="1100" u="none" strike="noStrike" dirty="0">
                          <a:effectLst/>
                        </a:rPr>
                        <a:t>Fabricación de equipos</a:t>
                      </a:r>
                    </a:p>
                    <a:p>
                      <a:pPr marL="171450" indent="-171450" algn="ctr" fontAlgn="ctr">
                        <a:buFont typeface="Arial" panose="020B0604020202020204" pitchFamily="34" charset="0"/>
                        <a:buChar char="•"/>
                      </a:pPr>
                      <a:r>
                        <a:rPr lang="es-MX" sz="1100" u="none" strike="noStrike" dirty="0">
                          <a:effectLst/>
                        </a:rPr>
                        <a:t>Transporte al sitio del proyecto</a:t>
                      </a:r>
                      <a:endParaRPr lang="es-MX" sz="1100" b="0" i="0" u="none" strike="noStrike" dirty="0">
                        <a:solidFill>
                          <a:srgbClr val="000000"/>
                        </a:solidFill>
                        <a:effectLst/>
                        <a:latin typeface="Arial" panose="020B0604020202020204" pitchFamily="34" charset="0"/>
                      </a:endParaRPr>
                    </a:p>
                  </a:txBody>
                  <a:tcPr marL="9480" marR="9480" marT="9480" marB="0" anchor="ctr"/>
                </a:tc>
                <a:extLst>
                  <a:ext uri="{0D108BD9-81ED-4DB2-BD59-A6C34878D82A}">
                    <a16:rowId xmlns:a16="http://schemas.microsoft.com/office/drawing/2014/main" val="556502628"/>
                  </a:ext>
                </a:extLst>
              </a:tr>
              <a:tr h="512400">
                <a:tc>
                  <a:txBody>
                    <a:bodyPr/>
                    <a:lstStyle/>
                    <a:p>
                      <a:pPr algn="r" rtl="0" fontAlgn="ctr"/>
                      <a:r>
                        <a:rPr lang="es-CO" sz="1100" b="1" u="none" strike="noStrike" dirty="0">
                          <a:effectLst/>
                        </a:rPr>
                        <a:t>4</a:t>
                      </a:r>
                      <a:endParaRPr lang="es-CO" sz="1100" b="1" i="0" u="none" strike="noStrike" dirty="0">
                        <a:solidFill>
                          <a:srgbClr val="000000"/>
                        </a:solidFill>
                        <a:effectLst/>
                        <a:latin typeface="Helvetica" panose="020B0604020202020204" pitchFamily="34" charset="0"/>
                      </a:endParaRPr>
                    </a:p>
                  </a:txBody>
                  <a:tcPr marL="9480" marR="9480" marT="9480" marB="0" anchor="ctr"/>
                </a:tc>
                <a:tc>
                  <a:txBody>
                    <a:bodyPr/>
                    <a:lstStyle/>
                    <a:p>
                      <a:pPr algn="l" rtl="0" fontAlgn="ctr"/>
                      <a:r>
                        <a:rPr lang="es-CO" sz="1100" u="none" strike="noStrike">
                          <a:effectLst/>
                        </a:rPr>
                        <a:t>GENSA SA ESP</a:t>
                      </a:r>
                      <a:endParaRPr lang="es-CO" sz="1100" b="0" i="0" u="none" strike="noStrike">
                        <a:solidFill>
                          <a:srgbClr val="000000"/>
                        </a:solidFill>
                        <a:effectLst/>
                        <a:latin typeface="Helvetica" panose="020B0604020202020204" pitchFamily="34" charset="0"/>
                      </a:endParaRPr>
                    </a:p>
                  </a:txBody>
                  <a:tcPr marL="9480" marR="9480" marT="9480" marB="0" anchor="ctr"/>
                </a:tc>
                <a:tc>
                  <a:txBody>
                    <a:bodyPr/>
                    <a:lstStyle/>
                    <a:p>
                      <a:pPr algn="ctr" rtl="0" fontAlgn="ctr"/>
                      <a:r>
                        <a:rPr lang="es-CO" sz="1100" u="none" strike="noStrike">
                          <a:effectLst/>
                        </a:rPr>
                        <a:t>GGC - 2056 - 2025</a:t>
                      </a:r>
                      <a:endParaRPr lang="es-CO" sz="1100" b="0" i="0" u="none" strike="noStrike">
                        <a:solidFill>
                          <a:srgbClr val="000000"/>
                        </a:solidFill>
                        <a:effectLst/>
                        <a:latin typeface="Helvetica" panose="020B0604020202020204" pitchFamily="34" charset="0"/>
                      </a:endParaRPr>
                    </a:p>
                  </a:txBody>
                  <a:tcPr marL="9480" marR="9480" marT="9480" marB="0" anchor="ctr"/>
                </a:tc>
                <a:tc>
                  <a:txBody>
                    <a:bodyPr/>
                    <a:lstStyle/>
                    <a:p>
                      <a:pPr algn="ctr" rtl="0" fontAlgn="ctr"/>
                      <a:r>
                        <a:rPr lang="es-CO" sz="1100" u="none" strike="noStrike">
                          <a:effectLst/>
                        </a:rPr>
                        <a:t>LA URIBE -META</a:t>
                      </a:r>
                      <a:endParaRPr lang="es-CO" sz="1100" b="0" i="0" u="none" strike="noStrike">
                        <a:solidFill>
                          <a:srgbClr val="000000"/>
                        </a:solidFill>
                        <a:effectLst/>
                        <a:latin typeface="Helvetica" panose="020B0604020202020204" pitchFamily="34" charset="0"/>
                      </a:endParaRPr>
                    </a:p>
                  </a:txBody>
                  <a:tcPr marL="9480" marR="9480" marT="9480" marB="0" anchor="ctr"/>
                </a:tc>
                <a:tc>
                  <a:txBody>
                    <a:bodyPr/>
                    <a:lstStyle/>
                    <a:p>
                      <a:pPr algn="ctr" rtl="0" fontAlgn="ctr"/>
                      <a:r>
                        <a:rPr lang="es-CO" sz="1100" u="none" strike="noStrike">
                          <a:effectLst/>
                        </a:rPr>
                        <a:t>31/12/2026</a:t>
                      </a:r>
                      <a:endParaRPr lang="es-CO" sz="1100" b="0" i="0" u="none" strike="noStrike">
                        <a:solidFill>
                          <a:srgbClr val="000000"/>
                        </a:solidFill>
                        <a:effectLst/>
                        <a:latin typeface="Helvetica" panose="020B0604020202020204" pitchFamily="34" charset="0"/>
                      </a:endParaRPr>
                    </a:p>
                  </a:txBody>
                  <a:tcPr marL="9480" marR="9480" marT="9480" marB="0" anchor="ctr"/>
                </a:tc>
                <a:tc>
                  <a:txBody>
                    <a:bodyPr/>
                    <a:lstStyle/>
                    <a:p>
                      <a:pPr marL="171450" indent="-171450" algn="ctr" fontAlgn="ctr">
                        <a:buFont typeface="Arial" panose="020B0604020202020204" pitchFamily="34" charset="0"/>
                        <a:buChar char="•"/>
                      </a:pPr>
                      <a:r>
                        <a:rPr lang="es-MX" sz="1100" u="none" strike="noStrike" dirty="0">
                          <a:effectLst/>
                        </a:rPr>
                        <a:t>Restricciones de movilización de personas y transporte de </a:t>
                      </a:r>
                      <a:r>
                        <a:rPr lang="es-MX" sz="1100" u="none" strike="noStrike" dirty="0" err="1">
                          <a:effectLst/>
                        </a:rPr>
                        <a:t>materialesAfectaciones</a:t>
                      </a:r>
                      <a:r>
                        <a:rPr lang="es-MX" sz="1100" u="none" strike="noStrike" dirty="0">
                          <a:effectLst/>
                        </a:rPr>
                        <a:t> climáticas de la zona.                                    </a:t>
                      </a:r>
                    </a:p>
                    <a:p>
                      <a:pPr marL="171450" indent="-171450" algn="ctr" fontAlgn="ctr">
                        <a:buFont typeface="Arial" panose="020B0604020202020204" pitchFamily="34" charset="0"/>
                        <a:buChar char="•"/>
                      </a:pPr>
                      <a:r>
                        <a:rPr lang="es-MX" sz="1100" u="none" strike="noStrike" dirty="0">
                          <a:effectLst/>
                        </a:rPr>
                        <a:t> orden publico</a:t>
                      </a:r>
                      <a:endParaRPr lang="es-MX" sz="1100" b="0" i="0" u="none" strike="noStrike" dirty="0">
                        <a:solidFill>
                          <a:srgbClr val="000000"/>
                        </a:solidFill>
                        <a:effectLst/>
                        <a:latin typeface="Arial" panose="020B0604020202020204" pitchFamily="34" charset="0"/>
                      </a:endParaRPr>
                    </a:p>
                  </a:txBody>
                  <a:tcPr marL="9480" marR="9480" marT="9480" marB="0" anchor="ctr"/>
                </a:tc>
                <a:extLst>
                  <a:ext uri="{0D108BD9-81ED-4DB2-BD59-A6C34878D82A}">
                    <a16:rowId xmlns:a16="http://schemas.microsoft.com/office/drawing/2014/main" val="3427975700"/>
                  </a:ext>
                </a:extLst>
              </a:tr>
              <a:tr h="384441">
                <a:tc>
                  <a:txBody>
                    <a:bodyPr/>
                    <a:lstStyle/>
                    <a:p>
                      <a:pPr algn="r" rtl="0" fontAlgn="ctr"/>
                      <a:r>
                        <a:rPr lang="es-CO" sz="1100" b="1" u="none" strike="noStrike" dirty="0">
                          <a:effectLst/>
                        </a:rPr>
                        <a:t>5</a:t>
                      </a:r>
                      <a:endParaRPr lang="es-CO" sz="1100" b="1" i="0" u="none" strike="noStrike" dirty="0">
                        <a:solidFill>
                          <a:srgbClr val="000000"/>
                        </a:solidFill>
                        <a:effectLst/>
                        <a:latin typeface="Helvetica" panose="020B0604020202020204" pitchFamily="34" charset="0"/>
                      </a:endParaRPr>
                    </a:p>
                  </a:txBody>
                  <a:tcPr marL="9480" marR="9480" marT="9480" marB="0" anchor="ctr"/>
                </a:tc>
                <a:tc>
                  <a:txBody>
                    <a:bodyPr/>
                    <a:lstStyle/>
                    <a:p>
                      <a:pPr algn="l" rtl="0" fontAlgn="ctr"/>
                      <a:r>
                        <a:rPr lang="es-CO" sz="1100" u="none" strike="noStrike">
                          <a:effectLst/>
                        </a:rPr>
                        <a:t>GENSA SA ESP</a:t>
                      </a:r>
                      <a:endParaRPr lang="es-CO" sz="1100" b="0" i="0" u="none" strike="noStrike">
                        <a:solidFill>
                          <a:srgbClr val="000000"/>
                        </a:solidFill>
                        <a:effectLst/>
                        <a:latin typeface="Helvetica" panose="020B0604020202020204" pitchFamily="34" charset="0"/>
                      </a:endParaRPr>
                    </a:p>
                  </a:txBody>
                  <a:tcPr marL="9480" marR="9480" marT="9480" marB="0" anchor="ctr"/>
                </a:tc>
                <a:tc>
                  <a:txBody>
                    <a:bodyPr/>
                    <a:lstStyle/>
                    <a:p>
                      <a:pPr algn="ctr" rtl="0" fontAlgn="ctr"/>
                      <a:r>
                        <a:rPr lang="es-CO" sz="1100" u="none" strike="noStrike">
                          <a:effectLst/>
                        </a:rPr>
                        <a:t>GGC - 2053 - 2025</a:t>
                      </a:r>
                      <a:endParaRPr lang="es-CO" sz="1100" b="0" i="0" u="none" strike="noStrike">
                        <a:solidFill>
                          <a:srgbClr val="000000"/>
                        </a:solidFill>
                        <a:effectLst/>
                        <a:latin typeface="Helvetica" panose="020B0604020202020204" pitchFamily="34" charset="0"/>
                      </a:endParaRPr>
                    </a:p>
                  </a:txBody>
                  <a:tcPr marL="9480" marR="9480" marT="9480" marB="0" anchor="ctr"/>
                </a:tc>
                <a:tc>
                  <a:txBody>
                    <a:bodyPr/>
                    <a:lstStyle/>
                    <a:p>
                      <a:pPr algn="ctr" rtl="0" fontAlgn="ctr"/>
                      <a:r>
                        <a:rPr lang="es-CO" sz="1100" u="none" strike="noStrike">
                          <a:effectLst/>
                        </a:rPr>
                        <a:t>URIBIA-GUAJIRA</a:t>
                      </a:r>
                      <a:endParaRPr lang="es-CO" sz="1100" b="0" i="0" u="none" strike="noStrike">
                        <a:solidFill>
                          <a:srgbClr val="000000"/>
                        </a:solidFill>
                        <a:effectLst/>
                        <a:latin typeface="Helvetica" panose="020B0604020202020204" pitchFamily="34" charset="0"/>
                      </a:endParaRPr>
                    </a:p>
                  </a:txBody>
                  <a:tcPr marL="9480" marR="9480" marT="9480" marB="0" anchor="ctr"/>
                </a:tc>
                <a:tc>
                  <a:txBody>
                    <a:bodyPr/>
                    <a:lstStyle/>
                    <a:p>
                      <a:pPr algn="ctr" rtl="0" fontAlgn="ctr"/>
                      <a:r>
                        <a:rPr lang="es-CO" sz="1100" u="none" strike="noStrike">
                          <a:effectLst/>
                        </a:rPr>
                        <a:t>31/12/2026</a:t>
                      </a:r>
                      <a:endParaRPr lang="es-CO" sz="1100" b="0" i="0" u="none" strike="noStrike">
                        <a:solidFill>
                          <a:srgbClr val="000000"/>
                        </a:solidFill>
                        <a:effectLst/>
                        <a:latin typeface="Helvetica" panose="020B0604020202020204" pitchFamily="34" charset="0"/>
                      </a:endParaRPr>
                    </a:p>
                  </a:txBody>
                  <a:tcPr marL="9480" marR="9480" marT="9480" marB="0" anchor="ctr"/>
                </a:tc>
                <a:tc>
                  <a:txBody>
                    <a:bodyPr/>
                    <a:lstStyle/>
                    <a:p>
                      <a:pPr marL="171450" indent="-171450" algn="ctr" fontAlgn="ctr">
                        <a:buFont typeface="Arial" panose="020B0604020202020204" pitchFamily="34" charset="0"/>
                        <a:buChar char="•"/>
                      </a:pPr>
                      <a:r>
                        <a:rPr lang="es-MX" sz="1100" b="0" i="0" u="none" strike="noStrike" dirty="0">
                          <a:solidFill>
                            <a:srgbClr val="000000"/>
                          </a:solidFill>
                          <a:effectLst/>
                          <a:latin typeface="Arial" panose="020B0604020202020204" pitchFamily="34" charset="0"/>
                        </a:rPr>
                        <a:t>Desarrollo del proceso de selección; </a:t>
                      </a:r>
                      <a:r>
                        <a:rPr lang="es-MX" sz="1100" u="none" strike="noStrike" dirty="0">
                          <a:effectLst/>
                        </a:rPr>
                        <a:t>Complejidad Logística, Dispersión Y Accesibilidad Territorial;  Restricciones de movilización de personas y transporte de materiales </a:t>
                      </a:r>
                      <a:endParaRPr lang="es-MX" sz="1100" b="0" i="0" u="none" strike="noStrike" dirty="0">
                        <a:solidFill>
                          <a:srgbClr val="000000"/>
                        </a:solidFill>
                        <a:effectLst/>
                        <a:latin typeface="Arial" panose="020B0604020202020204" pitchFamily="34" charset="0"/>
                      </a:endParaRPr>
                    </a:p>
                  </a:txBody>
                  <a:tcPr marL="9480" marR="9480" marT="9480" marB="0" anchor="ctr"/>
                </a:tc>
                <a:extLst>
                  <a:ext uri="{0D108BD9-81ED-4DB2-BD59-A6C34878D82A}">
                    <a16:rowId xmlns:a16="http://schemas.microsoft.com/office/drawing/2014/main" val="2190664181"/>
                  </a:ext>
                </a:extLst>
              </a:tr>
              <a:tr h="384441">
                <a:tc>
                  <a:txBody>
                    <a:bodyPr/>
                    <a:lstStyle/>
                    <a:p>
                      <a:pPr algn="r" rtl="0" fontAlgn="ctr"/>
                      <a:r>
                        <a:rPr lang="es-CO" sz="1100" b="1" u="none" strike="noStrike" dirty="0">
                          <a:effectLst/>
                        </a:rPr>
                        <a:t>6</a:t>
                      </a:r>
                      <a:endParaRPr lang="es-CO" sz="1100" b="1" i="0" u="none" strike="noStrike" dirty="0">
                        <a:solidFill>
                          <a:srgbClr val="000000"/>
                        </a:solidFill>
                        <a:effectLst/>
                        <a:latin typeface="Helvetica" panose="020B0604020202020204" pitchFamily="34" charset="0"/>
                      </a:endParaRPr>
                    </a:p>
                  </a:txBody>
                  <a:tcPr marL="9480" marR="9480" marT="9480" marB="0" anchor="ctr"/>
                </a:tc>
                <a:tc>
                  <a:txBody>
                    <a:bodyPr/>
                    <a:lstStyle/>
                    <a:p>
                      <a:pPr algn="l" rtl="0" fontAlgn="ctr"/>
                      <a:r>
                        <a:rPr lang="es-CO" sz="1100" u="none" strike="noStrike">
                          <a:effectLst/>
                        </a:rPr>
                        <a:t>GENSA SA ESP</a:t>
                      </a:r>
                      <a:endParaRPr lang="es-CO" sz="1100" b="0" i="0" u="none" strike="noStrike">
                        <a:solidFill>
                          <a:srgbClr val="000000"/>
                        </a:solidFill>
                        <a:effectLst/>
                        <a:latin typeface="Helvetica" panose="020B0604020202020204" pitchFamily="34" charset="0"/>
                      </a:endParaRPr>
                    </a:p>
                  </a:txBody>
                  <a:tcPr marL="9480" marR="9480" marT="9480" marB="0" anchor="ctr"/>
                </a:tc>
                <a:tc>
                  <a:txBody>
                    <a:bodyPr/>
                    <a:lstStyle/>
                    <a:p>
                      <a:pPr algn="ctr" rtl="0" fontAlgn="ctr"/>
                      <a:r>
                        <a:rPr lang="es-CO" sz="1100" u="none" strike="noStrike">
                          <a:effectLst/>
                        </a:rPr>
                        <a:t>GGC - 2055 - 2025</a:t>
                      </a:r>
                      <a:endParaRPr lang="es-CO" sz="1100" b="0" i="0" u="none" strike="noStrike">
                        <a:solidFill>
                          <a:srgbClr val="000000"/>
                        </a:solidFill>
                        <a:effectLst/>
                        <a:latin typeface="Helvetica" panose="020B0604020202020204" pitchFamily="34" charset="0"/>
                      </a:endParaRPr>
                    </a:p>
                  </a:txBody>
                  <a:tcPr marL="9480" marR="9480" marT="9480" marB="0" anchor="ctr"/>
                </a:tc>
                <a:tc>
                  <a:txBody>
                    <a:bodyPr/>
                    <a:lstStyle/>
                    <a:p>
                      <a:pPr algn="ctr" rtl="0" fontAlgn="ctr"/>
                      <a:r>
                        <a:rPr lang="es-CO" sz="1100" u="none" strike="noStrike">
                          <a:effectLst/>
                        </a:rPr>
                        <a:t>SAN MIGUEL -PUTUMAYO</a:t>
                      </a:r>
                      <a:endParaRPr lang="es-CO" sz="1100" b="0" i="0" u="none" strike="noStrike">
                        <a:solidFill>
                          <a:srgbClr val="000000"/>
                        </a:solidFill>
                        <a:effectLst/>
                        <a:latin typeface="Helvetica" panose="020B0604020202020204" pitchFamily="34" charset="0"/>
                      </a:endParaRPr>
                    </a:p>
                  </a:txBody>
                  <a:tcPr marL="9480" marR="9480" marT="9480" marB="0" anchor="ctr"/>
                </a:tc>
                <a:tc>
                  <a:txBody>
                    <a:bodyPr/>
                    <a:lstStyle/>
                    <a:p>
                      <a:pPr algn="ctr" rtl="0" fontAlgn="ctr"/>
                      <a:r>
                        <a:rPr lang="es-CO" sz="1100" u="none" strike="noStrike">
                          <a:effectLst/>
                        </a:rPr>
                        <a:t>31/12/2026</a:t>
                      </a:r>
                      <a:endParaRPr lang="es-CO" sz="1100" b="0" i="0" u="none" strike="noStrike">
                        <a:solidFill>
                          <a:srgbClr val="000000"/>
                        </a:solidFill>
                        <a:effectLst/>
                        <a:latin typeface="Helvetica" panose="020B0604020202020204" pitchFamily="34" charset="0"/>
                      </a:endParaRPr>
                    </a:p>
                  </a:txBody>
                  <a:tcPr marL="9480" marR="9480" marT="9480" marB="0" anchor="ctr"/>
                </a:tc>
                <a:tc>
                  <a:txBody>
                    <a:bodyPr/>
                    <a:lstStyle/>
                    <a:p>
                      <a:pPr marL="171450" indent="-171450" algn="ctr" fontAlgn="ctr">
                        <a:buFont typeface="Arial" panose="020B0604020202020204" pitchFamily="34" charset="0"/>
                        <a:buChar char="•"/>
                      </a:pPr>
                      <a:r>
                        <a:rPr lang="es-MX" sz="1100" b="0" i="0" u="none" strike="noStrike" dirty="0">
                          <a:solidFill>
                            <a:srgbClr val="000000"/>
                          </a:solidFill>
                          <a:effectLst/>
                          <a:latin typeface="Arial" panose="020B0604020202020204" pitchFamily="34" charset="0"/>
                        </a:rPr>
                        <a:t>Desarrollo del proceso de selección; </a:t>
                      </a:r>
                      <a:r>
                        <a:rPr lang="es-MX" sz="1100" u="none" strike="noStrike" dirty="0">
                          <a:effectLst/>
                        </a:rPr>
                        <a:t>Complejidad Logística, Dispersión Y Accesibilidad Territorial;  Restricciones de movilización de personas y transporte de materiales </a:t>
                      </a:r>
                      <a:endParaRPr lang="es-MX" sz="1100" b="0" i="0" u="none" strike="noStrike" dirty="0">
                        <a:solidFill>
                          <a:srgbClr val="000000"/>
                        </a:solidFill>
                        <a:effectLst/>
                        <a:latin typeface="Arial" panose="020B0604020202020204" pitchFamily="34" charset="0"/>
                      </a:endParaRPr>
                    </a:p>
                  </a:txBody>
                  <a:tcPr marL="9480" marR="9480" marT="9480" marB="0" anchor="ctr"/>
                </a:tc>
                <a:extLst>
                  <a:ext uri="{0D108BD9-81ED-4DB2-BD59-A6C34878D82A}">
                    <a16:rowId xmlns:a16="http://schemas.microsoft.com/office/drawing/2014/main" val="1767423343"/>
                  </a:ext>
                </a:extLst>
              </a:tr>
            </a:tbl>
          </a:graphicData>
        </a:graphic>
      </p:graphicFrame>
    </p:spTree>
    <p:extLst>
      <p:ext uri="{BB962C8B-B14F-4D97-AF65-F5344CB8AC3E}">
        <p14:creationId xmlns:p14="http://schemas.microsoft.com/office/powerpoint/2010/main" val="37297004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232AA4-4C48-1749-FAC3-778BF01A0C47}"/>
            </a:ext>
          </a:extLst>
        </p:cNvPr>
        <p:cNvGrpSpPr/>
        <p:nvPr/>
      </p:nvGrpSpPr>
      <p:grpSpPr>
        <a:xfrm>
          <a:off x="0" y="0"/>
          <a:ext cx="0" cy="0"/>
          <a:chOff x="0" y="0"/>
          <a:chExt cx="0" cy="0"/>
        </a:xfrm>
      </p:grpSpPr>
      <p:sp>
        <p:nvSpPr>
          <p:cNvPr id="2" name="CuadroTexto 1">
            <a:extLst>
              <a:ext uri="{FF2B5EF4-FFF2-40B4-BE49-F238E27FC236}">
                <a16:creationId xmlns:a16="http://schemas.microsoft.com/office/drawing/2014/main" id="{B862B7F9-C526-AAED-6475-F71E9D05914F}"/>
              </a:ext>
            </a:extLst>
          </p:cNvPr>
          <p:cNvSpPr txBox="1"/>
          <p:nvPr/>
        </p:nvSpPr>
        <p:spPr>
          <a:xfrm>
            <a:off x="571501" y="1056904"/>
            <a:ext cx="10401299" cy="369332"/>
          </a:xfrm>
          <a:prstGeom prst="rect">
            <a:avLst/>
          </a:prstGeom>
          <a:solidFill>
            <a:srgbClr val="FFC000"/>
          </a:solidFill>
        </p:spPr>
        <p:txBody>
          <a:bodyPr wrap="square" rtlCol="0">
            <a:spAutoFit/>
          </a:bodyPr>
          <a:lstStyle/>
          <a:p>
            <a:pPr algn="ctr"/>
            <a:r>
              <a:rPr lang="es-CO" b="1" dirty="0">
                <a:latin typeface="Arial" panose="020B0604020202020204" pitchFamily="34" charset="0"/>
                <a:cs typeface="Arial" panose="020B0604020202020204" pitchFamily="34" charset="0"/>
              </a:rPr>
              <a:t>CONTRATOS COMUNIDADES ENERGETICAS</a:t>
            </a:r>
          </a:p>
        </p:txBody>
      </p:sp>
      <p:graphicFrame>
        <p:nvGraphicFramePr>
          <p:cNvPr id="4" name="Tabla 3">
            <a:extLst>
              <a:ext uri="{FF2B5EF4-FFF2-40B4-BE49-F238E27FC236}">
                <a16:creationId xmlns:a16="http://schemas.microsoft.com/office/drawing/2014/main" id="{B8493C80-4B61-473E-9A2C-28431F72B349}"/>
              </a:ext>
            </a:extLst>
          </p:cNvPr>
          <p:cNvGraphicFramePr>
            <a:graphicFrameLocks noGrp="1"/>
          </p:cNvGraphicFramePr>
          <p:nvPr>
            <p:extLst>
              <p:ext uri="{D42A27DB-BD31-4B8C-83A1-F6EECF244321}">
                <p14:modId xmlns:p14="http://schemas.microsoft.com/office/powerpoint/2010/main" val="2704466599"/>
              </p:ext>
            </p:extLst>
          </p:nvPr>
        </p:nvGraphicFramePr>
        <p:xfrm>
          <a:off x="571501" y="1426236"/>
          <a:ext cx="10401299" cy="5159769"/>
        </p:xfrm>
        <a:graphic>
          <a:graphicData uri="http://schemas.openxmlformats.org/drawingml/2006/table">
            <a:tbl>
              <a:tblPr>
                <a:tableStyleId>{5C22544A-7EE6-4342-B048-85BDC9FD1C3A}</a:tableStyleId>
              </a:tblPr>
              <a:tblGrid>
                <a:gridCol w="520684">
                  <a:extLst>
                    <a:ext uri="{9D8B030D-6E8A-4147-A177-3AD203B41FA5}">
                      <a16:colId xmlns:a16="http://schemas.microsoft.com/office/drawing/2014/main" val="3507527734"/>
                    </a:ext>
                  </a:extLst>
                </a:gridCol>
                <a:gridCol w="1128151">
                  <a:extLst>
                    <a:ext uri="{9D8B030D-6E8A-4147-A177-3AD203B41FA5}">
                      <a16:colId xmlns:a16="http://schemas.microsoft.com/office/drawing/2014/main" val="725048762"/>
                    </a:ext>
                  </a:extLst>
                </a:gridCol>
                <a:gridCol w="1673630">
                  <a:extLst>
                    <a:ext uri="{9D8B030D-6E8A-4147-A177-3AD203B41FA5}">
                      <a16:colId xmlns:a16="http://schemas.microsoft.com/office/drawing/2014/main" val="3632606689"/>
                    </a:ext>
                  </a:extLst>
                </a:gridCol>
                <a:gridCol w="1363698">
                  <a:extLst>
                    <a:ext uri="{9D8B030D-6E8A-4147-A177-3AD203B41FA5}">
                      <a16:colId xmlns:a16="http://schemas.microsoft.com/office/drawing/2014/main" val="3628904585"/>
                    </a:ext>
                  </a:extLst>
                </a:gridCol>
                <a:gridCol w="1438082">
                  <a:extLst>
                    <a:ext uri="{9D8B030D-6E8A-4147-A177-3AD203B41FA5}">
                      <a16:colId xmlns:a16="http://schemas.microsoft.com/office/drawing/2014/main" val="1902420474"/>
                    </a:ext>
                  </a:extLst>
                </a:gridCol>
                <a:gridCol w="4277054">
                  <a:extLst>
                    <a:ext uri="{9D8B030D-6E8A-4147-A177-3AD203B41FA5}">
                      <a16:colId xmlns:a16="http://schemas.microsoft.com/office/drawing/2014/main" val="244068696"/>
                    </a:ext>
                  </a:extLst>
                </a:gridCol>
              </a:tblGrid>
              <a:tr h="197077">
                <a:tc rowSpan="2">
                  <a:txBody>
                    <a:bodyPr/>
                    <a:lstStyle/>
                    <a:p>
                      <a:pPr algn="ctr" rtl="0" fontAlgn="ctr"/>
                      <a:r>
                        <a:rPr lang="es-CO" sz="1200" b="1" u="none" strike="noStrike" dirty="0">
                          <a:effectLst/>
                        </a:rPr>
                        <a:t>No. </a:t>
                      </a:r>
                      <a:endParaRPr lang="es-CO" sz="1200" b="1" i="0" u="none" strike="noStrike" dirty="0">
                        <a:solidFill>
                          <a:srgbClr val="000000"/>
                        </a:solidFill>
                        <a:effectLst/>
                        <a:latin typeface="Helvetica" panose="020B0604020202020204" pitchFamily="34" charset="0"/>
                      </a:endParaRPr>
                    </a:p>
                  </a:txBody>
                  <a:tcPr marL="7552" marR="7552" marT="7552" marB="0" anchor="ctr"/>
                </a:tc>
                <a:tc rowSpan="2">
                  <a:txBody>
                    <a:bodyPr/>
                    <a:lstStyle/>
                    <a:p>
                      <a:pPr algn="ctr" rtl="0" fontAlgn="ctr"/>
                      <a:r>
                        <a:rPr lang="es-CO" sz="1200" b="1" u="none" strike="noStrike" dirty="0">
                          <a:effectLst/>
                        </a:rPr>
                        <a:t>CONTRATISTA </a:t>
                      </a:r>
                      <a:endParaRPr lang="es-CO" sz="1200" b="1" i="0" u="none" strike="noStrike" dirty="0">
                        <a:solidFill>
                          <a:srgbClr val="000000"/>
                        </a:solidFill>
                        <a:effectLst/>
                        <a:latin typeface="Helvetica" panose="020B0604020202020204" pitchFamily="34" charset="0"/>
                      </a:endParaRPr>
                    </a:p>
                  </a:txBody>
                  <a:tcPr marL="7552" marR="7552" marT="7552" marB="0" anchor="ctr"/>
                </a:tc>
                <a:tc rowSpan="2">
                  <a:txBody>
                    <a:bodyPr/>
                    <a:lstStyle/>
                    <a:p>
                      <a:pPr algn="ctr" rtl="0" fontAlgn="ctr"/>
                      <a:r>
                        <a:rPr lang="es-CO" sz="1200" b="1" u="none" strike="noStrike" dirty="0">
                          <a:effectLst/>
                        </a:rPr>
                        <a:t>CONTRATO</a:t>
                      </a:r>
                      <a:endParaRPr lang="es-CO" sz="1200" b="1" i="0" u="none" strike="noStrike" dirty="0">
                        <a:solidFill>
                          <a:srgbClr val="000000"/>
                        </a:solidFill>
                        <a:effectLst/>
                        <a:latin typeface="Helvetica" panose="020B0604020202020204" pitchFamily="34" charset="0"/>
                      </a:endParaRPr>
                    </a:p>
                  </a:txBody>
                  <a:tcPr marL="7552" marR="7552" marT="7552" marB="0" anchor="ctr"/>
                </a:tc>
                <a:tc rowSpan="2">
                  <a:txBody>
                    <a:bodyPr/>
                    <a:lstStyle/>
                    <a:p>
                      <a:pPr algn="ctr" rtl="0" fontAlgn="ctr"/>
                      <a:r>
                        <a:rPr lang="es-CO" sz="1200" b="1" u="none" strike="noStrike" dirty="0">
                          <a:effectLst/>
                        </a:rPr>
                        <a:t>MUNICIPIO</a:t>
                      </a:r>
                      <a:endParaRPr lang="es-CO" sz="1200" b="1" i="0" u="none" strike="noStrike" dirty="0">
                        <a:solidFill>
                          <a:srgbClr val="000000"/>
                        </a:solidFill>
                        <a:effectLst/>
                        <a:latin typeface="Helvetica" panose="020B0604020202020204" pitchFamily="34" charset="0"/>
                      </a:endParaRPr>
                    </a:p>
                  </a:txBody>
                  <a:tcPr marL="7552" marR="7552" marT="7552" marB="0" anchor="ctr"/>
                </a:tc>
                <a:tc rowSpan="2">
                  <a:txBody>
                    <a:bodyPr/>
                    <a:lstStyle/>
                    <a:p>
                      <a:pPr algn="ctr" rtl="0" fontAlgn="ctr"/>
                      <a:r>
                        <a:rPr lang="es-CO" sz="1200" b="1" u="none" strike="noStrike" dirty="0">
                          <a:effectLst/>
                        </a:rPr>
                        <a:t>PLAZO DE EJECUCIÓN </a:t>
                      </a:r>
                      <a:endParaRPr lang="es-CO" sz="1200" b="1" i="0" u="none" strike="noStrike" dirty="0">
                        <a:solidFill>
                          <a:srgbClr val="000000"/>
                        </a:solidFill>
                        <a:effectLst/>
                        <a:latin typeface="Helvetica" panose="020B0604020202020204" pitchFamily="34" charset="0"/>
                      </a:endParaRPr>
                    </a:p>
                  </a:txBody>
                  <a:tcPr marL="7552" marR="7552" marT="7552" marB="0" anchor="ctr"/>
                </a:tc>
                <a:tc>
                  <a:txBody>
                    <a:bodyPr/>
                    <a:lstStyle/>
                    <a:p>
                      <a:pPr algn="ctr" rtl="0" fontAlgn="ctr"/>
                      <a:r>
                        <a:rPr lang="es-CO" sz="1200" b="1" u="none" strike="noStrike">
                          <a:effectLst/>
                        </a:rPr>
                        <a:t>MOTIVO AMPLIACION </a:t>
                      </a:r>
                      <a:endParaRPr lang="es-CO" sz="1200" b="1" i="0" u="none" strike="noStrike">
                        <a:solidFill>
                          <a:srgbClr val="000000"/>
                        </a:solidFill>
                        <a:effectLst/>
                        <a:latin typeface="Aptos Narrow"/>
                      </a:endParaRPr>
                    </a:p>
                  </a:txBody>
                  <a:tcPr marL="7552" marR="7552" marT="7552" marB="0" anchor="ctr"/>
                </a:tc>
                <a:extLst>
                  <a:ext uri="{0D108BD9-81ED-4DB2-BD59-A6C34878D82A}">
                    <a16:rowId xmlns:a16="http://schemas.microsoft.com/office/drawing/2014/main" val="3912749148"/>
                  </a:ext>
                </a:extLst>
              </a:tr>
              <a:tr h="197077">
                <a:tc vMerge="1">
                  <a:txBody>
                    <a:bodyPr/>
                    <a:lstStyle/>
                    <a:p>
                      <a:endParaRPr lang="es-CO"/>
                    </a:p>
                  </a:txBody>
                  <a:tcPr/>
                </a:tc>
                <a:tc vMerge="1">
                  <a:txBody>
                    <a:bodyPr/>
                    <a:lstStyle/>
                    <a:p>
                      <a:endParaRPr lang="es-CO"/>
                    </a:p>
                  </a:txBody>
                  <a:tcPr/>
                </a:tc>
                <a:tc vMerge="1">
                  <a:txBody>
                    <a:bodyPr/>
                    <a:lstStyle/>
                    <a:p>
                      <a:endParaRPr lang="es-CO"/>
                    </a:p>
                  </a:txBody>
                  <a:tcPr/>
                </a:tc>
                <a:tc vMerge="1">
                  <a:txBody>
                    <a:bodyPr/>
                    <a:lstStyle/>
                    <a:p>
                      <a:endParaRPr lang="es-CO"/>
                    </a:p>
                  </a:txBody>
                  <a:tcPr/>
                </a:tc>
                <a:tc vMerge="1">
                  <a:txBody>
                    <a:bodyPr/>
                    <a:lstStyle/>
                    <a:p>
                      <a:endParaRPr lang="es-CO"/>
                    </a:p>
                  </a:txBody>
                  <a:tcPr/>
                </a:tc>
                <a:tc>
                  <a:txBody>
                    <a:bodyPr/>
                    <a:lstStyle/>
                    <a:p>
                      <a:pPr algn="ctr" rtl="0" fontAlgn="ctr"/>
                      <a:r>
                        <a:rPr lang="es-CO" sz="1200" b="1" u="none" strike="noStrike" dirty="0">
                          <a:effectLst/>
                        </a:rPr>
                        <a:t>PLAZO DE EJECUCIÓN</a:t>
                      </a:r>
                      <a:endParaRPr lang="es-CO" sz="1200" b="1" i="0" u="none" strike="noStrike" dirty="0">
                        <a:solidFill>
                          <a:srgbClr val="000000"/>
                        </a:solidFill>
                        <a:effectLst/>
                        <a:latin typeface="Aptos Narrow"/>
                      </a:endParaRPr>
                    </a:p>
                  </a:txBody>
                  <a:tcPr marL="7552" marR="7552" marT="7552" marB="0" anchor="ctr"/>
                </a:tc>
                <a:extLst>
                  <a:ext uri="{0D108BD9-81ED-4DB2-BD59-A6C34878D82A}">
                    <a16:rowId xmlns:a16="http://schemas.microsoft.com/office/drawing/2014/main" val="1303556361"/>
                  </a:ext>
                </a:extLst>
              </a:tr>
              <a:tr h="953123">
                <a:tc>
                  <a:txBody>
                    <a:bodyPr/>
                    <a:lstStyle/>
                    <a:p>
                      <a:pPr algn="r" rtl="0" fontAlgn="ctr"/>
                      <a:r>
                        <a:rPr lang="es-CO" sz="1000" u="none" strike="noStrike" dirty="0">
                          <a:effectLst/>
                        </a:rPr>
                        <a:t>6</a:t>
                      </a:r>
                      <a:endParaRPr lang="es-CO" sz="1000" b="0" i="0" u="none" strike="noStrike" dirty="0">
                        <a:solidFill>
                          <a:srgbClr val="000000"/>
                        </a:solidFill>
                        <a:effectLst/>
                        <a:latin typeface="Helvetica" panose="020B0604020202020204" pitchFamily="34" charset="0"/>
                      </a:endParaRPr>
                    </a:p>
                  </a:txBody>
                  <a:tcPr marL="7552" marR="7552" marT="7552" marB="0" anchor="ctr"/>
                </a:tc>
                <a:tc>
                  <a:txBody>
                    <a:bodyPr/>
                    <a:lstStyle/>
                    <a:p>
                      <a:pPr algn="l" rtl="0" fontAlgn="ctr"/>
                      <a:r>
                        <a:rPr lang="es-CO" sz="1000" u="none" strike="noStrike" dirty="0">
                          <a:effectLst/>
                        </a:rPr>
                        <a:t>GENSA SA ESP</a:t>
                      </a:r>
                      <a:endParaRPr lang="es-CO" sz="1000" b="0" i="0" u="none" strike="noStrike" dirty="0">
                        <a:solidFill>
                          <a:srgbClr val="000000"/>
                        </a:solidFill>
                        <a:effectLst/>
                        <a:latin typeface="Helvetica" panose="020B0604020202020204" pitchFamily="34" charset="0"/>
                      </a:endParaRPr>
                    </a:p>
                  </a:txBody>
                  <a:tcPr marL="7552" marR="7552" marT="7552" marB="0" anchor="ctr"/>
                </a:tc>
                <a:tc>
                  <a:txBody>
                    <a:bodyPr/>
                    <a:lstStyle/>
                    <a:p>
                      <a:pPr algn="ctr" rtl="0" fontAlgn="ctr"/>
                      <a:r>
                        <a:rPr lang="es-CO" sz="1000" u="none" strike="noStrike">
                          <a:effectLst/>
                        </a:rPr>
                        <a:t>GGC - 2055 - 2025</a:t>
                      </a:r>
                      <a:endParaRPr lang="es-CO" sz="1000" b="0" i="0" u="none" strike="noStrike">
                        <a:solidFill>
                          <a:srgbClr val="000000"/>
                        </a:solidFill>
                        <a:effectLst/>
                        <a:latin typeface="Helvetica" panose="020B0604020202020204" pitchFamily="34" charset="0"/>
                      </a:endParaRPr>
                    </a:p>
                  </a:txBody>
                  <a:tcPr marL="7552" marR="7552" marT="7552" marB="0" anchor="ctr"/>
                </a:tc>
                <a:tc>
                  <a:txBody>
                    <a:bodyPr/>
                    <a:lstStyle/>
                    <a:p>
                      <a:pPr algn="ctr" rtl="0" fontAlgn="ctr"/>
                      <a:r>
                        <a:rPr lang="es-CO" sz="1000" u="none" strike="noStrike" dirty="0">
                          <a:effectLst/>
                        </a:rPr>
                        <a:t>SAN MIGUEL -PUTUMAYO</a:t>
                      </a:r>
                      <a:endParaRPr lang="es-CO" sz="1000" b="0" i="0" u="none" strike="noStrike" dirty="0">
                        <a:solidFill>
                          <a:srgbClr val="000000"/>
                        </a:solidFill>
                        <a:effectLst/>
                        <a:latin typeface="Helvetica" panose="020B0604020202020204" pitchFamily="34" charset="0"/>
                      </a:endParaRPr>
                    </a:p>
                  </a:txBody>
                  <a:tcPr marL="7552" marR="7552" marT="7552" marB="0" anchor="ctr"/>
                </a:tc>
                <a:tc>
                  <a:txBody>
                    <a:bodyPr/>
                    <a:lstStyle/>
                    <a:p>
                      <a:pPr algn="ctr" rtl="0" fontAlgn="ctr"/>
                      <a:r>
                        <a:rPr lang="es-CO" sz="1000" u="none" strike="noStrike" dirty="0">
                          <a:effectLst/>
                        </a:rPr>
                        <a:t>31/12/2026</a:t>
                      </a:r>
                      <a:endParaRPr lang="es-CO" sz="1000" b="0" i="0" u="none" strike="noStrike" dirty="0">
                        <a:solidFill>
                          <a:srgbClr val="000000"/>
                        </a:solidFill>
                        <a:effectLst/>
                        <a:latin typeface="Helvetica" panose="020B0604020202020204" pitchFamily="34" charset="0"/>
                      </a:endParaRPr>
                    </a:p>
                  </a:txBody>
                  <a:tcPr marL="7552" marR="7552" marT="7552" marB="0" anchor="ctr"/>
                </a:tc>
                <a:tc>
                  <a:txBody>
                    <a:bodyPr/>
                    <a:lstStyle/>
                    <a:p>
                      <a:pPr marL="228600" indent="-228600" algn="ctr" fontAlgn="ctr">
                        <a:buFont typeface="Arial" panose="020B0604020202020204" pitchFamily="34" charset="0"/>
                        <a:buChar char="•"/>
                      </a:pPr>
                      <a:r>
                        <a:rPr lang="es-MX" sz="1000" u="none" strike="noStrike" dirty="0">
                          <a:effectLst/>
                        </a:rPr>
                        <a:t>zona de  intervención y la necesidad de surtir previamente los procesos de coordinación y autorización para el ingreso del personal técnico, social y operativo.</a:t>
                      </a:r>
                    </a:p>
                    <a:p>
                      <a:pPr marL="228600" indent="-228600" algn="ctr" fontAlgn="ctr">
                        <a:buFont typeface="Arial" panose="020B0604020202020204" pitchFamily="34" charset="0"/>
                        <a:buChar char="•"/>
                      </a:pPr>
                      <a:r>
                        <a:rPr lang="es-MX" sz="1000" u="none" strike="noStrike" dirty="0">
                          <a:effectLst/>
                        </a:rPr>
                        <a:t> Complejidad Logística, Dispersión Y Accesibilidad Territorial;  Restricciones de movilización de personas y transporte de materiales</a:t>
                      </a:r>
                    </a:p>
                    <a:p>
                      <a:pPr marL="228600" indent="-228600" algn="ctr" fontAlgn="ctr">
                        <a:buFont typeface="Arial" panose="020B0604020202020204" pitchFamily="34" charset="0"/>
                        <a:buChar char="•"/>
                      </a:pPr>
                      <a:r>
                        <a:rPr lang="es-MX" sz="1000" u="none" strike="noStrike" dirty="0">
                          <a:effectLst/>
                        </a:rPr>
                        <a:t> </a:t>
                      </a:r>
                      <a:r>
                        <a:rPr lang="es-MX" sz="1000" b="1" u="none" strike="noStrike" dirty="0">
                          <a:effectLst/>
                        </a:rPr>
                        <a:t>factores climáticos</a:t>
                      </a:r>
                      <a:endParaRPr lang="es-MX" sz="1000" b="1" i="0" u="none" strike="noStrike" dirty="0">
                        <a:solidFill>
                          <a:srgbClr val="000000"/>
                        </a:solidFill>
                        <a:effectLst/>
                        <a:latin typeface="Arial" panose="020B0604020202020204" pitchFamily="34" charset="0"/>
                      </a:endParaRPr>
                    </a:p>
                  </a:txBody>
                  <a:tcPr marL="7552" marR="7552" marT="7552" marB="0" anchor="ctr"/>
                </a:tc>
                <a:extLst>
                  <a:ext uri="{0D108BD9-81ED-4DB2-BD59-A6C34878D82A}">
                    <a16:rowId xmlns:a16="http://schemas.microsoft.com/office/drawing/2014/main" val="284123286"/>
                  </a:ext>
                </a:extLst>
              </a:tr>
              <a:tr h="953123">
                <a:tc>
                  <a:txBody>
                    <a:bodyPr/>
                    <a:lstStyle/>
                    <a:p>
                      <a:pPr algn="r" rtl="0" fontAlgn="ctr"/>
                      <a:r>
                        <a:rPr lang="es-CO" sz="1000" u="none" strike="noStrike">
                          <a:effectLst/>
                        </a:rPr>
                        <a:t>7</a:t>
                      </a:r>
                      <a:endParaRPr lang="es-CO" sz="1000" b="0" i="0" u="none" strike="noStrike">
                        <a:solidFill>
                          <a:srgbClr val="000000"/>
                        </a:solidFill>
                        <a:effectLst/>
                        <a:latin typeface="Helvetica" panose="020B0604020202020204" pitchFamily="34" charset="0"/>
                      </a:endParaRPr>
                    </a:p>
                  </a:txBody>
                  <a:tcPr marL="7552" marR="7552" marT="7552" marB="0" anchor="ctr"/>
                </a:tc>
                <a:tc>
                  <a:txBody>
                    <a:bodyPr/>
                    <a:lstStyle/>
                    <a:p>
                      <a:pPr algn="l" rtl="0" fontAlgn="ctr"/>
                      <a:r>
                        <a:rPr lang="es-CO" sz="1000" u="none" strike="noStrike" dirty="0">
                          <a:effectLst/>
                        </a:rPr>
                        <a:t>GENSA SA ESP</a:t>
                      </a:r>
                      <a:endParaRPr lang="es-CO" sz="1000" b="0" i="0" u="none" strike="noStrike" dirty="0">
                        <a:solidFill>
                          <a:srgbClr val="000000"/>
                        </a:solidFill>
                        <a:effectLst/>
                        <a:latin typeface="Helvetica" panose="020B0604020202020204" pitchFamily="34" charset="0"/>
                      </a:endParaRPr>
                    </a:p>
                  </a:txBody>
                  <a:tcPr marL="7552" marR="7552" marT="7552" marB="0" anchor="ctr"/>
                </a:tc>
                <a:tc>
                  <a:txBody>
                    <a:bodyPr/>
                    <a:lstStyle/>
                    <a:p>
                      <a:pPr algn="ctr" rtl="0" fontAlgn="ctr"/>
                      <a:r>
                        <a:rPr lang="es-CO" sz="1000" u="none" strike="noStrike">
                          <a:effectLst/>
                        </a:rPr>
                        <a:t>GGC - 2051 - 2025</a:t>
                      </a:r>
                      <a:endParaRPr lang="es-CO" sz="1000" b="0" i="0" u="none" strike="noStrike">
                        <a:solidFill>
                          <a:srgbClr val="000000"/>
                        </a:solidFill>
                        <a:effectLst/>
                        <a:latin typeface="Helvetica" panose="020B0604020202020204" pitchFamily="34" charset="0"/>
                      </a:endParaRPr>
                    </a:p>
                  </a:txBody>
                  <a:tcPr marL="7552" marR="7552" marT="7552" marB="0" anchor="ctr"/>
                </a:tc>
                <a:tc>
                  <a:txBody>
                    <a:bodyPr/>
                    <a:lstStyle/>
                    <a:p>
                      <a:pPr algn="ctr" rtl="0" fontAlgn="ctr"/>
                      <a:r>
                        <a:rPr lang="es-CO" sz="1000" u="none" strike="noStrike" dirty="0">
                          <a:effectLst/>
                        </a:rPr>
                        <a:t>VALLE DEL GUAMUEZ-PUTUMAYO</a:t>
                      </a:r>
                      <a:endParaRPr lang="es-CO" sz="1000" b="0" i="0" u="none" strike="noStrike" dirty="0">
                        <a:solidFill>
                          <a:srgbClr val="000000"/>
                        </a:solidFill>
                        <a:effectLst/>
                        <a:latin typeface="Helvetica" panose="020B0604020202020204" pitchFamily="34" charset="0"/>
                      </a:endParaRPr>
                    </a:p>
                  </a:txBody>
                  <a:tcPr marL="7552" marR="7552" marT="7552" marB="0" anchor="ctr"/>
                </a:tc>
                <a:tc>
                  <a:txBody>
                    <a:bodyPr/>
                    <a:lstStyle/>
                    <a:p>
                      <a:pPr algn="ctr" rtl="0" fontAlgn="ctr"/>
                      <a:r>
                        <a:rPr lang="es-CO" sz="1000" u="none" strike="noStrike">
                          <a:effectLst/>
                        </a:rPr>
                        <a:t>31/12/2026</a:t>
                      </a:r>
                      <a:endParaRPr lang="es-CO" sz="1000" b="0" i="0" u="none" strike="noStrike">
                        <a:solidFill>
                          <a:srgbClr val="000000"/>
                        </a:solidFill>
                        <a:effectLst/>
                        <a:latin typeface="Helvetica" panose="020B0604020202020204" pitchFamily="34" charset="0"/>
                      </a:endParaRPr>
                    </a:p>
                  </a:txBody>
                  <a:tcPr marL="7552" marR="7552" marT="7552" marB="0" anchor="ctr"/>
                </a:tc>
                <a:tc>
                  <a:txBody>
                    <a:bodyPr/>
                    <a:lstStyle/>
                    <a:p>
                      <a:pPr marL="171450" indent="-171450" algn="ctr" fontAlgn="ctr">
                        <a:buFont typeface="Arial" panose="020B0604020202020204" pitchFamily="34" charset="0"/>
                        <a:buChar char="•"/>
                      </a:pPr>
                      <a:r>
                        <a:rPr lang="es-MX" sz="1000" u="none" strike="noStrike" dirty="0">
                          <a:effectLst/>
                        </a:rPr>
                        <a:t>zona de  intervención y la necesidad de surtir previamente los procesos de coordinación y autorización para el ingreso del personal técnico,</a:t>
                      </a:r>
                    </a:p>
                    <a:p>
                      <a:pPr marL="171450" indent="-171450" algn="ctr" fontAlgn="ctr">
                        <a:buFont typeface="Arial" panose="020B0604020202020204" pitchFamily="34" charset="0"/>
                        <a:buChar char="•"/>
                      </a:pPr>
                      <a:r>
                        <a:rPr lang="es-MX" sz="1000" u="none" strike="noStrike" dirty="0">
                          <a:effectLst/>
                        </a:rPr>
                        <a:t> social y operativo; Fabricación de equipos</a:t>
                      </a:r>
                    </a:p>
                    <a:p>
                      <a:pPr marL="171450" indent="-171450" algn="ctr" fontAlgn="ctr">
                        <a:buFont typeface="Arial" panose="020B0604020202020204" pitchFamily="34" charset="0"/>
                        <a:buChar char="•"/>
                      </a:pPr>
                      <a:r>
                        <a:rPr lang="es-MX" sz="1000" u="none" strike="noStrike" dirty="0">
                          <a:effectLst/>
                        </a:rPr>
                        <a:t>Transporte al sitio del proyecto; </a:t>
                      </a:r>
                    </a:p>
                    <a:p>
                      <a:pPr marL="171450" indent="-171450" algn="ctr" fontAlgn="ctr">
                        <a:buFont typeface="Arial" panose="020B0604020202020204" pitchFamily="34" charset="0"/>
                        <a:buChar char="•"/>
                      </a:pPr>
                      <a:r>
                        <a:rPr lang="es-MX" sz="1000" u="none" strike="noStrike" dirty="0">
                          <a:effectLst/>
                        </a:rPr>
                        <a:t>Restricciones de movilización de personas y transporte de materiales</a:t>
                      </a:r>
                      <a:endParaRPr lang="es-MX" sz="1000" b="0" i="0" u="none" strike="noStrike" dirty="0">
                        <a:solidFill>
                          <a:srgbClr val="000000"/>
                        </a:solidFill>
                        <a:effectLst/>
                        <a:latin typeface="Arial" panose="020B0604020202020204" pitchFamily="34" charset="0"/>
                      </a:endParaRPr>
                    </a:p>
                  </a:txBody>
                  <a:tcPr marL="7552" marR="7552" marT="7552" marB="0" anchor="ctr"/>
                </a:tc>
                <a:extLst>
                  <a:ext uri="{0D108BD9-81ED-4DB2-BD59-A6C34878D82A}">
                    <a16:rowId xmlns:a16="http://schemas.microsoft.com/office/drawing/2014/main" val="2056568560"/>
                  </a:ext>
                </a:extLst>
              </a:tr>
              <a:tr h="953123">
                <a:tc>
                  <a:txBody>
                    <a:bodyPr/>
                    <a:lstStyle/>
                    <a:p>
                      <a:pPr algn="r" rtl="0" fontAlgn="ctr"/>
                      <a:r>
                        <a:rPr lang="es-CO" sz="1000" u="none" strike="noStrike">
                          <a:effectLst/>
                        </a:rPr>
                        <a:t>8</a:t>
                      </a:r>
                      <a:endParaRPr lang="es-CO" sz="1000" b="0" i="0" u="none" strike="noStrike">
                        <a:solidFill>
                          <a:srgbClr val="000000"/>
                        </a:solidFill>
                        <a:effectLst/>
                        <a:latin typeface="Helvetica" panose="020B0604020202020204" pitchFamily="34" charset="0"/>
                      </a:endParaRPr>
                    </a:p>
                  </a:txBody>
                  <a:tcPr marL="7552" marR="7552" marT="7552" marB="0" anchor="ctr"/>
                </a:tc>
                <a:tc>
                  <a:txBody>
                    <a:bodyPr/>
                    <a:lstStyle/>
                    <a:p>
                      <a:pPr algn="l" rtl="0" fontAlgn="ctr"/>
                      <a:r>
                        <a:rPr lang="es-CO" sz="1000" u="none" strike="noStrike" dirty="0">
                          <a:effectLst/>
                        </a:rPr>
                        <a:t>GENSA SA ESP</a:t>
                      </a:r>
                      <a:endParaRPr lang="es-CO" sz="1000" b="0" i="0" u="none" strike="noStrike" dirty="0">
                        <a:solidFill>
                          <a:srgbClr val="000000"/>
                        </a:solidFill>
                        <a:effectLst/>
                        <a:latin typeface="Helvetica" panose="020B0604020202020204" pitchFamily="34" charset="0"/>
                      </a:endParaRPr>
                    </a:p>
                  </a:txBody>
                  <a:tcPr marL="7552" marR="7552" marT="7552" marB="0" anchor="ctr"/>
                </a:tc>
                <a:tc>
                  <a:txBody>
                    <a:bodyPr/>
                    <a:lstStyle/>
                    <a:p>
                      <a:pPr algn="ctr" rtl="0" fontAlgn="ctr"/>
                      <a:r>
                        <a:rPr lang="es-CO" sz="1000" u="none" strike="noStrike" dirty="0">
                          <a:effectLst/>
                        </a:rPr>
                        <a:t>GGC - 2052 - 2025</a:t>
                      </a:r>
                      <a:endParaRPr lang="es-CO" sz="1000" b="0" i="0" u="none" strike="noStrike" dirty="0">
                        <a:solidFill>
                          <a:srgbClr val="000000"/>
                        </a:solidFill>
                        <a:effectLst/>
                        <a:latin typeface="Helvetica" panose="020B0604020202020204" pitchFamily="34" charset="0"/>
                      </a:endParaRPr>
                    </a:p>
                  </a:txBody>
                  <a:tcPr marL="7552" marR="7552" marT="7552" marB="0" anchor="ctr"/>
                </a:tc>
                <a:tc>
                  <a:txBody>
                    <a:bodyPr/>
                    <a:lstStyle/>
                    <a:p>
                      <a:pPr algn="ctr" rtl="0" fontAlgn="ctr"/>
                      <a:r>
                        <a:rPr lang="es-CO" sz="1000" u="none" strike="noStrike" dirty="0">
                          <a:effectLst/>
                        </a:rPr>
                        <a:t>VILLA GARZON -PUTUMAYO</a:t>
                      </a:r>
                      <a:endParaRPr lang="es-CO" sz="1000" b="0" i="0" u="none" strike="noStrike" dirty="0">
                        <a:solidFill>
                          <a:srgbClr val="000000"/>
                        </a:solidFill>
                        <a:effectLst/>
                        <a:latin typeface="Helvetica" panose="020B0604020202020204" pitchFamily="34" charset="0"/>
                      </a:endParaRPr>
                    </a:p>
                  </a:txBody>
                  <a:tcPr marL="7552" marR="7552" marT="7552" marB="0" anchor="ctr"/>
                </a:tc>
                <a:tc>
                  <a:txBody>
                    <a:bodyPr/>
                    <a:lstStyle/>
                    <a:p>
                      <a:pPr algn="ctr" rtl="0" fontAlgn="ctr"/>
                      <a:r>
                        <a:rPr lang="es-CO" sz="1000" u="none" strike="noStrike">
                          <a:effectLst/>
                        </a:rPr>
                        <a:t>31/12/2026</a:t>
                      </a:r>
                      <a:endParaRPr lang="es-CO" sz="1000" b="0" i="0" u="none" strike="noStrike">
                        <a:solidFill>
                          <a:srgbClr val="000000"/>
                        </a:solidFill>
                        <a:effectLst/>
                        <a:latin typeface="Helvetica" panose="020B0604020202020204" pitchFamily="34" charset="0"/>
                      </a:endParaRPr>
                    </a:p>
                  </a:txBody>
                  <a:tcPr marL="7552" marR="7552" marT="7552" marB="0" anchor="ctr"/>
                </a:tc>
                <a:tc>
                  <a:txBody>
                    <a:bodyPr/>
                    <a:lstStyle/>
                    <a:p>
                      <a:pPr marL="171450" indent="-171450" algn="ctr" fontAlgn="ctr">
                        <a:buFont typeface="Arial" panose="020B0604020202020204" pitchFamily="34" charset="0"/>
                        <a:buChar char="•"/>
                      </a:pPr>
                      <a:r>
                        <a:rPr lang="es-MX" sz="1000" u="none" strike="noStrike" dirty="0">
                          <a:effectLst/>
                        </a:rPr>
                        <a:t>zona de  intervención y la necesidad de surtir previamente los procesos de coordinación y autorización para el ingreso del personal técnico, social y operativo; </a:t>
                      </a:r>
                    </a:p>
                    <a:p>
                      <a:pPr marL="171450" indent="-171450" algn="ctr" fontAlgn="ctr">
                        <a:buFont typeface="Arial" panose="020B0604020202020204" pitchFamily="34" charset="0"/>
                        <a:buChar char="•"/>
                      </a:pPr>
                      <a:r>
                        <a:rPr lang="es-MX" sz="1000" u="none" strike="noStrike" dirty="0">
                          <a:effectLst/>
                        </a:rPr>
                        <a:t>Fabricación de equipos</a:t>
                      </a:r>
                    </a:p>
                    <a:p>
                      <a:pPr marL="171450" indent="-171450" algn="ctr" fontAlgn="ctr">
                        <a:buFont typeface="Arial" panose="020B0604020202020204" pitchFamily="34" charset="0"/>
                        <a:buChar char="•"/>
                      </a:pPr>
                      <a:r>
                        <a:rPr lang="es-MX" sz="1000" u="none" strike="noStrike" dirty="0">
                          <a:effectLst/>
                        </a:rPr>
                        <a:t>Transporte al sitio del proyecto; Restricciones de movilización de personas y transporte de materiales</a:t>
                      </a:r>
                      <a:endParaRPr lang="es-MX" sz="1000" b="0" i="0" u="none" strike="noStrike" dirty="0">
                        <a:solidFill>
                          <a:srgbClr val="000000"/>
                        </a:solidFill>
                        <a:effectLst/>
                        <a:latin typeface="Arial" panose="020B0604020202020204" pitchFamily="34" charset="0"/>
                      </a:endParaRPr>
                    </a:p>
                  </a:txBody>
                  <a:tcPr marL="7552" marR="7552" marT="7552" marB="0" anchor="ctr"/>
                </a:tc>
                <a:extLst>
                  <a:ext uri="{0D108BD9-81ED-4DB2-BD59-A6C34878D82A}">
                    <a16:rowId xmlns:a16="http://schemas.microsoft.com/office/drawing/2014/main" val="924948050"/>
                  </a:ext>
                </a:extLst>
              </a:tr>
              <a:tr h="953123">
                <a:tc>
                  <a:txBody>
                    <a:bodyPr/>
                    <a:lstStyle/>
                    <a:p>
                      <a:pPr algn="r" rtl="0" fontAlgn="ctr"/>
                      <a:r>
                        <a:rPr lang="es-CO" sz="1000" u="none" strike="noStrike">
                          <a:effectLst/>
                        </a:rPr>
                        <a:t>9</a:t>
                      </a:r>
                      <a:endParaRPr lang="es-CO" sz="1000" b="0" i="0" u="none" strike="noStrike">
                        <a:solidFill>
                          <a:srgbClr val="000000"/>
                        </a:solidFill>
                        <a:effectLst/>
                        <a:latin typeface="Helvetica" panose="020B0604020202020204" pitchFamily="34" charset="0"/>
                      </a:endParaRPr>
                    </a:p>
                  </a:txBody>
                  <a:tcPr marL="7552" marR="7552" marT="7552" marB="0" anchor="ctr"/>
                </a:tc>
                <a:tc>
                  <a:txBody>
                    <a:bodyPr/>
                    <a:lstStyle/>
                    <a:p>
                      <a:pPr algn="l" rtl="0" fontAlgn="ctr"/>
                      <a:r>
                        <a:rPr lang="es-CO" sz="1000" u="none" strike="noStrike">
                          <a:effectLst/>
                        </a:rPr>
                        <a:t>GENSA SA ESP</a:t>
                      </a:r>
                      <a:endParaRPr lang="es-CO" sz="1000" b="0" i="0" u="none" strike="noStrike">
                        <a:solidFill>
                          <a:srgbClr val="000000"/>
                        </a:solidFill>
                        <a:effectLst/>
                        <a:latin typeface="Helvetica" panose="020B0604020202020204" pitchFamily="34" charset="0"/>
                      </a:endParaRPr>
                    </a:p>
                  </a:txBody>
                  <a:tcPr marL="7552" marR="7552" marT="7552" marB="0" anchor="ctr"/>
                </a:tc>
                <a:tc>
                  <a:txBody>
                    <a:bodyPr/>
                    <a:lstStyle/>
                    <a:p>
                      <a:pPr algn="ctr" rtl="0" fontAlgn="ctr"/>
                      <a:r>
                        <a:rPr lang="es-CO" sz="1000" u="none" strike="noStrike">
                          <a:effectLst/>
                        </a:rPr>
                        <a:t>GGC - 2057 - 2025</a:t>
                      </a:r>
                      <a:endParaRPr lang="es-CO" sz="1000" b="0" i="0" u="none" strike="noStrike">
                        <a:solidFill>
                          <a:srgbClr val="000000"/>
                        </a:solidFill>
                        <a:effectLst/>
                        <a:latin typeface="Helvetica" panose="020B0604020202020204" pitchFamily="34" charset="0"/>
                      </a:endParaRPr>
                    </a:p>
                  </a:txBody>
                  <a:tcPr marL="7552" marR="7552" marT="7552" marB="0" anchor="ctr"/>
                </a:tc>
                <a:tc>
                  <a:txBody>
                    <a:bodyPr/>
                    <a:lstStyle/>
                    <a:p>
                      <a:pPr algn="ctr" rtl="0" fontAlgn="ctr"/>
                      <a:r>
                        <a:rPr lang="es-CO" sz="1000" u="none" strike="noStrike" dirty="0">
                          <a:effectLst/>
                        </a:rPr>
                        <a:t>PUERTO GUZMAN -PUTUMAYO</a:t>
                      </a:r>
                      <a:endParaRPr lang="es-CO" sz="1000" b="0" i="0" u="none" strike="noStrike" dirty="0">
                        <a:solidFill>
                          <a:srgbClr val="000000"/>
                        </a:solidFill>
                        <a:effectLst/>
                        <a:latin typeface="Helvetica" panose="020B0604020202020204" pitchFamily="34" charset="0"/>
                      </a:endParaRPr>
                    </a:p>
                  </a:txBody>
                  <a:tcPr marL="7552" marR="7552" marT="7552" marB="0" anchor="ctr"/>
                </a:tc>
                <a:tc>
                  <a:txBody>
                    <a:bodyPr/>
                    <a:lstStyle/>
                    <a:p>
                      <a:pPr algn="ctr" rtl="0" fontAlgn="ctr"/>
                      <a:r>
                        <a:rPr lang="es-CO" sz="1000" u="none" strike="noStrike" dirty="0">
                          <a:effectLst/>
                        </a:rPr>
                        <a:t>31/12/2026</a:t>
                      </a:r>
                      <a:endParaRPr lang="es-CO" sz="1000" b="0" i="0" u="none" strike="noStrike" dirty="0">
                        <a:solidFill>
                          <a:srgbClr val="000000"/>
                        </a:solidFill>
                        <a:effectLst/>
                        <a:latin typeface="Helvetica" panose="020B0604020202020204" pitchFamily="34" charset="0"/>
                      </a:endParaRPr>
                    </a:p>
                  </a:txBody>
                  <a:tcPr marL="7552" marR="7552" marT="7552" marB="0" anchor="ctr"/>
                </a:tc>
                <a:tc>
                  <a:txBody>
                    <a:bodyPr/>
                    <a:lstStyle/>
                    <a:p>
                      <a:pPr marL="171450" indent="-171450" algn="ctr" fontAlgn="ctr">
                        <a:buFont typeface="Arial" panose="020B0604020202020204" pitchFamily="34" charset="0"/>
                        <a:buChar char="•"/>
                      </a:pPr>
                      <a:r>
                        <a:rPr lang="es-MX" sz="1000" u="none" strike="noStrike" dirty="0">
                          <a:effectLst/>
                        </a:rPr>
                        <a:t>zona de  intervención y la necesidad de surtir previamente los procesos de coordinación y autorización para el ingreso del personal técnico, social y operativo; Fabricación de equipos.</a:t>
                      </a:r>
                    </a:p>
                    <a:p>
                      <a:pPr marL="171450" indent="-171450" algn="ctr" fontAlgn="ctr">
                        <a:buFont typeface="Arial" panose="020B0604020202020204" pitchFamily="34" charset="0"/>
                        <a:buChar char="•"/>
                      </a:pPr>
                      <a:r>
                        <a:rPr lang="es-MX" sz="1000" u="none" strike="noStrike" dirty="0">
                          <a:effectLst/>
                        </a:rPr>
                        <a:t>Transporte al sitio del proyecto; Restricciones de movilización de personas y transporte de materiales</a:t>
                      </a:r>
                      <a:endParaRPr lang="es-MX" sz="1000" b="0" i="0" u="none" strike="noStrike" dirty="0">
                        <a:solidFill>
                          <a:srgbClr val="000000"/>
                        </a:solidFill>
                        <a:effectLst/>
                        <a:latin typeface="Arial" panose="020B0604020202020204" pitchFamily="34" charset="0"/>
                      </a:endParaRPr>
                    </a:p>
                  </a:txBody>
                  <a:tcPr marL="7552" marR="7552" marT="7552" marB="0" anchor="ctr"/>
                </a:tc>
                <a:extLst>
                  <a:ext uri="{0D108BD9-81ED-4DB2-BD59-A6C34878D82A}">
                    <a16:rowId xmlns:a16="http://schemas.microsoft.com/office/drawing/2014/main" val="2589038806"/>
                  </a:ext>
                </a:extLst>
              </a:tr>
              <a:tr h="953123">
                <a:tc>
                  <a:txBody>
                    <a:bodyPr/>
                    <a:lstStyle/>
                    <a:p>
                      <a:pPr algn="r" rtl="0" fontAlgn="ctr"/>
                      <a:r>
                        <a:rPr lang="es-CO" sz="1000" u="none" strike="noStrike">
                          <a:effectLst/>
                        </a:rPr>
                        <a:t>10</a:t>
                      </a:r>
                      <a:endParaRPr lang="es-CO" sz="1000" b="0" i="0" u="none" strike="noStrike">
                        <a:solidFill>
                          <a:srgbClr val="000000"/>
                        </a:solidFill>
                        <a:effectLst/>
                        <a:latin typeface="Helvetica" panose="020B0604020202020204" pitchFamily="34" charset="0"/>
                      </a:endParaRPr>
                    </a:p>
                  </a:txBody>
                  <a:tcPr marL="7552" marR="7552" marT="7552" marB="0" anchor="ctr"/>
                </a:tc>
                <a:tc>
                  <a:txBody>
                    <a:bodyPr/>
                    <a:lstStyle/>
                    <a:p>
                      <a:pPr algn="l" rtl="0" fontAlgn="ctr"/>
                      <a:r>
                        <a:rPr lang="es-CO" sz="1000" u="none" strike="noStrike" dirty="0">
                          <a:effectLst/>
                        </a:rPr>
                        <a:t>GENSA SA ESP</a:t>
                      </a:r>
                      <a:endParaRPr lang="es-CO" sz="1000" b="0" i="0" u="none" strike="noStrike" dirty="0">
                        <a:solidFill>
                          <a:srgbClr val="000000"/>
                        </a:solidFill>
                        <a:effectLst/>
                        <a:latin typeface="Helvetica" panose="020B0604020202020204" pitchFamily="34" charset="0"/>
                      </a:endParaRPr>
                    </a:p>
                  </a:txBody>
                  <a:tcPr marL="7552" marR="7552" marT="7552" marB="0" anchor="ctr"/>
                </a:tc>
                <a:tc>
                  <a:txBody>
                    <a:bodyPr/>
                    <a:lstStyle/>
                    <a:p>
                      <a:pPr algn="ctr" rtl="0" fontAlgn="ctr"/>
                      <a:r>
                        <a:rPr lang="es-CO" sz="1000" u="none" strike="noStrike">
                          <a:effectLst/>
                        </a:rPr>
                        <a:t>GGC - 2054 - 2025</a:t>
                      </a:r>
                      <a:endParaRPr lang="es-CO" sz="1000" b="0" i="0" u="none" strike="noStrike">
                        <a:solidFill>
                          <a:srgbClr val="000000"/>
                        </a:solidFill>
                        <a:effectLst/>
                        <a:latin typeface="Helvetica" panose="020B0604020202020204" pitchFamily="34" charset="0"/>
                      </a:endParaRPr>
                    </a:p>
                  </a:txBody>
                  <a:tcPr marL="7552" marR="7552" marT="7552" marB="0" anchor="ctr"/>
                </a:tc>
                <a:tc>
                  <a:txBody>
                    <a:bodyPr/>
                    <a:lstStyle/>
                    <a:p>
                      <a:pPr algn="ctr" rtl="0" fontAlgn="ctr"/>
                      <a:r>
                        <a:rPr lang="es-CO" sz="1000" u="none" strike="noStrike">
                          <a:effectLst/>
                        </a:rPr>
                        <a:t>CARTAGENA DEL CHAIRA- CAQUETA</a:t>
                      </a:r>
                      <a:endParaRPr lang="es-CO" sz="1000" b="0" i="0" u="none" strike="noStrike">
                        <a:solidFill>
                          <a:srgbClr val="000000"/>
                        </a:solidFill>
                        <a:effectLst/>
                        <a:latin typeface="Helvetica" panose="020B0604020202020204" pitchFamily="34" charset="0"/>
                      </a:endParaRPr>
                    </a:p>
                  </a:txBody>
                  <a:tcPr marL="7552" marR="7552" marT="7552" marB="0" anchor="ctr"/>
                </a:tc>
                <a:tc>
                  <a:txBody>
                    <a:bodyPr/>
                    <a:lstStyle/>
                    <a:p>
                      <a:pPr algn="ctr" rtl="0" fontAlgn="ctr"/>
                      <a:r>
                        <a:rPr lang="es-CO" sz="1000" u="none" strike="noStrike">
                          <a:effectLst/>
                        </a:rPr>
                        <a:t>31/12/2026</a:t>
                      </a:r>
                      <a:endParaRPr lang="es-CO" sz="1000" b="0" i="0" u="none" strike="noStrike">
                        <a:solidFill>
                          <a:srgbClr val="000000"/>
                        </a:solidFill>
                        <a:effectLst/>
                        <a:latin typeface="Helvetica" panose="020B0604020202020204" pitchFamily="34" charset="0"/>
                      </a:endParaRPr>
                    </a:p>
                  </a:txBody>
                  <a:tcPr marL="7552" marR="7552" marT="7552" marB="0" anchor="ctr"/>
                </a:tc>
                <a:tc>
                  <a:txBody>
                    <a:bodyPr/>
                    <a:lstStyle/>
                    <a:p>
                      <a:pPr marL="171450" indent="-171450" algn="ctr" fontAlgn="ctr">
                        <a:buFont typeface="Arial" panose="020B0604020202020204" pitchFamily="34" charset="0"/>
                        <a:buChar char="•"/>
                      </a:pPr>
                      <a:r>
                        <a:rPr lang="es-MX" sz="1000" u="none" strike="noStrike" dirty="0">
                          <a:effectLst/>
                        </a:rPr>
                        <a:t>Situaciones de orden público y seguridad</a:t>
                      </a:r>
                    </a:p>
                    <a:p>
                      <a:pPr marL="171450" indent="-171450" algn="ctr" fontAlgn="ctr">
                        <a:buFont typeface="Arial" panose="020B0604020202020204" pitchFamily="34" charset="0"/>
                        <a:buChar char="•"/>
                      </a:pPr>
                      <a:r>
                        <a:rPr lang="es-MX" sz="1000" u="none" strike="noStrike" dirty="0">
                          <a:effectLst/>
                        </a:rPr>
                        <a:t>Restricciones de movilidad</a:t>
                      </a:r>
                    </a:p>
                    <a:p>
                      <a:pPr marL="171450" indent="-171450" algn="ctr" fontAlgn="ctr">
                        <a:buFont typeface="Arial" panose="020B0604020202020204" pitchFamily="34" charset="0"/>
                        <a:buChar char="•"/>
                      </a:pPr>
                      <a:r>
                        <a:rPr lang="es-MX" sz="1000" u="none" strike="noStrike" dirty="0">
                          <a:effectLst/>
                        </a:rPr>
                        <a:t>Condiciones logísticas y geográficas del proyecto</a:t>
                      </a:r>
                    </a:p>
                    <a:p>
                      <a:pPr marL="171450" indent="-171450" algn="ctr" fontAlgn="ctr">
                        <a:buFont typeface="Arial" panose="020B0604020202020204" pitchFamily="34" charset="0"/>
                        <a:buChar char="•"/>
                      </a:pPr>
                      <a:r>
                        <a:rPr lang="es-MX" sz="1000" u="none" strike="noStrike" dirty="0">
                          <a:effectLst/>
                        </a:rPr>
                        <a:t>Complejidad Logística, Dispersión Y Accesibilidad Territorial </a:t>
                      </a:r>
                    </a:p>
                    <a:p>
                      <a:pPr marL="171450" indent="-171450" algn="ctr" fontAlgn="ctr">
                        <a:buFont typeface="Arial" panose="020B0604020202020204" pitchFamily="34" charset="0"/>
                        <a:buChar char="•"/>
                      </a:pPr>
                      <a:r>
                        <a:rPr lang="es-MX" sz="1000" u="none" strike="noStrike" dirty="0">
                          <a:effectLst/>
                        </a:rPr>
                        <a:t>Restricciones de movilización de personas y transporte de materiales </a:t>
                      </a:r>
                      <a:endParaRPr lang="es-MX" sz="1000" b="0" i="0" u="none" strike="noStrike" dirty="0">
                        <a:solidFill>
                          <a:srgbClr val="000000"/>
                        </a:solidFill>
                        <a:effectLst/>
                        <a:latin typeface="Arial" panose="020B0604020202020204" pitchFamily="34" charset="0"/>
                      </a:endParaRPr>
                    </a:p>
                  </a:txBody>
                  <a:tcPr marL="7552" marR="7552" marT="7552" marB="0" anchor="ctr"/>
                </a:tc>
                <a:extLst>
                  <a:ext uri="{0D108BD9-81ED-4DB2-BD59-A6C34878D82A}">
                    <a16:rowId xmlns:a16="http://schemas.microsoft.com/office/drawing/2014/main" val="2189157134"/>
                  </a:ext>
                </a:extLst>
              </a:tr>
            </a:tbl>
          </a:graphicData>
        </a:graphic>
      </p:graphicFrame>
    </p:spTree>
    <p:extLst>
      <p:ext uri="{BB962C8B-B14F-4D97-AF65-F5344CB8AC3E}">
        <p14:creationId xmlns:p14="http://schemas.microsoft.com/office/powerpoint/2010/main" val="39698742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232AA4-4C48-1749-FAC3-778BF01A0C47}"/>
            </a:ext>
          </a:extLst>
        </p:cNvPr>
        <p:cNvGrpSpPr/>
        <p:nvPr/>
      </p:nvGrpSpPr>
      <p:grpSpPr>
        <a:xfrm>
          <a:off x="0" y="0"/>
          <a:ext cx="0" cy="0"/>
          <a:chOff x="0" y="0"/>
          <a:chExt cx="0" cy="0"/>
        </a:xfrm>
      </p:grpSpPr>
      <p:sp>
        <p:nvSpPr>
          <p:cNvPr id="2" name="CuadroTexto 1">
            <a:extLst>
              <a:ext uri="{FF2B5EF4-FFF2-40B4-BE49-F238E27FC236}">
                <a16:creationId xmlns:a16="http://schemas.microsoft.com/office/drawing/2014/main" id="{B862B7F9-C526-AAED-6475-F71E9D05914F}"/>
              </a:ext>
            </a:extLst>
          </p:cNvPr>
          <p:cNvSpPr txBox="1"/>
          <p:nvPr/>
        </p:nvSpPr>
        <p:spPr>
          <a:xfrm>
            <a:off x="419101" y="1066800"/>
            <a:ext cx="11353800" cy="369332"/>
          </a:xfrm>
          <a:prstGeom prst="rect">
            <a:avLst/>
          </a:prstGeom>
          <a:solidFill>
            <a:srgbClr val="FFC000"/>
          </a:solidFill>
        </p:spPr>
        <p:txBody>
          <a:bodyPr wrap="square" rtlCol="0">
            <a:spAutoFit/>
          </a:bodyPr>
          <a:lstStyle/>
          <a:p>
            <a:pPr algn="ctr"/>
            <a:r>
              <a:rPr lang="es-CO" b="1" dirty="0">
                <a:latin typeface="Arial" panose="020B0604020202020204" pitchFamily="34" charset="0"/>
                <a:cs typeface="Arial" panose="020B0604020202020204" pitchFamily="34" charset="0"/>
              </a:rPr>
              <a:t>CONTRATOS COMUNIDADES ENERGETICAS</a:t>
            </a:r>
          </a:p>
        </p:txBody>
      </p:sp>
      <p:graphicFrame>
        <p:nvGraphicFramePr>
          <p:cNvPr id="3" name="Tabla 2">
            <a:extLst>
              <a:ext uri="{FF2B5EF4-FFF2-40B4-BE49-F238E27FC236}">
                <a16:creationId xmlns:a16="http://schemas.microsoft.com/office/drawing/2014/main" id="{673B903C-69A9-4EE0-9921-7B7EEEE87901}"/>
              </a:ext>
            </a:extLst>
          </p:cNvPr>
          <p:cNvGraphicFramePr>
            <a:graphicFrameLocks noGrp="1"/>
          </p:cNvGraphicFramePr>
          <p:nvPr>
            <p:extLst>
              <p:ext uri="{D42A27DB-BD31-4B8C-83A1-F6EECF244321}">
                <p14:modId xmlns:p14="http://schemas.microsoft.com/office/powerpoint/2010/main" val="3032551627"/>
              </p:ext>
            </p:extLst>
          </p:nvPr>
        </p:nvGraphicFramePr>
        <p:xfrm>
          <a:off x="419098" y="1436132"/>
          <a:ext cx="11353798" cy="5316934"/>
        </p:xfrm>
        <a:graphic>
          <a:graphicData uri="http://schemas.openxmlformats.org/drawingml/2006/table">
            <a:tbl>
              <a:tblPr>
                <a:tableStyleId>{5C22544A-7EE6-4342-B048-85BDC9FD1C3A}</a:tableStyleId>
              </a:tblPr>
              <a:tblGrid>
                <a:gridCol w="479738">
                  <a:extLst>
                    <a:ext uri="{9D8B030D-6E8A-4147-A177-3AD203B41FA5}">
                      <a16:colId xmlns:a16="http://schemas.microsoft.com/office/drawing/2014/main" val="1691687263"/>
                    </a:ext>
                  </a:extLst>
                </a:gridCol>
                <a:gridCol w="1425888">
                  <a:extLst>
                    <a:ext uri="{9D8B030D-6E8A-4147-A177-3AD203B41FA5}">
                      <a16:colId xmlns:a16="http://schemas.microsoft.com/office/drawing/2014/main" val="2699749520"/>
                    </a:ext>
                  </a:extLst>
                </a:gridCol>
                <a:gridCol w="1292628">
                  <a:extLst>
                    <a:ext uri="{9D8B030D-6E8A-4147-A177-3AD203B41FA5}">
                      <a16:colId xmlns:a16="http://schemas.microsoft.com/office/drawing/2014/main" val="2906293135"/>
                    </a:ext>
                  </a:extLst>
                </a:gridCol>
                <a:gridCol w="1359256">
                  <a:extLst>
                    <a:ext uri="{9D8B030D-6E8A-4147-A177-3AD203B41FA5}">
                      <a16:colId xmlns:a16="http://schemas.microsoft.com/office/drawing/2014/main" val="4065647816"/>
                    </a:ext>
                  </a:extLst>
                </a:gridCol>
                <a:gridCol w="1292628">
                  <a:extLst>
                    <a:ext uri="{9D8B030D-6E8A-4147-A177-3AD203B41FA5}">
                      <a16:colId xmlns:a16="http://schemas.microsoft.com/office/drawing/2014/main" val="3654026400"/>
                    </a:ext>
                  </a:extLst>
                </a:gridCol>
                <a:gridCol w="5503660">
                  <a:extLst>
                    <a:ext uri="{9D8B030D-6E8A-4147-A177-3AD203B41FA5}">
                      <a16:colId xmlns:a16="http://schemas.microsoft.com/office/drawing/2014/main" val="3456183165"/>
                    </a:ext>
                  </a:extLst>
                </a:gridCol>
              </a:tblGrid>
              <a:tr h="171494">
                <a:tc rowSpan="2">
                  <a:txBody>
                    <a:bodyPr/>
                    <a:lstStyle/>
                    <a:p>
                      <a:pPr algn="ctr" rtl="0" fontAlgn="ctr"/>
                      <a:r>
                        <a:rPr lang="es-CO" sz="1100" b="1" u="none" strike="noStrike" dirty="0">
                          <a:effectLst/>
                        </a:rPr>
                        <a:t>No. </a:t>
                      </a:r>
                      <a:endParaRPr lang="es-CO" sz="1100" b="1" i="0" u="none" strike="noStrike" dirty="0">
                        <a:solidFill>
                          <a:srgbClr val="000000"/>
                        </a:solidFill>
                        <a:effectLst/>
                        <a:latin typeface="Helvetica" panose="020B0604020202020204" pitchFamily="34" charset="0"/>
                      </a:endParaRPr>
                    </a:p>
                  </a:txBody>
                  <a:tcPr marL="4173" marR="4173" marT="4173" marB="0" anchor="ctr"/>
                </a:tc>
                <a:tc rowSpan="2">
                  <a:txBody>
                    <a:bodyPr/>
                    <a:lstStyle/>
                    <a:p>
                      <a:pPr algn="ctr" rtl="0" fontAlgn="ctr"/>
                      <a:r>
                        <a:rPr lang="es-CO" sz="1100" b="1" u="none" strike="noStrike" dirty="0">
                          <a:effectLst/>
                        </a:rPr>
                        <a:t>CONTRATISTA </a:t>
                      </a:r>
                      <a:endParaRPr lang="es-CO" sz="1100" b="1" i="0" u="none" strike="noStrike" dirty="0">
                        <a:solidFill>
                          <a:srgbClr val="000000"/>
                        </a:solidFill>
                        <a:effectLst/>
                        <a:latin typeface="Helvetica" panose="020B0604020202020204" pitchFamily="34" charset="0"/>
                      </a:endParaRPr>
                    </a:p>
                  </a:txBody>
                  <a:tcPr marL="4173" marR="4173" marT="4173" marB="0" anchor="ctr"/>
                </a:tc>
                <a:tc rowSpan="2">
                  <a:txBody>
                    <a:bodyPr/>
                    <a:lstStyle/>
                    <a:p>
                      <a:pPr algn="ctr" rtl="0" fontAlgn="ctr"/>
                      <a:r>
                        <a:rPr lang="es-CO" sz="1100" b="1" u="none" strike="noStrike" dirty="0">
                          <a:effectLst/>
                        </a:rPr>
                        <a:t>CONTRATO</a:t>
                      </a:r>
                      <a:endParaRPr lang="es-CO" sz="1100" b="1" i="0" u="none" strike="noStrike" dirty="0">
                        <a:solidFill>
                          <a:srgbClr val="000000"/>
                        </a:solidFill>
                        <a:effectLst/>
                        <a:latin typeface="Helvetica" panose="020B0604020202020204" pitchFamily="34" charset="0"/>
                      </a:endParaRPr>
                    </a:p>
                  </a:txBody>
                  <a:tcPr marL="4173" marR="4173" marT="4173" marB="0" anchor="ctr"/>
                </a:tc>
                <a:tc rowSpan="2">
                  <a:txBody>
                    <a:bodyPr/>
                    <a:lstStyle/>
                    <a:p>
                      <a:pPr algn="ctr" rtl="0" fontAlgn="ctr"/>
                      <a:r>
                        <a:rPr lang="es-CO" sz="1100" b="1" u="none" strike="noStrike" dirty="0">
                          <a:effectLst/>
                        </a:rPr>
                        <a:t>MUNICIPIO</a:t>
                      </a:r>
                      <a:endParaRPr lang="es-CO" sz="1100" b="1" i="0" u="none" strike="noStrike" dirty="0">
                        <a:solidFill>
                          <a:srgbClr val="000000"/>
                        </a:solidFill>
                        <a:effectLst/>
                        <a:latin typeface="Helvetica" panose="020B0604020202020204" pitchFamily="34" charset="0"/>
                      </a:endParaRPr>
                    </a:p>
                  </a:txBody>
                  <a:tcPr marL="4173" marR="4173" marT="4173" marB="0" anchor="ctr"/>
                </a:tc>
                <a:tc rowSpan="2">
                  <a:txBody>
                    <a:bodyPr/>
                    <a:lstStyle/>
                    <a:p>
                      <a:pPr algn="ctr" rtl="0" fontAlgn="ctr"/>
                      <a:r>
                        <a:rPr lang="es-CO" sz="1100" b="1" u="none" strike="noStrike" dirty="0">
                          <a:effectLst/>
                        </a:rPr>
                        <a:t>PLAZO DE EJECUCIÓN </a:t>
                      </a:r>
                      <a:endParaRPr lang="es-CO" sz="1100" b="1" i="0" u="none" strike="noStrike" dirty="0">
                        <a:solidFill>
                          <a:srgbClr val="000000"/>
                        </a:solidFill>
                        <a:effectLst/>
                        <a:latin typeface="Helvetica" panose="020B0604020202020204" pitchFamily="34" charset="0"/>
                      </a:endParaRPr>
                    </a:p>
                  </a:txBody>
                  <a:tcPr marL="4173" marR="4173" marT="4173" marB="0" anchor="ctr"/>
                </a:tc>
                <a:tc>
                  <a:txBody>
                    <a:bodyPr/>
                    <a:lstStyle/>
                    <a:p>
                      <a:pPr algn="ctr" rtl="0" fontAlgn="ctr"/>
                      <a:r>
                        <a:rPr lang="es-CO" sz="1100" b="1" u="none" strike="noStrike">
                          <a:effectLst/>
                        </a:rPr>
                        <a:t>MOTIVO AMPLIACION </a:t>
                      </a:r>
                      <a:endParaRPr lang="es-CO" sz="1100" b="1" i="0" u="none" strike="noStrike">
                        <a:solidFill>
                          <a:srgbClr val="000000"/>
                        </a:solidFill>
                        <a:effectLst/>
                        <a:latin typeface="Aptos Narrow"/>
                      </a:endParaRPr>
                    </a:p>
                  </a:txBody>
                  <a:tcPr marL="4173" marR="4173" marT="4173" marB="0" anchor="ctr"/>
                </a:tc>
                <a:extLst>
                  <a:ext uri="{0D108BD9-81ED-4DB2-BD59-A6C34878D82A}">
                    <a16:rowId xmlns:a16="http://schemas.microsoft.com/office/drawing/2014/main" val="620051799"/>
                  </a:ext>
                </a:extLst>
              </a:tr>
              <a:tr h="171494">
                <a:tc vMerge="1">
                  <a:txBody>
                    <a:bodyPr/>
                    <a:lstStyle/>
                    <a:p>
                      <a:endParaRPr lang="es-CO"/>
                    </a:p>
                  </a:txBody>
                  <a:tcPr/>
                </a:tc>
                <a:tc vMerge="1">
                  <a:txBody>
                    <a:bodyPr/>
                    <a:lstStyle/>
                    <a:p>
                      <a:endParaRPr lang="es-CO"/>
                    </a:p>
                  </a:txBody>
                  <a:tcPr/>
                </a:tc>
                <a:tc vMerge="1">
                  <a:txBody>
                    <a:bodyPr/>
                    <a:lstStyle/>
                    <a:p>
                      <a:endParaRPr lang="es-CO"/>
                    </a:p>
                  </a:txBody>
                  <a:tcPr/>
                </a:tc>
                <a:tc vMerge="1">
                  <a:txBody>
                    <a:bodyPr/>
                    <a:lstStyle/>
                    <a:p>
                      <a:endParaRPr lang="es-CO"/>
                    </a:p>
                  </a:txBody>
                  <a:tcPr/>
                </a:tc>
                <a:tc vMerge="1">
                  <a:txBody>
                    <a:bodyPr/>
                    <a:lstStyle/>
                    <a:p>
                      <a:endParaRPr lang="es-CO"/>
                    </a:p>
                  </a:txBody>
                  <a:tcPr/>
                </a:tc>
                <a:tc>
                  <a:txBody>
                    <a:bodyPr/>
                    <a:lstStyle/>
                    <a:p>
                      <a:pPr algn="ctr" rtl="0" fontAlgn="ctr"/>
                      <a:r>
                        <a:rPr lang="es-CO" sz="1100" b="1" u="none" strike="noStrike" dirty="0">
                          <a:effectLst/>
                        </a:rPr>
                        <a:t>PLAZO DE EJECUCIÓN</a:t>
                      </a:r>
                      <a:endParaRPr lang="es-CO" sz="1100" b="1" i="0" u="none" strike="noStrike" dirty="0">
                        <a:solidFill>
                          <a:srgbClr val="000000"/>
                        </a:solidFill>
                        <a:effectLst/>
                        <a:latin typeface="Aptos Narrow"/>
                      </a:endParaRPr>
                    </a:p>
                  </a:txBody>
                  <a:tcPr marL="4173" marR="4173" marT="4173" marB="0" anchor="ctr"/>
                </a:tc>
                <a:extLst>
                  <a:ext uri="{0D108BD9-81ED-4DB2-BD59-A6C34878D82A}">
                    <a16:rowId xmlns:a16="http://schemas.microsoft.com/office/drawing/2014/main" val="2942810331"/>
                  </a:ext>
                </a:extLst>
              </a:tr>
              <a:tr h="414880">
                <a:tc>
                  <a:txBody>
                    <a:bodyPr/>
                    <a:lstStyle/>
                    <a:p>
                      <a:pPr algn="r" rtl="0" fontAlgn="ctr"/>
                      <a:r>
                        <a:rPr lang="es-CO" sz="900" u="none" strike="noStrike" dirty="0">
                          <a:effectLst/>
                        </a:rPr>
                        <a:t>11</a:t>
                      </a:r>
                      <a:endParaRPr lang="es-CO" sz="900" b="0" i="0" u="none" strike="noStrike" dirty="0">
                        <a:solidFill>
                          <a:srgbClr val="000000"/>
                        </a:solidFill>
                        <a:effectLst/>
                        <a:latin typeface="Helvetica" panose="020B0604020202020204" pitchFamily="34" charset="0"/>
                      </a:endParaRPr>
                    </a:p>
                  </a:txBody>
                  <a:tcPr marL="4173" marR="4173" marT="4173" marB="0" anchor="ctr"/>
                </a:tc>
                <a:tc>
                  <a:txBody>
                    <a:bodyPr/>
                    <a:lstStyle/>
                    <a:p>
                      <a:pPr algn="l" rtl="0" fontAlgn="ctr"/>
                      <a:r>
                        <a:rPr lang="es-CO" sz="900" u="none" strike="noStrike" dirty="0">
                          <a:effectLst/>
                        </a:rPr>
                        <a:t>ELECTROCAQUETA </a:t>
                      </a:r>
                      <a:endParaRPr lang="es-CO" sz="900" b="0" i="0" u="none" strike="noStrike" dirty="0">
                        <a:solidFill>
                          <a:srgbClr val="000000"/>
                        </a:solidFill>
                        <a:effectLst/>
                        <a:latin typeface="Helvetica" panose="020B0604020202020204" pitchFamily="34" charset="0"/>
                      </a:endParaRPr>
                    </a:p>
                  </a:txBody>
                  <a:tcPr marL="4173" marR="4173" marT="4173" marB="0" anchor="ctr"/>
                </a:tc>
                <a:tc>
                  <a:txBody>
                    <a:bodyPr/>
                    <a:lstStyle/>
                    <a:p>
                      <a:pPr algn="ctr" rtl="0" fontAlgn="ctr"/>
                      <a:r>
                        <a:rPr lang="es-CO" sz="900" u="none" strike="noStrike">
                          <a:effectLst/>
                        </a:rPr>
                        <a:t>GGC - 2071 - 2025</a:t>
                      </a:r>
                      <a:endParaRPr lang="es-CO" sz="900" b="0" i="0" u="none" strike="noStrike">
                        <a:solidFill>
                          <a:srgbClr val="000000"/>
                        </a:solidFill>
                        <a:effectLst/>
                        <a:latin typeface="Helvetica" panose="020B0604020202020204" pitchFamily="34" charset="0"/>
                      </a:endParaRPr>
                    </a:p>
                  </a:txBody>
                  <a:tcPr marL="4173" marR="4173" marT="4173" marB="0" anchor="ctr"/>
                </a:tc>
                <a:tc>
                  <a:txBody>
                    <a:bodyPr/>
                    <a:lstStyle/>
                    <a:p>
                      <a:pPr algn="ctr" rtl="0" fontAlgn="ctr"/>
                      <a:r>
                        <a:rPr lang="es-CO" sz="900" u="none" strike="noStrike" dirty="0">
                          <a:effectLst/>
                        </a:rPr>
                        <a:t>NORTE DE SANTANDER</a:t>
                      </a:r>
                      <a:endParaRPr lang="es-CO" sz="900" b="0" i="0" u="none" strike="noStrike" dirty="0">
                        <a:solidFill>
                          <a:srgbClr val="000000"/>
                        </a:solidFill>
                        <a:effectLst/>
                        <a:latin typeface="Helvetica" panose="020B0604020202020204" pitchFamily="34" charset="0"/>
                      </a:endParaRPr>
                    </a:p>
                  </a:txBody>
                  <a:tcPr marL="4173" marR="4173" marT="4173" marB="0" anchor="ctr"/>
                </a:tc>
                <a:tc>
                  <a:txBody>
                    <a:bodyPr/>
                    <a:lstStyle/>
                    <a:p>
                      <a:pPr algn="ctr" rtl="0" fontAlgn="ctr"/>
                      <a:r>
                        <a:rPr lang="es-CO" sz="900" u="none" strike="noStrike">
                          <a:effectLst/>
                        </a:rPr>
                        <a:t>31/12/2026</a:t>
                      </a:r>
                      <a:endParaRPr lang="es-CO" sz="900" b="0" i="0" u="none" strike="noStrike">
                        <a:solidFill>
                          <a:srgbClr val="000000"/>
                        </a:solidFill>
                        <a:effectLst/>
                        <a:latin typeface="Helvetica" panose="020B0604020202020204" pitchFamily="34" charset="0"/>
                      </a:endParaRPr>
                    </a:p>
                  </a:txBody>
                  <a:tcPr marL="4173" marR="4173" marT="4173" marB="0" anchor="ctr"/>
                </a:tc>
                <a:tc>
                  <a:txBody>
                    <a:bodyPr/>
                    <a:lstStyle/>
                    <a:p>
                      <a:pPr marL="171450" indent="-171450" algn="ctr" fontAlgn="ctr">
                        <a:buFont typeface="Arial" panose="020B0604020202020204" pitchFamily="34" charset="0"/>
                        <a:buChar char="•"/>
                      </a:pPr>
                      <a:r>
                        <a:rPr lang="es-MX" sz="900" u="none" strike="noStrike" dirty="0">
                          <a:effectLst/>
                        </a:rPr>
                        <a:t>ORDEN PUBLICO</a:t>
                      </a:r>
                      <a:br>
                        <a:rPr lang="es-MX" sz="900" u="none" strike="noStrike" dirty="0">
                          <a:effectLst/>
                        </a:rPr>
                      </a:br>
                      <a:r>
                        <a:rPr lang="es-MX" sz="900" u="none" strike="noStrike" dirty="0">
                          <a:effectLst/>
                        </a:rPr>
                        <a:t>Restricciones desplazamientos del personal cuando riesgos para la integridad física de los trabajadores.</a:t>
                      </a:r>
                      <a:endParaRPr lang="es-MX" sz="900" b="0" i="0" u="none" strike="noStrike" dirty="0">
                        <a:solidFill>
                          <a:srgbClr val="000000"/>
                        </a:solidFill>
                        <a:effectLst/>
                        <a:latin typeface="Arial" panose="020B0604020202020204" pitchFamily="34" charset="0"/>
                      </a:endParaRPr>
                    </a:p>
                  </a:txBody>
                  <a:tcPr marL="4173" marR="4173" marT="4173" marB="0" anchor="ctr"/>
                </a:tc>
                <a:extLst>
                  <a:ext uri="{0D108BD9-81ED-4DB2-BD59-A6C34878D82A}">
                    <a16:rowId xmlns:a16="http://schemas.microsoft.com/office/drawing/2014/main" val="121016376"/>
                  </a:ext>
                </a:extLst>
              </a:tr>
              <a:tr h="1080710">
                <a:tc>
                  <a:txBody>
                    <a:bodyPr/>
                    <a:lstStyle/>
                    <a:p>
                      <a:pPr algn="r" rtl="0" fontAlgn="ctr"/>
                      <a:r>
                        <a:rPr lang="es-CO" sz="900" u="none" strike="noStrike">
                          <a:effectLst/>
                        </a:rPr>
                        <a:t>12</a:t>
                      </a:r>
                      <a:endParaRPr lang="es-CO" sz="900" b="0" i="0" u="none" strike="noStrike">
                        <a:solidFill>
                          <a:srgbClr val="000000"/>
                        </a:solidFill>
                        <a:effectLst/>
                        <a:latin typeface="Helvetica" panose="020B0604020202020204" pitchFamily="34" charset="0"/>
                      </a:endParaRPr>
                    </a:p>
                  </a:txBody>
                  <a:tcPr marL="4173" marR="4173" marT="4173" marB="0" anchor="ctr"/>
                </a:tc>
                <a:tc>
                  <a:txBody>
                    <a:bodyPr/>
                    <a:lstStyle/>
                    <a:p>
                      <a:pPr algn="l" rtl="0" fontAlgn="ctr"/>
                      <a:r>
                        <a:rPr lang="es-CO" sz="900" u="none" strike="noStrike" dirty="0">
                          <a:effectLst/>
                        </a:rPr>
                        <a:t>ELECTROCAQUETA </a:t>
                      </a:r>
                      <a:endParaRPr lang="es-CO" sz="900" b="0" i="0" u="none" strike="noStrike" dirty="0">
                        <a:solidFill>
                          <a:srgbClr val="000000"/>
                        </a:solidFill>
                        <a:effectLst/>
                        <a:latin typeface="Helvetica" panose="020B0604020202020204" pitchFamily="34" charset="0"/>
                      </a:endParaRPr>
                    </a:p>
                  </a:txBody>
                  <a:tcPr marL="4173" marR="4173" marT="4173" marB="0" anchor="ctr"/>
                </a:tc>
                <a:tc>
                  <a:txBody>
                    <a:bodyPr/>
                    <a:lstStyle/>
                    <a:p>
                      <a:pPr algn="ctr" rtl="0" fontAlgn="ctr"/>
                      <a:r>
                        <a:rPr lang="es-CO" sz="900" u="none" strike="noStrike" dirty="0">
                          <a:effectLst/>
                        </a:rPr>
                        <a:t>GGC - 2070 - 2025</a:t>
                      </a:r>
                      <a:endParaRPr lang="es-CO" sz="900" b="0" i="0" u="none" strike="noStrike" dirty="0">
                        <a:solidFill>
                          <a:srgbClr val="000000"/>
                        </a:solidFill>
                        <a:effectLst/>
                        <a:latin typeface="Helvetica" panose="020B0604020202020204" pitchFamily="34" charset="0"/>
                      </a:endParaRPr>
                    </a:p>
                  </a:txBody>
                  <a:tcPr marL="4173" marR="4173" marT="4173" marB="0" anchor="ctr"/>
                </a:tc>
                <a:tc>
                  <a:txBody>
                    <a:bodyPr/>
                    <a:lstStyle/>
                    <a:p>
                      <a:pPr algn="ctr" rtl="0" fontAlgn="ctr"/>
                      <a:r>
                        <a:rPr lang="es-CO" sz="900" u="none" strike="noStrike" dirty="0">
                          <a:effectLst/>
                        </a:rPr>
                        <a:t>NARIÑO</a:t>
                      </a:r>
                      <a:endParaRPr lang="es-CO" sz="900" b="0" i="0" u="none" strike="noStrike" dirty="0">
                        <a:solidFill>
                          <a:srgbClr val="000000"/>
                        </a:solidFill>
                        <a:effectLst/>
                        <a:latin typeface="Helvetica" panose="020B0604020202020204" pitchFamily="34" charset="0"/>
                      </a:endParaRPr>
                    </a:p>
                  </a:txBody>
                  <a:tcPr marL="4173" marR="4173" marT="4173" marB="0" anchor="ctr"/>
                </a:tc>
                <a:tc>
                  <a:txBody>
                    <a:bodyPr/>
                    <a:lstStyle/>
                    <a:p>
                      <a:pPr algn="ctr" rtl="0" fontAlgn="ctr"/>
                      <a:r>
                        <a:rPr lang="es-CO" sz="900" u="none" strike="noStrike">
                          <a:effectLst/>
                        </a:rPr>
                        <a:t>31/12/2026</a:t>
                      </a:r>
                      <a:endParaRPr lang="es-CO" sz="900" b="0" i="0" u="none" strike="noStrike">
                        <a:solidFill>
                          <a:srgbClr val="000000"/>
                        </a:solidFill>
                        <a:effectLst/>
                        <a:latin typeface="Helvetica" panose="020B0604020202020204" pitchFamily="34" charset="0"/>
                      </a:endParaRPr>
                    </a:p>
                  </a:txBody>
                  <a:tcPr marL="4173" marR="4173" marT="4173" marB="0" anchor="ctr"/>
                </a:tc>
                <a:tc>
                  <a:txBody>
                    <a:bodyPr/>
                    <a:lstStyle/>
                    <a:p>
                      <a:pPr marL="171450" indent="-171450" algn="ctr" fontAlgn="ctr">
                        <a:buFont typeface="Arial" panose="020B0604020202020204" pitchFamily="34" charset="0"/>
                        <a:buChar char="•"/>
                      </a:pPr>
                      <a:r>
                        <a:rPr lang="es-MX" sz="900" u="none" strike="noStrike" dirty="0">
                          <a:effectLst/>
                        </a:rPr>
                        <a:t>Dispersión territorial de los beneficiarios en </a:t>
                      </a:r>
                      <a:br>
                        <a:rPr lang="es-MX" sz="900" u="none" strike="noStrike" dirty="0">
                          <a:effectLst/>
                        </a:rPr>
                      </a:br>
                      <a:r>
                        <a:rPr lang="es-MX" sz="900" u="none" strike="noStrike" dirty="0">
                          <a:effectLst/>
                        </a:rPr>
                        <a:t>comunidades rurales y resguardos indígenas, las condiciones geográficas y de accesibilidad </a:t>
                      </a:r>
                      <a:br>
                        <a:rPr lang="es-MX" sz="900" u="none" strike="noStrike" dirty="0">
                          <a:effectLst/>
                        </a:rPr>
                      </a:br>
                      <a:r>
                        <a:rPr lang="es-MX" sz="900" u="none" strike="noStrike" dirty="0">
                          <a:effectLst/>
                        </a:rPr>
                        <a:t>propias del municipio de Ricaurte, las dificultades de acceso y movilidad hacia los sectores objeto </a:t>
                      </a:r>
                      <a:br>
                        <a:rPr lang="es-MX" sz="900" u="none" strike="noStrike" dirty="0">
                          <a:effectLst/>
                        </a:rPr>
                      </a:br>
                      <a:r>
                        <a:rPr lang="es-MX" sz="900" u="none" strike="noStrike" dirty="0">
                          <a:effectLst/>
                        </a:rPr>
                        <a:t>de intervención, la ejecución de actividades complementarias de validación y replanteo de </a:t>
                      </a:r>
                      <a:br>
                        <a:rPr lang="es-MX" sz="900" u="none" strike="noStrike" dirty="0">
                          <a:effectLst/>
                        </a:rPr>
                      </a:br>
                      <a:r>
                        <a:rPr lang="es-MX" sz="900" u="none" strike="noStrike" dirty="0">
                          <a:effectLst/>
                        </a:rPr>
                        <a:t>beneficiarios, las situaciones de orden público registradas durante la ejecución y la disponibilidad </a:t>
                      </a:r>
                      <a:br>
                        <a:rPr lang="es-MX" sz="900" u="none" strike="noStrike" dirty="0">
                          <a:effectLst/>
                        </a:rPr>
                      </a:br>
                      <a:r>
                        <a:rPr lang="es-MX" sz="900" u="none" strike="noStrike" dirty="0">
                          <a:effectLst/>
                        </a:rPr>
                        <a:t>de equipos</a:t>
                      </a:r>
                      <a:endParaRPr lang="es-MX" sz="900" b="0" i="0" u="none" strike="noStrike" dirty="0">
                        <a:solidFill>
                          <a:srgbClr val="000000"/>
                        </a:solidFill>
                        <a:effectLst/>
                        <a:latin typeface="Arial" panose="020B0604020202020204" pitchFamily="34" charset="0"/>
                      </a:endParaRPr>
                    </a:p>
                  </a:txBody>
                  <a:tcPr marL="4173" marR="4173" marT="4173" marB="0" anchor="ctr"/>
                </a:tc>
                <a:extLst>
                  <a:ext uri="{0D108BD9-81ED-4DB2-BD59-A6C34878D82A}">
                    <a16:rowId xmlns:a16="http://schemas.microsoft.com/office/drawing/2014/main" val="3588088468"/>
                  </a:ext>
                </a:extLst>
              </a:tr>
              <a:tr h="592172">
                <a:tc>
                  <a:txBody>
                    <a:bodyPr/>
                    <a:lstStyle/>
                    <a:p>
                      <a:pPr algn="r" rtl="0" fontAlgn="ctr"/>
                      <a:r>
                        <a:rPr lang="es-CO" sz="900" u="none" strike="noStrike">
                          <a:effectLst/>
                        </a:rPr>
                        <a:t>13</a:t>
                      </a:r>
                      <a:endParaRPr lang="es-CO" sz="900" b="0" i="0" u="none" strike="noStrike">
                        <a:solidFill>
                          <a:srgbClr val="000000"/>
                        </a:solidFill>
                        <a:effectLst/>
                        <a:latin typeface="Helvetica" panose="020B0604020202020204" pitchFamily="34" charset="0"/>
                      </a:endParaRPr>
                    </a:p>
                  </a:txBody>
                  <a:tcPr marL="4173" marR="4173" marT="4173" marB="0" anchor="ctr"/>
                </a:tc>
                <a:tc>
                  <a:txBody>
                    <a:bodyPr/>
                    <a:lstStyle/>
                    <a:p>
                      <a:pPr algn="l" rtl="0" fontAlgn="ctr"/>
                      <a:r>
                        <a:rPr lang="es-CO" sz="900" u="none" strike="noStrike">
                          <a:effectLst/>
                        </a:rPr>
                        <a:t>ELECTROCAQUETA </a:t>
                      </a:r>
                      <a:endParaRPr lang="es-CO" sz="900" b="0" i="0" u="none" strike="noStrike">
                        <a:solidFill>
                          <a:srgbClr val="000000"/>
                        </a:solidFill>
                        <a:effectLst/>
                        <a:latin typeface="Helvetica" panose="020B0604020202020204" pitchFamily="34" charset="0"/>
                      </a:endParaRPr>
                    </a:p>
                  </a:txBody>
                  <a:tcPr marL="4173" marR="4173" marT="4173" marB="0" anchor="ctr"/>
                </a:tc>
                <a:tc>
                  <a:txBody>
                    <a:bodyPr/>
                    <a:lstStyle/>
                    <a:p>
                      <a:pPr algn="ctr" rtl="0" fontAlgn="ctr"/>
                      <a:r>
                        <a:rPr lang="es-CO" sz="900" u="none" strike="noStrike">
                          <a:effectLst/>
                        </a:rPr>
                        <a:t>GGC - 2064 - 2025</a:t>
                      </a:r>
                      <a:endParaRPr lang="es-CO" sz="900" b="0" i="0" u="none" strike="noStrike">
                        <a:solidFill>
                          <a:srgbClr val="000000"/>
                        </a:solidFill>
                        <a:effectLst/>
                        <a:latin typeface="Helvetica" panose="020B0604020202020204" pitchFamily="34" charset="0"/>
                      </a:endParaRPr>
                    </a:p>
                  </a:txBody>
                  <a:tcPr marL="4173" marR="4173" marT="4173" marB="0" anchor="ctr"/>
                </a:tc>
                <a:tc>
                  <a:txBody>
                    <a:bodyPr/>
                    <a:lstStyle/>
                    <a:p>
                      <a:pPr algn="ctr" rtl="0" fontAlgn="ctr"/>
                      <a:r>
                        <a:rPr lang="es-CO" sz="900" u="none" strike="noStrike" dirty="0">
                          <a:effectLst/>
                        </a:rPr>
                        <a:t>MAGDALENA</a:t>
                      </a:r>
                      <a:endParaRPr lang="es-CO" sz="900" b="0" i="0" u="none" strike="noStrike" dirty="0">
                        <a:solidFill>
                          <a:srgbClr val="000000"/>
                        </a:solidFill>
                        <a:effectLst/>
                        <a:latin typeface="Helvetica" panose="020B0604020202020204" pitchFamily="34" charset="0"/>
                      </a:endParaRPr>
                    </a:p>
                  </a:txBody>
                  <a:tcPr marL="4173" marR="4173" marT="4173" marB="0" anchor="ctr"/>
                </a:tc>
                <a:tc>
                  <a:txBody>
                    <a:bodyPr/>
                    <a:lstStyle/>
                    <a:p>
                      <a:pPr algn="ctr" rtl="0" fontAlgn="ctr"/>
                      <a:r>
                        <a:rPr lang="es-CO" sz="900" u="none" strike="noStrike" dirty="0">
                          <a:effectLst/>
                        </a:rPr>
                        <a:t>31/12/2026</a:t>
                      </a:r>
                      <a:endParaRPr lang="es-CO" sz="900" b="0" i="0" u="none" strike="noStrike" dirty="0">
                        <a:solidFill>
                          <a:srgbClr val="000000"/>
                        </a:solidFill>
                        <a:effectLst/>
                        <a:latin typeface="Helvetica" panose="020B0604020202020204" pitchFamily="34" charset="0"/>
                      </a:endParaRPr>
                    </a:p>
                  </a:txBody>
                  <a:tcPr marL="4173" marR="4173" marT="4173" marB="0" anchor="ctr"/>
                </a:tc>
                <a:tc>
                  <a:txBody>
                    <a:bodyPr/>
                    <a:lstStyle/>
                    <a:p>
                      <a:pPr marL="171450" indent="-171450" algn="ctr" fontAlgn="ctr">
                        <a:buFont typeface="Arial" panose="020B0604020202020204" pitchFamily="34" charset="0"/>
                        <a:buChar char="•"/>
                      </a:pPr>
                      <a:r>
                        <a:rPr lang="es-MX" sz="900" u="none" strike="noStrike" dirty="0">
                          <a:effectLst/>
                        </a:rPr>
                        <a:t> validación y sustitución de </a:t>
                      </a:r>
                      <a:br>
                        <a:rPr lang="es-MX" sz="900" u="none" strike="noStrike" dirty="0">
                          <a:effectLst/>
                        </a:rPr>
                      </a:br>
                      <a:r>
                        <a:rPr lang="es-MX" sz="900" u="none" strike="noStrike" dirty="0">
                          <a:effectLst/>
                        </a:rPr>
                        <a:t>beneficiarios, las actividades complementarias derivadas de dichos procesos, las condiciones </a:t>
                      </a:r>
                      <a:br>
                        <a:rPr lang="es-MX" sz="900" u="none" strike="noStrike" dirty="0">
                          <a:effectLst/>
                        </a:rPr>
                      </a:br>
                      <a:r>
                        <a:rPr lang="es-MX" sz="900" u="none" strike="noStrike" dirty="0">
                          <a:effectLst/>
                        </a:rPr>
                        <a:t>geográficas y de accesibilidad del área de intervención, la disponibilidad de equipos y demás </a:t>
                      </a:r>
                      <a:br>
                        <a:rPr lang="es-MX" sz="900" u="none" strike="noStrike" dirty="0">
                          <a:effectLst/>
                        </a:rPr>
                      </a:br>
                      <a:r>
                        <a:rPr lang="es-MX" sz="900" u="none" strike="noStrike" dirty="0">
                          <a:effectLst/>
                        </a:rPr>
                        <a:t>factores con incidencia sobre la programación contractual</a:t>
                      </a:r>
                      <a:endParaRPr lang="es-MX" sz="900" b="0" i="0" u="none" strike="noStrike" dirty="0">
                        <a:solidFill>
                          <a:srgbClr val="000000"/>
                        </a:solidFill>
                        <a:effectLst/>
                        <a:latin typeface="Arial" panose="020B0604020202020204" pitchFamily="34" charset="0"/>
                      </a:endParaRPr>
                    </a:p>
                  </a:txBody>
                  <a:tcPr marL="4173" marR="4173" marT="4173" marB="0" anchor="ctr"/>
                </a:tc>
                <a:extLst>
                  <a:ext uri="{0D108BD9-81ED-4DB2-BD59-A6C34878D82A}">
                    <a16:rowId xmlns:a16="http://schemas.microsoft.com/office/drawing/2014/main" val="877183943"/>
                  </a:ext>
                </a:extLst>
              </a:tr>
              <a:tr h="811454">
                <a:tc>
                  <a:txBody>
                    <a:bodyPr/>
                    <a:lstStyle/>
                    <a:p>
                      <a:pPr algn="r" rtl="0" fontAlgn="ctr"/>
                      <a:r>
                        <a:rPr lang="es-CO" sz="900" u="none" strike="noStrike">
                          <a:effectLst/>
                        </a:rPr>
                        <a:t>14</a:t>
                      </a:r>
                      <a:endParaRPr lang="es-CO" sz="900" b="0" i="0" u="none" strike="noStrike">
                        <a:solidFill>
                          <a:srgbClr val="000000"/>
                        </a:solidFill>
                        <a:effectLst/>
                        <a:latin typeface="Helvetica" panose="020B0604020202020204" pitchFamily="34" charset="0"/>
                      </a:endParaRPr>
                    </a:p>
                  </a:txBody>
                  <a:tcPr marL="4173" marR="4173" marT="4173" marB="0" anchor="ctr"/>
                </a:tc>
                <a:tc>
                  <a:txBody>
                    <a:bodyPr/>
                    <a:lstStyle/>
                    <a:p>
                      <a:pPr algn="l" rtl="0" fontAlgn="ctr"/>
                      <a:r>
                        <a:rPr lang="es-CO" sz="900" u="none" strike="noStrike">
                          <a:effectLst/>
                        </a:rPr>
                        <a:t>ELECTROCAQUETA </a:t>
                      </a:r>
                      <a:endParaRPr lang="es-CO" sz="900" b="0" i="0" u="none" strike="noStrike">
                        <a:solidFill>
                          <a:srgbClr val="000000"/>
                        </a:solidFill>
                        <a:effectLst/>
                        <a:latin typeface="Helvetica" panose="020B0604020202020204" pitchFamily="34" charset="0"/>
                      </a:endParaRPr>
                    </a:p>
                  </a:txBody>
                  <a:tcPr marL="4173" marR="4173" marT="4173" marB="0" anchor="ctr"/>
                </a:tc>
                <a:tc>
                  <a:txBody>
                    <a:bodyPr/>
                    <a:lstStyle/>
                    <a:p>
                      <a:pPr algn="ctr" rtl="0" fontAlgn="ctr"/>
                      <a:r>
                        <a:rPr lang="es-CO" sz="900" u="none" strike="noStrike">
                          <a:effectLst/>
                        </a:rPr>
                        <a:t>GGC - 2066 - 2025</a:t>
                      </a:r>
                      <a:endParaRPr lang="es-CO" sz="900" b="0" i="0" u="none" strike="noStrike">
                        <a:solidFill>
                          <a:srgbClr val="000000"/>
                        </a:solidFill>
                        <a:effectLst/>
                        <a:latin typeface="Helvetica" panose="020B0604020202020204" pitchFamily="34" charset="0"/>
                      </a:endParaRPr>
                    </a:p>
                  </a:txBody>
                  <a:tcPr marL="4173" marR="4173" marT="4173" marB="0" anchor="ctr"/>
                </a:tc>
                <a:tc>
                  <a:txBody>
                    <a:bodyPr/>
                    <a:lstStyle/>
                    <a:p>
                      <a:pPr algn="ctr" rtl="0" fontAlgn="ctr"/>
                      <a:r>
                        <a:rPr lang="es-CO" sz="900" u="none" strike="noStrike">
                          <a:effectLst/>
                        </a:rPr>
                        <a:t>SANTANDER MR </a:t>
                      </a:r>
                      <a:endParaRPr lang="es-CO" sz="900" b="0" i="0" u="none" strike="noStrike">
                        <a:solidFill>
                          <a:srgbClr val="000000"/>
                        </a:solidFill>
                        <a:effectLst/>
                        <a:latin typeface="Helvetica" panose="020B0604020202020204" pitchFamily="34" charset="0"/>
                      </a:endParaRPr>
                    </a:p>
                  </a:txBody>
                  <a:tcPr marL="4173" marR="4173" marT="4173" marB="0" anchor="ctr"/>
                </a:tc>
                <a:tc>
                  <a:txBody>
                    <a:bodyPr/>
                    <a:lstStyle/>
                    <a:p>
                      <a:pPr algn="ctr" rtl="0" fontAlgn="ctr"/>
                      <a:r>
                        <a:rPr lang="es-CO" sz="900" u="none" strike="noStrike" dirty="0">
                          <a:effectLst/>
                        </a:rPr>
                        <a:t>31/12/2026</a:t>
                      </a:r>
                      <a:endParaRPr lang="es-CO" sz="900" b="0" i="0" u="none" strike="noStrike" dirty="0">
                        <a:solidFill>
                          <a:srgbClr val="000000"/>
                        </a:solidFill>
                        <a:effectLst/>
                        <a:latin typeface="Helvetica" panose="020B0604020202020204" pitchFamily="34" charset="0"/>
                      </a:endParaRPr>
                    </a:p>
                  </a:txBody>
                  <a:tcPr marL="4173" marR="4173" marT="4173" marB="0" anchor="ctr"/>
                </a:tc>
                <a:tc>
                  <a:txBody>
                    <a:bodyPr/>
                    <a:lstStyle/>
                    <a:p>
                      <a:pPr marL="171450" indent="-171450" algn="ctr" fontAlgn="ctr">
                        <a:buFont typeface="Arial" panose="020B0604020202020204" pitchFamily="34" charset="0"/>
                        <a:buChar char="•"/>
                      </a:pPr>
                      <a:r>
                        <a:rPr lang="es-MX" sz="900" u="none" strike="noStrike" dirty="0">
                          <a:effectLst/>
                        </a:rPr>
                        <a:t>procesos de validación y replanteo de </a:t>
                      </a:r>
                      <a:br>
                        <a:rPr lang="es-MX" sz="900" u="none" strike="noStrike" dirty="0">
                          <a:effectLst/>
                        </a:rPr>
                      </a:br>
                      <a:r>
                        <a:rPr lang="es-MX" sz="900" u="none" strike="noStrike" dirty="0">
                          <a:effectLst/>
                        </a:rPr>
                        <a:t>beneficiarios, la dispersión geográfica de la población objeto del proyecto, las condiciones de </a:t>
                      </a:r>
                      <a:br>
                        <a:rPr lang="es-MX" sz="900" u="none" strike="noStrike" dirty="0">
                          <a:effectLst/>
                        </a:rPr>
                      </a:br>
                      <a:r>
                        <a:rPr lang="es-MX" sz="900" u="none" strike="noStrike" dirty="0">
                          <a:effectLst/>
                        </a:rPr>
                        <a:t>acceso a los sectores rurales intervenidos, las afectaciones climáticas registradas durante la </a:t>
                      </a:r>
                      <a:br>
                        <a:rPr lang="es-MX" sz="900" u="none" strike="noStrike" dirty="0">
                          <a:effectLst/>
                        </a:rPr>
                      </a:br>
                      <a:r>
                        <a:rPr lang="es-MX" sz="900" u="none" strike="noStrike" dirty="0">
                          <a:effectLst/>
                        </a:rPr>
                        <a:t>ejecución, las condiciones logísticas de operación y la disponibilidad de equipos requeridos para </a:t>
                      </a:r>
                      <a:br>
                        <a:rPr lang="es-MX" sz="900" u="none" strike="noStrike" dirty="0">
                          <a:effectLst/>
                        </a:rPr>
                      </a:br>
                      <a:r>
                        <a:rPr lang="es-MX" sz="900" u="none" strike="noStrike" dirty="0">
                          <a:effectLst/>
                        </a:rPr>
                        <a:t>el desarrollo de las actividades contractuales.</a:t>
                      </a:r>
                      <a:endParaRPr lang="es-MX" sz="900" b="0" i="0" u="none" strike="noStrike" dirty="0">
                        <a:solidFill>
                          <a:srgbClr val="000000"/>
                        </a:solidFill>
                        <a:effectLst/>
                        <a:latin typeface="Arial" panose="020B0604020202020204" pitchFamily="34" charset="0"/>
                      </a:endParaRPr>
                    </a:p>
                  </a:txBody>
                  <a:tcPr marL="4173" marR="4173" marT="4173" marB="0" anchor="ctr"/>
                </a:tc>
                <a:extLst>
                  <a:ext uri="{0D108BD9-81ED-4DB2-BD59-A6C34878D82A}">
                    <a16:rowId xmlns:a16="http://schemas.microsoft.com/office/drawing/2014/main" val="2411320173"/>
                  </a:ext>
                </a:extLst>
              </a:tr>
              <a:tr h="551785">
                <a:tc>
                  <a:txBody>
                    <a:bodyPr/>
                    <a:lstStyle/>
                    <a:p>
                      <a:pPr algn="r" rtl="0" fontAlgn="ctr"/>
                      <a:r>
                        <a:rPr lang="es-CO" sz="900" u="none" strike="noStrike">
                          <a:effectLst/>
                        </a:rPr>
                        <a:t>15</a:t>
                      </a:r>
                      <a:endParaRPr lang="es-CO" sz="900" b="0" i="0" u="none" strike="noStrike">
                        <a:solidFill>
                          <a:srgbClr val="000000"/>
                        </a:solidFill>
                        <a:effectLst/>
                        <a:latin typeface="Helvetica" panose="020B0604020202020204" pitchFamily="34" charset="0"/>
                      </a:endParaRPr>
                    </a:p>
                  </a:txBody>
                  <a:tcPr marL="4173" marR="4173" marT="4173" marB="0" anchor="ctr"/>
                </a:tc>
                <a:tc>
                  <a:txBody>
                    <a:bodyPr/>
                    <a:lstStyle/>
                    <a:p>
                      <a:pPr algn="l" rtl="0" fontAlgn="ctr"/>
                      <a:r>
                        <a:rPr lang="es-CO" sz="900" u="none" strike="noStrike">
                          <a:effectLst/>
                        </a:rPr>
                        <a:t>ELECTROCAQUETA </a:t>
                      </a:r>
                      <a:endParaRPr lang="es-CO" sz="900" b="0" i="0" u="none" strike="noStrike">
                        <a:solidFill>
                          <a:srgbClr val="000000"/>
                        </a:solidFill>
                        <a:effectLst/>
                        <a:latin typeface="Helvetica" panose="020B0604020202020204" pitchFamily="34" charset="0"/>
                      </a:endParaRPr>
                    </a:p>
                  </a:txBody>
                  <a:tcPr marL="4173" marR="4173" marT="4173" marB="0" anchor="ctr"/>
                </a:tc>
                <a:tc>
                  <a:txBody>
                    <a:bodyPr/>
                    <a:lstStyle/>
                    <a:p>
                      <a:pPr algn="ctr" rtl="0" fontAlgn="ctr"/>
                      <a:r>
                        <a:rPr lang="es-CO" sz="900" u="none" strike="noStrike">
                          <a:effectLst/>
                        </a:rPr>
                        <a:t>GGC - 2067 - 2025</a:t>
                      </a:r>
                      <a:endParaRPr lang="es-CO" sz="900" b="0" i="0" u="none" strike="noStrike">
                        <a:solidFill>
                          <a:srgbClr val="000000"/>
                        </a:solidFill>
                        <a:effectLst/>
                        <a:latin typeface="Helvetica" panose="020B0604020202020204" pitchFamily="34" charset="0"/>
                      </a:endParaRPr>
                    </a:p>
                  </a:txBody>
                  <a:tcPr marL="4173" marR="4173" marT="4173" marB="0" anchor="ctr"/>
                </a:tc>
                <a:tc>
                  <a:txBody>
                    <a:bodyPr/>
                    <a:lstStyle/>
                    <a:p>
                      <a:pPr algn="ctr" rtl="0" fontAlgn="ctr"/>
                      <a:r>
                        <a:rPr lang="es-CO" sz="900" u="none" strike="noStrike">
                          <a:effectLst/>
                        </a:rPr>
                        <a:t>GUACA-SANTADER </a:t>
                      </a:r>
                      <a:endParaRPr lang="es-CO" sz="900" b="0" i="0" u="none" strike="noStrike">
                        <a:solidFill>
                          <a:srgbClr val="000000"/>
                        </a:solidFill>
                        <a:effectLst/>
                        <a:latin typeface="Helvetica" panose="020B0604020202020204" pitchFamily="34" charset="0"/>
                      </a:endParaRPr>
                    </a:p>
                  </a:txBody>
                  <a:tcPr marL="4173" marR="4173" marT="4173" marB="0" anchor="ctr"/>
                </a:tc>
                <a:tc>
                  <a:txBody>
                    <a:bodyPr/>
                    <a:lstStyle/>
                    <a:p>
                      <a:pPr algn="ctr" rtl="0" fontAlgn="ctr"/>
                      <a:r>
                        <a:rPr lang="es-CO" sz="900" u="none" strike="noStrike" dirty="0">
                          <a:effectLst/>
                        </a:rPr>
                        <a:t>31/12/2026</a:t>
                      </a:r>
                      <a:endParaRPr lang="es-CO" sz="900" b="0" i="0" u="none" strike="noStrike" dirty="0">
                        <a:solidFill>
                          <a:srgbClr val="000000"/>
                        </a:solidFill>
                        <a:effectLst/>
                        <a:latin typeface="Helvetica" panose="020B0604020202020204" pitchFamily="34" charset="0"/>
                      </a:endParaRPr>
                    </a:p>
                  </a:txBody>
                  <a:tcPr marL="4173" marR="4173" marT="4173" marB="0" anchor="ctr"/>
                </a:tc>
                <a:tc>
                  <a:txBody>
                    <a:bodyPr/>
                    <a:lstStyle/>
                    <a:p>
                      <a:pPr marL="171450" indent="-171450" algn="ctr" fontAlgn="ctr">
                        <a:buFont typeface="Arial" panose="020B0604020202020204" pitchFamily="34" charset="0"/>
                        <a:buChar char="•"/>
                      </a:pPr>
                      <a:r>
                        <a:rPr lang="es-MX" sz="900" u="none" strike="noStrike" dirty="0">
                          <a:effectLst/>
                        </a:rPr>
                        <a:t>Dificultades geográficas y topográficas, la dispersión rural </a:t>
                      </a:r>
                      <a:br>
                        <a:rPr lang="es-MX" sz="900" u="none" strike="noStrike" dirty="0">
                          <a:effectLst/>
                        </a:rPr>
                      </a:br>
                      <a:r>
                        <a:rPr lang="es-MX" sz="900" u="none" strike="noStrike" dirty="0">
                          <a:effectLst/>
                        </a:rPr>
                        <a:t>de la población beneficiaria, las limitaciones de acceso a sectores apartados, las afectaciones </a:t>
                      </a:r>
                      <a:br>
                        <a:rPr lang="es-MX" sz="900" u="none" strike="noStrike" dirty="0">
                          <a:effectLst/>
                        </a:rPr>
                      </a:br>
                      <a:r>
                        <a:rPr lang="es-MX" sz="900" u="none" strike="noStrike" dirty="0">
                          <a:effectLst/>
                        </a:rPr>
                        <a:t>climáticas registradas durante la ejecución, las condiciones logísticas de operación y la </a:t>
                      </a:r>
                      <a:br>
                        <a:rPr lang="es-MX" sz="900" u="none" strike="noStrike" dirty="0">
                          <a:effectLst/>
                        </a:rPr>
                      </a:br>
                      <a:r>
                        <a:rPr lang="es-MX" sz="900" u="none" strike="noStrike" dirty="0">
                          <a:effectLst/>
                        </a:rPr>
                        <a:t>disponibilidad de equipos requeridos para el desarrollo de las actividades contractuales</a:t>
                      </a:r>
                      <a:endParaRPr lang="es-MX" sz="900" b="0" i="0" u="none" strike="noStrike" dirty="0">
                        <a:solidFill>
                          <a:srgbClr val="000000"/>
                        </a:solidFill>
                        <a:effectLst/>
                        <a:latin typeface="Arial" panose="020B0604020202020204" pitchFamily="34" charset="0"/>
                      </a:endParaRPr>
                    </a:p>
                  </a:txBody>
                  <a:tcPr marL="4173" marR="4173" marT="4173" marB="0" anchor="ctr"/>
                </a:tc>
                <a:extLst>
                  <a:ext uri="{0D108BD9-81ED-4DB2-BD59-A6C34878D82A}">
                    <a16:rowId xmlns:a16="http://schemas.microsoft.com/office/drawing/2014/main" val="3612176362"/>
                  </a:ext>
                </a:extLst>
              </a:tr>
              <a:tr h="1099405">
                <a:tc>
                  <a:txBody>
                    <a:bodyPr/>
                    <a:lstStyle/>
                    <a:p>
                      <a:pPr algn="r" rtl="0" fontAlgn="ctr"/>
                      <a:r>
                        <a:rPr lang="es-CO" sz="900" u="none" strike="noStrike">
                          <a:effectLst/>
                        </a:rPr>
                        <a:t>16</a:t>
                      </a:r>
                      <a:endParaRPr lang="es-CO" sz="900" b="0" i="0" u="none" strike="noStrike">
                        <a:solidFill>
                          <a:srgbClr val="000000"/>
                        </a:solidFill>
                        <a:effectLst/>
                        <a:latin typeface="Helvetica" panose="020B0604020202020204" pitchFamily="34" charset="0"/>
                      </a:endParaRPr>
                    </a:p>
                  </a:txBody>
                  <a:tcPr marL="4173" marR="4173" marT="4173" marB="0" anchor="ctr"/>
                </a:tc>
                <a:tc>
                  <a:txBody>
                    <a:bodyPr/>
                    <a:lstStyle/>
                    <a:p>
                      <a:pPr algn="l" rtl="0" fontAlgn="ctr"/>
                      <a:r>
                        <a:rPr lang="es-CO" sz="900" u="none" strike="noStrike">
                          <a:effectLst/>
                        </a:rPr>
                        <a:t>ELECTROCAQUETA </a:t>
                      </a:r>
                      <a:endParaRPr lang="es-CO" sz="900" b="0" i="0" u="none" strike="noStrike">
                        <a:solidFill>
                          <a:srgbClr val="000000"/>
                        </a:solidFill>
                        <a:effectLst/>
                        <a:latin typeface="Helvetica" panose="020B0604020202020204" pitchFamily="34" charset="0"/>
                      </a:endParaRPr>
                    </a:p>
                  </a:txBody>
                  <a:tcPr marL="4173" marR="4173" marT="4173" marB="0" anchor="ctr"/>
                </a:tc>
                <a:tc>
                  <a:txBody>
                    <a:bodyPr/>
                    <a:lstStyle/>
                    <a:p>
                      <a:pPr algn="ctr" rtl="0" fontAlgn="ctr"/>
                      <a:r>
                        <a:rPr lang="es-CO" sz="900" u="none" strike="noStrike">
                          <a:effectLst/>
                        </a:rPr>
                        <a:t>GGC - 2072 - 2025</a:t>
                      </a:r>
                      <a:endParaRPr lang="es-CO" sz="900" b="0" i="0" u="none" strike="noStrike">
                        <a:solidFill>
                          <a:srgbClr val="000000"/>
                        </a:solidFill>
                        <a:effectLst/>
                        <a:latin typeface="Helvetica" panose="020B0604020202020204" pitchFamily="34" charset="0"/>
                      </a:endParaRPr>
                    </a:p>
                  </a:txBody>
                  <a:tcPr marL="4173" marR="4173" marT="4173" marB="0" anchor="ctr"/>
                </a:tc>
                <a:tc>
                  <a:txBody>
                    <a:bodyPr/>
                    <a:lstStyle/>
                    <a:p>
                      <a:pPr algn="ctr" rtl="0" fontAlgn="ctr"/>
                      <a:r>
                        <a:rPr lang="es-CO" sz="900" u="none" strike="noStrike">
                          <a:effectLst/>
                        </a:rPr>
                        <a:t>BECERRIL-CESAR</a:t>
                      </a:r>
                      <a:endParaRPr lang="es-CO" sz="900" b="0" i="0" u="none" strike="noStrike">
                        <a:solidFill>
                          <a:srgbClr val="000000"/>
                        </a:solidFill>
                        <a:effectLst/>
                        <a:latin typeface="Helvetica" panose="020B0604020202020204" pitchFamily="34" charset="0"/>
                      </a:endParaRPr>
                    </a:p>
                  </a:txBody>
                  <a:tcPr marL="4173" marR="4173" marT="4173" marB="0" anchor="ctr"/>
                </a:tc>
                <a:tc>
                  <a:txBody>
                    <a:bodyPr/>
                    <a:lstStyle/>
                    <a:p>
                      <a:pPr algn="ctr" rtl="0" fontAlgn="ctr"/>
                      <a:r>
                        <a:rPr lang="es-CO" sz="900" u="none" strike="noStrike">
                          <a:effectLst/>
                        </a:rPr>
                        <a:t>31/12/2026</a:t>
                      </a:r>
                      <a:endParaRPr lang="es-CO" sz="900" b="0" i="0" u="none" strike="noStrike">
                        <a:solidFill>
                          <a:srgbClr val="000000"/>
                        </a:solidFill>
                        <a:effectLst/>
                        <a:latin typeface="Helvetica" panose="020B0604020202020204" pitchFamily="34" charset="0"/>
                      </a:endParaRPr>
                    </a:p>
                  </a:txBody>
                  <a:tcPr marL="4173" marR="4173" marT="4173" marB="0" anchor="ctr"/>
                </a:tc>
                <a:tc>
                  <a:txBody>
                    <a:bodyPr/>
                    <a:lstStyle/>
                    <a:p>
                      <a:pPr marL="171450" indent="-171450" algn="ctr" fontAlgn="ctr">
                        <a:buFont typeface="Arial" panose="020B0604020202020204" pitchFamily="34" charset="0"/>
                        <a:buChar char="•"/>
                      </a:pPr>
                      <a:r>
                        <a:rPr lang="es-MX" sz="900" u="none" strike="noStrike" dirty="0">
                          <a:effectLst/>
                        </a:rPr>
                        <a:t>bloqueos viales y restricciones de movilidad hacia las comunidades objeto de </a:t>
                      </a:r>
                      <a:br>
                        <a:rPr lang="es-MX" sz="900" u="none" strike="noStrike" dirty="0">
                          <a:effectLst/>
                        </a:rPr>
                      </a:br>
                      <a:r>
                        <a:rPr lang="es-MX" sz="900" u="none" strike="noStrike" dirty="0">
                          <a:effectLst/>
                        </a:rPr>
                        <a:t>intervención.</a:t>
                      </a:r>
                      <a:br>
                        <a:rPr lang="es-MX" sz="900" u="none" strike="noStrike" dirty="0">
                          <a:effectLst/>
                        </a:rPr>
                      </a:br>
                      <a:r>
                        <a:rPr lang="es-MX" sz="900" u="none" strike="noStrike" dirty="0">
                          <a:effectLst/>
                        </a:rPr>
                        <a:t>• Condiciones climáticas adversas caracterizadas por fuertes precipitaciones, </a:t>
                      </a:r>
                      <a:br>
                        <a:rPr lang="es-MX" sz="900" u="none" strike="noStrike" dirty="0">
                          <a:effectLst/>
                        </a:rPr>
                      </a:br>
                      <a:r>
                        <a:rPr lang="es-MX" sz="900" u="none" strike="noStrike" dirty="0">
                          <a:effectLst/>
                        </a:rPr>
                        <a:t>deslizamientos y deterioro de la infraestructura vial terciaria.</a:t>
                      </a:r>
                      <a:br>
                        <a:rPr lang="es-MX" sz="900" u="none" strike="noStrike" dirty="0">
                          <a:effectLst/>
                        </a:rPr>
                      </a:br>
                      <a:r>
                        <a:rPr lang="es-MX" sz="900" u="none" strike="noStrike" dirty="0">
                          <a:effectLst/>
                        </a:rPr>
                        <a:t>• Retrasos en el ingreso oportuno de materiales, equipos y componentes fotovoltaicos </a:t>
                      </a:r>
                      <a:br>
                        <a:rPr lang="es-MX" sz="900" u="none" strike="noStrike" dirty="0">
                          <a:effectLst/>
                        </a:rPr>
                      </a:br>
                      <a:r>
                        <a:rPr lang="es-MX" sz="900" u="none" strike="noStrike" dirty="0">
                          <a:effectLst/>
                        </a:rPr>
                        <a:t>indispensables para la ejecución de las actividades contractuales.</a:t>
                      </a:r>
                      <a:br>
                        <a:rPr lang="es-MX" sz="900" u="none" strike="noStrike" dirty="0">
                          <a:effectLst/>
                        </a:rPr>
                      </a:br>
                      <a:r>
                        <a:rPr lang="es-MX" sz="900" u="none" strike="noStrike" dirty="0">
                          <a:effectLst/>
                        </a:rPr>
                        <a:t>• Limitaciones de acceso a diferentes frentes de trabajo derivadas de las condiciones </a:t>
                      </a:r>
                      <a:br>
                        <a:rPr lang="es-MX" sz="900" u="none" strike="noStrike" dirty="0">
                          <a:effectLst/>
                        </a:rPr>
                      </a:br>
                      <a:r>
                        <a:rPr lang="es-MX" sz="900" u="none" strike="noStrike" dirty="0">
                          <a:effectLst/>
                        </a:rPr>
                        <a:t>anteriormente descritas</a:t>
                      </a:r>
                      <a:endParaRPr lang="es-MX" sz="900" b="0" i="0" u="none" strike="noStrike" dirty="0">
                        <a:solidFill>
                          <a:srgbClr val="000000"/>
                        </a:solidFill>
                        <a:effectLst/>
                        <a:latin typeface="Arial" panose="020B0604020202020204" pitchFamily="34" charset="0"/>
                      </a:endParaRPr>
                    </a:p>
                  </a:txBody>
                  <a:tcPr marL="4173" marR="4173" marT="4173" marB="0" anchor="ctr"/>
                </a:tc>
                <a:extLst>
                  <a:ext uri="{0D108BD9-81ED-4DB2-BD59-A6C34878D82A}">
                    <a16:rowId xmlns:a16="http://schemas.microsoft.com/office/drawing/2014/main" val="1271615100"/>
                  </a:ext>
                </a:extLst>
              </a:tr>
              <a:tr h="277975">
                <a:tc>
                  <a:txBody>
                    <a:bodyPr/>
                    <a:lstStyle/>
                    <a:p>
                      <a:pPr algn="r" rtl="0" fontAlgn="ctr"/>
                      <a:r>
                        <a:rPr lang="es-CO" sz="900" u="none" strike="noStrike">
                          <a:effectLst/>
                        </a:rPr>
                        <a:t>17</a:t>
                      </a:r>
                      <a:endParaRPr lang="es-CO" sz="900" b="0" i="0" u="none" strike="noStrike">
                        <a:solidFill>
                          <a:srgbClr val="000000"/>
                        </a:solidFill>
                        <a:effectLst/>
                        <a:latin typeface="Helvetica" panose="020B0604020202020204" pitchFamily="34" charset="0"/>
                      </a:endParaRPr>
                    </a:p>
                  </a:txBody>
                  <a:tcPr marL="4173" marR="4173" marT="4173" marB="0" anchor="ctr"/>
                </a:tc>
                <a:tc>
                  <a:txBody>
                    <a:bodyPr/>
                    <a:lstStyle/>
                    <a:p>
                      <a:pPr algn="l" rtl="0" fontAlgn="ctr"/>
                      <a:r>
                        <a:rPr lang="es-CO" sz="900" u="none" strike="noStrike">
                          <a:effectLst/>
                        </a:rPr>
                        <a:t>ELECTROCAQUETA </a:t>
                      </a:r>
                      <a:endParaRPr lang="es-CO" sz="900" b="0" i="0" u="none" strike="noStrike">
                        <a:solidFill>
                          <a:srgbClr val="000000"/>
                        </a:solidFill>
                        <a:effectLst/>
                        <a:latin typeface="Helvetica" panose="020B0604020202020204" pitchFamily="34" charset="0"/>
                      </a:endParaRPr>
                    </a:p>
                  </a:txBody>
                  <a:tcPr marL="4173" marR="4173" marT="4173" marB="0" anchor="ctr"/>
                </a:tc>
                <a:tc>
                  <a:txBody>
                    <a:bodyPr/>
                    <a:lstStyle/>
                    <a:p>
                      <a:pPr algn="ctr" rtl="0" fontAlgn="ctr"/>
                      <a:r>
                        <a:rPr lang="es-CO" sz="900" u="none" strike="noStrike">
                          <a:effectLst/>
                        </a:rPr>
                        <a:t>GGC - 2074 - 2025</a:t>
                      </a:r>
                      <a:endParaRPr lang="es-CO" sz="900" b="0" i="0" u="none" strike="noStrike">
                        <a:solidFill>
                          <a:srgbClr val="000000"/>
                        </a:solidFill>
                        <a:effectLst/>
                        <a:latin typeface="Helvetica" panose="020B0604020202020204" pitchFamily="34" charset="0"/>
                      </a:endParaRPr>
                    </a:p>
                  </a:txBody>
                  <a:tcPr marL="4173" marR="4173" marT="4173" marB="0" anchor="ctr"/>
                </a:tc>
                <a:tc>
                  <a:txBody>
                    <a:bodyPr/>
                    <a:lstStyle/>
                    <a:p>
                      <a:pPr algn="ctr" rtl="0" fontAlgn="ctr"/>
                      <a:r>
                        <a:rPr lang="es-CO" sz="900" u="none" strike="noStrike">
                          <a:effectLst/>
                        </a:rPr>
                        <a:t>CURUMANI-CESAR</a:t>
                      </a:r>
                      <a:endParaRPr lang="es-CO" sz="900" b="0" i="0" u="none" strike="noStrike">
                        <a:solidFill>
                          <a:srgbClr val="000000"/>
                        </a:solidFill>
                        <a:effectLst/>
                        <a:latin typeface="Helvetica" panose="020B0604020202020204" pitchFamily="34" charset="0"/>
                      </a:endParaRPr>
                    </a:p>
                  </a:txBody>
                  <a:tcPr marL="4173" marR="4173" marT="4173" marB="0" anchor="ctr"/>
                </a:tc>
                <a:tc>
                  <a:txBody>
                    <a:bodyPr/>
                    <a:lstStyle/>
                    <a:p>
                      <a:pPr algn="ctr" rtl="0" fontAlgn="ctr"/>
                      <a:r>
                        <a:rPr lang="es-CO" sz="900" u="none" strike="noStrike">
                          <a:effectLst/>
                        </a:rPr>
                        <a:t>31/12/2026</a:t>
                      </a:r>
                      <a:endParaRPr lang="es-CO" sz="900" b="0" i="0" u="none" strike="noStrike">
                        <a:solidFill>
                          <a:srgbClr val="000000"/>
                        </a:solidFill>
                        <a:effectLst/>
                        <a:latin typeface="Helvetica" panose="020B0604020202020204" pitchFamily="34" charset="0"/>
                      </a:endParaRPr>
                    </a:p>
                  </a:txBody>
                  <a:tcPr marL="4173" marR="4173" marT="4173" marB="0" anchor="ctr"/>
                </a:tc>
                <a:tc>
                  <a:txBody>
                    <a:bodyPr/>
                    <a:lstStyle/>
                    <a:p>
                      <a:pPr marL="171450" indent="-171450" algn="ctr" fontAlgn="ctr">
                        <a:buFont typeface="Arial" panose="020B0604020202020204" pitchFamily="34" charset="0"/>
                        <a:buChar char="•"/>
                      </a:pPr>
                      <a:r>
                        <a:rPr lang="es-MX" sz="900" u="none" strike="noStrike" dirty="0">
                          <a:effectLst/>
                        </a:rPr>
                        <a:t>condiciones de orden público </a:t>
                      </a:r>
                      <a:br>
                        <a:rPr lang="es-MX" sz="900" u="none" strike="noStrike" dirty="0">
                          <a:effectLst/>
                        </a:rPr>
                      </a:br>
                      <a:r>
                        <a:rPr lang="es-MX" sz="900" u="none" strike="noStrike" dirty="0">
                          <a:effectLst/>
                        </a:rPr>
                        <a:t>y restricciones de movilidad en el área de influencia del proyecto</a:t>
                      </a:r>
                      <a:endParaRPr lang="es-MX" sz="900" b="0" i="0" u="none" strike="noStrike" dirty="0">
                        <a:solidFill>
                          <a:srgbClr val="000000"/>
                        </a:solidFill>
                        <a:effectLst/>
                        <a:latin typeface="Arial" panose="020B0604020202020204" pitchFamily="34" charset="0"/>
                      </a:endParaRPr>
                    </a:p>
                  </a:txBody>
                  <a:tcPr marL="4173" marR="4173" marT="4173" marB="0" anchor="ctr"/>
                </a:tc>
                <a:extLst>
                  <a:ext uri="{0D108BD9-81ED-4DB2-BD59-A6C34878D82A}">
                    <a16:rowId xmlns:a16="http://schemas.microsoft.com/office/drawing/2014/main" val="3310270036"/>
                  </a:ext>
                </a:extLst>
              </a:tr>
              <a:tr h="141070">
                <a:tc>
                  <a:txBody>
                    <a:bodyPr/>
                    <a:lstStyle/>
                    <a:p>
                      <a:pPr algn="l" fontAlgn="b"/>
                      <a:endParaRPr lang="es-CO" sz="900" b="0" i="0" u="none" strike="noStrike">
                        <a:solidFill>
                          <a:srgbClr val="000000"/>
                        </a:solidFill>
                        <a:effectLst/>
                        <a:latin typeface="Calibri" panose="020F0502020204030204" pitchFamily="34" charset="0"/>
                      </a:endParaRPr>
                    </a:p>
                  </a:txBody>
                  <a:tcPr marL="4173" marR="4173" marT="4173" marB="0" anchor="b"/>
                </a:tc>
                <a:tc>
                  <a:txBody>
                    <a:bodyPr/>
                    <a:lstStyle/>
                    <a:p>
                      <a:pPr algn="l" fontAlgn="b"/>
                      <a:endParaRPr lang="es-CO" sz="900" b="0" i="0" u="none" strike="noStrike" dirty="0">
                        <a:solidFill>
                          <a:srgbClr val="000000"/>
                        </a:solidFill>
                        <a:effectLst/>
                        <a:latin typeface="Calibri" panose="020F0502020204030204" pitchFamily="34" charset="0"/>
                      </a:endParaRPr>
                    </a:p>
                  </a:txBody>
                  <a:tcPr marL="4173" marR="4173" marT="4173" marB="0" anchor="b"/>
                </a:tc>
                <a:tc>
                  <a:txBody>
                    <a:bodyPr/>
                    <a:lstStyle/>
                    <a:p>
                      <a:pPr algn="l" fontAlgn="b"/>
                      <a:endParaRPr lang="es-CO" sz="900" b="0" i="0" u="none" strike="noStrike">
                        <a:solidFill>
                          <a:srgbClr val="000000"/>
                        </a:solidFill>
                        <a:effectLst/>
                        <a:latin typeface="Calibri" panose="020F0502020204030204" pitchFamily="34" charset="0"/>
                      </a:endParaRPr>
                    </a:p>
                  </a:txBody>
                  <a:tcPr marL="4173" marR="4173" marT="4173" marB="0" anchor="b"/>
                </a:tc>
                <a:tc>
                  <a:txBody>
                    <a:bodyPr/>
                    <a:lstStyle/>
                    <a:p>
                      <a:pPr algn="l" fontAlgn="b"/>
                      <a:endParaRPr lang="es-CO" sz="900" b="0" i="0" u="none" strike="noStrike" dirty="0">
                        <a:solidFill>
                          <a:srgbClr val="000000"/>
                        </a:solidFill>
                        <a:effectLst/>
                        <a:latin typeface="Calibri" panose="020F0502020204030204" pitchFamily="34" charset="0"/>
                      </a:endParaRPr>
                    </a:p>
                  </a:txBody>
                  <a:tcPr marL="4173" marR="4173" marT="4173" marB="0" anchor="b"/>
                </a:tc>
                <a:tc>
                  <a:txBody>
                    <a:bodyPr/>
                    <a:lstStyle/>
                    <a:p>
                      <a:pPr algn="l" fontAlgn="b"/>
                      <a:endParaRPr lang="es-CO" sz="900" b="0" i="0" u="none" strike="noStrike">
                        <a:solidFill>
                          <a:srgbClr val="000000"/>
                        </a:solidFill>
                        <a:effectLst/>
                        <a:latin typeface="Calibri" panose="020F0502020204030204" pitchFamily="34" charset="0"/>
                      </a:endParaRPr>
                    </a:p>
                  </a:txBody>
                  <a:tcPr marL="4173" marR="4173" marT="4173" marB="0" anchor="b"/>
                </a:tc>
                <a:tc>
                  <a:txBody>
                    <a:bodyPr/>
                    <a:lstStyle/>
                    <a:p>
                      <a:pPr algn="l" fontAlgn="b"/>
                      <a:endParaRPr lang="es-CO" sz="900" b="0" i="0" u="none" strike="noStrike" dirty="0">
                        <a:solidFill>
                          <a:srgbClr val="000000"/>
                        </a:solidFill>
                        <a:effectLst/>
                        <a:latin typeface="Calibri" panose="020F0502020204030204" pitchFamily="34" charset="0"/>
                      </a:endParaRPr>
                    </a:p>
                  </a:txBody>
                  <a:tcPr marL="4173" marR="4173" marT="4173" marB="0" anchor="b"/>
                </a:tc>
                <a:extLst>
                  <a:ext uri="{0D108BD9-81ED-4DB2-BD59-A6C34878D82A}">
                    <a16:rowId xmlns:a16="http://schemas.microsoft.com/office/drawing/2014/main" val="973942161"/>
                  </a:ext>
                </a:extLst>
              </a:tr>
            </a:tbl>
          </a:graphicData>
        </a:graphic>
      </p:graphicFrame>
    </p:spTree>
    <p:extLst>
      <p:ext uri="{BB962C8B-B14F-4D97-AF65-F5344CB8AC3E}">
        <p14:creationId xmlns:p14="http://schemas.microsoft.com/office/powerpoint/2010/main" val="8018142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A61968-59BF-C137-7F52-DF01C8D5BB02}"/>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523BAA93-6AAB-9F15-DBF1-B52E0138606B}"/>
              </a:ext>
            </a:extLst>
          </p:cNvPr>
          <p:cNvSpPr>
            <a:spLocks noGrp="1"/>
          </p:cNvSpPr>
          <p:nvPr>
            <p:ph type="ctrTitle"/>
          </p:nvPr>
        </p:nvSpPr>
        <p:spPr>
          <a:xfrm>
            <a:off x="1359408" y="299178"/>
            <a:ext cx="9144000" cy="596709"/>
          </a:xfrm>
        </p:spPr>
        <p:txBody>
          <a:bodyPr>
            <a:noAutofit/>
          </a:bodyPr>
          <a:lstStyle/>
          <a:p>
            <a:r>
              <a:rPr lang="es-CO" sz="2400" b="1" dirty="0"/>
              <a:t>MODIFICACIONES CONTRACTUALES</a:t>
            </a:r>
          </a:p>
        </p:txBody>
      </p:sp>
      <p:graphicFrame>
        <p:nvGraphicFramePr>
          <p:cNvPr id="4" name="Tabla 3">
            <a:extLst>
              <a:ext uri="{FF2B5EF4-FFF2-40B4-BE49-F238E27FC236}">
                <a16:creationId xmlns:a16="http://schemas.microsoft.com/office/drawing/2014/main" id="{C5EA1BE5-F0B0-E69D-B008-DBF4B2A7E69F}"/>
              </a:ext>
            </a:extLst>
          </p:cNvPr>
          <p:cNvGraphicFramePr>
            <a:graphicFrameLocks noGrp="1"/>
          </p:cNvGraphicFramePr>
          <p:nvPr>
            <p:extLst>
              <p:ext uri="{D42A27DB-BD31-4B8C-83A1-F6EECF244321}">
                <p14:modId xmlns:p14="http://schemas.microsoft.com/office/powerpoint/2010/main" val="3131224616"/>
              </p:ext>
            </p:extLst>
          </p:nvPr>
        </p:nvGraphicFramePr>
        <p:xfrm>
          <a:off x="713116" y="1184925"/>
          <a:ext cx="10765767" cy="5236540"/>
        </p:xfrm>
        <a:graphic>
          <a:graphicData uri="http://schemas.openxmlformats.org/drawingml/2006/table">
            <a:tbl>
              <a:tblPr firstRow="1" firstCol="1" lastRow="1" lastCol="1" bandRow="1" bandCol="1">
                <a:tableStyleId>{5C22544A-7EE6-4342-B048-85BDC9FD1C3A}</a:tableStyleId>
              </a:tblPr>
              <a:tblGrid>
                <a:gridCol w="2835348">
                  <a:extLst>
                    <a:ext uri="{9D8B030D-6E8A-4147-A177-3AD203B41FA5}">
                      <a16:colId xmlns:a16="http://schemas.microsoft.com/office/drawing/2014/main" val="3370334857"/>
                    </a:ext>
                  </a:extLst>
                </a:gridCol>
                <a:gridCol w="3392013">
                  <a:extLst>
                    <a:ext uri="{9D8B030D-6E8A-4147-A177-3AD203B41FA5}">
                      <a16:colId xmlns:a16="http://schemas.microsoft.com/office/drawing/2014/main" val="2898071187"/>
                    </a:ext>
                  </a:extLst>
                </a:gridCol>
                <a:gridCol w="4538406">
                  <a:extLst>
                    <a:ext uri="{9D8B030D-6E8A-4147-A177-3AD203B41FA5}">
                      <a16:colId xmlns:a16="http://schemas.microsoft.com/office/drawing/2014/main" val="3305185272"/>
                    </a:ext>
                  </a:extLst>
                </a:gridCol>
              </a:tblGrid>
              <a:tr h="28878">
                <a:tc>
                  <a:txBody>
                    <a:bodyPr/>
                    <a:lstStyle/>
                    <a:p>
                      <a:pPr marR="32385" algn="ctr">
                        <a:lnSpc>
                          <a:spcPct val="115000"/>
                        </a:lnSpc>
                        <a:spcAft>
                          <a:spcPts val="1000"/>
                        </a:spcAft>
                        <a:buNone/>
                      </a:pPr>
                      <a:r>
                        <a:rPr lang="es-ES" sz="100" kern="100">
                          <a:effectLst/>
                        </a:rPr>
                        <a:t>SOLICITUDES</a:t>
                      </a:r>
                      <a:endParaRPr lang="es-CO" sz="100" kern="100">
                        <a:effectLst/>
                        <a:latin typeface="Calibri" panose="020F0502020204030204" pitchFamily="34" charset="0"/>
                        <a:ea typeface="Calibri" panose="020F0502020204030204" pitchFamily="34" charset="0"/>
                        <a:cs typeface="Times New Roman" panose="02020603050405020304" pitchFamily="18" charset="0"/>
                      </a:endParaRPr>
                    </a:p>
                  </a:txBody>
                  <a:tcPr marL="5392" marR="5392" marT="0" marB="0" anchor="ctr"/>
                </a:tc>
                <a:tc>
                  <a:txBody>
                    <a:bodyPr/>
                    <a:lstStyle/>
                    <a:p>
                      <a:pPr marR="32385" algn="ctr">
                        <a:lnSpc>
                          <a:spcPct val="115000"/>
                        </a:lnSpc>
                        <a:spcAft>
                          <a:spcPts val="1000"/>
                        </a:spcAft>
                        <a:buNone/>
                      </a:pPr>
                      <a:r>
                        <a:rPr lang="es-ES" sz="100" kern="100">
                          <a:effectLst/>
                        </a:rPr>
                        <a:t>ESTADO ACTUAL</a:t>
                      </a:r>
                      <a:endParaRPr lang="es-CO" sz="100" kern="100">
                        <a:effectLst/>
                        <a:latin typeface="Calibri" panose="020F0502020204030204" pitchFamily="34" charset="0"/>
                        <a:ea typeface="Calibri" panose="020F0502020204030204" pitchFamily="34" charset="0"/>
                        <a:cs typeface="Times New Roman" panose="02020603050405020304" pitchFamily="18" charset="0"/>
                      </a:endParaRPr>
                    </a:p>
                  </a:txBody>
                  <a:tcPr marL="5392" marR="5392" marT="0" marB="0" anchor="ctr"/>
                </a:tc>
                <a:tc>
                  <a:txBody>
                    <a:bodyPr/>
                    <a:lstStyle/>
                    <a:p>
                      <a:pPr marR="32385" algn="ctr">
                        <a:lnSpc>
                          <a:spcPct val="115000"/>
                        </a:lnSpc>
                        <a:spcAft>
                          <a:spcPts val="1000"/>
                        </a:spcAft>
                        <a:buNone/>
                      </a:pPr>
                      <a:r>
                        <a:rPr lang="es-ES" sz="100" kern="100">
                          <a:effectLst/>
                        </a:rPr>
                        <a:t>MODIFICACIÓN PROPUESTA</a:t>
                      </a:r>
                      <a:endParaRPr lang="es-CO" sz="100" kern="100">
                        <a:effectLst/>
                        <a:latin typeface="Calibri" panose="020F0502020204030204" pitchFamily="34" charset="0"/>
                        <a:ea typeface="Calibri" panose="020F0502020204030204" pitchFamily="34" charset="0"/>
                        <a:cs typeface="Times New Roman" panose="02020603050405020304" pitchFamily="18" charset="0"/>
                      </a:endParaRPr>
                    </a:p>
                  </a:txBody>
                  <a:tcPr marL="5392" marR="5392" marT="0" marB="0" anchor="ctr"/>
                </a:tc>
                <a:extLst>
                  <a:ext uri="{0D108BD9-81ED-4DB2-BD59-A6C34878D82A}">
                    <a16:rowId xmlns:a16="http://schemas.microsoft.com/office/drawing/2014/main" val="6534849"/>
                  </a:ext>
                </a:extLst>
              </a:tr>
              <a:tr h="617298">
                <a:tc>
                  <a:txBody>
                    <a:bodyPr/>
                    <a:lstStyle/>
                    <a:p>
                      <a:pPr marR="32385" algn="ctr">
                        <a:lnSpc>
                          <a:spcPct val="115000"/>
                        </a:lnSpc>
                        <a:spcAft>
                          <a:spcPts val="1000"/>
                        </a:spcAft>
                        <a:buNone/>
                      </a:pPr>
                      <a:r>
                        <a:rPr lang="es-CO" sz="2000" b="1"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SOLICITUD</a:t>
                      </a:r>
                    </a:p>
                  </a:txBody>
                  <a:tcPr marL="5392" marR="5392" marT="0" marB="0">
                    <a:solidFill>
                      <a:schemeClr val="accent4"/>
                    </a:solidFill>
                  </a:tcPr>
                </a:tc>
                <a:tc>
                  <a:txBody>
                    <a:bodyPr/>
                    <a:lstStyle/>
                    <a:p>
                      <a:pPr marR="32385" algn="ctr">
                        <a:lnSpc>
                          <a:spcPct val="115000"/>
                        </a:lnSpc>
                        <a:spcAft>
                          <a:spcPts val="1000"/>
                        </a:spcAft>
                        <a:buNone/>
                      </a:pPr>
                      <a:r>
                        <a:rPr lang="es-CO" sz="2000" b="1"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ESTADO ACTUAL</a:t>
                      </a:r>
                    </a:p>
                  </a:txBody>
                  <a:tcPr marL="5392" marR="5392" marT="0" marB="0">
                    <a:solidFill>
                      <a:schemeClr val="accent4"/>
                    </a:solidFill>
                  </a:tcPr>
                </a:tc>
                <a:tc>
                  <a:txBody>
                    <a:bodyPr/>
                    <a:lstStyle/>
                    <a:p>
                      <a:pPr algn="ctr">
                        <a:lnSpc>
                          <a:spcPct val="115000"/>
                        </a:lnSpc>
                        <a:spcAft>
                          <a:spcPts val="1000"/>
                        </a:spcAft>
                        <a:buNone/>
                      </a:pPr>
                      <a:r>
                        <a:rPr lang="es-CO" sz="2000" b="1" kern="100" dirty="0">
                          <a:solidFill>
                            <a:schemeClr val="tx1"/>
                          </a:solidFill>
                          <a:effectLst/>
                        </a:rPr>
                        <a:t>MODIFICACION PROPUESTA</a:t>
                      </a:r>
                    </a:p>
                  </a:txBody>
                  <a:tcPr marL="5392" marR="5392" marT="0" marB="0">
                    <a:solidFill>
                      <a:schemeClr val="accent4"/>
                    </a:solidFill>
                  </a:tcPr>
                </a:tc>
                <a:extLst>
                  <a:ext uri="{0D108BD9-81ED-4DB2-BD59-A6C34878D82A}">
                    <a16:rowId xmlns:a16="http://schemas.microsoft.com/office/drawing/2014/main" val="2243199051"/>
                  </a:ext>
                </a:extLst>
              </a:tr>
              <a:tr h="1721803">
                <a:tc>
                  <a:txBody>
                    <a:bodyPr/>
                    <a:lstStyle/>
                    <a:p>
                      <a:pPr marL="281305" marR="32385">
                        <a:lnSpc>
                          <a:spcPct val="115000"/>
                        </a:lnSpc>
                        <a:buNone/>
                      </a:pPr>
                      <a:r>
                        <a:rPr lang="es-CO" sz="1400" kern="100" dirty="0">
                          <a:solidFill>
                            <a:schemeClr val="tx1"/>
                          </a:solidFill>
                          <a:effectLst/>
                        </a:rPr>
                        <a:t> </a:t>
                      </a:r>
                    </a:p>
                    <a:p>
                      <a:pPr marL="342900" marR="32385" lvl="0" indent="-342900">
                        <a:lnSpc>
                          <a:spcPct val="115000"/>
                        </a:lnSpc>
                        <a:spcAft>
                          <a:spcPts val="1000"/>
                        </a:spcAft>
                        <a:buFont typeface="Symbol" pitchFamily="2" charset="2"/>
                        <a:buChar char=""/>
                      </a:pPr>
                      <a:r>
                        <a:rPr lang="es-CO" sz="1400" kern="100" dirty="0">
                          <a:solidFill>
                            <a:schemeClr val="tx1"/>
                          </a:solidFill>
                          <a:effectLst/>
                        </a:rPr>
                        <a:t>Modificar la Cláusula Segunda. – “Alcance del Objeto”, relativa a la Etapa 3  Cierre. </a:t>
                      </a:r>
                    </a:p>
                    <a:p>
                      <a:pPr marR="32385">
                        <a:lnSpc>
                          <a:spcPct val="115000"/>
                        </a:lnSpc>
                        <a:spcAft>
                          <a:spcPts val="1000"/>
                        </a:spcAft>
                        <a:buNone/>
                      </a:pPr>
                      <a:r>
                        <a:rPr lang="es-CO" sz="1400" kern="100" dirty="0">
                          <a:solidFill>
                            <a:schemeClr val="tx1"/>
                          </a:solidFill>
                          <a:effectLst/>
                        </a:rPr>
                        <a:t> </a:t>
                      </a:r>
                    </a:p>
                    <a:p>
                      <a:pPr marR="32385">
                        <a:lnSpc>
                          <a:spcPct val="115000"/>
                        </a:lnSpc>
                        <a:spcAft>
                          <a:spcPts val="1000"/>
                        </a:spcAft>
                        <a:buNone/>
                      </a:pPr>
                      <a:r>
                        <a:rPr lang="es-ES" sz="1400" kern="100" dirty="0">
                          <a:solidFill>
                            <a:schemeClr val="tx1"/>
                          </a:solidFill>
                          <a:effectLst/>
                        </a:rPr>
                        <a:t> </a:t>
                      </a:r>
                      <a:endParaRPr lang="es-CO" sz="14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392" marR="5392" marT="0" marB="0">
                    <a:solidFill>
                      <a:schemeClr val="accent4">
                        <a:lumMod val="40000"/>
                        <a:lumOff val="60000"/>
                      </a:schemeClr>
                    </a:solidFill>
                  </a:tcPr>
                </a:tc>
                <a:tc>
                  <a:txBody>
                    <a:bodyPr/>
                    <a:lstStyle/>
                    <a:p>
                      <a:pPr marR="32385" algn="l">
                        <a:lnSpc>
                          <a:spcPct val="115000"/>
                        </a:lnSpc>
                        <a:spcAft>
                          <a:spcPts val="1000"/>
                        </a:spcAft>
                        <a:buNone/>
                      </a:pPr>
                      <a:r>
                        <a:rPr lang="es-ES" sz="1400" kern="100" dirty="0">
                          <a:solidFill>
                            <a:schemeClr val="tx1"/>
                          </a:solidFill>
                          <a:effectLst/>
                        </a:rPr>
                        <a:t> </a:t>
                      </a:r>
                      <a:endParaRPr lang="es-CO" sz="1400" kern="100" dirty="0">
                        <a:solidFill>
                          <a:schemeClr val="tx1"/>
                        </a:solidFill>
                        <a:effectLst/>
                      </a:endParaRPr>
                    </a:p>
                    <a:p>
                      <a:pPr marL="144463" marR="32385" indent="0" algn="l">
                        <a:lnSpc>
                          <a:spcPct val="115000"/>
                        </a:lnSpc>
                        <a:spcAft>
                          <a:spcPts val="1000"/>
                        </a:spcAft>
                        <a:buNone/>
                        <a:tabLst>
                          <a:tab pos="2841625" algn="l"/>
                        </a:tabLst>
                      </a:pPr>
                      <a:r>
                        <a:rPr lang="es-ES" sz="1400" kern="100" dirty="0">
                          <a:solidFill>
                            <a:schemeClr val="tx1"/>
                          </a:solidFill>
                          <a:effectLst/>
                        </a:rPr>
                        <a:t>“(…) CLÁUSULA SEGUNDA. – ALCANCE DEL OBJETO:</a:t>
                      </a:r>
                      <a:endParaRPr lang="es-CO" sz="1400" kern="100" dirty="0">
                        <a:solidFill>
                          <a:schemeClr val="tx1"/>
                        </a:solidFill>
                        <a:effectLst/>
                      </a:endParaRPr>
                    </a:p>
                    <a:p>
                      <a:pPr marL="144463" marR="32385" indent="0" algn="l">
                        <a:lnSpc>
                          <a:spcPct val="115000"/>
                        </a:lnSpc>
                        <a:spcAft>
                          <a:spcPts val="1000"/>
                        </a:spcAft>
                        <a:buNone/>
                        <a:tabLst>
                          <a:tab pos="2841625" algn="l"/>
                        </a:tabLst>
                      </a:pPr>
                      <a:r>
                        <a:rPr lang="es-ES" sz="1400" kern="100" dirty="0">
                          <a:solidFill>
                            <a:schemeClr val="tx1"/>
                          </a:solidFill>
                          <a:effectLst/>
                        </a:rPr>
                        <a:t>Etapa 3 – Cierre: El CONTRATISTA deberá reintegrar los recursos no</a:t>
                      </a:r>
                      <a:r>
                        <a:rPr lang="es-CO" sz="1400" kern="100" dirty="0">
                          <a:solidFill>
                            <a:schemeClr val="tx1"/>
                          </a:solidFill>
                          <a:effectLst/>
                        </a:rPr>
                        <a:t> </a:t>
                      </a:r>
                      <a:r>
                        <a:rPr lang="es-ES" sz="1400" kern="100" dirty="0">
                          <a:solidFill>
                            <a:schemeClr val="tx1"/>
                          </a:solidFill>
                          <a:effectLst/>
                        </a:rPr>
                        <a:t>ejecutados y entregar los documentos que se requieran para llevar a cabo</a:t>
                      </a:r>
                      <a:r>
                        <a:rPr lang="es-CO" sz="1400" kern="100" dirty="0">
                          <a:solidFill>
                            <a:schemeClr val="tx1"/>
                          </a:solidFill>
                          <a:effectLst/>
                        </a:rPr>
                        <a:t> </a:t>
                      </a:r>
                      <a:r>
                        <a:rPr lang="es-ES" sz="1400" kern="100" dirty="0">
                          <a:solidFill>
                            <a:schemeClr val="tx1"/>
                          </a:solidFill>
                          <a:effectLst/>
                        </a:rPr>
                        <a:t>la liquidación. (…)”</a:t>
                      </a:r>
                      <a:endParaRPr lang="es-CO" sz="1400" kern="100" dirty="0">
                        <a:solidFill>
                          <a:schemeClr val="tx1"/>
                        </a:solidFill>
                        <a:effectLst/>
                      </a:endParaRPr>
                    </a:p>
                    <a:p>
                      <a:pPr marR="32385" algn="l">
                        <a:lnSpc>
                          <a:spcPct val="115000"/>
                        </a:lnSpc>
                        <a:spcAft>
                          <a:spcPts val="1000"/>
                        </a:spcAft>
                        <a:buNone/>
                      </a:pPr>
                      <a:r>
                        <a:rPr lang="es-ES" sz="1400" kern="100" dirty="0">
                          <a:solidFill>
                            <a:schemeClr val="tx1"/>
                          </a:solidFill>
                          <a:effectLst/>
                        </a:rPr>
                        <a:t> </a:t>
                      </a:r>
                      <a:endParaRPr lang="es-CO" sz="14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392" marR="5392" marT="0" marB="0">
                    <a:solidFill>
                      <a:schemeClr val="accent4">
                        <a:lumMod val="40000"/>
                        <a:lumOff val="60000"/>
                      </a:schemeClr>
                    </a:solidFill>
                  </a:tcPr>
                </a:tc>
                <a:tc>
                  <a:txBody>
                    <a:bodyPr/>
                    <a:lstStyle/>
                    <a:p>
                      <a:pPr algn="l">
                        <a:lnSpc>
                          <a:spcPct val="115000"/>
                        </a:lnSpc>
                        <a:spcAft>
                          <a:spcPts val="1000"/>
                        </a:spcAft>
                        <a:buNone/>
                      </a:pPr>
                      <a:r>
                        <a:rPr lang="es-ES" sz="1400" kern="100" dirty="0">
                          <a:solidFill>
                            <a:schemeClr val="tx1"/>
                          </a:solidFill>
                          <a:effectLst/>
                        </a:rPr>
                        <a:t> </a:t>
                      </a:r>
                      <a:endParaRPr lang="es-CO" sz="1400" kern="100" dirty="0">
                        <a:solidFill>
                          <a:schemeClr val="tx1"/>
                        </a:solidFill>
                        <a:effectLst/>
                      </a:endParaRPr>
                    </a:p>
                    <a:p>
                      <a:pPr marL="144463" indent="0" algn="l">
                        <a:lnSpc>
                          <a:spcPct val="115000"/>
                        </a:lnSpc>
                        <a:spcAft>
                          <a:spcPts val="1000"/>
                        </a:spcAft>
                        <a:buNone/>
                        <a:tabLst>
                          <a:tab pos="3590925" algn="l"/>
                        </a:tabLst>
                      </a:pPr>
                      <a:r>
                        <a:rPr lang="es-ES" sz="1400" b="0" kern="100" dirty="0">
                          <a:solidFill>
                            <a:schemeClr val="tx1"/>
                          </a:solidFill>
                          <a:effectLst/>
                        </a:rPr>
                        <a:t>Modifíquese la CLÁUSULA SEGUNDA. – ALCANCE DEL OBJETO, la cual quedará así: </a:t>
                      </a:r>
                      <a:endParaRPr lang="es-CO" sz="1400" b="0" kern="100" dirty="0">
                        <a:solidFill>
                          <a:schemeClr val="tx1"/>
                        </a:solidFill>
                        <a:effectLst/>
                      </a:endParaRPr>
                    </a:p>
                    <a:p>
                      <a:pPr marL="144463" indent="0" algn="l">
                        <a:lnSpc>
                          <a:spcPct val="115000"/>
                        </a:lnSpc>
                        <a:spcAft>
                          <a:spcPts val="1000"/>
                        </a:spcAft>
                        <a:buNone/>
                        <a:tabLst>
                          <a:tab pos="3590925" algn="l"/>
                        </a:tabLst>
                      </a:pPr>
                      <a:r>
                        <a:rPr lang="es-ES" sz="1400" b="0" kern="100" dirty="0">
                          <a:solidFill>
                            <a:schemeClr val="tx1"/>
                          </a:solidFill>
                          <a:effectLst/>
                        </a:rPr>
                        <a:t>Etapa 3 – Cierre: El CONTRATISTA</a:t>
                      </a:r>
                      <a:r>
                        <a:rPr lang="es-ES" sz="1400" kern="100" dirty="0">
                          <a:solidFill>
                            <a:srgbClr val="FF0000"/>
                          </a:solidFill>
                          <a:effectLst/>
                        </a:rPr>
                        <a:t>, liquidar los contratos derivados</a:t>
                      </a:r>
                      <a:r>
                        <a:rPr lang="es-ES" sz="1400" kern="100" dirty="0">
                          <a:solidFill>
                            <a:schemeClr val="tx1"/>
                          </a:solidFill>
                          <a:effectLst/>
                        </a:rPr>
                        <a:t>, </a:t>
                      </a:r>
                      <a:r>
                        <a:rPr lang="es-ES" sz="1400" b="0" kern="100" dirty="0">
                          <a:solidFill>
                            <a:schemeClr val="tx1"/>
                          </a:solidFill>
                          <a:effectLst/>
                        </a:rPr>
                        <a:t>reintegrar los recursos no ejecutados, y entregar los documentos que se requieran para llevar a cabo la liquidación del contrato interadministrativo.</a:t>
                      </a:r>
                      <a:endParaRPr lang="es-CO" sz="1400" b="0" kern="100" dirty="0">
                        <a:solidFill>
                          <a:schemeClr val="tx1"/>
                        </a:solidFill>
                        <a:effectLst/>
                      </a:endParaRPr>
                    </a:p>
                  </a:txBody>
                  <a:tcPr marL="5392" marR="5392" marT="0" marB="0">
                    <a:solidFill>
                      <a:schemeClr val="accent4">
                        <a:lumMod val="40000"/>
                        <a:lumOff val="60000"/>
                      </a:schemeClr>
                    </a:solidFill>
                  </a:tcPr>
                </a:tc>
                <a:extLst>
                  <a:ext uri="{0D108BD9-81ED-4DB2-BD59-A6C34878D82A}">
                    <a16:rowId xmlns:a16="http://schemas.microsoft.com/office/drawing/2014/main" val="724560538"/>
                  </a:ext>
                </a:extLst>
              </a:tr>
              <a:tr h="2016899">
                <a:tc>
                  <a:txBody>
                    <a:bodyPr/>
                    <a:lstStyle/>
                    <a:p>
                      <a:pPr marL="191135" marR="32385">
                        <a:lnSpc>
                          <a:spcPct val="115000"/>
                        </a:lnSpc>
                        <a:buNone/>
                      </a:pPr>
                      <a:r>
                        <a:rPr lang="es-CO" sz="1400" kern="100" dirty="0">
                          <a:solidFill>
                            <a:schemeClr val="tx1"/>
                          </a:solidFill>
                          <a:effectLst/>
                        </a:rPr>
                        <a:t> </a:t>
                      </a:r>
                    </a:p>
                    <a:p>
                      <a:pPr marL="191135" marR="32385">
                        <a:lnSpc>
                          <a:spcPct val="115000"/>
                        </a:lnSpc>
                        <a:buNone/>
                      </a:pPr>
                      <a:endParaRPr lang="es-CO" sz="1400" kern="100" dirty="0">
                        <a:solidFill>
                          <a:schemeClr val="tx1"/>
                        </a:solidFill>
                        <a:effectLst/>
                      </a:endParaRPr>
                    </a:p>
                    <a:p>
                      <a:pPr marL="342900" marR="32385" lvl="0" indent="-342900">
                        <a:lnSpc>
                          <a:spcPct val="115000"/>
                        </a:lnSpc>
                        <a:spcAft>
                          <a:spcPts val="1000"/>
                        </a:spcAft>
                        <a:buFont typeface="Symbol" pitchFamily="2" charset="2"/>
                        <a:buChar char=""/>
                      </a:pPr>
                      <a:r>
                        <a:rPr lang="es-CO" sz="1400" kern="100" dirty="0">
                          <a:solidFill>
                            <a:schemeClr val="tx1"/>
                          </a:solidFill>
                          <a:effectLst/>
                        </a:rPr>
                        <a:t>Modificar la Cláusula tercera “Plazo”- </a:t>
                      </a:r>
                    </a:p>
                    <a:p>
                      <a:pPr marR="32385">
                        <a:lnSpc>
                          <a:spcPct val="115000"/>
                        </a:lnSpc>
                        <a:spcAft>
                          <a:spcPts val="1000"/>
                        </a:spcAft>
                        <a:buNone/>
                      </a:pPr>
                      <a:r>
                        <a:rPr lang="es-CO" sz="1400" kern="100" dirty="0">
                          <a:solidFill>
                            <a:schemeClr val="tx1"/>
                          </a:solidFill>
                          <a:effectLst/>
                        </a:rPr>
                        <a:t> </a:t>
                      </a:r>
                      <a:endParaRPr lang="es-CO" sz="14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392" marR="5392" marT="0" marB="0">
                    <a:solidFill>
                      <a:schemeClr val="accent3">
                        <a:lumMod val="20000"/>
                        <a:lumOff val="80000"/>
                      </a:schemeClr>
                    </a:solidFill>
                  </a:tcPr>
                </a:tc>
                <a:tc>
                  <a:txBody>
                    <a:bodyPr/>
                    <a:lstStyle/>
                    <a:p>
                      <a:pPr marR="32385" algn="l">
                        <a:lnSpc>
                          <a:spcPct val="115000"/>
                        </a:lnSpc>
                        <a:spcAft>
                          <a:spcPts val="1000"/>
                        </a:spcAft>
                        <a:buNone/>
                      </a:pPr>
                      <a:r>
                        <a:rPr lang="es-ES" sz="1400" kern="100" dirty="0">
                          <a:solidFill>
                            <a:schemeClr val="tx1"/>
                          </a:solidFill>
                          <a:effectLst/>
                        </a:rPr>
                        <a:t> </a:t>
                      </a:r>
                      <a:endParaRPr lang="es-CO" sz="1400" b="0" kern="100" dirty="0">
                        <a:solidFill>
                          <a:schemeClr val="tx1"/>
                        </a:solidFill>
                        <a:effectLst/>
                      </a:endParaRPr>
                    </a:p>
                    <a:p>
                      <a:pPr marR="32385" algn="l">
                        <a:lnSpc>
                          <a:spcPct val="115000"/>
                        </a:lnSpc>
                        <a:spcAft>
                          <a:spcPts val="1000"/>
                        </a:spcAft>
                        <a:buNone/>
                      </a:pPr>
                      <a:r>
                        <a:rPr lang="es-ES" sz="1400" b="0" kern="100" dirty="0">
                          <a:solidFill>
                            <a:schemeClr val="tx1"/>
                          </a:solidFill>
                          <a:effectLst/>
                        </a:rPr>
                        <a:t>“(…) CLÁUSULA TERCERA. – PLAZO: El plazo del presente Contrato es hasta el 31 de julio de 2026, previo cumplimiento de los requisitos de ejecución, y contado a partir de la suscripción del acta de inicio. (…)”</a:t>
                      </a:r>
                      <a:endParaRPr lang="es-CO" sz="1400" b="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392" marR="5392" marT="0" marB="0">
                    <a:solidFill>
                      <a:schemeClr val="accent3">
                        <a:lumMod val="20000"/>
                        <a:lumOff val="80000"/>
                      </a:schemeClr>
                    </a:solidFill>
                  </a:tcPr>
                </a:tc>
                <a:tc>
                  <a:txBody>
                    <a:bodyPr/>
                    <a:lstStyle/>
                    <a:p>
                      <a:pPr algn="l">
                        <a:lnSpc>
                          <a:spcPct val="115000"/>
                        </a:lnSpc>
                        <a:spcAft>
                          <a:spcPts val="1000"/>
                        </a:spcAft>
                        <a:buNone/>
                      </a:pPr>
                      <a:r>
                        <a:rPr lang="es-ES" sz="1400" kern="100" dirty="0">
                          <a:solidFill>
                            <a:schemeClr val="tx1"/>
                          </a:solidFill>
                          <a:effectLst/>
                        </a:rPr>
                        <a:t> </a:t>
                      </a:r>
                      <a:endParaRPr lang="es-CO" sz="1400" kern="100" dirty="0">
                        <a:solidFill>
                          <a:schemeClr val="tx1"/>
                        </a:solidFill>
                        <a:effectLst/>
                      </a:endParaRPr>
                    </a:p>
                    <a:p>
                      <a:pPr algn="l">
                        <a:lnSpc>
                          <a:spcPct val="115000"/>
                        </a:lnSpc>
                        <a:spcAft>
                          <a:spcPts val="1000"/>
                        </a:spcAft>
                        <a:buNone/>
                      </a:pPr>
                      <a:r>
                        <a:rPr lang="es-CO" sz="1400" b="0" kern="100" dirty="0">
                          <a:solidFill>
                            <a:schemeClr val="tx1"/>
                          </a:solidFill>
                          <a:effectLst/>
                        </a:rPr>
                        <a:t>Modifíquese la CLÁUSULA TERCERA – PLAZO, el cual</a:t>
                      </a:r>
                      <a:r>
                        <a:rPr lang="es-ES" sz="1400" b="0" kern="100" dirty="0">
                          <a:solidFill>
                            <a:schemeClr val="tx1"/>
                          </a:solidFill>
                          <a:effectLst/>
                        </a:rPr>
                        <a:t> quedará así: </a:t>
                      </a:r>
                      <a:endParaRPr lang="es-CO" sz="1400" b="0" kern="100" dirty="0">
                        <a:solidFill>
                          <a:schemeClr val="tx1"/>
                        </a:solidFill>
                        <a:effectLst/>
                      </a:endParaRPr>
                    </a:p>
                    <a:p>
                      <a:pPr algn="l">
                        <a:lnSpc>
                          <a:spcPct val="115000"/>
                        </a:lnSpc>
                        <a:spcAft>
                          <a:spcPts val="1000"/>
                        </a:spcAft>
                        <a:buNone/>
                      </a:pPr>
                      <a:r>
                        <a:rPr lang="es-ES" sz="1400" b="0" kern="100" dirty="0">
                          <a:solidFill>
                            <a:schemeClr val="tx1"/>
                          </a:solidFill>
                          <a:effectLst/>
                        </a:rPr>
                        <a:t>CLÁUSULA TERCERA. – PLAZO: El plazo del presente Contrato es </a:t>
                      </a:r>
                      <a:r>
                        <a:rPr lang="es-ES" sz="1400" kern="100" dirty="0">
                          <a:solidFill>
                            <a:srgbClr val="FF0000"/>
                          </a:solidFill>
                          <a:effectLst/>
                        </a:rPr>
                        <a:t>hasta el 31 de diciembre de 2026</a:t>
                      </a:r>
                      <a:r>
                        <a:rPr lang="es-ES" sz="1400" b="0" kern="100" dirty="0">
                          <a:solidFill>
                            <a:schemeClr val="tx1"/>
                          </a:solidFill>
                          <a:effectLst/>
                        </a:rPr>
                        <a:t>, previo cumplimiento de los requisitos de ejecución, y contado a partir de la suscripción del acta de inicio.</a:t>
                      </a:r>
                      <a:endParaRPr lang="es-CO" sz="1400" b="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392" marR="5392" marT="0" marB="0">
                    <a:solidFill>
                      <a:schemeClr val="accent3">
                        <a:lumMod val="20000"/>
                        <a:lumOff val="80000"/>
                      </a:schemeClr>
                    </a:solidFill>
                  </a:tcPr>
                </a:tc>
                <a:extLst>
                  <a:ext uri="{0D108BD9-81ED-4DB2-BD59-A6C34878D82A}">
                    <a16:rowId xmlns:a16="http://schemas.microsoft.com/office/drawing/2014/main" val="2649500394"/>
                  </a:ext>
                </a:extLst>
              </a:tr>
            </a:tbl>
          </a:graphicData>
        </a:graphic>
      </p:graphicFrame>
    </p:spTree>
    <p:extLst>
      <p:ext uri="{BB962C8B-B14F-4D97-AF65-F5344CB8AC3E}">
        <p14:creationId xmlns:p14="http://schemas.microsoft.com/office/powerpoint/2010/main" val="29573109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FAF66C-23B4-8602-6E67-E73E1B582717}"/>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7BA1A454-4CB9-82F3-A8CB-F2359F86D939}"/>
              </a:ext>
            </a:extLst>
          </p:cNvPr>
          <p:cNvSpPr>
            <a:spLocks noGrp="1"/>
          </p:cNvSpPr>
          <p:nvPr>
            <p:ph type="ctrTitle"/>
          </p:nvPr>
        </p:nvSpPr>
        <p:spPr>
          <a:xfrm>
            <a:off x="1359408" y="299178"/>
            <a:ext cx="9144000" cy="596709"/>
          </a:xfrm>
        </p:spPr>
        <p:txBody>
          <a:bodyPr>
            <a:noAutofit/>
          </a:bodyPr>
          <a:lstStyle/>
          <a:p>
            <a:r>
              <a:rPr lang="es-CO" sz="2400" b="1" dirty="0"/>
              <a:t>MODIFICACIONES CONTRACTUALES</a:t>
            </a:r>
          </a:p>
        </p:txBody>
      </p:sp>
      <p:graphicFrame>
        <p:nvGraphicFramePr>
          <p:cNvPr id="4" name="Tabla 3">
            <a:extLst>
              <a:ext uri="{FF2B5EF4-FFF2-40B4-BE49-F238E27FC236}">
                <a16:creationId xmlns:a16="http://schemas.microsoft.com/office/drawing/2014/main" id="{97BBCAD0-7033-D234-8CB4-BC6CA930EA9B}"/>
              </a:ext>
            </a:extLst>
          </p:cNvPr>
          <p:cNvGraphicFramePr>
            <a:graphicFrameLocks noGrp="1"/>
          </p:cNvGraphicFramePr>
          <p:nvPr>
            <p:extLst>
              <p:ext uri="{D42A27DB-BD31-4B8C-83A1-F6EECF244321}">
                <p14:modId xmlns:p14="http://schemas.microsoft.com/office/powerpoint/2010/main" val="1275493867"/>
              </p:ext>
            </p:extLst>
          </p:nvPr>
        </p:nvGraphicFramePr>
        <p:xfrm>
          <a:off x="713116" y="1184925"/>
          <a:ext cx="10765767" cy="4818825"/>
        </p:xfrm>
        <a:graphic>
          <a:graphicData uri="http://schemas.openxmlformats.org/drawingml/2006/table">
            <a:tbl>
              <a:tblPr firstRow="1" firstCol="1" lastRow="1" lastCol="1" bandRow="1" bandCol="1">
                <a:tableStyleId>{5C22544A-7EE6-4342-B048-85BDC9FD1C3A}</a:tableStyleId>
              </a:tblPr>
              <a:tblGrid>
                <a:gridCol w="2835348">
                  <a:extLst>
                    <a:ext uri="{9D8B030D-6E8A-4147-A177-3AD203B41FA5}">
                      <a16:colId xmlns:a16="http://schemas.microsoft.com/office/drawing/2014/main" val="3370334857"/>
                    </a:ext>
                  </a:extLst>
                </a:gridCol>
                <a:gridCol w="3392013">
                  <a:extLst>
                    <a:ext uri="{9D8B030D-6E8A-4147-A177-3AD203B41FA5}">
                      <a16:colId xmlns:a16="http://schemas.microsoft.com/office/drawing/2014/main" val="2898071187"/>
                    </a:ext>
                  </a:extLst>
                </a:gridCol>
                <a:gridCol w="4538406">
                  <a:extLst>
                    <a:ext uri="{9D8B030D-6E8A-4147-A177-3AD203B41FA5}">
                      <a16:colId xmlns:a16="http://schemas.microsoft.com/office/drawing/2014/main" val="3305185272"/>
                    </a:ext>
                  </a:extLst>
                </a:gridCol>
              </a:tblGrid>
              <a:tr h="28878">
                <a:tc>
                  <a:txBody>
                    <a:bodyPr/>
                    <a:lstStyle/>
                    <a:p>
                      <a:pPr marR="32385" algn="ctr">
                        <a:lnSpc>
                          <a:spcPct val="115000"/>
                        </a:lnSpc>
                        <a:spcAft>
                          <a:spcPts val="1000"/>
                        </a:spcAft>
                        <a:buNone/>
                      </a:pPr>
                      <a:r>
                        <a:rPr lang="es-ES" sz="100" kern="100">
                          <a:effectLst/>
                        </a:rPr>
                        <a:t>SOLICITUDES</a:t>
                      </a:r>
                      <a:endParaRPr lang="es-CO" sz="100" kern="100">
                        <a:effectLst/>
                        <a:latin typeface="Calibri" panose="020F0502020204030204" pitchFamily="34" charset="0"/>
                        <a:ea typeface="Calibri" panose="020F0502020204030204" pitchFamily="34" charset="0"/>
                        <a:cs typeface="Times New Roman" panose="02020603050405020304" pitchFamily="18" charset="0"/>
                      </a:endParaRPr>
                    </a:p>
                  </a:txBody>
                  <a:tcPr marL="5392" marR="5392" marT="0" marB="0" anchor="ctr"/>
                </a:tc>
                <a:tc>
                  <a:txBody>
                    <a:bodyPr/>
                    <a:lstStyle/>
                    <a:p>
                      <a:pPr marR="32385" algn="ctr">
                        <a:lnSpc>
                          <a:spcPct val="115000"/>
                        </a:lnSpc>
                        <a:spcAft>
                          <a:spcPts val="1000"/>
                        </a:spcAft>
                        <a:buNone/>
                      </a:pPr>
                      <a:r>
                        <a:rPr lang="es-ES" sz="100" kern="100">
                          <a:effectLst/>
                        </a:rPr>
                        <a:t>ESTADO ACTUAL</a:t>
                      </a:r>
                      <a:endParaRPr lang="es-CO" sz="100" kern="100">
                        <a:effectLst/>
                        <a:latin typeface="Calibri" panose="020F0502020204030204" pitchFamily="34" charset="0"/>
                        <a:ea typeface="Calibri" panose="020F0502020204030204" pitchFamily="34" charset="0"/>
                        <a:cs typeface="Times New Roman" panose="02020603050405020304" pitchFamily="18" charset="0"/>
                      </a:endParaRPr>
                    </a:p>
                  </a:txBody>
                  <a:tcPr marL="5392" marR="5392" marT="0" marB="0" anchor="ctr"/>
                </a:tc>
                <a:tc>
                  <a:txBody>
                    <a:bodyPr/>
                    <a:lstStyle/>
                    <a:p>
                      <a:pPr marR="32385" algn="ctr">
                        <a:lnSpc>
                          <a:spcPct val="115000"/>
                        </a:lnSpc>
                        <a:spcAft>
                          <a:spcPts val="1000"/>
                        </a:spcAft>
                        <a:buNone/>
                      </a:pPr>
                      <a:r>
                        <a:rPr lang="es-ES" sz="100" kern="100">
                          <a:effectLst/>
                        </a:rPr>
                        <a:t>MODIFICACIÓN PROPUESTA</a:t>
                      </a:r>
                      <a:endParaRPr lang="es-CO" sz="100" kern="100">
                        <a:effectLst/>
                        <a:latin typeface="Calibri" panose="020F0502020204030204" pitchFamily="34" charset="0"/>
                        <a:ea typeface="Calibri" panose="020F0502020204030204" pitchFamily="34" charset="0"/>
                        <a:cs typeface="Times New Roman" panose="02020603050405020304" pitchFamily="18" charset="0"/>
                      </a:endParaRPr>
                    </a:p>
                  </a:txBody>
                  <a:tcPr marL="5392" marR="5392" marT="0" marB="0" anchor="ctr"/>
                </a:tc>
                <a:extLst>
                  <a:ext uri="{0D108BD9-81ED-4DB2-BD59-A6C34878D82A}">
                    <a16:rowId xmlns:a16="http://schemas.microsoft.com/office/drawing/2014/main" val="6534849"/>
                  </a:ext>
                </a:extLst>
              </a:tr>
              <a:tr h="617298">
                <a:tc>
                  <a:txBody>
                    <a:bodyPr/>
                    <a:lstStyle/>
                    <a:p>
                      <a:pPr marR="32385" algn="ctr">
                        <a:lnSpc>
                          <a:spcPct val="115000"/>
                        </a:lnSpc>
                        <a:spcAft>
                          <a:spcPts val="1000"/>
                        </a:spcAft>
                        <a:buNone/>
                      </a:pPr>
                      <a:r>
                        <a:rPr lang="es-CO" sz="2000" b="1"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SOLICITUD</a:t>
                      </a:r>
                    </a:p>
                  </a:txBody>
                  <a:tcPr marL="5392" marR="5392" marT="0" marB="0">
                    <a:solidFill>
                      <a:schemeClr val="accent4"/>
                    </a:solidFill>
                  </a:tcPr>
                </a:tc>
                <a:tc>
                  <a:txBody>
                    <a:bodyPr/>
                    <a:lstStyle/>
                    <a:p>
                      <a:pPr marR="32385" algn="ctr">
                        <a:lnSpc>
                          <a:spcPct val="115000"/>
                        </a:lnSpc>
                        <a:spcAft>
                          <a:spcPts val="1000"/>
                        </a:spcAft>
                        <a:buNone/>
                      </a:pPr>
                      <a:r>
                        <a:rPr lang="es-CO" sz="2000" b="1"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ESTADO ACTUAL</a:t>
                      </a:r>
                    </a:p>
                  </a:txBody>
                  <a:tcPr marL="5392" marR="5392" marT="0" marB="0">
                    <a:solidFill>
                      <a:schemeClr val="accent4"/>
                    </a:solidFill>
                  </a:tcPr>
                </a:tc>
                <a:tc>
                  <a:txBody>
                    <a:bodyPr/>
                    <a:lstStyle/>
                    <a:p>
                      <a:pPr algn="ctr">
                        <a:lnSpc>
                          <a:spcPct val="115000"/>
                        </a:lnSpc>
                        <a:spcAft>
                          <a:spcPts val="1000"/>
                        </a:spcAft>
                        <a:buNone/>
                      </a:pPr>
                      <a:r>
                        <a:rPr lang="es-CO" sz="2000" b="1" kern="100" dirty="0">
                          <a:solidFill>
                            <a:schemeClr val="tx1"/>
                          </a:solidFill>
                          <a:effectLst/>
                        </a:rPr>
                        <a:t>MODIFICACION PROPUESTA</a:t>
                      </a:r>
                    </a:p>
                  </a:txBody>
                  <a:tcPr marL="5392" marR="5392" marT="0" marB="0">
                    <a:solidFill>
                      <a:schemeClr val="accent4"/>
                    </a:solidFill>
                  </a:tcPr>
                </a:tc>
                <a:extLst>
                  <a:ext uri="{0D108BD9-81ED-4DB2-BD59-A6C34878D82A}">
                    <a16:rowId xmlns:a16="http://schemas.microsoft.com/office/drawing/2014/main" val="2243199051"/>
                  </a:ext>
                </a:extLst>
              </a:tr>
              <a:tr h="1721803">
                <a:tc>
                  <a:txBody>
                    <a:bodyPr/>
                    <a:lstStyle/>
                    <a:p>
                      <a:pPr marL="281305" marR="32385">
                        <a:lnSpc>
                          <a:spcPct val="115000"/>
                        </a:lnSpc>
                        <a:buNone/>
                      </a:pPr>
                      <a:r>
                        <a:rPr lang="es-CO" sz="1400" kern="100" dirty="0">
                          <a:solidFill>
                            <a:schemeClr val="tx1"/>
                          </a:solidFill>
                          <a:effectLst/>
                        </a:rPr>
                        <a:t> Modificar el literal b. del numeral 4. de la Cláusula Octava – “Remuneración del Contratista” </a:t>
                      </a:r>
                    </a:p>
                    <a:p>
                      <a:pPr marR="32385">
                        <a:lnSpc>
                          <a:spcPct val="115000"/>
                        </a:lnSpc>
                        <a:spcAft>
                          <a:spcPts val="1000"/>
                        </a:spcAft>
                        <a:buNone/>
                      </a:pPr>
                      <a:r>
                        <a:rPr lang="es-CO" sz="1400" kern="100" dirty="0">
                          <a:solidFill>
                            <a:schemeClr val="tx1"/>
                          </a:solidFill>
                          <a:effectLst/>
                        </a:rPr>
                        <a:t> </a:t>
                      </a:r>
                    </a:p>
                    <a:p>
                      <a:pPr marR="32385">
                        <a:lnSpc>
                          <a:spcPct val="115000"/>
                        </a:lnSpc>
                        <a:spcAft>
                          <a:spcPts val="1000"/>
                        </a:spcAft>
                        <a:buNone/>
                      </a:pPr>
                      <a:r>
                        <a:rPr lang="es-ES" sz="1400" kern="100" dirty="0">
                          <a:solidFill>
                            <a:schemeClr val="tx1"/>
                          </a:solidFill>
                          <a:effectLst/>
                        </a:rPr>
                        <a:t> </a:t>
                      </a:r>
                      <a:endParaRPr lang="es-CO" sz="14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392" marR="5392" marT="0" marB="0">
                    <a:solidFill>
                      <a:schemeClr val="accent4">
                        <a:lumMod val="40000"/>
                        <a:lumOff val="60000"/>
                      </a:schemeClr>
                    </a:solidFill>
                  </a:tcPr>
                </a:tc>
                <a:tc>
                  <a:txBody>
                    <a:bodyPr/>
                    <a:lstStyle/>
                    <a:p>
                      <a:pPr marR="32385" algn="l">
                        <a:lnSpc>
                          <a:spcPct val="115000"/>
                        </a:lnSpc>
                        <a:spcAft>
                          <a:spcPts val="1000"/>
                        </a:spcAft>
                        <a:buNone/>
                      </a:pPr>
                      <a:r>
                        <a:rPr lang="es-ES" sz="1400" b="0" kern="100" dirty="0">
                          <a:solidFill>
                            <a:schemeClr val="tx1"/>
                          </a:solidFill>
                          <a:effectLst/>
                        </a:rPr>
                        <a:t> </a:t>
                      </a:r>
                      <a:r>
                        <a:rPr lang="es-CO" sz="1400" b="0" kern="100" dirty="0">
                          <a:solidFill>
                            <a:schemeClr val="tx1"/>
                          </a:solidFill>
                          <a:effectLst/>
                        </a:rPr>
                        <a:t>“(…) CLÁUSULA OCTAVA – REMUNERACIÓN DEL CONTRATISTA (…)</a:t>
                      </a:r>
                    </a:p>
                    <a:p>
                      <a:pPr marL="187325" marR="32385" indent="-50800" algn="just">
                        <a:lnSpc>
                          <a:spcPct val="115000"/>
                        </a:lnSpc>
                        <a:spcAft>
                          <a:spcPts val="1000"/>
                        </a:spcAft>
                        <a:buNone/>
                        <a:tabLst/>
                      </a:pPr>
                      <a:r>
                        <a:rPr lang="es-ES" sz="1400" b="0" kern="100" dirty="0">
                          <a:solidFill>
                            <a:schemeClr val="tx1"/>
                          </a:solidFill>
                          <a:effectLst/>
                        </a:rPr>
                        <a:t>4. El veinte por ciento (20%) cuando el CONTRATISTA haya presentado al MINISTERIO copia de los siguientes documentos:  </a:t>
                      </a:r>
                      <a:endParaRPr lang="es-CO" sz="1400" b="0" kern="100" dirty="0">
                        <a:solidFill>
                          <a:schemeClr val="tx1"/>
                        </a:solidFill>
                        <a:effectLst/>
                      </a:endParaRPr>
                    </a:p>
                    <a:p>
                      <a:pPr marL="187325" marR="32385" indent="-50800" algn="just">
                        <a:lnSpc>
                          <a:spcPct val="115000"/>
                        </a:lnSpc>
                        <a:spcAft>
                          <a:spcPts val="1000"/>
                        </a:spcAft>
                        <a:buNone/>
                        <a:tabLst/>
                      </a:pPr>
                      <a:r>
                        <a:rPr lang="es-ES" sz="1400" b="0" kern="100" dirty="0">
                          <a:solidFill>
                            <a:schemeClr val="tx1"/>
                          </a:solidFill>
                          <a:effectLst/>
                        </a:rPr>
                        <a:t>a. Actas de liquidación de los contratos de obra y de interventoría.</a:t>
                      </a:r>
                      <a:endParaRPr lang="es-CO" sz="1400" b="0" kern="100" dirty="0">
                        <a:solidFill>
                          <a:schemeClr val="tx1"/>
                        </a:solidFill>
                        <a:effectLst/>
                      </a:endParaRPr>
                    </a:p>
                    <a:p>
                      <a:pPr marL="187325" marR="32385" indent="-50800" algn="just">
                        <a:lnSpc>
                          <a:spcPct val="115000"/>
                        </a:lnSpc>
                        <a:spcAft>
                          <a:spcPts val="1000"/>
                        </a:spcAft>
                        <a:buNone/>
                        <a:tabLst/>
                      </a:pPr>
                      <a:r>
                        <a:rPr lang="es-ES" sz="1400" b="0" kern="100" dirty="0">
                          <a:solidFill>
                            <a:schemeClr val="tx1"/>
                          </a:solidFill>
                          <a:effectLst/>
                        </a:rPr>
                        <a:t>b. Acta de Recibo y Entrega de Infraestructura entre CONTRATISTA, INTERVENTOR Y SUPERVISOR DEL MINISTERIO Y COMUNIDAD ENERGETICA.</a:t>
                      </a:r>
                      <a:endParaRPr lang="es-CO" sz="1400" b="0" kern="100" dirty="0">
                        <a:solidFill>
                          <a:schemeClr val="tx1"/>
                        </a:solidFill>
                        <a:effectLst/>
                      </a:endParaRPr>
                    </a:p>
                    <a:p>
                      <a:pPr marR="32385" algn="l">
                        <a:lnSpc>
                          <a:spcPct val="115000"/>
                        </a:lnSpc>
                        <a:spcAft>
                          <a:spcPts val="1000"/>
                        </a:spcAft>
                        <a:buNone/>
                      </a:pPr>
                      <a:r>
                        <a:rPr lang="es-ES" sz="1400" b="0" kern="100" dirty="0">
                          <a:solidFill>
                            <a:schemeClr val="tx1"/>
                          </a:solidFill>
                          <a:effectLst/>
                        </a:rPr>
                        <a:t> </a:t>
                      </a:r>
                      <a:endParaRPr lang="es-CO" sz="1400" b="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392" marR="5392" marT="0" marB="0">
                    <a:solidFill>
                      <a:schemeClr val="accent4">
                        <a:lumMod val="40000"/>
                        <a:lumOff val="60000"/>
                      </a:schemeClr>
                    </a:solidFill>
                  </a:tcPr>
                </a:tc>
                <a:tc>
                  <a:txBody>
                    <a:bodyPr/>
                    <a:lstStyle/>
                    <a:p>
                      <a:pPr marL="222250" indent="-34925" algn="l">
                        <a:lnSpc>
                          <a:spcPct val="115000"/>
                        </a:lnSpc>
                        <a:spcAft>
                          <a:spcPts val="1000"/>
                        </a:spcAft>
                        <a:buNone/>
                        <a:tabLst/>
                      </a:pPr>
                      <a:r>
                        <a:rPr lang="es-ES" sz="1400" b="0" kern="100" dirty="0">
                          <a:solidFill>
                            <a:schemeClr val="tx1"/>
                          </a:solidFill>
                          <a:effectLst/>
                        </a:rPr>
                        <a:t> Modifíquese el literal b. del numeral 4. De la CLÁUSULA OCTAVA – REMUNERACIÓN DEL CONTRATISTA:</a:t>
                      </a:r>
                      <a:endParaRPr lang="es-CO" sz="1400" b="0" kern="100" dirty="0">
                        <a:solidFill>
                          <a:schemeClr val="tx1"/>
                        </a:solidFill>
                        <a:effectLst/>
                      </a:endParaRPr>
                    </a:p>
                    <a:p>
                      <a:pPr marL="222250" indent="-34925" algn="just">
                        <a:lnSpc>
                          <a:spcPct val="115000"/>
                        </a:lnSpc>
                        <a:spcAft>
                          <a:spcPts val="1000"/>
                        </a:spcAft>
                        <a:buNone/>
                        <a:tabLst/>
                      </a:pPr>
                      <a:r>
                        <a:rPr lang="es-ES" sz="1400" b="0" kern="100" dirty="0">
                          <a:solidFill>
                            <a:schemeClr val="tx1"/>
                          </a:solidFill>
                          <a:effectLst/>
                        </a:rPr>
                        <a:t>(…)</a:t>
                      </a:r>
                      <a:endParaRPr lang="es-CO" sz="1400" b="0" kern="100" dirty="0">
                        <a:solidFill>
                          <a:schemeClr val="tx1"/>
                        </a:solidFill>
                        <a:effectLst/>
                      </a:endParaRPr>
                    </a:p>
                    <a:p>
                      <a:pPr marL="222250" indent="-34925" algn="just">
                        <a:lnSpc>
                          <a:spcPct val="115000"/>
                        </a:lnSpc>
                        <a:spcAft>
                          <a:spcPts val="1000"/>
                        </a:spcAft>
                        <a:buNone/>
                        <a:tabLst/>
                      </a:pPr>
                      <a:r>
                        <a:rPr lang="es-ES" sz="1400" b="0" kern="100" dirty="0">
                          <a:solidFill>
                            <a:schemeClr val="tx1"/>
                          </a:solidFill>
                          <a:effectLst/>
                        </a:rPr>
                        <a:t>b.</a:t>
                      </a:r>
                      <a:r>
                        <a:rPr lang="es-CO" sz="1400" b="0" kern="100" dirty="0">
                          <a:solidFill>
                            <a:schemeClr val="tx1"/>
                          </a:solidFill>
                          <a:effectLst/>
                        </a:rPr>
                        <a:t>	</a:t>
                      </a:r>
                      <a:r>
                        <a:rPr lang="es-ES" sz="1400" b="0" kern="100" dirty="0">
                          <a:solidFill>
                            <a:schemeClr val="tx1"/>
                          </a:solidFill>
                          <a:effectLst/>
                        </a:rPr>
                        <a:t>Acta de Recibo y Entrega de Infraestructura suscrita entre CONTRATISTA, INTERVENTOR, CONTRATISTA </a:t>
                      </a:r>
                      <a:r>
                        <a:rPr lang="es-ES" sz="1400" b="1" kern="100" dirty="0">
                          <a:solidFill>
                            <a:srgbClr val="FF0000"/>
                          </a:solidFill>
                          <a:effectLst/>
                        </a:rPr>
                        <a:t>DERIVADO DE IMPLEMENTACIÓN</a:t>
                      </a:r>
                      <a:r>
                        <a:rPr lang="es-ES" sz="1400" b="0" kern="100" dirty="0">
                          <a:solidFill>
                            <a:schemeClr val="tx1"/>
                          </a:solidFill>
                          <a:effectLst/>
                        </a:rPr>
                        <a:t>, SUPERVISOR DEL MINISTERIO; Y LA COMUNIDAD ENERGETICA </a:t>
                      </a:r>
                      <a:r>
                        <a:rPr lang="es-ES" sz="1400" b="1" kern="100" dirty="0">
                          <a:solidFill>
                            <a:srgbClr val="FF0000"/>
                          </a:solidFill>
                          <a:effectLst/>
                        </a:rPr>
                        <a:t>y/o PRESTADOR DEL SERVICIO y/o EL TERCERO ESPECIALIZADO </a:t>
                      </a:r>
                      <a:r>
                        <a:rPr lang="es-MX" sz="1400" b="1" kern="100" dirty="0">
                          <a:solidFill>
                            <a:srgbClr val="FF0000"/>
                          </a:solidFill>
                          <a:effectLst/>
                        </a:rPr>
                        <a:t>definido por el MME por lo menos tres meses antes de la terminación del contrato, según lo definido en el cronograma.</a:t>
                      </a:r>
                      <a:endParaRPr lang="es-CO" sz="1400" b="1"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392" marR="5392" marT="0" marB="0">
                    <a:solidFill>
                      <a:schemeClr val="accent4">
                        <a:lumMod val="40000"/>
                        <a:lumOff val="60000"/>
                      </a:schemeClr>
                    </a:solidFill>
                  </a:tcPr>
                </a:tc>
                <a:extLst>
                  <a:ext uri="{0D108BD9-81ED-4DB2-BD59-A6C34878D82A}">
                    <a16:rowId xmlns:a16="http://schemas.microsoft.com/office/drawing/2014/main" val="724560538"/>
                  </a:ext>
                </a:extLst>
              </a:tr>
            </a:tbl>
          </a:graphicData>
        </a:graphic>
      </p:graphicFrame>
    </p:spTree>
    <p:extLst>
      <p:ext uri="{BB962C8B-B14F-4D97-AF65-F5344CB8AC3E}">
        <p14:creationId xmlns:p14="http://schemas.microsoft.com/office/powerpoint/2010/main" val="16621156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C38A2F-156A-8C94-5483-6A96A1D3ADBF}"/>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0ACBFD91-1DB1-3287-EA0D-F684433DAE30}"/>
              </a:ext>
            </a:extLst>
          </p:cNvPr>
          <p:cNvSpPr>
            <a:spLocks noGrp="1"/>
          </p:cNvSpPr>
          <p:nvPr>
            <p:ph type="ctrTitle"/>
          </p:nvPr>
        </p:nvSpPr>
        <p:spPr>
          <a:xfrm>
            <a:off x="1359408" y="299178"/>
            <a:ext cx="9144000" cy="596709"/>
          </a:xfrm>
        </p:spPr>
        <p:txBody>
          <a:bodyPr>
            <a:noAutofit/>
          </a:bodyPr>
          <a:lstStyle/>
          <a:p>
            <a:r>
              <a:rPr lang="es-CO" sz="2400" b="1" dirty="0"/>
              <a:t>MODIFICACIONES CONTRACTUALES</a:t>
            </a:r>
          </a:p>
        </p:txBody>
      </p:sp>
      <p:graphicFrame>
        <p:nvGraphicFramePr>
          <p:cNvPr id="4" name="Tabla 3">
            <a:extLst>
              <a:ext uri="{FF2B5EF4-FFF2-40B4-BE49-F238E27FC236}">
                <a16:creationId xmlns:a16="http://schemas.microsoft.com/office/drawing/2014/main" id="{EDAE7B54-C5F8-AFFE-BFD1-EEBB88D31B54}"/>
              </a:ext>
            </a:extLst>
          </p:cNvPr>
          <p:cNvGraphicFramePr>
            <a:graphicFrameLocks noGrp="1"/>
          </p:cNvGraphicFramePr>
          <p:nvPr>
            <p:extLst>
              <p:ext uri="{D42A27DB-BD31-4B8C-83A1-F6EECF244321}">
                <p14:modId xmlns:p14="http://schemas.microsoft.com/office/powerpoint/2010/main" val="1684523468"/>
              </p:ext>
            </p:extLst>
          </p:nvPr>
        </p:nvGraphicFramePr>
        <p:xfrm>
          <a:off x="448574" y="1184925"/>
          <a:ext cx="11030309" cy="5427282"/>
        </p:xfrm>
        <a:graphic>
          <a:graphicData uri="http://schemas.openxmlformats.org/drawingml/2006/table">
            <a:tbl>
              <a:tblPr firstRow="1" firstCol="1" lastRow="1" lastCol="1" bandRow="1" bandCol="1">
                <a:tableStyleId>{5C22544A-7EE6-4342-B048-85BDC9FD1C3A}</a:tableStyleId>
              </a:tblPr>
              <a:tblGrid>
                <a:gridCol w="2905020">
                  <a:extLst>
                    <a:ext uri="{9D8B030D-6E8A-4147-A177-3AD203B41FA5}">
                      <a16:colId xmlns:a16="http://schemas.microsoft.com/office/drawing/2014/main" val="3370334857"/>
                    </a:ext>
                  </a:extLst>
                </a:gridCol>
                <a:gridCol w="3475363">
                  <a:extLst>
                    <a:ext uri="{9D8B030D-6E8A-4147-A177-3AD203B41FA5}">
                      <a16:colId xmlns:a16="http://schemas.microsoft.com/office/drawing/2014/main" val="2898071187"/>
                    </a:ext>
                  </a:extLst>
                </a:gridCol>
                <a:gridCol w="4649926">
                  <a:extLst>
                    <a:ext uri="{9D8B030D-6E8A-4147-A177-3AD203B41FA5}">
                      <a16:colId xmlns:a16="http://schemas.microsoft.com/office/drawing/2014/main" val="3305185272"/>
                    </a:ext>
                  </a:extLst>
                </a:gridCol>
              </a:tblGrid>
              <a:tr h="28878">
                <a:tc>
                  <a:txBody>
                    <a:bodyPr/>
                    <a:lstStyle/>
                    <a:p>
                      <a:pPr marR="32385" algn="ctr">
                        <a:lnSpc>
                          <a:spcPct val="115000"/>
                        </a:lnSpc>
                        <a:spcAft>
                          <a:spcPts val="1000"/>
                        </a:spcAft>
                        <a:buNone/>
                      </a:pPr>
                      <a:r>
                        <a:rPr lang="es-ES" sz="100" kern="100">
                          <a:effectLst/>
                        </a:rPr>
                        <a:t>SOLICITUDES</a:t>
                      </a:r>
                      <a:endParaRPr lang="es-CO" sz="100" kern="100">
                        <a:effectLst/>
                        <a:latin typeface="Calibri" panose="020F0502020204030204" pitchFamily="34" charset="0"/>
                        <a:ea typeface="Calibri" panose="020F0502020204030204" pitchFamily="34" charset="0"/>
                        <a:cs typeface="Times New Roman" panose="02020603050405020304" pitchFamily="18" charset="0"/>
                      </a:endParaRPr>
                    </a:p>
                  </a:txBody>
                  <a:tcPr marL="5392" marR="5392" marT="0" marB="0" anchor="ctr"/>
                </a:tc>
                <a:tc>
                  <a:txBody>
                    <a:bodyPr/>
                    <a:lstStyle/>
                    <a:p>
                      <a:pPr marR="32385" algn="ctr">
                        <a:lnSpc>
                          <a:spcPct val="115000"/>
                        </a:lnSpc>
                        <a:spcAft>
                          <a:spcPts val="1000"/>
                        </a:spcAft>
                        <a:buNone/>
                      </a:pPr>
                      <a:r>
                        <a:rPr lang="es-ES" sz="100" kern="100">
                          <a:effectLst/>
                        </a:rPr>
                        <a:t>ESTADO ACTUAL</a:t>
                      </a:r>
                      <a:endParaRPr lang="es-CO" sz="100" kern="100">
                        <a:effectLst/>
                        <a:latin typeface="Calibri" panose="020F0502020204030204" pitchFamily="34" charset="0"/>
                        <a:ea typeface="Calibri" panose="020F0502020204030204" pitchFamily="34" charset="0"/>
                        <a:cs typeface="Times New Roman" panose="02020603050405020304" pitchFamily="18" charset="0"/>
                      </a:endParaRPr>
                    </a:p>
                  </a:txBody>
                  <a:tcPr marL="5392" marR="5392" marT="0" marB="0" anchor="ctr"/>
                </a:tc>
                <a:tc>
                  <a:txBody>
                    <a:bodyPr/>
                    <a:lstStyle/>
                    <a:p>
                      <a:pPr marR="32385" algn="ctr">
                        <a:lnSpc>
                          <a:spcPct val="115000"/>
                        </a:lnSpc>
                        <a:spcAft>
                          <a:spcPts val="1000"/>
                        </a:spcAft>
                        <a:buNone/>
                      </a:pPr>
                      <a:r>
                        <a:rPr lang="es-ES" sz="100" kern="100">
                          <a:effectLst/>
                        </a:rPr>
                        <a:t>MODIFICACIÓN PROPUESTA</a:t>
                      </a:r>
                      <a:endParaRPr lang="es-CO" sz="100" kern="100">
                        <a:effectLst/>
                        <a:latin typeface="Calibri" panose="020F0502020204030204" pitchFamily="34" charset="0"/>
                        <a:ea typeface="Calibri" panose="020F0502020204030204" pitchFamily="34" charset="0"/>
                        <a:cs typeface="Times New Roman" panose="02020603050405020304" pitchFamily="18" charset="0"/>
                      </a:endParaRPr>
                    </a:p>
                  </a:txBody>
                  <a:tcPr marL="5392" marR="5392" marT="0" marB="0" anchor="ctr"/>
                </a:tc>
                <a:extLst>
                  <a:ext uri="{0D108BD9-81ED-4DB2-BD59-A6C34878D82A}">
                    <a16:rowId xmlns:a16="http://schemas.microsoft.com/office/drawing/2014/main" val="6534849"/>
                  </a:ext>
                </a:extLst>
              </a:tr>
              <a:tr h="617298">
                <a:tc>
                  <a:txBody>
                    <a:bodyPr/>
                    <a:lstStyle/>
                    <a:p>
                      <a:pPr marR="32385" algn="ctr">
                        <a:lnSpc>
                          <a:spcPct val="115000"/>
                        </a:lnSpc>
                        <a:spcAft>
                          <a:spcPts val="1000"/>
                        </a:spcAft>
                        <a:buNone/>
                      </a:pPr>
                      <a:r>
                        <a:rPr lang="es-CO" sz="2000" b="1"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SOLICITUD</a:t>
                      </a:r>
                    </a:p>
                  </a:txBody>
                  <a:tcPr marL="5392" marR="5392" marT="0" marB="0">
                    <a:solidFill>
                      <a:schemeClr val="accent4"/>
                    </a:solidFill>
                  </a:tcPr>
                </a:tc>
                <a:tc>
                  <a:txBody>
                    <a:bodyPr/>
                    <a:lstStyle/>
                    <a:p>
                      <a:pPr marR="32385" algn="ctr">
                        <a:lnSpc>
                          <a:spcPct val="115000"/>
                        </a:lnSpc>
                        <a:spcAft>
                          <a:spcPts val="1000"/>
                        </a:spcAft>
                        <a:buNone/>
                      </a:pPr>
                      <a:r>
                        <a:rPr lang="es-CO" sz="2000" b="1"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ESTADO ACTUAL</a:t>
                      </a:r>
                    </a:p>
                  </a:txBody>
                  <a:tcPr marL="5392" marR="5392" marT="0" marB="0">
                    <a:solidFill>
                      <a:schemeClr val="accent4"/>
                    </a:solidFill>
                  </a:tcPr>
                </a:tc>
                <a:tc>
                  <a:txBody>
                    <a:bodyPr/>
                    <a:lstStyle/>
                    <a:p>
                      <a:pPr algn="ctr">
                        <a:lnSpc>
                          <a:spcPct val="115000"/>
                        </a:lnSpc>
                        <a:spcAft>
                          <a:spcPts val="1000"/>
                        </a:spcAft>
                        <a:buNone/>
                      </a:pPr>
                      <a:r>
                        <a:rPr lang="es-CO" sz="2000" b="1" kern="100" dirty="0">
                          <a:solidFill>
                            <a:schemeClr val="tx1"/>
                          </a:solidFill>
                          <a:effectLst/>
                        </a:rPr>
                        <a:t>MODIFICACION PROPUESTA</a:t>
                      </a:r>
                    </a:p>
                  </a:txBody>
                  <a:tcPr marL="5392" marR="5392" marT="0" marB="0">
                    <a:solidFill>
                      <a:schemeClr val="accent4"/>
                    </a:solidFill>
                  </a:tcPr>
                </a:tc>
                <a:extLst>
                  <a:ext uri="{0D108BD9-81ED-4DB2-BD59-A6C34878D82A}">
                    <a16:rowId xmlns:a16="http://schemas.microsoft.com/office/drawing/2014/main" val="2243199051"/>
                  </a:ext>
                </a:extLst>
              </a:tr>
              <a:tr h="1721803">
                <a:tc>
                  <a:txBody>
                    <a:bodyPr/>
                    <a:lstStyle/>
                    <a:p>
                      <a:pPr marL="281305" marR="32385">
                        <a:lnSpc>
                          <a:spcPct val="115000"/>
                        </a:lnSpc>
                        <a:buNone/>
                      </a:pPr>
                      <a:r>
                        <a:rPr lang="es-MX" sz="1400" b="1" kern="100" dirty="0">
                          <a:solidFill>
                            <a:schemeClr val="tx1"/>
                          </a:solidFill>
                          <a:effectLst/>
                        </a:rPr>
                        <a:t>Modificar los numerales 23 y 26, adicionar dos (2) obligaciones contractuales relacionadas con las actividades de (AOM), modificar los Parágrafos 1 y 2 y adicionar el Parágrafo 3 en la CLÁUSULA DÉCIMA QUINTA – OBLIGACIONES DURANTE LA ETAPA 2</a:t>
                      </a:r>
                      <a:endParaRPr lang="es-CO" sz="1400" b="1"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392" marR="5392" marT="0" marB="0">
                    <a:solidFill>
                      <a:schemeClr val="accent4">
                        <a:lumMod val="40000"/>
                        <a:lumOff val="60000"/>
                      </a:schemeClr>
                    </a:solidFill>
                  </a:tcPr>
                </a:tc>
                <a:tc>
                  <a:txBody>
                    <a:bodyPr/>
                    <a:lstStyle/>
                    <a:p>
                      <a:pPr marL="190500" marR="32385" indent="-3175" algn="just">
                        <a:lnSpc>
                          <a:spcPct val="115000"/>
                        </a:lnSpc>
                        <a:spcAft>
                          <a:spcPts val="1000"/>
                        </a:spcAft>
                        <a:buNone/>
                        <a:tabLst/>
                      </a:pPr>
                      <a:r>
                        <a:rPr lang="es-ES" sz="1400" b="0" kern="100" dirty="0">
                          <a:solidFill>
                            <a:schemeClr val="tx1"/>
                          </a:solidFill>
                          <a:effectLst/>
                        </a:rPr>
                        <a:t>“(…) CLÁUSULA DÉCIMA QUINTA. - OBLIGACIONES DURANTE LA ETAPA 2- </a:t>
                      </a:r>
                      <a:endParaRPr lang="es-CO" sz="1400" b="0" kern="100" dirty="0">
                        <a:solidFill>
                          <a:schemeClr val="tx1"/>
                        </a:solidFill>
                        <a:effectLst/>
                      </a:endParaRPr>
                    </a:p>
                    <a:p>
                      <a:pPr marL="190500" marR="32385" indent="-3175" algn="just">
                        <a:lnSpc>
                          <a:spcPct val="115000"/>
                        </a:lnSpc>
                        <a:spcAft>
                          <a:spcPts val="1000"/>
                        </a:spcAft>
                        <a:buNone/>
                        <a:tabLst/>
                      </a:pPr>
                      <a:r>
                        <a:rPr lang="es-ES" sz="1400" b="0" kern="100" dirty="0">
                          <a:solidFill>
                            <a:schemeClr val="tx1"/>
                          </a:solidFill>
                          <a:effectLst/>
                        </a:rPr>
                        <a:t>ACTIVIDADES DE EJECUCIÓN DE RECURSOS, SUPERVISIÓN, PLAN DE </a:t>
                      </a:r>
                      <a:endParaRPr lang="es-CO" sz="1400" b="0" kern="100" dirty="0">
                        <a:solidFill>
                          <a:schemeClr val="tx1"/>
                        </a:solidFill>
                        <a:effectLst/>
                      </a:endParaRPr>
                    </a:p>
                    <a:p>
                      <a:pPr marL="190500" marR="32385" indent="-3175" algn="just">
                        <a:lnSpc>
                          <a:spcPct val="115000"/>
                        </a:lnSpc>
                        <a:spcAft>
                          <a:spcPts val="1000"/>
                        </a:spcAft>
                        <a:buNone/>
                        <a:tabLst/>
                      </a:pPr>
                      <a:r>
                        <a:rPr lang="es-ES" sz="1400" b="0" kern="100" dirty="0">
                          <a:solidFill>
                            <a:schemeClr val="tx1"/>
                          </a:solidFill>
                          <a:effectLst/>
                        </a:rPr>
                        <a:t>GESTIÓN Y FORMACION SOCIAL Y ENTREGA INTEGRAL DE LA </a:t>
                      </a:r>
                      <a:endParaRPr lang="es-CO" sz="1400" b="0" kern="100" dirty="0">
                        <a:solidFill>
                          <a:schemeClr val="tx1"/>
                        </a:solidFill>
                        <a:effectLst/>
                      </a:endParaRPr>
                    </a:p>
                    <a:p>
                      <a:pPr marL="190500" marR="32385" indent="-3175" algn="just">
                        <a:lnSpc>
                          <a:spcPct val="115000"/>
                        </a:lnSpc>
                        <a:spcAft>
                          <a:spcPts val="1000"/>
                        </a:spcAft>
                        <a:buNone/>
                        <a:tabLst/>
                      </a:pPr>
                      <a:r>
                        <a:rPr lang="es-ES" sz="1400" b="0" kern="100" dirty="0">
                          <a:solidFill>
                            <a:schemeClr val="tx1"/>
                          </a:solidFill>
                          <a:effectLst/>
                        </a:rPr>
                        <a:t>INFRAESTRUCTURA </a:t>
                      </a:r>
                      <a:endParaRPr lang="es-CO" sz="1400" b="0" kern="100" dirty="0">
                        <a:solidFill>
                          <a:schemeClr val="tx1"/>
                        </a:solidFill>
                        <a:effectLst/>
                      </a:endParaRPr>
                    </a:p>
                    <a:p>
                      <a:pPr marL="190500" marR="32385" indent="-3175" algn="just">
                        <a:lnSpc>
                          <a:spcPct val="115000"/>
                        </a:lnSpc>
                        <a:spcAft>
                          <a:spcPts val="1000"/>
                        </a:spcAft>
                        <a:buNone/>
                        <a:tabLst/>
                      </a:pPr>
                      <a:r>
                        <a:rPr lang="es-ES" sz="1400" b="0" kern="100" dirty="0">
                          <a:solidFill>
                            <a:schemeClr val="tx1"/>
                          </a:solidFill>
                          <a:effectLst/>
                        </a:rPr>
                        <a:t>(…)</a:t>
                      </a:r>
                      <a:endParaRPr lang="es-CO" sz="1400" b="0" kern="100" dirty="0">
                        <a:solidFill>
                          <a:schemeClr val="tx1"/>
                        </a:solidFill>
                        <a:effectLst/>
                      </a:endParaRPr>
                    </a:p>
                    <a:p>
                      <a:pPr marL="190500" indent="-3175" algn="just">
                        <a:buNone/>
                        <a:tabLst/>
                      </a:pPr>
                      <a:r>
                        <a:rPr lang="es-CO" sz="1400" b="0" kern="100" dirty="0">
                          <a:solidFill>
                            <a:schemeClr val="tx1"/>
                          </a:solidFill>
                          <a:effectLst/>
                        </a:rPr>
                        <a:t>23. El CONTRATISTA por medio de sus CONTRATISTAS DERIVADOS se obliga capacitar en AOM a las Comunidades Energéticas beneficiarias de la infraestructura. </a:t>
                      </a:r>
                    </a:p>
                    <a:p>
                      <a:pPr marL="190500" indent="-3175" algn="just">
                        <a:buNone/>
                        <a:tabLst/>
                      </a:pPr>
                      <a:r>
                        <a:rPr lang="es-CO" sz="1400" b="0" kern="100" dirty="0">
                          <a:solidFill>
                            <a:schemeClr val="tx1"/>
                          </a:solidFill>
                          <a:effectLst/>
                        </a:rPr>
                        <a:t> </a:t>
                      </a:r>
                    </a:p>
                    <a:p>
                      <a:pPr marL="190500" indent="-3175" algn="just">
                        <a:buNone/>
                        <a:tabLst/>
                      </a:pPr>
                      <a:r>
                        <a:rPr lang="es-CO" sz="1400" b="0" kern="100" dirty="0">
                          <a:solidFill>
                            <a:schemeClr val="tx1"/>
                          </a:solidFill>
                          <a:effectLst/>
                        </a:rPr>
                        <a:t>(…) </a:t>
                      </a:r>
                    </a:p>
                    <a:p>
                      <a:pPr marL="190500" indent="-3175" algn="just">
                        <a:buNone/>
                        <a:tabLst/>
                      </a:pPr>
                      <a:r>
                        <a:rPr lang="es-CO" sz="1400" b="0" kern="100" dirty="0">
                          <a:solidFill>
                            <a:schemeClr val="tx1"/>
                          </a:solidFill>
                          <a:effectLst/>
                        </a:rPr>
                        <a:t> </a:t>
                      </a:r>
                    </a:p>
                    <a:p>
                      <a:pPr marR="32385" algn="l">
                        <a:lnSpc>
                          <a:spcPct val="115000"/>
                        </a:lnSpc>
                        <a:spcAft>
                          <a:spcPts val="1000"/>
                        </a:spcAft>
                        <a:buNone/>
                      </a:pPr>
                      <a:endParaRPr lang="es-CO" sz="1400" b="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392" marR="5392" marT="0" marB="0">
                    <a:solidFill>
                      <a:schemeClr val="accent4">
                        <a:lumMod val="40000"/>
                        <a:lumOff val="60000"/>
                      </a:schemeClr>
                    </a:solidFill>
                  </a:tcPr>
                </a:tc>
                <a:tc>
                  <a:txBody>
                    <a:bodyPr/>
                    <a:lstStyle/>
                    <a:p>
                      <a:pPr marL="187325" indent="-50800" algn="just">
                        <a:lnSpc>
                          <a:spcPct val="115000"/>
                        </a:lnSpc>
                        <a:spcAft>
                          <a:spcPts val="1000"/>
                        </a:spcAft>
                        <a:buNone/>
                        <a:tabLst/>
                      </a:pPr>
                      <a:r>
                        <a:rPr lang="es-ES" sz="1400" b="0" kern="100" dirty="0">
                          <a:solidFill>
                            <a:schemeClr val="tx1"/>
                          </a:solidFill>
                          <a:effectLst/>
                        </a:rPr>
                        <a:t>CLÁUSULA DÉCIMA QUINTA. - OBLIGACIONES DURANTE LA ETAPA 2- ACTIVIDADES DE EJECUCIÓN DE RECURSOS, SUPERVISIÓN, PLAN DE GESTIÓN Y FORMACION SOCIAL Y ENTREGA INTEGRAL DE LA INFRAESTRUCTURA, así:</a:t>
                      </a:r>
                      <a:endParaRPr lang="es-CO" sz="1400" b="0" kern="100" dirty="0">
                        <a:solidFill>
                          <a:schemeClr val="tx1"/>
                        </a:solidFill>
                        <a:effectLst/>
                      </a:endParaRPr>
                    </a:p>
                    <a:p>
                      <a:pPr marL="187325" indent="-50800" algn="just">
                        <a:lnSpc>
                          <a:spcPct val="115000"/>
                        </a:lnSpc>
                        <a:spcAft>
                          <a:spcPts val="1000"/>
                        </a:spcAft>
                        <a:buNone/>
                        <a:tabLst/>
                      </a:pPr>
                      <a:r>
                        <a:rPr lang="es-ES" sz="1400" b="0" kern="100" dirty="0">
                          <a:solidFill>
                            <a:schemeClr val="tx1"/>
                          </a:solidFill>
                          <a:effectLst/>
                        </a:rPr>
                        <a:t>(…)</a:t>
                      </a:r>
                      <a:endParaRPr lang="es-CO" sz="1400" b="0" kern="100" dirty="0">
                        <a:solidFill>
                          <a:schemeClr val="tx1"/>
                        </a:solidFill>
                        <a:effectLst/>
                      </a:endParaRPr>
                    </a:p>
                    <a:p>
                      <a:pPr marL="187325" indent="-50800" algn="just">
                        <a:lnSpc>
                          <a:spcPct val="115000"/>
                        </a:lnSpc>
                        <a:spcAft>
                          <a:spcPts val="1000"/>
                        </a:spcAft>
                        <a:buNone/>
                        <a:tabLst/>
                      </a:pPr>
                      <a:r>
                        <a:rPr lang="es-ES" sz="1400" b="0" kern="100" dirty="0">
                          <a:solidFill>
                            <a:schemeClr val="tx1"/>
                          </a:solidFill>
                          <a:effectLst/>
                        </a:rPr>
                        <a:t>23. El CONTRATISTA por medio de sus CONTRATISTAS DERIVADOS se obliga a capacitar </a:t>
                      </a:r>
                      <a:r>
                        <a:rPr lang="es-ES" sz="1400" kern="100" dirty="0">
                          <a:solidFill>
                            <a:srgbClr val="FF0000"/>
                          </a:solidFill>
                          <a:effectLst/>
                        </a:rPr>
                        <a:t>en sitio en las actividades de administración, operación, mantenimiento AOM conforme a la metodología aprobada y al modelo de sostenibilidad definido para el proyecto </a:t>
                      </a:r>
                      <a:r>
                        <a:rPr lang="es-ES" sz="1400" b="0" kern="100" dirty="0">
                          <a:solidFill>
                            <a:schemeClr val="tx1"/>
                          </a:solidFill>
                          <a:effectLst/>
                        </a:rPr>
                        <a:t>a las Comunidades Energéticas beneficiarias de la infraestructura o prestador del servicio o al tercero especializado designado por el MME, </a:t>
                      </a:r>
                      <a:r>
                        <a:rPr lang="es-MX" sz="1400" b="0" kern="100" dirty="0">
                          <a:solidFill>
                            <a:schemeClr val="tx1"/>
                          </a:solidFill>
                          <a:effectLst/>
                        </a:rPr>
                        <a:t>durante el tiempo de ejecución del contrato.</a:t>
                      </a:r>
                      <a:endParaRPr lang="es-CO" sz="1400" b="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392" marR="5392" marT="0" marB="0">
                    <a:solidFill>
                      <a:schemeClr val="accent4">
                        <a:lumMod val="40000"/>
                        <a:lumOff val="60000"/>
                      </a:schemeClr>
                    </a:solidFill>
                  </a:tcPr>
                </a:tc>
                <a:extLst>
                  <a:ext uri="{0D108BD9-81ED-4DB2-BD59-A6C34878D82A}">
                    <a16:rowId xmlns:a16="http://schemas.microsoft.com/office/drawing/2014/main" val="724560538"/>
                  </a:ext>
                </a:extLst>
              </a:tr>
            </a:tbl>
          </a:graphicData>
        </a:graphic>
      </p:graphicFrame>
    </p:spTree>
    <p:extLst>
      <p:ext uri="{BB962C8B-B14F-4D97-AF65-F5344CB8AC3E}">
        <p14:creationId xmlns:p14="http://schemas.microsoft.com/office/powerpoint/2010/main" val="504230238"/>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GOBIERNO DEL CAMBIO">
      <a:majorFont>
        <a:latin typeface="Helvetica"/>
        <a:ea typeface=""/>
        <a:cs typeface=""/>
      </a:majorFont>
      <a:minorFont>
        <a:latin typeface="Helvetic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20086</TotalTime>
  <Words>3892</Words>
  <Application>Microsoft Office PowerPoint</Application>
  <PresentationFormat>Panorámica</PresentationFormat>
  <Paragraphs>459</Paragraphs>
  <Slides>18</Slides>
  <Notes>0</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18</vt:i4>
      </vt:variant>
    </vt:vector>
  </HeadingPairs>
  <TitlesOfParts>
    <vt:vector size="24" baseType="lpstr">
      <vt:lpstr>Aptos Narrow</vt:lpstr>
      <vt:lpstr>Arial</vt:lpstr>
      <vt:lpstr>Calibri</vt:lpstr>
      <vt:lpstr>Helvetica</vt:lpstr>
      <vt:lpstr>Symbol</vt:lpstr>
      <vt:lpstr>Tema de Office</vt:lpstr>
      <vt:lpstr>Presentación de PowerPoint</vt:lpstr>
      <vt:lpstr>NORMATIVIDAD  APLICABLE </vt:lpstr>
      <vt:lpstr>BALANCE FINANCIERO Y EJECUCIÓN DE  CONTRATOS INTERADMINISTRATIVOS  </vt:lpstr>
      <vt:lpstr>Presentación de PowerPoint</vt:lpstr>
      <vt:lpstr>Presentación de PowerPoint</vt:lpstr>
      <vt:lpstr>Presentación de PowerPoint</vt:lpstr>
      <vt:lpstr>MODIFICACIONES CONTRACTUALES</vt:lpstr>
      <vt:lpstr>MODIFICACIONES CONTRACTUALES</vt:lpstr>
      <vt:lpstr>MODIFICACIONES CONTRACTUALES</vt:lpstr>
      <vt:lpstr>MODIFICACIONES CONTRACTUALES</vt:lpstr>
      <vt:lpstr>MODIFICACIONES CONTRACTUALES</vt:lpstr>
      <vt:lpstr>MODIFICACIONES CONTRACTUALES</vt:lpstr>
      <vt:lpstr>MODIFICACIONES CONTRACTUALES</vt:lpstr>
      <vt:lpstr>MODIFICACIONES CONTRACTUALES</vt:lpstr>
      <vt:lpstr>MODIFICACIONES CONTRACTUALES</vt:lpstr>
      <vt:lpstr>MODIFICACIONES CONTRACTUALES</vt:lpstr>
      <vt:lpstr>MODIFICACIONES CONTRACTUALES</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William Camilo  Baracaldo Godoy</dc:creator>
  <cp:lastModifiedBy>LEIDY YOHANA TORRES BARRERA</cp:lastModifiedBy>
  <cp:revision>465</cp:revision>
  <dcterms:created xsi:type="dcterms:W3CDTF">2023-05-08T00:34:42Z</dcterms:created>
  <dcterms:modified xsi:type="dcterms:W3CDTF">2026-07-23T23:04:25Z</dcterms:modified>
</cp:coreProperties>
</file>