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6" r:id="rId4"/>
    <p:sldId id="268" r:id="rId5"/>
    <p:sldId id="269" r:id="rId6"/>
    <p:sldId id="270" r:id="rId7"/>
    <p:sldId id="261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Lexend Deca" panose="020B0604020202020204" charset="0"/>
      <p:regular r:id="rId14"/>
      <p:bold r:id="rId15"/>
    </p:embeddedFont>
    <p:embeddedFont>
      <p:font typeface="Oswald" panose="020B0604020202020204" charset="0"/>
      <p:regular r:id="rId16"/>
      <p:bold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8" roundtripDataSignature="AMtx7mhOJClb2La921zNr5fkPSROqSB8c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35C39B04-5985-F525-1EF0-725A9B390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CC0C559F-012F-6378-5D80-73FF1B821DE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97CF5D6C-1598-BBC1-6A67-797873FCBE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1945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 flipH="1">
            <a:off x="10965966" y="2539205"/>
            <a:ext cx="1245319" cy="4325448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 rot="10800000">
            <a:off x="10965966" y="-11203"/>
            <a:ext cx="1245319" cy="2532249"/>
          </a:xfrm>
          <a:prstGeom prst="rtTriangle">
            <a:avLst/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1868866" y="446385"/>
            <a:ext cx="8607208" cy="249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CO" sz="5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PLANIMETRIA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CO" sz="50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FERIA DE EMPLEO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lang="es-CO" sz="5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PERSONAS CON DISCAPACIDAD</a:t>
            </a:r>
          </a:p>
        </p:txBody>
      </p:sp>
      <p:sp>
        <p:nvSpPr>
          <p:cNvPr id="88" name="Google Shape;88;p1"/>
          <p:cNvSpPr/>
          <p:nvPr/>
        </p:nvSpPr>
        <p:spPr>
          <a:xfrm flipH="1">
            <a:off x="-4585" y="2425"/>
            <a:ext cx="3249230" cy="6853150"/>
          </a:xfrm>
          <a:prstGeom prst="parallelogram">
            <a:avLst>
              <a:gd name="adj" fmla="val 71939"/>
            </a:avLst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3979649" y="3288041"/>
            <a:ext cx="4385642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CO" sz="2300" b="0" i="0" u="none" strike="noStrike" cap="none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6 NOVIEMBRE 2025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CO" sz="2300" b="0" i="0" u="none" strike="noStrike" cap="none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UPI PERDOMO CIUDAD BOLIVAR</a:t>
            </a:r>
            <a:br>
              <a:rPr lang="es-CO" sz="2300" b="0" i="0" u="none" strike="noStrike" cap="none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</a:br>
            <a:r>
              <a:rPr lang="es-CO" sz="2300" b="0" i="0" u="none" strike="noStrike" cap="none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Cl. 60 A sur #70b-01</a:t>
            </a:r>
            <a:endParaRPr sz="2300" b="0" i="0" u="none" strike="noStrike" cap="none" dirty="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90" name="Google Shape;90;p1" descr="Interfaz de usuario gráfica, Tex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2034" y="5047601"/>
            <a:ext cx="4307933" cy="1207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16E288D-3157-45DE-A64A-2626888B1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13" y="352132"/>
            <a:ext cx="9188241" cy="650586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42D890D-8535-4922-93E8-522E762AF0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229"/>
          <a:stretch/>
        </p:blipFill>
        <p:spPr>
          <a:xfrm>
            <a:off x="5848204" y="2930940"/>
            <a:ext cx="6082683" cy="3927060"/>
          </a:xfrm>
          <a:prstGeom prst="rect">
            <a:avLst/>
          </a:prstGeom>
        </p:spPr>
      </p:pic>
      <p:sp>
        <p:nvSpPr>
          <p:cNvPr id="9" name="Google Shape;110;p3">
            <a:extLst>
              <a:ext uri="{FF2B5EF4-FFF2-40B4-BE49-F238E27FC236}">
                <a16:creationId xmlns:a16="http://schemas.microsoft.com/office/drawing/2014/main" id="{EA399591-C2E4-4886-9671-C7AFCB3BF53F}"/>
              </a:ext>
            </a:extLst>
          </p:cNvPr>
          <p:cNvSpPr txBox="1"/>
          <p:nvPr/>
        </p:nvSpPr>
        <p:spPr>
          <a:xfrm>
            <a:off x="192831" y="152615"/>
            <a:ext cx="7911430" cy="602857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marR="0" lv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5700"/>
            </a:pPr>
            <a:r>
              <a:rPr lang="en-US" sz="2500" b="1" kern="1200" dirty="0">
                <a:solidFill>
                  <a:srgbClr val="002060"/>
                </a:solidFill>
                <a:latin typeface="+mj-lt"/>
                <a:ea typeface="+mj-ea"/>
                <a:cs typeface="+mj-cs"/>
                <a:sym typeface="Oswald"/>
              </a:rPr>
              <a:t>UPI – Perdomo Ciudad Bolivar</a:t>
            </a:r>
            <a:endParaRPr lang="en-US" sz="2500" b="1" i="0" u="none" strike="noStrike" kern="1200" cap="none" dirty="0">
              <a:solidFill>
                <a:srgbClr val="002060"/>
              </a:solidFill>
              <a:latin typeface="+mj-lt"/>
              <a:ea typeface="+mj-ea"/>
              <a:cs typeface="+mj-cs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486806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BBF79CE1-0C23-34D8-4231-71FC5DF27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B3FB3EB-96BD-2A8B-75F9-C0B2F8D8D5AE}"/>
              </a:ext>
            </a:extLst>
          </p:cNvPr>
          <p:cNvSpPr/>
          <p:nvPr/>
        </p:nvSpPr>
        <p:spPr>
          <a:xfrm>
            <a:off x="1007918" y="602671"/>
            <a:ext cx="9892145" cy="539288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sp>
        <p:nvSpPr>
          <p:cNvPr id="115" name="CuadroTexto 114">
            <a:extLst>
              <a:ext uri="{FF2B5EF4-FFF2-40B4-BE49-F238E27FC236}">
                <a16:creationId xmlns:a16="http://schemas.microsoft.com/office/drawing/2014/main" id="{07DA0F04-42F1-00EA-6CDE-B9B9D57A93D1}"/>
              </a:ext>
            </a:extLst>
          </p:cNvPr>
          <p:cNvSpPr txBox="1"/>
          <p:nvPr/>
        </p:nvSpPr>
        <p:spPr>
          <a:xfrm rot="5400000">
            <a:off x="9001236" y="3127838"/>
            <a:ext cx="539288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i="1" dirty="0">
                <a:latin typeface="+mj-lt"/>
                <a:cs typeface="Times New Roman" panose="02020603050405020304" pitchFamily="18" charset="0"/>
              </a:rPr>
              <a:t>AV VILLAVICENCIO – CARRERA  70 C </a:t>
            </a:r>
            <a:endParaRPr lang="es-CO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6" name="CuadroTexto 115">
            <a:extLst>
              <a:ext uri="{FF2B5EF4-FFF2-40B4-BE49-F238E27FC236}">
                <a16:creationId xmlns:a16="http://schemas.microsoft.com/office/drawing/2014/main" id="{9970D625-A741-457E-6C06-384246BDD4A6}"/>
              </a:ext>
            </a:extLst>
          </p:cNvPr>
          <p:cNvSpPr txBox="1"/>
          <p:nvPr/>
        </p:nvSpPr>
        <p:spPr>
          <a:xfrm rot="16200000">
            <a:off x="-1954427" y="3125166"/>
            <a:ext cx="539288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i="1" dirty="0">
                <a:latin typeface="+mj-lt"/>
                <a:cs typeface="Times New Roman" panose="02020603050405020304" pitchFamily="18" charset="0"/>
              </a:rPr>
              <a:t>CALLE 60 A SUR</a:t>
            </a:r>
            <a:endParaRPr lang="es-CO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8" name="Google Shape;110;p3">
            <a:extLst>
              <a:ext uri="{FF2B5EF4-FFF2-40B4-BE49-F238E27FC236}">
                <a16:creationId xmlns:a16="http://schemas.microsoft.com/office/drawing/2014/main" id="{B25B0A99-8D12-3D91-C6D0-1EB2E0C2C7B0}"/>
              </a:ext>
            </a:extLst>
          </p:cNvPr>
          <p:cNvSpPr txBox="1"/>
          <p:nvPr/>
        </p:nvSpPr>
        <p:spPr>
          <a:xfrm>
            <a:off x="192831" y="152615"/>
            <a:ext cx="7911430" cy="602857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marR="0" lv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5700"/>
            </a:pPr>
            <a:r>
              <a:rPr lang="en-US" sz="2500" b="1" kern="1200" dirty="0">
                <a:solidFill>
                  <a:srgbClr val="002060"/>
                </a:solidFill>
                <a:latin typeface="+mj-lt"/>
                <a:ea typeface="+mj-ea"/>
                <a:cs typeface="+mj-cs"/>
                <a:sym typeface="Oswald"/>
              </a:rPr>
              <a:t>UPI – Perdomo Ciudad Bolivar</a:t>
            </a:r>
            <a:endParaRPr lang="en-US" sz="2500" b="1" i="0" u="none" strike="noStrike" kern="1200" cap="none" dirty="0">
              <a:solidFill>
                <a:srgbClr val="002060"/>
              </a:solidFill>
              <a:latin typeface="+mj-lt"/>
              <a:ea typeface="+mj-ea"/>
              <a:cs typeface="+mj-cs"/>
              <a:sym typeface="Oswald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C69E13D-8D08-6C35-BD0A-7ABFEB1B6810}"/>
              </a:ext>
            </a:extLst>
          </p:cNvPr>
          <p:cNvSpPr txBox="1"/>
          <p:nvPr/>
        </p:nvSpPr>
        <p:spPr>
          <a:xfrm>
            <a:off x="9809733" y="289872"/>
            <a:ext cx="159091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200" b="1" i="1" dirty="0">
                <a:latin typeface="+mj-lt"/>
                <a:cs typeface="Times New Roman" panose="02020603050405020304" pitchFamily="18" charset="0"/>
              </a:rPr>
              <a:t>A</a:t>
            </a:r>
            <a:r>
              <a:rPr lang="es-CO" sz="1200" b="1" i="1" dirty="0">
                <a:latin typeface="+mj-lt"/>
                <a:cs typeface="Times New Roman" panose="02020603050405020304" pitchFamily="18" charset="0"/>
              </a:rPr>
              <a:t>UTOPISTA SUR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00B22ADC-B776-DB56-9024-F320F5567CE8}"/>
              </a:ext>
            </a:extLst>
          </p:cNvPr>
          <p:cNvSpPr txBox="1"/>
          <p:nvPr/>
        </p:nvSpPr>
        <p:spPr>
          <a:xfrm>
            <a:off x="4100737" y="4185462"/>
            <a:ext cx="96279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O" sz="1200" b="1" i="1" dirty="0">
                <a:latin typeface="+mj-lt"/>
                <a:cs typeface="Times New Roman" panose="02020603050405020304" pitchFamily="18" charset="0"/>
              </a:rPr>
              <a:t>UNIDAD MOVIL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8DE3C3AA-E395-3847-856D-10618ED10F3E}"/>
              </a:ext>
            </a:extLst>
          </p:cNvPr>
          <p:cNvSpPr/>
          <p:nvPr/>
        </p:nvSpPr>
        <p:spPr>
          <a:xfrm>
            <a:off x="1340430" y="4740414"/>
            <a:ext cx="9227120" cy="106044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152614DD-90A4-540C-B66A-CB228BD85791}"/>
              </a:ext>
            </a:extLst>
          </p:cNvPr>
          <p:cNvSpPr/>
          <p:nvPr/>
        </p:nvSpPr>
        <p:spPr>
          <a:xfrm>
            <a:off x="1243099" y="668403"/>
            <a:ext cx="1971059" cy="38854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sp>
        <p:nvSpPr>
          <p:cNvPr id="97" name="Rectángulo 96">
            <a:extLst>
              <a:ext uri="{FF2B5EF4-FFF2-40B4-BE49-F238E27FC236}">
                <a16:creationId xmlns:a16="http://schemas.microsoft.com/office/drawing/2014/main" id="{C5B72E79-9251-DE41-ACDF-A421D524F879}"/>
              </a:ext>
            </a:extLst>
          </p:cNvPr>
          <p:cNvSpPr/>
          <p:nvPr/>
        </p:nvSpPr>
        <p:spPr>
          <a:xfrm rot="5400000">
            <a:off x="8230348" y="1359369"/>
            <a:ext cx="2674436" cy="16374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E8C8FB62-22D3-49E4-66D3-6BC8327A51D3}"/>
              </a:ext>
            </a:extLst>
          </p:cNvPr>
          <p:cNvSpPr txBox="1"/>
          <p:nvPr/>
        </p:nvSpPr>
        <p:spPr>
          <a:xfrm>
            <a:off x="4496183" y="5197009"/>
            <a:ext cx="499291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b="1" i="1" dirty="0">
                <a:latin typeface="+mj-lt"/>
                <a:cs typeface="Times New Roman" panose="02020603050405020304" pitchFamily="18" charset="0"/>
              </a:rPr>
              <a:t>E</a:t>
            </a:r>
            <a:r>
              <a:rPr lang="es-CO" b="1" i="1" dirty="0">
                <a:latin typeface="+mj-lt"/>
                <a:cs typeface="Times New Roman" panose="02020603050405020304" pitchFamily="18" charset="0"/>
              </a:rPr>
              <a:t>DIFICIO ADMINISTRATIVO</a:t>
            </a:r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F4288286-0645-DDAD-8F03-AA78A31E193A}"/>
              </a:ext>
            </a:extLst>
          </p:cNvPr>
          <p:cNvSpPr txBox="1"/>
          <p:nvPr/>
        </p:nvSpPr>
        <p:spPr>
          <a:xfrm rot="16200000">
            <a:off x="991306" y="2221359"/>
            <a:ext cx="243624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i="1" dirty="0">
                <a:latin typeface="+mj-lt"/>
                <a:cs typeface="Times New Roman" panose="02020603050405020304" pitchFamily="18" charset="0"/>
              </a:rPr>
              <a:t>A</a:t>
            </a:r>
            <a:r>
              <a:rPr lang="es-CO" b="1" i="1" dirty="0">
                <a:latin typeface="+mj-lt"/>
                <a:cs typeface="Times New Roman" panose="02020603050405020304" pitchFamily="18" charset="0"/>
              </a:rPr>
              <a:t>UDITORIO STANDS </a:t>
            </a:r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EMPRESAS, ENTIDADES E INTERMEDIACIÓN ADE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C69A3667-F9BE-B717-F82B-DE113C4AD23F}"/>
              </a:ext>
            </a:extLst>
          </p:cNvPr>
          <p:cNvSpPr txBox="1"/>
          <p:nvPr/>
        </p:nvSpPr>
        <p:spPr>
          <a:xfrm rot="5400000">
            <a:off x="9947207" y="4221318"/>
            <a:ext cx="146471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O" b="1" i="1" dirty="0">
                <a:latin typeface="+mj-lt"/>
                <a:cs typeface="Times New Roman" panose="02020603050405020304" pitchFamily="18" charset="0"/>
              </a:rPr>
              <a:t>ENTRADA</a:t>
            </a:r>
          </a:p>
        </p:txBody>
      </p:sp>
      <p:pic>
        <p:nvPicPr>
          <p:cNvPr id="142" name="Gráfico 141" descr="Carpa de circo contorno">
            <a:extLst>
              <a:ext uri="{FF2B5EF4-FFF2-40B4-BE49-F238E27FC236}">
                <a16:creationId xmlns:a16="http://schemas.microsoft.com/office/drawing/2014/main" id="{878A4A86-2000-B0CF-DAA7-7C974F7EB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8768779" y="820937"/>
            <a:ext cx="1597574" cy="1637432"/>
          </a:xfrm>
          <a:prstGeom prst="rect">
            <a:avLst/>
          </a:prstGeom>
        </p:spPr>
      </p:pic>
      <p:sp>
        <p:nvSpPr>
          <p:cNvPr id="45" name="Rectángulo 44">
            <a:extLst>
              <a:ext uri="{FF2B5EF4-FFF2-40B4-BE49-F238E27FC236}">
                <a16:creationId xmlns:a16="http://schemas.microsoft.com/office/drawing/2014/main" id="{2B551D19-A86E-4502-9701-BDC33D22C2E3}"/>
              </a:ext>
            </a:extLst>
          </p:cNvPr>
          <p:cNvSpPr/>
          <p:nvPr/>
        </p:nvSpPr>
        <p:spPr>
          <a:xfrm rot="5400000">
            <a:off x="6333739" y="1368007"/>
            <a:ext cx="2674436" cy="16374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pic>
        <p:nvPicPr>
          <p:cNvPr id="143" name="Gráfico 142" descr="Carpa de circo contorno">
            <a:extLst>
              <a:ext uri="{FF2B5EF4-FFF2-40B4-BE49-F238E27FC236}">
                <a16:creationId xmlns:a16="http://schemas.microsoft.com/office/drawing/2014/main" id="{B75A9441-09C6-EDA2-9E02-F48C6F605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6886770" y="862251"/>
            <a:ext cx="1584632" cy="158502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FDC10E4-8621-67E7-077D-E37A2453D7D4}"/>
              </a:ext>
            </a:extLst>
          </p:cNvPr>
          <p:cNvSpPr txBox="1"/>
          <p:nvPr/>
        </p:nvSpPr>
        <p:spPr>
          <a:xfrm>
            <a:off x="6750647" y="2390537"/>
            <a:ext cx="18220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latin typeface="+mj-lt"/>
                <a:cs typeface="Times New Roman" panose="02020603050405020304" pitchFamily="18" charset="0"/>
              </a:rPr>
              <a:t> CARPA 2-  12 X 12</a:t>
            </a:r>
            <a:br>
              <a:rPr lang="es-CO" b="1" i="1" dirty="0">
                <a:latin typeface="+mj-lt"/>
                <a:cs typeface="Times New Roman" panose="02020603050405020304" pitchFamily="18" charset="0"/>
              </a:rPr>
            </a:br>
            <a:r>
              <a:rPr lang="es-CO" sz="1100" b="1" i="1" dirty="0">
                <a:latin typeface="+mj-lt"/>
                <a:cs typeface="Times New Roman" panose="02020603050405020304" pitchFamily="18" charset="0"/>
              </a:rPr>
              <a:t>Registro, orientación y formación</a:t>
            </a:r>
            <a:endParaRPr lang="es-CO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8F3A243E-9D97-4494-8E41-0BF2EC756200}"/>
              </a:ext>
            </a:extLst>
          </p:cNvPr>
          <p:cNvSpPr txBox="1"/>
          <p:nvPr/>
        </p:nvSpPr>
        <p:spPr>
          <a:xfrm>
            <a:off x="7027574" y="6016443"/>
            <a:ext cx="539288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i="1" dirty="0">
                <a:latin typeface="+mj-lt"/>
                <a:cs typeface="Times New Roman" panose="02020603050405020304" pitchFamily="18" charset="0"/>
              </a:rPr>
              <a:t>CALLE 63 SUR</a:t>
            </a:r>
            <a:endParaRPr lang="es-CO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C662778A-C7D4-47E3-B72F-A777E9C24D08}"/>
              </a:ext>
            </a:extLst>
          </p:cNvPr>
          <p:cNvSpPr txBox="1"/>
          <p:nvPr/>
        </p:nvSpPr>
        <p:spPr>
          <a:xfrm>
            <a:off x="4838505" y="322690"/>
            <a:ext cx="15308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latin typeface="+mj-lt"/>
                <a:cs typeface="Times New Roman" panose="02020603050405020304" pitchFamily="18" charset="0"/>
              </a:rPr>
              <a:t>ENTRADA B</a:t>
            </a:r>
            <a:br>
              <a:rPr lang="es-CO" b="1" i="1" dirty="0">
                <a:latin typeface="+mj-lt"/>
                <a:cs typeface="Times New Roman" panose="02020603050405020304" pitchFamily="18" charset="0"/>
              </a:rPr>
            </a:br>
            <a:r>
              <a:rPr lang="es-CO" b="1" i="1" dirty="0">
                <a:latin typeface="+mj-lt"/>
                <a:cs typeface="Times New Roman" panose="02020603050405020304" pitchFamily="18" charset="0"/>
              </a:rPr>
              <a:t>“no habilitada”</a:t>
            </a:r>
          </a:p>
        </p:txBody>
      </p:sp>
      <p:pic>
        <p:nvPicPr>
          <p:cNvPr id="6" name="Gráfico 5" descr="Autobús con relleno sólido">
            <a:extLst>
              <a:ext uri="{FF2B5EF4-FFF2-40B4-BE49-F238E27FC236}">
                <a16:creationId xmlns:a16="http://schemas.microsoft.com/office/drawing/2014/main" id="{B8719F7C-2B69-4ACD-9F4E-8AD674EE2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63621" y="3475119"/>
            <a:ext cx="1451803" cy="145180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9CE2B61-FAC1-4960-B383-06A70C349F5A}"/>
              </a:ext>
            </a:extLst>
          </p:cNvPr>
          <p:cNvSpPr/>
          <p:nvPr/>
        </p:nvSpPr>
        <p:spPr>
          <a:xfrm>
            <a:off x="10851570" y="3800475"/>
            <a:ext cx="97331" cy="9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240D3C3-1886-44B4-93DB-CE8D95CCAD2A}"/>
              </a:ext>
            </a:extLst>
          </p:cNvPr>
          <p:cNvSpPr txBox="1"/>
          <p:nvPr/>
        </p:nvSpPr>
        <p:spPr>
          <a:xfrm>
            <a:off x="8679720" y="2413245"/>
            <a:ext cx="180304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latin typeface="+mj-lt"/>
                <a:cs typeface="Times New Roman" panose="02020603050405020304" pitchFamily="18" charset="0"/>
              </a:rPr>
              <a:t>CARPA 1 -12 X 12</a:t>
            </a:r>
            <a:br>
              <a:rPr lang="es-CO" b="1" i="1" dirty="0">
                <a:latin typeface="+mj-lt"/>
                <a:cs typeface="Times New Roman" panose="02020603050405020304" pitchFamily="18" charset="0"/>
              </a:rPr>
            </a:br>
            <a:r>
              <a:rPr lang="es-CO" sz="1100" b="1" i="1" dirty="0">
                <a:latin typeface="+mj-lt"/>
                <a:cs typeface="Times New Roman" panose="02020603050405020304" pitchFamily="18" charset="0"/>
              </a:rPr>
              <a:t>Registro, orientación y formación</a:t>
            </a:r>
            <a:endParaRPr lang="es-CO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1402060E-D1E3-401C-8398-1ED7A48B3BA5}"/>
              </a:ext>
            </a:extLst>
          </p:cNvPr>
          <p:cNvSpPr/>
          <p:nvPr/>
        </p:nvSpPr>
        <p:spPr>
          <a:xfrm>
            <a:off x="3098891" y="2486611"/>
            <a:ext cx="97331" cy="939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+mj-lt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70FCD9B0-32AA-4010-8791-D43FFCECF332}"/>
              </a:ext>
            </a:extLst>
          </p:cNvPr>
          <p:cNvSpPr txBox="1"/>
          <p:nvPr/>
        </p:nvSpPr>
        <p:spPr>
          <a:xfrm>
            <a:off x="6233284" y="4264793"/>
            <a:ext cx="3115718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O" sz="1050" b="1" i="1" dirty="0">
                <a:latin typeface="+mj-lt"/>
                <a:cs typeface="Times New Roman" panose="02020603050405020304" pitchFamily="18" charset="0"/>
              </a:rPr>
              <a:t>Registro y  orientación para cuidadores o personas sin discapacidad </a:t>
            </a:r>
          </a:p>
        </p:txBody>
      </p:sp>
      <p:pic>
        <p:nvPicPr>
          <p:cNvPr id="54" name="Gráfico 53" descr="Carpa de circo contorno">
            <a:extLst>
              <a:ext uri="{FF2B5EF4-FFF2-40B4-BE49-F238E27FC236}">
                <a16:creationId xmlns:a16="http://schemas.microsoft.com/office/drawing/2014/main" id="{271FBD4E-E344-40BE-8AEF-879CDFF8A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4162062" y="3524461"/>
            <a:ext cx="703035" cy="703208"/>
          </a:xfrm>
          <a:prstGeom prst="rect">
            <a:avLst/>
          </a:prstGeom>
        </p:spPr>
      </p:pic>
      <p:sp>
        <p:nvSpPr>
          <p:cNvPr id="55" name="CuadroTexto 54">
            <a:extLst>
              <a:ext uri="{FF2B5EF4-FFF2-40B4-BE49-F238E27FC236}">
                <a16:creationId xmlns:a16="http://schemas.microsoft.com/office/drawing/2014/main" id="{4C2FEA8B-AEF9-4409-9066-85B07AE21A30}"/>
              </a:ext>
            </a:extLst>
          </p:cNvPr>
          <p:cNvSpPr txBox="1"/>
          <p:nvPr/>
        </p:nvSpPr>
        <p:spPr>
          <a:xfrm>
            <a:off x="4482961" y="3382881"/>
            <a:ext cx="96279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s-CO" sz="1200" b="1" i="1" dirty="0">
                <a:latin typeface="+mj-lt"/>
                <a:cs typeface="Times New Roman" panose="02020603050405020304" pitchFamily="18" charset="0"/>
              </a:rPr>
              <a:t>CARPA MOVIL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66813CD4-13B8-45B1-BADA-955AD750C4F1}"/>
              </a:ext>
            </a:extLst>
          </p:cNvPr>
          <p:cNvSpPr txBox="1"/>
          <p:nvPr/>
        </p:nvSpPr>
        <p:spPr>
          <a:xfrm>
            <a:off x="7286765" y="3257470"/>
            <a:ext cx="972237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050" b="1" i="1" dirty="0">
                <a:latin typeface="+mj-lt"/>
                <a:cs typeface="Times New Roman" panose="02020603050405020304" pitchFamily="18" charset="0"/>
              </a:rPr>
              <a:t>C</a:t>
            </a:r>
            <a:r>
              <a:rPr lang="es-CO" sz="1050" b="1" i="1" dirty="0">
                <a:latin typeface="+mj-lt"/>
                <a:cs typeface="Times New Roman" panose="02020603050405020304" pitchFamily="18" charset="0"/>
              </a:rPr>
              <a:t>ancha 2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AF4F4C41-04D5-45B4-9A6E-E92495F06B30}"/>
              </a:ext>
            </a:extLst>
          </p:cNvPr>
          <p:cNvSpPr txBox="1"/>
          <p:nvPr/>
        </p:nvSpPr>
        <p:spPr>
          <a:xfrm>
            <a:off x="9112676" y="3268568"/>
            <a:ext cx="769540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1050" b="1" i="1" dirty="0">
                <a:latin typeface="+mj-lt"/>
                <a:cs typeface="Times New Roman" panose="02020603050405020304" pitchFamily="18" charset="0"/>
              </a:rPr>
              <a:t>C</a:t>
            </a:r>
            <a:r>
              <a:rPr lang="es-CO" sz="1050" b="1" i="1" dirty="0">
                <a:latin typeface="+mj-lt"/>
                <a:cs typeface="Times New Roman" panose="02020603050405020304" pitchFamily="18" charset="0"/>
              </a:rPr>
              <a:t>ancha1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87CD3D4-3010-4AD8-A546-8A2CB4CD9AAE}"/>
              </a:ext>
            </a:extLst>
          </p:cNvPr>
          <p:cNvSpPr txBox="1"/>
          <p:nvPr/>
        </p:nvSpPr>
        <p:spPr>
          <a:xfrm>
            <a:off x="6569093" y="554669"/>
            <a:ext cx="391001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latin typeface="+mj-lt"/>
                <a:cs typeface="Times New Roman" panose="02020603050405020304" pitchFamily="18" charset="0"/>
              </a:rPr>
              <a:t>Dotadas de 75 sillas y cabina de sonido c/u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01E93E8-C919-438D-9183-78F4F31DA6D6}"/>
              </a:ext>
            </a:extLst>
          </p:cNvPr>
          <p:cNvSpPr txBox="1"/>
          <p:nvPr/>
        </p:nvSpPr>
        <p:spPr>
          <a:xfrm>
            <a:off x="5027655" y="849504"/>
            <a:ext cx="1808535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controller de registro</a:t>
            </a:r>
            <a:b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3 formadores</a:t>
            </a:r>
            <a:b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3 orientadores</a:t>
            </a:r>
            <a:b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8 registradores</a:t>
            </a:r>
          </a:p>
          <a:p>
            <a:pPr algn="r"/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2 puestos físicos de registro</a:t>
            </a:r>
            <a:b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por c/u carpas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FA06FC97-89CA-44CC-9CCF-869018AEC77B}"/>
              </a:ext>
            </a:extLst>
          </p:cNvPr>
          <p:cNvSpPr txBox="1"/>
          <p:nvPr/>
        </p:nvSpPr>
        <p:spPr>
          <a:xfrm>
            <a:off x="7800546" y="3487541"/>
            <a:ext cx="163743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controller general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C64F244F-7E2C-4307-8CD3-809AA791DD19}"/>
              </a:ext>
            </a:extLst>
          </p:cNvPr>
          <p:cNvSpPr/>
          <p:nvPr/>
        </p:nvSpPr>
        <p:spPr>
          <a:xfrm>
            <a:off x="1373636" y="747463"/>
            <a:ext cx="267945" cy="2483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Rectángulo: esquinas redondeadas 32">
            <a:extLst>
              <a:ext uri="{FF2B5EF4-FFF2-40B4-BE49-F238E27FC236}">
                <a16:creationId xmlns:a16="http://schemas.microsoft.com/office/drawing/2014/main" id="{74F3152F-9523-427B-9148-BBC4E747D3A7}"/>
              </a:ext>
            </a:extLst>
          </p:cNvPr>
          <p:cNvSpPr/>
          <p:nvPr/>
        </p:nvSpPr>
        <p:spPr>
          <a:xfrm>
            <a:off x="1368756" y="1070798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60E550F4-921A-40FB-B2B7-D4F0645DBDA7}"/>
              </a:ext>
            </a:extLst>
          </p:cNvPr>
          <p:cNvSpPr/>
          <p:nvPr/>
        </p:nvSpPr>
        <p:spPr>
          <a:xfrm>
            <a:off x="1373026" y="1379844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Rectángulo: esquinas redondeadas 34">
            <a:extLst>
              <a:ext uri="{FF2B5EF4-FFF2-40B4-BE49-F238E27FC236}">
                <a16:creationId xmlns:a16="http://schemas.microsoft.com/office/drawing/2014/main" id="{74804DB5-B5E9-4098-BC21-279A6B6E455A}"/>
              </a:ext>
            </a:extLst>
          </p:cNvPr>
          <p:cNvSpPr/>
          <p:nvPr/>
        </p:nvSpPr>
        <p:spPr>
          <a:xfrm>
            <a:off x="1368755" y="1686825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Rectángulo: esquinas redondeadas 35">
            <a:extLst>
              <a:ext uri="{FF2B5EF4-FFF2-40B4-BE49-F238E27FC236}">
                <a16:creationId xmlns:a16="http://schemas.microsoft.com/office/drawing/2014/main" id="{9DF6184C-73CF-4084-8066-55408D2445D5}"/>
              </a:ext>
            </a:extLst>
          </p:cNvPr>
          <p:cNvSpPr/>
          <p:nvPr/>
        </p:nvSpPr>
        <p:spPr>
          <a:xfrm>
            <a:off x="1374327" y="1978926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Rectángulo: esquinas redondeadas 36">
            <a:extLst>
              <a:ext uri="{FF2B5EF4-FFF2-40B4-BE49-F238E27FC236}">
                <a16:creationId xmlns:a16="http://schemas.microsoft.com/office/drawing/2014/main" id="{07A7D7A5-81EB-48F9-BEAE-F0437AEFA0F5}"/>
              </a:ext>
            </a:extLst>
          </p:cNvPr>
          <p:cNvSpPr/>
          <p:nvPr/>
        </p:nvSpPr>
        <p:spPr>
          <a:xfrm>
            <a:off x="1368755" y="2304337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Rectángulo: esquinas redondeadas 37">
            <a:extLst>
              <a:ext uri="{FF2B5EF4-FFF2-40B4-BE49-F238E27FC236}">
                <a16:creationId xmlns:a16="http://schemas.microsoft.com/office/drawing/2014/main" id="{096CADC8-8EB6-4F64-9A7B-A93AD7B2F47D}"/>
              </a:ext>
            </a:extLst>
          </p:cNvPr>
          <p:cNvSpPr/>
          <p:nvPr/>
        </p:nvSpPr>
        <p:spPr>
          <a:xfrm>
            <a:off x="1378169" y="2627280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Rectángulo: esquinas redondeadas 38">
            <a:extLst>
              <a:ext uri="{FF2B5EF4-FFF2-40B4-BE49-F238E27FC236}">
                <a16:creationId xmlns:a16="http://schemas.microsoft.com/office/drawing/2014/main" id="{A0549742-DCF5-443D-9C4A-1E65ABDE2040}"/>
              </a:ext>
            </a:extLst>
          </p:cNvPr>
          <p:cNvSpPr/>
          <p:nvPr/>
        </p:nvSpPr>
        <p:spPr>
          <a:xfrm>
            <a:off x="1373707" y="2949109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Rectángulo: esquinas redondeadas 39">
            <a:extLst>
              <a:ext uri="{FF2B5EF4-FFF2-40B4-BE49-F238E27FC236}">
                <a16:creationId xmlns:a16="http://schemas.microsoft.com/office/drawing/2014/main" id="{1C40B1D6-E05B-462B-9F74-123702D454E5}"/>
              </a:ext>
            </a:extLst>
          </p:cNvPr>
          <p:cNvSpPr/>
          <p:nvPr/>
        </p:nvSpPr>
        <p:spPr>
          <a:xfrm>
            <a:off x="1378581" y="3272227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3FD4F8B7-5FDD-4693-8609-C91EF8FEE6B4}"/>
              </a:ext>
            </a:extLst>
          </p:cNvPr>
          <p:cNvSpPr/>
          <p:nvPr/>
        </p:nvSpPr>
        <p:spPr>
          <a:xfrm>
            <a:off x="1378168" y="3593110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>
              <a:highlight>
                <a:srgbClr val="FFFF00"/>
              </a:highlight>
            </a:endParaRPr>
          </a:p>
        </p:txBody>
      </p:sp>
      <p:sp>
        <p:nvSpPr>
          <p:cNvPr id="42" name="Rectángulo: esquinas redondeadas 41">
            <a:extLst>
              <a:ext uri="{FF2B5EF4-FFF2-40B4-BE49-F238E27FC236}">
                <a16:creationId xmlns:a16="http://schemas.microsoft.com/office/drawing/2014/main" id="{FEA2A3FB-0CDF-4699-8357-A19048360550}"/>
              </a:ext>
            </a:extLst>
          </p:cNvPr>
          <p:cNvSpPr/>
          <p:nvPr/>
        </p:nvSpPr>
        <p:spPr>
          <a:xfrm>
            <a:off x="1687304" y="4231873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3" name="Rectángulo: esquinas redondeadas 42">
            <a:extLst>
              <a:ext uri="{FF2B5EF4-FFF2-40B4-BE49-F238E27FC236}">
                <a16:creationId xmlns:a16="http://schemas.microsoft.com/office/drawing/2014/main" id="{E32208CD-6E6A-4102-9327-F0FC73998416}"/>
              </a:ext>
            </a:extLst>
          </p:cNvPr>
          <p:cNvSpPr/>
          <p:nvPr/>
        </p:nvSpPr>
        <p:spPr>
          <a:xfrm>
            <a:off x="2068927" y="4231872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98FDA3FC-7C07-431F-91D6-EC0486D465F9}"/>
              </a:ext>
            </a:extLst>
          </p:cNvPr>
          <p:cNvSpPr/>
          <p:nvPr/>
        </p:nvSpPr>
        <p:spPr>
          <a:xfrm>
            <a:off x="2451434" y="4227583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48" name="Rectángulo: esquinas redondeadas 47">
            <a:extLst>
              <a:ext uri="{FF2B5EF4-FFF2-40B4-BE49-F238E27FC236}">
                <a16:creationId xmlns:a16="http://schemas.microsoft.com/office/drawing/2014/main" id="{D4DFD6EE-3A50-47F5-B0CA-783F03EBE522}"/>
              </a:ext>
            </a:extLst>
          </p:cNvPr>
          <p:cNvSpPr/>
          <p:nvPr/>
        </p:nvSpPr>
        <p:spPr>
          <a:xfrm>
            <a:off x="2803244" y="4227583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EE3EF129-C867-4DE9-B856-53ADFE6365E5}"/>
              </a:ext>
            </a:extLst>
          </p:cNvPr>
          <p:cNvSpPr/>
          <p:nvPr/>
        </p:nvSpPr>
        <p:spPr>
          <a:xfrm>
            <a:off x="1739848" y="748682"/>
            <a:ext cx="267945" cy="2483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Rectángulo: esquinas redondeadas 58">
            <a:extLst>
              <a:ext uri="{FF2B5EF4-FFF2-40B4-BE49-F238E27FC236}">
                <a16:creationId xmlns:a16="http://schemas.microsoft.com/office/drawing/2014/main" id="{7DF9B963-4F74-4099-A4B2-DAF8F7F629F1}"/>
              </a:ext>
            </a:extLst>
          </p:cNvPr>
          <p:cNvSpPr/>
          <p:nvPr/>
        </p:nvSpPr>
        <p:spPr>
          <a:xfrm>
            <a:off x="2111444" y="739677"/>
            <a:ext cx="267945" cy="2483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0" name="Rectángulo: esquinas redondeadas 59">
            <a:extLst>
              <a:ext uri="{FF2B5EF4-FFF2-40B4-BE49-F238E27FC236}">
                <a16:creationId xmlns:a16="http://schemas.microsoft.com/office/drawing/2014/main" id="{0C2121ED-A50C-4982-8B38-12ECCD0AA15C}"/>
              </a:ext>
            </a:extLst>
          </p:cNvPr>
          <p:cNvSpPr/>
          <p:nvPr/>
        </p:nvSpPr>
        <p:spPr>
          <a:xfrm>
            <a:off x="2493951" y="749676"/>
            <a:ext cx="267945" cy="2483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1" name="Rectángulo: esquinas redondeadas 60">
            <a:extLst>
              <a:ext uri="{FF2B5EF4-FFF2-40B4-BE49-F238E27FC236}">
                <a16:creationId xmlns:a16="http://schemas.microsoft.com/office/drawing/2014/main" id="{8B403734-5687-43B5-8EC9-7377860B1FC9}"/>
              </a:ext>
            </a:extLst>
          </p:cNvPr>
          <p:cNvSpPr/>
          <p:nvPr/>
        </p:nvSpPr>
        <p:spPr>
          <a:xfrm>
            <a:off x="2845761" y="749676"/>
            <a:ext cx="267945" cy="248363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2" name="Rectángulo: esquinas redondeadas 61">
            <a:extLst>
              <a:ext uri="{FF2B5EF4-FFF2-40B4-BE49-F238E27FC236}">
                <a16:creationId xmlns:a16="http://schemas.microsoft.com/office/drawing/2014/main" id="{54C177E9-7253-40D2-9DD2-0B9B54E55191}"/>
              </a:ext>
            </a:extLst>
          </p:cNvPr>
          <p:cNvSpPr/>
          <p:nvPr/>
        </p:nvSpPr>
        <p:spPr>
          <a:xfrm>
            <a:off x="2842064" y="1101046"/>
            <a:ext cx="267945" cy="248363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3" name="Rectángulo: esquinas redondeadas 62">
            <a:extLst>
              <a:ext uri="{FF2B5EF4-FFF2-40B4-BE49-F238E27FC236}">
                <a16:creationId xmlns:a16="http://schemas.microsoft.com/office/drawing/2014/main" id="{C6139DD3-C6CD-4099-97A3-E1B68037E03C}"/>
              </a:ext>
            </a:extLst>
          </p:cNvPr>
          <p:cNvSpPr/>
          <p:nvPr/>
        </p:nvSpPr>
        <p:spPr>
          <a:xfrm>
            <a:off x="2845761" y="1439636"/>
            <a:ext cx="267945" cy="24836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35899F3D-1C5F-4B1C-B4EA-334121639F39}"/>
              </a:ext>
            </a:extLst>
          </p:cNvPr>
          <p:cNvSpPr txBox="1"/>
          <p:nvPr/>
        </p:nvSpPr>
        <p:spPr>
          <a:xfrm rot="5400000">
            <a:off x="9629657" y="3984167"/>
            <a:ext cx="315926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controller y 6 apoyos (filtros)</a:t>
            </a:r>
            <a:br>
              <a:rPr lang="es-CO" b="1" i="1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</a:br>
            <a:r>
              <a:rPr lang="es-CO" b="1" i="1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s-CO" b="1" i="1" dirty="0">
                <a:solidFill>
                  <a:schemeClr val="accent3">
                    <a:lumMod val="75000"/>
                  </a:schemeClr>
                </a:solidFill>
                <a:highlight>
                  <a:srgbClr val="FFFF00"/>
                </a:highlight>
                <a:latin typeface="+mj-lt"/>
                <a:cs typeface="Times New Roman" panose="02020603050405020304" pitchFamily="18" charset="0"/>
              </a:rPr>
              <a:t>entrada y stickers</a:t>
            </a:r>
          </a:p>
        </p:txBody>
      </p:sp>
      <p:sp>
        <p:nvSpPr>
          <p:cNvPr id="65" name="Rectángulo: esquinas redondeadas 64">
            <a:extLst>
              <a:ext uri="{FF2B5EF4-FFF2-40B4-BE49-F238E27FC236}">
                <a16:creationId xmlns:a16="http://schemas.microsoft.com/office/drawing/2014/main" id="{87E55BFE-E786-4CBB-8497-6790E46E7AD6}"/>
              </a:ext>
            </a:extLst>
          </p:cNvPr>
          <p:cNvSpPr/>
          <p:nvPr/>
        </p:nvSpPr>
        <p:spPr>
          <a:xfrm>
            <a:off x="1373026" y="3930619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>
              <a:highlight>
                <a:srgbClr val="FFFF00"/>
              </a:highlight>
            </a:endParaRPr>
          </a:p>
        </p:txBody>
      </p:sp>
      <p:sp>
        <p:nvSpPr>
          <p:cNvPr id="67" name="Rectángulo: esquinas redondeadas 66">
            <a:extLst>
              <a:ext uri="{FF2B5EF4-FFF2-40B4-BE49-F238E27FC236}">
                <a16:creationId xmlns:a16="http://schemas.microsoft.com/office/drawing/2014/main" id="{FCE65B9E-57F9-4CA7-B6B7-EF03A2E66B82}"/>
              </a:ext>
            </a:extLst>
          </p:cNvPr>
          <p:cNvSpPr/>
          <p:nvPr/>
        </p:nvSpPr>
        <p:spPr>
          <a:xfrm>
            <a:off x="7861113" y="1152653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68" name="Rectángulo: esquinas redondeadas 67">
            <a:extLst>
              <a:ext uri="{FF2B5EF4-FFF2-40B4-BE49-F238E27FC236}">
                <a16:creationId xmlns:a16="http://schemas.microsoft.com/office/drawing/2014/main" id="{C846B8D6-F658-4CBA-AC70-20D5A5075EF1}"/>
              </a:ext>
            </a:extLst>
          </p:cNvPr>
          <p:cNvSpPr/>
          <p:nvPr/>
        </p:nvSpPr>
        <p:spPr>
          <a:xfrm>
            <a:off x="7861112" y="1875769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69" name="Rectángulo: esquinas redondeadas 68">
            <a:extLst>
              <a:ext uri="{FF2B5EF4-FFF2-40B4-BE49-F238E27FC236}">
                <a16:creationId xmlns:a16="http://schemas.microsoft.com/office/drawing/2014/main" id="{93082176-4E6F-4327-A9CD-9EBD899F162F}"/>
              </a:ext>
            </a:extLst>
          </p:cNvPr>
          <p:cNvSpPr/>
          <p:nvPr/>
        </p:nvSpPr>
        <p:spPr>
          <a:xfrm>
            <a:off x="9815834" y="1140318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70" name="Rectángulo: esquinas redondeadas 69">
            <a:extLst>
              <a:ext uri="{FF2B5EF4-FFF2-40B4-BE49-F238E27FC236}">
                <a16:creationId xmlns:a16="http://schemas.microsoft.com/office/drawing/2014/main" id="{3426DAFF-EB21-4527-9A5B-2E17383C0A9B}"/>
              </a:ext>
            </a:extLst>
          </p:cNvPr>
          <p:cNvSpPr/>
          <p:nvPr/>
        </p:nvSpPr>
        <p:spPr>
          <a:xfrm>
            <a:off x="9842874" y="1935309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71" name="Rectángulo: esquinas redondeadas 70">
            <a:extLst>
              <a:ext uri="{FF2B5EF4-FFF2-40B4-BE49-F238E27FC236}">
                <a16:creationId xmlns:a16="http://schemas.microsoft.com/office/drawing/2014/main" id="{35E0BFC5-6D3D-41A2-969F-3AB0C409E2FF}"/>
              </a:ext>
            </a:extLst>
          </p:cNvPr>
          <p:cNvSpPr/>
          <p:nvPr/>
        </p:nvSpPr>
        <p:spPr>
          <a:xfrm>
            <a:off x="2844364" y="1768314"/>
            <a:ext cx="267945" cy="24836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2" name="Rectángulo: esquinas redondeadas 71">
            <a:extLst>
              <a:ext uri="{FF2B5EF4-FFF2-40B4-BE49-F238E27FC236}">
                <a16:creationId xmlns:a16="http://schemas.microsoft.com/office/drawing/2014/main" id="{FC410E7E-1771-462C-B201-12FB235E709D}"/>
              </a:ext>
            </a:extLst>
          </p:cNvPr>
          <p:cNvSpPr/>
          <p:nvPr/>
        </p:nvSpPr>
        <p:spPr>
          <a:xfrm>
            <a:off x="320180" y="6127058"/>
            <a:ext cx="267945" cy="24836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3" name="Rectángulo: esquinas redondeadas 72">
            <a:extLst>
              <a:ext uri="{FF2B5EF4-FFF2-40B4-BE49-F238E27FC236}">
                <a16:creationId xmlns:a16="http://schemas.microsoft.com/office/drawing/2014/main" id="{5A146CED-8262-4F1F-A951-E66E73A93E72}"/>
              </a:ext>
            </a:extLst>
          </p:cNvPr>
          <p:cNvSpPr/>
          <p:nvPr/>
        </p:nvSpPr>
        <p:spPr>
          <a:xfrm>
            <a:off x="320179" y="6459953"/>
            <a:ext cx="267945" cy="24836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4" name="Rectángulo: esquinas redondeadas 73">
            <a:extLst>
              <a:ext uri="{FF2B5EF4-FFF2-40B4-BE49-F238E27FC236}">
                <a16:creationId xmlns:a16="http://schemas.microsoft.com/office/drawing/2014/main" id="{E0E12476-569D-45FD-AA58-3346854B81A5}"/>
              </a:ext>
            </a:extLst>
          </p:cNvPr>
          <p:cNvSpPr/>
          <p:nvPr/>
        </p:nvSpPr>
        <p:spPr>
          <a:xfrm>
            <a:off x="1496857" y="6156514"/>
            <a:ext cx="267945" cy="248363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6" name="Rectángulo: esquinas redondeadas 75">
            <a:extLst>
              <a:ext uri="{FF2B5EF4-FFF2-40B4-BE49-F238E27FC236}">
                <a16:creationId xmlns:a16="http://schemas.microsoft.com/office/drawing/2014/main" id="{7C4A1CE2-0D76-45E9-AD73-9BB2E31D1AC4}"/>
              </a:ext>
            </a:extLst>
          </p:cNvPr>
          <p:cNvSpPr/>
          <p:nvPr/>
        </p:nvSpPr>
        <p:spPr>
          <a:xfrm>
            <a:off x="1482570" y="6474365"/>
            <a:ext cx="267945" cy="2483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7" name="Rectángulo: esquinas redondeadas 76">
            <a:extLst>
              <a:ext uri="{FF2B5EF4-FFF2-40B4-BE49-F238E27FC236}">
                <a16:creationId xmlns:a16="http://schemas.microsoft.com/office/drawing/2014/main" id="{C561915E-3B23-4416-9B10-D13F14922D9A}"/>
              </a:ext>
            </a:extLst>
          </p:cNvPr>
          <p:cNvSpPr/>
          <p:nvPr/>
        </p:nvSpPr>
        <p:spPr>
          <a:xfrm>
            <a:off x="3553251" y="6100245"/>
            <a:ext cx="267945" cy="248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8" name="Rectángulo: esquinas redondeadas 77">
            <a:extLst>
              <a:ext uri="{FF2B5EF4-FFF2-40B4-BE49-F238E27FC236}">
                <a16:creationId xmlns:a16="http://schemas.microsoft.com/office/drawing/2014/main" id="{952F170F-AC69-421B-9196-CA2A98F5A2AD}"/>
              </a:ext>
            </a:extLst>
          </p:cNvPr>
          <p:cNvSpPr/>
          <p:nvPr/>
        </p:nvSpPr>
        <p:spPr>
          <a:xfrm>
            <a:off x="3550767" y="6428911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A434DCFC-FDD6-45C4-B20B-572B42CD5D9E}"/>
              </a:ext>
            </a:extLst>
          </p:cNvPr>
          <p:cNvSpPr txBox="1"/>
          <p:nvPr/>
        </p:nvSpPr>
        <p:spPr>
          <a:xfrm>
            <a:off x="357518" y="6127245"/>
            <a:ext cx="107677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1 CNSC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B806E364-10BB-42FB-ACC9-13BED6C0926D}"/>
              </a:ext>
            </a:extLst>
          </p:cNvPr>
          <p:cNvSpPr txBox="1"/>
          <p:nvPr/>
        </p:nvSpPr>
        <p:spPr>
          <a:xfrm>
            <a:off x="297783" y="6459153"/>
            <a:ext cx="118172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1 CADIS</a:t>
            </a: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489AB2CB-2CB4-4AEF-850A-D50905057024}"/>
              </a:ext>
            </a:extLst>
          </p:cNvPr>
          <p:cNvSpPr txBox="1"/>
          <p:nvPr/>
        </p:nvSpPr>
        <p:spPr>
          <a:xfrm>
            <a:off x="3193874" y="704508"/>
            <a:ext cx="1753613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controller intermediación</a:t>
            </a:r>
          </a:p>
          <a:p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12 intermediadores (10 stand y 2 patinadores)</a:t>
            </a:r>
          </a:p>
          <a:p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1 controller empresas</a:t>
            </a:r>
          </a:p>
          <a:p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10 gestores empresariales</a:t>
            </a: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3A206CA9-29C8-4EC5-9E5D-5FEF5B96A3CD}"/>
              </a:ext>
            </a:extLst>
          </p:cNvPr>
          <p:cNvSpPr txBox="1"/>
          <p:nvPr/>
        </p:nvSpPr>
        <p:spPr>
          <a:xfrm>
            <a:off x="4128771" y="2486611"/>
            <a:ext cx="16374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controller puente</a:t>
            </a:r>
          </a:p>
          <a:p>
            <a:pPr algn="ctr"/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apoyo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2816C798-C228-4B16-A88C-89F6C3EB6528}"/>
              </a:ext>
            </a:extLst>
          </p:cNvPr>
          <p:cNvSpPr txBox="1"/>
          <p:nvPr/>
        </p:nvSpPr>
        <p:spPr>
          <a:xfrm>
            <a:off x="1911835" y="6002590"/>
            <a:ext cx="163743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CO" sz="1200" dirty="0">
                <a:latin typeface="+mj-lt"/>
                <a:cs typeface="Times New Roman" panose="02020603050405020304" pitchFamily="18" charset="0"/>
              </a:rPr>
              <a:t>2 SENA</a:t>
            </a:r>
            <a:br>
              <a:rPr lang="es-CO" sz="1200" dirty="0">
                <a:latin typeface="+mj-lt"/>
                <a:cs typeface="Times New Roman" panose="02020603050405020304" pitchFamily="18" charset="0"/>
              </a:rPr>
            </a:br>
            <a:r>
              <a:rPr lang="es-CO" sz="800" dirty="0">
                <a:latin typeface="+mj-lt"/>
                <a:cs typeface="Times New Roman" panose="02020603050405020304" pitchFamily="18" charset="0"/>
              </a:rPr>
              <a:t>(Formación, Empleo y Emprendimiento)</a:t>
            </a:r>
            <a:endParaRPr lang="es-CO" sz="12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6B0C9D5F-356E-49DF-999E-E92CA40126AE}"/>
              </a:ext>
            </a:extLst>
          </p:cNvPr>
          <p:cNvSpPr txBox="1"/>
          <p:nvPr/>
        </p:nvSpPr>
        <p:spPr>
          <a:xfrm>
            <a:off x="3693363" y="6096621"/>
            <a:ext cx="163743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10 EMPRESA ADE</a:t>
            </a: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CB395C4E-C66E-4575-9C1C-7C2102F5CEA7}"/>
              </a:ext>
            </a:extLst>
          </p:cNvPr>
          <p:cNvSpPr txBox="1"/>
          <p:nvPr/>
        </p:nvSpPr>
        <p:spPr>
          <a:xfrm>
            <a:off x="3724239" y="6407136"/>
            <a:ext cx="209855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5 INTERMEDIACIÓN ADE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CBCD4552-DA93-4B47-A0FD-02206B3D829D}"/>
              </a:ext>
            </a:extLst>
          </p:cNvPr>
          <p:cNvSpPr txBox="1"/>
          <p:nvPr/>
        </p:nvSpPr>
        <p:spPr>
          <a:xfrm>
            <a:off x="1786618" y="6481610"/>
            <a:ext cx="163743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4 EMPRESAS SENA</a:t>
            </a:r>
          </a:p>
        </p:txBody>
      </p:sp>
      <p:sp>
        <p:nvSpPr>
          <p:cNvPr id="87" name="Rectángulo: esquinas redondeadas 86">
            <a:extLst>
              <a:ext uri="{FF2B5EF4-FFF2-40B4-BE49-F238E27FC236}">
                <a16:creationId xmlns:a16="http://schemas.microsoft.com/office/drawing/2014/main" id="{3EC87CA9-C455-478C-A3B4-3D62F78EC5C9}"/>
              </a:ext>
            </a:extLst>
          </p:cNvPr>
          <p:cNvSpPr/>
          <p:nvPr/>
        </p:nvSpPr>
        <p:spPr>
          <a:xfrm>
            <a:off x="2834080" y="3563950"/>
            <a:ext cx="267945" cy="2483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88" name="Rectángulo: esquinas redondeadas 87">
            <a:extLst>
              <a:ext uri="{FF2B5EF4-FFF2-40B4-BE49-F238E27FC236}">
                <a16:creationId xmlns:a16="http://schemas.microsoft.com/office/drawing/2014/main" id="{8A0C6E0D-9C74-4B8E-9D7E-C7FA49474706}"/>
              </a:ext>
            </a:extLst>
          </p:cNvPr>
          <p:cNvSpPr/>
          <p:nvPr/>
        </p:nvSpPr>
        <p:spPr>
          <a:xfrm>
            <a:off x="2827456" y="3888993"/>
            <a:ext cx="267945" cy="2483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89" name="Rectángulo: esquinas redondeadas 88">
            <a:extLst>
              <a:ext uri="{FF2B5EF4-FFF2-40B4-BE49-F238E27FC236}">
                <a16:creationId xmlns:a16="http://schemas.microsoft.com/office/drawing/2014/main" id="{BC52AEC8-8CF4-4B77-BDE1-AF4FD7EA6940}"/>
              </a:ext>
            </a:extLst>
          </p:cNvPr>
          <p:cNvSpPr/>
          <p:nvPr/>
        </p:nvSpPr>
        <p:spPr>
          <a:xfrm>
            <a:off x="5852904" y="6081087"/>
            <a:ext cx="267945" cy="2483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DC4E0BC9-EE7E-4F41-8FE0-F8FCBBB18BFA}"/>
              </a:ext>
            </a:extLst>
          </p:cNvPr>
          <p:cNvSpPr txBox="1"/>
          <p:nvPr/>
        </p:nvSpPr>
        <p:spPr>
          <a:xfrm>
            <a:off x="6033524" y="6080509"/>
            <a:ext cx="205098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1 FORMACIÓN SDDE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40D606C7-8858-4549-BC35-B9CAAD5FDBFD}"/>
              </a:ext>
            </a:extLst>
          </p:cNvPr>
          <p:cNvSpPr txBox="1"/>
          <p:nvPr/>
        </p:nvSpPr>
        <p:spPr>
          <a:xfrm>
            <a:off x="6067858" y="6404072"/>
            <a:ext cx="23479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1 EMPRENDIMIENTO SDDE</a:t>
            </a:r>
          </a:p>
        </p:txBody>
      </p:sp>
      <p:sp>
        <p:nvSpPr>
          <p:cNvPr id="92" name="Rectángulo: esquinas redondeadas 91">
            <a:extLst>
              <a:ext uri="{FF2B5EF4-FFF2-40B4-BE49-F238E27FC236}">
                <a16:creationId xmlns:a16="http://schemas.microsoft.com/office/drawing/2014/main" id="{0A6749A9-7EFD-498A-9546-F6DD36E0FD19}"/>
              </a:ext>
            </a:extLst>
          </p:cNvPr>
          <p:cNvSpPr/>
          <p:nvPr/>
        </p:nvSpPr>
        <p:spPr>
          <a:xfrm>
            <a:off x="5848575" y="6418389"/>
            <a:ext cx="267945" cy="2483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lt1"/>
              </a:solidFill>
            </a:endParaRPr>
          </a:p>
        </p:txBody>
      </p:sp>
      <p:sp>
        <p:nvSpPr>
          <p:cNvPr id="93" name="Rectángulo: esquinas redondeadas 92">
            <a:extLst>
              <a:ext uri="{FF2B5EF4-FFF2-40B4-BE49-F238E27FC236}">
                <a16:creationId xmlns:a16="http://schemas.microsoft.com/office/drawing/2014/main" id="{884DE5BA-C471-46CB-BC33-705597C71A5F}"/>
              </a:ext>
            </a:extLst>
          </p:cNvPr>
          <p:cNvSpPr/>
          <p:nvPr/>
        </p:nvSpPr>
        <p:spPr>
          <a:xfrm>
            <a:off x="1340178" y="4230287"/>
            <a:ext cx="267945" cy="2483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5D8ADEB8-C8C7-4740-86E7-D96D8BEDEA44}"/>
              </a:ext>
            </a:extLst>
          </p:cNvPr>
          <p:cNvSpPr txBox="1"/>
          <p:nvPr/>
        </p:nvSpPr>
        <p:spPr>
          <a:xfrm>
            <a:off x="42158" y="5632507"/>
            <a:ext cx="9764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>
                <a:latin typeface="+mj-lt"/>
                <a:cs typeface="Times New Roman" panose="02020603050405020304" pitchFamily="18" charset="0"/>
              </a:rPr>
              <a:t>TOTAL: 25 STANDS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4D847A67-C007-4F29-A615-AC89A7317B61}"/>
              </a:ext>
            </a:extLst>
          </p:cNvPr>
          <p:cNvSpPr txBox="1"/>
          <p:nvPr/>
        </p:nvSpPr>
        <p:spPr>
          <a:xfrm>
            <a:off x="1250211" y="4738805"/>
            <a:ext cx="16374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1 líder logística</a:t>
            </a:r>
          </a:p>
          <a:p>
            <a:pPr algn="ctr"/>
            <a:r>
              <a:rPr lang="es-CO" sz="1200" dirty="0">
                <a:latin typeface="+mj-lt"/>
                <a:cs typeface="Times New Roman" panose="02020603050405020304" pitchFamily="18" charset="0"/>
              </a:rPr>
              <a:t>2 apoyos</a:t>
            </a:r>
          </a:p>
        </p:txBody>
      </p:sp>
      <p:pic>
        <p:nvPicPr>
          <p:cNvPr id="9" name="Gráfico 8" descr="Marketing con relleno sólido">
            <a:extLst>
              <a:ext uri="{FF2B5EF4-FFF2-40B4-BE49-F238E27FC236}">
                <a16:creationId xmlns:a16="http://schemas.microsoft.com/office/drawing/2014/main" id="{166148A9-E679-49F5-89D6-5B85A2A78B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12807" y="1911147"/>
            <a:ext cx="446102" cy="446102"/>
          </a:xfrm>
          <a:prstGeom prst="rect">
            <a:avLst/>
          </a:prstGeom>
        </p:spPr>
      </p:pic>
      <p:pic>
        <p:nvPicPr>
          <p:cNvPr id="96" name="Gráfico 95" descr="Marketing con relleno sólido">
            <a:extLst>
              <a:ext uri="{FF2B5EF4-FFF2-40B4-BE49-F238E27FC236}">
                <a16:creationId xmlns:a16="http://schemas.microsoft.com/office/drawing/2014/main" id="{7628D40F-47FB-4C1E-B6B6-AEE919EDEB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40774" y="1949646"/>
            <a:ext cx="446102" cy="446102"/>
          </a:xfrm>
          <a:prstGeom prst="rect">
            <a:avLst/>
          </a:prstGeom>
        </p:spPr>
      </p:pic>
      <p:pic>
        <p:nvPicPr>
          <p:cNvPr id="100" name="Gráfico 99" descr="Marketing con relleno sólido">
            <a:extLst>
              <a:ext uri="{FF2B5EF4-FFF2-40B4-BE49-F238E27FC236}">
                <a16:creationId xmlns:a16="http://schemas.microsoft.com/office/drawing/2014/main" id="{B830A656-2A80-4F0A-AB7C-1B222E70D2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06536" y="3744533"/>
            <a:ext cx="446102" cy="446102"/>
          </a:xfrm>
          <a:prstGeom prst="rect">
            <a:avLst/>
          </a:prstGeom>
        </p:spPr>
      </p:pic>
      <p:pic>
        <p:nvPicPr>
          <p:cNvPr id="102" name="Gráfico 101" descr="Marketing con relleno sólido">
            <a:extLst>
              <a:ext uri="{FF2B5EF4-FFF2-40B4-BE49-F238E27FC236}">
                <a16:creationId xmlns:a16="http://schemas.microsoft.com/office/drawing/2014/main" id="{3EB314EF-CBB7-46F1-8C2C-B8DF5B5909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87961" y="982344"/>
            <a:ext cx="446102" cy="446102"/>
          </a:xfrm>
          <a:prstGeom prst="rect">
            <a:avLst/>
          </a:prstGeom>
        </p:spPr>
      </p:pic>
      <p:sp>
        <p:nvSpPr>
          <p:cNvPr id="103" name="CuadroTexto 102">
            <a:extLst>
              <a:ext uri="{FF2B5EF4-FFF2-40B4-BE49-F238E27FC236}">
                <a16:creationId xmlns:a16="http://schemas.microsoft.com/office/drawing/2014/main" id="{C48B9263-5565-4154-A63F-9A764CF3BEF6}"/>
              </a:ext>
            </a:extLst>
          </p:cNvPr>
          <p:cNvSpPr txBox="1"/>
          <p:nvPr/>
        </p:nvSpPr>
        <p:spPr>
          <a:xfrm>
            <a:off x="2984955" y="3548817"/>
            <a:ext cx="16374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 controller</a:t>
            </a:r>
          </a:p>
          <a:p>
            <a:pPr algn="ctr"/>
            <a:r>
              <a:rPr lang="es-CO" sz="1200" dirty="0">
                <a:solidFill>
                  <a:schemeClr val="accent3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3 registro</a:t>
            </a:r>
          </a:p>
        </p:txBody>
      </p:sp>
      <p:pic>
        <p:nvPicPr>
          <p:cNvPr id="104" name="Gráfico 103" descr="Carpa de circo contorno">
            <a:extLst>
              <a:ext uri="{FF2B5EF4-FFF2-40B4-BE49-F238E27FC236}">
                <a16:creationId xmlns:a16="http://schemas.microsoft.com/office/drawing/2014/main" id="{204386D9-3D0A-4D7A-90CF-B9C21243A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4538493" y="1719849"/>
            <a:ext cx="649614" cy="649774"/>
          </a:xfrm>
          <a:prstGeom prst="rect">
            <a:avLst/>
          </a:prstGeom>
        </p:spPr>
      </p:pic>
      <p:sp>
        <p:nvSpPr>
          <p:cNvPr id="105" name="CuadroTexto 104">
            <a:extLst>
              <a:ext uri="{FF2B5EF4-FFF2-40B4-BE49-F238E27FC236}">
                <a16:creationId xmlns:a16="http://schemas.microsoft.com/office/drawing/2014/main" id="{4C56F2E5-70B3-4152-B4A2-02848C5D2391}"/>
              </a:ext>
            </a:extLst>
          </p:cNvPr>
          <p:cNvSpPr txBox="1"/>
          <p:nvPr/>
        </p:nvSpPr>
        <p:spPr>
          <a:xfrm>
            <a:off x="4762205" y="1844046"/>
            <a:ext cx="96279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s-CO" sz="1050" b="1" i="1" dirty="0">
                <a:latin typeface="+mj-lt"/>
                <a:cs typeface="Times New Roman" panose="02020603050405020304" pitchFamily="18" charset="0"/>
              </a:rPr>
              <a:t>CARPA </a:t>
            </a:r>
            <a:r>
              <a:rPr lang="es-CO" sz="1050" b="1" i="1" dirty="0" err="1">
                <a:latin typeface="+mj-lt"/>
                <a:cs typeface="Times New Roman" panose="02020603050405020304" pitchFamily="18" charset="0"/>
              </a:rPr>
              <a:t>Admin</a:t>
            </a:r>
            <a:endParaRPr lang="es-CO" sz="1050" b="1" i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512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64C64C-9E15-487C-BC80-D7B34BF86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chemeClr val="accent1">
                    <a:lumMod val="75000"/>
                  </a:schemeClr>
                </a:solidFill>
              </a:rPr>
              <a:t>Bolsa Logística</a:t>
            </a:r>
            <a:endParaRPr lang="es-CO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205F00A-F75F-46AE-9CF6-892EBE594669}"/>
              </a:ext>
            </a:extLst>
          </p:cNvPr>
          <p:cNvSpPr txBox="1">
            <a:spLocks/>
          </p:cNvSpPr>
          <p:nvPr/>
        </p:nvSpPr>
        <p:spPr>
          <a:xfrm>
            <a:off x="666750" y="1460501"/>
            <a:ext cx="10515600" cy="490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Tx/>
              <a:buChar char="-"/>
            </a:pPr>
            <a:r>
              <a:rPr lang="es-MX" dirty="0"/>
              <a:t>34 mesas 1x2 </a:t>
            </a:r>
          </a:p>
          <a:p>
            <a:pPr marL="571500" indent="-571500">
              <a:buFontTx/>
              <a:buChar char="-"/>
            </a:pPr>
            <a:r>
              <a:rPr lang="es-MX" dirty="0"/>
              <a:t>170 sillas </a:t>
            </a:r>
          </a:p>
          <a:p>
            <a:pPr marL="571500" indent="-571500">
              <a:buFontTx/>
              <a:buChar char="-"/>
            </a:pPr>
            <a:r>
              <a:rPr lang="es-MX" dirty="0"/>
              <a:t>Internet</a:t>
            </a:r>
          </a:p>
          <a:p>
            <a:pPr marL="571500" indent="-571500">
              <a:buFontTx/>
              <a:buChar char="-"/>
            </a:pPr>
            <a:r>
              <a:rPr lang="es-MX" dirty="0"/>
              <a:t>Extensiones (aprox. 20) </a:t>
            </a:r>
          </a:p>
          <a:p>
            <a:pPr marL="571500" indent="-571500">
              <a:buFontTx/>
              <a:buChar char="-"/>
            </a:pPr>
            <a:r>
              <a:rPr lang="es-MX" dirty="0" err="1"/>
              <a:t>Pasacables</a:t>
            </a:r>
            <a:endParaRPr lang="es-MX" dirty="0"/>
          </a:p>
          <a:p>
            <a:pPr marL="571500" indent="-571500">
              <a:buFontTx/>
              <a:buChar char="-"/>
            </a:pPr>
            <a:r>
              <a:rPr lang="es-MX" dirty="0"/>
              <a:t>2 carpas 12x 12 con 3 laterales</a:t>
            </a:r>
          </a:p>
          <a:p>
            <a:pPr marL="571500" indent="-571500">
              <a:buFontTx/>
              <a:buChar char="-"/>
            </a:pPr>
            <a:r>
              <a:rPr lang="es-MX" dirty="0"/>
              <a:t>1 carpa 3x3 con los 3 laterales</a:t>
            </a:r>
          </a:p>
          <a:p>
            <a:pPr marL="571500" indent="-571500">
              <a:buFontTx/>
              <a:buChar char="-"/>
            </a:pPr>
            <a:r>
              <a:rPr lang="es-MX" dirty="0"/>
              <a:t>2 cabinas de sonido y 4 puntos de electricidad para carpas</a:t>
            </a:r>
          </a:p>
          <a:p>
            <a:pPr marL="571500" indent="-571500">
              <a:buFontTx/>
              <a:buChar char="-"/>
            </a:pPr>
            <a:r>
              <a:rPr lang="es-MX" dirty="0"/>
              <a:t>125 Almuerzos</a:t>
            </a:r>
          </a:p>
          <a:p>
            <a:pPr marL="571500" indent="-571500">
              <a:buFontTx/>
              <a:buChar char="-"/>
            </a:pPr>
            <a:r>
              <a:rPr lang="es-MX" dirty="0"/>
              <a:t>(4) Intérpretes – en revisión</a:t>
            </a:r>
          </a:p>
          <a:p>
            <a:pPr marL="571500" indent="-571500">
              <a:buFontTx/>
              <a:buChar char="-"/>
            </a:pPr>
            <a:r>
              <a:rPr lang="es-MX" dirty="0"/>
              <a:t>2 Paramédicos</a:t>
            </a:r>
          </a:p>
          <a:p>
            <a:pPr marL="571500" indent="-571500">
              <a:buFontTx/>
              <a:buChar char="-"/>
            </a:pPr>
            <a:r>
              <a:rPr lang="es-MX" dirty="0"/>
              <a:t>600 stickers pequeños en blanco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1886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64C64C-9E15-487C-BC80-D7B34BF86F4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es-MX" dirty="0">
                <a:solidFill>
                  <a:schemeClr val="accent1">
                    <a:lumMod val="75000"/>
                  </a:schemeClr>
                </a:solidFill>
              </a:rPr>
              <a:t>Almacén</a:t>
            </a:r>
            <a:endParaRPr lang="es-CO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60F57BE3-78B5-4A19-AA2B-3C8811363858}"/>
              </a:ext>
            </a:extLst>
          </p:cNvPr>
          <p:cNvSpPr txBox="1">
            <a:spLocks/>
          </p:cNvSpPr>
          <p:nvPr/>
        </p:nvSpPr>
        <p:spPr>
          <a:xfrm>
            <a:off x="838200" y="1589088"/>
            <a:ext cx="10515600" cy="4783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Tx/>
              <a:buChar char="-"/>
            </a:pPr>
            <a:r>
              <a:rPr lang="es-MX" dirty="0"/>
              <a:t>Letrero de “feria de empleo”</a:t>
            </a:r>
          </a:p>
          <a:p>
            <a:pPr marL="571500" indent="-571500">
              <a:buFontTx/>
              <a:buChar char="-"/>
            </a:pPr>
            <a:r>
              <a:rPr lang="es-MX" dirty="0"/>
              <a:t>Paletas</a:t>
            </a:r>
          </a:p>
          <a:p>
            <a:pPr marL="571500" indent="-571500">
              <a:buFontTx/>
              <a:buChar char="-"/>
            </a:pPr>
            <a:r>
              <a:rPr lang="es-MX" dirty="0"/>
              <a:t>Tótems</a:t>
            </a:r>
          </a:p>
          <a:p>
            <a:pPr marL="571500" indent="-571500">
              <a:buFontTx/>
              <a:buChar char="-"/>
            </a:pPr>
            <a:r>
              <a:rPr lang="es-MX" dirty="0"/>
              <a:t>Camión</a:t>
            </a:r>
          </a:p>
          <a:p>
            <a:pPr marL="571500" indent="-571500">
              <a:buFontTx/>
              <a:buChar char="-"/>
            </a:pPr>
            <a:r>
              <a:rPr lang="es-MX" dirty="0"/>
              <a:t>4 logísticos</a:t>
            </a:r>
          </a:p>
          <a:p>
            <a:pPr marL="571500" indent="-571500">
              <a:buFontTx/>
              <a:buChar char="-"/>
            </a:pPr>
            <a:r>
              <a:rPr lang="es-MX" dirty="0"/>
              <a:t>1 carro </a:t>
            </a:r>
          </a:p>
          <a:p>
            <a:pPr marL="571500" indent="-571500">
              <a:buFontTx/>
              <a:buChar char="-"/>
            </a:pPr>
            <a:r>
              <a:rPr lang="es-MX" dirty="0"/>
              <a:t>2 </a:t>
            </a:r>
            <a:r>
              <a:rPr lang="es-MX" dirty="0" err="1"/>
              <a:t>Backing</a:t>
            </a:r>
            <a:r>
              <a:rPr lang="es-MX" dirty="0"/>
              <a:t> de Agencia, QR registro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2342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29652788-9174-430A-89BA-1DF79686B2D5}"/>
              </a:ext>
            </a:extLst>
          </p:cNvPr>
          <p:cNvSpPr txBox="1">
            <a:spLocks/>
          </p:cNvSpPr>
          <p:nvPr/>
        </p:nvSpPr>
        <p:spPr>
          <a:xfrm>
            <a:off x="723900" y="29368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dirty="0">
                <a:solidFill>
                  <a:schemeClr val="accent1">
                    <a:lumMod val="75000"/>
                  </a:schemeClr>
                </a:solidFill>
              </a:rPr>
              <a:t>Apoyos</a:t>
            </a:r>
            <a:endParaRPr lang="es-CO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A090EB2-9907-45D8-8781-217845F811A8}"/>
              </a:ext>
            </a:extLst>
          </p:cNvPr>
          <p:cNvSpPr txBox="1">
            <a:spLocks/>
          </p:cNvSpPr>
          <p:nvPr/>
        </p:nvSpPr>
        <p:spPr>
          <a:xfrm>
            <a:off x="723900" y="1517651"/>
            <a:ext cx="10515600" cy="4783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Tx/>
              <a:buChar char="-"/>
            </a:pPr>
            <a:r>
              <a:rPr lang="es-MX" dirty="0"/>
              <a:t>Tropa económica</a:t>
            </a:r>
          </a:p>
          <a:p>
            <a:pPr marL="571500" indent="-571500">
              <a:buFontTx/>
              <a:buChar char="-"/>
            </a:pPr>
            <a:r>
              <a:rPr lang="es-MX" dirty="0"/>
              <a:t>Manzanas del cuidado</a:t>
            </a:r>
          </a:p>
          <a:p>
            <a:pPr marL="571500" indent="-571500">
              <a:buFontTx/>
              <a:buChar char="-"/>
            </a:pPr>
            <a:endParaRPr lang="es-MX" dirty="0"/>
          </a:p>
          <a:p>
            <a:pPr marL="571500" indent="-571500">
              <a:buFontTx/>
              <a:buChar char="-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552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A3B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72E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/>
          <p:nvPr/>
        </p:nvSpPr>
        <p:spPr>
          <a:xfrm rot="10800000">
            <a:off x="10965966" y="-11203"/>
            <a:ext cx="1245319" cy="2532249"/>
          </a:xfrm>
          <a:prstGeom prst="rtTriangle">
            <a:avLst/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"/>
          <p:cNvSpPr/>
          <p:nvPr/>
        </p:nvSpPr>
        <p:spPr>
          <a:xfrm flipH="1">
            <a:off x="3016" y="2424"/>
            <a:ext cx="3197383" cy="6855575"/>
          </a:xfrm>
          <a:prstGeom prst="parallelogram">
            <a:avLst>
              <a:gd name="adj" fmla="val 71939"/>
            </a:avLst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CO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6" descr="Interfaz de usuario gráfica, Tex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2034" y="5047601"/>
            <a:ext cx="4307933" cy="1207006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6"/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</a:pPr>
            <a:r>
              <a:rPr lang="en-CO" sz="120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i="0" u="none" strike="noStrike" cap="non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318</Words>
  <Application>Microsoft Office PowerPoint</Application>
  <PresentationFormat>Panorámica</PresentationFormat>
  <Paragraphs>76</Paragraphs>
  <Slides>7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Oswald</vt:lpstr>
      <vt:lpstr>Lexend Deca</vt:lpstr>
      <vt:lpstr>Calibri</vt:lpstr>
      <vt:lpstr>Arial</vt:lpstr>
      <vt:lpstr>Times New Roman</vt:lpstr>
      <vt:lpstr>Office Theme</vt:lpstr>
      <vt:lpstr>Presentación de PowerPoint</vt:lpstr>
      <vt:lpstr>Presentación de PowerPoint</vt:lpstr>
      <vt:lpstr>Presentación de PowerPoint</vt:lpstr>
      <vt:lpstr>Bolsa Logística</vt:lpstr>
      <vt:lpstr>Almacén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Naidu</dc:creator>
  <cp:lastModifiedBy>DELL</cp:lastModifiedBy>
  <cp:revision>32</cp:revision>
  <dcterms:modified xsi:type="dcterms:W3CDTF">2025-10-30T16:01:43Z</dcterms:modified>
</cp:coreProperties>
</file>