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60" r:id="rId2"/>
    <p:sldId id="475" r:id="rId3"/>
    <p:sldId id="521" r:id="rId4"/>
    <p:sldId id="523" r:id="rId5"/>
    <p:sldId id="522" r:id="rId6"/>
    <p:sldId id="524" r:id="rId7"/>
    <p:sldId id="525" r:id="rId8"/>
    <p:sldId id="526" r:id="rId9"/>
    <p:sldId id="527" r:id="rId10"/>
    <p:sldId id="358" r:id="rId11"/>
    <p:sldId id="359" r:id="rId12"/>
    <p:sldId id="510" r:id="rId13"/>
    <p:sldId id="511" r:id="rId14"/>
    <p:sldId id="512" r:id="rId15"/>
    <p:sldId id="513" r:id="rId16"/>
    <p:sldId id="514" r:id="rId17"/>
    <p:sldId id="515" r:id="rId18"/>
    <p:sldId id="516" r:id="rId19"/>
    <p:sldId id="517" r:id="rId20"/>
    <p:sldId id="518" r:id="rId21"/>
    <p:sldId id="519" r:id="rId22"/>
    <p:sldId id="372" r:id="rId23"/>
    <p:sldId id="373" r:id="rId24"/>
    <p:sldId id="374" r:id="rId25"/>
    <p:sldId id="375" r:id="rId26"/>
    <p:sldId id="376" r:id="rId27"/>
    <p:sldId id="377" r:id="rId28"/>
    <p:sldId id="520" r:id="rId29"/>
    <p:sldId id="259" r:id="rId30"/>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6021"/>
    <a:srgbClr val="B4C7E7"/>
    <a:srgbClr val="056925"/>
    <a:srgbClr val="CCFF33"/>
    <a:srgbClr val="0000FF"/>
    <a:srgbClr val="A9C5F3"/>
    <a:srgbClr val="0EFA62"/>
    <a:srgbClr val="92D050"/>
    <a:srgbClr val="FFFF00"/>
    <a:srgbClr val="DEA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Estilo temático 1 - Énfasis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Estilo temático 1 - Énfasis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Estilo temático 1 - Énfasis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D27102A9-8310-4765-A935-A1911B00CA55}" styleName="Estilo claro 1 - Acento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8B1032C-EA38-4F05-BA0D-38AFFFC7BED3}" styleName="Estilo claro 3 - Acento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6D9F66E-5EB9-4882-86FB-DCBF35E3C3E4}" styleName="Estilo medio 4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B344D84-9AFB-497E-A393-DC336BA19D2E}" styleName="Estilo medio 3 - Énfasis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0E3FDE45-AF77-4B5C-9715-49D594BDF05E}" styleName="Estilo claro 1 - Acento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08FB837D-C827-4EFA-A057-4D05807E0F7C}" styleName="Estilo temático 1 - Énfasis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FD0F851-EC5A-4D38-B0AD-8093EC10F338}" styleName="Estilo claro 1 - Acento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8D230F3-CF80-4859-8CE7-A43EE81993B5}" styleName="Estilo claro 1 - Acento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Estilo claro 1 - Acento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A488322-F2BA-4B5B-9748-0D474271808F}" styleName="Estilo medio 3 - Énfasis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616DA210-FB5B-4158-B5E0-FEB733F419BA}" styleName="Estilo cl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71" autoAdjust="0"/>
    <p:restoredTop sz="92181" autoAdjust="0"/>
  </p:normalViewPr>
  <p:slideViewPr>
    <p:cSldViewPr snapToGrid="0">
      <p:cViewPr varScale="1">
        <p:scale>
          <a:sx n="68" d="100"/>
          <a:sy n="68" d="100"/>
        </p:scale>
        <p:origin x="90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DB722B4-55A4-4F37-877B-AC48060B71BB}" type="doc">
      <dgm:prSet loTypeId="urn:microsoft.com/office/officeart/2005/8/layout/cycle8" loCatId="cycle" qsTypeId="urn:microsoft.com/office/officeart/2005/8/quickstyle/simple1" qsCatId="simple" csTypeId="urn:microsoft.com/office/officeart/2005/8/colors/colorful5" csCatId="colorful" phldr="1"/>
      <dgm:spPr/>
    </dgm:pt>
    <dgm:pt modelId="{17885B29-2C69-45BD-B69C-369A61864D57}" type="pres">
      <dgm:prSet presAssocID="{2DB722B4-55A4-4F37-877B-AC48060B71BB}" presName="compositeShape" presStyleCnt="0">
        <dgm:presLayoutVars>
          <dgm:chMax val="7"/>
          <dgm:dir/>
          <dgm:resizeHandles val="exact"/>
        </dgm:presLayoutVars>
      </dgm:prSet>
      <dgm:spPr/>
    </dgm:pt>
  </dgm:ptLst>
  <dgm:cxnLst>
    <dgm:cxn modelId="{04760E21-E1E3-456C-9102-7758EFA1D858}" type="presOf" srcId="{2DB722B4-55A4-4F37-877B-AC48060B71BB}" destId="{17885B29-2C69-45BD-B69C-369A61864D57}" srcOrd="0"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8EF75FC-4EC0-4BA9-BB4F-FFA2C9A007CA}" type="doc">
      <dgm:prSet loTypeId="urn:microsoft.com/office/officeart/2005/8/layout/hProcess9" loCatId="process" qsTypeId="urn:microsoft.com/office/officeart/2005/8/quickstyle/simple1" qsCatId="simple" csTypeId="urn:microsoft.com/office/officeart/2005/8/colors/colorful3" csCatId="colorful" phldr="1"/>
      <dgm:spPr/>
    </dgm:pt>
    <dgm:pt modelId="{0BC23BFA-A7B6-4E61-9F1F-8AF677D21300}">
      <dgm:prSet phldrT="[Texto]"/>
      <dgm:spPr/>
      <dgm:t>
        <a:bodyPr/>
        <a:lstStyle/>
        <a:p>
          <a:r>
            <a:rPr lang="es-CO"/>
            <a:t>CAES</a:t>
          </a:r>
          <a:endParaRPr lang="es-CO" dirty="0"/>
        </a:p>
      </dgm:t>
    </dgm:pt>
    <dgm:pt modelId="{FFD32A72-5BD4-43AE-B1E8-119CDF6BF829}" type="parTrans" cxnId="{57421E3A-C271-4445-B70B-F60FC88A9203}">
      <dgm:prSet/>
      <dgm:spPr/>
      <dgm:t>
        <a:bodyPr/>
        <a:lstStyle/>
        <a:p>
          <a:endParaRPr lang="es-CO"/>
        </a:p>
      </dgm:t>
    </dgm:pt>
    <dgm:pt modelId="{E77D71A1-066E-42C5-9A31-DB44A3B09769}" type="sibTrans" cxnId="{57421E3A-C271-4445-B70B-F60FC88A9203}">
      <dgm:prSet/>
      <dgm:spPr/>
      <dgm:t>
        <a:bodyPr/>
        <a:lstStyle/>
        <a:p>
          <a:endParaRPr lang="es-CO"/>
        </a:p>
      </dgm:t>
    </dgm:pt>
    <dgm:pt modelId="{62A20990-31D2-46AF-B1BC-8ACA54A0CD96}">
      <dgm:prSet phldrT="[Texto]"/>
      <dgm:spPr/>
      <dgm:t>
        <a:bodyPr/>
        <a:lstStyle/>
        <a:p>
          <a:r>
            <a:rPr lang="es-CO"/>
            <a:t>Enlaces municipales</a:t>
          </a:r>
          <a:endParaRPr lang="es-CO" dirty="0"/>
        </a:p>
      </dgm:t>
    </dgm:pt>
    <dgm:pt modelId="{91F675F7-4578-4C91-8811-056810D8B2C0}" type="parTrans" cxnId="{39D2C8EB-E14F-45CD-BDA5-59D29EFCC2A3}">
      <dgm:prSet/>
      <dgm:spPr/>
      <dgm:t>
        <a:bodyPr/>
        <a:lstStyle/>
        <a:p>
          <a:endParaRPr lang="es-CO"/>
        </a:p>
      </dgm:t>
    </dgm:pt>
    <dgm:pt modelId="{B022919F-0680-44ED-A87B-60D95A929E02}" type="sibTrans" cxnId="{39D2C8EB-E14F-45CD-BDA5-59D29EFCC2A3}">
      <dgm:prSet/>
      <dgm:spPr/>
      <dgm:t>
        <a:bodyPr/>
        <a:lstStyle/>
        <a:p>
          <a:endParaRPr lang="es-CO"/>
        </a:p>
      </dgm:t>
    </dgm:pt>
    <dgm:pt modelId="{BA427A43-0346-4254-939E-889D057E2B1D}">
      <dgm:prSet phldrT="[Texto]"/>
      <dgm:spPr/>
      <dgm:t>
        <a:bodyPr/>
        <a:lstStyle/>
        <a:p>
          <a:r>
            <a:rPr lang="es-CO"/>
            <a:t>Operador</a:t>
          </a:r>
          <a:endParaRPr lang="es-CO" dirty="0"/>
        </a:p>
      </dgm:t>
    </dgm:pt>
    <dgm:pt modelId="{E1A41AD5-81C7-4D2E-AC13-7C45E0A0A98E}" type="parTrans" cxnId="{BA114520-3EAB-4F7D-9419-67D02213AEBF}">
      <dgm:prSet/>
      <dgm:spPr/>
      <dgm:t>
        <a:bodyPr/>
        <a:lstStyle/>
        <a:p>
          <a:endParaRPr lang="es-CO"/>
        </a:p>
      </dgm:t>
    </dgm:pt>
    <dgm:pt modelId="{147A8D25-E735-4D8E-A109-C0B8BAA1657D}" type="sibTrans" cxnId="{BA114520-3EAB-4F7D-9419-67D02213AEBF}">
      <dgm:prSet/>
      <dgm:spPr/>
      <dgm:t>
        <a:bodyPr/>
        <a:lstStyle/>
        <a:p>
          <a:endParaRPr lang="es-CO"/>
        </a:p>
      </dgm:t>
    </dgm:pt>
    <dgm:pt modelId="{65A34725-7AEF-4750-B7E3-93AC5E28EA56}">
      <dgm:prSet/>
      <dgm:spPr/>
      <dgm:t>
        <a:bodyPr/>
        <a:lstStyle/>
        <a:p>
          <a:r>
            <a:rPr lang="es-CO"/>
            <a:t>Equipo PAE SED</a:t>
          </a:r>
          <a:endParaRPr lang="es-CO" dirty="0"/>
        </a:p>
      </dgm:t>
    </dgm:pt>
    <dgm:pt modelId="{2327D552-2F1A-4382-BD1B-2073C3C1E281}" type="parTrans" cxnId="{1955586C-8BD0-4CE8-AB57-5559A83F3017}">
      <dgm:prSet/>
      <dgm:spPr/>
      <dgm:t>
        <a:bodyPr/>
        <a:lstStyle/>
        <a:p>
          <a:endParaRPr lang="es-CO"/>
        </a:p>
      </dgm:t>
    </dgm:pt>
    <dgm:pt modelId="{34B22A07-B122-4CC9-8C70-CC917860DF1D}" type="sibTrans" cxnId="{1955586C-8BD0-4CE8-AB57-5559A83F3017}">
      <dgm:prSet/>
      <dgm:spPr/>
      <dgm:t>
        <a:bodyPr/>
        <a:lstStyle/>
        <a:p>
          <a:endParaRPr lang="es-CO"/>
        </a:p>
      </dgm:t>
    </dgm:pt>
    <dgm:pt modelId="{6D310B20-4F09-4461-BECD-5C23C6D05454}" type="pres">
      <dgm:prSet presAssocID="{98EF75FC-4EC0-4BA9-BB4F-FFA2C9A007CA}" presName="CompostProcess" presStyleCnt="0">
        <dgm:presLayoutVars>
          <dgm:dir/>
          <dgm:resizeHandles val="exact"/>
        </dgm:presLayoutVars>
      </dgm:prSet>
      <dgm:spPr/>
    </dgm:pt>
    <dgm:pt modelId="{F62826BF-F1E8-4C8F-B5EC-5AFEC57AA9D2}" type="pres">
      <dgm:prSet presAssocID="{98EF75FC-4EC0-4BA9-BB4F-FFA2C9A007CA}" presName="arrow" presStyleLbl="bgShp" presStyleIdx="0" presStyleCnt="1" custLinFactNeighborX="-4969" custLinFactNeighborY="1501"/>
      <dgm:spPr/>
    </dgm:pt>
    <dgm:pt modelId="{3A34952E-CB69-4FEA-8AE4-9C25D3FD1956}" type="pres">
      <dgm:prSet presAssocID="{98EF75FC-4EC0-4BA9-BB4F-FFA2C9A007CA}" presName="linearProcess" presStyleCnt="0"/>
      <dgm:spPr/>
    </dgm:pt>
    <dgm:pt modelId="{6829B9A1-9B14-4FE8-9EAB-A61B8715F657}" type="pres">
      <dgm:prSet presAssocID="{0BC23BFA-A7B6-4E61-9F1F-8AF677D21300}" presName="textNode" presStyleLbl="node1" presStyleIdx="0" presStyleCnt="4" custScaleY="172545">
        <dgm:presLayoutVars>
          <dgm:bulletEnabled val="1"/>
        </dgm:presLayoutVars>
      </dgm:prSet>
      <dgm:spPr/>
      <dgm:t>
        <a:bodyPr/>
        <a:lstStyle/>
        <a:p>
          <a:endParaRPr lang="es-ES"/>
        </a:p>
      </dgm:t>
    </dgm:pt>
    <dgm:pt modelId="{32A02D5F-1BE6-4B6C-815E-F84EE26ABB19}" type="pres">
      <dgm:prSet presAssocID="{E77D71A1-066E-42C5-9A31-DB44A3B09769}" presName="sibTrans" presStyleCnt="0"/>
      <dgm:spPr/>
    </dgm:pt>
    <dgm:pt modelId="{8042C87D-B990-494F-93FF-311718F4C9C8}" type="pres">
      <dgm:prSet presAssocID="{62A20990-31D2-46AF-B1BC-8ACA54A0CD96}" presName="textNode" presStyleLbl="node1" presStyleIdx="1" presStyleCnt="4" custLinFactNeighborX="23534" custLinFactNeighborY="4292">
        <dgm:presLayoutVars>
          <dgm:bulletEnabled val="1"/>
        </dgm:presLayoutVars>
      </dgm:prSet>
      <dgm:spPr/>
      <dgm:t>
        <a:bodyPr/>
        <a:lstStyle/>
        <a:p>
          <a:endParaRPr lang="es-ES"/>
        </a:p>
      </dgm:t>
    </dgm:pt>
    <dgm:pt modelId="{E119DD01-F05F-4363-88CA-7E5627D8EBD5}" type="pres">
      <dgm:prSet presAssocID="{B022919F-0680-44ED-A87B-60D95A929E02}" presName="sibTrans" presStyleCnt="0"/>
      <dgm:spPr/>
    </dgm:pt>
    <dgm:pt modelId="{C34DF5D4-2EC5-4B61-A20B-C482EA95BFA4}" type="pres">
      <dgm:prSet presAssocID="{65A34725-7AEF-4750-B7E3-93AC5E28EA56}" presName="textNode" presStyleLbl="node1" presStyleIdx="2" presStyleCnt="4" custLinFactNeighborX="23535" custLinFactNeighborY="-3288">
        <dgm:presLayoutVars>
          <dgm:bulletEnabled val="1"/>
        </dgm:presLayoutVars>
      </dgm:prSet>
      <dgm:spPr/>
      <dgm:t>
        <a:bodyPr/>
        <a:lstStyle/>
        <a:p>
          <a:endParaRPr lang="es-ES"/>
        </a:p>
      </dgm:t>
    </dgm:pt>
    <dgm:pt modelId="{F5F94BBE-0ECD-43F1-9D9F-CD23450FB5E7}" type="pres">
      <dgm:prSet presAssocID="{34B22A07-B122-4CC9-8C70-CC917860DF1D}" presName="sibTrans" presStyleCnt="0"/>
      <dgm:spPr/>
    </dgm:pt>
    <dgm:pt modelId="{4A016996-2519-4C5C-8FDB-253AD6401B2E}" type="pres">
      <dgm:prSet presAssocID="{BA427A43-0346-4254-939E-889D057E2B1D}" presName="textNode" presStyleLbl="node1" presStyleIdx="3" presStyleCnt="4">
        <dgm:presLayoutVars>
          <dgm:bulletEnabled val="1"/>
        </dgm:presLayoutVars>
      </dgm:prSet>
      <dgm:spPr/>
      <dgm:t>
        <a:bodyPr/>
        <a:lstStyle/>
        <a:p>
          <a:endParaRPr lang="es-ES"/>
        </a:p>
      </dgm:t>
    </dgm:pt>
  </dgm:ptLst>
  <dgm:cxnLst>
    <dgm:cxn modelId="{F950F877-9169-4B31-80F9-B9097C4B7DBB}" type="presOf" srcId="{BA427A43-0346-4254-939E-889D057E2B1D}" destId="{4A016996-2519-4C5C-8FDB-253AD6401B2E}" srcOrd="0" destOrd="0" presId="urn:microsoft.com/office/officeart/2005/8/layout/hProcess9"/>
    <dgm:cxn modelId="{E31329EE-FBD0-419B-8841-740C18AC4CE5}" type="presOf" srcId="{0BC23BFA-A7B6-4E61-9F1F-8AF677D21300}" destId="{6829B9A1-9B14-4FE8-9EAB-A61B8715F657}" srcOrd="0" destOrd="0" presId="urn:microsoft.com/office/officeart/2005/8/layout/hProcess9"/>
    <dgm:cxn modelId="{1955586C-8BD0-4CE8-AB57-5559A83F3017}" srcId="{98EF75FC-4EC0-4BA9-BB4F-FFA2C9A007CA}" destId="{65A34725-7AEF-4750-B7E3-93AC5E28EA56}" srcOrd="2" destOrd="0" parTransId="{2327D552-2F1A-4382-BD1B-2073C3C1E281}" sibTransId="{34B22A07-B122-4CC9-8C70-CC917860DF1D}"/>
    <dgm:cxn modelId="{BA114520-3EAB-4F7D-9419-67D02213AEBF}" srcId="{98EF75FC-4EC0-4BA9-BB4F-FFA2C9A007CA}" destId="{BA427A43-0346-4254-939E-889D057E2B1D}" srcOrd="3" destOrd="0" parTransId="{E1A41AD5-81C7-4D2E-AC13-7C45E0A0A98E}" sibTransId="{147A8D25-E735-4D8E-A109-C0B8BAA1657D}"/>
    <dgm:cxn modelId="{4147E342-2E46-4F3F-BFFB-06809B9075FF}" type="presOf" srcId="{62A20990-31D2-46AF-B1BC-8ACA54A0CD96}" destId="{8042C87D-B990-494F-93FF-311718F4C9C8}" srcOrd="0" destOrd="0" presId="urn:microsoft.com/office/officeart/2005/8/layout/hProcess9"/>
    <dgm:cxn modelId="{6A66A07A-E28A-43AD-98BE-ED404047C951}" type="presOf" srcId="{65A34725-7AEF-4750-B7E3-93AC5E28EA56}" destId="{C34DF5D4-2EC5-4B61-A20B-C482EA95BFA4}" srcOrd="0" destOrd="0" presId="urn:microsoft.com/office/officeart/2005/8/layout/hProcess9"/>
    <dgm:cxn modelId="{57421E3A-C271-4445-B70B-F60FC88A9203}" srcId="{98EF75FC-4EC0-4BA9-BB4F-FFA2C9A007CA}" destId="{0BC23BFA-A7B6-4E61-9F1F-8AF677D21300}" srcOrd="0" destOrd="0" parTransId="{FFD32A72-5BD4-43AE-B1E8-119CDF6BF829}" sibTransId="{E77D71A1-066E-42C5-9A31-DB44A3B09769}"/>
    <dgm:cxn modelId="{82FCA995-4294-4434-BBE0-29F75B9DF32B}" type="presOf" srcId="{98EF75FC-4EC0-4BA9-BB4F-FFA2C9A007CA}" destId="{6D310B20-4F09-4461-BECD-5C23C6D05454}" srcOrd="0" destOrd="0" presId="urn:microsoft.com/office/officeart/2005/8/layout/hProcess9"/>
    <dgm:cxn modelId="{39D2C8EB-E14F-45CD-BDA5-59D29EFCC2A3}" srcId="{98EF75FC-4EC0-4BA9-BB4F-FFA2C9A007CA}" destId="{62A20990-31D2-46AF-B1BC-8ACA54A0CD96}" srcOrd="1" destOrd="0" parTransId="{91F675F7-4578-4C91-8811-056810D8B2C0}" sibTransId="{B022919F-0680-44ED-A87B-60D95A929E02}"/>
    <dgm:cxn modelId="{D00D8044-B1B7-4850-97BC-A87A4110D1EE}" type="presParOf" srcId="{6D310B20-4F09-4461-BECD-5C23C6D05454}" destId="{F62826BF-F1E8-4C8F-B5EC-5AFEC57AA9D2}" srcOrd="0" destOrd="0" presId="urn:microsoft.com/office/officeart/2005/8/layout/hProcess9"/>
    <dgm:cxn modelId="{959BD203-269B-471F-83E7-ABAA1979F5B3}" type="presParOf" srcId="{6D310B20-4F09-4461-BECD-5C23C6D05454}" destId="{3A34952E-CB69-4FEA-8AE4-9C25D3FD1956}" srcOrd="1" destOrd="0" presId="urn:microsoft.com/office/officeart/2005/8/layout/hProcess9"/>
    <dgm:cxn modelId="{7A554487-49B8-437B-BED3-7C60C54498FB}" type="presParOf" srcId="{3A34952E-CB69-4FEA-8AE4-9C25D3FD1956}" destId="{6829B9A1-9B14-4FE8-9EAB-A61B8715F657}" srcOrd="0" destOrd="0" presId="urn:microsoft.com/office/officeart/2005/8/layout/hProcess9"/>
    <dgm:cxn modelId="{E5C7716D-126B-499E-B275-FAD3758A3A95}" type="presParOf" srcId="{3A34952E-CB69-4FEA-8AE4-9C25D3FD1956}" destId="{32A02D5F-1BE6-4B6C-815E-F84EE26ABB19}" srcOrd="1" destOrd="0" presId="urn:microsoft.com/office/officeart/2005/8/layout/hProcess9"/>
    <dgm:cxn modelId="{DB7A10F7-57CC-4FC8-9437-0E1BA3810020}" type="presParOf" srcId="{3A34952E-CB69-4FEA-8AE4-9C25D3FD1956}" destId="{8042C87D-B990-494F-93FF-311718F4C9C8}" srcOrd="2" destOrd="0" presId="urn:microsoft.com/office/officeart/2005/8/layout/hProcess9"/>
    <dgm:cxn modelId="{62557B6C-8F97-4F2D-AB4C-169E88B2800E}" type="presParOf" srcId="{3A34952E-CB69-4FEA-8AE4-9C25D3FD1956}" destId="{E119DD01-F05F-4363-88CA-7E5627D8EBD5}" srcOrd="3" destOrd="0" presId="urn:microsoft.com/office/officeart/2005/8/layout/hProcess9"/>
    <dgm:cxn modelId="{8476656E-EE40-4FF9-B63C-7795A3F608BA}" type="presParOf" srcId="{3A34952E-CB69-4FEA-8AE4-9C25D3FD1956}" destId="{C34DF5D4-2EC5-4B61-A20B-C482EA95BFA4}" srcOrd="4" destOrd="0" presId="urn:microsoft.com/office/officeart/2005/8/layout/hProcess9"/>
    <dgm:cxn modelId="{B718BBEC-0886-415D-A3FB-718A7CC0570C}" type="presParOf" srcId="{3A34952E-CB69-4FEA-8AE4-9C25D3FD1956}" destId="{F5F94BBE-0ECD-43F1-9D9F-CD23450FB5E7}" srcOrd="5" destOrd="0" presId="urn:microsoft.com/office/officeart/2005/8/layout/hProcess9"/>
    <dgm:cxn modelId="{1B9A1E03-5AAC-4CDC-A48B-7E292D08C16A}" type="presParOf" srcId="{3A34952E-CB69-4FEA-8AE4-9C25D3FD1956}" destId="{4A016996-2519-4C5C-8FDB-253AD6401B2E}" srcOrd="6" destOrd="0" presId="urn:microsoft.com/office/officeart/2005/8/layout/hProcess9"/>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2826BF-F1E8-4C8F-B5EC-5AFEC57AA9D2}">
      <dsp:nvSpPr>
        <dsp:cNvPr id="0" name=""/>
        <dsp:cNvSpPr/>
      </dsp:nvSpPr>
      <dsp:spPr>
        <a:xfrm>
          <a:off x="303011" y="0"/>
          <a:ext cx="7861170" cy="3899934"/>
        </a:xfrm>
        <a:prstGeom prst="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829B9A1-9B14-4FE8-9EAB-A61B8715F657}">
      <dsp:nvSpPr>
        <dsp:cNvPr id="0" name=""/>
        <dsp:cNvSpPr/>
      </dsp:nvSpPr>
      <dsp:spPr>
        <a:xfrm>
          <a:off x="536" y="604138"/>
          <a:ext cx="2208710" cy="2691656"/>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s-CO" sz="2900" kern="1200"/>
            <a:t>CAES</a:t>
          </a:r>
          <a:endParaRPr lang="es-CO" sz="2900" kern="1200" dirty="0"/>
        </a:p>
      </dsp:txBody>
      <dsp:txXfrm>
        <a:off x="108356" y="711958"/>
        <a:ext cx="1993070" cy="2476016"/>
      </dsp:txXfrm>
    </dsp:sp>
    <dsp:sp modelId="{8042C87D-B990-494F-93FF-311718F4C9C8}">
      <dsp:nvSpPr>
        <dsp:cNvPr id="0" name=""/>
        <dsp:cNvSpPr/>
      </dsp:nvSpPr>
      <dsp:spPr>
        <a:xfrm>
          <a:off x="2379114" y="1236934"/>
          <a:ext cx="2208710" cy="1559973"/>
        </a:xfrm>
        <a:prstGeom prst="roundRect">
          <a:avLst/>
        </a:prstGeom>
        <a:solidFill>
          <a:schemeClr val="accent3">
            <a:hueOff val="903533"/>
            <a:satOff val="33333"/>
            <a:lumOff val="-49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s-CO" sz="2900" kern="1200"/>
            <a:t>Enlaces municipales</a:t>
          </a:r>
          <a:endParaRPr lang="es-CO" sz="2900" kern="1200" dirty="0"/>
        </a:p>
      </dsp:txBody>
      <dsp:txXfrm>
        <a:off x="2455266" y="1313086"/>
        <a:ext cx="2056406" cy="1407669"/>
      </dsp:txXfrm>
    </dsp:sp>
    <dsp:sp modelId="{C34DF5D4-2EC5-4B61-A20B-C482EA95BFA4}">
      <dsp:nvSpPr>
        <dsp:cNvPr id="0" name=""/>
        <dsp:cNvSpPr/>
      </dsp:nvSpPr>
      <dsp:spPr>
        <a:xfrm>
          <a:off x="4725333" y="1118688"/>
          <a:ext cx="2208710" cy="1559973"/>
        </a:xfrm>
        <a:prstGeom prst="roundRect">
          <a:avLst/>
        </a:prstGeom>
        <a:solidFill>
          <a:schemeClr val="accent3">
            <a:hueOff val="1807066"/>
            <a:satOff val="66667"/>
            <a:lumOff val="-9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s-CO" sz="2900" kern="1200"/>
            <a:t>Equipo PAE SED</a:t>
          </a:r>
          <a:endParaRPr lang="es-CO" sz="2900" kern="1200" dirty="0"/>
        </a:p>
      </dsp:txBody>
      <dsp:txXfrm>
        <a:off x="4801485" y="1194840"/>
        <a:ext cx="2056406" cy="1407669"/>
      </dsp:txXfrm>
    </dsp:sp>
    <dsp:sp modelId="{4A016996-2519-4C5C-8FDB-253AD6401B2E}">
      <dsp:nvSpPr>
        <dsp:cNvPr id="0" name=""/>
        <dsp:cNvSpPr/>
      </dsp:nvSpPr>
      <dsp:spPr>
        <a:xfrm>
          <a:off x="7039189" y="1169980"/>
          <a:ext cx="2208710" cy="1559973"/>
        </a:xfrm>
        <a:prstGeom prst="roundRect">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s-CO" sz="2900" kern="1200"/>
            <a:t>Operador</a:t>
          </a:r>
          <a:endParaRPr lang="es-CO" sz="2900" kern="1200" dirty="0"/>
        </a:p>
      </dsp:txBody>
      <dsp:txXfrm>
        <a:off x="7115341" y="1246132"/>
        <a:ext cx="2056406" cy="1407669"/>
      </dsp:txXfrm>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869B9A-2D62-494B-8FE6-7B14A9EF00C9}" type="datetimeFigureOut">
              <a:rPr lang="es-CO" smtClean="0"/>
              <a:t>2/03/2026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73198D-E119-4DDC-B3B4-15AE8AC31841}" type="slidenum">
              <a:rPr lang="es-CO" smtClean="0"/>
              <a:t>‹Nº›</a:t>
            </a:fld>
            <a:endParaRPr lang="es-CO"/>
          </a:p>
        </p:txBody>
      </p:sp>
    </p:spTree>
    <p:extLst>
      <p:ext uri="{BB962C8B-B14F-4D97-AF65-F5344CB8AC3E}">
        <p14:creationId xmlns:p14="http://schemas.microsoft.com/office/powerpoint/2010/main" val="37195980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5C73198D-E119-4DDC-B3B4-15AE8AC31841}" type="slidenum">
              <a:rPr lang="es-CO" smtClean="0"/>
              <a:t>1</a:t>
            </a:fld>
            <a:endParaRPr lang="es-CO"/>
          </a:p>
        </p:txBody>
      </p:sp>
    </p:spTree>
    <p:extLst>
      <p:ext uri="{BB962C8B-B14F-4D97-AF65-F5344CB8AC3E}">
        <p14:creationId xmlns:p14="http://schemas.microsoft.com/office/powerpoint/2010/main" val="21396929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300C88-E1E6-FE24-725E-2D9D9FC39ACC}"/>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A044B5D3-CE09-787E-2B92-16650F62F713}"/>
              </a:ext>
            </a:extLst>
          </p:cNvPr>
          <p:cNvSpPr>
            <a:spLocks noGrp="1" noRot="1" noChangeAspect="1"/>
          </p:cNvSpPr>
          <p:nvPr>
            <p:ph type="sldImg"/>
          </p:nvPr>
        </p:nvSpPr>
        <p:spPr>
          <a:xfrm>
            <a:off x="533400" y="763588"/>
            <a:ext cx="6704013" cy="3771900"/>
          </a:xfrm>
        </p:spPr>
      </p:sp>
      <p:sp>
        <p:nvSpPr>
          <p:cNvPr id="3" name="Marcador de notas 2">
            <a:extLst>
              <a:ext uri="{FF2B5EF4-FFF2-40B4-BE49-F238E27FC236}">
                <a16:creationId xmlns:a16="http://schemas.microsoft.com/office/drawing/2014/main" id="{1BE09990-96BF-48E1-6821-DF3AD70F7CEE}"/>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1A6FC551-C87F-1CFF-0B6A-8685EBBB3455}"/>
              </a:ext>
            </a:extLst>
          </p:cNvPr>
          <p:cNvSpPr>
            <a:spLocks noGrp="1"/>
          </p:cNvSpPr>
          <p:nvPr>
            <p:ph type="sldNum" idx="9"/>
          </p:nvPr>
        </p:nvSpPr>
        <p:spPr/>
        <p:txBody>
          <a:bodyPr/>
          <a:lstStyle/>
          <a:p>
            <a:pPr indent="0" algn="r">
              <a:buNone/>
            </a:pPr>
            <a:fld id="{2A68CB54-AA32-47EC-A43B-BD2D128478A5}" type="slidenum">
              <a:rPr lang="es-CO" sz="1400" b="0" strike="noStrike" spc="-1" smtClean="0">
                <a:solidFill>
                  <a:srgbClr val="000000"/>
                </a:solidFill>
                <a:latin typeface="Times New Roman"/>
              </a:rPr>
              <a:t>18</a:t>
            </a:fld>
            <a:endParaRPr lang="es-CO" sz="1400" b="0" strike="noStrike" spc="-1">
              <a:solidFill>
                <a:srgbClr val="000000"/>
              </a:solidFill>
              <a:latin typeface="Times New Roman"/>
            </a:endParaRPr>
          </a:p>
        </p:txBody>
      </p:sp>
    </p:spTree>
    <p:extLst>
      <p:ext uri="{BB962C8B-B14F-4D97-AF65-F5344CB8AC3E}">
        <p14:creationId xmlns:p14="http://schemas.microsoft.com/office/powerpoint/2010/main" val="39253806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D5CB4-CD1B-9577-37AB-04E3A1F67507}"/>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C6558452-6587-9A9B-AF48-CBC80FE298CB}"/>
              </a:ext>
            </a:extLst>
          </p:cNvPr>
          <p:cNvSpPr>
            <a:spLocks noGrp="1" noRot="1" noChangeAspect="1"/>
          </p:cNvSpPr>
          <p:nvPr>
            <p:ph type="sldImg"/>
          </p:nvPr>
        </p:nvSpPr>
        <p:spPr>
          <a:xfrm>
            <a:off x="533400" y="763588"/>
            <a:ext cx="6704013" cy="3771900"/>
          </a:xfrm>
        </p:spPr>
      </p:sp>
      <p:sp>
        <p:nvSpPr>
          <p:cNvPr id="3" name="Marcador de notas 2">
            <a:extLst>
              <a:ext uri="{FF2B5EF4-FFF2-40B4-BE49-F238E27FC236}">
                <a16:creationId xmlns:a16="http://schemas.microsoft.com/office/drawing/2014/main" id="{8590ACF1-4D98-BB21-885E-821C3B172798}"/>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4B334FC8-59BD-9904-6682-828A8C42ADD4}"/>
              </a:ext>
            </a:extLst>
          </p:cNvPr>
          <p:cNvSpPr>
            <a:spLocks noGrp="1"/>
          </p:cNvSpPr>
          <p:nvPr>
            <p:ph type="sldNum" idx="9"/>
          </p:nvPr>
        </p:nvSpPr>
        <p:spPr/>
        <p:txBody>
          <a:bodyPr/>
          <a:lstStyle/>
          <a:p>
            <a:pPr indent="0" algn="r">
              <a:buNone/>
            </a:pPr>
            <a:fld id="{2A68CB54-AA32-47EC-A43B-BD2D128478A5}" type="slidenum">
              <a:rPr lang="es-CO" sz="1400" b="0" strike="noStrike" spc="-1" smtClean="0">
                <a:solidFill>
                  <a:srgbClr val="000000"/>
                </a:solidFill>
                <a:latin typeface="Times New Roman"/>
              </a:rPr>
              <a:t>19</a:t>
            </a:fld>
            <a:endParaRPr lang="es-CO" sz="1400" b="0" strike="noStrike" spc="-1">
              <a:solidFill>
                <a:srgbClr val="000000"/>
              </a:solidFill>
              <a:latin typeface="Times New Roman"/>
            </a:endParaRPr>
          </a:p>
        </p:txBody>
      </p:sp>
    </p:spTree>
    <p:extLst>
      <p:ext uri="{BB962C8B-B14F-4D97-AF65-F5344CB8AC3E}">
        <p14:creationId xmlns:p14="http://schemas.microsoft.com/office/powerpoint/2010/main" val="10068564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C9B208-8CEE-F96D-84DA-5CEBD64EC6D4}"/>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4CDA8A25-B28E-24BF-D39F-F448D49719B8}"/>
              </a:ext>
            </a:extLst>
          </p:cNvPr>
          <p:cNvSpPr>
            <a:spLocks noGrp="1" noRot="1" noChangeAspect="1"/>
          </p:cNvSpPr>
          <p:nvPr>
            <p:ph type="sldImg"/>
          </p:nvPr>
        </p:nvSpPr>
        <p:spPr>
          <a:xfrm>
            <a:off x="533400" y="763588"/>
            <a:ext cx="6704013" cy="3771900"/>
          </a:xfrm>
        </p:spPr>
      </p:sp>
      <p:sp>
        <p:nvSpPr>
          <p:cNvPr id="3" name="Marcador de notas 2">
            <a:extLst>
              <a:ext uri="{FF2B5EF4-FFF2-40B4-BE49-F238E27FC236}">
                <a16:creationId xmlns:a16="http://schemas.microsoft.com/office/drawing/2014/main" id="{8CE7664B-FD29-61AC-325B-8CF67ED04A86}"/>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E16456F7-A3FF-9DDA-68B6-B5F701C86899}"/>
              </a:ext>
            </a:extLst>
          </p:cNvPr>
          <p:cNvSpPr>
            <a:spLocks noGrp="1"/>
          </p:cNvSpPr>
          <p:nvPr>
            <p:ph type="sldNum" idx="9"/>
          </p:nvPr>
        </p:nvSpPr>
        <p:spPr/>
        <p:txBody>
          <a:bodyPr/>
          <a:lstStyle/>
          <a:p>
            <a:pPr indent="0" algn="r">
              <a:buNone/>
            </a:pPr>
            <a:fld id="{2A68CB54-AA32-47EC-A43B-BD2D128478A5}" type="slidenum">
              <a:rPr lang="es-CO" sz="1400" b="0" strike="noStrike" spc="-1" smtClean="0">
                <a:solidFill>
                  <a:srgbClr val="000000"/>
                </a:solidFill>
                <a:latin typeface="Times New Roman"/>
              </a:rPr>
              <a:t>20</a:t>
            </a:fld>
            <a:endParaRPr lang="es-CO" sz="1400" b="0" strike="noStrike" spc="-1">
              <a:solidFill>
                <a:srgbClr val="000000"/>
              </a:solidFill>
              <a:latin typeface="Times New Roman"/>
            </a:endParaRPr>
          </a:p>
        </p:txBody>
      </p:sp>
    </p:spTree>
    <p:extLst>
      <p:ext uri="{BB962C8B-B14F-4D97-AF65-F5344CB8AC3E}">
        <p14:creationId xmlns:p14="http://schemas.microsoft.com/office/powerpoint/2010/main" val="35632812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5CEB28-99FA-9F6E-ABA0-4E6414AAD780}"/>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4D1B051B-3398-CC03-79BF-8C64453F9AE0}"/>
              </a:ext>
            </a:extLst>
          </p:cNvPr>
          <p:cNvSpPr>
            <a:spLocks noGrp="1" noRot="1" noChangeAspect="1"/>
          </p:cNvSpPr>
          <p:nvPr>
            <p:ph type="sldImg"/>
          </p:nvPr>
        </p:nvSpPr>
        <p:spPr>
          <a:xfrm>
            <a:off x="533400" y="763588"/>
            <a:ext cx="6704013" cy="3771900"/>
          </a:xfrm>
        </p:spPr>
      </p:sp>
      <p:sp>
        <p:nvSpPr>
          <p:cNvPr id="3" name="Marcador de notas 2">
            <a:extLst>
              <a:ext uri="{FF2B5EF4-FFF2-40B4-BE49-F238E27FC236}">
                <a16:creationId xmlns:a16="http://schemas.microsoft.com/office/drawing/2014/main" id="{7F5473B7-CB2F-9B6D-6A67-2CB563F59189}"/>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9ABE6980-C982-D036-839E-565AE97E69DC}"/>
              </a:ext>
            </a:extLst>
          </p:cNvPr>
          <p:cNvSpPr>
            <a:spLocks noGrp="1"/>
          </p:cNvSpPr>
          <p:nvPr>
            <p:ph type="sldNum" idx="9"/>
          </p:nvPr>
        </p:nvSpPr>
        <p:spPr/>
        <p:txBody>
          <a:bodyPr/>
          <a:lstStyle/>
          <a:p>
            <a:pPr indent="0" algn="r">
              <a:buNone/>
            </a:pPr>
            <a:fld id="{2A68CB54-AA32-47EC-A43B-BD2D128478A5}" type="slidenum">
              <a:rPr lang="es-CO" sz="1400" b="0" strike="noStrike" spc="-1" smtClean="0">
                <a:solidFill>
                  <a:srgbClr val="000000"/>
                </a:solidFill>
                <a:latin typeface="Times New Roman"/>
              </a:rPr>
              <a:t>21</a:t>
            </a:fld>
            <a:endParaRPr lang="es-CO" sz="1400" b="0" strike="noStrike" spc="-1">
              <a:solidFill>
                <a:srgbClr val="000000"/>
              </a:solidFill>
              <a:latin typeface="Times New Roman"/>
            </a:endParaRPr>
          </a:p>
        </p:txBody>
      </p:sp>
    </p:spTree>
    <p:extLst>
      <p:ext uri="{BB962C8B-B14F-4D97-AF65-F5344CB8AC3E}">
        <p14:creationId xmlns:p14="http://schemas.microsoft.com/office/powerpoint/2010/main" val="28217581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533400" y="763588"/>
            <a:ext cx="6704013" cy="3771900"/>
          </a:xfrm>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idx="9"/>
          </p:nvPr>
        </p:nvSpPr>
        <p:spPr/>
        <p:txBody>
          <a:bodyPr/>
          <a:lstStyle/>
          <a:p>
            <a:pPr indent="0" algn="r">
              <a:buNone/>
            </a:pPr>
            <a:fld id="{2A68CB54-AA32-47EC-A43B-BD2D128478A5}" type="slidenum">
              <a:rPr lang="es-CO" sz="1400" b="0" strike="noStrike" spc="-1" smtClean="0">
                <a:solidFill>
                  <a:srgbClr val="000000"/>
                </a:solidFill>
                <a:latin typeface="Times New Roman"/>
              </a:rPr>
              <a:t>22</a:t>
            </a:fld>
            <a:endParaRPr lang="es-CO" sz="1400" b="0" strike="noStrike" spc="-1">
              <a:solidFill>
                <a:srgbClr val="000000"/>
              </a:solidFill>
              <a:latin typeface="Times New Roman"/>
            </a:endParaRPr>
          </a:p>
        </p:txBody>
      </p:sp>
    </p:spTree>
    <p:extLst>
      <p:ext uri="{BB962C8B-B14F-4D97-AF65-F5344CB8AC3E}">
        <p14:creationId xmlns:p14="http://schemas.microsoft.com/office/powerpoint/2010/main" val="31739932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533400" y="763588"/>
            <a:ext cx="6704013" cy="3771900"/>
          </a:xfrm>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idx="9"/>
          </p:nvPr>
        </p:nvSpPr>
        <p:spPr/>
        <p:txBody>
          <a:bodyPr/>
          <a:lstStyle/>
          <a:p>
            <a:pPr indent="0" algn="r">
              <a:buNone/>
            </a:pPr>
            <a:fld id="{2A68CB54-AA32-47EC-A43B-BD2D128478A5}" type="slidenum">
              <a:rPr lang="es-CO" sz="1400" b="0" strike="noStrike" spc="-1" smtClean="0">
                <a:solidFill>
                  <a:srgbClr val="000000"/>
                </a:solidFill>
                <a:latin typeface="Times New Roman"/>
              </a:rPr>
              <a:t>23</a:t>
            </a:fld>
            <a:endParaRPr lang="es-CO" sz="1400" b="0" strike="noStrike" spc="-1">
              <a:solidFill>
                <a:srgbClr val="000000"/>
              </a:solidFill>
              <a:latin typeface="Times New Roman"/>
            </a:endParaRPr>
          </a:p>
        </p:txBody>
      </p:sp>
    </p:spTree>
    <p:extLst>
      <p:ext uri="{BB962C8B-B14F-4D97-AF65-F5344CB8AC3E}">
        <p14:creationId xmlns:p14="http://schemas.microsoft.com/office/powerpoint/2010/main" val="121847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533400" y="763588"/>
            <a:ext cx="6704013" cy="3771900"/>
          </a:xfrm>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idx="9"/>
          </p:nvPr>
        </p:nvSpPr>
        <p:spPr/>
        <p:txBody>
          <a:bodyPr/>
          <a:lstStyle/>
          <a:p>
            <a:pPr indent="0" algn="r">
              <a:buNone/>
            </a:pPr>
            <a:fld id="{2A68CB54-AA32-47EC-A43B-BD2D128478A5}" type="slidenum">
              <a:rPr lang="es-CO" sz="1400" b="0" strike="noStrike" spc="-1" smtClean="0">
                <a:solidFill>
                  <a:srgbClr val="000000"/>
                </a:solidFill>
                <a:latin typeface="Times New Roman"/>
              </a:rPr>
              <a:t>24</a:t>
            </a:fld>
            <a:endParaRPr lang="es-CO" sz="1400" b="0" strike="noStrike" spc="-1">
              <a:solidFill>
                <a:srgbClr val="000000"/>
              </a:solidFill>
              <a:latin typeface="Times New Roman"/>
            </a:endParaRPr>
          </a:p>
        </p:txBody>
      </p:sp>
    </p:spTree>
    <p:extLst>
      <p:ext uri="{BB962C8B-B14F-4D97-AF65-F5344CB8AC3E}">
        <p14:creationId xmlns:p14="http://schemas.microsoft.com/office/powerpoint/2010/main" val="21247328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533400" y="763588"/>
            <a:ext cx="6704013" cy="3771900"/>
          </a:xfrm>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idx="9"/>
          </p:nvPr>
        </p:nvSpPr>
        <p:spPr/>
        <p:txBody>
          <a:bodyPr/>
          <a:lstStyle/>
          <a:p>
            <a:pPr indent="0" algn="r">
              <a:buNone/>
            </a:pPr>
            <a:fld id="{2A68CB54-AA32-47EC-A43B-BD2D128478A5}" type="slidenum">
              <a:rPr lang="es-CO" sz="1400" b="0" strike="noStrike" spc="-1" smtClean="0">
                <a:solidFill>
                  <a:srgbClr val="000000"/>
                </a:solidFill>
                <a:latin typeface="Times New Roman"/>
              </a:rPr>
              <a:t>25</a:t>
            </a:fld>
            <a:endParaRPr lang="es-CO" sz="1400" b="0" strike="noStrike" spc="-1">
              <a:solidFill>
                <a:srgbClr val="000000"/>
              </a:solidFill>
              <a:latin typeface="Times New Roman"/>
            </a:endParaRPr>
          </a:p>
        </p:txBody>
      </p:sp>
    </p:spTree>
    <p:extLst>
      <p:ext uri="{BB962C8B-B14F-4D97-AF65-F5344CB8AC3E}">
        <p14:creationId xmlns:p14="http://schemas.microsoft.com/office/powerpoint/2010/main" val="41120411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533400" y="763588"/>
            <a:ext cx="6704013" cy="3771900"/>
          </a:xfrm>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idx="9"/>
          </p:nvPr>
        </p:nvSpPr>
        <p:spPr/>
        <p:txBody>
          <a:bodyPr/>
          <a:lstStyle/>
          <a:p>
            <a:pPr indent="0" algn="r">
              <a:buNone/>
            </a:pPr>
            <a:fld id="{2A68CB54-AA32-47EC-A43B-BD2D128478A5}" type="slidenum">
              <a:rPr lang="es-CO" sz="1400" b="0" strike="noStrike" spc="-1" smtClean="0">
                <a:solidFill>
                  <a:srgbClr val="000000"/>
                </a:solidFill>
                <a:latin typeface="Times New Roman"/>
              </a:rPr>
              <a:t>26</a:t>
            </a:fld>
            <a:endParaRPr lang="es-CO" sz="1400" b="0" strike="noStrike" spc="-1">
              <a:solidFill>
                <a:srgbClr val="000000"/>
              </a:solidFill>
              <a:latin typeface="Times New Roman"/>
            </a:endParaRPr>
          </a:p>
        </p:txBody>
      </p:sp>
    </p:spTree>
    <p:extLst>
      <p:ext uri="{BB962C8B-B14F-4D97-AF65-F5344CB8AC3E}">
        <p14:creationId xmlns:p14="http://schemas.microsoft.com/office/powerpoint/2010/main" val="39464556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533400" y="763588"/>
            <a:ext cx="6704013" cy="3771900"/>
          </a:xfrm>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idx="9"/>
          </p:nvPr>
        </p:nvSpPr>
        <p:spPr/>
        <p:txBody>
          <a:bodyPr/>
          <a:lstStyle/>
          <a:p>
            <a:pPr indent="0" algn="r">
              <a:buNone/>
            </a:pPr>
            <a:fld id="{2A68CB54-AA32-47EC-A43B-BD2D128478A5}" type="slidenum">
              <a:rPr lang="es-CO" sz="1400" b="0" strike="noStrike" spc="-1" smtClean="0">
                <a:solidFill>
                  <a:srgbClr val="000000"/>
                </a:solidFill>
                <a:latin typeface="Times New Roman"/>
              </a:rPr>
              <a:t>27</a:t>
            </a:fld>
            <a:endParaRPr lang="es-CO" sz="1400" b="0" strike="noStrike" spc="-1">
              <a:solidFill>
                <a:srgbClr val="000000"/>
              </a:solidFill>
              <a:latin typeface="Times New Roman"/>
            </a:endParaRPr>
          </a:p>
        </p:txBody>
      </p:sp>
    </p:spTree>
    <p:extLst>
      <p:ext uri="{BB962C8B-B14F-4D97-AF65-F5344CB8AC3E}">
        <p14:creationId xmlns:p14="http://schemas.microsoft.com/office/powerpoint/2010/main" val="2851317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533400" y="763588"/>
            <a:ext cx="6704013" cy="3771900"/>
          </a:xfrm>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idx="9"/>
          </p:nvPr>
        </p:nvSpPr>
        <p:spPr/>
        <p:txBody>
          <a:bodyPr/>
          <a:lstStyle/>
          <a:p>
            <a:pPr indent="0" algn="r">
              <a:buNone/>
            </a:pPr>
            <a:fld id="{2A68CB54-AA32-47EC-A43B-BD2D128478A5}" type="slidenum">
              <a:rPr lang="es-CO" sz="1400" b="0" strike="noStrike" spc="-1" smtClean="0">
                <a:solidFill>
                  <a:srgbClr val="000000"/>
                </a:solidFill>
                <a:latin typeface="Times New Roman"/>
              </a:rPr>
              <a:t>10</a:t>
            </a:fld>
            <a:endParaRPr lang="es-CO" sz="1400" b="0" strike="noStrike" spc="-1">
              <a:solidFill>
                <a:srgbClr val="000000"/>
              </a:solidFill>
              <a:latin typeface="Times New Roman"/>
            </a:endParaRPr>
          </a:p>
        </p:txBody>
      </p:sp>
    </p:spTree>
    <p:extLst>
      <p:ext uri="{BB962C8B-B14F-4D97-AF65-F5344CB8AC3E}">
        <p14:creationId xmlns:p14="http://schemas.microsoft.com/office/powerpoint/2010/main" val="5705262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533400" y="763588"/>
            <a:ext cx="6704013" cy="3771900"/>
          </a:xfrm>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idx="9"/>
          </p:nvPr>
        </p:nvSpPr>
        <p:spPr/>
        <p:txBody>
          <a:bodyPr/>
          <a:lstStyle/>
          <a:p>
            <a:pPr indent="0" algn="r">
              <a:buNone/>
            </a:pPr>
            <a:fld id="{2A68CB54-AA32-47EC-A43B-BD2D128478A5}" type="slidenum">
              <a:rPr lang="es-CO" sz="1400" b="0" strike="noStrike" spc="-1" smtClean="0">
                <a:solidFill>
                  <a:srgbClr val="000000"/>
                </a:solidFill>
                <a:latin typeface="Times New Roman"/>
              </a:rPr>
              <a:t>11</a:t>
            </a:fld>
            <a:endParaRPr lang="es-CO" sz="1400" b="0" strike="noStrike" spc="-1">
              <a:solidFill>
                <a:srgbClr val="000000"/>
              </a:solidFill>
              <a:latin typeface="Times New Roman"/>
            </a:endParaRPr>
          </a:p>
        </p:txBody>
      </p:sp>
    </p:spTree>
    <p:extLst>
      <p:ext uri="{BB962C8B-B14F-4D97-AF65-F5344CB8AC3E}">
        <p14:creationId xmlns:p14="http://schemas.microsoft.com/office/powerpoint/2010/main" val="22460831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D52411-CD5C-30A4-11B5-F2C8F0AB0063}"/>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FCF748E8-22D4-6B8C-EBB7-27B42A8705B4}"/>
              </a:ext>
            </a:extLst>
          </p:cNvPr>
          <p:cNvSpPr>
            <a:spLocks noGrp="1" noRot="1" noChangeAspect="1"/>
          </p:cNvSpPr>
          <p:nvPr>
            <p:ph type="sldImg"/>
          </p:nvPr>
        </p:nvSpPr>
        <p:spPr>
          <a:xfrm>
            <a:off x="533400" y="763588"/>
            <a:ext cx="6704013" cy="3771900"/>
          </a:xfrm>
        </p:spPr>
      </p:sp>
      <p:sp>
        <p:nvSpPr>
          <p:cNvPr id="3" name="Marcador de notas 2">
            <a:extLst>
              <a:ext uri="{FF2B5EF4-FFF2-40B4-BE49-F238E27FC236}">
                <a16:creationId xmlns:a16="http://schemas.microsoft.com/office/drawing/2014/main" id="{4C0D4D13-3A64-5ABB-D9D3-845D135ED3A3}"/>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BC93D026-2767-0447-980C-9FA87F798A9C}"/>
              </a:ext>
            </a:extLst>
          </p:cNvPr>
          <p:cNvSpPr>
            <a:spLocks noGrp="1"/>
          </p:cNvSpPr>
          <p:nvPr>
            <p:ph type="sldNum" idx="9"/>
          </p:nvPr>
        </p:nvSpPr>
        <p:spPr/>
        <p:txBody>
          <a:bodyPr/>
          <a:lstStyle/>
          <a:p>
            <a:pPr indent="0" algn="r">
              <a:buNone/>
            </a:pPr>
            <a:fld id="{2A68CB54-AA32-47EC-A43B-BD2D128478A5}" type="slidenum">
              <a:rPr lang="es-CO" sz="1400" b="0" strike="noStrike" spc="-1" smtClean="0">
                <a:solidFill>
                  <a:srgbClr val="000000"/>
                </a:solidFill>
                <a:latin typeface="Times New Roman"/>
              </a:rPr>
              <a:t>12</a:t>
            </a:fld>
            <a:endParaRPr lang="es-CO" sz="1400" b="0" strike="noStrike" spc="-1">
              <a:solidFill>
                <a:srgbClr val="000000"/>
              </a:solidFill>
              <a:latin typeface="Times New Roman"/>
            </a:endParaRPr>
          </a:p>
        </p:txBody>
      </p:sp>
    </p:spTree>
    <p:extLst>
      <p:ext uri="{BB962C8B-B14F-4D97-AF65-F5344CB8AC3E}">
        <p14:creationId xmlns:p14="http://schemas.microsoft.com/office/powerpoint/2010/main" val="30233692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D2446-4B36-D894-A3F9-C265EB281421}"/>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913976A4-7841-67F7-71D7-9352E20CB940}"/>
              </a:ext>
            </a:extLst>
          </p:cNvPr>
          <p:cNvSpPr>
            <a:spLocks noGrp="1" noRot="1" noChangeAspect="1"/>
          </p:cNvSpPr>
          <p:nvPr>
            <p:ph type="sldImg"/>
          </p:nvPr>
        </p:nvSpPr>
        <p:spPr>
          <a:xfrm>
            <a:off x="533400" y="763588"/>
            <a:ext cx="6704013" cy="3771900"/>
          </a:xfrm>
        </p:spPr>
      </p:sp>
      <p:sp>
        <p:nvSpPr>
          <p:cNvPr id="3" name="Marcador de notas 2">
            <a:extLst>
              <a:ext uri="{FF2B5EF4-FFF2-40B4-BE49-F238E27FC236}">
                <a16:creationId xmlns:a16="http://schemas.microsoft.com/office/drawing/2014/main" id="{32979D1A-A626-B5F3-8BE7-2B86829C1CC8}"/>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F6696F85-DC88-0058-71B3-78ABCC6F416F}"/>
              </a:ext>
            </a:extLst>
          </p:cNvPr>
          <p:cNvSpPr>
            <a:spLocks noGrp="1"/>
          </p:cNvSpPr>
          <p:nvPr>
            <p:ph type="sldNum" idx="9"/>
          </p:nvPr>
        </p:nvSpPr>
        <p:spPr/>
        <p:txBody>
          <a:bodyPr/>
          <a:lstStyle/>
          <a:p>
            <a:pPr indent="0" algn="r">
              <a:buNone/>
            </a:pPr>
            <a:fld id="{2A68CB54-AA32-47EC-A43B-BD2D128478A5}" type="slidenum">
              <a:rPr lang="es-CO" sz="1400" b="0" strike="noStrike" spc="-1" smtClean="0">
                <a:solidFill>
                  <a:srgbClr val="000000"/>
                </a:solidFill>
                <a:latin typeface="Times New Roman"/>
              </a:rPr>
              <a:t>13</a:t>
            </a:fld>
            <a:endParaRPr lang="es-CO" sz="1400" b="0" strike="noStrike" spc="-1">
              <a:solidFill>
                <a:srgbClr val="000000"/>
              </a:solidFill>
              <a:latin typeface="Times New Roman"/>
            </a:endParaRPr>
          </a:p>
        </p:txBody>
      </p:sp>
    </p:spTree>
    <p:extLst>
      <p:ext uri="{BB962C8B-B14F-4D97-AF65-F5344CB8AC3E}">
        <p14:creationId xmlns:p14="http://schemas.microsoft.com/office/powerpoint/2010/main" val="38373671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A2F296-C715-B7EA-1750-D055E6600572}"/>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87787502-D875-3B80-D1C7-79A2ACA3A104}"/>
              </a:ext>
            </a:extLst>
          </p:cNvPr>
          <p:cNvSpPr>
            <a:spLocks noGrp="1" noRot="1" noChangeAspect="1"/>
          </p:cNvSpPr>
          <p:nvPr>
            <p:ph type="sldImg"/>
          </p:nvPr>
        </p:nvSpPr>
        <p:spPr>
          <a:xfrm>
            <a:off x="533400" y="763588"/>
            <a:ext cx="6704013" cy="3771900"/>
          </a:xfrm>
        </p:spPr>
      </p:sp>
      <p:sp>
        <p:nvSpPr>
          <p:cNvPr id="3" name="Marcador de notas 2">
            <a:extLst>
              <a:ext uri="{FF2B5EF4-FFF2-40B4-BE49-F238E27FC236}">
                <a16:creationId xmlns:a16="http://schemas.microsoft.com/office/drawing/2014/main" id="{FF7CE2B1-77F2-3DF5-6349-CA98AD471F9E}"/>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AAB5F39E-C74A-9578-FAF9-03AA1A87096A}"/>
              </a:ext>
            </a:extLst>
          </p:cNvPr>
          <p:cNvSpPr>
            <a:spLocks noGrp="1"/>
          </p:cNvSpPr>
          <p:nvPr>
            <p:ph type="sldNum" idx="9"/>
          </p:nvPr>
        </p:nvSpPr>
        <p:spPr/>
        <p:txBody>
          <a:bodyPr/>
          <a:lstStyle/>
          <a:p>
            <a:pPr indent="0" algn="r">
              <a:buNone/>
            </a:pPr>
            <a:fld id="{2A68CB54-AA32-47EC-A43B-BD2D128478A5}" type="slidenum">
              <a:rPr lang="es-CO" sz="1400" b="0" strike="noStrike" spc="-1" smtClean="0">
                <a:solidFill>
                  <a:srgbClr val="000000"/>
                </a:solidFill>
                <a:latin typeface="Times New Roman"/>
              </a:rPr>
              <a:t>14</a:t>
            </a:fld>
            <a:endParaRPr lang="es-CO" sz="1400" b="0" strike="noStrike" spc="-1">
              <a:solidFill>
                <a:srgbClr val="000000"/>
              </a:solidFill>
              <a:latin typeface="Times New Roman"/>
            </a:endParaRPr>
          </a:p>
        </p:txBody>
      </p:sp>
    </p:spTree>
    <p:extLst>
      <p:ext uri="{BB962C8B-B14F-4D97-AF65-F5344CB8AC3E}">
        <p14:creationId xmlns:p14="http://schemas.microsoft.com/office/powerpoint/2010/main" val="21120712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F63489-FB28-4305-8DC7-0AEC05DE3D2B}"/>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7778E08F-9188-81C1-9E61-3D0E49EAAC44}"/>
              </a:ext>
            </a:extLst>
          </p:cNvPr>
          <p:cNvSpPr>
            <a:spLocks noGrp="1" noRot="1" noChangeAspect="1"/>
          </p:cNvSpPr>
          <p:nvPr>
            <p:ph type="sldImg"/>
          </p:nvPr>
        </p:nvSpPr>
        <p:spPr>
          <a:xfrm>
            <a:off x="533400" y="763588"/>
            <a:ext cx="6704013" cy="3771900"/>
          </a:xfrm>
        </p:spPr>
      </p:sp>
      <p:sp>
        <p:nvSpPr>
          <p:cNvPr id="3" name="Marcador de notas 2">
            <a:extLst>
              <a:ext uri="{FF2B5EF4-FFF2-40B4-BE49-F238E27FC236}">
                <a16:creationId xmlns:a16="http://schemas.microsoft.com/office/drawing/2014/main" id="{1F8FD85F-1A24-E6FA-4813-B19CA8538BD6}"/>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93CEF513-3E9C-82E0-86E3-A8194FD68908}"/>
              </a:ext>
            </a:extLst>
          </p:cNvPr>
          <p:cNvSpPr>
            <a:spLocks noGrp="1"/>
          </p:cNvSpPr>
          <p:nvPr>
            <p:ph type="sldNum" idx="9"/>
          </p:nvPr>
        </p:nvSpPr>
        <p:spPr/>
        <p:txBody>
          <a:bodyPr/>
          <a:lstStyle/>
          <a:p>
            <a:pPr indent="0" algn="r">
              <a:buNone/>
            </a:pPr>
            <a:fld id="{2A68CB54-AA32-47EC-A43B-BD2D128478A5}" type="slidenum">
              <a:rPr lang="es-CO" sz="1400" b="0" strike="noStrike" spc="-1" smtClean="0">
                <a:solidFill>
                  <a:srgbClr val="000000"/>
                </a:solidFill>
                <a:latin typeface="Times New Roman"/>
              </a:rPr>
              <a:t>15</a:t>
            </a:fld>
            <a:endParaRPr lang="es-CO" sz="1400" b="0" strike="noStrike" spc="-1">
              <a:solidFill>
                <a:srgbClr val="000000"/>
              </a:solidFill>
              <a:latin typeface="Times New Roman"/>
            </a:endParaRPr>
          </a:p>
        </p:txBody>
      </p:sp>
    </p:spTree>
    <p:extLst>
      <p:ext uri="{BB962C8B-B14F-4D97-AF65-F5344CB8AC3E}">
        <p14:creationId xmlns:p14="http://schemas.microsoft.com/office/powerpoint/2010/main" val="4107996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64563-679B-D883-20CD-B58C0A4AF359}"/>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667FA8C3-B390-2B4E-7B8D-2104E9BACC7C}"/>
              </a:ext>
            </a:extLst>
          </p:cNvPr>
          <p:cNvSpPr>
            <a:spLocks noGrp="1" noRot="1" noChangeAspect="1"/>
          </p:cNvSpPr>
          <p:nvPr>
            <p:ph type="sldImg"/>
          </p:nvPr>
        </p:nvSpPr>
        <p:spPr>
          <a:xfrm>
            <a:off x="533400" y="763588"/>
            <a:ext cx="6704013" cy="3771900"/>
          </a:xfrm>
        </p:spPr>
      </p:sp>
      <p:sp>
        <p:nvSpPr>
          <p:cNvPr id="3" name="Marcador de notas 2">
            <a:extLst>
              <a:ext uri="{FF2B5EF4-FFF2-40B4-BE49-F238E27FC236}">
                <a16:creationId xmlns:a16="http://schemas.microsoft.com/office/drawing/2014/main" id="{3F3EF703-B726-9B8E-6A9B-65B0180FA8B9}"/>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E7F640FA-0D8A-F5A8-972F-138EEAA3212D}"/>
              </a:ext>
            </a:extLst>
          </p:cNvPr>
          <p:cNvSpPr>
            <a:spLocks noGrp="1"/>
          </p:cNvSpPr>
          <p:nvPr>
            <p:ph type="sldNum" idx="9"/>
          </p:nvPr>
        </p:nvSpPr>
        <p:spPr/>
        <p:txBody>
          <a:bodyPr/>
          <a:lstStyle/>
          <a:p>
            <a:pPr indent="0" algn="r">
              <a:buNone/>
            </a:pPr>
            <a:fld id="{2A68CB54-AA32-47EC-A43B-BD2D128478A5}" type="slidenum">
              <a:rPr lang="es-CO" sz="1400" b="0" strike="noStrike" spc="-1" smtClean="0">
                <a:solidFill>
                  <a:srgbClr val="000000"/>
                </a:solidFill>
                <a:latin typeface="Times New Roman"/>
              </a:rPr>
              <a:t>16</a:t>
            </a:fld>
            <a:endParaRPr lang="es-CO" sz="1400" b="0" strike="noStrike" spc="-1">
              <a:solidFill>
                <a:srgbClr val="000000"/>
              </a:solidFill>
              <a:latin typeface="Times New Roman"/>
            </a:endParaRPr>
          </a:p>
        </p:txBody>
      </p:sp>
    </p:spTree>
    <p:extLst>
      <p:ext uri="{BB962C8B-B14F-4D97-AF65-F5344CB8AC3E}">
        <p14:creationId xmlns:p14="http://schemas.microsoft.com/office/powerpoint/2010/main" val="30728823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EE318-9855-45D0-72AF-E6CCA03578BB}"/>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132DBDDB-C960-6B63-DB7E-D680840DC3C3}"/>
              </a:ext>
            </a:extLst>
          </p:cNvPr>
          <p:cNvSpPr>
            <a:spLocks noGrp="1" noRot="1" noChangeAspect="1"/>
          </p:cNvSpPr>
          <p:nvPr>
            <p:ph type="sldImg"/>
          </p:nvPr>
        </p:nvSpPr>
        <p:spPr>
          <a:xfrm>
            <a:off x="533400" y="763588"/>
            <a:ext cx="6704013" cy="3771900"/>
          </a:xfrm>
        </p:spPr>
      </p:sp>
      <p:sp>
        <p:nvSpPr>
          <p:cNvPr id="3" name="Marcador de notas 2">
            <a:extLst>
              <a:ext uri="{FF2B5EF4-FFF2-40B4-BE49-F238E27FC236}">
                <a16:creationId xmlns:a16="http://schemas.microsoft.com/office/drawing/2014/main" id="{8322A5ED-06AC-103B-3650-A8432325D3AB}"/>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87D3174D-5964-5132-1A24-0F2E0BBF7DF6}"/>
              </a:ext>
            </a:extLst>
          </p:cNvPr>
          <p:cNvSpPr>
            <a:spLocks noGrp="1"/>
          </p:cNvSpPr>
          <p:nvPr>
            <p:ph type="sldNum" idx="9"/>
          </p:nvPr>
        </p:nvSpPr>
        <p:spPr/>
        <p:txBody>
          <a:bodyPr/>
          <a:lstStyle/>
          <a:p>
            <a:pPr indent="0" algn="r">
              <a:buNone/>
            </a:pPr>
            <a:fld id="{2A68CB54-AA32-47EC-A43B-BD2D128478A5}" type="slidenum">
              <a:rPr lang="es-CO" sz="1400" b="0" strike="noStrike" spc="-1" smtClean="0">
                <a:solidFill>
                  <a:srgbClr val="000000"/>
                </a:solidFill>
                <a:latin typeface="Times New Roman"/>
              </a:rPr>
              <a:t>17</a:t>
            </a:fld>
            <a:endParaRPr lang="es-CO" sz="1400" b="0" strike="noStrike" spc="-1">
              <a:solidFill>
                <a:srgbClr val="000000"/>
              </a:solidFill>
              <a:latin typeface="Times New Roman"/>
            </a:endParaRPr>
          </a:p>
        </p:txBody>
      </p:sp>
    </p:spTree>
    <p:extLst>
      <p:ext uri="{BB962C8B-B14F-4D97-AF65-F5344CB8AC3E}">
        <p14:creationId xmlns:p14="http://schemas.microsoft.com/office/powerpoint/2010/main" val="17676344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27186F-6B5F-4A16-82AC-EF5D08C0E72D}"/>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0A749AF8-15B6-4A6F-BE6B-DA4091F1262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EEDA5CFE-0282-445C-A0D3-E3853EF6E61B}"/>
              </a:ext>
            </a:extLst>
          </p:cNvPr>
          <p:cNvSpPr>
            <a:spLocks noGrp="1"/>
          </p:cNvSpPr>
          <p:nvPr>
            <p:ph type="dt" sz="half" idx="10"/>
          </p:nvPr>
        </p:nvSpPr>
        <p:spPr/>
        <p:txBody>
          <a:bodyPr/>
          <a:lstStyle/>
          <a:p>
            <a:fld id="{48CFAA31-CFAC-4ADA-B4E8-F158548CDAE2}" type="datetimeFigureOut">
              <a:rPr lang="es-CO" smtClean="0"/>
              <a:t>2/03/2026</a:t>
            </a:fld>
            <a:endParaRPr lang="es-CO"/>
          </a:p>
        </p:txBody>
      </p:sp>
      <p:sp>
        <p:nvSpPr>
          <p:cNvPr id="5" name="Marcador de pie de página 4">
            <a:extLst>
              <a:ext uri="{FF2B5EF4-FFF2-40B4-BE49-F238E27FC236}">
                <a16:creationId xmlns:a16="http://schemas.microsoft.com/office/drawing/2014/main" id="{FF432FD9-18D2-48EE-A653-09A124EFBEF7}"/>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1C42EF8C-27AF-43D1-AAE7-606468A63779}"/>
              </a:ext>
            </a:extLst>
          </p:cNvPr>
          <p:cNvSpPr>
            <a:spLocks noGrp="1"/>
          </p:cNvSpPr>
          <p:nvPr>
            <p:ph type="sldNum" sz="quarter" idx="12"/>
          </p:nvPr>
        </p:nvSpPr>
        <p:spPr/>
        <p:txBody>
          <a:bodyPr/>
          <a:lstStyle/>
          <a:p>
            <a:fld id="{C7014555-7917-4120-8BDD-FBEC32278BF4}" type="slidenum">
              <a:rPr lang="es-CO" smtClean="0"/>
              <a:t>‹Nº›</a:t>
            </a:fld>
            <a:endParaRPr lang="es-CO"/>
          </a:p>
        </p:txBody>
      </p:sp>
    </p:spTree>
    <p:extLst>
      <p:ext uri="{BB962C8B-B14F-4D97-AF65-F5344CB8AC3E}">
        <p14:creationId xmlns:p14="http://schemas.microsoft.com/office/powerpoint/2010/main" val="7994023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7B6DBE4-BA6D-4A75-AFF4-4CC5BF945879}"/>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8B157D56-1B94-4027-8DF7-D94D58F2CD7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6A3A8A15-4955-4597-A5FD-B0D7E5D81176}"/>
              </a:ext>
            </a:extLst>
          </p:cNvPr>
          <p:cNvSpPr>
            <a:spLocks noGrp="1"/>
          </p:cNvSpPr>
          <p:nvPr>
            <p:ph type="dt" sz="half" idx="10"/>
          </p:nvPr>
        </p:nvSpPr>
        <p:spPr/>
        <p:txBody>
          <a:bodyPr/>
          <a:lstStyle/>
          <a:p>
            <a:fld id="{48CFAA31-CFAC-4ADA-B4E8-F158548CDAE2}" type="datetimeFigureOut">
              <a:rPr lang="es-CO" smtClean="0"/>
              <a:t>2/03/2026</a:t>
            </a:fld>
            <a:endParaRPr lang="es-CO"/>
          </a:p>
        </p:txBody>
      </p:sp>
      <p:sp>
        <p:nvSpPr>
          <p:cNvPr id="5" name="Marcador de pie de página 4">
            <a:extLst>
              <a:ext uri="{FF2B5EF4-FFF2-40B4-BE49-F238E27FC236}">
                <a16:creationId xmlns:a16="http://schemas.microsoft.com/office/drawing/2014/main" id="{E8606D7A-23F2-4AFD-8717-3A74F01ED7FD}"/>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F5C0B29F-83E7-47E0-9072-C619B5C8CBD8}"/>
              </a:ext>
            </a:extLst>
          </p:cNvPr>
          <p:cNvSpPr>
            <a:spLocks noGrp="1"/>
          </p:cNvSpPr>
          <p:nvPr>
            <p:ph type="sldNum" sz="quarter" idx="12"/>
          </p:nvPr>
        </p:nvSpPr>
        <p:spPr/>
        <p:txBody>
          <a:bodyPr/>
          <a:lstStyle/>
          <a:p>
            <a:fld id="{C7014555-7917-4120-8BDD-FBEC32278BF4}" type="slidenum">
              <a:rPr lang="es-CO" smtClean="0"/>
              <a:t>‹Nº›</a:t>
            </a:fld>
            <a:endParaRPr lang="es-CO"/>
          </a:p>
        </p:txBody>
      </p:sp>
    </p:spTree>
    <p:extLst>
      <p:ext uri="{BB962C8B-B14F-4D97-AF65-F5344CB8AC3E}">
        <p14:creationId xmlns:p14="http://schemas.microsoft.com/office/powerpoint/2010/main" val="7683318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4BFD73CD-1B90-4389-968F-30184E9CD951}"/>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B2FDA2AC-C43F-44EF-8656-B902AE9D1242}"/>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A2F6C642-A119-4523-83DC-FB52FD6A254C}"/>
              </a:ext>
            </a:extLst>
          </p:cNvPr>
          <p:cNvSpPr>
            <a:spLocks noGrp="1"/>
          </p:cNvSpPr>
          <p:nvPr>
            <p:ph type="dt" sz="half" idx="10"/>
          </p:nvPr>
        </p:nvSpPr>
        <p:spPr/>
        <p:txBody>
          <a:bodyPr/>
          <a:lstStyle/>
          <a:p>
            <a:fld id="{48CFAA31-CFAC-4ADA-B4E8-F158548CDAE2}" type="datetimeFigureOut">
              <a:rPr lang="es-CO" smtClean="0"/>
              <a:t>2/03/2026</a:t>
            </a:fld>
            <a:endParaRPr lang="es-CO"/>
          </a:p>
        </p:txBody>
      </p:sp>
      <p:sp>
        <p:nvSpPr>
          <p:cNvPr id="5" name="Marcador de pie de página 4">
            <a:extLst>
              <a:ext uri="{FF2B5EF4-FFF2-40B4-BE49-F238E27FC236}">
                <a16:creationId xmlns:a16="http://schemas.microsoft.com/office/drawing/2014/main" id="{59EEE58A-3B80-4B6B-8C4E-E527ABF15156}"/>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E1151A3A-C106-4FEF-9E6D-03BC950F2BFB}"/>
              </a:ext>
            </a:extLst>
          </p:cNvPr>
          <p:cNvSpPr>
            <a:spLocks noGrp="1"/>
          </p:cNvSpPr>
          <p:nvPr>
            <p:ph type="sldNum" sz="quarter" idx="12"/>
          </p:nvPr>
        </p:nvSpPr>
        <p:spPr/>
        <p:txBody>
          <a:bodyPr/>
          <a:lstStyle/>
          <a:p>
            <a:fld id="{C7014555-7917-4120-8BDD-FBEC32278BF4}" type="slidenum">
              <a:rPr lang="es-CO" smtClean="0"/>
              <a:t>‹Nº›</a:t>
            </a:fld>
            <a:endParaRPr lang="es-CO"/>
          </a:p>
        </p:txBody>
      </p:sp>
    </p:spTree>
    <p:extLst>
      <p:ext uri="{BB962C8B-B14F-4D97-AF65-F5344CB8AC3E}">
        <p14:creationId xmlns:p14="http://schemas.microsoft.com/office/powerpoint/2010/main" val="309941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04043A2-696D-44BC-BF57-9F65E6496F59}"/>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1D94DE8A-C4EB-4AAD-91A2-A3497DA7C6B3}"/>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88A0848-E1DB-4A8B-9CED-46E8C9669557}"/>
              </a:ext>
            </a:extLst>
          </p:cNvPr>
          <p:cNvSpPr>
            <a:spLocks noGrp="1"/>
          </p:cNvSpPr>
          <p:nvPr>
            <p:ph type="dt" sz="half" idx="10"/>
          </p:nvPr>
        </p:nvSpPr>
        <p:spPr/>
        <p:txBody>
          <a:bodyPr/>
          <a:lstStyle/>
          <a:p>
            <a:fld id="{48CFAA31-CFAC-4ADA-B4E8-F158548CDAE2}" type="datetimeFigureOut">
              <a:rPr lang="es-CO" smtClean="0"/>
              <a:t>2/03/2026</a:t>
            </a:fld>
            <a:endParaRPr lang="es-CO"/>
          </a:p>
        </p:txBody>
      </p:sp>
      <p:sp>
        <p:nvSpPr>
          <p:cNvPr id="5" name="Marcador de pie de página 4">
            <a:extLst>
              <a:ext uri="{FF2B5EF4-FFF2-40B4-BE49-F238E27FC236}">
                <a16:creationId xmlns:a16="http://schemas.microsoft.com/office/drawing/2014/main" id="{9E52015C-A493-466E-9DEC-D4C3432E2397}"/>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0DC70670-CB70-4C63-BB49-4505AA5B8B79}"/>
              </a:ext>
            </a:extLst>
          </p:cNvPr>
          <p:cNvSpPr>
            <a:spLocks noGrp="1"/>
          </p:cNvSpPr>
          <p:nvPr>
            <p:ph type="sldNum" sz="quarter" idx="12"/>
          </p:nvPr>
        </p:nvSpPr>
        <p:spPr/>
        <p:txBody>
          <a:bodyPr/>
          <a:lstStyle/>
          <a:p>
            <a:fld id="{C7014555-7917-4120-8BDD-FBEC32278BF4}" type="slidenum">
              <a:rPr lang="es-CO" smtClean="0"/>
              <a:t>‹Nº›</a:t>
            </a:fld>
            <a:endParaRPr lang="es-CO"/>
          </a:p>
        </p:txBody>
      </p:sp>
    </p:spTree>
    <p:extLst>
      <p:ext uri="{BB962C8B-B14F-4D97-AF65-F5344CB8AC3E}">
        <p14:creationId xmlns:p14="http://schemas.microsoft.com/office/powerpoint/2010/main" val="1790765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A19D0BF-DBDE-43C1-B2E0-BB28D963205C}"/>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9069787C-64BE-4499-A7FD-08404F51333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BE234E60-5817-42BC-A4F9-013FAD9C3A19}"/>
              </a:ext>
            </a:extLst>
          </p:cNvPr>
          <p:cNvSpPr>
            <a:spLocks noGrp="1"/>
          </p:cNvSpPr>
          <p:nvPr>
            <p:ph type="dt" sz="half" idx="10"/>
          </p:nvPr>
        </p:nvSpPr>
        <p:spPr/>
        <p:txBody>
          <a:bodyPr/>
          <a:lstStyle/>
          <a:p>
            <a:fld id="{48CFAA31-CFAC-4ADA-B4E8-F158548CDAE2}" type="datetimeFigureOut">
              <a:rPr lang="es-CO" smtClean="0"/>
              <a:t>2/03/2026</a:t>
            </a:fld>
            <a:endParaRPr lang="es-CO"/>
          </a:p>
        </p:txBody>
      </p:sp>
      <p:sp>
        <p:nvSpPr>
          <p:cNvPr id="5" name="Marcador de pie de página 4">
            <a:extLst>
              <a:ext uri="{FF2B5EF4-FFF2-40B4-BE49-F238E27FC236}">
                <a16:creationId xmlns:a16="http://schemas.microsoft.com/office/drawing/2014/main" id="{944F08BD-68F3-4EE3-B279-B4990998C14B}"/>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FCF35623-9AC5-489A-BCDC-40B2C247ADCB}"/>
              </a:ext>
            </a:extLst>
          </p:cNvPr>
          <p:cNvSpPr>
            <a:spLocks noGrp="1"/>
          </p:cNvSpPr>
          <p:nvPr>
            <p:ph type="sldNum" sz="quarter" idx="12"/>
          </p:nvPr>
        </p:nvSpPr>
        <p:spPr/>
        <p:txBody>
          <a:bodyPr/>
          <a:lstStyle/>
          <a:p>
            <a:fld id="{C7014555-7917-4120-8BDD-FBEC32278BF4}" type="slidenum">
              <a:rPr lang="es-CO" smtClean="0"/>
              <a:t>‹Nº›</a:t>
            </a:fld>
            <a:endParaRPr lang="es-CO"/>
          </a:p>
        </p:txBody>
      </p:sp>
    </p:spTree>
    <p:extLst>
      <p:ext uri="{BB962C8B-B14F-4D97-AF65-F5344CB8AC3E}">
        <p14:creationId xmlns:p14="http://schemas.microsoft.com/office/powerpoint/2010/main" val="15952922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A41AB-8612-4894-B537-BADA6D9CB08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53F153C-903E-489F-A784-57D2F04F47D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EE46DB29-235B-40A2-9515-2E72F97C81E4}"/>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74E93B59-2D36-42D2-998F-3E526F368781}"/>
              </a:ext>
            </a:extLst>
          </p:cNvPr>
          <p:cNvSpPr>
            <a:spLocks noGrp="1"/>
          </p:cNvSpPr>
          <p:nvPr>
            <p:ph type="dt" sz="half" idx="10"/>
          </p:nvPr>
        </p:nvSpPr>
        <p:spPr/>
        <p:txBody>
          <a:bodyPr/>
          <a:lstStyle/>
          <a:p>
            <a:fld id="{48CFAA31-CFAC-4ADA-B4E8-F158548CDAE2}" type="datetimeFigureOut">
              <a:rPr lang="es-CO" smtClean="0"/>
              <a:t>2/03/2026</a:t>
            </a:fld>
            <a:endParaRPr lang="es-CO"/>
          </a:p>
        </p:txBody>
      </p:sp>
      <p:sp>
        <p:nvSpPr>
          <p:cNvPr id="6" name="Marcador de pie de página 5">
            <a:extLst>
              <a:ext uri="{FF2B5EF4-FFF2-40B4-BE49-F238E27FC236}">
                <a16:creationId xmlns:a16="http://schemas.microsoft.com/office/drawing/2014/main" id="{D1990AE2-B507-450A-A58A-61EBCE49D735}"/>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39A71AC2-DC65-4A3D-A0CE-13B54F68ABD2}"/>
              </a:ext>
            </a:extLst>
          </p:cNvPr>
          <p:cNvSpPr>
            <a:spLocks noGrp="1"/>
          </p:cNvSpPr>
          <p:nvPr>
            <p:ph type="sldNum" sz="quarter" idx="12"/>
          </p:nvPr>
        </p:nvSpPr>
        <p:spPr/>
        <p:txBody>
          <a:bodyPr/>
          <a:lstStyle/>
          <a:p>
            <a:fld id="{C7014555-7917-4120-8BDD-FBEC32278BF4}" type="slidenum">
              <a:rPr lang="es-CO" smtClean="0"/>
              <a:t>‹Nº›</a:t>
            </a:fld>
            <a:endParaRPr lang="es-CO"/>
          </a:p>
        </p:txBody>
      </p:sp>
    </p:spTree>
    <p:extLst>
      <p:ext uri="{BB962C8B-B14F-4D97-AF65-F5344CB8AC3E}">
        <p14:creationId xmlns:p14="http://schemas.microsoft.com/office/powerpoint/2010/main" val="5225847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5A228B3-101D-497F-B1BA-1531E7488221}"/>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A0645AD9-DB75-4AB7-85A6-46F7BB9655E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7C5EA0B6-646F-4F3B-8245-7AD93FF0C15E}"/>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A0B470E1-3610-493F-8605-FD207928474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EC34275-752C-4E45-A686-542E4E5A96AE}"/>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7854E817-FAA6-4859-9196-3C42B4A6E53D}"/>
              </a:ext>
            </a:extLst>
          </p:cNvPr>
          <p:cNvSpPr>
            <a:spLocks noGrp="1"/>
          </p:cNvSpPr>
          <p:nvPr>
            <p:ph type="dt" sz="half" idx="10"/>
          </p:nvPr>
        </p:nvSpPr>
        <p:spPr/>
        <p:txBody>
          <a:bodyPr/>
          <a:lstStyle/>
          <a:p>
            <a:fld id="{48CFAA31-CFAC-4ADA-B4E8-F158548CDAE2}" type="datetimeFigureOut">
              <a:rPr lang="es-CO" smtClean="0"/>
              <a:t>2/03/2026</a:t>
            </a:fld>
            <a:endParaRPr lang="es-CO"/>
          </a:p>
        </p:txBody>
      </p:sp>
      <p:sp>
        <p:nvSpPr>
          <p:cNvPr id="8" name="Marcador de pie de página 7">
            <a:extLst>
              <a:ext uri="{FF2B5EF4-FFF2-40B4-BE49-F238E27FC236}">
                <a16:creationId xmlns:a16="http://schemas.microsoft.com/office/drawing/2014/main" id="{5D83F3F9-98EC-43AB-865E-D21984A6120D}"/>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64BEC2BC-933F-424A-9D8A-C9BF70E1DD48}"/>
              </a:ext>
            </a:extLst>
          </p:cNvPr>
          <p:cNvSpPr>
            <a:spLocks noGrp="1"/>
          </p:cNvSpPr>
          <p:nvPr>
            <p:ph type="sldNum" sz="quarter" idx="12"/>
          </p:nvPr>
        </p:nvSpPr>
        <p:spPr/>
        <p:txBody>
          <a:bodyPr/>
          <a:lstStyle/>
          <a:p>
            <a:fld id="{C7014555-7917-4120-8BDD-FBEC32278BF4}" type="slidenum">
              <a:rPr lang="es-CO" smtClean="0"/>
              <a:t>‹Nº›</a:t>
            </a:fld>
            <a:endParaRPr lang="es-CO"/>
          </a:p>
        </p:txBody>
      </p:sp>
    </p:spTree>
    <p:extLst>
      <p:ext uri="{BB962C8B-B14F-4D97-AF65-F5344CB8AC3E}">
        <p14:creationId xmlns:p14="http://schemas.microsoft.com/office/powerpoint/2010/main" val="3793994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D27EF94-0D49-4B1B-9AB4-9F6A1ABD318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73D0C01-42A5-487F-B486-C724C578F19D}"/>
              </a:ext>
            </a:extLst>
          </p:cNvPr>
          <p:cNvSpPr>
            <a:spLocks noGrp="1"/>
          </p:cNvSpPr>
          <p:nvPr>
            <p:ph type="dt" sz="half" idx="10"/>
          </p:nvPr>
        </p:nvSpPr>
        <p:spPr/>
        <p:txBody>
          <a:bodyPr/>
          <a:lstStyle/>
          <a:p>
            <a:fld id="{48CFAA31-CFAC-4ADA-B4E8-F158548CDAE2}" type="datetimeFigureOut">
              <a:rPr lang="es-CO" smtClean="0"/>
              <a:t>2/03/2026</a:t>
            </a:fld>
            <a:endParaRPr lang="es-CO"/>
          </a:p>
        </p:txBody>
      </p:sp>
      <p:sp>
        <p:nvSpPr>
          <p:cNvPr id="4" name="Marcador de pie de página 3">
            <a:extLst>
              <a:ext uri="{FF2B5EF4-FFF2-40B4-BE49-F238E27FC236}">
                <a16:creationId xmlns:a16="http://schemas.microsoft.com/office/drawing/2014/main" id="{D419F475-46BB-4CE5-9EE8-CF997AEC46F0}"/>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94E110DF-D2F9-4810-AE8A-3C58BFBC9A7B}"/>
              </a:ext>
            </a:extLst>
          </p:cNvPr>
          <p:cNvSpPr>
            <a:spLocks noGrp="1"/>
          </p:cNvSpPr>
          <p:nvPr>
            <p:ph type="sldNum" sz="quarter" idx="12"/>
          </p:nvPr>
        </p:nvSpPr>
        <p:spPr/>
        <p:txBody>
          <a:bodyPr/>
          <a:lstStyle/>
          <a:p>
            <a:fld id="{C7014555-7917-4120-8BDD-FBEC32278BF4}" type="slidenum">
              <a:rPr lang="es-CO" smtClean="0"/>
              <a:t>‹Nº›</a:t>
            </a:fld>
            <a:endParaRPr lang="es-CO"/>
          </a:p>
        </p:txBody>
      </p:sp>
    </p:spTree>
    <p:extLst>
      <p:ext uri="{BB962C8B-B14F-4D97-AF65-F5344CB8AC3E}">
        <p14:creationId xmlns:p14="http://schemas.microsoft.com/office/powerpoint/2010/main" val="2640189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2BB73C97-D813-44F8-8801-4EA77566DA89}"/>
              </a:ext>
            </a:extLst>
          </p:cNvPr>
          <p:cNvSpPr>
            <a:spLocks noGrp="1"/>
          </p:cNvSpPr>
          <p:nvPr>
            <p:ph type="dt" sz="half" idx="10"/>
          </p:nvPr>
        </p:nvSpPr>
        <p:spPr/>
        <p:txBody>
          <a:bodyPr/>
          <a:lstStyle/>
          <a:p>
            <a:fld id="{48CFAA31-CFAC-4ADA-B4E8-F158548CDAE2}" type="datetimeFigureOut">
              <a:rPr lang="es-CO" smtClean="0"/>
              <a:t>2/03/2026</a:t>
            </a:fld>
            <a:endParaRPr lang="es-CO"/>
          </a:p>
        </p:txBody>
      </p:sp>
      <p:sp>
        <p:nvSpPr>
          <p:cNvPr id="3" name="Marcador de pie de página 2">
            <a:extLst>
              <a:ext uri="{FF2B5EF4-FFF2-40B4-BE49-F238E27FC236}">
                <a16:creationId xmlns:a16="http://schemas.microsoft.com/office/drawing/2014/main" id="{26C6CF39-E0F8-4088-A270-63592D700E31}"/>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31F1EC49-0843-4C1F-A0C6-9D23DE78AE23}"/>
              </a:ext>
            </a:extLst>
          </p:cNvPr>
          <p:cNvSpPr>
            <a:spLocks noGrp="1"/>
          </p:cNvSpPr>
          <p:nvPr>
            <p:ph type="sldNum" sz="quarter" idx="12"/>
          </p:nvPr>
        </p:nvSpPr>
        <p:spPr/>
        <p:txBody>
          <a:bodyPr/>
          <a:lstStyle/>
          <a:p>
            <a:fld id="{C7014555-7917-4120-8BDD-FBEC32278BF4}" type="slidenum">
              <a:rPr lang="es-CO" smtClean="0"/>
              <a:t>‹Nº›</a:t>
            </a:fld>
            <a:endParaRPr lang="es-CO"/>
          </a:p>
        </p:txBody>
      </p:sp>
    </p:spTree>
    <p:extLst>
      <p:ext uri="{BB962C8B-B14F-4D97-AF65-F5344CB8AC3E}">
        <p14:creationId xmlns:p14="http://schemas.microsoft.com/office/powerpoint/2010/main" val="10437467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669E6F7-F616-405D-AA48-D904D71C551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F2A9DA14-DA48-462D-AB75-2B3D3460F6D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11D5924E-1899-43FF-B243-89773C5AF8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53A2180-ED70-4A32-BDB7-C007686A9C97}"/>
              </a:ext>
            </a:extLst>
          </p:cNvPr>
          <p:cNvSpPr>
            <a:spLocks noGrp="1"/>
          </p:cNvSpPr>
          <p:nvPr>
            <p:ph type="dt" sz="half" idx="10"/>
          </p:nvPr>
        </p:nvSpPr>
        <p:spPr/>
        <p:txBody>
          <a:bodyPr/>
          <a:lstStyle/>
          <a:p>
            <a:fld id="{48CFAA31-CFAC-4ADA-B4E8-F158548CDAE2}" type="datetimeFigureOut">
              <a:rPr lang="es-CO" smtClean="0"/>
              <a:t>2/03/2026</a:t>
            </a:fld>
            <a:endParaRPr lang="es-CO"/>
          </a:p>
        </p:txBody>
      </p:sp>
      <p:sp>
        <p:nvSpPr>
          <p:cNvPr id="6" name="Marcador de pie de página 5">
            <a:extLst>
              <a:ext uri="{FF2B5EF4-FFF2-40B4-BE49-F238E27FC236}">
                <a16:creationId xmlns:a16="http://schemas.microsoft.com/office/drawing/2014/main" id="{10DF7138-DEF5-400E-81B2-4B7A9DD1796F}"/>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6DF42F28-3FA7-4EE0-B270-D2A83C491EFC}"/>
              </a:ext>
            </a:extLst>
          </p:cNvPr>
          <p:cNvSpPr>
            <a:spLocks noGrp="1"/>
          </p:cNvSpPr>
          <p:nvPr>
            <p:ph type="sldNum" sz="quarter" idx="12"/>
          </p:nvPr>
        </p:nvSpPr>
        <p:spPr/>
        <p:txBody>
          <a:bodyPr/>
          <a:lstStyle/>
          <a:p>
            <a:fld id="{C7014555-7917-4120-8BDD-FBEC32278BF4}" type="slidenum">
              <a:rPr lang="es-CO" smtClean="0"/>
              <a:t>‹Nº›</a:t>
            </a:fld>
            <a:endParaRPr lang="es-CO"/>
          </a:p>
        </p:txBody>
      </p:sp>
    </p:spTree>
    <p:extLst>
      <p:ext uri="{BB962C8B-B14F-4D97-AF65-F5344CB8AC3E}">
        <p14:creationId xmlns:p14="http://schemas.microsoft.com/office/powerpoint/2010/main" val="22250030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1596DCE-11BA-49E7-ABCB-2D23AE3CC98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70D5533D-8E40-41CC-B813-39FF7CD26F0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108E296E-859E-40AD-83A3-D286BFF55F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CA3212EA-4853-410A-9509-DF7EE32C2BAC}"/>
              </a:ext>
            </a:extLst>
          </p:cNvPr>
          <p:cNvSpPr>
            <a:spLocks noGrp="1"/>
          </p:cNvSpPr>
          <p:nvPr>
            <p:ph type="dt" sz="half" idx="10"/>
          </p:nvPr>
        </p:nvSpPr>
        <p:spPr/>
        <p:txBody>
          <a:bodyPr/>
          <a:lstStyle/>
          <a:p>
            <a:fld id="{48CFAA31-CFAC-4ADA-B4E8-F158548CDAE2}" type="datetimeFigureOut">
              <a:rPr lang="es-CO" smtClean="0"/>
              <a:t>2/03/2026</a:t>
            </a:fld>
            <a:endParaRPr lang="es-CO"/>
          </a:p>
        </p:txBody>
      </p:sp>
      <p:sp>
        <p:nvSpPr>
          <p:cNvPr id="6" name="Marcador de pie de página 5">
            <a:extLst>
              <a:ext uri="{FF2B5EF4-FFF2-40B4-BE49-F238E27FC236}">
                <a16:creationId xmlns:a16="http://schemas.microsoft.com/office/drawing/2014/main" id="{3305EC01-5D92-41D6-9ABE-E592166A2488}"/>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EB420494-198D-4819-A071-9469F1BBA88F}"/>
              </a:ext>
            </a:extLst>
          </p:cNvPr>
          <p:cNvSpPr>
            <a:spLocks noGrp="1"/>
          </p:cNvSpPr>
          <p:nvPr>
            <p:ph type="sldNum" sz="quarter" idx="12"/>
          </p:nvPr>
        </p:nvSpPr>
        <p:spPr/>
        <p:txBody>
          <a:bodyPr/>
          <a:lstStyle/>
          <a:p>
            <a:fld id="{C7014555-7917-4120-8BDD-FBEC32278BF4}" type="slidenum">
              <a:rPr lang="es-CO" smtClean="0"/>
              <a:t>‹Nº›</a:t>
            </a:fld>
            <a:endParaRPr lang="es-CO"/>
          </a:p>
        </p:txBody>
      </p:sp>
    </p:spTree>
    <p:extLst>
      <p:ext uri="{BB962C8B-B14F-4D97-AF65-F5344CB8AC3E}">
        <p14:creationId xmlns:p14="http://schemas.microsoft.com/office/powerpoint/2010/main" val="26463899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8384BF9A-FD78-481A-8D6C-A8C53EDD2D32}"/>
              </a:ext>
            </a:extLst>
          </p:cNvPr>
          <p:cNvSpPr>
            <a:spLocks noGrp="1"/>
          </p:cNvSpPr>
          <p:nvPr>
            <p:ph type="title"/>
          </p:nvPr>
        </p:nvSpPr>
        <p:spPr>
          <a:xfrm>
            <a:off x="838200" y="365125"/>
            <a:ext cx="8107837"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9D2CCEF1-060C-4F0C-9AD7-3DD062A662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A2B6A09D-5E71-473E-80B0-CF456D08AB0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CFAA31-CFAC-4ADA-B4E8-F158548CDAE2}" type="datetimeFigureOut">
              <a:rPr lang="es-CO" smtClean="0"/>
              <a:t>2/03/2026</a:t>
            </a:fld>
            <a:endParaRPr lang="es-CO"/>
          </a:p>
        </p:txBody>
      </p:sp>
      <p:sp>
        <p:nvSpPr>
          <p:cNvPr id="5" name="Marcador de pie de página 4">
            <a:extLst>
              <a:ext uri="{FF2B5EF4-FFF2-40B4-BE49-F238E27FC236}">
                <a16:creationId xmlns:a16="http://schemas.microsoft.com/office/drawing/2014/main" id="{59B98C51-98DB-41CF-9FE2-A791EC52A04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1194FE5E-6966-4D9A-BA53-A9DD28F8D5E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014555-7917-4120-8BDD-FBEC32278BF4}" type="slidenum">
              <a:rPr lang="es-CO" smtClean="0"/>
              <a:t>‹Nº›</a:t>
            </a:fld>
            <a:endParaRPr lang="es-CO"/>
          </a:p>
        </p:txBody>
      </p:sp>
      <p:pic>
        <p:nvPicPr>
          <p:cNvPr id="7" name="Imagen 6">
            <a:extLst>
              <a:ext uri="{FF2B5EF4-FFF2-40B4-BE49-F238E27FC236}">
                <a16:creationId xmlns:a16="http://schemas.microsoft.com/office/drawing/2014/main" id="{AD41E023-6901-4839-8373-A79A8F7DBA3D}"/>
              </a:ext>
            </a:extLst>
          </p:cNvPr>
          <p:cNvPicPr>
            <a:picLocks noChangeAspect="1"/>
          </p:cNvPicPr>
          <p:nvPr userDrawn="1"/>
        </p:nvPicPr>
        <p:blipFill rotWithShape="1">
          <a:blip r:embed="rId14" cstate="hqprint">
            <a:extLst>
              <a:ext uri="{28A0092B-C50C-407E-A947-70E740481C1C}">
                <a14:useLocalDpi xmlns:a14="http://schemas.microsoft.com/office/drawing/2010/main" val="0"/>
              </a:ext>
            </a:extLst>
          </a:blip>
          <a:srcRect t="-11024"/>
          <a:stretch/>
        </p:blipFill>
        <p:spPr>
          <a:xfrm>
            <a:off x="9277353" y="164201"/>
            <a:ext cx="2614746" cy="1057164"/>
          </a:xfrm>
          <a:prstGeom prst="rect">
            <a:avLst/>
          </a:prstGeom>
        </p:spPr>
      </p:pic>
    </p:spTree>
    <p:extLst>
      <p:ext uri="{BB962C8B-B14F-4D97-AF65-F5344CB8AC3E}">
        <p14:creationId xmlns:p14="http://schemas.microsoft.com/office/powerpoint/2010/main" val="16270547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jp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5.jp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5.jp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5.jp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hemeOverride" Target="../theme/themeOverride1.xml"/><Relationship Id="rId6" Type="http://schemas.openxmlformats.org/officeDocument/2006/relationships/image" Target="../media/image5.jpg"/><Relationship Id="rId5" Type="http://schemas.openxmlformats.org/officeDocument/2006/relationships/image" Target="../media/image24.png"/><Relationship Id="rId4" Type="http://schemas.openxmlformats.org/officeDocument/2006/relationships/image" Target="../media/image1.jp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5.jp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5.jpg"/><Relationship Id="rId4" Type="http://schemas.openxmlformats.org/officeDocument/2006/relationships/image" Target="../media/image33.sv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2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image" Target="../media/image33.jpeg"/><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hyperlink" Target="mailto:pae@risaralda.gov.co" TargetMode="Externa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image" Target="../media/image5.jpg"/></Relationships>
</file>

<file path=ppt/slides/_rels/slide2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2887ECF2-3109-426E-9CB6-FDBE8113DD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7468" y="5058137"/>
            <a:ext cx="6672731" cy="893066"/>
          </a:xfrm>
          <a:prstGeom prst="rect">
            <a:avLst/>
          </a:prstGeom>
        </p:spPr>
      </p:pic>
      <p:sp>
        <p:nvSpPr>
          <p:cNvPr id="2" name="Título 1">
            <a:extLst>
              <a:ext uri="{FF2B5EF4-FFF2-40B4-BE49-F238E27FC236}">
                <a16:creationId xmlns:a16="http://schemas.microsoft.com/office/drawing/2014/main" id="{EC71D654-F791-454E-9FE8-099EA396B9B7}"/>
              </a:ext>
            </a:extLst>
          </p:cNvPr>
          <p:cNvSpPr>
            <a:spLocks noGrp="1"/>
          </p:cNvSpPr>
          <p:nvPr>
            <p:ph type="title"/>
          </p:nvPr>
        </p:nvSpPr>
        <p:spPr>
          <a:xfrm>
            <a:off x="731735" y="3784939"/>
            <a:ext cx="10515600" cy="1161285"/>
          </a:xfrm>
        </p:spPr>
        <p:txBody>
          <a:bodyPr>
            <a:noAutofit/>
          </a:bodyPr>
          <a:lstStyle/>
          <a:p>
            <a:pPr algn="ctr"/>
            <a:r>
              <a:rPr lang="es-CO" sz="32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Century Gothic" panose="020B0502020202020204" pitchFamily="34" charset="0"/>
              </a:rPr>
              <a:t>Capacitación Presentación de informes  </a:t>
            </a:r>
          </a:p>
        </p:txBody>
      </p:sp>
      <p:sp>
        <p:nvSpPr>
          <p:cNvPr id="8" name="CuadroTexto 7">
            <a:extLst>
              <a:ext uri="{FF2B5EF4-FFF2-40B4-BE49-F238E27FC236}">
                <a16:creationId xmlns:a16="http://schemas.microsoft.com/office/drawing/2014/main" id="{1DF141A2-ACC7-4EB4-B007-D4A8691489E2}"/>
              </a:ext>
            </a:extLst>
          </p:cNvPr>
          <p:cNvSpPr txBox="1"/>
          <p:nvPr/>
        </p:nvSpPr>
        <p:spPr>
          <a:xfrm>
            <a:off x="2806895" y="4740714"/>
            <a:ext cx="6153875" cy="1200329"/>
          </a:xfrm>
          <a:prstGeom prst="rect">
            <a:avLst/>
          </a:prstGeom>
          <a:noFill/>
        </p:spPr>
        <p:txBody>
          <a:bodyPr wrap="square">
            <a:spAutoFit/>
          </a:bodyPr>
          <a:lstStyle/>
          <a:p>
            <a:pPr algn="ctr"/>
            <a:r>
              <a:rPr lang="es-ES" sz="5400" b="1" dirty="0">
                <a:solidFill>
                  <a:schemeClr val="bg1"/>
                </a:solidFill>
                <a:latin typeface="Poppins" panose="00000500000000000000" pitchFamily="2" charset="0"/>
                <a:cs typeface="Poppins" panose="00000500000000000000" pitchFamily="2" charset="0"/>
              </a:rPr>
              <a:t>Bienvenidos</a:t>
            </a:r>
            <a:r>
              <a:rPr lang="es-ES" sz="7200" b="1" dirty="0">
                <a:solidFill>
                  <a:schemeClr val="bg1"/>
                </a:solidFill>
                <a:latin typeface="Poppins" panose="00000500000000000000" pitchFamily="2" charset="0"/>
                <a:cs typeface="Poppins" panose="00000500000000000000" pitchFamily="2" charset="0"/>
              </a:rPr>
              <a:t> </a:t>
            </a:r>
            <a:endParaRPr lang="es-CO" sz="7200" b="1" dirty="0">
              <a:solidFill>
                <a:schemeClr val="bg1"/>
              </a:solidFill>
              <a:latin typeface="Poppins" panose="00000500000000000000" pitchFamily="2" charset="0"/>
              <a:cs typeface="Poppins" panose="00000500000000000000" pitchFamily="2" charset="0"/>
            </a:endParaRPr>
          </a:p>
        </p:txBody>
      </p:sp>
      <p:pic>
        <p:nvPicPr>
          <p:cNvPr id="4" name="Imagen 3">
            <a:extLst>
              <a:ext uri="{FF2B5EF4-FFF2-40B4-BE49-F238E27FC236}">
                <a16:creationId xmlns:a16="http://schemas.microsoft.com/office/drawing/2014/main" id="{8ED5606B-E374-4D6E-B0B8-67D8479C0C2C}"/>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b="9675"/>
          <a:stretch/>
        </p:blipFill>
        <p:spPr>
          <a:xfrm>
            <a:off x="4928640" y="698399"/>
            <a:ext cx="1910382" cy="1913495"/>
          </a:xfrm>
          <a:prstGeom prst="rect">
            <a:avLst/>
          </a:prstGeom>
        </p:spPr>
      </p:pic>
      <p:sp>
        <p:nvSpPr>
          <p:cNvPr id="5" name="CuadroTexto 4">
            <a:extLst>
              <a:ext uri="{FF2B5EF4-FFF2-40B4-BE49-F238E27FC236}">
                <a16:creationId xmlns:a16="http://schemas.microsoft.com/office/drawing/2014/main" id="{DCE4D42D-7538-40F3-8BEA-C83597940EA7}"/>
              </a:ext>
            </a:extLst>
          </p:cNvPr>
          <p:cNvSpPr txBox="1"/>
          <p:nvPr/>
        </p:nvSpPr>
        <p:spPr>
          <a:xfrm>
            <a:off x="1849042" y="5988589"/>
            <a:ext cx="8069580" cy="369332"/>
          </a:xfrm>
          <a:prstGeom prst="rect">
            <a:avLst/>
          </a:prstGeom>
          <a:noFill/>
        </p:spPr>
        <p:txBody>
          <a:bodyPr wrap="square" rtlCol="0">
            <a:spAutoFit/>
          </a:bodyPr>
          <a:lstStyle/>
          <a:p>
            <a:pPr algn="ctr"/>
            <a:r>
              <a:rPr lang="es-CO" b="1" i="1" dirty="0">
                <a:solidFill>
                  <a:schemeClr val="accent4">
                    <a:lumMod val="50000"/>
                  </a:schemeClr>
                </a:solidFill>
                <a:latin typeface="Poppins" panose="00000500000000000000"/>
                <a:cs typeface="Arial" panose="020B0604020202020204" pitchFamily="34" charset="0"/>
              </a:rPr>
              <a:t>02-02-2026</a:t>
            </a:r>
          </a:p>
        </p:txBody>
      </p:sp>
      <p:sp>
        <p:nvSpPr>
          <p:cNvPr id="6" name="CuadroTexto 5">
            <a:extLst>
              <a:ext uri="{FF2B5EF4-FFF2-40B4-BE49-F238E27FC236}">
                <a16:creationId xmlns:a16="http://schemas.microsoft.com/office/drawing/2014/main" id="{7B88973D-6877-4D08-8048-B25C6F91AB33}"/>
              </a:ext>
            </a:extLst>
          </p:cNvPr>
          <p:cNvSpPr txBox="1"/>
          <p:nvPr/>
        </p:nvSpPr>
        <p:spPr>
          <a:xfrm>
            <a:off x="4044983" y="3127188"/>
            <a:ext cx="3677697" cy="707886"/>
          </a:xfrm>
          <a:prstGeom prst="rect">
            <a:avLst/>
          </a:prstGeom>
          <a:noFill/>
        </p:spPr>
        <p:txBody>
          <a:bodyPr wrap="square" rtlCol="0">
            <a:spAutoFit/>
          </a:bodyPr>
          <a:lstStyle/>
          <a:p>
            <a:pPr algn="ctr"/>
            <a:r>
              <a:rPr lang="es-MX" sz="2000" b="1" dirty="0">
                <a:latin typeface="Poppins" panose="00000500000000000000"/>
              </a:rPr>
              <a:t>Secretaria de Educación</a:t>
            </a:r>
            <a:endParaRPr lang="es-CO" sz="2000" b="1" dirty="0">
              <a:latin typeface="Poppins" panose="00000500000000000000"/>
            </a:endParaRPr>
          </a:p>
        </p:txBody>
      </p:sp>
      <p:pic>
        <p:nvPicPr>
          <p:cNvPr id="3" name="Imagen 2">
            <a:extLst>
              <a:ext uri="{FF2B5EF4-FFF2-40B4-BE49-F238E27FC236}">
                <a16:creationId xmlns:a16="http://schemas.microsoft.com/office/drawing/2014/main" id="{42E76C3B-8853-44DB-DA1A-0247B7B80C7F}"/>
              </a:ext>
            </a:extLst>
          </p:cNvPr>
          <p:cNvPicPr>
            <a:picLocks noChangeAspect="1"/>
          </p:cNvPicPr>
          <p:nvPr/>
        </p:nvPicPr>
        <p:blipFill>
          <a:blip r:embed="rId5">
            <a:extLst>
              <a:ext uri="{28A0092B-C50C-407E-A947-70E740481C1C}">
                <a14:useLocalDpi xmlns:a14="http://schemas.microsoft.com/office/drawing/2010/main" val="0"/>
              </a:ext>
            </a:extLst>
          </a:blip>
          <a:srcRect l="11979" t="3786" r="75860" b="86008"/>
          <a:stretch>
            <a:fillRect/>
          </a:stretch>
        </p:blipFill>
        <p:spPr>
          <a:xfrm>
            <a:off x="10302670" y="5878331"/>
            <a:ext cx="1889330" cy="891832"/>
          </a:xfrm>
          <a:prstGeom prst="rect">
            <a:avLst/>
          </a:prstGeom>
        </p:spPr>
      </p:pic>
    </p:spTree>
    <p:extLst>
      <p:ext uri="{BB962C8B-B14F-4D97-AF65-F5344CB8AC3E}">
        <p14:creationId xmlns:p14="http://schemas.microsoft.com/office/powerpoint/2010/main" val="17611192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1"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E516581D-3E82-BF47-BA19-D98A29A148D6}"/>
              </a:ext>
            </a:extLst>
          </p:cNvPr>
          <p:cNvSpPr txBox="1"/>
          <p:nvPr/>
        </p:nvSpPr>
        <p:spPr>
          <a:xfrm>
            <a:off x="2373830" y="134080"/>
            <a:ext cx="5670712" cy="523220"/>
          </a:xfrm>
          <a:prstGeom prst="rect">
            <a:avLst/>
          </a:prstGeom>
          <a:noFill/>
        </p:spPr>
        <p:txBody>
          <a:bodyPr wrap="square" rtlCol="0">
            <a:spAutoFit/>
          </a:bodyPr>
          <a:lstStyle/>
          <a:p>
            <a:pPr algn="ctr"/>
            <a:endParaRPr lang="es-ES_tradnl" sz="2800" b="1" dirty="0">
              <a:solidFill>
                <a:schemeClr val="bg1"/>
              </a:solidFill>
              <a:latin typeface="Century Gothic" panose="020B0502020202020204" pitchFamily="34" charset="0"/>
              <a:ea typeface="Tahoma" panose="020B0604030504040204" pitchFamily="34" charset="0"/>
              <a:cs typeface="Tahoma" panose="020B0604030504040204" pitchFamily="34" charset="0"/>
            </a:endParaRPr>
          </a:p>
        </p:txBody>
      </p:sp>
      <p:sp>
        <p:nvSpPr>
          <p:cNvPr id="2" name="Rectángulo 1">
            <a:extLst>
              <a:ext uri="{FF2B5EF4-FFF2-40B4-BE49-F238E27FC236}">
                <a16:creationId xmlns:a16="http://schemas.microsoft.com/office/drawing/2014/main" id="{67A4B6F5-27AC-192F-5BB7-738B85DBC0CA}"/>
              </a:ext>
            </a:extLst>
          </p:cNvPr>
          <p:cNvSpPr/>
          <p:nvPr/>
        </p:nvSpPr>
        <p:spPr>
          <a:xfrm>
            <a:off x="-322997" y="2708028"/>
            <a:ext cx="12514997" cy="2123658"/>
          </a:xfrm>
          <a:prstGeom prst="rect">
            <a:avLst/>
          </a:prstGeom>
          <a:noFill/>
        </p:spPr>
        <p:txBody>
          <a:bodyPr wrap="square" lIns="91440" tIns="45720" rIns="91440" bIns="45720">
            <a:spAutoFit/>
          </a:bodyPr>
          <a:lstStyle/>
          <a:p>
            <a:pPr algn="ctr"/>
            <a:r>
              <a:rPr lang="es-ES" sz="4400" b="1" dirty="0">
                <a:ln w="0"/>
                <a:solidFill>
                  <a:srgbClr val="056021"/>
                </a:solidFill>
                <a:effectLst>
                  <a:outerShdw blurRad="38100" dist="19050" dir="2700000" algn="tl" rotWithShape="0">
                    <a:schemeClr val="dk1">
                      <a:alpha val="40000"/>
                    </a:schemeClr>
                  </a:outerShdw>
                </a:effectLst>
                <a:latin typeface="Poppins" panose="00000500000000000000" pitchFamily="2" charset="0"/>
                <a:cs typeface="Poppins" panose="00000500000000000000" pitchFamily="2" charset="0"/>
              </a:rPr>
              <a:t>Obligaciones</a:t>
            </a:r>
          </a:p>
          <a:p>
            <a:pPr algn="ctr"/>
            <a:r>
              <a:rPr lang="es-ES" sz="4400" b="1" dirty="0">
                <a:ln w="0"/>
                <a:solidFill>
                  <a:srgbClr val="056021"/>
                </a:solidFill>
                <a:effectLst>
                  <a:outerShdw blurRad="38100" dist="19050" dir="2700000" algn="tl" rotWithShape="0">
                    <a:schemeClr val="dk1">
                      <a:alpha val="40000"/>
                    </a:schemeClr>
                  </a:outerShdw>
                </a:effectLst>
                <a:latin typeface="Poppins" panose="00000500000000000000" pitchFamily="2" charset="0"/>
                <a:cs typeface="Poppins" panose="00000500000000000000" pitchFamily="2" charset="0"/>
              </a:rPr>
              <a:t>Contractuales </a:t>
            </a:r>
          </a:p>
          <a:p>
            <a:pPr algn="ctr"/>
            <a:r>
              <a:rPr lang="es-ES" sz="4400" b="1" dirty="0">
                <a:ln w="0"/>
                <a:solidFill>
                  <a:srgbClr val="056021"/>
                </a:solidFill>
                <a:effectLst>
                  <a:outerShdw blurRad="38100" dist="19050" dir="2700000" algn="tl" rotWithShape="0">
                    <a:schemeClr val="dk1">
                      <a:alpha val="40000"/>
                    </a:schemeClr>
                  </a:outerShdw>
                </a:effectLst>
                <a:latin typeface="Poppins" panose="00000500000000000000" pitchFamily="2" charset="0"/>
                <a:cs typeface="Poppins" panose="00000500000000000000" pitchFamily="2" charset="0"/>
              </a:rPr>
              <a:t>2026</a:t>
            </a:r>
          </a:p>
        </p:txBody>
      </p:sp>
      <p:pic>
        <p:nvPicPr>
          <p:cNvPr id="4" name="Imagen 3">
            <a:extLst>
              <a:ext uri="{FF2B5EF4-FFF2-40B4-BE49-F238E27FC236}">
                <a16:creationId xmlns:a16="http://schemas.microsoft.com/office/drawing/2014/main" id="{F0DD426E-CEF5-F559-1DCF-C9A8EE066FEB}"/>
              </a:ext>
            </a:extLst>
          </p:cNvPr>
          <p:cNvPicPr>
            <a:picLocks noChangeAspect="1"/>
          </p:cNvPicPr>
          <p:nvPr/>
        </p:nvPicPr>
        <p:blipFill>
          <a:blip r:embed="rId3">
            <a:extLst>
              <a:ext uri="{28A0092B-C50C-407E-A947-70E740481C1C}">
                <a14:useLocalDpi xmlns:a14="http://schemas.microsoft.com/office/drawing/2010/main" val="0"/>
              </a:ext>
            </a:extLst>
          </a:blip>
          <a:srcRect l="11979" t="3786" r="75860" b="86008"/>
          <a:stretch>
            <a:fillRect/>
          </a:stretch>
        </p:blipFill>
        <p:spPr>
          <a:xfrm>
            <a:off x="10302670" y="5878331"/>
            <a:ext cx="1889330" cy="891832"/>
          </a:xfrm>
          <a:prstGeom prst="rect">
            <a:avLst/>
          </a:prstGeom>
        </p:spPr>
      </p:pic>
    </p:spTree>
    <p:extLst>
      <p:ext uri="{BB962C8B-B14F-4D97-AF65-F5344CB8AC3E}">
        <p14:creationId xmlns:p14="http://schemas.microsoft.com/office/powerpoint/2010/main" val="27192041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E516581D-3E82-BF47-BA19-D98A29A148D6}"/>
              </a:ext>
            </a:extLst>
          </p:cNvPr>
          <p:cNvSpPr txBox="1"/>
          <p:nvPr/>
        </p:nvSpPr>
        <p:spPr>
          <a:xfrm>
            <a:off x="2373830" y="134080"/>
            <a:ext cx="5670712" cy="523220"/>
          </a:xfrm>
          <a:prstGeom prst="rect">
            <a:avLst/>
          </a:prstGeom>
          <a:noFill/>
        </p:spPr>
        <p:txBody>
          <a:bodyPr wrap="square" rtlCol="0">
            <a:spAutoFit/>
          </a:bodyPr>
          <a:lstStyle/>
          <a:p>
            <a:pPr algn="ctr"/>
            <a:endParaRPr lang="es-ES_tradnl" sz="2800" b="1" dirty="0">
              <a:solidFill>
                <a:schemeClr val="bg1"/>
              </a:solidFill>
              <a:latin typeface="Century Gothic" panose="020B0502020202020204" pitchFamily="34" charset="0"/>
              <a:ea typeface="Tahoma" panose="020B0604030504040204" pitchFamily="34" charset="0"/>
              <a:cs typeface="Tahoma" panose="020B0604030504040204" pitchFamily="34" charset="0"/>
            </a:endParaRPr>
          </a:p>
        </p:txBody>
      </p:sp>
      <p:pic>
        <p:nvPicPr>
          <p:cNvPr id="5" name="Imagen 4">
            <a:extLst>
              <a:ext uri="{FF2B5EF4-FFF2-40B4-BE49-F238E27FC236}">
                <a16:creationId xmlns:a16="http://schemas.microsoft.com/office/drawing/2014/main" id="{3BBE388A-886C-4668-9B25-B23B6082740B}"/>
              </a:ext>
            </a:extLst>
          </p:cNvPr>
          <p:cNvPicPr>
            <a:picLocks noChangeAspect="1"/>
          </p:cNvPicPr>
          <p:nvPr/>
        </p:nvPicPr>
        <p:blipFill rotWithShape="1">
          <a:blip r:embed="rId3"/>
          <a:srcRect l="34531" t="18704" r="36407" b="21900"/>
          <a:stretch/>
        </p:blipFill>
        <p:spPr>
          <a:xfrm>
            <a:off x="7413029" y="1191176"/>
            <a:ext cx="3054804" cy="241615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6" name="Imagen 5">
            <a:extLst>
              <a:ext uri="{FF2B5EF4-FFF2-40B4-BE49-F238E27FC236}">
                <a16:creationId xmlns:a16="http://schemas.microsoft.com/office/drawing/2014/main" id="{398F5C8B-707C-C10D-8288-76598CFF3E68}"/>
              </a:ext>
            </a:extLst>
          </p:cNvPr>
          <p:cNvPicPr>
            <a:picLocks noChangeAspect="1"/>
          </p:cNvPicPr>
          <p:nvPr/>
        </p:nvPicPr>
        <p:blipFill rotWithShape="1">
          <a:blip r:embed="rId4"/>
          <a:srcRect l="34427" t="11759" r="35417" b="22871"/>
          <a:stretch/>
        </p:blipFill>
        <p:spPr>
          <a:xfrm>
            <a:off x="7413029" y="3775727"/>
            <a:ext cx="3054804" cy="283362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3" name="Recortar rectángulo de esquina diagonal 2">
            <a:extLst>
              <a:ext uri="{FF2B5EF4-FFF2-40B4-BE49-F238E27FC236}">
                <a16:creationId xmlns:a16="http://schemas.microsoft.com/office/drawing/2014/main" id="{4275BBA4-80BC-AA03-0845-CF99AF0E717D}"/>
              </a:ext>
            </a:extLst>
          </p:cNvPr>
          <p:cNvSpPr/>
          <p:nvPr/>
        </p:nvSpPr>
        <p:spPr>
          <a:xfrm>
            <a:off x="818053" y="4974524"/>
            <a:ext cx="5445457" cy="1398896"/>
          </a:xfrm>
          <a:prstGeom prst="snip2DiagRect">
            <a:avLst/>
          </a:prstGeom>
          <a:solidFill>
            <a:schemeClr val="bg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sz="2000" b="1" dirty="0">
                <a:solidFill>
                  <a:srgbClr val="002060"/>
                </a:solidFill>
                <a:latin typeface="Poppins" panose="00000500000000000000" pitchFamily="2" charset="0"/>
                <a:cs typeface="Poppins" panose="00000500000000000000" pitchFamily="2" charset="0"/>
              </a:rPr>
              <a:t>Se deben anexar  para el informe  todos los oficios  Radicados </a:t>
            </a:r>
          </a:p>
          <a:p>
            <a:pPr algn="ctr"/>
            <a:endParaRPr lang="es-ES" dirty="0"/>
          </a:p>
        </p:txBody>
      </p:sp>
      <p:sp>
        <p:nvSpPr>
          <p:cNvPr id="12" name="CuadroTexto 11">
            <a:extLst>
              <a:ext uri="{FF2B5EF4-FFF2-40B4-BE49-F238E27FC236}">
                <a16:creationId xmlns:a16="http://schemas.microsoft.com/office/drawing/2014/main" id="{D22ACAC7-ACF7-F32C-9514-052F6C3C2A95}"/>
              </a:ext>
            </a:extLst>
          </p:cNvPr>
          <p:cNvSpPr txBox="1"/>
          <p:nvPr/>
        </p:nvSpPr>
        <p:spPr>
          <a:xfrm>
            <a:off x="818053" y="1184028"/>
            <a:ext cx="5951237" cy="3477875"/>
          </a:xfrm>
          <a:prstGeom prst="rect">
            <a:avLst/>
          </a:prstGeom>
          <a:noFill/>
        </p:spPr>
        <p:txBody>
          <a:bodyPr wrap="square">
            <a:spAutoFit/>
          </a:bodyPr>
          <a:lstStyle/>
          <a:p>
            <a:pPr algn="just"/>
            <a:r>
              <a:rPr lang="es-ES" sz="2000" dirty="0"/>
              <a:t>Realizar apoyo en las actividades administrativas en la Secretaría de Educación – Dirección de Cobertura Educativa relacionadas con las responsabilidades de reporte a la Unidad de Alimentos para Aprender y entes de control, cuando se requiera por parte del Supervisor de su contrato, así mismo atender las solicitudes y/o indicaciones del área de supervisión y coordinación del PAE como enlace de comunicación entre la Entidad y los actores municipales, atendiendo las solicitudes presentadas dentro de dos (2) días hábiles a los requerimientos realizados.</a:t>
            </a:r>
          </a:p>
        </p:txBody>
      </p:sp>
      <p:sp>
        <p:nvSpPr>
          <p:cNvPr id="30" name="CuadroTexto 29">
            <a:extLst>
              <a:ext uri="{FF2B5EF4-FFF2-40B4-BE49-F238E27FC236}">
                <a16:creationId xmlns:a16="http://schemas.microsoft.com/office/drawing/2014/main" id="{1FB60E38-A34B-AAC2-7C1E-99DC4A7A53B6}"/>
              </a:ext>
            </a:extLst>
          </p:cNvPr>
          <p:cNvSpPr txBox="1"/>
          <p:nvPr/>
        </p:nvSpPr>
        <p:spPr>
          <a:xfrm>
            <a:off x="818053" y="735998"/>
            <a:ext cx="6770101" cy="400110"/>
          </a:xfrm>
          <a:prstGeom prst="rect">
            <a:avLst/>
          </a:prstGeom>
          <a:noFill/>
        </p:spPr>
        <p:txBody>
          <a:bodyPr wrap="square">
            <a:spAutoFit/>
          </a:bodyPr>
          <a:lstStyle/>
          <a:p>
            <a:r>
              <a:rPr lang="es-ES" sz="2000" b="1" dirty="0">
                <a:solidFill>
                  <a:srgbClr val="056021"/>
                </a:solidFill>
              </a:rPr>
              <a:t>1. APOYO ADMINISTRATIVO Y REPORTE INSTITUCIONAL</a:t>
            </a:r>
          </a:p>
        </p:txBody>
      </p:sp>
      <p:pic>
        <p:nvPicPr>
          <p:cNvPr id="31" name="Imagen 30">
            <a:extLst>
              <a:ext uri="{FF2B5EF4-FFF2-40B4-BE49-F238E27FC236}">
                <a16:creationId xmlns:a16="http://schemas.microsoft.com/office/drawing/2014/main" id="{8DE5A513-8959-BA52-F9BC-931D9A2CE1E8}"/>
              </a:ext>
            </a:extLst>
          </p:cNvPr>
          <p:cNvPicPr>
            <a:picLocks noChangeAspect="1"/>
          </p:cNvPicPr>
          <p:nvPr/>
        </p:nvPicPr>
        <p:blipFill>
          <a:blip r:embed="rId5">
            <a:extLst>
              <a:ext uri="{28A0092B-C50C-407E-A947-70E740481C1C}">
                <a14:useLocalDpi xmlns:a14="http://schemas.microsoft.com/office/drawing/2010/main" val="0"/>
              </a:ext>
            </a:extLst>
          </a:blip>
          <a:srcRect l="11979" t="3786" r="75860" b="86008"/>
          <a:stretch>
            <a:fillRect/>
          </a:stretch>
        </p:blipFill>
        <p:spPr>
          <a:xfrm>
            <a:off x="10302670" y="5878331"/>
            <a:ext cx="1889330" cy="891832"/>
          </a:xfrm>
          <a:prstGeom prst="rect">
            <a:avLst/>
          </a:prstGeom>
        </p:spPr>
      </p:pic>
    </p:spTree>
    <p:extLst>
      <p:ext uri="{BB962C8B-B14F-4D97-AF65-F5344CB8AC3E}">
        <p14:creationId xmlns:p14="http://schemas.microsoft.com/office/powerpoint/2010/main" val="829169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A02E06-4C04-644E-D91D-23933F038534}"/>
            </a:ext>
          </a:extLst>
        </p:cNvPr>
        <p:cNvGrpSpPr/>
        <p:nvPr/>
      </p:nvGrpSpPr>
      <p:grpSpPr>
        <a:xfrm>
          <a:off x="0" y="0"/>
          <a:ext cx="0" cy="0"/>
          <a:chOff x="0" y="0"/>
          <a:chExt cx="0" cy="0"/>
        </a:xfrm>
      </p:grpSpPr>
      <p:sp>
        <p:nvSpPr>
          <p:cNvPr id="3" name="Recortar rectángulo de esquina diagonal 2">
            <a:extLst>
              <a:ext uri="{FF2B5EF4-FFF2-40B4-BE49-F238E27FC236}">
                <a16:creationId xmlns:a16="http://schemas.microsoft.com/office/drawing/2014/main" id="{AF3744F4-DDEB-B302-206B-30A45672C0DE}"/>
              </a:ext>
            </a:extLst>
          </p:cNvPr>
          <p:cNvSpPr/>
          <p:nvPr/>
        </p:nvSpPr>
        <p:spPr>
          <a:xfrm>
            <a:off x="818053" y="5254390"/>
            <a:ext cx="5445457" cy="1398896"/>
          </a:xfrm>
          <a:prstGeom prst="snip2DiagRect">
            <a:avLst/>
          </a:prstGeom>
          <a:solidFill>
            <a:schemeClr val="bg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sz="2000" b="1" dirty="0">
                <a:solidFill>
                  <a:srgbClr val="002060"/>
                </a:solidFill>
                <a:latin typeface="Poppins" panose="00000500000000000000" pitchFamily="2" charset="0"/>
                <a:cs typeface="Poppins" panose="00000500000000000000" pitchFamily="2" charset="0"/>
              </a:rPr>
              <a:t>Se deben anexar  para el informe  </a:t>
            </a:r>
          </a:p>
          <a:p>
            <a:pPr algn="ctr"/>
            <a:r>
              <a:rPr lang="es-419" sz="2000" b="1" dirty="0">
                <a:solidFill>
                  <a:srgbClr val="002060"/>
                </a:solidFill>
                <a:latin typeface="Poppins" panose="00000500000000000000" pitchFamily="2" charset="0"/>
                <a:cs typeface="Poppins" panose="00000500000000000000" pitchFamily="2" charset="0"/>
              </a:rPr>
              <a:t>4 Formatos  Excel visita  a bodegas </a:t>
            </a:r>
          </a:p>
          <a:p>
            <a:pPr algn="ctr"/>
            <a:r>
              <a:rPr lang="es-419" sz="2000" b="1" dirty="0">
                <a:solidFill>
                  <a:srgbClr val="002060"/>
                </a:solidFill>
                <a:latin typeface="Poppins" panose="00000500000000000000" pitchFamily="2" charset="0"/>
                <a:cs typeface="Poppins" panose="00000500000000000000" pitchFamily="2" charset="0"/>
              </a:rPr>
              <a:t>Formato de Firmas</a:t>
            </a:r>
            <a:endParaRPr lang="es-ES" dirty="0"/>
          </a:p>
        </p:txBody>
      </p:sp>
      <p:sp>
        <p:nvSpPr>
          <p:cNvPr id="12" name="CuadroTexto 11">
            <a:extLst>
              <a:ext uri="{FF2B5EF4-FFF2-40B4-BE49-F238E27FC236}">
                <a16:creationId xmlns:a16="http://schemas.microsoft.com/office/drawing/2014/main" id="{A58460E6-D595-1426-43D4-26C3AFF54E16}"/>
              </a:ext>
            </a:extLst>
          </p:cNvPr>
          <p:cNvSpPr txBox="1"/>
          <p:nvPr/>
        </p:nvSpPr>
        <p:spPr>
          <a:xfrm>
            <a:off x="818053" y="1184028"/>
            <a:ext cx="5951237" cy="4093428"/>
          </a:xfrm>
          <a:prstGeom prst="rect">
            <a:avLst/>
          </a:prstGeom>
          <a:noFill/>
        </p:spPr>
        <p:txBody>
          <a:bodyPr wrap="square">
            <a:spAutoFit/>
          </a:bodyPr>
          <a:lstStyle/>
          <a:p>
            <a:pPr algn="just"/>
            <a:r>
              <a:rPr lang="es-ES" sz="2000" dirty="0"/>
              <a:t>Prestar los servicios de apoyo a la supervisión en el PAE, realizando una (1) visita semanal a los centros de acopio municipales del operador o a la bodega principal del mismo, o durante las jornadas de entrega de insumo semanal en punto, para verificar mediante la aplicación de formatos establecidos por la Entidad, las condiciones de almacenamiento de producto, la fecha de vencimiento, empaque de la ración alimentaria, condiciones higiénicas del personal manipulador de alimentos o el encargado de entrega, recepción, conservación, manejo, procesamiento y distribución de los alimentos suministrados y demás aspectos higiénico sanitarios.</a:t>
            </a:r>
          </a:p>
        </p:txBody>
      </p:sp>
      <p:pic>
        <p:nvPicPr>
          <p:cNvPr id="2" name="Imagen 1">
            <a:extLst>
              <a:ext uri="{FF2B5EF4-FFF2-40B4-BE49-F238E27FC236}">
                <a16:creationId xmlns:a16="http://schemas.microsoft.com/office/drawing/2014/main" id="{5F89C5AE-C907-80B5-8609-C35353B8C1F3}"/>
              </a:ext>
            </a:extLst>
          </p:cNvPr>
          <p:cNvPicPr>
            <a:picLocks noChangeAspect="1"/>
          </p:cNvPicPr>
          <p:nvPr/>
        </p:nvPicPr>
        <p:blipFill rotWithShape="1">
          <a:blip r:embed="rId3"/>
          <a:srcRect l="937" t="22501" r="48750" b="4501"/>
          <a:stretch/>
        </p:blipFill>
        <p:spPr>
          <a:xfrm>
            <a:off x="7588154" y="1353988"/>
            <a:ext cx="3278410" cy="244008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4" name="Imagen 3">
            <a:extLst>
              <a:ext uri="{FF2B5EF4-FFF2-40B4-BE49-F238E27FC236}">
                <a16:creationId xmlns:a16="http://schemas.microsoft.com/office/drawing/2014/main" id="{64990BA3-6597-0DB6-BEC5-36C91140A297}"/>
              </a:ext>
            </a:extLst>
          </p:cNvPr>
          <p:cNvPicPr>
            <a:picLocks noChangeAspect="1"/>
          </p:cNvPicPr>
          <p:nvPr/>
        </p:nvPicPr>
        <p:blipFill rotWithShape="1">
          <a:blip r:embed="rId4"/>
          <a:srcRect l="1302" t="22870" r="47187" b="5116"/>
          <a:stretch/>
        </p:blipFill>
        <p:spPr>
          <a:xfrm>
            <a:off x="7588154" y="3928132"/>
            <a:ext cx="3264286" cy="272515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8" name="CuadroTexto 7">
            <a:extLst>
              <a:ext uri="{FF2B5EF4-FFF2-40B4-BE49-F238E27FC236}">
                <a16:creationId xmlns:a16="http://schemas.microsoft.com/office/drawing/2014/main" id="{74D9D905-E52B-C270-F6C5-B72E0E660E11}"/>
              </a:ext>
            </a:extLst>
          </p:cNvPr>
          <p:cNvSpPr txBox="1"/>
          <p:nvPr/>
        </p:nvSpPr>
        <p:spPr>
          <a:xfrm>
            <a:off x="818053" y="646102"/>
            <a:ext cx="6770101" cy="707886"/>
          </a:xfrm>
          <a:prstGeom prst="rect">
            <a:avLst/>
          </a:prstGeom>
          <a:noFill/>
        </p:spPr>
        <p:txBody>
          <a:bodyPr wrap="square">
            <a:spAutoFit/>
          </a:bodyPr>
          <a:lstStyle/>
          <a:p>
            <a:r>
              <a:rPr lang="es-ES" sz="2000" b="1" dirty="0">
                <a:solidFill>
                  <a:srgbClr val="056021"/>
                </a:solidFill>
              </a:rPr>
              <a:t>2. SUPERVISIÓN EN CENTROS DE ACOPIO</a:t>
            </a:r>
          </a:p>
          <a:p>
            <a:endParaRPr lang="es-ES" sz="2000" dirty="0">
              <a:solidFill>
                <a:srgbClr val="056021"/>
              </a:solidFill>
            </a:endParaRPr>
          </a:p>
        </p:txBody>
      </p:sp>
      <p:pic>
        <p:nvPicPr>
          <p:cNvPr id="11" name="Imagen 10">
            <a:extLst>
              <a:ext uri="{FF2B5EF4-FFF2-40B4-BE49-F238E27FC236}">
                <a16:creationId xmlns:a16="http://schemas.microsoft.com/office/drawing/2014/main" id="{A12D9C6B-291F-4FDC-884E-A2CCB18B5575}"/>
              </a:ext>
            </a:extLst>
          </p:cNvPr>
          <p:cNvPicPr>
            <a:picLocks noChangeAspect="1"/>
          </p:cNvPicPr>
          <p:nvPr/>
        </p:nvPicPr>
        <p:blipFill>
          <a:blip r:embed="rId5">
            <a:extLst>
              <a:ext uri="{28A0092B-C50C-407E-A947-70E740481C1C}">
                <a14:useLocalDpi xmlns:a14="http://schemas.microsoft.com/office/drawing/2010/main" val="0"/>
              </a:ext>
            </a:extLst>
          </a:blip>
          <a:srcRect l="11979" t="3786" r="75860" b="86008"/>
          <a:stretch>
            <a:fillRect/>
          </a:stretch>
        </p:blipFill>
        <p:spPr>
          <a:xfrm>
            <a:off x="10302670" y="5878331"/>
            <a:ext cx="1889330" cy="891832"/>
          </a:xfrm>
          <a:prstGeom prst="rect">
            <a:avLst/>
          </a:prstGeom>
        </p:spPr>
      </p:pic>
    </p:spTree>
    <p:extLst>
      <p:ext uri="{BB962C8B-B14F-4D97-AF65-F5344CB8AC3E}">
        <p14:creationId xmlns:p14="http://schemas.microsoft.com/office/powerpoint/2010/main" val="27469129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E71F2-F6B0-39FE-E2AE-48280133BD51}"/>
            </a:ext>
          </a:extLst>
        </p:cNvPr>
        <p:cNvGrpSpPr/>
        <p:nvPr/>
      </p:nvGrpSpPr>
      <p:grpSpPr>
        <a:xfrm>
          <a:off x="0" y="0"/>
          <a:ext cx="0" cy="0"/>
          <a:chOff x="0" y="0"/>
          <a:chExt cx="0" cy="0"/>
        </a:xfrm>
      </p:grpSpPr>
      <p:sp>
        <p:nvSpPr>
          <p:cNvPr id="3" name="Recortar rectángulo de esquina diagonal 2">
            <a:extLst>
              <a:ext uri="{FF2B5EF4-FFF2-40B4-BE49-F238E27FC236}">
                <a16:creationId xmlns:a16="http://schemas.microsoft.com/office/drawing/2014/main" id="{6922B2DB-132D-8420-08B6-C1562F2A058F}"/>
              </a:ext>
            </a:extLst>
          </p:cNvPr>
          <p:cNvSpPr/>
          <p:nvPr/>
        </p:nvSpPr>
        <p:spPr>
          <a:xfrm>
            <a:off x="818053" y="5254390"/>
            <a:ext cx="5445457" cy="1398896"/>
          </a:xfrm>
          <a:prstGeom prst="snip2DiagRect">
            <a:avLst/>
          </a:prstGeom>
          <a:solidFill>
            <a:schemeClr val="bg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b="1" dirty="0">
                <a:solidFill>
                  <a:srgbClr val="002060"/>
                </a:solidFill>
                <a:latin typeface="Poppins" panose="00000500000000000000" pitchFamily="2" charset="0"/>
                <a:cs typeface="Poppins" panose="00000500000000000000" pitchFamily="2" charset="0"/>
              </a:rPr>
              <a:t>Se deben anexar  para el informe  </a:t>
            </a:r>
          </a:p>
          <a:p>
            <a:pPr algn="ctr"/>
            <a:r>
              <a:rPr lang="es-419" b="1" dirty="0">
                <a:solidFill>
                  <a:srgbClr val="002060"/>
                </a:solidFill>
                <a:latin typeface="Poppins" panose="00000500000000000000" pitchFamily="2" charset="0"/>
                <a:cs typeface="Poppins" panose="00000500000000000000" pitchFamily="2" charset="0"/>
              </a:rPr>
              <a:t>(30) Formatos  Excel visita  a I.E </a:t>
            </a:r>
          </a:p>
          <a:p>
            <a:pPr algn="ctr"/>
            <a:r>
              <a:rPr lang="es-419" b="1" dirty="0">
                <a:solidFill>
                  <a:srgbClr val="002060"/>
                </a:solidFill>
                <a:latin typeface="Poppins" panose="00000500000000000000" pitchFamily="2" charset="0"/>
                <a:cs typeface="Poppins" panose="00000500000000000000" pitchFamily="2" charset="0"/>
              </a:rPr>
              <a:t>Formato de Firmas </a:t>
            </a:r>
          </a:p>
          <a:p>
            <a:pPr algn="ctr"/>
            <a:endParaRPr lang="es-ES" dirty="0"/>
          </a:p>
        </p:txBody>
      </p:sp>
      <p:sp>
        <p:nvSpPr>
          <p:cNvPr id="12" name="CuadroTexto 11">
            <a:extLst>
              <a:ext uri="{FF2B5EF4-FFF2-40B4-BE49-F238E27FC236}">
                <a16:creationId xmlns:a16="http://schemas.microsoft.com/office/drawing/2014/main" id="{A54A5B83-CF95-2808-F801-6609D7901B6A}"/>
              </a:ext>
            </a:extLst>
          </p:cNvPr>
          <p:cNvSpPr txBox="1"/>
          <p:nvPr/>
        </p:nvSpPr>
        <p:spPr>
          <a:xfrm>
            <a:off x="818053" y="1184028"/>
            <a:ext cx="5951237" cy="3170099"/>
          </a:xfrm>
          <a:prstGeom prst="rect">
            <a:avLst/>
          </a:prstGeom>
          <a:noFill/>
        </p:spPr>
        <p:txBody>
          <a:bodyPr wrap="square">
            <a:spAutoFit/>
          </a:bodyPr>
          <a:lstStyle/>
          <a:p>
            <a:pPr algn="just"/>
            <a:r>
              <a:rPr lang="es-ES" sz="2000" dirty="0"/>
              <a:t>Prestar los servicios de apoyo a la supervisión en el PAE en las áreas rurales y urbanas del municipio asignado, realizando mínimo treinta (30) visitas mensuales a diferentes establecimientos y sedes educativas del sector oficial, para aplicar los formatos establecidos por la Entidad, dirigidos al seguimiento de las condiciones higiénico sanitarias de las unidades y al diagnóstico de infraestructura, dotación y menaje de tales espacios y estandarización y calidad de raciones.</a:t>
            </a:r>
          </a:p>
          <a:p>
            <a:pPr algn="just"/>
            <a:endParaRPr lang="es-ES" sz="2000" dirty="0"/>
          </a:p>
        </p:txBody>
      </p:sp>
      <p:sp>
        <p:nvSpPr>
          <p:cNvPr id="7" name="CuadroTexto 6">
            <a:extLst>
              <a:ext uri="{FF2B5EF4-FFF2-40B4-BE49-F238E27FC236}">
                <a16:creationId xmlns:a16="http://schemas.microsoft.com/office/drawing/2014/main" id="{983D6F67-2054-D65B-32D0-B0C4BEBD35EC}"/>
              </a:ext>
            </a:extLst>
          </p:cNvPr>
          <p:cNvSpPr txBox="1"/>
          <p:nvPr/>
        </p:nvSpPr>
        <p:spPr>
          <a:xfrm>
            <a:off x="818053" y="633231"/>
            <a:ext cx="7246960" cy="707886"/>
          </a:xfrm>
          <a:prstGeom prst="rect">
            <a:avLst/>
          </a:prstGeom>
          <a:noFill/>
        </p:spPr>
        <p:txBody>
          <a:bodyPr wrap="square">
            <a:spAutoFit/>
          </a:bodyPr>
          <a:lstStyle/>
          <a:p>
            <a:r>
              <a:rPr lang="es-ES" sz="2000" b="1" dirty="0">
                <a:solidFill>
                  <a:srgbClr val="056021"/>
                </a:solidFill>
              </a:rPr>
              <a:t>3. SEGUIMIENTO TÉCNICO A SEDES URBANAS Y RURALES</a:t>
            </a:r>
          </a:p>
          <a:p>
            <a:endParaRPr lang="es-ES" sz="2000" dirty="0"/>
          </a:p>
        </p:txBody>
      </p:sp>
      <p:pic>
        <p:nvPicPr>
          <p:cNvPr id="9" name="Imagen 8">
            <a:extLst>
              <a:ext uri="{FF2B5EF4-FFF2-40B4-BE49-F238E27FC236}">
                <a16:creationId xmlns:a16="http://schemas.microsoft.com/office/drawing/2014/main" id="{885AC370-EDA2-913D-A55D-FE47902F5116}"/>
              </a:ext>
            </a:extLst>
          </p:cNvPr>
          <p:cNvPicPr>
            <a:picLocks noChangeAspect="1"/>
          </p:cNvPicPr>
          <p:nvPr/>
        </p:nvPicPr>
        <p:blipFill rotWithShape="1">
          <a:blip r:embed="rId3"/>
          <a:srcRect l="1094" t="22593" r="46510" b="8026"/>
          <a:stretch/>
        </p:blipFill>
        <p:spPr>
          <a:xfrm>
            <a:off x="7664822" y="3879131"/>
            <a:ext cx="3211677" cy="239221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0" name="Imagen 9">
            <a:extLst>
              <a:ext uri="{FF2B5EF4-FFF2-40B4-BE49-F238E27FC236}">
                <a16:creationId xmlns:a16="http://schemas.microsoft.com/office/drawing/2014/main" id="{46DB456A-1610-642A-BB58-89DF8B14B548}"/>
              </a:ext>
            </a:extLst>
          </p:cNvPr>
          <p:cNvPicPr>
            <a:picLocks noChangeAspect="1"/>
          </p:cNvPicPr>
          <p:nvPr/>
        </p:nvPicPr>
        <p:blipFill rotWithShape="1">
          <a:blip r:embed="rId4"/>
          <a:srcRect l="937" t="22500" r="38021" b="12573"/>
          <a:stretch/>
        </p:blipFill>
        <p:spPr>
          <a:xfrm>
            <a:off x="7664822" y="1036782"/>
            <a:ext cx="3228478" cy="239221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3" name="Imagen 12">
            <a:extLst>
              <a:ext uri="{FF2B5EF4-FFF2-40B4-BE49-F238E27FC236}">
                <a16:creationId xmlns:a16="http://schemas.microsoft.com/office/drawing/2014/main" id="{8FD74983-4658-4692-DC00-D979831AA39E}"/>
              </a:ext>
            </a:extLst>
          </p:cNvPr>
          <p:cNvPicPr>
            <a:picLocks noChangeAspect="1"/>
          </p:cNvPicPr>
          <p:nvPr/>
        </p:nvPicPr>
        <p:blipFill>
          <a:blip r:embed="rId5">
            <a:extLst>
              <a:ext uri="{28A0092B-C50C-407E-A947-70E740481C1C}">
                <a14:useLocalDpi xmlns:a14="http://schemas.microsoft.com/office/drawing/2010/main" val="0"/>
              </a:ext>
            </a:extLst>
          </a:blip>
          <a:srcRect l="11979" t="3786" r="75860" b="86008"/>
          <a:stretch>
            <a:fillRect/>
          </a:stretch>
        </p:blipFill>
        <p:spPr>
          <a:xfrm>
            <a:off x="10302670" y="5891979"/>
            <a:ext cx="1889330" cy="891832"/>
          </a:xfrm>
          <a:prstGeom prst="rect">
            <a:avLst/>
          </a:prstGeom>
        </p:spPr>
      </p:pic>
      <p:pic>
        <p:nvPicPr>
          <p:cNvPr id="14" name="Imagen 13">
            <a:extLst>
              <a:ext uri="{FF2B5EF4-FFF2-40B4-BE49-F238E27FC236}">
                <a16:creationId xmlns:a16="http://schemas.microsoft.com/office/drawing/2014/main" id="{2ABFF187-5573-9136-65F7-E761EABF38F9}"/>
              </a:ext>
            </a:extLst>
          </p:cNvPr>
          <p:cNvPicPr>
            <a:picLocks noChangeAspect="1"/>
          </p:cNvPicPr>
          <p:nvPr/>
        </p:nvPicPr>
        <p:blipFill>
          <a:blip r:embed="rId5">
            <a:extLst>
              <a:ext uri="{28A0092B-C50C-407E-A947-70E740481C1C}">
                <a14:useLocalDpi xmlns:a14="http://schemas.microsoft.com/office/drawing/2010/main" val="0"/>
              </a:ext>
            </a:extLst>
          </a:blip>
          <a:srcRect l="11979" t="3786" r="75860" b="86008"/>
          <a:stretch>
            <a:fillRect/>
          </a:stretch>
        </p:blipFill>
        <p:spPr>
          <a:xfrm>
            <a:off x="10302670" y="5878331"/>
            <a:ext cx="1889330" cy="891832"/>
          </a:xfrm>
          <a:prstGeom prst="rect">
            <a:avLst/>
          </a:prstGeom>
        </p:spPr>
      </p:pic>
    </p:spTree>
    <p:extLst>
      <p:ext uri="{BB962C8B-B14F-4D97-AF65-F5344CB8AC3E}">
        <p14:creationId xmlns:p14="http://schemas.microsoft.com/office/powerpoint/2010/main" val="12466357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a:extLst>
            <a:ext uri="{FF2B5EF4-FFF2-40B4-BE49-F238E27FC236}">
              <a16:creationId xmlns:a16="http://schemas.microsoft.com/office/drawing/2014/main" id="{836A713F-5568-631F-6217-99EC8A53BE72}"/>
            </a:ext>
          </a:extLst>
        </p:cNvPr>
        <p:cNvGrpSpPr/>
        <p:nvPr/>
      </p:nvGrpSpPr>
      <p:grpSpPr>
        <a:xfrm>
          <a:off x="0" y="0"/>
          <a:ext cx="0" cy="0"/>
          <a:chOff x="0" y="0"/>
          <a:chExt cx="0" cy="0"/>
        </a:xfrm>
      </p:grpSpPr>
      <p:sp>
        <p:nvSpPr>
          <p:cNvPr id="3" name="Recortar rectángulo de esquina diagonal 2">
            <a:extLst>
              <a:ext uri="{FF2B5EF4-FFF2-40B4-BE49-F238E27FC236}">
                <a16:creationId xmlns:a16="http://schemas.microsoft.com/office/drawing/2014/main" id="{C3EBA8CE-22DD-983E-FAB2-A04C81D3AA97}"/>
              </a:ext>
            </a:extLst>
          </p:cNvPr>
          <p:cNvSpPr/>
          <p:nvPr/>
        </p:nvSpPr>
        <p:spPr>
          <a:xfrm>
            <a:off x="483034" y="4433001"/>
            <a:ext cx="5445457" cy="1398896"/>
          </a:xfrm>
          <a:prstGeom prst="snip2DiagRect">
            <a:avLst/>
          </a:prstGeom>
          <a:solidFill>
            <a:schemeClr val="bg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b="1" dirty="0">
                <a:solidFill>
                  <a:srgbClr val="002060"/>
                </a:solidFill>
                <a:latin typeface="Poppins" panose="00000500000000000000" pitchFamily="2" charset="0"/>
                <a:cs typeface="Poppins" panose="00000500000000000000" pitchFamily="2" charset="0"/>
              </a:rPr>
              <a:t>Se deben anexar  para el informe  Cronograma  proyectado  +Pantallazo envió correo  </a:t>
            </a:r>
          </a:p>
          <a:p>
            <a:pPr algn="ctr"/>
            <a:endParaRPr lang="es-ES" dirty="0"/>
          </a:p>
        </p:txBody>
      </p:sp>
      <p:sp>
        <p:nvSpPr>
          <p:cNvPr id="12" name="CuadroTexto 11">
            <a:extLst>
              <a:ext uri="{FF2B5EF4-FFF2-40B4-BE49-F238E27FC236}">
                <a16:creationId xmlns:a16="http://schemas.microsoft.com/office/drawing/2014/main" id="{D7E69BF6-66AF-2824-C600-480553DFD7CA}"/>
              </a:ext>
            </a:extLst>
          </p:cNvPr>
          <p:cNvSpPr txBox="1"/>
          <p:nvPr/>
        </p:nvSpPr>
        <p:spPr>
          <a:xfrm>
            <a:off x="818053" y="1170380"/>
            <a:ext cx="4095141" cy="2862322"/>
          </a:xfrm>
          <a:prstGeom prst="rect">
            <a:avLst/>
          </a:prstGeom>
          <a:noFill/>
        </p:spPr>
        <p:txBody>
          <a:bodyPr wrap="square">
            <a:spAutoFit/>
          </a:bodyPr>
          <a:lstStyle/>
          <a:p>
            <a:pPr algn="just"/>
            <a:r>
              <a:rPr lang="es-ES" sz="2000" dirty="0"/>
              <a:t>Suministrar mensualmente, vía correo electrónico, cronograma de actividades al área de coordinación del Programa de Alimentación Escolar PAE, especificando las visitas a realizar de seguimiento a las diferentes instituciones y sedes del Departamento de Risaralda.</a:t>
            </a:r>
          </a:p>
          <a:p>
            <a:pPr algn="just"/>
            <a:endParaRPr lang="es-ES" sz="2000" dirty="0"/>
          </a:p>
        </p:txBody>
      </p:sp>
      <p:sp>
        <p:nvSpPr>
          <p:cNvPr id="7" name="CuadroTexto 6">
            <a:extLst>
              <a:ext uri="{FF2B5EF4-FFF2-40B4-BE49-F238E27FC236}">
                <a16:creationId xmlns:a16="http://schemas.microsoft.com/office/drawing/2014/main" id="{A1CB3861-1A02-A8FB-5C44-F6E5367ECD82}"/>
              </a:ext>
            </a:extLst>
          </p:cNvPr>
          <p:cNvSpPr txBox="1"/>
          <p:nvPr/>
        </p:nvSpPr>
        <p:spPr>
          <a:xfrm>
            <a:off x="818053" y="633231"/>
            <a:ext cx="7246960" cy="1015663"/>
          </a:xfrm>
          <a:prstGeom prst="rect">
            <a:avLst/>
          </a:prstGeom>
          <a:noFill/>
        </p:spPr>
        <p:txBody>
          <a:bodyPr wrap="square">
            <a:spAutoFit/>
          </a:bodyPr>
          <a:lstStyle/>
          <a:p>
            <a:r>
              <a:rPr lang="es-ES" sz="2000" b="1" dirty="0">
                <a:solidFill>
                  <a:srgbClr val="056021"/>
                </a:solidFill>
              </a:rPr>
              <a:t>4. CRONOGRAMA MENSUAL DE VISITAS</a:t>
            </a:r>
          </a:p>
          <a:p>
            <a:endParaRPr lang="es-ES" sz="2000" b="1" dirty="0">
              <a:solidFill>
                <a:srgbClr val="056021"/>
              </a:solidFill>
            </a:endParaRPr>
          </a:p>
          <a:p>
            <a:endParaRPr lang="es-ES" sz="2000" dirty="0"/>
          </a:p>
        </p:txBody>
      </p:sp>
      <p:pic>
        <p:nvPicPr>
          <p:cNvPr id="2" name="Imagen 1">
            <a:extLst>
              <a:ext uri="{FF2B5EF4-FFF2-40B4-BE49-F238E27FC236}">
                <a16:creationId xmlns:a16="http://schemas.microsoft.com/office/drawing/2014/main" id="{F117A137-5222-0F92-0270-4E7306B8D577}"/>
              </a:ext>
            </a:extLst>
          </p:cNvPr>
          <p:cNvPicPr>
            <a:picLocks noChangeAspect="1"/>
          </p:cNvPicPr>
          <p:nvPr/>
        </p:nvPicPr>
        <p:blipFill rotWithShape="1">
          <a:blip r:embed="rId5"/>
          <a:srcRect l="1406" t="22684" r="40000" b="6436"/>
          <a:stretch/>
        </p:blipFill>
        <p:spPr>
          <a:xfrm>
            <a:off x="6263510" y="1648894"/>
            <a:ext cx="5723498" cy="450376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5" name="Imagen 4">
            <a:extLst>
              <a:ext uri="{FF2B5EF4-FFF2-40B4-BE49-F238E27FC236}">
                <a16:creationId xmlns:a16="http://schemas.microsoft.com/office/drawing/2014/main" id="{40F8BF5C-6092-E304-820A-B75279B6B046}"/>
              </a:ext>
            </a:extLst>
          </p:cNvPr>
          <p:cNvPicPr>
            <a:picLocks noChangeAspect="1"/>
          </p:cNvPicPr>
          <p:nvPr/>
        </p:nvPicPr>
        <p:blipFill>
          <a:blip r:embed="rId6">
            <a:extLst>
              <a:ext uri="{28A0092B-C50C-407E-A947-70E740481C1C}">
                <a14:useLocalDpi xmlns:a14="http://schemas.microsoft.com/office/drawing/2010/main" val="0"/>
              </a:ext>
            </a:extLst>
          </a:blip>
          <a:srcRect l="11979" t="3786" r="75860" b="86008"/>
          <a:stretch>
            <a:fillRect/>
          </a:stretch>
        </p:blipFill>
        <p:spPr>
          <a:xfrm>
            <a:off x="10302670" y="5878331"/>
            <a:ext cx="1889330" cy="891832"/>
          </a:xfrm>
          <a:prstGeom prst="rect">
            <a:avLst/>
          </a:prstGeom>
        </p:spPr>
      </p:pic>
    </p:spTree>
    <p:extLst>
      <p:ext uri="{BB962C8B-B14F-4D97-AF65-F5344CB8AC3E}">
        <p14:creationId xmlns:p14="http://schemas.microsoft.com/office/powerpoint/2010/main" val="194419628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6E6E5-B35A-EE31-03FE-7340810488B8}"/>
            </a:ext>
          </a:extLst>
        </p:cNvPr>
        <p:cNvGrpSpPr/>
        <p:nvPr/>
      </p:nvGrpSpPr>
      <p:grpSpPr>
        <a:xfrm>
          <a:off x="0" y="0"/>
          <a:ext cx="0" cy="0"/>
          <a:chOff x="0" y="0"/>
          <a:chExt cx="0" cy="0"/>
        </a:xfrm>
      </p:grpSpPr>
      <p:sp>
        <p:nvSpPr>
          <p:cNvPr id="3" name="Recortar rectángulo de esquina diagonal 2">
            <a:extLst>
              <a:ext uri="{FF2B5EF4-FFF2-40B4-BE49-F238E27FC236}">
                <a16:creationId xmlns:a16="http://schemas.microsoft.com/office/drawing/2014/main" id="{C0A5CC6F-7BB1-876B-FFA0-3B2B8F6288EF}"/>
              </a:ext>
            </a:extLst>
          </p:cNvPr>
          <p:cNvSpPr/>
          <p:nvPr/>
        </p:nvSpPr>
        <p:spPr>
          <a:xfrm>
            <a:off x="483034" y="4988172"/>
            <a:ext cx="5445457" cy="1398896"/>
          </a:xfrm>
          <a:prstGeom prst="snip2DiagRect">
            <a:avLst/>
          </a:prstGeom>
          <a:solidFill>
            <a:schemeClr val="bg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b="1" dirty="0">
                <a:solidFill>
                  <a:srgbClr val="002060"/>
                </a:solidFill>
                <a:latin typeface="Poppins" panose="00000500000000000000" pitchFamily="2" charset="0"/>
                <a:cs typeface="Poppins" panose="00000500000000000000" pitchFamily="2" charset="0"/>
              </a:rPr>
              <a:t>Se deben anexar  para el informe  </a:t>
            </a:r>
          </a:p>
          <a:p>
            <a:pPr algn="ctr"/>
            <a:r>
              <a:rPr lang="es-419" b="1" dirty="0">
                <a:solidFill>
                  <a:srgbClr val="002060"/>
                </a:solidFill>
                <a:latin typeface="Poppins" panose="00000500000000000000" pitchFamily="2" charset="0"/>
                <a:cs typeface="Poppins" panose="00000500000000000000" pitchFamily="2" charset="0"/>
              </a:rPr>
              <a:t>(1) Formato Escaneado con las firmas correspondientes   de la  verificación realizada a</a:t>
            </a:r>
          </a:p>
          <a:p>
            <a:pPr algn="ctr"/>
            <a:endParaRPr lang="es-ES" dirty="0"/>
          </a:p>
        </p:txBody>
      </p:sp>
      <p:sp>
        <p:nvSpPr>
          <p:cNvPr id="12" name="CuadroTexto 11">
            <a:extLst>
              <a:ext uri="{FF2B5EF4-FFF2-40B4-BE49-F238E27FC236}">
                <a16:creationId xmlns:a16="http://schemas.microsoft.com/office/drawing/2014/main" id="{1034AC4B-CA40-FBDC-A5AD-933F762A1BEE}"/>
              </a:ext>
            </a:extLst>
          </p:cNvPr>
          <p:cNvSpPr txBox="1"/>
          <p:nvPr/>
        </p:nvSpPr>
        <p:spPr>
          <a:xfrm>
            <a:off x="818053" y="1170380"/>
            <a:ext cx="4880673" cy="3477875"/>
          </a:xfrm>
          <a:prstGeom prst="rect">
            <a:avLst/>
          </a:prstGeom>
          <a:noFill/>
        </p:spPr>
        <p:txBody>
          <a:bodyPr wrap="square">
            <a:spAutoFit/>
          </a:bodyPr>
          <a:lstStyle/>
          <a:p>
            <a:pPr algn="just"/>
            <a:r>
              <a:rPr lang="es-ES" sz="2000" dirty="0"/>
              <a:t>Entregar mensualmente mínimo diez (10) formatos de verificación de población atendida diligenciados de acuerdo a lo establecido por el Departamento de Risaralda, como insumo de seguimiento al cumplimiento de los criterios de priorización y focalización determinados para cada modalidad de suministro, teniendo en cuenta los lineamientos técnico-administrativos determinados en la Resolución No. 0335 de 2021</a:t>
            </a:r>
          </a:p>
        </p:txBody>
      </p:sp>
      <p:sp>
        <p:nvSpPr>
          <p:cNvPr id="7" name="CuadroTexto 6">
            <a:extLst>
              <a:ext uri="{FF2B5EF4-FFF2-40B4-BE49-F238E27FC236}">
                <a16:creationId xmlns:a16="http://schemas.microsoft.com/office/drawing/2014/main" id="{2C1BC441-33D6-1430-0E97-ED0AF09665F7}"/>
              </a:ext>
            </a:extLst>
          </p:cNvPr>
          <p:cNvSpPr txBox="1"/>
          <p:nvPr/>
        </p:nvSpPr>
        <p:spPr>
          <a:xfrm>
            <a:off x="818053" y="633231"/>
            <a:ext cx="7246960" cy="1015663"/>
          </a:xfrm>
          <a:prstGeom prst="rect">
            <a:avLst/>
          </a:prstGeom>
          <a:noFill/>
        </p:spPr>
        <p:txBody>
          <a:bodyPr wrap="square">
            <a:spAutoFit/>
          </a:bodyPr>
          <a:lstStyle/>
          <a:p>
            <a:r>
              <a:rPr lang="es-ES" sz="2000" b="1" dirty="0">
                <a:solidFill>
                  <a:srgbClr val="056021"/>
                </a:solidFill>
              </a:rPr>
              <a:t>5. CONTROL DE COBERTURA</a:t>
            </a:r>
          </a:p>
          <a:p>
            <a:endParaRPr lang="es-ES" sz="2000" b="1" dirty="0">
              <a:solidFill>
                <a:srgbClr val="056021"/>
              </a:solidFill>
            </a:endParaRPr>
          </a:p>
          <a:p>
            <a:endParaRPr lang="es-ES" sz="2000" dirty="0"/>
          </a:p>
        </p:txBody>
      </p:sp>
      <p:pic>
        <p:nvPicPr>
          <p:cNvPr id="4" name="Imagen 3">
            <a:extLst>
              <a:ext uri="{FF2B5EF4-FFF2-40B4-BE49-F238E27FC236}">
                <a16:creationId xmlns:a16="http://schemas.microsoft.com/office/drawing/2014/main" id="{ABA4B7B7-573C-CA61-3676-1B8D8E078655}"/>
              </a:ext>
            </a:extLst>
          </p:cNvPr>
          <p:cNvPicPr>
            <a:picLocks noChangeAspect="1"/>
          </p:cNvPicPr>
          <p:nvPr/>
        </p:nvPicPr>
        <p:blipFill rotWithShape="1">
          <a:blip r:embed="rId3"/>
          <a:srcRect l="1042" t="22593" r="64948" b="4564"/>
          <a:stretch/>
        </p:blipFill>
        <p:spPr>
          <a:xfrm>
            <a:off x="6493275" y="1648894"/>
            <a:ext cx="5445457" cy="473817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5" name="Imagen 4">
            <a:extLst>
              <a:ext uri="{FF2B5EF4-FFF2-40B4-BE49-F238E27FC236}">
                <a16:creationId xmlns:a16="http://schemas.microsoft.com/office/drawing/2014/main" id="{546EF0EE-73A2-B3CC-253D-405F7DF4A770}"/>
              </a:ext>
            </a:extLst>
          </p:cNvPr>
          <p:cNvPicPr>
            <a:picLocks noChangeAspect="1"/>
          </p:cNvPicPr>
          <p:nvPr/>
        </p:nvPicPr>
        <p:blipFill>
          <a:blip r:embed="rId4">
            <a:extLst>
              <a:ext uri="{28A0092B-C50C-407E-A947-70E740481C1C}">
                <a14:useLocalDpi xmlns:a14="http://schemas.microsoft.com/office/drawing/2010/main" val="0"/>
              </a:ext>
            </a:extLst>
          </a:blip>
          <a:srcRect l="11979" t="3786" r="75860" b="86008"/>
          <a:stretch>
            <a:fillRect/>
          </a:stretch>
        </p:blipFill>
        <p:spPr>
          <a:xfrm>
            <a:off x="10302670" y="5878331"/>
            <a:ext cx="1889330" cy="891832"/>
          </a:xfrm>
          <a:prstGeom prst="rect">
            <a:avLst/>
          </a:prstGeom>
        </p:spPr>
      </p:pic>
    </p:spTree>
    <p:extLst>
      <p:ext uri="{BB962C8B-B14F-4D97-AF65-F5344CB8AC3E}">
        <p14:creationId xmlns:p14="http://schemas.microsoft.com/office/powerpoint/2010/main" val="11430649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5AADE3-B8C7-9101-5C0E-E3D4D2800E99}"/>
            </a:ext>
          </a:extLst>
        </p:cNvPr>
        <p:cNvGrpSpPr/>
        <p:nvPr/>
      </p:nvGrpSpPr>
      <p:grpSpPr>
        <a:xfrm>
          <a:off x="0" y="0"/>
          <a:ext cx="0" cy="0"/>
          <a:chOff x="0" y="0"/>
          <a:chExt cx="0" cy="0"/>
        </a:xfrm>
      </p:grpSpPr>
      <p:sp>
        <p:nvSpPr>
          <p:cNvPr id="3" name="Recortar rectángulo de esquina diagonal 2">
            <a:extLst>
              <a:ext uri="{FF2B5EF4-FFF2-40B4-BE49-F238E27FC236}">
                <a16:creationId xmlns:a16="http://schemas.microsoft.com/office/drawing/2014/main" id="{C1E208AC-B54D-7DAB-B7FF-494778B062F0}"/>
              </a:ext>
            </a:extLst>
          </p:cNvPr>
          <p:cNvSpPr/>
          <p:nvPr/>
        </p:nvSpPr>
        <p:spPr>
          <a:xfrm>
            <a:off x="483034" y="4988172"/>
            <a:ext cx="5445457" cy="1398896"/>
          </a:xfrm>
          <a:prstGeom prst="snip2DiagRect">
            <a:avLst/>
          </a:prstGeom>
          <a:solidFill>
            <a:schemeClr val="bg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419" b="1" dirty="0" smtClean="0">
              <a:solidFill>
                <a:srgbClr val="002060"/>
              </a:solidFill>
              <a:latin typeface="Poppins" panose="00000500000000000000" pitchFamily="2" charset="0"/>
              <a:cs typeface="Poppins" panose="00000500000000000000" pitchFamily="2" charset="0"/>
            </a:endParaRPr>
          </a:p>
          <a:p>
            <a:pPr algn="ctr"/>
            <a:r>
              <a:rPr lang="es-419" b="1" dirty="0" smtClean="0">
                <a:solidFill>
                  <a:srgbClr val="002060"/>
                </a:solidFill>
                <a:latin typeface="Poppins" panose="00000500000000000000" pitchFamily="2" charset="0"/>
                <a:cs typeface="Poppins" panose="00000500000000000000" pitchFamily="2" charset="0"/>
              </a:rPr>
              <a:t>Se </a:t>
            </a:r>
            <a:r>
              <a:rPr lang="es-419" b="1" dirty="0">
                <a:solidFill>
                  <a:srgbClr val="002060"/>
                </a:solidFill>
                <a:latin typeface="Poppins" panose="00000500000000000000" pitchFamily="2" charset="0"/>
                <a:cs typeface="Poppins" panose="00000500000000000000" pitchFamily="2" charset="0"/>
              </a:rPr>
              <a:t>deben anexar  para el informe  </a:t>
            </a:r>
          </a:p>
          <a:p>
            <a:pPr algn="ctr"/>
            <a:r>
              <a:rPr lang="es-419" b="1" dirty="0">
                <a:solidFill>
                  <a:srgbClr val="002060"/>
                </a:solidFill>
                <a:latin typeface="Poppins" panose="00000500000000000000" pitchFamily="2" charset="0"/>
                <a:cs typeface="Poppins" panose="00000500000000000000" pitchFamily="2" charset="0"/>
              </a:rPr>
              <a:t>(1) Formato  Excel con todos  los reportes  realizados  según las novedades encontradas en las I.E </a:t>
            </a:r>
          </a:p>
          <a:p>
            <a:pPr algn="ctr"/>
            <a:r>
              <a:rPr lang="es-419" sz="1400" b="1" i="1" dirty="0">
                <a:solidFill>
                  <a:srgbClr val="002060"/>
                </a:solidFill>
                <a:latin typeface="Poppins" panose="00000500000000000000" pitchFamily="2" charset="0"/>
                <a:cs typeface="Poppins" panose="00000500000000000000" pitchFamily="2" charset="0"/>
              </a:rPr>
              <a:t>Solicitar  Jhoana </a:t>
            </a:r>
          </a:p>
          <a:p>
            <a:pPr algn="ctr"/>
            <a:endParaRPr lang="es-ES" dirty="0"/>
          </a:p>
        </p:txBody>
      </p:sp>
      <p:sp>
        <p:nvSpPr>
          <p:cNvPr id="12" name="CuadroTexto 11">
            <a:extLst>
              <a:ext uri="{FF2B5EF4-FFF2-40B4-BE49-F238E27FC236}">
                <a16:creationId xmlns:a16="http://schemas.microsoft.com/office/drawing/2014/main" id="{3E2A98F5-020A-132D-0486-99F74B21836A}"/>
              </a:ext>
            </a:extLst>
          </p:cNvPr>
          <p:cNvSpPr txBox="1"/>
          <p:nvPr/>
        </p:nvSpPr>
        <p:spPr>
          <a:xfrm>
            <a:off x="650543" y="1115679"/>
            <a:ext cx="5277947" cy="3785652"/>
          </a:xfrm>
          <a:prstGeom prst="rect">
            <a:avLst/>
          </a:prstGeom>
          <a:noFill/>
        </p:spPr>
        <p:txBody>
          <a:bodyPr wrap="square">
            <a:spAutoFit/>
          </a:bodyPr>
          <a:lstStyle/>
          <a:p>
            <a:pPr algn="just"/>
            <a:r>
              <a:rPr lang="es-ES" sz="2000" dirty="0"/>
              <a:t>Reportar semanalmente a la Coordinación del Programa las novedades de servicio u operación y registrar cada tres (3) días calendario a través del Drive habilitado por el correo electrónico </a:t>
            </a:r>
            <a:r>
              <a:rPr lang="es-ES" sz="2000" b="1" dirty="0" err="1">
                <a:solidFill>
                  <a:srgbClr val="056021"/>
                </a:solidFill>
              </a:rPr>
              <a:t>PAE@risaralda.gov.co</a:t>
            </a:r>
            <a:r>
              <a:rPr lang="es-ES" sz="2000" b="1" dirty="0">
                <a:solidFill>
                  <a:srgbClr val="056021"/>
                </a:solidFill>
              </a:rPr>
              <a:t> </a:t>
            </a:r>
            <a:r>
              <a:rPr lang="es-ES" sz="2000" dirty="0"/>
              <a:t>de la Secretaría de Educación de Risaralda, las novedades, solicitudes, quejas y toda situación que se presente a nivel municipal en relación con el desarrollo del PAE, incluyendo los días de no actividad académica de las instituciones educativas de los doce municipios no certificados del Departamento de Risaralda.</a:t>
            </a:r>
          </a:p>
        </p:txBody>
      </p:sp>
      <p:sp>
        <p:nvSpPr>
          <p:cNvPr id="7" name="CuadroTexto 6">
            <a:extLst>
              <a:ext uri="{FF2B5EF4-FFF2-40B4-BE49-F238E27FC236}">
                <a16:creationId xmlns:a16="http://schemas.microsoft.com/office/drawing/2014/main" id="{1EFB025D-CF8B-DC4E-AFF3-573C6EB9E137}"/>
              </a:ext>
            </a:extLst>
          </p:cNvPr>
          <p:cNvSpPr txBox="1"/>
          <p:nvPr/>
        </p:nvSpPr>
        <p:spPr>
          <a:xfrm>
            <a:off x="818053" y="633231"/>
            <a:ext cx="7246960" cy="1323439"/>
          </a:xfrm>
          <a:prstGeom prst="rect">
            <a:avLst/>
          </a:prstGeom>
          <a:noFill/>
        </p:spPr>
        <p:txBody>
          <a:bodyPr wrap="square">
            <a:spAutoFit/>
          </a:bodyPr>
          <a:lstStyle/>
          <a:p>
            <a:r>
              <a:rPr lang="es-ES" sz="2000" b="1" dirty="0">
                <a:solidFill>
                  <a:srgbClr val="056021"/>
                </a:solidFill>
              </a:rPr>
              <a:t>6. </a:t>
            </a:r>
            <a:r>
              <a:rPr lang="es-ES" sz="2000" b="1" i="1" dirty="0">
                <a:solidFill>
                  <a:srgbClr val="056021"/>
                </a:solidFill>
              </a:rPr>
              <a:t>NOVEDADES OPERATIVAS</a:t>
            </a:r>
          </a:p>
          <a:p>
            <a:endParaRPr lang="es-ES" sz="2000" b="1" i="1" dirty="0">
              <a:solidFill>
                <a:srgbClr val="056021"/>
              </a:solidFill>
            </a:endParaRPr>
          </a:p>
          <a:p>
            <a:endParaRPr lang="es-ES" sz="2000" b="1" dirty="0">
              <a:solidFill>
                <a:srgbClr val="056021"/>
              </a:solidFill>
            </a:endParaRPr>
          </a:p>
          <a:p>
            <a:endParaRPr lang="es-ES" sz="2000" dirty="0"/>
          </a:p>
        </p:txBody>
      </p:sp>
      <p:pic>
        <p:nvPicPr>
          <p:cNvPr id="2" name="Imagen 1">
            <a:extLst>
              <a:ext uri="{FF2B5EF4-FFF2-40B4-BE49-F238E27FC236}">
                <a16:creationId xmlns:a16="http://schemas.microsoft.com/office/drawing/2014/main" id="{2EDB7103-D3F2-9786-E8D6-F8EC08D509A7}"/>
              </a:ext>
            </a:extLst>
          </p:cNvPr>
          <p:cNvPicPr>
            <a:picLocks noChangeAspect="1"/>
          </p:cNvPicPr>
          <p:nvPr/>
        </p:nvPicPr>
        <p:blipFill rotWithShape="1">
          <a:blip r:embed="rId3"/>
          <a:srcRect l="990" t="23426" r="14144" b="1039"/>
          <a:stretch/>
        </p:blipFill>
        <p:spPr>
          <a:xfrm>
            <a:off x="6263511" y="1648894"/>
            <a:ext cx="5652471" cy="450095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5" name="Imagen 4">
            <a:extLst>
              <a:ext uri="{FF2B5EF4-FFF2-40B4-BE49-F238E27FC236}">
                <a16:creationId xmlns:a16="http://schemas.microsoft.com/office/drawing/2014/main" id="{45384B50-E2F7-6908-E260-BB9DBCCDDF9B}"/>
              </a:ext>
            </a:extLst>
          </p:cNvPr>
          <p:cNvPicPr>
            <a:picLocks noChangeAspect="1"/>
          </p:cNvPicPr>
          <p:nvPr/>
        </p:nvPicPr>
        <p:blipFill>
          <a:blip r:embed="rId4">
            <a:extLst>
              <a:ext uri="{28A0092B-C50C-407E-A947-70E740481C1C}">
                <a14:useLocalDpi xmlns:a14="http://schemas.microsoft.com/office/drawing/2010/main" val="0"/>
              </a:ext>
            </a:extLst>
          </a:blip>
          <a:srcRect l="11979" t="3786" r="75860" b="86008"/>
          <a:stretch>
            <a:fillRect/>
          </a:stretch>
        </p:blipFill>
        <p:spPr>
          <a:xfrm>
            <a:off x="10302670" y="5878331"/>
            <a:ext cx="1889330" cy="891832"/>
          </a:xfrm>
          <a:prstGeom prst="rect">
            <a:avLst/>
          </a:prstGeom>
        </p:spPr>
      </p:pic>
    </p:spTree>
    <p:extLst>
      <p:ext uri="{BB962C8B-B14F-4D97-AF65-F5344CB8AC3E}">
        <p14:creationId xmlns:p14="http://schemas.microsoft.com/office/powerpoint/2010/main" val="16348938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1B0295-4C1C-B2BF-C6FC-6EB27CDC8C94}"/>
            </a:ext>
          </a:extLst>
        </p:cNvPr>
        <p:cNvGrpSpPr/>
        <p:nvPr/>
      </p:nvGrpSpPr>
      <p:grpSpPr>
        <a:xfrm>
          <a:off x="0" y="0"/>
          <a:ext cx="0" cy="0"/>
          <a:chOff x="0" y="0"/>
          <a:chExt cx="0" cy="0"/>
        </a:xfrm>
      </p:grpSpPr>
      <p:sp>
        <p:nvSpPr>
          <p:cNvPr id="3" name="Recortar rectángulo de esquina diagonal 2">
            <a:extLst>
              <a:ext uri="{FF2B5EF4-FFF2-40B4-BE49-F238E27FC236}">
                <a16:creationId xmlns:a16="http://schemas.microsoft.com/office/drawing/2014/main" id="{D1281AD4-3625-A5EF-F1A6-93C1F110F8C0}"/>
              </a:ext>
            </a:extLst>
          </p:cNvPr>
          <p:cNvSpPr/>
          <p:nvPr/>
        </p:nvSpPr>
        <p:spPr>
          <a:xfrm>
            <a:off x="483034" y="4740812"/>
            <a:ext cx="4847249" cy="1646256"/>
          </a:xfrm>
          <a:prstGeom prst="snip2DiagRect">
            <a:avLst/>
          </a:prstGeom>
          <a:solidFill>
            <a:schemeClr val="bg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b="1" dirty="0">
                <a:solidFill>
                  <a:srgbClr val="002060"/>
                </a:solidFill>
                <a:latin typeface="Poppins" panose="00000500000000000000" pitchFamily="2" charset="0"/>
                <a:cs typeface="Poppins" panose="00000500000000000000" pitchFamily="2" charset="0"/>
              </a:rPr>
              <a:t>Se deben anexar  para el informe  </a:t>
            </a:r>
          </a:p>
          <a:p>
            <a:pPr algn="ctr"/>
            <a:r>
              <a:rPr lang="es-419" b="1" dirty="0">
                <a:solidFill>
                  <a:srgbClr val="002060"/>
                </a:solidFill>
                <a:latin typeface="Poppins" panose="00000500000000000000" pitchFamily="2" charset="0"/>
                <a:cs typeface="Poppins" panose="00000500000000000000" pitchFamily="2" charset="0"/>
              </a:rPr>
              <a:t>(1) Formato  Acta  Articulación Rendición de Cuentas / Acta Elaborada Administración Municipal </a:t>
            </a:r>
          </a:p>
          <a:p>
            <a:pPr algn="ctr"/>
            <a:endParaRPr lang="es-ES" dirty="0"/>
          </a:p>
        </p:txBody>
      </p:sp>
      <p:sp>
        <p:nvSpPr>
          <p:cNvPr id="12" name="CuadroTexto 11">
            <a:extLst>
              <a:ext uri="{FF2B5EF4-FFF2-40B4-BE49-F238E27FC236}">
                <a16:creationId xmlns:a16="http://schemas.microsoft.com/office/drawing/2014/main" id="{482AE205-907E-F2E6-3C5E-6D1FB72C3B86}"/>
              </a:ext>
            </a:extLst>
          </p:cNvPr>
          <p:cNvSpPr txBox="1"/>
          <p:nvPr/>
        </p:nvSpPr>
        <p:spPr>
          <a:xfrm>
            <a:off x="650544" y="1316420"/>
            <a:ext cx="4679739" cy="3724096"/>
          </a:xfrm>
          <a:prstGeom prst="rect">
            <a:avLst/>
          </a:prstGeom>
          <a:noFill/>
        </p:spPr>
        <p:txBody>
          <a:bodyPr wrap="square">
            <a:spAutoFit/>
          </a:bodyPr>
          <a:lstStyle/>
          <a:p>
            <a:pPr algn="just"/>
            <a:r>
              <a:rPr lang="es-ES" sz="2400" dirty="0"/>
              <a:t>Participar activamente de las rendiciones de Cuentas por parte del programa de Alimentación Escolar PAE, en los escenarios convocados para tal efecto, así mismo apoyar las mesas públicas Departamentales PAE cumpliendo debidamente con lo establecido en la Resolución 0335 de 2021. </a:t>
            </a:r>
          </a:p>
          <a:p>
            <a:pPr algn="just"/>
            <a:endParaRPr lang="es-ES" sz="2000" dirty="0"/>
          </a:p>
        </p:txBody>
      </p:sp>
      <p:sp>
        <p:nvSpPr>
          <p:cNvPr id="7" name="CuadroTexto 6">
            <a:extLst>
              <a:ext uri="{FF2B5EF4-FFF2-40B4-BE49-F238E27FC236}">
                <a16:creationId xmlns:a16="http://schemas.microsoft.com/office/drawing/2014/main" id="{FC27AB04-5250-260C-7CB5-C8408DEC913E}"/>
              </a:ext>
            </a:extLst>
          </p:cNvPr>
          <p:cNvSpPr txBox="1"/>
          <p:nvPr/>
        </p:nvSpPr>
        <p:spPr>
          <a:xfrm>
            <a:off x="650544" y="633231"/>
            <a:ext cx="4912389" cy="1015663"/>
          </a:xfrm>
          <a:prstGeom prst="rect">
            <a:avLst/>
          </a:prstGeom>
          <a:noFill/>
        </p:spPr>
        <p:txBody>
          <a:bodyPr wrap="square">
            <a:spAutoFit/>
          </a:bodyPr>
          <a:lstStyle/>
          <a:p>
            <a:r>
              <a:rPr lang="es-ES" sz="2000" b="1" dirty="0">
                <a:solidFill>
                  <a:srgbClr val="056021"/>
                </a:solidFill>
              </a:rPr>
              <a:t>7. RENDICIONES DE CUENTAS Y MESAS PÚBLICAS</a:t>
            </a:r>
          </a:p>
          <a:p>
            <a:endParaRPr lang="es-ES" sz="2000" b="1" dirty="0">
              <a:solidFill>
                <a:srgbClr val="056021"/>
              </a:solidFill>
            </a:endParaRPr>
          </a:p>
        </p:txBody>
      </p:sp>
      <p:pic>
        <p:nvPicPr>
          <p:cNvPr id="4" name="Imagen 3">
            <a:extLst>
              <a:ext uri="{FF2B5EF4-FFF2-40B4-BE49-F238E27FC236}">
                <a16:creationId xmlns:a16="http://schemas.microsoft.com/office/drawing/2014/main" id="{CD314896-E522-1414-3C82-13E0E4FC86F0}"/>
              </a:ext>
            </a:extLst>
          </p:cNvPr>
          <p:cNvPicPr>
            <a:picLocks noChangeAspect="1"/>
          </p:cNvPicPr>
          <p:nvPr/>
        </p:nvPicPr>
        <p:blipFill rotWithShape="1">
          <a:blip r:embed="rId3"/>
          <a:srcRect l="15938" t="13705" r="17240" b="6039"/>
          <a:stretch/>
        </p:blipFill>
        <p:spPr>
          <a:xfrm>
            <a:off x="5562933" y="1189768"/>
            <a:ext cx="6629067" cy="447846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8" name="Imagen 7">
            <a:extLst>
              <a:ext uri="{FF2B5EF4-FFF2-40B4-BE49-F238E27FC236}">
                <a16:creationId xmlns:a16="http://schemas.microsoft.com/office/drawing/2014/main" id="{E8527EE6-973A-79E3-8C01-B2845E341900}"/>
              </a:ext>
            </a:extLst>
          </p:cNvPr>
          <p:cNvPicPr>
            <a:picLocks noChangeAspect="1"/>
          </p:cNvPicPr>
          <p:nvPr/>
        </p:nvPicPr>
        <p:blipFill>
          <a:blip r:embed="rId4">
            <a:extLst>
              <a:ext uri="{28A0092B-C50C-407E-A947-70E740481C1C}">
                <a14:useLocalDpi xmlns:a14="http://schemas.microsoft.com/office/drawing/2010/main" val="0"/>
              </a:ext>
            </a:extLst>
          </a:blip>
          <a:srcRect l="11979" t="3786" r="75860" b="86008"/>
          <a:stretch>
            <a:fillRect/>
          </a:stretch>
        </p:blipFill>
        <p:spPr>
          <a:xfrm>
            <a:off x="10302670" y="5878331"/>
            <a:ext cx="1889330" cy="891832"/>
          </a:xfrm>
          <a:prstGeom prst="rect">
            <a:avLst/>
          </a:prstGeom>
        </p:spPr>
      </p:pic>
    </p:spTree>
    <p:extLst>
      <p:ext uri="{BB962C8B-B14F-4D97-AF65-F5344CB8AC3E}">
        <p14:creationId xmlns:p14="http://schemas.microsoft.com/office/powerpoint/2010/main" val="11080623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0D8AA6-16BA-E109-7898-D21E1B8F1BF9}"/>
            </a:ext>
          </a:extLst>
        </p:cNvPr>
        <p:cNvGrpSpPr/>
        <p:nvPr/>
      </p:nvGrpSpPr>
      <p:grpSpPr>
        <a:xfrm>
          <a:off x="0" y="0"/>
          <a:ext cx="0" cy="0"/>
          <a:chOff x="0" y="0"/>
          <a:chExt cx="0" cy="0"/>
        </a:xfrm>
      </p:grpSpPr>
      <p:sp>
        <p:nvSpPr>
          <p:cNvPr id="3" name="Recortar rectángulo de esquina diagonal 2">
            <a:extLst>
              <a:ext uri="{FF2B5EF4-FFF2-40B4-BE49-F238E27FC236}">
                <a16:creationId xmlns:a16="http://schemas.microsoft.com/office/drawing/2014/main" id="{3831BD7C-EC37-DEAF-5BC9-DDAD1EB87341}"/>
              </a:ext>
            </a:extLst>
          </p:cNvPr>
          <p:cNvSpPr/>
          <p:nvPr/>
        </p:nvSpPr>
        <p:spPr>
          <a:xfrm>
            <a:off x="492546" y="5459104"/>
            <a:ext cx="5171930" cy="1398896"/>
          </a:xfrm>
          <a:prstGeom prst="snip2DiagRect">
            <a:avLst/>
          </a:prstGeom>
          <a:solidFill>
            <a:schemeClr val="bg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b="1" dirty="0">
                <a:solidFill>
                  <a:srgbClr val="002060"/>
                </a:solidFill>
                <a:latin typeface="Poppins" panose="00000500000000000000" pitchFamily="2" charset="0"/>
                <a:cs typeface="Poppins" panose="00000500000000000000" pitchFamily="2" charset="0"/>
              </a:rPr>
              <a:t>Se deben anexar  para el informe  </a:t>
            </a:r>
          </a:p>
          <a:p>
            <a:pPr algn="ctr"/>
            <a:r>
              <a:rPr lang="es-419" b="1" dirty="0">
                <a:solidFill>
                  <a:srgbClr val="002060"/>
                </a:solidFill>
                <a:latin typeface="Poppins" panose="00000500000000000000" pitchFamily="2" charset="0"/>
                <a:cs typeface="Poppins" panose="00000500000000000000" pitchFamily="2" charset="0"/>
              </a:rPr>
              <a:t> Formato  Acta Conformación</a:t>
            </a:r>
          </a:p>
          <a:p>
            <a:pPr algn="ctr"/>
            <a:r>
              <a:rPr lang="es-419" b="1" dirty="0">
                <a:solidFill>
                  <a:srgbClr val="002060"/>
                </a:solidFill>
                <a:latin typeface="Poppins" panose="00000500000000000000" pitchFamily="2" charset="0"/>
                <a:cs typeface="Poppins" panose="00000500000000000000" pitchFamily="2" charset="0"/>
              </a:rPr>
              <a:t>Acta Reunión  Bimensual </a:t>
            </a:r>
          </a:p>
          <a:p>
            <a:pPr algn="ctr"/>
            <a:endParaRPr lang="es-ES" dirty="0"/>
          </a:p>
        </p:txBody>
      </p:sp>
      <p:sp>
        <p:nvSpPr>
          <p:cNvPr id="12" name="CuadroTexto 11">
            <a:extLst>
              <a:ext uri="{FF2B5EF4-FFF2-40B4-BE49-F238E27FC236}">
                <a16:creationId xmlns:a16="http://schemas.microsoft.com/office/drawing/2014/main" id="{2CFD4AE1-96D6-2E29-20E8-587529BE6B7D}"/>
              </a:ext>
            </a:extLst>
          </p:cNvPr>
          <p:cNvSpPr txBox="1"/>
          <p:nvPr/>
        </p:nvSpPr>
        <p:spPr>
          <a:xfrm>
            <a:off x="650545" y="1316420"/>
            <a:ext cx="5171930" cy="4462760"/>
          </a:xfrm>
          <a:prstGeom prst="rect">
            <a:avLst/>
          </a:prstGeom>
          <a:noFill/>
        </p:spPr>
        <p:txBody>
          <a:bodyPr wrap="square">
            <a:spAutoFit/>
          </a:bodyPr>
          <a:lstStyle/>
          <a:p>
            <a:pPr algn="just"/>
            <a:r>
              <a:rPr lang="es-ES" sz="2400" dirty="0"/>
              <a:t>Participar en una (1) reunión cada dos meses con los Comités de Alimentación Escolar de las instituciones educativas principales, aplicando el plan de capacitación para los CAE establecido por la </a:t>
            </a:r>
            <a:r>
              <a:rPr lang="es-ES" sz="2400" dirty="0" err="1"/>
              <a:t>UaPA</a:t>
            </a:r>
            <a:r>
              <a:rPr lang="es-ES" sz="2400" dirty="0"/>
              <a:t>, y </a:t>
            </a:r>
            <a:r>
              <a:rPr lang="es-ES" sz="2400" b="1" dirty="0">
                <a:solidFill>
                  <a:srgbClr val="056021"/>
                </a:solidFill>
              </a:rPr>
              <a:t>velar por el reporte de la conformación de los mismos</a:t>
            </a:r>
            <a:r>
              <a:rPr lang="es-ES" sz="2400" dirty="0"/>
              <a:t>, reportando la gestión en los formatos establecidos para tal efecto por el profesional trabajador social del equipo interadministrativo.</a:t>
            </a:r>
          </a:p>
          <a:p>
            <a:pPr algn="just"/>
            <a:endParaRPr lang="es-ES" sz="2000" dirty="0"/>
          </a:p>
        </p:txBody>
      </p:sp>
      <p:sp>
        <p:nvSpPr>
          <p:cNvPr id="7" name="CuadroTexto 6">
            <a:extLst>
              <a:ext uri="{FF2B5EF4-FFF2-40B4-BE49-F238E27FC236}">
                <a16:creationId xmlns:a16="http://schemas.microsoft.com/office/drawing/2014/main" id="{590A4D98-E2BC-4D88-0739-CBEA4CCC52FF}"/>
              </a:ext>
            </a:extLst>
          </p:cNvPr>
          <p:cNvSpPr txBox="1"/>
          <p:nvPr/>
        </p:nvSpPr>
        <p:spPr>
          <a:xfrm>
            <a:off x="650544" y="633231"/>
            <a:ext cx="4912389" cy="1323439"/>
          </a:xfrm>
          <a:prstGeom prst="rect">
            <a:avLst/>
          </a:prstGeom>
          <a:noFill/>
        </p:spPr>
        <p:txBody>
          <a:bodyPr wrap="square">
            <a:spAutoFit/>
          </a:bodyPr>
          <a:lstStyle/>
          <a:p>
            <a:r>
              <a:rPr lang="es-ES" sz="2000" b="1" dirty="0">
                <a:solidFill>
                  <a:srgbClr val="056021"/>
                </a:solidFill>
              </a:rPr>
              <a:t>8. TRABAJO CON COMITÉS DE ALIMENTACIÓN ESCOLAR (CAE)</a:t>
            </a:r>
          </a:p>
          <a:p>
            <a:endParaRPr lang="es-ES" sz="2000" dirty="0"/>
          </a:p>
          <a:p>
            <a:endParaRPr lang="es-ES" sz="2000" b="1" dirty="0">
              <a:solidFill>
                <a:srgbClr val="056021"/>
              </a:solidFill>
            </a:endParaRPr>
          </a:p>
        </p:txBody>
      </p:sp>
      <p:pic>
        <p:nvPicPr>
          <p:cNvPr id="2" name="Imagen 1">
            <a:extLst>
              <a:ext uri="{FF2B5EF4-FFF2-40B4-BE49-F238E27FC236}">
                <a16:creationId xmlns:a16="http://schemas.microsoft.com/office/drawing/2014/main" id="{40BFBA00-4366-26AA-5918-712B6B814C8B}"/>
              </a:ext>
            </a:extLst>
          </p:cNvPr>
          <p:cNvPicPr>
            <a:picLocks noChangeAspect="1"/>
          </p:cNvPicPr>
          <p:nvPr/>
        </p:nvPicPr>
        <p:blipFill rotWithShape="1">
          <a:blip r:embed="rId3"/>
          <a:srcRect l="10834" t="12964" r="52047" b="2509"/>
          <a:stretch/>
        </p:blipFill>
        <p:spPr>
          <a:xfrm>
            <a:off x="6067384" y="1586601"/>
            <a:ext cx="2865944" cy="379094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5" name="Imagen 4">
            <a:extLst>
              <a:ext uri="{FF2B5EF4-FFF2-40B4-BE49-F238E27FC236}">
                <a16:creationId xmlns:a16="http://schemas.microsoft.com/office/drawing/2014/main" id="{B472B5BE-AE90-274B-7500-5C5D0A1C2F3B}"/>
              </a:ext>
            </a:extLst>
          </p:cNvPr>
          <p:cNvPicPr>
            <a:picLocks noChangeAspect="1"/>
          </p:cNvPicPr>
          <p:nvPr/>
        </p:nvPicPr>
        <p:blipFill rotWithShape="1">
          <a:blip r:embed="rId4"/>
          <a:srcRect l="20573" t="15833" r="51250" b="17322"/>
          <a:stretch/>
        </p:blipFill>
        <p:spPr>
          <a:xfrm>
            <a:off x="9105699" y="1642363"/>
            <a:ext cx="2865944" cy="373518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6" name="Imagen 5">
            <a:extLst>
              <a:ext uri="{FF2B5EF4-FFF2-40B4-BE49-F238E27FC236}">
                <a16:creationId xmlns:a16="http://schemas.microsoft.com/office/drawing/2014/main" id="{889B14BA-786F-08BD-F805-455FB808481C}"/>
              </a:ext>
            </a:extLst>
          </p:cNvPr>
          <p:cNvPicPr>
            <a:picLocks noChangeAspect="1"/>
          </p:cNvPicPr>
          <p:nvPr/>
        </p:nvPicPr>
        <p:blipFill>
          <a:blip r:embed="rId5">
            <a:extLst>
              <a:ext uri="{28A0092B-C50C-407E-A947-70E740481C1C}">
                <a14:useLocalDpi xmlns:a14="http://schemas.microsoft.com/office/drawing/2010/main" val="0"/>
              </a:ext>
            </a:extLst>
          </a:blip>
          <a:srcRect l="11979" t="3786" r="75860" b="86008"/>
          <a:stretch>
            <a:fillRect/>
          </a:stretch>
        </p:blipFill>
        <p:spPr>
          <a:xfrm>
            <a:off x="10302670" y="5878331"/>
            <a:ext cx="1889330" cy="891832"/>
          </a:xfrm>
          <a:prstGeom prst="rect">
            <a:avLst/>
          </a:prstGeom>
        </p:spPr>
      </p:pic>
    </p:spTree>
    <p:extLst>
      <p:ext uri="{BB962C8B-B14F-4D97-AF65-F5344CB8AC3E}">
        <p14:creationId xmlns:p14="http://schemas.microsoft.com/office/powerpoint/2010/main" val="41410238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3C29A8-7C88-A893-8A3A-C66E2442BAA9}"/>
            </a:ext>
          </a:extLst>
        </p:cNvPr>
        <p:cNvGrpSpPr/>
        <p:nvPr/>
      </p:nvGrpSpPr>
      <p:grpSpPr>
        <a:xfrm>
          <a:off x="0" y="0"/>
          <a:ext cx="0" cy="0"/>
          <a:chOff x="0" y="0"/>
          <a:chExt cx="0" cy="0"/>
        </a:xfrm>
      </p:grpSpPr>
      <p:sp>
        <p:nvSpPr>
          <p:cNvPr id="3" name="Recortar rectángulo de esquina diagonal 2">
            <a:extLst>
              <a:ext uri="{FF2B5EF4-FFF2-40B4-BE49-F238E27FC236}">
                <a16:creationId xmlns:a16="http://schemas.microsoft.com/office/drawing/2014/main" id="{4A111260-850C-3A4F-9BE9-FF98B6240FDB}"/>
              </a:ext>
            </a:extLst>
          </p:cNvPr>
          <p:cNvSpPr/>
          <p:nvPr/>
        </p:nvSpPr>
        <p:spPr>
          <a:xfrm>
            <a:off x="647959" y="4460907"/>
            <a:ext cx="6049340" cy="1398896"/>
          </a:xfrm>
          <a:prstGeom prst="snip2DiagRect">
            <a:avLst/>
          </a:prstGeom>
          <a:solidFill>
            <a:schemeClr val="bg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b="1" dirty="0">
                <a:solidFill>
                  <a:srgbClr val="002060"/>
                </a:solidFill>
                <a:latin typeface="Poppins" panose="00000500000000000000" pitchFamily="2" charset="0"/>
                <a:cs typeface="Poppins" panose="00000500000000000000" pitchFamily="2" charset="0"/>
              </a:rPr>
              <a:t>Se deben anexar  para el informe  </a:t>
            </a:r>
          </a:p>
          <a:p>
            <a:pPr algn="ctr"/>
            <a:r>
              <a:rPr lang="es-419" b="1" dirty="0">
                <a:solidFill>
                  <a:srgbClr val="002060"/>
                </a:solidFill>
                <a:latin typeface="Poppins" panose="00000500000000000000" pitchFamily="2" charset="0"/>
                <a:cs typeface="Poppins" panose="00000500000000000000" pitchFamily="2" charset="0"/>
              </a:rPr>
              <a:t> Formato  Reunión </a:t>
            </a:r>
          </a:p>
          <a:p>
            <a:pPr algn="ctr"/>
            <a:r>
              <a:rPr lang="es-419" sz="1100" b="1" i="1" dirty="0">
                <a:solidFill>
                  <a:srgbClr val="002060"/>
                </a:solidFill>
                <a:latin typeface="Poppins" panose="00000500000000000000" pitchFamily="2" charset="0"/>
                <a:cs typeface="Poppins" panose="00000500000000000000" pitchFamily="2" charset="0"/>
              </a:rPr>
              <a:t>Solicitar   Ronal </a:t>
            </a:r>
            <a:endParaRPr lang="es-419" b="1" i="1" dirty="0">
              <a:solidFill>
                <a:srgbClr val="002060"/>
              </a:solidFill>
              <a:latin typeface="Poppins" panose="00000500000000000000" pitchFamily="2" charset="0"/>
              <a:cs typeface="Poppins" panose="00000500000000000000" pitchFamily="2" charset="0"/>
            </a:endParaRPr>
          </a:p>
        </p:txBody>
      </p:sp>
      <p:sp>
        <p:nvSpPr>
          <p:cNvPr id="7" name="CuadroTexto 6">
            <a:extLst>
              <a:ext uri="{FF2B5EF4-FFF2-40B4-BE49-F238E27FC236}">
                <a16:creationId xmlns:a16="http://schemas.microsoft.com/office/drawing/2014/main" id="{25848508-191F-77F9-3427-1C726639DD73}"/>
              </a:ext>
            </a:extLst>
          </p:cNvPr>
          <p:cNvSpPr txBox="1"/>
          <p:nvPr/>
        </p:nvSpPr>
        <p:spPr>
          <a:xfrm>
            <a:off x="770287" y="998460"/>
            <a:ext cx="5804684" cy="1015663"/>
          </a:xfrm>
          <a:prstGeom prst="rect">
            <a:avLst/>
          </a:prstGeom>
          <a:noFill/>
        </p:spPr>
        <p:txBody>
          <a:bodyPr wrap="square">
            <a:spAutoFit/>
          </a:bodyPr>
          <a:lstStyle/>
          <a:p>
            <a:r>
              <a:rPr lang="es-ES" sz="2000" b="1" dirty="0">
                <a:solidFill>
                  <a:srgbClr val="056021"/>
                </a:solidFill>
              </a:rPr>
              <a:t>9. INFORMES TERRITORIALES  A LA COORDINACIÓN</a:t>
            </a:r>
          </a:p>
          <a:p>
            <a:endParaRPr lang="es-ES" sz="2000" dirty="0"/>
          </a:p>
          <a:p>
            <a:endParaRPr lang="es-ES" sz="2000" b="1" dirty="0">
              <a:solidFill>
                <a:srgbClr val="056021"/>
              </a:solidFill>
            </a:endParaRPr>
          </a:p>
        </p:txBody>
      </p:sp>
      <p:pic>
        <p:nvPicPr>
          <p:cNvPr id="4" name="Imagen 3">
            <a:extLst>
              <a:ext uri="{FF2B5EF4-FFF2-40B4-BE49-F238E27FC236}">
                <a16:creationId xmlns:a16="http://schemas.microsoft.com/office/drawing/2014/main" id="{1A700CD4-6248-5807-F4F7-B71173E3A472}"/>
              </a:ext>
            </a:extLst>
          </p:cNvPr>
          <p:cNvPicPr>
            <a:picLocks noChangeAspect="1"/>
          </p:cNvPicPr>
          <p:nvPr/>
        </p:nvPicPr>
        <p:blipFill rotWithShape="1">
          <a:blip r:embed="rId3"/>
          <a:srcRect l="23073" t="13148" r="51041" b="16574"/>
          <a:stretch/>
        </p:blipFill>
        <p:spPr>
          <a:xfrm>
            <a:off x="8273143" y="1506292"/>
            <a:ext cx="3393226" cy="384541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8" name="CuadroTexto 7">
            <a:extLst>
              <a:ext uri="{FF2B5EF4-FFF2-40B4-BE49-F238E27FC236}">
                <a16:creationId xmlns:a16="http://schemas.microsoft.com/office/drawing/2014/main" id="{FBAEFD8E-5F0F-B8CE-D2E3-ACD9FA20A38E}"/>
              </a:ext>
            </a:extLst>
          </p:cNvPr>
          <p:cNvSpPr txBox="1"/>
          <p:nvPr/>
        </p:nvSpPr>
        <p:spPr>
          <a:xfrm>
            <a:off x="650544" y="1506292"/>
            <a:ext cx="6096000" cy="2308324"/>
          </a:xfrm>
          <a:prstGeom prst="rect">
            <a:avLst/>
          </a:prstGeom>
          <a:noFill/>
        </p:spPr>
        <p:txBody>
          <a:bodyPr wrap="square">
            <a:spAutoFit/>
          </a:bodyPr>
          <a:lstStyle/>
          <a:p>
            <a:pPr algn="just"/>
            <a:r>
              <a:rPr lang="es-ES" dirty="0"/>
              <a:t>Asistir a las citaciones convocadas por la Coordinación del Programa de Alimentación Escolar, presentando informe sucinto en cada jornada sobre el estado general del servicio de suministro a nivel territorial, cumplimiento de conformación y reunión de comités de alimentación escolar por establecimiento educativo y agenda de resultados o compromisos adquiridos en visitas de seguimiento a establecimientos educativos y sus sedes. </a:t>
            </a:r>
          </a:p>
        </p:txBody>
      </p:sp>
      <p:pic>
        <p:nvPicPr>
          <p:cNvPr id="9" name="Imagen 8">
            <a:extLst>
              <a:ext uri="{FF2B5EF4-FFF2-40B4-BE49-F238E27FC236}">
                <a16:creationId xmlns:a16="http://schemas.microsoft.com/office/drawing/2014/main" id="{B366C382-B3EF-8F29-B350-80109B8EA31F}"/>
              </a:ext>
            </a:extLst>
          </p:cNvPr>
          <p:cNvPicPr>
            <a:picLocks noChangeAspect="1"/>
          </p:cNvPicPr>
          <p:nvPr/>
        </p:nvPicPr>
        <p:blipFill>
          <a:blip r:embed="rId4">
            <a:extLst>
              <a:ext uri="{28A0092B-C50C-407E-A947-70E740481C1C}">
                <a14:useLocalDpi xmlns:a14="http://schemas.microsoft.com/office/drawing/2010/main" val="0"/>
              </a:ext>
            </a:extLst>
          </a:blip>
          <a:srcRect l="11979" t="3786" r="75860" b="86008"/>
          <a:stretch>
            <a:fillRect/>
          </a:stretch>
        </p:blipFill>
        <p:spPr>
          <a:xfrm>
            <a:off x="10302670" y="5878331"/>
            <a:ext cx="1889330" cy="891832"/>
          </a:xfrm>
          <a:prstGeom prst="rect">
            <a:avLst/>
          </a:prstGeom>
        </p:spPr>
      </p:pic>
    </p:spTree>
    <p:extLst>
      <p:ext uri="{BB962C8B-B14F-4D97-AF65-F5344CB8AC3E}">
        <p14:creationId xmlns:p14="http://schemas.microsoft.com/office/powerpoint/2010/main" val="36705237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A4494B0B-2466-619C-E5D3-C0FA3E5F5EEB}"/>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val="0"/>
              </a:ext>
            </a:extLst>
          </a:blip>
          <a:srcRect l="11979" t="3786" r="75860" b="86008"/>
          <a:stretch>
            <a:fillRect/>
          </a:stretch>
        </p:blipFill>
        <p:spPr>
          <a:xfrm>
            <a:off x="4173092" y="2180124"/>
            <a:ext cx="3845815" cy="1815364"/>
          </a:xfrm>
          <a:prstGeom prst="rect">
            <a:avLst/>
          </a:prstGeom>
        </p:spPr>
      </p:pic>
    </p:spTree>
    <p:extLst>
      <p:ext uri="{BB962C8B-B14F-4D97-AF65-F5344CB8AC3E}">
        <p14:creationId xmlns:p14="http://schemas.microsoft.com/office/powerpoint/2010/main" val="13509301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4EF803-5654-AA28-A86D-CAC383B4F8E6}"/>
            </a:ext>
          </a:extLst>
        </p:cNvPr>
        <p:cNvGrpSpPr/>
        <p:nvPr/>
      </p:nvGrpSpPr>
      <p:grpSpPr>
        <a:xfrm>
          <a:off x="0" y="0"/>
          <a:ext cx="0" cy="0"/>
          <a:chOff x="0" y="0"/>
          <a:chExt cx="0" cy="0"/>
        </a:xfrm>
      </p:grpSpPr>
      <p:sp>
        <p:nvSpPr>
          <p:cNvPr id="3" name="Recortar rectángulo de esquina diagonal 2">
            <a:extLst>
              <a:ext uri="{FF2B5EF4-FFF2-40B4-BE49-F238E27FC236}">
                <a16:creationId xmlns:a16="http://schemas.microsoft.com/office/drawing/2014/main" id="{C97EED3D-9460-D40A-E786-F69FBEC6EB32}"/>
              </a:ext>
            </a:extLst>
          </p:cNvPr>
          <p:cNvSpPr/>
          <p:nvPr/>
        </p:nvSpPr>
        <p:spPr>
          <a:xfrm>
            <a:off x="525630" y="5160092"/>
            <a:ext cx="6220913" cy="1398896"/>
          </a:xfrm>
          <a:prstGeom prst="snip2DiagRect">
            <a:avLst/>
          </a:prstGeom>
          <a:solidFill>
            <a:schemeClr val="bg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b="1" dirty="0">
                <a:solidFill>
                  <a:srgbClr val="002060"/>
                </a:solidFill>
                <a:latin typeface="Poppins" panose="00000500000000000000" pitchFamily="2" charset="0"/>
                <a:cs typeface="Poppins" panose="00000500000000000000" pitchFamily="2" charset="0"/>
              </a:rPr>
              <a:t>Se deben anexar  para el informe  </a:t>
            </a:r>
          </a:p>
          <a:p>
            <a:pPr algn="ctr"/>
            <a:r>
              <a:rPr lang="es-419" b="1" dirty="0">
                <a:solidFill>
                  <a:srgbClr val="002060"/>
                </a:solidFill>
                <a:latin typeface="Poppins" panose="00000500000000000000" pitchFamily="2" charset="0"/>
                <a:cs typeface="Poppins" panose="00000500000000000000" pitchFamily="2" charset="0"/>
              </a:rPr>
              <a:t> Formato  Reunión Técnico Salud </a:t>
            </a:r>
          </a:p>
        </p:txBody>
      </p:sp>
      <p:sp>
        <p:nvSpPr>
          <p:cNvPr id="7" name="CuadroTexto 6">
            <a:extLst>
              <a:ext uri="{FF2B5EF4-FFF2-40B4-BE49-F238E27FC236}">
                <a16:creationId xmlns:a16="http://schemas.microsoft.com/office/drawing/2014/main" id="{BD1E951C-50CB-7227-3409-6492A4A3DB78}"/>
              </a:ext>
            </a:extLst>
          </p:cNvPr>
          <p:cNvSpPr txBox="1"/>
          <p:nvPr/>
        </p:nvSpPr>
        <p:spPr>
          <a:xfrm>
            <a:off x="770287" y="998460"/>
            <a:ext cx="5804684" cy="1631216"/>
          </a:xfrm>
          <a:prstGeom prst="rect">
            <a:avLst/>
          </a:prstGeom>
          <a:noFill/>
        </p:spPr>
        <p:txBody>
          <a:bodyPr wrap="square">
            <a:spAutoFit/>
          </a:bodyPr>
          <a:lstStyle/>
          <a:p>
            <a:r>
              <a:rPr lang="es-ES" sz="2000" b="1" dirty="0">
                <a:solidFill>
                  <a:srgbClr val="056021"/>
                </a:solidFill>
              </a:rPr>
              <a:t>10. ACTAS DE VISITA SANITARIA A RESTAURANTES ESCOLARES </a:t>
            </a:r>
          </a:p>
          <a:p>
            <a:endParaRPr lang="es-ES" sz="2000" b="1" dirty="0">
              <a:solidFill>
                <a:srgbClr val="056021"/>
              </a:solidFill>
            </a:endParaRPr>
          </a:p>
          <a:p>
            <a:endParaRPr lang="es-ES" sz="2000" dirty="0"/>
          </a:p>
          <a:p>
            <a:endParaRPr lang="es-ES" sz="2000" b="1" dirty="0">
              <a:solidFill>
                <a:srgbClr val="056021"/>
              </a:solidFill>
            </a:endParaRPr>
          </a:p>
        </p:txBody>
      </p:sp>
      <p:sp>
        <p:nvSpPr>
          <p:cNvPr id="8" name="CuadroTexto 7">
            <a:extLst>
              <a:ext uri="{FF2B5EF4-FFF2-40B4-BE49-F238E27FC236}">
                <a16:creationId xmlns:a16="http://schemas.microsoft.com/office/drawing/2014/main" id="{A30C5A7F-9179-3336-09CE-1CE5F841186E}"/>
              </a:ext>
            </a:extLst>
          </p:cNvPr>
          <p:cNvSpPr txBox="1"/>
          <p:nvPr/>
        </p:nvSpPr>
        <p:spPr>
          <a:xfrm>
            <a:off x="650543" y="1743772"/>
            <a:ext cx="6096000" cy="3416320"/>
          </a:xfrm>
          <a:prstGeom prst="rect">
            <a:avLst/>
          </a:prstGeom>
          <a:noFill/>
        </p:spPr>
        <p:txBody>
          <a:bodyPr wrap="square">
            <a:spAutoFit/>
          </a:bodyPr>
          <a:lstStyle/>
          <a:p>
            <a:pPr algn="just"/>
            <a:r>
              <a:rPr lang="es-ES" dirty="0"/>
              <a:t>Realizar de manera conjunta y coordinada, de acuerdo al cronograma de visitas establecido por el técnico de saneamiento del Municipio asignado, enviando al correo electrónico </a:t>
            </a:r>
            <a:r>
              <a:rPr lang="es-ES" b="1" dirty="0" err="1">
                <a:solidFill>
                  <a:srgbClr val="056021"/>
                </a:solidFill>
              </a:rPr>
              <a:t>pae@risaralda.gov.co</a:t>
            </a:r>
            <a:r>
              <a:rPr lang="es-ES" b="1" dirty="0">
                <a:solidFill>
                  <a:srgbClr val="056021"/>
                </a:solidFill>
              </a:rPr>
              <a:t> </a:t>
            </a:r>
            <a:r>
              <a:rPr lang="es-ES" dirty="0"/>
              <a:t>de la Secretaría de Educación, las actas de visita sanitaria a restaurantes escolares y bodegas que suministre el funcionario de salud, con el fin de conocer las condiciones sanitarias de las instalaciones para posteriormente tomar las acciones necesarias en su mejoramiento por parte de los actores, y adjuntando la relación de las visitas a establecimiento educativos que se encuentren agendadas por el técnico para el mes subsiguiente para el trámite de emisión de concepto sanitario </a:t>
            </a:r>
          </a:p>
        </p:txBody>
      </p:sp>
      <p:pic>
        <p:nvPicPr>
          <p:cNvPr id="2" name="Imagen 1">
            <a:extLst>
              <a:ext uri="{FF2B5EF4-FFF2-40B4-BE49-F238E27FC236}">
                <a16:creationId xmlns:a16="http://schemas.microsoft.com/office/drawing/2014/main" id="{71553106-5495-BF16-9D56-01CA5A16A12E}"/>
              </a:ext>
            </a:extLst>
          </p:cNvPr>
          <p:cNvPicPr>
            <a:picLocks noChangeAspect="1"/>
          </p:cNvPicPr>
          <p:nvPr/>
        </p:nvPicPr>
        <p:blipFill rotWithShape="1">
          <a:blip r:embed="rId3"/>
          <a:srcRect l="23073" t="13148" r="51041" b="16574"/>
          <a:stretch/>
        </p:blipFill>
        <p:spPr>
          <a:xfrm>
            <a:off x="7576458" y="1506292"/>
            <a:ext cx="4379386" cy="403453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5" name="Imagen 4">
            <a:extLst>
              <a:ext uri="{FF2B5EF4-FFF2-40B4-BE49-F238E27FC236}">
                <a16:creationId xmlns:a16="http://schemas.microsoft.com/office/drawing/2014/main" id="{B62D0BF6-605D-1E4B-A7F5-2039F00BCC65}"/>
              </a:ext>
            </a:extLst>
          </p:cNvPr>
          <p:cNvPicPr>
            <a:picLocks noChangeAspect="1"/>
          </p:cNvPicPr>
          <p:nvPr/>
        </p:nvPicPr>
        <p:blipFill>
          <a:blip r:embed="rId4">
            <a:extLst>
              <a:ext uri="{28A0092B-C50C-407E-A947-70E740481C1C}">
                <a14:useLocalDpi xmlns:a14="http://schemas.microsoft.com/office/drawing/2010/main" val="0"/>
              </a:ext>
            </a:extLst>
          </a:blip>
          <a:srcRect l="11979" t="3786" r="75860" b="86008"/>
          <a:stretch>
            <a:fillRect/>
          </a:stretch>
        </p:blipFill>
        <p:spPr>
          <a:xfrm>
            <a:off x="10302670" y="5878331"/>
            <a:ext cx="1889330" cy="891832"/>
          </a:xfrm>
          <a:prstGeom prst="rect">
            <a:avLst/>
          </a:prstGeom>
        </p:spPr>
      </p:pic>
    </p:spTree>
    <p:extLst>
      <p:ext uri="{BB962C8B-B14F-4D97-AF65-F5344CB8AC3E}">
        <p14:creationId xmlns:p14="http://schemas.microsoft.com/office/powerpoint/2010/main" val="18221459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54978E-D0DC-F004-5247-2C38FF4C5D4C}"/>
            </a:ext>
          </a:extLst>
        </p:cNvPr>
        <p:cNvGrpSpPr/>
        <p:nvPr/>
      </p:nvGrpSpPr>
      <p:grpSpPr>
        <a:xfrm>
          <a:off x="0" y="0"/>
          <a:ext cx="0" cy="0"/>
          <a:chOff x="0" y="0"/>
          <a:chExt cx="0" cy="0"/>
        </a:xfrm>
      </p:grpSpPr>
      <p:sp>
        <p:nvSpPr>
          <p:cNvPr id="3" name="Recortar rectángulo de esquina diagonal 2">
            <a:extLst>
              <a:ext uri="{FF2B5EF4-FFF2-40B4-BE49-F238E27FC236}">
                <a16:creationId xmlns:a16="http://schemas.microsoft.com/office/drawing/2014/main" id="{9517A932-C087-02A4-4E23-C7C509096A85}"/>
              </a:ext>
            </a:extLst>
          </p:cNvPr>
          <p:cNvSpPr/>
          <p:nvPr/>
        </p:nvSpPr>
        <p:spPr>
          <a:xfrm>
            <a:off x="562172" y="4243410"/>
            <a:ext cx="6220913" cy="1398896"/>
          </a:xfrm>
          <a:prstGeom prst="snip2DiagRect">
            <a:avLst/>
          </a:prstGeom>
          <a:solidFill>
            <a:schemeClr val="bg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b="1" dirty="0">
                <a:solidFill>
                  <a:srgbClr val="002060"/>
                </a:solidFill>
                <a:latin typeface="Poppins" panose="00000500000000000000" pitchFamily="2" charset="0"/>
                <a:cs typeface="Poppins" panose="00000500000000000000" pitchFamily="2" charset="0"/>
              </a:rPr>
              <a:t>Se deben anexar  para el informe  </a:t>
            </a:r>
            <a:r>
              <a:rPr lang="es-419" b="1" dirty="0" smtClean="0">
                <a:solidFill>
                  <a:srgbClr val="002060"/>
                </a:solidFill>
                <a:latin typeface="Poppins" panose="00000500000000000000" pitchFamily="2" charset="0"/>
                <a:cs typeface="Poppins" panose="00000500000000000000" pitchFamily="2" charset="0"/>
              </a:rPr>
              <a:t>fotografías de entrega de soportes </a:t>
            </a:r>
            <a:endParaRPr lang="es-419" b="1" dirty="0">
              <a:solidFill>
                <a:srgbClr val="002060"/>
              </a:solidFill>
              <a:latin typeface="Poppins" panose="00000500000000000000" pitchFamily="2" charset="0"/>
              <a:cs typeface="Poppins" panose="00000500000000000000" pitchFamily="2" charset="0"/>
            </a:endParaRPr>
          </a:p>
          <a:p>
            <a:pPr algn="ctr"/>
            <a:r>
              <a:rPr lang="es-419" b="1" dirty="0">
                <a:solidFill>
                  <a:srgbClr val="002060"/>
                </a:solidFill>
                <a:latin typeface="Poppins" panose="00000500000000000000" pitchFamily="2" charset="0"/>
                <a:cs typeface="Poppins" panose="00000500000000000000" pitchFamily="2" charset="0"/>
              </a:rPr>
              <a:t> Certificado Entrega  </a:t>
            </a:r>
            <a:r>
              <a:rPr lang="es-419" b="1" dirty="0" smtClean="0">
                <a:solidFill>
                  <a:srgbClr val="002060"/>
                </a:solidFill>
                <a:latin typeface="Poppins" panose="00000500000000000000" pitchFamily="2" charset="0"/>
                <a:cs typeface="Poppins" panose="00000500000000000000" pitchFamily="2" charset="0"/>
              </a:rPr>
              <a:t>Documentación</a:t>
            </a:r>
            <a:endParaRPr lang="es-419" b="1" dirty="0">
              <a:solidFill>
                <a:srgbClr val="002060"/>
              </a:solidFill>
              <a:latin typeface="Poppins" panose="00000500000000000000" pitchFamily="2" charset="0"/>
              <a:cs typeface="Poppins" panose="00000500000000000000" pitchFamily="2" charset="0"/>
            </a:endParaRPr>
          </a:p>
          <a:p>
            <a:pPr algn="ctr"/>
            <a:r>
              <a:rPr lang="es-419" sz="1400" b="1" i="1" dirty="0">
                <a:solidFill>
                  <a:srgbClr val="002060"/>
                </a:solidFill>
                <a:latin typeface="Poppins" panose="00000500000000000000" pitchFamily="2" charset="0"/>
                <a:cs typeface="Poppins" panose="00000500000000000000" pitchFamily="2" charset="0"/>
              </a:rPr>
              <a:t>Solicitar a Ronald  </a:t>
            </a:r>
          </a:p>
        </p:txBody>
      </p:sp>
      <p:sp>
        <p:nvSpPr>
          <p:cNvPr id="7" name="CuadroTexto 6">
            <a:extLst>
              <a:ext uri="{FF2B5EF4-FFF2-40B4-BE49-F238E27FC236}">
                <a16:creationId xmlns:a16="http://schemas.microsoft.com/office/drawing/2014/main" id="{F6A87E9A-91B1-D58F-EC30-008AFC07FA11}"/>
              </a:ext>
            </a:extLst>
          </p:cNvPr>
          <p:cNvSpPr txBox="1"/>
          <p:nvPr/>
        </p:nvSpPr>
        <p:spPr>
          <a:xfrm>
            <a:off x="770287" y="998460"/>
            <a:ext cx="5804684" cy="1015663"/>
          </a:xfrm>
          <a:prstGeom prst="rect">
            <a:avLst/>
          </a:prstGeom>
          <a:noFill/>
        </p:spPr>
        <p:txBody>
          <a:bodyPr wrap="square">
            <a:spAutoFit/>
          </a:bodyPr>
          <a:lstStyle/>
          <a:p>
            <a:r>
              <a:rPr lang="es-ES" sz="2000" b="1" dirty="0">
                <a:solidFill>
                  <a:srgbClr val="056021"/>
                </a:solidFill>
              </a:rPr>
              <a:t>11. INFORMES Y SOPORTES</a:t>
            </a:r>
          </a:p>
          <a:p>
            <a:endParaRPr lang="es-ES" sz="2000" dirty="0"/>
          </a:p>
          <a:p>
            <a:endParaRPr lang="es-ES" sz="2000" b="1" dirty="0">
              <a:solidFill>
                <a:srgbClr val="056021"/>
              </a:solidFill>
            </a:endParaRPr>
          </a:p>
        </p:txBody>
      </p:sp>
      <p:sp>
        <p:nvSpPr>
          <p:cNvPr id="8" name="CuadroTexto 7">
            <a:extLst>
              <a:ext uri="{FF2B5EF4-FFF2-40B4-BE49-F238E27FC236}">
                <a16:creationId xmlns:a16="http://schemas.microsoft.com/office/drawing/2014/main" id="{5C39A7D9-C74A-85F4-BF6A-C2F9E183A3EA}"/>
              </a:ext>
            </a:extLst>
          </p:cNvPr>
          <p:cNvSpPr txBox="1"/>
          <p:nvPr/>
        </p:nvSpPr>
        <p:spPr>
          <a:xfrm>
            <a:off x="650543" y="1743772"/>
            <a:ext cx="6096000" cy="1754326"/>
          </a:xfrm>
          <a:prstGeom prst="rect">
            <a:avLst/>
          </a:prstGeom>
          <a:noFill/>
        </p:spPr>
        <p:txBody>
          <a:bodyPr wrap="square">
            <a:spAutoFit/>
          </a:bodyPr>
          <a:lstStyle/>
          <a:p>
            <a:pPr algn="just"/>
            <a:r>
              <a:rPr lang="es-ES" dirty="0"/>
              <a:t>Presentar informes a la supervisión sobre la ejecución del servicio contratado de manera oportuna con los soportes correspondientes, dentro de los plazos establecidos de los cortes de cada Informe, dentro de los siguientes cinco días hábiles y en este mismo plazo realizar la entregar de los respectivos soportes Físicos a la coordinación del Programa</a:t>
            </a:r>
          </a:p>
        </p:txBody>
      </p:sp>
      <p:pic>
        <p:nvPicPr>
          <p:cNvPr id="9" name="Gráfico 8" descr="Documento contorno">
            <a:extLst>
              <a:ext uri="{FF2B5EF4-FFF2-40B4-BE49-F238E27FC236}">
                <a16:creationId xmlns:a16="http://schemas.microsoft.com/office/drawing/2014/main" id="{3D9E1352-29EC-3B0A-D501-41EB410E8D03}"/>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7317474" y="1083860"/>
            <a:ext cx="5475128" cy="5475128"/>
          </a:xfrm>
          <a:prstGeom prst="rect">
            <a:avLst/>
          </a:prstGeom>
        </p:spPr>
      </p:pic>
      <p:pic>
        <p:nvPicPr>
          <p:cNvPr id="13" name="Imagen 12">
            <a:extLst>
              <a:ext uri="{FF2B5EF4-FFF2-40B4-BE49-F238E27FC236}">
                <a16:creationId xmlns:a16="http://schemas.microsoft.com/office/drawing/2014/main" id="{CC79F37A-30D1-3A89-7367-F3546ACB9FE1}"/>
              </a:ext>
            </a:extLst>
          </p:cNvPr>
          <p:cNvPicPr>
            <a:picLocks noChangeAspect="1"/>
          </p:cNvPicPr>
          <p:nvPr/>
        </p:nvPicPr>
        <p:blipFill>
          <a:blip r:embed="rId5">
            <a:extLst>
              <a:ext uri="{28A0092B-C50C-407E-A947-70E740481C1C}">
                <a14:useLocalDpi xmlns:a14="http://schemas.microsoft.com/office/drawing/2010/main" val="0"/>
              </a:ext>
            </a:extLst>
          </a:blip>
          <a:srcRect l="11979" t="3786" r="75860" b="86008"/>
          <a:stretch>
            <a:fillRect/>
          </a:stretch>
        </p:blipFill>
        <p:spPr>
          <a:xfrm>
            <a:off x="10302670" y="5878331"/>
            <a:ext cx="1889330" cy="891832"/>
          </a:xfrm>
          <a:prstGeom prst="rect">
            <a:avLst/>
          </a:prstGeom>
        </p:spPr>
      </p:pic>
    </p:spTree>
    <p:extLst>
      <p:ext uri="{BB962C8B-B14F-4D97-AF65-F5344CB8AC3E}">
        <p14:creationId xmlns:p14="http://schemas.microsoft.com/office/powerpoint/2010/main" val="22690920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E516581D-3E82-BF47-BA19-D98A29A148D6}"/>
              </a:ext>
            </a:extLst>
          </p:cNvPr>
          <p:cNvSpPr txBox="1"/>
          <p:nvPr/>
        </p:nvSpPr>
        <p:spPr>
          <a:xfrm>
            <a:off x="2373830" y="134080"/>
            <a:ext cx="5670712" cy="523220"/>
          </a:xfrm>
          <a:prstGeom prst="rect">
            <a:avLst/>
          </a:prstGeom>
          <a:noFill/>
        </p:spPr>
        <p:txBody>
          <a:bodyPr wrap="square" rtlCol="0">
            <a:spAutoFit/>
          </a:bodyPr>
          <a:lstStyle/>
          <a:p>
            <a:pPr algn="ctr"/>
            <a:endParaRPr lang="es-ES_tradnl" sz="2800" b="1" dirty="0">
              <a:solidFill>
                <a:schemeClr val="bg1"/>
              </a:solidFill>
              <a:latin typeface="Century Gothic" panose="020B0502020202020204" pitchFamily="34" charset="0"/>
              <a:ea typeface="Tahoma" panose="020B0604030504040204" pitchFamily="34" charset="0"/>
              <a:cs typeface="Tahoma" panose="020B0604030504040204" pitchFamily="34" charset="0"/>
            </a:endParaRPr>
          </a:p>
        </p:txBody>
      </p:sp>
      <p:sp>
        <p:nvSpPr>
          <p:cNvPr id="3" name="CuadroTexto 2">
            <a:extLst>
              <a:ext uri="{FF2B5EF4-FFF2-40B4-BE49-F238E27FC236}">
                <a16:creationId xmlns:a16="http://schemas.microsoft.com/office/drawing/2014/main" id="{04C0FBA4-4534-33A5-E67B-8D445DAFD69E}"/>
              </a:ext>
            </a:extLst>
          </p:cNvPr>
          <p:cNvSpPr txBox="1"/>
          <p:nvPr/>
        </p:nvSpPr>
        <p:spPr>
          <a:xfrm>
            <a:off x="-327199" y="284835"/>
            <a:ext cx="10265949" cy="538674"/>
          </a:xfrm>
          <a:prstGeom prst="rect">
            <a:avLst/>
          </a:prstGeom>
          <a:noFill/>
        </p:spPr>
        <p:txBody>
          <a:bodyPr wrap="square">
            <a:spAutoFit/>
          </a:bodyPr>
          <a:lstStyle/>
          <a:p>
            <a:pPr algn="ctr">
              <a:lnSpc>
                <a:spcPct val="107000"/>
              </a:lnSpc>
            </a:pPr>
            <a:r>
              <a:rPr lang="es-CO" sz="2800" b="1" dirty="0">
                <a:solidFill>
                  <a:srgbClr val="002060"/>
                </a:solidFill>
                <a:latin typeface="Poppins" panose="00000500000000000000" pitchFamily="2" charset="0"/>
                <a:ea typeface="Calibri" panose="020F0502020204030204" pitchFamily="34" charset="0"/>
                <a:cs typeface="Poppins" panose="00000500000000000000" pitchFamily="2" charset="0"/>
              </a:rPr>
              <a:t>Presentación de Informes  </a:t>
            </a:r>
          </a:p>
        </p:txBody>
      </p:sp>
      <p:pic>
        <p:nvPicPr>
          <p:cNvPr id="4" name="Imagen 3">
            <a:extLst>
              <a:ext uri="{FF2B5EF4-FFF2-40B4-BE49-F238E27FC236}">
                <a16:creationId xmlns:a16="http://schemas.microsoft.com/office/drawing/2014/main" id="{934C9C20-26EA-7ED2-5062-197BA655F15E}"/>
              </a:ext>
            </a:extLst>
          </p:cNvPr>
          <p:cNvPicPr>
            <a:picLocks noChangeAspect="1"/>
          </p:cNvPicPr>
          <p:nvPr/>
        </p:nvPicPr>
        <p:blipFill>
          <a:blip r:embed="rId3"/>
          <a:stretch>
            <a:fillRect/>
          </a:stretch>
        </p:blipFill>
        <p:spPr>
          <a:xfrm>
            <a:off x="978702" y="1719789"/>
            <a:ext cx="8059383" cy="434871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Imagen 4">
            <a:extLst>
              <a:ext uri="{FF2B5EF4-FFF2-40B4-BE49-F238E27FC236}">
                <a16:creationId xmlns:a16="http://schemas.microsoft.com/office/drawing/2014/main" id="{3ECACCDD-B6FF-B73A-C45E-91DC5EA30C6F}"/>
              </a:ext>
            </a:extLst>
          </p:cNvPr>
          <p:cNvPicPr>
            <a:picLocks noChangeAspect="1"/>
          </p:cNvPicPr>
          <p:nvPr/>
        </p:nvPicPr>
        <p:blipFill>
          <a:blip r:embed="rId4">
            <a:extLst>
              <a:ext uri="{28A0092B-C50C-407E-A947-70E740481C1C}">
                <a14:useLocalDpi xmlns:a14="http://schemas.microsoft.com/office/drawing/2010/main" val="0"/>
              </a:ext>
            </a:extLst>
          </a:blip>
          <a:srcRect l="11979" t="3786" r="75860" b="86008"/>
          <a:stretch>
            <a:fillRect/>
          </a:stretch>
        </p:blipFill>
        <p:spPr>
          <a:xfrm>
            <a:off x="10302670" y="5878331"/>
            <a:ext cx="1889330" cy="891832"/>
          </a:xfrm>
          <a:prstGeom prst="rect">
            <a:avLst/>
          </a:prstGeom>
        </p:spPr>
      </p:pic>
    </p:spTree>
    <p:extLst>
      <p:ext uri="{BB962C8B-B14F-4D97-AF65-F5344CB8AC3E}">
        <p14:creationId xmlns:p14="http://schemas.microsoft.com/office/powerpoint/2010/main" val="5025090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E516581D-3E82-BF47-BA19-D98A29A148D6}"/>
              </a:ext>
            </a:extLst>
          </p:cNvPr>
          <p:cNvSpPr txBox="1"/>
          <p:nvPr/>
        </p:nvSpPr>
        <p:spPr>
          <a:xfrm>
            <a:off x="274729" y="320491"/>
            <a:ext cx="8909463" cy="954107"/>
          </a:xfrm>
          <a:prstGeom prst="rect">
            <a:avLst/>
          </a:prstGeom>
          <a:noFill/>
        </p:spPr>
        <p:txBody>
          <a:bodyPr wrap="square" rtlCol="0">
            <a:spAutoFit/>
          </a:bodyPr>
          <a:lstStyle/>
          <a:p>
            <a:pPr algn="ctr"/>
            <a:r>
              <a:rPr lang="es-ES_tradnl" sz="2800" b="1" dirty="0">
                <a:ln w="0"/>
                <a:solidFill>
                  <a:srgbClr val="056021"/>
                </a:solidFill>
                <a:effectLst>
                  <a:outerShdw blurRad="38100" dist="19050" dir="2700000" algn="tl" rotWithShape="0">
                    <a:schemeClr val="dk1">
                      <a:alpha val="40000"/>
                    </a:schemeClr>
                  </a:outerShdw>
                </a:effectLst>
                <a:latin typeface="Poppins" panose="00000500000000000000" pitchFamily="2" charset="0"/>
                <a:ea typeface="Tahoma" panose="020B0604030504040204" pitchFamily="34" charset="0"/>
                <a:cs typeface="Poppins" panose="00000500000000000000" pitchFamily="2" charset="0"/>
              </a:rPr>
              <a:t>ASPECTOS A TENER EN CUENTA A LA HORA DE PRESENTAR LA CUENTA DE COBRO </a:t>
            </a:r>
          </a:p>
        </p:txBody>
      </p:sp>
      <p:sp>
        <p:nvSpPr>
          <p:cNvPr id="5" name="CuadroTexto 4">
            <a:extLst>
              <a:ext uri="{FF2B5EF4-FFF2-40B4-BE49-F238E27FC236}">
                <a16:creationId xmlns:a16="http://schemas.microsoft.com/office/drawing/2014/main" id="{D12CFBC9-5A4B-87BE-D972-DB3FC256B260}"/>
              </a:ext>
            </a:extLst>
          </p:cNvPr>
          <p:cNvSpPr txBox="1"/>
          <p:nvPr/>
        </p:nvSpPr>
        <p:spPr>
          <a:xfrm>
            <a:off x="3626588" y="3105836"/>
            <a:ext cx="4694274" cy="646331"/>
          </a:xfrm>
          <a:prstGeom prst="rect">
            <a:avLst/>
          </a:prstGeom>
          <a:noFill/>
        </p:spPr>
        <p:txBody>
          <a:bodyPr wrap="square">
            <a:spAutoFit/>
          </a:bodyPr>
          <a:lstStyle/>
          <a:p>
            <a:r>
              <a:rPr lang="es-ES_tradnl" b="1" dirty="0">
                <a:solidFill>
                  <a:schemeClr val="bg1"/>
                </a:solidFill>
                <a:latin typeface="Tahoma" panose="020B0604030504040204" pitchFamily="34" charset="0"/>
                <a:ea typeface="Tahoma" panose="020B0604030504040204" pitchFamily="34" charset="0"/>
                <a:cs typeface="Tahoma" panose="020B0604030504040204" pitchFamily="34" charset="0"/>
              </a:rPr>
              <a:t>Aspectos a tener en cuenta a la hora de presentar la cuenta de cobro</a:t>
            </a:r>
          </a:p>
        </p:txBody>
      </p:sp>
      <p:graphicFrame>
        <p:nvGraphicFramePr>
          <p:cNvPr id="6" name="Tabla 5">
            <a:extLst>
              <a:ext uri="{FF2B5EF4-FFF2-40B4-BE49-F238E27FC236}">
                <a16:creationId xmlns:a16="http://schemas.microsoft.com/office/drawing/2014/main" id="{29F16B58-E3FE-8488-573D-DCAF46CF04AA}"/>
              </a:ext>
            </a:extLst>
          </p:cNvPr>
          <p:cNvGraphicFramePr>
            <a:graphicFrameLocks noGrp="1"/>
          </p:cNvGraphicFramePr>
          <p:nvPr>
            <p:extLst>
              <p:ext uri="{D42A27DB-BD31-4B8C-83A1-F6EECF244321}">
                <p14:modId xmlns:p14="http://schemas.microsoft.com/office/powerpoint/2010/main" val="490449673"/>
              </p:ext>
            </p:extLst>
          </p:nvPr>
        </p:nvGraphicFramePr>
        <p:xfrm>
          <a:off x="1681504" y="1919472"/>
          <a:ext cx="8584441" cy="3298538"/>
        </p:xfrm>
        <a:graphic>
          <a:graphicData uri="http://schemas.openxmlformats.org/drawingml/2006/table">
            <a:tbl>
              <a:tblPr>
                <a:tableStyleId>{616DA210-FB5B-4158-B5E0-FEB733F419BA}</a:tableStyleId>
              </a:tblPr>
              <a:tblGrid>
                <a:gridCol w="4265182">
                  <a:extLst>
                    <a:ext uri="{9D8B030D-6E8A-4147-A177-3AD203B41FA5}">
                      <a16:colId xmlns:a16="http://schemas.microsoft.com/office/drawing/2014/main" val="172854507"/>
                    </a:ext>
                  </a:extLst>
                </a:gridCol>
                <a:gridCol w="4319259">
                  <a:extLst>
                    <a:ext uri="{9D8B030D-6E8A-4147-A177-3AD203B41FA5}">
                      <a16:colId xmlns:a16="http://schemas.microsoft.com/office/drawing/2014/main" val="649354515"/>
                    </a:ext>
                  </a:extLst>
                </a:gridCol>
              </a:tblGrid>
              <a:tr h="314703">
                <a:tc>
                  <a:txBody>
                    <a:bodyPr/>
                    <a:lstStyle/>
                    <a:p>
                      <a:pPr algn="just">
                        <a:lnSpc>
                          <a:spcPct val="150000"/>
                        </a:lnSpc>
                      </a:pPr>
                      <a:r>
                        <a:rPr lang="es-ES" sz="1400" dirty="0">
                          <a:effectLst/>
                        </a:rPr>
                        <a:t>VALOR ADICION (S)</a:t>
                      </a:r>
                      <a:endParaRPr lang="es-CO" sz="1100" dirty="0">
                        <a:effectLst/>
                        <a:latin typeface="Poppins" panose="00000500000000000000" pitchFamily="2" charset="0"/>
                        <a:ea typeface="Times New Roman" panose="02020603050405020304" pitchFamily="18" charset="0"/>
                        <a:cs typeface="Poppins" panose="00000500000000000000" pitchFamily="2" charset="0"/>
                      </a:endParaRPr>
                    </a:p>
                  </a:txBody>
                  <a:tcPr marL="68580" marR="68580" marT="0" marB="0"/>
                </a:tc>
                <a:tc>
                  <a:txBody>
                    <a:bodyPr/>
                    <a:lstStyle/>
                    <a:p>
                      <a:pPr algn="just">
                        <a:lnSpc>
                          <a:spcPct val="150000"/>
                        </a:lnSpc>
                      </a:pPr>
                      <a:r>
                        <a:rPr lang="es-ES" sz="1400" dirty="0">
                          <a:effectLst/>
                        </a:rPr>
                        <a:t>N/A</a:t>
                      </a:r>
                      <a:endParaRPr lang="es-CO" sz="1100" dirty="0">
                        <a:effectLst/>
                        <a:latin typeface="Poppins" panose="00000500000000000000" pitchFamily="2" charset="0"/>
                        <a:ea typeface="Times New Roman" panose="02020603050405020304" pitchFamily="18" charset="0"/>
                        <a:cs typeface="Poppins" panose="00000500000000000000" pitchFamily="2" charset="0"/>
                      </a:endParaRPr>
                    </a:p>
                  </a:txBody>
                  <a:tcPr marL="68580" marR="68580" marT="0" marB="0"/>
                </a:tc>
                <a:extLst>
                  <a:ext uri="{0D108BD9-81ED-4DB2-BD59-A6C34878D82A}">
                    <a16:rowId xmlns:a16="http://schemas.microsoft.com/office/drawing/2014/main" val="3431919039"/>
                  </a:ext>
                </a:extLst>
              </a:tr>
              <a:tr h="397916">
                <a:tc>
                  <a:txBody>
                    <a:bodyPr/>
                    <a:lstStyle/>
                    <a:p>
                      <a:pPr algn="just">
                        <a:lnSpc>
                          <a:spcPct val="150000"/>
                        </a:lnSpc>
                      </a:pPr>
                      <a:r>
                        <a:rPr lang="es-ES" sz="1400">
                          <a:effectLst/>
                        </a:rPr>
                        <a:t>VALOR TOTAL DEL CONTRATO</a:t>
                      </a:r>
                      <a:endParaRPr lang="es-CO" sz="1100">
                        <a:effectLst/>
                        <a:latin typeface="Poppins" panose="00000500000000000000" pitchFamily="2" charset="0"/>
                        <a:ea typeface="Times New Roman" panose="02020603050405020304" pitchFamily="18" charset="0"/>
                        <a:cs typeface="Poppins" panose="00000500000000000000" pitchFamily="2" charset="0"/>
                      </a:endParaRPr>
                    </a:p>
                  </a:txBody>
                  <a:tcPr marL="68580" marR="68580" marT="0" marB="0"/>
                </a:tc>
                <a:tc>
                  <a:txBody>
                    <a:bodyPr/>
                    <a:lstStyle/>
                    <a:p>
                      <a:pPr algn="just">
                        <a:lnSpc>
                          <a:spcPct val="150000"/>
                        </a:lnSpc>
                      </a:pPr>
                      <a:r>
                        <a:rPr lang="es-ES" sz="1400" dirty="0">
                          <a:effectLst/>
                        </a:rPr>
                        <a:t>$ </a:t>
                      </a:r>
                      <a:r>
                        <a:rPr lang="es-ES" sz="1800" kern="1200" dirty="0">
                          <a:solidFill>
                            <a:schemeClr val="dk1"/>
                          </a:solidFill>
                          <a:effectLst/>
                        </a:rPr>
                        <a:t> </a:t>
                      </a:r>
                      <a:r>
                        <a:rPr lang="es-ES" sz="1400" kern="1200" dirty="0">
                          <a:solidFill>
                            <a:schemeClr val="dk1"/>
                          </a:solidFill>
                          <a:effectLst/>
                        </a:rPr>
                        <a:t>13.405.986</a:t>
                      </a:r>
                      <a:endParaRPr lang="es-CO" sz="1100" dirty="0">
                        <a:effectLst/>
                        <a:latin typeface="Poppins" panose="00000500000000000000" pitchFamily="2" charset="0"/>
                        <a:ea typeface="Times New Roman" panose="02020603050405020304" pitchFamily="18" charset="0"/>
                        <a:cs typeface="Poppins" panose="00000500000000000000" pitchFamily="2" charset="0"/>
                      </a:endParaRPr>
                    </a:p>
                  </a:txBody>
                  <a:tcPr marL="68580" marR="68580" marT="0" marB="0"/>
                </a:tc>
                <a:extLst>
                  <a:ext uri="{0D108BD9-81ED-4DB2-BD59-A6C34878D82A}">
                    <a16:rowId xmlns:a16="http://schemas.microsoft.com/office/drawing/2014/main" val="4184142519"/>
                  </a:ext>
                </a:extLst>
              </a:tr>
              <a:tr h="314703">
                <a:tc>
                  <a:txBody>
                    <a:bodyPr/>
                    <a:lstStyle/>
                    <a:p>
                      <a:pPr algn="just">
                        <a:lnSpc>
                          <a:spcPct val="150000"/>
                        </a:lnSpc>
                      </a:pPr>
                      <a:r>
                        <a:rPr lang="es-ES" sz="1400" dirty="0">
                          <a:effectLst/>
                        </a:rPr>
                        <a:t>ANTICIPO</a:t>
                      </a:r>
                      <a:endParaRPr lang="es-CO" sz="1100" dirty="0">
                        <a:effectLst/>
                        <a:latin typeface="Poppins" panose="00000500000000000000" pitchFamily="2" charset="0"/>
                        <a:ea typeface="Times New Roman" panose="02020603050405020304" pitchFamily="18" charset="0"/>
                        <a:cs typeface="Poppins" panose="00000500000000000000" pitchFamily="2" charset="0"/>
                      </a:endParaRPr>
                    </a:p>
                  </a:txBody>
                  <a:tcPr marL="68580" marR="68580" marT="0" marB="0"/>
                </a:tc>
                <a:tc>
                  <a:txBody>
                    <a:bodyPr/>
                    <a:lstStyle/>
                    <a:p>
                      <a:pPr algn="just">
                        <a:lnSpc>
                          <a:spcPct val="150000"/>
                        </a:lnSpc>
                      </a:pPr>
                      <a:r>
                        <a:rPr lang="es-ES" sz="1400">
                          <a:effectLst/>
                        </a:rPr>
                        <a:t>N/A</a:t>
                      </a:r>
                      <a:endParaRPr lang="es-CO" sz="1100">
                        <a:effectLst/>
                        <a:latin typeface="Poppins" panose="00000500000000000000" pitchFamily="2" charset="0"/>
                        <a:ea typeface="Times New Roman" panose="02020603050405020304" pitchFamily="18" charset="0"/>
                        <a:cs typeface="Poppins" panose="00000500000000000000" pitchFamily="2" charset="0"/>
                      </a:endParaRPr>
                    </a:p>
                  </a:txBody>
                  <a:tcPr marL="68580" marR="68580" marT="0" marB="0"/>
                </a:tc>
                <a:extLst>
                  <a:ext uri="{0D108BD9-81ED-4DB2-BD59-A6C34878D82A}">
                    <a16:rowId xmlns:a16="http://schemas.microsoft.com/office/drawing/2014/main" val="2654009492"/>
                  </a:ext>
                </a:extLst>
              </a:tr>
              <a:tr h="1835498">
                <a:tc>
                  <a:txBody>
                    <a:bodyPr/>
                    <a:lstStyle/>
                    <a:p>
                      <a:pPr algn="just">
                        <a:lnSpc>
                          <a:spcPct val="150000"/>
                        </a:lnSpc>
                      </a:pPr>
                      <a:r>
                        <a:rPr lang="es-ES" sz="1400" dirty="0">
                          <a:effectLst/>
                        </a:rPr>
                        <a:t>FORMA DE PAGO</a:t>
                      </a:r>
                      <a:endParaRPr lang="es-CO" sz="1100" dirty="0">
                        <a:effectLst/>
                        <a:latin typeface="Poppins" panose="00000500000000000000" pitchFamily="2" charset="0"/>
                        <a:ea typeface="Times New Roman" panose="02020603050405020304" pitchFamily="18" charset="0"/>
                        <a:cs typeface="Poppins" panose="00000500000000000000" pitchFamily="2" charset="0"/>
                      </a:endParaRPr>
                    </a:p>
                  </a:txBody>
                  <a:tcPr marL="68580" marR="68580" marT="0" marB="0"/>
                </a:tc>
                <a:tc>
                  <a:txBody>
                    <a:bodyPr/>
                    <a:lstStyle/>
                    <a:p>
                      <a:pPr algn="just"/>
                      <a:r>
                        <a:rPr lang="es-ES" sz="1400" dirty="0">
                          <a:effectLst/>
                        </a:rPr>
                        <a:t>Mediante actas mensuales de pago por valor de DOS MILLONES DOSCIENTOS TREINTA Y CUATRO MIL TRESCIENTOS TREINTA Y UN MIL PESOS ($2.234.331) M/cte., o de acuerdo con los días efectivamente prestado el servicio, previo informe de prestación de servicio a satisfacción, suscrito por el supervisor del mismo.</a:t>
                      </a:r>
                      <a:endParaRPr lang="es-CO" sz="1100" dirty="0">
                        <a:effectLst/>
                        <a:latin typeface="Poppins" panose="00000500000000000000" pitchFamily="2" charset="0"/>
                        <a:ea typeface="Times New Roman" panose="02020603050405020304" pitchFamily="18" charset="0"/>
                        <a:cs typeface="Poppins" panose="00000500000000000000" pitchFamily="2" charset="0"/>
                      </a:endParaRPr>
                    </a:p>
                  </a:txBody>
                  <a:tcPr marL="68580" marR="68580" marT="0" marB="0"/>
                </a:tc>
                <a:extLst>
                  <a:ext uri="{0D108BD9-81ED-4DB2-BD59-A6C34878D82A}">
                    <a16:rowId xmlns:a16="http://schemas.microsoft.com/office/drawing/2014/main" val="762534720"/>
                  </a:ext>
                </a:extLst>
              </a:tr>
              <a:tr h="397916">
                <a:tc>
                  <a:txBody>
                    <a:bodyPr/>
                    <a:lstStyle/>
                    <a:p>
                      <a:pPr algn="just">
                        <a:lnSpc>
                          <a:spcPct val="150000"/>
                        </a:lnSpc>
                      </a:pPr>
                      <a:r>
                        <a:rPr lang="es-ES" sz="1800" b="1" dirty="0">
                          <a:effectLst/>
                          <a:highlight>
                            <a:srgbClr val="FF0000"/>
                          </a:highlight>
                        </a:rPr>
                        <a:t>FECHA DE ELABORACIÓN</a:t>
                      </a:r>
                      <a:r>
                        <a:rPr lang="es-ES" sz="1400" dirty="0">
                          <a:effectLst/>
                          <a:highlight>
                            <a:srgbClr val="FF0000"/>
                          </a:highlight>
                        </a:rPr>
                        <a:t>:   </a:t>
                      </a:r>
                      <a:endParaRPr lang="es-CO" sz="1100" dirty="0">
                        <a:effectLst/>
                        <a:highlight>
                          <a:srgbClr val="FF0000"/>
                        </a:highlight>
                        <a:latin typeface="Poppins" panose="00000500000000000000" pitchFamily="2" charset="0"/>
                        <a:ea typeface="Times New Roman" panose="02020603050405020304" pitchFamily="18" charset="0"/>
                        <a:cs typeface="Poppins" panose="00000500000000000000" pitchFamily="2" charset="0"/>
                      </a:endParaRPr>
                    </a:p>
                  </a:txBody>
                  <a:tcPr marL="68580" marR="68580" marT="0" marB="0"/>
                </a:tc>
                <a:tc>
                  <a:txBody>
                    <a:bodyPr/>
                    <a:lstStyle/>
                    <a:p>
                      <a:pPr algn="just">
                        <a:lnSpc>
                          <a:spcPct val="150000"/>
                        </a:lnSpc>
                      </a:pPr>
                      <a:r>
                        <a:rPr lang="es-ES" sz="1400" dirty="0">
                          <a:effectLst/>
                        </a:rPr>
                        <a:t>20/06/2026</a:t>
                      </a:r>
                      <a:endParaRPr lang="es-CO" sz="1100" dirty="0">
                        <a:effectLst/>
                        <a:latin typeface="Poppins" panose="00000500000000000000" pitchFamily="2" charset="0"/>
                        <a:ea typeface="Times New Roman" panose="02020603050405020304" pitchFamily="18" charset="0"/>
                        <a:cs typeface="Poppins" panose="00000500000000000000" pitchFamily="2" charset="0"/>
                      </a:endParaRPr>
                    </a:p>
                  </a:txBody>
                  <a:tcPr marL="68580" marR="68580" marT="0" marB="0"/>
                </a:tc>
                <a:extLst>
                  <a:ext uri="{0D108BD9-81ED-4DB2-BD59-A6C34878D82A}">
                    <a16:rowId xmlns:a16="http://schemas.microsoft.com/office/drawing/2014/main" val="1209661265"/>
                  </a:ext>
                </a:extLst>
              </a:tr>
            </a:tbl>
          </a:graphicData>
        </a:graphic>
      </p:graphicFrame>
      <p:sp>
        <p:nvSpPr>
          <p:cNvPr id="7" name="CuadroTexto 6">
            <a:extLst>
              <a:ext uri="{FF2B5EF4-FFF2-40B4-BE49-F238E27FC236}">
                <a16:creationId xmlns:a16="http://schemas.microsoft.com/office/drawing/2014/main" id="{DAD2533B-E1BD-BA21-50F2-5F5916A3BA08}"/>
              </a:ext>
            </a:extLst>
          </p:cNvPr>
          <p:cNvSpPr txBox="1"/>
          <p:nvPr/>
        </p:nvSpPr>
        <p:spPr>
          <a:xfrm>
            <a:off x="3300314" y="1466638"/>
            <a:ext cx="5023471" cy="369332"/>
          </a:xfrm>
          <a:prstGeom prst="rect">
            <a:avLst/>
          </a:prstGeom>
          <a:noFill/>
        </p:spPr>
        <p:txBody>
          <a:bodyPr wrap="square" rtlCol="0">
            <a:spAutoFit/>
          </a:bodyPr>
          <a:lstStyle/>
          <a:p>
            <a:pPr algn="ctr"/>
            <a:r>
              <a:rPr lang="es-CO" b="1" dirty="0">
                <a:latin typeface="Century Gothic" panose="020B0502020202020204" pitchFamily="34" charset="0"/>
              </a:rPr>
              <a:t>ACTA PARCIAL</a:t>
            </a:r>
          </a:p>
        </p:txBody>
      </p:sp>
      <p:sp>
        <p:nvSpPr>
          <p:cNvPr id="11" name="CuadroTexto 10">
            <a:extLst>
              <a:ext uri="{FF2B5EF4-FFF2-40B4-BE49-F238E27FC236}">
                <a16:creationId xmlns:a16="http://schemas.microsoft.com/office/drawing/2014/main" id="{614AC0DB-E168-B91A-2C72-0DB4FE578667}"/>
              </a:ext>
            </a:extLst>
          </p:cNvPr>
          <p:cNvSpPr txBox="1"/>
          <p:nvPr/>
        </p:nvSpPr>
        <p:spPr>
          <a:xfrm>
            <a:off x="1606218" y="5391362"/>
            <a:ext cx="8696452" cy="1231106"/>
          </a:xfrm>
          <a:prstGeom prst="rect">
            <a:avLst/>
          </a:prstGeom>
          <a:noFill/>
        </p:spPr>
        <p:txBody>
          <a:bodyPr wrap="square" rtlCol="0">
            <a:spAutoFit/>
          </a:bodyPr>
          <a:lstStyle/>
          <a:p>
            <a:pPr algn="just"/>
            <a:r>
              <a:rPr lang="es-ES_tradnl" sz="1400" b="1" dirty="0">
                <a:latin typeface="Poppins" panose="00000500000000000000" pitchFamily="2" charset="0"/>
                <a:cs typeface="Poppins" panose="00000500000000000000" pitchFamily="2" charset="0"/>
              </a:rPr>
              <a:t>EJEMPLO: Si la fecha de corte de su informe es del 20 de mayo al 19 de junio, la </a:t>
            </a:r>
            <a:r>
              <a:rPr lang="es-ES_tradnl" sz="1400" b="1" dirty="0">
                <a:solidFill>
                  <a:srgbClr val="FF0000"/>
                </a:solidFill>
                <a:latin typeface="Poppins" panose="00000500000000000000" pitchFamily="2" charset="0"/>
                <a:cs typeface="Poppins" panose="00000500000000000000" pitchFamily="2" charset="0"/>
              </a:rPr>
              <a:t>FECHA DE ELABORACIÓN </a:t>
            </a:r>
            <a:r>
              <a:rPr lang="es-ES_tradnl" sz="1400" b="1" dirty="0">
                <a:latin typeface="Poppins" panose="00000500000000000000" pitchFamily="2" charset="0"/>
                <a:cs typeface="Poppins" panose="00000500000000000000" pitchFamily="2" charset="0"/>
              </a:rPr>
              <a:t>del acta es la del día siguiente al de su corte, es decir: </a:t>
            </a:r>
            <a:r>
              <a:rPr lang="es-ES" sz="1400" i="1" dirty="0">
                <a:latin typeface="Poppins" panose="00000500000000000000" pitchFamily="2" charset="0"/>
                <a:cs typeface="Poppins" panose="00000500000000000000" pitchFamily="2" charset="0"/>
              </a:rPr>
              <a:t>20/06/2026, excepto en el caso que presenté su informe días después, la fecha de elaboración debe ser el día que envié su informe</a:t>
            </a:r>
            <a:r>
              <a:rPr lang="es-ES" sz="1400" i="1" dirty="0">
                <a:latin typeface="Century Gothic" panose="020B0502020202020204" pitchFamily="34" charset="0"/>
              </a:rPr>
              <a:t>. </a:t>
            </a:r>
            <a:endParaRPr lang="es-CO" sz="1400" i="1" dirty="0">
              <a:latin typeface="Century Gothic" panose="020B0502020202020204" pitchFamily="34" charset="0"/>
              <a:ea typeface="Times New Roman" panose="02020603050405020304" pitchFamily="18" charset="0"/>
            </a:endParaRPr>
          </a:p>
          <a:p>
            <a:endParaRPr lang="es-CO" dirty="0"/>
          </a:p>
        </p:txBody>
      </p:sp>
      <p:pic>
        <p:nvPicPr>
          <p:cNvPr id="3" name="Imagen 2">
            <a:extLst>
              <a:ext uri="{FF2B5EF4-FFF2-40B4-BE49-F238E27FC236}">
                <a16:creationId xmlns:a16="http://schemas.microsoft.com/office/drawing/2014/main" id="{9583EB5C-BCB3-29C9-2538-3EB254398A4E}"/>
              </a:ext>
            </a:extLst>
          </p:cNvPr>
          <p:cNvPicPr>
            <a:picLocks noChangeAspect="1"/>
          </p:cNvPicPr>
          <p:nvPr/>
        </p:nvPicPr>
        <p:blipFill>
          <a:blip r:embed="rId3">
            <a:extLst>
              <a:ext uri="{28A0092B-C50C-407E-A947-70E740481C1C}">
                <a14:useLocalDpi xmlns:a14="http://schemas.microsoft.com/office/drawing/2010/main" val="0"/>
              </a:ext>
            </a:extLst>
          </a:blip>
          <a:srcRect l="11979" t="3786" r="75860" b="86008"/>
          <a:stretch>
            <a:fillRect/>
          </a:stretch>
        </p:blipFill>
        <p:spPr>
          <a:xfrm>
            <a:off x="10302670" y="5878331"/>
            <a:ext cx="1889330" cy="891832"/>
          </a:xfrm>
          <a:prstGeom prst="rect">
            <a:avLst/>
          </a:prstGeom>
        </p:spPr>
      </p:pic>
    </p:spTree>
    <p:extLst>
      <p:ext uri="{BB962C8B-B14F-4D97-AF65-F5344CB8AC3E}">
        <p14:creationId xmlns:p14="http://schemas.microsoft.com/office/powerpoint/2010/main" val="24441819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E516581D-3E82-BF47-BA19-D98A29A148D6}"/>
              </a:ext>
            </a:extLst>
          </p:cNvPr>
          <p:cNvSpPr txBox="1"/>
          <p:nvPr/>
        </p:nvSpPr>
        <p:spPr>
          <a:xfrm>
            <a:off x="806750" y="4557"/>
            <a:ext cx="8389087" cy="954107"/>
          </a:xfrm>
          <a:prstGeom prst="rect">
            <a:avLst/>
          </a:prstGeom>
          <a:noFill/>
        </p:spPr>
        <p:txBody>
          <a:bodyPr wrap="square" rtlCol="0">
            <a:spAutoFit/>
          </a:bodyPr>
          <a:lstStyle/>
          <a:p>
            <a:pPr algn="ctr"/>
            <a:endParaRPr lang="es-ES_tradnl" sz="2800" dirty="0">
              <a:ln w="0"/>
              <a:effectLst>
                <a:outerShdw blurRad="38100" dist="19050" dir="2700000" algn="tl" rotWithShape="0">
                  <a:schemeClr val="dk1">
                    <a:alpha val="40000"/>
                  </a:schemeClr>
                </a:outerShdw>
              </a:effectLst>
              <a:latin typeface="Century Gothic" panose="020B0502020202020204" pitchFamily="34" charset="0"/>
              <a:ea typeface="Tahoma" panose="020B0604030504040204" pitchFamily="34" charset="0"/>
              <a:cs typeface="Tahoma" panose="020B0604030504040204" pitchFamily="34" charset="0"/>
            </a:endParaRPr>
          </a:p>
          <a:p>
            <a:pPr algn="ctr"/>
            <a:r>
              <a:rPr lang="es-ES_tradnl" sz="2800" b="1" dirty="0">
                <a:ln w="0"/>
                <a:solidFill>
                  <a:srgbClr val="056021"/>
                </a:solidFill>
                <a:effectLst>
                  <a:outerShdw blurRad="38100" dist="19050" dir="2700000" algn="tl" rotWithShape="0">
                    <a:schemeClr val="dk1">
                      <a:alpha val="40000"/>
                    </a:schemeClr>
                  </a:outerShdw>
                </a:effectLst>
                <a:latin typeface="Poppins" panose="00000500000000000000" pitchFamily="2" charset="0"/>
                <a:ea typeface="Tahoma" panose="020B0604030504040204" pitchFamily="34" charset="0"/>
                <a:cs typeface="Poppins" panose="00000500000000000000" pitchFamily="2" charset="0"/>
              </a:rPr>
              <a:t>Acta Parcial  </a:t>
            </a:r>
          </a:p>
        </p:txBody>
      </p:sp>
      <p:sp>
        <p:nvSpPr>
          <p:cNvPr id="5" name="CuadroTexto 4">
            <a:extLst>
              <a:ext uri="{FF2B5EF4-FFF2-40B4-BE49-F238E27FC236}">
                <a16:creationId xmlns:a16="http://schemas.microsoft.com/office/drawing/2014/main" id="{D12CFBC9-5A4B-87BE-D972-DB3FC256B260}"/>
              </a:ext>
            </a:extLst>
          </p:cNvPr>
          <p:cNvSpPr txBox="1"/>
          <p:nvPr/>
        </p:nvSpPr>
        <p:spPr>
          <a:xfrm>
            <a:off x="3626588" y="3105836"/>
            <a:ext cx="4694274" cy="646331"/>
          </a:xfrm>
          <a:prstGeom prst="rect">
            <a:avLst/>
          </a:prstGeom>
          <a:noFill/>
        </p:spPr>
        <p:txBody>
          <a:bodyPr wrap="square">
            <a:spAutoFit/>
          </a:bodyPr>
          <a:lstStyle/>
          <a:p>
            <a:r>
              <a:rPr lang="es-ES_tradnl" b="1" dirty="0">
                <a:solidFill>
                  <a:schemeClr val="bg1"/>
                </a:solidFill>
                <a:latin typeface="Tahoma" panose="020B0604030504040204" pitchFamily="34" charset="0"/>
                <a:ea typeface="Tahoma" panose="020B0604030504040204" pitchFamily="34" charset="0"/>
                <a:cs typeface="Tahoma" panose="020B0604030504040204" pitchFamily="34" charset="0"/>
              </a:rPr>
              <a:t>Aspectos a tener en cuenta a la hora de presentar la cuenta de cobro</a:t>
            </a:r>
          </a:p>
        </p:txBody>
      </p:sp>
      <p:sp>
        <p:nvSpPr>
          <p:cNvPr id="2" name="CuadroTexto 1">
            <a:extLst>
              <a:ext uri="{FF2B5EF4-FFF2-40B4-BE49-F238E27FC236}">
                <a16:creationId xmlns:a16="http://schemas.microsoft.com/office/drawing/2014/main" id="{6976F87C-2F96-73B9-D69D-4B0BD0FFBE38}"/>
              </a:ext>
            </a:extLst>
          </p:cNvPr>
          <p:cNvSpPr txBox="1"/>
          <p:nvPr/>
        </p:nvSpPr>
        <p:spPr>
          <a:xfrm>
            <a:off x="1460611" y="1637731"/>
            <a:ext cx="9430301" cy="2308324"/>
          </a:xfrm>
          <a:prstGeom prst="rect">
            <a:avLst/>
          </a:prstGeom>
          <a:solidFill>
            <a:schemeClr val="bg1"/>
          </a:solidFill>
          <a:ln w="12700"/>
        </p:spPr>
        <p:style>
          <a:lnRef idx="1">
            <a:schemeClr val="accent3"/>
          </a:lnRef>
          <a:fillRef idx="2">
            <a:schemeClr val="accent3"/>
          </a:fillRef>
          <a:effectRef idx="1">
            <a:schemeClr val="accent3"/>
          </a:effectRef>
          <a:fontRef idx="minor">
            <a:schemeClr val="dk1"/>
          </a:fontRef>
        </p:style>
        <p:txBody>
          <a:bodyPr wrap="square">
            <a:spAutoFit/>
          </a:bodyPr>
          <a:lstStyle/>
          <a:p>
            <a:pPr algn="ctr">
              <a:tabLst>
                <a:tab pos="1358900" algn="l"/>
              </a:tabLst>
            </a:pPr>
            <a:r>
              <a:rPr lang="es-ES" b="1" dirty="0">
                <a:latin typeface="Arial" panose="020B0604020202020204" pitchFamily="34" charset="0"/>
                <a:ea typeface="Arial" panose="020B0604020202020204" pitchFamily="34" charset="0"/>
              </a:rPr>
              <a:t>BALANCE DEL ANTICIPO</a:t>
            </a:r>
            <a:endParaRPr lang="es-CO" sz="1400" dirty="0">
              <a:latin typeface="Times New Roman" panose="02020603050405020304" pitchFamily="18" charset="0"/>
              <a:ea typeface="Times New Roman" panose="02020603050405020304" pitchFamily="18" charset="0"/>
            </a:endParaRPr>
          </a:p>
          <a:p>
            <a:pPr algn="just">
              <a:tabLst>
                <a:tab pos="1358900" algn="l"/>
              </a:tabLst>
            </a:pPr>
            <a:r>
              <a:rPr lang="es-ES" dirty="0">
                <a:latin typeface="Arial" panose="020B0604020202020204" pitchFamily="34" charset="0"/>
                <a:ea typeface="Arial" panose="020B0604020202020204" pitchFamily="34" charset="0"/>
              </a:rPr>
              <a:t> </a:t>
            </a:r>
            <a:endParaRPr lang="es-CO" sz="1400" dirty="0">
              <a:latin typeface="Times New Roman" panose="02020603050405020304" pitchFamily="18" charset="0"/>
              <a:ea typeface="Times New Roman" panose="02020603050405020304" pitchFamily="18" charset="0"/>
            </a:endParaRPr>
          </a:p>
          <a:p>
            <a:pPr algn="just">
              <a:tabLst>
                <a:tab pos="1358900" algn="l"/>
              </a:tabLst>
            </a:pPr>
            <a:r>
              <a:rPr lang="es-ES" dirty="0">
                <a:latin typeface="Poppins" panose="00000500000000000000" pitchFamily="2" charset="0"/>
                <a:ea typeface="Arial" panose="020B0604020202020204" pitchFamily="34" charset="0"/>
                <a:cs typeface="Poppins" panose="00000500000000000000" pitchFamily="2" charset="0"/>
              </a:rPr>
              <a:t>Valor Anticipo ………………………………………………………….0</a:t>
            </a:r>
            <a:endParaRPr lang="es-CO" sz="1400" dirty="0">
              <a:latin typeface="Poppins" panose="00000500000000000000" pitchFamily="2" charset="0"/>
              <a:ea typeface="Times New Roman" panose="02020603050405020304" pitchFamily="18" charset="0"/>
              <a:cs typeface="Poppins" panose="00000500000000000000" pitchFamily="2" charset="0"/>
            </a:endParaRPr>
          </a:p>
          <a:p>
            <a:pPr algn="just">
              <a:tabLst>
                <a:tab pos="1358900" algn="l"/>
              </a:tabLst>
            </a:pPr>
            <a:r>
              <a:rPr lang="es-ES" dirty="0">
                <a:latin typeface="Poppins" panose="00000500000000000000" pitchFamily="2" charset="0"/>
                <a:ea typeface="Arial" panose="020B0604020202020204" pitchFamily="34" charset="0"/>
                <a:cs typeface="Poppins" panose="00000500000000000000" pitchFamily="2" charset="0"/>
              </a:rPr>
              <a:t>Valor amortizado actas anteriores……………0</a:t>
            </a:r>
            <a:endParaRPr lang="es-CO" sz="1400" dirty="0">
              <a:latin typeface="Poppins" panose="00000500000000000000" pitchFamily="2" charset="0"/>
              <a:ea typeface="Times New Roman" panose="02020603050405020304" pitchFamily="18" charset="0"/>
              <a:cs typeface="Poppins" panose="00000500000000000000" pitchFamily="2" charset="0"/>
            </a:endParaRPr>
          </a:p>
          <a:p>
            <a:pPr algn="just">
              <a:tabLst>
                <a:tab pos="1358900" algn="l"/>
              </a:tabLst>
            </a:pPr>
            <a:r>
              <a:rPr lang="es-ES" dirty="0">
                <a:latin typeface="Poppins" panose="00000500000000000000" pitchFamily="2" charset="0"/>
                <a:ea typeface="Arial" panose="020B0604020202020204" pitchFamily="34" charset="0"/>
                <a:cs typeface="Poppins" panose="00000500000000000000" pitchFamily="2" charset="0"/>
              </a:rPr>
              <a:t>Valor amortizado presente acta	……………...0…………………….0</a:t>
            </a:r>
            <a:endParaRPr lang="es-CO" sz="1400" dirty="0">
              <a:latin typeface="Poppins" panose="00000500000000000000" pitchFamily="2" charset="0"/>
              <a:ea typeface="Times New Roman" panose="02020603050405020304" pitchFamily="18" charset="0"/>
              <a:cs typeface="Poppins" panose="00000500000000000000" pitchFamily="2" charset="0"/>
            </a:endParaRPr>
          </a:p>
          <a:p>
            <a:pPr algn="just">
              <a:tabLst>
                <a:tab pos="1358900" algn="l"/>
              </a:tabLst>
            </a:pPr>
            <a:r>
              <a:rPr lang="es-ES" dirty="0">
                <a:latin typeface="Poppins" panose="00000500000000000000" pitchFamily="2" charset="0"/>
                <a:ea typeface="Arial" panose="020B0604020202020204" pitchFamily="34" charset="0"/>
                <a:cs typeface="Poppins" panose="00000500000000000000" pitchFamily="2" charset="0"/>
              </a:rPr>
              <a:t>Saldo por amortizar……………………………0</a:t>
            </a:r>
            <a:endParaRPr lang="es-CO" sz="1400" dirty="0">
              <a:latin typeface="Poppins" panose="00000500000000000000" pitchFamily="2" charset="0"/>
              <a:ea typeface="Times New Roman" panose="02020603050405020304" pitchFamily="18" charset="0"/>
              <a:cs typeface="Poppins" panose="00000500000000000000" pitchFamily="2" charset="0"/>
            </a:endParaRPr>
          </a:p>
          <a:p>
            <a:pPr algn="just">
              <a:tabLst>
                <a:tab pos="1358900" algn="l"/>
              </a:tabLst>
            </a:pPr>
            <a:r>
              <a:rPr lang="es-ES" dirty="0">
                <a:latin typeface="Poppins" panose="00000500000000000000" pitchFamily="2" charset="0"/>
                <a:ea typeface="Arial" panose="020B0604020202020204" pitchFamily="34" charset="0"/>
                <a:cs typeface="Poppins" panose="00000500000000000000" pitchFamily="2" charset="0"/>
              </a:rPr>
              <a:t>					</a:t>
            </a:r>
            <a:endParaRPr lang="es-CO" sz="1400" dirty="0">
              <a:latin typeface="Poppins" panose="00000500000000000000" pitchFamily="2" charset="0"/>
              <a:ea typeface="Times New Roman" panose="02020603050405020304" pitchFamily="18" charset="0"/>
              <a:cs typeface="Poppins" panose="00000500000000000000" pitchFamily="2" charset="0"/>
            </a:endParaRPr>
          </a:p>
          <a:p>
            <a:pPr algn="just">
              <a:tabLst>
                <a:tab pos="1358900" algn="l"/>
                <a:tab pos="2095500" algn="l"/>
              </a:tabLst>
            </a:pPr>
            <a:r>
              <a:rPr lang="es-ES" b="1" dirty="0">
                <a:latin typeface="Poppins" panose="00000500000000000000" pitchFamily="2" charset="0"/>
                <a:ea typeface="Arial" panose="020B0604020202020204" pitchFamily="34" charset="0"/>
                <a:cs typeface="Poppins" panose="00000500000000000000" pitchFamily="2" charset="0"/>
              </a:rPr>
              <a:t>SUMAS IGUALES…………………………….0…………………….0</a:t>
            </a:r>
            <a:endParaRPr lang="es-CO" sz="1400" dirty="0">
              <a:latin typeface="Poppins" panose="00000500000000000000" pitchFamily="2" charset="0"/>
              <a:ea typeface="Times New Roman" panose="02020603050405020304" pitchFamily="18" charset="0"/>
              <a:cs typeface="Poppins" panose="00000500000000000000" pitchFamily="2" charset="0"/>
            </a:endParaRPr>
          </a:p>
        </p:txBody>
      </p:sp>
      <p:sp>
        <p:nvSpPr>
          <p:cNvPr id="12" name="CuadroTexto 11">
            <a:extLst>
              <a:ext uri="{FF2B5EF4-FFF2-40B4-BE49-F238E27FC236}">
                <a16:creationId xmlns:a16="http://schemas.microsoft.com/office/drawing/2014/main" id="{4B980242-5E8A-056A-2023-921532F3CEBB}"/>
              </a:ext>
            </a:extLst>
          </p:cNvPr>
          <p:cNvSpPr txBox="1"/>
          <p:nvPr/>
        </p:nvSpPr>
        <p:spPr>
          <a:xfrm>
            <a:off x="2247014" y="5326913"/>
            <a:ext cx="2852063" cy="461665"/>
          </a:xfrm>
          <a:prstGeom prst="rect">
            <a:avLst/>
          </a:prstGeom>
          <a:noFill/>
        </p:spPr>
        <p:txBody>
          <a:bodyPr wrap="none" rtlCol="0">
            <a:spAutoFit/>
          </a:bodyPr>
          <a:lstStyle/>
          <a:p>
            <a:r>
              <a:rPr lang="es-CO" sz="2400" b="1" dirty="0">
                <a:solidFill>
                  <a:srgbClr val="056021"/>
                </a:solidFill>
                <a:latin typeface="Poppins" panose="00000500000000000000" pitchFamily="2" charset="0"/>
                <a:cs typeface="Poppins" panose="00000500000000000000" pitchFamily="2" charset="0"/>
              </a:rPr>
              <a:t>Se presenta en 0 </a:t>
            </a:r>
          </a:p>
        </p:txBody>
      </p:sp>
      <p:pic>
        <p:nvPicPr>
          <p:cNvPr id="4" name="Imagen 3">
            <a:extLst>
              <a:ext uri="{FF2B5EF4-FFF2-40B4-BE49-F238E27FC236}">
                <a16:creationId xmlns:a16="http://schemas.microsoft.com/office/drawing/2014/main" id="{C4ECBBC1-EA87-598F-98D7-46D697B24956}"/>
              </a:ext>
            </a:extLst>
          </p:cNvPr>
          <p:cNvPicPr>
            <a:picLocks noChangeAspect="1"/>
          </p:cNvPicPr>
          <p:nvPr/>
        </p:nvPicPr>
        <p:blipFill>
          <a:blip r:embed="rId3">
            <a:extLst>
              <a:ext uri="{28A0092B-C50C-407E-A947-70E740481C1C}">
                <a14:useLocalDpi xmlns:a14="http://schemas.microsoft.com/office/drawing/2010/main" val="0"/>
              </a:ext>
            </a:extLst>
          </a:blip>
          <a:srcRect l="11979" t="3786" r="75860" b="86008"/>
          <a:stretch>
            <a:fillRect/>
          </a:stretch>
        </p:blipFill>
        <p:spPr>
          <a:xfrm>
            <a:off x="10302670" y="5878331"/>
            <a:ext cx="1889330" cy="891832"/>
          </a:xfrm>
          <a:prstGeom prst="rect">
            <a:avLst/>
          </a:prstGeom>
        </p:spPr>
      </p:pic>
    </p:spTree>
    <p:extLst>
      <p:ext uri="{BB962C8B-B14F-4D97-AF65-F5344CB8AC3E}">
        <p14:creationId xmlns:p14="http://schemas.microsoft.com/office/powerpoint/2010/main" val="9177544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E516581D-3E82-BF47-BA19-D98A29A148D6}"/>
              </a:ext>
            </a:extLst>
          </p:cNvPr>
          <p:cNvSpPr txBox="1"/>
          <p:nvPr/>
        </p:nvSpPr>
        <p:spPr>
          <a:xfrm>
            <a:off x="1279453" y="88882"/>
            <a:ext cx="8389087" cy="954107"/>
          </a:xfrm>
          <a:prstGeom prst="rect">
            <a:avLst/>
          </a:prstGeom>
          <a:noFill/>
        </p:spPr>
        <p:txBody>
          <a:bodyPr wrap="square" rtlCol="0">
            <a:spAutoFit/>
          </a:bodyPr>
          <a:lstStyle/>
          <a:p>
            <a:pPr algn="ctr"/>
            <a:endParaRPr lang="es-ES_tradnl" sz="2800" b="1" dirty="0">
              <a:ln w="0"/>
              <a:effectLst>
                <a:outerShdw blurRad="38100" dist="19050" dir="2700000" algn="tl" rotWithShape="0">
                  <a:schemeClr val="dk1">
                    <a:alpha val="40000"/>
                  </a:schemeClr>
                </a:outerShdw>
              </a:effectLst>
              <a:latin typeface="Poppins" panose="00000500000000000000" pitchFamily="2" charset="0"/>
              <a:ea typeface="Tahoma" panose="020B0604030504040204" pitchFamily="34" charset="0"/>
              <a:cs typeface="Poppins" panose="00000500000000000000" pitchFamily="2" charset="0"/>
            </a:endParaRPr>
          </a:p>
          <a:p>
            <a:pPr algn="ctr"/>
            <a:r>
              <a:rPr lang="es-ES_tradnl" sz="2800" b="1" dirty="0">
                <a:ln w="0"/>
                <a:solidFill>
                  <a:srgbClr val="056021"/>
                </a:solidFill>
                <a:effectLst>
                  <a:outerShdw blurRad="38100" dist="19050" dir="2700000" algn="tl" rotWithShape="0">
                    <a:schemeClr val="dk1">
                      <a:alpha val="40000"/>
                    </a:schemeClr>
                  </a:outerShdw>
                </a:effectLst>
                <a:latin typeface="Poppins" panose="00000500000000000000" pitchFamily="2" charset="0"/>
                <a:ea typeface="Tahoma" panose="020B0604030504040204" pitchFamily="34" charset="0"/>
                <a:cs typeface="Poppins" panose="00000500000000000000" pitchFamily="2" charset="0"/>
              </a:rPr>
              <a:t>Acta Parcial  </a:t>
            </a:r>
          </a:p>
        </p:txBody>
      </p:sp>
      <p:sp>
        <p:nvSpPr>
          <p:cNvPr id="5" name="CuadroTexto 4">
            <a:extLst>
              <a:ext uri="{FF2B5EF4-FFF2-40B4-BE49-F238E27FC236}">
                <a16:creationId xmlns:a16="http://schemas.microsoft.com/office/drawing/2014/main" id="{D12CFBC9-5A4B-87BE-D972-DB3FC256B260}"/>
              </a:ext>
            </a:extLst>
          </p:cNvPr>
          <p:cNvSpPr txBox="1"/>
          <p:nvPr/>
        </p:nvSpPr>
        <p:spPr>
          <a:xfrm>
            <a:off x="3626588" y="3105836"/>
            <a:ext cx="4694274" cy="646331"/>
          </a:xfrm>
          <a:prstGeom prst="rect">
            <a:avLst/>
          </a:prstGeom>
          <a:noFill/>
        </p:spPr>
        <p:txBody>
          <a:bodyPr wrap="square">
            <a:spAutoFit/>
          </a:bodyPr>
          <a:lstStyle/>
          <a:p>
            <a:r>
              <a:rPr lang="es-ES_tradnl" b="1" dirty="0">
                <a:solidFill>
                  <a:schemeClr val="bg1"/>
                </a:solidFill>
                <a:latin typeface="Tahoma" panose="020B0604030504040204" pitchFamily="34" charset="0"/>
                <a:ea typeface="Tahoma" panose="020B0604030504040204" pitchFamily="34" charset="0"/>
                <a:cs typeface="Tahoma" panose="020B0604030504040204" pitchFamily="34" charset="0"/>
              </a:rPr>
              <a:t>Aspectos a tener en cuenta a la hora de presentar la cuenta de cobro</a:t>
            </a:r>
          </a:p>
        </p:txBody>
      </p:sp>
      <p:sp>
        <p:nvSpPr>
          <p:cNvPr id="6" name="CuadroTexto 5">
            <a:extLst>
              <a:ext uri="{FF2B5EF4-FFF2-40B4-BE49-F238E27FC236}">
                <a16:creationId xmlns:a16="http://schemas.microsoft.com/office/drawing/2014/main" id="{ECD332EE-B368-66B3-1214-0E96E6045C5C}"/>
              </a:ext>
            </a:extLst>
          </p:cNvPr>
          <p:cNvSpPr txBox="1"/>
          <p:nvPr/>
        </p:nvSpPr>
        <p:spPr>
          <a:xfrm>
            <a:off x="1105319" y="1440001"/>
            <a:ext cx="9490681" cy="4985980"/>
          </a:xfrm>
          <a:prstGeom prst="rect">
            <a:avLst/>
          </a:prstGeom>
          <a:noFill/>
          <a:ln>
            <a:solidFill>
              <a:schemeClr val="tx1"/>
            </a:solidFill>
          </a:ln>
        </p:spPr>
        <p:txBody>
          <a:bodyPr wrap="square">
            <a:spAutoFit/>
          </a:bodyPr>
          <a:lstStyle/>
          <a:p>
            <a:pPr algn="ctr" defTabSz="457200">
              <a:tabLst>
                <a:tab pos="1358900" algn="l"/>
              </a:tabLst>
            </a:pPr>
            <a:r>
              <a:rPr lang="es-ES" b="1" dirty="0">
                <a:solidFill>
                  <a:prstClr val="black"/>
                </a:solidFill>
                <a:ea typeface="Arial" panose="020B0604020202020204" pitchFamily="34" charset="0"/>
              </a:rPr>
              <a:t>BALANCE DEL CONTRATO</a:t>
            </a:r>
            <a:endParaRPr lang="es-CO" sz="1400" dirty="0">
              <a:solidFill>
                <a:prstClr val="black"/>
              </a:solidFill>
              <a:latin typeface="Times New Roman" panose="02020603050405020304" pitchFamily="18" charset="0"/>
              <a:ea typeface="Times New Roman" panose="02020603050405020304" pitchFamily="18" charset="0"/>
            </a:endParaRPr>
          </a:p>
          <a:p>
            <a:pPr algn="just" defTabSz="457200">
              <a:tabLst>
                <a:tab pos="1358900" algn="l"/>
              </a:tabLst>
            </a:pPr>
            <a:r>
              <a:rPr lang="es-ES" dirty="0">
                <a:solidFill>
                  <a:prstClr val="black"/>
                </a:solidFill>
                <a:ea typeface="Arial" panose="020B0604020202020204" pitchFamily="34" charset="0"/>
              </a:rPr>
              <a:t> </a:t>
            </a:r>
            <a:endParaRPr lang="es-CO" sz="1400" dirty="0">
              <a:solidFill>
                <a:prstClr val="black"/>
              </a:solidFill>
              <a:latin typeface="Century Gothic" panose="020B0502020202020204" pitchFamily="34" charset="0"/>
              <a:ea typeface="Times New Roman" panose="02020603050405020304" pitchFamily="18" charset="0"/>
            </a:endParaRPr>
          </a:p>
          <a:p>
            <a:pPr algn="just" defTabSz="457200">
              <a:tabLst>
                <a:tab pos="1358900" algn="l"/>
              </a:tabLst>
            </a:pPr>
            <a:r>
              <a:rPr lang="es-ES" sz="1600" dirty="0">
                <a:solidFill>
                  <a:prstClr val="black"/>
                </a:solidFill>
                <a:latin typeface="Century Gothic" panose="020B0502020202020204" pitchFamily="34" charset="0"/>
                <a:ea typeface="Arial" panose="020B0604020202020204" pitchFamily="34" charset="0"/>
              </a:rPr>
              <a:t>Valor Contrato Inicial							       $ </a:t>
            </a:r>
            <a:r>
              <a:rPr lang="es-ES" sz="1600" kern="1200" dirty="0">
                <a:solidFill>
                  <a:schemeClr val="dk1"/>
                </a:solidFill>
                <a:effectLst/>
                <a:latin typeface="Poppins" panose="00000500000000000000" pitchFamily="2" charset="0"/>
                <a:cs typeface="Poppins" panose="00000500000000000000" pitchFamily="2" charset="0"/>
              </a:rPr>
              <a:t>13.405.986</a:t>
            </a:r>
            <a:r>
              <a:rPr lang="es-ES" sz="1600" dirty="0">
                <a:solidFill>
                  <a:prstClr val="black"/>
                </a:solidFill>
                <a:ea typeface="Arial" panose="020B0604020202020204" pitchFamily="34" charset="0"/>
              </a:rPr>
              <a:t>	</a:t>
            </a:r>
            <a:endParaRPr lang="es-CO" sz="1600" dirty="0">
              <a:solidFill>
                <a:prstClr val="black"/>
              </a:solidFill>
              <a:latin typeface="Times New Roman" panose="02020603050405020304" pitchFamily="18" charset="0"/>
              <a:ea typeface="Times New Roman" panose="02020603050405020304" pitchFamily="18" charset="0"/>
            </a:endParaRPr>
          </a:p>
          <a:p>
            <a:pPr algn="just" defTabSz="457200">
              <a:tabLst>
                <a:tab pos="1358900" algn="l"/>
              </a:tabLst>
            </a:pPr>
            <a:r>
              <a:rPr lang="es-ES" sz="1600" dirty="0">
                <a:solidFill>
                  <a:prstClr val="black"/>
                </a:solidFill>
                <a:latin typeface="Century Gothic" panose="020B0502020202020204" pitchFamily="34" charset="0"/>
                <a:ea typeface="Arial" panose="020B0604020202020204" pitchFamily="34" charset="0"/>
              </a:rPr>
              <a:t>Valor Adición							 0</a:t>
            </a:r>
            <a:endParaRPr lang="es-CO" sz="1600" dirty="0">
              <a:solidFill>
                <a:prstClr val="black"/>
              </a:solidFill>
              <a:latin typeface="Century Gothic" panose="020B0502020202020204" pitchFamily="34" charset="0"/>
              <a:ea typeface="Times New Roman" panose="02020603050405020304" pitchFamily="18" charset="0"/>
            </a:endParaRPr>
          </a:p>
          <a:p>
            <a:pPr algn="just" defTabSz="457200">
              <a:tabLst>
                <a:tab pos="1358900" algn="l"/>
              </a:tabLst>
            </a:pPr>
            <a:r>
              <a:rPr lang="es-ES" sz="1600" b="1" dirty="0">
                <a:solidFill>
                  <a:srgbClr val="00B0F0"/>
                </a:solidFill>
                <a:latin typeface="Century Gothic" panose="020B0502020202020204" pitchFamily="34" charset="0"/>
                <a:ea typeface="Arial" panose="020B0604020202020204" pitchFamily="34" charset="0"/>
              </a:rPr>
              <a:t>Valor total de actas pagadas </a:t>
            </a:r>
            <a:r>
              <a:rPr lang="es-ES" sz="1600" dirty="0">
                <a:solidFill>
                  <a:prstClr val="black"/>
                </a:solidFill>
                <a:latin typeface="Century Gothic" panose="020B0502020202020204" pitchFamily="34" charset="0"/>
                <a:ea typeface="Arial" panose="020B0604020202020204" pitchFamily="34" charset="0"/>
              </a:rPr>
              <a:t>		 $ 8.937.324</a:t>
            </a:r>
            <a:endParaRPr lang="es-CO" sz="1600" dirty="0">
              <a:solidFill>
                <a:prstClr val="black"/>
              </a:solidFill>
              <a:latin typeface="Century Gothic" panose="020B0502020202020204" pitchFamily="34" charset="0"/>
              <a:ea typeface="Times New Roman" panose="02020603050405020304" pitchFamily="18" charset="0"/>
            </a:endParaRPr>
          </a:p>
          <a:p>
            <a:pPr algn="just" defTabSz="457200">
              <a:tabLst>
                <a:tab pos="1358900" algn="l"/>
              </a:tabLst>
            </a:pPr>
            <a:r>
              <a:rPr lang="es-ES" sz="1600" b="1" dirty="0">
                <a:solidFill>
                  <a:srgbClr val="FF0000"/>
                </a:solidFill>
                <a:latin typeface="Century Gothic" panose="020B0502020202020204" pitchFamily="34" charset="0"/>
                <a:ea typeface="Arial" panose="020B0604020202020204" pitchFamily="34" charset="0"/>
              </a:rPr>
              <a:t>Valor presente acta </a:t>
            </a:r>
            <a:r>
              <a:rPr lang="es-ES" sz="1600" dirty="0">
                <a:solidFill>
                  <a:prstClr val="black"/>
                </a:solidFill>
                <a:latin typeface="Century Gothic" panose="020B0502020202020204" pitchFamily="34" charset="0"/>
                <a:ea typeface="Arial" panose="020B0604020202020204" pitchFamily="34" charset="0"/>
              </a:rPr>
              <a:t>				 $ </a:t>
            </a:r>
            <a:r>
              <a:rPr lang="es-CO" sz="1600" dirty="0">
                <a:solidFill>
                  <a:prstClr val="black"/>
                </a:solidFill>
                <a:latin typeface="Century Gothic" panose="020B0502020202020204" pitchFamily="34" charset="0"/>
                <a:ea typeface="Arial" panose="020B0604020202020204" pitchFamily="34" charset="0"/>
              </a:rPr>
              <a:t>2.234.331</a:t>
            </a:r>
            <a:endParaRPr lang="es-CO" sz="1600" dirty="0">
              <a:solidFill>
                <a:prstClr val="black"/>
              </a:solidFill>
              <a:latin typeface="Century Gothic" panose="020B0502020202020204" pitchFamily="34" charset="0"/>
              <a:ea typeface="Times New Roman" panose="02020603050405020304" pitchFamily="18" charset="0"/>
            </a:endParaRPr>
          </a:p>
          <a:p>
            <a:pPr algn="just" defTabSz="457200">
              <a:tabLst>
                <a:tab pos="1358900" algn="l"/>
              </a:tabLst>
            </a:pPr>
            <a:r>
              <a:rPr lang="es-ES" sz="1600" b="1" dirty="0">
                <a:solidFill>
                  <a:srgbClr val="00B050"/>
                </a:solidFill>
                <a:latin typeface="Century Gothic" panose="020B0502020202020204" pitchFamily="34" charset="0"/>
                <a:ea typeface="Arial" panose="020B0604020202020204" pitchFamily="34" charset="0"/>
              </a:rPr>
              <a:t>Saldo del Contrato sin ejecutar	         </a:t>
            </a:r>
            <a:r>
              <a:rPr lang="es-ES" sz="1600" dirty="0">
                <a:solidFill>
                  <a:prstClr val="black"/>
                </a:solidFill>
                <a:latin typeface="Century Gothic" panose="020B0502020202020204" pitchFamily="34" charset="0"/>
                <a:ea typeface="Arial" panose="020B0604020202020204" pitchFamily="34" charset="0"/>
              </a:rPr>
              <a:t>$ 2.234.331</a:t>
            </a:r>
            <a:endParaRPr lang="es-CO" sz="1600" dirty="0">
              <a:solidFill>
                <a:prstClr val="black"/>
              </a:solidFill>
              <a:latin typeface="Century Gothic" panose="020B0502020202020204" pitchFamily="34" charset="0"/>
              <a:ea typeface="Times New Roman" panose="02020603050405020304" pitchFamily="18" charset="0"/>
            </a:endParaRPr>
          </a:p>
          <a:p>
            <a:pPr algn="just" defTabSz="457200">
              <a:tabLst>
                <a:tab pos="1358900" algn="l"/>
              </a:tabLst>
            </a:pPr>
            <a:r>
              <a:rPr lang="es-ES" sz="1600" b="1" dirty="0">
                <a:solidFill>
                  <a:prstClr val="black"/>
                </a:solidFill>
                <a:latin typeface="Century Gothic" panose="020B0502020202020204" pitchFamily="34" charset="0"/>
                <a:ea typeface="Arial" panose="020B0604020202020204" pitchFamily="34" charset="0"/>
              </a:rPr>
              <a:t>SUMAS IGUALES				         </a:t>
            </a:r>
            <a:r>
              <a:rPr lang="es-ES" sz="1600" dirty="0">
                <a:solidFill>
                  <a:prstClr val="black"/>
                </a:solidFill>
                <a:latin typeface="Century Gothic" panose="020B0502020202020204" pitchFamily="34" charset="0"/>
                <a:ea typeface="Arial" panose="020B0604020202020204" pitchFamily="34" charset="0"/>
              </a:rPr>
              <a:t>$13.405.986		$13.405.986</a:t>
            </a:r>
            <a:r>
              <a:rPr lang="es-ES" dirty="0">
                <a:solidFill>
                  <a:prstClr val="black"/>
                </a:solidFill>
                <a:latin typeface="Century Gothic" panose="020B0502020202020204" pitchFamily="34" charset="0"/>
                <a:ea typeface="Arial" panose="020B0604020202020204" pitchFamily="34" charset="0"/>
              </a:rPr>
              <a:t>	</a:t>
            </a:r>
          </a:p>
          <a:p>
            <a:pPr algn="just" defTabSz="457200">
              <a:tabLst>
                <a:tab pos="1358900" algn="l"/>
              </a:tabLst>
            </a:pPr>
            <a:endParaRPr lang="es-ES" sz="1400" dirty="0">
              <a:solidFill>
                <a:prstClr val="black"/>
              </a:solidFill>
              <a:latin typeface="Times New Roman" panose="02020603050405020304" pitchFamily="18" charset="0"/>
              <a:ea typeface="Times New Roman" panose="02020603050405020304" pitchFamily="18" charset="0"/>
            </a:endParaRPr>
          </a:p>
          <a:p>
            <a:r>
              <a:rPr lang="es-ES" sz="1600" b="1" dirty="0">
                <a:latin typeface="Century Gothic" panose="020B0502020202020204" pitchFamily="34" charset="0"/>
                <a:ea typeface="Arial" panose="020B0604020202020204" pitchFamily="34" charset="0"/>
              </a:rPr>
              <a:t>Ejemplo</a:t>
            </a:r>
            <a:r>
              <a:rPr lang="es-ES" sz="1600" dirty="0">
                <a:latin typeface="Century Gothic" panose="020B0502020202020204" pitchFamily="34" charset="0"/>
                <a:ea typeface="Arial" panose="020B0604020202020204" pitchFamily="34" charset="0"/>
              </a:rPr>
              <a:t> </a:t>
            </a:r>
            <a:r>
              <a:rPr lang="es-ES" sz="1600" b="1" dirty="0">
                <a:solidFill>
                  <a:srgbClr val="FF0000"/>
                </a:solidFill>
                <a:latin typeface="Century Gothic" panose="020B0502020202020204" pitchFamily="34" charset="0"/>
                <a:ea typeface="Arial" panose="020B0604020202020204" pitchFamily="34" charset="0"/>
              </a:rPr>
              <a:t>CUENTA NO 5</a:t>
            </a:r>
          </a:p>
          <a:p>
            <a:endParaRPr lang="es-ES" sz="1400" b="1" dirty="0">
              <a:latin typeface="Century Gothic" panose="020B0502020202020204" pitchFamily="34" charset="0"/>
              <a:ea typeface="Arial" panose="020B0604020202020204" pitchFamily="34" charset="0"/>
            </a:endParaRPr>
          </a:p>
          <a:p>
            <a:r>
              <a:rPr lang="es-ES" sz="1400" b="1" dirty="0">
                <a:solidFill>
                  <a:srgbClr val="00B0F0"/>
                </a:solidFill>
                <a:latin typeface="Century Gothic" panose="020B0502020202020204" pitchFamily="34" charset="0"/>
                <a:ea typeface="Arial" panose="020B0604020202020204" pitchFamily="34" charset="0"/>
              </a:rPr>
              <a:t>Valor total de actas pagadas: </a:t>
            </a:r>
            <a:r>
              <a:rPr lang="es-ES" sz="1400" dirty="0">
                <a:latin typeface="Century Gothic" panose="020B0502020202020204" pitchFamily="34" charset="0"/>
                <a:ea typeface="Arial" panose="020B0604020202020204" pitchFamily="34" charset="0"/>
              </a:rPr>
              <a:t>Es igual a 2.234.331 x 4 ( El 4 corresponde a las cuatro actas anteriores. </a:t>
            </a:r>
          </a:p>
          <a:p>
            <a:endParaRPr lang="es-ES" sz="1400" dirty="0">
              <a:latin typeface="Century Gothic" panose="020B0502020202020204" pitchFamily="34" charset="0"/>
            </a:endParaRPr>
          </a:p>
          <a:p>
            <a:r>
              <a:rPr lang="es-ES" sz="1400" b="1" dirty="0">
                <a:solidFill>
                  <a:srgbClr val="FF0000"/>
                </a:solidFill>
                <a:latin typeface="Century Gothic" panose="020B0502020202020204" pitchFamily="34" charset="0"/>
                <a:ea typeface="Arial" panose="020B0604020202020204" pitchFamily="34" charset="0"/>
              </a:rPr>
              <a:t>Valor presente acta: </a:t>
            </a:r>
            <a:r>
              <a:rPr lang="es-ES" sz="1400" dirty="0">
                <a:latin typeface="Century Gothic" panose="020B0502020202020204" pitchFamily="34" charset="0"/>
                <a:ea typeface="Arial" panose="020B0604020202020204" pitchFamily="34" charset="0"/>
              </a:rPr>
              <a:t>Es el valor de la </a:t>
            </a:r>
            <a:r>
              <a:rPr lang="es-ES" sz="1400" b="1" dirty="0">
                <a:latin typeface="Century Gothic" panose="020B0502020202020204" pitchFamily="34" charset="0"/>
                <a:ea typeface="Arial" panose="020B0604020202020204" pitchFamily="34" charset="0"/>
              </a:rPr>
              <a:t>FORMA DE PAGO </a:t>
            </a:r>
            <a:r>
              <a:rPr lang="es-ES" sz="1400" dirty="0">
                <a:latin typeface="Century Gothic" panose="020B0502020202020204" pitchFamily="34" charset="0"/>
                <a:ea typeface="Arial" panose="020B0604020202020204" pitchFamily="34" charset="0"/>
              </a:rPr>
              <a:t>mensual, es decir: $2.234.331</a:t>
            </a:r>
          </a:p>
          <a:p>
            <a:endParaRPr lang="es-ES" sz="1400" dirty="0">
              <a:latin typeface="Century Gothic" panose="020B0502020202020204" pitchFamily="34" charset="0"/>
            </a:endParaRPr>
          </a:p>
          <a:p>
            <a:r>
              <a:rPr lang="es-ES" sz="1400" b="1" dirty="0">
                <a:solidFill>
                  <a:srgbClr val="00B050"/>
                </a:solidFill>
                <a:latin typeface="Century Gothic" panose="020B0502020202020204" pitchFamily="34" charset="0"/>
                <a:ea typeface="Arial" panose="020B0604020202020204" pitchFamily="34" charset="0"/>
              </a:rPr>
              <a:t>Saldo del Contrato sin ejecutar: </a:t>
            </a:r>
            <a:r>
              <a:rPr lang="es-ES" sz="1400" dirty="0">
                <a:latin typeface="Century Gothic" panose="020B0502020202020204" pitchFamily="34" charset="0"/>
                <a:ea typeface="Arial" panose="020B0604020202020204" pitchFamily="34" charset="0"/>
              </a:rPr>
              <a:t>Es el valor total de actas pagadas </a:t>
            </a:r>
            <a:r>
              <a:rPr lang="es-ES" sz="1400" b="1" dirty="0">
                <a:solidFill>
                  <a:srgbClr val="FF0000"/>
                </a:solidFill>
                <a:latin typeface="Century Gothic" panose="020B0502020202020204" pitchFamily="34" charset="0"/>
                <a:ea typeface="Arial" panose="020B0604020202020204" pitchFamily="34" charset="0"/>
              </a:rPr>
              <a:t>+</a:t>
            </a:r>
            <a:r>
              <a:rPr lang="es-ES" sz="1400" dirty="0">
                <a:latin typeface="Century Gothic" panose="020B0502020202020204" pitchFamily="34" charset="0"/>
                <a:ea typeface="Arial" panose="020B0604020202020204" pitchFamily="34" charset="0"/>
              </a:rPr>
              <a:t> el valor presente acta</a:t>
            </a:r>
            <a:r>
              <a:rPr lang="es-ES" sz="1400" b="1" dirty="0">
                <a:solidFill>
                  <a:srgbClr val="FF0000"/>
                </a:solidFill>
                <a:latin typeface="Century Gothic" panose="020B0502020202020204" pitchFamily="34" charset="0"/>
                <a:ea typeface="Arial" panose="020B0604020202020204" pitchFamily="34" charset="0"/>
              </a:rPr>
              <a:t> - </a:t>
            </a:r>
            <a:r>
              <a:rPr lang="es-ES" sz="1400" dirty="0">
                <a:latin typeface="Century Gothic" panose="020B0502020202020204" pitchFamily="34" charset="0"/>
                <a:ea typeface="Arial" panose="020B0604020202020204" pitchFamily="34" charset="0"/>
              </a:rPr>
              <a:t>Valor Contrato Inicial. </a:t>
            </a:r>
          </a:p>
          <a:p>
            <a:endParaRPr lang="es-ES" sz="1400" b="1" dirty="0">
              <a:latin typeface="Century Gothic" panose="020B0502020202020204" pitchFamily="34" charset="0"/>
            </a:endParaRPr>
          </a:p>
          <a:p>
            <a:pPr algn="just">
              <a:tabLst>
                <a:tab pos="1358900" algn="l"/>
              </a:tabLst>
            </a:pPr>
            <a:r>
              <a:rPr lang="es-ES" sz="1400" b="1" dirty="0">
                <a:latin typeface="Century Gothic" panose="020B0502020202020204" pitchFamily="34" charset="0"/>
              </a:rPr>
              <a:t>Al realizar la sumatoria del </a:t>
            </a:r>
            <a:r>
              <a:rPr lang="es-ES" sz="1400" b="1" dirty="0">
                <a:solidFill>
                  <a:srgbClr val="00B0F0"/>
                </a:solidFill>
                <a:latin typeface="Century Gothic" panose="020B0502020202020204" pitchFamily="34" charset="0"/>
                <a:ea typeface="Arial" panose="020B0604020202020204" pitchFamily="34" charset="0"/>
              </a:rPr>
              <a:t>Valor total de actas pagadas, </a:t>
            </a:r>
            <a:r>
              <a:rPr lang="es-ES" sz="1400" b="1" dirty="0">
                <a:solidFill>
                  <a:srgbClr val="FF0000"/>
                </a:solidFill>
                <a:latin typeface="Century Gothic" panose="020B0502020202020204" pitchFamily="34" charset="0"/>
                <a:ea typeface="Arial" panose="020B0604020202020204" pitchFamily="34" charset="0"/>
              </a:rPr>
              <a:t>Valor presente acta, </a:t>
            </a:r>
            <a:r>
              <a:rPr lang="es-ES" sz="1400" b="1" dirty="0">
                <a:solidFill>
                  <a:srgbClr val="00B050"/>
                </a:solidFill>
                <a:latin typeface="Century Gothic" panose="020B0502020202020204" pitchFamily="34" charset="0"/>
                <a:ea typeface="Arial" panose="020B0604020202020204" pitchFamily="34" charset="0"/>
              </a:rPr>
              <a:t>Saldo del Contrato sin ejecutar, </a:t>
            </a:r>
            <a:r>
              <a:rPr lang="es-ES" sz="1400" dirty="0">
                <a:latin typeface="Century Gothic" panose="020B0502020202020204" pitchFamily="34" charset="0"/>
                <a:ea typeface="Arial" panose="020B0604020202020204" pitchFamily="34" charset="0"/>
              </a:rPr>
              <a:t>debe ser igual al </a:t>
            </a:r>
            <a:r>
              <a:rPr lang="es-ES" sz="1400" b="1" dirty="0">
                <a:latin typeface="Century Gothic" panose="020B0502020202020204" pitchFamily="34" charset="0"/>
                <a:ea typeface="Arial" panose="020B0604020202020204" pitchFamily="34" charset="0"/>
              </a:rPr>
              <a:t>Valor contrato inicial </a:t>
            </a:r>
            <a:r>
              <a:rPr lang="es-ES" sz="1400" dirty="0">
                <a:latin typeface="Century Gothic" panose="020B0502020202020204" pitchFamily="34" charset="0"/>
                <a:ea typeface="Arial" panose="020B0604020202020204" pitchFamily="34" charset="0"/>
              </a:rPr>
              <a:t>para que sean </a:t>
            </a:r>
            <a:r>
              <a:rPr lang="es-ES" sz="1400" b="1" dirty="0">
                <a:latin typeface="Century Gothic" panose="020B0502020202020204" pitchFamily="34" charset="0"/>
                <a:ea typeface="Arial" panose="020B0604020202020204" pitchFamily="34" charset="0"/>
              </a:rPr>
              <a:t>SUMAS IGUALES </a:t>
            </a:r>
            <a:endParaRPr lang="es-ES" sz="1400" dirty="0">
              <a:solidFill>
                <a:prstClr val="black"/>
              </a:solidFill>
              <a:latin typeface="Times New Roman" panose="02020603050405020304" pitchFamily="18" charset="0"/>
              <a:ea typeface="Times New Roman" panose="02020603050405020304" pitchFamily="18" charset="0"/>
            </a:endParaRPr>
          </a:p>
          <a:p>
            <a:pPr algn="just" defTabSz="457200">
              <a:tabLst>
                <a:tab pos="1358900" algn="l"/>
              </a:tabLst>
            </a:pPr>
            <a:endParaRPr lang="es-CO" sz="1400" dirty="0">
              <a:solidFill>
                <a:prstClr val="black"/>
              </a:solidFill>
              <a:latin typeface="Times New Roman" panose="02020603050405020304" pitchFamily="18" charset="0"/>
              <a:ea typeface="Times New Roman" panose="02020603050405020304" pitchFamily="18" charset="0"/>
            </a:endParaRPr>
          </a:p>
        </p:txBody>
      </p:sp>
      <p:pic>
        <p:nvPicPr>
          <p:cNvPr id="3" name="Imagen 2">
            <a:extLst>
              <a:ext uri="{FF2B5EF4-FFF2-40B4-BE49-F238E27FC236}">
                <a16:creationId xmlns:a16="http://schemas.microsoft.com/office/drawing/2014/main" id="{FE0C9825-E448-9550-67BC-4455C1415D11}"/>
              </a:ext>
            </a:extLst>
          </p:cNvPr>
          <p:cNvPicPr>
            <a:picLocks noChangeAspect="1"/>
          </p:cNvPicPr>
          <p:nvPr/>
        </p:nvPicPr>
        <p:blipFill>
          <a:blip r:embed="rId3">
            <a:extLst>
              <a:ext uri="{28A0092B-C50C-407E-A947-70E740481C1C}">
                <a14:useLocalDpi xmlns:a14="http://schemas.microsoft.com/office/drawing/2010/main" val="0"/>
              </a:ext>
            </a:extLst>
          </a:blip>
          <a:srcRect l="11979" t="3786" r="75860" b="86008"/>
          <a:stretch>
            <a:fillRect/>
          </a:stretch>
        </p:blipFill>
        <p:spPr>
          <a:xfrm>
            <a:off x="10302670" y="5878331"/>
            <a:ext cx="1889330" cy="891832"/>
          </a:xfrm>
          <a:prstGeom prst="rect">
            <a:avLst/>
          </a:prstGeom>
        </p:spPr>
      </p:pic>
    </p:spTree>
    <p:extLst>
      <p:ext uri="{BB962C8B-B14F-4D97-AF65-F5344CB8AC3E}">
        <p14:creationId xmlns:p14="http://schemas.microsoft.com/office/powerpoint/2010/main" val="161844531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E516581D-3E82-BF47-BA19-D98A29A148D6}"/>
              </a:ext>
            </a:extLst>
          </p:cNvPr>
          <p:cNvSpPr txBox="1"/>
          <p:nvPr/>
        </p:nvSpPr>
        <p:spPr>
          <a:xfrm>
            <a:off x="867471" y="328534"/>
            <a:ext cx="8389087" cy="954107"/>
          </a:xfrm>
          <a:prstGeom prst="rect">
            <a:avLst/>
          </a:prstGeom>
          <a:noFill/>
        </p:spPr>
        <p:txBody>
          <a:bodyPr wrap="square" rtlCol="0">
            <a:spAutoFit/>
          </a:bodyPr>
          <a:lstStyle/>
          <a:p>
            <a:pPr algn="ctr"/>
            <a:endParaRPr lang="es-ES_tradnl" sz="2800" b="1" dirty="0">
              <a:ln w="0"/>
              <a:effectLst>
                <a:outerShdw blurRad="38100" dist="19050" dir="2700000" algn="tl" rotWithShape="0">
                  <a:schemeClr val="dk1">
                    <a:alpha val="40000"/>
                  </a:schemeClr>
                </a:outerShdw>
              </a:effectLst>
              <a:latin typeface="Poppins" panose="00000500000000000000" pitchFamily="2" charset="0"/>
              <a:ea typeface="Tahoma" panose="020B0604030504040204" pitchFamily="34" charset="0"/>
              <a:cs typeface="Poppins" panose="00000500000000000000" pitchFamily="2" charset="0"/>
            </a:endParaRPr>
          </a:p>
          <a:p>
            <a:pPr algn="ctr"/>
            <a:r>
              <a:rPr lang="es-ES_tradnl" sz="2800" b="1" dirty="0">
                <a:ln w="0"/>
                <a:solidFill>
                  <a:srgbClr val="056021"/>
                </a:solidFill>
                <a:effectLst>
                  <a:outerShdw blurRad="38100" dist="19050" dir="2700000" algn="tl" rotWithShape="0">
                    <a:schemeClr val="dk1">
                      <a:alpha val="40000"/>
                    </a:schemeClr>
                  </a:outerShdw>
                </a:effectLst>
                <a:latin typeface="Poppins" panose="00000500000000000000" pitchFamily="2" charset="0"/>
                <a:ea typeface="Tahoma" panose="020B0604030504040204" pitchFamily="34" charset="0"/>
                <a:cs typeface="Poppins" panose="00000500000000000000" pitchFamily="2" charset="0"/>
              </a:rPr>
              <a:t>Acta Parcial  </a:t>
            </a:r>
          </a:p>
        </p:txBody>
      </p:sp>
      <p:sp>
        <p:nvSpPr>
          <p:cNvPr id="5" name="CuadroTexto 4">
            <a:extLst>
              <a:ext uri="{FF2B5EF4-FFF2-40B4-BE49-F238E27FC236}">
                <a16:creationId xmlns:a16="http://schemas.microsoft.com/office/drawing/2014/main" id="{D12CFBC9-5A4B-87BE-D972-DB3FC256B260}"/>
              </a:ext>
            </a:extLst>
          </p:cNvPr>
          <p:cNvSpPr txBox="1"/>
          <p:nvPr/>
        </p:nvSpPr>
        <p:spPr>
          <a:xfrm>
            <a:off x="3626588" y="3105836"/>
            <a:ext cx="4694274" cy="646331"/>
          </a:xfrm>
          <a:prstGeom prst="rect">
            <a:avLst/>
          </a:prstGeom>
          <a:noFill/>
        </p:spPr>
        <p:txBody>
          <a:bodyPr wrap="square">
            <a:spAutoFit/>
          </a:bodyPr>
          <a:lstStyle/>
          <a:p>
            <a:r>
              <a:rPr lang="es-ES_tradnl" b="1" dirty="0">
                <a:solidFill>
                  <a:schemeClr val="bg1"/>
                </a:solidFill>
                <a:latin typeface="Tahoma" panose="020B0604030504040204" pitchFamily="34" charset="0"/>
                <a:ea typeface="Tahoma" panose="020B0604030504040204" pitchFamily="34" charset="0"/>
                <a:cs typeface="Tahoma" panose="020B0604030504040204" pitchFamily="34" charset="0"/>
              </a:rPr>
              <a:t>Aspectos a tener en cuenta a la hora de presentar la cuenta de cobro</a:t>
            </a:r>
          </a:p>
        </p:txBody>
      </p:sp>
      <p:sp>
        <p:nvSpPr>
          <p:cNvPr id="6" name="CuadroTexto 5">
            <a:extLst>
              <a:ext uri="{FF2B5EF4-FFF2-40B4-BE49-F238E27FC236}">
                <a16:creationId xmlns:a16="http://schemas.microsoft.com/office/drawing/2014/main" id="{ECD332EE-B368-66B3-1214-0E96E6045C5C}"/>
              </a:ext>
            </a:extLst>
          </p:cNvPr>
          <p:cNvSpPr txBox="1"/>
          <p:nvPr/>
        </p:nvSpPr>
        <p:spPr>
          <a:xfrm>
            <a:off x="526014" y="1436715"/>
            <a:ext cx="9071999" cy="338554"/>
          </a:xfrm>
          <a:prstGeom prst="rect">
            <a:avLst/>
          </a:prstGeom>
          <a:noFill/>
        </p:spPr>
        <p:txBody>
          <a:bodyPr wrap="square">
            <a:spAutoFit/>
          </a:bodyPr>
          <a:lstStyle/>
          <a:p>
            <a:pPr algn="ctr" defTabSz="457200">
              <a:tabLst>
                <a:tab pos="1358900" algn="l"/>
              </a:tabLst>
            </a:pPr>
            <a:r>
              <a:rPr lang="es-ES" sz="1600" b="1" dirty="0">
                <a:latin typeface="Poppins" panose="00000500000000000000" pitchFamily="2" charset="0"/>
                <a:ea typeface="Arial" panose="020B0604020202020204" pitchFamily="34" charset="0"/>
                <a:cs typeface="Poppins" panose="00000500000000000000" pitchFamily="2" charset="0"/>
              </a:rPr>
              <a:t>IMPORTANTE</a:t>
            </a:r>
            <a:endParaRPr lang="es-CO" sz="1600" dirty="0">
              <a:solidFill>
                <a:prstClr val="black"/>
              </a:solidFill>
              <a:latin typeface="Poppins" panose="00000500000000000000" pitchFamily="2" charset="0"/>
              <a:ea typeface="Times New Roman" panose="02020603050405020304" pitchFamily="18" charset="0"/>
              <a:cs typeface="Poppins" panose="00000500000000000000" pitchFamily="2" charset="0"/>
            </a:endParaRPr>
          </a:p>
        </p:txBody>
      </p:sp>
      <p:sp>
        <p:nvSpPr>
          <p:cNvPr id="3" name="CuadroTexto 2">
            <a:extLst>
              <a:ext uri="{FF2B5EF4-FFF2-40B4-BE49-F238E27FC236}">
                <a16:creationId xmlns:a16="http://schemas.microsoft.com/office/drawing/2014/main" id="{13C6598B-6125-75EB-946B-65DF0FAF3A27}"/>
              </a:ext>
            </a:extLst>
          </p:cNvPr>
          <p:cNvSpPr txBox="1"/>
          <p:nvPr/>
        </p:nvSpPr>
        <p:spPr>
          <a:xfrm>
            <a:off x="633047" y="1929343"/>
            <a:ext cx="9609652" cy="5895973"/>
          </a:xfrm>
          <a:prstGeom prst="rect">
            <a:avLst/>
          </a:prstGeom>
          <a:noFill/>
        </p:spPr>
        <p:txBody>
          <a:bodyPr wrap="square">
            <a:spAutoFit/>
          </a:bodyPr>
          <a:lstStyle/>
          <a:p>
            <a:pPr algn="just">
              <a:tabLst>
                <a:tab pos="1358900" algn="l"/>
              </a:tabLst>
            </a:pPr>
            <a:r>
              <a:rPr lang="es-ES" sz="1400" b="1" dirty="0">
                <a:latin typeface="Poppins" panose="00000500000000000000" pitchFamily="2" charset="0"/>
                <a:ea typeface="Arial" panose="020B0604020202020204" pitchFamily="34" charset="0"/>
                <a:cs typeface="Poppins" panose="00000500000000000000" pitchFamily="2" charset="0"/>
              </a:rPr>
              <a:t>Se debe diligenciar toda el acta: tener en cuenta las notas diligenciando nombre de contratistas, fechas y objeto contractual.</a:t>
            </a:r>
          </a:p>
          <a:p>
            <a:pPr algn="just">
              <a:tabLst>
                <a:tab pos="1358900" algn="l"/>
              </a:tabLst>
            </a:pPr>
            <a:endParaRPr lang="es-ES" sz="1400" b="1" dirty="0">
              <a:latin typeface="Poppins" panose="00000500000000000000" pitchFamily="2" charset="0"/>
              <a:ea typeface="Times New Roman" panose="02020603050405020304" pitchFamily="18" charset="0"/>
              <a:cs typeface="Poppins" panose="00000500000000000000" pitchFamily="2" charset="0"/>
            </a:endParaRPr>
          </a:p>
          <a:p>
            <a:pPr algn="just">
              <a:tabLst>
                <a:tab pos="1358900" algn="l"/>
              </a:tabLst>
            </a:pPr>
            <a:endParaRPr lang="es-ES" sz="1400" b="1" dirty="0">
              <a:latin typeface="Poppins" panose="00000500000000000000" pitchFamily="2" charset="0"/>
              <a:ea typeface="Times New Roman" panose="02020603050405020304" pitchFamily="18" charset="0"/>
              <a:cs typeface="Poppins" panose="00000500000000000000" pitchFamily="2" charset="0"/>
            </a:endParaRPr>
          </a:p>
          <a:p>
            <a:pPr algn="just">
              <a:tabLst>
                <a:tab pos="1358900" algn="l"/>
              </a:tabLst>
            </a:pPr>
            <a:r>
              <a:rPr lang="es-ES" sz="1400" b="1" dirty="0">
                <a:solidFill>
                  <a:srgbClr val="FF0000"/>
                </a:solidFill>
                <a:latin typeface="Poppins" panose="00000500000000000000" pitchFamily="2" charset="0"/>
                <a:ea typeface="Times New Roman" panose="02020603050405020304" pitchFamily="18" charset="0"/>
                <a:cs typeface="Poppins" panose="00000500000000000000" pitchFamily="2" charset="0"/>
              </a:rPr>
              <a:t>Ejemplo: </a:t>
            </a:r>
            <a:r>
              <a:rPr lang="es-ES" sz="1400" b="1" dirty="0">
                <a:latin typeface="Poppins" panose="00000500000000000000" pitchFamily="2" charset="0"/>
                <a:ea typeface="Times New Roman" panose="02020603050405020304" pitchFamily="18" charset="0"/>
                <a:cs typeface="Poppins" panose="00000500000000000000" pitchFamily="2" charset="0"/>
              </a:rPr>
              <a:t>la siguiente nota se encuentra antes de la firma del contratista y supervisor</a:t>
            </a:r>
            <a:endParaRPr lang="es-CO" sz="1400" dirty="0">
              <a:latin typeface="Poppins" panose="00000500000000000000" pitchFamily="2" charset="0"/>
              <a:ea typeface="Times New Roman" panose="02020603050405020304" pitchFamily="18" charset="0"/>
              <a:cs typeface="Poppins" panose="00000500000000000000" pitchFamily="2" charset="0"/>
            </a:endParaRPr>
          </a:p>
          <a:p>
            <a:pPr algn="just">
              <a:tabLst>
                <a:tab pos="1358900" algn="l"/>
              </a:tabLst>
            </a:pPr>
            <a:endParaRPr lang="es-ES" sz="1400" b="1" dirty="0">
              <a:latin typeface="Poppins" panose="00000500000000000000" pitchFamily="2" charset="0"/>
              <a:ea typeface="Times New Roman" panose="02020603050405020304" pitchFamily="18" charset="0"/>
              <a:cs typeface="Poppins" panose="00000500000000000000" pitchFamily="2" charset="0"/>
            </a:endParaRPr>
          </a:p>
          <a:p>
            <a:pPr algn="just">
              <a:tabLst>
                <a:tab pos="1358900" algn="l"/>
              </a:tabLst>
            </a:pPr>
            <a:endParaRPr lang="es-ES" sz="1400" b="1" dirty="0">
              <a:latin typeface="Poppins" panose="00000500000000000000" pitchFamily="2" charset="0"/>
              <a:ea typeface="Times New Roman" panose="02020603050405020304" pitchFamily="18" charset="0"/>
              <a:cs typeface="Poppins" panose="00000500000000000000" pitchFamily="2" charset="0"/>
            </a:endParaRPr>
          </a:p>
          <a:p>
            <a:pPr algn="just">
              <a:tabLst>
                <a:tab pos="1358900" algn="l"/>
              </a:tabLst>
            </a:pPr>
            <a:endParaRPr lang="es-ES" sz="1400" b="1" dirty="0">
              <a:latin typeface="Poppins" panose="00000500000000000000" pitchFamily="2" charset="0"/>
              <a:ea typeface="Times New Roman" panose="02020603050405020304" pitchFamily="18" charset="0"/>
              <a:cs typeface="Poppins" panose="00000500000000000000" pitchFamily="2" charset="0"/>
            </a:endParaRPr>
          </a:p>
          <a:p>
            <a:pPr algn="just">
              <a:lnSpc>
                <a:spcPct val="120000"/>
              </a:lnSpc>
            </a:pPr>
            <a:r>
              <a:rPr lang="es-ES" sz="1400" b="1" dirty="0">
                <a:latin typeface="Poppins" panose="00000500000000000000" pitchFamily="2" charset="0"/>
                <a:ea typeface="Arial" panose="020B0604020202020204" pitchFamily="34" charset="0"/>
                <a:cs typeface="Poppins" panose="00000500000000000000" pitchFamily="2" charset="0"/>
              </a:rPr>
              <a:t>NOTA:</a:t>
            </a:r>
            <a:endParaRPr lang="es-CO" sz="1400" dirty="0">
              <a:latin typeface="Poppins" panose="00000500000000000000" pitchFamily="2" charset="0"/>
              <a:ea typeface="Times New Roman" panose="02020603050405020304" pitchFamily="18" charset="0"/>
              <a:cs typeface="Poppins" panose="00000500000000000000" pitchFamily="2" charset="0"/>
            </a:endParaRPr>
          </a:p>
          <a:p>
            <a:pPr marL="457200" algn="just">
              <a:lnSpc>
                <a:spcPct val="150000"/>
              </a:lnSpc>
              <a:spcAft>
                <a:spcPts val="1000"/>
              </a:spcAft>
            </a:pPr>
            <a:r>
              <a:rPr lang="es-ES" sz="1400" dirty="0">
                <a:solidFill>
                  <a:srgbClr val="000000"/>
                </a:solidFill>
                <a:latin typeface="Poppins" panose="00000500000000000000" pitchFamily="2" charset="0"/>
                <a:ea typeface="Arial" panose="020B0604020202020204" pitchFamily="34" charset="0"/>
                <a:cs typeface="Poppins" panose="00000500000000000000" pitchFamily="2" charset="0"/>
              </a:rPr>
              <a:t>El suscrito SUPERVISOR hace constar que la contratista </a:t>
            </a:r>
            <a:r>
              <a:rPr lang="es-ES" sz="1400" b="1" dirty="0">
                <a:solidFill>
                  <a:srgbClr val="FF0000"/>
                </a:solidFill>
                <a:latin typeface="Poppins" panose="00000500000000000000" pitchFamily="2" charset="0"/>
                <a:ea typeface="Arial" panose="020B0604020202020204" pitchFamily="34" charset="0"/>
                <a:cs typeface="Poppins" panose="00000500000000000000" pitchFamily="2" charset="0"/>
              </a:rPr>
              <a:t>XXXXXXXXXXX</a:t>
            </a:r>
            <a:r>
              <a:rPr lang="es-ES" sz="1400" dirty="0">
                <a:solidFill>
                  <a:srgbClr val="FF0000"/>
                </a:solidFill>
                <a:latin typeface="Poppins" panose="00000500000000000000" pitchFamily="2" charset="0"/>
                <a:ea typeface="Arial" panose="020B0604020202020204" pitchFamily="34" charset="0"/>
                <a:cs typeface="Poppins" panose="00000500000000000000" pitchFamily="2" charset="0"/>
              </a:rPr>
              <a:t> </a:t>
            </a:r>
            <a:r>
              <a:rPr lang="es-ES" sz="1400" dirty="0">
                <a:solidFill>
                  <a:srgbClr val="000000"/>
                </a:solidFill>
                <a:latin typeface="Poppins" panose="00000500000000000000" pitchFamily="2" charset="0"/>
                <a:ea typeface="Arial" panose="020B0604020202020204" pitchFamily="34" charset="0"/>
                <a:cs typeface="Poppins" panose="00000500000000000000" pitchFamily="2" charset="0"/>
              </a:rPr>
              <a:t>cumplió satisfactoriamente con el objeto contractual </a:t>
            </a:r>
            <a:r>
              <a:rPr lang="es-ES" sz="1400" dirty="0">
                <a:solidFill>
                  <a:srgbClr val="FF0000"/>
                </a:solidFill>
                <a:effectLst/>
                <a:latin typeface="Poppins" panose="00000500000000000000" pitchFamily="2" charset="0"/>
                <a:ea typeface="Arial MT"/>
                <a:cs typeface="Poppins" panose="00000500000000000000" pitchFamily="2" charset="0"/>
              </a:rPr>
              <a:t>PRESTAR SERVICIOS DE APOYO A LA GESTIÓN PARA EL ESQUEMA DE SUPERVISIÓN EN LA OPERACIÓN MUNICIPAL DEL PROGRAMA DE ALIMENTACIÓN ESCOLAR DE CONFORMIDAD A LO ESTABLECIDO EN LAS RESOLUCIONES 0335 DE  2021 Y SUS ANEXOS TÉCNICOS Y RES 18858 DE 2018 Y DEMÁS NORMAS QUE LAS SUSTITUYAN O MODIFIQUEN</a:t>
            </a:r>
            <a:r>
              <a:rPr lang="es-ES" sz="1800" dirty="0">
                <a:effectLst/>
                <a:latin typeface="Poppins" panose="00000500000000000000" pitchFamily="2" charset="0"/>
                <a:ea typeface="Arial MT"/>
                <a:cs typeface="Poppins" panose="00000500000000000000" pitchFamily="2" charset="0"/>
              </a:rPr>
              <a:t>. </a:t>
            </a:r>
            <a:r>
              <a:rPr lang="es-ES" sz="1400" dirty="0">
                <a:solidFill>
                  <a:srgbClr val="000000"/>
                </a:solidFill>
                <a:latin typeface="Poppins" panose="00000500000000000000" pitchFamily="2" charset="0"/>
                <a:ea typeface="Arial" panose="020B0604020202020204" pitchFamily="34" charset="0"/>
                <a:cs typeface="Poppins" panose="00000500000000000000" pitchFamily="2" charset="0"/>
              </a:rPr>
              <a:t>durante el periodo comprendido entre el </a:t>
            </a:r>
            <a:r>
              <a:rPr lang="es-ES" sz="1400" b="1" dirty="0">
                <a:solidFill>
                  <a:srgbClr val="FF0000"/>
                </a:solidFill>
                <a:latin typeface="Poppins" panose="00000500000000000000" pitchFamily="2" charset="0"/>
                <a:ea typeface="Arial" panose="020B0604020202020204" pitchFamily="34" charset="0"/>
                <a:cs typeface="Poppins" panose="00000500000000000000" pitchFamily="2" charset="0"/>
              </a:rPr>
              <a:t>20 de mayo y el  19 de junio de 2025.</a:t>
            </a:r>
            <a:endParaRPr lang="es-CO" sz="1400" dirty="0">
              <a:solidFill>
                <a:srgbClr val="FF0000"/>
              </a:solidFill>
              <a:latin typeface="Poppins" panose="00000500000000000000" pitchFamily="2" charset="0"/>
              <a:ea typeface="Times New Roman" panose="02020603050405020304" pitchFamily="18" charset="0"/>
              <a:cs typeface="Poppins" panose="00000500000000000000" pitchFamily="2" charset="0"/>
            </a:endParaRPr>
          </a:p>
          <a:p>
            <a:pPr algn="just">
              <a:tabLst>
                <a:tab pos="1358900" algn="l"/>
              </a:tabLst>
            </a:pPr>
            <a:endParaRPr lang="es-ES" sz="1200" b="1" dirty="0">
              <a:latin typeface="Arial" panose="020B0604020202020204" pitchFamily="34" charset="0"/>
              <a:ea typeface="Times New Roman" panose="02020603050405020304" pitchFamily="18" charset="0"/>
            </a:endParaRPr>
          </a:p>
          <a:p>
            <a:pPr algn="just">
              <a:tabLst>
                <a:tab pos="1358900" algn="l"/>
              </a:tabLst>
            </a:pPr>
            <a:endParaRPr lang="es-ES" sz="1200" b="1" dirty="0">
              <a:latin typeface="Arial" panose="020B0604020202020204" pitchFamily="34" charset="0"/>
              <a:ea typeface="Times New Roman" panose="02020603050405020304" pitchFamily="18" charset="0"/>
            </a:endParaRPr>
          </a:p>
          <a:p>
            <a:pPr algn="just">
              <a:tabLst>
                <a:tab pos="1358900" algn="l"/>
              </a:tabLst>
            </a:pPr>
            <a:endParaRPr lang="es-ES" sz="1200" b="1" dirty="0">
              <a:latin typeface="Arial" panose="020B0604020202020204" pitchFamily="34" charset="0"/>
              <a:ea typeface="Times New Roman" panose="02020603050405020304" pitchFamily="18" charset="0"/>
            </a:endParaRPr>
          </a:p>
          <a:p>
            <a:pPr algn="just">
              <a:tabLst>
                <a:tab pos="1358900" algn="l"/>
              </a:tabLst>
            </a:pPr>
            <a:endParaRPr lang="es-ES" sz="1200" b="1" dirty="0">
              <a:latin typeface="Arial" panose="020B0604020202020204" pitchFamily="34" charset="0"/>
              <a:ea typeface="Times New Roman" panose="02020603050405020304" pitchFamily="18" charset="0"/>
            </a:endParaRPr>
          </a:p>
          <a:p>
            <a:pPr algn="just">
              <a:tabLst>
                <a:tab pos="1358900" algn="l"/>
              </a:tabLst>
            </a:pPr>
            <a:endParaRPr lang="es-ES" sz="1200" b="1" dirty="0">
              <a:latin typeface="Arial" panose="020B0604020202020204" pitchFamily="34" charset="0"/>
              <a:ea typeface="Times New Roman" panose="02020603050405020304" pitchFamily="18" charset="0"/>
            </a:endParaRPr>
          </a:p>
          <a:p>
            <a:pPr algn="just">
              <a:tabLst>
                <a:tab pos="1358900" algn="l"/>
              </a:tabLst>
            </a:pPr>
            <a:endParaRPr lang="es-ES" sz="1200" b="1" dirty="0">
              <a:latin typeface="Arial" panose="020B0604020202020204" pitchFamily="34" charset="0"/>
              <a:ea typeface="Times New Roman" panose="02020603050405020304" pitchFamily="18" charset="0"/>
            </a:endParaRPr>
          </a:p>
          <a:p>
            <a:pPr algn="just">
              <a:tabLst>
                <a:tab pos="1358900" algn="l"/>
              </a:tabLst>
            </a:pPr>
            <a:endParaRPr lang="es-ES" sz="1200" b="1" dirty="0">
              <a:latin typeface="Arial" panose="020B0604020202020204" pitchFamily="34" charset="0"/>
              <a:ea typeface="Times New Roman" panose="02020603050405020304" pitchFamily="18" charset="0"/>
            </a:endParaRPr>
          </a:p>
          <a:p>
            <a:pPr algn="just">
              <a:tabLst>
                <a:tab pos="1358900" algn="l"/>
              </a:tabLst>
            </a:pPr>
            <a:endParaRPr lang="es-CO" sz="1200" dirty="0">
              <a:latin typeface="Times New Roman" panose="02020603050405020304" pitchFamily="18" charset="0"/>
              <a:ea typeface="Times New Roman" panose="02020603050405020304" pitchFamily="18" charset="0"/>
            </a:endParaRPr>
          </a:p>
        </p:txBody>
      </p:sp>
      <p:pic>
        <p:nvPicPr>
          <p:cNvPr id="4" name="Imagen 3">
            <a:extLst>
              <a:ext uri="{FF2B5EF4-FFF2-40B4-BE49-F238E27FC236}">
                <a16:creationId xmlns:a16="http://schemas.microsoft.com/office/drawing/2014/main" id="{7A2A4095-26D3-5465-F8D6-15DC0F1D1AEA}"/>
              </a:ext>
            </a:extLst>
          </p:cNvPr>
          <p:cNvPicPr>
            <a:picLocks noChangeAspect="1"/>
          </p:cNvPicPr>
          <p:nvPr/>
        </p:nvPicPr>
        <p:blipFill>
          <a:blip r:embed="rId3">
            <a:extLst>
              <a:ext uri="{28A0092B-C50C-407E-A947-70E740481C1C}">
                <a14:useLocalDpi xmlns:a14="http://schemas.microsoft.com/office/drawing/2010/main" val="0"/>
              </a:ext>
            </a:extLst>
          </a:blip>
          <a:srcRect l="11979" t="3786" r="75860" b="86008"/>
          <a:stretch>
            <a:fillRect/>
          </a:stretch>
        </p:blipFill>
        <p:spPr>
          <a:xfrm>
            <a:off x="10302670" y="5878331"/>
            <a:ext cx="1889330" cy="891832"/>
          </a:xfrm>
          <a:prstGeom prst="rect">
            <a:avLst/>
          </a:prstGeom>
        </p:spPr>
      </p:pic>
    </p:spTree>
    <p:extLst>
      <p:ext uri="{BB962C8B-B14F-4D97-AF65-F5344CB8AC3E}">
        <p14:creationId xmlns:p14="http://schemas.microsoft.com/office/powerpoint/2010/main" val="22804906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E516581D-3E82-BF47-BA19-D98A29A148D6}"/>
              </a:ext>
            </a:extLst>
          </p:cNvPr>
          <p:cNvSpPr txBox="1"/>
          <p:nvPr/>
        </p:nvSpPr>
        <p:spPr>
          <a:xfrm>
            <a:off x="1279453" y="88882"/>
            <a:ext cx="8389087" cy="1384995"/>
          </a:xfrm>
          <a:prstGeom prst="rect">
            <a:avLst/>
          </a:prstGeom>
          <a:noFill/>
        </p:spPr>
        <p:txBody>
          <a:bodyPr wrap="square" rtlCol="0">
            <a:spAutoFit/>
          </a:bodyPr>
          <a:lstStyle/>
          <a:p>
            <a:pPr algn="ctr"/>
            <a:endParaRPr lang="es-ES_tradnl" sz="2800" b="1" dirty="0">
              <a:ln w="0"/>
              <a:effectLst>
                <a:outerShdw blurRad="38100" dist="19050" dir="2700000" algn="tl" rotWithShape="0">
                  <a:schemeClr val="dk1">
                    <a:alpha val="40000"/>
                  </a:schemeClr>
                </a:outerShdw>
              </a:effectLst>
              <a:latin typeface="Poppins" panose="00000500000000000000" pitchFamily="2" charset="0"/>
              <a:ea typeface="Tahoma" panose="020B0604030504040204" pitchFamily="34" charset="0"/>
              <a:cs typeface="Poppins" panose="00000500000000000000" pitchFamily="2" charset="0"/>
            </a:endParaRPr>
          </a:p>
          <a:p>
            <a:pPr algn="ctr"/>
            <a:endParaRPr lang="es-ES_tradnl" sz="2800" b="1" dirty="0">
              <a:ln w="0"/>
              <a:effectLst>
                <a:outerShdw blurRad="38100" dist="19050" dir="2700000" algn="tl" rotWithShape="0">
                  <a:schemeClr val="dk1">
                    <a:alpha val="40000"/>
                  </a:schemeClr>
                </a:outerShdw>
              </a:effectLst>
              <a:latin typeface="Poppins" panose="00000500000000000000" pitchFamily="2" charset="0"/>
              <a:ea typeface="Tahoma" panose="020B0604030504040204" pitchFamily="34" charset="0"/>
              <a:cs typeface="Poppins" panose="00000500000000000000" pitchFamily="2" charset="0"/>
            </a:endParaRPr>
          </a:p>
          <a:p>
            <a:pPr algn="ctr"/>
            <a:r>
              <a:rPr lang="es-ES_tradnl" sz="2800" b="1" dirty="0">
                <a:ln w="0"/>
                <a:solidFill>
                  <a:srgbClr val="056021"/>
                </a:solidFill>
                <a:effectLst>
                  <a:outerShdw blurRad="38100" dist="19050" dir="2700000" algn="tl" rotWithShape="0">
                    <a:schemeClr val="dk1">
                      <a:alpha val="40000"/>
                    </a:schemeClr>
                  </a:outerShdw>
                </a:effectLst>
                <a:latin typeface="Poppins" panose="00000500000000000000" pitchFamily="2" charset="0"/>
                <a:ea typeface="Tahoma" panose="020B0604030504040204" pitchFamily="34" charset="0"/>
                <a:cs typeface="Poppins" panose="00000500000000000000" pitchFamily="2" charset="0"/>
              </a:rPr>
              <a:t>Acta Parcial  </a:t>
            </a:r>
          </a:p>
        </p:txBody>
      </p:sp>
      <p:sp>
        <p:nvSpPr>
          <p:cNvPr id="5" name="CuadroTexto 4">
            <a:extLst>
              <a:ext uri="{FF2B5EF4-FFF2-40B4-BE49-F238E27FC236}">
                <a16:creationId xmlns:a16="http://schemas.microsoft.com/office/drawing/2014/main" id="{D12CFBC9-5A4B-87BE-D972-DB3FC256B260}"/>
              </a:ext>
            </a:extLst>
          </p:cNvPr>
          <p:cNvSpPr txBox="1"/>
          <p:nvPr/>
        </p:nvSpPr>
        <p:spPr>
          <a:xfrm>
            <a:off x="839112" y="2736503"/>
            <a:ext cx="10106392" cy="3416320"/>
          </a:xfrm>
          <a:prstGeom prst="rect">
            <a:avLst/>
          </a:prstGeom>
          <a:noFill/>
        </p:spPr>
        <p:txBody>
          <a:bodyPr wrap="square">
            <a:spAutoFit/>
          </a:bodyPr>
          <a:lstStyle/>
          <a:p>
            <a:pPr algn="just"/>
            <a:r>
              <a:rPr lang="es-ES" sz="2400" dirty="0">
                <a:latin typeface="Poppins" panose="00000500000000000000" pitchFamily="2" charset="0"/>
                <a:ea typeface="Arial" panose="020B0604020202020204" pitchFamily="34" charset="0"/>
                <a:cs typeface="Poppins" panose="00000500000000000000" pitchFamily="2" charset="0"/>
              </a:rPr>
              <a:t>La contratista declara igualmente bajo la gravedad de juramento, que los certificados allegados durante la ejecución del contrato respecto a las obligaciones de pago de seguridad social integral (salud y pensión y/o ARP) y/o parafiscales (SENA, ICBF y Caja de Compensación Familiar) fueron liquidados y pagados conforme a las normas vigentes.  </a:t>
            </a:r>
            <a:r>
              <a:rPr lang="es-ES" sz="2400" b="1" dirty="0">
                <a:solidFill>
                  <a:srgbClr val="FF0000"/>
                </a:solidFill>
                <a:latin typeface="Poppins" panose="00000500000000000000" pitchFamily="2" charset="0"/>
                <a:ea typeface="Arial" panose="020B0604020202020204" pitchFamily="34" charset="0"/>
                <a:cs typeface="Poppins" panose="00000500000000000000" pitchFamily="2" charset="0"/>
              </a:rPr>
              <a:t>Planilla de pago </a:t>
            </a:r>
            <a:r>
              <a:rPr lang="es-ES" sz="2400" b="1" dirty="0" err="1">
                <a:solidFill>
                  <a:srgbClr val="FF0000"/>
                </a:solidFill>
                <a:latin typeface="Poppins" panose="00000500000000000000" pitchFamily="2" charset="0"/>
                <a:ea typeface="Arial" panose="020B0604020202020204" pitchFamily="34" charset="0"/>
                <a:cs typeface="Poppins" panose="00000500000000000000" pitchFamily="2" charset="0"/>
              </a:rPr>
              <a:t>Nº</a:t>
            </a:r>
            <a:r>
              <a:rPr lang="es-ES" sz="2400" b="1" dirty="0">
                <a:solidFill>
                  <a:srgbClr val="FF0000"/>
                </a:solidFill>
                <a:latin typeface="Poppins" panose="00000500000000000000" pitchFamily="2" charset="0"/>
                <a:ea typeface="Arial" panose="020B0604020202020204" pitchFamily="34" charset="0"/>
                <a:cs typeface="Poppins" panose="00000500000000000000" pitchFamily="2" charset="0"/>
              </a:rPr>
              <a:t> </a:t>
            </a:r>
            <a:r>
              <a:rPr lang="es-ES" sz="2400" b="1" dirty="0" err="1">
                <a:solidFill>
                  <a:srgbClr val="FF0000"/>
                </a:solidFill>
                <a:latin typeface="Poppins" panose="00000500000000000000" pitchFamily="2" charset="0"/>
                <a:ea typeface="Arial" panose="020B0604020202020204" pitchFamily="34" charset="0"/>
                <a:cs typeface="Poppins" panose="00000500000000000000" pitchFamily="2" charset="0"/>
              </a:rPr>
              <a:t>xxxxxxxxx</a:t>
            </a:r>
            <a:r>
              <a:rPr lang="es-ES" sz="2400" dirty="0">
                <a:latin typeface="Poppins" panose="00000500000000000000" pitchFamily="2" charset="0"/>
                <a:ea typeface="Arial" panose="020B0604020202020204" pitchFamily="34" charset="0"/>
                <a:cs typeface="Poppins" panose="00000500000000000000" pitchFamily="2" charset="0"/>
              </a:rPr>
              <a:t> del Contratista, pagada el x de junio de 2.025 correspondiente al mes de </a:t>
            </a:r>
            <a:r>
              <a:rPr lang="es-ES" sz="2400" b="1" dirty="0">
                <a:solidFill>
                  <a:srgbClr val="FF0000"/>
                </a:solidFill>
                <a:latin typeface="Poppins" panose="00000500000000000000" pitchFamily="2" charset="0"/>
                <a:ea typeface="Arial" panose="020B0604020202020204" pitchFamily="34" charset="0"/>
                <a:cs typeface="Poppins" panose="00000500000000000000" pitchFamily="2" charset="0"/>
              </a:rPr>
              <a:t>mayo del mismo año</a:t>
            </a:r>
            <a:r>
              <a:rPr lang="es-ES" sz="2400" dirty="0">
                <a:solidFill>
                  <a:srgbClr val="FF0000"/>
                </a:solidFill>
                <a:latin typeface="Poppins" panose="00000500000000000000" pitchFamily="2" charset="0"/>
                <a:ea typeface="Arial" panose="020B0604020202020204" pitchFamily="34" charset="0"/>
                <a:cs typeface="Poppins" panose="00000500000000000000" pitchFamily="2" charset="0"/>
              </a:rPr>
              <a:t>.</a:t>
            </a:r>
            <a:endParaRPr lang="es-CO" dirty="0">
              <a:solidFill>
                <a:srgbClr val="FF0000"/>
              </a:solidFill>
              <a:latin typeface="Poppins" panose="00000500000000000000" pitchFamily="2" charset="0"/>
              <a:ea typeface="Noto Sans Symbols"/>
              <a:cs typeface="Poppins" panose="00000500000000000000" pitchFamily="2" charset="0"/>
            </a:endParaRPr>
          </a:p>
          <a:p>
            <a:pPr algn="just"/>
            <a:r>
              <a:rPr lang="es-ES_tradnl" sz="2400" b="1" dirty="0">
                <a:solidFill>
                  <a:schemeClr val="bg1"/>
                </a:solidFill>
                <a:latin typeface="Century Gothic" panose="020B0502020202020204" pitchFamily="34" charset="0"/>
                <a:ea typeface="Tahoma" panose="020B0604030504040204" pitchFamily="34" charset="0"/>
                <a:cs typeface="Tahoma" panose="020B0604030504040204" pitchFamily="34" charset="0"/>
              </a:rPr>
              <a:t>ende cobro</a:t>
            </a:r>
          </a:p>
        </p:txBody>
      </p:sp>
      <p:sp>
        <p:nvSpPr>
          <p:cNvPr id="3" name="CuadroTexto 2">
            <a:extLst>
              <a:ext uri="{FF2B5EF4-FFF2-40B4-BE49-F238E27FC236}">
                <a16:creationId xmlns:a16="http://schemas.microsoft.com/office/drawing/2014/main" id="{13C6598B-6125-75EB-946B-65DF0FAF3A27}"/>
              </a:ext>
            </a:extLst>
          </p:cNvPr>
          <p:cNvSpPr txBox="1"/>
          <p:nvPr/>
        </p:nvSpPr>
        <p:spPr>
          <a:xfrm>
            <a:off x="391887" y="1929342"/>
            <a:ext cx="9850812" cy="369332"/>
          </a:xfrm>
          <a:prstGeom prst="rect">
            <a:avLst/>
          </a:prstGeom>
          <a:noFill/>
        </p:spPr>
        <p:txBody>
          <a:bodyPr wrap="square">
            <a:spAutoFit/>
          </a:bodyPr>
          <a:lstStyle/>
          <a:p>
            <a:pPr algn="ctr">
              <a:tabLst>
                <a:tab pos="1358900" algn="l"/>
              </a:tabLst>
            </a:pPr>
            <a:r>
              <a:rPr lang="es-ES" b="1" dirty="0">
                <a:latin typeface="Poppins" panose="00000500000000000000" pitchFamily="2" charset="0"/>
                <a:ea typeface="Arial" panose="020B0604020202020204" pitchFamily="34" charset="0"/>
                <a:cs typeface="Poppins" panose="00000500000000000000" pitchFamily="2" charset="0"/>
              </a:rPr>
              <a:t>Diligenciar correctamente la planilla con su respectivo mes</a:t>
            </a:r>
            <a:endParaRPr lang="es-CO" dirty="0">
              <a:latin typeface="Poppins" panose="00000500000000000000" pitchFamily="2" charset="0"/>
              <a:ea typeface="Times New Roman" panose="02020603050405020304" pitchFamily="18" charset="0"/>
              <a:cs typeface="Poppins" panose="00000500000000000000" pitchFamily="2" charset="0"/>
            </a:endParaRPr>
          </a:p>
        </p:txBody>
      </p:sp>
      <p:pic>
        <p:nvPicPr>
          <p:cNvPr id="2" name="Imagen 1">
            <a:extLst>
              <a:ext uri="{FF2B5EF4-FFF2-40B4-BE49-F238E27FC236}">
                <a16:creationId xmlns:a16="http://schemas.microsoft.com/office/drawing/2014/main" id="{E320F69C-A742-DBBA-DE3B-D7F3D2D441F0}"/>
              </a:ext>
            </a:extLst>
          </p:cNvPr>
          <p:cNvPicPr>
            <a:picLocks noChangeAspect="1"/>
          </p:cNvPicPr>
          <p:nvPr/>
        </p:nvPicPr>
        <p:blipFill>
          <a:blip r:embed="rId3">
            <a:extLst>
              <a:ext uri="{28A0092B-C50C-407E-A947-70E740481C1C}">
                <a14:useLocalDpi xmlns:a14="http://schemas.microsoft.com/office/drawing/2010/main" val="0"/>
              </a:ext>
            </a:extLst>
          </a:blip>
          <a:srcRect l="11979" t="3786" r="75860" b="86008"/>
          <a:stretch>
            <a:fillRect/>
          </a:stretch>
        </p:blipFill>
        <p:spPr>
          <a:xfrm>
            <a:off x="10302670" y="5878331"/>
            <a:ext cx="1889330" cy="891832"/>
          </a:xfrm>
          <a:prstGeom prst="rect">
            <a:avLst/>
          </a:prstGeom>
        </p:spPr>
      </p:pic>
    </p:spTree>
    <p:extLst>
      <p:ext uri="{BB962C8B-B14F-4D97-AF65-F5344CB8AC3E}">
        <p14:creationId xmlns:p14="http://schemas.microsoft.com/office/powerpoint/2010/main" val="28991992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A4EC5-81D9-2E5E-E336-37E71AAC939D}"/>
            </a:ext>
          </a:extLst>
        </p:cNvPr>
        <p:cNvGrpSpPr/>
        <p:nvPr/>
      </p:nvGrpSpPr>
      <p:grpSpPr>
        <a:xfrm>
          <a:off x="0" y="0"/>
          <a:ext cx="0" cy="0"/>
          <a:chOff x="0" y="0"/>
          <a:chExt cx="0" cy="0"/>
        </a:xfrm>
      </p:grpSpPr>
      <p:grpSp>
        <p:nvGrpSpPr>
          <p:cNvPr id="5" name="Group 14">
            <a:extLst>
              <a:ext uri="{FF2B5EF4-FFF2-40B4-BE49-F238E27FC236}">
                <a16:creationId xmlns:a16="http://schemas.microsoft.com/office/drawing/2014/main" id="{53C21871-70E7-0BC2-2B9C-1368450ED3F2}"/>
              </a:ext>
            </a:extLst>
          </p:cNvPr>
          <p:cNvGrpSpPr/>
          <p:nvPr/>
        </p:nvGrpSpPr>
        <p:grpSpPr>
          <a:xfrm>
            <a:off x="1592964" y="524510"/>
            <a:ext cx="9217277" cy="2470348"/>
            <a:chOff x="435166" y="958891"/>
            <a:chExt cx="2428131" cy="2909412"/>
          </a:xfrm>
        </p:grpSpPr>
        <p:sp>
          <p:nvSpPr>
            <p:cNvPr id="6" name="TextBox 15">
              <a:extLst>
                <a:ext uri="{FF2B5EF4-FFF2-40B4-BE49-F238E27FC236}">
                  <a16:creationId xmlns:a16="http://schemas.microsoft.com/office/drawing/2014/main" id="{96A80EDE-78C4-B307-04B8-B17FD07F37B7}"/>
                </a:ext>
              </a:extLst>
            </p:cNvPr>
            <p:cNvSpPr txBox="1"/>
            <p:nvPr/>
          </p:nvSpPr>
          <p:spPr>
            <a:xfrm>
              <a:off x="803640" y="3673338"/>
              <a:ext cx="2059657" cy="194965"/>
            </a:xfrm>
            <a:prstGeom prst="rect">
              <a:avLst/>
            </a:prstGeom>
            <a:noFill/>
          </p:spPr>
          <p:txBody>
            <a:bodyPr wrap="square" rtlCol="0">
              <a:spAutoFit/>
            </a:bodyPr>
            <a:lstStyle/>
            <a:p>
              <a:endParaRPr lang="es-CO" altLang="ko-KR" sz="1400" dirty="0">
                <a:solidFill>
                  <a:srgbClr val="787878"/>
                </a:solidFill>
                <a:latin typeface="Poppins"/>
                <a:cs typeface="Arial" pitchFamily="34" charset="0"/>
              </a:endParaRPr>
            </a:p>
          </p:txBody>
        </p:sp>
        <p:sp>
          <p:nvSpPr>
            <p:cNvPr id="7" name="TextBox 16">
              <a:extLst>
                <a:ext uri="{FF2B5EF4-FFF2-40B4-BE49-F238E27FC236}">
                  <a16:creationId xmlns:a16="http://schemas.microsoft.com/office/drawing/2014/main" id="{7EF08BA0-8948-5C4A-0698-2E0F397CE5EE}"/>
                </a:ext>
              </a:extLst>
            </p:cNvPr>
            <p:cNvSpPr txBox="1"/>
            <p:nvPr/>
          </p:nvSpPr>
          <p:spPr>
            <a:xfrm>
              <a:off x="435166" y="958891"/>
              <a:ext cx="2059657" cy="761206"/>
            </a:xfrm>
            <a:prstGeom prst="rect">
              <a:avLst/>
            </a:prstGeom>
            <a:noFill/>
          </p:spPr>
          <p:txBody>
            <a:bodyPr wrap="square" rtlCol="0">
              <a:spAutoFit/>
            </a:bodyPr>
            <a:lstStyle/>
            <a:p>
              <a:r>
                <a:rPr lang="es-CO" sz="3600" b="1" u="sng" dirty="0">
                  <a:solidFill>
                    <a:schemeClr val="accent6">
                      <a:lumMod val="50000"/>
                    </a:schemeClr>
                  </a:solidFill>
                  <a:latin typeface="Poppins"/>
                  <a:ea typeface="Verdana" panose="020B0604030504040204" pitchFamily="34" charset="0"/>
                  <a:cs typeface="Arial" pitchFamily="34" charset="0"/>
                </a:rPr>
                <a:t>Canales de Comunicación</a:t>
              </a:r>
            </a:p>
          </p:txBody>
        </p:sp>
      </p:grpSp>
      <p:sp>
        <p:nvSpPr>
          <p:cNvPr id="11" name="TextBox 27">
            <a:extLst>
              <a:ext uri="{FF2B5EF4-FFF2-40B4-BE49-F238E27FC236}">
                <a16:creationId xmlns:a16="http://schemas.microsoft.com/office/drawing/2014/main" id="{EC6ED445-5260-66E4-C613-784F320BE146}"/>
              </a:ext>
            </a:extLst>
          </p:cNvPr>
          <p:cNvSpPr txBox="1"/>
          <p:nvPr/>
        </p:nvSpPr>
        <p:spPr>
          <a:xfrm>
            <a:off x="5821513" y="5583914"/>
            <a:ext cx="4032448" cy="276999"/>
          </a:xfrm>
          <a:prstGeom prst="rect">
            <a:avLst/>
          </a:prstGeom>
          <a:noFill/>
        </p:spPr>
        <p:txBody>
          <a:bodyPr wrap="square" rtlCol="0">
            <a:spAutoFit/>
          </a:bodyPr>
          <a:lstStyle/>
          <a:p>
            <a:endParaRPr lang="ko-KR" altLang="en-US" sz="1200" dirty="0">
              <a:solidFill>
                <a:srgbClr val="787878"/>
              </a:solidFill>
              <a:latin typeface="Poppins"/>
              <a:cs typeface="Arial" pitchFamily="34" charset="0"/>
            </a:endParaRPr>
          </a:p>
        </p:txBody>
      </p:sp>
      <p:sp>
        <p:nvSpPr>
          <p:cNvPr id="13" name="Shape 96">
            <a:extLst>
              <a:ext uri="{FF2B5EF4-FFF2-40B4-BE49-F238E27FC236}">
                <a16:creationId xmlns:a16="http://schemas.microsoft.com/office/drawing/2014/main" id="{BD22FC6C-84D5-CF49-D9F9-EFEB3B1CA1E2}"/>
              </a:ext>
            </a:extLst>
          </p:cNvPr>
          <p:cNvSpPr/>
          <p:nvPr/>
        </p:nvSpPr>
        <p:spPr>
          <a:xfrm>
            <a:off x="4607760" y="2035250"/>
            <a:ext cx="5403133" cy="345149"/>
          </a:xfrm>
          <a:prstGeom prst="rect">
            <a:avLst/>
          </a:prstGeom>
          <a:solidFill>
            <a:schemeClr val="lt1"/>
          </a:solidFill>
          <a:ln w="9525" cap="flat" cmpd="sng">
            <a:solidFill>
              <a:schemeClr val="lt1"/>
            </a:solidFill>
            <a:prstDash val="solid"/>
            <a:miter/>
            <a:headEnd type="none" w="med" len="med"/>
            <a:tailEnd type="none" w="med" len="med"/>
          </a:ln>
        </p:spPr>
        <p:txBody>
          <a:bodyPr wrap="square" lIns="68569" tIns="34275" rIns="68569" bIns="34275" anchor="t" anchorCtr="0">
            <a:spAutoFit/>
          </a:bodyPr>
          <a:lstStyle/>
          <a:p>
            <a:pPr algn="just">
              <a:buSzPct val="25000"/>
            </a:pPr>
            <a:endParaRPr lang="es-CO" b="1" i="1" dirty="0">
              <a:solidFill>
                <a:schemeClr val="accent1">
                  <a:lumMod val="50000"/>
                </a:schemeClr>
              </a:solidFill>
              <a:latin typeface="Century Gothic" panose="020B0502020202020204" pitchFamily="34" charset="0"/>
              <a:ea typeface="Calibri"/>
              <a:cs typeface="Calibri"/>
              <a:sym typeface="Calibri"/>
            </a:endParaRPr>
          </a:p>
        </p:txBody>
      </p:sp>
      <p:graphicFrame>
        <p:nvGraphicFramePr>
          <p:cNvPr id="10" name="Diagrama 9">
            <a:extLst>
              <a:ext uri="{FF2B5EF4-FFF2-40B4-BE49-F238E27FC236}">
                <a16:creationId xmlns:a16="http://schemas.microsoft.com/office/drawing/2014/main" id="{FCE78811-2604-EB5C-CEBE-590C92AA687F}"/>
              </a:ext>
            </a:extLst>
          </p:cNvPr>
          <p:cNvGraphicFramePr/>
          <p:nvPr/>
        </p:nvGraphicFramePr>
        <p:xfrm>
          <a:off x="6078705" y="1634934"/>
          <a:ext cx="2340291" cy="23800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 name="7 Marcador de contenido">
            <a:extLst>
              <a:ext uri="{FF2B5EF4-FFF2-40B4-BE49-F238E27FC236}">
                <a16:creationId xmlns:a16="http://schemas.microsoft.com/office/drawing/2014/main" id="{37DD481C-769E-B612-F188-60C03C7835ED}"/>
              </a:ext>
            </a:extLst>
          </p:cNvPr>
          <p:cNvGraphicFramePr>
            <a:graphicFrameLocks/>
          </p:cNvGraphicFramePr>
          <p:nvPr/>
        </p:nvGraphicFramePr>
        <p:xfrm>
          <a:off x="1212920" y="1395305"/>
          <a:ext cx="9248436" cy="389993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2" name="CuadroTexto 11">
            <a:extLst>
              <a:ext uri="{FF2B5EF4-FFF2-40B4-BE49-F238E27FC236}">
                <a16:creationId xmlns:a16="http://schemas.microsoft.com/office/drawing/2014/main" id="{D98CCD09-FD69-9521-C945-1E129CA266E9}"/>
              </a:ext>
            </a:extLst>
          </p:cNvPr>
          <p:cNvSpPr txBox="1"/>
          <p:nvPr/>
        </p:nvSpPr>
        <p:spPr>
          <a:xfrm>
            <a:off x="3433273" y="4463935"/>
            <a:ext cx="4776479" cy="461665"/>
          </a:xfrm>
          <a:prstGeom prst="rect">
            <a:avLst/>
          </a:prstGeom>
          <a:noFill/>
        </p:spPr>
        <p:txBody>
          <a:bodyPr wrap="square">
            <a:spAutoFit/>
          </a:bodyPr>
          <a:lstStyle/>
          <a:p>
            <a:r>
              <a:rPr lang="pt-BR" sz="2400" b="1" dirty="0">
                <a:solidFill>
                  <a:srgbClr val="000000"/>
                </a:solidFill>
                <a:latin typeface="Poppins" panose="00000500000000000000" pitchFamily="2" charset="0"/>
                <a:cs typeface="Poppins" panose="00000500000000000000" pitchFamily="2" charset="0"/>
                <a:hlinkClick r:id="rId12"/>
              </a:rPr>
              <a:t>pae@risaralda.gov.co</a:t>
            </a:r>
            <a:r>
              <a:rPr lang="pt-BR" sz="2400" b="1" dirty="0">
                <a:solidFill>
                  <a:srgbClr val="000000"/>
                </a:solidFill>
                <a:latin typeface="Poppins" panose="00000500000000000000" pitchFamily="2" charset="0"/>
                <a:cs typeface="Poppins" panose="00000500000000000000" pitchFamily="2" charset="0"/>
              </a:rPr>
              <a:t> </a:t>
            </a:r>
            <a:endParaRPr lang="es-419" sz="3600" dirty="0">
              <a:latin typeface="Poppins" panose="00000500000000000000" pitchFamily="2" charset="0"/>
              <a:cs typeface="Poppins" panose="00000500000000000000" pitchFamily="2" charset="0"/>
            </a:endParaRPr>
          </a:p>
        </p:txBody>
      </p:sp>
      <p:pic>
        <p:nvPicPr>
          <p:cNvPr id="14" name="Picture 2" descr="Comunicación ~ Qué es | Definición, Funciones, Proceso y Barreras,">
            <a:extLst>
              <a:ext uri="{FF2B5EF4-FFF2-40B4-BE49-F238E27FC236}">
                <a16:creationId xmlns:a16="http://schemas.microsoft.com/office/drawing/2014/main" id="{A69D206D-CF81-5B2A-F09C-FC05BDEE66AB}"/>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302670" y="4491470"/>
            <a:ext cx="1707194" cy="140179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pic>
        <p:nvPicPr>
          <p:cNvPr id="3" name="Imagen 2">
            <a:extLst>
              <a:ext uri="{FF2B5EF4-FFF2-40B4-BE49-F238E27FC236}">
                <a16:creationId xmlns:a16="http://schemas.microsoft.com/office/drawing/2014/main" id="{7B9FA689-1384-FD3F-E67A-DA9B113710AB}"/>
              </a:ext>
            </a:extLst>
          </p:cNvPr>
          <p:cNvPicPr>
            <a:picLocks noChangeAspect="1"/>
          </p:cNvPicPr>
          <p:nvPr/>
        </p:nvPicPr>
        <p:blipFill>
          <a:blip r:embed="rId14">
            <a:extLst>
              <a:ext uri="{28A0092B-C50C-407E-A947-70E740481C1C}">
                <a14:useLocalDpi xmlns:a14="http://schemas.microsoft.com/office/drawing/2010/main" val="0"/>
              </a:ext>
            </a:extLst>
          </a:blip>
          <a:srcRect l="11979" t="3786" r="75860" b="86008"/>
          <a:stretch>
            <a:fillRect/>
          </a:stretch>
        </p:blipFill>
        <p:spPr>
          <a:xfrm>
            <a:off x="10302670" y="5878331"/>
            <a:ext cx="1889330" cy="891832"/>
          </a:xfrm>
          <a:prstGeom prst="rect">
            <a:avLst/>
          </a:prstGeom>
        </p:spPr>
      </p:pic>
    </p:spTree>
    <p:extLst>
      <p:ext uri="{BB962C8B-B14F-4D97-AF65-F5344CB8AC3E}">
        <p14:creationId xmlns:p14="http://schemas.microsoft.com/office/powerpoint/2010/main" val="309602035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5409697-4790-47FF-AD1E-E4FA5BC19F53}"/>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5141926" y="677482"/>
            <a:ext cx="1095499" cy="1111126"/>
          </a:xfrm>
          <a:prstGeom prst="rect">
            <a:avLst/>
          </a:prstGeom>
        </p:spPr>
      </p:pic>
      <p:sp>
        <p:nvSpPr>
          <p:cNvPr id="10" name="CuadroTexto 9">
            <a:extLst>
              <a:ext uri="{FF2B5EF4-FFF2-40B4-BE49-F238E27FC236}">
                <a16:creationId xmlns:a16="http://schemas.microsoft.com/office/drawing/2014/main" id="{1EE5F6C0-A9F0-0020-4D50-1E07CDE8AD79}"/>
              </a:ext>
            </a:extLst>
          </p:cNvPr>
          <p:cNvSpPr txBox="1"/>
          <p:nvPr/>
        </p:nvSpPr>
        <p:spPr>
          <a:xfrm>
            <a:off x="4341485" y="3429000"/>
            <a:ext cx="3084845" cy="646331"/>
          </a:xfrm>
          <a:prstGeom prst="rect">
            <a:avLst/>
          </a:prstGeom>
          <a:noFill/>
        </p:spPr>
        <p:txBody>
          <a:bodyPr wrap="square" rtlCol="0">
            <a:spAutoFit/>
          </a:bodyPr>
          <a:lstStyle/>
          <a:p>
            <a:pPr algn="ctr"/>
            <a:r>
              <a:rPr lang="es-CO" sz="3600" b="1" dirty="0">
                <a:solidFill>
                  <a:srgbClr val="056021"/>
                </a:solidFill>
                <a:latin typeface="Poppins" panose="00000500000000000000" pitchFamily="2" charset="0"/>
                <a:cs typeface="Poppins" panose="00000500000000000000" pitchFamily="2" charset="0"/>
              </a:rPr>
              <a:t>Gracias</a:t>
            </a:r>
          </a:p>
        </p:txBody>
      </p:sp>
      <p:pic>
        <p:nvPicPr>
          <p:cNvPr id="2" name="Imagen 1">
            <a:extLst>
              <a:ext uri="{FF2B5EF4-FFF2-40B4-BE49-F238E27FC236}">
                <a16:creationId xmlns:a16="http://schemas.microsoft.com/office/drawing/2014/main" id="{5D1D1B2C-F550-FFE5-D263-D038F302C227}"/>
              </a:ext>
            </a:extLst>
          </p:cNvPr>
          <p:cNvPicPr>
            <a:picLocks noChangeAspect="1"/>
          </p:cNvPicPr>
          <p:nvPr/>
        </p:nvPicPr>
        <p:blipFill>
          <a:blip r:embed="rId3">
            <a:extLst>
              <a:ext uri="{28A0092B-C50C-407E-A947-70E740481C1C}">
                <a14:useLocalDpi xmlns:a14="http://schemas.microsoft.com/office/drawing/2010/main" val="0"/>
              </a:ext>
            </a:extLst>
          </a:blip>
          <a:srcRect l="11979" t="3786" r="75860" b="86008"/>
          <a:stretch>
            <a:fillRect/>
          </a:stretch>
        </p:blipFill>
        <p:spPr>
          <a:xfrm>
            <a:off x="10302670" y="5878331"/>
            <a:ext cx="1889330" cy="891832"/>
          </a:xfrm>
          <a:prstGeom prst="rect">
            <a:avLst/>
          </a:prstGeom>
        </p:spPr>
      </p:pic>
    </p:spTree>
    <p:extLst>
      <p:ext uri="{BB962C8B-B14F-4D97-AF65-F5344CB8AC3E}">
        <p14:creationId xmlns:p14="http://schemas.microsoft.com/office/powerpoint/2010/main" val="8319515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3BDBB08-3F5E-BF68-DFCB-7A69A93788D8}"/>
              </a:ext>
            </a:extLst>
          </p:cNvPr>
          <p:cNvSpPr>
            <a:spLocks noGrp="1"/>
          </p:cNvSpPr>
          <p:nvPr>
            <p:ph type="title"/>
          </p:nvPr>
        </p:nvSpPr>
        <p:spPr>
          <a:xfrm>
            <a:off x="838200" y="1341440"/>
            <a:ext cx="3146946" cy="980307"/>
          </a:xfrm>
        </p:spPr>
        <p:txBody>
          <a:bodyPr>
            <a:normAutofit fontScale="90000"/>
          </a:bodyPr>
          <a:lstStyle/>
          <a:p>
            <a:r>
              <a:rPr lang="es-ES" sz="2800" b="1" dirty="0">
                <a:solidFill>
                  <a:schemeClr val="accent5">
                    <a:lumMod val="75000"/>
                  </a:schemeClr>
                </a:solidFill>
              </a:rPr>
              <a:t>AUDITORÍA INVERSA </a:t>
            </a:r>
            <a:r>
              <a:rPr lang="es-ES" b="1" dirty="0">
                <a:solidFill>
                  <a:schemeClr val="accent5">
                    <a:lumMod val="75000"/>
                  </a:schemeClr>
                </a:solidFill>
              </a:rPr>
              <a:t/>
            </a:r>
            <a:br>
              <a:rPr lang="es-ES" b="1" dirty="0">
                <a:solidFill>
                  <a:schemeClr val="accent5">
                    <a:lumMod val="75000"/>
                  </a:schemeClr>
                </a:solidFill>
              </a:rPr>
            </a:br>
            <a:endParaRPr lang="es-ES" dirty="0">
              <a:solidFill>
                <a:schemeClr val="accent5">
                  <a:lumMod val="75000"/>
                </a:schemeClr>
              </a:solidFill>
            </a:endParaRPr>
          </a:p>
        </p:txBody>
      </p:sp>
      <p:pic>
        <p:nvPicPr>
          <p:cNvPr id="7" name="Gráfico 6" descr="Cuaderno de estrategias contorno">
            <a:extLst>
              <a:ext uri="{FF2B5EF4-FFF2-40B4-BE49-F238E27FC236}">
                <a16:creationId xmlns:a16="http://schemas.microsoft.com/office/drawing/2014/main" id="{55A45057-4573-273F-EF13-574EE72BDCA3}"/>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26656" y="986599"/>
            <a:ext cx="5759354" cy="5759354"/>
          </a:xfrm>
          <a:prstGeom prst="rect">
            <a:avLst/>
          </a:prstGeom>
        </p:spPr>
      </p:pic>
      <p:sp>
        <p:nvSpPr>
          <p:cNvPr id="10" name="Rectángulo 9">
            <a:extLst>
              <a:ext uri="{FF2B5EF4-FFF2-40B4-BE49-F238E27FC236}">
                <a16:creationId xmlns:a16="http://schemas.microsoft.com/office/drawing/2014/main" id="{2AEC2182-2A3F-4BFB-7F0B-78186AF2241B}"/>
              </a:ext>
            </a:extLst>
          </p:cNvPr>
          <p:cNvSpPr/>
          <p:nvPr/>
        </p:nvSpPr>
        <p:spPr>
          <a:xfrm>
            <a:off x="4859440" y="2321747"/>
            <a:ext cx="6694831" cy="2585323"/>
          </a:xfrm>
          <a:prstGeom prst="rect">
            <a:avLst/>
          </a:prstGeom>
          <a:noFill/>
        </p:spPr>
        <p:txBody>
          <a:bodyPr wrap="square" lIns="91440" tIns="45720" rIns="91440" bIns="45720">
            <a:spAutoFit/>
          </a:bodyPr>
          <a:lstStyle/>
          <a:p>
            <a:pPr algn="ctr"/>
            <a:r>
              <a:rPr lang="es-ES" sz="5400" b="1" cap="none" spc="50" dirty="0">
                <a:ln w="9525" cmpd="sng">
                  <a:solidFill>
                    <a:schemeClr val="accent1"/>
                  </a:solidFill>
                  <a:prstDash val="solid"/>
                </a:ln>
                <a:solidFill>
                  <a:srgbClr val="70AD47">
                    <a:tint val="1000"/>
                  </a:srgbClr>
                </a:solidFill>
                <a:effectLst>
                  <a:glow rad="38100">
                    <a:schemeClr val="accent1">
                      <a:alpha val="40000"/>
                    </a:schemeClr>
                  </a:glow>
                </a:effectLst>
              </a:rPr>
              <a:t>Observa la imagen y responde</a:t>
            </a:r>
          </a:p>
          <a:p>
            <a:pPr algn="ctr"/>
            <a:endParaRPr lang="es-ES"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11" name="Imagen 10">
            <a:extLst>
              <a:ext uri="{FF2B5EF4-FFF2-40B4-BE49-F238E27FC236}">
                <a16:creationId xmlns:a16="http://schemas.microsoft.com/office/drawing/2014/main" id="{BE3BF811-23BE-8A7E-C59E-FB920268F783}"/>
              </a:ext>
            </a:extLst>
          </p:cNvPr>
          <p:cNvPicPr>
            <a:picLocks noChangeAspect="1"/>
          </p:cNvPicPr>
          <p:nvPr/>
        </p:nvPicPr>
        <p:blipFill>
          <a:blip r:embed="rId4">
            <a:extLst>
              <a:ext uri="{28A0092B-C50C-407E-A947-70E740481C1C}">
                <a14:useLocalDpi xmlns:a14="http://schemas.microsoft.com/office/drawing/2010/main" val="0"/>
              </a:ext>
            </a:extLst>
          </a:blip>
          <a:srcRect l="11979" t="3786" r="75860" b="86008"/>
          <a:stretch>
            <a:fillRect/>
          </a:stretch>
        </p:blipFill>
        <p:spPr>
          <a:xfrm>
            <a:off x="10302670" y="5878331"/>
            <a:ext cx="1889330" cy="891832"/>
          </a:xfrm>
          <a:prstGeom prst="rect">
            <a:avLst/>
          </a:prstGeom>
        </p:spPr>
      </p:pic>
    </p:spTree>
    <p:extLst>
      <p:ext uri="{BB962C8B-B14F-4D97-AF65-F5344CB8AC3E}">
        <p14:creationId xmlns:p14="http://schemas.microsoft.com/office/powerpoint/2010/main" val="1766133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3F9596-B120-F6FA-22F8-E1330664D0A7}"/>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EB8B2DF-6A38-B342-6C70-9A29835D2B11}"/>
              </a:ext>
            </a:extLst>
          </p:cNvPr>
          <p:cNvSpPr>
            <a:spLocks noGrp="1"/>
          </p:cNvSpPr>
          <p:nvPr>
            <p:ph type="title"/>
          </p:nvPr>
        </p:nvSpPr>
        <p:spPr>
          <a:xfrm rot="16200000">
            <a:off x="-878574" y="2755885"/>
            <a:ext cx="5001982" cy="980307"/>
          </a:xfrm>
        </p:spPr>
        <p:txBody>
          <a:bodyPr>
            <a:normAutofit fontScale="90000"/>
          </a:bodyPr>
          <a:lstStyle/>
          <a:p>
            <a:r>
              <a:rPr lang="es-ES" b="1" dirty="0">
                <a:solidFill>
                  <a:schemeClr val="accent5">
                    <a:lumMod val="75000"/>
                  </a:schemeClr>
                </a:solidFill>
              </a:rPr>
              <a:t>Encuesta Anónima</a:t>
            </a:r>
            <a:br>
              <a:rPr lang="es-ES" b="1" dirty="0">
                <a:solidFill>
                  <a:schemeClr val="accent5">
                    <a:lumMod val="75000"/>
                  </a:schemeClr>
                </a:solidFill>
              </a:rPr>
            </a:br>
            <a:endParaRPr lang="es-ES" dirty="0">
              <a:solidFill>
                <a:schemeClr val="accent5">
                  <a:lumMod val="75000"/>
                </a:schemeClr>
              </a:solidFill>
            </a:endParaRPr>
          </a:p>
        </p:txBody>
      </p:sp>
      <p:sp>
        <p:nvSpPr>
          <p:cNvPr id="10" name="Rectángulo 9">
            <a:extLst>
              <a:ext uri="{FF2B5EF4-FFF2-40B4-BE49-F238E27FC236}">
                <a16:creationId xmlns:a16="http://schemas.microsoft.com/office/drawing/2014/main" id="{38064008-734E-1ABA-5990-DA2F9AD35282}"/>
              </a:ext>
            </a:extLst>
          </p:cNvPr>
          <p:cNvSpPr/>
          <p:nvPr/>
        </p:nvSpPr>
        <p:spPr>
          <a:xfrm>
            <a:off x="4956837" y="5785638"/>
            <a:ext cx="4467933" cy="1077218"/>
          </a:xfrm>
          <a:prstGeom prst="rect">
            <a:avLst/>
          </a:prstGeom>
          <a:noFill/>
        </p:spPr>
        <p:txBody>
          <a:bodyPr wrap="square" lIns="91440" tIns="45720" rIns="91440" bIns="45720">
            <a:spAutoFit/>
          </a:bodyPr>
          <a:lstStyle/>
          <a:p>
            <a:pPr algn="ctr"/>
            <a:r>
              <a:rPr lang="es-ES" sz="3200" b="1" spc="50" dirty="0">
                <a:ln w="9525" cmpd="sng">
                  <a:solidFill>
                    <a:schemeClr val="accent1"/>
                  </a:solidFill>
                  <a:prstDash val="solid"/>
                </a:ln>
                <a:solidFill>
                  <a:srgbClr val="70AD47">
                    <a:tint val="1000"/>
                  </a:srgbClr>
                </a:solidFill>
                <a:effectLst>
                  <a:glow rad="38100">
                    <a:schemeClr val="accent1">
                      <a:alpha val="40000"/>
                    </a:schemeClr>
                  </a:glow>
                </a:effectLst>
              </a:rPr>
              <a:t>https://</a:t>
            </a:r>
            <a:r>
              <a:rPr lang="es-ES" sz="3200" b="1" spc="50" dirty="0" err="1">
                <a:ln w="9525" cmpd="sng">
                  <a:solidFill>
                    <a:schemeClr val="accent1"/>
                  </a:solidFill>
                  <a:prstDash val="solid"/>
                </a:ln>
                <a:solidFill>
                  <a:srgbClr val="70AD47">
                    <a:tint val="1000"/>
                  </a:srgbClr>
                </a:solidFill>
                <a:effectLst>
                  <a:glow rad="38100">
                    <a:schemeClr val="accent1">
                      <a:alpha val="40000"/>
                    </a:schemeClr>
                  </a:glow>
                </a:effectLst>
              </a:rPr>
              <a:t>www.menti.com</a:t>
            </a:r>
            <a:r>
              <a:rPr lang="es-ES" sz="3200" b="1" spc="50" dirty="0">
                <a:ln w="9525" cmpd="sng">
                  <a:solidFill>
                    <a:schemeClr val="accent1"/>
                  </a:solidFill>
                  <a:prstDash val="solid"/>
                </a:ln>
                <a:solidFill>
                  <a:srgbClr val="70AD47">
                    <a:tint val="1000"/>
                  </a:srgbClr>
                </a:solidFill>
                <a:effectLst>
                  <a:glow rad="38100">
                    <a:schemeClr val="accent1">
                      <a:alpha val="40000"/>
                    </a:schemeClr>
                  </a:glow>
                </a:effectLst>
              </a:rPr>
              <a:t>/al6raquidz18</a:t>
            </a:r>
            <a:endParaRPr lang="es-ES" sz="32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11" name="Imagen 10">
            <a:extLst>
              <a:ext uri="{FF2B5EF4-FFF2-40B4-BE49-F238E27FC236}">
                <a16:creationId xmlns:a16="http://schemas.microsoft.com/office/drawing/2014/main" id="{4AA9D5E2-9D75-E3D4-C7FA-3494FA671ADE}"/>
              </a:ext>
            </a:extLst>
          </p:cNvPr>
          <p:cNvPicPr>
            <a:picLocks noChangeAspect="1"/>
          </p:cNvPicPr>
          <p:nvPr/>
        </p:nvPicPr>
        <p:blipFill>
          <a:blip r:embed="rId2">
            <a:extLst>
              <a:ext uri="{28A0092B-C50C-407E-A947-70E740481C1C}">
                <a14:useLocalDpi xmlns:a14="http://schemas.microsoft.com/office/drawing/2010/main" val="0"/>
              </a:ext>
            </a:extLst>
          </a:blip>
          <a:srcRect l="11979" t="3786" r="75860" b="86008"/>
          <a:stretch>
            <a:fillRect/>
          </a:stretch>
        </p:blipFill>
        <p:spPr>
          <a:xfrm>
            <a:off x="10302670" y="5878331"/>
            <a:ext cx="1889330" cy="891832"/>
          </a:xfrm>
          <a:prstGeom prst="rect">
            <a:avLst/>
          </a:prstGeom>
        </p:spPr>
      </p:pic>
      <p:pic>
        <p:nvPicPr>
          <p:cNvPr id="5" name="Imagen 4">
            <a:extLst>
              <a:ext uri="{FF2B5EF4-FFF2-40B4-BE49-F238E27FC236}">
                <a16:creationId xmlns:a16="http://schemas.microsoft.com/office/drawing/2014/main" id="{E221B8F9-BAD4-1AD6-BBAF-A647DE3266DC}"/>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400000"/>
                    </a14:imgEffect>
                  </a14:imgLayer>
                </a14:imgProps>
              </a:ext>
            </a:extLst>
          </a:blip>
          <a:srcRect l="29062" t="18994" r="30450" b="15514"/>
          <a:stretch>
            <a:fillRect/>
          </a:stretch>
        </p:blipFill>
        <p:spPr>
          <a:xfrm>
            <a:off x="6245352" y="900587"/>
            <a:ext cx="5001983" cy="5056826"/>
          </a:xfrm>
          <a:prstGeom prst="rect">
            <a:avLst/>
          </a:prstGeom>
        </p:spPr>
      </p:pic>
      <p:pic>
        <p:nvPicPr>
          <p:cNvPr id="6" name="Imagen 5">
            <a:extLst>
              <a:ext uri="{FF2B5EF4-FFF2-40B4-BE49-F238E27FC236}">
                <a16:creationId xmlns:a16="http://schemas.microsoft.com/office/drawing/2014/main" id="{8D058D3B-B20A-6755-1694-09120EB68B51}"/>
              </a:ext>
            </a:extLst>
          </p:cNvPr>
          <p:cNvPicPr>
            <a:picLocks noChangeAspect="1"/>
          </p:cNvPicPr>
          <p:nvPr/>
        </p:nvPicPr>
        <p:blipFill>
          <a:blip r:embed="rId5"/>
          <a:srcRect t="3582" b="5274"/>
          <a:stretch>
            <a:fillRect/>
          </a:stretch>
        </p:blipFill>
        <p:spPr>
          <a:xfrm>
            <a:off x="2052933" y="1350976"/>
            <a:ext cx="4114005" cy="4434662"/>
          </a:xfrm>
          <a:prstGeom prst="rect">
            <a:avLst/>
          </a:prstGeom>
        </p:spPr>
      </p:pic>
    </p:spTree>
    <p:extLst>
      <p:ext uri="{BB962C8B-B14F-4D97-AF65-F5344CB8AC3E}">
        <p14:creationId xmlns:p14="http://schemas.microsoft.com/office/powerpoint/2010/main" val="26189582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o 4">
            <a:extLst>
              <a:ext uri="{FF2B5EF4-FFF2-40B4-BE49-F238E27FC236}">
                <a16:creationId xmlns:a16="http://schemas.microsoft.com/office/drawing/2014/main" id="{F5AF83B2-76F3-3A82-1DD2-6C2C233A29FB}"/>
              </a:ext>
            </a:extLst>
          </p:cNvPr>
          <p:cNvGrpSpPr/>
          <p:nvPr/>
        </p:nvGrpSpPr>
        <p:grpSpPr>
          <a:xfrm>
            <a:off x="4831307" y="1299869"/>
            <a:ext cx="6356894" cy="4523699"/>
            <a:chOff x="2377672" y="1828754"/>
            <a:chExt cx="7436655" cy="4345078"/>
          </a:xfrm>
        </p:grpSpPr>
        <p:sp>
          <p:nvSpPr>
            <p:cNvPr id="6" name="Forma libre 5">
              <a:extLst>
                <a:ext uri="{FF2B5EF4-FFF2-40B4-BE49-F238E27FC236}">
                  <a16:creationId xmlns:a16="http://schemas.microsoft.com/office/drawing/2014/main" id="{2B885F9C-472C-2BA6-AAD3-9B68914EFD90}"/>
                </a:ext>
              </a:extLst>
            </p:cNvPr>
            <p:cNvSpPr/>
            <p:nvPr/>
          </p:nvSpPr>
          <p:spPr>
            <a:xfrm>
              <a:off x="2821452" y="1897909"/>
              <a:ext cx="6992875" cy="887563"/>
            </a:xfrm>
            <a:custGeom>
              <a:avLst/>
              <a:gdLst>
                <a:gd name="connsiteX0" fmla="*/ 0 w 6992874"/>
                <a:gd name="connsiteY0" fmla="*/ 0 h 887561"/>
                <a:gd name="connsiteX1" fmla="*/ 6549094 w 6992874"/>
                <a:gd name="connsiteY1" fmla="*/ 0 h 887561"/>
                <a:gd name="connsiteX2" fmla="*/ 6992874 w 6992874"/>
                <a:gd name="connsiteY2" fmla="*/ 443781 h 887561"/>
                <a:gd name="connsiteX3" fmla="*/ 6549094 w 6992874"/>
                <a:gd name="connsiteY3" fmla="*/ 887561 h 887561"/>
                <a:gd name="connsiteX4" fmla="*/ 0 w 6992874"/>
                <a:gd name="connsiteY4" fmla="*/ 887561 h 887561"/>
                <a:gd name="connsiteX5" fmla="*/ 0 w 6992874"/>
                <a:gd name="connsiteY5" fmla="*/ 0 h 887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2874" h="887561">
                  <a:moveTo>
                    <a:pt x="6992874" y="887560"/>
                  </a:moveTo>
                  <a:lnTo>
                    <a:pt x="443780" y="887560"/>
                  </a:lnTo>
                  <a:lnTo>
                    <a:pt x="0" y="443780"/>
                  </a:lnTo>
                  <a:lnTo>
                    <a:pt x="443780" y="1"/>
                  </a:lnTo>
                  <a:lnTo>
                    <a:pt x="6992874" y="1"/>
                  </a:lnTo>
                  <a:lnTo>
                    <a:pt x="6992874" y="887560"/>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13280" tIns="144781" rIns="270256" bIns="144781" numCol="1" spcCol="1270" anchor="ctr" anchorCtr="0">
              <a:noAutofit/>
            </a:bodyPr>
            <a:lstStyle/>
            <a:p>
              <a:pPr marL="0" lvl="0" indent="0" algn="ctr" defTabSz="1689100">
                <a:lnSpc>
                  <a:spcPct val="90000"/>
                </a:lnSpc>
                <a:spcBef>
                  <a:spcPct val="0"/>
                </a:spcBef>
                <a:spcAft>
                  <a:spcPct val="35000"/>
                </a:spcAft>
                <a:buNone/>
              </a:pPr>
              <a:r>
                <a:rPr lang="es-ES" sz="3800" kern="1200" dirty="0"/>
                <a:t>¿Qué demuestra esta imagen?</a:t>
              </a:r>
            </a:p>
          </p:txBody>
        </p:sp>
        <p:sp>
          <p:nvSpPr>
            <p:cNvPr id="7" name="Elipse 6">
              <a:extLst>
                <a:ext uri="{FF2B5EF4-FFF2-40B4-BE49-F238E27FC236}">
                  <a16:creationId xmlns:a16="http://schemas.microsoft.com/office/drawing/2014/main" id="{9FF3CCFD-B536-64AB-D7F9-1AA50D7B004A}"/>
                </a:ext>
              </a:extLst>
            </p:cNvPr>
            <p:cNvSpPr/>
            <p:nvPr/>
          </p:nvSpPr>
          <p:spPr>
            <a:xfrm>
              <a:off x="2377672" y="1828754"/>
              <a:ext cx="887561" cy="887561"/>
            </a:xfrm>
            <a:prstGeom prst="ellipse">
              <a:avLst/>
            </a:prstGeom>
            <a:solidFill>
              <a:schemeClr val="bg1"/>
            </a:solidFill>
          </p:spPr>
          <p:style>
            <a:lnRef idx="2">
              <a:schemeClr val="accent1">
                <a:shade val="80000"/>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lt1">
                <a:hueOff val="0"/>
                <a:satOff val="0"/>
                <a:lumOff val="0"/>
                <a:alphaOff val="0"/>
              </a:schemeClr>
            </a:fontRef>
          </p:style>
          <p:txBody>
            <a:bodyPr/>
            <a:lstStyle/>
            <a:p>
              <a:endParaRPr lang="es-ES" dirty="0"/>
            </a:p>
          </p:txBody>
        </p:sp>
        <p:sp>
          <p:nvSpPr>
            <p:cNvPr id="8" name="Forma libre 7">
              <a:extLst>
                <a:ext uri="{FF2B5EF4-FFF2-40B4-BE49-F238E27FC236}">
                  <a16:creationId xmlns:a16="http://schemas.microsoft.com/office/drawing/2014/main" id="{C1EBD5EF-CDD1-CEC6-1CB3-7280741C11DE}"/>
                </a:ext>
              </a:extLst>
            </p:cNvPr>
            <p:cNvSpPr/>
            <p:nvPr/>
          </p:nvSpPr>
          <p:spPr>
            <a:xfrm rot="21600000">
              <a:off x="2821453" y="2981259"/>
              <a:ext cx="6992874" cy="887563"/>
            </a:xfrm>
            <a:custGeom>
              <a:avLst/>
              <a:gdLst>
                <a:gd name="connsiteX0" fmla="*/ 0 w 6992874"/>
                <a:gd name="connsiteY0" fmla="*/ 0 h 887561"/>
                <a:gd name="connsiteX1" fmla="*/ 6549094 w 6992874"/>
                <a:gd name="connsiteY1" fmla="*/ 0 h 887561"/>
                <a:gd name="connsiteX2" fmla="*/ 6992874 w 6992874"/>
                <a:gd name="connsiteY2" fmla="*/ 443781 h 887561"/>
                <a:gd name="connsiteX3" fmla="*/ 6549094 w 6992874"/>
                <a:gd name="connsiteY3" fmla="*/ 887561 h 887561"/>
                <a:gd name="connsiteX4" fmla="*/ 0 w 6992874"/>
                <a:gd name="connsiteY4" fmla="*/ 887561 h 887561"/>
                <a:gd name="connsiteX5" fmla="*/ 0 w 6992874"/>
                <a:gd name="connsiteY5" fmla="*/ 0 h 887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2874" h="887561">
                  <a:moveTo>
                    <a:pt x="6992874" y="887560"/>
                  </a:moveTo>
                  <a:lnTo>
                    <a:pt x="443780" y="887560"/>
                  </a:lnTo>
                  <a:lnTo>
                    <a:pt x="0" y="443780"/>
                  </a:lnTo>
                  <a:lnTo>
                    <a:pt x="443780" y="1"/>
                  </a:lnTo>
                  <a:lnTo>
                    <a:pt x="6992874" y="1"/>
                  </a:lnTo>
                  <a:lnTo>
                    <a:pt x="6992874" y="887560"/>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13280" tIns="144781" rIns="270256" bIns="144781" numCol="1" spcCol="1270" anchor="ctr" anchorCtr="0">
              <a:noAutofit/>
            </a:bodyPr>
            <a:lstStyle/>
            <a:p>
              <a:pPr marL="0" lvl="0" indent="0" algn="ctr" defTabSz="1689100">
                <a:lnSpc>
                  <a:spcPct val="90000"/>
                </a:lnSpc>
                <a:spcBef>
                  <a:spcPct val="0"/>
                </a:spcBef>
                <a:spcAft>
                  <a:spcPct val="35000"/>
                </a:spcAft>
                <a:buNone/>
              </a:pPr>
              <a:r>
                <a:rPr lang="es-ES" sz="3800" kern="1200"/>
                <a:t>¿Qué obligación respalda?</a:t>
              </a:r>
            </a:p>
          </p:txBody>
        </p:sp>
        <p:sp>
          <p:nvSpPr>
            <p:cNvPr id="9" name="Elipse 8">
              <a:extLst>
                <a:ext uri="{FF2B5EF4-FFF2-40B4-BE49-F238E27FC236}">
                  <a16:creationId xmlns:a16="http://schemas.microsoft.com/office/drawing/2014/main" id="{B8E13FD6-6E5A-32D3-9DFB-EAD586040EC4}"/>
                </a:ext>
              </a:extLst>
            </p:cNvPr>
            <p:cNvSpPr/>
            <p:nvPr/>
          </p:nvSpPr>
          <p:spPr>
            <a:xfrm>
              <a:off x="2377672" y="2981260"/>
              <a:ext cx="887561" cy="887561"/>
            </a:xfrm>
            <a:prstGeom prst="ellipse">
              <a:avLst/>
            </a:prstGeom>
            <a:solidFill>
              <a:schemeClr val="bg1"/>
            </a:solidFill>
          </p:spPr>
          <p:style>
            <a:lnRef idx="2">
              <a:schemeClr val="accent1">
                <a:shade val="80000"/>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lt1">
                <a:hueOff val="0"/>
                <a:satOff val="0"/>
                <a:lumOff val="0"/>
                <a:alphaOff val="0"/>
              </a:schemeClr>
            </a:fontRef>
          </p:style>
          <p:txBody>
            <a:bodyPr/>
            <a:lstStyle/>
            <a:p>
              <a:endParaRPr lang="es-ES"/>
            </a:p>
          </p:txBody>
        </p:sp>
        <p:sp>
          <p:nvSpPr>
            <p:cNvPr id="10" name="Forma libre 9">
              <a:extLst>
                <a:ext uri="{FF2B5EF4-FFF2-40B4-BE49-F238E27FC236}">
                  <a16:creationId xmlns:a16="http://schemas.microsoft.com/office/drawing/2014/main" id="{D209B6D4-751A-7CCF-9CC0-DBCA92C40DCE}"/>
                </a:ext>
              </a:extLst>
            </p:cNvPr>
            <p:cNvSpPr/>
            <p:nvPr/>
          </p:nvSpPr>
          <p:spPr>
            <a:xfrm rot="21600000">
              <a:off x="2821453" y="4133764"/>
              <a:ext cx="6992874" cy="887562"/>
            </a:xfrm>
            <a:custGeom>
              <a:avLst/>
              <a:gdLst>
                <a:gd name="connsiteX0" fmla="*/ 0 w 6992874"/>
                <a:gd name="connsiteY0" fmla="*/ 0 h 887561"/>
                <a:gd name="connsiteX1" fmla="*/ 6549094 w 6992874"/>
                <a:gd name="connsiteY1" fmla="*/ 0 h 887561"/>
                <a:gd name="connsiteX2" fmla="*/ 6992874 w 6992874"/>
                <a:gd name="connsiteY2" fmla="*/ 443781 h 887561"/>
                <a:gd name="connsiteX3" fmla="*/ 6549094 w 6992874"/>
                <a:gd name="connsiteY3" fmla="*/ 887561 h 887561"/>
                <a:gd name="connsiteX4" fmla="*/ 0 w 6992874"/>
                <a:gd name="connsiteY4" fmla="*/ 887561 h 887561"/>
                <a:gd name="connsiteX5" fmla="*/ 0 w 6992874"/>
                <a:gd name="connsiteY5" fmla="*/ 0 h 887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2874" h="887561">
                  <a:moveTo>
                    <a:pt x="6992874" y="887560"/>
                  </a:moveTo>
                  <a:lnTo>
                    <a:pt x="443780" y="887560"/>
                  </a:lnTo>
                  <a:lnTo>
                    <a:pt x="0" y="443780"/>
                  </a:lnTo>
                  <a:lnTo>
                    <a:pt x="443780" y="1"/>
                  </a:lnTo>
                  <a:lnTo>
                    <a:pt x="6992874" y="1"/>
                  </a:lnTo>
                  <a:lnTo>
                    <a:pt x="6992874" y="887560"/>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13280" tIns="144781" rIns="270256" bIns="144780" numCol="1" spcCol="1270" anchor="ctr" anchorCtr="0">
              <a:noAutofit/>
            </a:bodyPr>
            <a:lstStyle/>
            <a:p>
              <a:pPr marL="0" lvl="0" indent="0" algn="ctr" defTabSz="1689100">
                <a:lnSpc>
                  <a:spcPct val="90000"/>
                </a:lnSpc>
                <a:spcBef>
                  <a:spcPct val="0"/>
                </a:spcBef>
                <a:spcAft>
                  <a:spcPct val="35000"/>
                </a:spcAft>
                <a:buNone/>
              </a:pPr>
              <a:r>
                <a:rPr lang="es-ES" sz="3800" kern="1200"/>
                <a:t>¿Es evidencia suficiente?</a:t>
              </a:r>
            </a:p>
          </p:txBody>
        </p:sp>
        <p:sp>
          <p:nvSpPr>
            <p:cNvPr id="11" name="Elipse 10">
              <a:extLst>
                <a:ext uri="{FF2B5EF4-FFF2-40B4-BE49-F238E27FC236}">
                  <a16:creationId xmlns:a16="http://schemas.microsoft.com/office/drawing/2014/main" id="{BAAA4295-70DF-BA98-4F92-10B9C3CF1365}"/>
                </a:ext>
              </a:extLst>
            </p:cNvPr>
            <p:cNvSpPr/>
            <p:nvPr/>
          </p:nvSpPr>
          <p:spPr>
            <a:xfrm>
              <a:off x="2377672" y="4133765"/>
              <a:ext cx="887561" cy="887561"/>
            </a:xfrm>
            <a:prstGeom prst="ellipse">
              <a:avLst/>
            </a:prstGeom>
            <a:solidFill>
              <a:schemeClr val="bg1"/>
            </a:solidFill>
          </p:spPr>
          <p:style>
            <a:lnRef idx="2">
              <a:schemeClr val="accent1">
                <a:shade val="80000"/>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lt1">
                <a:hueOff val="0"/>
                <a:satOff val="0"/>
                <a:lumOff val="0"/>
                <a:alphaOff val="0"/>
              </a:schemeClr>
            </a:fontRef>
          </p:style>
          <p:txBody>
            <a:bodyPr/>
            <a:lstStyle/>
            <a:p>
              <a:endParaRPr lang="es-ES"/>
            </a:p>
          </p:txBody>
        </p:sp>
        <p:sp>
          <p:nvSpPr>
            <p:cNvPr id="12" name="Forma libre 11">
              <a:extLst>
                <a:ext uri="{FF2B5EF4-FFF2-40B4-BE49-F238E27FC236}">
                  <a16:creationId xmlns:a16="http://schemas.microsoft.com/office/drawing/2014/main" id="{74F65B4E-A221-FFE0-414C-D3A7E9440CCA}"/>
                </a:ext>
              </a:extLst>
            </p:cNvPr>
            <p:cNvSpPr/>
            <p:nvPr/>
          </p:nvSpPr>
          <p:spPr>
            <a:xfrm rot="21600000">
              <a:off x="2821453" y="5286270"/>
              <a:ext cx="6992874" cy="887562"/>
            </a:xfrm>
            <a:custGeom>
              <a:avLst/>
              <a:gdLst>
                <a:gd name="connsiteX0" fmla="*/ 0 w 6992874"/>
                <a:gd name="connsiteY0" fmla="*/ 0 h 887561"/>
                <a:gd name="connsiteX1" fmla="*/ 6549094 w 6992874"/>
                <a:gd name="connsiteY1" fmla="*/ 0 h 887561"/>
                <a:gd name="connsiteX2" fmla="*/ 6992874 w 6992874"/>
                <a:gd name="connsiteY2" fmla="*/ 443781 h 887561"/>
                <a:gd name="connsiteX3" fmla="*/ 6549094 w 6992874"/>
                <a:gd name="connsiteY3" fmla="*/ 887561 h 887561"/>
                <a:gd name="connsiteX4" fmla="*/ 0 w 6992874"/>
                <a:gd name="connsiteY4" fmla="*/ 887561 h 887561"/>
                <a:gd name="connsiteX5" fmla="*/ 0 w 6992874"/>
                <a:gd name="connsiteY5" fmla="*/ 0 h 887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92874" h="887561">
                  <a:moveTo>
                    <a:pt x="6992874" y="887560"/>
                  </a:moveTo>
                  <a:lnTo>
                    <a:pt x="443780" y="887560"/>
                  </a:lnTo>
                  <a:lnTo>
                    <a:pt x="0" y="443780"/>
                  </a:lnTo>
                  <a:lnTo>
                    <a:pt x="443780" y="1"/>
                  </a:lnTo>
                  <a:lnTo>
                    <a:pt x="6992874" y="1"/>
                  </a:lnTo>
                  <a:lnTo>
                    <a:pt x="6992874" y="887560"/>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13280" tIns="144781" rIns="270256" bIns="144780" numCol="1" spcCol="1270" anchor="ctr" anchorCtr="0">
              <a:noAutofit/>
            </a:bodyPr>
            <a:lstStyle/>
            <a:p>
              <a:pPr marL="0" lvl="0" indent="0" algn="ctr" defTabSz="1689100">
                <a:lnSpc>
                  <a:spcPct val="90000"/>
                </a:lnSpc>
                <a:spcBef>
                  <a:spcPct val="0"/>
                </a:spcBef>
                <a:spcAft>
                  <a:spcPct val="35000"/>
                </a:spcAft>
                <a:buNone/>
              </a:pPr>
              <a:r>
                <a:rPr lang="es-ES" sz="3800" kern="1200"/>
                <a:t>¿Qué información falta?</a:t>
              </a:r>
            </a:p>
          </p:txBody>
        </p:sp>
        <p:sp>
          <p:nvSpPr>
            <p:cNvPr id="13" name="Elipse 12">
              <a:extLst>
                <a:ext uri="{FF2B5EF4-FFF2-40B4-BE49-F238E27FC236}">
                  <a16:creationId xmlns:a16="http://schemas.microsoft.com/office/drawing/2014/main" id="{348B2471-608F-0560-FA3A-3A9CBA6C087B}"/>
                </a:ext>
              </a:extLst>
            </p:cNvPr>
            <p:cNvSpPr/>
            <p:nvPr/>
          </p:nvSpPr>
          <p:spPr>
            <a:xfrm>
              <a:off x="2377672" y="5286271"/>
              <a:ext cx="887561" cy="887561"/>
            </a:xfrm>
            <a:prstGeom prst="ellipse">
              <a:avLst/>
            </a:prstGeom>
            <a:solidFill>
              <a:schemeClr val="bg1"/>
            </a:solidFill>
          </p:spPr>
          <p:style>
            <a:lnRef idx="2">
              <a:schemeClr val="accent1">
                <a:shade val="80000"/>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lt1">
                <a:hueOff val="0"/>
                <a:satOff val="0"/>
                <a:lumOff val="0"/>
                <a:alphaOff val="0"/>
              </a:schemeClr>
            </a:fontRef>
          </p:style>
          <p:txBody>
            <a:bodyPr/>
            <a:lstStyle/>
            <a:p>
              <a:endParaRPr lang="es-ES"/>
            </a:p>
          </p:txBody>
        </p:sp>
      </p:grpSp>
      <p:pic>
        <p:nvPicPr>
          <p:cNvPr id="15" name="Imagen 14" descr="Un contenedor de plástico con comida&#10;&#10;El contenido generado por IA puede ser incorrecto.">
            <a:extLst>
              <a:ext uri="{FF2B5EF4-FFF2-40B4-BE49-F238E27FC236}">
                <a16:creationId xmlns:a16="http://schemas.microsoft.com/office/drawing/2014/main" id="{1BECFEF3-43D2-17CC-7F57-4EF2E6093A2A}"/>
              </a:ext>
            </a:extLst>
          </p:cNvPr>
          <p:cNvPicPr>
            <a:picLocks noChangeAspect="1"/>
          </p:cNvPicPr>
          <p:nvPr/>
        </p:nvPicPr>
        <p:blipFill>
          <a:blip r:embed="rId2">
            <a:extLst>
              <a:ext uri="{28A0092B-C50C-407E-A947-70E740481C1C}">
                <a14:useLocalDpi xmlns:a14="http://schemas.microsoft.com/office/drawing/2010/main" val="0"/>
              </a:ext>
            </a:extLst>
          </a:blip>
          <a:srcRect t="9154"/>
          <a:stretch>
            <a:fillRect/>
          </a:stretch>
        </p:blipFill>
        <p:spPr>
          <a:xfrm>
            <a:off x="763030" y="1252915"/>
            <a:ext cx="3955736" cy="4893439"/>
          </a:xfrm>
          <a:prstGeom prst="rect">
            <a:avLst/>
          </a:prstGeom>
        </p:spPr>
      </p:pic>
    </p:spTree>
    <p:extLst>
      <p:ext uri="{BB962C8B-B14F-4D97-AF65-F5344CB8AC3E}">
        <p14:creationId xmlns:p14="http://schemas.microsoft.com/office/powerpoint/2010/main" val="28172108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64D86C-ADF2-D7D3-69BE-444C0756724F}"/>
              </a:ext>
            </a:extLst>
          </p:cNvPr>
          <p:cNvSpPr>
            <a:spLocks noGrp="1"/>
          </p:cNvSpPr>
          <p:nvPr>
            <p:ph type="title"/>
          </p:nvPr>
        </p:nvSpPr>
        <p:spPr/>
        <p:txBody>
          <a:bodyPr/>
          <a:lstStyle/>
          <a:p>
            <a:r>
              <a:rPr lang="es-MX" b="1" dirty="0"/>
              <a:t>¿Está bien este servido?</a:t>
            </a:r>
            <a:endParaRPr lang="es-CO" b="1" dirty="0"/>
          </a:p>
        </p:txBody>
      </p:sp>
      <p:pic>
        <p:nvPicPr>
          <p:cNvPr id="5" name="Marcador de contenido 4">
            <a:extLst>
              <a:ext uri="{FF2B5EF4-FFF2-40B4-BE49-F238E27FC236}">
                <a16:creationId xmlns:a16="http://schemas.microsoft.com/office/drawing/2014/main" id="{B4F4AD8E-916E-6FCD-50A5-3E2CC844137B}"/>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18220" t="72" b="1"/>
          <a:stretch>
            <a:fillRect/>
          </a:stretch>
        </p:blipFill>
        <p:spPr>
          <a:xfrm>
            <a:off x="1189531" y="1690688"/>
            <a:ext cx="4784549" cy="4348163"/>
          </a:xfrm>
          <a:prstGeom prst="rect">
            <a:avLst/>
          </a:prstGeom>
        </p:spPr>
      </p:pic>
      <p:pic>
        <p:nvPicPr>
          <p:cNvPr id="7" name="Imagen 6">
            <a:extLst>
              <a:ext uri="{FF2B5EF4-FFF2-40B4-BE49-F238E27FC236}">
                <a16:creationId xmlns:a16="http://schemas.microsoft.com/office/drawing/2014/main" id="{DB08E23C-E49E-BF3C-09D3-9EEE2F53CF67}"/>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704048" y="2546248"/>
            <a:ext cx="1582334" cy="1554271"/>
          </a:xfrm>
          <a:prstGeom prst="rect">
            <a:avLst/>
          </a:prstGeom>
        </p:spPr>
      </p:pic>
      <p:pic>
        <p:nvPicPr>
          <p:cNvPr id="9" name="Imagen 8">
            <a:extLst>
              <a:ext uri="{FF2B5EF4-FFF2-40B4-BE49-F238E27FC236}">
                <a16:creationId xmlns:a16="http://schemas.microsoft.com/office/drawing/2014/main" id="{52A5A259-8FE6-CBC8-4E58-97192A8BDBFD}"/>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171927" y="2757481"/>
            <a:ext cx="1774110" cy="1343038"/>
          </a:xfrm>
          <a:prstGeom prst="rect">
            <a:avLst/>
          </a:prstGeom>
        </p:spPr>
      </p:pic>
      <p:pic>
        <p:nvPicPr>
          <p:cNvPr id="11" name="Imagen 10">
            <a:extLst>
              <a:ext uri="{FF2B5EF4-FFF2-40B4-BE49-F238E27FC236}">
                <a16:creationId xmlns:a16="http://schemas.microsoft.com/office/drawing/2014/main" id="{83335EC7-6105-C386-68AC-F2B314D4D11A}"/>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9107765" y="2514600"/>
            <a:ext cx="2774899" cy="1828800"/>
          </a:xfrm>
          <a:prstGeom prst="rect">
            <a:avLst/>
          </a:prstGeom>
        </p:spPr>
      </p:pic>
    </p:spTree>
    <p:extLst>
      <p:ext uri="{BB962C8B-B14F-4D97-AF65-F5344CB8AC3E}">
        <p14:creationId xmlns:p14="http://schemas.microsoft.com/office/powerpoint/2010/main" val="510766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F1FAB3-7C97-8619-0209-0A92C2FBAD2F}"/>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AE3C2410-88B7-CE88-8D1C-89138D2496F8}"/>
              </a:ext>
            </a:extLst>
          </p:cNvPr>
          <p:cNvSpPr>
            <a:spLocks noGrp="1"/>
          </p:cNvSpPr>
          <p:nvPr>
            <p:ph type="title"/>
          </p:nvPr>
        </p:nvSpPr>
        <p:spPr/>
        <p:txBody>
          <a:bodyPr/>
          <a:lstStyle/>
          <a:p>
            <a:r>
              <a:rPr lang="es-MX" b="1" dirty="0"/>
              <a:t>¿Está bien este servido?</a:t>
            </a:r>
            <a:endParaRPr lang="es-CO" b="1" dirty="0"/>
          </a:p>
        </p:txBody>
      </p:sp>
      <p:pic>
        <p:nvPicPr>
          <p:cNvPr id="7" name="Marcador de contenido 6">
            <a:extLst>
              <a:ext uri="{FF2B5EF4-FFF2-40B4-BE49-F238E27FC236}">
                <a16:creationId xmlns:a16="http://schemas.microsoft.com/office/drawing/2014/main" id="{E9FDB6AF-CF5A-F9F4-AF5E-F4C218A26FF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72408" y="1690688"/>
            <a:ext cx="3263503" cy="4351338"/>
          </a:xfrm>
          <a:prstGeom prst="rect">
            <a:avLst/>
          </a:prstGeom>
        </p:spPr>
      </p:pic>
      <p:pic>
        <p:nvPicPr>
          <p:cNvPr id="8" name="Imagen 7">
            <a:extLst>
              <a:ext uri="{FF2B5EF4-FFF2-40B4-BE49-F238E27FC236}">
                <a16:creationId xmlns:a16="http://schemas.microsoft.com/office/drawing/2014/main" id="{5504E731-B564-3BFD-2F84-B80729798B1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171927" y="2757481"/>
            <a:ext cx="1774110" cy="1343038"/>
          </a:xfrm>
          <a:prstGeom prst="rect">
            <a:avLst/>
          </a:prstGeom>
        </p:spPr>
      </p:pic>
      <p:pic>
        <p:nvPicPr>
          <p:cNvPr id="9" name="Imagen 8">
            <a:extLst>
              <a:ext uri="{FF2B5EF4-FFF2-40B4-BE49-F238E27FC236}">
                <a16:creationId xmlns:a16="http://schemas.microsoft.com/office/drawing/2014/main" id="{045AFC95-418E-79D5-1838-F8DB57ED9BB1}"/>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704048" y="2546248"/>
            <a:ext cx="1582334" cy="1554271"/>
          </a:xfrm>
          <a:prstGeom prst="rect">
            <a:avLst/>
          </a:prstGeom>
        </p:spPr>
      </p:pic>
      <p:pic>
        <p:nvPicPr>
          <p:cNvPr id="10" name="Imagen 9">
            <a:extLst>
              <a:ext uri="{FF2B5EF4-FFF2-40B4-BE49-F238E27FC236}">
                <a16:creationId xmlns:a16="http://schemas.microsoft.com/office/drawing/2014/main" id="{986A74B6-A4EC-3249-6F56-FE15D3218A26}"/>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9107765" y="2408983"/>
            <a:ext cx="2774899" cy="1828800"/>
          </a:xfrm>
          <a:prstGeom prst="rect">
            <a:avLst/>
          </a:prstGeom>
        </p:spPr>
      </p:pic>
    </p:spTree>
    <p:extLst>
      <p:ext uri="{BB962C8B-B14F-4D97-AF65-F5344CB8AC3E}">
        <p14:creationId xmlns:p14="http://schemas.microsoft.com/office/powerpoint/2010/main" val="1636721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6C5C5C-4418-4FF3-99F5-1EC0AE1CD18E}"/>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08ECFAE-C184-2657-869E-747DB577ACAA}"/>
              </a:ext>
            </a:extLst>
          </p:cNvPr>
          <p:cNvSpPr>
            <a:spLocks noGrp="1"/>
          </p:cNvSpPr>
          <p:nvPr>
            <p:ph type="title"/>
          </p:nvPr>
        </p:nvSpPr>
        <p:spPr/>
        <p:txBody>
          <a:bodyPr/>
          <a:lstStyle/>
          <a:p>
            <a:r>
              <a:rPr lang="es-MX" b="1" dirty="0"/>
              <a:t>¿Está bien este servido?</a:t>
            </a:r>
            <a:endParaRPr lang="es-CO" b="1" dirty="0"/>
          </a:p>
        </p:txBody>
      </p:sp>
      <p:pic>
        <p:nvPicPr>
          <p:cNvPr id="8" name="Imagen 7">
            <a:extLst>
              <a:ext uri="{FF2B5EF4-FFF2-40B4-BE49-F238E27FC236}">
                <a16:creationId xmlns:a16="http://schemas.microsoft.com/office/drawing/2014/main" id="{56EAF510-7788-8F30-02A1-0A7F1BF84D2E}"/>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7171927" y="2757481"/>
            <a:ext cx="1774110" cy="1343038"/>
          </a:xfrm>
          <a:prstGeom prst="rect">
            <a:avLst/>
          </a:prstGeom>
        </p:spPr>
      </p:pic>
      <p:pic>
        <p:nvPicPr>
          <p:cNvPr id="9" name="Imagen 8">
            <a:extLst>
              <a:ext uri="{FF2B5EF4-FFF2-40B4-BE49-F238E27FC236}">
                <a16:creationId xmlns:a16="http://schemas.microsoft.com/office/drawing/2014/main" id="{78956A7A-3CA5-8292-D79A-255E3FE9DD08}"/>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704048" y="2546248"/>
            <a:ext cx="1582334" cy="1554271"/>
          </a:xfrm>
          <a:prstGeom prst="rect">
            <a:avLst/>
          </a:prstGeom>
        </p:spPr>
      </p:pic>
      <p:pic>
        <p:nvPicPr>
          <p:cNvPr id="10" name="Imagen 9">
            <a:extLst>
              <a:ext uri="{FF2B5EF4-FFF2-40B4-BE49-F238E27FC236}">
                <a16:creationId xmlns:a16="http://schemas.microsoft.com/office/drawing/2014/main" id="{2A53F1D0-3915-B8AF-DB7E-713EDDEF2476}"/>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671532" y="2408983"/>
            <a:ext cx="2774899" cy="1828800"/>
          </a:xfrm>
          <a:prstGeom prst="rect">
            <a:avLst/>
          </a:prstGeom>
        </p:spPr>
      </p:pic>
      <p:pic>
        <p:nvPicPr>
          <p:cNvPr id="6" name="Marcador de contenido 5">
            <a:extLst>
              <a:ext uri="{FF2B5EF4-FFF2-40B4-BE49-F238E27FC236}">
                <a16:creationId xmlns:a16="http://schemas.microsoft.com/office/drawing/2014/main" id="{D97BF644-9799-91A3-9D4D-CFA17BB07231}"/>
              </a:ext>
            </a:extLst>
          </p:cNvPr>
          <p:cNvPicPr>
            <a:picLocks noGrp="1" noChangeAspect="1"/>
          </p:cNvPicPr>
          <p:nvPr>
            <p:ph idx="1"/>
          </p:nvPr>
        </p:nvPicPr>
        <p:blipFill>
          <a:blip r:embed="rId5">
            <a:extLst>
              <a:ext uri="{28A0092B-C50C-407E-A947-70E740481C1C}">
                <a14:useLocalDpi xmlns:a14="http://schemas.microsoft.com/office/drawing/2010/main" val="0"/>
              </a:ext>
            </a:extLst>
          </a:blip>
          <a:srcRect l="15129" r="24980"/>
          <a:stretch>
            <a:fillRect/>
          </a:stretch>
        </p:blipFill>
        <p:spPr>
          <a:xfrm>
            <a:off x="1051560" y="1690688"/>
            <a:ext cx="4632960" cy="4351338"/>
          </a:xfrm>
          <a:prstGeom prst="rect">
            <a:avLst/>
          </a:prstGeom>
        </p:spPr>
      </p:pic>
    </p:spTree>
    <p:extLst>
      <p:ext uri="{BB962C8B-B14F-4D97-AF65-F5344CB8AC3E}">
        <p14:creationId xmlns:p14="http://schemas.microsoft.com/office/powerpoint/2010/main" val="2539025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3A707-C53A-97D3-72D8-33650FF2F769}"/>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5AF66994-90DB-4906-7B6B-DC1E3A990D8B}"/>
              </a:ext>
            </a:extLst>
          </p:cNvPr>
          <p:cNvSpPr>
            <a:spLocks noGrp="1"/>
          </p:cNvSpPr>
          <p:nvPr>
            <p:ph type="title"/>
          </p:nvPr>
        </p:nvSpPr>
        <p:spPr/>
        <p:txBody>
          <a:bodyPr/>
          <a:lstStyle/>
          <a:p>
            <a:r>
              <a:rPr lang="es-MX" b="1" dirty="0"/>
              <a:t>¿Cuál de las dos es un servido correcto?</a:t>
            </a:r>
            <a:endParaRPr lang="es-CO" b="1" dirty="0"/>
          </a:p>
        </p:txBody>
      </p:sp>
      <p:pic>
        <p:nvPicPr>
          <p:cNvPr id="9" name="Imagen 8">
            <a:extLst>
              <a:ext uri="{FF2B5EF4-FFF2-40B4-BE49-F238E27FC236}">
                <a16:creationId xmlns:a16="http://schemas.microsoft.com/office/drawing/2014/main" id="{48F2ACA8-A792-9282-7596-62AE36E1F01A}"/>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708888" y="5167311"/>
            <a:ext cx="1582334" cy="1554271"/>
          </a:xfrm>
          <a:prstGeom prst="rect">
            <a:avLst/>
          </a:prstGeom>
        </p:spPr>
      </p:pic>
      <p:pic>
        <p:nvPicPr>
          <p:cNvPr id="6" name="Marcador de contenido 5">
            <a:extLst>
              <a:ext uri="{FF2B5EF4-FFF2-40B4-BE49-F238E27FC236}">
                <a16:creationId xmlns:a16="http://schemas.microsoft.com/office/drawing/2014/main" id="{61CBA261-4721-E771-5F4B-282F346B0824}"/>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l="22552" r="8825" b="52463"/>
          <a:stretch>
            <a:fillRect/>
          </a:stretch>
        </p:blipFill>
        <p:spPr>
          <a:xfrm rot="16200000">
            <a:off x="1751946" y="1838598"/>
            <a:ext cx="3496218" cy="3200401"/>
          </a:xfrm>
          <a:prstGeom prst="rect">
            <a:avLst/>
          </a:prstGeom>
        </p:spPr>
      </p:pic>
      <p:pic>
        <p:nvPicPr>
          <p:cNvPr id="11" name="Marcador de contenido 5">
            <a:extLst>
              <a:ext uri="{FF2B5EF4-FFF2-40B4-BE49-F238E27FC236}">
                <a16:creationId xmlns:a16="http://schemas.microsoft.com/office/drawing/2014/main" id="{C47E7E2C-1D42-9F45-74AC-8E2343575527}"/>
              </a:ext>
            </a:extLst>
          </p:cNvPr>
          <p:cNvPicPr>
            <a:picLocks noChangeAspect="1"/>
          </p:cNvPicPr>
          <p:nvPr/>
        </p:nvPicPr>
        <p:blipFill>
          <a:blip r:embed="rId3">
            <a:extLst>
              <a:ext uri="{28A0092B-C50C-407E-A947-70E740481C1C}">
                <a14:useLocalDpi xmlns:a14="http://schemas.microsoft.com/office/drawing/2010/main" val="0"/>
              </a:ext>
            </a:extLst>
          </a:blip>
          <a:srcRect l="22242" t="44368" r="9135" b="8095"/>
          <a:stretch>
            <a:fillRect/>
          </a:stretch>
        </p:blipFill>
        <p:spPr>
          <a:xfrm rot="16200000">
            <a:off x="7024986" y="1838597"/>
            <a:ext cx="3496220" cy="3200401"/>
          </a:xfrm>
          <a:prstGeom prst="rect">
            <a:avLst/>
          </a:prstGeom>
        </p:spPr>
      </p:pic>
      <p:pic>
        <p:nvPicPr>
          <p:cNvPr id="12" name="Imagen 11">
            <a:extLst>
              <a:ext uri="{FF2B5EF4-FFF2-40B4-BE49-F238E27FC236}">
                <a16:creationId xmlns:a16="http://schemas.microsoft.com/office/drawing/2014/main" id="{26CEC2E7-197C-97C9-1FD6-500B4409C0BC}"/>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154870" y="5167312"/>
            <a:ext cx="1582334" cy="1554271"/>
          </a:xfrm>
          <a:prstGeom prst="rect">
            <a:avLst/>
          </a:prstGeom>
        </p:spPr>
      </p:pic>
    </p:spTree>
    <p:extLst>
      <p:ext uri="{BB962C8B-B14F-4D97-AF65-F5344CB8AC3E}">
        <p14:creationId xmlns:p14="http://schemas.microsoft.com/office/powerpoint/2010/main" val="3755461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12636</TotalTime>
  <Words>1596</Words>
  <Application>Microsoft Office PowerPoint</Application>
  <PresentationFormat>Panorámica</PresentationFormat>
  <Paragraphs>169</Paragraphs>
  <Slides>29</Slides>
  <Notes>19</Notes>
  <HiddenSlides>0</HiddenSlides>
  <MMClips>0</MMClips>
  <ScaleCrop>false</ScaleCrop>
  <HeadingPairs>
    <vt:vector size="6" baseType="variant">
      <vt:variant>
        <vt:lpstr>Fuentes usadas</vt:lpstr>
      </vt:variant>
      <vt:variant>
        <vt:i4>11</vt:i4>
      </vt:variant>
      <vt:variant>
        <vt:lpstr>Tema</vt:lpstr>
      </vt:variant>
      <vt:variant>
        <vt:i4>1</vt:i4>
      </vt:variant>
      <vt:variant>
        <vt:lpstr>Títulos de diapositiva</vt:lpstr>
      </vt:variant>
      <vt:variant>
        <vt:i4>29</vt:i4>
      </vt:variant>
    </vt:vector>
  </HeadingPairs>
  <TitlesOfParts>
    <vt:vector size="41" baseType="lpstr">
      <vt:lpstr>맑은 고딕</vt:lpstr>
      <vt:lpstr>Arial</vt:lpstr>
      <vt:lpstr>Arial MT</vt:lpstr>
      <vt:lpstr>Calibri</vt:lpstr>
      <vt:lpstr>Calibri Light</vt:lpstr>
      <vt:lpstr>Century Gothic</vt:lpstr>
      <vt:lpstr>Noto Sans Symbols</vt:lpstr>
      <vt:lpstr>Poppins</vt:lpstr>
      <vt:lpstr>Tahoma</vt:lpstr>
      <vt:lpstr>Times New Roman</vt:lpstr>
      <vt:lpstr>Verdana</vt:lpstr>
      <vt:lpstr>Tema de Office</vt:lpstr>
      <vt:lpstr>Capacitación Presentación de informes  </vt:lpstr>
      <vt:lpstr>Presentación de PowerPoint</vt:lpstr>
      <vt:lpstr>AUDITORÍA INVERSA  </vt:lpstr>
      <vt:lpstr>Encuesta Anónima </vt:lpstr>
      <vt:lpstr>Presentación de PowerPoint</vt:lpstr>
      <vt:lpstr>¿Está bien este servido?</vt:lpstr>
      <vt:lpstr>¿Está bien este servido?</vt:lpstr>
      <vt:lpstr>¿Está bien este servido?</vt:lpstr>
      <vt:lpstr>¿Cuál de las dos es un servido correcto?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Deiman Hernández</dc:creator>
  <cp:lastModifiedBy>User</cp:lastModifiedBy>
  <cp:revision>772</cp:revision>
  <cp:lastPrinted>2024-03-14T05:20:33Z</cp:lastPrinted>
  <dcterms:created xsi:type="dcterms:W3CDTF">2024-01-07T22:22:26Z</dcterms:created>
  <dcterms:modified xsi:type="dcterms:W3CDTF">2026-03-02T15:40:54Z</dcterms:modified>
</cp:coreProperties>
</file>