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diagrams/data1.xml" ContentType="application/vnd.openxmlformats-officedocument.drawingml.diagramData+xml"/>
  <Override PartName="/ppt/slideMasters/slideMaster1.xml" ContentType="application/vnd.openxmlformats-officedocument.presentationml.slideMaster+xml"/>
  <Override PartName="/ppt/notesSlides/notesSlide4.xml" ContentType="application/vnd.openxmlformats-officedocument.presentationml.notesSlide+xml"/>
  <Override PartName="/ppt/notesSlides/notesSlide12.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notesSlides/notesSlide2.xml" ContentType="application/vnd.openxmlformats-officedocument.presentationml.notesSlide+xml"/>
  <Override PartName="/ppt/notesSlides/notesSlide11.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Ex1.xml" ContentType="application/vnd.ms-office.chartex+xml"/>
  <Override PartName="/ppt/charts/style3.xml" ContentType="application/vnd.ms-office.chartstyle+xml"/>
  <Override PartName="/ppt/charts/colors3.xml" ContentType="application/vnd.ms-office.chartcolorstyle+xml"/>
  <Override PartName="/ppt/charts/chart3.xml" ContentType="application/vnd.openxmlformats-officedocument.drawingml.chart+xml"/>
  <Override PartName="/ppt/charts/style4.xml" ContentType="application/vnd.ms-office.chartstyle+xml"/>
  <Override PartName="/ppt/charts/colors4.xml" ContentType="application/vnd.ms-office.chartcolorstyle+xml"/>
  <Override PartName="/ppt/charts/chartEx2.xml" ContentType="application/vnd.ms-office.chartex+xml"/>
  <Override PartName="/ppt/charts/style5.xml" ContentType="application/vnd.ms-office.chartstyle+xml"/>
  <Override PartName="/ppt/charts/colors5.xml" ContentType="application/vnd.ms-office.chartcolorstyle+xml"/>
  <Override PartName="/ppt/charts/colors7.xml" ContentType="application/vnd.ms-office.chartcolorstyle+xml"/>
  <Override PartName="/ppt/charts/chart6.xml" ContentType="application/vnd.openxmlformats-officedocument.drawingml.chart+xml"/>
  <Override PartName="/ppt/charts/style8.xml" ContentType="application/vnd.ms-office.chartstyle+xml"/>
  <Override PartName="/ppt/charts/colors8.xml" ContentType="application/vnd.ms-office.chartcolorstyle+xml"/>
  <Override PartName="/ppt/notesMasters/notesMaster1.xml" ContentType="application/vnd.openxmlformats-officedocument.presentationml.notesMaster+xml"/>
  <Override PartName="/ppt/charts/chart4.xml" ContentType="application/vnd.openxmlformats-officedocument.drawingml.chart+xml"/>
  <Override PartName="/ppt/charts/style6.xml" ContentType="application/vnd.ms-office.chartstyle+xml"/>
  <Override PartName="/ppt/charts/colors6.xml" ContentType="application/vnd.ms-office.chartcolorstyle+xml"/>
  <Override PartName="/ppt/charts/chart5.xml" ContentType="application/vnd.openxmlformats-officedocument.drawingml.chart+xml"/>
  <Override PartName="/ppt/charts/style7.xml" ContentType="application/vnd.ms-office.chartstyle+xml"/>
  <Override PartName="/ppt/diagrams/colors1.xml" ContentType="application/vnd.openxmlformats-officedocument.drawingml.diagramColors+xml"/>
  <Override PartName="/ppt/theme/theme1.xml" ContentType="application/vnd.openxmlformats-officedocument.theme+xml"/>
  <Override PartName="/ppt/theme/theme2.xml" ContentType="application/vnd.openxmlformats-officedocument.theme+xml"/>
  <Override PartName="/ppt/diagrams/layout1.xml" ContentType="application/vnd.openxmlformats-officedocument.drawingml.diagramLayout+xml"/>
  <Override PartName="/ppt/diagrams/quickStyle1.xml" ContentType="application/vnd.openxmlformats-officedocument.drawingml.diagramStyle+xml"/>
  <Override PartName="/ppt/diagrams/drawing1.xml" ContentType="application/vnd.ms-office.drawingml.diagramDrawing+xml"/>
  <Override PartName="/ppt/charts/chart1.xml" ContentType="application/vnd.openxmlformats-officedocument.drawingml.chart+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3"/>
  </p:notesMasterIdLst>
  <p:sldIdLst>
    <p:sldId id="265" r:id="rId2"/>
    <p:sldId id="268" r:id="rId3"/>
    <p:sldId id="2147374279" r:id="rId4"/>
    <p:sldId id="272" r:id="rId5"/>
    <p:sldId id="2147374264" r:id="rId6"/>
    <p:sldId id="2147374265" r:id="rId7"/>
    <p:sldId id="2147374267" r:id="rId8"/>
    <p:sldId id="2147374298" r:id="rId9"/>
    <p:sldId id="2147374301" r:id="rId10"/>
    <p:sldId id="2147374300" r:id="rId11"/>
    <p:sldId id="2147374303" r:id="rId12"/>
    <p:sldId id="2147374283" r:id="rId13"/>
    <p:sldId id="2147374282" r:id="rId14"/>
    <p:sldId id="2147374268" r:id="rId15"/>
    <p:sldId id="2147374304" r:id="rId16"/>
    <p:sldId id="2147374305" r:id="rId17"/>
    <p:sldId id="2147374250" r:id="rId18"/>
    <p:sldId id="2147374251" r:id="rId19"/>
    <p:sldId id="2147374252" r:id="rId20"/>
    <p:sldId id="2147374253" r:id="rId21"/>
    <p:sldId id="2147374295" r:id="rId22"/>
    <p:sldId id="2147374254" r:id="rId23"/>
    <p:sldId id="309" r:id="rId24"/>
    <p:sldId id="2147374245" r:id="rId25"/>
    <p:sldId id="2147374259" r:id="rId26"/>
    <p:sldId id="2147374248" r:id="rId27"/>
    <p:sldId id="2147374274" r:id="rId28"/>
    <p:sldId id="2147374275" r:id="rId29"/>
    <p:sldId id="2147374284" r:id="rId30"/>
    <p:sldId id="2147374271" r:id="rId31"/>
    <p:sldId id="2147374289" r:id="rId32"/>
    <p:sldId id="2147374290" r:id="rId33"/>
    <p:sldId id="2147374291" r:id="rId34"/>
    <p:sldId id="2147374276" r:id="rId35"/>
    <p:sldId id="2147374292" r:id="rId36"/>
    <p:sldId id="2147374294" r:id="rId37"/>
    <p:sldId id="2147374306" r:id="rId38"/>
    <p:sldId id="289" r:id="rId39"/>
    <p:sldId id="267" r:id="rId40"/>
    <p:sldId id="2147374307" r:id="rId41"/>
    <p:sldId id="2147374308" r:id="rId42"/>
    <p:sldId id="2147374309" r:id="rId43"/>
    <p:sldId id="2147374297" r:id="rId44"/>
    <p:sldId id="2147374287" r:id="rId45"/>
    <p:sldId id="2147374293" r:id="rId46"/>
    <p:sldId id="310" r:id="rId47"/>
    <p:sldId id="2147374278" r:id="rId48"/>
    <p:sldId id="2147374277" r:id="rId49"/>
    <p:sldId id="2147374281" r:id="rId50"/>
    <p:sldId id="2147374263" r:id="rId51"/>
    <p:sldId id="266" r:id="rId52"/>
  </p:sldIdLst>
  <p:sldSz cx="12192000" cy="6858000"/>
  <p:notesSz cx="6858000" cy="9144000"/>
  <p:embeddedFontLst>
    <p:embeddedFont>
      <p:font typeface="Montserrat Medium" panose="00000600000000000000" pitchFamily="2" charset="0"/>
      <p:regular r:id="rId54"/>
      <p:italic r:id="rId55"/>
    </p:embeddedFont>
    <p:embeddedFont>
      <p:font typeface="Nunito" pitchFamily="2" charset="0"/>
      <p:regular r:id="rId56"/>
      <p:bold r:id="rId57"/>
      <p:italic r:id="rId58"/>
      <p:boldItalic r:id="rId59"/>
    </p:embeddedFont>
    <p:embeddedFont>
      <p:font typeface="Verdana" panose="020B0604030504040204" pitchFamily="34" charset="0"/>
      <p:regular r:id="rId60"/>
      <p:bold r:id="rId61"/>
      <p:italic r:id="rId62"/>
      <p:boldItalic r:id="rId63"/>
    </p:embeddedFont>
    <p:embeddedFont>
      <p:font typeface="Work Sans" pitchFamily="2" charset="0"/>
      <p:regular r:id="rId64"/>
      <p:bold r:id="rId65"/>
      <p:italic r:id="rId66"/>
      <p:boldItalic r:id="rId67"/>
    </p:embeddedFont>
  </p:embeddedFontLst>
  <p:defaultTex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0" userDrawn="1">
          <p15:clr>
            <a:srgbClr val="A4A3A4"/>
          </p15:clr>
        </p15:guide>
        <p15:guide id="2" pos="192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99"/>
    <a:srgbClr val="FFFFCC"/>
    <a:srgbClr val="333333"/>
    <a:srgbClr val="FDDB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A8671F6-4DC2-C332-77B1-F6DA1AA067FC}" v="353" dt="2026-06-03T22:47:04.047"/>
    <p1510:client id="{1CA39640-3242-D578-1346-5D43608394CD}" v="17" dt="2026-06-04T18:59:08.426"/>
    <p1510:client id="{20AF91AA-C0F6-475B-4B98-F0DC64229F6C}" v="8" dt="2026-06-03T23:59:18.584"/>
    <p1510:client id="{3A3CAF07-7D74-9DC5-2027-9593AFF09C95}" v="380" dt="2026-06-03T17:38:04.508"/>
    <p1510:client id="{4A7C834C-89ED-E873-EA20-572A6E722490}" v="1" dt="2026-06-03T23:05:53.702"/>
    <p1510:client id="{5E6C2934-A1DF-F835-770E-3D2750E24C48}" v="175" dt="2026-06-04T00:19:07.897"/>
    <p1510:client id="{8BF87585-B5DE-523C-AE16-C2400B4C03EB}" v="393" dt="2026-06-04T00:22:21.134"/>
    <p1510:client id="{9E064F72-DF67-C149-F20F-9F7CC765DFAC}" v="975" dt="2026-06-03T23:40:04.694"/>
    <p1510:client id="{AD8054D2-ABDB-62B3-0992-EA16D06ADBB7}" v="84" dt="2026-06-03T17:39:29.772"/>
    <p1510:client id="{BB0139B8-F942-A64E-6B40-C01804F88906}" v="4" dt="2026-06-03T15:51:07.008"/>
    <p1510:client id="{BC7E3D49-76A8-1E3B-AE44-3A07F9EC9640}" v="1931" dt="2026-06-04T04:25:01.181"/>
    <p1510:client id="{C0FD8BB3-C7F0-B79C-49C2-F8A58F50DD55}" v="24" dt="2026-06-03T20:59:17.517"/>
    <p1510:client id="{D52F2DF8-FE30-5127-1534-033F7545372A}" v="2" dt="2026-06-04T19:25:30.597"/>
    <p1510:client id="{D64C104B-5B1C-F03F-7D65-4990B8BB8193}" v="163" dt="2026-06-03T19:52:32.344"/>
    <p1510:client id="{E0DF18B3-32C0-22DD-B6CA-2D198436FD41}" v="1" dt="2026-06-03T21:59:27.424"/>
    <p1510:client id="{EC4A775E-C3C2-87D1-D1AE-2225C1B06AA9}" v="43" dt="2026-06-04T17:04:11.967"/>
    <p1510:client id="{ED29ADE9-40BC-4704-CA6D-0D250AF2748A}" v="1" dt="2026-06-03T22:03:46.204"/>
  </p1510:revLst>
</p1510:revInfo>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1EBBBCC-DAD2-459C-BE2E-F6DE35CF9A28}" styleName="Estilo oscuro 2 - Énfasis 3/Énfasis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D7AC3CCA-C797-4891-BE02-D94E43425B78}" styleName="Estilo medio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9D7B26C5-4107-4FEC-AEDC-1716B250A1EF}" styleName="Estilo claro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12C8C85-51F0-491E-9774-3900AFEF0FD7}" styleName="Estilo claro 2 - Acento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8B1032C-EA38-4F05-BA0D-38AFFFC7BED3}" styleName="Estilo claro 3 - Acento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46F890A9-2807-4EBB-B81D-B2AA78EC7F39}" styleName="Estilo oscuro 2 - Énfasis 5/Énfasis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2A488322-F2BA-4B5B-9748-0D474271808F}" styleName="Estilo medio 3 - Énfasis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38B1855-1B75-4FBE-930C-398BA8C253C6}" styleName="Estilo temático 2 - Énfasis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Sin estilo, cuadrícula de la tab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6D9F66E-5EB9-4882-86FB-DCBF35E3C3E4}" styleName="Estilo medio 4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AF606853-7671-496A-8E4F-DF71F8EC918B}" styleName="Estilo oscuro 1 - Énfasis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202B0CA-FC54-4496-8BCA-5EF66A818D29}" styleName="Estilo oscuro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0660B408-B3CF-4A94-85FC-2B1E0A45F4A2}" styleName="Estilo oscuro 2 - Énfasis 1/Énfasis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1">
              <a:tint val="20000"/>
            </a:schemeClr>
          </a:solidFill>
        </a:fill>
      </a:tcStyle>
    </a:lastRow>
    <a:firstRow>
      <a:tcTxStyle b="on">
        <a:fontRef idx="minor">
          <a:scrgbClr r="0" g="0" b="0"/>
        </a:fontRef>
        <a:schemeClr val="lt1"/>
      </a:tcTxStyle>
      <a:tcStyle>
        <a:tcBdr/>
        <a:fill>
          <a:solidFill>
            <a:schemeClr val="accent2"/>
          </a:solidFill>
        </a:fill>
      </a:tcStyle>
    </a:firstRow>
  </a:tblStyle>
  <a:tblStyle styleId="{85BE263C-DBD7-4A20-BB59-AAB30ACAA65A}" styleName="Estilo medio 3 - Énfasis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6E25E649-3F16-4E02-A733-19D2CDBF48F0}" styleName="Estilo medio 3 - Énfasis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8EC20E35-A176-4012-BC5E-935CFFF8708E}" styleName="Estilo medio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344D84-9AFB-497E-A393-DC336BA19D2E}" styleName="Estilo medio 3 - Énfasis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Estilo medio 3 - Énfasis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74C1A8A3-306A-4EB7-A6B1-4F7E0EB9C5D6}" styleName="Estilo medio 3 - Énfasis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2D5ABB26-0587-4C30-8999-92F81FD0307C}" styleName="Sin estilo ni cuadrícula">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Estilo claro 1 - Acento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Estilo claro 1 - Acento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16DA210-FB5B-4158-B5E0-FEB733F419BA}" styleName="Estilo claro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FD0F851-EC5A-4D38-B0AD-8093EC10F338}" styleName="Estilo claro 1 - Acento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7E9639D4-E3E2-4D34-9284-5A2195B3D0D7}" styleName="Estilo claro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E8034E78-7F5D-4C2E-B375-FC64B27BC917}" styleName="Estilo oscuro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073A0DAA-6AF3-43AB-8588-CEC1D06C72B9}" styleName="Estilo medio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D113A9D2-9D6B-4929-AA2D-F23B5EE8CBE7}" styleName="Estilo temático 2 - Énfasis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18603FDC-E32A-4AB5-989C-0864C3EAD2B8}" styleName="Estilo temático 2 - Énfasis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F5AB1C69-6EDB-4FF4-983F-18BD219EF322}" styleName="Estilo medio 2 - Énfasis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Estilo medio 2 - Énfasis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440"/>
        <p:guide pos="1920"/>
      </p:guideLst>
    </p:cSldViewPr>
  </p:slide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font" Target="fonts/font10.fntdata"/><Relationship Id="rId6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8" Type="http://schemas.openxmlformats.org/officeDocument/2006/relationships/font" Target="fonts/font5.fntdata"/><Relationship Id="rId66" Type="http://schemas.openxmlformats.org/officeDocument/2006/relationships/font" Target="fonts/font13.fntdata"/><Relationship Id="rId74" Type="http://schemas.openxmlformats.org/officeDocument/2006/relationships/customXml" Target="../customXml/item2.xml"/><Relationship Id="rId5" Type="http://schemas.openxmlformats.org/officeDocument/2006/relationships/slide" Target="slides/slide4.xml"/><Relationship Id="rId61" Type="http://schemas.openxmlformats.org/officeDocument/2006/relationships/font" Target="fonts/font8.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3.fntdata"/><Relationship Id="rId64" Type="http://schemas.openxmlformats.org/officeDocument/2006/relationships/font" Target="fonts/font11.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6.fntdata"/><Relationship Id="rId67" Type="http://schemas.openxmlformats.org/officeDocument/2006/relationships/font" Target="fonts/font14.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fntdata"/><Relationship Id="rId62" Type="http://schemas.openxmlformats.org/officeDocument/2006/relationships/font" Target="fonts/font9.fntdata"/><Relationship Id="rId70" Type="http://schemas.openxmlformats.org/officeDocument/2006/relationships/theme" Target="theme/theme1.xml"/><Relationship Id="rId75" Type="http://schemas.openxmlformats.org/officeDocument/2006/relationships/customXml" Target="../customXml/item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4.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7.fntdata"/><Relationship Id="rId65" Type="http://schemas.openxmlformats.org/officeDocument/2006/relationships/font" Target="fonts/font12.fntdata"/><Relationship Id="rId73" Type="http://schemas.openxmlformats.org/officeDocument/2006/relationships/customXml" Target="../customXml/item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font" Target="fonts/font2.fntdata"/><Relationship Id="rId7" Type="http://schemas.openxmlformats.org/officeDocument/2006/relationships/slide" Target="slides/slide6.xml"/><Relationship Id="rId71"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Oscar\Ministerio\2026\Proyeccion%20grupo%20ejecuci&#243;n%202026.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4.xml"/><Relationship Id="rId1" Type="http://schemas.microsoft.com/office/2011/relationships/chartStyle" Target="style4.xml"/></Relationships>
</file>

<file path=ppt/charts/_rels/chart4.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6.xml"/><Relationship Id="rId1" Type="http://schemas.microsoft.com/office/2011/relationships/chartStyle" Target="style6.xml"/></Relationships>
</file>

<file path=ppt/charts/_rels/chart5.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7.xml"/><Relationship Id="rId1" Type="http://schemas.microsoft.com/office/2011/relationships/chartStyle" Target="style7.xml"/></Relationships>
</file>

<file path=ppt/charts/_rels/chart6.xml.rels><?xml version="1.0" encoding="UTF-8" standalone="yes"?>
<Relationships xmlns="http://schemas.openxmlformats.org/package/2006/relationships"><Relationship Id="rId3" Type="http://schemas.openxmlformats.org/officeDocument/2006/relationships/oleObject" Target="Libro1" TargetMode="External"/><Relationship Id="rId2" Type="http://schemas.microsoft.com/office/2011/relationships/chartColorStyle" Target="colors8.xml"/><Relationship Id="rId1" Type="http://schemas.microsoft.com/office/2011/relationships/chartStyle" Target="style8.xml"/></Relationships>
</file>

<file path=ppt/charts/_rels/chartEx1.xml.rels><?xml version="1.0" encoding="UTF-8" standalone="yes"?>
<Relationships xmlns="http://schemas.openxmlformats.org/package/2006/relationships"><Relationship Id="rId3" Type="http://schemas.microsoft.com/office/2011/relationships/chartColorStyle" Target="colors3.xml"/><Relationship Id="rId2" Type="http://schemas.microsoft.com/office/2011/relationships/chartStyle" Target="style3.xml"/><Relationship Id="rId1" Type="http://schemas.openxmlformats.org/officeDocument/2006/relationships/oleObject" Target="Libro2" TargetMode="External"/></Relationships>
</file>

<file path=ppt/charts/_rels/chartEx2.xml.rels><?xml version="1.0" encoding="UTF-8" standalone="yes"?>
<Relationships xmlns="http://schemas.openxmlformats.org/package/2006/relationships"><Relationship Id="rId3" Type="http://schemas.microsoft.com/office/2011/relationships/chartColorStyle" Target="colors5.xml"/><Relationship Id="rId2" Type="http://schemas.microsoft.com/office/2011/relationships/chartStyle" Target="style5.xml"/><Relationship Id="rId1" Type="http://schemas.openxmlformats.org/officeDocument/2006/relationships/oleObject" Target="Libro2"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pivotSource>
    <c:name>[Libro1]Hoja4!TablaDinámica4</c:name>
    <c:fmtId val="-1"/>
  </c:pivotSource>
  <c:chart>
    <c:autoTitleDeleted val="1"/>
    <c:pivotFmts>
      <c:pivotFmt>
        <c:idx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outEnd"/>
          <c:showLegendKey val="0"/>
          <c:showVal val="1"/>
          <c:showCatName val="1"/>
          <c:showSerName val="0"/>
          <c:showPercent val="0"/>
          <c:showBubbleSize val="0"/>
          <c:extLst>
            <c:ext xmlns:c15="http://schemas.microsoft.com/office/drawing/2012/chart" uri="{CE6537A1-D6FC-4f65-9D91-7224C49458BB}"/>
          </c:extLst>
        </c:dLbl>
      </c:pivotFmt>
      <c:pivotFmt>
        <c:idx val="1"/>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outEnd"/>
          <c:showLegendKey val="0"/>
          <c:showVal val="1"/>
          <c:showCatName val="1"/>
          <c:showSerName val="0"/>
          <c:showPercent val="0"/>
          <c:showBubbleSize val="0"/>
          <c:extLst>
            <c:ext xmlns:c15="http://schemas.microsoft.com/office/drawing/2012/chart" uri="{CE6537A1-D6FC-4f65-9D91-7224C49458BB}"/>
          </c:extLst>
        </c:dLbl>
      </c:pivotFmt>
      <c:pivotFmt>
        <c:idx val="2"/>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3"/>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4"/>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5"/>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6"/>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7"/>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8"/>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9"/>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1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11"/>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12"/>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marker>
          <c:symbol val="none"/>
        </c:marker>
        <c:dLbl>
          <c:idx val="0"/>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CO"/>
            </a:p>
          </c:txPr>
          <c:dLblPos val="outEnd"/>
          <c:showLegendKey val="0"/>
          <c:showVal val="1"/>
          <c:showCatName val="1"/>
          <c:showSerName val="0"/>
          <c:showPercent val="0"/>
          <c:showBubbleSize val="0"/>
          <c:extLst>
            <c:ext xmlns:c15="http://schemas.microsoft.com/office/drawing/2012/chart" uri="{CE6537A1-D6FC-4f65-9D91-7224C49458BB}"/>
          </c:extLst>
        </c:dLbl>
      </c:pivotFmt>
      <c:pivotFmt>
        <c:idx val="13"/>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14"/>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15"/>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16"/>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17"/>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18"/>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19"/>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2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21"/>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
        <c:idx val="22"/>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c:spPr>
      </c:pivotFmt>
    </c:pivotFmts>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2.6030064562758561E-2"/>
          <c:y val="8.3580481012207442E-2"/>
          <c:w val="0.69675697542084458"/>
          <c:h val="0.88384892239700441"/>
        </c:manualLayout>
      </c:layout>
      <c:pie3DChart>
        <c:varyColors val="1"/>
        <c:ser>
          <c:idx val="0"/>
          <c:order val="0"/>
          <c:tx>
            <c:strRef>
              <c:f>Hoja4!$B$3</c:f>
              <c:strCache>
                <c:ptCount val="1"/>
                <c:pt idx="0">
                  <c:v>Total</c:v>
                </c:pt>
              </c:strCache>
            </c:strRef>
          </c:tx>
          <c:dPt>
            <c:idx val="0"/>
            <c:bubble3D val="0"/>
            <c:spPr>
              <a:gradFill rotWithShape="1">
                <a:gsLst>
                  <a:gs pos="0">
                    <a:schemeClr val="accent6">
                      <a:shade val="42000"/>
                      <a:shade val="51000"/>
                      <a:satMod val="130000"/>
                    </a:schemeClr>
                  </a:gs>
                  <a:gs pos="80000">
                    <a:schemeClr val="accent6">
                      <a:shade val="42000"/>
                      <a:shade val="93000"/>
                      <a:satMod val="130000"/>
                    </a:schemeClr>
                  </a:gs>
                  <a:gs pos="100000">
                    <a:schemeClr val="accent6">
                      <a:shade val="42000"/>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1-E72C-014C-A136-A699B19912E4}"/>
              </c:ext>
            </c:extLst>
          </c:dPt>
          <c:dPt>
            <c:idx val="1"/>
            <c:bubble3D val="0"/>
            <c:spPr>
              <a:gradFill rotWithShape="1">
                <a:gsLst>
                  <a:gs pos="0">
                    <a:schemeClr val="accent6">
                      <a:shade val="55000"/>
                      <a:shade val="51000"/>
                      <a:satMod val="130000"/>
                    </a:schemeClr>
                  </a:gs>
                  <a:gs pos="80000">
                    <a:schemeClr val="accent6">
                      <a:shade val="55000"/>
                      <a:shade val="93000"/>
                      <a:satMod val="130000"/>
                    </a:schemeClr>
                  </a:gs>
                  <a:gs pos="100000">
                    <a:schemeClr val="accent6">
                      <a:shade val="55000"/>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3-E72C-014C-A136-A699B19912E4}"/>
              </c:ext>
            </c:extLst>
          </c:dPt>
          <c:dPt>
            <c:idx val="2"/>
            <c:bubble3D val="0"/>
            <c:spPr>
              <a:gradFill rotWithShape="1">
                <a:gsLst>
                  <a:gs pos="0">
                    <a:schemeClr val="accent6">
                      <a:shade val="68000"/>
                      <a:shade val="51000"/>
                      <a:satMod val="130000"/>
                    </a:schemeClr>
                  </a:gs>
                  <a:gs pos="80000">
                    <a:schemeClr val="accent6">
                      <a:shade val="68000"/>
                      <a:shade val="93000"/>
                      <a:satMod val="130000"/>
                    </a:schemeClr>
                  </a:gs>
                  <a:gs pos="100000">
                    <a:schemeClr val="accent6">
                      <a:shade val="68000"/>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5-E72C-014C-A136-A699B19912E4}"/>
              </c:ext>
            </c:extLst>
          </c:dPt>
          <c:dPt>
            <c:idx val="3"/>
            <c:bubble3D val="0"/>
            <c:spPr>
              <a:gradFill rotWithShape="1">
                <a:gsLst>
                  <a:gs pos="0">
                    <a:schemeClr val="accent6">
                      <a:shade val="80000"/>
                      <a:shade val="51000"/>
                      <a:satMod val="130000"/>
                    </a:schemeClr>
                  </a:gs>
                  <a:gs pos="80000">
                    <a:schemeClr val="accent6">
                      <a:shade val="80000"/>
                      <a:shade val="93000"/>
                      <a:satMod val="130000"/>
                    </a:schemeClr>
                  </a:gs>
                  <a:gs pos="100000">
                    <a:schemeClr val="accent6">
                      <a:shade val="80000"/>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7-E72C-014C-A136-A699B19912E4}"/>
              </c:ext>
            </c:extLst>
          </c:dPt>
          <c:dPt>
            <c:idx val="4"/>
            <c:bubble3D val="0"/>
            <c:spPr>
              <a:gradFill rotWithShape="1">
                <a:gsLst>
                  <a:gs pos="0">
                    <a:schemeClr val="accent6">
                      <a:shade val="93000"/>
                      <a:shade val="51000"/>
                      <a:satMod val="130000"/>
                    </a:schemeClr>
                  </a:gs>
                  <a:gs pos="80000">
                    <a:schemeClr val="accent6">
                      <a:shade val="93000"/>
                      <a:shade val="93000"/>
                      <a:satMod val="130000"/>
                    </a:schemeClr>
                  </a:gs>
                  <a:gs pos="100000">
                    <a:schemeClr val="accent6">
                      <a:shade val="93000"/>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9-E72C-014C-A136-A699B19912E4}"/>
              </c:ext>
            </c:extLst>
          </c:dPt>
          <c:dPt>
            <c:idx val="5"/>
            <c:bubble3D val="0"/>
            <c:spPr>
              <a:gradFill rotWithShape="1">
                <a:gsLst>
                  <a:gs pos="0">
                    <a:schemeClr val="accent6">
                      <a:tint val="94000"/>
                      <a:shade val="51000"/>
                      <a:satMod val="130000"/>
                    </a:schemeClr>
                  </a:gs>
                  <a:gs pos="80000">
                    <a:schemeClr val="accent6">
                      <a:tint val="94000"/>
                      <a:shade val="93000"/>
                      <a:satMod val="130000"/>
                    </a:schemeClr>
                  </a:gs>
                  <a:gs pos="100000">
                    <a:schemeClr val="accent6">
                      <a:tint val="94000"/>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B-E72C-014C-A136-A699B19912E4}"/>
              </c:ext>
            </c:extLst>
          </c:dPt>
          <c:dPt>
            <c:idx val="6"/>
            <c:bubble3D val="0"/>
            <c:spPr>
              <a:gradFill rotWithShape="1">
                <a:gsLst>
                  <a:gs pos="0">
                    <a:schemeClr val="accent6">
                      <a:tint val="81000"/>
                      <a:shade val="51000"/>
                      <a:satMod val="130000"/>
                    </a:schemeClr>
                  </a:gs>
                  <a:gs pos="80000">
                    <a:schemeClr val="accent6">
                      <a:tint val="81000"/>
                      <a:shade val="93000"/>
                      <a:satMod val="130000"/>
                    </a:schemeClr>
                  </a:gs>
                  <a:gs pos="100000">
                    <a:schemeClr val="accent6">
                      <a:tint val="81000"/>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D-E72C-014C-A136-A699B19912E4}"/>
              </c:ext>
            </c:extLst>
          </c:dPt>
          <c:dPt>
            <c:idx val="7"/>
            <c:bubble3D val="0"/>
            <c:spPr>
              <a:gradFill rotWithShape="1">
                <a:gsLst>
                  <a:gs pos="0">
                    <a:schemeClr val="accent6">
                      <a:tint val="69000"/>
                      <a:shade val="51000"/>
                      <a:satMod val="130000"/>
                    </a:schemeClr>
                  </a:gs>
                  <a:gs pos="80000">
                    <a:schemeClr val="accent6">
                      <a:tint val="69000"/>
                      <a:shade val="93000"/>
                      <a:satMod val="130000"/>
                    </a:schemeClr>
                  </a:gs>
                  <a:gs pos="100000">
                    <a:schemeClr val="accent6">
                      <a:tint val="69000"/>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0F-E72C-014C-A136-A699B19912E4}"/>
              </c:ext>
            </c:extLst>
          </c:dPt>
          <c:dPt>
            <c:idx val="8"/>
            <c:bubble3D val="0"/>
            <c:spPr>
              <a:gradFill rotWithShape="1">
                <a:gsLst>
                  <a:gs pos="0">
                    <a:schemeClr val="accent6">
                      <a:tint val="56000"/>
                      <a:shade val="51000"/>
                      <a:satMod val="130000"/>
                    </a:schemeClr>
                  </a:gs>
                  <a:gs pos="80000">
                    <a:schemeClr val="accent6">
                      <a:tint val="56000"/>
                      <a:shade val="93000"/>
                      <a:satMod val="130000"/>
                    </a:schemeClr>
                  </a:gs>
                  <a:gs pos="100000">
                    <a:schemeClr val="accent6">
                      <a:tint val="56000"/>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11-E72C-014C-A136-A699B19912E4}"/>
              </c:ext>
            </c:extLst>
          </c:dPt>
          <c:dPt>
            <c:idx val="9"/>
            <c:bubble3D val="0"/>
            <c:spPr>
              <a:gradFill rotWithShape="1">
                <a:gsLst>
                  <a:gs pos="0">
                    <a:schemeClr val="accent6">
                      <a:tint val="43000"/>
                      <a:shade val="51000"/>
                      <a:satMod val="130000"/>
                    </a:schemeClr>
                  </a:gs>
                  <a:gs pos="80000">
                    <a:schemeClr val="accent6">
                      <a:tint val="43000"/>
                      <a:shade val="93000"/>
                      <a:satMod val="130000"/>
                    </a:schemeClr>
                  </a:gs>
                  <a:gs pos="100000">
                    <a:schemeClr val="accent6">
                      <a:tint val="43000"/>
                      <a:shade val="94000"/>
                      <a:satMod val="135000"/>
                    </a:schemeClr>
                  </a:gs>
                </a:gsLst>
                <a:lin ang="16200000" scaled="0"/>
              </a:gradFill>
              <a:ln>
                <a:noFill/>
              </a:ln>
              <a:effectLst>
                <a:outerShdw blurRad="40000" dist="23000" dir="5400000" rotWithShape="0">
                  <a:srgbClr val="000000">
                    <a:alpha val="35000"/>
                  </a:srgbClr>
                </a:outerShdw>
              </a:effectLst>
              <a:sp3d/>
            </c:spPr>
            <c:extLst>
              <c:ext xmlns:c16="http://schemas.microsoft.com/office/drawing/2014/chart" uri="{C3380CC4-5D6E-409C-BE32-E72D297353CC}">
                <c16:uniqueId val="{00000013-E72C-014C-A136-A699B19912E4}"/>
              </c:ext>
            </c:extLst>
          </c:dPt>
          <c:dLbls>
            <c:dLbl>
              <c:idx val="0"/>
              <c:tx>
                <c:rich>
                  <a:bodyPr rot="0" spcFirstLastPara="1" vertOverflow="ellipsis" vert="horz" wrap="square" lIns="38100" tIns="19050" rIns="38100" bIns="19050" anchor="ctr" anchorCtr="1">
                    <a:noAutofit/>
                  </a:bodyPr>
                  <a:lstStyle/>
                  <a:p>
                    <a:pPr>
                      <a:defRPr sz="1197" b="0" i="0" u="none" strike="noStrike" kern="1200" baseline="0">
                        <a:solidFill>
                          <a:schemeClr val="tx2"/>
                        </a:solidFill>
                        <a:latin typeface="+mn-lt"/>
                        <a:ea typeface="+mn-ea"/>
                        <a:cs typeface="+mn-cs"/>
                      </a:defRPr>
                    </a:pPr>
                    <a:fld id="{BAAA8E1B-B1BB-D44F-B951-2DF203F62909}" type="CATEGORYNAME">
                      <a:rPr lang="en-US" sz="1400" b="1">
                        <a:solidFill>
                          <a:schemeClr val="tx1"/>
                        </a:solidFill>
                      </a:rPr>
                      <a:pPr>
                        <a:defRPr/>
                      </a:pPr>
                      <a:t>[CATEGORY NAME]</a:t>
                    </a:fld>
                    <a:r>
                      <a:rPr lang="en-US" sz="1400" b="1" baseline="0">
                        <a:solidFill>
                          <a:schemeClr val="tx1"/>
                        </a:solidFill>
                      </a:rPr>
                      <a:t>; </a:t>
                    </a:r>
                    <a:fld id="{B7E78ED5-697A-964B-99C8-0D70EF3104ED}" type="VALUE">
                      <a:rPr lang="en-US" sz="1400" b="1" baseline="0">
                        <a:solidFill>
                          <a:schemeClr val="tx1"/>
                        </a:solidFill>
                      </a:rPr>
                      <a:pPr>
                        <a:defRPr/>
                      </a:pPr>
                      <a:t>[VALUE]</a:t>
                    </a:fld>
                    <a:r>
                      <a:rPr lang="en-US" sz="1400" b="1" baseline="0">
                        <a:solidFill>
                          <a:schemeClr val="tx1"/>
                        </a:solidFill>
                      </a:rPr>
                      <a:t>; </a:t>
                    </a:r>
                    <a:fld id="{52853D4D-474D-504C-8527-9656A6C92C37}" type="PERCENTAGE">
                      <a:rPr lang="en-US" sz="1400" b="1" baseline="0">
                        <a:solidFill>
                          <a:schemeClr val="tx1"/>
                        </a:solidFill>
                      </a:rPr>
                      <a:pPr>
                        <a:defRPr/>
                      </a:pPr>
                      <a:t>[PERCENTAGE]</a:t>
                    </a:fld>
                    <a:endParaRPr lang="en-US" sz="1400" b="1" baseline="0">
                      <a:solidFill>
                        <a:schemeClr val="tx1"/>
                      </a:solidFill>
                    </a:endParaRP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2"/>
                      </a:solidFill>
                      <a:latin typeface="+mn-lt"/>
                      <a:ea typeface="+mn-ea"/>
                      <a:cs typeface="+mn-cs"/>
                    </a:defRPr>
                  </a:pPr>
                  <a:endParaRPr lang="en-US"/>
                </a:p>
              </c:txPr>
              <c:dLblPos val="outEnd"/>
              <c:showLegendKey val="0"/>
              <c:showVal val="1"/>
              <c:showCatName val="1"/>
              <c:showSerName val="0"/>
              <c:showPercent val="1"/>
              <c:showBubbleSize val="0"/>
              <c:extLst>
                <c:ext xmlns:c15="http://schemas.microsoft.com/office/drawing/2012/chart" uri="{CE6537A1-D6FC-4f65-9D91-7224C49458BB}">
                  <c15:layout>
                    <c:manualLayout>
                      <c:w val="0.12304764263366078"/>
                      <c:h val="3.3102581125749091E-2"/>
                    </c:manualLayout>
                  </c15:layout>
                  <c15:dlblFieldTable/>
                  <c15:showDataLabelsRange val="0"/>
                </c:ext>
                <c:ext xmlns:c16="http://schemas.microsoft.com/office/drawing/2014/chart" uri="{C3380CC4-5D6E-409C-BE32-E72D297353CC}">
                  <c16:uniqueId val="{00000001-E72C-014C-A136-A699B19912E4}"/>
                </c:ext>
              </c:extLst>
            </c:dLbl>
            <c:dLbl>
              <c:idx val="1"/>
              <c:layout>
                <c:manualLayout>
                  <c:x val="-0.1556422949582798"/>
                  <c:y val="-2.9382428198847236E-2"/>
                </c:manualLayout>
              </c:layout>
              <c:tx>
                <c:rich>
                  <a:bodyPr/>
                  <a:lstStyle/>
                  <a:p>
                    <a:fld id="{F4643BB5-153C-E441-B27B-B9847B229CF0}" type="CATEGORYNAME">
                      <a:rPr lang="en-US" sz="1400" b="1">
                        <a:solidFill>
                          <a:schemeClr val="tx1"/>
                        </a:solidFill>
                      </a:rPr>
                      <a:pPr/>
                      <a:t>[CATEGORY NAME]</a:t>
                    </a:fld>
                    <a:r>
                      <a:rPr lang="en-US" sz="1400" b="1" baseline="0">
                        <a:solidFill>
                          <a:schemeClr val="tx1"/>
                        </a:solidFill>
                      </a:rPr>
                      <a:t>; </a:t>
                    </a:r>
                    <a:fld id="{73EA31A5-ECFF-2641-BC72-0BEE3BC48220}" type="VALUE">
                      <a:rPr lang="en-US" sz="1400" b="1" baseline="0">
                        <a:solidFill>
                          <a:schemeClr val="tx1"/>
                        </a:solidFill>
                      </a:rPr>
                      <a:pPr/>
                      <a:t>[VALUE]</a:t>
                    </a:fld>
                    <a:r>
                      <a:rPr lang="en-US" sz="1400" b="1" baseline="0">
                        <a:solidFill>
                          <a:schemeClr val="tx1"/>
                        </a:solidFill>
                      </a:rPr>
                      <a:t>; </a:t>
                    </a:r>
                    <a:fld id="{DEEA7AE4-B765-1F4A-A229-6DF27410AEA8}" type="PERCENTAGE">
                      <a:rPr lang="en-US" sz="1400" b="1" baseline="0">
                        <a:solidFill>
                          <a:schemeClr val="tx1"/>
                        </a:solidFill>
                      </a:rPr>
                      <a:pPr/>
                      <a:t>[PERCENTAGE]</a:t>
                    </a:fld>
                    <a:endParaRPr lang="en-US" sz="1400" b="1" baseline="0">
                      <a:solidFill>
                        <a:schemeClr val="tx1"/>
                      </a:solidFill>
                    </a:endParaRPr>
                  </a:p>
                </c:rich>
              </c:tx>
              <c:dLblPos val="bestFit"/>
              <c:showLegendKey val="0"/>
              <c:showVal val="1"/>
              <c:showCatName val="1"/>
              <c:showSerName val="0"/>
              <c:showPercent val="1"/>
              <c:showBubbleSize val="0"/>
              <c:extLst>
                <c:ext xmlns:c15="http://schemas.microsoft.com/office/drawing/2012/chart" uri="{CE6537A1-D6FC-4f65-9D91-7224C49458BB}">
                  <c15:layout>
                    <c:manualLayout>
                      <c:w val="0.28760960915573147"/>
                      <c:h val="8.3130493279070461E-2"/>
                    </c:manualLayout>
                  </c15:layout>
                  <c15:dlblFieldTable/>
                  <c15:showDataLabelsRange val="0"/>
                </c:ext>
                <c:ext xmlns:c16="http://schemas.microsoft.com/office/drawing/2014/chart" uri="{C3380CC4-5D6E-409C-BE32-E72D297353CC}">
                  <c16:uniqueId val="{00000003-E72C-014C-A136-A699B19912E4}"/>
                </c:ext>
              </c:extLst>
            </c:dLbl>
            <c:dLbl>
              <c:idx val="2"/>
              <c:layout>
                <c:manualLayout>
                  <c:x val="-2.8761808271562578E-2"/>
                  <c:y val="-8.4322452195899705E-2"/>
                </c:manualLayout>
              </c:layout>
              <c:tx>
                <c:rich>
                  <a:bodyPr/>
                  <a:lstStyle/>
                  <a:p>
                    <a:fld id="{885CE7F6-BF3B-FD44-A981-240660F85E26}" type="CATEGORYNAME">
                      <a:rPr lang="en-US" sz="1400" b="1">
                        <a:solidFill>
                          <a:schemeClr val="tx1"/>
                        </a:solidFill>
                      </a:rPr>
                      <a:pPr/>
                      <a:t>[CATEGORY NAME]</a:t>
                    </a:fld>
                    <a:r>
                      <a:rPr lang="en-US" sz="1400" b="1" baseline="0">
                        <a:solidFill>
                          <a:schemeClr val="tx1"/>
                        </a:solidFill>
                      </a:rPr>
                      <a:t>; </a:t>
                    </a:r>
                    <a:fld id="{DCB4298D-B8CD-D242-AF68-9C291E3C8315}" type="VALUE">
                      <a:rPr lang="en-US" sz="1400" b="1" baseline="0">
                        <a:solidFill>
                          <a:schemeClr val="tx1"/>
                        </a:solidFill>
                      </a:rPr>
                      <a:pPr/>
                      <a:t>[VALUE]</a:t>
                    </a:fld>
                    <a:r>
                      <a:rPr lang="en-US" sz="1400" b="1" baseline="0">
                        <a:solidFill>
                          <a:schemeClr val="tx1"/>
                        </a:solidFill>
                      </a:rPr>
                      <a:t>; </a:t>
                    </a:r>
                    <a:fld id="{54C3B8C2-C9EB-F54A-8E24-CC6517BD6DA1}" type="PERCENTAGE">
                      <a:rPr lang="en-US" sz="1400" b="1" baseline="0">
                        <a:solidFill>
                          <a:schemeClr val="tx1"/>
                        </a:solidFill>
                      </a:rPr>
                      <a:pPr/>
                      <a:t>[PERCENTAGE]</a:t>
                    </a:fld>
                    <a:endParaRPr lang="en-US" sz="1400" b="1" baseline="0">
                      <a:solidFill>
                        <a:schemeClr val="tx1"/>
                      </a:solidFill>
                    </a:endParaRPr>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72C-014C-A136-A699B19912E4}"/>
                </c:ext>
              </c:extLst>
            </c:dLbl>
            <c:dLbl>
              <c:idx val="3"/>
              <c:layout>
                <c:manualLayout>
                  <c:x val="-1.3073549214346605E-3"/>
                  <c:y val="-4.4077645466038463E-2"/>
                </c:manualLayout>
              </c:layout>
              <c:tx>
                <c:rich>
                  <a:bodyPr/>
                  <a:lstStyle/>
                  <a:p>
                    <a:fld id="{9E11F468-E8C5-D14D-9104-0EEE6AF70903}" type="CATEGORYNAME">
                      <a:rPr lang="en-US" sz="1400" b="1">
                        <a:solidFill>
                          <a:schemeClr val="tx1"/>
                        </a:solidFill>
                      </a:rPr>
                      <a:pPr/>
                      <a:t>[CATEGORY NAME]</a:t>
                    </a:fld>
                    <a:r>
                      <a:rPr lang="en-US" sz="1400" b="1" baseline="0">
                        <a:solidFill>
                          <a:schemeClr val="tx1"/>
                        </a:solidFill>
                      </a:rPr>
                      <a:t>; </a:t>
                    </a:r>
                    <a:fld id="{65E163A1-2B28-7246-9A35-E028428FE58D}" type="VALUE">
                      <a:rPr lang="en-US" sz="1400" b="1" baseline="0">
                        <a:solidFill>
                          <a:schemeClr val="tx1"/>
                        </a:solidFill>
                      </a:rPr>
                      <a:pPr/>
                      <a:t>[VALUE]</a:t>
                    </a:fld>
                    <a:r>
                      <a:rPr lang="en-US" sz="1400" b="1" baseline="0">
                        <a:solidFill>
                          <a:schemeClr val="tx1"/>
                        </a:solidFill>
                      </a:rPr>
                      <a:t>; </a:t>
                    </a:r>
                    <a:fld id="{13E2815B-CC0B-EC4C-8A64-B905EC1FA23F}" type="PERCENTAGE">
                      <a:rPr lang="en-US" sz="1400" b="1" baseline="0">
                        <a:solidFill>
                          <a:schemeClr val="tx1"/>
                        </a:solidFill>
                      </a:rPr>
                      <a:pPr/>
                      <a:t>[PERCENTAGE]</a:t>
                    </a:fld>
                    <a:endParaRPr lang="en-US" sz="1400" b="1" baseline="0">
                      <a:solidFill>
                        <a:schemeClr val="tx1"/>
                      </a:solidFill>
                    </a:endParaRPr>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E72C-014C-A136-A699B19912E4}"/>
                </c:ext>
              </c:extLst>
            </c:dLbl>
            <c:dLbl>
              <c:idx val="4"/>
              <c:layout>
                <c:manualLayout>
                  <c:x val="2.312651135113666E-2"/>
                  <c:y val="2.1684325947942798E-2"/>
                </c:manualLayout>
              </c:layout>
              <c:tx>
                <c:rich>
                  <a:bodyPr/>
                  <a:lstStyle/>
                  <a:p>
                    <a:fld id="{2E4BDBEF-8AD3-A94F-B30F-7FA85382BFB0}" type="CATEGORYNAME">
                      <a:rPr lang="en-US" sz="1400" b="1">
                        <a:solidFill>
                          <a:schemeClr val="tx1"/>
                        </a:solidFill>
                      </a:rPr>
                      <a:pPr/>
                      <a:t>[CATEGORY NAME]</a:t>
                    </a:fld>
                    <a:r>
                      <a:rPr lang="en-US" sz="1400" b="1" baseline="0">
                        <a:solidFill>
                          <a:schemeClr val="tx1"/>
                        </a:solidFill>
                      </a:rPr>
                      <a:t>; </a:t>
                    </a:r>
                    <a:fld id="{52019306-9C4E-9442-9F72-8C7860A46A86}" type="VALUE">
                      <a:rPr lang="en-US" sz="1400" b="1" baseline="0">
                        <a:solidFill>
                          <a:schemeClr val="tx1"/>
                        </a:solidFill>
                      </a:rPr>
                      <a:pPr/>
                      <a:t>[VALUE]</a:t>
                    </a:fld>
                    <a:r>
                      <a:rPr lang="en-US" sz="1400" b="1" baseline="0">
                        <a:solidFill>
                          <a:schemeClr val="tx1"/>
                        </a:solidFill>
                      </a:rPr>
                      <a:t>; </a:t>
                    </a:r>
                    <a:fld id="{9278FE8E-677C-8C4C-9238-55924F98AB33}" type="PERCENTAGE">
                      <a:rPr lang="en-US" sz="1400" b="1" baseline="0">
                        <a:solidFill>
                          <a:schemeClr val="tx1"/>
                        </a:solidFill>
                      </a:rPr>
                      <a:pPr/>
                      <a:t>[PERCENTAGE]</a:t>
                    </a:fld>
                    <a:endParaRPr lang="en-US" sz="1400" b="1" baseline="0">
                      <a:solidFill>
                        <a:schemeClr val="tx1"/>
                      </a:solidFill>
                    </a:endParaRPr>
                  </a:p>
                </c:rich>
              </c:tx>
              <c:dLblPos val="bestFit"/>
              <c:showLegendKey val="0"/>
              <c:showVal val="1"/>
              <c:showCatName val="1"/>
              <c:showSerName val="0"/>
              <c:showPercent val="1"/>
              <c:showBubbleSize val="0"/>
              <c:extLst>
                <c:ext xmlns:c15="http://schemas.microsoft.com/office/drawing/2012/chart" uri="{CE6537A1-D6FC-4f65-9D91-7224C49458BB}">
                  <c15:layout>
                    <c:manualLayout>
                      <c:w val="0.25503994473929159"/>
                      <c:h val="8.3130493279070461E-2"/>
                    </c:manualLayout>
                  </c15:layout>
                  <c15:dlblFieldTable/>
                  <c15:showDataLabelsRange val="0"/>
                </c:ext>
                <c:ext xmlns:c16="http://schemas.microsoft.com/office/drawing/2014/chart" uri="{C3380CC4-5D6E-409C-BE32-E72D297353CC}">
                  <c16:uniqueId val="{00000009-E72C-014C-A136-A699B19912E4}"/>
                </c:ext>
              </c:extLst>
            </c:dLbl>
            <c:dLbl>
              <c:idx val="5"/>
              <c:tx>
                <c:rich>
                  <a:bodyPr/>
                  <a:lstStyle/>
                  <a:p>
                    <a:fld id="{A69192D7-9B9C-3141-AA6E-02BA8CB6098D}" type="CATEGORYNAME">
                      <a:rPr lang="en-US" sz="1400" b="1">
                        <a:solidFill>
                          <a:schemeClr val="tx1"/>
                        </a:solidFill>
                      </a:rPr>
                      <a:pPr/>
                      <a:t>[CATEGORY NAME]</a:t>
                    </a:fld>
                    <a:r>
                      <a:rPr lang="en-US" sz="1400" b="1" baseline="0">
                        <a:solidFill>
                          <a:schemeClr val="tx1"/>
                        </a:solidFill>
                      </a:rPr>
                      <a:t>; </a:t>
                    </a:r>
                    <a:fld id="{6A6D1BC4-C978-E248-86DC-369B182848A4}" type="VALUE">
                      <a:rPr lang="en-US" sz="1400" b="1" baseline="0">
                        <a:solidFill>
                          <a:schemeClr val="tx1"/>
                        </a:solidFill>
                      </a:rPr>
                      <a:pPr/>
                      <a:t>[VALUE]</a:t>
                    </a:fld>
                    <a:r>
                      <a:rPr lang="en-US" sz="1400" b="1" baseline="0">
                        <a:solidFill>
                          <a:schemeClr val="tx1"/>
                        </a:solidFill>
                      </a:rPr>
                      <a:t>; </a:t>
                    </a:r>
                    <a:fld id="{DD2D5216-9A55-8444-AC85-BBE453C63DAC}" type="PERCENTAGE">
                      <a:rPr lang="en-US" sz="1400" b="1" baseline="0">
                        <a:solidFill>
                          <a:schemeClr val="tx1"/>
                        </a:solidFill>
                      </a:rPr>
                      <a:pPr/>
                      <a:t>[PERCENTAGE]</a:t>
                    </a:fld>
                    <a:endParaRPr lang="en-US" sz="1400" b="1" baseline="0">
                      <a:solidFill>
                        <a:schemeClr val="tx1"/>
                      </a:solidFill>
                    </a:endParaRPr>
                  </a:p>
                </c:rich>
              </c:tx>
              <c:dLblPos val="outEnd"/>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E72C-014C-A136-A699B19912E4}"/>
                </c:ext>
              </c:extLst>
            </c:dLbl>
            <c:dLbl>
              <c:idx val="6"/>
              <c:tx>
                <c:rich>
                  <a:bodyPr/>
                  <a:lstStyle/>
                  <a:p>
                    <a:fld id="{D8285104-B215-944E-BF74-001E8061E5CC}" type="CATEGORYNAME">
                      <a:rPr lang="en-US" sz="1400" b="1">
                        <a:solidFill>
                          <a:schemeClr val="tx1"/>
                        </a:solidFill>
                      </a:rPr>
                      <a:pPr/>
                      <a:t>[CATEGORY NAME]</a:t>
                    </a:fld>
                    <a:r>
                      <a:rPr lang="en-US" sz="1400" b="1" baseline="0">
                        <a:solidFill>
                          <a:schemeClr val="tx1"/>
                        </a:solidFill>
                      </a:rPr>
                      <a:t>; </a:t>
                    </a:r>
                    <a:fld id="{086E9A66-7B99-1F4F-9C8A-7D7EE557A81E}" type="VALUE">
                      <a:rPr lang="en-US" sz="1400" b="1" baseline="0">
                        <a:solidFill>
                          <a:schemeClr val="tx1"/>
                        </a:solidFill>
                      </a:rPr>
                      <a:pPr/>
                      <a:t>[VALUE]</a:t>
                    </a:fld>
                    <a:r>
                      <a:rPr lang="en-US" sz="1400" b="1" baseline="0">
                        <a:solidFill>
                          <a:schemeClr val="tx1"/>
                        </a:solidFill>
                      </a:rPr>
                      <a:t>; </a:t>
                    </a:r>
                    <a:fld id="{B132EA6F-7AF0-F44C-8E24-DC4A945090F0}" type="PERCENTAGE">
                      <a:rPr lang="en-US" sz="1400" b="1" baseline="0">
                        <a:solidFill>
                          <a:schemeClr val="tx1"/>
                        </a:solidFill>
                      </a:rPr>
                      <a:pPr/>
                      <a:t>[PERCENTAGE]</a:t>
                    </a:fld>
                    <a:endParaRPr lang="en-US" sz="1400" b="1" baseline="0">
                      <a:solidFill>
                        <a:schemeClr val="tx1"/>
                      </a:solidFill>
                    </a:endParaRPr>
                  </a:p>
                </c:rich>
              </c:tx>
              <c:dLblPos val="outEnd"/>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E72C-014C-A136-A699B19912E4}"/>
                </c:ext>
              </c:extLst>
            </c:dLbl>
            <c:dLbl>
              <c:idx val="7"/>
              <c:layout>
                <c:manualLayout>
                  <c:x val="0"/>
                  <c:y val="0"/>
                </c:manualLayout>
              </c:layout>
              <c:tx>
                <c:rich>
                  <a:bodyPr/>
                  <a:lstStyle/>
                  <a:p>
                    <a:fld id="{04FBC465-85C4-C74C-A65E-DDB9A0ABCBDE}" type="CATEGORYNAME">
                      <a:rPr lang="en-US" sz="1400" b="1">
                        <a:solidFill>
                          <a:schemeClr val="tx1"/>
                        </a:solidFill>
                      </a:rPr>
                      <a:pPr/>
                      <a:t>[CATEGORY NAME]</a:t>
                    </a:fld>
                    <a:r>
                      <a:rPr lang="en-US" sz="1400" b="1" baseline="0">
                        <a:solidFill>
                          <a:schemeClr val="tx1"/>
                        </a:solidFill>
                      </a:rPr>
                      <a:t>; </a:t>
                    </a:r>
                    <a:fld id="{C61C8B6F-2206-834C-9774-FF24E1D6C3E5}" type="VALUE">
                      <a:rPr lang="en-US" sz="1400" b="1" baseline="0">
                        <a:solidFill>
                          <a:schemeClr val="tx1"/>
                        </a:solidFill>
                      </a:rPr>
                      <a:pPr/>
                      <a:t>[VALUE]</a:t>
                    </a:fld>
                    <a:r>
                      <a:rPr lang="en-US" sz="1400" b="1" baseline="0">
                        <a:solidFill>
                          <a:schemeClr val="tx1"/>
                        </a:solidFill>
                      </a:rPr>
                      <a:t>; </a:t>
                    </a:r>
                    <a:fld id="{A97EA745-E0DE-9148-B87F-9C9D513FBE5D}" type="PERCENTAGE">
                      <a:rPr lang="en-US" sz="1400" b="1" baseline="0">
                        <a:solidFill>
                          <a:schemeClr val="tx1"/>
                        </a:solidFill>
                      </a:rPr>
                      <a:pPr/>
                      <a:t>[PERCENTAGE]</a:t>
                    </a:fld>
                    <a:endParaRPr lang="en-US" sz="1400" b="1" baseline="0">
                      <a:solidFill>
                        <a:schemeClr val="tx1"/>
                      </a:solidFill>
                    </a:endParaRPr>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E72C-014C-A136-A699B19912E4}"/>
                </c:ext>
              </c:extLst>
            </c:dLbl>
            <c:dLbl>
              <c:idx val="8"/>
              <c:tx>
                <c:rich>
                  <a:bodyPr/>
                  <a:lstStyle/>
                  <a:p>
                    <a:fld id="{C6E9276E-EF9D-6942-9C22-9FC01F681BF5}" type="CATEGORYNAME">
                      <a:rPr lang="en-US" sz="1400" b="1">
                        <a:solidFill>
                          <a:schemeClr val="tx1"/>
                        </a:solidFill>
                      </a:rPr>
                      <a:pPr/>
                      <a:t>[CATEGORY NAME]</a:t>
                    </a:fld>
                    <a:r>
                      <a:rPr lang="en-US" sz="1400" b="1" baseline="0">
                        <a:solidFill>
                          <a:schemeClr val="tx1"/>
                        </a:solidFill>
                      </a:rPr>
                      <a:t>; </a:t>
                    </a:r>
                    <a:fld id="{99DB8D52-9C03-2748-8012-319D57C0D601}" type="VALUE">
                      <a:rPr lang="en-US" sz="1400" b="1" baseline="0">
                        <a:solidFill>
                          <a:schemeClr val="tx1"/>
                        </a:solidFill>
                      </a:rPr>
                      <a:pPr/>
                      <a:t>[VALUE]</a:t>
                    </a:fld>
                    <a:r>
                      <a:rPr lang="en-US" sz="1400" b="1" baseline="0">
                        <a:solidFill>
                          <a:schemeClr val="tx1"/>
                        </a:solidFill>
                      </a:rPr>
                      <a:t>; </a:t>
                    </a:r>
                    <a:fld id="{C67EA653-BD14-B142-9396-67970A3928E7}" type="PERCENTAGE">
                      <a:rPr lang="en-US" sz="1400" b="1" baseline="0">
                        <a:solidFill>
                          <a:schemeClr val="tx1"/>
                        </a:solidFill>
                      </a:rPr>
                      <a:pPr/>
                      <a:t>[PERCENTAGE]</a:t>
                    </a:fld>
                    <a:endParaRPr lang="en-US" sz="1400" b="1" baseline="0">
                      <a:solidFill>
                        <a:schemeClr val="tx1"/>
                      </a:solidFill>
                    </a:endParaRPr>
                  </a:p>
                </c:rich>
              </c:tx>
              <c:dLblPos val="outEnd"/>
              <c:showLegendKey val="0"/>
              <c:showVal val="1"/>
              <c:showCatName val="1"/>
              <c:showSerName val="0"/>
              <c:showPercent val="1"/>
              <c:showBubbleSize val="0"/>
              <c:extLst>
                <c:ext xmlns:c15="http://schemas.microsoft.com/office/drawing/2012/chart" uri="{CE6537A1-D6FC-4f65-9D91-7224C49458BB}">
                  <c15:layout>
                    <c:manualLayout>
                      <c:w val="0.10539879436883831"/>
                      <c:h val="4.492007614646748E-2"/>
                    </c:manualLayout>
                  </c15:layout>
                  <c15:dlblFieldTable/>
                  <c15:showDataLabelsRange val="0"/>
                </c:ext>
                <c:ext xmlns:c16="http://schemas.microsoft.com/office/drawing/2014/chart" uri="{C3380CC4-5D6E-409C-BE32-E72D297353CC}">
                  <c16:uniqueId val="{00000011-E72C-014C-A136-A699B19912E4}"/>
                </c:ext>
              </c:extLst>
            </c:dLbl>
            <c:dLbl>
              <c:idx val="9"/>
              <c:layout>
                <c:manualLayout>
                  <c:x val="1.2848033760181434E-3"/>
                  <c:y val="-3.3547414559754019E-2"/>
                </c:manualLayout>
              </c:layout>
              <c:tx>
                <c:rich>
                  <a:bodyPr/>
                  <a:lstStyle/>
                  <a:p>
                    <a:fld id="{C7FABD22-29D3-EC44-9F9A-011A17D40231}" type="CATEGORYNAME">
                      <a:rPr lang="en-US" sz="1400" b="1">
                        <a:solidFill>
                          <a:schemeClr val="tx1"/>
                        </a:solidFill>
                      </a:rPr>
                      <a:pPr/>
                      <a:t>[CATEGORY NAME]</a:t>
                    </a:fld>
                    <a:r>
                      <a:rPr lang="en-US" sz="1400" b="1" baseline="0">
                        <a:solidFill>
                          <a:schemeClr val="tx1"/>
                        </a:solidFill>
                      </a:rPr>
                      <a:t>; </a:t>
                    </a:r>
                    <a:fld id="{1A106166-CFE9-E742-BEFD-24386429BCEE}" type="VALUE">
                      <a:rPr lang="en-US" sz="1400" b="1" baseline="0">
                        <a:solidFill>
                          <a:schemeClr val="tx1"/>
                        </a:solidFill>
                      </a:rPr>
                      <a:pPr/>
                      <a:t>[VALUE]</a:t>
                    </a:fld>
                    <a:r>
                      <a:rPr lang="en-US" sz="1400" b="1" baseline="0">
                        <a:solidFill>
                          <a:schemeClr val="tx1"/>
                        </a:solidFill>
                      </a:rPr>
                      <a:t>; </a:t>
                    </a:r>
                    <a:fld id="{68A23FB5-85CD-1E45-80FF-355AAD2FBD8F}" type="PERCENTAGE">
                      <a:rPr lang="en-US" sz="1400" b="1" baseline="0">
                        <a:solidFill>
                          <a:schemeClr val="tx1"/>
                        </a:solidFill>
                      </a:rPr>
                      <a:pPr/>
                      <a:t>[PERCENTAGE]</a:t>
                    </a:fld>
                    <a:endParaRPr lang="en-US" sz="1400" b="1" baseline="0">
                      <a:solidFill>
                        <a:schemeClr val="tx1"/>
                      </a:solidFill>
                    </a:endParaRPr>
                  </a:p>
                </c:rich>
              </c:tx>
              <c:dLblPos val="bestFit"/>
              <c:showLegendKey val="0"/>
              <c:showVal val="1"/>
              <c:showCatName val="1"/>
              <c:showSerName val="0"/>
              <c:showPercent val="1"/>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13-E72C-014C-A136-A699B19912E4}"/>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2"/>
                    </a:solidFill>
                    <a:latin typeface="+mn-lt"/>
                    <a:ea typeface="+mn-ea"/>
                    <a:cs typeface="+mn-cs"/>
                  </a:defRPr>
                </a:pPr>
                <a:endParaRPr lang="es-CO"/>
              </a:p>
            </c:txPr>
            <c:dLblPos val="outEnd"/>
            <c:showLegendKey val="0"/>
            <c:showVal val="1"/>
            <c:showCatName val="1"/>
            <c:showSerName val="0"/>
            <c:showPercent val="1"/>
            <c:showBubbleSize val="0"/>
            <c:showLeaderLines val="1"/>
            <c:leaderLines>
              <c:spPr>
                <a:ln w="9525">
                  <a:solidFill>
                    <a:schemeClr val="tx2">
                      <a:lumMod val="35000"/>
                      <a:lumOff val="65000"/>
                    </a:schemeClr>
                  </a:solidFill>
                </a:ln>
                <a:effectLst/>
              </c:spPr>
            </c:leaderLines>
            <c:extLst>
              <c:ext xmlns:c15="http://schemas.microsoft.com/office/drawing/2012/chart" uri="{CE6537A1-D6FC-4f65-9D91-7224C49458BB}"/>
            </c:extLst>
          </c:dLbls>
          <c:cat>
            <c:strRef>
              <c:f>Hoja4!$A$4:$A$14</c:f>
              <c:strCache>
                <c:ptCount val="10"/>
                <c:pt idx="0">
                  <c:v>ASE</c:v>
                </c:pt>
                <c:pt idx="1">
                  <c:v>AUDIENCIAS PÚBLICAS</c:v>
                </c:pt>
                <c:pt idx="2">
                  <c:v>COMUNIDADES ENERGÉTICAS</c:v>
                </c:pt>
                <c:pt idx="3">
                  <c:v>ESPECIAL</c:v>
                </c:pt>
                <c:pt idx="4">
                  <c:v>ESTABILIDAD JURIDICA</c:v>
                </c:pt>
                <c:pt idx="5">
                  <c:v>FAER</c:v>
                </c:pt>
                <c:pt idx="6">
                  <c:v>FAZNI</c:v>
                </c:pt>
                <c:pt idx="7">
                  <c:v>OBRAS POR IMPUESTOS</c:v>
                </c:pt>
                <c:pt idx="8">
                  <c:v>PGN</c:v>
                </c:pt>
                <c:pt idx="9">
                  <c:v>PRONE</c:v>
                </c:pt>
              </c:strCache>
            </c:strRef>
          </c:cat>
          <c:val>
            <c:numRef>
              <c:f>Hoja4!$B$4:$B$14</c:f>
              <c:numCache>
                <c:formatCode>General</c:formatCode>
                <c:ptCount val="10"/>
                <c:pt idx="0">
                  <c:v>4</c:v>
                </c:pt>
                <c:pt idx="1">
                  <c:v>1</c:v>
                </c:pt>
                <c:pt idx="2">
                  <c:v>17</c:v>
                </c:pt>
                <c:pt idx="3">
                  <c:v>20</c:v>
                </c:pt>
                <c:pt idx="4">
                  <c:v>4</c:v>
                </c:pt>
                <c:pt idx="5">
                  <c:v>216</c:v>
                </c:pt>
                <c:pt idx="6">
                  <c:v>221</c:v>
                </c:pt>
                <c:pt idx="7">
                  <c:v>41</c:v>
                </c:pt>
                <c:pt idx="8">
                  <c:v>3</c:v>
                </c:pt>
                <c:pt idx="9">
                  <c:v>285</c:v>
                </c:pt>
              </c:numCache>
            </c:numRef>
          </c:val>
          <c:extLst>
            <c:ext xmlns:c16="http://schemas.microsoft.com/office/drawing/2014/chart" uri="{C3380CC4-5D6E-409C-BE32-E72D297353CC}">
              <c16:uniqueId val="{00000014-E72C-014C-A136-A699B19912E4}"/>
            </c:ext>
          </c:extLst>
        </c:ser>
        <c:dLbls>
          <c:dLblPos val="outEnd"/>
          <c:showLegendKey val="0"/>
          <c:showVal val="0"/>
          <c:showCatName val="0"/>
          <c:showSerName val="0"/>
          <c:showPercent val="1"/>
          <c:showBubbleSize val="0"/>
          <c:showLeaderLines val="1"/>
        </c:dLbls>
      </c:pie3DChart>
      <c:spPr>
        <a:noFill/>
        <a:ln>
          <a:noFill/>
        </a:ln>
        <a:effectLst/>
      </c:spPr>
    </c:plotArea>
    <c:legend>
      <c:legendPos val="r"/>
      <c:overlay val="0"/>
      <c:spPr>
        <a:noFill/>
        <a:ln>
          <a:noFill/>
        </a:ln>
        <a:effectLst/>
      </c:spPr>
      <c:txPr>
        <a:bodyPr rot="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es-CO"/>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3">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 xmlns:c16="http://schemas.microsoft.com/office/drawing/2014/chart" uri="{E28EC0CA-F0BB-4C9C-879D-F8772B89E7AC}">
      <c16:pivotOptions16>
        <c16:showExpandCollapseFieldButtons val="1"/>
      </c16:pivotOptions16>
    </c:ext>
  </c:extLst>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Hoja1!$B$19</c:f>
              <c:strCache>
                <c:ptCount val="1"/>
                <c:pt idx="0">
                  <c:v>CANTIDAD</c:v>
                </c:pt>
              </c:strCache>
            </c:strRef>
          </c:tx>
          <c:dPt>
            <c:idx val="0"/>
            <c:bubble3D val="0"/>
            <c:spPr>
              <a:gradFill rotWithShape="1">
                <a:gsLst>
                  <a:gs pos="0">
                    <a:schemeClr val="accent6">
                      <a:shade val="53000"/>
                      <a:shade val="51000"/>
                      <a:satMod val="130000"/>
                    </a:schemeClr>
                  </a:gs>
                  <a:gs pos="80000">
                    <a:schemeClr val="accent6">
                      <a:shade val="53000"/>
                      <a:shade val="93000"/>
                      <a:satMod val="130000"/>
                    </a:schemeClr>
                  </a:gs>
                  <a:gs pos="100000">
                    <a:schemeClr val="accent6">
                      <a:shade val="53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1-FDCF-054C-B3CF-C2A2E5A2FDD1}"/>
              </c:ext>
            </c:extLst>
          </c:dPt>
          <c:dPt>
            <c:idx val="1"/>
            <c:bubble3D val="0"/>
            <c:spPr>
              <a:gradFill rotWithShape="1">
                <a:gsLst>
                  <a:gs pos="0">
                    <a:schemeClr val="accent6">
                      <a:shade val="76000"/>
                      <a:shade val="51000"/>
                      <a:satMod val="130000"/>
                    </a:schemeClr>
                  </a:gs>
                  <a:gs pos="80000">
                    <a:schemeClr val="accent6">
                      <a:shade val="76000"/>
                      <a:shade val="93000"/>
                      <a:satMod val="130000"/>
                    </a:schemeClr>
                  </a:gs>
                  <a:gs pos="100000">
                    <a:schemeClr val="accent6">
                      <a:shade val="76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3-FDCF-054C-B3CF-C2A2E5A2FDD1}"/>
              </c:ext>
            </c:extLst>
          </c:dPt>
          <c:dPt>
            <c:idx val="2"/>
            <c:bubble3D val="0"/>
            <c:spPr>
              <a:gradFill rotWithShape="1">
                <a:gsLst>
                  <a:gs pos="0">
                    <a:schemeClr val="accent6">
                      <a:shade val="51000"/>
                      <a:satMod val="130000"/>
                    </a:schemeClr>
                  </a:gs>
                  <a:gs pos="80000">
                    <a:schemeClr val="accent6">
                      <a:shade val="93000"/>
                      <a:satMod val="130000"/>
                    </a:schemeClr>
                  </a:gs>
                  <a:gs pos="100000">
                    <a:schemeClr val="accent6">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5-FDCF-054C-B3CF-C2A2E5A2FDD1}"/>
              </c:ext>
            </c:extLst>
          </c:dPt>
          <c:dPt>
            <c:idx val="3"/>
            <c:bubble3D val="0"/>
            <c:spPr>
              <a:gradFill rotWithShape="1">
                <a:gsLst>
                  <a:gs pos="0">
                    <a:schemeClr val="accent6">
                      <a:tint val="77000"/>
                      <a:shade val="51000"/>
                      <a:satMod val="130000"/>
                    </a:schemeClr>
                  </a:gs>
                  <a:gs pos="80000">
                    <a:schemeClr val="accent6">
                      <a:tint val="77000"/>
                      <a:shade val="93000"/>
                      <a:satMod val="130000"/>
                    </a:schemeClr>
                  </a:gs>
                  <a:gs pos="100000">
                    <a:schemeClr val="accent6">
                      <a:tint val="77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7-FDCF-054C-B3CF-C2A2E5A2FDD1}"/>
              </c:ext>
            </c:extLst>
          </c:dPt>
          <c:dPt>
            <c:idx val="4"/>
            <c:bubble3D val="0"/>
            <c:spPr>
              <a:gradFill rotWithShape="1">
                <a:gsLst>
                  <a:gs pos="0">
                    <a:schemeClr val="accent6">
                      <a:tint val="54000"/>
                      <a:shade val="51000"/>
                      <a:satMod val="130000"/>
                    </a:schemeClr>
                  </a:gs>
                  <a:gs pos="80000">
                    <a:schemeClr val="accent6">
                      <a:tint val="54000"/>
                      <a:shade val="93000"/>
                      <a:satMod val="130000"/>
                    </a:schemeClr>
                  </a:gs>
                  <a:gs pos="100000">
                    <a:schemeClr val="accent6">
                      <a:tint val="5400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c:spPr>
            <c:extLst>
              <c:ext xmlns:c16="http://schemas.microsoft.com/office/drawing/2014/chart" uri="{C3380CC4-5D6E-409C-BE32-E72D297353CC}">
                <c16:uniqueId val="{00000009-FDCF-054C-B3CF-C2A2E5A2FDD1}"/>
              </c:ext>
            </c:extLst>
          </c:dPt>
          <c:dLbls>
            <c:dLbl>
              <c:idx val="0"/>
              <c:tx>
                <c:rich>
                  <a:bodyPr/>
                  <a:lstStyle/>
                  <a:p>
                    <a:fld id="{41B67BE5-7325-1C4E-BD52-501CAE553A5E}" type="CATEGORYNAME">
                      <a:rPr lang="en-US" sz="1400" b="1" smtClean="0">
                        <a:solidFill>
                          <a:schemeClr val="tx1"/>
                        </a:solidFill>
                      </a:rPr>
                      <a:pPr/>
                      <a:t>[CATEGORY NAME]</a:t>
                    </a:fld>
                    <a:endParaRPr lang="en-US" sz="1400" b="1">
                      <a:solidFill>
                        <a:schemeClr val="tx1"/>
                      </a:solidFill>
                    </a:endParaRPr>
                  </a:p>
                  <a:p>
                    <a:r>
                      <a:rPr lang="en-US" sz="1400" b="1">
                        <a:solidFill>
                          <a:schemeClr val="tx1"/>
                        </a:solidFill>
                      </a:rPr>
                      <a:t>17</a:t>
                    </a:r>
                  </a:p>
                </c:rich>
              </c:tx>
              <c:dLblPos val="inEnd"/>
              <c:showLegendKey val="0"/>
              <c:showVal val="0"/>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FDCF-054C-B3CF-C2A2E5A2FDD1}"/>
                </c:ext>
              </c:extLst>
            </c:dLbl>
            <c:dLbl>
              <c:idx val="1"/>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9290157C-8AA5-D740-A249-214D9CC3F2FD}" type="CATEGORYNAME">
                      <a:rPr lang="en-US" sz="1400" b="1" smtClean="0">
                        <a:solidFill>
                          <a:schemeClr val="tx1"/>
                        </a:solidFill>
                      </a:rPr>
                      <a:pPr>
                        <a:defRPr/>
                      </a:pPr>
                      <a:t>[CATEGORY NAME]</a:t>
                    </a:fld>
                    <a:r>
                      <a:rPr lang="en-US" sz="1400" b="1">
                        <a:solidFill>
                          <a:schemeClr val="tx1"/>
                        </a:solidFill>
                      </a:rPr>
                      <a:t> </a:t>
                    </a:r>
                  </a:p>
                  <a:p>
                    <a:pPr>
                      <a:defRPr/>
                    </a:pPr>
                    <a:r>
                      <a:rPr lang="en-US" sz="1400" b="1">
                        <a:solidFill>
                          <a:schemeClr val="tx1"/>
                        </a:solidFill>
                      </a:rPr>
                      <a:t>40</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s-CO"/>
                </a:p>
              </c:txPr>
              <c:dLblPos val="inEnd"/>
              <c:showLegendKey val="0"/>
              <c:showVal val="0"/>
              <c:showCatName val="1"/>
              <c:showSerName val="0"/>
              <c:showPercent val="0"/>
              <c:showBubbleSize val="0"/>
              <c:extLst>
                <c:ext xmlns:c15="http://schemas.microsoft.com/office/drawing/2012/chart" uri="{CE6537A1-D6FC-4f65-9D91-7224C49458BB}">
                  <c15:layout>
                    <c:manualLayout>
                      <c:w val="9.7576343885988626E-2"/>
                      <c:h val="0.12630020076337695"/>
                    </c:manualLayout>
                  </c15:layout>
                  <c15:dlblFieldTable/>
                  <c15:showDataLabelsRange val="0"/>
                </c:ext>
                <c:ext xmlns:c16="http://schemas.microsoft.com/office/drawing/2014/chart" uri="{C3380CC4-5D6E-409C-BE32-E72D297353CC}">
                  <c16:uniqueId val="{00000003-FDCF-054C-B3CF-C2A2E5A2FDD1}"/>
                </c:ext>
              </c:extLst>
            </c:dLbl>
            <c:dLbl>
              <c:idx val="2"/>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253FE61B-A80C-8148-8092-90C1381D19C9}" type="CATEGORYNAME">
                      <a:rPr lang="en-US" sz="1400" b="1" smtClean="0">
                        <a:solidFill>
                          <a:schemeClr val="tx1"/>
                        </a:solidFill>
                      </a:rPr>
                      <a:pPr>
                        <a:defRPr/>
                      </a:pPr>
                      <a:t>[CATEGORY NAME]</a:t>
                    </a:fld>
                    <a:r>
                      <a:rPr lang="en-US" sz="1400" b="1">
                        <a:solidFill>
                          <a:schemeClr val="tx1"/>
                        </a:solidFill>
                      </a:rPr>
                      <a:t> 63</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s-CO"/>
                </a:p>
              </c:txPr>
              <c:dLblPos val="inEnd"/>
              <c:showLegendKey val="0"/>
              <c:showVal val="0"/>
              <c:showCatName val="1"/>
              <c:showSerName val="0"/>
              <c:showPercent val="0"/>
              <c:showBubbleSize val="0"/>
              <c:extLst>
                <c:ext xmlns:c15="http://schemas.microsoft.com/office/drawing/2012/chart" uri="{CE6537A1-D6FC-4f65-9D91-7224C49458BB}">
                  <c15:layout>
                    <c:manualLayout>
                      <c:w val="9.0143716524887257E-2"/>
                      <c:h val="9.5135346912436844E-2"/>
                    </c:manualLayout>
                  </c15:layout>
                  <c15:dlblFieldTable/>
                  <c15:showDataLabelsRange val="0"/>
                </c:ext>
                <c:ext xmlns:c16="http://schemas.microsoft.com/office/drawing/2014/chart" uri="{C3380CC4-5D6E-409C-BE32-E72D297353CC}">
                  <c16:uniqueId val="{00000005-FDCF-054C-B3CF-C2A2E5A2FDD1}"/>
                </c:ext>
              </c:extLst>
            </c:dLbl>
            <c:dLbl>
              <c:idx val="3"/>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F9D586E4-3D73-994A-9968-FC5CF943AB65}" type="CATEGORYNAME">
                      <a:rPr lang="en-US" sz="1400" b="1" smtClean="0">
                        <a:solidFill>
                          <a:schemeClr val="tx1"/>
                        </a:solidFill>
                      </a:rPr>
                      <a:pPr>
                        <a:defRPr/>
                      </a:pPr>
                      <a:t>[CATEGORY NAME]</a:t>
                    </a:fld>
                    <a:r>
                      <a:rPr lang="en-US" sz="1400" b="1">
                        <a:solidFill>
                          <a:schemeClr val="tx1"/>
                        </a:solidFill>
                      </a:rPr>
                      <a:t> 12</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s-CO"/>
                </a:p>
              </c:txPr>
              <c:dLblPos val="inEnd"/>
              <c:showLegendKey val="0"/>
              <c:showVal val="0"/>
              <c:showCatName val="1"/>
              <c:showSerName val="0"/>
              <c:showPercent val="0"/>
              <c:showBubbleSize val="0"/>
              <c:extLst>
                <c:ext xmlns:c15="http://schemas.microsoft.com/office/drawing/2012/chart" uri="{CE6537A1-D6FC-4f65-9D91-7224C49458BB}">
                  <c15:layout>
                    <c:manualLayout>
                      <c:w val="0.19546752693700234"/>
                      <c:h val="0.12943480258637702"/>
                    </c:manualLayout>
                  </c15:layout>
                  <c15:dlblFieldTable/>
                  <c15:showDataLabelsRange val="0"/>
                </c:ext>
                <c:ext xmlns:c16="http://schemas.microsoft.com/office/drawing/2014/chart" uri="{C3380CC4-5D6E-409C-BE32-E72D297353CC}">
                  <c16:uniqueId val="{00000007-FDCF-054C-B3CF-C2A2E5A2FDD1}"/>
                </c:ext>
              </c:extLst>
            </c:dLbl>
            <c:dLbl>
              <c:idx val="4"/>
              <c:tx>
                <c:rich>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fld id="{8E405CC8-54FD-184D-8453-0B59ADC5625B}" type="CATEGORYNAME">
                      <a:rPr lang="en-US" sz="1400" b="1" smtClean="0">
                        <a:solidFill>
                          <a:schemeClr val="tx1"/>
                        </a:solidFill>
                      </a:rPr>
                      <a:pPr>
                        <a:defRPr/>
                      </a:pPr>
                      <a:t>[CATEGORY NAME]</a:t>
                    </a:fld>
                    <a:r>
                      <a:rPr lang="en-US" sz="1400" b="1">
                        <a:solidFill>
                          <a:schemeClr val="tx1"/>
                        </a:solidFill>
                      </a:rPr>
                      <a:t> </a:t>
                    </a:r>
                  </a:p>
                  <a:p>
                    <a:pPr>
                      <a:defRPr/>
                    </a:pPr>
                    <a:r>
                      <a:rPr lang="en-US" sz="1400" b="1">
                        <a:solidFill>
                          <a:schemeClr val="tx1"/>
                        </a:solidFill>
                      </a:rPr>
                      <a:t>128</a:t>
                    </a:r>
                  </a:p>
                </c:rich>
              </c:tx>
              <c:spPr>
                <a:noFill/>
                <a:ln>
                  <a:noFill/>
                </a:ln>
                <a:effectLst/>
              </c:spPr>
              <c:txPr>
                <a:bodyPr rot="0" spcFirstLastPara="1" vertOverflow="ellipsis" vert="horz" wrap="square" lIns="38100" tIns="19050" rIns="38100" bIns="19050" anchor="ctr" anchorCtr="1">
                  <a:noAutofit/>
                </a:bodyPr>
                <a:lstStyle/>
                <a:p>
                  <a:pPr>
                    <a:defRPr sz="1197" b="0" i="0" u="none" strike="noStrike" kern="1200" baseline="0">
                      <a:solidFill>
                        <a:schemeClr val="tx1">
                          <a:lumMod val="75000"/>
                          <a:lumOff val="25000"/>
                        </a:schemeClr>
                      </a:solidFill>
                      <a:latin typeface="+mn-lt"/>
                      <a:ea typeface="+mn-ea"/>
                      <a:cs typeface="+mn-cs"/>
                    </a:defRPr>
                  </a:pPr>
                  <a:endParaRPr lang="es-CO"/>
                </a:p>
              </c:txPr>
              <c:dLblPos val="inEnd"/>
              <c:showLegendKey val="0"/>
              <c:showVal val="0"/>
              <c:showCatName val="1"/>
              <c:showSerName val="0"/>
              <c:showPercent val="0"/>
              <c:showBubbleSize val="0"/>
              <c:extLst>
                <c:ext xmlns:c15="http://schemas.microsoft.com/office/drawing/2012/chart" uri="{CE6537A1-D6FC-4f65-9D91-7224C49458BB}">
                  <c15:layout>
                    <c:manualLayout>
                      <c:w val="0.13049160167047008"/>
                      <c:h val="0.12126127806124473"/>
                    </c:manualLayout>
                  </c15:layout>
                  <c15:dlblFieldTable/>
                  <c15:showDataLabelsRange val="0"/>
                </c:ext>
                <c:ext xmlns:c16="http://schemas.microsoft.com/office/drawing/2014/chart" uri="{C3380CC4-5D6E-409C-BE32-E72D297353CC}">
                  <c16:uniqueId val="{00000009-FDCF-054C-B3CF-C2A2E5A2FDD1}"/>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s-CO"/>
              </a:p>
            </c:txPr>
            <c:dLblPos val="inEnd"/>
            <c:showLegendKey val="0"/>
            <c:showVal val="0"/>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Hoja1!$A$20:$A$24</c:f>
              <c:strCache>
                <c:ptCount val="5"/>
                <c:pt idx="0">
                  <c:v>COMUNIDADES ENERGÉTICAS</c:v>
                </c:pt>
                <c:pt idx="1">
                  <c:v>FAER</c:v>
                </c:pt>
                <c:pt idx="2">
                  <c:v>FAZNI</c:v>
                </c:pt>
                <c:pt idx="3">
                  <c:v>OBRAS POR IMPUESTOS</c:v>
                </c:pt>
                <c:pt idx="4">
                  <c:v>PRONE</c:v>
                </c:pt>
              </c:strCache>
            </c:strRef>
          </c:cat>
          <c:val>
            <c:numRef>
              <c:f>Hoja1!$B$20:$B$24</c:f>
              <c:numCache>
                <c:formatCode>General</c:formatCode>
                <c:ptCount val="5"/>
                <c:pt idx="0">
                  <c:v>17</c:v>
                </c:pt>
                <c:pt idx="1">
                  <c:v>40</c:v>
                </c:pt>
                <c:pt idx="2">
                  <c:v>63</c:v>
                </c:pt>
                <c:pt idx="3">
                  <c:v>12</c:v>
                </c:pt>
                <c:pt idx="4">
                  <c:v>126</c:v>
                </c:pt>
              </c:numCache>
            </c:numRef>
          </c:val>
          <c:extLst>
            <c:ext xmlns:c16="http://schemas.microsoft.com/office/drawing/2014/chart" uri="{C3380CC4-5D6E-409C-BE32-E72D297353CC}">
              <c16:uniqueId val="{0000000A-FDCF-054C-B3CF-C2A2E5A2FDD1}"/>
            </c:ext>
          </c:extLst>
        </c:ser>
        <c:dLbls>
          <c:dLblPos val="inEnd"/>
          <c:showLegendKey val="0"/>
          <c:showVal val="0"/>
          <c:showCatName val="1"/>
          <c:showSerName val="0"/>
          <c:showPercent val="0"/>
          <c:showBubbleSize val="0"/>
          <c:showLeaderLines val="1"/>
        </c:dLbls>
      </c:pie3D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s-CO"/>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gradFill flip="none" rotWithShape="1">
              <a:gsLst>
                <a:gs pos="29000">
                  <a:schemeClr val="bg1"/>
                </a:gs>
                <a:gs pos="57000">
                  <a:schemeClr val="accent6">
                    <a:lumMod val="95000"/>
                    <a:lumOff val="5000"/>
                  </a:schemeClr>
                </a:gs>
                <a:gs pos="100000">
                  <a:schemeClr val="accent6">
                    <a:lumMod val="60000"/>
                  </a:schemeClr>
                </a:gs>
              </a:gsLst>
              <a:path path="circle">
                <a:fillToRect l="50000" t="130000" r="50000" b="-30000"/>
              </a:path>
              <a:tileRect/>
            </a:gradFill>
            <a:ln>
              <a:noFill/>
            </a:ln>
            <a:effectLst>
              <a:outerShdw blurRad="57150" dist="19050" dir="5400000" algn="ctr" rotWithShape="0">
                <a:srgbClr val="000000">
                  <a:alpha val="63000"/>
                </a:srgbClr>
              </a:outerShdw>
            </a:effectLst>
            <a:scene3d>
              <a:camera prst="orthographicFront">
                <a:rot lat="0" lon="0" rev="0"/>
              </a:camera>
              <a:lightRig rig="threePt" dir="t">
                <a:rot lat="0" lon="0" rev="1200000"/>
              </a:lightRig>
            </a:scene3d>
            <a:sp3d>
              <a:bevelT w="63500" h="25400"/>
            </a:sp3d>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pPr>
                <a:endParaRPr lang="es-CO"/>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INCUMPLI!$A$3:$A$6</c:f>
              <c:strCache>
                <c:ptCount val="4"/>
                <c:pt idx="0">
                  <c:v>RADICADOS EN OAJ</c:v>
                </c:pt>
                <c:pt idx="1">
                  <c:v>EN REVISIÓN DE LA DEE</c:v>
                </c:pt>
                <c:pt idx="2">
                  <c:v>EN FLUJO DE TRAMITE DEE</c:v>
                </c:pt>
                <c:pt idx="3">
                  <c:v>EN ACTUALIZACION DEE</c:v>
                </c:pt>
              </c:strCache>
            </c:strRef>
          </c:cat>
          <c:val>
            <c:numRef>
              <c:f>INCUMPLI!$B$3:$B$6</c:f>
              <c:numCache>
                <c:formatCode>General</c:formatCode>
                <c:ptCount val="4"/>
                <c:pt idx="0">
                  <c:v>59</c:v>
                </c:pt>
                <c:pt idx="1">
                  <c:v>15</c:v>
                </c:pt>
                <c:pt idx="2">
                  <c:v>10</c:v>
                </c:pt>
                <c:pt idx="3">
                  <c:v>16</c:v>
                </c:pt>
              </c:numCache>
            </c:numRef>
          </c:val>
          <c:extLst>
            <c:ext xmlns:c16="http://schemas.microsoft.com/office/drawing/2014/chart" uri="{C3380CC4-5D6E-409C-BE32-E72D297353CC}">
              <c16:uniqueId val="{00000000-B98F-5647-B76D-1DD7C40ECA3C}"/>
            </c:ext>
          </c:extLst>
        </c:ser>
        <c:dLbls>
          <c:dLblPos val="inEnd"/>
          <c:showLegendKey val="0"/>
          <c:showVal val="1"/>
          <c:showCatName val="0"/>
          <c:showSerName val="0"/>
          <c:showPercent val="0"/>
          <c:showBubbleSize val="0"/>
        </c:dLbls>
        <c:gapWidth val="100"/>
        <c:overlap val="-24"/>
        <c:axId val="1943880159"/>
        <c:axId val="1943881871"/>
      </c:barChart>
      <c:catAx>
        <c:axId val="1943880159"/>
        <c:scaling>
          <c:orientation val="minMax"/>
        </c:scaling>
        <c:delete val="0"/>
        <c:axPos val="b"/>
        <c:numFmt formatCode="General"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pPr>
            <a:endParaRPr lang="es-CO"/>
          </a:p>
        </c:txPr>
        <c:crossAx val="1943881871"/>
        <c:crosses val="autoZero"/>
        <c:auto val="1"/>
        <c:lblAlgn val="ctr"/>
        <c:lblOffset val="100"/>
        <c:noMultiLvlLbl val="0"/>
      </c:catAx>
      <c:valAx>
        <c:axId val="194388187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200" b="1" i="0" u="none" strike="noStrike"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pPr>
            <a:endParaRPr lang="es-CO"/>
          </a:p>
        </c:txPr>
        <c:crossAx val="194388015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cap="none" spc="20" baseline="0">
              <a:solidFill>
                <a:schemeClr val="tx1">
                  <a:lumMod val="50000"/>
                  <a:lumOff val="50000"/>
                </a:schemeClr>
              </a:solidFill>
              <a:latin typeface="+mn-lt"/>
              <a:ea typeface="+mn-ea"/>
              <a:cs typeface="+mn-cs"/>
            </a:defRPr>
          </a:pPr>
          <a:endParaRPr lang="es-CO"/>
        </a:p>
      </c:txPr>
    </c:title>
    <c:autoTitleDeleted val="0"/>
    <c:plotArea>
      <c:layout/>
      <c:barChart>
        <c:barDir val="col"/>
        <c:grouping val="stacked"/>
        <c:varyColors val="0"/>
        <c:ser>
          <c:idx val="0"/>
          <c:order val="0"/>
          <c:tx>
            <c:strRef>
              <c:f>Hoja1!$B$3</c:f>
              <c:strCache>
                <c:ptCount val="1"/>
              </c:strCache>
            </c:strRef>
          </c:tx>
          <c:spPr>
            <a:gradFill flip="none" rotWithShape="1">
              <a:gsLst>
                <a:gs pos="0">
                  <a:srgbClr val="FFC000">
                    <a:lumMod val="84000"/>
                    <a:lumOff val="16000"/>
                  </a:srgbClr>
                </a:gs>
                <a:gs pos="47000">
                  <a:schemeClr val="accent6">
                    <a:lumMod val="45000"/>
                    <a:lumOff val="55000"/>
                  </a:schemeClr>
                </a:gs>
                <a:gs pos="86000">
                  <a:schemeClr val="bg1"/>
                </a:gs>
                <a:gs pos="100000">
                  <a:schemeClr val="bg1"/>
                </a:gs>
              </a:gsLst>
              <a:path path="circle">
                <a:fillToRect l="100000" t="100000"/>
              </a:path>
              <a:tileRect r="-100000" b="-100000"/>
            </a:gradFill>
            <a:ln w="9525" cap="flat" cmpd="sng" algn="ctr">
              <a:no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pPr>
                <a:endParaRPr lang="es-C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Hoja1!$A$4:$A$10</c:f>
              <c:strCache>
                <c:ptCount val="7"/>
                <c:pt idx="1">
                  <c:v>OCTUBRE </c:v>
                </c:pt>
                <c:pt idx="2">
                  <c:v>NOVIEMBRE </c:v>
                </c:pt>
                <c:pt idx="3">
                  <c:v>DICIEMBRE </c:v>
                </c:pt>
                <c:pt idx="4">
                  <c:v>ENERO </c:v>
                </c:pt>
                <c:pt idx="5">
                  <c:v>FEBRERO </c:v>
                </c:pt>
                <c:pt idx="6">
                  <c:v>MARZO </c:v>
                </c:pt>
              </c:strCache>
            </c:strRef>
          </c:cat>
          <c:val>
            <c:numRef>
              <c:f>Hoja1!$B$4:$B$10</c:f>
              <c:numCache>
                <c:formatCode>General</c:formatCode>
                <c:ptCount val="7"/>
                <c:pt idx="1">
                  <c:v>271</c:v>
                </c:pt>
                <c:pt idx="2">
                  <c:v>284</c:v>
                </c:pt>
                <c:pt idx="3">
                  <c:v>151</c:v>
                </c:pt>
                <c:pt idx="4">
                  <c:v>214</c:v>
                </c:pt>
                <c:pt idx="5">
                  <c:v>150</c:v>
                </c:pt>
                <c:pt idx="6">
                  <c:v>261</c:v>
                </c:pt>
              </c:numCache>
            </c:numRef>
          </c:val>
          <c:extLst>
            <c:ext xmlns:c16="http://schemas.microsoft.com/office/drawing/2014/chart" uri="{C3380CC4-5D6E-409C-BE32-E72D297353CC}">
              <c16:uniqueId val="{00000000-C804-6643-A2A2-685FFED79C29}"/>
            </c:ext>
          </c:extLst>
        </c:ser>
        <c:dLbls>
          <c:dLblPos val="inEnd"/>
          <c:showLegendKey val="0"/>
          <c:showVal val="1"/>
          <c:showCatName val="0"/>
          <c:showSerName val="0"/>
          <c:showPercent val="0"/>
          <c:showBubbleSize val="0"/>
        </c:dLbls>
        <c:gapWidth val="27"/>
        <c:overlap val="100"/>
        <c:axId val="950185104"/>
        <c:axId val="996109503"/>
      </c:barChart>
      <c:catAx>
        <c:axId val="950185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1" i="0" u="none" strike="noStrike"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pPr>
            <a:endParaRPr lang="es-CO"/>
          </a:p>
        </c:txPr>
        <c:crossAx val="996109503"/>
        <c:crosses val="autoZero"/>
        <c:auto val="1"/>
        <c:lblAlgn val="ctr"/>
        <c:lblOffset val="100"/>
        <c:noMultiLvlLbl val="0"/>
      </c:catAx>
      <c:valAx>
        <c:axId val="9961095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pPr>
            <a:endParaRPr lang="es-CO"/>
          </a:p>
        </c:txPr>
        <c:crossAx val="95018510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stacked"/>
        <c:varyColors val="0"/>
        <c:dLbls>
          <c:dLblPos val="inEnd"/>
          <c:showLegendKey val="0"/>
          <c:showVal val="1"/>
          <c:showCatName val="0"/>
          <c:showSerName val="0"/>
          <c:showPercent val="0"/>
          <c:showBubbleSize val="0"/>
        </c:dLbls>
        <c:gapWidth val="27"/>
        <c:overlap val="100"/>
        <c:axId val="950185104"/>
        <c:axId val="996109503"/>
      </c:barChart>
      <c:catAx>
        <c:axId val="95018510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1" i="0" u="none" strike="noStrike"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pPr>
            <a:endParaRPr lang="es-CO"/>
          </a:p>
        </c:txPr>
        <c:crossAx val="996109503"/>
        <c:crosses val="autoZero"/>
        <c:auto val="1"/>
        <c:lblAlgn val="ctr"/>
        <c:lblOffset val="100"/>
        <c:noMultiLvlLbl val="0"/>
      </c:catAx>
      <c:valAx>
        <c:axId val="996109503"/>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pPr>
            <a:endParaRPr lang="es-CO"/>
          </a:p>
        </c:txPr>
        <c:crossAx val="950185104"/>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DERECHOS</a:t>
            </a:r>
            <a:r>
              <a:rPr lang="es-CO" b="1" baseline="0">
                <a:solidFill>
                  <a:schemeClr val="tx1"/>
                </a:solidFill>
                <a:latin typeface="Verdana" panose="020B0604030504040204" pitchFamily="34" charset="0"/>
                <a:ea typeface="Verdana" panose="020B0604030504040204" pitchFamily="34" charset="0"/>
                <a:cs typeface="Verdana" panose="020B0604030504040204" pitchFamily="34" charset="0"/>
              </a:rPr>
              <a:t> DE PETICION</a:t>
            </a:r>
            <a:endParaRPr lang="es-CO" b="1">
              <a:solidFill>
                <a:schemeClr val="tx1"/>
              </a:solidFill>
              <a:latin typeface="Verdana" panose="020B0604030504040204" pitchFamily="34" charset="0"/>
              <a:ea typeface="Verdana" panose="020B0604030504040204" pitchFamily="34" charset="0"/>
              <a:cs typeface="Verdana" panose="020B0604030504040204" pitchFamily="34" charset="0"/>
            </a:endParaRPr>
          </a:p>
        </c:rich>
      </c:tx>
      <c:overlay val="0"/>
      <c:spPr>
        <a:noFill/>
        <a:ln>
          <a:noFill/>
        </a:ln>
        <a:effectLst/>
      </c:spPr>
      <c:txPr>
        <a:bodyPr rot="0" spcFirstLastPara="1" vertOverflow="ellipsis" vert="horz" wrap="square" anchor="ctr" anchorCtr="1"/>
        <a:lstStyle/>
        <a:p>
          <a:pPr>
            <a:defRPr sz="1600" b="1" i="0" u="none" strike="noStrike" kern="1200" cap="all" spc="120" normalizeH="0" baseline="0">
              <a:solidFill>
                <a:schemeClr val="tx1">
                  <a:lumMod val="65000"/>
                  <a:lumOff val="35000"/>
                </a:schemeClr>
              </a:solidFill>
              <a:latin typeface="+mn-lt"/>
              <a:ea typeface="+mn-ea"/>
              <a:cs typeface="+mn-cs"/>
            </a:defRPr>
          </a:pPr>
          <a:endParaRPr lang="es-CO"/>
        </a:p>
      </c:txPr>
    </c:title>
    <c:autoTitleDeleted val="0"/>
    <c:plotArea>
      <c:layout/>
      <c:barChart>
        <c:barDir val="col"/>
        <c:grouping val="stacked"/>
        <c:varyColors val="0"/>
        <c:ser>
          <c:idx val="0"/>
          <c:order val="0"/>
          <c:spPr>
            <a:gradFill flip="none" rotWithShape="1">
              <a:gsLst>
                <a:gs pos="48000">
                  <a:schemeClr val="accent6">
                    <a:lumMod val="0"/>
                    <a:lumOff val="100000"/>
                  </a:schemeClr>
                </a:gs>
                <a:gs pos="24000">
                  <a:schemeClr val="accent6">
                    <a:lumMod val="0"/>
                    <a:lumOff val="100000"/>
                  </a:schemeClr>
                </a:gs>
                <a:gs pos="77000">
                  <a:srgbClr val="FFC000"/>
                </a:gs>
                <a:gs pos="100000">
                  <a:schemeClr val="accent6">
                    <a:lumMod val="100000"/>
                  </a:schemeClr>
                </a:gs>
              </a:gsLst>
              <a:path path="circle">
                <a:fillToRect l="50000" t="-80000" r="50000" b="180000"/>
              </a:path>
              <a:tileRect/>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600" b="1" i="0" u="none" strike="noStrike"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pPr>
                <a:endParaRPr lang="es-CO"/>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'Hoja1 (2)'!$A$7:$A$10</c:f>
              <c:strCache>
                <c:ptCount val="4"/>
                <c:pt idx="0">
                  <c:v>DICIEMBRE </c:v>
                </c:pt>
                <c:pt idx="1">
                  <c:v>ENERO </c:v>
                </c:pt>
                <c:pt idx="2">
                  <c:v>FEBRERO </c:v>
                </c:pt>
                <c:pt idx="3">
                  <c:v>MARZO </c:v>
                </c:pt>
              </c:strCache>
            </c:strRef>
          </c:cat>
          <c:val>
            <c:numRef>
              <c:f>'Hoja1 (2)'!$B$7:$B$10</c:f>
              <c:numCache>
                <c:formatCode>General</c:formatCode>
                <c:ptCount val="4"/>
                <c:pt idx="0">
                  <c:v>31</c:v>
                </c:pt>
                <c:pt idx="1">
                  <c:v>9</c:v>
                </c:pt>
                <c:pt idx="2">
                  <c:v>53</c:v>
                </c:pt>
                <c:pt idx="3">
                  <c:v>28</c:v>
                </c:pt>
              </c:numCache>
            </c:numRef>
          </c:val>
          <c:extLst>
            <c:ext xmlns:c16="http://schemas.microsoft.com/office/drawing/2014/chart" uri="{C3380CC4-5D6E-409C-BE32-E72D297353CC}">
              <c16:uniqueId val="{00000000-F2C9-324E-8647-16068DE6A06C}"/>
            </c:ext>
          </c:extLst>
        </c:ser>
        <c:dLbls>
          <c:dLblPos val="ctr"/>
          <c:showLegendKey val="0"/>
          <c:showVal val="1"/>
          <c:showCatName val="0"/>
          <c:showSerName val="0"/>
          <c:showPercent val="0"/>
          <c:showBubbleSize val="0"/>
        </c:dLbls>
        <c:gapWidth val="79"/>
        <c:overlap val="100"/>
        <c:axId val="849436639"/>
        <c:axId val="849438351"/>
      </c:barChart>
      <c:catAx>
        <c:axId val="849436639"/>
        <c:scaling>
          <c:orientation val="minMax"/>
        </c:scaling>
        <c:delete val="0"/>
        <c:axPos val="b"/>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cap="all" spc="120" normalizeH="0" baseline="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defRPr>
            </a:pPr>
            <a:endParaRPr lang="es-CO"/>
          </a:p>
        </c:txPr>
        <c:crossAx val="849438351"/>
        <c:crosses val="autoZero"/>
        <c:auto val="1"/>
        <c:lblAlgn val="ctr"/>
        <c:lblOffset val="100"/>
        <c:noMultiLvlLbl val="0"/>
      </c:catAx>
      <c:valAx>
        <c:axId val="849438351"/>
        <c:scaling>
          <c:orientation val="minMax"/>
        </c:scaling>
        <c:delete val="1"/>
        <c:axPos val="l"/>
        <c:numFmt formatCode="General" sourceLinked="1"/>
        <c:majorTickMark val="none"/>
        <c:minorTickMark val="none"/>
        <c:tickLblPos val="nextTo"/>
        <c:crossAx val="849436639"/>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s-CO"/>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 dir="row">Hoja1!$A$6:$A$12</cx:f>
        <cx:lvl ptCount="7">
          <cx:pt idx="0">ESPECIAL </cx:pt>
          <cx:pt idx="1">AUDIENCIAS PUBLICAS </cx:pt>
          <cx:pt idx="2">ASES</cx:pt>
          <cx:pt idx="3">PRONE</cx:pt>
          <cx:pt idx="4">PGN</cx:pt>
          <cx:pt idx="5">FAZNI</cx:pt>
          <cx:pt idx="6">FAER </cx:pt>
        </cx:lvl>
      </cx:strDim>
      <cx:numDim type="val">
        <cx:f dir="row">Hoja1!$B$6:$B$12</cx:f>
        <cx:lvl ptCount="7" formatCode="General">
          <cx:pt idx="0">4</cx:pt>
          <cx:pt idx="1">1</cx:pt>
          <cx:pt idx="2">3</cx:pt>
          <cx:pt idx="3">100</cx:pt>
          <cx:pt idx="4">3</cx:pt>
          <cx:pt idx="5">57</cx:pt>
          <cx:pt idx="6">152</cx:pt>
        </cx:lvl>
      </cx:numDim>
    </cx:data>
  </cx:chartData>
  <cx:chart>
    <cx:title pos="t" align="ctr" overlay="0">
      <cx:tx>
        <cx:txData>
          <cx:v/>
        </cx:txData>
      </cx:tx>
      <cx:txPr>
        <a:bodyPr rot="0" spcFirstLastPara="1" vertOverflow="ellipsis" vert="horz" wrap="square" lIns="38100" tIns="19050" rIns="38100" bIns="19050" anchor="ctr" anchorCtr="1" compatLnSpc="0"/>
        <a:lstStyle/>
        <a:p>
          <a:pPr algn="ctr" rtl="0">
            <a:defRPr sz="2128" b="1" i="0" u="none" strike="noStrike" kern="1200" cap="all" baseline="0">
              <a:solidFill>
                <a:prstClr val="black">
                  <a:lumMod val="65000"/>
                  <a:lumOff val="35000"/>
                </a:prstClr>
              </a:solidFill>
              <a:latin typeface="+mn-lt"/>
              <a:ea typeface="+mn-ea"/>
              <a:cs typeface="+mn-cs"/>
            </a:defRPr>
          </a:pPr>
          <a:endParaRPr kumimoji="0" lang="es-CO" sz="1600" b="1" i="0" u="none" strike="noStrike" kern="1200" cap="all" spc="0" normalizeH="0" baseline="0" noProof="0">
            <a:ln>
              <a:noFill/>
            </a:ln>
            <a:solidFill>
              <a:prstClr val="black">
                <a:lumMod val="65000"/>
                <a:lumOff val="35000"/>
              </a:prstClr>
            </a:solidFill>
            <a:effectLst/>
            <a:uLnTx/>
            <a:uFillTx/>
            <a:latin typeface="Calibri"/>
          </a:endParaRPr>
        </a:p>
      </cx:txPr>
    </cx:title>
    <cx:plotArea>
      <cx:plotAreaRegion>
        <cx:plotSurface>
          <cx:spPr>
            <a:ln>
              <a:noFill/>
            </a:ln>
            <a:effectLst>
              <a:outerShdw blurRad="50800" dist="50800" dir="5400000" algn="ctr" rotWithShape="0">
                <a:schemeClr val="bg1"/>
              </a:outerShdw>
            </a:effectLst>
          </cx:spPr>
        </cx:plotSurface>
        <cx:series layoutId="clusteredColumn" uniqueId="{D160AF11-3975-874B-A926-D6B797EF2419}">
          <cx:spPr>
            <a:gradFill flip="none" rotWithShape="1">
              <a:gsLst>
                <a:gs pos="0">
                  <a:schemeClr val="accent6">
                    <a:lumMod val="67000"/>
                  </a:schemeClr>
                </a:gs>
                <a:gs pos="48000">
                  <a:schemeClr val="accent6">
                    <a:lumMod val="97000"/>
                    <a:lumOff val="3000"/>
                  </a:schemeClr>
                </a:gs>
                <a:gs pos="100000">
                  <a:schemeClr val="accent6">
                    <a:lumMod val="60000"/>
                    <a:lumOff val="40000"/>
                  </a:schemeClr>
                </a:gs>
              </a:gsLst>
              <a:lin ang="16200000" scaled="1"/>
              <a:tileRect/>
            </a:gradFill>
          </cx:spPr>
          <cx:dataLabels pos="outEnd">
            <cx:spPr>
              <a:noFill/>
              <a:ln>
                <a:noFill/>
              </a:ln>
              <a:effectLst>
                <a:glow rad="228600">
                  <a:schemeClr val="accent2">
                    <a:satMod val="175000"/>
                    <a:alpha val="40000"/>
                  </a:schemeClr>
                </a:glow>
                <a:innerShdw blurRad="63500" dist="50800" dir="13500000">
                  <a:schemeClr val="bg1">
                    <a:alpha val="50000"/>
                  </a:schemeClr>
                </a:innerShdw>
              </a:effectLst>
            </cx:spPr>
            <cx:txPr>
              <a:bodyPr spcFirstLastPara="1" vertOverflow="ellipsis" horzOverflow="overflow" wrap="square" lIns="0" tIns="0" rIns="0" bIns="0" anchor="ctr" anchorCtr="1"/>
              <a:lstStyle/>
              <a:p>
                <a:pPr algn="ctr" rtl="0">
                  <a:defRPr sz="1400">
                    <a:solidFill>
                      <a:schemeClr val="tx1"/>
                    </a:solidFill>
                  </a:defRPr>
                </a:pPr>
                <a:endParaRPr lang="es-MX" sz="1400" b="1" i="0" u="none" strike="noStrike" kern="1200" spc="0" baseline="0">
                  <a:solidFill>
                    <a:schemeClr val="tx1"/>
                  </a:solidFill>
                  <a:latin typeface="Calibri"/>
                </a:endParaRPr>
              </a:p>
            </cx:txPr>
            <cx:visibility seriesName="0" categoryName="0" value="1"/>
            <cx:dataLabel idx="0">
              <cx:spPr>
                <a:solidFill>
                  <a:schemeClr val="lt1"/>
                </a:solidFill>
                <a:ln w="25400" cap="flat" cmpd="sng" algn="ctr">
                  <a:noFill/>
                  <a:prstDash val="solid"/>
                </a:ln>
                <a:effectLst/>
              </cx:spPr>
              <cx:txPr>
                <a:bodyPr spcFirstLastPara="1" vertOverflow="ellipsis" horzOverflow="overflow" wrap="square" lIns="0" tIns="0" rIns="0" bIns="0" anchor="ctr" anchorCtr="1"/>
                <a:lstStyle/>
                <a:p>
                  <a:pPr algn="ctr" rtl="0">
                    <a:defRPr sz="1600"/>
                  </a:pPr>
                  <a:r>
                    <a:rPr lang="es-MX" sz="1600" b="1" i="0" u="none" strike="noStrike" kern="1200" spc="0" baseline="0">
                      <a:solidFill>
                        <a:schemeClr val="tx1"/>
                      </a:solidFill>
                      <a:latin typeface="Calibri"/>
                    </a:rPr>
                    <a:t>152</a:t>
                  </a:r>
                </a:p>
              </cx:txPr>
              <cx:visibility seriesName="0" categoryName="0" value="1"/>
            </cx:dataLabel>
            <cx:dataLabel idx="1">
              <cx:spPr>
                <a:solidFill>
                  <a:schemeClr val="lt1"/>
                </a:solidFill>
                <a:ln w="25400" cap="flat" cmpd="sng" algn="ctr">
                  <a:noFill/>
                  <a:prstDash val="solid"/>
                </a:ln>
                <a:effectLst/>
              </cx:spPr>
              <cx:txPr>
                <a:bodyPr spcFirstLastPara="1" vertOverflow="ellipsis" horzOverflow="overflow" wrap="square" lIns="0" tIns="0" rIns="0" bIns="0" anchor="ctr" anchorCtr="1"/>
                <a:lstStyle/>
                <a:p>
                  <a:pPr algn="ctr" rtl="0">
                    <a:defRPr sz="1600"/>
                  </a:pPr>
                  <a:r>
                    <a:rPr lang="es-MX" sz="1600" b="1" i="0" u="none" strike="noStrike" kern="1200" spc="0" baseline="0">
                      <a:solidFill>
                        <a:schemeClr val="tx1"/>
                      </a:solidFill>
                      <a:latin typeface="Calibri"/>
                    </a:rPr>
                    <a:t>100</a:t>
                  </a:r>
                </a:p>
              </cx:txPr>
              <cx:visibility seriesName="0" categoryName="0" value="1"/>
            </cx:dataLabel>
            <cx:dataLabel idx="2">
              <cx:spPr>
                <a:solidFill>
                  <a:schemeClr val="lt1"/>
                </a:solidFill>
                <a:ln w="25400" cap="flat" cmpd="sng" algn="ctr">
                  <a:noFill/>
                  <a:prstDash val="solid"/>
                </a:ln>
                <a:effectLst/>
              </cx:spPr>
              <cx:txPr>
                <a:bodyPr spcFirstLastPara="1" vertOverflow="ellipsis" horzOverflow="overflow" wrap="square" lIns="0" tIns="0" rIns="0" bIns="0" anchor="ctr" anchorCtr="1"/>
                <a:lstStyle/>
                <a:p>
                  <a:pPr algn="ctr" rtl="0">
                    <a:defRPr sz="1600"/>
                  </a:pPr>
                  <a:r>
                    <a:rPr lang="es-MX" sz="1600" b="1" i="0" u="none" strike="noStrike" kern="1200" spc="0" baseline="0">
                      <a:solidFill>
                        <a:schemeClr val="tx1"/>
                      </a:solidFill>
                      <a:latin typeface="Calibri"/>
                    </a:rPr>
                    <a:t>57</a:t>
                  </a:r>
                </a:p>
              </cx:txPr>
              <cx:visibility seriesName="0" categoryName="0" value="1"/>
            </cx:dataLabel>
            <cx:dataLabel idx="3" pos="outEnd">
              <cx:numFmt formatCode="General" sourceLinked="0"/>
              <cx:spPr>
                <a:solidFill>
                  <a:schemeClr val="lt1"/>
                </a:solidFill>
                <a:ln w="25400" cap="flat" cmpd="sng" algn="ctr">
                  <a:noFill/>
                  <a:prstDash val="solid"/>
                </a:ln>
                <a:effectLst/>
              </cx:spPr>
              <cx:txPr>
                <a:bodyPr spcFirstLastPara="1" vertOverflow="ellipsis" horzOverflow="overflow" wrap="square" lIns="0" tIns="0" rIns="0" bIns="0" anchor="ctr" anchorCtr="1"/>
                <a:lstStyle/>
                <a:p>
                  <a:pPr algn="ctr" rtl="0">
                    <a:defRPr sz="1600"/>
                  </a:pPr>
                  <a:r>
                    <a:rPr lang="es-MX" sz="1600" b="1" i="0" u="none" strike="noStrike" kern="1200" spc="0" baseline="0">
                      <a:solidFill>
                        <a:schemeClr val="tx1"/>
                      </a:solidFill>
                      <a:latin typeface="Calibri"/>
                    </a:rPr>
                    <a:t>4</a:t>
                  </a:r>
                </a:p>
              </cx:txPr>
              <cx:visibility seriesName="0" categoryName="0" value="1"/>
            </cx:dataLabel>
            <cx:dataLabel idx="4">
              <cx:spPr>
                <a:solidFill>
                  <a:schemeClr val="lt1"/>
                </a:solidFill>
                <a:ln w="25400" cap="flat" cmpd="sng" algn="ctr">
                  <a:noFill/>
                  <a:prstDash val="solid"/>
                </a:ln>
                <a:effectLst/>
              </cx:spPr>
              <cx:txPr>
                <a:bodyPr spcFirstLastPara="1" vertOverflow="ellipsis" horzOverflow="overflow" wrap="square" lIns="0" tIns="0" rIns="0" bIns="0" anchor="ctr" anchorCtr="1"/>
                <a:lstStyle/>
                <a:p>
                  <a:pPr algn="ctr" rtl="0">
                    <a:defRPr sz="1600"/>
                  </a:pPr>
                  <a:r>
                    <a:rPr lang="es-MX" sz="1600" b="1" i="0" u="none" strike="noStrike" kern="1200" spc="0" baseline="0">
                      <a:solidFill>
                        <a:schemeClr val="tx1"/>
                      </a:solidFill>
                      <a:latin typeface="Calibri"/>
                    </a:rPr>
                    <a:t>3</a:t>
                  </a:r>
                </a:p>
              </cx:txPr>
              <cx:visibility seriesName="0" categoryName="0" value="1"/>
            </cx:dataLabel>
            <cx:dataLabel idx="5">
              <cx:spPr>
                <a:solidFill>
                  <a:schemeClr val="lt1"/>
                </a:solidFill>
                <a:ln w="25400" cap="flat" cmpd="sng" algn="ctr">
                  <a:noFill/>
                  <a:prstDash val="solid"/>
                </a:ln>
                <a:effectLst/>
              </cx:spPr>
              <cx:txPr>
                <a:bodyPr spcFirstLastPara="1" vertOverflow="ellipsis" horzOverflow="overflow" wrap="square" lIns="0" tIns="0" rIns="0" bIns="0" anchor="ctr" anchorCtr="1"/>
                <a:lstStyle/>
                <a:p>
                  <a:pPr algn="ctr" rtl="0">
                    <a:defRPr sz="1600"/>
                  </a:pPr>
                  <a:r>
                    <a:rPr lang="es-MX" sz="1600" b="1" i="0" u="none" strike="noStrike" kern="1200" spc="0" baseline="0">
                      <a:solidFill>
                        <a:schemeClr val="tx1"/>
                      </a:solidFill>
                      <a:latin typeface="Calibri"/>
                    </a:rPr>
                    <a:t>3</a:t>
                  </a:r>
                </a:p>
              </cx:txPr>
              <cx:visibility seriesName="0" categoryName="0" value="1"/>
            </cx:dataLabel>
            <cx:dataLabel idx="6">
              <cx:spPr>
                <a:solidFill>
                  <a:schemeClr val="lt1"/>
                </a:solidFill>
                <a:ln w="25400" cap="flat" cmpd="sng" algn="ctr">
                  <a:noFill/>
                  <a:prstDash val="solid"/>
                </a:ln>
                <a:effectLst/>
              </cx:spPr>
              <cx:txPr>
                <a:bodyPr spcFirstLastPara="1" vertOverflow="ellipsis" horzOverflow="overflow" wrap="square" lIns="0" tIns="0" rIns="0" bIns="0" anchor="ctr" anchorCtr="1"/>
                <a:lstStyle/>
                <a:p>
                  <a:pPr algn="ctr" rtl="0">
                    <a:defRPr sz="1600"/>
                  </a:pPr>
                  <a:r>
                    <a:rPr lang="es-MX" sz="1600" b="1" i="0" u="none" strike="noStrike" kern="1200" spc="0" baseline="0">
                      <a:solidFill>
                        <a:schemeClr val="tx1"/>
                      </a:solidFill>
                      <a:latin typeface="Calibri"/>
                    </a:rPr>
                    <a:t>1</a:t>
                  </a:r>
                </a:p>
              </cx:txPr>
              <cx:visibility seriesName="0" categoryName="0" value="1"/>
            </cx:dataLabel>
          </cx:dataLabels>
          <cx:dataId val="0"/>
          <cx:layoutPr>
            <cx:aggregation/>
          </cx:layoutPr>
          <cx:axisId val="0"/>
        </cx:series>
        <cx:series layoutId="paretoLine" ownerIdx="0" uniqueId="{45A2185C-7EB9-3741-A897-5585C22FDFAA}">
          <cx:spPr>
            <a:ln>
              <a:noFill/>
            </a:ln>
            <a:effectLst>
              <a:outerShdw sx="1000" sy="1000" algn="ctr" rotWithShape="0">
                <a:schemeClr val="bg1"/>
              </a:outerShdw>
            </a:effectLst>
          </cx:spPr>
          <cx:axisId val="2"/>
        </cx:series>
      </cx:plotAreaRegion>
      <cx:axis id="0">
        <cx:valScaling/>
        <cx:tickLabels/>
        <cx:spPr>
          <a:effectLst>
            <a:innerShdw blurRad="63500" dist="50800" dir="18900000">
              <a:prstClr val="black">
                <a:alpha val="50000"/>
              </a:prstClr>
            </a:innerShdw>
          </a:effectLst>
        </cx:spPr>
        <cx:txPr>
          <a:bodyPr spcFirstLastPara="1" vertOverflow="ellipsis" horzOverflow="overflow" wrap="square" lIns="0" tIns="0" rIns="0" bIns="0" anchor="ctr" anchorCtr="1"/>
          <a:lstStyle/>
          <a:p>
            <a:pPr algn="ctr" rtl="0">
              <a:defRPr b="1">
                <a:latin typeface="Verdana" panose="020B0604030504040204" pitchFamily="34" charset="0"/>
                <a:ea typeface="Verdana" panose="020B0604030504040204" pitchFamily="34" charset="0"/>
                <a:cs typeface="Verdana" panose="020B0604030504040204" pitchFamily="34" charset="0"/>
              </a:defRPr>
            </a:pPr>
            <a:endParaRPr lang="es-MX" sz="1197" b="1" i="0" u="none" strike="noStrike" kern="1200" baseline="0">
              <a:solidFill>
                <a:prstClr val="black">
                  <a:lumMod val="65000"/>
                  <a:lumOff val="35000"/>
                </a:prstClr>
              </a:solidFill>
              <a:latin typeface="Verdana" panose="020B0604030504040204" pitchFamily="34" charset="0"/>
              <a:ea typeface="Verdana" panose="020B0604030504040204" pitchFamily="34" charset="0"/>
              <a:cs typeface="Verdana" panose="020B0604030504040204" pitchFamily="34" charset="0"/>
            </a:endParaRPr>
          </a:p>
        </cx:txPr>
      </cx:axis>
      <cx:axis id="1">
        <cx:catScaling/>
        <cx:tickLabels/>
        <cx:spPr>
          <a:ln w="22225">
            <a:solidFill>
              <a:schemeClr val="tx1">
                <a:alpha val="96000"/>
              </a:schemeClr>
            </a:solidFill>
          </a:ln>
        </cx:spPr>
        <cx:txPr>
          <a:bodyPr spcFirstLastPara="1" vertOverflow="ellipsis" horzOverflow="overflow" wrap="square" lIns="0" tIns="0" rIns="0" bIns="0" anchor="ctr" anchorCtr="1"/>
          <a:lstStyle/>
          <a:p>
            <a:pPr algn="ctr" rtl="0">
              <a:defRPr sz="900" b="1">
                <a:latin typeface="Verdana" panose="020B0604030504040204" pitchFamily="34" charset="0"/>
                <a:ea typeface="Verdana" panose="020B0604030504040204" pitchFamily="34" charset="0"/>
                <a:cs typeface="Verdana" panose="020B0604030504040204" pitchFamily="34" charset="0"/>
              </a:defRPr>
            </a:pPr>
            <a:endParaRPr lang="es-MX" sz="900" b="1" i="0" u="none" strike="noStrike" kern="1200" baseline="0">
              <a:solidFill>
                <a:prstClr val="black">
                  <a:lumMod val="65000"/>
                  <a:lumOff val="35000"/>
                </a:prstClr>
              </a:solidFill>
              <a:latin typeface="Verdana" panose="020B0604030504040204" pitchFamily="34" charset="0"/>
              <a:ea typeface="Verdana" panose="020B0604030504040204" pitchFamily="34" charset="0"/>
              <a:cs typeface="Verdana" panose="020B0604030504040204" pitchFamily="34" charset="0"/>
            </a:endParaRPr>
          </a:p>
        </cx:txPr>
      </cx:axis>
      <cx:axis id="2">
        <cx:valScaling max="1" min="0"/>
        <cx:units unit="percentage"/>
        <cx:tickLabels/>
        <cx:spPr>
          <a:ln>
            <a:solidFill>
              <a:schemeClr val="tx1"/>
            </a:solidFill>
          </a:ln>
        </cx:spPr>
        <cx:txPr>
          <a:bodyPr spcFirstLastPara="1" vertOverflow="ellipsis" horzOverflow="overflow" wrap="square" lIns="0" tIns="0" rIns="0" bIns="0" anchor="ctr" anchorCtr="1"/>
          <a:lstStyle/>
          <a:p>
            <a:pPr algn="ctr" rtl="0">
              <a:defRPr b="1">
                <a:latin typeface="Verdana" panose="020B0604030504040204" pitchFamily="34" charset="0"/>
                <a:ea typeface="Verdana" panose="020B0604030504040204" pitchFamily="34" charset="0"/>
                <a:cs typeface="Verdana" panose="020B0604030504040204" pitchFamily="34" charset="0"/>
              </a:defRPr>
            </a:pPr>
            <a:endParaRPr lang="es-MX" sz="1197" b="1" i="0" u="none" strike="noStrike" kern="1200" baseline="0">
              <a:solidFill>
                <a:prstClr val="black">
                  <a:lumMod val="65000"/>
                  <a:lumOff val="35000"/>
                </a:prstClr>
              </a:solidFill>
              <a:latin typeface="Verdana" panose="020B0604030504040204" pitchFamily="34" charset="0"/>
              <a:ea typeface="Verdana" panose="020B0604030504040204" pitchFamily="34" charset="0"/>
              <a:cs typeface="Verdana" panose="020B0604030504040204" pitchFamily="34" charset="0"/>
            </a:endParaRPr>
          </a:p>
        </cx:txPr>
      </cx:axis>
    </cx:plotArea>
  </cx:chart>
  <cx:spPr>
    <a:ln>
      <a:noFill/>
    </a:ln>
  </cx:spPr>
</cx:chartSpace>
</file>

<file path=ppt/charts/chartEx2.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Hoja1!$A$5:$A$12</cx:f>
        <cx:lvl ptCount="8">
          <cx:pt idx="0">ESTABILIDAD JURÍDICA</cx:pt>
          <cx:pt idx="1">ESPECIAL </cx:pt>
          <cx:pt idx="2">AUDIENCIAS PUBLICAS </cx:pt>
          <cx:pt idx="3">ASES</cx:pt>
          <cx:pt idx="4">PRONE</cx:pt>
          <cx:pt idx="5">PGN</cx:pt>
          <cx:pt idx="6">FAZNI</cx:pt>
          <cx:pt idx="7">FAER </cx:pt>
        </cx:lvl>
      </cx:strDim>
      <cx:numDim type="val">
        <cx:f>Hoja1!$B$5:$B$12</cx:f>
        <cx:lvl ptCount="8" formatCode="General">
          <cx:pt idx="0">4</cx:pt>
          <cx:pt idx="1">55</cx:pt>
          <cx:pt idx="2">1</cx:pt>
          <cx:pt idx="3">3</cx:pt>
          <cx:pt idx="4">901</cx:pt>
          <cx:pt idx="5">3</cx:pt>
          <cx:pt idx="6">260</cx:pt>
          <cx:pt idx="7">736</cx:pt>
        </cx:lvl>
      </cx:numDim>
    </cx:data>
  </cx:chartData>
  <cx:chart>
    <cx:title pos="t" align="ctr" overlay="0">
      <cx:txPr>
        <a:bodyPr spcFirstLastPara="1" vertOverflow="ellipsis" horzOverflow="overflow" wrap="square" lIns="0" tIns="0" rIns="0" bIns="0" anchor="ctr" anchorCtr="1"/>
        <a:lstStyle/>
        <a:p>
          <a:pPr algn="ctr" rtl="0">
            <a:defRPr/>
          </a:pPr>
          <a:endParaRPr lang="es-MX" sz="1800" b="1" i="0" u="none" strike="noStrike" baseline="0">
            <a:solidFill>
              <a:prstClr val="black">
                <a:lumMod val="75000"/>
                <a:lumOff val="25000"/>
              </a:prstClr>
            </a:solidFill>
            <a:latin typeface="Calibri"/>
          </a:endParaRPr>
        </a:p>
      </cx:txPr>
    </cx:title>
    <cx:plotArea>
      <cx:plotAreaRegion>
        <cx:series layoutId="clusteredColumn" uniqueId="{0E15CD98-1182-5641-8236-685D02B4D92C}">
          <cx:spPr>
            <a:gradFill flip="none" rotWithShape="1">
              <a:gsLst>
                <a:gs pos="0">
                  <a:schemeClr val="accent6">
                    <a:lumMod val="40000"/>
                    <a:lumOff val="60000"/>
                  </a:schemeClr>
                </a:gs>
                <a:gs pos="70000">
                  <a:schemeClr val="accent6">
                    <a:lumMod val="95000"/>
                    <a:lumOff val="5000"/>
                  </a:schemeClr>
                </a:gs>
                <a:gs pos="100000">
                  <a:schemeClr val="accent6">
                    <a:lumMod val="60000"/>
                  </a:schemeClr>
                </a:gs>
              </a:gsLst>
              <a:path path="circle">
                <a:fillToRect l="50000" t="130000" r="50000" b="-30000"/>
              </a:path>
              <a:tileRect/>
            </a:gradFill>
            <a:ln cmpd="sng">
              <a:gradFill flip="none" rotWithShape="1">
                <a:gsLst>
                  <a:gs pos="74000">
                    <a:schemeClr val="tx1"/>
                  </a:gs>
                  <a:gs pos="75000">
                    <a:schemeClr val="accent1">
                      <a:lumMod val="95000"/>
                      <a:lumOff val="5000"/>
                    </a:schemeClr>
                  </a:gs>
                  <a:gs pos="100000">
                    <a:schemeClr val="accent1">
                      <a:lumMod val="60000"/>
                    </a:schemeClr>
                  </a:gs>
                </a:gsLst>
                <a:path path="circle">
                  <a:fillToRect l="50000" t="130000" r="50000" b="-30000"/>
                </a:path>
                <a:tileRect/>
              </a:gradFill>
            </a:ln>
          </cx:spPr>
          <cx:dataPt idx="0"/>
          <cx:dataLabels pos="inEnd">
            <cx:txPr>
              <a:bodyPr spcFirstLastPara="1" vertOverflow="ellipsis" horzOverflow="overflow" wrap="square" lIns="0" tIns="0" rIns="0" bIns="0" anchor="ctr" anchorCtr="1"/>
              <a:lstStyle/>
              <a:p>
                <a:pPr algn="ctr" rtl="0">
                  <a:defRPr b="1">
                    <a:solidFill>
                      <a:schemeClr val="tx1"/>
                    </a:solidFill>
                    <a:latin typeface="Verdana" panose="020B0604030504040204" pitchFamily="34" charset="0"/>
                    <a:ea typeface="Verdana" panose="020B0604030504040204" pitchFamily="34" charset="0"/>
                    <a:cs typeface="Verdana" panose="020B0604030504040204" pitchFamily="34" charset="0"/>
                  </a:defRPr>
                </a:pPr>
                <a:endParaRPr lang="es-MX" sz="1197" b="1" i="0" u="none" strike="noStrike" baseline="0">
                  <a:solidFill>
                    <a:schemeClr val="tx1"/>
                  </a:solidFill>
                  <a:latin typeface="Verdana" panose="020B0604030504040204" pitchFamily="34" charset="0"/>
                  <a:ea typeface="Verdana" panose="020B0604030504040204" pitchFamily="34" charset="0"/>
                  <a:cs typeface="Verdana" panose="020B0604030504040204" pitchFamily="34" charset="0"/>
                </a:endParaRPr>
              </a:p>
            </cx:txPr>
            <cx:visibility seriesName="0" categoryName="0" value="1"/>
          </cx:dataLabels>
          <cx:dataId val="0"/>
          <cx:layoutPr>
            <cx:aggregation/>
          </cx:layoutPr>
          <cx:axisId val="1"/>
        </cx:series>
        <cx:series layoutId="paretoLine" ownerIdx="0" uniqueId="{3E7C8DF6-36AF-A040-A6A8-2307835171E1}">
          <cx:spPr>
            <a:ln>
              <a:noFill/>
            </a:ln>
          </cx:spPr>
          <cx:axisId val="2"/>
        </cx:series>
      </cx:plotAreaRegion>
      <cx:axis id="0">
        <cx:catScaling gapWidth="0"/>
        <cx:tickLabels/>
        <cx:txPr>
          <a:bodyPr spcFirstLastPara="1" vertOverflow="ellipsis" horzOverflow="overflow" wrap="square" lIns="0" tIns="0" rIns="0" bIns="0" anchor="ctr" anchorCtr="1"/>
          <a:lstStyle/>
          <a:p>
            <a:pPr algn="ctr" rtl="0">
              <a:defRPr sz="900" b="1">
                <a:latin typeface="Verdana" panose="020B0604030504040204" pitchFamily="34" charset="0"/>
                <a:ea typeface="Verdana" panose="020B0604030504040204" pitchFamily="34" charset="0"/>
                <a:cs typeface="Verdana" panose="020B0604030504040204" pitchFamily="34" charset="0"/>
              </a:defRPr>
            </a:pPr>
            <a:endParaRPr lang="es-MX" sz="900" b="1" i="0" u="none" strike="noStrike" baseline="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cx:txPr>
      </cx:axis>
      <cx:axis id="1" hidden="1">
        <cx:valScaling/>
        <cx:majorGridlines/>
        <cx:tickLabels/>
      </cx:axis>
      <cx:axis id="2">
        <cx:valScaling max="1" min="0"/>
        <cx:units unit="percentage"/>
        <cx:tickLabels/>
        <cx:txPr>
          <a:bodyPr spcFirstLastPara="1" vertOverflow="ellipsis" horzOverflow="overflow" wrap="square" lIns="0" tIns="0" rIns="0" bIns="0" anchor="ctr" anchorCtr="1"/>
          <a:lstStyle/>
          <a:p>
            <a:pPr algn="ctr" rtl="0">
              <a:defRPr sz="900" b="1">
                <a:latin typeface="Verdana" panose="020B0604030504040204" pitchFamily="34" charset="0"/>
                <a:ea typeface="Verdana" panose="020B0604030504040204" pitchFamily="34" charset="0"/>
                <a:cs typeface="Verdana" panose="020B0604030504040204" pitchFamily="34" charset="0"/>
              </a:defRPr>
            </a:pPr>
            <a:endParaRPr lang="es-MX" sz="900" b="1" i="0" u="none" strike="noStrike" baseline="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cx:txPr>
      </cx:axis>
    </cx:plotArea>
  </cx:chart>
  <cx:spPr>
    <a:ln>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effectLst>
      <a:innerShdw blurRad="63500" dist="50800" dir="13500000">
        <a:prstClr val="black">
          <a:alpha val="50000"/>
        </a:prstClr>
      </a:innerShdw>
    </a:effectLst>
  </cx:spPr>
</cx:chartSpace>
</file>

<file path=ppt/charts/colors1.xml><?xml version="1.0" encoding="utf-8"?>
<cs:colorStyle xmlns:cs="http://schemas.microsoft.com/office/drawing/2012/chartStyle" xmlns:a="http://schemas.openxmlformats.org/drawingml/2006/main" meth="withinLinear" id="19">
  <a:schemeClr val="accent6"/>
</cs:colorStyle>
</file>

<file path=ppt/charts/colors2.xml><?xml version="1.0" encoding="utf-8"?>
<cs:colorStyle xmlns:cs="http://schemas.microsoft.com/office/drawing/2012/chartStyle" xmlns:a="http://schemas.openxmlformats.org/drawingml/2006/main" meth="withinLinear" id="19">
  <a:schemeClr val="accent6"/>
</cs:colorStyle>
</file>

<file path=ppt/charts/colors3.xml><?xml version="1.0" encoding="utf-8"?>
<cs:colorStyle xmlns:cs="http://schemas.microsoft.com/office/drawing/2012/chartStyle" xmlns:a="http://schemas.openxmlformats.org/drawingml/2006/main" meth="withinLinearReversed" id="26">
  <a:schemeClr val="accent6"/>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9">
  <a:schemeClr val="accent6"/>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6">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2.xml><?xml version="1.0" encoding="utf-8"?>
<cs:chartStyle xmlns:cs="http://schemas.microsoft.com/office/drawing/2012/chartStyle" xmlns:a="http://schemas.openxmlformats.org/drawingml/2006/main" id="345">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3.xml><?xml version="1.0" encoding="utf-8"?>
<cs:chartStyle xmlns:cs="http://schemas.microsoft.com/office/drawing/2012/chartStyle" xmlns:a="http://schemas.openxmlformats.org/drawingml/2006/main" id="259">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cs:styleClr val="auto"/>
    </cs:fontRef>
    <cs:defRPr sz="1330" b="1" i="0" u="none" strike="noStrike" kern="1200" spc="0" baseline="0"/>
  </cs:dataLabel>
  <cs:dataLabelCallout>
    <cs:lnRef idx="0">
      <cs:styleClr val="auto"/>
    </cs:lnRef>
    <cs:fillRef idx="0"/>
    <cs:effectRef idx="0"/>
    <cs:fontRef idx="minor">
      <cs:styleClr val="auto"/>
    </cs:fontRef>
    <cs:spPr>
      <a:solidFill>
        <a:schemeClr val="lt1"/>
      </a:solidFill>
      <a:ln>
        <a:solidFill>
          <a:schemeClr val="phClr"/>
        </a:solidFill>
      </a:ln>
    </cs:spPr>
    <cs:defRPr sz="133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a:effectLst>
        <a:outerShdw blurRad="63500" sx="102000" sy="102000" algn="ctr" rotWithShape="0">
          <a:prstClr val="black">
            <a:alpha val="20000"/>
          </a:prstClr>
        </a:outerShdw>
      </a:effectLst>
    </cs:spPr>
  </cs:dataPoint>
  <cs:dataPoint3D>
    <cs:lnRef idx="0"/>
    <cs:fillRef idx="0">
      <cs:styleClr val="auto"/>
    </cs:fillRef>
    <cs:effectRef idx="0"/>
    <cs:fontRef idx="minor">
      <a:schemeClr val="dk1"/>
    </cs:fontRef>
    <cs:spPr>
      <a:solidFill>
        <a:schemeClr val="phClr"/>
      </a:solidFill>
      <a:effectLst>
        <a:outerShdw blurRad="88900" sx="102000" sy="102000" algn="ctr" rotWithShape="0">
          <a:prstClr val="black">
            <a:alpha val="10000"/>
          </a:prstClr>
        </a:outerShdw>
      </a:effectLst>
      <a:scene3d>
        <a:camera prst="orthographicFront"/>
        <a:lightRig rig="threePt" dir="t"/>
      </a:scene3d>
      <a:sp3d>
        <a:bevelT w="127000" h="127000"/>
        <a:bevelB w="127000" h="127000"/>
      </a:sp3d>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baseline="0"/>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40">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5.xml><?xml version="1.0" encoding="utf-8"?>
<cs:chartStyle xmlns:cs="http://schemas.microsoft.com/office/drawing/2012/chartStyle" xmlns:a="http://schemas.openxmlformats.org/drawingml/2006/main" id="368">
  <cs:axisTitle>
    <cs:lnRef idx="0"/>
    <cs:fillRef idx="0"/>
    <cs:effectRef idx="0"/>
    <cs:fontRef idx="minor">
      <a:schemeClr val="dk1">
        <a:lumMod val="75000"/>
        <a:lumOff val="25000"/>
      </a:schemeClr>
    </cs:fontRef>
    <cs:defRPr sz="1197"/>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cs:chartArea>
  <cs:dataLabel>
    <cs:lnRef idx="0"/>
    <cs:fillRef idx="0"/>
    <cs:effectRef idx="0"/>
    <cs:fontRef idx="minor">
      <a:schemeClr val="dk1"/>
    </cs:fontRef>
    <cs:defRPr sz="1197"/>
  </cs:dataLabel>
  <cs:dataLabelCallout>
    <cs:lnRef idx="0"/>
    <cs:fillRef idx="0"/>
    <cs:effectRef idx="0"/>
    <cs:fontRef idx="minor">
      <a:schemeClr val="lt1"/>
    </cs:fontRef>
    <cs:spPr>
      <a:solidFill>
        <a:schemeClr val="dk1">
          <a:lumMod val="65000"/>
          <a:lumOff val="35000"/>
          <a:alpha val="75000"/>
        </a:schemeClr>
      </a:solidFill>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fillRef idx="0">
      <cs:styleClr val="auto"/>
    </cs:fillRef>
    <cs:effectRef idx="0"/>
    <cs:fontRef idx="minor">
      <a:schemeClr val="dk1"/>
    </cs:fontRef>
    <cs:spPr>
      <a:solidFill>
        <a:schemeClr val="phClr"/>
      </a:solidFill>
      <a:ln w="9525">
        <a:solidFill>
          <a:schemeClr val="lt1"/>
        </a:solidFill>
      </a:ln>
    </cs:spPr>
  </cs:dataPointMarker>
  <cs:dataPointMarkerLayout symbol="circle" size="6"/>
  <cs:dataPointWireframe>
    <cs:lnRef idx="0">
      <cs:styleClr val="auto"/>
    </cs:lnRef>
    <cs:fillRef idx="0"/>
    <cs:effectRef idx="0"/>
    <cs:fontRef idx="minor">
      <a:schemeClr val="dk1"/>
    </cs:fontRef>
    <cs:spPr>
      <a:ln w="2857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75000"/>
            <a:lumOff val="25000"/>
          </a:schemeClr>
        </a:solidFill>
      </a:ln>
    </cs:spPr>
    <cs:defRPr sz="1197"/>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lumOff val="10000"/>
              </a:schemeClr>
            </a:gs>
            <a:gs pos="0">
              <a:schemeClr val="lt1">
                <a:lumMod val="75000"/>
                <a:alpha val="36000"/>
                <a:lumOff val="10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cap="flat" cmpd="sng" algn="ctr">
        <a:solidFill>
          <a:schemeClr val="dk1">
            <a:lumMod val="35000"/>
            <a:lumOff val="65000"/>
          </a:schemeClr>
        </a:solidFill>
        <a:round/>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cs:seriesAxis>
  <cs:seriesLine>
    <cs:lnRef idx="0"/>
    <cs:fillRef idx="0"/>
    <cs:effectRef idx="0"/>
    <cs:fontRef idx="minor">
      <a:schemeClr val="dk1"/>
    </cs:fontRef>
    <cs:spPr>
      <a:ln w="9525" cap="flat">
        <a:solidFill>
          <a:schemeClr val="bg1">
            <a:lumMod val="50000"/>
          </a:schemeClr>
        </a:solidFill>
        <a:round/>
      </a:ln>
    </cs:spPr>
  </cs:seriesLine>
  <cs:title>
    <cs:lnRef idx="0"/>
    <cs:fillRef idx="0"/>
    <cs:effectRef idx="0"/>
    <cs:fontRef idx="minor">
      <a:schemeClr val="dk1">
        <a:lumMod val="75000"/>
        <a:lumOff val="25000"/>
      </a:schemeClr>
    </cs:fontRef>
    <cs:defRPr sz="2200" b="1"/>
  </cs:title>
  <cs:trendline>
    <cs:lnRef idx="0"/>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dk1">
        <a:lumMod val="75000"/>
        <a:lumOff val="25000"/>
      </a:schemeClr>
    </cs:fontRef>
    <cs:defRPr sz="1197"/>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defRPr sz="1197"/>
  </cs:valueAxis>
  <cs:wall>
    <cs:lnRef idx="0"/>
    <cs:fillRef idx="0"/>
    <cs:effectRef idx="0"/>
    <cs:fontRef idx="minor">
      <a:schemeClr val="dk1"/>
    </cs:fontRef>
  </cs:wall>
</cs:chartStyle>
</file>

<file path=ppt/charts/style6.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charts/style7.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charts/style8.xml><?xml version="1.0" encoding="utf-8"?>
<cs:chartStyle xmlns:cs="http://schemas.microsoft.com/office/drawing/2012/chartStyle" xmlns:a="http://schemas.openxmlformats.org/drawingml/2006/main" id="298">
  <cs:axisTitle>
    <cs:lnRef idx="0"/>
    <cs:fillRef idx="0"/>
    <cs:effectRef idx="0"/>
    <cs:fontRef idx="minor">
      <a:schemeClr val="tx1">
        <a:lumMod val="65000"/>
        <a:lumOff val="35000"/>
      </a:schemeClr>
    </cs:fontRef>
    <cs:defRPr sz="900"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800"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900" kern="1200"/>
  </cs:chartArea>
  <cs:dataLabel>
    <cs:lnRef idx="0"/>
    <cs:fillRef idx="0"/>
    <cs:effectRef idx="0"/>
    <cs:fontRef idx="minor">
      <a:schemeClr val="lt1"/>
    </cs:fontRef>
    <cs:defRPr sz="900" b="0" i="0" u="none" strike="noStrike" kern="1200" baseline="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800"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900" kern="1200"/>
  </cs:valueAxis>
  <cs:wall>
    <cs:lnRef idx="0"/>
    <cs:fillRef idx="0"/>
    <cs:effectRef idx="0"/>
    <cs:fontRef idx="minor">
      <a:schemeClr val="dk1"/>
    </cs:fontRef>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2E3C98-9C11-7747-B6F6-ED6651E4E0AC}" type="doc">
      <dgm:prSet loTypeId="urn:microsoft.com/office/officeart/2005/8/layout/orgChart1" loCatId="" qsTypeId="urn:microsoft.com/office/officeart/2005/8/quickstyle/simple1" qsCatId="simple" csTypeId="urn:microsoft.com/office/officeart/2005/8/colors/accent1_2" csCatId="accent1" phldr="1"/>
      <dgm:spPr/>
      <dgm:t>
        <a:bodyPr/>
        <a:lstStyle/>
        <a:p>
          <a:endParaRPr lang="es-MX"/>
        </a:p>
      </dgm:t>
    </dgm:pt>
    <dgm:pt modelId="{697D0B43-AC7E-AC44-B6E5-341E08C53B07}">
      <dgm:prSet phldrT="[Texto]" custT="1"/>
      <dgm:spPr>
        <a:noFill/>
        <a:ln w="44450" cap="rnd">
          <a:solidFill>
            <a:srgbClr val="333333"/>
          </a:solidFill>
          <a:extLst>
            <a:ext uri="{C807C97D-BFC1-408E-A445-0C87EB9F89A2}">
              <ask:lineSketchStyleProps xmlns:ask="http://schemas.microsoft.com/office/drawing/2018/sketchyshapes">
                <ask:type>
                  <ask:lineSketchNone/>
                </ask:type>
              </ask:lineSketchStyleProps>
            </a:ext>
          </a:extLst>
        </a:ln>
        <a:effectLst>
          <a:outerShdw blurRad="76200" dist="12700" dir="2700000" sy="-23000" kx="-800400" algn="bl" rotWithShape="0">
            <a:prstClr val="black">
              <a:alpha val="67740"/>
            </a:prstClr>
          </a:outerShdw>
        </a:effectLst>
      </dgm:spPr>
      <dgm:t>
        <a:bodyPr/>
        <a:lstStyle/>
        <a:p>
          <a:r>
            <a:rPr lang="es-MX"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Grupo de Fondos de inversión y gestión del Sector</a:t>
          </a:r>
          <a:r>
            <a:rPr lang="es-MX" sz="18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a:t>
          </a:r>
        </a:p>
      </dgm:t>
    </dgm:pt>
    <dgm:pt modelId="{C601A684-4000-4A47-A4AA-AE747B80D662}" type="parTrans" cxnId="{7D9993B2-489D-404C-9917-E5C56E50A9E6}">
      <dgm:prSet/>
      <dgm:spPr>
        <a:ln w="41275" cmpd="sng">
          <a:extLst>
            <a:ext uri="{C807C97D-BFC1-408E-A445-0C87EB9F89A2}">
              <ask:lineSketchStyleProps xmlns:ask="http://schemas.microsoft.com/office/drawing/2018/sketchyshapes">
                <ask:type>
                  <ask:lineSketchNone/>
                </ask:type>
              </ask:lineSketchStyleProps>
            </a:ext>
          </a:extLst>
        </a:ln>
      </dgm:spPr>
      <dgm:t>
        <a:bodyPr/>
        <a:lstStyle/>
        <a:p>
          <a:endParaRPr lang="es-MX"/>
        </a:p>
      </dgm:t>
    </dgm:pt>
    <dgm:pt modelId="{A540505F-6622-184A-8CFA-B80502FC72DC}" type="sibTrans" cxnId="{7D9993B2-489D-404C-9917-E5C56E50A9E6}">
      <dgm:prSet/>
      <dgm:spPr/>
      <dgm:t>
        <a:bodyPr/>
        <a:lstStyle/>
        <a:p>
          <a:endParaRPr lang="es-MX"/>
        </a:p>
      </dgm:t>
    </dgm:pt>
    <dgm:pt modelId="{DF15556F-7475-5244-B22F-4A7038EB1B63}">
      <dgm:prSet phldrT="[Texto]" custT="1"/>
      <dgm:spPr>
        <a:noFill/>
        <a:ln w="41275">
          <a:solidFill>
            <a:srgbClr val="333333"/>
          </a:solidFill>
          <a:extLst>
            <a:ext uri="{C807C97D-BFC1-408E-A445-0C87EB9F89A2}">
              <ask:lineSketchStyleProps xmlns:ask="http://schemas.microsoft.com/office/drawing/2018/sketchyshapes">
                <ask:type>
                  <ask:lineSketchNone/>
                </ask:type>
              </ask:lineSketchStyleProps>
            </a:ext>
          </a:extLst>
        </a:ln>
        <a:effectLst>
          <a:outerShdw blurRad="76200" dist="12700" dir="2700000" sy="-23000" kx="-800400" algn="bl" rotWithShape="0">
            <a:prstClr val="black">
              <a:alpha val="85000"/>
            </a:prstClr>
          </a:outerShdw>
        </a:effectLst>
      </dgm:spPr>
      <dgm:t>
        <a:bodyPr/>
        <a:lstStyle/>
        <a:p>
          <a:r>
            <a:rPr lang="es-MX"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Grupo de Supervisión</a:t>
          </a:r>
          <a:r>
            <a:rPr lang="es-MX" sz="1600" b="1">
              <a:latin typeface="Verdana" panose="020B0604030504040204" pitchFamily="34" charset="0"/>
              <a:ea typeface="Verdana" panose="020B0604030504040204" pitchFamily="34" charset="0"/>
              <a:cs typeface="Verdana" panose="020B0604030504040204" pitchFamily="34" charset="0"/>
            </a:rPr>
            <a:t> </a:t>
          </a:r>
        </a:p>
      </dgm:t>
    </dgm:pt>
    <dgm:pt modelId="{0ED624E3-9D39-DF45-9CC4-769045CCCA62}" type="parTrans" cxnId="{437661ED-2FBB-2E40-A33C-8BFCD0F7AF1A}">
      <dgm:prSet/>
      <dgm:spPr>
        <a:ln w="41275"/>
      </dgm:spPr>
      <dgm:t>
        <a:bodyPr/>
        <a:lstStyle/>
        <a:p>
          <a:endParaRPr lang="es-MX"/>
        </a:p>
      </dgm:t>
    </dgm:pt>
    <dgm:pt modelId="{CD5AEAAF-9B6F-5841-8F83-1685D02A0352}" type="sibTrans" cxnId="{437661ED-2FBB-2E40-A33C-8BFCD0F7AF1A}">
      <dgm:prSet/>
      <dgm:spPr/>
      <dgm:t>
        <a:bodyPr/>
        <a:lstStyle/>
        <a:p>
          <a:endParaRPr lang="es-MX"/>
        </a:p>
      </dgm:t>
    </dgm:pt>
    <dgm:pt modelId="{CC357DDB-8CD4-944D-9D5D-DF337F168202}">
      <dgm:prSet phldrT="[Texto]" custT="1"/>
      <dgm:spPr>
        <a:noFill/>
        <a:ln w="41275">
          <a:solidFill>
            <a:srgbClr val="333333"/>
          </a:solidFill>
        </a:ln>
        <a:effectLst>
          <a:outerShdw blurRad="76200" dist="12700" dir="2700000" sy="-23000" kx="-800400" algn="bl" rotWithShape="0">
            <a:prstClr val="black">
              <a:alpha val="80160"/>
            </a:prstClr>
          </a:outerShdw>
        </a:effectLst>
      </dgm:spPr>
      <dgm:t>
        <a:bodyPr/>
        <a:lstStyle/>
        <a:p>
          <a:r>
            <a:rPr lang="es-CO"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Proyectos Estratégicos de Energía: Comunidades Energéticas y Colombia Solar</a:t>
          </a:r>
          <a:endParaRPr lang="es-MX"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dgm:t>
    </dgm:pt>
    <dgm:pt modelId="{F1B335A2-8829-CA4D-89B9-1533374ED07C}" type="parTrans" cxnId="{DF9C3D4C-47EF-3B46-A870-E3C1F5902CAF}">
      <dgm:prSet/>
      <dgm:spPr>
        <a:ln w="41275"/>
      </dgm:spPr>
      <dgm:t>
        <a:bodyPr/>
        <a:lstStyle/>
        <a:p>
          <a:endParaRPr lang="es-MX"/>
        </a:p>
      </dgm:t>
    </dgm:pt>
    <dgm:pt modelId="{33A5ED42-F5C1-B845-A236-BCE563A891BF}" type="sibTrans" cxnId="{DF9C3D4C-47EF-3B46-A870-E3C1F5902CAF}">
      <dgm:prSet/>
      <dgm:spPr/>
      <dgm:t>
        <a:bodyPr/>
        <a:lstStyle/>
        <a:p>
          <a:endParaRPr lang="es-MX"/>
        </a:p>
      </dgm:t>
    </dgm:pt>
    <dgm:pt modelId="{28044B9D-EA9C-914D-BDBC-3EA81DCF90F7}">
      <dgm:prSet custT="1"/>
      <dgm:spPr>
        <a:noFill/>
        <a:ln w="41275">
          <a:solidFill>
            <a:srgbClr val="333333"/>
          </a:solidFill>
        </a:ln>
        <a:effectLst>
          <a:outerShdw blurRad="76200" dist="12700" dir="2700000" sy="-23000" kx="-800400" algn="bl" rotWithShape="0">
            <a:prstClr val="black">
              <a:alpha val="72631"/>
            </a:prstClr>
          </a:outerShdw>
        </a:effectLst>
      </dgm:spPr>
      <dgm:t>
        <a:bodyPr/>
        <a:lstStyle/>
        <a:p>
          <a:pPr>
            <a:buNone/>
          </a:pPr>
          <a:r>
            <a:rPr lang="es-CO"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Grupo de Subsidios</a:t>
          </a:r>
        </a:p>
      </dgm:t>
    </dgm:pt>
    <dgm:pt modelId="{9D790BA0-967C-B243-8E4F-B4EADC21A95C}" type="parTrans" cxnId="{EC9284D3-55F8-B44A-A9B1-FE0A504CC64E}">
      <dgm:prSet/>
      <dgm:spPr>
        <a:ln w="41275"/>
      </dgm:spPr>
      <dgm:t>
        <a:bodyPr/>
        <a:lstStyle/>
        <a:p>
          <a:endParaRPr lang="es-MX"/>
        </a:p>
      </dgm:t>
    </dgm:pt>
    <dgm:pt modelId="{276B5B14-BBE0-704F-AA34-B31B2848C208}" type="sibTrans" cxnId="{EC9284D3-55F8-B44A-A9B1-FE0A504CC64E}">
      <dgm:prSet/>
      <dgm:spPr/>
      <dgm:t>
        <a:bodyPr/>
        <a:lstStyle/>
        <a:p>
          <a:endParaRPr lang="es-MX"/>
        </a:p>
      </dgm:t>
    </dgm:pt>
    <dgm:pt modelId="{A903D8CC-5B4A-1345-98C5-35DE3A32FB8F}">
      <dgm:prSet custT="1"/>
      <dgm:spPr>
        <a:noFill/>
        <a:ln w="41275">
          <a:solidFill>
            <a:srgbClr val="333333"/>
          </a:solidFill>
        </a:ln>
        <a:effectLst>
          <a:outerShdw blurRad="76200" dist="12700" dir="14400000" sy="-23000" kx="-800400" algn="bl" rotWithShape="0">
            <a:prstClr val="black">
              <a:alpha val="65000"/>
            </a:prstClr>
          </a:outerShdw>
        </a:effectLst>
      </dgm:spPr>
      <dgm:t>
        <a:bodyPr/>
        <a:lstStyle/>
        <a:p>
          <a:pPr>
            <a:buNone/>
          </a:pPr>
          <a:r>
            <a:rPr lang="es-MX"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Grupo de Reglamentos</a:t>
          </a:r>
          <a:endParaRPr lang="es-CO"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dgm:t>
    </dgm:pt>
    <dgm:pt modelId="{D41E60D8-5D1C-614A-B7D4-BF14DB1F1725}" type="parTrans" cxnId="{974EC8B4-95D2-434E-8ABD-3C4D8A46475D}">
      <dgm:prSet/>
      <dgm:spPr>
        <a:ln w="41275"/>
      </dgm:spPr>
      <dgm:t>
        <a:bodyPr/>
        <a:lstStyle/>
        <a:p>
          <a:endParaRPr lang="es-MX"/>
        </a:p>
      </dgm:t>
    </dgm:pt>
    <dgm:pt modelId="{E60FCA1D-017C-2F48-AE91-054A7159AFF2}" type="sibTrans" cxnId="{974EC8B4-95D2-434E-8ABD-3C4D8A46475D}">
      <dgm:prSet/>
      <dgm:spPr/>
      <dgm:t>
        <a:bodyPr/>
        <a:lstStyle/>
        <a:p>
          <a:endParaRPr lang="es-MX"/>
        </a:p>
      </dgm:t>
    </dgm:pt>
    <dgm:pt modelId="{94D6A775-239E-0749-B611-32AF290CBA4C}">
      <dgm:prSet phldrT="[Texto]" custT="1"/>
      <dgm:spPr>
        <a:noFill/>
        <a:ln w="41275">
          <a:solidFill>
            <a:srgbClr val="333333"/>
          </a:solidFill>
        </a:ln>
        <a:effectLst>
          <a:outerShdw blurRad="76200" dir="2700000" sy="-23000" kx="-800400" algn="bl" rotWithShape="0">
            <a:schemeClr val="tx1">
              <a:alpha val="98000"/>
            </a:schemeClr>
          </a:outerShdw>
        </a:effectLst>
      </dgm:spPr>
      <dgm:t>
        <a:bodyPr/>
        <a:lstStyle/>
        <a:p>
          <a:r>
            <a:rPr lang="es-MX" sz="2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DIRECCION DE ENERGIA ELECTRICA </a:t>
          </a:r>
        </a:p>
      </dgm:t>
    </dgm:pt>
    <dgm:pt modelId="{AC93AD25-E25D-A24A-B4D6-83F37A5CB719}" type="sibTrans" cxnId="{3E22987B-CC32-B44C-AA16-BA3FF7FDEF7D}">
      <dgm:prSet/>
      <dgm:spPr/>
      <dgm:t>
        <a:bodyPr/>
        <a:lstStyle/>
        <a:p>
          <a:endParaRPr lang="es-MX"/>
        </a:p>
      </dgm:t>
    </dgm:pt>
    <dgm:pt modelId="{1D9391B3-0972-8D42-99A2-00EC52771D0C}" type="parTrans" cxnId="{3E22987B-CC32-B44C-AA16-BA3FF7FDEF7D}">
      <dgm:prSet/>
      <dgm:spPr/>
      <dgm:t>
        <a:bodyPr/>
        <a:lstStyle/>
        <a:p>
          <a:endParaRPr lang="es-MX"/>
        </a:p>
      </dgm:t>
    </dgm:pt>
    <dgm:pt modelId="{17FFB58A-3013-0041-A2DB-033FFFD0E9BF}" type="pres">
      <dgm:prSet presAssocID="{372E3C98-9C11-7747-B6F6-ED6651E4E0AC}" presName="hierChild1" presStyleCnt="0">
        <dgm:presLayoutVars>
          <dgm:orgChart val="1"/>
          <dgm:chPref val="1"/>
          <dgm:dir/>
          <dgm:animOne val="branch"/>
          <dgm:animLvl val="lvl"/>
          <dgm:resizeHandles/>
        </dgm:presLayoutVars>
      </dgm:prSet>
      <dgm:spPr/>
    </dgm:pt>
    <dgm:pt modelId="{B6C726F8-9CC2-CC41-8897-9B649A53F81C}" type="pres">
      <dgm:prSet presAssocID="{94D6A775-239E-0749-B611-32AF290CBA4C}" presName="hierRoot1" presStyleCnt="0">
        <dgm:presLayoutVars>
          <dgm:hierBranch val="init"/>
        </dgm:presLayoutVars>
      </dgm:prSet>
      <dgm:spPr/>
    </dgm:pt>
    <dgm:pt modelId="{505900E9-681E-6446-8B2A-9D031AAD12E1}" type="pres">
      <dgm:prSet presAssocID="{94D6A775-239E-0749-B611-32AF290CBA4C}" presName="rootComposite1" presStyleCnt="0"/>
      <dgm:spPr/>
    </dgm:pt>
    <dgm:pt modelId="{CF719AA7-C9B7-E84B-B3A0-9437EE62C143}" type="pres">
      <dgm:prSet presAssocID="{94D6A775-239E-0749-B611-32AF290CBA4C}" presName="rootText1" presStyleLbl="node0" presStyleIdx="0" presStyleCnt="1" custScaleX="227236" custScaleY="98496" custLinFactNeighborX="0" custLinFactNeighborY="-66962">
        <dgm:presLayoutVars>
          <dgm:chPref val="3"/>
        </dgm:presLayoutVars>
      </dgm:prSet>
      <dgm:spPr/>
    </dgm:pt>
    <dgm:pt modelId="{A94EEC1B-3734-C24A-8D45-F03657AAF09B}" type="pres">
      <dgm:prSet presAssocID="{94D6A775-239E-0749-B611-32AF290CBA4C}" presName="rootConnector1" presStyleLbl="node1" presStyleIdx="0" presStyleCnt="0"/>
      <dgm:spPr/>
    </dgm:pt>
    <dgm:pt modelId="{5506094C-4E85-0946-8388-F0CB0973E3AC}" type="pres">
      <dgm:prSet presAssocID="{94D6A775-239E-0749-B611-32AF290CBA4C}" presName="hierChild2" presStyleCnt="0"/>
      <dgm:spPr/>
    </dgm:pt>
    <dgm:pt modelId="{AEE638AC-2BEE-1349-AE6F-3D3AC53276B5}" type="pres">
      <dgm:prSet presAssocID="{C601A684-4000-4A47-A4AA-AE747B80D662}" presName="Name37" presStyleLbl="parChTrans1D2" presStyleIdx="0" presStyleCnt="5"/>
      <dgm:spPr/>
    </dgm:pt>
    <dgm:pt modelId="{B65FC0BD-749B-5542-BCA5-8F84E3011C74}" type="pres">
      <dgm:prSet presAssocID="{697D0B43-AC7E-AC44-B6E5-341E08C53B07}" presName="hierRoot2" presStyleCnt="0">
        <dgm:presLayoutVars>
          <dgm:hierBranch val="init"/>
        </dgm:presLayoutVars>
      </dgm:prSet>
      <dgm:spPr/>
    </dgm:pt>
    <dgm:pt modelId="{27547AC6-0DFD-7340-B5D1-6A4D40181603}" type="pres">
      <dgm:prSet presAssocID="{697D0B43-AC7E-AC44-B6E5-341E08C53B07}" presName="rootComposite" presStyleCnt="0"/>
      <dgm:spPr/>
    </dgm:pt>
    <dgm:pt modelId="{0C6D9186-7586-B247-A169-347CEE7D2F8D}" type="pres">
      <dgm:prSet presAssocID="{697D0B43-AC7E-AC44-B6E5-341E08C53B07}" presName="rootText" presStyleLbl="node2" presStyleIdx="0" presStyleCnt="5" custScaleY="135070">
        <dgm:presLayoutVars>
          <dgm:chPref val="3"/>
        </dgm:presLayoutVars>
      </dgm:prSet>
      <dgm:spPr/>
    </dgm:pt>
    <dgm:pt modelId="{5B075C93-E196-7D43-8C4E-AFB7A84F6FAC}" type="pres">
      <dgm:prSet presAssocID="{697D0B43-AC7E-AC44-B6E5-341E08C53B07}" presName="rootConnector" presStyleLbl="node2" presStyleIdx="0" presStyleCnt="5"/>
      <dgm:spPr/>
    </dgm:pt>
    <dgm:pt modelId="{D7BA1072-2525-3944-8144-CC77D8664076}" type="pres">
      <dgm:prSet presAssocID="{697D0B43-AC7E-AC44-B6E5-341E08C53B07}" presName="hierChild4" presStyleCnt="0"/>
      <dgm:spPr/>
    </dgm:pt>
    <dgm:pt modelId="{B20F982E-B27C-3C4D-B42B-E0431B28CD88}" type="pres">
      <dgm:prSet presAssocID="{697D0B43-AC7E-AC44-B6E5-341E08C53B07}" presName="hierChild5" presStyleCnt="0"/>
      <dgm:spPr/>
    </dgm:pt>
    <dgm:pt modelId="{BDA5D536-616D-5C4B-BE7C-D9CD60FFADC1}" type="pres">
      <dgm:prSet presAssocID="{0ED624E3-9D39-DF45-9CC4-769045CCCA62}" presName="Name37" presStyleLbl="parChTrans1D2" presStyleIdx="1" presStyleCnt="5"/>
      <dgm:spPr/>
    </dgm:pt>
    <dgm:pt modelId="{12DFFDF4-9FFF-C948-9B1C-BA88439C5CAD}" type="pres">
      <dgm:prSet presAssocID="{DF15556F-7475-5244-B22F-4A7038EB1B63}" presName="hierRoot2" presStyleCnt="0">
        <dgm:presLayoutVars>
          <dgm:hierBranch val="init"/>
        </dgm:presLayoutVars>
      </dgm:prSet>
      <dgm:spPr/>
    </dgm:pt>
    <dgm:pt modelId="{14E60A34-D24E-E149-9E53-56C497795B53}" type="pres">
      <dgm:prSet presAssocID="{DF15556F-7475-5244-B22F-4A7038EB1B63}" presName="rootComposite" presStyleCnt="0"/>
      <dgm:spPr/>
    </dgm:pt>
    <dgm:pt modelId="{31BE6FD8-FF93-4F40-9021-99C50991ED1D}" type="pres">
      <dgm:prSet presAssocID="{DF15556F-7475-5244-B22F-4A7038EB1B63}" presName="rootText" presStyleLbl="node2" presStyleIdx="1" presStyleCnt="5">
        <dgm:presLayoutVars>
          <dgm:chPref val="3"/>
        </dgm:presLayoutVars>
      </dgm:prSet>
      <dgm:spPr/>
    </dgm:pt>
    <dgm:pt modelId="{B5D7590A-E08F-3A46-B409-06172433AF29}" type="pres">
      <dgm:prSet presAssocID="{DF15556F-7475-5244-B22F-4A7038EB1B63}" presName="rootConnector" presStyleLbl="node2" presStyleIdx="1" presStyleCnt="5"/>
      <dgm:spPr/>
    </dgm:pt>
    <dgm:pt modelId="{F79C0CE5-D9CD-0E4A-90EA-169CE2E07843}" type="pres">
      <dgm:prSet presAssocID="{DF15556F-7475-5244-B22F-4A7038EB1B63}" presName="hierChild4" presStyleCnt="0"/>
      <dgm:spPr/>
    </dgm:pt>
    <dgm:pt modelId="{87DA670B-6D2E-4B4F-AB0C-C415EC7B985A}" type="pres">
      <dgm:prSet presAssocID="{DF15556F-7475-5244-B22F-4A7038EB1B63}" presName="hierChild5" presStyleCnt="0"/>
      <dgm:spPr/>
    </dgm:pt>
    <dgm:pt modelId="{C622EAE2-8D82-504C-8F5A-0AC2B644F639}" type="pres">
      <dgm:prSet presAssocID="{F1B335A2-8829-CA4D-89B9-1533374ED07C}" presName="Name37" presStyleLbl="parChTrans1D2" presStyleIdx="2" presStyleCnt="5"/>
      <dgm:spPr/>
    </dgm:pt>
    <dgm:pt modelId="{50AC3F3B-04FD-F64F-813D-D40F8A15BCB3}" type="pres">
      <dgm:prSet presAssocID="{CC357DDB-8CD4-944D-9D5D-DF337F168202}" presName="hierRoot2" presStyleCnt="0">
        <dgm:presLayoutVars>
          <dgm:hierBranch val="init"/>
        </dgm:presLayoutVars>
      </dgm:prSet>
      <dgm:spPr/>
    </dgm:pt>
    <dgm:pt modelId="{47585BBD-1A5B-BA4A-96BF-92AA07FE7892}" type="pres">
      <dgm:prSet presAssocID="{CC357DDB-8CD4-944D-9D5D-DF337F168202}" presName="rootComposite" presStyleCnt="0"/>
      <dgm:spPr/>
    </dgm:pt>
    <dgm:pt modelId="{71332CDA-B40E-E142-9470-39314C528A89}" type="pres">
      <dgm:prSet presAssocID="{CC357DDB-8CD4-944D-9D5D-DF337F168202}" presName="rootText" presStyleLbl="node2" presStyleIdx="2" presStyleCnt="5" custScaleY="174389">
        <dgm:presLayoutVars>
          <dgm:chPref val="3"/>
        </dgm:presLayoutVars>
      </dgm:prSet>
      <dgm:spPr/>
    </dgm:pt>
    <dgm:pt modelId="{FD205723-223F-ED46-B832-2C9B71E553C6}" type="pres">
      <dgm:prSet presAssocID="{CC357DDB-8CD4-944D-9D5D-DF337F168202}" presName="rootConnector" presStyleLbl="node2" presStyleIdx="2" presStyleCnt="5"/>
      <dgm:spPr/>
    </dgm:pt>
    <dgm:pt modelId="{02772333-829E-D04F-8FDD-924EAB5369E3}" type="pres">
      <dgm:prSet presAssocID="{CC357DDB-8CD4-944D-9D5D-DF337F168202}" presName="hierChild4" presStyleCnt="0"/>
      <dgm:spPr/>
    </dgm:pt>
    <dgm:pt modelId="{E2E840C7-5CE6-0C41-BF9B-56639BB36E65}" type="pres">
      <dgm:prSet presAssocID="{CC357DDB-8CD4-944D-9D5D-DF337F168202}" presName="hierChild5" presStyleCnt="0"/>
      <dgm:spPr/>
    </dgm:pt>
    <dgm:pt modelId="{88B9DAFD-FAEB-9B4E-9254-6D40B8CF17FC}" type="pres">
      <dgm:prSet presAssocID="{D41E60D8-5D1C-614A-B7D4-BF14DB1F1725}" presName="Name37" presStyleLbl="parChTrans1D2" presStyleIdx="3" presStyleCnt="5"/>
      <dgm:spPr/>
    </dgm:pt>
    <dgm:pt modelId="{8E6E0BEB-D504-054C-8CB1-D3FD6C10A3C3}" type="pres">
      <dgm:prSet presAssocID="{A903D8CC-5B4A-1345-98C5-35DE3A32FB8F}" presName="hierRoot2" presStyleCnt="0">
        <dgm:presLayoutVars>
          <dgm:hierBranch val="init"/>
        </dgm:presLayoutVars>
      </dgm:prSet>
      <dgm:spPr/>
    </dgm:pt>
    <dgm:pt modelId="{0039F22D-C4D1-6841-8FE6-EF305F68E93C}" type="pres">
      <dgm:prSet presAssocID="{A903D8CC-5B4A-1345-98C5-35DE3A32FB8F}" presName="rootComposite" presStyleCnt="0"/>
      <dgm:spPr/>
    </dgm:pt>
    <dgm:pt modelId="{652B9577-BBF9-D445-8BEF-D0C27A15FDFB}" type="pres">
      <dgm:prSet presAssocID="{A903D8CC-5B4A-1345-98C5-35DE3A32FB8F}" presName="rootText" presStyleLbl="node2" presStyleIdx="3" presStyleCnt="5" custScaleY="82138">
        <dgm:presLayoutVars>
          <dgm:chPref val="3"/>
        </dgm:presLayoutVars>
      </dgm:prSet>
      <dgm:spPr/>
    </dgm:pt>
    <dgm:pt modelId="{578E8045-3C42-214D-A0A6-B948E337E899}" type="pres">
      <dgm:prSet presAssocID="{A903D8CC-5B4A-1345-98C5-35DE3A32FB8F}" presName="rootConnector" presStyleLbl="node2" presStyleIdx="3" presStyleCnt="5"/>
      <dgm:spPr/>
    </dgm:pt>
    <dgm:pt modelId="{E9657416-6D6B-744B-A6F5-8471503480EE}" type="pres">
      <dgm:prSet presAssocID="{A903D8CC-5B4A-1345-98C5-35DE3A32FB8F}" presName="hierChild4" presStyleCnt="0"/>
      <dgm:spPr/>
    </dgm:pt>
    <dgm:pt modelId="{55221D35-6554-8047-9C85-4B41C9081EBB}" type="pres">
      <dgm:prSet presAssocID="{A903D8CC-5B4A-1345-98C5-35DE3A32FB8F}" presName="hierChild5" presStyleCnt="0"/>
      <dgm:spPr/>
    </dgm:pt>
    <dgm:pt modelId="{9DB53F78-4CD7-6B4E-8485-F79A906AFCB2}" type="pres">
      <dgm:prSet presAssocID="{9D790BA0-967C-B243-8E4F-B4EADC21A95C}" presName="Name37" presStyleLbl="parChTrans1D2" presStyleIdx="4" presStyleCnt="5"/>
      <dgm:spPr/>
    </dgm:pt>
    <dgm:pt modelId="{A8DB4764-16BE-D643-A66F-695E60298294}" type="pres">
      <dgm:prSet presAssocID="{28044B9D-EA9C-914D-BDBC-3EA81DCF90F7}" presName="hierRoot2" presStyleCnt="0">
        <dgm:presLayoutVars>
          <dgm:hierBranch val="init"/>
        </dgm:presLayoutVars>
      </dgm:prSet>
      <dgm:spPr/>
    </dgm:pt>
    <dgm:pt modelId="{24CC42CD-5847-B349-90CE-44603254035B}" type="pres">
      <dgm:prSet presAssocID="{28044B9D-EA9C-914D-BDBC-3EA81DCF90F7}" presName="rootComposite" presStyleCnt="0"/>
      <dgm:spPr/>
    </dgm:pt>
    <dgm:pt modelId="{B87B0189-97BD-3C43-B29F-BBEFF6A1F9DD}" type="pres">
      <dgm:prSet presAssocID="{28044B9D-EA9C-914D-BDBC-3EA81DCF90F7}" presName="rootText" presStyleLbl="node2" presStyleIdx="4" presStyleCnt="5">
        <dgm:presLayoutVars>
          <dgm:chPref val="3"/>
        </dgm:presLayoutVars>
      </dgm:prSet>
      <dgm:spPr/>
    </dgm:pt>
    <dgm:pt modelId="{E6236085-B167-A34B-A8C7-2E87A96E679A}" type="pres">
      <dgm:prSet presAssocID="{28044B9D-EA9C-914D-BDBC-3EA81DCF90F7}" presName="rootConnector" presStyleLbl="node2" presStyleIdx="4" presStyleCnt="5"/>
      <dgm:spPr/>
    </dgm:pt>
    <dgm:pt modelId="{24C3C5A9-7B59-4842-A1FC-D52C4689D80B}" type="pres">
      <dgm:prSet presAssocID="{28044B9D-EA9C-914D-BDBC-3EA81DCF90F7}" presName="hierChild4" presStyleCnt="0"/>
      <dgm:spPr/>
    </dgm:pt>
    <dgm:pt modelId="{E67D4C38-AEFB-6840-B07C-DBFBF1E3D255}" type="pres">
      <dgm:prSet presAssocID="{28044B9D-EA9C-914D-BDBC-3EA81DCF90F7}" presName="hierChild5" presStyleCnt="0"/>
      <dgm:spPr/>
    </dgm:pt>
    <dgm:pt modelId="{210D6F3A-859F-F749-A70B-75D402A78F38}" type="pres">
      <dgm:prSet presAssocID="{94D6A775-239E-0749-B611-32AF290CBA4C}" presName="hierChild3" presStyleCnt="0"/>
      <dgm:spPr/>
    </dgm:pt>
  </dgm:ptLst>
  <dgm:cxnLst>
    <dgm:cxn modelId="{EC7E330E-2156-DE4D-9FBE-6B575DC1A2ED}" type="presOf" srcId="{DF15556F-7475-5244-B22F-4A7038EB1B63}" destId="{31BE6FD8-FF93-4F40-9021-99C50991ED1D}" srcOrd="0" destOrd="0" presId="urn:microsoft.com/office/officeart/2005/8/layout/orgChart1"/>
    <dgm:cxn modelId="{FD5B3416-9A95-5044-BA09-F2E7291CFD1E}" type="presOf" srcId="{D41E60D8-5D1C-614A-B7D4-BF14DB1F1725}" destId="{88B9DAFD-FAEB-9B4E-9254-6D40B8CF17FC}" srcOrd="0" destOrd="0" presId="urn:microsoft.com/office/officeart/2005/8/layout/orgChart1"/>
    <dgm:cxn modelId="{9D61DD2C-7756-A54B-9661-A1EEA77EAB4A}" type="presOf" srcId="{94D6A775-239E-0749-B611-32AF290CBA4C}" destId="{CF719AA7-C9B7-E84B-B3A0-9437EE62C143}" srcOrd="0" destOrd="0" presId="urn:microsoft.com/office/officeart/2005/8/layout/orgChart1"/>
    <dgm:cxn modelId="{554DBC2D-562A-A549-AAC1-861408F16235}" type="presOf" srcId="{F1B335A2-8829-CA4D-89B9-1533374ED07C}" destId="{C622EAE2-8D82-504C-8F5A-0AC2B644F639}" srcOrd="0" destOrd="0" presId="urn:microsoft.com/office/officeart/2005/8/layout/orgChart1"/>
    <dgm:cxn modelId="{3EFA2D34-E2A8-A044-8FA0-255E9C009EDC}" type="presOf" srcId="{A903D8CC-5B4A-1345-98C5-35DE3A32FB8F}" destId="{652B9577-BBF9-D445-8BEF-D0C27A15FDFB}" srcOrd="0" destOrd="0" presId="urn:microsoft.com/office/officeart/2005/8/layout/orgChart1"/>
    <dgm:cxn modelId="{2F84C435-A2A1-A742-867A-C07D28D37052}" type="presOf" srcId="{697D0B43-AC7E-AC44-B6E5-341E08C53B07}" destId="{5B075C93-E196-7D43-8C4E-AFB7A84F6FAC}" srcOrd="1" destOrd="0" presId="urn:microsoft.com/office/officeart/2005/8/layout/orgChart1"/>
    <dgm:cxn modelId="{B364FA37-A8C8-1F4C-83D8-A353078ABFB7}" type="presOf" srcId="{697D0B43-AC7E-AC44-B6E5-341E08C53B07}" destId="{0C6D9186-7586-B247-A169-347CEE7D2F8D}" srcOrd="0" destOrd="0" presId="urn:microsoft.com/office/officeart/2005/8/layout/orgChart1"/>
    <dgm:cxn modelId="{A47ECC5C-854D-F742-80C6-3176E1CD19B6}" type="presOf" srcId="{94D6A775-239E-0749-B611-32AF290CBA4C}" destId="{A94EEC1B-3734-C24A-8D45-F03657AAF09B}" srcOrd="1" destOrd="0" presId="urn:microsoft.com/office/officeart/2005/8/layout/orgChart1"/>
    <dgm:cxn modelId="{9EB9336B-5289-4F42-96AC-B99C57D77985}" type="presOf" srcId="{CC357DDB-8CD4-944D-9D5D-DF337F168202}" destId="{71332CDA-B40E-E142-9470-39314C528A89}" srcOrd="0" destOrd="0" presId="urn:microsoft.com/office/officeart/2005/8/layout/orgChart1"/>
    <dgm:cxn modelId="{DF9C3D4C-47EF-3B46-A870-E3C1F5902CAF}" srcId="{94D6A775-239E-0749-B611-32AF290CBA4C}" destId="{CC357DDB-8CD4-944D-9D5D-DF337F168202}" srcOrd="2" destOrd="0" parTransId="{F1B335A2-8829-CA4D-89B9-1533374ED07C}" sibTransId="{33A5ED42-F5C1-B845-A236-BCE563A891BF}"/>
    <dgm:cxn modelId="{B4563C72-F01D-794E-89C1-D79C1458DA7A}" type="presOf" srcId="{A903D8CC-5B4A-1345-98C5-35DE3A32FB8F}" destId="{578E8045-3C42-214D-A0A6-B948E337E899}" srcOrd="1" destOrd="0" presId="urn:microsoft.com/office/officeart/2005/8/layout/orgChart1"/>
    <dgm:cxn modelId="{3E22987B-CC32-B44C-AA16-BA3FF7FDEF7D}" srcId="{372E3C98-9C11-7747-B6F6-ED6651E4E0AC}" destId="{94D6A775-239E-0749-B611-32AF290CBA4C}" srcOrd="0" destOrd="0" parTransId="{1D9391B3-0972-8D42-99A2-00EC52771D0C}" sibTransId="{AC93AD25-E25D-A24A-B4D6-83F37A5CB719}"/>
    <dgm:cxn modelId="{AFBDE788-0750-1449-8073-F8872BBF9161}" type="presOf" srcId="{372E3C98-9C11-7747-B6F6-ED6651E4E0AC}" destId="{17FFB58A-3013-0041-A2DB-033FFFD0E9BF}" srcOrd="0" destOrd="0" presId="urn:microsoft.com/office/officeart/2005/8/layout/orgChart1"/>
    <dgm:cxn modelId="{11245494-68BC-8445-9731-8847202C33BC}" type="presOf" srcId="{28044B9D-EA9C-914D-BDBC-3EA81DCF90F7}" destId="{E6236085-B167-A34B-A8C7-2E87A96E679A}" srcOrd="1" destOrd="0" presId="urn:microsoft.com/office/officeart/2005/8/layout/orgChart1"/>
    <dgm:cxn modelId="{BBFD3695-932C-3743-B4C3-85B335BDC6C2}" type="presOf" srcId="{CC357DDB-8CD4-944D-9D5D-DF337F168202}" destId="{FD205723-223F-ED46-B832-2C9B71E553C6}" srcOrd="1" destOrd="0" presId="urn:microsoft.com/office/officeart/2005/8/layout/orgChart1"/>
    <dgm:cxn modelId="{D2FDBBAA-CAE0-9F40-9596-A2A51786A6D8}" type="presOf" srcId="{9D790BA0-967C-B243-8E4F-B4EADC21A95C}" destId="{9DB53F78-4CD7-6B4E-8485-F79A906AFCB2}" srcOrd="0" destOrd="0" presId="urn:microsoft.com/office/officeart/2005/8/layout/orgChart1"/>
    <dgm:cxn modelId="{550611AF-B985-7640-81A5-EAE5A028E721}" type="presOf" srcId="{0ED624E3-9D39-DF45-9CC4-769045CCCA62}" destId="{BDA5D536-616D-5C4B-BE7C-D9CD60FFADC1}" srcOrd="0" destOrd="0" presId="urn:microsoft.com/office/officeart/2005/8/layout/orgChart1"/>
    <dgm:cxn modelId="{7D9993B2-489D-404C-9917-E5C56E50A9E6}" srcId="{94D6A775-239E-0749-B611-32AF290CBA4C}" destId="{697D0B43-AC7E-AC44-B6E5-341E08C53B07}" srcOrd="0" destOrd="0" parTransId="{C601A684-4000-4A47-A4AA-AE747B80D662}" sibTransId="{A540505F-6622-184A-8CFA-B80502FC72DC}"/>
    <dgm:cxn modelId="{974EC8B4-95D2-434E-8ABD-3C4D8A46475D}" srcId="{94D6A775-239E-0749-B611-32AF290CBA4C}" destId="{A903D8CC-5B4A-1345-98C5-35DE3A32FB8F}" srcOrd="3" destOrd="0" parTransId="{D41E60D8-5D1C-614A-B7D4-BF14DB1F1725}" sibTransId="{E60FCA1D-017C-2F48-AE91-054A7159AFF2}"/>
    <dgm:cxn modelId="{EC9284D3-55F8-B44A-A9B1-FE0A504CC64E}" srcId="{94D6A775-239E-0749-B611-32AF290CBA4C}" destId="{28044B9D-EA9C-914D-BDBC-3EA81DCF90F7}" srcOrd="4" destOrd="0" parTransId="{9D790BA0-967C-B243-8E4F-B4EADC21A95C}" sibTransId="{276B5B14-BBE0-704F-AA34-B31B2848C208}"/>
    <dgm:cxn modelId="{437661ED-2FBB-2E40-A33C-8BFCD0F7AF1A}" srcId="{94D6A775-239E-0749-B611-32AF290CBA4C}" destId="{DF15556F-7475-5244-B22F-4A7038EB1B63}" srcOrd="1" destOrd="0" parTransId="{0ED624E3-9D39-DF45-9CC4-769045CCCA62}" sibTransId="{CD5AEAAF-9B6F-5841-8F83-1685D02A0352}"/>
    <dgm:cxn modelId="{C11FB4FB-A9DF-6B4D-A8E7-E6514FD531F8}" type="presOf" srcId="{DF15556F-7475-5244-B22F-4A7038EB1B63}" destId="{B5D7590A-E08F-3A46-B409-06172433AF29}" srcOrd="1" destOrd="0" presId="urn:microsoft.com/office/officeart/2005/8/layout/orgChart1"/>
    <dgm:cxn modelId="{88EFC8FC-94AA-0E4E-9588-EFFF435A3A89}" type="presOf" srcId="{28044B9D-EA9C-914D-BDBC-3EA81DCF90F7}" destId="{B87B0189-97BD-3C43-B29F-BBEFF6A1F9DD}" srcOrd="0" destOrd="0" presId="urn:microsoft.com/office/officeart/2005/8/layout/orgChart1"/>
    <dgm:cxn modelId="{65A811FF-A2A3-A144-A7BE-E90006FF057B}" type="presOf" srcId="{C601A684-4000-4A47-A4AA-AE747B80D662}" destId="{AEE638AC-2BEE-1349-AE6F-3D3AC53276B5}" srcOrd="0" destOrd="0" presId="urn:microsoft.com/office/officeart/2005/8/layout/orgChart1"/>
    <dgm:cxn modelId="{F9C42F1C-121E-0340-A71B-C0E84DED38A6}" type="presParOf" srcId="{17FFB58A-3013-0041-A2DB-033FFFD0E9BF}" destId="{B6C726F8-9CC2-CC41-8897-9B649A53F81C}" srcOrd="0" destOrd="0" presId="urn:microsoft.com/office/officeart/2005/8/layout/orgChart1"/>
    <dgm:cxn modelId="{5D240536-00FB-7E49-897B-691D904B94FE}" type="presParOf" srcId="{B6C726F8-9CC2-CC41-8897-9B649A53F81C}" destId="{505900E9-681E-6446-8B2A-9D031AAD12E1}" srcOrd="0" destOrd="0" presId="urn:microsoft.com/office/officeart/2005/8/layout/orgChart1"/>
    <dgm:cxn modelId="{C923EEAA-684F-B647-818E-009248BBE502}" type="presParOf" srcId="{505900E9-681E-6446-8B2A-9D031AAD12E1}" destId="{CF719AA7-C9B7-E84B-B3A0-9437EE62C143}" srcOrd="0" destOrd="0" presId="urn:microsoft.com/office/officeart/2005/8/layout/orgChart1"/>
    <dgm:cxn modelId="{279CD7F9-987A-4E4A-A9B4-B9D0FDCA8FD1}" type="presParOf" srcId="{505900E9-681E-6446-8B2A-9D031AAD12E1}" destId="{A94EEC1B-3734-C24A-8D45-F03657AAF09B}" srcOrd="1" destOrd="0" presId="urn:microsoft.com/office/officeart/2005/8/layout/orgChart1"/>
    <dgm:cxn modelId="{516B7299-572B-064B-ABB9-AF82B3EC1768}" type="presParOf" srcId="{B6C726F8-9CC2-CC41-8897-9B649A53F81C}" destId="{5506094C-4E85-0946-8388-F0CB0973E3AC}" srcOrd="1" destOrd="0" presId="urn:microsoft.com/office/officeart/2005/8/layout/orgChart1"/>
    <dgm:cxn modelId="{55D8493B-28C0-944D-96B1-5763C753C8E2}" type="presParOf" srcId="{5506094C-4E85-0946-8388-F0CB0973E3AC}" destId="{AEE638AC-2BEE-1349-AE6F-3D3AC53276B5}" srcOrd="0" destOrd="0" presId="urn:microsoft.com/office/officeart/2005/8/layout/orgChart1"/>
    <dgm:cxn modelId="{07519F85-BC05-104B-845D-4331CD1A6D2B}" type="presParOf" srcId="{5506094C-4E85-0946-8388-F0CB0973E3AC}" destId="{B65FC0BD-749B-5542-BCA5-8F84E3011C74}" srcOrd="1" destOrd="0" presId="urn:microsoft.com/office/officeart/2005/8/layout/orgChart1"/>
    <dgm:cxn modelId="{E58232A0-8765-D747-9DC7-4A1137CE5E21}" type="presParOf" srcId="{B65FC0BD-749B-5542-BCA5-8F84E3011C74}" destId="{27547AC6-0DFD-7340-B5D1-6A4D40181603}" srcOrd="0" destOrd="0" presId="urn:microsoft.com/office/officeart/2005/8/layout/orgChart1"/>
    <dgm:cxn modelId="{33F44B0A-09F8-2642-B020-C9098729F21D}" type="presParOf" srcId="{27547AC6-0DFD-7340-B5D1-6A4D40181603}" destId="{0C6D9186-7586-B247-A169-347CEE7D2F8D}" srcOrd="0" destOrd="0" presId="urn:microsoft.com/office/officeart/2005/8/layout/orgChart1"/>
    <dgm:cxn modelId="{779B483B-6BF1-1443-9DD5-0B1A92515EBF}" type="presParOf" srcId="{27547AC6-0DFD-7340-B5D1-6A4D40181603}" destId="{5B075C93-E196-7D43-8C4E-AFB7A84F6FAC}" srcOrd="1" destOrd="0" presId="urn:microsoft.com/office/officeart/2005/8/layout/orgChart1"/>
    <dgm:cxn modelId="{D98FD749-CDAC-8E46-8F6B-B41CBF4B3BC7}" type="presParOf" srcId="{B65FC0BD-749B-5542-BCA5-8F84E3011C74}" destId="{D7BA1072-2525-3944-8144-CC77D8664076}" srcOrd="1" destOrd="0" presId="urn:microsoft.com/office/officeart/2005/8/layout/orgChart1"/>
    <dgm:cxn modelId="{85FE831E-25F6-ED4A-8AF6-FA4E06499C6B}" type="presParOf" srcId="{B65FC0BD-749B-5542-BCA5-8F84E3011C74}" destId="{B20F982E-B27C-3C4D-B42B-E0431B28CD88}" srcOrd="2" destOrd="0" presId="urn:microsoft.com/office/officeart/2005/8/layout/orgChart1"/>
    <dgm:cxn modelId="{76C38862-730E-ED47-9720-C2C771264C8D}" type="presParOf" srcId="{5506094C-4E85-0946-8388-F0CB0973E3AC}" destId="{BDA5D536-616D-5C4B-BE7C-D9CD60FFADC1}" srcOrd="2" destOrd="0" presId="urn:microsoft.com/office/officeart/2005/8/layout/orgChart1"/>
    <dgm:cxn modelId="{7CA3EFC6-5A33-0840-934E-5797717E6CE2}" type="presParOf" srcId="{5506094C-4E85-0946-8388-F0CB0973E3AC}" destId="{12DFFDF4-9FFF-C948-9B1C-BA88439C5CAD}" srcOrd="3" destOrd="0" presId="urn:microsoft.com/office/officeart/2005/8/layout/orgChart1"/>
    <dgm:cxn modelId="{9049E75C-F329-3141-A532-E14BCBF31E14}" type="presParOf" srcId="{12DFFDF4-9FFF-C948-9B1C-BA88439C5CAD}" destId="{14E60A34-D24E-E149-9E53-56C497795B53}" srcOrd="0" destOrd="0" presId="urn:microsoft.com/office/officeart/2005/8/layout/orgChart1"/>
    <dgm:cxn modelId="{A1EBA4F4-5F8C-F84D-9167-53E140C053D3}" type="presParOf" srcId="{14E60A34-D24E-E149-9E53-56C497795B53}" destId="{31BE6FD8-FF93-4F40-9021-99C50991ED1D}" srcOrd="0" destOrd="0" presId="urn:microsoft.com/office/officeart/2005/8/layout/orgChart1"/>
    <dgm:cxn modelId="{75EBFD94-EB6C-4347-A04B-E6B009E7F087}" type="presParOf" srcId="{14E60A34-D24E-E149-9E53-56C497795B53}" destId="{B5D7590A-E08F-3A46-B409-06172433AF29}" srcOrd="1" destOrd="0" presId="urn:microsoft.com/office/officeart/2005/8/layout/orgChart1"/>
    <dgm:cxn modelId="{47558C7D-7EE1-C741-82C7-DA739FC0267B}" type="presParOf" srcId="{12DFFDF4-9FFF-C948-9B1C-BA88439C5CAD}" destId="{F79C0CE5-D9CD-0E4A-90EA-169CE2E07843}" srcOrd="1" destOrd="0" presId="urn:microsoft.com/office/officeart/2005/8/layout/orgChart1"/>
    <dgm:cxn modelId="{6550A75E-1FC9-8D4B-8093-A0002C7D1639}" type="presParOf" srcId="{12DFFDF4-9FFF-C948-9B1C-BA88439C5CAD}" destId="{87DA670B-6D2E-4B4F-AB0C-C415EC7B985A}" srcOrd="2" destOrd="0" presId="urn:microsoft.com/office/officeart/2005/8/layout/orgChart1"/>
    <dgm:cxn modelId="{165D49B0-53EE-1E40-A755-22F7C0534D17}" type="presParOf" srcId="{5506094C-4E85-0946-8388-F0CB0973E3AC}" destId="{C622EAE2-8D82-504C-8F5A-0AC2B644F639}" srcOrd="4" destOrd="0" presId="urn:microsoft.com/office/officeart/2005/8/layout/orgChart1"/>
    <dgm:cxn modelId="{5F5D76C7-2FF2-2048-B46F-C23C9856D358}" type="presParOf" srcId="{5506094C-4E85-0946-8388-F0CB0973E3AC}" destId="{50AC3F3B-04FD-F64F-813D-D40F8A15BCB3}" srcOrd="5" destOrd="0" presId="urn:microsoft.com/office/officeart/2005/8/layout/orgChart1"/>
    <dgm:cxn modelId="{E2413B08-30A7-6446-900A-A6764D815143}" type="presParOf" srcId="{50AC3F3B-04FD-F64F-813D-D40F8A15BCB3}" destId="{47585BBD-1A5B-BA4A-96BF-92AA07FE7892}" srcOrd="0" destOrd="0" presId="urn:microsoft.com/office/officeart/2005/8/layout/orgChart1"/>
    <dgm:cxn modelId="{1D68DEA8-4EB0-5649-9E31-6583E09D4137}" type="presParOf" srcId="{47585BBD-1A5B-BA4A-96BF-92AA07FE7892}" destId="{71332CDA-B40E-E142-9470-39314C528A89}" srcOrd="0" destOrd="0" presId="urn:microsoft.com/office/officeart/2005/8/layout/orgChart1"/>
    <dgm:cxn modelId="{9F931AFF-764B-9443-A289-CC63EAB9860F}" type="presParOf" srcId="{47585BBD-1A5B-BA4A-96BF-92AA07FE7892}" destId="{FD205723-223F-ED46-B832-2C9B71E553C6}" srcOrd="1" destOrd="0" presId="urn:microsoft.com/office/officeart/2005/8/layout/orgChart1"/>
    <dgm:cxn modelId="{AF4940E7-E2B6-E840-A4E6-C7D2ABC5271F}" type="presParOf" srcId="{50AC3F3B-04FD-F64F-813D-D40F8A15BCB3}" destId="{02772333-829E-D04F-8FDD-924EAB5369E3}" srcOrd="1" destOrd="0" presId="urn:microsoft.com/office/officeart/2005/8/layout/orgChart1"/>
    <dgm:cxn modelId="{DD1E80F2-8563-884D-962E-70A60F852D68}" type="presParOf" srcId="{50AC3F3B-04FD-F64F-813D-D40F8A15BCB3}" destId="{E2E840C7-5CE6-0C41-BF9B-56639BB36E65}" srcOrd="2" destOrd="0" presId="urn:microsoft.com/office/officeart/2005/8/layout/orgChart1"/>
    <dgm:cxn modelId="{C5578B7B-9DAC-A74F-BFFC-73E5BFCE7399}" type="presParOf" srcId="{5506094C-4E85-0946-8388-F0CB0973E3AC}" destId="{88B9DAFD-FAEB-9B4E-9254-6D40B8CF17FC}" srcOrd="6" destOrd="0" presId="urn:microsoft.com/office/officeart/2005/8/layout/orgChart1"/>
    <dgm:cxn modelId="{FD4B8C18-0303-124B-9AB3-D9DD33F7E0A6}" type="presParOf" srcId="{5506094C-4E85-0946-8388-F0CB0973E3AC}" destId="{8E6E0BEB-D504-054C-8CB1-D3FD6C10A3C3}" srcOrd="7" destOrd="0" presId="urn:microsoft.com/office/officeart/2005/8/layout/orgChart1"/>
    <dgm:cxn modelId="{41A3E104-37F9-BB41-992D-6DAB6130177D}" type="presParOf" srcId="{8E6E0BEB-D504-054C-8CB1-D3FD6C10A3C3}" destId="{0039F22D-C4D1-6841-8FE6-EF305F68E93C}" srcOrd="0" destOrd="0" presId="urn:microsoft.com/office/officeart/2005/8/layout/orgChart1"/>
    <dgm:cxn modelId="{93162A7F-CF97-7943-8E83-63A982DBA17F}" type="presParOf" srcId="{0039F22D-C4D1-6841-8FE6-EF305F68E93C}" destId="{652B9577-BBF9-D445-8BEF-D0C27A15FDFB}" srcOrd="0" destOrd="0" presId="urn:microsoft.com/office/officeart/2005/8/layout/orgChart1"/>
    <dgm:cxn modelId="{544697CA-71F3-844F-8309-F46FAF8AB67D}" type="presParOf" srcId="{0039F22D-C4D1-6841-8FE6-EF305F68E93C}" destId="{578E8045-3C42-214D-A0A6-B948E337E899}" srcOrd="1" destOrd="0" presId="urn:microsoft.com/office/officeart/2005/8/layout/orgChart1"/>
    <dgm:cxn modelId="{8FE409ED-6E63-EB4B-95AB-85B10C9C92F4}" type="presParOf" srcId="{8E6E0BEB-D504-054C-8CB1-D3FD6C10A3C3}" destId="{E9657416-6D6B-744B-A6F5-8471503480EE}" srcOrd="1" destOrd="0" presId="urn:microsoft.com/office/officeart/2005/8/layout/orgChart1"/>
    <dgm:cxn modelId="{646D70B2-2EA1-9F48-9F95-45F0371094D5}" type="presParOf" srcId="{8E6E0BEB-D504-054C-8CB1-D3FD6C10A3C3}" destId="{55221D35-6554-8047-9C85-4B41C9081EBB}" srcOrd="2" destOrd="0" presId="urn:microsoft.com/office/officeart/2005/8/layout/orgChart1"/>
    <dgm:cxn modelId="{1B528E82-4AFC-3A4F-8A64-E1E7402A8A42}" type="presParOf" srcId="{5506094C-4E85-0946-8388-F0CB0973E3AC}" destId="{9DB53F78-4CD7-6B4E-8485-F79A906AFCB2}" srcOrd="8" destOrd="0" presId="urn:microsoft.com/office/officeart/2005/8/layout/orgChart1"/>
    <dgm:cxn modelId="{47DB6FC0-4E48-CC4E-9312-CEC46F6A5F4B}" type="presParOf" srcId="{5506094C-4E85-0946-8388-F0CB0973E3AC}" destId="{A8DB4764-16BE-D643-A66F-695E60298294}" srcOrd="9" destOrd="0" presId="urn:microsoft.com/office/officeart/2005/8/layout/orgChart1"/>
    <dgm:cxn modelId="{72D57A53-F2A1-7747-B037-467052D48662}" type="presParOf" srcId="{A8DB4764-16BE-D643-A66F-695E60298294}" destId="{24CC42CD-5847-B349-90CE-44603254035B}" srcOrd="0" destOrd="0" presId="urn:microsoft.com/office/officeart/2005/8/layout/orgChart1"/>
    <dgm:cxn modelId="{CD81F47F-2705-884E-9BB2-C7381216BD1C}" type="presParOf" srcId="{24CC42CD-5847-B349-90CE-44603254035B}" destId="{B87B0189-97BD-3C43-B29F-BBEFF6A1F9DD}" srcOrd="0" destOrd="0" presId="urn:microsoft.com/office/officeart/2005/8/layout/orgChart1"/>
    <dgm:cxn modelId="{E58DBF89-2870-5540-BF23-29F40658BD38}" type="presParOf" srcId="{24CC42CD-5847-B349-90CE-44603254035B}" destId="{E6236085-B167-A34B-A8C7-2E87A96E679A}" srcOrd="1" destOrd="0" presId="urn:microsoft.com/office/officeart/2005/8/layout/orgChart1"/>
    <dgm:cxn modelId="{FB1209F1-DD8D-EC4E-86ED-AEBCB8EC1F95}" type="presParOf" srcId="{A8DB4764-16BE-D643-A66F-695E60298294}" destId="{24C3C5A9-7B59-4842-A1FC-D52C4689D80B}" srcOrd="1" destOrd="0" presId="urn:microsoft.com/office/officeart/2005/8/layout/orgChart1"/>
    <dgm:cxn modelId="{DA033F20-4CE0-1F43-B55E-6FEA0C5C2CC2}" type="presParOf" srcId="{A8DB4764-16BE-D643-A66F-695E60298294}" destId="{E67D4C38-AEFB-6840-B07C-DBFBF1E3D255}" srcOrd="2" destOrd="0" presId="urn:microsoft.com/office/officeart/2005/8/layout/orgChart1"/>
    <dgm:cxn modelId="{529D9886-EB94-0840-AE45-7F66794A7F8B}" type="presParOf" srcId="{B6C726F8-9CC2-CC41-8897-9B649A53F81C}" destId="{210D6F3A-859F-F749-A70B-75D402A78F38}" srcOrd="2" destOrd="0" presId="urn:microsoft.com/office/officeart/2005/8/layout/orgChart1"/>
  </dgm:cxnLst>
  <dgm:bg>
    <a:noFill/>
    <a:effectLst>
      <a:innerShdw blurRad="63500" dist="50800" dir="13500000">
        <a:prstClr val="black">
          <a:alpha val="50000"/>
        </a:prstClr>
      </a:innerShdw>
    </a:effectLst>
  </dgm:bg>
  <dgm:whole>
    <a:ln cap="sq">
      <a:noFill/>
      <a:extLst>
        <a:ext uri="{C807C97D-BFC1-408E-A445-0C87EB9F89A2}">
          <ask:lineSketchStyleProps xmlns:ask="http://schemas.microsoft.com/office/drawing/2018/sketchyshapes">
            <ask:type>
              <ask:lineSketchNone/>
            </ask:type>
          </ask:lineSketchStyleProps>
        </a:ext>
      </a:extLst>
    </a:ln>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DB53F78-4CD7-6B4E-8485-F79A906AFCB2}">
      <dsp:nvSpPr>
        <dsp:cNvPr id="0" name=""/>
        <dsp:cNvSpPr/>
      </dsp:nvSpPr>
      <dsp:spPr>
        <a:xfrm>
          <a:off x="5628806" y="1587748"/>
          <a:ext cx="4664172" cy="1050036"/>
        </a:xfrm>
        <a:custGeom>
          <a:avLst/>
          <a:gdLst/>
          <a:ahLst/>
          <a:cxnLst/>
          <a:rect l="0" t="0" r="0" b="0"/>
          <a:pathLst>
            <a:path>
              <a:moveTo>
                <a:pt x="0" y="0"/>
              </a:moveTo>
              <a:lnTo>
                <a:pt x="0" y="847665"/>
              </a:lnTo>
              <a:lnTo>
                <a:pt x="4664172" y="847665"/>
              </a:lnTo>
              <a:lnTo>
                <a:pt x="4664172" y="1050036"/>
              </a:lnTo>
            </a:path>
          </a:pathLst>
        </a:custGeom>
        <a:noFill/>
        <a:ln w="41275"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88B9DAFD-FAEB-9B4E-9254-6D40B8CF17FC}">
      <dsp:nvSpPr>
        <dsp:cNvPr id="0" name=""/>
        <dsp:cNvSpPr/>
      </dsp:nvSpPr>
      <dsp:spPr>
        <a:xfrm>
          <a:off x="5628806" y="1587748"/>
          <a:ext cx="2332086" cy="1050036"/>
        </a:xfrm>
        <a:custGeom>
          <a:avLst/>
          <a:gdLst/>
          <a:ahLst/>
          <a:cxnLst/>
          <a:rect l="0" t="0" r="0" b="0"/>
          <a:pathLst>
            <a:path>
              <a:moveTo>
                <a:pt x="0" y="0"/>
              </a:moveTo>
              <a:lnTo>
                <a:pt x="0" y="847665"/>
              </a:lnTo>
              <a:lnTo>
                <a:pt x="2332086" y="847665"/>
              </a:lnTo>
              <a:lnTo>
                <a:pt x="2332086" y="1050036"/>
              </a:lnTo>
            </a:path>
          </a:pathLst>
        </a:custGeom>
        <a:noFill/>
        <a:ln w="41275"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C622EAE2-8D82-504C-8F5A-0AC2B644F639}">
      <dsp:nvSpPr>
        <dsp:cNvPr id="0" name=""/>
        <dsp:cNvSpPr/>
      </dsp:nvSpPr>
      <dsp:spPr>
        <a:xfrm>
          <a:off x="5583086" y="1587748"/>
          <a:ext cx="91440" cy="1050036"/>
        </a:xfrm>
        <a:custGeom>
          <a:avLst/>
          <a:gdLst/>
          <a:ahLst/>
          <a:cxnLst/>
          <a:rect l="0" t="0" r="0" b="0"/>
          <a:pathLst>
            <a:path>
              <a:moveTo>
                <a:pt x="45720" y="0"/>
              </a:moveTo>
              <a:lnTo>
                <a:pt x="45720" y="1050036"/>
              </a:lnTo>
            </a:path>
          </a:pathLst>
        </a:custGeom>
        <a:noFill/>
        <a:ln w="41275"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BDA5D536-616D-5C4B-BE7C-D9CD60FFADC1}">
      <dsp:nvSpPr>
        <dsp:cNvPr id="0" name=""/>
        <dsp:cNvSpPr/>
      </dsp:nvSpPr>
      <dsp:spPr>
        <a:xfrm>
          <a:off x="3296720" y="1587748"/>
          <a:ext cx="2332086" cy="1050036"/>
        </a:xfrm>
        <a:custGeom>
          <a:avLst/>
          <a:gdLst/>
          <a:ahLst/>
          <a:cxnLst/>
          <a:rect l="0" t="0" r="0" b="0"/>
          <a:pathLst>
            <a:path>
              <a:moveTo>
                <a:pt x="2332086" y="0"/>
              </a:moveTo>
              <a:lnTo>
                <a:pt x="2332086" y="847665"/>
              </a:lnTo>
              <a:lnTo>
                <a:pt x="0" y="847665"/>
              </a:lnTo>
              <a:lnTo>
                <a:pt x="0" y="1050036"/>
              </a:lnTo>
            </a:path>
          </a:pathLst>
        </a:custGeom>
        <a:noFill/>
        <a:ln w="41275" cap="flat" cmpd="sng" algn="ctr">
          <a:solidFill>
            <a:scrgbClr r="0" g="0" b="0"/>
          </a:solidFill>
          <a:prstDash val="solid"/>
        </a:ln>
        <a:effectLst/>
      </dsp:spPr>
      <dsp:style>
        <a:lnRef idx="2">
          <a:scrgbClr r="0" g="0" b="0"/>
        </a:lnRef>
        <a:fillRef idx="0">
          <a:scrgbClr r="0" g="0" b="0"/>
        </a:fillRef>
        <a:effectRef idx="0">
          <a:scrgbClr r="0" g="0" b="0"/>
        </a:effectRef>
        <a:fontRef idx="minor"/>
      </dsp:style>
    </dsp:sp>
    <dsp:sp modelId="{AEE638AC-2BEE-1349-AE6F-3D3AC53276B5}">
      <dsp:nvSpPr>
        <dsp:cNvPr id="0" name=""/>
        <dsp:cNvSpPr/>
      </dsp:nvSpPr>
      <dsp:spPr>
        <a:xfrm>
          <a:off x="964633" y="1587748"/>
          <a:ext cx="4664172" cy="1050036"/>
        </a:xfrm>
        <a:custGeom>
          <a:avLst/>
          <a:gdLst/>
          <a:ahLst/>
          <a:cxnLst/>
          <a:rect l="0" t="0" r="0" b="0"/>
          <a:pathLst>
            <a:path>
              <a:moveTo>
                <a:pt x="4664172" y="0"/>
              </a:moveTo>
              <a:lnTo>
                <a:pt x="4664172" y="847665"/>
              </a:lnTo>
              <a:lnTo>
                <a:pt x="0" y="847665"/>
              </a:lnTo>
              <a:lnTo>
                <a:pt x="0" y="1050036"/>
              </a:lnTo>
            </a:path>
          </a:pathLst>
        </a:custGeom>
        <a:noFill/>
        <a:ln w="41275" cap="flat" cmpd="sng" algn="ctr">
          <a:solidFill>
            <a:scrgbClr r="0" g="0" b="0"/>
          </a:solidFill>
          <a:prstDash val="solid"/>
          <a:extLst>
            <a:ext uri="{C807C97D-BFC1-408E-A445-0C87EB9F89A2}">
              <ask:lineSketchStyleProps xmlns:ask="http://schemas.microsoft.com/office/drawing/2018/sketchyshapes">
                <ask:type>
                  <ask:lineSketchNone/>
                </ask:type>
              </ask:lineSketchStyleProps>
            </a:ext>
          </a:extLst>
        </a:ln>
        <a:effectLst/>
      </dsp:spPr>
      <dsp:style>
        <a:lnRef idx="2">
          <a:scrgbClr r="0" g="0" b="0"/>
        </a:lnRef>
        <a:fillRef idx="0">
          <a:scrgbClr r="0" g="0" b="0"/>
        </a:fillRef>
        <a:effectRef idx="0">
          <a:scrgbClr r="0" g="0" b="0"/>
        </a:effectRef>
        <a:fontRef idx="minor"/>
      </dsp:style>
    </dsp:sp>
    <dsp:sp modelId="{CF719AA7-C9B7-E84B-B3A0-9437EE62C143}">
      <dsp:nvSpPr>
        <dsp:cNvPr id="0" name=""/>
        <dsp:cNvSpPr/>
      </dsp:nvSpPr>
      <dsp:spPr>
        <a:xfrm>
          <a:off x="3438996" y="638569"/>
          <a:ext cx="4379619" cy="949178"/>
        </a:xfrm>
        <a:prstGeom prst="rect">
          <a:avLst/>
        </a:prstGeom>
        <a:noFill/>
        <a:ln w="41275" cap="flat" cmpd="sng" algn="ctr">
          <a:solidFill>
            <a:srgbClr val="333333"/>
          </a:solidFill>
          <a:prstDash val="solid"/>
        </a:ln>
        <a:effectLst>
          <a:outerShdw blurRad="76200" dir="2700000" sy="-23000" kx="-800400" algn="bl" rotWithShape="0">
            <a:schemeClr val="tx1">
              <a:alpha val="98000"/>
            </a:scheme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s-MX" sz="2400" b="1" kern="12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DIRECCION DE ENERGIA ELECTRICA </a:t>
          </a:r>
        </a:p>
      </dsp:txBody>
      <dsp:txXfrm>
        <a:off x="3438996" y="638569"/>
        <a:ext cx="4379619" cy="949178"/>
      </dsp:txXfrm>
    </dsp:sp>
    <dsp:sp modelId="{0C6D9186-7586-B247-A169-347CEE7D2F8D}">
      <dsp:nvSpPr>
        <dsp:cNvPr id="0" name=""/>
        <dsp:cNvSpPr/>
      </dsp:nvSpPr>
      <dsp:spPr>
        <a:xfrm>
          <a:off x="961" y="2637784"/>
          <a:ext cx="1927344" cy="1301631"/>
        </a:xfrm>
        <a:prstGeom prst="rect">
          <a:avLst/>
        </a:prstGeom>
        <a:noFill/>
        <a:ln w="44450" cap="rnd" cmpd="sng" algn="ctr">
          <a:solidFill>
            <a:srgbClr val="333333"/>
          </a:solidFill>
          <a:prstDash val="solid"/>
          <a:extLst>
            <a:ext uri="{C807C97D-BFC1-408E-A445-0C87EB9F89A2}">
              <ask:lineSketchStyleProps xmlns:ask="http://schemas.microsoft.com/office/drawing/2018/sketchyshapes">
                <ask:type>
                  <ask:lineSketchNone/>
                </ask:type>
              </ask:lineSketchStyleProps>
            </a:ext>
          </a:extLst>
        </a:ln>
        <a:effectLst>
          <a:outerShdw blurRad="76200" dist="12700" dir="2700000" sy="-23000" kx="-800400" algn="bl" rotWithShape="0">
            <a:prstClr val="black">
              <a:alpha val="6774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MX" sz="1600" b="1" kern="12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Grupo de Fondos de inversión y gestión del Sector</a:t>
          </a:r>
          <a:r>
            <a:rPr lang="es-MX" sz="1800" b="1" kern="12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a:t>
          </a:r>
        </a:p>
      </dsp:txBody>
      <dsp:txXfrm>
        <a:off x="961" y="2637784"/>
        <a:ext cx="1927344" cy="1301631"/>
      </dsp:txXfrm>
    </dsp:sp>
    <dsp:sp modelId="{31BE6FD8-FF93-4F40-9021-99C50991ED1D}">
      <dsp:nvSpPr>
        <dsp:cNvPr id="0" name=""/>
        <dsp:cNvSpPr/>
      </dsp:nvSpPr>
      <dsp:spPr>
        <a:xfrm>
          <a:off x="2333048" y="2637784"/>
          <a:ext cx="1927344" cy="963672"/>
        </a:xfrm>
        <a:prstGeom prst="rect">
          <a:avLst/>
        </a:prstGeom>
        <a:noFill/>
        <a:ln w="41275" cap="flat" cmpd="sng" algn="ctr">
          <a:solidFill>
            <a:srgbClr val="333333"/>
          </a:solidFill>
          <a:prstDash val="solid"/>
          <a:extLst>
            <a:ext uri="{C807C97D-BFC1-408E-A445-0C87EB9F89A2}">
              <ask:lineSketchStyleProps xmlns:ask="http://schemas.microsoft.com/office/drawing/2018/sketchyshapes">
                <ask:type>
                  <ask:lineSketchNone/>
                </ask:type>
              </ask:lineSketchStyleProps>
            </a:ext>
          </a:extLst>
        </a:ln>
        <a:effectLst>
          <a:outerShdw blurRad="76200" dist="12700" dir="2700000" sy="-23000" kx="-800400" algn="bl" rotWithShape="0">
            <a:prstClr val="black">
              <a:alpha val="85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MX" sz="1600" b="1" kern="12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Grupo de Supervisión</a:t>
          </a:r>
          <a:r>
            <a:rPr lang="es-MX" sz="1600" b="1" kern="1200">
              <a:latin typeface="Verdana" panose="020B0604030504040204" pitchFamily="34" charset="0"/>
              <a:ea typeface="Verdana" panose="020B0604030504040204" pitchFamily="34" charset="0"/>
              <a:cs typeface="Verdana" panose="020B0604030504040204" pitchFamily="34" charset="0"/>
            </a:rPr>
            <a:t> </a:t>
          </a:r>
        </a:p>
      </dsp:txBody>
      <dsp:txXfrm>
        <a:off x="2333048" y="2637784"/>
        <a:ext cx="1927344" cy="963672"/>
      </dsp:txXfrm>
    </dsp:sp>
    <dsp:sp modelId="{71332CDA-B40E-E142-9470-39314C528A89}">
      <dsp:nvSpPr>
        <dsp:cNvPr id="0" name=""/>
        <dsp:cNvSpPr/>
      </dsp:nvSpPr>
      <dsp:spPr>
        <a:xfrm>
          <a:off x="4665134" y="2637784"/>
          <a:ext cx="1927344" cy="1680537"/>
        </a:xfrm>
        <a:prstGeom prst="rect">
          <a:avLst/>
        </a:prstGeom>
        <a:noFill/>
        <a:ln w="41275" cap="flat" cmpd="sng" algn="ctr">
          <a:solidFill>
            <a:srgbClr val="333333"/>
          </a:solidFill>
          <a:prstDash val="solid"/>
        </a:ln>
        <a:effectLst>
          <a:outerShdw blurRad="76200" dist="12700" dir="2700000" sy="-23000" kx="-800400" algn="bl" rotWithShape="0">
            <a:prstClr val="black">
              <a:alpha val="8016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b="1" kern="12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Proyectos Estratégicos de Energía: Comunidades Energéticas y Colombia Solar</a:t>
          </a:r>
          <a:endParaRPr lang="es-MX" sz="1600" b="1" kern="12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dsp:txBody>
      <dsp:txXfrm>
        <a:off x="4665134" y="2637784"/>
        <a:ext cx="1927344" cy="1680537"/>
      </dsp:txXfrm>
    </dsp:sp>
    <dsp:sp modelId="{652B9577-BBF9-D445-8BEF-D0C27A15FDFB}">
      <dsp:nvSpPr>
        <dsp:cNvPr id="0" name=""/>
        <dsp:cNvSpPr/>
      </dsp:nvSpPr>
      <dsp:spPr>
        <a:xfrm>
          <a:off x="6997220" y="2637784"/>
          <a:ext cx="1927344" cy="791540"/>
        </a:xfrm>
        <a:prstGeom prst="rect">
          <a:avLst/>
        </a:prstGeom>
        <a:noFill/>
        <a:ln w="41275" cap="flat" cmpd="sng" algn="ctr">
          <a:solidFill>
            <a:srgbClr val="333333"/>
          </a:solidFill>
          <a:prstDash val="solid"/>
        </a:ln>
        <a:effectLst>
          <a:outerShdw blurRad="76200" dist="12700" dir="14400000" sy="-23000" kx="-800400" algn="bl" rotWithShape="0">
            <a:prstClr val="black">
              <a:alpha val="65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MX" sz="1600" b="1" kern="12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Grupo de Reglamentos</a:t>
          </a:r>
          <a:endParaRPr lang="es-CO" sz="1600" b="1" kern="12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dsp:txBody>
      <dsp:txXfrm>
        <a:off x="6997220" y="2637784"/>
        <a:ext cx="1927344" cy="791540"/>
      </dsp:txXfrm>
    </dsp:sp>
    <dsp:sp modelId="{B87B0189-97BD-3C43-B29F-BBEFF6A1F9DD}">
      <dsp:nvSpPr>
        <dsp:cNvPr id="0" name=""/>
        <dsp:cNvSpPr/>
      </dsp:nvSpPr>
      <dsp:spPr>
        <a:xfrm>
          <a:off x="9329307" y="2637784"/>
          <a:ext cx="1927344" cy="963672"/>
        </a:xfrm>
        <a:prstGeom prst="rect">
          <a:avLst/>
        </a:prstGeom>
        <a:noFill/>
        <a:ln w="41275" cap="flat" cmpd="sng" algn="ctr">
          <a:solidFill>
            <a:srgbClr val="333333"/>
          </a:solidFill>
          <a:prstDash val="solid"/>
        </a:ln>
        <a:effectLst>
          <a:outerShdw blurRad="76200" dist="12700" dir="2700000" sy="-23000" kx="-800400" algn="bl" rotWithShape="0">
            <a:prstClr val="black">
              <a:alpha val="72631"/>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es-CO" sz="1600" b="1" kern="12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Grupo de Subsidios</a:t>
          </a:r>
        </a:p>
      </dsp:txBody>
      <dsp:txXfrm>
        <a:off x="9329307" y="2637784"/>
        <a:ext cx="1927344" cy="963672"/>
      </dsp:txXfrm>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F58AE-F505-4E7E-ABE2-1EEAB46242CA}" type="datetimeFigureOut">
              <a:rPr lang="es-CO" smtClean="0"/>
              <a:t>2/07/2026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D70690D-2C24-4466-9FC4-EF8E3B7A3171}" type="slidenum">
              <a:rPr lang="es-CO" smtClean="0"/>
              <a:t>‹#›</a:t>
            </a:fld>
            <a:endParaRPr lang="es-CO"/>
          </a:p>
        </p:txBody>
      </p:sp>
    </p:spTree>
    <p:extLst>
      <p:ext uri="{BB962C8B-B14F-4D97-AF65-F5344CB8AC3E}">
        <p14:creationId xmlns:p14="http://schemas.microsoft.com/office/powerpoint/2010/main" val="30415795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32F90-B908-AE3C-22EB-D3637A9E1FB3}"/>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C39C837-D785-3EBC-970F-942970F9B5B2}"/>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F7869DE6-73EB-0251-98BA-57F90C53E610}"/>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1869CD35-2C6E-522B-82F1-87908B0423B3}"/>
              </a:ext>
            </a:extLst>
          </p:cNvPr>
          <p:cNvSpPr>
            <a:spLocks noGrp="1"/>
          </p:cNvSpPr>
          <p:nvPr>
            <p:ph type="sldNum" sz="quarter" idx="5"/>
          </p:nvPr>
        </p:nvSpPr>
        <p:spPr/>
        <p:txBody>
          <a:bodyPr/>
          <a:lstStyle/>
          <a:p>
            <a:fld id="{6D70690D-2C24-4466-9FC4-EF8E3B7A3171}" type="slidenum">
              <a:rPr lang="es-CO" smtClean="0"/>
              <a:t>9</a:t>
            </a:fld>
            <a:endParaRPr lang="es-CO"/>
          </a:p>
        </p:txBody>
      </p:sp>
    </p:spTree>
    <p:extLst>
      <p:ext uri="{BB962C8B-B14F-4D97-AF65-F5344CB8AC3E}">
        <p14:creationId xmlns:p14="http://schemas.microsoft.com/office/powerpoint/2010/main" val="11498586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a:p>
        </p:txBody>
      </p:sp>
      <p:sp>
        <p:nvSpPr>
          <p:cNvPr id="3" name="Marcador de notas 2"/>
          <p:cNvSpPr>
            <a:spLocks noGrp="1"/>
          </p:cNvSpPr>
          <p:nvPr>
            <p:ph type="body" idx="1"/>
          </p:nvPr>
        </p:nvSpPr>
        <p:spPr/>
        <p:txBody>
          <a:bodyPr/>
          <a:lstStyle/>
          <a:p>
            <a:endParaRPr lang="es-419"/>
          </a:p>
        </p:txBody>
      </p:sp>
      <p:sp>
        <p:nvSpPr>
          <p:cNvPr id="4" name="Marcador de número de diapositiva 3"/>
          <p:cNvSpPr>
            <a:spLocks noGrp="1"/>
          </p:cNvSpPr>
          <p:nvPr>
            <p:ph type="sldNum" sz="quarter" idx="5"/>
          </p:nvPr>
        </p:nvSpPr>
        <p:spPr/>
        <p:txBody>
          <a:bodyPr/>
          <a:lstStyle/>
          <a:p>
            <a:fld id="{6D70690D-2C24-4466-9FC4-EF8E3B7A3171}" type="slidenum">
              <a:rPr lang="es-CO" smtClean="0"/>
              <a:t>41</a:t>
            </a:fld>
            <a:endParaRPr lang="es-CO"/>
          </a:p>
        </p:txBody>
      </p:sp>
    </p:spTree>
    <p:extLst>
      <p:ext uri="{BB962C8B-B14F-4D97-AF65-F5344CB8AC3E}">
        <p14:creationId xmlns:p14="http://schemas.microsoft.com/office/powerpoint/2010/main" val="3413817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2D2CF5-7D6C-324D-595B-87622750932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8719B4E-36BD-1769-A6AC-4D1B11810B79}"/>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D566D8CA-C618-D7FD-BF02-A7432A47A8B8}"/>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65EE7079-3B7B-0422-BE8D-0D29054359E4}"/>
              </a:ext>
            </a:extLst>
          </p:cNvPr>
          <p:cNvSpPr>
            <a:spLocks noGrp="1"/>
          </p:cNvSpPr>
          <p:nvPr>
            <p:ph type="sldNum" sz="quarter" idx="5"/>
          </p:nvPr>
        </p:nvSpPr>
        <p:spPr/>
        <p:txBody>
          <a:bodyPr/>
          <a:lstStyle/>
          <a:p>
            <a:fld id="{6D70690D-2C24-4466-9FC4-EF8E3B7A3171}" type="slidenum">
              <a:rPr lang="es-CO" smtClean="0"/>
              <a:t>44</a:t>
            </a:fld>
            <a:endParaRPr lang="es-CO"/>
          </a:p>
        </p:txBody>
      </p:sp>
    </p:spTree>
    <p:extLst>
      <p:ext uri="{BB962C8B-B14F-4D97-AF65-F5344CB8AC3E}">
        <p14:creationId xmlns:p14="http://schemas.microsoft.com/office/powerpoint/2010/main" val="1655387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69A0FF-8B15-C76E-A82A-B0103CAFC23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7F7FE396-E6A4-CD48-147F-30F97C9B9AF5}"/>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34855EF-7AA0-443E-4691-155AF538BB67}"/>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897C516B-3833-13F9-14A5-0A5C311619F9}"/>
              </a:ext>
            </a:extLst>
          </p:cNvPr>
          <p:cNvSpPr>
            <a:spLocks noGrp="1"/>
          </p:cNvSpPr>
          <p:nvPr>
            <p:ph type="sldNum" sz="quarter" idx="5"/>
          </p:nvPr>
        </p:nvSpPr>
        <p:spPr/>
        <p:txBody>
          <a:bodyPr/>
          <a:lstStyle/>
          <a:p>
            <a:fld id="{6D70690D-2C24-4466-9FC4-EF8E3B7A3171}" type="slidenum">
              <a:rPr lang="es-CO" smtClean="0"/>
              <a:t>45</a:t>
            </a:fld>
            <a:endParaRPr lang="es-CO"/>
          </a:p>
        </p:txBody>
      </p:sp>
    </p:spTree>
    <p:extLst>
      <p:ext uri="{BB962C8B-B14F-4D97-AF65-F5344CB8AC3E}">
        <p14:creationId xmlns:p14="http://schemas.microsoft.com/office/powerpoint/2010/main" val="4194725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84262C-09D8-2CCA-57B5-C7EB526E9F7F}"/>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32C90BF-EDC5-0753-EF3C-C25EFEB0930A}"/>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DAA736C6-E19C-B81F-70C8-8C30689082CE}"/>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3B1189F3-8C5D-D695-A122-D829664306FF}"/>
              </a:ext>
            </a:extLst>
          </p:cNvPr>
          <p:cNvSpPr>
            <a:spLocks noGrp="1"/>
          </p:cNvSpPr>
          <p:nvPr>
            <p:ph type="sldNum" sz="quarter" idx="5"/>
          </p:nvPr>
        </p:nvSpPr>
        <p:spPr/>
        <p:txBody>
          <a:bodyPr/>
          <a:lstStyle/>
          <a:p>
            <a:fld id="{6D70690D-2C24-4466-9FC4-EF8E3B7A3171}" type="slidenum">
              <a:rPr lang="es-CO" smtClean="0"/>
              <a:t>13</a:t>
            </a:fld>
            <a:endParaRPr lang="es-CO"/>
          </a:p>
        </p:txBody>
      </p:sp>
    </p:spTree>
    <p:extLst>
      <p:ext uri="{BB962C8B-B14F-4D97-AF65-F5344CB8AC3E}">
        <p14:creationId xmlns:p14="http://schemas.microsoft.com/office/powerpoint/2010/main" val="18452764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493252-3DB9-EC87-77F8-C0459FB9E5FA}"/>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EC75D0EA-75A6-CA52-33D1-2AABDDAC7E54}"/>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2CFAB6A6-7558-0477-7448-804187F7BC9D}"/>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F768CEB0-F055-FD9B-CFCD-F9CE9249039D}"/>
              </a:ext>
            </a:extLst>
          </p:cNvPr>
          <p:cNvSpPr>
            <a:spLocks noGrp="1"/>
          </p:cNvSpPr>
          <p:nvPr>
            <p:ph type="sldNum" sz="quarter" idx="5"/>
          </p:nvPr>
        </p:nvSpPr>
        <p:spPr/>
        <p:txBody>
          <a:bodyPr/>
          <a:lstStyle/>
          <a:p>
            <a:fld id="{6D70690D-2C24-4466-9FC4-EF8E3B7A3171}" type="slidenum">
              <a:rPr lang="es-CO" smtClean="0"/>
              <a:t>29</a:t>
            </a:fld>
            <a:endParaRPr lang="es-CO"/>
          </a:p>
        </p:txBody>
      </p:sp>
    </p:spTree>
    <p:extLst>
      <p:ext uri="{BB962C8B-B14F-4D97-AF65-F5344CB8AC3E}">
        <p14:creationId xmlns:p14="http://schemas.microsoft.com/office/powerpoint/2010/main" val="8880757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BE4490-8D4E-2691-9EBD-EF499F13DF7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012637D-005A-4C69-4069-641D5EDA1EFF}"/>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CA601C16-2F3A-0318-BFC0-C0EFC5103B16}"/>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12EEA99E-8E5C-72A9-84D3-909CD6B74461}"/>
              </a:ext>
            </a:extLst>
          </p:cNvPr>
          <p:cNvSpPr>
            <a:spLocks noGrp="1"/>
          </p:cNvSpPr>
          <p:nvPr>
            <p:ph type="sldNum" sz="quarter" idx="5"/>
          </p:nvPr>
        </p:nvSpPr>
        <p:spPr/>
        <p:txBody>
          <a:bodyPr/>
          <a:lstStyle/>
          <a:p>
            <a:fld id="{6D70690D-2C24-4466-9FC4-EF8E3B7A3171}" type="slidenum">
              <a:rPr lang="es-CO" smtClean="0"/>
              <a:t>30</a:t>
            </a:fld>
            <a:endParaRPr lang="es-CO"/>
          </a:p>
        </p:txBody>
      </p:sp>
    </p:spTree>
    <p:extLst>
      <p:ext uri="{BB962C8B-B14F-4D97-AF65-F5344CB8AC3E}">
        <p14:creationId xmlns:p14="http://schemas.microsoft.com/office/powerpoint/2010/main" val="20352725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20C470-A1E8-426C-9113-281AB4891499}"/>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29B50876-55BC-DCC2-4FA4-58CE5EF9336F}"/>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35D1B731-5816-5FBF-1031-CBEC38D00C6D}"/>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BB0796B2-3B26-2AF4-522D-80B24B54F7C5}"/>
              </a:ext>
            </a:extLst>
          </p:cNvPr>
          <p:cNvSpPr>
            <a:spLocks noGrp="1"/>
          </p:cNvSpPr>
          <p:nvPr>
            <p:ph type="sldNum" sz="quarter" idx="5"/>
          </p:nvPr>
        </p:nvSpPr>
        <p:spPr/>
        <p:txBody>
          <a:bodyPr/>
          <a:lstStyle/>
          <a:p>
            <a:fld id="{6D70690D-2C24-4466-9FC4-EF8E3B7A3171}" type="slidenum">
              <a:rPr lang="es-CO" smtClean="0"/>
              <a:t>31</a:t>
            </a:fld>
            <a:endParaRPr lang="es-CO"/>
          </a:p>
        </p:txBody>
      </p:sp>
    </p:spTree>
    <p:extLst>
      <p:ext uri="{BB962C8B-B14F-4D97-AF65-F5344CB8AC3E}">
        <p14:creationId xmlns:p14="http://schemas.microsoft.com/office/powerpoint/2010/main" val="2038607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A99FF-8C88-6B60-A3B0-2F6E0E75856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DA42B90B-86BB-F2EF-0DFE-7C5EE269F8EE}"/>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59A84162-230A-F515-7A38-CF85BAAE0F63}"/>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82A66168-EBD0-629E-01FA-532AEDC1B2C1}"/>
              </a:ext>
            </a:extLst>
          </p:cNvPr>
          <p:cNvSpPr>
            <a:spLocks noGrp="1"/>
          </p:cNvSpPr>
          <p:nvPr>
            <p:ph type="sldNum" sz="quarter" idx="5"/>
          </p:nvPr>
        </p:nvSpPr>
        <p:spPr/>
        <p:txBody>
          <a:bodyPr/>
          <a:lstStyle/>
          <a:p>
            <a:fld id="{6D70690D-2C24-4466-9FC4-EF8E3B7A3171}" type="slidenum">
              <a:rPr lang="es-CO" smtClean="0"/>
              <a:t>32</a:t>
            </a:fld>
            <a:endParaRPr lang="es-CO"/>
          </a:p>
        </p:txBody>
      </p:sp>
    </p:spTree>
    <p:extLst>
      <p:ext uri="{BB962C8B-B14F-4D97-AF65-F5344CB8AC3E}">
        <p14:creationId xmlns:p14="http://schemas.microsoft.com/office/powerpoint/2010/main" val="42870654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A11493-B398-D939-AC89-364916960E00}"/>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AAC3CB9B-5067-0C4D-24FD-2CD14939FCCD}"/>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427139D3-2AEE-7BB2-93A1-207DB20A3C0B}"/>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5FACCBCC-87BF-BB1F-6EDF-853106BB6A5A}"/>
              </a:ext>
            </a:extLst>
          </p:cNvPr>
          <p:cNvSpPr>
            <a:spLocks noGrp="1"/>
          </p:cNvSpPr>
          <p:nvPr>
            <p:ph type="sldNum" sz="quarter" idx="5"/>
          </p:nvPr>
        </p:nvSpPr>
        <p:spPr/>
        <p:txBody>
          <a:bodyPr/>
          <a:lstStyle/>
          <a:p>
            <a:fld id="{6D70690D-2C24-4466-9FC4-EF8E3B7A3171}" type="slidenum">
              <a:rPr lang="es-CO" smtClean="0"/>
              <a:t>33</a:t>
            </a:fld>
            <a:endParaRPr lang="es-CO"/>
          </a:p>
        </p:txBody>
      </p:sp>
    </p:spTree>
    <p:extLst>
      <p:ext uri="{BB962C8B-B14F-4D97-AF65-F5344CB8AC3E}">
        <p14:creationId xmlns:p14="http://schemas.microsoft.com/office/powerpoint/2010/main" val="39234457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C5E6BD-172E-E3D8-3596-69148B6583A2}"/>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4B89A0B1-43BF-5946-E305-E8744D9A71F1}"/>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922049C-8F48-D557-A6DE-43D7AE47FA00}"/>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92B91FE5-C02A-F806-500B-A6D038B3C684}"/>
              </a:ext>
            </a:extLst>
          </p:cNvPr>
          <p:cNvSpPr>
            <a:spLocks noGrp="1"/>
          </p:cNvSpPr>
          <p:nvPr>
            <p:ph type="sldNum" sz="quarter" idx="5"/>
          </p:nvPr>
        </p:nvSpPr>
        <p:spPr/>
        <p:txBody>
          <a:bodyPr/>
          <a:lstStyle/>
          <a:p>
            <a:fld id="{6D70690D-2C24-4466-9FC4-EF8E3B7A3171}" type="slidenum">
              <a:rPr lang="es-CO" smtClean="0"/>
              <a:t>34</a:t>
            </a:fld>
            <a:endParaRPr lang="es-CO"/>
          </a:p>
        </p:txBody>
      </p:sp>
    </p:spTree>
    <p:extLst>
      <p:ext uri="{BB962C8B-B14F-4D97-AF65-F5344CB8AC3E}">
        <p14:creationId xmlns:p14="http://schemas.microsoft.com/office/powerpoint/2010/main" val="7792842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857E7-0EDC-7C27-AE26-D866B74BD14C}"/>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63FFA7BC-0323-8FF2-E7F0-57DA71AE5543}"/>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176F3DCB-8E15-9E6D-4ADC-B8E6FD06D645}"/>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CFD4D0C7-20FC-2B50-8328-15BD5A8E549A}"/>
              </a:ext>
            </a:extLst>
          </p:cNvPr>
          <p:cNvSpPr>
            <a:spLocks noGrp="1"/>
          </p:cNvSpPr>
          <p:nvPr>
            <p:ph type="sldNum" sz="quarter" idx="5"/>
          </p:nvPr>
        </p:nvSpPr>
        <p:spPr/>
        <p:txBody>
          <a:bodyPr/>
          <a:lstStyle/>
          <a:p>
            <a:fld id="{6D70690D-2C24-4466-9FC4-EF8E3B7A3171}" type="slidenum">
              <a:rPr lang="es-CO" smtClean="0"/>
              <a:t>35</a:t>
            </a:fld>
            <a:endParaRPr lang="es-CO"/>
          </a:p>
        </p:txBody>
      </p:sp>
    </p:spTree>
    <p:extLst>
      <p:ext uri="{BB962C8B-B14F-4D97-AF65-F5344CB8AC3E}">
        <p14:creationId xmlns:p14="http://schemas.microsoft.com/office/powerpoint/2010/main" val="1007612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08" indent="0" algn="ctr">
              <a:buNone/>
              <a:defRPr>
                <a:solidFill>
                  <a:schemeClr val="tx1">
                    <a:tint val="75000"/>
                  </a:schemeClr>
                </a:solidFill>
              </a:defRPr>
            </a:lvl2pPr>
            <a:lvl3pPr marL="609615" indent="0" algn="ctr">
              <a:buNone/>
              <a:defRPr>
                <a:solidFill>
                  <a:schemeClr val="tx1">
                    <a:tint val="75000"/>
                  </a:schemeClr>
                </a:solidFill>
              </a:defRPr>
            </a:lvl3pPr>
            <a:lvl4pPr marL="914423" indent="0" algn="ctr">
              <a:buNone/>
              <a:defRPr>
                <a:solidFill>
                  <a:schemeClr val="tx1">
                    <a:tint val="75000"/>
                  </a:schemeClr>
                </a:solidFill>
              </a:defRPr>
            </a:lvl4pPr>
            <a:lvl5pPr marL="1219230" indent="0" algn="ctr">
              <a:buNone/>
              <a:defRPr>
                <a:solidFill>
                  <a:schemeClr val="tx1">
                    <a:tint val="75000"/>
                  </a:schemeClr>
                </a:solidFill>
              </a:defRPr>
            </a:lvl5pPr>
            <a:lvl6pPr marL="1524038" indent="0" algn="ctr">
              <a:buNone/>
              <a:defRPr>
                <a:solidFill>
                  <a:schemeClr val="tx1">
                    <a:tint val="75000"/>
                  </a:schemeClr>
                </a:solidFill>
              </a:defRPr>
            </a:lvl6pPr>
            <a:lvl7pPr marL="1828845" indent="0" algn="ctr">
              <a:buNone/>
              <a:defRPr>
                <a:solidFill>
                  <a:schemeClr val="tx1">
                    <a:tint val="75000"/>
                  </a:schemeClr>
                </a:solidFill>
              </a:defRPr>
            </a:lvl7pPr>
            <a:lvl8pPr marL="2133653" indent="0" algn="ctr">
              <a:buNone/>
              <a:defRPr>
                <a:solidFill>
                  <a:schemeClr val="tx1">
                    <a:tint val="75000"/>
                  </a:schemeClr>
                </a:solidFill>
              </a:defRPr>
            </a:lvl8pPr>
            <a:lvl9pPr marL="2438461"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7/2/2026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4"/>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4"/>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7/2/2026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5"/>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10"/>
            <a:ext cx="5181600" cy="1000125"/>
          </a:xfrm>
        </p:spPr>
        <p:txBody>
          <a:bodyPr anchor="b"/>
          <a:lstStyle>
            <a:lvl1pPr marL="0" indent="0">
              <a:buNone/>
              <a:defRPr sz="1333">
                <a:solidFill>
                  <a:schemeClr val="tx1">
                    <a:tint val="75000"/>
                  </a:schemeClr>
                </a:solidFill>
              </a:defRPr>
            </a:lvl1pPr>
            <a:lvl2pPr marL="304808" indent="0">
              <a:buNone/>
              <a:defRPr sz="1200">
                <a:solidFill>
                  <a:schemeClr val="tx1">
                    <a:tint val="75000"/>
                  </a:schemeClr>
                </a:solidFill>
              </a:defRPr>
            </a:lvl2pPr>
            <a:lvl3pPr marL="609615" indent="0">
              <a:buNone/>
              <a:defRPr sz="1067">
                <a:solidFill>
                  <a:schemeClr val="tx1">
                    <a:tint val="75000"/>
                  </a:schemeClr>
                </a:solidFill>
              </a:defRPr>
            </a:lvl3pPr>
            <a:lvl4pPr marL="914423" indent="0">
              <a:buNone/>
              <a:defRPr sz="933">
                <a:solidFill>
                  <a:schemeClr val="tx1">
                    <a:tint val="75000"/>
                  </a:schemeClr>
                </a:solidFill>
              </a:defRPr>
            </a:lvl4pPr>
            <a:lvl5pPr marL="1219230" indent="0">
              <a:buNone/>
              <a:defRPr sz="933">
                <a:solidFill>
                  <a:schemeClr val="tx1">
                    <a:tint val="75000"/>
                  </a:schemeClr>
                </a:solidFill>
              </a:defRPr>
            </a:lvl5pPr>
            <a:lvl6pPr marL="1524038" indent="0">
              <a:buNone/>
              <a:defRPr sz="933">
                <a:solidFill>
                  <a:schemeClr val="tx1">
                    <a:tint val="75000"/>
                  </a:schemeClr>
                </a:solidFill>
              </a:defRPr>
            </a:lvl6pPr>
            <a:lvl7pPr marL="1828845" indent="0">
              <a:buNone/>
              <a:defRPr sz="933">
                <a:solidFill>
                  <a:schemeClr val="tx1">
                    <a:tint val="75000"/>
                  </a:schemeClr>
                </a:solidFill>
              </a:defRPr>
            </a:lvl7pPr>
            <a:lvl8pPr marL="2133653" indent="0">
              <a:buNone/>
              <a:defRPr sz="933">
                <a:solidFill>
                  <a:schemeClr val="tx1">
                    <a:tint val="75000"/>
                  </a:schemeClr>
                </a:solidFill>
              </a:defRPr>
            </a:lvl8pPr>
            <a:lvl9pPr marL="2438461"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7/2/2026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2"/>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2"/>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7/2/2026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1" y="1023409"/>
            <a:ext cx="2693459" cy="426508"/>
          </a:xfrm>
        </p:spPr>
        <p:txBody>
          <a:bodyPr anchor="b"/>
          <a:lstStyle>
            <a:lvl1pPr marL="0" indent="0">
              <a:buNone/>
              <a:defRPr sz="1600" b="1"/>
            </a:lvl1pPr>
            <a:lvl2pPr marL="304808" indent="0">
              <a:buNone/>
              <a:defRPr sz="1333" b="1"/>
            </a:lvl2pPr>
            <a:lvl3pPr marL="609615" indent="0">
              <a:buNone/>
              <a:defRPr sz="1200" b="1"/>
            </a:lvl3pPr>
            <a:lvl4pPr marL="914423" indent="0">
              <a:buNone/>
              <a:defRPr sz="1067" b="1"/>
            </a:lvl4pPr>
            <a:lvl5pPr marL="1219230" indent="0">
              <a:buNone/>
              <a:defRPr sz="1067" b="1"/>
            </a:lvl5pPr>
            <a:lvl6pPr marL="1524038" indent="0">
              <a:buNone/>
              <a:defRPr sz="1067" b="1"/>
            </a:lvl6pPr>
            <a:lvl7pPr marL="1828845" indent="0">
              <a:buNone/>
              <a:defRPr sz="1067" b="1"/>
            </a:lvl7pPr>
            <a:lvl8pPr marL="2133653" indent="0">
              <a:buNone/>
              <a:defRPr sz="1067" b="1"/>
            </a:lvl8pPr>
            <a:lvl9pPr marL="2438461"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1"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08" indent="0">
              <a:buNone/>
              <a:defRPr sz="1333" b="1"/>
            </a:lvl2pPr>
            <a:lvl3pPr marL="609615" indent="0">
              <a:buNone/>
              <a:defRPr sz="1200" b="1"/>
            </a:lvl3pPr>
            <a:lvl4pPr marL="914423" indent="0">
              <a:buNone/>
              <a:defRPr sz="1067" b="1"/>
            </a:lvl4pPr>
            <a:lvl5pPr marL="1219230" indent="0">
              <a:buNone/>
              <a:defRPr sz="1067" b="1"/>
            </a:lvl5pPr>
            <a:lvl6pPr marL="1524038" indent="0">
              <a:buNone/>
              <a:defRPr sz="1067" b="1"/>
            </a:lvl6pPr>
            <a:lvl7pPr marL="1828845" indent="0">
              <a:buNone/>
              <a:defRPr sz="1067" b="1"/>
            </a:lvl7pPr>
            <a:lvl8pPr marL="2133653" indent="0">
              <a:buNone/>
              <a:defRPr sz="1067" b="1"/>
            </a:lvl8pPr>
            <a:lvl9pPr marL="2438461"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7/2/2026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7/2/2026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7/2/2026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5"/>
            <a:ext cx="3407834"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1" y="956735"/>
            <a:ext cx="2005542" cy="3127375"/>
          </a:xfrm>
        </p:spPr>
        <p:txBody>
          <a:bodyPr/>
          <a:lstStyle>
            <a:lvl1pPr marL="0" indent="0">
              <a:buNone/>
              <a:defRPr sz="933"/>
            </a:lvl1pPr>
            <a:lvl2pPr marL="304808" indent="0">
              <a:buNone/>
              <a:defRPr sz="800"/>
            </a:lvl2pPr>
            <a:lvl3pPr marL="609615" indent="0">
              <a:buNone/>
              <a:defRPr sz="667"/>
            </a:lvl3pPr>
            <a:lvl4pPr marL="914423" indent="0">
              <a:buNone/>
              <a:defRPr sz="600"/>
            </a:lvl4pPr>
            <a:lvl5pPr marL="1219230" indent="0">
              <a:buNone/>
              <a:defRPr sz="600"/>
            </a:lvl5pPr>
            <a:lvl6pPr marL="1524038" indent="0">
              <a:buNone/>
              <a:defRPr sz="600"/>
            </a:lvl6pPr>
            <a:lvl7pPr marL="1828845" indent="0">
              <a:buNone/>
              <a:defRPr sz="600"/>
            </a:lvl7pPr>
            <a:lvl8pPr marL="2133653" indent="0">
              <a:buNone/>
              <a:defRPr sz="600"/>
            </a:lvl8pPr>
            <a:lvl9pPr marL="2438461"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08" indent="0">
              <a:buNone/>
              <a:defRPr sz="1867"/>
            </a:lvl2pPr>
            <a:lvl3pPr marL="609615" indent="0">
              <a:buNone/>
              <a:defRPr sz="1600"/>
            </a:lvl3pPr>
            <a:lvl4pPr marL="914423" indent="0">
              <a:buNone/>
              <a:defRPr sz="1333"/>
            </a:lvl4pPr>
            <a:lvl5pPr marL="1219230" indent="0">
              <a:buNone/>
              <a:defRPr sz="1333"/>
            </a:lvl5pPr>
            <a:lvl6pPr marL="1524038" indent="0">
              <a:buNone/>
              <a:defRPr sz="1333"/>
            </a:lvl6pPr>
            <a:lvl7pPr marL="1828845" indent="0">
              <a:buNone/>
              <a:defRPr sz="1333"/>
            </a:lvl7pPr>
            <a:lvl8pPr marL="2133653" indent="0">
              <a:buNone/>
              <a:defRPr sz="1333"/>
            </a:lvl8pPr>
            <a:lvl9pPr marL="2438461"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08" indent="0">
              <a:buNone/>
              <a:defRPr sz="800"/>
            </a:lvl2pPr>
            <a:lvl3pPr marL="609615" indent="0">
              <a:buNone/>
              <a:defRPr sz="667"/>
            </a:lvl3pPr>
            <a:lvl4pPr marL="914423" indent="0">
              <a:buNone/>
              <a:defRPr sz="600"/>
            </a:lvl4pPr>
            <a:lvl5pPr marL="1219230" indent="0">
              <a:buNone/>
              <a:defRPr sz="600"/>
            </a:lvl5pPr>
            <a:lvl6pPr marL="1524038" indent="0">
              <a:buNone/>
              <a:defRPr sz="600"/>
            </a:lvl6pPr>
            <a:lvl7pPr marL="1828845" indent="0">
              <a:buNone/>
              <a:defRPr sz="600"/>
            </a:lvl7pPr>
            <a:lvl8pPr marL="2133653" indent="0">
              <a:buNone/>
              <a:defRPr sz="600"/>
            </a:lvl8pPr>
            <a:lvl9pPr marL="2438461"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7/2/2026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2"/>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8"/>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7/2/2026</a:t>
            </a:fld>
            <a:endParaRPr lang="en-US"/>
          </a:p>
        </p:txBody>
      </p:sp>
      <p:sp>
        <p:nvSpPr>
          <p:cNvPr id="5" name="Footer Placeholder 4"/>
          <p:cNvSpPr>
            <a:spLocks noGrp="1"/>
          </p:cNvSpPr>
          <p:nvPr>
            <p:ph type="ftr" sz="quarter" idx="3"/>
          </p:nvPr>
        </p:nvSpPr>
        <p:spPr>
          <a:xfrm>
            <a:off x="2082800" y="4237568"/>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8"/>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609615" rtl="0" eaLnBrk="1" latinLnBrk="0" hangingPunct="1">
        <a:spcBef>
          <a:spcPct val="0"/>
        </a:spcBef>
        <a:buNone/>
        <a:defRPr sz="2933" kern="1200">
          <a:solidFill>
            <a:schemeClr val="tx1"/>
          </a:solidFill>
          <a:latin typeface="+mj-lt"/>
          <a:ea typeface="+mj-ea"/>
          <a:cs typeface="+mj-cs"/>
        </a:defRPr>
      </a:lvl1pPr>
    </p:titleStyle>
    <p:bodyStyle>
      <a:lvl1pPr marL="228605" indent="-228605" algn="l" defTabSz="609615"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13" indent="-190506" algn="l" defTabSz="609615"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19" indent="-152404" algn="l" defTabSz="609615"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27"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35"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42"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50"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057"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865" indent="-152404" algn="l" defTabSz="609615"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15" rtl="0" eaLnBrk="1" latinLnBrk="0" hangingPunct="1">
        <a:defRPr sz="1200" kern="1200">
          <a:solidFill>
            <a:schemeClr val="tx1"/>
          </a:solidFill>
          <a:latin typeface="+mn-lt"/>
          <a:ea typeface="+mn-ea"/>
          <a:cs typeface="+mn-cs"/>
        </a:defRPr>
      </a:lvl1pPr>
      <a:lvl2pPr marL="304808" algn="l" defTabSz="609615" rtl="0" eaLnBrk="1" latinLnBrk="0" hangingPunct="1">
        <a:defRPr sz="1200" kern="1200">
          <a:solidFill>
            <a:schemeClr val="tx1"/>
          </a:solidFill>
          <a:latin typeface="+mn-lt"/>
          <a:ea typeface="+mn-ea"/>
          <a:cs typeface="+mn-cs"/>
        </a:defRPr>
      </a:lvl2pPr>
      <a:lvl3pPr marL="609615" algn="l" defTabSz="609615" rtl="0" eaLnBrk="1" latinLnBrk="0" hangingPunct="1">
        <a:defRPr sz="1200" kern="1200">
          <a:solidFill>
            <a:schemeClr val="tx1"/>
          </a:solidFill>
          <a:latin typeface="+mn-lt"/>
          <a:ea typeface="+mn-ea"/>
          <a:cs typeface="+mn-cs"/>
        </a:defRPr>
      </a:lvl3pPr>
      <a:lvl4pPr marL="914423" algn="l" defTabSz="609615" rtl="0" eaLnBrk="1" latinLnBrk="0" hangingPunct="1">
        <a:defRPr sz="1200" kern="1200">
          <a:solidFill>
            <a:schemeClr val="tx1"/>
          </a:solidFill>
          <a:latin typeface="+mn-lt"/>
          <a:ea typeface="+mn-ea"/>
          <a:cs typeface="+mn-cs"/>
        </a:defRPr>
      </a:lvl4pPr>
      <a:lvl5pPr marL="1219230" algn="l" defTabSz="609615" rtl="0" eaLnBrk="1" latinLnBrk="0" hangingPunct="1">
        <a:defRPr sz="1200" kern="1200">
          <a:solidFill>
            <a:schemeClr val="tx1"/>
          </a:solidFill>
          <a:latin typeface="+mn-lt"/>
          <a:ea typeface="+mn-ea"/>
          <a:cs typeface="+mn-cs"/>
        </a:defRPr>
      </a:lvl5pPr>
      <a:lvl6pPr marL="1524038" algn="l" defTabSz="609615" rtl="0" eaLnBrk="1" latinLnBrk="0" hangingPunct="1">
        <a:defRPr sz="1200" kern="1200">
          <a:solidFill>
            <a:schemeClr val="tx1"/>
          </a:solidFill>
          <a:latin typeface="+mn-lt"/>
          <a:ea typeface="+mn-ea"/>
          <a:cs typeface="+mn-cs"/>
        </a:defRPr>
      </a:lvl6pPr>
      <a:lvl7pPr marL="1828845" algn="l" defTabSz="609615" rtl="0" eaLnBrk="1" latinLnBrk="0" hangingPunct="1">
        <a:defRPr sz="1200" kern="1200">
          <a:solidFill>
            <a:schemeClr val="tx1"/>
          </a:solidFill>
          <a:latin typeface="+mn-lt"/>
          <a:ea typeface="+mn-ea"/>
          <a:cs typeface="+mn-cs"/>
        </a:defRPr>
      </a:lvl7pPr>
      <a:lvl8pPr marL="2133653" algn="l" defTabSz="609615" rtl="0" eaLnBrk="1" latinLnBrk="0" hangingPunct="1">
        <a:defRPr sz="1200" kern="1200">
          <a:solidFill>
            <a:schemeClr val="tx1"/>
          </a:solidFill>
          <a:latin typeface="+mn-lt"/>
          <a:ea typeface="+mn-ea"/>
          <a:cs typeface="+mn-cs"/>
        </a:defRPr>
      </a:lvl8pPr>
      <a:lvl9pPr marL="2438461" algn="l" defTabSz="609615"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svg"/><Relationship Id="rId7" Type="http://schemas.openxmlformats.org/officeDocument/2006/relationships/diagramColors" Target="../diagrams/colors1.xm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1.png"/><Relationship Id="rId4" Type="http://schemas.microsoft.com/office/2014/relationships/chartEx" Target="../charts/chartEx1.xml"/></Relationships>
</file>

<file path=ppt/slides/_rels/slide2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chart" Target="../charts/chart3.xml"/></Relationships>
</file>

<file path=ppt/slides/_rels/slide22.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2.png"/><Relationship Id="rId4" Type="http://schemas.microsoft.com/office/2014/relationships/chartEx" Target="../charts/chartEx2.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3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hyperlink" Target="https://svgsilh.com/image/914230.html"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42.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image" Target="../media/image13.jpeg"/><Relationship Id="rId1" Type="http://schemas.openxmlformats.org/officeDocument/2006/relationships/slideLayout" Target="../slideLayouts/slideLayout7.xml"/><Relationship Id="rId5" Type="http://schemas.openxmlformats.org/officeDocument/2006/relationships/image" Target="../media/image16.svg"/><Relationship Id="rId4" Type="http://schemas.openxmlformats.org/officeDocument/2006/relationships/image" Target="../media/image15.svg"/></Relationships>
</file>

<file path=ppt/slides/_rels/slide43.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chart" Target="../charts/chart6.xml"/><Relationship Id="rId4" Type="http://schemas.openxmlformats.org/officeDocument/2006/relationships/image" Target="../media/image17.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1.svg"/></Relationships>
</file>

<file path=ppt/slides/_rels/slide4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Layout" Target="../slideLayouts/slideLayout7.xml"/><Relationship Id="rId4" Type="http://schemas.openxmlformats.org/officeDocument/2006/relationships/image" Target="../media/image20.svg"/></Relationships>
</file>

<file path=ppt/slides/_rels/slide4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CFE0B330-B25C-4D30-978F-AB62C1D6D97C}"/>
              </a:ext>
            </a:extLst>
          </p:cNvPr>
          <p:cNvSpPr/>
          <p:nvPr/>
        </p:nvSpPr>
        <p:spPr>
          <a:xfrm>
            <a:off x="753676" y="2721114"/>
            <a:ext cx="10684648" cy="707886"/>
          </a:xfrm>
          <a:prstGeom prst="rect">
            <a:avLst/>
          </a:prstGeom>
        </p:spPr>
        <p:txBody>
          <a:bodyPr wrap="square" lIns="91440" tIns="45720" rIns="91440" bIns="45720" anchor="t">
            <a:spAutoFit/>
          </a:bodyPr>
          <a:lstStyle/>
          <a:p>
            <a:r>
              <a:rPr lang="es-419" sz="4000" b="1">
                <a:solidFill>
                  <a:srgbClr val="333333"/>
                </a:solidFill>
                <a:latin typeface="Verdana"/>
                <a:ea typeface="Verdana"/>
              </a:rPr>
              <a:t>DIRECCIÓN DE ENERGÍA ELÉCTRICA</a:t>
            </a:r>
          </a:p>
        </p:txBody>
      </p:sp>
      <p:sp>
        <p:nvSpPr>
          <p:cNvPr id="4" name="CuadroTexto 3">
            <a:extLst>
              <a:ext uri="{FF2B5EF4-FFF2-40B4-BE49-F238E27FC236}">
                <a16:creationId xmlns:a16="http://schemas.microsoft.com/office/drawing/2014/main" id="{5CD320A6-7E76-96A9-D986-6AB3837BE90D}"/>
              </a:ext>
            </a:extLst>
          </p:cNvPr>
          <p:cNvSpPr txBox="1"/>
          <p:nvPr/>
        </p:nvSpPr>
        <p:spPr>
          <a:xfrm>
            <a:off x="3096705" y="3705613"/>
            <a:ext cx="6027344" cy="400110"/>
          </a:xfrm>
          <a:prstGeom prst="rect">
            <a:avLst/>
          </a:prstGeom>
          <a:noFill/>
        </p:spPr>
        <p:txBody>
          <a:bodyPr wrap="square" lIns="91440" tIns="45720" rIns="91440" bIns="45720" rtlCol="0" anchor="t">
            <a:spAutoFit/>
          </a:bodyPr>
          <a:lstStyle/>
          <a:p>
            <a:pPr algn="ctr"/>
            <a:r>
              <a:rPr lang="es-419" sz="2000">
                <a:solidFill>
                  <a:srgbClr val="333333"/>
                </a:solidFill>
                <a:latin typeface="Verdana"/>
                <a:ea typeface="Verdana"/>
              </a:rPr>
              <a:t>COMPONENTE JURIDICO</a:t>
            </a:r>
          </a:p>
        </p:txBody>
      </p:sp>
    </p:spTree>
    <p:extLst>
      <p:ext uri="{BB962C8B-B14F-4D97-AF65-F5344CB8AC3E}">
        <p14:creationId xmlns:p14="http://schemas.microsoft.com/office/powerpoint/2010/main" val="39853817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1218D76E-BC6F-72B9-3BC7-89B964B917C6}"/>
            </a:ext>
          </a:extLst>
        </p:cNvPr>
        <p:cNvGrpSpPr/>
        <p:nvPr/>
      </p:nvGrpSpPr>
      <p:grpSpPr>
        <a:xfrm>
          <a:off x="0" y="0"/>
          <a:ext cx="0" cy="0"/>
          <a:chOff x="0" y="0"/>
          <a:chExt cx="0" cy="0"/>
        </a:xfrm>
      </p:grpSpPr>
      <p:sp>
        <p:nvSpPr>
          <p:cNvPr id="2" name="Shape 3">
            <a:extLst>
              <a:ext uri="{FF2B5EF4-FFF2-40B4-BE49-F238E27FC236}">
                <a16:creationId xmlns:a16="http://schemas.microsoft.com/office/drawing/2014/main" id="{A07A405F-E86A-4A45-1023-E438F03CB721}"/>
              </a:ext>
            </a:extLst>
          </p:cNvPr>
          <p:cNvSpPr/>
          <p:nvPr/>
        </p:nvSpPr>
        <p:spPr>
          <a:xfrm>
            <a:off x="365760" y="1068592"/>
            <a:ext cx="3190540" cy="4517585"/>
          </a:xfrm>
          <a:prstGeom prst="rect">
            <a:avLst/>
          </a:prstGeom>
          <a:solidFill>
            <a:srgbClr val="FFFFFF"/>
          </a:solidFill>
          <a:ln w="12700">
            <a:solidFill>
              <a:srgbClr val="D8DEE9"/>
            </a:solidFill>
            <a:prstDash val="solid"/>
          </a:ln>
          <a:effectLst>
            <a:outerShdw blurRad="101600" dist="38100" dir="8100000" algn="bl" rotWithShape="0">
              <a:srgbClr val="000000">
                <a:alpha val="13000"/>
              </a:srgbClr>
            </a:outerShdw>
          </a:effectLst>
        </p:spPr>
        <p:txBody>
          <a:bodyPr lIns="91440" tIns="45720" rIns="91440" bIns="45720" anchor="t"/>
          <a:lstStyle/>
          <a:p>
            <a:endParaRPr lang="es-CO" sz="1600">
              <a:latin typeface="Work Sans"/>
            </a:endParaRPr>
          </a:p>
        </p:txBody>
      </p:sp>
      <p:sp>
        <p:nvSpPr>
          <p:cNvPr id="11" name="Text 6">
            <a:extLst>
              <a:ext uri="{FF2B5EF4-FFF2-40B4-BE49-F238E27FC236}">
                <a16:creationId xmlns:a16="http://schemas.microsoft.com/office/drawing/2014/main" id="{4B23C6DF-DCCD-E7FD-D5D0-630DA451CCCE}"/>
              </a:ext>
            </a:extLst>
          </p:cNvPr>
          <p:cNvSpPr/>
          <p:nvPr/>
        </p:nvSpPr>
        <p:spPr>
          <a:xfrm>
            <a:off x="1280160" y="1255776"/>
            <a:ext cx="10363200" cy="341376"/>
          </a:xfrm>
          <a:prstGeom prst="rect">
            <a:avLst/>
          </a:prstGeom>
          <a:noFill/>
          <a:ln/>
        </p:spPr>
        <p:txBody>
          <a:bodyPr wrap="square" lIns="91440" tIns="45720" rIns="91440" bIns="45720" rtlCol="0" anchor="ctr"/>
          <a:lstStyle/>
          <a:p>
            <a:endParaRPr lang="en-US" sz="1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Shape 7">
            <a:extLst>
              <a:ext uri="{FF2B5EF4-FFF2-40B4-BE49-F238E27FC236}">
                <a16:creationId xmlns:a16="http://schemas.microsoft.com/office/drawing/2014/main" id="{E92D4F16-65CD-F3AA-C671-F2B40D39EABA}"/>
              </a:ext>
            </a:extLst>
          </p:cNvPr>
          <p:cNvSpPr/>
          <p:nvPr/>
        </p:nvSpPr>
        <p:spPr>
          <a:xfrm>
            <a:off x="562980" y="1250757"/>
            <a:ext cx="2780405" cy="688955"/>
          </a:xfrm>
          <a:prstGeom prst="rect">
            <a:avLst/>
          </a:prstGeom>
          <a:solidFill>
            <a:schemeClr val="bg2"/>
          </a:solidFill>
          <a:ln w="12700">
            <a:solidFill>
              <a:srgbClr val="D0D8E4"/>
            </a:solidFill>
            <a:prstDash val="solid"/>
          </a:ln>
        </p:spPr>
        <p:txBody>
          <a:bodyPr/>
          <a:lstStyle/>
          <a:p>
            <a:endParaRPr lang="es-CO" sz="1600"/>
          </a:p>
        </p:txBody>
      </p:sp>
      <p:sp>
        <p:nvSpPr>
          <p:cNvPr id="13" name="Text 8">
            <a:extLst>
              <a:ext uri="{FF2B5EF4-FFF2-40B4-BE49-F238E27FC236}">
                <a16:creationId xmlns:a16="http://schemas.microsoft.com/office/drawing/2014/main" id="{D7B26BDE-3D22-9319-EC0A-16F295612A10}"/>
              </a:ext>
            </a:extLst>
          </p:cNvPr>
          <p:cNvSpPr/>
          <p:nvPr/>
        </p:nvSpPr>
        <p:spPr>
          <a:xfrm>
            <a:off x="756439" y="1273168"/>
            <a:ext cx="3001562" cy="668677"/>
          </a:xfrm>
          <a:prstGeom prst="rect">
            <a:avLst/>
          </a:prstGeom>
          <a:noFill/>
          <a:ln/>
        </p:spPr>
        <p:txBody>
          <a:bodyPr wrap="square" lIns="91440" tIns="45720" rIns="91440" bIns="45720" rtlCol="0" anchor="ctr"/>
          <a:lstStyle/>
          <a:p>
            <a:r>
              <a:rPr lang="en-US" b="1">
                <a:solidFill>
                  <a:schemeClr val="tx2"/>
                </a:solidFill>
                <a:latin typeface="Verdana"/>
                <a:ea typeface="Verdana"/>
                <a:cs typeface="Verdana" panose="020B0604030504040204" pitchFamily="34" charset="0"/>
              </a:rPr>
              <a:t>DECRETO 1537 DE 2022</a:t>
            </a:r>
            <a:endParaRPr lang="en-US" b="1">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 9">
            <a:extLst>
              <a:ext uri="{FF2B5EF4-FFF2-40B4-BE49-F238E27FC236}">
                <a16:creationId xmlns:a16="http://schemas.microsoft.com/office/drawing/2014/main" id="{6069C510-AA40-876B-0422-C15683FA82E9}"/>
              </a:ext>
            </a:extLst>
          </p:cNvPr>
          <p:cNvSpPr/>
          <p:nvPr/>
        </p:nvSpPr>
        <p:spPr>
          <a:xfrm>
            <a:off x="361277" y="2351173"/>
            <a:ext cx="3180229" cy="2578608"/>
          </a:xfrm>
          <a:prstGeom prst="rect">
            <a:avLst/>
          </a:prstGeom>
          <a:noFill/>
          <a:ln/>
        </p:spPr>
        <p:txBody>
          <a:bodyPr wrap="square" lIns="91440" tIns="45720" rIns="91440" bIns="45720" rtlCol="0" anchor="ctr"/>
          <a:lstStyle/>
          <a:p>
            <a:pPr algn="just"/>
            <a:r>
              <a:rPr lang="es-CO" b="1">
                <a:solidFill>
                  <a:srgbClr val="0D2B5E"/>
                </a:solidFill>
              </a:rPr>
              <a:t>▸</a:t>
            </a:r>
            <a:r>
              <a:rPr lang="es-CO" b="1">
                <a:solidFill>
                  <a:srgbClr val="0D2B5E"/>
                </a:solidFill>
                <a:latin typeface="Work Sans"/>
              </a:rPr>
              <a:t> </a:t>
            </a:r>
            <a:r>
              <a:rPr lang="es-CO" sz="1300">
                <a:solidFill>
                  <a:srgbClr val="000000"/>
                </a:solidFill>
                <a:latin typeface="Work Sans"/>
                <a:ea typeface="Verdana"/>
                <a:cs typeface="Calibri"/>
              </a:rPr>
              <a:t>Trámite para la expedición del acto administrativo de declaratoria de utilidad pública e interés social</a:t>
            </a:r>
            <a:endParaRPr lang="en-US">
              <a:latin typeface="Work Sans"/>
            </a:endParaRPr>
          </a:p>
          <a:p>
            <a:pPr algn="just"/>
            <a:endParaRPr lang="es-CO" sz="1300">
              <a:latin typeface="Work Sans"/>
              <a:ea typeface="Verdana" panose="020B0604030504040204" pitchFamily="34" charset="0"/>
              <a:cs typeface="Calibri"/>
            </a:endParaRPr>
          </a:p>
          <a:p>
            <a:pPr algn="just"/>
            <a:r>
              <a:rPr lang="es-CO" sz="1300">
                <a:latin typeface="Work Sans"/>
                <a:ea typeface="Verdana"/>
                <a:cs typeface="Calibri"/>
              </a:rPr>
              <a:t>De acuerdo con el art 2.2.3.7.4.2. la Dirección de Energía Eléctrica  enviará a la Oficina Asesora Jurídica un concepto técnico sobre la procedencia o no de la expedición del acto administrativo de declaratoria de utilidad pública e interés social</a:t>
            </a:r>
            <a:r>
              <a:rPr lang="es-CO" sz="1300">
                <a:latin typeface="Verdana"/>
                <a:ea typeface="Verdana"/>
                <a:cs typeface="Calibri"/>
              </a:rPr>
              <a:t>.</a:t>
            </a:r>
            <a:endParaRPr lang="es-CO" sz="1300">
              <a:latin typeface="Verdana" panose="020B0604030504040204" pitchFamily="34" charset="0"/>
              <a:ea typeface="Verdana" panose="020B0604030504040204" pitchFamily="34" charset="0"/>
              <a:cs typeface="Calibri"/>
            </a:endParaRPr>
          </a:p>
        </p:txBody>
      </p:sp>
      <p:sp>
        <p:nvSpPr>
          <p:cNvPr id="55" name="Text 2">
            <a:extLst>
              <a:ext uri="{FF2B5EF4-FFF2-40B4-BE49-F238E27FC236}">
                <a16:creationId xmlns:a16="http://schemas.microsoft.com/office/drawing/2014/main" id="{17503096-AF70-1F81-6F8A-BA7C0873722D}"/>
              </a:ext>
            </a:extLst>
          </p:cNvPr>
          <p:cNvSpPr/>
          <p:nvPr/>
        </p:nvSpPr>
        <p:spPr>
          <a:xfrm>
            <a:off x="1280157" y="155448"/>
            <a:ext cx="11338560" cy="914400"/>
          </a:xfrm>
          <a:prstGeom prst="rect">
            <a:avLst/>
          </a:prstGeom>
          <a:noFill/>
          <a:ln/>
        </p:spPr>
        <p:txBody>
          <a:bodyPr wrap="square" lIns="91440" tIns="45720" rIns="91440" bIns="45720" rtlCol="0" anchor="ctr"/>
          <a:lstStyle/>
          <a:p>
            <a:r>
              <a:rPr lang="en-US" sz="2000" b="1">
                <a:solidFill>
                  <a:schemeClr val="tx1">
                    <a:lumMod val="85000"/>
                    <a:lumOff val="15000"/>
                  </a:schemeClr>
                </a:solidFill>
                <a:latin typeface="Verdana"/>
                <a:ea typeface="Verdana"/>
                <a:cs typeface="Verdana" panose="020B0604030504040204" pitchFamily="34" charset="0"/>
              </a:rPr>
              <a:t>CONCEPTO DECLARATORIA DE UTILIDAD PÚBLICA </a:t>
            </a:r>
            <a:endParaRPr lang="en-US" sz="20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a:extLst>
              <a:ext uri="{FF2B5EF4-FFF2-40B4-BE49-F238E27FC236}">
                <a16:creationId xmlns:a16="http://schemas.microsoft.com/office/drawing/2014/main" id="{80A7D8C0-29F6-A62C-7021-DFCD66FDD05C}"/>
              </a:ext>
            </a:extLst>
          </p:cNvPr>
          <p:cNvPicPr>
            <a:picLocks noChangeAspect="1"/>
          </p:cNvPicPr>
          <p:nvPr/>
        </p:nvPicPr>
        <p:blipFill>
          <a:blip r:embed="rId3"/>
          <a:stretch>
            <a:fillRect/>
          </a:stretch>
        </p:blipFill>
        <p:spPr>
          <a:xfrm>
            <a:off x="4374776" y="1164291"/>
            <a:ext cx="7566212" cy="4540625"/>
          </a:xfrm>
          <a:prstGeom prst="rect">
            <a:avLst/>
          </a:prstGeom>
        </p:spPr>
      </p:pic>
    </p:spTree>
    <p:extLst>
      <p:ext uri="{BB962C8B-B14F-4D97-AF65-F5344CB8AC3E}">
        <p14:creationId xmlns:p14="http://schemas.microsoft.com/office/powerpoint/2010/main" val="35572428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248C114E-4BA2-473B-5F07-08F7F9CE10C3}"/>
            </a:ext>
          </a:extLst>
        </p:cNvPr>
        <p:cNvGrpSpPr/>
        <p:nvPr/>
      </p:nvGrpSpPr>
      <p:grpSpPr>
        <a:xfrm>
          <a:off x="0" y="0"/>
          <a:ext cx="0" cy="0"/>
          <a:chOff x="0" y="0"/>
          <a:chExt cx="0" cy="0"/>
        </a:xfrm>
      </p:grpSpPr>
      <p:sp>
        <p:nvSpPr>
          <p:cNvPr id="2" name="Shape 3">
            <a:extLst>
              <a:ext uri="{FF2B5EF4-FFF2-40B4-BE49-F238E27FC236}">
                <a16:creationId xmlns:a16="http://schemas.microsoft.com/office/drawing/2014/main" id="{69806AB8-8000-FC39-88F2-F581DC9E61BE}"/>
              </a:ext>
            </a:extLst>
          </p:cNvPr>
          <p:cNvSpPr/>
          <p:nvPr/>
        </p:nvSpPr>
        <p:spPr>
          <a:xfrm>
            <a:off x="365760" y="1068592"/>
            <a:ext cx="3190540" cy="4517585"/>
          </a:xfrm>
          <a:prstGeom prst="rect">
            <a:avLst/>
          </a:prstGeom>
          <a:solidFill>
            <a:srgbClr val="FFFFFF"/>
          </a:solidFill>
          <a:ln w="12700">
            <a:solidFill>
              <a:srgbClr val="D8DEE9"/>
            </a:solidFill>
            <a:prstDash val="solid"/>
          </a:ln>
          <a:effectLst>
            <a:outerShdw blurRad="101600" dist="38100" dir="8100000" algn="bl" rotWithShape="0">
              <a:srgbClr val="000000">
                <a:alpha val="13000"/>
              </a:srgbClr>
            </a:outerShdw>
          </a:effectLst>
        </p:spPr>
        <p:txBody>
          <a:bodyPr lIns="91440" tIns="45720" rIns="91440" bIns="45720" anchor="t"/>
          <a:lstStyle/>
          <a:p>
            <a:endParaRPr lang="es-CO" sz="1600">
              <a:latin typeface="Work Sans"/>
            </a:endParaRPr>
          </a:p>
        </p:txBody>
      </p:sp>
      <p:sp>
        <p:nvSpPr>
          <p:cNvPr id="11" name="Text 6">
            <a:extLst>
              <a:ext uri="{FF2B5EF4-FFF2-40B4-BE49-F238E27FC236}">
                <a16:creationId xmlns:a16="http://schemas.microsoft.com/office/drawing/2014/main" id="{E3729DE5-49F9-41B4-D142-266F6E98EEA8}"/>
              </a:ext>
            </a:extLst>
          </p:cNvPr>
          <p:cNvSpPr/>
          <p:nvPr/>
        </p:nvSpPr>
        <p:spPr>
          <a:xfrm>
            <a:off x="1280160" y="1255776"/>
            <a:ext cx="10363200" cy="341376"/>
          </a:xfrm>
          <a:prstGeom prst="rect">
            <a:avLst/>
          </a:prstGeom>
          <a:noFill/>
          <a:ln/>
        </p:spPr>
        <p:txBody>
          <a:bodyPr wrap="square" lIns="91440" tIns="45720" rIns="91440" bIns="45720" rtlCol="0" anchor="ctr"/>
          <a:lstStyle/>
          <a:p>
            <a:endParaRPr lang="en-US" sz="1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Shape 7">
            <a:extLst>
              <a:ext uri="{FF2B5EF4-FFF2-40B4-BE49-F238E27FC236}">
                <a16:creationId xmlns:a16="http://schemas.microsoft.com/office/drawing/2014/main" id="{8C025ACA-7C43-C307-B74E-ED7339B80BC7}"/>
              </a:ext>
            </a:extLst>
          </p:cNvPr>
          <p:cNvSpPr/>
          <p:nvPr/>
        </p:nvSpPr>
        <p:spPr>
          <a:xfrm>
            <a:off x="562980" y="1250757"/>
            <a:ext cx="2780405" cy="688955"/>
          </a:xfrm>
          <a:prstGeom prst="rect">
            <a:avLst/>
          </a:prstGeom>
          <a:solidFill>
            <a:schemeClr val="bg2"/>
          </a:solidFill>
          <a:ln w="12700">
            <a:solidFill>
              <a:srgbClr val="D0D8E4"/>
            </a:solidFill>
            <a:prstDash val="solid"/>
          </a:ln>
        </p:spPr>
        <p:txBody>
          <a:bodyPr/>
          <a:lstStyle/>
          <a:p>
            <a:endParaRPr lang="es-CO" sz="1600"/>
          </a:p>
        </p:txBody>
      </p:sp>
      <p:sp>
        <p:nvSpPr>
          <p:cNvPr id="13" name="Text 8">
            <a:extLst>
              <a:ext uri="{FF2B5EF4-FFF2-40B4-BE49-F238E27FC236}">
                <a16:creationId xmlns:a16="http://schemas.microsoft.com/office/drawing/2014/main" id="{900C8A23-8D79-1981-C86C-5406BB5A30B5}"/>
              </a:ext>
            </a:extLst>
          </p:cNvPr>
          <p:cNvSpPr/>
          <p:nvPr/>
        </p:nvSpPr>
        <p:spPr>
          <a:xfrm>
            <a:off x="756439" y="1273168"/>
            <a:ext cx="3001562" cy="668677"/>
          </a:xfrm>
          <a:prstGeom prst="rect">
            <a:avLst/>
          </a:prstGeom>
          <a:noFill/>
          <a:ln/>
        </p:spPr>
        <p:txBody>
          <a:bodyPr wrap="square" lIns="91440" tIns="45720" rIns="91440" bIns="45720" rtlCol="0" anchor="ctr"/>
          <a:lstStyle/>
          <a:p>
            <a:r>
              <a:rPr lang="en-US" b="1">
                <a:solidFill>
                  <a:schemeClr val="tx2"/>
                </a:solidFill>
                <a:latin typeface="Verdana"/>
                <a:ea typeface="Verdana"/>
                <a:cs typeface="Verdana" panose="020B0604030504040204" pitchFamily="34" charset="0"/>
              </a:rPr>
              <a:t>DECRETO 1537 DE 2022</a:t>
            </a:r>
            <a:endParaRPr lang="en-US" b="1">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Text 9">
            <a:extLst>
              <a:ext uri="{FF2B5EF4-FFF2-40B4-BE49-F238E27FC236}">
                <a16:creationId xmlns:a16="http://schemas.microsoft.com/office/drawing/2014/main" id="{573055DA-4F20-FBF2-6D85-D50942144D4F}"/>
              </a:ext>
            </a:extLst>
          </p:cNvPr>
          <p:cNvSpPr/>
          <p:nvPr/>
        </p:nvSpPr>
        <p:spPr>
          <a:xfrm>
            <a:off x="361277" y="2351173"/>
            <a:ext cx="3180229" cy="2578608"/>
          </a:xfrm>
          <a:prstGeom prst="rect">
            <a:avLst/>
          </a:prstGeom>
          <a:noFill/>
          <a:ln/>
        </p:spPr>
        <p:txBody>
          <a:bodyPr wrap="square" lIns="91440" tIns="45720" rIns="91440" bIns="45720" rtlCol="0" anchor="ctr"/>
          <a:lstStyle/>
          <a:p>
            <a:pPr algn="just"/>
            <a:r>
              <a:rPr lang="es-CO" b="1">
                <a:solidFill>
                  <a:srgbClr val="0D2B5E"/>
                </a:solidFill>
              </a:rPr>
              <a:t>▸</a:t>
            </a:r>
            <a:r>
              <a:rPr lang="es-CO" b="1">
                <a:solidFill>
                  <a:srgbClr val="0D2B5E"/>
                </a:solidFill>
                <a:latin typeface="Work Sans"/>
              </a:rPr>
              <a:t> </a:t>
            </a:r>
            <a:r>
              <a:rPr lang="es-CO" sz="1300">
                <a:solidFill>
                  <a:srgbClr val="000000"/>
                </a:solidFill>
                <a:latin typeface="Work Sans"/>
                <a:ea typeface="Verdana"/>
                <a:cs typeface="Calibri"/>
              </a:rPr>
              <a:t>Trámite para la expedición del acto administrativo de declaratoria de utilidad pública e interés social</a:t>
            </a:r>
            <a:endParaRPr lang="en-US">
              <a:latin typeface="Work Sans"/>
            </a:endParaRPr>
          </a:p>
          <a:p>
            <a:pPr algn="just"/>
            <a:endParaRPr lang="es-CO" sz="1300">
              <a:latin typeface="Work Sans"/>
              <a:ea typeface="Verdana" panose="020B0604030504040204" pitchFamily="34" charset="0"/>
              <a:cs typeface="Calibri"/>
            </a:endParaRPr>
          </a:p>
          <a:p>
            <a:pPr algn="just"/>
            <a:r>
              <a:rPr lang="es-CO" sz="1300">
                <a:latin typeface="Work Sans"/>
                <a:ea typeface="Verdana"/>
                <a:cs typeface="Calibri"/>
              </a:rPr>
              <a:t>De acuerdo con el art 2.2.3.7.4.2. la Dirección de Energía Eléctrica  enviará a la Oficina Asesora Jurídica un concepto técnico sobre la procedencia o no de la expedición del acto administrativo de declaratoria de utilidad pública e interés social</a:t>
            </a:r>
            <a:r>
              <a:rPr lang="es-CO" sz="1300">
                <a:latin typeface="Verdana"/>
                <a:ea typeface="Verdana"/>
                <a:cs typeface="Calibri"/>
              </a:rPr>
              <a:t>.</a:t>
            </a:r>
            <a:endParaRPr lang="es-CO" sz="1300">
              <a:latin typeface="Verdana" panose="020B0604030504040204" pitchFamily="34" charset="0"/>
              <a:ea typeface="Verdana" panose="020B0604030504040204" pitchFamily="34" charset="0"/>
              <a:cs typeface="Calibri"/>
            </a:endParaRPr>
          </a:p>
        </p:txBody>
      </p:sp>
      <p:sp>
        <p:nvSpPr>
          <p:cNvPr id="55" name="Text 2">
            <a:extLst>
              <a:ext uri="{FF2B5EF4-FFF2-40B4-BE49-F238E27FC236}">
                <a16:creationId xmlns:a16="http://schemas.microsoft.com/office/drawing/2014/main" id="{E6EE1219-F9A8-F8E0-AE11-6DE1888BD1B2}"/>
              </a:ext>
            </a:extLst>
          </p:cNvPr>
          <p:cNvSpPr/>
          <p:nvPr/>
        </p:nvSpPr>
        <p:spPr>
          <a:xfrm>
            <a:off x="1280157" y="155448"/>
            <a:ext cx="11338560" cy="914400"/>
          </a:xfrm>
          <a:prstGeom prst="rect">
            <a:avLst/>
          </a:prstGeom>
          <a:noFill/>
          <a:ln/>
        </p:spPr>
        <p:txBody>
          <a:bodyPr wrap="square" lIns="91440" tIns="45720" rIns="91440" bIns="45720" rtlCol="0" anchor="ctr"/>
          <a:lstStyle/>
          <a:p>
            <a:r>
              <a:rPr lang="en-US" sz="2000" b="1">
                <a:solidFill>
                  <a:schemeClr val="tx1">
                    <a:lumMod val="85000"/>
                    <a:lumOff val="15000"/>
                  </a:schemeClr>
                </a:solidFill>
                <a:latin typeface="Verdana"/>
                <a:ea typeface="Verdana"/>
                <a:cs typeface="Verdana" panose="020B0604030504040204" pitchFamily="34" charset="0"/>
              </a:rPr>
              <a:t>CONCEPTO DECLARATORIA DE UTILIDAD PÚBLICA </a:t>
            </a:r>
            <a:endParaRPr lang="en-US" sz="20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pic>
        <p:nvPicPr>
          <p:cNvPr id="3" name="Picture 2">
            <a:extLst>
              <a:ext uri="{FF2B5EF4-FFF2-40B4-BE49-F238E27FC236}">
                <a16:creationId xmlns:a16="http://schemas.microsoft.com/office/drawing/2014/main" id="{EC8CED00-FF04-F3D2-95CD-7E2E451F80B7}"/>
              </a:ext>
            </a:extLst>
          </p:cNvPr>
          <p:cNvPicPr>
            <a:picLocks noChangeAspect="1"/>
          </p:cNvPicPr>
          <p:nvPr/>
        </p:nvPicPr>
        <p:blipFill>
          <a:blip r:embed="rId3"/>
          <a:stretch>
            <a:fillRect/>
          </a:stretch>
        </p:blipFill>
        <p:spPr>
          <a:xfrm>
            <a:off x="4442011" y="1713379"/>
            <a:ext cx="7566212" cy="4540625"/>
          </a:xfrm>
          <a:prstGeom prst="rect">
            <a:avLst/>
          </a:prstGeom>
        </p:spPr>
      </p:pic>
      <p:pic>
        <p:nvPicPr>
          <p:cNvPr id="4" name="Picture 3">
            <a:extLst>
              <a:ext uri="{FF2B5EF4-FFF2-40B4-BE49-F238E27FC236}">
                <a16:creationId xmlns:a16="http://schemas.microsoft.com/office/drawing/2014/main" id="{547AC057-EF86-438A-8278-DD91D159239A}"/>
              </a:ext>
            </a:extLst>
          </p:cNvPr>
          <p:cNvPicPr>
            <a:picLocks noChangeAspect="1"/>
          </p:cNvPicPr>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9371935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C038C7A7-FD82-A19A-2332-00238C87C34B}"/>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6EF4C4F9-11AA-D811-6DFE-49F8E9121786}"/>
              </a:ext>
            </a:extLst>
          </p:cNvPr>
          <p:cNvSpPr txBox="1"/>
          <p:nvPr/>
        </p:nvSpPr>
        <p:spPr>
          <a:xfrm>
            <a:off x="1387660" y="415641"/>
            <a:ext cx="3793026" cy="400110"/>
          </a:xfrm>
          <a:prstGeom prst="rect">
            <a:avLst/>
          </a:prstGeom>
          <a:noFill/>
        </p:spPr>
        <p:txBody>
          <a:bodyPr wrap="none" rtlCol="0">
            <a:spAutoFit/>
          </a:bodyPr>
          <a:lstStyle/>
          <a:p>
            <a:r>
              <a:rPr lang="en-US" sz="2000" b="1">
                <a:latin typeface="Verdana" panose="020B0604030504040204" pitchFamily="34" charset="0"/>
                <a:ea typeface="Verdana" panose="020B0604030504040204" pitchFamily="34" charset="0"/>
                <a:cs typeface="Verdana" panose="020B0604030504040204" pitchFamily="34" charset="0"/>
              </a:rPr>
              <a:t>GESTIONES REALIZADAS</a:t>
            </a:r>
            <a:endParaRPr lang="en-US" sz="2000">
              <a:latin typeface="Verdana" panose="020B0604030504040204" pitchFamily="34" charset="0"/>
              <a:ea typeface="Verdana" panose="020B0604030504040204" pitchFamily="34" charset="0"/>
              <a:cs typeface="Verdana" panose="020B0604030504040204" pitchFamily="34" charset="0"/>
            </a:endParaRPr>
          </a:p>
        </p:txBody>
      </p:sp>
      <p:sp>
        <p:nvSpPr>
          <p:cNvPr id="130" name="Text 51">
            <a:extLst>
              <a:ext uri="{FF2B5EF4-FFF2-40B4-BE49-F238E27FC236}">
                <a16:creationId xmlns:a16="http://schemas.microsoft.com/office/drawing/2014/main" id="{A8ACF361-4E6D-D43F-8318-D02CFE82F7F8}"/>
              </a:ext>
            </a:extLst>
          </p:cNvPr>
          <p:cNvSpPr/>
          <p:nvPr/>
        </p:nvSpPr>
        <p:spPr>
          <a:xfrm>
            <a:off x="8402623" y="2243328"/>
            <a:ext cx="3840480" cy="268224"/>
          </a:xfrm>
          <a:prstGeom prst="rect">
            <a:avLst/>
          </a:prstGeom>
          <a:noFill/>
          <a:ln/>
        </p:spPr>
        <p:txBody>
          <a:bodyPr wrap="square" lIns="0" tIns="0" rIns="0" bIns="0" rtlCol="0" anchor="ctr"/>
          <a:lstStyle/>
          <a:p>
            <a:pPr algn="ctr"/>
            <a:r>
              <a:rPr lang="en-US" sz="1133">
                <a:solidFill>
                  <a:srgbClr val="DDEEFF"/>
                </a:solidFill>
              </a:rPr>
              <a:t>Chocó  (Alto, Medio y Bajo Baudó)</a:t>
            </a:r>
            <a:endParaRPr lang="en-US" sz="1133"/>
          </a:p>
        </p:txBody>
      </p:sp>
      <p:sp>
        <p:nvSpPr>
          <p:cNvPr id="135" name="Text 56">
            <a:extLst>
              <a:ext uri="{FF2B5EF4-FFF2-40B4-BE49-F238E27FC236}">
                <a16:creationId xmlns:a16="http://schemas.microsoft.com/office/drawing/2014/main" id="{3CDD5658-DCE4-7A63-95A4-4C5A5EB1D7DD}"/>
              </a:ext>
            </a:extLst>
          </p:cNvPr>
          <p:cNvSpPr/>
          <p:nvPr/>
        </p:nvSpPr>
        <p:spPr>
          <a:xfrm>
            <a:off x="8894064" y="3322320"/>
            <a:ext cx="3413760" cy="341376"/>
          </a:xfrm>
          <a:prstGeom prst="rect">
            <a:avLst/>
          </a:prstGeom>
          <a:noFill/>
          <a:ln/>
        </p:spPr>
        <p:txBody>
          <a:bodyPr wrap="square" rtlCol="0" anchor="ctr"/>
          <a:lstStyle/>
          <a:p>
            <a:endParaRPr lang="en-US"/>
          </a:p>
        </p:txBody>
      </p:sp>
      <p:sp>
        <p:nvSpPr>
          <p:cNvPr id="107" name="Text 42">
            <a:extLst>
              <a:ext uri="{FF2B5EF4-FFF2-40B4-BE49-F238E27FC236}">
                <a16:creationId xmlns:a16="http://schemas.microsoft.com/office/drawing/2014/main" id="{F7D50314-5714-FE9C-EA3E-8D0EEC5E82E2}"/>
              </a:ext>
            </a:extLst>
          </p:cNvPr>
          <p:cNvSpPr/>
          <p:nvPr/>
        </p:nvSpPr>
        <p:spPr>
          <a:xfrm>
            <a:off x="8473440" y="2706624"/>
            <a:ext cx="3840480" cy="304800"/>
          </a:xfrm>
          <a:prstGeom prst="rect">
            <a:avLst/>
          </a:prstGeom>
          <a:noFill/>
          <a:ln/>
        </p:spPr>
        <p:txBody>
          <a:bodyPr wrap="square" lIns="0" tIns="0" rIns="0" bIns="0" rtlCol="0" anchor="ctr"/>
          <a:lstStyle/>
          <a:p>
            <a:pPr algn="ctr"/>
            <a:r>
              <a:rPr lang="en-US" sz="1600" b="1">
                <a:solidFill>
                  <a:srgbClr val="FFFFFF"/>
                </a:solidFill>
              </a:rPr>
              <a:t>Sentencia No. 005</a:t>
            </a:r>
            <a:endParaRPr lang="en-US" sz="1600"/>
          </a:p>
        </p:txBody>
      </p:sp>
      <p:sp>
        <p:nvSpPr>
          <p:cNvPr id="178" name="Shape 4">
            <a:extLst>
              <a:ext uri="{FF2B5EF4-FFF2-40B4-BE49-F238E27FC236}">
                <a16:creationId xmlns:a16="http://schemas.microsoft.com/office/drawing/2014/main" id="{5188F8E1-3E5F-6982-30C2-E4FBA201B6B3}"/>
              </a:ext>
            </a:extLst>
          </p:cNvPr>
          <p:cNvSpPr/>
          <p:nvPr/>
        </p:nvSpPr>
        <p:spPr>
          <a:xfrm>
            <a:off x="5974080" y="1121664"/>
            <a:ext cx="73152" cy="5242560"/>
          </a:xfrm>
          <a:prstGeom prst="rect">
            <a:avLst/>
          </a:prstGeom>
          <a:solidFill>
            <a:srgbClr val="C8D0DE"/>
          </a:solidFill>
          <a:ln w="12700">
            <a:solidFill>
              <a:srgbClr val="C8D0DE"/>
            </a:solidFill>
            <a:prstDash val="solid"/>
          </a:ln>
        </p:spPr>
        <p:txBody>
          <a:bodyPr/>
          <a:lstStyle/>
          <a:p>
            <a:endParaRPr lang="es-CO" sz="1600"/>
          </a:p>
        </p:txBody>
      </p:sp>
      <p:sp>
        <p:nvSpPr>
          <p:cNvPr id="179" name="Shape 5">
            <a:extLst>
              <a:ext uri="{FF2B5EF4-FFF2-40B4-BE49-F238E27FC236}">
                <a16:creationId xmlns:a16="http://schemas.microsoft.com/office/drawing/2014/main" id="{CDBC1E40-488B-E0E9-11E5-C748C62F05C7}"/>
              </a:ext>
            </a:extLst>
          </p:cNvPr>
          <p:cNvSpPr/>
          <p:nvPr/>
        </p:nvSpPr>
        <p:spPr>
          <a:xfrm>
            <a:off x="5827776" y="1267968"/>
            <a:ext cx="365760" cy="365760"/>
          </a:xfrm>
          <a:prstGeom prst="ellipse">
            <a:avLst/>
          </a:prstGeom>
          <a:solidFill>
            <a:srgbClr val="9B1C2E"/>
          </a:solidFill>
          <a:ln w="12700">
            <a:solidFill>
              <a:srgbClr val="9B1C2E"/>
            </a:solidFill>
            <a:prstDash val="solid"/>
          </a:ln>
        </p:spPr>
        <p:txBody>
          <a:bodyPr/>
          <a:lstStyle/>
          <a:p>
            <a:endParaRPr lang="es-CO" sz="1600"/>
          </a:p>
        </p:txBody>
      </p:sp>
      <p:sp>
        <p:nvSpPr>
          <p:cNvPr id="180" name="Shape 6">
            <a:extLst>
              <a:ext uri="{FF2B5EF4-FFF2-40B4-BE49-F238E27FC236}">
                <a16:creationId xmlns:a16="http://schemas.microsoft.com/office/drawing/2014/main" id="{733AAF59-E686-8104-F431-07844E638D87}"/>
              </a:ext>
            </a:extLst>
          </p:cNvPr>
          <p:cNvSpPr/>
          <p:nvPr/>
        </p:nvSpPr>
        <p:spPr>
          <a:xfrm>
            <a:off x="304800" y="1234981"/>
            <a:ext cx="5424616" cy="585216"/>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181" name="Shape 7">
            <a:extLst>
              <a:ext uri="{FF2B5EF4-FFF2-40B4-BE49-F238E27FC236}">
                <a16:creationId xmlns:a16="http://schemas.microsoft.com/office/drawing/2014/main" id="{8EF75366-5D97-3367-B241-751D61E5C8E8}"/>
              </a:ext>
            </a:extLst>
          </p:cNvPr>
          <p:cNvSpPr/>
          <p:nvPr/>
        </p:nvSpPr>
        <p:spPr>
          <a:xfrm>
            <a:off x="256032" y="1273982"/>
            <a:ext cx="5437632" cy="882599"/>
          </a:xfrm>
          <a:prstGeom prst="rect">
            <a:avLst/>
          </a:prstGeom>
          <a:solidFill>
            <a:srgbClr val="F4F7FC"/>
          </a:solidFill>
          <a:ln w="12700">
            <a:solidFill>
              <a:srgbClr val="F4F7FC"/>
            </a:solidFill>
            <a:prstDash val="solid"/>
          </a:ln>
        </p:spPr>
        <p:txBody>
          <a:bodyPr/>
          <a:lstStyle/>
          <a:p>
            <a:endParaRPr lang="es-CO" sz="1600"/>
          </a:p>
        </p:txBody>
      </p:sp>
      <p:sp>
        <p:nvSpPr>
          <p:cNvPr id="182" name="Shape 8">
            <a:extLst>
              <a:ext uri="{FF2B5EF4-FFF2-40B4-BE49-F238E27FC236}">
                <a16:creationId xmlns:a16="http://schemas.microsoft.com/office/drawing/2014/main" id="{B751CF56-C9A8-204E-7871-831D11DD567C}"/>
              </a:ext>
            </a:extLst>
          </p:cNvPr>
          <p:cNvSpPr/>
          <p:nvPr/>
        </p:nvSpPr>
        <p:spPr>
          <a:xfrm>
            <a:off x="402336" y="1243584"/>
            <a:ext cx="877824" cy="291946"/>
          </a:xfrm>
          <a:prstGeom prst="rect">
            <a:avLst/>
          </a:prstGeom>
          <a:solidFill>
            <a:srgbClr val="9B1C2E"/>
          </a:solidFill>
          <a:ln w="12700">
            <a:solidFill>
              <a:srgbClr val="9B1C2E"/>
            </a:solidFill>
            <a:prstDash val="solid"/>
          </a:ln>
        </p:spPr>
        <p:txBody>
          <a:bodyPr/>
          <a:lstStyle/>
          <a:p>
            <a:endParaRPr lang="es-CO" sz="1600"/>
          </a:p>
        </p:txBody>
      </p:sp>
      <p:sp>
        <p:nvSpPr>
          <p:cNvPr id="183" name="Text 9">
            <a:extLst>
              <a:ext uri="{FF2B5EF4-FFF2-40B4-BE49-F238E27FC236}">
                <a16:creationId xmlns:a16="http://schemas.microsoft.com/office/drawing/2014/main" id="{225DF9AF-C9BF-FAB6-5587-3448F1E4B91C}"/>
              </a:ext>
            </a:extLst>
          </p:cNvPr>
          <p:cNvSpPr/>
          <p:nvPr/>
        </p:nvSpPr>
        <p:spPr>
          <a:xfrm>
            <a:off x="402336" y="1243584"/>
            <a:ext cx="877824" cy="219456"/>
          </a:xfrm>
          <a:prstGeom prst="rect">
            <a:avLst/>
          </a:prstGeom>
          <a:noFill/>
          <a:ln/>
        </p:spPr>
        <p:txBody>
          <a:bodyPr wrap="square" lIns="0" tIns="0" rIns="0" bIns="0" rtlCol="0" anchor="ctr"/>
          <a:lstStyle/>
          <a:p>
            <a:pPr algn="ctr"/>
            <a:r>
              <a:rPr lang="en-US" sz="1400" b="1">
                <a:solidFill>
                  <a:srgbClr val="FFFFFF"/>
                </a:solidFill>
                <a:latin typeface="Verdana" panose="020B0604030504040204" pitchFamily="34" charset="0"/>
                <a:ea typeface="Verdana" panose="020B0604030504040204" pitchFamily="34" charset="0"/>
                <a:cs typeface="Verdana" panose="020B0604030504040204" pitchFamily="34" charset="0"/>
              </a:rPr>
              <a:t>S-003</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184" name="Text 10">
            <a:extLst>
              <a:ext uri="{FF2B5EF4-FFF2-40B4-BE49-F238E27FC236}">
                <a16:creationId xmlns:a16="http://schemas.microsoft.com/office/drawing/2014/main" id="{D57BD49C-C362-5640-548E-18C96153D454}"/>
              </a:ext>
            </a:extLst>
          </p:cNvPr>
          <p:cNvSpPr/>
          <p:nvPr/>
        </p:nvSpPr>
        <p:spPr>
          <a:xfrm>
            <a:off x="1341120" y="1243584"/>
            <a:ext cx="1219200" cy="219456"/>
          </a:xfrm>
          <a:prstGeom prst="rect">
            <a:avLst/>
          </a:prstGeom>
          <a:noFill/>
          <a:ln/>
        </p:spPr>
        <p:txBody>
          <a:bodyPr wrap="square" rtlCol="0" anchor="ctr"/>
          <a:lstStyle/>
          <a:p>
            <a:r>
              <a:rPr lang="en-US" sz="1400" b="1">
                <a:solidFill>
                  <a:srgbClr val="9B1C2E"/>
                </a:solidFill>
              </a:rPr>
              <a:t>31 Oct 2025</a:t>
            </a:r>
            <a:endParaRPr lang="en-US" sz="1100"/>
          </a:p>
        </p:txBody>
      </p:sp>
      <p:sp>
        <p:nvSpPr>
          <p:cNvPr id="185" name="Text 11">
            <a:extLst>
              <a:ext uri="{FF2B5EF4-FFF2-40B4-BE49-F238E27FC236}">
                <a16:creationId xmlns:a16="http://schemas.microsoft.com/office/drawing/2014/main" id="{9F49E051-1C5D-7BBC-E4EE-DB21760C7E3D}"/>
              </a:ext>
            </a:extLst>
          </p:cNvPr>
          <p:cNvSpPr/>
          <p:nvPr/>
        </p:nvSpPr>
        <p:spPr>
          <a:xfrm>
            <a:off x="303976" y="1491995"/>
            <a:ext cx="5242560" cy="824485"/>
          </a:xfrm>
          <a:prstGeom prst="rect">
            <a:avLst/>
          </a:prstGeom>
          <a:noFill/>
          <a:ln/>
        </p:spPr>
        <p:txBody>
          <a:bodyPr wrap="square" rtlCol="0" anchor="ctr"/>
          <a:lstStyle/>
          <a:p>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Grupo de Defensa Judicial solicita información sobre cumplimiento de </a:t>
            </a:r>
            <a:r>
              <a:rPr lang="en-US" sz="1400" err="1">
                <a:solidFill>
                  <a:srgbClr val="5A6272"/>
                </a:solidFill>
                <a:latin typeface="Verdana" panose="020B0604030504040204" pitchFamily="34" charset="0"/>
                <a:ea typeface="Verdana" panose="020B0604030504040204" pitchFamily="34" charset="0"/>
                <a:cs typeface="Verdana" panose="020B0604030504040204" pitchFamily="34" charset="0"/>
              </a:rPr>
              <a:t>Sentencia</a:t>
            </a:r>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 003.</a:t>
            </a:r>
            <a:r>
              <a:rPr lang="en-US" sz="1400">
                <a:latin typeface="Verdana" panose="020B0604030504040204" pitchFamily="34" charset="0"/>
                <a:ea typeface="Verdana" panose="020B0604030504040204" pitchFamily="34" charset="0"/>
                <a:cs typeface="Verdana" panose="020B0604030504040204" pitchFamily="34" charset="0"/>
              </a:rPr>
              <a:t> </a:t>
            </a:r>
            <a:r>
              <a:rPr lang="en-US" sz="1400" err="1">
                <a:solidFill>
                  <a:srgbClr val="5A6272"/>
                </a:solidFill>
                <a:latin typeface="Verdana" panose="020B0604030504040204" pitchFamily="34" charset="0"/>
                <a:ea typeface="Verdana" panose="020B0604030504040204" pitchFamily="34" charset="0"/>
                <a:cs typeface="Verdana" panose="020B0604030504040204" pitchFamily="34" charset="0"/>
              </a:rPr>
              <a:t>Radicado</a:t>
            </a:r>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 MME 3-2025-045902</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186" name="Shape 12">
            <a:extLst>
              <a:ext uri="{FF2B5EF4-FFF2-40B4-BE49-F238E27FC236}">
                <a16:creationId xmlns:a16="http://schemas.microsoft.com/office/drawing/2014/main" id="{0207AEB6-8C99-598E-0470-1D1D9DDD37CC}"/>
              </a:ext>
            </a:extLst>
          </p:cNvPr>
          <p:cNvSpPr/>
          <p:nvPr/>
        </p:nvSpPr>
        <p:spPr>
          <a:xfrm>
            <a:off x="5827776" y="1938528"/>
            <a:ext cx="365760" cy="365760"/>
          </a:xfrm>
          <a:prstGeom prst="ellipse">
            <a:avLst/>
          </a:prstGeom>
          <a:solidFill>
            <a:srgbClr val="9B1C2E"/>
          </a:solidFill>
          <a:ln w="12700">
            <a:solidFill>
              <a:srgbClr val="9B1C2E"/>
            </a:solidFill>
            <a:prstDash val="solid"/>
          </a:ln>
        </p:spPr>
        <p:txBody>
          <a:bodyPr/>
          <a:lstStyle/>
          <a:p>
            <a:endParaRPr lang="es-CO" sz="1600"/>
          </a:p>
        </p:txBody>
      </p:sp>
      <p:sp>
        <p:nvSpPr>
          <p:cNvPr id="187" name="Shape 13">
            <a:extLst>
              <a:ext uri="{FF2B5EF4-FFF2-40B4-BE49-F238E27FC236}">
                <a16:creationId xmlns:a16="http://schemas.microsoft.com/office/drawing/2014/main" id="{504DA18A-1A11-3A43-C95D-4020FC0FC1CB}"/>
              </a:ext>
            </a:extLst>
          </p:cNvPr>
          <p:cNvSpPr/>
          <p:nvPr/>
        </p:nvSpPr>
        <p:spPr>
          <a:xfrm>
            <a:off x="6278880" y="1853183"/>
            <a:ext cx="5486400" cy="1081133"/>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188" name="Shape 14">
            <a:extLst>
              <a:ext uri="{FF2B5EF4-FFF2-40B4-BE49-F238E27FC236}">
                <a16:creationId xmlns:a16="http://schemas.microsoft.com/office/drawing/2014/main" id="{BCABB089-E5BA-03A7-71C6-34837FB68400}"/>
              </a:ext>
            </a:extLst>
          </p:cNvPr>
          <p:cNvSpPr/>
          <p:nvPr/>
        </p:nvSpPr>
        <p:spPr>
          <a:xfrm>
            <a:off x="6278880" y="1853184"/>
            <a:ext cx="85344" cy="585216"/>
          </a:xfrm>
          <a:prstGeom prst="rect">
            <a:avLst/>
          </a:prstGeom>
          <a:solidFill>
            <a:srgbClr val="9B1C2E"/>
          </a:solidFill>
          <a:ln w="12700">
            <a:solidFill>
              <a:srgbClr val="9B1C2E"/>
            </a:solidFill>
            <a:prstDash val="solid"/>
          </a:ln>
        </p:spPr>
        <p:txBody>
          <a:bodyPr/>
          <a:lstStyle/>
          <a:p>
            <a:endParaRPr lang="es-CO" sz="1600"/>
          </a:p>
        </p:txBody>
      </p:sp>
      <p:sp>
        <p:nvSpPr>
          <p:cNvPr id="189" name="Shape 15">
            <a:extLst>
              <a:ext uri="{FF2B5EF4-FFF2-40B4-BE49-F238E27FC236}">
                <a16:creationId xmlns:a16="http://schemas.microsoft.com/office/drawing/2014/main" id="{1B215D62-E79C-CF24-365F-8AEEA4F4DF71}"/>
              </a:ext>
            </a:extLst>
          </p:cNvPr>
          <p:cNvSpPr/>
          <p:nvPr/>
        </p:nvSpPr>
        <p:spPr>
          <a:xfrm>
            <a:off x="6278880" y="1853184"/>
            <a:ext cx="85344" cy="585216"/>
          </a:xfrm>
          <a:prstGeom prst="rect">
            <a:avLst/>
          </a:prstGeom>
          <a:solidFill>
            <a:srgbClr val="9B1C2E"/>
          </a:solidFill>
          <a:ln w="12700">
            <a:solidFill>
              <a:srgbClr val="9B1C2E"/>
            </a:solidFill>
            <a:prstDash val="solid"/>
          </a:ln>
        </p:spPr>
        <p:txBody>
          <a:bodyPr/>
          <a:lstStyle/>
          <a:p>
            <a:endParaRPr lang="es-CO" sz="1600"/>
          </a:p>
        </p:txBody>
      </p:sp>
      <p:sp>
        <p:nvSpPr>
          <p:cNvPr id="190" name="Shape 16">
            <a:extLst>
              <a:ext uri="{FF2B5EF4-FFF2-40B4-BE49-F238E27FC236}">
                <a16:creationId xmlns:a16="http://schemas.microsoft.com/office/drawing/2014/main" id="{152B0161-2183-F15C-1993-221EE00E3360}"/>
              </a:ext>
            </a:extLst>
          </p:cNvPr>
          <p:cNvSpPr/>
          <p:nvPr/>
        </p:nvSpPr>
        <p:spPr>
          <a:xfrm>
            <a:off x="6498336" y="1914144"/>
            <a:ext cx="877824" cy="219456"/>
          </a:xfrm>
          <a:prstGeom prst="rect">
            <a:avLst/>
          </a:prstGeom>
          <a:solidFill>
            <a:srgbClr val="9B1C2E"/>
          </a:solidFill>
          <a:ln w="12700">
            <a:solidFill>
              <a:srgbClr val="9B1C2E"/>
            </a:solidFill>
            <a:prstDash val="solid"/>
          </a:ln>
        </p:spPr>
        <p:txBody>
          <a:bodyPr/>
          <a:lstStyle/>
          <a:p>
            <a:endParaRPr lang="es-CO" sz="1600"/>
          </a:p>
        </p:txBody>
      </p:sp>
      <p:sp>
        <p:nvSpPr>
          <p:cNvPr id="191" name="Text 17">
            <a:extLst>
              <a:ext uri="{FF2B5EF4-FFF2-40B4-BE49-F238E27FC236}">
                <a16:creationId xmlns:a16="http://schemas.microsoft.com/office/drawing/2014/main" id="{917C9E3A-D5F7-2F6F-2A3C-6ACB5C4D2F11}"/>
              </a:ext>
            </a:extLst>
          </p:cNvPr>
          <p:cNvSpPr/>
          <p:nvPr/>
        </p:nvSpPr>
        <p:spPr>
          <a:xfrm>
            <a:off x="6498336" y="1914144"/>
            <a:ext cx="877824" cy="219456"/>
          </a:xfrm>
          <a:prstGeom prst="rect">
            <a:avLst/>
          </a:prstGeom>
          <a:noFill/>
          <a:ln/>
        </p:spPr>
        <p:txBody>
          <a:bodyPr wrap="square" lIns="0" tIns="0" rIns="0" bIns="0" rtlCol="0" anchor="ctr"/>
          <a:lstStyle/>
          <a:p>
            <a:pPr algn="ctr"/>
            <a:r>
              <a:rPr lang="en-US" sz="1400" b="1">
                <a:solidFill>
                  <a:srgbClr val="FFFFFF"/>
                </a:solidFill>
                <a:latin typeface="Verdana" panose="020B0604030504040204" pitchFamily="34" charset="0"/>
                <a:ea typeface="Verdana" panose="020B0604030504040204" pitchFamily="34" charset="0"/>
                <a:cs typeface="Verdana" panose="020B0604030504040204" pitchFamily="34" charset="0"/>
              </a:rPr>
              <a:t>S-003</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192" name="Text 18">
            <a:extLst>
              <a:ext uri="{FF2B5EF4-FFF2-40B4-BE49-F238E27FC236}">
                <a16:creationId xmlns:a16="http://schemas.microsoft.com/office/drawing/2014/main" id="{2BF89239-5202-8D5D-D432-B498F996B158}"/>
              </a:ext>
            </a:extLst>
          </p:cNvPr>
          <p:cNvSpPr/>
          <p:nvPr/>
        </p:nvSpPr>
        <p:spPr>
          <a:xfrm>
            <a:off x="6498336" y="1914144"/>
            <a:ext cx="1219200" cy="219456"/>
          </a:xfrm>
          <a:prstGeom prst="rect">
            <a:avLst/>
          </a:prstGeom>
          <a:noFill/>
          <a:ln/>
        </p:spPr>
        <p:txBody>
          <a:bodyPr wrap="square" rtlCol="0" anchor="ctr"/>
          <a:lstStyle/>
          <a:p>
            <a:r>
              <a:rPr lang="en-US" sz="1000" b="1">
                <a:solidFill>
                  <a:srgbClr val="9B1C2E"/>
                </a:solidFill>
              </a:rPr>
              <a:t>5 S</a:t>
            </a:r>
          </a:p>
          <a:p>
            <a:endParaRPr lang="en-US" sz="1000"/>
          </a:p>
        </p:txBody>
      </p:sp>
      <p:sp>
        <p:nvSpPr>
          <p:cNvPr id="193" name="Text 19">
            <a:extLst>
              <a:ext uri="{FF2B5EF4-FFF2-40B4-BE49-F238E27FC236}">
                <a16:creationId xmlns:a16="http://schemas.microsoft.com/office/drawing/2014/main" id="{73117DDB-7310-A55A-41F7-DB9EA4F93474}"/>
              </a:ext>
            </a:extLst>
          </p:cNvPr>
          <p:cNvSpPr/>
          <p:nvPr/>
        </p:nvSpPr>
        <p:spPr>
          <a:xfrm>
            <a:off x="6498336" y="2157984"/>
            <a:ext cx="5242560" cy="678048"/>
          </a:xfrm>
          <a:prstGeom prst="rect">
            <a:avLst/>
          </a:prstGeom>
          <a:noFill/>
          <a:ln/>
        </p:spPr>
        <p:txBody>
          <a:bodyPr wrap="square" rtlCol="0" anchor="ctr"/>
          <a:lstStyle/>
          <a:p>
            <a:pPr algn="just"/>
            <a:r>
              <a:rPr lang="en-US">
                <a:solidFill>
                  <a:srgbClr val="5A6272"/>
                </a:solidFill>
                <a:latin typeface="Verdana" panose="020B0604030504040204" pitchFamily="34" charset="0"/>
                <a:ea typeface="Verdana" panose="020B0604030504040204" pitchFamily="34" charset="0"/>
                <a:cs typeface="Verdana" panose="020B0604030504040204" pitchFamily="34" charset="0"/>
              </a:rPr>
              <a:t>Consultas enviadas a IPSE (Rad. 051026) y UPME (Rad. 051027) sobre proyectos para Comunidad Ksxa'w Nasa. Plazo de respuesta: 10 nov 2025.</a:t>
            </a:r>
            <a:endParaRPr lang="en-US">
              <a:latin typeface="Verdana" panose="020B0604030504040204" pitchFamily="34" charset="0"/>
              <a:ea typeface="Verdana" panose="020B0604030504040204" pitchFamily="34" charset="0"/>
              <a:cs typeface="Verdana" panose="020B0604030504040204" pitchFamily="34" charset="0"/>
            </a:endParaRPr>
          </a:p>
        </p:txBody>
      </p:sp>
      <p:sp>
        <p:nvSpPr>
          <p:cNvPr id="194" name="Shape 20">
            <a:extLst>
              <a:ext uri="{FF2B5EF4-FFF2-40B4-BE49-F238E27FC236}">
                <a16:creationId xmlns:a16="http://schemas.microsoft.com/office/drawing/2014/main" id="{51BC4042-F344-19F8-48CA-0FDB84DF188A}"/>
              </a:ext>
            </a:extLst>
          </p:cNvPr>
          <p:cNvSpPr/>
          <p:nvPr/>
        </p:nvSpPr>
        <p:spPr>
          <a:xfrm>
            <a:off x="5827776" y="2609088"/>
            <a:ext cx="365760" cy="365760"/>
          </a:xfrm>
          <a:prstGeom prst="ellipse">
            <a:avLst/>
          </a:prstGeom>
          <a:solidFill>
            <a:srgbClr val="9B1C2E"/>
          </a:solidFill>
          <a:ln w="12700">
            <a:solidFill>
              <a:srgbClr val="9B1C2E"/>
            </a:solidFill>
            <a:prstDash val="solid"/>
          </a:ln>
        </p:spPr>
        <p:txBody>
          <a:bodyPr/>
          <a:lstStyle/>
          <a:p>
            <a:endParaRPr lang="es-CO" sz="1600"/>
          </a:p>
        </p:txBody>
      </p:sp>
      <p:sp>
        <p:nvSpPr>
          <p:cNvPr id="195" name="Shape 21">
            <a:extLst>
              <a:ext uri="{FF2B5EF4-FFF2-40B4-BE49-F238E27FC236}">
                <a16:creationId xmlns:a16="http://schemas.microsoft.com/office/drawing/2014/main" id="{16203446-F9A2-B19F-FE5C-B67D7D2964BC}"/>
              </a:ext>
            </a:extLst>
          </p:cNvPr>
          <p:cNvSpPr/>
          <p:nvPr/>
        </p:nvSpPr>
        <p:spPr>
          <a:xfrm>
            <a:off x="298704" y="2349101"/>
            <a:ext cx="5394960" cy="585216"/>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196" name="Shape 22">
            <a:extLst>
              <a:ext uri="{FF2B5EF4-FFF2-40B4-BE49-F238E27FC236}">
                <a16:creationId xmlns:a16="http://schemas.microsoft.com/office/drawing/2014/main" id="{CFFF911C-0BEA-D25B-51B4-3582EBE7CBC4}"/>
              </a:ext>
            </a:extLst>
          </p:cNvPr>
          <p:cNvSpPr/>
          <p:nvPr/>
        </p:nvSpPr>
        <p:spPr>
          <a:xfrm>
            <a:off x="273908" y="2342752"/>
            <a:ext cx="5486400" cy="1095391"/>
          </a:xfrm>
          <a:prstGeom prst="rect">
            <a:avLst/>
          </a:prstGeom>
          <a:solidFill>
            <a:srgbClr val="F4F7FC"/>
          </a:solidFill>
          <a:ln w="12700">
            <a:solidFill>
              <a:srgbClr val="F4F7FC"/>
            </a:solidFill>
            <a:prstDash val="solid"/>
          </a:ln>
        </p:spPr>
        <p:txBody>
          <a:bodyPr/>
          <a:lstStyle/>
          <a:p>
            <a:endParaRPr lang="es-CO" sz="1600"/>
          </a:p>
        </p:txBody>
      </p:sp>
      <p:sp>
        <p:nvSpPr>
          <p:cNvPr id="197" name="Shape 23">
            <a:extLst>
              <a:ext uri="{FF2B5EF4-FFF2-40B4-BE49-F238E27FC236}">
                <a16:creationId xmlns:a16="http://schemas.microsoft.com/office/drawing/2014/main" id="{6BB58266-3682-38EF-33A3-F06090D3425C}"/>
              </a:ext>
            </a:extLst>
          </p:cNvPr>
          <p:cNvSpPr/>
          <p:nvPr/>
        </p:nvSpPr>
        <p:spPr>
          <a:xfrm>
            <a:off x="402336" y="2340700"/>
            <a:ext cx="877824" cy="317155"/>
          </a:xfrm>
          <a:prstGeom prst="rect">
            <a:avLst/>
          </a:prstGeom>
          <a:solidFill>
            <a:srgbClr val="9B1C2E"/>
          </a:solidFill>
          <a:ln w="12700">
            <a:solidFill>
              <a:srgbClr val="9B1C2E"/>
            </a:solidFill>
            <a:prstDash val="solid"/>
          </a:ln>
        </p:spPr>
        <p:txBody>
          <a:bodyPr/>
          <a:lstStyle/>
          <a:p>
            <a:endParaRPr lang="es-CO" sz="1600"/>
          </a:p>
        </p:txBody>
      </p:sp>
      <p:sp>
        <p:nvSpPr>
          <p:cNvPr id="198" name="Text 24">
            <a:extLst>
              <a:ext uri="{FF2B5EF4-FFF2-40B4-BE49-F238E27FC236}">
                <a16:creationId xmlns:a16="http://schemas.microsoft.com/office/drawing/2014/main" id="{92844790-7299-78CB-7C60-1D20A85D864F}"/>
              </a:ext>
            </a:extLst>
          </p:cNvPr>
          <p:cNvSpPr/>
          <p:nvPr/>
        </p:nvSpPr>
        <p:spPr>
          <a:xfrm>
            <a:off x="365760" y="2320088"/>
            <a:ext cx="890016" cy="286143"/>
          </a:xfrm>
          <a:prstGeom prst="rect">
            <a:avLst/>
          </a:prstGeom>
          <a:noFill/>
          <a:ln/>
        </p:spPr>
        <p:txBody>
          <a:bodyPr wrap="square" lIns="0" tIns="0" rIns="0" bIns="0" rtlCol="0" anchor="ctr"/>
          <a:lstStyle/>
          <a:p>
            <a:pPr algn="ctr"/>
            <a:r>
              <a:rPr lang="en-US" sz="1400" b="1">
                <a:solidFill>
                  <a:srgbClr val="FFFFFF"/>
                </a:solidFill>
                <a:latin typeface="Verdana" panose="020B0604030504040204" pitchFamily="34" charset="0"/>
                <a:ea typeface="Verdana" panose="020B0604030504040204" pitchFamily="34" charset="0"/>
                <a:cs typeface="Verdana" panose="020B0604030504040204" pitchFamily="34" charset="0"/>
              </a:rPr>
              <a:t>S-003</a:t>
            </a:r>
            <a:endParaRPr lang="en-US" sz="933">
              <a:latin typeface="Verdana" panose="020B0604030504040204" pitchFamily="34" charset="0"/>
              <a:ea typeface="Verdana" panose="020B0604030504040204" pitchFamily="34" charset="0"/>
              <a:cs typeface="Verdana" panose="020B0604030504040204" pitchFamily="34" charset="0"/>
            </a:endParaRPr>
          </a:p>
        </p:txBody>
      </p:sp>
      <p:sp>
        <p:nvSpPr>
          <p:cNvPr id="199" name="Text 25">
            <a:extLst>
              <a:ext uri="{FF2B5EF4-FFF2-40B4-BE49-F238E27FC236}">
                <a16:creationId xmlns:a16="http://schemas.microsoft.com/office/drawing/2014/main" id="{602F9B15-3F66-899D-7D83-0F075DD0F470}"/>
              </a:ext>
            </a:extLst>
          </p:cNvPr>
          <p:cNvSpPr/>
          <p:nvPr/>
        </p:nvSpPr>
        <p:spPr>
          <a:xfrm>
            <a:off x="1402080" y="2409902"/>
            <a:ext cx="1219200" cy="219456"/>
          </a:xfrm>
          <a:prstGeom prst="rect">
            <a:avLst/>
          </a:prstGeom>
          <a:noFill/>
          <a:ln/>
        </p:spPr>
        <p:txBody>
          <a:bodyPr wrap="square" rtlCol="0" anchor="ctr"/>
          <a:lstStyle/>
          <a:p>
            <a:r>
              <a:rPr lang="en-US" sz="1400" b="1">
                <a:solidFill>
                  <a:srgbClr val="9B1C2E"/>
                </a:solidFill>
              </a:rPr>
              <a:t>7 Nov 2025</a:t>
            </a:r>
            <a:endParaRPr lang="en-US" sz="1400"/>
          </a:p>
        </p:txBody>
      </p:sp>
      <p:sp>
        <p:nvSpPr>
          <p:cNvPr id="200" name="Text 26">
            <a:extLst>
              <a:ext uri="{FF2B5EF4-FFF2-40B4-BE49-F238E27FC236}">
                <a16:creationId xmlns:a16="http://schemas.microsoft.com/office/drawing/2014/main" id="{14075D72-1E6C-7ACD-9E73-8F2502E651D7}"/>
              </a:ext>
            </a:extLst>
          </p:cNvPr>
          <p:cNvSpPr/>
          <p:nvPr/>
        </p:nvSpPr>
        <p:spPr>
          <a:xfrm>
            <a:off x="234696" y="2752677"/>
            <a:ext cx="5242560" cy="727115"/>
          </a:xfrm>
          <a:prstGeom prst="rect">
            <a:avLst/>
          </a:prstGeom>
          <a:noFill/>
          <a:ln/>
        </p:spPr>
        <p:txBody>
          <a:bodyPr wrap="square" rtlCol="0" anchor="ctr"/>
          <a:lstStyle/>
          <a:p>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Citación a mesa de trabajo con IPSE y UPME para el 14 de noviembre.</a:t>
            </a:r>
            <a:endParaRPr lang="en-US" sz="1400">
              <a:latin typeface="Verdana" panose="020B0604030504040204" pitchFamily="34" charset="0"/>
              <a:ea typeface="Verdana" panose="020B0604030504040204" pitchFamily="34" charset="0"/>
              <a:cs typeface="Verdana" panose="020B0604030504040204" pitchFamily="34" charset="0"/>
            </a:endParaRPr>
          </a:p>
          <a:p>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Radicado MME 2-2025-051538</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201" name="Shape 27">
            <a:extLst>
              <a:ext uri="{FF2B5EF4-FFF2-40B4-BE49-F238E27FC236}">
                <a16:creationId xmlns:a16="http://schemas.microsoft.com/office/drawing/2014/main" id="{73607295-6635-DF26-994D-0D806D7ABD7C}"/>
              </a:ext>
            </a:extLst>
          </p:cNvPr>
          <p:cNvSpPr/>
          <p:nvPr/>
        </p:nvSpPr>
        <p:spPr>
          <a:xfrm>
            <a:off x="5827776" y="3279648"/>
            <a:ext cx="365760" cy="365760"/>
          </a:xfrm>
          <a:prstGeom prst="ellipse">
            <a:avLst/>
          </a:prstGeom>
          <a:solidFill>
            <a:srgbClr val="9B1C2E"/>
          </a:solidFill>
          <a:ln w="12700">
            <a:solidFill>
              <a:srgbClr val="9B1C2E"/>
            </a:solidFill>
            <a:prstDash val="solid"/>
          </a:ln>
        </p:spPr>
        <p:txBody>
          <a:bodyPr/>
          <a:lstStyle/>
          <a:p>
            <a:endParaRPr lang="es-CO" sz="1600"/>
          </a:p>
        </p:txBody>
      </p:sp>
      <p:sp>
        <p:nvSpPr>
          <p:cNvPr id="202" name="Shape 28">
            <a:extLst>
              <a:ext uri="{FF2B5EF4-FFF2-40B4-BE49-F238E27FC236}">
                <a16:creationId xmlns:a16="http://schemas.microsoft.com/office/drawing/2014/main" id="{5309B1ED-9AAF-0DC9-0D21-79AC572FED70}"/>
              </a:ext>
            </a:extLst>
          </p:cNvPr>
          <p:cNvSpPr/>
          <p:nvPr/>
        </p:nvSpPr>
        <p:spPr>
          <a:xfrm>
            <a:off x="6310195" y="3246495"/>
            <a:ext cx="5434209" cy="944213"/>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203" name="Shape 29">
            <a:extLst>
              <a:ext uri="{FF2B5EF4-FFF2-40B4-BE49-F238E27FC236}">
                <a16:creationId xmlns:a16="http://schemas.microsoft.com/office/drawing/2014/main" id="{45435A91-8FD5-A5B1-6B93-57F12EE1512C}"/>
              </a:ext>
            </a:extLst>
          </p:cNvPr>
          <p:cNvSpPr/>
          <p:nvPr/>
        </p:nvSpPr>
        <p:spPr>
          <a:xfrm>
            <a:off x="6278880" y="3194304"/>
            <a:ext cx="85344" cy="585216"/>
          </a:xfrm>
          <a:prstGeom prst="rect">
            <a:avLst/>
          </a:prstGeom>
          <a:solidFill>
            <a:srgbClr val="9B1C2E"/>
          </a:solidFill>
          <a:ln w="12700">
            <a:solidFill>
              <a:srgbClr val="9B1C2E"/>
            </a:solidFill>
            <a:prstDash val="solid"/>
          </a:ln>
        </p:spPr>
        <p:txBody>
          <a:bodyPr/>
          <a:lstStyle/>
          <a:p>
            <a:endParaRPr lang="es-CO" sz="1600"/>
          </a:p>
        </p:txBody>
      </p:sp>
      <p:sp>
        <p:nvSpPr>
          <p:cNvPr id="204" name="Shape 30">
            <a:extLst>
              <a:ext uri="{FF2B5EF4-FFF2-40B4-BE49-F238E27FC236}">
                <a16:creationId xmlns:a16="http://schemas.microsoft.com/office/drawing/2014/main" id="{779AE8B6-F447-D16F-2A7D-D31385A8B3B1}"/>
              </a:ext>
            </a:extLst>
          </p:cNvPr>
          <p:cNvSpPr/>
          <p:nvPr/>
        </p:nvSpPr>
        <p:spPr>
          <a:xfrm>
            <a:off x="6278880" y="3194304"/>
            <a:ext cx="85344" cy="585216"/>
          </a:xfrm>
          <a:prstGeom prst="rect">
            <a:avLst/>
          </a:prstGeom>
          <a:solidFill>
            <a:srgbClr val="9B1C2E"/>
          </a:solidFill>
          <a:ln w="12700">
            <a:solidFill>
              <a:srgbClr val="9B1C2E"/>
            </a:solidFill>
            <a:prstDash val="solid"/>
          </a:ln>
        </p:spPr>
        <p:txBody>
          <a:bodyPr/>
          <a:lstStyle/>
          <a:p>
            <a:endParaRPr lang="es-CO" sz="1600"/>
          </a:p>
        </p:txBody>
      </p:sp>
      <p:sp>
        <p:nvSpPr>
          <p:cNvPr id="205" name="Shape 31">
            <a:extLst>
              <a:ext uri="{FF2B5EF4-FFF2-40B4-BE49-F238E27FC236}">
                <a16:creationId xmlns:a16="http://schemas.microsoft.com/office/drawing/2014/main" id="{0FF02366-575C-4EE8-3C4A-A834F0BD6AF0}"/>
              </a:ext>
            </a:extLst>
          </p:cNvPr>
          <p:cNvSpPr/>
          <p:nvPr/>
        </p:nvSpPr>
        <p:spPr>
          <a:xfrm>
            <a:off x="6498336" y="3255264"/>
            <a:ext cx="877824" cy="219456"/>
          </a:xfrm>
          <a:prstGeom prst="rect">
            <a:avLst/>
          </a:prstGeom>
          <a:solidFill>
            <a:srgbClr val="9B1C2E"/>
          </a:solidFill>
          <a:ln w="12700">
            <a:solidFill>
              <a:srgbClr val="9B1C2E"/>
            </a:solidFill>
            <a:prstDash val="solid"/>
          </a:ln>
        </p:spPr>
        <p:txBody>
          <a:bodyPr/>
          <a:lstStyle/>
          <a:p>
            <a:endParaRPr lang="es-CO" sz="1600"/>
          </a:p>
        </p:txBody>
      </p:sp>
      <p:sp>
        <p:nvSpPr>
          <p:cNvPr id="206" name="Text 32">
            <a:extLst>
              <a:ext uri="{FF2B5EF4-FFF2-40B4-BE49-F238E27FC236}">
                <a16:creationId xmlns:a16="http://schemas.microsoft.com/office/drawing/2014/main" id="{036E1199-629E-E334-8C62-C8C15C93A1C3}"/>
              </a:ext>
            </a:extLst>
          </p:cNvPr>
          <p:cNvSpPr/>
          <p:nvPr/>
        </p:nvSpPr>
        <p:spPr>
          <a:xfrm>
            <a:off x="6498336" y="3255264"/>
            <a:ext cx="877824" cy="219456"/>
          </a:xfrm>
          <a:prstGeom prst="rect">
            <a:avLst/>
          </a:prstGeom>
          <a:noFill/>
          <a:ln/>
        </p:spPr>
        <p:txBody>
          <a:bodyPr wrap="square" lIns="0" tIns="0" rIns="0" bIns="0" rtlCol="0" anchor="ctr"/>
          <a:lstStyle/>
          <a:p>
            <a:pPr algn="ctr"/>
            <a:r>
              <a:rPr lang="en-US" sz="1400" b="1">
                <a:solidFill>
                  <a:srgbClr val="FFFFFF"/>
                </a:solidFill>
                <a:latin typeface="Verdana" panose="020B0604030504040204" pitchFamily="34" charset="0"/>
                <a:ea typeface="Verdana" panose="020B0604030504040204" pitchFamily="34" charset="0"/>
                <a:cs typeface="Verdana" panose="020B0604030504040204" pitchFamily="34" charset="0"/>
              </a:rPr>
              <a:t>S-003</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207" name="Text 33">
            <a:extLst>
              <a:ext uri="{FF2B5EF4-FFF2-40B4-BE49-F238E27FC236}">
                <a16:creationId xmlns:a16="http://schemas.microsoft.com/office/drawing/2014/main" id="{D7B5020D-87F2-15B0-78C8-B52EB0EA969F}"/>
              </a:ext>
            </a:extLst>
          </p:cNvPr>
          <p:cNvSpPr/>
          <p:nvPr/>
        </p:nvSpPr>
        <p:spPr>
          <a:xfrm>
            <a:off x="6498336" y="3255264"/>
            <a:ext cx="1219200" cy="219456"/>
          </a:xfrm>
          <a:prstGeom prst="rect">
            <a:avLst/>
          </a:prstGeom>
          <a:noFill/>
          <a:ln/>
        </p:spPr>
        <p:txBody>
          <a:bodyPr wrap="square" rtlCol="0" anchor="ctr"/>
          <a:lstStyle/>
          <a:p>
            <a:endParaRPr lang="en-US" sz="1000"/>
          </a:p>
        </p:txBody>
      </p:sp>
      <p:sp>
        <p:nvSpPr>
          <p:cNvPr id="208" name="Text 34">
            <a:extLst>
              <a:ext uri="{FF2B5EF4-FFF2-40B4-BE49-F238E27FC236}">
                <a16:creationId xmlns:a16="http://schemas.microsoft.com/office/drawing/2014/main" id="{9FF20A07-BB58-3999-B491-1E316D22FCF2}"/>
              </a:ext>
            </a:extLst>
          </p:cNvPr>
          <p:cNvSpPr/>
          <p:nvPr/>
        </p:nvSpPr>
        <p:spPr>
          <a:xfrm>
            <a:off x="6443472" y="3522920"/>
            <a:ext cx="5242560" cy="728131"/>
          </a:xfrm>
          <a:prstGeom prst="rect">
            <a:avLst/>
          </a:prstGeom>
          <a:noFill/>
          <a:ln/>
        </p:spPr>
        <p:txBody>
          <a:bodyPr wrap="square" rtlCol="0" anchor="ctr"/>
          <a:lstStyle/>
          <a:p>
            <a:pPr algn="just"/>
            <a:r>
              <a:rPr lang="en-US">
                <a:solidFill>
                  <a:srgbClr val="5A6272"/>
                </a:solidFill>
                <a:latin typeface="Verdana" panose="020B0604030504040204" pitchFamily="34" charset="0"/>
                <a:ea typeface="Verdana" panose="020B0604030504040204" pitchFamily="34" charset="0"/>
                <a:cs typeface="Verdana" panose="020B0604030504040204" pitchFamily="34" charset="0"/>
              </a:rPr>
              <a:t>Mesa de trabajo: IPSE y UPME confirman que NO existe proyecto viabilizado para la comunidad. IPSE se compromete a entregar plan de trabajo el 19 nov 2025</a:t>
            </a:r>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209" name="Shape 35">
            <a:extLst>
              <a:ext uri="{FF2B5EF4-FFF2-40B4-BE49-F238E27FC236}">
                <a16:creationId xmlns:a16="http://schemas.microsoft.com/office/drawing/2014/main" id="{9D542E82-90A2-7099-EBBE-D1EADA0E9921}"/>
              </a:ext>
            </a:extLst>
          </p:cNvPr>
          <p:cNvSpPr/>
          <p:nvPr/>
        </p:nvSpPr>
        <p:spPr>
          <a:xfrm>
            <a:off x="5827776" y="3950208"/>
            <a:ext cx="365760" cy="365760"/>
          </a:xfrm>
          <a:prstGeom prst="ellipse">
            <a:avLst/>
          </a:prstGeom>
          <a:solidFill>
            <a:srgbClr val="6B3A1F"/>
          </a:solidFill>
          <a:ln w="12700">
            <a:solidFill>
              <a:srgbClr val="6B3A1F"/>
            </a:solidFill>
            <a:prstDash val="solid"/>
          </a:ln>
        </p:spPr>
        <p:txBody>
          <a:bodyPr/>
          <a:lstStyle/>
          <a:p>
            <a:endParaRPr lang="es-CO" sz="1600"/>
          </a:p>
        </p:txBody>
      </p:sp>
      <p:sp>
        <p:nvSpPr>
          <p:cNvPr id="210" name="Shape 36">
            <a:extLst>
              <a:ext uri="{FF2B5EF4-FFF2-40B4-BE49-F238E27FC236}">
                <a16:creationId xmlns:a16="http://schemas.microsoft.com/office/drawing/2014/main" id="{09A71209-89EC-D96C-C971-B22AD583399D}"/>
              </a:ext>
            </a:extLst>
          </p:cNvPr>
          <p:cNvSpPr/>
          <p:nvPr/>
        </p:nvSpPr>
        <p:spPr>
          <a:xfrm>
            <a:off x="304800" y="3864864"/>
            <a:ext cx="5358384" cy="585216"/>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211" name="Shape 37">
            <a:extLst>
              <a:ext uri="{FF2B5EF4-FFF2-40B4-BE49-F238E27FC236}">
                <a16:creationId xmlns:a16="http://schemas.microsoft.com/office/drawing/2014/main" id="{ECD7A0F8-531E-54E3-EA82-A5C69300F57C}"/>
              </a:ext>
            </a:extLst>
          </p:cNvPr>
          <p:cNvSpPr/>
          <p:nvPr/>
        </p:nvSpPr>
        <p:spPr>
          <a:xfrm>
            <a:off x="219456" y="3589019"/>
            <a:ext cx="5474208" cy="1197865"/>
          </a:xfrm>
          <a:prstGeom prst="rect">
            <a:avLst/>
          </a:prstGeom>
          <a:solidFill>
            <a:srgbClr val="F4F7FC"/>
          </a:solidFill>
          <a:ln w="12700">
            <a:solidFill>
              <a:srgbClr val="F4F7FC"/>
            </a:solidFill>
            <a:prstDash val="solid"/>
          </a:ln>
        </p:spPr>
        <p:txBody>
          <a:bodyPr/>
          <a:lstStyle/>
          <a:p>
            <a:endParaRPr lang="es-CO" sz="1600"/>
          </a:p>
        </p:txBody>
      </p:sp>
      <p:sp>
        <p:nvSpPr>
          <p:cNvPr id="212" name="Shape 38">
            <a:extLst>
              <a:ext uri="{FF2B5EF4-FFF2-40B4-BE49-F238E27FC236}">
                <a16:creationId xmlns:a16="http://schemas.microsoft.com/office/drawing/2014/main" id="{B698D50F-1F93-70E9-D4BE-95BA76671A40}"/>
              </a:ext>
            </a:extLst>
          </p:cNvPr>
          <p:cNvSpPr/>
          <p:nvPr/>
        </p:nvSpPr>
        <p:spPr>
          <a:xfrm>
            <a:off x="390144" y="3681983"/>
            <a:ext cx="890016" cy="300845"/>
          </a:xfrm>
          <a:prstGeom prst="rect">
            <a:avLst/>
          </a:prstGeom>
          <a:solidFill>
            <a:srgbClr val="6B3A1F"/>
          </a:solidFill>
          <a:ln w="12700">
            <a:solidFill>
              <a:srgbClr val="6B3A1F"/>
            </a:solidFill>
            <a:prstDash val="solid"/>
          </a:ln>
        </p:spPr>
        <p:txBody>
          <a:bodyPr/>
          <a:lstStyle/>
          <a:p>
            <a:endParaRPr lang="es-CO" sz="1600"/>
          </a:p>
        </p:txBody>
      </p:sp>
      <p:sp>
        <p:nvSpPr>
          <p:cNvPr id="213" name="Text 39">
            <a:extLst>
              <a:ext uri="{FF2B5EF4-FFF2-40B4-BE49-F238E27FC236}">
                <a16:creationId xmlns:a16="http://schemas.microsoft.com/office/drawing/2014/main" id="{7CC4F463-8C5F-DBB9-AA3F-EF53889B8F17}"/>
              </a:ext>
            </a:extLst>
          </p:cNvPr>
          <p:cNvSpPr/>
          <p:nvPr/>
        </p:nvSpPr>
        <p:spPr>
          <a:xfrm>
            <a:off x="365760" y="3703238"/>
            <a:ext cx="877824" cy="219456"/>
          </a:xfrm>
          <a:prstGeom prst="rect">
            <a:avLst/>
          </a:prstGeom>
          <a:noFill/>
          <a:ln/>
        </p:spPr>
        <p:txBody>
          <a:bodyPr wrap="square" lIns="0" tIns="0" rIns="0" bIns="0" rtlCol="0" anchor="ctr"/>
          <a:lstStyle/>
          <a:p>
            <a:pPr algn="ctr"/>
            <a:r>
              <a:rPr lang="en-US" sz="1400" b="1">
                <a:solidFill>
                  <a:srgbClr val="FFFFFF"/>
                </a:solidFill>
                <a:latin typeface="Verdana" panose="020B0604030504040204" pitchFamily="34" charset="0"/>
                <a:ea typeface="Verdana" panose="020B0604030504040204" pitchFamily="34" charset="0"/>
                <a:cs typeface="Verdana" panose="020B0604030504040204" pitchFamily="34" charset="0"/>
              </a:rPr>
              <a:t>S-004</a:t>
            </a:r>
            <a:endParaRPr lang="en-US" sz="933">
              <a:latin typeface="Verdana" panose="020B0604030504040204" pitchFamily="34" charset="0"/>
              <a:ea typeface="Verdana" panose="020B0604030504040204" pitchFamily="34" charset="0"/>
              <a:cs typeface="Verdana" panose="020B0604030504040204" pitchFamily="34" charset="0"/>
            </a:endParaRPr>
          </a:p>
        </p:txBody>
      </p:sp>
      <p:sp>
        <p:nvSpPr>
          <p:cNvPr id="214" name="Text 40">
            <a:extLst>
              <a:ext uri="{FF2B5EF4-FFF2-40B4-BE49-F238E27FC236}">
                <a16:creationId xmlns:a16="http://schemas.microsoft.com/office/drawing/2014/main" id="{CCA285BD-1E47-8D05-FE3F-13E2078462C1}"/>
              </a:ext>
            </a:extLst>
          </p:cNvPr>
          <p:cNvSpPr/>
          <p:nvPr/>
        </p:nvSpPr>
        <p:spPr>
          <a:xfrm>
            <a:off x="1359408" y="3702528"/>
            <a:ext cx="1219200" cy="219456"/>
          </a:xfrm>
          <a:prstGeom prst="rect">
            <a:avLst/>
          </a:prstGeom>
          <a:noFill/>
          <a:ln/>
        </p:spPr>
        <p:txBody>
          <a:bodyPr wrap="square" rtlCol="0" anchor="ctr"/>
          <a:lstStyle/>
          <a:p>
            <a:r>
              <a:rPr lang="en-US" sz="1400" b="1">
                <a:solidFill>
                  <a:srgbClr val="6B3A1F"/>
                </a:solidFill>
              </a:rPr>
              <a:t>26 Nov 2025</a:t>
            </a:r>
            <a:endParaRPr lang="en-US" sz="1400"/>
          </a:p>
        </p:txBody>
      </p:sp>
      <p:sp>
        <p:nvSpPr>
          <p:cNvPr id="215" name="Text 41">
            <a:extLst>
              <a:ext uri="{FF2B5EF4-FFF2-40B4-BE49-F238E27FC236}">
                <a16:creationId xmlns:a16="http://schemas.microsoft.com/office/drawing/2014/main" id="{A7DB5D97-0409-D4AD-30CD-264273ADF372}"/>
              </a:ext>
            </a:extLst>
          </p:cNvPr>
          <p:cNvSpPr/>
          <p:nvPr/>
        </p:nvSpPr>
        <p:spPr>
          <a:xfrm>
            <a:off x="256032" y="4068287"/>
            <a:ext cx="5242560" cy="726267"/>
          </a:xfrm>
          <a:prstGeom prst="rect">
            <a:avLst/>
          </a:prstGeom>
          <a:noFill/>
          <a:ln/>
        </p:spPr>
        <p:txBody>
          <a:bodyPr wrap="square" rtlCol="0" anchor="ctr"/>
          <a:lstStyle/>
          <a:p>
            <a:pPr algn="just"/>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Mesa de trabajo convocada por IPSE para Sentencia 004 — Pueblo Cofán (Tssenene). MinMinas reporta que no tiene proyectos estructurados para dicha comunidad</a:t>
            </a:r>
            <a:r>
              <a:rPr lang="en-US" sz="1000">
                <a:solidFill>
                  <a:srgbClr val="5A6272"/>
                </a:solidFill>
                <a:latin typeface="Verdana" panose="020B0604030504040204" pitchFamily="34" charset="0"/>
                <a:ea typeface="Verdana" panose="020B0604030504040204" pitchFamily="34" charset="0"/>
                <a:cs typeface="Verdana" panose="020B0604030504040204" pitchFamily="34" charset="0"/>
              </a:rPr>
              <a:t>.</a:t>
            </a:r>
            <a:endParaRPr lang="en-US" sz="1000">
              <a:latin typeface="Verdana" panose="020B0604030504040204" pitchFamily="34" charset="0"/>
              <a:ea typeface="Verdana" panose="020B0604030504040204" pitchFamily="34" charset="0"/>
              <a:cs typeface="Verdana" panose="020B0604030504040204" pitchFamily="34" charset="0"/>
            </a:endParaRPr>
          </a:p>
        </p:txBody>
      </p:sp>
      <p:sp>
        <p:nvSpPr>
          <p:cNvPr id="216" name="Shape 42">
            <a:extLst>
              <a:ext uri="{FF2B5EF4-FFF2-40B4-BE49-F238E27FC236}">
                <a16:creationId xmlns:a16="http://schemas.microsoft.com/office/drawing/2014/main" id="{2C0F14B1-D159-32F2-CE86-45FD3AD6B994}"/>
              </a:ext>
            </a:extLst>
          </p:cNvPr>
          <p:cNvSpPr/>
          <p:nvPr/>
        </p:nvSpPr>
        <p:spPr>
          <a:xfrm>
            <a:off x="5827776" y="4620768"/>
            <a:ext cx="365760" cy="365760"/>
          </a:xfrm>
          <a:prstGeom prst="ellipse">
            <a:avLst/>
          </a:prstGeom>
          <a:solidFill>
            <a:srgbClr val="9B1C2E"/>
          </a:solidFill>
          <a:ln w="12700">
            <a:solidFill>
              <a:srgbClr val="9B1C2E"/>
            </a:solidFill>
            <a:prstDash val="solid"/>
          </a:ln>
        </p:spPr>
        <p:txBody>
          <a:bodyPr/>
          <a:lstStyle/>
          <a:p>
            <a:endParaRPr lang="es-CO" sz="1600"/>
          </a:p>
        </p:txBody>
      </p:sp>
      <p:sp>
        <p:nvSpPr>
          <p:cNvPr id="217" name="Shape 43">
            <a:extLst>
              <a:ext uri="{FF2B5EF4-FFF2-40B4-BE49-F238E27FC236}">
                <a16:creationId xmlns:a16="http://schemas.microsoft.com/office/drawing/2014/main" id="{2C40D599-BCBC-1122-CEEF-F0FD30F59EC7}"/>
              </a:ext>
            </a:extLst>
          </p:cNvPr>
          <p:cNvSpPr/>
          <p:nvPr/>
        </p:nvSpPr>
        <p:spPr>
          <a:xfrm>
            <a:off x="6299756" y="4420603"/>
            <a:ext cx="5444648" cy="1182007"/>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218" name="Shape 44">
            <a:extLst>
              <a:ext uri="{FF2B5EF4-FFF2-40B4-BE49-F238E27FC236}">
                <a16:creationId xmlns:a16="http://schemas.microsoft.com/office/drawing/2014/main" id="{A53CA378-BA2E-02E7-1DDC-2CDD720C6F4B}"/>
              </a:ext>
            </a:extLst>
          </p:cNvPr>
          <p:cNvSpPr/>
          <p:nvPr/>
        </p:nvSpPr>
        <p:spPr>
          <a:xfrm>
            <a:off x="6278880" y="4535424"/>
            <a:ext cx="85344" cy="585216"/>
          </a:xfrm>
          <a:prstGeom prst="rect">
            <a:avLst/>
          </a:prstGeom>
          <a:solidFill>
            <a:srgbClr val="9B1C2E"/>
          </a:solidFill>
          <a:ln w="12700">
            <a:solidFill>
              <a:srgbClr val="9B1C2E"/>
            </a:solidFill>
            <a:prstDash val="solid"/>
          </a:ln>
        </p:spPr>
        <p:txBody>
          <a:bodyPr/>
          <a:lstStyle/>
          <a:p>
            <a:endParaRPr lang="es-CO" sz="1600"/>
          </a:p>
        </p:txBody>
      </p:sp>
      <p:sp>
        <p:nvSpPr>
          <p:cNvPr id="219" name="Shape 45">
            <a:extLst>
              <a:ext uri="{FF2B5EF4-FFF2-40B4-BE49-F238E27FC236}">
                <a16:creationId xmlns:a16="http://schemas.microsoft.com/office/drawing/2014/main" id="{3E34F88B-B591-F685-20AC-560528DAFABE}"/>
              </a:ext>
            </a:extLst>
          </p:cNvPr>
          <p:cNvSpPr/>
          <p:nvPr/>
        </p:nvSpPr>
        <p:spPr>
          <a:xfrm>
            <a:off x="6278880" y="4535424"/>
            <a:ext cx="85344" cy="585216"/>
          </a:xfrm>
          <a:prstGeom prst="rect">
            <a:avLst/>
          </a:prstGeom>
          <a:solidFill>
            <a:srgbClr val="9B1C2E"/>
          </a:solidFill>
          <a:ln w="12700">
            <a:solidFill>
              <a:srgbClr val="9B1C2E"/>
            </a:solidFill>
            <a:prstDash val="solid"/>
          </a:ln>
        </p:spPr>
        <p:txBody>
          <a:bodyPr/>
          <a:lstStyle/>
          <a:p>
            <a:endParaRPr lang="es-CO" sz="1600"/>
          </a:p>
        </p:txBody>
      </p:sp>
      <p:sp>
        <p:nvSpPr>
          <p:cNvPr id="220" name="Shape 46">
            <a:extLst>
              <a:ext uri="{FF2B5EF4-FFF2-40B4-BE49-F238E27FC236}">
                <a16:creationId xmlns:a16="http://schemas.microsoft.com/office/drawing/2014/main" id="{85A6C2F2-CE45-F541-1022-F4677BD67138}"/>
              </a:ext>
            </a:extLst>
          </p:cNvPr>
          <p:cNvSpPr/>
          <p:nvPr/>
        </p:nvSpPr>
        <p:spPr>
          <a:xfrm>
            <a:off x="6498336" y="4596384"/>
            <a:ext cx="877824" cy="219456"/>
          </a:xfrm>
          <a:prstGeom prst="rect">
            <a:avLst/>
          </a:prstGeom>
          <a:solidFill>
            <a:srgbClr val="9B1C2E"/>
          </a:solidFill>
          <a:ln w="12700">
            <a:solidFill>
              <a:srgbClr val="9B1C2E"/>
            </a:solidFill>
            <a:prstDash val="solid"/>
          </a:ln>
        </p:spPr>
        <p:txBody>
          <a:bodyPr/>
          <a:lstStyle/>
          <a:p>
            <a:endParaRPr lang="es-CO" sz="1600"/>
          </a:p>
        </p:txBody>
      </p:sp>
      <p:sp>
        <p:nvSpPr>
          <p:cNvPr id="221" name="Text 47">
            <a:extLst>
              <a:ext uri="{FF2B5EF4-FFF2-40B4-BE49-F238E27FC236}">
                <a16:creationId xmlns:a16="http://schemas.microsoft.com/office/drawing/2014/main" id="{E298C146-5423-CF62-0270-E5DDFE65BFEC}"/>
              </a:ext>
            </a:extLst>
          </p:cNvPr>
          <p:cNvSpPr/>
          <p:nvPr/>
        </p:nvSpPr>
        <p:spPr>
          <a:xfrm>
            <a:off x="6498336" y="4596384"/>
            <a:ext cx="877824" cy="219456"/>
          </a:xfrm>
          <a:prstGeom prst="rect">
            <a:avLst/>
          </a:prstGeom>
          <a:noFill/>
          <a:ln/>
        </p:spPr>
        <p:txBody>
          <a:bodyPr wrap="square" lIns="0" tIns="0" rIns="0" bIns="0" rtlCol="0" anchor="ctr"/>
          <a:lstStyle/>
          <a:p>
            <a:pPr algn="ctr"/>
            <a:r>
              <a:rPr lang="en-US" sz="1400" b="1">
                <a:solidFill>
                  <a:srgbClr val="FFFFFF"/>
                </a:solidFill>
                <a:latin typeface="Verdana" panose="020B0604030504040204" pitchFamily="34" charset="0"/>
                <a:ea typeface="Verdana" panose="020B0604030504040204" pitchFamily="34" charset="0"/>
                <a:cs typeface="Verdana" panose="020B0604030504040204" pitchFamily="34" charset="0"/>
              </a:rPr>
              <a:t>S-003</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222" name="Text 48">
            <a:extLst>
              <a:ext uri="{FF2B5EF4-FFF2-40B4-BE49-F238E27FC236}">
                <a16:creationId xmlns:a16="http://schemas.microsoft.com/office/drawing/2014/main" id="{206DD104-9311-D7DC-34E5-6FDB7C6F90C3}"/>
              </a:ext>
            </a:extLst>
          </p:cNvPr>
          <p:cNvSpPr/>
          <p:nvPr/>
        </p:nvSpPr>
        <p:spPr>
          <a:xfrm>
            <a:off x="6498336" y="4596384"/>
            <a:ext cx="1219200" cy="219456"/>
          </a:xfrm>
          <a:prstGeom prst="rect">
            <a:avLst/>
          </a:prstGeom>
          <a:noFill/>
          <a:ln/>
        </p:spPr>
        <p:txBody>
          <a:bodyPr wrap="square" rtlCol="0" anchor="ctr"/>
          <a:lstStyle/>
          <a:p>
            <a:endParaRPr lang="en-US" sz="1000"/>
          </a:p>
        </p:txBody>
      </p:sp>
      <p:sp>
        <p:nvSpPr>
          <p:cNvPr id="223" name="Text 49">
            <a:extLst>
              <a:ext uri="{FF2B5EF4-FFF2-40B4-BE49-F238E27FC236}">
                <a16:creationId xmlns:a16="http://schemas.microsoft.com/office/drawing/2014/main" id="{7A7EB8BD-206F-048E-D5C1-86B3BBE24F43}"/>
              </a:ext>
            </a:extLst>
          </p:cNvPr>
          <p:cNvSpPr/>
          <p:nvPr/>
        </p:nvSpPr>
        <p:spPr>
          <a:xfrm>
            <a:off x="6445252" y="5076881"/>
            <a:ext cx="5284312" cy="791605"/>
          </a:xfrm>
          <a:prstGeom prst="rect">
            <a:avLst/>
          </a:prstGeom>
          <a:noFill/>
          <a:ln/>
        </p:spPr>
        <p:txBody>
          <a:bodyPr wrap="square" lIns="91440" tIns="45720" rIns="91440" bIns="45720" rtlCol="0" anchor="ctr"/>
          <a:lstStyle/>
          <a:p>
            <a:pPr algn="just"/>
            <a:r>
              <a:rPr lang="en-US">
                <a:solidFill>
                  <a:srgbClr val="5A6272"/>
                </a:solidFill>
                <a:latin typeface="Verdana"/>
                <a:ea typeface="Verdana"/>
                <a:cs typeface="Verdana" panose="020B0604030504040204" pitchFamily="34" charset="0"/>
              </a:rPr>
              <a:t>Respuesta </a:t>
            </a:r>
            <a:r>
              <a:rPr lang="en-US">
                <a:solidFill>
                  <a:srgbClr val="5A6272"/>
                </a:solidFill>
                <a:latin typeface="Verdana"/>
                <a:ea typeface="Verdana"/>
              </a:rPr>
              <a:t>al Grupo de Defensa Judicial (Rad. MME 3-2025-051548): se </a:t>
            </a:r>
            <a:r>
              <a:rPr lang="en-US" err="1">
                <a:solidFill>
                  <a:srgbClr val="5A6272"/>
                </a:solidFill>
                <a:latin typeface="Verdana"/>
                <a:ea typeface="Verdana"/>
              </a:rPr>
              <a:t>remite</a:t>
            </a:r>
            <a:r>
              <a:rPr lang="en-US">
                <a:solidFill>
                  <a:srgbClr val="5A6272"/>
                </a:solidFill>
                <a:latin typeface="Verdana"/>
                <a:ea typeface="Verdana"/>
              </a:rPr>
              <a:t> lo </a:t>
            </a:r>
            <a:r>
              <a:rPr lang="en-US" err="1">
                <a:solidFill>
                  <a:srgbClr val="5A6272"/>
                </a:solidFill>
                <a:latin typeface="Verdana"/>
                <a:ea typeface="Verdana"/>
              </a:rPr>
              <a:t>actuado</a:t>
            </a:r>
            <a:r>
              <a:rPr lang="en-US">
                <a:solidFill>
                  <a:srgbClr val="5A6272"/>
                </a:solidFill>
                <a:latin typeface="Verdana"/>
                <a:ea typeface="Verdana"/>
              </a:rPr>
              <a:t> y se </a:t>
            </a:r>
            <a:r>
              <a:rPr lang="en-US" err="1">
                <a:solidFill>
                  <a:srgbClr val="5A6272"/>
                </a:solidFill>
                <a:latin typeface="Verdana"/>
                <a:ea typeface="Verdana"/>
              </a:rPr>
              <a:t>solicita</a:t>
            </a:r>
            <a:r>
              <a:rPr lang="en-US">
                <a:solidFill>
                  <a:srgbClr val="5A6272"/>
                </a:solidFill>
                <a:latin typeface="Verdana"/>
                <a:ea typeface="Verdana"/>
              </a:rPr>
              <a:t> </a:t>
            </a:r>
            <a:r>
              <a:rPr lang="en-US" err="1">
                <a:solidFill>
                  <a:srgbClr val="5A6272"/>
                </a:solidFill>
                <a:latin typeface="Verdana"/>
                <a:ea typeface="Verdana"/>
              </a:rPr>
              <a:t>ampliar</a:t>
            </a:r>
            <a:r>
              <a:rPr lang="en-US">
                <a:solidFill>
                  <a:srgbClr val="5A6272"/>
                </a:solidFill>
                <a:latin typeface="Verdana"/>
                <a:ea typeface="Verdana"/>
              </a:rPr>
              <a:t> </a:t>
            </a:r>
            <a:r>
              <a:rPr lang="en-US" err="1">
                <a:solidFill>
                  <a:srgbClr val="5A6272"/>
                </a:solidFill>
                <a:latin typeface="Verdana"/>
                <a:ea typeface="Verdana"/>
              </a:rPr>
              <a:t>plazo</a:t>
            </a:r>
            <a:r>
              <a:rPr lang="en-US">
                <a:solidFill>
                  <a:srgbClr val="5A6272"/>
                </a:solidFill>
                <a:latin typeface="Verdana"/>
                <a:ea typeface="Verdana"/>
              </a:rPr>
              <a:t> ante el </a:t>
            </a:r>
            <a:r>
              <a:rPr lang="en-US" err="1">
                <a:solidFill>
                  <a:srgbClr val="5A6272"/>
                </a:solidFill>
                <a:latin typeface="Verdana"/>
                <a:ea typeface="Verdana"/>
              </a:rPr>
              <a:t>Juzgado</a:t>
            </a:r>
            <a:r>
              <a:rPr lang="en-US">
                <a:solidFill>
                  <a:srgbClr val="5A6272"/>
                </a:solidFill>
                <a:latin typeface="Verdana"/>
                <a:ea typeface="Verdana"/>
              </a:rPr>
              <a:t>. Del </a:t>
            </a:r>
            <a:r>
              <a:rPr lang="en-US" err="1">
                <a:solidFill>
                  <a:srgbClr val="5A6272"/>
                </a:solidFill>
                <a:latin typeface="Verdana"/>
                <a:ea typeface="Verdana"/>
              </a:rPr>
              <a:t>mismo</a:t>
            </a:r>
            <a:r>
              <a:rPr lang="en-US">
                <a:solidFill>
                  <a:srgbClr val="5A6272"/>
                </a:solidFill>
                <a:latin typeface="Verdana"/>
                <a:ea typeface="Verdana"/>
              </a:rPr>
              <a:t> modo Mediante (Rad. MME 3-2026-011623), el 26 de </a:t>
            </a:r>
            <a:r>
              <a:rPr lang="en-US" err="1">
                <a:solidFill>
                  <a:srgbClr val="5A6272"/>
                </a:solidFill>
                <a:latin typeface="Verdana"/>
                <a:ea typeface="Verdana"/>
              </a:rPr>
              <a:t>febrero</a:t>
            </a:r>
            <a:r>
              <a:rPr lang="en-US">
                <a:solidFill>
                  <a:srgbClr val="5A6272"/>
                </a:solidFill>
                <a:latin typeface="Verdana"/>
                <a:ea typeface="Verdana"/>
              </a:rPr>
              <a:t> de 2026, se </a:t>
            </a:r>
            <a:r>
              <a:rPr lang="en-US" err="1">
                <a:solidFill>
                  <a:srgbClr val="5A6272"/>
                </a:solidFill>
                <a:latin typeface="Verdana"/>
                <a:ea typeface="Verdana"/>
              </a:rPr>
              <a:t>envia</a:t>
            </a:r>
            <a:r>
              <a:rPr lang="en-US">
                <a:solidFill>
                  <a:srgbClr val="5A6272"/>
                </a:solidFill>
                <a:latin typeface="Verdana"/>
                <a:ea typeface="Verdana"/>
              </a:rPr>
              <a:t> </a:t>
            </a:r>
            <a:r>
              <a:rPr lang="en-US" err="1">
                <a:solidFill>
                  <a:srgbClr val="5A6272"/>
                </a:solidFill>
                <a:latin typeface="Verdana"/>
                <a:ea typeface="Verdana"/>
              </a:rPr>
              <a:t>alcance</a:t>
            </a:r>
            <a:r>
              <a:rPr lang="en-US">
                <a:solidFill>
                  <a:srgbClr val="5A6272"/>
                </a:solidFill>
                <a:latin typeface="Verdana"/>
                <a:ea typeface="Verdana"/>
              </a:rPr>
              <a:t> con las </a:t>
            </a:r>
            <a:r>
              <a:rPr lang="en-US" err="1">
                <a:solidFill>
                  <a:srgbClr val="5A6272"/>
                </a:solidFill>
                <a:latin typeface="Verdana"/>
                <a:ea typeface="Verdana"/>
              </a:rPr>
              <a:t>nuevas</a:t>
            </a:r>
            <a:r>
              <a:rPr lang="en-US">
                <a:solidFill>
                  <a:srgbClr val="5A6272"/>
                </a:solidFill>
                <a:latin typeface="Verdana"/>
                <a:ea typeface="Verdana"/>
              </a:rPr>
              <a:t> </a:t>
            </a:r>
            <a:r>
              <a:rPr lang="en-US" err="1">
                <a:solidFill>
                  <a:srgbClr val="5A6272"/>
                </a:solidFill>
                <a:latin typeface="Verdana"/>
                <a:ea typeface="Verdana"/>
              </a:rPr>
              <a:t>actuaciones</a:t>
            </a:r>
          </a:p>
          <a:p>
            <a:pPr algn="just"/>
            <a:endParaRPr lang="en-US">
              <a:solidFill>
                <a:srgbClr val="5A6272"/>
              </a:solidFill>
              <a:latin typeface="Verdana" panose="020B0604030504040204" pitchFamily="34" charset="0"/>
              <a:ea typeface="Verdana" panose="020B0604030504040204" pitchFamily="34" charset="0"/>
              <a:cs typeface="Verdana" panose="020B0604030504040204" pitchFamily="34" charset="0"/>
            </a:endParaRPr>
          </a:p>
          <a:p>
            <a:pPr algn="just"/>
            <a:endParaRPr lang="en-US" sz="1000" b="1">
              <a:solidFill>
                <a:srgbClr val="5A6272"/>
              </a:solidFill>
              <a:ea typeface="Calibri"/>
              <a:cs typeface="Calibri"/>
            </a:endParaRPr>
          </a:p>
        </p:txBody>
      </p:sp>
      <p:sp>
        <p:nvSpPr>
          <p:cNvPr id="224" name="Shape 50">
            <a:extLst>
              <a:ext uri="{FF2B5EF4-FFF2-40B4-BE49-F238E27FC236}">
                <a16:creationId xmlns:a16="http://schemas.microsoft.com/office/drawing/2014/main" id="{A569628D-DAAC-B837-949D-8E0189BEBC78}"/>
              </a:ext>
            </a:extLst>
          </p:cNvPr>
          <p:cNvSpPr/>
          <p:nvPr/>
        </p:nvSpPr>
        <p:spPr>
          <a:xfrm>
            <a:off x="5827776" y="5291328"/>
            <a:ext cx="365760" cy="365760"/>
          </a:xfrm>
          <a:prstGeom prst="ellipse">
            <a:avLst/>
          </a:prstGeom>
          <a:solidFill>
            <a:srgbClr val="5C2D7E"/>
          </a:solidFill>
          <a:ln w="12700">
            <a:solidFill>
              <a:srgbClr val="5C2D7E"/>
            </a:solidFill>
            <a:prstDash val="solid"/>
          </a:ln>
        </p:spPr>
        <p:txBody>
          <a:bodyPr/>
          <a:lstStyle/>
          <a:p>
            <a:endParaRPr lang="es-CO" sz="1600"/>
          </a:p>
        </p:txBody>
      </p:sp>
      <p:sp>
        <p:nvSpPr>
          <p:cNvPr id="225" name="Shape 51">
            <a:extLst>
              <a:ext uri="{FF2B5EF4-FFF2-40B4-BE49-F238E27FC236}">
                <a16:creationId xmlns:a16="http://schemas.microsoft.com/office/drawing/2014/main" id="{EA88499F-3EF2-DB83-8E5E-AFE4DF315E28}"/>
              </a:ext>
            </a:extLst>
          </p:cNvPr>
          <p:cNvSpPr/>
          <p:nvPr/>
        </p:nvSpPr>
        <p:spPr>
          <a:xfrm>
            <a:off x="304800" y="5205984"/>
            <a:ext cx="5388864" cy="585216"/>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226" name="Shape 52">
            <a:extLst>
              <a:ext uri="{FF2B5EF4-FFF2-40B4-BE49-F238E27FC236}">
                <a16:creationId xmlns:a16="http://schemas.microsoft.com/office/drawing/2014/main" id="{8A8150D2-C701-7068-CD69-FCA33C36D71C}"/>
              </a:ext>
            </a:extLst>
          </p:cNvPr>
          <p:cNvSpPr/>
          <p:nvPr/>
        </p:nvSpPr>
        <p:spPr>
          <a:xfrm>
            <a:off x="219456" y="5012567"/>
            <a:ext cx="5486400" cy="1197865"/>
          </a:xfrm>
          <a:prstGeom prst="rect">
            <a:avLst/>
          </a:prstGeom>
          <a:solidFill>
            <a:srgbClr val="F4F7FC"/>
          </a:solidFill>
          <a:ln w="12700">
            <a:solidFill>
              <a:srgbClr val="F4F7FC"/>
            </a:solidFill>
            <a:prstDash val="solid"/>
          </a:ln>
        </p:spPr>
        <p:txBody>
          <a:bodyPr/>
          <a:lstStyle/>
          <a:p>
            <a:endParaRPr lang="es-CO" sz="1600"/>
          </a:p>
        </p:txBody>
      </p:sp>
      <p:sp>
        <p:nvSpPr>
          <p:cNvPr id="227" name="Shape 53">
            <a:extLst>
              <a:ext uri="{FF2B5EF4-FFF2-40B4-BE49-F238E27FC236}">
                <a16:creationId xmlns:a16="http://schemas.microsoft.com/office/drawing/2014/main" id="{DB9A1C58-F77D-2268-A300-DA8204A10AB3}"/>
              </a:ext>
            </a:extLst>
          </p:cNvPr>
          <p:cNvSpPr/>
          <p:nvPr/>
        </p:nvSpPr>
        <p:spPr>
          <a:xfrm>
            <a:off x="402336" y="5109014"/>
            <a:ext cx="877824" cy="312586"/>
          </a:xfrm>
          <a:prstGeom prst="rect">
            <a:avLst/>
          </a:prstGeom>
          <a:solidFill>
            <a:srgbClr val="5C2D7E"/>
          </a:solidFill>
          <a:ln w="12700">
            <a:solidFill>
              <a:srgbClr val="5C2D7E"/>
            </a:solidFill>
            <a:prstDash val="solid"/>
          </a:ln>
        </p:spPr>
        <p:txBody>
          <a:bodyPr/>
          <a:lstStyle/>
          <a:p>
            <a:endParaRPr lang="es-CO" sz="1600"/>
          </a:p>
        </p:txBody>
      </p:sp>
      <p:sp>
        <p:nvSpPr>
          <p:cNvPr id="228" name="Text 54">
            <a:extLst>
              <a:ext uri="{FF2B5EF4-FFF2-40B4-BE49-F238E27FC236}">
                <a16:creationId xmlns:a16="http://schemas.microsoft.com/office/drawing/2014/main" id="{ED74EEEF-809D-FC17-D6DA-1EC796C23CB8}"/>
              </a:ext>
            </a:extLst>
          </p:cNvPr>
          <p:cNvSpPr/>
          <p:nvPr/>
        </p:nvSpPr>
        <p:spPr>
          <a:xfrm>
            <a:off x="402336" y="5116685"/>
            <a:ext cx="877824" cy="219456"/>
          </a:xfrm>
          <a:prstGeom prst="rect">
            <a:avLst/>
          </a:prstGeom>
          <a:noFill/>
          <a:ln/>
        </p:spPr>
        <p:txBody>
          <a:bodyPr wrap="square" lIns="0" tIns="0" rIns="0" bIns="0" rtlCol="0" anchor="ctr"/>
          <a:lstStyle/>
          <a:p>
            <a:pPr algn="ctr"/>
            <a:r>
              <a:rPr lang="en-US" sz="1400" b="1">
                <a:solidFill>
                  <a:srgbClr val="FFFFFF"/>
                </a:solidFill>
                <a:latin typeface="Verdana" panose="020B0604030504040204" pitchFamily="34" charset="0"/>
                <a:ea typeface="Verdana" panose="020B0604030504040204" pitchFamily="34" charset="0"/>
                <a:cs typeface="Verdana" panose="020B0604030504040204" pitchFamily="34" charset="0"/>
              </a:rPr>
              <a:t>S-005</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229" name="Text 55">
            <a:extLst>
              <a:ext uri="{FF2B5EF4-FFF2-40B4-BE49-F238E27FC236}">
                <a16:creationId xmlns:a16="http://schemas.microsoft.com/office/drawing/2014/main" id="{4ABFF56D-3EE2-9A04-B33C-6C5F43F40BD6}"/>
              </a:ext>
            </a:extLst>
          </p:cNvPr>
          <p:cNvSpPr/>
          <p:nvPr/>
        </p:nvSpPr>
        <p:spPr>
          <a:xfrm>
            <a:off x="1341120" y="5126736"/>
            <a:ext cx="1219200" cy="219456"/>
          </a:xfrm>
          <a:prstGeom prst="rect">
            <a:avLst/>
          </a:prstGeom>
          <a:noFill/>
          <a:ln/>
        </p:spPr>
        <p:txBody>
          <a:bodyPr wrap="square" rtlCol="0" anchor="ctr"/>
          <a:lstStyle/>
          <a:p>
            <a:r>
              <a:rPr lang="en-US" sz="1400" b="1">
                <a:solidFill>
                  <a:srgbClr val="5C2D7E"/>
                </a:solidFill>
              </a:rPr>
              <a:t>30 Dic 2025</a:t>
            </a:r>
            <a:endParaRPr lang="en-US" sz="1400"/>
          </a:p>
        </p:txBody>
      </p:sp>
      <p:sp>
        <p:nvSpPr>
          <p:cNvPr id="230" name="Text 56">
            <a:extLst>
              <a:ext uri="{FF2B5EF4-FFF2-40B4-BE49-F238E27FC236}">
                <a16:creationId xmlns:a16="http://schemas.microsoft.com/office/drawing/2014/main" id="{448DE398-4145-87EA-9CFC-644A2BF203EC}"/>
              </a:ext>
            </a:extLst>
          </p:cNvPr>
          <p:cNvSpPr/>
          <p:nvPr/>
        </p:nvSpPr>
        <p:spPr>
          <a:xfrm>
            <a:off x="268224" y="5478662"/>
            <a:ext cx="5242560" cy="845145"/>
          </a:xfrm>
          <a:prstGeom prst="rect">
            <a:avLst/>
          </a:prstGeom>
          <a:noFill/>
          <a:ln/>
        </p:spPr>
        <p:txBody>
          <a:bodyPr wrap="square" rtlCol="0" anchor="ctr"/>
          <a:lstStyle/>
          <a:p>
            <a:pPr algn="just"/>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Consultas enviadas a IPSE (Rad. 062560) y UPME (Rad. 062563) por Sentencia 005 — Comunidad Monaide Jitoma. Plazo de respuesta: 7 ene 2026.</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231" name="Shape 57">
            <a:extLst>
              <a:ext uri="{FF2B5EF4-FFF2-40B4-BE49-F238E27FC236}">
                <a16:creationId xmlns:a16="http://schemas.microsoft.com/office/drawing/2014/main" id="{E34CF011-D938-70AC-7D99-5548BE19F0E6}"/>
              </a:ext>
            </a:extLst>
          </p:cNvPr>
          <p:cNvSpPr/>
          <p:nvPr/>
        </p:nvSpPr>
        <p:spPr>
          <a:xfrm>
            <a:off x="0" y="6437376"/>
            <a:ext cx="12192000" cy="375392"/>
          </a:xfrm>
          <a:prstGeom prst="rect">
            <a:avLst/>
          </a:prstGeom>
          <a:solidFill>
            <a:srgbClr val="FFFFFF"/>
          </a:solidFill>
          <a:ln w="12700">
            <a:solidFill>
              <a:srgbClr val="D0D8E4"/>
            </a:solidFill>
            <a:prstDash val="solid"/>
          </a:ln>
        </p:spPr>
        <p:txBody>
          <a:bodyPr/>
          <a:lstStyle/>
          <a:p>
            <a:endParaRPr lang="es-CO" sz="1600"/>
          </a:p>
        </p:txBody>
      </p:sp>
      <p:sp>
        <p:nvSpPr>
          <p:cNvPr id="232" name="Shape 58">
            <a:extLst>
              <a:ext uri="{FF2B5EF4-FFF2-40B4-BE49-F238E27FC236}">
                <a16:creationId xmlns:a16="http://schemas.microsoft.com/office/drawing/2014/main" id="{E7B9F0B3-3A60-926F-E715-FC957D3D1B86}"/>
              </a:ext>
            </a:extLst>
          </p:cNvPr>
          <p:cNvSpPr/>
          <p:nvPr/>
        </p:nvSpPr>
        <p:spPr>
          <a:xfrm>
            <a:off x="1219200" y="6498336"/>
            <a:ext cx="219456" cy="219456"/>
          </a:xfrm>
          <a:prstGeom prst="rect">
            <a:avLst/>
          </a:prstGeom>
          <a:solidFill>
            <a:srgbClr val="9B1C2E"/>
          </a:solidFill>
          <a:ln w="12700">
            <a:solidFill>
              <a:srgbClr val="9B1C2E"/>
            </a:solidFill>
            <a:prstDash val="solid"/>
          </a:ln>
        </p:spPr>
        <p:txBody>
          <a:bodyPr/>
          <a:lstStyle/>
          <a:p>
            <a:endParaRPr lang="es-CO" sz="1600"/>
          </a:p>
        </p:txBody>
      </p:sp>
      <p:sp>
        <p:nvSpPr>
          <p:cNvPr id="233" name="Text 59">
            <a:extLst>
              <a:ext uri="{FF2B5EF4-FFF2-40B4-BE49-F238E27FC236}">
                <a16:creationId xmlns:a16="http://schemas.microsoft.com/office/drawing/2014/main" id="{5BB29462-3FFE-18AB-4434-C6F5F58C9BED}"/>
              </a:ext>
            </a:extLst>
          </p:cNvPr>
          <p:cNvSpPr/>
          <p:nvPr/>
        </p:nvSpPr>
        <p:spPr>
          <a:xfrm>
            <a:off x="1511808" y="6486144"/>
            <a:ext cx="3169920" cy="243840"/>
          </a:xfrm>
          <a:prstGeom prst="rect">
            <a:avLst/>
          </a:prstGeom>
          <a:noFill/>
          <a:ln/>
        </p:spPr>
        <p:txBody>
          <a:bodyPr wrap="square" rtlCol="0" anchor="ctr"/>
          <a:lstStyle/>
          <a:p>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Sentencia 003 — Ksxa'w Nasa</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234" name="Shape 60">
            <a:extLst>
              <a:ext uri="{FF2B5EF4-FFF2-40B4-BE49-F238E27FC236}">
                <a16:creationId xmlns:a16="http://schemas.microsoft.com/office/drawing/2014/main" id="{F9FB6FBF-A1E9-CA87-5C1A-0822010C1765}"/>
              </a:ext>
            </a:extLst>
          </p:cNvPr>
          <p:cNvSpPr/>
          <p:nvPr/>
        </p:nvSpPr>
        <p:spPr>
          <a:xfrm>
            <a:off x="4876800" y="6498336"/>
            <a:ext cx="219456" cy="219456"/>
          </a:xfrm>
          <a:prstGeom prst="rect">
            <a:avLst/>
          </a:prstGeom>
          <a:solidFill>
            <a:srgbClr val="6B3A1F"/>
          </a:solidFill>
          <a:ln w="12700">
            <a:solidFill>
              <a:srgbClr val="6B3A1F"/>
            </a:solidFill>
            <a:prstDash val="solid"/>
          </a:ln>
        </p:spPr>
        <p:txBody>
          <a:bodyPr/>
          <a:lstStyle/>
          <a:p>
            <a:endParaRPr lang="es-CO" sz="1600"/>
          </a:p>
        </p:txBody>
      </p:sp>
      <p:sp>
        <p:nvSpPr>
          <p:cNvPr id="235" name="Text 61">
            <a:extLst>
              <a:ext uri="{FF2B5EF4-FFF2-40B4-BE49-F238E27FC236}">
                <a16:creationId xmlns:a16="http://schemas.microsoft.com/office/drawing/2014/main" id="{584FDA1E-D107-6099-CD9C-A95B1F298402}"/>
              </a:ext>
            </a:extLst>
          </p:cNvPr>
          <p:cNvSpPr/>
          <p:nvPr/>
        </p:nvSpPr>
        <p:spPr>
          <a:xfrm>
            <a:off x="5169408" y="6486144"/>
            <a:ext cx="3169920" cy="243840"/>
          </a:xfrm>
          <a:prstGeom prst="rect">
            <a:avLst/>
          </a:prstGeom>
          <a:noFill/>
          <a:ln/>
        </p:spPr>
        <p:txBody>
          <a:bodyPr wrap="square" rtlCol="0" anchor="ctr"/>
          <a:lstStyle/>
          <a:p>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Sentencia 004 — Pueblo Cofán</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236" name="Shape 62">
            <a:extLst>
              <a:ext uri="{FF2B5EF4-FFF2-40B4-BE49-F238E27FC236}">
                <a16:creationId xmlns:a16="http://schemas.microsoft.com/office/drawing/2014/main" id="{ACA6F91C-5E50-1895-8FCA-DAF7BD09ECAC}"/>
              </a:ext>
            </a:extLst>
          </p:cNvPr>
          <p:cNvSpPr/>
          <p:nvPr/>
        </p:nvSpPr>
        <p:spPr>
          <a:xfrm>
            <a:off x="8534400" y="6498336"/>
            <a:ext cx="219456" cy="219456"/>
          </a:xfrm>
          <a:prstGeom prst="rect">
            <a:avLst/>
          </a:prstGeom>
          <a:solidFill>
            <a:srgbClr val="5C2D7E"/>
          </a:solidFill>
          <a:ln w="12700">
            <a:solidFill>
              <a:srgbClr val="5C2D7E"/>
            </a:solidFill>
            <a:prstDash val="solid"/>
          </a:ln>
        </p:spPr>
        <p:txBody>
          <a:bodyPr/>
          <a:lstStyle/>
          <a:p>
            <a:endParaRPr lang="es-CO" sz="1600"/>
          </a:p>
        </p:txBody>
      </p:sp>
      <p:sp>
        <p:nvSpPr>
          <p:cNvPr id="237" name="Text 63">
            <a:extLst>
              <a:ext uri="{FF2B5EF4-FFF2-40B4-BE49-F238E27FC236}">
                <a16:creationId xmlns:a16="http://schemas.microsoft.com/office/drawing/2014/main" id="{2CE4826D-B99A-AF4E-8E70-5B0AD87DB402}"/>
              </a:ext>
            </a:extLst>
          </p:cNvPr>
          <p:cNvSpPr/>
          <p:nvPr/>
        </p:nvSpPr>
        <p:spPr>
          <a:xfrm>
            <a:off x="8827008" y="6486144"/>
            <a:ext cx="3169920" cy="243840"/>
          </a:xfrm>
          <a:prstGeom prst="rect">
            <a:avLst/>
          </a:prstGeom>
          <a:noFill/>
          <a:ln/>
        </p:spPr>
        <p:txBody>
          <a:bodyPr wrap="square" rtlCol="0" anchor="ctr"/>
          <a:lstStyle/>
          <a:p>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Sentencia 005 — Murui Muina</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4" name="CuadroTexto 3">
            <a:extLst>
              <a:ext uri="{FF2B5EF4-FFF2-40B4-BE49-F238E27FC236}">
                <a16:creationId xmlns:a16="http://schemas.microsoft.com/office/drawing/2014/main" id="{14BDE95C-5BDC-B3F6-81E6-096A0B03E390}"/>
              </a:ext>
            </a:extLst>
          </p:cNvPr>
          <p:cNvSpPr txBox="1"/>
          <p:nvPr/>
        </p:nvSpPr>
        <p:spPr>
          <a:xfrm>
            <a:off x="6534222" y="5842977"/>
            <a:ext cx="524302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n-US">
                <a:solidFill>
                  <a:srgbClr val="5A6272"/>
                </a:solidFill>
                <a:latin typeface="Verdana"/>
                <a:ea typeface="Verdana"/>
              </a:rPr>
              <a:t>14 </a:t>
            </a:r>
            <a:r>
              <a:rPr lang="en-US" err="1">
                <a:solidFill>
                  <a:srgbClr val="5A6272"/>
                </a:solidFill>
                <a:latin typeface="Verdana"/>
                <a:ea typeface="Verdana"/>
              </a:rPr>
              <a:t>abril</a:t>
            </a:r>
            <a:r>
              <a:rPr lang="en-US">
                <a:solidFill>
                  <a:srgbClr val="5A6272"/>
                </a:solidFill>
                <a:latin typeface="Verdana"/>
                <a:ea typeface="Verdana"/>
              </a:rPr>
              <a:t> 2026, se </a:t>
            </a:r>
            <a:r>
              <a:rPr lang="en-US" err="1">
                <a:solidFill>
                  <a:srgbClr val="5A6272"/>
                </a:solidFill>
                <a:latin typeface="Verdana"/>
                <a:ea typeface="Verdana"/>
              </a:rPr>
              <a:t>realizó</a:t>
            </a:r>
            <a:r>
              <a:rPr lang="en-US">
                <a:solidFill>
                  <a:srgbClr val="5A6272"/>
                </a:solidFill>
                <a:latin typeface="Verdana"/>
                <a:ea typeface="Verdana"/>
              </a:rPr>
              <a:t> </a:t>
            </a:r>
            <a:r>
              <a:rPr lang="en-US" err="1">
                <a:solidFill>
                  <a:srgbClr val="5A6272"/>
                </a:solidFill>
                <a:latin typeface="Verdana"/>
                <a:ea typeface="Verdana"/>
              </a:rPr>
              <a:t>capacitacion</a:t>
            </a:r>
            <a:r>
              <a:rPr lang="en-US">
                <a:solidFill>
                  <a:srgbClr val="5A6272"/>
                </a:solidFill>
                <a:latin typeface="Verdana"/>
                <a:ea typeface="Verdana"/>
              </a:rPr>
              <a:t> </a:t>
            </a:r>
            <a:r>
              <a:rPr lang="en-US" err="1">
                <a:solidFill>
                  <a:srgbClr val="5A6272"/>
                </a:solidFill>
                <a:latin typeface="Verdana"/>
                <a:ea typeface="Verdana"/>
              </a:rPr>
              <a:t>legaligacion</a:t>
            </a:r>
            <a:r>
              <a:rPr lang="en-US">
                <a:solidFill>
                  <a:srgbClr val="5A6272"/>
                </a:solidFill>
                <a:latin typeface="Verdana"/>
                <a:ea typeface="Verdana"/>
              </a:rPr>
              <a:t> </a:t>
            </a:r>
            <a:r>
              <a:rPr lang="en-US" err="1">
                <a:solidFill>
                  <a:srgbClr val="5A6272"/>
                </a:solidFill>
                <a:latin typeface="Verdana"/>
                <a:ea typeface="Verdana"/>
              </a:rPr>
              <a:t>recursos</a:t>
            </a:r>
            <a:r>
              <a:rPr lang="en-US">
                <a:solidFill>
                  <a:srgbClr val="5A6272"/>
                </a:solidFill>
                <a:latin typeface="Verdana"/>
                <a:ea typeface="Verdana"/>
              </a:rPr>
              <a:t> </a:t>
            </a:r>
            <a:r>
              <a:rPr lang="en-US" err="1">
                <a:solidFill>
                  <a:srgbClr val="5A6272"/>
                </a:solidFill>
                <a:latin typeface="Verdana"/>
                <a:ea typeface="Verdana"/>
              </a:rPr>
              <a:t>autodiagnostico</a:t>
            </a:r>
            <a:r>
              <a:rPr lang="en-US">
                <a:solidFill>
                  <a:srgbClr val="5A6272"/>
                </a:solidFill>
                <a:latin typeface="Verdana"/>
                <a:ea typeface="Verdana"/>
              </a:rPr>
              <a:t> a la comunidad </a:t>
            </a:r>
            <a:r>
              <a:rPr lang="en-US" err="1">
                <a:solidFill>
                  <a:srgbClr val="5A6272"/>
                </a:solidFill>
                <a:latin typeface="Verdana"/>
                <a:ea typeface="Verdana"/>
              </a:rPr>
              <a:t>beneficiaria</a:t>
            </a:r>
            <a:r>
              <a:rPr lang="en-US">
                <a:solidFill>
                  <a:srgbClr val="5A6272"/>
                </a:solidFill>
                <a:latin typeface="Verdana"/>
                <a:ea typeface="Verdana"/>
              </a:rPr>
              <a:t> </a:t>
            </a:r>
            <a:r>
              <a:rPr lang="en-US" err="1">
                <a:solidFill>
                  <a:srgbClr val="5A6272"/>
                </a:solidFill>
                <a:latin typeface="Verdana"/>
                <a:ea typeface="Verdana"/>
              </a:rPr>
              <a:t>en</a:t>
            </a:r>
            <a:r>
              <a:rPr lang="en-US">
                <a:solidFill>
                  <a:srgbClr val="5A6272"/>
                </a:solidFill>
                <a:latin typeface="Verdana"/>
                <a:ea typeface="Verdana"/>
              </a:rPr>
              <a:t> el municipio de Puerto Asís,  –Putumayo.</a:t>
            </a:r>
            <a:endParaRPr lang="es-ES">
              <a:ea typeface="Calibri"/>
              <a:cs typeface="Calibri"/>
            </a:endParaRPr>
          </a:p>
        </p:txBody>
      </p:sp>
    </p:spTree>
    <p:extLst>
      <p:ext uri="{BB962C8B-B14F-4D97-AF65-F5344CB8AC3E}">
        <p14:creationId xmlns:p14="http://schemas.microsoft.com/office/powerpoint/2010/main" val="6535431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635FA156-1E01-172C-50E9-E60C86CA9CC7}"/>
            </a:ext>
          </a:extLst>
        </p:cNvPr>
        <p:cNvGrpSpPr/>
        <p:nvPr/>
      </p:nvGrpSpPr>
      <p:grpSpPr>
        <a:xfrm>
          <a:off x="0" y="0"/>
          <a:ext cx="0" cy="0"/>
          <a:chOff x="0" y="0"/>
          <a:chExt cx="0" cy="0"/>
        </a:xfrm>
      </p:grpSpPr>
      <p:sp>
        <p:nvSpPr>
          <p:cNvPr id="12" name="Esquina doblada 11">
            <a:extLst>
              <a:ext uri="{FF2B5EF4-FFF2-40B4-BE49-F238E27FC236}">
                <a16:creationId xmlns:a16="http://schemas.microsoft.com/office/drawing/2014/main" id="{EE55EC87-3881-4657-4649-6E2455A028F0}"/>
              </a:ext>
            </a:extLst>
          </p:cNvPr>
          <p:cNvSpPr/>
          <p:nvPr/>
        </p:nvSpPr>
        <p:spPr>
          <a:xfrm>
            <a:off x="722557" y="2320373"/>
            <a:ext cx="2338143" cy="2217249"/>
          </a:xfrm>
          <a:prstGeom prst="foldedCorner">
            <a:avLst>
              <a:gd name="adj" fmla="val 0"/>
            </a:avLst>
          </a:prstGeom>
          <a:solidFill>
            <a:schemeClr val="accent2">
              <a:lumMod val="75000"/>
            </a:schemeClr>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6000"/>
              </a:lnSpc>
              <a:spcAft>
                <a:spcPts val="800"/>
              </a:spcAft>
              <a:buNone/>
            </a:pPr>
            <a:r>
              <a:rPr lang="es-CO" sz="1800" b="1">
                <a:solidFill>
                  <a:schemeClr val="bg1"/>
                </a:solidFill>
                <a:latin typeface="Verdana" panose="020B0604030504040204" pitchFamily="34" charset="0"/>
                <a:ea typeface="Verdana" panose="020B0604030504040204" pitchFamily="34" charset="0"/>
                <a:cs typeface="Verdana" panose="020B0604030504040204" pitchFamily="34" charset="0"/>
              </a:rPr>
              <a:t>RIESGOS JURIDICOS </a:t>
            </a:r>
          </a:p>
        </p:txBody>
      </p:sp>
      <p:sp>
        <p:nvSpPr>
          <p:cNvPr id="27" name="Rectángulo 26">
            <a:extLst>
              <a:ext uri="{FF2B5EF4-FFF2-40B4-BE49-F238E27FC236}">
                <a16:creationId xmlns:a16="http://schemas.microsoft.com/office/drawing/2014/main" id="{369307F3-6D1D-8122-0ACA-3EBE850C54D8}"/>
              </a:ext>
            </a:extLst>
          </p:cNvPr>
          <p:cNvSpPr/>
          <p:nvPr/>
        </p:nvSpPr>
        <p:spPr>
          <a:xfrm>
            <a:off x="3581400" y="1298023"/>
            <a:ext cx="7264400" cy="4261947"/>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lvl="0" indent="-285750" algn="just">
              <a:buFont typeface="Wingdings" pitchFamily="2" charset="2"/>
              <a:buChar char="Ø"/>
            </a:pPr>
            <a:r>
              <a:rPr lang="es-CO" sz="1800" b="1">
                <a:solidFill>
                  <a:schemeClr val="tx1"/>
                </a:solidFill>
                <a:latin typeface="Verdana" panose="020B0604030504040204" pitchFamily="34" charset="0"/>
                <a:ea typeface="Verdana" panose="020B0604030504040204" pitchFamily="34" charset="0"/>
                <a:cs typeface="Verdana" panose="020B0604030504040204" pitchFamily="34" charset="0"/>
              </a:rPr>
              <a:t>NO CUMPLIR DE UNA ORDEN JUDICIAL </a:t>
            </a:r>
            <a:r>
              <a:rPr lang="es-CO" sz="1800">
                <a:solidFill>
                  <a:schemeClr val="tx1"/>
                </a:solidFill>
                <a:latin typeface="Verdana" panose="020B0604030504040204" pitchFamily="34" charset="0"/>
                <a:ea typeface="Verdana" panose="020B0604030504040204" pitchFamily="34" charset="0"/>
                <a:cs typeface="Verdana" panose="020B0604030504040204" pitchFamily="34" charset="0"/>
              </a:rPr>
              <a:t>dictada en un </a:t>
            </a:r>
            <a:r>
              <a:rPr lang="es-CO" sz="1800" b="1">
                <a:solidFill>
                  <a:schemeClr val="tx1"/>
                </a:solidFill>
                <a:latin typeface="Verdana" panose="020B0604030504040204" pitchFamily="34" charset="0"/>
                <a:ea typeface="Verdana" panose="020B0604030504040204" pitchFamily="34" charset="0"/>
                <a:cs typeface="Verdana" panose="020B0604030504040204" pitchFamily="34" charset="0"/>
              </a:rPr>
              <a:t>FALLO DE TUTELA, </a:t>
            </a:r>
            <a:r>
              <a:rPr lang="es-CO" sz="1800">
                <a:solidFill>
                  <a:schemeClr val="tx1"/>
                </a:solidFill>
                <a:latin typeface="Verdana" panose="020B0604030504040204" pitchFamily="34" charset="0"/>
                <a:ea typeface="Verdana" panose="020B0604030504040204" pitchFamily="34" charset="0"/>
                <a:cs typeface="Verdana" panose="020B0604030504040204" pitchFamily="34" charset="0"/>
              </a:rPr>
              <a:t>se incurre </a:t>
            </a:r>
            <a:r>
              <a:rPr lang="es-CO" sz="1800" b="1">
                <a:solidFill>
                  <a:schemeClr val="tx1"/>
                </a:solidFill>
                <a:latin typeface="Verdana" panose="020B0604030504040204" pitchFamily="34" charset="0"/>
                <a:ea typeface="Verdana" panose="020B0604030504040204" pitchFamily="34" charset="0"/>
                <a:cs typeface="Verdana" panose="020B0604030504040204" pitchFamily="34" charset="0"/>
              </a:rPr>
              <a:t>DESACATO. </a:t>
            </a:r>
            <a:r>
              <a:rPr lang="es-CO" sz="1800">
                <a:solidFill>
                  <a:schemeClr val="tx1"/>
                </a:solidFill>
                <a:latin typeface="Verdana" panose="020B0604030504040204" pitchFamily="34" charset="0"/>
                <a:ea typeface="Verdana" panose="020B0604030504040204" pitchFamily="34" charset="0"/>
                <a:cs typeface="Verdana" panose="020B0604030504040204" pitchFamily="34" charset="0"/>
              </a:rPr>
              <a:t>Art 52 del Decreto 2591/91</a:t>
            </a:r>
          </a:p>
          <a:p>
            <a:pPr lvl="0" algn="just"/>
            <a:r>
              <a:rPr lang="es-CO" sz="1800" b="1">
                <a:solidFill>
                  <a:schemeClr val="tx1"/>
                </a:solidFill>
                <a:latin typeface="Verdana" panose="020B0604030504040204" pitchFamily="34" charset="0"/>
                <a:ea typeface="Verdana" panose="020B0604030504040204" pitchFamily="34" charset="0"/>
                <a:cs typeface="Verdana" panose="020B0604030504040204" pitchFamily="34" charset="0"/>
              </a:rPr>
              <a:t> </a:t>
            </a:r>
          </a:p>
          <a:p>
            <a:pPr lvl="0" algn="just"/>
            <a:endParaRPr lang="es-CO" sz="1800" b="1">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85750" lvl="0" indent="-285750" algn="just">
              <a:buFont typeface="Wingdings" pitchFamily="2" charset="2"/>
              <a:buChar char="Ø"/>
            </a:pPr>
            <a:r>
              <a:rPr lang="es-CO" sz="1800" b="1">
                <a:solidFill>
                  <a:schemeClr val="tx1"/>
                </a:solidFill>
                <a:latin typeface="Verdana" panose="020B0604030504040204" pitchFamily="34" charset="0"/>
                <a:ea typeface="Verdana" panose="020B0604030504040204" pitchFamily="34" charset="0"/>
                <a:cs typeface="Verdana" panose="020B0604030504040204" pitchFamily="34" charset="0"/>
              </a:rPr>
              <a:t>SANCIONES: </a:t>
            </a:r>
          </a:p>
          <a:p>
            <a:pPr lvl="0" algn="just"/>
            <a:endParaRPr lang="es-CO" sz="1800" b="1">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85750" lvl="0" indent="-285750" algn="just">
              <a:buFontTx/>
              <a:buChar char="-"/>
            </a:pPr>
            <a:r>
              <a:rPr lang="es-CO" sz="1800">
                <a:solidFill>
                  <a:schemeClr val="tx1"/>
                </a:solidFill>
                <a:latin typeface="Verdana" panose="020B0604030504040204" pitchFamily="34" charset="0"/>
                <a:ea typeface="Verdana" panose="020B0604030504040204" pitchFamily="34" charset="0"/>
                <a:cs typeface="Verdana" panose="020B0604030504040204" pitchFamily="34" charset="0"/>
              </a:rPr>
              <a:t>El juez puede imponer arresto de hasta seis meses y multa hasta de 20 salarios mínimos legales mensuales, sin perjuicio de sanciones penales. </a:t>
            </a:r>
          </a:p>
          <a:p>
            <a:pPr lvl="0" algn="just"/>
            <a:endParaRPr lang="es-CO" sz="180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85750" lvl="0" indent="-285750" algn="just">
              <a:buFontTx/>
              <a:buChar char="-"/>
            </a:pPr>
            <a:r>
              <a:rPr lang="es-CO" sz="1800">
                <a:solidFill>
                  <a:schemeClr val="tx1"/>
                </a:solidFill>
                <a:latin typeface="Verdana" panose="020B0604030504040204" pitchFamily="34" charset="0"/>
                <a:ea typeface="Verdana" panose="020B0604030504040204" pitchFamily="34" charset="0"/>
                <a:cs typeface="Verdana" panose="020B0604030504040204" pitchFamily="34" charset="0"/>
              </a:rPr>
              <a:t>Investigación Disciplinaria al funcionario publico</a:t>
            </a:r>
          </a:p>
          <a:p>
            <a:pPr lvl="0" algn="just"/>
            <a:endParaRPr lang="es-CO" sz="180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85750" lvl="0" indent="-285750" algn="just">
              <a:buFontTx/>
              <a:buChar char="-"/>
            </a:pPr>
            <a:r>
              <a:rPr lang="es-CO" sz="1800">
                <a:solidFill>
                  <a:schemeClr val="tx1"/>
                </a:solidFill>
                <a:latin typeface="Verdana" panose="020B0604030504040204" pitchFamily="34" charset="0"/>
                <a:ea typeface="Verdana" panose="020B0604030504040204" pitchFamily="34" charset="0"/>
                <a:cs typeface="Verdana" panose="020B0604030504040204" pitchFamily="34" charset="0"/>
              </a:rPr>
              <a:t>Posible acción de repetición </a:t>
            </a:r>
          </a:p>
          <a:p>
            <a:pPr marL="285750" lvl="0" indent="-285750" algn="just">
              <a:buFont typeface="Wingdings" pitchFamily="2" charset="2"/>
              <a:buChar char="Ø"/>
            </a:pPr>
            <a:endParaRPr lang="es-CO" sz="14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5300165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8355A293-363C-444F-C1C2-2493C920605F}"/>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DD51CA67-F6D2-174A-3E5B-9173B5A4F19E}"/>
              </a:ext>
            </a:extLst>
          </p:cNvPr>
          <p:cNvSpPr txBox="1"/>
          <p:nvPr/>
        </p:nvSpPr>
        <p:spPr>
          <a:xfrm>
            <a:off x="1387660" y="415641"/>
            <a:ext cx="6340197" cy="400110"/>
          </a:xfrm>
          <a:prstGeom prst="rect">
            <a:avLst/>
          </a:prstGeom>
          <a:noFill/>
        </p:spPr>
        <p:txBody>
          <a:bodyPr wrap="none" lIns="91440" tIns="45720" rIns="91440" bIns="45720" rtlCol="0" anchor="t">
            <a:spAutoFit/>
          </a:bodyPr>
          <a:lstStyle/>
          <a:p>
            <a:r>
              <a:rPr lang="en-US" sz="2000" b="1">
                <a:latin typeface="Verdana"/>
                <a:ea typeface="Verdana"/>
              </a:rPr>
              <a:t>SENTENCIA- MEGAPROYECTO RANCHERIA </a:t>
            </a:r>
            <a:endParaRPr lang="en-US"/>
          </a:p>
        </p:txBody>
      </p:sp>
      <p:sp>
        <p:nvSpPr>
          <p:cNvPr id="130" name="Text 51">
            <a:extLst>
              <a:ext uri="{FF2B5EF4-FFF2-40B4-BE49-F238E27FC236}">
                <a16:creationId xmlns:a16="http://schemas.microsoft.com/office/drawing/2014/main" id="{26766145-A945-CDD8-CB5B-86C40129CF18}"/>
              </a:ext>
            </a:extLst>
          </p:cNvPr>
          <p:cNvSpPr/>
          <p:nvPr/>
        </p:nvSpPr>
        <p:spPr>
          <a:xfrm>
            <a:off x="8402623" y="2243328"/>
            <a:ext cx="3840480" cy="268224"/>
          </a:xfrm>
          <a:prstGeom prst="rect">
            <a:avLst/>
          </a:prstGeom>
          <a:noFill/>
          <a:ln/>
        </p:spPr>
        <p:txBody>
          <a:bodyPr wrap="square" lIns="0" tIns="0" rIns="0" bIns="0" rtlCol="0" anchor="ctr"/>
          <a:lstStyle/>
          <a:p>
            <a:pPr algn="ctr"/>
            <a:r>
              <a:rPr lang="en-US" sz="1133">
                <a:solidFill>
                  <a:srgbClr val="DDEEFF"/>
                </a:solidFill>
              </a:rPr>
              <a:t>Chocó  (Alto, Medio y Bajo Baudó)</a:t>
            </a:r>
            <a:endParaRPr lang="en-US" sz="1133"/>
          </a:p>
        </p:txBody>
      </p:sp>
      <p:sp>
        <p:nvSpPr>
          <p:cNvPr id="135" name="Text 56">
            <a:extLst>
              <a:ext uri="{FF2B5EF4-FFF2-40B4-BE49-F238E27FC236}">
                <a16:creationId xmlns:a16="http://schemas.microsoft.com/office/drawing/2014/main" id="{BBD1D0E7-7908-A5DC-EBF5-102D3661CCA7}"/>
              </a:ext>
            </a:extLst>
          </p:cNvPr>
          <p:cNvSpPr/>
          <p:nvPr/>
        </p:nvSpPr>
        <p:spPr>
          <a:xfrm>
            <a:off x="8894064" y="3322320"/>
            <a:ext cx="3413760" cy="341376"/>
          </a:xfrm>
          <a:prstGeom prst="rect">
            <a:avLst/>
          </a:prstGeom>
          <a:noFill/>
          <a:ln/>
        </p:spPr>
        <p:txBody>
          <a:bodyPr wrap="square" rtlCol="0" anchor="ctr"/>
          <a:lstStyle/>
          <a:p>
            <a:endParaRPr lang="en-US"/>
          </a:p>
        </p:txBody>
      </p:sp>
      <p:sp>
        <p:nvSpPr>
          <p:cNvPr id="42" name="Shape 4">
            <a:extLst>
              <a:ext uri="{FF2B5EF4-FFF2-40B4-BE49-F238E27FC236}">
                <a16:creationId xmlns:a16="http://schemas.microsoft.com/office/drawing/2014/main" id="{B6BE2C65-81D0-477C-B932-A0C36A9B0CA0}"/>
              </a:ext>
            </a:extLst>
          </p:cNvPr>
          <p:cNvSpPr/>
          <p:nvPr/>
        </p:nvSpPr>
        <p:spPr>
          <a:xfrm>
            <a:off x="365760" y="1158240"/>
            <a:ext cx="11660868" cy="1341120"/>
          </a:xfrm>
          <a:prstGeom prst="rect">
            <a:avLst/>
          </a:prstGeom>
          <a:solidFill>
            <a:schemeClr val="bg2"/>
          </a:solidFill>
          <a:ln w="12700">
            <a:solidFill>
              <a:srgbClr val="0D2B5E"/>
            </a:solidFill>
            <a:prstDash val="solid"/>
          </a:ln>
        </p:spPr>
        <p:txBody>
          <a:bodyPr/>
          <a:lstStyle/>
          <a:p>
            <a:endParaRPr lang="es-CO" sz="1600"/>
          </a:p>
        </p:txBody>
      </p:sp>
      <p:sp>
        <p:nvSpPr>
          <p:cNvPr id="44" name="Shape 5">
            <a:extLst>
              <a:ext uri="{FF2B5EF4-FFF2-40B4-BE49-F238E27FC236}">
                <a16:creationId xmlns:a16="http://schemas.microsoft.com/office/drawing/2014/main" id="{BC5CE662-1B15-AFA1-EC63-555522B0F15A}"/>
              </a:ext>
            </a:extLst>
          </p:cNvPr>
          <p:cNvSpPr/>
          <p:nvPr/>
        </p:nvSpPr>
        <p:spPr>
          <a:xfrm>
            <a:off x="365760" y="1158240"/>
            <a:ext cx="85344" cy="1341120"/>
          </a:xfrm>
          <a:prstGeom prst="rect">
            <a:avLst/>
          </a:prstGeom>
          <a:solidFill>
            <a:srgbClr val="C8A400"/>
          </a:solidFill>
          <a:ln w="12700">
            <a:solidFill>
              <a:srgbClr val="C8A400"/>
            </a:solidFill>
            <a:prstDash val="solid"/>
          </a:ln>
        </p:spPr>
        <p:txBody>
          <a:bodyPr/>
          <a:lstStyle/>
          <a:p>
            <a:endParaRPr lang="es-CO" sz="1600"/>
          </a:p>
        </p:txBody>
      </p:sp>
      <p:sp>
        <p:nvSpPr>
          <p:cNvPr id="46" name="Text 6">
            <a:extLst>
              <a:ext uri="{FF2B5EF4-FFF2-40B4-BE49-F238E27FC236}">
                <a16:creationId xmlns:a16="http://schemas.microsoft.com/office/drawing/2014/main" id="{E88F8B10-60DA-C087-E944-E41E0E38D146}"/>
              </a:ext>
            </a:extLst>
          </p:cNvPr>
          <p:cNvSpPr/>
          <p:nvPr/>
        </p:nvSpPr>
        <p:spPr>
          <a:xfrm>
            <a:off x="589810" y="1160537"/>
            <a:ext cx="10850880" cy="341376"/>
          </a:xfrm>
          <a:prstGeom prst="rect">
            <a:avLst/>
          </a:prstGeom>
          <a:noFill/>
          <a:ln/>
        </p:spPr>
        <p:txBody>
          <a:bodyPr wrap="square" lIns="91440" tIns="45720" rIns="91440" bIns="45720" rtlCol="0" anchor="ctr"/>
          <a:lstStyle/>
          <a:p>
            <a:r>
              <a:rPr lang="es-CO" sz="1400" b="1">
                <a:latin typeface="Verdana"/>
                <a:ea typeface="Verdana"/>
                <a:cs typeface="Verdana" panose="020B0604030504040204" pitchFamily="34" charset="0"/>
              </a:rPr>
              <a:t>Fallo Consejo de Estado— Artículo Segundo :</a:t>
            </a:r>
            <a:endParaRPr lang="es-CO" sz="1400">
              <a:latin typeface="Verdana"/>
              <a:ea typeface="Verdana"/>
              <a:cs typeface="Verdana" panose="020B0604030504040204" pitchFamily="34" charset="0"/>
            </a:endParaRPr>
          </a:p>
        </p:txBody>
      </p:sp>
      <p:sp>
        <p:nvSpPr>
          <p:cNvPr id="54" name="Text 7">
            <a:extLst>
              <a:ext uri="{FF2B5EF4-FFF2-40B4-BE49-F238E27FC236}">
                <a16:creationId xmlns:a16="http://schemas.microsoft.com/office/drawing/2014/main" id="{837F399F-947A-E80E-8A9B-6E7302C3A11C}"/>
              </a:ext>
            </a:extLst>
          </p:cNvPr>
          <p:cNvSpPr/>
          <p:nvPr/>
        </p:nvSpPr>
        <p:spPr>
          <a:xfrm>
            <a:off x="534594" y="1333963"/>
            <a:ext cx="11326632" cy="1187042"/>
          </a:xfrm>
          <a:prstGeom prst="rect">
            <a:avLst/>
          </a:prstGeom>
          <a:noFill/>
          <a:ln/>
        </p:spPr>
        <p:txBody>
          <a:bodyPr wrap="square" lIns="91440" tIns="45720" rIns="91440" bIns="45720" rtlCol="0" anchor="ctr"/>
          <a:lstStyle/>
          <a:p>
            <a:pPr algn="just"/>
            <a:r>
              <a:rPr lang="es-CO" sz="1050" b="1" i="1">
                <a:latin typeface="Verdana"/>
                <a:ea typeface="Verdana"/>
                <a:cs typeface="Verdana" panose="020B0604030504040204" pitchFamily="34" charset="0"/>
              </a:rPr>
              <a:t>"CONFORMAR una Mesa Técnica de Trabajo integrada por el DEPARTAMENTO NACIONAL DE PLANEACIÓN; la Gobernación del DEPARTAMENTO DE LA GUAJIRA; la CORPORACIÓN AUTÓNOMA REGIONAL DE LA GUAJIRA y los ministerios de AGRICULTURA Y DESARROLLO RURAL, HACIENDA Y CRÉDITO PÚBLICO, AMBIENTE Y DESARROLLO SOSTENIBLE, VIVIENDA, CIUDAD Y TERRITORIO, MINAS Y ENERGÍA y del INTERIOR, con el fin de ejecutar las gestiones interinstitucionales proyectadas en el documento “Hoja de Ruta para la Terminación del Proyecto Estratégico de Adecuación de Tierras de Gran Escala del Río Ranchería”</a:t>
            </a:r>
            <a:endParaRPr lang="es-CO" sz="1050" b="1">
              <a:latin typeface="Verdana"/>
              <a:ea typeface="Verdana"/>
              <a:cs typeface="Verdana" panose="020B0604030504040204" pitchFamily="34" charset="0"/>
            </a:endParaRPr>
          </a:p>
        </p:txBody>
      </p:sp>
      <p:sp>
        <p:nvSpPr>
          <p:cNvPr id="56" name="Shape 8">
            <a:extLst>
              <a:ext uri="{FF2B5EF4-FFF2-40B4-BE49-F238E27FC236}">
                <a16:creationId xmlns:a16="http://schemas.microsoft.com/office/drawing/2014/main" id="{A87A2C3E-9460-2545-CD9C-F95120C12BE8}"/>
              </a:ext>
            </a:extLst>
          </p:cNvPr>
          <p:cNvSpPr/>
          <p:nvPr/>
        </p:nvSpPr>
        <p:spPr>
          <a:xfrm>
            <a:off x="2127149" y="2948030"/>
            <a:ext cx="3719004" cy="3316732"/>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58" name="Shape 9">
            <a:extLst>
              <a:ext uri="{FF2B5EF4-FFF2-40B4-BE49-F238E27FC236}">
                <a16:creationId xmlns:a16="http://schemas.microsoft.com/office/drawing/2014/main" id="{D5EA29B9-D80E-93C2-7338-61F98D62F061}"/>
              </a:ext>
            </a:extLst>
          </p:cNvPr>
          <p:cNvSpPr/>
          <p:nvPr/>
        </p:nvSpPr>
        <p:spPr>
          <a:xfrm>
            <a:off x="2165324" y="2964637"/>
            <a:ext cx="3684655" cy="602643"/>
          </a:xfrm>
          <a:prstGeom prst="rect">
            <a:avLst/>
          </a:prstGeom>
          <a:solidFill>
            <a:srgbClr val="FFC000"/>
          </a:solidFill>
          <a:ln w="12700">
            <a:solidFill>
              <a:srgbClr val="FFC000"/>
            </a:solidFill>
            <a:prstDash val="solid"/>
          </a:ln>
        </p:spPr>
        <p:txBody>
          <a:bodyPr/>
          <a:lstStyle/>
          <a:p>
            <a:endParaRPr lang="es-CO" sz="1600"/>
          </a:p>
        </p:txBody>
      </p:sp>
      <p:sp>
        <p:nvSpPr>
          <p:cNvPr id="59" name="Text 10">
            <a:extLst>
              <a:ext uri="{FF2B5EF4-FFF2-40B4-BE49-F238E27FC236}">
                <a16:creationId xmlns:a16="http://schemas.microsoft.com/office/drawing/2014/main" id="{0D734AE6-4D8D-FB13-5AF4-E9E313A12E8D}"/>
              </a:ext>
            </a:extLst>
          </p:cNvPr>
          <p:cNvSpPr/>
          <p:nvPr/>
        </p:nvSpPr>
        <p:spPr>
          <a:xfrm>
            <a:off x="2115150" y="3069841"/>
            <a:ext cx="3840480" cy="304800"/>
          </a:xfrm>
          <a:prstGeom prst="rect">
            <a:avLst/>
          </a:prstGeom>
          <a:noFill/>
          <a:ln>
            <a:noFill/>
          </a:ln>
        </p:spPr>
        <p:txBody>
          <a:bodyPr wrap="square" lIns="0" tIns="0" rIns="0" bIns="0" rtlCol="0" anchor="ctr"/>
          <a:lstStyle/>
          <a:p>
            <a:pPr algn="ctr"/>
            <a:r>
              <a:rPr lang="en-US" sz="1600" b="1">
                <a:solidFill>
                  <a:srgbClr val="FFFFFF"/>
                </a:solidFill>
              </a:rPr>
              <a:t>PROCESO 44001-23-40-000-2018-00125-01 </a:t>
            </a:r>
            <a:endParaRPr lang="en-US"/>
          </a:p>
        </p:txBody>
      </p:sp>
      <p:sp>
        <p:nvSpPr>
          <p:cNvPr id="96" name="Shape 40">
            <a:extLst>
              <a:ext uri="{FF2B5EF4-FFF2-40B4-BE49-F238E27FC236}">
                <a16:creationId xmlns:a16="http://schemas.microsoft.com/office/drawing/2014/main" id="{380FC656-0052-EA05-409A-19D5F0AE4411}"/>
              </a:ext>
            </a:extLst>
          </p:cNvPr>
          <p:cNvSpPr/>
          <p:nvPr/>
        </p:nvSpPr>
        <p:spPr>
          <a:xfrm>
            <a:off x="6229440" y="2945856"/>
            <a:ext cx="3584064" cy="3291600"/>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97" name="Shape 41">
            <a:extLst>
              <a:ext uri="{FF2B5EF4-FFF2-40B4-BE49-F238E27FC236}">
                <a16:creationId xmlns:a16="http://schemas.microsoft.com/office/drawing/2014/main" id="{F38C68C1-3F43-F119-64D2-B85B3B79AFE1}"/>
              </a:ext>
            </a:extLst>
          </p:cNvPr>
          <p:cNvSpPr/>
          <p:nvPr/>
        </p:nvSpPr>
        <p:spPr>
          <a:xfrm>
            <a:off x="6253440" y="2963856"/>
            <a:ext cx="3553188" cy="609600"/>
          </a:xfrm>
          <a:prstGeom prst="rect">
            <a:avLst/>
          </a:prstGeom>
          <a:solidFill>
            <a:srgbClr val="FFC000"/>
          </a:solidFill>
          <a:ln w="12700">
            <a:solidFill>
              <a:srgbClr val="FFC000"/>
            </a:solidFill>
            <a:prstDash val="solid"/>
          </a:ln>
        </p:spPr>
        <p:txBody>
          <a:bodyPr/>
          <a:lstStyle/>
          <a:p>
            <a:endParaRPr lang="es-CO" sz="1600"/>
          </a:p>
        </p:txBody>
      </p:sp>
      <p:sp>
        <p:nvSpPr>
          <p:cNvPr id="99" name="Text 45">
            <a:extLst>
              <a:ext uri="{FF2B5EF4-FFF2-40B4-BE49-F238E27FC236}">
                <a16:creationId xmlns:a16="http://schemas.microsoft.com/office/drawing/2014/main" id="{981768F0-2D7D-890A-80C2-1E51240083BD}"/>
              </a:ext>
            </a:extLst>
          </p:cNvPr>
          <p:cNvSpPr/>
          <p:nvPr/>
        </p:nvSpPr>
        <p:spPr>
          <a:xfrm>
            <a:off x="6858486" y="3148964"/>
            <a:ext cx="3231654" cy="281404"/>
          </a:xfrm>
          <a:prstGeom prst="rect">
            <a:avLst/>
          </a:prstGeom>
          <a:noFill/>
          <a:ln/>
        </p:spPr>
        <p:txBody>
          <a:bodyPr wrap="square" lIns="91440" tIns="45720" rIns="91440" bIns="45720" rtlCol="0" anchor="ctr"/>
          <a:lstStyle/>
          <a:p>
            <a:r>
              <a:rPr lang="en-US" b="1">
                <a:solidFill>
                  <a:schemeClr val="bg1"/>
                </a:solidFill>
                <a:latin typeface="Verdana"/>
                <a:ea typeface="Verdana"/>
              </a:rPr>
              <a:t>ACCIONES REALIZADAS</a:t>
            </a:r>
            <a:endParaRPr lang="en-US">
              <a:solidFill>
                <a:schemeClr val="bg1"/>
              </a:solidFill>
              <a:ea typeface="Calibri"/>
              <a:cs typeface="Calibri"/>
            </a:endParaRPr>
          </a:p>
        </p:txBody>
      </p:sp>
      <p:sp>
        <p:nvSpPr>
          <p:cNvPr id="107" name="Text 42">
            <a:extLst>
              <a:ext uri="{FF2B5EF4-FFF2-40B4-BE49-F238E27FC236}">
                <a16:creationId xmlns:a16="http://schemas.microsoft.com/office/drawing/2014/main" id="{7A11BF53-7A76-180F-2F69-431B518703CE}"/>
              </a:ext>
            </a:extLst>
          </p:cNvPr>
          <p:cNvSpPr/>
          <p:nvPr/>
        </p:nvSpPr>
        <p:spPr>
          <a:xfrm>
            <a:off x="8473440" y="2706624"/>
            <a:ext cx="3840480" cy="304800"/>
          </a:xfrm>
          <a:prstGeom prst="rect">
            <a:avLst/>
          </a:prstGeom>
          <a:noFill/>
          <a:ln/>
        </p:spPr>
        <p:txBody>
          <a:bodyPr wrap="square" lIns="0" tIns="0" rIns="0" bIns="0" rtlCol="0" anchor="ctr"/>
          <a:lstStyle/>
          <a:p>
            <a:pPr algn="ctr"/>
            <a:r>
              <a:rPr lang="en-US" sz="1600" b="1">
                <a:solidFill>
                  <a:srgbClr val="FFFFFF"/>
                </a:solidFill>
                <a:ea typeface="Calibri"/>
                <a:cs typeface="Calibri"/>
              </a:rPr>
              <a:t>CONFLICTO DE COMPETENCIA</a:t>
            </a:r>
          </a:p>
        </p:txBody>
      </p:sp>
      <p:sp>
        <p:nvSpPr>
          <p:cNvPr id="108" name="Text 43">
            <a:extLst>
              <a:ext uri="{FF2B5EF4-FFF2-40B4-BE49-F238E27FC236}">
                <a16:creationId xmlns:a16="http://schemas.microsoft.com/office/drawing/2014/main" id="{FCE94984-770E-BCF1-FB63-45B93325EAB5}"/>
              </a:ext>
            </a:extLst>
          </p:cNvPr>
          <p:cNvSpPr/>
          <p:nvPr/>
        </p:nvSpPr>
        <p:spPr>
          <a:xfrm>
            <a:off x="2112454" y="3581467"/>
            <a:ext cx="3840480" cy="243840"/>
          </a:xfrm>
          <a:prstGeom prst="rect">
            <a:avLst/>
          </a:prstGeom>
          <a:noFill/>
          <a:ln/>
        </p:spPr>
        <p:txBody>
          <a:bodyPr wrap="square" lIns="0" tIns="0" rIns="0" bIns="0" rtlCol="0" anchor="ctr"/>
          <a:lstStyle/>
          <a:p>
            <a:pPr algn="ctr"/>
            <a:r>
              <a:rPr lang="en-US" sz="1600" b="1">
                <a:solidFill>
                  <a:srgbClr val="FFC000"/>
                </a:solidFill>
                <a:latin typeface="Work Sans"/>
                <a:ea typeface="Calibri"/>
                <a:cs typeface="Calibri"/>
              </a:rPr>
              <a:t>11 de mayo de 2023</a:t>
            </a:r>
          </a:p>
        </p:txBody>
      </p:sp>
      <p:sp>
        <p:nvSpPr>
          <p:cNvPr id="6" name="TextBox 5">
            <a:extLst>
              <a:ext uri="{FF2B5EF4-FFF2-40B4-BE49-F238E27FC236}">
                <a16:creationId xmlns:a16="http://schemas.microsoft.com/office/drawing/2014/main" id="{22CB76BE-E7CA-0386-BDE8-A23CC605E7E3}"/>
              </a:ext>
            </a:extLst>
          </p:cNvPr>
          <p:cNvSpPr txBox="1"/>
          <p:nvPr/>
        </p:nvSpPr>
        <p:spPr>
          <a:xfrm>
            <a:off x="2231478" y="3783792"/>
            <a:ext cx="3611217" cy="738664"/>
          </a:xfrm>
          <a:prstGeom prst="rect">
            <a:avLst/>
          </a:prstGeom>
          <a:noFill/>
        </p:spPr>
        <p:txBody>
          <a:bodyPr rot="0" spcFirstLastPara="0" vertOverflow="overflow" horzOverflow="overflow" vert="horz" wrap="square" lIns="91440" tIns="45720" rIns="91440" bIns="45720" numCol="1" spcCol="0" rtlCol="0" fromWordArt="0" anchor="b" anchorCtr="0" forceAA="0" compatLnSpc="1">
            <a:prstTxWarp prst="textNoShape">
              <a:avLst/>
            </a:prstTxWarp>
            <a:spAutoFit/>
          </a:bodyPr>
          <a:lstStyle/>
          <a:p>
            <a:r>
              <a:rPr lang="es-CO" sz="1400" b="1" i="0" u="none" strike="noStrike" baseline="0">
                <a:latin typeface="Work Sans"/>
                <a:ea typeface="Segoe UI"/>
                <a:cs typeface="Segoe UI"/>
              </a:rPr>
              <a:t>¿Qué relación tiene el </a:t>
            </a:r>
            <a:r>
              <a:rPr lang="es-CO" sz="1400" b="1">
                <a:latin typeface="Work Sans"/>
                <a:ea typeface="Segoe UI"/>
                <a:cs typeface="Segoe UI"/>
              </a:rPr>
              <a:t>Ministerio</a:t>
            </a:r>
            <a:r>
              <a:rPr lang="es-CO" sz="1400" b="1" i="0" u="none" strike="noStrike" baseline="0">
                <a:latin typeface="Work Sans"/>
                <a:ea typeface="Segoe UI"/>
                <a:cs typeface="Segoe UI"/>
              </a:rPr>
              <a:t> de </a:t>
            </a:r>
            <a:r>
              <a:rPr lang="es-CO" sz="1400" b="1">
                <a:latin typeface="Work Sans"/>
                <a:ea typeface="Segoe UI"/>
                <a:cs typeface="Segoe UI"/>
              </a:rPr>
              <a:t>Minas y</a:t>
            </a:r>
            <a:r>
              <a:rPr lang="es-CO" sz="1400" b="1" i="0" u="none" strike="noStrike" baseline="0">
                <a:latin typeface="Work Sans"/>
                <a:ea typeface="Segoe UI"/>
                <a:cs typeface="Segoe UI"/>
              </a:rPr>
              <a:t> energía en la culminación </a:t>
            </a:r>
            <a:r>
              <a:rPr lang="es-CO" sz="1400" b="1">
                <a:latin typeface="Work Sans"/>
                <a:ea typeface="Segoe UI"/>
                <a:cs typeface="Segoe UI"/>
              </a:rPr>
              <a:t>del megaproyecto</a:t>
            </a:r>
            <a:r>
              <a:rPr lang="es-CO" sz="1400" b="1" i="0" u="none" strike="noStrike" baseline="0">
                <a:latin typeface="Work Sans"/>
                <a:ea typeface="Segoe UI"/>
                <a:cs typeface="Segoe UI"/>
              </a:rPr>
              <a:t> ranchería?</a:t>
            </a:r>
            <a:endParaRPr lang="es-CO" sz="1400" b="1">
              <a:latin typeface="Work Sans"/>
              <a:ea typeface="Calibri"/>
              <a:cs typeface="Calibri"/>
            </a:endParaRPr>
          </a:p>
        </p:txBody>
      </p:sp>
      <p:sp>
        <p:nvSpPr>
          <p:cNvPr id="9" name="Text 9">
            <a:extLst>
              <a:ext uri="{FF2B5EF4-FFF2-40B4-BE49-F238E27FC236}">
                <a16:creationId xmlns:a16="http://schemas.microsoft.com/office/drawing/2014/main" id="{6C0DDC97-095D-4813-5487-CCC340078F51}"/>
              </a:ext>
            </a:extLst>
          </p:cNvPr>
          <p:cNvSpPr/>
          <p:nvPr/>
        </p:nvSpPr>
        <p:spPr>
          <a:xfrm>
            <a:off x="6226934" y="4020595"/>
            <a:ext cx="3415552" cy="1771786"/>
          </a:xfrm>
          <a:prstGeom prst="rect">
            <a:avLst/>
          </a:prstGeom>
          <a:noFill/>
          <a:ln/>
        </p:spPr>
        <p:txBody>
          <a:bodyPr wrap="square" lIns="91440" tIns="45720" rIns="91440" bIns="45720" rtlCol="0" anchor="ctr"/>
          <a:lstStyle/>
          <a:p>
            <a:pPr marL="342900" indent="-342900" algn="just">
              <a:buAutoNum type="arabicPeriod"/>
            </a:pPr>
            <a:r>
              <a:rPr lang="es-CO" sz="1400" b="1">
                <a:latin typeface="Work Sans"/>
                <a:ea typeface="Verdana"/>
                <a:cs typeface="Calibri"/>
              </a:rPr>
              <a:t>Se presenta conflicto de competencia ante el consejo de estado. Donde indica establece que, las competencias del Ministerio frente al Megaproyecto son de acompañamiento técnico-jurídico.</a:t>
            </a:r>
          </a:p>
          <a:p>
            <a:pPr marL="342900" indent="-342900" algn="just">
              <a:buAutoNum type="arabicPeriod"/>
            </a:pPr>
            <a:r>
              <a:rPr lang="es-CO" sz="1400" b="1">
                <a:latin typeface="Work Sans"/>
                <a:ea typeface="Verdana"/>
                <a:cs typeface="Calibri"/>
              </a:rPr>
              <a:t> Asistencia a mesas técnicas para la elaboración de nueva hoja de ruta.</a:t>
            </a:r>
            <a:endParaRPr lang="es-CO" sz="1400" b="1">
              <a:latin typeface="Work Sans"/>
              <a:ea typeface="Verdana" panose="020B0604030504040204" pitchFamily="34" charset="0"/>
              <a:cs typeface="Calibri"/>
            </a:endParaRPr>
          </a:p>
        </p:txBody>
      </p:sp>
      <p:sp>
        <p:nvSpPr>
          <p:cNvPr id="5" name="Text 9">
            <a:extLst>
              <a:ext uri="{FF2B5EF4-FFF2-40B4-BE49-F238E27FC236}">
                <a16:creationId xmlns:a16="http://schemas.microsoft.com/office/drawing/2014/main" id="{ED5542BB-7D94-E521-0BC1-84372F4315C9}"/>
              </a:ext>
            </a:extLst>
          </p:cNvPr>
          <p:cNvSpPr/>
          <p:nvPr/>
        </p:nvSpPr>
        <p:spPr>
          <a:xfrm>
            <a:off x="2154257" y="3804066"/>
            <a:ext cx="3702229" cy="2524608"/>
          </a:xfrm>
          <a:prstGeom prst="rect">
            <a:avLst/>
          </a:prstGeom>
          <a:noFill/>
          <a:ln/>
        </p:spPr>
        <p:txBody>
          <a:bodyPr wrap="square" lIns="91440" tIns="45720" rIns="91440" bIns="45720" rtlCol="0" anchor="ctr"/>
          <a:lstStyle/>
          <a:p>
            <a:pPr algn="just"/>
            <a:r>
              <a:rPr lang="es-CO" b="1">
                <a:solidFill>
                  <a:srgbClr val="0D2B5E"/>
                </a:solidFill>
                <a:latin typeface="Work Sans"/>
              </a:rPr>
              <a:t>▸</a:t>
            </a:r>
            <a:r>
              <a:rPr lang="es-CO" sz="1400" b="1">
                <a:solidFill>
                  <a:srgbClr val="000000"/>
                </a:solidFill>
                <a:latin typeface="Work Sans"/>
              </a:rPr>
              <a:t>El</a:t>
            </a:r>
            <a:r>
              <a:rPr lang="es-CO" sz="1400" b="1">
                <a:latin typeface="Work Sans"/>
                <a:ea typeface="Verdana"/>
                <a:cs typeface="Calibri"/>
              </a:rPr>
              <a:t> proyecto ofrece</a:t>
            </a:r>
            <a:r>
              <a:rPr lang="es-CO" sz="1400" b="1">
                <a:solidFill>
                  <a:srgbClr val="000000"/>
                </a:solidFill>
                <a:latin typeface="Work Sans"/>
                <a:ea typeface="Verdana"/>
                <a:cs typeface="Calibri"/>
              </a:rPr>
              <a:t> la </a:t>
            </a:r>
            <a:r>
              <a:rPr lang="es-CO" sz="1400" b="1">
                <a:latin typeface="Work Sans"/>
                <a:ea typeface="Verdana"/>
                <a:cs typeface="Calibri"/>
              </a:rPr>
              <a:t>posibilidad de generación </a:t>
            </a:r>
            <a:r>
              <a:rPr lang="es-CO" sz="1400" b="1">
                <a:solidFill>
                  <a:srgbClr val="000000"/>
                </a:solidFill>
                <a:latin typeface="Work Sans"/>
                <a:ea typeface="Verdana"/>
                <a:cs typeface="Calibri"/>
              </a:rPr>
              <a:t>de energía</a:t>
            </a:r>
            <a:r>
              <a:rPr lang="es-CO" sz="1400" b="1">
                <a:latin typeface="Work Sans"/>
                <a:ea typeface="Verdana"/>
                <a:cs typeface="Calibri"/>
              </a:rPr>
              <a:t> a través </a:t>
            </a:r>
            <a:r>
              <a:rPr lang="es-CO" sz="1400" b="1">
                <a:solidFill>
                  <a:srgbClr val="000000"/>
                </a:solidFill>
                <a:latin typeface="Work Sans"/>
                <a:ea typeface="Verdana"/>
                <a:cs typeface="Calibri"/>
              </a:rPr>
              <a:t>de una</a:t>
            </a:r>
            <a:r>
              <a:rPr lang="es-CO" sz="1400" b="1">
                <a:latin typeface="Work Sans"/>
                <a:ea typeface="Verdana"/>
                <a:cs typeface="Calibri"/>
              </a:rPr>
              <a:t> Pequeña Central Hidroeléctrica con capacidad de 7 a 10 megavatios.</a:t>
            </a:r>
            <a:endParaRPr lang="es-CO" sz="1400" b="1">
              <a:latin typeface="Work Sans"/>
              <a:ea typeface="Verdana" panose="020B0604030504040204" pitchFamily="34" charset="0"/>
              <a:cs typeface="Calibri"/>
            </a:endParaRPr>
          </a:p>
        </p:txBody>
      </p:sp>
    </p:spTree>
    <p:extLst>
      <p:ext uri="{BB962C8B-B14F-4D97-AF65-F5344CB8AC3E}">
        <p14:creationId xmlns:p14="http://schemas.microsoft.com/office/powerpoint/2010/main" val="17483712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D33D8A2E-D92C-CA80-9FBA-707FA492FF16}"/>
            </a:ext>
          </a:extLst>
        </p:cNvPr>
        <p:cNvGrpSpPr/>
        <p:nvPr/>
      </p:nvGrpSpPr>
      <p:grpSpPr>
        <a:xfrm>
          <a:off x="0" y="0"/>
          <a:ext cx="0" cy="0"/>
          <a:chOff x="0" y="0"/>
          <a:chExt cx="0" cy="0"/>
        </a:xfrm>
      </p:grpSpPr>
      <p:sp>
        <p:nvSpPr>
          <p:cNvPr id="8" name="Shape 40">
            <a:extLst>
              <a:ext uri="{FF2B5EF4-FFF2-40B4-BE49-F238E27FC236}">
                <a16:creationId xmlns:a16="http://schemas.microsoft.com/office/drawing/2014/main" id="{4D2DBD5D-84B3-C5F5-60B7-0256AB5D4CF1}"/>
              </a:ext>
            </a:extLst>
          </p:cNvPr>
          <p:cNvSpPr/>
          <p:nvPr/>
        </p:nvSpPr>
        <p:spPr>
          <a:xfrm>
            <a:off x="6364135" y="1719160"/>
            <a:ext cx="5338061" cy="4309165"/>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2" name="CuadroTexto 1">
            <a:extLst>
              <a:ext uri="{FF2B5EF4-FFF2-40B4-BE49-F238E27FC236}">
                <a16:creationId xmlns:a16="http://schemas.microsoft.com/office/drawing/2014/main" id="{CCB0B691-5931-2407-CAC1-6721D2474AC1}"/>
              </a:ext>
            </a:extLst>
          </p:cNvPr>
          <p:cNvSpPr txBox="1"/>
          <p:nvPr/>
        </p:nvSpPr>
        <p:spPr>
          <a:xfrm>
            <a:off x="680878" y="1122424"/>
            <a:ext cx="3579826" cy="400110"/>
          </a:xfrm>
          <a:prstGeom prst="rect">
            <a:avLst/>
          </a:prstGeom>
          <a:noFill/>
        </p:spPr>
        <p:txBody>
          <a:bodyPr wrap="none" lIns="91440" tIns="45720" rIns="91440" bIns="45720" rtlCol="0" anchor="t">
            <a:spAutoFit/>
          </a:bodyPr>
          <a:lstStyle/>
          <a:p>
            <a:r>
              <a:rPr lang="en-US" sz="2000" b="1">
                <a:latin typeface="Verdana"/>
                <a:ea typeface="Verdana"/>
              </a:rPr>
              <a:t>OBRAS POR IMPUESTO </a:t>
            </a:r>
            <a:endParaRPr lang="en-US" sz="2000" b="1" err="1">
              <a:latin typeface="Verdana"/>
              <a:ea typeface="Verdana"/>
            </a:endParaRPr>
          </a:p>
        </p:txBody>
      </p:sp>
      <p:sp>
        <p:nvSpPr>
          <p:cNvPr id="135" name="Text 56">
            <a:extLst>
              <a:ext uri="{FF2B5EF4-FFF2-40B4-BE49-F238E27FC236}">
                <a16:creationId xmlns:a16="http://schemas.microsoft.com/office/drawing/2014/main" id="{51EB2508-2E6D-F825-A20C-845F9D5F724B}"/>
              </a:ext>
            </a:extLst>
          </p:cNvPr>
          <p:cNvSpPr/>
          <p:nvPr/>
        </p:nvSpPr>
        <p:spPr>
          <a:xfrm>
            <a:off x="8894064" y="3322320"/>
            <a:ext cx="3413760" cy="341376"/>
          </a:xfrm>
          <a:prstGeom prst="rect">
            <a:avLst/>
          </a:prstGeom>
          <a:noFill/>
          <a:ln/>
        </p:spPr>
        <p:txBody>
          <a:bodyPr wrap="square" rtlCol="0" anchor="ctr"/>
          <a:lstStyle/>
          <a:p>
            <a:endParaRPr lang="en-US"/>
          </a:p>
        </p:txBody>
      </p:sp>
      <p:sp>
        <p:nvSpPr>
          <p:cNvPr id="54" name="Text 7">
            <a:extLst>
              <a:ext uri="{FF2B5EF4-FFF2-40B4-BE49-F238E27FC236}">
                <a16:creationId xmlns:a16="http://schemas.microsoft.com/office/drawing/2014/main" id="{1A47AE13-A3F6-CF7D-B04F-E7E8729E5BD7}"/>
              </a:ext>
            </a:extLst>
          </p:cNvPr>
          <p:cNvSpPr/>
          <p:nvPr/>
        </p:nvSpPr>
        <p:spPr>
          <a:xfrm>
            <a:off x="589811" y="1521702"/>
            <a:ext cx="11326632" cy="1187042"/>
          </a:xfrm>
          <a:prstGeom prst="rect">
            <a:avLst/>
          </a:prstGeom>
          <a:noFill/>
          <a:ln/>
        </p:spPr>
        <p:txBody>
          <a:bodyPr wrap="square" lIns="91440" tIns="45720" rIns="91440" bIns="45720" rtlCol="0" anchor="ctr"/>
          <a:lstStyle/>
          <a:p>
            <a:pPr algn="just"/>
            <a:endParaRPr lang="en-US" b="1" i="1">
              <a:latin typeface="Verdana"/>
              <a:ea typeface="Verdana"/>
              <a:cs typeface="Verdana" panose="020B0604030504040204" pitchFamily="34" charset="0"/>
            </a:endParaRPr>
          </a:p>
        </p:txBody>
      </p:sp>
      <p:sp>
        <p:nvSpPr>
          <p:cNvPr id="96" name="Shape 40">
            <a:extLst>
              <a:ext uri="{FF2B5EF4-FFF2-40B4-BE49-F238E27FC236}">
                <a16:creationId xmlns:a16="http://schemas.microsoft.com/office/drawing/2014/main" id="{ADB4013D-1986-B0CD-B5BE-7269EE8BCB63}"/>
              </a:ext>
            </a:extLst>
          </p:cNvPr>
          <p:cNvSpPr/>
          <p:nvPr/>
        </p:nvSpPr>
        <p:spPr>
          <a:xfrm>
            <a:off x="489005" y="1719160"/>
            <a:ext cx="5338061" cy="4309165"/>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5" name="TextBox 4">
            <a:extLst>
              <a:ext uri="{FF2B5EF4-FFF2-40B4-BE49-F238E27FC236}">
                <a16:creationId xmlns:a16="http://schemas.microsoft.com/office/drawing/2014/main" id="{4B5018E8-DB92-6544-E510-6F451C912742}"/>
              </a:ext>
            </a:extLst>
          </p:cNvPr>
          <p:cNvSpPr txBox="1"/>
          <p:nvPr/>
        </p:nvSpPr>
        <p:spPr>
          <a:xfrm>
            <a:off x="681776" y="2429127"/>
            <a:ext cx="5054253" cy="289310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s-CO" sz="1400" b="1">
                <a:latin typeface="Work Sans"/>
                <a:ea typeface="Calibri"/>
                <a:cs typeface="Calibri"/>
              </a:rPr>
              <a:t>Mecanismo que permite a los contribuyentes destinar recursos al desarrollo de proyectos de inversión en municipios priorizados, contribuyendo al cierre de brechas sociales y económicas.</a:t>
            </a:r>
            <a:endParaRPr lang="es-CO">
              <a:latin typeface="Calibri"/>
              <a:ea typeface="Calibri"/>
              <a:cs typeface="Calibri"/>
            </a:endParaRPr>
          </a:p>
          <a:p>
            <a:pPr algn="just"/>
            <a:endParaRPr lang="es-CO" sz="1400" b="1">
              <a:latin typeface="Work Sans"/>
              <a:ea typeface="Calibri"/>
              <a:cs typeface="Calibri"/>
            </a:endParaRPr>
          </a:p>
          <a:p>
            <a:pPr algn="just"/>
            <a:r>
              <a:rPr lang="es-CO" sz="1400" b="1">
                <a:latin typeface="Work Sans"/>
                <a:ea typeface="Calibri"/>
                <a:cs typeface="Calibri"/>
              </a:rPr>
              <a:t>contando con 2 modalidades de ejecución:</a:t>
            </a:r>
            <a:endParaRPr lang="es-CO">
              <a:latin typeface="Calibri"/>
              <a:ea typeface="Calibri"/>
              <a:cs typeface="Calibri"/>
            </a:endParaRPr>
          </a:p>
          <a:p>
            <a:pPr marL="285750" indent="-285750" algn="just">
              <a:buFont typeface="Arial"/>
              <a:buChar char="•"/>
            </a:pPr>
            <a:r>
              <a:rPr lang="es-CO" sz="1400" b="1" u="sng">
                <a:latin typeface="Work Sans"/>
                <a:ea typeface="Calibri"/>
                <a:cs typeface="Calibri"/>
              </a:rPr>
              <a:t>Fiducia. </a:t>
            </a:r>
            <a:endParaRPr lang="es-CO" u="sng">
              <a:latin typeface="Calibri"/>
              <a:ea typeface="Calibri"/>
              <a:cs typeface="Calibri"/>
            </a:endParaRPr>
          </a:p>
          <a:p>
            <a:pPr marL="285750" indent="-285750" algn="just">
              <a:buFont typeface="Arial"/>
              <a:buChar char="•"/>
            </a:pPr>
            <a:r>
              <a:rPr lang="es-CO" sz="1400" b="1" u="sng">
                <a:latin typeface="Work Sans"/>
                <a:ea typeface="Calibri"/>
                <a:cs typeface="Calibri"/>
              </a:rPr>
              <a:t>Convenio: </a:t>
            </a:r>
            <a:r>
              <a:rPr lang="es-CO" sz="1400" b="1">
                <a:latin typeface="Work Sans"/>
                <a:ea typeface="Calibri"/>
                <a:cs typeface="Calibri"/>
              </a:rPr>
              <a:t>requiere la contratación de interventoría mediante concurso de méritos. Para la vigencia 2026, el Ministerio adelanta las actuaciones precontractuales necesarias, incluyendo estudios de mercado, estudios previos y documentos soporte del proceso.</a:t>
            </a:r>
            <a:endParaRPr lang="es-CO">
              <a:ea typeface="Calibri"/>
              <a:cs typeface="Calibri"/>
            </a:endParaRPr>
          </a:p>
        </p:txBody>
      </p:sp>
      <p:pic>
        <p:nvPicPr>
          <p:cNvPr id="7" name="Picture 6">
            <a:extLst>
              <a:ext uri="{FF2B5EF4-FFF2-40B4-BE49-F238E27FC236}">
                <a16:creationId xmlns:a16="http://schemas.microsoft.com/office/drawing/2014/main" id="{33542B24-0C70-6A7D-DD86-2699850FA016}"/>
              </a:ext>
            </a:extLst>
          </p:cNvPr>
          <p:cNvPicPr>
            <a:picLocks noChangeAspect="1"/>
          </p:cNvPicPr>
          <p:nvPr/>
        </p:nvPicPr>
        <p:blipFill>
          <a:blip r:embed="rId3"/>
          <a:srcRect l="21745" t="-400" r="19950" b="800"/>
          <a:stretch>
            <a:fillRect/>
          </a:stretch>
        </p:blipFill>
        <p:spPr>
          <a:xfrm>
            <a:off x="6978332" y="2932871"/>
            <a:ext cx="4280132" cy="3002178"/>
          </a:xfrm>
          <a:prstGeom prst="rect">
            <a:avLst/>
          </a:prstGeom>
        </p:spPr>
      </p:pic>
      <p:sp>
        <p:nvSpPr>
          <p:cNvPr id="9" name="CuadroTexto 1">
            <a:extLst>
              <a:ext uri="{FF2B5EF4-FFF2-40B4-BE49-F238E27FC236}">
                <a16:creationId xmlns:a16="http://schemas.microsoft.com/office/drawing/2014/main" id="{EFA8C417-B2E2-BBAD-4405-90B265FF7EE4}"/>
              </a:ext>
            </a:extLst>
          </p:cNvPr>
          <p:cNvSpPr txBox="1"/>
          <p:nvPr/>
        </p:nvSpPr>
        <p:spPr>
          <a:xfrm>
            <a:off x="7108182" y="1718772"/>
            <a:ext cx="4141885" cy="1015663"/>
          </a:xfrm>
          <a:prstGeom prst="rect">
            <a:avLst/>
          </a:prstGeom>
          <a:noFill/>
        </p:spPr>
        <p:txBody>
          <a:bodyPr wrap="square" lIns="91440" tIns="45720" rIns="91440" bIns="45720" rtlCol="0" anchor="t">
            <a:spAutoFit/>
          </a:bodyPr>
          <a:lstStyle/>
          <a:p>
            <a:r>
              <a:rPr lang="es-CO" sz="2000" b="1">
                <a:latin typeface="Verdana"/>
                <a:ea typeface="Verdana"/>
              </a:rPr>
              <a:t>Proyectos Obras por Impuestos por Modalidad de Ejecución</a:t>
            </a:r>
            <a:endParaRPr lang="es-CO"/>
          </a:p>
        </p:txBody>
      </p:sp>
    </p:spTree>
    <p:extLst>
      <p:ext uri="{BB962C8B-B14F-4D97-AF65-F5344CB8AC3E}">
        <p14:creationId xmlns:p14="http://schemas.microsoft.com/office/powerpoint/2010/main" val="1379497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956CE3BD-C0A3-0F03-C287-89F30B4A3CC6}"/>
            </a:ext>
          </a:extLst>
        </p:cNvPr>
        <p:cNvGrpSpPr/>
        <p:nvPr/>
      </p:nvGrpSpPr>
      <p:grpSpPr>
        <a:xfrm>
          <a:off x="0" y="0"/>
          <a:ext cx="0" cy="0"/>
          <a:chOff x="0" y="0"/>
          <a:chExt cx="0" cy="0"/>
        </a:xfrm>
      </p:grpSpPr>
      <p:sp>
        <p:nvSpPr>
          <p:cNvPr id="135" name="Text 56">
            <a:extLst>
              <a:ext uri="{FF2B5EF4-FFF2-40B4-BE49-F238E27FC236}">
                <a16:creationId xmlns:a16="http://schemas.microsoft.com/office/drawing/2014/main" id="{1C63B3FA-F638-C5E2-4221-298082B21644}"/>
              </a:ext>
            </a:extLst>
          </p:cNvPr>
          <p:cNvSpPr/>
          <p:nvPr/>
        </p:nvSpPr>
        <p:spPr>
          <a:xfrm>
            <a:off x="8894064" y="3322320"/>
            <a:ext cx="3413760" cy="341376"/>
          </a:xfrm>
          <a:prstGeom prst="rect">
            <a:avLst/>
          </a:prstGeom>
          <a:noFill/>
          <a:ln/>
        </p:spPr>
        <p:txBody>
          <a:bodyPr wrap="square" rtlCol="0" anchor="ctr"/>
          <a:lstStyle/>
          <a:p>
            <a:endParaRPr lang="en-US"/>
          </a:p>
        </p:txBody>
      </p:sp>
      <p:sp>
        <p:nvSpPr>
          <p:cNvPr id="6" name="Shape 3">
            <a:extLst>
              <a:ext uri="{FF2B5EF4-FFF2-40B4-BE49-F238E27FC236}">
                <a16:creationId xmlns:a16="http://schemas.microsoft.com/office/drawing/2014/main" id="{AD31A7E3-2B48-B6F2-E721-D57F263225C7}"/>
              </a:ext>
            </a:extLst>
          </p:cNvPr>
          <p:cNvSpPr/>
          <p:nvPr/>
        </p:nvSpPr>
        <p:spPr>
          <a:xfrm>
            <a:off x="335760" y="1956240"/>
            <a:ext cx="11460480" cy="1682496"/>
          </a:xfrm>
          <a:prstGeom prst="rect">
            <a:avLst/>
          </a:prstGeom>
          <a:solidFill>
            <a:srgbClr val="FFFFFF"/>
          </a:solidFill>
          <a:ln w="12700">
            <a:solidFill>
              <a:srgbClr val="D8DEE9"/>
            </a:solidFill>
            <a:prstDash val="solid"/>
          </a:ln>
          <a:effectLst>
            <a:outerShdw blurRad="101600" dist="38100" dir="8100000" algn="bl" rotWithShape="0">
              <a:srgbClr val="000000">
                <a:alpha val="13000"/>
              </a:srgbClr>
            </a:outerShdw>
          </a:effectLst>
        </p:spPr>
        <p:txBody>
          <a:bodyPr/>
          <a:lstStyle/>
          <a:p>
            <a:endParaRPr lang="es-CO" sz="1600"/>
          </a:p>
        </p:txBody>
      </p:sp>
      <p:sp>
        <p:nvSpPr>
          <p:cNvPr id="11" name="Shape 4">
            <a:extLst>
              <a:ext uri="{FF2B5EF4-FFF2-40B4-BE49-F238E27FC236}">
                <a16:creationId xmlns:a16="http://schemas.microsoft.com/office/drawing/2014/main" id="{708E7AD3-E66D-4CF2-A53D-C4CC0A5C9C4F}"/>
              </a:ext>
            </a:extLst>
          </p:cNvPr>
          <p:cNvSpPr/>
          <p:nvPr/>
        </p:nvSpPr>
        <p:spPr>
          <a:xfrm>
            <a:off x="335760" y="1956240"/>
            <a:ext cx="792480" cy="1682496"/>
          </a:xfrm>
          <a:prstGeom prst="rect">
            <a:avLst/>
          </a:prstGeom>
          <a:solidFill>
            <a:schemeClr val="bg2">
              <a:lumMod val="90000"/>
            </a:schemeClr>
          </a:solidFill>
          <a:ln w="12700">
            <a:solidFill>
              <a:srgbClr val="0D2B5E"/>
            </a:solidFill>
            <a:prstDash val="solid"/>
          </a:ln>
        </p:spPr>
        <p:txBody>
          <a:bodyPr/>
          <a:lstStyle/>
          <a:p>
            <a:endParaRPr lang="es-CO" sz="1600"/>
          </a:p>
        </p:txBody>
      </p:sp>
      <p:sp>
        <p:nvSpPr>
          <p:cNvPr id="13" name="Text 5">
            <a:extLst>
              <a:ext uri="{FF2B5EF4-FFF2-40B4-BE49-F238E27FC236}">
                <a16:creationId xmlns:a16="http://schemas.microsoft.com/office/drawing/2014/main" id="{43D005E7-6966-CD75-82E3-2D0F829B6485}"/>
              </a:ext>
            </a:extLst>
          </p:cNvPr>
          <p:cNvSpPr/>
          <p:nvPr/>
        </p:nvSpPr>
        <p:spPr>
          <a:xfrm>
            <a:off x="488160" y="2108640"/>
            <a:ext cx="792480" cy="1682496"/>
          </a:xfrm>
          <a:prstGeom prst="rect">
            <a:avLst/>
          </a:prstGeom>
          <a:noFill/>
          <a:ln/>
        </p:spPr>
        <p:txBody>
          <a:bodyPr wrap="square" lIns="0" tIns="0" rIns="0" bIns="0" rtlCol="0" anchor="ctr"/>
          <a:lstStyle/>
          <a:p>
            <a:pPr algn="ctr"/>
            <a:r>
              <a:rPr lang="en-US" sz="2667" b="1"/>
              <a:t>01</a:t>
            </a:r>
            <a:endParaRPr lang="en-US" sz="2667"/>
          </a:p>
        </p:txBody>
      </p:sp>
      <p:sp>
        <p:nvSpPr>
          <p:cNvPr id="15" name="Text 6">
            <a:extLst>
              <a:ext uri="{FF2B5EF4-FFF2-40B4-BE49-F238E27FC236}">
                <a16:creationId xmlns:a16="http://schemas.microsoft.com/office/drawing/2014/main" id="{49884D07-23C8-7CED-86C4-D47A14AFB636}"/>
              </a:ext>
            </a:extLst>
          </p:cNvPr>
          <p:cNvSpPr/>
          <p:nvPr/>
        </p:nvSpPr>
        <p:spPr>
          <a:xfrm>
            <a:off x="1136160" y="2125776"/>
            <a:ext cx="10663200" cy="1157376"/>
          </a:xfrm>
          <a:prstGeom prst="rect">
            <a:avLst/>
          </a:prstGeom>
          <a:noFill/>
          <a:ln/>
        </p:spPr>
        <p:txBody>
          <a:bodyPr wrap="square" lIns="91440" tIns="45720" rIns="91440" bIns="45720" rtlCol="0" anchor="ctr"/>
          <a:lstStyle/>
          <a:p>
            <a:pPr algn="just"/>
            <a:r>
              <a:rPr lang="es-CO" sz="1400" b="1">
                <a:solidFill>
                  <a:schemeClr val="tx1">
                    <a:lumMod val="85000"/>
                    <a:lumOff val="15000"/>
                  </a:schemeClr>
                </a:solidFill>
                <a:latin typeface="Verdana"/>
                <a:ea typeface="Verdana"/>
                <a:cs typeface="Verdana" panose="020B0604030504040204" pitchFamily="34" charset="0"/>
              </a:rPr>
              <a:t>En atención a los resultados de las auditorías realizadas a los contratos de prestación de servicios financiados con recursos de los fondos FAER, FAZNI y PRONE, se adelanta la implementación de los planes de mejoramiento correspondientes, orientados a verificar el cumplimiento de las obligaciones contractuales y la adecuada gestión documental en SECOP II.</a:t>
            </a:r>
            <a:endParaRPr lang="es-CO" sz="1400" b="1">
              <a:solidFill>
                <a:schemeClr val="tx1">
                  <a:lumMod val="85000"/>
                  <a:lumOff val="15000"/>
                </a:schemeClr>
              </a:solidFill>
              <a:latin typeface="Verdana"/>
              <a:ea typeface="Verdana"/>
              <a:cs typeface="Calibri"/>
            </a:endParaRPr>
          </a:p>
        </p:txBody>
      </p:sp>
      <p:sp>
        <p:nvSpPr>
          <p:cNvPr id="25" name="Text 11">
            <a:extLst>
              <a:ext uri="{FF2B5EF4-FFF2-40B4-BE49-F238E27FC236}">
                <a16:creationId xmlns:a16="http://schemas.microsoft.com/office/drawing/2014/main" id="{6985E1A2-449E-776E-39AD-5707FE92BA41}"/>
              </a:ext>
            </a:extLst>
          </p:cNvPr>
          <p:cNvSpPr/>
          <p:nvPr/>
        </p:nvSpPr>
        <p:spPr>
          <a:xfrm>
            <a:off x="1250160" y="3321744"/>
            <a:ext cx="10363200" cy="292608"/>
          </a:xfrm>
          <a:prstGeom prst="rect">
            <a:avLst/>
          </a:prstGeom>
          <a:noFill/>
          <a:ln/>
        </p:spPr>
        <p:txBody>
          <a:bodyPr wrap="square" rtlCol="0" anchor="ctr"/>
          <a:lstStyle/>
          <a:p>
            <a:endParaRPr lang="en-US"/>
          </a:p>
        </p:txBody>
      </p:sp>
      <p:sp>
        <p:nvSpPr>
          <p:cNvPr id="27" name="Shape 12">
            <a:extLst>
              <a:ext uri="{FF2B5EF4-FFF2-40B4-BE49-F238E27FC236}">
                <a16:creationId xmlns:a16="http://schemas.microsoft.com/office/drawing/2014/main" id="{9A3329E2-306A-36E2-EDBB-370B8EB59FB8}"/>
              </a:ext>
            </a:extLst>
          </p:cNvPr>
          <p:cNvSpPr/>
          <p:nvPr/>
        </p:nvSpPr>
        <p:spPr>
          <a:xfrm>
            <a:off x="335760" y="3760656"/>
            <a:ext cx="11460480" cy="1682496"/>
          </a:xfrm>
          <a:prstGeom prst="rect">
            <a:avLst/>
          </a:prstGeom>
          <a:solidFill>
            <a:srgbClr val="FFFFFF"/>
          </a:solidFill>
          <a:ln w="12700">
            <a:solidFill>
              <a:srgbClr val="D8DEE9"/>
            </a:solidFill>
            <a:prstDash val="solid"/>
          </a:ln>
          <a:effectLst>
            <a:outerShdw blurRad="101600" dist="38100" dir="8100000" algn="bl" rotWithShape="0">
              <a:srgbClr val="000000">
                <a:alpha val="13000"/>
              </a:srgbClr>
            </a:outerShdw>
          </a:effectLst>
        </p:spPr>
        <p:txBody>
          <a:bodyPr lIns="91440" tIns="45720" rIns="91440" bIns="45720" anchor="t"/>
          <a:lstStyle/>
          <a:p>
            <a:endParaRPr lang="es-CO" sz="1600"/>
          </a:p>
        </p:txBody>
      </p:sp>
      <p:sp>
        <p:nvSpPr>
          <p:cNvPr id="29" name="Shape 13">
            <a:extLst>
              <a:ext uri="{FF2B5EF4-FFF2-40B4-BE49-F238E27FC236}">
                <a16:creationId xmlns:a16="http://schemas.microsoft.com/office/drawing/2014/main" id="{9229E309-91C4-AF84-DFD3-144A62BCDFC1}"/>
              </a:ext>
            </a:extLst>
          </p:cNvPr>
          <p:cNvSpPr/>
          <p:nvPr/>
        </p:nvSpPr>
        <p:spPr>
          <a:xfrm>
            <a:off x="335760" y="3760656"/>
            <a:ext cx="792480" cy="1682496"/>
          </a:xfrm>
          <a:prstGeom prst="rect">
            <a:avLst/>
          </a:prstGeom>
          <a:solidFill>
            <a:srgbClr val="FFC000"/>
          </a:solidFill>
          <a:ln w="12700">
            <a:solidFill>
              <a:srgbClr val="0A7B8E"/>
            </a:solidFill>
            <a:prstDash val="solid"/>
          </a:ln>
        </p:spPr>
        <p:txBody>
          <a:bodyPr/>
          <a:lstStyle/>
          <a:p>
            <a:endParaRPr lang="es-CO" sz="1600"/>
          </a:p>
        </p:txBody>
      </p:sp>
      <p:sp>
        <p:nvSpPr>
          <p:cNvPr id="31" name="Text 14">
            <a:extLst>
              <a:ext uri="{FF2B5EF4-FFF2-40B4-BE49-F238E27FC236}">
                <a16:creationId xmlns:a16="http://schemas.microsoft.com/office/drawing/2014/main" id="{D1BCFEA0-06E1-1ED2-E4AA-C86F3C79B504}"/>
              </a:ext>
            </a:extLst>
          </p:cNvPr>
          <p:cNvSpPr/>
          <p:nvPr/>
        </p:nvSpPr>
        <p:spPr>
          <a:xfrm>
            <a:off x="488160" y="3913056"/>
            <a:ext cx="792480" cy="1682496"/>
          </a:xfrm>
          <a:prstGeom prst="rect">
            <a:avLst/>
          </a:prstGeom>
          <a:noFill/>
          <a:ln/>
        </p:spPr>
        <p:txBody>
          <a:bodyPr wrap="square" lIns="0" tIns="0" rIns="0" bIns="0" rtlCol="0" anchor="ctr"/>
          <a:lstStyle/>
          <a:p>
            <a:pPr algn="ctr"/>
            <a:r>
              <a:rPr lang="en-US" sz="2667" b="1"/>
              <a:t>02</a:t>
            </a:r>
            <a:endParaRPr lang="en-US" sz="2667"/>
          </a:p>
        </p:txBody>
      </p:sp>
      <p:sp>
        <p:nvSpPr>
          <p:cNvPr id="33" name="Text 15">
            <a:extLst>
              <a:ext uri="{FF2B5EF4-FFF2-40B4-BE49-F238E27FC236}">
                <a16:creationId xmlns:a16="http://schemas.microsoft.com/office/drawing/2014/main" id="{FF610C12-E014-95A5-7040-EAB4FBACC6BD}"/>
              </a:ext>
            </a:extLst>
          </p:cNvPr>
          <p:cNvSpPr/>
          <p:nvPr/>
        </p:nvSpPr>
        <p:spPr>
          <a:xfrm>
            <a:off x="1250160" y="3785040"/>
            <a:ext cx="10363200" cy="341376"/>
          </a:xfrm>
          <a:prstGeom prst="rect">
            <a:avLst/>
          </a:prstGeom>
          <a:noFill/>
          <a:ln/>
        </p:spPr>
        <p:txBody>
          <a:bodyPr wrap="square" lIns="91440" tIns="45720" rIns="91440" bIns="45720" rtlCol="0" anchor="ctr"/>
          <a:lstStyle/>
          <a:p>
            <a:endParaRPr lang="en-US" sz="1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35" name="Text 2">
            <a:extLst>
              <a:ext uri="{FF2B5EF4-FFF2-40B4-BE49-F238E27FC236}">
                <a16:creationId xmlns:a16="http://schemas.microsoft.com/office/drawing/2014/main" id="{030C158A-DC1E-F112-33A8-6E1991F64242}"/>
              </a:ext>
            </a:extLst>
          </p:cNvPr>
          <p:cNvSpPr/>
          <p:nvPr/>
        </p:nvSpPr>
        <p:spPr>
          <a:xfrm>
            <a:off x="968157" y="611448"/>
            <a:ext cx="11338560" cy="914400"/>
          </a:xfrm>
          <a:prstGeom prst="rect">
            <a:avLst/>
          </a:prstGeom>
          <a:noFill/>
          <a:ln/>
        </p:spPr>
        <p:txBody>
          <a:bodyPr wrap="square" lIns="91440" tIns="45720" rIns="91440" bIns="45720" rtlCol="0" anchor="ctr"/>
          <a:lstStyle/>
          <a:p>
            <a:r>
              <a:rPr lang="en-US" sz="2000" b="1">
                <a:solidFill>
                  <a:schemeClr val="tx1">
                    <a:lumMod val="85000"/>
                    <a:lumOff val="15000"/>
                  </a:schemeClr>
                </a:solidFill>
                <a:latin typeface="Verdana"/>
                <a:ea typeface="Verdana"/>
                <a:cs typeface="Verdana" panose="020B0604030504040204" pitchFamily="34" charset="0"/>
              </a:rPr>
              <a:t>PLAN DE MEJORAMIENTO AUDITORÍAS</a:t>
            </a:r>
          </a:p>
        </p:txBody>
      </p:sp>
      <p:sp>
        <p:nvSpPr>
          <p:cNvPr id="36" name="TextBox 35">
            <a:extLst>
              <a:ext uri="{FF2B5EF4-FFF2-40B4-BE49-F238E27FC236}">
                <a16:creationId xmlns:a16="http://schemas.microsoft.com/office/drawing/2014/main" id="{386E9FB1-470B-128C-4E8E-853F2071686C}"/>
              </a:ext>
            </a:extLst>
          </p:cNvPr>
          <p:cNvSpPr txBox="1"/>
          <p:nvPr/>
        </p:nvSpPr>
        <p:spPr>
          <a:xfrm>
            <a:off x="1375314" y="3912342"/>
            <a:ext cx="10116295" cy="13542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CO" sz="1400" b="1">
                <a:solidFill>
                  <a:schemeClr val="tx1">
                    <a:lumMod val="85000"/>
                    <a:lumOff val="15000"/>
                  </a:schemeClr>
                </a:solidFill>
                <a:latin typeface="Verdana"/>
                <a:ea typeface="Verdana"/>
              </a:rPr>
              <a:t>Acciones realizadas:</a:t>
            </a:r>
          </a:p>
          <a:p>
            <a:endParaRPr lang="en-US" sz="1400" b="1">
              <a:solidFill>
                <a:schemeClr val="tx1">
                  <a:lumMod val="85000"/>
                  <a:lumOff val="15000"/>
                </a:schemeClr>
              </a:solidFill>
              <a:latin typeface="Verdana"/>
              <a:ea typeface="Verdana"/>
            </a:endParaRPr>
          </a:p>
          <a:p>
            <a:pPr marL="342900" indent="-342900">
              <a:buAutoNum type="arabicPeriod"/>
            </a:pPr>
            <a:r>
              <a:rPr lang="es-CO" sz="1400" b="1">
                <a:solidFill>
                  <a:schemeClr val="tx1">
                    <a:lumMod val="85000"/>
                    <a:lumOff val="15000"/>
                  </a:schemeClr>
                </a:solidFill>
                <a:latin typeface="Verdana"/>
                <a:ea typeface="Verdana"/>
              </a:rPr>
              <a:t>Revisión de soportes y publicaciones en SECOP. </a:t>
            </a:r>
          </a:p>
          <a:p>
            <a:pPr marL="342900" indent="-342900">
              <a:buAutoNum type="arabicPeriod"/>
            </a:pPr>
            <a:r>
              <a:rPr lang="es-CO" sz="1400" b="1">
                <a:solidFill>
                  <a:schemeClr val="tx1">
                    <a:lumMod val="85000"/>
                    <a:lumOff val="15000"/>
                  </a:schemeClr>
                </a:solidFill>
                <a:latin typeface="Verdana"/>
                <a:ea typeface="Verdana"/>
              </a:rPr>
              <a:t>Implementación de acciones de mejora. </a:t>
            </a:r>
            <a:endParaRPr lang="es-CO">
              <a:solidFill>
                <a:schemeClr val="tx1">
                  <a:lumMod val="85000"/>
                  <a:lumOff val="15000"/>
                </a:schemeClr>
              </a:solidFill>
              <a:ea typeface="Calibri"/>
              <a:cs typeface="Calibri"/>
            </a:endParaRPr>
          </a:p>
          <a:p>
            <a:pPr marL="342900" indent="-342900">
              <a:buAutoNum type="arabicPeriod"/>
            </a:pPr>
            <a:r>
              <a:rPr lang="es-CO" sz="1400" b="1">
                <a:solidFill>
                  <a:schemeClr val="tx1">
                    <a:lumMod val="85000"/>
                    <a:lumOff val="15000"/>
                  </a:schemeClr>
                </a:solidFill>
                <a:latin typeface="Verdana"/>
                <a:ea typeface="Verdana"/>
              </a:rPr>
              <a:t>Envío para Gestión del cierre contractual.</a:t>
            </a:r>
          </a:p>
          <a:p>
            <a:pPr algn="l"/>
            <a:endParaRPr lang="en-US">
              <a:ea typeface="Calibri"/>
              <a:cs typeface="Calibri"/>
            </a:endParaRPr>
          </a:p>
        </p:txBody>
      </p:sp>
    </p:spTree>
    <p:extLst>
      <p:ext uri="{BB962C8B-B14F-4D97-AF65-F5344CB8AC3E}">
        <p14:creationId xmlns:p14="http://schemas.microsoft.com/office/powerpoint/2010/main" val="31407430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1C30F76D-D599-144F-76CF-5545BC90A28C}"/>
            </a:ext>
          </a:extLst>
        </p:cNvPr>
        <p:cNvGrpSpPr/>
        <p:nvPr/>
      </p:nvGrpSpPr>
      <p:grpSpPr>
        <a:xfrm>
          <a:off x="0" y="0"/>
          <a:ext cx="0" cy="0"/>
          <a:chOff x="0" y="0"/>
          <a:chExt cx="0" cy="0"/>
        </a:xfrm>
      </p:grpSpPr>
      <p:sp>
        <p:nvSpPr>
          <p:cNvPr id="15" name="CuadroTexto 14">
            <a:extLst>
              <a:ext uri="{FF2B5EF4-FFF2-40B4-BE49-F238E27FC236}">
                <a16:creationId xmlns:a16="http://schemas.microsoft.com/office/drawing/2014/main" id="{2D0EC236-7B56-49E2-DD0B-DB8E0F32789A}"/>
              </a:ext>
            </a:extLst>
          </p:cNvPr>
          <p:cNvSpPr txBox="1"/>
          <p:nvPr/>
        </p:nvSpPr>
        <p:spPr>
          <a:xfrm>
            <a:off x="997453" y="573904"/>
            <a:ext cx="10468763" cy="461665"/>
          </a:xfrm>
          <a:prstGeom prst="rect">
            <a:avLst/>
          </a:prstGeom>
          <a:noFill/>
        </p:spPr>
        <p:txBody>
          <a:bodyPr wrap="square" lIns="91440" tIns="45720" rIns="91440" bIns="45720" rtlCol="0" anchor="t">
            <a:spAutoFit/>
          </a:bodyPr>
          <a:lstStyle/>
          <a:p>
            <a:pPr algn="ctr"/>
            <a:r>
              <a:rPr lang="en-US" sz="2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GRUPO DE SUPERVISION</a:t>
            </a:r>
            <a:endParaRPr lang="en-US" sz="24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ángulo 3">
            <a:extLst>
              <a:ext uri="{FF2B5EF4-FFF2-40B4-BE49-F238E27FC236}">
                <a16:creationId xmlns:a16="http://schemas.microsoft.com/office/drawing/2014/main" id="{146BD808-7784-E4DA-86F8-109E1D605F08}"/>
              </a:ext>
            </a:extLst>
          </p:cNvPr>
          <p:cNvSpPr/>
          <p:nvPr/>
        </p:nvSpPr>
        <p:spPr>
          <a:xfrm>
            <a:off x="740746" y="827605"/>
            <a:ext cx="11221405" cy="6072853"/>
          </a:xfrm>
          <a:prstGeom prst="rect">
            <a:avLst/>
          </a:prstGeom>
          <a:noFill/>
        </p:spPr>
        <p:txBody>
          <a:bodyPr/>
          <a:lstStyle/>
          <a:p>
            <a:endParaRPr lang="es-CO"/>
          </a:p>
        </p:txBody>
      </p:sp>
      <p:sp>
        <p:nvSpPr>
          <p:cNvPr id="5" name="Google Shape;92;p17">
            <a:extLst>
              <a:ext uri="{FF2B5EF4-FFF2-40B4-BE49-F238E27FC236}">
                <a16:creationId xmlns:a16="http://schemas.microsoft.com/office/drawing/2014/main" id="{02ED3987-5B2D-699F-3EB3-A40435CA6B6A}"/>
              </a:ext>
            </a:extLst>
          </p:cNvPr>
          <p:cNvSpPr/>
          <p:nvPr/>
        </p:nvSpPr>
        <p:spPr>
          <a:xfrm>
            <a:off x="229849" y="1477033"/>
            <a:ext cx="2828249" cy="918539"/>
          </a:xfrm>
          <a:prstGeom prst="chevron">
            <a:avLst>
              <a:gd name="adj" fmla="val 50000"/>
            </a:avLst>
          </a:prstGeom>
          <a:solidFill>
            <a:schemeClr val="lt2"/>
          </a:solidFill>
          <a:ln>
            <a:noFill/>
          </a:ln>
          <a:effectLst>
            <a:innerShdw blurRad="63500" dist="50800" dir="13500000">
              <a:prstClr val="black">
                <a:alpha val="50000"/>
              </a:prstClr>
            </a:innerShdw>
          </a:effectLst>
        </p:spPr>
        <p:txBody>
          <a:bodyPr spcFirstLastPara="1" wrap="square" lIns="121900" tIns="121900" rIns="121900" bIns="121900" anchor="ctr" anchorCtr="0">
            <a:noAutofit/>
          </a:bodyPr>
          <a:lstStyle/>
          <a:p>
            <a:pPr algn="ctr" defTabSz="1219170">
              <a:buClr>
                <a:srgbClr val="000000"/>
              </a:buClr>
            </a:pPr>
            <a:r>
              <a:rPr lang="es-419" sz="2000" b="1" kern="0">
                <a:solidFill>
                  <a:srgbClr val="000000"/>
                </a:solidFill>
                <a:latin typeface="Verdana" panose="020B0604030504040204" pitchFamily="34" charset="0"/>
                <a:ea typeface="Verdana" panose="020B0604030504040204" pitchFamily="34" charset="0"/>
                <a:cs typeface="Verdana" panose="020B0604030504040204" pitchFamily="34" charset="0"/>
                <a:sym typeface="Montserrat Medium"/>
              </a:rPr>
              <a:t>EJECUCIÓN</a:t>
            </a:r>
            <a:endParaRPr sz="1867" b="1" kern="0">
              <a:solidFill>
                <a:srgbClr val="000000"/>
              </a:solidFill>
              <a:latin typeface="Verdana" panose="020B0604030504040204" pitchFamily="34" charset="0"/>
              <a:ea typeface="Verdana" panose="020B0604030504040204" pitchFamily="34" charset="0"/>
              <a:cs typeface="Verdana" panose="020B0604030504040204" pitchFamily="34" charset="0"/>
              <a:sym typeface="Montserrat Medium"/>
            </a:endParaRPr>
          </a:p>
        </p:txBody>
      </p:sp>
      <p:sp>
        <p:nvSpPr>
          <p:cNvPr id="7" name="Google Shape;93;p17">
            <a:extLst>
              <a:ext uri="{FF2B5EF4-FFF2-40B4-BE49-F238E27FC236}">
                <a16:creationId xmlns:a16="http://schemas.microsoft.com/office/drawing/2014/main" id="{F03A53C3-5F77-7753-4ACA-FD1BBC83893E}"/>
              </a:ext>
            </a:extLst>
          </p:cNvPr>
          <p:cNvSpPr/>
          <p:nvPr/>
        </p:nvSpPr>
        <p:spPr>
          <a:xfrm>
            <a:off x="740746" y="2741100"/>
            <a:ext cx="3039889" cy="707910"/>
          </a:xfrm>
          <a:prstGeom prst="chevron">
            <a:avLst>
              <a:gd name="adj" fmla="val 50000"/>
            </a:avLst>
          </a:prstGeom>
          <a:solidFill>
            <a:srgbClr val="C49E41"/>
          </a:solidFill>
          <a:ln>
            <a:noFill/>
          </a:ln>
          <a:effectLst>
            <a:innerShdw blurRad="63500" dist="50800" dir="13500000">
              <a:prstClr val="black">
                <a:alpha val="50000"/>
              </a:prstClr>
            </a:innerShdw>
          </a:effectLst>
        </p:spPr>
        <p:txBody>
          <a:bodyPr spcFirstLastPara="1" wrap="square" lIns="121900" tIns="121900" rIns="121900" bIns="121900" anchor="ctr" anchorCtr="0">
            <a:noAutofit/>
          </a:bodyPr>
          <a:lstStyle/>
          <a:p>
            <a:pPr algn="ctr" defTabSz="1219170">
              <a:buClr>
                <a:srgbClr val="000000"/>
              </a:buClr>
            </a:pPr>
            <a:r>
              <a:rPr lang="es-419" sz="2000" b="1" kern="0">
                <a:solidFill>
                  <a:srgbClr val="000000"/>
                </a:solidFill>
                <a:latin typeface="Verdana" panose="020B0604030504040204" pitchFamily="34" charset="0"/>
                <a:ea typeface="Verdana" panose="020B0604030504040204" pitchFamily="34" charset="0"/>
                <a:cs typeface="Verdana" panose="020B0604030504040204" pitchFamily="34" charset="0"/>
                <a:sym typeface="Montserrat Medium"/>
              </a:rPr>
              <a:t>LIQUIDACIÓN</a:t>
            </a:r>
            <a:endParaRPr sz="2000" b="1" kern="0">
              <a:solidFill>
                <a:srgbClr val="000000"/>
              </a:solidFill>
              <a:latin typeface="Verdana" panose="020B0604030504040204" pitchFamily="34" charset="0"/>
              <a:ea typeface="Verdana" panose="020B0604030504040204" pitchFamily="34" charset="0"/>
              <a:cs typeface="Verdana" panose="020B0604030504040204" pitchFamily="34" charset="0"/>
              <a:sym typeface="Montserrat Medium"/>
            </a:endParaRPr>
          </a:p>
        </p:txBody>
      </p:sp>
      <p:sp>
        <p:nvSpPr>
          <p:cNvPr id="11" name="Google Shape;94;p17">
            <a:extLst>
              <a:ext uri="{FF2B5EF4-FFF2-40B4-BE49-F238E27FC236}">
                <a16:creationId xmlns:a16="http://schemas.microsoft.com/office/drawing/2014/main" id="{C9B1886D-E375-0503-027A-9C467D2AAC5A}"/>
              </a:ext>
            </a:extLst>
          </p:cNvPr>
          <p:cNvSpPr/>
          <p:nvPr/>
        </p:nvSpPr>
        <p:spPr>
          <a:xfrm>
            <a:off x="1330665" y="3737677"/>
            <a:ext cx="2876887" cy="714091"/>
          </a:xfrm>
          <a:prstGeom prst="chevron">
            <a:avLst>
              <a:gd name="adj" fmla="val 50000"/>
            </a:avLst>
          </a:prstGeom>
          <a:solidFill>
            <a:srgbClr val="E1B03B"/>
          </a:solidFill>
          <a:ln>
            <a:noFill/>
          </a:ln>
          <a:effectLst>
            <a:innerShdw blurRad="63500" dist="50800" dir="13500000">
              <a:prstClr val="black">
                <a:alpha val="50000"/>
              </a:prstClr>
            </a:innerShdw>
          </a:effectLst>
        </p:spPr>
        <p:txBody>
          <a:bodyPr spcFirstLastPara="1" wrap="square" lIns="121900" tIns="121900" rIns="121900" bIns="121900" anchor="ctr" anchorCtr="0">
            <a:noAutofit/>
          </a:bodyPr>
          <a:lstStyle/>
          <a:p>
            <a:pPr algn="ctr" defTabSz="1219170">
              <a:buClr>
                <a:srgbClr val="000000"/>
              </a:buClr>
            </a:pPr>
            <a:r>
              <a:rPr lang="es-419" sz="2000" b="1" kern="0">
                <a:solidFill>
                  <a:srgbClr val="000000"/>
                </a:solidFill>
                <a:latin typeface="Verdana" panose="020B0604030504040204" pitchFamily="34" charset="0"/>
                <a:ea typeface="Verdana" panose="020B0604030504040204" pitchFamily="34" charset="0"/>
                <a:cs typeface="Verdana" panose="020B0604030504040204" pitchFamily="34" charset="0"/>
                <a:sym typeface="Montserrat Medium"/>
              </a:rPr>
              <a:t>AOM</a:t>
            </a:r>
            <a:endParaRPr sz="2000" b="1" kern="0">
              <a:solidFill>
                <a:srgbClr val="000000"/>
              </a:solidFill>
              <a:latin typeface="Verdana" panose="020B0604030504040204" pitchFamily="34" charset="0"/>
              <a:ea typeface="Verdana" panose="020B0604030504040204" pitchFamily="34" charset="0"/>
              <a:cs typeface="Verdana" panose="020B0604030504040204" pitchFamily="34" charset="0"/>
              <a:sym typeface="Montserrat Medium"/>
            </a:endParaRPr>
          </a:p>
        </p:txBody>
      </p:sp>
      <p:sp>
        <p:nvSpPr>
          <p:cNvPr id="13" name="Rectángulo 12">
            <a:extLst>
              <a:ext uri="{FF2B5EF4-FFF2-40B4-BE49-F238E27FC236}">
                <a16:creationId xmlns:a16="http://schemas.microsoft.com/office/drawing/2014/main" id="{FCC211E6-BE86-B96D-5F7B-249FC5C721CF}"/>
              </a:ext>
            </a:extLst>
          </p:cNvPr>
          <p:cNvSpPr/>
          <p:nvPr/>
        </p:nvSpPr>
        <p:spPr>
          <a:xfrm>
            <a:off x="3634451" y="1492399"/>
            <a:ext cx="6701742" cy="96003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Revisión permanente del estado, avance y cumplimiento de las obligaciones de los contratos bajo la supervisión de la Dirección de Energía Eléctrica- Recibo de obra y suscripción de las actas de recibo y entrega de infraestructura </a:t>
            </a:r>
          </a:p>
        </p:txBody>
      </p:sp>
      <p:sp>
        <p:nvSpPr>
          <p:cNvPr id="14" name="Rectángulo 13">
            <a:extLst>
              <a:ext uri="{FF2B5EF4-FFF2-40B4-BE49-F238E27FC236}">
                <a16:creationId xmlns:a16="http://schemas.microsoft.com/office/drawing/2014/main" id="{BE269C9B-08B0-513D-DEEA-B4E530439624}"/>
              </a:ext>
            </a:extLst>
          </p:cNvPr>
          <p:cNvSpPr/>
          <p:nvPr/>
        </p:nvSpPr>
        <p:spPr>
          <a:xfrm>
            <a:off x="4291532" y="2712409"/>
            <a:ext cx="6348949" cy="7095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Gestiones para la suscripción de las actas de  terminación y balance financiero o el Acta de Liquidación de los Contratos según corresponda </a:t>
            </a:r>
          </a:p>
        </p:txBody>
      </p:sp>
      <p:sp>
        <p:nvSpPr>
          <p:cNvPr id="17" name="Rectángulo 16">
            <a:extLst>
              <a:ext uri="{FF2B5EF4-FFF2-40B4-BE49-F238E27FC236}">
                <a16:creationId xmlns:a16="http://schemas.microsoft.com/office/drawing/2014/main" id="{321DB3DE-5C3F-D8CC-3702-6D9F82A245F2}"/>
              </a:ext>
            </a:extLst>
          </p:cNvPr>
          <p:cNvSpPr/>
          <p:nvPr/>
        </p:nvSpPr>
        <p:spPr>
          <a:xfrm>
            <a:off x="4718449" y="3753770"/>
            <a:ext cx="6348949" cy="68190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Seguimiento a las actividades de Administración, Operación y Mantenimiento  de los Contratos ejecutados FAZNI FAER y PRONE </a:t>
            </a:r>
          </a:p>
        </p:txBody>
      </p:sp>
      <p:sp>
        <p:nvSpPr>
          <p:cNvPr id="18" name="Rectángulo 17">
            <a:extLst>
              <a:ext uri="{FF2B5EF4-FFF2-40B4-BE49-F238E27FC236}">
                <a16:creationId xmlns:a16="http://schemas.microsoft.com/office/drawing/2014/main" id="{696F8113-0BBD-D1A5-430D-EE91D33D0D23}"/>
              </a:ext>
            </a:extLst>
          </p:cNvPr>
          <p:cNvSpPr/>
          <p:nvPr/>
        </p:nvSpPr>
        <p:spPr>
          <a:xfrm>
            <a:off x="5117267" y="4767531"/>
            <a:ext cx="6348949" cy="795362"/>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Revisión permanente del estado, avance y cumplimiento de las obligaciones de los contratos de las áreas de servicio exclusivo</a:t>
            </a:r>
            <a:endParaRPr lang="es-CO" sz="1400">
              <a:latin typeface="Verdana" panose="020B0604030504040204" pitchFamily="34" charset="0"/>
              <a:ea typeface="Verdana" panose="020B0604030504040204" pitchFamily="34" charset="0"/>
              <a:cs typeface="Verdana" panose="020B0604030504040204" pitchFamily="34" charset="0"/>
            </a:endParaRPr>
          </a:p>
        </p:txBody>
      </p:sp>
      <p:sp>
        <p:nvSpPr>
          <p:cNvPr id="24" name="Google Shape;94;p17">
            <a:extLst>
              <a:ext uri="{FF2B5EF4-FFF2-40B4-BE49-F238E27FC236}">
                <a16:creationId xmlns:a16="http://schemas.microsoft.com/office/drawing/2014/main" id="{3B2468EC-44F5-6607-8818-B3F94C9C8152}"/>
              </a:ext>
            </a:extLst>
          </p:cNvPr>
          <p:cNvSpPr/>
          <p:nvPr/>
        </p:nvSpPr>
        <p:spPr>
          <a:xfrm>
            <a:off x="1661723" y="4777053"/>
            <a:ext cx="2876887" cy="795362"/>
          </a:xfrm>
          <a:prstGeom prst="chevron">
            <a:avLst>
              <a:gd name="adj" fmla="val 50000"/>
            </a:avLst>
          </a:prstGeom>
          <a:solidFill>
            <a:schemeClr val="accent2">
              <a:lumMod val="75000"/>
            </a:schemeClr>
          </a:solidFill>
          <a:ln>
            <a:noFill/>
          </a:ln>
          <a:effectLst>
            <a:innerShdw blurRad="63500" dist="50800" dir="13500000">
              <a:prstClr val="black">
                <a:alpha val="50000"/>
              </a:prstClr>
            </a:innerShdw>
          </a:effectLst>
        </p:spPr>
        <p:txBody>
          <a:bodyPr spcFirstLastPara="1" wrap="square" lIns="121900" tIns="121900" rIns="121900" bIns="121900" anchor="ctr" anchorCtr="0">
            <a:noAutofit/>
          </a:bodyPr>
          <a:lstStyle/>
          <a:p>
            <a:pPr algn="ctr" defTabSz="1219170">
              <a:buClr>
                <a:srgbClr val="000000"/>
              </a:buClr>
            </a:pPr>
            <a:r>
              <a:rPr lang="es-419" sz="2000" b="1" kern="0">
                <a:solidFill>
                  <a:srgbClr val="000000"/>
                </a:solidFill>
                <a:latin typeface="Montserrat Medium"/>
                <a:ea typeface="Montserrat Medium"/>
                <a:cs typeface="Montserrat Medium"/>
                <a:sym typeface="Montserrat Medium"/>
              </a:rPr>
              <a:t>ASE</a:t>
            </a:r>
            <a:endParaRPr sz="2000" b="1" kern="0">
              <a:solidFill>
                <a:srgbClr val="000000"/>
              </a:solidFill>
              <a:latin typeface="Montserrat Medium"/>
              <a:ea typeface="Montserrat Medium"/>
              <a:cs typeface="Montserrat Medium"/>
              <a:sym typeface="Montserrat Medium"/>
            </a:endParaRPr>
          </a:p>
        </p:txBody>
      </p:sp>
      <p:pic>
        <p:nvPicPr>
          <p:cNvPr id="26" name="Imagen 25">
            <a:extLst>
              <a:ext uri="{FF2B5EF4-FFF2-40B4-BE49-F238E27FC236}">
                <a16:creationId xmlns:a16="http://schemas.microsoft.com/office/drawing/2014/main" id="{26460D9D-F9F0-7842-87EC-B64DFD5A0B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18449" y="3526629"/>
            <a:ext cx="6570125" cy="154227"/>
          </a:xfrm>
          <a:prstGeom prst="rect">
            <a:avLst/>
          </a:prstGeom>
        </p:spPr>
      </p:pic>
      <p:pic>
        <p:nvPicPr>
          <p:cNvPr id="28" name="Imagen 27">
            <a:extLst>
              <a:ext uri="{FF2B5EF4-FFF2-40B4-BE49-F238E27FC236}">
                <a16:creationId xmlns:a16="http://schemas.microsoft.com/office/drawing/2014/main" id="{9D65A956-F9F3-225E-F70D-3DBFA17399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91532" y="2428711"/>
            <a:ext cx="6570125" cy="154227"/>
          </a:xfrm>
          <a:prstGeom prst="rect">
            <a:avLst/>
          </a:prstGeom>
        </p:spPr>
      </p:pic>
      <p:pic>
        <p:nvPicPr>
          <p:cNvPr id="31" name="Imagen 30">
            <a:extLst>
              <a:ext uri="{FF2B5EF4-FFF2-40B4-BE49-F238E27FC236}">
                <a16:creationId xmlns:a16="http://schemas.microsoft.com/office/drawing/2014/main" id="{32DDBC39-7A9A-EFAF-BA6A-2D9D8B82D0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17267" y="4540390"/>
            <a:ext cx="6570125" cy="154227"/>
          </a:xfrm>
          <a:prstGeom prst="rect">
            <a:avLst/>
          </a:prstGeom>
        </p:spPr>
      </p:pic>
      <p:pic>
        <p:nvPicPr>
          <p:cNvPr id="39" name="Imagen 38">
            <a:extLst>
              <a:ext uri="{FF2B5EF4-FFF2-40B4-BE49-F238E27FC236}">
                <a16:creationId xmlns:a16="http://schemas.microsoft.com/office/drawing/2014/main" id="{4251082D-6270-4BC5-78E3-2AA331F1F4E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08803" y="5629609"/>
            <a:ext cx="6570125" cy="154227"/>
          </a:xfrm>
          <a:prstGeom prst="rect">
            <a:avLst/>
          </a:prstGeom>
        </p:spPr>
      </p:pic>
    </p:spTree>
    <p:extLst>
      <p:ext uri="{BB962C8B-B14F-4D97-AF65-F5344CB8AC3E}">
        <p14:creationId xmlns:p14="http://schemas.microsoft.com/office/powerpoint/2010/main" val="6468547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CA2D2C19-6E57-D5CA-123F-E14289DCD467}"/>
            </a:ext>
          </a:extLst>
        </p:cNvPr>
        <p:cNvGrpSpPr/>
        <p:nvPr/>
      </p:nvGrpSpPr>
      <p:grpSpPr>
        <a:xfrm>
          <a:off x="0" y="0"/>
          <a:ext cx="0" cy="0"/>
          <a:chOff x="0" y="0"/>
          <a:chExt cx="0" cy="0"/>
        </a:xfrm>
      </p:grpSpPr>
      <p:sp>
        <p:nvSpPr>
          <p:cNvPr id="15" name="CuadroTexto 14">
            <a:extLst>
              <a:ext uri="{FF2B5EF4-FFF2-40B4-BE49-F238E27FC236}">
                <a16:creationId xmlns:a16="http://schemas.microsoft.com/office/drawing/2014/main" id="{83A61F7C-E9B8-1E7B-B9DF-E729F2D2A9F7}"/>
              </a:ext>
            </a:extLst>
          </p:cNvPr>
          <p:cNvSpPr txBox="1"/>
          <p:nvPr/>
        </p:nvSpPr>
        <p:spPr>
          <a:xfrm>
            <a:off x="740746" y="752449"/>
            <a:ext cx="2822569" cy="461665"/>
          </a:xfrm>
          <a:prstGeom prst="rect">
            <a:avLst/>
          </a:prstGeom>
          <a:noFill/>
        </p:spPr>
        <p:txBody>
          <a:bodyPr wrap="square" lIns="91440" tIns="45720" rIns="91440" bIns="45720" rtlCol="0" anchor="t">
            <a:spAutoFit/>
          </a:bodyPr>
          <a:lstStyle/>
          <a:p>
            <a:r>
              <a:rPr lang="en-US" sz="2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CONTRATOS</a:t>
            </a:r>
            <a:endParaRPr lang="en-US" sz="24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ángulo 3">
            <a:extLst>
              <a:ext uri="{FF2B5EF4-FFF2-40B4-BE49-F238E27FC236}">
                <a16:creationId xmlns:a16="http://schemas.microsoft.com/office/drawing/2014/main" id="{1E5B61C8-6588-20FB-B4BE-ECB35028FBA5}"/>
              </a:ext>
            </a:extLst>
          </p:cNvPr>
          <p:cNvSpPr/>
          <p:nvPr/>
        </p:nvSpPr>
        <p:spPr>
          <a:xfrm>
            <a:off x="740746" y="827605"/>
            <a:ext cx="11221405" cy="6072853"/>
          </a:xfrm>
          <a:prstGeom prst="rect">
            <a:avLst/>
          </a:prstGeom>
          <a:noFill/>
        </p:spPr>
        <p:txBody>
          <a:bodyPr/>
          <a:lstStyle/>
          <a:p>
            <a:endParaRPr lang="es-CO"/>
          </a:p>
        </p:txBody>
      </p:sp>
      <p:graphicFrame>
        <p:nvGraphicFramePr>
          <p:cNvPr id="8" name="Gráfico 7">
            <a:extLst>
              <a:ext uri="{FF2B5EF4-FFF2-40B4-BE49-F238E27FC236}">
                <a16:creationId xmlns:a16="http://schemas.microsoft.com/office/drawing/2014/main" id="{604443A6-26D0-9F68-9FB5-9626BF07313D}"/>
              </a:ext>
            </a:extLst>
          </p:cNvPr>
          <p:cNvGraphicFramePr>
            <a:graphicFrameLocks/>
          </p:cNvGraphicFramePr>
          <p:nvPr>
            <p:extLst>
              <p:ext uri="{D42A27DB-BD31-4B8C-83A1-F6EECF244321}">
                <p14:modId xmlns:p14="http://schemas.microsoft.com/office/powerpoint/2010/main" val="533020295"/>
              </p:ext>
            </p:extLst>
          </p:nvPr>
        </p:nvGraphicFramePr>
        <p:xfrm>
          <a:off x="2307219" y="1138957"/>
          <a:ext cx="9884781" cy="5856788"/>
        </p:xfrm>
        <a:graphic>
          <a:graphicData uri="http://schemas.openxmlformats.org/drawingml/2006/chart">
            <c:chart xmlns:c="http://schemas.openxmlformats.org/drawingml/2006/chart" xmlns:r="http://schemas.openxmlformats.org/officeDocument/2006/relationships" r:id="rId3"/>
          </a:graphicData>
        </a:graphic>
      </p:graphicFrame>
      <p:sp>
        <p:nvSpPr>
          <p:cNvPr id="9" name="CuadroTexto 8">
            <a:extLst>
              <a:ext uri="{FF2B5EF4-FFF2-40B4-BE49-F238E27FC236}">
                <a16:creationId xmlns:a16="http://schemas.microsoft.com/office/drawing/2014/main" id="{654E05E2-FF22-4909-67C0-4E694A9407DB}"/>
              </a:ext>
            </a:extLst>
          </p:cNvPr>
          <p:cNvSpPr txBox="1"/>
          <p:nvPr/>
        </p:nvSpPr>
        <p:spPr>
          <a:xfrm>
            <a:off x="740745" y="1214114"/>
            <a:ext cx="2822569" cy="692497"/>
          </a:xfrm>
          <a:prstGeom prst="rect">
            <a:avLst/>
          </a:prstGeom>
          <a:noFill/>
        </p:spPr>
        <p:txBody>
          <a:bodyPr wrap="square" lIns="91440" tIns="45720" rIns="91440" bIns="45720" rtlCol="0" anchor="t">
            <a:spAutoFit/>
          </a:bodyPr>
          <a:lstStyle/>
          <a:p>
            <a:r>
              <a:rPr lang="es-CO" sz="1400" b="1">
                <a:latin typeface="Verdana" panose="020B0604030504040204" pitchFamily="34" charset="0"/>
                <a:ea typeface="Verdana" panose="020B0604030504040204" pitchFamily="34" charset="0"/>
                <a:cs typeface="Verdana" panose="020B0604030504040204" pitchFamily="34" charset="0"/>
              </a:rPr>
              <a:t>CONTRATOS   812 PROYECTOS 2.397 </a:t>
            </a:r>
          </a:p>
          <a:p>
            <a:r>
              <a:rPr lang="es-CO" sz="1100" b="1">
                <a:latin typeface="Verdana" panose="020B0604030504040204" pitchFamily="34" charset="0"/>
                <a:ea typeface="Verdana" panose="020B0604030504040204" pitchFamily="34" charset="0"/>
                <a:cs typeface="Verdana" panose="020B0604030504040204" pitchFamily="34" charset="0"/>
              </a:rPr>
              <a:t>Supervisión Contratos DEE 720</a:t>
            </a:r>
          </a:p>
        </p:txBody>
      </p:sp>
    </p:spTree>
    <p:extLst>
      <p:ext uri="{BB962C8B-B14F-4D97-AF65-F5344CB8AC3E}">
        <p14:creationId xmlns:p14="http://schemas.microsoft.com/office/powerpoint/2010/main" val="693940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EEA045E9-C7B1-1AD9-C3C0-CF6569D8B452}"/>
            </a:ext>
          </a:extLst>
        </p:cNvPr>
        <p:cNvGrpSpPr/>
        <p:nvPr/>
      </p:nvGrpSpPr>
      <p:grpSpPr>
        <a:xfrm>
          <a:off x="0" y="0"/>
          <a:ext cx="0" cy="0"/>
          <a:chOff x="0" y="0"/>
          <a:chExt cx="0" cy="0"/>
        </a:xfrm>
      </p:grpSpPr>
      <p:sp>
        <p:nvSpPr>
          <p:cNvPr id="15" name="CuadroTexto 14">
            <a:extLst>
              <a:ext uri="{FF2B5EF4-FFF2-40B4-BE49-F238E27FC236}">
                <a16:creationId xmlns:a16="http://schemas.microsoft.com/office/drawing/2014/main" id="{D0241BFD-7A0D-B90F-76D1-9C20C458C998}"/>
              </a:ext>
            </a:extLst>
          </p:cNvPr>
          <p:cNvSpPr txBox="1"/>
          <p:nvPr/>
        </p:nvSpPr>
        <p:spPr>
          <a:xfrm>
            <a:off x="583468" y="886438"/>
            <a:ext cx="2545149" cy="461665"/>
          </a:xfrm>
          <a:prstGeom prst="rect">
            <a:avLst/>
          </a:prstGeom>
          <a:noFill/>
        </p:spPr>
        <p:txBody>
          <a:bodyPr wrap="square" lIns="91440" tIns="45720" rIns="91440" bIns="45720" rtlCol="0" anchor="t">
            <a:spAutoFit/>
          </a:bodyPr>
          <a:lstStyle/>
          <a:p>
            <a:pPr algn="ctr"/>
            <a:r>
              <a:rPr lang="en-US" sz="2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EJECUCION</a:t>
            </a:r>
            <a:endParaRPr lang="en-US" sz="24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ángulo 3">
            <a:extLst>
              <a:ext uri="{FF2B5EF4-FFF2-40B4-BE49-F238E27FC236}">
                <a16:creationId xmlns:a16="http://schemas.microsoft.com/office/drawing/2014/main" id="{3E622653-F862-37B0-6E2B-6C7B6E7A8D31}"/>
              </a:ext>
            </a:extLst>
          </p:cNvPr>
          <p:cNvSpPr/>
          <p:nvPr/>
        </p:nvSpPr>
        <p:spPr>
          <a:xfrm>
            <a:off x="740746" y="827605"/>
            <a:ext cx="11221405" cy="6072853"/>
          </a:xfrm>
          <a:prstGeom prst="rect">
            <a:avLst/>
          </a:prstGeom>
          <a:noFill/>
        </p:spPr>
        <p:txBody>
          <a:bodyPr/>
          <a:lstStyle/>
          <a:p>
            <a:endParaRPr lang="es-CO"/>
          </a:p>
        </p:txBody>
      </p:sp>
      <p:sp>
        <p:nvSpPr>
          <p:cNvPr id="3" name="CuadroTexto 2">
            <a:extLst>
              <a:ext uri="{FF2B5EF4-FFF2-40B4-BE49-F238E27FC236}">
                <a16:creationId xmlns:a16="http://schemas.microsoft.com/office/drawing/2014/main" id="{D6C1D858-ADC9-B44E-8521-6223F2F121E1}"/>
              </a:ext>
            </a:extLst>
          </p:cNvPr>
          <p:cNvSpPr txBox="1"/>
          <p:nvPr/>
        </p:nvSpPr>
        <p:spPr>
          <a:xfrm>
            <a:off x="740746" y="1467366"/>
            <a:ext cx="3252388" cy="684803"/>
          </a:xfrm>
          <a:prstGeom prst="rect">
            <a:avLst/>
          </a:prstGeom>
          <a:noFill/>
        </p:spPr>
        <p:txBody>
          <a:bodyPr wrap="square">
            <a:spAutoFit/>
          </a:bodyPr>
          <a:lstStyle/>
          <a:p>
            <a:pPr marL="285750" indent="-285750">
              <a:buFont typeface="Wingdings" pitchFamily="2" charset="2"/>
              <a:buChar char="Ø"/>
            </a:pPr>
            <a:r>
              <a:rPr lang="es-CO" sz="1400" b="1">
                <a:latin typeface="Verdana" panose="020B0604030504040204" pitchFamily="34" charset="0"/>
                <a:ea typeface="Verdana" panose="020B0604030504040204" pitchFamily="34" charset="0"/>
                <a:cs typeface="Verdana" panose="020B0604030504040204" pitchFamily="34" charset="0"/>
              </a:rPr>
              <a:t>CONTRATOS  258</a:t>
            </a:r>
          </a:p>
          <a:p>
            <a:pPr marL="285750" indent="-285750">
              <a:buFont typeface="Wingdings" pitchFamily="2" charset="2"/>
              <a:buChar char="Ø"/>
            </a:pPr>
            <a:r>
              <a:rPr lang="es-CO" sz="1400" b="1">
                <a:latin typeface="Verdana" panose="020B0604030504040204" pitchFamily="34" charset="0"/>
                <a:ea typeface="Verdana" panose="020B0604030504040204" pitchFamily="34" charset="0"/>
                <a:cs typeface="Verdana" panose="020B0604030504040204" pitchFamily="34" charset="0"/>
              </a:rPr>
              <a:t>PROYECTOS  301</a:t>
            </a:r>
          </a:p>
          <a:p>
            <a:pPr marL="285750" indent="-285750">
              <a:buFont typeface="Wingdings" pitchFamily="2" charset="2"/>
              <a:buChar char="Ø"/>
            </a:pPr>
            <a:r>
              <a:rPr lang="es-CO" sz="1050" b="1">
                <a:latin typeface="Verdana" panose="020B0604030504040204" pitchFamily="34" charset="0"/>
                <a:ea typeface="Verdana" panose="020B0604030504040204" pitchFamily="34" charset="0"/>
                <a:cs typeface="Verdana" panose="020B0604030504040204" pitchFamily="34" charset="0"/>
              </a:rPr>
              <a:t>Supervisión Contratos DEE 223</a:t>
            </a:r>
            <a:endParaRPr lang="es-CO" sz="1000" b="1">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6" name="Gráfico 5">
            <a:extLst>
              <a:ext uri="{FF2B5EF4-FFF2-40B4-BE49-F238E27FC236}">
                <a16:creationId xmlns:a16="http://schemas.microsoft.com/office/drawing/2014/main" id="{FECB0F77-0E7A-9AA9-FB76-96E6A5FFAB52}"/>
              </a:ext>
            </a:extLst>
          </p:cNvPr>
          <p:cNvGraphicFramePr>
            <a:graphicFrameLocks/>
          </p:cNvGraphicFramePr>
          <p:nvPr>
            <p:extLst>
              <p:ext uri="{D42A27DB-BD31-4B8C-83A1-F6EECF244321}">
                <p14:modId xmlns:p14="http://schemas.microsoft.com/office/powerpoint/2010/main" val="137203826"/>
              </p:ext>
            </p:extLst>
          </p:nvPr>
        </p:nvGraphicFramePr>
        <p:xfrm>
          <a:off x="2540275" y="1348103"/>
          <a:ext cx="7962625" cy="520835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945584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uadroTexto 4">
            <a:extLst>
              <a:ext uri="{FF2B5EF4-FFF2-40B4-BE49-F238E27FC236}">
                <a16:creationId xmlns:a16="http://schemas.microsoft.com/office/drawing/2014/main" id="{8A6AC49F-5A30-95F9-2FFA-3EC9615C4398}"/>
              </a:ext>
            </a:extLst>
          </p:cNvPr>
          <p:cNvSpPr txBox="1"/>
          <p:nvPr/>
        </p:nvSpPr>
        <p:spPr>
          <a:xfrm>
            <a:off x="970111" y="732593"/>
            <a:ext cx="10251777" cy="523220"/>
          </a:xfrm>
          <a:prstGeom prst="rect">
            <a:avLst/>
          </a:prstGeom>
          <a:noFill/>
          <a:effectLst>
            <a:innerShdw blurRad="541167" dist="50800" dir="16741131">
              <a:prstClr val="black">
                <a:alpha val="50000"/>
              </a:prstClr>
            </a:innerShdw>
          </a:effectLst>
        </p:spPr>
        <p:txBody>
          <a:bodyPr wrap="square" lIns="91440" tIns="45720" rIns="91440" bIns="45720" rtlCol="0" anchor="t">
            <a:spAutoFit/>
          </a:bodyPr>
          <a:lstStyle>
            <a:defPPr>
              <a:defRPr lang="en-US"/>
            </a:defPPr>
            <a:lvl1pPr marL="0" algn="l" defTabSz="609539" rtl="0" eaLnBrk="1" latinLnBrk="0" hangingPunct="1">
              <a:defRPr sz="1200" kern="1200">
                <a:solidFill>
                  <a:schemeClr val="tx1"/>
                </a:solidFill>
                <a:latin typeface="+mn-lt"/>
                <a:ea typeface="+mn-ea"/>
                <a:cs typeface="+mn-cs"/>
              </a:defRPr>
            </a:lvl1pPr>
            <a:lvl2pPr marL="304770" algn="l" defTabSz="609539" rtl="0" eaLnBrk="1" latinLnBrk="0" hangingPunct="1">
              <a:defRPr sz="1200" kern="1200">
                <a:solidFill>
                  <a:schemeClr val="tx1"/>
                </a:solidFill>
                <a:latin typeface="+mn-lt"/>
                <a:ea typeface="+mn-ea"/>
                <a:cs typeface="+mn-cs"/>
              </a:defRPr>
            </a:lvl2pPr>
            <a:lvl3pPr marL="609539" algn="l" defTabSz="609539" rtl="0" eaLnBrk="1" latinLnBrk="0" hangingPunct="1">
              <a:defRPr sz="1200" kern="1200">
                <a:solidFill>
                  <a:schemeClr val="tx1"/>
                </a:solidFill>
                <a:latin typeface="+mn-lt"/>
                <a:ea typeface="+mn-ea"/>
                <a:cs typeface="+mn-cs"/>
              </a:defRPr>
            </a:lvl3pPr>
            <a:lvl4pPr marL="914309" algn="l" defTabSz="609539" rtl="0" eaLnBrk="1" latinLnBrk="0" hangingPunct="1">
              <a:defRPr sz="1200" kern="1200">
                <a:solidFill>
                  <a:schemeClr val="tx1"/>
                </a:solidFill>
                <a:latin typeface="+mn-lt"/>
                <a:ea typeface="+mn-ea"/>
                <a:cs typeface="+mn-cs"/>
              </a:defRPr>
            </a:lvl4pPr>
            <a:lvl5pPr marL="1219078" algn="l" defTabSz="609539" rtl="0" eaLnBrk="1" latinLnBrk="0" hangingPunct="1">
              <a:defRPr sz="1200" kern="1200">
                <a:solidFill>
                  <a:schemeClr val="tx1"/>
                </a:solidFill>
                <a:latin typeface="+mn-lt"/>
                <a:ea typeface="+mn-ea"/>
                <a:cs typeface="+mn-cs"/>
              </a:defRPr>
            </a:lvl5pPr>
            <a:lvl6pPr marL="1523848" algn="l" defTabSz="609539" rtl="0" eaLnBrk="1" latinLnBrk="0" hangingPunct="1">
              <a:defRPr sz="1200" kern="1200">
                <a:solidFill>
                  <a:schemeClr val="tx1"/>
                </a:solidFill>
                <a:latin typeface="+mn-lt"/>
                <a:ea typeface="+mn-ea"/>
                <a:cs typeface="+mn-cs"/>
              </a:defRPr>
            </a:lvl6pPr>
            <a:lvl7pPr marL="1828617" algn="l" defTabSz="609539" rtl="0" eaLnBrk="1" latinLnBrk="0" hangingPunct="1">
              <a:defRPr sz="1200" kern="1200">
                <a:solidFill>
                  <a:schemeClr val="tx1"/>
                </a:solidFill>
                <a:latin typeface="+mn-lt"/>
                <a:ea typeface="+mn-ea"/>
                <a:cs typeface="+mn-cs"/>
              </a:defRPr>
            </a:lvl7pPr>
            <a:lvl8pPr marL="2133387" algn="l" defTabSz="609539" rtl="0" eaLnBrk="1" latinLnBrk="0" hangingPunct="1">
              <a:defRPr sz="1200" kern="1200">
                <a:solidFill>
                  <a:schemeClr val="tx1"/>
                </a:solidFill>
                <a:latin typeface="+mn-lt"/>
                <a:ea typeface="+mn-ea"/>
                <a:cs typeface="+mn-cs"/>
              </a:defRPr>
            </a:lvl8pPr>
            <a:lvl9pPr marL="2438156" algn="l" defTabSz="609539" rtl="0" eaLnBrk="1" latinLnBrk="0" hangingPunct="1">
              <a:defRPr sz="1200" kern="1200">
                <a:solidFill>
                  <a:schemeClr val="tx1"/>
                </a:solidFill>
                <a:latin typeface="+mn-lt"/>
                <a:ea typeface="+mn-ea"/>
                <a:cs typeface="+mn-cs"/>
              </a:defRPr>
            </a:lvl9pPr>
          </a:lstStyle>
          <a:p>
            <a:pPr algn="ctr"/>
            <a:r>
              <a:rPr lang="es-419" sz="2800" b="1">
                <a:solidFill>
                  <a:srgbClr val="333333"/>
                </a:solidFill>
                <a:latin typeface="Verdana" panose="020B0604030504040204" pitchFamily="34" charset="0"/>
                <a:ea typeface="Verdana" panose="020B0604030504040204" pitchFamily="34" charset="0"/>
              </a:rPr>
              <a:t>ESTRUCTURA</a:t>
            </a:r>
          </a:p>
        </p:txBody>
      </p:sp>
      <p:pic>
        <p:nvPicPr>
          <p:cNvPr id="4" name="Gráfico 5">
            <a:extLst>
              <a:ext uri="{FF2B5EF4-FFF2-40B4-BE49-F238E27FC236}">
                <a16:creationId xmlns:a16="http://schemas.microsoft.com/office/drawing/2014/main" id="{A217951C-92F0-FB4E-8449-98AD5CA5BD7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503329" y="1148788"/>
            <a:ext cx="7195308" cy="253059"/>
          </a:xfrm>
          <a:prstGeom prst="rect">
            <a:avLst/>
          </a:prstGeom>
        </p:spPr>
      </p:pic>
      <p:graphicFrame>
        <p:nvGraphicFramePr>
          <p:cNvPr id="8" name="Marcador de contenido 7">
            <a:extLst>
              <a:ext uri="{FF2B5EF4-FFF2-40B4-BE49-F238E27FC236}">
                <a16:creationId xmlns:a16="http://schemas.microsoft.com/office/drawing/2014/main" id="{5CBD5F90-7191-BD58-002C-8661D2683087}"/>
              </a:ext>
            </a:extLst>
          </p:cNvPr>
          <p:cNvGraphicFramePr>
            <a:graphicFrameLocks noGrp="1"/>
          </p:cNvGraphicFramePr>
          <p:nvPr>
            <p:ph idx="1"/>
            <p:extLst>
              <p:ext uri="{D42A27DB-BD31-4B8C-83A1-F6EECF244321}">
                <p14:modId xmlns:p14="http://schemas.microsoft.com/office/powerpoint/2010/main" val="816683646"/>
              </p:ext>
            </p:extLst>
          </p:nvPr>
        </p:nvGraphicFramePr>
        <p:xfrm>
          <a:off x="467192" y="1255814"/>
          <a:ext cx="11257613" cy="56021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 name="Rectángulo 2">
            <a:extLst>
              <a:ext uri="{FF2B5EF4-FFF2-40B4-BE49-F238E27FC236}">
                <a16:creationId xmlns:a16="http://schemas.microsoft.com/office/drawing/2014/main" id="{CD0C4455-2B73-8C6F-1E4D-34D2220E76DB}"/>
              </a:ext>
            </a:extLst>
          </p:cNvPr>
          <p:cNvSpPr/>
          <p:nvPr/>
        </p:nvSpPr>
        <p:spPr>
          <a:xfrm>
            <a:off x="6938430" y="3101093"/>
            <a:ext cx="3292004" cy="408061"/>
          </a:xfrm>
          <a:prstGeom prst="rect">
            <a:avLst/>
          </a:prstGeom>
          <a:solidFill>
            <a:schemeClr val="bg2">
              <a:lumMod val="75000"/>
            </a:schemeClr>
          </a:solidFill>
          <a:ln w="34925">
            <a:solidFill>
              <a:schemeClr val="accent1">
                <a:shade val="15000"/>
                <a:alpha val="94000"/>
              </a:schemeClr>
            </a:solidFill>
          </a:ln>
          <a:effectLst>
            <a:innerShdw blurRad="63500" dist="128352" dir="18900000">
              <a:prstClr val="black">
                <a:alpha val="50000"/>
              </a:prstClr>
            </a:innerShdw>
          </a:effectLst>
          <a:scene3d>
            <a:camera prst="orthographicFront"/>
            <a:lightRig rig="threePt" dir="t"/>
          </a:scene3d>
          <a:sp3d prstMaterial="meta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a:solidFill>
                  <a:schemeClr val="tx1"/>
                </a:solidFill>
                <a:latin typeface="Verdana" panose="020B0604030504040204" pitchFamily="34" charset="0"/>
                <a:ea typeface="Verdana" panose="020B0604030504040204" pitchFamily="34" charset="0"/>
                <a:cs typeface="Verdana" panose="020B0604030504040204" pitchFamily="34" charset="0"/>
              </a:rPr>
              <a:t>Equipo Legal </a:t>
            </a:r>
            <a:endParaRPr lang="es-CO" sz="2400"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cxnSp>
        <p:nvCxnSpPr>
          <p:cNvPr id="6" name="Conector recto 5">
            <a:extLst>
              <a:ext uri="{FF2B5EF4-FFF2-40B4-BE49-F238E27FC236}">
                <a16:creationId xmlns:a16="http://schemas.microsoft.com/office/drawing/2014/main" id="{2EE3798A-8F4E-BCE3-882A-59B735CD8DF7}"/>
              </a:ext>
            </a:extLst>
          </p:cNvPr>
          <p:cNvCxnSpPr/>
          <p:nvPr/>
        </p:nvCxnSpPr>
        <p:spPr>
          <a:xfrm>
            <a:off x="6095998" y="3305124"/>
            <a:ext cx="842432"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9127547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sharpenSoften amount="-1000"/>
                    </a14:imgEffect>
                  </a14:imgLayer>
                </a14:imgProps>
              </a:ext>
            </a:extLst>
          </a:blip>
          <a:srcRect/>
          <a:stretch>
            <a:fillRect/>
          </a:stretch>
        </a:blipFill>
        <a:effectLst/>
      </p:bgPr>
    </p:bg>
    <p:spTree>
      <p:nvGrpSpPr>
        <p:cNvPr id="1" name="">
          <a:extLst>
            <a:ext uri="{FF2B5EF4-FFF2-40B4-BE49-F238E27FC236}">
              <a16:creationId xmlns:a16="http://schemas.microsoft.com/office/drawing/2014/main" id="{20C3EDB8-5FD2-7BC0-9A74-593F4F08B772}"/>
            </a:ext>
          </a:extLst>
        </p:cNvPr>
        <p:cNvGrpSpPr/>
        <p:nvPr/>
      </p:nvGrpSpPr>
      <p:grpSpPr>
        <a:xfrm>
          <a:off x="0" y="0"/>
          <a:ext cx="0" cy="0"/>
          <a:chOff x="0" y="0"/>
          <a:chExt cx="0" cy="0"/>
        </a:xfrm>
      </p:grpSpPr>
      <p:sp>
        <p:nvSpPr>
          <p:cNvPr id="15" name="CuadroTexto 14">
            <a:extLst>
              <a:ext uri="{FF2B5EF4-FFF2-40B4-BE49-F238E27FC236}">
                <a16:creationId xmlns:a16="http://schemas.microsoft.com/office/drawing/2014/main" id="{CBF4A45D-3623-CE28-6501-28E3464D491A}"/>
              </a:ext>
            </a:extLst>
          </p:cNvPr>
          <p:cNvSpPr txBox="1"/>
          <p:nvPr/>
        </p:nvSpPr>
        <p:spPr>
          <a:xfrm>
            <a:off x="925974" y="940353"/>
            <a:ext cx="3260169" cy="461665"/>
          </a:xfrm>
          <a:prstGeom prst="rect">
            <a:avLst/>
          </a:prstGeom>
          <a:noFill/>
        </p:spPr>
        <p:txBody>
          <a:bodyPr wrap="square" lIns="91440" tIns="45720" rIns="91440" bIns="45720" rtlCol="0" anchor="t">
            <a:spAutoFit/>
          </a:bodyPr>
          <a:lstStyle/>
          <a:p>
            <a:r>
              <a:rPr lang="en-US" sz="2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LIQUIDACION</a:t>
            </a:r>
            <a:endParaRPr lang="en-US" sz="24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ángulo 3">
            <a:extLst>
              <a:ext uri="{FF2B5EF4-FFF2-40B4-BE49-F238E27FC236}">
                <a16:creationId xmlns:a16="http://schemas.microsoft.com/office/drawing/2014/main" id="{B8C281E5-74EF-E14F-BE0F-4925B476AEE8}"/>
              </a:ext>
            </a:extLst>
          </p:cNvPr>
          <p:cNvSpPr/>
          <p:nvPr/>
        </p:nvSpPr>
        <p:spPr>
          <a:xfrm>
            <a:off x="740746" y="827605"/>
            <a:ext cx="11221405" cy="6072853"/>
          </a:xfrm>
          <a:prstGeom prst="rect">
            <a:avLst/>
          </a:prstGeom>
          <a:noFill/>
        </p:spPr>
        <p:txBody>
          <a:bodyPr/>
          <a:lstStyle/>
          <a:p>
            <a:endParaRPr lang="es-CO"/>
          </a:p>
        </p:txBody>
      </p:sp>
      <mc:AlternateContent xmlns:mc="http://schemas.openxmlformats.org/markup-compatibility/2006" xmlns:cx1="http://schemas.microsoft.com/office/drawing/2015/9/8/chartex">
        <mc:Choice Requires="cx1">
          <p:graphicFrame>
            <p:nvGraphicFramePr>
              <p:cNvPr id="5" name="Gráfico 4">
                <a:extLst>
                  <a:ext uri="{FF2B5EF4-FFF2-40B4-BE49-F238E27FC236}">
                    <a16:creationId xmlns:a16="http://schemas.microsoft.com/office/drawing/2014/main" id="{9485786F-80B1-034F-9C62-CEEBCAFC2C35}"/>
                  </a:ext>
                </a:extLst>
              </p:cNvPr>
              <p:cNvGraphicFramePr>
                <a:graphicFrameLocks/>
              </p:cNvGraphicFramePr>
              <p:nvPr>
                <p:extLst>
                  <p:ext uri="{D42A27DB-BD31-4B8C-83A1-F6EECF244321}">
                    <p14:modId xmlns:p14="http://schemas.microsoft.com/office/powerpoint/2010/main" val="562479850"/>
                  </p:ext>
                </p:extLst>
              </p:nvPr>
            </p:nvGraphicFramePr>
            <p:xfrm>
              <a:off x="925975" y="1840374"/>
              <a:ext cx="10359341" cy="4569017"/>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5" name="Gráfico 4">
                <a:extLst>
                  <a:ext uri="{FF2B5EF4-FFF2-40B4-BE49-F238E27FC236}">
                    <a16:creationId xmlns:a16="http://schemas.microsoft.com/office/drawing/2014/main" id="{9485786F-80B1-034F-9C62-CEEBCAFC2C35}"/>
                  </a:ext>
                </a:extLst>
              </p:cNvPr>
              <p:cNvPicPr>
                <a:picLocks noGrp="1" noRot="1" noChangeAspect="1" noMove="1" noResize="1" noEditPoints="1" noAdjustHandles="1" noChangeArrowheads="1" noChangeShapeType="1"/>
              </p:cNvPicPr>
              <p:nvPr/>
            </p:nvPicPr>
            <p:blipFill>
              <a:blip r:embed="rId5"/>
              <a:stretch>
                <a:fillRect/>
              </a:stretch>
            </p:blipFill>
            <p:spPr>
              <a:xfrm>
                <a:off x="925975" y="1840374"/>
                <a:ext cx="10359341" cy="4569017"/>
              </a:xfrm>
              <a:prstGeom prst="rect">
                <a:avLst/>
              </a:prstGeom>
            </p:spPr>
          </p:pic>
        </mc:Fallback>
      </mc:AlternateContent>
      <p:sp>
        <p:nvSpPr>
          <p:cNvPr id="11" name="CuadroTexto 10">
            <a:extLst>
              <a:ext uri="{FF2B5EF4-FFF2-40B4-BE49-F238E27FC236}">
                <a16:creationId xmlns:a16="http://schemas.microsoft.com/office/drawing/2014/main" id="{6B051D06-69D1-22A0-D8AE-6E744E1339B9}"/>
              </a:ext>
            </a:extLst>
          </p:cNvPr>
          <p:cNvSpPr txBox="1"/>
          <p:nvPr/>
        </p:nvSpPr>
        <p:spPr>
          <a:xfrm>
            <a:off x="8263701" y="963663"/>
            <a:ext cx="3698450" cy="954107"/>
          </a:xfrm>
          <a:prstGeom prst="rect">
            <a:avLst/>
          </a:prstGeom>
          <a:noFill/>
        </p:spPr>
        <p:txBody>
          <a:bodyPr wrap="square">
            <a:spAutoFit/>
          </a:bodyPr>
          <a:lstStyle/>
          <a:p>
            <a:pPr marL="285750" indent="-285750">
              <a:buFont typeface="Wingdings" pitchFamily="2" charset="2"/>
              <a:buChar char="Ø"/>
            </a:pPr>
            <a:r>
              <a:rPr lang="es-CO" sz="1400" b="1">
                <a:latin typeface="Verdana" panose="020B0604030504040204" pitchFamily="34" charset="0"/>
                <a:ea typeface="Verdana" panose="020B0604030504040204" pitchFamily="34" charset="0"/>
                <a:cs typeface="Verdana" panose="020B0604030504040204" pitchFamily="34" charset="0"/>
              </a:rPr>
              <a:t>CONTRATOS  75</a:t>
            </a:r>
          </a:p>
          <a:p>
            <a:pPr marL="285750" indent="-285750">
              <a:buFont typeface="Wingdings" pitchFamily="2" charset="2"/>
              <a:buChar char="Ø"/>
            </a:pPr>
            <a:r>
              <a:rPr lang="es-CO" sz="1400" b="1">
                <a:latin typeface="Verdana" panose="020B0604030504040204" pitchFamily="34" charset="0"/>
                <a:ea typeface="Verdana" panose="020B0604030504040204" pitchFamily="34" charset="0"/>
                <a:cs typeface="Verdana" panose="020B0604030504040204" pitchFamily="34" charset="0"/>
              </a:rPr>
              <a:t>PROYECTOS  320</a:t>
            </a:r>
          </a:p>
          <a:p>
            <a:pPr marL="285750" indent="-285750">
              <a:buFont typeface="Wingdings" pitchFamily="2" charset="2"/>
              <a:buChar char="Ø"/>
            </a:pPr>
            <a:r>
              <a:rPr lang="es-CO" sz="1400" b="1">
                <a:latin typeface="Verdana" panose="020B0604030504040204" pitchFamily="34" charset="0"/>
                <a:ea typeface="Verdana" panose="020B0604030504040204" pitchFamily="34" charset="0"/>
                <a:cs typeface="Verdana" panose="020B0604030504040204" pitchFamily="34" charset="0"/>
              </a:rPr>
              <a:t>Supervisión Contratos DEE 75</a:t>
            </a:r>
            <a:endParaRPr lang="es-CO" b="1">
              <a:latin typeface="Verdana" panose="020B0604030504040204" pitchFamily="34" charset="0"/>
              <a:ea typeface="Verdana" panose="020B0604030504040204" pitchFamily="34" charset="0"/>
              <a:cs typeface="Verdana" panose="020B0604030504040204" pitchFamily="34" charset="0"/>
            </a:endParaRPr>
          </a:p>
          <a:p>
            <a:pPr marL="285750" indent="-285750">
              <a:buFont typeface="Wingdings" pitchFamily="2" charset="2"/>
              <a:buChar char="Ø"/>
            </a:pPr>
            <a:endParaRPr lang="es-CO" sz="1400" b="1">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70646575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sharpenSoften amount="-1000"/>
                    </a14:imgEffect>
                  </a14:imgLayer>
                </a14:imgProps>
              </a:ext>
            </a:extLst>
          </a:blip>
          <a:srcRect/>
          <a:stretch>
            <a:fillRect/>
          </a:stretch>
        </a:blipFill>
        <a:effectLst/>
      </p:bgPr>
    </p:bg>
    <p:spTree>
      <p:nvGrpSpPr>
        <p:cNvPr id="1" name="">
          <a:extLst>
            <a:ext uri="{FF2B5EF4-FFF2-40B4-BE49-F238E27FC236}">
              <a16:creationId xmlns:a16="http://schemas.microsoft.com/office/drawing/2014/main" id="{38E61CE5-E4D8-62AD-45FE-615186510695}"/>
            </a:ext>
          </a:extLst>
        </p:cNvPr>
        <p:cNvGrpSpPr/>
        <p:nvPr/>
      </p:nvGrpSpPr>
      <p:grpSpPr>
        <a:xfrm>
          <a:off x="0" y="0"/>
          <a:ext cx="0" cy="0"/>
          <a:chOff x="0" y="0"/>
          <a:chExt cx="0" cy="0"/>
        </a:xfrm>
      </p:grpSpPr>
      <p:sp>
        <p:nvSpPr>
          <p:cNvPr id="15" name="CuadroTexto 14">
            <a:extLst>
              <a:ext uri="{FF2B5EF4-FFF2-40B4-BE49-F238E27FC236}">
                <a16:creationId xmlns:a16="http://schemas.microsoft.com/office/drawing/2014/main" id="{EF7BB1B8-717E-D798-EA04-676AA4F88526}"/>
              </a:ext>
            </a:extLst>
          </p:cNvPr>
          <p:cNvSpPr txBox="1"/>
          <p:nvPr/>
        </p:nvSpPr>
        <p:spPr>
          <a:xfrm>
            <a:off x="2107637" y="827605"/>
            <a:ext cx="7976726" cy="830997"/>
          </a:xfrm>
          <a:prstGeom prst="rect">
            <a:avLst/>
          </a:prstGeom>
          <a:noFill/>
        </p:spPr>
        <p:txBody>
          <a:bodyPr wrap="square" lIns="91440" tIns="45720" rIns="91440" bIns="45720" rtlCol="0" anchor="t">
            <a:spAutoFit/>
          </a:bodyPr>
          <a:lstStyle/>
          <a:p>
            <a:pPr algn="ctr"/>
            <a:r>
              <a:rPr lang="en-US" sz="2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CONTRATOS </a:t>
            </a:r>
          </a:p>
          <a:p>
            <a:pPr algn="ctr"/>
            <a:r>
              <a:rPr lang="en-US" sz="2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EN PROCESO SANCIONATORIO </a:t>
            </a:r>
            <a:endParaRPr lang="en-US" sz="24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4" name="Rectángulo 3">
            <a:extLst>
              <a:ext uri="{FF2B5EF4-FFF2-40B4-BE49-F238E27FC236}">
                <a16:creationId xmlns:a16="http://schemas.microsoft.com/office/drawing/2014/main" id="{A6742EC1-A765-283C-90E1-8B6DD0069B99}"/>
              </a:ext>
            </a:extLst>
          </p:cNvPr>
          <p:cNvSpPr/>
          <p:nvPr/>
        </p:nvSpPr>
        <p:spPr>
          <a:xfrm>
            <a:off x="740746" y="827605"/>
            <a:ext cx="11221405" cy="6072853"/>
          </a:xfrm>
          <a:prstGeom prst="rect">
            <a:avLst/>
          </a:prstGeom>
          <a:noFill/>
        </p:spPr>
        <p:txBody>
          <a:bodyPr/>
          <a:lstStyle/>
          <a:p>
            <a:endParaRPr lang="es-CO"/>
          </a:p>
        </p:txBody>
      </p:sp>
      <p:graphicFrame>
        <p:nvGraphicFramePr>
          <p:cNvPr id="6" name="Gráfico 5">
            <a:extLst>
              <a:ext uri="{FF2B5EF4-FFF2-40B4-BE49-F238E27FC236}">
                <a16:creationId xmlns:a16="http://schemas.microsoft.com/office/drawing/2014/main" id="{A9F03DDF-26D2-131D-A9B5-A3DF5EA137A0}"/>
              </a:ext>
            </a:extLst>
          </p:cNvPr>
          <p:cNvGraphicFramePr>
            <a:graphicFrameLocks/>
          </p:cNvGraphicFramePr>
          <p:nvPr>
            <p:extLst>
              <p:ext uri="{D42A27DB-BD31-4B8C-83A1-F6EECF244321}">
                <p14:modId xmlns:p14="http://schemas.microsoft.com/office/powerpoint/2010/main" val="2356354505"/>
              </p:ext>
            </p:extLst>
          </p:nvPr>
        </p:nvGraphicFramePr>
        <p:xfrm>
          <a:off x="2107638" y="2120900"/>
          <a:ext cx="7760262" cy="3796747"/>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5689538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extLst>
              <a:ext uri="{BEBA8EAE-BF5A-486C-A8C5-ECC9F3942E4B}">
                <a14:imgProps xmlns:a14="http://schemas.microsoft.com/office/drawing/2010/main">
                  <a14:imgLayer r:embed="rId3">
                    <a14:imgEffect>
                      <a14:sharpenSoften amount="-1000"/>
                    </a14:imgEffect>
                  </a14:imgLayer>
                </a14:imgProps>
              </a:ext>
            </a:extLst>
          </a:blip>
          <a:srcRect/>
          <a:stretch>
            <a:fillRect/>
          </a:stretch>
        </a:blipFill>
        <a:effectLst/>
      </p:bgPr>
    </p:bg>
    <p:spTree>
      <p:nvGrpSpPr>
        <p:cNvPr id="1" name="">
          <a:extLst>
            <a:ext uri="{FF2B5EF4-FFF2-40B4-BE49-F238E27FC236}">
              <a16:creationId xmlns:a16="http://schemas.microsoft.com/office/drawing/2014/main" id="{D6CF9E8B-0E6D-7E81-D926-97F11093F5E1}"/>
            </a:ext>
          </a:extLst>
        </p:cNvPr>
        <p:cNvGrpSpPr/>
        <p:nvPr/>
      </p:nvGrpSpPr>
      <p:grpSpPr>
        <a:xfrm>
          <a:off x="0" y="0"/>
          <a:ext cx="0" cy="0"/>
          <a:chOff x="0" y="0"/>
          <a:chExt cx="0" cy="0"/>
        </a:xfrm>
      </p:grpSpPr>
      <p:sp>
        <p:nvSpPr>
          <p:cNvPr id="15" name="CuadroTexto 14">
            <a:extLst>
              <a:ext uri="{FF2B5EF4-FFF2-40B4-BE49-F238E27FC236}">
                <a16:creationId xmlns:a16="http://schemas.microsoft.com/office/drawing/2014/main" id="{0AD044DE-9FBF-F442-6796-D50EC6400BE1}"/>
              </a:ext>
            </a:extLst>
          </p:cNvPr>
          <p:cNvSpPr txBox="1"/>
          <p:nvPr/>
        </p:nvSpPr>
        <p:spPr>
          <a:xfrm>
            <a:off x="1229389" y="827605"/>
            <a:ext cx="5122059" cy="461665"/>
          </a:xfrm>
          <a:prstGeom prst="rect">
            <a:avLst/>
          </a:prstGeom>
          <a:noFill/>
        </p:spPr>
        <p:txBody>
          <a:bodyPr wrap="square" lIns="91440" tIns="45720" rIns="91440" bIns="45720" rtlCol="0" anchor="t">
            <a:spAutoFit/>
          </a:bodyPr>
          <a:lstStyle/>
          <a:p>
            <a:r>
              <a:rPr lang="en-US" sz="2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A O M</a:t>
            </a:r>
          </a:p>
        </p:txBody>
      </p:sp>
      <p:sp>
        <p:nvSpPr>
          <p:cNvPr id="4" name="Rectángulo 3">
            <a:extLst>
              <a:ext uri="{FF2B5EF4-FFF2-40B4-BE49-F238E27FC236}">
                <a16:creationId xmlns:a16="http://schemas.microsoft.com/office/drawing/2014/main" id="{A2DEB321-DB75-82E5-4F2E-9254CDF9E19B}"/>
              </a:ext>
            </a:extLst>
          </p:cNvPr>
          <p:cNvSpPr/>
          <p:nvPr/>
        </p:nvSpPr>
        <p:spPr>
          <a:xfrm>
            <a:off x="740746" y="827605"/>
            <a:ext cx="11221405" cy="6072853"/>
          </a:xfrm>
          <a:prstGeom prst="rect">
            <a:avLst/>
          </a:prstGeom>
          <a:noFill/>
        </p:spPr>
        <p:txBody>
          <a:bodyPr/>
          <a:lstStyle/>
          <a:p>
            <a:endParaRPr lang="es-CO"/>
          </a:p>
        </p:txBody>
      </p:sp>
      <p:sp>
        <p:nvSpPr>
          <p:cNvPr id="11" name="CuadroTexto 10">
            <a:extLst>
              <a:ext uri="{FF2B5EF4-FFF2-40B4-BE49-F238E27FC236}">
                <a16:creationId xmlns:a16="http://schemas.microsoft.com/office/drawing/2014/main" id="{FAC40FAF-BD95-5184-D0A4-65AFBE38FD15}"/>
              </a:ext>
            </a:extLst>
          </p:cNvPr>
          <p:cNvSpPr txBox="1"/>
          <p:nvPr/>
        </p:nvSpPr>
        <p:spPr>
          <a:xfrm>
            <a:off x="7688095" y="827605"/>
            <a:ext cx="4046706" cy="1169551"/>
          </a:xfrm>
          <a:prstGeom prst="rect">
            <a:avLst/>
          </a:prstGeom>
          <a:noFill/>
        </p:spPr>
        <p:txBody>
          <a:bodyPr wrap="square">
            <a:spAutoFit/>
          </a:bodyPr>
          <a:lstStyle/>
          <a:p>
            <a:pPr marL="285750" indent="-285750">
              <a:buFont typeface="Wingdings" pitchFamily="2" charset="2"/>
              <a:buChar char="Ø"/>
            </a:pPr>
            <a:r>
              <a:rPr lang="es-CO" sz="1400" b="1">
                <a:latin typeface="Verdana" panose="020B0604030504040204" pitchFamily="34" charset="0"/>
                <a:ea typeface="Verdana" panose="020B0604030504040204" pitchFamily="34" charset="0"/>
                <a:cs typeface="Verdana" panose="020B0604030504040204" pitchFamily="34" charset="0"/>
              </a:rPr>
              <a:t>CONTRATOS  415</a:t>
            </a:r>
          </a:p>
          <a:p>
            <a:pPr marL="285750" indent="-285750">
              <a:buFont typeface="Wingdings" pitchFamily="2" charset="2"/>
              <a:buChar char="Ø"/>
            </a:pPr>
            <a:r>
              <a:rPr lang="es-CO" sz="1400" b="1">
                <a:latin typeface="Verdana" panose="020B0604030504040204" pitchFamily="34" charset="0"/>
                <a:ea typeface="Verdana" panose="020B0604030504040204" pitchFamily="34" charset="0"/>
                <a:cs typeface="Verdana" panose="020B0604030504040204" pitchFamily="34" charset="0"/>
              </a:rPr>
              <a:t>PROYECTOS  1963</a:t>
            </a:r>
          </a:p>
          <a:p>
            <a:pPr marL="285750" indent="-285750">
              <a:buFont typeface="Wingdings" pitchFamily="2" charset="2"/>
              <a:buChar char="Ø"/>
            </a:pPr>
            <a:r>
              <a:rPr lang="es-CO" sz="1400" b="1">
                <a:latin typeface="Verdana" panose="020B0604030504040204" pitchFamily="34" charset="0"/>
                <a:ea typeface="Verdana" panose="020B0604030504040204" pitchFamily="34" charset="0"/>
                <a:cs typeface="Verdana" panose="020B0604030504040204" pitchFamily="34" charset="0"/>
              </a:rPr>
              <a:t>Supervisión Contratos DEE 362</a:t>
            </a:r>
          </a:p>
          <a:p>
            <a:pPr marL="285750" indent="-285750">
              <a:buFont typeface="Wingdings" pitchFamily="2" charset="2"/>
              <a:buChar char="Ø"/>
            </a:pPr>
            <a:endParaRPr lang="es-CO" sz="1400" b="1">
              <a:latin typeface="Verdana" panose="020B0604030504040204" pitchFamily="34" charset="0"/>
              <a:ea typeface="Verdana" panose="020B0604030504040204" pitchFamily="34" charset="0"/>
              <a:cs typeface="Verdana" panose="020B0604030504040204" pitchFamily="34" charset="0"/>
            </a:endParaRPr>
          </a:p>
          <a:p>
            <a:pPr marL="285750" indent="-285750">
              <a:buFont typeface="Wingdings" pitchFamily="2" charset="2"/>
              <a:buChar char="Ø"/>
            </a:pPr>
            <a:endParaRPr lang="es-CO" sz="1400" b="1">
              <a:latin typeface="Verdana" panose="020B0604030504040204" pitchFamily="34" charset="0"/>
              <a:ea typeface="Verdana" panose="020B0604030504040204" pitchFamily="34" charset="0"/>
              <a:cs typeface="Verdana" panose="020B0604030504040204" pitchFamily="34" charset="0"/>
            </a:endParaRPr>
          </a:p>
        </p:txBody>
      </p:sp>
      <mc:AlternateContent xmlns:mc="http://schemas.openxmlformats.org/markup-compatibility/2006" xmlns:cx1="http://schemas.microsoft.com/office/drawing/2015/9/8/chartex">
        <mc:Choice Requires="cx1">
          <p:graphicFrame>
            <p:nvGraphicFramePr>
              <p:cNvPr id="2" name="Gráfico 1">
                <a:extLst>
                  <a:ext uri="{FF2B5EF4-FFF2-40B4-BE49-F238E27FC236}">
                    <a16:creationId xmlns:a16="http://schemas.microsoft.com/office/drawing/2014/main" id="{6533C18D-2848-DE95-7D50-397BC310CFFE}"/>
                  </a:ext>
                </a:extLst>
              </p:cNvPr>
              <p:cNvGraphicFramePr/>
              <p:nvPr>
                <p:extLst>
                  <p:ext uri="{D42A27DB-BD31-4B8C-83A1-F6EECF244321}">
                    <p14:modId xmlns:p14="http://schemas.microsoft.com/office/powerpoint/2010/main" val="2676602269"/>
                  </p:ext>
                </p:extLst>
              </p:nvPr>
            </p:nvGraphicFramePr>
            <p:xfrm>
              <a:off x="1655379" y="1895057"/>
              <a:ext cx="8529146" cy="4312703"/>
            </p:xfrm>
            <a:graphic>
              <a:graphicData uri="http://schemas.microsoft.com/office/drawing/2014/chartex">
                <cx:chart xmlns:cx="http://schemas.microsoft.com/office/drawing/2014/chartex" xmlns:r="http://schemas.openxmlformats.org/officeDocument/2006/relationships" r:id="rId4"/>
              </a:graphicData>
            </a:graphic>
          </p:graphicFrame>
        </mc:Choice>
        <mc:Fallback xmlns="">
          <p:pic>
            <p:nvPicPr>
              <p:cNvPr id="2" name="Gráfico 1">
                <a:extLst>
                  <a:ext uri="{FF2B5EF4-FFF2-40B4-BE49-F238E27FC236}">
                    <a16:creationId xmlns:a16="http://schemas.microsoft.com/office/drawing/2014/main" id="{6533C18D-2848-DE95-7D50-397BC310CFFE}"/>
                  </a:ext>
                </a:extLst>
              </p:cNvPr>
              <p:cNvPicPr>
                <a:picLocks noGrp="1" noRot="1" noChangeAspect="1" noMove="1" noResize="1" noEditPoints="1" noAdjustHandles="1" noChangeArrowheads="1" noChangeShapeType="1"/>
              </p:cNvPicPr>
              <p:nvPr/>
            </p:nvPicPr>
            <p:blipFill>
              <a:blip r:embed="rId5"/>
              <a:stretch>
                <a:fillRect/>
              </a:stretch>
            </p:blipFill>
            <p:spPr>
              <a:xfrm>
                <a:off x="1655379" y="1895057"/>
                <a:ext cx="8529146" cy="4312703"/>
              </a:xfrm>
              <a:prstGeom prst="rect">
                <a:avLst/>
              </a:prstGeom>
            </p:spPr>
          </p:pic>
        </mc:Fallback>
      </mc:AlternateContent>
    </p:spTree>
    <p:extLst>
      <p:ext uri="{BB962C8B-B14F-4D97-AF65-F5344CB8AC3E}">
        <p14:creationId xmlns:p14="http://schemas.microsoft.com/office/powerpoint/2010/main" val="11579848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DBA9678F-D9AE-C7D5-06CC-38C0109DC55D}"/>
            </a:ext>
          </a:extLst>
        </p:cNvPr>
        <p:cNvGrpSpPr/>
        <p:nvPr/>
      </p:nvGrpSpPr>
      <p:grpSpPr>
        <a:xfrm>
          <a:off x="0" y="0"/>
          <a:ext cx="0" cy="0"/>
          <a:chOff x="0" y="0"/>
          <a:chExt cx="0" cy="0"/>
        </a:xfrm>
      </p:grpSpPr>
      <p:graphicFrame>
        <p:nvGraphicFramePr>
          <p:cNvPr id="26" name="Tabla 25">
            <a:extLst>
              <a:ext uri="{FF2B5EF4-FFF2-40B4-BE49-F238E27FC236}">
                <a16:creationId xmlns:a16="http://schemas.microsoft.com/office/drawing/2014/main" id="{A5F39898-2949-AB7D-2FCE-1F6773ED1E0A}"/>
              </a:ext>
            </a:extLst>
          </p:cNvPr>
          <p:cNvGraphicFramePr>
            <a:graphicFrameLocks noGrp="1"/>
          </p:cNvGraphicFramePr>
          <p:nvPr>
            <p:extLst>
              <p:ext uri="{D42A27DB-BD31-4B8C-83A1-F6EECF244321}">
                <p14:modId xmlns:p14="http://schemas.microsoft.com/office/powerpoint/2010/main" val="625045620"/>
              </p:ext>
            </p:extLst>
          </p:nvPr>
        </p:nvGraphicFramePr>
        <p:xfrm>
          <a:off x="913949" y="1195540"/>
          <a:ext cx="10364097" cy="5141822"/>
        </p:xfrm>
        <a:graphic>
          <a:graphicData uri="http://schemas.openxmlformats.org/drawingml/2006/table">
            <a:tbl>
              <a:tblPr firstRow="1" bandRow="1">
                <a:tableStyleId>{2D5ABB26-0587-4C30-8999-92F81FD0307C}</a:tableStyleId>
              </a:tblPr>
              <a:tblGrid>
                <a:gridCol w="263900">
                  <a:extLst>
                    <a:ext uri="{9D8B030D-6E8A-4147-A177-3AD203B41FA5}">
                      <a16:colId xmlns:a16="http://schemas.microsoft.com/office/drawing/2014/main" val="907718151"/>
                    </a:ext>
                  </a:extLst>
                </a:gridCol>
                <a:gridCol w="1063775">
                  <a:extLst>
                    <a:ext uri="{9D8B030D-6E8A-4147-A177-3AD203B41FA5}">
                      <a16:colId xmlns:a16="http://schemas.microsoft.com/office/drawing/2014/main" val="3422993020"/>
                    </a:ext>
                  </a:extLst>
                </a:gridCol>
                <a:gridCol w="1645920">
                  <a:extLst>
                    <a:ext uri="{9D8B030D-6E8A-4147-A177-3AD203B41FA5}">
                      <a16:colId xmlns:a16="http://schemas.microsoft.com/office/drawing/2014/main" val="701439737"/>
                    </a:ext>
                  </a:extLst>
                </a:gridCol>
                <a:gridCol w="1301675">
                  <a:extLst>
                    <a:ext uri="{9D8B030D-6E8A-4147-A177-3AD203B41FA5}">
                      <a16:colId xmlns:a16="http://schemas.microsoft.com/office/drawing/2014/main" val="3181241143"/>
                    </a:ext>
                  </a:extLst>
                </a:gridCol>
                <a:gridCol w="1721224">
                  <a:extLst>
                    <a:ext uri="{9D8B030D-6E8A-4147-A177-3AD203B41FA5}">
                      <a16:colId xmlns:a16="http://schemas.microsoft.com/office/drawing/2014/main" val="2427954475"/>
                    </a:ext>
                  </a:extLst>
                </a:gridCol>
                <a:gridCol w="519057">
                  <a:extLst>
                    <a:ext uri="{9D8B030D-6E8A-4147-A177-3AD203B41FA5}">
                      <a16:colId xmlns:a16="http://schemas.microsoft.com/office/drawing/2014/main" val="3988312542"/>
                    </a:ext>
                  </a:extLst>
                </a:gridCol>
                <a:gridCol w="863600">
                  <a:extLst>
                    <a:ext uri="{9D8B030D-6E8A-4147-A177-3AD203B41FA5}">
                      <a16:colId xmlns:a16="http://schemas.microsoft.com/office/drawing/2014/main" val="2311931093"/>
                    </a:ext>
                  </a:extLst>
                </a:gridCol>
                <a:gridCol w="957709">
                  <a:extLst>
                    <a:ext uri="{9D8B030D-6E8A-4147-A177-3AD203B41FA5}">
                      <a16:colId xmlns:a16="http://schemas.microsoft.com/office/drawing/2014/main" val="3834007707"/>
                    </a:ext>
                  </a:extLst>
                </a:gridCol>
                <a:gridCol w="1307508">
                  <a:extLst>
                    <a:ext uri="{9D8B030D-6E8A-4147-A177-3AD203B41FA5}">
                      <a16:colId xmlns:a16="http://schemas.microsoft.com/office/drawing/2014/main" val="614062707"/>
                    </a:ext>
                  </a:extLst>
                </a:gridCol>
                <a:gridCol w="719729">
                  <a:extLst>
                    <a:ext uri="{9D8B030D-6E8A-4147-A177-3AD203B41FA5}">
                      <a16:colId xmlns:a16="http://schemas.microsoft.com/office/drawing/2014/main" val="1719216908"/>
                    </a:ext>
                  </a:extLst>
                </a:gridCol>
              </a:tblGrid>
              <a:tr h="443103">
                <a:tc>
                  <a:txBody>
                    <a:bodyPr/>
                    <a:lstStyle/>
                    <a:p>
                      <a:pPr marL="0" marR="45720" algn="ctr">
                        <a:spcBef>
                          <a:spcPts val="135"/>
                        </a:spcBef>
                        <a:buNone/>
                      </a:pPr>
                      <a:r>
                        <a:rPr lang="es-CO" sz="1050" b="1" spc="-25" err="1">
                          <a:solidFill>
                            <a:schemeClr val="tx1"/>
                          </a:solidFill>
                          <a:effectLst/>
                          <a:latin typeface="Verdana" panose="020B0604030504040204" pitchFamily="34" charset="0"/>
                          <a:ea typeface="Verdana" panose="020B0604030504040204" pitchFamily="34" charset="0"/>
                          <a:cs typeface="Verdana" panose="020B0604030504040204" pitchFamily="34" charset="0"/>
                        </a:rPr>
                        <a:t>N°</a:t>
                      </a:r>
                      <a:endPar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marL="9144" algn="ctr">
                        <a:spcBef>
                          <a:spcPts val="135"/>
                        </a:spcBef>
                        <a:buNone/>
                      </a:pPr>
                      <a:r>
                        <a:rPr lang="es-CO" sz="1050" b="1" spc="-10">
                          <a:solidFill>
                            <a:schemeClr val="tx1"/>
                          </a:solidFill>
                          <a:effectLst/>
                          <a:latin typeface="Verdana" panose="020B0604030504040204" pitchFamily="34" charset="0"/>
                          <a:ea typeface="Verdana" panose="020B0604030504040204" pitchFamily="34" charset="0"/>
                          <a:cs typeface="Verdana" panose="020B0604030504040204" pitchFamily="34" charset="0"/>
                        </a:rPr>
                        <a:t>CONTRATO</a:t>
                      </a:r>
                      <a:endPar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marL="9144" algn="ctr">
                        <a:spcBef>
                          <a:spcPts val="135"/>
                        </a:spcBef>
                        <a:buNone/>
                      </a:pPr>
                      <a:r>
                        <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rPr>
                        <a:t>CONTRATISTA</a:t>
                      </a:r>
                    </a:p>
                  </a:txBody>
                  <a:tcPr marL="0" marR="0" marT="0" marB="0" anchor="ctr"/>
                </a:tc>
                <a:tc>
                  <a:txBody>
                    <a:bodyPr/>
                    <a:lstStyle/>
                    <a:p>
                      <a:pPr marL="138113" indent="0" algn="ctr">
                        <a:spcBef>
                          <a:spcPts val="135"/>
                        </a:spcBef>
                        <a:buNone/>
                        <a:tabLst/>
                      </a:pPr>
                      <a:r>
                        <a:rPr lang="es-CO" sz="1050" b="1" spc="-10">
                          <a:solidFill>
                            <a:schemeClr val="tx1"/>
                          </a:solidFill>
                          <a:effectLst/>
                          <a:latin typeface="Verdana" panose="020B0604030504040204" pitchFamily="34" charset="0"/>
                          <a:ea typeface="Verdana" panose="020B0604030504040204" pitchFamily="34" charset="0"/>
                          <a:cs typeface="Verdana" panose="020B0604030504040204" pitchFamily="34" charset="0"/>
                        </a:rPr>
                        <a:t>MUNICIPIO</a:t>
                      </a:r>
                      <a:endPar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marL="0" marR="9144" algn="ctr">
                        <a:spcBef>
                          <a:spcPts val="135"/>
                        </a:spcBef>
                        <a:buNone/>
                      </a:pPr>
                      <a:r>
                        <a:rPr lang="es-CO" sz="1050" b="1" spc="-10">
                          <a:solidFill>
                            <a:schemeClr val="tx1"/>
                          </a:solidFill>
                          <a:effectLst/>
                          <a:latin typeface="Verdana" panose="020B0604030504040204" pitchFamily="34" charset="0"/>
                          <a:ea typeface="Verdana" panose="020B0604030504040204" pitchFamily="34" charset="0"/>
                          <a:cs typeface="Verdana" panose="020B0604030504040204" pitchFamily="34" charset="0"/>
                        </a:rPr>
                        <a:t>VALOR</a:t>
                      </a:r>
                      <a:endPar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marL="0" algn="ctr">
                        <a:spcBef>
                          <a:spcPts val="135"/>
                        </a:spcBef>
                        <a:buNone/>
                      </a:pPr>
                      <a:r>
                        <a:rPr lang="es-CO" sz="1050" b="1" spc="-30" err="1">
                          <a:solidFill>
                            <a:schemeClr val="tx1"/>
                          </a:solidFill>
                          <a:effectLst/>
                          <a:latin typeface="Verdana" panose="020B0604030504040204" pitchFamily="34" charset="0"/>
                          <a:ea typeface="Verdana" panose="020B0604030504040204" pitchFamily="34" charset="0"/>
                          <a:cs typeface="Verdana" panose="020B0604030504040204" pitchFamily="34" charset="0"/>
                        </a:rPr>
                        <a:t>N°</a:t>
                      </a:r>
                      <a:r>
                        <a:rPr lang="es-CO" sz="1050" b="1" spc="-7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s-CO" sz="1050" b="1" spc="-25">
                          <a:solidFill>
                            <a:schemeClr val="tx1"/>
                          </a:solidFill>
                          <a:effectLst/>
                          <a:latin typeface="Verdana" panose="020B0604030504040204" pitchFamily="34" charset="0"/>
                          <a:ea typeface="Verdana" panose="020B0604030504040204" pitchFamily="34" charset="0"/>
                          <a:cs typeface="Verdana" panose="020B0604030504040204" pitchFamily="34" charset="0"/>
                        </a:rPr>
                        <a:t>CE</a:t>
                      </a:r>
                      <a:endPar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marL="0" algn="ctr">
                        <a:spcBef>
                          <a:spcPts val="135"/>
                        </a:spcBef>
                        <a:buNone/>
                      </a:pPr>
                      <a:r>
                        <a:rPr lang="es-CO" sz="1050" b="1" spc="-10">
                          <a:solidFill>
                            <a:schemeClr val="tx1"/>
                          </a:solidFill>
                          <a:effectLst/>
                          <a:latin typeface="Verdana" panose="020B0604030504040204" pitchFamily="34" charset="0"/>
                          <a:ea typeface="Verdana" panose="020B0604030504040204" pitchFamily="34" charset="0"/>
                          <a:cs typeface="Verdana" panose="020B0604030504040204" pitchFamily="34" charset="0"/>
                        </a:rPr>
                        <a:t>USUARIOS</a:t>
                      </a:r>
                      <a:endPar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marL="9144" algn="ctr">
                        <a:spcBef>
                          <a:spcPts val="135"/>
                        </a:spcBef>
                        <a:buNone/>
                      </a:pPr>
                      <a:r>
                        <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rPr>
                        <a:t>Potencia</a:t>
                      </a:r>
                    </a:p>
                    <a:p>
                      <a:pPr marL="9144" algn="ctr">
                        <a:spcBef>
                          <a:spcPts val="135"/>
                        </a:spcBef>
                        <a:buNone/>
                      </a:pPr>
                      <a:r>
                        <a:rPr lang="es-CO" sz="1050" b="1" spc="40">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s-CO" sz="1050" b="1" spc="-1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r>
                        <a:rPr lang="es-CO" sz="1050" b="1" spc="-10" err="1">
                          <a:solidFill>
                            <a:schemeClr val="tx1"/>
                          </a:solidFill>
                          <a:effectLst/>
                          <a:latin typeface="Verdana" panose="020B0604030504040204" pitchFamily="34" charset="0"/>
                          <a:ea typeface="Verdana" panose="020B0604030504040204" pitchFamily="34" charset="0"/>
                          <a:cs typeface="Verdana" panose="020B0604030504040204" pitchFamily="34" charset="0"/>
                        </a:rPr>
                        <a:t>mWp</a:t>
                      </a:r>
                      <a:r>
                        <a:rPr lang="es-CO" sz="1050" b="1" spc="-10">
                          <a:solidFill>
                            <a:schemeClr val="tx1"/>
                          </a:solidFill>
                          <a:effectLst/>
                          <a:latin typeface="Verdana" panose="020B0604030504040204" pitchFamily="34" charset="0"/>
                          <a:ea typeface="Verdana" panose="020B0604030504040204" pitchFamily="34" charset="0"/>
                          <a:cs typeface="Verdana" panose="020B0604030504040204" pitchFamily="34" charset="0"/>
                        </a:rPr>
                        <a:t>)</a:t>
                      </a:r>
                      <a:endPar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marL="0" algn="ctr">
                        <a:spcBef>
                          <a:spcPts val="135"/>
                        </a:spcBef>
                        <a:buNone/>
                      </a:pPr>
                      <a:r>
                        <a:rPr lang="es-CO" sz="1050" b="1" spc="-30">
                          <a:solidFill>
                            <a:schemeClr val="tx1"/>
                          </a:solidFill>
                          <a:effectLst/>
                          <a:latin typeface="Verdana" panose="020B0604030504040204" pitchFamily="34" charset="0"/>
                          <a:ea typeface="Verdana" panose="020B0604030504040204" pitchFamily="34" charset="0"/>
                          <a:cs typeface="Verdana" panose="020B0604030504040204" pitchFamily="34" charset="0"/>
                        </a:rPr>
                        <a:t>TIPO</a:t>
                      </a:r>
                      <a:r>
                        <a:rPr lang="es-CO" sz="1050" b="1" spc="-55">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r>
                        <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rPr>
                        <a:t>DE</a:t>
                      </a:r>
                      <a:r>
                        <a:rPr lang="es-CO" sz="1050" b="1" spc="-55">
                          <a:solidFill>
                            <a:schemeClr val="tx1"/>
                          </a:solidFill>
                          <a:effectLst/>
                          <a:latin typeface="Verdana" panose="020B0604030504040204" pitchFamily="34" charset="0"/>
                          <a:ea typeface="Verdana" panose="020B0604030504040204" pitchFamily="34" charset="0"/>
                          <a:cs typeface="Verdana" panose="020B0604030504040204" pitchFamily="34" charset="0"/>
                        </a:rPr>
                        <a:t> </a:t>
                      </a:r>
                    </a:p>
                    <a:p>
                      <a:pPr marL="0" algn="ctr">
                        <a:spcBef>
                          <a:spcPts val="135"/>
                        </a:spcBef>
                        <a:buNone/>
                      </a:pPr>
                      <a:r>
                        <a:rPr lang="es-CO" sz="1050" b="1" spc="-10">
                          <a:solidFill>
                            <a:schemeClr val="tx1"/>
                          </a:solidFill>
                          <a:effectLst/>
                          <a:latin typeface="Verdana" panose="020B0604030504040204" pitchFamily="34" charset="0"/>
                          <a:ea typeface="Verdana" panose="020B0604030504040204" pitchFamily="34" charset="0"/>
                          <a:cs typeface="Verdana" panose="020B0604030504040204" pitchFamily="34" charset="0"/>
                        </a:rPr>
                        <a:t>PROYECTO</a:t>
                      </a:r>
                      <a:endPar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marL="9144" algn="ctr">
                        <a:spcBef>
                          <a:spcPts val="135"/>
                        </a:spcBef>
                        <a:buNone/>
                      </a:pPr>
                      <a:r>
                        <a:rPr lang="es-CO" sz="1050" b="1" spc="-20">
                          <a:solidFill>
                            <a:schemeClr val="tx1"/>
                          </a:solidFill>
                          <a:effectLst/>
                          <a:latin typeface="Verdana" panose="020B0604030504040204" pitchFamily="34" charset="0"/>
                          <a:ea typeface="Verdana" panose="020B0604030504040204" pitchFamily="34" charset="0"/>
                          <a:cs typeface="Verdana" panose="020B0604030504040204" pitchFamily="34" charset="0"/>
                        </a:rPr>
                        <a:t>AVANCE</a:t>
                      </a:r>
                      <a:endParaRPr lang="es-CO" sz="1050" b="1">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926104217"/>
                  </a:ext>
                </a:extLst>
              </a:tr>
              <a:tr h="230430">
                <a:tc>
                  <a:txBody>
                    <a:bodyPr/>
                    <a:lstStyle/>
                    <a:p>
                      <a:pPr marL="0" marR="27432" algn="r">
                        <a:spcBef>
                          <a:spcPts val="60"/>
                        </a:spcBef>
                        <a:buNone/>
                      </a:pPr>
                      <a:r>
                        <a:rPr lang="es-CO" sz="1100" spc="-50">
                          <a:solidFill>
                            <a:srgbClr val="000000"/>
                          </a:solidFill>
                          <a:effectLst/>
                        </a:rPr>
                        <a:t>1</a:t>
                      </a:r>
                      <a:endParaRPr lang="es-CO">
                        <a:effectLst/>
                      </a:endParaRPr>
                    </a:p>
                  </a:txBody>
                  <a:tcPr marL="0" marR="0" marT="0" marB="0" anchor="ctr"/>
                </a:tc>
                <a:tc>
                  <a:txBody>
                    <a:bodyPr/>
                    <a:lstStyle/>
                    <a:p>
                      <a:pPr marL="9144" algn="ctr">
                        <a:spcBef>
                          <a:spcPts val="135"/>
                        </a:spcBef>
                        <a:buNone/>
                      </a:pPr>
                      <a:r>
                        <a:rPr lang="es-CO">
                          <a:effectLst/>
                        </a:rPr>
                        <a:t>052-2010</a:t>
                      </a:r>
                    </a:p>
                  </a:txBody>
                  <a:tcPr marL="0" marR="0" marT="0" marB="0" anchor="ctr"/>
                </a:tc>
                <a:tc>
                  <a:txBody>
                    <a:bodyPr/>
                    <a:lstStyle/>
                    <a:p>
                      <a:pPr marL="9144" algn="ctr">
                        <a:spcBef>
                          <a:spcPts val="135"/>
                        </a:spcBef>
                        <a:buNone/>
                      </a:pPr>
                      <a:r>
                        <a:rPr lang="es-CO">
                          <a:effectLst/>
                        </a:rPr>
                        <a:t>ENAM</a:t>
                      </a:r>
                    </a:p>
                  </a:txBody>
                  <a:tcPr marL="0" marR="0" marT="0" marB="0" anchor="ctr"/>
                </a:tc>
                <a:tc>
                  <a:txBody>
                    <a:bodyPr/>
                    <a:lstStyle/>
                    <a:p>
                      <a:pPr marL="52388" indent="0" algn="ctr">
                        <a:spcBef>
                          <a:spcPts val="135"/>
                        </a:spcBef>
                        <a:buNone/>
                        <a:tabLst/>
                      </a:pPr>
                      <a:r>
                        <a:rPr lang="es-CO" sz="950" spc="-10">
                          <a:solidFill>
                            <a:srgbClr val="000000"/>
                          </a:solidFill>
                          <a:effectLst/>
                        </a:rPr>
                        <a:t>AMAZONAS</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53.908.378.733,00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47</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2800</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2,35</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CENTRALIZADO</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0%</a:t>
                      </a:r>
                      <a:endParaRPr lang="es-CO">
                        <a:effectLst/>
                      </a:endParaRPr>
                    </a:p>
                  </a:txBody>
                  <a:tcPr marL="0" marR="0" marT="0" marB="0" anchor="ctr"/>
                </a:tc>
                <a:extLst>
                  <a:ext uri="{0D108BD9-81ED-4DB2-BD59-A6C34878D82A}">
                    <a16:rowId xmlns:a16="http://schemas.microsoft.com/office/drawing/2014/main" val="2772564832"/>
                  </a:ext>
                </a:extLst>
              </a:tr>
              <a:tr h="230430">
                <a:tc>
                  <a:txBody>
                    <a:bodyPr/>
                    <a:lstStyle/>
                    <a:p>
                      <a:pPr marL="0" marR="27432" algn="r">
                        <a:spcBef>
                          <a:spcPts val="60"/>
                        </a:spcBef>
                        <a:buNone/>
                      </a:pPr>
                      <a:r>
                        <a:rPr lang="es-CO" sz="1100" spc="-50">
                          <a:solidFill>
                            <a:srgbClr val="000000"/>
                          </a:solidFill>
                          <a:effectLst/>
                        </a:rPr>
                        <a:t>2</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GGC-2054</a:t>
                      </a:r>
                      <a:endParaRPr lang="es-CO">
                        <a:effectLst/>
                      </a:endParaRPr>
                    </a:p>
                  </a:txBody>
                  <a:tcPr marL="0" marR="0" marT="0" marB="0" anchor="ctr"/>
                </a:tc>
                <a:tc>
                  <a:txBody>
                    <a:bodyPr/>
                    <a:lstStyle/>
                    <a:p>
                      <a:pPr marL="9144" algn="ctr">
                        <a:spcBef>
                          <a:spcPts val="135"/>
                        </a:spcBef>
                        <a:buNone/>
                      </a:pPr>
                      <a:r>
                        <a:rPr lang="es-CO">
                          <a:effectLst/>
                        </a:rPr>
                        <a:t>GENSA</a:t>
                      </a:r>
                    </a:p>
                  </a:txBody>
                  <a:tcPr marL="0" marR="0" marT="0" marB="0" anchor="ctr"/>
                </a:tc>
                <a:tc>
                  <a:txBody>
                    <a:bodyPr/>
                    <a:lstStyle/>
                    <a:p>
                      <a:pPr marL="52388" indent="-7938" algn="ctr">
                        <a:spcBef>
                          <a:spcPts val="135"/>
                        </a:spcBef>
                        <a:buNone/>
                        <a:tabLst/>
                      </a:pPr>
                      <a:r>
                        <a:rPr lang="es-CO" sz="950">
                          <a:solidFill>
                            <a:srgbClr val="000000"/>
                          </a:solidFill>
                          <a:effectLst/>
                        </a:rPr>
                        <a:t>CARTAGENA</a:t>
                      </a:r>
                      <a:r>
                        <a:rPr lang="es-CO" sz="950" spc="-15">
                          <a:solidFill>
                            <a:srgbClr val="000000"/>
                          </a:solidFill>
                          <a:effectLst/>
                        </a:rPr>
                        <a:t> </a:t>
                      </a:r>
                      <a:r>
                        <a:rPr lang="es-CO" sz="950">
                          <a:solidFill>
                            <a:srgbClr val="000000"/>
                          </a:solidFill>
                          <a:effectLst/>
                        </a:rPr>
                        <a:t>DEL</a:t>
                      </a:r>
                      <a:r>
                        <a:rPr lang="es-CO" sz="950" spc="-35">
                          <a:solidFill>
                            <a:srgbClr val="000000"/>
                          </a:solidFill>
                          <a:effectLst/>
                        </a:rPr>
                        <a:t> </a:t>
                      </a:r>
                      <a:r>
                        <a:rPr lang="es-CO" sz="950" spc="-10">
                          <a:solidFill>
                            <a:srgbClr val="000000"/>
                          </a:solidFill>
                          <a:effectLst/>
                        </a:rPr>
                        <a:t>CHAIIRA</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24.437.339.433,00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69</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755</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1,52</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a:effectLst/>
                        </a:rPr>
                        <a:t>8%</a:t>
                      </a:r>
                    </a:p>
                  </a:txBody>
                  <a:tcPr marL="0" marR="0" marT="0" marB="0" anchor="ctr"/>
                </a:tc>
                <a:extLst>
                  <a:ext uri="{0D108BD9-81ED-4DB2-BD59-A6C34878D82A}">
                    <a16:rowId xmlns:a16="http://schemas.microsoft.com/office/drawing/2014/main" val="1419053597"/>
                  </a:ext>
                </a:extLst>
              </a:tr>
              <a:tr h="231200">
                <a:tc>
                  <a:txBody>
                    <a:bodyPr/>
                    <a:lstStyle/>
                    <a:p>
                      <a:pPr marL="0" marR="27432" algn="r">
                        <a:spcBef>
                          <a:spcPts val="60"/>
                        </a:spcBef>
                        <a:buNone/>
                      </a:pPr>
                      <a:r>
                        <a:rPr lang="es-CO" sz="1100" spc="-50">
                          <a:solidFill>
                            <a:srgbClr val="000000"/>
                          </a:solidFill>
                          <a:effectLst/>
                        </a:rPr>
                        <a:t>3</a:t>
                      </a:r>
                      <a:endParaRPr lang="es-CO">
                        <a:effectLst/>
                      </a:endParaRPr>
                    </a:p>
                  </a:txBody>
                  <a:tcPr marL="0" marR="0" marT="0" marB="0" anchor="ctr"/>
                </a:tc>
                <a:tc>
                  <a:txBody>
                    <a:bodyPr/>
                    <a:lstStyle/>
                    <a:p>
                      <a:pPr marL="18288" algn="ctr">
                        <a:spcBef>
                          <a:spcPts val="135"/>
                        </a:spcBef>
                        <a:buNone/>
                      </a:pPr>
                      <a:r>
                        <a:rPr lang="es-CO" sz="950" spc="-10">
                          <a:solidFill>
                            <a:srgbClr val="000000"/>
                          </a:solidFill>
                          <a:effectLst/>
                        </a:rPr>
                        <a:t>GGC-2072</a:t>
                      </a:r>
                      <a:endParaRPr lang="es-CO">
                        <a:effectLst/>
                      </a:endParaRPr>
                    </a:p>
                  </a:txBody>
                  <a:tcPr marL="0" marR="0" marT="0" marB="0" anchor="ctr"/>
                </a:tc>
                <a:tc>
                  <a:txBody>
                    <a:bodyPr/>
                    <a:lstStyle/>
                    <a:p>
                      <a:pPr marL="18288" algn="ctr">
                        <a:spcBef>
                          <a:spcPts val="135"/>
                        </a:spcBef>
                        <a:buNone/>
                      </a:pPr>
                      <a:r>
                        <a:rPr lang="es-CO">
                          <a:effectLst/>
                        </a:rPr>
                        <a:t>ELECTROCAQUETA</a:t>
                      </a:r>
                    </a:p>
                  </a:txBody>
                  <a:tcPr marL="0" marR="0" marT="0" marB="0" anchor="ctr"/>
                </a:tc>
                <a:tc>
                  <a:txBody>
                    <a:bodyPr/>
                    <a:lstStyle/>
                    <a:p>
                      <a:pPr marL="52388" indent="0" algn="ctr">
                        <a:spcBef>
                          <a:spcPts val="135"/>
                        </a:spcBef>
                        <a:buNone/>
                        <a:tabLst/>
                      </a:pPr>
                      <a:r>
                        <a:rPr lang="es-CO" sz="950" spc="-10">
                          <a:solidFill>
                            <a:srgbClr val="000000"/>
                          </a:solidFill>
                          <a:effectLst/>
                        </a:rPr>
                        <a:t>BECERRIL</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18.447.808.737,00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57</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623</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0,76</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INDIVUDUALES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10%</a:t>
                      </a:r>
                      <a:endParaRPr lang="es-CO">
                        <a:effectLst/>
                      </a:endParaRPr>
                    </a:p>
                  </a:txBody>
                  <a:tcPr marL="0" marR="0" marT="0" marB="0" anchor="ctr"/>
                </a:tc>
                <a:extLst>
                  <a:ext uri="{0D108BD9-81ED-4DB2-BD59-A6C34878D82A}">
                    <a16:rowId xmlns:a16="http://schemas.microsoft.com/office/drawing/2014/main" val="788393662"/>
                  </a:ext>
                </a:extLst>
              </a:tr>
              <a:tr h="231200">
                <a:tc>
                  <a:txBody>
                    <a:bodyPr/>
                    <a:lstStyle/>
                    <a:p>
                      <a:pPr marL="0" marR="27432" algn="r">
                        <a:spcBef>
                          <a:spcPts val="60"/>
                        </a:spcBef>
                        <a:buNone/>
                      </a:pPr>
                      <a:r>
                        <a:rPr lang="es-CO" sz="1100" spc="-50">
                          <a:solidFill>
                            <a:srgbClr val="000000"/>
                          </a:solidFill>
                          <a:effectLst/>
                        </a:rPr>
                        <a:t>4</a:t>
                      </a:r>
                      <a:endParaRPr lang="es-CO">
                        <a:effectLst/>
                      </a:endParaRPr>
                    </a:p>
                  </a:txBody>
                  <a:tcPr marL="0" marR="0" marT="0" marB="0" anchor="ctr"/>
                </a:tc>
                <a:tc>
                  <a:txBody>
                    <a:bodyPr/>
                    <a:lstStyle/>
                    <a:p>
                      <a:pPr marL="18288" algn="ctr">
                        <a:spcBef>
                          <a:spcPts val="135"/>
                        </a:spcBef>
                        <a:buNone/>
                      </a:pPr>
                      <a:r>
                        <a:rPr lang="es-CO" sz="950" spc="-10">
                          <a:solidFill>
                            <a:srgbClr val="000000"/>
                          </a:solidFill>
                          <a:effectLst/>
                        </a:rPr>
                        <a:t>GGC-2074</a:t>
                      </a:r>
                      <a:endParaRPr lang="es-CO">
                        <a:effectLst/>
                      </a:endParaRPr>
                    </a:p>
                  </a:txBody>
                  <a:tcPr marL="0" marR="0" marT="0" marB="0" anchor="ctr"/>
                </a:tc>
                <a:tc>
                  <a:txBody>
                    <a:bodyPr/>
                    <a:lstStyle/>
                    <a:p>
                      <a:pPr marL="18288" algn="ctr">
                        <a:spcBef>
                          <a:spcPts val="135"/>
                        </a:spcBef>
                        <a:buNone/>
                      </a:pPr>
                      <a:r>
                        <a:rPr lang="es-CO">
                          <a:effectLst/>
                        </a:rPr>
                        <a:t>ELECTROCAQUETA</a:t>
                      </a:r>
                    </a:p>
                  </a:txBody>
                  <a:tcPr marL="0" marR="0" marT="0" marB="0" anchor="ctr"/>
                </a:tc>
                <a:tc>
                  <a:txBody>
                    <a:bodyPr/>
                    <a:lstStyle/>
                    <a:p>
                      <a:pPr marL="52388" indent="0" algn="ctr">
                        <a:spcBef>
                          <a:spcPts val="135"/>
                        </a:spcBef>
                        <a:buNone/>
                        <a:tabLst/>
                      </a:pPr>
                      <a:r>
                        <a:rPr lang="es-CO" sz="950" spc="-10">
                          <a:solidFill>
                            <a:srgbClr val="000000"/>
                          </a:solidFill>
                          <a:effectLst/>
                        </a:rPr>
                        <a:t>CURUMANI</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18.114.661.005,00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57</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624</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0,76</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INDIVUDUALES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10%</a:t>
                      </a:r>
                      <a:endParaRPr lang="es-CO">
                        <a:effectLst/>
                      </a:endParaRPr>
                    </a:p>
                  </a:txBody>
                  <a:tcPr marL="0" marR="0" marT="0" marB="0" anchor="ctr"/>
                </a:tc>
                <a:extLst>
                  <a:ext uri="{0D108BD9-81ED-4DB2-BD59-A6C34878D82A}">
                    <a16:rowId xmlns:a16="http://schemas.microsoft.com/office/drawing/2014/main" val="3474036447"/>
                  </a:ext>
                </a:extLst>
              </a:tr>
              <a:tr h="230430">
                <a:tc>
                  <a:txBody>
                    <a:bodyPr/>
                    <a:lstStyle/>
                    <a:p>
                      <a:pPr marL="0" marR="27432" algn="r">
                        <a:spcBef>
                          <a:spcPts val="60"/>
                        </a:spcBef>
                        <a:buNone/>
                      </a:pPr>
                      <a:r>
                        <a:rPr lang="es-CO" sz="1100" spc="-50">
                          <a:solidFill>
                            <a:srgbClr val="000000"/>
                          </a:solidFill>
                          <a:effectLst/>
                        </a:rPr>
                        <a:t>5</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GGC-2065</a:t>
                      </a:r>
                      <a:endParaRPr lang="es-CO">
                        <a:effectLst/>
                      </a:endParaRPr>
                    </a:p>
                  </a:txBody>
                  <a:tcPr marL="0" marR="0" marT="0" marB="0" anchor="ctr"/>
                </a:tc>
                <a:tc>
                  <a:txBody>
                    <a:bodyPr/>
                    <a:lstStyle/>
                    <a:p>
                      <a:pPr marL="9144" algn="ctr">
                        <a:spcBef>
                          <a:spcPts val="135"/>
                        </a:spcBef>
                        <a:buNone/>
                      </a:pPr>
                      <a:r>
                        <a:rPr lang="es-CO">
                          <a:effectLst/>
                        </a:rPr>
                        <a:t>DISPAC</a:t>
                      </a:r>
                    </a:p>
                  </a:txBody>
                  <a:tcPr marL="0" marR="0" marT="0" marB="0" anchor="ctr"/>
                </a:tc>
                <a:tc>
                  <a:txBody>
                    <a:bodyPr/>
                    <a:lstStyle/>
                    <a:p>
                      <a:pPr marL="95250" indent="0" algn="ctr">
                        <a:spcBef>
                          <a:spcPts val="135"/>
                        </a:spcBef>
                        <a:buNone/>
                        <a:tabLst/>
                      </a:pPr>
                      <a:r>
                        <a:rPr lang="es-CO" sz="950" spc="-10">
                          <a:solidFill>
                            <a:srgbClr val="000000"/>
                          </a:solidFill>
                          <a:effectLst/>
                        </a:rPr>
                        <a:t>NUQUI</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79.316.865.070,00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34</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2036</a:t>
                      </a:r>
                      <a:endParaRPr lang="es-CO">
                        <a:effectLst/>
                      </a:endParaRPr>
                    </a:p>
                  </a:txBody>
                  <a:tcPr marL="0" marR="0" marT="0" marB="0" anchor="ctr"/>
                </a:tc>
                <a:tc>
                  <a:txBody>
                    <a:bodyPr/>
                    <a:lstStyle/>
                    <a:p>
                      <a:pPr marL="9144" algn="ctr">
                        <a:spcBef>
                          <a:spcPts val="135"/>
                        </a:spcBef>
                        <a:buNone/>
                      </a:pPr>
                      <a:r>
                        <a:rPr lang="es-CO" sz="950" spc="-50">
                          <a:solidFill>
                            <a:srgbClr val="000000"/>
                          </a:solidFill>
                          <a:effectLst/>
                        </a:rPr>
                        <a:t>4</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CENTRALIZADO</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8%</a:t>
                      </a:r>
                      <a:endParaRPr lang="es-CO">
                        <a:effectLst/>
                      </a:endParaRPr>
                    </a:p>
                  </a:txBody>
                  <a:tcPr marL="0" marR="0" marT="0" marB="0" anchor="ctr"/>
                </a:tc>
                <a:extLst>
                  <a:ext uri="{0D108BD9-81ED-4DB2-BD59-A6C34878D82A}">
                    <a16:rowId xmlns:a16="http://schemas.microsoft.com/office/drawing/2014/main" val="2590562459"/>
                  </a:ext>
                </a:extLst>
              </a:tr>
              <a:tr h="230430">
                <a:tc>
                  <a:txBody>
                    <a:bodyPr/>
                    <a:lstStyle/>
                    <a:p>
                      <a:pPr marL="0" marR="27432" algn="r">
                        <a:spcBef>
                          <a:spcPts val="60"/>
                        </a:spcBef>
                        <a:buNone/>
                      </a:pPr>
                      <a:r>
                        <a:rPr lang="es-CO" sz="1100" spc="-50">
                          <a:solidFill>
                            <a:srgbClr val="000000"/>
                          </a:solidFill>
                          <a:effectLst/>
                        </a:rPr>
                        <a:t>6</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GGC-2050</a:t>
                      </a:r>
                      <a:endParaRPr lang="es-CO">
                        <a:effectLst/>
                      </a:endParaRPr>
                    </a:p>
                  </a:txBody>
                  <a:tcPr marL="0" marR="0" marT="0" marB="0" anchor="ctr"/>
                </a:tc>
                <a:tc>
                  <a:txBody>
                    <a:bodyPr/>
                    <a:lstStyle/>
                    <a:p>
                      <a:pPr marL="9144" algn="ctr">
                        <a:spcBef>
                          <a:spcPts val="135"/>
                        </a:spcBef>
                        <a:buNone/>
                      </a:pPr>
                      <a:r>
                        <a:rPr lang="es-CO">
                          <a:effectLst/>
                        </a:rPr>
                        <a:t>GENSA</a:t>
                      </a:r>
                    </a:p>
                  </a:txBody>
                  <a:tcPr marL="0" marR="0" marT="0" marB="0" anchor="ctr"/>
                </a:tc>
                <a:tc>
                  <a:txBody>
                    <a:bodyPr/>
                    <a:lstStyle/>
                    <a:p>
                      <a:pPr marL="52388" indent="0" algn="ctr">
                        <a:spcBef>
                          <a:spcPts val="135"/>
                        </a:spcBef>
                        <a:buNone/>
                        <a:tabLst/>
                      </a:pPr>
                      <a:r>
                        <a:rPr lang="es-CO" sz="950">
                          <a:solidFill>
                            <a:srgbClr val="000000"/>
                          </a:solidFill>
                          <a:effectLst/>
                        </a:rPr>
                        <a:t>BAHIA</a:t>
                      </a:r>
                      <a:r>
                        <a:rPr lang="es-CO" sz="950" spc="-50">
                          <a:solidFill>
                            <a:srgbClr val="000000"/>
                          </a:solidFill>
                          <a:effectLst/>
                        </a:rPr>
                        <a:t> </a:t>
                      </a:r>
                      <a:r>
                        <a:rPr lang="es-CO" sz="950" spc="-10">
                          <a:solidFill>
                            <a:srgbClr val="000000"/>
                          </a:solidFill>
                          <a:effectLst/>
                        </a:rPr>
                        <a:t>SOLANO</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83.008.042.889,00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38</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2295</a:t>
                      </a:r>
                      <a:endParaRPr lang="es-CO">
                        <a:effectLst/>
                      </a:endParaRPr>
                    </a:p>
                  </a:txBody>
                  <a:tcPr marL="0" marR="0" marT="0" marB="0" anchor="ctr"/>
                </a:tc>
                <a:tc>
                  <a:txBody>
                    <a:bodyPr/>
                    <a:lstStyle/>
                    <a:p>
                      <a:pPr marL="9144" algn="ctr">
                        <a:spcBef>
                          <a:spcPts val="135"/>
                        </a:spcBef>
                        <a:buNone/>
                      </a:pPr>
                      <a:r>
                        <a:rPr lang="es-CO" sz="950" spc="-50">
                          <a:solidFill>
                            <a:srgbClr val="000000"/>
                          </a:solidFill>
                          <a:effectLst/>
                        </a:rPr>
                        <a:t>3</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CENTRALIZADO</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8%</a:t>
                      </a:r>
                      <a:endParaRPr lang="es-CO">
                        <a:effectLst/>
                      </a:endParaRPr>
                    </a:p>
                  </a:txBody>
                  <a:tcPr marL="0" marR="0" marT="0" marB="0" anchor="ctr"/>
                </a:tc>
                <a:extLst>
                  <a:ext uri="{0D108BD9-81ED-4DB2-BD59-A6C34878D82A}">
                    <a16:rowId xmlns:a16="http://schemas.microsoft.com/office/drawing/2014/main" val="1269169474"/>
                  </a:ext>
                </a:extLst>
              </a:tr>
              <a:tr h="230430">
                <a:tc>
                  <a:txBody>
                    <a:bodyPr/>
                    <a:lstStyle/>
                    <a:p>
                      <a:pPr marL="0" marR="27432" algn="r">
                        <a:spcBef>
                          <a:spcPts val="60"/>
                        </a:spcBef>
                        <a:buNone/>
                      </a:pPr>
                      <a:r>
                        <a:rPr lang="es-CO" sz="1100" spc="-50">
                          <a:solidFill>
                            <a:srgbClr val="000000"/>
                          </a:solidFill>
                          <a:effectLst/>
                        </a:rPr>
                        <a:t>7</a:t>
                      </a:r>
                      <a:endParaRPr lang="es-CO">
                        <a:effectLst/>
                      </a:endParaRPr>
                    </a:p>
                  </a:txBody>
                  <a:tcPr marL="0" marR="0" marT="0" marB="0" anchor="ctr"/>
                </a:tc>
                <a:tc>
                  <a:txBody>
                    <a:bodyPr/>
                    <a:lstStyle/>
                    <a:p>
                      <a:pPr marL="0" algn="ctr">
                        <a:spcBef>
                          <a:spcPts val="135"/>
                        </a:spcBef>
                        <a:buNone/>
                      </a:pPr>
                      <a:r>
                        <a:rPr lang="es-CO" sz="950">
                          <a:solidFill>
                            <a:srgbClr val="000000"/>
                          </a:solidFill>
                          <a:effectLst/>
                        </a:rPr>
                        <a:t>GGC-2061</a:t>
                      </a:r>
                      <a:endParaRPr lang="es-CO">
                        <a:effectLst/>
                      </a:endParaRPr>
                    </a:p>
                  </a:txBody>
                  <a:tcPr marL="0" marR="0" marT="0" marB="0" anchor="ctr"/>
                </a:tc>
                <a:tc>
                  <a:txBody>
                    <a:bodyPr/>
                    <a:lstStyle/>
                    <a:p>
                      <a:pPr marL="0" algn="ctr">
                        <a:spcBef>
                          <a:spcPts val="135"/>
                        </a:spcBef>
                        <a:buNone/>
                      </a:pPr>
                      <a:r>
                        <a:rPr lang="es-CO">
                          <a:effectLst/>
                        </a:rPr>
                        <a:t>DISPAC</a:t>
                      </a:r>
                    </a:p>
                  </a:txBody>
                  <a:tcPr marL="0" marR="0" marT="0" marB="0" anchor="ctr"/>
                </a:tc>
                <a:tc>
                  <a:txBody>
                    <a:bodyPr/>
                    <a:lstStyle/>
                    <a:p>
                      <a:pPr marL="52388" indent="0" algn="ctr">
                        <a:spcBef>
                          <a:spcPts val="135"/>
                        </a:spcBef>
                        <a:buNone/>
                        <a:tabLst/>
                      </a:pPr>
                      <a:r>
                        <a:rPr lang="es-CO" sz="950">
                          <a:solidFill>
                            <a:srgbClr val="000000"/>
                          </a:solidFill>
                          <a:effectLst/>
                        </a:rPr>
                        <a:t>MAICAO</a:t>
                      </a:r>
                      <a:r>
                        <a:rPr lang="es-CO" sz="950" spc="425">
                          <a:solidFill>
                            <a:srgbClr val="000000"/>
                          </a:solidFill>
                          <a:effectLst/>
                        </a:rPr>
                        <a:t> </a:t>
                      </a:r>
                      <a:r>
                        <a:rPr lang="es-CO" sz="950">
                          <a:solidFill>
                            <a:srgbClr val="000000"/>
                          </a:solidFill>
                          <a:effectLst/>
                        </a:rPr>
                        <a:t>Y</a:t>
                      </a:r>
                      <a:r>
                        <a:rPr lang="es-CO" sz="950" spc="130">
                          <a:solidFill>
                            <a:srgbClr val="000000"/>
                          </a:solidFill>
                          <a:effectLst/>
                        </a:rPr>
                        <a:t> </a:t>
                      </a:r>
                      <a:r>
                        <a:rPr lang="es-CO" sz="950" spc="-10">
                          <a:solidFill>
                            <a:srgbClr val="000000"/>
                          </a:solidFill>
                          <a:effectLst/>
                        </a:rPr>
                        <a:t>ALBANIA</a:t>
                      </a:r>
                      <a:endParaRPr lang="es-CO">
                        <a:effectLst/>
                      </a:endParaRPr>
                    </a:p>
                  </a:txBody>
                  <a:tcPr marL="0" marR="0" marT="0" marB="0" anchor="ctr"/>
                </a:tc>
                <a:tc>
                  <a:txBody>
                    <a:bodyPr/>
                    <a:lstStyle/>
                    <a:p>
                      <a:pPr marL="0" algn="ctr">
                        <a:spcBef>
                          <a:spcPts val="135"/>
                        </a:spcBef>
                        <a:buNone/>
                        <a:tabLst>
                          <a:tab pos="315595"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322.709.746.890,00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969</a:t>
                      </a:r>
                      <a:endParaRPr lang="es-CO">
                        <a:effectLst/>
                      </a:endParaRPr>
                    </a:p>
                  </a:txBody>
                  <a:tcPr marL="0" marR="0" marT="0" marB="0" anchor="ctr"/>
                </a:tc>
                <a:tc>
                  <a:txBody>
                    <a:bodyPr/>
                    <a:lstStyle/>
                    <a:p>
                      <a:pPr marL="0" algn="ctr">
                        <a:spcBef>
                          <a:spcPts val="135"/>
                        </a:spcBef>
                        <a:buNone/>
                      </a:pPr>
                      <a:r>
                        <a:rPr lang="es-CO" sz="950" spc="-10">
                          <a:solidFill>
                            <a:srgbClr val="000000"/>
                          </a:solidFill>
                          <a:effectLst/>
                        </a:rPr>
                        <a:t>10664</a:t>
                      </a:r>
                      <a:endParaRPr lang="es-CO">
                        <a:effectLst/>
                      </a:endParaRPr>
                    </a:p>
                  </a:txBody>
                  <a:tcPr marL="0" marR="0" marT="0" marB="0" anchor="ctr"/>
                </a:tc>
                <a:tc>
                  <a:txBody>
                    <a:bodyPr/>
                    <a:lstStyle/>
                    <a:p>
                      <a:pPr marL="0" algn="ctr">
                        <a:spcBef>
                          <a:spcPts val="135"/>
                        </a:spcBef>
                        <a:buNone/>
                      </a:pPr>
                      <a:r>
                        <a:rPr lang="es-CO" sz="950" spc="-10">
                          <a:solidFill>
                            <a:srgbClr val="000000"/>
                          </a:solidFill>
                          <a:effectLst/>
                        </a:rPr>
                        <a:t>11,73</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8%</a:t>
                      </a:r>
                      <a:endParaRPr lang="es-CO">
                        <a:effectLst/>
                      </a:endParaRPr>
                    </a:p>
                  </a:txBody>
                  <a:tcPr marL="0" marR="0" marT="0" marB="0" anchor="ctr"/>
                </a:tc>
                <a:extLst>
                  <a:ext uri="{0D108BD9-81ED-4DB2-BD59-A6C34878D82A}">
                    <a16:rowId xmlns:a16="http://schemas.microsoft.com/office/drawing/2014/main" val="371339046"/>
                  </a:ext>
                </a:extLst>
              </a:tr>
              <a:tr h="230430">
                <a:tc>
                  <a:txBody>
                    <a:bodyPr/>
                    <a:lstStyle/>
                    <a:p>
                      <a:pPr marL="0" marR="27432" algn="r">
                        <a:spcBef>
                          <a:spcPts val="60"/>
                        </a:spcBef>
                        <a:buNone/>
                      </a:pPr>
                      <a:r>
                        <a:rPr lang="es-CO" sz="1100" spc="-50">
                          <a:solidFill>
                            <a:srgbClr val="000000"/>
                          </a:solidFill>
                          <a:effectLst/>
                        </a:rPr>
                        <a:t>8</a:t>
                      </a:r>
                      <a:endParaRPr lang="es-CO">
                        <a:effectLst/>
                      </a:endParaRPr>
                    </a:p>
                  </a:txBody>
                  <a:tcPr marL="0" marR="0" marT="0" marB="0" anchor="ctr"/>
                </a:tc>
                <a:tc>
                  <a:txBody>
                    <a:bodyPr/>
                    <a:lstStyle/>
                    <a:p>
                      <a:pPr marL="0" algn="ctr">
                        <a:spcBef>
                          <a:spcPts val="135"/>
                        </a:spcBef>
                        <a:buNone/>
                      </a:pPr>
                      <a:r>
                        <a:rPr lang="es-CO" sz="950">
                          <a:solidFill>
                            <a:srgbClr val="000000"/>
                          </a:solidFill>
                          <a:effectLst/>
                        </a:rPr>
                        <a:t>GGC-2053</a:t>
                      </a:r>
                      <a:endParaRPr lang="es-CO">
                        <a:effectLst/>
                      </a:endParaRPr>
                    </a:p>
                  </a:txBody>
                  <a:tcPr marL="0" marR="0" marT="0" marB="0" anchor="ctr"/>
                </a:tc>
                <a:tc>
                  <a:txBody>
                    <a:bodyPr/>
                    <a:lstStyle/>
                    <a:p>
                      <a:pPr marL="0" algn="ctr">
                        <a:spcBef>
                          <a:spcPts val="135"/>
                        </a:spcBef>
                        <a:buNone/>
                      </a:pPr>
                      <a:r>
                        <a:rPr lang="es-CO">
                          <a:effectLst/>
                        </a:rPr>
                        <a:t>GENSA</a:t>
                      </a:r>
                    </a:p>
                  </a:txBody>
                  <a:tcPr marL="0" marR="0" marT="0" marB="0" anchor="ctr"/>
                </a:tc>
                <a:tc>
                  <a:txBody>
                    <a:bodyPr/>
                    <a:lstStyle/>
                    <a:p>
                      <a:pPr marL="9144" algn="ctr">
                        <a:spcBef>
                          <a:spcPts val="135"/>
                        </a:spcBef>
                        <a:buNone/>
                      </a:pPr>
                      <a:r>
                        <a:rPr lang="es-CO" sz="950" spc="-10">
                          <a:solidFill>
                            <a:srgbClr val="000000"/>
                          </a:solidFill>
                          <a:effectLst/>
                        </a:rPr>
                        <a:t>URIBIA</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30.713.269.905,00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91</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1000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1,2</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8%</a:t>
                      </a:r>
                      <a:endParaRPr lang="es-CO">
                        <a:effectLst/>
                      </a:endParaRPr>
                    </a:p>
                  </a:txBody>
                  <a:tcPr marL="0" marR="0" marT="0" marB="0" anchor="ctr"/>
                </a:tc>
                <a:extLst>
                  <a:ext uri="{0D108BD9-81ED-4DB2-BD59-A6C34878D82A}">
                    <a16:rowId xmlns:a16="http://schemas.microsoft.com/office/drawing/2014/main" val="128364932"/>
                  </a:ext>
                </a:extLst>
              </a:tr>
              <a:tr h="230430">
                <a:tc>
                  <a:txBody>
                    <a:bodyPr/>
                    <a:lstStyle/>
                    <a:p>
                      <a:pPr marL="0" marR="27432" algn="r">
                        <a:spcBef>
                          <a:spcPts val="60"/>
                        </a:spcBef>
                        <a:buNone/>
                      </a:pPr>
                      <a:r>
                        <a:rPr lang="es-CO" sz="1100" spc="-50">
                          <a:solidFill>
                            <a:srgbClr val="000000"/>
                          </a:solidFill>
                          <a:effectLst/>
                        </a:rPr>
                        <a:t>9</a:t>
                      </a:r>
                      <a:endParaRPr lang="es-CO">
                        <a:effectLst/>
                      </a:endParaRPr>
                    </a:p>
                  </a:txBody>
                  <a:tcPr marL="0" marR="0" marT="0" marB="0" anchor="ctr"/>
                </a:tc>
                <a:tc>
                  <a:txBody>
                    <a:bodyPr/>
                    <a:lstStyle/>
                    <a:p>
                      <a:pPr marL="0" algn="ctr">
                        <a:spcBef>
                          <a:spcPts val="135"/>
                        </a:spcBef>
                        <a:buNone/>
                      </a:pPr>
                      <a:r>
                        <a:rPr lang="es-CO">
                          <a:effectLst/>
                        </a:rPr>
                        <a:t>GGC-2064</a:t>
                      </a:r>
                    </a:p>
                  </a:txBody>
                  <a:tcPr marL="0" marR="0" marT="0" marB="0" anchor="ctr"/>
                </a:tc>
                <a:tc>
                  <a:txBody>
                    <a:bodyPr/>
                    <a:lstStyle/>
                    <a:p>
                      <a:pPr marL="0" algn="ctr">
                        <a:spcBef>
                          <a:spcPts val="135"/>
                        </a:spcBef>
                        <a:buNone/>
                      </a:pPr>
                      <a:r>
                        <a:rPr lang="es-CO">
                          <a:effectLst/>
                        </a:rPr>
                        <a:t>ELECTROCAQUETA</a:t>
                      </a:r>
                    </a:p>
                  </a:txBody>
                  <a:tcPr marL="0" marR="0" marT="0" marB="0" anchor="ctr"/>
                </a:tc>
                <a:tc>
                  <a:txBody>
                    <a:bodyPr/>
                    <a:lstStyle/>
                    <a:p>
                      <a:pPr marL="52388" indent="-42863" algn="ctr">
                        <a:spcBef>
                          <a:spcPts val="135"/>
                        </a:spcBef>
                        <a:buNone/>
                        <a:tabLst/>
                      </a:pPr>
                      <a:r>
                        <a:rPr lang="es-CO" sz="950">
                          <a:solidFill>
                            <a:srgbClr val="000000"/>
                          </a:solidFill>
                          <a:effectLst/>
                        </a:rPr>
                        <a:t>SANTA</a:t>
                      </a:r>
                      <a:r>
                        <a:rPr lang="es-CO" sz="950" spc="130">
                          <a:solidFill>
                            <a:srgbClr val="000000"/>
                          </a:solidFill>
                          <a:effectLst/>
                        </a:rPr>
                        <a:t> </a:t>
                      </a:r>
                      <a:r>
                        <a:rPr lang="es-CO" sz="950" spc="-10">
                          <a:solidFill>
                            <a:srgbClr val="000000"/>
                          </a:solidFill>
                          <a:effectLst/>
                        </a:rPr>
                        <a:t>MARTA</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51.087.244.522,00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144</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1581</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1,74</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10%</a:t>
                      </a:r>
                      <a:endParaRPr lang="es-CO">
                        <a:effectLst/>
                      </a:endParaRPr>
                    </a:p>
                  </a:txBody>
                  <a:tcPr marL="0" marR="0" marT="0" marB="0" anchor="ctr"/>
                </a:tc>
                <a:extLst>
                  <a:ext uri="{0D108BD9-81ED-4DB2-BD59-A6C34878D82A}">
                    <a16:rowId xmlns:a16="http://schemas.microsoft.com/office/drawing/2014/main" val="3711765289"/>
                  </a:ext>
                </a:extLst>
              </a:tr>
              <a:tr h="230430">
                <a:tc>
                  <a:txBody>
                    <a:bodyPr/>
                    <a:lstStyle/>
                    <a:p>
                      <a:pPr marL="0" marR="27432" algn="r">
                        <a:spcBef>
                          <a:spcPts val="60"/>
                        </a:spcBef>
                        <a:buNone/>
                      </a:pPr>
                      <a:r>
                        <a:rPr lang="es-CO" sz="1100" spc="-25">
                          <a:solidFill>
                            <a:srgbClr val="000000"/>
                          </a:solidFill>
                          <a:effectLst/>
                        </a:rPr>
                        <a:t>10</a:t>
                      </a:r>
                      <a:endParaRPr lang="es-CO">
                        <a:effectLst/>
                      </a:endParaRPr>
                    </a:p>
                  </a:txBody>
                  <a:tcPr marL="0" marR="0" marT="0" marB="0" anchor="ctr"/>
                </a:tc>
                <a:tc>
                  <a:txBody>
                    <a:bodyPr/>
                    <a:lstStyle/>
                    <a:p>
                      <a:pPr marL="9144" algn="ctr">
                        <a:spcBef>
                          <a:spcPts val="135"/>
                        </a:spcBef>
                        <a:buNone/>
                      </a:pPr>
                      <a:r>
                        <a:rPr lang="es-CO" sz="950" spc="-20">
                          <a:solidFill>
                            <a:srgbClr val="000000"/>
                          </a:solidFill>
                          <a:effectLst/>
                        </a:rPr>
                        <a:t>GGC-2056</a:t>
                      </a:r>
                      <a:endParaRPr lang="es-CO">
                        <a:effectLst/>
                      </a:endParaRPr>
                    </a:p>
                  </a:txBody>
                  <a:tcPr marL="0" marR="0" marT="0" marB="0" anchor="ctr"/>
                </a:tc>
                <a:tc>
                  <a:txBody>
                    <a:bodyPr/>
                    <a:lstStyle/>
                    <a:p>
                      <a:pPr marL="9144" algn="ctr">
                        <a:spcBef>
                          <a:spcPts val="135"/>
                        </a:spcBef>
                        <a:buNone/>
                      </a:pPr>
                      <a:r>
                        <a:rPr lang="es-CO">
                          <a:effectLst/>
                        </a:rPr>
                        <a:t>GENSA</a:t>
                      </a:r>
                    </a:p>
                  </a:txBody>
                  <a:tcPr marL="0" marR="0" marT="0" marB="0" anchor="ctr"/>
                </a:tc>
                <a:tc>
                  <a:txBody>
                    <a:bodyPr/>
                    <a:lstStyle/>
                    <a:p>
                      <a:pPr marL="52388" indent="0" algn="ctr">
                        <a:spcBef>
                          <a:spcPts val="135"/>
                        </a:spcBef>
                        <a:buNone/>
                        <a:tabLst/>
                      </a:pPr>
                      <a:r>
                        <a:rPr lang="es-CO" sz="950">
                          <a:solidFill>
                            <a:srgbClr val="000000"/>
                          </a:solidFill>
                          <a:effectLst/>
                        </a:rPr>
                        <a:t>LA</a:t>
                      </a:r>
                      <a:r>
                        <a:rPr lang="es-CO" sz="950" spc="50">
                          <a:solidFill>
                            <a:srgbClr val="000000"/>
                          </a:solidFill>
                          <a:effectLst/>
                        </a:rPr>
                        <a:t> </a:t>
                      </a:r>
                      <a:r>
                        <a:rPr lang="es-CO" sz="950" spc="-10">
                          <a:solidFill>
                            <a:srgbClr val="000000"/>
                          </a:solidFill>
                          <a:effectLst/>
                        </a:rPr>
                        <a:t>URIBE</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31.420.264.769,00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91</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1003</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1,21</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8%</a:t>
                      </a:r>
                      <a:endParaRPr lang="es-CO">
                        <a:effectLst/>
                      </a:endParaRPr>
                    </a:p>
                  </a:txBody>
                  <a:tcPr marL="0" marR="0" marT="0" marB="0" anchor="ctr"/>
                </a:tc>
                <a:extLst>
                  <a:ext uri="{0D108BD9-81ED-4DB2-BD59-A6C34878D82A}">
                    <a16:rowId xmlns:a16="http://schemas.microsoft.com/office/drawing/2014/main" val="2310220461"/>
                  </a:ext>
                </a:extLst>
              </a:tr>
              <a:tr h="230430">
                <a:tc>
                  <a:txBody>
                    <a:bodyPr/>
                    <a:lstStyle/>
                    <a:p>
                      <a:pPr marL="0" marR="27432" algn="r">
                        <a:spcBef>
                          <a:spcPts val="60"/>
                        </a:spcBef>
                        <a:buNone/>
                      </a:pPr>
                      <a:r>
                        <a:rPr lang="es-CO" sz="1100" spc="-25">
                          <a:solidFill>
                            <a:srgbClr val="000000"/>
                          </a:solidFill>
                          <a:effectLst/>
                        </a:rPr>
                        <a:t>11</a:t>
                      </a:r>
                      <a:endParaRPr lang="es-CO">
                        <a:effectLst/>
                      </a:endParaRPr>
                    </a:p>
                  </a:txBody>
                  <a:tcPr marL="0" marR="0" marT="0" marB="0" anchor="ctr"/>
                </a:tc>
                <a:tc>
                  <a:txBody>
                    <a:bodyPr/>
                    <a:lstStyle/>
                    <a:p>
                      <a:pPr marL="0" algn="ctr">
                        <a:spcBef>
                          <a:spcPts val="135"/>
                        </a:spcBef>
                        <a:buNone/>
                      </a:pPr>
                      <a:r>
                        <a:rPr lang="es-CO">
                          <a:effectLst/>
                        </a:rPr>
                        <a:t>GGC-2070</a:t>
                      </a:r>
                    </a:p>
                  </a:txBody>
                  <a:tcPr marL="0" marR="0" marT="0" marB="0" anchor="ctr"/>
                </a:tc>
                <a:tc>
                  <a:txBody>
                    <a:bodyPr/>
                    <a:lstStyle/>
                    <a:p>
                      <a:pPr marL="0" algn="ctr">
                        <a:spcBef>
                          <a:spcPts val="135"/>
                        </a:spcBef>
                        <a:buNone/>
                      </a:pPr>
                      <a:r>
                        <a:rPr lang="es-CO">
                          <a:effectLst/>
                        </a:rPr>
                        <a:t>ELECTROCAQUETA</a:t>
                      </a:r>
                    </a:p>
                  </a:txBody>
                  <a:tcPr marL="0" marR="0" marT="0" marB="0" anchor="ctr"/>
                </a:tc>
                <a:tc>
                  <a:txBody>
                    <a:bodyPr/>
                    <a:lstStyle/>
                    <a:p>
                      <a:pPr marL="52388" indent="0" algn="ctr">
                        <a:spcBef>
                          <a:spcPts val="135"/>
                        </a:spcBef>
                        <a:buNone/>
                        <a:tabLst/>
                      </a:pPr>
                      <a:r>
                        <a:rPr lang="es-CO" sz="950" spc="-10">
                          <a:solidFill>
                            <a:srgbClr val="000000"/>
                          </a:solidFill>
                          <a:effectLst/>
                        </a:rPr>
                        <a:t>NARIÑO</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27.742.028.640,00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78</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862</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0,95</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10%</a:t>
                      </a:r>
                      <a:endParaRPr lang="es-CO">
                        <a:effectLst/>
                      </a:endParaRPr>
                    </a:p>
                  </a:txBody>
                  <a:tcPr marL="0" marR="0" marT="0" marB="0" anchor="ctr"/>
                </a:tc>
                <a:extLst>
                  <a:ext uri="{0D108BD9-81ED-4DB2-BD59-A6C34878D82A}">
                    <a16:rowId xmlns:a16="http://schemas.microsoft.com/office/drawing/2014/main" val="3648916757"/>
                  </a:ext>
                </a:extLst>
              </a:tr>
              <a:tr h="363518">
                <a:tc>
                  <a:txBody>
                    <a:bodyPr/>
                    <a:lstStyle/>
                    <a:p>
                      <a:pPr marL="0" marR="27432" algn="r">
                        <a:spcBef>
                          <a:spcPts val="5"/>
                        </a:spcBef>
                        <a:buNone/>
                      </a:pPr>
                      <a:r>
                        <a:rPr lang="es-CO" sz="1100" spc="-25">
                          <a:solidFill>
                            <a:srgbClr val="000000"/>
                          </a:solidFill>
                          <a:effectLst/>
                        </a:rPr>
                        <a:t>12</a:t>
                      </a:r>
                      <a:endParaRPr lang="es-CO">
                        <a:effectLst/>
                      </a:endParaRPr>
                    </a:p>
                  </a:txBody>
                  <a:tcPr marL="0" marR="0" marT="0" marB="0" anchor="ctr"/>
                </a:tc>
                <a:tc>
                  <a:txBody>
                    <a:bodyPr/>
                    <a:lstStyle/>
                    <a:p>
                      <a:pPr marL="52388" marR="210312" indent="85725" algn="ctr">
                        <a:lnSpc>
                          <a:spcPct val="112000"/>
                        </a:lnSpc>
                        <a:spcBef>
                          <a:spcPts val="5"/>
                        </a:spcBef>
                        <a:buNone/>
                        <a:tabLst/>
                      </a:pPr>
                      <a:r>
                        <a:rPr lang="es-CO" sz="1200" spc="-25">
                          <a:solidFill>
                            <a:srgbClr val="000000"/>
                          </a:solidFill>
                          <a:effectLst/>
                        </a:rPr>
                        <a:t>  GGC-2071</a:t>
                      </a:r>
                      <a:endParaRPr lang="es-CO" sz="2000">
                        <a:effectLst/>
                        <a:latin typeface="+mj-lt"/>
                      </a:endParaRPr>
                    </a:p>
                  </a:txBody>
                  <a:tcPr marL="0" marR="0" marT="0" marB="0" anchor="ctr"/>
                </a:tc>
                <a:tc>
                  <a:txBody>
                    <a:bodyPr/>
                    <a:lstStyle/>
                    <a:p>
                      <a:pPr marL="52388" marR="210312" indent="42863" algn="ctr">
                        <a:lnSpc>
                          <a:spcPct val="112000"/>
                        </a:lnSpc>
                        <a:spcBef>
                          <a:spcPts val="5"/>
                        </a:spcBef>
                        <a:buNone/>
                        <a:tabLst/>
                      </a:pPr>
                      <a:r>
                        <a:rPr lang="es-CO">
                          <a:effectLst/>
                        </a:rPr>
                        <a:t>ELECTROCAQUETA</a:t>
                      </a:r>
                    </a:p>
                  </a:txBody>
                  <a:tcPr marL="0" marR="0" marT="0" marB="0" anchor="ctr"/>
                </a:tc>
                <a:tc>
                  <a:txBody>
                    <a:bodyPr/>
                    <a:lstStyle/>
                    <a:p>
                      <a:pPr marL="0" marR="0" algn="ctr">
                        <a:spcBef>
                          <a:spcPts val="60"/>
                        </a:spcBef>
                        <a:buNone/>
                      </a:pPr>
                      <a:r>
                        <a:rPr lang="es-CO" sz="950" spc="-10">
                          <a:solidFill>
                            <a:srgbClr val="000000"/>
                          </a:solidFill>
                          <a:effectLst/>
                        </a:rPr>
                        <a:t>NORTE DE SANTADER</a:t>
                      </a:r>
                      <a:endParaRPr lang="es-CO">
                        <a:effectLst/>
                      </a:endParaRPr>
                    </a:p>
                  </a:txBody>
                  <a:tcPr marL="0" marR="0" marT="0" marB="0" anchor="ctr"/>
                </a:tc>
                <a:tc>
                  <a:txBody>
                    <a:bodyPr/>
                    <a:lstStyle/>
                    <a:p>
                      <a:pPr marL="0" algn="ctr">
                        <a:buNone/>
                        <a:tabLst>
                          <a:tab pos="315595"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121.589.085.878,00</a:t>
                      </a:r>
                      <a:endParaRPr lang="es-CO">
                        <a:effectLst/>
                      </a:endParaRPr>
                    </a:p>
                  </a:txBody>
                  <a:tcPr marL="0" marR="0" marT="0" marB="0" anchor="ctr"/>
                </a:tc>
                <a:tc>
                  <a:txBody>
                    <a:bodyPr/>
                    <a:lstStyle/>
                    <a:p>
                      <a:pPr marL="0" algn="ctr">
                        <a:buNone/>
                      </a:pPr>
                      <a:r>
                        <a:rPr lang="es-CO" sz="950" spc="-25">
                          <a:solidFill>
                            <a:srgbClr val="000000"/>
                          </a:solidFill>
                          <a:effectLst/>
                        </a:rPr>
                        <a:t>344</a:t>
                      </a:r>
                      <a:endParaRPr lang="es-CO">
                        <a:effectLst/>
                      </a:endParaRPr>
                    </a:p>
                  </a:txBody>
                  <a:tcPr marL="0" marR="0" marT="0" marB="0" anchor="ctr"/>
                </a:tc>
                <a:tc>
                  <a:txBody>
                    <a:bodyPr/>
                    <a:lstStyle/>
                    <a:p>
                      <a:pPr marL="0" algn="ctr">
                        <a:buNone/>
                      </a:pPr>
                      <a:r>
                        <a:rPr lang="es-CO" sz="950" spc="-20">
                          <a:solidFill>
                            <a:srgbClr val="000000"/>
                          </a:solidFill>
                          <a:effectLst/>
                        </a:rPr>
                        <a:t>3783</a:t>
                      </a:r>
                      <a:endParaRPr lang="es-CO">
                        <a:effectLst/>
                      </a:endParaRPr>
                    </a:p>
                  </a:txBody>
                  <a:tcPr marL="0" marR="0" marT="0" marB="0" anchor="ctr"/>
                </a:tc>
                <a:tc>
                  <a:txBody>
                    <a:bodyPr/>
                    <a:lstStyle/>
                    <a:p>
                      <a:pPr marL="0" algn="ctr">
                        <a:buNone/>
                      </a:pPr>
                      <a:r>
                        <a:rPr lang="es-CO" sz="950" spc="-20">
                          <a:solidFill>
                            <a:srgbClr val="000000"/>
                          </a:solidFill>
                          <a:effectLst/>
                        </a:rPr>
                        <a:t>4,16</a:t>
                      </a:r>
                      <a:endParaRPr lang="es-CO">
                        <a:effectLst/>
                      </a:endParaRPr>
                    </a:p>
                  </a:txBody>
                  <a:tcPr marL="0" marR="0" marT="0" marB="0" anchor="ctr"/>
                </a:tc>
                <a:tc>
                  <a:txBody>
                    <a:bodyPr/>
                    <a:lstStyle/>
                    <a:p>
                      <a:pPr marL="9144" algn="ctr">
                        <a:buNone/>
                      </a:pPr>
                      <a:r>
                        <a:rPr lang="es-CO" sz="950" spc="-10">
                          <a:solidFill>
                            <a:srgbClr val="000000"/>
                          </a:solidFill>
                          <a:effectLst/>
                        </a:rPr>
                        <a:t>INDIVIDUALES</a:t>
                      </a:r>
                      <a:endParaRPr lang="es-CO">
                        <a:effectLst/>
                      </a:endParaRPr>
                    </a:p>
                  </a:txBody>
                  <a:tcPr marL="0" marR="0" marT="0" marB="0" anchor="ctr"/>
                </a:tc>
                <a:tc>
                  <a:txBody>
                    <a:bodyPr/>
                    <a:lstStyle/>
                    <a:p>
                      <a:pPr marL="0" algn="ctr">
                        <a:buNone/>
                      </a:pPr>
                      <a:r>
                        <a:rPr lang="es-CO" sz="950" spc="-25">
                          <a:solidFill>
                            <a:srgbClr val="000000"/>
                          </a:solidFill>
                          <a:effectLst/>
                        </a:rPr>
                        <a:t>10%</a:t>
                      </a:r>
                      <a:endParaRPr lang="es-CO">
                        <a:effectLst/>
                      </a:endParaRPr>
                    </a:p>
                  </a:txBody>
                  <a:tcPr marL="0" marR="0" marT="0" marB="0" anchor="ctr"/>
                </a:tc>
                <a:extLst>
                  <a:ext uri="{0D108BD9-81ED-4DB2-BD59-A6C34878D82A}">
                    <a16:rowId xmlns:a16="http://schemas.microsoft.com/office/drawing/2014/main" val="3442694163"/>
                  </a:ext>
                </a:extLst>
              </a:tr>
              <a:tr h="230430">
                <a:tc>
                  <a:txBody>
                    <a:bodyPr/>
                    <a:lstStyle/>
                    <a:p>
                      <a:pPr marL="0" marR="27432" algn="r">
                        <a:spcBef>
                          <a:spcPts val="60"/>
                        </a:spcBef>
                        <a:buNone/>
                      </a:pPr>
                      <a:r>
                        <a:rPr lang="es-CO" sz="1100" spc="-25">
                          <a:solidFill>
                            <a:srgbClr val="000000"/>
                          </a:solidFill>
                          <a:effectLst/>
                        </a:rPr>
                        <a:t>13</a:t>
                      </a:r>
                      <a:endParaRPr lang="es-CO">
                        <a:effectLst/>
                      </a:endParaRPr>
                    </a:p>
                  </a:txBody>
                  <a:tcPr marL="0" marR="0" marT="0" marB="0" anchor="ctr"/>
                </a:tc>
                <a:tc>
                  <a:txBody>
                    <a:bodyPr/>
                    <a:lstStyle/>
                    <a:p>
                      <a:pPr marL="0" algn="ctr">
                        <a:spcBef>
                          <a:spcPts val="135"/>
                        </a:spcBef>
                        <a:buNone/>
                      </a:pPr>
                      <a:r>
                        <a:rPr lang="es-CO" sz="950" spc="-10">
                          <a:solidFill>
                            <a:srgbClr val="000000"/>
                          </a:solidFill>
                          <a:effectLst/>
                        </a:rPr>
                        <a:t>GGC-2055</a:t>
                      </a:r>
                      <a:endParaRPr lang="es-CO">
                        <a:effectLst/>
                      </a:endParaRPr>
                    </a:p>
                  </a:txBody>
                  <a:tcPr marL="0" marR="0" marT="0" marB="0" anchor="ctr"/>
                </a:tc>
                <a:tc>
                  <a:txBody>
                    <a:bodyPr/>
                    <a:lstStyle/>
                    <a:p>
                      <a:pPr marL="0" algn="ctr">
                        <a:spcBef>
                          <a:spcPts val="135"/>
                        </a:spcBef>
                        <a:buNone/>
                      </a:pPr>
                      <a:r>
                        <a:rPr lang="es-CO">
                          <a:effectLst/>
                        </a:rPr>
                        <a:t>GENSA</a:t>
                      </a:r>
                    </a:p>
                  </a:txBody>
                  <a:tcPr marL="0" marR="0" marT="0" marB="0" anchor="ctr"/>
                </a:tc>
                <a:tc>
                  <a:txBody>
                    <a:bodyPr/>
                    <a:lstStyle/>
                    <a:p>
                      <a:pPr marL="52388" indent="0" algn="ctr">
                        <a:spcBef>
                          <a:spcPts val="135"/>
                        </a:spcBef>
                        <a:buNone/>
                        <a:tabLst/>
                      </a:pPr>
                      <a:r>
                        <a:rPr lang="es-CO" sz="950">
                          <a:solidFill>
                            <a:srgbClr val="000000"/>
                          </a:solidFill>
                          <a:effectLst/>
                        </a:rPr>
                        <a:t>SAN</a:t>
                      </a:r>
                      <a:r>
                        <a:rPr lang="es-CO" sz="950" spc="30">
                          <a:solidFill>
                            <a:srgbClr val="000000"/>
                          </a:solidFill>
                          <a:effectLst/>
                        </a:rPr>
                        <a:t> </a:t>
                      </a:r>
                      <a:r>
                        <a:rPr lang="es-CO" sz="950" spc="-10">
                          <a:solidFill>
                            <a:srgbClr val="000000"/>
                          </a:solidFill>
                          <a:effectLst/>
                        </a:rPr>
                        <a:t>MIGUEL</a:t>
                      </a:r>
                      <a:endParaRPr lang="es-CO">
                        <a:effectLst/>
                      </a:endParaRPr>
                    </a:p>
                  </a:txBody>
                  <a:tcPr marL="0" marR="0" marT="0" marB="0" anchor="ctr"/>
                </a:tc>
                <a:tc>
                  <a:txBody>
                    <a:bodyPr/>
                    <a:lstStyle/>
                    <a:p>
                      <a:pPr marL="9144" algn="ctr">
                        <a:spcBef>
                          <a:spcPts val="135"/>
                        </a:spcBef>
                        <a:buNone/>
                        <a:tabLst>
                          <a:tab pos="467995"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6.880.380.834,00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20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217</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0,31</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8%</a:t>
                      </a:r>
                      <a:endParaRPr lang="es-CO">
                        <a:effectLst/>
                      </a:endParaRPr>
                    </a:p>
                  </a:txBody>
                  <a:tcPr marL="0" marR="0" marT="0" marB="0" anchor="ctr"/>
                </a:tc>
                <a:extLst>
                  <a:ext uri="{0D108BD9-81ED-4DB2-BD59-A6C34878D82A}">
                    <a16:rowId xmlns:a16="http://schemas.microsoft.com/office/drawing/2014/main" val="785114995"/>
                  </a:ext>
                </a:extLst>
              </a:tr>
              <a:tr h="230430">
                <a:tc>
                  <a:txBody>
                    <a:bodyPr/>
                    <a:lstStyle/>
                    <a:p>
                      <a:pPr marL="0" marR="27432" algn="r">
                        <a:spcBef>
                          <a:spcPts val="60"/>
                        </a:spcBef>
                        <a:buNone/>
                      </a:pPr>
                      <a:r>
                        <a:rPr lang="es-CO" sz="1100" spc="-25">
                          <a:solidFill>
                            <a:srgbClr val="000000"/>
                          </a:solidFill>
                          <a:effectLst/>
                        </a:rPr>
                        <a:t>14</a:t>
                      </a:r>
                      <a:endParaRPr lang="es-CO">
                        <a:effectLst/>
                      </a:endParaRPr>
                    </a:p>
                  </a:txBody>
                  <a:tcPr marL="0" marR="0" marT="0" marB="0" anchor="ctr"/>
                </a:tc>
                <a:tc>
                  <a:txBody>
                    <a:bodyPr/>
                    <a:lstStyle/>
                    <a:p>
                      <a:pPr marL="0" algn="ctr">
                        <a:spcBef>
                          <a:spcPts val="135"/>
                        </a:spcBef>
                        <a:buNone/>
                      </a:pPr>
                      <a:r>
                        <a:rPr lang="es-CO" sz="950" spc="-10">
                          <a:solidFill>
                            <a:srgbClr val="000000"/>
                          </a:solidFill>
                          <a:effectLst/>
                        </a:rPr>
                        <a:t>GGC-2051</a:t>
                      </a:r>
                      <a:endParaRPr lang="es-CO">
                        <a:effectLst/>
                      </a:endParaRPr>
                    </a:p>
                  </a:txBody>
                  <a:tcPr marL="0" marR="0" marT="0" marB="0" anchor="ctr"/>
                </a:tc>
                <a:tc>
                  <a:txBody>
                    <a:bodyPr/>
                    <a:lstStyle/>
                    <a:p>
                      <a:pPr marL="0" algn="ctr">
                        <a:spcBef>
                          <a:spcPts val="135"/>
                        </a:spcBef>
                        <a:buNone/>
                      </a:pPr>
                      <a:r>
                        <a:rPr lang="es-CO">
                          <a:effectLst/>
                        </a:rPr>
                        <a:t>GENSA</a:t>
                      </a:r>
                    </a:p>
                  </a:txBody>
                  <a:tcPr marL="0" marR="0" marT="0" marB="0" anchor="ctr"/>
                </a:tc>
                <a:tc>
                  <a:txBody>
                    <a:bodyPr/>
                    <a:lstStyle/>
                    <a:p>
                      <a:pPr marL="52388" indent="0" algn="ctr">
                        <a:spcBef>
                          <a:spcPts val="135"/>
                        </a:spcBef>
                        <a:buNone/>
                        <a:tabLst/>
                      </a:pPr>
                      <a:r>
                        <a:rPr lang="es-CO" sz="950">
                          <a:solidFill>
                            <a:srgbClr val="000000"/>
                          </a:solidFill>
                          <a:effectLst/>
                        </a:rPr>
                        <a:t>VALLE</a:t>
                      </a:r>
                      <a:r>
                        <a:rPr lang="es-CO" sz="950" spc="10">
                          <a:solidFill>
                            <a:srgbClr val="000000"/>
                          </a:solidFill>
                          <a:effectLst/>
                        </a:rPr>
                        <a:t> </a:t>
                      </a:r>
                      <a:r>
                        <a:rPr lang="es-CO" sz="950">
                          <a:solidFill>
                            <a:srgbClr val="000000"/>
                          </a:solidFill>
                          <a:effectLst/>
                        </a:rPr>
                        <a:t>DEL</a:t>
                      </a:r>
                      <a:r>
                        <a:rPr lang="es-CO" sz="950" spc="10">
                          <a:solidFill>
                            <a:srgbClr val="000000"/>
                          </a:solidFill>
                          <a:effectLst/>
                        </a:rPr>
                        <a:t> </a:t>
                      </a:r>
                      <a:r>
                        <a:rPr lang="es-CO" sz="950" spc="-10">
                          <a:solidFill>
                            <a:srgbClr val="000000"/>
                          </a:solidFill>
                          <a:effectLst/>
                        </a:rPr>
                        <a:t>GUAMUEZ</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22.802.905.997,00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65</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719</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0,72</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8%</a:t>
                      </a:r>
                      <a:endParaRPr lang="es-CO">
                        <a:effectLst/>
                      </a:endParaRPr>
                    </a:p>
                  </a:txBody>
                  <a:tcPr marL="0" marR="0" marT="0" marB="0" anchor="ctr"/>
                </a:tc>
                <a:extLst>
                  <a:ext uri="{0D108BD9-81ED-4DB2-BD59-A6C34878D82A}">
                    <a16:rowId xmlns:a16="http://schemas.microsoft.com/office/drawing/2014/main" val="3031204106"/>
                  </a:ext>
                </a:extLst>
              </a:tr>
              <a:tr h="230430">
                <a:tc>
                  <a:txBody>
                    <a:bodyPr/>
                    <a:lstStyle/>
                    <a:p>
                      <a:pPr marL="0" marR="27432" algn="r">
                        <a:spcBef>
                          <a:spcPts val="60"/>
                        </a:spcBef>
                        <a:buNone/>
                      </a:pPr>
                      <a:r>
                        <a:rPr lang="es-CO" sz="1100" spc="-25">
                          <a:solidFill>
                            <a:srgbClr val="000000"/>
                          </a:solidFill>
                          <a:effectLst/>
                        </a:rPr>
                        <a:t>15</a:t>
                      </a:r>
                      <a:endParaRPr lang="es-CO">
                        <a:effectLst/>
                      </a:endParaRPr>
                    </a:p>
                  </a:txBody>
                  <a:tcPr marL="0" marR="0" marT="0" marB="0" anchor="ctr"/>
                </a:tc>
                <a:tc>
                  <a:txBody>
                    <a:bodyPr/>
                    <a:lstStyle/>
                    <a:p>
                      <a:pPr marL="0" algn="ctr">
                        <a:spcBef>
                          <a:spcPts val="135"/>
                        </a:spcBef>
                        <a:buNone/>
                      </a:pPr>
                      <a:r>
                        <a:rPr lang="es-CO" sz="950" spc="-10">
                          <a:solidFill>
                            <a:srgbClr val="000000"/>
                          </a:solidFill>
                          <a:effectLst/>
                        </a:rPr>
                        <a:t>GGC-2052</a:t>
                      </a:r>
                      <a:endParaRPr lang="es-CO">
                        <a:effectLst/>
                      </a:endParaRPr>
                    </a:p>
                  </a:txBody>
                  <a:tcPr marL="0" marR="0" marT="0" marB="0" anchor="ctr"/>
                </a:tc>
                <a:tc>
                  <a:txBody>
                    <a:bodyPr/>
                    <a:lstStyle/>
                    <a:p>
                      <a:pPr marL="0" algn="ctr">
                        <a:spcBef>
                          <a:spcPts val="135"/>
                        </a:spcBef>
                        <a:buNone/>
                      </a:pPr>
                      <a:r>
                        <a:rPr lang="es-CO">
                          <a:effectLst/>
                        </a:rPr>
                        <a:t>GENSA</a:t>
                      </a:r>
                    </a:p>
                  </a:txBody>
                  <a:tcPr marL="0" marR="0" marT="0" marB="0" anchor="ctr"/>
                </a:tc>
                <a:tc>
                  <a:txBody>
                    <a:bodyPr/>
                    <a:lstStyle/>
                    <a:p>
                      <a:pPr marL="52388" indent="0" algn="ctr">
                        <a:spcBef>
                          <a:spcPts val="135"/>
                        </a:spcBef>
                        <a:buNone/>
                        <a:tabLst/>
                      </a:pPr>
                      <a:r>
                        <a:rPr lang="es-CO" sz="950">
                          <a:solidFill>
                            <a:srgbClr val="000000"/>
                          </a:solidFill>
                          <a:effectLst/>
                        </a:rPr>
                        <a:t>VILLA</a:t>
                      </a:r>
                      <a:r>
                        <a:rPr lang="es-CO" sz="950" spc="35">
                          <a:solidFill>
                            <a:srgbClr val="000000"/>
                          </a:solidFill>
                          <a:effectLst/>
                        </a:rPr>
                        <a:t> </a:t>
                      </a:r>
                      <a:r>
                        <a:rPr lang="es-CO" sz="950" spc="-10">
                          <a:solidFill>
                            <a:srgbClr val="000000"/>
                          </a:solidFill>
                          <a:effectLst/>
                        </a:rPr>
                        <a:t>GARZON</a:t>
                      </a:r>
                      <a:endParaRPr lang="es-CO">
                        <a:effectLst/>
                      </a:endParaRPr>
                    </a:p>
                  </a:txBody>
                  <a:tcPr marL="0" marR="0" marT="0" marB="0" anchor="ctr"/>
                </a:tc>
                <a:tc>
                  <a:txBody>
                    <a:bodyPr/>
                    <a:lstStyle/>
                    <a:p>
                      <a:pPr marL="9144" algn="ctr">
                        <a:spcBef>
                          <a:spcPts val="135"/>
                        </a:spcBef>
                        <a:buNone/>
                        <a:tabLst>
                          <a:tab pos="467995"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9.349.545.113,00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27</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293</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0,42</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8%</a:t>
                      </a:r>
                      <a:endParaRPr lang="es-CO">
                        <a:effectLst/>
                      </a:endParaRPr>
                    </a:p>
                  </a:txBody>
                  <a:tcPr marL="0" marR="0" marT="0" marB="0" anchor="ctr"/>
                </a:tc>
                <a:extLst>
                  <a:ext uri="{0D108BD9-81ED-4DB2-BD59-A6C34878D82A}">
                    <a16:rowId xmlns:a16="http://schemas.microsoft.com/office/drawing/2014/main" val="2626235047"/>
                  </a:ext>
                </a:extLst>
              </a:tr>
              <a:tr h="230430">
                <a:tc>
                  <a:txBody>
                    <a:bodyPr/>
                    <a:lstStyle/>
                    <a:p>
                      <a:pPr marL="0" marR="27432" algn="r">
                        <a:spcBef>
                          <a:spcPts val="60"/>
                        </a:spcBef>
                        <a:buNone/>
                      </a:pPr>
                      <a:r>
                        <a:rPr lang="es-CO" sz="1100" spc="-25">
                          <a:solidFill>
                            <a:srgbClr val="000000"/>
                          </a:solidFill>
                          <a:effectLst/>
                        </a:rPr>
                        <a:t>16</a:t>
                      </a:r>
                      <a:endParaRPr lang="es-CO">
                        <a:effectLst/>
                      </a:endParaRPr>
                    </a:p>
                  </a:txBody>
                  <a:tcPr marL="0" marR="0" marT="0" marB="0" anchor="ctr"/>
                </a:tc>
                <a:tc>
                  <a:txBody>
                    <a:bodyPr/>
                    <a:lstStyle/>
                    <a:p>
                      <a:pPr marL="0" algn="ctr">
                        <a:spcBef>
                          <a:spcPts val="135"/>
                        </a:spcBef>
                        <a:buNone/>
                      </a:pPr>
                      <a:r>
                        <a:rPr lang="es-CO" sz="950" spc="-10">
                          <a:solidFill>
                            <a:srgbClr val="000000"/>
                          </a:solidFill>
                          <a:effectLst/>
                        </a:rPr>
                        <a:t>GGC-2057</a:t>
                      </a:r>
                      <a:endParaRPr lang="es-CO">
                        <a:effectLst/>
                      </a:endParaRPr>
                    </a:p>
                  </a:txBody>
                  <a:tcPr marL="0" marR="0" marT="0" marB="0" anchor="ctr"/>
                </a:tc>
                <a:tc>
                  <a:txBody>
                    <a:bodyPr/>
                    <a:lstStyle/>
                    <a:p>
                      <a:pPr marL="0" algn="ctr">
                        <a:spcBef>
                          <a:spcPts val="135"/>
                        </a:spcBef>
                        <a:buNone/>
                      </a:pPr>
                      <a:r>
                        <a:rPr lang="es-CO">
                          <a:effectLst/>
                        </a:rPr>
                        <a:t>GENSA</a:t>
                      </a:r>
                    </a:p>
                  </a:txBody>
                  <a:tcPr marL="0" marR="0" marT="0" marB="0" anchor="ctr"/>
                </a:tc>
                <a:tc>
                  <a:txBody>
                    <a:bodyPr/>
                    <a:lstStyle/>
                    <a:p>
                      <a:pPr marL="52388" indent="0" algn="ctr">
                        <a:spcBef>
                          <a:spcPts val="135"/>
                        </a:spcBef>
                        <a:buNone/>
                        <a:tabLst/>
                      </a:pPr>
                      <a:r>
                        <a:rPr lang="es-CO" sz="950">
                          <a:solidFill>
                            <a:srgbClr val="000000"/>
                          </a:solidFill>
                          <a:effectLst/>
                        </a:rPr>
                        <a:t>PUERTO</a:t>
                      </a:r>
                      <a:r>
                        <a:rPr lang="es-CO" sz="950" spc="30">
                          <a:solidFill>
                            <a:srgbClr val="000000"/>
                          </a:solidFill>
                          <a:effectLst/>
                        </a:rPr>
                        <a:t> </a:t>
                      </a:r>
                      <a:r>
                        <a:rPr lang="es-CO" sz="950" spc="-10">
                          <a:solidFill>
                            <a:srgbClr val="000000"/>
                          </a:solidFill>
                          <a:effectLst/>
                        </a:rPr>
                        <a:t>GUZMAN</a:t>
                      </a:r>
                      <a:endParaRPr lang="es-CO">
                        <a:effectLst/>
                      </a:endParaRPr>
                    </a:p>
                  </a:txBody>
                  <a:tcPr marL="0" marR="0" marT="0" marB="0" anchor="ctr"/>
                </a:tc>
                <a:tc>
                  <a:txBody>
                    <a:bodyPr/>
                    <a:lstStyle/>
                    <a:p>
                      <a:pPr marL="18288" algn="ctr">
                        <a:spcBef>
                          <a:spcPts val="135"/>
                        </a:spcBef>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24.764.667.070,00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71</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777</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1,1</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8%</a:t>
                      </a:r>
                      <a:endParaRPr lang="es-CO">
                        <a:effectLst/>
                      </a:endParaRPr>
                    </a:p>
                  </a:txBody>
                  <a:tcPr marL="0" marR="0" marT="0" marB="0" anchor="ctr"/>
                </a:tc>
                <a:extLst>
                  <a:ext uri="{0D108BD9-81ED-4DB2-BD59-A6C34878D82A}">
                    <a16:rowId xmlns:a16="http://schemas.microsoft.com/office/drawing/2014/main" val="2319093375"/>
                  </a:ext>
                </a:extLst>
              </a:tr>
              <a:tr h="313852">
                <a:tc>
                  <a:txBody>
                    <a:bodyPr/>
                    <a:lstStyle/>
                    <a:p>
                      <a:pPr marL="0" marR="27432" algn="r">
                        <a:spcBef>
                          <a:spcPts val="5"/>
                        </a:spcBef>
                        <a:buNone/>
                      </a:pPr>
                      <a:r>
                        <a:rPr lang="es-CO" sz="1100" spc="-25">
                          <a:solidFill>
                            <a:srgbClr val="000000"/>
                          </a:solidFill>
                          <a:effectLst/>
                        </a:rPr>
                        <a:t>17</a:t>
                      </a:r>
                      <a:endParaRPr lang="es-CO">
                        <a:effectLst/>
                      </a:endParaRPr>
                    </a:p>
                  </a:txBody>
                  <a:tcPr marL="0" marR="0" marT="0" marB="0" anchor="ctr"/>
                </a:tc>
                <a:tc>
                  <a:txBody>
                    <a:bodyPr/>
                    <a:lstStyle/>
                    <a:p>
                      <a:pPr marL="18288" algn="ctr">
                        <a:buNone/>
                      </a:pPr>
                      <a:r>
                        <a:rPr lang="es-CO">
                          <a:effectLst/>
                        </a:rPr>
                        <a:t>GGC-2066</a:t>
                      </a:r>
                    </a:p>
                  </a:txBody>
                  <a:tcPr marL="0" marR="0" marT="0" marB="0" anchor="ctr"/>
                </a:tc>
                <a:tc>
                  <a:txBody>
                    <a:bodyPr/>
                    <a:lstStyle/>
                    <a:p>
                      <a:pPr marL="18288" algn="ctr">
                        <a:buNone/>
                      </a:pPr>
                      <a:r>
                        <a:rPr lang="es-CO">
                          <a:effectLst/>
                        </a:rPr>
                        <a:t>ELECTROCAQUETA</a:t>
                      </a:r>
                    </a:p>
                  </a:txBody>
                  <a:tcPr marL="0" marR="0" marT="0" marB="0" anchor="ctr"/>
                </a:tc>
                <a:tc>
                  <a:txBody>
                    <a:bodyPr/>
                    <a:lstStyle/>
                    <a:p>
                      <a:pPr marL="0" algn="ctr">
                        <a:spcBef>
                          <a:spcPts val="60"/>
                        </a:spcBef>
                        <a:buNone/>
                      </a:pPr>
                      <a:r>
                        <a:rPr lang="es-CO">
                          <a:effectLst/>
                        </a:rPr>
                        <a:t>SANTANDER MR</a:t>
                      </a:r>
                    </a:p>
                  </a:txBody>
                  <a:tcPr marL="0" marR="0" marT="0" marB="0" anchor="ctr"/>
                </a:tc>
                <a:tc>
                  <a:txBody>
                    <a:bodyPr/>
                    <a:lstStyle/>
                    <a:p>
                      <a:pPr marL="18288" algn="ctr">
                        <a:buNone/>
                        <a:tabLst>
                          <a:tab pos="392430"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37.573.918.087,00</a:t>
                      </a:r>
                      <a:endParaRPr lang="es-CO">
                        <a:effectLst/>
                      </a:endParaRPr>
                    </a:p>
                  </a:txBody>
                  <a:tcPr marL="0" marR="0" marT="0" marB="0" anchor="ctr"/>
                </a:tc>
                <a:tc>
                  <a:txBody>
                    <a:bodyPr/>
                    <a:lstStyle/>
                    <a:p>
                      <a:pPr marL="0" algn="ctr">
                        <a:buNone/>
                      </a:pPr>
                      <a:r>
                        <a:rPr lang="es-CO" sz="950" spc="-25">
                          <a:solidFill>
                            <a:srgbClr val="000000"/>
                          </a:solidFill>
                          <a:effectLst/>
                        </a:rPr>
                        <a:t>105</a:t>
                      </a:r>
                      <a:endParaRPr lang="es-CO">
                        <a:effectLst/>
                      </a:endParaRPr>
                    </a:p>
                  </a:txBody>
                  <a:tcPr marL="0" marR="0" marT="0" marB="0" anchor="ctr"/>
                </a:tc>
                <a:tc>
                  <a:txBody>
                    <a:bodyPr/>
                    <a:lstStyle/>
                    <a:p>
                      <a:pPr marL="0" algn="ctr">
                        <a:buNone/>
                      </a:pPr>
                      <a:r>
                        <a:rPr lang="es-CO" sz="950" spc="-20">
                          <a:solidFill>
                            <a:srgbClr val="000000"/>
                          </a:solidFill>
                          <a:effectLst/>
                        </a:rPr>
                        <a:t>1158</a:t>
                      </a:r>
                      <a:endParaRPr lang="es-CO">
                        <a:effectLst/>
                      </a:endParaRPr>
                    </a:p>
                  </a:txBody>
                  <a:tcPr marL="0" marR="0" marT="0" marB="0" anchor="ctr"/>
                </a:tc>
                <a:tc>
                  <a:txBody>
                    <a:bodyPr/>
                    <a:lstStyle/>
                    <a:p>
                      <a:pPr marL="0" algn="ctr">
                        <a:buNone/>
                      </a:pPr>
                      <a:r>
                        <a:rPr lang="es-CO" sz="950" spc="-20">
                          <a:solidFill>
                            <a:srgbClr val="000000"/>
                          </a:solidFill>
                          <a:effectLst/>
                        </a:rPr>
                        <a:t>1,27</a:t>
                      </a:r>
                      <a:endParaRPr lang="es-CO">
                        <a:effectLst/>
                      </a:endParaRPr>
                    </a:p>
                  </a:txBody>
                  <a:tcPr marL="0" marR="0" marT="0" marB="0" anchor="ctr"/>
                </a:tc>
                <a:tc>
                  <a:txBody>
                    <a:bodyPr/>
                    <a:lstStyle/>
                    <a:p>
                      <a:pPr marL="9144" algn="ctr">
                        <a:buNone/>
                      </a:pPr>
                      <a:r>
                        <a:rPr lang="es-CO" sz="950" spc="-10">
                          <a:solidFill>
                            <a:srgbClr val="000000"/>
                          </a:solidFill>
                          <a:effectLst/>
                        </a:rPr>
                        <a:t>INDIVIDUALES</a:t>
                      </a:r>
                      <a:endParaRPr lang="es-CO">
                        <a:effectLst/>
                      </a:endParaRPr>
                    </a:p>
                  </a:txBody>
                  <a:tcPr marL="0" marR="0" marT="0" marB="0" anchor="ctr"/>
                </a:tc>
                <a:tc>
                  <a:txBody>
                    <a:bodyPr/>
                    <a:lstStyle/>
                    <a:p>
                      <a:pPr marL="0" algn="ctr">
                        <a:buNone/>
                      </a:pPr>
                      <a:r>
                        <a:rPr lang="es-CO" sz="950" spc="-25">
                          <a:solidFill>
                            <a:srgbClr val="000000"/>
                          </a:solidFill>
                          <a:effectLst/>
                        </a:rPr>
                        <a:t>10%</a:t>
                      </a:r>
                      <a:endParaRPr lang="es-CO">
                        <a:effectLst/>
                      </a:endParaRPr>
                    </a:p>
                  </a:txBody>
                  <a:tcPr marL="0" marR="0" marT="0" marB="0" anchor="ctr"/>
                </a:tc>
                <a:extLst>
                  <a:ext uri="{0D108BD9-81ED-4DB2-BD59-A6C34878D82A}">
                    <a16:rowId xmlns:a16="http://schemas.microsoft.com/office/drawing/2014/main" val="3085656080"/>
                  </a:ext>
                </a:extLst>
              </a:tr>
              <a:tr h="230430">
                <a:tc>
                  <a:txBody>
                    <a:bodyPr/>
                    <a:lstStyle/>
                    <a:p>
                      <a:pPr marL="0" marR="27432" algn="r">
                        <a:spcBef>
                          <a:spcPts val="60"/>
                        </a:spcBef>
                        <a:buNone/>
                      </a:pPr>
                      <a:r>
                        <a:rPr lang="es-CO" sz="1100" spc="-25">
                          <a:solidFill>
                            <a:srgbClr val="000000"/>
                          </a:solidFill>
                          <a:effectLst/>
                        </a:rPr>
                        <a:t>18</a:t>
                      </a:r>
                      <a:endParaRPr lang="es-CO">
                        <a:effectLst/>
                      </a:endParaRPr>
                    </a:p>
                  </a:txBody>
                  <a:tcPr marL="0" marR="0" marT="0" marB="0" anchor="ctr"/>
                </a:tc>
                <a:tc>
                  <a:txBody>
                    <a:bodyPr/>
                    <a:lstStyle/>
                    <a:p>
                      <a:pPr marL="18288" algn="ctr">
                        <a:spcBef>
                          <a:spcPts val="135"/>
                        </a:spcBef>
                        <a:buNone/>
                      </a:pPr>
                      <a:r>
                        <a:rPr lang="es-CO" sz="950" spc="-10">
                          <a:solidFill>
                            <a:srgbClr val="000000"/>
                          </a:solidFill>
                          <a:effectLst/>
                        </a:rPr>
                        <a:t>GGC-2067</a:t>
                      </a:r>
                      <a:endParaRPr lang="es-CO">
                        <a:effectLst/>
                      </a:endParaRPr>
                    </a:p>
                  </a:txBody>
                  <a:tcPr marL="0" marR="0" marT="0" marB="0" anchor="ctr"/>
                </a:tc>
                <a:tc>
                  <a:txBody>
                    <a:bodyPr/>
                    <a:lstStyle/>
                    <a:p>
                      <a:pPr marL="18288" algn="ctr">
                        <a:spcBef>
                          <a:spcPts val="135"/>
                        </a:spcBef>
                        <a:buNone/>
                      </a:pPr>
                      <a:r>
                        <a:rPr lang="es-CO">
                          <a:effectLst/>
                        </a:rPr>
                        <a:t>ELECTROCAQUETA</a:t>
                      </a:r>
                    </a:p>
                  </a:txBody>
                  <a:tcPr marL="0" marR="0" marT="0" marB="0" anchor="ctr"/>
                </a:tc>
                <a:tc>
                  <a:txBody>
                    <a:bodyPr/>
                    <a:lstStyle/>
                    <a:p>
                      <a:pPr marL="0" marR="91440" algn="ctr">
                        <a:spcBef>
                          <a:spcPts val="135"/>
                        </a:spcBef>
                        <a:buNone/>
                      </a:pPr>
                      <a:r>
                        <a:rPr lang="es-CO" sz="950" spc="-10">
                          <a:solidFill>
                            <a:srgbClr val="000000"/>
                          </a:solidFill>
                          <a:effectLst/>
                        </a:rPr>
                        <a:t>GUACA</a:t>
                      </a:r>
                      <a:endParaRPr lang="es-CO">
                        <a:effectLst/>
                      </a:endParaRPr>
                    </a:p>
                  </a:txBody>
                  <a:tcPr marL="0" marR="0" marT="0" marB="0" anchor="ctr"/>
                </a:tc>
                <a:tc>
                  <a:txBody>
                    <a:bodyPr/>
                    <a:lstStyle/>
                    <a:p>
                      <a:pPr marL="9144" algn="ctr">
                        <a:spcBef>
                          <a:spcPts val="135"/>
                        </a:spcBef>
                        <a:buNone/>
                        <a:tabLst>
                          <a:tab pos="467995" algn="l"/>
                        </a:tabLst>
                      </a:pPr>
                      <a:r>
                        <a:rPr lang="es-CO" sz="950" spc="-50">
                          <a:solidFill>
                            <a:srgbClr val="000000"/>
                          </a:solidFill>
                          <a:effectLst/>
                        </a:rPr>
                        <a:t>$</a:t>
                      </a:r>
                      <a:r>
                        <a:rPr lang="es-CO" sz="950">
                          <a:solidFill>
                            <a:srgbClr val="000000"/>
                          </a:solidFill>
                          <a:effectLst/>
                        </a:rPr>
                        <a:t>	</a:t>
                      </a:r>
                      <a:r>
                        <a:rPr lang="es-CO" sz="950" spc="-10">
                          <a:solidFill>
                            <a:srgbClr val="000000"/>
                          </a:solidFill>
                          <a:effectLst/>
                        </a:rPr>
                        <a:t>4.402.514.558,00</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14</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154</a:t>
                      </a:r>
                      <a:endParaRPr lang="es-CO">
                        <a:effectLst/>
                      </a:endParaRPr>
                    </a:p>
                  </a:txBody>
                  <a:tcPr marL="0" marR="0" marT="0" marB="0" anchor="ctr"/>
                </a:tc>
                <a:tc>
                  <a:txBody>
                    <a:bodyPr/>
                    <a:lstStyle/>
                    <a:p>
                      <a:pPr marL="0" algn="ctr">
                        <a:spcBef>
                          <a:spcPts val="135"/>
                        </a:spcBef>
                        <a:buNone/>
                      </a:pPr>
                      <a:r>
                        <a:rPr lang="es-CO" sz="950" spc="-20">
                          <a:solidFill>
                            <a:srgbClr val="000000"/>
                          </a:solidFill>
                          <a:effectLst/>
                        </a:rPr>
                        <a:t>0,19</a:t>
                      </a:r>
                      <a:endParaRPr lang="es-CO">
                        <a:effectLst/>
                      </a:endParaRPr>
                    </a:p>
                  </a:txBody>
                  <a:tcPr marL="0" marR="0" marT="0" marB="0" anchor="ctr"/>
                </a:tc>
                <a:tc>
                  <a:txBody>
                    <a:bodyPr/>
                    <a:lstStyle/>
                    <a:p>
                      <a:pPr marL="9144" algn="ctr">
                        <a:spcBef>
                          <a:spcPts val="135"/>
                        </a:spcBef>
                        <a:buNone/>
                      </a:pPr>
                      <a:r>
                        <a:rPr lang="es-CO" sz="950" spc="-10">
                          <a:solidFill>
                            <a:srgbClr val="000000"/>
                          </a:solidFill>
                          <a:effectLst/>
                        </a:rPr>
                        <a:t>INDIVIDUALES</a:t>
                      </a:r>
                      <a:endParaRPr lang="es-CO">
                        <a:effectLst/>
                      </a:endParaRPr>
                    </a:p>
                  </a:txBody>
                  <a:tcPr marL="0" marR="0" marT="0" marB="0" anchor="ctr"/>
                </a:tc>
                <a:tc>
                  <a:txBody>
                    <a:bodyPr/>
                    <a:lstStyle/>
                    <a:p>
                      <a:pPr marL="0" algn="ctr">
                        <a:spcBef>
                          <a:spcPts val="135"/>
                        </a:spcBef>
                        <a:buNone/>
                      </a:pPr>
                      <a:r>
                        <a:rPr lang="es-CO" sz="950" spc="-25">
                          <a:solidFill>
                            <a:srgbClr val="000000"/>
                          </a:solidFill>
                          <a:effectLst/>
                        </a:rPr>
                        <a:t>10%</a:t>
                      </a:r>
                      <a:endParaRPr lang="es-CO">
                        <a:effectLst/>
                      </a:endParaRPr>
                    </a:p>
                  </a:txBody>
                  <a:tcPr marL="0" marR="0" marT="0" marB="0" anchor="ctr"/>
                </a:tc>
                <a:extLst>
                  <a:ext uri="{0D108BD9-81ED-4DB2-BD59-A6C34878D82A}">
                    <a16:rowId xmlns:a16="http://schemas.microsoft.com/office/drawing/2014/main" val="2578920428"/>
                  </a:ext>
                </a:extLst>
              </a:tr>
              <a:tr h="332929">
                <a:tc gridSpan="4">
                  <a:txBody>
                    <a:bodyPr/>
                    <a:lstStyle/>
                    <a:p>
                      <a:pPr marL="0" algn="ctr">
                        <a:spcBef>
                          <a:spcPts val="135"/>
                        </a:spcBef>
                        <a:buNone/>
                      </a:pPr>
                      <a:r>
                        <a:rPr lang="es-CO" sz="950" b="1" spc="-10">
                          <a:solidFill>
                            <a:srgbClr val="000000"/>
                          </a:solidFill>
                          <a:effectLst/>
                        </a:rPr>
                        <a:t>TOTAL</a:t>
                      </a:r>
                      <a:endParaRPr lang="es-CO">
                        <a:effectLst/>
                      </a:endParaRPr>
                    </a:p>
                  </a:txBody>
                  <a:tcPr marL="0" marR="0" marT="0" marB="0" anchor="ctr"/>
                </a:tc>
                <a:tc hMerge="1">
                  <a:txBody>
                    <a:bodyPr/>
                    <a:lstStyle/>
                    <a:p>
                      <a:endParaRPr lang="es-ES"/>
                    </a:p>
                  </a:txBody>
                  <a:tcPr/>
                </a:tc>
                <a:tc hMerge="1">
                  <a:txBody>
                    <a:bodyPr/>
                    <a:lstStyle/>
                    <a:p>
                      <a:endParaRPr lang="es-CO"/>
                    </a:p>
                  </a:txBody>
                  <a:tcPr/>
                </a:tc>
                <a:tc hMerge="1">
                  <a:txBody>
                    <a:bodyPr/>
                    <a:lstStyle/>
                    <a:p>
                      <a:endParaRPr lang="es-ES"/>
                    </a:p>
                  </a:txBody>
                  <a:tcPr/>
                </a:tc>
                <a:tc>
                  <a:txBody>
                    <a:bodyPr/>
                    <a:lstStyle/>
                    <a:p>
                      <a:pPr marL="0" algn="ctr">
                        <a:spcBef>
                          <a:spcPts val="135"/>
                        </a:spcBef>
                        <a:buNone/>
                      </a:pPr>
                      <a:r>
                        <a:rPr lang="es-CO" sz="950" b="1">
                          <a:solidFill>
                            <a:srgbClr val="000000"/>
                          </a:solidFill>
                          <a:effectLst/>
                        </a:rPr>
                        <a:t>$</a:t>
                      </a:r>
                      <a:r>
                        <a:rPr lang="es-CO" sz="950" b="1" spc="265">
                          <a:solidFill>
                            <a:srgbClr val="000000"/>
                          </a:solidFill>
                          <a:effectLst/>
                        </a:rPr>
                        <a:t> </a:t>
                      </a:r>
                      <a:r>
                        <a:rPr lang="es-CO" sz="950" b="1" spc="-10">
                          <a:solidFill>
                            <a:srgbClr val="000000"/>
                          </a:solidFill>
                          <a:effectLst/>
                        </a:rPr>
                        <a:t>968.268.668.130,00</a:t>
                      </a:r>
                      <a:endParaRPr lang="es-CO">
                        <a:effectLst/>
                      </a:endParaRPr>
                    </a:p>
                  </a:txBody>
                  <a:tcPr marL="0" marR="0" marT="0" marB="0" anchor="ctr"/>
                </a:tc>
                <a:tc>
                  <a:txBody>
                    <a:bodyPr/>
                    <a:lstStyle/>
                    <a:p>
                      <a:pPr marL="0" algn="ctr">
                        <a:spcBef>
                          <a:spcPts val="135"/>
                        </a:spcBef>
                        <a:buNone/>
                      </a:pPr>
                      <a:r>
                        <a:rPr lang="es-CO" sz="950" b="1" spc="-20">
                          <a:solidFill>
                            <a:srgbClr val="000000"/>
                          </a:solidFill>
                          <a:effectLst/>
                        </a:rPr>
                        <a:t>2321</a:t>
                      </a:r>
                      <a:endParaRPr lang="es-CO">
                        <a:effectLst/>
                      </a:endParaRPr>
                    </a:p>
                  </a:txBody>
                  <a:tcPr marL="0" marR="0" marT="0" marB="0" anchor="ctr"/>
                </a:tc>
                <a:tc>
                  <a:txBody>
                    <a:bodyPr/>
                    <a:lstStyle/>
                    <a:p>
                      <a:pPr marL="9144" algn="ctr">
                        <a:spcBef>
                          <a:spcPts val="135"/>
                        </a:spcBef>
                        <a:buNone/>
                      </a:pPr>
                      <a:r>
                        <a:rPr lang="es-CO" sz="950" b="1">
                          <a:solidFill>
                            <a:srgbClr val="000000"/>
                          </a:solidFill>
                          <a:effectLst/>
                        </a:rPr>
                        <a:t>$</a:t>
                      </a:r>
                      <a:r>
                        <a:rPr lang="es-CO" sz="950" b="1" spc="40">
                          <a:solidFill>
                            <a:srgbClr val="000000"/>
                          </a:solidFill>
                          <a:effectLst/>
                        </a:rPr>
                        <a:t> </a:t>
                      </a:r>
                      <a:r>
                        <a:rPr lang="es-CO" sz="950" b="1" spc="-10">
                          <a:solidFill>
                            <a:srgbClr val="000000"/>
                          </a:solidFill>
                          <a:effectLst/>
                        </a:rPr>
                        <a:t>31.344,00</a:t>
                      </a:r>
                      <a:endParaRPr lang="es-CO">
                        <a:effectLst/>
                      </a:endParaRPr>
                    </a:p>
                  </a:txBody>
                  <a:tcPr marL="0" marR="0" marT="0" marB="0" anchor="ctr"/>
                </a:tc>
                <a:tc>
                  <a:txBody>
                    <a:bodyPr/>
                    <a:lstStyle/>
                    <a:p>
                      <a:pPr marL="0" algn="ctr">
                        <a:spcBef>
                          <a:spcPts val="135"/>
                        </a:spcBef>
                        <a:buNone/>
                      </a:pPr>
                      <a:r>
                        <a:rPr lang="es-CO" sz="950" b="1" spc="-10">
                          <a:solidFill>
                            <a:srgbClr val="000000"/>
                          </a:solidFill>
                          <a:effectLst/>
                        </a:rPr>
                        <a:t>37,39</a:t>
                      </a:r>
                      <a:endParaRPr lang="es-CO">
                        <a:effectLst/>
                      </a:endParaRPr>
                    </a:p>
                  </a:txBody>
                  <a:tcPr marL="0" marR="0" marT="0" marB="0" anchor="ctr"/>
                </a:tc>
                <a:tc gridSpan="2">
                  <a:txBody>
                    <a:bodyPr/>
                    <a:lstStyle/>
                    <a:p>
                      <a:endParaRPr lang="es-ES"/>
                    </a:p>
                  </a:txBody>
                  <a:tcPr/>
                </a:tc>
                <a:tc hMerge="1">
                  <a:txBody>
                    <a:bodyPr/>
                    <a:lstStyle/>
                    <a:p>
                      <a:endParaRPr lang="es-ES"/>
                    </a:p>
                  </a:txBody>
                  <a:tcPr/>
                </a:tc>
                <a:extLst>
                  <a:ext uri="{0D108BD9-81ED-4DB2-BD59-A6C34878D82A}">
                    <a16:rowId xmlns:a16="http://schemas.microsoft.com/office/drawing/2014/main" val="2389606041"/>
                  </a:ext>
                </a:extLst>
              </a:tr>
            </a:tbl>
          </a:graphicData>
        </a:graphic>
      </p:graphicFrame>
      <p:sp>
        <p:nvSpPr>
          <p:cNvPr id="2" name="TextBox 1">
            <a:extLst>
              <a:ext uri="{FF2B5EF4-FFF2-40B4-BE49-F238E27FC236}">
                <a16:creationId xmlns:a16="http://schemas.microsoft.com/office/drawing/2014/main" id="{6C7ABAC9-B63A-F035-2E83-4FEFEC96F154}"/>
              </a:ext>
            </a:extLst>
          </p:cNvPr>
          <p:cNvSpPr txBox="1"/>
          <p:nvPr/>
        </p:nvSpPr>
        <p:spPr>
          <a:xfrm>
            <a:off x="913949" y="733875"/>
            <a:ext cx="5350550" cy="46166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_tradnl" sz="2400" b="1">
                <a:latin typeface="Verdana"/>
                <a:ea typeface="Verdana"/>
                <a:cs typeface="Calibri"/>
              </a:rPr>
              <a:t>COMUNIDADES ENERGETICAS</a:t>
            </a:r>
            <a:endParaRPr lang="es-ES_tradnl" sz="2800">
              <a:latin typeface="Verdana"/>
              <a:ea typeface="Verdana"/>
            </a:endParaRPr>
          </a:p>
        </p:txBody>
      </p:sp>
      <p:cxnSp>
        <p:nvCxnSpPr>
          <p:cNvPr id="4" name="Conector recto 3">
            <a:extLst>
              <a:ext uri="{FF2B5EF4-FFF2-40B4-BE49-F238E27FC236}">
                <a16:creationId xmlns:a16="http://schemas.microsoft.com/office/drawing/2014/main" id="{C62D4406-E0E9-B6CF-6804-62A4DF95D815}"/>
              </a:ext>
            </a:extLst>
          </p:cNvPr>
          <p:cNvCxnSpPr>
            <a:cxnSpLocks/>
          </p:cNvCxnSpPr>
          <p:nvPr/>
        </p:nvCxnSpPr>
        <p:spPr>
          <a:xfrm>
            <a:off x="913949" y="1195540"/>
            <a:ext cx="10262051" cy="0"/>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7" name="Conector recto 6">
            <a:extLst>
              <a:ext uri="{FF2B5EF4-FFF2-40B4-BE49-F238E27FC236}">
                <a16:creationId xmlns:a16="http://schemas.microsoft.com/office/drawing/2014/main" id="{1EE7581B-2C6B-04AB-2810-47CC6E407751}"/>
              </a:ext>
            </a:extLst>
          </p:cNvPr>
          <p:cNvCxnSpPr/>
          <p:nvPr/>
        </p:nvCxnSpPr>
        <p:spPr>
          <a:xfrm>
            <a:off x="913949" y="1596325"/>
            <a:ext cx="10262051" cy="0"/>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Conector recto 7">
            <a:extLst>
              <a:ext uri="{FF2B5EF4-FFF2-40B4-BE49-F238E27FC236}">
                <a16:creationId xmlns:a16="http://schemas.microsoft.com/office/drawing/2014/main" id="{26295857-7290-BEFF-6BE7-98EAEDAE5DEC}"/>
              </a:ext>
            </a:extLst>
          </p:cNvPr>
          <p:cNvCxnSpPr>
            <a:cxnSpLocks/>
          </p:cNvCxnSpPr>
          <p:nvPr/>
        </p:nvCxnSpPr>
        <p:spPr>
          <a:xfrm>
            <a:off x="964974" y="6028428"/>
            <a:ext cx="10262051" cy="0"/>
          </a:xfrm>
          <a:prstGeom prst="line">
            <a:avLst/>
          </a:prstGeom>
          <a:ln w="19050">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Conector recto 9">
            <a:extLst>
              <a:ext uri="{FF2B5EF4-FFF2-40B4-BE49-F238E27FC236}">
                <a16:creationId xmlns:a16="http://schemas.microsoft.com/office/drawing/2014/main" id="{C800ED83-90FD-F2E8-FEA5-2DE20B69F63E}"/>
              </a:ext>
            </a:extLst>
          </p:cNvPr>
          <p:cNvCxnSpPr/>
          <p:nvPr/>
        </p:nvCxnSpPr>
        <p:spPr>
          <a:xfrm>
            <a:off x="1270861" y="1195540"/>
            <a:ext cx="0" cy="4832888"/>
          </a:xfrm>
          <a:prstGeom prst="line">
            <a:avLst/>
          </a:prstGeom>
          <a:ln w="1587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188208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39936EB8-19D6-C147-CE86-8ABC30A10BBA}"/>
            </a:ext>
          </a:extLst>
        </p:cNvPr>
        <p:cNvGrpSpPr/>
        <p:nvPr/>
      </p:nvGrpSpPr>
      <p:grpSpPr>
        <a:xfrm>
          <a:off x="0" y="0"/>
          <a:ext cx="0" cy="0"/>
          <a:chOff x="0" y="0"/>
          <a:chExt cx="0" cy="0"/>
        </a:xfrm>
      </p:grpSpPr>
      <p:sp>
        <p:nvSpPr>
          <p:cNvPr id="4" name="Google Shape;188;g2dcfc04388e_0_133">
            <a:extLst>
              <a:ext uri="{FF2B5EF4-FFF2-40B4-BE49-F238E27FC236}">
                <a16:creationId xmlns:a16="http://schemas.microsoft.com/office/drawing/2014/main" id="{0BE212C2-D16D-D71E-E0C5-919EB025211D}"/>
              </a:ext>
            </a:extLst>
          </p:cNvPr>
          <p:cNvSpPr txBox="1"/>
          <p:nvPr/>
        </p:nvSpPr>
        <p:spPr>
          <a:xfrm>
            <a:off x="1071879" y="377351"/>
            <a:ext cx="3818395" cy="492416"/>
          </a:xfrm>
          <a:prstGeom prst="rect">
            <a:avLst/>
          </a:prstGeom>
          <a:noFill/>
          <a:ln>
            <a:noFill/>
          </a:ln>
        </p:spPr>
        <p:txBody>
          <a:bodyPr spcFirstLastPara="1" wrap="square" lIns="60950" tIns="30467" rIns="60950" bIns="30467" anchor="t">
            <a:spAutoFit/>
          </a:bodyPr>
          <a:lstStyle/>
          <a:p>
            <a:pPr>
              <a:defRPr/>
            </a:pPr>
            <a:r>
              <a:rPr lang="es-CO" sz="2800" b="1">
                <a:solidFill>
                  <a:srgbClr val="333333"/>
                </a:solidFill>
                <a:latin typeface="Verdana"/>
                <a:ea typeface="Verdana"/>
                <a:cs typeface="Nunito Sans"/>
                <a:sym typeface="Nunito Sans Black"/>
              </a:rPr>
              <a:t>FENOGE </a:t>
            </a:r>
            <a:endParaRPr lang="es-CO" sz="2800" b="1" noProof="0">
              <a:solidFill>
                <a:srgbClr val="333333"/>
              </a:solidFill>
              <a:latin typeface="Verdana"/>
              <a:ea typeface="Verdana"/>
              <a:cs typeface="Nunito Sans"/>
            </a:endParaRPr>
          </a:p>
        </p:txBody>
      </p:sp>
      <p:graphicFrame>
        <p:nvGraphicFramePr>
          <p:cNvPr id="33" name="Tabla 32">
            <a:extLst>
              <a:ext uri="{FF2B5EF4-FFF2-40B4-BE49-F238E27FC236}">
                <a16:creationId xmlns:a16="http://schemas.microsoft.com/office/drawing/2014/main" id="{A9B25A73-E2CE-B105-43DD-F2AF9317285D}"/>
              </a:ext>
            </a:extLst>
          </p:cNvPr>
          <p:cNvGraphicFramePr>
            <a:graphicFrameLocks noGrp="1"/>
          </p:cNvGraphicFramePr>
          <p:nvPr>
            <p:extLst>
              <p:ext uri="{D42A27DB-BD31-4B8C-83A1-F6EECF244321}">
                <p14:modId xmlns:p14="http://schemas.microsoft.com/office/powerpoint/2010/main" val="564093380"/>
              </p:ext>
            </p:extLst>
          </p:nvPr>
        </p:nvGraphicFramePr>
        <p:xfrm>
          <a:off x="284480" y="869768"/>
          <a:ext cx="11775441" cy="5610881"/>
        </p:xfrm>
        <a:graphic>
          <a:graphicData uri="http://schemas.openxmlformats.org/drawingml/2006/table">
            <a:tbl>
              <a:tblPr>
                <a:tableStyleId>{68D230F3-CF80-4859-8CE7-A43EE81993B5}</a:tableStyleId>
              </a:tblPr>
              <a:tblGrid>
                <a:gridCol w="287241">
                  <a:extLst>
                    <a:ext uri="{9D8B030D-6E8A-4147-A177-3AD203B41FA5}">
                      <a16:colId xmlns:a16="http://schemas.microsoft.com/office/drawing/2014/main" val="1239702973"/>
                    </a:ext>
                  </a:extLst>
                </a:gridCol>
                <a:gridCol w="926360">
                  <a:extLst>
                    <a:ext uri="{9D8B030D-6E8A-4147-A177-3AD203B41FA5}">
                      <a16:colId xmlns:a16="http://schemas.microsoft.com/office/drawing/2014/main" val="1041696061"/>
                    </a:ext>
                  </a:extLst>
                </a:gridCol>
                <a:gridCol w="3210399">
                  <a:extLst>
                    <a:ext uri="{9D8B030D-6E8A-4147-A177-3AD203B41FA5}">
                      <a16:colId xmlns:a16="http://schemas.microsoft.com/office/drawing/2014/main" val="3804458042"/>
                    </a:ext>
                  </a:extLst>
                </a:gridCol>
                <a:gridCol w="1438320">
                  <a:extLst>
                    <a:ext uri="{9D8B030D-6E8A-4147-A177-3AD203B41FA5}">
                      <a16:colId xmlns:a16="http://schemas.microsoft.com/office/drawing/2014/main" val="3228634271"/>
                    </a:ext>
                  </a:extLst>
                </a:gridCol>
                <a:gridCol w="1380982">
                  <a:extLst>
                    <a:ext uri="{9D8B030D-6E8A-4147-A177-3AD203B41FA5}">
                      <a16:colId xmlns:a16="http://schemas.microsoft.com/office/drawing/2014/main" val="3469822626"/>
                    </a:ext>
                  </a:extLst>
                </a:gridCol>
                <a:gridCol w="814194">
                  <a:extLst>
                    <a:ext uri="{9D8B030D-6E8A-4147-A177-3AD203B41FA5}">
                      <a16:colId xmlns:a16="http://schemas.microsoft.com/office/drawing/2014/main" val="1573621308"/>
                    </a:ext>
                  </a:extLst>
                </a:gridCol>
                <a:gridCol w="700463">
                  <a:extLst>
                    <a:ext uri="{9D8B030D-6E8A-4147-A177-3AD203B41FA5}">
                      <a16:colId xmlns:a16="http://schemas.microsoft.com/office/drawing/2014/main" val="2348487498"/>
                    </a:ext>
                  </a:extLst>
                </a:gridCol>
                <a:gridCol w="1374263">
                  <a:extLst>
                    <a:ext uri="{9D8B030D-6E8A-4147-A177-3AD203B41FA5}">
                      <a16:colId xmlns:a16="http://schemas.microsoft.com/office/drawing/2014/main" val="3766311791"/>
                    </a:ext>
                  </a:extLst>
                </a:gridCol>
                <a:gridCol w="1643219">
                  <a:extLst>
                    <a:ext uri="{9D8B030D-6E8A-4147-A177-3AD203B41FA5}">
                      <a16:colId xmlns:a16="http://schemas.microsoft.com/office/drawing/2014/main" val="3102962855"/>
                    </a:ext>
                  </a:extLst>
                </a:gridCol>
              </a:tblGrid>
              <a:tr h="410874">
                <a:tc>
                  <a:txBody>
                    <a:bodyPr/>
                    <a:lstStyle/>
                    <a:p>
                      <a:pPr algn="l"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No.</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CONTRATO</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OBJETO</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CUANTIA</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MX"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rPr>
                        <a:t>Usuarios</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FECHA</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PLAZO</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ESTADO</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ASPECTOS JURIDICOS RELEVANTES</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3621810508"/>
                  </a:ext>
                </a:extLst>
              </a:tr>
              <a:tr h="1238097">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1</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GGC-1090-</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2024</a:t>
                      </a:r>
                    </a:p>
                    <a:p>
                      <a:pPr algn="ctr" fontAlgn="ctr">
                        <a:buNone/>
                      </a:pPr>
                      <a:r>
                        <a:rPr lang="es-CO" sz="1000" b="0" i="0" u="none" strike="noStrike" err="1">
                          <a:solidFill>
                            <a:srgbClr val="000000"/>
                          </a:solidFill>
                          <a:effectLst/>
                          <a:latin typeface="Verdana" panose="020B0604030504040204" pitchFamily="34" charset="0"/>
                          <a:ea typeface="Verdana" panose="020B0604030504040204" pitchFamily="34" charset="0"/>
                          <a:cs typeface="Verdana" panose="020B0604030504040204" pitchFamily="34" charset="0"/>
                        </a:rPr>
                        <a:t>Ecoescuelas</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Aunar capacidades técnicas, administrativas y financieras de las partes para implementar soluciones de energización basadas en FNCER, en sedes educativas públicas para el cumplimiento de las estrategias sectoriales.</a:t>
                      </a: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r" fontAlgn="ctr">
                        <a:buNone/>
                      </a:pPr>
                      <a:r>
                        <a:rPr lang="es-CO" sz="900" u="none" strike="noStrike">
                          <a:effectLst/>
                          <a:latin typeface="Verdana" panose="020B0604030504040204" pitchFamily="34" charset="0"/>
                          <a:ea typeface="Verdana" panose="020B0604030504040204" pitchFamily="34" charset="0"/>
                          <a:cs typeface="Verdana" panose="020B0604030504040204" pitchFamily="34" charset="0"/>
                        </a:rPr>
                        <a:t>$ 69.087.418.953,64</a:t>
                      </a:r>
                    </a:p>
                    <a:p>
                      <a:pPr algn="r" fontAlgn="ctr">
                        <a:buNone/>
                      </a:pPr>
                      <a:endParaRPr lang="es-CO" sz="9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MX"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rPr>
                        <a:t>1095</a:t>
                      </a:r>
                    </a:p>
                    <a:p>
                      <a:pPr algn="ctr" fontAlgn="ctr">
                        <a:buNone/>
                      </a:pPr>
                      <a:r>
                        <a:rPr lang="es-MX"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rPr>
                        <a:t>(50% en ZNI, 50% SIN)</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12/09/24</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36 </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meses</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20%</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1214 escuelas caracterizadas</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Ya se tienen contratos suscritos a finales de enero principios de febrero 2026. Ya se entregaron PDT, y están en replanteos e importación de equipos a China.</a:t>
                      </a:r>
                    </a:p>
                    <a:p>
                      <a:pPr algn="ctr" fontAlgn="ctr">
                        <a:buNone/>
                      </a:pPr>
                      <a:r>
                        <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rPr>
                        <a:t>Pendientes escuela TEJ de las 1095 comunidades. Pendiente PAC</a:t>
                      </a:r>
                    </a:p>
                  </a:txBody>
                  <a:tcPr marL="0" marR="0" marT="0" marB="0" anchor="ctr"/>
                </a:tc>
                <a:extLst>
                  <a:ext uri="{0D108BD9-81ED-4DB2-BD59-A6C34878D82A}">
                    <a16:rowId xmlns:a16="http://schemas.microsoft.com/office/drawing/2014/main" val="1196186677"/>
                  </a:ext>
                </a:extLst>
              </a:tr>
              <a:tr h="1114287">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2</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GGC-1091-</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2024</a:t>
                      </a:r>
                    </a:p>
                    <a:p>
                      <a:pPr algn="ctr" fontAlgn="ctr">
                        <a:buNone/>
                      </a:pPr>
                      <a:r>
                        <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rPr>
                        <a:t>Asistencia técnica</a:t>
                      </a:r>
                    </a:p>
                  </a:txBody>
                  <a:tcPr marL="0" marR="0" marT="0" marB="0" anchor="ctr"/>
                </a:tc>
                <a:tc>
                  <a:txBody>
                    <a:bodyPr/>
                    <a:lstStyle/>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Aunar esfuerzos y capacidades técnicas, operativas, administrativas y financieras entre las partes para la ejecución del componente 1 de la asistencia técnica denominada “fortalecimiento interinstitucional de las capacidades técnicas y operativas que tiendan a apoyar en la estructuración, contratación y/o ejecución de iniciativas en el marco de las comunidades energéticas, en materia de FNCE y GEE” </a:t>
                      </a:r>
                    </a:p>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 </a:t>
                      </a: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r" fontAlgn="ctr">
                        <a:buNone/>
                      </a:pPr>
                      <a:r>
                        <a:rPr lang="es-CO" sz="900" u="none" strike="noStrike">
                          <a:effectLst/>
                          <a:latin typeface="Verdana" panose="020B0604030504040204" pitchFamily="34" charset="0"/>
                          <a:ea typeface="Verdana" panose="020B0604030504040204" pitchFamily="34" charset="0"/>
                          <a:cs typeface="Verdana" panose="020B0604030504040204" pitchFamily="34" charset="0"/>
                        </a:rPr>
                        <a:t>$ 4,756,045,431 </a:t>
                      </a:r>
                    </a:p>
                    <a:p>
                      <a:pPr algn="r" fontAlgn="ctr">
                        <a:buNone/>
                      </a:pPr>
                      <a:r>
                        <a:rPr lang="es-CO" sz="9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rPr>
                        <a:t>$2.491.840.968 por MME</a:t>
                      </a:r>
                    </a:p>
                  </a:txBody>
                  <a:tcPr marL="0" marR="0" marT="0" marB="0" anchor="ctr"/>
                </a:tc>
                <a:tc>
                  <a:txBody>
                    <a:bodyPr/>
                    <a:lstStyle/>
                    <a:p>
                      <a:pPr algn="ctr" fontAlgn="ctr">
                        <a:buNone/>
                      </a:pP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13/09/24</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900" u="none" strike="noStrike">
                          <a:effectLst/>
                          <a:latin typeface="Verdana" panose="020B0604030504040204" pitchFamily="34" charset="0"/>
                          <a:ea typeface="Verdana" panose="020B0604030504040204" pitchFamily="34" charset="0"/>
                          <a:cs typeface="Verdana" panose="020B0604030504040204" pitchFamily="34" charset="0"/>
                        </a:rPr>
                        <a:t>2026/07/30</a:t>
                      </a:r>
                      <a:endParaRPr lang="es-CO" sz="9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53%</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Realmente arrancó contratación de personal en nov 2025. 16 estructuradores 16 sociales, y 6 personas de tareas de seguimiento +  2 coordinadores. </a:t>
                      </a: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355952100"/>
                  </a:ext>
                </a:extLst>
              </a:tr>
              <a:tr h="866668">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3</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GGC-1392-</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2025</a:t>
                      </a:r>
                    </a:p>
                    <a:p>
                      <a:pPr algn="ctr" fontAlgn="ctr">
                        <a:buNone/>
                      </a:pPr>
                      <a:r>
                        <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rPr>
                        <a:t>Concejo Regional del Cauca - CRI</a:t>
                      </a:r>
                    </a:p>
                  </a:txBody>
                  <a:tcPr marL="0" marR="0" marT="0" marB="0" anchor="ctr"/>
                </a:tc>
                <a:tc>
                  <a:txBody>
                    <a:bodyPr/>
                    <a:lstStyle/>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Aunar capacidades técnicas, operativas, regulatorias, jurídicas, administrativas y financieras de las partes para la implementación, operación y puesta en marcha de sistemas solares fotovoltaicos - SSFV, en el marco de la AFPEI ”Comunidades energéticas: democratizando la energía en Colombia", para comunidades del departamento del Cauca.</a:t>
                      </a:r>
                    </a:p>
                    <a:p>
                      <a:pPr algn="ctr" fontAlgn="ctr">
                        <a:buNone/>
                      </a:pP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r" fontAlgn="ctr">
                        <a:buNone/>
                      </a:pPr>
                      <a:r>
                        <a:rPr lang="es-CO" sz="900" u="none" strike="noStrike">
                          <a:effectLst/>
                          <a:latin typeface="Verdana" panose="020B0604030504040204" pitchFamily="34" charset="0"/>
                          <a:ea typeface="Verdana" panose="020B0604030504040204" pitchFamily="34" charset="0"/>
                          <a:cs typeface="Verdana" panose="020B0604030504040204" pitchFamily="34" charset="0"/>
                        </a:rPr>
                        <a:t>$ 16.731.512.601,48</a:t>
                      </a:r>
                      <a:endParaRPr lang="es-CO" sz="9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11/06/25</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15 </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meses</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0%</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No se ha firmado acta de inicio. </a:t>
                      </a:r>
                      <a:r>
                        <a:rPr lang="es-CO" sz="800" u="none" strike="noStrike" err="1">
                          <a:effectLst/>
                          <a:latin typeface="Verdana" panose="020B0604030504040204" pitchFamily="34" charset="0"/>
                          <a:ea typeface="Verdana" panose="020B0604030504040204" pitchFamily="34" charset="0"/>
                          <a:cs typeface="Verdana" panose="020B0604030504040204" pitchFamily="34" charset="0"/>
                        </a:rPr>
                        <a:t>Minenergia</a:t>
                      </a:r>
                      <a:r>
                        <a:rPr lang="es-CO" sz="800" u="none" strike="noStrike">
                          <a:effectLst/>
                          <a:latin typeface="Verdana" panose="020B0604030504040204" pitchFamily="34" charset="0"/>
                          <a:ea typeface="Verdana" panose="020B0604030504040204" pitchFamily="34" charset="0"/>
                          <a:cs typeface="Verdana" panose="020B0604030504040204" pitchFamily="34" charset="0"/>
                        </a:rPr>
                        <a:t> no ha entregado ingeniería básica. Los predios remitidos por el CRIC , se encuentran en validación predial y jurídica</a:t>
                      </a: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1212192952"/>
                  </a:ext>
                </a:extLst>
              </a:tr>
              <a:tr h="1238097">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4</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GGC-2151-</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2025</a:t>
                      </a:r>
                    </a:p>
                    <a:p>
                      <a:pPr algn="ctr" fontAlgn="ctr">
                        <a:buNone/>
                      </a:pPr>
                      <a:r>
                        <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rPr>
                        <a:t>SUCRE - Instituciones educativas – Proyectos tipo</a:t>
                      </a:r>
                    </a:p>
                  </a:txBody>
                  <a:tcPr marL="0" marR="0" marT="0" marB="0" anchor="ctr"/>
                </a:tc>
                <a:tc>
                  <a:txBody>
                    <a:bodyPr/>
                    <a:lstStyle/>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Aunar esfuerzos y capacidades técnicas, operativas, financieras y administrativas de las partes para implementar sistemas solares fotovoltaicos - SSFV y realizar adecuaciones de redes eléctricas internas cuando se requiera, en instituciones educativas públicas a nivel nacional así como garantizar su operación y sostenibilidad en el marco de la AFPEI ”Comunidades energéticas educativas: energía que ilumina el futuro" del fondo de energías no convencionales y gestión eficiente de la energía-FENOGE.</a:t>
                      </a:r>
                    </a:p>
                    <a:p>
                      <a:pPr algn="ctr" fontAlgn="ctr">
                        <a:buNone/>
                      </a:pP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r" fontAlgn="ctr">
                        <a:buNone/>
                      </a:pPr>
                      <a:r>
                        <a:rPr lang="es-CO" sz="900" u="none" strike="noStrike">
                          <a:effectLst/>
                          <a:latin typeface="Verdana" panose="020B0604030504040204" pitchFamily="34" charset="0"/>
                          <a:ea typeface="Verdana" panose="020B0604030504040204" pitchFamily="34" charset="0"/>
                          <a:cs typeface="Verdana" panose="020B0604030504040204" pitchFamily="34" charset="0"/>
                        </a:rPr>
                        <a:t>$ 74.564.216.942,00</a:t>
                      </a:r>
                      <a:endParaRPr lang="es-CO" sz="9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MX"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rPr>
                        <a:t>450</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30/12/25</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36 </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meses</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5%</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Se contrató personal que acompaña la caracterización. Actualmente no hay PAC para el desembolso de los recursos, en este sentido mediante radicado N. 2-2026-005952 se realizo la solicitud a  MINHACIENDA</a:t>
                      </a: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4028029897"/>
                  </a:ext>
                </a:extLst>
              </a:tr>
              <a:tr h="742858">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5</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GGC-961-</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2023</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Contratar el servicio de fiducia mercantil en virtud del cual se constituye el patrimonio autónomo para el recaudo, administración, inversión, giro y pago de los recursos aportados al Fondo de Energías No Convencionales y Gestión Eficiente de la Energía –FENOGE</a:t>
                      </a:r>
                    </a:p>
                    <a:p>
                      <a:pPr algn="ctr" fontAlgn="ctr">
                        <a:buNone/>
                      </a:pP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r" fontAlgn="ctr">
                        <a:buNone/>
                      </a:pPr>
                      <a:r>
                        <a:rPr lang="es-CO" sz="900" u="none" strike="noStrike">
                          <a:effectLst/>
                          <a:latin typeface="Verdana" panose="020B0604030504040204" pitchFamily="34" charset="0"/>
                          <a:ea typeface="Verdana" panose="020B0604030504040204" pitchFamily="34" charset="0"/>
                          <a:cs typeface="Verdana" panose="020B0604030504040204" pitchFamily="34" charset="0"/>
                        </a:rPr>
                        <a:t> $           2.645.507.092,83 </a:t>
                      </a:r>
                      <a:endParaRPr lang="es-CO" sz="9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3/10/23</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32 </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meses</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En ejecución</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Actualmente se encuentra en proceso de modificación</a:t>
                      </a: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2887450509"/>
                  </a:ext>
                </a:extLst>
              </a:tr>
            </a:tbl>
          </a:graphicData>
        </a:graphic>
      </p:graphicFrame>
      <p:cxnSp>
        <p:nvCxnSpPr>
          <p:cNvPr id="3" name="Conector recto 2">
            <a:extLst>
              <a:ext uri="{FF2B5EF4-FFF2-40B4-BE49-F238E27FC236}">
                <a16:creationId xmlns:a16="http://schemas.microsoft.com/office/drawing/2014/main" id="{54DD8CEF-74B2-F902-6EA2-BC82A9A873E0}"/>
              </a:ext>
            </a:extLst>
          </p:cNvPr>
          <p:cNvCxnSpPr/>
          <p:nvPr/>
        </p:nvCxnSpPr>
        <p:spPr>
          <a:xfrm>
            <a:off x="641872" y="1240037"/>
            <a:ext cx="10908255" cy="0"/>
          </a:xfrm>
          <a:prstGeom prst="line">
            <a:avLst/>
          </a:prstGeom>
          <a:ln w="22225">
            <a:solidFill>
              <a:schemeClr val="accent6">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25858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52F33231-FB05-7188-5134-54E787599C61}"/>
            </a:ext>
          </a:extLst>
        </p:cNvPr>
        <p:cNvGrpSpPr/>
        <p:nvPr/>
      </p:nvGrpSpPr>
      <p:grpSpPr>
        <a:xfrm>
          <a:off x="0" y="0"/>
          <a:ext cx="0" cy="0"/>
          <a:chOff x="0" y="0"/>
          <a:chExt cx="0" cy="0"/>
        </a:xfrm>
      </p:grpSpPr>
      <p:sp>
        <p:nvSpPr>
          <p:cNvPr id="4" name="Google Shape;188;g2dcfc04388e_0_133">
            <a:extLst>
              <a:ext uri="{FF2B5EF4-FFF2-40B4-BE49-F238E27FC236}">
                <a16:creationId xmlns:a16="http://schemas.microsoft.com/office/drawing/2014/main" id="{BEB33AA4-7C56-EBD8-CAAB-19CF7BD50A9A}"/>
              </a:ext>
            </a:extLst>
          </p:cNvPr>
          <p:cNvSpPr txBox="1"/>
          <p:nvPr/>
        </p:nvSpPr>
        <p:spPr>
          <a:xfrm>
            <a:off x="939800" y="997173"/>
            <a:ext cx="4096531" cy="492416"/>
          </a:xfrm>
          <a:prstGeom prst="rect">
            <a:avLst/>
          </a:prstGeom>
          <a:noFill/>
          <a:ln>
            <a:noFill/>
          </a:ln>
        </p:spPr>
        <p:txBody>
          <a:bodyPr spcFirstLastPara="1" wrap="square" lIns="60950" tIns="30467" rIns="60950" bIns="30467" anchor="t">
            <a:spAutoFit/>
          </a:bodyPr>
          <a:lstStyle/>
          <a:p>
            <a:pPr>
              <a:defRPr/>
            </a:pPr>
            <a:r>
              <a:rPr lang="es-CO" sz="2800" b="1">
                <a:solidFill>
                  <a:srgbClr val="333333"/>
                </a:solidFill>
                <a:latin typeface="Verdana"/>
                <a:ea typeface="Verdana"/>
                <a:cs typeface="Nunito Sans"/>
                <a:sym typeface="Nunito Sans Black"/>
              </a:rPr>
              <a:t>COLOMBIA SOLAR </a:t>
            </a:r>
            <a:endParaRPr lang="es-CO" sz="2800" b="1" noProof="0">
              <a:solidFill>
                <a:srgbClr val="333333"/>
              </a:solidFill>
              <a:latin typeface="Verdana"/>
              <a:ea typeface="Verdana"/>
              <a:cs typeface="Nunito Sans"/>
            </a:endParaRPr>
          </a:p>
        </p:txBody>
      </p:sp>
      <p:sp>
        <p:nvSpPr>
          <p:cNvPr id="2" name="CuadroTexto 1">
            <a:extLst>
              <a:ext uri="{FF2B5EF4-FFF2-40B4-BE49-F238E27FC236}">
                <a16:creationId xmlns:a16="http://schemas.microsoft.com/office/drawing/2014/main" id="{BD1D25A9-5F6C-98CE-031A-3F826F046B50}"/>
              </a:ext>
            </a:extLst>
          </p:cNvPr>
          <p:cNvSpPr txBox="1"/>
          <p:nvPr/>
        </p:nvSpPr>
        <p:spPr>
          <a:xfrm>
            <a:off x="939800" y="1599491"/>
            <a:ext cx="10109200" cy="1046440"/>
          </a:xfrm>
          <a:prstGeom prst="rect">
            <a:avLst/>
          </a:prstGeom>
          <a:noFill/>
        </p:spPr>
        <p:txBody>
          <a:bodyPr wrap="square">
            <a:spAutoFit/>
          </a:bodyPr>
          <a:lstStyle/>
          <a:p>
            <a:pPr algn="just"/>
            <a:r>
              <a:rPr lang="es-CO" sz="1400">
                <a:latin typeface="Verdana" panose="020B0604030504040204" pitchFamily="34" charset="0"/>
                <a:ea typeface="Verdana" panose="020B0604030504040204" pitchFamily="34" charset="0"/>
                <a:cs typeface="Verdana" panose="020B0604030504040204" pitchFamily="34" charset="0"/>
              </a:rPr>
              <a:t>I</a:t>
            </a:r>
            <a:r>
              <a:rPr lang="es-CO" sz="1400">
                <a:effectLst/>
                <a:latin typeface="Verdana" panose="020B0604030504040204" pitchFamily="34" charset="0"/>
                <a:ea typeface="Verdana" panose="020B0604030504040204" pitchFamily="34" charset="0"/>
                <a:cs typeface="Verdana" panose="020B0604030504040204" pitchFamily="34" charset="0"/>
              </a:rPr>
              <a:t>niciativa orientada a transformar progresivamente el esquema actual de subsidios al consumo de energía eléctrica. Los subsidios que actualmente cubren parcialmente el consumo de electricidad se </a:t>
            </a:r>
            <a:r>
              <a:rPr lang="es-CO" sz="1600" b="1">
                <a:effectLst/>
                <a:latin typeface="Verdana" panose="020B0604030504040204" pitchFamily="34" charset="0"/>
                <a:ea typeface="Verdana" panose="020B0604030504040204" pitchFamily="34" charset="0"/>
                <a:cs typeface="Verdana" panose="020B0604030504040204" pitchFamily="34" charset="0"/>
              </a:rPr>
              <a:t>sustituyan gradualmente por sistemas solares de autogeneración</a:t>
            </a:r>
            <a:r>
              <a:rPr lang="es-CO" sz="1400">
                <a:effectLst/>
                <a:latin typeface="Verdana" panose="020B0604030504040204" pitchFamily="34" charset="0"/>
                <a:ea typeface="Verdana" panose="020B0604030504040204" pitchFamily="34" charset="0"/>
                <a:cs typeface="Verdana" panose="020B0604030504040204" pitchFamily="34" charset="0"/>
              </a:rPr>
              <a:t>, permitiendo el acceso a </a:t>
            </a:r>
            <a:r>
              <a:rPr lang="es-CO" sz="1600" b="1">
                <a:effectLst/>
                <a:latin typeface="Verdana" panose="020B0604030504040204" pitchFamily="34" charset="0"/>
                <a:ea typeface="Verdana" panose="020B0604030504040204" pitchFamily="34" charset="0"/>
                <a:cs typeface="Verdana" panose="020B0604030504040204" pitchFamily="34" charset="0"/>
              </a:rPr>
              <a:t>usuarios de estratos 1, 2 y 3</a:t>
            </a:r>
            <a:r>
              <a:rPr lang="es-CO" sz="1400">
                <a:effectLst/>
                <a:latin typeface="Verdana" panose="020B0604030504040204" pitchFamily="34" charset="0"/>
                <a:ea typeface="Verdana" panose="020B0604030504040204" pitchFamily="34" charset="0"/>
                <a:cs typeface="Verdana" panose="020B0604030504040204" pitchFamily="34" charset="0"/>
              </a:rPr>
              <a:t>, en el </a:t>
            </a:r>
            <a:r>
              <a:rPr lang="es-CO" sz="1600" b="1">
                <a:effectLst/>
                <a:latin typeface="Verdana" panose="020B0604030504040204" pitchFamily="34" charset="0"/>
                <a:ea typeface="Verdana" panose="020B0604030504040204" pitchFamily="34" charset="0"/>
                <a:cs typeface="Verdana" panose="020B0604030504040204" pitchFamily="34" charset="0"/>
              </a:rPr>
              <a:t>SIN </a:t>
            </a:r>
            <a:r>
              <a:rPr lang="es-CO" sz="1400">
                <a:effectLst/>
                <a:latin typeface="Verdana" panose="020B0604030504040204" pitchFamily="34" charset="0"/>
                <a:ea typeface="Verdana" panose="020B0604030504040204" pitchFamily="34" charset="0"/>
                <a:cs typeface="Verdana" panose="020B0604030504040204" pitchFamily="34" charset="0"/>
              </a:rPr>
              <a:t>como en las </a:t>
            </a:r>
            <a:r>
              <a:rPr lang="es-CO" sz="1400" b="1">
                <a:effectLst/>
                <a:latin typeface="Verdana" panose="020B0604030504040204" pitchFamily="34" charset="0"/>
                <a:ea typeface="Verdana" panose="020B0604030504040204" pitchFamily="34" charset="0"/>
                <a:cs typeface="Verdana" panose="020B0604030504040204" pitchFamily="34" charset="0"/>
              </a:rPr>
              <a:t>ZNI</a:t>
            </a:r>
            <a:r>
              <a:rPr lang="es-CO" sz="1400">
                <a:effectLst/>
                <a:latin typeface="Verdana" panose="020B0604030504040204" pitchFamily="34" charset="0"/>
                <a:ea typeface="Verdana" panose="020B0604030504040204" pitchFamily="34" charset="0"/>
                <a:cs typeface="Verdana" panose="020B0604030504040204" pitchFamily="34" charset="0"/>
              </a:rPr>
              <a:t>. </a:t>
            </a:r>
            <a:endParaRPr lang="es-CO" sz="1400">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3" name="Tabla 2">
            <a:extLst>
              <a:ext uri="{FF2B5EF4-FFF2-40B4-BE49-F238E27FC236}">
                <a16:creationId xmlns:a16="http://schemas.microsoft.com/office/drawing/2014/main" id="{66450CBB-B3D5-9BD4-74B8-7A65BD2988B0}"/>
              </a:ext>
            </a:extLst>
          </p:cNvPr>
          <p:cNvGraphicFramePr>
            <a:graphicFrameLocks noGrp="1"/>
          </p:cNvGraphicFramePr>
          <p:nvPr>
            <p:extLst>
              <p:ext uri="{D42A27DB-BD31-4B8C-83A1-F6EECF244321}">
                <p14:modId xmlns:p14="http://schemas.microsoft.com/office/powerpoint/2010/main" val="2327414773"/>
              </p:ext>
            </p:extLst>
          </p:nvPr>
        </p:nvGraphicFramePr>
        <p:xfrm>
          <a:off x="939800" y="3004459"/>
          <a:ext cx="10215088" cy="3076143"/>
        </p:xfrm>
        <a:graphic>
          <a:graphicData uri="http://schemas.openxmlformats.org/drawingml/2006/table">
            <a:tbl>
              <a:tblPr>
                <a:tableStyleId>{E8034E78-7F5D-4C2E-B375-FC64B27BC917}</a:tableStyleId>
              </a:tblPr>
              <a:tblGrid>
                <a:gridCol w="1108309">
                  <a:extLst>
                    <a:ext uri="{9D8B030D-6E8A-4147-A177-3AD203B41FA5}">
                      <a16:colId xmlns:a16="http://schemas.microsoft.com/office/drawing/2014/main" val="2901334980"/>
                    </a:ext>
                  </a:extLst>
                </a:gridCol>
                <a:gridCol w="4403760">
                  <a:extLst>
                    <a:ext uri="{9D8B030D-6E8A-4147-A177-3AD203B41FA5}">
                      <a16:colId xmlns:a16="http://schemas.microsoft.com/office/drawing/2014/main" val="4055507308"/>
                    </a:ext>
                  </a:extLst>
                </a:gridCol>
                <a:gridCol w="1989565">
                  <a:extLst>
                    <a:ext uri="{9D8B030D-6E8A-4147-A177-3AD203B41FA5}">
                      <a16:colId xmlns:a16="http://schemas.microsoft.com/office/drawing/2014/main" val="1312666474"/>
                    </a:ext>
                  </a:extLst>
                </a:gridCol>
                <a:gridCol w="781461">
                  <a:extLst>
                    <a:ext uri="{9D8B030D-6E8A-4147-A177-3AD203B41FA5}">
                      <a16:colId xmlns:a16="http://schemas.microsoft.com/office/drawing/2014/main" val="1032431795"/>
                    </a:ext>
                  </a:extLst>
                </a:gridCol>
                <a:gridCol w="917462">
                  <a:extLst>
                    <a:ext uri="{9D8B030D-6E8A-4147-A177-3AD203B41FA5}">
                      <a16:colId xmlns:a16="http://schemas.microsoft.com/office/drawing/2014/main" val="742418819"/>
                    </a:ext>
                  </a:extLst>
                </a:gridCol>
                <a:gridCol w="1014531">
                  <a:extLst>
                    <a:ext uri="{9D8B030D-6E8A-4147-A177-3AD203B41FA5}">
                      <a16:colId xmlns:a16="http://schemas.microsoft.com/office/drawing/2014/main" val="2907649440"/>
                    </a:ext>
                  </a:extLst>
                </a:gridCol>
              </a:tblGrid>
              <a:tr h="615228">
                <a:tc>
                  <a:txBody>
                    <a:bodyPr/>
                    <a:lstStyle/>
                    <a:p>
                      <a:pPr algn="ctr" fontAlgn="ctr">
                        <a:buNone/>
                      </a:pPr>
                      <a:r>
                        <a:rPr lang="es-CO" sz="1100" b="1"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No </a:t>
                      </a:r>
                    </a:p>
                    <a:p>
                      <a:pPr algn="ctr" fontAlgn="ctr">
                        <a:buNone/>
                      </a:pPr>
                      <a:r>
                        <a:rPr lang="es-CO" sz="1100" b="1"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CONTRATO</a:t>
                      </a:r>
                      <a:endParaRPr lang="es-CO" sz="1100" b="1"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solidFill>
                      <a:schemeClr val="bg1">
                        <a:lumMod val="95000"/>
                      </a:schemeClr>
                    </a:solidFill>
                  </a:tcPr>
                </a:tc>
                <a:tc>
                  <a:txBody>
                    <a:bodyPr/>
                    <a:lstStyle/>
                    <a:p>
                      <a:pPr algn="ctr" fontAlgn="ctr">
                        <a:buNone/>
                      </a:pPr>
                      <a:r>
                        <a:rPr lang="es-CO" sz="1100" b="1"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OBJETO</a:t>
                      </a:r>
                      <a:endParaRPr lang="es-CO" sz="1100" b="1"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solidFill>
                      <a:schemeClr val="bg1">
                        <a:lumMod val="95000"/>
                      </a:schemeClr>
                    </a:solidFill>
                  </a:tcPr>
                </a:tc>
                <a:tc>
                  <a:txBody>
                    <a:bodyPr/>
                    <a:lstStyle/>
                    <a:p>
                      <a:pPr algn="ctr" fontAlgn="ctr">
                        <a:buNone/>
                      </a:pPr>
                      <a:r>
                        <a:rPr lang="es-CO" sz="1100" b="1"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CUANTIA</a:t>
                      </a:r>
                      <a:endParaRPr lang="es-CO" sz="1100" b="1"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solidFill>
                      <a:schemeClr val="bg1">
                        <a:lumMod val="95000"/>
                      </a:schemeClr>
                    </a:solidFill>
                  </a:tcPr>
                </a:tc>
                <a:tc>
                  <a:txBody>
                    <a:bodyPr/>
                    <a:lstStyle/>
                    <a:p>
                      <a:pPr algn="ctr" fontAlgn="ctr">
                        <a:buNone/>
                      </a:pPr>
                      <a:r>
                        <a:rPr lang="es-CO" sz="1100" b="1"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FECHA </a:t>
                      </a:r>
                      <a:endParaRPr lang="es-CO" sz="1100" b="1"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solidFill>
                      <a:schemeClr val="bg1">
                        <a:lumMod val="95000"/>
                      </a:schemeClr>
                    </a:solidFill>
                  </a:tcPr>
                </a:tc>
                <a:tc>
                  <a:txBody>
                    <a:bodyPr/>
                    <a:lstStyle/>
                    <a:p>
                      <a:pPr algn="ctr" fontAlgn="ctr">
                        <a:buNone/>
                      </a:pPr>
                      <a:r>
                        <a:rPr lang="es-CO" sz="1100" b="1"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PLAZO</a:t>
                      </a:r>
                      <a:endParaRPr lang="es-CO" sz="1100" b="1"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solidFill>
                      <a:schemeClr val="bg1">
                        <a:lumMod val="95000"/>
                      </a:schemeClr>
                    </a:solidFill>
                  </a:tcPr>
                </a:tc>
                <a:tc>
                  <a:txBody>
                    <a:bodyPr/>
                    <a:lstStyle/>
                    <a:p>
                      <a:pPr algn="ctr" fontAlgn="ctr">
                        <a:buNone/>
                      </a:pPr>
                      <a:r>
                        <a:rPr lang="es-CO" sz="1100" b="1"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ESTADO</a:t>
                      </a:r>
                      <a:endParaRPr lang="es-CO" sz="1100" b="1"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solidFill>
                      <a:schemeClr val="bg1">
                        <a:lumMod val="95000"/>
                      </a:schemeClr>
                    </a:solidFill>
                  </a:tcPr>
                </a:tc>
                <a:extLst>
                  <a:ext uri="{0D108BD9-81ED-4DB2-BD59-A6C34878D82A}">
                    <a16:rowId xmlns:a16="http://schemas.microsoft.com/office/drawing/2014/main" val="524282355"/>
                  </a:ext>
                </a:extLst>
              </a:tr>
              <a:tr h="1325108">
                <a:tc>
                  <a:txBody>
                    <a:bodyPr/>
                    <a:lstStyle/>
                    <a:p>
                      <a:pPr algn="ct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GGC-2144-2025</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solidFill>
                      <a:schemeClr val="bg1">
                        <a:lumMod val="95000"/>
                      </a:schemeClr>
                    </a:solidFill>
                  </a:tcPr>
                </a:tc>
                <a:tc>
                  <a:txBody>
                    <a:bodyPr/>
                    <a:lstStyle/>
                    <a:p>
                      <a:pPr algn="ct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ADMINISTRAR LOS RECURSOS Y GESTIONAR PROYECTOS  DEL PROGRAMA COLOMBIA SOLAR ASIGNADOS POR EL MME PARA IMPLEMENTAR SOLUCIONES SOLARES FOTOVOLTAICAS DIRIGIDAS A USUARIOS RESIDENCIALES DE LOS ESTRATOS 1, 2 Y 3 DEL SIN. </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noFill/>
                  </a:tcPr>
                </a:tc>
                <a:tc>
                  <a:txBody>
                    <a:bodyPr/>
                    <a:lstStyle/>
                    <a:p>
                      <a:pPr algn="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 $ 4.205.027.751.839,00 </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noFill/>
                  </a:tcPr>
                </a:tc>
                <a:tc>
                  <a:txBody>
                    <a:bodyPr/>
                    <a:lstStyle/>
                    <a:p>
                      <a:pPr algn="ct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30/12/25</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noFill/>
                  </a:tcPr>
                </a:tc>
                <a:tc>
                  <a:txBody>
                    <a:bodyPr/>
                    <a:lstStyle/>
                    <a:p>
                      <a:pPr algn="ct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5 años</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noFill/>
                  </a:tcPr>
                </a:tc>
                <a:tc>
                  <a:txBody>
                    <a:bodyPr/>
                    <a:lstStyle/>
                    <a:p>
                      <a:pPr algn="ct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En ejecución</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noFill/>
                  </a:tcPr>
                </a:tc>
                <a:extLst>
                  <a:ext uri="{0D108BD9-81ED-4DB2-BD59-A6C34878D82A}">
                    <a16:rowId xmlns:a16="http://schemas.microsoft.com/office/drawing/2014/main" val="1884961566"/>
                  </a:ext>
                </a:extLst>
              </a:tr>
              <a:tr h="1135807">
                <a:tc>
                  <a:txBody>
                    <a:bodyPr/>
                    <a:lstStyle/>
                    <a:p>
                      <a:pPr algn="ct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GGC-1827-2026</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solidFill>
                      <a:schemeClr val="bg1">
                        <a:lumMod val="95000"/>
                      </a:schemeClr>
                    </a:solidFill>
                  </a:tcPr>
                </a:tc>
                <a:tc>
                  <a:txBody>
                    <a:bodyPr/>
                    <a:lstStyle/>
                    <a:p>
                      <a:pPr algn="ct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AUNAR ESFUERZOS Y CAPACIDADES TÉCNICAS, OPERATIVAS, ADMINISTRATIVAS Y FINANCIERAS ENTRE FENOGE Y EL MINISTERIO, PARA EJECUTAR LA AFPEI EN EL MARCO DE LA IMPLEMENTACIÓN DEL PROGRAMA COLOMBIA SOLAR.</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noFill/>
                  </a:tcPr>
                </a:tc>
                <a:tc>
                  <a:txBody>
                    <a:bodyPr/>
                    <a:lstStyle/>
                    <a:p>
                      <a:pPr algn="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 $ 180.679.853.276,00 </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noFill/>
                  </a:tcPr>
                </a:tc>
                <a:tc>
                  <a:txBody>
                    <a:bodyPr/>
                    <a:lstStyle/>
                    <a:p>
                      <a:pPr algn="ct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30/01/26</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noFill/>
                  </a:tcPr>
                </a:tc>
                <a:tc>
                  <a:txBody>
                    <a:bodyPr/>
                    <a:lstStyle/>
                    <a:p>
                      <a:pPr algn="ct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30 meses</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noFill/>
                  </a:tcPr>
                </a:tc>
                <a:tc>
                  <a:txBody>
                    <a:bodyPr/>
                    <a:lstStyle/>
                    <a:p>
                      <a:pPr algn="ctr" fontAlgn="ctr">
                        <a:buNone/>
                      </a:pPr>
                      <a:r>
                        <a:rPr lang="es-CO" sz="110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rPr>
                        <a:t>En ejecución</a:t>
                      </a:r>
                      <a:endParaRPr lang="es-CO" sz="1100" b="0" i="0" u="none" strike="noStrike">
                        <a:solidFill>
                          <a:schemeClr val="tx1"/>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noFill/>
                  </a:tcPr>
                </a:tc>
                <a:extLst>
                  <a:ext uri="{0D108BD9-81ED-4DB2-BD59-A6C34878D82A}">
                    <a16:rowId xmlns:a16="http://schemas.microsoft.com/office/drawing/2014/main" val="1827075719"/>
                  </a:ext>
                </a:extLst>
              </a:tr>
            </a:tbl>
          </a:graphicData>
        </a:graphic>
      </p:graphicFrame>
      <p:cxnSp>
        <p:nvCxnSpPr>
          <p:cNvPr id="7" name="Conector recto 6">
            <a:extLst>
              <a:ext uri="{FF2B5EF4-FFF2-40B4-BE49-F238E27FC236}">
                <a16:creationId xmlns:a16="http://schemas.microsoft.com/office/drawing/2014/main" id="{4563BDCB-1A12-5959-DA21-6C678E892CC5}"/>
              </a:ext>
            </a:extLst>
          </p:cNvPr>
          <p:cNvCxnSpPr/>
          <p:nvPr/>
        </p:nvCxnSpPr>
        <p:spPr>
          <a:xfrm>
            <a:off x="939800" y="3828081"/>
            <a:ext cx="10215088" cy="0"/>
          </a:xfrm>
          <a:prstGeom prst="line">
            <a:avLst/>
          </a:prstGeom>
          <a:ln w="2222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cxnSp>
        <p:nvCxnSpPr>
          <p:cNvPr id="8" name="Conector recto 7">
            <a:extLst>
              <a:ext uri="{FF2B5EF4-FFF2-40B4-BE49-F238E27FC236}">
                <a16:creationId xmlns:a16="http://schemas.microsoft.com/office/drawing/2014/main" id="{DF35DC74-9858-2080-8D9D-DBD377B89E7F}"/>
              </a:ext>
            </a:extLst>
          </p:cNvPr>
          <p:cNvCxnSpPr/>
          <p:nvPr/>
        </p:nvCxnSpPr>
        <p:spPr>
          <a:xfrm>
            <a:off x="939800" y="5080860"/>
            <a:ext cx="10215088" cy="0"/>
          </a:xfrm>
          <a:prstGeom prst="line">
            <a:avLst/>
          </a:prstGeom>
          <a:ln w="22225">
            <a:solidFill>
              <a:schemeClr val="accent2">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205965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62C03965-0B58-AA3D-0ADE-775771AB6F6C}"/>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AD620186-A3FE-5363-8D3B-F1B20EB2DA2D}"/>
              </a:ext>
            </a:extLst>
          </p:cNvPr>
          <p:cNvSpPr txBox="1"/>
          <p:nvPr/>
        </p:nvSpPr>
        <p:spPr>
          <a:xfrm>
            <a:off x="3363192" y="889843"/>
            <a:ext cx="8291533" cy="4832092"/>
          </a:xfrm>
          <a:prstGeom prst="rect">
            <a:avLst/>
          </a:prstGeom>
          <a:noFill/>
        </p:spPr>
        <p:txBody>
          <a:bodyPr wrap="square" rtlCol="0">
            <a:spAutoFit/>
          </a:bodyPr>
          <a:lstStyle/>
          <a:p>
            <a:pPr algn="just">
              <a:lnSpc>
                <a:spcPct val="100000"/>
              </a:lnSpc>
              <a:spcBef>
                <a:spcPts val="0"/>
              </a:spcBef>
            </a:pPr>
            <a:endParaRPr lang="es-MX" sz="1800" b="1">
              <a:latin typeface="Verdana" panose="020B0604030504040204" pitchFamily="34" charset="0"/>
              <a:ea typeface="Verdana" panose="020B0604030504040204" pitchFamily="34" charset="0"/>
              <a:cs typeface="Verdana" panose="020B0604030504040204" pitchFamily="34" charset="0"/>
            </a:endParaRPr>
          </a:p>
          <a:p>
            <a:pPr marL="457200" indent="-457200" algn="just">
              <a:lnSpc>
                <a:spcPct val="100000"/>
              </a:lnSpc>
              <a:spcBef>
                <a:spcPts val="0"/>
              </a:spcBef>
              <a:buAutoNum type="arabicPeriod"/>
            </a:pPr>
            <a:r>
              <a:rPr lang="es-MX" sz="2000" b="1">
                <a:latin typeface="Verdana" panose="020B0604030504040204" pitchFamily="34" charset="0"/>
                <a:ea typeface="Verdana" panose="020B0604030504040204" pitchFamily="34" charset="0"/>
                <a:cs typeface="Verdana" panose="020B0604030504040204" pitchFamily="34" charset="0"/>
              </a:rPr>
              <a:t>FONDOS</a:t>
            </a:r>
            <a:r>
              <a:rPr lang="es-MX" sz="2000">
                <a:latin typeface="Verdana" panose="020B0604030504040204" pitchFamily="34" charset="0"/>
                <a:ea typeface="Verdana" panose="020B0604030504040204" pitchFamily="34" charset="0"/>
                <a:cs typeface="Verdana" panose="020B0604030504040204" pitchFamily="34" charset="0"/>
              </a:rPr>
              <a:t> - </a:t>
            </a:r>
            <a:r>
              <a:rPr lang="es-MX" sz="2000" b="1">
                <a:latin typeface="Verdana" panose="020B0604030504040204" pitchFamily="34" charset="0"/>
                <a:ea typeface="Verdana" panose="020B0604030504040204" pitchFamily="34" charset="0"/>
                <a:cs typeface="Verdana" panose="020B0604030504040204" pitchFamily="34" charset="0"/>
              </a:rPr>
              <a:t>61</a:t>
            </a:r>
            <a:r>
              <a:rPr lang="es-MX" sz="2000">
                <a:latin typeface="Verdana" panose="020B0604030504040204" pitchFamily="34" charset="0"/>
                <a:ea typeface="Verdana" panose="020B0604030504040204" pitchFamily="34" charset="0"/>
                <a:cs typeface="Verdana" panose="020B0604030504040204" pitchFamily="34" charset="0"/>
              </a:rPr>
              <a:t> </a:t>
            </a:r>
            <a:r>
              <a:rPr lang="es-MX" sz="2000" b="1">
                <a:latin typeface="Verdana" panose="020B0604030504040204" pitchFamily="34" charset="0"/>
                <a:ea typeface="Verdana" panose="020B0604030504040204" pitchFamily="34" charset="0"/>
                <a:cs typeface="Verdana" panose="020B0604030504040204" pitchFamily="34" charset="0"/>
              </a:rPr>
              <a:t>Contratos</a:t>
            </a:r>
          </a:p>
          <a:p>
            <a:pPr algn="just">
              <a:lnSpc>
                <a:spcPct val="100000"/>
              </a:lnSpc>
              <a:spcBef>
                <a:spcPts val="0"/>
              </a:spcBef>
            </a:pPr>
            <a:endParaRPr lang="es-MX" sz="2000" b="1">
              <a:latin typeface="Verdana" panose="020B0604030504040204" pitchFamily="34" charset="0"/>
              <a:ea typeface="Verdana" panose="020B0604030504040204" pitchFamily="34" charset="0"/>
              <a:cs typeface="Verdana" panose="020B0604030504040204" pitchFamily="34" charset="0"/>
            </a:endParaRPr>
          </a:p>
          <a:p>
            <a:pPr algn="just">
              <a:lnSpc>
                <a:spcPct val="100000"/>
              </a:lnSpc>
              <a:spcBef>
                <a:spcPts val="0"/>
              </a:spcBef>
            </a:pPr>
            <a:endParaRPr lang="es-MX" sz="1600">
              <a:latin typeface="Verdana" panose="020B0604030504040204" pitchFamily="34" charset="0"/>
              <a:ea typeface="Verdana" panose="020B0604030504040204" pitchFamily="34" charset="0"/>
              <a:cs typeface="Verdana" panose="020B0604030504040204" pitchFamily="34" charset="0"/>
            </a:endParaRPr>
          </a:p>
          <a:p>
            <a:pPr algn="just">
              <a:lnSpc>
                <a:spcPct val="100000"/>
              </a:lnSpc>
              <a:spcBef>
                <a:spcPts val="0"/>
              </a:spcBef>
            </a:pPr>
            <a:endParaRPr lang="es-MX" sz="1600">
              <a:latin typeface="Verdana" panose="020B0604030504040204" pitchFamily="34" charset="0"/>
              <a:ea typeface="Verdana" panose="020B0604030504040204" pitchFamily="34" charset="0"/>
              <a:cs typeface="Verdana" panose="020B0604030504040204" pitchFamily="34" charset="0"/>
            </a:endParaRPr>
          </a:p>
          <a:p>
            <a:pPr algn="just">
              <a:lnSpc>
                <a:spcPct val="100000"/>
              </a:lnSpc>
              <a:spcBef>
                <a:spcPts val="0"/>
              </a:spcBef>
            </a:pPr>
            <a:endParaRPr lang="es-MX" sz="1600">
              <a:latin typeface="Verdana" panose="020B0604030504040204" pitchFamily="34" charset="0"/>
              <a:ea typeface="Verdana" panose="020B0604030504040204" pitchFamily="34" charset="0"/>
              <a:cs typeface="Verdana" panose="020B0604030504040204" pitchFamily="34" charset="0"/>
            </a:endParaRPr>
          </a:p>
          <a:p>
            <a:pPr algn="just">
              <a:lnSpc>
                <a:spcPct val="100000"/>
              </a:lnSpc>
              <a:spcBef>
                <a:spcPts val="0"/>
              </a:spcBef>
            </a:pPr>
            <a:endParaRPr lang="es-MX" sz="1600">
              <a:latin typeface="Verdana" panose="020B0604030504040204" pitchFamily="34" charset="0"/>
              <a:ea typeface="Verdana" panose="020B0604030504040204" pitchFamily="34" charset="0"/>
              <a:cs typeface="Verdana" panose="020B0604030504040204" pitchFamily="34" charset="0"/>
            </a:endParaRPr>
          </a:p>
          <a:p>
            <a:pPr algn="just">
              <a:lnSpc>
                <a:spcPct val="100000"/>
              </a:lnSpc>
              <a:spcBef>
                <a:spcPts val="0"/>
              </a:spcBef>
            </a:pPr>
            <a:endParaRPr lang="es-MX" sz="1600">
              <a:latin typeface="Verdana" panose="020B0604030504040204" pitchFamily="34" charset="0"/>
              <a:ea typeface="Verdana" panose="020B0604030504040204" pitchFamily="34" charset="0"/>
              <a:cs typeface="Verdana" panose="020B0604030504040204" pitchFamily="34" charset="0"/>
            </a:endParaRPr>
          </a:p>
          <a:p>
            <a:pPr algn="just">
              <a:lnSpc>
                <a:spcPct val="100000"/>
              </a:lnSpc>
              <a:spcBef>
                <a:spcPts val="0"/>
              </a:spcBef>
            </a:pPr>
            <a:endParaRPr lang="es-MX" sz="1600">
              <a:latin typeface="Verdana" panose="020B0604030504040204" pitchFamily="34" charset="0"/>
              <a:ea typeface="Verdana" panose="020B0604030504040204" pitchFamily="34" charset="0"/>
              <a:cs typeface="Verdana" panose="020B0604030504040204" pitchFamily="34" charset="0"/>
            </a:endParaRPr>
          </a:p>
          <a:p>
            <a:pPr marL="401638" algn="just">
              <a:lnSpc>
                <a:spcPct val="100000"/>
              </a:lnSpc>
              <a:spcBef>
                <a:spcPts val="0"/>
              </a:spcBef>
            </a:pPr>
            <a:endParaRPr lang="es-MX" sz="1600">
              <a:latin typeface="Verdana" panose="020B0604030504040204" pitchFamily="34" charset="0"/>
              <a:ea typeface="Verdana" panose="020B0604030504040204" pitchFamily="34" charset="0"/>
              <a:cs typeface="Verdana" panose="020B0604030504040204" pitchFamily="34" charset="0"/>
            </a:endParaRPr>
          </a:p>
          <a:p>
            <a:pPr marL="401638" algn="just">
              <a:lnSpc>
                <a:spcPct val="100000"/>
              </a:lnSpc>
              <a:spcBef>
                <a:spcPts val="0"/>
              </a:spcBef>
            </a:pPr>
            <a:r>
              <a:rPr lang="es-MX" sz="1600">
                <a:latin typeface="Verdana" panose="020B0604030504040204" pitchFamily="34" charset="0"/>
                <a:ea typeface="Verdana" panose="020B0604030504040204" pitchFamily="34" charset="0"/>
                <a:cs typeface="Verdana" panose="020B0604030504040204" pitchFamily="34" charset="0"/>
              </a:rPr>
              <a:t>24 contratos </a:t>
            </a:r>
            <a:r>
              <a:rPr lang="es-MX" sz="1800" b="1">
                <a:latin typeface="Verdana" panose="020B0604030504040204" pitchFamily="34" charset="0"/>
                <a:ea typeface="Verdana" panose="020B0604030504040204" pitchFamily="34" charset="0"/>
                <a:cs typeface="Verdana" panose="020B0604030504040204" pitchFamily="34" charset="0"/>
              </a:rPr>
              <a:t>PRONE</a:t>
            </a:r>
            <a:r>
              <a:rPr lang="es-MX" sz="1600">
                <a:latin typeface="Verdana" panose="020B0604030504040204" pitchFamily="34" charset="0"/>
                <a:ea typeface="Verdana" panose="020B0604030504040204" pitchFamily="34" charset="0"/>
                <a:cs typeface="Verdana" panose="020B0604030504040204" pitchFamily="34" charset="0"/>
              </a:rPr>
              <a:t>, suscritos con </a:t>
            </a:r>
            <a:r>
              <a:rPr lang="es-MX" sz="1800" b="1">
                <a:latin typeface="Verdana" panose="020B0604030504040204" pitchFamily="34" charset="0"/>
                <a:ea typeface="Verdana" panose="020B0604030504040204" pitchFamily="34" charset="0"/>
                <a:cs typeface="Verdana" panose="020B0604030504040204" pitchFamily="34" charset="0"/>
              </a:rPr>
              <a:t>Air-e,</a:t>
            </a:r>
            <a:r>
              <a:rPr lang="es-MX" sz="1600">
                <a:latin typeface="Verdana" panose="020B0604030504040204" pitchFamily="34" charset="0"/>
                <a:ea typeface="Verdana" panose="020B0604030504040204" pitchFamily="34" charset="0"/>
                <a:cs typeface="Verdana" panose="020B0604030504040204" pitchFamily="34" charset="0"/>
              </a:rPr>
              <a:t> se encuentran en trámite de aprobación de póliza y con acta de inicio proyectada para su posterior firma una vez estén aprobadas las pólizas y se reciba la consignación o manifestación de exención del Impuesto de Timbre.</a:t>
            </a:r>
            <a:endParaRPr lang="es-MX" sz="1600" b="1">
              <a:latin typeface="Verdana" panose="020B0604030504040204" pitchFamily="34" charset="0"/>
              <a:ea typeface="Verdana" panose="020B0604030504040204" pitchFamily="34" charset="0"/>
              <a:cs typeface="Verdana" panose="020B0604030504040204" pitchFamily="34" charset="0"/>
            </a:endParaRPr>
          </a:p>
          <a:p>
            <a:pPr marL="285750" indent="-285750" algn="just">
              <a:lnSpc>
                <a:spcPct val="100000"/>
              </a:lnSpc>
              <a:spcBef>
                <a:spcPts val="0"/>
              </a:spcBef>
              <a:buFont typeface="Wingdings" pitchFamily="2" charset="2"/>
              <a:buChar char="ü"/>
            </a:pPr>
            <a:endParaRPr lang="es-MX" sz="2000" b="1">
              <a:latin typeface="Verdana" panose="020B0604030504040204" pitchFamily="34" charset="0"/>
              <a:ea typeface="Verdana" panose="020B0604030504040204" pitchFamily="34" charset="0"/>
              <a:cs typeface="Verdana" panose="020B0604030504040204" pitchFamily="34" charset="0"/>
            </a:endParaRPr>
          </a:p>
          <a:p>
            <a:pPr algn="just"/>
            <a:r>
              <a:rPr lang="es-MX" sz="2000" b="1">
                <a:latin typeface="Verdana" panose="020B0604030504040204" pitchFamily="34" charset="0"/>
                <a:ea typeface="Verdana" panose="020B0604030504040204" pitchFamily="34" charset="0"/>
                <a:cs typeface="Verdana" panose="020B0604030504040204" pitchFamily="34" charset="0"/>
              </a:rPr>
              <a:t>2. COMUNIDADES ENERGETICAS – 17 Contratos</a:t>
            </a:r>
          </a:p>
          <a:p>
            <a:pPr marL="285750" indent="-285750" algn="just">
              <a:buFont typeface="Wingdings" pitchFamily="2" charset="2"/>
              <a:buChar char="§"/>
            </a:pPr>
            <a:r>
              <a:rPr lang="es-MX" sz="1600">
                <a:latin typeface="Verdana" panose="020B0604030504040204" pitchFamily="34" charset="0"/>
                <a:ea typeface="Verdana" panose="020B0604030504040204" pitchFamily="34" charset="0"/>
                <a:cs typeface="Verdana" panose="020B0604030504040204" pitchFamily="34" charset="0"/>
              </a:rPr>
              <a:t>En proyección Modificación de la </a:t>
            </a:r>
            <a:r>
              <a:rPr lang="es-MX" sz="1600" b="1">
                <a:latin typeface="Verdana" panose="020B0604030504040204" pitchFamily="34" charset="0"/>
                <a:ea typeface="Verdana" panose="020B0604030504040204" pitchFamily="34" charset="0"/>
                <a:cs typeface="Verdana" panose="020B0604030504040204" pitchFamily="34" charset="0"/>
              </a:rPr>
              <a:t>Resolución 40509 de 2024</a:t>
            </a:r>
          </a:p>
          <a:p>
            <a:pPr marL="285750" indent="-285750" algn="just">
              <a:buFont typeface="Wingdings" pitchFamily="2" charset="2"/>
              <a:buChar char="§"/>
            </a:pPr>
            <a:r>
              <a:rPr lang="es-MX" sz="1600">
                <a:latin typeface="Verdana" panose="020B0604030504040204" pitchFamily="34" charset="0"/>
                <a:ea typeface="Verdana" panose="020B0604030504040204" pitchFamily="34" charset="0"/>
                <a:cs typeface="Verdana" panose="020B0604030504040204" pitchFamily="34" charset="0"/>
              </a:rPr>
              <a:t>En proyección </a:t>
            </a:r>
            <a:r>
              <a:rPr lang="es-MX" sz="1600" b="1">
                <a:highlight>
                  <a:srgbClr val="FDDB47"/>
                </a:highlight>
                <a:latin typeface="Verdana" panose="020B0604030504040204" pitchFamily="34" charset="0"/>
                <a:ea typeface="Verdana" panose="020B0604030504040204" pitchFamily="34" charset="0"/>
                <a:cs typeface="Verdana" panose="020B0604030504040204" pitchFamily="34" charset="0"/>
              </a:rPr>
              <a:t>Resolución entrega de Actvos</a:t>
            </a:r>
            <a:r>
              <a:rPr lang="es-MX" sz="1600" b="1">
                <a:latin typeface="Verdana" panose="020B0604030504040204" pitchFamily="34" charset="0"/>
                <a:ea typeface="Verdana" panose="020B0604030504040204" pitchFamily="34" charset="0"/>
                <a:cs typeface="Verdana" panose="020B0604030504040204" pitchFamily="34" charset="0"/>
              </a:rPr>
              <a:t> </a:t>
            </a:r>
            <a:r>
              <a:rPr lang="es-MX" sz="1600">
                <a:latin typeface="Verdana" panose="020B0604030504040204" pitchFamily="34" charset="0"/>
                <a:ea typeface="Verdana" panose="020B0604030504040204" pitchFamily="34" charset="0"/>
                <a:cs typeface="Verdana" panose="020B0604030504040204" pitchFamily="34" charset="0"/>
              </a:rPr>
              <a:t>Comunidades Energéticas</a:t>
            </a:r>
          </a:p>
        </p:txBody>
      </p:sp>
      <p:pic>
        <p:nvPicPr>
          <p:cNvPr id="24" name="Gráfico 23">
            <a:extLst>
              <a:ext uri="{FF2B5EF4-FFF2-40B4-BE49-F238E27FC236}">
                <a16:creationId xmlns:a16="http://schemas.microsoft.com/office/drawing/2014/main" id="{9A5F8DAE-AC58-6575-F48C-6EC8180E16D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5400000" flipV="1">
            <a:off x="-1415909" y="1832419"/>
            <a:ext cx="5925122" cy="2636571"/>
          </a:xfrm>
          <a:prstGeom prst="rect">
            <a:avLst/>
          </a:prstGeom>
        </p:spPr>
      </p:pic>
      <p:sp>
        <p:nvSpPr>
          <p:cNvPr id="4" name="Google Shape;188;g2dcfc04388e_0_133">
            <a:extLst>
              <a:ext uri="{FF2B5EF4-FFF2-40B4-BE49-F238E27FC236}">
                <a16:creationId xmlns:a16="http://schemas.microsoft.com/office/drawing/2014/main" id="{E8DC5857-5D79-DEE6-45D7-BCC0C80E5F87}"/>
              </a:ext>
            </a:extLst>
          </p:cNvPr>
          <p:cNvSpPr txBox="1"/>
          <p:nvPr/>
        </p:nvSpPr>
        <p:spPr>
          <a:xfrm>
            <a:off x="0" y="2351795"/>
            <a:ext cx="2636571" cy="1908188"/>
          </a:xfrm>
          <a:prstGeom prst="rect">
            <a:avLst/>
          </a:prstGeom>
          <a:noFill/>
          <a:ln>
            <a:noFill/>
          </a:ln>
        </p:spPr>
        <p:txBody>
          <a:bodyPr spcFirstLastPara="1" wrap="square" lIns="60950" tIns="30467" rIns="60950" bIns="30467" anchor="t">
            <a:spAutoFit/>
          </a:bodyPr>
          <a:lstStyle/>
          <a:p>
            <a:pPr algn="ctr">
              <a:defRPr/>
            </a:pPr>
            <a:r>
              <a:rPr lang="es-CO" sz="2000" b="1">
                <a:latin typeface="Verdana" panose="020B0604030504040204" pitchFamily="34" charset="0"/>
                <a:ea typeface="Verdana" panose="020B0604030504040204" pitchFamily="34" charset="0"/>
                <a:cs typeface="Verdana" panose="020B0604030504040204" pitchFamily="34" charset="0"/>
              </a:rPr>
              <a:t>ESTADO JURIDICO RELEVANTES DE  CONTRATOS</a:t>
            </a:r>
          </a:p>
          <a:p>
            <a:pPr algn="ctr">
              <a:defRPr/>
            </a:pPr>
            <a:r>
              <a:rPr lang="es-CO" sz="2000" b="1">
                <a:latin typeface="Verdana" panose="020B0604030504040204" pitchFamily="34" charset="0"/>
                <a:ea typeface="Verdana" panose="020B0604030504040204" pitchFamily="34" charset="0"/>
                <a:cs typeface="Verdana" panose="020B0604030504040204" pitchFamily="34" charset="0"/>
              </a:rPr>
              <a:t>SUSCRITOS EN EL 2025</a:t>
            </a:r>
          </a:p>
        </p:txBody>
      </p:sp>
      <p:graphicFrame>
        <p:nvGraphicFramePr>
          <p:cNvPr id="6" name="Tabla 5">
            <a:extLst>
              <a:ext uri="{FF2B5EF4-FFF2-40B4-BE49-F238E27FC236}">
                <a16:creationId xmlns:a16="http://schemas.microsoft.com/office/drawing/2014/main" id="{B74C7FDD-B657-BD86-D4F3-2197C83554C4}"/>
              </a:ext>
            </a:extLst>
          </p:cNvPr>
          <p:cNvGraphicFramePr>
            <a:graphicFrameLocks noGrp="1"/>
          </p:cNvGraphicFramePr>
          <p:nvPr>
            <p:extLst>
              <p:ext uri="{D42A27DB-BD31-4B8C-83A1-F6EECF244321}">
                <p14:modId xmlns:p14="http://schemas.microsoft.com/office/powerpoint/2010/main" val="2785823337"/>
              </p:ext>
            </p:extLst>
          </p:nvPr>
        </p:nvGraphicFramePr>
        <p:xfrm>
          <a:off x="3933801" y="1768944"/>
          <a:ext cx="6096000" cy="1381760"/>
        </p:xfrm>
        <a:graphic>
          <a:graphicData uri="http://schemas.openxmlformats.org/drawingml/2006/table">
            <a:tbl>
              <a:tblPr firstRow="1" bandRow="1">
                <a:effectLst>
                  <a:outerShdw blurRad="50800" dist="50800" dir="5400000" algn="ctr" rotWithShape="0">
                    <a:schemeClr val="accent2">
                      <a:lumMod val="75000"/>
                    </a:schemeClr>
                  </a:outerShdw>
                </a:effectLst>
                <a:tableStyleId>{5202B0CA-FC54-4496-8BCA-5EF66A818D29}</a:tableStyleId>
              </a:tblPr>
              <a:tblGrid>
                <a:gridCol w="2032000">
                  <a:extLst>
                    <a:ext uri="{9D8B030D-6E8A-4147-A177-3AD203B41FA5}">
                      <a16:colId xmlns:a16="http://schemas.microsoft.com/office/drawing/2014/main" val="4144873873"/>
                    </a:ext>
                  </a:extLst>
                </a:gridCol>
                <a:gridCol w="2032000">
                  <a:extLst>
                    <a:ext uri="{9D8B030D-6E8A-4147-A177-3AD203B41FA5}">
                      <a16:colId xmlns:a16="http://schemas.microsoft.com/office/drawing/2014/main" val="1737685112"/>
                    </a:ext>
                  </a:extLst>
                </a:gridCol>
                <a:gridCol w="2032000">
                  <a:extLst>
                    <a:ext uri="{9D8B030D-6E8A-4147-A177-3AD203B41FA5}">
                      <a16:colId xmlns:a16="http://schemas.microsoft.com/office/drawing/2014/main" val="3355428310"/>
                    </a:ext>
                  </a:extLst>
                </a:gridCol>
              </a:tblGrid>
              <a:tr h="370840">
                <a:tc>
                  <a:txBody>
                    <a:bodyPr/>
                    <a:lstStyle/>
                    <a:p>
                      <a:pPr algn="ctr"/>
                      <a:r>
                        <a:rPr lang="es-CO" sz="1800" err="1">
                          <a:solidFill>
                            <a:schemeClr val="tx1"/>
                          </a:solidFill>
                        </a:rPr>
                        <a:t>N°</a:t>
                      </a:r>
                      <a:r>
                        <a:rPr lang="es-CO" sz="1800">
                          <a:solidFill>
                            <a:schemeClr val="tx1"/>
                          </a:solidFill>
                        </a:rPr>
                        <a:t> </a:t>
                      </a:r>
                    </a:p>
                    <a:p>
                      <a:pPr algn="ctr"/>
                      <a:r>
                        <a:rPr lang="es-CO" sz="1800">
                          <a:solidFill>
                            <a:schemeClr val="tx1"/>
                          </a:solidFill>
                        </a:rPr>
                        <a:t>CONTRATOS</a:t>
                      </a:r>
                      <a:endParaRPr lang="es-CO" sz="18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solidFill>
                      <a:schemeClr val="bg1">
                        <a:lumMod val="95000"/>
                      </a:schemeClr>
                    </a:solidFill>
                  </a:tcPr>
                </a:tc>
                <a:tc>
                  <a:txBody>
                    <a:bodyPr/>
                    <a:lstStyle/>
                    <a:p>
                      <a:pPr algn="ctr"/>
                      <a:r>
                        <a:rPr lang="es-CO" sz="1800">
                          <a:solidFill>
                            <a:schemeClr val="tx1"/>
                          </a:solidFill>
                        </a:rPr>
                        <a:t>FONDO</a:t>
                      </a:r>
                      <a:endParaRPr lang="es-CO" sz="18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solidFill>
                      <a:schemeClr val="bg1">
                        <a:lumMod val="95000"/>
                      </a:schemeClr>
                    </a:solidFill>
                  </a:tcPr>
                </a:tc>
                <a:tc>
                  <a:txBody>
                    <a:bodyPr/>
                    <a:lstStyle/>
                    <a:p>
                      <a:pPr algn="ctr"/>
                      <a:r>
                        <a:rPr lang="es-CO" sz="1800">
                          <a:solidFill>
                            <a:schemeClr val="tx1"/>
                          </a:solidFill>
                        </a:rPr>
                        <a:t>ACTAS DE INICIO </a:t>
                      </a:r>
                    </a:p>
                    <a:p>
                      <a:pPr algn="ctr"/>
                      <a:r>
                        <a:rPr lang="es-CO" sz="1800">
                          <a:solidFill>
                            <a:schemeClr val="tx1"/>
                          </a:solidFill>
                        </a:rPr>
                        <a:t>FIRMADAS</a:t>
                      </a:r>
                      <a:endParaRPr lang="es-CO" sz="1800">
                        <a:solidFill>
                          <a:schemeClr val="tx1"/>
                        </a:solidFill>
                        <a:latin typeface="Verdana" panose="020B0604030504040204" pitchFamily="34" charset="0"/>
                        <a:ea typeface="Verdana" panose="020B0604030504040204" pitchFamily="34" charset="0"/>
                        <a:cs typeface="Verdana" panose="020B0604030504040204" pitchFamily="34" charset="0"/>
                      </a:endParaRPr>
                    </a:p>
                  </a:txBody>
                  <a:tcPr>
                    <a:solidFill>
                      <a:schemeClr val="bg1">
                        <a:lumMod val="95000"/>
                      </a:schemeClr>
                    </a:solidFill>
                  </a:tcPr>
                </a:tc>
                <a:extLst>
                  <a:ext uri="{0D108BD9-81ED-4DB2-BD59-A6C34878D82A}">
                    <a16:rowId xmlns:a16="http://schemas.microsoft.com/office/drawing/2014/main" val="764531020"/>
                  </a:ext>
                </a:extLst>
              </a:tr>
              <a:tr h="370840">
                <a:tc>
                  <a:txBody>
                    <a:bodyPr/>
                    <a:lstStyle/>
                    <a:p>
                      <a:pPr algn="ctr"/>
                      <a:r>
                        <a:rPr lang="es-CO" sz="1800"/>
                        <a:t>31 FAZNI</a:t>
                      </a:r>
                      <a:endParaRPr lang="es-CO" sz="1800">
                        <a:latin typeface="Verdana" panose="020B0604030504040204" pitchFamily="34" charset="0"/>
                        <a:ea typeface="Verdana" panose="020B0604030504040204" pitchFamily="34" charset="0"/>
                        <a:cs typeface="Verdana" panose="020B0604030504040204" pitchFamily="34" charset="0"/>
                      </a:endParaRPr>
                    </a:p>
                  </a:txBody>
                  <a:tcPr>
                    <a:noFill/>
                  </a:tcPr>
                </a:tc>
                <a:tc>
                  <a:txBody>
                    <a:bodyPr/>
                    <a:lstStyle/>
                    <a:p>
                      <a:pPr algn="ctr"/>
                      <a:r>
                        <a:rPr lang="es-CO" sz="1800"/>
                        <a:t>CAFAZNI</a:t>
                      </a:r>
                      <a:endParaRPr lang="es-CO" sz="1800">
                        <a:latin typeface="Verdana" panose="020B0604030504040204" pitchFamily="34" charset="0"/>
                        <a:ea typeface="Verdana" panose="020B0604030504040204" pitchFamily="34" charset="0"/>
                        <a:cs typeface="Verdana" panose="020B0604030504040204" pitchFamily="34" charset="0"/>
                      </a:endParaRPr>
                    </a:p>
                  </a:txBody>
                  <a:tcPr>
                    <a:noFill/>
                  </a:tcPr>
                </a:tc>
                <a:tc>
                  <a:txBody>
                    <a:bodyPr/>
                    <a:lstStyle/>
                    <a:p>
                      <a:pPr algn="ctr"/>
                      <a:r>
                        <a:rPr lang="es-CO" sz="1800"/>
                        <a:t>31</a:t>
                      </a:r>
                      <a:endParaRPr lang="es-CO" sz="1800">
                        <a:latin typeface="Verdana" panose="020B0604030504040204" pitchFamily="34" charset="0"/>
                        <a:ea typeface="Verdana" panose="020B0604030504040204" pitchFamily="34" charset="0"/>
                        <a:cs typeface="Verdana" panose="020B0604030504040204" pitchFamily="34" charset="0"/>
                      </a:endParaRPr>
                    </a:p>
                  </a:txBody>
                  <a:tcPr>
                    <a:noFill/>
                  </a:tcPr>
                </a:tc>
                <a:extLst>
                  <a:ext uri="{0D108BD9-81ED-4DB2-BD59-A6C34878D82A}">
                    <a16:rowId xmlns:a16="http://schemas.microsoft.com/office/drawing/2014/main" val="1960748754"/>
                  </a:ext>
                </a:extLst>
              </a:tr>
              <a:tr h="370840">
                <a:tc>
                  <a:txBody>
                    <a:bodyPr/>
                    <a:lstStyle/>
                    <a:p>
                      <a:pPr algn="ctr"/>
                      <a:r>
                        <a:rPr lang="es-CO" sz="1800"/>
                        <a:t>30 PRONE</a:t>
                      </a:r>
                      <a:endParaRPr lang="es-CO" sz="1800">
                        <a:latin typeface="Verdana" panose="020B0604030504040204" pitchFamily="34" charset="0"/>
                        <a:ea typeface="Verdana" panose="020B0604030504040204" pitchFamily="34" charset="0"/>
                        <a:cs typeface="Verdana" panose="020B0604030504040204" pitchFamily="34" charset="0"/>
                      </a:endParaRPr>
                    </a:p>
                  </a:txBody>
                  <a:tcPr>
                    <a:noFill/>
                  </a:tcPr>
                </a:tc>
                <a:tc>
                  <a:txBody>
                    <a:bodyPr/>
                    <a:lstStyle/>
                    <a:p>
                      <a:pPr algn="ctr"/>
                      <a:r>
                        <a:rPr lang="es-CO" sz="1800"/>
                        <a:t>CAPRONE</a:t>
                      </a:r>
                      <a:endParaRPr lang="es-CO" sz="1800">
                        <a:latin typeface="Verdana" panose="020B0604030504040204" pitchFamily="34" charset="0"/>
                        <a:ea typeface="Verdana" panose="020B0604030504040204" pitchFamily="34" charset="0"/>
                        <a:cs typeface="Verdana" panose="020B0604030504040204" pitchFamily="34" charset="0"/>
                      </a:endParaRPr>
                    </a:p>
                  </a:txBody>
                  <a:tcPr>
                    <a:noFill/>
                  </a:tcPr>
                </a:tc>
                <a:tc>
                  <a:txBody>
                    <a:bodyPr/>
                    <a:lstStyle/>
                    <a:p>
                      <a:pPr algn="ctr"/>
                      <a:r>
                        <a:rPr lang="es-CO" sz="1800"/>
                        <a:t>4</a:t>
                      </a:r>
                      <a:endParaRPr lang="es-CO" sz="1800">
                        <a:latin typeface="Verdana" panose="020B0604030504040204" pitchFamily="34" charset="0"/>
                        <a:ea typeface="Verdana" panose="020B0604030504040204" pitchFamily="34" charset="0"/>
                        <a:cs typeface="Verdana" panose="020B0604030504040204" pitchFamily="34" charset="0"/>
                      </a:endParaRPr>
                    </a:p>
                  </a:txBody>
                  <a:tcPr>
                    <a:noFill/>
                  </a:tcPr>
                </a:tc>
                <a:extLst>
                  <a:ext uri="{0D108BD9-81ED-4DB2-BD59-A6C34878D82A}">
                    <a16:rowId xmlns:a16="http://schemas.microsoft.com/office/drawing/2014/main" val="22685487"/>
                  </a:ext>
                </a:extLst>
              </a:tr>
            </a:tbl>
          </a:graphicData>
        </a:graphic>
      </p:graphicFrame>
    </p:spTree>
    <p:extLst>
      <p:ext uri="{BB962C8B-B14F-4D97-AF65-F5344CB8AC3E}">
        <p14:creationId xmlns:p14="http://schemas.microsoft.com/office/powerpoint/2010/main" val="4084852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64DEDCD3-FA3A-4A3B-1768-0929CE625A1E}"/>
            </a:ext>
          </a:extLst>
        </p:cNvPr>
        <p:cNvGrpSpPr/>
        <p:nvPr/>
      </p:nvGrpSpPr>
      <p:grpSpPr>
        <a:xfrm>
          <a:off x="0" y="0"/>
          <a:ext cx="0" cy="0"/>
          <a:chOff x="0" y="0"/>
          <a:chExt cx="0" cy="0"/>
        </a:xfrm>
      </p:grpSpPr>
      <p:pic>
        <p:nvPicPr>
          <p:cNvPr id="24" name="Gráfico 23">
            <a:extLst>
              <a:ext uri="{FF2B5EF4-FFF2-40B4-BE49-F238E27FC236}">
                <a16:creationId xmlns:a16="http://schemas.microsoft.com/office/drawing/2014/main" id="{46ACB778-C710-931F-557C-3AAA3C0B4AB0}"/>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5400000" flipV="1">
            <a:off x="-1415909" y="1832419"/>
            <a:ext cx="5925122" cy="2636571"/>
          </a:xfrm>
          <a:prstGeom prst="rect">
            <a:avLst/>
          </a:prstGeom>
        </p:spPr>
      </p:pic>
      <p:sp>
        <p:nvSpPr>
          <p:cNvPr id="4" name="Google Shape;188;g2dcfc04388e_0_133">
            <a:extLst>
              <a:ext uri="{FF2B5EF4-FFF2-40B4-BE49-F238E27FC236}">
                <a16:creationId xmlns:a16="http://schemas.microsoft.com/office/drawing/2014/main" id="{129FB8E3-A219-A4BD-5918-766E70A4FF6C}"/>
              </a:ext>
            </a:extLst>
          </p:cNvPr>
          <p:cNvSpPr txBox="1"/>
          <p:nvPr/>
        </p:nvSpPr>
        <p:spPr>
          <a:xfrm>
            <a:off x="101366" y="1981166"/>
            <a:ext cx="2636571" cy="2339076"/>
          </a:xfrm>
          <a:prstGeom prst="rect">
            <a:avLst/>
          </a:prstGeom>
          <a:noFill/>
          <a:ln>
            <a:noFill/>
          </a:ln>
        </p:spPr>
        <p:txBody>
          <a:bodyPr spcFirstLastPara="1" wrap="square" lIns="60950" tIns="30467" rIns="60950" bIns="30467" anchor="t">
            <a:spAutoFit/>
          </a:bodyPr>
          <a:lstStyle/>
          <a:p>
            <a:pPr algn="ctr">
              <a:defRPr/>
            </a:pPr>
            <a:r>
              <a:rPr lang="es-CO" sz="2000" b="1">
                <a:latin typeface="Verdana" panose="020B0604030504040204" pitchFamily="34" charset="0"/>
                <a:ea typeface="Verdana" panose="020B0604030504040204" pitchFamily="34" charset="0"/>
                <a:cs typeface="Verdana" panose="020B0604030504040204" pitchFamily="34" charset="0"/>
              </a:rPr>
              <a:t>ESTADO JURIDICO RELEVANTES DE  CONTRATOS</a:t>
            </a:r>
          </a:p>
          <a:p>
            <a:pPr algn="ctr">
              <a:defRPr/>
            </a:pPr>
            <a:r>
              <a:rPr lang="es-CO" sz="2000" b="1">
                <a:latin typeface="Verdana" panose="020B0604030504040204" pitchFamily="34" charset="0"/>
                <a:ea typeface="Verdana" panose="020B0604030504040204" pitchFamily="34" charset="0"/>
                <a:cs typeface="Verdana" panose="020B0604030504040204" pitchFamily="34" charset="0"/>
              </a:rPr>
              <a:t>SUSCRITOS CON</a:t>
            </a:r>
          </a:p>
          <a:p>
            <a:pPr algn="ctr">
              <a:defRPr/>
            </a:pPr>
            <a:endParaRPr lang="es-CO" sz="2000" b="1">
              <a:latin typeface="Verdana" panose="020B0604030504040204" pitchFamily="34" charset="0"/>
              <a:ea typeface="Verdana" panose="020B0604030504040204" pitchFamily="34" charset="0"/>
              <a:cs typeface="Verdana" panose="020B0604030504040204" pitchFamily="34" charset="0"/>
            </a:endParaRPr>
          </a:p>
          <a:p>
            <a:pPr algn="ctr">
              <a:defRPr/>
            </a:pPr>
            <a:r>
              <a:rPr lang="es-ES" sz="2800" b="1">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mj-lt"/>
              </a:rPr>
              <a:t>AIR-E</a:t>
            </a:r>
            <a:endParaRPr lang="es-CO" sz="2800" b="1">
              <a:latin typeface="Verdana" panose="020B0604030504040204" pitchFamily="34" charset="0"/>
              <a:ea typeface="Verdana" panose="020B0604030504040204" pitchFamily="34" charset="0"/>
              <a:cs typeface="Verdana" panose="020B0604030504040204" pitchFamily="34" charset="0"/>
            </a:endParaRPr>
          </a:p>
        </p:txBody>
      </p:sp>
      <p:sp>
        <p:nvSpPr>
          <p:cNvPr id="2" name="CuadroTexto 1">
            <a:extLst>
              <a:ext uri="{FF2B5EF4-FFF2-40B4-BE49-F238E27FC236}">
                <a16:creationId xmlns:a16="http://schemas.microsoft.com/office/drawing/2014/main" id="{80E759E2-CF7A-6076-06E1-7AA040F4B7D7}"/>
              </a:ext>
            </a:extLst>
          </p:cNvPr>
          <p:cNvSpPr txBox="1"/>
          <p:nvPr/>
        </p:nvSpPr>
        <p:spPr>
          <a:xfrm>
            <a:off x="3363192" y="2288918"/>
            <a:ext cx="7493000" cy="2246769"/>
          </a:xfrm>
          <a:prstGeom prst="rect">
            <a:avLst/>
          </a:prstGeom>
          <a:noFill/>
        </p:spPr>
        <p:txBody>
          <a:bodyPr wrap="square" rtlCol="0">
            <a:spAutoFit/>
          </a:bodyPr>
          <a:lstStyle/>
          <a:p>
            <a:pPr algn="just"/>
            <a:endParaRPr lang="es-CO" sz="1400">
              <a:latin typeface="Verdana" panose="020B0604030504040204" pitchFamily="34" charset="0"/>
              <a:ea typeface="Verdana" panose="020B0604030504040204" pitchFamily="34" charset="0"/>
            </a:endParaRPr>
          </a:p>
          <a:p>
            <a:pPr algn="just"/>
            <a:endParaRPr lang="es-CO" sz="1400">
              <a:latin typeface="Verdana" panose="020B0604030504040204" pitchFamily="34" charset="0"/>
              <a:ea typeface="Verdana" panose="020B0604030504040204" pitchFamily="34" charset="0"/>
            </a:endParaRPr>
          </a:p>
          <a:p>
            <a:pPr marL="285750" indent="-285750" algn="just">
              <a:buFont typeface="Wingdings" pitchFamily="2" charset="2"/>
              <a:buChar char="Ø"/>
            </a:pPr>
            <a:r>
              <a:rPr lang="es-CO" sz="1400" b="1">
                <a:latin typeface="Verdana" panose="020B0604030504040204" pitchFamily="34" charset="0"/>
                <a:ea typeface="Verdana" panose="020B0604030504040204" pitchFamily="34" charset="0"/>
              </a:rPr>
              <a:t>22 contratos </a:t>
            </a:r>
            <a:r>
              <a:rPr lang="es-CO" sz="1400">
                <a:latin typeface="Verdana" panose="020B0604030504040204" pitchFamily="34" charset="0"/>
                <a:ea typeface="Verdana" panose="020B0604030504040204" pitchFamily="34" charset="0"/>
              </a:rPr>
              <a:t>PRONE en proceso de </a:t>
            </a:r>
            <a:r>
              <a:rPr lang="es-CO" sz="1400" b="1">
                <a:latin typeface="Verdana" panose="020B0604030504040204" pitchFamily="34" charset="0"/>
                <a:ea typeface="Verdana" panose="020B0604030504040204" pitchFamily="34" charset="0"/>
              </a:rPr>
              <a:t>solicitud de vigencia expirada </a:t>
            </a:r>
            <a:r>
              <a:rPr lang="es-CO" sz="1400">
                <a:latin typeface="Verdana" panose="020B0604030504040204" pitchFamily="34" charset="0"/>
                <a:ea typeface="Verdana" panose="020B0604030504040204" pitchFamily="34" charset="0"/>
              </a:rPr>
              <a:t>con hito cumplido, los cuales ascienden a </a:t>
            </a:r>
            <a:r>
              <a:rPr lang="es-CO" sz="1400" b="1">
                <a:latin typeface="Verdana" panose="020B0604030504040204" pitchFamily="34" charset="0"/>
                <a:ea typeface="Verdana" panose="020B0604030504040204" pitchFamily="34" charset="0"/>
              </a:rPr>
              <a:t>12mil millones</a:t>
            </a:r>
            <a:r>
              <a:rPr lang="es-CO" sz="1400">
                <a:latin typeface="Verdana" panose="020B0604030504040204" pitchFamily="34" charset="0"/>
                <a:ea typeface="Verdana" panose="020B0604030504040204" pitchFamily="34" charset="0"/>
              </a:rPr>
              <a:t> de pesos aproximadamente.</a:t>
            </a:r>
          </a:p>
          <a:p>
            <a:pPr marL="285750" indent="-285750" algn="just">
              <a:buFont typeface="Wingdings" pitchFamily="2" charset="2"/>
              <a:buChar char="Ø"/>
            </a:pPr>
            <a:r>
              <a:rPr lang="es-CO" sz="1400" b="1">
                <a:latin typeface="Verdana" panose="020B0604030504040204" pitchFamily="34" charset="0"/>
                <a:ea typeface="Verdana" panose="020B0604030504040204" pitchFamily="34" charset="0"/>
              </a:rPr>
              <a:t>Contratos en ejecución</a:t>
            </a:r>
            <a:r>
              <a:rPr lang="es-CO" sz="1400">
                <a:latin typeface="Verdana" panose="020B0604030504040204" pitchFamily="34" charset="0"/>
                <a:ea typeface="Verdana" panose="020B0604030504040204" pitchFamily="34" charset="0"/>
              </a:rPr>
              <a:t>: La supervisión ha realizado el seguimiento a las obligaciones contractuales. Hay contratos que no se van a ejecutar por problemas de </a:t>
            </a:r>
            <a:r>
              <a:rPr lang="es-CO" sz="1400" b="1">
                <a:latin typeface="Verdana" panose="020B0604030504040204" pitchFamily="34" charset="0"/>
                <a:ea typeface="Verdana" panose="020B0604030504040204" pitchFamily="34" charset="0"/>
              </a:rPr>
              <a:t>orden público, variación de usuarios y oposición de la comunidad</a:t>
            </a:r>
            <a:r>
              <a:rPr lang="es-CO" sz="1400">
                <a:latin typeface="Verdana" panose="020B0604030504040204" pitchFamily="34" charset="0"/>
                <a:ea typeface="Verdana" panose="020B0604030504040204" pitchFamily="34" charset="0"/>
              </a:rPr>
              <a:t>, y están en trámite la recepción documental para </a:t>
            </a:r>
            <a:r>
              <a:rPr lang="es-CO" sz="1400" b="1">
                <a:latin typeface="Verdana" panose="020B0604030504040204" pitchFamily="34" charset="0"/>
                <a:ea typeface="Verdana" panose="020B0604030504040204" pitchFamily="34" charset="0"/>
              </a:rPr>
              <a:t>la terminación anticipada</a:t>
            </a:r>
            <a:r>
              <a:rPr lang="es-CO" sz="1400">
                <a:latin typeface="Verdana" panose="020B0604030504040204" pitchFamily="34" charset="0"/>
                <a:ea typeface="Verdana" panose="020B0604030504040204" pitchFamily="34" charset="0"/>
              </a:rPr>
              <a:t> y el reintegro total de los recursos desembolsados.</a:t>
            </a:r>
          </a:p>
        </p:txBody>
      </p:sp>
      <p:sp>
        <p:nvSpPr>
          <p:cNvPr id="5" name="Rectángulo 4">
            <a:extLst>
              <a:ext uri="{FF2B5EF4-FFF2-40B4-BE49-F238E27FC236}">
                <a16:creationId xmlns:a16="http://schemas.microsoft.com/office/drawing/2014/main" id="{EAAD1962-ED6E-C5FA-6691-0D001E5D55C5}"/>
              </a:ext>
            </a:extLst>
          </p:cNvPr>
          <p:cNvSpPr/>
          <p:nvPr/>
        </p:nvSpPr>
        <p:spPr>
          <a:xfrm>
            <a:off x="2991938" y="712499"/>
            <a:ext cx="1905000" cy="355600"/>
          </a:xfrm>
          <a:prstGeom prst="rect">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latin typeface="Verdana" panose="020B0604030504040204" pitchFamily="34" charset="0"/>
                <a:ea typeface="Verdana" panose="020B0604030504040204" pitchFamily="34" charset="0"/>
                <a:cs typeface="Verdana" panose="020B0604030504040204" pitchFamily="34" charset="0"/>
              </a:rPr>
              <a:t>VIGENCIA 2020</a:t>
            </a:r>
          </a:p>
        </p:txBody>
      </p:sp>
      <p:sp>
        <p:nvSpPr>
          <p:cNvPr id="7" name="Rectángulo 6">
            <a:extLst>
              <a:ext uri="{FF2B5EF4-FFF2-40B4-BE49-F238E27FC236}">
                <a16:creationId xmlns:a16="http://schemas.microsoft.com/office/drawing/2014/main" id="{F453C5CD-A860-2EDC-E48D-893C2A401971}"/>
              </a:ext>
            </a:extLst>
          </p:cNvPr>
          <p:cNvSpPr/>
          <p:nvPr/>
        </p:nvSpPr>
        <p:spPr>
          <a:xfrm>
            <a:off x="2991938" y="4714567"/>
            <a:ext cx="1905000" cy="355600"/>
          </a:xfrm>
          <a:prstGeom prst="rect">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VIGENCIA 2025</a:t>
            </a:r>
          </a:p>
        </p:txBody>
      </p:sp>
      <p:sp>
        <p:nvSpPr>
          <p:cNvPr id="8" name="Rectángulo 7">
            <a:extLst>
              <a:ext uri="{FF2B5EF4-FFF2-40B4-BE49-F238E27FC236}">
                <a16:creationId xmlns:a16="http://schemas.microsoft.com/office/drawing/2014/main" id="{B4489F3A-E2AA-BE3B-08C2-0E50283F70DC}"/>
              </a:ext>
            </a:extLst>
          </p:cNvPr>
          <p:cNvSpPr/>
          <p:nvPr/>
        </p:nvSpPr>
        <p:spPr>
          <a:xfrm>
            <a:off x="3363192" y="2196611"/>
            <a:ext cx="1905000" cy="355600"/>
          </a:xfrm>
          <a:prstGeom prst="rect">
            <a:avLst/>
          </a:prstGeom>
          <a:solidFill>
            <a:schemeClr val="bg2">
              <a:lumMod val="9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VIGENCIA 2022</a:t>
            </a:r>
          </a:p>
        </p:txBody>
      </p:sp>
      <p:sp>
        <p:nvSpPr>
          <p:cNvPr id="10" name="CuadroTexto 9">
            <a:extLst>
              <a:ext uri="{FF2B5EF4-FFF2-40B4-BE49-F238E27FC236}">
                <a16:creationId xmlns:a16="http://schemas.microsoft.com/office/drawing/2014/main" id="{BDCD7808-DC37-A585-BE2F-9AE186E405FE}"/>
              </a:ext>
            </a:extLst>
          </p:cNvPr>
          <p:cNvSpPr txBox="1"/>
          <p:nvPr/>
        </p:nvSpPr>
        <p:spPr>
          <a:xfrm>
            <a:off x="2962792" y="1193574"/>
            <a:ext cx="7893400" cy="523220"/>
          </a:xfrm>
          <a:prstGeom prst="rect">
            <a:avLst/>
          </a:prstGeom>
          <a:noFill/>
        </p:spPr>
        <p:txBody>
          <a:bodyPr wrap="square">
            <a:spAutoFit/>
          </a:bodyPr>
          <a:lstStyle/>
          <a:p>
            <a:pPr marL="285750" indent="-285750" algn="just">
              <a:buFont typeface="Wingdings" pitchFamily="2" charset="2"/>
              <a:buChar char="Ø"/>
            </a:pPr>
            <a:r>
              <a:rPr lang="es-CO" sz="1400" b="1">
                <a:latin typeface="Verdana" panose="020B0604030504040204" pitchFamily="34" charset="0"/>
                <a:ea typeface="Verdana" panose="020B0604030504040204" pitchFamily="34" charset="0"/>
              </a:rPr>
              <a:t>4 contratos </a:t>
            </a:r>
            <a:r>
              <a:rPr lang="es-CO" sz="1400">
                <a:latin typeface="Verdana" panose="020B0604030504040204" pitchFamily="34" charset="0"/>
                <a:ea typeface="Verdana" panose="020B0604030504040204" pitchFamily="34" charset="0"/>
              </a:rPr>
              <a:t>PRONE en proceso de solicitud de </a:t>
            </a:r>
            <a:r>
              <a:rPr lang="es-CO" sz="1400" b="1">
                <a:latin typeface="Verdana" panose="020B0604030504040204" pitchFamily="34" charset="0"/>
                <a:ea typeface="Verdana" panose="020B0604030504040204" pitchFamily="34" charset="0"/>
              </a:rPr>
              <a:t>vigencia expirada</a:t>
            </a:r>
            <a:r>
              <a:rPr lang="es-CO" sz="1400">
                <a:latin typeface="Verdana" panose="020B0604030504040204" pitchFamily="34" charset="0"/>
                <a:ea typeface="Verdana" panose="020B0604030504040204" pitchFamily="34" charset="0"/>
              </a:rPr>
              <a:t> con hito cumplido, los cuales ascienden a </a:t>
            </a:r>
            <a:r>
              <a:rPr lang="es-CO" sz="1400" b="1">
                <a:latin typeface="Verdana" panose="020B0604030504040204" pitchFamily="34" charset="0"/>
                <a:ea typeface="Verdana" panose="020B0604030504040204" pitchFamily="34" charset="0"/>
              </a:rPr>
              <a:t>540 millones</a:t>
            </a:r>
            <a:r>
              <a:rPr lang="es-CO" sz="1400">
                <a:latin typeface="Verdana" panose="020B0604030504040204" pitchFamily="34" charset="0"/>
                <a:ea typeface="Verdana" panose="020B0604030504040204" pitchFamily="34" charset="0"/>
              </a:rPr>
              <a:t> de pesos aproximadamente.</a:t>
            </a:r>
          </a:p>
        </p:txBody>
      </p:sp>
      <p:sp>
        <p:nvSpPr>
          <p:cNvPr id="13" name="CuadroTexto 12">
            <a:extLst>
              <a:ext uri="{FF2B5EF4-FFF2-40B4-BE49-F238E27FC236}">
                <a16:creationId xmlns:a16="http://schemas.microsoft.com/office/drawing/2014/main" id="{080D07BC-B369-9C6A-71C8-2C060AC7B6FE}"/>
              </a:ext>
            </a:extLst>
          </p:cNvPr>
          <p:cNvSpPr txBox="1"/>
          <p:nvPr/>
        </p:nvSpPr>
        <p:spPr>
          <a:xfrm>
            <a:off x="2962791" y="5249047"/>
            <a:ext cx="7893400" cy="954107"/>
          </a:xfrm>
          <a:prstGeom prst="rect">
            <a:avLst/>
          </a:prstGeom>
          <a:noFill/>
        </p:spPr>
        <p:txBody>
          <a:bodyPr wrap="square">
            <a:spAutoFit/>
          </a:bodyPr>
          <a:lstStyle/>
          <a:p>
            <a:pPr marL="171450" indent="-171450" algn="just">
              <a:buFont typeface="Wingdings" pitchFamily="2" charset="2"/>
              <a:buChar char="Ø"/>
            </a:pPr>
            <a:r>
              <a:rPr lang="es-CO" sz="1400" b="1">
                <a:latin typeface="Verdana" panose="020B0604030504040204" pitchFamily="34" charset="0"/>
                <a:ea typeface="Verdana" panose="020B0604030504040204" pitchFamily="34" charset="0"/>
              </a:rPr>
              <a:t>24 contratos</a:t>
            </a:r>
            <a:r>
              <a:rPr lang="es-CO" sz="1400">
                <a:latin typeface="Verdana" panose="020B0604030504040204" pitchFamily="34" charset="0"/>
                <a:ea typeface="Verdana" panose="020B0604030504040204" pitchFamily="34" charset="0"/>
              </a:rPr>
              <a:t> PRONE suscritos a finales del 2025. Se encuentra </a:t>
            </a:r>
            <a:r>
              <a:rPr lang="es-MX" sz="1400">
                <a:latin typeface="Verdana" panose="020B0604030504040204" pitchFamily="34" charset="0"/>
                <a:ea typeface="Verdana" panose="020B0604030504040204" pitchFamily="34" charset="0"/>
                <a:cs typeface="Verdana" panose="020B0604030504040204" pitchFamily="34" charset="0"/>
              </a:rPr>
              <a:t>en trámite de </a:t>
            </a:r>
            <a:r>
              <a:rPr lang="es-MX" sz="1400" b="1">
                <a:latin typeface="Verdana" panose="020B0604030504040204" pitchFamily="34" charset="0"/>
                <a:ea typeface="Verdana" panose="020B0604030504040204" pitchFamily="34" charset="0"/>
                <a:cs typeface="Verdana" panose="020B0604030504040204" pitchFamily="34" charset="0"/>
              </a:rPr>
              <a:t>aprobación de póliza y con acta de inicio proyectada </a:t>
            </a:r>
            <a:r>
              <a:rPr lang="es-MX" sz="1400">
                <a:latin typeface="Verdana" panose="020B0604030504040204" pitchFamily="34" charset="0"/>
                <a:ea typeface="Verdana" panose="020B0604030504040204" pitchFamily="34" charset="0"/>
                <a:cs typeface="Verdana" panose="020B0604030504040204" pitchFamily="34" charset="0"/>
              </a:rPr>
              <a:t>para su posterior firma una vez estén aprobadas las pólizas y se reciba la consignación o manifestación de exención del Impuesto de Timbre. </a:t>
            </a:r>
          </a:p>
        </p:txBody>
      </p:sp>
    </p:spTree>
    <p:extLst>
      <p:ext uri="{BB962C8B-B14F-4D97-AF65-F5344CB8AC3E}">
        <p14:creationId xmlns:p14="http://schemas.microsoft.com/office/powerpoint/2010/main" val="400793601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3FB8B8E5-3A43-AE70-408F-FEB35A68B696}"/>
            </a:ext>
          </a:extLst>
        </p:cNvPr>
        <p:cNvGrpSpPr/>
        <p:nvPr/>
      </p:nvGrpSpPr>
      <p:grpSpPr>
        <a:xfrm>
          <a:off x="0" y="0"/>
          <a:ext cx="0" cy="0"/>
          <a:chOff x="0" y="0"/>
          <a:chExt cx="0" cy="0"/>
        </a:xfrm>
      </p:grpSpPr>
      <p:pic>
        <p:nvPicPr>
          <p:cNvPr id="24" name="Gráfico 23">
            <a:extLst>
              <a:ext uri="{FF2B5EF4-FFF2-40B4-BE49-F238E27FC236}">
                <a16:creationId xmlns:a16="http://schemas.microsoft.com/office/drawing/2014/main" id="{0BE9A41A-C4A0-DDC8-D87F-9C7C0E4EE8F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rot="5400000" flipV="1">
            <a:off x="-1415909" y="1832419"/>
            <a:ext cx="5925122" cy="2636571"/>
          </a:xfrm>
          <a:prstGeom prst="rect">
            <a:avLst/>
          </a:prstGeom>
        </p:spPr>
      </p:pic>
      <p:sp>
        <p:nvSpPr>
          <p:cNvPr id="4" name="Google Shape;188;g2dcfc04388e_0_133">
            <a:extLst>
              <a:ext uri="{FF2B5EF4-FFF2-40B4-BE49-F238E27FC236}">
                <a16:creationId xmlns:a16="http://schemas.microsoft.com/office/drawing/2014/main" id="{3A02E92C-97DC-249B-8B42-88993DC411EE}"/>
              </a:ext>
            </a:extLst>
          </p:cNvPr>
          <p:cNvSpPr txBox="1"/>
          <p:nvPr/>
        </p:nvSpPr>
        <p:spPr>
          <a:xfrm>
            <a:off x="101366" y="1943910"/>
            <a:ext cx="2636571" cy="2339076"/>
          </a:xfrm>
          <a:prstGeom prst="rect">
            <a:avLst/>
          </a:prstGeom>
          <a:noFill/>
          <a:ln>
            <a:noFill/>
          </a:ln>
        </p:spPr>
        <p:txBody>
          <a:bodyPr spcFirstLastPara="1" wrap="square" lIns="60950" tIns="30467" rIns="60950" bIns="30467" anchor="t">
            <a:spAutoFit/>
          </a:bodyPr>
          <a:lstStyle/>
          <a:p>
            <a:pPr algn="ctr">
              <a:defRPr/>
            </a:pPr>
            <a:r>
              <a:rPr lang="es-CO" sz="2000" b="1">
                <a:latin typeface="Verdana" panose="020B0604030504040204" pitchFamily="34" charset="0"/>
                <a:ea typeface="Verdana" panose="020B0604030504040204" pitchFamily="34" charset="0"/>
                <a:cs typeface="Verdana" panose="020B0604030504040204" pitchFamily="34" charset="0"/>
              </a:rPr>
              <a:t>ESTADO JURIDICO RELEVANTES DE  CONTRATOS</a:t>
            </a:r>
          </a:p>
          <a:p>
            <a:pPr algn="ctr">
              <a:defRPr/>
            </a:pPr>
            <a:r>
              <a:rPr lang="es-CO" sz="2000" b="1">
                <a:latin typeface="Verdana" panose="020B0604030504040204" pitchFamily="34" charset="0"/>
                <a:ea typeface="Verdana" panose="020B0604030504040204" pitchFamily="34" charset="0"/>
                <a:cs typeface="Verdana" panose="020B0604030504040204" pitchFamily="34" charset="0"/>
              </a:rPr>
              <a:t>SUSCRITOS CON</a:t>
            </a:r>
          </a:p>
          <a:p>
            <a:pPr algn="ctr">
              <a:defRPr/>
            </a:pPr>
            <a:endParaRPr lang="es-CO" sz="2000" b="1">
              <a:latin typeface="Verdana" panose="020B0604030504040204" pitchFamily="34" charset="0"/>
              <a:ea typeface="Verdana" panose="020B0604030504040204" pitchFamily="34" charset="0"/>
              <a:cs typeface="Verdana" panose="020B0604030504040204" pitchFamily="34" charset="0"/>
            </a:endParaRPr>
          </a:p>
          <a:p>
            <a:pPr algn="ctr">
              <a:defRPr/>
            </a:pPr>
            <a:r>
              <a:rPr lang="es-ES" sz="2800" b="1">
                <a:effectLst>
                  <a:outerShdw blurRad="38100" dist="38100" dir="2700000" algn="tl">
                    <a:srgbClr val="000000">
                      <a:alpha val="43137"/>
                    </a:srgbClr>
                  </a:outerShdw>
                </a:effectLst>
                <a:latin typeface="Verdana" panose="020B0604030504040204" pitchFamily="34" charset="0"/>
                <a:ea typeface="Verdana" panose="020B0604030504040204" pitchFamily="34" charset="0"/>
                <a:cs typeface="+mj-lt"/>
              </a:rPr>
              <a:t>AFINIA</a:t>
            </a:r>
          </a:p>
        </p:txBody>
      </p:sp>
      <p:sp>
        <p:nvSpPr>
          <p:cNvPr id="5" name="Rectángulo 4">
            <a:extLst>
              <a:ext uri="{FF2B5EF4-FFF2-40B4-BE49-F238E27FC236}">
                <a16:creationId xmlns:a16="http://schemas.microsoft.com/office/drawing/2014/main" id="{CBE68962-C1F8-5A62-4093-7596647BA5A8}"/>
              </a:ext>
            </a:extLst>
          </p:cNvPr>
          <p:cNvSpPr/>
          <p:nvPr/>
        </p:nvSpPr>
        <p:spPr>
          <a:xfrm>
            <a:off x="2991938" y="712499"/>
            <a:ext cx="1905000" cy="355600"/>
          </a:xfrm>
          <a:prstGeom prst="rect">
            <a:avLst/>
          </a:prstGeom>
          <a:solidFill>
            <a:schemeClr val="accent2">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latin typeface="Verdana" panose="020B0604030504040204" pitchFamily="34" charset="0"/>
                <a:ea typeface="Verdana" panose="020B0604030504040204" pitchFamily="34" charset="0"/>
                <a:cs typeface="Verdana" panose="020B0604030504040204" pitchFamily="34" charset="0"/>
              </a:rPr>
              <a:t>VIGENCIA 2020</a:t>
            </a:r>
          </a:p>
        </p:txBody>
      </p:sp>
      <p:sp>
        <p:nvSpPr>
          <p:cNvPr id="7" name="Rectángulo 6">
            <a:extLst>
              <a:ext uri="{FF2B5EF4-FFF2-40B4-BE49-F238E27FC236}">
                <a16:creationId xmlns:a16="http://schemas.microsoft.com/office/drawing/2014/main" id="{9E11142E-79C4-F9B3-0046-4826F7F34C21}"/>
              </a:ext>
            </a:extLst>
          </p:cNvPr>
          <p:cNvSpPr/>
          <p:nvPr/>
        </p:nvSpPr>
        <p:spPr>
          <a:xfrm>
            <a:off x="2991938" y="4167387"/>
            <a:ext cx="1905000" cy="355600"/>
          </a:xfrm>
          <a:prstGeom prst="rect">
            <a:avLst/>
          </a:prstGeom>
          <a:solidFill>
            <a:schemeClr val="bg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VIGENCIA 2025</a:t>
            </a:r>
          </a:p>
        </p:txBody>
      </p:sp>
      <p:sp>
        <p:nvSpPr>
          <p:cNvPr id="6" name="CuadroTexto 5">
            <a:extLst>
              <a:ext uri="{FF2B5EF4-FFF2-40B4-BE49-F238E27FC236}">
                <a16:creationId xmlns:a16="http://schemas.microsoft.com/office/drawing/2014/main" id="{6795A611-3A57-2407-2BA4-B91923966762}"/>
              </a:ext>
            </a:extLst>
          </p:cNvPr>
          <p:cNvSpPr txBox="1"/>
          <p:nvPr/>
        </p:nvSpPr>
        <p:spPr>
          <a:xfrm>
            <a:off x="3263900" y="1278915"/>
            <a:ext cx="7620000" cy="2677656"/>
          </a:xfrm>
          <a:prstGeom prst="rect">
            <a:avLst/>
          </a:prstGeom>
          <a:noFill/>
        </p:spPr>
        <p:txBody>
          <a:bodyPr wrap="square">
            <a:spAutoFit/>
          </a:bodyPr>
          <a:lstStyle/>
          <a:p>
            <a:pPr marL="285750" indent="-285750" algn="just">
              <a:spcBef>
                <a:spcPts val="0"/>
              </a:spcBef>
              <a:buFont typeface="Wingdings" pitchFamily="2" charset="2"/>
              <a:buChar char="Ø"/>
            </a:pPr>
            <a:r>
              <a:rPr lang="es-ES" sz="1400" b="1">
                <a:latin typeface="Verdana" panose="020B0604030504040204" pitchFamily="34" charset="0"/>
                <a:ea typeface="Verdana" panose="020B0604030504040204" pitchFamily="34" charset="0"/>
              </a:rPr>
              <a:t>Contratos con avance de obra que no ha llegado al 100%: </a:t>
            </a:r>
            <a:r>
              <a:rPr lang="es-ES" sz="1400">
                <a:latin typeface="Verdana" panose="020B0604030504040204" pitchFamily="34" charset="0"/>
                <a:ea typeface="Verdana" panose="020B0604030504040204" pitchFamily="34" charset="0"/>
              </a:rPr>
              <a:t>por problemas con la comunidad, tipo de medida a instalar, variación de usuarios o problemas de orden público, se esta tramitando la recepción documental para la</a:t>
            </a:r>
            <a:r>
              <a:rPr lang="es-CO" sz="1400">
                <a:latin typeface="Verdana" panose="020B0604030504040204" pitchFamily="34" charset="0"/>
                <a:ea typeface="Verdana" panose="020B0604030504040204" pitchFamily="34" charset="0"/>
              </a:rPr>
              <a:t> </a:t>
            </a:r>
            <a:r>
              <a:rPr lang="es-CO" sz="1400" b="1">
                <a:latin typeface="Verdana" panose="020B0604030504040204" pitchFamily="34" charset="0"/>
                <a:ea typeface="Verdana" panose="020B0604030504040204" pitchFamily="34" charset="0"/>
              </a:rPr>
              <a:t>terminación anticipada y el reintegro de los recursos desembolsados</a:t>
            </a:r>
            <a:r>
              <a:rPr lang="es-CO" sz="1400">
                <a:latin typeface="Verdana" panose="020B0604030504040204" pitchFamily="34" charset="0"/>
                <a:ea typeface="Verdana" panose="020B0604030504040204" pitchFamily="34" charset="0"/>
              </a:rPr>
              <a:t>.</a:t>
            </a:r>
          </a:p>
          <a:p>
            <a:pPr algn="just">
              <a:spcBef>
                <a:spcPts val="0"/>
              </a:spcBef>
            </a:pPr>
            <a:endParaRPr lang="es-ES" sz="1400">
              <a:latin typeface="Verdana" panose="020B0604030504040204" pitchFamily="34" charset="0"/>
              <a:ea typeface="Verdana" panose="020B0604030504040204" pitchFamily="34" charset="0"/>
            </a:endParaRPr>
          </a:p>
          <a:p>
            <a:pPr marL="285750" indent="-285750" algn="just">
              <a:spcBef>
                <a:spcPts val="0"/>
              </a:spcBef>
              <a:buFont typeface="Wingdings" pitchFamily="2" charset="2"/>
              <a:buChar char="Ø"/>
            </a:pPr>
            <a:r>
              <a:rPr lang="es-ES" sz="1400" b="1">
                <a:latin typeface="Verdana" panose="020B0604030504040204" pitchFamily="34" charset="0"/>
                <a:ea typeface="Verdana" panose="020B0604030504040204" pitchFamily="34" charset="0"/>
              </a:rPr>
              <a:t>Contratos con avance de obra al 100%</a:t>
            </a:r>
            <a:r>
              <a:rPr lang="es-ES" sz="1400">
                <a:latin typeface="Verdana" panose="020B0604030504040204" pitchFamily="34" charset="0"/>
                <a:ea typeface="Verdana" panose="020B0604030504040204" pitchFamily="34" charset="0"/>
              </a:rPr>
              <a:t>: La supervisión ha considerado la recepción de obras únicamente con la aprobación de interventoría externa, debido a que AFINIA realizó la implementación total. OR en tramite. </a:t>
            </a:r>
          </a:p>
          <a:p>
            <a:pPr algn="just">
              <a:spcBef>
                <a:spcPts val="0"/>
              </a:spcBef>
            </a:pPr>
            <a:endParaRPr lang="es-ES" sz="1400">
              <a:latin typeface="Verdana" panose="020B0604030504040204" pitchFamily="34" charset="0"/>
              <a:ea typeface="Verdana" panose="020B0604030504040204" pitchFamily="34" charset="0"/>
            </a:endParaRPr>
          </a:p>
          <a:p>
            <a:pPr marL="276225" algn="just">
              <a:spcBef>
                <a:spcPts val="0"/>
              </a:spcBef>
            </a:pPr>
            <a:r>
              <a:rPr lang="es-ES" sz="1400">
                <a:latin typeface="Verdana" panose="020B0604030504040204" pitchFamily="34" charset="0"/>
                <a:ea typeface="Verdana" panose="020B0604030504040204" pitchFamily="34" charset="0"/>
              </a:rPr>
              <a:t>Los recursos desembolsados por parte del MME al OR se encuentran en la fiducia, y el pago se tramitará en el momento de la suscripción del acta de terminación y balance financiero.</a:t>
            </a:r>
          </a:p>
        </p:txBody>
      </p:sp>
      <p:sp>
        <p:nvSpPr>
          <p:cNvPr id="12" name="CuadroTexto 11">
            <a:extLst>
              <a:ext uri="{FF2B5EF4-FFF2-40B4-BE49-F238E27FC236}">
                <a16:creationId xmlns:a16="http://schemas.microsoft.com/office/drawing/2014/main" id="{985C06F2-A14C-DA4E-D761-2C8C392E5719}"/>
              </a:ext>
            </a:extLst>
          </p:cNvPr>
          <p:cNvSpPr txBox="1"/>
          <p:nvPr/>
        </p:nvSpPr>
        <p:spPr>
          <a:xfrm>
            <a:off x="3263900" y="4760770"/>
            <a:ext cx="7620000" cy="954107"/>
          </a:xfrm>
          <a:prstGeom prst="rect">
            <a:avLst/>
          </a:prstGeom>
          <a:noFill/>
        </p:spPr>
        <p:txBody>
          <a:bodyPr wrap="square">
            <a:spAutoFit/>
          </a:bodyPr>
          <a:lstStyle/>
          <a:p>
            <a:pPr marL="285750" indent="-285750" algn="just">
              <a:buFont typeface="Wingdings" pitchFamily="2" charset="2"/>
              <a:buChar char="Ø"/>
            </a:pPr>
            <a:r>
              <a:rPr lang="es-CO" sz="1400" b="1">
                <a:latin typeface="Verdana" panose="020B0604030504040204" pitchFamily="34" charset="0"/>
                <a:ea typeface="Verdana" panose="020B0604030504040204" pitchFamily="34" charset="0"/>
              </a:rPr>
              <a:t>13 contratos: </a:t>
            </a:r>
            <a:r>
              <a:rPr lang="es-CO" sz="1400">
                <a:latin typeface="Verdana" panose="020B0604030504040204" pitchFamily="34" charset="0"/>
                <a:ea typeface="Verdana" panose="020B0604030504040204" pitchFamily="34" charset="0"/>
              </a:rPr>
              <a:t>El OR presentó solicitud del tercer desembolso, correspondiente al avance de obra del 60% conforme al contrato. Actualmente, la supervisión esta validando la documentación para continuar con el trámite correspondiente.</a:t>
            </a:r>
            <a:endParaRPr lang="es-CO" sz="1400"/>
          </a:p>
        </p:txBody>
      </p:sp>
    </p:spTree>
    <p:extLst>
      <p:ext uri="{BB962C8B-B14F-4D97-AF65-F5344CB8AC3E}">
        <p14:creationId xmlns:p14="http://schemas.microsoft.com/office/powerpoint/2010/main" val="348289180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BF16895F-4D81-3350-DCE3-70E770EBB1FF}"/>
            </a:ext>
          </a:extLst>
        </p:cNvPr>
        <p:cNvGrpSpPr/>
        <p:nvPr/>
      </p:nvGrpSpPr>
      <p:grpSpPr>
        <a:xfrm>
          <a:off x="0" y="0"/>
          <a:ext cx="0" cy="0"/>
          <a:chOff x="0" y="0"/>
          <a:chExt cx="0" cy="0"/>
        </a:xfrm>
      </p:grpSpPr>
      <p:sp>
        <p:nvSpPr>
          <p:cNvPr id="12" name="Esquina doblada 11">
            <a:extLst>
              <a:ext uri="{FF2B5EF4-FFF2-40B4-BE49-F238E27FC236}">
                <a16:creationId xmlns:a16="http://schemas.microsoft.com/office/drawing/2014/main" id="{E550D328-CBF5-1B43-E986-98C1362B253D}"/>
              </a:ext>
            </a:extLst>
          </p:cNvPr>
          <p:cNvSpPr/>
          <p:nvPr/>
        </p:nvSpPr>
        <p:spPr>
          <a:xfrm>
            <a:off x="493957" y="2146301"/>
            <a:ext cx="2109543" cy="2921000"/>
          </a:xfrm>
          <a:prstGeom prst="foldedCorner">
            <a:avLst>
              <a:gd name="adj" fmla="val 0"/>
            </a:avLst>
          </a:prstGeom>
          <a:solidFill>
            <a:schemeClr val="accent2">
              <a:lumMod val="75000"/>
            </a:schemeClr>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6000"/>
              </a:lnSpc>
              <a:spcAft>
                <a:spcPts val="800"/>
              </a:spcAft>
              <a:buNone/>
            </a:pPr>
            <a:r>
              <a:rPr lang="es-CO" sz="1800" b="1">
                <a:solidFill>
                  <a:schemeClr val="bg1"/>
                </a:solidFill>
                <a:latin typeface="Verdana" panose="020B0604030504040204" pitchFamily="34" charset="0"/>
                <a:ea typeface="Verdana" panose="020B0604030504040204" pitchFamily="34" charset="0"/>
                <a:cs typeface="Verdana" panose="020B0604030504040204" pitchFamily="34" charset="0"/>
              </a:rPr>
              <a:t>RIESGOS JURIDICOS</a:t>
            </a:r>
          </a:p>
          <a:p>
            <a:pPr algn="ctr">
              <a:lnSpc>
                <a:spcPct val="116000"/>
              </a:lnSpc>
              <a:spcAft>
                <a:spcPts val="800"/>
              </a:spcAft>
              <a:buNone/>
            </a:pPr>
            <a:r>
              <a:rPr lang="es-CO" sz="1800" b="1">
                <a:solidFill>
                  <a:schemeClr val="bg1"/>
                </a:solidFill>
                <a:latin typeface="Verdana" panose="020B0604030504040204" pitchFamily="34" charset="0"/>
                <a:ea typeface="Verdana" panose="020B0604030504040204" pitchFamily="34" charset="0"/>
                <a:cs typeface="Verdana" panose="020B0604030504040204" pitchFamily="34" charset="0"/>
              </a:rPr>
              <a:t>EN SUPERVISIÓN </a:t>
            </a:r>
          </a:p>
        </p:txBody>
      </p:sp>
      <p:sp>
        <p:nvSpPr>
          <p:cNvPr id="27" name="Rectángulo 26">
            <a:extLst>
              <a:ext uri="{FF2B5EF4-FFF2-40B4-BE49-F238E27FC236}">
                <a16:creationId xmlns:a16="http://schemas.microsoft.com/office/drawing/2014/main" id="{47DD9657-4851-61A2-38F9-B75EFE6910AF}"/>
              </a:ext>
            </a:extLst>
          </p:cNvPr>
          <p:cNvSpPr/>
          <p:nvPr/>
        </p:nvSpPr>
        <p:spPr>
          <a:xfrm>
            <a:off x="2760132" y="666355"/>
            <a:ext cx="8428568" cy="201929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1600" b="1">
                <a:solidFill>
                  <a:schemeClr val="tx1"/>
                </a:solidFill>
                <a:latin typeface="Verdana" panose="020B0604030504040204" pitchFamily="34" charset="0"/>
                <a:ea typeface="Verdana" panose="020B0604030504040204" pitchFamily="34" charset="0"/>
                <a:cs typeface="Verdana" panose="020B0604030504040204" pitchFamily="34" charset="0"/>
              </a:rPr>
              <a:t>OBLIGACIONES: </a:t>
            </a:r>
          </a:p>
          <a:p>
            <a:pPr marL="285750" indent="-285750">
              <a:buFont typeface="Courier New" panose="02070309020205020404" pitchFamily="49" charset="0"/>
              <a:buChar char="o"/>
            </a:pPr>
            <a:r>
              <a:rPr lang="es-CO" sz="1600">
                <a:solidFill>
                  <a:schemeClr val="tx1"/>
                </a:solidFill>
                <a:latin typeface="Verdana" panose="020B0604030504040204" pitchFamily="34" charset="0"/>
                <a:ea typeface="Verdana" panose="020B0604030504040204" pitchFamily="34" charset="0"/>
                <a:cs typeface="Verdana" panose="020B0604030504040204" pitchFamily="34" charset="0"/>
              </a:rPr>
              <a:t>Verificar el cumplimiento de las obligaciones contractuales asociadas a los componentes técnico, financiero, administrativo y social. </a:t>
            </a:r>
          </a:p>
          <a:p>
            <a:pPr marL="285750" indent="-285750">
              <a:buFont typeface="Courier New" panose="02070309020205020404" pitchFamily="49" charset="0"/>
              <a:buChar char="o"/>
            </a:pPr>
            <a:r>
              <a:rPr lang="es-CO" sz="1600">
                <a:solidFill>
                  <a:schemeClr val="tx1"/>
                </a:solidFill>
                <a:latin typeface="Verdana" panose="020B0604030504040204" pitchFamily="34" charset="0"/>
                <a:ea typeface="Verdana" panose="020B0604030504040204" pitchFamily="34" charset="0"/>
                <a:cs typeface="Verdana" panose="020B0604030504040204" pitchFamily="34" charset="0"/>
              </a:rPr>
              <a:t>Alertar tempranamente atrasos en los cronogramas, adoptar medidas para corregirlos y proponer planes de acción en conjunto con el contratista. </a:t>
            </a:r>
          </a:p>
          <a:p>
            <a:pPr marL="285750" indent="-285750">
              <a:buFont typeface="Courier New" panose="02070309020205020404" pitchFamily="49" charset="0"/>
              <a:buChar char="o"/>
            </a:pPr>
            <a:r>
              <a:rPr lang="es-CO" sz="1600">
                <a:solidFill>
                  <a:schemeClr val="tx1"/>
                </a:solidFill>
                <a:latin typeface="Verdana" panose="020B0604030504040204" pitchFamily="34" charset="0"/>
                <a:ea typeface="Verdana" panose="020B0604030504040204" pitchFamily="34" charset="0"/>
                <a:cs typeface="Verdana" panose="020B0604030504040204" pitchFamily="34" charset="0"/>
              </a:rPr>
              <a:t>Iniciar los procesos sancionatorios correspondientes. </a:t>
            </a:r>
          </a:p>
          <a:p>
            <a:pPr marL="285750" indent="-285750">
              <a:buFont typeface="Courier New" panose="02070309020205020404" pitchFamily="49" charset="0"/>
              <a:buChar char="o"/>
            </a:pPr>
            <a:r>
              <a:rPr lang="es-CO" sz="1600">
                <a:solidFill>
                  <a:schemeClr val="tx1"/>
                </a:solidFill>
                <a:latin typeface="Verdana" panose="020B0604030504040204" pitchFamily="34" charset="0"/>
                <a:ea typeface="Verdana" panose="020B0604030504040204" pitchFamily="34" charset="0"/>
                <a:cs typeface="Verdana" panose="020B0604030504040204" pitchFamily="34" charset="0"/>
              </a:rPr>
              <a:t>Liquidar el contrato en los términos de ley. </a:t>
            </a:r>
          </a:p>
        </p:txBody>
      </p:sp>
      <p:sp>
        <p:nvSpPr>
          <p:cNvPr id="3" name="CuadroTexto 2">
            <a:extLst>
              <a:ext uri="{FF2B5EF4-FFF2-40B4-BE49-F238E27FC236}">
                <a16:creationId xmlns:a16="http://schemas.microsoft.com/office/drawing/2014/main" id="{4A30E878-3B7E-BCA9-81E0-7DD539829CDE}"/>
              </a:ext>
            </a:extLst>
          </p:cNvPr>
          <p:cNvSpPr txBox="1"/>
          <p:nvPr/>
        </p:nvSpPr>
        <p:spPr>
          <a:xfrm>
            <a:off x="2760133" y="4397156"/>
            <a:ext cx="8428568" cy="2062103"/>
          </a:xfrm>
          <a:prstGeom prst="rect">
            <a:avLst/>
          </a:prstGeom>
          <a:solidFill>
            <a:schemeClr val="bg1">
              <a:lumMod val="95000"/>
            </a:schemeClr>
          </a:solidFill>
        </p:spPr>
        <p:txBody>
          <a:bodyPr wrap="square" rtlCol="0">
            <a:spAutoFit/>
          </a:bodyPr>
          <a:lstStyle/>
          <a:p>
            <a:r>
              <a:rPr lang="es-CO" sz="1600" b="1">
                <a:latin typeface="Verdana" panose="020B0604030504040204" pitchFamily="34" charset="0"/>
                <a:ea typeface="Verdana" panose="020B0604030504040204" pitchFamily="34" charset="0"/>
                <a:cs typeface="Verdana" panose="020B0604030504040204" pitchFamily="34" charset="0"/>
              </a:rPr>
              <a:t>RESPONSABILIDAD – ESTATUTO ANTICORRUPCION</a:t>
            </a:r>
            <a:endParaRPr lang="es-CO" sz="1600">
              <a:latin typeface="Verdana" panose="020B0604030504040204" pitchFamily="34" charset="0"/>
              <a:ea typeface="Verdana" panose="020B0604030504040204" pitchFamily="34" charset="0"/>
              <a:cs typeface="Verdana" panose="020B0604030504040204" pitchFamily="34" charset="0"/>
            </a:endParaRPr>
          </a:p>
          <a:p>
            <a:pPr marL="285750" indent="-285750">
              <a:buFont typeface="Courier New" panose="02070309020205020404" pitchFamily="49" charset="0"/>
              <a:buChar char="o"/>
            </a:pPr>
            <a:r>
              <a:rPr lang="es-CO" sz="1600" b="1">
                <a:latin typeface="Verdana" panose="020B0604030504040204" pitchFamily="34" charset="0"/>
                <a:ea typeface="Verdana" panose="020B0604030504040204" pitchFamily="34" charset="0"/>
                <a:cs typeface="Verdana" panose="020B0604030504040204" pitchFamily="34" charset="0"/>
              </a:rPr>
              <a:t>Disciplinaria:</a:t>
            </a:r>
            <a:r>
              <a:rPr lang="es-CO" sz="1600">
                <a:latin typeface="Verdana" panose="020B0604030504040204" pitchFamily="34" charset="0"/>
                <a:ea typeface="Verdana" panose="020B0604030504040204" pitchFamily="34" charset="0"/>
                <a:cs typeface="Verdana" panose="020B0604030504040204" pitchFamily="34" charset="0"/>
              </a:rPr>
              <a:t> Ley 734/2002</a:t>
            </a:r>
          </a:p>
          <a:p>
            <a:pPr marL="285750" indent="-285750">
              <a:buFont typeface="Courier New" panose="02070309020205020404" pitchFamily="49" charset="0"/>
              <a:buChar char="o"/>
            </a:pPr>
            <a:r>
              <a:rPr lang="es-CO" sz="1600" b="1">
                <a:latin typeface="Verdana" panose="020B0604030504040204" pitchFamily="34" charset="0"/>
                <a:ea typeface="Verdana" panose="020B0604030504040204" pitchFamily="34" charset="0"/>
                <a:cs typeface="Verdana" panose="020B0604030504040204" pitchFamily="34" charset="0"/>
              </a:rPr>
              <a:t>Fiscal:</a:t>
            </a:r>
            <a:r>
              <a:rPr lang="es-CO" sz="1600">
                <a:latin typeface="Verdana" panose="020B0604030504040204" pitchFamily="34" charset="0"/>
                <a:ea typeface="Verdana" panose="020B0604030504040204" pitchFamily="34" charset="0"/>
                <a:cs typeface="Verdana" panose="020B0604030504040204" pitchFamily="34" charset="0"/>
              </a:rPr>
              <a:t> Si se genera un daño patrimonial al Estado, el supervisor responde con su propio patrimonio por la pérdida económica.</a:t>
            </a:r>
          </a:p>
          <a:p>
            <a:pPr marL="285750" indent="-285750">
              <a:buFont typeface="Courier New" panose="02070309020205020404" pitchFamily="49" charset="0"/>
              <a:buChar char="o"/>
            </a:pPr>
            <a:r>
              <a:rPr lang="es-CO" sz="1600" b="1">
                <a:latin typeface="Verdana" panose="020B0604030504040204" pitchFamily="34" charset="0"/>
                <a:ea typeface="Verdana" panose="020B0604030504040204" pitchFamily="34" charset="0"/>
                <a:cs typeface="Verdana" panose="020B0604030504040204" pitchFamily="34" charset="0"/>
              </a:rPr>
              <a:t>Civil:</a:t>
            </a:r>
            <a:r>
              <a:rPr lang="es-CO" sz="1600">
                <a:latin typeface="Verdana" panose="020B0604030504040204" pitchFamily="34" charset="0"/>
                <a:ea typeface="Verdana" panose="020B0604030504040204" pitchFamily="34" charset="0"/>
                <a:cs typeface="Verdana" panose="020B0604030504040204" pitchFamily="34" charset="0"/>
              </a:rPr>
              <a:t> Indemnizar a la entidad contratante por los perjuicios causados por negligencia, inacción o dolo.</a:t>
            </a:r>
          </a:p>
          <a:p>
            <a:pPr marL="285750" indent="-285750">
              <a:buFont typeface="Courier New" panose="02070309020205020404" pitchFamily="49" charset="0"/>
              <a:buChar char="o"/>
            </a:pPr>
            <a:r>
              <a:rPr lang="es-CO" sz="1600" b="1">
                <a:latin typeface="Verdana" panose="020B0604030504040204" pitchFamily="34" charset="0"/>
                <a:ea typeface="Verdana" panose="020B0604030504040204" pitchFamily="34" charset="0"/>
                <a:cs typeface="Verdana" panose="020B0604030504040204" pitchFamily="34" charset="0"/>
              </a:rPr>
              <a:t>Penal:</a:t>
            </a:r>
            <a:r>
              <a:rPr lang="es-CO" sz="1600">
                <a:latin typeface="Verdana" panose="020B0604030504040204" pitchFamily="34" charset="0"/>
                <a:ea typeface="Verdana" panose="020B0604030504040204" pitchFamily="34" charset="0"/>
                <a:cs typeface="Verdana" panose="020B0604030504040204" pitchFamily="34" charset="0"/>
              </a:rPr>
              <a:t> Delitos contra la administración pública (prevaricato por omisión) si se demuestra que la omisión buscaba favorecer al contratista</a:t>
            </a:r>
          </a:p>
        </p:txBody>
      </p:sp>
      <p:sp>
        <p:nvSpPr>
          <p:cNvPr id="5" name="CuadroTexto 4">
            <a:extLst>
              <a:ext uri="{FF2B5EF4-FFF2-40B4-BE49-F238E27FC236}">
                <a16:creationId xmlns:a16="http://schemas.microsoft.com/office/drawing/2014/main" id="{443305DB-3DD4-4D8A-6EAF-D26FA3C58D8F}"/>
              </a:ext>
            </a:extLst>
          </p:cNvPr>
          <p:cNvSpPr txBox="1"/>
          <p:nvPr/>
        </p:nvSpPr>
        <p:spPr>
          <a:xfrm>
            <a:off x="2760132" y="2910463"/>
            <a:ext cx="8428568" cy="1323439"/>
          </a:xfrm>
          <a:prstGeom prst="rect">
            <a:avLst/>
          </a:prstGeom>
          <a:solidFill>
            <a:schemeClr val="bg1">
              <a:lumMod val="95000"/>
            </a:schemeClr>
          </a:solidFill>
        </p:spPr>
        <p:txBody>
          <a:bodyPr wrap="square" rtlCol="0">
            <a:spAutoFit/>
          </a:bodyPr>
          <a:lstStyle/>
          <a:p>
            <a:r>
              <a:rPr lang="es-CO" sz="1600" b="1">
                <a:latin typeface="Verdana" panose="020B0604030504040204" pitchFamily="34" charset="0"/>
                <a:ea typeface="Verdana" panose="020B0604030504040204" pitchFamily="34" charset="0"/>
                <a:cs typeface="Verdana" panose="020B0604030504040204" pitchFamily="34" charset="0"/>
              </a:rPr>
              <a:t>RIESGOS</a:t>
            </a:r>
            <a:endParaRPr lang="es-CO" sz="1600"/>
          </a:p>
          <a:p>
            <a:pPr marL="342900" indent="-342900">
              <a:buFont typeface="Courier New" panose="02070309020205020404" pitchFamily="49" charset="0"/>
              <a:buChar char="o"/>
            </a:pPr>
            <a:r>
              <a:rPr lang="es-CO" sz="1600">
                <a:latin typeface="Verdana" panose="020B0604030504040204" pitchFamily="34" charset="0"/>
                <a:ea typeface="Verdana" panose="020B0604030504040204" pitchFamily="34" charset="0"/>
                <a:cs typeface="Verdana" panose="020B0604030504040204" pitchFamily="34" charset="0"/>
              </a:rPr>
              <a:t>Incumplimiento de Contrato.</a:t>
            </a:r>
          </a:p>
          <a:p>
            <a:pPr marL="342900" indent="-342900">
              <a:buFont typeface="Courier New" panose="02070309020205020404" pitchFamily="49" charset="0"/>
              <a:buChar char="o"/>
            </a:pPr>
            <a:r>
              <a:rPr lang="es-CO" sz="1600">
                <a:latin typeface="Verdana" panose="020B0604030504040204" pitchFamily="34" charset="0"/>
                <a:ea typeface="Verdana" panose="020B0604030504040204" pitchFamily="34" charset="0"/>
                <a:cs typeface="Verdana" panose="020B0604030504040204" pitchFamily="34" charset="0"/>
              </a:rPr>
              <a:t>Perdida de competencia para liquidar.</a:t>
            </a:r>
          </a:p>
          <a:p>
            <a:pPr marL="342900" indent="-342900">
              <a:buFont typeface="Courier New" panose="02070309020205020404" pitchFamily="49" charset="0"/>
              <a:buChar char="o"/>
            </a:pPr>
            <a:r>
              <a:rPr lang="es-CO" sz="1600">
                <a:latin typeface="Verdana" panose="020B0604030504040204" pitchFamily="34" charset="0"/>
                <a:ea typeface="Verdana" panose="020B0604030504040204" pitchFamily="34" charset="0"/>
                <a:cs typeface="Verdana" panose="020B0604030504040204" pitchFamily="34" charset="0"/>
              </a:rPr>
              <a:t>Tramite de vigencias expiradas</a:t>
            </a:r>
          </a:p>
          <a:p>
            <a:pPr marL="342900" indent="-342900">
              <a:buFont typeface="Courier New" panose="02070309020205020404" pitchFamily="49" charset="0"/>
              <a:buChar char="o"/>
            </a:pPr>
            <a:r>
              <a:rPr lang="es-CO" sz="1600">
                <a:latin typeface="Verdana" panose="020B0604030504040204" pitchFamily="34" charset="0"/>
                <a:ea typeface="Verdana" panose="020B0604030504040204" pitchFamily="34" charset="0"/>
                <a:cs typeface="Verdana" panose="020B0604030504040204" pitchFamily="34" charset="0"/>
              </a:rPr>
              <a:t>Terminación anticipada  </a:t>
            </a:r>
          </a:p>
        </p:txBody>
      </p:sp>
    </p:spTree>
    <p:extLst>
      <p:ext uri="{BB962C8B-B14F-4D97-AF65-F5344CB8AC3E}">
        <p14:creationId xmlns:p14="http://schemas.microsoft.com/office/powerpoint/2010/main" val="3336613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A13DEFF-E415-68EE-B885-2A2D37470709}"/>
            </a:ext>
          </a:extLst>
        </p:cNvPr>
        <p:cNvGrpSpPr/>
        <p:nvPr/>
      </p:nvGrpSpPr>
      <p:grpSpPr>
        <a:xfrm>
          <a:off x="0" y="0"/>
          <a:ext cx="0" cy="0"/>
          <a:chOff x="0" y="0"/>
          <a:chExt cx="0" cy="0"/>
        </a:xfrm>
      </p:grpSpPr>
      <p:sp>
        <p:nvSpPr>
          <p:cNvPr id="10" name="Elipse 9">
            <a:extLst>
              <a:ext uri="{FF2B5EF4-FFF2-40B4-BE49-F238E27FC236}">
                <a16:creationId xmlns:a16="http://schemas.microsoft.com/office/drawing/2014/main" id="{AAB4EE5C-5FFF-25E3-A443-EF8E8C83332A}"/>
              </a:ext>
            </a:extLst>
          </p:cNvPr>
          <p:cNvSpPr/>
          <p:nvPr/>
        </p:nvSpPr>
        <p:spPr>
          <a:xfrm>
            <a:off x="253999" y="1586155"/>
            <a:ext cx="4199466" cy="4160711"/>
          </a:xfrm>
          <a:prstGeom prst="ellipse">
            <a:avLst/>
          </a:prstGeom>
          <a:solidFill>
            <a:schemeClr val="accent2">
              <a:lumMod val="75000"/>
            </a:schemeClr>
          </a:solidFill>
          <a:ln>
            <a:noFill/>
          </a:ln>
          <a:effectLst>
            <a:innerShdw blurRad="63500" dist="215422" dir="10114905">
              <a:prstClr val="black">
                <a:alpha val="69878"/>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4400" b="1">
                <a:solidFill>
                  <a:schemeClr val="bg1"/>
                </a:solidFill>
                <a:latin typeface="Verdana" panose="020B0604030504040204" pitchFamily="34" charset="0"/>
                <a:ea typeface="Verdana" panose="020B0604030504040204" pitchFamily="34" charset="0"/>
                <a:cs typeface="Verdana" panose="020B0604030504040204" pitchFamily="34" charset="0"/>
              </a:rPr>
              <a:t>EQUIPO LEGAL</a:t>
            </a:r>
          </a:p>
          <a:p>
            <a:pPr algn="ctr"/>
            <a:r>
              <a:rPr lang="es-CO" sz="1800" b="1">
                <a:solidFill>
                  <a:schemeClr val="bg1"/>
                </a:solidFill>
                <a:latin typeface="Verdana" panose="020B0604030504040204" pitchFamily="34" charset="0"/>
                <a:ea typeface="Verdana" panose="020B0604030504040204" pitchFamily="34" charset="0"/>
                <a:cs typeface="Verdana" panose="020B0604030504040204" pitchFamily="34" charset="0"/>
              </a:rPr>
              <a:t>ARTURO BARRERA</a:t>
            </a:r>
            <a:endParaRPr lang="es-CO" sz="4400" b="1">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Rectángulo redondeado 13">
            <a:extLst>
              <a:ext uri="{FF2B5EF4-FFF2-40B4-BE49-F238E27FC236}">
                <a16:creationId xmlns:a16="http://schemas.microsoft.com/office/drawing/2014/main" id="{9B206123-321E-6ADC-6E3E-B7DF81933CA9}"/>
              </a:ext>
            </a:extLst>
          </p:cNvPr>
          <p:cNvSpPr/>
          <p:nvPr/>
        </p:nvSpPr>
        <p:spPr>
          <a:xfrm>
            <a:off x="7433732" y="1478313"/>
            <a:ext cx="3014133" cy="1200810"/>
          </a:xfrm>
          <a:prstGeom prst="roundRect">
            <a:avLst/>
          </a:prstGeom>
          <a:solidFill>
            <a:schemeClr val="bg2"/>
          </a:solidFill>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a:solidFill>
                  <a:schemeClr val="tx1"/>
                </a:solidFill>
              </a:rPr>
              <a:t>CLAUDIA RAMIREZ</a:t>
            </a:r>
          </a:p>
          <a:p>
            <a:pPr algn="ctr"/>
            <a:r>
              <a:rPr lang="es-CO" sz="1800" b="1">
                <a:solidFill>
                  <a:schemeClr val="tx1"/>
                </a:solidFill>
              </a:rPr>
              <a:t>MONICA PINTO </a:t>
            </a:r>
          </a:p>
          <a:p>
            <a:pPr algn="ctr"/>
            <a:r>
              <a:rPr lang="es-CO" sz="1800" b="1">
                <a:solidFill>
                  <a:schemeClr val="tx1"/>
                </a:solidFill>
              </a:rPr>
              <a:t>DEISY PINEDA</a:t>
            </a:r>
            <a:endParaRPr lang="es-CO" b="1">
              <a:solidFill>
                <a:schemeClr val="tx1"/>
              </a:solidFill>
            </a:endParaRPr>
          </a:p>
        </p:txBody>
      </p:sp>
      <p:sp>
        <p:nvSpPr>
          <p:cNvPr id="16" name="Rectángulo redondeado 15">
            <a:extLst>
              <a:ext uri="{FF2B5EF4-FFF2-40B4-BE49-F238E27FC236}">
                <a16:creationId xmlns:a16="http://schemas.microsoft.com/office/drawing/2014/main" id="{972393A4-7034-4BD6-D118-6511E813FBBA}"/>
              </a:ext>
            </a:extLst>
          </p:cNvPr>
          <p:cNvSpPr/>
          <p:nvPr/>
        </p:nvSpPr>
        <p:spPr>
          <a:xfrm>
            <a:off x="8267699" y="3254731"/>
            <a:ext cx="3014133" cy="823558"/>
          </a:xfrm>
          <a:prstGeom prst="roundRect">
            <a:avLst/>
          </a:prstGeom>
          <a:solidFill>
            <a:schemeClr val="bg2"/>
          </a:solidFill>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a:solidFill>
                  <a:schemeClr val="tx1"/>
                </a:solidFill>
              </a:rPr>
              <a:t>MARIA ANGELICA RUIZ</a:t>
            </a:r>
          </a:p>
        </p:txBody>
      </p:sp>
      <p:sp>
        <p:nvSpPr>
          <p:cNvPr id="17" name="Rectángulo redondeado 16">
            <a:extLst>
              <a:ext uri="{FF2B5EF4-FFF2-40B4-BE49-F238E27FC236}">
                <a16:creationId xmlns:a16="http://schemas.microsoft.com/office/drawing/2014/main" id="{1D95EF5D-595B-0090-2EA6-7005FBE1E312}"/>
              </a:ext>
            </a:extLst>
          </p:cNvPr>
          <p:cNvSpPr/>
          <p:nvPr/>
        </p:nvSpPr>
        <p:spPr>
          <a:xfrm>
            <a:off x="7433732" y="4854684"/>
            <a:ext cx="3014133" cy="892182"/>
          </a:xfrm>
          <a:prstGeom prst="roundRect">
            <a:avLst/>
          </a:prstGeom>
          <a:solidFill>
            <a:schemeClr val="bg2"/>
          </a:solidFill>
          <a:effectLst>
            <a:innerShdw blurRad="63500" dist="50800" dir="54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800" b="1">
                <a:solidFill>
                  <a:schemeClr val="tx1"/>
                </a:solidFill>
              </a:rPr>
              <a:t>JUAN CARLOS AGREDA</a:t>
            </a:r>
          </a:p>
          <a:p>
            <a:pPr algn="ctr"/>
            <a:r>
              <a:rPr lang="es-CO" sz="1800" b="1">
                <a:solidFill>
                  <a:schemeClr val="tx1"/>
                </a:solidFill>
              </a:rPr>
              <a:t>AURA HERNÁNDEZ</a:t>
            </a:r>
            <a:endParaRPr lang="es-CO" b="1">
              <a:solidFill>
                <a:schemeClr val="tx1"/>
              </a:solidFill>
            </a:endParaRPr>
          </a:p>
        </p:txBody>
      </p:sp>
      <p:sp>
        <p:nvSpPr>
          <p:cNvPr id="18" name="Flecha derecha 17">
            <a:extLst>
              <a:ext uri="{FF2B5EF4-FFF2-40B4-BE49-F238E27FC236}">
                <a16:creationId xmlns:a16="http://schemas.microsoft.com/office/drawing/2014/main" id="{05AA58D7-C6F5-6391-92CF-BC55BBD9D90E}"/>
              </a:ext>
            </a:extLst>
          </p:cNvPr>
          <p:cNvSpPr/>
          <p:nvPr/>
        </p:nvSpPr>
        <p:spPr>
          <a:xfrm>
            <a:off x="4393954" y="1352412"/>
            <a:ext cx="2980267" cy="1452613"/>
          </a:xfrm>
          <a:prstGeom prst="rightArrow">
            <a:avLst/>
          </a:prstGeom>
          <a:solidFill>
            <a:srgbClr val="FFC000"/>
          </a:solidFill>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CO" sz="2000" b="1">
                <a:solidFill>
                  <a:schemeClr val="tx1"/>
                </a:solidFill>
              </a:rPr>
              <a:t>ENTES DE CONTROL</a:t>
            </a:r>
            <a:endParaRPr lang="es-CO" sz="2000" b="1">
              <a:solidFill>
                <a:schemeClr val="tx1"/>
              </a:solidFill>
              <a:ea typeface="Calibri"/>
              <a:cs typeface="Calibri"/>
            </a:endParaRPr>
          </a:p>
        </p:txBody>
      </p:sp>
      <p:sp>
        <p:nvSpPr>
          <p:cNvPr id="19" name="Flecha derecha 18">
            <a:extLst>
              <a:ext uri="{FF2B5EF4-FFF2-40B4-BE49-F238E27FC236}">
                <a16:creationId xmlns:a16="http://schemas.microsoft.com/office/drawing/2014/main" id="{02F9BCB0-D3CC-93E7-FE88-7951D258193D}"/>
              </a:ext>
            </a:extLst>
          </p:cNvPr>
          <p:cNvSpPr/>
          <p:nvPr/>
        </p:nvSpPr>
        <p:spPr>
          <a:xfrm>
            <a:off x="5198532" y="2940205"/>
            <a:ext cx="2980267" cy="1452613"/>
          </a:xfrm>
          <a:prstGeom prst="rightArrow">
            <a:avLst/>
          </a:prstGeom>
          <a:solidFill>
            <a:srgbClr val="FFC000"/>
          </a:solidFill>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s-CO" sz="2000" b="1">
                <a:solidFill>
                  <a:schemeClr val="tx1"/>
                </a:solidFill>
              </a:rPr>
              <a:t>DERECHOS DE PETICIÓN</a:t>
            </a:r>
            <a:endParaRPr lang="es-CO" b="1">
              <a:solidFill>
                <a:schemeClr val="tx1"/>
              </a:solidFill>
            </a:endParaRPr>
          </a:p>
        </p:txBody>
      </p:sp>
      <p:sp>
        <p:nvSpPr>
          <p:cNvPr id="20" name="Flecha derecha 19">
            <a:extLst>
              <a:ext uri="{FF2B5EF4-FFF2-40B4-BE49-F238E27FC236}">
                <a16:creationId xmlns:a16="http://schemas.microsoft.com/office/drawing/2014/main" id="{DCBA077B-19A8-03A1-3D43-492277D48380}"/>
              </a:ext>
            </a:extLst>
          </p:cNvPr>
          <p:cNvSpPr/>
          <p:nvPr/>
        </p:nvSpPr>
        <p:spPr>
          <a:xfrm>
            <a:off x="4453466" y="4527998"/>
            <a:ext cx="2920756" cy="1452613"/>
          </a:xfrm>
          <a:prstGeom prst="rightArrow">
            <a:avLst/>
          </a:prstGeom>
          <a:solidFill>
            <a:srgbClr val="FFC000"/>
          </a:solidFill>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2000" b="1">
                <a:solidFill>
                  <a:schemeClr val="tx1"/>
                </a:solidFill>
              </a:rPr>
              <a:t>INICIATIVAS</a:t>
            </a:r>
            <a:endParaRPr lang="es-CO" b="1">
              <a:solidFill>
                <a:schemeClr val="tx1"/>
              </a:solidFill>
            </a:endParaRPr>
          </a:p>
        </p:txBody>
      </p:sp>
      <p:sp>
        <p:nvSpPr>
          <p:cNvPr id="21" name="CuadroTexto 20">
            <a:extLst>
              <a:ext uri="{FF2B5EF4-FFF2-40B4-BE49-F238E27FC236}">
                <a16:creationId xmlns:a16="http://schemas.microsoft.com/office/drawing/2014/main" id="{60744CE5-7064-DD23-66A2-7C4EA7337612}"/>
              </a:ext>
            </a:extLst>
          </p:cNvPr>
          <p:cNvSpPr txBox="1"/>
          <p:nvPr/>
        </p:nvSpPr>
        <p:spPr>
          <a:xfrm>
            <a:off x="0" y="6468246"/>
            <a:ext cx="5757089" cy="400110"/>
          </a:xfrm>
          <a:prstGeom prst="rect">
            <a:avLst/>
          </a:prstGeom>
          <a:noFill/>
        </p:spPr>
        <p:txBody>
          <a:bodyPr wrap="none" rtlCol="0">
            <a:spAutoFit/>
          </a:bodyPr>
          <a:lstStyle/>
          <a:p>
            <a:pPr algn="ctr"/>
            <a:r>
              <a:rPr lang="es-CO" sz="2000" b="1"/>
              <a:t>CADA GRUPO TIENE ASIGNADO UN # DE ABOGADOS</a:t>
            </a:r>
            <a:endParaRPr lang="es-CO" b="1"/>
          </a:p>
        </p:txBody>
      </p:sp>
    </p:spTree>
    <p:extLst>
      <p:ext uri="{BB962C8B-B14F-4D97-AF65-F5344CB8AC3E}">
        <p14:creationId xmlns:p14="http://schemas.microsoft.com/office/powerpoint/2010/main" val="15661047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2EB7F510-FF18-C5A3-090E-0AA59A3B40F5}"/>
            </a:ext>
          </a:extLst>
        </p:cNvPr>
        <p:cNvGrpSpPr/>
        <p:nvPr/>
      </p:nvGrpSpPr>
      <p:grpSpPr>
        <a:xfrm>
          <a:off x="0" y="0"/>
          <a:ext cx="0" cy="0"/>
          <a:chOff x="0" y="0"/>
          <a:chExt cx="0" cy="0"/>
        </a:xfrm>
      </p:grpSpPr>
      <p:sp>
        <p:nvSpPr>
          <p:cNvPr id="4" name="Google Shape;188;g2dcfc04388e_0_133">
            <a:extLst>
              <a:ext uri="{FF2B5EF4-FFF2-40B4-BE49-F238E27FC236}">
                <a16:creationId xmlns:a16="http://schemas.microsoft.com/office/drawing/2014/main" id="{CC85B017-CECF-C2A8-9BDA-BEF0E2C327A1}"/>
              </a:ext>
            </a:extLst>
          </p:cNvPr>
          <p:cNvSpPr txBox="1"/>
          <p:nvPr/>
        </p:nvSpPr>
        <p:spPr>
          <a:xfrm>
            <a:off x="1109338" y="438422"/>
            <a:ext cx="8993393" cy="430861"/>
          </a:xfrm>
          <a:prstGeom prst="rect">
            <a:avLst/>
          </a:prstGeom>
          <a:noFill/>
          <a:ln>
            <a:noFill/>
          </a:ln>
        </p:spPr>
        <p:txBody>
          <a:bodyPr spcFirstLastPara="1" wrap="square" lIns="60950" tIns="30467" rIns="60950" bIns="30467" anchor="t">
            <a:spAutoFit/>
          </a:bodyPr>
          <a:lstStyle/>
          <a:p>
            <a:pPr>
              <a:defRPr/>
            </a:pPr>
            <a:r>
              <a:rPr lang="es-ES" sz="2400" b="1">
                <a:latin typeface="Verdana" panose="020B0604030504040204" pitchFamily="34" charset="0"/>
                <a:ea typeface="Verdana" panose="020B0604030504040204" pitchFamily="34" charset="0"/>
                <a:cs typeface="Verdana" panose="020B0604030504040204" pitchFamily="34" charset="0"/>
              </a:rPr>
              <a:t>AREAS DE SERVICIO EXCLUSIVO - ASE</a:t>
            </a:r>
          </a:p>
        </p:txBody>
      </p:sp>
      <p:sp>
        <p:nvSpPr>
          <p:cNvPr id="12" name="Esquina doblada 11">
            <a:extLst>
              <a:ext uri="{FF2B5EF4-FFF2-40B4-BE49-F238E27FC236}">
                <a16:creationId xmlns:a16="http://schemas.microsoft.com/office/drawing/2014/main" id="{CEB26483-0548-C27B-BB79-9E7E0C338E30}"/>
              </a:ext>
            </a:extLst>
          </p:cNvPr>
          <p:cNvSpPr/>
          <p:nvPr/>
        </p:nvSpPr>
        <p:spPr>
          <a:xfrm>
            <a:off x="493959" y="1947941"/>
            <a:ext cx="1676400" cy="1008528"/>
          </a:xfrm>
          <a:prstGeom prst="foldedCorner">
            <a:avLst>
              <a:gd name="adj" fmla="val 0"/>
            </a:avLst>
          </a:prstGeom>
          <a:solidFill>
            <a:schemeClr val="accent2">
              <a:lumMod val="75000"/>
            </a:schemeClr>
          </a:solidFill>
          <a:ln>
            <a:solidFill>
              <a:schemeClr val="tx1"/>
            </a:solid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6000"/>
              </a:lnSpc>
              <a:spcAft>
                <a:spcPts val="800"/>
              </a:spcAft>
              <a:buNone/>
            </a:pPr>
            <a:r>
              <a:rPr lang="es-CO" b="1">
                <a:solidFill>
                  <a:schemeClr val="bg1"/>
                </a:solidFill>
                <a:latin typeface="Verdana" panose="020B0604030504040204" pitchFamily="34" charset="0"/>
                <a:ea typeface="Verdana" panose="020B0604030504040204" pitchFamily="34" charset="0"/>
                <a:cs typeface="Verdana" panose="020B0604030504040204" pitchFamily="34" charset="0"/>
              </a:rPr>
              <a:t>CONTRATO DE CONCESIÓN CON EXCLUSIVIDAD 067-2010</a:t>
            </a:r>
          </a:p>
        </p:txBody>
      </p:sp>
      <p:sp>
        <p:nvSpPr>
          <p:cNvPr id="9" name="CuadroTexto 8">
            <a:extLst>
              <a:ext uri="{FF2B5EF4-FFF2-40B4-BE49-F238E27FC236}">
                <a16:creationId xmlns:a16="http://schemas.microsoft.com/office/drawing/2014/main" id="{34482CD9-E914-01C6-7623-5BDAD5C2F8DB}"/>
              </a:ext>
            </a:extLst>
          </p:cNvPr>
          <p:cNvSpPr txBox="1"/>
          <p:nvPr/>
        </p:nvSpPr>
        <p:spPr>
          <a:xfrm>
            <a:off x="2170359" y="1721304"/>
            <a:ext cx="9539039" cy="1384995"/>
          </a:xfrm>
          <a:prstGeom prst="rect">
            <a:avLst/>
          </a:prstGeom>
          <a:solidFill>
            <a:schemeClr val="bg1">
              <a:lumMod val="95000"/>
            </a:schemeClr>
          </a:solidFill>
          <a:ln>
            <a:noFill/>
          </a:ln>
        </p:spPr>
        <p:txBody>
          <a:bodyPr wrap="square">
            <a:spAutoFit/>
          </a:bodyPr>
          <a:lstStyle/>
          <a:p>
            <a:pPr marL="171450" indent="-171450">
              <a:buFont typeface="Wingdings" pitchFamily="2" charset="2"/>
              <a:buChar char="ü"/>
            </a:pPr>
            <a:r>
              <a:rPr lang="es-419" b="1">
                <a:latin typeface="Verdana" panose="020B0604030504040204" pitchFamily="34" charset="0"/>
                <a:ea typeface="Verdana" panose="020B0604030504040204" pitchFamily="34" charset="0"/>
                <a:cs typeface="Verdana" panose="020B0604030504040204" pitchFamily="34" charset="0"/>
              </a:rPr>
              <a:t>PLAZO</a:t>
            </a:r>
            <a:r>
              <a:rPr lang="es-419">
                <a:latin typeface="Verdana" panose="020B0604030504040204" pitchFamily="34" charset="0"/>
                <a:ea typeface="Verdana" panose="020B0604030504040204" pitchFamily="34" charset="0"/>
                <a:cs typeface="Verdana" panose="020B0604030504040204" pitchFamily="34" charset="0"/>
              </a:rPr>
              <a:t> : 20 AÑOS                                                                           </a:t>
            </a:r>
            <a:r>
              <a:rPr lang="es-419" b="1">
                <a:latin typeface="Verdana" panose="020B0604030504040204" pitchFamily="34" charset="0"/>
                <a:ea typeface="Verdana" panose="020B0604030504040204" pitchFamily="34" charset="0"/>
                <a:cs typeface="Verdana" panose="020B0604030504040204" pitchFamily="34" charset="0"/>
              </a:rPr>
              <a:t>VALOR ESTIMADO</a:t>
            </a:r>
            <a:r>
              <a:rPr lang="es-419">
                <a:latin typeface="Verdana" panose="020B0604030504040204" pitchFamily="34" charset="0"/>
                <a:ea typeface="Verdana" panose="020B0604030504040204" pitchFamily="34" charset="0"/>
                <a:cs typeface="Verdana" panose="020B0604030504040204" pitchFamily="34" charset="0"/>
              </a:rPr>
              <a:t>: $225.015.000.000</a:t>
            </a:r>
          </a:p>
          <a:p>
            <a:pPr marL="171450" indent="-171450">
              <a:buFont typeface="Wingdings" pitchFamily="2" charset="2"/>
              <a:buChar char="ü"/>
            </a:pPr>
            <a:r>
              <a:rPr lang="es-419" b="1">
                <a:latin typeface="Verdana" panose="020B0604030504040204" pitchFamily="34" charset="0"/>
                <a:ea typeface="Verdana" panose="020B0604030504040204" pitchFamily="34" charset="0"/>
                <a:cs typeface="Verdana" panose="020B0604030504040204" pitchFamily="34" charset="0"/>
              </a:rPr>
              <a:t>SUPERVISOR</a:t>
            </a:r>
            <a:r>
              <a:rPr lang="es-419">
                <a:latin typeface="Verdana" panose="020B0604030504040204" pitchFamily="34" charset="0"/>
                <a:ea typeface="Verdana" panose="020B0604030504040204" pitchFamily="34" charset="0"/>
                <a:cs typeface="Verdana" panose="020B0604030504040204" pitchFamily="34" charset="0"/>
              </a:rPr>
              <a:t>: DIRECTOR DE ENERGÍA ELÉCTRICA</a:t>
            </a:r>
            <a:endParaRPr lang="es-ES" b="1">
              <a:latin typeface="Verdana" panose="020B0604030504040204" pitchFamily="34" charset="0"/>
              <a:ea typeface="Verdana" panose="020B0604030504040204" pitchFamily="34" charset="0"/>
              <a:cs typeface="Verdana" panose="020B0604030504040204" pitchFamily="34" charset="0"/>
            </a:endParaRPr>
          </a:p>
          <a:p>
            <a:pPr marL="171450" indent="-171450" algn="just">
              <a:buFont typeface="Wingdings" pitchFamily="2" charset="2"/>
              <a:buChar char="ü"/>
            </a:pPr>
            <a:r>
              <a:rPr lang="es-ES" sz="1200" b="1">
                <a:latin typeface="Verdana" panose="020B0604030504040204" pitchFamily="34" charset="0"/>
                <a:ea typeface="Verdana" panose="020B0604030504040204" pitchFamily="34" charset="0"/>
                <a:cs typeface="Verdana" panose="020B0604030504040204" pitchFamily="34" charset="0"/>
              </a:rPr>
              <a:t>OBJETO:</a:t>
            </a:r>
            <a:r>
              <a:rPr lang="es-ES" sz="1200" b="0">
                <a:latin typeface="Verdana" panose="020B0604030504040204" pitchFamily="34" charset="0"/>
                <a:ea typeface="Verdana" panose="020B0604030504040204" pitchFamily="34" charset="0"/>
                <a:cs typeface="Verdana" panose="020B0604030504040204" pitchFamily="34" charset="0"/>
              </a:rPr>
              <a:t> Otorgar al Concesionario, por su cuenta y riesgo, la prestación con Exclusividad de las Actividades Concesionadas en el Área conforme con el alcance establecido en la Cláusula 3 y a cambio de la remuneración prevista en el presente Contrato.”</a:t>
            </a:r>
          </a:p>
          <a:p>
            <a:pPr marL="171450" indent="-171450" algn="just">
              <a:buFont typeface="Wingdings" pitchFamily="2" charset="2"/>
              <a:buChar char="ü"/>
            </a:pPr>
            <a:r>
              <a:rPr lang="es-CO" b="1">
                <a:latin typeface="Verdana" panose="020B0604030504040204" pitchFamily="34" charset="0"/>
                <a:ea typeface="Verdana" panose="020B0604030504040204" pitchFamily="34" charset="0"/>
                <a:cs typeface="Verdana" panose="020B0604030504040204" pitchFamily="34" charset="0"/>
              </a:rPr>
              <a:t>ACTIVIDADES EN TRAMITE </a:t>
            </a:r>
            <a:r>
              <a:rPr lang="es-CO">
                <a:latin typeface="Verdana" panose="020B0604030504040204" pitchFamily="34" charset="0"/>
                <a:ea typeface="Verdana" panose="020B0604030504040204" pitchFamily="34" charset="0"/>
                <a:cs typeface="Verdana" panose="020B0604030504040204" pitchFamily="34" charset="0"/>
              </a:rPr>
              <a:t>En revisión del GGC: Otrosí No.9 “Modificación del EDT.  Adición de la actividad:</a:t>
            </a:r>
            <a:r>
              <a:rPr lang="es-ES">
                <a:solidFill>
                  <a:srgbClr val="000000"/>
                </a:solidFill>
                <a:latin typeface="Verdana" panose="020B0604030504040204" pitchFamily="34" charset="0"/>
                <a:ea typeface="Verdana" panose="020B0604030504040204" pitchFamily="34" charset="0"/>
                <a:cs typeface="Verdana" panose="020B0604030504040204" pitchFamily="34" charset="0"/>
              </a:rPr>
              <a:t> red de interconexión entre el ecoparque Providencia y el SDL</a:t>
            </a:r>
            <a:endParaRPr lang="es-419">
              <a:latin typeface="Verdana" panose="020B0604030504040204" pitchFamily="34" charset="0"/>
              <a:ea typeface="Verdana" panose="020B0604030504040204" pitchFamily="34" charset="0"/>
              <a:cs typeface="Verdana" panose="020B0604030504040204" pitchFamily="34" charset="0"/>
            </a:endParaRPr>
          </a:p>
        </p:txBody>
      </p:sp>
      <p:sp>
        <p:nvSpPr>
          <p:cNvPr id="22" name="CuadroTexto 21">
            <a:extLst>
              <a:ext uri="{FF2B5EF4-FFF2-40B4-BE49-F238E27FC236}">
                <a16:creationId xmlns:a16="http://schemas.microsoft.com/office/drawing/2014/main" id="{358819BF-6FB0-1C5C-2EF8-B13848DD4A11}"/>
              </a:ext>
            </a:extLst>
          </p:cNvPr>
          <p:cNvSpPr txBox="1"/>
          <p:nvPr/>
        </p:nvSpPr>
        <p:spPr>
          <a:xfrm>
            <a:off x="1109338" y="1075121"/>
            <a:ext cx="7018580" cy="400110"/>
          </a:xfrm>
          <a:prstGeom prst="rect">
            <a:avLst/>
          </a:prstGeom>
          <a:noFill/>
        </p:spPr>
        <p:txBody>
          <a:bodyPr wrap="square">
            <a:spAutoFit/>
          </a:bodyPr>
          <a:lstStyle/>
          <a:p>
            <a:pPr>
              <a:defRPr/>
            </a:pPr>
            <a:r>
              <a:rPr lang="es-ES" sz="2000" b="1" u="sng">
                <a:latin typeface="Work Sans" pitchFamily="2" charset="0"/>
                <a:cs typeface="Calibri Light"/>
              </a:rPr>
              <a:t>1. SAN ANDRÉS, PROVIDENCIA Y SANTA CATALINA</a:t>
            </a:r>
            <a:r>
              <a:rPr lang="es-ES" sz="1600" b="1" u="sng">
                <a:latin typeface="Work Sans" pitchFamily="2" charset="0"/>
                <a:cs typeface="Calibri Light"/>
              </a:rPr>
              <a:t> </a:t>
            </a:r>
          </a:p>
        </p:txBody>
      </p:sp>
      <p:sp>
        <p:nvSpPr>
          <p:cNvPr id="11" name="Rectángulo 10">
            <a:extLst>
              <a:ext uri="{FF2B5EF4-FFF2-40B4-BE49-F238E27FC236}">
                <a16:creationId xmlns:a16="http://schemas.microsoft.com/office/drawing/2014/main" id="{C7B4A9F6-E7F4-916B-F402-85979105F362}"/>
              </a:ext>
            </a:extLst>
          </p:cNvPr>
          <p:cNvSpPr/>
          <p:nvPr/>
        </p:nvSpPr>
        <p:spPr>
          <a:xfrm>
            <a:off x="492033" y="3249968"/>
            <a:ext cx="11207934" cy="38522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b="1">
                <a:latin typeface="Verdana" panose="020B0604030504040204" pitchFamily="34" charset="0"/>
                <a:ea typeface="Verdana" panose="020B0604030504040204" pitchFamily="34" charset="0"/>
                <a:cs typeface="Verdana" panose="020B0604030504040204" pitchFamily="34" charset="0"/>
              </a:rPr>
              <a:t>ACTIVIDADES  A DESARROLLAR EN EL 2026</a:t>
            </a:r>
          </a:p>
        </p:txBody>
      </p:sp>
      <p:sp>
        <p:nvSpPr>
          <p:cNvPr id="14" name="Rectángulo redondeado 13">
            <a:extLst>
              <a:ext uri="{FF2B5EF4-FFF2-40B4-BE49-F238E27FC236}">
                <a16:creationId xmlns:a16="http://schemas.microsoft.com/office/drawing/2014/main" id="{8A1AD07E-86AD-6D50-B0A9-63EE32C65AD5}"/>
              </a:ext>
            </a:extLst>
          </p:cNvPr>
          <p:cNvSpPr/>
          <p:nvPr/>
        </p:nvSpPr>
        <p:spPr>
          <a:xfrm>
            <a:off x="501464" y="4113928"/>
            <a:ext cx="1676400" cy="308694"/>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DIRECTRIZ</a:t>
            </a:r>
          </a:p>
        </p:txBody>
      </p:sp>
      <p:sp>
        <p:nvSpPr>
          <p:cNvPr id="15" name="Rectángulo redondeado 14">
            <a:extLst>
              <a:ext uri="{FF2B5EF4-FFF2-40B4-BE49-F238E27FC236}">
                <a16:creationId xmlns:a16="http://schemas.microsoft.com/office/drawing/2014/main" id="{D677F526-6416-65F2-F17F-E3F5A1C13C87}"/>
              </a:ext>
            </a:extLst>
          </p:cNvPr>
          <p:cNvSpPr/>
          <p:nvPr/>
        </p:nvSpPr>
        <p:spPr>
          <a:xfrm>
            <a:off x="501464" y="5222496"/>
            <a:ext cx="1676400" cy="308695"/>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CONTRACTUAL</a:t>
            </a:r>
          </a:p>
        </p:txBody>
      </p:sp>
      <p:sp>
        <p:nvSpPr>
          <p:cNvPr id="17" name="Rectángulo redondeado 16">
            <a:extLst>
              <a:ext uri="{FF2B5EF4-FFF2-40B4-BE49-F238E27FC236}">
                <a16:creationId xmlns:a16="http://schemas.microsoft.com/office/drawing/2014/main" id="{5013F104-4F09-378B-489B-7987F277CC85}"/>
              </a:ext>
            </a:extLst>
          </p:cNvPr>
          <p:cNvSpPr/>
          <p:nvPr/>
        </p:nvSpPr>
        <p:spPr>
          <a:xfrm>
            <a:off x="501464" y="5983398"/>
            <a:ext cx="1676400" cy="308694"/>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SEGUIMIENTO</a:t>
            </a:r>
          </a:p>
        </p:txBody>
      </p:sp>
      <p:sp>
        <p:nvSpPr>
          <p:cNvPr id="20" name="Rectángulo 19">
            <a:extLst>
              <a:ext uri="{FF2B5EF4-FFF2-40B4-BE49-F238E27FC236}">
                <a16:creationId xmlns:a16="http://schemas.microsoft.com/office/drawing/2014/main" id="{9BCCE276-271E-09A4-3D76-74EA777CE5EF}"/>
              </a:ext>
            </a:extLst>
          </p:cNvPr>
          <p:cNvSpPr/>
          <p:nvPr/>
        </p:nvSpPr>
        <p:spPr>
          <a:xfrm>
            <a:off x="2170359" y="3711508"/>
            <a:ext cx="9520177" cy="122675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lvl="0" indent="-171450" algn="just">
              <a:buFont typeface="Arial" panose="020B0604020202020204" pitchFamily="34" charset="0"/>
              <a:buChar char="•"/>
            </a:pP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PARQUE EÓLICO: </a:t>
            </a:r>
            <a:r>
              <a:rPr lang="es-CO">
                <a:solidFill>
                  <a:schemeClr val="tx1"/>
                </a:solidFill>
                <a:latin typeface="Verdana" panose="020B0604030504040204" pitchFamily="34" charset="0"/>
                <a:ea typeface="Verdana" panose="020B0604030504040204" pitchFamily="34" charset="0"/>
                <a:cs typeface="Verdana" panose="020B0604030504040204" pitchFamily="34" charset="0"/>
              </a:rPr>
              <a:t>Inversión obligatoria contrato de Concesión. Definir sustitución de la obligación o declaratoria de incumplimiento.</a:t>
            </a:r>
            <a:endParaRPr lang="es-419">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171450" lvl="0" indent="-171450" algn="just">
              <a:buFont typeface="Arial" panose="020B0604020202020204" pitchFamily="34" charset="0"/>
              <a:buChar char="•"/>
            </a:pP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INTEGRACIÓN PARQUE FNCER </a:t>
            </a:r>
            <a:r>
              <a:rPr lang="es-CO">
                <a:solidFill>
                  <a:schemeClr val="tx1"/>
                </a:solidFill>
                <a:latin typeface="Verdana" panose="020B0604030504040204" pitchFamily="34" charset="0"/>
                <a:ea typeface="Verdana" panose="020B0604030504040204" pitchFamily="34" charset="0"/>
                <a:cs typeface="Verdana" panose="020B0604030504040204" pitchFamily="34" charset="0"/>
              </a:rPr>
              <a:t>Santa Catalina y 530 SSIFV entregadas por el FENOGE. Confirmar si se entrega en AOM a SOPESA</a:t>
            </a:r>
            <a:endParaRPr lang="es-419">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171450" lvl="0" indent="-171450" algn="just">
              <a:buFont typeface="Arial" panose="020B0604020202020204" pitchFamily="34" charset="0"/>
              <a:buChar char="•"/>
            </a:pPr>
            <a:r>
              <a:rPr lang="es-419" b="1">
                <a:solidFill>
                  <a:schemeClr val="tx1"/>
                </a:solidFill>
                <a:latin typeface="Verdana" panose="020B0604030504040204" pitchFamily="34" charset="0"/>
                <a:ea typeface="Verdana" panose="020B0604030504040204" pitchFamily="34" charset="0"/>
                <a:cs typeface="Verdana" panose="020B0604030504040204" pitchFamily="34" charset="0"/>
              </a:rPr>
              <a:t>RSU</a:t>
            </a:r>
            <a:r>
              <a:rPr lang="es-419">
                <a:solidFill>
                  <a:schemeClr val="tx1"/>
                </a:solidFill>
                <a:latin typeface="Verdana" panose="020B0604030504040204" pitchFamily="34" charset="0"/>
                <a:ea typeface="Verdana" panose="020B0604030504040204" pitchFamily="34" charset="0"/>
                <a:cs typeface="Verdana" panose="020B0604030504040204" pitchFamily="34" charset="0"/>
              </a:rPr>
              <a:t> - Viabilidad de consecución de recursos para Disposición final de ceniza, compra de CDR y modernización de la planta.</a:t>
            </a:r>
          </a:p>
        </p:txBody>
      </p:sp>
      <p:sp>
        <p:nvSpPr>
          <p:cNvPr id="27" name="Rectángulo 26">
            <a:extLst>
              <a:ext uri="{FF2B5EF4-FFF2-40B4-BE49-F238E27FC236}">
                <a16:creationId xmlns:a16="http://schemas.microsoft.com/office/drawing/2014/main" id="{0596FA22-048A-BBF3-AC25-BBBD4774B244}"/>
              </a:ext>
            </a:extLst>
          </p:cNvPr>
          <p:cNvSpPr/>
          <p:nvPr/>
        </p:nvSpPr>
        <p:spPr>
          <a:xfrm>
            <a:off x="2177864" y="5085999"/>
            <a:ext cx="9512672" cy="686402"/>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lvl="0" indent="-171450" algn="just">
              <a:buFont typeface="Arial" panose="020B0604020202020204" pitchFamily="34" charset="0"/>
              <a:buChar char="•"/>
            </a:pPr>
            <a:r>
              <a:rPr lang="es-419" b="1">
                <a:solidFill>
                  <a:schemeClr val="tx1"/>
                </a:solidFill>
                <a:latin typeface="Verdana" panose="020B0604030504040204" pitchFamily="34" charset="0"/>
                <a:ea typeface="Verdana" panose="020B0604030504040204" pitchFamily="34" charset="0"/>
                <a:cs typeface="Verdana" panose="020B0604030504040204" pitchFamily="34" charset="0"/>
              </a:rPr>
              <a:t>OTROSÍ  10 </a:t>
            </a:r>
            <a:r>
              <a:rPr lang="es-419">
                <a:solidFill>
                  <a:schemeClr val="tx1"/>
                </a:solidFill>
                <a:latin typeface="Verdana" panose="020B0604030504040204" pitchFamily="34" charset="0"/>
                <a:ea typeface="Verdana" panose="020B0604030504040204" pitchFamily="34" charset="0"/>
                <a:cs typeface="Verdana" panose="020B0604030504040204" pitchFamily="34" charset="0"/>
              </a:rPr>
              <a:t>Contrato de concesión - Integración del parque FNCER Santa Catalina y 530 SSIFV entregadas por FENOGE </a:t>
            </a:r>
          </a:p>
          <a:p>
            <a:pPr marL="171450" lvl="0" indent="-171450" algn="just">
              <a:buFont typeface="Arial" panose="020B0604020202020204" pitchFamily="34" charset="0"/>
              <a:buChar char="•"/>
            </a:pPr>
            <a:r>
              <a:rPr lang="es-419" b="1">
                <a:solidFill>
                  <a:schemeClr val="tx1"/>
                </a:solidFill>
                <a:latin typeface="Verdana" panose="020B0604030504040204" pitchFamily="34" charset="0"/>
                <a:ea typeface="Verdana" panose="020B0604030504040204" pitchFamily="34" charset="0"/>
                <a:cs typeface="Verdana" panose="020B0604030504040204" pitchFamily="34" charset="0"/>
              </a:rPr>
              <a:t>OTROSÍ CONTRATO DE INTERVENTORÍA </a:t>
            </a:r>
            <a:r>
              <a:rPr lang="es-419">
                <a:solidFill>
                  <a:schemeClr val="tx1"/>
                </a:solidFill>
                <a:latin typeface="Verdana" panose="020B0604030504040204" pitchFamily="34" charset="0"/>
                <a:ea typeface="Verdana" panose="020B0604030504040204" pitchFamily="34" charset="0"/>
                <a:cs typeface="Verdana" panose="020B0604030504040204" pitchFamily="34" charset="0"/>
              </a:rPr>
              <a:t>EEDAS: Incluir dentro de las obligaciones la interventoría de nueva infraestructura derivada de proyectos FNCER</a:t>
            </a:r>
            <a:endParaRPr lang="es-CO">
              <a:solidFill>
                <a:schemeClr val="tx1"/>
              </a:solidFill>
            </a:endParaRPr>
          </a:p>
        </p:txBody>
      </p:sp>
      <p:sp>
        <p:nvSpPr>
          <p:cNvPr id="29" name="Rectángulo 28">
            <a:extLst>
              <a:ext uri="{FF2B5EF4-FFF2-40B4-BE49-F238E27FC236}">
                <a16:creationId xmlns:a16="http://schemas.microsoft.com/office/drawing/2014/main" id="{DDBF2667-89DC-BF47-2D7C-311E33E26295}"/>
              </a:ext>
            </a:extLst>
          </p:cNvPr>
          <p:cNvSpPr/>
          <p:nvPr/>
        </p:nvSpPr>
        <p:spPr>
          <a:xfrm>
            <a:off x="2177864" y="5869674"/>
            <a:ext cx="9539039" cy="53614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lvl="0" indent="-171450" algn="just">
              <a:buFont typeface="Arial" panose="020B0604020202020204" pitchFamily="34" charset="0"/>
              <a:buChar char="•"/>
            </a:pPr>
            <a:r>
              <a:rPr lang="es-419" b="1">
                <a:solidFill>
                  <a:schemeClr val="tx1"/>
                </a:solidFill>
                <a:latin typeface="Verdana" panose="020B0604030504040204" pitchFamily="34" charset="0"/>
                <a:ea typeface="Verdana" panose="020B0604030504040204" pitchFamily="34" charset="0"/>
                <a:cs typeface="Verdana" panose="020B0604030504040204" pitchFamily="34" charset="0"/>
              </a:rPr>
              <a:t>CONSTRUCCIÓN</a:t>
            </a:r>
            <a:r>
              <a:rPr lang="es-419">
                <a:solidFill>
                  <a:schemeClr val="tx1"/>
                </a:solidFill>
                <a:latin typeface="Verdana" panose="020B0604030504040204" pitchFamily="34" charset="0"/>
                <a:ea typeface="Verdana" panose="020B0604030504040204" pitchFamily="34" charset="0"/>
                <a:cs typeface="Verdana" panose="020B0604030504040204" pitchFamily="34" charset="0"/>
              </a:rPr>
              <a:t> Ecoparque Providencia – Convenio Ecopetrol</a:t>
            </a:r>
          </a:p>
          <a:p>
            <a:pPr marL="171450" lvl="0" indent="-171450" algn="just">
              <a:buFont typeface="Arial" panose="020B0604020202020204" pitchFamily="34" charset="0"/>
              <a:buChar char="•"/>
            </a:pPr>
            <a:r>
              <a:rPr lang="es-419" b="1">
                <a:solidFill>
                  <a:schemeClr val="tx1"/>
                </a:solidFill>
                <a:latin typeface="Verdana" panose="020B0604030504040204" pitchFamily="34" charset="0"/>
                <a:ea typeface="Verdana" panose="020B0604030504040204" pitchFamily="34" charset="0"/>
                <a:cs typeface="Verdana" panose="020B0604030504040204" pitchFamily="34" charset="0"/>
              </a:rPr>
              <a:t>ACCIONES SENTENCIA </a:t>
            </a:r>
            <a:r>
              <a:rPr lang="es-419">
                <a:solidFill>
                  <a:schemeClr val="tx1"/>
                </a:solidFill>
                <a:latin typeface="Verdana" panose="020B0604030504040204" pitchFamily="34" charset="0"/>
                <a:ea typeface="Verdana" panose="020B0604030504040204" pitchFamily="34" charset="0"/>
                <a:cs typeface="Verdana" panose="020B0604030504040204" pitchFamily="34" charset="0"/>
              </a:rPr>
              <a:t>T-333 – Resolución de tarifa diferencial San Andrés</a:t>
            </a:r>
          </a:p>
        </p:txBody>
      </p:sp>
    </p:spTree>
    <p:extLst>
      <p:ext uri="{BB962C8B-B14F-4D97-AF65-F5344CB8AC3E}">
        <p14:creationId xmlns:p14="http://schemas.microsoft.com/office/powerpoint/2010/main" val="202521307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5000D09A-5B4A-498F-4E8F-097181DB6010}"/>
            </a:ext>
          </a:extLst>
        </p:cNvPr>
        <p:cNvGrpSpPr/>
        <p:nvPr/>
      </p:nvGrpSpPr>
      <p:grpSpPr>
        <a:xfrm>
          <a:off x="0" y="0"/>
          <a:ext cx="0" cy="0"/>
          <a:chOff x="0" y="0"/>
          <a:chExt cx="0" cy="0"/>
        </a:xfrm>
      </p:grpSpPr>
      <p:sp>
        <p:nvSpPr>
          <p:cNvPr id="12" name="Esquina doblada 11">
            <a:extLst>
              <a:ext uri="{FF2B5EF4-FFF2-40B4-BE49-F238E27FC236}">
                <a16:creationId xmlns:a16="http://schemas.microsoft.com/office/drawing/2014/main" id="{8A16E974-5F33-DE47-B85A-99BEFFA51B0F}"/>
              </a:ext>
            </a:extLst>
          </p:cNvPr>
          <p:cNvSpPr/>
          <p:nvPr/>
        </p:nvSpPr>
        <p:spPr>
          <a:xfrm>
            <a:off x="501464" y="1337283"/>
            <a:ext cx="1676400" cy="559008"/>
          </a:xfrm>
          <a:prstGeom prst="foldedCorner">
            <a:avLst>
              <a:gd name="adj" fmla="val 0"/>
            </a:avLst>
          </a:prstGeom>
          <a:solidFill>
            <a:schemeClr val="accent2">
              <a:lumMod val="75000"/>
            </a:schemeClr>
          </a:solidFill>
          <a:ln>
            <a:solidFill>
              <a:schemeClr val="tx1"/>
            </a:solid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6000"/>
              </a:lnSpc>
              <a:spcAft>
                <a:spcPts val="800"/>
              </a:spcAft>
            </a:pPr>
            <a:r>
              <a:rPr lang="es-CO" sz="1400" b="1">
                <a:latin typeface="Verdana" panose="020B0604030504040204" pitchFamily="34" charset="0"/>
                <a:ea typeface="Verdana" panose="020B0604030504040204" pitchFamily="34" charset="0"/>
                <a:cs typeface="Verdana" panose="020B0604030504040204" pitchFamily="34" charset="0"/>
              </a:rPr>
              <a:t>SITUACIÓN JURÍDICA </a:t>
            </a:r>
            <a:r>
              <a:rPr lang="es-CO" b="1">
                <a:latin typeface="Work Sans" pitchFamily="2" charset="0"/>
                <a:cs typeface="Calibri Light"/>
              </a:rPr>
              <a:t> </a:t>
            </a:r>
            <a:endParaRPr lang="es-419"/>
          </a:p>
        </p:txBody>
      </p:sp>
      <p:sp>
        <p:nvSpPr>
          <p:cNvPr id="9" name="CuadroTexto 8">
            <a:extLst>
              <a:ext uri="{FF2B5EF4-FFF2-40B4-BE49-F238E27FC236}">
                <a16:creationId xmlns:a16="http://schemas.microsoft.com/office/drawing/2014/main" id="{96BB8820-4103-67EB-4723-3CE6D1723083}"/>
              </a:ext>
            </a:extLst>
          </p:cNvPr>
          <p:cNvSpPr txBox="1"/>
          <p:nvPr/>
        </p:nvSpPr>
        <p:spPr>
          <a:xfrm>
            <a:off x="2476500" y="1163762"/>
            <a:ext cx="9199612" cy="1077218"/>
          </a:xfrm>
          <a:prstGeom prst="rect">
            <a:avLst/>
          </a:prstGeom>
          <a:solidFill>
            <a:schemeClr val="bg1">
              <a:lumMod val="95000"/>
            </a:schemeClr>
          </a:solidFill>
          <a:ln>
            <a:noFill/>
          </a:ln>
        </p:spPr>
        <p:txBody>
          <a:bodyPr wrap="square">
            <a:spAutoFit/>
          </a:bodyPr>
          <a:lstStyle/>
          <a:p>
            <a:pPr algn="just"/>
            <a:r>
              <a:rPr lang="es-CO" sz="1600">
                <a:latin typeface="Verdana" panose="020B0604030504040204" pitchFamily="34" charset="0"/>
                <a:ea typeface="Verdana" panose="020B0604030504040204" pitchFamily="34" charset="0"/>
                <a:cs typeface="Verdana" panose="020B0604030504040204" pitchFamily="34" charset="0"/>
              </a:rPr>
              <a:t>Mediante la revisión del contrato 067 de 2009, cuyo plazo concluye el 30 de abril de 2030, suscrito entre este ministerio y  la </a:t>
            </a:r>
            <a:r>
              <a:rPr lang="es-ES" sz="1600" b="1">
                <a:latin typeface="Verdana" panose="020B0604030504040204" pitchFamily="34" charset="0"/>
                <a:ea typeface="Verdana" panose="020B0604030504040204" pitchFamily="34" charset="0"/>
                <a:cs typeface="Verdana" panose="020B0604030504040204" pitchFamily="34" charset="0"/>
              </a:rPr>
              <a:t>SOCIEDAD PRODUCTORA DE ENERGIA DE SAN ANDRÉS Y PROVIDENCIA S.A. E.S.P., -SOPESA S.A. E.S.P.,  </a:t>
            </a:r>
            <a:r>
              <a:rPr lang="es-ES" sz="1600">
                <a:latin typeface="Verdana" panose="020B0604030504040204" pitchFamily="34" charset="0"/>
                <a:ea typeface="Verdana" panose="020B0604030504040204" pitchFamily="34" charset="0"/>
                <a:cs typeface="Verdana" panose="020B0604030504040204" pitchFamily="34" charset="0"/>
              </a:rPr>
              <a:t>en el cual se han realizado ocho (8) modificaciones.  </a:t>
            </a:r>
            <a:endParaRPr lang="es-419" sz="1600">
              <a:latin typeface="Verdana" panose="020B0604030504040204" pitchFamily="34" charset="0"/>
              <a:ea typeface="Verdana" panose="020B0604030504040204" pitchFamily="34" charset="0"/>
              <a:cs typeface="Verdana" panose="020B0604030504040204" pitchFamily="34" charset="0"/>
            </a:endParaRPr>
          </a:p>
        </p:txBody>
      </p:sp>
      <p:sp>
        <p:nvSpPr>
          <p:cNvPr id="22" name="CuadroTexto 21">
            <a:extLst>
              <a:ext uri="{FF2B5EF4-FFF2-40B4-BE49-F238E27FC236}">
                <a16:creationId xmlns:a16="http://schemas.microsoft.com/office/drawing/2014/main" id="{F7670245-B623-815F-1A50-EC6D920C1AA1}"/>
              </a:ext>
            </a:extLst>
          </p:cNvPr>
          <p:cNvSpPr txBox="1"/>
          <p:nvPr/>
        </p:nvSpPr>
        <p:spPr>
          <a:xfrm>
            <a:off x="2654300" y="600436"/>
            <a:ext cx="7018580" cy="400110"/>
          </a:xfrm>
          <a:prstGeom prst="rect">
            <a:avLst/>
          </a:prstGeom>
          <a:noFill/>
        </p:spPr>
        <p:txBody>
          <a:bodyPr wrap="square">
            <a:spAutoFit/>
          </a:bodyPr>
          <a:lstStyle/>
          <a:p>
            <a:pPr algn="ctr">
              <a:defRPr/>
            </a:pPr>
            <a:r>
              <a:rPr lang="es-ES" sz="2000" b="1" u="sng">
                <a:latin typeface="Work Sans" pitchFamily="2" charset="0"/>
                <a:cs typeface="Calibri Light"/>
              </a:rPr>
              <a:t>SAN ANDRÉS, PROVIDENCIA Y SANTA CATALINA</a:t>
            </a:r>
            <a:r>
              <a:rPr lang="es-ES" sz="1600" b="1" u="sng">
                <a:latin typeface="Work Sans" pitchFamily="2" charset="0"/>
                <a:cs typeface="Calibri Light"/>
              </a:rPr>
              <a:t> </a:t>
            </a:r>
          </a:p>
        </p:txBody>
      </p:sp>
      <p:sp>
        <p:nvSpPr>
          <p:cNvPr id="11" name="Rectángulo 10">
            <a:extLst>
              <a:ext uri="{FF2B5EF4-FFF2-40B4-BE49-F238E27FC236}">
                <a16:creationId xmlns:a16="http://schemas.microsoft.com/office/drawing/2014/main" id="{1BD23AB3-D88A-446B-D4A6-F190AC57F744}"/>
              </a:ext>
            </a:extLst>
          </p:cNvPr>
          <p:cNvSpPr/>
          <p:nvPr/>
        </p:nvSpPr>
        <p:spPr>
          <a:xfrm>
            <a:off x="501464" y="2404196"/>
            <a:ext cx="11207934" cy="38522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b="1">
                <a:latin typeface="Verdana" panose="020B0604030504040204" pitchFamily="34" charset="0"/>
                <a:ea typeface="Verdana" panose="020B0604030504040204" pitchFamily="34" charset="0"/>
                <a:cs typeface="Verdana" panose="020B0604030504040204" pitchFamily="34" charset="0"/>
              </a:rPr>
              <a:t>RIESGOS JURÍDICOS</a:t>
            </a:r>
          </a:p>
        </p:txBody>
      </p:sp>
      <p:sp>
        <p:nvSpPr>
          <p:cNvPr id="14" name="Rectángulo redondeado 13">
            <a:extLst>
              <a:ext uri="{FF2B5EF4-FFF2-40B4-BE49-F238E27FC236}">
                <a16:creationId xmlns:a16="http://schemas.microsoft.com/office/drawing/2014/main" id="{92B6A316-56F5-FE7B-4519-845D3DA8260A}"/>
              </a:ext>
            </a:extLst>
          </p:cNvPr>
          <p:cNvSpPr/>
          <p:nvPr/>
        </p:nvSpPr>
        <p:spPr>
          <a:xfrm>
            <a:off x="482602" y="3149235"/>
            <a:ext cx="1993898" cy="611938"/>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INVERSIONES OBLIGATORIAS</a:t>
            </a:r>
          </a:p>
        </p:txBody>
      </p:sp>
      <p:sp>
        <p:nvSpPr>
          <p:cNvPr id="15" name="Rectángulo redondeado 14">
            <a:extLst>
              <a:ext uri="{FF2B5EF4-FFF2-40B4-BE49-F238E27FC236}">
                <a16:creationId xmlns:a16="http://schemas.microsoft.com/office/drawing/2014/main" id="{0756A692-7A94-B606-A1F0-842AD469FB26}"/>
              </a:ext>
            </a:extLst>
          </p:cNvPr>
          <p:cNvSpPr/>
          <p:nvPr/>
        </p:nvSpPr>
        <p:spPr>
          <a:xfrm>
            <a:off x="515888" y="4505895"/>
            <a:ext cx="1993898" cy="536143"/>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SOPORTE CONTRACTUAL</a:t>
            </a:r>
            <a:endParaRPr lang="es-CO"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Rectángulo redondeado 16">
            <a:extLst>
              <a:ext uri="{FF2B5EF4-FFF2-40B4-BE49-F238E27FC236}">
                <a16:creationId xmlns:a16="http://schemas.microsoft.com/office/drawing/2014/main" id="{D28649DD-DD8A-4173-11BE-661AE79F936B}"/>
              </a:ext>
            </a:extLst>
          </p:cNvPr>
          <p:cNvSpPr/>
          <p:nvPr/>
        </p:nvSpPr>
        <p:spPr>
          <a:xfrm>
            <a:off x="530312" y="5710324"/>
            <a:ext cx="1979474" cy="308694"/>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RIESGO</a:t>
            </a:r>
            <a:endParaRPr lang="es-CO"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Rectángulo 19">
            <a:extLst>
              <a:ext uri="{FF2B5EF4-FFF2-40B4-BE49-F238E27FC236}">
                <a16:creationId xmlns:a16="http://schemas.microsoft.com/office/drawing/2014/main" id="{665614AA-6C6A-5AF6-B875-8B17626E8326}"/>
              </a:ext>
            </a:extLst>
          </p:cNvPr>
          <p:cNvSpPr/>
          <p:nvPr/>
        </p:nvSpPr>
        <p:spPr>
          <a:xfrm>
            <a:off x="2638620" y="2841825"/>
            <a:ext cx="9053171" cy="122675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lgn="just">
              <a:buFont typeface="Arial" panose="020B0604020202020204" pitchFamily="34" charset="0"/>
              <a:buChar char="•"/>
            </a:pPr>
            <a:r>
              <a:rPr lang="es-ES" sz="1500">
                <a:solidFill>
                  <a:schemeClr val="tx1"/>
                </a:solidFill>
                <a:latin typeface="Verdana" panose="020B0604030504040204" pitchFamily="34" charset="0"/>
                <a:ea typeface="Verdana" panose="020B0604030504040204" pitchFamily="34" charset="0"/>
                <a:cs typeface="Verdana" panose="020B0604030504040204" pitchFamily="34" charset="0"/>
              </a:rPr>
              <a:t>Obligaciones clave:
Planta RSU ✔️ (Problemas financieros / técnicos para la entrada en operación 24/7)
</a:t>
            </a:r>
            <a:r>
              <a:rPr lang="es-ES" sz="1500" b="1">
                <a:solidFill>
                  <a:schemeClr val="tx1"/>
                </a:solidFill>
                <a:latin typeface="Verdana" panose="020B0604030504040204" pitchFamily="34" charset="0"/>
                <a:ea typeface="Verdana" panose="020B0604030504040204" pitchFamily="34" charset="0"/>
                <a:cs typeface="Verdana" panose="020B0604030504040204" pitchFamily="34" charset="0"/>
              </a:rPr>
              <a:t>Parque eólico ❌ (no ejecutado) debido a: Suspensión desde 2011 (parcial)</a:t>
            </a:r>
            <a:r>
              <a:rPr lang="es-ES" sz="1500">
                <a:solidFill>
                  <a:schemeClr val="tx1"/>
                </a:solidFill>
                <a:latin typeface="Verdana" panose="020B0604030504040204" pitchFamily="34" charset="0"/>
                <a:ea typeface="Verdana" panose="020B0604030504040204" pitchFamily="34" charset="0"/>
                <a:cs typeface="Verdana" panose="020B0604030504040204" pitchFamily="34" charset="0"/>
              </a:rPr>
              <a:t>
Intentos de: Cambio tecnológico (eólico → solar)</a:t>
            </a:r>
            <a:endParaRPr lang="es-419" sz="15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7" name="Rectángulo 26">
            <a:extLst>
              <a:ext uri="{FF2B5EF4-FFF2-40B4-BE49-F238E27FC236}">
                <a16:creationId xmlns:a16="http://schemas.microsoft.com/office/drawing/2014/main" id="{BF02E109-63F9-9CB6-D222-4AD7F2093006}"/>
              </a:ext>
            </a:extLst>
          </p:cNvPr>
          <p:cNvSpPr/>
          <p:nvPr/>
        </p:nvSpPr>
        <p:spPr>
          <a:xfrm>
            <a:off x="2654300" y="4258197"/>
            <a:ext cx="9021812" cy="103154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r>
              <a:rPr lang="es-ES" sz="1500">
                <a:solidFill>
                  <a:schemeClr val="tx1"/>
                </a:solidFill>
                <a:latin typeface="Verdana" panose="020B0604030504040204" pitchFamily="34" charset="0"/>
                <a:ea typeface="Verdana" panose="020B0604030504040204" pitchFamily="34" charset="0"/>
                <a:cs typeface="Verdana" panose="020B0604030504040204" pitchFamily="34" charset="0"/>
              </a:rPr>
              <a:t>Obligaciones clave:
Planta RSU ✔️ (Problemas financieros / técnicos para la entrada en operación 24/7)
</a:t>
            </a:r>
            <a:r>
              <a:rPr lang="es-ES" sz="1500" b="1">
                <a:solidFill>
                  <a:schemeClr val="tx1"/>
                </a:solidFill>
                <a:latin typeface="Verdana" panose="020B0604030504040204" pitchFamily="34" charset="0"/>
                <a:ea typeface="Verdana" panose="020B0604030504040204" pitchFamily="34" charset="0"/>
                <a:cs typeface="Verdana" panose="020B0604030504040204" pitchFamily="34" charset="0"/>
              </a:rPr>
              <a:t>Parque eólico ❌ (no ejecutado) debido a: Suspensión desde 2011 (parcial)</a:t>
            </a:r>
            <a:r>
              <a:rPr lang="es-ES" sz="1500">
                <a:solidFill>
                  <a:schemeClr val="tx1"/>
                </a:solidFill>
                <a:latin typeface="Verdana" panose="020B0604030504040204" pitchFamily="34" charset="0"/>
                <a:ea typeface="Verdana" panose="020B0604030504040204" pitchFamily="34" charset="0"/>
                <a:cs typeface="Verdana" panose="020B0604030504040204" pitchFamily="34" charset="0"/>
              </a:rPr>
              <a:t>
Intentos de: Cambio tecnológico (eólico → solar)</a:t>
            </a:r>
            <a:endParaRPr lang="es-419" sz="15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9" name="Rectángulo 28">
            <a:extLst>
              <a:ext uri="{FF2B5EF4-FFF2-40B4-BE49-F238E27FC236}">
                <a16:creationId xmlns:a16="http://schemas.microsoft.com/office/drawing/2014/main" id="{EA2C2710-B075-8E89-4DB2-956AAD0B97D9}"/>
              </a:ext>
            </a:extLst>
          </p:cNvPr>
          <p:cNvSpPr/>
          <p:nvPr/>
        </p:nvSpPr>
        <p:spPr>
          <a:xfrm>
            <a:off x="2654300" y="5479350"/>
            <a:ext cx="9021812" cy="107933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r>
              <a:rPr lang="es-CO" sz="1500" b="1">
                <a:solidFill>
                  <a:schemeClr val="tx1"/>
                </a:solidFill>
                <a:latin typeface="Verdana" panose="020B0604030504040204" pitchFamily="34" charset="0"/>
                <a:ea typeface="Verdana" panose="020B0604030504040204" pitchFamily="34" charset="0"/>
                <a:cs typeface="Verdana" panose="020B0604030504040204" pitchFamily="34" charset="0"/>
              </a:rPr>
              <a:t>Incumplimiento grave del contrato</a:t>
            </a:r>
            <a:endParaRPr lang="es-419" sz="1500">
              <a:solidFill>
                <a:schemeClr val="tx1"/>
              </a:solidFill>
              <a:latin typeface="Verdana" panose="020B0604030504040204" pitchFamily="34" charset="0"/>
              <a:ea typeface="Verdana" panose="020B0604030504040204" pitchFamily="34" charset="0"/>
              <a:cs typeface="Verdana" panose="020B0604030504040204" pitchFamily="34" charset="0"/>
            </a:endParaRPr>
          </a:p>
          <a:p>
            <a:pPr lvl="0" algn="just"/>
            <a:r>
              <a:rPr lang="es-CO" sz="1500">
                <a:solidFill>
                  <a:schemeClr val="tx1"/>
                </a:solidFill>
                <a:latin typeface="Verdana" panose="020B0604030504040204" pitchFamily="34" charset="0"/>
                <a:ea typeface="Verdana" panose="020B0604030504040204" pitchFamily="34" charset="0"/>
                <a:cs typeface="Verdana" panose="020B0604030504040204" pitchFamily="34" charset="0"/>
              </a:rPr>
              <a:t>Impacto: </a:t>
            </a:r>
            <a:r>
              <a:rPr lang="es-ES" sz="1500">
                <a:solidFill>
                  <a:schemeClr val="tx1"/>
                </a:solidFill>
                <a:latin typeface="Verdana" panose="020B0604030504040204" pitchFamily="34" charset="0"/>
                <a:ea typeface="Verdana" panose="020B0604030504040204" pitchFamily="34" charset="0"/>
                <a:cs typeface="Verdana" panose="020B0604030504040204" pitchFamily="34" charset="0"/>
              </a:rPr>
              <a:t>Caducidad, Terminación anticipada del contrato, Responsabilidad fiscal</a:t>
            </a:r>
            <a:endParaRPr lang="es-419" sz="1500">
              <a:solidFill>
                <a:schemeClr val="tx1"/>
              </a:solidFill>
              <a:latin typeface="Verdana" panose="020B0604030504040204" pitchFamily="34" charset="0"/>
              <a:ea typeface="Verdana" panose="020B0604030504040204" pitchFamily="34" charset="0"/>
              <a:cs typeface="Verdana" panose="020B0604030504040204" pitchFamily="34" charset="0"/>
            </a:endParaRPr>
          </a:p>
          <a:p>
            <a:pPr lvl="0" algn="just"/>
            <a:r>
              <a:rPr lang="es-CO" sz="1500" b="1" u="sng">
                <a:solidFill>
                  <a:schemeClr val="tx1"/>
                </a:solidFill>
                <a:latin typeface="Verdana" panose="020B0604030504040204" pitchFamily="34" charset="0"/>
                <a:ea typeface="Verdana" panose="020B0604030504040204" pitchFamily="34" charset="0"/>
                <a:cs typeface="Verdana" panose="020B0604030504040204" pitchFamily="34" charset="0"/>
              </a:rPr>
              <a:t>MITIGACIÓN: Definir ruta jurídica: exigir cumplimiento </a:t>
            </a:r>
            <a:r>
              <a:rPr lang="es-CO" sz="1500" b="1" u="sng" err="1">
                <a:solidFill>
                  <a:schemeClr val="tx1"/>
                </a:solidFill>
                <a:latin typeface="Verdana" panose="020B0604030504040204" pitchFamily="34" charset="0"/>
                <a:ea typeface="Verdana" panose="020B0604030504040204" pitchFamily="34" charset="0"/>
                <a:cs typeface="Verdana" panose="020B0604030504040204" pitchFamily="34" charset="0"/>
              </a:rPr>
              <a:t>ó</a:t>
            </a:r>
            <a:r>
              <a:rPr lang="es-CO" sz="1500" b="1" u="sng">
                <a:solidFill>
                  <a:schemeClr val="tx1"/>
                </a:solidFill>
                <a:latin typeface="Verdana" panose="020B0604030504040204" pitchFamily="34" charset="0"/>
                <a:ea typeface="Verdana" panose="020B0604030504040204" pitchFamily="34" charset="0"/>
                <a:cs typeface="Verdana" panose="020B0604030504040204" pitchFamily="34" charset="0"/>
              </a:rPr>
              <a:t> declarar incumplimiento</a:t>
            </a:r>
            <a:r>
              <a:rPr lang="es-CO" sz="1500" b="1">
                <a:solidFill>
                  <a:schemeClr val="tx1"/>
                </a:solidFill>
                <a:latin typeface="Verdana" panose="020B0604030504040204" pitchFamily="34" charset="0"/>
                <a:ea typeface="Verdana" panose="020B0604030504040204" pitchFamily="34" charset="0"/>
                <a:cs typeface="Verdana" panose="020B0604030504040204" pitchFamily="34" charset="0"/>
              </a:rPr>
              <a:t>.</a:t>
            </a:r>
            <a:endParaRPr lang="es-419" sz="1500"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880424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E37B5461-8C00-1B3F-2EE5-7B6E07D9477D}"/>
            </a:ext>
          </a:extLst>
        </p:cNvPr>
        <p:cNvGrpSpPr/>
        <p:nvPr/>
      </p:nvGrpSpPr>
      <p:grpSpPr>
        <a:xfrm>
          <a:off x="0" y="0"/>
          <a:ext cx="0" cy="0"/>
          <a:chOff x="0" y="0"/>
          <a:chExt cx="0" cy="0"/>
        </a:xfrm>
      </p:grpSpPr>
      <p:sp>
        <p:nvSpPr>
          <p:cNvPr id="22" name="CuadroTexto 21">
            <a:extLst>
              <a:ext uri="{FF2B5EF4-FFF2-40B4-BE49-F238E27FC236}">
                <a16:creationId xmlns:a16="http://schemas.microsoft.com/office/drawing/2014/main" id="{11F54B1A-66C1-3930-4143-E64F264464D8}"/>
              </a:ext>
            </a:extLst>
          </p:cNvPr>
          <p:cNvSpPr txBox="1"/>
          <p:nvPr/>
        </p:nvSpPr>
        <p:spPr>
          <a:xfrm>
            <a:off x="2760338" y="579937"/>
            <a:ext cx="7018580" cy="400110"/>
          </a:xfrm>
          <a:prstGeom prst="rect">
            <a:avLst/>
          </a:prstGeom>
          <a:noFill/>
        </p:spPr>
        <p:txBody>
          <a:bodyPr wrap="square">
            <a:spAutoFit/>
          </a:bodyPr>
          <a:lstStyle/>
          <a:p>
            <a:pPr>
              <a:defRPr/>
            </a:pPr>
            <a:r>
              <a:rPr lang="es-ES" sz="2000" b="1" u="sng">
                <a:latin typeface="Work Sans" pitchFamily="2" charset="0"/>
                <a:cs typeface="Calibri Light"/>
              </a:rPr>
              <a:t>SAN ANDRÉS, PROVIDENCIA Y SANTA CATALINA</a:t>
            </a:r>
            <a:r>
              <a:rPr lang="es-ES" sz="1600" b="1" u="sng">
                <a:latin typeface="Work Sans" pitchFamily="2" charset="0"/>
                <a:cs typeface="Calibri Light"/>
              </a:rPr>
              <a:t> </a:t>
            </a:r>
          </a:p>
        </p:txBody>
      </p:sp>
      <p:sp>
        <p:nvSpPr>
          <p:cNvPr id="11" name="Rectángulo 10">
            <a:extLst>
              <a:ext uri="{FF2B5EF4-FFF2-40B4-BE49-F238E27FC236}">
                <a16:creationId xmlns:a16="http://schemas.microsoft.com/office/drawing/2014/main" id="{29E925D3-CB9C-CF09-BD61-36564C507E36}"/>
              </a:ext>
            </a:extLst>
          </p:cNvPr>
          <p:cNvSpPr/>
          <p:nvPr/>
        </p:nvSpPr>
        <p:spPr>
          <a:xfrm>
            <a:off x="468178" y="1209987"/>
            <a:ext cx="11207934" cy="38522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b="1">
                <a:latin typeface="Verdana" panose="020B0604030504040204" pitchFamily="34" charset="0"/>
                <a:ea typeface="Verdana" panose="020B0604030504040204" pitchFamily="34" charset="0"/>
                <a:cs typeface="Verdana" panose="020B0604030504040204" pitchFamily="34" charset="0"/>
              </a:rPr>
              <a:t>RIESGOS JURÍDICOS</a:t>
            </a:r>
          </a:p>
        </p:txBody>
      </p:sp>
      <p:sp>
        <p:nvSpPr>
          <p:cNvPr id="14" name="Rectángulo redondeado 13">
            <a:extLst>
              <a:ext uri="{FF2B5EF4-FFF2-40B4-BE49-F238E27FC236}">
                <a16:creationId xmlns:a16="http://schemas.microsoft.com/office/drawing/2014/main" id="{D44DCD1D-8703-E5EF-E9AB-6B2765049830}"/>
              </a:ext>
            </a:extLst>
          </p:cNvPr>
          <p:cNvSpPr/>
          <p:nvPr/>
        </p:nvSpPr>
        <p:spPr>
          <a:xfrm>
            <a:off x="530312" y="2075386"/>
            <a:ext cx="2494012" cy="880009"/>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a:solidFill>
                  <a:schemeClr val="tx1"/>
                </a:solidFill>
                <a:latin typeface="Verdana" panose="020B0604030504040204" pitchFamily="34" charset="0"/>
                <a:ea typeface="Verdana" panose="020B0604030504040204" pitchFamily="34" charset="0"/>
                <a:cs typeface="Verdana" panose="020B0604030504040204" pitchFamily="34" charset="0"/>
              </a:rPr>
              <a:t>1.1. SUSPENSIÓN DEL CONTRATO (2011–2024)</a:t>
            </a:r>
            <a:endParaRPr lang="es-419" sz="1400"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Rectángulo redondeado 14">
            <a:extLst>
              <a:ext uri="{FF2B5EF4-FFF2-40B4-BE49-F238E27FC236}">
                <a16:creationId xmlns:a16="http://schemas.microsoft.com/office/drawing/2014/main" id="{3EF66381-0F9F-47D1-ED3B-A3B464720D31}"/>
              </a:ext>
            </a:extLst>
          </p:cNvPr>
          <p:cNvSpPr/>
          <p:nvPr/>
        </p:nvSpPr>
        <p:spPr>
          <a:xfrm>
            <a:off x="530312" y="3531049"/>
            <a:ext cx="2494012" cy="616837"/>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SOPORTE CONTRACTUAL</a:t>
            </a:r>
            <a:endParaRPr lang="es-CO"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Rectángulo redondeado 16">
            <a:extLst>
              <a:ext uri="{FF2B5EF4-FFF2-40B4-BE49-F238E27FC236}">
                <a16:creationId xmlns:a16="http://schemas.microsoft.com/office/drawing/2014/main" id="{28EF17CF-F777-ED7C-A6C6-04F56500C5EF}"/>
              </a:ext>
            </a:extLst>
          </p:cNvPr>
          <p:cNvSpPr/>
          <p:nvPr/>
        </p:nvSpPr>
        <p:spPr>
          <a:xfrm>
            <a:off x="530312" y="5020301"/>
            <a:ext cx="2494012" cy="439181"/>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RIESGO</a:t>
            </a:r>
            <a:endParaRPr lang="es-CO"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Rectángulo 19">
            <a:extLst>
              <a:ext uri="{FF2B5EF4-FFF2-40B4-BE49-F238E27FC236}">
                <a16:creationId xmlns:a16="http://schemas.microsoft.com/office/drawing/2014/main" id="{AF2DD534-C550-FEB7-D961-1B98A8336863}"/>
              </a:ext>
            </a:extLst>
          </p:cNvPr>
          <p:cNvSpPr/>
          <p:nvPr/>
        </p:nvSpPr>
        <p:spPr>
          <a:xfrm>
            <a:off x="3162301" y="1902012"/>
            <a:ext cx="8051800" cy="122675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buFont typeface="Arial" panose="020B0604020202020204" pitchFamily="34" charset="0"/>
              <a:buChar char="•"/>
            </a:pPr>
            <a:r>
              <a:rPr lang="es-ES" sz="1600">
                <a:solidFill>
                  <a:schemeClr val="tx1"/>
                </a:solidFill>
                <a:latin typeface="Verdana" panose="020B0604030504040204" pitchFamily="34" charset="0"/>
                <a:ea typeface="Verdana" panose="020B0604030504040204" pitchFamily="34" charset="0"/>
                <a:cs typeface="Verdana" panose="020B0604030504040204" pitchFamily="34" charset="0"/>
              </a:rPr>
              <a:t>Obligaciones clave:
Parque eólico ❌ (no ejecutado) debido a: Suspensión desde 2011 (parcial) Se suspendió plazo, pero no obligaciones, el concesionario debía seguir actuando. (CONSULTA PREVIA)</a:t>
            </a:r>
            <a:endParaRPr lang="es-419" sz="16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7" name="Rectángulo 26">
            <a:extLst>
              <a:ext uri="{FF2B5EF4-FFF2-40B4-BE49-F238E27FC236}">
                <a16:creationId xmlns:a16="http://schemas.microsoft.com/office/drawing/2014/main" id="{34C614A9-A371-9F57-D318-33C4DE00912E}"/>
              </a:ext>
            </a:extLst>
          </p:cNvPr>
          <p:cNvSpPr/>
          <p:nvPr/>
        </p:nvSpPr>
        <p:spPr>
          <a:xfrm>
            <a:off x="3162300" y="3373600"/>
            <a:ext cx="8051800" cy="103154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CO" sz="1600">
                <a:solidFill>
                  <a:schemeClr val="tx1"/>
                </a:solidFill>
                <a:latin typeface="Verdana" panose="020B0604030504040204" pitchFamily="34" charset="0"/>
                <a:ea typeface="Verdana" panose="020B0604030504040204" pitchFamily="34" charset="0"/>
                <a:cs typeface="Verdana" panose="020B0604030504040204" pitchFamily="34" charset="0"/>
              </a:rPr>
              <a:t>Suspensión desde 2011
Cláusula 31 limita efectos
Documento indica exceso (&gt;6 meses)</a:t>
            </a:r>
            <a:endParaRPr lang="es-419" sz="16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9" name="Rectángulo 28">
            <a:extLst>
              <a:ext uri="{FF2B5EF4-FFF2-40B4-BE49-F238E27FC236}">
                <a16:creationId xmlns:a16="http://schemas.microsoft.com/office/drawing/2014/main" id="{D3A0C95B-F443-03B0-28A8-7770A919BFC9}"/>
              </a:ext>
            </a:extLst>
          </p:cNvPr>
          <p:cNvSpPr/>
          <p:nvPr/>
        </p:nvSpPr>
        <p:spPr>
          <a:xfrm>
            <a:off x="3162300" y="4700223"/>
            <a:ext cx="8051800" cy="107933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r>
              <a:rPr lang="es-CO" sz="1600" b="1">
                <a:solidFill>
                  <a:schemeClr val="tx1"/>
                </a:solidFill>
                <a:latin typeface="Verdana" panose="020B0604030504040204" pitchFamily="34" charset="0"/>
                <a:ea typeface="Verdana" panose="020B0604030504040204" pitchFamily="34" charset="0"/>
                <a:cs typeface="Verdana" panose="020B0604030504040204" pitchFamily="34" charset="0"/>
              </a:rPr>
              <a:t>Incumplimiento grave del contrato</a:t>
            </a:r>
            <a:endParaRPr lang="es-419" sz="1600">
              <a:solidFill>
                <a:schemeClr val="tx1"/>
              </a:solidFill>
              <a:latin typeface="Verdana" panose="020B0604030504040204" pitchFamily="34" charset="0"/>
              <a:ea typeface="Verdana" panose="020B0604030504040204" pitchFamily="34" charset="0"/>
              <a:cs typeface="Verdana" panose="020B0604030504040204" pitchFamily="34" charset="0"/>
            </a:endParaRPr>
          </a:p>
          <a:p>
            <a:pPr lvl="0" algn="just"/>
            <a:r>
              <a:rPr lang="es-ES" sz="1600">
                <a:solidFill>
                  <a:schemeClr val="tx1"/>
                </a:solidFill>
                <a:latin typeface="Verdana" panose="020B0604030504040204" pitchFamily="34" charset="0"/>
                <a:ea typeface="Verdana" panose="020B0604030504040204" pitchFamily="34" charset="0"/>
                <a:cs typeface="Verdana" panose="020B0604030504040204" pitchFamily="34" charset="0"/>
              </a:rPr>
              <a:t>Uso indebido de la suspensión como mecanismo permanente.</a:t>
            </a:r>
            <a:endParaRPr lang="es-419" sz="1600">
              <a:solidFill>
                <a:schemeClr val="tx1"/>
              </a:solidFill>
              <a:latin typeface="Verdana" panose="020B0604030504040204" pitchFamily="34" charset="0"/>
              <a:ea typeface="Verdana" panose="020B0604030504040204" pitchFamily="34" charset="0"/>
              <a:cs typeface="Verdana" panose="020B0604030504040204" pitchFamily="34" charset="0"/>
            </a:endParaRPr>
          </a:p>
          <a:p>
            <a:pPr lvl="0" algn="just"/>
            <a:r>
              <a:rPr lang="es-CO" sz="1600" b="1" u="sng">
                <a:solidFill>
                  <a:schemeClr val="tx1"/>
                </a:solidFill>
                <a:latin typeface="Verdana" panose="020B0604030504040204" pitchFamily="34" charset="0"/>
                <a:ea typeface="Verdana" panose="020B0604030504040204" pitchFamily="34" charset="0"/>
                <a:cs typeface="Verdana" panose="020B0604030504040204" pitchFamily="34" charset="0"/>
              </a:rPr>
              <a:t>MITIGACIÓN: Levantar formalmente suspensión, Reconfigurar cronograma, Evaluar incumplimiento acumulado</a:t>
            </a:r>
            <a:r>
              <a:rPr lang="es-CO" sz="1600" b="1">
                <a:solidFill>
                  <a:schemeClr val="tx1"/>
                </a:solidFill>
                <a:latin typeface="Verdana" panose="020B0604030504040204" pitchFamily="34" charset="0"/>
                <a:ea typeface="Verdana" panose="020B0604030504040204" pitchFamily="34" charset="0"/>
                <a:cs typeface="Verdana" panose="020B0604030504040204" pitchFamily="34" charset="0"/>
              </a:rPr>
              <a:t>.</a:t>
            </a:r>
            <a:endParaRPr lang="es-419" sz="1600"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47384096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4B060117-046B-1F7D-759D-4FF2E5C7AF62}"/>
            </a:ext>
          </a:extLst>
        </p:cNvPr>
        <p:cNvGrpSpPr/>
        <p:nvPr/>
      </p:nvGrpSpPr>
      <p:grpSpPr>
        <a:xfrm>
          <a:off x="0" y="0"/>
          <a:ext cx="0" cy="0"/>
          <a:chOff x="0" y="0"/>
          <a:chExt cx="0" cy="0"/>
        </a:xfrm>
      </p:grpSpPr>
      <p:sp>
        <p:nvSpPr>
          <p:cNvPr id="22" name="CuadroTexto 21">
            <a:extLst>
              <a:ext uri="{FF2B5EF4-FFF2-40B4-BE49-F238E27FC236}">
                <a16:creationId xmlns:a16="http://schemas.microsoft.com/office/drawing/2014/main" id="{77A944E1-C770-AE79-F815-00D47980013A}"/>
              </a:ext>
            </a:extLst>
          </p:cNvPr>
          <p:cNvSpPr txBox="1"/>
          <p:nvPr/>
        </p:nvSpPr>
        <p:spPr>
          <a:xfrm>
            <a:off x="2874638" y="569788"/>
            <a:ext cx="7018580" cy="400110"/>
          </a:xfrm>
          <a:prstGeom prst="rect">
            <a:avLst/>
          </a:prstGeom>
          <a:noFill/>
        </p:spPr>
        <p:txBody>
          <a:bodyPr wrap="square">
            <a:spAutoFit/>
          </a:bodyPr>
          <a:lstStyle/>
          <a:p>
            <a:pPr>
              <a:defRPr/>
            </a:pPr>
            <a:r>
              <a:rPr lang="es-ES" sz="2000" b="1" u="sng">
                <a:latin typeface="Work Sans" pitchFamily="2" charset="0"/>
                <a:cs typeface="Calibri Light"/>
              </a:rPr>
              <a:t>SAN ANDRÉS, PROVIDENCIA Y SANTA CATALINA</a:t>
            </a:r>
            <a:r>
              <a:rPr lang="es-ES" sz="1600" b="1" u="sng">
                <a:latin typeface="Work Sans" pitchFamily="2" charset="0"/>
                <a:cs typeface="Calibri Light"/>
              </a:rPr>
              <a:t> </a:t>
            </a:r>
          </a:p>
        </p:txBody>
      </p:sp>
      <p:sp>
        <p:nvSpPr>
          <p:cNvPr id="11" name="Rectángulo 10">
            <a:extLst>
              <a:ext uri="{FF2B5EF4-FFF2-40B4-BE49-F238E27FC236}">
                <a16:creationId xmlns:a16="http://schemas.microsoft.com/office/drawing/2014/main" id="{4053A803-7B8B-9573-4B7C-175192E883ED}"/>
              </a:ext>
            </a:extLst>
          </p:cNvPr>
          <p:cNvSpPr/>
          <p:nvPr/>
        </p:nvSpPr>
        <p:spPr>
          <a:xfrm>
            <a:off x="468178" y="1209987"/>
            <a:ext cx="11207934" cy="38522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b="1">
                <a:latin typeface="Verdana" panose="020B0604030504040204" pitchFamily="34" charset="0"/>
                <a:ea typeface="Verdana" panose="020B0604030504040204" pitchFamily="34" charset="0"/>
                <a:cs typeface="Verdana" panose="020B0604030504040204" pitchFamily="34" charset="0"/>
              </a:rPr>
              <a:t>RIESGOS JURÍDICOS</a:t>
            </a:r>
          </a:p>
        </p:txBody>
      </p:sp>
      <p:sp>
        <p:nvSpPr>
          <p:cNvPr id="14" name="Rectángulo redondeado 13">
            <a:extLst>
              <a:ext uri="{FF2B5EF4-FFF2-40B4-BE49-F238E27FC236}">
                <a16:creationId xmlns:a16="http://schemas.microsoft.com/office/drawing/2014/main" id="{E4935FA3-5DEA-7D84-8DF5-52DAF1DA7499}"/>
              </a:ext>
            </a:extLst>
          </p:cNvPr>
          <p:cNvSpPr/>
          <p:nvPr/>
        </p:nvSpPr>
        <p:spPr>
          <a:xfrm>
            <a:off x="530312" y="2075386"/>
            <a:ext cx="2494012" cy="880009"/>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a:solidFill>
                  <a:schemeClr val="tx1"/>
                </a:solidFill>
                <a:latin typeface="Verdana" panose="020B0604030504040204" pitchFamily="34" charset="0"/>
                <a:ea typeface="Verdana" panose="020B0604030504040204" pitchFamily="34" charset="0"/>
                <a:cs typeface="Verdana" panose="020B0604030504040204" pitchFamily="34" charset="0"/>
              </a:rPr>
              <a:t>1.2. </a:t>
            </a: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FALLAS EN CONSULTA PREVIA</a:t>
            </a:r>
            <a:endParaRPr lang="es-419" sz="1400"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Rectángulo redondeado 14">
            <a:extLst>
              <a:ext uri="{FF2B5EF4-FFF2-40B4-BE49-F238E27FC236}">
                <a16:creationId xmlns:a16="http://schemas.microsoft.com/office/drawing/2014/main" id="{CD59F830-6ADC-58A1-D0B9-CCE73AC605F1}"/>
              </a:ext>
            </a:extLst>
          </p:cNvPr>
          <p:cNvSpPr/>
          <p:nvPr/>
        </p:nvSpPr>
        <p:spPr>
          <a:xfrm>
            <a:off x="530312" y="3706626"/>
            <a:ext cx="2494012" cy="616837"/>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SOPORTE CONTRACTUAL</a:t>
            </a:r>
            <a:endParaRPr lang="es-CO"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Rectángulo redondeado 16">
            <a:extLst>
              <a:ext uri="{FF2B5EF4-FFF2-40B4-BE49-F238E27FC236}">
                <a16:creationId xmlns:a16="http://schemas.microsoft.com/office/drawing/2014/main" id="{1459924A-BB15-1334-71DE-1392B24039C2}"/>
              </a:ext>
            </a:extLst>
          </p:cNvPr>
          <p:cNvSpPr/>
          <p:nvPr/>
        </p:nvSpPr>
        <p:spPr>
          <a:xfrm>
            <a:off x="530312" y="5216168"/>
            <a:ext cx="2494012" cy="439181"/>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RIESGO</a:t>
            </a:r>
            <a:endParaRPr lang="es-CO"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Rectángulo 19">
            <a:extLst>
              <a:ext uri="{FF2B5EF4-FFF2-40B4-BE49-F238E27FC236}">
                <a16:creationId xmlns:a16="http://schemas.microsoft.com/office/drawing/2014/main" id="{AF175078-53BD-9B7F-DF6C-A37DC1F66986}"/>
              </a:ext>
            </a:extLst>
          </p:cNvPr>
          <p:cNvSpPr/>
          <p:nvPr/>
        </p:nvSpPr>
        <p:spPr>
          <a:xfrm>
            <a:off x="3162300" y="1898725"/>
            <a:ext cx="8051800" cy="122675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itchFamily="2" charset="2"/>
              <a:buChar char="§"/>
            </a:pPr>
            <a:r>
              <a:rPr lang="es-ES" sz="1600">
                <a:solidFill>
                  <a:schemeClr val="tx1"/>
                </a:solidFill>
                <a:latin typeface="Verdana" panose="020B0604030504040204" pitchFamily="34" charset="0"/>
                <a:ea typeface="Verdana" panose="020B0604030504040204" pitchFamily="34" charset="0"/>
                <a:cs typeface="Verdana" panose="020B0604030504040204" pitchFamily="34" charset="0"/>
              </a:rPr>
              <a:t>Obligaciones clave:
</a:t>
            </a:r>
            <a:r>
              <a:rPr lang="es-ES" sz="1600" b="1">
                <a:solidFill>
                  <a:schemeClr val="tx1"/>
                </a:solidFill>
                <a:latin typeface="Verdana" panose="020B0604030504040204" pitchFamily="34" charset="0"/>
                <a:ea typeface="Verdana" panose="020B0604030504040204" pitchFamily="34" charset="0"/>
                <a:cs typeface="Verdana" panose="020B0604030504040204" pitchFamily="34" charset="0"/>
              </a:rPr>
              <a:t>Parque eólico </a:t>
            </a:r>
            <a:r>
              <a:rPr lang="es-ES" sz="1600">
                <a:solidFill>
                  <a:schemeClr val="tx1"/>
                </a:solidFill>
                <a:latin typeface="Verdana" panose="020B0604030504040204" pitchFamily="34" charset="0"/>
                <a:ea typeface="Verdana" panose="020B0604030504040204" pitchFamily="34" charset="0"/>
                <a:cs typeface="Verdana" panose="020B0604030504040204" pitchFamily="34" charset="0"/>
              </a:rPr>
              <a:t>❌ (no ejecutado) debido a: </a:t>
            </a:r>
            <a:r>
              <a:rPr lang="es-ES" sz="1600" b="1">
                <a:solidFill>
                  <a:schemeClr val="tx1"/>
                </a:solidFill>
                <a:latin typeface="Verdana" panose="020B0604030504040204" pitchFamily="34" charset="0"/>
                <a:ea typeface="Verdana" panose="020B0604030504040204" pitchFamily="34" charset="0"/>
                <a:cs typeface="Verdana" panose="020B0604030504040204" pitchFamily="34" charset="0"/>
              </a:rPr>
              <a:t>no se ha protocolizado la CONSULTA PREVIA = causa material de la suspensión.</a:t>
            </a:r>
            <a:endParaRPr lang="es-419" sz="1600"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7" name="Rectángulo 26">
            <a:extLst>
              <a:ext uri="{FF2B5EF4-FFF2-40B4-BE49-F238E27FC236}">
                <a16:creationId xmlns:a16="http://schemas.microsoft.com/office/drawing/2014/main" id="{056145B5-07BF-427C-C95E-BB452ED52ACE}"/>
              </a:ext>
            </a:extLst>
          </p:cNvPr>
          <p:cNvSpPr/>
          <p:nvPr/>
        </p:nvSpPr>
        <p:spPr>
          <a:xfrm>
            <a:off x="3162300" y="3343830"/>
            <a:ext cx="8051800" cy="1356524"/>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lgn="just">
              <a:buFont typeface="Wingdings" pitchFamily="2" charset="2"/>
              <a:buChar char="§"/>
            </a:pPr>
            <a:r>
              <a:rPr lang="es-ES" sz="1600">
                <a:solidFill>
                  <a:schemeClr val="tx1"/>
                </a:solidFill>
                <a:latin typeface="Verdana" panose="020B0604030504040204" pitchFamily="34" charset="0"/>
                <a:ea typeface="Verdana" panose="020B0604030504040204" pitchFamily="34" charset="0"/>
                <a:cs typeface="Verdana" panose="020B0604030504040204" pitchFamily="34" charset="0"/>
              </a:rPr>
              <a:t>Obligación contractual expresa: CLÁUSULA 14.2 – OBLIGACIONES PRINCIPALES: “Realizar todas las demás actividades necesarias para ejecutar el Plan de Inversiones (…) </a:t>
            </a:r>
            <a:r>
              <a:rPr lang="es-ES" sz="1600" b="1">
                <a:solidFill>
                  <a:schemeClr val="tx1"/>
                </a:solidFill>
                <a:latin typeface="Verdana" panose="020B0604030504040204" pitchFamily="34" charset="0"/>
                <a:ea typeface="Verdana" panose="020B0604030504040204" pitchFamily="34" charset="0"/>
                <a:cs typeface="Verdana" panose="020B0604030504040204" pitchFamily="34" charset="0"/>
              </a:rPr>
              <a:t>en especial, efectuar las consultas a las minorías étnicas…</a:t>
            </a:r>
            <a:r>
              <a:rPr lang="es-ES" sz="1600">
                <a:solidFill>
                  <a:schemeClr val="tx1"/>
                </a:solidFill>
                <a:latin typeface="Verdana" panose="020B0604030504040204" pitchFamily="34" charset="0"/>
                <a:ea typeface="Verdana" panose="020B0604030504040204" pitchFamily="34" charset="0"/>
                <a:cs typeface="Verdana" panose="020B0604030504040204" pitchFamily="34" charset="0"/>
              </a:rPr>
              <a:t>
No se completó adecuadamente</a:t>
            </a:r>
            <a:endParaRPr lang="es-419" sz="16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9" name="Rectángulo 28">
            <a:extLst>
              <a:ext uri="{FF2B5EF4-FFF2-40B4-BE49-F238E27FC236}">
                <a16:creationId xmlns:a16="http://schemas.microsoft.com/office/drawing/2014/main" id="{FB5527CB-1028-2399-256E-902653E7A7F0}"/>
              </a:ext>
            </a:extLst>
          </p:cNvPr>
          <p:cNvSpPr/>
          <p:nvPr/>
        </p:nvSpPr>
        <p:spPr>
          <a:xfrm>
            <a:off x="3162300" y="4881706"/>
            <a:ext cx="8051800" cy="135652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lvl="0" indent="-285750" algn="just">
              <a:buFont typeface="Wingdings" pitchFamily="2" charset="2"/>
              <a:buChar char="§"/>
            </a:pPr>
            <a:r>
              <a:rPr lang="es-CO" sz="1500" b="1">
                <a:solidFill>
                  <a:schemeClr val="tx1"/>
                </a:solidFill>
                <a:latin typeface="Verdana" panose="020B0604030504040204" pitchFamily="34" charset="0"/>
                <a:ea typeface="Verdana" panose="020B0604030504040204" pitchFamily="34" charset="0"/>
                <a:cs typeface="Verdana" panose="020B0604030504040204" pitchFamily="34" charset="0"/>
              </a:rPr>
              <a:t>Incumplimiento grave del contrato</a:t>
            </a:r>
            <a:endParaRPr lang="es-419" sz="150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85750" lvl="0" indent="-285750" algn="just">
              <a:buFont typeface="Wingdings" pitchFamily="2" charset="2"/>
              <a:buChar char="§"/>
            </a:pPr>
            <a:r>
              <a:rPr lang="es-ES" sz="1500">
                <a:solidFill>
                  <a:schemeClr val="tx1"/>
                </a:solidFill>
                <a:latin typeface="Verdana" panose="020B0604030504040204" pitchFamily="34" charset="0"/>
                <a:ea typeface="Verdana" panose="020B0604030504040204" pitchFamily="34" charset="0"/>
                <a:cs typeface="Verdana" panose="020B0604030504040204" pitchFamily="34" charset="0"/>
              </a:rPr>
              <a:t>Incumplimiento por mala gestión de consulta previa = </a:t>
            </a:r>
            <a:r>
              <a:rPr lang="es-CO" sz="1500">
                <a:solidFill>
                  <a:schemeClr val="tx1"/>
                </a:solidFill>
                <a:latin typeface="Verdana" panose="020B0604030504040204" pitchFamily="34" charset="0"/>
                <a:ea typeface="Verdana" panose="020B0604030504040204" pitchFamily="34" charset="0"/>
                <a:cs typeface="Verdana" panose="020B0604030504040204" pitchFamily="34" charset="0"/>
              </a:rPr>
              <a:t>Bloqueo del proyecto.</a:t>
            </a:r>
          </a:p>
          <a:p>
            <a:pPr marL="285750" lvl="0" indent="-285750" algn="just">
              <a:buFont typeface="Wingdings" pitchFamily="2" charset="2"/>
              <a:buChar char="§"/>
            </a:pPr>
            <a:endParaRPr lang="es-419" sz="150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85750" lvl="0" indent="-285750" algn="just">
              <a:buFont typeface="Wingdings" pitchFamily="2" charset="2"/>
              <a:buChar char="§"/>
            </a:pPr>
            <a:r>
              <a:rPr lang="es-CO" sz="1500" b="1" u="sng">
                <a:solidFill>
                  <a:schemeClr val="tx1"/>
                </a:solidFill>
                <a:latin typeface="Verdana" panose="020B0604030504040204" pitchFamily="34" charset="0"/>
                <a:ea typeface="Verdana" panose="020B0604030504040204" pitchFamily="34" charset="0"/>
                <a:cs typeface="Verdana" panose="020B0604030504040204" pitchFamily="34" charset="0"/>
              </a:rPr>
              <a:t>MITIGACIÓN: </a:t>
            </a:r>
            <a:r>
              <a:rPr lang="es-ES" sz="1500" b="1" u="sng">
                <a:solidFill>
                  <a:schemeClr val="tx1"/>
                </a:solidFill>
                <a:latin typeface="Verdana" panose="020B0604030504040204" pitchFamily="34" charset="0"/>
                <a:ea typeface="Verdana" panose="020B0604030504040204" pitchFamily="34" charset="0"/>
                <a:cs typeface="Verdana" panose="020B0604030504040204" pitchFamily="34" charset="0"/>
              </a:rPr>
              <a:t>Reiniciar consulta inmediatamente, Protocolizar incluso sin acuerdo, Documentar buena fe</a:t>
            </a:r>
            <a:r>
              <a:rPr lang="es-CO" sz="1500" b="1">
                <a:solidFill>
                  <a:schemeClr val="tx1"/>
                </a:solidFill>
                <a:latin typeface="Verdana" panose="020B0604030504040204" pitchFamily="34" charset="0"/>
                <a:ea typeface="Verdana" panose="020B0604030504040204" pitchFamily="34" charset="0"/>
                <a:cs typeface="Verdana" panose="020B0604030504040204" pitchFamily="34" charset="0"/>
              </a:rPr>
              <a:t>.</a:t>
            </a:r>
            <a:endParaRPr lang="es-419" sz="1500"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93966219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60038B42-53B7-6A40-B35D-042E5FECAD16}"/>
            </a:ext>
          </a:extLst>
        </p:cNvPr>
        <p:cNvGrpSpPr/>
        <p:nvPr/>
      </p:nvGrpSpPr>
      <p:grpSpPr>
        <a:xfrm>
          <a:off x="0" y="0"/>
          <a:ext cx="0" cy="0"/>
          <a:chOff x="0" y="0"/>
          <a:chExt cx="0" cy="0"/>
        </a:xfrm>
      </p:grpSpPr>
      <p:sp>
        <p:nvSpPr>
          <p:cNvPr id="4" name="Google Shape;188;g2dcfc04388e_0_133">
            <a:extLst>
              <a:ext uri="{FF2B5EF4-FFF2-40B4-BE49-F238E27FC236}">
                <a16:creationId xmlns:a16="http://schemas.microsoft.com/office/drawing/2014/main" id="{CEE8F7DE-D21A-1D5D-9714-26A0849BA246}"/>
              </a:ext>
            </a:extLst>
          </p:cNvPr>
          <p:cNvSpPr txBox="1"/>
          <p:nvPr/>
        </p:nvSpPr>
        <p:spPr>
          <a:xfrm>
            <a:off x="1109338" y="438422"/>
            <a:ext cx="8993393" cy="430861"/>
          </a:xfrm>
          <a:prstGeom prst="rect">
            <a:avLst/>
          </a:prstGeom>
          <a:noFill/>
          <a:ln>
            <a:noFill/>
          </a:ln>
        </p:spPr>
        <p:txBody>
          <a:bodyPr spcFirstLastPara="1" wrap="square" lIns="60950" tIns="30467" rIns="60950" bIns="30467" anchor="t">
            <a:spAutoFit/>
          </a:bodyPr>
          <a:lstStyle/>
          <a:p>
            <a:pPr>
              <a:defRPr/>
            </a:pPr>
            <a:r>
              <a:rPr lang="es-ES" sz="2400" b="1">
                <a:latin typeface="Verdana" panose="020B0604030504040204" pitchFamily="34" charset="0"/>
                <a:ea typeface="Verdana" panose="020B0604030504040204" pitchFamily="34" charset="0"/>
                <a:cs typeface="Verdana" panose="020B0604030504040204" pitchFamily="34" charset="0"/>
              </a:rPr>
              <a:t>AREAS DE SERVICIO EXCLUSIVO - ASE</a:t>
            </a:r>
          </a:p>
        </p:txBody>
      </p:sp>
      <p:sp>
        <p:nvSpPr>
          <p:cNvPr id="12" name="Esquina doblada 11">
            <a:extLst>
              <a:ext uri="{FF2B5EF4-FFF2-40B4-BE49-F238E27FC236}">
                <a16:creationId xmlns:a16="http://schemas.microsoft.com/office/drawing/2014/main" id="{172D9742-9789-C9B0-DD92-460052B83DA5}"/>
              </a:ext>
            </a:extLst>
          </p:cNvPr>
          <p:cNvSpPr/>
          <p:nvPr/>
        </p:nvSpPr>
        <p:spPr>
          <a:xfrm>
            <a:off x="493957" y="1992844"/>
            <a:ext cx="1665043" cy="932996"/>
          </a:xfrm>
          <a:prstGeom prst="foldedCorner">
            <a:avLst>
              <a:gd name="adj" fmla="val 0"/>
            </a:avLst>
          </a:prstGeom>
          <a:solidFill>
            <a:schemeClr val="accent2">
              <a:lumMod val="75000"/>
            </a:schemeClr>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6000"/>
              </a:lnSpc>
              <a:spcAft>
                <a:spcPts val="800"/>
              </a:spcAft>
              <a:buNone/>
            </a:pPr>
            <a:r>
              <a:rPr lang="es-CO" b="1">
                <a:solidFill>
                  <a:schemeClr val="bg1"/>
                </a:solidFill>
                <a:latin typeface="Verdana" panose="020B0604030504040204" pitchFamily="34" charset="0"/>
                <a:ea typeface="Verdana" panose="020B0604030504040204" pitchFamily="34" charset="0"/>
                <a:cs typeface="Verdana" panose="020B0604030504040204" pitchFamily="34" charset="0"/>
              </a:rPr>
              <a:t>CONTRATO DE CONCESIÓN CON EXCLUSIVIDAD 052-2010</a:t>
            </a:r>
          </a:p>
        </p:txBody>
      </p:sp>
      <p:sp>
        <p:nvSpPr>
          <p:cNvPr id="9" name="CuadroTexto 8">
            <a:extLst>
              <a:ext uri="{FF2B5EF4-FFF2-40B4-BE49-F238E27FC236}">
                <a16:creationId xmlns:a16="http://schemas.microsoft.com/office/drawing/2014/main" id="{4BED5E95-7B82-2C49-10D9-AF9D86BAEEAD}"/>
              </a:ext>
            </a:extLst>
          </p:cNvPr>
          <p:cNvSpPr txBox="1"/>
          <p:nvPr/>
        </p:nvSpPr>
        <p:spPr>
          <a:xfrm>
            <a:off x="2177864" y="1721304"/>
            <a:ext cx="9531534" cy="1692771"/>
          </a:xfrm>
          <a:prstGeom prst="rect">
            <a:avLst/>
          </a:prstGeom>
          <a:solidFill>
            <a:schemeClr val="bg1">
              <a:lumMod val="95000"/>
            </a:schemeClr>
          </a:solidFill>
          <a:ln>
            <a:noFill/>
          </a:ln>
        </p:spPr>
        <p:txBody>
          <a:bodyPr wrap="square">
            <a:spAutoFit/>
          </a:bodyPr>
          <a:lstStyle/>
          <a:p>
            <a:pPr marL="171450" indent="-171450">
              <a:buFont typeface="Wingdings" pitchFamily="2" charset="2"/>
              <a:buChar char="ü"/>
            </a:pPr>
            <a:r>
              <a:rPr lang="es-419" sz="1300" b="1">
                <a:latin typeface="Verdana" panose="020B0604030504040204" pitchFamily="34" charset="0"/>
                <a:ea typeface="Verdana" panose="020B0604030504040204" pitchFamily="34" charset="0"/>
                <a:cs typeface="Verdana" panose="020B0604030504040204" pitchFamily="34" charset="0"/>
              </a:rPr>
              <a:t>PLAZO</a:t>
            </a:r>
            <a:r>
              <a:rPr lang="es-419" sz="1300">
                <a:latin typeface="Verdana" panose="020B0604030504040204" pitchFamily="34" charset="0"/>
                <a:ea typeface="Verdana" panose="020B0604030504040204" pitchFamily="34" charset="0"/>
                <a:cs typeface="Verdana" panose="020B0604030504040204" pitchFamily="34" charset="0"/>
              </a:rPr>
              <a:t> : 20 AÑOS                                                                       </a:t>
            </a:r>
            <a:r>
              <a:rPr lang="es-419" sz="1300" b="1">
                <a:latin typeface="Verdana" panose="020B0604030504040204" pitchFamily="34" charset="0"/>
                <a:ea typeface="Verdana" panose="020B0604030504040204" pitchFamily="34" charset="0"/>
                <a:cs typeface="Verdana" panose="020B0604030504040204" pitchFamily="34" charset="0"/>
              </a:rPr>
              <a:t>VALOR ESTIMADO</a:t>
            </a:r>
            <a:r>
              <a:rPr lang="es-419" sz="1300">
                <a:latin typeface="Verdana" panose="020B0604030504040204" pitchFamily="34" charset="0"/>
                <a:ea typeface="Verdana" panose="020B0604030504040204" pitchFamily="34" charset="0"/>
                <a:cs typeface="Verdana" panose="020B0604030504040204" pitchFamily="34" charset="0"/>
              </a:rPr>
              <a:t>: $120.000.000.000 </a:t>
            </a:r>
          </a:p>
          <a:p>
            <a:pPr marL="171450" indent="-171450">
              <a:buFont typeface="Wingdings" pitchFamily="2" charset="2"/>
              <a:buChar char="ü"/>
            </a:pPr>
            <a:r>
              <a:rPr lang="es-419" sz="1300" b="1">
                <a:latin typeface="Verdana" panose="020B0604030504040204" pitchFamily="34" charset="0"/>
                <a:ea typeface="Verdana" panose="020B0604030504040204" pitchFamily="34" charset="0"/>
                <a:cs typeface="Verdana" panose="020B0604030504040204" pitchFamily="34" charset="0"/>
              </a:rPr>
              <a:t>SUPERVISOR</a:t>
            </a:r>
            <a:r>
              <a:rPr lang="es-419" sz="1300">
                <a:latin typeface="Verdana" panose="020B0604030504040204" pitchFamily="34" charset="0"/>
                <a:ea typeface="Verdana" panose="020B0604030504040204" pitchFamily="34" charset="0"/>
                <a:cs typeface="Verdana" panose="020B0604030504040204" pitchFamily="34" charset="0"/>
              </a:rPr>
              <a:t>: DIRECTOR DE ENERGÍA ELÉCTRICA</a:t>
            </a:r>
            <a:endParaRPr lang="es-ES" sz="1300" b="1">
              <a:latin typeface="Verdana" panose="020B0604030504040204" pitchFamily="34" charset="0"/>
              <a:ea typeface="Verdana" panose="020B0604030504040204" pitchFamily="34" charset="0"/>
              <a:cs typeface="Verdana" panose="020B0604030504040204" pitchFamily="34" charset="0"/>
            </a:endParaRPr>
          </a:p>
          <a:p>
            <a:pPr marL="171450" indent="-171450" algn="just">
              <a:buFont typeface="Wingdings" pitchFamily="2" charset="2"/>
              <a:buChar char="ü"/>
            </a:pPr>
            <a:r>
              <a:rPr lang="es-ES" sz="1300" b="1">
                <a:latin typeface="Verdana" panose="020B0604030504040204" pitchFamily="34" charset="0"/>
                <a:ea typeface="Verdana" panose="020B0604030504040204" pitchFamily="34" charset="0"/>
                <a:cs typeface="Verdana" panose="020B0604030504040204" pitchFamily="34" charset="0"/>
              </a:rPr>
              <a:t>OBJETO:</a:t>
            </a:r>
            <a:r>
              <a:rPr lang="es-ES" sz="1300" b="0">
                <a:latin typeface="Verdana" panose="020B0604030504040204" pitchFamily="34" charset="0"/>
                <a:ea typeface="Verdana" panose="020B0604030504040204" pitchFamily="34" charset="0"/>
                <a:cs typeface="Verdana" panose="020B0604030504040204" pitchFamily="34" charset="0"/>
              </a:rPr>
              <a:t> </a:t>
            </a:r>
            <a:r>
              <a:rPr lang="es-ES" sz="1300">
                <a:latin typeface="Verdana" panose="020B0604030504040204" pitchFamily="34" charset="0"/>
                <a:ea typeface="Verdana" panose="020B0604030504040204" pitchFamily="34" charset="0"/>
                <a:cs typeface="Verdana" panose="020B0604030504040204" pitchFamily="34" charset="0"/>
              </a:rPr>
              <a:t>Otorgar al concesionario, por su cuenta y riesgo, la prestación con exclusividad de las actividades concesionadas en el área conforme con el alcance establecido en la cláusula 3 y a cambio de la remuneración prevista en el presente contrato” suscrito con energía para el Amazonas S.A. E.S.P.”</a:t>
            </a:r>
            <a:endParaRPr lang="es-ES" sz="1300" b="0">
              <a:latin typeface="Verdana" panose="020B0604030504040204" pitchFamily="34" charset="0"/>
              <a:ea typeface="Verdana" panose="020B0604030504040204" pitchFamily="34" charset="0"/>
              <a:cs typeface="Verdana" panose="020B0604030504040204" pitchFamily="34" charset="0"/>
            </a:endParaRPr>
          </a:p>
          <a:p>
            <a:pPr marL="171450" indent="-171450" algn="just">
              <a:buFont typeface="Wingdings" pitchFamily="2" charset="2"/>
              <a:buChar char="ü"/>
            </a:pPr>
            <a:r>
              <a:rPr lang="es-CO" sz="1300" b="1">
                <a:latin typeface="Verdana" panose="020B0604030504040204" pitchFamily="34" charset="0"/>
                <a:ea typeface="Verdana" panose="020B0604030504040204" pitchFamily="34" charset="0"/>
                <a:cs typeface="Verdana" panose="020B0604030504040204" pitchFamily="34" charset="0"/>
              </a:rPr>
              <a:t>ACTIVIDADES EN TRAMITE M</a:t>
            </a:r>
            <a:r>
              <a:rPr lang="es-419" sz="1300" b="1">
                <a:latin typeface="Verdana" panose="020B0604030504040204" pitchFamily="34" charset="0"/>
                <a:ea typeface="Verdana" panose="020B0604030504040204" pitchFamily="34" charset="0"/>
                <a:cs typeface="Verdana" panose="020B0604030504040204" pitchFamily="34" charset="0"/>
              </a:rPr>
              <a:t>odificación 10 </a:t>
            </a:r>
            <a:r>
              <a:rPr lang="es-CO" sz="1300">
                <a:latin typeface="Verdana" panose="020B0604030504040204" pitchFamily="34" charset="0"/>
                <a:ea typeface="Verdana" panose="020B0604030504040204" pitchFamily="34" charset="0"/>
                <a:cs typeface="Verdana" panose="020B0604030504040204" pitchFamily="34" charset="0"/>
              </a:rPr>
              <a:t>“Alcance de la Concesión. </a:t>
            </a:r>
            <a:r>
              <a:rPr lang="es-ES" sz="1300">
                <a:latin typeface="Verdana" panose="020B0604030504040204" pitchFamily="34" charset="0"/>
                <a:ea typeface="Verdana" panose="020B0604030504040204" pitchFamily="34" charset="0"/>
                <a:cs typeface="Verdana" panose="020B0604030504040204" pitchFamily="34" charset="0"/>
              </a:rPr>
              <a:t>El Concesionario tendrá a su cargo la construcción, instalación, puesta en marcha y entrega de </a:t>
            </a:r>
            <a:r>
              <a:rPr lang="es-ES" sz="1300" b="1">
                <a:latin typeface="Verdana" panose="020B0604030504040204" pitchFamily="34" charset="0"/>
                <a:ea typeface="Verdana" panose="020B0604030504040204" pitchFamily="34" charset="0"/>
                <a:cs typeface="Verdana" panose="020B0604030504040204" pitchFamily="34" charset="0"/>
              </a:rPr>
              <a:t>13 proyectos de generación de energía </a:t>
            </a:r>
            <a:r>
              <a:rPr lang="es-ES" sz="1300">
                <a:latin typeface="Verdana" panose="020B0604030504040204" pitchFamily="34" charset="0"/>
                <a:ea typeface="Verdana" panose="020B0604030504040204" pitchFamily="34" charset="0"/>
                <a:cs typeface="Verdana" panose="020B0604030504040204" pitchFamily="34" charset="0"/>
              </a:rPr>
              <a:t>mediante sistemas solares fotovoltaicos y </a:t>
            </a:r>
            <a:r>
              <a:rPr lang="es-CO" sz="1300">
                <a:latin typeface="Verdana" panose="020B0604030504040204" pitchFamily="34" charset="0"/>
                <a:ea typeface="Verdana" panose="020B0604030504040204" pitchFamily="34" charset="0"/>
                <a:cs typeface="Verdana" panose="020B0604030504040204" pitchFamily="34" charset="0"/>
              </a:rPr>
              <a:t>ampliación de cobertura.</a:t>
            </a:r>
            <a:r>
              <a:rPr lang="es-ES" sz="1300">
                <a:latin typeface="Verdana" panose="020B0604030504040204" pitchFamily="34" charset="0"/>
                <a:ea typeface="Verdana" panose="020B0604030504040204" pitchFamily="34" charset="0"/>
                <a:cs typeface="Verdana" panose="020B0604030504040204" pitchFamily="34" charset="0"/>
              </a:rPr>
              <a:t> </a:t>
            </a:r>
            <a:r>
              <a:rPr lang="es-ES" sz="1300" b="1">
                <a:latin typeface="Verdana" panose="020B0604030504040204" pitchFamily="34" charset="0"/>
                <a:ea typeface="Verdana" panose="020B0604030504040204" pitchFamily="34" charset="0"/>
                <a:cs typeface="Verdana" panose="020B0604030504040204" pitchFamily="34" charset="0"/>
              </a:rPr>
              <a:t>ADICIÓN</a:t>
            </a:r>
            <a:r>
              <a:rPr lang="es-ES" sz="1300">
                <a:latin typeface="Verdana" panose="020B0604030504040204" pitchFamily="34" charset="0"/>
                <a:ea typeface="Verdana" panose="020B0604030504040204" pitchFamily="34" charset="0"/>
                <a:cs typeface="Verdana" panose="020B0604030504040204" pitchFamily="34" charset="0"/>
              </a:rPr>
              <a:t> ($</a:t>
            </a:r>
            <a:r>
              <a:rPr lang="es-CO" sz="1300">
                <a:latin typeface="Verdana" panose="020B0604030504040204" pitchFamily="34" charset="0"/>
                <a:ea typeface="Verdana" panose="020B0604030504040204" pitchFamily="34" charset="0"/>
                <a:cs typeface="Verdana" panose="020B0604030504040204" pitchFamily="34" charset="0"/>
              </a:rPr>
              <a:t>53.908.378.733) </a:t>
            </a:r>
            <a:endParaRPr lang="es-419" sz="1300">
              <a:latin typeface="Verdana" panose="020B0604030504040204" pitchFamily="34" charset="0"/>
              <a:ea typeface="Verdana" panose="020B0604030504040204" pitchFamily="34" charset="0"/>
              <a:cs typeface="Verdana" panose="020B0604030504040204" pitchFamily="34" charset="0"/>
            </a:endParaRPr>
          </a:p>
        </p:txBody>
      </p:sp>
      <p:sp>
        <p:nvSpPr>
          <p:cNvPr id="22" name="CuadroTexto 21">
            <a:extLst>
              <a:ext uri="{FF2B5EF4-FFF2-40B4-BE49-F238E27FC236}">
                <a16:creationId xmlns:a16="http://schemas.microsoft.com/office/drawing/2014/main" id="{AC5BE57B-0BDD-FEA3-0723-F541B7C2E42E}"/>
              </a:ext>
            </a:extLst>
          </p:cNvPr>
          <p:cNvSpPr txBox="1"/>
          <p:nvPr/>
        </p:nvSpPr>
        <p:spPr>
          <a:xfrm>
            <a:off x="1109338" y="1075121"/>
            <a:ext cx="7018580" cy="400110"/>
          </a:xfrm>
          <a:prstGeom prst="rect">
            <a:avLst/>
          </a:prstGeom>
          <a:noFill/>
        </p:spPr>
        <p:txBody>
          <a:bodyPr wrap="square">
            <a:spAutoFit/>
          </a:bodyPr>
          <a:lstStyle/>
          <a:p>
            <a:pPr>
              <a:defRPr/>
            </a:pPr>
            <a:r>
              <a:rPr lang="es-ES" sz="2000" b="1" u="sng">
                <a:latin typeface="Work Sans" pitchFamily="2" charset="0"/>
                <a:cs typeface="Calibri Light"/>
              </a:rPr>
              <a:t>2. AMAZONAS</a:t>
            </a:r>
            <a:endParaRPr lang="es-ES" sz="1600" b="1" u="sng">
              <a:latin typeface="Work Sans" pitchFamily="2" charset="0"/>
              <a:cs typeface="Calibri Light"/>
            </a:endParaRPr>
          </a:p>
        </p:txBody>
      </p:sp>
      <p:sp>
        <p:nvSpPr>
          <p:cNvPr id="11" name="Rectángulo 10">
            <a:extLst>
              <a:ext uri="{FF2B5EF4-FFF2-40B4-BE49-F238E27FC236}">
                <a16:creationId xmlns:a16="http://schemas.microsoft.com/office/drawing/2014/main" id="{2CF544B4-1B69-2CF4-43ED-8F97F0C72D60}"/>
              </a:ext>
            </a:extLst>
          </p:cNvPr>
          <p:cNvSpPr/>
          <p:nvPr/>
        </p:nvSpPr>
        <p:spPr>
          <a:xfrm>
            <a:off x="471243" y="3599282"/>
            <a:ext cx="11226798" cy="38522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b="1">
                <a:latin typeface="Verdana" panose="020B0604030504040204" pitchFamily="34" charset="0"/>
                <a:ea typeface="Verdana" panose="020B0604030504040204" pitchFamily="34" charset="0"/>
                <a:cs typeface="Verdana" panose="020B0604030504040204" pitchFamily="34" charset="0"/>
              </a:rPr>
              <a:t>ACTIVIDADES  A DESARROLLAR EN EL 2026</a:t>
            </a:r>
          </a:p>
        </p:txBody>
      </p:sp>
      <p:sp>
        <p:nvSpPr>
          <p:cNvPr id="15" name="Rectángulo redondeado 14">
            <a:extLst>
              <a:ext uri="{FF2B5EF4-FFF2-40B4-BE49-F238E27FC236}">
                <a16:creationId xmlns:a16="http://schemas.microsoft.com/office/drawing/2014/main" id="{75073DE5-2857-09ED-4CBC-C92EAAE076AC}"/>
              </a:ext>
            </a:extLst>
          </p:cNvPr>
          <p:cNvSpPr/>
          <p:nvPr/>
        </p:nvSpPr>
        <p:spPr>
          <a:xfrm>
            <a:off x="471243" y="4398392"/>
            <a:ext cx="1676400" cy="308694"/>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CONTRACTUAL</a:t>
            </a:r>
          </a:p>
        </p:txBody>
      </p:sp>
      <p:sp>
        <p:nvSpPr>
          <p:cNvPr id="17" name="Rectángulo redondeado 16">
            <a:extLst>
              <a:ext uri="{FF2B5EF4-FFF2-40B4-BE49-F238E27FC236}">
                <a16:creationId xmlns:a16="http://schemas.microsoft.com/office/drawing/2014/main" id="{15879E7B-2186-CA9F-1899-8E82182DCE9A}"/>
              </a:ext>
            </a:extLst>
          </p:cNvPr>
          <p:cNvSpPr/>
          <p:nvPr/>
        </p:nvSpPr>
        <p:spPr>
          <a:xfrm>
            <a:off x="471243" y="5466268"/>
            <a:ext cx="1676400" cy="308694"/>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SEGUIMIENTO</a:t>
            </a:r>
          </a:p>
        </p:txBody>
      </p:sp>
      <p:sp>
        <p:nvSpPr>
          <p:cNvPr id="20" name="Rectángulo 19">
            <a:extLst>
              <a:ext uri="{FF2B5EF4-FFF2-40B4-BE49-F238E27FC236}">
                <a16:creationId xmlns:a16="http://schemas.microsoft.com/office/drawing/2014/main" id="{9DCC9150-A80D-9AA0-0F5E-6C0C1CA7D424}"/>
              </a:ext>
            </a:extLst>
          </p:cNvPr>
          <p:cNvSpPr/>
          <p:nvPr/>
        </p:nvSpPr>
        <p:spPr>
          <a:xfrm>
            <a:off x="2159000" y="4165994"/>
            <a:ext cx="9527682" cy="773491"/>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lvl="0" indent="-285750" algn="just">
              <a:buFont typeface="Wingdings" pitchFamily="2" charset="2"/>
              <a:buChar char="Ø"/>
            </a:pP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Prórroga del contrato de interventoría con CEA e inclusión de seguimiento a la implementación de la CREG 038, e interventoría de la construcción de parques FNCER.</a:t>
            </a:r>
            <a:endParaRPr lang="es-419" sz="140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85750" lvl="0" indent="-285750" algn="just">
              <a:buFont typeface="Wingdings" pitchFamily="2" charset="2"/>
              <a:buChar char="Ø"/>
            </a:pP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Otrosí contrato de concesión – parámetros de prestación del servicio con FNCER</a:t>
            </a:r>
            <a:endParaRPr lang="es-419" sz="14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7" name="Rectángulo 26">
            <a:extLst>
              <a:ext uri="{FF2B5EF4-FFF2-40B4-BE49-F238E27FC236}">
                <a16:creationId xmlns:a16="http://schemas.microsoft.com/office/drawing/2014/main" id="{2397ED19-37E8-054A-6EA4-AFFB1F5CE836}"/>
              </a:ext>
            </a:extLst>
          </p:cNvPr>
          <p:cNvSpPr/>
          <p:nvPr/>
        </p:nvSpPr>
        <p:spPr>
          <a:xfrm>
            <a:off x="2189224" y="5051004"/>
            <a:ext cx="9520174" cy="1139223"/>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lvl="0" indent="-285750" algn="just">
              <a:buFont typeface="Wingdings" pitchFamily="2" charset="2"/>
              <a:buChar char="Ø"/>
            </a:pP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IMPLEMENTACIÓN</a:t>
            </a: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 de la CREG 038</a:t>
            </a:r>
            <a:endParaRPr lang="es-419" sz="140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85750" lvl="0" indent="-285750" algn="just">
              <a:buFont typeface="Wingdings" pitchFamily="2" charset="2"/>
              <a:buChar char="Ø"/>
            </a:pP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CONSTRUCCIÓN</a:t>
            </a: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 del muelle Victoria Regia – Afecta la red de trasiego de combustible</a:t>
            </a:r>
            <a:endParaRPr lang="es-419" sz="1400">
              <a:solidFill>
                <a:schemeClr val="tx1"/>
              </a:solidFill>
              <a:latin typeface="Verdana" panose="020B0604030504040204" pitchFamily="34" charset="0"/>
              <a:ea typeface="Verdana" panose="020B0604030504040204" pitchFamily="34" charset="0"/>
              <a:cs typeface="Verdana" panose="020B0604030504040204" pitchFamily="34" charset="0"/>
            </a:endParaRPr>
          </a:p>
          <a:p>
            <a:pPr marL="285750" lvl="0" indent="-285750" algn="just">
              <a:buFont typeface="Wingdings" pitchFamily="2" charset="2"/>
              <a:buChar char="Ø"/>
            </a:pP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PBOT</a:t>
            </a: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 definitivo de Leticia – Involucra traslado de la planta de generación de Leticia</a:t>
            </a:r>
          </a:p>
          <a:p>
            <a:pPr marL="285750" lvl="0" indent="-285750" algn="just">
              <a:buFont typeface="Wingdings" pitchFamily="2" charset="2"/>
              <a:buChar char="Ø"/>
            </a:pP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CONSTRUCCIÓN </a:t>
            </a: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13 proyectos y ampliación de cobertura (Otrosí 10)</a:t>
            </a:r>
          </a:p>
        </p:txBody>
      </p:sp>
    </p:spTree>
    <p:extLst>
      <p:ext uri="{BB962C8B-B14F-4D97-AF65-F5344CB8AC3E}">
        <p14:creationId xmlns:p14="http://schemas.microsoft.com/office/powerpoint/2010/main" val="399421309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A0F51191-EC72-F17D-9347-22CB753D589B}"/>
            </a:ext>
          </a:extLst>
        </p:cNvPr>
        <p:cNvGrpSpPr/>
        <p:nvPr/>
      </p:nvGrpSpPr>
      <p:grpSpPr>
        <a:xfrm>
          <a:off x="0" y="0"/>
          <a:ext cx="0" cy="0"/>
          <a:chOff x="0" y="0"/>
          <a:chExt cx="0" cy="0"/>
        </a:xfrm>
      </p:grpSpPr>
      <p:sp>
        <p:nvSpPr>
          <p:cNvPr id="12" name="Esquina doblada 11">
            <a:extLst>
              <a:ext uri="{FF2B5EF4-FFF2-40B4-BE49-F238E27FC236}">
                <a16:creationId xmlns:a16="http://schemas.microsoft.com/office/drawing/2014/main" id="{9AFFF559-B75E-23F7-DA03-136F6E57B205}"/>
              </a:ext>
            </a:extLst>
          </p:cNvPr>
          <p:cNvSpPr/>
          <p:nvPr/>
        </p:nvSpPr>
        <p:spPr>
          <a:xfrm>
            <a:off x="501464" y="1337283"/>
            <a:ext cx="1975036" cy="559008"/>
          </a:xfrm>
          <a:prstGeom prst="foldedCorner">
            <a:avLst>
              <a:gd name="adj" fmla="val 0"/>
            </a:avLst>
          </a:prstGeom>
          <a:solidFill>
            <a:schemeClr val="accent2">
              <a:lumMod val="75000"/>
            </a:schemeClr>
          </a:solidFill>
          <a:ln>
            <a:solidFill>
              <a:schemeClr val="tx1"/>
            </a:solid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6000"/>
              </a:lnSpc>
              <a:spcAft>
                <a:spcPts val="800"/>
              </a:spcAft>
            </a:pPr>
            <a:r>
              <a:rPr lang="es-CO" sz="1600" b="1">
                <a:latin typeface="Verdana" panose="020B0604030504040204" pitchFamily="34" charset="0"/>
                <a:ea typeface="Verdana" panose="020B0604030504040204" pitchFamily="34" charset="0"/>
                <a:cs typeface="Verdana" panose="020B0604030504040204" pitchFamily="34" charset="0"/>
              </a:rPr>
              <a:t>SITUACIÓN JURÍDICA  </a:t>
            </a:r>
            <a:endParaRPr lang="es-419" sz="1600">
              <a:latin typeface="Verdana" panose="020B0604030504040204" pitchFamily="34" charset="0"/>
              <a:ea typeface="Verdana" panose="020B0604030504040204" pitchFamily="34" charset="0"/>
              <a:cs typeface="Verdana" panose="020B0604030504040204" pitchFamily="34" charset="0"/>
            </a:endParaRPr>
          </a:p>
        </p:txBody>
      </p:sp>
      <p:sp>
        <p:nvSpPr>
          <p:cNvPr id="9" name="CuadroTexto 8">
            <a:extLst>
              <a:ext uri="{FF2B5EF4-FFF2-40B4-BE49-F238E27FC236}">
                <a16:creationId xmlns:a16="http://schemas.microsoft.com/office/drawing/2014/main" id="{9B8D3BC9-FDE6-A721-4615-04E8084B3E2D}"/>
              </a:ext>
            </a:extLst>
          </p:cNvPr>
          <p:cNvSpPr txBox="1"/>
          <p:nvPr/>
        </p:nvSpPr>
        <p:spPr>
          <a:xfrm>
            <a:off x="2476500" y="1163762"/>
            <a:ext cx="9199612" cy="1077218"/>
          </a:xfrm>
          <a:prstGeom prst="rect">
            <a:avLst/>
          </a:prstGeom>
          <a:solidFill>
            <a:schemeClr val="bg1">
              <a:lumMod val="95000"/>
            </a:schemeClr>
          </a:solidFill>
          <a:ln>
            <a:noFill/>
          </a:ln>
        </p:spPr>
        <p:txBody>
          <a:bodyPr wrap="square">
            <a:spAutoFit/>
          </a:bodyPr>
          <a:lstStyle/>
          <a:p>
            <a:pPr algn="just"/>
            <a:r>
              <a:rPr lang="es-CO" sz="1600">
                <a:latin typeface="Verdana" panose="020B0604030504040204" pitchFamily="34" charset="0"/>
                <a:ea typeface="Verdana" panose="020B0604030504040204" pitchFamily="34" charset="0"/>
                <a:cs typeface="Verdana" panose="020B0604030504040204" pitchFamily="34" charset="0"/>
              </a:rPr>
              <a:t>Mediante la revisión del contrato 052 de 2010, cuyo plazo concluye el 29 de julio de 2030, suscrito entre este ministerio y  </a:t>
            </a:r>
            <a:r>
              <a:rPr lang="es-CO" sz="1600" b="1">
                <a:latin typeface="Verdana" panose="020B0604030504040204" pitchFamily="34" charset="0"/>
                <a:ea typeface="Verdana" panose="020B0604030504040204" pitchFamily="34" charset="0"/>
                <a:cs typeface="Verdana" panose="020B0604030504040204" pitchFamily="34" charset="0"/>
              </a:rPr>
              <a:t>ENERGIA PARA EL AMAZONAS S.A. E.S.P- ENAM S.A. E.S.P</a:t>
            </a:r>
            <a:r>
              <a:rPr lang="es-ES" sz="1600" b="1">
                <a:latin typeface="Verdana" panose="020B0604030504040204" pitchFamily="34" charset="0"/>
                <a:ea typeface="Verdana" panose="020B0604030504040204" pitchFamily="34" charset="0"/>
                <a:cs typeface="Verdana" panose="020B0604030504040204" pitchFamily="34" charset="0"/>
              </a:rPr>
              <a:t>,  </a:t>
            </a:r>
            <a:r>
              <a:rPr lang="es-ES" sz="1600">
                <a:latin typeface="Verdana" panose="020B0604030504040204" pitchFamily="34" charset="0"/>
                <a:ea typeface="Verdana" panose="020B0604030504040204" pitchFamily="34" charset="0"/>
                <a:cs typeface="Verdana" panose="020B0604030504040204" pitchFamily="34" charset="0"/>
              </a:rPr>
              <a:t>en el cual se han realizado diez (10) modificaciones a lo largo del contrato.</a:t>
            </a:r>
            <a:endParaRPr lang="es-419" sz="1600">
              <a:latin typeface="Verdana" panose="020B0604030504040204" pitchFamily="34" charset="0"/>
              <a:ea typeface="Verdana" panose="020B0604030504040204" pitchFamily="34" charset="0"/>
              <a:cs typeface="Verdana" panose="020B0604030504040204" pitchFamily="34" charset="0"/>
            </a:endParaRPr>
          </a:p>
        </p:txBody>
      </p:sp>
      <p:sp>
        <p:nvSpPr>
          <p:cNvPr id="22" name="CuadroTexto 21">
            <a:extLst>
              <a:ext uri="{FF2B5EF4-FFF2-40B4-BE49-F238E27FC236}">
                <a16:creationId xmlns:a16="http://schemas.microsoft.com/office/drawing/2014/main" id="{C2ADEC45-8A86-7DA1-26AE-EC42C08DCF44}"/>
              </a:ext>
            </a:extLst>
          </p:cNvPr>
          <p:cNvSpPr txBox="1"/>
          <p:nvPr/>
        </p:nvSpPr>
        <p:spPr>
          <a:xfrm>
            <a:off x="2654300" y="600436"/>
            <a:ext cx="7018580" cy="400110"/>
          </a:xfrm>
          <a:prstGeom prst="rect">
            <a:avLst/>
          </a:prstGeom>
          <a:noFill/>
        </p:spPr>
        <p:txBody>
          <a:bodyPr wrap="square">
            <a:spAutoFit/>
          </a:bodyPr>
          <a:lstStyle/>
          <a:p>
            <a:pPr algn="ctr">
              <a:defRPr/>
            </a:pPr>
            <a:r>
              <a:rPr lang="es-ES" sz="2000" b="1" u="sng">
                <a:latin typeface="Work Sans" pitchFamily="2" charset="0"/>
                <a:cs typeface="Calibri Light"/>
              </a:rPr>
              <a:t>AMAZONAS</a:t>
            </a:r>
            <a:endParaRPr lang="es-ES" sz="1600" b="1" u="sng">
              <a:latin typeface="Work Sans" pitchFamily="2" charset="0"/>
              <a:cs typeface="Calibri Light"/>
            </a:endParaRPr>
          </a:p>
        </p:txBody>
      </p:sp>
      <p:sp>
        <p:nvSpPr>
          <p:cNvPr id="11" name="Rectángulo 10">
            <a:extLst>
              <a:ext uri="{FF2B5EF4-FFF2-40B4-BE49-F238E27FC236}">
                <a16:creationId xmlns:a16="http://schemas.microsoft.com/office/drawing/2014/main" id="{0E54D3B4-AD09-C832-C07B-5D308C07AED7}"/>
              </a:ext>
            </a:extLst>
          </p:cNvPr>
          <p:cNvSpPr/>
          <p:nvPr/>
        </p:nvSpPr>
        <p:spPr>
          <a:xfrm>
            <a:off x="501464" y="2404196"/>
            <a:ext cx="11207934" cy="385221"/>
          </a:xfrm>
          <a:prstGeom prst="rect">
            <a:avLst/>
          </a:prstGeom>
          <a:solidFill>
            <a:schemeClr val="accent2">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b="1">
                <a:latin typeface="Verdana" panose="020B0604030504040204" pitchFamily="34" charset="0"/>
                <a:ea typeface="Verdana" panose="020B0604030504040204" pitchFamily="34" charset="0"/>
                <a:cs typeface="Verdana" panose="020B0604030504040204" pitchFamily="34" charset="0"/>
              </a:rPr>
              <a:t>RIESGOS JURÍDICOS</a:t>
            </a:r>
          </a:p>
        </p:txBody>
      </p:sp>
      <p:sp>
        <p:nvSpPr>
          <p:cNvPr id="14" name="Rectángulo redondeado 13">
            <a:extLst>
              <a:ext uri="{FF2B5EF4-FFF2-40B4-BE49-F238E27FC236}">
                <a16:creationId xmlns:a16="http://schemas.microsoft.com/office/drawing/2014/main" id="{7EB47535-AD5D-D71A-308A-5028A2023DE5}"/>
              </a:ext>
            </a:extLst>
          </p:cNvPr>
          <p:cNvSpPr/>
          <p:nvPr/>
        </p:nvSpPr>
        <p:spPr>
          <a:xfrm>
            <a:off x="482602" y="2952633"/>
            <a:ext cx="2451098" cy="1228142"/>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ES" sz="1400" b="1">
                <a:solidFill>
                  <a:schemeClr val="tx1"/>
                </a:solidFill>
                <a:latin typeface="Verdana" panose="020B0604030504040204" pitchFamily="34" charset="0"/>
                <a:ea typeface="Verdana" panose="020B0604030504040204" pitchFamily="34" charset="0"/>
                <a:cs typeface="Verdana" panose="020B0604030504040204" pitchFamily="34" charset="0"/>
              </a:rPr>
              <a:t>Traslado indebido de obligaciones y costos al contrato de concesión (ENAM / Ministerio) </a:t>
            </a:r>
            <a:endParaRPr lang="es-MX" sz="1400"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Rectángulo redondeado 14">
            <a:extLst>
              <a:ext uri="{FF2B5EF4-FFF2-40B4-BE49-F238E27FC236}">
                <a16:creationId xmlns:a16="http://schemas.microsoft.com/office/drawing/2014/main" id="{21F67243-8236-426A-A110-08C8F3EF1FF0}"/>
              </a:ext>
            </a:extLst>
          </p:cNvPr>
          <p:cNvSpPr/>
          <p:nvPr/>
        </p:nvSpPr>
        <p:spPr>
          <a:xfrm>
            <a:off x="515888" y="4505895"/>
            <a:ext cx="2417812" cy="536143"/>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SOPORTE CONTRACTUAL</a:t>
            </a:r>
            <a:endParaRPr lang="es-CO"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Rectángulo redondeado 16">
            <a:extLst>
              <a:ext uri="{FF2B5EF4-FFF2-40B4-BE49-F238E27FC236}">
                <a16:creationId xmlns:a16="http://schemas.microsoft.com/office/drawing/2014/main" id="{8AA96CE6-987B-E4A1-6E1E-4621387C47EC}"/>
              </a:ext>
            </a:extLst>
          </p:cNvPr>
          <p:cNvSpPr/>
          <p:nvPr/>
        </p:nvSpPr>
        <p:spPr>
          <a:xfrm>
            <a:off x="530312" y="5710324"/>
            <a:ext cx="2403388" cy="308694"/>
          </a:xfrm>
          <a:prstGeom prst="roundRect">
            <a:avLst/>
          </a:prstGeom>
          <a:solidFill>
            <a:schemeClr val="bg2">
              <a:lumMod val="9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RIESGO</a:t>
            </a:r>
            <a:endParaRPr lang="es-CO"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Rectángulo 19">
            <a:extLst>
              <a:ext uri="{FF2B5EF4-FFF2-40B4-BE49-F238E27FC236}">
                <a16:creationId xmlns:a16="http://schemas.microsoft.com/office/drawing/2014/main" id="{B96553B4-45EF-DAD2-9260-563FA2B5DC01}"/>
              </a:ext>
            </a:extLst>
          </p:cNvPr>
          <p:cNvSpPr/>
          <p:nvPr/>
        </p:nvSpPr>
        <p:spPr>
          <a:xfrm>
            <a:off x="3098800" y="2841825"/>
            <a:ext cx="8592991" cy="1226759"/>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171450" indent="-171450" algn="just">
              <a:buFont typeface="Arial" panose="020B0604020202020204" pitchFamily="34" charset="0"/>
              <a:buChar char="•"/>
            </a:pPr>
            <a:r>
              <a:rPr lang="es-ES" sz="1500">
                <a:solidFill>
                  <a:schemeClr val="tx1"/>
                </a:solidFill>
                <a:latin typeface="Verdana" panose="020B0604030504040204" pitchFamily="34" charset="0"/>
                <a:ea typeface="Verdana" panose="020B0604030504040204" pitchFamily="34" charset="0"/>
                <a:cs typeface="Verdana" panose="020B0604030504040204" pitchFamily="34" charset="0"/>
              </a:rPr>
              <a:t>Ministerio o el concesionario (ENAM) asuman obligaciones técnicas, operativas o financieras (traslado de redes de trasiego) que:</a:t>
            </a:r>
            <a:r>
              <a:rPr lang="es-ES" sz="1500" b="1">
                <a:solidFill>
                  <a:schemeClr val="tx1"/>
                </a:solidFill>
                <a:latin typeface="Verdana" panose="020B0604030504040204" pitchFamily="34" charset="0"/>
                <a:ea typeface="Verdana" panose="020B0604030504040204" pitchFamily="34" charset="0"/>
                <a:cs typeface="Verdana" panose="020B0604030504040204" pitchFamily="34" charset="0"/>
              </a:rPr>
              <a:t>
❌ NO están dentro del objeto del contrato
❌ NO son de su competencia legal
❌ Corresponden exclusivamente a INVIAS</a:t>
            </a:r>
            <a:endParaRPr lang="es-419" sz="1500"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7" name="Rectángulo 26">
            <a:extLst>
              <a:ext uri="{FF2B5EF4-FFF2-40B4-BE49-F238E27FC236}">
                <a16:creationId xmlns:a16="http://schemas.microsoft.com/office/drawing/2014/main" id="{F4BDEF42-4A26-9BA6-7A4F-80DC9F9747A3}"/>
              </a:ext>
            </a:extLst>
          </p:cNvPr>
          <p:cNvSpPr/>
          <p:nvPr/>
        </p:nvSpPr>
        <p:spPr>
          <a:xfrm>
            <a:off x="3098800" y="4258197"/>
            <a:ext cx="8577312" cy="1031540"/>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a:r>
              <a:rPr lang="es-CO" sz="1500">
                <a:solidFill>
                  <a:schemeClr val="tx1"/>
                </a:solidFill>
                <a:latin typeface="Verdana" panose="020B0604030504040204" pitchFamily="34" charset="0"/>
                <a:ea typeface="Verdana" panose="020B0604030504040204" pitchFamily="34" charset="0"/>
                <a:cs typeface="Verdana" panose="020B0604030504040204" pitchFamily="34" charset="0"/>
              </a:rPr>
              <a:t>Regla legal sobre traslado de redes: </a:t>
            </a:r>
            <a:r>
              <a:rPr lang="es-ES" sz="1500">
                <a:solidFill>
                  <a:schemeClr val="tx1"/>
                </a:solidFill>
                <a:latin typeface="Verdana" panose="020B0604030504040204" pitchFamily="34" charset="0"/>
                <a:ea typeface="Verdana" panose="020B0604030504040204" pitchFamily="34" charset="0"/>
                <a:cs typeface="Verdana" panose="020B0604030504040204" pitchFamily="34" charset="0"/>
              </a:rPr>
              <a:t>“Los costos asociados a la reubicación de redes… serán asumidos por el proyecto de infraestructura de transporte” (art. 50 Ley 1682 de 2013)”, “La coordinación interinstitucional no puede… desplazar responsabilidades asignadas por la ley”</a:t>
            </a:r>
            <a:endParaRPr lang="es-419" sz="15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9" name="Rectángulo 28">
            <a:extLst>
              <a:ext uri="{FF2B5EF4-FFF2-40B4-BE49-F238E27FC236}">
                <a16:creationId xmlns:a16="http://schemas.microsoft.com/office/drawing/2014/main" id="{A4D26866-BB91-78ED-CBBD-9D6FD2B488C5}"/>
              </a:ext>
            </a:extLst>
          </p:cNvPr>
          <p:cNvSpPr/>
          <p:nvPr/>
        </p:nvSpPr>
        <p:spPr>
          <a:xfrm>
            <a:off x="3098798" y="5479350"/>
            <a:ext cx="8577313" cy="1079336"/>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lvl="0" algn="just"/>
            <a:r>
              <a:rPr lang="es-CO" sz="1500" b="1">
                <a:solidFill>
                  <a:schemeClr val="tx1"/>
                </a:solidFill>
                <a:latin typeface="Verdana" panose="020B0604030504040204" pitchFamily="34" charset="0"/>
                <a:ea typeface="Verdana" panose="020B0604030504040204" pitchFamily="34" charset="0"/>
                <a:cs typeface="Verdana" panose="020B0604030504040204" pitchFamily="34" charset="0"/>
              </a:rPr>
              <a:t>Interrupción en la prestación del servicio</a:t>
            </a:r>
            <a:r>
              <a:rPr lang="es-CO" sz="1500">
                <a:solidFill>
                  <a:schemeClr val="tx1"/>
                </a:solidFill>
                <a:latin typeface="Verdana" panose="020B0604030504040204" pitchFamily="34" charset="0"/>
                <a:ea typeface="Verdana" panose="020B0604030504040204" pitchFamily="34" charset="0"/>
                <a:cs typeface="Verdana" panose="020B0604030504040204" pitchFamily="34" charset="0"/>
              </a:rPr>
              <a:t>.</a:t>
            </a:r>
          </a:p>
          <a:p>
            <a:pPr lvl="0" algn="just"/>
            <a:endParaRPr lang="es-419" sz="1500">
              <a:solidFill>
                <a:schemeClr val="tx1"/>
              </a:solidFill>
              <a:latin typeface="Verdana" panose="020B0604030504040204" pitchFamily="34" charset="0"/>
              <a:ea typeface="Verdana" panose="020B0604030504040204" pitchFamily="34" charset="0"/>
              <a:cs typeface="Verdana" panose="020B0604030504040204" pitchFamily="34" charset="0"/>
            </a:endParaRPr>
          </a:p>
          <a:p>
            <a:pPr lvl="0" algn="just"/>
            <a:r>
              <a:rPr lang="es-CO" sz="1500" b="1" u="sng">
                <a:solidFill>
                  <a:schemeClr val="tx1"/>
                </a:solidFill>
                <a:latin typeface="Verdana" panose="020B0604030504040204" pitchFamily="34" charset="0"/>
                <a:ea typeface="Verdana" panose="020B0604030504040204" pitchFamily="34" charset="0"/>
                <a:cs typeface="Verdana" panose="020B0604030504040204" pitchFamily="34" charset="0"/>
              </a:rPr>
              <a:t>MITIGACIÓN: </a:t>
            </a:r>
            <a:r>
              <a:rPr lang="es-CO" sz="1500" u="sng">
                <a:solidFill>
                  <a:schemeClr val="tx1"/>
                </a:solidFill>
                <a:latin typeface="Verdana" panose="020B0604030504040204" pitchFamily="34" charset="0"/>
                <a:ea typeface="Verdana" panose="020B0604030504040204" pitchFamily="34" charset="0"/>
                <a:cs typeface="Verdana" panose="020B0604030504040204" pitchFamily="34" charset="0"/>
              </a:rPr>
              <a:t>Reafirmar el contrato </a:t>
            </a:r>
            <a:r>
              <a:rPr lang="es-ES" sz="1500" u="sng">
                <a:solidFill>
                  <a:schemeClr val="tx1"/>
                </a:solidFill>
                <a:latin typeface="Verdana" panose="020B0604030504040204" pitchFamily="34" charset="0"/>
                <a:ea typeface="Verdana" panose="020B0604030504040204" pitchFamily="34" charset="0"/>
                <a:cs typeface="Verdana" panose="020B0604030504040204" pitchFamily="34" charset="0"/>
              </a:rPr>
              <a:t>No incluye infraestructura fluvial ni redes de combustibles</a:t>
            </a:r>
            <a:r>
              <a:rPr lang="es-CO" sz="1500">
                <a:solidFill>
                  <a:schemeClr val="tx1"/>
                </a:solidFill>
                <a:latin typeface="Verdana" panose="020B0604030504040204" pitchFamily="34" charset="0"/>
                <a:ea typeface="Verdana" panose="020B0604030504040204" pitchFamily="34" charset="0"/>
                <a:cs typeface="Verdana" panose="020B0604030504040204" pitchFamily="34" charset="0"/>
              </a:rPr>
              <a:t>.</a:t>
            </a:r>
            <a:endParaRPr lang="es-419" sz="15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8294326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BD12801E-07F5-410A-06FE-18748997F41E}"/>
            </a:ext>
          </a:extLst>
        </p:cNvPr>
        <p:cNvGrpSpPr/>
        <p:nvPr/>
      </p:nvGrpSpPr>
      <p:grpSpPr>
        <a:xfrm>
          <a:off x="0" y="0"/>
          <a:ext cx="0" cy="0"/>
          <a:chOff x="0" y="0"/>
          <a:chExt cx="0" cy="0"/>
        </a:xfrm>
      </p:grpSpPr>
      <p:sp>
        <p:nvSpPr>
          <p:cNvPr id="4" name="Google Shape;188;g2dcfc04388e_0_133">
            <a:extLst>
              <a:ext uri="{FF2B5EF4-FFF2-40B4-BE49-F238E27FC236}">
                <a16:creationId xmlns:a16="http://schemas.microsoft.com/office/drawing/2014/main" id="{E4FD51E8-4E38-A397-B9B3-0D5B34D9101A}"/>
              </a:ext>
            </a:extLst>
          </p:cNvPr>
          <p:cNvSpPr txBox="1"/>
          <p:nvPr/>
        </p:nvSpPr>
        <p:spPr>
          <a:xfrm>
            <a:off x="3153310" y="606683"/>
            <a:ext cx="5885380" cy="492416"/>
          </a:xfrm>
          <a:prstGeom prst="rect">
            <a:avLst/>
          </a:prstGeom>
          <a:noFill/>
          <a:ln>
            <a:noFill/>
          </a:ln>
        </p:spPr>
        <p:txBody>
          <a:bodyPr spcFirstLastPara="1" wrap="square" lIns="60950" tIns="30467" rIns="60950" bIns="30467" anchor="t">
            <a:spAutoFit/>
          </a:bodyPr>
          <a:lstStyle/>
          <a:p>
            <a:pPr>
              <a:defRPr/>
            </a:pPr>
            <a:r>
              <a:rPr lang="es-CO" sz="2800" b="1">
                <a:solidFill>
                  <a:srgbClr val="333333"/>
                </a:solidFill>
                <a:latin typeface="Verdana"/>
                <a:ea typeface="Verdana"/>
                <a:cs typeface="Nunito Sans"/>
                <a:sym typeface="Nunito Sans Black"/>
              </a:rPr>
              <a:t>DERECHOS DE PETICION </a:t>
            </a:r>
            <a:endParaRPr lang="es-CO" sz="2800" b="1" noProof="0">
              <a:solidFill>
                <a:srgbClr val="333333"/>
              </a:solidFill>
              <a:latin typeface="Verdana"/>
              <a:ea typeface="Verdana"/>
              <a:cs typeface="Nunito Sans"/>
            </a:endParaRPr>
          </a:p>
        </p:txBody>
      </p:sp>
      <p:sp>
        <p:nvSpPr>
          <p:cNvPr id="10" name="CuadroTexto 9">
            <a:extLst>
              <a:ext uri="{FF2B5EF4-FFF2-40B4-BE49-F238E27FC236}">
                <a16:creationId xmlns:a16="http://schemas.microsoft.com/office/drawing/2014/main" id="{C9D0E137-EEFA-B30B-69B0-6AED5CC0983E}"/>
              </a:ext>
            </a:extLst>
          </p:cNvPr>
          <p:cNvSpPr txBox="1"/>
          <p:nvPr/>
        </p:nvSpPr>
        <p:spPr>
          <a:xfrm>
            <a:off x="273803" y="3874329"/>
            <a:ext cx="5615552" cy="2236510"/>
          </a:xfrm>
          <a:prstGeom prst="rect">
            <a:avLst/>
          </a:prstGeom>
          <a:noFill/>
        </p:spPr>
        <p:txBody>
          <a:bodyPr wrap="square">
            <a:spAutoFit/>
          </a:bodyPr>
          <a:lstStyle/>
          <a:p>
            <a:pPr marL="342900" lvl="0" indent="-342900" algn="just">
              <a:spcAft>
                <a:spcPts val="800"/>
              </a:spcAft>
              <a:buFont typeface="+mj-lt"/>
              <a:buAutoNum type="arabicPeriod"/>
              <a:tabLst>
                <a:tab pos="457200" algn="l"/>
              </a:tabLst>
            </a:pPr>
            <a:r>
              <a:rPr lang="es-CO" sz="1800">
                <a:latin typeface="Verdana" panose="020B0604030504040204" pitchFamily="34" charset="0"/>
                <a:ea typeface="Verdana" panose="020B0604030504040204" pitchFamily="34" charset="0"/>
                <a:cs typeface="Verdana" panose="020B0604030504040204" pitchFamily="34" charset="0"/>
              </a:rPr>
              <a:t>Comunidades que se postularon en 2023 y desean conocer el estado de su postulación </a:t>
            </a:r>
          </a:p>
          <a:p>
            <a:pPr marL="342900" lvl="0" indent="-342900" algn="just">
              <a:spcAft>
                <a:spcPts val="800"/>
              </a:spcAft>
              <a:buFont typeface="+mj-lt"/>
              <a:buAutoNum type="arabicPeriod"/>
              <a:tabLst>
                <a:tab pos="457200" algn="l"/>
              </a:tabLst>
            </a:pPr>
            <a:r>
              <a:rPr lang="es-CO" sz="1800">
                <a:effectLst/>
                <a:latin typeface="Verdana" panose="020B0604030504040204" pitchFamily="34" charset="0"/>
                <a:ea typeface="Verdana" panose="020B0604030504040204" pitchFamily="34" charset="0"/>
                <a:cs typeface="Verdana" panose="020B0604030504040204" pitchFamily="34" charset="0"/>
              </a:rPr>
              <a:t>Personas naturales y jurídicas interesadas en inscribirse o vincularse a la estrategia.</a:t>
            </a:r>
          </a:p>
          <a:p>
            <a:pPr marL="342900" lvl="0" indent="-342900" algn="just">
              <a:spcAft>
                <a:spcPts val="800"/>
              </a:spcAft>
              <a:buFont typeface="+mj-lt"/>
              <a:buAutoNum type="arabicPeriod"/>
              <a:tabLst>
                <a:tab pos="457200" algn="l"/>
              </a:tabLst>
            </a:pPr>
            <a:r>
              <a:rPr lang="es-CO" sz="1800">
                <a:effectLst/>
                <a:latin typeface="Verdana" panose="020B0604030504040204" pitchFamily="34" charset="0"/>
                <a:ea typeface="Verdana" panose="020B0604030504040204" pitchFamily="34" charset="0"/>
                <a:cs typeface="Verdana" panose="020B0604030504040204" pitchFamily="34" charset="0"/>
              </a:rPr>
              <a:t>ET que remiten proyectos para su evaluación y financiación en el marco de la estrategi</a:t>
            </a:r>
            <a:r>
              <a:rPr lang="es-CO" sz="1600">
                <a:effectLst/>
                <a:latin typeface="Verdana" panose="020B0604030504040204" pitchFamily="34" charset="0"/>
                <a:ea typeface="Verdana" panose="020B0604030504040204" pitchFamily="34" charset="0"/>
                <a:cs typeface="Verdana" panose="020B0604030504040204" pitchFamily="34" charset="0"/>
              </a:rPr>
              <a:t>a.</a:t>
            </a:r>
          </a:p>
        </p:txBody>
      </p:sp>
      <p:pic>
        <p:nvPicPr>
          <p:cNvPr id="7" name="Gráfico 6" descr="Group con relleno sólido">
            <a:extLst>
              <a:ext uri="{FF2B5EF4-FFF2-40B4-BE49-F238E27FC236}">
                <a16:creationId xmlns:a16="http://schemas.microsoft.com/office/drawing/2014/main" id="{6C92BFF4-11C8-B53A-5E8A-C79A42D7F78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2370832" y="1394847"/>
            <a:ext cx="1639744" cy="1590179"/>
          </a:xfrm>
          <a:prstGeom prst="rect">
            <a:avLst/>
          </a:prstGeom>
        </p:spPr>
      </p:pic>
      <p:sp>
        <p:nvSpPr>
          <p:cNvPr id="3" name="CuadroTexto 2">
            <a:extLst>
              <a:ext uri="{FF2B5EF4-FFF2-40B4-BE49-F238E27FC236}">
                <a16:creationId xmlns:a16="http://schemas.microsoft.com/office/drawing/2014/main" id="{83B7FD20-5DC5-5142-94C6-0CEC3F896429}"/>
              </a:ext>
            </a:extLst>
          </p:cNvPr>
          <p:cNvSpPr txBox="1"/>
          <p:nvPr/>
        </p:nvSpPr>
        <p:spPr>
          <a:xfrm>
            <a:off x="600540" y="2985026"/>
            <a:ext cx="5180328" cy="788164"/>
          </a:xfrm>
          <a:prstGeom prst="rect">
            <a:avLst/>
          </a:prstGeom>
          <a:noFill/>
        </p:spPr>
        <p:txBody>
          <a:bodyPr wrap="square">
            <a:spAutoFit/>
          </a:bodyPr>
          <a:lstStyle/>
          <a:p>
            <a:pPr algn="ctr">
              <a:lnSpc>
                <a:spcPct val="116000"/>
              </a:lnSpc>
              <a:spcAft>
                <a:spcPts val="800"/>
              </a:spcAft>
              <a:buNone/>
            </a:pPr>
            <a:r>
              <a:rPr lang="es-CO" sz="2000" b="1">
                <a:solidFill>
                  <a:schemeClr val="tx1"/>
                </a:solidFill>
                <a:latin typeface="Aptos" panose="020B0004020202020204" pitchFamily="34" charset="0"/>
                <a:ea typeface="Aptos" panose="020B0004020202020204" pitchFamily="34" charset="0"/>
                <a:cs typeface="Times New Roman" panose="02020603050405020304" pitchFamily="18" charset="0"/>
              </a:rPr>
              <a:t>ESTRATEGIA NACIONAL DE COMUNIDADES ENERGÉTICAS</a:t>
            </a:r>
            <a:endParaRPr lang="es-CO" sz="1600">
              <a:solidFill>
                <a:schemeClr val="tx1"/>
              </a:solidFill>
              <a:latin typeface="Aptos" panose="020B0004020202020204" pitchFamily="34" charset="0"/>
              <a:ea typeface="Aptos" panose="020B0004020202020204" pitchFamily="34" charset="0"/>
              <a:cs typeface="Times New Roman" panose="02020603050405020304" pitchFamily="18" charset="0"/>
            </a:endParaRPr>
          </a:p>
        </p:txBody>
      </p:sp>
      <p:graphicFrame>
        <p:nvGraphicFramePr>
          <p:cNvPr id="6" name="Gráfico 5">
            <a:extLst>
              <a:ext uri="{FF2B5EF4-FFF2-40B4-BE49-F238E27FC236}">
                <a16:creationId xmlns:a16="http://schemas.microsoft.com/office/drawing/2014/main" id="{FFC4FA9B-1D98-E449-5F2A-23B221335C16}"/>
              </a:ext>
            </a:extLst>
          </p:cNvPr>
          <p:cNvGraphicFramePr>
            <a:graphicFrameLocks/>
          </p:cNvGraphicFramePr>
          <p:nvPr>
            <p:extLst>
              <p:ext uri="{D42A27DB-BD31-4B8C-83A1-F6EECF244321}">
                <p14:modId xmlns:p14="http://schemas.microsoft.com/office/powerpoint/2010/main" val="2655734699"/>
              </p:ext>
            </p:extLst>
          </p:nvPr>
        </p:nvGraphicFramePr>
        <p:xfrm>
          <a:off x="6302646" y="1054100"/>
          <a:ext cx="5521054" cy="472440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0165514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936EB8-19D6-C147-CE86-8ABC30A10BBA}"/>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8134A690-0660-3158-5184-BD1875BE16E8}"/>
              </a:ext>
            </a:extLst>
          </p:cNvPr>
          <p:cNvPicPr>
            <a:picLocks noChangeAspect="1"/>
          </p:cNvPicPr>
          <p:nvPr/>
        </p:nvPicPr>
        <p:blipFill>
          <a:blip r:embed="rId2"/>
          <a:stretch>
            <a:fillRect/>
          </a:stretch>
        </p:blipFill>
        <p:spPr>
          <a:xfrm>
            <a:off x="0" y="0"/>
            <a:ext cx="12192000" cy="6858000"/>
          </a:xfrm>
          <a:prstGeom prst="rect">
            <a:avLst/>
          </a:prstGeom>
        </p:spPr>
      </p:pic>
      <p:sp>
        <p:nvSpPr>
          <p:cNvPr id="4" name="Google Shape;188;g2dcfc04388e_0_133">
            <a:extLst>
              <a:ext uri="{FF2B5EF4-FFF2-40B4-BE49-F238E27FC236}">
                <a16:creationId xmlns:a16="http://schemas.microsoft.com/office/drawing/2014/main" id="{0BE212C2-D16D-D71E-E0C5-919EB025211D}"/>
              </a:ext>
            </a:extLst>
          </p:cNvPr>
          <p:cNvSpPr txBox="1"/>
          <p:nvPr/>
        </p:nvSpPr>
        <p:spPr>
          <a:xfrm>
            <a:off x="876560" y="905671"/>
            <a:ext cx="4914901" cy="492416"/>
          </a:xfrm>
          <a:prstGeom prst="rect">
            <a:avLst/>
          </a:prstGeom>
          <a:noFill/>
          <a:ln>
            <a:noFill/>
          </a:ln>
        </p:spPr>
        <p:txBody>
          <a:bodyPr spcFirstLastPara="1" wrap="square" lIns="60950" tIns="30467" rIns="60950" bIns="30467" anchor="t">
            <a:spAutoFit/>
          </a:bodyPr>
          <a:lstStyle/>
          <a:p>
            <a:pPr>
              <a:defRPr/>
            </a:pPr>
            <a:r>
              <a:rPr lang="es-CO" sz="2800" b="1">
                <a:solidFill>
                  <a:srgbClr val="333333"/>
                </a:solidFill>
                <a:latin typeface="Verdana"/>
                <a:ea typeface="Verdana"/>
                <a:cs typeface="Nunito Sans"/>
                <a:sym typeface="Nunito Sans Black"/>
              </a:rPr>
              <a:t> GENERALIDADES </a:t>
            </a:r>
            <a:endParaRPr lang="es-CO" sz="2800" b="1" noProof="0">
              <a:solidFill>
                <a:srgbClr val="333333"/>
              </a:solidFill>
              <a:latin typeface="Verdana"/>
              <a:ea typeface="Verdana"/>
              <a:cs typeface="Nunito Sans"/>
            </a:endParaRPr>
          </a:p>
        </p:txBody>
      </p:sp>
      <p:graphicFrame>
        <p:nvGraphicFramePr>
          <p:cNvPr id="33" name="Tabla 32">
            <a:extLst>
              <a:ext uri="{FF2B5EF4-FFF2-40B4-BE49-F238E27FC236}">
                <a16:creationId xmlns:a16="http://schemas.microsoft.com/office/drawing/2014/main" id="{A9B25A73-E2CE-B105-43DD-F2AF9317285D}"/>
              </a:ext>
            </a:extLst>
          </p:cNvPr>
          <p:cNvGraphicFramePr>
            <a:graphicFrameLocks noGrp="1"/>
          </p:cNvGraphicFramePr>
          <p:nvPr/>
        </p:nvGraphicFramePr>
        <p:xfrm>
          <a:off x="914922" y="2040783"/>
          <a:ext cx="9753078" cy="3024473"/>
        </p:xfrm>
        <a:graphic>
          <a:graphicData uri="http://schemas.openxmlformats.org/drawingml/2006/table">
            <a:tbl>
              <a:tblPr>
                <a:tableStyleId>{68D230F3-CF80-4859-8CE7-A43EE81993B5}</a:tableStyleId>
              </a:tblPr>
              <a:tblGrid>
                <a:gridCol w="353078">
                  <a:extLst>
                    <a:ext uri="{9D8B030D-6E8A-4147-A177-3AD203B41FA5}">
                      <a16:colId xmlns:a16="http://schemas.microsoft.com/office/drawing/2014/main" val="1239702973"/>
                    </a:ext>
                  </a:extLst>
                </a:gridCol>
                <a:gridCol w="1138681">
                  <a:extLst>
                    <a:ext uri="{9D8B030D-6E8A-4147-A177-3AD203B41FA5}">
                      <a16:colId xmlns:a16="http://schemas.microsoft.com/office/drawing/2014/main" val="1041696061"/>
                    </a:ext>
                  </a:extLst>
                </a:gridCol>
                <a:gridCol w="3946219">
                  <a:extLst>
                    <a:ext uri="{9D8B030D-6E8A-4147-A177-3AD203B41FA5}">
                      <a16:colId xmlns:a16="http://schemas.microsoft.com/office/drawing/2014/main" val="3804458042"/>
                    </a:ext>
                  </a:extLst>
                </a:gridCol>
                <a:gridCol w="1732741">
                  <a:extLst>
                    <a:ext uri="{9D8B030D-6E8A-4147-A177-3AD203B41FA5}">
                      <a16:colId xmlns:a16="http://schemas.microsoft.com/office/drawing/2014/main" val="3228634271"/>
                    </a:ext>
                  </a:extLst>
                </a:gridCol>
                <a:gridCol w="1000806">
                  <a:extLst>
                    <a:ext uri="{9D8B030D-6E8A-4147-A177-3AD203B41FA5}">
                      <a16:colId xmlns:a16="http://schemas.microsoft.com/office/drawing/2014/main" val="1573621308"/>
                    </a:ext>
                  </a:extLst>
                </a:gridCol>
                <a:gridCol w="861008">
                  <a:extLst>
                    <a:ext uri="{9D8B030D-6E8A-4147-A177-3AD203B41FA5}">
                      <a16:colId xmlns:a16="http://schemas.microsoft.com/office/drawing/2014/main" val="2348487498"/>
                    </a:ext>
                  </a:extLst>
                </a:gridCol>
                <a:gridCol w="720545">
                  <a:extLst>
                    <a:ext uri="{9D8B030D-6E8A-4147-A177-3AD203B41FA5}">
                      <a16:colId xmlns:a16="http://schemas.microsoft.com/office/drawing/2014/main" val="3766311791"/>
                    </a:ext>
                  </a:extLst>
                </a:gridCol>
              </a:tblGrid>
              <a:tr h="404603">
                <a:tc>
                  <a:txBody>
                    <a:bodyPr/>
                    <a:lstStyle/>
                    <a:p>
                      <a:pPr algn="l"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No.</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CONTRATO</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OBJETO</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CUANTIA</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FECHA</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PLAZO</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ESTADO</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3621810508"/>
                  </a:ext>
                </a:extLst>
              </a:tr>
              <a:tr h="659436">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1</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GGC-1090-</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2024</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l"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Aunar capacidades técnicas, administrativas y financieras de las partes para implementar soluciones de energización basadas en FNCER, en sedes educativas públicas para el cumplimiento de las estrategias sectoriales.</a:t>
                      </a: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$ 69.087.418.953,64</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12/09/24</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36 </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meses</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En ejecución</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1196186677"/>
                  </a:ext>
                </a:extLst>
              </a:tr>
              <a:tr h="863154">
                <a:tc>
                  <a:txBody>
                    <a:bodyPr/>
                    <a:lstStyle/>
                    <a:p>
                      <a:pPr algn="ctr" fontAlgn="ctr">
                        <a:buNone/>
                      </a:pPr>
                      <a:r>
                        <a:rPr lang="es-CO" sz="1000" b="1" u="none" strike="noStrike">
                          <a:effectLst/>
                          <a:latin typeface="Verdana" panose="020B0604030504040204" pitchFamily="34" charset="0"/>
                          <a:ea typeface="Verdana" panose="020B0604030504040204" pitchFamily="34" charset="0"/>
                          <a:cs typeface="Verdana" panose="020B0604030504040204" pitchFamily="34" charset="0"/>
                        </a:rPr>
                        <a:t>2</a:t>
                      </a:r>
                      <a:endPar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b="0">
                          <a:solidFill>
                            <a:srgbClr val="333333"/>
                          </a:solidFill>
                          <a:latin typeface="Verdana"/>
                          <a:ea typeface="Verdana"/>
                        </a:rPr>
                        <a:t>GGC-1099-</a:t>
                      </a:r>
                    </a:p>
                    <a:p>
                      <a:pPr algn="ctr" fontAlgn="ctr">
                        <a:buNone/>
                      </a:pPr>
                      <a:r>
                        <a:rPr lang="es-CO" sz="1000" b="0">
                          <a:solidFill>
                            <a:srgbClr val="333333"/>
                          </a:solidFill>
                          <a:latin typeface="Verdana"/>
                          <a:ea typeface="Verdana"/>
                        </a:rPr>
                        <a:t>2024</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l" fontAlgn="ctr">
                        <a:buNone/>
                      </a:pPr>
                      <a:r>
                        <a:rPr lang="es-CO" sz="800" b="0" noProof="0">
                          <a:latin typeface="Verdana"/>
                          <a:ea typeface="Verdana"/>
                        </a:rPr>
                        <a:t>Aunar esfuerzos y capacidades técnicas, operativas, administrativas y financieras entre las partes para la </a:t>
                      </a:r>
                      <a:r>
                        <a:rPr lang="es-CO" sz="800" b="0" i="1" noProof="0">
                          <a:latin typeface="Verdana"/>
                          <a:ea typeface="Verdana"/>
                        </a:rPr>
                        <a:t>implementación de comunidades energéticas en Colombia</a:t>
                      </a:r>
                      <a:r>
                        <a:rPr lang="es-CO" sz="800" u="none" strike="noStrike">
                          <a:effectLst/>
                          <a:latin typeface="Verdana" panose="020B0604030504040204" pitchFamily="34" charset="0"/>
                          <a:ea typeface="Verdana" panose="020B0604030504040204" pitchFamily="34" charset="0"/>
                          <a:cs typeface="Verdana" panose="020B0604030504040204" pitchFamily="34" charset="0"/>
                        </a:rPr>
                        <a:t> </a:t>
                      </a: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r" fontAlgn="ctr">
                        <a:buNone/>
                      </a:pPr>
                      <a:r>
                        <a:rPr lang="es-CO" sz="1000" u="none" strike="noStrike" noProof="0">
                          <a:effectLst/>
                          <a:latin typeface="Verdana" panose="020B0604030504040204" pitchFamily="34" charset="0"/>
                          <a:ea typeface="Verdana" panose="020B0604030504040204" pitchFamily="34" charset="0"/>
                          <a:cs typeface="Verdana" panose="020B0604030504040204" pitchFamily="34" charset="0"/>
                        </a:rPr>
                        <a:t>$ 349,375,701,882</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17/09/24</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24 </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meses</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En ejecución</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355952100"/>
                  </a:ext>
                </a:extLst>
              </a:tr>
              <a:tr h="1078942">
                <a:tc>
                  <a:txBody>
                    <a:bodyPr/>
                    <a:lstStyle/>
                    <a:p>
                      <a:pPr algn="ctr" fontAlgn="ctr">
                        <a:buNone/>
                      </a:pPr>
                      <a:r>
                        <a:rPr lang="es-CO" sz="1000" b="1"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rPr>
                        <a:t>3</a:t>
                      </a: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GGC-2151-</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2025</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just" fontAlgn="ctr">
                        <a:buNone/>
                      </a:pPr>
                      <a:r>
                        <a:rPr lang="es-CO" sz="800" u="none" strike="noStrike">
                          <a:effectLst/>
                          <a:latin typeface="Verdana" panose="020B0604030504040204" pitchFamily="34" charset="0"/>
                          <a:ea typeface="Verdana" panose="020B0604030504040204" pitchFamily="34" charset="0"/>
                          <a:cs typeface="Verdana" panose="020B0604030504040204" pitchFamily="34" charset="0"/>
                        </a:rPr>
                        <a:t>Aunar esfuerzos y capacidades técnicas, operativas, financieras y administrativas de las partes para implementar sistemas solares fotovoltaicos - SSFV y realizar adecuaciones de redes eléctricas internas cuando se requiera, en instituciones educativas públicas a nivel nacional así como garantizar su operación y sostenibilidad en el marco de la AFPEI ”Comunidades energéticas educativas: energía que ilumina el futuro" del fondo de energías no convencionales y gestión eficiente de la energía-FENOGE.</a:t>
                      </a:r>
                    </a:p>
                    <a:p>
                      <a:pPr algn="l" fontAlgn="ctr">
                        <a:buNone/>
                      </a:pPr>
                      <a:endParaRPr lang="es-CO" sz="8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$ 74.564.216.942,00</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30/12/25</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36 </a:t>
                      </a:r>
                    </a:p>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meses</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tc>
                  <a:txBody>
                    <a:bodyPr/>
                    <a:lstStyle/>
                    <a:p>
                      <a:pPr algn="ctr" fontAlgn="ctr">
                        <a:buNone/>
                      </a:pPr>
                      <a:r>
                        <a:rPr lang="es-CO" sz="1000" u="none" strike="noStrike">
                          <a:effectLst/>
                          <a:latin typeface="Verdana" panose="020B0604030504040204" pitchFamily="34" charset="0"/>
                          <a:ea typeface="Verdana" panose="020B0604030504040204" pitchFamily="34" charset="0"/>
                          <a:cs typeface="Verdana" panose="020B0604030504040204" pitchFamily="34" charset="0"/>
                        </a:rPr>
                        <a:t>En ejecución</a:t>
                      </a:r>
                      <a:endParaRPr lang="es-CO" sz="1000" b="0" i="0" u="none" strike="noStrike">
                        <a:solidFill>
                          <a:srgbClr val="000000"/>
                        </a:solidFill>
                        <a:effectLst/>
                        <a:latin typeface="Verdana" panose="020B0604030504040204" pitchFamily="34" charset="0"/>
                        <a:ea typeface="Verdana" panose="020B0604030504040204" pitchFamily="34" charset="0"/>
                        <a:cs typeface="Verdana" panose="020B0604030504040204" pitchFamily="34" charset="0"/>
                      </a:endParaRPr>
                    </a:p>
                  </a:txBody>
                  <a:tcPr marL="0" marR="0" marT="0" marB="0" anchor="ctr"/>
                </a:tc>
                <a:extLst>
                  <a:ext uri="{0D108BD9-81ED-4DB2-BD59-A6C34878D82A}">
                    <a16:rowId xmlns:a16="http://schemas.microsoft.com/office/drawing/2014/main" val="4028029897"/>
                  </a:ext>
                </a:extLst>
              </a:tr>
            </a:tbl>
          </a:graphicData>
        </a:graphic>
      </p:graphicFrame>
      <p:sp>
        <p:nvSpPr>
          <p:cNvPr id="5" name="Google Shape;188;g2dcfc04388e_0_133">
            <a:extLst>
              <a:ext uri="{FF2B5EF4-FFF2-40B4-BE49-F238E27FC236}">
                <a16:creationId xmlns:a16="http://schemas.microsoft.com/office/drawing/2014/main" id="{F069B3C5-CEA2-DD75-DA45-C4CE06647A8F}"/>
              </a:ext>
            </a:extLst>
          </p:cNvPr>
          <p:cNvSpPr txBox="1"/>
          <p:nvPr/>
        </p:nvSpPr>
        <p:spPr>
          <a:xfrm>
            <a:off x="1425232" y="1286103"/>
            <a:ext cx="5242789" cy="369306"/>
          </a:xfrm>
          <a:prstGeom prst="rect">
            <a:avLst/>
          </a:prstGeom>
          <a:noFill/>
          <a:ln>
            <a:noFill/>
          </a:ln>
        </p:spPr>
        <p:txBody>
          <a:bodyPr spcFirstLastPara="1" wrap="square" lIns="60950" tIns="30467" rIns="60950" bIns="30467" anchor="t">
            <a:spAutoFit/>
          </a:bodyPr>
          <a:lstStyle/>
          <a:p>
            <a:pPr marL="0" marR="0" lvl="0" indent="0" algn="l" defTabSz="609539"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a:ln>
                  <a:noFill/>
                </a:ln>
                <a:solidFill>
                  <a:srgbClr val="333333"/>
                </a:solidFill>
                <a:effectLst/>
                <a:uLnTx/>
                <a:uFillTx/>
                <a:latin typeface="Verdana"/>
                <a:ea typeface="Verdana"/>
                <a:cs typeface="Nunito Sans"/>
                <a:sym typeface="Nunito Sans Black"/>
              </a:rPr>
              <a:t>FENOGE</a:t>
            </a:r>
            <a:endParaRPr kumimoji="0" lang="es-CO" sz="2000" b="0" i="0" u="none" strike="noStrike" kern="1200" cap="none" spc="0" normalizeH="0" baseline="0" noProof="0">
              <a:ln>
                <a:noFill/>
              </a:ln>
              <a:solidFill>
                <a:srgbClr val="333333"/>
              </a:solidFill>
              <a:effectLst/>
              <a:uLnTx/>
              <a:uFillTx/>
              <a:latin typeface="Verdana"/>
              <a:ea typeface="Verdana"/>
              <a:cs typeface="Nunito Sans"/>
            </a:endParaRPr>
          </a:p>
        </p:txBody>
      </p:sp>
    </p:spTree>
    <p:extLst>
      <p:ext uri="{BB962C8B-B14F-4D97-AF65-F5344CB8AC3E}">
        <p14:creationId xmlns:p14="http://schemas.microsoft.com/office/powerpoint/2010/main" val="151256984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n 21">
            <a:extLst>
              <a:ext uri="{FF2B5EF4-FFF2-40B4-BE49-F238E27FC236}">
                <a16:creationId xmlns:a16="http://schemas.microsoft.com/office/drawing/2014/main" id="{07FA8A32-F0C3-ED3D-DEE8-6328DA16B018}"/>
              </a:ext>
            </a:extLst>
          </p:cNvPr>
          <p:cNvPicPr>
            <a:picLocks noChangeAspect="1"/>
          </p:cNvPicPr>
          <p:nvPr/>
        </p:nvPicPr>
        <p:blipFill>
          <a:blip r:embed="rId2"/>
          <a:stretch>
            <a:fillRect/>
          </a:stretch>
        </p:blipFill>
        <p:spPr>
          <a:xfrm>
            <a:off x="0" y="0"/>
            <a:ext cx="12192000" cy="6858000"/>
          </a:xfrm>
          <a:prstGeom prst="rect">
            <a:avLst/>
          </a:prstGeom>
        </p:spPr>
      </p:pic>
      <p:pic>
        <p:nvPicPr>
          <p:cNvPr id="8" name="Imagen 7">
            <a:extLst>
              <a:ext uri="{FF2B5EF4-FFF2-40B4-BE49-F238E27FC236}">
                <a16:creationId xmlns:a16="http://schemas.microsoft.com/office/drawing/2014/main" id="{44B8DBE1-100C-4A5E-B41E-4AA32F023F8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43000" y="720034"/>
            <a:ext cx="10896600" cy="435341"/>
          </a:xfrm>
          <a:prstGeom prst="rect">
            <a:avLst/>
          </a:prstGeom>
        </p:spPr>
      </p:pic>
      <p:sp>
        <p:nvSpPr>
          <p:cNvPr id="5" name="CuadroTexto 4">
            <a:extLst>
              <a:ext uri="{FF2B5EF4-FFF2-40B4-BE49-F238E27FC236}">
                <a16:creationId xmlns:a16="http://schemas.microsoft.com/office/drawing/2014/main" id="{27115617-3A1D-475F-AC51-EB153A6EA1F4}"/>
              </a:ext>
            </a:extLst>
          </p:cNvPr>
          <p:cNvSpPr txBox="1"/>
          <p:nvPr/>
        </p:nvSpPr>
        <p:spPr>
          <a:xfrm>
            <a:off x="-1717048" y="441861"/>
            <a:ext cx="13267698" cy="646331"/>
          </a:xfrm>
          <a:prstGeom prst="rect">
            <a:avLst/>
          </a:prstGeom>
          <a:noFill/>
        </p:spPr>
        <p:txBody>
          <a:bodyPr wrap="square" lIns="91440" tIns="45720" rIns="91440" bIns="45720" rtlCol="0" anchor="t">
            <a:spAutoFit/>
          </a:bodyPr>
          <a:lstStyle/>
          <a:p>
            <a:pPr lvl="0" algn="ctr">
              <a:defRPr/>
            </a:pPr>
            <a:r>
              <a:rPr lang="es-CO" sz="1800" b="1">
                <a:solidFill>
                  <a:srgbClr val="333333"/>
                </a:solidFill>
                <a:latin typeface="Verdana"/>
                <a:ea typeface="Verdana"/>
              </a:rPr>
              <a:t>CONVENIO INTERADMINISTRATIVO No. GGC-1090-2024</a:t>
            </a:r>
          </a:p>
          <a:p>
            <a:pPr lvl="0" algn="ctr">
              <a:defRPr/>
            </a:pPr>
            <a:r>
              <a:rPr lang="es-CO" sz="1800" b="1" err="1">
                <a:solidFill>
                  <a:srgbClr val="333333"/>
                </a:solidFill>
                <a:latin typeface="Verdana"/>
                <a:ea typeface="Verdana"/>
              </a:rPr>
              <a:t>Ecoescuelas</a:t>
            </a:r>
            <a:r>
              <a:rPr lang="es-CO" sz="1800" b="1">
                <a:solidFill>
                  <a:srgbClr val="333333"/>
                </a:solidFill>
                <a:latin typeface="Verdana"/>
                <a:ea typeface="Verdana"/>
              </a:rPr>
              <a:t> – Un Futuro Brillante</a:t>
            </a:r>
            <a:endParaRPr lang="es-419" sz="1800" b="1">
              <a:solidFill>
                <a:srgbClr val="333333"/>
              </a:solidFill>
              <a:latin typeface="Verdana"/>
              <a:ea typeface="Verdana"/>
            </a:endParaRPr>
          </a:p>
        </p:txBody>
      </p:sp>
      <p:sp>
        <p:nvSpPr>
          <p:cNvPr id="3" name="CuadroTexto 2">
            <a:extLst>
              <a:ext uri="{FF2B5EF4-FFF2-40B4-BE49-F238E27FC236}">
                <a16:creationId xmlns:a16="http://schemas.microsoft.com/office/drawing/2014/main" id="{FA1A0C5C-096D-DAF9-1727-2C26B20653D3}"/>
              </a:ext>
            </a:extLst>
          </p:cNvPr>
          <p:cNvSpPr txBox="1"/>
          <p:nvPr/>
        </p:nvSpPr>
        <p:spPr>
          <a:xfrm>
            <a:off x="582816" y="1795577"/>
            <a:ext cx="11331168" cy="1384995"/>
          </a:xfrm>
          <a:prstGeom prst="rect">
            <a:avLst/>
          </a:prstGeom>
          <a:noFill/>
        </p:spPr>
        <p:txBody>
          <a:bodyPr wrap="square" lIns="91440" tIns="45720" rIns="91440" bIns="45720" anchor="t">
            <a:spAutoFit/>
          </a:bodyPr>
          <a:lstStyle/>
          <a:p>
            <a:pPr algn="ctr"/>
            <a:r>
              <a:rPr lang="es-MX" sz="1600">
                <a:solidFill>
                  <a:srgbClr val="000000"/>
                </a:solidFill>
                <a:latin typeface="Verdana" panose="020B0604030504040204" pitchFamily="34" charset="0"/>
                <a:ea typeface="Verdana" panose="020B0604030504040204" pitchFamily="34" charset="0"/>
              </a:rPr>
              <a:t>Aunar capacidades técnicas, administrativas y financieras de</a:t>
            </a:r>
          </a:p>
          <a:p>
            <a:pPr algn="ctr"/>
            <a:r>
              <a:rPr lang="es-MX" sz="1600">
                <a:solidFill>
                  <a:srgbClr val="000000"/>
                </a:solidFill>
                <a:latin typeface="Verdana" panose="020B0604030504040204" pitchFamily="34" charset="0"/>
                <a:ea typeface="Verdana" panose="020B0604030504040204" pitchFamily="34" charset="0"/>
              </a:rPr>
              <a:t>las partes para implementar soluciones de energización basadas en FNCER, en sedes educativas públicas para el cumplimiento de las estrategias sectoriales.</a:t>
            </a:r>
          </a:p>
          <a:p>
            <a:pPr algn="ctr"/>
            <a:endParaRPr lang="es-MX" sz="1600">
              <a:solidFill>
                <a:srgbClr val="000000"/>
              </a:solidFill>
              <a:latin typeface="Verdana" panose="020B0604030504040204" pitchFamily="34" charset="0"/>
              <a:ea typeface="Verdana" panose="020B0604030504040204" pitchFamily="34" charset="0"/>
            </a:endParaRPr>
          </a:p>
          <a:p>
            <a:pPr algn="ctr"/>
            <a:r>
              <a:rPr lang="es-CO" sz="2000" b="1"/>
              <a:t>VALOR :  $69.087.418.953,64 M/CTE)     Fecha de Inicio: 13/09/2024</a:t>
            </a:r>
          </a:p>
        </p:txBody>
      </p:sp>
      <p:grpSp>
        <p:nvGrpSpPr>
          <p:cNvPr id="6" name="Grupo 5">
            <a:extLst>
              <a:ext uri="{FF2B5EF4-FFF2-40B4-BE49-F238E27FC236}">
                <a16:creationId xmlns:a16="http://schemas.microsoft.com/office/drawing/2014/main" id="{184D5259-852F-95BF-82F9-E2062A609125}"/>
              </a:ext>
            </a:extLst>
          </p:cNvPr>
          <p:cNvGrpSpPr/>
          <p:nvPr/>
        </p:nvGrpSpPr>
        <p:grpSpPr>
          <a:xfrm>
            <a:off x="1524000" y="4309070"/>
            <a:ext cx="3134498" cy="762000"/>
            <a:chOff x="818087" y="3265382"/>
            <a:chExt cx="1488024" cy="544152"/>
          </a:xfrm>
          <a:noFill/>
        </p:grpSpPr>
        <p:sp>
          <p:nvSpPr>
            <p:cNvPr id="9" name="Rectángulo: esquinas redondeadas 8">
              <a:extLst>
                <a:ext uri="{FF2B5EF4-FFF2-40B4-BE49-F238E27FC236}">
                  <a16:creationId xmlns:a16="http://schemas.microsoft.com/office/drawing/2014/main" id="{05CDB706-D92A-1AAE-A98E-E10085BF63A7}"/>
                </a:ext>
              </a:extLst>
            </p:cNvPr>
            <p:cNvSpPr/>
            <p:nvPr/>
          </p:nvSpPr>
          <p:spPr>
            <a:xfrm>
              <a:off x="818087" y="3265382"/>
              <a:ext cx="1488024" cy="544152"/>
            </a:xfrm>
            <a:prstGeom prst="roundRect">
              <a:avLst>
                <a:gd name="adj" fmla="val 10000"/>
              </a:avLst>
            </a:prstGeom>
            <a:grpFill/>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s-CO"/>
            </a:p>
          </p:txBody>
        </p:sp>
        <p:sp>
          <p:nvSpPr>
            <p:cNvPr id="10" name="Rectángulo: esquinas redondeadas 4">
              <a:extLst>
                <a:ext uri="{FF2B5EF4-FFF2-40B4-BE49-F238E27FC236}">
                  <a16:creationId xmlns:a16="http://schemas.microsoft.com/office/drawing/2014/main" id="{EC146434-A68F-F457-9F14-C1B652EA94E0}"/>
                </a:ext>
              </a:extLst>
            </p:cNvPr>
            <p:cNvSpPr txBox="1"/>
            <p:nvPr/>
          </p:nvSpPr>
          <p:spPr>
            <a:xfrm>
              <a:off x="834025" y="3281320"/>
              <a:ext cx="1456148" cy="512276"/>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600" kern="1200">
                  <a:latin typeface="Verdana" panose="020B0604030504040204" pitchFamily="34" charset="0"/>
                  <a:ea typeface="Verdana" panose="020B0604030504040204" pitchFamily="34" charset="0"/>
                </a:rPr>
                <a:t>MINISTERIO DE EDUCACIÓN NACIONAL (MEN)</a:t>
              </a:r>
            </a:p>
          </p:txBody>
        </p:sp>
      </p:grpSp>
      <p:grpSp>
        <p:nvGrpSpPr>
          <p:cNvPr id="11" name="Grupo 10">
            <a:extLst>
              <a:ext uri="{FF2B5EF4-FFF2-40B4-BE49-F238E27FC236}">
                <a16:creationId xmlns:a16="http://schemas.microsoft.com/office/drawing/2014/main" id="{E35AD3E8-A39B-9CAD-EA4A-998997DA23D0}"/>
              </a:ext>
            </a:extLst>
          </p:cNvPr>
          <p:cNvGrpSpPr/>
          <p:nvPr/>
        </p:nvGrpSpPr>
        <p:grpSpPr>
          <a:xfrm>
            <a:off x="1547734" y="3339501"/>
            <a:ext cx="3134498" cy="762000"/>
            <a:chOff x="818087" y="3265382"/>
            <a:chExt cx="1488024" cy="544152"/>
          </a:xfrm>
          <a:noFill/>
        </p:grpSpPr>
        <p:sp>
          <p:nvSpPr>
            <p:cNvPr id="12" name="Rectángulo: esquinas redondeadas 11">
              <a:extLst>
                <a:ext uri="{FF2B5EF4-FFF2-40B4-BE49-F238E27FC236}">
                  <a16:creationId xmlns:a16="http://schemas.microsoft.com/office/drawing/2014/main" id="{9D4A67C8-DD59-12B7-0E2E-DAE829CF1090}"/>
                </a:ext>
              </a:extLst>
            </p:cNvPr>
            <p:cNvSpPr/>
            <p:nvPr/>
          </p:nvSpPr>
          <p:spPr>
            <a:xfrm>
              <a:off x="818087" y="3265382"/>
              <a:ext cx="1488024" cy="544152"/>
            </a:xfrm>
            <a:prstGeom prst="roundRect">
              <a:avLst>
                <a:gd name="adj" fmla="val 10000"/>
              </a:avLst>
            </a:prstGeom>
            <a:grpFill/>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s-CO"/>
            </a:p>
          </p:txBody>
        </p:sp>
        <p:sp>
          <p:nvSpPr>
            <p:cNvPr id="13" name="Rectángulo: esquinas redondeadas 4">
              <a:extLst>
                <a:ext uri="{FF2B5EF4-FFF2-40B4-BE49-F238E27FC236}">
                  <a16:creationId xmlns:a16="http://schemas.microsoft.com/office/drawing/2014/main" id="{0EB67D3A-C860-9AA9-1220-D905667CD081}"/>
                </a:ext>
              </a:extLst>
            </p:cNvPr>
            <p:cNvSpPr txBox="1"/>
            <p:nvPr/>
          </p:nvSpPr>
          <p:spPr>
            <a:xfrm>
              <a:off x="834025" y="3281320"/>
              <a:ext cx="1456148" cy="512276"/>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MX" sz="1600" kern="1200">
                  <a:latin typeface="Verdana" panose="020B0604030504040204" pitchFamily="34" charset="0"/>
                  <a:ea typeface="Verdana" panose="020B0604030504040204" pitchFamily="34" charset="0"/>
                </a:rPr>
                <a:t>FENOGE</a:t>
              </a:r>
              <a:endParaRPr lang="es-CO" sz="1600" kern="1200">
                <a:latin typeface="Verdana" panose="020B0604030504040204" pitchFamily="34" charset="0"/>
                <a:ea typeface="Verdana" panose="020B0604030504040204" pitchFamily="34" charset="0"/>
              </a:endParaRPr>
            </a:p>
          </p:txBody>
        </p:sp>
      </p:grpSp>
      <p:sp>
        <p:nvSpPr>
          <p:cNvPr id="14" name="Flecha: a la izquierda y derecha 13">
            <a:extLst>
              <a:ext uri="{FF2B5EF4-FFF2-40B4-BE49-F238E27FC236}">
                <a16:creationId xmlns:a16="http://schemas.microsoft.com/office/drawing/2014/main" id="{AAC5BA00-2B95-B2B2-CCFB-5EB4E7C32CF4}"/>
              </a:ext>
            </a:extLst>
          </p:cNvPr>
          <p:cNvSpPr/>
          <p:nvPr/>
        </p:nvSpPr>
        <p:spPr>
          <a:xfrm>
            <a:off x="5638800" y="3563129"/>
            <a:ext cx="838200" cy="228600"/>
          </a:xfrm>
          <a:prstGeom prst="leftRightArrow">
            <a:avLst/>
          </a:prstGeom>
          <a:no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grpSp>
        <p:nvGrpSpPr>
          <p:cNvPr id="15" name="Grupo 14">
            <a:extLst>
              <a:ext uri="{FF2B5EF4-FFF2-40B4-BE49-F238E27FC236}">
                <a16:creationId xmlns:a16="http://schemas.microsoft.com/office/drawing/2014/main" id="{CBF79C3B-E1BF-A0D6-8776-E36A68E8289F}"/>
              </a:ext>
            </a:extLst>
          </p:cNvPr>
          <p:cNvGrpSpPr/>
          <p:nvPr/>
        </p:nvGrpSpPr>
        <p:grpSpPr>
          <a:xfrm>
            <a:off x="7053027" y="4377084"/>
            <a:ext cx="3134498" cy="473335"/>
            <a:chOff x="818087" y="3265382"/>
            <a:chExt cx="1488024" cy="544152"/>
          </a:xfrm>
          <a:noFill/>
        </p:grpSpPr>
        <p:sp>
          <p:nvSpPr>
            <p:cNvPr id="16" name="Rectángulo: esquinas redondeadas 15">
              <a:extLst>
                <a:ext uri="{FF2B5EF4-FFF2-40B4-BE49-F238E27FC236}">
                  <a16:creationId xmlns:a16="http://schemas.microsoft.com/office/drawing/2014/main" id="{48E2C58A-D791-6FAC-60AF-6BB68EEC6EB2}"/>
                </a:ext>
              </a:extLst>
            </p:cNvPr>
            <p:cNvSpPr/>
            <p:nvPr/>
          </p:nvSpPr>
          <p:spPr>
            <a:xfrm>
              <a:off x="818087" y="3265382"/>
              <a:ext cx="1488024" cy="544152"/>
            </a:xfrm>
            <a:prstGeom prst="roundRect">
              <a:avLst>
                <a:gd name="adj" fmla="val 10000"/>
              </a:avLst>
            </a:prstGeom>
            <a:grpFill/>
            <a:ln>
              <a:solidFill>
                <a:srgbClr val="FFC000"/>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s-CO"/>
            </a:p>
          </p:txBody>
        </p:sp>
        <p:sp>
          <p:nvSpPr>
            <p:cNvPr id="17" name="Rectángulo: esquinas redondeadas 4">
              <a:extLst>
                <a:ext uri="{FF2B5EF4-FFF2-40B4-BE49-F238E27FC236}">
                  <a16:creationId xmlns:a16="http://schemas.microsoft.com/office/drawing/2014/main" id="{6213554A-6A2B-9888-1E3E-467EDDC5FA74}"/>
                </a:ext>
              </a:extLst>
            </p:cNvPr>
            <p:cNvSpPr txBox="1"/>
            <p:nvPr/>
          </p:nvSpPr>
          <p:spPr>
            <a:xfrm>
              <a:off x="834025" y="3281320"/>
              <a:ext cx="1456148" cy="512276"/>
            </a:xfrm>
            <a:prstGeom prst="rect">
              <a:avLst/>
            </a:prstGeom>
            <a:grpFill/>
            <a:ln>
              <a:solidFill>
                <a:srgbClr val="FFC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MX" sz="1600">
                  <a:latin typeface="Verdana" panose="020B0604030504040204" pitchFamily="34" charset="0"/>
                  <a:ea typeface="Verdana" panose="020B0604030504040204" pitchFamily="34" charset="0"/>
                </a:rPr>
                <a:t>$20.000.000.000,00</a:t>
              </a:r>
              <a:endParaRPr lang="es-CO" sz="1600" kern="1200">
                <a:latin typeface="Verdana" panose="020B0604030504040204" pitchFamily="34" charset="0"/>
                <a:ea typeface="Verdana" panose="020B0604030504040204" pitchFamily="34" charset="0"/>
              </a:endParaRPr>
            </a:p>
          </p:txBody>
        </p:sp>
      </p:grpSp>
      <p:grpSp>
        <p:nvGrpSpPr>
          <p:cNvPr id="18" name="Grupo 17">
            <a:extLst>
              <a:ext uri="{FF2B5EF4-FFF2-40B4-BE49-F238E27FC236}">
                <a16:creationId xmlns:a16="http://schemas.microsoft.com/office/drawing/2014/main" id="{14EE5AE1-46F0-8A9B-7AD9-A6BDD684AE77}"/>
              </a:ext>
            </a:extLst>
          </p:cNvPr>
          <p:cNvGrpSpPr/>
          <p:nvPr/>
        </p:nvGrpSpPr>
        <p:grpSpPr>
          <a:xfrm>
            <a:off x="7053027" y="3486088"/>
            <a:ext cx="3134498" cy="473335"/>
            <a:chOff x="818087" y="3265382"/>
            <a:chExt cx="1488024" cy="544152"/>
          </a:xfrm>
          <a:noFill/>
        </p:grpSpPr>
        <p:sp>
          <p:nvSpPr>
            <p:cNvPr id="19" name="Rectángulo: esquinas redondeadas 18">
              <a:extLst>
                <a:ext uri="{FF2B5EF4-FFF2-40B4-BE49-F238E27FC236}">
                  <a16:creationId xmlns:a16="http://schemas.microsoft.com/office/drawing/2014/main" id="{9DC5C43B-AB86-6F47-9B32-DC42D51CE8E2}"/>
                </a:ext>
              </a:extLst>
            </p:cNvPr>
            <p:cNvSpPr/>
            <p:nvPr/>
          </p:nvSpPr>
          <p:spPr>
            <a:xfrm>
              <a:off x="818087" y="3265382"/>
              <a:ext cx="1488024" cy="544152"/>
            </a:xfrm>
            <a:prstGeom prst="roundRect">
              <a:avLst>
                <a:gd name="adj" fmla="val 10000"/>
              </a:avLst>
            </a:prstGeom>
            <a:grpFill/>
            <a:ln>
              <a:solidFill>
                <a:srgbClr val="FFC000"/>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s-CO"/>
            </a:p>
          </p:txBody>
        </p:sp>
        <p:sp>
          <p:nvSpPr>
            <p:cNvPr id="20" name="Rectángulo: esquinas redondeadas 4">
              <a:extLst>
                <a:ext uri="{FF2B5EF4-FFF2-40B4-BE49-F238E27FC236}">
                  <a16:creationId xmlns:a16="http://schemas.microsoft.com/office/drawing/2014/main" id="{F5DEC5AB-3D46-280E-C879-1B685137487E}"/>
                </a:ext>
              </a:extLst>
            </p:cNvPr>
            <p:cNvSpPr txBox="1"/>
            <p:nvPr/>
          </p:nvSpPr>
          <p:spPr>
            <a:xfrm>
              <a:off x="834025" y="3281320"/>
              <a:ext cx="1456148" cy="512276"/>
            </a:xfrm>
            <a:prstGeom prst="rect">
              <a:avLst/>
            </a:prstGeom>
            <a:grpFill/>
            <a:ln>
              <a:solidFill>
                <a:srgbClr val="FFC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endParaRPr lang="es-ES" sz="1600">
                <a:solidFill>
                  <a:schemeClr val="tx1"/>
                </a:solidFill>
              </a:endParaRPr>
            </a:p>
            <a:p>
              <a:pPr algn="ctr" defTabSz="622300">
                <a:lnSpc>
                  <a:spcPct val="90000"/>
                </a:lnSpc>
                <a:spcBef>
                  <a:spcPct val="0"/>
                </a:spcBef>
                <a:spcAft>
                  <a:spcPct val="35000"/>
                </a:spcAft>
              </a:pPr>
              <a:r>
                <a:rPr lang="es-ES" sz="1600">
                  <a:solidFill>
                    <a:schemeClr val="tx1"/>
                  </a:solidFill>
                  <a:latin typeface="Verdana" panose="020B0604030504040204" pitchFamily="34" charset="0"/>
                  <a:ea typeface="Verdana" panose="020B0604030504040204" pitchFamily="34" charset="0"/>
                </a:rPr>
                <a:t>$49.087.418.953,64</a:t>
              </a:r>
            </a:p>
            <a:p>
              <a:pPr marL="0" lvl="0" indent="0" algn="ctr" defTabSz="622300">
                <a:lnSpc>
                  <a:spcPct val="90000"/>
                </a:lnSpc>
                <a:spcBef>
                  <a:spcPct val="0"/>
                </a:spcBef>
                <a:spcAft>
                  <a:spcPct val="35000"/>
                </a:spcAft>
                <a:buNone/>
              </a:pPr>
              <a:endParaRPr lang="es-CO" sz="1600" kern="1200">
                <a:latin typeface="Verdana" panose="020B0604030504040204" pitchFamily="34" charset="0"/>
                <a:ea typeface="Verdana" panose="020B0604030504040204" pitchFamily="34" charset="0"/>
              </a:endParaRPr>
            </a:p>
          </p:txBody>
        </p:sp>
      </p:grpSp>
      <p:grpSp>
        <p:nvGrpSpPr>
          <p:cNvPr id="2" name="Grupo 1">
            <a:extLst>
              <a:ext uri="{FF2B5EF4-FFF2-40B4-BE49-F238E27FC236}">
                <a16:creationId xmlns:a16="http://schemas.microsoft.com/office/drawing/2014/main" id="{8898A6DF-B4B2-E795-0B67-0BC3C2263260}"/>
              </a:ext>
            </a:extLst>
          </p:cNvPr>
          <p:cNvGrpSpPr/>
          <p:nvPr/>
        </p:nvGrpSpPr>
        <p:grpSpPr>
          <a:xfrm>
            <a:off x="1524000" y="5278639"/>
            <a:ext cx="3134498" cy="762000"/>
            <a:chOff x="818087" y="3265382"/>
            <a:chExt cx="1488024" cy="544152"/>
          </a:xfrm>
          <a:noFill/>
        </p:grpSpPr>
        <p:sp>
          <p:nvSpPr>
            <p:cNvPr id="4" name="Rectángulo: esquinas redondeadas 3">
              <a:extLst>
                <a:ext uri="{FF2B5EF4-FFF2-40B4-BE49-F238E27FC236}">
                  <a16:creationId xmlns:a16="http://schemas.microsoft.com/office/drawing/2014/main" id="{1F2C6477-E13B-A8B6-E377-37061EECB375}"/>
                </a:ext>
              </a:extLst>
            </p:cNvPr>
            <p:cNvSpPr/>
            <p:nvPr/>
          </p:nvSpPr>
          <p:spPr>
            <a:xfrm>
              <a:off x="818087" y="3265382"/>
              <a:ext cx="1488024" cy="544152"/>
            </a:xfrm>
            <a:prstGeom prst="roundRect">
              <a:avLst>
                <a:gd name="adj" fmla="val 10000"/>
              </a:avLst>
            </a:prstGeom>
            <a:grpFill/>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s-CO"/>
            </a:p>
          </p:txBody>
        </p:sp>
        <p:sp>
          <p:nvSpPr>
            <p:cNvPr id="7" name="Rectángulo: esquinas redondeadas 4">
              <a:extLst>
                <a:ext uri="{FF2B5EF4-FFF2-40B4-BE49-F238E27FC236}">
                  <a16:creationId xmlns:a16="http://schemas.microsoft.com/office/drawing/2014/main" id="{1E8D5C34-EC25-4BA8-E4C3-9769DDDE5C00}"/>
                </a:ext>
              </a:extLst>
            </p:cNvPr>
            <p:cNvSpPr txBox="1"/>
            <p:nvPr/>
          </p:nvSpPr>
          <p:spPr>
            <a:xfrm>
              <a:off x="834025" y="3281320"/>
              <a:ext cx="1456148" cy="512276"/>
            </a:xfrm>
            <a:prstGeom prst="rect">
              <a:avLst/>
            </a:prstGeom>
            <a:grpFill/>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s-CO" sz="1600" kern="1200">
                  <a:latin typeface="Verdana" panose="020B0604030504040204" pitchFamily="34" charset="0"/>
                  <a:ea typeface="Verdana" panose="020B0604030504040204" pitchFamily="34" charset="0"/>
                </a:rPr>
                <a:t>MINISTERIO DE MINAS Y ENERGÍA</a:t>
              </a:r>
            </a:p>
          </p:txBody>
        </p:sp>
      </p:grpSp>
      <p:sp>
        <p:nvSpPr>
          <p:cNvPr id="24" name="Flecha: a la izquierda y derecha 23">
            <a:extLst>
              <a:ext uri="{FF2B5EF4-FFF2-40B4-BE49-F238E27FC236}">
                <a16:creationId xmlns:a16="http://schemas.microsoft.com/office/drawing/2014/main" id="{669882E7-2C44-C25F-A619-4B77F5D429F3}"/>
              </a:ext>
            </a:extLst>
          </p:cNvPr>
          <p:cNvSpPr/>
          <p:nvPr/>
        </p:nvSpPr>
        <p:spPr>
          <a:xfrm>
            <a:off x="5638800" y="4499451"/>
            <a:ext cx="838200" cy="228600"/>
          </a:xfrm>
          <a:prstGeom prst="leftRightArrow">
            <a:avLst/>
          </a:prstGeom>
          <a:no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1" name="Rectángulo: esquinas redondeadas 20">
            <a:extLst>
              <a:ext uri="{FF2B5EF4-FFF2-40B4-BE49-F238E27FC236}">
                <a16:creationId xmlns:a16="http://schemas.microsoft.com/office/drawing/2014/main" id="{BFE23412-43B9-E08D-FF47-C12D439C1BA3}"/>
              </a:ext>
            </a:extLst>
          </p:cNvPr>
          <p:cNvSpPr/>
          <p:nvPr/>
        </p:nvSpPr>
        <p:spPr>
          <a:xfrm>
            <a:off x="4871954" y="6068717"/>
            <a:ext cx="2448091" cy="559738"/>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algn="ctr"/>
            <a:r>
              <a:rPr lang="es-CO" sz="1400" b="1">
                <a:highlight>
                  <a:srgbClr val="FFFFFF"/>
                </a:highlight>
                <a:latin typeface="Verdana" panose="020B0604030504040204" pitchFamily="34" charset="0"/>
                <a:ea typeface="Verdana" panose="020B0604030504040204" pitchFamily="34" charset="0"/>
              </a:rPr>
              <a:t>EN MODIFICACIÓN</a:t>
            </a:r>
          </a:p>
        </p:txBody>
      </p:sp>
      <p:grpSp>
        <p:nvGrpSpPr>
          <p:cNvPr id="26" name="Grupo 14">
            <a:extLst>
              <a:ext uri="{FF2B5EF4-FFF2-40B4-BE49-F238E27FC236}">
                <a16:creationId xmlns:a16="http://schemas.microsoft.com/office/drawing/2014/main" id="{3B0D0437-F1E1-28A0-B264-C246264C8E43}"/>
              </a:ext>
            </a:extLst>
          </p:cNvPr>
          <p:cNvGrpSpPr/>
          <p:nvPr/>
        </p:nvGrpSpPr>
        <p:grpSpPr>
          <a:xfrm>
            <a:off x="7053027" y="5267772"/>
            <a:ext cx="3142680" cy="487359"/>
            <a:chOff x="818087" y="3257321"/>
            <a:chExt cx="1491908" cy="560274"/>
          </a:xfrm>
          <a:noFill/>
        </p:grpSpPr>
        <p:sp>
          <p:nvSpPr>
            <p:cNvPr id="27" name="Rectángulo: esquinas redondeadas 15">
              <a:extLst>
                <a:ext uri="{FF2B5EF4-FFF2-40B4-BE49-F238E27FC236}">
                  <a16:creationId xmlns:a16="http://schemas.microsoft.com/office/drawing/2014/main" id="{CDD64BBB-EEB7-812D-D321-06E06994AB19}"/>
                </a:ext>
              </a:extLst>
            </p:cNvPr>
            <p:cNvSpPr/>
            <p:nvPr/>
          </p:nvSpPr>
          <p:spPr>
            <a:xfrm>
              <a:off x="818087" y="3265382"/>
              <a:ext cx="1488024" cy="544152"/>
            </a:xfrm>
            <a:prstGeom prst="roundRect">
              <a:avLst>
                <a:gd name="adj" fmla="val 10000"/>
              </a:avLst>
            </a:prstGeom>
            <a:grpFill/>
            <a:ln>
              <a:solidFill>
                <a:srgbClr val="FFC000"/>
              </a:solidFill>
            </a:ln>
          </p:spPr>
          <p:style>
            <a:lnRef idx="2">
              <a:schemeClr val="accent6">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a:lstStyle/>
            <a:p>
              <a:endParaRPr lang="es-CO"/>
            </a:p>
          </p:txBody>
        </p:sp>
        <p:sp>
          <p:nvSpPr>
            <p:cNvPr id="28" name="Rectángulo: esquinas redondeadas 4">
              <a:extLst>
                <a:ext uri="{FF2B5EF4-FFF2-40B4-BE49-F238E27FC236}">
                  <a16:creationId xmlns:a16="http://schemas.microsoft.com/office/drawing/2014/main" id="{9CFBD9A5-E7EB-8DFA-D229-F5D4F090DF42}"/>
                </a:ext>
              </a:extLst>
            </p:cNvPr>
            <p:cNvSpPr txBox="1"/>
            <p:nvPr/>
          </p:nvSpPr>
          <p:spPr>
            <a:xfrm>
              <a:off x="824115" y="3257321"/>
              <a:ext cx="1485880" cy="560274"/>
            </a:xfrm>
            <a:prstGeom prst="rect">
              <a:avLst/>
            </a:prstGeom>
            <a:grpFill/>
            <a:ln>
              <a:solidFill>
                <a:srgbClr val="FFC000"/>
              </a:solidFill>
            </a:ln>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s-MX" sz="1600">
                  <a:latin typeface="Verdana"/>
                  <a:ea typeface="Verdana"/>
                </a:rPr>
                <a:t>Componente Social </a:t>
              </a:r>
              <a:endParaRPr lang="en-US">
                <a:latin typeface="Calibri"/>
                <a:ea typeface="Calibri"/>
                <a:cs typeface="Calibri"/>
              </a:endParaRPr>
            </a:p>
            <a:p>
              <a:pPr algn="ctr" defTabSz="622300">
                <a:lnSpc>
                  <a:spcPct val="90000"/>
                </a:lnSpc>
                <a:spcBef>
                  <a:spcPct val="0"/>
                </a:spcBef>
                <a:spcAft>
                  <a:spcPct val="35000"/>
                </a:spcAft>
              </a:pPr>
              <a:r>
                <a:rPr lang="es-MX" sz="1600">
                  <a:latin typeface="Verdana"/>
                  <a:ea typeface="Verdana"/>
                </a:rPr>
                <a:t>(Escuela TEJ)</a:t>
              </a:r>
              <a:endParaRPr lang="en-US">
                <a:ea typeface="Calibri"/>
                <a:cs typeface="Calibri"/>
              </a:endParaRPr>
            </a:p>
          </p:txBody>
        </p:sp>
      </p:grpSp>
      <p:sp>
        <p:nvSpPr>
          <p:cNvPr id="29" name="Flecha: a la izquierda y derecha 23">
            <a:extLst>
              <a:ext uri="{FF2B5EF4-FFF2-40B4-BE49-F238E27FC236}">
                <a16:creationId xmlns:a16="http://schemas.microsoft.com/office/drawing/2014/main" id="{0245A779-5A78-A937-BD9D-371425ABA1AD}"/>
              </a:ext>
            </a:extLst>
          </p:cNvPr>
          <p:cNvSpPr/>
          <p:nvPr/>
        </p:nvSpPr>
        <p:spPr>
          <a:xfrm>
            <a:off x="5638799" y="5428465"/>
            <a:ext cx="838200" cy="228600"/>
          </a:xfrm>
          <a:prstGeom prst="leftRightArrow">
            <a:avLst/>
          </a:prstGeom>
          <a:noFill/>
          <a:ln>
            <a:solidFill>
              <a:schemeClr val="accent6">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260673926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A352680B-BF56-E765-9863-1FF53C5E766A}"/>
              </a:ext>
            </a:extLst>
          </p:cNvPr>
          <p:cNvPicPr>
            <a:picLocks noChangeAspect="1"/>
          </p:cNvPicPr>
          <p:nvPr/>
        </p:nvPicPr>
        <p:blipFill>
          <a:blip r:embed="rId2"/>
          <a:stretch>
            <a:fillRect/>
          </a:stretch>
        </p:blipFill>
        <p:spPr>
          <a:xfrm>
            <a:off x="0" y="0"/>
            <a:ext cx="12192000" cy="6858000"/>
          </a:xfrm>
          <a:prstGeom prst="rect">
            <a:avLst/>
          </a:prstGeom>
        </p:spPr>
      </p:pic>
      <p:pic>
        <p:nvPicPr>
          <p:cNvPr id="7" name="Imagen 6">
            <a:extLst>
              <a:ext uri="{FF2B5EF4-FFF2-40B4-BE49-F238E27FC236}">
                <a16:creationId xmlns:a16="http://schemas.microsoft.com/office/drawing/2014/main" id="{1EDAE89D-A946-4CD3-99CE-CD6C5AA02E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9941" y="781169"/>
            <a:ext cx="5968600" cy="435341"/>
          </a:xfrm>
          <a:prstGeom prst="rect">
            <a:avLst/>
          </a:prstGeom>
        </p:spPr>
      </p:pic>
      <p:grpSp>
        <p:nvGrpSpPr>
          <p:cNvPr id="63" name="Google Shape;525;p26">
            <a:extLst>
              <a:ext uri="{FF2B5EF4-FFF2-40B4-BE49-F238E27FC236}">
                <a16:creationId xmlns:a16="http://schemas.microsoft.com/office/drawing/2014/main" id="{0AD36DCA-95F1-AB48-D0CE-6945DF68BBDE}"/>
              </a:ext>
            </a:extLst>
          </p:cNvPr>
          <p:cNvGrpSpPr/>
          <p:nvPr/>
        </p:nvGrpSpPr>
        <p:grpSpPr>
          <a:xfrm>
            <a:off x="4838243" y="2924606"/>
            <a:ext cx="522377" cy="522377"/>
            <a:chOff x="2419414" y="4045708"/>
            <a:chExt cx="361055" cy="361055"/>
          </a:xfrm>
        </p:grpSpPr>
        <p:sp>
          <p:nvSpPr>
            <p:cNvPr id="64" name="Google Shape;526;p26">
              <a:extLst>
                <a:ext uri="{FF2B5EF4-FFF2-40B4-BE49-F238E27FC236}">
                  <a16:creationId xmlns:a16="http://schemas.microsoft.com/office/drawing/2014/main" id="{7D05B925-D3A0-F32F-522D-B32B2C54DED7}"/>
                </a:ext>
              </a:extLst>
            </p:cNvPr>
            <p:cNvSpPr/>
            <p:nvPr/>
          </p:nvSpPr>
          <p:spPr>
            <a:xfrm>
              <a:off x="2658167" y="4203291"/>
              <a:ext cx="76653" cy="72273"/>
            </a:xfrm>
            <a:custGeom>
              <a:avLst/>
              <a:gdLst/>
              <a:ahLst/>
              <a:cxnLst/>
              <a:rect l="l" t="t" r="r" b="b"/>
              <a:pathLst>
                <a:path w="2240" h="2112" extrusionOk="0">
                  <a:moveTo>
                    <a:pt x="1150" y="0"/>
                  </a:moveTo>
                  <a:cubicBezTo>
                    <a:pt x="576" y="0"/>
                    <a:pt x="1" y="402"/>
                    <a:pt x="1" y="1135"/>
                  </a:cubicBezTo>
                  <a:lnTo>
                    <a:pt x="1" y="2111"/>
                  </a:lnTo>
                  <a:lnTo>
                    <a:pt x="835" y="1373"/>
                  </a:lnTo>
                  <a:cubicBezTo>
                    <a:pt x="1216" y="1040"/>
                    <a:pt x="1716" y="849"/>
                    <a:pt x="2240" y="849"/>
                  </a:cubicBezTo>
                  <a:cubicBezTo>
                    <a:pt x="2089" y="270"/>
                    <a:pt x="1620" y="0"/>
                    <a:pt x="115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527;p26">
              <a:extLst>
                <a:ext uri="{FF2B5EF4-FFF2-40B4-BE49-F238E27FC236}">
                  <a16:creationId xmlns:a16="http://schemas.microsoft.com/office/drawing/2014/main" id="{5D920628-A9E7-DCA0-4CE6-6038CC51BBFC}"/>
                </a:ext>
              </a:extLst>
            </p:cNvPr>
            <p:cNvSpPr/>
            <p:nvPr/>
          </p:nvSpPr>
          <p:spPr>
            <a:xfrm>
              <a:off x="2465030" y="4203805"/>
              <a:ext cx="315440" cy="202959"/>
            </a:xfrm>
            <a:custGeom>
              <a:avLst/>
              <a:gdLst/>
              <a:ahLst/>
              <a:cxnLst/>
              <a:rect l="l" t="t" r="r" b="b"/>
              <a:pathLst>
                <a:path w="9218" h="5931" extrusionOk="0">
                  <a:moveTo>
                    <a:pt x="977" y="1"/>
                  </a:moveTo>
                  <a:cubicBezTo>
                    <a:pt x="715" y="1"/>
                    <a:pt x="477" y="120"/>
                    <a:pt x="287" y="310"/>
                  </a:cubicBezTo>
                  <a:cubicBezTo>
                    <a:pt x="96" y="477"/>
                    <a:pt x="1" y="739"/>
                    <a:pt x="1" y="1001"/>
                  </a:cubicBezTo>
                  <a:lnTo>
                    <a:pt x="1" y="5621"/>
                  </a:lnTo>
                  <a:cubicBezTo>
                    <a:pt x="1" y="5788"/>
                    <a:pt x="120" y="5931"/>
                    <a:pt x="287" y="5931"/>
                  </a:cubicBezTo>
                  <a:lnTo>
                    <a:pt x="5169" y="5931"/>
                  </a:lnTo>
                  <a:cubicBezTo>
                    <a:pt x="5716" y="5931"/>
                    <a:pt x="6264" y="5716"/>
                    <a:pt x="6693" y="5335"/>
                  </a:cubicBezTo>
                  <a:lnTo>
                    <a:pt x="8884" y="3359"/>
                  </a:lnTo>
                  <a:cubicBezTo>
                    <a:pt x="9098" y="3168"/>
                    <a:pt x="9217" y="2906"/>
                    <a:pt x="9217" y="2620"/>
                  </a:cubicBezTo>
                  <a:cubicBezTo>
                    <a:pt x="9217" y="2335"/>
                    <a:pt x="9122" y="2073"/>
                    <a:pt x="8908" y="1882"/>
                  </a:cubicBezTo>
                  <a:lnTo>
                    <a:pt x="8908" y="1882"/>
                  </a:lnTo>
                  <a:lnTo>
                    <a:pt x="8955" y="1906"/>
                  </a:lnTo>
                  <a:cubicBezTo>
                    <a:pt x="8657" y="1608"/>
                    <a:pt x="8268" y="1459"/>
                    <a:pt x="7880" y="1459"/>
                  </a:cubicBezTo>
                  <a:cubicBezTo>
                    <a:pt x="7524" y="1459"/>
                    <a:pt x="7168" y="1584"/>
                    <a:pt x="6883" y="1834"/>
                  </a:cubicBezTo>
                  <a:lnTo>
                    <a:pt x="5169" y="3311"/>
                  </a:lnTo>
                  <a:lnTo>
                    <a:pt x="3287" y="3311"/>
                  </a:lnTo>
                  <a:cubicBezTo>
                    <a:pt x="2740" y="3311"/>
                    <a:pt x="2287" y="2858"/>
                    <a:pt x="2287" y="2311"/>
                  </a:cubicBezTo>
                  <a:lnTo>
                    <a:pt x="2287" y="1311"/>
                  </a:lnTo>
                  <a:cubicBezTo>
                    <a:pt x="2287" y="596"/>
                    <a:pt x="1692" y="1"/>
                    <a:pt x="97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528;p26">
              <a:extLst>
                <a:ext uri="{FF2B5EF4-FFF2-40B4-BE49-F238E27FC236}">
                  <a16:creationId xmlns:a16="http://schemas.microsoft.com/office/drawing/2014/main" id="{6B63D4BF-FB24-D001-7DF4-A82CD6B727C0}"/>
                </a:ext>
              </a:extLst>
            </p:cNvPr>
            <p:cNvSpPr/>
            <p:nvPr/>
          </p:nvSpPr>
          <p:spPr>
            <a:xfrm>
              <a:off x="2419414" y="4280355"/>
              <a:ext cx="24467" cy="126409"/>
            </a:xfrm>
            <a:custGeom>
              <a:avLst/>
              <a:gdLst/>
              <a:ahLst/>
              <a:cxnLst/>
              <a:rect l="l" t="t" r="r" b="b"/>
              <a:pathLst>
                <a:path w="715" h="3694" extrusionOk="0">
                  <a:moveTo>
                    <a:pt x="321" y="0"/>
                  </a:moveTo>
                  <a:cubicBezTo>
                    <a:pt x="146" y="0"/>
                    <a:pt x="0" y="159"/>
                    <a:pt x="0" y="360"/>
                  </a:cubicBezTo>
                  <a:lnTo>
                    <a:pt x="0" y="3336"/>
                  </a:lnTo>
                  <a:cubicBezTo>
                    <a:pt x="0" y="3574"/>
                    <a:pt x="179" y="3694"/>
                    <a:pt x="358" y="3694"/>
                  </a:cubicBezTo>
                  <a:cubicBezTo>
                    <a:pt x="536" y="3694"/>
                    <a:pt x="715" y="3574"/>
                    <a:pt x="715" y="3336"/>
                  </a:cubicBezTo>
                  <a:lnTo>
                    <a:pt x="715" y="360"/>
                  </a:lnTo>
                  <a:cubicBezTo>
                    <a:pt x="715" y="145"/>
                    <a:pt x="548" y="2"/>
                    <a:pt x="358" y="2"/>
                  </a:cubicBezTo>
                  <a:cubicBezTo>
                    <a:pt x="345" y="1"/>
                    <a:pt x="333" y="0"/>
                    <a:pt x="32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529;p26">
              <a:extLst>
                <a:ext uri="{FF2B5EF4-FFF2-40B4-BE49-F238E27FC236}">
                  <a16:creationId xmlns:a16="http://schemas.microsoft.com/office/drawing/2014/main" id="{FFA07482-A56F-42A7-E031-83520E6A3B60}"/>
                </a:ext>
              </a:extLst>
            </p:cNvPr>
            <p:cNvSpPr/>
            <p:nvPr/>
          </p:nvSpPr>
          <p:spPr>
            <a:xfrm>
              <a:off x="2538397" y="4045708"/>
              <a:ext cx="124698" cy="36718"/>
            </a:xfrm>
            <a:custGeom>
              <a:avLst/>
              <a:gdLst/>
              <a:ahLst/>
              <a:cxnLst/>
              <a:rect l="l" t="t" r="r" b="b"/>
              <a:pathLst>
                <a:path w="3644" h="1073" extrusionOk="0">
                  <a:moveTo>
                    <a:pt x="715" y="1"/>
                  </a:moveTo>
                  <a:cubicBezTo>
                    <a:pt x="0" y="1"/>
                    <a:pt x="0" y="1072"/>
                    <a:pt x="715" y="1072"/>
                  </a:cubicBezTo>
                  <a:lnTo>
                    <a:pt x="2929" y="1072"/>
                  </a:lnTo>
                  <a:cubicBezTo>
                    <a:pt x="3644" y="1049"/>
                    <a:pt x="3644" y="1"/>
                    <a:pt x="2929"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530;p26">
              <a:extLst>
                <a:ext uri="{FF2B5EF4-FFF2-40B4-BE49-F238E27FC236}">
                  <a16:creationId xmlns:a16="http://schemas.microsoft.com/office/drawing/2014/main" id="{FFBCF87A-B119-D7BD-C03D-14F99C0836AA}"/>
                </a:ext>
              </a:extLst>
            </p:cNvPr>
            <p:cNvSpPr/>
            <p:nvPr/>
          </p:nvSpPr>
          <p:spPr>
            <a:xfrm>
              <a:off x="2538397" y="4106038"/>
              <a:ext cx="124698" cy="36684"/>
            </a:xfrm>
            <a:custGeom>
              <a:avLst/>
              <a:gdLst/>
              <a:ahLst/>
              <a:cxnLst/>
              <a:rect l="l" t="t" r="r" b="b"/>
              <a:pathLst>
                <a:path w="3644" h="1072" extrusionOk="0">
                  <a:moveTo>
                    <a:pt x="715" y="0"/>
                  </a:moveTo>
                  <a:cubicBezTo>
                    <a:pt x="0" y="0"/>
                    <a:pt x="0" y="1072"/>
                    <a:pt x="715" y="1072"/>
                  </a:cubicBezTo>
                  <a:lnTo>
                    <a:pt x="2929" y="1072"/>
                  </a:lnTo>
                  <a:cubicBezTo>
                    <a:pt x="3644" y="1072"/>
                    <a:pt x="3644" y="0"/>
                    <a:pt x="2929"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531;p26">
              <a:extLst>
                <a:ext uri="{FF2B5EF4-FFF2-40B4-BE49-F238E27FC236}">
                  <a16:creationId xmlns:a16="http://schemas.microsoft.com/office/drawing/2014/main" id="{4F831221-C004-A03E-B2E2-B8515587D5E0}"/>
                </a:ext>
              </a:extLst>
            </p:cNvPr>
            <p:cNvSpPr/>
            <p:nvPr/>
          </p:nvSpPr>
          <p:spPr>
            <a:xfrm>
              <a:off x="2540006" y="4166334"/>
              <a:ext cx="120660" cy="36684"/>
            </a:xfrm>
            <a:custGeom>
              <a:avLst/>
              <a:gdLst/>
              <a:ahLst/>
              <a:cxnLst/>
              <a:rect l="l" t="t" r="r" b="b"/>
              <a:pathLst>
                <a:path w="3526" h="1072" extrusionOk="0">
                  <a:moveTo>
                    <a:pt x="668" y="0"/>
                  </a:moveTo>
                  <a:cubicBezTo>
                    <a:pt x="1" y="48"/>
                    <a:pt x="1" y="1024"/>
                    <a:pt x="668" y="1072"/>
                  </a:cubicBezTo>
                  <a:lnTo>
                    <a:pt x="2882" y="1072"/>
                  </a:lnTo>
                  <a:cubicBezTo>
                    <a:pt x="3525" y="1024"/>
                    <a:pt x="3525" y="48"/>
                    <a:pt x="288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 name="Rectángulo: esquinas redondeadas 5">
            <a:extLst>
              <a:ext uri="{FF2B5EF4-FFF2-40B4-BE49-F238E27FC236}">
                <a16:creationId xmlns:a16="http://schemas.microsoft.com/office/drawing/2014/main" id="{6C494E29-A3F8-5C99-BE7D-968ECCFDC307}"/>
              </a:ext>
            </a:extLst>
          </p:cNvPr>
          <p:cNvSpPr/>
          <p:nvPr/>
        </p:nvSpPr>
        <p:spPr>
          <a:xfrm>
            <a:off x="425534" y="1575635"/>
            <a:ext cx="3524250" cy="4248151"/>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O">
              <a:solidFill>
                <a:schemeClr val="tx1"/>
              </a:solidFill>
              <a:highlight>
                <a:srgbClr val="FFFF00"/>
              </a:highlight>
            </a:endParaRPr>
          </a:p>
        </p:txBody>
      </p:sp>
      <p:sp>
        <p:nvSpPr>
          <p:cNvPr id="8" name="CuadroTexto 7">
            <a:extLst>
              <a:ext uri="{FF2B5EF4-FFF2-40B4-BE49-F238E27FC236}">
                <a16:creationId xmlns:a16="http://schemas.microsoft.com/office/drawing/2014/main" id="{5F3EDF5E-A7CC-F585-03E3-8864BFF2E10E}"/>
              </a:ext>
            </a:extLst>
          </p:cNvPr>
          <p:cNvSpPr txBox="1"/>
          <p:nvPr/>
        </p:nvSpPr>
        <p:spPr>
          <a:xfrm>
            <a:off x="604408" y="2225170"/>
            <a:ext cx="3166499" cy="584775"/>
          </a:xfrm>
          <a:prstGeom prst="rect">
            <a:avLst/>
          </a:prstGeom>
          <a:noFill/>
        </p:spPr>
        <p:txBody>
          <a:bodyPr wrap="square" lIns="91440" tIns="45720" rIns="91440" bIns="45720" rtlCol="0" anchor="t">
            <a:spAutoFit/>
          </a:bodyPr>
          <a:lstStyle/>
          <a:p>
            <a:pPr algn="ctr"/>
            <a:r>
              <a:rPr lang="es-CO" sz="3200" b="1"/>
              <a:t>ALCANCE</a:t>
            </a:r>
          </a:p>
        </p:txBody>
      </p:sp>
      <p:sp>
        <p:nvSpPr>
          <p:cNvPr id="9" name="CuadroTexto 8">
            <a:extLst>
              <a:ext uri="{FF2B5EF4-FFF2-40B4-BE49-F238E27FC236}">
                <a16:creationId xmlns:a16="http://schemas.microsoft.com/office/drawing/2014/main" id="{A3ABB6FD-6B75-91F1-267D-DD2CD25C8943}"/>
              </a:ext>
            </a:extLst>
          </p:cNvPr>
          <p:cNvSpPr txBox="1"/>
          <p:nvPr/>
        </p:nvSpPr>
        <p:spPr>
          <a:xfrm>
            <a:off x="662082" y="2786211"/>
            <a:ext cx="2949425" cy="2923877"/>
          </a:xfrm>
          <a:prstGeom prst="rect">
            <a:avLst/>
          </a:prstGeom>
          <a:noFill/>
        </p:spPr>
        <p:txBody>
          <a:bodyPr wrap="square" lIns="91440" tIns="45720" rIns="91440" bIns="45720" rtlCol="0" anchor="t">
            <a:spAutoFit/>
          </a:bodyPr>
          <a:lstStyle/>
          <a:p>
            <a:pPr algn="ctr"/>
            <a:r>
              <a:rPr lang="es-CO" sz="7200" b="1"/>
              <a:t>1,060</a:t>
            </a:r>
          </a:p>
          <a:p>
            <a:pPr algn="ctr"/>
            <a:r>
              <a:rPr lang="es-CO" sz="2800" b="1"/>
              <a:t>Sedes e</a:t>
            </a:r>
            <a:endParaRPr lang="es-ES" sz="2800" b="1"/>
          </a:p>
          <a:p>
            <a:pPr algn="ctr"/>
            <a:r>
              <a:rPr lang="es-CO" sz="2800" b="1"/>
              <a:t>Educativas Públicas</a:t>
            </a:r>
            <a:endParaRPr lang="es-ES" sz="2800" b="1">
              <a:ea typeface="Calibri"/>
              <a:cs typeface="Calibri"/>
            </a:endParaRPr>
          </a:p>
          <a:p>
            <a:pPr algn="ctr"/>
            <a:r>
              <a:rPr lang="es-CO" sz="2800" b="1"/>
              <a:t>(Hasta)</a:t>
            </a:r>
            <a:endParaRPr lang="es-CO"/>
          </a:p>
        </p:txBody>
      </p:sp>
      <p:sp>
        <p:nvSpPr>
          <p:cNvPr id="18" name="Rectángulo: esquinas redondeadas 17">
            <a:extLst>
              <a:ext uri="{FF2B5EF4-FFF2-40B4-BE49-F238E27FC236}">
                <a16:creationId xmlns:a16="http://schemas.microsoft.com/office/drawing/2014/main" id="{C495DB03-B77F-CFA0-28FC-667831D72D4C}"/>
              </a:ext>
            </a:extLst>
          </p:cNvPr>
          <p:cNvSpPr/>
          <p:nvPr/>
        </p:nvSpPr>
        <p:spPr>
          <a:xfrm>
            <a:off x="4751355" y="1941691"/>
            <a:ext cx="6756078" cy="1965830"/>
          </a:xfrm>
          <a:prstGeom prst="roundRect">
            <a:avLst/>
          </a:prstGeom>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O">
              <a:solidFill>
                <a:schemeClr val="tx1"/>
              </a:solidFill>
            </a:endParaRPr>
          </a:p>
        </p:txBody>
      </p:sp>
      <p:graphicFrame>
        <p:nvGraphicFramePr>
          <p:cNvPr id="19" name="Tabla 18">
            <a:extLst>
              <a:ext uri="{FF2B5EF4-FFF2-40B4-BE49-F238E27FC236}">
                <a16:creationId xmlns:a16="http://schemas.microsoft.com/office/drawing/2014/main" id="{304A195C-F338-B6F3-5603-E018181211BF}"/>
              </a:ext>
            </a:extLst>
          </p:cNvPr>
          <p:cNvGraphicFramePr>
            <a:graphicFrameLocks noGrp="1"/>
          </p:cNvGraphicFramePr>
          <p:nvPr/>
        </p:nvGraphicFramePr>
        <p:xfrm>
          <a:off x="5550317" y="2292621"/>
          <a:ext cx="5229399" cy="1491615"/>
        </p:xfrm>
        <a:graphic>
          <a:graphicData uri="http://schemas.openxmlformats.org/drawingml/2006/table">
            <a:tbl>
              <a:tblPr bandRow="1">
                <a:tableStyleId>{5C22544A-7EE6-4342-B048-85BDC9FD1C3A}</a:tableStyleId>
              </a:tblPr>
              <a:tblGrid>
                <a:gridCol w="5229399">
                  <a:extLst>
                    <a:ext uri="{9D8B030D-6E8A-4147-A177-3AD203B41FA5}">
                      <a16:colId xmlns:a16="http://schemas.microsoft.com/office/drawing/2014/main" val="887249314"/>
                    </a:ext>
                  </a:extLst>
                </a:gridCol>
              </a:tblGrid>
              <a:tr h="190500">
                <a:tc>
                  <a:txBody>
                    <a:bodyPr/>
                    <a:lstStyle/>
                    <a:p>
                      <a:pPr algn="ctr" fontAlgn="b"/>
                      <a:r>
                        <a:rPr lang="es-ES" sz="3200" b="0" i="0" u="none" strike="noStrike">
                          <a:solidFill>
                            <a:schemeClr val="tx1"/>
                          </a:solidFill>
                          <a:effectLst/>
                          <a:latin typeface="Nunito"/>
                        </a:rPr>
                        <a:t>Tipo I ( 0- 24 EST)</a:t>
                      </a:r>
                    </a:p>
                  </a:txBody>
                  <a:tcPr marL="9525" marR="9525" marT="9525" marB="0" anchor="b">
                    <a:lnL>
                      <a:noFill/>
                    </a:lnL>
                    <a:lnR>
                      <a:noFill/>
                    </a:lnR>
                    <a:lnT>
                      <a:noFill/>
                    </a:lnT>
                    <a:lnB>
                      <a:noFill/>
                    </a:lnB>
                    <a:noFill/>
                  </a:tcPr>
                </a:tc>
                <a:extLst>
                  <a:ext uri="{0D108BD9-81ED-4DB2-BD59-A6C34878D82A}">
                    <a16:rowId xmlns:a16="http://schemas.microsoft.com/office/drawing/2014/main" val="2433420086"/>
                  </a:ext>
                </a:extLst>
              </a:tr>
              <a:tr h="190500">
                <a:tc>
                  <a:txBody>
                    <a:bodyPr/>
                    <a:lstStyle/>
                    <a:p>
                      <a:pPr algn="ctr" fontAlgn="b"/>
                      <a:r>
                        <a:rPr lang="es-ES" sz="3200" b="0" i="0" u="none" strike="noStrike">
                          <a:solidFill>
                            <a:schemeClr val="tx1"/>
                          </a:solidFill>
                          <a:effectLst/>
                          <a:latin typeface="+mn-lt"/>
                        </a:rPr>
                        <a:t>Tipo II ( 25- 50 EST)</a:t>
                      </a:r>
                    </a:p>
                  </a:txBody>
                  <a:tcPr marL="9525" marR="9525" marT="9525" marB="0" anchor="b">
                    <a:lnL>
                      <a:noFill/>
                    </a:lnL>
                    <a:lnR>
                      <a:noFill/>
                    </a:lnR>
                    <a:lnT>
                      <a:noFill/>
                    </a:lnT>
                    <a:lnB>
                      <a:noFill/>
                    </a:lnB>
                    <a:noFill/>
                  </a:tcPr>
                </a:tc>
                <a:extLst>
                  <a:ext uri="{0D108BD9-81ED-4DB2-BD59-A6C34878D82A}">
                    <a16:rowId xmlns:a16="http://schemas.microsoft.com/office/drawing/2014/main" val="3636837596"/>
                  </a:ext>
                </a:extLst>
              </a:tr>
              <a:tr h="190500">
                <a:tc>
                  <a:txBody>
                    <a:bodyPr/>
                    <a:lstStyle/>
                    <a:p>
                      <a:pPr algn="ctr" fontAlgn="b"/>
                      <a:r>
                        <a:rPr lang="es-ES" sz="3200" b="0" i="0" u="none" strike="noStrike">
                          <a:solidFill>
                            <a:schemeClr val="tx1"/>
                          </a:solidFill>
                          <a:effectLst/>
                          <a:latin typeface="+mn-lt"/>
                        </a:rPr>
                        <a:t>Tipo III ( 51- 100 EST)</a:t>
                      </a:r>
                    </a:p>
                  </a:txBody>
                  <a:tcPr marL="9525" marR="9525" marT="9525" marB="0" anchor="b">
                    <a:lnL>
                      <a:noFill/>
                    </a:lnL>
                    <a:lnR>
                      <a:noFill/>
                    </a:lnR>
                    <a:lnT>
                      <a:noFill/>
                    </a:lnT>
                    <a:lnB>
                      <a:noFill/>
                    </a:lnB>
                    <a:noFill/>
                  </a:tcPr>
                </a:tc>
                <a:extLst>
                  <a:ext uri="{0D108BD9-81ED-4DB2-BD59-A6C34878D82A}">
                    <a16:rowId xmlns:a16="http://schemas.microsoft.com/office/drawing/2014/main" val="1258130684"/>
                  </a:ext>
                </a:extLst>
              </a:tr>
            </a:tbl>
          </a:graphicData>
        </a:graphic>
      </p:graphicFrame>
      <p:sp>
        <p:nvSpPr>
          <p:cNvPr id="23" name="Rectángulo: esquinas redondeadas 22">
            <a:extLst>
              <a:ext uri="{FF2B5EF4-FFF2-40B4-BE49-F238E27FC236}">
                <a16:creationId xmlns:a16="http://schemas.microsoft.com/office/drawing/2014/main" id="{00616B88-84BA-E2B6-FA3C-576D5061FB1D}"/>
              </a:ext>
            </a:extLst>
          </p:cNvPr>
          <p:cNvSpPr/>
          <p:nvPr/>
        </p:nvSpPr>
        <p:spPr>
          <a:xfrm>
            <a:off x="5550317" y="4441161"/>
            <a:ext cx="4908466" cy="1351234"/>
          </a:xfrm>
          <a:prstGeom prst="roundRect">
            <a:avLst/>
          </a:prstGeom>
          <a:ln>
            <a:headEnd type="none" w="med" len="med"/>
            <a:tailEnd type="none" w="med" len="med"/>
          </a:ln>
        </p:spPr>
        <p:style>
          <a:lnRef idx="2">
            <a:schemeClr val="accent6"/>
          </a:lnRef>
          <a:fillRef idx="1">
            <a:schemeClr val="lt1"/>
          </a:fillRef>
          <a:effectRef idx="0">
            <a:schemeClr val="accent6"/>
          </a:effectRef>
          <a:fontRef idx="minor">
            <a:schemeClr val="dk1"/>
          </a:fontRef>
        </p:style>
        <p:txBody>
          <a:bodyPr rtlCol="0" anchor="ctr"/>
          <a:lstStyle/>
          <a:p>
            <a:pPr algn="ctr"/>
            <a:endParaRPr lang="es-CO">
              <a:solidFill>
                <a:schemeClr val="tx1"/>
              </a:solidFill>
              <a:highlight>
                <a:srgbClr val="FFFF00"/>
              </a:highlight>
            </a:endParaRPr>
          </a:p>
        </p:txBody>
      </p:sp>
      <p:sp>
        <p:nvSpPr>
          <p:cNvPr id="24" name="CuadroTexto 23">
            <a:extLst>
              <a:ext uri="{FF2B5EF4-FFF2-40B4-BE49-F238E27FC236}">
                <a16:creationId xmlns:a16="http://schemas.microsoft.com/office/drawing/2014/main" id="{99354CB1-2A96-D9B1-2691-23EE8EC9AC08}"/>
              </a:ext>
            </a:extLst>
          </p:cNvPr>
          <p:cNvSpPr txBox="1"/>
          <p:nvPr/>
        </p:nvSpPr>
        <p:spPr>
          <a:xfrm>
            <a:off x="5831445" y="4441161"/>
            <a:ext cx="4595897" cy="1200329"/>
          </a:xfrm>
          <a:prstGeom prst="rect">
            <a:avLst/>
          </a:prstGeom>
          <a:noFill/>
        </p:spPr>
        <p:txBody>
          <a:bodyPr wrap="square" lIns="91440" tIns="45720" rIns="91440" bIns="45720" rtlCol="0" anchor="t">
            <a:spAutoFit/>
          </a:bodyPr>
          <a:lstStyle/>
          <a:p>
            <a:pPr algn="ctr"/>
            <a:r>
              <a:rPr lang="es-CO" sz="7200" b="1"/>
              <a:t>36 Meses</a:t>
            </a:r>
            <a:endParaRPr lang="es-ES" sz="7200"/>
          </a:p>
        </p:txBody>
      </p:sp>
      <p:sp>
        <p:nvSpPr>
          <p:cNvPr id="3" name="CuadroTexto 2">
            <a:extLst>
              <a:ext uri="{FF2B5EF4-FFF2-40B4-BE49-F238E27FC236}">
                <a16:creationId xmlns:a16="http://schemas.microsoft.com/office/drawing/2014/main" id="{7432FB26-06E2-E4B0-70C0-FD0844832D51}"/>
              </a:ext>
            </a:extLst>
          </p:cNvPr>
          <p:cNvSpPr txBox="1"/>
          <p:nvPr/>
        </p:nvSpPr>
        <p:spPr>
          <a:xfrm>
            <a:off x="-1795606" y="461186"/>
            <a:ext cx="13267698" cy="677108"/>
          </a:xfrm>
          <a:prstGeom prst="rect">
            <a:avLst/>
          </a:prstGeom>
          <a:noFill/>
        </p:spPr>
        <p:txBody>
          <a:bodyPr wrap="square" lIns="91440" tIns="45720" rIns="91440" bIns="45720" rtlCol="0" anchor="t">
            <a:spAutoFit/>
          </a:bodyPr>
          <a:lstStyle/>
          <a:p>
            <a:pPr lvl="0" algn="ctr">
              <a:defRPr/>
            </a:pPr>
            <a:r>
              <a:rPr lang="es-CO" sz="2000" b="1">
                <a:solidFill>
                  <a:srgbClr val="333333"/>
                </a:solidFill>
                <a:latin typeface="Verdana"/>
                <a:ea typeface="Verdana"/>
              </a:rPr>
              <a:t>2</a:t>
            </a:r>
            <a:r>
              <a:rPr lang="es-CO" sz="1800" b="1">
                <a:solidFill>
                  <a:srgbClr val="333333"/>
                </a:solidFill>
                <a:latin typeface="Verdana"/>
                <a:ea typeface="Verdana"/>
              </a:rPr>
              <a:t>. CONVENIO INTERADMINISTRATIVO No. GGC-1090-2024</a:t>
            </a:r>
          </a:p>
          <a:p>
            <a:pPr lvl="0" algn="ctr">
              <a:defRPr/>
            </a:pPr>
            <a:r>
              <a:rPr lang="es-CO" sz="1800" b="1" err="1">
                <a:solidFill>
                  <a:srgbClr val="333333"/>
                </a:solidFill>
                <a:latin typeface="Verdana"/>
                <a:ea typeface="Verdana"/>
              </a:rPr>
              <a:t>Ecoescuelas</a:t>
            </a:r>
            <a:r>
              <a:rPr lang="es-CO" sz="1800" b="1">
                <a:solidFill>
                  <a:srgbClr val="333333"/>
                </a:solidFill>
                <a:latin typeface="Verdana"/>
                <a:ea typeface="Verdana"/>
              </a:rPr>
              <a:t> – Un Futuro Brillante</a:t>
            </a:r>
            <a:endParaRPr lang="es-419" sz="1800" b="1">
              <a:solidFill>
                <a:srgbClr val="333333"/>
              </a:solidFill>
              <a:latin typeface="Verdana"/>
              <a:ea typeface="Verdana"/>
            </a:endParaRPr>
          </a:p>
        </p:txBody>
      </p:sp>
    </p:spTree>
    <p:extLst>
      <p:ext uri="{BB962C8B-B14F-4D97-AF65-F5344CB8AC3E}">
        <p14:creationId xmlns:p14="http://schemas.microsoft.com/office/powerpoint/2010/main" val="38878091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32" name="Rectangle 20">
            <a:extLst>
              <a:ext uri="{FF2B5EF4-FFF2-40B4-BE49-F238E27FC236}">
                <a16:creationId xmlns:a16="http://schemas.microsoft.com/office/drawing/2014/main" id="{3A545CD8-302C-8408-B37A-86FED6DDF325}"/>
              </a:ext>
            </a:extLst>
          </p:cNvPr>
          <p:cNvSpPr/>
          <p:nvPr/>
        </p:nvSpPr>
        <p:spPr>
          <a:xfrm>
            <a:off x="4713605" y="4671141"/>
            <a:ext cx="3763215" cy="235950"/>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D2B189A9-D854-2AD9-124F-809AD92DA296}"/>
              </a:ext>
            </a:extLst>
          </p:cNvPr>
          <p:cNvSpPr/>
          <p:nvPr/>
        </p:nvSpPr>
        <p:spPr>
          <a:xfrm>
            <a:off x="3099537" y="2912430"/>
            <a:ext cx="2564663" cy="179937"/>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B2DC464C-558E-2316-A4F5-6681002A5AA6}"/>
              </a:ext>
            </a:extLst>
          </p:cNvPr>
          <p:cNvSpPr/>
          <p:nvPr/>
        </p:nvSpPr>
        <p:spPr>
          <a:xfrm>
            <a:off x="3774772" y="1944685"/>
            <a:ext cx="3117954" cy="184709"/>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B76311A2-ACE0-008C-61D5-C12AC167077A}"/>
              </a:ext>
            </a:extLst>
          </p:cNvPr>
          <p:cNvSpPr/>
          <p:nvPr/>
        </p:nvSpPr>
        <p:spPr>
          <a:xfrm>
            <a:off x="4527030" y="3721005"/>
            <a:ext cx="3949790" cy="293293"/>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upo 2">
            <a:extLst>
              <a:ext uri="{FF2B5EF4-FFF2-40B4-BE49-F238E27FC236}">
                <a16:creationId xmlns:a16="http://schemas.microsoft.com/office/drawing/2014/main" id="{0E063E9E-E064-8062-703A-875090BB9DF4}"/>
              </a:ext>
            </a:extLst>
          </p:cNvPr>
          <p:cNvGrpSpPr/>
          <p:nvPr/>
        </p:nvGrpSpPr>
        <p:grpSpPr>
          <a:xfrm>
            <a:off x="376658" y="827605"/>
            <a:ext cx="11585493" cy="6072853"/>
            <a:chOff x="367165" y="1051877"/>
            <a:chExt cx="10969177" cy="6072853"/>
          </a:xfrm>
        </p:grpSpPr>
        <p:sp>
          <p:nvSpPr>
            <p:cNvPr id="4" name="Rectángulo 3">
              <a:extLst>
                <a:ext uri="{FF2B5EF4-FFF2-40B4-BE49-F238E27FC236}">
                  <a16:creationId xmlns:a16="http://schemas.microsoft.com/office/drawing/2014/main" id="{52C87F49-114E-9606-4131-8C7F54946355}"/>
                </a:ext>
              </a:extLst>
            </p:cNvPr>
            <p:cNvSpPr/>
            <p:nvPr/>
          </p:nvSpPr>
          <p:spPr>
            <a:xfrm>
              <a:off x="711884" y="1051877"/>
              <a:ext cx="10624458" cy="6072853"/>
            </a:xfrm>
            <a:prstGeom prst="rect">
              <a:avLst/>
            </a:prstGeom>
            <a:noFill/>
          </p:spPr>
          <p:txBody>
            <a:bodyPr/>
            <a:lstStyle/>
            <a:p>
              <a:endParaRPr lang="es-CO"/>
            </a:p>
          </p:txBody>
        </p:sp>
        <p:sp>
          <p:nvSpPr>
            <p:cNvPr id="6" name="Forma libre: forma 5">
              <a:extLst>
                <a:ext uri="{FF2B5EF4-FFF2-40B4-BE49-F238E27FC236}">
                  <a16:creationId xmlns:a16="http://schemas.microsoft.com/office/drawing/2014/main" id="{BC9EC8F5-BB73-D5E1-9F7A-37A166DF5D84}"/>
                </a:ext>
              </a:extLst>
            </p:cNvPr>
            <p:cNvSpPr/>
            <p:nvPr/>
          </p:nvSpPr>
          <p:spPr>
            <a:xfrm>
              <a:off x="379650" y="1743394"/>
              <a:ext cx="2032556" cy="799930"/>
            </a:xfrm>
            <a:custGeom>
              <a:avLst/>
              <a:gdLst>
                <a:gd name="csX0" fmla="*/ 0 w 1455156"/>
                <a:gd name="csY0" fmla="*/ 0 h 582062"/>
                <a:gd name="csX1" fmla="*/ 1164125 w 1455156"/>
                <a:gd name="csY1" fmla="*/ 0 h 582062"/>
                <a:gd name="csX2" fmla="*/ 1455156 w 1455156"/>
                <a:gd name="csY2" fmla="*/ 291031 h 582062"/>
                <a:gd name="csX3" fmla="*/ 1164125 w 1455156"/>
                <a:gd name="csY3" fmla="*/ 582062 h 582062"/>
                <a:gd name="csX4" fmla="*/ 0 w 1455156"/>
                <a:gd name="csY4" fmla="*/ 582062 h 582062"/>
                <a:gd name="csX5" fmla="*/ 291031 w 1455156"/>
                <a:gd name="csY5" fmla="*/ 291031 h 582062"/>
                <a:gd name="csX6" fmla="*/ 0 w 1455156"/>
                <a:gd name="csY6" fmla="*/ 0 h 58206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455156" h="582062">
                  <a:moveTo>
                    <a:pt x="0" y="0"/>
                  </a:moveTo>
                  <a:lnTo>
                    <a:pt x="1164125" y="0"/>
                  </a:lnTo>
                  <a:lnTo>
                    <a:pt x="1455156" y="291031"/>
                  </a:lnTo>
                  <a:lnTo>
                    <a:pt x="1164125" y="582062"/>
                  </a:lnTo>
                  <a:lnTo>
                    <a:pt x="0" y="582062"/>
                  </a:lnTo>
                  <a:lnTo>
                    <a:pt x="291031" y="291031"/>
                  </a:lnTo>
                  <a:lnTo>
                    <a:pt x="0" y="0"/>
                  </a:lnTo>
                  <a:close/>
                </a:path>
              </a:pathLst>
            </a:custGeom>
            <a:solidFill>
              <a:schemeClr val="bg2"/>
            </a:solidFill>
            <a:ln w="25400" cap="flat" cmpd="sng" algn="ctr">
              <a:solidFill>
                <a:prstClr val="white">
                  <a:hueOff val="0"/>
                  <a:satOff val="0"/>
                  <a:lumOff val="0"/>
                  <a:alphaOff val="0"/>
                </a:prst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347038" tIns="18669" rIns="309700" bIns="18669" numCol="1" spcCol="1270" anchor="ctr" anchorCtr="0">
              <a:noAutofit/>
            </a:bodyPr>
            <a:lstStyle/>
            <a:p>
              <a:pPr marL="0" lvl="0" indent="0" algn="ctr" defTabSz="622300">
                <a:lnSpc>
                  <a:spcPct val="90000"/>
                </a:lnSpc>
                <a:spcBef>
                  <a:spcPct val="0"/>
                </a:spcBef>
                <a:spcAft>
                  <a:spcPct val="35000"/>
                </a:spcAft>
                <a:buNone/>
              </a:pPr>
              <a:r>
                <a:rPr lang="es-CO" sz="1600" b="1">
                  <a:solidFill>
                    <a:schemeClr val="tx1"/>
                  </a:solidFill>
                  <a:latin typeface="Verdana" panose="020B0604030504040204" pitchFamily="34" charset="0"/>
                  <a:ea typeface="Verdana" panose="020B0604030504040204" pitchFamily="34" charset="0"/>
                </a:rPr>
                <a:t>1. FAZNI</a:t>
              </a:r>
              <a:endParaRPr lang="es-CO" sz="1400" b="1" kern="1200">
                <a:solidFill>
                  <a:schemeClr val="tx1"/>
                </a:solidFill>
                <a:latin typeface="Verdana" panose="020B0604030504040204" pitchFamily="34" charset="0"/>
                <a:ea typeface="Verdana" panose="020B0604030504040204" pitchFamily="34" charset="0"/>
                <a:cs typeface="+mn-cs"/>
              </a:endParaRPr>
            </a:p>
          </p:txBody>
        </p:sp>
        <p:sp>
          <p:nvSpPr>
            <p:cNvPr id="8" name="Forma libre: forma 7">
              <a:extLst>
                <a:ext uri="{FF2B5EF4-FFF2-40B4-BE49-F238E27FC236}">
                  <a16:creationId xmlns:a16="http://schemas.microsoft.com/office/drawing/2014/main" id="{A76E00C4-3E8B-9BCF-1991-27459FBDEA6A}"/>
                </a:ext>
              </a:extLst>
            </p:cNvPr>
            <p:cNvSpPr/>
            <p:nvPr/>
          </p:nvSpPr>
          <p:spPr>
            <a:xfrm>
              <a:off x="411397" y="3676455"/>
              <a:ext cx="1995345" cy="799930"/>
            </a:xfrm>
            <a:custGeom>
              <a:avLst/>
              <a:gdLst>
                <a:gd name="csX0" fmla="*/ 0 w 1455156"/>
                <a:gd name="csY0" fmla="*/ 0 h 582062"/>
                <a:gd name="csX1" fmla="*/ 1164125 w 1455156"/>
                <a:gd name="csY1" fmla="*/ 0 h 582062"/>
                <a:gd name="csX2" fmla="*/ 1455156 w 1455156"/>
                <a:gd name="csY2" fmla="*/ 291031 h 582062"/>
                <a:gd name="csX3" fmla="*/ 1164125 w 1455156"/>
                <a:gd name="csY3" fmla="*/ 582062 h 582062"/>
                <a:gd name="csX4" fmla="*/ 0 w 1455156"/>
                <a:gd name="csY4" fmla="*/ 582062 h 582062"/>
                <a:gd name="csX5" fmla="*/ 291031 w 1455156"/>
                <a:gd name="csY5" fmla="*/ 291031 h 582062"/>
                <a:gd name="csX6" fmla="*/ 0 w 1455156"/>
                <a:gd name="csY6" fmla="*/ 0 h 58206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455156" h="582062">
                  <a:moveTo>
                    <a:pt x="0" y="0"/>
                  </a:moveTo>
                  <a:lnTo>
                    <a:pt x="1164125" y="0"/>
                  </a:lnTo>
                  <a:lnTo>
                    <a:pt x="1455156" y="291031"/>
                  </a:lnTo>
                  <a:lnTo>
                    <a:pt x="1164125" y="582062"/>
                  </a:lnTo>
                  <a:lnTo>
                    <a:pt x="0" y="582062"/>
                  </a:lnTo>
                  <a:lnTo>
                    <a:pt x="291031" y="291031"/>
                  </a:lnTo>
                  <a:lnTo>
                    <a:pt x="0" y="0"/>
                  </a:lnTo>
                  <a:close/>
                </a:path>
              </a:pathLst>
            </a:custGeom>
            <a:solidFill>
              <a:schemeClr val="accent2">
                <a:lumMod val="75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7038" tIns="18669" rIns="309700" bIns="18669" numCol="1" spcCol="1270" anchor="ctr" anchorCtr="0">
              <a:noAutofit/>
            </a:bodyPr>
            <a:lstStyle/>
            <a:p>
              <a:pPr marL="0" lvl="0" indent="0" algn="ctr" defTabSz="622300">
                <a:lnSpc>
                  <a:spcPct val="90000"/>
                </a:lnSpc>
                <a:spcBef>
                  <a:spcPct val="0"/>
                </a:spcBef>
                <a:spcAft>
                  <a:spcPct val="35000"/>
                </a:spcAft>
                <a:buNone/>
              </a:pPr>
              <a:r>
                <a:rPr lang="es-CO" sz="1600" b="1" kern="1200">
                  <a:solidFill>
                    <a:schemeClr val="bg1"/>
                  </a:solidFill>
                  <a:latin typeface="Verdana" panose="020B0604030504040204" pitchFamily="34" charset="0"/>
                  <a:ea typeface="Verdana" panose="020B0604030504040204" pitchFamily="34" charset="0"/>
                </a:rPr>
                <a:t>3. PRONE</a:t>
              </a:r>
            </a:p>
          </p:txBody>
        </p:sp>
        <p:sp>
          <p:nvSpPr>
            <p:cNvPr id="9" name="Forma libre: forma 8">
              <a:extLst>
                <a:ext uri="{FF2B5EF4-FFF2-40B4-BE49-F238E27FC236}">
                  <a16:creationId xmlns:a16="http://schemas.microsoft.com/office/drawing/2014/main" id="{2EC5C0A3-9956-FB80-128A-A99ED21C6CD0}"/>
                </a:ext>
              </a:extLst>
            </p:cNvPr>
            <p:cNvSpPr/>
            <p:nvPr/>
          </p:nvSpPr>
          <p:spPr>
            <a:xfrm>
              <a:off x="367165" y="4639259"/>
              <a:ext cx="2039577" cy="799930"/>
            </a:xfrm>
            <a:custGeom>
              <a:avLst/>
              <a:gdLst>
                <a:gd name="csX0" fmla="*/ 0 w 1455156"/>
                <a:gd name="csY0" fmla="*/ 0 h 582062"/>
                <a:gd name="csX1" fmla="*/ 1164125 w 1455156"/>
                <a:gd name="csY1" fmla="*/ 0 h 582062"/>
                <a:gd name="csX2" fmla="*/ 1455156 w 1455156"/>
                <a:gd name="csY2" fmla="*/ 291031 h 582062"/>
                <a:gd name="csX3" fmla="*/ 1164125 w 1455156"/>
                <a:gd name="csY3" fmla="*/ 582062 h 582062"/>
                <a:gd name="csX4" fmla="*/ 0 w 1455156"/>
                <a:gd name="csY4" fmla="*/ 582062 h 582062"/>
                <a:gd name="csX5" fmla="*/ 291031 w 1455156"/>
                <a:gd name="csY5" fmla="*/ 291031 h 582062"/>
                <a:gd name="csX6" fmla="*/ 0 w 1455156"/>
                <a:gd name="csY6" fmla="*/ 0 h 58206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455156" h="582062">
                  <a:moveTo>
                    <a:pt x="0" y="0"/>
                  </a:moveTo>
                  <a:lnTo>
                    <a:pt x="1164125" y="0"/>
                  </a:lnTo>
                  <a:lnTo>
                    <a:pt x="1455156" y="291031"/>
                  </a:lnTo>
                  <a:lnTo>
                    <a:pt x="1164125" y="582062"/>
                  </a:lnTo>
                  <a:lnTo>
                    <a:pt x="0" y="582062"/>
                  </a:lnTo>
                  <a:lnTo>
                    <a:pt x="291031" y="291031"/>
                  </a:lnTo>
                  <a:lnTo>
                    <a:pt x="0" y="0"/>
                  </a:lnTo>
                  <a:close/>
                </a:path>
              </a:pathLst>
            </a:custGeom>
            <a:solidFill>
              <a:schemeClr val="bg2">
                <a:lumMod val="9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7038" tIns="18669" rIns="309700" bIns="18669" numCol="1" spcCol="1270" anchor="ctr" anchorCtr="0">
              <a:noAutofit/>
            </a:bodyPr>
            <a:lstStyle/>
            <a:p>
              <a:pPr marL="0" lvl="0" indent="0" algn="ctr" defTabSz="622300">
                <a:lnSpc>
                  <a:spcPct val="90000"/>
                </a:lnSpc>
                <a:spcBef>
                  <a:spcPct val="0"/>
                </a:spcBef>
                <a:spcAft>
                  <a:spcPct val="35000"/>
                </a:spcAft>
                <a:buNone/>
              </a:pPr>
              <a:r>
                <a:rPr lang="es-CO" sz="1600" b="1" kern="1200">
                  <a:solidFill>
                    <a:schemeClr val="tx1">
                      <a:lumMod val="65000"/>
                      <a:lumOff val="35000"/>
                    </a:schemeClr>
                  </a:solidFill>
                  <a:latin typeface="Verdana" panose="020B0604030504040204" pitchFamily="34" charset="0"/>
                  <a:ea typeface="Verdana" panose="020B0604030504040204" pitchFamily="34" charset="0"/>
                </a:rPr>
                <a:t>4. DUPIS</a:t>
              </a:r>
            </a:p>
          </p:txBody>
        </p:sp>
        <p:sp>
          <p:nvSpPr>
            <p:cNvPr id="10" name="Forma libre: forma 9">
              <a:extLst>
                <a:ext uri="{FF2B5EF4-FFF2-40B4-BE49-F238E27FC236}">
                  <a16:creationId xmlns:a16="http://schemas.microsoft.com/office/drawing/2014/main" id="{75D704F4-F7D3-BB94-0803-1D1DBED28EFC}"/>
                </a:ext>
              </a:extLst>
            </p:cNvPr>
            <p:cNvSpPr/>
            <p:nvPr/>
          </p:nvSpPr>
          <p:spPr>
            <a:xfrm>
              <a:off x="401704" y="5609516"/>
              <a:ext cx="2014730" cy="901781"/>
            </a:xfrm>
            <a:custGeom>
              <a:avLst/>
              <a:gdLst>
                <a:gd name="csX0" fmla="*/ 0 w 1455156"/>
                <a:gd name="csY0" fmla="*/ 0 h 582062"/>
                <a:gd name="csX1" fmla="*/ 1164125 w 1455156"/>
                <a:gd name="csY1" fmla="*/ 0 h 582062"/>
                <a:gd name="csX2" fmla="*/ 1455156 w 1455156"/>
                <a:gd name="csY2" fmla="*/ 291031 h 582062"/>
                <a:gd name="csX3" fmla="*/ 1164125 w 1455156"/>
                <a:gd name="csY3" fmla="*/ 582062 h 582062"/>
                <a:gd name="csX4" fmla="*/ 0 w 1455156"/>
                <a:gd name="csY4" fmla="*/ 582062 h 582062"/>
                <a:gd name="csX5" fmla="*/ 291031 w 1455156"/>
                <a:gd name="csY5" fmla="*/ 291031 h 582062"/>
                <a:gd name="csX6" fmla="*/ 0 w 1455156"/>
                <a:gd name="csY6" fmla="*/ 0 h 58206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455156" h="582062">
                  <a:moveTo>
                    <a:pt x="0" y="0"/>
                  </a:moveTo>
                  <a:lnTo>
                    <a:pt x="1164125" y="0"/>
                  </a:lnTo>
                  <a:lnTo>
                    <a:pt x="1455156" y="291031"/>
                  </a:lnTo>
                  <a:lnTo>
                    <a:pt x="1164125" y="582062"/>
                  </a:lnTo>
                  <a:lnTo>
                    <a:pt x="0" y="582062"/>
                  </a:lnTo>
                  <a:lnTo>
                    <a:pt x="291031" y="291031"/>
                  </a:lnTo>
                  <a:lnTo>
                    <a:pt x="0" y="0"/>
                  </a:lnTo>
                  <a:close/>
                </a:path>
              </a:pathLst>
            </a:custGeom>
            <a:solidFill>
              <a:schemeClr val="bg2">
                <a:lumMod val="50000"/>
              </a:scheme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347038" tIns="18669" rIns="309700" bIns="18669" numCol="1" spcCol="1270" anchor="ctr" anchorCtr="0">
              <a:noAutofit/>
            </a:bodyPr>
            <a:lstStyle/>
            <a:p>
              <a:pPr marL="0" lvl="0" indent="0" algn="ctr" defTabSz="622300">
                <a:lnSpc>
                  <a:spcPct val="90000"/>
                </a:lnSpc>
                <a:spcBef>
                  <a:spcPct val="0"/>
                </a:spcBef>
                <a:spcAft>
                  <a:spcPct val="35000"/>
                </a:spcAft>
                <a:buNone/>
              </a:pPr>
              <a:r>
                <a:rPr lang="es-ES" sz="1600" b="1">
                  <a:latin typeface="Verdana" panose="020B0604030504040204" pitchFamily="34" charset="0"/>
                  <a:ea typeface="Verdana" panose="020B0604030504040204" pitchFamily="34" charset="0"/>
                </a:rPr>
                <a:t>5. OXI</a:t>
              </a:r>
              <a:endParaRPr lang="es-CO" sz="1600" b="1" kern="1200">
                <a:latin typeface="Verdana" panose="020B0604030504040204" pitchFamily="34" charset="0"/>
                <a:ea typeface="Verdana" panose="020B0604030504040204" pitchFamily="34" charset="0"/>
              </a:endParaRPr>
            </a:p>
          </p:txBody>
        </p:sp>
      </p:grpSp>
      <p:sp>
        <p:nvSpPr>
          <p:cNvPr id="16" name="Forma libre: forma 5">
            <a:extLst>
              <a:ext uri="{FF2B5EF4-FFF2-40B4-BE49-F238E27FC236}">
                <a16:creationId xmlns:a16="http://schemas.microsoft.com/office/drawing/2014/main" id="{FD9955E3-F0E6-A211-645C-986FDACF5B70}"/>
              </a:ext>
            </a:extLst>
          </p:cNvPr>
          <p:cNvSpPr/>
          <p:nvPr/>
        </p:nvSpPr>
        <p:spPr>
          <a:xfrm>
            <a:off x="402901" y="2489379"/>
            <a:ext cx="2133699" cy="799930"/>
          </a:xfrm>
          <a:custGeom>
            <a:avLst/>
            <a:gdLst>
              <a:gd name="csX0" fmla="*/ 0 w 1455156"/>
              <a:gd name="csY0" fmla="*/ 0 h 582062"/>
              <a:gd name="csX1" fmla="*/ 1164125 w 1455156"/>
              <a:gd name="csY1" fmla="*/ 0 h 582062"/>
              <a:gd name="csX2" fmla="*/ 1455156 w 1455156"/>
              <a:gd name="csY2" fmla="*/ 291031 h 582062"/>
              <a:gd name="csX3" fmla="*/ 1164125 w 1455156"/>
              <a:gd name="csY3" fmla="*/ 582062 h 582062"/>
              <a:gd name="csX4" fmla="*/ 0 w 1455156"/>
              <a:gd name="csY4" fmla="*/ 582062 h 582062"/>
              <a:gd name="csX5" fmla="*/ 291031 w 1455156"/>
              <a:gd name="csY5" fmla="*/ 291031 h 582062"/>
              <a:gd name="csX6" fmla="*/ 0 w 1455156"/>
              <a:gd name="csY6" fmla="*/ 0 h 58206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455156" h="582062">
                <a:moveTo>
                  <a:pt x="0" y="0"/>
                </a:moveTo>
                <a:lnTo>
                  <a:pt x="1164125" y="0"/>
                </a:lnTo>
                <a:lnTo>
                  <a:pt x="1455156" y="291031"/>
                </a:lnTo>
                <a:lnTo>
                  <a:pt x="1164125" y="582062"/>
                </a:lnTo>
                <a:lnTo>
                  <a:pt x="0" y="582062"/>
                </a:lnTo>
                <a:lnTo>
                  <a:pt x="291031" y="291031"/>
                </a:lnTo>
                <a:lnTo>
                  <a:pt x="0" y="0"/>
                </a:lnTo>
                <a:close/>
              </a:path>
            </a:pathLst>
          </a:custGeom>
          <a:solidFill>
            <a:srgbClr val="FFC000"/>
          </a:solidFill>
          <a:ln w="25400" cap="flat" cmpd="sng" algn="ctr">
            <a:solidFill>
              <a:prstClr val="white">
                <a:hueOff val="0"/>
                <a:satOff val="0"/>
                <a:lumOff val="0"/>
                <a:alphaOff val="0"/>
              </a:prstClr>
            </a:solidFill>
            <a:prstDash val="solid"/>
          </a:ln>
          <a:effectLst/>
        </p:spPr>
        <p:style>
          <a:lnRef idx="2">
            <a:scrgbClr r="0" g="0" b="0"/>
          </a:lnRef>
          <a:fillRef idx="1">
            <a:scrgbClr r="0" g="0" b="0"/>
          </a:fillRef>
          <a:effectRef idx="0">
            <a:scrgbClr r="0" g="0" b="0"/>
          </a:effectRef>
          <a:fontRef idx="minor">
            <a:schemeClr val="lt1"/>
          </a:fontRef>
        </p:style>
        <p:txBody>
          <a:bodyPr spcFirstLastPara="0" vert="horz" wrap="square" lIns="347038" tIns="18669" rIns="309700" bIns="18669" numCol="1" spcCol="1270" anchor="ctr" anchorCtr="0">
            <a:noAutofit/>
          </a:bodyPr>
          <a:lstStyle/>
          <a:p>
            <a:pPr marL="0" lvl="0" indent="0" algn="ctr" defTabSz="622300">
              <a:lnSpc>
                <a:spcPct val="90000"/>
              </a:lnSpc>
              <a:spcBef>
                <a:spcPct val="0"/>
              </a:spcBef>
              <a:spcAft>
                <a:spcPct val="35000"/>
              </a:spcAft>
              <a:buNone/>
            </a:pPr>
            <a:r>
              <a:rPr lang="es-CO" sz="1600" b="1" kern="1200">
                <a:solidFill>
                  <a:schemeClr val="tx1"/>
                </a:solidFill>
                <a:latin typeface="Verdana" panose="020B0604030504040204" pitchFamily="34" charset="0"/>
                <a:ea typeface="Verdana" panose="020B0604030504040204" pitchFamily="34" charset="0"/>
                <a:cs typeface="+mn-cs"/>
              </a:rPr>
              <a:t>2. FAER</a:t>
            </a:r>
          </a:p>
        </p:txBody>
      </p:sp>
      <p:sp>
        <p:nvSpPr>
          <p:cNvPr id="22" name="CuadroTexto 21">
            <a:extLst>
              <a:ext uri="{FF2B5EF4-FFF2-40B4-BE49-F238E27FC236}">
                <a16:creationId xmlns:a16="http://schemas.microsoft.com/office/drawing/2014/main" id="{C258D648-0ABF-43AC-F21F-11D48DAEF587}"/>
              </a:ext>
            </a:extLst>
          </p:cNvPr>
          <p:cNvSpPr txBox="1"/>
          <p:nvPr/>
        </p:nvSpPr>
        <p:spPr>
          <a:xfrm>
            <a:off x="2959014" y="1631574"/>
            <a:ext cx="5780362" cy="584775"/>
          </a:xfrm>
          <a:prstGeom prst="rect">
            <a:avLst/>
          </a:prstGeom>
          <a:noFill/>
        </p:spPr>
        <p:txBody>
          <a:bodyPr wrap="square" lIns="91440" tIns="45720" rIns="91440" bIns="45720" rtlCol="0" anchor="t">
            <a:spAutoFit/>
          </a:bodyPr>
          <a:lstStyle/>
          <a:p>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Fondo de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Apoyo</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Financiero para la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Energización</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de las Zonas No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Interconectadas</a:t>
            </a:r>
            <a:endPar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23" name="CuadroTexto 22">
            <a:extLst>
              <a:ext uri="{FF2B5EF4-FFF2-40B4-BE49-F238E27FC236}">
                <a16:creationId xmlns:a16="http://schemas.microsoft.com/office/drawing/2014/main" id="{F20F4FA1-528D-3436-B3CC-25830880D8B1}"/>
              </a:ext>
            </a:extLst>
          </p:cNvPr>
          <p:cNvSpPr txBox="1"/>
          <p:nvPr/>
        </p:nvSpPr>
        <p:spPr>
          <a:xfrm>
            <a:off x="2951237" y="2590624"/>
            <a:ext cx="5780362" cy="584775"/>
          </a:xfrm>
          <a:prstGeom prst="rect">
            <a:avLst/>
          </a:prstGeom>
          <a:noFill/>
        </p:spPr>
        <p:txBody>
          <a:bodyPr wrap="square" rtlCol="0">
            <a:spAutoFit/>
          </a:bodyPr>
          <a:lstStyle/>
          <a:p>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Fondo de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Apoyo</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Financiero para la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Electrificación</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Rural</a:t>
            </a:r>
            <a:endParaRPr lang="es-CO"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25" name="CuadroTexto 24">
            <a:extLst>
              <a:ext uri="{FF2B5EF4-FFF2-40B4-BE49-F238E27FC236}">
                <a16:creationId xmlns:a16="http://schemas.microsoft.com/office/drawing/2014/main" id="{21099189-3ED3-2A36-DDC4-BCD8498A5F98}"/>
              </a:ext>
            </a:extLst>
          </p:cNvPr>
          <p:cNvSpPr txBox="1"/>
          <p:nvPr/>
        </p:nvSpPr>
        <p:spPr>
          <a:xfrm>
            <a:off x="9842585" y="1600797"/>
            <a:ext cx="1822939" cy="646331"/>
          </a:xfrm>
          <a:prstGeom prst="rect">
            <a:avLst/>
          </a:prstGeom>
          <a:noFill/>
        </p:spPr>
        <p:txBody>
          <a:bodyPr wrap="square">
            <a:spAutoFit/>
          </a:bodyPr>
          <a:lstStyle/>
          <a:p>
            <a:pPr algn="ctr"/>
            <a:r>
              <a:rPr lang="en-US">
                <a:solidFill>
                  <a:srgbClr val="5A6272"/>
                </a:solidFill>
              </a:rPr>
              <a:t>Ley 633/2000</a:t>
            </a:r>
          </a:p>
          <a:p>
            <a:pPr algn="ctr"/>
            <a:r>
              <a:rPr lang="en-US" err="1">
                <a:solidFill>
                  <a:srgbClr val="5A6272"/>
                </a:solidFill>
              </a:rPr>
              <a:t>Decreto</a:t>
            </a:r>
            <a:r>
              <a:rPr lang="en-US">
                <a:solidFill>
                  <a:srgbClr val="5A6272"/>
                </a:solidFill>
              </a:rPr>
              <a:t> 1073- 2015</a:t>
            </a:r>
          </a:p>
          <a:p>
            <a:pPr algn="ctr"/>
            <a:r>
              <a:rPr lang="en-US" err="1">
                <a:solidFill>
                  <a:srgbClr val="5A6272"/>
                </a:solidFill>
              </a:rPr>
              <a:t>Resolución</a:t>
            </a:r>
            <a:r>
              <a:rPr lang="en-US">
                <a:solidFill>
                  <a:srgbClr val="5A6272"/>
                </a:solidFill>
              </a:rPr>
              <a:t> 40378-2023</a:t>
            </a:r>
          </a:p>
        </p:txBody>
      </p:sp>
      <p:pic>
        <p:nvPicPr>
          <p:cNvPr id="27" name="Gráfico 26">
            <a:extLst>
              <a:ext uri="{FF2B5EF4-FFF2-40B4-BE49-F238E27FC236}">
                <a16:creationId xmlns:a16="http://schemas.microsoft.com/office/drawing/2014/main" id="{1EAE596F-C192-053E-7ABB-0973CAEC9176}"/>
              </a:ext>
            </a:extLst>
          </p:cNvPr>
          <p:cNvPicPr>
            <a:picLocks noChangeAspect="1"/>
          </p:cNvPicPr>
          <p:nvPr/>
        </p:nvPicPr>
        <p:blipFill>
          <a:blip>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9161789" y="1573383"/>
            <a:ext cx="567494" cy="567494"/>
          </a:xfrm>
          <a:prstGeom prst="rect">
            <a:avLst/>
          </a:prstGeom>
        </p:spPr>
      </p:pic>
      <p:sp>
        <p:nvSpPr>
          <p:cNvPr id="29" name="CuadroTexto 28">
            <a:extLst>
              <a:ext uri="{FF2B5EF4-FFF2-40B4-BE49-F238E27FC236}">
                <a16:creationId xmlns:a16="http://schemas.microsoft.com/office/drawing/2014/main" id="{702CB257-A9DA-3CBE-1301-B5E95908E6B2}"/>
              </a:ext>
            </a:extLst>
          </p:cNvPr>
          <p:cNvSpPr txBox="1"/>
          <p:nvPr/>
        </p:nvSpPr>
        <p:spPr>
          <a:xfrm>
            <a:off x="2894918" y="3675745"/>
            <a:ext cx="6160888" cy="338554"/>
          </a:xfrm>
          <a:prstGeom prst="rect">
            <a:avLst/>
          </a:prstGeom>
          <a:noFill/>
        </p:spPr>
        <p:txBody>
          <a:bodyPr wrap="square" rtlCol="0">
            <a:spAutoFit/>
          </a:bodyPr>
          <a:lstStyle/>
          <a:p>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Programa</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de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Normalización</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de Redes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Eléctricas</a:t>
            </a:r>
            <a:endPar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30" name="CuadroTexto 29">
            <a:extLst>
              <a:ext uri="{FF2B5EF4-FFF2-40B4-BE49-F238E27FC236}">
                <a16:creationId xmlns:a16="http://schemas.microsoft.com/office/drawing/2014/main" id="{89C73D01-A5EB-0C1A-CD7B-D420024518F8}"/>
              </a:ext>
            </a:extLst>
          </p:cNvPr>
          <p:cNvSpPr txBox="1"/>
          <p:nvPr/>
        </p:nvSpPr>
        <p:spPr>
          <a:xfrm>
            <a:off x="2905073" y="4609301"/>
            <a:ext cx="5780361" cy="338554"/>
          </a:xfrm>
          <a:prstGeom prst="rect">
            <a:avLst/>
          </a:prstGeom>
          <a:noFill/>
        </p:spPr>
        <p:txBody>
          <a:bodyPr wrap="square" rtlCol="0">
            <a:spAutoFit/>
          </a:bodyPr>
          <a:lstStyle/>
          <a:p>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Declaratoria</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de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utilidad</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Pública e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Interés</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social </a:t>
            </a:r>
          </a:p>
        </p:txBody>
      </p:sp>
      <p:sp>
        <p:nvSpPr>
          <p:cNvPr id="33" name="Rectangle 20">
            <a:extLst>
              <a:ext uri="{FF2B5EF4-FFF2-40B4-BE49-F238E27FC236}">
                <a16:creationId xmlns:a16="http://schemas.microsoft.com/office/drawing/2014/main" id="{EC1CA84F-90D0-3A6C-2488-BB49CF53E0D3}"/>
              </a:ext>
            </a:extLst>
          </p:cNvPr>
          <p:cNvSpPr/>
          <p:nvPr/>
        </p:nvSpPr>
        <p:spPr>
          <a:xfrm>
            <a:off x="4145585" y="5670425"/>
            <a:ext cx="2621700" cy="272224"/>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uadroTexto 33">
            <a:extLst>
              <a:ext uri="{FF2B5EF4-FFF2-40B4-BE49-F238E27FC236}">
                <a16:creationId xmlns:a16="http://schemas.microsoft.com/office/drawing/2014/main" id="{8E985FA3-E36F-E483-A129-889F6019CC24}"/>
              </a:ext>
            </a:extLst>
          </p:cNvPr>
          <p:cNvSpPr txBox="1"/>
          <p:nvPr/>
        </p:nvSpPr>
        <p:spPr>
          <a:xfrm>
            <a:off x="2905073" y="5605228"/>
            <a:ext cx="5872690" cy="338554"/>
          </a:xfrm>
          <a:prstGeom prst="rect">
            <a:avLst/>
          </a:prstGeom>
          <a:noFill/>
        </p:spPr>
        <p:txBody>
          <a:bodyPr wrap="square" rtlCol="0">
            <a:spAutoFit/>
          </a:bodyPr>
          <a:lstStyle/>
          <a:p>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Obras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por</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Impuestos</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a:t>
            </a:r>
            <a:r>
              <a:rPr lang="en-US" sz="1600" b="1" err="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en</a:t>
            </a:r>
            <a:r>
              <a:rPr lang="en-US" sz="16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 Energía</a:t>
            </a:r>
          </a:p>
        </p:txBody>
      </p:sp>
      <p:pic>
        <p:nvPicPr>
          <p:cNvPr id="35" name="Gráfico 34">
            <a:extLst>
              <a:ext uri="{FF2B5EF4-FFF2-40B4-BE49-F238E27FC236}">
                <a16:creationId xmlns:a16="http://schemas.microsoft.com/office/drawing/2014/main" id="{82795F75-92A7-66A7-E04D-0A5C39811B1D}"/>
              </a:ext>
            </a:extLst>
          </p:cNvPr>
          <p:cNvPicPr>
            <a:picLocks noChangeAspect="1"/>
          </p:cNvPicPr>
          <p:nvPr/>
        </p:nvPicPr>
        <p:blipFill>
          <a:blip>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9161789" y="2442434"/>
            <a:ext cx="567494" cy="567494"/>
          </a:xfrm>
          <a:prstGeom prst="rect">
            <a:avLst/>
          </a:prstGeom>
        </p:spPr>
      </p:pic>
      <p:pic>
        <p:nvPicPr>
          <p:cNvPr id="36" name="Gráfico 35">
            <a:extLst>
              <a:ext uri="{FF2B5EF4-FFF2-40B4-BE49-F238E27FC236}">
                <a16:creationId xmlns:a16="http://schemas.microsoft.com/office/drawing/2014/main" id="{2033F87E-0F5C-40E8-FFE9-A5A0100B4C13}"/>
              </a:ext>
            </a:extLst>
          </p:cNvPr>
          <p:cNvPicPr>
            <a:picLocks noChangeAspect="1"/>
          </p:cNvPicPr>
          <p:nvPr/>
        </p:nvPicPr>
        <p:blipFill>
          <a:blip>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9163016" y="3452183"/>
            <a:ext cx="567494" cy="567494"/>
          </a:xfrm>
          <a:prstGeom prst="rect">
            <a:avLst/>
          </a:prstGeom>
        </p:spPr>
      </p:pic>
      <p:pic>
        <p:nvPicPr>
          <p:cNvPr id="37" name="Gráfico 36">
            <a:extLst>
              <a:ext uri="{FF2B5EF4-FFF2-40B4-BE49-F238E27FC236}">
                <a16:creationId xmlns:a16="http://schemas.microsoft.com/office/drawing/2014/main" id="{DAE3BCF3-527F-C693-CD53-761BECA3DFB2}"/>
              </a:ext>
            </a:extLst>
          </p:cNvPr>
          <p:cNvPicPr>
            <a:picLocks noChangeAspect="1"/>
          </p:cNvPicPr>
          <p:nvPr/>
        </p:nvPicPr>
        <p:blipFill>
          <a:blip>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9137752" y="4400268"/>
            <a:ext cx="567494" cy="567494"/>
          </a:xfrm>
          <a:prstGeom prst="rect">
            <a:avLst/>
          </a:prstGeom>
        </p:spPr>
      </p:pic>
      <p:pic>
        <p:nvPicPr>
          <p:cNvPr id="38" name="Gráfico 37">
            <a:extLst>
              <a:ext uri="{FF2B5EF4-FFF2-40B4-BE49-F238E27FC236}">
                <a16:creationId xmlns:a16="http://schemas.microsoft.com/office/drawing/2014/main" id="{651EE921-4BB3-ABC3-7779-B621372303C9}"/>
              </a:ext>
            </a:extLst>
          </p:cNvPr>
          <p:cNvPicPr>
            <a:picLocks noChangeAspect="1"/>
          </p:cNvPicPr>
          <p:nvPr/>
        </p:nvPicPr>
        <p:blipFill>
          <a:blip>
            <a:extLst>
              <a:ext uri="{96DAC541-7B7A-43D3-8B79-37D633B846F1}">
                <asvg:svgBlip xmlns:asvg="http://schemas.microsoft.com/office/drawing/2016/SVG/main" r:embed="rId3"/>
              </a:ext>
              <a:ext uri="{837473B0-CC2E-450A-ABE3-18F120FF3D39}">
                <a1611:picAttrSrcUrl xmlns:a1611="http://schemas.microsoft.com/office/drawing/2016/11/main" r:id="rId4"/>
              </a:ext>
            </a:extLst>
          </a:blip>
          <a:stretch>
            <a:fillRect/>
          </a:stretch>
        </p:blipFill>
        <p:spPr>
          <a:xfrm>
            <a:off x="9161789" y="5463913"/>
            <a:ext cx="567494" cy="567494"/>
          </a:xfrm>
          <a:prstGeom prst="rect">
            <a:avLst/>
          </a:prstGeom>
        </p:spPr>
      </p:pic>
      <p:sp>
        <p:nvSpPr>
          <p:cNvPr id="40" name="CuadroTexto 39">
            <a:extLst>
              <a:ext uri="{FF2B5EF4-FFF2-40B4-BE49-F238E27FC236}">
                <a16:creationId xmlns:a16="http://schemas.microsoft.com/office/drawing/2014/main" id="{7C226A83-B0DC-2050-372F-861C4E6F1B59}"/>
              </a:ext>
            </a:extLst>
          </p:cNvPr>
          <p:cNvSpPr txBox="1"/>
          <p:nvPr/>
        </p:nvSpPr>
        <p:spPr>
          <a:xfrm>
            <a:off x="9880882" y="2516678"/>
            <a:ext cx="1802879" cy="646331"/>
          </a:xfrm>
          <a:prstGeom prst="rect">
            <a:avLst/>
          </a:prstGeom>
          <a:noFill/>
        </p:spPr>
        <p:txBody>
          <a:bodyPr wrap="square">
            <a:spAutoFit/>
          </a:bodyPr>
          <a:lstStyle/>
          <a:p>
            <a:pPr algn="ctr"/>
            <a:r>
              <a:rPr lang="en-US">
                <a:solidFill>
                  <a:srgbClr val="5A6272"/>
                </a:solidFill>
              </a:rPr>
              <a:t>Ley 788-2002</a:t>
            </a:r>
          </a:p>
          <a:p>
            <a:pPr algn="ctr"/>
            <a:r>
              <a:rPr lang="en-US" err="1">
                <a:solidFill>
                  <a:srgbClr val="5A6272"/>
                </a:solidFill>
              </a:rPr>
              <a:t>Decreto</a:t>
            </a:r>
            <a:r>
              <a:rPr lang="en-US">
                <a:solidFill>
                  <a:srgbClr val="5A6272"/>
                </a:solidFill>
              </a:rPr>
              <a:t> 1073-2015</a:t>
            </a:r>
          </a:p>
          <a:p>
            <a:pPr algn="ctr"/>
            <a:r>
              <a:rPr lang="en-US" err="1">
                <a:solidFill>
                  <a:srgbClr val="5A6272"/>
                </a:solidFill>
              </a:rPr>
              <a:t>Resolución</a:t>
            </a:r>
            <a:r>
              <a:rPr lang="en-US">
                <a:solidFill>
                  <a:srgbClr val="5A6272"/>
                </a:solidFill>
              </a:rPr>
              <a:t> 40379-2023</a:t>
            </a:r>
          </a:p>
        </p:txBody>
      </p:sp>
      <p:sp>
        <p:nvSpPr>
          <p:cNvPr id="42" name="CuadroTexto 41">
            <a:extLst>
              <a:ext uri="{FF2B5EF4-FFF2-40B4-BE49-F238E27FC236}">
                <a16:creationId xmlns:a16="http://schemas.microsoft.com/office/drawing/2014/main" id="{912FCDE5-9350-F3D6-A5CB-D75814B89A0A}"/>
              </a:ext>
            </a:extLst>
          </p:cNvPr>
          <p:cNvSpPr txBox="1"/>
          <p:nvPr/>
        </p:nvSpPr>
        <p:spPr>
          <a:xfrm>
            <a:off x="9968282" y="3528450"/>
            <a:ext cx="1697243" cy="646331"/>
          </a:xfrm>
          <a:prstGeom prst="rect">
            <a:avLst/>
          </a:prstGeom>
          <a:noFill/>
        </p:spPr>
        <p:txBody>
          <a:bodyPr wrap="square">
            <a:spAutoFit/>
          </a:bodyPr>
          <a:lstStyle/>
          <a:p>
            <a:pPr algn="ctr"/>
            <a:r>
              <a:rPr lang="en-US">
                <a:solidFill>
                  <a:srgbClr val="5A6272"/>
                </a:solidFill>
              </a:rPr>
              <a:t>Ley 1117/2006</a:t>
            </a:r>
          </a:p>
          <a:p>
            <a:pPr algn="ctr"/>
            <a:r>
              <a:rPr lang="en-US" err="1">
                <a:solidFill>
                  <a:srgbClr val="5A6272"/>
                </a:solidFill>
              </a:rPr>
              <a:t>Decreto</a:t>
            </a:r>
            <a:r>
              <a:rPr lang="en-US">
                <a:solidFill>
                  <a:srgbClr val="5A6272"/>
                </a:solidFill>
              </a:rPr>
              <a:t> 1123-2008</a:t>
            </a:r>
          </a:p>
          <a:p>
            <a:pPr algn="ctr"/>
            <a:r>
              <a:rPr lang="en-US" err="1">
                <a:solidFill>
                  <a:srgbClr val="5A6272"/>
                </a:solidFill>
              </a:rPr>
              <a:t>Decreto</a:t>
            </a:r>
            <a:r>
              <a:rPr lang="en-US">
                <a:solidFill>
                  <a:srgbClr val="5A6272"/>
                </a:solidFill>
              </a:rPr>
              <a:t> 1073-2015</a:t>
            </a:r>
          </a:p>
        </p:txBody>
      </p:sp>
      <p:sp>
        <p:nvSpPr>
          <p:cNvPr id="44" name="CuadroTexto 43">
            <a:extLst>
              <a:ext uri="{FF2B5EF4-FFF2-40B4-BE49-F238E27FC236}">
                <a16:creationId xmlns:a16="http://schemas.microsoft.com/office/drawing/2014/main" id="{B69E0EF2-2EC2-F5A0-E34F-4620C8C4ABDA}"/>
              </a:ext>
            </a:extLst>
          </p:cNvPr>
          <p:cNvSpPr txBox="1"/>
          <p:nvPr/>
        </p:nvSpPr>
        <p:spPr>
          <a:xfrm>
            <a:off x="9880882" y="4651117"/>
            <a:ext cx="1784642" cy="461665"/>
          </a:xfrm>
          <a:prstGeom prst="rect">
            <a:avLst/>
          </a:prstGeom>
          <a:noFill/>
        </p:spPr>
        <p:txBody>
          <a:bodyPr wrap="square">
            <a:spAutoFit/>
          </a:bodyPr>
          <a:lstStyle/>
          <a:p>
            <a:pPr algn="ctr"/>
            <a:r>
              <a:rPr lang="es-CO">
                <a:solidFill>
                  <a:srgbClr val="5A6272"/>
                </a:solidFill>
              </a:rPr>
              <a:t>Resolución 40303 -2022 </a:t>
            </a:r>
          </a:p>
          <a:p>
            <a:pPr algn="ctr"/>
            <a:r>
              <a:rPr lang="es-CO">
                <a:solidFill>
                  <a:srgbClr val="5A6272"/>
                </a:solidFill>
              </a:rPr>
              <a:t>Decreto 1537 de 2022</a:t>
            </a:r>
          </a:p>
        </p:txBody>
      </p:sp>
      <p:sp>
        <p:nvSpPr>
          <p:cNvPr id="46" name="CuadroTexto 45">
            <a:extLst>
              <a:ext uri="{FF2B5EF4-FFF2-40B4-BE49-F238E27FC236}">
                <a16:creationId xmlns:a16="http://schemas.microsoft.com/office/drawing/2014/main" id="{FEA19E78-5E2A-1D9B-8E9F-C9427D003426}"/>
              </a:ext>
            </a:extLst>
          </p:cNvPr>
          <p:cNvSpPr txBox="1"/>
          <p:nvPr/>
        </p:nvSpPr>
        <p:spPr>
          <a:xfrm>
            <a:off x="9968282" y="5661651"/>
            <a:ext cx="1609843" cy="276999"/>
          </a:xfrm>
          <a:prstGeom prst="rect">
            <a:avLst/>
          </a:prstGeom>
          <a:noFill/>
        </p:spPr>
        <p:txBody>
          <a:bodyPr wrap="square">
            <a:spAutoFit/>
          </a:bodyPr>
          <a:lstStyle/>
          <a:p>
            <a:pPr algn="ctr"/>
            <a:r>
              <a:rPr lang="en-US" err="1">
                <a:solidFill>
                  <a:srgbClr val="5A6272"/>
                </a:solidFill>
              </a:rPr>
              <a:t>Decreto</a:t>
            </a:r>
            <a:r>
              <a:rPr lang="en-US">
                <a:solidFill>
                  <a:srgbClr val="5A6272"/>
                </a:solidFill>
              </a:rPr>
              <a:t> 1625-2026</a:t>
            </a:r>
            <a:endParaRPr lang="en-US"/>
          </a:p>
        </p:txBody>
      </p:sp>
      <p:sp>
        <p:nvSpPr>
          <p:cNvPr id="15" name="CuadroTexto 14">
            <a:extLst>
              <a:ext uri="{FF2B5EF4-FFF2-40B4-BE49-F238E27FC236}">
                <a16:creationId xmlns:a16="http://schemas.microsoft.com/office/drawing/2014/main" id="{6BF2BF01-6613-41EB-996D-48B4316E7447}"/>
              </a:ext>
            </a:extLst>
          </p:cNvPr>
          <p:cNvSpPr txBox="1"/>
          <p:nvPr/>
        </p:nvSpPr>
        <p:spPr>
          <a:xfrm>
            <a:off x="861618" y="745089"/>
            <a:ext cx="10468763" cy="461665"/>
          </a:xfrm>
          <a:prstGeom prst="rect">
            <a:avLst/>
          </a:prstGeom>
          <a:noFill/>
        </p:spPr>
        <p:txBody>
          <a:bodyPr wrap="square" lIns="91440" tIns="45720" rIns="91440" bIns="45720" rtlCol="0" anchor="t">
            <a:spAutoFit/>
          </a:bodyPr>
          <a:lstStyle/>
          <a:p>
            <a:pPr algn="ctr"/>
            <a:r>
              <a:rPr lang="en-US" sz="2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GRUPO DE FONDOS Y GESTIÓN DEL SECTOR</a:t>
            </a:r>
            <a:endParaRPr lang="en-US" sz="24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4457770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AEB8C-3221-9CBC-6CD9-A5A05A551AF7}"/>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CE239CC6-00A4-F527-5FD4-6DE5AB03CAFE}"/>
              </a:ext>
            </a:extLst>
          </p:cNvPr>
          <p:cNvPicPr>
            <a:picLocks noChangeAspect="1"/>
          </p:cNvPicPr>
          <p:nvPr/>
        </p:nvPicPr>
        <p:blipFill>
          <a:blip r:embed="rId2"/>
          <a:stretch>
            <a:fillRect/>
          </a:stretch>
        </p:blipFill>
        <p:spPr>
          <a:xfrm>
            <a:off x="0" y="0"/>
            <a:ext cx="12192000" cy="6858000"/>
          </a:xfrm>
          <a:prstGeom prst="rect">
            <a:avLst/>
          </a:prstGeom>
        </p:spPr>
      </p:pic>
      <p:pic>
        <p:nvPicPr>
          <p:cNvPr id="2" name="Imagen 1">
            <a:extLst>
              <a:ext uri="{FF2B5EF4-FFF2-40B4-BE49-F238E27FC236}">
                <a16:creationId xmlns:a16="http://schemas.microsoft.com/office/drawing/2014/main" id="{D28607EF-B06D-2158-0A63-9AF8A94935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9334" y="326659"/>
            <a:ext cx="10896600" cy="435341"/>
          </a:xfrm>
          <a:prstGeom prst="rect">
            <a:avLst/>
          </a:prstGeom>
        </p:spPr>
      </p:pic>
      <p:sp>
        <p:nvSpPr>
          <p:cNvPr id="5" name="CuadroTexto 4">
            <a:extLst>
              <a:ext uri="{FF2B5EF4-FFF2-40B4-BE49-F238E27FC236}">
                <a16:creationId xmlns:a16="http://schemas.microsoft.com/office/drawing/2014/main" id="{5C76554D-CE26-CD84-C0CA-BB629B8E0D20}"/>
              </a:ext>
            </a:extLst>
          </p:cNvPr>
          <p:cNvSpPr txBox="1"/>
          <p:nvPr/>
        </p:nvSpPr>
        <p:spPr>
          <a:xfrm>
            <a:off x="403285" y="310682"/>
            <a:ext cx="11385430" cy="861774"/>
          </a:xfrm>
          <a:prstGeom prst="rect">
            <a:avLst/>
          </a:prstGeom>
          <a:noFill/>
        </p:spPr>
        <p:txBody>
          <a:bodyPr wrap="square" lIns="91440" tIns="45720" rIns="91440" bIns="45720" rtlCol="0" anchor="t">
            <a:spAutoFit/>
          </a:bodyPr>
          <a:lstStyle/>
          <a:p>
            <a:pPr algn="ctr" fontAlgn="ctr">
              <a:buNone/>
            </a:pPr>
            <a:r>
              <a:rPr lang="es-CO" sz="1600" b="1">
                <a:solidFill>
                  <a:srgbClr val="333333"/>
                </a:solidFill>
                <a:latin typeface="Verdana"/>
                <a:ea typeface="Verdana"/>
              </a:rPr>
              <a:t>CONVENIO INTERADMINISTRATIVO No. GGC-1099-2024 COMUNIDADES ENERGÉTICAS</a:t>
            </a:r>
            <a:endParaRPr lang="es-419" sz="2400">
              <a:latin typeface="Verdana"/>
              <a:ea typeface="Verdana"/>
            </a:endParaRPr>
          </a:p>
          <a:p>
            <a:pPr lvl="0" algn="ctr">
              <a:defRPr/>
            </a:pPr>
            <a:endParaRPr lang="es-CO" sz="3200" b="1" noProof="0">
              <a:latin typeface="Verdana" panose="020B0604030504040204" pitchFamily="34" charset="0"/>
              <a:ea typeface="Verdana" panose="020B0604030504040204" pitchFamily="34" charset="0"/>
            </a:endParaRPr>
          </a:p>
        </p:txBody>
      </p:sp>
      <p:sp>
        <p:nvSpPr>
          <p:cNvPr id="8" name="CuadroTexto 7">
            <a:extLst>
              <a:ext uri="{FF2B5EF4-FFF2-40B4-BE49-F238E27FC236}">
                <a16:creationId xmlns:a16="http://schemas.microsoft.com/office/drawing/2014/main" id="{798DC195-9EBF-D070-92FB-813D265CA346}"/>
              </a:ext>
            </a:extLst>
          </p:cNvPr>
          <p:cNvSpPr txBox="1"/>
          <p:nvPr/>
        </p:nvSpPr>
        <p:spPr>
          <a:xfrm>
            <a:off x="7499350" y="1124155"/>
            <a:ext cx="4396900" cy="1430179"/>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lIns="91440" tIns="45720" rIns="91440" bIns="45720" anchor="ctr"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a:latin typeface="Verdana"/>
                <a:ea typeface="Verdana"/>
              </a:rPr>
              <a:t>OBJETO</a:t>
            </a:r>
            <a:br>
              <a:rPr lang="es-CO" noProof="0"/>
            </a:br>
            <a:r>
              <a:rPr lang="es-CO" sz="1500" b="0" noProof="0">
                <a:latin typeface="Verdana"/>
                <a:ea typeface="Verdana"/>
              </a:rPr>
              <a:t>Aunar esfuerzos y capacidades técnicas, operativas, administrativas y financieras entre las partes para la </a:t>
            </a:r>
            <a:r>
              <a:rPr lang="es-CO" sz="1500" b="0" i="1" noProof="0">
                <a:latin typeface="Verdana"/>
                <a:ea typeface="Verdana"/>
              </a:rPr>
              <a:t>implementación de comunidades energéticas en Colombia</a:t>
            </a:r>
            <a:endParaRPr lang="es-ES"/>
          </a:p>
        </p:txBody>
      </p:sp>
      <p:sp>
        <p:nvSpPr>
          <p:cNvPr id="14" name="CuadroTexto 13">
            <a:extLst>
              <a:ext uri="{FF2B5EF4-FFF2-40B4-BE49-F238E27FC236}">
                <a16:creationId xmlns:a16="http://schemas.microsoft.com/office/drawing/2014/main" id="{7D51DC4D-A715-A2DD-F608-2E3B22B78CFA}"/>
              </a:ext>
            </a:extLst>
          </p:cNvPr>
          <p:cNvSpPr txBox="1"/>
          <p:nvPr/>
        </p:nvSpPr>
        <p:spPr>
          <a:xfrm>
            <a:off x="3612672" y="1987342"/>
            <a:ext cx="3356154" cy="374571"/>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lIns="91440" tIns="45720" rIns="91440" bIns="45720" anchor="ctr"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a:latin typeface="Verdana"/>
                <a:ea typeface="Verdana"/>
              </a:rPr>
              <a:t>Fecha Inicio:17/09/2024</a:t>
            </a:r>
            <a:endParaRPr lang="es-CO" noProof="0"/>
          </a:p>
        </p:txBody>
      </p:sp>
      <p:sp>
        <p:nvSpPr>
          <p:cNvPr id="16" name="CuadroTexto 15">
            <a:extLst>
              <a:ext uri="{FF2B5EF4-FFF2-40B4-BE49-F238E27FC236}">
                <a16:creationId xmlns:a16="http://schemas.microsoft.com/office/drawing/2014/main" id="{58DB57F2-5EEC-6B63-D30B-D7A6B4BF57C2}"/>
              </a:ext>
            </a:extLst>
          </p:cNvPr>
          <p:cNvSpPr txBox="1"/>
          <p:nvPr/>
        </p:nvSpPr>
        <p:spPr>
          <a:xfrm>
            <a:off x="1710427" y="1851641"/>
            <a:ext cx="1104900" cy="646986"/>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anchor="ctr"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noProof="0"/>
              <a:t>24 </a:t>
            </a:r>
          </a:p>
          <a:p>
            <a:r>
              <a:rPr lang="es-CO" noProof="0"/>
              <a:t>meses</a:t>
            </a:r>
          </a:p>
        </p:txBody>
      </p:sp>
      <p:sp>
        <p:nvSpPr>
          <p:cNvPr id="19" name="CuadroTexto 18">
            <a:extLst>
              <a:ext uri="{FF2B5EF4-FFF2-40B4-BE49-F238E27FC236}">
                <a16:creationId xmlns:a16="http://schemas.microsoft.com/office/drawing/2014/main" id="{F04F4205-0618-8E82-DCC2-8890C72A62E5}"/>
              </a:ext>
            </a:extLst>
          </p:cNvPr>
          <p:cNvSpPr txBox="1"/>
          <p:nvPr/>
        </p:nvSpPr>
        <p:spPr>
          <a:xfrm>
            <a:off x="295750" y="1149623"/>
            <a:ext cx="6981350" cy="515243"/>
          </a:xfrm>
          <a:prstGeom prst="roundRect">
            <a:avLst>
              <a:gd name="adj" fmla="val 18630"/>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anchor="ctr" anchorCtr="0">
            <a:spAutoFit/>
          </a:bodyPr>
          <a:lstStyle/>
          <a:p>
            <a:pPr algn="ctr" fontAlgn="ctr">
              <a:buNone/>
            </a:pPr>
            <a:r>
              <a:rPr lang="es-CO" sz="2400" b="1" u="none" strike="noStrike" noProof="0">
                <a:effectLst/>
                <a:latin typeface="Verdana" panose="020B0604030504040204" pitchFamily="34" charset="0"/>
                <a:ea typeface="Verdana" panose="020B0604030504040204" pitchFamily="34" charset="0"/>
                <a:cs typeface="Verdana" panose="020B0604030504040204" pitchFamily="34" charset="0"/>
              </a:rPr>
              <a:t>Inversión: </a:t>
            </a:r>
            <a:r>
              <a:rPr lang="es-CO" sz="2400" u="none" strike="noStrike" noProof="0">
                <a:effectLst/>
                <a:latin typeface="Verdana" panose="020B0604030504040204" pitchFamily="34" charset="0"/>
                <a:ea typeface="Verdana" panose="020B0604030504040204" pitchFamily="34" charset="0"/>
                <a:cs typeface="Verdana" panose="020B0604030504040204" pitchFamily="34" charset="0"/>
              </a:rPr>
              <a:t>$ 349,375,701,882</a:t>
            </a:r>
          </a:p>
        </p:txBody>
      </p:sp>
      <p:sp>
        <p:nvSpPr>
          <p:cNvPr id="21" name="CuadroTexto 20">
            <a:extLst>
              <a:ext uri="{FF2B5EF4-FFF2-40B4-BE49-F238E27FC236}">
                <a16:creationId xmlns:a16="http://schemas.microsoft.com/office/drawing/2014/main" id="{70BE2075-4B27-FF14-9265-F37E58343086}"/>
              </a:ext>
            </a:extLst>
          </p:cNvPr>
          <p:cNvSpPr txBox="1"/>
          <p:nvPr/>
        </p:nvSpPr>
        <p:spPr>
          <a:xfrm>
            <a:off x="295750" y="3841348"/>
            <a:ext cx="5670566" cy="2556000"/>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tIns="0" numCol="1" anchor="t"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sz="1800" noProof="0"/>
              <a:t>Contratado  SIN</a:t>
            </a:r>
          </a:p>
          <a:p>
            <a:endParaRPr lang="es-CO" sz="1800" noProof="0"/>
          </a:p>
          <a:p>
            <a:pPr algn="l"/>
            <a:br>
              <a:rPr lang="es-CO" noProof="0"/>
            </a:br>
            <a:endParaRPr lang="es-CO" b="0" noProof="0"/>
          </a:p>
        </p:txBody>
      </p:sp>
      <p:sp>
        <p:nvSpPr>
          <p:cNvPr id="24" name="CuadroTexto 23">
            <a:extLst>
              <a:ext uri="{FF2B5EF4-FFF2-40B4-BE49-F238E27FC236}">
                <a16:creationId xmlns:a16="http://schemas.microsoft.com/office/drawing/2014/main" id="{DBA82976-FD5C-5D3E-03CA-4676F692C597}"/>
              </a:ext>
            </a:extLst>
          </p:cNvPr>
          <p:cNvSpPr txBox="1"/>
          <p:nvPr/>
        </p:nvSpPr>
        <p:spPr>
          <a:xfrm>
            <a:off x="166354" y="2788836"/>
            <a:ext cx="11594150" cy="323493"/>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anchor="ctr"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sz="1300" b="0" noProof="0"/>
              <a:t>Derivado de la ejecución de la AFPEI y el Convenio citado, se desarrollaron los </a:t>
            </a:r>
            <a:r>
              <a:rPr lang="es-CO" sz="1300" b="0" noProof="0" err="1">
                <a:solidFill>
                  <a:srgbClr val="000000"/>
                </a:solidFill>
              </a:rPr>
              <a:t>los</a:t>
            </a:r>
            <a:r>
              <a:rPr lang="es-CO" sz="1300" b="0" noProof="0">
                <a:solidFill>
                  <a:srgbClr val="000000"/>
                </a:solidFill>
              </a:rPr>
              <a:t> procesos de selección la IA-004-2024 y la IA-003-202</a:t>
            </a:r>
            <a:r>
              <a:rPr lang="es-CO" sz="1300" b="0" noProof="0"/>
              <a:t> </a:t>
            </a:r>
            <a:endParaRPr lang="es-CO" sz="1300" b="0" i="1" noProof="0"/>
          </a:p>
        </p:txBody>
      </p:sp>
      <p:graphicFrame>
        <p:nvGraphicFramePr>
          <p:cNvPr id="25" name="Tabla 24">
            <a:extLst>
              <a:ext uri="{FF2B5EF4-FFF2-40B4-BE49-F238E27FC236}">
                <a16:creationId xmlns:a16="http://schemas.microsoft.com/office/drawing/2014/main" id="{753951CE-BA36-8895-F19F-B2086B0FCA4F}"/>
              </a:ext>
            </a:extLst>
          </p:cNvPr>
          <p:cNvGraphicFramePr>
            <a:graphicFrameLocks noGrp="1"/>
          </p:cNvGraphicFramePr>
          <p:nvPr/>
        </p:nvGraphicFramePr>
        <p:xfrm>
          <a:off x="560626" y="4376066"/>
          <a:ext cx="5012226" cy="1854200"/>
        </p:xfrm>
        <a:graphic>
          <a:graphicData uri="http://schemas.openxmlformats.org/drawingml/2006/table">
            <a:tbl>
              <a:tblPr firstRow="1" bandRow="1">
                <a:tableStyleId>{5C22544A-7EE6-4342-B048-85BDC9FD1C3A}</a:tableStyleId>
              </a:tblPr>
              <a:tblGrid>
                <a:gridCol w="2320998">
                  <a:extLst>
                    <a:ext uri="{9D8B030D-6E8A-4147-A177-3AD203B41FA5}">
                      <a16:colId xmlns:a16="http://schemas.microsoft.com/office/drawing/2014/main" val="4077550888"/>
                    </a:ext>
                  </a:extLst>
                </a:gridCol>
                <a:gridCol w="182407">
                  <a:extLst>
                    <a:ext uri="{9D8B030D-6E8A-4147-A177-3AD203B41FA5}">
                      <a16:colId xmlns:a16="http://schemas.microsoft.com/office/drawing/2014/main" val="3639441675"/>
                    </a:ext>
                  </a:extLst>
                </a:gridCol>
                <a:gridCol w="272517">
                  <a:extLst>
                    <a:ext uri="{9D8B030D-6E8A-4147-A177-3AD203B41FA5}">
                      <a16:colId xmlns:a16="http://schemas.microsoft.com/office/drawing/2014/main" val="2364654476"/>
                    </a:ext>
                  </a:extLst>
                </a:gridCol>
                <a:gridCol w="2236304">
                  <a:extLst>
                    <a:ext uri="{9D8B030D-6E8A-4147-A177-3AD203B41FA5}">
                      <a16:colId xmlns:a16="http://schemas.microsoft.com/office/drawing/2014/main" val="3781121748"/>
                    </a:ext>
                  </a:extLst>
                </a:gridCol>
              </a:tblGrid>
              <a:tr h="370840">
                <a:tc>
                  <a:txBody>
                    <a:bodyPr/>
                    <a:lstStyle/>
                    <a:p>
                      <a:pPr lvl="0" algn="l">
                        <a:buNone/>
                      </a:pPr>
                      <a:r>
                        <a:rPr lang="es-CO" sz="1400" b="1" kern="1200" noProof="0">
                          <a:solidFill>
                            <a:schemeClr val="dk1"/>
                          </a:solidFill>
                          <a:latin typeface="Verdana"/>
                          <a:ea typeface="Verdana"/>
                          <a:cs typeface="+mn-cs"/>
                        </a:rPr>
                        <a:t>IA-004-2024</a:t>
                      </a:r>
                      <a:endParaRPr lang="es-ES" sz="1400" b="1" kern="1200">
                        <a:solidFill>
                          <a:schemeClr val="dk1"/>
                        </a:solidFill>
                        <a:latin typeface="Verdana"/>
                        <a:ea typeface="Verdana"/>
                        <a:cs typeface="+mn-cs"/>
                      </a:endParaRP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sz="1400" noProof="0">
                          <a:solidFill>
                            <a:schemeClr val="tx1"/>
                          </a:solidFill>
                          <a:latin typeface="Verdana" panose="020B0604030504040204" pitchFamily="34" charset="0"/>
                          <a:ea typeface="Verdana" panose="020B060403050404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sz="1400" b="0" noProof="0">
                          <a:solidFill>
                            <a:schemeClr val="tx1"/>
                          </a:solidFill>
                          <a:latin typeface="Verdana" panose="020B0604030504040204" pitchFamily="34" charset="0"/>
                          <a:ea typeface="Verdana" panose="020B060403050404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s-CO" sz="1400" b="0" kern="1200" noProof="0">
                          <a:solidFill>
                            <a:schemeClr val="tx1"/>
                          </a:solidFill>
                          <a:latin typeface="Verdana"/>
                          <a:ea typeface="Verdana"/>
                          <a:cs typeface="+mn-cs"/>
                        </a:rPr>
                        <a:t>69,846,675,989,61</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1515333138"/>
                  </a:ext>
                </a:extLst>
              </a:tr>
              <a:tr h="370840">
                <a:tc>
                  <a:txBody>
                    <a:bodyPr/>
                    <a:lstStyle/>
                    <a:p>
                      <a:pPr algn="l"/>
                      <a:r>
                        <a:rPr lang="es-CO" sz="1400" b="1" noProof="0">
                          <a:latin typeface="Verdana"/>
                          <a:ea typeface="Verdana"/>
                        </a:rPr>
                        <a:t>IA-003-2025  </a:t>
                      </a:r>
                      <a:endParaRPr lang="es-CO" sz="1400" b="1" noProof="0">
                        <a:solidFill>
                          <a:schemeClr val="tx1"/>
                        </a:solidFill>
                        <a:latin typeface="Verdana"/>
                        <a:ea typeface="Verdana"/>
                      </a:endParaRP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sz="1400" b="1" noProof="0">
                          <a:solidFill>
                            <a:schemeClr val="tx1"/>
                          </a:solidFill>
                          <a:latin typeface="Verdana" panose="020B0604030504040204" pitchFamily="34" charset="0"/>
                          <a:ea typeface="Verdana" panose="020B060403050404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sz="1400" b="0" noProof="0">
                          <a:solidFill>
                            <a:schemeClr val="tx1"/>
                          </a:solidFill>
                          <a:latin typeface="Verdana" panose="020B0604030504040204" pitchFamily="34" charset="0"/>
                          <a:ea typeface="Verdana" panose="020B060403050404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r"/>
                      <a:r>
                        <a:rPr lang="es-CO" sz="1400" b="0" kern="1200" noProof="0">
                          <a:solidFill>
                            <a:schemeClr val="tx1"/>
                          </a:solidFill>
                          <a:latin typeface="Verdana"/>
                          <a:ea typeface="Verdana"/>
                          <a:cs typeface="+mn-cs"/>
                        </a:rPr>
                        <a:t>74,045,591,776,00</a:t>
                      </a:r>
                      <a:endParaRPr lang="es-CO" sz="1400" b="0" i="0" u="none" strike="noStrike" noProof="0">
                        <a:latin typeface="Verdana"/>
                        <a:ea typeface="Verdana"/>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511898157"/>
                  </a:ext>
                </a:extLst>
              </a:tr>
              <a:tr h="370840">
                <a:tc>
                  <a:txBody>
                    <a:bodyPr/>
                    <a:lstStyle/>
                    <a:p>
                      <a:pPr algn="l"/>
                      <a:r>
                        <a:rPr lang="es-CO" sz="1400" b="1" noProof="0">
                          <a:latin typeface="Verdana" panose="020B0604030504040204" pitchFamily="34" charset="0"/>
                          <a:ea typeface="Verdana" panose="020B0604030504040204" pitchFamily="34" charset="0"/>
                        </a:rPr>
                        <a:t>Plateado – Cauca</a:t>
                      </a:r>
                      <a:endParaRPr lang="es-CO" sz="1400" b="1" noProof="0">
                        <a:solidFill>
                          <a:schemeClr val="tx1"/>
                        </a:solidFill>
                        <a:latin typeface="Verdana" panose="020B0604030504040204" pitchFamily="34" charset="0"/>
                        <a:ea typeface="Verdana" panose="020B0604030504040204" pitchFamily="34" charset="0"/>
                      </a:endParaRP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sz="1400" b="1" noProof="0">
                          <a:solidFill>
                            <a:schemeClr val="tx1"/>
                          </a:solidFill>
                          <a:latin typeface="Verdana" panose="020B0604030504040204" pitchFamily="34" charset="0"/>
                          <a:ea typeface="Verdana" panose="020B060403050404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sz="1400" b="0" noProof="0">
                          <a:solidFill>
                            <a:schemeClr val="tx1"/>
                          </a:solidFill>
                          <a:latin typeface="Verdana" panose="020B0604030504040204" pitchFamily="34" charset="0"/>
                          <a:ea typeface="Verdana" panose="020B060403050404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lvl="0" algn="r">
                        <a:buNone/>
                      </a:pPr>
                      <a:r>
                        <a:rPr lang="es-CO" sz="1400" b="0" i="0" u="none" strike="noStrike" noProof="0"/>
                        <a:t>16.731.512.601,48</a:t>
                      </a:r>
                      <a:endParaRPr lang="es-E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287368665"/>
                  </a:ext>
                </a:extLst>
              </a:tr>
              <a:tr h="370840">
                <a:tc>
                  <a:txBody>
                    <a:bodyPr/>
                    <a:lstStyle/>
                    <a:p>
                      <a:pPr algn="l"/>
                      <a:r>
                        <a:rPr lang="es-CO" sz="1400" b="1" noProof="0">
                          <a:solidFill>
                            <a:schemeClr val="tx1"/>
                          </a:solidFill>
                          <a:latin typeface="Verdana" panose="020B0604030504040204" pitchFamily="34" charset="0"/>
                          <a:ea typeface="Verdana" panose="020B0604030504040204" pitchFamily="34" charset="0"/>
                        </a:rPr>
                        <a:t>CRIC Y ASOPASTOS</a:t>
                      </a: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sz="1400" b="1" noProof="0">
                          <a:solidFill>
                            <a:schemeClr val="tx1"/>
                          </a:solidFill>
                          <a:latin typeface="Verdana" panose="020B0604030504040204" pitchFamily="34" charset="0"/>
                          <a:ea typeface="Verdana" panose="020B060403050404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sz="1400" b="0" noProof="0">
                          <a:solidFill>
                            <a:schemeClr val="tx1"/>
                          </a:solidFill>
                          <a:latin typeface="Verdana" panose="020B0604030504040204" pitchFamily="34" charset="0"/>
                          <a:ea typeface="Verdana" panose="020B060403050404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a:lnSpc>
                          <a:spcPct val="100000"/>
                        </a:lnSpc>
                        <a:spcBef>
                          <a:spcPts val="0"/>
                        </a:spcBef>
                        <a:spcAft>
                          <a:spcPts val="0"/>
                        </a:spcAft>
                        <a:buNone/>
                      </a:pPr>
                      <a:r>
                        <a:rPr lang="es-CO" sz="1400" b="0" i="0" u="none" strike="noStrike" noProof="0"/>
                        <a:t>2.894.154.473,7 </a:t>
                      </a:r>
                      <a:endParaRPr lang="es-ES"/>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665840212"/>
                  </a:ext>
                </a:extLst>
              </a:tr>
              <a:tr h="370840">
                <a:tc>
                  <a:txBody>
                    <a:bodyPr/>
                    <a:lstStyle/>
                    <a:p>
                      <a:pPr algn="l"/>
                      <a:r>
                        <a:rPr lang="es-CO" sz="1500" b="1" noProof="0">
                          <a:solidFill>
                            <a:schemeClr val="tx1"/>
                          </a:solidFill>
                          <a:latin typeface="Verdana"/>
                          <a:ea typeface="Verdana"/>
                        </a:rPr>
                        <a:t>TOTAL CONTRATADO</a:t>
                      </a:r>
                    </a:p>
                  </a:txBody>
                  <a:tcPr marL="36000" marR="36000" marT="36000" marB="3600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sz="1500" b="1" noProof="0">
                          <a:solidFill>
                            <a:schemeClr val="tx1"/>
                          </a:solidFill>
                          <a:latin typeface="Verdana" panose="020B0604030504040204" pitchFamily="34" charset="0"/>
                          <a:ea typeface="Verdana" panose="020B060403050404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s-CO" sz="1500" b="0" noProof="0">
                          <a:solidFill>
                            <a:schemeClr val="tx1"/>
                          </a:solidFill>
                          <a:latin typeface="Verdana" panose="020B0604030504040204" pitchFamily="34" charset="0"/>
                          <a:ea typeface="Verdana" panose="020B0604030504040204" pitchFamily="34" charset="0"/>
                        </a:rPr>
                        <a:t>$</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r" defTabSz="609615" rtl="0" eaLnBrk="1" fontAlgn="auto" latinLnBrk="0" hangingPunct="1">
                        <a:lnSpc>
                          <a:spcPct val="100000"/>
                        </a:lnSpc>
                        <a:spcBef>
                          <a:spcPts val="0"/>
                        </a:spcBef>
                        <a:spcAft>
                          <a:spcPts val="0"/>
                        </a:spcAft>
                        <a:buClrTx/>
                        <a:buSzTx/>
                        <a:buFontTx/>
                        <a:buNone/>
                        <a:tabLst/>
                        <a:defRPr/>
                      </a:pPr>
                      <a:r>
                        <a:rPr lang="es-CO" sz="1500" b="1" noProof="0">
                          <a:latin typeface="Verdana"/>
                          <a:ea typeface="Verdana"/>
                        </a:rPr>
                        <a:t>163,517,934,839</a:t>
                      </a:r>
                      <a:endParaRPr lang="es-CO" sz="1500" b="1" noProof="0">
                        <a:solidFill>
                          <a:schemeClr val="tx1"/>
                        </a:solidFill>
                        <a:latin typeface="Verdana" panose="020B0604030504040204" pitchFamily="34" charset="0"/>
                        <a:ea typeface="Verdana" panose="020B0604030504040204"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56215402"/>
                  </a:ext>
                </a:extLst>
              </a:tr>
            </a:tbl>
          </a:graphicData>
        </a:graphic>
      </p:graphicFrame>
      <p:sp>
        <p:nvSpPr>
          <p:cNvPr id="26" name="CuadroTexto 25">
            <a:extLst>
              <a:ext uri="{FF2B5EF4-FFF2-40B4-BE49-F238E27FC236}">
                <a16:creationId xmlns:a16="http://schemas.microsoft.com/office/drawing/2014/main" id="{43BDD6CE-EA3D-E925-35B4-3A4B5EAB7D57}"/>
              </a:ext>
            </a:extLst>
          </p:cNvPr>
          <p:cNvSpPr txBox="1"/>
          <p:nvPr/>
        </p:nvSpPr>
        <p:spPr>
          <a:xfrm>
            <a:off x="295750" y="3324836"/>
            <a:ext cx="5670566" cy="306467"/>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lIns="72000" tIns="0" rIns="72000" bIns="0" numCol="1" anchor="ctr"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sz="1800" noProof="0"/>
              <a:t>Valor Disponible SIN: </a:t>
            </a:r>
            <a:r>
              <a:rPr lang="es-CO" sz="1800" b="0" noProof="0"/>
              <a:t>$ 226,663,595,377 </a:t>
            </a:r>
          </a:p>
        </p:txBody>
      </p:sp>
      <p:sp>
        <p:nvSpPr>
          <p:cNvPr id="27" name="CuadroTexto 26">
            <a:extLst>
              <a:ext uri="{FF2B5EF4-FFF2-40B4-BE49-F238E27FC236}">
                <a16:creationId xmlns:a16="http://schemas.microsoft.com/office/drawing/2014/main" id="{B712AC10-2EB1-B9D7-11EB-66851AF55BE3}"/>
              </a:ext>
            </a:extLst>
          </p:cNvPr>
          <p:cNvSpPr txBox="1"/>
          <p:nvPr/>
        </p:nvSpPr>
        <p:spPr>
          <a:xfrm>
            <a:off x="6225684" y="3298070"/>
            <a:ext cx="5670566" cy="612934"/>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lIns="72000" tIns="0" rIns="72000" bIns="0" numCol="1" anchor="ctr"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sz="1800" noProof="0"/>
              <a:t>Valor Disponible ZNI: </a:t>
            </a:r>
            <a:r>
              <a:rPr lang="es-CO" sz="1800" b="0" noProof="0"/>
              <a:t>$ 122,712,106,505</a:t>
            </a:r>
          </a:p>
          <a:p>
            <a:r>
              <a:rPr lang="es-CO" sz="1800" b="0" u="sng" noProof="0"/>
              <a:t>Sin Contratar</a:t>
            </a:r>
          </a:p>
        </p:txBody>
      </p:sp>
      <p:sp>
        <p:nvSpPr>
          <p:cNvPr id="28" name="CuadroTexto 27">
            <a:extLst>
              <a:ext uri="{FF2B5EF4-FFF2-40B4-BE49-F238E27FC236}">
                <a16:creationId xmlns:a16="http://schemas.microsoft.com/office/drawing/2014/main" id="{DD30CC17-08A0-54ED-8EC8-3D4579E47A7B}"/>
              </a:ext>
            </a:extLst>
          </p:cNvPr>
          <p:cNvSpPr txBox="1"/>
          <p:nvPr/>
        </p:nvSpPr>
        <p:spPr>
          <a:xfrm>
            <a:off x="6219334" y="4234775"/>
            <a:ext cx="5670566" cy="306467"/>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lIns="72000" tIns="0" rIns="72000" bIns="0" numCol="1" anchor="ctr" anchorCtr="0">
            <a:spAutoFit/>
          </a:bodyPr>
          <a:lstStyle>
            <a:defPPr>
              <a:defRPr lang="en-US"/>
            </a:defPPr>
            <a:lvl1pPr algn="ctr" fontAlgn="ctr">
              <a:buNone/>
              <a:defRPr sz="1800" b="1" u="none" strike="noStrike">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noProof="0"/>
              <a:t>Total Disponible AFPEI: $ </a:t>
            </a:r>
            <a:r>
              <a:rPr lang="es-CO" b="0" noProof="0"/>
              <a:t>188,475,701,882</a:t>
            </a:r>
          </a:p>
        </p:txBody>
      </p:sp>
      <p:sp>
        <p:nvSpPr>
          <p:cNvPr id="29" name="CuadroTexto 28">
            <a:extLst>
              <a:ext uri="{FF2B5EF4-FFF2-40B4-BE49-F238E27FC236}">
                <a16:creationId xmlns:a16="http://schemas.microsoft.com/office/drawing/2014/main" id="{41FD4D00-C94D-8F09-C5B6-8ADAE81EBC15}"/>
              </a:ext>
            </a:extLst>
          </p:cNvPr>
          <p:cNvSpPr txBox="1"/>
          <p:nvPr/>
        </p:nvSpPr>
        <p:spPr>
          <a:xfrm>
            <a:off x="6225684" y="4865014"/>
            <a:ext cx="5670566" cy="1532334"/>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lIns="72000" tIns="0" rIns="72000" bIns="0" numCol="1" anchor="t"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sz="1800" noProof="0"/>
              <a:t>Opciones de Ejecución:</a:t>
            </a:r>
          </a:p>
          <a:p>
            <a:pPr marL="285750" indent="-285750" algn="l">
              <a:buFont typeface="Arial" panose="020B0604020202020204" pitchFamily="34" charset="0"/>
              <a:buChar char="•"/>
            </a:pPr>
            <a:r>
              <a:rPr lang="es-CO" sz="1800" b="0" noProof="0"/>
              <a:t>OR Pacífico 			: $ 17,442,000,000</a:t>
            </a:r>
          </a:p>
          <a:p>
            <a:pPr marL="285750" indent="-285750" algn="l">
              <a:buFont typeface="Arial" panose="020B0604020202020204" pitchFamily="34" charset="0"/>
              <a:buChar char="•"/>
            </a:pPr>
            <a:r>
              <a:rPr lang="es-CO" sz="1800" b="0" noProof="0"/>
              <a:t>Colombia Solar		: Por Definir</a:t>
            </a:r>
          </a:p>
          <a:p>
            <a:pPr marL="285750" indent="-285750" algn="l">
              <a:buFont typeface="Arial" panose="020B0604020202020204" pitchFamily="34" charset="0"/>
              <a:buChar char="•"/>
            </a:pPr>
            <a:r>
              <a:rPr lang="es-CO" sz="1800" b="0" noProof="0"/>
              <a:t>Compra de Granjas	: Por Definir</a:t>
            </a:r>
          </a:p>
          <a:p>
            <a:pPr marL="285750" indent="-285750" algn="l">
              <a:buFont typeface="Arial" panose="020B0604020202020204" pitchFamily="34" charset="0"/>
              <a:buChar char="•"/>
            </a:pPr>
            <a:r>
              <a:rPr lang="es-CO" sz="1800" b="0" noProof="0"/>
              <a:t>Otros				: Por Definir</a:t>
            </a:r>
          </a:p>
        </p:txBody>
      </p:sp>
    </p:spTree>
    <p:extLst>
      <p:ext uri="{BB962C8B-B14F-4D97-AF65-F5344CB8AC3E}">
        <p14:creationId xmlns:p14="http://schemas.microsoft.com/office/powerpoint/2010/main" val="42898773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B4124-DD44-F08A-ED8A-663283B20E2E}"/>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983CCFCE-71A5-1395-9D9D-638593E494C7}"/>
              </a:ext>
            </a:extLst>
          </p:cNvPr>
          <p:cNvPicPr>
            <a:picLocks noChangeAspect="1"/>
          </p:cNvPicPr>
          <p:nvPr/>
        </p:nvPicPr>
        <p:blipFill>
          <a:blip r:embed="rId3"/>
          <a:stretch>
            <a:fillRect/>
          </a:stretch>
        </p:blipFill>
        <p:spPr>
          <a:xfrm>
            <a:off x="0" y="0"/>
            <a:ext cx="12192000" cy="6858000"/>
          </a:xfrm>
          <a:prstGeom prst="rect">
            <a:avLst/>
          </a:prstGeom>
        </p:spPr>
      </p:pic>
      <p:grpSp>
        <p:nvGrpSpPr>
          <p:cNvPr id="4" name="Grupo 3">
            <a:extLst>
              <a:ext uri="{FF2B5EF4-FFF2-40B4-BE49-F238E27FC236}">
                <a16:creationId xmlns:a16="http://schemas.microsoft.com/office/drawing/2014/main" id="{5D0EAA4C-7815-1168-EEB5-563743D2EE1D}"/>
              </a:ext>
            </a:extLst>
          </p:cNvPr>
          <p:cNvGrpSpPr/>
          <p:nvPr/>
        </p:nvGrpSpPr>
        <p:grpSpPr>
          <a:xfrm>
            <a:off x="191466" y="756137"/>
            <a:ext cx="12018033" cy="710402"/>
            <a:chOff x="191466" y="756137"/>
            <a:chExt cx="12018033" cy="710402"/>
          </a:xfrm>
        </p:grpSpPr>
        <p:pic>
          <p:nvPicPr>
            <p:cNvPr id="2" name="Imagen 1">
              <a:extLst>
                <a:ext uri="{FF2B5EF4-FFF2-40B4-BE49-F238E27FC236}">
                  <a16:creationId xmlns:a16="http://schemas.microsoft.com/office/drawing/2014/main" id="{88684023-A201-7486-5270-1F100A148AE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4734" y="756137"/>
              <a:ext cx="10896600" cy="435341"/>
            </a:xfrm>
            <a:prstGeom prst="rect">
              <a:avLst/>
            </a:prstGeom>
          </p:spPr>
        </p:pic>
        <p:sp>
          <p:nvSpPr>
            <p:cNvPr id="5" name="CuadroTexto 4">
              <a:extLst>
                <a:ext uri="{FF2B5EF4-FFF2-40B4-BE49-F238E27FC236}">
                  <a16:creationId xmlns:a16="http://schemas.microsoft.com/office/drawing/2014/main" id="{FDCF9FA8-87B8-1218-6935-24DFB691ABD8}"/>
                </a:ext>
              </a:extLst>
            </p:cNvPr>
            <p:cNvSpPr txBox="1"/>
            <p:nvPr/>
          </p:nvSpPr>
          <p:spPr>
            <a:xfrm>
              <a:off x="191466" y="758653"/>
              <a:ext cx="12018033" cy="707886"/>
            </a:xfrm>
            <a:prstGeom prst="rect">
              <a:avLst/>
            </a:prstGeom>
            <a:noFill/>
          </p:spPr>
          <p:txBody>
            <a:bodyPr wrap="square" lIns="91440" tIns="45720" rIns="91440" bIns="45720" rtlCol="0" anchor="t">
              <a:spAutoFit/>
            </a:bodyPr>
            <a:lstStyle/>
            <a:p>
              <a:pPr algn="ctr" fontAlgn="ctr"/>
              <a:r>
                <a:rPr lang="es-CO" sz="2000" b="1">
                  <a:solidFill>
                    <a:srgbClr val="333333"/>
                  </a:solidFill>
                  <a:latin typeface="Verdana"/>
                  <a:ea typeface="Verdana"/>
                  <a:cs typeface="Calibri"/>
                </a:rPr>
                <a:t>CONVENIO INTERADMINISTRATIVO No. </a:t>
              </a:r>
              <a:r>
                <a:rPr lang="es-CO" sz="2000" b="1">
                  <a:latin typeface="Verdana"/>
                  <a:ea typeface="Verdana"/>
                  <a:cs typeface="Calibri"/>
                </a:rPr>
                <a:t>GGC-2151-2025 Comunidades Energéticas Educativas</a:t>
              </a:r>
              <a:endParaRPr lang="es-ES" sz="2000">
                <a:ea typeface="Calibri"/>
                <a:cs typeface="Calibri"/>
              </a:endParaRPr>
            </a:p>
          </p:txBody>
        </p:sp>
      </p:grpSp>
      <p:sp>
        <p:nvSpPr>
          <p:cNvPr id="8" name="CuadroTexto 7">
            <a:extLst>
              <a:ext uri="{FF2B5EF4-FFF2-40B4-BE49-F238E27FC236}">
                <a16:creationId xmlns:a16="http://schemas.microsoft.com/office/drawing/2014/main" id="{447AD41D-F920-0A39-D083-40FB537236B7}"/>
              </a:ext>
            </a:extLst>
          </p:cNvPr>
          <p:cNvSpPr txBox="1"/>
          <p:nvPr/>
        </p:nvSpPr>
        <p:spPr>
          <a:xfrm>
            <a:off x="1811547" y="2069019"/>
            <a:ext cx="8564880" cy="1123712"/>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lIns="91440" tIns="45720" rIns="91440" bIns="45720" anchor="ctr"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sz="1800">
                <a:latin typeface="Verdana"/>
                <a:ea typeface="Verdana"/>
              </a:rPr>
              <a:t>Objeto</a:t>
            </a:r>
            <a:endParaRPr lang="es-CO" sz="1800" noProof="0"/>
          </a:p>
          <a:p>
            <a:pPr algn="just"/>
            <a:r>
              <a:rPr lang="es-CO" sz="1400" b="0" noProof="0"/>
              <a:t>Implementar sistemas solares fotovoltaicos - SSFV y realizar adecuaciones de redes eléctricas internas cuando se requiera, en instituciones educativas públicas a nivel nacional, así como garantizar su operación y sostenibilidad </a:t>
            </a:r>
            <a:endParaRPr lang="es-CO" sz="1400" b="0" i="1" noProof="0"/>
          </a:p>
        </p:txBody>
      </p:sp>
      <p:sp>
        <p:nvSpPr>
          <p:cNvPr id="14" name="CuadroTexto 13">
            <a:extLst>
              <a:ext uri="{FF2B5EF4-FFF2-40B4-BE49-F238E27FC236}">
                <a16:creationId xmlns:a16="http://schemas.microsoft.com/office/drawing/2014/main" id="{60E482EB-E658-A43E-4F01-421A296FB88E}"/>
              </a:ext>
            </a:extLst>
          </p:cNvPr>
          <p:cNvSpPr txBox="1"/>
          <p:nvPr/>
        </p:nvSpPr>
        <p:spPr>
          <a:xfrm>
            <a:off x="7412168" y="3496546"/>
            <a:ext cx="4290682" cy="374571"/>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lIns="91440" tIns="45720" rIns="91440" bIns="45720" anchor="ctr"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a:latin typeface="Verdana"/>
                <a:ea typeface="Verdana"/>
              </a:rPr>
              <a:t>Fecha de Inicio: 30/12/2025</a:t>
            </a:r>
            <a:endParaRPr lang="es-CO" noProof="0"/>
          </a:p>
        </p:txBody>
      </p:sp>
      <p:sp>
        <p:nvSpPr>
          <p:cNvPr id="16" name="CuadroTexto 15">
            <a:extLst>
              <a:ext uri="{FF2B5EF4-FFF2-40B4-BE49-F238E27FC236}">
                <a16:creationId xmlns:a16="http://schemas.microsoft.com/office/drawing/2014/main" id="{03295285-B162-9485-A4D3-BAB87690BD2E}"/>
              </a:ext>
            </a:extLst>
          </p:cNvPr>
          <p:cNvSpPr txBox="1"/>
          <p:nvPr/>
        </p:nvSpPr>
        <p:spPr>
          <a:xfrm>
            <a:off x="5042575" y="4505613"/>
            <a:ext cx="2106849" cy="646986"/>
          </a:xfrm>
          <a:prstGeom prst="roundRect">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anchor="ctr" anchorCtr="0">
            <a:spAutoFit/>
          </a:bodyPr>
          <a:lstStyle>
            <a:defPPr>
              <a:defRPr lang="en-US"/>
            </a:defPPr>
            <a:lvl1pPr algn="ctr" fontAlgn="ctr">
              <a:buNone/>
              <a:defRPr sz="1600" b="1" u="none" strike="noStrike">
                <a:solidFill>
                  <a:schemeClr val="dk1"/>
                </a:solidFill>
                <a:effectLst/>
                <a:latin typeface="Verdana" panose="020B0604030504040204" pitchFamily="34" charset="0"/>
                <a:ea typeface="Verdana" panose="020B0604030504040204" pitchFamily="34" charset="0"/>
                <a:cs typeface="Verdana" panose="020B0604030504040204" pitchFamily="34" charset="0"/>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s-CO" noProof="0"/>
              <a:t>36 </a:t>
            </a:r>
          </a:p>
          <a:p>
            <a:r>
              <a:rPr lang="es-CO" noProof="0"/>
              <a:t>meses</a:t>
            </a:r>
          </a:p>
        </p:txBody>
      </p:sp>
      <p:sp>
        <p:nvSpPr>
          <p:cNvPr id="19" name="CuadroTexto 18">
            <a:extLst>
              <a:ext uri="{FF2B5EF4-FFF2-40B4-BE49-F238E27FC236}">
                <a16:creationId xmlns:a16="http://schemas.microsoft.com/office/drawing/2014/main" id="{AC0166E9-C20A-68E8-AFDA-247A63AF0B19}"/>
              </a:ext>
            </a:extLst>
          </p:cNvPr>
          <p:cNvSpPr txBox="1"/>
          <p:nvPr/>
        </p:nvSpPr>
        <p:spPr>
          <a:xfrm>
            <a:off x="580653" y="3407020"/>
            <a:ext cx="4294294" cy="927437"/>
          </a:xfrm>
          <a:prstGeom prst="roundRect">
            <a:avLst>
              <a:gd name="adj" fmla="val 18630"/>
            </a:avLst>
          </a:prstGeom>
          <a:gradFill>
            <a:gsLst>
              <a:gs pos="75000">
                <a:srgbClr val="F8C92F"/>
              </a:gs>
              <a:gs pos="35000">
                <a:srgbClr val="FFFF99"/>
              </a:gs>
              <a:gs pos="100000">
                <a:srgbClr val="FDDB47"/>
              </a:gs>
            </a:gsLst>
            <a:lin ang="16200000" scaled="1"/>
          </a:gradFill>
          <a:effectLst>
            <a:outerShdw blurRad="40000" dist="20000" dir="5400000" rotWithShape="0">
              <a:srgbClr val="000000">
                <a:alpha val="38000"/>
              </a:srgbClr>
            </a:outerShdw>
            <a:softEdge rad="0"/>
          </a:effectLst>
        </p:spPr>
        <p:style>
          <a:lnRef idx="1">
            <a:schemeClr val="accent6"/>
          </a:lnRef>
          <a:fillRef idx="2">
            <a:schemeClr val="accent6"/>
          </a:fillRef>
          <a:effectRef idx="1">
            <a:schemeClr val="accent6"/>
          </a:effectRef>
          <a:fontRef idx="minor">
            <a:schemeClr val="dk1"/>
          </a:fontRef>
        </p:style>
        <p:txBody>
          <a:bodyPr wrap="square" anchor="ctr" anchorCtr="0">
            <a:spAutoFit/>
          </a:bodyPr>
          <a:lstStyle/>
          <a:p>
            <a:pPr algn="ctr" fontAlgn="ctr">
              <a:buNone/>
            </a:pPr>
            <a:r>
              <a:rPr lang="es-CO" sz="2400" b="1" u="none" strike="noStrike" noProof="0">
                <a:effectLst/>
                <a:latin typeface="Verdana" panose="020B0604030504040204" pitchFamily="34" charset="0"/>
                <a:ea typeface="Verdana" panose="020B0604030504040204" pitchFamily="34" charset="0"/>
                <a:cs typeface="Verdana" panose="020B0604030504040204" pitchFamily="34" charset="0"/>
              </a:rPr>
              <a:t>Inversión: </a:t>
            </a:r>
            <a:r>
              <a:rPr lang="es-CO" sz="2400" u="none" strike="noStrike" noProof="0">
                <a:effectLst/>
                <a:latin typeface="Verdana" panose="020B0604030504040204" pitchFamily="34" charset="0"/>
                <a:ea typeface="Verdana" panose="020B0604030504040204" pitchFamily="34" charset="0"/>
                <a:cs typeface="Verdana" panose="020B0604030504040204" pitchFamily="34" charset="0"/>
              </a:rPr>
              <a:t>$ 74,564,216,942</a:t>
            </a:r>
          </a:p>
        </p:txBody>
      </p:sp>
    </p:spTree>
    <p:extLst>
      <p:ext uri="{BB962C8B-B14F-4D97-AF65-F5344CB8AC3E}">
        <p14:creationId xmlns:p14="http://schemas.microsoft.com/office/powerpoint/2010/main" val="206369707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FBCA0D-7599-90CF-54E6-AA71EC32B7D4}"/>
            </a:ext>
          </a:extLst>
        </p:cNvPr>
        <p:cNvGrpSpPr/>
        <p:nvPr/>
      </p:nvGrpSpPr>
      <p:grpSpPr>
        <a:xfrm>
          <a:off x="0" y="0"/>
          <a:ext cx="0" cy="0"/>
          <a:chOff x="0" y="0"/>
          <a:chExt cx="0" cy="0"/>
        </a:xfrm>
      </p:grpSpPr>
      <p:pic>
        <p:nvPicPr>
          <p:cNvPr id="24" name="Imagen 23">
            <a:extLst>
              <a:ext uri="{FF2B5EF4-FFF2-40B4-BE49-F238E27FC236}">
                <a16:creationId xmlns:a16="http://schemas.microsoft.com/office/drawing/2014/main" id="{973FA250-DD7B-FED5-62A5-0AF2118DAB7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7" name="Grupo 6">
            <a:extLst>
              <a:ext uri="{FF2B5EF4-FFF2-40B4-BE49-F238E27FC236}">
                <a16:creationId xmlns:a16="http://schemas.microsoft.com/office/drawing/2014/main" id="{11336CC9-0B6D-C5B0-FE93-0174C78EE92A}"/>
              </a:ext>
            </a:extLst>
          </p:cNvPr>
          <p:cNvGrpSpPr/>
          <p:nvPr/>
        </p:nvGrpSpPr>
        <p:grpSpPr>
          <a:xfrm>
            <a:off x="453354" y="779533"/>
            <a:ext cx="11412700" cy="2590819"/>
            <a:chOff x="1051396" y="547490"/>
            <a:chExt cx="11412700" cy="2590819"/>
          </a:xfrm>
        </p:grpSpPr>
        <p:grpSp>
          <p:nvGrpSpPr>
            <p:cNvPr id="25" name="Grupo 24"/>
            <p:cNvGrpSpPr/>
            <p:nvPr/>
          </p:nvGrpSpPr>
          <p:grpSpPr>
            <a:xfrm>
              <a:off x="1311201" y="547490"/>
              <a:ext cx="10223285" cy="856646"/>
              <a:chOff x="1311200" y="858331"/>
              <a:chExt cx="10223285" cy="563117"/>
            </a:xfrm>
          </p:grpSpPr>
          <p:sp>
            <p:nvSpPr>
              <p:cNvPr id="2" name="Rectangle 1">
                <a:extLst>
                  <a:ext uri="{FF2B5EF4-FFF2-40B4-BE49-F238E27FC236}">
                    <a16:creationId xmlns:a16="http://schemas.microsoft.com/office/drawing/2014/main" id="{BBCA8104-0870-268D-B0EA-60E13C216BD7}"/>
                  </a:ext>
                </a:extLst>
              </p:cNvPr>
              <p:cNvSpPr/>
              <p:nvPr/>
            </p:nvSpPr>
            <p:spPr>
              <a:xfrm>
                <a:off x="1311200" y="858331"/>
                <a:ext cx="10223285" cy="358545"/>
              </a:xfrm>
              <a:prstGeom prst="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CuadroTexto 15">
                <a:extLst>
                  <a:ext uri="{FF2B5EF4-FFF2-40B4-BE49-F238E27FC236}">
                    <a16:creationId xmlns:a16="http://schemas.microsoft.com/office/drawing/2014/main" id="{263B06C4-FFCB-0D87-10FB-69062977CEFF}"/>
                  </a:ext>
                </a:extLst>
              </p:cNvPr>
              <p:cNvSpPr txBox="1"/>
              <p:nvPr/>
            </p:nvSpPr>
            <p:spPr>
              <a:xfrm>
                <a:off x="1311200" y="907804"/>
                <a:ext cx="10223284" cy="513644"/>
              </a:xfrm>
              <a:prstGeom prst="rect">
                <a:avLst/>
              </a:prstGeom>
              <a:noFill/>
            </p:spPr>
            <p:txBody>
              <a:bodyPr wrap="square" lIns="91440" tIns="45720" rIns="91440" bIns="45720" rtlCol="0" anchor="t">
                <a:spAutoFit/>
              </a:bodyPr>
              <a:lstStyle/>
              <a:p>
                <a:pPr algn="ctr"/>
                <a:r>
                  <a:rPr lang="es-CO" sz="1800" b="1">
                    <a:solidFill>
                      <a:srgbClr val="333333"/>
                    </a:solidFill>
                    <a:latin typeface="Verdana"/>
                    <a:ea typeface="Verdana"/>
                  </a:rPr>
                  <a:t>CONVENIO INTERADMINISTRATIVO No. 116231-389-2025 / GGC-2151-2025</a:t>
                </a:r>
                <a:r>
                  <a:rPr lang="es-CO" sz="2200" b="1">
                    <a:solidFill>
                      <a:srgbClr val="333333"/>
                    </a:solidFill>
                    <a:latin typeface="Verdana"/>
                    <a:ea typeface="Verdana"/>
                  </a:rPr>
                  <a:t> </a:t>
                </a:r>
              </a:p>
            </p:txBody>
          </p:sp>
        </p:grpSp>
        <p:grpSp>
          <p:nvGrpSpPr>
            <p:cNvPr id="31" name="Grupo 30">
              <a:extLst>
                <a:ext uri="{FF2B5EF4-FFF2-40B4-BE49-F238E27FC236}">
                  <a16:creationId xmlns:a16="http://schemas.microsoft.com/office/drawing/2014/main" id="{494A85C7-80DD-24DF-43D6-60182162CFCD}"/>
                </a:ext>
              </a:extLst>
            </p:cNvPr>
            <p:cNvGrpSpPr/>
            <p:nvPr/>
          </p:nvGrpSpPr>
          <p:grpSpPr>
            <a:xfrm>
              <a:off x="1051396" y="2504841"/>
              <a:ext cx="11412700" cy="633468"/>
              <a:chOff x="658725" y="2475344"/>
              <a:chExt cx="11412700" cy="633468"/>
            </a:xfrm>
          </p:grpSpPr>
          <p:grpSp>
            <p:nvGrpSpPr>
              <p:cNvPr id="19" name="Grupo 18">
                <a:extLst>
                  <a:ext uri="{FF2B5EF4-FFF2-40B4-BE49-F238E27FC236}">
                    <a16:creationId xmlns:a16="http://schemas.microsoft.com/office/drawing/2014/main" id="{86052E9B-2F28-F065-095E-5C404A1B66C4}"/>
                  </a:ext>
                </a:extLst>
              </p:cNvPr>
              <p:cNvGrpSpPr/>
              <p:nvPr/>
            </p:nvGrpSpPr>
            <p:grpSpPr>
              <a:xfrm>
                <a:off x="5258573" y="2516687"/>
                <a:ext cx="2211116" cy="584992"/>
                <a:chOff x="488902" y="3976165"/>
                <a:chExt cx="2211116" cy="584992"/>
              </a:xfrm>
            </p:grpSpPr>
            <p:pic>
              <p:nvPicPr>
                <p:cNvPr id="18" name="Gráfico 17" descr="Batería completa contorno">
                  <a:extLst>
                    <a:ext uri="{FF2B5EF4-FFF2-40B4-BE49-F238E27FC236}">
                      <a16:creationId xmlns:a16="http://schemas.microsoft.com/office/drawing/2014/main" id="{D8A55376-63A8-F982-E07C-1A0C827E20C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88902" y="3976165"/>
                  <a:ext cx="584992" cy="584992"/>
                </a:xfrm>
                <a:prstGeom prst="rect">
                  <a:avLst/>
                </a:prstGeom>
              </p:spPr>
            </p:pic>
            <p:sp>
              <p:nvSpPr>
                <p:cNvPr id="20" name="CuadroTexto 19">
                  <a:extLst>
                    <a:ext uri="{FF2B5EF4-FFF2-40B4-BE49-F238E27FC236}">
                      <a16:creationId xmlns:a16="http://schemas.microsoft.com/office/drawing/2014/main" id="{E1E8A9D0-A943-B087-F32B-DA41F7124C70}"/>
                    </a:ext>
                  </a:extLst>
                </p:cNvPr>
                <p:cNvSpPr txBox="1"/>
                <p:nvPr/>
              </p:nvSpPr>
              <p:spPr>
                <a:xfrm>
                  <a:off x="1073270" y="4080773"/>
                  <a:ext cx="1626748" cy="307777"/>
                </a:xfrm>
                <a:prstGeom prst="rect">
                  <a:avLst/>
                </a:prstGeom>
                <a:noFill/>
              </p:spPr>
              <p:txBody>
                <a:bodyPr wrap="square" rtlCol="0">
                  <a:spAutoFit/>
                </a:bodyPr>
                <a:lstStyle/>
                <a:p>
                  <a:r>
                    <a:rPr lang="es-CO" sz="1400">
                      <a:solidFill>
                        <a:srgbClr val="333333"/>
                      </a:solidFill>
                      <a:latin typeface="Verdana" panose="020B0604030504040204" pitchFamily="34" charset="0"/>
                      <a:ea typeface="Verdana" panose="020B0604030504040204" pitchFamily="34" charset="0"/>
                    </a:rPr>
                    <a:t>5,950 </a:t>
                  </a:r>
                  <a:r>
                    <a:rPr lang="es-CO" sz="1400" err="1">
                      <a:solidFill>
                        <a:srgbClr val="333333"/>
                      </a:solidFill>
                      <a:latin typeface="Verdana" panose="020B0604030504040204" pitchFamily="34" charset="0"/>
                      <a:ea typeface="Verdana" panose="020B0604030504040204" pitchFamily="34" charset="0"/>
                    </a:rPr>
                    <a:t>kWp</a:t>
                  </a:r>
                  <a:endParaRPr lang="es-CO" sz="1400">
                    <a:solidFill>
                      <a:srgbClr val="333333"/>
                    </a:solidFill>
                    <a:latin typeface="Verdana" panose="020B0604030504040204" pitchFamily="34" charset="0"/>
                    <a:ea typeface="Verdana" panose="020B0604030504040204" pitchFamily="34" charset="0"/>
                  </a:endParaRPr>
                </a:p>
              </p:txBody>
            </p:sp>
          </p:grpSp>
          <p:grpSp>
            <p:nvGrpSpPr>
              <p:cNvPr id="30" name="Grupo 29">
                <a:extLst>
                  <a:ext uri="{FF2B5EF4-FFF2-40B4-BE49-F238E27FC236}">
                    <a16:creationId xmlns:a16="http://schemas.microsoft.com/office/drawing/2014/main" id="{C643D8FC-9E6A-F48F-CEDB-AB9D86E1AF67}"/>
                  </a:ext>
                </a:extLst>
              </p:cNvPr>
              <p:cNvGrpSpPr/>
              <p:nvPr/>
            </p:nvGrpSpPr>
            <p:grpSpPr>
              <a:xfrm>
                <a:off x="8196232" y="2475344"/>
                <a:ext cx="3875193" cy="584992"/>
                <a:chOff x="495706" y="4908440"/>
                <a:chExt cx="3875193" cy="584992"/>
              </a:xfrm>
            </p:grpSpPr>
            <p:pic>
              <p:nvPicPr>
                <p:cNvPr id="17" name="Gráfico 16" descr="Dinero contorno">
                  <a:extLst>
                    <a:ext uri="{FF2B5EF4-FFF2-40B4-BE49-F238E27FC236}">
                      <a16:creationId xmlns:a16="http://schemas.microsoft.com/office/drawing/2014/main" id="{02EEE745-32CA-95F5-36E1-5B93C14C3D0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95706" y="4908440"/>
                  <a:ext cx="584992" cy="584992"/>
                </a:xfrm>
                <a:prstGeom prst="rect">
                  <a:avLst/>
                </a:prstGeom>
              </p:spPr>
            </p:pic>
            <p:sp>
              <p:nvSpPr>
                <p:cNvPr id="22" name="CuadroTexto 21">
                  <a:extLst>
                    <a:ext uri="{FF2B5EF4-FFF2-40B4-BE49-F238E27FC236}">
                      <a16:creationId xmlns:a16="http://schemas.microsoft.com/office/drawing/2014/main" id="{30116768-E9BA-D934-67C7-3BF9B7EA6ECF}"/>
                    </a:ext>
                  </a:extLst>
                </p:cNvPr>
                <p:cNvSpPr txBox="1"/>
                <p:nvPr/>
              </p:nvSpPr>
              <p:spPr>
                <a:xfrm>
                  <a:off x="1205082" y="5054391"/>
                  <a:ext cx="3165817" cy="307777"/>
                </a:xfrm>
                <a:prstGeom prst="rect">
                  <a:avLst/>
                </a:prstGeom>
                <a:noFill/>
              </p:spPr>
              <p:txBody>
                <a:bodyPr wrap="square" lIns="91440" tIns="45720" rIns="91440" bIns="45720" rtlCol="0" anchor="t">
                  <a:spAutoFit/>
                </a:bodyPr>
                <a:lstStyle/>
                <a:p>
                  <a:r>
                    <a:rPr lang="en-US" sz="1400">
                      <a:latin typeface="Verdana"/>
                      <a:ea typeface="Verdana"/>
                    </a:rPr>
                    <a:t>$ 74.564.216.942,00</a:t>
                  </a:r>
                </a:p>
              </p:txBody>
            </p:sp>
          </p:grpSp>
          <p:grpSp>
            <p:nvGrpSpPr>
              <p:cNvPr id="14" name="Grupo 13">
                <a:extLst>
                  <a:ext uri="{FF2B5EF4-FFF2-40B4-BE49-F238E27FC236}">
                    <a16:creationId xmlns:a16="http://schemas.microsoft.com/office/drawing/2014/main" id="{9B07B195-9476-870C-9877-9007A9F04845}"/>
                  </a:ext>
                </a:extLst>
              </p:cNvPr>
              <p:cNvGrpSpPr/>
              <p:nvPr/>
            </p:nvGrpSpPr>
            <p:grpSpPr>
              <a:xfrm>
                <a:off x="658725" y="2547573"/>
                <a:ext cx="4187018" cy="561239"/>
                <a:chOff x="497229" y="3039194"/>
                <a:chExt cx="4187018" cy="561239"/>
              </a:xfrm>
            </p:grpSpPr>
            <p:sp>
              <p:nvSpPr>
                <p:cNvPr id="21" name="CuadroTexto 20">
                  <a:extLst>
                    <a:ext uri="{FF2B5EF4-FFF2-40B4-BE49-F238E27FC236}">
                      <a16:creationId xmlns:a16="http://schemas.microsoft.com/office/drawing/2014/main" id="{B2502FEB-4BE1-458E-EFFF-E08390DB6119}"/>
                    </a:ext>
                  </a:extLst>
                </p:cNvPr>
                <p:cNvSpPr txBox="1"/>
                <p:nvPr/>
              </p:nvSpPr>
              <p:spPr>
                <a:xfrm>
                  <a:off x="1059404" y="3039194"/>
                  <a:ext cx="3624843" cy="523220"/>
                </a:xfrm>
                <a:prstGeom prst="rect">
                  <a:avLst/>
                </a:prstGeom>
                <a:noFill/>
              </p:spPr>
              <p:txBody>
                <a:bodyPr wrap="square" lIns="91440" tIns="45720" rIns="91440" bIns="45720" rtlCol="0" anchor="t">
                  <a:spAutoFit/>
                </a:bodyPr>
                <a:lstStyle/>
                <a:p>
                  <a:r>
                    <a:rPr lang="es-CO" sz="1400">
                      <a:solidFill>
                        <a:srgbClr val="333333"/>
                      </a:solidFill>
                      <a:latin typeface="Verdana"/>
                      <a:ea typeface="Verdana"/>
                    </a:rPr>
                    <a:t>Hasta 450 Instituciones Educativas Publicas</a:t>
                  </a:r>
                </a:p>
              </p:txBody>
            </p:sp>
            <p:pic>
              <p:nvPicPr>
                <p:cNvPr id="57" name="Gráfico 18" descr="Barrio contorno">
                  <a:extLst>
                    <a:ext uri="{FF2B5EF4-FFF2-40B4-BE49-F238E27FC236}">
                      <a16:creationId xmlns:a16="http://schemas.microsoft.com/office/drawing/2014/main" id="{1AF1013B-3701-B62B-D3B8-CDBC9F7FB8D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97229" y="3051960"/>
                  <a:ext cx="539983" cy="548473"/>
                </a:xfrm>
                <a:prstGeom prst="rect">
                  <a:avLst/>
                </a:prstGeom>
              </p:spPr>
            </p:pic>
          </p:grpSp>
        </p:grpSp>
        <p:sp>
          <p:nvSpPr>
            <p:cNvPr id="9" name="CuadroTexto 8">
              <a:extLst>
                <a:ext uri="{FF2B5EF4-FFF2-40B4-BE49-F238E27FC236}">
                  <a16:creationId xmlns:a16="http://schemas.microsoft.com/office/drawing/2014/main" id="{E13D8A3A-12A5-DA01-440E-FF5D69006F4E}"/>
                </a:ext>
              </a:extLst>
            </p:cNvPr>
            <p:cNvSpPr txBox="1"/>
            <p:nvPr/>
          </p:nvSpPr>
          <p:spPr>
            <a:xfrm>
              <a:off x="1253692" y="1959586"/>
              <a:ext cx="10223284" cy="369332"/>
            </a:xfrm>
            <a:prstGeom prst="rect">
              <a:avLst/>
            </a:prstGeom>
            <a:noFill/>
          </p:spPr>
          <p:txBody>
            <a:bodyPr wrap="square" lIns="91440" tIns="45720" rIns="91440" bIns="45720" rtlCol="0" anchor="t">
              <a:spAutoFit/>
            </a:bodyPr>
            <a:lstStyle/>
            <a:p>
              <a:pPr algn="ctr"/>
              <a:r>
                <a:rPr lang="es-CO" sz="1800">
                  <a:solidFill>
                    <a:srgbClr val="333333"/>
                  </a:solidFill>
                  <a:latin typeface="Verdana"/>
                  <a:ea typeface="Verdana"/>
                </a:rPr>
                <a:t>AFPEI “Comunidades Energéticas Educativas: Energía que ilumina el futuro”</a:t>
              </a:r>
              <a:endParaRPr lang="es-CO" sz="2200">
                <a:solidFill>
                  <a:srgbClr val="333333"/>
                </a:solidFill>
                <a:latin typeface="Verdana"/>
                <a:ea typeface="Verdana"/>
              </a:endParaRPr>
            </a:p>
          </p:txBody>
        </p:sp>
      </p:grpSp>
      <p:graphicFrame>
        <p:nvGraphicFramePr>
          <p:cNvPr id="32" name="Tabla 31">
            <a:extLst>
              <a:ext uri="{FF2B5EF4-FFF2-40B4-BE49-F238E27FC236}">
                <a16:creationId xmlns:a16="http://schemas.microsoft.com/office/drawing/2014/main" id="{67446FEE-1537-E1C2-8548-F4A2685E62EC}"/>
              </a:ext>
            </a:extLst>
          </p:cNvPr>
          <p:cNvGraphicFramePr>
            <a:graphicFrameLocks noGrp="1"/>
          </p:cNvGraphicFramePr>
          <p:nvPr/>
        </p:nvGraphicFramePr>
        <p:xfrm>
          <a:off x="709883" y="3372011"/>
          <a:ext cx="11051458" cy="3007708"/>
        </p:xfrm>
        <a:graphic>
          <a:graphicData uri="http://schemas.openxmlformats.org/drawingml/2006/table">
            <a:tbl>
              <a:tblPr>
                <a:tableStyleId>{616DA210-FB5B-4158-B5E0-FEB733F419BA}</a:tableStyleId>
              </a:tblPr>
              <a:tblGrid>
                <a:gridCol w="1422726">
                  <a:extLst>
                    <a:ext uri="{9D8B030D-6E8A-4147-A177-3AD203B41FA5}">
                      <a16:colId xmlns:a16="http://schemas.microsoft.com/office/drawing/2014/main" val="3535391993"/>
                    </a:ext>
                  </a:extLst>
                </a:gridCol>
                <a:gridCol w="1537998">
                  <a:extLst>
                    <a:ext uri="{9D8B030D-6E8A-4147-A177-3AD203B41FA5}">
                      <a16:colId xmlns:a16="http://schemas.microsoft.com/office/drawing/2014/main" val="2068204216"/>
                    </a:ext>
                  </a:extLst>
                </a:gridCol>
                <a:gridCol w="8090734">
                  <a:extLst>
                    <a:ext uri="{9D8B030D-6E8A-4147-A177-3AD203B41FA5}">
                      <a16:colId xmlns:a16="http://schemas.microsoft.com/office/drawing/2014/main" val="59931489"/>
                    </a:ext>
                  </a:extLst>
                </a:gridCol>
              </a:tblGrid>
              <a:tr h="209186">
                <a:tc>
                  <a:txBody>
                    <a:bodyPr/>
                    <a:lstStyle/>
                    <a:p>
                      <a:pPr algn="ctr" rtl="0" fontAlgn="base"/>
                      <a:r>
                        <a:rPr lang="es-CO" sz="1100" b="1">
                          <a:solidFill>
                            <a:schemeClr val="tx1"/>
                          </a:solidFill>
                          <a:effectLst/>
                          <a:latin typeface="Verdana" panose="020B0604030504040204" pitchFamily="34" charset="0"/>
                          <a:ea typeface="Verdana" panose="020B0604030504040204" pitchFamily="34" charset="0"/>
                        </a:rPr>
                        <a:t>COMPONENTE​</a:t>
                      </a:r>
                      <a:endParaRPr lang="es-CO" sz="1100" b="1" i="0">
                        <a:solidFill>
                          <a:schemeClr val="tx1"/>
                        </a:solidFill>
                        <a:effectLst/>
                        <a:latin typeface="Verdana" panose="020B0604030504040204" pitchFamily="34" charset="0"/>
                        <a:ea typeface="Verdana" panose="020B0604030504040204" pitchFamily="34" charset="0"/>
                      </a:endParaRPr>
                    </a:p>
                  </a:txBody>
                  <a:tcPr marL="60068" marR="60068" marT="30034" marB="30034" anchor="ctr">
                    <a:solidFill>
                      <a:srgbClr val="FFC000"/>
                    </a:solidFill>
                  </a:tcPr>
                </a:tc>
                <a:tc>
                  <a:txBody>
                    <a:bodyPr/>
                    <a:lstStyle/>
                    <a:p>
                      <a:pPr algn="ctr" rtl="0" fontAlgn="base"/>
                      <a:r>
                        <a:rPr lang="es-MX" sz="1100" b="1">
                          <a:solidFill>
                            <a:schemeClr val="tx1"/>
                          </a:solidFill>
                          <a:effectLst/>
                          <a:latin typeface="Verdana" panose="020B0604030504040204" pitchFamily="34" charset="0"/>
                          <a:ea typeface="Verdana" panose="020B0604030504040204" pitchFamily="34" charset="0"/>
                        </a:rPr>
                        <a:t>RESPONSABLE</a:t>
                      </a:r>
                      <a:endParaRPr lang="es-CO" sz="1100" b="1" i="0">
                        <a:solidFill>
                          <a:schemeClr val="tx1"/>
                        </a:solidFill>
                        <a:effectLst/>
                        <a:latin typeface="Verdana" panose="020B0604030504040204" pitchFamily="34" charset="0"/>
                        <a:ea typeface="Verdana" panose="020B0604030504040204" pitchFamily="34" charset="0"/>
                      </a:endParaRPr>
                    </a:p>
                  </a:txBody>
                  <a:tcPr marL="60068" marR="60068" marT="30034" marB="30034" anchor="ctr">
                    <a:solidFill>
                      <a:srgbClr val="FFC000"/>
                    </a:solidFill>
                  </a:tcPr>
                </a:tc>
                <a:tc>
                  <a:txBody>
                    <a:bodyPr/>
                    <a:lstStyle/>
                    <a:p>
                      <a:pPr algn="ctr" rtl="0" fontAlgn="base"/>
                      <a:r>
                        <a:rPr lang="es-CO" sz="1100" b="1">
                          <a:solidFill>
                            <a:schemeClr val="tx1"/>
                          </a:solidFill>
                          <a:effectLst/>
                          <a:latin typeface="Verdana" panose="020B0604030504040204" pitchFamily="34" charset="0"/>
                          <a:ea typeface="Verdana" panose="020B0604030504040204" pitchFamily="34" charset="0"/>
                        </a:rPr>
                        <a:t>DESCRIPCIÓN</a:t>
                      </a:r>
                      <a:endParaRPr lang="es-CO" sz="1100" b="1" i="0">
                        <a:solidFill>
                          <a:schemeClr val="tx1"/>
                        </a:solidFill>
                        <a:effectLst/>
                        <a:latin typeface="Verdana" panose="020B0604030504040204" pitchFamily="34" charset="0"/>
                        <a:ea typeface="Verdana" panose="020B0604030504040204" pitchFamily="34" charset="0"/>
                      </a:endParaRPr>
                    </a:p>
                  </a:txBody>
                  <a:tcPr marL="60068" marR="60068" marT="30034" marB="30034" anchor="ctr">
                    <a:solidFill>
                      <a:srgbClr val="FFC000"/>
                    </a:solidFill>
                  </a:tcPr>
                </a:tc>
                <a:extLst>
                  <a:ext uri="{0D108BD9-81ED-4DB2-BD59-A6C34878D82A}">
                    <a16:rowId xmlns:a16="http://schemas.microsoft.com/office/drawing/2014/main" val="2887415558"/>
                  </a:ext>
                </a:extLst>
              </a:tr>
              <a:tr h="209186">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1</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MME</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CO" sz="1100" b="0" err="1">
                          <a:solidFill>
                            <a:schemeClr val="tx1"/>
                          </a:solidFill>
                          <a:effectLst/>
                          <a:latin typeface="Verdana" panose="020B0604030504040204" pitchFamily="34" charset="0"/>
                          <a:ea typeface="Verdana" panose="020B0604030504040204" pitchFamily="34" charset="0"/>
                        </a:rPr>
                        <a:t>Pre-caracterización</a:t>
                      </a:r>
                      <a:r>
                        <a:rPr lang="es-CO" sz="1100" b="0">
                          <a:solidFill>
                            <a:schemeClr val="tx1"/>
                          </a:solidFill>
                          <a:effectLst/>
                          <a:latin typeface="Verdana" panose="020B0604030504040204" pitchFamily="34" charset="0"/>
                          <a:ea typeface="Verdana" panose="020B0604030504040204" pitchFamily="34" charset="0"/>
                        </a:rPr>
                        <a:t> de sedes de instituciones educativas públicas -– IEP​</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extLst>
                  <a:ext uri="{0D108BD9-81ED-4DB2-BD59-A6C34878D82A}">
                    <a16:rowId xmlns:a16="http://schemas.microsoft.com/office/drawing/2014/main" val="1232126658"/>
                  </a:ext>
                </a:extLst>
              </a:tr>
              <a:tr h="351608">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2</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FENOGE</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Caracterización y prefactibilidad de la implementación de los SSFV y de la adecuación de redes eléctricas internas​</a:t>
                      </a:r>
                      <a:endParaRPr lang="es-MX"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extLst>
                  <a:ext uri="{0D108BD9-81ED-4DB2-BD59-A6C34878D82A}">
                    <a16:rowId xmlns:a16="http://schemas.microsoft.com/office/drawing/2014/main" val="381905381"/>
                  </a:ext>
                </a:extLst>
              </a:tr>
              <a:tr h="202515">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3</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FENOGE</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Factibilidad e ingeniería de detalle de SSFV​</a:t>
                      </a:r>
                      <a:endParaRPr lang="es-MX"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extLst>
                  <a:ext uri="{0D108BD9-81ED-4DB2-BD59-A6C34878D82A}">
                    <a16:rowId xmlns:a16="http://schemas.microsoft.com/office/drawing/2014/main" val="1742639234"/>
                  </a:ext>
                </a:extLst>
              </a:tr>
              <a:tr h="351608">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4</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FENOGE</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Acondicionamiento del área de implementación, obras civiles, suministro, transporte, instalación/construcción y puesta marcha incluido </a:t>
                      </a:r>
                      <a:r>
                        <a:rPr lang="es-MX" sz="1100" b="0" err="1">
                          <a:solidFill>
                            <a:schemeClr val="tx1"/>
                          </a:solidFill>
                          <a:effectLst/>
                          <a:latin typeface="Verdana" panose="020B0604030504040204" pitchFamily="34" charset="0"/>
                          <a:ea typeface="Verdana" panose="020B0604030504040204" pitchFamily="34" charset="0"/>
                        </a:rPr>
                        <a:t>comisionamiento</a:t>
                      </a:r>
                      <a:r>
                        <a:rPr lang="es-MX" sz="1100" b="0">
                          <a:solidFill>
                            <a:schemeClr val="tx1"/>
                          </a:solidFill>
                          <a:effectLst/>
                          <a:latin typeface="Verdana" panose="020B0604030504040204" pitchFamily="34" charset="0"/>
                          <a:ea typeface="Verdana" panose="020B0604030504040204" pitchFamily="34" charset="0"/>
                        </a:rPr>
                        <a:t> de los SSFV​</a:t>
                      </a:r>
                      <a:endParaRPr lang="es-MX"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extLst>
                  <a:ext uri="{0D108BD9-81ED-4DB2-BD59-A6C34878D82A}">
                    <a16:rowId xmlns:a16="http://schemas.microsoft.com/office/drawing/2014/main" val="257287995"/>
                  </a:ext>
                </a:extLst>
              </a:tr>
              <a:tr h="351608">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5</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marL="0" marR="0" lvl="0" indent="0" algn="ctr" defTabSz="609615" rtl="0" eaLnBrk="1" fontAlgn="base" latinLnBrk="0" hangingPunct="1">
                        <a:lnSpc>
                          <a:spcPct val="100000"/>
                        </a:lnSpc>
                        <a:spcBef>
                          <a:spcPts val="0"/>
                        </a:spcBef>
                        <a:spcAft>
                          <a:spcPts val="0"/>
                        </a:spcAft>
                        <a:buClrTx/>
                        <a:buSzTx/>
                        <a:buFontTx/>
                        <a:buNone/>
                        <a:tabLst/>
                        <a:defRPr/>
                      </a:pPr>
                      <a:r>
                        <a:rPr lang="es-MX" sz="1100" b="0">
                          <a:solidFill>
                            <a:schemeClr val="tx1"/>
                          </a:solidFill>
                          <a:effectLst/>
                          <a:latin typeface="Verdana" panose="020B0604030504040204" pitchFamily="34" charset="0"/>
                          <a:ea typeface="Verdana" panose="020B0604030504040204" pitchFamily="34" charset="0"/>
                        </a:rPr>
                        <a:t>FENOGE</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Validación, diagnóstico, ingeniería de detalle y acondicionamiento de redes eléctricas internas, cuando se requiera​</a:t>
                      </a:r>
                      <a:endParaRPr lang="es-MX"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extLst>
                  <a:ext uri="{0D108BD9-81ED-4DB2-BD59-A6C34878D82A}">
                    <a16:rowId xmlns:a16="http://schemas.microsoft.com/office/drawing/2014/main" val="1417378323"/>
                  </a:ext>
                </a:extLst>
              </a:tr>
              <a:tr h="209186">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6</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marL="0" marR="0" lvl="0" indent="0" algn="ctr" defTabSz="609615" rtl="0" eaLnBrk="1" fontAlgn="base" latinLnBrk="0" hangingPunct="1">
                        <a:lnSpc>
                          <a:spcPct val="100000"/>
                        </a:lnSpc>
                        <a:spcBef>
                          <a:spcPts val="0"/>
                        </a:spcBef>
                        <a:spcAft>
                          <a:spcPts val="0"/>
                        </a:spcAft>
                        <a:buClrTx/>
                        <a:buSzTx/>
                        <a:buFontTx/>
                        <a:buNone/>
                        <a:tabLst/>
                        <a:defRPr/>
                      </a:pPr>
                      <a:r>
                        <a:rPr lang="es-MX" sz="1100" b="0">
                          <a:solidFill>
                            <a:schemeClr val="tx1"/>
                          </a:solidFill>
                          <a:effectLst/>
                          <a:latin typeface="Verdana" panose="020B0604030504040204" pitchFamily="34" charset="0"/>
                          <a:ea typeface="Verdana" panose="020B0604030504040204" pitchFamily="34" charset="0"/>
                        </a:rPr>
                        <a:t>FENOGE</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Socializaciones sensibilizaciones, y divulgaciones sobre FNCE, URE y comunidades energéticas – FENOGE​</a:t>
                      </a:r>
                      <a:endParaRPr lang="es-MX"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extLst>
                  <a:ext uri="{0D108BD9-81ED-4DB2-BD59-A6C34878D82A}">
                    <a16:rowId xmlns:a16="http://schemas.microsoft.com/office/drawing/2014/main" val="1096437670"/>
                  </a:ext>
                </a:extLst>
              </a:tr>
              <a:tr h="209186">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7</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marL="0" marR="0" lvl="0" indent="0" algn="ctr" defTabSz="609615" rtl="0" eaLnBrk="1" fontAlgn="base" latinLnBrk="0" hangingPunct="1">
                        <a:lnSpc>
                          <a:spcPct val="100000"/>
                        </a:lnSpc>
                        <a:spcBef>
                          <a:spcPts val="0"/>
                        </a:spcBef>
                        <a:spcAft>
                          <a:spcPts val="0"/>
                        </a:spcAft>
                        <a:buClrTx/>
                        <a:buSzTx/>
                        <a:buFontTx/>
                        <a:buNone/>
                        <a:tabLst/>
                        <a:defRPr/>
                      </a:pPr>
                      <a:r>
                        <a:rPr lang="es-MX" sz="1100" b="0">
                          <a:solidFill>
                            <a:schemeClr val="tx1"/>
                          </a:solidFill>
                          <a:effectLst/>
                          <a:latin typeface="Verdana" panose="020B0604030504040204" pitchFamily="34" charset="0"/>
                          <a:ea typeface="Verdana" panose="020B0604030504040204" pitchFamily="34" charset="0"/>
                        </a:rPr>
                        <a:t>FENOGE</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Escuela de Transición Energética Justa (TEJ) para Comunidades Energéticas Educativas​</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extLst>
                  <a:ext uri="{0D108BD9-81ED-4DB2-BD59-A6C34878D82A}">
                    <a16:rowId xmlns:a16="http://schemas.microsoft.com/office/drawing/2014/main" val="327941892"/>
                  </a:ext>
                </a:extLst>
              </a:tr>
              <a:tr h="209186">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8</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marL="0" marR="0" lvl="0" indent="0" algn="ctr" defTabSz="609615" rtl="0" eaLnBrk="1" fontAlgn="base" latinLnBrk="0" hangingPunct="1">
                        <a:lnSpc>
                          <a:spcPct val="100000"/>
                        </a:lnSpc>
                        <a:spcBef>
                          <a:spcPts val="0"/>
                        </a:spcBef>
                        <a:spcAft>
                          <a:spcPts val="0"/>
                        </a:spcAft>
                        <a:buClrTx/>
                        <a:buSzTx/>
                        <a:buFontTx/>
                        <a:buNone/>
                        <a:tabLst/>
                        <a:defRPr/>
                      </a:pPr>
                      <a:r>
                        <a:rPr lang="es-MX" sz="1100" b="0">
                          <a:solidFill>
                            <a:schemeClr val="tx1"/>
                          </a:solidFill>
                          <a:effectLst/>
                          <a:latin typeface="Verdana" panose="020B0604030504040204" pitchFamily="34" charset="0"/>
                          <a:ea typeface="Verdana" panose="020B0604030504040204" pitchFamily="34" charset="0"/>
                        </a:rPr>
                        <a:t>FENOGE</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MX" sz="1100" b="0">
                          <a:solidFill>
                            <a:schemeClr val="tx1"/>
                          </a:solidFill>
                          <a:effectLst/>
                          <a:latin typeface="Verdana" panose="020B0604030504040204" pitchFamily="34" charset="0"/>
                          <a:ea typeface="Verdana" panose="020B0604030504040204" pitchFamily="34" charset="0"/>
                        </a:rPr>
                        <a:t>Administración, operación y mantenimiento de los SSFV y su monitoreo​</a:t>
                      </a:r>
                      <a:endParaRPr lang="es-MX"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extLst>
                  <a:ext uri="{0D108BD9-81ED-4DB2-BD59-A6C34878D82A}">
                    <a16:rowId xmlns:a16="http://schemas.microsoft.com/office/drawing/2014/main" val="2046136817"/>
                  </a:ext>
                </a:extLst>
              </a:tr>
              <a:tr h="202515">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9</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marL="0" marR="0" lvl="0" indent="0" algn="ctr" defTabSz="609615" rtl="0" eaLnBrk="1" fontAlgn="base" latinLnBrk="0" hangingPunct="1">
                        <a:lnSpc>
                          <a:spcPct val="100000"/>
                        </a:lnSpc>
                        <a:spcBef>
                          <a:spcPts val="0"/>
                        </a:spcBef>
                        <a:spcAft>
                          <a:spcPts val="0"/>
                        </a:spcAft>
                        <a:buClrTx/>
                        <a:buSzTx/>
                        <a:buFontTx/>
                        <a:buNone/>
                        <a:tabLst/>
                        <a:defRPr/>
                      </a:pPr>
                      <a:r>
                        <a:rPr lang="es-MX" sz="1100" b="0">
                          <a:solidFill>
                            <a:schemeClr val="tx1"/>
                          </a:solidFill>
                          <a:effectLst/>
                          <a:latin typeface="Verdana" panose="020B0604030504040204" pitchFamily="34" charset="0"/>
                          <a:ea typeface="Verdana" panose="020B0604030504040204" pitchFamily="34" charset="0"/>
                        </a:rPr>
                        <a:t>FENOGE</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Transferencia de activos​</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extLst>
                  <a:ext uri="{0D108BD9-81ED-4DB2-BD59-A6C34878D82A}">
                    <a16:rowId xmlns:a16="http://schemas.microsoft.com/office/drawing/2014/main" val="3237474942"/>
                  </a:ext>
                </a:extLst>
              </a:tr>
              <a:tr h="202515">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10 ​</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marL="0" marR="0" lvl="0" indent="0" algn="ctr" defTabSz="609615" rtl="0" eaLnBrk="1" fontAlgn="base" latinLnBrk="0" hangingPunct="1">
                        <a:lnSpc>
                          <a:spcPct val="100000"/>
                        </a:lnSpc>
                        <a:spcBef>
                          <a:spcPts val="0"/>
                        </a:spcBef>
                        <a:spcAft>
                          <a:spcPts val="0"/>
                        </a:spcAft>
                        <a:buClrTx/>
                        <a:buSzTx/>
                        <a:buFontTx/>
                        <a:buNone/>
                        <a:tabLst/>
                        <a:defRPr/>
                      </a:pPr>
                      <a:r>
                        <a:rPr lang="es-MX" sz="1100" b="0">
                          <a:solidFill>
                            <a:schemeClr val="tx1"/>
                          </a:solidFill>
                          <a:effectLst/>
                          <a:latin typeface="Verdana" panose="020B0604030504040204" pitchFamily="34" charset="0"/>
                          <a:ea typeface="Verdana" panose="020B0604030504040204" pitchFamily="34" charset="0"/>
                        </a:rPr>
                        <a:t>FENOGE</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tc>
                  <a:txBody>
                    <a:bodyPr/>
                    <a:lstStyle/>
                    <a:p>
                      <a:pPr algn="ctr" rtl="0" fontAlgn="base"/>
                      <a:r>
                        <a:rPr lang="es-CO" sz="1100" b="0">
                          <a:solidFill>
                            <a:schemeClr val="tx1"/>
                          </a:solidFill>
                          <a:effectLst/>
                          <a:latin typeface="Verdana" panose="020B0604030504040204" pitchFamily="34" charset="0"/>
                          <a:ea typeface="Verdana" panose="020B0604030504040204" pitchFamily="34" charset="0"/>
                        </a:rPr>
                        <a:t>Esquema de Seguimiento</a:t>
                      </a:r>
                      <a:endParaRPr lang="es-CO" sz="1100" b="0" i="0">
                        <a:solidFill>
                          <a:schemeClr val="tx1"/>
                        </a:solidFill>
                        <a:effectLst/>
                        <a:latin typeface="Verdana" panose="020B0604030504040204" pitchFamily="34" charset="0"/>
                        <a:ea typeface="Verdana" panose="020B0604030504040204" pitchFamily="34" charset="0"/>
                      </a:endParaRPr>
                    </a:p>
                  </a:txBody>
                  <a:tcPr marL="60068" marR="60068" marT="30034" marB="30034" anchor="ctr"/>
                </a:tc>
                <a:extLst>
                  <a:ext uri="{0D108BD9-81ED-4DB2-BD59-A6C34878D82A}">
                    <a16:rowId xmlns:a16="http://schemas.microsoft.com/office/drawing/2014/main" val="3113031649"/>
                  </a:ext>
                </a:extLst>
              </a:tr>
            </a:tbl>
          </a:graphicData>
        </a:graphic>
      </p:graphicFrame>
    </p:spTree>
    <p:extLst>
      <p:ext uri="{BB962C8B-B14F-4D97-AF65-F5344CB8AC3E}">
        <p14:creationId xmlns:p14="http://schemas.microsoft.com/office/powerpoint/2010/main" val="197505577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3C8AE576-F809-AE7E-20FE-9C391716AA35}"/>
            </a:ext>
          </a:extLst>
        </p:cNvPr>
        <p:cNvGrpSpPr/>
        <p:nvPr/>
      </p:nvGrpSpPr>
      <p:grpSpPr>
        <a:xfrm>
          <a:off x="0" y="0"/>
          <a:ext cx="0" cy="0"/>
          <a:chOff x="0" y="0"/>
          <a:chExt cx="0" cy="0"/>
        </a:xfrm>
      </p:grpSpPr>
      <p:graphicFrame>
        <p:nvGraphicFramePr>
          <p:cNvPr id="6" name="Gráfico 5">
            <a:extLst>
              <a:ext uri="{FF2B5EF4-FFF2-40B4-BE49-F238E27FC236}">
                <a16:creationId xmlns:a16="http://schemas.microsoft.com/office/drawing/2014/main" id="{5FACE32D-25FE-98A8-4DFF-C5A586CA3040}"/>
              </a:ext>
            </a:extLst>
          </p:cNvPr>
          <p:cNvGraphicFramePr>
            <a:graphicFrameLocks/>
          </p:cNvGraphicFramePr>
          <p:nvPr/>
        </p:nvGraphicFramePr>
        <p:xfrm>
          <a:off x="6302646" y="1054100"/>
          <a:ext cx="5521054" cy="4724400"/>
        </p:xfrm>
        <a:graphic>
          <a:graphicData uri="http://schemas.openxmlformats.org/drawingml/2006/chart">
            <c:chart xmlns:c="http://schemas.openxmlformats.org/drawingml/2006/chart" xmlns:r="http://schemas.openxmlformats.org/officeDocument/2006/relationships" r:id="rId3"/>
          </a:graphicData>
        </a:graphic>
      </p:graphicFrame>
      <p:pic>
        <p:nvPicPr>
          <p:cNvPr id="2" name="Imagen 1">
            <a:extLst>
              <a:ext uri="{FF2B5EF4-FFF2-40B4-BE49-F238E27FC236}">
                <a16:creationId xmlns:a16="http://schemas.microsoft.com/office/drawing/2014/main" id="{0B1E719E-C56B-394F-B47F-E3204B395F35}"/>
              </a:ext>
            </a:extLst>
          </p:cNvPr>
          <p:cNvPicPr>
            <a:picLocks noChangeAspect="1"/>
          </p:cNvPicPr>
          <p:nvPr/>
        </p:nvPicPr>
        <p:blipFill>
          <a:blip r:embed="rId4"/>
          <a:srcRect l="38368" t="23440" r="24343" b="24237"/>
          <a:stretch>
            <a:fillRect/>
          </a:stretch>
        </p:blipFill>
        <p:spPr>
          <a:xfrm>
            <a:off x="1875294" y="622491"/>
            <a:ext cx="2898183" cy="2541723"/>
          </a:xfrm>
          <a:prstGeom prst="rect">
            <a:avLst/>
          </a:prstGeom>
        </p:spPr>
      </p:pic>
      <p:graphicFrame>
        <p:nvGraphicFramePr>
          <p:cNvPr id="5" name="Gráfico 4">
            <a:extLst>
              <a:ext uri="{FF2B5EF4-FFF2-40B4-BE49-F238E27FC236}">
                <a16:creationId xmlns:a16="http://schemas.microsoft.com/office/drawing/2014/main" id="{1961D50B-B480-4A56-A935-EF81B994B4AA}"/>
              </a:ext>
            </a:extLst>
          </p:cNvPr>
          <p:cNvGraphicFramePr>
            <a:graphicFrameLocks/>
          </p:cNvGraphicFramePr>
          <p:nvPr>
            <p:extLst>
              <p:ext uri="{D42A27DB-BD31-4B8C-83A1-F6EECF244321}">
                <p14:modId xmlns:p14="http://schemas.microsoft.com/office/powerpoint/2010/main" val="2865515759"/>
              </p:ext>
            </p:extLst>
          </p:nvPr>
        </p:nvGraphicFramePr>
        <p:xfrm>
          <a:off x="6667500" y="1130300"/>
          <a:ext cx="4572000" cy="4927600"/>
        </p:xfrm>
        <a:graphic>
          <a:graphicData uri="http://schemas.openxmlformats.org/drawingml/2006/chart">
            <c:chart xmlns:c="http://schemas.openxmlformats.org/drawingml/2006/chart" xmlns:r="http://schemas.openxmlformats.org/officeDocument/2006/relationships" r:id="rId5"/>
          </a:graphicData>
        </a:graphic>
      </p:graphicFrame>
      <p:sp>
        <p:nvSpPr>
          <p:cNvPr id="8" name="CuadroTexto 7">
            <a:extLst>
              <a:ext uri="{FF2B5EF4-FFF2-40B4-BE49-F238E27FC236}">
                <a16:creationId xmlns:a16="http://schemas.microsoft.com/office/drawing/2014/main" id="{186D2CA9-52B0-1360-F00A-6550A3ECAB7A}"/>
              </a:ext>
            </a:extLst>
          </p:cNvPr>
          <p:cNvSpPr txBox="1"/>
          <p:nvPr/>
        </p:nvSpPr>
        <p:spPr>
          <a:xfrm>
            <a:off x="1575892" y="3133342"/>
            <a:ext cx="3724528" cy="431144"/>
          </a:xfrm>
          <a:prstGeom prst="rect">
            <a:avLst/>
          </a:prstGeom>
          <a:noFill/>
        </p:spPr>
        <p:txBody>
          <a:bodyPr wrap="square">
            <a:spAutoFit/>
          </a:bodyPr>
          <a:lstStyle/>
          <a:p>
            <a:pPr>
              <a:lnSpc>
                <a:spcPct val="116000"/>
              </a:lnSpc>
              <a:spcAft>
                <a:spcPts val="800"/>
              </a:spcAft>
              <a:buNone/>
            </a:pPr>
            <a:r>
              <a:rPr lang="es-CO" sz="2000" b="1">
                <a:solidFill>
                  <a:schemeClr val="tx1"/>
                </a:solidFill>
                <a:latin typeface="Aptos" panose="020B0004020202020204" pitchFamily="34" charset="0"/>
                <a:ea typeface="Aptos" panose="020B0004020202020204" pitchFamily="34" charset="0"/>
                <a:cs typeface="Times New Roman" panose="02020603050405020304" pitchFamily="18" charset="0"/>
              </a:rPr>
              <a:t>PROGRAMA COLOMBIA SOLAR</a:t>
            </a:r>
            <a:endParaRPr lang="es-CO" sz="1600">
              <a:solidFill>
                <a:schemeClr val="tx1"/>
              </a:solidFill>
              <a:latin typeface="Aptos" panose="020B0004020202020204" pitchFamily="34" charset="0"/>
              <a:ea typeface="Aptos" panose="020B0004020202020204" pitchFamily="34" charset="0"/>
              <a:cs typeface="Times New Roman" panose="02020603050405020304" pitchFamily="18" charset="0"/>
            </a:endParaRPr>
          </a:p>
        </p:txBody>
      </p:sp>
      <p:sp>
        <p:nvSpPr>
          <p:cNvPr id="9" name="CuadroTexto 8">
            <a:extLst>
              <a:ext uri="{FF2B5EF4-FFF2-40B4-BE49-F238E27FC236}">
                <a16:creationId xmlns:a16="http://schemas.microsoft.com/office/drawing/2014/main" id="{AD52DDD3-FBAE-3983-9AF7-1DC18B2241B1}"/>
              </a:ext>
            </a:extLst>
          </p:cNvPr>
          <p:cNvSpPr txBox="1"/>
          <p:nvPr/>
        </p:nvSpPr>
        <p:spPr>
          <a:xfrm>
            <a:off x="371959" y="3644741"/>
            <a:ext cx="5584341" cy="2308324"/>
          </a:xfrm>
          <a:prstGeom prst="rect">
            <a:avLst/>
          </a:prstGeom>
          <a:noFill/>
        </p:spPr>
        <p:txBody>
          <a:bodyPr wrap="square">
            <a:spAutoFit/>
          </a:bodyPr>
          <a:lstStyle/>
          <a:p>
            <a:pPr marL="342900" indent="-342900" algn="just">
              <a:buAutoNum type="arabicPeriod"/>
            </a:pPr>
            <a:r>
              <a:rPr lang="es-CO" sz="1800">
                <a:latin typeface="Verdana" panose="020B0604030504040204" pitchFamily="34" charset="0"/>
                <a:ea typeface="Verdana" panose="020B0604030504040204" pitchFamily="34" charset="0"/>
                <a:cs typeface="Verdana" panose="020B0604030504040204" pitchFamily="34" charset="0"/>
              </a:rPr>
              <a:t>S</a:t>
            </a:r>
            <a:r>
              <a:rPr lang="es-CO" sz="1800">
                <a:effectLst/>
                <a:latin typeface="Verdana" panose="020B0604030504040204" pitchFamily="34" charset="0"/>
                <a:ea typeface="Verdana" panose="020B0604030504040204" pitchFamily="34" charset="0"/>
                <a:cs typeface="Verdana" panose="020B0604030504040204" pitchFamily="34" charset="0"/>
              </a:rPr>
              <a:t>olicitudes de información sobre el proceso de inscripción, los requisitos para participar y las fechas estimadas de apertura de convocatorias </a:t>
            </a:r>
          </a:p>
          <a:p>
            <a:pPr marL="342900" indent="-342900" algn="just">
              <a:buAutoNum type="arabicPeriod"/>
            </a:pPr>
            <a:endParaRPr lang="es-CO" sz="1800">
              <a:latin typeface="Verdana" panose="020B0604030504040204" pitchFamily="34" charset="0"/>
              <a:ea typeface="Verdana" panose="020B0604030504040204" pitchFamily="34" charset="0"/>
              <a:cs typeface="Verdana" panose="020B0604030504040204" pitchFamily="34" charset="0"/>
            </a:endParaRPr>
          </a:p>
          <a:p>
            <a:pPr algn="just"/>
            <a:r>
              <a:rPr lang="es-CO" sz="1800">
                <a:latin typeface="Verdana" panose="020B0604030504040204" pitchFamily="34" charset="0"/>
                <a:ea typeface="Verdana" panose="020B0604030504040204" pitchFamily="34" charset="0"/>
                <a:cs typeface="Verdana" panose="020B0604030504040204" pitchFamily="34" charset="0"/>
              </a:rPr>
              <a:t>El MME reglamentó el Programa Colombia Solar Mediante la Resolución 40159 del 16 de Marzo de 2026</a:t>
            </a:r>
          </a:p>
        </p:txBody>
      </p:sp>
      <p:sp>
        <p:nvSpPr>
          <p:cNvPr id="11" name="Elipse 10">
            <a:extLst>
              <a:ext uri="{FF2B5EF4-FFF2-40B4-BE49-F238E27FC236}">
                <a16:creationId xmlns:a16="http://schemas.microsoft.com/office/drawing/2014/main" id="{176EB3B2-A5AF-4D9A-7A3F-898260A52D84}"/>
              </a:ext>
            </a:extLst>
          </p:cNvPr>
          <p:cNvSpPr/>
          <p:nvPr/>
        </p:nvSpPr>
        <p:spPr>
          <a:xfrm>
            <a:off x="2259874" y="705394"/>
            <a:ext cx="248195" cy="1995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89763376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3BFFFE70-8541-E113-A1AA-F43418E7D3D3}"/>
            </a:ext>
          </a:extLst>
        </p:cNvPr>
        <p:cNvGrpSpPr/>
        <p:nvPr/>
      </p:nvGrpSpPr>
      <p:grpSpPr>
        <a:xfrm>
          <a:off x="0" y="0"/>
          <a:ext cx="0" cy="0"/>
          <a:chOff x="0" y="0"/>
          <a:chExt cx="0" cy="0"/>
        </a:xfrm>
      </p:grpSpPr>
      <p:sp>
        <p:nvSpPr>
          <p:cNvPr id="12" name="Esquina doblada 11">
            <a:extLst>
              <a:ext uri="{FF2B5EF4-FFF2-40B4-BE49-F238E27FC236}">
                <a16:creationId xmlns:a16="http://schemas.microsoft.com/office/drawing/2014/main" id="{8D408EE1-34C2-0009-1796-F0DEF3CEE6F1}"/>
              </a:ext>
            </a:extLst>
          </p:cNvPr>
          <p:cNvSpPr/>
          <p:nvPr/>
        </p:nvSpPr>
        <p:spPr>
          <a:xfrm>
            <a:off x="2838296" y="333778"/>
            <a:ext cx="7334404" cy="527046"/>
          </a:xfrm>
          <a:prstGeom prst="foldedCorner">
            <a:avLst>
              <a:gd name="adj" fmla="val 0"/>
            </a:avLst>
          </a:prstGeom>
          <a:solidFill>
            <a:schemeClr val="accent2">
              <a:lumMod val="75000"/>
            </a:schemeClr>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6000"/>
              </a:lnSpc>
              <a:spcAft>
                <a:spcPts val="800"/>
              </a:spcAft>
              <a:buNone/>
            </a:pPr>
            <a:r>
              <a:rPr lang="es-CO" sz="1600" b="1">
                <a:solidFill>
                  <a:schemeClr val="bg1"/>
                </a:solidFill>
                <a:latin typeface="Verdana" panose="020B0604030504040204" pitchFamily="34" charset="0"/>
                <a:ea typeface="Verdana" panose="020B0604030504040204" pitchFamily="34" charset="0"/>
                <a:cs typeface="Verdana" panose="020B0604030504040204" pitchFamily="34" charset="0"/>
              </a:rPr>
              <a:t>RIESGOS JURIDICOS DERECHOS DE PETICION</a:t>
            </a:r>
          </a:p>
        </p:txBody>
      </p:sp>
      <p:sp>
        <p:nvSpPr>
          <p:cNvPr id="3" name="Rectángulo 2">
            <a:extLst>
              <a:ext uri="{FF2B5EF4-FFF2-40B4-BE49-F238E27FC236}">
                <a16:creationId xmlns:a16="http://schemas.microsoft.com/office/drawing/2014/main" id="{1F422D2B-C6FE-0C3A-3058-71721F2316CE}"/>
              </a:ext>
            </a:extLst>
          </p:cNvPr>
          <p:cNvSpPr/>
          <p:nvPr/>
        </p:nvSpPr>
        <p:spPr>
          <a:xfrm>
            <a:off x="4768850" y="1838327"/>
            <a:ext cx="2070100" cy="4826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a:solidFill>
                  <a:schemeClr val="tx1"/>
                </a:solidFill>
                <a:latin typeface="Verdana" panose="020B0604030504040204" pitchFamily="34" charset="0"/>
                <a:ea typeface="Verdana" panose="020B0604030504040204" pitchFamily="34" charset="0"/>
                <a:cs typeface="Verdana" panose="020B0604030504040204" pitchFamily="34" charset="0"/>
              </a:rPr>
              <a:t>Orden </a:t>
            </a:r>
          </a:p>
          <a:p>
            <a:pPr algn="ctr"/>
            <a:r>
              <a:rPr lang="es-CO" sz="1600">
                <a:solidFill>
                  <a:schemeClr val="tx1"/>
                </a:solidFill>
                <a:latin typeface="Verdana" panose="020B0604030504040204" pitchFamily="34" charset="0"/>
                <a:ea typeface="Verdana" panose="020B0604030504040204" pitchFamily="34" charset="0"/>
                <a:cs typeface="Verdana" panose="020B0604030504040204" pitchFamily="34" charset="0"/>
              </a:rPr>
              <a:t>Judicial</a:t>
            </a:r>
          </a:p>
        </p:txBody>
      </p:sp>
      <p:sp>
        <p:nvSpPr>
          <p:cNvPr id="5" name="Rectángulo redondeado 4">
            <a:extLst>
              <a:ext uri="{FF2B5EF4-FFF2-40B4-BE49-F238E27FC236}">
                <a16:creationId xmlns:a16="http://schemas.microsoft.com/office/drawing/2014/main" id="{2DC6EF9F-22FE-03C1-1012-E185D9E86669}"/>
              </a:ext>
            </a:extLst>
          </p:cNvPr>
          <p:cNvSpPr/>
          <p:nvPr/>
        </p:nvSpPr>
        <p:spPr>
          <a:xfrm>
            <a:off x="522743" y="1094382"/>
            <a:ext cx="2184400" cy="591544"/>
          </a:xfrm>
          <a:prstGeom prst="round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1600" b="1">
                <a:solidFill>
                  <a:schemeClr val="tx1"/>
                </a:solidFill>
                <a:latin typeface="Verdana" panose="020B0604030504040204" pitchFamily="34" charset="0"/>
                <a:ea typeface="Verdana" panose="020B0604030504040204" pitchFamily="34" charset="0"/>
                <a:cs typeface="Verdana" panose="020B0604030504040204" pitchFamily="34" charset="0"/>
              </a:rPr>
              <a:t>ACCIÓN TUTELA</a:t>
            </a:r>
          </a:p>
        </p:txBody>
      </p:sp>
      <p:sp>
        <p:nvSpPr>
          <p:cNvPr id="6" name="Rectángulo redondeado 5">
            <a:extLst>
              <a:ext uri="{FF2B5EF4-FFF2-40B4-BE49-F238E27FC236}">
                <a16:creationId xmlns:a16="http://schemas.microsoft.com/office/drawing/2014/main" id="{65F13EDB-C9B3-87F7-4B22-5E3857FFC525}"/>
              </a:ext>
            </a:extLst>
          </p:cNvPr>
          <p:cNvSpPr/>
          <p:nvPr/>
        </p:nvSpPr>
        <p:spPr>
          <a:xfrm>
            <a:off x="522743" y="4617034"/>
            <a:ext cx="4965700" cy="469900"/>
          </a:xfrm>
          <a:prstGeom prst="round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1600" b="1">
                <a:solidFill>
                  <a:schemeClr val="tx1"/>
                </a:solidFill>
                <a:latin typeface="Verdana" panose="020B0604030504040204" pitchFamily="34" charset="0"/>
                <a:ea typeface="Verdana" panose="020B0604030504040204" pitchFamily="34" charset="0"/>
                <a:cs typeface="Verdana" panose="020B0604030504040204" pitchFamily="34" charset="0"/>
              </a:rPr>
              <a:t>SILENCIO ADMINISTRATIVO POSITIVO </a:t>
            </a:r>
          </a:p>
        </p:txBody>
      </p:sp>
      <p:sp>
        <p:nvSpPr>
          <p:cNvPr id="9" name="Flecha derecha 8">
            <a:extLst>
              <a:ext uri="{FF2B5EF4-FFF2-40B4-BE49-F238E27FC236}">
                <a16:creationId xmlns:a16="http://schemas.microsoft.com/office/drawing/2014/main" id="{9931CCD8-AE07-FA86-71AD-92CE4B7C5AB9}"/>
              </a:ext>
            </a:extLst>
          </p:cNvPr>
          <p:cNvSpPr/>
          <p:nvPr/>
        </p:nvSpPr>
        <p:spPr>
          <a:xfrm>
            <a:off x="3987656" y="1882171"/>
            <a:ext cx="986428" cy="333584"/>
          </a:xfrm>
          <a:prstGeom prst="rightArrow">
            <a:avLst/>
          </a:prstGeom>
          <a:solidFill>
            <a:schemeClr val="tx1"/>
          </a:solidFill>
          <a:ln>
            <a:noFill/>
          </a:ln>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10" name="Flecha derecha 9">
            <a:extLst>
              <a:ext uri="{FF2B5EF4-FFF2-40B4-BE49-F238E27FC236}">
                <a16:creationId xmlns:a16="http://schemas.microsoft.com/office/drawing/2014/main" id="{85B1A218-90BB-3D4D-E624-5F2A792BA608}"/>
              </a:ext>
            </a:extLst>
          </p:cNvPr>
          <p:cNvSpPr/>
          <p:nvPr/>
        </p:nvSpPr>
        <p:spPr>
          <a:xfrm>
            <a:off x="6773864" y="1936146"/>
            <a:ext cx="830950" cy="255402"/>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11" name="Rectángulo redondeado 10">
            <a:extLst>
              <a:ext uri="{FF2B5EF4-FFF2-40B4-BE49-F238E27FC236}">
                <a16:creationId xmlns:a16="http://schemas.microsoft.com/office/drawing/2014/main" id="{6ECD0813-E879-4078-B472-0B820E1333AB}"/>
              </a:ext>
            </a:extLst>
          </p:cNvPr>
          <p:cNvSpPr/>
          <p:nvPr/>
        </p:nvSpPr>
        <p:spPr>
          <a:xfrm>
            <a:off x="469900" y="1708945"/>
            <a:ext cx="3354387" cy="679449"/>
          </a:xfrm>
          <a:prstGeom prst="roundRect">
            <a:avLst/>
          </a:prstGeom>
          <a:solidFill>
            <a:schemeClr val="bg2"/>
          </a:solidFill>
          <a:ln>
            <a:noFill/>
          </a:ln>
          <a:effectLst>
            <a:innerShdw blurRad="63500" dist="50800" dir="162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No se respondió</a:t>
            </a:r>
          </a:p>
          <a:p>
            <a:pPr marL="285750" indent="-285750">
              <a:buFont typeface="Arial" panose="020B0604020202020204" pitchFamily="34" charset="0"/>
              <a:buChar char="•"/>
            </a:pP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La respuesta no fue de fondo</a:t>
            </a:r>
          </a:p>
        </p:txBody>
      </p:sp>
      <p:pic>
        <p:nvPicPr>
          <p:cNvPr id="14" name="Gráfico 13">
            <a:extLst>
              <a:ext uri="{FF2B5EF4-FFF2-40B4-BE49-F238E27FC236}">
                <a16:creationId xmlns:a16="http://schemas.microsoft.com/office/drawing/2014/main" id="{B578BAC8-3734-9B36-5718-F7F2BCD16BA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rot="5400000" flipV="1">
            <a:off x="5335016" y="1408786"/>
            <a:ext cx="1143002" cy="1321033"/>
          </a:xfrm>
          <a:prstGeom prst="rect">
            <a:avLst/>
          </a:prstGeom>
        </p:spPr>
      </p:pic>
      <p:sp>
        <p:nvSpPr>
          <p:cNvPr id="15" name="Rectángulo redondeado 14">
            <a:extLst>
              <a:ext uri="{FF2B5EF4-FFF2-40B4-BE49-F238E27FC236}">
                <a16:creationId xmlns:a16="http://schemas.microsoft.com/office/drawing/2014/main" id="{E9AE3B65-4281-0C13-C69E-75E103B32C9F}"/>
              </a:ext>
            </a:extLst>
          </p:cNvPr>
          <p:cNvSpPr/>
          <p:nvPr/>
        </p:nvSpPr>
        <p:spPr>
          <a:xfrm>
            <a:off x="7810745" y="1494626"/>
            <a:ext cx="1742830" cy="952500"/>
          </a:xfrm>
          <a:prstGeom prst="roundRect">
            <a:avLst/>
          </a:prstGeom>
          <a:solidFill>
            <a:schemeClr val="bg2"/>
          </a:solidFill>
          <a:ln>
            <a:noFill/>
          </a:ln>
          <a:effectLst>
            <a:innerShdw blurRad="63500" dist="50800" dir="189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Se conmina a dar respuesta</a:t>
            </a:r>
          </a:p>
        </p:txBody>
      </p:sp>
      <p:sp>
        <p:nvSpPr>
          <p:cNvPr id="16" name="Rectángulo redondeado 15">
            <a:extLst>
              <a:ext uri="{FF2B5EF4-FFF2-40B4-BE49-F238E27FC236}">
                <a16:creationId xmlns:a16="http://schemas.microsoft.com/office/drawing/2014/main" id="{35A9DE11-C7D4-EC2A-4AA1-38CA4B944490}"/>
              </a:ext>
            </a:extLst>
          </p:cNvPr>
          <p:cNvSpPr/>
          <p:nvPr/>
        </p:nvSpPr>
        <p:spPr>
          <a:xfrm>
            <a:off x="522743" y="5123438"/>
            <a:ext cx="1917483" cy="775086"/>
          </a:xfrm>
          <a:prstGeom prst="roundRect">
            <a:avLst/>
          </a:prstGeom>
          <a:solidFill>
            <a:schemeClr val="bg2"/>
          </a:solidFill>
          <a:ln>
            <a:noFill/>
          </a:ln>
          <a:effectLst>
            <a:innerShdw blurRad="63500" dist="50800" dir="162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a:solidFill>
                  <a:schemeClr val="tx1"/>
                </a:solidFill>
                <a:latin typeface="Verdana" panose="020B0604030504040204" pitchFamily="34" charset="0"/>
                <a:ea typeface="Verdana" panose="020B0604030504040204" pitchFamily="34" charset="0"/>
                <a:cs typeface="Verdana" panose="020B0604030504040204" pitchFamily="34" charset="0"/>
              </a:rPr>
              <a:t>Falta de respuesta</a:t>
            </a:r>
            <a:endParaRPr lang="es-CO">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Flecha curvada hacia arriba 17">
            <a:extLst>
              <a:ext uri="{FF2B5EF4-FFF2-40B4-BE49-F238E27FC236}">
                <a16:creationId xmlns:a16="http://schemas.microsoft.com/office/drawing/2014/main" id="{81618C79-8A63-4D33-FF85-CDE34939C32D}"/>
              </a:ext>
            </a:extLst>
          </p:cNvPr>
          <p:cNvSpPr/>
          <p:nvPr/>
        </p:nvSpPr>
        <p:spPr>
          <a:xfrm flipV="1">
            <a:off x="9965438" y="1651791"/>
            <a:ext cx="1119863" cy="610393"/>
          </a:xfrm>
          <a:prstGeom prst="curvedUp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pic>
        <p:nvPicPr>
          <p:cNvPr id="20" name="Gráfico 19">
            <a:extLst>
              <a:ext uri="{FF2B5EF4-FFF2-40B4-BE49-F238E27FC236}">
                <a16:creationId xmlns:a16="http://schemas.microsoft.com/office/drawing/2014/main" id="{A7AD4F14-AE9E-C1BD-1AC3-D8D8FFDBEF4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rot="5400000" flipV="1">
            <a:off x="4960553" y="5049337"/>
            <a:ext cx="1267823" cy="1460502"/>
          </a:xfrm>
          <a:prstGeom prst="rect">
            <a:avLst/>
          </a:prstGeom>
        </p:spPr>
      </p:pic>
      <p:sp>
        <p:nvSpPr>
          <p:cNvPr id="21" name="Elipse 20">
            <a:extLst>
              <a:ext uri="{FF2B5EF4-FFF2-40B4-BE49-F238E27FC236}">
                <a16:creationId xmlns:a16="http://schemas.microsoft.com/office/drawing/2014/main" id="{39E5005C-8D69-7359-233C-B6B3438DB85E}"/>
              </a:ext>
            </a:extLst>
          </p:cNvPr>
          <p:cNvSpPr/>
          <p:nvPr/>
        </p:nvSpPr>
        <p:spPr>
          <a:xfrm>
            <a:off x="4445002" y="5145677"/>
            <a:ext cx="1650998" cy="1267823"/>
          </a:xfrm>
          <a:prstGeom prst="ellipse">
            <a:avLst/>
          </a:prstGeom>
          <a:solidFill>
            <a:schemeClr val="bg2">
              <a:lumMod val="90000"/>
            </a:schemeClr>
          </a:solidFill>
          <a:ln>
            <a:noFill/>
          </a:ln>
          <a:effectLst>
            <a:innerShdw blurRad="63500" dist="50800" dir="162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Aceptación automática</a:t>
            </a:r>
          </a:p>
        </p:txBody>
      </p:sp>
      <p:sp>
        <p:nvSpPr>
          <p:cNvPr id="22" name="Rectángulo redondeado 21">
            <a:extLst>
              <a:ext uri="{FF2B5EF4-FFF2-40B4-BE49-F238E27FC236}">
                <a16:creationId xmlns:a16="http://schemas.microsoft.com/office/drawing/2014/main" id="{AFB813CD-0ABC-AEE2-82DA-055EAB57062C}"/>
              </a:ext>
            </a:extLst>
          </p:cNvPr>
          <p:cNvSpPr/>
          <p:nvPr/>
        </p:nvSpPr>
        <p:spPr>
          <a:xfrm>
            <a:off x="8579349" y="5286362"/>
            <a:ext cx="2772177" cy="1009651"/>
          </a:xfrm>
          <a:prstGeom prst="roundRect">
            <a:avLst/>
          </a:prstGeom>
          <a:solidFill>
            <a:schemeClr val="bg2"/>
          </a:solidFill>
          <a:ln>
            <a:noFill/>
          </a:ln>
          <a:effectLst>
            <a:innerShdw blurRad="63500" dist="50800" dir="162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Entrega documentos </a:t>
            </a:r>
          </a:p>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Reconocer derechos</a:t>
            </a:r>
            <a:endParaRPr lang="es-CO"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3" name="Rectángulo redondeado 22">
            <a:extLst>
              <a:ext uri="{FF2B5EF4-FFF2-40B4-BE49-F238E27FC236}">
                <a16:creationId xmlns:a16="http://schemas.microsoft.com/office/drawing/2014/main" id="{BAF66F89-788F-13E5-7013-108A64DC63AD}"/>
              </a:ext>
            </a:extLst>
          </p:cNvPr>
          <p:cNvSpPr/>
          <p:nvPr/>
        </p:nvSpPr>
        <p:spPr>
          <a:xfrm>
            <a:off x="5044438" y="2988872"/>
            <a:ext cx="2698750" cy="693329"/>
          </a:xfrm>
          <a:prstGeom prst="roundRect">
            <a:avLst/>
          </a:prstGeom>
          <a:solidFill>
            <a:srgbClr val="FFC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600" b="1">
                <a:solidFill>
                  <a:schemeClr val="tx1"/>
                </a:solidFill>
                <a:latin typeface="Verdana" panose="020B0604030504040204" pitchFamily="34" charset="0"/>
                <a:ea typeface="Verdana" panose="020B0604030504040204" pitchFamily="34" charset="0"/>
                <a:cs typeface="Verdana" panose="020B0604030504040204" pitchFamily="34" charset="0"/>
              </a:rPr>
              <a:t>INSIDENTE DE DESACATO</a:t>
            </a:r>
          </a:p>
        </p:txBody>
      </p:sp>
      <p:sp>
        <p:nvSpPr>
          <p:cNvPr id="24" name="Elipse 23">
            <a:extLst>
              <a:ext uri="{FF2B5EF4-FFF2-40B4-BE49-F238E27FC236}">
                <a16:creationId xmlns:a16="http://schemas.microsoft.com/office/drawing/2014/main" id="{0EB24F63-D451-BC41-9302-8EBB86D332D0}"/>
              </a:ext>
            </a:extLst>
          </p:cNvPr>
          <p:cNvSpPr/>
          <p:nvPr/>
        </p:nvSpPr>
        <p:spPr>
          <a:xfrm>
            <a:off x="9512066" y="2419349"/>
            <a:ext cx="2006599" cy="1446995"/>
          </a:xfrm>
          <a:prstGeom prst="ellipse">
            <a:avLst/>
          </a:prstGeom>
          <a:solidFill>
            <a:schemeClr val="bg2"/>
          </a:solidFill>
          <a:ln>
            <a:noFill/>
          </a:ln>
          <a:effectLst>
            <a:innerShdw blurRad="63500" dist="50800" dir="162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LA ENTIDAD NO RESPONDE</a:t>
            </a:r>
          </a:p>
        </p:txBody>
      </p:sp>
      <p:pic>
        <p:nvPicPr>
          <p:cNvPr id="25" name="Gráfico 24">
            <a:extLst>
              <a:ext uri="{FF2B5EF4-FFF2-40B4-BE49-F238E27FC236}">
                <a16:creationId xmlns:a16="http://schemas.microsoft.com/office/drawing/2014/main" id="{0BF266E2-3C70-0426-CD4F-DF7A788307F1}"/>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rot="5400000" flipV="1">
            <a:off x="10140625" y="2171986"/>
            <a:ext cx="1187455" cy="1832977"/>
          </a:xfrm>
          <a:prstGeom prst="rect">
            <a:avLst/>
          </a:prstGeom>
        </p:spPr>
      </p:pic>
      <p:sp>
        <p:nvSpPr>
          <p:cNvPr id="29" name="Flecha derecha 28">
            <a:extLst>
              <a:ext uri="{FF2B5EF4-FFF2-40B4-BE49-F238E27FC236}">
                <a16:creationId xmlns:a16="http://schemas.microsoft.com/office/drawing/2014/main" id="{47131E93-B14A-3CBB-D86C-8206A8DCE282}"/>
              </a:ext>
            </a:extLst>
          </p:cNvPr>
          <p:cNvSpPr/>
          <p:nvPr/>
        </p:nvSpPr>
        <p:spPr>
          <a:xfrm rot="10800000">
            <a:off x="8107014" y="3178945"/>
            <a:ext cx="1151286" cy="351654"/>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30" name="Rectángulo redondeado 29">
            <a:extLst>
              <a:ext uri="{FF2B5EF4-FFF2-40B4-BE49-F238E27FC236}">
                <a16:creationId xmlns:a16="http://schemas.microsoft.com/office/drawing/2014/main" id="{6FBDBFB3-421C-6FD0-65F2-E5ADB2B0EA87}"/>
              </a:ext>
            </a:extLst>
          </p:cNvPr>
          <p:cNvSpPr/>
          <p:nvPr/>
        </p:nvSpPr>
        <p:spPr>
          <a:xfrm>
            <a:off x="1787624" y="2794000"/>
            <a:ext cx="1460502" cy="876300"/>
          </a:xfrm>
          <a:prstGeom prst="roundRect">
            <a:avLst/>
          </a:prstGeom>
          <a:solidFill>
            <a:schemeClr val="bg2"/>
          </a:solidFill>
          <a:ln>
            <a:noFill/>
          </a:ln>
          <a:effectLst>
            <a:innerShdw blurRad="63500" dist="50800" dir="162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SANCIONES</a:t>
            </a:r>
          </a:p>
          <a:p>
            <a:pPr algn="ct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Multas</a:t>
            </a:r>
          </a:p>
          <a:p>
            <a:pPr algn="ct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Arresto</a:t>
            </a:r>
          </a:p>
        </p:txBody>
      </p:sp>
      <p:sp>
        <p:nvSpPr>
          <p:cNvPr id="31" name="Flecha derecha 30">
            <a:extLst>
              <a:ext uri="{FF2B5EF4-FFF2-40B4-BE49-F238E27FC236}">
                <a16:creationId xmlns:a16="http://schemas.microsoft.com/office/drawing/2014/main" id="{8945DFC1-D77E-0690-AC6F-0DD73FEA3AC8}"/>
              </a:ext>
            </a:extLst>
          </p:cNvPr>
          <p:cNvSpPr/>
          <p:nvPr/>
        </p:nvSpPr>
        <p:spPr>
          <a:xfrm rot="10800000">
            <a:off x="3565271" y="3197016"/>
            <a:ext cx="993930" cy="333583"/>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32" name="Flecha curvada hacia arriba 31">
            <a:extLst>
              <a:ext uri="{FF2B5EF4-FFF2-40B4-BE49-F238E27FC236}">
                <a16:creationId xmlns:a16="http://schemas.microsoft.com/office/drawing/2014/main" id="{F97D4825-A8F5-6618-B506-EA2DE99BF440}"/>
              </a:ext>
            </a:extLst>
          </p:cNvPr>
          <p:cNvSpPr/>
          <p:nvPr/>
        </p:nvSpPr>
        <p:spPr>
          <a:xfrm>
            <a:off x="2838296" y="5876134"/>
            <a:ext cx="1505104" cy="419880"/>
          </a:xfrm>
          <a:prstGeom prst="curvedUpArrow">
            <a:avLst>
              <a:gd name="adj1" fmla="val 25000"/>
              <a:gd name="adj2" fmla="val 50000"/>
              <a:gd name="adj3" fmla="val 36150"/>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
        <p:nvSpPr>
          <p:cNvPr id="34" name="Flecha curvada hacia arriba 33">
            <a:extLst>
              <a:ext uri="{FF2B5EF4-FFF2-40B4-BE49-F238E27FC236}">
                <a16:creationId xmlns:a16="http://schemas.microsoft.com/office/drawing/2014/main" id="{7624EED0-0657-E096-8812-CB2FC84EF488}"/>
              </a:ext>
            </a:extLst>
          </p:cNvPr>
          <p:cNvSpPr/>
          <p:nvPr/>
        </p:nvSpPr>
        <p:spPr>
          <a:xfrm flipV="1">
            <a:off x="6393813" y="4815695"/>
            <a:ext cx="2071615" cy="544504"/>
          </a:xfrm>
          <a:prstGeom prst="curvedUpArrow">
            <a:avLst/>
          </a:prstGeom>
          <a:solidFill>
            <a:schemeClr val="tx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solidFill>
                <a:schemeClr val="tx1"/>
              </a:solidFill>
            </a:endParaRPr>
          </a:p>
        </p:txBody>
      </p:sp>
    </p:spTree>
    <p:extLst>
      <p:ext uri="{BB962C8B-B14F-4D97-AF65-F5344CB8AC3E}">
        <p14:creationId xmlns:p14="http://schemas.microsoft.com/office/powerpoint/2010/main" val="507394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5D0ABF58-0A50-1C23-4B48-4FBB825021EE}"/>
            </a:ext>
          </a:extLst>
        </p:cNvPr>
        <p:cNvGrpSpPr/>
        <p:nvPr/>
      </p:nvGrpSpPr>
      <p:grpSpPr>
        <a:xfrm>
          <a:off x="0" y="0"/>
          <a:ext cx="0" cy="0"/>
          <a:chOff x="0" y="0"/>
          <a:chExt cx="0" cy="0"/>
        </a:xfrm>
      </p:grpSpPr>
      <p:sp>
        <p:nvSpPr>
          <p:cNvPr id="12" name="Esquina doblada 11">
            <a:extLst>
              <a:ext uri="{FF2B5EF4-FFF2-40B4-BE49-F238E27FC236}">
                <a16:creationId xmlns:a16="http://schemas.microsoft.com/office/drawing/2014/main" id="{232082B7-CEBC-F8A7-EE0A-5C4385D10B94}"/>
              </a:ext>
            </a:extLst>
          </p:cNvPr>
          <p:cNvSpPr/>
          <p:nvPr/>
        </p:nvSpPr>
        <p:spPr>
          <a:xfrm>
            <a:off x="2743200" y="628856"/>
            <a:ext cx="6896100" cy="527046"/>
          </a:xfrm>
          <a:prstGeom prst="foldedCorner">
            <a:avLst>
              <a:gd name="adj" fmla="val 0"/>
            </a:avLst>
          </a:prstGeom>
          <a:solidFill>
            <a:schemeClr val="accent2">
              <a:lumMod val="75000"/>
            </a:schemeClr>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6000"/>
              </a:lnSpc>
              <a:spcAft>
                <a:spcPts val="800"/>
              </a:spcAft>
              <a:buNone/>
            </a:pPr>
            <a:r>
              <a:rPr lang="es-CO" sz="1800" b="1">
                <a:solidFill>
                  <a:schemeClr val="bg1"/>
                </a:solidFill>
                <a:latin typeface="Verdana" panose="020B0604030504040204" pitchFamily="34" charset="0"/>
                <a:ea typeface="Verdana" panose="020B0604030504040204" pitchFamily="34" charset="0"/>
                <a:cs typeface="Verdana" panose="020B0604030504040204" pitchFamily="34" charset="0"/>
              </a:rPr>
              <a:t>RIESGOS JURIDICOS DERECHOS DE PETICION</a:t>
            </a:r>
          </a:p>
        </p:txBody>
      </p:sp>
      <p:sp>
        <p:nvSpPr>
          <p:cNvPr id="5" name="Rectángulo redondeado 4">
            <a:extLst>
              <a:ext uri="{FF2B5EF4-FFF2-40B4-BE49-F238E27FC236}">
                <a16:creationId xmlns:a16="http://schemas.microsoft.com/office/drawing/2014/main" id="{77B4FE2F-362E-E85A-B3FB-8AD8B6F066BA}"/>
              </a:ext>
            </a:extLst>
          </p:cNvPr>
          <p:cNvSpPr/>
          <p:nvPr/>
        </p:nvSpPr>
        <p:spPr>
          <a:xfrm>
            <a:off x="1073285" y="2060676"/>
            <a:ext cx="2647950" cy="866774"/>
          </a:xfrm>
          <a:prstGeom prst="roundRect">
            <a:avLst/>
          </a:prstGeom>
          <a:solidFill>
            <a:srgbClr val="FFC000"/>
          </a:solidFill>
          <a:ln>
            <a:noFill/>
          </a:ln>
          <a:effectLst>
            <a:innerShdw blurRad="63500" dist="50800" dir="162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1600" b="1">
                <a:solidFill>
                  <a:schemeClr val="tx1"/>
                </a:solidFill>
                <a:latin typeface="Verdana" panose="020B0604030504040204" pitchFamily="34" charset="0"/>
                <a:ea typeface="Verdana" panose="020B0604030504040204" pitchFamily="34" charset="0"/>
                <a:cs typeface="Verdana" panose="020B0604030504040204" pitchFamily="34" charset="0"/>
              </a:rPr>
              <a:t>SANCIONES </a:t>
            </a:r>
          </a:p>
          <a:p>
            <a:r>
              <a:rPr lang="es-CO" sz="1600" b="1">
                <a:solidFill>
                  <a:schemeClr val="tx1"/>
                </a:solidFill>
                <a:latin typeface="Verdana" panose="020B0604030504040204" pitchFamily="34" charset="0"/>
                <a:ea typeface="Verdana" panose="020B0604030504040204" pitchFamily="34" charset="0"/>
                <a:cs typeface="Verdana" panose="020B0604030504040204" pitchFamily="34" charset="0"/>
              </a:rPr>
              <a:t>DISCIPLINARIAS</a:t>
            </a:r>
            <a:r>
              <a:rPr lang="es-CO" sz="1600">
                <a:solidFill>
                  <a:schemeClr val="tx1"/>
                </a:solidFill>
                <a:latin typeface="Verdana" panose="020B0604030504040204" pitchFamily="34" charset="0"/>
                <a:ea typeface="Verdana" panose="020B0604030504040204" pitchFamily="34" charset="0"/>
                <a:cs typeface="Verdana" panose="020B0604030504040204" pitchFamily="34" charset="0"/>
              </a:rPr>
              <a:t> </a:t>
            </a:r>
            <a:endParaRPr lang="es-CO" sz="1600" b="1">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6" name="Rectángulo redondeado 5">
            <a:extLst>
              <a:ext uri="{FF2B5EF4-FFF2-40B4-BE49-F238E27FC236}">
                <a16:creationId xmlns:a16="http://schemas.microsoft.com/office/drawing/2014/main" id="{F98A3401-B4AD-F10D-E3CD-4A13B2900D6F}"/>
              </a:ext>
            </a:extLst>
          </p:cNvPr>
          <p:cNvSpPr/>
          <p:nvPr/>
        </p:nvSpPr>
        <p:spPr>
          <a:xfrm>
            <a:off x="1073285" y="4083206"/>
            <a:ext cx="2647950" cy="866774"/>
          </a:xfrm>
          <a:prstGeom prst="roundRect">
            <a:avLst/>
          </a:prstGeom>
          <a:solidFill>
            <a:srgbClr val="FFC000"/>
          </a:solidFill>
          <a:ln>
            <a:noFill/>
          </a:ln>
          <a:effectLst>
            <a:innerShdw blurRad="63500" dist="50800" dir="162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s-CO" sz="1600" b="1">
                <a:solidFill>
                  <a:schemeClr val="tx1"/>
                </a:solidFill>
                <a:latin typeface="Verdana" panose="020B0604030504040204" pitchFamily="34" charset="0"/>
                <a:ea typeface="Verdana" panose="020B0604030504040204" pitchFamily="34" charset="0"/>
                <a:cs typeface="Verdana" panose="020B0604030504040204" pitchFamily="34" charset="0"/>
              </a:rPr>
              <a:t>RESPONSABILIDAD FISCAL</a:t>
            </a:r>
          </a:p>
        </p:txBody>
      </p:sp>
      <p:sp>
        <p:nvSpPr>
          <p:cNvPr id="9" name="Flecha derecha 8">
            <a:extLst>
              <a:ext uri="{FF2B5EF4-FFF2-40B4-BE49-F238E27FC236}">
                <a16:creationId xmlns:a16="http://schemas.microsoft.com/office/drawing/2014/main" id="{34EFA032-37AD-A216-40FF-EBD828421668}"/>
              </a:ext>
            </a:extLst>
          </p:cNvPr>
          <p:cNvSpPr/>
          <p:nvPr/>
        </p:nvSpPr>
        <p:spPr>
          <a:xfrm>
            <a:off x="4020977" y="2349004"/>
            <a:ext cx="794036" cy="290119"/>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10" name="Flecha derecha 9">
            <a:extLst>
              <a:ext uri="{FF2B5EF4-FFF2-40B4-BE49-F238E27FC236}">
                <a16:creationId xmlns:a16="http://schemas.microsoft.com/office/drawing/2014/main" id="{4B574E3C-CD08-FC04-2EB0-18CAE20C90AC}"/>
              </a:ext>
            </a:extLst>
          </p:cNvPr>
          <p:cNvSpPr/>
          <p:nvPr/>
        </p:nvSpPr>
        <p:spPr>
          <a:xfrm>
            <a:off x="3968468" y="4366479"/>
            <a:ext cx="794036" cy="300228"/>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pic>
        <p:nvPicPr>
          <p:cNvPr id="20" name="Gráfico 19">
            <a:extLst>
              <a:ext uri="{FF2B5EF4-FFF2-40B4-BE49-F238E27FC236}">
                <a16:creationId xmlns:a16="http://schemas.microsoft.com/office/drawing/2014/main" id="{95C4E879-927B-F871-0FCD-31EE77EFD9C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rot="5400000" flipV="1">
            <a:off x="5583482" y="3294490"/>
            <a:ext cx="1456972" cy="2691354"/>
          </a:xfrm>
          <a:prstGeom prst="rect">
            <a:avLst/>
          </a:prstGeom>
        </p:spPr>
      </p:pic>
      <p:sp>
        <p:nvSpPr>
          <p:cNvPr id="21" name="Elipse 20">
            <a:extLst>
              <a:ext uri="{FF2B5EF4-FFF2-40B4-BE49-F238E27FC236}">
                <a16:creationId xmlns:a16="http://schemas.microsoft.com/office/drawing/2014/main" id="{228AB705-C442-51CE-4F55-6A4E45F5EC35}"/>
              </a:ext>
            </a:extLst>
          </p:cNvPr>
          <p:cNvSpPr/>
          <p:nvPr/>
        </p:nvSpPr>
        <p:spPr>
          <a:xfrm>
            <a:off x="4922845" y="3911679"/>
            <a:ext cx="2697854" cy="1424261"/>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a:solidFill>
                  <a:schemeClr val="tx1"/>
                </a:solidFill>
                <a:latin typeface="Verdana" panose="020B0604030504040204" pitchFamily="34" charset="0"/>
                <a:ea typeface="Verdana" panose="020B0604030504040204" pitchFamily="34" charset="0"/>
                <a:cs typeface="Verdana" panose="020B0604030504040204" pitchFamily="34" charset="0"/>
              </a:rPr>
              <a:t>Hallazgos de la </a:t>
            </a: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CONTRALORIA</a:t>
            </a:r>
            <a:endParaRPr lang="es-CO">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24" name="Elipse 23">
            <a:extLst>
              <a:ext uri="{FF2B5EF4-FFF2-40B4-BE49-F238E27FC236}">
                <a16:creationId xmlns:a16="http://schemas.microsoft.com/office/drawing/2014/main" id="{C9BD902B-57C4-9B21-0115-9970B4B54D4C}"/>
              </a:ext>
            </a:extLst>
          </p:cNvPr>
          <p:cNvSpPr/>
          <p:nvPr/>
        </p:nvSpPr>
        <p:spPr>
          <a:xfrm>
            <a:off x="4986045" y="1800054"/>
            <a:ext cx="2697854" cy="1431135"/>
          </a:xfrm>
          <a:prstGeom prst="ellipse">
            <a:avLst/>
          </a:prstGeom>
          <a:solidFill>
            <a:schemeClr val="bg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 PROCURADURIA</a:t>
            </a:r>
          </a:p>
          <a:p>
            <a:pPr algn="ctr"/>
            <a:r>
              <a:rPr lang="es-CO" b="1">
                <a:solidFill>
                  <a:schemeClr val="tx1"/>
                </a:solidFill>
                <a:latin typeface="Verdana" panose="020B0604030504040204" pitchFamily="34" charset="0"/>
                <a:ea typeface="Verdana" panose="020B0604030504040204" pitchFamily="34" charset="0"/>
                <a:cs typeface="Verdana" panose="020B0604030504040204" pitchFamily="34" charset="0"/>
              </a:rPr>
              <a:t>- CONTROL UNICO DISPCILNARIO </a:t>
            </a:r>
          </a:p>
        </p:txBody>
      </p:sp>
      <p:pic>
        <p:nvPicPr>
          <p:cNvPr id="25" name="Gráfico 24">
            <a:extLst>
              <a:ext uri="{FF2B5EF4-FFF2-40B4-BE49-F238E27FC236}">
                <a16:creationId xmlns:a16="http://schemas.microsoft.com/office/drawing/2014/main" id="{E823C7E4-89D1-8928-F405-47B34EA0FD5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rot="5400000" flipV="1">
            <a:off x="5629154" y="1206858"/>
            <a:ext cx="1431138" cy="2691355"/>
          </a:xfrm>
          <a:prstGeom prst="rect">
            <a:avLst/>
          </a:prstGeom>
        </p:spPr>
      </p:pic>
      <p:sp>
        <p:nvSpPr>
          <p:cNvPr id="4" name="Rectángulo redondeado 3">
            <a:extLst>
              <a:ext uri="{FF2B5EF4-FFF2-40B4-BE49-F238E27FC236}">
                <a16:creationId xmlns:a16="http://schemas.microsoft.com/office/drawing/2014/main" id="{82E85752-AF03-1E6C-DEBF-4EE13A9DF486}"/>
              </a:ext>
            </a:extLst>
          </p:cNvPr>
          <p:cNvSpPr/>
          <p:nvPr/>
        </p:nvSpPr>
        <p:spPr>
          <a:xfrm>
            <a:off x="8826500" y="1897120"/>
            <a:ext cx="2146300" cy="1209827"/>
          </a:xfrm>
          <a:prstGeom prst="roundRect">
            <a:avLst/>
          </a:prstGeom>
          <a:solidFill>
            <a:schemeClr val="bg2"/>
          </a:solidFill>
          <a:ln>
            <a:noFill/>
          </a:ln>
          <a:effectLst>
            <a:innerShdw blurRad="63500" dist="50800" dir="162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SANCIONES</a:t>
            </a:r>
          </a:p>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 </a:t>
            </a:r>
          </a:p>
          <a:p>
            <a:pPr marL="171450" indent="-171450">
              <a:buFont typeface="Arial" panose="020B0604020202020204" pitchFamily="34" charset="0"/>
              <a:buChar char="•"/>
            </a:pP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Amonestaciones </a:t>
            </a:r>
          </a:p>
          <a:p>
            <a:pPr marL="171450" indent="-171450">
              <a:buFont typeface="Arial" panose="020B0604020202020204" pitchFamily="34" charset="0"/>
              <a:buChar char="•"/>
            </a:pP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Multas </a:t>
            </a:r>
          </a:p>
          <a:p>
            <a:pPr marL="171450" indent="-171450">
              <a:buFont typeface="Arial" panose="020B0604020202020204" pitchFamily="34" charset="0"/>
              <a:buChar char="•"/>
            </a:pP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Suspensión</a:t>
            </a:r>
          </a:p>
        </p:txBody>
      </p:sp>
      <p:sp>
        <p:nvSpPr>
          <p:cNvPr id="13" name="Flecha derecha 12">
            <a:extLst>
              <a:ext uri="{FF2B5EF4-FFF2-40B4-BE49-F238E27FC236}">
                <a16:creationId xmlns:a16="http://schemas.microsoft.com/office/drawing/2014/main" id="{BA41BB3C-49DF-4ED9-DC3D-74E1BCEA5BF8}"/>
              </a:ext>
            </a:extLst>
          </p:cNvPr>
          <p:cNvSpPr/>
          <p:nvPr/>
        </p:nvSpPr>
        <p:spPr>
          <a:xfrm>
            <a:off x="7861432" y="2338781"/>
            <a:ext cx="794036" cy="290119"/>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
        <p:nvSpPr>
          <p:cNvPr id="19" name="Rectángulo redondeado 18">
            <a:extLst>
              <a:ext uri="{FF2B5EF4-FFF2-40B4-BE49-F238E27FC236}">
                <a16:creationId xmlns:a16="http://schemas.microsoft.com/office/drawing/2014/main" id="{BBB4A012-7DCB-C5BB-B184-54BDD1824215}"/>
              </a:ext>
            </a:extLst>
          </p:cNvPr>
          <p:cNvSpPr/>
          <p:nvPr/>
        </p:nvSpPr>
        <p:spPr>
          <a:xfrm>
            <a:off x="8859255" y="3911680"/>
            <a:ext cx="2146300" cy="1209827"/>
          </a:xfrm>
          <a:prstGeom prst="roundRect">
            <a:avLst/>
          </a:prstGeom>
          <a:solidFill>
            <a:schemeClr val="bg2"/>
          </a:solidFill>
          <a:ln>
            <a:noFill/>
          </a:ln>
          <a:effectLst>
            <a:innerShdw blurRad="63500" dist="50800" dir="162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SANCIONES</a:t>
            </a:r>
          </a:p>
          <a:p>
            <a:pPr algn="ctr"/>
            <a:r>
              <a:rPr lang="es-CO" sz="1400" b="1">
                <a:solidFill>
                  <a:schemeClr val="tx1"/>
                </a:solidFill>
                <a:latin typeface="Verdana" panose="020B0604030504040204" pitchFamily="34" charset="0"/>
                <a:ea typeface="Verdana" panose="020B0604030504040204" pitchFamily="34" charset="0"/>
                <a:cs typeface="Verdana" panose="020B0604030504040204" pitchFamily="34" charset="0"/>
              </a:rPr>
              <a:t> </a:t>
            </a:r>
          </a:p>
          <a:p>
            <a:pPr marL="171450" indent="-171450">
              <a:buFont typeface="Arial" panose="020B0604020202020204" pitchFamily="34" charset="0"/>
              <a:buChar char="•"/>
            </a:pPr>
            <a:r>
              <a:rPr lang="es-CO" sz="1400">
                <a:solidFill>
                  <a:schemeClr val="tx1"/>
                </a:solidFill>
                <a:latin typeface="Verdana" panose="020B0604030504040204" pitchFamily="34" charset="0"/>
                <a:ea typeface="Verdana" panose="020B0604030504040204" pitchFamily="34" charset="0"/>
                <a:cs typeface="Verdana" panose="020B0604030504040204" pitchFamily="34" charset="0"/>
              </a:rPr>
              <a:t>Perjuicios económicos</a:t>
            </a:r>
          </a:p>
        </p:txBody>
      </p:sp>
      <p:sp>
        <p:nvSpPr>
          <p:cNvPr id="26" name="Flecha derecha 25">
            <a:extLst>
              <a:ext uri="{FF2B5EF4-FFF2-40B4-BE49-F238E27FC236}">
                <a16:creationId xmlns:a16="http://schemas.microsoft.com/office/drawing/2014/main" id="{4A9475DF-5CA9-E6D4-072F-EC9A71B5BCBD}"/>
              </a:ext>
            </a:extLst>
          </p:cNvPr>
          <p:cNvSpPr/>
          <p:nvPr/>
        </p:nvSpPr>
        <p:spPr>
          <a:xfrm>
            <a:off x="7861432" y="4329418"/>
            <a:ext cx="794036" cy="290119"/>
          </a:xfrm>
          <a:prstGeom prst="rightArrow">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394623640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F9E93FB1-26D4-4C2C-C459-BCD4FC1A8143}"/>
            </a:ext>
          </a:extLst>
        </p:cNvPr>
        <p:cNvGrpSpPr/>
        <p:nvPr/>
      </p:nvGrpSpPr>
      <p:grpSpPr>
        <a:xfrm>
          <a:off x="0" y="0"/>
          <a:ext cx="0" cy="0"/>
          <a:chOff x="0" y="0"/>
          <a:chExt cx="0" cy="0"/>
        </a:xfrm>
      </p:grpSpPr>
      <p:grpSp>
        <p:nvGrpSpPr>
          <p:cNvPr id="24" name="Google Shape;204;p4">
            <a:extLst>
              <a:ext uri="{FF2B5EF4-FFF2-40B4-BE49-F238E27FC236}">
                <a16:creationId xmlns:a16="http://schemas.microsoft.com/office/drawing/2014/main" id="{16DBF3B1-6676-499E-ACED-6CD24DC8A28F}"/>
              </a:ext>
            </a:extLst>
          </p:cNvPr>
          <p:cNvGrpSpPr/>
          <p:nvPr/>
        </p:nvGrpSpPr>
        <p:grpSpPr>
          <a:xfrm>
            <a:off x="-1899526" y="634078"/>
            <a:ext cx="13950086" cy="6594438"/>
            <a:chOff x="-5057119" y="-774763"/>
            <a:chExt cx="14005655" cy="6022569"/>
          </a:xfrm>
        </p:grpSpPr>
        <p:sp>
          <p:nvSpPr>
            <p:cNvPr id="25" name="Google Shape;205;p4">
              <a:extLst>
                <a:ext uri="{FF2B5EF4-FFF2-40B4-BE49-F238E27FC236}">
                  <a16:creationId xmlns:a16="http://schemas.microsoft.com/office/drawing/2014/main" id="{6621DEDC-B9D1-1653-3EB6-BBC630B802B6}"/>
                </a:ext>
              </a:extLst>
            </p:cNvPr>
            <p:cNvSpPr/>
            <p:nvPr/>
          </p:nvSpPr>
          <p:spPr>
            <a:xfrm>
              <a:off x="-5057119" y="-774763"/>
              <a:ext cx="6022569" cy="6022569"/>
            </a:xfrm>
            <a:prstGeom prst="blockArc">
              <a:avLst>
                <a:gd name="adj1" fmla="val 18900000"/>
                <a:gd name="adj2" fmla="val 2700000"/>
                <a:gd name="adj3" fmla="val 359"/>
              </a:avLst>
            </a:prstGeom>
            <a:noFill/>
            <a:ln w="12700" cap="flat" cmpd="sng">
              <a:solidFill>
                <a:srgbClr val="33333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lang="en-US">
                <a:solidFill>
                  <a:srgbClr val="333333"/>
                </a:solidFill>
                <a:ea typeface="Calibri"/>
                <a:cs typeface="Calibri"/>
              </a:endParaRPr>
            </a:p>
          </p:txBody>
        </p:sp>
        <p:sp>
          <p:nvSpPr>
            <p:cNvPr id="26" name="Google Shape;206;p4">
              <a:extLst>
                <a:ext uri="{FF2B5EF4-FFF2-40B4-BE49-F238E27FC236}">
                  <a16:creationId xmlns:a16="http://schemas.microsoft.com/office/drawing/2014/main" id="{3AB2D3E8-9186-EED3-5404-565BCBC87F3F}"/>
                </a:ext>
              </a:extLst>
            </p:cNvPr>
            <p:cNvSpPr/>
            <p:nvPr/>
          </p:nvSpPr>
          <p:spPr>
            <a:xfrm>
              <a:off x="-189263" y="-68622"/>
              <a:ext cx="8486152" cy="1461365"/>
            </a:xfrm>
            <a:prstGeom prst="rect">
              <a:avLst/>
            </a:prstGeom>
            <a:solidFill>
              <a:srgbClr val="FFC000"/>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lang="en-US">
                <a:ea typeface="Calibri"/>
                <a:cs typeface="Calibri"/>
              </a:endParaRPr>
            </a:p>
          </p:txBody>
        </p:sp>
        <p:sp>
          <p:nvSpPr>
            <p:cNvPr id="27" name="Google Shape;207;p4">
              <a:extLst>
                <a:ext uri="{FF2B5EF4-FFF2-40B4-BE49-F238E27FC236}">
                  <a16:creationId xmlns:a16="http://schemas.microsoft.com/office/drawing/2014/main" id="{B0DE80C7-C993-7116-92EA-78BCFAE58085}"/>
                </a:ext>
              </a:extLst>
            </p:cNvPr>
            <p:cNvSpPr txBox="1"/>
            <p:nvPr/>
          </p:nvSpPr>
          <p:spPr>
            <a:xfrm>
              <a:off x="620938" y="427512"/>
              <a:ext cx="4063661" cy="914400"/>
            </a:xfrm>
            <a:prstGeom prst="rect">
              <a:avLst/>
            </a:prstGeom>
            <a:noFill/>
            <a:ln>
              <a:noFill/>
            </a:ln>
          </p:spPr>
          <p:txBody>
            <a:bodyPr spcFirstLastPara="1" wrap="square" lIns="710075" tIns="40625" rIns="40625" bIns="40625" anchor="ctr" anchorCtr="0">
              <a:noAutofit/>
            </a:bodyPr>
            <a:lstStyle/>
            <a:p>
              <a:pPr marL="0" marR="0" lvl="0" indent="0" algn="l" rtl="0">
                <a:lnSpc>
                  <a:spcPct val="100000"/>
                </a:lnSpc>
                <a:spcBef>
                  <a:spcPts val="0"/>
                </a:spcBef>
                <a:spcAft>
                  <a:spcPts val="0"/>
                </a:spcAft>
                <a:buClr>
                  <a:schemeClr val="lt1"/>
                </a:buClr>
                <a:buSzPts val="1600"/>
                <a:buFont typeface="Helvetica Neue"/>
                <a:buNone/>
              </a:pPr>
              <a:endParaRPr lang="en-US" sz="1600">
                <a:solidFill>
                  <a:srgbClr val="333333"/>
                </a:solidFill>
                <a:latin typeface="Verdana"/>
                <a:ea typeface="Helvetica Neue"/>
                <a:cs typeface="Helvetica Neue"/>
              </a:endParaRPr>
            </a:p>
          </p:txBody>
        </p:sp>
        <p:sp>
          <p:nvSpPr>
            <p:cNvPr id="28" name="Google Shape;208;p4">
              <a:extLst>
                <a:ext uri="{FF2B5EF4-FFF2-40B4-BE49-F238E27FC236}">
                  <a16:creationId xmlns:a16="http://schemas.microsoft.com/office/drawing/2014/main" id="{96ECCDDC-D296-42CD-BCE5-821F3A383835}"/>
                </a:ext>
              </a:extLst>
            </p:cNvPr>
            <p:cNvSpPr/>
            <p:nvPr/>
          </p:nvSpPr>
          <p:spPr>
            <a:xfrm>
              <a:off x="-1675024" y="-52613"/>
              <a:ext cx="2443031" cy="1506351"/>
            </a:xfrm>
            <a:prstGeom prst="ellipse">
              <a:avLst/>
            </a:prstGeom>
            <a:solidFill>
              <a:schemeClr val="lt1"/>
            </a:solidFill>
            <a:ln w="12700" cap="flat" cmpd="sng">
              <a:solidFill>
                <a:srgbClr val="FFC00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b="1">
                  <a:solidFill>
                    <a:srgbClr val="333333"/>
                  </a:solidFill>
                  <a:latin typeface="Verdana" panose="020B0604030504040204" pitchFamily="34" charset="0"/>
                  <a:ea typeface="Verdana" panose="020B0604030504040204" pitchFamily="34" charset="0"/>
                  <a:cs typeface="Verdana" panose="020B0604030504040204" pitchFamily="34" charset="0"/>
                </a:rPr>
                <a:t>RETIE</a:t>
              </a:r>
            </a:p>
          </p:txBody>
        </p:sp>
        <p:sp>
          <p:nvSpPr>
            <p:cNvPr id="29" name="Google Shape;209;p4">
              <a:extLst>
                <a:ext uri="{FF2B5EF4-FFF2-40B4-BE49-F238E27FC236}">
                  <a16:creationId xmlns:a16="http://schemas.microsoft.com/office/drawing/2014/main" id="{816732F3-CA99-2386-C76F-475098518FEA}"/>
                </a:ext>
              </a:extLst>
            </p:cNvPr>
            <p:cNvSpPr/>
            <p:nvPr/>
          </p:nvSpPr>
          <p:spPr>
            <a:xfrm>
              <a:off x="946129" y="1789217"/>
              <a:ext cx="5625252" cy="894608"/>
            </a:xfrm>
            <a:prstGeom prst="rect">
              <a:avLst/>
            </a:prstGeom>
            <a:solidFill>
              <a:srgbClr val="C85B5B"/>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lang="en-US">
                <a:solidFill>
                  <a:srgbClr val="333333"/>
                </a:solidFill>
                <a:ea typeface="Calibri"/>
                <a:cs typeface="Calibri"/>
              </a:endParaRPr>
            </a:p>
          </p:txBody>
        </p:sp>
        <p:sp>
          <p:nvSpPr>
            <p:cNvPr id="30" name="Google Shape;210;p4">
              <a:extLst>
                <a:ext uri="{FF2B5EF4-FFF2-40B4-BE49-F238E27FC236}">
                  <a16:creationId xmlns:a16="http://schemas.microsoft.com/office/drawing/2014/main" id="{90FE1E3A-E496-81EB-F9CC-FA772CA4053B}"/>
                </a:ext>
              </a:extLst>
            </p:cNvPr>
            <p:cNvSpPr txBox="1"/>
            <p:nvPr/>
          </p:nvSpPr>
          <p:spPr>
            <a:xfrm>
              <a:off x="685884" y="1528084"/>
              <a:ext cx="8262652" cy="1391280"/>
            </a:xfrm>
            <a:prstGeom prst="rect">
              <a:avLst/>
            </a:prstGeom>
            <a:solidFill>
              <a:schemeClr val="bg2">
                <a:lumMod val="90000"/>
              </a:schemeClr>
            </a:solidFill>
            <a:ln>
              <a:noFill/>
            </a:ln>
          </p:spPr>
          <p:txBody>
            <a:bodyPr spcFirstLastPara="1" wrap="square" lIns="710075" tIns="40625" rIns="40625" bIns="40625" anchor="ctr" anchorCtr="0">
              <a:noAutofit/>
            </a:bodyPr>
            <a:lstStyle/>
            <a:p>
              <a:pPr marL="0" marR="0" lvl="0" indent="0" algn="l" rtl="0">
                <a:lnSpc>
                  <a:spcPct val="100000"/>
                </a:lnSpc>
                <a:spcBef>
                  <a:spcPts val="0"/>
                </a:spcBef>
                <a:spcAft>
                  <a:spcPts val="0"/>
                </a:spcAft>
                <a:buClr>
                  <a:schemeClr val="lt1"/>
                </a:buClr>
                <a:buSzPts val="1600"/>
                <a:buFont typeface="Helvetica Neue"/>
                <a:buNone/>
              </a:pPr>
              <a:endParaRPr lang="en-US" sz="1600">
                <a:latin typeface="Helvetica Neue"/>
                <a:ea typeface="Helvetica Neue"/>
                <a:cs typeface="Helvetica Neue"/>
              </a:endParaRPr>
            </a:p>
          </p:txBody>
        </p:sp>
        <p:sp>
          <p:nvSpPr>
            <p:cNvPr id="31" name="Google Shape;211;p4">
              <a:extLst>
                <a:ext uri="{FF2B5EF4-FFF2-40B4-BE49-F238E27FC236}">
                  <a16:creationId xmlns:a16="http://schemas.microsoft.com/office/drawing/2014/main" id="{603618F5-D409-787D-1FBB-DEB7E7E28104}"/>
                </a:ext>
              </a:extLst>
            </p:cNvPr>
            <p:cNvSpPr/>
            <p:nvPr/>
          </p:nvSpPr>
          <p:spPr>
            <a:xfrm>
              <a:off x="-726487" y="1523309"/>
              <a:ext cx="2260766" cy="1396055"/>
            </a:xfrm>
            <a:prstGeom prst="ellipse">
              <a:avLst/>
            </a:prstGeom>
            <a:solidFill>
              <a:schemeClr val="lt1"/>
            </a:solidFill>
            <a:ln w="12700" cap="flat" cmpd="sng">
              <a:solidFill>
                <a:srgbClr val="33333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000" b="1">
                  <a:solidFill>
                    <a:srgbClr val="333333"/>
                  </a:solidFill>
                  <a:latin typeface="Verdana" panose="020B0604030504040204" pitchFamily="34" charset="0"/>
                  <a:ea typeface="Verdana" panose="020B0604030504040204" pitchFamily="34" charset="0"/>
                  <a:cs typeface="Verdana" panose="020B0604030504040204" pitchFamily="34" charset="0"/>
                </a:rPr>
                <a:t>RETILAP</a:t>
              </a:r>
              <a:endParaRPr lang="en-US" sz="1400" b="1">
                <a:solidFill>
                  <a:srgbClr val="333333"/>
                </a:solidFill>
                <a:latin typeface="Verdana" panose="020B0604030504040204" pitchFamily="34" charset="0"/>
                <a:ea typeface="Verdana" panose="020B0604030504040204" pitchFamily="34" charset="0"/>
                <a:cs typeface="Verdana" panose="020B0604030504040204" pitchFamily="34" charset="0"/>
              </a:endParaRPr>
            </a:p>
          </p:txBody>
        </p:sp>
        <p:sp>
          <p:nvSpPr>
            <p:cNvPr id="32" name="Google Shape;212;p4">
              <a:extLst>
                <a:ext uri="{FF2B5EF4-FFF2-40B4-BE49-F238E27FC236}">
                  <a16:creationId xmlns:a16="http://schemas.microsoft.com/office/drawing/2014/main" id="{712FF076-10D6-F50D-E988-54377F529B24}"/>
                </a:ext>
              </a:extLst>
            </p:cNvPr>
            <p:cNvSpPr/>
            <p:nvPr/>
          </p:nvSpPr>
          <p:spPr>
            <a:xfrm>
              <a:off x="-189262" y="3056940"/>
              <a:ext cx="8486152" cy="1525505"/>
            </a:xfrm>
            <a:prstGeom prst="rect">
              <a:avLst/>
            </a:prstGeom>
            <a:solidFill>
              <a:schemeClr val="bg1">
                <a:lumMod val="95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lang="en-US">
                <a:solidFill>
                  <a:srgbClr val="333333"/>
                </a:solidFill>
                <a:ea typeface="Calibri"/>
                <a:cs typeface="Calibri"/>
              </a:endParaRPr>
            </a:p>
          </p:txBody>
        </p:sp>
        <p:sp>
          <p:nvSpPr>
            <p:cNvPr id="33" name="Google Shape;213;p4">
              <a:extLst>
                <a:ext uri="{FF2B5EF4-FFF2-40B4-BE49-F238E27FC236}">
                  <a16:creationId xmlns:a16="http://schemas.microsoft.com/office/drawing/2014/main" id="{B0B3311A-702A-04E2-76E5-1F14D3BE7411}"/>
                </a:ext>
              </a:extLst>
            </p:cNvPr>
            <p:cNvSpPr txBox="1"/>
            <p:nvPr/>
          </p:nvSpPr>
          <p:spPr>
            <a:xfrm>
              <a:off x="685885" y="3256582"/>
              <a:ext cx="5950442" cy="894608"/>
            </a:xfrm>
            <a:prstGeom prst="rect">
              <a:avLst/>
            </a:prstGeom>
            <a:noFill/>
            <a:ln>
              <a:noFill/>
            </a:ln>
          </p:spPr>
          <p:txBody>
            <a:bodyPr spcFirstLastPara="1" wrap="square" lIns="710075" tIns="40625" rIns="40625" bIns="40625" anchor="ctr" anchorCtr="0">
              <a:noAutofit/>
            </a:bodyPr>
            <a:lstStyle/>
            <a:p>
              <a:pPr marL="0" marR="0" lvl="0" indent="0" algn="l" rtl="0">
                <a:lnSpc>
                  <a:spcPct val="100000"/>
                </a:lnSpc>
                <a:spcBef>
                  <a:spcPts val="0"/>
                </a:spcBef>
                <a:spcAft>
                  <a:spcPts val="0"/>
                </a:spcAft>
                <a:buClr>
                  <a:schemeClr val="lt1"/>
                </a:buClr>
                <a:buSzPts val="1600"/>
                <a:buFont typeface="Helvetica Neue"/>
                <a:buNone/>
              </a:pPr>
              <a:endParaRPr lang="en-US" sz="1600">
                <a:solidFill>
                  <a:srgbClr val="333333"/>
                </a:solidFill>
                <a:latin typeface="Helvetica Neue"/>
                <a:ea typeface="Helvetica Neue"/>
                <a:cs typeface="Helvetica Neue"/>
              </a:endParaRPr>
            </a:p>
          </p:txBody>
        </p:sp>
        <p:sp>
          <p:nvSpPr>
            <p:cNvPr id="34" name="Google Shape;214;p4">
              <a:extLst>
                <a:ext uri="{FF2B5EF4-FFF2-40B4-BE49-F238E27FC236}">
                  <a16:creationId xmlns:a16="http://schemas.microsoft.com/office/drawing/2014/main" id="{DAA5D378-D3C0-B5F8-4BA5-3AA5582686AA}"/>
                </a:ext>
              </a:extLst>
            </p:cNvPr>
            <p:cNvSpPr/>
            <p:nvPr/>
          </p:nvSpPr>
          <p:spPr>
            <a:xfrm>
              <a:off x="-1675025" y="3070325"/>
              <a:ext cx="2443031" cy="1512120"/>
            </a:xfrm>
            <a:prstGeom prst="ellipse">
              <a:avLst/>
            </a:prstGeom>
            <a:solidFill>
              <a:schemeClr val="lt1"/>
            </a:solidFill>
            <a:ln w="12700" cap="flat" cmpd="sng">
              <a:solidFill>
                <a:srgbClr val="FFC00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US" sz="2400" b="1">
                  <a:solidFill>
                    <a:srgbClr val="333333"/>
                  </a:solidFill>
                  <a:latin typeface="Verdana" panose="020B0604030504040204" pitchFamily="34" charset="0"/>
                  <a:ea typeface="Verdana" panose="020B0604030504040204" pitchFamily="34" charset="0"/>
                  <a:cs typeface="Verdana" panose="020B0604030504040204" pitchFamily="34" charset="0"/>
                </a:rPr>
                <a:t>RETIQ</a:t>
              </a:r>
              <a:endParaRPr lang="en-US" b="1">
                <a:solidFill>
                  <a:srgbClr val="333333"/>
                </a:solidFill>
                <a:latin typeface="Verdana" panose="020B0604030504040204" pitchFamily="34" charset="0"/>
                <a:ea typeface="Verdana" panose="020B0604030504040204" pitchFamily="34" charset="0"/>
                <a:cs typeface="Verdana" panose="020B0604030504040204" pitchFamily="34" charset="0"/>
              </a:endParaRPr>
            </a:p>
          </p:txBody>
        </p:sp>
      </p:grpSp>
      <p:pic>
        <p:nvPicPr>
          <p:cNvPr id="7" name="Gráfico 6" descr="Group brainstorm contorno">
            <a:extLst>
              <a:ext uri="{FF2B5EF4-FFF2-40B4-BE49-F238E27FC236}">
                <a16:creationId xmlns:a16="http://schemas.microsoft.com/office/drawing/2014/main" id="{F2A59893-F7D3-1DED-7DE9-B646BF719E0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77559" y="2823033"/>
            <a:ext cx="1600128" cy="1600128"/>
          </a:xfrm>
          <a:prstGeom prst="rect">
            <a:avLst/>
          </a:prstGeom>
        </p:spPr>
      </p:pic>
      <p:sp>
        <p:nvSpPr>
          <p:cNvPr id="2" name="CuadroTexto 1">
            <a:extLst>
              <a:ext uri="{FF2B5EF4-FFF2-40B4-BE49-F238E27FC236}">
                <a16:creationId xmlns:a16="http://schemas.microsoft.com/office/drawing/2014/main" id="{19FE9702-8A10-F0C9-AE5B-674A3C6406FB}"/>
              </a:ext>
            </a:extLst>
          </p:cNvPr>
          <p:cNvSpPr txBox="1"/>
          <p:nvPr/>
        </p:nvSpPr>
        <p:spPr>
          <a:xfrm>
            <a:off x="3420256" y="694178"/>
            <a:ext cx="5351488" cy="461665"/>
          </a:xfrm>
          <a:prstGeom prst="rect">
            <a:avLst/>
          </a:prstGeom>
          <a:noFill/>
        </p:spPr>
        <p:txBody>
          <a:bodyPr wrap="square" lIns="91440" tIns="45720" rIns="91440" bIns="45720" rtlCol="0" anchor="t">
            <a:spAutoFit/>
          </a:bodyPr>
          <a:lstStyle/>
          <a:p>
            <a:pPr algn="ctr"/>
            <a:r>
              <a:rPr lang="es-419" sz="2400" b="1">
                <a:solidFill>
                  <a:srgbClr val="333333"/>
                </a:solidFill>
                <a:latin typeface="Verdana"/>
                <a:ea typeface="Verdana"/>
              </a:rPr>
              <a:t>GRUPO DE REGLAMENTOS</a:t>
            </a:r>
          </a:p>
        </p:txBody>
      </p:sp>
      <p:sp>
        <p:nvSpPr>
          <p:cNvPr id="9" name="CuadroTexto 8">
            <a:extLst>
              <a:ext uri="{FF2B5EF4-FFF2-40B4-BE49-F238E27FC236}">
                <a16:creationId xmlns:a16="http://schemas.microsoft.com/office/drawing/2014/main" id="{40E3C6DF-A956-145D-90ED-5FF53E117CDE}"/>
              </a:ext>
            </a:extLst>
          </p:cNvPr>
          <p:cNvSpPr txBox="1"/>
          <p:nvPr/>
        </p:nvSpPr>
        <p:spPr>
          <a:xfrm>
            <a:off x="4005912" y="1507894"/>
            <a:ext cx="7434981" cy="1446550"/>
          </a:xfrm>
          <a:prstGeom prst="rect">
            <a:avLst/>
          </a:prstGeom>
          <a:noFill/>
        </p:spPr>
        <p:txBody>
          <a:bodyPr wrap="square">
            <a:spAutoFit/>
          </a:bodyPr>
          <a:lstStyle/>
          <a:p>
            <a:pPr algn="just"/>
            <a:r>
              <a:rPr lang="es-CO" sz="1600" b="1" u="sng">
                <a:latin typeface="Verdana" panose="020B0604030504040204" pitchFamily="34" charset="0"/>
                <a:ea typeface="Verdana" panose="020B0604030504040204" pitchFamily="34" charset="0"/>
                <a:cs typeface="Verdana" panose="020B0604030504040204" pitchFamily="34" charset="0"/>
              </a:rPr>
              <a:t>Reglamento Técnico de Instalaciones Eléctricas – RETIE</a:t>
            </a:r>
            <a:endParaRPr lang="es-CO" sz="1400">
              <a:latin typeface="Verdana" panose="020B0604030504040204" pitchFamily="34" charset="0"/>
              <a:ea typeface="Verdana" panose="020B0604030504040204" pitchFamily="34" charset="0"/>
              <a:cs typeface="Verdana" panose="020B0604030504040204" pitchFamily="34" charset="0"/>
            </a:endParaRPr>
          </a:p>
          <a:p>
            <a:pPr algn="just"/>
            <a:r>
              <a:rPr lang="es-CO" sz="1400">
                <a:latin typeface="Verdana" panose="020B0604030504040204" pitchFamily="34" charset="0"/>
                <a:ea typeface="Verdana" panose="020B0604030504040204" pitchFamily="34" charset="0"/>
                <a:cs typeface="Verdana" panose="020B0604030504040204" pitchFamily="34" charset="0"/>
              </a:rPr>
              <a:t>- 04 de marzo de 2026 se remitió por </a:t>
            </a:r>
            <a:r>
              <a:rPr lang="es-CO" sz="1400" err="1">
                <a:latin typeface="Verdana" panose="020B0604030504040204" pitchFamily="34" charset="0"/>
                <a:ea typeface="Verdana" panose="020B0604030504040204" pitchFamily="34" charset="0"/>
                <a:cs typeface="Verdana" panose="020B0604030504040204" pitchFamily="34" charset="0"/>
              </a:rPr>
              <a:t>Teams</a:t>
            </a:r>
            <a:r>
              <a:rPr lang="es-CO" sz="1400">
                <a:latin typeface="Verdana" panose="020B0604030504040204" pitchFamily="34" charset="0"/>
                <a:ea typeface="Verdana" panose="020B0604030504040204" pitchFamily="34" charset="0"/>
                <a:cs typeface="Verdana" panose="020B0604030504040204" pitchFamily="34" charset="0"/>
              </a:rPr>
              <a:t> a la OAJ para revisión el </a:t>
            </a:r>
            <a:r>
              <a:rPr lang="es-CO" sz="1600" b="1">
                <a:latin typeface="Verdana" panose="020B0604030504040204" pitchFamily="34" charset="0"/>
                <a:ea typeface="Verdana" panose="020B0604030504040204" pitchFamily="34" charset="0"/>
                <a:cs typeface="Verdana" panose="020B0604030504040204" pitchFamily="34" charset="0"/>
              </a:rPr>
              <a:t>proyecto de modificación </a:t>
            </a:r>
            <a:r>
              <a:rPr lang="es-CO" sz="1400">
                <a:latin typeface="Verdana" panose="020B0604030504040204" pitchFamily="34" charset="0"/>
                <a:ea typeface="Verdana" panose="020B0604030504040204" pitchFamily="34" charset="0"/>
                <a:cs typeface="Verdana" panose="020B0604030504040204" pitchFamily="34" charset="0"/>
              </a:rPr>
              <a:t>de la resolución 40117 del 2 de abril de 2024 actualizado, con base en los comentarios recibidos en la consulta pública, para luego dar continuidad al cumplimiento del proceso de buenas prácticas reglamentarias. </a:t>
            </a:r>
          </a:p>
        </p:txBody>
      </p:sp>
      <p:sp>
        <p:nvSpPr>
          <p:cNvPr id="11" name="CuadroTexto 10">
            <a:extLst>
              <a:ext uri="{FF2B5EF4-FFF2-40B4-BE49-F238E27FC236}">
                <a16:creationId xmlns:a16="http://schemas.microsoft.com/office/drawing/2014/main" id="{EC6B7706-3D45-C099-C669-07B333BC8CAA}"/>
              </a:ext>
            </a:extLst>
          </p:cNvPr>
          <p:cNvSpPr txBox="1"/>
          <p:nvPr/>
        </p:nvSpPr>
        <p:spPr>
          <a:xfrm>
            <a:off x="4083650" y="5023765"/>
            <a:ext cx="7128244" cy="1200329"/>
          </a:xfrm>
          <a:prstGeom prst="rect">
            <a:avLst/>
          </a:prstGeom>
          <a:noFill/>
        </p:spPr>
        <p:txBody>
          <a:bodyPr wrap="square">
            <a:spAutoFit/>
          </a:bodyPr>
          <a:lstStyle/>
          <a:p>
            <a:r>
              <a:rPr lang="es-CO" sz="1600" b="1" u="sng">
                <a:latin typeface="Verdana" panose="020B0604030504040204" pitchFamily="34" charset="0"/>
                <a:ea typeface="Verdana" panose="020B0604030504040204" pitchFamily="34" charset="0"/>
                <a:cs typeface="Verdana" panose="020B0604030504040204" pitchFamily="34" charset="0"/>
              </a:rPr>
              <a:t>Reglamento Técnico de Etiquetado  RETIQ</a:t>
            </a:r>
            <a:endParaRPr lang="es-CO" sz="1600" u="sng">
              <a:latin typeface="Verdana" panose="020B0604030504040204" pitchFamily="34" charset="0"/>
              <a:ea typeface="Verdana" panose="020B0604030504040204" pitchFamily="34" charset="0"/>
              <a:cs typeface="Verdana" panose="020B0604030504040204" pitchFamily="34" charset="0"/>
            </a:endParaRPr>
          </a:p>
          <a:p>
            <a:r>
              <a:rPr lang="es-CO" sz="1400">
                <a:latin typeface="Verdana" panose="020B0604030504040204" pitchFamily="34" charset="0"/>
                <a:ea typeface="Verdana" panose="020B0604030504040204" pitchFamily="34" charset="0"/>
                <a:cs typeface="Verdana" panose="020B0604030504040204" pitchFamily="34" charset="0"/>
              </a:rPr>
              <a:t>Actualmente se encuentra revisión y respuesta a comentarios recibidos en la consulta internacional realizada, posteriormente se enviarán los documentos ajustados con los comentarios a la OAJ para revisión y continuar el trámite para expedición de la actualización del reglamento.</a:t>
            </a:r>
          </a:p>
        </p:txBody>
      </p:sp>
      <p:sp>
        <p:nvSpPr>
          <p:cNvPr id="13" name="CuadroTexto 12">
            <a:extLst>
              <a:ext uri="{FF2B5EF4-FFF2-40B4-BE49-F238E27FC236}">
                <a16:creationId xmlns:a16="http://schemas.microsoft.com/office/drawing/2014/main" id="{DED8D5B5-9338-C51F-F874-5BF1A574952B}"/>
              </a:ext>
            </a:extLst>
          </p:cNvPr>
          <p:cNvSpPr txBox="1"/>
          <p:nvPr/>
        </p:nvSpPr>
        <p:spPr>
          <a:xfrm>
            <a:off x="4662236" y="3143050"/>
            <a:ext cx="7232516" cy="1846659"/>
          </a:xfrm>
          <a:prstGeom prst="rect">
            <a:avLst/>
          </a:prstGeom>
          <a:noFill/>
        </p:spPr>
        <p:txBody>
          <a:bodyPr wrap="square">
            <a:spAutoFit/>
          </a:bodyPr>
          <a:lstStyle/>
          <a:p>
            <a:pPr algn="just"/>
            <a:r>
              <a:rPr lang="es-CO" sz="1600" b="1" u="sng">
                <a:latin typeface="Verdana" panose="020B0604030504040204" pitchFamily="34" charset="0"/>
                <a:ea typeface="Verdana" panose="020B0604030504040204" pitchFamily="34" charset="0"/>
                <a:cs typeface="Verdana" panose="020B0604030504040204" pitchFamily="34" charset="0"/>
              </a:rPr>
              <a:t>Reglamento Técnico de Iluminación y Alumbrado Público – RETILAP</a:t>
            </a:r>
            <a:endParaRPr lang="es-CO">
              <a:latin typeface="Verdana" panose="020B0604030504040204" pitchFamily="34" charset="0"/>
              <a:ea typeface="Verdana" panose="020B0604030504040204" pitchFamily="34" charset="0"/>
              <a:cs typeface="Verdana" panose="020B0604030504040204" pitchFamily="34" charset="0"/>
            </a:endParaRPr>
          </a:p>
          <a:p>
            <a:pPr algn="just"/>
            <a:r>
              <a:rPr lang="es-CO" sz="1800">
                <a:latin typeface="Verdana" panose="020B0604030504040204" pitchFamily="34" charset="0"/>
                <a:ea typeface="Verdana" panose="020B0604030504040204" pitchFamily="34" charset="0"/>
                <a:cs typeface="Verdana" panose="020B0604030504040204" pitchFamily="34" charset="0"/>
              </a:rPr>
              <a:t>-</a:t>
            </a:r>
            <a:r>
              <a:rPr lang="es-CO" sz="1400">
                <a:latin typeface="Verdana" panose="020B0604030504040204" pitchFamily="34" charset="0"/>
                <a:ea typeface="Verdana" panose="020B0604030504040204" pitchFamily="34" charset="0"/>
                <a:cs typeface="Verdana" panose="020B0604030504040204" pitchFamily="34" charset="0"/>
              </a:rPr>
              <a:t> 04 de marzo de 2026 se emitió por </a:t>
            </a:r>
            <a:r>
              <a:rPr lang="es-CO" sz="1400" err="1">
                <a:latin typeface="Verdana" panose="020B0604030504040204" pitchFamily="34" charset="0"/>
                <a:ea typeface="Verdana" panose="020B0604030504040204" pitchFamily="34" charset="0"/>
                <a:cs typeface="Verdana" panose="020B0604030504040204" pitchFamily="34" charset="0"/>
              </a:rPr>
              <a:t>Teams</a:t>
            </a:r>
            <a:r>
              <a:rPr lang="es-CO" sz="1400">
                <a:latin typeface="Verdana" panose="020B0604030504040204" pitchFamily="34" charset="0"/>
                <a:ea typeface="Verdana" panose="020B0604030504040204" pitchFamily="34" charset="0"/>
                <a:cs typeface="Verdana" panose="020B0604030504040204" pitchFamily="34" charset="0"/>
              </a:rPr>
              <a:t> a la OAJ para revisión, el </a:t>
            </a:r>
            <a:r>
              <a:rPr lang="es-CO" sz="1600" b="1">
                <a:latin typeface="Verdana" panose="020B0604030504040204" pitchFamily="34" charset="0"/>
                <a:ea typeface="Verdana" panose="020B0604030504040204" pitchFamily="34" charset="0"/>
                <a:cs typeface="Verdana" panose="020B0604030504040204" pitchFamily="34" charset="0"/>
              </a:rPr>
              <a:t>proyecto de resolución 40150 de 2024 del 3 de mayo  </a:t>
            </a:r>
            <a:r>
              <a:rPr lang="es-CO" sz="1600">
                <a:latin typeface="Verdana" panose="020B0604030504040204" pitchFamily="34" charset="0"/>
                <a:ea typeface="Verdana" panose="020B0604030504040204" pitchFamily="34" charset="0"/>
                <a:cs typeface="Verdana" panose="020B0604030504040204" pitchFamily="34" charset="0"/>
              </a:rPr>
              <a:t>actualizado</a:t>
            </a:r>
            <a:r>
              <a:rPr lang="es-CO" sz="1400">
                <a:latin typeface="Verdana" panose="020B0604030504040204" pitchFamily="34" charset="0"/>
                <a:ea typeface="Verdana" panose="020B0604030504040204" pitchFamily="34" charset="0"/>
                <a:cs typeface="Verdana" panose="020B0604030504040204" pitchFamily="34" charset="0"/>
              </a:rPr>
              <a:t> con base en los comentarios recibidos en la consulta pública, para luego dar continuidad al cumplimiento del proceso de buenas prácticas reglamentarias</a:t>
            </a:r>
            <a:r>
              <a:rPr lang="es-CO" sz="1800">
                <a:solidFill>
                  <a:schemeClr val="bg1"/>
                </a:solidFill>
                <a:latin typeface="Verdana" panose="020B0604030504040204" pitchFamily="34" charset="0"/>
                <a:ea typeface="Verdana" panose="020B0604030504040204" pitchFamily="34" charset="0"/>
                <a:cs typeface="Verdana" panose="020B0604030504040204" pitchFamily="34" charset="0"/>
              </a:rPr>
              <a:t>.</a:t>
            </a:r>
            <a:endParaRPr lang="es-CO" sz="140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23584970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D9E8661B-F8A1-40D6-DF1E-3CBF2C18AEFB}"/>
            </a:ext>
          </a:extLst>
        </p:cNvPr>
        <p:cNvGrpSpPr/>
        <p:nvPr/>
      </p:nvGrpSpPr>
      <p:grpSpPr>
        <a:xfrm>
          <a:off x="0" y="0"/>
          <a:ext cx="0" cy="0"/>
          <a:chOff x="0" y="0"/>
          <a:chExt cx="0" cy="0"/>
        </a:xfrm>
      </p:grpSpPr>
      <p:grpSp>
        <p:nvGrpSpPr>
          <p:cNvPr id="24" name="Google Shape;204;p4">
            <a:extLst>
              <a:ext uri="{FF2B5EF4-FFF2-40B4-BE49-F238E27FC236}">
                <a16:creationId xmlns:a16="http://schemas.microsoft.com/office/drawing/2014/main" id="{2B1C86C6-FD52-8761-3760-3A79C3708F98}"/>
              </a:ext>
            </a:extLst>
          </p:cNvPr>
          <p:cNvGrpSpPr/>
          <p:nvPr/>
        </p:nvGrpSpPr>
        <p:grpSpPr>
          <a:xfrm>
            <a:off x="-1997710" y="263562"/>
            <a:ext cx="12828446" cy="6594438"/>
            <a:chOff x="-5057119" y="-774763"/>
            <a:chExt cx="12879548" cy="6022569"/>
          </a:xfrm>
        </p:grpSpPr>
        <p:sp>
          <p:nvSpPr>
            <p:cNvPr id="25" name="Google Shape;205;p4">
              <a:extLst>
                <a:ext uri="{FF2B5EF4-FFF2-40B4-BE49-F238E27FC236}">
                  <a16:creationId xmlns:a16="http://schemas.microsoft.com/office/drawing/2014/main" id="{B5F244E6-7353-0910-93A0-B99E2938CD6A}"/>
                </a:ext>
              </a:extLst>
            </p:cNvPr>
            <p:cNvSpPr/>
            <p:nvPr/>
          </p:nvSpPr>
          <p:spPr>
            <a:xfrm>
              <a:off x="-5057119" y="-774763"/>
              <a:ext cx="6022569" cy="6022569"/>
            </a:xfrm>
            <a:prstGeom prst="blockArc">
              <a:avLst>
                <a:gd name="adj1" fmla="val 18900000"/>
                <a:gd name="adj2" fmla="val 2700000"/>
                <a:gd name="adj3" fmla="val 359"/>
              </a:avLst>
            </a:prstGeom>
            <a:noFill/>
            <a:ln w="12700" cap="flat" cmpd="sng">
              <a:solidFill>
                <a:srgbClr val="333333"/>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lang="en-US">
                <a:solidFill>
                  <a:srgbClr val="333333"/>
                </a:solidFill>
                <a:ea typeface="Calibri"/>
                <a:cs typeface="Calibri"/>
              </a:endParaRPr>
            </a:p>
          </p:txBody>
        </p:sp>
        <p:sp>
          <p:nvSpPr>
            <p:cNvPr id="26" name="Google Shape;206;p4">
              <a:extLst>
                <a:ext uri="{FF2B5EF4-FFF2-40B4-BE49-F238E27FC236}">
                  <a16:creationId xmlns:a16="http://schemas.microsoft.com/office/drawing/2014/main" id="{0D105EEB-AF92-2C39-EC50-09954607185F}"/>
                </a:ext>
              </a:extLst>
            </p:cNvPr>
            <p:cNvSpPr/>
            <p:nvPr/>
          </p:nvSpPr>
          <p:spPr>
            <a:xfrm>
              <a:off x="-189263" y="-68623"/>
              <a:ext cx="8011692" cy="1743571"/>
            </a:xfrm>
            <a:prstGeom prst="rect">
              <a:avLst/>
            </a:prstGeom>
            <a:solidFill>
              <a:schemeClr val="bg2">
                <a:lumMod val="90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lang="en-US">
                <a:solidFill>
                  <a:srgbClr val="333333"/>
                </a:solidFill>
                <a:ea typeface="Calibri"/>
                <a:cs typeface="Calibri"/>
              </a:endParaRPr>
            </a:p>
          </p:txBody>
        </p:sp>
        <p:sp>
          <p:nvSpPr>
            <p:cNvPr id="27" name="Google Shape;207;p4">
              <a:extLst>
                <a:ext uri="{FF2B5EF4-FFF2-40B4-BE49-F238E27FC236}">
                  <a16:creationId xmlns:a16="http://schemas.microsoft.com/office/drawing/2014/main" id="{C1E013B6-9D8A-11AA-53F4-A45497B29AF3}"/>
                </a:ext>
              </a:extLst>
            </p:cNvPr>
            <p:cNvSpPr txBox="1"/>
            <p:nvPr/>
          </p:nvSpPr>
          <p:spPr>
            <a:xfrm>
              <a:off x="620938" y="427512"/>
              <a:ext cx="4063661" cy="914400"/>
            </a:xfrm>
            <a:prstGeom prst="rect">
              <a:avLst/>
            </a:prstGeom>
            <a:noFill/>
            <a:ln>
              <a:noFill/>
            </a:ln>
          </p:spPr>
          <p:txBody>
            <a:bodyPr spcFirstLastPara="1" wrap="square" lIns="710075" tIns="40625" rIns="40625" bIns="40625" anchor="ctr" anchorCtr="0">
              <a:noAutofit/>
            </a:bodyPr>
            <a:lstStyle/>
            <a:p>
              <a:pPr marL="0" marR="0" lvl="0" indent="0" algn="l" rtl="0">
                <a:lnSpc>
                  <a:spcPct val="100000"/>
                </a:lnSpc>
                <a:spcBef>
                  <a:spcPts val="0"/>
                </a:spcBef>
                <a:spcAft>
                  <a:spcPts val="0"/>
                </a:spcAft>
                <a:buClr>
                  <a:schemeClr val="lt1"/>
                </a:buClr>
                <a:buSzPts val="1600"/>
                <a:buFont typeface="Helvetica Neue"/>
                <a:buNone/>
              </a:pPr>
              <a:endParaRPr lang="en-US" sz="1600">
                <a:solidFill>
                  <a:srgbClr val="333333"/>
                </a:solidFill>
                <a:latin typeface="Verdana"/>
                <a:ea typeface="Helvetica Neue"/>
                <a:cs typeface="Helvetica Neue"/>
              </a:endParaRPr>
            </a:p>
          </p:txBody>
        </p:sp>
        <p:sp>
          <p:nvSpPr>
            <p:cNvPr id="28" name="Google Shape;208;p4">
              <a:extLst>
                <a:ext uri="{FF2B5EF4-FFF2-40B4-BE49-F238E27FC236}">
                  <a16:creationId xmlns:a16="http://schemas.microsoft.com/office/drawing/2014/main" id="{7DA098B3-5994-A511-6824-784C4E2D144A}"/>
                </a:ext>
              </a:extLst>
            </p:cNvPr>
            <p:cNvSpPr/>
            <p:nvPr/>
          </p:nvSpPr>
          <p:spPr>
            <a:xfrm>
              <a:off x="-1675024" y="-52614"/>
              <a:ext cx="2443031" cy="1743571"/>
            </a:xfrm>
            <a:prstGeom prst="ellipse">
              <a:avLst/>
            </a:prstGeom>
            <a:solidFill>
              <a:schemeClr val="lt1"/>
            </a:solidFill>
            <a:ln w="12700" cap="flat" cmpd="sng">
              <a:solidFill>
                <a:srgbClr val="FFC00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n-US" sz="2400" b="1">
                <a:solidFill>
                  <a:srgbClr val="333333"/>
                </a:solidFill>
                <a:latin typeface="Verdana" panose="020B0604030504040204" pitchFamily="34" charset="0"/>
                <a:ea typeface="Verdana" panose="020B0604030504040204" pitchFamily="34" charset="0"/>
                <a:cs typeface="Verdana" panose="020B0604030504040204" pitchFamily="34" charset="0"/>
              </a:endParaRPr>
            </a:p>
          </p:txBody>
        </p:sp>
        <p:sp>
          <p:nvSpPr>
            <p:cNvPr id="30" name="Google Shape;210;p4">
              <a:extLst>
                <a:ext uri="{FF2B5EF4-FFF2-40B4-BE49-F238E27FC236}">
                  <a16:creationId xmlns:a16="http://schemas.microsoft.com/office/drawing/2014/main" id="{B0203497-FAF9-CA52-B011-3EEBFEE936A8}"/>
                </a:ext>
              </a:extLst>
            </p:cNvPr>
            <p:cNvSpPr txBox="1"/>
            <p:nvPr/>
          </p:nvSpPr>
          <p:spPr>
            <a:xfrm>
              <a:off x="965449" y="2064070"/>
              <a:ext cx="5550836" cy="125240"/>
            </a:xfrm>
            <a:prstGeom prst="rect">
              <a:avLst/>
            </a:prstGeom>
            <a:solidFill>
              <a:schemeClr val="accent2">
                <a:lumMod val="75000"/>
              </a:schemeClr>
            </a:solidFill>
            <a:ln>
              <a:noFill/>
            </a:ln>
          </p:spPr>
          <p:txBody>
            <a:bodyPr spcFirstLastPara="1" wrap="square" lIns="710075" tIns="40625" rIns="40625" bIns="40625" anchor="ctr" anchorCtr="0">
              <a:noAutofit/>
            </a:bodyPr>
            <a:lstStyle/>
            <a:p>
              <a:pPr marL="0" marR="0" lvl="0" indent="0" algn="l" rtl="0">
                <a:lnSpc>
                  <a:spcPct val="100000"/>
                </a:lnSpc>
                <a:spcBef>
                  <a:spcPts val="0"/>
                </a:spcBef>
                <a:spcAft>
                  <a:spcPts val="0"/>
                </a:spcAft>
                <a:buClr>
                  <a:schemeClr val="lt1"/>
                </a:buClr>
                <a:buSzPts val="1600"/>
                <a:buFont typeface="Helvetica Neue"/>
                <a:buNone/>
              </a:pPr>
              <a:endParaRPr lang="en-US" sz="1600">
                <a:solidFill>
                  <a:schemeClr val="bg1"/>
                </a:solidFill>
                <a:latin typeface="Helvetica Neue"/>
                <a:ea typeface="Helvetica Neue"/>
                <a:cs typeface="Helvetica Neue"/>
              </a:endParaRPr>
            </a:p>
          </p:txBody>
        </p:sp>
        <p:sp>
          <p:nvSpPr>
            <p:cNvPr id="32" name="Google Shape;212;p4">
              <a:extLst>
                <a:ext uri="{FF2B5EF4-FFF2-40B4-BE49-F238E27FC236}">
                  <a16:creationId xmlns:a16="http://schemas.microsoft.com/office/drawing/2014/main" id="{CEB50148-213F-FE73-56D5-6E14663D5ECA}"/>
                </a:ext>
              </a:extLst>
            </p:cNvPr>
            <p:cNvSpPr/>
            <p:nvPr/>
          </p:nvSpPr>
          <p:spPr>
            <a:xfrm>
              <a:off x="-189263" y="2541381"/>
              <a:ext cx="8011692" cy="1760689"/>
            </a:xfrm>
            <a:prstGeom prst="rect">
              <a:avLst/>
            </a:prstGeom>
            <a:solidFill>
              <a:schemeClr val="bg1">
                <a:lumMod val="95000"/>
              </a:scheme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lang="en-US">
                <a:solidFill>
                  <a:srgbClr val="333333"/>
                </a:solidFill>
                <a:ea typeface="Calibri"/>
                <a:cs typeface="Calibri"/>
              </a:endParaRPr>
            </a:p>
          </p:txBody>
        </p:sp>
        <p:sp>
          <p:nvSpPr>
            <p:cNvPr id="34" name="Google Shape;214;p4">
              <a:extLst>
                <a:ext uri="{FF2B5EF4-FFF2-40B4-BE49-F238E27FC236}">
                  <a16:creationId xmlns:a16="http://schemas.microsoft.com/office/drawing/2014/main" id="{308ADBB5-93CB-5CE0-08AF-7C3CA89E5185}"/>
                </a:ext>
              </a:extLst>
            </p:cNvPr>
            <p:cNvSpPr/>
            <p:nvPr/>
          </p:nvSpPr>
          <p:spPr>
            <a:xfrm>
              <a:off x="-1595216" y="2557390"/>
              <a:ext cx="2443031" cy="1743570"/>
            </a:xfrm>
            <a:prstGeom prst="ellipse">
              <a:avLst/>
            </a:prstGeom>
            <a:solidFill>
              <a:schemeClr val="lt1"/>
            </a:solidFill>
            <a:ln w="12700" cap="flat" cmpd="sng">
              <a:solidFill>
                <a:srgbClr val="FFC00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lang="en-US" b="1">
                <a:solidFill>
                  <a:srgbClr val="333333"/>
                </a:solidFill>
                <a:latin typeface="Verdana" panose="020B0604030504040204" pitchFamily="34" charset="0"/>
                <a:ea typeface="Verdana" panose="020B0604030504040204" pitchFamily="34" charset="0"/>
                <a:cs typeface="Verdana" panose="020B0604030504040204" pitchFamily="34" charset="0"/>
              </a:endParaRPr>
            </a:p>
          </p:txBody>
        </p:sp>
      </p:grpSp>
      <p:sp>
        <p:nvSpPr>
          <p:cNvPr id="2" name="CuadroTexto 1">
            <a:extLst>
              <a:ext uri="{FF2B5EF4-FFF2-40B4-BE49-F238E27FC236}">
                <a16:creationId xmlns:a16="http://schemas.microsoft.com/office/drawing/2014/main" id="{0BEBA1D5-D399-708D-4E53-BDD3BAA6EF60}"/>
              </a:ext>
            </a:extLst>
          </p:cNvPr>
          <p:cNvSpPr txBox="1"/>
          <p:nvPr/>
        </p:nvSpPr>
        <p:spPr>
          <a:xfrm>
            <a:off x="196538" y="3046062"/>
            <a:ext cx="3225925" cy="830997"/>
          </a:xfrm>
          <a:prstGeom prst="rect">
            <a:avLst/>
          </a:prstGeom>
          <a:noFill/>
        </p:spPr>
        <p:txBody>
          <a:bodyPr wrap="square" lIns="91440" tIns="45720" rIns="91440" bIns="45720" rtlCol="0" anchor="t">
            <a:spAutoFit/>
          </a:bodyPr>
          <a:lstStyle/>
          <a:p>
            <a:pPr algn="ctr"/>
            <a:r>
              <a:rPr lang="es-419" sz="2400" b="1">
                <a:solidFill>
                  <a:srgbClr val="333333"/>
                </a:solidFill>
                <a:latin typeface="Verdana"/>
                <a:ea typeface="Verdana"/>
              </a:rPr>
              <a:t>GRUPO DE SUBSIDIOS</a:t>
            </a:r>
          </a:p>
        </p:txBody>
      </p:sp>
      <p:sp>
        <p:nvSpPr>
          <p:cNvPr id="9" name="CuadroTexto 8">
            <a:extLst>
              <a:ext uri="{FF2B5EF4-FFF2-40B4-BE49-F238E27FC236}">
                <a16:creationId xmlns:a16="http://schemas.microsoft.com/office/drawing/2014/main" id="{CEED2730-0386-DD94-EDBA-AE601F316CDA}"/>
              </a:ext>
            </a:extLst>
          </p:cNvPr>
          <p:cNvSpPr txBox="1"/>
          <p:nvPr/>
        </p:nvSpPr>
        <p:spPr>
          <a:xfrm>
            <a:off x="4000963" y="1054283"/>
            <a:ext cx="6829773" cy="1815882"/>
          </a:xfrm>
          <a:prstGeom prst="rect">
            <a:avLst/>
          </a:prstGeom>
          <a:noFill/>
        </p:spPr>
        <p:txBody>
          <a:bodyPr wrap="square">
            <a:spAutoFit/>
          </a:bodyPr>
          <a:lstStyle/>
          <a:p>
            <a:r>
              <a:rPr lang="en-US" sz="1600" b="1" u="sng">
                <a:solidFill>
                  <a:srgbClr val="000000"/>
                </a:solidFill>
                <a:latin typeface="Arial"/>
                <a:cs typeface="Arial"/>
              </a:rPr>
              <a:t>REGLAMENTACIÓN ARTÍCULO 248 PND</a:t>
            </a:r>
          </a:p>
          <a:p>
            <a:endParaRPr lang="en-US" sz="1600" b="1" u="sng">
              <a:solidFill>
                <a:srgbClr val="000000"/>
              </a:solidFill>
              <a:latin typeface="Arial"/>
              <a:cs typeface="Arial"/>
            </a:endParaRPr>
          </a:p>
          <a:p>
            <a:pPr algn="just"/>
            <a:r>
              <a:rPr lang="es-CO" sz="1600">
                <a:solidFill>
                  <a:srgbClr val="000000"/>
                </a:solidFill>
                <a:latin typeface="Arial"/>
                <a:cs typeface="Arial"/>
              </a:rPr>
              <a:t>Se incluye el mayor valor a recibir por concepto de </a:t>
            </a:r>
            <a:r>
              <a:rPr lang="es-CO" sz="1600" b="1" u="sng">
                <a:solidFill>
                  <a:srgbClr val="000000"/>
                </a:solidFill>
                <a:latin typeface="Arial"/>
                <a:cs typeface="Arial"/>
              </a:rPr>
              <a:t>rentas de congestión para el FOES</a:t>
            </a:r>
            <a:r>
              <a:rPr lang="es-CO" sz="1600">
                <a:solidFill>
                  <a:srgbClr val="000000"/>
                </a:solidFill>
                <a:latin typeface="Arial"/>
                <a:cs typeface="Arial"/>
              </a:rPr>
              <a:t> y se incluye la posibilidad de realizar </a:t>
            </a:r>
            <a:r>
              <a:rPr lang="es-CO" sz="1600" b="1" u="sng">
                <a:solidFill>
                  <a:srgbClr val="000000"/>
                </a:solidFill>
                <a:latin typeface="Arial"/>
                <a:cs typeface="Arial"/>
              </a:rPr>
              <a:t>proyectos de infraestructura en las áreas especiales con recursos del FOES</a:t>
            </a:r>
            <a:r>
              <a:rPr lang="es-CO" sz="1600">
                <a:solidFill>
                  <a:srgbClr val="000000"/>
                </a:solidFill>
                <a:latin typeface="Arial"/>
                <a:cs typeface="Arial"/>
              </a:rPr>
              <a:t>. Adicionalmente contempla </a:t>
            </a:r>
            <a:r>
              <a:rPr lang="es-CO" sz="1600" b="1" u="sng">
                <a:solidFill>
                  <a:srgbClr val="000000"/>
                </a:solidFill>
                <a:latin typeface="Arial"/>
                <a:cs typeface="Arial"/>
              </a:rPr>
              <a:t>reglamentar la aplicación del FOES </a:t>
            </a:r>
            <a:r>
              <a:rPr lang="es-CO" sz="1600">
                <a:solidFill>
                  <a:srgbClr val="000000"/>
                </a:solidFill>
                <a:latin typeface="Arial"/>
                <a:cs typeface="Arial"/>
              </a:rPr>
              <a:t>en concordancia con las decisiones de la CGR y SSPD</a:t>
            </a:r>
            <a:endParaRPr lang="es-CO" sz="1600">
              <a:latin typeface="Verdana" panose="020B0604030504040204" pitchFamily="34" charset="0"/>
              <a:ea typeface="Verdana" panose="020B0604030504040204" pitchFamily="34" charset="0"/>
              <a:cs typeface="Verdana" panose="020B0604030504040204" pitchFamily="34" charset="0"/>
            </a:endParaRPr>
          </a:p>
        </p:txBody>
      </p:sp>
      <p:pic>
        <p:nvPicPr>
          <p:cNvPr id="3" name="Gráfico 2" descr="Lavado de manos con relleno sólido">
            <a:extLst>
              <a:ext uri="{FF2B5EF4-FFF2-40B4-BE49-F238E27FC236}">
                <a16:creationId xmlns:a16="http://schemas.microsoft.com/office/drawing/2014/main" id="{863E20B3-171D-F82B-C885-9F056C89DF4A}"/>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809501" y="4326261"/>
            <a:ext cx="1648257" cy="1227516"/>
          </a:xfrm>
          <a:prstGeom prst="rect">
            <a:avLst/>
          </a:prstGeom>
        </p:spPr>
      </p:pic>
      <p:pic>
        <p:nvPicPr>
          <p:cNvPr id="4" name="Gráfico 3" descr="Monedas con relleno sólido">
            <a:extLst>
              <a:ext uri="{FF2B5EF4-FFF2-40B4-BE49-F238E27FC236}">
                <a16:creationId xmlns:a16="http://schemas.microsoft.com/office/drawing/2014/main" id="{4317142E-89FA-4BC7-90B8-8719AE33B98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809501" y="1135207"/>
            <a:ext cx="1498660" cy="1498660"/>
          </a:xfrm>
          <a:prstGeom prst="rect">
            <a:avLst/>
          </a:prstGeom>
        </p:spPr>
      </p:pic>
      <p:sp>
        <p:nvSpPr>
          <p:cNvPr id="8" name="CuadroTexto 7">
            <a:extLst>
              <a:ext uri="{FF2B5EF4-FFF2-40B4-BE49-F238E27FC236}">
                <a16:creationId xmlns:a16="http://schemas.microsoft.com/office/drawing/2014/main" id="{ECECEDA5-464D-D4AB-EE0E-F12EF146849D}"/>
              </a:ext>
            </a:extLst>
          </p:cNvPr>
          <p:cNvSpPr txBox="1"/>
          <p:nvPr/>
        </p:nvSpPr>
        <p:spPr>
          <a:xfrm>
            <a:off x="3883795" y="4107227"/>
            <a:ext cx="6651203" cy="1661993"/>
          </a:xfrm>
          <a:prstGeom prst="rect">
            <a:avLst/>
          </a:prstGeom>
          <a:noFill/>
        </p:spPr>
        <p:txBody>
          <a:bodyPr wrap="square">
            <a:spAutoFit/>
          </a:bodyPr>
          <a:lstStyle/>
          <a:p>
            <a:pPr lvl="0">
              <a:buClr>
                <a:schemeClr val="lt1"/>
              </a:buClr>
              <a:buSzPts val="1600"/>
            </a:pPr>
            <a:r>
              <a:rPr lang="en-US" sz="1600" b="1" u="sng">
                <a:solidFill>
                  <a:srgbClr val="000000"/>
                </a:solidFill>
                <a:latin typeface="Verdana" panose="020B0604030504040204" pitchFamily="34" charset="0"/>
                <a:ea typeface="Verdana" panose="020B0604030504040204" pitchFamily="34" charset="0"/>
                <a:cs typeface="Verdana" panose="020B0604030504040204" pitchFamily="34" charset="0"/>
              </a:rPr>
              <a:t>REGLAMENTACIÓN ARTÍCULO 274 PND</a:t>
            </a:r>
          </a:p>
          <a:p>
            <a:pPr lvl="0">
              <a:buClr>
                <a:schemeClr val="lt1"/>
              </a:buClr>
              <a:buSzPts val="1600"/>
            </a:pPr>
            <a:endParaRPr lang="en-US" sz="1600" b="1" u="sng">
              <a:solidFill>
                <a:srgbClr val="000000"/>
              </a:solidFill>
              <a:latin typeface="Verdana" panose="020B0604030504040204" pitchFamily="34" charset="0"/>
              <a:ea typeface="Verdana" panose="020B0604030504040204" pitchFamily="34" charset="0"/>
              <a:cs typeface="Verdana" panose="020B0604030504040204" pitchFamily="34" charset="0"/>
            </a:endParaRPr>
          </a:p>
          <a:p>
            <a:pPr lvl="0">
              <a:buClr>
                <a:schemeClr val="lt1"/>
              </a:buClr>
              <a:buSzPts val="1600"/>
            </a:pPr>
            <a:r>
              <a:rPr lang="es-CO" sz="1400">
                <a:solidFill>
                  <a:srgbClr val="000000"/>
                </a:solidFill>
                <a:latin typeface="Verdana" panose="020B0604030504040204" pitchFamily="34" charset="0"/>
                <a:ea typeface="Verdana" panose="020B0604030504040204" pitchFamily="34" charset="0"/>
                <a:cs typeface="Verdana" panose="020B0604030504040204" pitchFamily="34" charset="0"/>
              </a:rPr>
              <a:t>Establecer los requisitos de aplicación del </a:t>
            </a:r>
            <a:r>
              <a:rPr lang="es-CO" sz="1400" b="1" u="sng">
                <a:solidFill>
                  <a:srgbClr val="000000"/>
                </a:solidFill>
                <a:latin typeface="Verdana" panose="020B0604030504040204" pitchFamily="34" charset="0"/>
                <a:ea typeface="Verdana" panose="020B0604030504040204" pitchFamily="34" charset="0"/>
                <a:cs typeface="Verdana" panose="020B0604030504040204" pitchFamily="34" charset="0"/>
              </a:rPr>
              <a:t>beneficio del no pago </a:t>
            </a:r>
            <a:r>
              <a:rPr lang="es-CO" sz="1400">
                <a:solidFill>
                  <a:srgbClr val="000000"/>
                </a:solidFill>
                <a:latin typeface="Verdana" panose="020B0604030504040204" pitchFamily="34" charset="0"/>
                <a:ea typeface="Verdana" panose="020B0604030504040204" pitchFamily="34" charset="0"/>
                <a:cs typeface="Verdana" panose="020B0604030504040204" pitchFamily="34" charset="0"/>
              </a:rPr>
              <a:t>de la </a:t>
            </a:r>
            <a:r>
              <a:rPr lang="es-CO" sz="1400" b="1" u="sng">
                <a:solidFill>
                  <a:srgbClr val="000000"/>
                </a:solidFill>
                <a:latin typeface="Verdana" panose="020B0604030504040204" pitchFamily="34" charset="0"/>
                <a:ea typeface="Verdana" panose="020B0604030504040204" pitchFamily="34" charset="0"/>
                <a:cs typeface="Verdana" panose="020B0604030504040204" pitchFamily="34" charset="0"/>
              </a:rPr>
              <a:t>contribución de la solidaridad</a:t>
            </a:r>
            <a:r>
              <a:rPr lang="es-CO" sz="1400">
                <a:solidFill>
                  <a:srgbClr val="000000"/>
                </a:solidFill>
                <a:latin typeface="Verdana" panose="020B0604030504040204" pitchFamily="34" charset="0"/>
                <a:ea typeface="Verdana" panose="020B0604030504040204" pitchFamily="34" charset="0"/>
                <a:cs typeface="Verdana" panose="020B0604030504040204" pitchFamily="34" charset="0"/>
              </a:rPr>
              <a:t> </a:t>
            </a:r>
            <a:r>
              <a:rPr lang="es-CO" sz="1400" b="1" u="sng">
                <a:solidFill>
                  <a:srgbClr val="000000"/>
                </a:solidFill>
                <a:latin typeface="Verdana" panose="020B0604030504040204" pitchFamily="34" charset="0"/>
                <a:ea typeface="Verdana" panose="020B0604030504040204" pitchFamily="34" charset="0"/>
                <a:cs typeface="Verdana" panose="020B0604030504040204" pitchFamily="34" charset="0"/>
              </a:rPr>
              <a:t>a los inmuebles destinados a la operación de los sistemas de acueducto y alcantarillado</a:t>
            </a:r>
            <a:r>
              <a:rPr lang="es-CO" sz="1400">
                <a:solidFill>
                  <a:srgbClr val="000000"/>
                </a:solidFill>
                <a:latin typeface="Verdana" panose="020B0604030504040204" pitchFamily="34" charset="0"/>
                <a:ea typeface="Verdana" panose="020B0604030504040204" pitchFamily="34" charset="0"/>
                <a:cs typeface="Verdana" panose="020B0604030504040204" pitchFamily="34" charset="0"/>
              </a:rPr>
              <a:t> por parte de los gestores comunitarios que ofrecen sus servicios en área rural o urbana </a:t>
            </a:r>
            <a:endParaRPr lang="en-US" sz="1400">
              <a:solidFill>
                <a:srgbClr val="000000"/>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2055206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F8C945D1-FF69-F461-31ED-560D634AB164}"/>
            </a:ext>
          </a:extLst>
        </p:cNvPr>
        <p:cNvGrpSpPr/>
        <p:nvPr/>
      </p:nvGrpSpPr>
      <p:grpSpPr>
        <a:xfrm>
          <a:off x="0" y="0"/>
          <a:ext cx="0" cy="0"/>
          <a:chOff x="0" y="0"/>
          <a:chExt cx="0" cy="0"/>
        </a:xfrm>
      </p:grpSpPr>
      <p:sp>
        <p:nvSpPr>
          <p:cNvPr id="47" name="Shape 4">
            <a:extLst>
              <a:ext uri="{FF2B5EF4-FFF2-40B4-BE49-F238E27FC236}">
                <a16:creationId xmlns:a16="http://schemas.microsoft.com/office/drawing/2014/main" id="{FC8DCE0D-5018-F6E2-424F-209E64DD533C}"/>
              </a:ext>
            </a:extLst>
          </p:cNvPr>
          <p:cNvSpPr/>
          <p:nvPr/>
        </p:nvSpPr>
        <p:spPr>
          <a:xfrm>
            <a:off x="5974080" y="1121664"/>
            <a:ext cx="73152" cy="5242560"/>
          </a:xfrm>
          <a:prstGeom prst="rect">
            <a:avLst/>
          </a:prstGeom>
          <a:solidFill>
            <a:srgbClr val="C8D0DE"/>
          </a:solidFill>
          <a:ln w="12700">
            <a:solidFill>
              <a:srgbClr val="C8D0DE"/>
            </a:solidFill>
            <a:prstDash val="solid"/>
          </a:ln>
        </p:spPr>
        <p:txBody>
          <a:bodyPr/>
          <a:lstStyle/>
          <a:p>
            <a:endParaRPr lang="es-CO" sz="1600"/>
          </a:p>
        </p:txBody>
      </p:sp>
      <p:sp>
        <p:nvSpPr>
          <p:cNvPr id="6" name="CuadroTexto 5">
            <a:extLst>
              <a:ext uri="{FF2B5EF4-FFF2-40B4-BE49-F238E27FC236}">
                <a16:creationId xmlns:a16="http://schemas.microsoft.com/office/drawing/2014/main" id="{8CB83A46-95A1-4D17-DFA5-0B42E43B3ACB}"/>
              </a:ext>
            </a:extLst>
          </p:cNvPr>
          <p:cNvSpPr txBox="1"/>
          <p:nvPr/>
        </p:nvSpPr>
        <p:spPr>
          <a:xfrm>
            <a:off x="889000" y="852101"/>
            <a:ext cx="6096000" cy="338554"/>
          </a:xfrm>
          <a:prstGeom prst="rect">
            <a:avLst/>
          </a:prstGeom>
          <a:noFill/>
        </p:spPr>
        <p:txBody>
          <a:bodyPr wrap="square">
            <a:spAutoFit/>
          </a:bodyPr>
          <a:lstStyle/>
          <a:p>
            <a:r>
              <a:rPr lang="en-US" sz="1600" b="1">
                <a:latin typeface="Verdana" panose="020B0604030504040204" pitchFamily="34" charset="0"/>
                <a:ea typeface="Verdana" panose="020B0604030504040204" pitchFamily="34" charset="0"/>
                <a:cs typeface="Verdana" panose="020B0604030504040204" pitchFamily="34" charset="0"/>
              </a:rPr>
              <a:t>SOLICITUD DE CONCEPTOS – EN TRÁMITE</a:t>
            </a:r>
            <a:endParaRPr lang="en-US" sz="1600">
              <a:latin typeface="Verdana" panose="020B0604030504040204" pitchFamily="34" charset="0"/>
              <a:ea typeface="Verdana" panose="020B0604030504040204" pitchFamily="34" charset="0"/>
              <a:cs typeface="Verdana" panose="020B0604030504040204" pitchFamily="34" charset="0"/>
            </a:endParaRPr>
          </a:p>
        </p:txBody>
      </p:sp>
      <p:sp>
        <p:nvSpPr>
          <p:cNvPr id="7" name="Shape 5">
            <a:extLst>
              <a:ext uri="{FF2B5EF4-FFF2-40B4-BE49-F238E27FC236}">
                <a16:creationId xmlns:a16="http://schemas.microsoft.com/office/drawing/2014/main" id="{4FB609A6-43BF-8335-0A50-A2390FBE3478}"/>
              </a:ext>
            </a:extLst>
          </p:cNvPr>
          <p:cNvSpPr/>
          <p:nvPr/>
        </p:nvSpPr>
        <p:spPr>
          <a:xfrm>
            <a:off x="5827776" y="1267968"/>
            <a:ext cx="365760" cy="365760"/>
          </a:xfrm>
          <a:prstGeom prst="ellipse">
            <a:avLst/>
          </a:prstGeom>
          <a:solidFill>
            <a:srgbClr val="9B1C2E"/>
          </a:solidFill>
          <a:ln w="12700">
            <a:solidFill>
              <a:srgbClr val="9B1C2E"/>
            </a:solidFill>
            <a:prstDash val="solid"/>
          </a:ln>
        </p:spPr>
        <p:txBody>
          <a:bodyPr/>
          <a:lstStyle/>
          <a:p>
            <a:endParaRPr lang="es-CO" sz="1600"/>
          </a:p>
        </p:txBody>
      </p:sp>
      <p:sp>
        <p:nvSpPr>
          <p:cNvPr id="10" name="Shape 7">
            <a:extLst>
              <a:ext uri="{FF2B5EF4-FFF2-40B4-BE49-F238E27FC236}">
                <a16:creationId xmlns:a16="http://schemas.microsoft.com/office/drawing/2014/main" id="{36C8245F-9188-8D93-7841-3DF3B4B3DE95}"/>
              </a:ext>
            </a:extLst>
          </p:cNvPr>
          <p:cNvSpPr/>
          <p:nvPr/>
        </p:nvSpPr>
        <p:spPr>
          <a:xfrm>
            <a:off x="310896" y="2203459"/>
            <a:ext cx="5456744" cy="1441949"/>
          </a:xfrm>
          <a:prstGeom prst="rect">
            <a:avLst/>
          </a:prstGeom>
          <a:solidFill>
            <a:srgbClr val="F4F7FC"/>
          </a:solidFill>
          <a:ln w="12700">
            <a:solidFill>
              <a:srgbClr val="F4F7FC"/>
            </a:solidFill>
            <a:prstDash val="solid"/>
          </a:ln>
        </p:spPr>
        <p:txBody>
          <a:bodyPr/>
          <a:lstStyle/>
          <a:p>
            <a:endParaRPr lang="es-CO" sz="1600"/>
          </a:p>
        </p:txBody>
      </p:sp>
      <p:sp>
        <p:nvSpPr>
          <p:cNvPr id="11" name="Shape 8">
            <a:extLst>
              <a:ext uri="{FF2B5EF4-FFF2-40B4-BE49-F238E27FC236}">
                <a16:creationId xmlns:a16="http://schemas.microsoft.com/office/drawing/2014/main" id="{C330C586-C688-C6F4-26BC-8CC25AA31ECC}"/>
              </a:ext>
            </a:extLst>
          </p:cNvPr>
          <p:cNvSpPr/>
          <p:nvPr/>
        </p:nvSpPr>
        <p:spPr>
          <a:xfrm>
            <a:off x="438912" y="2306112"/>
            <a:ext cx="2157984" cy="353237"/>
          </a:xfrm>
          <a:prstGeom prst="rect">
            <a:avLst/>
          </a:prstGeom>
          <a:solidFill>
            <a:srgbClr val="9B1C2E"/>
          </a:solidFill>
          <a:ln w="12700">
            <a:solidFill>
              <a:srgbClr val="9B1C2E"/>
            </a:solidFill>
            <a:prstDash val="solid"/>
          </a:ln>
        </p:spPr>
        <p:txBody>
          <a:bodyPr/>
          <a:lstStyle/>
          <a:p>
            <a:endParaRPr lang="es-CO" sz="1600"/>
          </a:p>
        </p:txBody>
      </p:sp>
      <p:sp>
        <p:nvSpPr>
          <p:cNvPr id="12" name="Text 9">
            <a:extLst>
              <a:ext uri="{FF2B5EF4-FFF2-40B4-BE49-F238E27FC236}">
                <a16:creationId xmlns:a16="http://schemas.microsoft.com/office/drawing/2014/main" id="{E275F6CA-33EE-996B-372A-3CE6F7AE18F7}"/>
              </a:ext>
            </a:extLst>
          </p:cNvPr>
          <p:cNvSpPr/>
          <p:nvPr/>
        </p:nvSpPr>
        <p:spPr>
          <a:xfrm>
            <a:off x="457199" y="2287713"/>
            <a:ext cx="2112263" cy="287382"/>
          </a:xfrm>
          <a:prstGeom prst="rect">
            <a:avLst/>
          </a:prstGeom>
          <a:noFill/>
          <a:ln/>
        </p:spPr>
        <p:txBody>
          <a:bodyPr wrap="square" lIns="0" tIns="0" rIns="0" bIns="0" rtlCol="0" anchor="ctr"/>
          <a:lstStyle/>
          <a:p>
            <a:pPr algn="ctr"/>
            <a:r>
              <a:rPr lang="es-CO" sz="1400" b="1">
                <a:solidFill>
                  <a:schemeClr val="bg1"/>
                </a:solidFill>
                <a:latin typeface="Verdana" panose="020B0604030504040204" pitchFamily="34" charset="0"/>
                <a:ea typeface="Verdana" panose="020B0604030504040204" pitchFamily="34" charset="0"/>
                <a:cs typeface="Verdana" panose="020B0604030504040204" pitchFamily="34" charset="0"/>
              </a:rPr>
              <a:t>3-2025-060944</a:t>
            </a:r>
            <a:endParaRPr lang="en-US" sz="1400" b="1">
              <a:latin typeface="Verdana" panose="020B0604030504040204" pitchFamily="34" charset="0"/>
              <a:ea typeface="Verdana" panose="020B0604030504040204" pitchFamily="34" charset="0"/>
              <a:cs typeface="Verdana" panose="020B0604030504040204" pitchFamily="34" charset="0"/>
            </a:endParaRPr>
          </a:p>
        </p:txBody>
      </p:sp>
      <p:sp>
        <p:nvSpPr>
          <p:cNvPr id="13" name="Text 10">
            <a:extLst>
              <a:ext uri="{FF2B5EF4-FFF2-40B4-BE49-F238E27FC236}">
                <a16:creationId xmlns:a16="http://schemas.microsoft.com/office/drawing/2014/main" id="{610F6519-7412-8D6D-3A5D-4241E5A6CDDA}"/>
              </a:ext>
            </a:extLst>
          </p:cNvPr>
          <p:cNvSpPr/>
          <p:nvPr/>
        </p:nvSpPr>
        <p:spPr>
          <a:xfrm>
            <a:off x="2932175" y="2261524"/>
            <a:ext cx="2435471" cy="287383"/>
          </a:xfrm>
          <a:prstGeom prst="rect">
            <a:avLst/>
          </a:prstGeom>
          <a:noFill/>
          <a:ln/>
        </p:spPr>
        <p:txBody>
          <a:bodyPr wrap="square" rtlCol="0" anchor="ctr"/>
          <a:lstStyle/>
          <a:p>
            <a:r>
              <a:rPr lang="en-US" sz="1400" b="1">
                <a:solidFill>
                  <a:srgbClr val="9B1C2E"/>
                </a:solidFill>
                <a:latin typeface="Verdana" panose="020B0604030504040204" pitchFamily="34" charset="0"/>
                <a:ea typeface="Verdana" panose="020B0604030504040204" pitchFamily="34" charset="0"/>
                <a:cs typeface="Verdana" panose="020B0604030504040204" pitchFamily="34" charset="0"/>
              </a:rPr>
              <a:t>30 de </a:t>
            </a:r>
            <a:r>
              <a:rPr lang="en-US" sz="1400" b="1" err="1">
                <a:solidFill>
                  <a:srgbClr val="9B1C2E"/>
                </a:solidFill>
                <a:latin typeface="Verdana" panose="020B0604030504040204" pitchFamily="34" charset="0"/>
                <a:ea typeface="Verdana" panose="020B0604030504040204" pitchFamily="34" charset="0"/>
                <a:cs typeface="Verdana" panose="020B0604030504040204" pitchFamily="34" charset="0"/>
              </a:rPr>
              <a:t>diciembre</a:t>
            </a:r>
            <a:r>
              <a:rPr lang="en-US" sz="1400" b="1">
                <a:solidFill>
                  <a:srgbClr val="9B1C2E"/>
                </a:solidFill>
                <a:latin typeface="Verdana" panose="020B0604030504040204" pitchFamily="34" charset="0"/>
                <a:ea typeface="Verdana" panose="020B0604030504040204" pitchFamily="34" charset="0"/>
                <a:cs typeface="Verdana" panose="020B0604030504040204" pitchFamily="34" charset="0"/>
              </a:rPr>
              <a:t> 2025</a:t>
            </a:r>
            <a:endParaRPr lang="en-US" sz="1100">
              <a:latin typeface="Verdana" panose="020B0604030504040204" pitchFamily="34" charset="0"/>
              <a:ea typeface="Verdana" panose="020B0604030504040204" pitchFamily="34" charset="0"/>
              <a:cs typeface="Verdana" panose="020B0604030504040204" pitchFamily="34" charset="0"/>
            </a:endParaRPr>
          </a:p>
        </p:txBody>
      </p:sp>
      <p:sp>
        <p:nvSpPr>
          <p:cNvPr id="14" name="Text 11">
            <a:extLst>
              <a:ext uri="{FF2B5EF4-FFF2-40B4-BE49-F238E27FC236}">
                <a16:creationId xmlns:a16="http://schemas.microsoft.com/office/drawing/2014/main" id="{5140D778-B20A-D432-B07C-4D3A1969476B}"/>
              </a:ext>
            </a:extLst>
          </p:cNvPr>
          <p:cNvSpPr/>
          <p:nvPr/>
        </p:nvSpPr>
        <p:spPr>
          <a:xfrm>
            <a:off x="321440" y="2683426"/>
            <a:ext cx="5194616" cy="961981"/>
          </a:xfrm>
          <a:prstGeom prst="rect">
            <a:avLst/>
          </a:prstGeom>
          <a:noFill/>
          <a:ln/>
        </p:spPr>
        <p:txBody>
          <a:bodyPr wrap="square" rtlCol="0" anchor="ctr"/>
          <a:lstStyle/>
          <a:p>
            <a:pPr algn="just"/>
            <a:r>
              <a:rPr lang="es-ES" sz="1400">
                <a:solidFill>
                  <a:srgbClr val="5A6272"/>
                </a:solidFill>
                <a:latin typeface="Verdana" panose="020B0604030504040204" pitchFamily="34" charset="0"/>
                <a:ea typeface="Verdana" panose="020B0604030504040204" pitchFamily="34" charset="0"/>
                <a:cs typeface="Verdana" panose="020B0604030504040204" pitchFamily="34" charset="0"/>
              </a:rPr>
              <a:t>Solicitud de concepto jurídico relacionado con la aplicación del beneficio del Fondo de Energía Social (FOES) para las áreas especiales definidas en el Decreto 1073 de 2015.</a:t>
            </a:r>
            <a:endParaRPr lang="en-US" sz="1400">
              <a:solidFill>
                <a:srgbClr val="5A6272"/>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Shape 12">
            <a:extLst>
              <a:ext uri="{FF2B5EF4-FFF2-40B4-BE49-F238E27FC236}">
                <a16:creationId xmlns:a16="http://schemas.microsoft.com/office/drawing/2014/main" id="{3C3D1291-0FC7-FEE6-F39A-EECB091D6CBC}"/>
              </a:ext>
            </a:extLst>
          </p:cNvPr>
          <p:cNvSpPr/>
          <p:nvPr/>
        </p:nvSpPr>
        <p:spPr>
          <a:xfrm>
            <a:off x="5827776" y="1938528"/>
            <a:ext cx="365760" cy="365760"/>
          </a:xfrm>
          <a:prstGeom prst="ellipse">
            <a:avLst/>
          </a:prstGeom>
          <a:solidFill>
            <a:srgbClr val="9B1C2E"/>
          </a:solidFill>
          <a:ln w="12700">
            <a:solidFill>
              <a:srgbClr val="9B1C2E"/>
            </a:solidFill>
            <a:prstDash val="solid"/>
          </a:ln>
        </p:spPr>
        <p:txBody>
          <a:bodyPr/>
          <a:lstStyle/>
          <a:p>
            <a:endParaRPr lang="es-CO" sz="1600"/>
          </a:p>
        </p:txBody>
      </p:sp>
      <p:sp>
        <p:nvSpPr>
          <p:cNvPr id="16" name="Shape 20">
            <a:extLst>
              <a:ext uri="{FF2B5EF4-FFF2-40B4-BE49-F238E27FC236}">
                <a16:creationId xmlns:a16="http://schemas.microsoft.com/office/drawing/2014/main" id="{3668E848-C92B-7FEE-6C16-3E803E103EC5}"/>
              </a:ext>
            </a:extLst>
          </p:cNvPr>
          <p:cNvSpPr/>
          <p:nvPr/>
        </p:nvSpPr>
        <p:spPr>
          <a:xfrm>
            <a:off x="5827776" y="2609088"/>
            <a:ext cx="365760" cy="365760"/>
          </a:xfrm>
          <a:prstGeom prst="ellipse">
            <a:avLst/>
          </a:prstGeom>
          <a:solidFill>
            <a:srgbClr val="9B1C2E"/>
          </a:solidFill>
          <a:ln w="12700">
            <a:solidFill>
              <a:srgbClr val="9B1C2E"/>
            </a:solidFill>
            <a:prstDash val="solid"/>
          </a:ln>
        </p:spPr>
        <p:txBody>
          <a:bodyPr/>
          <a:lstStyle/>
          <a:p>
            <a:endParaRPr lang="es-CO" sz="1600"/>
          </a:p>
        </p:txBody>
      </p:sp>
      <p:sp>
        <p:nvSpPr>
          <p:cNvPr id="17" name="Shape 22">
            <a:extLst>
              <a:ext uri="{FF2B5EF4-FFF2-40B4-BE49-F238E27FC236}">
                <a16:creationId xmlns:a16="http://schemas.microsoft.com/office/drawing/2014/main" id="{CBD08BD7-D68C-90C8-CBA2-11A60F578202}"/>
              </a:ext>
            </a:extLst>
          </p:cNvPr>
          <p:cNvSpPr/>
          <p:nvPr/>
        </p:nvSpPr>
        <p:spPr>
          <a:xfrm>
            <a:off x="271272" y="4123449"/>
            <a:ext cx="5496368" cy="1731086"/>
          </a:xfrm>
          <a:prstGeom prst="rect">
            <a:avLst/>
          </a:prstGeom>
          <a:solidFill>
            <a:srgbClr val="F4F7FC"/>
          </a:solidFill>
          <a:ln w="12700">
            <a:solidFill>
              <a:srgbClr val="F4F7FC"/>
            </a:solidFill>
            <a:prstDash val="solid"/>
          </a:ln>
        </p:spPr>
        <p:txBody>
          <a:bodyPr/>
          <a:lstStyle/>
          <a:p>
            <a:endParaRPr lang="es-CO" sz="1600"/>
          </a:p>
        </p:txBody>
      </p:sp>
      <p:sp>
        <p:nvSpPr>
          <p:cNvPr id="18" name="Shape 23">
            <a:extLst>
              <a:ext uri="{FF2B5EF4-FFF2-40B4-BE49-F238E27FC236}">
                <a16:creationId xmlns:a16="http://schemas.microsoft.com/office/drawing/2014/main" id="{353B7D5C-DAD1-784B-EF95-C6E9FC37149B}"/>
              </a:ext>
            </a:extLst>
          </p:cNvPr>
          <p:cNvSpPr/>
          <p:nvPr/>
        </p:nvSpPr>
        <p:spPr>
          <a:xfrm>
            <a:off x="438912" y="4176415"/>
            <a:ext cx="2157984" cy="359187"/>
          </a:xfrm>
          <a:prstGeom prst="rect">
            <a:avLst/>
          </a:prstGeom>
          <a:solidFill>
            <a:srgbClr val="9B1C2E"/>
          </a:solidFill>
          <a:ln w="12700">
            <a:solidFill>
              <a:srgbClr val="9B1C2E"/>
            </a:solidFill>
            <a:prstDash val="solid"/>
          </a:ln>
        </p:spPr>
        <p:txBody>
          <a:bodyPr/>
          <a:lstStyle/>
          <a:p>
            <a:endParaRPr lang="es-CO" sz="1600"/>
          </a:p>
        </p:txBody>
      </p:sp>
      <p:sp>
        <p:nvSpPr>
          <p:cNvPr id="19" name="Text 24">
            <a:extLst>
              <a:ext uri="{FF2B5EF4-FFF2-40B4-BE49-F238E27FC236}">
                <a16:creationId xmlns:a16="http://schemas.microsoft.com/office/drawing/2014/main" id="{2ED305EB-A50C-D44E-FC35-59A882FD2AFF}"/>
              </a:ext>
            </a:extLst>
          </p:cNvPr>
          <p:cNvSpPr/>
          <p:nvPr/>
        </p:nvSpPr>
        <p:spPr>
          <a:xfrm>
            <a:off x="524256" y="4129714"/>
            <a:ext cx="2033334" cy="348960"/>
          </a:xfrm>
          <a:prstGeom prst="rect">
            <a:avLst/>
          </a:prstGeom>
          <a:noFill/>
          <a:ln/>
        </p:spPr>
        <p:txBody>
          <a:bodyPr wrap="square" lIns="0" tIns="0" rIns="0" bIns="0" rtlCol="0" anchor="ctr"/>
          <a:lstStyle/>
          <a:p>
            <a:pPr algn="ctr"/>
            <a:r>
              <a:rPr lang="es-CO" sz="1400" b="1">
                <a:solidFill>
                  <a:schemeClr val="bg1"/>
                </a:solidFill>
                <a:latin typeface="Verdana" panose="020B0604030504040204" pitchFamily="34" charset="0"/>
                <a:ea typeface="Verdana" panose="020B0604030504040204" pitchFamily="34" charset="0"/>
                <a:cs typeface="Verdana" panose="020B0604030504040204" pitchFamily="34" charset="0"/>
              </a:rPr>
              <a:t>3-2026-011387</a:t>
            </a:r>
          </a:p>
        </p:txBody>
      </p:sp>
      <p:sp>
        <p:nvSpPr>
          <p:cNvPr id="20" name="Text 25">
            <a:extLst>
              <a:ext uri="{FF2B5EF4-FFF2-40B4-BE49-F238E27FC236}">
                <a16:creationId xmlns:a16="http://schemas.microsoft.com/office/drawing/2014/main" id="{58C202B3-AA22-8BD4-BA69-94AA833B0174}"/>
              </a:ext>
            </a:extLst>
          </p:cNvPr>
          <p:cNvSpPr/>
          <p:nvPr/>
        </p:nvSpPr>
        <p:spPr>
          <a:xfrm>
            <a:off x="3042176" y="4176382"/>
            <a:ext cx="2242343" cy="302292"/>
          </a:xfrm>
          <a:prstGeom prst="rect">
            <a:avLst/>
          </a:prstGeom>
          <a:noFill/>
          <a:ln/>
        </p:spPr>
        <p:txBody>
          <a:bodyPr wrap="square" rtlCol="0" anchor="ctr"/>
          <a:lstStyle/>
          <a:p>
            <a:r>
              <a:rPr lang="en-US" sz="1400" b="1">
                <a:solidFill>
                  <a:srgbClr val="9B1C2E"/>
                </a:solidFill>
                <a:latin typeface="Verdana" panose="020B0604030504040204" pitchFamily="34" charset="0"/>
                <a:ea typeface="Verdana" panose="020B0604030504040204" pitchFamily="34" charset="0"/>
                <a:cs typeface="Verdana" panose="020B0604030504040204" pitchFamily="34" charset="0"/>
              </a:rPr>
              <a:t>24 de </a:t>
            </a:r>
            <a:r>
              <a:rPr lang="en-US" sz="1400" b="1" err="1">
                <a:solidFill>
                  <a:srgbClr val="9B1C2E"/>
                </a:solidFill>
                <a:latin typeface="Verdana" panose="020B0604030504040204" pitchFamily="34" charset="0"/>
                <a:ea typeface="Verdana" panose="020B0604030504040204" pitchFamily="34" charset="0"/>
                <a:cs typeface="Verdana" panose="020B0604030504040204" pitchFamily="34" charset="0"/>
              </a:rPr>
              <a:t>febrero</a:t>
            </a:r>
            <a:r>
              <a:rPr lang="en-US" sz="1400" b="1">
                <a:solidFill>
                  <a:srgbClr val="9B1C2E"/>
                </a:solidFill>
                <a:latin typeface="Verdana" panose="020B0604030504040204" pitchFamily="34" charset="0"/>
                <a:ea typeface="Verdana" panose="020B0604030504040204" pitchFamily="34" charset="0"/>
                <a:cs typeface="Verdana" panose="020B0604030504040204" pitchFamily="34" charset="0"/>
              </a:rPr>
              <a:t> 2026</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21" name="Text 26">
            <a:extLst>
              <a:ext uri="{FF2B5EF4-FFF2-40B4-BE49-F238E27FC236}">
                <a16:creationId xmlns:a16="http://schemas.microsoft.com/office/drawing/2014/main" id="{D6332216-A8C0-7DD2-4B4F-D24D263C382B}"/>
              </a:ext>
            </a:extLst>
          </p:cNvPr>
          <p:cNvSpPr/>
          <p:nvPr/>
        </p:nvSpPr>
        <p:spPr>
          <a:xfrm>
            <a:off x="271272" y="4620768"/>
            <a:ext cx="5193792" cy="1148601"/>
          </a:xfrm>
          <a:prstGeom prst="rect">
            <a:avLst/>
          </a:prstGeom>
          <a:noFill/>
          <a:ln/>
        </p:spPr>
        <p:txBody>
          <a:bodyPr wrap="square" rtlCol="0" anchor="ctr"/>
          <a:lstStyle/>
          <a:p>
            <a:pPr algn="just"/>
            <a:r>
              <a:rPr lang="es-ES" sz="1400">
                <a:solidFill>
                  <a:srgbClr val="5A6272"/>
                </a:solidFill>
                <a:latin typeface="Verdana" panose="020B0604030504040204" pitchFamily="34" charset="0"/>
                <a:ea typeface="Verdana" panose="020B0604030504040204" pitchFamily="34" charset="0"/>
                <a:cs typeface="Verdana" panose="020B0604030504040204" pitchFamily="34" charset="0"/>
              </a:rPr>
              <a:t>Solicitud de concepto jurídico  relacionado con la aplicación del beneficio del Fondo de Energía Social (FOES) ante cambios en el tipo de uso del servicio en Áreas Especiales</a:t>
            </a:r>
            <a:endParaRPr lang="en-US" sz="1400">
              <a:solidFill>
                <a:srgbClr val="5A6272"/>
              </a:solidFill>
              <a:latin typeface="Verdana" panose="020B0604030504040204" pitchFamily="34" charset="0"/>
              <a:ea typeface="Verdana" panose="020B0604030504040204" pitchFamily="34" charset="0"/>
              <a:cs typeface="Verdana" panose="020B0604030504040204" pitchFamily="34" charset="0"/>
            </a:endParaRPr>
          </a:p>
        </p:txBody>
      </p:sp>
      <p:sp>
        <p:nvSpPr>
          <p:cNvPr id="22" name="Shape 27">
            <a:extLst>
              <a:ext uri="{FF2B5EF4-FFF2-40B4-BE49-F238E27FC236}">
                <a16:creationId xmlns:a16="http://schemas.microsoft.com/office/drawing/2014/main" id="{5C599A71-0833-FC8E-69DD-F0D0DE4EC46D}"/>
              </a:ext>
            </a:extLst>
          </p:cNvPr>
          <p:cNvSpPr/>
          <p:nvPr/>
        </p:nvSpPr>
        <p:spPr>
          <a:xfrm>
            <a:off x="5827776" y="3279648"/>
            <a:ext cx="365760" cy="365760"/>
          </a:xfrm>
          <a:prstGeom prst="ellipse">
            <a:avLst/>
          </a:prstGeom>
          <a:solidFill>
            <a:srgbClr val="9B1C2E"/>
          </a:solidFill>
          <a:ln w="12700">
            <a:solidFill>
              <a:srgbClr val="9B1C2E"/>
            </a:solidFill>
            <a:prstDash val="solid"/>
          </a:ln>
        </p:spPr>
        <p:txBody>
          <a:bodyPr/>
          <a:lstStyle/>
          <a:p>
            <a:endParaRPr lang="es-CO" sz="1600"/>
          </a:p>
        </p:txBody>
      </p:sp>
      <p:sp>
        <p:nvSpPr>
          <p:cNvPr id="23" name="Shape 35">
            <a:extLst>
              <a:ext uri="{FF2B5EF4-FFF2-40B4-BE49-F238E27FC236}">
                <a16:creationId xmlns:a16="http://schemas.microsoft.com/office/drawing/2014/main" id="{3B98C467-5DC5-4781-B330-1747705004B1}"/>
              </a:ext>
            </a:extLst>
          </p:cNvPr>
          <p:cNvSpPr/>
          <p:nvPr/>
        </p:nvSpPr>
        <p:spPr>
          <a:xfrm>
            <a:off x="5827776" y="3950208"/>
            <a:ext cx="365760" cy="365760"/>
          </a:xfrm>
          <a:prstGeom prst="ellipse">
            <a:avLst/>
          </a:prstGeom>
          <a:solidFill>
            <a:srgbClr val="6B3A1F"/>
          </a:solidFill>
          <a:ln w="12700">
            <a:solidFill>
              <a:srgbClr val="6B3A1F"/>
            </a:solidFill>
            <a:prstDash val="solid"/>
          </a:ln>
        </p:spPr>
        <p:txBody>
          <a:bodyPr/>
          <a:lstStyle/>
          <a:p>
            <a:endParaRPr lang="es-CO" sz="1600"/>
          </a:p>
        </p:txBody>
      </p:sp>
      <p:sp>
        <p:nvSpPr>
          <p:cNvPr id="29" name="Shape 42">
            <a:extLst>
              <a:ext uri="{FF2B5EF4-FFF2-40B4-BE49-F238E27FC236}">
                <a16:creationId xmlns:a16="http://schemas.microsoft.com/office/drawing/2014/main" id="{9D0583C7-AEE0-1121-3706-C5D89B2C4E3D}"/>
              </a:ext>
            </a:extLst>
          </p:cNvPr>
          <p:cNvSpPr/>
          <p:nvPr/>
        </p:nvSpPr>
        <p:spPr>
          <a:xfrm>
            <a:off x="5827776" y="4620768"/>
            <a:ext cx="365760" cy="365760"/>
          </a:xfrm>
          <a:prstGeom prst="ellipse">
            <a:avLst/>
          </a:prstGeom>
          <a:solidFill>
            <a:srgbClr val="9B1C2E"/>
          </a:solidFill>
          <a:ln w="12700">
            <a:solidFill>
              <a:srgbClr val="9B1C2E"/>
            </a:solidFill>
            <a:prstDash val="solid"/>
          </a:ln>
        </p:spPr>
        <p:txBody>
          <a:bodyPr/>
          <a:lstStyle/>
          <a:p>
            <a:endParaRPr lang="es-CO" sz="1600"/>
          </a:p>
        </p:txBody>
      </p:sp>
      <p:sp>
        <p:nvSpPr>
          <p:cNvPr id="31" name="Shape 36">
            <a:extLst>
              <a:ext uri="{FF2B5EF4-FFF2-40B4-BE49-F238E27FC236}">
                <a16:creationId xmlns:a16="http://schemas.microsoft.com/office/drawing/2014/main" id="{C45B7AFD-30F2-53A1-DDC8-1DB430B7FAEB}"/>
              </a:ext>
            </a:extLst>
          </p:cNvPr>
          <p:cNvSpPr/>
          <p:nvPr/>
        </p:nvSpPr>
        <p:spPr>
          <a:xfrm>
            <a:off x="6407720" y="2548908"/>
            <a:ext cx="5358384" cy="585216"/>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33" name="Shape 37">
            <a:extLst>
              <a:ext uri="{FF2B5EF4-FFF2-40B4-BE49-F238E27FC236}">
                <a16:creationId xmlns:a16="http://schemas.microsoft.com/office/drawing/2014/main" id="{F94DEE9D-5C78-5769-8692-33005904243A}"/>
              </a:ext>
            </a:extLst>
          </p:cNvPr>
          <p:cNvSpPr/>
          <p:nvPr/>
        </p:nvSpPr>
        <p:spPr>
          <a:xfrm>
            <a:off x="6358952" y="2203459"/>
            <a:ext cx="5474208" cy="1441948"/>
          </a:xfrm>
          <a:prstGeom prst="rect">
            <a:avLst/>
          </a:prstGeom>
          <a:solidFill>
            <a:srgbClr val="F4F7FC"/>
          </a:solidFill>
          <a:ln w="12700">
            <a:solidFill>
              <a:srgbClr val="F4F7FC"/>
            </a:solidFill>
            <a:prstDash val="solid"/>
          </a:ln>
        </p:spPr>
        <p:txBody>
          <a:bodyPr/>
          <a:lstStyle/>
          <a:p>
            <a:endParaRPr lang="es-CO" sz="1600"/>
          </a:p>
        </p:txBody>
      </p:sp>
      <p:sp>
        <p:nvSpPr>
          <p:cNvPr id="35" name="Text 40">
            <a:extLst>
              <a:ext uri="{FF2B5EF4-FFF2-40B4-BE49-F238E27FC236}">
                <a16:creationId xmlns:a16="http://schemas.microsoft.com/office/drawing/2014/main" id="{27B2532A-6C52-7BCC-D1C3-A5F3B9F83CA7}"/>
              </a:ext>
            </a:extLst>
          </p:cNvPr>
          <p:cNvSpPr/>
          <p:nvPr/>
        </p:nvSpPr>
        <p:spPr>
          <a:xfrm>
            <a:off x="8973995" y="2328008"/>
            <a:ext cx="2473818" cy="247087"/>
          </a:xfrm>
          <a:prstGeom prst="rect">
            <a:avLst/>
          </a:prstGeom>
          <a:noFill/>
          <a:ln/>
        </p:spPr>
        <p:txBody>
          <a:bodyPr wrap="square" rtlCol="0" anchor="ctr"/>
          <a:lstStyle/>
          <a:p>
            <a:r>
              <a:rPr lang="en-US" sz="1400" b="1">
                <a:solidFill>
                  <a:srgbClr val="6B3A1F"/>
                </a:solidFill>
                <a:latin typeface="Verdana" panose="020B0604030504040204" pitchFamily="34" charset="0"/>
                <a:ea typeface="Verdana" panose="020B0604030504040204" pitchFamily="34" charset="0"/>
                <a:cs typeface="Verdana" panose="020B0604030504040204" pitchFamily="34" charset="0"/>
              </a:rPr>
              <a:t>2 de </a:t>
            </a:r>
            <a:r>
              <a:rPr lang="en-US" sz="1400" b="1" err="1">
                <a:solidFill>
                  <a:srgbClr val="6B3A1F"/>
                </a:solidFill>
                <a:latin typeface="Verdana" panose="020B0604030504040204" pitchFamily="34" charset="0"/>
                <a:ea typeface="Verdana" panose="020B0604030504040204" pitchFamily="34" charset="0"/>
                <a:cs typeface="Verdana" panose="020B0604030504040204" pitchFamily="34" charset="0"/>
              </a:rPr>
              <a:t>marzo</a:t>
            </a:r>
            <a:r>
              <a:rPr lang="en-US" sz="1400" b="1">
                <a:solidFill>
                  <a:srgbClr val="6B3A1F"/>
                </a:solidFill>
                <a:latin typeface="Verdana" panose="020B0604030504040204" pitchFamily="34" charset="0"/>
                <a:ea typeface="Verdana" panose="020B0604030504040204" pitchFamily="34" charset="0"/>
                <a:cs typeface="Verdana" panose="020B0604030504040204" pitchFamily="34" charset="0"/>
              </a:rPr>
              <a:t> 2026</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36" name="Text 41">
            <a:extLst>
              <a:ext uri="{FF2B5EF4-FFF2-40B4-BE49-F238E27FC236}">
                <a16:creationId xmlns:a16="http://schemas.microsoft.com/office/drawing/2014/main" id="{C15626B9-2E58-9C50-4A17-D32CB2E142BD}"/>
              </a:ext>
            </a:extLst>
          </p:cNvPr>
          <p:cNvSpPr/>
          <p:nvPr/>
        </p:nvSpPr>
        <p:spPr>
          <a:xfrm>
            <a:off x="6358952" y="2752332"/>
            <a:ext cx="5242560" cy="798984"/>
          </a:xfrm>
          <a:prstGeom prst="rect">
            <a:avLst/>
          </a:prstGeom>
          <a:noFill/>
          <a:ln/>
        </p:spPr>
        <p:txBody>
          <a:bodyPr wrap="square" rtlCol="0" anchor="ctr"/>
          <a:lstStyle/>
          <a:p>
            <a:pPr algn="just"/>
            <a:r>
              <a:rPr lang="es-ES" sz="1400">
                <a:solidFill>
                  <a:srgbClr val="5A6272"/>
                </a:solidFill>
                <a:latin typeface="Verdana" panose="020B0604030504040204" pitchFamily="34" charset="0"/>
                <a:ea typeface="Verdana" panose="020B0604030504040204" pitchFamily="34" charset="0"/>
                <a:cs typeface="Verdana" panose="020B0604030504040204" pitchFamily="34" charset="0"/>
              </a:rPr>
              <a:t>Solicitud de concepto jurídico sobre aplicación de Ley 2099 de 2021 y Resolución 40241 de 2022 y reconocimiento de subsidios </a:t>
            </a:r>
            <a:r>
              <a:rPr lang="en-US" sz="1400">
                <a:solidFill>
                  <a:srgbClr val="5A6272"/>
                </a:solidFill>
                <a:latin typeface="Verdana" panose="020B0604030504040204" pitchFamily="34" charset="0"/>
                <a:ea typeface="Verdana" panose="020B0604030504040204" pitchFamily="34" charset="0"/>
                <a:cs typeface="Verdana" panose="020B0604030504040204" pitchFamily="34" charset="0"/>
              </a:rPr>
              <a:t>.</a:t>
            </a:r>
          </a:p>
        </p:txBody>
      </p:sp>
      <p:sp>
        <p:nvSpPr>
          <p:cNvPr id="37" name="Shape 23">
            <a:extLst>
              <a:ext uri="{FF2B5EF4-FFF2-40B4-BE49-F238E27FC236}">
                <a16:creationId xmlns:a16="http://schemas.microsoft.com/office/drawing/2014/main" id="{B69EA200-3CB0-C826-CB72-77FF553B607B}"/>
              </a:ext>
            </a:extLst>
          </p:cNvPr>
          <p:cNvSpPr/>
          <p:nvPr/>
        </p:nvSpPr>
        <p:spPr>
          <a:xfrm>
            <a:off x="6526592" y="2293127"/>
            <a:ext cx="2155113" cy="365114"/>
          </a:xfrm>
          <a:prstGeom prst="rect">
            <a:avLst/>
          </a:prstGeom>
          <a:solidFill>
            <a:srgbClr val="9B1C2E"/>
          </a:solidFill>
          <a:ln w="12700">
            <a:solidFill>
              <a:srgbClr val="9B1C2E"/>
            </a:solidFill>
            <a:prstDash val="solid"/>
          </a:ln>
        </p:spPr>
        <p:txBody>
          <a:bodyPr/>
          <a:lstStyle/>
          <a:p>
            <a:endParaRPr lang="es-CO" sz="1600"/>
          </a:p>
        </p:txBody>
      </p:sp>
      <p:sp>
        <p:nvSpPr>
          <p:cNvPr id="38" name="Text 24">
            <a:extLst>
              <a:ext uri="{FF2B5EF4-FFF2-40B4-BE49-F238E27FC236}">
                <a16:creationId xmlns:a16="http://schemas.microsoft.com/office/drawing/2014/main" id="{0A542681-15AB-7FDC-1F56-4863831E8844}"/>
              </a:ext>
            </a:extLst>
          </p:cNvPr>
          <p:cNvSpPr/>
          <p:nvPr/>
        </p:nvSpPr>
        <p:spPr>
          <a:xfrm>
            <a:off x="6651242" y="2288974"/>
            <a:ext cx="2033334" cy="348960"/>
          </a:xfrm>
          <a:prstGeom prst="rect">
            <a:avLst/>
          </a:prstGeom>
          <a:noFill/>
          <a:ln/>
        </p:spPr>
        <p:txBody>
          <a:bodyPr wrap="square" lIns="0" tIns="0" rIns="0" bIns="0" rtlCol="0" anchor="ctr"/>
          <a:lstStyle/>
          <a:p>
            <a:pPr algn="ctr"/>
            <a:r>
              <a:rPr lang="es-CO" sz="1400" b="1">
                <a:solidFill>
                  <a:schemeClr val="bg1"/>
                </a:solidFill>
                <a:latin typeface="Verdana" panose="020B0604030504040204" pitchFamily="34" charset="0"/>
                <a:ea typeface="Verdana" panose="020B0604030504040204" pitchFamily="34" charset="0"/>
                <a:cs typeface="Verdana" panose="020B0604030504040204" pitchFamily="34" charset="0"/>
              </a:rPr>
              <a:t>3-2026-012435</a:t>
            </a:r>
            <a:endParaRPr lang="en-US" sz="933" b="1">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39" name="CuadroTexto 38">
            <a:extLst>
              <a:ext uri="{FF2B5EF4-FFF2-40B4-BE49-F238E27FC236}">
                <a16:creationId xmlns:a16="http://schemas.microsoft.com/office/drawing/2014/main" id="{59CAFE1D-EDB9-D523-9984-9D2E83029DF4}"/>
              </a:ext>
            </a:extLst>
          </p:cNvPr>
          <p:cNvSpPr txBox="1"/>
          <p:nvPr/>
        </p:nvSpPr>
        <p:spPr>
          <a:xfrm>
            <a:off x="524256" y="1473958"/>
            <a:ext cx="4991800" cy="323165"/>
          </a:xfrm>
          <a:prstGeom prst="rect">
            <a:avLst/>
          </a:prstGeom>
          <a:noFill/>
        </p:spPr>
        <p:txBody>
          <a:bodyPr wrap="square" rtlCol="0">
            <a:spAutoFit/>
          </a:bodyPr>
          <a:lstStyle/>
          <a:p>
            <a:r>
              <a:rPr lang="es-CO" sz="1500" b="1">
                <a:latin typeface="Verdana" panose="020B0604030504040204" pitchFamily="34" charset="0"/>
                <a:ea typeface="Verdana" panose="020B0604030504040204" pitchFamily="34" charset="0"/>
                <a:cs typeface="Verdana" panose="020B0604030504040204" pitchFamily="34" charset="0"/>
              </a:rPr>
              <a:t>CONCEPTOS EN RELACIÓN CON EL FOES</a:t>
            </a:r>
          </a:p>
        </p:txBody>
      </p:sp>
      <p:sp>
        <p:nvSpPr>
          <p:cNvPr id="40" name="CuadroTexto 39">
            <a:extLst>
              <a:ext uri="{FF2B5EF4-FFF2-40B4-BE49-F238E27FC236}">
                <a16:creationId xmlns:a16="http://schemas.microsoft.com/office/drawing/2014/main" id="{95EE7B73-14A4-9F1C-99D7-74D0BF42939B}"/>
              </a:ext>
            </a:extLst>
          </p:cNvPr>
          <p:cNvSpPr txBox="1"/>
          <p:nvPr/>
        </p:nvSpPr>
        <p:spPr>
          <a:xfrm>
            <a:off x="6409944" y="1463102"/>
            <a:ext cx="5037869" cy="323165"/>
          </a:xfrm>
          <a:prstGeom prst="rect">
            <a:avLst/>
          </a:prstGeom>
          <a:noFill/>
        </p:spPr>
        <p:txBody>
          <a:bodyPr wrap="square" rtlCol="0">
            <a:spAutoFit/>
          </a:bodyPr>
          <a:lstStyle/>
          <a:p>
            <a:r>
              <a:rPr lang="es-CO" sz="1500" b="1">
                <a:latin typeface="Verdana" panose="020B0604030504040204" pitchFamily="34" charset="0"/>
                <a:ea typeface="Verdana" panose="020B0604030504040204" pitchFamily="34" charset="0"/>
                <a:cs typeface="Verdana" panose="020B0604030504040204" pitchFamily="34" charset="0"/>
              </a:rPr>
              <a:t>CONCEPTOS EN RELACIÓN CON EL FSSRI</a:t>
            </a:r>
          </a:p>
        </p:txBody>
      </p:sp>
      <p:sp>
        <p:nvSpPr>
          <p:cNvPr id="41" name="Shape 22">
            <a:extLst>
              <a:ext uri="{FF2B5EF4-FFF2-40B4-BE49-F238E27FC236}">
                <a16:creationId xmlns:a16="http://schemas.microsoft.com/office/drawing/2014/main" id="{90C48502-6636-C6A8-93D4-D1FFB2208EF2}"/>
              </a:ext>
            </a:extLst>
          </p:cNvPr>
          <p:cNvSpPr/>
          <p:nvPr/>
        </p:nvSpPr>
        <p:spPr>
          <a:xfrm>
            <a:off x="6358952" y="4123449"/>
            <a:ext cx="5496368" cy="1441948"/>
          </a:xfrm>
          <a:prstGeom prst="rect">
            <a:avLst/>
          </a:prstGeom>
          <a:solidFill>
            <a:srgbClr val="F4F7FC"/>
          </a:solidFill>
          <a:ln w="12700">
            <a:solidFill>
              <a:srgbClr val="F4F7FC"/>
            </a:solidFill>
            <a:prstDash val="solid"/>
          </a:ln>
        </p:spPr>
        <p:txBody>
          <a:bodyPr/>
          <a:lstStyle/>
          <a:p>
            <a:endParaRPr lang="es-CO" sz="1600"/>
          </a:p>
        </p:txBody>
      </p:sp>
      <p:sp>
        <p:nvSpPr>
          <p:cNvPr id="42" name="Shape 23">
            <a:extLst>
              <a:ext uri="{FF2B5EF4-FFF2-40B4-BE49-F238E27FC236}">
                <a16:creationId xmlns:a16="http://schemas.microsoft.com/office/drawing/2014/main" id="{EF516982-BC6B-E668-ABC2-47DA08D1CC53}"/>
              </a:ext>
            </a:extLst>
          </p:cNvPr>
          <p:cNvSpPr/>
          <p:nvPr/>
        </p:nvSpPr>
        <p:spPr>
          <a:xfrm>
            <a:off x="6526592" y="4176415"/>
            <a:ext cx="2157983" cy="359187"/>
          </a:xfrm>
          <a:prstGeom prst="rect">
            <a:avLst/>
          </a:prstGeom>
          <a:solidFill>
            <a:srgbClr val="9B1C2E"/>
          </a:solidFill>
          <a:ln w="12700">
            <a:solidFill>
              <a:srgbClr val="9B1C2E"/>
            </a:solidFill>
            <a:prstDash val="solid"/>
          </a:ln>
        </p:spPr>
        <p:txBody>
          <a:bodyPr/>
          <a:lstStyle/>
          <a:p>
            <a:endParaRPr lang="es-CO" sz="1600"/>
          </a:p>
        </p:txBody>
      </p:sp>
      <p:sp>
        <p:nvSpPr>
          <p:cNvPr id="43" name="Text 24">
            <a:extLst>
              <a:ext uri="{FF2B5EF4-FFF2-40B4-BE49-F238E27FC236}">
                <a16:creationId xmlns:a16="http://schemas.microsoft.com/office/drawing/2014/main" id="{ABEBF6B5-16BC-444F-21D9-A5C3BFAA2F29}"/>
              </a:ext>
            </a:extLst>
          </p:cNvPr>
          <p:cNvSpPr/>
          <p:nvPr/>
        </p:nvSpPr>
        <p:spPr>
          <a:xfrm>
            <a:off x="6611936" y="4129714"/>
            <a:ext cx="2033334" cy="348960"/>
          </a:xfrm>
          <a:prstGeom prst="rect">
            <a:avLst/>
          </a:prstGeom>
          <a:noFill/>
          <a:ln/>
        </p:spPr>
        <p:txBody>
          <a:bodyPr wrap="square" lIns="0" tIns="0" rIns="0" bIns="0" rtlCol="0" anchor="ctr"/>
          <a:lstStyle/>
          <a:p>
            <a:pPr algn="ctr"/>
            <a:r>
              <a:rPr lang="es-CO" sz="1400" b="1">
                <a:solidFill>
                  <a:schemeClr val="bg1"/>
                </a:solidFill>
                <a:latin typeface="Verdana" panose="020B0604030504040204" pitchFamily="34" charset="0"/>
                <a:ea typeface="Verdana" panose="020B0604030504040204" pitchFamily="34" charset="0"/>
                <a:cs typeface="Verdana" panose="020B0604030504040204" pitchFamily="34" charset="0"/>
              </a:rPr>
              <a:t>3-2026-014220</a:t>
            </a:r>
          </a:p>
        </p:txBody>
      </p:sp>
      <p:sp>
        <p:nvSpPr>
          <p:cNvPr id="44" name="Text 25">
            <a:extLst>
              <a:ext uri="{FF2B5EF4-FFF2-40B4-BE49-F238E27FC236}">
                <a16:creationId xmlns:a16="http://schemas.microsoft.com/office/drawing/2014/main" id="{4273FE29-9FBB-0F93-B5FB-BF6AC4E30B97}"/>
              </a:ext>
            </a:extLst>
          </p:cNvPr>
          <p:cNvSpPr/>
          <p:nvPr/>
        </p:nvSpPr>
        <p:spPr>
          <a:xfrm>
            <a:off x="9149824" y="4201235"/>
            <a:ext cx="1941729" cy="277439"/>
          </a:xfrm>
          <a:prstGeom prst="rect">
            <a:avLst/>
          </a:prstGeom>
          <a:noFill/>
          <a:ln/>
        </p:spPr>
        <p:txBody>
          <a:bodyPr wrap="square" rtlCol="0" anchor="ctr"/>
          <a:lstStyle/>
          <a:p>
            <a:r>
              <a:rPr lang="en-US" sz="1400" b="1">
                <a:solidFill>
                  <a:srgbClr val="9B1C2E"/>
                </a:solidFill>
                <a:latin typeface="Verdana" panose="020B0604030504040204" pitchFamily="34" charset="0"/>
                <a:ea typeface="Verdana" panose="020B0604030504040204" pitchFamily="34" charset="0"/>
                <a:cs typeface="Verdana" panose="020B0604030504040204" pitchFamily="34" charset="0"/>
              </a:rPr>
              <a:t>9 de </a:t>
            </a:r>
            <a:r>
              <a:rPr lang="en-US" sz="1400" b="1" err="1">
                <a:solidFill>
                  <a:srgbClr val="9B1C2E"/>
                </a:solidFill>
                <a:latin typeface="Verdana" panose="020B0604030504040204" pitchFamily="34" charset="0"/>
                <a:ea typeface="Verdana" panose="020B0604030504040204" pitchFamily="34" charset="0"/>
                <a:cs typeface="Verdana" panose="020B0604030504040204" pitchFamily="34" charset="0"/>
              </a:rPr>
              <a:t>marzo</a:t>
            </a:r>
            <a:r>
              <a:rPr lang="en-US" sz="1400" b="1">
                <a:solidFill>
                  <a:srgbClr val="9B1C2E"/>
                </a:solidFill>
                <a:latin typeface="Verdana" panose="020B0604030504040204" pitchFamily="34" charset="0"/>
                <a:ea typeface="Verdana" panose="020B0604030504040204" pitchFamily="34" charset="0"/>
                <a:cs typeface="Verdana" panose="020B0604030504040204" pitchFamily="34" charset="0"/>
              </a:rPr>
              <a:t> 2026</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45" name="Text 26">
            <a:extLst>
              <a:ext uri="{FF2B5EF4-FFF2-40B4-BE49-F238E27FC236}">
                <a16:creationId xmlns:a16="http://schemas.microsoft.com/office/drawing/2014/main" id="{59B6D9CE-FB16-9DC8-57B3-43B9159E5C9B}"/>
              </a:ext>
            </a:extLst>
          </p:cNvPr>
          <p:cNvSpPr/>
          <p:nvPr/>
        </p:nvSpPr>
        <p:spPr>
          <a:xfrm>
            <a:off x="6358952" y="4620768"/>
            <a:ext cx="5394960" cy="688847"/>
          </a:xfrm>
          <a:prstGeom prst="rect">
            <a:avLst/>
          </a:prstGeom>
          <a:noFill/>
          <a:ln/>
        </p:spPr>
        <p:txBody>
          <a:bodyPr wrap="square" rtlCol="0" anchor="ctr"/>
          <a:lstStyle/>
          <a:p>
            <a:pPr algn="just"/>
            <a:endParaRPr lang="es-ES" sz="1400">
              <a:solidFill>
                <a:srgbClr val="5A6272"/>
              </a:solidFill>
            </a:endParaRPr>
          </a:p>
          <a:p>
            <a:pPr algn="just"/>
            <a:r>
              <a:rPr lang="es-ES" sz="1400">
                <a:solidFill>
                  <a:srgbClr val="5A6272"/>
                </a:solidFill>
                <a:latin typeface="Verdana" panose="020B0604030504040204" pitchFamily="34" charset="0"/>
                <a:ea typeface="Verdana" panose="020B0604030504040204" pitchFamily="34" charset="0"/>
                <a:cs typeface="Verdana" panose="020B0604030504040204" pitchFamily="34" charset="0"/>
              </a:rPr>
              <a:t>Solicitud de concepto jurídico  relacionado con la aplicación del artículo 8 de la Ley 2470 de 2025</a:t>
            </a:r>
            <a:endParaRPr lang="en-US" sz="1400">
              <a:solidFill>
                <a:srgbClr val="5A6272"/>
              </a:solidFill>
              <a:latin typeface="Verdana" panose="020B0604030504040204" pitchFamily="34" charset="0"/>
              <a:ea typeface="Verdana" panose="020B0604030504040204" pitchFamily="34" charset="0"/>
              <a:cs typeface="Verdana" panose="020B0604030504040204" pitchFamily="34" charset="0"/>
            </a:endParaRPr>
          </a:p>
        </p:txBody>
      </p:sp>
      <p:sp>
        <p:nvSpPr>
          <p:cNvPr id="46" name="Shape 42">
            <a:extLst>
              <a:ext uri="{FF2B5EF4-FFF2-40B4-BE49-F238E27FC236}">
                <a16:creationId xmlns:a16="http://schemas.microsoft.com/office/drawing/2014/main" id="{8AD6D272-D6EB-EC58-8299-1B310E40AC62}"/>
              </a:ext>
            </a:extLst>
          </p:cNvPr>
          <p:cNvSpPr/>
          <p:nvPr/>
        </p:nvSpPr>
        <p:spPr>
          <a:xfrm>
            <a:off x="5827776" y="5309616"/>
            <a:ext cx="365760" cy="365760"/>
          </a:xfrm>
          <a:prstGeom prst="ellipse">
            <a:avLst/>
          </a:prstGeom>
          <a:solidFill>
            <a:srgbClr val="9B1C2E"/>
          </a:solidFill>
          <a:ln w="12700">
            <a:solidFill>
              <a:srgbClr val="9B1C2E"/>
            </a:solidFill>
            <a:prstDash val="solid"/>
          </a:ln>
        </p:spPr>
        <p:txBody>
          <a:bodyPr/>
          <a:lstStyle/>
          <a:p>
            <a:endParaRPr lang="es-CO" sz="1600"/>
          </a:p>
        </p:txBody>
      </p:sp>
    </p:spTree>
    <p:extLst>
      <p:ext uri="{BB962C8B-B14F-4D97-AF65-F5344CB8AC3E}">
        <p14:creationId xmlns:p14="http://schemas.microsoft.com/office/powerpoint/2010/main" val="1528189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99695CEB-E6FB-69AB-A39D-1E8872D1F7DE}"/>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11023CF8-9ECE-E3FF-0C20-7CF0B9692AF4}"/>
              </a:ext>
            </a:extLst>
          </p:cNvPr>
          <p:cNvSpPr txBox="1"/>
          <p:nvPr/>
        </p:nvSpPr>
        <p:spPr>
          <a:xfrm>
            <a:off x="3721395" y="1472190"/>
            <a:ext cx="7549117" cy="4462760"/>
          </a:xfrm>
          <a:prstGeom prst="rect">
            <a:avLst/>
          </a:prstGeom>
          <a:noFill/>
        </p:spPr>
        <p:txBody>
          <a:bodyPr wrap="square" rtlCol="0">
            <a:spAutoFit/>
          </a:bodyPr>
          <a:lstStyle/>
          <a:p>
            <a:endParaRPr lang="es-CO" sz="2000">
              <a:latin typeface="Verdana" panose="020B0604030504040204" pitchFamily="34" charset="0"/>
              <a:ea typeface="Verdana" panose="020B0604030504040204" pitchFamily="34" charset="0"/>
              <a:cs typeface="Verdana" panose="020B0604030504040204" pitchFamily="34" charset="0"/>
            </a:endParaRPr>
          </a:p>
          <a:p>
            <a:r>
              <a:rPr lang="es-CO" sz="2000" b="1">
                <a:latin typeface="Verdana" panose="020B0604030504040204" pitchFamily="34" charset="0"/>
                <a:ea typeface="Verdana" panose="020B0604030504040204" pitchFamily="34" charset="0"/>
                <a:cs typeface="Verdana" panose="020B0604030504040204" pitchFamily="34" charset="0"/>
              </a:rPr>
              <a:t>DERECHOS DE PETICIÓN Y SOLICITUDES</a:t>
            </a:r>
          </a:p>
          <a:p>
            <a:pPr marL="342900" indent="-342900">
              <a:buFont typeface="Courier New" panose="02070309020205020404" pitchFamily="49" charset="0"/>
              <a:buChar char="o"/>
            </a:pPr>
            <a:r>
              <a:rPr lang="es-CO" sz="2000">
                <a:latin typeface="Verdana" panose="020B0604030504040204" pitchFamily="34" charset="0"/>
                <a:ea typeface="Verdana" panose="020B0604030504040204" pitchFamily="34" charset="0"/>
                <a:cs typeface="Verdana" panose="020B0604030504040204" pitchFamily="34" charset="0"/>
              </a:rPr>
              <a:t> Tutelas, desacatos y sanciones  </a:t>
            </a:r>
          </a:p>
          <a:p>
            <a:endParaRPr lang="es-CO" sz="2000">
              <a:latin typeface="Verdana" panose="020B0604030504040204" pitchFamily="34" charset="0"/>
              <a:ea typeface="Verdana" panose="020B0604030504040204" pitchFamily="34" charset="0"/>
              <a:cs typeface="Verdana" panose="020B0604030504040204" pitchFamily="34" charset="0"/>
            </a:endParaRPr>
          </a:p>
          <a:p>
            <a:endParaRPr lang="es-CO" sz="2000">
              <a:latin typeface="Verdana" panose="020B0604030504040204" pitchFamily="34" charset="0"/>
              <a:ea typeface="Verdana" panose="020B0604030504040204" pitchFamily="34" charset="0"/>
              <a:cs typeface="Verdana" panose="020B0604030504040204" pitchFamily="34" charset="0"/>
            </a:endParaRPr>
          </a:p>
          <a:p>
            <a:r>
              <a:rPr lang="es-CO" sz="2000" b="1">
                <a:latin typeface="Verdana" panose="020B0604030504040204" pitchFamily="34" charset="0"/>
                <a:ea typeface="Verdana" panose="020B0604030504040204" pitchFamily="34" charset="0"/>
                <a:cs typeface="Verdana" panose="020B0604030504040204" pitchFamily="34" charset="0"/>
              </a:rPr>
              <a:t>REGLAMENTACIÓN</a:t>
            </a:r>
            <a:endParaRPr lang="es-CO" sz="2000">
              <a:latin typeface="Verdana" panose="020B0604030504040204" pitchFamily="34" charset="0"/>
              <a:ea typeface="Verdana" panose="020B0604030504040204" pitchFamily="34" charset="0"/>
              <a:cs typeface="Verdana" panose="020B0604030504040204" pitchFamily="34" charset="0"/>
            </a:endParaRPr>
          </a:p>
          <a:p>
            <a:pPr marL="342900" indent="-342900">
              <a:buFont typeface="Courier New" panose="02070309020205020404" pitchFamily="49" charset="0"/>
              <a:buChar char="o"/>
            </a:pPr>
            <a:r>
              <a:rPr lang="es-CO" sz="2000">
                <a:latin typeface="Verdana" panose="020B0604030504040204" pitchFamily="34" charset="0"/>
                <a:ea typeface="Verdana" panose="020B0604030504040204" pitchFamily="34" charset="0"/>
                <a:cs typeface="Verdana" panose="020B0604030504040204" pitchFamily="34" charset="0"/>
              </a:rPr>
              <a:t>Incumplimiento de la ley. </a:t>
            </a:r>
          </a:p>
          <a:p>
            <a:pPr marL="342900" indent="-342900">
              <a:buFont typeface="Courier New" panose="02070309020205020404" pitchFamily="49" charset="0"/>
              <a:buChar char="o"/>
            </a:pPr>
            <a:r>
              <a:rPr lang="es-CO" sz="2000">
                <a:latin typeface="Verdana" panose="020B0604030504040204" pitchFamily="34" charset="0"/>
                <a:ea typeface="Verdana" panose="020B0604030504040204" pitchFamily="34" charset="0"/>
                <a:cs typeface="Verdana" panose="020B0604030504040204" pitchFamily="34" charset="0"/>
              </a:rPr>
              <a:t>Demandas contra la entidad (no reglamentar los artículos del plan nacional de desarrollo).</a:t>
            </a:r>
          </a:p>
          <a:p>
            <a:r>
              <a:rPr lang="es-CO" b="1">
                <a:latin typeface="Verdana" panose="020B0604030504040204" pitchFamily="34" charset="0"/>
                <a:ea typeface="Verdana" panose="020B0604030504040204" pitchFamily="34" charset="0"/>
                <a:cs typeface="Verdana" panose="020B0604030504040204" pitchFamily="34" charset="0"/>
              </a:rPr>
              <a:t>       </a:t>
            </a:r>
          </a:p>
          <a:p>
            <a:endParaRPr lang="es-CO" sz="2000">
              <a:latin typeface="Verdana" panose="020B0604030504040204" pitchFamily="34" charset="0"/>
              <a:ea typeface="Verdana" panose="020B0604030504040204" pitchFamily="34" charset="0"/>
              <a:cs typeface="Verdana" panose="020B0604030504040204" pitchFamily="34" charset="0"/>
            </a:endParaRPr>
          </a:p>
          <a:p>
            <a:r>
              <a:rPr lang="es-CO" sz="2000" b="1">
                <a:latin typeface="Verdana" panose="020B0604030504040204" pitchFamily="34" charset="0"/>
                <a:ea typeface="Verdana" panose="020B0604030504040204" pitchFamily="34" charset="0"/>
                <a:cs typeface="Verdana" panose="020B0604030504040204" pitchFamily="34" charset="0"/>
              </a:rPr>
              <a:t>SUBSIDIOS </a:t>
            </a:r>
          </a:p>
          <a:p>
            <a:pPr marL="342900" indent="-342900">
              <a:buFont typeface="Courier New" panose="02070309020205020404" pitchFamily="49" charset="0"/>
              <a:buChar char="o"/>
            </a:pPr>
            <a:r>
              <a:rPr lang="es-CO" sz="2000">
                <a:latin typeface="Verdana" panose="020B0604030504040204" pitchFamily="34" charset="0"/>
                <a:ea typeface="Verdana" panose="020B0604030504040204" pitchFamily="34" charset="0"/>
                <a:cs typeface="Verdana" panose="020B0604030504040204" pitchFamily="34" charset="0"/>
              </a:rPr>
              <a:t>En ZNI relación directa - apagan localidades </a:t>
            </a:r>
          </a:p>
          <a:p>
            <a:endParaRPr lang="es-CO" sz="2000">
              <a:latin typeface="Verdana" panose="020B0604030504040204" pitchFamily="34" charset="0"/>
              <a:ea typeface="Verdana" panose="020B0604030504040204" pitchFamily="34" charset="0"/>
              <a:cs typeface="Verdana" panose="020B0604030504040204" pitchFamily="34" charset="0"/>
            </a:endParaRPr>
          </a:p>
          <a:p>
            <a:endParaRPr lang="es-CO"/>
          </a:p>
        </p:txBody>
      </p:sp>
      <p:sp>
        <p:nvSpPr>
          <p:cNvPr id="6" name="Esquina doblada 5">
            <a:extLst>
              <a:ext uri="{FF2B5EF4-FFF2-40B4-BE49-F238E27FC236}">
                <a16:creationId xmlns:a16="http://schemas.microsoft.com/office/drawing/2014/main" id="{88929FE4-D52A-3C4E-553D-6C2129D20BB4}"/>
              </a:ext>
            </a:extLst>
          </p:cNvPr>
          <p:cNvSpPr/>
          <p:nvPr/>
        </p:nvSpPr>
        <p:spPr>
          <a:xfrm>
            <a:off x="921488" y="2268471"/>
            <a:ext cx="2017748" cy="2873952"/>
          </a:xfrm>
          <a:prstGeom prst="foldedCorner">
            <a:avLst>
              <a:gd name="adj" fmla="val 0"/>
            </a:avLst>
          </a:prstGeom>
          <a:solidFill>
            <a:schemeClr val="accent2">
              <a:lumMod val="75000"/>
            </a:schemeClr>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lnSpc>
                <a:spcPct val="116000"/>
              </a:lnSpc>
              <a:spcAft>
                <a:spcPts val="800"/>
              </a:spcAft>
              <a:buNone/>
            </a:pPr>
            <a:r>
              <a:rPr lang="es-CO" sz="1600" b="1">
                <a:solidFill>
                  <a:schemeClr val="bg1"/>
                </a:solidFill>
                <a:latin typeface="Verdana" panose="020B0604030504040204" pitchFamily="34" charset="0"/>
                <a:ea typeface="Verdana" panose="020B0604030504040204" pitchFamily="34" charset="0"/>
                <a:cs typeface="Verdana" panose="020B0604030504040204" pitchFamily="34" charset="0"/>
              </a:rPr>
              <a:t>RIESGOS JURIDICOS </a:t>
            </a:r>
          </a:p>
          <a:p>
            <a:pPr algn="ctr">
              <a:lnSpc>
                <a:spcPct val="116000"/>
              </a:lnSpc>
              <a:spcAft>
                <a:spcPts val="800"/>
              </a:spcAft>
              <a:buNone/>
            </a:pPr>
            <a:r>
              <a:rPr lang="es-CO" sz="1600" b="1">
                <a:solidFill>
                  <a:schemeClr val="bg1"/>
                </a:solidFill>
                <a:latin typeface="Verdana" panose="020B0604030504040204" pitchFamily="34" charset="0"/>
                <a:ea typeface="Verdana" panose="020B0604030504040204" pitchFamily="34" charset="0"/>
                <a:cs typeface="Verdana" panose="020B0604030504040204" pitchFamily="34" charset="0"/>
              </a:rPr>
              <a:t>GRUPO DE SUBSIDIOS Y REGLAMENTOS </a:t>
            </a:r>
          </a:p>
        </p:txBody>
      </p:sp>
    </p:spTree>
    <p:extLst>
      <p:ext uri="{BB962C8B-B14F-4D97-AF65-F5344CB8AC3E}">
        <p14:creationId xmlns:p14="http://schemas.microsoft.com/office/powerpoint/2010/main" val="39489924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8C2FAB08-0FF6-4BFC-4190-B7CB85C34305}"/>
            </a:ext>
          </a:extLst>
        </p:cNvPr>
        <p:cNvGrpSpPr/>
        <p:nvPr/>
      </p:nvGrpSpPr>
      <p:grpSpPr>
        <a:xfrm>
          <a:off x="0" y="0"/>
          <a:ext cx="0" cy="0"/>
          <a:chOff x="0" y="0"/>
          <a:chExt cx="0" cy="0"/>
        </a:xfrm>
      </p:grpSpPr>
      <p:sp>
        <p:nvSpPr>
          <p:cNvPr id="2" name="Shape 3">
            <a:extLst>
              <a:ext uri="{FF2B5EF4-FFF2-40B4-BE49-F238E27FC236}">
                <a16:creationId xmlns:a16="http://schemas.microsoft.com/office/drawing/2014/main" id="{FCE0A649-3D8D-0CAA-D132-C7C847BB87BC}"/>
              </a:ext>
            </a:extLst>
          </p:cNvPr>
          <p:cNvSpPr/>
          <p:nvPr/>
        </p:nvSpPr>
        <p:spPr>
          <a:xfrm>
            <a:off x="365760" y="1158240"/>
            <a:ext cx="11460480" cy="1682496"/>
          </a:xfrm>
          <a:prstGeom prst="rect">
            <a:avLst/>
          </a:prstGeom>
          <a:solidFill>
            <a:srgbClr val="FFFFFF"/>
          </a:solidFill>
          <a:ln w="12700">
            <a:solidFill>
              <a:srgbClr val="D8DEE9"/>
            </a:solidFill>
            <a:prstDash val="solid"/>
          </a:ln>
          <a:effectLst>
            <a:outerShdw blurRad="101600" dist="38100" dir="8100000" algn="bl" rotWithShape="0">
              <a:srgbClr val="000000">
                <a:alpha val="13000"/>
              </a:srgbClr>
            </a:outerShdw>
          </a:effectLst>
        </p:spPr>
        <p:txBody>
          <a:bodyPr/>
          <a:lstStyle/>
          <a:p>
            <a:endParaRPr lang="es-CO" sz="1600"/>
          </a:p>
        </p:txBody>
      </p:sp>
      <p:sp>
        <p:nvSpPr>
          <p:cNvPr id="5" name="Shape 4">
            <a:extLst>
              <a:ext uri="{FF2B5EF4-FFF2-40B4-BE49-F238E27FC236}">
                <a16:creationId xmlns:a16="http://schemas.microsoft.com/office/drawing/2014/main" id="{B696C0A8-8631-DB7A-ED04-F9AD9587337B}"/>
              </a:ext>
            </a:extLst>
          </p:cNvPr>
          <p:cNvSpPr/>
          <p:nvPr/>
        </p:nvSpPr>
        <p:spPr>
          <a:xfrm>
            <a:off x="365760" y="1158240"/>
            <a:ext cx="792480" cy="1682496"/>
          </a:xfrm>
          <a:prstGeom prst="rect">
            <a:avLst/>
          </a:prstGeom>
          <a:solidFill>
            <a:schemeClr val="bg2">
              <a:lumMod val="90000"/>
            </a:schemeClr>
          </a:solidFill>
          <a:ln w="12700">
            <a:solidFill>
              <a:srgbClr val="0D2B5E"/>
            </a:solidFill>
            <a:prstDash val="solid"/>
          </a:ln>
        </p:spPr>
        <p:txBody>
          <a:bodyPr/>
          <a:lstStyle/>
          <a:p>
            <a:endParaRPr lang="es-CO" sz="1600"/>
          </a:p>
        </p:txBody>
      </p:sp>
      <p:sp>
        <p:nvSpPr>
          <p:cNvPr id="7" name="Text 5">
            <a:extLst>
              <a:ext uri="{FF2B5EF4-FFF2-40B4-BE49-F238E27FC236}">
                <a16:creationId xmlns:a16="http://schemas.microsoft.com/office/drawing/2014/main" id="{DA597C4F-9097-0BA2-FDF4-09A088725898}"/>
              </a:ext>
            </a:extLst>
          </p:cNvPr>
          <p:cNvSpPr/>
          <p:nvPr/>
        </p:nvSpPr>
        <p:spPr>
          <a:xfrm>
            <a:off x="365760" y="1158240"/>
            <a:ext cx="792480" cy="1682496"/>
          </a:xfrm>
          <a:prstGeom prst="rect">
            <a:avLst/>
          </a:prstGeom>
          <a:noFill/>
          <a:ln/>
        </p:spPr>
        <p:txBody>
          <a:bodyPr wrap="square" lIns="0" tIns="0" rIns="0" bIns="0" rtlCol="0" anchor="ctr"/>
          <a:lstStyle/>
          <a:p>
            <a:pPr algn="ctr"/>
            <a:r>
              <a:rPr lang="en-US" sz="2667" b="1"/>
              <a:t>01</a:t>
            </a:r>
            <a:endParaRPr lang="en-US" sz="2667"/>
          </a:p>
        </p:txBody>
      </p:sp>
      <p:sp>
        <p:nvSpPr>
          <p:cNvPr id="11" name="Text 6">
            <a:extLst>
              <a:ext uri="{FF2B5EF4-FFF2-40B4-BE49-F238E27FC236}">
                <a16:creationId xmlns:a16="http://schemas.microsoft.com/office/drawing/2014/main" id="{A4A67403-23DD-38D1-01AC-C30DF1309A9F}"/>
              </a:ext>
            </a:extLst>
          </p:cNvPr>
          <p:cNvSpPr/>
          <p:nvPr/>
        </p:nvSpPr>
        <p:spPr>
          <a:xfrm>
            <a:off x="1280160" y="1255776"/>
            <a:ext cx="10363200" cy="341376"/>
          </a:xfrm>
          <a:prstGeom prst="rect">
            <a:avLst/>
          </a:prstGeom>
          <a:noFill/>
          <a:ln/>
        </p:spPr>
        <p:txBody>
          <a:bodyPr wrap="square" rtlCol="0" anchor="ctr"/>
          <a:lstStyle/>
          <a:p>
            <a:r>
              <a:rPr lang="en-US" sz="1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Fijación de Capacidad Instalada y Fecha de Entrada en Operación</a:t>
            </a:r>
            <a:endParaRPr lang="en-US" sz="14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Shape 7">
            <a:extLst>
              <a:ext uri="{FF2B5EF4-FFF2-40B4-BE49-F238E27FC236}">
                <a16:creationId xmlns:a16="http://schemas.microsoft.com/office/drawing/2014/main" id="{45D5D321-460D-1A47-C88C-936D7CFB5745}"/>
              </a:ext>
            </a:extLst>
          </p:cNvPr>
          <p:cNvSpPr/>
          <p:nvPr/>
        </p:nvSpPr>
        <p:spPr>
          <a:xfrm>
            <a:off x="1280159" y="1609344"/>
            <a:ext cx="10546078" cy="240722"/>
          </a:xfrm>
          <a:prstGeom prst="rect">
            <a:avLst/>
          </a:prstGeom>
          <a:solidFill>
            <a:schemeClr val="bg2"/>
          </a:solidFill>
          <a:ln w="12700">
            <a:solidFill>
              <a:srgbClr val="D0D8E4"/>
            </a:solidFill>
            <a:prstDash val="solid"/>
          </a:ln>
        </p:spPr>
        <p:txBody>
          <a:bodyPr/>
          <a:lstStyle/>
          <a:p>
            <a:endParaRPr lang="es-CO" sz="1600"/>
          </a:p>
        </p:txBody>
      </p:sp>
      <p:sp>
        <p:nvSpPr>
          <p:cNvPr id="13" name="Text 8">
            <a:extLst>
              <a:ext uri="{FF2B5EF4-FFF2-40B4-BE49-F238E27FC236}">
                <a16:creationId xmlns:a16="http://schemas.microsoft.com/office/drawing/2014/main" id="{C9B53EA7-F1FF-6FC3-1E84-1CAF9A8A2505}"/>
              </a:ext>
            </a:extLst>
          </p:cNvPr>
          <p:cNvSpPr/>
          <p:nvPr/>
        </p:nvSpPr>
        <p:spPr>
          <a:xfrm>
            <a:off x="1316734" y="1609344"/>
            <a:ext cx="10509503" cy="231648"/>
          </a:xfrm>
          <a:prstGeom prst="rect">
            <a:avLst/>
          </a:prstGeom>
          <a:noFill/>
          <a:ln/>
        </p:spPr>
        <p:txBody>
          <a:bodyPr wrap="square" rtlCol="0" anchor="ctr"/>
          <a:lstStyle/>
          <a:p>
            <a:r>
              <a:rPr lang="en-US" b="1">
                <a:solidFill>
                  <a:schemeClr val="tx2"/>
                </a:solidFill>
                <a:latin typeface="Verdana" panose="020B0604030504040204" pitchFamily="34" charset="0"/>
                <a:ea typeface="Verdana" panose="020B0604030504040204" pitchFamily="34" charset="0"/>
                <a:cs typeface="Verdana" panose="020B0604030504040204" pitchFamily="34" charset="0"/>
              </a:rPr>
              <a:t>Ley 56/1981  ·  Ley 143/1994 – </a:t>
            </a:r>
            <a:r>
              <a:rPr lang="en-US" b="1" err="1">
                <a:solidFill>
                  <a:schemeClr val="tx2"/>
                </a:solidFill>
                <a:latin typeface="Verdana" panose="020B0604030504040204" pitchFamily="34" charset="0"/>
                <a:ea typeface="Verdana" panose="020B0604030504040204" pitchFamily="34" charset="0"/>
                <a:cs typeface="Verdana" panose="020B0604030504040204" pitchFamily="34" charset="0"/>
              </a:rPr>
              <a:t>Decreto</a:t>
            </a:r>
            <a:r>
              <a:rPr lang="en-US" b="1">
                <a:solidFill>
                  <a:schemeClr val="tx2"/>
                </a:solidFill>
                <a:latin typeface="Verdana" panose="020B0604030504040204" pitchFamily="34" charset="0"/>
                <a:ea typeface="Verdana" panose="020B0604030504040204" pitchFamily="34" charset="0"/>
                <a:cs typeface="Verdana" panose="020B0604030504040204" pitchFamily="34" charset="0"/>
              </a:rPr>
              <a:t> 2024 / 1982 -  </a:t>
            </a:r>
            <a:r>
              <a:rPr lang="en-US" b="1" err="1">
                <a:solidFill>
                  <a:schemeClr val="tx2"/>
                </a:solidFill>
                <a:latin typeface="Verdana" panose="020B0604030504040204" pitchFamily="34" charset="0"/>
                <a:ea typeface="Verdana" panose="020B0604030504040204" pitchFamily="34" charset="0"/>
                <a:cs typeface="Verdana" panose="020B0604030504040204" pitchFamily="34" charset="0"/>
              </a:rPr>
              <a:t>Resolución</a:t>
            </a:r>
            <a:r>
              <a:rPr lang="en-US" b="1">
                <a:solidFill>
                  <a:schemeClr val="tx2"/>
                </a:solidFill>
                <a:latin typeface="Verdana" panose="020B0604030504040204" pitchFamily="34" charset="0"/>
                <a:ea typeface="Verdana" panose="020B0604030504040204" pitchFamily="34" charset="0"/>
                <a:cs typeface="Verdana" panose="020B0604030504040204" pitchFamily="34" charset="0"/>
              </a:rPr>
              <a:t> 40099 / 2022</a:t>
            </a:r>
          </a:p>
        </p:txBody>
      </p:sp>
      <p:sp>
        <p:nvSpPr>
          <p:cNvPr id="14" name="Text 9">
            <a:extLst>
              <a:ext uri="{FF2B5EF4-FFF2-40B4-BE49-F238E27FC236}">
                <a16:creationId xmlns:a16="http://schemas.microsoft.com/office/drawing/2014/main" id="{F63F0594-416C-46AC-92F7-57123DCD3E6B}"/>
              </a:ext>
            </a:extLst>
          </p:cNvPr>
          <p:cNvSpPr/>
          <p:nvPr/>
        </p:nvSpPr>
        <p:spPr>
          <a:xfrm>
            <a:off x="1280160" y="1914144"/>
            <a:ext cx="10363200" cy="292608"/>
          </a:xfrm>
          <a:prstGeom prst="rect">
            <a:avLst/>
          </a:prstGeom>
          <a:noFill/>
          <a:ln/>
        </p:spPr>
        <p:txBody>
          <a:bodyPr wrap="square" rtlCol="0" anchor="ctr"/>
          <a:lstStyle/>
          <a:p>
            <a:r>
              <a:rPr lang="en-US" b="1">
                <a:solidFill>
                  <a:srgbClr val="0D2B5E"/>
                </a:solidFill>
              </a:rPr>
              <a:t>▸ </a:t>
            </a:r>
            <a:r>
              <a:rPr lang="en-US" sz="1300">
                <a:latin typeface="Verdana" panose="020B0604030504040204" pitchFamily="34" charset="0"/>
                <a:ea typeface="Verdana" panose="020B0604030504040204" pitchFamily="34" charset="0"/>
                <a:cs typeface="Verdana" panose="020B0604030504040204" pitchFamily="34" charset="0"/>
              </a:rPr>
              <a:t>Determina la capacidad instalada de centrales eléctricas y su fecha de inicio de operación comercial.</a:t>
            </a:r>
          </a:p>
        </p:txBody>
      </p:sp>
      <p:sp>
        <p:nvSpPr>
          <p:cNvPr id="17" name="Text 10">
            <a:extLst>
              <a:ext uri="{FF2B5EF4-FFF2-40B4-BE49-F238E27FC236}">
                <a16:creationId xmlns:a16="http://schemas.microsoft.com/office/drawing/2014/main" id="{28AAB9F9-1F72-0CB2-92C9-064D3831D192}"/>
              </a:ext>
            </a:extLst>
          </p:cNvPr>
          <p:cNvSpPr/>
          <p:nvPr/>
        </p:nvSpPr>
        <p:spPr>
          <a:xfrm>
            <a:off x="1280159" y="2145722"/>
            <a:ext cx="10546080" cy="292608"/>
          </a:xfrm>
          <a:prstGeom prst="rect">
            <a:avLst/>
          </a:prstGeom>
          <a:noFill/>
          <a:ln/>
        </p:spPr>
        <p:txBody>
          <a:bodyPr wrap="square" lIns="91440" tIns="45720" rIns="91440" bIns="45720" rtlCol="0" anchor="ctr"/>
          <a:lstStyle/>
          <a:p>
            <a:r>
              <a:rPr lang="en-US" b="1">
                <a:solidFill>
                  <a:srgbClr val="0D2B5E"/>
                </a:solidFill>
              </a:rPr>
              <a:t>▸ </a:t>
            </a:r>
            <a:r>
              <a:rPr lang="en-US" sz="1300" err="1">
                <a:latin typeface="Verdana"/>
                <a:ea typeface="Verdana"/>
                <a:cs typeface="Verdana" panose="020B0604030504040204" pitchFamily="34" charset="0"/>
              </a:rPr>
              <a:t>Aplica</a:t>
            </a:r>
            <a:r>
              <a:rPr lang="en-US" sz="1300">
                <a:latin typeface="Verdana"/>
                <a:ea typeface="Verdana"/>
                <a:cs typeface="Verdana" panose="020B0604030504040204" pitchFamily="34" charset="0"/>
              </a:rPr>
              <a:t> a </a:t>
            </a:r>
            <a:r>
              <a:rPr lang="en-US" sz="1300" err="1">
                <a:latin typeface="Verdana"/>
                <a:ea typeface="Verdana"/>
                <a:cs typeface="Verdana" panose="020B0604030504040204" pitchFamily="34" charset="0"/>
              </a:rPr>
              <a:t>generadores</a:t>
            </a:r>
            <a:r>
              <a:rPr lang="en-US" sz="1300">
                <a:latin typeface="Verdana"/>
                <a:ea typeface="Verdana"/>
                <a:cs typeface="Verdana" panose="020B0604030504040204" pitchFamily="34" charset="0"/>
              </a:rPr>
              <a:t> de </a:t>
            </a:r>
            <a:r>
              <a:rPr lang="en-US" sz="1300" err="1">
                <a:latin typeface="Verdana"/>
                <a:ea typeface="Verdana"/>
                <a:cs typeface="Verdana" panose="020B0604030504040204" pitchFamily="34" charset="0"/>
              </a:rPr>
              <a:t>propiedad</a:t>
            </a:r>
            <a:r>
              <a:rPr lang="en-US" sz="1300">
                <a:latin typeface="Verdana"/>
                <a:ea typeface="Verdana"/>
                <a:cs typeface="Verdana" panose="020B0604030504040204" pitchFamily="34" charset="0"/>
              </a:rPr>
              <a:t> </a:t>
            </a:r>
            <a:r>
              <a:rPr lang="en-US" sz="1300" err="1">
                <a:latin typeface="Verdana"/>
                <a:ea typeface="Verdana"/>
                <a:cs typeface="Verdana" panose="020B0604030504040204" pitchFamily="34" charset="0"/>
              </a:rPr>
              <a:t>pública</a:t>
            </a:r>
            <a:r>
              <a:rPr lang="en-US" sz="1300">
                <a:latin typeface="Verdana"/>
                <a:ea typeface="Verdana"/>
                <a:cs typeface="Verdana" panose="020B0604030504040204" pitchFamily="34" charset="0"/>
              </a:rPr>
              <a:t>, </a:t>
            </a:r>
            <a:r>
              <a:rPr lang="en-US" sz="1300" err="1">
                <a:latin typeface="Verdana"/>
                <a:ea typeface="Verdana"/>
                <a:cs typeface="Verdana" panose="020B0604030504040204" pitchFamily="34" charset="0"/>
              </a:rPr>
              <a:t>privada</a:t>
            </a:r>
            <a:r>
              <a:rPr lang="en-US" sz="1300">
                <a:latin typeface="Verdana"/>
                <a:ea typeface="Verdana"/>
                <a:cs typeface="Verdana" panose="020B0604030504040204" pitchFamily="34" charset="0"/>
              </a:rPr>
              <a:t> o mixta </a:t>
            </a:r>
            <a:r>
              <a:rPr lang="en-US" sz="1300" err="1">
                <a:latin typeface="Verdana"/>
                <a:ea typeface="Verdana"/>
                <a:cs typeface="Verdana" panose="020B0604030504040204" pitchFamily="34" charset="0"/>
              </a:rPr>
              <a:t>sujetas</a:t>
            </a:r>
            <a:r>
              <a:rPr lang="en-US" sz="1300">
                <a:latin typeface="Verdana"/>
                <a:ea typeface="Verdana"/>
                <a:cs typeface="Verdana" panose="020B0604030504040204" pitchFamily="34" charset="0"/>
              </a:rPr>
              <a:t> al </a:t>
            </a:r>
            <a:r>
              <a:rPr lang="en-US" sz="1300" err="1">
                <a:latin typeface="Verdana"/>
                <a:ea typeface="Verdana"/>
                <a:cs typeface="Verdana" panose="020B0604030504040204" pitchFamily="34" charset="0"/>
              </a:rPr>
              <a:t>pago</a:t>
            </a:r>
            <a:r>
              <a:rPr lang="en-US" sz="1300">
                <a:latin typeface="Verdana"/>
                <a:ea typeface="Verdana"/>
                <a:cs typeface="Verdana" panose="020B0604030504040204" pitchFamily="34" charset="0"/>
              </a:rPr>
              <a:t> de ICA y </a:t>
            </a:r>
            <a:r>
              <a:rPr lang="en-US" sz="1300" err="1">
                <a:latin typeface="Verdana"/>
                <a:ea typeface="Verdana"/>
                <a:cs typeface="Verdana" panose="020B0604030504040204" pitchFamily="34" charset="0"/>
              </a:rPr>
              <a:t>transferencias</a:t>
            </a:r>
            <a:r>
              <a:rPr lang="en-US" sz="1300">
                <a:latin typeface="Verdana"/>
                <a:ea typeface="Verdana"/>
                <a:cs typeface="Verdana" panose="020B0604030504040204" pitchFamily="34" charset="0"/>
              </a:rPr>
              <a:t> del sector </a:t>
            </a:r>
            <a:r>
              <a:rPr lang="en-US" sz="1300" err="1">
                <a:latin typeface="Verdana"/>
                <a:ea typeface="Verdana"/>
                <a:cs typeface="Verdana" panose="020B0604030504040204" pitchFamily="34" charset="0"/>
              </a:rPr>
              <a:t>electrico</a:t>
            </a:r>
            <a:r>
              <a:rPr lang="en-US" sz="1300"/>
              <a:t>.</a:t>
            </a:r>
          </a:p>
        </p:txBody>
      </p:sp>
      <p:sp>
        <p:nvSpPr>
          <p:cNvPr id="18" name="Text 11">
            <a:extLst>
              <a:ext uri="{FF2B5EF4-FFF2-40B4-BE49-F238E27FC236}">
                <a16:creationId xmlns:a16="http://schemas.microsoft.com/office/drawing/2014/main" id="{595D23A4-2397-3D7B-15FD-D2AD9A48A837}"/>
              </a:ext>
            </a:extLst>
          </p:cNvPr>
          <p:cNvSpPr/>
          <p:nvPr/>
        </p:nvSpPr>
        <p:spPr>
          <a:xfrm>
            <a:off x="1280160" y="2523744"/>
            <a:ext cx="10363200" cy="292608"/>
          </a:xfrm>
          <a:prstGeom prst="rect">
            <a:avLst/>
          </a:prstGeom>
          <a:noFill/>
          <a:ln/>
        </p:spPr>
        <p:txBody>
          <a:bodyPr wrap="square" rtlCol="0" anchor="ctr"/>
          <a:lstStyle/>
          <a:p>
            <a:endParaRPr lang="en-US"/>
          </a:p>
        </p:txBody>
      </p:sp>
      <p:sp>
        <p:nvSpPr>
          <p:cNvPr id="24" name="Shape 12">
            <a:extLst>
              <a:ext uri="{FF2B5EF4-FFF2-40B4-BE49-F238E27FC236}">
                <a16:creationId xmlns:a16="http://schemas.microsoft.com/office/drawing/2014/main" id="{93E7CAB4-E6AF-FB9C-86DC-89C9C1CB8A33}"/>
              </a:ext>
            </a:extLst>
          </p:cNvPr>
          <p:cNvSpPr/>
          <p:nvPr/>
        </p:nvSpPr>
        <p:spPr>
          <a:xfrm>
            <a:off x="365760" y="2962656"/>
            <a:ext cx="11460480" cy="1682496"/>
          </a:xfrm>
          <a:prstGeom prst="rect">
            <a:avLst/>
          </a:prstGeom>
          <a:solidFill>
            <a:srgbClr val="FFFFFF"/>
          </a:solidFill>
          <a:ln w="12700">
            <a:solidFill>
              <a:srgbClr val="D8DEE9"/>
            </a:solidFill>
            <a:prstDash val="solid"/>
          </a:ln>
          <a:effectLst>
            <a:outerShdw blurRad="101600" dist="38100" dir="8100000" algn="bl" rotWithShape="0">
              <a:srgbClr val="000000">
                <a:alpha val="13000"/>
              </a:srgbClr>
            </a:outerShdw>
          </a:effectLst>
        </p:spPr>
        <p:txBody>
          <a:bodyPr/>
          <a:lstStyle/>
          <a:p>
            <a:endParaRPr lang="es-CO" sz="1600"/>
          </a:p>
        </p:txBody>
      </p:sp>
      <p:sp>
        <p:nvSpPr>
          <p:cNvPr id="26" name="Shape 13">
            <a:extLst>
              <a:ext uri="{FF2B5EF4-FFF2-40B4-BE49-F238E27FC236}">
                <a16:creationId xmlns:a16="http://schemas.microsoft.com/office/drawing/2014/main" id="{3D9D455E-F76D-EA03-52BD-441D1411776A}"/>
              </a:ext>
            </a:extLst>
          </p:cNvPr>
          <p:cNvSpPr/>
          <p:nvPr/>
        </p:nvSpPr>
        <p:spPr>
          <a:xfrm>
            <a:off x="365760" y="2962656"/>
            <a:ext cx="792480" cy="1682496"/>
          </a:xfrm>
          <a:prstGeom prst="rect">
            <a:avLst/>
          </a:prstGeom>
          <a:solidFill>
            <a:srgbClr val="FFC000"/>
          </a:solidFill>
          <a:ln w="12700">
            <a:solidFill>
              <a:srgbClr val="0A7B8E"/>
            </a:solidFill>
            <a:prstDash val="solid"/>
          </a:ln>
        </p:spPr>
        <p:txBody>
          <a:bodyPr/>
          <a:lstStyle/>
          <a:p>
            <a:endParaRPr lang="es-CO" sz="1600"/>
          </a:p>
        </p:txBody>
      </p:sp>
      <p:sp>
        <p:nvSpPr>
          <p:cNvPr id="28" name="Text 14">
            <a:extLst>
              <a:ext uri="{FF2B5EF4-FFF2-40B4-BE49-F238E27FC236}">
                <a16:creationId xmlns:a16="http://schemas.microsoft.com/office/drawing/2014/main" id="{74C05A18-0039-BEF4-3568-43CB2AA76DE6}"/>
              </a:ext>
            </a:extLst>
          </p:cNvPr>
          <p:cNvSpPr/>
          <p:nvPr/>
        </p:nvSpPr>
        <p:spPr>
          <a:xfrm>
            <a:off x="365760" y="2962656"/>
            <a:ext cx="792480" cy="1682496"/>
          </a:xfrm>
          <a:prstGeom prst="rect">
            <a:avLst/>
          </a:prstGeom>
          <a:noFill/>
          <a:ln/>
        </p:spPr>
        <p:txBody>
          <a:bodyPr wrap="square" lIns="0" tIns="0" rIns="0" bIns="0" rtlCol="0" anchor="ctr"/>
          <a:lstStyle/>
          <a:p>
            <a:pPr algn="ctr"/>
            <a:r>
              <a:rPr lang="en-US" sz="2667" b="1"/>
              <a:t>02</a:t>
            </a:r>
            <a:endParaRPr lang="en-US" sz="2667"/>
          </a:p>
        </p:txBody>
      </p:sp>
      <p:sp>
        <p:nvSpPr>
          <p:cNvPr id="31" name="Text 15">
            <a:extLst>
              <a:ext uri="{FF2B5EF4-FFF2-40B4-BE49-F238E27FC236}">
                <a16:creationId xmlns:a16="http://schemas.microsoft.com/office/drawing/2014/main" id="{8A0AC5A4-0D3A-945C-2C03-BB5F85743440}"/>
              </a:ext>
            </a:extLst>
          </p:cNvPr>
          <p:cNvSpPr/>
          <p:nvPr/>
        </p:nvSpPr>
        <p:spPr>
          <a:xfrm>
            <a:off x="1280160" y="2987040"/>
            <a:ext cx="10363200" cy="341376"/>
          </a:xfrm>
          <a:prstGeom prst="rect">
            <a:avLst/>
          </a:prstGeom>
          <a:noFill/>
          <a:ln/>
        </p:spPr>
        <p:txBody>
          <a:bodyPr wrap="square" rtlCol="0" anchor="ctr"/>
          <a:lstStyle/>
          <a:p>
            <a:r>
              <a:rPr lang="en-US" sz="14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Distribución del Impuesto de Industria y Comercio – ICA</a:t>
            </a:r>
            <a:endParaRPr lang="en-US" sz="14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39" name="Shape 16">
            <a:extLst>
              <a:ext uri="{FF2B5EF4-FFF2-40B4-BE49-F238E27FC236}">
                <a16:creationId xmlns:a16="http://schemas.microsoft.com/office/drawing/2014/main" id="{198F52F7-4D4B-8047-EBF0-3AEA0F0FC233}"/>
              </a:ext>
            </a:extLst>
          </p:cNvPr>
          <p:cNvSpPr/>
          <p:nvPr/>
        </p:nvSpPr>
        <p:spPr>
          <a:xfrm>
            <a:off x="1363426" y="3316154"/>
            <a:ext cx="10438430" cy="210382"/>
          </a:xfrm>
          <a:prstGeom prst="rect">
            <a:avLst/>
          </a:prstGeom>
          <a:solidFill>
            <a:schemeClr val="bg2"/>
          </a:solidFill>
          <a:ln w="12700">
            <a:solidFill>
              <a:srgbClr val="D0D8E4"/>
            </a:solidFill>
            <a:prstDash val="solid"/>
          </a:ln>
        </p:spPr>
        <p:txBody>
          <a:bodyPr/>
          <a:lstStyle/>
          <a:p>
            <a:endParaRPr lang="es-CO" sz="1600"/>
          </a:p>
        </p:txBody>
      </p:sp>
      <p:sp>
        <p:nvSpPr>
          <p:cNvPr id="41" name="Text 17">
            <a:extLst>
              <a:ext uri="{FF2B5EF4-FFF2-40B4-BE49-F238E27FC236}">
                <a16:creationId xmlns:a16="http://schemas.microsoft.com/office/drawing/2014/main" id="{31667BBD-14A2-EA1A-668C-6BA12883A8F0}"/>
              </a:ext>
            </a:extLst>
          </p:cNvPr>
          <p:cNvSpPr/>
          <p:nvPr/>
        </p:nvSpPr>
        <p:spPr>
          <a:xfrm>
            <a:off x="1316736" y="3319272"/>
            <a:ext cx="4779264" cy="231648"/>
          </a:xfrm>
          <a:prstGeom prst="rect">
            <a:avLst/>
          </a:prstGeom>
          <a:noFill/>
          <a:ln/>
        </p:spPr>
        <p:txBody>
          <a:bodyPr wrap="square" rtlCol="0" anchor="ctr"/>
          <a:lstStyle/>
          <a:p>
            <a:r>
              <a:rPr lang="en-US" b="1">
                <a:solidFill>
                  <a:schemeClr val="tx2"/>
                </a:solidFill>
                <a:latin typeface="Verdana" panose="020B0604030504040204" pitchFamily="34" charset="0"/>
                <a:ea typeface="Verdana" panose="020B0604030504040204" pitchFamily="34" charset="0"/>
                <a:cs typeface="Verdana" panose="020B0604030504040204" pitchFamily="34" charset="0"/>
              </a:rPr>
              <a:t>Ley 56/1981  ·  </a:t>
            </a:r>
            <a:r>
              <a:rPr lang="en-US" b="1" err="1">
                <a:solidFill>
                  <a:schemeClr val="tx2"/>
                </a:solidFill>
                <a:latin typeface="Verdana" panose="020B0604030504040204" pitchFamily="34" charset="0"/>
                <a:ea typeface="Verdana" panose="020B0604030504040204" pitchFamily="34" charset="0"/>
                <a:cs typeface="Verdana" panose="020B0604030504040204" pitchFamily="34" charset="0"/>
              </a:rPr>
              <a:t>Decreto</a:t>
            </a:r>
            <a:r>
              <a:rPr lang="en-US" b="1">
                <a:solidFill>
                  <a:schemeClr val="tx2"/>
                </a:solidFill>
                <a:latin typeface="Verdana" panose="020B0604030504040204" pitchFamily="34" charset="0"/>
                <a:ea typeface="Verdana" panose="020B0604030504040204" pitchFamily="34" charset="0"/>
                <a:cs typeface="Verdana" panose="020B0604030504040204" pitchFamily="34" charset="0"/>
              </a:rPr>
              <a:t> 1933 / 1994</a:t>
            </a:r>
            <a:endParaRPr lang="en-US">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43" name="Text 18">
            <a:extLst>
              <a:ext uri="{FF2B5EF4-FFF2-40B4-BE49-F238E27FC236}">
                <a16:creationId xmlns:a16="http://schemas.microsoft.com/office/drawing/2014/main" id="{D58C71D2-D575-1016-9768-15747505E314}"/>
              </a:ext>
            </a:extLst>
          </p:cNvPr>
          <p:cNvSpPr/>
          <p:nvPr/>
        </p:nvSpPr>
        <p:spPr>
          <a:xfrm>
            <a:off x="1280159" y="3624072"/>
            <a:ext cx="10546080" cy="432816"/>
          </a:xfrm>
          <a:prstGeom prst="rect">
            <a:avLst/>
          </a:prstGeom>
          <a:noFill/>
          <a:ln/>
        </p:spPr>
        <p:txBody>
          <a:bodyPr wrap="square" rtlCol="0" anchor="ctr"/>
          <a:lstStyle/>
          <a:p>
            <a:r>
              <a:rPr lang="en-US" b="1">
                <a:solidFill>
                  <a:srgbClr val="0A7B8E"/>
                </a:solidFill>
              </a:rPr>
              <a:t>▸ </a:t>
            </a:r>
            <a:r>
              <a:rPr lang="es-MX" sz="1300">
                <a:latin typeface="Verdana" panose="020B0604030504040204" pitchFamily="34" charset="0"/>
                <a:ea typeface="Verdana" panose="020B0604030504040204" pitchFamily="34" charset="0"/>
                <a:cs typeface="Verdana" panose="020B0604030504040204" pitchFamily="34" charset="0"/>
              </a:rPr>
              <a:t>Determinar la proporción en que debe distribuirse el Impuesto de Industria y Comercio (ICA) entre los municipios afectados por una central de generación eléctrica</a:t>
            </a:r>
            <a:endParaRPr lang="en-US" sz="1300">
              <a:latin typeface="Verdana" panose="020B0604030504040204" pitchFamily="34" charset="0"/>
              <a:ea typeface="Verdana" panose="020B0604030504040204" pitchFamily="34" charset="0"/>
              <a:cs typeface="Verdana" panose="020B0604030504040204" pitchFamily="34" charset="0"/>
            </a:endParaRPr>
          </a:p>
        </p:txBody>
      </p:sp>
      <p:sp>
        <p:nvSpPr>
          <p:cNvPr id="45" name="Text 20">
            <a:extLst>
              <a:ext uri="{FF2B5EF4-FFF2-40B4-BE49-F238E27FC236}">
                <a16:creationId xmlns:a16="http://schemas.microsoft.com/office/drawing/2014/main" id="{2C91B125-4F87-300D-9BC4-DD19090678DC}"/>
              </a:ext>
            </a:extLst>
          </p:cNvPr>
          <p:cNvSpPr/>
          <p:nvPr/>
        </p:nvSpPr>
        <p:spPr>
          <a:xfrm>
            <a:off x="1280159" y="4145280"/>
            <a:ext cx="10546079" cy="432816"/>
          </a:xfrm>
          <a:prstGeom prst="rect">
            <a:avLst/>
          </a:prstGeom>
          <a:noFill/>
          <a:ln/>
        </p:spPr>
        <p:txBody>
          <a:bodyPr wrap="square" rtlCol="0" anchor="ctr"/>
          <a:lstStyle/>
          <a:p>
            <a:r>
              <a:rPr lang="en-US" b="1">
                <a:solidFill>
                  <a:srgbClr val="0A7B8E"/>
                </a:solidFill>
              </a:rPr>
              <a:t>▸ </a:t>
            </a:r>
            <a:r>
              <a:rPr lang="es-MX" sz="1400" b="1">
                <a:latin typeface="Verdana" panose="020B0604030504040204" pitchFamily="34" charset="0"/>
                <a:ea typeface="Verdana" panose="020B0604030504040204" pitchFamily="34" charset="0"/>
                <a:cs typeface="Verdana" panose="020B0604030504040204" pitchFamily="34" charset="0"/>
              </a:rPr>
              <a:t>Naturaleza jurídica:</a:t>
            </a:r>
            <a:r>
              <a:rPr lang="es-MX" sz="1400">
                <a:latin typeface="Verdana" panose="020B0604030504040204" pitchFamily="34" charset="0"/>
                <a:ea typeface="Verdana" panose="020B0604030504040204" pitchFamily="34" charset="0"/>
                <a:cs typeface="Verdana" panose="020B0604030504040204" pitchFamily="34" charset="0"/>
              </a:rPr>
              <a:t> </a:t>
            </a:r>
            <a:r>
              <a:rPr lang="es-MX" sz="1300">
                <a:latin typeface="Verdana" panose="020B0604030504040204" pitchFamily="34" charset="0"/>
                <a:ea typeface="Verdana" panose="020B0604030504040204" pitchFamily="34" charset="0"/>
                <a:cs typeface="Verdana" panose="020B0604030504040204" pitchFamily="34" charset="0"/>
              </a:rPr>
              <a:t>Acto administrativo que define la distribución territorial del tributo con base en la capacidad instalada previamente fijada</a:t>
            </a:r>
            <a:r>
              <a:rPr lang="es-MX" sz="1600"/>
              <a:t>.</a:t>
            </a:r>
            <a:endParaRPr lang="en-US"/>
          </a:p>
        </p:txBody>
      </p:sp>
      <p:sp>
        <p:nvSpPr>
          <p:cNvPr id="47" name="Shape 21">
            <a:extLst>
              <a:ext uri="{FF2B5EF4-FFF2-40B4-BE49-F238E27FC236}">
                <a16:creationId xmlns:a16="http://schemas.microsoft.com/office/drawing/2014/main" id="{95BD2802-0C73-0D97-0DDE-5EE5423DAED3}"/>
              </a:ext>
            </a:extLst>
          </p:cNvPr>
          <p:cNvSpPr/>
          <p:nvPr/>
        </p:nvSpPr>
        <p:spPr>
          <a:xfrm>
            <a:off x="365760" y="4767072"/>
            <a:ext cx="11460480" cy="1503099"/>
          </a:xfrm>
          <a:prstGeom prst="rect">
            <a:avLst/>
          </a:prstGeom>
          <a:solidFill>
            <a:srgbClr val="FFFFFF"/>
          </a:solidFill>
          <a:ln w="12700">
            <a:solidFill>
              <a:srgbClr val="D8DEE9"/>
            </a:solidFill>
            <a:prstDash val="solid"/>
          </a:ln>
          <a:effectLst>
            <a:outerShdw blurRad="101600" dist="38100" dir="8100000" algn="bl" rotWithShape="0">
              <a:srgbClr val="000000">
                <a:alpha val="13000"/>
              </a:srgbClr>
            </a:outerShdw>
          </a:effectLst>
        </p:spPr>
        <p:txBody>
          <a:bodyPr/>
          <a:lstStyle/>
          <a:p>
            <a:endParaRPr lang="es-CO" sz="1600"/>
          </a:p>
        </p:txBody>
      </p:sp>
      <p:sp>
        <p:nvSpPr>
          <p:cNvPr id="48" name="Shape 22">
            <a:extLst>
              <a:ext uri="{FF2B5EF4-FFF2-40B4-BE49-F238E27FC236}">
                <a16:creationId xmlns:a16="http://schemas.microsoft.com/office/drawing/2014/main" id="{750AEC03-6D14-463C-EF6C-8A42964F02F2}"/>
              </a:ext>
            </a:extLst>
          </p:cNvPr>
          <p:cNvSpPr/>
          <p:nvPr/>
        </p:nvSpPr>
        <p:spPr>
          <a:xfrm>
            <a:off x="365760" y="4767072"/>
            <a:ext cx="792480" cy="1503099"/>
          </a:xfrm>
          <a:prstGeom prst="rect">
            <a:avLst/>
          </a:prstGeom>
          <a:solidFill>
            <a:srgbClr val="1A7A4A"/>
          </a:solidFill>
          <a:ln w="12700">
            <a:solidFill>
              <a:srgbClr val="1A7A4A"/>
            </a:solidFill>
            <a:prstDash val="solid"/>
          </a:ln>
        </p:spPr>
        <p:txBody>
          <a:bodyPr/>
          <a:lstStyle/>
          <a:p>
            <a:endParaRPr lang="es-CO" sz="1600"/>
          </a:p>
        </p:txBody>
      </p:sp>
      <p:sp>
        <p:nvSpPr>
          <p:cNvPr id="49" name="Text 23">
            <a:extLst>
              <a:ext uri="{FF2B5EF4-FFF2-40B4-BE49-F238E27FC236}">
                <a16:creationId xmlns:a16="http://schemas.microsoft.com/office/drawing/2014/main" id="{B3C18719-6582-2210-048B-D2EBBCFDEDFB}"/>
              </a:ext>
            </a:extLst>
          </p:cNvPr>
          <p:cNvSpPr/>
          <p:nvPr/>
        </p:nvSpPr>
        <p:spPr>
          <a:xfrm>
            <a:off x="365760" y="4767072"/>
            <a:ext cx="792480" cy="1503099"/>
          </a:xfrm>
          <a:prstGeom prst="rect">
            <a:avLst/>
          </a:prstGeom>
          <a:solidFill>
            <a:schemeClr val="accent2">
              <a:lumMod val="75000"/>
            </a:schemeClr>
          </a:solidFill>
          <a:ln/>
        </p:spPr>
        <p:txBody>
          <a:bodyPr wrap="square" lIns="0" tIns="0" rIns="0" bIns="0" rtlCol="0" anchor="ctr"/>
          <a:lstStyle/>
          <a:p>
            <a:pPr algn="ctr"/>
            <a:r>
              <a:rPr lang="en-US" sz="2667" b="1">
                <a:solidFill>
                  <a:schemeClr val="bg1"/>
                </a:solidFill>
              </a:rPr>
              <a:t>03</a:t>
            </a:r>
            <a:endParaRPr lang="en-US" sz="2667">
              <a:solidFill>
                <a:schemeClr val="bg1"/>
              </a:solidFill>
            </a:endParaRPr>
          </a:p>
        </p:txBody>
      </p:sp>
      <p:sp>
        <p:nvSpPr>
          <p:cNvPr id="50" name="Text 24">
            <a:extLst>
              <a:ext uri="{FF2B5EF4-FFF2-40B4-BE49-F238E27FC236}">
                <a16:creationId xmlns:a16="http://schemas.microsoft.com/office/drawing/2014/main" id="{FAAA543C-2E11-A555-16E7-FE555751D490}"/>
              </a:ext>
            </a:extLst>
          </p:cNvPr>
          <p:cNvSpPr/>
          <p:nvPr/>
        </p:nvSpPr>
        <p:spPr>
          <a:xfrm>
            <a:off x="1280160" y="4864608"/>
            <a:ext cx="10363200" cy="341376"/>
          </a:xfrm>
          <a:prstGeom prst="rect">
            <a:avLst/>
          </a:prstGeom>
          <a:noFill/>
          <a:ln/>
        </p:spPr>
        <p:txBody>
          <a:bodyPr wrap="square" rtlCol="0" anchor="ctr"/>
          <a:lstStyle/>
          <a:p>
            <a:r>
              <a:rPr lang="en-US" sz="1400" b="1">
                <a:latin typeface="Verdana" panose="020B0604030504040204" pitchFamily="34" charset="0"/>
                <a:ea typeface="Verdana" panose="020B0604030504040204" pitchFamily="34" charset="0"/>
                <a:cs typeface="Verdana" panose="020B0604030504040204" pitchFamily="34" charset="0"/>
              </a:rPr>
              <a:t>Adopción de Planes de Expansión</a:t>
            </a:r>
            <a:endParaRPr lang="en-US" sz="1400">
              <a:latin typeface="Verdana" panose="020B0604030504040204" pitchFamily="34" charset="0"/>
              <a:ea typeface="Verdana" panose="020B0604030504040204" pitchFamily="34" charset="0"/>
              <a:cs typeface="Verdana" panose="020B0604030504040204" pitchFamily="34" charset="0"/>
            </a:endParaRPr>
          </a:p>
        </p:txBody>
      </p:sp>
      <p:sp>
        <p:nvSpPr>
          <p:cNvPr id="51" name="Shape 25">
            <a:extLst>
              <a:ext uri="{FF2B5EF4-FFF2-40B4-BE49-F238E27FC236}">
                <a16:creationId xmlns:a16="http://schemas.microsoft.com/office/drawing/2014/main" id="{66CA946D-EB3E-BE49-DF69-57F0D08C8ED1}"/>
              </a:ext>
            </a:extLst>
          </p:cNvPr>
          <p:cNvSpPr/>
          <p:nvPr/>
        </p:nvSpPr>
        <p:spPr>
          <a:xfrm>
            <a:off x="1280158" y="5218176"/>
            <a:ext cx="10521697" cy="252984"/>
          </a:xfrm>
          <a:prstGeom prst="rect">
            <a:avLst/>
          </a:prstGeom>
          <a:solidFill>
            <a:schemeClr val="bg2"/>
          </a:solidFill>
          <a:ln w="12700">
            <a:solidFill>
              <a:srgbClr val="D0D8E4"/>
            </a:solidFill>
            <a:prstDash val="solid"/>
          </a:ln>
        </p:spPr>
        <p:txBody>
          <a:bodyPr/>
          <a:lstStyle/>
          <a:p>
            <a:endParaRPr lang="es-CO" sz="1600"/>
          </a:p>
        </p:txBody>
      </p:sp>
      <p:sp>
        <p:nvSpPr>
          <p:cNvPr id="52" name="Text 26">
            <a:extLst>
              <a:ext uri="{FF2B5EF4-FFF2-40B4-BE49-F238E27FC236}">
                <a16:creationId xmlns:a16="http://schemas.microsoft.com/office/drawing/2014/main" id="{824A4957-83BF-A0EA-4640-62EFED420746}"/>
              </a:ext>
            </a:extLst>
          </p:cNvPr>
          <p:cNvSpPr/>
          <p:nvPr/>
        </p:nvSpPr>
        <p:spPr>
          <a:xfrm>
            <a:off x="1316735" y="5218176"/>
            <a:ext cx="4979133" cy="182880"/>
          </a:xfrm>
          <a:prstGeom prst="rect">
            <a:avLst/>
          </a:prstGeom>
          <a:noFill/>
          <a:ln/>
        </p:spPr>
        <p:txBody>
          <a:bodyPr wrap="square" rtlCol="0" anchor="ctr"/>
          <a:lstStyle/>
          <a:p>
            <a:r>
              <a:rPr lang="en-US" sz="1400" b="1">
                <a:solidFill>
                  <a:schemeClr val="tx2"/>
                </a:solidFill>
                <a:latin typeface="Verdana" panose="020B0604030504040204" pitchFamily="34" charset="0"/>
                <a:ea typeface="Verdana" panose="020B0604030504040204" pitchFamily="34" charset="0"/>
                <a:cs typeface="Verdana" panose="020B0604030504040204" pitchFamily="34" charset="0"/>
              </a:rPr>
              <a:t>Ley 143/1994  ·  Decreto 1073/2015</a:t>
            </a:r>
            <a:endParaRPr lang="en-US" sz="1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53" name="Text 27">
            <a:extLst>
              <a:ext uri="{FF2B5EF4-FFF2-40B4-BE49-F238E27FC236}">
                <a16:creationId xmlns:a16="http://schemas.microsoft.com/office/drawing/2014/main" id="{684A0814-BC3C-DFFF-52FD-9C374F752D41}"/>
              </a:ext>
            </a:extLst>
          </p:cNvPr>
          <p:cNvSpPr/>
          <p:nvPr/>
        </p:nvSpPr>
        <p:spPr>
          <a:xfrm>
            <a:off x="1280157" y="5483352"/>
            <a:ext cx="10521697" cy="265176"/>
          </a:xfrm>
          <a:prstGeom prst="rect">
            <a:avLst/>
          </a:prstGeom>
          <a:noFill/>
          <a:ln/>
        </p:spPr>
        <p:txBody>
          <a:bodyPr wrap="square" rtlCol="0" anchor="ctr"/>
          <a:lstStyle/>
          <a:p>
            <a:r>
              <a:rPr lang="en-US" sz="1600" b="1">
                <a:solidFill>
                  <a:srgbClr val="1A7A4A"/>
                </a:solidFill>
              </a:rPr>
              <a:t>▸ </a:t>
            </a:r>
            <a:r>
              <a:rPr lang="en-US" sz="1600"/>
              <a:t>El Ministerio adopta los Planes de Expansión de Transmisión y Generación mediante resolución.</a:t>
            </a:r>
          </a:p>
        </p:txBody>
      </p:sp>
      <p:sp>
        <p:nvSpPr>
          <p:cNvPr id="55" name="Text 2">
            <a:extLst>
              <a:ext uri="{FF2B5EF4-FFF2-40B4-BE49-F238E27FC236}">
                <a16:creationId xmlns:a16="http://schemas.microsoft.com/office/drawing/2014/main" id="{66F945DD-8CC2-DDC7-992B-A13E2318759A}"/>
              </a:ext>
            </a:extLst>
          </p:cNvPr>
          <p:cNvSpPr/>
          <p:nvPr/>
        </p:nvSpPr>
        <p:spPr>
          <a:xfrm>
            <a:off x="1280157" y="155448"/>
            <a:ext cx="11338560" cy="914400"/>
          </a:xfrm>
          <a:prstGeom prst="rect">
            <a:avLst/>
          </a:prstGeom>
          <a:noFill/>
          <a:ln/>
        </p:spPr>
        <p:txBody>
          <a:bodyPr wrap="square" rtlCol="0" anchor="ctr"/>
          <a:lstStyle/>
          <a:p>
            <a:r>
              <a:rPr lang="en-US" sz="20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ACTOS ADMINISTRATIVOS DEL GRUPO DE GESTIÓN DEL SECTOR</a:t>
            </a:r>
            <a:endParaRPr lang="en-US" sz="20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400811570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AA71D6F8-A8F4-B01B-1E0E-8A167CB2696E}"/>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D9F04543-8943-BA00-03C9-DE230B4E9A53}"/>
              </a:ext>
            </a:extLst>
          </p:cNvPr>
          <p:cNvSpPr txBox="1"/>
          <p:nvPr/>
        </p:nvSpPr>
        <p:spPr>
          <a:xfrm>
            <a:off x="1161738" y="582262"/>
            <a:ext cx="9328462" cy="461665"/>
          </a:xfrm>
          <a:prstGeom prst="rect">
            <a:avLst/>
          </a:prstGeom>
          <a:noFill/>
        </p:spPr>
        <p:txBody>
          <a:bodyPr wrap="square" lIns="91440" tIns="45720" rIns="91440" bIns="45720" rtlCol="0" anchor="t">
            <a:spAutoFit/>
          </a:bodyPr>
          <a:lstStyle/>
          <a:p>
            <a:pPr algn="ctr"/>
            <a:r>
              <a:rPr lang="es-419" sz="2400" b="1">
                <a:solidFill>
                  <a:srgbClr val="333333"/>
                </a:solidFill>
                <a:latin typeface="Verdana"/>
                <a:ea typeface="Verdana"/>
              </a:rPr>
              <a:t>ACTOS ADMINISTRATIVOS EN TRAMITE CON LA OAJ</a:t>
            </a:r>
          </a:p>
        </p:txBody>
      </p:sp>
      <p:sp>
        <p:nvSpPr>
          <p:cNvPr id="6" name="CuadroTexto 5">
            <a:extLst>
              <a:ext uri="{FF2B5EF4-FFF2-40B4-BE49-F238E27FC236}">
                <a16:creationId xmlns:a16="http://schemas.microsoft.com/office/drawing/2014/main" id="{0B341D2A-87A3-F8CC-A080-B8F7B7B46B92}"/>
              </a:ext>
            </a:extLst>
          </p:cNvPr>
          <p:cNvSpPr txBox="1"/>
          <p:nvPr/>
        </p:nvSpPr>
        <p:spPr>
          <a:xfrm>
            <a:off x="317500" y="2209969"/>
            <a:ext cx="3390900" cy="2123658"/>
          </a:xfrm>
          <a:prstGeom prst="rect">
            <a:avLst/>
          </a:prstGeom>
          <a:noFill/>
        </p:spPr>
        <p:txBody>
          <a:bodyPr wrap="square">
            <a:spAutoFit/>
          </a:bodyPr>
          <a:lstStyle/>
          <a:p>
            <a:r>
              <a:rPr lang="es-CO" sz="2000">
                <a:latin typeface="Verdana" panose="020B0604030504040204" pitchFamily="34" charset="0"/>
                <a:ea typeface="Verdana" panose="020B0604030504040204" pitchFamily="34" charset="0"/>
                <a:cs typeface="Verdana" panose="020B0604030504040204" pitchFamily="34" charset="0"/>
              </a:rPr>
              <a:t>Matriz de actos administrativos en tramite de la OAJ    </a:t>
            </a:r>
          </a:p>
          <a:p>
            <a:r>
              <a:rPr lang="es-CO"/>
              <a:t>https://</a:t>
            </a:r>
            <a:r>
              <a:rPr lang="es-CO" err="1"/>
              <a:t>minenergiacol-my.sharepoint.com</a:t>
            </a:r>
            <a:r>
              <a:rPr lang="es-CO"/>
              <a:t>/:x:/r/personal/</a:t>
            </a:r>
            <a:r>
              <a:rPr lang="es-CO" err="1"/>
              <a:t>mcricaurte_minenergia_gov_co</a:t>
            </a:r>
            <a:r>
              <a:rPr lang="es-CO"/>
              <a:t>/_</a:t>
            </a:r>
            <a:r>
              <a:rPr lang="es-CO" err="1"/>
              <a:t>layouts</a:t>
            </a:r>
            <a:r>
              <a:rPr lang="es-CO"/>
              <a:t>/15/</a:t>
            </a:r>
            <a:r>
              <a:rPr lang="es-CO" err="1"/>
              <a:t>Doc.aspx?sourcedoc</a:t>
            </a:r>
            <a:r>
              <a:rPr lang="es-CO"/>
              <a:t>=%7B04CF2AFC-F770-41F0-BB15-62A9641A249B%7D&amp;file=ACTOS%20ADMINISTRATIVOS.xlsx&amp;action=</a:t>
            </a:r>
            <a:r>
              <a:rPr lang="es-CO" err="1"/>
              <a:t>default&amp;mobileredirect</a:t>
            </a:r>
            <a:r>
              <a:rPr lang="es-CO"/>
              <a:t>=true</a:t>
            </a:r>
          </a:p>
        </p:txBody>
      </p:sp>
      <p:graphicFrame>
        <p:nvGraphicFramePr>
          <p:cNvPr id="7" name="Tabla 6">
            <a:extLst>
              <a:ext uri="{FF2B5EF4-FFF2-40B4-BE49-F238E27FC236}">
                <a16:creationId xmlns:a16="http://schemas.microsoft.com/office/drawing/2014/main" id="{E5A6A568-BF0D-C8DB-0FF4-CDF03AE525E0}"/>
              </a:ext>
            </a:extLst>
          </p:cNvPr>
          <p:cNvGraphicFramePr>
            <a:graphicFrameLocks noGrp="1"/>
          </p:cNvGraphicFramePr>
          <p:nvPr>
            <p:extLst>
              <p:ext uri="{D42A27DB-BD31-4B8C-83A1-F6EECF244321}">
                <p14:modId xmlns:p14="http://schemas.microsoft.com/office/powerpoint/2010/main" val="2906577403"/>
              </p:ext>
            </p:extLst>
          </p:nvPr>
        </p:nvGraphicFramePr>
        <p:xfrm>
          <a:off x="3708400" y="1719768"/>
          <a:ext cx="8048170" cy="4253678"/>
        </p:xfrm>
        <a:graphic>
          <a:graphicData uri="http://schemas.openxmlformats.org/drawingml/2006/table">
            <a:tbl>
              <a:tblPr>
                <a:tableStyleId>{AF606853-7671-496A-8E4F-DF71F8EC918B}</a:tableStyleId>
              </a:tblPr>
              <a:tblGrid>
                <a:gridCol w="3096167">
                  <a:extLst>
                    <a:ext uri="{9D8B030D-6E8A-4147-A177-3AD203B41FA5}">
                      <a16:colId xmlns:a16="http://schemas.microsoft.com/office/drawing/2014/main" val="4207293205"/>
                    </a:ext>
                  </a:extLst>
                </a:gridCol>
                <a:gridCol w="3096167">
                  <a:extLst>
                    <a:ext uri="{9D8B030D-6E8A-4147-A177-3AD203B41FA5}">
                      <a16:colId xmlns:a16="http://schemas.microsoft.com/office/drawing/2014/main" val="1704202201"/>
                    </a:ext>
                  </a:extLst>
                </a:gridCol>
                <a:gridCol w="1855836">
                  <a:extLst>
                    <a:ext uri="{9D8B030D-6E8A-4147-A177-3AD203B41FA5}">
                      <a16:colId xmlns:a16="http://schemas.microsoft.com/office/drawing/2014/main" val="1575943496"/>
                    </a:ext>
                  </a:extLst>
                </a:gridCol>
              </a:tblGrid>
              <a:tr h="640383">
                <a:tc>
                  <a:txBody>
                    <a:bodyPr/>
                    <a:lstStyle/>
                    <a:p>
                      <a:pPr algn="ctr" fontAlgn="ctr">
                        <a:buNone/>
                      </a:pPr>
                      <a:r>
                        <a:rPr lang="es-CO" sz="2800" b="1" u="none" strike="noStrike">
                          <a:solidFill>
                            <a:schemeClr val="tx1"/>
                          </a:solidFill>
                          <a:effectLst/>
                        </a:rPr>
                        <a:t>GRUPO</a:t>
                      </a:r>
                      <a:endParaRPr lang="es-CO" sz="2800" b="1" i="0" u="none" strike="noStrike">
                        <a:solidFill>
                          <a:schemeClr val="tx1"/>
                        </a:solidFill>
                        <a:effectLst/>
                        <a:latin typeface="Verdana" panose="020B0604030504040204" pitchFamily="34" charset="0"/>
                      </a:endParaRPr>
                    </a:p>
                  </a:txBody>
                  <a:tcPr marL="7131" marR="7131" marT="7131" marB="0" anchor="ctr">
                    <a:solidFill>
                      <a:srgbClr val="FFC000"/>
                    </a:solidFill>
                  </a:tcPr>
                </a:tc>
                <a:tc>
                  <a:txBody>
                    <a:bodyPr/>
                    <a:lstStyle/>
                    <a:p>
                      <a:pPr algn="ctr" fontAlgn="ctr">
                        <a:buNone/>
                      </a:pPr>
                      <a:r>
                        <a:rPr lang="es-CO" sz="2800" b="1" u="none" strike="noStrike">
                          <a:solidFill>
                            <a:schemeClr val="tx1"/>
                          </a:solidFill>
                          <a:effectLst/>
                        </a:rPr>
                        <a:t>TRAMITE</a:t>
                      </a:r>
                      <a:endParaRPr lang="es-CO" sz="2800" b="1" i="0" u="none" strike="noStrike">
                        <a:solidFill>
                          <a:schemeClr val="tx1"/>
                        </a:solidFill>
                        <a:effectLst/>
                        <a:latin typeface="Verdana" panose="020B0604030504040204" pitchFamily="34" charset="0"/>
                      </a:endParaRPr>
                    </a:p>
                  </a:txBody>
                  <a:tcPr marL="7131" marR="7131" marT="7131" marB="0" anchor="ctr">
                    <a:solidFill>
                      <a:srgbClr val="FFC000"/>
                    </a:solidFill>
                  </a:tcPr>
                </a:tc>
                <a:tc>
                  <a:txBody>
                    <a:bodyPr/>
                    <a:lstStyle/>
                    <a:p>
                      <a:pPr algn="ctr" fontAlgn="ctr">
                        <a:buNone/>
                      </a:pPr>
                      <a:r>
                        <a:rPr lang="es-CO" sz="2800" b="1" u="none" strike="noStrike">
                          <a:solidFill>
                            <a:schemeClr val="tx1"/>
                          </a:solidFill>
                          <a:effectLst/>
                        </a:rPr>
                        <a:t>CANTIDAD</a:t>
                      </a:r>
                      <a:endParaRPr lang="es-CO" sz="2800" b="1" i="0" u="none" strike="noStrike">
                        <a:solidFill>
                          <a:schemeClr val="tx1"/>
                        </a:solidFill>
                        <a:effectLst/>
                        <a:latin typeface="Verdana" panose="020B0604030504040204" pitchFamily="34" charset="0"/>
                      </a:endParaRPr>
                    </a:p>
                  </a:txBody>
                  <a:tcPr marL="7131" marR="7131" marT="7131" marB="0" anchor="ctr">
                    <a:solidFill>
                      <a:srgbClr val="FFC000"/>
                    </a:solidFill>
                  </a:tcPr>
                </a:tc>
                <a:extLst>
                  <a:ext uri="{0D108BD9-81ED-4DB2-BD59-A6C34878D82A}">
                    <a16:rowId xmlns:a16="http://schemas.microsoft.com/office/drawing/2014/main" val="3775123926"/>
                  </a:ext>
                </a:extLst>
              </a:tr>
              <a:tr h="213461">
                <a:tc rowSpan="3">
                  <a:txBody>
                    <a:bodyPr/>
                    <a:lstStyle/>
                    <a:p>
                      <a:pPr algn="ctr" fontAlgn="ctr">
                        <a:buNone/>
                      </a:pPr>
                      <a:r>
                        <a:rPr lang="es-CO" sz="1800" b="1" u="none" strike="noStrike">
                          <a:solidFill>
                            <a:schemeClr val="bg1"/>
                          </a:solidFill>
                          <a:effectLst/>
                        </a:rPr>
                        <a:t>FONDOS Y </a:t>
                      </a:r>
                    </a:p>
                    <a:p>
                      <a:pPr algn="ctr" fontAlgn="ctr">
                        <a:buNone/>
                      </a:pPr>
                      <a:r>
                        <a:rPr lang="es-CO" sz="1800" b="1" u="none" strike="noStrike">
                          <a:solidFill>
                            <a:schemeClr val="bg1"/>
                          </a:solidFill>
                          <a:effectLst/>
                        </a:rPr>
                        <a:t>GESTION DEL SECTOR </a:t>
                      </a:r>
                      <a:endParaRPr lang="es-CO" sz="1800" b="1" i="0" u="none" strike="noStrike">
                        <a:solidFill>
                          <a:schemeClr val="bg1"/>
                        </a:solidFill>
                        <a:effectLst/>
                        <a:latin typeface="Verdana" panose="020B0604030504040204" pitchFamily="34" charset="0"/>
                      </a:endParaRPr>
                    </a:p>
                  </a:txBody>
                  <a:tcPr marL="7131" marR="7131" marT="7131" marB="0" anchor="ctr">
                    <a:solidFill>
                      <a:schemeClr val="accent2">
                        <a:lumMod val="75000"/>
                      </a:schemeClr>
                    </a:solidFill>
                  </a:tcPr>
                </a:tc>
                <a:tc>
                  <a:txBody>
                    <a:bodyPr/>
                    <a:lstStyle/>
                    <a:p>
                      <a:pPr algn="l" fontAlgn="b">
                        <a:buNone/>
                      </a:pPr>
                      <a:r>
                        <a:rPr lang="es-CO" sz="1600" u="none" strike="noStrike">
                          <a:effectLst/>
                        </a:rPr>
                        <a:t>RESOLUCIONES </a:t>
                      </a:r>
                      <a:endParaRPr lang="es-CO" sz="1600" b="0" i="0" u="none" strike="noStrike">
                        <a:solidFill>
                          <a:srgbClr val="000000"/>
                        </a:solidFill>
                        <a:effectLst/>
                        <a:latin typeface="Verdana" panose="020B0604030504040204" pitchFamily="34" charset="0"/>
                      </a:endParaRPr>
                    </a:p>
                  </a:txBody>
                  <a:tcPr marL="7131" marR="7131" marT="7131" marB="0" anchor="b">
                    <a:solidFill>
                      <a:schemeClr val="accent2">
                        <a:lumMod val="75000"/>
                      </a:schemeClr>
                    </a:solidFill>
                  </a:tcPr>
                </a:tc>
                <a:tc>
                  <a:txBody>
                    <a:bodyPr/>
                    <a:lstStyle/>
                    <a:p>
                      <a:pPr algn="ctr" fontAlgn="b">
                        <a:buNone/>
                      </a:pPr>
                      <a:r>
                        <a:rPr lang="es-CO" sz="1600" u="none" strike="noStrike">
                          <a:effectLst/>
                        </a:rPr>
                        <a:t>5</a:t>
                      </a:r>
                      <a:endParaRPr lang="es-CO" sz="1600" b="0" i="0" u="none" strike="noStrike">
                        <a:solidFill>
                          <a:srgbClr val="000000"/>
                        </a:solidFill>
                        <a:effectLst/>
                        <a:latin typeface="Verdana" panose="020B0604030504040204" pitchFamily="34" charset="0"/>
                      </a:endParaRPr>
                    </a:p>
                  </a:txBody>
                  <a:tcPr marL="7131" marR="7131" marT="7131" marB="0" anchor="b">
                    <a:solidFill>
                      <a:schemeClr val="accent2">
                        <a:lumMod val="75000"/>
                      </a:schemeClr>
                    </a:solidFill>
                  </a:tcPr>
                </a:tc>
                <a:extLst>
                  <a:ext uri="{0D108BD9-81ED-4DB2-BD59-A6C34878D82A}">
                    <a16:rowId xmlns:a16="http://schemas.microsoft.com/office/drawing/2014/main" val="2756558531"/>
                  </a:ext>
                </a:extLst>
              </a:tr>
              <a:tr h="213461">
                <a:tc vMerge="1">
                  <a:txBody>
                    <a:bodyPr/>
                    <a:lstStyle/>
                    <a:p>
                      <a:endParaRPr lang="es-CO"/>
                    </a:p>
                  </a:txBody>
                  <a:tcPr/>
                </a:tc>
                <a:tc>
                  <a:txBody>
                    <a:bodyPr/>
                    <a:lstStyle/>
                    <a:p>
                      <a:pPr algn="l" fontAlgn="b">
                        <a:buNone/>
                      </a:pPr>
                      <a:r>
                        <a:rPr lang="es-CO" sz="1600" u="none" strike="noStrike">
                          <a:effectLst/>
                        </a:rPr>
                        <a:t>PROYECTOS DE DECRETO </a:t>
                      </a:r>
                      <a:endParaRPr lang="es-CO" sz="1600" b="0" i="0" u="none" strike="noStrike">
                        <a:solidFill>
                          <a:srgbClr val="000000"/>
                        </a:solidFill>
                        <a:effectLst/>
                        <a:latin typeface="Verdana" panose="020B0604030504040204" pitchFamily="34" charset="0"/>
                      </a:endParaRPr>
                    </a:p>
                  </a:txBody>
                  <a:tcPr marL="7131" marR="7131" marT="7131" marB="0" anchor="b">
                    <a:solidFill>
                      <a:schemeClr val="accent2">
                        <a:lumMod val="75000"/>
                      </a:schemeClr>
                    </a:solidFill>
                  </a:tcPr>
                </a:tc>
                <a:tc>
                  <a:txBody>
                    <a:bodyPr/>
                    <a:lstStyle/>
                    <a:p>
                      <a:pPr algn="ctr" fontAlgn="b">
                        <a:buNone/>
                      </a:pPr>
                      <a:r>
                        <a:rPr lang="es-CO" sz="1600" u="none" strike="noStrike">
                          <a:effectLst/>
                        </a:rPr>
                        <a:t>3</a:t>
                      </a:r>
                      <a:endParaRPr lang="es-CO" sz="1600" b="0" i="0" u="none" strike="noStrike">
                        <a:solidFill>
                          <a:srgbClr val="000000"/>
                        </a:solidFill>
                        <a:effectLst/>
                        <a:latin typeface="Verdana" panose="020B0604030504040204" pitchFamily="34" charset="0"/>
                      </a:endParaRPr>
                    </a:p>
                  </a:txBody>
                  <a:tcPr marL="7131" marR="7131" marT="7131" marB="0" anchor="b">
                    <a:solidFill>
                      <a:schemeClr val="accent2">
                        <a:lumMod val="75000"/>
                      </a:schemeClr>
                    </a:solidFill>
                  </a:tcPr>
                </a:tc>
                <a:extLst>
                  <a:ext uri="{0D108BD9-81ED-4DB2-BD59-A6C34878D82A}">
                    <a16:rowId xmlns:a16="http://schemas.microsoft.com/office/drawing/2014/main" val="3056604101"/>
                  </a:ext>
                </a:extLst>
              </a:tr>
              <a:tr h="213461">
                <a:tc vMerge="1">
                  <a:txBody>
                    <a:bodyPr/>
                    <a:lstStyle/>
                    <a:p>
                      <a:endParaRPr lang="es-CO"/>
                    </a:p>
                  </a:txBody>
                  <a:tcPr/>
                </a:tc>
                <a:tc>
                  <a:txBody>
                    <a:bodyPr/>
                    <a:lstStyle/>
                    <a:p>
                      <a:pPr algn="l" fontAlgn="b">
                        <a:buNone/>
                      </a:pPr>
                      <a:r>
                        <a:rPr lang="es-CO" sz="1600" u="none" strike="noStrike">
                          <a:effectLst/>
                        </a:rPr>
                        <a:t>INFORME RESPUESTA A JUZGADOS</a:t>
                      </a:r>
                      <a:endParaRPr lang="es-CO" sz="1600" b="0" i="0" u="none" strike="noStrike">
                        <a:solidFill>
                          <a:srgbClr val="000000"/>
                        </a:solidFill>
                        <a:effectLst/>
                        <a:latin typeface="Verdana" panose="020B0604030504040204" pitchFamily="34" charset="0"/>
                      </a:endParaRPr>
                    </a:p>
                  </a:txBody>
                  <a:tcPr marL="7131" marR="7131" marT="7131" marB="0" anchor="b">
                    <a:solidFill>
                      <a:schemeClr val="accent2">
                        <a:lumMod val="75000"/>
                      </a:schemeClr>
                    </a:solidFill>
                  </a:tcPr>
                </a:tc>
                <a:tc>
                  <a:txBody>
                    <a:bodyPr/>
                    <a:lstStyle/>
                    <a:p>
                      <a:pPr algn="ctr" fontAlgn="b">
                        <a:buNone/>
                      </a:pPr>
                      <a:r>
                        <a:rPr lang="es-CO" sz="1600" u="none" strike="noStrike">
                          <a:effectLst/>
                        </a:rPr>
                        <a:t>2</a:t>
                      </a:r>
                      <a:endParaRPr lang="es-CO" sz="1600" b="0" i="0" u="none" strike="noStrike">
                        <a:solidFill>
                          <a:srgbClr val="000000"/>
                        </a:solidFill>
                        <a:effectLst/>
                        <a:latin typeface="Verdana" panose="020B0604030504040204" pitchFamily="34" charset="0"/>
                      </a:endParaRPr>
                    </a:p>
                  </a:txBody>
                  <a:tcPr marL="7131" marR="7131" marT="7131" marB="0" anchor="b">
                    <a:solidFill>
                      <a:schemeClr val="accent2">
                        <a:lumMod val="75000"/>
                      </a:schemeClr>
                    </a:solidFill>
                  </a:tcPr>
                </a:tc>
                <a:extLst>
                  <a:ext uri="{0D108BD9-81ED-4DB2-BD59-A6C34878D82A}">
                    <a16:rowId xmlns:a16="http://schemas.microsoft.com/office/drawing/2014/main" val="2495174254"/>
                  </a:ext>
                </a:extLst>
              </a:tr>
              <a:tr h="320192">
                <a:tc rowSpan="6">
                  <a:txBody>
                    <a:bodyPr/>
                    <a:lstStyle/>
                    <a:p>
                      <a:pPr algn="ctr" fontAlgn="ctr">
                        <a:buNone/>
                      </a:pPr>
                      <a:r>
                        <a:rPr lang="es-CO" sz="1800" b="1" u="none" strike="noStrike">
                          <a:solidFill>
                            <a:schemeClr val="tx1"/>
                          </a:solidFill>
                          <a:effectLst/>
                        </a:rPr>
                        <a:t>SUPERVISIÓN </a:t>
                      </a:r>
                      <a:endParaRPr lang="es-CO" sz="1800" b="1" i="0" u="none" strike="noStrike">
                        <a:solidFill>
                          <a:schemeClr val="tx1"/>
                        </a:solidFill>
                        <a:effectLst/>
                        <a:latin typeface="Verdana" panose="020B0604030504040204" pitchFamily="34" charset="0"/>
                      </a:endParaRPr>
                    </a:p>
                  </a:txBody>
                  <a:tcPr marL="7131" marR="7131" marT="7131" marB="0" anchor="ctr">
                    <a:solidFill>
                      <a:schemeClr val="accent3">
                        <a:lumMod val="75000"/>
                      </a:schemeClr>
                    </a:solidFill>
                  </a:tcPr>
                </a:tc>
                <a:tc>
                  <a:txBody>
                    <a:bodyPr/>
                    <a:lstStyle/>
                    <a:p>
                      <a:pPr algn="l" fontAlgn="ctr">
                        <a:buNone/>
                      </a:pPr>
                      <a:r>
                        <a:rPr lang="es-CO" sz="1600" u="none" strike="noStrike">
                          <a:solidFill>
                            <a:schemeClr val="tx1"/>
                          </a:solidFill>
                          <a:effectLst/>
                        </a:rPr>
                        <a:t>RESOLUCIONES Y CERTIFICACION </a:t>
                      </a:r>
                      <a:endParaRPr lang="es-CO" sz="1600" b="0" i="0" u="none" strike="noStrike">
                        <a:solidFill>
                          <a:schemeClr val="tx1"/>
                        </a:solidFill>
                        <a:effectLst/>
                        <a:latin typeface="Verdana" panose="020B0604030504040204" pitchFamily="34" charset="0"/>
                      </a:endParaRPr>
                    </a:p>
                  </a:txBody>
                  <a:tcPr marL="7131" marR="7131" marT="7131" marB="0" anchor="ctr">
                    <a:solidFill>
                      <a:schemeClr val="accent3">
                        <a:lumMod val="75000"/>
                      </a:schemeClr>
                    </a:solidFill>
                  </a:tcPr>
                </a:tc>
                <a:tc>
                  <a:txBody>
                    <a:bodyPr/>
                    <a:lstStyle/>
                    <a:p>
                      <a:pPr algn="ctr" fontAlgn="b">
                        <a:buNone/>
                      </a:pPr>
                      <a:r>
                        <a:rPr lang="es-CO" sz="1600" u="none" strike="noStrike">
                          <a:solidFill>
                            <a:schemeClr val="tx1"/>
                          </a:solidFill>
                          <a:effectLst/>
                        </a:rPr>
                        <a:t>10</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accent3">
                        <a:lumMod val="75000"/>
                      </a:schemeClr>
                    </a:solidFill>
                  </a:tcPr>
                </a:tc>
                <a:extLst>
                  <a:ext uri="{0D108BD9-81ED-4DB2-BD59-A6C34878D82A}">
                    <a16:rowId xmlns:a16="http://schemas.microsoft.com/office/drawing/2014/main" val="3068878682"/>
                  </a:ext>
                </a:extLst>
              </a:tr>
              <a:tr h="226802">
                <a:tc vMerge="1">
                  <a:txBody>
                    <a:bodyPr/>
                    <a:lstStyle/>
                    <a:p>
                      <a:endParaRPr lang="es-CO"/>
                    </a:p>
                  </a:txBody>
                  <a:tcPr/>
                </a:tc>
                <a:tc>
                  <a:txBody>
                    <a:bodyPr/>
                    <a:lstStyle/>
                    <a:p>
                      <a:pPr algn="l" fontAlgn="ctr">
                        <a:buNone/>
                      </a:pPr>
                      <a:r>
                        <a:rPr lang="es-CO" sz="1600" u="none" strike="noStrike">
                          <a:solidFill>
                            <a:schemeClr val="tx1"/>
                          </a:solidFill>
                          <a:effectLst/>
                        </a:rPr>
                        <a:t>RESOLUCIONES Y CONCILIACION </a:t>
                      </a:r>
                      <a:endParaRPr lang="es-CO" sz="1600" b="0" i="0" u="none" strike="noStrike">
                        <a:solidFill>
                          <a:schemeClr val="tx1"/>
                        </a:solidFill>
                        <a:effectLst/>
                        <a:latin typeface="Verdana" panose="020B0604030504040204" pitchFamily="34" charset="0"/>
                      </a:endParaRPr>
                    </a:p>
                  </a:txBody>
                  <a:tcPr marL="7131" marR="7131" marT="7131" marB="0" anchor="ctr">
                    <a:solidFill>
                      <a:schemeClr val="accent3">
                        <a:lumMod val="75000"/>
                      </a:schemeClr>
                    </a:solidFill>
                  </a:tcPr>
                </a:tc>
                <a:tc>
                  <a:txBody>
                    <a:bodyPr/>
                    <a:lstStyle/>
                    <a:p>
                      <a:pPr algn="ctr" fontAlgn="b">
                        <a:buNone/>
                      </a:pPr>
                      <a:r>
                        <a:rPr lang="es-CO" sz="1600" u="none" strike="noStrike">
                          <a:solidFill>
                            <a:schemeClr val="tx1"/>
                          </a:solidFill>
                          <a:effectLst/>
                        </a:rPr>
                        <a:t>2</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accent3">
                        <a:lumMod val="75000"/>
                      </a:schemeClr>
                    </a:solidFill>
                  </a:tcPr>
                </a:tc>
                <a:extLst>
                  <a:ext uri="{0D108BD9-81ED-4DB2-BD59-A6C34878D82A}">
                    <a16:rowId xmlns:a16="http://schemas.microsoft.com/office/drawing/2014/main" val="352989923"/>
                  </a:ext>
                </a:extLst>
              </a:tr>
              <a:tr h="213461">
                <a:tc vMerge="1">
                  <a:txBody>
                    <a:bodyPr/>
                    <a:lstStyle/>
                    <a:p>
                      <a:endParaRPr lang="es-CO"/>
                    </a:p>
                  </a:txBody>
                  <a:tcPr/>
                </a:tc>
                <a:tc>
                  <a:txBody>
                    <a:bodyPr/>
                    <a:lstStyle/>
                    <a:p>
                      <a:pPr algn="l" fontAlgn="b">
                        <a:buNone/>
                      </a:pPr>
                      <a:r>
                        <a:rPr lang="es-CO" sz="1600" u="none" strike="noStrike">
                          <a:solidFill>
                            <a:schemeClr val="tx1"/>
                          </a:solidFill>
                          <a:effectLst/>
                        </a:rPr>
                        <a:t>CONCEPTOS </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accent3">
                        <a:lumMod val="75000"/>
                      </a:schemeClr>
                    </a:solidFill>
                  </a:tcPr>
                </a:tc>
                <a:tc>
                  <a:txBody>
                    <a:bodyPr/>
                    <a:lstStyle/>
                    <a:p>
                      <a:pPr algn="ctr" fontAlgn="b">
                        <a:buNone/>
                      </a:pPr>
                      <a:r>
                        <a:rPr lang="es-CO" sz="1600" u="none" strike="noStrike">
                          <a:solidFill>
                            <a:schemeClr val="tx1"/>
                          </a:solidFill>
                          <a:effectLst/>
                        </a:rPr>
                        <a:t>6</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accent3">
                        <a:lumMod val="75000"/>
                      </a:schemeClr>
                    </a:solidFill>
                  </a:tcPr>
                </a:tc>
                <a:extLst>
                  <a:ext uri="{0D108BD9-81ED-4DB2-BD59-A6C34878D82A}">
                    <a16:rowId xmlns:a16="http://schemas.microsoft.com/office/drawing/2014/main" val="924480193"/>
                  </a:ext>
                </a:extLst>
              </a:tr>
              <a:tr h="226802">
                <a:tc vMerge="1">
                  <a:txBody>
                    <a:bodyPr/>
                    <a:lstStyle/>
                    <a:p>
                      <a:endParaRPr lang="es-CO"/>
                    </a:p>
                  </a:txBody>
                  <a:tcPr/>
                </a:tc>
                <a:tc>
                  <a:txBody>
                    <a:bodyPr/>
                    <a:lstStyle/>
                    <a:p>
                      <a:pPr algn="l" fontAlgn="ctr">
                        <a:buNone/>
                      </a:pPr>
                      <a:r>
                        <a:rPr lang="es-CO" sz="1600" u="none" strike="noStrike">
                          <a:solidFill>
                            <a:schemeClr val="tx1"/>
                          </a:solidFill>
                          <a:effectLst/>
                        </a:rPr>
                        <a:t>RESOLUCIONES </a:t>
                      </a:r>
                      <a:endParaRPr lang="es-CO" sz="1600" b="0" i="0" u="none" strike="noStrike">
                        <a:solidFill>
                          <a:schemeClr val="tx1"/>
                        </a:solidFill>
                        <a:effectLst/>
                        <a:latin typeface="Verdana" panose="020B0604030504040204" pitchFamily="34" charset="0"/>
                      </a:endParaRPr>
                    </a:p>
                  </a:txBody>
                  <a:tcPr marL="7131" marR="7131" marT="7131" marB="0" anchor="ctr">
                    <a:solidFill>
                      <a:schemeClr val="accent3">
                        <a:lumMod val="75000"/>
                      </a:schemeClr>
                    </a:solidFill>
                  </a:tcPr>
                </a:tc>
                <a:tc>
                  <a:txBody>
                    <a:bodyPr/>
                    <a:lstStyle/>
                    <a:p>
                      <a:pPr algn="ctr" fontAlgn="b">
                        <a:buNone/>
                      </a:pPr>
                      <a:r>
                        <a:rPr lang="es-CO" sz="1600" u="none" strike="noStrike">
                          <a:solidFill>
                            <a:schemeClr val="tx1"/>
                          </a:solidFill>
                          <a:effectLst/>
                        </a:rPr>
                        <a:t>1</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accent3">
                        <a:lumMod val="75000"/>
                      </a:schemeClr>
                    </a:solidFill>
                  </a:tcPr>
                </a:tc>
                <a:extLst>
                  <a:ext uri="{0D108BD9-81ED-4DB2-BD59-A6C34878D82A}">
                    <a16:rowId xmlns:a16="http://schemas.microsoft.com/office/drawing/2014/main" val="3547634971"/>
                  </a:ext>
                </a:extLst>
              </a:tr>
              <a:tr h="226802">
                <a:tc vMerge="1">
                  <a:txBody>
                    <a:bodyPr/>
                    <a:lstStyle/>
                    <a:p>
                      <a:endParaRPr lang="es-CO"/>
                    </a:p>
                  </a:txBody>
                  <a:tcPr/>
                </a:tc>
                <a:tc>
                  <a:txBody>
                    <a:bodyPr/>
                    <a:lstStyle/>
                    <a:p>
                      <a:pPr algn="l" fontAlgn="ctr">
                        <a:buNone/>
                      </a:pPr>
                      <a:r>
                        <a:rPr lang="es-CO" sz="1600" u="none" strike="noStrike">
                          <a:solidFill>
                            <a:schemeClr val="tx1"/>
                          </a:solidFill>
                          <a:effectLst/>
                        </a:rPr>
                        <a:t>ACTUACIÓN JUDICIAL PERTINENTE </a:t>
                      </a:r>
                      <a:endParaRPr lang="es-CO" sz="1600" b="0" i="0" u="none" strike="noStrike">
                        <a:solidFill>
                          <a:schemeClr val="tx1"/>
                        </a:solidFill>
                        <a:effectLst/>
                        <a:latin typeface="Verdana" panose="020B0604030504040204" pitchFamily="34" charset="0"/>
                      </a:endParaRPr>
                    </a:p>
                  </a:txBody>
                  <a:tcPr marL="7131" marR="7131" marT="7131" marB="0" anchor="ctr">
                    <a:solidFill>
                      <a:schemeClr val="accent3">
                        <a:lumMod val="75000"/>
                      </a:schemeClr>
                    </a:solidFill>
                  </a:tcPr>
                </a:tc>
                <a:tc>
                  <a:txBody>
                    <a:bodyPr/>
                    <a:lstStyle/>
                    <a:p>
                      <a:pPr algn="ctr" fontAlgn="b">
                        <a:buNone/>
                      </a:pPr>
                      <a:r>
                        <a:rPr lang="es-CO" sz="1600" u="none" strike="noStrike">
                          <a:solidFill>
                            <a:schemeClr val="tx1"/>
                          </a:solidFill>
                          <a:effectLst/>
                        </a:rPr>
                        <a:t>2</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accent3">
                        <a:lumMod val="75000"/>
                      </a:schemeClr>
                    </a:solidFill>
                  </a:tcPr>
                </a:tc>
                <a:extLst>
                  <a:ext uri="{0D108BD9-81ED-4DB2-BD59-A6C34878D82A}">
                    <a16:rowId xmlns:a16="http://schemas.microsoft.com/office/drawing/2014/main" val="66457689"/>
                  </a:ext>
                </a:extLst>
              </a:tr>
              <a:tr h="226802">
                <a:tc vMerge="1">
                  <a:txBody>
                    <a:bodyPr/>
                    <a:lstStyle/>
                    <a:p>
                      <a:endParaRPr lang="es-CO"/>
                    </a:p>
                  </a:txBody>
                  <a:tcPr/>
                </a:tc>
                <a:tc>
                  <a:txBody>
                    <a:bodyPr/>
                    <a:lstStyle/>
                    <a:p>
                      <a:pPr algn="l" fontAlgn="ctr">
                        <a:buNone/>
                      </a:pPr>
                      <a:r>
                        <a:rPr lang="es-CO" sz="1600" u="none" strike="noStrike">
                          <a:solidFill>
                            <a:schemeClr val="tx1"/>
                          </a:solidFill>
                          <a:effectLst/>
                        </a:rPr>
                        <a:t>LIQUIDACION JUDICIAL </a:t>
                      </a:r>
                      <a:endParaRPr lang="es-CO" sz="1600" b="0" i="0" u="none" strike="noStrike">
                        <a:solidFill>
                          <a:schemeClr val="tx1"/>
                        </a:solidFill>
                        <a:effectLst/>
                        <a:latin typeface="Verdana" panose="020B0604030504040204" pitchFamily="34" charset="0"/>
                      </a:endParaRPr>
                    </a:p>
                  </a:txBody>
                  <a:tcPr marL="7131" marR="7131" marT="7131" marB="0" anchor="ctr">
                    <a:solidFill>
                      <a:schemeClr val="accent3">
                        <a:lumMod val="75000"/>
                      </a:schemeClr>
                    </a:solidFill>
                  </a:tcPr>
                </a:tc>
                <a:tc>
                  <a:txBody>
                    <a:bodyPr/>
                    <a:lstStyle/>
                    <a:p>
                      <a:pPr algn="ctr" fontAlgn="b">
                        <a:buNone/>
                      </a:pPr>
                      <a:r>
                        <a:rPr lang="es-CO" sz="1600" u="none" strike="noStrike">
                          <a:solidFill>
                            <a:schemeClr val="tx1"/>
                          </a:solidFill>
                          <a:effectLst/>
                        </a:rPr>
                        <a:t>4</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accent3">
                        <a:lumMod val="75000"/>
                      </a:schemeClr>
                    </a:solidFill>
                  </a:tcPr>
                </a:tc>
                <a:extLst>
                  <a:ext uri="{0D108BD9-81ED-4DB2-BD59-A6C34878D82A}">
                    <a16:rowId xmlns:a16="http://schemas.microsoft.com/office/drawing/2014/main" val="1442170207"/>
                  </a:ext>
                </a:extLst>
              </a:tr>
              <a:tr h="213461">
                <a:tc rowSpan="2">
                  <a:txBody>
                    <a:bodyPr/>
                    <a:lstStyle/>
                    <a:p>
                      <a:pPr algn="ctr" fontAlgn="ctr">
                        <a:buNone/>
                      </a:pPr>
                      <a:r>
                        <a:rPr lang="es-CO" sz="1800" b="1" u="none" strike="noStrike">
                          <a:solidFill>
                            <a:schemeClr val="tx1"/>
                          </a:solidFill>
                          <a:effectLst/>
                        </a:rPr>
                        <a:t>COLOMBIA SOLAR </a:t>
                      </a:r>
                      <a:endParaRPr lang="es-CO" sz="1800" b="1" i="0" u="none" strike="noStrike">
                        <a:solidFill>
                          <a:schemeClr val="tx1"/>
                        </a:solidFill>
                        <a:effectLst/>
                        <a:latin typeface="Verdana" panose="020B0604030504040204" pitchFamily="34" charset="0"/>
                      </a:endParaRPr>
                    </a:p>
                  </a:txBody>
                  <a:tcPr marL="7131" marR="7131" marT="7131" marB="0" anchor="ctr">
                    <a:solidFill>
                      <a:schemeClr val="accent3"/>
                    </a:solidFill>
                  </a:tcPr>
                </a:tc>
                <a:tc>
                  <a:txBody>
                    <a:bodyPr/>
                    <a:lstStyle/>
                    <a:p>
                      <a:pPr algn="l" fontAlgn="b">
                        <a:buNone/>
                      </a:pPr>
                      <a:r>
                        <a:rPr lang="es-CO" sz="1600" b="1" u="none" strike="noStrike">
                          <a:solidFill>
                            <a:schemeClr val="tx1"/>
                          </a:solidFill>
                          <a:effectLst/>
                        </a:rPr>
                        <a:t>RESOLUCION </a:t>
                      </a:r>
                      <a:endParaRPr lang="es-CO" sz="1600" b="1" i="0" u="none" strike="noStrike">
                        <a:solidFill>
                          <a:schemeClr val="tx1"/>
                        </a:solidFill>
                        <a:effectLst/>
                        <a:latin typeface="Verdana" panose="020B0604030504040204" pitchFamily="34" charset="0"/>
                      </a:endParaRPr>
                    </a:p>
                  </a:txBody>
                  <a:tcPr marL="7131" marR="7131" marT="7131" marB="0" anchor="b">
                    <a:solidFill>
                      <a:schemeClr val="accent3"/>
                    </a:solidFill>
                  </a:tcPr>
                </a:tc>
                <a:tc>
                  <a:txBody>
                    <a:bodyPr/>
                    <a:lstStyle/>
                    <a:p>
                      <a:pPr algn="ctr" fontAlgn="b">
                        <a:buNone/>
                      </a:pPr>
                      <a:r>
                        <a:rPr lang="es-CO" sz="1600" b="1" u="none" strike="noStrike">
                          <a:solidFill>
                            <a:schemeClr val="tx1"/>
                          </a:solidFill>
                          <a:effectLst/>
                        </a:rPr>
                        <a:t>1</a:t>
                      </a:r>
                      <a:endParaRPr lang="es-CO" sz="1600" b="1" i="0" u="none" strike="noStrike">
                        <a:solidFill>
                          <a:schemeClr val="tx1"/>
                        </a:solidFill>
                        <a:effectLst/>
                        <a:latin typeface="Verdana" panose="020B0604030504040204" pitchFamily="34" charset="0"/>
                      </a:endParaRPr>
                    </a:p>
                  </a:txBody>
                  <a:tcPr marL="7131" marR="7131" marT="7131" marB="0" anchor="b">
                    <a:solidFill>
                      <a:schemeClr val="accent3"/>
                    </a:solidFill>
                  </a:tcPr>
                </a:tc>
                <a:extLst>
                  <a:ext uri="{0D108BD9-81ED-4DB2-BD59-A6C34878D82A}">
                    <a16:rowId xmlns:a16="http://schemas.microsoft.com/office/drawing/2014/main" val="1940984684"/>
                  </a:ext>
                </a:extLst>
              </a:tr>
              <a:tr h="213461">
                <a:tc vMerge="1">
                  <a:txBody>
                    <a:bodyPr/>
                    <a:lstStyle/>
                    <a:p>
                      <a:endParaRPr lang="es-CO"/>
                    </a:p>
                  </a:txBody>
                  <a:tcPr/>
                </a:tc>
                <a:tc>
                  <a:txBody>
                    <a:bodyPr/>
                    <a:lstStyle/>
                    <a:p>
                      <a:pPr algn="l" fontAlgn="b">
                        <a:buNone/>
                      </a:pPr>
                      <a:r>
                        <a:rPr lang="es-CO" sz="1600" b="1" u="none" strike="noStrike">
                          <a:solidFill>
                            <a:schemeClr val="tx1"/>
                          </a:solidFill>
                          <a:effectLst/>
                        </a:rPr>
                        <a:t>CONCEPTOS </a:t>
                      </a:r>
                      <a:endParaRPr lang="es-CO" sz="1600" b="1" i="0" u="none" strike="noStrike">
                        <a:solidFill>
                          <a:schemeClr val="tx1"/>
                        </a:solidFill>
                        <a:effectLst/>
                        <a:latin typeface="Verdana" panose="020B0604030504040204" pitchFamily="34" charset="0"/>
                      </a:endParaRPr>
                    </a:p>
                  </a:txBody>
                  <a:tcPr marL="7131" marR="7131" marT="7131" marB="0" anchor="b">
                    <a:solidFill>
                      <a:schemeClr val="accent3"/>
                    </a:solidFill>
                  </a:tcPr>
                </a:tc>
                <a:tc>
                  <a:txBody>
                    <a:bodyPr/>
                    <a:lstStyle/>
                    <a:p>
                      <a:pPr algn="ctr" fontAlgn="b">
                        <a:buNone/>
                      </a:pPr>
                      <a:r>
                        <a:rPr lang="es-CO" sz="1600" b="1" u="none" strike="noStrike">
                          <a:solidFill>
                            <a:schemeClr val="tx1"/>
                          </a:solidFill>
                          <a:effectLst/>
                        </a:rPr>
                        <a:t>1</a:t>
                      </a:r>
                      <a:endParaRPr lang="es-CO" sz="1600" b="1" i="0" u="none" strike="noStrike">
                        <a:solidFill>
                          <a:schemeClr val="tx1"/>
                        </a:solidFill>
                        <a:effectLst/>
                        <a:latin typeface="Verdana" panose="020B0604030504040204" pitchFamily="34" charset="0"/>
                      </a:endParaRPr>
                    </a:p>
                  </a:txBody>
                  <a:tcPr marL="7131" marR="7131" marT="7131" marB="0" anchor="b">
                    <a:solidFill>
                      <a:schemeClr val="accent3"/>
                    </a:solidFill>
                  </a:tcPr>
                </a:tc>
                <a:extLst>
                  <a:ext uri="{0D108BD9-81ED-4DB2-BD59-A6C34878D82A}">
                    <a16:rowId xmlns:a16="http://schemas.microsoft.com/office/drawing/2014/main" val="1558001708"/>
                  </a:ext>
                </a:extLst>
              </a:tr>
              <a:tr h="213461">
                <a:tc rowSpan="2">
                  <a:txBody>
                    <a:bodyPr/>
                    <a:lstStyle/>
                    <a:p>
                      <a:pPr algn="ctr" fontAlgn="ctr">
                        <a:buNone/>
                      </a:pPr>
                      <a:r>
                        <a:rPr lang="es-CO" sz="1800" b="1" u="none" strike="noStrike">
                          <a:solidFill>
                            <a:schemeClr val="tx1"/>
                          </a:solidFill>
                          <a:effectLst/>
                        </a:rPr>
                        <a:t>SUBSIDIOS</a:t>
                      </a:r>
                      <a:endParaRPr lang="es-CO" sz="1800" b="1" i="0" u="none" strike="noStrike">
                        <a:solidFill>
                          <a:schemeClr val="tx1"/>
                        </a:solidFill>
                        <a:effectLst/>
                        <a:latin typeface="Verdana" panose="020B0604030504040204" pitchFamily="34" charset="0"/>
                      </a:endParaRPr>
                    </a:p>
                  </a:txBody>
                  <a:tcPr marL="7131" marR="7131" marT="7131" marB="0" anchor="ctr">
                    <a:solidFill>
                      <a:schemeClr val="bg2">
                        <a:lumMod val="90000"/>
                      </a:schemeClr>
                    </a:solidFill>
                  </a:tcPr>
                </a:tc>
                <a:tc>
                  <a:txBody>
                    <a:bodyPr/>
                    <a:lstStyle/>
                    <a:p>
                      <a:pPr algn="l" fontAlgn="b">
                        <a:buNone/>
                      </a:pPr>
                      <a:r>
                        <a:rPr lang="es-CO" sz="1600" b="1" u="none" strike="noStrike">
                          <a:solidFill>
                            <a:schemeClr val="tx1"/>
                          </a:solidFill>
                          <a:effectLst/>
                        </a:rPr>
                        <a:t>DECRETO </a:t>
                      </a:r>
                      <a:endParaRPr lang="es-CO" sz="1600" b="1" i="0" u="none" strike="noStrike">
                        <a:solidFill>
                          <a:schemeClr val="tx1"/>
                        </a:solidFill>
                        <a:effectLst/>
                        <a:latin typeface="Verdana" panose="020B0604030504040204" pitchFamily="34" charset="0"/>
                      </a:endParaRPr>
                    </a:p>
                  </a:txBody>
                  <a:tcPr marL="7131" marR="7131" marT="7131" marB="0" anchor="b">
                    <a:solidFill>
                      <a:schemeClr val="bg2">
                        <a:lumMod val="90000"/>
                      </a:schemeClr>
                    </a:solidFill>
                  </a:tcPr>
                </a:tc>
                <a:tc>
                  <a:txBody>
                    <a:bodyPr/>
                    <a:lstStyle/>
                    <a:p>
                      <a:pPr algn="ctr" fontAlgn="b">
                        <a:buNone/>
                      </a:pPr>
                      <a:r>
                        <a:rPr lang="es-CO" sz="1600" b="1" u="none" strike="noStrike">
                          <a:solidFill>
                            <a:schemeClr val="tx1"/>
                          </a:solidFill>
                          <a:effectLst/>
                        </a:rPr>
                        <a:t>2</a:t>
                      </a:r>
                      <a:endParaRPr lang="es-CO" sz="1600" b="1" i="0" u="none" strike="noStrike">
                        <a:solidFill>
                          <a:schemeClr val="tx1"/>
                        </a:solidFill>
                        <a:effectLst/>
                        <a:latin typeface="Verdana" panose="020B0604030504040204" pitchFamily="34" charset="0"/>
                      </a:endParaRPr>
                    </a:p>
                  </a:txBody>
                  <a:tcPr marL="7131" marR="7131" marT="7131" marB="0" anchor="b">
                    <a:solidFill>
                      <a:schemeClr val="bg2">
                        <a:lumMod val="90000"/>
                      </a:schemeClr>
                    </a:solidFill>
                  </a:tcPr>
                </a:tc>
                <a:extLst>
                  <a:ext uri="{0D108BD9-81ED-4DB2-BD59-A6C34878D82A}">
                    <a16:rowId xmlns:a16="http://schemas.microsoft.com/office/drawing/2014/main" val="478938655"/>
                  </a:ext>
                </a:extLst>
              </a:tr>
              <a:tr h="213461">
                <a:tc vMerge="1">
                  <a:txBody>
                    <a:bodyPr/>
                    <a:lstStyle/>
                    <a:p>
                      <a:endParaRPr lang="es-CO"/>
                    </a:p>
                  </a:txBody>
                  <a:tcPr/>
                </a:tc>
                <a:tc>
                  <a:txBody>
                    <a:bodyPr/>
                    <a:lstStyle/>
                    <a:p>
                      <a:pPr algn="l" fontAlgn="b">
                        <a:buNone/>
                      </a:pPr>
                      <a:r>
                        <a:rPr lang="es-CO" sz="1600" u="none" strike="noStrike">
                          <a:solidFill>
                            <a:schemeClr val="tx1"/>
                          </a:solidFill>
                          <a:effectLst/>
                        </a:rPr>
                        <a:t>CONCEPTOS </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bg2">
                        <a:lumMod val="90000"/>
                      </a:schemeClr>
                    </a:solidFill>
                  </a:tcPr>
                </a:tc>
                <a:tc>
                  <a:txBody>
                    <a:bodyPr/>
                    <a:lstStyle/>
                    <a:p>
                      <a:pPr algn="ctr" fontAlgn="b">
                        <a:buNone/>
                      </a:pPr>
                      <a:r>
                        <a:rPr lang="es-CO" sz="1600" u="none" strike="noStrike">
                          <a:solidFill>
                            <a:schemeClr val="tx1"/>
                          </a:solidFill>
                          <a:effectLst/>
                        </a:rPr>
                        <a:t>5</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bg2">
                        <a:lumMod val="90000"/>
                      </a:schemeClr>
                    </a:solidFill>
                  </a:tcPr>
                </a:tc>
                <a:extLst>
                  <a:ext uri="{0D108BD9-81ED-4DB2-BD59-A6C34878D82A}">
                    <a16:rowId xmlns:a16="http://schemas.microsoft.com/office/drawing/2014/main" val="3361087155"/>
                  </a:ext>
                </a:extLst>
              </a:tr>
              <a:tr h="240144">
                <a:tc>
                  <a:txBody>
                    <a:bodyPr/>
                    <a:lstStyle/>
                    <a:p>
                      <a:pPr algn="ctr" fontAlgn="ctr">
                        <a:buNone/>
                      </a:pPr>
                      <a:r>
                        <a:rPr lang="es-CO" sz="1800" b="1" u="none" strike="noStrike">
                          <a:solidFill>
                            <a:schemeClr val="tx1"/>
                          </a:solidFill>
                          <a:effectLst/>
                        </a:rPr>
                        <a:t>REGLAMENTOS</a:t>
                      </a:r>
                      <a:r>
                        <a:rPr lang="es-CO" sz="1800" u="none" strike="noStrike">
                          <a:solidFill>
                            <a:schemeClr val="tx1"/>
                          </a:solidFill>
                          <a:effectLst/>
                        </a:rPr>
                        <a:t> </a:t>
                      </a:r>
                      <a:endParaRPr lang="es-CO" sz="1800" b="0" i="0" u="none" strike="noStrike">
                        <a:solidFill>
                          <a:schemeClr val="tx1"/>
                        </a:solidFill>
                        <a:effectLst/>
                        <a:latin typeface="Verdana" panose="020B0604030504040204" pitchFamily="34" charset="0"/>
                      </a:endParaRPr>
                    </a:p>
                  </a:txBody>
                  <a:tcPr marL="7131" marR="7131" marT="7131" marB="0" anchor="ctr">
                    <a:solidFill>
                      <a:schemeClr val="bg2"/>
                    </a:solidFill>
                  </a:tcPr>
                </a:tc>
                <a:tc>
                  <a:txBody>
                    <a:bodyPr/>
                    <a:lstStyle/>
                    <a:p>
                      <a:pPr algn="l" fontAlgn="b">
                        <a:buNone/>
                      </a:pPr>
                      <a:r>
                        <a:rPr lang="es-CO" sz="1600" u="none" strike="noStrike">
                          <a:solidFill>
                            <a:schemeClr val="tx1"/>
                          </a:solidFill>
                          <a:effectLst/>
                        </a:rPr>
                        <a:t>RESOLUCIONES </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bg2"/>
                    </a:solidFill>
                  </a:tcPr>
                </a:tc>
                <a:tc>
                  <a:txBody>
                    <a:bodyPr/>
                    <a:lstStyle/>
                    <a:p>
                      <a:pPr algn="ctr" fontAlgn="b">
                        <a:buNone/>
                      </a:pPr>
                      <a:r>
                        <a:rPr lang="es-CO" sz="1600" u="none" strike="noStrike">
                          <a:solidFill>
                            <a:schemeClr val="tx1"/>
                          </a:solidFill>
                          <a:effectLst/>
                        </a:rPr>
                        <a:t>2</a:t>
                      </a:r>
                      <a:endParaRPr lang="es-CO" sz="1600" b="0" i="0" u="none" strike="noStrike">
                        <a:solidFill>
                          <a:schemeClr val="tx1"/>
                        </a:solidFill>
                        <a:effectLst/>
                        <a:latin typeface="Verdana" panose="020B0604030504040204" pitchFamily="34" charset="0"/>
                      </a:endParaRPr>
                    </a:p>
                  </a:txBody>
                  <a:tcPr marL="7131" marR="7131" marT="7131" marB="0" anchor="b">
                    <a:solidFill>
                      <a:schemeClr val="bg2"/>
                    </a:solidFill>
                  </a:tcPr>
                </a:tc>
                <a:extLst>
                  <a:ext uri="{0D108BD9-81ED-4DB2-BD59-A6C34878D82A}">
                    <a16:rowId xmlns:a16="http://schemas.microsoft.com/office/drawing/2014/main" val="1796117436"/>
                  </a:ext>
                </a:extLst>
              </a:tr>
            </a:tbl>
          </a:graphicData>
        </a:graphic>
      </p:graphicFrame>
    </p:spTree>
    <p:extLst>
      <p:ext uri="{BB962C8B-B14F-4D97-AF65-F5344CB8AC3E}">
        <p14:creationId xmlns:p14="http://schemas.microsoft.com/office/powerpoint/2010/main" val="37535194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28460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B5D1D27E-C77E-FF12-25C2-303961210FCE}"/>
            </a:ext>
          </a:extLst>
        </p:cNvPr>
        <p:cNvGrpSpPr/>
        <p:nvPr/>
      </p:nvGrpSpPr>
      <p:grpSpPr>
        <a:xfrm>
          <a:off x="0" y="0"/>
          <a:ext cx="0" cy="0"/>
          <a:chOff x="0" y="0"/>
          <a:chExt cx="0" cy="0"/>
        </a:xfrm>
      </p:grpSpPr>
      <p:sp>
        <p:nvSpPr>
          <p:cNvPr id="42" name="Shape 3">
            <a:extLst>
              <a:ext uri="{FF2B5EF4-FFF2-40B4-BE49-F238E27FC236}">
                <a16:creationId xmlns:a16="http://schemas.microsoft.com/office/drawing/2014/main" id="{176E5621-3429-2099-FF73-A60A5B7DDCF2}"/>
              </a:ext>
            </a:extLst>
          </p:cNvPr>
          <p:cNvSpPr/>
          <p:nvPr/>
        </p:nvSpPr>
        <p:spPr>
          <a:xfrm>
            <a:off x="365760" y="1133856"/>
            <a:ext cx="11460480" cy="390144"/>
          </a:xfrm>
          <a:prstGeom prst="rect">
            <a:avLst/>
          </a:prstGeom>
          <a:solidFill>
            <a:schemeClr val="bg2"/>
          </a:solidFill>
          <a:ln w="12700">
            <a:solidFill>
              <a:srgbClr val="0D2B5E"/>
            </a:solidFill>
            <a:prstDash val="solid"/>
          </a:ln>
        </p:spPr>
        <p:txBody>
          <a:bodyPr/>
          <a:lstStyle/>
          <a:p>
            <a:endParaRPr lang="es-CO" sz="1600"/>
          </a:p>
        </p:txBody>
      </p:sp>
      <p:sp>
        <p:nvSpPr>
          <p:cNvPr id="44" name="Text 4">
            <a:extLst>
              <a:ext uri="{FF2B5EF4-FFF2-40B4-BE49-F238E27FC236}">
                <a16:creationId xmlns:a16="http://schemas.microsoft.com/office/drawing/2014/main" id="{0C83675A-231C-A81C-FC91-0F39B7492107}"/>
              </a:ext>
            </a:extLst>
          </p:cNvPr>
          <p:cNvSpPr/>
          <p:nvPr/>
        </p:nvSpPr>
        <p:spPr>
          <a:xfrm>
            <a:off x="487680" y="1133856"/>
            <a:ext cx="11216640" cy="390144"/>
          </a:xfrm>
          <a:prstGeom prst="rect">
            <a:avLst/>
          </a:prstGeom>
          <a:noFill/>
          <a:ln/>
        </p:spPr>
        <p:txBody>
          <a:bodyPr wrap="square" rtlCol="0" anchor="ctr"/>
          <a:lstStyle/>
          <a:p>
            <a:r>
              <a:rPr lang="en-US" sz="1800" b="1"/>
              <a:t>1.  Fijación Capacidad Instalada</a:t>
            </a:r>
            <a:endParaRPr lang="en-US" sz="1800"/>
          </a:p>
        </p:txBody>
      </p:sp>
      <p:sp>
        <p:nvSpPr>
          <p:cNvPr id="46" name="Shape 5">
            <a:extLst>
              <a:ext uri="{FF2B5EF4-FFF2-40B4-BE49-F238E27FC236}">
                <a16:creationId xmlns:a16="http://schemas.microsoft.com/office/drawing/2014/main" id="{AE4B7CDF-367D-5C5B-54EF-DA4CD457C5A9}"/>
              </a:ext>
            </a:extLst>
          </p:cNvPr>
          <p:cNvSpPr/>
          <p:nvPr/>
        </p:nvSpPr>
        <p:spPr>
          <a:xfrm>
            <a:off x="365760" y="1572768"/>
            <a:ext cx="11460480" cy="426720"/>
          </a:xfrm>
          <a:prstGeom prst="rect">
            <a:avLst/>
          </a:prstGeom>
          <a:solidFill>
            <a:srgbClr val="F4F6FA"/>
          </a:solidFill>
          <a:ln w="12700">
            <a:solidFill>
              <a:srgbClr val="DDE3EE"/>
            </a:solidFill>
            <a:prstDash val="solid"/>
          </a:ln>
        </p:spPr>
        <p:txBody>
          <a:bodyPr/>
          <a:lstStyle/>
          <a:p>
            <a:endParaRPr lang="es-CO" sz="1600"/>
          </a:p>
        </p:txBody>
      </p:sp>
      <p:sp>
        <p:nvSpPr>
          <p:cNvPr id="54" name="Text 6">
            <a:extLst>
              <a:ext uri="{FF2B5EF4-FFF2-40B4-BE49-F238E27FC236}">
                <a16:creationId xmlns:a16="http://schemas.microsoft.com/office/drawing/2014/main" id="{8849FA0D-79D8-F2CC-4FDB-805326BFF84F}"/>
              </a:ext>
            </a:extLst>
          </p:cNvPr>
          <p:cNvSpPr/>
          <p:nvPr/>
        </p:nvSpPr>
        <p:spPr>
          <a:xfrm>
            <a:off x="463296" y="1572768"/>
            <a:ext cx="304800" cy="426720"/>
          </a:xfrm>
          <a:prstGeom prst="rect">
            <a:avLst/>
          </a:prstGeom>
          <a:noFill/>
          <a:ln/>
        </p:spPr>
        <p:txBody>
          <a:bodyPr wrap="square" rtlCol="0" anchor="ctr"/>
          <a:lstStyle/>
          <a:p>
            <a:pPr algn="ctr"/>
            <a:r>
              <a:rPr lang="en-US" b="1">
                <a:solidFill>
                  <a:srgbClr val="0D2B5E"/>
                </a:solidFill>
              </a:rPr>
              <a:t>1.</a:t>
            </a:r>
            <a:endParaRPr lang="en-US"/>
          </a:p>
        </p:txBody>
      </p:sp>
      <p:sp>
        <p:nvSpPr>
          <p:cNvPr id="56" name="Text 7">
            <a:extLst>
              <a:ext uri="{FF2B5EF4-FFF2-40B4-BE49-F238E27FC236}">
                <a16:creationId xmlns:a16="http://schemas.microsoft.com/office/drawing/2014/main" id="{1A4493B8-8B7F-E958-4D7D-19D4E5C821A6}"/>
              </a:ext>
            </a:extLst>
          </p:cNvPr>
          <p:cNvSpPr/>
          <p:nvPr/>
        </p:nvSpPr>
        <p:spPr>
          <a:xfrm>
            <a:off x="816864" y="1572768"/>
            <a:ext cx="8290560" cy="426720"/>
          </a:xfrm>
          <a:prstGeom prst="rect">
            <a:avLst/>
          </a:prstGeom>
          <a:noFill/>
          <a:ln/>
        </p:spPr>
        <p:txBody>
          <a:bodyPr wrap="square" rtlCol="0" anchor="ctr"/>
          <a:lstStyle/>
          <a:p>
            <a:r>
              <a:rPr lang="en-US" sz="1600">
                <a:solidFill>
                  <a:srgbClr val="5A6272"/>
                </a:solidFill>
              </a:rPr>
              <a:t>Unidades 3 y 4 – Hidroeléctrica Ituango (HIDROELECTRICA ITUANGO S.A. E.S.P.)</a:t>
            </a:r>
            <a:endParaRPr lang="en-US" sz="1600"/>
          </a:p>
        </p:txBody>
      </p:sp>
      <p:sp>
        <p:nvSpPr>
          <p:cNvPr id="58" name="Text 9">
            <a:extLst>
              <a:ext uri="{FF2B5EF4-FFF2-40B4-BE49-F238E27FC236}">
                <a16:creationId xmlns:a16="http://schemas.microsoft.com/office/drawing/2014/main" id="{F3913DBF-1AF7-70B2-E1B8-2F326151E4D6}"/>
              </a:ext>
            </a:extLst>
          </p:cNvPr>
          <p:cNvSpPr/>
          <p:nvPr/>
        </p:nvSpPr>
        <p:spPr>
          <a:xfrm>
            <a:off x="8121363" y="1603209"/>
            <a:ext cx="3564661" cy="365760"/>
          </a:xfrm>
          <a:prstGeom prst="rect">
            <a:avLst/>
          </a:prstGeom>
          <a:gradFill flip="none" rotWithShape="1">
            <a:gsLst>
              <a:gs pos="10000">
                <a:schemeClr val="accent6">
                  <a:lumMod val="5000"/>
                  <a:lumOff val="95000"/>
                </a:schemeClr>
              </a:gs>
              <a:gs pos="59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p:spPr>
        <p:txBody>
          <a:bodyPr wrap="square" lIns="0" tIns="0" rIns="0" bIns="0" rtlCol="0" anchor="ctr"/>
          <a:lstStyle/>
          <a:p>
            <a:pPr algn="ctr"/>
            <a:r>
              <a:rPr lang="en-US" sz="1400" b="1">
                <a:solidFill>
                  <a:schemeClr val="tx1">
                    <a:lumMod val="85000"/>
                    <a:lumOff val="15000"/>
                  </a:schemeClr>
                </a:solidFill>
              </a:rPr>
              <a:t>En </a:t>
            </a:r>
            <a:r>
              <a:rPr lang="en-US" sz="1400" b="1" err="1">
                <a:solidFill>
                  <a:schemeClr val="tx1">
                    <a:lumMod val="85000"/>
                    <a:lumOff val="15000"/>
                  </a:schemeClr>
                </a:solidFill>
              </a:rPr>
              <a:t>etapa</a:t>
            </a:r>
            <a:r>
              <a:rPr lang="en-US" sz="1400" b="1">
                <a:solidFill>
                  <a:schemeClr val="tx1">
                    <a:lumMod val="85000"/>
                    <a:lumOff val="15000"/>
                  </a:schemeClr>
                </a:solidFill>
              </a:rPr>
              <a:t> de visitas </a:t>
            </a:r>
            <a:endParaRPr lang="es-ES">
              <a:solidFill>
                <a:schemeClr val="tx1">
                  <a:lumMod val="85000"/>
                  <a:lumOff val="15000"/>
                </a:schemeClr>
              </a:solidFill>
            </a:endParaRPr>
          </a:p>
        </p:txBody>
      </p:sp>
      <p:sp>
        <p:nvSpPr>
          <p:cNvPr id="59" name="Shape 10">
            <a:extLst>
              <a:ext uri="{FF2B5EF4-FFF2-40B4-BE49-F238E27FC236}">
                <a16:creationId xmlns:a16="http://schemas.microsoft.com/office/drawing/2014/main" id="{CBF2EBFC-0C56-B92A-D348-BE30054E4895}"/>
              </a:ext>
            </a:extLst>
          </p:cNvPr>
          <p:cNvSpPr/>
          <p:nvPr/>
        </p:nvSpPr>
        <p:spPr>
          <a:xfrm>
            <a:off x="365760" y="2036064"/>
            <a:ext cx="11460480" cy="426720"/>
          </a:xfrm>
          <a:prstGeom prst="rect">
            <a:avLst/>
          </a:prstGeom>
          <a:solidFill>
            <a:srgbClr val="FFFFFF"/>
          </a:solidFill>
          <a:ln w="12700">
            <a:solidFill>
              <a:srgbClr val="DDE3EE"/>
            </a:solidFill>
            <a:prstDash val="solid"/>
          </a:ln>
        </p:spPr>
        <p:txBody>
          <a:bodyPr/>
          <a:lstStyle/>
          <a:p>
            <a:endParaRPr lang="es-CO" sz="1600"/>
          </a:p>
        </p:txBody>
      </p:sp>
      <p:sp>
        <p:nvSpPr>
          <p:cNvPr id="60" name="Text 11">
            <a:extLst>
              <a:ext uri="{FF2B5EF4-FFF2-40B4-BE49-F238E27FC236}">
                <a16:creationId xmlns:a16="http://schemas.microsoft.com/office/drawing/2014/main" id="{E250A8FB-5986-D58E-2BDF-8E770FE9A419}"/>
              </a:ext>
            </a:extLst>
          </p:cNvPr>
          <p:cNvSpPr/>
          <p:nvPr/>
        </p:nvSpPr>
        <p:spPr>
          <a:xfrm>
            <a:off x="463296" y="2036064"/>
            <a:ext cx="304800" cy="426720"/>
          </a:xfrm>
          <a:prstGeom prst="rect">
            <a:avLst/>
          </a:prstGeom>
          <a:noFill/>
          <a:ln/>
        </p:spPr>
        <p:txBody>
          <a:bodyPr wrap="square" rtlCol="0" anchor="ctr"/>
          <a:lstStyle/>
          <a:p>
            <a:pPr algn="ctr"/>
            <a:r>
              <a:rPr lang="en-US" b="1">
                <a:solidFill>
                  <a:srgbClr val="0D2B5E"/>
                </a:solidFill>
              </a:rPr>
              <a:t>2.</a:t>
            </a:r>
            <a:endParaRPr lang="en-US"/>
          </a:p>
        </p:txBody>
      </p:sp>
      <p:sp>
        <p:nvSpPr>
          <p:cNvPr id="61" name="Text 12">
            <a:extLst>
              <a:ext uri="{FF2B5EF4-FFF2-40B4-BE49-F238E27FC236}">
                <a16:creationId xmlns:a16="http://schemas.microsoft.com/office/drawing/2014/main" id="{8D579EEE-8C5F-B896-6D93-FD38940FD92B}"/>
              </a:ext>
            </a:extLst>
          </p:cNvPr>
          <p:cNvSpPr/>
          <p:nvPr/>
        </p:nvSpPr>
        <p:spPr>
          <a:xfrm>
            <a:off x="816864" y="2036064"/>
            <a:ext cx="8290560" cy="426720"/>
          </a:xfrm>
          <a:prstGeom prst="rect">
            <a:avLst/>
          </a:prstGeom>
          <a:noFill/>
          <a:ln/>
        </p:spPr>
        <p:txBody>
          <a:bodyPr wrap="square" rtlCol="0" anchor="ctr"/>
          <a:lstStyle/>
          <a:p>
            <a:r>
              <a:rPr lang="en-US" sz="1600">
                <a:solidFill>
                  <a:srgbClr val="5A6272"/>
                </a:solidFill>
              </a:rPr>
              <a:t>Planta Solar Guayepo I y II (ENEL COLOMBIA S.A. E.S.P.)</a:t>
            </a:r>
            <a:endParaRPr lang="en-US" sz="1600"/>
          </a:p>
        </p:txBody>
      </p:sp>
      <p:sp>
        <p:nvSpPr>
          <p:cNvPr id="63" name="Text 14">
            <a:extLst>
              <a:ext uri="{FF2B5EF4-FFF2-40B4-BE49-F238E27FC236}">
                <a16:creationId xmlns:a16="http://schemas.microsoft.com/office/drawing/2014/main" id="{7D864987-4C47-58F5-DACB-7FED9713EBCF}"/>
              </a:ext>
            </a:extLst>
          </p:cNvPr>
          <p:cNvSpPr/>
          <p:nvPr/>
        </p:nvSpPr>
        <p:spPr>
          <a:xfrm>
            <a:off x="9265920" y="2060448"/>
            <a:ext cx="2438400" cy="365760"/>
          </a:xfrm>
          <a:prstGeom prst="rect">
            <a:avLst/>
          </a:prstGeom>
          <a:noFill/>
          <a:ln/>
        </p:spPr>
        <p:txBody>
          <a:bodyPr wrap="square" lIns="0" tIns="0" rIns="0" bIns="0" rtlCol="0" anchor="ctr"/>
          <a:lstStyle/>
          <a:p>
            <a:pPr algn="ctr"/>
            <a:r>
              <a:rPr lang="en-US" sz="933" b="1">
                <a:solidFill>
                  <a:srgbClr val="FFFFFF"/>
                </a:solidFill>
              </a:rPr>
              <a:t>n trámite</a:t>
            </a:r>
            <a:endParaRPr lang="en-US" sz="933"/>
          </a:p>
        </p:txBody>
      </p:sp>
      <p:sp>
        <p:nvSpPr>
          <p:cNvPr id="64" name="Shape 15">
            <a:extLst>
              <a:ext uri="{FF2B5EF4-FFF2-40B4-BE49-F238E27FC236}">
                <a16:creationId xmlns:a16="http://schemas.microsoft.com/office/drawing/2014/main" id="{E0F957B5-D62A-E52A-E541-8DC4EB46864E}"/>
              </a:ext>
            </a:extLst>
          </p:cNvPr>
          <p:cNvSpPr/>
          <p:nvPr/>
        </p:nvSpPr>
        <p:spPr>
          <a:xfrm>
            <a:off x="365760" y="2499360"/>
            <a:ext cx="11460480" cy="426720"/>
          </a:xfrm>
          <a:prstGeom prst="rect">
            <a:avLst/>
          </a:prstGeom>
          <a:solidFill>
            <a:srgbClr val="F4F6FA"/>
          </a:solidFill>
          <a:ln w="12700">
            <a:solidFill>
              <a:srgbClr val="DDE3EE"/>
            </a:solidFill>
            <a:prstDash val="solid"/>
          </a:ln>
        </p:spPr>
        <p:txBody>
          <a:bodyPr/>
          <a:lstStyle/>
          <a:p>
            <a:endParaRPr lang="es-CO" sz="1600"/>
          </a:p>
        </p:txBody>
      </p:sp>
      <p:sp>
        <p:nvSpPr>
          <p:cNvPr id="65" name="Text 16">
            <a:extLst>
              <a:ext uri="{FF2B5EF4-FFF2-40B4-BE49-F238E27FC236}">
                <a16:creationId xmlns:a16="http://schemas.microsoft.com/office/drawing/2014/main" id="{1BAD56A0-06B4-380A-7167-5FA37AE63E90}"/>
              </a:ext>
            </a:extLst>
          </p:cNvPr>
          <p:cNvSpPr/>
          <p:nvPr/>
        </p:nvSpPr>
        <p:spPr>
          <a:xfrm>
            <a:off x="463296" y="2499360"/>
            <a:ext cx="304800" cy="426720"/>
          </a:xfrm>
          <a:prstGeom prst="rect">
            <a:avLst/>
          </a:prstGeom>
          <a:noFill/>
          <a:ln/>
        </p:spPr>
        <p:txBody>
          <a:bodyPr wrap="square" rtlCol="0" anchor="ctr"/>
          <a:lstStyle/>
          <a:p>
            <a:pPr algn="ctr"/>
            <a:r>
              <a:rPr lang="en-US" b="1">
                <a:solidFill>
                  <a:srgbClr val="0D2B5E"/>
                </a:solidFill>
              </a:rPr>
              <a:t>3.</a:t>
            </a:r>
            <a:endParaRPr lang="en-US"/>
          </a:p>
        </p:txBody>
      </p:sp>
      <p:sp>
        <p:nvSpPr>
          <p:cNvPr id="66" name="Text 17">
            <a:extLst>
              <a:ext uri="{FF2B5EF4-FFF2-40B4-BE49-F238E27FC236}">
                <a16:creationId xmlns:a16="http://schemas.microsoft.com/office/drawing/2014/main" id="{5BF95497-8D5F-A82E-4B96-2BFCE39729A9}"/>
              </a:ext>
            </a:extLst>
          </p:cNvPr>
          <p:cNvSpPr/>
          <p:nvPr/>
        </p:nvSpPr>
        <p:spPr>
          <a:xfrm>
            <a:off x="816864" y="2499360"/>
            <a:ext cx="8290560" cy="426720"/>
          </a:xfrm>
          <a:prstGeom prst="rect">
            <a:avLst/>
          </a:prstGeom>
          <a:noFill/>
          <a:ln/>
        </p:spPr>
        <p:txBody>
          <a:bodyPr wrap="square" rtlCol="0" anchor="ctr"/>
          <a:lstStyle/>
          <a:p>
            <a:r>
              <a:rPr lang="en-US" sz="1600">
                <a:solidFill>
                  <a:srgbClr val="5A6272"/>
                </a:solidFill>
              </a:rPr>
              <a:t>Planta Solar Fundación (ENEL COLOMBIA S.A. E.S.P.)</a:t>
            </a:r>
            <a:endParaRPr lang="en-US" sz="1600"/>
          </a:p>
        </p:txBody>
      </p:sp>
      <p:sp>
        <p:nvSpPr>
          <p:cNvPr id="69" name="Shape 20">
            <a:extLst>
              <a:ext uri="{FF2B5EF4-FFF2-40B4-BE49-F238E27FC236}">
                <a16:creationId xmlns:a16="http://schemas.microsoft.com/office/drawing/2014/main" id="{7845E571-169B-EEEF-213D-E0A3568165D9}"/>
              </a:ext>
            </a:extLst>
          </p:cNvPr>
          <p:cNvSpPr/>
          <p:nvPr/>
        </p:nvSpPr>
        <p:spPr>
          <a:xfrm>
            <a:off x="365760" y="3023616"/>
            <a:ext cx="11460480" cy="390144"/>
          </a:xfrm>
          <a:prstGeom prst="rect">
            <a:avLst/>
          </a:prstGeom>
          <a:solidFill>
            <a:srgbClr val="FFC000"/>
          </a:solidFill>
          <a:ln w="12700">
            <a:solidFill>
              <a:srgbClr val="0A7B8E"/>
            </a:solidFill>
            <a:prstDash val="solid"/>
          </a:ln>
        </p:spPr>
        <p:txBody>
          <a:bodyPr/>
          <a:lstStyle/>
          <a:p>
            <a:endParaRPr lang="es-CO" sz="1600"/>
          </a:p>
        </p:txBody>
      </p:sp>
      <p:sp>
        <p:nvSpPr>
          <p:cNvPr id="70" name="Text 21">
            <a:extLst>
              <a:ext uri="{FF2B5EF4-FFF2-40B4-BE49-F238E27FC236}">
                <a16:creationId xmlns:a16="http://schemas.microsoft.com/office/drawing/2014/main" id="{B2AA7ED8-19F1-32E5-4C7D-FA9F9F2CAFFB}"/>
              </a:ext>
            </a:extLst>
          </p:cNvPr>
          <p:cNvSpPr/>
          <p:nvPr/>
        </p:nvSpPr>
        <p:spPr>
          <a:xfrm>
            <a:off x="487680" y="3023616"/>
            <a:ext cx="11216640" cy="390144"/>
          </a:xfrm>
          <a:prstGeom prst="rect">
            <a:avLst/>
          </a:prstGeom>
          <a:noFill/>
          <a:ln/>
        </p:spPr>
        <p:txBody>
          <a:bodyPr wrap="square" rtlCol="0" anchor="ctr"/>
          <a:lstStyle/>
          <a:p>
            <a:r>
              <a:rPr lang="en-US" sz="1800" b="1"/>
              <a:t>2.  Decretos Distribución ICA</a:t>
            </a:r>
            <a:endParaRPr lang="en-US" sz="1800"/>
          </a:p>
        </p:txBody>
      </p:sp>
      <p:sp>
        <p:nvSpPr>
          <p:cNvPr id="71" name="Shape 22">
            <a:extLst>
              <a:ext uri="{FF2B5EF4-FFF2-40B4-BE49-F238E27FC236}">
                <a16:creationId xmlns:a16="http://schemas.microsoft.com/office/drawing/2014/main" id="{5925C3BF-4C9E-F194-4199-AE2AE892D6B5}"/>
              </a:ext>
            </a:extLst>
          </p:cNvPr>
          <p:cNvSpPr/>
          <p:nvPr/>
        </p:nvSpPr>
        <p:spPr>
          <a:xfrm>
            <a:off x="365760" y="3462528"/>
            <a:ext cx="11460480" cy="426720"/>
          </a:xfrm>
          <a:prstGeom prst="rect">
            <a:avLst/>
          </a:prstGeom>
          <a:solidFill>
            <a:srgbClr val="F4F6FA"/>
          </a:solidFill>
          <a:ln w="12700">
            <a:solidFill>
              <a:srgbClr val="DDE3EE"/>
            </a:solidFill>
            <a:prstDash val="solid"/>
          </a:ln>
        </p:spPr>
        <p:txBody>
          <a:bodyPr/>
          <a:lstStyle/>
          <a:p>
            <a:endParaRPr lang="es-CO" sz="1600"/>
          </a:p>
        </p:txBody>
      </p:sp>
      <p:sp>
        <p:nvSpPr>
          <p:cNvPr id="72" name="Text 23">
            <a:extLst>
              <a:ext uri="{FF2B5EF4-FFF2-40B4-BE49-F238E27FC236}">
                <a16:creationId xmlns:a16="http://schemas.microsoft.com/office/drawing/2014/main" id="{926400C6-74A4-B6F6-D441-39C54F8C633B}"/>
              </a:ext>
            </a:extLst>
          </p:cNvPr>
          <p:cNvSpPr/>
          <p:nvPr/>
        </p:nvSpPr>
        <p:spPr>
          <a:xfrm>
            <a:off x="463296" y="3462528"/>
            <a:ext cx="304800" cy="426720"/>
          </a:xfrm>
          <a:prstGeom prst="rect">
            <a:avLst/>
          </a:prstGeom>
          <a:noFill/>
          <a:ln/>
        </p:spPr>
        <p:txBody>
          <a:bodyPr wrap="square" rtlCol="0" anchor="ctr"/>
          <a:lstStyle/>
          <a:p>
            <a:pPr algn="ctr"/>
            <a:r>
              <a:rPr lang="en-US" b="1">
                <a:solidFill>
                  <a:srgbClr val="0A7B8E"/>
                </a:solidFill>
              </a:rPr>
              <a:t>1.</a:t>
            </a:r>
            <a:endParaRPr lang="en-US"/>
          </a:p>
        </p:txBody>
      </p:sp>
      <p:sp>
        <p:nvSpPr>
          <p:cNvPr id="73" name="Text 24">
            <a:extLst>
              <a:ext uri="{FF2B5EF4-FFF2-40B4-BE49-F238E27FC236}">
                <a16:creationId xmlns:a16="http://schemas.microsoft.com/office/drawing/2014/main" id="{756994A7-2F88-9C01-810E-F5C2DFE58500}"/>
              </a:ext>
            </a:extLst>
          </p:cNvPr>
          <p:cNvSpPr/>
          <p:nvPr/>
        </p:nvSpPr>
        <p:spPr>
          <a:xfrm>
            <a:off x="816864" y="3462528"/>
            <a:ext cx="8290560" cy="426720"/>
          </a:xfrm>
          <a:prstGeom prst="rect">
            <a:avLst/>
          </a:prstGeom>
          <a:noFill/>
          <a:ln/>
        </p:spPr>
        <p:txBody>
          <a:bodyPr wrap="square" rtlCol="0" anchor="ctr"/>
          <a:lstStyle/>
          <a:p>
            <a:r>
              <a:rPr lang="en-US" sz="1600">
                <a:solidFill>
                  <a:srgbClr val="5A6272"/>
                </a:solidFill>
              </a:rPr>
              <a:t>Municipios del área de influencia – Unidades 1 y 2 C.H. Ituango</a:t>
            </a:r>
            <a:endParaRPr lang="en-US" sz="1600"/>
          </a:p>
        </p:txBody>
      </p:sp>
      <p:sp>
        <p:nvSpPr>
          <p:cNvPr id="76" name="Shape 27">
            <a:extLst>
              <a:ext uri="{FF2B5EF4-FFF2-40B4-BE49-F238E27FC236}">
                <a16:creationId xmlns:a16="http://schemas.microsoft.com/office/drawing/2014/main" id="{7C58CD88-AE13-675E-CF5C-75A260811A9E}"/>
              </a:ext>
            </a:extLst>
          </p:cNvPr>
          <p:cNvSpPr/>
          <p:nvPr/>
        </p:nvSpPr>
        <p:spPr>
          <a:xfrm>
            <a:off x="365760" y="3925824"/>
            <a:ext cx="11460480" cy="426720"/>
          </a:xfrm>
          <a:prstGeom prst="rect">
            <a:avLst/>
          </a:prstGeom>
          <a:solidFill>
            <a:srgbClr val="FFFFFF"/>
          </a:solidFill>
          <a:ln w="12700">
            <a:solidFill>
              <a:srgbClr val="DDE3EE"/>
            </a:solidFill>
            <a:prstDash val="solid"/>
          </a:ln>
        </p:spPr>
        <p:txBody>
          <a:bodyPr/>
          <a:lstStyle/>
          <a:p>
            <a:endParaRPr lang="es-CO" sz="1600"/>
          </a:p>
        </p:txBody>
      </p:sp>
      <p:sp>
        <p:nvSpPr>
          <p:cNvPr id="77" name="Text 28">
            <a:extLst>
              <a:ext uri="{FF2B5EF4-FFF2-40B4-BE49-F238E27FC236}">
                <a16:creationId xmlns:a16="http://schemas.microsoft.com/office/drawing/2014/main" id="{149F8DF6-B8C2-2ED4-A37C-8207699C0892}"/>
              </a:ext>
            </a:extLst>
          </p:cNvPr>
          <p:cNvSpPr/>
          <p:nvPr/>
        </p:nvSpPr>
        <p:spPr>
          <a:xfrm>
            <a:off x="463296" y="3925824"/>
            <a:ext cx="304800" cy="426720"/>
          </a:xfrm>
          <a:prstGeom prst="rect">
            <a:avLst/>
          </a:prstGeom>
          <a:noFill/>
          <a:ln/>
        </p:spPr>
        <p:txBody>
          <a:bodyPr wrap="square" rtlCol="0" anchor="ctr"/>
          <a:lstStyle/>
          <a:p>
            <a:pPr algn="ctr"/>
            <a:r>
              <a:rPr lang="en-US" b="1">
                <a:solidFill>
                  <a:srgbClr val="0A7B8E"/>
                </a:solidFill>
              </a:rPr>
              <a:t>2.</a:t>
            </a:r>
            <a:endParaRPr lang="en-US"/>
          </a:p>
        </p:txBody>
      </p:sp>
      <p:sp>
        <p:nvSpPr>
          <p:cNvPr id="78" name="Text 29">
            <a:extLst>
              <a:ext uri="{FF2B5EF4-FFF2-40B4-BE49-F238E27FC236}">
                <a16:creationId xmlns:a16="http://schemas.microsoft.com/office/drawing/2014/main" id="{4BD943EE-C5E4-626D-2347-6A6E96E272CF}"/>
              </a:ext>
            </a:extLst>
          </p:cNvPr>
          <p:cNvSpPr/>
          <p:nvPr/>
        </p:nvSpPr>
        <p:spPr>
          <a:xfrm>
            <a:off x="816864" y="3925824"/>
            <a:ext cx="8290560" cy="426720"/>
          </a:xfrm>
          <a:prstGeom prst="rect">
            <a:avLst/>
          </a:prstGeom>
          <a:noFill/>
          <a:ln/>
        </p:spPr>
        <p:txBody>
          <a:bodyPr wrap="square" rtlCol="0" anchor="ctr"/>
          <a:lstStyle/>
          <a:p>
            <a:r>
              <a:rPr lang="en-US" sz="1600">
                <a:solidFill>
                  <a:srgbClr val="5A6272"/>
                </a:solidFill>
              </a:rPr>
              <a:t>Municipios del área de influencia – PCH San Bartolomé</a:t>
            </a:r>
            <a:endParaRPr lang="en-US" sz="1600"/>
          </a:p>
        </p:txBody>
      </p:sp>
      <p:sp>
        <p:nvSpPr>
          <p:cNvPr id="81" name="Shape 32">
            <a:extLst>
              <a:ext uri="{FF2B5EF4-FFF2-40B4-BE49-F238E27FC236}">
                <a16:creationId xmlns:a16="http://schemas.microsoft.com/office/drawing/2014/main" id="{30FE7CA5-DF4B-8500-CC38-A5F443A9E76F}"/>
              </a:ext>
            </a:extLst>
          </p:cNvPr>
          <p:cNvSpPr/>
          <p:nvPr/>
        </p:nvSpPr>
        <p:spPr>
          <a:xfrm>
            <a:off x="365760" y="4389120"/>
            <a:ext cx="11460480" cy="426720"/>
          </a:xfrm>
          <a:prstGeom prst="rect">
            <a:avLst/>
          </a:prstGeom>
          <a:solidFill>
            <a:srgbClr val="F4F6FA"/>
          </a:solidFill>
          <a:ln w="12700">
            <a:solidFill>
              <a:srgbClr val="DDE3EE"/>
            </a:solidFill>
            <a:prstDash val="solid"/>
          </a:ln>
        </p:spPr>
        <p:txBody>
          <a:bodyPr/>
          <a:lstStyle/>
          <a:p>
            <a:endParaRPr lang="es-CO" sz="1600"/>
          </a:p>
        </p:txBody>
      </p:sp>
      <p:sp>
        <p:nvSpPr>
          <p:cNvPr id="82" name="Text 33">
            <a:extLst>
              <a:ext uri="{FF2B5EF4-FFF2-40B4-BE49-F238E27FC236}">
                <a16:creationId xmlns:a16="http://schemas.microsoft.com/office/drawing/2014/main" id="{27F0B2EB-1309-60CE-C685-762D494D49EB}"/>
              </a:ext>
            </a:extLst>
          </p:cNvPr>
          <p:cNvSpPr/>
          <p:nvPr/>
        </p:nvSpPr>
        <p:spPr>
          <a:xfrm>
            <a:off x="463296" y="4389120"/>
            <a:ext cx="304800" cy="426720"/>
          </a:xfrm>
          <a:prstGeom prst="rect">
            <a:avLst/>
          </a:prstGeom>
          <a:noFill/>
          <a:ln/>
        </p:spPr>
        <p:txBody>
          <a:bodyPr wrap="square" rtlCol="0" anchor="ctr"/>
          <a:lstStyle/>
          <a:p>
            <a:pPr algn="ctr"/>
            <a:r>
              <a:rPr lang="en-US" b="1">
                <a:solidFill>
                  <a:srgbClr val="0A7B8E"/>
                </a:solidFill>
              </a:rPr>
              <a:t>3.</a:t>
            </a:r>
            <a:endParaRPr lang="en-US"/>
          </a:p>
        </p:txBody>
      </p:sp>
      <p:sp>
        <p:nvSpPr>
          <p:cNvPr id="83" name="Text 34">
            <a:extLst>
              <a:ext uri="{FF2B5EF4-FFF2-40B4-BE49-F238E27FC236}">
                <a16:creationId xmlns:a16="http://schemas.microsoft.com/office/drawing/2014/main" id="{DFD0E348-647F-A4D3-13DE-70D98F20F112}"/>
              </a:ext>
            </a:extLst>
          </p:cNvPr>
          <p:cNvSpPr/>
          <p:nvPr/>
        </p:nvSpPr>
        <p:spPr>
          <a:xfrm>
            <a:off x="816864" y="4389120"/>
            <a:ext cx="8290560" cy="426720"/>
          </a:xfrm>
          <a:prstGeom prst="rect">
            <a:avLst/>
          </a:prstGeom>
          <a:noFill/>
          <a:ln/>
        </p:spPr>
        <p:txBody>
          <a:bodyPr wrap="square" rtlCol="0" anchor="ctr"/>
          <a:lstStyle/>
          <a:p>
            <a:r>
              <a:rPr lang="en-US" sz="1600">
                <a:solidFill>
                  <a:srgbClr val="5A6272"/>
                </a:solidFill>
              </a:rPr>
              <a:t>Municipios del área de influencia – PCH Oibita</a:t>
            </a:r>
            <a:endParaRPr lang="en-US" sz="1600"/>
          </a:p>
        </p:txBody>
      </p:sp>
      <p:sp>
        <p:nvSpPr>
          <p:cNvPr id="85" name="Text 36">
            <a:extLst>
              <a:ext uri="{FF2B5EF4-FFF2-40B4-BE49-F238E27FC236}">
                <a16:creationId xmlns:a16="http://schemas.microsoft.com/office/drawing/2014/main" id="{2AC0189F-662B-FFB4-7676-E606E6C9096F}"/>
              </a:ext>
            </a:extLst>
          </p:cNvPr>
          <p:cNvSpPr/>
          <p:nvPr/>
        </p:nvSpPr>
        <p:spPr>
          <a:xfrm>
            <a:off x="9265920" y="4413504"/>
            <a:ext cx="2438400" cy="365760"/>
          </a:xfrm>
          <a:prstGeom prst="rect">
            <a:avLst/>
          </a:prstGeom>
          <a:noFill/>
          <a:ln/>
        </p:spPr>
        <p:txBody>
          <a:bodyPr wrap="square" lIns="0" tIns="0" rIns="0" bIns="0" rtlCol="0" anchor="ctr"/>
          <a:lstStyle/>
          <a:p>
            <a:pPr algn="ctr"/>
            <a:r>
              <a:rPr lang="en-US" sz="933" b="1">
                <a:solidFill>
                  <a:srgbClr val="FFFFFF"/>
                </a:solidFill>
              </a:rPr>
              <a:t>En trámite</a:t>
            </a:r>
            <a:endParaRPr lang="en-US" sz="933"/>
          </a:p>
        </p:txBody>
      </p:sp>
      <p:sp>
        <p:nvSpPr>
          <p:cNvPr id="86" name="Shape 37">
            <a:extLst>
              <a:ext uri="{FF2B5EF4-FFF2-40B4-BE49-F238E27FC236}">
                <a16:creationId xmlns:a16="http://schemas.microsoft.com/office/drawing/2014/main" id="{2C941231-8EE0-3293-87BA-A9CE03E5EFA9}"/>
              </a:ext>
            </a:extLst>
          </p:cNvPr>
          <p:cNvSpPr/>
          <p:nvPr/>
        </p:nvSpPr>
        <p:spPr>
          <a:xfrm>
            <a:off x="365760" y="4913376"/>
            <a:ext cx="11460480" cy="390144"/>
          </a:xfrm>
          <a:prstGeom prst="rect">
            <a:avLst/>
          </a:prstGeom>
          <a:solidFill>
            <a:schemeClr val="accent2">
              <a:lumMod val="75000"/>
            </a:schemeClr>
          </a:solidFill>
          <a:ln w="12700">
            <a:solidFill>
              <a:srgbClr val="1A7A4A"/>
            </a:solidFill>
            <a:prstDash val="solid"/>
          </a:ln>
        </p:spPr>
        <p:txBody>
          <a:bodyPr/>
          <a:lstStyle/>
          <a:p>
            <a:endParaRPr lang="es-CO" sz="1600"/>
          </a:p>
        </p:txBody>
      </p:sp>
      <p:sp>
        <p:nvSpPr>
          <p:cNvPr id="87" name="Text 38">
            <a:extLst>
              <a:ext uri="{FF2B5EF4-FFF2-40B4-BE49-F238E27FC236}">
                <a16:creationId xmlns:a16="http://schemas.microsoft.com/office/drawing/2014/main" id="{D7E6BBC5-2257-056D-33F4-6B9E66520A50}"/>
              </a:ext>
            </a:extLst>
          </p:cNvPr>
          <p:cNvSpPr/>
          <p:nvPr/>
        </p:nvSpPr>
        <p:spPr>
          <a:xfrm>
            <a:off x="487680" y="4913376"/>
            <a:ext cx="11216640" cy="390144"/>
          </a:xfrm>
          <a:prstGeom prst="rect">
            <a:avLst/>
          </a:prstGeom>
          <a:noFill/>
          <a:ln/>
        </p:spPr>
        <p:txBody>
          <a:bodyPr wrap="square" rtlCol="0" anchor="ctr"/>
          <a:lstStyle/>
          <a:p>
            <a:r>
              <a:rPr lang="en-US" sz="1800" b="1">
                <a:solidFill>
                  <a:srgbClr val="FFFFFF"/>
                </a:solidFill>
              </a:rPr>
              <a:t>3.  Planes de Expansión</a:t>
            </a:r>
            <a:endParaRPr lang="en-US" sz="1800"/>
          </a:p>
        </p:txBody>
      </p:sp>
      <p:sp>
        <p:nvSpPr>
          <p:cNvPr id="88" name="Shape 39">
            <a:extLst>
              <a:ext uri="{FF2B5EF4-FFF2-40B4-BE49-F238E27FC236}">
                <a16:creationId xmlns:a16="http://schemas.microsoft.com/office/drawing/2014/main" id="{FAE658F2-E391-5369-CCA5-030E2C433201}"/>
              </a:ext>
            </a:extLst>
          </p:cNvPr>
          <p:cNvSpPr/>
          <p:nvPr/>
        </p:nvSpPr>
        <p:spPr>
          <a:xfrm>
            <a:off x="365760" y="5352288"/>
            <a:ext cx="11460480" cy="426720"/>
          </a:xfrm>
          <a:prstGeom prst="rect">
            <a:avLst/>
          </a:prstGeom>
          <a:solidFill>
            <a:srgbClr val="F4F6FA"/>
          </a:solidFill>
          <a:ln w="12700">
            <a:solidFill>
              <a:srgbClr val="DDE3EE"/>
            </a:solidFill>
            <a:prstDash val="solid"/>
          </a:ln>
        </p:spPr>
        <p:txBody>
          <a:bodyPr/>
          <a:lstStyle/>
          <a:p>
            <a:endParaRPr lang="es-CO" sz="1600"/>
          </a:p>
        </p:txBody>
      </p:sp>
      <p:sp>
        <p:nvSpPr>
          <p:cNvPr id="89" name="Text 40">
            <a:extLst>
              <a:ext uri="{FF2B5EF4-FFF2-40B4-BE49-F238E27FC236}">
                <a16:creationId xmlns:a16="http://schemas.microsoft.com/office/drawing/2014/main" id="{060C1432-52F0-2F85-7D56-059A6E8F4B20}"/>
              </a:ext>
            </a:extLst>
          </p:cNvPr>
          <p:cNvSpPr/>
          <p:nvPr/>
        </p:nvSpPr>
        <p:spPr>
          <a:xfrm>
            <a:off x="463296" y="5352288"/>
            <a:ext cx="304800" cy="426720"/>
          </a:xfrm>
          <a:prstGeom prst="rect">
            <a:avLst/>
          </a:prstGeom>
          <a:noFill/>
          <a:ln/>
        </p:spPr>
        <p:txBody>
          <a:bodyPr wrap="square" rtlCol="0" anchor="ctr"/>
          <a:lstStyle/>
          <a:p>
            <a:pPr algn="ctr"/>
            <a:r>
              <a:rPr lang="en-US" b="1">
                <a:solidFill>
                  <a:srgbClr val="1A7A4A"/>
                </a:solidFill>
              </a:rPr>
              <a:t>1.</a:t>
            </a:r>
            <a:endParaRPr lang="en-US"/>
          </a:p>
        </p:txBody>
      </p:sp>
      <p:sp>
        <p:nvSpPr>
          <p:cNvPr id="90" name="Text 41">
            <a:extLst>
              <a:ext uri="{FF2B5EF4-FFF2-40B4-BE49-F238E27FC236}">
                <a16:creationId xmlns:a16="http://schemas.microsoft.com/office/drawing/2014/main" id="{057AAB3D-E3B5-3440-01F3-20AA12CD0862}"/>
              </a:ext>
            </a:extLst>
          </p:cNvPr>
          <p:cNvSpPr/>
          <p:nvPr/>
        </p:nvSpPr>
        <p:spPr>
          <a:xfrm>
            <a:off x="816864" y="5352288"/>
            <a:ext cx="8290560" cy="426720"/>
          </a:xfrm>
          <a:prstGeom prst="rect">
            <a:avLst/>
          </a:prstGeom>
          <a:noFill/>
          <a:ln/>
        </p:spPr>
        <p:txBody>
          <a:bodyPr wrap="square" rtlCol="0" anchor="ctr"/>
          <a:lstStyle/>
          <a:p>
            <a:r>
              <a:rPr lang="en-US" sz="1600">
                <a:solidFill>
                  <a:srgbClr val="5A6272"/>
                </a:solidFill>
              </a:rPr>
              <a:t>Plan de Expansión de Transmisión 2025-2039</a:t>
            </a:r>
            <a:endParaRPr lang="en-US" sz="1600"/>
          </a:p>
        </p:txBody>
      </p:sp>
      <p:sp>
        <p:nvSpPr>
          <p:cNvPr id="93" name="Shape 44">
            <a:extLst>
              <a:ext uri="{FF2B5EF4-FFF2-40B4-BE49-F238E27FC236}">
                <a16:creationId xmlns:a16="http://schemas.microsoft.com/office/drawing/2014/main" id="{12B21691-4942-5ED1-30FE-5703605F304F}"/>
              </a:ext>
            </a:extLst>
          </p:cNvPr>
          <p:cNvSpPr/>
          <p:nvPr/>
        </p:nvSpPr>
        <p:spPr>
          <a:xfrm>
            <a:off x="365760" y="5815584"/>
            <a:ext cx="11460480" cy="426720"/>
          </a:xfrm>
          <a:prstGeom prst="rect">
            <a:avLst/>
          </a:prstGeom>
          <a:solidFill>
            <a:srgbClr val="FFFFFF"/>
          </a:solidFill>
          <a:ln w="12700">
            <a:solidFill>
              <a:srgbClr val="DDE3EE"/>
            </a:solidFill>
            <a:prstDash val="solid"/>
          </a:ln>
        </p:spPr>
        <p:txBody>
          <a:bodyPr/>
          <a:lstStyle/>
          <a:p>
            <a:endParaRPr lang="es-CO" sz="1600"/>
          </a:p>
        </p:txBody>
      </p:sp>
      <p:sp>
        <p:nvSpPr>
          <p:cNvPr id="94" name="Text 45">
            <a:extLst>
              <a:ext uri="{FF2B5EF4-FFF2-40B4-BE49-F238E27FC236}">
                <a16:creationId xmlns:a16="http://schemas.microsoft.com/office/drawing/2014/main" id="{8DD55069-0DD0-713D-61D5-EE1B2D03B0A7}"/>
              </a:ext>
            </a:extLst>
          </p:cNvPr>
          <p:cNvSpPr/>
          <p:nvPr/>
        </p:nvSpPr>
        <p:spPr>
          <a:xfrm>
            <a:off x="463296" y="5815584"/>
            <a:ext cx="304800" cy="426720"/>
          </a:xfrm>
          <a:prstGeom prst="rect">
            <a:avLst/>
          </a:prstGeom>
          <a:noFill/>
          <a:ln/>
        </p:spPr>
        <p:txBody>
          <a:bodyPr wrap="square" rtlCol="0" anchor="ctr"/>
          <a:lstStyle/>
          <a:p>
            <a:pPr algn="ctr"/>
            <a:r>
              <a:rPr lang="en-US" b="1">
                <a:solidFill>
                  <a:srgbClr val="1A7A4A"/>
                </a:solidFill>
              </a:rPr>
              <a:t>2.</a:t>
            </a:r>
            <a:endParaRPr lang="en-US"/>
          </a:p>
        </p:txBody>
      </p:sp>
      <p:sp>
        <p:nvSpPr>
          <p:cNvPr id="95" name="Text 46">
            <a:extLst>
              <a:ext uri="{FF2B5EF4-FFF2-40B4-BE49-F238E27FC236}">
                <a16:creationId xmlns:a16="http://schemas.microsoft.com/office/drawing/2014/main" id="{E3E44CC8-E7D2-AC30-C52C-D96153CB4096}"/>
              </a:ext>
            </a:extLst>
          </p:cNvPr>
          <p:cNvSpPr/>
          <p:nvPr/>
        </p:nvSpPr>
        <p:spPr>
          <a:xfrm>
            <a:off x="816864" y="5815584"/>
            <a:ext cx="8290560" cy="426720"/>
          </a:xfrm>
          <a:prstGeom prst="rect">
            <a:avLst/>
          </a:prstGeom>
          <a:noFill/>
          <a:ln/>
        </p:spPr>
        <p:txBody>
          <a:bodyPr wrap="square" rtlCol="0" anchor="ctr"/>
          <a:lstStyle/>
          <a:p>
            <a:r>
              <a:rPr lang="en-US" sz="1600">
                <a:solidFill>
                  <a:srgbClr val="5A6272"/>
                </a:solidFill>
              </a:rPr>
              <a:t>Anexo Plan Expansión 2022-2036 y Modificación Res. 40039, 40492, 40252</a:t>
            </a:r>
            <a:endParaRPr lang="en-US" sz="1600"/>
          </a:p>
        </p:txBody>
      </p:sp>
      <p:sp>
        <p:nvSpPr>
          <p:cNvPr id="105" name="CuadroTexto 104">
            <a:extLst>
              <a:ext uri="{FF2B5EF4-FFF2-40B4-BE49-F238E27FC236}">
                <a16:creationId xmlns:a16="http://schemas.microsoft.com/office/drawing/2014/main" id="{C4AFFD09-86A5-30BF-3D4F-545DADAE16BC}"/>
              </a:ext>
            </a:extLst>
          </p:cNvPr>
          <p:cNvSpPr txBox="1"/>
          <p:nvPr/>
        </p:nvSpPr>
        <p:spPr>
          <a:xfrm>
            <a:off x="1255815" y="477197"/>
            <a:ext cx="10472889" cy="400110"/>
          </a:xfrm>
          <a:prstGeom prst="rect">
            <a:avLst/>
          </a:prstGeom>
          <a:noFill/>
        </p:spPr>
        <p:txBody>
          <a:bodyPr wrap="square">
            <a:spAutoFit/>
          </a:bodyPr>
          <a:lstStyle/>
          <a:p>
            <a:r>
              <a:rPr lang="en-US" sz="2000" b="1">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rPr>
              <a:t>ESTADO ACTUAL DE ACTOS ADMINISTRATIVOS</a:t>
            </a:r>
            <a:endParaRPr lang="en-US" sz="2000">
              <a:solidFill>
                <a:schemeClr val="tx1">
                  <a:lumMod val="85000"/>
                  <a:lumOff val="15000"/>
                </a:schemeClr>
              </a:solidFill>
              <a:latin typeface="Verdana" panose="020B0604030504040204" pitchFamily="34" charset="0"/>
              <a:ea typeface="Verdana" panose="020B0604030504040204" pitchFamily="34" charset="0"/>
              <a:cs typeface="Verdana" panose="020B0604030504040204" pitchFamily="34" charset="0"/>
            </a:endParaRPr>
          </a:p>
        </p:txBody>
      </p:sp>
      <p:sp>
        <p:nvSpPr>
          <p:cNvPr id="106" name="Text 9">
            <a:extLst>
              <a:ext uri="{FF2B5EF4-FFF2-40B4-BE49-F238E27FC236}">
                <a16:creationId xmlns:a16="http://schemas.microsoft.com/office/drawing/2014/main" id="{6E2A64E3-EFA4-CE95-93CD-C22B69F349FD}"/>
              </a:ext>
            </a:extLst>
          </p:cNvPr>
          <p:cNvSpPr/>
          <p:nvPr/>
        </p:nvSpPr>
        <p:spPr>
          <a:xfrm>
            <a:off x="8121367" y="2045446"/>
            <a:ext cx="3564661" cy="365760"/>
          </a:xfrm>
          <a:prstGeom prst="rect">
            <a:avLst/>
          </a:prstGeom>
          <a:gradFill flip="none" rotWithShape="1">
            <a:gsLst>
              <a:gs pos="10000">
                <a:schemeClr val="accent6">
                  <a:lumMod val="5000"/>
                  <a:lumOff val="95000"/>
                </a:schemeClr>
              </a:gs>
              <a:gs pos="59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p:spPr>
        <p:txBody>
          <a:bodyPr wrap="square" lIns="0" tIns="0" rIns="0" bIns="0" rtlCol="0" anchor="ctr"/>
          <a:lstStyle/>
          <a:p>
            <a:pPr algn="ctr"/>
            <a:r>
              <a:rPr lang="en-US" sz="1400" b="1">
                <a:solidFill>
                  <a:schemeClr val="tx1">
                    <a:lumMod val="85000"/>
                    <a:lumOff val="15000"/>
                  </a:schemeClr>
                </a:solidFill>
              </a:rPr>
              <a:t>En </a:t>
            </a:r>
            <a:r>
              <a:rPr lang="en-US" sz="1400" b="1" err="1">
                <a:solidFill>
                  <a:schemeClr val="tx1">
                    <a:lumMod val="85000"/>
                    <a:lumOff val="15000"/>
                  </a:schemeClr>
                </a:solidFill>
              </a:rPr>
              <a:t>etapa</a:t>
            </a:r>
            <a:r>
              <a:rPr lang="en-US" sz="1400" b="1">
                <a:solidFill>
                  <a:schemeClr val="tx1">
                    <a:lumMod val="85000"/>
                    <a:lumOff val="15000"/>
                  </a:schemeClr>
                </a:solidFill>
              </a:rPr>
              <a:t> de visitas </a:t>
            </a:r>
            <a:endParaRPr lang="en-US" sz="1400">
              <a:solidFill>
                <a:schemeClr val="tx1">
                  <a:lumMod val="85000"/>
                  <a:lumOff val="15000"/>
                </a:schemeClr>
              </a:solidFill>
            </a:endParaRPr>
          </a:p>
        </p:txBody>
      </p:sp>
      <p:sp>
        <p:nvSpPr>
          <p:cNvPr id="107" name="Text 9">
            <a:extLst>
              <a:ext uri="{FF2B5EF4-FFF2-40B4-BE49-F238E27FC236}">
                <a16:creationId xmlns:a16="http://schemas.microsoft.com/office/drawing/2014/main" id="{FE3A294D-25EC-614B-45B4-5E1C968BC70D}"/>
              </a:ext>
            </a:extLst>
          </p:cNvPr>
          <p:cNvSpPr/>
          <p:nvPr/>
        </p:nvSpPr>
        <p:spPr>
          <a:xfrm>
            <a:off x="8121368" y="2575560"/>
            <a:ext cx="3564661" cy="365760"/>
          </a:xfrm>
          <a:prstGeom prst="rect">
            <a:avLst/>
          </a:prstGeom>
          <a:gradFill flip="none" rotWithShape="1">
            <a:gsLst>
              <a:gs pos="10000">
                <a:schemeClr val="accent6">
                  <a:lumMod val="5000"/>
                  <a:lumOff val="95000"/>
                </a:schemeClr>
              </a:gs>
              <a:gs pos="59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p:spPr>
        <p:txBody>
          <a:bodyPr wrap="square" lIns="0" tIns="0" rIns="0" bIns="0" rtlCol="0" anchor="ctr"/>
          <a:lstStyle/>
          <a:p>
            <a:pPr algn="ctr"/>
            <a:r>
              <a:rPr lang="en-US" sz="1400" b="1">
                <a:solidFill>
                  <a:schemeClr val="tx1">
                    <a:lumMod val="85000"/>
                    <a:lumOff val="15000"/>
                  </a:schemeClr>
                </a:solidFill>
              </a:rPr>
              <a:t>En </a:t>
            </a:r>
            <a:r>
              <a:rPr lang="en-US" sz="1400" b="1" err="1">
                <a:solidFill>
                  <a:schemeClr val="tx1">
                    <a:lumMod val="85000"/>
                    <a:lumOff val="15000"/>
                  </a:schemeClr>
                </a:solidFill>
              </a:rPr>
              <a:t>etapa</a:t>
            </a:r>
            <a:r>
              <a:rPr lang="en-US" sz="1400" b="1">
                <a:solidFill>
                  <a:schemeClr val="tx1">
                    <a:lumMod val="85000"/>
                    <a:lumOff val="15000"/>
                  </a:schemeClr>
                </a:solidFill>
              </a:rPr>
              <a:t> de visitas </a:t>
            </a:r>
            <a:endParaRPr lang="es-ES">
              <a:solidFill>
                <a:schemeClr val="tx1">
                  <a:lumMod val="85000"/>
                  <a:lumOff val="15000"/>
                </a:schemeClr>
              </a:solidFill>
            </a:endParaRPr>
          </a:p>
        </p:txBody>
      </p:sp>
      <p:sp>
        <p:nvSpPr>
          <p:cNvPr id="108" name="Text 9">
            <a:extLst>
              <a:ext uri="{FF2B5EF4-FFF2-40B4-BE49-F238E27FC236}">
                <a16:creationId xmlns:a16="http://schemas.microsoft.com/office/drawing/2014/main" id="{BEAD6CA1-8FF4-45FE-266F-1D97B786B088}"/>
              </a:ext>
            </a:extLst>
          </p:cNvPr>
          <p:cNvSpPr/>
          <p:nvPr/>
        </p:nvSpPr>
        <p:spPr>
          <a:xfrm>
            <a:off x="8121369" y="3508763"/>
            <a:ext cx="3564661" cy="365760"/>
          </a:xfrm>
          <a:prstGeom prst="rect">
            <a:avLst/>
          </a:prstGeom>
          <a:gradFill flip="none" rotWithShape="1">
            <a:gsLst>
              <a:gs pos="10000">
                <a:schemeClr val="accent6">
                  <a:lumMod val="5000"/>
                  <a:lumOff val="95000"/>
                </a:schemeClr>
              </a:gs>
              <a:gs pos="59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p:spPr>
        <p:txBody>
          <a:bodyPr wrap="square" lIns="0" tIns="0" rIns="0" bIns="0" rtlCol="0" anchor="ctr"/>
          <a:lstStyle/>
          <a:p>
            <a:pPr algn="ctr"/>
            <a:r>
              <a:rPr lang="en-US" sz="1400" b="1">
                <a:solidFill>
                  <a:schemeClr val="tx1">
                    <a:lumMod val="85000"/>
                    <a:lumOff val="15000"/>
                  </a:schemeClr>
                </a:solidFill>
              </a:rPr>
              <a:t>Para revision OAJ y </a:t>
            </a:r>
            <a:r>
              <a:rPr lang="en-US" sz="1400" b="1" err="1">
                <a:solidFill>
                  <a:schemeClr val="tx1">
                    <a:lumMod val="85000"/>
                    <a:lumOff val="15000"/>
                  </a:schemeClr>
                </a:solidFill>
              </a:rPr>
              <a:t>trámite</a:t>
            </a:r>
            <a:r>
              <a:rPr lang="en-US" sz="1400" b="1">
                <a:solidFill>
                  <a:schemeClr val="tx1">
                    <a:lumMod val="85000"/>
                    <a:lumOff val="15000"/>
                  </a:schemeClr>
                </a:solidFill>
              </a:rPr>
              <a:t> ante Presidencia</a:t>
            </a:r>
            <a:endParaRPr lang="en-US" sz="1400" b="1" err="1">
              <a:solidFill>
                <a:schemeClr val="tx1">
                  <a:lumMod val="85000"/>
                  <a:lumOff val="15000"/>
                </a:schemeClr>
              </a:solidFill>
              <a:ea typeface="Calibri"/>
              <a:cs typeface="Calibri"/>
            </a:endParaRPr>
          </a:p>
        </p:txBody>
      </p:sp>
      <p:sp>
        <p:nvSpPr>
          <p:cNvPr id="109" name="Text 9">
            <a:extLst>
              <a:ext uri="{FF2B5EF4-FFF2-40B4-BE49-F238E27FC236}">
                <a16:creationId xmlns:a16="http://schemas.microsoft.com/office/drawing/2014/main" id="{F375FF54-5F6F-63F6-C9B1-3C6945DFBA8F}"/>
              </a:ext>
            </a:extLst>
          </p:cNvPr>
          <p:cNvSpPr/>
          <p:nvPr/>
        </p:nvSpPr>
        <p:spPr>
          <a:xfrm>
            <a:off x="8121370" y="3956304"/>
            <a:ext cx="3564661" cy="365760"/>
          </a:xfrm>
          <a:prstGeom prst="rect">
            <a:avLst/>
          </a:prstGeom>
          <a:gradFill flip="none" rotWithShape="1">
            <a:gsLst>
              <a:gs pos="10000">
                <a:schemeClr val="accent6">
                  <a:lumMod val="5000"/>
                  <a:lumOff val="95000"/>
                </a:schemeClr>
              </a:gs>
              <a:gs pos="59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p:spPr>
        <p:txBody>
          <a:bodyPr wrap="square" lIns="0" tIns="0" rIns="0" bIns="0" rtlCol="0" anchor="ctr"/>
          <a:lstStyle/>
          <a:p>
            <a:pPr algn="ctr"/>
            <a:r>
              <a:rPr lang="en-US" sz="1400" b="1">
                <a:solidFill>
                  <a:schemeClr val="tx1">
                    <a:lumMod val="85000"/>
                    <a:lumOff val="15000"/>
                  </a:schemeClr>
                </a:solidFill>
                <a:ea typeface="Calibri"/>
                <a:cs typeface="Calibri"/>
              </a:rPr>
              <a:t>Para revision OAJ y </a:t>
            </a:r>
            <a:r>
              <a:rPr lang="en-US" sz="1400" b="1" err="1">
                <a:solidFill>
                  <a:schemeClr val="tx1">
                    <a:lumMod val="85000"/>
                    <a:lumOff val="15000"/>
                  </a:schemeClr>
                </a:solidFill>
                <a:ea typeface="Calibri"/>
                <a:cs typeface="Calibri"/>
              </a:rPr>
              <a:t>trámite</a:t>
            </a:r>
            <a:r>
              <a:rPr lang="en-US" sz="1400" b="1">
                <a:solidFill>
                  <a:schemeClr val="tx1">
                    <a:lumMod val="85000"/>
                    <a:lumOff val="15000"/>
                  </a:schemeClr>
                </a:solidFill>
                <a:ea typeface="Calibri"/>
                <a:cs typeface="Calibri"/>
              </a:rPr>
              <a:t> ante Presidencia</a:t>
            </a:r>
            <a:endParaRPr lang="en-US" sz="1400">
              <a:solidFill>
                <a:srgbClr val="000000"/>
              </a:solidFill>
              <a:ea typeface="Calibri"/>
              <a:cs typeface="Calibri"/>
            </a:endParaRPr>
          </a:p>
        </p:txBody>
      </p:sp>
      <p:sp>
        <p:nvSpPr>
          <p:cNvPr id="110" name="Text 9">
            <a:extLst>
              <a:ext uri="{FF2B5EF4-FFF2-40B4-BE49-F238E27FC236}">
                <a16:creationId xmlns:a16="http://schemas.microsoft.com/office/drawing/2014/main" id="{E4D92CFE-CC22-8B84-B90D-9099ACB262D9}"/>
              </a:ext>
            </a:extLst>
          </p:cNvPr>
          <p:cNvSpPr/>
          <p:nvPr/>
        </p:nvSpPr>
        <p:spPr>
          <a:xfrm>
            <a:off x="8121371" y="4390624"/>
            <a:ext cx="3564661" cy="365760"/>
          </a:xfrm>
          <a:prstGeom prst="rect">
            <a:avLst/>
          </a:prstGeom>
          <a:gradFill flip="none" rotWithShape="1">
            <a:gsLst>
              <a:gs pos="10000">
                <a:schemeClr val="accent6">
                  <a:lumMod val="5000"/>
                  <a:lumOff val="95000"/>
                </a:schemeClr>
              </a:gs>
              <a:gs pos="59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p:spPr>
        <p:txBody>
          <a:bodyPr wrap="square" lIns="0" tIns="0" rIns="0" bIns="0" rtlCol="0" anchor="ctr"/>
          <a:lstStyle/>
          <a:p>
            <a:pPr algn="ctr"/>
            <a:r>
              <a:rPr lang="en-US" sz="1400" b="1">
                <a:solidFill>
                  <a:schemeClr val="tx1">
                    <a:lumMod val="85000"/>
                    <a:lumOff val="15000"/>
                  </a:schemeClr>
                </a:solidFill>
                <a:ea typeface="Calibri"/>
                <a:cs typeface="Calibri"/>
              </a:rPr>
              <a:t>Para revision OAJ y </a:t>
            </a:r>
            <a:r>
              <a:rPr lang="en-US" sz="1400" b="1" err="1">
                <a:solidFill>
                  <a:schemeClr val="tx1">
                    <a:lumMod val="85000"/>
                    <a:lumOff val="15000"/>
                  </a:schemeClr>
                </a:solidFill>
                <a:ea typeface="Calibri"/>
                <a:cs typeface="Calibri"/>
              </a:rPr>
              <a:t>trámite</a:t>
            </a:r>
            <a:r>
              <a:rPr lang="en-US" sz="1400" b="1">
                <a:solidFill>
                  <a:schemeClr val="tx1">
                    <a:lumMod val="85000"/>
                    <a:lumOff val="15000"/>
                  </a:schemeClr>
                </a:solidFill>
                <a:ea typeface="Calibri"/>
                <a:cs typeface="Calibri"/>
              </a:rPr>
              <a:t> ante Presidencia</a:t>
            </a:r>
            <a:endParaRPr lang="en-US" sz="1400">
              <a:solidFill>
                <a:schemeClr val="tx1">
                  <a:lumMod val="85000"/>
                  <a:lumOff val="15000"/>
                </a:schemeClr>
              </a:solidFill>
              <a:ea typeface="Calibri"/>
              <a:cs typeface="Calibri"/>
            </a:endParaRPr>
          </a:p>
        </p:txBody>
      </p:sp>
      <p:sp>
        <p:nvSpPr>
          <p:cNvPr id="111" name="Text 9">
            <a:extLst>
              <a:ext uri="{FF2B5EF4-FFF2-40B4-BE49-F238E27FC236}">
                <a16:creationId xmlns:a16="http://schemas.microsoft.com/office/drawing/2014/main" id="{EBF68430-838F-0375-E7DD-FC78717B790B}"/>
              </a:ext>
            </a:extLst>
          </p:cNvPr>
          <p:cNvSpPr/>
          <p:nvPr/>
        </p:nvSpPr>
        <p:spPr>
          <a:xfrm>
            <a:off x="8121364" y="5382768"/>
            <a:ext cx="3564661" cy="365760"/>
          </a:xfrm>
          <a:prstGeom prst="rect">
            <a:avLst/>
          </a:prstGeom>
          <a:gradFill flip="none" rotWithShape="1">
            <a:gsLst>
              <a:gs pos="10000">
                <a:schemeClr val="accent6">
                  <a:lumMod val="5000"/>
                  <a:lumOff val="95000"/>
                </a:schemeClr>
              </a:gs>
              <a:gs pos="59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p:spPr>
        <p:txBody>
          <a:bodyPr wrap="square" lIns="0" tIns="0" rIns="0" bIns="0" rtlCol="0" anchor="ctr"/>
          <a:lstStyle/>
          <a:p>
            <a:pPr algn="ctr"/>
            <a:r>
              <a:rPr lang="en-US" sz="1400" b="1">
                <a:solidFill>
                  <a:schemeClr val="tx1">
                    <a:lumMod val="85000"/>
                    <a:lumOff val="15000"/>
                  </a:schemeClr>
                </a:solidFill>
              </a:rPr>
              <a:t>En </a:t>
            </a:r>
            <a:r>
              <a:rPr lang="en-US" sz="1400" b="1" err="1">
                <a:solidFill>
                  <a:schemeClr val="tx1">
                    <a:lumMod val="85000"/>
                    <a:lumOff val="15000"/>
                  </a:schemeClr>
                </a:solidFill>
              </a:rPr>
              <a:t>respuesta</a:t>
            </a:r>
            <a:r>
              <a:rPr lang="en-US" sz="1400" b="1">
                <a:solidFill>
                  <a:schemeClr val="tx1">
                    <a:lumMod val="85000"/>
                    <a:lumOff val="15000"/>
                  </a:schemeClr>
                </a:solidFill>
              </a:rPr>
              <a:t> a </a:t>
            </a:r>
            <a:r>
              <a:rPr lang="en-US" sz="1400" b="1" err="1">
                <a:solidFill>
                  <a:schemeClr val="tx1">
                    <a:lumMod val="85000"/>
                    <a:lumOff val="15000"/>
                  </a:schemeClr>
                </a:solidFill>
              </a:rPr>
              <a:t>comentarios</a:t>
            </a:r>
            <a:r>
              <a:rPr lang="en-US" sz="1400" b="1">
                <a:solidFill>
                  <a:schemeClr val="tx1">
                    <a:lumMod val="85000"/>
                    <a:lumOff val="15000"/>
                  </a:schemeClr>
                </a:solidFill>
              </a:rPr>
              <a:t> </a:t>
            </a:r>
            <a:r>
              <a:rPr lang="en-US" sz="1400" b="1" err="1">
                <a:solidFill>
                  <a:schemeClr val="tx1">
                    <a:lumMod val="85000"/>
                    <a:lumOff val="15000"/>
                  </a:schemeClr>
                </a:solidFill>
              </a:rPr>
              <a:t>por</a:t>
            </a:r>
            <a:r>
              <a:rPr lang="en-US" sz="1400" b="1">
                <a:solidFill>
                  <a:schemeClr val="tx1">
                    <a:lumMod val="85000"/>
                    <a:lumOff val="15000"/>
                  </a:schemeClr>
                </a:solidFill>
              </a:rPr>
              <a:t> </a:t>
            </a:r>
            <a:r>
              <a:rPr lang="en-US" sz="1400" b="1" err="1">
                <a:solidFill>
                  <a:schemeClr val="tx1">
                    <a:lumMod val="85000"/>
                    <a:lumOff val="15000"/>
                  </a:schemeClr>
                </a:solidFill>
              </a:rPr>
              <a:t>parte</a:t>
            </a:r>
            <a:r>
              <a:rPr lang="en-US" sz="1400" b="1">
                <a:solidFill>
                  <a:schemeClr val="tx1">
                    <a:lumMod val="85000"/>
                    <a:lumOff val="15000"/>
                  </a:schemeClr>
                </a:solidFill>
              </a:rPr>
              <a:t> de UPME</a:t>
            </a:r>
            <a:endParaRPr lang="en-US" sz="1400" b="1">
              <a:solidFill>
                <a:schemeClr val="tx1">
                  <a:lumMod val="85000"/>
                  <a:lumOff val="15000"/>
                </a:schemeClr>
              </a:solidFill>
              <a:ea typeface="Calibri"/>
              <a:cs typeface="Calibri"/>
            </a:endParaRPr>
          </a:p>
        </p:txBody>
      </p:sp>
      <p:sp>
        <p:nvSpPr>
          <p:cNvPr id="112" name="Text 9">
            <a:extLst>
              <a:ext uri="{FF2B5EF4-FFF2-40B4-BE49-F238E27FC236}">
                <a16:creationId xmlns:a16="http://schemas.microsoft.com/office/drawing/2014/main" id="{BAE4736B-C773-D26C-22C6-A51AEB14AC6F}"/>
              </a:ext>
            </a:extLst>
          </p:cNvPr>
          <p:cNvSpPr/>
          <p:nvPr/>
        </p:nvSpPr>
        <p:spPr>
          <a:xfrm>
            <a:off x="8121365" y="5848994"/>
            <a:ext cx="3564661" cy="365760"/>
          </a:xfrm>
          <a:prstGeom prst="rect">
            <a:avLst/>
          </a:prstGeom>
          <a:gradFill flip="none" rotWithShape="1">
            <a:gsLst>
              <a:gs pos="10000">
                <a:schemeClr val="accent6">
                  <a:lumMod val="5000"/>
                  <a:lumOff val="95000"/>
                </a:schemeClr>
              </a:gs>
              <a:gs pos="59000">
                <a:schemeClr val="accent6">
                  <a:lumMod val="45000"/>
                  <a:lumOff val="55000"/>
                </a:schemeClr>
              </a:gs>
              <a:gs pos="83000">
                <a:schemeClr val="accent6">
                  <a:lumMod val="45000"/>
                  <a:lumOff val="55000"/>
                </a:schemeClr>
              </a:gs>
              <a:gs pos="100000">
                <a:schemeClr val="accent6">
                  <a:lumMod val="30000"/>
                  <a:lumOff val="70000"/>
                </a:schemeClr>
              </a:gs>
            </a:gsLst>
            <a:lin ang="16200000" scaled="1"/>
            <a:tileRect/>
          </a:gradFill>
          <a:ln/>
        </p:spPr>
        <p:txBody>
          <a:bodyPr wrap="square" lIns="0" tIns="0" rIns="0" bIns="0" rtlCol="0" anchor="ctr"/>
          <a:lstStyle/>
          <a:p>
            <a:pPr algn="ctr"/>
            <a:r>
              <a:rPr lang="en-US" sz="1400" b="1">
                <a:solidFill>
                  <a:schemeClr val="tx1">
                    <a:lumMod val="85000"/>
                    <a:lumOff val="15000"/>
                  </a:schemeClr>
                </a:solidFill>
              </a:rPr>
              <a:t>En </a:t>
            </a:r>
            <a:r>
              <a:rPr lang="en-US" sz="1400" b="1" err="1">
                <a:solidFill>
                  <a:schemeClr val="tx1">
                    <a:lumMod val="85000"/>
                    <a:lumOff val="15000"/>
                  </a:schemeClr>
                </a:solidFill>
              </a:rPr>
              <a:t>revisión</a:t>
            </a:r>
            <a:r>
              <a:rPr lang="en-US" sz="1400" b="1">
                <a:solidFill>
                  <a:schemeClr val="tx1">
                    <a:lumMod val="85000"/>
                    <a:lumOff val="15000"/>
                  </a:schemeClr>
                </a:solidFill>
              </a:rPr>
              <a:t> de la OAJ  </a:t>
            </a:r>
            <a:endParaRPr lang="en-US" sz="1400">
              <a:solidFill>
                <a:schemeClr val="tx1">
                  <a:lumMod val="85000"/>
                  <a:lumOff val="15000"/>
                </a:schemeClr>
              </a:solidFill>
            </a:endParaRPr>
          </a:p>
        </p:txBody>
      </p:sp>
    </p:spTree>
    <p:extLst>
      <p:ext uri="{BB962C8B-B14F-4D97-AF65-F5344CB8AC3E}">
        <p14:creationId xmlns:p14="http://schemas.microsoft.com/office/powerpoint/2010/main" val="34153189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5FC1D626-E2B0-A2EB-9681-F1C689DEEEFF}"/>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D7836E9A-BABF-10EE-891C-61DAF640E5A3}"/>
              </a:ext>
            </a:extLst>
          </p:cNvPr>
          <p:cNvSpPr txBox="1"/>
          <p:nvPr/>
        </p:nvSpPr>
        <p:spPr>
          <a:xfrm>
            <a:off x="1548081" y="161641"/>
            <a:ext cx="8238153" cy="1015663"/>
          </a:xfrm>
          <a:prstGeom prst="rect">
            <a:avLst/>
          </a:prstGeom>
          <a:noFill/>
        </p:spPr>
        <p:txBody>
          <a:bodyPr wrap="none" lIns="91440" tIns="45720" rIns="91440" bIns="45720" rtlCol="0" anchor="t">
            <a:spAutoFit/>
          </a:bodyPr>
          <a:lstStyle/>
          <a:p>
            <a:pPr algn="ctr"/>
            <a:r>
              <a:rPr lang="en-US" sz="2000" b="1">
                <a:latin typeface="Verdana"/>
                <a:ea typeface="Verdana"/>
                <a:cs typeface="Verdana" panose="020B0604030504040204" pitchFamily="34" charset="0"/>
              </a:rPr>
              <a:t>ALERTAS TEMPRANAS</a:t>
            </a:r>
          </a:p>
          <a:p>
            <a:pPr algn="ctr"/>
            <a:endParaRPr lang="en-US" sz="2000" b="1">
              <a:latin typeface="Verdana"/>
              <a:ea typeface="Verdana"/>
              <a:cs typeface="Verdana" panose="020B0604030504040204" pitchFamily="34" charset="0"/>
            </a:endParaRPr>
          </a:p>
          <a:p>
            <a:pPr algn="ctr"/>
            <a:r>
              <a:rPr lang="en-US" sz="2000" b="1">
                <a:latin typeface="Verdana"/>
                <a:ea typeface="Verdana"/>
                <a:cs typeface="Verdana" panose="020B0604030504040204" pitchFamily="34" charset="0"/>
              </a:rPr>
              <a:t>COMUNICACIONES ENVIADAS — FEBRERO - MAYO 2026</a:t>
            </a:r>
            <a:endParaRPr lang="en-US" sz="2000">
              <a:latin typeface="Verdana"/>
              <a:ea typeface="Verdana"/>
              <a:cs typeface="Verdana" panose="020B0604030504040204" pitchFamily="34" charset="0"/>
            </a:endParaRPr>
          </a:p>
        </p:txBody>
      </p:sp>
      <p:sp>
        <p:nvSpPr>
          <p:cNvPr id="130" name="Text 51">
            <a:extLst>
              <a:ext uri="{FF2B5EF4-FFF2-40B4-BE49-F238E27FC236}">
                <a16:creationId xmlns:a16="http://schemas.microsoft.com/office/drawing/2014/main" id="{67CF340A-2483-B661-9197-5881E875123B}"/>
              </a:ext>
            </a:extLst>
          </p:cNvPr>
          <p:cNvSpPr/>
          <p:nvPr/>
        </p:nvSpPr>
        <p:spPr>
          <a:xfrm>
            <a:off x="8402623" y="2243328"/>
            <a:ext cx="3840480" cy="268224"/>
          </a:xfrm>
          <a:prstGeom prst="rect">
            <a:avLst/>
          </a:prstGeom>
          <a:noFill/>
          <a:ln/>
        </p:spPr>
        <p:txBody>
          <a:bodyPr wrap="square" lIns="0" tIns="0" rIns="0" bIns="0" rtlCol="0" anchor="ctr"/>
          <a:lstStyle/>
          <a:p>
            <a:pPr algn="ctr"/>
            <a:r>
              <a:rPr lang="en-US" sz="1133">
                <a:solidFill>
                  <a:srgbClr val="DDEEFF"/>
                </a:solidFill>
              </a:rPr>
              <a:t>Chocó  (Alto, Medio y Bajo Baudó)</a:t>
            </a:r>
            <a:endParaRPr lang="en-US" sz="1133"/>
          </a:p>
        </p:txBody>
      </p:sp>
      <p:sp>
        <p:nvSpPr>
          <p:cNvPr id="135" name="Text 56">
            <a:extLst>
              <a:ext uri="{FF2B5EF4-FFF2-40B4-BE49-F238E27FC236}">
                <a16:creationId xmlns:a16="http://schemas.microsoft.com/office/drawing/2014/main" id="{2A1DFA0A-4A73-CB2A-A1D1-C835011DC018}"/>
              </a:ext>
            </a:extLst>
          </p:cNvPr>
          <p:cNvSpPr/>
          <p:nvPr/>
        </p:nvSpPr>
        <p:spPr>
          <a:xfrm>
            <a:off x="8894064" y="3322320"/>
            <a:ext cx="3413760" cy="341376"/>
          </a:xfrm>
          <a:prstGeom prst="rect">
            <a:avLst/>
          </a:prstGeom>
          <a:noFill/>
          <a:ln/>
        </p:spPr>
        <p:txBody>
          <a:bodyPr wrap="square" rtlCol="0" anchor="ctr"/>
          <a:lstStyle/>
          <a:p>
            <a:endParaRPr lang="en-US"/>
          </a:p>
        </p:txBody>
      </p:sp>
      <p:sp>
        <p:nvSpPr>
          <p:cNvPr id="3" name="Shape 3">
            <a:extLst>
              <a:ext uri="{FF2B5EF4-FFF2-40B4-BE49-F238E27FC236}">
                <a16:creationId xmlns:a16="http://schemas.microsoft.com/office/drawing/2014/main" id="{B13F27A9-46AA-DCE5-4822-E8CB129D93AF}"/>
              </a:ext>
            </a:extLst>
          </p:cNvPr>
          <p:cNvSpPr/>
          <p:nvPr/>
        </p:nvSpPr>
        <p:spPr>
          <a:xfrm>
            <a:off x="365760" y="1158240"/>
            <a:ext cx="11460480" cy="585216"/>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4" name="Shape 4">
            <a:extLst>
              <a:ext uri="{FF2B5EF4-FFF2-40B4-BE49-F238E27FC236}">
                <a16:creationId xmlns:a16="http://schemas.microsoft.com/office/drawing/2014/main" id="{DD16FC79-6BB3-2154-40C5-53A3D5A04F24}"/>
              </a:ext>
            </a:extLst>
          </p:cNvPr>
          <p:cNvSpPr/>
          <p:nvPr/>
        </p:nvSpPr>
        <p:spPr>
          <a:xfrm>
            <a:off x="365760" y="1158240"/>
            <a:ext cx="73152" cy="585216"/>
          </a:xfrm>
          <a:prstGeom prst="rect">
            <a:avLst/>
          </a:prstGeom>
          <a:solidFill>
            <a:srgbClr val="9B1C2E"/>
          </a:solidFill>
          <a:ln w="12700">
            <a:solidFill>
              <a:srgbClr val="9B1C2E"/>
            </a:solidFill>
            <a:prstDash val="solid"/>
          </a:ln>
        </p:spPr>
        <p:txBody>
          <a:bodyPr/>
          <a:lstStyle/>
          <a:p>
            <a:endParaRPr lang="es-CO" sz="1600"/>
          </a:p>
        </p:txBody>
      </p:sp>
      <p:sp>
        <p:nvSpPr>
          <p:cNvPr id="5" name="Text 5">
            <a:extLst>
              <a:ext uri="{FF2B5EF4-FFF2-40B4-BE49-F238E27FC236}">
                <a16:creationId xmlns:a16="http://schemas.microsoft.com/office/drawing/2014/main" id="{89751ED9-D028-6E7C-6A24-CBE44523857A}"/>
              </a:ext>
            </a:extLst>
          </p:cNvPr>
          <p:cNvSpPr/>
          <p:nvPr/>
        </p:nvSpPr>
        <p:spPr>
          <a:xfrm>
            <a:off x="609600" y="1182624"/>
            <a:ext cx="10972800" cy="512064"/>
          </a:xfrm>
          <a:prstGeom prst="rect">
            <a:avLst/>
          </a:prstGeom>
          <a:noFill/>
          <a:ln/>
        </p:spPr>
        <p:txBody>
          <a:bodyPr wrap="square" lIns="91440" tIns="45720" rIns="91440" bIns="45720" rtlCol="0" anchor="ctr"/>
          <a:lstStyle/>
          <a:p>
            <a:r>
              <a:rPr lang="en-US" sz="1600">
                <a:solidFill>
                  <a:srgbClr val="0D2B5E"/>
                </a:solidFill>
              </a:rPr>
              <a:t>Entre el </a:t>
            </a:r>
            <a:r>
              <a:rPr lang="en-US" sz="1600" err="1">
                <a:solidFill>
                  <a:srgbClr val="0D2B5E"/>
                </a:solidFill>
              </a:rPr>
              <a:t>mes</a:t>
            </a:r>
            <a:r>
              <a:rPr lang="en-US" sz="1600">
                <a:solidFill>
                  <a:srgbClr val="0D2B5E"/>
                </a:solidFill>
              </a:rPr>
              <a:t> de </a:t>
            </a:r>
            <a:r>
              <a:rPr lang="en-US" sz="1600" err="1">
                <a:solidFill>
                  <a:srgbClr val="0D2B5E"/>
                </a:solidFill>
              </a:rPr>
              <a:t>febrero</a:t>
            </a:r>
            <a:r>
              <a:rPr lang="en-US" sz="1600">
                <a:solidFill>
                  <a:srgbClr val="0D2B5E"/>
                </a:solidFill>
              </a:rPr>
              <a:t> y mayo de 2026 se </a:t>
            </a:r>
            <a:r>
              <a:rPr lang="en-US" sz="1600" err="1">
                <a:solidFill>
                  <a:srgbClr val="0D2B5E"/>
                </a:solidFill>
              </a:rPr>
              <a:t>enviaron</a:t>
            </a:r>
            <a:r>
              <a:rPr lang="en-US" sz="1600">
                <a:solidFill>
                  <a:srgbClr val="0D2B5E"/>
                </a:solidFill>
              </a:rPr>
              <a:t> </a:t>
            </a:r>
            <a:r>
              <a:rPr lang="en-US" sz="1600" err="1">
                <a:solidFill>
                  <a:srgbClr val="0D2B5E"/>
                </a:solidFill>
              </a:rPr>
              <a:t>comunicaciones</a:t>
            </a:r>
            <a:r>
              <a:rPr lang="en-US" sz="1600">
                <a:solidFill>
                  <a:srgbClr val="0D2B5E"/>
                </a:solidFill>
              </a:rPr>
              <a:t> </a:t>
            </a:r>
            <a:r>
              <a:rPr lang="en-US" sz="1600" err="1">
                <a:solidFill>
                  <a:srgbClr val="0D2B5E"/>
                </a:solidFill>
              </a:rPr>
              <a:t>oficiales</a:t>
            </a:r>
            <a:r>
              <a:rPr lang="en-US" sz="1600">
                <a:solidFill>
                  <a:srgbClr val="0D2B5E"/>
                </a:solidFill>
              </a:rPr>
              <a:t> a </a:t>
            </a:r>
            <a:r>
              <a:rPr lang="en-US" sz="1600" err="1">
                <a:solidFill>
                  <a:srgbClr val="0D2B5E"/>
                </a:solidFill>
              </a:rPr>
              <a:t>los</a:t>
            </a:r>
            <a:r>
              <a:rPr lang="en-US" sz="1600">
                <a:solidFill>
                  <a:srgbClr val="0D2B5E"/>
                </a:solidFill>
              </a:rPr>
              <a:t> </a:t>
            </a:r>
            <a:r>
              <a:rPr lang="en-US" sz="1600" err="1">
                <a:solidFill>
                  <a:srgbClr val="0D2B5E"/>
                </a:solidFill>
              </a:rPr>
              <a:t>entes</a:t>
            </a:r>
            <a:r>
              <a:rPr lang="en-US" sz="1600">
                <a:solidFill>
                  <a:srgbClr val="0D2B5E"/>
                </a:solidFill>
              </a:rPr>
              <a:t> </a:t>
            </a:r>
            <a:r>
              <a:rPr lang="en-US" sz="1600" err="1">
                <a:solidFill>
                  <a:srgbClr val="0D2B5E"/>
                </a:solidFill>
              </a:rPr>
              <a:t>territoriales</a:t>
            </a:r>
            <a:r>
              <a:rPr lang="en-US" sz="1600">
                <a:solidFill>
                  <a:srgbClr val="0D2B5E"/>
                </a:solidFill>
              </a:rPr>
              <a:t> </a:t>
            </a:r>
            <a:r>
              <a:rPr lang="en-US" sz="1600" err="1">
                <a:solidFill>
                  <a:srgbClr val="0D2B5E"/>
                </a:solidFill>
              </a:rPr>
              <a:t>correspondientes</a:t>
            </a:r>
            <a:r>
              <a:rPr lang="en-US" sz="1600">
                <a:solidFill>
                  <a:srgbClr val="0D2B5E"/>
                </a:solidFill>
              </a:rPr>
              <a:t> a las </a:t>
            </a:r>
            <a:r>
              <a:rPr lang="en-US" sz="1600" err="1">
                <a:solidFill>
                  <a:srgbClr val="0D2B5E"/>
                </a:solidFill>
              </a:rPr>
              <a:t>activas</a:t>
            </a:r>
            <a:r>
              <a:rPr lang="en-US" sz="1600">
                <a:solidFill>
                  <a:srgbClr val="0D2B5E"/>
                </a:solidFill>
              </a:rPr>
              <a:t>, con un total de 30 radicados</a:t>
            </a:r>
            <a:r>
              <a:rPr lang="en-US" sz="1300">
                <a:solidFill>
                  <a:srgbClr val="0D2B5E"/>
                </a:solidFill>
              </a:rPr>
              <a:t>.</a:t>
            </a:r>
            <a:endParaRPr lang="en-US" sz="1300"/>
          </a:p>
        </p:txBody>
      </p:sp>
      <p:sp>
        <p:nvSpPr>
          <p:cNvPr id="6" name="Shape 6">
            <a:extLst>
              <a:ext uri="{FF2B5EF4-FFF2-40B4-BE49-F238E27FC236}">
                <a16:creationId xmlns:a16="http://schemas.microsoft.com/office/drawing/2014/main" id="{C81F96AB-53ED-CD64-DDA8-372EB7354063}"/>
              </a:ext>
            </a:extLst>
          </p:cNvPr>
          <p:cNvSpPr/>
          <p:nvPr/>
        </p:nvSpPr>
        <p:spPr>
          <a:xfrm>
            <a:off x="365760" y="1889760"/>
            <a:ext cx="3840480" cy="4450080"/>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7" name="Shape 7">
            <a:extLst>
              <a:ext uri="{FF2B5EF4-FFF2-40B4-BE49-F238E27FC236}">
                <a16:creationId xmlns:a16="http://schemas.microsoft.com/office/drawing/2014/main" id="{5CF9D347-9734-FE34-2A4D-72FF2A909932}"/>
              </a:ext>
            </a:extLst>
          </p:cNvPr>
          <p:cNvSpPr/>
          <p:nvPr/>
        </p:nvSpPr>
        <p:spPr>
          <a:xfrm>
            <a:off x="365760" y="1889760"/>
            <a:ext cx="3840480" cy="670560"/>
          </a:xfrm>
          <a:prstGeom prst="rect">
            <a:avLst/>
          </a:prstGeom>
          <a:solidFill>
            <a:srgbClr val="9B1C2E"/>
          </a:solidFill>
          <a:ln w="12700">
            <a:solidFill>
              <a:srgbClr val="9B1C2E"/>
            </a:solidFill>
            <a:prstDash val="solid"/>
          </a:ln>
        </p:spPr>
        <p:txBody>
          <a:bodyPr/>
          <a:lstStyle/>
          <a:p>
            <a:endParaRPr lang="es-CO" sz="1600"/>
          </a:p>
        </p:txBody>
      </p:sp>
      <p:sp>
        <p:nvSpPr>
          <p:cNvPr id="8" name="Text 8">
            <a:extLst>
              <a:ext uri="{FF2B5EF4-FFF2-40B4-BE49-F238E27FC236}">
                <a16:creationId xmlns:a16="http://schemas.microsoft.com/office/drawing/2014/main" id="{BB0371E8-0D75-1BC9-D91F-F9520351BFC1}"/>
              </a:ext>
            </a:extLst>
          </p:cNvPr>
          <p:cNvSpPr/>
          <p:nvPr/>
        </p:nvSpPr>
        <p:spPr>
          <a:xfrm>
            <a:off x="365760" y="1938528"/>
            <a:ext cx="3840480" cy="341376"/>
          </a:xfrm>
          <a:prstGeom prst="rect">
            <a:avLst/>
          </a:prstGeom>
          <a:noFill/>
          <a:ln/>
        </p:spPr>
        <p:txBody>
          <a:bodyPr wrap="square" lIns="0" tIns="0" rIns="0" bIns="0" rtlCol="0" anchor="ctr"/>
          <a:lstStyle/>
          <a:p>
            <a:pPr algn="ctr"/>
            <a:r>
              <a:rPr lang="en-US" sz="1733" b="1">
                <a:solidFill>
                  <a:srgbClr val="FFFFFF"/>
                </a:solidFill>
                <a:latin typeface="Verdana" panose="020B0604030504040204" pitchFamily="34" charset="0"/>
                <a:ea typeface="Verdana" panose="020B0604030504040204" pitchFamily="34" charset="0"/>
                <a:cs typeface="Verdana" panose="020B0604030504040204" pitchFamily="34" charset="0"/>
              </a:rPr>
              <a:t>AT 001-2021</a:t>
            </a:r>
            <a:endParaRPr lang="en-US" sz="1733">
              <a:latin typeface="Verdana" panose="020B0604030504040204" pitchFamily="34" charset="0"/>
              <a:ea typeface="Verdana" panose="020B0604030504040204" pitchFamily="34" charset="0"/>
              <a:cs typeface="Verdana" panose="020B0604030504040204" pitchFamily="34" charset="0"/>
            </a:endParaRPr>
          </a:p>
        </p:txBody>
      </p:sp>
      <p:sp>
        <p:nvSpPr>
          <p:cNvPr id="9" name="Text 9">
            <a:extLst>
              <a:ext uri="{FF2B5EF4-FFF2-40B4-BE49-F238E27FC236}">
                <a16:creationId xmlns:a16="http://schemas.microsoft.com/office/drawing/2014/main" id="{DD99D850-311F-F1EE-7827-2F29D27043E5}"/>
              </a:ext>
            </a:extLst>
          </p:cNvPr>
          <p:cNvSpPr/>
          <p:nvPr/>
        </p:nvSpPr>
        <p:spPr>
          <a:xfrm>
            <a:off x="365760" y="2255520"/>
            <a:ext cx="3840480" cy="268224"/>
          </a:xfrm>
          <a:prstGeom prst="rect">
            <a:avLst/>
          </a:prstGeom>
          <a:noFill/>
          <a:ln/>
        </p:spPr>
        <p:txBody>
          <a:bodyPr wrap="square" lIns="0" tIns="0" rIns="0" bIns="0" rtlCol="0" anchor="ctr"/>
          <a:lstStyle/>
          <a:p>
            <a:pPr algn="ctr"/>
            <a:r>
              <a:rPr lang="en-US" sz="1133">
                <a:solidFill>
                  <a:srgbClr val="DDEEFF"/>
                </a:solidFill>
                <a:latin typeface="Verdana" panose="020B0604030504040204" pitchFamily="34" charset="0"/>
                <a:ea typeface="Verdana" panose="020B0604030504040204" pitchFamily="34" charset="0"/>
                <a:cs typeface="Verdana" panose="020B0604030504040204" pitchFamily="34" charset="0"/>
              </a:rPr>
              <a:t>Cauca · Putumayo · Caquetá</a:t>
            </a:r>
            <a:endParaRPr lang="en-US" sz="1133">
              <a:latin typeface="Verdana" panose="020B0604030504040204" pitchFamily="34" charset="0"/>
              <a:ea typeface="Verdana" panose="020B0604030504040204" pitchFamily="34" charset="0"/>
              <a:cs typeface="Verdana" panose="020B0604030504040204" pitchFamily="34" charset="0"/>
            </a:endParaRPr>
          </a:p>
        </p:txBody>
      </p:sp>
      <p:sp>
        <p:nvSpPr>
          <p:cNvPr id="10" name="Shape 10">
            <a:extLst>
              <a:ext uri="{FF2B5EF4-FFF2-40B4-BE49-F238E27FC236}">
                <a16:creationId xmlns:a16="http://schemas.microsoft.com/office/drawing/2014/main" id="{971FD1B0-03ED-FD0C-E157-A07B325AB838}"/>
              </a:ext>
            </a:extLst>
          </p:cNvPr>
          <p:cNvSpPr/>
          <p:nvPr/>
        </p:nvSpPr>
        <p:spPr>
          <a:xfrm>
            <a:off x="1676400" y="2645664"/>
            <a:ext cx="1219200" cy="390144"/>
          </a:xfrm>
          <a:prstGeom prst="rect">
            <a:avLst/>
          </a:prstGeom>
          <a:solidFill>
            <a:srgbClr val="C8A400"/>
          </a:solidFill>
          <a:ln w="12700">
            <a:solidFill>
              <a:srgbClr val="C8A400"/>
            </a:solidFill>
            <a:prstDash val="solid"/>
          </a:ln>
        </p:spPr>
        <p:txBody>
          <a:bodyPr/>
          <a:lstStyle/>
          <a:p>
            <a:endParaRPr lang="es-CO" sz="1600"/>
          </a:p>
        </p:txBody>
      </p:sp>
      <p:sp>
        <p:nvSpPr>
          <p:cNvPr id="11" name="Text 11">
            <a:extLst>
              <a:ext uri="{FF2B5EF4-FFF2-40B4-BE49-F238E27FC236}">
                <a16:creationId xmlns:a16="http://schemas.microsoft.com/office/drawing/2014/main" id="{59715444-D16B-7FCF-93A8-8BE6B9C2EBBF}"/>
              </a:ext>
            </a:extLst>
          </p:cNvPr>
          <p:cNvSpPr/>
          <p:nvPr/>
        </p:nvSpPr>
        <p:spPr>
          <a:xfrm>
            <a:off x="1676400" y="2645664"/>
            <a:ext cx="1219200" cy="390144"/>
          </a:xfrm>
          <a:prstGeom prst="rect">
            <a:avLst/>
          </a:prstGeom>
          <a:noFill/>
          <a:ln/>
        </p:spPr>
        <p:txBody>
          <a:bodyPr wrap="square" lIns="0" tIns="0" rIns="0" bIns="0" rtlCol="0" anchor="ctr"/>
          <a:lstStyle/>
          <a:p>
            <a:pPr algn="ctr"/>
            <a:r>
              <a:rPr lang="en-US" b="1">
                <a:solidFill>
                  <a:srgbClr val="0D2B5E"/>
                </a:solidFill>
              </a:rPr>
              <a:t>18 </a:t>
            </a:r>
            <a:r>
              <a:rPr lang="en-US" b="1" err="1">
                <a:solidFill>
                  <a:srgbClr val="0D2B5E"/>
                </a:solidFill>
              </a:rPr>
              <a:t>radicados</a:t>
            </a:r>
            <a:endParaRPr lang="en-US" err="1"/>
          </a:p>
        </p:txBody>
      </p:sp>
      <p:sp>
        <p:nvSpPr>
          <p:cNvPr id="12" name="Shape 12">
            <a:extLst>
              <a:ext uri="{FF2B5EF4-FFF2-40B4-BE49-F238E27FC236}">
                <a16:creationId xmlns:a16="http://schemas.microsoft.com/office/drawing/2014/main" id="{175C66E7-F63A-BDAB-B4F0-5C6B506B49CC}"/>
              </a:ext>
            </a:extLst>
          </p:cNvPr>
          <p:cNvSpPr/>
          <p:nvPr/>
        </p:nvSpPr>
        <p:spPr>
          <a:xfrm>
            <a:off x="512064" y="3169920"/>
            <a:ext cx="3547872" cy="341376"/>
          </a:xfrm>
          <a:prstGeom prst="rect">
            <a:avLst/>
          </a:prstGeom>
          <a:solidFill>
            <a:srgbClr val="F4F7FC"/>
          </a:solidFill>
          <a:ln w="12700">
            <a:solidFill>
              <a:srgbClr val="E4EAF4"/>
            </a:solidFill>
            <a:prstDash val="solid"/>
          </a:ln>
        </p:spPr>
        <p:txBody>
          <a:bodyPr/>
          <a:lstStyle/>
          <a:p>
            <a:endParaRPr lang="es-CO" sz="1600"/>
          </a:p>
        </p:txBody>
      </p:sp>
      <p:sp>
        <p:nvSpPr>
          <p:cNvPr id="13" name="Shape 13">
            <a:extLst>
              <a:ext uri="{FF2B5EF4-FFF2-40B4-BE49-F238E27FC236}">
                <a16:creationId xmlns:a16="http://schemas.microsoft.com/office/drawing/2014/main" id="{F59F2ABD-B94F-0416-046A-451F78C6F59F}"/>
              </a:ext>
            </a:extLst>
          </p:cNvPr>
          <p:cNvSpPr/>
          <p:nvPr/>
        </p:nvSpPr>
        <p:spPr>
          <a:xfrm>
            <a:off x="512064" y="3169920"/>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14" name="Text 14">
            <a:extLst>
              <a:ext uri="{FF2B5EF4-FFF2-40B4-BE49-F238E27FC236}">
                <a16:creationId xmlns:a16="http://schemas.microsoft.com/office/drawing/2014/main" id="{881BA87D-1C08-048A-FD3A-45E46691A56F}"/>
              </a:ext>
            </a:extLst>
          </p:cNvPr>
          <p:cNvSpPr/>
          <p:nvPr/>
        </p:nvSpPr>
        <p:spPr>
          <a:xfrm>
            <a:off x="633984" y="3156552"/>
            <a:ext cx="3413760" cy="341376"/>
          </a:xfrm>
          <a:prstGeom prst="rect">
            <a:avLst/>
          </a:prstGeom>
          <a:noFill/>
          <a:ln/>
        </p:spPr>
        <p:txBody>
          <a:bodyPr wrap="square" rtlCol="0" anchor="ctr"/>
          <a:lstStyle/>
          <a:p>
            <a:r>
              <a:rPr lang="en-US" sz="1600">
                <a:solidFill>
                  <a:srgbClr val="5A6272"/>
                </a:solidFill>
              </a:rPr>
              <a:t>2-2026-005961</a:t>
            </a:r>
            <a:endParaRPr lang="en-US"/>
          </a:p>
        </p:txBody>
      </p:sp>
      <p:sp>
        <p:nvSpPr>
          <p:cNvPr id="15" name="Shape 15">
            <a:extLst>
              <a:ext uri="{FF2B5EF4-FFF2-40B4-BE49-F238E27FC236}">
                <a16:creationId xmlns:a16="http://schemas.microsoft.com/office/drawing/2014/main" id="{D841EBD8-1CEA-1892-FA45-2256DC2040DB}"/>
              </a:ext>
            </a:extLst>
          </p:cNvPr>
          <p:cNvSpPr/>
          <p:nvPr/>
        </p:nvSpPr>
        <p:spPr>
          <a:xfrm>
            <a:off x="512064" y="3547872"/>
            <a:ext cx="3547872" cy="341376"/>
          </a:xfrm>
          <a:prstGeom prst="rect">
            <a:avLst/>
          </a:prstGeom>
          <a:solidFill>
            <a:srgbClr val="FFFFFF"/>
          </a:solidFill>
          <a:ln w="12700">
            <a:solidFill>
              <a:srgbClr val="E4EAF4"/>
            </a:solidFill>
            <a:prstDash val="solid"/>
          </a:ln>
        </p:spPr>
        <p:txBody>
          <a:bodyPr/>
          <a:lstStyle/>
          <a:p>
            <a:endParaRPr lang="es-CO" sz="1600"/>
          </a:p>
        </p:txBody>
      </p:sp>
      <p:sp>
        <p:nvSpPr>
          <p:cNvPr id="16" name="Shape 16">
            <a:extLst>
              <a:ext uri="{FF2B5EF4-FFF2-40B4-BE49-F238E27FC236}">
                <a16:creationId xmlns:a16="http://schemas.microsoft.com/office/drawing/2014/main" id="{6E6913F4-BD51-4887-876A-3D6519F31D7B}"/>
              </a:ext>
            </a:extLst>
          </p:cNvPr>
          <p:cNvSpPr/>
          <p:nvPr/>
        </p:nvSpPr>
        <p:spPr>
          <a:xfrm>
            <a:off x="512064" y="3547872"/>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17" name="Text 17">
            <a:extLst>
              <a:ext uri="{FF2B5EF4-FFF2-40B4-BE49-F238E27FC236}">
                <a16:creationId xmlns:a16="http://schemas.microsoft.com/office/drawing/2014/main" id="{DEE09289-23D4-263A-8AD1-1B7ABA851117}"/>
              </a:ext>
            </a:extLst>
          </p:cNvPr>
          <p:cNvSpPr/>
          <p:nvPr/>
        </p:nvSpPr>
        <p:spPr>
          <a:xfrm>
            <a:off x="633984" y="3547872"/>
            <a:ext cx="3413760" cy="341376"/>
          </a:xfrm>
          <a:prstGeom prst="rect">
            <a:avLst/>
          </a:prstGeom>
          <a:noFill/>
          <a:ln/>
        </p:spPr>
        <p:txBody>
          <a:bodyPr wrap="square" rtlCol="0" anchor="ctr"/>
          <a:lstStyle/>
          <a:p>
            <a:r>
              <a:rPr lang="en-US" sz="1600">
                <a:solidFill>
                  <a:srgbClr val="5A6272"/>
                </a:solidFill>
              </a:rPr>
              <a:t>2-2026-005959</a:t>
            </a:r>
            <a:endParaRPr lang="en-US"/>
          </a:p>
        </p:txBody>
      </p:sp>
      <p:sp>
        <p:nvSpPr>
          <p:cNvPr id="18" name="Shape 18">
            <a:extLst>
              <a:ext uri="{FF2B5EF4-FFF2-40B4-BE49-F238E27FC236}">
                <a16:creationId xmlns:a16="http://schemas.microsoft.com/office/drawing/2014/main" id="{2DCF8604-276E-6957-B6B7-8A782B926411}"/>
              </a:ext>
            </a:extLst>
          </p:cNvPr>
          <p:cNvSpPr/>
          <p:nvPr/>
        </p:nvSpPr>
        <p:spPr>
          <a:xfrm>
            <a:off x="512064" y="3925824"/>
            <a:ext cx="3547872" cy="341376"/>
          </a:xfrm>
          <a:prstGeom prst="rect">
            <a:avLst/>
          </a:prstGeom>
          <a:solidFill>
            <a:srgbClr val="F4F7FC"/>
          </a:solidFill>
          <a:ln w="12700">
            <a:solidFill>
              <a:srgbClr val="E4EAF4"/>
            </a:solidFill>
            <a:prstDash val="solid"/>
          </a:ln>
        </p:spPr>
        <p:txBody>
          <a:bodyPr/>
          <a:lstStyle/>
          <a:p>
            <a:endParaRPr lang="es-CO" sz="1600"/>
          </a:p>
        </p:txBody>
      </p:sp>
      <p:sp>
        <p:nvSpPr>
          <p:cNvPr id="19" name="Shape 19">
            <a:extLst>
              <a:ext uri="{FF2B5EF4-FFF2-40B4-BE49-F238E27FC236}">
                <a16:creationId xmlns:a16="http://schemas.microsoft.com/office/drawing/2014/main" id="{E527B3A6-A62D-6AE9-FA8E-540C646E8970}"/>
              </a:ext>
            </a:extLst>
          </p:cNvPr>
          <p:cNvSpPr/>
          <p:nvPr/>
        </p:nvSpPr>
        <p:spPr>
          <a:xfrm>
            <a:off x="512064" y="3925824"/>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20" name="Text 20">
            <a:extLst>
              <a:ext uri="{FF2B5EF4-FFF2-40B4-BE49-F238E27FC236}">
                <a16:creationId xmlns:a16="http://schemas.microsoft.com/office/drawing/2014/main" id="{D2DE958A-C036-3177-C915-A29B10AAF2BB}"/>
              </a:ext>
            </a:extLst>
          </p:cNvPr>
          <p:cNvSpPr/>
          <p:nvPr/>
        </p:nvSpPr>
        <p:spPr>
          <a:xfrm>
            <a:off x="633984" y="3925824"/>
            <a:ext cx="3413760" cy="341376"/>
          </a:xfrm>
          <a:prstGeom prst="rect">
            <a:avLst/>
          </a:prstGeom>
          <a:noFill/>
          <a:ln/>
        </p:spPr>
        <p:txBody>
          <a:bodyPr wrap="square" rtlCol="0" anchor="ctr"/>
          <a:lstStyle/>
          <a:p>
            <a:r>
              <a:rPr lang="en-US" sz="1600">
                <a:solidFill>
                  <a:srgbClr val="5A6272"/>
                </a:solidFill>
              </a:rPr>
              <a:t>2-2026-005958</a:t>
            </a:r>
            <a:endParaRPr lang="en-US"/>
          </a:p>
        </p:txBody>
      </p:sp>
      <p:sp>
        <p:nvSpPr>
          <p:cNvPr id="21" name="Shape 21">
            <a:extLst>
              <a:ext uri="{FF2B5EF4-FFF2-40B4-BE49-F238E27FC236}">
                <a16:creationId xmlns:a16="http://schemas.microsoft.com/office/drawing/2014/main" id="{BD6154E0-C439-FE1B-9C78-1FBA7CD8135F}"/>
              </a:ext>
            </a:extLst>
          </p:cNvPr>
          <p:cNvSpPr/>
          <p:nvPr/>
        </p:nvSpPr>
        <p:spPr>
          <a:xfrm>
            <a:off x="512064" y="4303776"/>
            <a:ext cx="3547872" cy="341376"/>
          </a:xfrm>
          <a:prstGeom prst="rect">
            <a:avLst/>
          </a:prstGeom>
          <a:solidFill>
            <a:srgbClr val="FFFFFF"/>
          </a:solidFill>
          <a:ln w="12700">
            <a:solidFill>
              <a:srgbClr val="E4EAF4"/>
            </a:solidFill>
            <a:prstDash val="solid"/>
          </a:ln>
        </p:spPr>
        <p:txBody>
          <a:bodyPr/>
          <a:lstStyle/>
          <a:p>
            <a:endParaRPr lang="es-CO" sz="1600"/>
          </a:p>
        </p:txBody>
      </p:sp>
      <p:sp>
        <p:nvSpPr>
          <p:cNvPr id="22" name="Shape 22">
            <a:extLst>
              <a:ext uri="{FF2B5EF4-FFF2-40B4-BE49-F238E27FC236}">
                <a16:creationId xmlns:a16="http://schemas.microsoft.com/office/drawing/2014/main" id="{3F66522E-FE67-AE8B-1DFF-72F21DCFBFB8}"/>
              </a:ext>
            </a:extLst>
          </p:cNvPr>
          <p:cNvSpPr/>
          <p:nvPr/>
        </p:nvSpPr>
        <p:spPr>
          <a:xfrm>
            <a:off x="512064" y="4303776"/>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23" name="Text 23">
            <a:extLst>
              <a:ext uri="{FF2B5EF4-FFF2-40B4-BE49-F238E27FC236}">
                <a16:creationId xmlns:a16="http://schemas.microsoft.com/office/drawing/2014/main" id="{2D715456-6426-D484-BA1B-36ED9008BB87}"/>
              </a:ext>
            </a:extLst>
          </p:cNvPr>
          <p:cNvSpPr/>
          <p:nvPr/>
        </p:nvSpPr>
        <p:spPr>
          <a:xfrm>
            <a:off x="633984" y="4303776"/>
            <a:ext cx="3413760" cy="341376"/>
          </a:xfrm>
          <a:prstGeom prst="rect">
            <a:avLst/>
          </a:prstGeom>
          <a:noFill/>
          <a:ln/>
        </p:spPr>
        <p:txBody>
          <a:bodyPr wrap="square" rtlCol="0" anchor="ctr"/>
          <a:lstStyle/>
          <a:p>
            <a:r>
              <a:rPr lang="en-US" sz="1600">
                <a:solidFill>
                  <a:srgbClr val="5A6272"/>
                </a:solidFill>
              </a:rPr>
              <a:t>2-2026-005957</a:t>
            </a:r>
            <a:endParaRPr lang="en-US"/>
          </a:p>
        </p:txBody>
      </p:sp>
      <p:sp>
        <p:nvSpPr>
          <p:cNvPr id="24" name="Shape 24">
            <a:extLst>
              <a:ext uri="{FF2B5EF4-FFF2-40B4-BE49-F238E27FC236}">
                <a16:creationId xmlns:a16="http://schemas.microsoft.com/office/drawing/2014/main" id="{740F698E-760E-EC19-6066-EDDB92BE5270}"/>
              </a:ext>
            </a:extLst>
          </p:cNvPr>
          <p:cNvSpPr/>
          <p:nvPr/>
        </p:nvSpPr>
        <p:spPr>
          <a:xfrm>
            <a:off x="512064" y="4681728"/>
            <a:ext cx="3547872" cy="341376"/>
          </a:xfrm>
          <a:prstGeom prst="rect">
            <a:avLst/>
          </a:prstGeom>
          <a:solidFill>
            <a:srgbClr val="F4F7FC"/>
          </a:solidFill>
          <a:ln w="12700">
            <a:solidFill>
              <a:srgbClr val="E4EAF4"/>
            </a:solidFill>
            <a:prstDash val="solid"/>
          </a:ln>
        </p:spPr>
        <p:txBody>
          <a:bodyPr/>
          <a:lstStyle/>
          <a:p>
            <a:endParaRPr lang="es-CO" sz="1600"/>
          </a:p>
        </p:txBody>
      </p:sp>
      <p:sp>
        <p:nvSpPr>
          <p:cNvPr id="25" name="Shape 25">
            <a:extLst>
              <a:ext uri="{FF2B5EF4-FFF2-40B4-BE49-F238E27FC236}">
                <a16:creationId xmlns:a16="http://schemas.microsoft.com/office/drawing/2014/main" id="{996D7D34-F6D3-A7C6-FB2D-68F402FF6B9A}"/>
              </a:ext>
            </a:extLst>
          </p:cNvPr>
          <p:cNvSpPr/>
          <p:nvPr/>
        </p:nvSpPr>
        <p:spPr>
          <a:xfrm>
            <a:off x="512064" y="4681728"/>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26" name="Text 26">
            <a:extLst>
              <a:ext uri="{FF2B5EF4-FFF2-40B4-BE49-F238E27FC236}">
                <a16:creationId xmlns:a16="http://schemas.microsoft.com/office/drawing/2014/main" id="{460D2806-4DAE-EBAD-A519-A9E0B619C44F}"/>
              </a:ext>
            </a:extLst>
          </p:cNvPr>
          <p:cNvSpPr/>
          <p:nvPr/>
        </p:nvSpPr>
        <p:spPr>
          <a:xfrm>
            <a:off x="633984" y="4681728"/>
            <a:ext cx="3413760" cy="341376"/>
          </a:xfrm>
          <a:prstGeom prst="rect">
            <a:avLst/>
          </a:prstGeom>
          <a:noFill/>
          <a:ln/>
        </p:spPr>
        <p:txBody>
          <a:bodyPr wrap="square" rtlCol="0" anchor="ctr"/>
          <a:lstStyle/>
          <a:p>
            <a:r>
              <a:rPr lang="en-US" sz="1600">
                <a:solidFill>
                  <a:srgbClr val="5A6272"/>
                </a:solidFill>
              </a:rPr>
              <a:t>2-2026-005951</a:t>
            </a:r>
            <a:endParaRPr lang="en-US"/>
          </a:p>
        </p:txBody>
      </p:sp>
      <p:sp>
        <p:nvSpPr>
          <p:cNvPr id="27" name="Shape 27">
            <a:extLst>
              <a:ext uri="{FF2B5EF4-FFF2-40B4-BE49-F238E27FC236}">
                <a16:creationId xmlns:a16="http://schemas.microsoft.com/office/drawing/2014/main" id="{20E67887-A3E3-FD10-C368-FCD781318D1A}"/>
              </a:ext>
            </a:extLst>
          </p:cNvPr>
          <p:cNvSpPr/>
          <p:nvPr/>
        </p:nvSpPr>
        <p:spPr>
          <a:xfrm>
            <a:off x="512064" y="5059680"/>
            <a:ext cx="3547872" cy="341376"/>
          </a:xfrm>
          <a:prstGeom prst="rect">
            <a:avLst/>
          </a:prstGeom>
          <a:solidFill>
            <a:srgbClr val="FFFFFF"/>
          </a:solidFill>
          <a:ln w="12700">
            <a:solidFill>
              <a:srgbClr val="E4EAF4"/>
            </a:solidFill>
            <a:prstDash val="solid"/>
          </a:ln>
        </p:spPr>
        <p:txBody>
          <a:bodyPr/>
          <a:lstStyle/>
          <a:p>
            <a:endParaRPr lang="es-CO" sz="1600"/>
          </a:p>
        </p:txBody>
      </p:sp>
      <p:sp>
        <p:nvSpPr>
          <p:cNvPr id="28" name="Shape 28">
            <a:extLst>
              <a:ext uri="{FF2B5EF4-FFF2-40B4-BE49-F238E27FC236}">
                <a16:creationId xmlns:a16="http://schemas.microsoft.com/office/drawing/2014/main" id="{5311D3E5-BBB5-75FA-3E50-D992BA0D68A6}"/>
              </a:ext>
            </a:extLst>
          </p:cNvPr>
          <p:cNvSpPr/>
          <p:nvPr/>
        </p:nvSpPr>
        <p:spPr>
          <a:xfrm>
            <a:off x="512064" y="5059680"/>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29" name="Text 29">
            <a:extLst>
              <a:ext uri="{FF2B5EF4-FFF2-40B4-BE49-F238E27FC236}">
                <a16:creationId xmlns:a16="http://schemas.microsoft.com/office/drawing/2014/main" id="{819A4D2B-EDA9-8E62-7DB1-70788DCFAFA3}"/>
              </a:ext>
            </a:extLst>
          </p:cNvPr>
          <p:cNvSpPr/>
          <p:nvPr/>
        </p:nvSpPr>
        <p:spPr>
          <a:xfrm>
            <a:off x="633984" y="5059680"/>
            <a:ext cx="3413760" cy="341376"/>
          </a:xfrm>
          <a:prstGeom prst="rect">
            <a:avLst/>
          </a:prstGeom>
          <a:noFill/>
          <a:ln/>
        </p:spPr>
        <p:txBody>
          <a:bodyPr wrap="square" rtlCol="0" anchor="ctr"/>
          <a:lstStyle/>
          <a:p>
            <a:r>
              <a:rPr lang="en-US" sz="1600">
                <a:solidFill>
                  <a:srgbClr val="5A6272"/>
                </a:solidFill>
              </a:rPr>
              <a:t>2-2026-005949</a:t>
            </a:r>
            <a:endParaRPr lang="en-US"/>
          </a:p>
        </p:txBody>
      </p:sp>
      <p:sp>
        <p:nvSpPr>
          <p:cNvPr id="30" name="Shape 30">
            <a:extLst>
              <a:ext uri="{FF2B5EF4-FFF2-40B4-BE49-F238E27FC236}">
                <a16:creationId xmlns:a16="http://schemas.microsoft.com/office/drawing/2014/main" id="{F4057ADD-C2B4-C2A4-8682-EBC547B0B0E4}"/>
              </a:ext>
            </a:extLst>
          </p:cNvPr>
          <p:cNvSpPr/>
          <p:nvPr/>
        </p:nvSpPr>
        <p:spPr>
          <a:xfrm>
            <a:off x="512064" y="5437632"/>
            <a:ext cx="3547872" cy="341376"/>
          </a:xfrm>
          <a:prstGeom prst="rect">
            <a:avLst/>
          </a:prstGeom>
          <a:solidFill>
            <a:srgbClr val="F4F7FC"/>
          </a:solidFill>
          <a:ln w="12700">
            <a:solidFill>
              <a:srgbClr val="E4EAF4"/>
            </a:solidFill>
            <a:prstDash val="solid"/>
          </a:ln>
        </p:spPr>
        <p:txBody>
          <a:bodyPr/>
          <a:lstStyle/>
          <a:p>
            <a:endParaRPr lang="es-CO" sz="1600"/>
          </a:p>
        </p:txBody>
      </p:sp>
      <p:sp>
        <p:nvSpPr>
          <p:cNvPr id="31" name="Shape 31">
            <a:extLst>
              <a:ext uri="{FF2B5EF4-FFF2-40B4-BE49-F238E27FC236}">
                <a16:creationId xmlns:a16="http://schemas.microsoft.com/office/drawing/2014/main" id="{2437B7B9-EB88-9665-BC66-980822914C77}"/>
              </a:ext>
            </a:extLst>
          </p:cNvPr>
          <p:cNvSpPr/>
          <p:nvPr/>
        </p:nvSpPr>
        <p:spPr>
          <a:xfrm>
            <a:off x="512064" y="5437632"/>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32" name="Text 32">
            <a:extLst>
              <a:ext uri="{FF2B5EF4-FFF2-40B4-BE49-F238E27FC236}">
                <a16:creationId xmlns:a16="http://schemas.microsoft.com/office/drawing/2014/main" id="{C7DE334D-8348-F2EA-ECD0-C539340B7EEB}"/>
              </a:ext>
            </a:extLst>
          </p:cNvPr>
          <p:cNvSpPr/>
          <p:nvPr/>
        </p:nvSpPr>
        <p:spPr>
          <a:xfrm>
            <a:off x="633984" y="5437632"/>
            <a:ext cx="3413760" cy="341376"/>
          </a:xfrm>
          <a:prstGeom prst="rect">
            <a:avLst/>
          </a:prstGeom>
          <a:noFill/>
          <a:ln/>
        </p:spPr>
        <p:txBody>
          <a:bodyPr wrap="square" rtlCol="0" anchor="ctr"/>
          <a:lstStyle/>
          <a:p>
            <a:r>
              <a:rPr lang="en-US" sz="1600">
                <a:solidFill>
                  <a:srgbClr val="5A6272"/>
                </a:solidFill>
              </a:rPr>
              <a:t>2-2026-005948</a:t>
            </a:r>
            <a:endParaRPr lang="en-US"/>
          </a:p>
        </p:txBody>
      </p:sp>
      <p:sp>
        <p:nvSpPr>
          <p:cNvPr id="33" name="Shape 33">
            <a:extLst>
              <a:ext uri="{FF2B5EF4-FFF2-40B4-BE49-F238E27FC236}">
                <a16:creationId xmlns:a16="http://schemas.microsoft.com/office/drawing/2014/main" id="{CB1CDF83-CC9C-9946-889F-06E5ED4704AC}"/>
              </a:ext>
            </a:extLst>
          </p:cNvPr>
          <p:cNvSpPr/>
          <p:nvPr/>
        </p:nvSpPr>
        <p:spPr>
          <a:xfrm>
            <a:off x="512064" y="5815584"/>
            <a:ext cx="3547872" cy="341376"/>
          </a:xfrm>
          <a:prstGeom prst="rect">
            <a:avLst/>
          </a:prstGeom>
          <a:solidFill>
            <a:srgbClr val="FFFFFF"/>
          </a:solidFill>
          <a:ln w="12700">
            <a:solidFill>
              <a:srgbClr val="E4EAF4"/>
            </a:solidFill>
            <a:prstDash val="solid"/>
          </a:ln>
        </p:spPr>
        <p:txBody>
          <a:bodyPr/>
          <a:lstStyle/>
          <a:p>
            <a:endParaRPr lang="es-CO" sz="1600"/>
          </a:p>
        </p:txBody>
      </p:sp>
      <p:sp>
        <p:nvSpPr>
          <p:cNvPr id="34" name="Shape 34">
            <a:extLst>
              <a:ext uri="{FF2B5EF4-FFF2-40B4-BE49-F238E27FC236}">
                <a16:creationId xmlns:a16="http://schemas.microsoft.com/office/drawing/2014/main" id="{64B6EADA-641D-F6E5-E0F5-9AC84BCC185C}"/>
              </a:ext>
            </a:extLst>
          </p:cNvPr>
          <p:cNvSpPr/>
          <p:nvPr/>
        </p:nvSpPr>
        <p:spPr>
          <a:xfrm>
            <a:off x="512064" y="5815584"/>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35" name="Text 35">
            <a:extLst>
              <a:ext uri="{FF2B5EF4-FFF2-40B4-BE49-F238E27FC236}">
                <a16:creationId xmlns:a16="http://schemas.microsoft.com/office/drawing/2014/main" id="{1467B19F-6050-1E1E-DF2C-661FF4AF12A7}"/>
              </a:ext>
            </a:extLst>
          </p:cNvPr>
          <p:cNvSpPr/>
          <p:nvPr/>
        </p:nvSpPr>
        <p:spPr>
          <a:xfrm>
            <a:off x="633984" y="5815584"/>
            <a:ext cx="3413760" cy="341376"/>
          </a:xfrm>
          <a:prstGeom prst="rect">
            <a:avLst/>
          </a:prstGeom>
          <a:noFill/>
          <a:ln/>
        </p:spPr>
        <p:txBody>
          <a:bodyPr wrap="square" rtlCol="0" anchor="ctr"/>
          <a:lstStyle/>
          <a:p>
            <a:r>
              <a:rPr lang="en-US" sz="1600">
                <a:solidFill>
                  <a:srgbClr val="5A6272"/>
                </a:solidFill>
              </a:rPr>
              <a:t>2-2026-005917</a:t>
            </a:r>
            <a:endParaRPr lang="en-US"/>
          </a:p>
        </p:txBody>
      </p:sp>
      <p:sp>
        <p:nvSpPr>
          <p:cNvPr id="36" name="Shape 36">
            <a:extLst>
              <a:ext uri="{FF2B5EF4-FFF2-40B4-BE49-F238E27FC236}">
                <a16:creationId xmlns:a16="http://schemas.microsoft.com/office/drawing/2014/main" id="{1562AFB5-3F2A-5EB5-50DD-7AFBA70F4220}"/>
              </a:ext>
            </a:extLst>
          </p:cNvPr>
          <p:cNvSpPr/>
          <p:nvPr/>
        </p:nvSpPr>
        <p:spPr>
          <a:xfrm>
            <a:off x="4425696" y="1889760"/>
            <a:ext cx="3840480" cy="4450080"/>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37" name="Shape 37">
            <a:extLst>
              <a:ext uri="{FF2B5EF4-FFF2-40B4-BE49-F238E27FC236}">
                <a16:creationId xmlns:a16="http://schemas.microsoft.com/office/drawing/2014/main" id="{90AFFCDC-603F-0368-33E4-C8292B5A4E8F}"/>
              </a:ext>
            </a:extLst>
          </p:cNvPr>
          <p:cNvSpPr/>
          <p:nvPr/>
        </p:nvSpPr>
        <p:spPr>
          <a:xfrm>
            <a:off x="4425696" y="1889760"/>
            <a:ext cx="3840480" cy="670560"/>
          </a:xfrm>
          <a:prstGeom prst="rect">
            <a:avLst/>
          </a:prstGeom>
          <a:solidFill>
            <a:srgbClr val="5C2D7E"/>
          </a:solidFill>
          <a:ln w="12700">
            <a:solidFill>
              <a:srgbClr val="5C2D7E"/>
            </a:solidFill>
            <a:prstDash val="solid"/>
          </a:ln>
        </p:spPr>
        <p:txBody>
          <a:bodyPr/>
          <a:lstStyle/>
          <a:p>
            <a:endParaRPr lang="es-CO" sz="1600"/>
          </a:p>
        </p:txBody>
      </p:sp>
      <p:sp>
        <p:nvSpPr>
          <p:cNvPr id="38" name="Text 38">
            <a:extLst>
              <a:ext uri="{FF2B5EF4-FFF2-40B4-BE49-F238E27FC236}">
                <a16:creationId xmlns:a16="http://schemas.microsoft.com/office/drawing/2014/main" id="{F4D6F59D-F553-DCC9-3267-8F7BEF5A2A43}"/>
              </a:ext>
            </a:extLst>
          </p:cNvPr>
          <p:cNvSpPr/>
          <p:nvPr/>
        </p:nvSpPr>
        <p:spPr>
          <a:xfrm>
            <a:off x="4425696" y="1938528"/>
            <a:ext cx="3840480" cy="341376"/>
          </a:xfrm>
          <a:prstGeom prst="rect">
            <a:avLst/>
          </a:prstGeom>
          <a:noFill/>
          <a:ln/>
        </p:spPr>
        <p:txBody>
          <a:bodyPr wrap="square" lIns="0" tIns="0" rIns="0" bIns="0" rtlCol="0" anchor="ctr"/>
          <a:lstStyle/>
          <a:p>
            <a:pPr algn="ctr"/>
            <a:r>
              <a:rPr lang="en-US" sz="1733" b="1">
                <a:solidFill>
                  <a:srgbClr val="FFFFFF"/>
                </a:solidFill>
                <a:latin typeface="Verdana" panose="020B0604030504040204" pitchFamily="34" charset="0"/>
                <a:ea typeface="Verdana" panose="020B0604030504040204" pitchFamily="34" charset="0"/>
                <a:cs typeface="Verdana" panose="020B0604030504040204" pitchFamily="34" charset="0"/>
              </a:rPr>
              <a:t>AT 027-2021</a:t>
            </a:r>
            <a:endParaRPr lang="en-US" sz="1733">
              <a:latin typeface="Verdana" panose="020B0604030504040204" pitchFamily="34" charset="0"/>
              <a:ea typeface="Verdana" panose="020B0604030504040204" pitchFamily="34" charset="0"/>
              <a:cs typeface="Verdana" panose="020B0604030504040204" pitchFamily="34" charset="0"/>
            </a:endParaRPr>
          </a:p>
        </p:txBody>
      </p:sp>
      <p:sp>
        <p:nvSpPr>
          <p:cNvPr id="39" name="Text 39">
            <a:extLst>
              <a:ext uri="{FF2B5EF4-FFF2-40B4-BE49-F238E27FC236}">
                <a16:creationId xmlns:a16="http://schemas.microsoft.com/office/drawing/2014/main" id="{9795EC94-2175-627D-C7A2-3447BEC578E0}"/>
              </a:ext>
            </a:extLst>
          </p:cNvPr>
          <p:cNvSpPr/>
          <p:nvPr/>
        </p:nvSpPr>
        <p:spPr>
          <a:xfrm>
            <a:off x="4425696" y="2255520"/>
            <a:ext cx="3840480" cy="268224"/>
          </a:xfrm>
          <a:prstGeom prst="rect">
            <a:avLst/>
          </a:prstGeom>
          <a:noFill/>
          <a:ln/>
        </p:spPr>
        <p:txBody>
          <a:bodyPr wrap="square" lIns="0" tIns="0" rIns="0" bIns="0" rtlCol="0" anchor="ctr"/>
          <a:lstStyle/>
          <a:p>
            <a:pPr algn="ctr"/>
            <a:r>
              <a:rPr lang="en-US" sz="1133">
                <a:solidFill>
                  <a:srgbClr val="DDEEFF"/>
                </a:solidFill>
                <a:latin typeface="Verdana" panose="020B0604030504040204" pitchFamily="34" charset="0"/>
                <a:ea typeface="Verdana" panose="020B0604030504040204" pitchFamily="34" charset="0"/>
                <a:cs typeface="Verdana" panose="020B0604030504040204" pitchFamily="34" charset="0"/>
              </a:rPr>
              <a:t>Chocó  (Nóvita, Condotó)</a:t>
            </a:r>
            <a:endParaRPr lang="en-US" sz="1133">
              <a:latin typeface="Verdana" panose="020B0604030504040204" pitchFamily="34" charset="0"/>
              <a:ea typeface="Verdana" panose="020B0604030504040204" pitchFamily="34" charset="0"/>
              <a:cs typeface="Verdana" panose="020B0604030504040204" pitchFamily="34" charset="0"/>
            </a:endParaRPr>
          </a:p>
        </p:txBody>
      </p:sp>
      <p:sp>
        <p:nvSpPr>
          <p:cNvPr id="40" name="Shape 40">
            <a:extLst>
              <a:ext uri="{FF2B5EF4-FFF2-40B4-BE49-F238E27FC236}">
                <a16:creationId xmlns:a16="http://schemas.microsoft.com/office/drawing/2014/main" id="{C65304ED-E17E-745B-BC4F-D68705AC3CE1}"/>
              </a:ext>
            </a:extLst>
          </p:cNvPr>
          <p:cNvSpPr/>
          <p:nvPr/>
        </p:nvSpPr>
        <p:spPr>
          <a:xfrm>
            <a:off x="5736336" y="2645664"/>
            <a:ext cx="1219200" cy="390144"/>
          </a:xfrm>
          <a:prstGeom prst="rect">
            <a:avLst/>
          </a:prstGeom>
          <a:solidFill>
            <a:srgbClr val="C8A400"/>
          </a:solidFill>
          <a:ln w="12700">
            <a:solidFill>
              <a:srgbClr val="C8A400"/>
            </a:solidFill>
            <a:prstDash val="solid"/>
          </a:ln>
        </p:spPr>
        <p:txBody>
          <a:bodyPr/>
          <a:lstStyle/>
          <a:p>
            <a:endParaRPr lang="es-CO" sz="1600"/>
          </a:p>
        </p:txBody>
      </p:sp>
      <p:sp>
        <p:nvSpPr>
          <p:cNvPr id="41" name="Text 41">
            <a:extLst>
              <a:ext uri="{FF2B5EF4-FFF2-40B4-BE49-F238E27FC236}">
                <a16:creationId xmlns:a16="http://schemas.microsoft.com/office/drawing/2014/main" id="{21FB3F6F-254F-25DA-4A33-1D525C5ED8C1}"/>
              </a:ext>
            </a:extLst>
          </p:cNvPr>
          <p:cNvSpPr/>
          <p:nvPr/>
        </p:nvSpPr>
        <p:spPr>
          <a:xfrm>
            <a:off x="5736336" y="2645664"/>
            <a:ext cx="1219200" cy="390144"/>
          </a:xfrm>
          <a:prstGeom prst="rect">
            <a:avLst/>
          </a:prstGeom>
          <a:noFill/>
          <a:ln/>
        </p:spPr>
        <p:txBody>
          <a:bodyPr wrap="square" lIns="0" tIns="0" rIns="0" bIns="0" rtlCol="0" anchor="ctr"/>
          <a:lstStyle/>
          <a:p>
            <a:pPr algn="ctr"/>
            <a:r>
              <a:rPr lang="en-US" b="1">
                <a:solidFill>
                  <a:srgbClr val="0D2B5E"/>
                </a:solidFill>
              </a:rPr>
              <a:t>4 </a:t>
            </a:r>
            <a:r>
              <a:rPr lang="en-US" b="1" err="1">
                <a:solidFill>
                  <a:srgbClr val="0D2B5E"/>
                </a:solidFill>
              </a:rPr>
              <a:t>radicados</a:t>
            </a:r>
            <a:endParaRPr lang="en-US" err="1"/>
          </a:p>
        </p:txBody>
      </p:sp>
      <p:sp>
        <p:nvSpPr>
          <p:cNvPr id="43" name="Shape 42">
            <a:extLst>
              <a:ext uri="{FF2B5EF4-FFF2-40B4-BE49-F238E27FC236}">
                <a16:creationId xmlns:a16="http://schemas.microsoft.com/office/drawing/2014/main" id="{5BB658C4-7209-0815-AFBA-4F17C995BB6A}"/>
              </a:ext>
            </a:extLst>
          </p:cNvPr>
          <p:cNvSpPr/>
          <p:nvPr/>
        </p:nvSpPr>
        <p:spPr>
          <a:xfrm>
            <a:off x="4652210" y="3116448"/>
            <a:ext cx="3440925" cy="314639"/>
          </a:xfrm>
          <a:prstGeom prst="rect">
            <a:avLst/>
          </a:prstGeom>
          <a:solidFill>
            <a:srgbClr val="F4F7FC"/>
          </a:solidFill>
          <a:ln w="12700">
            <a:solidFill>
              <a:srgbClr val="E4EAF4"/>
            </a:solidFill>
            <a:prstDash val="solid"/>
          </a:ln>
        </p:spPr>
        <p:txBody>
          <a:bodyPr lIns="91440" tIns="45720" rIns="91440" bIns="45720" anchor="t"/>
          <a:lstStyle/>
          <a:p>
            <a:r>
              <a:rPr lang="en-US" sz="1600">
                <a:solidFill>
                  <a:srgbClr val="5A6272"/>
                </a:solidFill>
                <a:ea typeface="Calibri"/>
                <a:cs typeface="Calibri"/>
              </a:rPr>
              <a:t>2-2026-006005</a:t>
            </a:r>
            <a:endParaRPr lang="es-CO" sz="1600">
              <a:ea typeface="Calibri"/>
              <a:cs typeface="Calibri"/>
            </a:endParaRPr>
          </a:p>
          <a:p>
            <a:endParaRPr lang="es-CO" sz="1600">
              <a:ea typeface="Calibri"/>
              <a:cs typeface="Calibri"/>
            </a:endParaRPr>
          </a:p>
        </p:txBody>
      </p:sp>
      <p:sp>
        <p:nvSpPr>
          <p:cNvPr id="48" name="Shape 45">
            <a:extLst>
              <a:ext uri="{FF2B5EF4-FFF2-40B4-BE49-F238E27FC236}">
                <a16:creationId xmlns:a16="http://schemas.microsoft.com/office/drawing/2014/main" id="{3B8E1539-824C-AC99-B0EF-F7FD73F9884B}"/>
              </a:ext>
            </a:extLst>
          </p:cNvPr>
          <p:cNvSpPr/>
          <p:nvPr/>
        </p:nvSpPr>
        <p:spPr>
          <a:xfrm>
            <a:off x="4572000" y="3547872"/>
            <a:ext cx="3547872" cy="341376"/>
          </a:xfrm>
          <a:prstGeom prst="rect">
            <a:avLst/>
          </a:prstGeom>
          <a:solidFill>
            <a:srgbClr val="FFFFFF"/>
          </a:solidFill>
          <a:ln w="12700">
            <a:solidFill>
              <a:srgbClr val="E4EAF4"/>
            </a:solidFill>
            <a:prstDash val="solid"/>
          </a:ln>
        </p:spPr>
        <p:txBody>
          <a:bodyPr/>
          <a:lstStyle/>
          <a:p>
            <a:endParaRPr lang="es-CO" sz="1600"/>
          </a:p>
        </p:txBody>
      </p:sp>
      <p:sp>
        <p:nvSpPr>
          <p:cNvPr id="49" name="Shape 46">
            <a:extLst>
              <a:ext uri="{FF2B5EF4-FFF2-40B4-BE49-F238E27FC236}">
                <a16:creationId xmlns:a16="http://schemas.microsoft.com/office/drawing/2014/main" id="{F2973217-A878-F882-2749-A0402759845B}"/>
              </a:ext>
            </a:extLst>
          </p:cNvPr>
          <p:cNvSpPr/>
          <p:nvPr/>
        </p:nvSpPr>
        <p:spPr>
          <a:xfrm>
            <a:off x="4572000" y="3547872"/>
            <a:ext cx="60960" cy="341376"/>
          </a:xfrm>
          <a:prstGeom prst="rect">
            <a:avLst/>
          </a:prstGeom>
          <a:solidFill>
            <a:srgbClr val="5C2D7E"/>
          </a:solidFill>
          <a:ln w="12700">
            <a:solidFill>
              <a:srgbClr val="5C2D7E"/>
            </a:solidFill>
            <a:prstDash val="solid"/>
          </a:ln>
        </p:spPr>
        <p:txBody>
          <a:bodyPr/>
          <a:lstStyle/>
          <a:p>
            <a:endParaRPr lang="es-CO" sz="1600"/>
          </a:p>
        </p:txBody>
      </p:sp>
      <p:sp>
        <p:nvSpPr>
          <p:cNvPr id="50" name="Text 47">
            <a:extLst>
              <a:ext uri="{FF2B5EF4-FFF2-40B4-BE49-F238E27FC236}">
                <a16:creationId xmlns:a16="http://schemas.microsoft.com/office/drawing/2014/main" id="{D2477561-E4EF-4419-DA9A-FA72D0A69D4B}"/>
              </a:ext>
            </a:extLst>
          </p:cNvPr>
          <p:cNvSpPr/>
          <p:nvPr/>
        </p:nvSpPr>
        <p:spPr>
          <a:xfrm>
            <a:off x="4693920" y="3547872"/>
            <a:ext cx="3413760" cy="341376"/>
          </a:xfrm>
          <a:prstGeom prst="rect">
            <a:avLst/>
          </a:prstGeom>
          <a:noFill/>
          <a:ln/>
        </p:spPr>
        <p:txBody>
          <a:bodyPr wrap="square" rtlCol="0" anchor="ctr"/>
          <a:lstStyle/>
          <a:p>
            <a:r>
              <a:rPr lang="en-US" sz="1600">
                <a:solidFill>
                  <a:srgbClr val="5A6272"/>
                </a:solidFill>
              </a:rPr>
              <a:t>2-2026-006004</a:t>
            </a:r>
            <a:endParaRPr lang="en-US"/>
          </a:p>
        </p:txBody>
      </p:sp>
      <p:sp>
        <p:nvSpPr>
          <p:cNvPr id="51" name="Shape 48">
            <a:extLst>
              <a:ext uri="{FF2B5EF4-FFF2-40B4-BE49-F238E27FC236}">
                <a16:creationId xmlns:a16="http://schemas.microsoft.com/office/drawing/2014/main" id="{7BF787B7-2921-FDBE-4C7C-4B75589C443E}"/>
              </a:ext>
            </a:extLst>
          </p:cNvPr>
          <p:cNvSpPr/>
          <p:nvPr/>
        </p:nvSpPr>
        <p:spPr>
          <a:xfrm>
            <a:off x="8412480" y="1899897"/>
            <a:ext cx="3547872" cy="4439943"/>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r>
              <a:rPr lang="en-US"/>
              <a:t>2-2026-022008</a:t>
            </a:r>
            <a:endParaRPr lang="es-CO" sz="1600"/>
          </a:p>
        </p:txBody>
      </p:sp>
      <p:sp>
        <p:nvSpPr>
          <p:cNvPr id="52" name="Shape 49">
            <a:extLst>
              <a:ext uri="{FF2B5EF4-FFF2-40B4-BE49-F238E27FC236}">
                <a16:creationId xmlns:a16="http://schemas.microsoft.com/office/drawing/2014/main" id="{39914339-85C0-B33C-4626-A7EF6E1047E1}"/>
              </a:ext>
            </a:extLst>
          </p:cNvPr>
          <p:cNvSpPr/>
          <p:nvPr/>
        </p:nvSpPr>
        <p:spPr>
          <a:xfrm>
            <a:off x="8412480" y="1908048"/>
            <a:ext cx="3547872" cy="670560"/>
          </a:xfrm>
          <a:prstGeom prst="rect">
            <a:avLst/>
          </a:prstGeom>
          <a:solidFill>
            <a:srgbClr val="0D2B5E"/>
          </a:solidFill>
          <a:ln w="12700">
            <a:solidFill>
              <a:srgbClr val="0D2B5E"/>
            </a:solidFill>
            <a:prstDash val="solid"/>
          </a:ln>
        </p:spPr>
        <p:txBody>
          <a:bodyPr/>
          <a:lstStyle/>
          <a:p>
            <a:pPr algn="ctr"/>
            <a:r>
              <a:rPr lang="en-US" sz="1600" b="1">
                <a:solidFill>
                  <a:srgbClr val="FFFFFF"/>
                </a:solidFill>
                <a:latin typeface="Verdana" panose="020B0604030504040204" pitchFamily="34" charset="0"/>
                <a:ea typeface="Verdana" panose="020B0604030504040204" pitchFamily="34" charset="0"/>
                <a:cs typeface="Verdana" panose="020B0604030504040204" pitchFamily="34" charset="0"/>
              </a:rPr>
              <a:t>AT 034-2022</a:t>
            </a:r>
            <a:endParaRPr lang="en-US" sz="1600">
              <a:solidFill>
                <a:srgbClr val="DDEEFF"/>
              </a:solidFill>
              <a:latin typeface="Verdana" panose="020B0604030504040204" pitchFamily="34" charset="0"/>
              <a:ea typeface="Verdana" panose="020B0604030504040204" pitchFamily="34" charset="0"/>
              <a:cs typeface="Verdana" panose="020B0604030504040204" pitchFamily="34" charset="0"/>
            </a:endParaRPr>
          </a:p>
          <a:p>
            <a:pPr algn="ctr"/>
            <a:r>
              <a:rPr lang="en-US" sz="1100">
                <a:solidFill>
                  <a:srgbClr val="DDEEFF"/>
                </a:solidFill>
                <a:latin typeface="Verdana" panose="020B0604030504040204" pitchFamily="34" charset="0"/>
                <a:ea typeface="Verdana" panose="020B0604030504040204" pitchFamily="34" charset="0"/>
                <a:cs typeface="Verdana" panose="020B0604030504040204" pitchFamily="34" charset="0"/>
              </a:rPr>
              <a:t>Chocó  (Alto, Medio y Bajo </a:t>
            </a:r>
            <a:r>
              <a:rPr lang="en-US" sz="1100" err="1">
                <a:solidFill>
                  <a:srgbClr val="DDEEFF"/>
                </a:solidFill>
                <a:latin typeface="Verdana" panose="020B0604030504040204" pitchFamily="34" charset="0"/>
                <a:ea typeface="Verdana" panose="020B0604030504040204" pitchFamily="34" charset="0"/>
                <a:cs typeface="Verdana" panose="020B0604030504040204" pitchFamily="34" charset="0"/>
              </a:rPr>
              <a:t>Baudó</a:t>
            </a:r>
            <a:r>
              <a:rPr lang="en-US" sz="1100">
                <a:solidFill>
                  <a:srgbClr val="DDEEFF"/>
                </a:solidFill>
                <a:latin typeface="Verdana" panose="020B0604030504040204" pitchFamily="34" charset="0"/>
                <a:ea typeface="Verdana" panose="020B0604030504040204" pitchFamily="34" charset="0"/>
                <a:cs typeface="Verdana" panose="020B0604030504040204" pitchFamily="34" charset="0"/>
              </a:rPr>
              <a:t>)</a:t>
            </a:r>
            <a:endParaRPr lang="en-US" sz="1100">
              <a:latin typeface="Verdana" panose="020B0604030504040204" pitchFamily="34" charset="0"/>
              <a:ea typeface="Verdana" panose="020B0604030504040204" pitchFamily="34" charset="0"/>
              <a:cs typeface="Verdana" panose="020B0604030504040204" pitchFamily="34" charset="0"/>
            </a:endParaRPr>
          </a:p>
        </p:txBody>
      </p:sp>
      <p:sp>
        <p:nvSpPr>
          <p:cNvPr id="53" name="Shape 52">
            <a:extLst>
              <a:ext uri="{FF2B5EF4-FFF2-40B4-BE49-F238E27FC236}">
                <a16:creationId xmlns:a16="http://schemas.microsoft.com/office/drawing/2014/main" id="{00E5BCD6-8DF1-160B-F8D8-3E3C726267C2}"/>
              </a:ext>
            </a:extLst>
          </p:cNvPr>
          <p:cNvSpPr/>
          <p:nvPr/>
        </p:nvSpPr>
        <p:spPr>
          <a:xfrm>
            <a:off x="9784080" y="2645664"/>
            <a:ext cx="1219200" cy="390144"/>
          </a:xfrm>
          <a:prstGeom prst="rect">
            <a:avLst/>
          </a:prstGeom>
          <a:solidFill>
            <a:srgbClr val="C8A400"/>
          </a:solidFill>
          <a:ln w="12700">
            <a:solidFill>
              <a:srgbClr val="C8A400"/>
            </a:solidFill>
            <a:prstDash val="solid"/>
          </a:ln>
        </p:spPr>
        <p:txBody>
          <a:bodyPr/>
          <a:lstStyle/>
          <a:p>
            <a:endParaRPr lang="es-CO" sz="1600"/>
          </a:p>
        </p:txBody>
      </p:sp>
      <p:sp>
        <p:nvSpPr>
          <p:cNvPr id="55" name="Text 53">
            <a:extLst>
              <a:ext uri="{FF2B5EF4-FFF2-40B4-BE49-F238E27FC236}">
                <a16:creationId xmlns:a16="http://schemas.microsoft.com/office/drawing/2014/main" id="{BFF0B91C-9D95-9558-1C74-9C0D161183ED}"/>
              </a:ext>
            </a:extLst>
          </p:cNvPr>
          <p:cNvSpPr/>
          <p:nvPr/>
        </p:nvSpPr>
        <p:spPr>
          <a:xfrm>
            <a:off x="9784080" y="2645664"/>
            <a:ext cx="1219200" cy="390144"/>
          </a:xfrm>
          <a:prstGeom prst="rect">
            <a:avLst/>
          </a:prstGeom>
          <a:noFill/>
          <a:ln/>
        </p:spPr>
        <p:txBody>
          <a:bodyPr wrap="square" lIns="0" tIns="0" rIns="0" bIns="0" rtlCol="0" anchor="ctr"/>
          <a:lstStyle/>
          <a:p>
            <a:pPr algn="ctr"/>
            <a:r>
              <a:rPr lang="en-US" b="1">
                <a:solidFill>
                  <a:srgbClr val="0D2B5E"/>
                </a:solidFill>
              </a:rPr>
              <a:t>7 </a:t>
            </a:r>
            <a:r>
              <a:rPr lang="en-US" b="1" err="1">
                <a:solidFill>
                  <a:srgbClr val="0D2B5E"/>
                </a:solidFill>
              </a:rPr>
              <a:t>radicados</a:t>
            </a:r>
            <a:endParaRPr lang="en-US" err="1"/>
          </a:p>
        </p:txBody>
      </p:sp>
      <p:sp>
        <p:nvSpPr>
          <p:cNvPr id="57" name="Shape 54">
            <a:extLst>
              <a:ext uri="{FF2B5EF4-FFF2-40B4-BE49-F238E27FC236}">
                <a16:creationId xmlns:a16="http://schemas.microsoft.com/office/drawing/2014/main" id="{F3132179-09FD-8C76-D130-0DE596D9CB2D}"/>
              </a:ext>
            </a:extLst>
          </p:cNvPr>
          <p:cNvSpPr/>
          <p:nvPr/>
        </p:nvSpPr>
        <p:spPr>
          <a:xfrm>
            <a:off x="8619744" y="3169920"/>
            <a:ext cx="3206496" cy="341376"/>
          </a:xfrm>
          <a:prstGeom prst="rect">
            <a:avLst/>
          </a:prstGeom>
          <a:solidFill>
            <a:srgbClr val="F4F7FC"/>
          </a:solidFill>
          <a:ln w="12700">
            <a:solidFill>
              <a:srgbClr val="E4EAF4"/>
            </a:solidFill>
            <a:prstDash val="solid"/>
          </a:ln>
        </p:spPr>
        <p:txBody>
          <a:bodyPr/>
          <a:lstStyle/>
          <a:p>
            <a:r>
              <a:rPr lang="en-US" sz="1600">
                <a:solidFill>
                  <a:srgbClr val="5A6272"/>
                </a:solidFill>
              </a:rPr>
              <a:t>  2-2026-005997</a:t>
            </a:r>
            <a:endParaRPr lang="es-CO" sz="1600"/>
          </a:p>
        </p:txBody>
      </p:sp>
      <p:sp>
        <p:nvSpPr>
          <p:cNvPr id="62" name="Shape 55">
            <a:extLst>
              <a:ext uri="{FF2B5EF4-FFF2-40B4-BE49-F238E27FC236}">
                <a16:creationId xmlns:a16="http://schemas.microsoft.com/office/drawing/2014/main" id="{9538EA1F-AD0C-1DB8-3840-3142F9B318EE}"/>
              </a:ext>
            </a:extLst>
          </p:cNvPr>
          <p:cNvSpPr/>
          <p:nvPr/>
        </p:nvSpPr>
        <p:spPr>
          <a:xfrm>
            <a:off x="8619744" y="3169920"/>
            <a:ext cx="60960" cy="341376"/>
          </a:xfrm>
          <a:prstGeom prst="rect">
            <a:avLst/>
          </a:prstGeom>
          <a:solidFill>
            <a:srgbClr val="0D2B5E"/>
          </a:solidFill>
          <a:ln w="12700">
            <a:solidFill>
              <a:srgbClr val="0D2B5E"/>
            </a:solidFill>
            <a:prstDash val="solid"/>
          </a:ln>
        </p:spPr>
        <p:txBody>
          <a:bodyPr/>
          <a:lstStyle/>
          <a:p>
            <a:endParaRPr lang="es-CO" sz="1600"/>
          </a:p>
        </p:txBody>
      </p:sp>
      <p:sp>
        <p:nvSpPr>
          <p:cNvPr id="67" name="Shape 57">
            <a:extLst>
              <a:ext uri="{FF2B5EF4-FFF2-40B4-BE49-F238E27FC236}">
                <a16:creationId xmlns:a16="http://schemas.microsoft.com/office/drawing/2014/main" id="{3BD9E549-85F6-1060-1738-76255EFEE2AA}"/>
              </a:ext>
            </a:extLst>
          </p:cNvPr>
          <p:cNvSpPr/>
          <p:nvPr/>
        </p:nvSpPr>
        <p:spPr>
          <a:xfrm>
            <a:off x="8619744" y="3547872"/>
            <a:ext cx="3206496" cy="341376"/>
          </a:xfrm>
          <a:prstGeom prst="rect">
            <a:avLst/>
          </a:prstGeom>
          <a:solidFill>
            <a:srgbClr val="FFFFFF"/>
          </a:solidFill>
          <a:ln w="12700">
            <a:solidFill>
              <a:srgbClr val="E4EAF4"/>
            </a:solidFill>
            <a:prstDash val="solid"/>
          </a:ln>
        </p:spPr>
        <p:txBody>
          <a:bodyPr/>
          <a:lstStyle/>
          <a:p>
            <a:r>
              <a:rPr lang="en-US" sz="1600">
                <a:solidFill>
                  <a:srgbClr val="5A6272"/>
                </a:solidFill>
              </a:rPr>
              <a:t>  2-2026-005995</a:t>
            </a:r>
            <a:endParaRPr lang="en-US" sz="1600"/>
          </a:p>
        </p:txBody>
      </p:sp>
      <p:sp>
        <p:nvSpPr>
          <p:cNvPr id="68" name="Shape 58">
            <a:extLst>
              <a:ext uri="{FF2B5EF4-FFF2-40B4-BE49-F238E27FC236}">
                <a16:creationId xmlns:a16="http://schemas.microsoft.com/office/drawing/2014/main" id="{C11B9C32-EB12-AE0C-C2B7-D5204B7CA4E5}"/>
              </a:ext>
            </a:extLst>
          </p:cNvPr>
          <p:cNvSpPr/>
          <p:nvPr/>
        </p:nvSpPr>
        <p:spPr>
          <a:xfrm>
            <a:off x="8619744" y="3547872"/>
            <a:ext cx="60960" cy="341376"/>
          </a:xfrm>
          <a:prstGeom prst="rect">
            <a:avLst/>
          </a:prstGeom>
          <a:solidFill>
            <a:srgbClr val="0D2B5E"/>
          </a:solidFill>
          <a:ln w="12700">
            <a:solidFill>
              <a:srgbClr val="0D2B5E"/>
            </a:solidFill>
            <a:prstDash val="solid"/>
          </a:ln>
        </p:spPr>
        <p:txBody>
          <a:bodyPr/>
          <a:lstStyle/>
          <a:p>
            <a:endParaRPr lang="es-CO" sz="1600"/>
          </a:p>
        </p:txBody>
      </p:sp>
      <p:sp>
        <p:nvSpPr>
          <p:cNvPr id="74" name="Shape 60">
            <a:extLst>
              <a:ext uri="{FF2B5EF4-FFF2-40B4-BE49-F238E27FC236}">
                <a16:creationId xmlns:a16="http://schemas.microsoft.com/office/drawing/2014/main" id="{DF3B5B7B-E65E-F111-E31A-0234E675E899}"/>
              </a:ext>
            </a:extLst>
          </p:cNvPr>
          <p:cNvSpPr/>
          <p:nvPr/>
        </p:nvSpPr>
        <p:spPr>
          <a:xfrm>
            <a:off x="8619744" y="3925824"/>
            <a:ext cx="3206496" cy="341376"/>
          </a:xfrm>
          <a:prstGeom prst="rect">
            <a:avLst/>
          </a:prstGeom>
          <a:solidFill>
            <a:srgbClr val="F4F7FC"/>
          </a:solidFill>
          <a:ln w="12700">
            <a:solidFill>
              <a:srgbClr val="E4EAF4"/>
            </a:solidFill>
            <a:prstDash val="solid"/>
          </a:ln>
        </p:spPr>
        <p:txBody>
          <a:bodyPr/>
          <a:lstStyle/>
          <a:p>
            <a:r>
              <a:rPr lang="en-US" sz="1600">
                <a:solidFill>
                  <a:srgbClr val="5A6272"/>
                </a:solidFill>
              </a:rPr>
              <a:t>  2-2026-005993</a:t>
            </a:r>
            <a:endParaRPr lang="en-US" sz="1600"/>
          </a:p>
        </p:txBody>
      </p:sp>
      <p:sp>
        <p:nvSpPr>
          <p:cNvPr id="75" name="Shape 61">
            <a:extLst>
              <a:ext uri="{FF2B5EF4-FFF2-40B4-BE49-F238E27FC236}">
                <a16:creationId xmlns:a16="http://schemas.microsoft.com/office/drawing/2014/main" id="{73E0E32B-9A89-D574-CED8-8501ABF84582}"/>
              </a:ext>
            </a:extLst>
          </p:cNvPr>
          <p:cNvSpPr/>
          <p:nvPr/>
        </p:nvSpPr>
        <p:spPr>
          <a:xfrm>
            <a:off x="8619744" y="3925824"/>
            <a:ext cx="60960" cy="341376"/>
          </a:xfrm>
          <a:prstGeom prst="rect">
            <a:avLst/>
          </a:prstGeom>
          <a:solidFill>
            <a:srgbClr val="0D2B5E"/>
          </a:solidFill>
          <a:ln w="12700">
            <a:solidFill>
              <a:srgbClr val="0D2B5E"/>
            </a:solidFill>
            <a:prstDash val="solid"/>
          </a:ln>
        </p:spPr>
        <p:txBody>
          <a:bodyPr/>
          <a:lstStyle/>
          <a:p>
            <a:endParaRPr lang="es-CO" sz="1600"/>
          </a:p>
        </p:txBody>
      </p:sp>
      <p:sp>
        <p:nvSpPr>
          <p:cNvPr id="79" name="Shape 63">
            <a:extLst>
              <a:ext uri="{FF2B5EF4-FFF2-40B4-BE49-F238E27FC236}">
                <a16:creationId xmlns:a16="http://schemas.microsoft.com/office/drawing/2014/main" id="{DE9F2981-4D8D-12EE-BA92-C1509CC15505}"/>
              </a:ext>
            </a:extLst>
          </p:cNvPr>
          <p:cNvSpPr/>
          <p:nvPr/>
        </p:nvSpPr>
        <p:spPr>
          <a:xfrm>
            <a:off x="8619744" y="4303776"/>
            <a:ext cx="3206496" cy="341376"/>
          </a:xfrm>
          <a:prstGeom prst="rect">
            <a:avLst/>
          </a:prstGeom>
          <a:solidFill>
            <a:srgbClr val="FFFFFF"/>
          </a:solidFill>
          <a:ln w="12700">
            <a:solidFill>
              <a:srgbClr val="E4EAF4"/>
            </a:solidFill>
            <a:prstDash val="solid"/>
          </a:ln>
        </p:spPr>
        <p:txBody>
          <a:bodyPr/>
          <a:lstStyle/>
          <a:p>
            <a:r>
              <a:rPr lang="en-US" sz="1600">
                <a:solidFill>
                  <a:srgbClr val="5A6272"/>
                </a:solidFill>
              </a:rPr>
              <a:t>  2-2026-005995</a:t>
            </a:r>
            <a:endParaRPr lang="en-US" sz="1600"/>
          </a:p>
        </p:txBody>
      </p:sp>
      <p:sp>
        <p:nvSpPr>
          <p:cNvPr id="80" name="Shape 64">
            <a:extLst>
              <a:ext uri="{FF2B5EF4-FFF2-40B4-BE49-F238E27FC236}">
                <a16:creationId xmlns:a16="http://schemas.microsoft.com/office/drawing/2014/main" id="{BC684C97-E2D7-D6CD-35AF-A3F6A8ACEABA}"/>
              </a:ext>
            </a:extLst>
          </p:cNvPr>
          <p:cNvSpPr/>
          <p:nvPr/>
        </p:nvSpPr>
        <p:spPr>
          <a:xfrm>
            <a:off x="8619744" y="4303776"/>
            <a:ext cx="60960" cy="341376"/>
          </a:xfrm>
          <a:prstGeom prst="rect">
            <a:avLst/>
          </a:prstGeom>
          <a:solidFill>
            <a:srgbClr val="0D2B5E"/>
          </a:solidFill>
          <a:ln w="12700">
            <a:solidFill>
              <a:srgbClr val="0D2B5E"/>
            </a:solidFill>
            <a:prstDash val="solid"/>
          </a:ln>
        </p:spPr>
        <p:txBody>
          <a:bodyPr/>
          <a:lstStyle/>
          <a:p>
            <a:endParaRPr lang="es-CO" sz="1600"/>
          </a:p>
        </p:txBody>
      </p:sp>
      <p:sp>
        <p:nvSpPr>
          <p:cNvPr id="44" name="Shape 60">
            <a:extLst>
              <a:ext uri="{FF2B5EF4-FFF2-40B4-BE49-F238E27FC236}">
                <a16:creationId xmlns:a16="http://schemas.microsoft.com/office/drawing/2014/main" id="{6CFEA8B9-02A0-0232-3318-DF56905478E2}"/>
              </a:ext>
            </a:extLst>
          </p:cNvPr>
          <p:cNvSpPr/>
          <p:nvPr/>
        </p:nvSpPr>
        <p:spPr>
          <a:xfrm>
            <a:off x="8656614" y="4712404"/>
            <a:ext cx="3206496" cy="341376"/>
          </a:xfrm>
          <a:prstGeom prst="rect">
            <a:avLst/>
          </a:prstGeom>
          <a:solidFill>
            <a:srgbClr val="F4F7FC"/>
          </a:solidFill>
          <a:ln w="12700">
            <a:solidFill>
              <a:srgbClr val="E4EAF4"/>
            </a:solidFill>
            <a:prstDash val="solid"/>
          </a:ln>
        </p:spPr>
        <p:txBody>
          <a:bodyPr lIns="91440" tIns="45720" rIns="91440" bIns="45720" anchor="t"/>
          <a:lstStyle/>
          <a:p>
            <a:r>
              <a:rPr lang="en-US" sz="1600">
                <a:solidFill>
                  <a:srgbClr val="5A6272"/>
                </a:solidFill>
                <a:ea typeface="+mn-lt"/>
                <a:cs typeface="+mn-lt"/>
              </a:rPr>
              <a:t>2-2026-022008</a:t>
            </a:r>
            <a:endParaRPr lang="en-US"/>
          </a:p>
        </p:txBody>
      </p:sp>
      <p:sp>
        <p:nvSpPr>
          <p:cNvPr id="46" name="Shape 64">
            <a:extLst>
              <a:ext uri="{FF2B5EF4-FFF2-40B4-BE49-F238E27FC236}">
                <a16:creationId xmlns:a16="http://schemas.microsoft.com/office/drawing/2014/main" id="{BE15B47E-E918-DCB4-AC94-59BFCA90C51A}"/>
              </a:ext>
            </a:extLst>
          </p:cNvPr>
          <p:cNvSpPr/>
          <p:nvPr/>
        </p:nvSpPr>
        <p:spPr>
          <a:xfrm>
            <a:off x="8619744" y="4684775"/>
            <a:ext cx="60960" cy="341376"/>
          </a:xfrm>
          <a:prstGeom prst="rect">
            <a:avLst/>
          </a:prstGeom>
          <a:solidFill>
            <a:srgbClr val="0D2B5E"/>
          </a:solidFill>
          <a:ln w="12700">
            <a:solidFill>
              <a:srgbClr val="0D2B5E"/>
            </a:solidFill>
            <a:prstDash val="solid"/>
          </a:ln>
        </p:spPr>
        <p:txBody>
          <a:bodyPr/>
          <a:lstStyle/>
          <a:p>
            <a:endParaRPr lang="es-CO" sz="1600"/>
          </a:p>
        </p:txBody>
      </p:sp>
      <p:sp>
        <p:nvSpPr>
          <p:cNvPr id="56" name="Shape 42">
            <a:extLst>
              <a:ext uri="{FF2B5EF4-FFF2-40B4-BE49-F238E27FC236}">
                <a16:creationId xmlns:a16="http://schemas.microsoft.com/office/drawing/2014/main" id="{6ACE70D8-9CDB-CDCF-0676-3A5C83BACB70}"/>
              </a:ext>
            </a:extLst>
          </p:cNvPr>
          <p:cNvSpPr/>
          <p:nvPr/>
        </p:nvSpPr>
        <p:spPr>
          <a:xfrm>
            <a:off x="4625472" y="3958656"/>
            <a:ext cx="3400820" cy="328007"/>
          </a:xfrm>
          <a:prstGeom prst="rect">
            <a:avLst/>
          </a:prstGeom>
          <a:solidFill>
            <a:srgbClr val="F4F7FC"/>
          </a:solidFill>
          <a:ln w="12700">
            <a:solidFill>
              <a:srgbClr val="E4EAF4"/>
            </a:solidFill>
            <a:prstDash val="solid"/>
          </a:ln>
        </p:spPr>
        <p:txBody>
          <a:bodyPr lIns="91440" tIns="45720" rIns="91440" bIns="45720" anchor="t"/>
          <a:lstStyle/>
          <a:p>
            <a:r>
              <a:rPr lang="es-CO" sz="1600">
                <a:solidFill>
                  <a:srgbClr val="5A6272"/>
                </a:solidFill>
              </a:rPr>
              <a:t>2-2026-022010</a:t>
            </a:r>
            <a:endParaRPr lang="en-US" sz="1600">
              <a:solidFill>
                <a:srgbClr val="5A6272"/>
              </a:solidFill>
            </a:endParaRPr>
          </a:p>
        </p:txBody>
      </p:sp>
      <p:sp>
        <p:nvSpPr>
          <p:cNvPr id="58" name="Shape 46">
            <a:extLst>
              <a:ext uri="{FF2B5EF4-FFF2-40B4-BE49-F238E27FC236}">
                <a16:creationId xmlns:a16="http://schemas.microsoft.com/office/drawing/2014/main" id="{25BE9D2F-3563-F46E-F656-A82EDD62B9F4}"/>
              </a:ext>
            </a:extLst>
          </p:cNvPr>
          <p:cNvSpPr/>
          <p:nvPr/>
        </p:nvSpPr>
        <p:spPr>
          <a:xfrm>
            <a:off x="4571999" y="3120082"/>
            <a:ext cx="60960" cy="341376"/>
          </a:xfrm>
          <a:prstGeom prst="rect">
            <a:avLst/>
          </a:prstGeom>
          <a:solidFill>
            <a:srgbClr val="5C2D7E"/>
          </a:solidFill>
          <a:ln w="12700">
            <a:solidFill>
              <a:srgbClr val="5C2D7E"/>
            </a:solidFill>
            <a:prstDash val="solid"/>
          </a:ln>
        </p:spPr>
        <p:txBody>
          <a:bodyPr/>
          <a:lstStyle/>
          <a:p>
            <a:endParaRPr lang="es-CO" sz="1600"/>
          </a:p>
        </p:txBody>
      </p:sp>
      <p:sp>
        <p:nvSpPr>
          <p:cNvPr id="59" name="Shape 46">
            <a:extLst>
              <a:ext uri="{FF2B5EF4-FFF2-40B4-BE49-F238E27FC236}">
                <a16:creationId xmlns:a16="http://schemas.microsoft.com/office/drawing/2014/main" id="{9541C158-C08D-B952-6AC5-1B8F413FCA49}"/>
              </a:ext>
            </a:extLst>
          </p:cNvPr>
          <p:cNvSpPr/>
          <p:nvPr/>
        </p:nvSpPr>
        <p:spPr>
          <a:xfrm>
            <a:off x="4558632" y="3948924"/>
            <a:ext cx="60960" cy="341376"/>
          </a:xfrm>
          <a:prstGeom prst="rect">
            <a:avLst/>
          </a:prstGeom>
          <a:solidFill>
            <a:srgbClr val="5C2D7E"/>
          </a:solidFill>
          <a:ln w="12700">
            <a:solidFill>
              <a:srgbClr val="5C2D7E"/>
            </a:solidFill>
            <a:prstDash val="solid"/>
          </a:ln>
        </p:spPr>
        <p:txBody>
          <a:bodyPr/>
          <a:lstStyle/>
          <a:p>
            <a:endParaRPr lang="es-CO" sz="1600"/>
          </a:p>
        </p:txBody>
      </p:sp>
      <p:sp>
        <p:nvSpPr>
          <p:cNvPr id="42" name="Shape 63">
            <a:extLst>
              <a:ext uri="{FF2B5EF4-FFF2-40B4-BE49-F238E27FC236}">
                <a16:creationId xmlns:a16="http://schemas.microsoft.com/office/drawing/2014/main" id="{C4528E6A-F6B3-5F22-0718-47EC686BF04E}"/>
              </a:ext>
            </a:extLst>
          </p:cNvPr>
          <p:cNvSpPr/>
          <p:nvPr/>
        </p:nvSpPr>
        <p:spPr>
          <a:xfrm>
            <a:off x="8713322" y="5119249"/>
            <a:ext cx="3206496" cy="341376"/>
          </a:xfrm>
          <a:prstGeom prst="rect">
            <a:avLst/>
          </a:prstGeom>
          <a:solidFill>
            <a:srgbClr val="FFFFFF"/>
          </a:solidFill>
          <a:ln w="12700">
            <a:solidFill>
              <a:srgbClr val="E4EAF4"/>
            </a:solidFill>
            <a:prstDash val="solid"/>
          </a:ln>
        </p:spPr>
        <p:txBody>
          <a:bodyPr lIns="91440" tIns="45720" rIns="91440" bIns="45720" anchor="t"/>
          <a:lstStyle/>
          <a:p>
            <a:r>
              <a:rPr lang="en-US" sz="1600">
                <a:solidFill>
                  <a:srgbClr val="5A6272"/>
                </a:solidFill>
                <a:ea typeface="Calibri"/>
                <a:cs typeface="Calibri"/>
              </a:rPr>
              <a:t>2-2026-022034</a:t>
            </a:r>
            <a:endParaRPr lang="en-US"/>
          </a:p>
        </p:txBody>
      </p:sp>
      <p:sp>
        <p:nvSpPr>
          <p:cNvPr id="45" name="Shape 64">
            <a:extLst>
              <a:ext uri="{FF2B5EF4-FFF2-40B4-BE49-F238E27FC236}">
                <a16:creationId xmlns:a16="http://schemas.microsoft.com/office/drawing/2014/main" id="{DF81B265-5D4C-D306-6115-50F01410D423}"/>
              </a:ext>
            </a:extLst>
          </p:cNvPr>
          <p:cNvSpPr/>
          <p:nvPr/>
        </p:nvSpPr>
        <p:spPr>
          <a:xfrm>
            <a:off x="8606375" y="5567090"/>
            <a:ext cx="60960" cy="341376"/>
          </a:xfrm>
          <a:prstGeom prst="rect">
            <a:avLst/>
          </a:prstGeom>
          <a:solidFill>
            <a:srgbClr val="0D2B5E"/>
          </a:solidFill>
          <a:ln w="12700">
            <a:solidFill>
              <a:srgbClr val="0D2B5E"/>
            </a:solidFill>
            <a:prstDash val="solid"/>
          </a:ln>
        </p:spPr>
        <p:txBody>
          <a:bodyPr/>
          <a:lstStyle/>
          <a:p>
            <a:endParaRPr lang="es-CO" sz="1600"/>
          </a:p>
        </p:txBody>
      </p:sp>
      <p:sp>
        <p:nvSpPr>
          <p:cNvPr id="47" name="Shape 60">
            <a:extLst>
              <a:ext uri="{FF2B5EF4-FFF2-40B4-BE49-F238E27FC236}">
                <a16:creationId xmlns:a16="http://schemas.microsoft.com/office/drawing/2014/main" id="{44E66DC8-4D7C-2DA6-C5CB-6C62B8F69909}"/>
              </a:ext>
            </a:extLst>
          </p:cNvPr>
          <p:cNvSpPr/>
          <p:nvPr/>
        </p:nvSpPr>
        <p:spPr>
          <a:xfrm>
            <a:off x="8710087" y="5554614"/>
            <a:ext cx="3206496" cy="341376"/>
          </a:xfrm>
          <a:prstGeom prst="rect">
            <a:avLst/>
          </a:prstGeom>
          <a:solidFill>
            <a:srgbClr val="F4F7FC"/>
          </a:solidFill>
          <a:ln w="12700">
            <a:solidFill>
              <a:srgbClr val="E4EAF4"/>
            </a:solidFill>
            <a:prstDash val="solid"/>
          </a:ln>
        </p:spPr>
        <p:txBody>
          <a:bodyPr lIns="91440" tIns="45720" rIns="91440" bIns="45720" anchor="t"/>
          <a:lstStyle/>
          <a:p>
            <a:r>
              <a:rPr lang="en-US" sz="1600">
                <a:solidFill>
                  <a:srgbClr val="5A6272"/>
                </a:solidFill>
                <a:ea typeface="+mn-lt"/>
                <a:cs typeface="+mn-lt"/>
              </a:rPr>
              <a:t>2-2026-022033</a:t>
            </a:r>
            <a:endParaRPr lang="en-US"/>
          </a:p>
        </p:txBody>
      </p:sp>
      <p:sp>
        <p:nvSpPr>
          <p:cNvPr id="54" name="Shape 64">
            <a:extLst>
              <a:ext uri="{FF2B5EF4-FFF2-40B4-BE49-F238E27FC236}">
                <a16:creationId xmlns:a16="http://schemas.microsoft.com/office/drawing/2014/main" id="{A9235179-BB0C-486F-D806-D1E74E675099}"/>
              </a:ext>
            </a:extLst>
          </p:cNvPr>
          <p:cNvSpPr/>
          <p:nvPr/>
        </p:nvSpPr>
        <p:spPr>
          <a:xfrm>
            <a:off x="8606375" y="5085827"/>
            <a:ext cx="60960" cy="341376"/>
          </a:xfrm>
          <a:prstGeom prst="rect">
            <a:avLst/>
          </a:prstGeom>
          <a:solidFill>
            <a:srgbClr val="0D2B5E"/>
          </a:solidFill>
          <a:ln w="12700">
            <a:solidFill>
              <a:srgbClr val="0D2B5E"/>
            </a:solidFill>
            <a:prstDash val="solid"/>
          </a:ln>
        </p:spPr>
        <p:txBody>
          <a:bodyPr/>
          <a:lstStyle/>
          <a:p>
            <a:endParaRPr lang="es-CO" sz="1600"/>
          </a:p>
        </p:txBody>
      </p:sp>
      <p:sp>
        <p:nvSpPr>
          <p:cNvPr id="60" name="Shape 45">
            <a:extLst>
              <a:ext uri="{FF2B5EF4-FFF2-40B4-BE49-F238E27FC236}">
                <a16:creationId xmlns:a16="http://schemas.microsoft.com/office/drawing/2014/main" id="{46ECBFFE-A54D-3B3F-3E83-37618D37E60F}"/>
              </a:ext>
            </a:extLst>
          </p:cNvPr>
          <p:cNvSpPr/>
          <p:nvPr/>
        </p:nvSpPr>
        <p:spPr>
          <a:xfrm>
            <a:off x="4598735" y="4403450"/>
            <a:ext cx="3547872" cy="341376"/>
          </a:xfrm>
          <a:prstGeom prst="rect">
            <a:avLst/>
          </a:prstGeom>
          <a:solidFill>
            <a:srgbClr val="FFFFFF"/>
          </a:solidFill>
          <a:ln w="12700">
            <a:solidFill>
              <a:srgbClr val="E4EAF4"/>
            </a:solidFill>
            <a:prstDash val="solid"/>
          </a:ln>
        </p:spPr>
        <p:txBody>
          <a:bodyPr lIns="91440" tIns="45720" rIns="91440" bIns="45720" anchor="t"/>
          <a:lstStyle/>
          <a:p>
            <a:r>
              <a:rPr lang="es-CO" sz="1600">
                <a:solidFill>
                  <a:srgbClr val="5A6272"/>
                </a:solidFill>
              </a:rPr>
              <a:t>2-2026-022010</a:t>
            </a:r>
            <a:endParaRPr lang="en-US" sz="1600">
              <a:solidFill>
                <a:srgbClr val="5A6272"/>
              </a:solidFill>
            </a:endParaRPr>
          </a:p>
        </p:txBody>
      </p:sp>
      <p:sp>
        <p:nvSpPr>
          <p:cNvPr id="61" name="Shape 46">
            <a:extLst>
              <a:ext uri="{FF2B5EF4-FFF2-40B4-BE49-F238E27FC236}">
                <a16:creationId xmlns:a16="http://schemas.microsoft.com/office/drawing/2014/main" id="{1CA84704-E859-22A7-972B-EF4521651AEC}"/>
              </a:ext>
            </a:extLst>
          </p:cNvPr>
          <p:cNvSpPr/>
          <p:nvPr/>
        </p:nvSpPr>
        <p:spPr>
          <a:xfrm>
            <a:off x="4572000" y="4403450"/>
            <a:ext cx="60960" cy="341376"/>
          </a:xfrm>
          <a:prstGeom prst="rect">
            <a:avLst/>
          </a:prstGeom>
          <a:solidFill>
            <a:srgbClr val="5C2D7E"/>
          </a:solidFill>
          <a:ln w="12700">
            <a:solidFill>
              <a:srgbClr val="5C2D7E"/>
            </a:solidFill>
            <a:prstDash val="solid"/>
          </a:ln>
        </p:spPr>
        <p:txBody>
          <a:bodyPr/>
          <a:lstStyle/>
          <a:p>
            <a:endParaRPr lang="es-CO" sz="1600"/>
          </a:p>
        </p:txBody>
      </p:sp>
    </p:spTree>
    <p:extLst>
      <p:ext uri="{BB962C8B-B14F-4D97-AF65-F5344CB8AC3E}">
        <p14:creationId xmlns:p14="http://schemas.microsoft.com/office/powerpoint/2010/main" val="25174534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srcRect/>
          <a:stretch>
            <a:fillRect/>
          </a:stretch>
        </a:blipFill>
        <a:effectLst/>
      </p:bgPr>
    </p:bg>
    <p:spTree>
      <p:nvGrpSpPr>
        <p:cNvPr id="1" name="">
          <a:extLst>
            <a:ext uri="{FF2B5EF4-FFF2-40B4-BE49-F238E27FC236}">
              <a16:creationId xmlns:a16="http://schemas.microsoft.com/office/drawing/2014/main" id="{CBDAFD0F-9821-082B-5295-650522F48BEE}"/>
            </a:ext>
          </a:extLst>
        </p:cNvPr>
        <p:cNvGrpSpPr/>
        <p:nvPr/>
      </p:nvGrpSpPr>
      <p:grpSpPr>
        <a:xfrm>
          <a:off x="0" y="0"/>
          <a:ext cx="0" cy="0"/>
          <a:chOff x="0" y="0"/>
          <a:chExt cx="0" cy="0"/>
        </a:xfrm>
      </p:grpSpPr>
      <p:sp>
        <p:nvSpPr>
          <p:cNvPr id="2" name="CuadroTexto 1">
            <a:extLst>
              <a:ext uri="{FF2B5EF4-FFF2-40B4-BE49-F238E27FC236}">
                <a16:creationId xmlns:a16="http://schemas.microsoft.com/office/drawing/2014/main" id="{D138AD80-A6C5-AE4F-723A-31F383299E85}"/>
              </a:ext>
            </a:extLst>
          </p:cNvPr>
          <p:cNvSpPr txBox="1"/>
          <p:nvPr/>
        </p:nvSpPr>
        <p:spPr>
          <a:xfrm>
            <a:off x="1975871" y="148273"/>
            <a:ext cx="8238153" cy="1015663"/>
          </a:xfrm>
          <a:prstGeom prst="rect">
            <a:avLst/>
          </a:prstGeom>
          <a:noFill/>
        </p:spPr>
        <p:txBody>
          <a:bodyPr wrap="none" lIns="91440" tIns="45720" rIns="91440" bIns="45720" rtlCol="0" anchor="t">
            <a:spAutoFit/>
          </a:bodyPr>
          <a:lstStyle/>
          <a:p>
            <a:pPr algn="ctr"/>
            <a:r>
              <a:rPr lang="en-US" sz="2000" b="1">
                <a:latin typeface="Verdana"/>
                <a:ea typeface="Verdana"/>
                <a:cs typeface="Verdana" panose="020B0604030504040204" pitchFamily="34" charset="0"/>
              </a:rPr>
              <a:t>ALERTAS TEMPRANAS</a:t>
            </a:r>
            <a:endParaRPr lang="en-US" sz="2000">
              <a:latin typeface="Verdana"/>
              <a:ea typeface="Verdana"/>
              <a:cs typeface="Verdana" panose="020B0604030504040204" pitchFamily="34" charset="0"/>
            </a:endParaRPr>
          </a:p>
          <a:p>
            <a:pPr algn="ctr"/>
            <a:endParaRPr lang="en-US" sz="2000">
              <a:latin typeface="Verdana"/>
              <a:ea typeface="Verdana"/>
              <a:cs typeface="Verdana" panose="020B0604030504040204" pitchFamily="34" charset="0"/>
            </a:endParaRPr>
          </a:p>
          <a:p>
            <a:pPr algn="ctr"/>
            <a:r>
              <a:rPr lang="en-US" sz="2000" b="1">
                <a:latin typeface="Verdana"/>
                <a:ea typeface="Verdana"/>
                <a:cs typeface="Verdana" panose="020B0604030504040204" pitchFamily="34" charset="0"/>
              </a:rPr>
              <a:t>COMUNICACIONES ENVIADAS — FEBRERO - MAYO 2026</a:t>
            </a:r>
            <a:endParaRPr lang="en-US"/>
          </a:p>
        </p:txBody>
      </p:sp>
      <p:sp>
        <p:nvSpPr>
          <p:cNvPr id="3" name="Shape 3">
            <a:extLst>
              <a:ext uri="{FF2B5EF4-FFF2-40B4-BE49-F238E27FC236}">
                <a16:creationId xmlns:a16="http://schemas.microsoft.com/office/drawing/2014/main" id="{6A05C614-C565-54DC-B49C-CA1BB9D1195E}"/>
              </a:ext>
            </a:extLst>
          </p:cNvPr>
          <p:cNvSpPr/>
          <p:nvPr/>
        </p:nvSpPr>
        <p:spPr>
          <a:xfrm>
            <a:off x="365760" y="1158240"/>
            <a:ext cx="11460480" cy="585216"/>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4" name="Shape 4">
            <a:extLst>
              <a:ext uri="{FF2B5EF4-FFF2-40B4-BE49-F238E27FC236}">
                <a16:creationId xmlns:a16="http://schemas.microsoft.com/office/drawing/2014/main" id="{7F47522C-2601-B6F1-068B-D87AACEA9650}"/>
              </a:ext>
            </a:extLst>
          </p:cNvPr>
          <p:cNvSpPr/>
          <p:nvPr/>
        </p:nvSpPr>
        <p:spPr>
          <a:xfrm>
            <a:off x="365760" y="1158240"/>
            <a:ext cx="73152" cy="585216"/>
          </a:xfrm>
          <a:prstGeom prst="rect">
            <a:avLst/>
          </a:prstGeom>
          <a:solidFill>
            <a:srgbClr val="9B1C2E"/>
          </a:solidFill>
          <a:ln w="12700">
            <a:solidFill>
              <a:srgbClr val="9B1C2E"/>
            </a:solidFill>
            <a:prstDash val="solid"/>
          </a:ln>
        </p:spPr>
        <p:txBody>
          <a:bodyPr/>
          <a:lstStyle/>
          <a:p>
            <a:endParaRPr lang="es-CO" sz="1600"/>
          </a:p>
        </p:txBody>
      </p:sp>
      <p:sp>
        <p:nvSpPr>
          <p:cNvPr id="5" name="Text 5">
            <a:extLst>
              <a:ext uri="{FF2B5EF4-FFF2-40B4-BE49-F238E27FC236}">
                <a16:creationId xmlns:a16="http://schemas.microsoft.com/office/drawing/2014/main" id="{BB60066D-449A-6656-5DFC-63E7EF7F2385}"/>
              </a:ext>
            </a:extLst>
          </p:cNvPr>
          <p:cNvSpPr/>
          <p:nvPr/>
        </p:nvSpPr>
        <p:spPr>
          <a:xfrm>
            <a:off x="582864" y="1182625"/>
            <a:ext cx="11266904" cy="645747"/>
          </a:xfrm>
          <a:prstGeom prst="rect">
            <a:avLst/>
          </a:prstGeom>
          <a:noFill/>
          <a:ln/>
        </p:spPr>
        <p:txBody>
          <a:bodyPr wrap="square" lIns="91440" tIns="45720" rIns="91440" bIns="45720" rtlCol="0" anchor="ctr"/>
          <a:lstStyle/>
          <a:p>
            <a:r>
              <a:rPr lang="en-US" sz="1600">
                <a:solidFill>
                  <a:srgbClr val="0D2B5E"/>
                </a:solidFill>
                <a:ea typeface="Calibri"/>
                <a:cs typeface="Calibri"/>
              </a:rPr>
              <a:t>Entre el mes de febrero y mayo de 2026 se enviaron comunicaciones oficiales a los entes territoriales correspondientes alas activas, con un total de 30 </a:t>
            </a:r>
            <a:r>
              <a:rPr lang="en-US" sz="1600" err="1">
                <a:solidFill>
                  <a:srgbClr val="0D2B5E"/>
                </a:solidFill>
                <a:ea typeface="Calibri"/>
                <a:cs typeface="Calibri"/>
              </a:rPr>
              <a:t>radicados</a:t>
            </a:r>
            <a:r>
              <a:rPr lang="en-US" sz="1300">
                <a:solidFill>
                  <a:srgbClr val="0D2B5E"/>
                </a:solidFill>
                <a:ea typeface="Calibri"/>
                <a:cs typeface="Calibri"/>
              </a:rPr>
              <a:t>.</a:t>
            </a:r>
            <a:endParaRPr lang="en-US" sz="1300">
              <a:solidFill>
                <a:srgbClr val="000000"/>
              </a:solidFill>
              <a:ea typeface="Calibri"/>
              <a:cs typeface="Calibri"/>
            </a:endParaRPr>
          </a:p>
          <a:p>
            <a:endParaRPr lang="en-US" sz="1300">
              <a:solidFill>
                <a:srgbClr val="0D2B5E"/>
              </a:solidFill>
              <a:ea typeface="Calibri"/>
              <a:cs typeface="Calibri"/>
            </a:endParaRPr>
          </a:p>
        </p:txBody>
      </p:sp>
      <p:sp>
        <p:nvSpPr>
          <p:cNvPr id="6" name="Shape 6">
            <a:extLst>
              <a:ext uri="{FF2B5EF4-FFF2-40B4-BE49-F238E27FC236}">
                <a16:creationId xmlns:a16="http://schemas.microsoft.com/office/drawing/2014/main" id="{727912B9-5785-60CE-92A7-B43E957027FD}"/>
              </a:ext>
            </a:extLst>
          </p:cNvPr>
          <p:cNvSpPr/>
          <p:nvPr/>
        </p:nvSpPr>
        <p:spPr>
          <a:xfrm>
            <a:off x="512812" y="1916497"/>
            <a:ext cx="3840480" cy="4450080"/>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7" name="Shape 7">
            <a:extLst>
              <a:ext uri="{FF2B5EF4-FFF2-40B4-BE49-F238E27FC236}">
                <a16:creationId xmlns:a16="http://schemas.microsoft.com/office/drawing/2014/main" id="{9ABA9AB6-A362-AC84-D89B-F37662C5CD19}"/>
              </a:ext>
            </a:extLst>
          </p:cNvPr>
          <p:cNvSpPr/>
          <p:nvPr/>
        </p:nvSpPr>
        <p:spPr>
          <a:xfrm>
            <a:off x="512812" y="1916497"/>
            <a:ext cx="3840480" cy="670560"/>
          </a:xfrm>
          <a:prstGeom prst="rect">
            <a:avLst/>
          </a:prstGeom>
          <a:solidFill>
            <a:srgbClr val="9B1C2E"/>
          </a:solidFill>
          <a:ln w="12700">
            <a:solidFill>
              <a:srgbClr val="9B1C2E"/>
            </a:solidFill>
            <a:prstDash val="solid"/>
          </a:ln>
        </p:spPr>
        <p:txBody>
          <a:bodyPr/>
          <a:lstStyle/>
          <a:p>
            <a:endParaRPr lang="es-CO" sz="1600"/>
          </a:p>
        </p:txBody>
      </p:sp>
      <p:sp>
        <p:nvSpPr>
          <p:cNvPr id="8" name="Text 8">
            <a:extLst>
              <a:ext uri="{FF2B5EF4-FFF2-40B4-BE49-F238E27FC236}">
                <a16:creationId xmlns:a16="http://schemas.microsoft.com/office/drawing/2014/main" id="{7BE9A27F-14E1-6088-5CD5-DD773AE7CBE1}"/>
              </a:ext>
            </a:extLst>
          </p:cNvPr>
          <p:cNvSpPr/>
          <p:nvPr/>
        </p:nvSpPr>
        <p:spPr>
          <a:xfrm>
            <a:off x="512812" y="1965265"/>
            <a:ext cx="3840480" cy="341376"/>
          </a:xfrm>
          <a:prstGeom prst="rect">
            <a:avLst/>
          </a:prstGeom>
          <a:noFill/>
          <a:ln/>
        </p:spPr>
        <p:txBody>
          <a:bodyPr wrap="square" lIns="0" tIns="0" rIns="0" bIns="0" rtlCol="0" anchor="ctr"/>
          <a:lstStyle/>
          <a:p>
            <a:pPr algn="ctr"/>
            <a:r>
              <a:rPr lang="en-US" sz="1733" b="1">
                <a:solidFill>
                  <a:srgbClr val="FFFFFF"/>
                </a:solidFill>
                <a:latin typeface="Verdana" panose="020B0604030504040204" pitchFamily="34" charset="0"/>
                <a:ea typeface="Verdana" panose="020B0604030504040204" pitchFamily="34" charset="0"/>
                <a:cs typeface="Verdana" panose="020B0604030504040204" pitchFamily="34" charset="0"/>
              </a:rPr>
              <a:t>AT 001-2021</a:t>
            </a:r>
            <a:endParaRPr lang="en-US" sz="1733">
              <a:latin typeface="Verdana" panose="020B0604030504040204" pitchFamily="34" charset="0"/>
              <a:ea typeface="Verdana" panose="020B0604030504040204" pitchFamily="34" charset="0"/>
              <a:cs typeface="Verdana" panose="020B0604030504040204" pitchFamily="34" charset="0"/>
            </a:endParaRPr>
          </a:p>
        </p:txBody>
      </p:sp>
      <p:sp>
        <p:nvSpPr>
          <p:cNvPr id="9" name="Text 9">
            <a:extLst>
              <a:ext uri="{FF2B5EF4-FFF2-40B4-BE49-F238E27FC236}">
                <a16:creationId xmlns:a16="http://schemas.microsoft.com/office/drawing/2014/main" id="{3629BC40-E33A-12CC-6DC9-8709F5E37D28}"/>
              </a:ext>
            </a:extLst>
          </p:cNvPr>
          <p:cNvSpPr/>
          <p:nvPr/>
        </p:nvSpPr>
        <p:spPr>
          <a:xfrm>
            <a:off x="512812" y="2282257"/>
            <a:ext cx="3840480" cy="268224"/>
          </a:xfrm>
          <a:prstGeom prst="rect">
            <a:avLst/>
          </a:prstGeom>
          <a:noFill/>
          <a:ln/>
        </p:spPr>
        <p:txBody>
          <a:bodyPr wrap="square" lIns="0" tIns="0" rIns="0" bIns="0" rtlCol="0" anchor="ctr"/>
          <a:lstStyle/>
          <a:p>
            <a:pPr algn="ctr"/>
            <a:r>
              <a:rPr lang="en-US" sz="1133">
                <a:solidFill>
                  <a:srgbClr val="DDEEFF"/>
                </a:solidFill>
                <a:latin typeface="Verdana" panose="020B0604030504040204" pitchFamily="34" charset="0"/>
                <a:ea typeface="Verdana" panose="020B0604030504040204" pitchFamily="34" charset="0"/>
                <a:cs typeface="Verdana" panose="020B0604030504040204" pitchFamily="34" charset="0"/>
              </a:rPr>
              <a:t>Cauca · Putumayo · Caquetá</a:t>
            </a:r>
            <a:endParaRPr lang="en-US" sz="1133">
              <a:latin typeface="Verdana" panose="020B0604030504040204" pitchFamily="34" charset="0"/>
              <a:ea typeface="Verdana" panose="020B0604030504040204" pitchFamily="34" charset="0"/>
              <a:cs typeface="Verdana" panose="020B0604030504040204" pitchFamily="34" charset="0"/>
            </a:endParaRPr>
          </a:p>
        </p:txBody>
      </p:sp>
      <p:sp>
        <p:nvSpPr>
          <p:cNvPr id="10" name="Shape 10">
            <a:extLst>
              <a:ext uri="{FF2B5EF4-FFF2-40B4-BE49-F238E27FC236}">
                <a16:creationId xmlns:a16="http://schemas.microsoft.com/office/drawing/2014/main" id="{F39C1D0A-244E-8DF4-007D-BA53CA4C49CB}"/>
              </a:ext>
            </a:extLst>
          </p:cNvPr>
          <p:cNvSpPr/>
          <p:nvPr/>
        </p:nvSpPr>
        <p:spPr>
          <a:xfrm>
            <a:off x="1823452" y="2672401"/>
            <a:ext cx="1219200" cy="390144"/>
          </a:xfrm>
          <a:prstGeom prst="rect">
            <a:avLst/>
          </a:prstGeom>
          <a:solidFill>
            <a:srgbClr val="C8A400"/>
          </a:solidFill>
          <a:ln w="12700">
            <a:solidFill>
              <a:srgbClr val="C8A400"/>
            </a:solidFill>
            <a:prstDash val="solid"/>
          </a:ln>
        </p:spPr>
        <p:txBody>
          <a:bodyPr/>
          <a:lstStyle/>
          <a:p>
            <a:endParaRPr lang="es-CO" sz="1600"/>
          </a:p>
        </p:txBody>
      </p:sp>
      <p:sp>
        <p:nvSpPr>
          <p:cNvPr id="11" name="Text 11">
            <a:extLst>
              <a:ext uri="{FF2B5EF4-FFF2-40B4-BE49-F238E27FC236}">
                <a16:creationId xmlns:a16="http://schemas.microsoft.com/office/drawing/2014/main" id="{FA3FFBE4-7213-F0A4-DAF6-47734DABE8C5}"/>
              </a:ext>
            </a:extLst>
          </p:cNvPr>
          <p:cNvSpPr/>
          <p:nvPr/>
        </p:nvSpPr>
        <p:spPr>
          <a:xfrm>
            <a:off x="1823452" y="2672401"/>
            <a:ext cx="1219200" cy="390144"/>
          </a:xfrm>
          <a:prstGeom prst="rect">
            <a:avLst/>
          </a:prstGeom>
          <a:noFill/>
          <a:ln/>
        </p:spPr>
        <p:txBody>
          <a:bodyPr wrap="square" lIns="0" tIns="0" rIns="0" bIns="0" rtlCol="0" anchor="ctr"/>
          <a:lstStyle/>
          <a:p>
            <a:pPr algn="ctr"/>
            <a:r>
              <a:rPr lang="en-US" b="1">
                <a:solidFill>
                  <a:srgbClr val="0D2B5E"/>
                </a:solidFill>
              </a:rPr>
              <a:t>18 </a:t>
            </a:r>
            <a:r>
              <a:rPr lang="en-US" b="1" err="1">
                <a:solidFill>
                  <a:srgbClr val="0D2B5E"/>
                </a:solidFill>
              </a:rPr>
              <a:t>radicados</a:t>
            </a:r>
            <a:endParaRPr lang="en-US" err="1"/>
          </a:p>
        </p:txBody>
      </p:sp>
      <p:sp>
        <p:nvSpPr>
          <p:cNvPr id="12" name="Shape 12">
            <a:extLst>
              <a:ext uri="{FF2B5EF4-FFF2-40B4-BE49-F238E27FC236}">
                <a16:creationId xmlns:a16="http://schemas.microsoft.com/office/drawing/2014/main" id="{0199DFB3-8317-B946-C9A0-B1271F077007}"/>
              </a:ext>
            </a:extLst>
          </p:cNvPr>
          <p:cNvSpPr/>
          <p:nvPr/>
        </p:nvSpPr>
        <p:spPr>
          <a:xfrm>
            <a:off x="659116" y="3196657"/>
            <a:ext cx="3547872" cy="341376"/>
          </a:xfrm>
          <a:prstGeom prst="rect">
            <a:avLst/>
          </a:prstGeom>
          <a:solidFill>
            <a:srgbClr val="F4F7FC"/>
          </a:solidFill>
          <a:ln w="12700">
            <a:solidFill>
              <a:srgbClr val="E4EAF4"/>
            </a:solidFill>
            <a:prstDash val="solid"/>
          </a:ln>
        </p:spPr>
        <p:txBody>
          <a:bodyPr lIns="91440" tIns="45720" rIns="91440" bIns="45720" anchor="t"/>
          <a:lstStyle/>
          <a:p>
            <a:r>
              <a:rPr lang="es-CO" sz="1600">
                <a:solidFill>
                  <a:srgbClr val="5A6272"/>
                </a:solidFill>
              </a:rPr>
              <a:t>2-2026-022264</a:t>
            </a:r>
            <a:endParaRPr lang="en-US" sz="1600">
              <a:solidFill>
                <a:srgbClr val="5A6272"/>
              </a:solidFill>
            </a:endParaRPr>
          </a:p>
        </p:txBody>
      </p:sp>
      <p:sp>
        <p:nvSpPr>
          <p:cNvPr id="13" name="Shape 13">
            <a:extLst>
              <a:ext uri="{FF2B5EF4-FFF2-40B4-BE49-F238E27FC236}">
                <a16:creationId xmlns:a16="http://schemas.microsoft.com/office/drawing/2014/main" id="{FEBEA420-DC20-2EBB-3BED-18FB8DCABB00}"/>
              </a:ext>
            </a:extLst>
          </p:cNvPr>
          <p:cNvSpPr/>
          <p:nvPr/>
        </p:nvSpPr>
        <p:spPr>
          <a:xfrm>
            <a:off x="512064" y="3169920"/>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14" name="Text 14">
            <a:extLst>
              <a:ext uri="{FF2B5EF4-FFF2-40B4-BE49-F238E27FC236}">
                <a16:creationId xmlns:a16="http://schemas.microsoft.com/office/drawing/2014/main" id="{700B7149-C3E1-D2DE-D238-51BF56F97C79}"/>
              </a:ext>
            </a:extLst>
          </p:cNvPr>
          <p:cNvSpPr/>
          <p:nvPr/>
        </p:nvSpPr>
        <p:spPr>
          <a:xfrm>
            <a:off x="781036" y="3196657"/>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
        <p:nvSpPr>
          <p:cNvPr id="15" name="Shape 15">
            <a:extLst>
              <a:ext uri="{FF2B5EF4-FFF2-40B4-BE49-F238E27FC236}">
                <a16:creationId xmlns:a16="http://schemas.microsoft.com/office/drawing/2014/main" id="{1E0708CD-3288-55C3-E2B4-8F2AE725AA9F}"/>
              </a:ext>
            </a:extLst>
          </p:cNvPr>
          <p:cNvSpPr/>
          <p:nvPr/>
        </p:nvSpPr>
        <p:spPr>
          <a:xfrm>
            <a:off x="659116" y="3574609"/>
            <a:ext cx="3547872" cy="341376"/>
          </a:xfrm>
          <a:prstGeom prst="rect">
            <a:avLst/>
          </a:prstGeom>
          <a:solidFill>
            <a:srgbClr val="FFFFFF"/>
          </a:solidFill>
          <a:ln w="12700">
            <a:solidFill>
              <a:srgbClr val="E4EAF4"/>
            </a:solidFill>
            <a:prstDash val="solid"/>
          </a:ln>
        </p:spPr>
        <p:txBody>
          <a:bodyPr lIns="91440" tIns="45720" rIns="91440" bIns="45720" anchor="t"/>
          <a:lstStyle/>
          <a:p>
            <a:r>
              <a:rPr lang="es-CO" sz="1600">
                <a:solidFill>
                  <a:srgbClr val="5A6272"/>
                </a:solidFill>
              </a:rPr>
              <a:t>2-2026-022261</a:t>
            </a:r>
            <a:endParaRPr lang="en-US" sz="1600">
              <a:solidFill>
                <a:srgbClr val="5A6272"/>
              </a:solidFill>
            </a:endParaRPr>
          </a:p>
        </p:txBody>
      </p:sp>
      <p:sp>
        <p:nvSpPr>
          <p:cNvPr id="16" name="Shape 16">
            <a:extLst>
              <a:ext uri="{FF2B5EF4-FFF2-40B4-BE49-F238E27FC236}">
                <a16:creationId xmlns:a16="http://schemas.microsoft.com/office/drawing/2014/main" id="{79EC1831-6638-7534-9A16-FBDCE9485BEE}"/>
              </a:ext>
            </a:extLst>
          </p:cNvPr>
          <p:cNvSpPr/>
          <p:nvPr/>
        </p:nvSpPr>
        <p:spPr>
          <a:xfrm>
            <a:off x="512064" y="3547872"/>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17" name="Text 17">
            <a:extLst>
              <a:ext uri="{FF2B5EF4-FFF2-40B4-BE49-F238E27FC236}">
                <a16:creationId xmlns:a16="http://schemas.microsoft.com/office/drawing/2014/main" id="{6AEC5CDC-6FC7-FBBB-100C-3FCA272A48A0}"/>
              </a:ext>
            </a:extLst>
          </p:cNvPr>
          <p:cNvSpPr/>
          <p:nvPr/>
        </p:nvSpPr>
        <p:spPr>
          <a:xfrm>
            <a:off x="781036" y="3574609"/>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
        <p:nvSpPr>
          <p:cNvPr id="18" name="Shape 18">
            <a:extLst>
              <a:ext uri="{FF2B5EF4-FFF2-40B4-BE49-F238E27FC236}">
                <a16:creationId xmlns:a16="http://schemas.microsoft.com/office/drawing/2014/main" id="{6D94C295-9770-7C82-E87D-AF86E44F96B2}"/>
              </a:ext>
            </a:extLst>
          </p:cNvPr>
          <p:cNvSpPr/>
          <p:nvPr/>
        </p:nvSpPr>
        <p:spPr>
          <a:xfrm>
            <a:off x="659116" y="3952561"/>
            <a:ext cx="3547872" cy="341376"/>
          </a:xfrm>
          <a:prstGeom prst="rect">
            <a:avLst/>
          </a:prstGeom>
          <a:solidFill>
            <a:srgbClr val="F4F7FC"/>
          </a:solidFill>
          <a:ln w="12700">
            <a:solidFill>
              <a:srgbClr val="E4EAF4"/>
            </a:solidFill>
            <a:prstDash val="solid"/>
          </a:ln>
        </p:spPr>
        <p:txBody>
          <a:bodyPr lIns="91440" tIns="45720" rIns="91440" bIns="45720" anchor="t"/>
          <a:lstStyle/>
          <a:p>
            <a:r>
              <a:rPr lang="es-CO" sz="1600">
                <a:solidFill>
                  <a:srgbClr val="5A6272"/>
                </a:solidFill>
              </a:rPr>
              <a:t>2-2026-022259</a:t>
            </a:r>
            <a:endParaRPr lang="en-US" sz="1600">
              <a:solidFill>
                <a:srgbClr val="5A6272"/>
              </a:solidFill>
            </a:endParaRPr>
          </a:p>
        </p:txBody>
      </p:sp>
      <p:sp>
        <p:nvSpPr>
          <p:cNvPr id="19" name="Shape 19">
            <a:extLst>
              <a:ext uri="{FF2B5EF4-FFF2-40B4-BE49-F238E27FC236}">
                <a16:creationId xmlns:a16="http://schemas.microsoft.com/office/drawing/2014/main" id="{AB7DDF52-548B-2C13-9D65-82AD79CE1B25}"/>
              </a:ext>
            </a:extLst>
          </p:cNvPr>
          <p:cNvSpPr/>
          <p:nvPr/>
        </p:nvSpPr>
        <p:spPr>
          <a:xfrm>
            <a:off x="512064" y="3925824"/>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20" name="Text 20">
            <a:extLst>
              <a:ext uri="{FF2B5EF4-FFF2-40B4-BE49-F238E27FC236}">
                <a16:creationId xmlns:a16="http://schemas.microsoft.com/office/drawing/2014/main" id="{B92A13AD-2FF5-BCAF-D7B2-AF4B27D3E6E4}"/>
              </a:ext>
            </a:extLst>
          </p:cNvPr>
          <p:cNvSpPr/>
          <p:nvPr/>
        </p:nvSpPr>
        <p:spPr>
          <a:xfrm>
            <a:off x="781036" y="3952561"/>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
        <p:nvSpPr>
          <p:cNvPr id="21" name="Shape 21">
            <a:extLst>
              <a:ext uri="{FF2B5EF4-FFF2-40B4-BE49-F238E27FC236}">
                <a16:creationId xmlns:a16="http://schemas.microsoft.com/office/drawing/2014/main" id="{22010274-19EE-0E6C-9311-807953472B29}"/>
              </a:ext>
            </a:extLst>
          </p:cNvPr>
          <p:cNvSpPr/>
          <p:nvPr/>
        </p:nvSpPr>
        <p:spPr>
          <a:xfrm>
            <a:off x="659116" y="4330513"/>
            <a:ext cx="3547872" cy="341376"/>
          </a:xfrm>
          <a:prstGeom prst="rect">
            <a:avLst/>
          </a:prstGeom>
          <a:solidFill>
            <a:srgbClr val="FFFFFF"/>
          </a:solidFill>
          <a:ln w="12700">
            <a:solidFill>
              <a:srgbClr val="E4EAF4"/>
            </a:solidFill>
            <a:prstDash val="solid"/>
          </a:ln>
        </p:spPr>
        <p:txBody>
          <a:bodyPr lIns="91440" tIns="45720" rIns="91440" bIns="45720" anchor="t"/>
          <a:lstStyle/>
          <a:p>
            <a:r>
              <a:rPr lang="es-CO" sz="1600">
                <a:solidFill>
                  <a:srgbClr val="5A6272"/>
                </a:solidFill>
              </a:rPr>
              <a:t>2-2026-022032</a:t>
            </a:r>
            <a:endParaRPr lang="en-US" sz="1600">
              <a:solidFill>
                <a:srgbClr val="5A6272"/>
              </a:solidFill>
            </a:endParaRPr>
          </a:p>
        </p:txBody>
      </p:sp>
      <p:sp>
        <p:nvSpPr>
          <p:cNvPr id="22" name="Shape 22">
            <a:extLst>
              <a:ext uri="{FF2B5EF4-FFF2-40B4-BE49-F238E27FC236}">
                <a16:creationId xmlns:a16="http://schemas.microsoft.com/office/drawing/2014/main" id="{30D1B116-2574-C70E-AF39-784EFF38C052}"/>
              </a:ext>
            </a:extLst>
          </p:cNvPr>
          <p:cNvSpPr/>
          <p:nvPr/>
        </p:nvSpPr>
        <p:spPr>
          <a:xfrm>
            <a:off x="512064" y="4303776"/>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23" name="Text 23">
            <a:extLst>
              <a:ext uri="{FF2B5EF4-FFF2-40B4-BE49-F238E27FC236}">
                <a16:creationId xmlns:a16="http://schemas.microsoft.com/office/drawing/2014/main" id="{F610FC52-23E7-3F44-4A75-0621CF5B1D44}"/>
              </a:ext>
            </a:extLst>
          </p:cNvPr>
          <p:cNvSpPr/>
          <p:nvPr/>
        </p:nvSpPr>
        <p:spPr>
          <a:xfrm>
            <a:off x="781036" y="4330513"/>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
        <p:nvSpPr>
          <p:cNvPr id="24" name="Shape 24">
            <a:extLst>
              <a:ext uri="{FF2B5EF4-FFF2-40B4-BE49-F238E27FC236}">
                <a16:creationId xmlns:a16="http://schemas.microsoft.com/office/drawing/2014/main" id="{73D10C72-84AE-D4B0-1301-17B0178DECC5}"/>
              </a:ext>
            </a:extLst>
          </p:cNvPr>
          <p:cNvSpPr/>
          <p:nvPr/>
        </p:nvSpPr>
        <p:spPr>
          <a:xfrm>
            <a:off x="659116" y="4708465"/>
            <a:ext cx="3547872" cy="341376"/>
          </a:xfrm>
          <a:prstGeom prst="rect">
            <a:avLst/>
          </a:prstGeom>
          <a:solidFill>
            <a:srgbClr val="F4F7FC"/>
          </a:solidFill>
          <a:ln w="12700">
            <a:solidFill>
              <a:srgbClr val="E4EAF4"/>
            </a:solidFill>
            <a:prstDash val="solid"/>
          </a:ln>
        </p:spPr>
        <p:txBody>
          <a:bodyPr lIns="91440" tIns="45720" rIns="91440" bIns="45720" anchor="t"/>
          <a:lstStyle/>
          <a:p>
            <a:r>
              <a:rPr lang="es-CO" sz="1600">
                <a:solidFill>
                  <a:srgbClr val="5A6272"/>
                </a:solidFill>
              </a:rPr>
              <a:t>2-2026-022029</a:t>
            </a:r>
            <a:endParaRPr lang="en-US" sz="1600">
              <a:solidFill>
                <a:srgbClr val="5A6272"/>
              </a:solidFill>
            </a:endParaRPr>
          </a:p>
        </p:txBody>
      </p:sp>
      <p:sp>
        <p:nvSpPr>
          <p:cNvPr id="25" name="Shape 25">
            <a:extLst>
              <a:ext uri="{FF2B5EF4-FFF2-40B4-BE49-F238E27FC236}">
                <a16:creationId xmlns:a16="http://schemas.microsoft.com/office/drawing/2014/main" id="{805AD6AB-8615-353E-7963-C5DD567B930B}"/>
              </a:ext>
            </a:extLst>
          </p:cNvPr>
          <p:cNvSpPr/>
          <p:nvPr/>
        </p:nvSpPr>
        <p:spPr>
          <a:xfrm>
            <a:off x="512064" y="4681728"/>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26" name="Text 26">
            <a:extLst>
              <a:ext uri="{FF2B5EF4-FFF2-40B4-BE49-F238E27FC236}">
                <a16:creationId xmlns:a16="http://schemas.microsoft.com/office/drawing/2014/main" id="{09D8DF5E-8614-CB67-7A78-0A852E90F872}"/>
              </a:ext>
            </a:extLst>
          </p:cNvPr>
          <p:cNvSpPr/>
          <p:nvPr/>
        </p:nvSpPr>
        <p:spPr>
          <a:xfrm>
            <a:off x="781036" y="4708465"/>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
        <p:nvSpPr>
          <p:cNvPr id="27" name="Shape 27">
            <a:extLst>
              <a:ext uri="{FF2B5EF4-FFF2-40B4-BE49-F238E27FC236}">
                <a16:creationId xmlns:a16="http://schemas.microsoft.com/office/drawing/2014/main" id="{FA46FAC7-C5E0-BCEB-F3D9-000E251AF177}"/>
              </a:ext>
            </a:extLst>
          </p:cNvPr>
          <p:cNvSpPr/>
          <p:nvPr/>
        </p:nvSpPr>
        <p:spPr>
          <a:xfrm>
            <a:off x="659116" y="5086417"/>
            <a:ext cx="3547872" cy="341376"/>
          </a:xfrm>
          <a:prstGeom prst="rect">
            <a:avLst/>
          </a:prstGeom>
          <a:solidFill>
            <a:srgbClr val="FFFFFF"/>
          </a:solidFill>
          <a:ln w="12700">
            <a:solidFill>
              <a:srgbClr val="E4EAF4"/>
            </a:solidFill>
            <a:prstDash val="solid"/>
          </a:ln>
        </p:spPr>
        <p:txBody>
          <a:bodyPr lIns="91440" tIns="45720" rIns="91440" bIns="45720" anchor="t"/>
          <a:lstStyle/>
          <a:p>
            <a:r>
              <a:rPr lang="es-CO" sz="1600">
                <a:solidFill>
                  <a:srgbClr val="5A6272"/>
                </a:solidFill>
              </a:rPr>
              <a:t>2-2026-022028</a:t>
            </a:r>
            <a:endParaRPr lang="en-US" sz="1600">
              <a:solidFill>
                <a:srgbClr val="5A6272"/>
              </a:solidFill>
            </a:endParaRPr>
          </a:p>
        </p:txBody>
      </p:sp>
      <p:sp>
        <p:nvSpPr>
          <p:cNvPr id="28" name="Shape 28">
            <a:extLst>
              <a:ext uri="{FF2B5EF4-FFF2-40B4-BE49-F238E27FC236}">
                <a16:creationId xmlns:a16="http://schemas.microsoft.com/office/drawing/2014/main" id="{96CFC561-E270-0141-7CFB-17FBA4559720}"/>
              </a:ext>
            </a:extLst>
          </p:cNvPr>
          <p:cNvSpPr/>
          <p:nvPr/>
        </p:nvSpPr>
        <p:spPr>
          <a:xfrm>
            <a:off x="512064" y="5059680"/>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29" name="Text 29">
            <a:extLst>
              <a:ext uri="{FF2B5EF4-FFF2-40B4-BE49-F238E27FC236}">
                <a16:creationId xmlns:a16="http://schemas.microsoft.com/office/drawing/2014/main" id="{1C15E0DE-6EB1-1E8E-97AB-E835DADFEB7C}"/>
              </a:ext>
            </a:extLst>
          </p:cNvPr>
          <p:cNvSpPr/>
          <p:nvPr/>
        </p:nvSpPr>
        <p:spPr>
          <a:xfrm>
            <a:off x="781036" y="5086417"/>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
        <p:nvSpPr>
          <p:cNvPr id="30" name="Shape 30">
            <a:extLst>
              <a:ext uri="{FF2B5EF4-FFF2-40B4-BE49-F238E27FC236}">
                <a16:creationId xmlns:a16="http://schemas.microsoft.com/office/drawing/2014/main" id="{2850A338-1917-6112-A959-F7D3B64755AE}"/>
              </a:ext>
            </a:extLst>
          </p:cNvPr>
          <p:cNvSpPr/>
          <p:nvPr/>
        </p:nvSpPr>
        <p:spPr>
          <a:xfrm>
            <a:off x="659116" y="5464369"/>
            <a:ext cx="3547872" cy="341376"/>
          </a:xfrm>
          <a:prstGeom prst="rect">
            <a:avLst/>
          </a:prstGeom>
          <a:solidFill>
            <a:srgbClr val="F4F7FC"/>
          </a:solidFill>
          <a:ln w="12700">
            <a:solidFill>
              <a:srgbClr val="E4EAF4"/>
            </a:solidFill>
            <a:prstDash val="solid"/>
          </a:ln>
        </p:spPr>
        <p:txBody>
          <a:bodyPr lIns="91440" tIns="45720" rIns="91440" bIns="45720" anchor="t"/>
          <a:lstStyle/>
          <a:p>
            <a:r>
              <a:rPr lang="es-CO" sz="1600">
                <a:solidFill>
                  <a:srgbClr val="5A6272"/>
                </a:solidFill>
              </a:rPr>
              <a:t>2-2026-022027</a:t>
            </a:r>
            <a:endParaRPr lang="en-US" sz="1600">
              <a:solidFill>
                <a:srgbClr val="5A6272"/>
              </a:solidFill>
            </a:endParaRPr>
          </a:p>
        </p:txBody>
      </p:sp>
      <p:sp>
        <p:nvSpPr>
          <p:cNvPr id="31" name="Shape 31">
            <a:extLst>
              <a:ext uri="{FF2B5EF4-FFF2-40B4-BE49-F238E27FC236}">
                <a16:creationId xmlns:a16="http://schemas.microsoft.com/office/drawing/2014/main" id="{E5C56D4F-CFCC-B8C0-B4D9-6902A6A6E1FC}"/>
              </a:ext>
            </a:extLst>
          </p:cNvPr>
          <p:cNvSpPr/>
          <p:nvPr/>
        </p:nvSpPr>
        <p:spPr>
          <a:xfrm>
            <a:off x="512064" y="5437632"/>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32" name="Text 32">
            <a:extLst>
              <a:ext uri="{FF2B5EF4-FFF2-40B4-BE49-F238E27FC236}">
                <a16:creationId xmlns:a16="http://schemas.microsoft.com/office/drawing/2014/main" id="{99760577-E83A-014B-8E08-0D64DD09F819}"/>
              </a:ext>
            </a:extLst>
          </p:cNvPr>
          <p:cNvSpPr/>
          <p:nvPr/>
        </p:nvSpPr>
        <p:spPr>
          <a:xfrm>
            <a:off x="781036" y="5464369"/>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
        <p:nvSpPr>
          <p:cNvPr id="33" name="Shape 33">
            <a:extLst>
              <a:ext uri="{FF2B5EF4-FFF2-40B4-BE49-F238E27FC236}">
                <a16:creationId xmlns:a16="http://schemas.microsoft.com/office/drawing/2014/main" id="{6A9DFB6E-D596-72DF-6571-D566E4A24FBD}"/>
              </a:ext>
            </a:extLst>
          </p:cNvPr>
          <p:cNvSpPr/>
          <p:nvPr/>
        </p:nvSpPr>
        <p:spPr>
          <a:xfrm>
            <a:off x="659116" y="5842321"/>
            <a:ext cx="3547872" cy="341376"/>
          </a:xfrm>
          <a:prstGeom prst="rect">
            <a:avLst/>
          </a:prstGeom>
          <a:solidFill>
            <a:srgbClr val="FFFFFF"/>
          </a:solidFill>
          <a:ln w="12700">
            <a:solidFill>
              <a:srgbClr val="E4EAF4"/>
            </a:solidFill>
            <a:prstDash val="solid"/>
          </a:ln>
        </p:spPr>
        <p:txBody>
          <a:bodyPr lIns="91440" tIns="45720" rIns="91440" bIns="45720" anchor="t"/>
          <a:lstStyle/>
          <a:p>
            <a:r>
              <a:rPr lang="es-CO" sz="1600">
                <a:solidFill>
                  <a:srgbClr val="5A6272"/>
                </a:solidFill>
              </a:rPr>
              <a:t>2-2026-022013</a:t>
            </a:r>
            <a:endParaRPr lang="en-US" sz="1600">
              <a:solidFill>
                <a:srgbClr val="5A6272"/>
              </a:solidFill>
            </a:endParaRPr>
          </a:p>
        </p:txBody>
      </p:sp>
      <p:sp>
        <p:nvSpPr>
          <p:cNvPr id="34" name="Shape 34">
            <a:extLst>
              <a:ext uri="{FF2B5EF4-FFF2-40B4-BE49-F238E27FC236}">
                <a16:creationId xmlns:a16="http://schemas.microsoft.com/office/drawing/2014/main" id="{4CFB2FE5-5D2D-2C33-25B7-BE6BE39B8EF9}"/>
              </a:ext>
            </a:extLst>
          </p:cNvPr>
          <p:cNvSpPr/>
          <p:nvPr/>
        </p:nvSpPr>
        <p:spPr>
          <a:xfrm>
            <a:off x="512064" y="5815584"/>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35" name="Text 35">
            <a:extLst>
              <a:ext uri="{FF2B5EF4-FFF2-40B4-BE49-F238E27FC236}">
                <a16:creationId xmlns:a16="http://schemas.microsoft.com/office/drawing/2014/main" id="{0BFBDA47-AF96-F422-563C-CF56AAC331FC}"/>
              </a:ext>
            </a:extLst>
          </p:cNvPr>
          <p:cNvSpPr/>
          <p:nvPr/>
        </p:nvSpPr>
        <p:spPr>
          <a:xfrm>
            <a:off x="781036" y="5842321"/>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
        <p:nvSpPr>
          <p:cNvPr id="36" name="Shape 36">
            <a:extLst>
              <a:ext uri="{FF2B5EF4-FFF2-40B4-BE49-F238E27FC236}">
                <a16:creationId xmlns:a16="http://schemas.microsoft.com/office/drawing/2014/main" id="{453858BB-034B-59F3-A60C-F0C64AD73443}"/>
              </a:ext>
            </a:extLst>
          </p:cNvPr>
          <p:cNvSpPr/>
          <p:nvPr/>
        </p:nvSpPr>
        <p:spPr>
          <a:xfrm>
            <a:off x="8061907" y="1916497"/>
            <a:ext cx="3840480" cy="4450080"/>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37" name="Shape 37">
            <a:extLst>
              <a:ext uri="{FF2B5EF4-FFF2-40B4-BE49-F238E27FC236}">
                <a16:creationId xmlns:a16="http://schemas.microsoft.com/office/drawing/2014/main" id="{C400D3B4-156A-09EE-CD64-0453F8424A4C}"/>
              </a:ext>
            </a:extLst>
          </p:cNvPr>
          <p:cNvSpPr/>
          <p:nvPr/>
        </p:nvSpPr>
        <p:spPr>
          <a:xfrm>
            <a:off x="8061907" y="1916497"/>
            <a:ext cx="3840480" cy="670560"/>
          </a:xfrm>
          <a:prstGeom prst="rect">
            <a:avLst/>
          </a:prstGeom>
          <a:solidFill>
            <a:srgbClr val="00B050"/>
          </a:solidFill>
          <a:ln w="12700">
            <a:solidFill>
              <a:srgbClr val="5C2D7E"/>
            </a:solidFill>
            <a:prstDash val="solid"/>
          </a:ln>
        </p:spPr>
        <p:txBody>
          <a:bodyPr/>
          <a:lstStyle/>
          <a:p>
            <a:endParaRPr lang="es-CO" sz="1600"/>
          </a:p>
        </p:txBody>
      </p:sp>
      <p:sp>
        <p:nvSpPr>
          <p:cNvPr id="38" name="Text 38">
            <a:extLst>
              <a:ext uri="{FF2B5EF4-FFF2-40B4-BE49-F238E27FC236}">
                <a16:creationId xmlns:a16="http://schemas.microsoft.com/office/drawing/2014/main" id="{91A368A4-B75D-11EB-4AD4-8ABCD82974FF}"/>
              </a:ext>
            </a:extLst>
          </p:cNvPr>
          <p:cNvSpPr/>
          <p:nvPr/>
        </p:nvSpPr>
        <p:spPr>
          <a:xfrm>
            <a:off x="8061907" y="1965265"/>
            <a:ext cx="3840480" cy="341376"/>
          </a:xfrm>
          <a:prstGeom prst="rect">
            <a:avLst/>
          </a:prstGeom>
          <a:noFill/>
          <a:ln/>
        </p:spPr>
        <p:txBody>
          <a:bodyPr wrap="square" lIns="0" tIns="0" rIns="0" bIns="0" rtlCol="0" anchor="ctr"/>
          <a:lstStyle/>
          <a:p>
            <a:pPr algn="ctr"/>
            <a:r>
              <a:rPr lang="en-US" sz="1700" b="1">
                <a:solidFill>
                  <a:srgbClr val="FFFFFF"/>
                </a:solidFill>
                <a:latin typeface="Verdana"/>
                <a:ea typeface="Verdana"/>
                <a:cs typeface="Verdana" panose="020B0604030504040204" pitchFamily="34" charset="0"/>
              </a:rPr>
              <a:t>AT 063-2018</a:t>
            </a:r>
          </a:p>
        </p:txBody>
      </p:sp>
      <p:sp>
        <p:nvSpPr>
          <p:cNvPr id="39" name="Text 39">
            <a:extLst>
              <a:ext uri="{FF2B5EF4-FFF2-40B4-BE49-F238E27FC236}">
                <a16:creationId xmlns:a16="http://schemas.microsoft.com/office/drawing/2014/main" id="{E3AE6C77-8A91-0B8F-38D9-992229E6FDA3}"/>
              </a:ext>
            </a:extLst>
          </p:cNvPr>
          <p:cNvSpPr/>
          <p:nvPr/>
        </p:nvSpPr>
        <p:spPr>
          <a:xfrm>
            <a:off x="8061907" y="2282257"/>
            <a:ext cx="3840480" cy="268224"/>
          </a:xfrm>
          <a:prstGeom prst="rect">
            <a:avLst/>
          </a:prstGeom>
          <a:noFill/>
          <a:ln/>
        </p:spPr>
        <p:txBody>
          <a:bodyPr wrap="square" lIns="0" tIns="0" rIns="0" bIns="0" rtlCol="0" anchor="ctr"/>
          <a:lstStyle/>
          <a:p>
            <a:pPr algn="ctr"/>
            <a:r>
              <a:rPr lang="en-US" sz="1100">
                <a:solidFill>
                  <a:srgbClr val="DDEEFF"/>
                </a:solidFill>
                <a:latin typeface="Verdana"/>
                <a:ea typeface="Verdana"/>
                <a:cs typeface="Verdana" panose="020B0604030504040204" pitchFamily="34" charset="0"/>
              </a:rPr>
              <a:t>Huila (Algeciras)</a:t>
            </a:r>
            <a:endParaRPr lang="en-US" sz="1100">
              <a:latin typeface="Verdana"/>
              <a:ea typeface="Verdana"/>
              <a:cs typeface="Verdana" panose="020B0604030504040204" pitchFamily="34" charset="0"/>
            </a:endParaRPr>
          </a:p>
        </p:txBody>
      </p:sp>
      <p:sp>
        <p:nvSpPr>
          <p:cNvPr id="40" name="Shape 40">
            <a:extLst>
              <a:ext uri="{FF2B5EF4-FFF2-40B4-BE49-F238E27FC236}">
                <a16:creationId xmlns:a16="http://schemas.microsoft.com/office/drawing/2014/main" id="{BDB0013D-422B-FB2C-4E81-D0D9A9E75079}"/>
              </a:ext>
            </a:extLst>
          </p:cNvPr>
          <p:cNvSpPr/>
          <p:nvPr/>
        </p:nvSpPr>
        <p:spPr>
          <a:xfrm>
            <a:off x="9372547" y="2672401"/>
            <a:ext cx="1219200" cy="390144"/>
          </a:xfrm>
          <a:prstGeom prst="rect">
            <a:avLst/>
          </a:prstGeom>
          <a:solidFill>
            <a:srgbClr val="C8A400"/>
          </a:solidFill>
          <a:ln w="12700">
            <a:solidFill>
              <a:srgbClr val="C8A400"/>
            </a:solidFill>
            <a:prstDash val="solid"/>
          </a:ln>
        </p:spPr>
        <p:txBody>
          <a:bodyPr/>
          <a:lstStyle/>
          <a:p>
            <a:endParaRPr lang="es-CO" sz="1600"/>
          </a:p>
        </p:txBody>
      </p:sp>
      <p:sp>
        <p:nvSpPr>
          <p:cNvPr id="41" name="Text 41">
            <a:extLst>
              <a:ext uri="{FF2B5EF4-FFF2-40B4-BE49-F238E27FC236}">
                <a16:creationId xmlns:a16="http://schemas.microsoft.com/office/drawing/2014/main" id="{755D37D5-4F94-548D-6040-0E14D8A77169}"/>
              </a:ext>
            </a:extLst>
          </p:cNvPr>
          <p:cNvSpPr/>
          <p:nvPr/>
        </p:nvSpPr>
        <p:spPr>
          <a:xfrm>
            <a:off x="9372547" y="2672401"/>
            <a:ext cx="1219200" cy="390144"/>
          </a:xfrm>
          <a:prstGeom prst="rect">
            <a:avLst/>
          </a:prstGeom>
          <a:noFill/>
          <a:ln/>
        </p:spPr>
        <p:txBody>
          <a:bodyPr wrap="square" lIns="0" tIns="0" rIns="0" bIns="0" rtlCol="0" anchor="ctr"/>
          <a:lstStyle/>
          <a:p>
            <a:pPr algn="ctr"/>
            <a:r>
              <a:rPr lang="en-US" b="1">
                <a:solidFill>
                  <a:srgbClr val="0D2B5E"/>
                </a:solidFill>
              </a:rPr>
              <a:t>1 </a:t>
            </a:r>
            <a:r>
              <a:rPr lang="en-US" b="1" err="1">
                <a:solidFill>
                  <a:srgbClr val="0D2B5E"/>
                </a:solidFill>
              </a:rPr>
              <a:t>radicado</a:t>
            </a:r>
            <a:endParaRPr lang="en-US" err="1"/>
          </a:p>
        </p:txBody>
      </p:sp>
      <p:sp>
        <p:nvSpPr>
          <p:cNvPr id="43" name="Shape 42">
            <a:extLst>
              <a:ext uri="{FF2B5EF4-FFF2-40B4-BE49-F238E27FC236}">
                <a16:creationId xmlns:a16="http://schemas.microsoft.com/office/drawing/2014/main" id="{AD695D0F-92FD-C625-C359-5D99D8001447}"/>
              </a:ext>
            </a:extLst>
          </p:cNvPr>
          <p:cNvSpPr/>
          <p:nvPr/>
        </p:nvSpPr>
        <p:spPr>
          <a:xfrm>
            <a:off x="8208211" y="3196657"/>
            <a:ext cx="3547872" cy="341376"/>
          </a:xfrm>
          <a:prstGeom prst="rect">
            <a:avLst/>
          </a:prstGeom>
          <a:solidFill>
            <a:srgbClr val="F4F7FC"/>
          </a:solidFill>
          <a:ln w="12700">
            <a:solidFill>
              <a:srgbClr val="E4EAF4"/>
            </a:solidFill>
            <a:prstDash val="solid"/>
          </a:ln>
        </p:spPr>
        <p:txBody>
          <a:bodyPr lIns="91440" tIns="45720" rIns="91440" bIns="45720" anchor="t"/>
          <a:lstStyle/>
          <a:p>
            <a:r>
              <a:rPr lang="es-CO" sz="1600">
                <a:solidFill>
                  <a:srgbClr val="5A6272"/>
                </a:solidFill>
              </a:rPr>
              <a:t>2-2026-022262</a:t>
            </a:r>
            <a:endParaRPr lang="en-US" sz="1600">
              <a:solidFill>
                <a:srgbClr val="5A6272"/>
              </a:solidFill>
            </a:endParaRPr>
          </a:p>
        </p:txBody>
      </p:sp>
      <p:sp>
        <p:nvSpPr>
          <p:cNvPr id="45" name="Shape 43">
            <a:extLst>
              <a:ext uri="{FF2B5EF4-FFF2-40B4-BE49-F238E27FC236}">
                <a16:creationId xmlns:a16="http://schemas.microsoft.com/office/drawing/2014/main" id="{C0AF5B17-925F-3C26-D626-197BC776FD16}"/>
              </a:ext>
            </a:extLst>
          </p:cNvPr>
          <p:cNvSpPr/>
          <p:nvPr/>
        </p:nvSpPr>
        <p:spPr>
          <a:xfrm>
            <a:off x="8208211" y="3196657"/>
            <a:ext cx="60960" cy="341376"/>
          </a:xfrm>
          <a:prstGeom prst="rect">
            <a:avLst/>
          </a:prstGeom>
          <a:solidFill>
            <a:srgbClr val="00B050"/>
          </a:solidFill>
          <a:ln w="12700">
            <a:solidFill>
              <a:srgbClr val="5C2D7E"/>
            </a:solidFill>
            <a:prstDash val="solid"/>
          </a:ln>
        </p:spPr>
        <p:txBody>
          <a:bodyPr/>
          <a:lstStyle/>
          <a:p>
            <a:endParaRPr lang="es-CO" sz="1600"/>
          </a:p>
        </p:txBody>
      </p:sp>
      <p:sp>
        <p:nvSpPr>
          <p:cNvPr id="47" name="Text 44">
            <a:extLst>
              <a:ext uri="{FF2B5EF4-FFF2-40B4-BE49-F238E27FC236}">
                <a16:creationId xmlns:a16="http://schemas.microsoft.com/office/drawing/2014/main" id="{62D8FEB5-8CA7-E605-A906-13409A494B29}"/>
              </a:ext>
            </a:extLst>
          </p:cNvPr>
          <p:cNvSpPr/>
          <p:nvPr/>
        </p:nvSpPr>
        <p:spPr>
          <a:xfrm>
            <a:off x="8330131" y="3196657"/>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
        <p:nvSpPr>
          <p:cNvPr id="44" name="Shape 6">
            <a:extLst>
              <a:ext uri="{FF2B5EF4-FFF2-40B4-BE49-F238E27FC236}">
                <a16:creationId xmlns:a16="http://schemas.microsoft.com/office/drawing/2014/main" id="{A8B4584F-CCD4-443E-A1E8-973235C0CAEE}"/>
              </a:ext>
            </a:extLst>
          </p:cNvPr>
          <p:cNvSpPr/>
          <p:nvPr/>
        </p:nvSpPr>
        <p:spPr>
          <a:xfrm>
            <a:off x="4255971" y="1916497"/>
            <a:ext cx="3840480" cy="4450080"/>
          </a:xfrm>
          <a:prstGeom prst="rect">
            <a:avLst/>
          </a:prstGeom>
          <a:solidFill>
            <a:srgbClr val="FFFFFF"/>
          </a:solidFill>
          <a:ln w="12700">
            <a:solidFill>
              <a:srgbClr val="D0D8E4"/>
            </a:solidFill>
            <a:prstDash val="solid"/>
          </a:ln>
          <a:effectLst>
            <a:outerShdw blurRad="101600" dist="38100" dir="8100000" algn="bl" rotWithShape="0">
              <a:srgbClr val="000000">
                <a:alpha val="13000"/>
              </a:srgbClr>
            </a:outerShdw>
          </a:effectLst>
        </p:spPr>
        <p:txBody>
          <a:bodyPr/>
          <a:lstStyle/>
          <a:p>
            <a:endParaRPr lang="es-CO" sz="1600"/>
          </a:p>
        </p:txBody>
      </p:sp>
      <p:sp>
        <p:nvSpPr>
          <p:cNvPr id="48" name="Shape 7">
            <a:extLst>
              <a:ext uri="{FF2B5EF4-FFF2-40B4-BE49-F238E27FC236}">
                <a16:creationId xmlns:a16="http://schemas.microsoft.com/office/drawing/2014/main" id="{7EBEC018-90A0-3DC0-9F37-867EBBD1536C}"/>
              </a:ext>
            </a:extLst>
          </p:cNvPr>
          <p:cNvSpPr/>
          <p:nvPr/>
        </p:nvSpPr>
        <p:spPr>
          <a:xfrm>
            <a:off x="4255971" y="1916497"/>
            <a:ext cx="3840480" cy="670560"/>
          </a:xfrm>
          <a:prstGeom prst="rect">
            <a:avLst/>
          </a:prstGeom>
          <a:solidFill>
            <a:srgbClr val="9B1C2E"/>
          </a:solidFill>
          <a:ln w="12700">
            <a:solidFill>
              <a:srgbClr val="9B1C2E"/>
            </a:solidFill>
            <a:prstDash val="solid"/>
          </a:ln>
        </p:spPr>
        <p:txBody>
          <a:bodyPr/>
          <a:lstStyle/>
          <a:p>
            <a:endParaRPr lang="es-CO" sz="1600"/>
          </a:p>
        </p:txBody>
      </p:sp>
      <p:sp>
        <p:nvSpPr>
          <p:cNvPr id="50" name="Text 8">
            <a:extLst>
              <a:ext uri="{FF2B5EF4-FFF2-40B4-BE49-F238E27FC236}">
                <a16:creationId xmlns:a16="http://schemas.microsoft.com/office/drawing/2014/main" id="{BE424A3E-207F-4BEA-6A49-B107FBB0946C}"/>
              </a:ext>
            </a:extLst>
          </p:cNvPr>
          <p:cNvSpPr/>
          <p:nvPr/>
        </p:nvSpPr>
        <p:spPr>
          <a:xfrm>
            <a:off x="4255971" y="1965265"/>
            <a:ext cx="3840480" cy="341376"/>
          </a:xfrm>
          <a:prstGeom prst="rect">
            <a:avLst/>
          </a:prstGeom>
          <a:noFill/>
          <a:ln/>
        </p:spPr>
        <p:txBody>
          <a:bodyPr wrap="square" lIns="0" tIns="0" rIns="0" bIns="0" rtlCol="0" anchor="ctr"/>
          <a:lstStyle/>
          <a:p>
            <a:pPr algn="ctr"/>
            <a:r>
              <a:rPr lang="en-US" sz="1733" b="1">
                <a:solidFill>
                  <a:srgbClr val="FFFFFF"/>
                </a:solidFill>
                <a:latin typeface="Verdana" panose="020B0604030504040204" pitchFamily="34" charset="0"/>
                <a:ea typeface="Verdana" panose="020B0604030504040204" pitchFamily="34" charset="0"/>
                <a:cs typeface="Verdana" panose="020B0604030504040204" pitchFamily="34" charset="0"/>
              </a:rPr>
              <a:t>AT 001-2021</a:t>
            </a:r>
            <a:endParaRPr lang="en-US" sz="1733">
              <a:latin typeface="Verdana" panose="020B0604030504040204" pitchFamily="34" charset="0"/>
              <a:ea typeface="Verdana" panose="020B0604030504040204" pitchFamily="34" charset="0"/>
              <a:cs typeface="Verdana" panose="020B0604030504040204" pitchFamily="34" charset="0"/>
            </a:endParaRPr>
          </a:p>
        </p:txBody>
      </p:sp>
      <p:sp>
        <p:nvSpPr>
          <p:cNvPr id="52" name="Text 9">
            <a:extLst>
              <a:ext uri="{FF2B5EF4-FFF2-40B4-BE49-F238E27FC236}">
                <a16:creationId xmlns:a16="http://schemas.microsoft.com/office/drawing/2014/main" id="{2019B00C-7138-DFAA-B586-900AFAD45C6B}"/>
              </a:ext>
            </a:extLst>
          </p:cNvPr>
          <p:cNvSpPr/>
          <p:nvPr/>
        </p:nvSpPr>
        <p:spPr>
          <a:xfrm>
            <a:off x="4255971" y="2282257"/>
            <a:ext cx="3840480" cy="268224"/>
          </a:xfrm>
          <a:prstGeom prst="rect">
            <a:avLst/>
          </a:prstGeom>
          <a:noFill/>
          <a:ln/>
        </p:spPr>
        <p:txBody>
          <a:bodyPr wrap="square" lIns="0" tIns="0" rIns="0" bIns="0" rtlCol="0" anchor="ctr"/>
          <a:lstStyle/>
          <a:p>
            <a:pPr algn="ctr"/>
            <a:r>
              <a:rPr lang="en-US" sz="1133">
                <a:solidFill>
                  <a:srgbClr val="DDEEFF"/>
                </a:solidFill>
                <a:latin typeface="Verdana" panose="020B0604030504040204" pitchFamily="34" charset="0"/>
                <a:ea typeface="Verdana" panose="020B0604030504040204" pitchFamily="34" charset="0"/>
                <a:cs typeface="Verdana" panose="020B0604030504040204" pitchFamily="34" charset="0"/>
              </a:rPr>
              <a:t>Cauca · Putumayo · Caquetá</a:t>
            </a:r>
            <a:endParaRPr lang="en-US" sz="1133">
              <a:latin typeface="Verdana" panose="020B0604030504040204" pitchFamily="34" charset="0"/>
              <a:ea typeface="Verdana" panose="020B0604030504040204" pitchFamily="34" charset="0"/>
              <a:cs typeface="Verdana" panose="020B0604030504040204" pitchFamily="34" charset="0"/>
            </a:endParaRPr>
          </a:p>
        </p:txBody>
      </p:sp>
      <p:sp>
        <p:nvSpPr>
          <p:cNvPr id="56" name="Text 11">
            <a:extLst>
              <a:ext uri="{FF2B5EF4-FFF2-40B4-BE49-F238E27FC236}">
                <a16:creationId xmlns:a16="http://schemas.microsoft.com/office/drawing/2014/main" id="{98B137F7-9875-2021-9CC8-B9C62B6E0C99}"/>
              </a:ext>
            </a:extLst>
          </p:cNvPr>
          <p:cNvSpPr/>
          <p:nvPr/>
        </p:nvSpPr>
        <p:spPr>
          <a:xfrm>
            <a:off x="5719011" y="2824801"/>
            <a:ext cx="1219200" cy="390144"/>
          </a:xfrm>
          <a:prstGeom prst="rect">
            <a:avLst/>
          </a:prstGeom>
          <a:noFill/>
          <a:ln/>
        </p:spPr>
        <p:txBody>
          <a:bodyPr wrap="square" lIns="0" tIns="0" rIns="0" bIns="0" rtlCol="0" anchor="ctr"/>
          <a:lstStyle/>
          <a:p>
            <a:pPr algn="ctr"/>
            <a:endParaRPr lang="en-US" b="1">
              <a:solidFill>
                <a:srgbClr val="0D2B5E"/>
              </a:solidFill>
              <a:ea typeface="Calibri"/>
              <a:cs typeface="Calibri"/>
            </a:endParaRPr>
          </a:p>
        </p:txBody>
      </p:sp>
      <p:sp>
        <p:nvSpPr>
          <p:cNvPr id="58" name="Shape 12">
            <a:extLst>
              <a:ext uri="{FF2B5EF4-FFF2-40B4-BE49-F238E27FC236}">
                <a16:creationId xmlns:a16="http://schemas.microsoft.com/office/drawing/2014/main" id="{2F4D9629-C7E5-385B-5866-170CAADC7AD0}"/>
              </a:ext>
            </a:extLst>
          </p:cNvPr>
          <p:cNvSpPr/>
          <p:nvPr/>
        </p:nvSpPr>
        <p:spPr>
          <a:xfrm>
            <a:off x="4402275" y="3196657"/>
            <a:ext cx="3547872" cy="341376"/>
          </a:xfrm>
          <a:prstGeom prst="rect">
            <a:avLst/>
          </a:prstGeom>
          <a:solidFill>
            <a:srgbClr val="F4F7FC"/>
          </a:solidFill>
          <a:ln w="12700">
            <a:solidFill>
              <a:srgbClr val="E4EAF4"/>
            </a:solidFill>
            <a:prstDash val="solid"/>
          </a:ln>
        </p:spPr>
        <p:txBody>
          <a:bodyPr lIns="91440" tIns="45720" rIns="91440" bIns="45720" anchor="t"/>
          <a:lstStyle/>
          <a:p>
            <a:r>
              <a:rPr lang="es-CO" sz="1600">
                <a:solidFill>
                  <a:srgbClr val="5A6272"/>
                </a:solidFill>
                <a:ea typeface="+mn-lt"/>
                <a:cs typeface="+mn-lt"/>
              </a:rPr>
              <a:t>2-2026-022012</a:t>
            </a:r>
            <a:endParaRPr lang="en-US">
              <a:ea typeface="+mn-lt"/>
              <a:cs typeface="+mn-lt"/>
            </a:endParaRPr>
          </a:p>
        </p:txBody>
      </p:sp>
      <p:sp>
        <p:nvSpPr>
          <p:cNvPr id="60" name="Shape 13">
            <a:extLst>
              <a:ext uri="{FF2B5EF4-FFF2-40B4-BE49-F238E27FC236}">
                <a16:creationId xmlns:a16="http://schemas.microsoft.com/office/drawing/2014/main" id="{55B35580-D65D-E414-38C9-6F0C0AC8AE2A}"/>
              </a:ext>
            </a:extLst>
          </p:cNvPr>
          <p:cNvSpPr/>
          <p:nvPr/>
        </p:nvSpPr>
        <p:spPr>
          <a:xfrm>
            <a:off x="4402275" y="3196657"/>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62" name="Text 14">
            <a:extLst>
              <a:ext uri="{FF2B5EF4-FFF2-40B4-BE49-F238E27FC236}">
                <a16:creationId xmlns:a16="http://schemas.microsoft.com/office/drawing/2014/main" id="{3713CC48-1EBE-CFEF-3AEA-AC9BB2112A0A}"/>
              </a:ext>
            </a:extLst>
          </p:cNvPr>
          <p:cNvSpPr/>
          <p:nvPr/>
        </p:nvSpPr>
        <p:spPr>
          <a:xfrm>
            <a:off x="4524195" y="3196657"/>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
        <p:nvSpPr>
          <p:cNvPr id="64" name="Shape 15">
            <a:extLst>
              <a:ext uri="{FF2B5EF4-FFF2-40B4-BE49-F238E27FC236}">
                <a16:creationId xmlns:a16="http://schemas.microsoft.com/office/drawing/2014/main" id="{2F5778EF-5FFF-02C6-D1D2-7B7F52A96824}"/>
              </a:ext>
            </a:extLst>
          </p:cNvPr>
          <p:cNvSpPr/>
          <p:nvPr/>
        </p:nvSpPr>
        <p:spPr>
          <a:xfrm>
            <a:off x="4402275" y="3574609"/>
            <a:ext cx="3547872" cy="341376"/>
          </a:xfrm>
          <a:prstGeom prst="rect">
            <a:avLst/>
          </a:prstGeom>
          <a:solidFill>
            <a:srgbClr val="FFFFFF"/>
          </a:solidFill>
          <a:ln w="12700">
            <a:solidFill>
              <a:srgbClr val="E4EAF4"/>
            </a:solidFill>
            <a:prstDash val="solid"/>
          </a:ln>
        </p:spPr>
        <p:txBody>
          <a:bodyPr lIns="91440" tIns="45720" rIns="91440" bIns="45720" anchor="t"/>
          <a:lstStyle/>
          <a:p>
            <a:r>
              <a:rPr lang="es-CO" sz="1600">
                <a:solidFill>
                  <a:srgbClr val="5A6272"/>
                </a:solidFill>
                <a:ea typeface="+mn-lt"/>
                <a:cs typeface="+mn-lt"/>
              </a:rPr>
              <a:t>2-2026-022011</a:t>
            </a:r>
            <a:endParaRPr lang="en-US"/>
          </a:p>
        </p:txBody>
      </p:sp>
      <p:sp>
        <p:nvSpPr>
          <p:cNvPr id="66" name="Shape 16">
            <a:extLst>
              <a:ext uri="{FF2B5EF4-FFF2-40B4-BE49-F238E27FC236}">
                <a16:creationId xmlns:a16="http://schemas.microsoft.com/office/drawing/2014/main" id="{9BF4D76D-00A1-6397-19CE-8A5D00A57F94}"/>
              </a:ext>
            </a:extLst>
          </p:cNvPr>
          <p:cNvSpPr/>
          <p:nvPr/>
        </p:nvSpPr>
        <p:spPr>
          <a:xfrm>
            <a:off x="4402275" y="3574609"/>
            <a:ext cx="60960" cy="341376"/>
          </a:xfrm>
          <a:prstGeom prst="rect">
            <a:avLst/>
          </a:prstGeom>
          <a:solidFill>
            <a:srgbClr val="9B1C2E"/>
          </a:solidFill>
          <a:ln w="12700">
            <a:solidFill>
              <a:srgbClr val="9B1C2E"/>
            </a:solidFill>
            <a:prstDash val="solid"/>
          </a:ln>
        </p:spPr>
        <p:txBody>
          <a:bodyPr/>
          <a:lstStyle/>
          <a:p>
            <a:endParaRPr lang="es-CO" sz="1600"/>
          </a:p>
        </p:txBody>
      </p:sp>
      <p:sp>
        <p:nvSpPr>
          <p:cNvPr id="68" name="Text 17">
            <a:extLst>
              <a:ext uri="{FF2B5EF4-FFF2-40B4-BE49-F238E27FC236}">
                <a16:creationId xmlns:a16="http://schemas.microsoft.com/office/drawing/2014/main" id="{1425139B-6765-35E2-9A8D-8C500DE41284}"/>
              </a:ext>
            </a:extLst>
          </p:cNvPr>
          <p:cNvSpPr/>
          <p:nvPr/>
        </p:nvSpPr>
        <p:spPr>
          <a:xfrm>
            <a:off x="4524195" y="3574609"/>
            <a:ext cx="3413760" cy="341376"/>
          </a:xfrm>
          <a:prstGeom prst="rect">
            <a:avLst/>
          </a:prstGeom>
          <a:noFill/>
          <a:ln/>
        </p:spPr>
        <p:txBody>
          <a:bodyPr wrap="square" lIns="91440" tIns="45720" rIns="91440" bIns="45720" rtlCol="0" anchor="ctr"/>
          <a:lstStyle/>
          <a:p>
            <a:endParaRPr lang="en-US" sz="1600">
              <a:solidFill>
                <a:srgbClr val="5A6272"/>
              </a:solidFill>
              <a:ea typeface="Calibri"/>
              <a:cs typeface="Calibri"/>
            </a:endParaRPr>
          </a:p>
        </p:txBody>
      </p:sp>
    </p:spTree>
    <p:extLst>
      <p:ext uri="{BB962C8B-B14F-4D97-AF65-F5344CB8AC3E}">
        <p14:creationId xmlns:p14="http://schemas.microsoft.com/office/powerpoint/2010/main" val="1590641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a:extLst>
            <a:ext uri="{FF2B5EF4-FFF2-40B4-BE49-F238E27FC236}">
              <a16:creationId xmlns:a16="http://schemas.microsoft.com/office/drawing/2014/main" id="{F26343E3-9105-68C7-5F6B-7A28C63CB066}"/>
            </a:ext>
          </a:extLst>
        </p:cNvPr>
        <p:cNvGrpSpPr/>
        <p:nvPr/>
      </p:nvGrpSpPr>
      <p:grpSpPr>
        <a:xfrm>
          <a:off x="0" y="0"/>
          <a:ext cx="0" cy="0"/>
          <a:chOff x="0" y="0"/>
          <a:chExt cx="0" cy="0"/>
        </a:xfrm>
      </p:grpSpPr>
      <p:sp>
        <p:nvSpPr>
          <p:cNvPr id="12" name="Esquina doblada 11">
            <a:extLst>
              <a:ext uri="{FF2B5EF4-FFF2-40B4-BE49-F238E27FC236}">
                <a16:creationId xmlns:a16="http://schemas.microsoft.com/office/drawing/2014/main" id="{1948FECD-1AB7-3AFD-1D2E-E44786CCEB4B}"/>
              </a:ext>
            </a:extLst>
          </p:cNvPr>
          <p:cNvSpPr/>
          <p:nvPr/>
        </p:nvSpPr>
        <p:spPr>
          <a:xfrm>
            <a:off x="709189" y="2320373"/>
            <a:ext cx="2338143" cy="2217249"/>
          </a:xfrm>
          <a:prstGeom prst="foldedCorner">
            <a:avLst>
              <a:gd name="adj" fmla="val 0"/>
            </a:avLst>
          </a:prstGeom>
          <a:solidFill>
            <a:schemeClr val="accent2">
              <a:lumMod val="75000"/>
            </a:schemeClr>
          </a:solidFill>
          <a:ln>
            <a:noFill/>
          </a:ln>
          <a:effectLst>
            <a:innerShdw blurRad="63500" dist="50800" dir="13500000">
              <a:prstClr val="black">
                <a:alpha val="50000"/>
              </a:prstClr>
            </a:innerShdw>
          </a:effectLst>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algn="ctr">
              <a:lnSpc>
                <a:spcPct val="116000"/>
              </a:lnSpc>
              <a:spcAft>
                <a:spcPts val="800"/>
              </a:spcAft>
              <a:buNone/>
            </a:pPr>
            <a:r>
              <a:rPr lang="en-US" b="1">
                <a:latin typeface="Work Sans"/>
              </a:rPr>
              <a:t>SOCIALIZACIÓN DE FONDOS A ENTES TERRITORIALES CON ALERTAS TEMPRANAS </a:t>
            </a:r>
            <a:endParaRPr lang="es-CO" sz="1800" b="1">
              <a:latin typeface="Work Sans"/>
              <a:ea typeface="Verdana" panose="020B0604030504040204" pitchFamily="34" charset="0"/>
            </a:endParaRPr>
          </a:p>
          <a:p>
            <a:pPr algn="ctr">
              <a:lnSpc>
                <a:spcPct val="115999"/>
              </a:lnSpc>
              <a:spcAft>
                <a:spcPts val="800"/>
              </a:spcAft>
            </a:pPr>
            <a:endParaRPr lang="en-US" b="1">
              <a:solidFill>
                <a:schemeClr val="bg1"/>
              </a:solidFill>
              <a:latin typeface="Work Sans"/>
              <a:ea typeface="Calibri"/>
              <a:cs typeface="Calibri"/>
            </a:endParaRPr>
          </a:p>
          <a:p>
            <a:pPr algn="ctr">
              <a:lnSpc>
                <a:spcPct val="115999"/>
              </a:lnSpc>
              <a:spcAft>
                <a:spcPts val="800"/>
              </a:spcAft>
            </a:pPr>
            <a:r>
              <a:rPr lang="en-US" sz="1100">
                <a:latin typeface="Work Sans"/>
                <a:ea typeface="Calibri"/>
                <a:cs typeface="Calibri"/>
              </a:rPr>
              <a:t>29/05/2026</a:t>
            </a:r>
            <a:endParaRPr lang="en-US"/>
          </a:p>
        </p:txBody>
      </p:sp>
      <p:sp>
        <p:nvSpPr>
          <p:cNvPr id="27" name="Rectángulo 26">
            <a:extLst>
              <a:ext uri="{FF2B5EF4-FFF2-40B4-BE49-F238E27FC236}">
                <a16:creationId xmlns:a16="http://schemas.microsoft.com/office/drawing/2014/main" id="{426145BE-12FC-029A-B88E-65EB497DADEF}"/>
              </a:ext>
            </a:extLst>
          </p:cNvPr>
          <p:cNvSpPr/>
          <p:nvPr/>
        </p:nvSpPr>
        <p:spPr>
          <a:xfrm>
            <a:off x="3554663" y="870234"/>
            <a:ext cx="7919452" cy="4756578"/>
          </a:xfrm>
          <a:prstGeom prst="rect">
            <a:avLst/>
          </a:prstGeom>
          <a:solidFill>
            <a:schemeClr val="bg1">
              <a:lumMod val="9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p>
            <a:pPr marL="285750" indent="-285750" algn="just">
              <a:buFont typeface="Wingdings" pitchFamily="2" charset="2"/>
              <a:buChar char="Ø"/>
            </a:pPr>
            <a:r>
              <a:rPr lang="en-US" sz="1400">
                <a:solidFill>
                  <a:schemeClr val="tx1"/>
                </a:solidFill>
                <a:latin typeface="Work Sans"/>
                <a:ea typeface="Verdana"/>
              </a:rPr>
              <a:t>Se </a:t>
            </a:r>
            <a:r>
              <a:rPr lang="en-US" sz="1400" err="1">
                <a:solidFill>
                  <a:schemeClr val="tx1"/>
                </a:solidFill>
                <a:latin typeface="Work Sans"/>
                <a:ea typeface="Verdana"/>
              </a:rPr>
              <a:t>llevó</a:t>
            </a:r>
            <a:r>
              <a:rPr lang="en-US" sz="1400">
                <a:solidFill>
                  <a:schemeClr val="tx1"/>
                </a:solidFill>
                <a:latin typeface="Work Sans"/>
                <a:ea typeface="Verdana"/>
              </a:rPr>
              <a:t> a </a:t>
            </a:r>
            <a:r>
              <a:rPr lang="en-US" sz="1400" err="1">
                <a:solidFill>
                  <a:schemeClr val="tx1"/>
                </a:solidFill>
                <a:latin typeface="Work Sans"/>
                <a:ea typeface="Verdana"/>
              </a:rPr>
              <a:t>cabo</a:t>
            </a:r>
            <a:r>
              <a:rPr lang="en-US" sz="1400">
                <a:solidFill>
                  <a:schemeClr val="tx1"/>
                </a:solidFill>
                <a:latin typeface="Work Sans"/>
                <a:ea typeface="Verdana"/>
              </a:rPr>
              <a:t>  </a:t>
            </a:r>
            <a:r>
              <a:rPr lang="en-US" sz="1400" err="1">
                <a:solidFill>
                  <a:schemeClr val="tx1"/>
                </a:solidFill>
                <a:latin typeface="Work Sans"/>
                <a:ea typeface="Verdana"/>
              </a:rPr>
              <a:t>reunión</a:t>
            </a:r>
            <a:r>
              <a:rPr lang="en-US" sz="1400">
                <a:solidFill>
                  <a:schemeClr val="tx1"/>
                </a:solidFill>
                <a:latin typeface="Work Sans"/>
                <a:ea typeface="Verdana"/>
              </a:rPr>
              <a:t> virtual de </a:t>
            </a:r>
            <a:r>
              <a:rPr lang="en-US" sz="1400" err="1">
                <a:solidFill>
                  <a:schemeClr val="tx1"/>
                </a:solidFill>
                <a:latin typeface="Work Sans"/>
                <a:ea typeface="Verdana"/>
              </a:rPr>
              <a:t>Socialización</a:t>
            </a:r>
            <a:r>
              <a:rPr lang="en-US" sz="1400">
                <a:solidFill>
                  <a:schemeClr val="tx1"/>
                </a:solidFill>
                <a:latin typeface="Work Sans"/>
                <a:ea typeface="Verdana"/>
              </a:rPr>
              <a:t> de </a:t>
            </a:r>
            <a:r>
              <a:rPr lang="en-US" sz="1400" err="1">
                <a:solidFill>
                  <a:schemeClr val="tx1"/>
                </a:solidFill>
                <a:latin typeface="Work Sans"/>
                <a:ea typeface="Verdana"/>
              </a:rPr>
              <a:t>fondos</a:t>
            </a:r>
            <a:r>
              <a:rPr lang="en-US" sz="1400">
                <a:solidFill>
                  <a:schemeClr val="tx1"/>
                </a:solidFill>
                <a:latin typeface="Work Sans"/>
                <a:ea typeface="Verdana"/>
              </a:rPr>
              <a:t> con </a:t>
            </a:r>
            <a:r>
              <a:rPr lang="en-US" sz="1400" err="1">
                <a:solidFill>
                  <a:schemeClr val="tx1"/>
                </a:solidFill>
                <a:latin typeface="Work Sans"/>
                <a:ea typeface="Verdana"/>
              </a:rPr>
              <a:t>los</a:t>
            </a:r>
            <a:r>
              <a:rPr lang="en-US" sz="1400">
                <a:solidFill>
                  <a:schemeClr val="tx1"/>
                </a:solidFill>
                <a:latin typeface="Work Sans"/>
                <a:ea typeface="Verdana"/>
              </a:rPr>
              <a:t> </a:t>
            </a:r>
            <a:r>
              <a:rPr lang="en-US" sz="1400" err="1">
                <a:solidFill>
                  <a:schemeClr val="tx1"/>
                </a:solidFill>
                <a:latin typeface="Work Sans"/>
                <a:ea typeface="Verdana"/>
              </a:rPr>
              <a:t>que</a:t>
            </a:r>
            <a:r>
              <a:rPr lang="en-US" sz="1400">
                <a:solidFill>
                  <a:schemeClr val="tx1"/>
                </a:solidFill>
                <a:latin typeface="Work Sans"/>
                <a:ea typeface="Verdana"/>
              </a:rPr>
              <a:t> </a:t>
            </a:r>
            <a:r>
              <a:rPr lang="en-US" sz="1400" err="1">
                <a:solidFill>
                  <a:schemeClr val="tx1"/>
                </a:solidFill>
                <a:latin typeface="Work Sans"/>
                <a:ea typeface="Verdana"/>
              </a:rPr>
              <a:t>cuenta</a:t>
            </a:r>
            <a:r>
              <a:rPr lang="en-US" sz="1400">
                <a:solidFill>
                  <a:schemeClr val="tx1"/>
                </a:solidFill>
                <a:latin typeface="Work Sans"/>
                <a:ea typeface="Verdana"/>
              </a:rPr>
              <a:t> el </a:t>
            </a:r>
            <a:r>
              <a:rPr lang="en-US" sz="1400" err="1">
                <a:solidFill>
                  <a:schemeClr val="tx1"/>
                </a:solidFill>
                <a:latin typeface="Work Sans"/>
                <a:ea typeface="Verdana"/>
              </a:rPr>
              <a:t>grupo</a:t>
            </a:r>
            <a:r>
              <a:rPr lang="en-US" sz="1400">
                <a:solidFill>
                  <a:schemeClr val="tx1"/>
                </a:solidFill>
                <a:latin typeface="Work Sans"/>
                <a:ea typeface="Verdana"/>
              </a:rPr>
              <a:t> de </a:t>
            </a:r>
            <a:r>
              <a:rPr lang="en-US" sz="1400" err="1">
                <a:solidFill>
                  <a:schemeClr val="tx1"/>
                </a:solidFill>
                <a:latin typeface="Work Sans"/>
                <a:ea typeface="Verdana"/>
              </a:rPr>
              <a:t>Fondos</a:t>
            </a:r>
            <a:r>
              <a:rPr lang="en-US" sz="1400">
                <a:solidFill>
                  <a:schemeClr val="tx1"/>
                </a:solidFill>
                <a:latin typeface="Work Sans"/>
                <a:ea typeface="Verdana"/>
              </a:rPr>
              <a:t> y </a:t>
            </a:r>
            <a:r>
              <a:rPr lang="en-US" sz="1400" err="1">
                <a:solidFill>
                  <a:schemeClr val="tx1"/>
                </a:solidFill>
                <a:latin typeface="Work Sans"/>
                <a:ea typeface="Verdana"/>
              </a:rPr>
              <a:t>Gestión</a:t>
            </a:r>
            <a:r>
              <a:rPr lang="en-US" sz="1400">
                <a:solidFill>
                  <a:schemeClr val="tx1"/>
                </a:solidFill>
                <a:latin typeface="Work Sans"/>
                <a:ea typeface="Verdana"/>
              </a:rPr>
              <a:t> del Sector  a </a:t>
            </a:r>
            <a:r>
              <a:rPr lang="en-US" sz="1400" err="1">
                <a:solidFill>
                  <a:schemeClr val="tx1"/>
                </a:solidFill>
                <a:latin typeface="Work Sans"/>
                <a:ea typeface="Verdana"/>
              </a:rPr>
              <a:t>los</a:t>
            </a:r>
            <a:r>
              <a:rPr lang="en-US" sz="1400">
                <a:solidFill>
                  <a:schemeClr val="tx1"/>
                </a:solidFill>
                <a:latin typeface="Work Sans"/>
                <a:ea typeface="Verdana"/>
              </a:rPr>
              <a:t> </a:t>
            </a:r>
            <a:r>
              <a:rPr lang="en-US" sz="1400" err="1">
                <a:solidFill>
                  <a:schemeClr val="tx1"/>
                </a:solidFill>
                <a:latin typeface="Work Sans"/>
                <a:ea typeface="Verdana"/>
              </a:rPr>
              <a:t>entes</a:t>
            </a:r>
            <a:r>
              <a:rPr lang="en-US" sz="1400">
                <a:solidFill>
                  <a:schemeClr val="tx1"/>
                </a:solidFill>
                <a:latin typeface="Work Sans"/>
                <a:ea typeface="Verdana"/>
              </a:rPr>
              <a:t> </a:t>
            </a:r>
            <a:r>
              <a:rPr lang="en-US" sz="1400" err="1">
                <a:solidFill>
                  <a:schemeClr val="tx1"/>
                </a:solidFill>
                <a:latin typeface="Work Sans"/>
                <a:ea typeface="Verdana"/>
              </a:rPr>
              <a:t>territoriales</a:t>
            </a:r>
            <a:r>
              <a:rPr lang="en-US" sz="1400">
                <a:solidFill>
                  <a:schemeClr val="tx1"/>
                </a:solidFill>
                <a:latin typeface="Work Sans"/>
                <a:ea typeface="Verdana"/>
              </a:rPr>
              <a:t> y </a:t>
            </a:r>
            <a:r>
              <a:rPr lang="en-US" sz="1400" err="1">
                <a:solidFill>
                  <a:schemeClr val="tx1"/>
                </a:solidFill>
                <a:latin typeface="Work Sans"/>
                <a:ea typeface="Verdana"/>
              </a:rPr>
              <a:t>operadores</a:t>
            </a:r>
            <a:r>
              <a:rPr lang="en-US" sz="1400">
                <a:solidFill>
                  <a:schemeClr val="tx1"/>
                </a:solidFill>
                <a:latin typeface="Work Sans"/>
                <a:ea typeface="Verdana"/>
              </a:rPr>
              <a:t> de red de las zonas </a:t>
            </a:r>
            <a:r>
              <a:rPr lang="en-US" sz="1400" err="1">
                <a:solidFill>
                  <a:schemeClr val="tx1"/>
                </a:solidFill>
                <a:latin typeface="Work Sans"/>
                <a:ea typeface="Verdana"/>
              </a:rPr>
              <a:t>donde</a:t>
            </a:r>
            <a:r>
              <a:rPr lang="en-US" sz="1400">
                <a:solidFill>
                  <a:schemeClr val="tx1"/>
                </a:solidFill>
                <a:latin typeface="Work Sans"/>
                <a:ea typeface="Verdana"/>
              </a:rPr>
              <a:t> </a:t>
            </a:r>
            <a:r>
              <a:rPr lang="en-US" sz="1400" err="1">
                <a:solidFill>
                  <a:schemeClr val="tx1"/>
                </a:solidFill>
                <a:latin typeface="Work Sans"/>
                <a:ea typeface="Verdana"/>
              </a:rPr>
              <a:t>existen</a:t>
            </a:r>
            <a:r>
              <a:rPr lang="en-US" sz="1400">
                <a:solidFill>
                  <a:schemeClr val="tx1"/>
                </a:solidFill>
                <a:latin typeface="Work Sans"/>
                <a:ea typeface="Verdana"/>
              </a:rPr>
              <a:t> </a:t>
            </a:r>
            <a:r>
              <a:rPr lang="en-US" sz="1400" err="1">
                <a:solidFill>
                  <a:schemeClr val="tx1"/>
                </a:solidFill>
                <a:latin typeface="Work Sans"/>
                <a:ea typeface="Verdana"/>
              </a:rPr>
              <a:t>alertas</a:t>
            </a:r>
            <a:r>
              <a:rPr lang="en-US" sz="1400">
                <a:solidFill>
                  <a:schemeClr val="tx1"/>
                </a:solidFill>
                <a:latin typeface="Work Sans"/>
                <a:ea typeface="Verdana"/>
              </a:rPr>
              <a:t> </a:t>
            </a:r>
            <a:r>
              <a:rPr lang="en-US" sz="1400" err="1">
                <a:solidFill>
                  <a:schemeClr val="tx1"/>
                </a:solidFill>
                <a:latin typeface="Work Sans"/>
                <a:ea typeface="Verdana"/>
              </a:rPr>
              <a:t>tempranas</a:t>
            </a:r>
            <a:r>
              <a:rPr lang="en-US" sz="1400">
                <a:solidFill>
                  <a:schemeClr val="tx1"/>
                </a:solidFill>
                <a:latin typeface="Work Sans"/>
                <a:ea typeface="Verdana"/>
              </a:rPr>
              <a:t>.</a:t>
            </a:r>
            <a:endParaRPr lang="es-CO" sz="1400">
              <a:solidFill>
                <a:schemeClr val="tx1"/>
              </a:solidFill>
              <a:latin typeface="Work Sans"/>
              <a:ea typeface="Verdana"/>
            </a:endParaRPr>
          </a:p>
          <a:p>
            <a:pPr marL="285750" indent="-285750" algn="just">
              <a:buFont typeface="Wingdings" pitchFamily="2" charset="2"/>
              <a:buChar char="Ø"/>
            </a:pPr>
            <a:endParaRPr lang="en-US">
              <a:solidFill>
                <a:schemeClr val="tx1"/>
              </a:solidFill>
              <a:latin typeface="Work Sans"/>
              <a:ea typeface="Calibri"/>
              <a:cs typeface="Calibri"/>
            </a:endParaRPr>
          </a:p>
          <a:p>
            <a:pPr marL="285750" indent="-285750" algn="just">
              <a:buFont typeface="Wingdings" pitchFamily="2" charset="2"/>
              <a:buChar char="Ø"/>
            </a:pPr>
            <a:r>
              <a:rPr lang="es-CO" sz="1400">
                <a:solidFill>
                  <a:schemeClr val="tx1"/>
                </a:solidFill>
                <a:latin typeface="Work Sans"/>
                <a:ea typeface="Verdana" panose="020B0604030504040204" pitchFamily="34" charset="0"/>
                <a:cs typeface="Verdana" panose="020B0604030504040204" pitchFamily="34" charset="0"/>
              </a:rPr>
              <a:t>Se les socializó las comunicaciones que se han enviado a los entes y operadores de red a fin de que nos manifiesten los avances en los proyectos de energía, los cuellos de botella en la implementación y avance de los proyectos, las dudas que tienen en relación a la presentación de los proyectos de energía y que la no receptividad respecto a la no contestación de las comunicaciones impide una articulación institucional ya que el Ministerio deja de conocer los avances en los proyectos, así mismo se les realizó capacitación de los fondos con los que cuenta el Ministerio de Minas y Energía, quien aprueba los proyectos y todo el trámite que deben surtir para la presentación de los mismos. </a:t>
            </a:r>
          </a:p>
          <a:p>
            <a:pPr marL="285750" indent="-285750" algn="just">
              <a:buFont typeface="Wingdings" pitchFamily="2" charset="2"/>
              <a:buChar char="Ø"/>
            </a:pPr>
            <a:endParaRPr lang="es-CO" sz="1400">
              <a:solidFill>
                <a:schemeClr val="tx1"/>
              </a:solidFill>
              <a:latin typeface="Work Sans"/>
              <a:ea typeface="Verdana" panose="020B0604030504040204" pitchFamily="34" charset="0"/>
              <a:cs typeface="Verdana" panose="020B0604030504040204" pitchFamily="34" charset="0"/>
            </a:endParaRPr>
          </a:p>
          <a:p>
            <a:pPr marL="285750" indent="-285750" algn="just">
              <a:buFont typeface="Wingdings" pitchFamily="2" charset="2"/>
              <a:buChar char="Ø"/>
            </a:pPr>
            <a:r>
              <a:rPr lang="es-CO" sz="1400">
                <a:solidFill>
                  <a:schemeClr val="tx1"/>
                </a:solidFill>
                <a:latin typeface="Work Sans"/>
                <a:ea typeface="Verdana" panose="020B0604030504040204" pitchFamily="34" charset="0"/>
                <a:cs typeface="Verdana" panose="020B0604030504040204" pitchFamily="34" charset="0"/>
              </a:rPr>
              <a:t>La reunión se terminó con una invitación a los Entes Territoriales a que continúe la colaboración institucional proporcionando las respuestas a las comunicaciones que realiza el Ministerio de Minas y Energía, y que a través del correo electrónico del ministerio pueden acudir a solicitar alguna capacitación o informarnos de los avances u obstáculos en los proyectos que se llevan. </a:t>
            </a:r>
          </a:p>
          <a:p>
            <a:pPr marL="285750" indent="-285750" algn="just">
              <a:buFont typeface="Wingdings" pitchFamily="2" charset="2"/>
              <a:buChar char="Ø"/>
            </a:pPr>
            <a:endParaRPr lang="es-CO" sz="1400">
              <a:solidFill>
                <a:schemeClr val="tx1"/>
              </a:solidFill>
              <a:latin typeface="Verdana" panose="020B0604030504040204" pitchFamily="34" charset="0"/>
              <a:ea typeface="Verdana" panose="020B0604030504040204" pitchFamily="34" charset="0"/>
              <a:cs typeface="Verdana" panose="020B0604030504040204" pitchFamily="34" charset="0"/>
            </a:endParaRPr>
          </a:p>
        </p:txBody>
      </p:sp>
      <p:sp>
        <p:nvSpPr>
          <p:cNvPr id="3" name="CuadroTexto 1">
            <a:extLst>
              <a:ext uri="{FF2B5EF4-FFF2-40B4-BE49-F238E27FC236}">
                <a16:creationId xmlns:a16="http://schemas.microsoft.com/office/drawing/2014/main" id="{E04F753C-9F82-3E33-3AFE-BF2A1CB85161}"/>
              </a:ext>
            </a:extLst>
          </p:cNvPr>
          <p:cNvSpPr txBox="1"/>
          <p:nvPr/>
        </p:nvSpPr>
        <p:spPr>
          <a:xfrm>
            <a:off x="3930732" y="1220"/>
            <a:ext cx="7002112" cy="1015663"/>
          </a:xfrm>
          <a:prstGeom prst="rect">
            <a:avLst/>
          </a:prstGeom>
          <a:noFill/>
        </p:spPr>
        <p:txBody>
          <a:bodyPr wrap="square" lIns="91440" tIns="45720" rIns="91440" bIns="45720" rtlCol="0" anchor="t">
            <a:spAutoFit/>
          </a:bodyPr>
          <a:lstStyle/>
          <a:p>
            <a:pPr algn="ctr"/>
            <a:r>
              <a:rPr lang="en-US" sz="2000" b="1">
                <a:latin typeface="Verdana"/>
                <a:ea typeface="Verdana"/>
                <a:cs typeface="Verdana" panose="020B0604030504040204" pitchFamily="34" charset="0"/>
              </a:rPr>
              <a:t>ALERTAS TEMPRANAS</a:t>
            </a:r>
            <a:endParaRPr lang="en-US" sz="2000">
              <a:latin typeface="Verdana"/>
              <a:ea typeface="Verdana"/>
              <a:cs typeface="Verdana" panose="020B0604030504040204" pitchFamily="34" charset="0"/>
            </a:endParaRPr>
          </a:p>
          <a:p>
            <a:pPr algn="ctr"/>
            <a:endParaRPr lang="en-US" sz="2000">
              <a:latin typeface="Verdana"/>
              <a:ea typeface="Verdana"/>
              <a:cs typeface="Verdana" panose="020B0604030504040204" pitchFamily="34" charset="0"/>
            </a:endParaRPr>
          </a:p>
          <a:p>
            <a:pPr algn="ctr"/>
            <a:r>
              <a:rPr lang="en-US" sz="2000" b="1">
                <a:latin typeface="Verdana"/>
                <a:ea typeface="Verdana"/>
              </a:rPr>
              <a:t>SOCIALIZACIÓN DE FONDOS</a:t>
            </a:r>
          </a:p>
        </p:txBody>
      </p:sp>
    </p:spTree>
    <p:extLst>
      <p:ext uri="{BB962C8B-B14F-4D97-AF65-F5344CB8AC3E}">
        <p14:creationId xmlns:p14="http://schemas.microsoft.com/office/powerpoint/2010/main" val="24071010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1D2AC1A0CAA71244BE1C830520B3580B" ma:contentTypeVersion="20" ma:contentTypeDescription="Crear nuevo documento." ma:contentTypeScope="" ma:versionID="d5c3a08b4f380d25d30e14ea7bdd62ac">
  <xsd:schema xmlns:xsd="http://www.w3.org/2001/XMLSchema" xmlns:xs="http://www.w3.org/2001/XMLSchema" xmlns:p="http://schemas.microsoft.com/office/2006/metadata/properties" xmlns:ns2="ccaf9895-93ab-4536-b1cb-77a268359520" xmlns:ns3="189b51a7-d269-4f29-b142-79e8ee84f3f3" targetNamespace="http://schemas.microsoft.com/office/2006/metadata/properties" ma:root="true" ma:fieldsID="bff250eede24884c95f6806f9ee1f194" ns2:_="" ns3:_="">
    <xsd:import namespace="ccaf9895-93ab-4536-b1cb-77a268359520"/>
    <xsd:import namespace="189b51a7-d269-4f29-b142-79e8ee84f3f3"/>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LengthInSeconds" minOccurs="0"/>
                <xsd:element ref="ns2:MediaServiceLocation" minOccurs="0"/>
                <xsd:element ref="ns3:SharedWithUsers" minOccurs="0"/>
                <xsd:element ref="ns3:SharedWithDetails" minOccurs="0"/>
                <xsd:element ref="ns3:TaxCatchAll" minOccurs="0"/>
                <xsd:element ref="ns2:lcf76f155ced4ddcb4097134ff3c332f"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af9895-93ab-4536-b1cb-77a2683595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LengthInSeconds" ma:index="17" nillable="true" ma:displayName="MediaLengthInSeconds" ma:hidden="true" ma:internalName="MediaLengthInSeconds" ma:readOnly="true">
      <xsd:simpleType>
        <xsd:restriction base="dms:Unknow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3" nillable="true" ma:taxonomy="true" ma:internalName="lcf76f155ced4ddcb4097134ff3c332f" ma:taxonomyFieldName="MediaServiceImageTags" ma:displayName="Etiquetas de imagen" ma:readOnly="false" ma:fieldId="{5cf76f15-5ced-4ddc-b409-7134ff3c332f}" ma:taxonomyMulti="true" ma:sspId="c2231ce5-edc9-4cf3-bcdc-afedc95ebd1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89b51a7-d269-4f29-b142-79e8ee84f3f3" elementFormDefault="qualified">
    <xsd:import namespace="http://schemas.microsoft.com/office/2006/documentManagement/types"/>
    <xsd:import namespace="http://schemas.microsoft.com/office/infopath/2007/PartnerControls"/>
    <xsd:element name="SharedWithUsers" ma:index="19"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Detalles de uso compartido" ma:internalName="SharedWithDetails" ma:readOnly="true">
      <xsd:simpleType>
        <xsd:restriction base="dms:Note">
          <xsd:maxLength value="255"/>
        </xsd:restriction>
      </xsd:simpleType>
    </xsd:element>
    <xsd:element name="TaxCatchAll" ma:index="21" nillable="true" ma:displayName="Taxonomy Catch All Column" ma:hidden="true" ma:list="{cc517a5c-2787-4b84-b078-20a6da190105}" ma:internalName="TaxCatchAll" ma:showField="CatchAllData" ma:web="189b51a7-d269-4f29-b142-79e8ee84f3f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ccaf9895-93ab-4536-b1cb-77a268359520">
      <Terms xmlns="http://schemas.microsoft.com/office/infopath/2007/PartnerControls"/>
    </lcf76f155ced4ddcb4097134ff3c332f>
    <TaxCatchAll xmlns="189b51a7-d269-4f29-b142-79e8ee84f3f3" xsi:nil="true"/>
  </documentManagement>
</p:properties>
</file>

<file path=customXml/itemProps1.xml><?xml version="1.0" encoding="utf-8"?>
<ds:datastoreItem xmlns:ds="http://schemas.openxmlformats.org/officeDocument/2006/customXml" ds:itemID="{2718F880-336B-463A-ACA1-D8586AA45312}"/>
</file>

<file path=customXml/itemProps2.xml><?xml version="1.0" encoding="utf-8"?>
<ds:datastoreItem xmlns:ds="http://schemas.openxmlformats.org/officeDocument/2006/customXml" ds:itemID="{E20366ED-40EC-434F-A29B-09FCB9972F94}"/>
</file>

<file path=customXml/itemProps3.xml><?xml version="1.0" encoding="utf-8"?>
<ds:datastoreItem xmlns:ds="http://schemas.openxmlformats.org/officeDocument/2006/customXml" ds:itemID="{0D9F16E0-D6C2-429F-8D4D-CF47F30AF546}"/>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51</Slides>
  <Notes>12</Notes>
  <HiddenSlides>0</HiddenSlide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Subtítulo</dc:title>
  <dc:creator>Diana</dc:creator>
  <cp:revision>2</cp:revision>
  <dcterms:created xsi:type="dcterms:W3CDTF">2006-08-16T00:00:00Z</dcterms:created>
  <dcterms:modified xsi:type="dcterms:W3CDTF">2026-07-02T22:26:41Z</dcterms:modified>
  <dc:identifier>DAGgNfRlGdM</dc:identifie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0x0101001D2AC1A0CAA71244BE1C830520B3580B</vt:lpwstr>
  </property>
</Properties>
</file>