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3"/>
  </p:sldMasterIdLst>
  <p:notesMasterIdLst>
    <p:notesMasterId r:id="rId6"/>
  </p:notesMasterIdLst>
  <p:sldIdLst>
    <p:sldId id="2145706558" r:id="rId4"/>
    <p:sldId id="2145706559" r:id="rId5"/>
  </p:sldIdLst>
  <p:sldSz cx="12192000" cy="6858000"/>
  <p:notesSz cx="6858000" cy="9144000"/>
  <p:defaultTextStyle>
    <a:defPPr>
      <a:defRPr lang="es-CO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45"/>
  </p:normalViewPr>
  <p:slideViewPr>
    <p:cSldViewPr snapToGrid="0">
      <p:cViewPr varScale="1">
        <p:scale>
          <a:sx n="56" d="100"/>
          <a:sy n="56" d="100"/>
        </p:scale>
        <p:origin x="43" y="4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A22E64-5FFF-CCCE-DB5D-E8BB99BBC8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0E4041-FC92-421B-F01A-AEEC8DF5BD5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574B945-92A0-4B4F-A68A-5AE12E724121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00AF76E-DD9D-30E7-7775-F242681FDF9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CO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2C9723C-233B-5290-3920-7F7114CAFB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O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AD4463-2851-0284-8461-959F70F9451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873AC1-5F0F-834A-3C7B-50A521BA9B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5B8B2DF-A9E1-FF45-A474-E4F273099E9C}" type="slidenum">
              <a:rPr lang="es-CO" altLang="es-CO"/>
              <a:pPr/>
              <a:t>‹Nº›</a:t>
            </a:fld>
            <a:endParaRPr lang="es-CO" alt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4981CB-3D2B-853C-E1DB-4B6E3AE53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98BC3-C096-0240-986A-D0751D6F09F3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BE974-72D4-2E2B-7B82-C56CADCE9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604157-FC29-5962-9D66-9308D0026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51664-17BF-794E-9505-B711ACDA3A05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724155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O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D93EFE6-D5CE-1565-C2FF-17BDD823C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8CD68-3066-1C41-BD63-320424685D05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0177C57-B3F9-77D6-E7E1-7194BBC3A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051F0B5-AB53-69CF-50E3-2FB2B27BB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E4C30F-D495-DC4D-BA41-BB105C4D1E2D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081770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2EB18C-0308-DF29-4D57-2AC0C24F2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AA3F1-5C39-4C4E-A026-CD0149366903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F4FEDB-F520-649A-05CE-22B4975A1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A4C7D1-1128-2EC1-C990-775964740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EF56B1-B58D-0841-A488-9AD213031CEB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325811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9EDEA2-B66D-333E-4A6E-27AA44C1C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8898A-8883-604D-A88C-354F771BE7B4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B9C56B-BCA3-A84A-4B3B-05A794EC3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8C2F72-434A-B032-E64F-3A6AB113B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373515-4CC4-9F47-B8B2-3E621CE3988A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538335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906345-9BCA-71AE-8D0A-B28D2B433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6B12C-B954-A44D-873B-B2B9F90B74AF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194472-B179-B49F-54DF-DC3EF0EB6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4970A-FE4D-CC6B-0EDE-70BF40399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CAABE8-1D37-7F4B-850B-9F8977587C6C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114910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EABB32-0484-6588-2468-EDE77501A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51348-7825-414C-827F-0FCA61D54CD9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7F5476-C915-A8EA-4DD1-EF9D697F1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833661-DF67-C797-1DEF-FF1335B75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708787-821B-D04E-A0EF-06B88F039058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95775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F8175AF-2FB9-207E-9EBB-BFBC9F20E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54056-8098-6640-B69F-1C0E2E34859E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FD3375C-C2A7-2DA0-4990-436CE56AD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EFA716B-D2A7-EDB5-E445-A44B32B70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DE002-4A39-0244-A1B3-746D54818813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3577721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61E740A-184B-F2FB-652A-BCA4C2945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7D1B2-616C-734B-B1A5-0D5F97D08D48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59771C1-B183-EFE5-9985-0F1B2B6FC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8F041C9-E92C-0C1F-8653-B9E1414FA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635015-C133-E446-B232-0D44FB9E1F79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279730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032751F-5809-1CFF-A11C-EA560E967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F23EF-B70E-4744-B917-223BAA80390F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D92ACB0-02FD-9AA5-A82E-ABE49A91A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B7EF9D7-985B-2031-D0BA-3167DF40B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5191D9-2902-734A-96C2-75583AB9BB62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326903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AC0510E-8A1E-E55A-F5C1-44C56A16C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1FCA9-B490-3141-B600-42E94BF00DD4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2755A9A-D485-ECFF-E3E0-AD69591CF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7CDC7E8-60D4-4EB1-F3FF-F9FF57505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DB0E2-EB7A-C04E-80ED-20710929525E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695829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91ECE5-16DF-99B0-93AD-BFCBE86E9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86400-561D-E049-B24C-21BE2598B8A2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24B016-5ECB-0780-B07D-0F1A138A7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AAD06C-5FC0-8671-8E33-0E6185911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BCD95D-1DEB-2441-98AC-F137DADF0B6B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143342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8035019-9702-AA0C-CC21-104AA1442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1C621-4994-204F-B405-6D34F4E4986E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830440A-41FA-98F8-AF34-6CD664322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61C3EA1-307E-8414-8FB5-306C9DCA3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7FD43-B4CB-1D4D-A85A-9AA7219CD19A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856721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DDBCB81-603E-8A17-984E-F79E0A3CA73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CO"/>
              <a:t>Click to edit Master title style</a:t>
            </a:r>
            <a:endParaRPr lang="es-CO" altLang="es-CO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76E71EA-2891-F7C5-53D6-D6649E81645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CO"/>
              <a:t>Click to edit Master text styles</a:t>
            </a:r>
          </a:p>
          <a:p>
            <a:pPr lvl="1"/>
            <a:r>
              <a:rPr lang="en-US" altLang="es-CO"/>
              <a:t>Second level</a:t>
            </a:r>
          </a:p>
          <a:p>
            <a:pPr lvl="2"/>
            <a:r>
              <a:rPr lang="en-US" altLang="es-CO"/>
              <a:t>Third level</a:t>
            </a:r>
          </a:p>
          <a:p>
            <a:pPr lvl="3"/>
            <a:r>
              <a:rPr lang="en-US" altLang="es-CO"/>
              <a:t>Fourth level</a:t>
            </a:r>
          </a:p>
          <a:p>
            <a:pPr lvl="4"/>
            <a:r>
              <a:rPr lang="en-US" altLang="es-CO"/>
              <a:t>Fifth level</a:t>
            </a:r>
            <a:endParaRPr lang="es-CO" altLang="es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28929F-7096-A94C-9333-C2369D858537}" type="datetimeFigureOut">
              <a:rPr lang="LID4096"/>
              <a:pPr>
                <a:defRPr/>
              </a:pPr>
              <a:t>02/19/2025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767676"/>
                </a:solidFill>
              </a:defRPr>
            </a:lvl1pPr>
          </a:lstStyle>
          <a:p>
            <a:fld id="{F6CC3D8E-AC01-3241-BDA9-8F7F5B0BEDED}" type="slidenum">
              <a:rPr lang="es-CO" altLang="es-CO"/>
              <a:pPr/>
              <a:t>‹Nº›</a:t>
            </a:fld>
            <a:endParaRPr lang="es-CO" altLang="es-CO"/>
          </a:p>
        </p:txBody>
      </p:sp>
      <p:pic>
        <p:nvPicPr>
          <p:cNvPr id="1031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6EA6CE44-79B5-1E97-86D6-3342D827100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6088063"/>
            <a:ext cx="2160587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6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ptos Display" panose="020B0004020202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ptos Display" panose="020B0004020202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ptos Display" panose="020B0004020202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ptos Display" panose="020B00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ptos Display" panose="020B00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ptos Display" panose="020B00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ptos Display" panose="020B00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ptos Display" panose="020B000402020202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>
            <a:extLst>
              <a:ext uri="{FF2B5EF4-FFF2-40B4-BE49-F238E27FC236}">
                <a16:creationId xmlns:a16="http://schemas.microsoft.com/office/drawing/2014/main" id="{E0295233-2212-5640-1789-D9C3CD9EF573}"/>
              </a:ext>
            </a:extLst>
          </p:cNvPr>
          <p:cNvSpPr/>
          <p:nvPr/>
        </p:nvSpPr>
        <p:spPr>
          <a:xfrm>
            <a:off x="5761038" y="3819525"/>
            <a:ext cx="300037" cy="300038"/>
          </a:xfrm>
          <a:prstGeom prst="ellipse">
            <a:avLst/>
          </a:prstGeom>
          <a:noFill/>
          <a:ln w="95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CO">
              <a:solidFill>
                <a:prstClr val="white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F2E3896-992D-7BB1-9ED5-EA9E704BED12}"/>
              </a:ext>
            </a:extLst>
          </p:cNvPr>
          <p:cNvSpPr/>
          <p:nvPr/>
        </p:nvSpPr>
        <p:spPr>
          <a:xfrm>
            <a:off x="5761038" y="2687638"/>
            <a:ext cx="300037" cy="300037"/>
          </a:xfrm>
          <a:prstGeom prst="ellipse">
            <a:avLst/>
          </a:prstGeom>
          <a:noFill/>
          <a:ln w="95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CO">
              <a:solidFill>
                <a:prstClr val="white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4D0C0A6-91C5-D5E7-32A8-3C9CAF654B97}"/>
              </a:ext>
            </a:extLst>
          </p:cNvPr>
          <p:cNvSpPr/>
          <p:nvPr/>
        </p:nvSpPr>
        <p:spPr>
          <a:xfrm>
            <a:off x="5761038" y="4748213"/>
            <a:ext cx="300037" cy="300037"/>
          </a:xfrm>
          <a:prstGeom prst="ellipse">
            <a:avLst/>
          </a:prstGeom>
          <a:noFill/>
          <a:ln w="95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CO">
              <a:solidFill>
                <a:prstClr val="white"/>
              </a:solidFill>
            </a:endParaRPr>
          </a:p>
        </p:txBody>
      </p:sp>
      <p:sp>
        <p:nvSpPr>
          <p:cNvPr id="10" name="Rectángulo 19">
            <a:extLst>
              <a:ext uri="{FF2B5EF4-FFF2-40B4-BE49-F238E27FC236}">
                <a16:creationId xmlns:a16="http://schemas.microsoft.com/office/drawing/2014/main" id="{1527F5C2-F39B-5379-4ED1-E45FA6FD38A1}"/>
              </a:ext>
            </a:extLst>
          </p:cNvPr>
          <p:cNvSpPr/>
          <p:nvPr/>
        </p:nvSpPr>
        <p:spPr>
          <a:xfrm>
            <a:off x="5918200" y="4506913"/>
            <a:ext cx="5616575" cy="766762"/>
          </a:xfrm>
          <a:prstGeom prst="roundRect">
            <a:avLst>
              <a:gd name="adj" fmla="val 18418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9" name="Rectángulo 19">
            <a:extLst>
              <a:ext uri="{FF2B5EF4-FFF2-40B4-BE49-F238E27FC236}">
                <a16:creationId xmlns:a16="http://schemas.microsoft.com/office/drawing/2014/main" id="{326B1CD6-DDF4-7CED-10E3-F0AF59B2EF52}"/>
              </a:ext>
            </a:extLst>
          </p:cNvPr>
          <p:cNvSpPr/>
          <p:nvPr/>
        </p:nvSpPr>
        <p:spPr>
          <a:xfrm>
            <a:off x="5918200" y="3592513"/>
            <a:ext cx="5616575" cy="766762"/>
          </a:xfrm>
          <a:prstGeom prst="roundRect">
            <a:avLst>
              <a:gd name="adj" fmla="val 18418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23" name="Rectángulo 19">
            <a:extLst>
              <a:ext uri="{FF2B5EF4-FFF2-40B4-BE49-F238E27FC236}">
                <a16:creationId xmlns:a16="http://schemas.microsoft.com/office/drawing/2014/main" id="{6ADB1425-B64F-826D-9CEB-2B1E3F691797}"/>
              </a:ext>
            </a:extLst>
          </p:cNvPr>
          <p:cNvSpPr/>
          <p:nvPr/>
        </p:nvSpPr>
        <p:spPr>
          <a:xfrm>
            <a:off x="5918200" y="2087563"/>
            <a:ext cx="5616575" cy="1357312"/>
          </a:xfrm>
          <a:prstGeom prst="roundRect">
            <a:avLst>
              <a:gd name="adj" fmla="val 18418"/>
            </a:avLst>
          </a:prstGeom>
          <a:solidFill>
            <a:schemeClr val="bg1"/>
          </a:solidFill>
          <a:ln w="9525">
            <a:noFill/>
            <a:prstDash val="sysDot"/>
          </a:ln>
          <a:effectLst>
            <a:outerShdw blurRad="63500" sx="102000" sy="102000" algn="ctr" rotWithShape="0">
              <a:prstClr val="black">
                <a:alpha val="6067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100" kern="0" dirty="0">
              <a:solidFill>
                <a:prstClr val="black">
                  <a:lumMod val="75000"/>
                  <a:lumOff val="25000"/>
                </a:prstClr>
              </a:solidFill>
              <a:sym typeface="Arial"/>
            </a:endParaRPr>
          </a:p>
        </p:txBody>
      </p:sp>
      <p:sp>
        <p:nvSpPr>
          <p:cNvPr id="64" name="Rectángulo redondeado 63">
            <a:extLst>
              <a:ext uri="{FF2B5EF4-FFF2-40B4-BE49-F238E27FC236}">
                <a16:creationId xmlns:a16="http://schemas.microsoft.com/office/drawing/2014/main" id="{A72967BA-9217-D224-A16D-B63438C0F6F5}"/>
              </a:ext>
            </a:extLst>
          </p:cNvPr>
          <p:cNvSpPr/>
          <p:nvPr/>
        </p:nvSpPr>
        <p:spPr>
          <a:xfrm>
            <a:off x="6089650" y="1939925"/>
            <a:ext cx="3300413" cy="349250"/>
          </a:xfrm>
          <a:prstGeom prst="roundRect">
            <a:avLst>
              <a:gd name="adj" fmla="val 50000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>
              <a:solidFill>
                <a:srgbClr val="285B6A"/>
              </a:solidFill>
            </a:endParaRPr>
          </a:p>
        </p:txBody>
      </p:sp>
      <p:sp>
        <p:nvSpPr>
          <p:cNvPr id="6153" name="Google Shape;143;p18">
            <a:extLst>
              <a:ext uri="{FF2B5EF4-FFF2-40B4-BE49-F238E27FC236}">
                <a16:creationId xmlns:a16="http://schemas.microsoft.com/office/drawing/2014/main" id="{24B8A68E-30FE-F7D7-9747-4D266C4ED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439738"/>
            <a:ext cx="90630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2800" b="1" dirty="0">
                <a:solidFill>
                  <a:srgbClr val="50C0E3"/>
                </a:solidFill>
                <a:cs typeface="Arial" panose="020B0604020202020204" pitchFamily="34" charset="0"/>
              </a:rPr>
              <a:t>Rutas o canales establecidos para la </a:t>
            </a:r>
            <a:r>
              <a:rPr lang="es-CO" altLang="es-CO" sz="2800" b="1" dirty="0">
                <a:solidFill>
                  <a:srgbClr val="328AA4"/>
                </a:solidFill>
                <a:cs typeface="Arial" panose="020B0604020202020204" pitchFamily="34" charset="0"/>
              </a:rPr>
              <a:t>prevención </a:t>
            </a:r>
          </a:p>
          <a:p>
            <a:pPr eaLnBrk="1" hangingPunct="1"/>
            <a:r>
              <a:rPr lang="es-CO" altLang="es-CO" sz="2800" b="1" dirty="0">
                <a:solidFill>
                  <a:srgbClr val="328AA4"/>
                </a:solidFill>
                <a:cs typeface="Arial" panose="020B0604020202020204" pitchFamily="34" charset="0"/>
              </a:rPr>
              <a:t>y atención a victimas </a:t>
            </a:r>
            <a:r>
              <a:rPr lang="es-CO" altLang="es-CO" sz="2800" b="1">
                <a:solidFill>
                  <a:srgbClr val="328AA4"/>
                </a:solidFill>
                <a:cs typeface="Arial" panose="020B0604020202020204" pitchFamily="34" charset="0"/>
              </a:rPr>
              <a:t>de violencias. </a:t>
            </a:r>
            <a:endParaRPr lang="es-CO" altLang="es-CO" sz="2800" b="1" dirty="0">
              <a:solidFill>
                <a:srgbClr val="328AA4"/>
              </a:solidFill>
              <a:cs typeface="Arial" panose="020B0604020202020204" pitchFamily="34" charset="0"/>
            </a:endParaRPr>
          </a:p>
        </p:txBody>
      </p:sp>
      <p:sp>
        <p:nvSpPr>
          <p:cNvPr id="6154" name="CuadroTexto 11">
            <a:extLst>
              <a:ext uri="{FF2B5EF4-FFF2-40B4-BE49-F238E27FC236}">
                <a16:creationId xmlns:a16="http://schemas.microsoft.com/office/drawing/2014/main" id="{B354DD83-3E02-882E-37B4-D7FECAE8D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7925" y="1908175"/>
            <a:ext cx="3438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2000" b="1">
                <a:solidFill>
                  <a:srgbClr val="FFFFFF"/>
                </a:solidFill>
              </a:rPr>
              <a:t>Protocolos de atención:</a:t>
            </a:r>
            <a:r>
              <a:rPr lang="es-CO" altLang="es-CO" sz="2000">
                <a:solidFill>
                  <a:srgbClr val="FFFFFF"/>
                </a:solidFill>
              </a:rPr>
              <a:t>*</a:t>
            </a:r>
          </a:p>
        </p:txBody>
      </p:sp>
      <p:sp>
        <p:nvSpPr>
          <p:cNvPr id="2" name="Google Shape;154;p19">
            <a:extLst>
              <a:ext uri="{FF2B5EF4-FFF2-40B4-BE49-F238E27FC236}">
                <a16:creationId xmlns:a16="http://schemas.microsoft.com/office/drawing/2014/main" id="{23508D2D-D09D-3D4D-31A1-CC1B2D893498}"/>
              </a:ext>
            </a:extLst>
          </p:cNvPr>
          <p:cNvSpPr txBox="1"/>
          <p:nvPr/>
        </p:nvSpPr>
        <p:spPr>
          <a:xfrm>
            <a:off x="809625" y="3502025"/>
            <a:ext cx="4289425" cy="1787525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dirty="0">
                <a:solidFill>
                  <a:prstClr val="black"/>
                </a:solidFill>
                <a:ea typeface="+mn-lt"/>
                <a:cs typeface="Arial"/>
              </a:rPr>
              <a:t>Garantizar la atención integral en salud a las personas que han sido víctimas de violencias, a través de intervenciones a nivel individual (EAPB e IPS) , poblacional y colectivo en torno a prestación de servicios de salud con enfoques diferenciales y la estrategia de atención primaria en salud-APS.</a:t>
            </a:r>
          </a:p>
        </p:txBody>
      </p:sp>
      <p:sp>
        <p:nvSpPr>
          <p:cNvPr id="3" name="CuadroTexto 6">
            <a:extLst>
              <a:ext uri="{FF2B5EF4-FFF2-40B4-BE49-F238E27FC236}">
                <a16:creationId xmlns:a16="http://schemas.microsoft.com/office/drawing/2014/main" id="{B668DDE4-B414-14BE-DD91-73F522BC34D8}"/>
              </a:ext>
            </a:extLst>
          </p:cNvPr>
          <p:cNvSpPr txBox="1"/>
          <p:nvPr/>
        </p:nvSpPr>
        <p:spPr>
          <a:xfrm>
            <a:off x="6265863" y="2432050"/>
            <a:ext cx="5116512" cy="280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Arial"/>
              </a:rPr>
              <a:t>Atención a víctimas de violencia sexual</a:t>
            </a:r>
            <a:r>
              <a:rPr lang="es-ES" sz="1600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Arial"/>
              </a:rPr>
              <a:t>  - Resolución 459 de 2012 “Modelo de Atención Integral en Salud para Víctimas de Violencia Sexual”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600" dirty="0">
              <a:solidFill>
                <a:prstClr val="black">
                  <a:lumMod val="75000"/>
                  <a:lumOff val="25000"/>
                </a:prstClr>
              </a:solidFill>
              <a:ea typeface="+mn-lt"/>
              <a:cs typeface="Arial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600" dirty="0">
              <a:solidFill>
                <a:prstClr val="black">
                  <a:lumMod val="75000"/>
                  <a:lumOff val="25000"/>
                </a:prstClr>
              </a:solidFill>
              <a:ea typeface="+mn-lt"/>
              <a:cs typeface="Arial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Arial"/>
              </a:rPr>
              <a:t>Atención de Urgencias a Víctimas de Ataques con Agentes Químicos</a:t>
            </a:r>
            <a:r>
              <a:rPr lang="es-ES" sz="1600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Arial"/>
              </a:rPr>
              <a:t> -Resolución 4568 de 2014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600" dirty="0">
              <a:solidFill>
                <a:prstClr val="black">
                  <a:lumMod val="75000"/>
                  <a:lumOff val="25000"/>
                </a:prstClr>
              </a:solidFill>
              <a:ea typeface="+mn-lt"/>
              <a:cs typeface="Arial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600" dirty="0">
              <a:solidFill>
                <a:prstClr val="black">
                  <a:lumMod val="75000"/>
                  <a:lumOff val="25000"/>
                </a:prstClr>
              </a:solidFill>
              <a:ea typeface="+mn-lt"/>
              <a:cs typeface="Arial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Arial"/>
              </a:rPr>
              <a:t>Protocolo de Atención Integral en Salud con Enfoque Psicosocial a </a:t>
            </a:r>
            <a:r>
              <a:rPr lang="es-ES" sz="1600" b="1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Arial"/>
              </a:rPr>
              <a:t>Víctimas del Conflicto Armado</a:t>
            </a:r>
            <a:r>
              <a:rPr lang="es-ES" sz="1600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Arial"/>
              </a:rPr>
              <a:t>.</a:t>
            </a:r>
          </a:p>
        </p:txBody>
      </p:sp>
      <p:sp>
        <p:nvSpPr>
          <p:cNvPr id="6157" name="CuadroTexto 7">
            <a:extLst>
              <a:ext uri="{FF2B5EF4-FFF2-40B4-BE49-F238E27FC236}">
                <a16:creationId xmlns:a16="http://schemas.microsoft.com/office/drawing/2014/main" id="{2ADFF12B-167E-C546-EFDE-75CDB463B3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863" y="2146300"/>
            <a:ext cx="4010025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ES" altLang="es-CO" b="1">
                <a:solidFill>
                  <a:srgbClr val="328AA4"/>
                </a:solidFill>
                <a:ea typeface="Aptos" panose="020B0004020202020204" pitchFamily="34" charset="0"/>
                <a:cs typeface="Arial" panose="020B0604020202020204" pitchFamily="34" charset="0"/>
              </a:rPr>
              <a:t>Ruta Integral de Atención en Salud para la Población con Riesgo o Sujeto de Agresiones, Accidentes y Traumas (RIAS AAT)</a:t>
            </a:r>
          </a:p>
        </p:txBody>
      </p:sp>
      <p:sp>
        <p:nvSpPr>
          <p:cNvPr id="6158" name="TextBox 6">
            <a:extLst>
              <a:ext uri="{FF2B5EF4-FFF2-40B4-BE49-F238E27FC236}">
                <a16:creationId xmlns:a16="http://schemas.microsoft.com/office/drawing/2014/main" id="{9A377737-955A-F7F8-1F3F-855E06C3B8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1838" y="5473700"/>
            <a:ext cx="6096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ES" altLang="es-CO" sz="1400">
                <a:solidFill>
                  <a:srgbClr val="404040"/>
                </a:solidFill>
                <a:cs typeface="Arial" panose="020B0604020202020204" pitchFamily="34" charset="0"/>
              </a:rPr>
              <a:t>*Expedidos por el Ministerio de Salud y protección Social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426D1AF-51F7-C58E-2C0B-DBAE3ADFF8F9}"/>
              </a:ext>
            </a:extLst>
          </p:cNvPr>
          <p:cNvSpPr/>
          <p:nvPr/>
        </p:nvSpPr>
        <p:spPr>
          <a:xfrm>
            <a:off x="5811838" y="3865563"/>
            <a:ext cx="204787" cy="204787"/>
          </a:xfrm>
          <a:prstGeom prst="ellipse">
            <a:avLst/>
          </a:prstGeom>
          <a:solidFill>
            <a:srgbClr val="72CA8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CO">
              <a:solidFill>
                <a:prstClr val="white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331A6AA-AAB6-E289-9A26-769042007C38}"/>
              </a:ext>
            </a:extLst>
          </p:cNvPr>
          <p:cNvSpPr/>
          <p:nvPr/>
        </p:nvSpPr>
        <p:spPr>
          <a:xfrm>
            <a:off x="5811838" y="2733675"/>
            <a:ext cx="204787" cy="204788"/>
          </a:xfrm>
          <a:prstGeom prst="ellipse">
            <a:avLst/>
          </a:prstGeom>
          <a:solidFill>
            <a:srgbClr val="72CA8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CO">
              <a:solidFill>
                <a:prstClr val="white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D7C3E48-4451-5540-65A5-12971B1C29DB}"/>
              </a:ext>
            </a:extLst>
          </p:cNvPr>
          <p:cNvSpPr/>
          <p:nvPr/>
        </p:nvSpPr>
        <p:spPr>
          <a:xfrm>
            <a:off x="5811838" y="4794250"/>
            <a:ext cx="204787" cy="204788"/>
          </a:xfrm>
          <a:prstGeom prst="ellipse">
            <a:avLst/>
          </a:prstGeom>
          <a:solidFill>
            <a:srgbClr val="72CA8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CO">
              <a:solidFill>
                <a:prstClr val="white"/>
              </a:solidFill>
            </a:endParaRPr>
          </a:p>
        </p:txBody>
      </p:sp>
      <p:pic>
        <p:nvPicPr>
          <p:cNvPr id="6162" name="Graphic 25">
            <a:extLst>
              <a:ext uri="{FF2B5EF4-FFF2-40B4-BE49-F238E27FC236}">
                <a16:creationId xmlns:a16="http://schemas.microsoft.com/office/drawing/2014/main" id="{0F49C100-0F8A-B40A-4374-5205182583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3100" y="361950"/>
            <a:ext cx="90805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ángulo redondeado 63">
            <a:extLst>
              <a:ext uri="{FF2B5EF4-FFF2-40B4-BE49-F238E27FC236}">
                <a16:creationId xmlns:a16="http://schemas.microsoft.com/office/drawing/2014/main" id="{84F12A86-1D4B-D7A6-AFE0-DF8341CA36EC}"/>
              </a:ext>
            </a:extLst>
          </p:cNvPr>
          <p:cNvSpPr/>
          <p:nvPr/>
        </p:nvSpPr>
        <p:spPr>
          <a:xfrm>
            <a:off x="681038" y="4535488"/>
            <a:ext cx="2801937" cy="1543050"/>
          </a:xfrm>
          <a:prstGeom prst="roundRect">
            <a:avLst>
              <a:gd name="adj" fmla="val 14928"/>
            </a:avLst>
          </a:prstGeom>
          <a:solidFill>
            <a:schemeClr val="bg1"/>
          </a:solidFill>
          <a:ln w="12700">
            <a:solidFill>
              <a:srgbClr val="328AA4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>
              <a:solidFill>
                <a:srgbClr val="285B6A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B67527D-EB57-B4F4-7286-C9098863034E}"/>
              </a:ext>
            </a:extLst>
          </p:cNvPr>
          <p:cNvSpPr txBox="1"/>
          <p:nvPr/>
        </p:nvSpPr>
        <p:spPr>
          <a:xfrm>
            <a:off x="838200" y="4678363"/>
            <a:ext cx="2230438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42875" indent="-142875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Historia clínica</a:t>
            </a:r>
          </a:p>
          <a:p>
            <a:pPr marL="142875" indent="-142875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Consentimiento informado</a:t>
            </a:r>
          </a:p>
          <a:p>
            <a:pPr marL="142875" indent="-142875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Protocolo / guía</a:t>
            </a:r>
          </a:p>
          <a:p>
            <a:pPr marL="142875" indent="-142875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Activación 15 pasos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    Resolución 459/12</a:t>
            </a:r>
          </a:p>
          <a:p>
            <a:pPr marL="142875" indent="-142875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Notificación Vigilancia</a:t>
            </a:r>
            <a:endParaRPr lang="en-CO" sz="1200" dirty="0">
              <a:solidFill>
                <a:prstClr val="black">
                  <a:lumMod val="75000"/>
                  <a:lumOff val="25000"/>
                </a:prstClr>
              </a:solidFill>
              <a:latin typeface="Aptos" panose="02110004020202020204"/>
            </a:endParaRPr>
          </a:p>
        </p:txBody>
      </p:sp>
      <p:sp>
        <p:nvSpPr>
          <p:cNvPr id="41" name="Rectángulo redondeado 63">
            <a:extLst>
              <a:ext uri="{FF2B5EF4-FFF2-40B4-BE49-F238E27FC236}">
                <a16:creationId xmlns:a16="http://schemas.microsoft.com/office/drawing/2014/main" id="{D8369CF2-A8AC-A0E3-C0B9-60A574692B38}"/>
              </a:ext>
            </a:extLst>
          </p:cNvPr>
          <p:cNvSpPr/>
          <p:nvPr/>
        </p:nvSpPr>
        <p:spPr>
          <a:xfrm>
            <a:off x="711200" y="1847850"/>
            <a:ext cx="2801938" cy="1300163"/>
          </a:xfrm>
          <a:prstGeom prst="roundRect">
            <a:avLst>
              <a:gd name="adj" fmla="val 14928"/>
            </a:avLst>
          </a:prstGeom>
          <a:solidFill>
            <a:schemeClr val="bg1"/>
          </a:solidFill>
          <a:ln w="12700">
            <a:solidFill>
              <a:srgbClr val="328AA4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>
              <a:solidFill>
                <a:srgbClr val="285B6A"/>
              </a:solidFill>
            </a:endParaRPr>
          </a:p>
        </p:txBody>
      </p:sp>
      <p:sp>
        <p:nvSpPr>
          <p:cNvPr id="7173" name="TextBox 41">
            <a:extLst>
              <a:ext uri="{FF2B5EF4-FFF2-40B4-BE49-F238E27FC236}">
                <a16:creationId xmlns:a16="http://schemas.microsoft.com/office/drawing/2014/main" id="{1EE8FBE9-DCE4-9D7C-FB8D-2878CD618F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363" y="2255838"/>
            <a:ext cx="1803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42875" indent="-142875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s-CO" sz="1200">
                <a:solidFill>
                  <a:srgbClr val="404040"/>
                </a:solidFill>
              </a:rPr>
              <a:t>Direccionamiento del servicio (Triage I, II)</a:t>
            </a:r>
            <a:endParaRPr lang="es-CO" altLang="es-CO" sz="1200">
              <a:solidFill>
                <a:srgbClr val="404040"/>
              </a:solidFill>
            </a:endParaRPr>
          </a:p>
        </p:txBody>
      </p:sp>
      <p:sp>
        <p:nvSpPr>
          <p:cNvPr id="31" name="Rectángulo redondeado 63">
            <a:extLst>
              <a:ext uri="{FF2B5EF4-FFF2-40B4-BE49-F238E27FC236}">
                <a16:creationId xmlns:a16="http://schemas.microsoft.com/office/drawing/2014/main" id="{A5ACB1CF-CD57-FB27-BA4D-1542B5443785}"/>
              </a:ext>
            </a:extLst>
          </p:cNvPr>
          <p:cNvSpPr/>
          <p:nvPr/>
        </p:nvSpPr>
        <p:spPr>
          <a:xfrm>
            <a:off x="7672388" y="5127625"/>
            <a:ext cx="2995612" cy="958850"/>
          </a:xfrm>
          <a:prstGeom prst="roundRect">
            <a:avLst>
              <a:gd name="adj" fmla="val 14928"/>
            </a:avLst>
          </a:prstGeom>
          <a:solidFill>
            <a:schemeClr val="bg1"/>
          </a:solidFill>
          <a:ln w="12700">
            <a:solidFill>
              <a:srgbClr val="328AA4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>
              <a:solidFill>
                <a:srgbClr val="285B6A"/>
              </a:solidFill>
            </a:endParaRPr>
          </a:p>
        </p:txBody>
      </p:sp>
      <p:sp>
        <p:nvSpPr>
          <p:cNvPr id="7175" name="TextBox 31">
            <a:extLst>
              <a:ext uri="{FF2B5EF4-FFF2-40B4-BE49-F238E27FC236}">
                <a16:creationId xmlns:a16="http://schemas.microsoft.com/office/drawing/2014/main" id="{221661A1-CAE8-93ED-1E7A-A93259CA01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3063" y="5270500"/>
            <a:ext cx="22304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42875" indent="-142875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s-CO" sz="1200">
                <a:solidFill>
                  <a:srgbClr val="404040"/>
                </a:solidFill>
              </a:rPr>
              <a:t>Psicología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s-CO" sz="1200">
                <a:solidFill>
                  <a:srgbClr val="404040"/>
                </a:solidFill>
              </a:rPr>
              <a:t>Trabajo Social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s-CO" sz="1200">
                <a:solidFill>
                  <a:srgbClr val="404040"/>
                </a:solidFill>
              </a:rPr>
              <a:t>Activación intersectorial</a:t>
            </a:r>
            <a:endParaRPr lang="es-CO" altLang="es-CO" sz="1200">
              <a:solidFill>
                <a:srgbClr val="404040"/>
              </a:solidFill>
            </a:endParaRPr>
          </a:p>
        </p:txBody>
      </p:sp>
      <p:sp>
        <p:nvSpPr>
          <p:cNvPr id="28" name="Rectángulo redondeado 63">
            <a:extLst>
              <a:ext uri="{FF2B5EF4-FFF2-40B4-BE49-F238E27FC236}">
                <a16:creationId xmlns:a16="http://schemas.microsoft.com/office/drawing/2014/main" id="{EFBDB305-565D-20C1-5EE0-986D8392E8A6}"/>
              </a:ext>
            </a:extLst>
          </p:cNvPr>
          <p:cNvSpPr/>
          <p:nvPr/>
        </p:nvSpPr>
        <p:spPr>
          <a:xfrm>
            <a:off x="7672388" y="1830388"/>
            <a:ext cx="2995612" cy="1300162"/>
          </a:xfrm>
          <a:prstGeom prst="roundRect">
            <a:avLst>
              <a:gd name="adj" fmla="val 14928"/>
            </a:avLst>
          </a:prstGeom>
          <a:solidFill>
            <a:schemeClr val="bg1"/>
          </a:solidFill>
          <a:ln w="12700">
            <a:solidFill>
              <a:srgbClr val="328AA4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>
              <a:solidFill>
                <a:srgbClr val="285B6A"/>
              </a:solidFill>
            </a:endParaRPr>
          </a:p>
        </p:txBody>
      </p:sp>
      <p:sp>
        <p:nvSpPr>
          <p:cNvPr id="23" name="Rectángulo redondeado 63">
            <a:extLst>
              <a:ext uri="{FF2B5EF4-FFF2-40B4-BE49-F238E27FC236}">
                <a16:creationId xmlns:a16="http://schemas.microsoft.com/office/drawing/2014/main" id="{E49C8DEB-BB50-D322-9627-981C892CD88E}"/>
              </a:ext>
            </a:extLst>
          </p:cNvPr>
          <p:cNvSpPr/>
          <p:nvPr/>
        </p:nvSpPr>
        <p:spPr>
          <a:xfrm>
            <a:off x="6734175" y="3360738"/>
            <a:ext cx="5037138" cy="1296987"/>
          </a:xfrm>
          <a:prstGeom prst="roundRect">
            <a:avLst>
              <a:gd name="adj" fmla="val 14928"/>
            </a:avLst>
          </a:prstGeom>
          <a:solidFill>
            <a:srgbClr val="38A9CA">
              <a:alpha val="1501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>
              <a:solidFill>
                <a:srgbClr val="285B6A"/>
              </a:solidFill>
            </a:endParaRPr>
          </a:p>
        </p:txBody>
      </p:sp>
      <p:sp>
        <p:nvSpPr>
          <p:cNvPr id="7178" name="Google Shape;143;p18">
            <a:extLst>
              <a:ext uri="{FF2B5EF4-FFF2-40B4-BE49-F238E27FC236}">
                <a16:creationId xmlns:a16="http://schemas.microsoft.com/office/drawing/2014/main" id="{085A4F4F-E3B0-B87A-5966-2E9CD3831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439738"/>
            <a:ext cx="68453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s-CO" altLang="es-CO" sz="2600" b="1" dirty="0">
                <a:solidFill>
                  <a:srgbClr val="50C0E3"/>
                </a:solidFill>
                <a:cs typeface="Arial" panose="020B0604020202020204" pitchFamily="34" charset="0"/>
              </a:rPr>
              <a:t>Atención Integral en salud </a:t>
            </a:r>
          </a:p>
        </p:txBody>
      </p:sp>
      <p:sp>
        <p:nvSpPr>
          <p:cNvPr id="17" name="Rectángulo redondeado 63">
            <a:extLst>
              <a:ext uri="{FF2B5EF4-FFF2-40B4-BE49-F238E27FC236}">
                <a16:creationId xmlns:a16="http://schemas.microsoft.com/office/drawing/2014/main" id="{7570A487-23CA-F0BA-8749-A7BBABDD17A9}"/>
              </a:ext>
            </a:extLst>
          </p:cNvPr>
          <p:cNvSpPr/>
          <p:nvPr/>
        </p:nvSpPr>
        <p:spPr>
          <a:xfrm>
            <a:off x="5595938" y="2122488"/>
            <a:ext cx="2390775" cy="1733550"/>
          </a:xfrm>
          <a:prstGeom prst="roundRect">
            <a:avLst>
              <a:gd name="adj" fmla="val 14928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>
              <a:solidFill>
                <a:srgbClr val="285B6A"/>
              </a:solidFill>
            </a:endParaRPr>
          </a:p>
        </p:txBody>
      </p:sp>
      <p:sp>
        <p:nvSpPr>
          <p:cNvPr id="20" name="Rectángulo redondeado 63">
            <a:extLst>
              <a:ext uri="{FF2B5EF4-FFF2-40B4-BE49-F238E27FC236}">
                <a16:creationId xmlns:a16="http://schemas.microsoft.com/office/drawing/2014/main" id="{AE52A723-DA74-B8F7-A51F-31C893699321}"/>
              </a:ext>
            </a:extLst>
          </p:cNvPr>
          <p:cNvSpPr/>
          <p:nvPr/>
        </p:nvSpPr>
        <p:spPr>
          <a:xfrm>
            <a:off x="5595938" y="4014788"/>
            <a:ext cx="2390775" cy="1733550"/>
          </a:xfrm>
          <a:prstGeom prst="roundRect">
            <a:avLst>
              <a:gd name="adj" fmla="val 14928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>
              <a:solidFill>
                <a:srgbClr val="285B6A"/>
              </a:solidFill>
            </a:endParaRPr>
          </a:p>
        </p:txBody>
      </p:sp>
      <p:sp>
        <p:nvSpPr>
          <p:cNvPr id="21" name="Rectángulo redondeado 63">
            <a:extLst>
              <a:ext uri="{FF2B5EF4-FFF2-40B4-BE49-F238E27FC236}">
                <a16:creationId xmlns:a16="http://schemas.microsoft.com/office/drawing/2014/main" id="{4631FD06-EF74-A758-8F4A-29E67348B667}"/>
              </a:ext>
            </a:extLst>
          </p:cNvPr>
          <p:cNvSpPr/>
          <p:nvPr/>
        </p:nvSpPr>
        <p:spPr>
          <a:xfrm>
            <a:off x="3044825" y="2122488"/>
            <a:ext cx="2390775" cy="1733550"/>
          </a:xfrm>
          <a:prstGeom prst="roundRect">
            <a:avLst>
              <a:gd name="adj" fmla="val 14928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>
              <a:solidFill>
                <a:srgbClr val="285B6A"/>
              </a:solidFill>
            </a:endParaRPr>
          </a:p>
        </p:txBody>
      </p:sp>
      <p:sp>
        <p:nvSpPr>
          <p:cNvPr id="22" name="Rectángulo redondeado 63">
            <a:extLst>
              <a:ext uri="{FF2B5EF4-FFF2-40B4-BE49-F238E27FC236}">
                <a16:creationId xmlns:a16="http://schemas.microsoft.com/office/drawing/2014/main" id="{6B4FB934-EB79-7110-0FB8-D2CB9A3C117E}"/>
              </a:ext>
            </a:extLst>
          </p:cNvPr>
          <p:cNvSpPr/>
          <p:nvPr/>
        </p:nvSpPr>
        <p:spPr>
          <a:xfrm>
            <a:off x="3044825" y="4014788"/>
            <a:ext cx="2390775" cy="1733550"/>
          </a:xfrm>
          <a:prstGeom prst="roundRect">
            <a:avLst>
              <a:gd name="adj" fmla="val 14928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>
              <a:solidFill>
                <a:srgbClr val="285B6A"/>
              </a:solidFill>
            </a:endParaRPr>
          </a:p>
        </p:txBody>
      </p:sp>
      <p:sp>
        <p:nvSpPr>
          <p:cNvPr id="26" name="Rectángulo redondeado 63">
            <a:extLst>
              <a:ext uri="{FF2B5EF4-FFF2-40B4-BE49-F238E27FC236}">
                <a16:creationId xmlns:a16="http://schemas.microsoft.com/office/drawing/2014/main" id="{3855113C-5BF6-A2F6-A351-0E4A425B9FDD}"/>
              </a:ext>
            </a:extLst>
          </p:cNvPr>
          <p:cNvSpPr/>
          <p:nvPr/>
        </p:nvSpPr>
        <p:spPr>
          <a:xfrm>
            <a:off x="3543300" y="3705225"/>
            <a:ext cx="3817938" cy="466725"/>
          </a:xfrm>
          <a:prstGeom prst="roundRect">
            <a:avLst>
              <a:gd name="adj" fmla="val 50000"/>
            </a:avLst>
          </a:prstGeom>
          <a:solidFill>
            <a:srgbClr val="72CA8B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>
              <a:solidFill>
                <a:srgbClr val="285B6A"/>
              </a:solidFill>
            </a:endParaRPr>
          </a:p>
        </p:txBody>
      </p:sp>
      <p:sp>
        <p:nvSpPr>
          <p:cNvPr id="7184" name="TextBox 24">
            <a:extLst>
              <a:ext uri="{FF2B5EF4-FFF2-40B4-BE49-F238E27FC236}">
                <a16:creationId xmlns:a16="http://schemas.microsoft.com/office/drawing/2014/main" id="{FAC31A93-116C-C42D-D858-DC4F3FA836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3475" y="3790950"/>
            <a:ext cx="35226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algn="ctr" eaLnBrk="1" hangingPunct="1"/>
            <a:r>
              <a:rPr lang="en-US" altLang="es-CO" sz="1300" b="1">
                <a:solidFill>
                  <a:srgbClr val="FFFFFF"/>
                </a:solidFill>
              </a:rPr>
              <a:t>ACOGIDA – ESCUCHA - CONFIDENCIALIDAD</a:t>
            </a:r>
            <a:endParaRPr lang="es-CO" altLang="es-CO" sz="1300" b="1">
              <a:solidFill>
                <a:srgbClr val="FFFFFF"/>
              </a:solidFill>
            </a:endParaRPr>
          </a:p>
        </p:txBody>
      </p:sp>
      <p:sp>
        <p:nvSpPr>
          <p:cNvPr id="7185" name="TextBox 8">
            <a:extLst>
              <a:ext uri="{FF2B5EF4-FFF2-40B4-BE49-F238E27FC236}">
                <a16:creationId xmlns:a16="http://schemas.microsoft.com/office/drawing/2014/main" id="{3830475D-F13E-8895-39B7-B4A342C9D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8175" y="2592388"/>
            <a:ext cx="215265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algn="ctr" eaLnBrk="1" hangingPunct="1"/>
            <a:r>
              <a:rPr lang="es-CO" altLang="es-CO" sz="1600" b="1">
                <a:solidFill>
                  <a:srgbClr val="FFFFFF"/>
                </a:solidFill>
              </a:rPr>
              <a:t>ESTABILIZACIÓN </a:t>
            </a:r>
          </a:p>
          <a:p>
            <a:pPr algn="ctr" eaLnBrk="1" hangingPunct="1"/>
            <a:r>
              <a:rPr lang="es-CO" altLang="es-CO" sz="1600" b="1">
                <a:solidFill>
                  <a:srgbClr val="FFFFFF"/>
                </a:solidFill>
              </a:rPr>
              <a:t>MÉDICA</a:t>
            </a:r>
          </a:p>
          <a:p>
            <a:pPr algn="ctr" eaLnBrk="1" hangingPunct="1"/>
            <a:r>
              <a:rPr lang="es-CO" altLang="es-CO" sz="1600">
                <a:solidFill>
                  <a:srgbClr val="FFFFFF"/>
                </a:solidFill>
              </a:rPr>
              <a:t>(orgánica- biológica)</a:t>
            </a:r>
          </a:p>
        </p:txBody>
      </p:sp>
      <p:sp>
        <p:nvSpPr>
          <p:cNvPr id="7186" name="TextBox 9">
            <a:extLst>
              <a:ext uri="{FF2B5EF4-FFF2-40B4-BE49-F238E27FC236}">
                <a16:creationId xmlns:a16="http://schemas.microsoft.com/office/drawing/2014/main" id="{BFF49243-32F8-D693-FADF-B5AA310758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3888" y="2854325"/>
            <a:ext cx="21510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algn="ctr" eaLnBrk="1" hangingPunct="1"/>
            <a:r>
              <a:rPr lang="en-US" altLang="es-CO" sz="1600" b="1">
                <a:solidFill>
                  <a:srgbClr val="FFFFFF"/>
                </a:solidFill>
              </a:rPr>
              <a:t>RECEPCIÓN</a:t>
            </a:r>
          </a:p>
        </p:txBody>
      </p:sp>
      <p:sp>
        <p:nvSpPr>
          <p:cNvPr id="7187" name="TextBox 10">
            <a:extLst>
              <a:ext uri="{FF2B5EF4-FFF2-40B4-BE49-F238E27FC236}">
                <a16:creationId xmlns:a16="http://schemas.microsoft.com/office/drawing/2014/main" id="{432C255E-5C89-7FF9-BEBA-4E8FAC2A1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8175" y="4530725"/>
            <a:ext cx="21526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algn="ctr" eaLnBrk="1" hangingPunct="1"/>
            <a:r>
              <a:rPr lang="en-US" altLang="es-CO" sz="1600" b="1">
                <a:solidFill>
                  <a:srgbClr val="FFFFFF"/>
                </a:solidFill>
              </a:rPr>
              <a:t>ESTABILIZACIÓN EMOCIONAL </a:t>
            </a:r>
          </a:p>
          <a:p>
            <a:pPr algn="ctr" eaLnBrk="1" hangingPunct="1"/>
            <a:r>
              <a:rPr lang="es-CO" altLang="es-CO" sz="1600">
                <a:solidFill>
                  <a:srgbClr val="FFFFFF"/>
                </a:solidFill>
              </a:rPr>
              <a:t>Psicosocial</a:t>
            </a:r>
          </a:p>
        </p:txBody>
      </p:sp>
      <p:sp>
        <p:nvSpPr>
          <p:cNvPr id="7188" name="TextBox 11">
            <a:extLst>
              <a:ext uri="{FF2B5EF4-FFF2-40B4-BE49-F238E27FC236}">
                <a16:creationId xmlns:a16="http://schemas.microsoft.com/office/drawing/2014/main" id="{39843C59-0B29-2368-C610-9C589B6A8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3888" y="4648200"/>
            <a:ext cx="21510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algn="ctr" eaLnBrk="1" hangingPunct="1"/>
            <a:r>
              <a:rPr lang="en-US" altLang="es-CO" sz="1600" b="1">
                <a:solidFill>
                  <a:srgbClr val="FFFFFF"/>
                </a:solidFill>
              </a:rPr>
              <a:t>REPORTE DE VALORACIÓN</a:t>
            </a:r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FC5D3557-2411-68AF-2D9C-21179457368B}"/>
              </a:ext>
            </a:extLst>
          </p:cNvPr>
          <p:cNvSpPr/>
          <p:nvPr/>
        </p:nvSpPr>
        <p:spPr>
          <a:xfrm>
            <a:off x="5435600" y="2422525"/>
            <a:ext cx="463550" cy="338138"/>
          </a:xfrm>
          <a:prstGeom prst="rightArrow">
            <a:avLst/>
          </a:prstGeom>
          <a:solidFill>
            <a:srgbClr val="285B6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CO">
              <a:solidFill>
                <a:prstClr val="white"/>
              </a:solidFill>
            </a:endParaRPr>
          </a:p>
        </p:txBody>
      </p:sp>
      <p:sp>
        <p:nvSpPr>
          <p:cNvPr id="18" name="Right Arrow 17">
            <a:extLst>
              <a:ext uri="{FF2B5EF4-FFF2-40B4-BE49-F238E27FC236}">
                <a16:creationId xmlns:a16="http://schemas.microsoft.com/office/drawing/2014/main" id="{280A22EE-0457-89AC-D3D3-68EC69C7C79D}"/>
              </a:ext>
            </a:extLst>
          </p:cNvPr>
          <p:cNvSpPr/>
          <p:nvPr/>
        </p:nvSpPr>
        <p:spPr>
          <a:xfrm rot="10800000">
            <a:off x="5132388" y="5111750"/>
            <a:ext cx="463550" cy="336550"/>
          </a:xfrm>
          <a:prstGeom prst="rightArrow">
            <a:avLst/>
          </a:prstGeom>
          <a:solidFill>
            <a:srgbClr val="285B6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CO">
              <a:solidFill>
                <a:prstClr val="white"/>
              </a:solidFill>
            </a:endParaRPr>
          </a:p>
        </p:txBody>
      </p:sp>
      <p:sp>
        <p:nvSpPr>
          <p:cNvPr id="19" name="Right Arrow 18">
            <a:extLst>
              <a:ext uri="{FF2B5EF4-FFF2-40B4-BE49-F238E27FC236}">
                <a16:creationId xmlns:a16="http://schemas.microsoft.com/office/drawing/2014/main" id="{B1711F13-9737-9DFA-93BD-7429BB5A39BE}"/>
              </a:ext>
            </a:extLst>
          </p:cNvPr>
          <p:cNvSpPr/>
          <p:nvPr/>
        </p:nvSpPr>
        <p:spPr>
          <a:xfrm rot="5400000">
            <a:off x="7381875" y="3914775"/>
            <a:ext cx="465138" cy="338138"/>
          </a:xfrm>
          <a:prstGeom prst="rightArrow">
            <a:avLst/>
          </a:prstGeom>
          <a:solidFill>
            <a:srgbClr val="285B6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CO">
              <a:solidFill>
                <a:prstClr val="white"/>
              </a:solidFill>
            </a:endParaRPr>
          </a:p>
        </p:txBody>
      </p:sp>
      <p:sp>
        <p:nvSpPr>
          <p:cNvPr id="7192" name="TextBox 23">
            <a:extLst>
              <a:ext uri="{FF2B5EF4-FFF2-40B4-BE49-F238E27FC236}">
                <a16:creationId xmlns:a16="http://schemas.microsoft.com/office/drawing/2014/main" id="{270CA648-2902-642C-1AC8-73C068A897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6725" y="3527425"/>
            <a:ext cx="16160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n-US" altLang="es-CO" sz="1600" b="1">
                <a:solidFill>
                  <a:srgbClr val="285B6A"/>
                </a:solidFill>
              </a:rPr>
              <a:t>ATENCIÓN HOSPITALARIA</a:t>
            </a:r>
            <a:endParaRPr lang="es-CO" altLang="es-CO" sz="1600">
              <a:solidFill>
                <a:srgbClr val="285B6A"/>
              </a:solidFill>
            </a:endParaRPr>
          </a:p>
        </p:txBody>
      </p:sp>
      <p:sp>
        <p:nvSpPr>
          <p:cNvPr id="7193" name="TextBox 29">
            <a:extLst>
              <a:ext uri="{FF2B5EF4-FFF2-40B4-BE49-F238E27FC236}">
                <a16:creationId xmlns:a16="http://schemas.microsoft.com/office/drawing/2014/main" id="{594221E4-3C89-FCE1-7D03-0C67B942E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7350" y="1974850"/>
            <a:ext cx="28352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42875" indent="-142875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s-CO" altLang="es-CO" sz="1200">
                <a:solidFill>
                  <a:srgbClr val="404040"/>
                </a:solidFill>
              </a:rPr>
              <a:t>Médico (pediatra - ginecólogo)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s-CO" altLang="es-CO" sz="1200">
                <a:solidFill>
                  <a:srgbClr val="404040"/>
                </a:solidFill>
              </a:rPr>
              <a:t>Pruebas - vacunación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s-CO" altLang="es-CO" sz="1200">
                <a:solidFill>
                  <a:srgbClr val="404040"/>
                </a:solidFill>
              </a:rPr>
              <a:t>Embalaje, cadena de custodia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s-CO" altLang="es-CO" sz="1200">
                <a:solidFill>
                  <a:srgbClr val="404040"/>
                </a:solidFill>
              </a:rPr>
              <a:t>Anticoncepción de urgencia - IVE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s-CO" altLang="es-CO" sz="1200">
                <a:solidFill>
                  <a:srgbClr val="404040"/>
                </a:solidFill>
              </a:rPr>
              <a:t>Profilaxis ITS-VIH</a:t>
            </a:r>
          </a:p>
        </p:txBody>
      </p:sp>
      <p:sp>
        <p:nvSpPr>
          <p:cNvPr id="7194" name="TextBox 32">
            <a:extLst>
              <a:ext uri="{FF2B5EF4-FFF2-40B4-BE49-F238E27FC236}">
                <a16:creationId xmlns:a16="http://schemas.microsoft.com/office/drawing/2014/main" id="{B6109391-8C6C-E48B-1107-761F162E69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01225" y="3584575"/>
            <a:ext cx="17637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n-US" altLang="es-CO" sz="1200">
                <a:solidFill>
                  <a:srgbClr val="404040"/>
                </a:solidFill>
              </a:rPr>
              <a:t>Especialidades: médica, quirúrgica, ginecológica, pediátrica, psiquiátrica.</a:t>
            </a:r>
            <a:endParaRPr lang="es-CO" altLang="es-CO" sz="1200">
              <a:solidFill>
                <a:srgbClr val="404040"/>
              </a:solidFill>
            </a:endParaRPr>
          </a:p>
        </p:txBody>
      </p:sp>
      <p:sp>
        <p:nvSpPr>
          <p:cNvPr id="7195" name="TextBox 34">
            <a:extLst>
              <a:ext uri="{FF2B5EF4-FFF2-40B4-BE49-F238E27FC236}">
                <a16:creationId xmlns:a16="http://schemas.microsoft.com/office/drawing/2014/main" id="{54A53B22-6542-18F5-174B-643E7DEE9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2438" y="4035425"/>
            <a:ext cx="1527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/>
            <a:r>
              <a:rPr lang="en-US" altLang="es-CO" sz="1200" b="1">
                <a:solidFill>
                  <a:srgbClr val="404040"/>
                </a:solidFill>
              </a:rPr>
              <a:t>Según valoración y requerimientos.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81EE966-5EBF-14C6-237F-20C46CFF1B0E}"/>
              </a:ext>
            </a:extLst>
          </p:cNvPr>
          <p:cNvCxnSpPr/>
          <p:nvPr/>
        </p:nvCxnSpPr>
        <p:spPr>
          <a:xfrm>
            <a:off x="9717088" y="3557588"/>
            <a:ext cx="0" cy="915987"/>
          </a:xfrm>
          <a:prstGeom prst="line">
            <a:avLst/>
          </a:prstGeom>
          <a:ln w="12700"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3" name="Imagen 38">
            <a:extLst>
              <a:ext uri="{FF2B5EF4-FFF2-40B4-BE49-F238E27FC236}">
                <a16:creationId xmlns:a16="http://schemas.microsoft.com/office/drawing/2014/main" id="{F6CC0CF1-02F9-273A-E850-760C2A6B2C6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42173" y="369861"/>
            <a:ext cx="972456" cy="94206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1AC08D87B1E8848B6752831F1B109CB" ma:contentTypeVersion="16" ma:contentTypeDescription="Crear nuevo documento." ma:contentTypeScope="" ma:versionID="410651681cb447b38208481a899255c6">
  <xsd:schema xmlns:xsd="http://www.w3.org/2001/XMLSchema" xmlns:xs="http://www.w3.org/2001/XMLSchema" xmlns:p="http://schemas.microsoft.com/office/2006/metadata/properties" xmlns:ns2="e80a2969-7d97-4c49-9fdf-650b4cea70cf" xmlns:ns3="6226c40f-a387-403b-93c9-60251336cea3" targetNamespace="http://schemas.microsoft.com/office/2006/metadata/properties" ma:root="true" ma:fieldsID="720eb77f31a5bd79173822173daa6414" ns2:_="" ns3:_="">
    <xsd:import namespace="e80a2969-7d97-4c49-9fdf-650b4cea70cf"/>
    <xsd:import namespace="6226c40f-a387-403b-93c9-60251336ce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0a2969-7d97-4c49-9fdf-650b4cea70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26c40f-a387-403b-93c9-60251336cea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c4319939-1b99-4381-9413-37037455fcb4}" ma:internalName="TaxCatchAll" ma:showField="CatchAllData" ma:web="6226c40f-a387-403b-93c9-60251336cea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FD18CDF-1310-4C74-86EC-87B0471B8A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0a2969-7d97-4c49-9fdf-650b4cea70cf"/>
    <ds:schemaRef ds:uri="6226c40f-a387-403b-93c9-60251336ce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4F5A1DA-B2D2-46F7-B46F-00E517F9DB3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1126</TotalTime>
  <Words>248</Words>
  <Application>Microsoft Office PowerPoint</Application>
  <PresentationFormat>Panorámica</PresentationFormat>
  <Paragraphs>40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Aptos Display</vt:lpstr>
      <vt:lpstr>Aptos</vt:lpstr>
      <vt:lpstr>Office Theme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Camila, Rodriguez Roa</dc:creator>
  <cp:lastModifiedBy>Marcela Vargas Martinez</cp:lastModifiedBy>
  <cp:revision>218</cp:revision>
  <dcterms:created xsi:type="dcterms:W3CDTF">2024-04-17T14:48:17Z</dcterms:created>
  <dcterms:modified xsi:type="dcterms:W3CDTF">2025-02-19T13:16:04Z</dcterms:modified>
</cp:coreProperties>
</file>