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62" r:id="rId6"/>
    <p:sldId id="259" r:id="rId7"/>
    <p:sldId id="260"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4" d="100"/>
          <a:sy n="64" d="100"/>
        </p:scale>
        <p:origin x="8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065064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104670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440186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490494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25184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238440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545039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648048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3398340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4789905-02B3-4D41-A1D1-036957807C03}" type="datetimeFigureOut">
              <a:rPr lang="es-CO" smtClean="0"/>
              <a:t>9/05/2025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3857734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4789905-02B3-4D41-A1D1-036957807C03}" type="datetimeFigureOut">
              <a:rPr lang="es-CO" smtClean="0"/>
              <a:t>9/05/2025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559571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4789905-02B3-4D41-A1D1-036957807C03}" type="datetimeFigureOut">
              <a:rPr lang="es-CO" smtClean="0"/>
              <a:t>9/05/2025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2850580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4789905-02B3-4D41-A1D1-036957807C03}" type="datetimeFigureOut">
              <a:rPr lang="es-CO" smtClean="0"/>
              <a:t>9/05/2025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2775369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789905-02B3-4D41-A1D1-036957807C03}" type="datetimeFigureOut">
              <a:rPr lang="es-CO" smtClean="0"/>
              <a:t>9/05/2025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669208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4789905-02B3-4D41-A1D1-036957807C03}" type="datetimeFigureOut">
              <a:rPr lang="es-CO" smtClean="0"/>
              <a:t>9/05/2025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1987754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4789905-02B3-4D41-A1D1-036957807C03}" type="datetimeFigureOut">
              <a:rPr lang="es-CO" smtClean="0"/>
              <a:t>9/05/2025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52367FB0-0FA7-4C55-99DE-3888F201BAE1}" type="slidenum">
              <a:rPr lang="es-CO" smtClean="0"/>
              <a:t>‹Nº›</a:t>
            </a:fld>
            <a:endParaRPr lang="es-CO"/>
          </a:p>
        </p:txBody>
      </p:sp>
    </p:spTree>
    <p:extLst>
      <p:ext uri="{BB962C8B-B14F-4D97-AF65-F5344CB8AC3E}">
        <p14:creationId xmlns:p14="http://schemas.microsoft.com/office/powerpoint/2010/main" val="259267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4789905-02B3-4D41-A1D1-036957807C03}" type="datetimeFigureOut">
              <a:rPr lang="es-CO" smtClean="0"/>
              <a:t>9/05/2025</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2367FB0-0FA7-4C55-99DE-3888F201BAE1}" type="slidenum">
              <a:rPr lang="es-CO" smtClean="0"/>
              <a:t>‹Nº›</a:t>
            </a:fld>
            <a:endParaRPr lang="es-CO"/>
          </a:p>
        </p:txBody>
      </p:sp>
    </p:spTree>
    <p:extLst>
      <p:ext uri="{BB962C8B-B14F-4D97-AF65-F5344CB8AC3E}">
        <p14:creationId xmlns:p14="http://schemas.microsoft.com/office/powerpoint/2010/main" val="3854773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B2AD75-F80F-74D2-0BA1-CBB27CB65211}"/>
              </a:ext>
            </a:extLst>
          </p:cNvPr>
          <p:cNvSpPr>
            <a:spLocks noGrp="1"/>
          </p:cNvSpPr>
          <p:nvPr>
            <p:ph type="ctrTitle"/>
          </p:nvPr>
        </p:nvSpPr>
        <p:spPr/>
        <p:txBody>
          <a:bodyPr/>
          <a:lstStyle/>
          <a:p>
            <a:r>
              <a:rPr lang="es-ES" dirty="0"/>
              <a:t>Condicionales simples</a:t>
            </a:r>
            <a:endParaRPr lang="es-CO" dirty="0"/>
          </a:p>
        </p:txBody>
      </p:sp>
      <p:sp>
        <p:nvSpPr>
          <p:cNvPr id="3" name="Subtítulo 2">
            <a:extLst>
              <a:ext uri="{FF2B5EF4-FFF2-40B4-BE49-F238E27FC236}">
                <a16:creationId xmlns:a16="http://schemas.microsoft.com/office/drawing/2014/main" id="{56944E1C-B33F-3C3E-AF74-A836CE46F4C9}"/>
              </a:ext>
            </a:extLst>
          </p:cNvPr>
          <p:cNvSpPr>
            <a:spLocks noGrp="1"/>
          </p:cNvSpPr>
          <p:nvPr>
            <p:ph type="subTitle" idx="1"/>
          </p:nvPr>
        </p:nvSpPr>
        <p:spPr/>
        <p:txBody>
          <a:bodyPr/>
          <a:lstStyle/>
          <a:p>
            <a:r>
              <a:rPr lang="es-ES" dirty="0"/>
              <a:t>CARLOS MANUEL NUÑEZ LOPEZ</a:t>
            </a:r>
          </a:p>
          <a:p>
            <a:r>
              <a:rPr lang="es-ES" dirty="0"/>
              <a:t>INSTRUCTOR</a:t>
            </a:r>
            <a:endParaRPr lang="es-CO" dirty="0"/>
          </a:p>
        </p:txBody>
      </p:sp>
    </p:spTree>
    <p:extLst>
      <p:ext uri="{BB962C8B-B14F-4D97-AF65-F5344CB8AC3E}">
        <p14:creationId xmlns:p14="http://schemas.microsoft.com/office/powerpoint/2010/main" val="1249520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 name="Título 1">
            <a:extLst>
              <a:ext uri="{FF2B5EF4-FFF2-40B4-BE49-F238E27FC236}">
                <a16:creationId xmlns:a16="http://schemas.microsoft.com/office/drawing/2014/main" id="{E78E20E2-AB80-3DE3-5987-635C10635C30}"/>
              </a:ext>
            </a:extLst>
          </p:cNvPr>
          <p:cNvSpPr>
            <a:spLocks noGrp="1"/>
          </p:cNvSpPr>
          <p:nvPr>
            <p:ph type="title"/>
          </p:nvPr>
        </p:nvSpPr>
        <p:spPr>
          <a:xfrm>
            <a:off x="985969" y="4553712"/>
            <a:ext cx="8288032" cy="1096316"/>
          </a:xfrm>
        </p:spPr>
        <p:txBody>
          <a:bodyPr vert="horz" lIns="91440" tIns="45720" rIns="91440" bIns="45720" rtlCol="0" anchor="b">
            <a:normAutofit/>
          </a:bodyPr>
          <a:lstStyle/>
          <a:p>
            <a:pPr algn="ctr"/>
            <a:r>
              <a:rPr lang="en-US" sz="4800" kern="1200">
                <a:solidFill>
                  <a:schemeClr val="accent1"/>
                </a:solidFill>
                <a:latin typeface="+mj-lt"/>
                <a:ea typeface="+mj-ea"/>
                <a:cs typeface="+mj-cs"/>
              </a:rPr>
              <a:t>TABLA DE LA VERDAD</a:t>
            </a:r>
          </a:p>
        </p:txBody>
      </p:sp>
      <p:pic>
        <p:nvPicPr>
          <p:cNvPr id="5" name="Marcador de contenido 4">
            <a:extLst>
              <a:ext uri="{FF2B5EF4-FFF2-40B4-BE49-F238E27FC236}">
                <a16:creationId xmlns:a16="http://schemas.microsoft.com/office/drawing/2014/main" id="{3D438573-1DC3-54E1-F30F-8EF2FF527003}"/>
              </a:ext>
            </a:extLst>
          </p:cNvPr>
          <p:cNvPicPr>
            <a:picLocks noGrp="1" noChangeAspect="1"/>
          </p:cNvPicPr>
          <p:nvPr>
            <p:ph idx="1"/>
          </p:nvPr>
        </p:nvPicPr>
        <p:blipFill>
          <a:blip r:embed="rId2"/>
          <a:stretch>
            <a:fillRect/>
          </a:stretch>
        </p:blipFill>
        <p:spPr>
          <a:xfrm>
            <a:off x="985968" y="2066866"/>
            <a:ext cx="8288033" cy="2166806"/>
          </a:xfrm>
          <a:prstGeom prst="rect">
            <a:avLst/>
          </a:prstGeom>
        </p:spPr>
      </p:pic>
    </p:spTree>
    <p:extLst>
      <p:ext uri="{BB962C8B-B14F-4D97-AF65-F5344CB8AC3E}">
        <p14:creationId xmlns:p14="http://schemas.microsoft.com/office/powerpoint/2010/main" val="3953638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66699A-B2E5-2936-DDC7-30CDAE737BBB}"/>
              </a:ext>
            </a:extLst>
          </p:cNvPr>
          <p:cNvSpPr>
            <a:spLocks noGrp="1"/>
          </p:cNvSpPr>
          <p:nvPr>
            <p:ph type="title"/>
          </p:nvPr>
        </p:nvSpPr>
        <p:spPr/>
        <p:txBody>
          <a:bodyPr/>
          <a:lstStyle/>
          <a:p>
            <a:r>
              <a:rPr lang="es-CO" dirty="0"/>
              <a:t>Condicionales Anidados.</a:t>
            </a:r>
          </a:p>
        </p:txBody>
      </p:sp>
      <p:sp>
        <p:nvSpPr>
          <p:cNvPr id="3" name="Marcador de contenido 2">
            <a:extLst>
              <a:ext uri="{FF2B5EF4-FFF2-40B4-BE49-F238E27FC236}">
                <a16:creationId xmlns:a16="http://schemas.microsoft.com/office/drawing/2014/main" id="{03AC9CBC-3354-1443-ADDE-383298965F19}"/>
              </a:ext>
            </a:extLst>
          </p:cNvPr>
          <p:cNvSpPr>
            <a:spLocks noGrp="1"/>
          </p:cNvSpPr>
          <p:nvPr>
            <p:ph idx="1"/>
          </p:nvPr>
        </p:nvSpPr>
        <p:spPr/>
        <p:txBody>
          <a:bodyPr/>
          <a:lstStyle/>
          <a:p>
            <a:r>
              <a:rPr lang="es-ES" sz="2400" dirty="0"/>
              <a:t>Cuando se trabaja con condicionales, es muy común encontrar casos en los que después de tomar una decisión, se requiera seguir un posible camino donde se tengan que implementar nuevas condiciones, para esto se aplican las estructuras condicionales, donde en cada bloque de SI o SINO, pueden existir nuevas condiciones y dentro de estas nuevos procesos y así sucesivamente.</a:t>
            </a:r>
          </a:p>
          <a:p>
            <a:endParaRPr lang="es-CO" dirty="0"/>
          </a:p>
        </p:txBody>
      </p:sp>
    </p:spTree>
    <p:extLst>
      <p:ext uri="{BB962C8B-B14F-4D97-AF65-F5344CB8AC3E}">
        <p14:creationId xmlns:p14="http://schemas.microsoft.com/office/powerpoint/2010/main" val="38798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2" name="Rectangle 21">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5" name="Straight Connector 24">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7"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8" name="Isosceles Triangle 27">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9"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0"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1"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2" name="Isosceles Triangle 31">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3" name="Isosceles Triangle 32">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35" name="Rectangle 34">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a:extLst>
              <a:ext uri="{FF2B5EF4-FFF2-40B4-BE49-F238E27FC236}">
                <a16:creationId xmlns:a16="http://schemas.microsoft.com/office/drawing/2014/main" id="{1AEC6B50-9EB9-C5A4-EDF5-6A2AB685CDBD}"/>
              </a:ext>
            </a:extLst>
          </p:cNvPr>
          <p:cNvPicPr>
            <a:picLocks noGrp="1" noChangeAspect="1"/>
          </p:cNvPicPr>
          <p:nvPr>
            <p:ph idx="1"/>
          </p:nvPr>
        </p:nvPicPr>
        <p:blipFill>
          <a:blip r:embed="rId2"/>
          <a:stretch>
            <a:fillRect/>
          </a:stretch>
        </p:blipFill>
        <p:spPr>
          <a:xfrm>
            <a:off x="1640253" y="1131994"/>
            <a:ext cx="8913370" cy="4590386"/>
          </a:xfrm>
          <a:prstGeom prst="rect">
            <a:avLst/>
          </a:prstGeom>
        </p:spPr>
      </p:pic>
    </p:spTree>
    <p:extLst>
      <p:ext uri="{BB962C8B-B14F-4D97-AF65-F5344CB8AC3E}">
        <p14:creationId xmlns:p14="http://schemas.microsoft.com/office/powerpoint/2010/main" val="3131342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 name="Título 1">
            <a:extLst>
              <a:ext uri="{FF2B5EF4-FFF2-40B4-BE49-F238E27FC236}">
                <a16:creationId xmlns:a16="http://schemas.microsoft.com/office/drawing/2014/main" id="{E2543B8A-578A-188B-5DAE-1DA5ECBD5881}"/>
              </a:ext>
            </a:extLst>
          </p:cNvPr>
          <p:cNvSpPr>
            <a:spLocks noGrp="1"/>
          </p:cNvSpPr>
          <p:nvPr>
            <p:ph type="title"/>
          </p:nvPr>
        </p:nvSpPr>
        <p:spPr>
          <a:xfrm>
            <a:off x="1600199" y="4571999"/>
            <a:ext cx="7673801" cy="1087656"/>
          </a:xfrm>
        </p:spPr>
        <p:txBody>
          <a:bodyPr vert="horz" lIns="91440" tIns="45720" rIns="91440" bIns="45720" rtlCol="0" anchor="b">
            <a:normAutofit/>
          </a:bodyPr>
          <a:lstStyle/>
          <a:p>
            <a:pPr>
              <a:lnSpc>
                <a:spcPct val="90000"/>
              </a:lnSpc>
            </a:pPr>
            <a:r>
              <a:rPr lang="en-US" sz="3000" kern="1200">
                <a:solidFill>
                  <a:schemeClr val="accent1"/>
                </a:solidFill>
                <a:latin typeface="+mj-lt"/>
                <a:ea typeface="+mj-ea"/>
                <a:cs typeface="+mj-cs"/>
              </a:rPr>
              <a:t>Ejemplos: Algoritmo que determine si un número es positivo, negativo o cero.</a:t>
            </a:r>
          </a:p>
        </p:txBody>
      </p:sp>
      <p:pic>
        <p:nvPicPr>
          <p:cNvPr id="5" name="Marcador de contenido 4">
            <a:extLst>
              <a:ext uri="{FF2B5EF4-FFF2-40B4-BE49-F238E27FC236}">
                <a16:creationId xmlns:a16="http://schemas.microsoft.com/office/drawing/2014/main" id="{49902DB6-DDA0-390C-840C-4992F6A01299}"/>
              </a:ext>
            </a:extLst>
          </p:cNvPr>
          <p:cNvPicPr>
            <a:picLocks noGrp="1" noChangeAspect="1"/>
          </p:cNvPicPr>
          <p:nvPr>
            <p:ph idx="1"/>
          </p:nvPr>
        </p:nvPicPr>
        <p:blipFill>
          <a:blip r:embed="rId2"/>
          <a:stretch>
            <a:fillRect/>
          </a:stretch>
        </p:blipFill>
        <p:spPr>
          <a:xfrm>
            <a:off x="1600201" y="178262"/>
            <a:ext cx="7023614" cy="4073695"/>
          </a:xfrm>
          <a:prstGeom prst="rect">
            <a:avLst/>
          </a:prstGeom>
        </p:spPr>
      </p:pic>
    </p:spTree>
    <p:extLst>
      <p:ext uri="{BB962C8B-B14F-4D97-AF65-F5344CB8AC3E}">
        <p14:creationId xmlns:p14="http://schemas.microsoft.com/office/powerpoint/2010/main" val="2941617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58F633-9EDD-8630-EA0D-EA5CD878C3A2}"/>
              </a:ext>
            </a:extLst>
          </p:cNvPr>
          <p:cNvSpPr>
            <a:spLocks noGrp="1"/>
          </p:cNvSpPr>
          <p:nvPr>
            <p:ph type="title"/>
          </p:nvPr>
        </p:nvSpPr>
        <p:spPr/>
        <p:txBody>
          <a:bodyPr>
            <a:normAutofit/>
          </a:bodyPr>
          <a:lstStyle/>
          <a:p>
            <a:r>
              <a:rPr lang="es-ES" dirty="0"/>
              <a:t>Condicionales Múltiples (SEGÚN SEA - CASO) .</a:t>
            </a:r>
            <a:endParaRPr lang="es-CO" dirty="0"/>
          </a:p>
        </p:txBody>
      </p:sp>
      <p:sp>
        <p:nvSpPr>
          <p:cNvPr id="3" name="Marcador de contenido 2">
            <a:extLst>
              <a:ext uri="{FF2B5EF4-FFF2-40B4-BE49-F238E27FC236}">
                <a16:creationId xmlns:a16="http://schemas.microsoft.com/office/drawing/2014/main" id="{53A5BCC9-CF0A-58DC-8EFF-521DE4D51FB7}"/>
              </a:ext>
            </a:extLst>
          </p:cNvPr>
          <p:cNvSpPr>
            <a:spLocks noGrp="1"/>
          </p:cNvSpPr>
          <p:nvPr>
            <p:ph idx="1"/>
          </p:nvPr>
        </p:nvSpPr>
        <p:spPr/>
        <p:txBody>
          <a:bodyPr>
            <a:normAutofit/>
          </a:bodyPr>
          <a:lstStyle/>
          <a:p>
            <a:r>
              <a:rPr lang="es-ES" sz="2400" dirty="0"/>
              <a:t>Este tipo de estructuras permite escoger un camino a seguir dependiendo de una condición (que en este caso se comporta diferente a las condiciones ya vistas) que recibe la estructura Según Sea, la condición se evalúa y dependiendo de su contenido se escoge el flujo con las acciones correspondientes entre la cantidad de caminos posibles.</a:t>
            </a:r>
            <a:endParaRPr lang="es-CO" sz="2400" dirty="0"/>
          </a:p>
        </p:txBody>
      </p:sp>
    </p:spTree>
    <p:extLst>
      <p:ext uri="{BB962C8B-B14F-4D97-AF65-F5344CB8AC3E}">
        <p14:creationId xmlns:p14="http://schemas.microsoft.com/office/powerpoint/2010/main" val="2615776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2" name="Rectangle 21">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5" name="Straight Connector 24">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7"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8" name="Isosceles Triangle 27">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9"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0"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1"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2" name="Isosceles Triangle 31">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3" name="Isosceles Triangle 32">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35" name="Rectangle 34">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a:extLst>
              <a:ext uri="{FF2B5EF4-FFF2-40B4-BE49-F238E27FC236}">
                <a16:creationId xmlns:a16="http://schemas.microsoft.com/office/drawing/2014/main" id="{D1A9ABFF-B107-52A7-0FBF-6C13B8C8FE5C}"/>
              </a:ext>
            </a:extLst>
          </p:cNvPr>
          <p:cNvPicPr>
            <a:picLocks noGrp="1" noChangeAspect="1"/>
          </p:cNvPicPr>
          <p:nvPr>
            <p:ph idx="1"/>
          </p:nvPr>
        </p:nvPicPr>
        <p:blipFill>
          <a:blip r:embed="rId2"/>
          <a:stretch>
            <a:fillRect/>
          </a:stretch>
        </p:blipFill>
        <p:spPr>
          <a:xfrm>
            <a:off x="1126309" y="1277390"/>
            <a:ext cx="9941259" cy="4299594"/>
          </a:xfrm>
          <a:prstGeom prst="rect">
            <a:avLst/>
          </a:prstGeom>
        </p:spPr>
      </p:pic>
    </p:spTree>
    <p:extLst>
      <p:ext uri="{BB962C8B-B14F-4D97-AF65-F5344CB8AC3E}">
        <p14:creationId xmlns:p14="http://schemas.microsoft.com/office/powerpoint/2010/main" val="4178893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39416E-1AD6-9E41-488A-EB54C6FB3593}"/>
              </a:ext>
            </a:extLst>
          </p:cNvPr>
          <p:cNvSpPr>
            <a:spLocks noGrp="1"/>
          </p:cNvSpPr>
          <p:nvPr>
            <p:ph type="title"/>
          </p:nvPr>
        </p:nvSpPr>
        <p:spPr/>
        <p:txBody>
          <a:bodyPr>
            <a:normAutofit fontScale="90000"/>
          </a:bodyPr>
          <a:lstStyle/>
          <a:p>
            <a:r>
              <a:rPr lang="es-ES" dirty="0"/>
              <a:t>Ejemplo: Cree un algoritmo que, basado en la siguiente tabla, lea un número entero e imprima el nombre de la estación correspondiente.</a:t>
            </a:r>
            <a:endParaRPr lang="es-CO" dirty="0"/>
          </a:p>
        </p:txBody>
      </p:sp>
      <p:pic>
        <p:nvPicPr>
          <p:cNvPr id="5" name="Marcador de contenido 4">
            <a:extLst>
              <a:ext uri="{FF2B5EF4-FFF2-40B4-BE49-F238E27FC236}">
                <a16:creationId xmlns:a16="http://schemas.microsoft.com/office/drawing/2014/main" id="{7CAA45ED-3388-3D8B-FF2D-B8892D6CAEFD}"/>
              </a:ext>
            </a:extLst>
          </p:cNvPr>
          <p:cNvPicPr>
            <a:picLocks noGrp="1" noChangeAspect="1"/>
          </p:cNvPicPr>
          <p:nvPr>
            <p:ph idx="1"/>
          </p:nvPr>
        </p:nvPicPr>
        <p:blipFill>
          <a:blip r:embed="rId2"/>
          <a:stretch>
            <a:fillRect/>
          </a:stretch>
        </p:blipFill>
        <p:spPr>
          <a:xfrm>
            <a:off x="3536975" y="3086033"/>
            <a:ext cx="4142664" cy="2451281"/>
          </a:xfrm>
        </p:spPr>
      </p:pic>
    </p:spTree>
    <p:extLst>
      <p:ext uri="{BB962C8B-B14F-4D97-AF65-F5344CB8AC3E}">
        <p14:creationId xmlns:p14="http://schemas.microsoft.com/office/powerpoint/2010/main" val="879949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2" name="Rectangle 21">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5" name="Straight Connector 24">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7"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8" name="Isosceles Triangle 27">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9"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0"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1"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2" name="Isosceles Triangle 31">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3" name="Isosceles Triangle 32">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35" name="Rectangle 34">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a:extLst>
              <a:ext uri="{FF2B5EF4-FFF2-40B4-BE49-F238E27FC236}">
                <a16:creationId xmlns:a16="http://schemas.microsoft.com/office/drawing/2014/main" id="{88FF0813-D4A3-761C-3552-889D662A94C9}"/>
              </a:ext>
            </a:extLst>
          </p:cNvPr>
          <p:cNvPicPr>
            <a:picLocks noGrp="1" noChangeAspect="1"/>
          </p:cNvPicPr>
          <p:nvPr>
            <p:ph idx="1"/>
          </p:nvPr>
        </p:nvPicPr>
        <p:blipFill>
          <a:blip r:embed="rId2"/>
          <a:stretch>
            <a:fillRect/>
          </a:stretch>
        </p:blipFill>
        <p:spPr>
          <a:xfrm>
            <a:off x="1529389" y="1131994"/>
            <a:ext cx="9135098" cy="4590386"/>
          </a:xfrm>
          <a:prstGeom prst="rect">
            <a:avLst/>
          </a:prstGeom>
        </p:spPr>
      </p:pic>
    </p:spTree>
    <p:extLst>
      <p:ext uri="{BB962C8B-B14F-4D97-AF65-F5344CB8AC3E}">
        <p14:creationId xmlns:p14="http://schemas.microsoft.com/office/powerpoint/2010/main" val="2943299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492119-15D7-5AF3-2170-0E9C8673ADB3}"/>
              </a:ext>
            </a:extLst>
          </p:cNvPr>
          <p:cNvSpPr>
            <a:spLocks noGrp="1"/>
          </p:cNvSpPr>
          <p:nvPr>
            <p:ph type="title"/>
          </p:nvPr>
        </p:nvSpPr>
        <p:spPr/>
        <p:txBody>
          <a:bodyPr/>
          <a:lstStyle/>
          <a:p>
            <a:endParaRPr lang="es-CO" dirty="0"/>
          </a:p>
        </p:txBody>
      </p:sp>
      <p:sp>
        <p:nvSpPr>
          <p:cNvPr id="3" name="Marcador de contenido 2">
            <a:extLst>
              <a:ext uri="{FF2B5EF4-FFF2-40B4-BE49-F238E27FC236}">
                <a16:creationId xmlns:a16="http://schemas.microsoft.com/office/drawing/2014/main" id="{33B1C2FF-A50F-629D-E742-1F541C126BE7}"/>
              </a:ext>
            </a:extLst>
          </p:cNvPr>
          <p:cNvSpPr>
            <a:spLocks noGrp="1"/>
          </p:cNvSpPr>
          <p:nvPr>
            <p:ph idx="1"/>
          </p:nvPr>
        </p:nvSpPr>
        <p:spPr/>
        <p:txBody>
          <a:bodyPr>
            <a:normAutofit/>
          </a:bodyPr>
          <a:lstStyle/>
          <a:p>
            <a:r>
              <a:rPr lang="es-ES" sz="2800" dirty="0"/>
              <a:t>En programación y algoritmos, una condición simple es una instrucción que evalúa si una expresión lógica es verdadera (true) o falsa (false) para decidir qué camino tomar en el flujo del programa.</a:t>
            </a:r>
            <a:endParaRPr lang="es-CO" sz="2800" dirty="0"/>
          </a:p>
        </p:txBody>
      </p:sp>
    </p:spTree>
    <p:extLst>
      <p:ext uri="{BB962C8B-B14F-4D97-AF65-F5344CB8AC3E}">
        <p14:creationId xmlns:p14="http://schemas.microsoft.com/office/powerpoint/2010/main" val="1072090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E6B2A7-9ACA-DD33-7E96-7A39A2BE8370}"/>
              </a:ext>
            </a:extLst>
          </p:cNvPr>
          <p:cNvSpPr>
            <a:spLocks noGrp="1"/>
          </p:cNvSpPr>
          <p:nvPr>
            <p:ph type="title"/>
          </p:nvPr>
        </p:nvSpPr>
        <p:spPr/>
        <p:txBody>
          <a:bodyPr/>
          <a:lstStyle/>
          <a:p>
            <a:r>
              <a:rPr lang="es-CO" dirty="0"/>
              <a:t>¿Qué es una condición?</a:t>
            </a:r>
          </a:p>
        </p:txBody>
      </p:sp>
      <p:sp>
        <p:nvSpPr>
          <p:cNvPr id="3" name="Marcador de contenido 2">
            <a:extLst>
              <a:ext uri="{FF2B5EF4-FFF2-40B4-BE49-F238E27FC236}">
                <a16:creationId xmlns:a16="http://schemas.microsoft.com/office/drawing/2014/main" id="{99433835-32FE-8831-357F-2F599C2AF42E}"/>
              </a:ext>
            </a:extLst>
          </p:cNvPr>
          <p:cNvSpPr>
            <a:spLocks noGrp="1"/>
          </p:cNvSpPr>
          <p:nvPr>
            <p:ph idx="1"/>
          </p:nvPr>
        </p:nvSpPr>
        <p:spPr/>
        <p:txBody>
          <a:bodyPr>
            <a:normAutofit/>
          </a:bodyPr>
          <a:lstStyle/>
          <a:p>
            <a:r>
              <a:rPr lang="es-ES" sz="2000" dirty="0"/>
              <a:t>Una condición es una comparación entre valores, por ejemplo:</a:t>
            </a:r>
          </a:p>
          <a:p>
            <a:pPr lvl="1"/>
            <a:r>
              <a:rPr lang="es-ES" sz="2000" dirty="0"/>
              <a:t>a &gt; b</a:t>
            </a:r>
          </a:p>
          <a:p>
            <a:pPr lvl="1"/>
            <a:r>
              <a:rPr lang="es-ES" sz="2000" dirty="0"/>
              <a:t>x == 10</a:t>
            </a:r>
          </a:p>
          <a:p>
            <a:pPr lvl="1"/>
            <a:r>
              <a:rPr lang="es-ES" sz="2000" dirty="0"/>
              <a:t>edad &gt;= 18</a:t>
            </a:r>
          </a:p>
          <a:p>
            <a:pPr lvl="1"/>
            <a:endParaRPr lang="es-ES" sz="2000" dirty="0"/>
          </a:p>
          <a:p>
            <a:r>
              <a:rPr lang="es-ES" sz="2000" dirty="0"/>
              <a:t>Estas comparaciones devuelven un resultado booleano:</a:t>
            </a:r>
          </a:p>
          <a:p>
            <a:pPr lvl="1"/>
            <a:r>
              <a:rPr lang="es-ES" sz="2000" dirty="0"/>
              <a:t>true si la condición se cumple.</a:t>
            </a:r>
          </a:p>
          <a:p>
            <a:pPr lvl="1"/>
            <a:r>
              <a:rPr lang="es-ES" sz="2000" dirty="0"/>
              <a:t>false si no se cumple.</a:t>
            </a:r>
            <a:endParaRPr lang="es-CO" sz="2000" dirty="0"/>
          </a:p>
        </p:txBody>
      </p:sp>
    </p:spTree>
    <p:extLst>
      <p:ext uri="{BB962C8B-B14F-4D97-AF65-F5344CB8AC3E}">
        <p14:creationId xmlns:p14="http://schemas.microsoft.com/office/powerpoint/2010/main" val="2886589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214D5A-9E1F-2773-64A6-93908E2E2D00}"/>
              </a:ext>
            </a:extLst>
          </p:cNvPr>
          <p:cNvSpPr>
            <a:spLocks noGrp="1"/>
          </p:cNvSpPr>
          <p:nvPr>
            <p:ph type="title"/>
          </p:nvPr>
        </p:nvSpPr>
        <p:spPr/>
        <p:txBody>
          <a:bodyPr/>
          <a:lstStyle/>
          <a:p>
            <a:r>
              <a:rPr lang="es-CO" dirty="0"/>
              <a:t>Operadores relacionales.</a:t>
            </a:r>
          </a:p>
        </p:txBody>
      </p:sp>
      <p:sp>
        <p:nvSpPr>
          <p:cNvPr id="3" name="Marcador de contenido 2">
            <a:extLst>
              <a:ext uri="{FF2B5EF4-FFF2-40B4-BE49-F238E27FC236}">
                <a16:creationId xmlns:a16="http://schemas.microsoft.com/office/drawing/2014/main" id="{30AA83C8-0149-F858-006B-94B093E1D89C}"/>
              </a:ext>
            </a:extLst>
          </p:cNvPr>
          <p:cNvSpPr>
            <a:spLocks noGrp="1"/>
          </p:cNvSpPr>
          <p:nvPr>
            <p:ph idx="1"/>
          </p:nvPr>
        </p:nvSpPr>
        <p:spPr/>
        <p:txBody>
          <a:bodyPr>
            <a:normAutofit lnSpcReduction="10000"/>
          </a:bodyPr>
          <a:lstStyle/>
          <a:p>
            <a:r>
              <a:rPr lang="es-ES" dirty="0"/>
              <a:t>Los operadores relacionales permiten definir la relación entre 2 o más expresiones.</a:t>
            </a:r>
          </a:p>
          <a:p>
            <a:endParaRPr lang="es-ES" dirty="0"/>
          </a:p>
          <a:p>
            <a:endParaRPr lang="es-ES" dirty="0"/>
          </a:p>
          <a:p>
            <a:endParaRPr lang="es-ES" dirty="0"/>
          </a:p>
          <a:p>
            <a:endParaRPr lang="es-ES" dirty="0"/>
          </a:p>
          <a:p>
            <a:endParaRPr lang="es-ES" dirty="0"/>
          </a:p>
          <a:p>
            <a:endParaRPr lang="es-ES" dirty="0"/>
          </a:p>
          <a:p>
            <a:r>
              <a:rPr lang="es-ES" b="1" dirty="0"/>
              <a:t> Expresión1 </a:t>
            </a:r>
            <a:r>
              <a:rPr lang="es-ES" dirty="0"/>
              <a:t>Operador relacional </a:t>
            </a:r>
            <a:r>
              <a:rPr lang="es-ES" b="1" dirty="0"/>
              <a:t>Expresión2</a:t>
            </a:r>
          </a:p>
          <a:p>
            <a:r>
              <a:rPr lang="es-ES" dirty="0"/>
              <a:t>Donde el resultado de la operación anterior se evalúa en términos de verdadero o falso.</a:t>
            </a:r>
          </a:p>
          <a:p>
            <a:endParaRPr lang="es-ES" dirty="0"/>
          </a:p>
          <a:p>
            <a:endParaRPr lang="es-ES" dirty="0"/>
          </a:p>
          <a:p>
            <a:endParaRPr lang="es-CO" dirty="0"/>
          </a:p>
        </p:txBody>
      </p:sp>
      <p:pic>
        <p:nvPicPr>
          <p:cNvPr id="5" name="Imagen 4">
            <a:extLst>
              <a:ext uri="{FF2B5EF4-FFF2-40B4-BE49-F238E27FC236}">
                <a16:creationId xmlns:a16="http://schemas.microsoft.com/office/drawing/2014/main" id="{D1174C04-7765-38E7-4C99-8FC6B30E0C15}"/>
              </a:ext>
            </a:extLst>
          </p:cNvPr>
          <p:cNvPicPr>
            <a:picLocks noChangeAspect="1"/>
          </p:cNvPicPr>
          <p:nvPr/>
        </p:nvPicPr>
        <p:blipFill>
          <a:blip r:embed="rId2"/>
          <a:stretch>
            <a:fillRect/>
          </a:stretch>
        </p:blipFill>
        <p:spPr>
          <a:xfrm>
            <a:off x="2917998" y="2870929"/>
            <a:ext cx="4482927" cy="2225102"/>
          </a:xfrm>
          <a:prstGeom prst="rect">
            <a:avLst/>
          </a:prstGeom>
        </p:spPr>
      </p:pic>
    </p:spTree>
    <p:extLst>
      <p:ext uri="{BB962C8B-B14F-4D97-AF65-F5344CB8AC3E}">
        <p14:creationId xmlns:p14="http://schemas.microsoft.com/office/powerpoint/2010/main" val="3372063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2" name="Rectangle 21">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5" name="Straight Connector 24">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7"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8" name="Isosceles Triangle 27">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9"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0"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1"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2" name="Isosceles Triangle 31">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33" name="Isosceles Triangle 32">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35" name="Rectangle 34">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a:extLst>
              <a:ext uri="{FF2B5EF4-FFF2-40B4-BE49-F238E27FC236}">
                <a16:creationId xmlns:a16="http://schemas.microsoft.com/office/drawing/2014/main" id="{E3B091C4-A4ED-E675-60D3-0EBFD305419B}"/>
              </a:ext>
            </a:extLst>
          </p:cNvPr>
          <p:cNvPicPr>
            <a:picLocks noGrp="1" noChangeAspect="1"/>
          </p:cNvPicPr>
          <p:nvPr>
            <p:ph idx="1"/>
          </p:nvPr>
        </p:nvPicPr>
        <p:blipFill>
          <a:blip r:embed="rId2"/>
          <a:stretch>
            <a:fillRect/>
          </a:stretch>
        </p:blipFill>
        <p:spPr>
          <a:xfrm>
            <a:off x="925745" y="647671"/>
            <a:ext cx="10010079" cy="5380418"/>
          </a:xfrm>
          <a:prstGeom prst="rect">
            <a:avLst/>
          </a:prstGeom>
        </p:spPr>
      </p:pic>
    </p:spTree>
    <p:extLst>
      <p:ext uri="{BB962C8B-B14F-4D97-AF65-F5344CB8AC3E}">
        <p14:creationId xmlns:p14="http://schemas.microsoft.com/office/powerpoint/2010/main" val="3346293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4234EF-6932-131B-1E78-B346999EEE46}"/>
              </a:ext>
            </a:extLst>
          </p:cNvPr>
          <p:cNvSpPr>
            <a:spLocks noGrp="1"/>
          </p:cNvSpPr>
          <p:nvPr>
            <p:ph type="title"/>
          </p:nvPr>
        </p:nvSpPr>
        <p:spPr/>
        <p:txBody>
          <a:bodyPr/>
          <a:lstStyle/>
          <a:p>
            <a:r>
              <a:rPr lang="es-CO" dirty="0"/>
              <a:t>Estructura básica: </a:t>
            </a:r>
            <a:r>
              <a:rPr lang="es-CO" b="1" dirty="0" err="1"/>
              <a:t>if</a:t>
            </a:r>
            <a:endParaRPr lang="es-CO" dirty="0"/>
          </a:p>
        </p:txBody>
      </p:sp>
      <p:sp>
        <p:nvSpPr>
          <p:cNvPr id="3" name="Marcador de contenido 2">
            <a:extLst>
              <a:ext uri="{FF2B5EF4-FFF2-40B4-BE49-F238E27FC236}">
                <a16:creationId xmlns:a16="http://schemas.microsoft.com/office/drawing/2014/main" id="{4826B3F3-2C67-2D51-2941-C79943682A92}"/>
              </a:ext>
            </a:extLst>
          </p:cNvPr>
          <p:cNvSpPr>
            <a:spLocks noGrp="1"/>
          </p:cNvSpPr>
          <p:nvPr>
            <p:ph idx="1"/>
          </p:nvPr>
        </p:nvSpPr>
        <p:spPr/>
        <p:txBody>
          <a:bodyPr/>
          <a:lstStyle/>
          <a:p>
            <a:r>
              <a:rPr lang="es-ES" dirty="0"/>
              <a:t>La estructura condicional más básica es el </a:t>
            </a:r>
            <a:r>
              <a:rPr lang="es-ES" dirty="0" err="1"/>
              <a:t>if</a:t>
            </a:r>
            <a:r>
              <a:rPr lang="es-ES" dirty="0"/>
              <a:t> (si):</a:t>
            </a:r>
          </a:p>
          <a:p>
            <a:endParaRPr lang="es-ES" dirty="0"/>
          </a:p>
          <a:p>
            <a:pPr lvl="1"/>
            <a:endParaRPr lang="es-CO" dirty="0"/>
          </a:p>
        </p:txBody>
      </p:sp>
      <p:pic>
        <p:nvPicPr>
          <p:cNvPr id="6" name="Imagen 5">
            <a:extLst>
              <a:ext uri="{FF2B5EF4-FFF2-40B4-BE49-F238E27FC236}">
                <a16:creationId xmlns:a16="http://schemas.microsoft.com/office/drawing/2014/main" id="{CC0DCE8E-FF53-2AB7-03D8-40F8685F4409}"/>
              </a:ext>
            </a:extLst>
          </p:cNvPr>
          <p:cNvPicPr>
            <a:picLocks noChangeAspect="1"/>
          </p:cNvPicPr>
          <p:nvPr/>
        </p:nvPicPr>
        <p:blipFill>
          <a:blip r:embed="rId2"/>
          <a:stretch>
            <a:fillRect/>
          </a:stretch>
        </p:blipFill>
        <p:spPr>
          <a:xfrm>
            <a:off x="1409859" y="2990849"/>
            <a:ext cx="5752941" cy="2362815"/>
          </a:xfrm>
          <a:prstGeom prst="rect">
            <a:avLst/>
          </a:prstGeom>
        </p:spPr>
      </p:pic>
    </p:spTree>
    <p:extLst>
      <p:ext uri="{BB962C8B-B14F-4D97-AF65-F5344CB8AC3E}">
        <p14:creationId xmlns:p14="http://schemas.microsoft.com/office/powerpoint/2010/main" val="1068922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F898A7-58BE-855E-FC7D-31F9838A0F26}"/>
              </a:ext>
            </a:extLst>
          </p:cNvPr>
          <p:cNvSpPr>
            <a:spLocks noGrp="1"/>
          </p:cNvSpPr>
          <p:nvPr>
            <p:ph type="title"/>
          </p:nvPr>
        </p:nvSpPr>
        <p:spPr/>
        <p:txBody>
          <a:bodyPr/>
          <a:lstStyle/>
          <a:p>
            <a:r>
              <a:rPr lang="es-ES" dirty="0"/>
              <a:t>Ejemplo práctico: Verificar si un número es positivo</a:t>
            </a:r>
            <a:endParaRPr lang="es-CO" dirty="0"/>
          </a:p>
        </p:txBody>
      </p:sp>
      <p:pic>
        <p:nvPicPr>
          <p:cNvPr id="5" name="Marcador de contenido 4">
            <a:extLst>
              <a:ext uri="{FF2B5EF4-FFF2-40B4-BE49-F238E27FC236}">
                <a16:creationId xmlns:a16="http://schemas.microsoft.com/office/drawing/2014/main" id="{3E898332-0466-8916-DDAA-2DD11B5B79ED}"/>
              </a:ext>
            </a:extLst>
          </p:cNvPr>
          <p:cNvPicPr>
            <a:picLocks noGrp="1" noChangeAspect="1"/>
          </p:cNvPicPr>
          <p:nvPr>
            <p:ph idx="1"/>
          </p:nvPr>
        </p:nvPicPr>
        <p:blipFill>
          <a:blip r:embed="rId2"/>
          <a:stretch>
            <a:fillRect/>
          </a:stretch>
        </p:blipFill>
        <p:spPr>
          <a:xfrm>
            <a:off x="2200287" y="2098624"/>
            <a:ext cx="6614776" cy="3660424"/>
          </a:xfrm>
        </p:spPr>
      </p:pic>
    </p:spTree>
    <p:extLst>
      <p:ext uri="{BB962C8B-B14F-4D97-AF65-F5344CB8AC3E}">
        <p14:creationId xmlns:p14="http://schemas.microsoft.com/office/powerpoint/2010/main" val="1434047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BB03D1-F734-1885-BFF8-47684F0D2A4B}"/>
              </a:ext>
            </a:extLst>
          </p:cNvPr>
          <p:cNvSpPr>
            <a:spLocks noGrp="1"/>
          </p:cNvSpPr>
          <p:nvPr>
            <p:ph type="title"/>
          </p:nvPr>
        </p:nvSpPr>
        <p:spPr/>
        <p:txBody>
          <a:bodyPr/>
          <a:lstStyle/>
          <a:p>
            <a:r>
              <a:rPr lang="es-CO" dirty="0"/>
              <a:t>Operadores lógicos.</a:t>
            </a:r>
          </a:p>
        </p:txBody>
      </p:sp>
      <p:sp>
        <p:nvSpPr>
          <p:cNvPr id="3" name="Marcador de contenido 2">
            <a:extLst>
              <a:ext uri="{FF2B5EF4-FFF2-40B4-BE49-F238E27FC236}">
                <a16:creationId xmlns:a16="http://schemas.microsoft.com/office/drawing/2014/main" id="{2C4BEB39-F260-C9F2-3BC6-A02D942534CD}"/>
              </a:ext>
            </a:extLst>
          </p:cNvPr>
          <p:cNvSpPr>
            <a:spLocks noGrp="1"/>
          </p:cNvSpPr>
          <p:nvPr>
            <p:ph idx="1"/>
          </p:nvPr>
        </p:nvSpPr>
        <p:spPr/>
        <p:txBody>
          <a:bodyPr/>
          <a:lstStyle/>
          <a:p>
            <a:r>
              <a:rPr lang="es-ES" sz="2400" dirty="0"/>
              <a:t>Los operadores lógicos permiten la combinación de condiciones para formar una sola expresión lógica, para estos permiten obtener un resultado lógico al complementarse con los operadores relacionales</a:t>
            </a:r>
            <a:r>
              <a:rPr lang="es-ES" dirty="0"/>
              <a:t>.</a:t>
            </a:r>
            <a:endParaRPr lang="es-CO" dirty="0"/>
          </a:p>
        </p:txBody>
      </p:sp>
    </p:spTree>
    <p:extLst>
      <p:ext uri="{BB962C8B-B14F-4D97-AF65-F5344CB8AC3E}">
        <p14:creationId xmlns:p14="http://schemas.microsoft.com/office/powerpoint/2010/main" val="2767381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4"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5" name="Isosceles Triangle 14">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6"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7"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8"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19" name="Isosceles Triangle 18">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sp>
          <p:nvSpPr>
            <p:cNvPr id="20" name="Isosceles Triangle 19">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O"/>
            </a:p>
          </p:txBody>
        </p:sp>
      </p:grpSp>
      <p:sp>
        <p:nvSpPr>
          <p:cNvPr id="2" name="Título 1">
            <a:extLst>
              <a:ext uri="{FF2B5EF4-FFF2-40B4-BE49-F238E27FC236}">
                <a16:creationId xmlns:a16="http://schemas.microsoft.com/office/drawing/2014/main" id="{2CFFD5B8-34C4-042E-5FC9-0904C29DE2BD}"/>
              </a:ext>
            </a:extLst>
          </p:cNvPr>
          <p:cNvSpPr>
            <a:spLocks noGrp="1"/>
          </p:cNvSpPr>
          <p:nvPr>
            <p:ph type="title"/>
          </p:nvPr>
        </p:nvSpPr>
        <p:spPr>
          <a:xfrm>
            <a:off x="985969" y="4553712"/>
            <a:ext cx="8288032" cy="1096316"/>
          </a:xfrm>
        </p:spPr>
        <p:txBody>
          <a:bodyPr vert="horz" lIns="91440" tIns="45720" rIns="91440" bIns="45720" rtlCol="0" anchor="b">
            <a:normAutofit/>
          </a:bodyPr>
          <a:lstStyle/>
          <a:p>
            <a:pPr algn="ctr">
              <a:lnSpc>
                <a:spcPct val="90000"/>
              </a:lnSpc>
            </a:pPr>
            <a:r>
              <a:rPr lang="en-US" sz="3400" b="1" kern="1200">
                <a:solidFill>
                  <a:schemeClr val="accent1"/>
                </a:solidFill>
                <a:latin typeface="+mj-lt"/>
                <a:ea typeface="+mj-ea"/>
                <a:cs typeface="+mj-cs"/>
              </a:rPr>
              <a:t>operando1</a:t>
            </a:r>
            <a:r>
              <a:rPr lang="en-US" sz="3400" kern="1200">
                <a:solidFill>
                  <a:schemeClr val="accent1"/>
                </a:solidFill>
                <a:latin typeface="+mj-lt"/>
                <a:ea typeface="+mj-ea"/>
                <a:cs typeface="+mj-cs"/>
              </a:rPr>
              <a:t> Operador_lógico </a:t>
            </a:r>
            <a:r>
              <a:rPr lang="en-US" sz="3400" b="1" kern="1200">
                <a:solidFill>
                  <a:schemeClr val="accent1"/>
                </a:solidFill>
                <a:latin typeface="+mj-lt"/>
                <a:ea typeface="+mj-ea"/>
                <a:cs typeface="+mj-cs"/>
              </a:rPr>
              <a:t>operando2</a:t>
            </a:r>
            <a:br>
              <a:rPr lang="en-US" sz="3400" kern="1200">
                <a:solidFill>
                  <a:schemeClr val="accent1"/>
                </a:solidFill>
                <a:latin typeface="+mj-lt"/>
                <a:ea typeface="+mj-ea"/>
                <a:cs typeface="+mj-cs"/>
              </a:rPr>
            </a:br>
            <a:endParaRPr lang="en-US" sz="3400" kern="1200">
              <a:solidFill>
                <a:schemeClr val="accent1"/>
              </a:solidFill>
              <a:latin typeface="+mj-lt"/>
              <a:ea typeface="+mj-ea"/>
              <a:cs typeface="+mj-cs"/>
            </a:endParaRPr>
          </a:p>
        </p:txBody>
      </p:sp>
      <p:pic>
        <p:nvPicPr>
          <p:cNvPr id="5" name="Marcador de contenido 4">
            <a:extLst>
              <a:ext uri="{FF2B5EF4-FFF2-40B4-BE49-F238E27FC236}">
                <a16:creationId xmlns:a16="http://schemas.microsoft.com/office/drawing/2014/main" id="{1E2323DC-CC8B-66AA-93C8-6B47F0A020AC}"/>
              </a:ext>
            </a:extLst>
          </p:cNvPr>
          <p:cNvPicPr>
            <a:picLocks noGrp="1" noChangeAspect="1"/>
          </p:cNvPicPr>
          <p:nvPr>
            <p:ph idx="1"/>
          </p:nvPr>
        </p:nvPicPr>
        <p:blipFill>
          <a:blip r:embed="rId2"/>
          <a:stretch>
            <a:fillRect/>
          </a:stretch>
        </p:blipFill>
        <p:spPr>
          <a:xfrm>
            <a:off x="985968" y="2271840"/>
            <a:ext cx="8288033" cy="1961832"/>
          </a:xfrm>
          <a:prstGeom prst="rect">
            <a:avLst/>
          </a:prstGeom>
        </p:spPr>
      </p:pic>
    </p:spTree>
    <p:extLst>
      <p:ext uri="{BB962C8B-B14F-4D97-AF65-F5344CB8AC3E}">
        <p14:creationId xmlns:p14="http://schemas.microsoft.com/office/powerpoint/2010/main" val="1393840688"/>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22</TotalTime>
  <Words>371</Words>
  <Application>Microsoft Office PowerPoint</Application>
  <PresentationFormat>Panorámica</PresentationFormat>
  <Paragraphs>37</Paragraphs>
  <Slides>17</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17</vt:i4>
      </vt:variant>
    </vt:vector>
  </HeadingPairs>
  <TitlesOfParts>
    <vt:vector size="21" baseType="lpstr">
      <vt:lpstr>Arial</vt:lpstr>
      <vt:lpstr>Trebuchet MS</vt:lpstr>
      <vt:lpstr>Wingdings 3</vt:lpstr>
      <vt:lpstr>Faceta</vt:lpstr>
      <vt:lpstr>Condicionales simples</vt:lpstr>
      <vt:lpstr>Presentación de PowerPoint</vt:lpstr>
      <vt:lpstr>¿Qué es una condición?</vt:lpstr>
      <vt:lpstr>Operadores relacionales.</vt:lpstr>
      <vt:lpstr>Presentación de PowerPoint</vt:lpstr>
      <vt:lpstr>Estructura básica: if</vt:lpstr>
      <vt:lpstr>Ejemplo práctico: Verificar si un número es positivo</vt:lpstr>
      <vt:lpstr>Operadores lógicos.</vt:lpstr>
      <vt:lpstr>operando1 Operador_lógico operando2 </vt:lpstr>
      <vt:lpstr>TABLA DE LA VERDAD</vt:lpstr>
      <vt:lpstr>Condicionales Anidados.</vt:lpstr>
      <vt:lpstr>Presentación de PowerPoint</vt:lpstr>
      <vt:lpstr>Ejemplos: Algoritmo que determine si un número es positivo, negativo o cero.</vt:lpstr>
      <vt:lpstr>Condicionales Múltiples (SEGÚN SEA - CASO) .</vt:lpstr>
      <vt:lpstr>Presentación de PowerPoint</vt:lpstr>
      <vt:lpstr>Ejemplo: Cree un algoritmo que, basado en la siguiente tabla, lea un número entero e imprima el nombre de la estación correspondiente.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Usuario</dc:creator>
  <cp:lastModifiedBy>Usuario</cp:lastModifiedBy>
  <cp:revision>1</cp:revision>
  <dcterms:created xsi:type="dcterms:W3CDTF">2025-05-09T12:06:02Z</dcterms:created>
  <dcterms:modified xsi:type="dcterms:W3CDTF">2025-05-09T12:28:17Z</dcterms:modified>
</cp:coreProperties>
</file>