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notesMasterIdLst>
    <p:notesMasterId r:id="rId24"/>
  </p:notesMasterIdLst>
  <p:sldIdLst>
    <p:sldId id="2145706541" r:id="rId2"/>
    <p:sldId id="2145706574" r:id="rId3"/>
    <p:sldId id="2145706542" r:id="rId4"/>
    <p:sldId id="2145706547" r:id="rId5"/>
    <p:sldId id="2145706561" r:id="rId6"/>
    <p:sldId id="2145706573" r:id="rId7"/>
    <p:sldId id="2145706556" r:id="rId8"/>
    <p:sldId id="2145706569" r:id="rId9"/>
    <p:sldId id="2145706562" r:id="rId10"/>
    <p:sldId id="2145706563" r:id="rId11"/>
    <p:sldId id="2145706564" r:id="rId12"/>
    <p:sldId id="2145706576" r:id="rId13"/>
    <p:sldId id="2145706566" r:id="rId14"/>
    <p:sldId id="2145706565" r:id="rId15"/>
    <p:sldId id="2145706567" r:id="rId16"/>
    <p:sldId id="2145706552" r:id="rId17"/>
    <p:sldId id="2145706568" r:id="rId18"/>
    <p:sldId id="2145706553" r:id="rId19"/>
    <p:sldId id="2145706572" r:id="rId20"/>
    <p:sldId id="2145706571" r:id="rId21"/>
    <p:sldId id="2145706559" r:id="rId22"/>
    <p:sldId id="2145706548" r:id="rId23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3741"/>
    <a:srgbClr val="328AA4"/>
    <a:srgbClr val="285B6A"/>
    <a:srgbClr val="525252"/>
    <a:srgbClr val="38A9CA"/>
    <a:srgbClr val="50C0E3"/>
    <a:srgbClr val="72CA8B"/>
    <a:srgbClr val="725EB1"/>
    <a:srgbClr val="FB8AD8"/>
    <a:srgbClr val="FB8A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28" autoAdjust="0"/>
    <p:restoredTop sz="95781"/>
  </p:normalViewPr>
  <p:slideViewPr>
    <p:cSldViewPr snapToGrid="0">
      <p:cViewPr>
        <p:scale>
          <a:sx n="75" d="100"/>
          <a:sy n="75" d="100"/>
        </p:scale>
        <p:origin x="725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cer\Desktop\Documentos%20Contrato%20Secretaria%20de%20Salud\INSUMOS%20PARA%20INFORME%20COOSALUD\Tasa%20reclamos%2012%20meses%20EPS%20Coosalud%20en%20Bogota%20descargada%20el%206%20de%20mayo%20del%202026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esktop\Secretaria%20Distrital%20de%20salud\EJECUCION%20CONTRACTUAL\MAYO%202026\Coosalud\Graficas%20coosalud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\Desktop\Secretaria%20Distrital%20de%20salud\EJECUCION%20CONTRACTUAL\MAYO%202026\Coosalud\Grafica_combinada_endeudamiento_siniestralidad_COOSALUD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esktop\Secretaria%20Distrital%20de%20salud\EJECUCION%20CONTRACTUAL\MAYO%202026\Coosalud\Consolidacion%20de%20bases%20de%20datos%20de%20analisis%20financiero%20coosalud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C00000"/>
              </a:solidFill>
              <a:round/>
              <a:tailEnd type="arrow"/>
            </a:ln>
            <a:effectLst/>
          </c:spPr>
          <c:marker>
            <c:symbol val="diamond"/>
            <c:size val="10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0"/>
                  <c:y val="0.1111111111111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93-42B4-8D79-999EF3563ABC}"/>
                </c:ext>
              </c:extLst>
            </c:dLbl>
            <c:dLbl>
              <c:idx val="1"/>
              <c:layout>
                <c:manualLayout>
                  <c:x val="-5.5555555555556061E-3"/>
                  <c:y val="8.3333333333333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93-42B4-8D79-999EF3563ABC}"/>
                </c:ext>
              </c:extLst>
            </c:dLbl>
            <c:dLbl>
              <c:idx val="2"/>
              <c:layout>
                <c:manualLayout>
                  <c:x val="1.1111111111111112E-2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893-42B4-8D79-999EF3563ABC}"/>
                </c:ext>
              </c:extLst>
            </c:dLbl>
            <c:dLbl>
              <c:idx val="3"/>
              <c:layout>
                <c:manualLayout>
                  <c:x val="8.3333333333334356E-3"/>
                  <c:y val="1.85185185185184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893-42B4-8D79-999EF3563ABC}"/>
                </c:ext>
              </c:extLst>
            </c:dLbl>
            <c:dLbl>
              <c:idx val="4"/>
              <c:layout>
                <c:manualLayout>
                  <c:x val="0"/>
                  <c:y val="-0.1001838017780652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893-42B4-8D79-999EF3563A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'[Tasa reclamos 12 meses EPS Coosalud en Bogota descargada el 6 de mayo del 2026.xlsx]Tasa reclamos 2021-2025'!$A$2:$A$6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'[Tasa reclamos 12 meses EPS Coosalud en Bogota descargada el 6 de mayo del 2026.xlsx]Tasa reclamos 2021-2025'!$B$2:$B$6</c:f>
              <c:numCache>
                <c:formatCode>General</c:formatCode>
                <c:ptCount val="5"/>
                <c:pt idx="0">
                  <c:v>325.26</c:v>
                </c:pt>
                <c:pt idx="1">
                  <c:v>316.08999999999997</c:v>
                </c:pt>
                <c:pt idx="2">
                  <c:v>302.82</c:v>
                </c:pt>
                <c:pt idx="3">
                  <c:v>411.82</c:v>
                </c:pt>
                <c:pt idx="4">
                  <c:v>502.9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893-42B4-8D79-999EF3563A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567440"/>
        <c:axId val="644582128"/>
      </c:lineChart>
      <c:catAx>
        <c:axId val="644567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644582128"/>
        <c:crosses val="autoZero"/>
        <c:auto val="1"/>
        <c:lblAlgn val="ctr"/>
        <c:lblOffset val="100"/>
        <c:noMultiLvlLbl val="0"/>
      </c:catAx>
      <c:valAx>
        <c:axId val="6445821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44567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CO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Causas</c:v>
                </c:pt>
              </c:strCache>
            </c:strRef>
          </c:tx>
          <c:spPr>
            <a:ln w="38100"/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38100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BB-41C5-B73E-12F3BFF9C60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38100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BABB-41C5-B73E-12F3BFF9C60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3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3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38100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BABB-41C5-B73E-12F3BFF9C609}"/>
              </c:ext>
            </c:extLst>
          </c:dPt>
          <c:dLbls>
            <c:dLbl>
              <c:idx val="0"/>
              <c:layout>
                <c:manualLayout>
                  <c:x val="3.6868973340896199E-2"/>
                  <c:y val="-0.3001696187748519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ABB-41C5-B73E-12F3BFF9C609}"/>
                </c:ext>
              </c:extLst>
            </c:dLbl>
            <c:dLbl>
              <c:idx val="1"/>
              <c:layout>
                <c:manualLayout>
                  <c:x val="-9.410649315618537E-2"/>
                  <c:y val="0.11918499569001456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ABB-41C5-B73E-12F3BFF9C609}"/>
                </c:ext>
              </c:extLst>
            </c:dLbl>
            <c:dLbl>
              <c:idx val="2"/>
              <c:layout>
                <c:manualLayout>
                  <c:x val="-8.508224617129892E-2"/>
                  <c:y val="-0.1324277729889052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ABB-41C5-B73E-12F3BFF9C6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Afecciones perinatales</c:v>
                </c:pt>
                <c:pt idx="1">
                  <c:v>Complicaciones obstétricas</c:v>
                </c:pt>
                <c:pt idx="2">
                  <c:v>Sepsis bacteriana RN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ABB-41C5-B73E-12F3BFF9C60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span"/>
    <c:showDLblsOverMax val="1"/>
  </c:chart>
  <c:spPr>
    <a:noFill/>
    <a:ln>
      <a:noFill/>
    </a:ln>
    <a:effectLst/>
  </c:spPr>
  <c:txPr>
    <a:bodyPr/>
    <a:lstStyle/>
    <a:p>
      <a:pPr>
        <a:defRPr sz="1800" b="1">
          <a:solidFill>
            <a:schemeClr val="tx1"/>
          </a:solidFill>
        </a:defRPr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Distribución</c:v>
                </c:pt>
              </c:strCache>
            </c:strRef>
          </c:tx>
          <c:spPr>
            <a:ln w="38100"/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28575">
                <a:solidFill>
                  <a:schemeClr val="bg1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B59-4296-981F-92378847004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38100">
                <a:solidFill>
                  <a:schemeClr val="bg1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B59-4296-981F-923788470045}"/>
              </c:ext>
            </c:extLst>
          </c:dPt>
          <c:dLbls>
            <c:dLbl>
              <c:idx val="0"/>
              <c:layout>
                <c:manualLayout>
                  <c:x val="0.14442514082669664"/>
                  <c:y val="3.2861868687873955E-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25146415251032"/>
                      <c:h val="0.2524802649649884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B59-4296-981F-923788470045}"/>
                </c:ext>
              </c:extLst>
            </c:dLbl>
            <c:dLbl>
              <c:idx val="1"/>
              <c:layout>
                <c:manualLayout>
                  <c:x val="-0.206573926989436"/>
                  <c:y val="-7.3769023459114742E-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69686608816464"/>
                      <c:h val="0.263248846550399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B59-4296-981F-923788470045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Red reportada</c:v>
                </c:pt>
                <c:pt idx="1">
                  <c:v>Otros/no identificados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151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B59-4296-981F-9237884700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span"/>
    <c:showDLblsOverMax val="1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'activos Vs Pasivos'!$A$2</c:f>
              <c:strCache>
                <c:ptCount val="1"/>
                <c:pt idx="0">
                  <c:v>Total activos</c:v>
                </c:pt>
              </c:strCache>
            </c:strRef>
          </c:tx>
          <c:spPr>
            <a:ln w="41275" cap="rnd">
              <a:solidFill>
                <a:schemeClr val="accent1"/>
              </a:solidFill>
              <a:round/>
              <a:tailEnd type="arrow"/>
            </a:ln>
            <a:effectLst/>
          </c:spPr>
          <c:marker>
            <c:symbol val="square"/>
            <c:size val="9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2098552914488493E-2"/>
                  <c:y val="7.50497981470257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7FE-4E99-8E11-57F5DD61A11B}"/>
                </c:ext>
              </c:extLst>
            </c:dLbl>
            <c:dLbl>
              <c:idx val="1"/>
              <c:layout>
                <c:manualLayout>
                  <c:x val="-6.2098552914488465E-2"/>
                  <c:y val="9.8351111032284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7FE-4E99-8E11-57F5DD61A11B}"/>
                </c:ext>
              </c:extLst>
            </c:dLbl>
            <c:dLbl>
              <c:idx val="2"/>
              <c:layout>
                <c:manualLayout>
                  <c:x val="-6.2098552914488493E-2"/>
                  <c:y val="6.33991417043962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7FE-4E99-8E11-57F5DD61A11B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Arial" panose="020B0604020202020204" pitchFamily="34" charset="0"/>
                    </a:defRPr>
                  </a:pPr>
                  <a:endParaRPr lang="es-CO"/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07FE-4E99-8E11-57F5DD61A1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es-CO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'activos Vs Pasivos'!$B$1:$F$1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'activos Vs Pasivos'!$B$2:$F$2</c:f>
              <c:numCache>
                <c:formatCode>#,##0</c:formatCode>
                <c:ptCount val="5"/>
                <c:pt idx="0">
                  <c:v>1202468.09806</c:v>
                </c:pt>
                <c:pt idx="1">
                  <c:v>1124036.2179010001</c:v>
                </c:pt>
                <c:pt idx="2">
                  <c:v>1066681.5738540001</c:v>
                </c:pt>
                <c:pt idx="3">
                  <c:v>1942170.42077</c:v>
                </c:pt>
                <c:pt idx="4">
                  <c:v>2916073.28786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7FE-4E99-8E11-57F5DD61A11B}"/>
            </c:ext>
          </c:extLst>
        </c:ser>
        <c:ser>
          <c:idx val="1"/>
          <c:order val="1"/>
          <c:tx>
            <c:strRef>
              <c:f>'activos Vs Pasivos'!$A$3</c:f>
              <c:strCache>
                <c:ptCount val="1"/>
                <c:pt idx="0">
                  <c:v>Total pasivos</c:v>
                </c:pt>
              </c:strCache>
            </c:strRef>
          </c:tx>
          <c:spPr>
            <a:ln w="41275" cap="rnd">
              <a:solidFill>
                <a:srgbClr val="C00000"/>
              </a:solidFill>
              <a:round/>
              <a:tailEnd type="arrow"/>
            </a:ln>
            <a:effectLst/>
          </c:spPr>
          <c:marker>
            <c:symbol val="diamond"/>
            <c:size val="8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6.2089491462838313E-2"/>
                  <c:y val="-0.1177685659784931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7FE-4E99-8E11-57F5DD61A11B}"/>
                </c:ext>
              </c:extLst>
            </c:dLbl>
            <c:dLbl>
              <c:idx val="2"/>
              <c:layout>
                <c:manualLayout>
                  <c:x val="-5.8493227839158099E-2"/>
                  <c:y val="-0.1138850138309499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7FE-4E99-8E11-57F5DD61A11B}"/>
                </c:ext>
              </c:extLst>
            </c:dLbl>
            <c:dLbl>
              <c:idx val="3"/>
              <c:layout>
                <c:manualLayout>
                  <c:x val="-8.9070530092089831E-2"/>
                  <c:y val="-8.2816596650604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7FE-4E99-8E11-57F5DD61A11B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Arial" panose="020B0604020202020204" pitchFamily="34" charset="0"/>
                    </a:defRPr>
                  </a:pPr>
                  <a:endParaRPr lang="es-CO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7FE-4E99-8E11-57F5DD61A1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'activos Vs Pasivos'!$B$1:$F$1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'activos Vs Pasivos'!$B$3:$F$3</c:f>
              <c:numCache>
                <c:formatCode>#,##0</c:formatCode>
                <c:ptCount val="5"/>
                <c:pt idx="0">
                  <c:v>902037.39706800005</c:v>
                </c:pt>
                <c:pt idx="1">
                  <c:v>793036.01877900003</c:v>
                </c:pt>
                <c:pt idx="2">
                  <c:v>843225.41116300004</c:v>
                </c:pt>
                <c:pt idx="3">
                  <c:v>2801338.3875299999</c:v>
                </c:pt>
                <c:pt idx="4">
                  <c:v>6634186.9181350004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7FE-4E99-8E11-57F5DD61A1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39745040"/>
        <c:axId val="-839741232"/>
      </c:lineChart>
      <c:catAx>
        <c:axId val="-83974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-839741232"/>
        <c:crosses val="autoZero"/>
        <c:auto val="1"/>
        <c:lblAlgn val="ctr"/>
        <c:lblOffset val="100"/>
        <c:noMultiLvlLbl val="0"/>
      </c:catAx>
      <c:valAx>
        <c:axId val="-83974123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-83974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es-CO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solidFill>
            <a:schemeClr val="tx1"/>
          </a:solidFill>
          <a:latin typeface="+mn-lt"/>
          <a:cs typeface="Arial" panose="020B0604020202020204" pitchFamily="34" charset="0"/>
        </a:defRPr>
      </a:pPr>
      <a:endParaRPr lang="es-CO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1"/>
        <c:ser>
          <c:idx val="0"/>
          <c:order val="0"/>
          <c:tx>
            <c:v>Siniestralidad</c:v>
          </c:tx>
          <c:dLbls>
            <c:dLbl>
              <c:idx val="0"/>
              <c:layout>
                <c:manualLayout>
                  <c:x val="-7.0175438596491386E-3"/>
                  <c:y val="-5.61403508771930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380-447B-A714-E5749AB49A5A}"/>
                </c:ext>
              </c:extLst>
            </c:dLbl>
            <c:dLbl>
              <c:idx val="1"/>
              <c:layout>
                <c:manualLayout>
                  <c:x val="-6.4326742272101015E-17"/>
                  <c:y val="-3.8596491228070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380-447B-A714-E5749AB49A5A}"/>
                </c:ext>
              </c:extLst>
            </c:dLbl>
            <c:dLbl>
              <c:idx val="2"/>
              <c:layout>
                <c:manualLayout>
                  <c:x val="5.2631578947369062E-3"/>
                  <c:y val="-0.161403508771929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380-447B-A714-E5749AB49A5A}"/>
                </c:ext>
              </c:extLst>
            </c:dLbl>
            <c:dLbl>
              <c:idx val="3"/>
              <c:layout>
                <c:manualLayout>
                  <c:x val="-1.0526315789473812E-2"/>
                  <c:y val="8.771929824561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380-447B-A714-E5749AB49A5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Lit>
              <c:formatCode>General</c:formatCode>
              <c:ptCount val="5"/>
              <c:pt idx="0">
                <c:v>2021</c:v>
              </c:pt>
              <c:pt idx="1">
                <c:v>2022</c:v>
              </c:pt>
              <c:pt idx="2">
                <c:v>2023</c:v>
              </c:pt>
              <c:pt idx="3">
                <c:v>2024</c:v>
              </c:pt>
              <c:pt idx="4">
                <c:v>2025</c:v>
              </c:pt>
            </c:numLit>
          </c:cat>
          <c:val>
            <c:numLit>
              <c:formatCode>0%</c:formatCode>
              <c:ptCount val="5"/>
              <c:pt idx="0">
                <c:v>0.91110000000000002</c:v>
              </c:pt>
              <c:pt idx="1">
                <c:v>0.91339999999999999</c:v>
              </c:pt>
              <c:pt idx="2">
                <c:v>0.95789999999999997</c:v>
              </c:pt>
              <c:pt idx="3">
                <c:v>1.1485000000000001</c:v>
              </c:pt>
              <c:pt idx="4">
                <c:v>1.3217000000000001</c:v>
              </c:pt>
            </c:numLit>
          </c:val>
          <c:smooth val="0"/>
          <c:extLst>
            <c:ext xmlns:c16="http://schemas.microsoft.com/office/drawing/2014/chart" uri="{C3380CC4-5D6E-409C-BE32-E72D297353CC}">
              <c16:uniqueId val="{00000000-E380-447B-A714-E5749AB49A5A}"/>
            </c:ext>
          </c:extLst>
        </c:ser>
        <c:ser>
          <c:idx val="1"/>
          <c:order val="1"/>
          <c:tx>
            <c:v>Endeudamiento</c:v>
          </c:tx>
          <c:dLbls>
            <c:dLbl>
              <c:idx val="0"/>
              <c:layout>
                <c:manualLayout>
                  <c:x val="-6.0798314684348674E-2"/>
                  <c:y val="8.15176129299627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380-447B-A714-E5749AB49A5A}"/>
                </c:ext>
              </c:extLst>
            </c:dLbl>
            <c:dLbl>
              <c:idx val="1"/>
              <c:layout>
                <c:manualLayout>
                  <c:x val="-5.202617764884656E-2"/>
                  <c:y val="7.09914352811160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4228070175438574E-2"/>
                      <c:h val="9.310540129852187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E380-447B-A714-E5749AB49A5A}"/>
                </c:ext>
              </c:extLst>
            </c:dLbl>
            <c:dLbl>
              <c:idx val="2"/>
              <c:layout>
                <c:manualLayout>
                  <c:x val="-2.7464981351015268E-2"/>
                  <c:y val="5.6956209421190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380-447B-A714-E5749AB49A5A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800" b="1"/>
                  </a:pPr>
                  <a:endParaRPr lang="es-CO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E380-447B-A714-E5749AB49A5A}"/>
                </c:ext>
              </c:extLst>
            </c:dLbl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Lit>
              <c:formatCode>General</c:formatCode>
              <c:ptCount val="5"/>
              <c:pt idx="0">
                <c:v>2021</c:v>
              </c:pt>
              <c:pt idx="1">
                <c:v>2022</c:v>
              </c:pt>
              <c:pt idx="2">
                <c:v>2023</c:v>
              </c:pt>
              <c:pt idx="3">
                <c:v>2024</c:v>
              </c:pt>
              <c:pt idx="4">
                <c:v>2025</c:v>
              </c:pt>
            </c:numLit>
          </c:cat>
          <c:val>
            <c:numLit>
              <c:formatCode>0%</c:formatCode>
              <c:ptCount val="5"/>
              <c:pt idx="0">
                <c:v>0.75019999999999998</c:v>
              </c:pt>
              <c:pt idx="1">
                <c:v>0.70550000000000002</c:v>
              </c:pt>
              <c:pt idx="2">
                <c:v>0.79049999999999998</c:v>
              </c:pt>
              <c:pt idx="3">
                <c:v>1.4423999999999999</c:v>
              </c:pt>
              <c:pt idx="4">
                <c:v>2.2749999999999999</c:v>
              </c:pt>
            </c:numLit>
          </c:val>
          <c:smooth val="0"/>
          <c:extLst>
            <c:ext xmlns:c16="http://schemas.microsoft.com/office/drawing/2014/chart" uri="{C3380CC4-5D6E-409C-BE32-E72D297353CC}">
              <c16:uniqueId val="{00000001-E380-447B-A714-E5749AB49A5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8650112"/>
        <c:axId val="48672768"/>
      </c:lineChart>
      <c:catAx>
        <c:axId val="4865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9525">
            <a:solidFill>
              <a:srgbClr val="9CA3AF"/>
            </a:solidFill>
            <a:prstDash val="solid"/>
          </a:ln>
        </c:spPr>
        <c:crossAx val="48672768"/>
        <c:crosses val="autoZero"/>
        <c:auto val="1"/>
        <c:lblAlgn val="ctr"/>
        <c:lblOffset val="100"/>
        <c:noMultiLvlLbl val="0"/>
      </c:catAx>
      <c:valAx>
        <c:axId val="486727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865011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overlay val="0"/>
      <c:txPr>
        <a:bodyPr/>
        <a:lstStyle/>
        <a:p>
          <a:pPr>
            <a:defRPr sz="1600"/>
          </a:pPr>
          <a:endParaRPr lang="es-CO"/>
        </a:p>
      </c:txPr>
    </c:legend>
    <c:plotVisOnly val="1"/>
    <c:dispBlanksAs val="zero"/>
    <c:showDLblsOverMax val="1"/>
  </c:chart>
  <c:spPr>
    <a:ln w="9525">
      <a:noFill/>
      <a:prstDash val="solid"/>
    </a:ln>
  </c:spPr>
  <c:txPr>
    <a:bodyPr/>
    <a:lstStyle/>
    <a:p>
      <a:pPr>
        <a:defRPr sz="1200"/>
      </a:pPr>
      <a:endParaRPr lang="es-CO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765476702627374E-2"/>
          <c:y val="8.1328250424411788E-3"/>
          <c:w val="0.93212883472691088"/>
          <c:h val="0.82370724903670844"/>
        </c:manualLayout>
      </c:layout>
      <c:lineChart>
        <c:grouping val="standard"/>
        <c:varyColors val="0"/>
        <c:ser>
          <c:idx val="0"/>
          <c:order val="0"/>
          <c:tx>
            <c:strRef>
              <c:f>'TD COOSALUD ctas por pagar'!$B$38</c:f>
              <c:strCache>
                <c:ptCount val="1"/>
                <c:pt idx="0">
                  <c:v>cuentas por pagar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  <a:tailEnd type="arrow"/>
            </a:ln>
            <a:effectLst/>
          </c:spPr>
          <c:marker>
            <c:symbol val="diamond"/>
            <c:size val="5"/>
            <c:spPr>
              <a:solidFill>
                <a:schemeClr val="accent2"/>
              </a:solidFill>
              <a:ln w="38100"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dLbls>
            <c:dLbl>
              <c:idx val="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75360726498394"/>
                      <c:h val="0.151189217538981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5DA9-4795-A7D7-12FA3D562C89}"/>
                </c:ext>
              </c:extLst>
            </c:dLbl>
            <c:dLbl>
              <c:idx val="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00876616585975"/>
                      <c:h val="0.151189217538981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5DA9-4795-A7D7-12FA3D562C89}"/>
                </c:ext>
              </c:extLst>
            </c:dLbl>
            <c:dLbl>
              <c:idx val="2"/>
              <c:layout>
                <c:manualLayout>
                  <c:x val="-7.3162801633342447E-2"/>
                  <c:y val="-0.1262630214701423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DA9-4795-A7D7-12FA3D562C89}"/>
                </c:ext>
              </c:extLst>
            </c:dLbl>
            <c:dLbl>
              <c:idx val="3"/>
              <c:layout>
                <c:manualLayout>
                  <c:x val="-0.11652094338176246"/>
                  <c:y val="-7.65735804763535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558350133106674"/>
                      <c:h val="0.151189217538981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DA9-4795-A7D7-12FA3D562C89}"/>
                </c:ext>
              </c:extLst>
            </c:dLbl>
            <c:dLbl>
              <c:idx val="4"/>
              <c:layout>
                <c:manualLayout>
                  <c:x val="-0.11046718862395538"/>
                  <c:y val="-6.363935595710223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ysClr val="windowText" lastClr="000000"/>
                      </a:solidFill>
                      <a:latin typeface="Aptos" panose="020B00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s-CO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038305015340946"/>
                      <c:h val="0.115079474350542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DA9-4795-A7D7-12FA3D562C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Aptos" panose="020B00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'TD COOSALUD ctas por pagar'!$C$37:$G$37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'TD COOSALUD ctas por pagar'!$C$38:$G$38</c:f>
              <c:numCache>
                <c:formatCode>"$"\ #,##0</c:formatCode>
                <c:ptCount val="5"/>
                <c:pt idx="0">
                  <c:v>356405.421394</c:v>
                </c:pt>
                <c:pt idx="1">
                  <c:v>162766.30459700001</c:v>
                </c:pt>
                <c:pt idx="2">
                  <c:v>66843.553446999998</c:v>
                </c:pt>
                <c:pt idx="3">
                  <c:v>986536.69745700003</c:v>
                </c:pt>
                <c:pt idx="4">
                  <c:v>2543908.1779800002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DA9-4795-A7D7-12FA3D562C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05704175"/>
        <c:axId val="905702735"/>
      </c:lineChart>
      <c:catAx>
        <c:axId val="9057041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ptos" panose="020B00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905702735"/>
        <c:crosses val="autoZero"/>
        <c:auto val="1"/>
        <c:lblAlgn val="ctr"/>
        <c:lblOffset val="100"/>
        <c:noMultiLvlLbl val="0"/>
      </c:catAx>
      <c:valAx>
        <c:axId val="905702735"/>
        <c:scaling>
          <c:orientation val="minMax"/>
        </c:scaling>
        <c:delete val="1"/>
        <c:axPos val="l"/>
        <c:numFmt formatCode="&quot;$&quot;\ #,##0" sourceLinked="0"/>
        <c:majorTickMark val="none"/>
        <c:minorTickMark val="none"/>
        <c:tickLblPos val="nextTo"/>
        <c:crossAx val="905704175"/>
        <c:crosses val="autoZero"/>
        <c:crossBetween val="between"/>
        <c:majorUnit val="500000"/>
        <c:minorUnit val="100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ysClr val="windowText" lastClr="000000"/>
          </a:solidFill>
          <a:latin typeface="Aptos" panose="020B0004020202020204" pitchFamily="34" charset="0"/>
          <a:cs typeface="Arial" panose="020B0604020202020204" pitchFamily="34" charset="0"/>
        </a:defRPr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4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336EAF-D157-4886-8E8D-73F0CA587ACF}" type="doc">
      <dgm:prSet loTypeId="urn:microsoft.com/office/officeart/2008/layout/IncreasingCircle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A43480E5-D78A-4507-8347-17F1612F3427}">
      <dgm:prSet phldrT="[Texto]"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buFont typeface="+mj-lt"/>
            <a:buAutoNum type="arabicPeriod"/>
          </a:pPr>
          <a:r>
            <a:rPr lang="es-CO" sz="1400" b="1" dirty="0">
              <a:solidFill>
                <a:schemeClr val="bg1"/>
              </a:solidFill>
              <a:latin typeface="Aptos" panose="020B0004020202020204" pitchFamily="34" charset="0"/>
            </a:rPr>
            <a:t>Preparación</a:t>
          </a:r>
          <a:endParaRPr lang="es-CO" sz="1400" dirty="0">
            <a:solidFill>
              <a:schemeClr val="bg1"/>
            </a:solidFill>
            <a:latin typeface="Aptos" panose="020B0004020202020204" pitchFamily="34" charset="0"/>
          </a:endParaRPr>
        </a:p>
      </dgm:t>
    </dgm:pt>
    <dgm:pt modelId="{E01CE488-96B6-4D05-9315-143CC73DB801}" type="parTrans" cxnId="{FD65F8AC-E6DE-4CFB-B65C-F0DEEFC5438C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38529960-0463-41C6-BBE9-4B6DC70FE5C3}" type="sibTrans" cxnId="{FD65F8AC-E6DE-4CFB-B65C-F0DEEFC5438C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A478D77D-E019-4A8E-B363-B28B324A29C6}">
      <dgm:prSet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buFont typeface="+mj-lt"/>
            <a:buAutoNum type="arabicPeriod"/>
          </a:pPr>
          <a:r>
            <a:rPr lang="es-CO" sz="1400" b="1" dirty="0">
              <a:solidFill>
                <a:schemeClr val="bg1"/>
              </a:solidFill>
              <a:latin typeface="Aptos" panose="020B0004020202020204" pitchFamily="34" charset="0"/>
            </a:rPr>
            <a:t>Inicio</a:t>
          </a:r>
          <a:endParaRPr lang="es-CO" sz="1400" dirty="0">
            <a:solidFill>
              <a:schemeClr val="bg1"/>
            </a:solidFill>
            <a:latin typeface="Aptos" panose="020B0004020202020204" pitchFamily="34" charset="0"/>
          </a:endParaRPr>
        </a:p>
      </dgm:t>
    </dgm:pt>
    <dgm:pt modelId="{42D4BA59-AF4D-46B9-A811-76DB38768285}" type="parTrans" cxnId="{3B1CD41D-50BA-474C-8983-9C31E5021853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C0D9843B-CEA2-4B18-9E43-BF27FFB67256}" type="sibTrans" cxnId="{3B1CD41D-50BA-474C-8983-9C31E5021853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AF5BC915-0E6A-4481-8897-CB6270240618}">
      <dgm:prSet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buFont typeface="+mj-lt"/>
            <a:buAutoNum type="arabicPeriod"/>
          </a:pPr>
          <a:r>
            <a:rPr lang="es-CO" sz="1400" b="1" dirty="0">
              <a:solidFill>
                <a:schemeClr val="bg1"/>
              </a:solidFill>
              <a:latin typeface="Aptos" panose="020B0004020202020204" pitchFamily="34" charset="0"/>
            </a:rPr>
            <a:t>Diseño de indicadores</a:t>
          </a:r>
          <a:endParaRPr lang="es-CO" sz="1400" dirty="0">
            <a:solidFill>
              <a:schemeClr val="bg1"/>
            </a:solidFill>
            <a:latin typeface="Aptos" panose="020B0004020202020204" pitchFamily="34" charset="0"/>
          </a:endParaRPr>
        </a:p>
      </dgm:t>
    </dgm:pt>
    <dgm:pt modelId="{D5639044-FE66-4F9F-85C2-EE9DD834BA15}" type="parTrans" cxnId="{4F0A38BD-4D72-458C-AD0A-6EA4EF4DD7E1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687E6BEE-A792-4BF7-B107-0E248A1BFE6E}" type="sibTrans" cxnId="{4F0A38BD-4D72-458C-AD0A-6EA4EF4DD7E1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11D92AF3-B019-4182-8C3D-D652AEAD4A54}">
      <dgm:prSet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buFont typeface="+mj-lt"/>
            <a:buAutoNum type="arabicPeriod"/>
          </a:pPr>
          <a:r>
            <a:rPr lang="es-CO" sz="1400" b="1" dirty="0">
              <a:solidFill>
                <a:schemeClr val="bg1"/>
              </a:solidFill>
              <a:latin typeface="Aptos" panose="020B0004020202020204" pitchFamily="34" charset="0"/>
            </a:rPr>
            <a:t>Gestión de datos</a:t>
          </a:r>
          <a:endParaRPr lang="es-CO" sz="1400" dirty="0">
            <a:solidFill>
              <a:schemeClr val="bg1"/>
            </a:solidFill>
            <a:latin typeface="Aptos" panose="020B0004020202020204" pitchFamily="34" charset="0"/>
          </a:endParaRPr>
        </a:p>
      </dgm:t>
    </dgm:pt>
    <dgm:pt modelId="{06FAAD7F-D689-4001-BFD3-254889F4A0C8}" type="parTrans" cxnId="{CA442367-6FBE-45C9-9A97-82692143FCF2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D4D684B9-9C79-419E-A978-18B4391BFBC8}" type="sibTrans" cxnId="{CA442367-6FBE-45C9-9A97-82692143FCF2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93C22408-5352-43EB-8ABA-ABF8D9065AD7}">
      <dgm:prSet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buFont typeface="+mj-lt"/>
            <a:buAutoNum type="arabicPeriod"/>
          </a:pPr>
          <a:r>
            <a:rPr lang="es-CO" sz="1400" b="1" dirty="0">
              <a:solidFill>
                <a:schemeClr val="bg1"/>
              </a:solidFill>
              <a:latin typeface="Aptos" panose="020B0004020202020204" pitchFamily="34" charset="0"/>
            </a:rPr>
            <a:t>Análisis y triangulación</a:t>
          </a:r>
          <a:endParaRPr lang="es-CO" sz="1400" dirty="0">
            <a:solidFill>
              <a:schemeClr val="bg1"/>
            </a:solidFill>
            <a:latin typeface="Aptos" panose="020B0004020202020204" pitchFamily="34" charset="0"/>
          </a:endParaRPr>
        </a:p>
      </dgm:t>
    </dgm:pt>
    <dgm:pt modelId="{714B448F-8F90-4F46-859B-E11B8367CC7E}" type="parTrans" cxnId="{2D60C0FE-B637-4868-B37A-4ED7ABC99749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96C8C2A4-0F97-4AD0-8659-6B82F5041863}" type="sibTrans" cxnId="{2D60C0FE-B637-4868-B37A-4ED7ABC99749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DC17B71C-85F6-4702-AED9-268EE1099D31}">
      <dgm:prSet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buFont typeface="+mj-lt"/>
            <a:buAutoNum type="arabicPeriod"/>
          </a:pPr>
          <a:r>
            <a:rPr lang="es-CO" sz="1400" b="1" dirty="0">
              <a:solidFill>
                <a:schemeClr val="bg1"/>
              </a:solidFill>
              <a:latin typeface="Aptos" panose="020B0004020202020204" pitchFamily="34" charset="0"/>
            </a:rPr>
            <a:t>Síntesis ejecutiva</a:t>
          </a:r>
          <a:endParaRPr lang="es-CO" sz="1400" dirty="0">
            <a:solidFill>
              <a:schemeClr val="bg1"/>
            </a:solidFill>
            <a:latin typeface="Aptos" panose="020B0004020202020204" pitchFamily="34" charset="0"/>
          </a:endParaRPr>
        </a:p>
      </dgm:t>
    </dgm:pt>
    <dgm:pt modelId="{7220646C-A84B-457B-BF0D-6EABE83B139F}" type="parTrans" cxnId="{9BA70D37-4F5A-46A6-BEAE-0547B059F259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26B1D492-6120-4297-8D05-0937560C07BE}" type="sibTrans" cxnId="{9BA70D37-4F5A-46A6-BEAE-0547B059F259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B6483163-4FBF-4B83-85ED-D6D0BFAA4C1F}">
      <dgm:prSet phldrT="[Texto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s-CO" sz="1400" dirty="0">
              <a:latin typeface="Aptos" panose="020B0004020202020204" pitchFamily="34" charset="0"/>
            </a:rPr>
            <a:t>-Se conforma el equipo</a:t>
          </a:r>
        </a:p>
        <a:p>
          <a:pPr algn="l">
            <a:buFont typeface="Arial" panose="020B0604020202020204" pitchFamily="34" charset="0"/>
            <a:buNone/>
          </a:pPr>
          <a:r>
            <a:rPr lang="es-CO" sz="1400" dirty="0">
              <a:latin typeface="Aptos" panose="020B0004020202020204" pitchFamily="34" charset="0"/>
            </a:rPr>
            <a:t>-Se asignan responsables</a:t>
          </a:r>
        </a:p>
        <a:p>
          <a:pPr algn="l">
            <a:buFont typeface="Arial" panose="020B0604020202020204" pitchFamily="34" charset="0"/>
            <a:buNone/>
          </a:pPr>
          <a:r>
            <a:rPr lang="es-CO" sz="1400" dirty="0">
              <a:latin typeface="Aptos" panose="020B0004020202020204" pitchFamily="34" charset="0"/>
            </a:rPr>
            <a:t>-Se alinea el informe con las decisiones de Dirección y se define cronograma.</a:t>
          </a:r>
        </a:p>
        <a:p>
          <a:pPr algn="l">
            <a:buFont typeface="Arial" panose="020B0604020202020204" pitchFamily="34" charset="0"/>
            <a:buNone/>
          </a:pPr>
          <a:r>
            <a:rPr lang="es-CO" sz="1400" dirty="0">
              <a:latin typeface="Aptos" panose="020B0004020202020204" pitchFamily="34" charset="0"/>
            </a:rPr>
            <a:t>-Se construye la matriz de fuentes y el diccionario de datos.</a:t>
          </a:r>
        </a:p>
      </dgm:t>
    </dgm:pt>
    <dgm:pt modelId="{5F661118-9CEE-4DD4-95D1-5EE591A77CBC}" type="parTrans" cxnId="{0746831F-D3CE-4A69-9C01-4E91CD329710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77F73524-B877-4342-B4AE-AD9CEA21A604}" type="sibTrans" cxnId="{0746831F-D3CE-4A69-9C01-4E91CD329710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D8F7E5BF-9240-4DE5-9801-6F5D7CCF251F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s-CO" sz="1400" dirty="0">
              <a:latin typeface="Aptos" panose="020B0004020202020204" pitchFamily="34" charset="0"/>
            </a:rPr>
            <a:t>-Se establecen objetivos, alcance (población, periodo, rutas/eventos priorizados, red/operación) y preguntas guía.</a:t>
          </a:r>
        </a:p>
        <a:p>
          <a:pPr>
            <a:buFont typeface="+mj-lt"/>
            <a:buAutoNum type="arabicPeriod"/>
          </a:pPr>
          <a:r>
            <a:rPr lang="es-CO" sz="1400" dirty="0">
              <a:latin typeface="Aptos" panose="020B0004020202020204" pitchFamily="34" charset="0"/>
            </a:rPr>
            <a:t>-Se fijan criterios de éxito (oportunidad, comparabilidad, accionabilidad, trazabilidad).</a:t>
          </a:r>
        </a:p>
      </dgm:t>
    </dgm:pt>
    <dgm:pt modelId="{16B50F77-9F70-4A96-956E-3637D51873A5}" type="parTrans" cxnId="{B9723E15-CACE-4A1F-BF7E-B3B94AE23215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1C78E98D-EFE8-40AA-AE87-06BDEE16FCCA}" type="sibTrans" cxnId="{B9723E15-CACE-4A1F-BF7E-B3B94AE23215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535C256F-AA89-4711-A830-C109075843CA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s-CO" sz="1400" dirty="0">
              <a:latin typeface="Aptos" panose="020B0004020202020204" pitchFamily="34" charset="0"/>
            </a:rPr>
            <a:t>-Se seleccionan trazadores por ruta/tema y se documenta (definición operativa, fuente/calidad, periodicidad, desagregaciones, metas).</a:t>
          </a:r>
        </a:p>
        <a:p>
          <a:pPr>
            <a:buFont typeface="+mj-lt"/>
            <a:buAutoNum type="arabicPeriod"/>
          </a:pPr>
          <a:r>
            <a:rPr lang="es-CO" sz="1400" dirty="0">
              <a:latin typeface="Aptos" panose="020B0004020202020204" pitchFamily="34" charset="0"/>
            </a:rPr>
            <a:t>-Se justifica técnicamente por relevancia, evitabilidad, impacto y factibilidad.</a:t>
          </a:r>
        </a:p>
      </dgm:t>
    </dgm:pt>
    <dgm:pt modelId="{142C052A-1470-4506-9544-7A01CCBA3DFC}" type="parTrans" cxnId="{5E3CE164-801A-4566-A479-F9239C460B5D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0BDF948D-A062-4CB3-8D8A-4ED2522E790D}" type="sibTrans" cxnId="{5E3CE164-801A-4566-A479-F9239C460B5D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37B863AD-C5B1-428D-86CF-B76AB916C41B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s-CO" sz="1400" dirty="0">
              <a:latin typeface="Aptos" panose="020B0004020202020204" pitchFamily="34" charset="0"/>
            </a:rPr>
            <a:t>-Se extraen y consolidan fuentes, se depuran y estandarizan.</a:t>
          </a:r>
        </a:p>
        <a:p>
          <a:pPr>
            <a:buFont typeface="+mj-lt"/>
            <a:buAutoNum type="arabicPeriod"/>
          </a:pPr>
          <a:r>
            <a:rPr lang="es-CO" sz="1400" dirty="0">
              <a:latin typeface="Aptos" panose="020B0004020202020204" pitchFamily="34" charset="0"/>
            </a:rPr>
            <a:t>-Se aplican validaciones (coherencias, consistencia, faltantes) y control de versiones.</a:t>
          </a:r>
        </a:p>
      </dgm:t>
    </dgm:pt>
    <dgm:pt modelId="{BE73F6FC-0561-4C5A-BE01-108CB362B351}" type="parTrans" cxnId="{ACA98804-CDF8-4707-9F69-9EF302171D69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DE9ADB6B-3A88-4EF0-A063-F2564A8212E8}" type="sibTrans" cxnId="{ACA98804-CDF8-4707-9F69-9EF302171D69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41D31645-ECED-42EE-8E25-5353B12FA18F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s-CO" sz="1400" dirty="0">
              <a:latin typeface="Aptos" panose="020B0004020202020204" pitchFamily="34" charset="0"/>
            </a:rPr>
            <a:t>-Se evalúan tendencias y brechas vs metas/histórico.</a:t>
          </a:r>
        </a:p>
        <a:p>
          <a:pPr>
            <a:buFont typeface="+mj-lt"/>
            <a:buAutoNum type="arabicPeriod"/>
          </a:pPr>
          <a:r>
            <a:rPr lang="es-CO" sz="1400" dirty="0">
              <a:latin typeface="Aptos" panose="020B0004020202020204" pitchFamily="34" charset="0"/>
            </a:rPr>
            <a:t>-Se identifican variabilidades críticas por territorio/red </a:t>
          </a:r>
        </a:p>
        <a:p>
          <a:pPr>
            <a:buFont typeface="+mj-lt"/>
            <a:buAutoNum type="arabicPeriod"/>
          </a:pPr>
          <a:r>
            <a:rPr lang="es-CO" sz="1400" dirty="0">
              <a:latin typeface="Aptos" panose="020B0004020202020204" pitchFamily="34" charset="0"/>
            </a:rPr>
            <a:t>-Se triangula con información operativa (capacidad, oportunidad, PQRS, referencias).</a:t>
          </a:r>
        </a:p>
      </dgm:t>
    </dgm:pt>
    <dgm:pt modelId="{2F1F7F61-372E-403D-AFFD-5874914CA844}" type="parTrans" cxnId="{DE2E326E-2332-44A4-8731-D3B1EEE6A88C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6FE6953E-ACC3-43BB-A43A-45885190036E}" type="sibTrans" cxnId="{DE2E326E-2332-44A4-8731-D3B1EEE6A88C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4A17C892-3860-4FCA-87A3-4B8054A32018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s-CO" sz="1400" dirty="0">
              <a:latin typeface="Aptos" panose="020B0004020202020204" pitchFamily="34" charset="0"/>
            </a:rPr>
            <a:t>-Se priorizan hallazgos, se formulan conclusiones por desempeño y viabilidad de operación y según estructura definida en objetivos e indicadores.</a:t>
          </a:r>
        </a:p>
        <a:p>
          <a:pPr>
            <a:buFont typeface="+mj-lt"/>
            <a:buAutoNum type="arabicPeriod"/>
          </a:pPr>
          <a:endParaRPr lang="es-CO" sz="1400" dirty="0">
            <a:latin typeface="Aptos" panose="020B0004020202020204" pitchFamily="34" charset="0"/>
          </a:endParaRPr>
        </a:p>
      </dgm:t>
    </dgm:pt>
    <dgm:pt modelId="{7B2B6142-AB6D-405D-BF9B-569F2BE5DA1E}" type="parTrans" cxnId="{3B992C59-BA27-4F2E-9C5C-31752FF7B41C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A715C829-6D77-42D5-8B10-6E1AD8E986B4}" type="sibTrans" cxnId="{3B992C59-BA27-4F2E-9C5C-31752FF7B41C}">
      <dgm:prSet/>
      <dgm:spPr/>
      <dgm:t>
        <a:bodyPr/>
        <a:lstStyle/>
        <a:p>
          <a:endParaRPr lang="es-CO" sz="1400">
            <a:latin typeface="Aptos" panose="020B0004020202020204" pitchFamily="34" charset="0"/>
          </a:endParaRPr>
        </a:p>
      </dgm:t>
    </dgm:pt>
    <dgm:pt modelId="{890CF464-C856-4FB9-9803-DB9AEC8F09DC}" type="pres">
      <dgm:prSet presAssocID="{96336EAF-D157-4886-8E8D-73F0CA587ACF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</dgm:pt>
    <dgm:pt modelId="{338C0F10-1272-419E-8799-A7EB2F25815A}" type="pres">
      <dgm:prSet presAssocID="{A43480E5-D78A-4507-8347-17F1612F3427}" presName="composite" presStyleCnt="0"/>
      <dgm:spPr/>
    </dgm:pt>
    <dgm:pt modelId="{06C0663E-0234-447F-ADB8-41F5E33D73DB}" type="pres">
      <dgm:prSet presAssocID="{A43480E5-D78A-4507-8347-17F1612F3427}" presName="BackAccent" presStyleLbl="bgShp" presStyleIdx="0" presStyleCnt="6">
        <dgm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</dgm:pt>
    <dgm:pt modelId="{2DD1A900-73B4-4805-8DF5-CA5773C6C726}" type="pres">
      <dgm:prSet presAssocID="{A43480E5-D78A-4507-8347-17F1612F3427}" presName="Accent" presStyleLbl="alignNode1" presStyleIdx="0" presStyleCnt="6"/>
      <dgm:spPr/>
    </dgm:pt>
    <dgm:pt modelId="{3EC0C551-B0B8-4997-A487-D7058058B82D}" type="pres">
      <dgm:prSet presAssocID="{A43480E5-D78A-4507-8347-17F1612F3427}" presName="Child" presStyleLbl="revTx" presStyleIdx="0" presStyleCnt="12" custScaleX="125102" custLinFactNeighborX="240" custLinFactNeighborY="80985">
        <dgm:presLayoutVars>
          <dgm:chMax val="0"/>
          <dgm:chPref val="0"/>
          <dgm:bulletEnabled val="1"/>
        </dgm:presLayoutVars>
      </dgm:prSet>
      <dgm:spPr/>
    </dgm:pt>
    <dgm:pt modelId="{E93EA4AB-EAEB-41C4-9581-65D12292FC3F}" type="pres">
      <dgm:prSet presAssocID="{A43480E5-D78A-4507-8347-17F1612F3427}" presName="Parent" presStyleLbl="revTx" presStyleIdx="1" presStyleCnt="12" custScaleY="112643">
        <dgm:presLayoutVars>
          <dgm:chMax val="1"/>
          <dgm:chPref val="1"/>
          <dgm:bulletEnabled val="1"/>
        </dgm:presLayoutVars>
      </dgm:prSet>
      <dgm:spPr/>
    </dgm:pt>
    <dgm:pt modelId="{396F4A7B-F92B-4D00-8211-A3BE1FA532DD}" type="pres">
      <dgm:prSet presAssocID="{38529960-0463-41C6-BBE9-4B6DC70FE5C3}" presName="sibTrans" presStyleCnt="0"/>
      <dgm:spPr/>
    </dgm:pt>
    <dgm:pt modelId="{F2CA07DC-7293-49D5-B212-D388BADE3E63}" type="pres">
      <dgm:prSet presAssocID="{A478D77D-E019-4A8E-B363-B28B324A29C6}" presName="composite" presStyleCnt="0"/>
      <dgm:spPr/>
    </dgm:pt>
    <dgm:pt modelId="{3963B14F-5B1F-4128-BCF8-D3DCE30880A6}" type="pres">
      <dgm:prSet presAssocID="{A478D77D-E019-4A8E-B363-B28B324A29C6}" presName="BackAccent" presStyleLbl="bgShp" presStyleIdx="1" presStyleCnt="6">
        <dgm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</dgm:pt>
    <dgm:pt modelId="{C609A925-9A7B-4F65-BE1E-60C0EB98F36F}" type="pres">
      <dgm:prSet presAssocID="{A478D77D-E019-4A8E-B363-B28B324A29C6}" presName="Accent" presStyleLbl="alignNode1" presStyleIdx="1" presStyleCnt="6"/>
      <dgm:spPr/>
    </dgm:pt>
    <dgm:pt modelId="{C7091EE7-8548-46F7-8100-E90590D42A70}" type="pres">
      <dgm:prSet presAssocID="{A478D77D-E019-4A8E-B363-B28B324A29C6}" presName="Child" presStyleLbl="revTx" presStyleIdx="2" presStyleCnt="12" custScaleX="127547" custLinFactNeighborX="-1459" custLinFactNeighborY="78285">
        <dgm:presLayoutVars>
          <dgm:chMax val="0"/>
          <dgm:chPref val="0"/>
          <dgm:bulletEnabled val="1"/>
        </dgm:presLayoutVars>
      </dgm:prSet>
      <dgm:spPr/>
    </dgm:pt>
    <dgm:pt modelId="{9C56FA51-1412-41D7-954D-92B16B29CC29}" type="pres">
      <dgm:prSet presAssocID="{A478D77D-E019-4A8E-B363-B28B324A29C6}" presName="Parent" presStyleLbl="revTx" presStyleIdx="3" presStyleCnt="12" custScaleY="117959">
        <dgm:presLayoutVars>
          <dgm:chMax val="1"/>
          <dgm:chPref val="1"/>
          <dgm:bulletEnabled val="1"/>
        </dgm:presLayoutVars>
      </dgm:prSet>
      <dgm:spPr/>
    </dgm:pt>
    <dgm:pt modelId="{5AFEFA5E-283D-45F9-83D5-716C15A8C703}" type="pres">
      <dgm:prSet presAssocID="{C0D9843B-CEA2-4B18-9E43-BF27FFB67256}" presName="sibTrans" presStyleCnt="0"/>
      <dgm:spPr/>
    </dgm:pt>
    <dgm:pt modelId="{AF44256E-DF88-4CE7-8271-1204F0D5361E}" type="pres">
      <dgm:prSet presAssocID="{AF5BC915-0E6A-4481-8897-CB6270240618}" presName="composite" presStyleCnt="0"/>
      <dgm:spPr/>
    </dgm:pt>
    <dgm:pt modelId="{012C1DF4-685C-4DBA-8EBE-00B33BC6FE76}" type="pres">
      <dgm:prSet presAssocID="{AF5BC915-0E6A-4481-8897-CB6270240618}" presName="BackAccent" presStyleLbl="bgShp" presStyleIdx="2" presStyleCnt="6"/>
      <dgm:spPr/>
    </dgm:pt>
    <dgm:pt modelId="{C6CE8BFA-690A-436B-9844-8A82BCFC1812}" type="pres">
      <dgm:prSet presAssocID="{AF5BC915-0E6A-4481-8897-CB6270240618}" presName="Accent" presStyleLbl="alignNode1" presStyleIdx="2" presStyleCnt="6">
        <dgm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</dgm:pt>
    <dgm:pt modelId="{A5118947-97E7-4B0F-9B9B-E94BEE1A7051}" type="pres">
      <dgm:prSet presAssocID="{AF5BC915-0E6A-4481-8897-CB6270240618}" presName="Child" presStyleLbl="revTx" presStyleIdx="4" presStyleCnt="12" custScaleX="144202" custLinFactNeighborX="4135" custLinFactNeighborY="77960">
        <dgm:presLayoutVars>
          <dgm:chMax val="0"/>
          <dgm:chPref val="0"/>
          <dgm:bulletEnabled val="1"/>
        </dgm:presLayoutVars>
      </dgm:prSet>
      <dgm:spPr/>
    </dgm:pt>
    <dgm:pt modelId="{360E5AC8-173B-4FA2-86C7-ADE722A1B844}" type="pres">
      <dgm:prSet presAssocID="{AF5BC915-0E6A-4481-8897-CB6270240618}" presName="Parent" presStyleLbl="revTx" presStyleIdx="5" presStyleCnt="12" custScaleY="123424">
        <dgm:presLayoutVars>
          <dgm:chMax val="1"/>
          <dgm:chPref val="1"/>
          <dgm:bulletEnabled val="1"/>
        </dgm:presLayoutVars>
      </dgm:prSet>
      <dgm:spPr/>
    </dgm:pt>
    <dgm:pt modelId="{5A401025-BB6E-47F3-A28D-C1ADCB792A01}" type="pres">
      <dgm:prSet presAssocID="{687E6BEE-A792-4BF7-B107-0E248A1BFE6E}" presName="sibTrans" presStyleCnt="0"/>
      <dgm:spPr/>
    </dgm:pt>
    <dgm:pt modelId="{5793CF5E-3B23-4CA0-9454-DDA4CCD3B995}" type="pres">
      <dgm:prSet presAssocID="{11D92AF3-B019-4182-8C3D-D652AEAD4A54}" presName="composite" presStyleCnt="0"/>
      <dgm:spPr/>
    </dgm:pt>
    <dgm:pt modelId="{D8E6F63B-3C41-43FF-A197-56C2B696B827}" type="pres">
      <dgm:prSet presAssocID="{11D92AF3-B019-4182-8C3D-D652AEAD4A54}" presName="BackAccent" presStyleLbl="bgShp" presStyleIdx="3" presStyleCnt="6"/>
      <dgm:spPr/>
    </dgm:pt>
    <dgm:pt modelId="{6EA5B38B-0B37-4F31-BE4E-C6353397A2D9}" type="pres">
      <dgm:prSet presAssocID="{11D92AF3-B019-4182-8C3D-D652AEAD4A54}" presName="Accent" presStyleLbl="alignNode1" presStyleIdx="3" presStyleCnt="6">
        <dgm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</dgm:pt>
    <dgm:pt modelId="{3ECEBEE1-57AF-4477-803C-6E41F149EBEE}" type="pres">
      <dgm:prSet presAssocID="{11D92AF3-B019-4182-8C3D-D652AEAD4A54}" presName="Child" presStyleLbl="revTx" presStyleIdx="6" presStyleCnt="12" custScaleX="129481" custLinFactNeighborX="9142" custLinFactNeighborY="78769">
        <dgm:presLayoutVars>
          <dgm:chMax val="0"/>
          <dgm:chPref val="0"/>
          <dgm:bulletEnabled val="1"/>
        </dgm:presLayoutVars>
      </dgm:prSet>
      <dgm:spPr/>
    </dgm:pt>
    <dgm:pt modelId="{670E7EDF-A014-499F-9276-3BC7C6D3146A}" type="pres">
      <dgm:prSet presAssocID="{11D92AF3-B019-4182-8C3D-D652AEAD4A54}" presName="Parent" presStyleLbl="revTx" presStyleIdx="7" presStyleCnt="12" custScaleY="113809">
        <dgm:presLayoutVars>
          <dgm:chMax val="1"/>
          <dgm:chPref val="1"/>
          <dgm:bulletEnabled val="1"/>
        </dgm:presLayoutVars>
      </dgm:prSet>
      <dgm:spPr/>
    </dgm:pt>
    <dgm:pt modelId="{111D5EA7-00AD-4498-AF95-E2DC6E4FB231}" type="pres">
      <dgm:prSet presAssocID="{D4D684B9-9C79-419E-A978-18B4391BFBC8}" presName="sibTrans" presStyleCnt="0"/>
      <dgm:spPr/>
    </dgm:pt>
    <dgm:pt modelId="{AEDFCA6F-A505-428F-A691-2A78010F4865}" type="pres">
      <dgm:prSet presAssocID="{93C22408-5352-43EB-8ABA-ABF8D9065AD7}" presName="composite" presStyleCnt="0"/>
      <dgm:spPr/>
    </dgm:pt>
    <dgm:pt modelId="{2A04EAE9-D004-4E1C-869F-F5326B3B64AC}" type="pres">
      <dgm:prSet presAssocID="{93C22408-5352-43EB-8ABA-ABF8D9065AD7}" presName="BackAccent" presStyleLbl="bgShp" presStyleIdx="4" presStyleCnt="6"/>
      <dgm:spPr/>
    </dgm:pt>
    <dgm:pt modelId="{4638A52D-956A-4D4D-BB76-D190D9C2B9C9}" type="pres">
      <dgm:prSet presAssocID="{93C22408-5352-43EB-8ABA-ABF8D9065AD7}" presName="Accent" presStyleLbl="alignNode1" presStyleIdx="4" presStyleCnt="6">
        <dgm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</dgm:pt>
    <dgm:pt modelId="{6200ED8C-D4B5-4B8A-8E0E-4210887A5607}" type="pres">
      <dgm:prSet presAssocID="{93C22408-5352-43EB-8ABA-ABF8D9065AD7}" presName="Child" presStyleLbl="revTx" presStyleIdx="8" presStyleCnt="12" custScaleX="129674" custLinFactNeighborX="1386" custLinFactNeighborY="81833">
        <dgm:presLayoutVars>
          <dgm:chMax val="0"/>
          <dgm:chPref val="0"/>
          <dgm:bulletEnabled val="1"/>
        </dgm:presLayoutVars>
      </dgm:prSet>
      <dgm:spPr/>
    </dgm:pt>
    <dgm:pt modelId="{DF2D20F4-7635-4526-B522-735F62DCEA99}" type="pres">
      <dgm:prSet presAssocID="{93C22408-5352-43EB-8ABA-ABF8D9065AD7}" presName="Parent" presStyleLbl="revTx" presStyleIdx="9" presStyleCnt="12" custScaleX="114092" custScaleY="122788">
        <dgm:presLayoutVars>
          <dgm:chMax val="1"/>
          <dgm:chPref val="1"/>
          <dgm:bulletEnabled val="1"/>
        </dgm:presLayoutVars>
      </dgm:prSet>
      <dgm:spPr/>
    </dgm:pt>
    <dgm:pt modelId="{8FC02337-A2F6-47CA-8F4A-EA9A41E56BFE}" type="pres">
      <dgm:prSet presAssocID="{96C8C2A4-0F97-4AD0-8659-6B82F5041863}" presName="sibTrans" presStyleCnt="0"/>
      <dgm:spPr/>
    </dgm:pt>
    <dgm:pt modelId="{8CEF1735-1ED2-42FF-AD95-AB1C71E677D3}" type="pres">
      <dgm:prSet presAssocID="{DC17B71C-85F6-4702-AED9-268EE1099D31}" presName="composite" presStyleCnt="0"/>
      <dgm:spPr/>
    </dgm:pt>
    <dgm:pt modelId="{D77B16DC-8BBC-472D-BF0E-4A20278C49F0}" type="pres">
      <dgm:prSet presAssocID="{DC17B71C-85F6-4702-AED9-268EE1099D31}" presName="BackAccent" presStyleLbl="bgShp" presStyleIdx="5" presStyleCnt="6"/>
      <dgm:spPr/>
    </dgm:pt>
    <dgm:pt modelId="{F72C72F1-0C8C-4DC2-8E32-A7E78AC4A355}" type="pres">
      <dgm:prSet presAssocID="{DC17B71C-85F6-4702-AED9-268EE1099D31}" presName="Accent" presStyleLbl="alignNode1" presStyleIdx="5" presStyleCnt="6">
        <dgm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</dgm:pt>
    <dgm:pt modelId="{36823199-A1FB-418F-85CB-E937EC0E1C4A}" type="pres">
      <dgm:prSet presAssocID="{DC17B71C-85F6-4702-AED9-268EE1099D31}" presName="Child" presStyleLbl="revTx" presStyleIdx="10" presStyleCnt="12" custScaleX="130176" custLinFactNeighborX="-5482" custLinFactNeighborY="85336">
        <dgm:presLayoutVars>
          <dgm:chMax val="0"/>
          <dgm:chPref val="0"/>
          <dgm:bulletEnabled val="1"/>
        </dgm:presLayoutVars>
      </dgm:prSet>
      <dgm:spPr/>
    </dgm:pt>
    <dgm:pt modelId="{3B30DACF-0799-49BD-8A7D-94FE97C527EE}" type="pres">
      <dgm:prSet presAssocID="{DC17B71C-85F6-4702-AED9-268EE1099D31}" presName="Parent" presStyleLbl="revTx" presStyleIdx="11" presStyleCnt="12" custScaleY="134353">
        <dgm:presLayoutVars>
          <dgm:chMax val="1"/>
          <dgm:chPref val="1"/>
          <dgm:bulletEnabled val="1"/>
        </dgm:presLayoutVars>
      </dgm:prSet>
      <dgm:spPr/>
    </dgm:pt>
  </dgm:ptLst>
  <dgm:cxnLst>
    <dgm:cxn modelId="{ACA98804-CDF8-4707-9F69-9EF302171D69}" srcId="{11D92AF3-B019-4182-8C3D-D652AEAD4A54}" destId="{37B863AD-C5B1-428D-86CF-B76AB916C41B}" srcOrd="0" destOrd="0" parTransId="{BE73F6FC-0561-4C5A-BE01-108CB362B351}" sibTransId="{DE9ADB6B-3A88-4EF0-A063-F2564A8212E8}"/>
    <dgm:cxn modelId="{B9723E15-CACE-4A1F-BF7E-B3B94AE23215}" srcId="{A478D77D-E019-4A8E-B363-B28B324A29C6}" destId="{D8F7E5BF-9240-4DE5-9801-6F5D7CCF251F}" srcOrd="0" destOrd="0" parTransId="{16B50F77-9F70-4A96-956E-3637D51873A5}" sibTransId="{1C78E98D-EFE8-40AA-AE87-06BDEE16FCCA}"/>
    <dgm:cxn modelId="{9B0C9D15-210C-4C99-A340-DFD636E98DD2}" type="presOf" srcId="{DC17B71C-85F6-4702-AED9-268EE1099D31}" destId="{3B30DACF-0799-49BD-8A7D-94FE97C527EE}" srcOrd="0" destOrd="0" presId="urn:microsoft.com/office/officeart/2008/layout/IncreasingCircleProcess"/>
    <dgm:cxn modelId="{3B1CD41D-50BA-474C-8983-9C31E5021853}" srcId="{96336EAF-D157-4886-8E8D-73F0CA587ACF}" destId="{A478D77D-E019-4A8E-B363-B28B324A29C6}" srcOrd="1" destOrd="0" parTransId="{42D4BA59-AF4D-46B9-A811-76DB38768285}" sibTransId="{C0D9843B-CEA2-4B18-9E43-BF27FFB67256}"/>
    <dgm:cxn modelId="{0746831F-D3CE-4A69-9C01-4E91CD329710}" srcId="{A43480E5-D78A-4507-8347-17F1612F3427}" destId="{B6483163-4FBF-4B83-85ED-D6D0BFAA4C1F}" srcOrd="0" destOrd="0" parTransId="{5F661118-9CEE-4DD4-95D1-5EE591A77CBC}" sibTransId="{77F73524-B877-4342-B4AE-AD9CEA21A604}"/>
    <dgm:cxn modelId="{86BD1C23-8FD2-4102-8E01-E5EFE836C98E}" type="presOf" srcId="{96336EAF-D157-4886-8E8D-73F0CA587ACF}" destId="{890CF464-C856-4FB9-9803-DB9AEC8F09DC}" srcOrd="0" destOrd="0" presId="urn:microsoft.com/office/officeart/2008/layout/IncreasingCircleProcess"/>
    <dgm:cxn modelId="{4338BF2B-5CE5-42FB-B235-10926E87E08F}" type="presOf" srcId="{D8F7E5BF-9240-4DE5-9801-6F5D7CCF251F}" destId="{C7091EE7-8548-46F7-8100-E90590D42A70}" srcOrd="0" destOrd="0" presId="urn:microsoft.com/office/officeart/2008/layout/IncreasingCircleProcess"/>
    <dgm:cxn modelId="{9BA70D37-4F5A-46A6-BEAE-0547B059F259}" srcId="{96336EAF-D157-4886-8E8D-73F0CA587ACF}" destId="{DC17B71C-85F6-4702-AED9-268EE1099D31}" srcOrd="5" destOrd="0" parTransId="{7220646C-A84B-457B-BF0D-6EABE83B139F}" sibTransId="{26B1D492-6120-4297-8D05-0937560C07BE}"/>
    <dgm:cxn modelId="{73BEC83D-FAC2-4548-A332-80B44D5E9433}" type="presOf" srcId="{93C22408-5352-43EB-8ABA-ABF8D9065AD7}" destId="{DF2D20F4-7635-4526-B522-735F62DCEA99}" srcOrd="0" destOrd="0" presId="urn:microsoft.com/office/officeart/2008/layout/IncreasingCircleProcess"/>
    <dgm:cxn modelId="{EE9FBD3E-45E5-460A-8A69-8329E4C35DBA}" type="presOf" srcId="{A43480E5-D78A-4507-8347-17F1612F3427}" destId="{E93EA4AB-EAEB-41C4-9581-65D12292FC3F}" srcOrd="0" destOrd="0" presId="urn:microsoft.com/office/officeart/2008/layout/IncreasingCircleProcess"/>
    <dgm:cxn modelId="{E47C2D62-95E5-44B7-8979-A87B4157F573}" type="presOf" srcId="{B6483163-4FBF-4B83-85ED-D6D0BFAA4C1F}" destId="{3EC0C551-B0B8-4997-A487-D7058058B82D}" srcOrd="0" destOrd="0" presId="urn:microsoft.com/office/officeart/2008/layout/IncreasingCircleProcess"/>
    <dgm:cxn modelId="{5D697644-2CE9-4C3F-ADDB-2B77A5537B51}" type="presOf" srcId="{11D92AF3-B019-4182-8C3D-D652AEAD4A54}" destId="{670E7EDF-A014-499F-9276-3BC7C6D3146A}" srcOrd="0" destOrd="0" presId="urn:microsoft.com/office/officeart/2008/layout/IncreasingCircleProcess"/>
    <dgm:cxn modelId="{5E3CE164-801A-4566-A479-F9239C460B5D}" srcId="{AF5BC915-0E6A-4481-8897-CB6270240618}" destId="{535C256F-AA89-4711-A830-C109075843CA}" srcOrd="0" destOrd="0" parTransId="{142C052A-1470-4506-9544-7A01CCBA3DFC}" sibTransId="{0BDF948D-A062-4CB3-8D8A-4ED2522E790D}"/>
    <dgm:cxn modelId="{CA442367-6FBE-45C9-9A97-82692143FCF2}" srcId="{96336EAF-D157-4886-8E8D-73F0CA587ACF}" destId="{11D92AF3-B019-4182-8C3D-D652AEAD4A54}" srcOrd="3" destOrd="0" parTransId="{06FAAD7F-D689-4001-BFD3-254889F4A0C8}" sibTransId="{D4D684B9-9C79-419E-A978-18B4391BFBC8}"/>
    <dgm:cxn modelId="{DE2E326E-2332-44A4-8731-D3B1EEE6A88C}" srcId="{93C22408-5352-43EB-8ABA-ABF8D9065AD7}" destId="{41D31645-ECED-42EE-8E25-5353B12FA18F}" srcOrd="0" destOrd="0" parTransId="{2F1F7F61-372E-403D-AFFD-5874914CA844}" sibTransId="{6FE6953E-ACC3-43BB-A43A-45885190036E}"/>
    <dgm:cxn modelId="{F33D1350-F62D-4DF5-B5C4-996E8A8C0B32}" type="presOf" srcId="{4A17C892-3860-4FCA-87A3-4B8054A32018}" destId="{36823199-A1FB-418F-85CB-E937EC0E1C4A}" srcOrd="0" destOrd="0" presId="urn:microsoft.com/office/officeart/2008/layout/IncreasingCircleProcess"/>
    <dgm:cxn modelId="{1A792970-8B29-48F8-A020-D6038C72D488}" type="presOf" srcId="{41D31645-ECED-42EE-8E25-5353B12FA18F}" destId="{6200ED8C-D4B5-4B8A-8E0E-4210887A5607}" srcOrd="0" destOrd="0" presId="urn:microsoft.com/office/officeart/2008/layout/IncreasingCircleProcess"/>
    <dgm:cxn modelId="{3B992C59-BA27-4F2E-9C5C-31752FF7B41C}" srcId="{DC17B71C-85F6-4702-AED9-268EE1099D31}" destId="{4A17C892-3860-4FCA-87A3-4B8054A32018}" srcOrd="0" destOrd="0" parTransId="{7B2B6142-AB6D-405D-BF9B-569F2BE5DA1E}" sibTransId="{A715C829-6D77-42D5-8B10-6E1AD8E986B4}"/>
    <dgm:cxn modelId="{A335A484-A823-491F-8035-F708250DF8E4}" type="presOf" srcId="{37B863AD-C5B1-428D-86CF-B76AB916C41B}" destId="{3ECEBEE1-57AF-4477-803C-6E41F149EBEE}" srcOrd="0" destOrd="0" presId="urn:microsoft.com/office/officeart/2008/layout/IncreasingCircleProcess"/>
    <dgm:cxn modelId="{FD65F8AC-E6DE-4CFB-B65C-F0DEEFC5438C}" srcId="{96336EAF-D157-4886-8E8D-73F0CA587ACF}" destId="{A43480E5-D78A-4507-8347-17F1612F3427}" srcOrd="0" destOrd="0" parTransId="{E01CE488-96B6-4D05-9315-143CC73DB801}" sibTransId="{38529960-0463-41C6-BBE9-4B6DC70FE5C3}"/>
    <dgm:cxn modelId="{7870C8BC-63C7-482D-8647-220AF86BDC2D}" type="presOf" srcId="{A478D77D-E019-4A8E-B363-B28B324A29C6}" destId="{9C56FA51-1412-41D7-954D-92B16B29CC29}" srcOrd="0" destOrd="0" presId="urn:microsoft.com/office/officeart/2008/layout/IncreasingCircleProcess"/>
    <dgm:cxn modelId="{4F0A38BD-4D72-458C-AD0A-6EA4EF4DD7E1}" srcId="{96336EAF-D157-4886-8E8D-73F0CA587ACF}" destId="{AF5BC915-0E6A-4481-8897-CB6270240618}" srcOrd="2" destOrd="0" parTransId="{D5639044-FE66-4F9F-85C2-EE9DD834BA15}" sibTransId="{687E6BEE-A792-4BF7-B107-0E248A1BFE6E}"/>
    <dgm:cxn modelId="{502E3BF8-E0F7-403B-97C7-5E63A4FE7BA9}" type="presOf" srcId="{AF5BC915-0E6A-4481-8897-CB6270240618}" destId="{360E5AC8-173B-4FA2-86C7-ADE722A1B844}" srcOrd="0" destOrd="0" presId="urn:microsoft.com/office/officeart/2008/layout/IncreasingCircleProcess"/>
    <dgm:cxn modelId="{10C50BFE-58DA-44C9-AC25-DE0A32D50B4A}" type="presOf" srcId="{535C256F-AA89-4711-A830-C109075843CA}" destId="{A5118947-97E7-4B0F-9B9B-E94BEE1A7051}" srcOrd="0" destOrd="0" presId="urn:microsoft.com/office/officeart/2008/layout/IncreasingCircleProcess"/>
    <dgm:cxn modelId="{2D60C0FE-B637-4868-B37A-4ED7ABC99749}" srcId="{96336EAF-D157-4886-8E8D-73F0CA587ACF}" destId="{93C22408-5352-43EB-8ABA-ABF8D9065AD7}" srcOrd="4" destOrd="0" parTransId="{714B448F-8F90-4F46-859B-E11B8367CC7E}" sibTransId="{96C8C2A4-0F97-4AD0-8659-6B82F5041863}"/>
    <dgm:cxn modelId="{790208B9-BE7B-47B3-A23C-BA507BB8F384}" type="presParOf" srcId="{890CF464-C856-4FB9-9803-DB9AEC8F09DC}" destId="{338C0F10-1272-419E-8799-A7EB2F25815A}" srcOrd="0" destOrd="0" presId="urn:microsoft.com/office/officeart/2008/layout/IncreasingCircleProcess"/>
    <dgm:cxn modelId="{80E2074A-27C0-4A21-932E-E1D6B31BB232}" type="presParOf" srcId="{338C0F10-1272-419E-8799-A7EB2F25815A}" destId="{06C0663E-0234-447F-ADB8-41F5E33D73DB}" srcOrd="0" destOrd="0" presId="urn:microsoft.com/office/officeart/2008/layout/IncreasingCircleProcess"/>
    <dgm:cxn modelId="{057E1789-9E0D-4E61-9796-7499546B4A55}" type="presParOf" srcId="{338C0F10-1272-419E-8799-A7EB2F25815A}" destId="{2DD1A900-73B4-4805-8DF5-CA5773C6C726}" srcOrd="1" destOrd="0" presId="urn:microsoft.com/office/officeart/2008/layout/IncreasingCircleProcess"/>
    <dgm:cxn modelId="{E3CEF924-EFDC-4C22-9A7B-55C947EAF49D}" type="presParOf" srcId="{338C0F10-1272-419E-8799-A7EB2F25815A}" destId="{3EC0C551-B0B8-4997-A487-D7058058B82D}" srcOrd="2" destOrd="0" presId="urn:microsoft.com/office/officeart/2008/layout/IncreasingCircleProcess"/>
    <dgm:cxn modelId="{8107905C-9CBC-481B-92CE-3A7781D54FAC}" type="presParOf" srcId="{338C0F10-1272-419E-8799-A7EB2F25815A}" destId="{E93EA4AB-EAEB-41C4-9581-65D12292FC3F}" srcOrd="3" destOrd="0" presId="urn:microsoft.com/office/officeart/2008/layout/IncreasingCircleProcess"/>
    <dgm:cxn modelId="{E34AD2AB-3CAD-4333-83DC-9E3F6A6A7E0A}" type="presParOf" srcId="{890CF464-C856-4FB9-9803-DB9AEC8F09DC}" destId="{396F4A7B-F92B-4D00-8211-A3BE1FA532DD}" srcOrd="1" destOrd="0" presId="urn:microsoft.com/office/officeart/2008/layout/IncreasingCircleProcess"/>
    <dgm:cxn modelId="{A9AE50E7-83FB-4085-8851-4BBAA339888D}" type="presParOf" srcId="{890CF464-C856-4FB9-9803-DB9AEC8F09DC}" destId="{F2CA07DC-7293-49D5-B212-D388BADE3E63}" srcOrd="2" destOrd="0" presId="urn:microsoft.com/office/officeart/2008/layout/IncreasingCircleProcess"/>
    <dgm:cxn modelId="{D5B5A668-2994-45F3-9033-82365810A1AC}" type="presParOf" srcId="{F2CA07DC-7293-49D5-B212-D388BADE3E63}" destId="{3963B14F-5B1F-4128-BCF8-D3DCE30880A6}" srcOrd="0" destOrd="0" presId="urn:microsoft.com/office/officeart/2008/layout/IncreasingCircleProcess"/>
    <dgm:cxn modelId="{E30B100D-0B3C-4F3A-9137-193572291E30}" type="presParOf" srcId="{F2CA07DC-7293-49D5-B212-D388BADE3E63}" destId="{C609A925-9A7B-4F65-BE1E-60C0EB98F36F}" srcOrd="1" destOrd="0" presId="urn:microsoft.com/office/officeart/2008/layout/IncreasingCircleProcess"/>
    <dgm:cxn modelId="{83A941B0-8CF9-43D4-872A-BDCFF69D14E9}" type="presParOf" srcId="{F2CA07DC-7293-49D5-B212-D388BADE3E63}" destId="{C7091EE7-8548-46F7-8100-E90590D42A70}" srcOrd="2" destOrd="0" presId="urn:microsoft.com/office/officeart/2008/layout/IncreasingCircleProcess"/>
    <dgm:cxn modelId="{917B0580-EA00-47BD-A245-3269A85E8BC3}" type="presParOf" srcId="{F2CA07DC-7293-49D5-B212-D388BADE3E63}" destId="{9C56FA51-1412-41D7-954D-92B16B29CC29}" srcOrd="3" destOrd="0" presId="urn:microsoft.com/office/officeart/2008/layout/IncreasingCircleProcess"/>
    <dgm:cxn modelId="{5D0F6056-D440-4AAB-80A5-CBD7B783FC84}" type="presParOf" srcId="{890CF464-C856-4FB9-9803-DB9AEC8F09DC}" destId="{5AFEFA5E-283D-45F9-83D5-716C15A8C703}" srcOrd="3" destOrd="0" presId="urn:microsoft.com/office/officeart/2008/layout/IncreasingCircleProcess"/>
    <dgm:cxn modelId="{F54717C5-49C3-4D7C-8E01-35C1B02EDA36}" type="presParOf" srcId="{890CF464-C856-4FB9-9803-DB9AEC8F09DC}" destId="{AF44256E-DF88-4CE7-8271-1204F0D5361E}" srcOrd="4" destOrd="0" presId="urn:microsoft.com/office/officeart/2008/layout/IncreasingCircleProcess"/>
    <dgm:cxn modelId="{1F218D45-E8CB-44D3-B3B4-351F0F79EAD2}" type="presParOf" srcId="{AF44256E-DF88-4CE7-8271-1204F0D5361E}" destId="{012C1DF4-685C-4DBA-8EBE-00B33BC6FE76}" srcOrd="0" destOrd="0" presId="urn:microsoft.com/office/officeart/2008/layout/IncreasingCircleProcess"/>
    <dgm:cxn modelId="{84EC3D5B-D837-4250-8C7B-A122E20A8BCC}" type="presParOf" srcId="{AF44256E-DF88-4CE7-8271-1204F0D5361E}" destId="{C6CE8BFA-690A-436B-9844-8A82BCFC1812}" srcOrd="1" destOrd="0" presId="urn:microsoft.com/office/officeart/2008/layout/IncreasingCircleProcess"/>
    <dgm:cxn modelId="{B104BC6C-5B32-4908-8E05-A5B69B6D5810}" type="presParOf" srcId="{AF44256E-DF88-4CE7-8271-1204F0D5361E}" destId="{A5118947-97E7-4B0F-9B9B-E94BEE1A7051}" srcOrd="2" destOrd="0" presId="urn:microsoft.com/office/officeart/2008/layout/IncreasingCircleProcess"/>
    <dgm:cxn modelId="{09E78CD4-2E94-4567-90A3-A374C589DF06}" type="presParOf" srcId="{AF44256E-DF88-4CE7-8271-1204F0D5361E}" destId="{360E5AC8-173B-4FA2-86C7-ADE722A1B844}" srcOrd="3" destOrd="0" presId="urn:microsoft.com/office/officeart/2008/layout/IncreasingCircleProcess"/>
    <dgm:cxn modelId="{AE6AF0CE-CA22-4AF3-B1BE-F40889CA93E4}" type="presParOf" srcId="{890CF464-C856-4FB9-9803-DB9AEC8F09DC}" destId="{5A401025-BB6E-47F3-A28D-C1ADCB792A01}" srcOrd="5" destOrd="0" presId="urn:microsoft.com/office/officeart/2008/layout/IncreasingCircleProcess"/>
    <dgm:cxn modelId="{48C3F165-0C24-4BA2-9AC8-01FAE4389ECB}" type="presParOf" srcId="{890CF464-C856-4FB9-9803-DB9AEC8F09DC}" destId="{5793CF5E-3B23-4CA0-9454-DDA4CCD3B995}" srcOrd="6" destOrd="0" presId="urn:microsoft.com/office/officeart/2008/layout/IncreasingCircleProcess"/>
    <dgm:cxn modelId="{DC633071-8B40-423F-B55C-884BFE40FCD5}" type="presParOf" srcId="{5793CF5E-3B23-4CA0-9454-DDA4CCD3B995}" destId="{D8E6F63B-3C41-43FF-A197-56C2B696B827}" srcOrd="0" destOrd="0" presId="urn:microsoft.com/office/officeart/2008/layout/IncreasingCircleProcess"/>
    <dgm:cxn modelId="{11A5AF9D-EB35-4501-B4BA-662C29C6ADB5}" type="presParOf" srcId="{5793CF5E-3B23-4CA0-9454-DDA4CCD3B995}" destId="{6EA5B38B-0B37-4F31-BE4E-C6353397A2D9}" srcOrd="1" destOrd="0" presId="urn:microsoft.com/office/officeart/2008/layout/IncreasingCircleProcess"/>
    <dgm:cxn modelId="{FE72E4FA-C021-40D9-A155-1B942525247C}" type="presParOf" srcId="{5793CF5E-3B23-4CA0-9454-DDA4CCD3B995}" destId="{3ECEBEE1-57AF-4477-803C-6E41F149EBEE}" srcOrd="2" destOrd="0" presId="urn:microsoft.com/office/officeart/2008/layout/IncreasingCircleProcess"/>
    <dgm:cxn modelId="{F9CD9301-C49B-4F87-82F8-F3F67A3B3B03}" type="presParOf" srcId="{5793CF5E-3B23-4CA0-9454-DDA4CCD3B995}" destId="{670E7EDF-A014-499F-9276-3BC7C6D3146A}" srcOrd="3" destOrd="0" presId="urn:microsoft.com/office/officeart/2008/layout/IncreasingCircleProcess"/>
    <dgm:cxn modelId="{C20FFFF6-A1DA-4569-B1AC-F5A57873788D}" type="presParOf" srcId="{890CF464-C856-4FB9-9803-DB9AEC8F09DC}" destId="{111D5EA7-00AD-4498-AF95-E2DC6E4FB231}" srcOrd="7" destOrd="0" presId="urn:microsoft.com/office/officeart/2008/layout/IncreasingCircleProcess"/>
    <dgm:cxn modelId="{7AC302CC-8899-45E4-BCA8-0942622E471A}" type="presParOf" srcId="{890CF464-C856-4FB9-9803-DB9AEC8F09DC}" destId="{AEDFCA6F-A505-428F-A691-2A78010F4865}" srcOrd="8" destOrd="0" presId="urn:microsoft.com/office/officeart/2008/layout/IncreasingCircleProcess"/>
    <dgm:cxn modelId="{B984D2C7-F5F8-441F-8256-341A0BE3D1F3}" type="presParOf" srcId="{AEDFCA6F-A505-428F-A691-2A78010F4865}" destId="{2A04EAE9-D004-4E1C-869F-F5326B3B64AC}" srcOrd="0" destOrd="0" presId="urn:microsoft.com/office/officeart/2008/layout/IncreasingCircleProcess"/>
    <dgm:cxn modelId="{CB5B3C4A-DADB-47F9-9C27-9812A728D15E}" type="presParOf" srcId="{AEDFCA6F-A505-428F-A691-2A78010F4865}" destId="{4638A52D-956A-4D4D-BB76-D190D9C2B9C9}" srcOrd="1" destOrd="0" presId="urn:microsoft.com/office/officeart/2008/layout/IncreasingCircleProcess"/>
    <dgm:cxn modelId="{772FA8FB-EF7D-4B03-A74F-91769F071D8B}" type="presParOf" srcId="{AEDFCA6F-A505-428F-A691-2A78010F4865}" destId="{6200ED8C-D4B5-4B8A-8E0E-4210887A5607}" srcOrd="2" destOrd="0" presId="urn:microsoft.com/office/officeart/2008/layout/IncreasingCircleProcess"/>
    <dgm:cxn modelId="{38043EA9-2ACC-4765-B7FB-55D597E261EC}" type="presParOf" srcId="{AEDFCA6F-A505-428F-A691-2A78010F4865}" destId="{DF2D20F4-7635-4526-B522-735F62DCEA99}" srcOrd="3" destOrd="0" presId="urn:microsoft.com/office/officeart/2008/layout/IncreasingCircleProcess"/>
    <dgm:cxn modelId="{5242BE3A-3CC5-4359-9963-717A22E845AD}" type="presParOf" srcId="{890CF464-C856-4FB9-9803-DB9AEC8F09DC}" destId="{8FC02337-A2F6-47CA-8F4A-EA9A41E56BFE}" srcOrd="9" destOrd="0" presId="urn:microsoft.com/office/officeart/2008/layout/IncreasingCircleProcess"/>
    <dgm:cxn modelId="{5537548A-2616-4E45-B3F4-5D8E0BA414C4}" type="presParOf" srcId="{890CF464-C856-4FB9-9803-DB9AEC8F09DC}" destId="{8CEF1735-1ED2-42FF-AD95-AB1C71E677D3}" srcOrd="10" destOrd="0" presId="urn:microsoft.com/office/officeart/2008/layout/IncreasingCircleProcess"/>
    <dgm:cxn modelId="{34E59611-AB7A-4273-86D6-B0741797C0AC}" type="presParOf" srcId="{8CEF1735-1ED2-42FF-AD95-AB1C71E677D3}" destId="{D77B16DC-8BBC-472D-BF0E-4A20278C49F0}" srcOrd="0" destOrd="0" presId="urn:microsoft.com/office/officeart/2008/layout/IncreasingCircleProcess"/>
    <dgm:cxn modelId="{D703E2E8-C2F1-43B5-BA0E-DDB9E7E09EB2}" type="presParOf" srcId="{8CEF1735-1ED2-42FF-AD95-AB1C71E677D3}" destId="{F72C72F1-0C8C-4DC2-8E32-A7E78AC4A355}" srcOrd="1" destOrd="0" presId="urn:microsoft.com/office/officeart/2008/layout/IncreasingCircleProcess"/>
    <dgm:cxn modelId="{E55AC164-DD08-40F1-8B6F-85904B8A1905}" type="presParOf" srcId="{8CEF1735-1ED2-42FF-AD95-AB1C71E677D3}" destId="{36823199-A1FB-418F-85CB-E937EC0E1C4A}" srcOrd="2" destOrd="0" presId="urn:microsoft.com/office/officeart/2008/layout/IncreasingCircleProcess"/>
    <dgm:cxn modelId="{11A4131B-2C16-47CF-A0D2-20F874DF7EBC}" type="presParOf" srcId="{8CEF1735-1ED2-42FF-AD95-AB1C71E677D3}" destId="{3B30DACF-0799-49BD-8A7D-94FE97C527EE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C0663E-0234-447F-ADB8-41F5E33D73DB}">
      <dsp:nvSpPr>
        <dsp:cNvPr id="0" name=""/>
        <dsp:cNvSpPr/>
      </dsp:nvSpPr>
      <dsp:spPr>
        <a:xfrm>
          <a:off x="5454" y="48291"/>
          <a:ext cx="411022" cy="411022"/>
        </a:xfrm>
        <a:prstGeom prst="ellipse">
          <a:avLst/>
        </a:prstGeom>
        <a:solidFill>
          <a:schemeClr val="accent3"/>
        </a:solidFill>
        <a:ln w="19050" cap="flat" cmpd="sng" algn="ctr">
          <a:solidFill>
            <a:schemeClr val="accent3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3">
            <a:shade val="15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</dsp:sp>
    <dsp:sp modelId="{2DD1A900-73B4-4805-8DF5-CA5773C6C726}">
      <dsp:nvSpPr>
        <dsp:cNvPr id="0" name=""/>
        <dsp:cNvSpPr/>
      </dsp:nvSpPr>
      <dsp:spPr>
        <a:xfrm>
          <a:off x="46556" y="89393"/>
          <a:ext cx="328818" cy="328818"/>
        </a:xfrm>
        <a:prstGeom prst="chord">
          <a:avLst>
            <a:gd name="adj1" fmla="val 2508618"/>
            <a:gd name="adj2" fmla="val 829138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C0C551-B0B8-4997-A487-D7058058B82D}">
      <dsp:nvSpPr>
        <dsp:cNvPr id="0" name=""/>
        <dsp:cNvSpPr/>
      </dsp:nvSpPr>
      <dsp:spPr>
        <a:xfrm>
          <a:off x="352412" y="1860128"/>
          <a:ext cx="1521168" cy="172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CO" sz="1400" kern="1200" dirty="0">
              <a:latin typeface="Aptos" panose="020B0004020202020204" pitchFamily="34" charset="0"/>
            </a:rPr>
            <a:t>-Se conforma el equipo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CO" sz="1400" kern="1200" dirty="0">
              <a:latin typeface="Aptos" panose="020B0004020202020204" pitchFamily="34" charset="0"/>
            </a:rPr>
            <a:t>-Se asignan responsables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CO" sz="1400" kern="1200" dirty="0">
              <a:latin typeface="Aptos" panose="020B0004020202020204" pitchFamily="34" charset="0"/>
            </a:rPr>
            <a:t>-Se alinea el informe con las decisiones de Dirección y se define cronograma.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CO" sz="1400" kern="1200" dirty="0">
              <a:latin typeface="Aptos" panose="020B0004020202020204" pitchFamily="34" charset="0"/>
            </a:rPr>
            <a:t>-Se construye la matriz de fuentes y el diccionario de datos.</a:t>
          </a:r>
        </a:p>
      </dsp:txBody>
      <dsp:txXfrm>
        <a:off x="352412" y="1860128"/>
        <a:ext cx="1521168" cy="1729720"/>
      </dsp:txXfrm>
    </dsp:sp>
    <dsp:sp modelId="{E93EA4AB-EAEB-41C4-9581-65D12292FC3F}">
      <dsp:nvSpPr>
        <dsp:cNvPr id="0" name=""/>
        <dsp:cNvSpPr/>
      </dsp:nvSpPr>
      <dsp:spPr>
        <a:xfrm>
          <a:off x="502106" y="22308"/>
          <a:ext cx="1215942" cy="462988"/>
        </a:xfrm>
        <a:prstGeom prst="rect">
          <a:avLst/>
        </a:prstGeom>
        <a:solidFill>
          <a:schemeClr val="accent1"/>
        </a:solidFill>
        <a:ln w="19050" cap="flat" cmpd="sng" algn="ctr">
          <a:solidFill>
            <a:schemeClr val="accent1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b="1" kern="1200" dirty="0">
              <a:solidFill>
                <a:schemeClr val="bg1"/>
              </a:solidFill>
              <a:latin typeface="Aptos" panose="020B0004020202020204" pitchFamily="34" charset="0"/>
            </a:rPr>
            <a:t>Preparación</a:t>
          </a:r>
          <a:endParaRPr lang="es-CO" sz="1400" kern="1200" dirty="0">
            <a:solidFill>
              <a:schemeClr val="bg1"/>
            </a:solidFill>
            <a:latin typeface="Aptos" panose="020B0004020202020204" pitchFamily="34" charset="0"/>
          </a:endParaRPr>
        </a:p>
      </dsp:txBody>
      <dsp:txXfrm>
        <a:off x="502106" y="22308"/>
        <a:ext cx="1215942" cy="462988"/>
      </dsp:txXfrm>
    </dsp:sp>
    <dsp:sp modelId="{3963B14F-5B1F-4128-BCF8-D3DCE30880A6}">
      <dsp:nvSpPr>
        <dsp:cNvPr id="0" name=""/>
        <dsp:cNvSpPr/>
      </dsp:nvSpPr>
      <dsp:spPr>
        <a:xfrm>
          <a:off x="1956291" y="53753"/>
          <a:ext cx="411022" cy="411022"/>
        </a:xfrm>
        <a:prstGeom prst="ellipse">
          <a:avLst/>
        </a:prstGeom>
        <a:solidFill>
          <a:schemeClr val="accent3"/>
        </a:solidFill>
        <a:ln w="19050" cap="flat" cmpd="sng" algn="ctr">
          <a:solidFill>
            <a:schemeClr val="accent3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3">
            <a:shade val="15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</dsp:sp>
    <dsp:sp modelId="{C609A925-9A7B-4F65-BE1E-60C0EB98F36F}">
      <dsp:nvSpPr>
        <dsp:cNvPr id="0" name=""/>
        <dsp:cNvSpPr/>
      </dsp:nvSpPr>
      <dsp:spPr>
        <a:xfrm>
          <a:off x="1997394" y="94855"/>
          <a:ext cx="328818" cy="328818"/>
        </a:xfrm>
        <a:prstGeom prst="chord">
          <a:avLst>
            <a:gd name="adj1" fmla="val 1168272"/>
            <a:gd name="adj2" fmla="val 96317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091EE7-8548-46F7-8100-E90590D42A70}">
      <dsp:nvSpPr>
        <dsp:cNvPr id="0" name=""/>
        <dsp:cNvSpPr/>
      </dsp:nvSpPr>
      <dsp:spPr>
        <a:xfrm>
          <a:off x="2267725" y="1818888"/>
          <a:ext cx="1550898" cy="172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kern="1200" dirty="0">
              <a:latin typeface="Aptos" panose="020B0004020202020204" pitchFamily="34" charset="0"/>
            </a:rPr>
            <a:t>-Se establecen objetivos, alcance (población, periodo, rutas/eventos priorizados, red/operación) y preguntas guía.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kern="1200" dirty="0">
              <a:latin typeface="Aptos" panose="020B0004020202020204" pitchFamily="34" charset="0"/>
            </a:rPr>
            <a:t>-Se fijan criterios de éxito (oportunidad, comparabilidad, accionabilidad, trazabilidad).</a:t>
          </a:r>
        </a:p>
      </dsp:txBody>
      <dsp:txXfrm>
        <a:off x="2267725" y="1818888"/>
        <a:ext cx="1550898" cy="1729720"/>
      </dsp:txXfrm>
    </dsp:sp>
    <dsp:sp modelId="{9C56FA51-1412-41D7-954D-92B16B29CC29}">
      <dsp:nvSpPr>
        <dsp:cNvPr id="0" name=""/>
        <dsp:cNvSpPr/>
      </dsp:nvSpPr>
      <dsp:spPr>
        <a:xfrm>
          <a:off x="2452944" y="16845"/>
          <a:ext cx="1215942" cy="484838"/>
        </a:xfrm>
        <a:prstGeom prst="rect">
          <a:avLst/>
        </a:prstGeom>
        <a:solidFill>
          <a:schemeClr val="accent1"/>
        </a:solidFill>
        <a:ln w="19050" cap="flat" cmpd="sng" algn="ctr">
          <a:solidFill>
            <a:schemeClr val="accent1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b="1" kern="1200" dirty="0">
              <a:solidFill>
                <a:schemeClr val="bg1"/>
              </a:solidFill>
              <a:latin typeface="Aptos" panose="020B0004020202020204" pitchFamily="34" charset="0"/>
            </a:rPr>
            <a:t>Inicio</a:t>
          </a:r>
          <a:endParaRPr lang="es-CO" sz="1400" kern="1200" dirty="0">
            <a:solidFill>
              <a:schemeClr val="bg1"/>
            </a:solidFill>
            <a:latin typeface="Aptos" panose="020B0004020202020204" pitchFamily="34" charset="0"/>
          </a:endParaRPr>
        </a:p>
      </dsp:txBody>
      <dsp:txXfrm>
        <a:off x="2452944" y="16845"/>
        <a:ext cx="1215942" cy="484838"/>
      </dsp:txXfrm>
    </dsp:sp>
    <dsp:sp modelId="{012C1DF4-685C-4DBA-8EBE-00B33BC6FE76}">
      <dsp:nvSpPr>
        <dsp:cNvPr id="0" name=""/>
        <dsp:cNvSpPr/>
      </dsp:nvSpPr>
      <dsp:spPr>
        <a:xfrm>
          <a:off x="3921994" y="59369"/>
          <a:ext cx="411022" cy="41102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CE8BFA-690A-436B-9844-8A82BCFC1812}">
      <dsp:nvSpPr>
        <dsp:cNvPr id="0" name=""/>
        <dsp:cNvSpPr/>
      </dsp:nvSpPr>
      <dsp:spPr>
        <a:xfrm>
          <a:off x="3963096" y="100471"/>
          <a:ext cx="328818" cy="328818"/>
        </a:xfrm>
        <a:prstGeom prst="chord">
          <a:avLst>
            <a:gd name="adj1" fmla="val 0"/>
            <a:gd name="adj2" fmla="val 10800000"/>
          </a:avLst>
        </a:prstGeom>
        <a:solidFill>
          <a:schemeClr val="accent3"/>
        </a:solidFill>
        <a:ln w="19050" cap="flat" cmpd="sng" algn="ctr">
          <a:solidFill>
            <a:schemeClr val="accent3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3">
            <a:shade val="15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</dsp:sp>
    <dsp:sp modelId="{A5118947-97E7-4B0F-9B9B-E94BEE1A7051}">
      <dsp:nvSpPr>
        <dsp:cNvPr id="0" name=""/>
        <dsp:cNvSpPr/>
      </dsp:nvSpPr>
      <dsp:spPr>
        <a:xfrm>
          <a:off x="4200190" y="1818882"/>
          <a:ext cx="1753413" cy="172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kern="1200" dirty="0">
              <a:latin typeface="Aptos" panose="020B0004020202020204" pitchFamily="34" charset="0"/>
            </a:rPr>
            <a:t>-Se seleccionan trazadores por ruta/tema y se documenta (definición operativa, fuente/calidad, periodicidad, desagregaciones, metas).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kern="1200" dirty="0">
              <a:latin typeface="Aptos" panose="020B0004020202020204" pitchFamily="34" charset="0"/>
            </a:rPr>
            <a:t>-Se justifica técnicamente por relevancia, evitabilidad, impacto y factibilidad.</a:t>
          </a:r>
        </a:p>
      </dsp:txBody>
      <dsp:txXfrm>
        <a:off x="4200190" y="1818882"/>
        <a:ext cx="1753413" cy="1729720"/>
      </dsp:txXfrm>
    </dsp:sp>
    <dsp:sp modelId="{360E5AC8-173B-4FA2-86C7-ADE722A1B844}">
      <dsp:nvSpPr>
        <dsp:cNvPr id="0" name=""/>
        <dsp:cNvSpPr/>
      </dsp:nvSpPr>
      <dsp:spPr>
        <a:xfrm>
          <a:off x="4418646" y="11230"/>
          <a:ext cx="1215942" cy="507300"/>
        </a:xfrm>
        <a:prstGeom prst="rect">
          <a:avLst/>
        </a:prstGeom>
        <a:solidFill>
          <a:schemeClr val="accent1"/>
        </a:solidFill>
        <a:ln w="19050" cap="flat" cmpd="sng" algn="ctr">
          <a:solidFill>
            <a:schemeClr val="accent1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b="1" kern="1200" dirty="0">
              <a:solidFill>
                <a:schemeClr val="bg1"/>
              </a:solidFill>
              <a:latin typeface="Aptos" panose="020B0004020202020204" pitchFamily="34" charset="0"/>
            </a:rPr>
            <a:t>Diseño de indicadores</a:t>
          </a:r>
          <a:endParaRPr lang="es-CO" sz="1400" kern="1200" dirty="0">
            <a:solidFill>
              <a:schemeClr val="bg1"/>
            </a:solidFill>
            <a:latin typeface="Aptos" panose="020B0004020202020204" pitchFamily="34" charset="0"/>
          </a:endParaRPr>
        </a:p>
      </dsp:txBody>
      <dsp:txXfrm>
        <a:off x="4418646" y="11230"/>
        <a:ext cx="1215942" cy="507300"/>
      </dsp:txXfrm>
    </dsp:sp>
    <dsp:sp modelId="{D8E6F63B-3C41-43FF-A197-56C2B696B827}">
      <dsp:nvSpPr>
        <dsp:cNvPr id="0" name=""/>
        <dsp:cNvSpPr/>
      </dsp:nvSpPr>
      <dsp:spPr>
        <a:xfrm>
          <a:off x="5988954" y="49489"/>
          <a:ext cx="411022" cy="41102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A5B38B-0B37-4F31-BE4E-C6353397A2D9}">
      <dsp:nvSpPr>
        <dsp:cNvPr id="0" name=""/>
        <dsp:cNvSpPr/>
      </dsp:nvSpPr>
      <dsp:spPr>
        <a:xfrm>
          <a:off x="6030056" y="90591"/>
          <a:ext cx="328818" cy="328818"/>
        </a:xfrm>
        <a:prstGeom prst="chord">
          <a:avLst>
            <a:gd name="adj1" fmla="val 20431728"/>
            <a:gd name="adj2" fmla="val 11968272"/>
          </a:avLst>
        </a:prstGeom>
        <a:solidFill>
          <a:schemeClr val="accent3"/>
        </a:solidFill>
        <a:ln w="19050" cap="flat" cmpd="sng" algn="ctr">
          <a:solidFill>
            <a:schemeClr val="accent3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3">
            <a:shade val="15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</dsp:sp>
    <dsp:sp modelId="{3ECEBEE1-57AF-4477-803C-6E41F149EBEE}">
      <dsp:nvSpPr>
        <dsp:cNvPr id="0" name=""/>
        <dsp:cNvSpPr/>
      </dsp:nvSpPr>
      <dsp:spPr>
        <a:xfrm>
          <a:off x="6417532" y="1822995"/>
          <a:ext cx="1574414" cy="172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kern="1200" dirty="0">
              <a:latin typeface="Aptos" panose="020B0004020202020204" pitchFamily="34" charset="0"/>
            </a:rPr>
            <a:t>-Se extraen y consolidan fuentes, se depuran y estandarizan.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kern="1200" dirty="0">
              <a:latin typeface="Aptos" panose="020B0004020202020204" pitchFamily="34" charset="0"/>
            </a:rPr>
            <a:t>-Se aplican validaciones (coherencias, consistencia, faltantes) y control de versiones.</a:t>
          </a:r>
        </a:p>
      </dsp:txBody>
      <dsp:txXfrm>
        <a:off x="6417532" y="1822995"/>
        <a:ext cx="1574414" cy="1729720"/>
      </dsp:txXfrm>
    </dsp:sp>
    <dsp:sp modelId="{670E7EDF-A014-499F-9276-3BC7C6D3146A}">
      <dsp:nvSpPr>
        <dsp:cNvPr id="0" name=""/>
        <dsp:cNvSpPr/>
      </dsp:nvSpPr>
      <dsp:spPr>
        <a:xfrm>
          <a:off x="6485607" y="21110"/>
          <a:ext cx="1215942" cy="467780"/>
        </a:xfrm>
        <a:prstGeom prst="rect">
          <a:avLst/>
        </a:prstGeom>
        <a:solidFill>
          <a:schemeClr val="accent1"/>
        </a:solidFill>
        <a:ln w="19050" cap="flat" cmpd="sng" algn="ctr">
          <a:solidFill>
            <a:schemeClr val="accent1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b="1" kern="1200" dirty="0">
              <a:solidFill>
                <a:schemeClr val="bg1"/>
              </a:solidFill>
              <a:latin typeface="Aptos" panose="020B0004020202020204" pitchFamily="34" charset="0"/>
            </a:rPr>
            <a:t>Gestión de datos</a:t>
          </a:r>
          <a:endParaRPr lang="es-CO" sz="1400" kern="1200" dirty="0">
            <a:solidFill>
              <a:schemeClr val="bg1"/>
            </a:solidFill>
            <a:latin typeface="Aptos" panose="020B0004020202020204" pitchFamily="34" charset="0"/>
          </a:endParaRPr>
        </a:p>
      </dsp:txBody>
      <dsp:txXfrm>
        <a:off x="6485607" y="21110"/>
        <a:ext cx="1215942" cy="467780"/>
      </dsp:txXfrm>
    </dsp:sp>
    <dsp:sp modelId="{2A04EAE9-D004-4E1C-869F-F5326B3B64AC}">
      <dsp:nvSpPr>
        <dsp:cNvPr id="0" name=""/>
        <dsp:cNvSpPr/>
      </dsp:nvSpPr>
      <dsp:spPr>
        <a:xfrm>
          <a:off x="7966415" y="58715"/>
          <a:ext cx="411022" cy="41102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38A52D-956A-4D4D-BB76-D190D9C2B9C9}">
      <dsp:nvSpPr>
        <dsp:cNvPr id="0" name=""/>
        <dsp:cNvSpPr/>
      </dsp:nvSpPr>
      <dsp:spPr>
        <a:xfrm>
          <a:off x="8007517" y="99817"/>
          <a:ext cx="328818" cy="328818"/>
        </a:xfrm>
        <a:prstGeom prst="chord">
          <a:avLst>
            <a:gd name="adj1" fmla="val 19091382"/>
            <a:gd name="adj2" fmla="val 13308618"/>
          </a:avLst>
        </a:prstGeom>
        <a:solidFill>
          <a:schemeClr val="accent3"/>
        </a:solidFill>
        <a:ln w="19050" cap="flat" cmpd="sng" algn="ctr">
          <a:solidFill>
            <a:schemeClr val="accent3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3">
            <a:shade val="15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</dsp:sp>
    <dsp:sp modelId="{6200ED8C-D4B5-4B8A-8E0E-4210887A5607}">
      <dsp:nvSpPr>
        <dsp:cNvPr id="0" name=""/>
        <dsp:cNvSpPr/>
      </dsp:nvSpPr>
      <dsp:spPr>
        <a:xfrm>
          <a:off x="8299511" y="1885220"/>
          <a:ext cx="1576761" cy="172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kern="1200" dirty="0">
              <a:latin typeface="Aptos" panose="020B0004020202020204" pitchFamily="34" charset="0"/>
            </a:rPr>
            <a:t>-Se evalúan tendencias y brechas vs metas/histórico.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kern="1200" dirty="0">
              <a:latin typeface="Aptos" panose="020B0004020202020204" pitchFamily="34" charset="0"/>
            </a:rPr>
            <a:t>-Se identifican variabilidades críticas por territorio/red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kern="1200" dirty="0">
              <a:latin typeface="Aptos" panose="020B0004020202020204" pitchFamily="34" charset="0"/>
            </a:rPr>
            <a:t>-Se triangula con información operativa (capacidad, oportunidad, PQRS, referencias).</a:t>
          </a:r>
        </a:p>
      </dsp:txBody>
      <dsp:txXfrm>
        <a:off x="8299511" y="1885220"/>
        <a:ext cx="1576761" cy="1729720"/>
      </dsp:txXfrm>
    </dsp:sp>
    <dsp:sp modelId="{DF2D20F4-7635-4526-B522-735F62DCEA99}">
      <dsp:nvSpPr>
        <dsp:cNvPr id="0" name=""/>
        <dsp:cNvSpPr/>
      </dsp:nvSpPr>
      <dsp:spPr>
        <a:xfrm>
          <a:off x="8377392" y="11883"/>
          <a:ext cx="1387293" cy="504686"/>
        </a:xfrm>
        <a:prstGeom prst="rect">
          <a:avLst/>
        </a:prstGeom>
        <a:solidFill>
          <a:schemeClr val="accent1"/>
        </a:solidFill>
        <a:ln w="19050" cap="flat" cmpd="sng" algn="ctr">
          <a:solidFill>
            <a:schemeClr val="accent1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b="1" kern="1200" dirty="0">
              <a:solidFill>
                <a:schemeClr val="bg1"/>
              </a:solidFill>
              <a:latin typeface="Aptos" panose="020B0004020202020204" pitchFamily="34" charset="0"/>
            </a:rPr>
            <a:t>Análisis y triangulación</a:t>
          </a:r>
          <a:endParaRPr lang="es-CO" sz="1400" kern="1200" dirty="0">
            <a:solidFill>
              <a:schemeClr val="bg1"/>
            </a:solidFill>
            <a:latin typeface="Aptos" panose="020B0004020202020204" pitchFamily="34" charset="0"/>
          </a:endParaRPr>
        </a:p>
      </dsp:txBody>
      <dsp:txXfrm>
        <a:off x="8377392" y="11883"/>
        <a:ext cx="1387293" cy="504686"/>
      </dsp:txXfrm>
    </dsp:sp>
    <dsp:sp modelId="{D77B16DC-8BBC-472D-BF0E-4A20278C49F0}">
      <dsp:nvSpPr>
        <dsp:cNvPr id="0" name=""/>
        <dsp:cNvSpPr/>
      </dsp:nvSpPr>
      <dsp:spPr>
        <a:xfrm>
          <a:off x="9945049" y="70599"/>
          <a:ext cx="411022" cy="41102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2C72F1-0C8C-4DC2-8E32-A7E78AC4A355}">
      <dsp:nvSpPr>
        <dsp:cNvPr id="0" name=""/>
        <dsp:cNvSpPr/>
      </dsp:nvSpPr>
      <dsp:spPr>
        <a:xfrm>
          <a:off x="9986151" y="111701"/>
          <a:ext cx="328818" cy="328818"/>
        </a:xfrm>
        <a:prstGeom prst="chord">
          <a:avLst>
            <a:gd name="adj1" fmla="val 16200000"/>
            <a:gd name="adj2" fmla="val 16200000"/>
          </a:avLst>
        </a:prstGeom>
        <a:solidFill>
          <a:schemeClr val="accent3"/>
        </a:solidFill>
        <a:ln w="19050" cap="flat" cmpd="sng" algn="ctr">
          <a:solidFill>
            <a:schemeClr val="accent3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3">
            <a:shade val="15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</dsp:sp>
    <dsp:sp modelId="{36823199-A1FB-418F-85CB-E937EC0E1C4A}">
      <dsp:nvSpPr>
        <dsp:cNvPr id="0" name=""/>
        <dsp:cNvSpPr/>
      </dsp:nvSpPr>
      <dsp:spPr>
        <a:xfrm>
          <a:off x="10191582" y="1957696"/>
          <a:ext cx="1582865" cy="172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kern="1200" dirty="0">
              <a:latin typeface="Aptos" panose="020B0004020202020204" pitchFamily="34" charset="0"/>
            </a:rPr>
            <a:t>-Se priorizan hallazgos, se formulan conclusiones por desempeño y viabilidad de operación y según estructura definida en objetivos e indicadores.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endParaRPr lang="es-CO" sz="1400" kern="1200" dirty="0">
            <a:latin typeface="Aptos" panose="020B0004020202020204" pitchFamily="34" charset="0"/>
          </a:endParaRPr>
        </a:p>
      </dsp:txBody>
      <dsp:txXfrm>
        <a:off x="10191582" y="1957696"/>
        <a:ext cx="1582865" cy="1729720"/>
      </dsp:txXfrm>
    </dsp:sp>
    <dsp:sp modelId="{3B30DACF-0799-49BD-8A7D-94FE97C527EE}">
      <dsp:nvSpPr>
        <dsp:cNvPr id="0" name=""/>
        <dsp:cNvSpPr/>
      </dsp:nvSpPr>
      <dsp:spPr>
        <a:xfrm>
          <a:off x="10441702" y="0"/>
          <a:ext cx="1215942" cy="552221"/>
        </a:xfrm>
        <a:prstGeom prst="rect">
          <a:avLst/>
        </a:prstGeom>
        <a:solidFill>
          <a:schemeClr val="accent1"/>
        </a:solidFill>
        <a:ln w="19050" cap="flat" cmpd="sng" algn="ctr">
          <a:solidFill>
            <a:schemeClr val="accent1">
              <a:shade val="15000"/>
            </a:schemeClr>
          </a:solidFill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O" sz="1400" b="1" kern="1200" dirty="0">
              <a:solidFill>
                <a:schemeClr val="bg1"/>
              </a:solidFill>
              <a:latin typeface="Aptos" panose="020B0004020202020204" pitchFamily="34" charset="0"/>
            </a:rPr>
            <a:t>Síntesis ejecutiva</a:t>
          </a:r>
          <a:endParaRPr lang="es-CO" sz="1400" kern="1200" dirty="0">
            <a:solidFill>
              <a:schemeClr val="bg1"/>
            </a:solidFill>
            <a:latin typeface="Aptos" panose="020B0004020202020204" pitchFamily="34" charset="0"/>
          </a:endParaRPr>
        </a:p>
      </dsp:txBody>
      <dsp:txXfrm>
        <a:off x="10441702" y="0"/>
        <a:ext cx="1215942" cy="5522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0.70502</cdr:x>
      <cdr:y>0.39092</cdr:y>
    </cdr:from>
    <cdr:to>
      <cdr:x>0.86728</cdr:x>
      <cdr:y>0.76583</cdr:y>
    </cdr:to>
    <cdr:sp macro="" textlink="">
      <cdr:nvSpPr>
        <cdr:cNvPr id="2" name="Rectángulo 1">
          <a:extLst xmlns:a="http://schemas.openxmlformats.org/drawingml/2006/main">
            <a:ext uri="{FF2B5EF4-FFF2-40B4-BE49-F238E27FC236}">
              <a16:creationId xmlns:a16="http://schemas.microsoft.com/office/drawing/2014/main" id="{A38B08C7-12AE-EC5E-8C08-843884763CE1}"/>
            </a:ext>
          </a:extLst>
        </cdr:cNvPr>
        <cdr:cNvSpPr/>
      </cdr:nvSpPr>
      <cdr:spPr>
        <a:xfrm xmlns:a="http://schemas.openxmlformats.org/drawingml/2006/main">
          <a:off x="3421394" y="1238908"/>
          <a:ext cx="787428" cy="1188149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CO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s-CO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05/28/2026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F79CC-9A67-4C42-A02E-B174CD5CE333}" type="datetime1">
              <a:rPr lang="LID4096" smtClean="0"/>
              <a:t>05/28/2026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2EDA-6DDC-4FE1-AC10-196986196AFF}" type="datetime1">
              <a:rPr lang="LID4096" smtClean="0"/>
              <a:t>05/28/2026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E801B-F2CD-416C-B36A-7E32E6D62172}" type="datetime1">
              <a:rPr lang="LID4096" smtClean="0"/>
              <a:t>05/28/2026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43D0A-CB50-4EBD-9DEE-616F4BB250A9}" type="datetime1">
              <a:rPr lang="LID4096" smtClean="0"/>
              <a:t>05/28/2026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7BBD-849C-43F0-A55C-C93FA46170E2}" type="datetime1">
              <a:rPr lang="LID4096" smtClean="0"/>
              <a:t>05/28/2026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61C89-E633-419E-BBC3-3A0A603D1778}" type="datetime1">
              <a:rPr lang="LID4096" smtClean="0"/>
              <a:t>05/28/2026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E8DAC-89D9-4307-9D91-4E2806485BF3}" type="datetime1">
              <a:rPr lang="LID4096" smtClean="0"/>
              <a:t>05/28/2026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AA98F-85F3-4B6D-BE45-B21E652C1A66}" type="datetime1">
              <a:rPr lang="LID4096" smtClean="0"/>
              <a:t>05/28/2026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DAB58-7865-40EF-A590-767945F10E56}" type="datetime1">
              <a:rPr lang="LID4096" smtClean="0"/>
              <a:t>05/28/2026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38802-9B5F-4ADB-961A-EBA3A57C3939}" type="datetime1">
              <a:rPr lang="LID4096" smtClean="0"/>
              <a:t>05/28/2026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6BAF-E840-4E29-98B6-4D4BD4561FAB}" type="datetime1">
              <a:rPr lang="LID4096" smtClean="0"/>
              <a:t>05/28/2026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28D2-CDD1-465A-B00A-596464DB4AEA}" type="datetime1">
              <a:rPr lang="LID4096" smtClean="0"/>
              <a:t>05/28/2026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F443FD-A914-4F0E-B565-1C9BC8E0F687}" type="datetime1">
              <a:rPr lang="LID4096" smtClean="0"/>
              <a:t>05/28/2026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6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5" Type="http://schemas.openxmlformats.org/officeDocument/2006/relationships/image" Target="../media/image46.sv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Relationship Id="rId1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13" Type="http://schemas.openxmlformats.org/officeDocument/2006/relationships/chart" Target="../charts/chart4.xml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svg"/><Relationship Id="rId2" Type="http://schemas.openxmlformats.org/officeDocument/2006/relationships/hyperlink" Target="https://mapas.supersalud.gov.co/arcgisportal/apps/sites/#/datos-abiertos/documents/760d95890d79460da9715b83b9d27933/abou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sv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svg"/><Relationship Id="rId4" Type="http://schemas.openxmlformats.org/officeDocument/2006/relationships/image" Target="../media/image51.svg"/><Relationship Id="rId9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mapas.supersalud.gov.co/arcgisportal/apps/sites/#/datos-abiertos/documents/760d95890d79460da9715b83b9d27933/about" TargetMode="External"/><Relationship Id="rId3" Type="http://schemas.openxmlformats.org/officeDocument/2006/relationships/image" Target="../media/image61.svg"/><Relationship Id="rId7" Type="http://schemas.openxmlformats.org/officeDocument/2006/relationships/image" Target="../media/image65.svg"/><Relationship Id="rId12" Type="http://schemas.openxmlformats.org/officeDocument/2006/relationships/chart" Target="../charts/chart6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chart" Target="../charts/chart5.xml"/><Relationship Id="rId5" Type="http://schemas.openxmlformats.org/officeDocument/2006/relationships/image" Target="../media/image63.svg"/><Relationship Id="rId10" Type="http://schemas.openxmlformats.org/officeDocument/2006/relationships/image" Target="../media/image67.svg"/><Relationship Id="rId4" Type="http://schemas.openxmlformats.org/officeDocument/2006/relationships/image" Target="../media/image62.png"/><Relationship Id="rId9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7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chart" Target="../charts/chart1.xml"/><Relationship Id="rId2" Type="http://schemas.openxmlformats.org/officeDocument/2006/relationships/hyperlink" Target="https://app.powerbi.com/view?r=eyJrIjoiYTMwY2Y4ZjEtNWI0MC00YjAxLThjOGUtMjdiYWZhZjVlZjgzIiwidCI6IjE3YzQwYzUxLWIxZGYtNGUyNS04Y2Q2LTlkMGQyNjc4ODMwMCIsImMiOjR9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8145" y="1100540"/>
            <a:ext cx="8620299" cy="1846629"/>
          </a:xfrm>
        </p:spPr>
        <p:txBody>
          <a:bodyPr/>
          <a:lstStyle/>
          <a:p>
            <a:pPr algn="ctr"/>
            <a:r>
              <a:rPr lang="es-ES" sz="4000" b="0" dirty="0"/>
              <a:t> </a:t>
            </a:r>
            <a:r>
              <a:rPr lang="es-ES" sz="4000" dirty="0"/>
              <a:t>Informe ejecutivo</a:t>
            </a:r>
            <a:br>
              <a:rPr lang="es-ES" sz="4000" dirty="0"/>
            </a:br>
            <a:r>
              <a:rPr lang="es-ES" sz="4000" dirty="0"/>
              <a:t>Análisis a los resultados de la gestión de Coosalud E.P.S. </a:t>
            </a:r>
            <a:endParaRPr lang="en-CO" sz="36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2AF1B0E-3F0C-1296-056E-C57353387C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8899" y="3279064"/>
            <a:ext cx="9035934" cy="1263535"/>
          </a:xfrm>
        </p:spPr>
        <p:txBody>
          <a:bodyPr/>
          <a:lstStyle/>
          <a:p>
            <a:r>
              <a:rPr lang="es-CO" sz="1800" b="1" dirty="0"/>
              <a:t>SECRETARÍA DISTRITAL DE SALUD </a:t>
            </a:r>
          </a:p>
          <a:p>
            <a:r>
              <a:rPr lang="es-CO" sz="1800" b="1" dirty="0"/>
              <a:t>Dirección de Aseguramiento y Garantía del Derecho a la Salud</a:t>
            </a:r>
          </a:p>
          <a:p>
            <a:r>
              <a:rPr lang="es-CO" sz="1800" b="1" dirty="0"/>
              <a:t>Mayo de 2026</a:t>
            </a:r>
          </a:p>
          <a:p>
            <a:endParaRPr lang="es-CO" sz="1800" dirty="0"/>
          </a:p>
          <a:p>
            <a:pPr algn="ctr"/>
            <a:endParaRPr lang="en-CO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Marcador de número de diapositiva 21">
            <a:extLst>
              <a:ext uri="{FF2B5EF4-FFF2-40B4-BE49-F238E27FC236}">
                <a16:creationId xmlns:a16="http://schemas.microsoft.com/office/drawing/2014/main" id="{FDE8034A-6ADE-6858-205B-E1CB08961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1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04FBE-9F15-3868-219E-7CE4D1C45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C47CB8-1F2D-C47A-B855-155F006CC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82633"/>
          </a:xfrm>
          <a:solidFill>
            <a:schemeClr val="accent5">
              <a:lumMod val="7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2800" dirty="0">
                <a:solidFill>
                  <a:schemeClr val="bg1"/>
                </a:solidFill>
                <a:latin typeface="+mn-lt"/>
              </a:rPr>
              <a:t>Resultados en salud y gestión del riesgo</a:t>
            </a:r>
            <a:endParaRPr lang="en-CO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4C5513A-CAD6-9CA8-4C0B-7F8B01D50198}"/>
              </a:ext>
            </a:extLst>
          </p:cNvPr>
          <p:cNvSpPr txBox="1"/>
          <p:nvPr/>
        </p:nvSpPr>
        <p:spPr>
          <a:xfrm>
            <a:off x="375098" y="6250151"/>
            <a:ext cx="857966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000" dirty="0"/>
              <a:t>Fuente: Aplicativo RUAF-ND. Sistema de Estadísticas Vitales SDS -EEVV-PRELIMINARES ajustado 10-12-2025: Mesa ampliada Distrital de seguimiento Materno perinatal N°23 secretaria Distrital de Salud Subsecretaria Salud Pública diciembre 2025  (</a:t>
            </a:r>
            <a:r>
              <a:rPr lang="es-CO" sz="1000" i="1" dirty="0"/>
              <a:t>Meta Distrito </a:t>
            </a:r>
            <a:r>
              <a:rPr lang="es-ES" sz="1000" i="1" dirty="0"/>
              <a:t>meta reducir a 27,5 muertes por 100.000 nacidos vivos 2027)</a:t>
            </a:r>
            <a:endParaRPr lang="es-CO" sz="1000" i="1" dirty="0"/>
          </a:p>
        </p:txBody>
      </p:sp>
      <p:pic>
        <p:nvPicPr>
          <p:cNvPr id="1028" name="Picture 4" descr="icono de Embarazada estilo iOS Filled">
            <a:extLst>
              <a:ext uri="{FF2B5EF4-FFF2-40B4-BE49-F238E27FC236}">
                <a16:creationId xmlns:a16="http://schemas.microsoft.com/office/drawing/2014/main" id="{3FA9807D-552D-B0C9-1BFE-E294BA72A1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5" t="-422" r="18828" b="1207"/>
          <a:stretch/>
        </p:blipFill>
        <p:spPr bwMode="auto">
          <a:xfrm>
            <a:off x="7683009" y="1221971"/>
            <a:ext cx="3493909" cy="548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CuadroTexto 85">
            <a:extLst>
              <a:ext uri="{FF2B5EF4-FFF2-40B4-BE49-F238E27FC236}">
                <a16:creationId xmlns:a16="http://schemas.microsoft.com/office/drawing/2014/main" id="{17FCDA30-A22A-3C1D-41DB-AE4D6F049013}"/>
              </a:ext>
            </a:extLst>
          </p:cNvPr>
          <p:cNvSpPr txBox="1"/>
          <p:nvPr/>
        </p:nvSpPr>
        <p:spPr>
          <a:xfrm>
            <a:off x="10002520" y="113301"/>
            <a:ext cx="61671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Mortalidad Materna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92" name="Marcador de número de diapositiva 91">
            <a:extLst>
              <a:ext uri="{FF2B5EF4-FFF2-40B4-BE49-F238E27FC236}">
                <a16:creationId xmlns:a16="http://schemas.microsoft.com/office/drawing/2014/main" id="{D26C1539-7C41-0FBC-250E-BFA0985C8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10</a:t>
            </a:fld>
            <a:endParaRPr lang="en-CO"/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12279703-F0A1-ACA7-A808-00BF25ECDB78}"/>
              </a:ext>
            </a:extLst>
          </p:cNvPr>
          <p:cNvSpPr/>
          <p:nvPr/>
        </p:nvSpPr>
        <p:spPr>
          <a:xfrm>
            <a:off x="780145" y="960119"/>
            <a:ext cx="11153354" cy="41147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23A68"/>
                </a:solidFill>
              </a:rPr>
              <a:t>COOSALUD EPS no reportó mortalidad materna en 2025; sin embargo, no demostró trazabilidad suficiente de la gestión materno-perinatal.</a:t>
            </a:r>
            <a:endParaRPr lang="en-US" sz="2000" dirty="0"/>
          </a:p>
        </p:txBody>
      </p:sp>
      <p:sp>
        <p:nvSpPr>
          <p:cNvPr id="5" name="Text 7">
            <a:extLst>
              <a:ext uri="{FF2B5EF4-FFF2-40B4-BE49-F238E27FC236}">
                <a16:creationId xmlns:a16="http://schemas.microsoft.com/office/drawing/2014/main" id="{13F6A17A-1539-31DB-418A-A38EBE92CE00}"/>
              </a:ext>
            </a:extLst>
          </p:cNvPr>
          <p:cNvSpPr/>
          <p:nvPr/>
        </p:nvSpPr>
        <p:spPr>
          <a:xfrm>
            <a:off x="883920" y="1711960"/>
            <a:ext cx="10078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i="1" dirty="0"/>
              <a:t>La ausencia de eventos no elimina la necesidad de verificación de gestión del riesgo.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0A5302F4-5AF6-1CE0-1970-66715DBB810C}"/>
              </a:ext>
            </a:extLst>
          </p:cNvPr>
          <p:cNvGrpSpPr/>
          <p:nvPr/>
        </p:nvGrpSpPr>
        <p:grpSpPr>
          <a:xfrm>
            <a:off x="694481" y="2509520"/>
            <a:ext cx="10833904" cy="3425344"/>
            <a:chOff x="2656840" y="2670656"/>
            <a:chExt cx="6217920" cy="2289658"/>
          </a:xfrm>
        </p:grpSpPr>
        <p:sp>
          <p:nvSpPr>
            <p:cNvPr id="8" name="Shape 9">
              <a:extLst>
                <a:ext uri="{FF2B5EF4-FFF2-40B4-BE49-F238E27FC236}">
                  <a16:creationId xmlns:a16="http://schemas.microsoft.com/office/drawing/2014/main" id="{13B84314-0DB7-AC75-C215-5E423E36A7A3}"/>
                </a:ext>
              </a:extLst>
            </p:cNvPr>
            <p:cNvSpPr/>
            <p:nvPr/>
          </p:nvSpPr>
          <p:spPr>
            <a:xfrm>
              <a:off x="2656840" y="2670656"/>
              <a:ext cx="1494692" cy="322614"/>
            </a:xfrm>
            <a:prstGeom prst="roundRect">
              <a:avLst>
                <a:gd name="adj" fmla="val 18182"/>
              </a:avLst>
            </a:prstGeom>
            <a:ln/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sp>
        <p:sp>
          <p:nvSpPr>
            <p:cNvPr id="9" name="Text 10">
              <a:extLst>
                <a:ext uri="{FF2B5EF4-FFF2-40B4-BE49-F238E27FC236}">
                  <a16:creationId xmlns:a16="http://schemas.microsoft.com/office/drawing/2014/main" id="{B94AEBD5-74D6-D134-6A71-74DAACA52604}"/>
                </a:ext>
              </a:extLst>
            </p:cNvPr>
            <p:cNvSpPr/>
            <p:nvPr/>
          </p:nvSpPr>
          <p:spPr>
            <a:xfrm>
              <a:off x="2729992" y="2711804"/>
              <a:ext cx="1323870" cy="17597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FFFFFF"/>
                  </a:solidFill>
                </a:rPr>
                <a:t>Hallazgos</a:t>
              </a:r>
              <a:endParaRPr lang="en-US" sz="2400" dirty="0"/>
            </a:p>
          </p:txBody>
        </p:sp>
        <p:sp>
          <p:nvSpPr>
            <p:cNvPr id="11" name="Shape 11">
              <a:extLst>
                <a:ext uri="{FF2B5EF4-FFF2-40B4-BE49-F238E27FC236}">
                  <a16:creationId xmlns:a16="http://schemas.microsoft.com/office/drawing/2014/main" id="{270E0232-5881-9C0A-6163-54939E6AE717}"/>
                </a:ext>
              </a:extLst>
            </p:cNvPr>
            <p:cNvSpPr/>
            <p:nvPr/>
          </p:nvSpPr>
          <p:spPr>
            <a:xfrm>
              <a:off x="2702560" y="3220717"/>
              <a:ext cx="91440" cy="91440"/>
            </a:xfrm>
            <a:prstGeom prst="ellipse">
              <a:avLst/>
            </a:prstGeom>
            <a:solidFill>
              <a:srgbClr val="E78723"/>
            </a:solidFill>
            <a:ln w="12700">
              <a:solidFill>
                <a:srgbClr val="E78723"/>
              </a:solidFill>
              <a:prstDash val="solid"/>
            </a:ln>
          </p:spPr>
        </p:sp>
        <p:sp>
          <p:nvSpPr>
            <p:cNvPr id="12" name="Text 12">
              <a:extLst>
                <a:ext uri="{FF2B5EF4-FFF2-40B4-BE49-F238E27FC236}">
                  <a16:creationId xmlns:a16="http://schemas.microsoft.com/office/drawing/2014/main" id="{04D99917-EFC8-56EA-E288-1A01174FC2E9}"/>
                </a:ext>
              </a:extLst>
            </p:cNvPr>
            <p:cNvSpPr/>
            <p:nvPr/>
          </p:nvSpPr>
          <p:spPr>
            <a:xfrm>
              <a:off x="2903728" y="3082136"/>
              <a:ext cx="5971032" cy="451714"/>
            </a:xfrm>
            <a:prstGeom prst="rect">
              <a:avLst/>
            </a:prstGeom>
            <a:noFill/>
            <a:ln/>
          </p:spPr>
          <p:txBody>
            <a:bodyPr wrap="square" lIns="127" tIns="127" rIns="127" bIns="127" rtlCol="0" anchor="ctr">
              <a:normAutofit/>
            </a:bodyPr>
            <a:lstStyle/>
            <a:p>
              <a:pPr marL="0" indent="0">
                <a:buNone/>
              </a:pPr>
              <a:r>
                <a:rPr lang="en-US" dirty="0">
                  <a:solidFill>
                    <a:srgbClr val="123A68"/>
                  </a:solidFill>
                  <a:latin typeface="Aptos" pitchFamily="34" charset="0"/>
                  <a:ea typeface="Aptos" pitchFamily="34" charset="-122"/>
                  <a:cs typeface="Aptos" pitchFamily="34" charset="-120"/>
                </a:rPr>
                <a:t>Auditoría IVS: la EPS no presentó documentación ni referente para sustentar el subcomponente materno-perinatal.</a:t>
              </a:r>
              <a:endParaRPr lang="en-US" dirty="0"/>
            </a:p>
          </p:txBody>
        </p:sp>
        <p:sp>
          <p:nvSpPr>
            <p:cNvPr id="13" name="Shape 13">
              <a:extLst>
                <a:ext uri="{FF2B5EF4-FFF2-40B4-BE49-F238E27FC236}">
                  <a16:creationId xmlns:a16="http://schemas.microsoft.com/office/drawing/2014/main" id="{9838905B-381B-2761-9727-60E354D5A657}"/>
                </a:ext>
              </a:extLst>
            </p:cNvPr>
            <p:cNvSpPr/>
            <p:nvPr/>
          </p:nvSpPr>
          <p:spPr>
            <a:xfrm>
              <a:off x="2702560" y="3696205"/>
              <a:ext cx="91440" cy="91440"/>
            </a:xfrm>
            <a:prstGeom prst="ellipse">
              <a:avLst/>
            </a:prstGeom>
            <a:solidFill>
              <a:srgbClr val="E78723"/>
            </a:solidFill>
            <a:ln w="12700">
              <a:solidFill>
                <a:srgbClr val="E78723"/>
              </a:solidFill>
              <a:prstDash val="solid"/>
            </a:ln>
          </p:spPr>
        </p:sp>
        <p:sp>
          <p:nvSpPr>
            <p:cNvPr id="14" name="Text 14">
              <a:extLst>
                <a:ext uri="{FF2B5EF4-FFF2-40B4-BE49-F238E27FC236}">
                  <a16:creationId xmlns:a16="http://schemas.microsoft.com/office/drawing/2014/main" id="{83627BE7-0202-9225-DD40-4307C3652A09}"/>
                </a:ext>
              </a:extLst>
            </p:cNvPr>
            <p:cNvSpPr/>
            <p:nvPr/>
          </p:nvSpPr>
          <p:spPr>
            <a:xfrm>
              <a:off x="2903728" y="3557624"/>
              <a:ext cx="5971032" cy="451714"/>
            </a:xfrm>
            <a:prstGeom prst="rect">
              <a:avLst/>
            </a:prstGeom>
            <a:noFill/>
            <a:ln/>
          </p:spPr>
          <p:txBody>
            <a:bodyPr wrap="square" lIns="127" tIns="127" rIns="127" bIns="127" rtlCol="0" anchor="ctr">
              <a:normAutofit/>
            </a:bodyPr>
            <a:lstStyle/>
            <a:p>
              <a:pPr marL="0" indent="0">
                <a:buNone/>
              </a:pPr>
              <a:r>
                <a:rPr lang="en-US" dirty="0">
                  <a:solidFill>
                    <a:srgbClr val="123A68"/>
                  </a:solidFill>
                  <a:latin typeface="Aptos" pitchFamily="34" charset="0"/>
                  <a:ea typeface="Aptos" pitchFamily="34" charset="-122"/>
                  <a:cs typeface="Aptos" pitchFamily="34" charset="-120"/>
                </a:rPr>
                <a:t>Auditoría GAUDI: inconsistencias en cohortes de gestantes y recién nacidos; ausencia de variables clave para seguimiento.</a:t>
              </a:r>
              <a:endParaRPr lang="en-US" dirty="0"/>
            </a:p>
          </p:txBody>
        </p:sp>
        <p:sp>
          <p:nvSpPr>
            <p:cNvPr id="15" name="Shape 15">
              <a:extLst>
                <a:ext uri="{FF2B5EF4-FFF2-40B4-BE49-F238E27FC236}">
                  <a16:creationId xmlns:a16="http://schemas.microsoft.com/office/drawing/2014/main" id="{3EC2BE81-118C-EA1B-9DEA-5BB5BC790611}"/>
                </a:ext>
              </a:extLst>
            </p:cNvPr>
            <p:cNvSpPr/>
            <p:nvPr/>
          </p:nvSpPr>
          <p:spPr>
            <a:xfrm>
              <a:off x="2702560" y="4171694"/>
              <a:ext cx="91440" cy="91440"/>
            </a:xfrm>
            <a:prstGeom prst="ellipse">
              <a:avLst/>
            </a:prstGeom>
            <a:solidFill>
              <a:srgbClr val="E78723"/>
            </a:solidFill>
            <a:ln w="12700">
              <a:solidFill>
                <a:srgbClr val="E78723"/>
              </a:solidFill>
              <a:prstDash val="solid"/>
            </a:ln>
          </p:spPr>
        </p:sp>
        <p:sp>
          <p:nvSpPr>
            <p:cNvPr id="17" name="Text 16">
              <a:extLst>
                <a:ext uri="{FF2B5EF4-FFF2-40B4-BE49-F238E27FC236}">
                  <a16:creationId xmlns:a16="http://schemas.microsoft.com/office/drawing/2014/main" id="{709F82AD-2F64-21F5-27C3-527A483F03A1}"/>
                </a:ext>
              </a:extLst>
            </p:cNvPr>
            <p:cNvSpPr/>
            <p:nvPr/>
          </p:nvSpPr>
          <p:spPr>
            <a:xfrm>
              <a:off x="2903728" y="4033112"/>
              <a:ext cx="5971032" cy="451714"/>
            </a:xfrm>
            <a:prstGeom prst="rect">
              <a:avLst/>
            </a:prstGeom>
            <a:noFill/>
            <a:ln/>
          </p:spPr>
          <p:txBody>
            <a:bodyPr wrap="square" lIns="127" tIns="127" rIns="127" bIns="127" rtlCol="0" anchor="ctr">
              <a:normAutofit/>
            </a:bodyPr>
            <a:lstStyle/>
            <a:p>
              <a:pPr marL="0" indent="0">
                <a:buNone/>
              </a:pPr>
              <a:r>
                <a:rPr lang="en-US" dirty="0">
                  <a:solidFill>
                    <a:srgbClr val="123A68"/>
                  </a:solidFill>
                  <a:latin typeface="Aptos" pitchFamily="34" charset="0"/>
                  <a:ea typeface="Aptos" pitchFamily="34" charset="-122"/>
                  <a:cs typeface="Aptos" pitchFamily="34" charset="-120"/>
                </a:rPr>
                <a:t>No se evidenciaron indicadores suficientes de proporción de gestantes ni seguimiento nominal validable.</a:t>
              </a:r>
              <a:endParaRPr lang="en-US" dirty="0"/>
            </a:p>
          </p:txBody>
        </p:sp>
        <p:sp>
          <p:nvSpPr>
            <p:cNvPr id="18" name="Shape 17">
              <a:extLst>
                <a:ext uri="{FF2B5EF4-FFF2-40B4-BE49-F238E27FC236}">
                  <a16:creationId xmlns:a16="http://schemas.microsoft.com/office/drawing/2014/main" id="{5C08EFE5-B9CA-57D0-1A6F-184BA49E6957}"/>
                </a:ext>
              </a:extLst>
            </p:cNvPr>
            <p:cNvSpPr/>
            <p:nvPr/>
          </p:nvSpPr>
          <p:spPr>
            <a:xfrm>
              <a:off x="2702560" y="4647181"/>
              <a:ext cx="91440" cy="91440"/>
            </a:xfrm>
            <a:prstGeom prst="ellipse">
              <a:avLst/>
            </a:prstGeom>
            <a:solidFill>
              <a:srgbClr val="E78723"/>
            </a:solidFill>
            <a:ln w="12700">
              <a:solidFill>
                <a:srgbClr val="E78723"/>
              </a:solidFill>
              <a:prstDash val="solid"/>
            </a:ln>
          </p:spPr>
        </p:sp>
        <p:sp>
          <p:nvSpPr>
            <p:cNvPr id="19" name="Text 18">
              <a:extLst>
                <a:ext uri="{FF2B5EF4-FFF2-40B4-BE49-F238E27FC236}">
                  <a16:creationId xmlns:a16="http://schemas.microsoft.com/office/drawing/2014/main" id="{8F693EC7-8AD2-111A-7499-45DA02AB7095}"/>
                </a:ext>
              </a:extLst>
            </p:cNvPr>
            <p:cNvSpPr/>
            <p:nvPr/>
          </p:nvSpPr>
          <p:spPr>
            <a:xfrm>
              <a:off x="2903728" y="4508600"/>
              <a:ext cx="5971032" cy="451714"/>
            </a:xfrm>
            <a:prstGeom prst="rect">
              <a:avLst/>
            </a:prstGeom>
            <a:noFill/>
            <a:ln/>
          </p:spPr>
          <p:txBody>
            <a:bodyPr wrap="square" lIns="127" tIns="127" rIns="127" bIns="127" rtlCol="0" anchor="ctr">
              <a:normAutofit/>
            </a:bodyPr>
            <a:lstStyle/>
            <a:p>
              <a:pPr marL="0" indent="0">
                <a:buNone/>
              </a:pPr>
              <a:r>
                <a:rPr lang="en-US" dirty="0">
                  <a:solidFill>
                    <a:srgbClr val="123A68"/>
                  </a:solidFill>
                  <a:latin typeface="Aptos" pitchFamily="34" charset="0"/>
                  <a:ea typeface="Aptos" pitchFamily="34" charset="-122"/>
                  <a:cs typeface="Aptos" pitchFamily="34" charset="-120"/>
                </a:rPr>
                <a:t>El riesgo crítico es de trazabilidad: Limita anticipación e intervención oportuna de eventos adversos.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6330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04FBE-9F15-3868-219E-7CE4D1C45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C47CB8-1F2D-C47A-B855-155F006CC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82633"/>
          </a:xfrm>
          <a:solidFill>
            <a:schemeClr val="accent5">
              <a:lumMod val="7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2800" dirty="0">
                <a:solidFill>
                  <a:schemeClr val="bg1"/>
                </a:solidFill>
              </a:rPr>
              <a:t>Resultados en salud y gestión del riesgo</a:t>
            </a:r>
            <a:endParaRPr lang="en-CO" sz="2400" dirty="0">
              <a:solidFill>
                <a:schemeClr val="bg1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699B0F3-F8A8-A09B-B344-1C39EC8C247D}"/>
              </a:ext>
            </a:extLst>
          </p:cNvPr>
          <p:cNvSpPr txBox="1"/>
          <p:nvPr/>
        </p:nvSpPr>
        <p:spPr>
          <a:xfrm>
            <a:off x="115747" y="6559713"/>
            <a:ext cx="9078092" cy="2982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R="28575" algn="just" fontAlgn="base">
              <a:lnSpc>
                <a:spcPct val="150000"/>
              </a:lnSpc>
            </a:pPr>
            <a:r>
              <a:rPr lang="es-ES" sz="1000" kern="100" dirty="0">
                <a:effectLst/>
                <a:latin typeface="Aptos" panose="020B00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Fuente: </a:t>
            </a:r>
            <a:r>
              <a:rPr lang="es-ES" sz="1000" kern="100" dirty="0">
                <a:latin typeface="Aptos" panose="020B00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Coosalud</a:t>
            </a:r>
            <a:r>
              <a:rPr lang="es-ES" sz="1000" kern="100" dirty="0">
                <a:effectLst/>
                <a:latin typeface="Aptos" panose="020B00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EPS. Reporte de indicadores de resultados en salud (E.1.3 – Tasa de mortalidad infantil &lt;1 año), serie mensual 2025 (enero–diciembre).</a:t>
            </a:r>
            <a:endParaRPr lang="es-CO" sz="1600" kern="100" dirty="0"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2F693B0-4EBE-35E7-B307-E1C80DE06E48}"/>
              </a:ext>
            </a:extLst>
          </p:cNvPr>
          <p:cNvSpPr txBox="1"/>
          <p:nvPr/>
        </p:nvSpPr>
        <p:spPr>
          <a:xfrm>
            <a:off x="288125" y="611594"/>
            <a:ext cx="117265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CO" sz="1800" b="1">
                <a:solidFill>
                  <a:srgbClr val="123A68"/>
                </a:solidFill>
                <a:latin typeface="Aptos" panose="020B0004020202020204" pitchFamily="34" charset="0"/>
              </a:rPr>
              <a:t>La mortalidad infantil en COOSALUD EPS fue de baja frecuencia absoluta, pero se concentró en localidades de mayor vulnerabilidad.</a:t>
            </a:r>
            <a:endParaRPr lang="es-CO" sz="1800">
              <a:latin typeface="Aptos" panose="020B0004020202020204" pitchFamily="34" charset="0"/>
            </a:endParaRPr>
          </a:p>
        </p:txBody>
      </p:sp>
      <p:pic>
        <p:nvPicPr>
          <p:cNvPr id="2050" name="Picture 2" descr="Bebé Vector Icono Niño Ilustración Plana Niño Edad Infancia Vector PNG  ,dibujos Niño, Años, Infancia Imagen de ilustración en Pngtree, Libres de  Derechos">
            <a:extLst>
              <a:ext uri="{FF2B5EF4-FFF2-40B4-BE49-F238E27FC236}">
                <a16:creationId xmlns:a16="http://schemas.microsoft.com/office/drawing/2014/main" id="{C7DE65E9-0155-8F57-8A8D-E4C21B9736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20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6" t="18345" r="27926" b="15659"/>
          <a:stretch/>
        </p:blipFill>
        <p:spPr bwMode="auto">
          <a:xfrm>
            <a:off x="7909153" y="1104146"/>
            <a:ext cx="3754123" cy="582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0A1FACD4-5BA5-8C53-8656-E8A5D8CB73B8}"/>
              </a:ext>
            </a:extLst>
          </p:cNvPr>
          <p:cNvSpPr txBox="1"/>
          <p:nvPr/>
        </p:nvSpPr>
        <p:spPr>
          <a:xfrm>
            <a:off x="9964420" y="104027"/>
            <a:ext cx="6192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Mortalidad infantil </a:t>
            </a:r>
            <a:endParaRPr lang="es-CO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3" name="Marcador de número de diapositiva 12">
            <a:extLst>
              <a:ext uri="{FF2B5EF4-FFF2-40B4-BE49-F238E27FC236}">
                <a16:creationId xmlns:a16="http://schemas.microsoft.com/office/drawing/2014/main" id="{84D7EC7A-E82F-0547-2ACF-46910E78A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>
                <a:latin typeface="Aptos" panose="020B0004020202020204" pitchFamily="34" charset="0"/>
              </a:rPr>
              <a:t>11</a:t>
            </a:fld>
            <a:endParaRPr lang="en-CO">
              <a:latin typeface="Aptos" panose="020B0004020202020204" pitchFamily="34" charset="0"/>
            </a:endParaRPr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27F9B56F-9CA7-4D88-791D-AAC1B288EB7B}"/>
              </a:ext>
            </a:extLst>
          </p:cNvPr>
          <p:cNvSpPr/>
          <p:nvPr/>
        </p:nvSpPr>
        <p:spPr>
          <a:xfrm>
            <a:off x="618632" y="1517543"/>
            <a:ext cx="3949310" cy="869315"/>
          </a:xfrm>
          <a:prstGeom prst="roundRect">
            <a:avLst>
              <a:gd name="adj" fmla="val 9756"/>
            </a:avLst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5CB2C626-58B4-D926-59A1-EE61105F6FE7}"/>
              </a:ext>
            </a:extLst>
          </p:cNvPr>
          <p:cNvSpPr/>
          <p:nvPr/>
        </p:nvSpPr>
        <p:spPr>
          <a:xfrm>
            <a:off x="886968" y="1627631"/>
            <a:ext cx="965505" cy="6572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400" b="1" dirty="0">
                <a:solidFill>
                  <a:schemeClr val="bg1"/>
                </a:solidFill>
                <a:latin typeface="Aptos" panose="020B0004020202020204" pitchFamily="34" charset="0"/>
              </a:rPr>
              <a:t>4</a:t>
            </a:r>
            <a:endParaRPr lang="en-US" sz="44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4" name="Text 6">
            <a:extLst>
              <a:ext uri="{FF2B5EF4-FFF2-40B4-BE49-F238E27FC236}">
                <a16:creationId xmlns:a16="http://schemas.microsoft.com/office/drawing/2014/main" id="{4B99D703-6E92-083C-D643-1DBBD190AE6B}"/>
              </a:ext>
            </a:extLst>
          </p:cNvPr>
          <p:cNvSpPr/>
          <p:nvPr/>
        </p:nvSpPr>
        <p:spPr>
          <a:xfrm>
            <a:off x="2035011" y="1614772"/>
            <a:ext cx="2273466" cy="657287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  <a:latin typeface="Aptos" panose="020B0004020202020204" pitchFamily="34" charset="0"/>
              </a:rPr>
              <a:t>Casos de mortalidad</a:t>
            </a:r>
          </a:p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  <a:latin typeface="Aptos" panose="020B0004020202020204" pitchFamily="34" charset="0"/>
              </a:rPr>
              <a:t>infantil en 2025</a:t>
            </a:r>
          </a:p>
        </p:txBody>
      </p:sp>
      <p:sp>
        <p:nvSpPr>
          <p:cNvPr id="20" name="Shape 10">
            <a:extLst>
              <a:ext uri="{FF2B5EF4-FFF2-40B4-BE49-F238E27FC236}">
                <a16:creationId xmlns:a16="http://schemas.microsoft.com/office/drawing/2014/main" id="{0E0DE6E8-0250-7C42-7C71-62BD19251E41}"/>
              </a:ext>
            </a:extLst>
          </p:cNvPr>
          <p:cNvSpPr/>
          <p:nvPr/>
        </p:nvSpPr>
        <p:spPr>
          <a:xfrm>
            <a:off x="6131380" y="1508759"/>
            <a:ext cx="4435020" cy="869315"/>
          </a:xfrm>
          <a:prstGeom prst="roundRect">
            <a:avLst>
              <a:gd name="adj" fmla="val 9756"/>
            </a:avLst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sp>
      <p:sp>
        <p:nvSpPr>
          <p:cNvPr id="21" name="Text 11">
            <a:extLst>
              <a:ext uri="{FF2B5EF4-FFF2-40B4-BE49-F238E27FC236}">
                <a16:creationId xmlns:a16="http://schemas.microsoft.com/office/drawing/2014/main" id="{F19B2CAE-709B-8749-64E1-8D5848D11DD2}"/>
              </a:ext>
            </a:extLst>
          </p:cNvPr>
          <p:cNvSpPr/>
          <p:nvPr/>
        </p:nvSpPr>
        <p:spPr>
          <a:xfrm>
            <a:off x="6477990" y="1594273"/>
            <a:ext cx="1231143" cy="6572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chemeClr val="bg1"/>
                </a:solidFill>
                <a:latin typeface="Aptos" panose="020B0004020202020204" pitchFamily="34" charset="0"/>
              </a:rPr>
              <a:t>56.541</a:t>
            </a:r>
            <a:endParaRPr lang="en-US" sz="3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22" name="Text 12">
            <a:extLst>
              <a:ext uri="{FF2B5EF4-FFF2-40B4-BE49-F238E27FC236}">
                <a16:creationId xmlns:a16="http://schemas.microsoft.com/office/drawing/2014/main" id="{1C513307-ADC3-443A-1963-6754F5C2D569}"/>
              </a:ext>
            </a:extLst>
          </p:cNvPr>
          <p:cNvSpPr/>
          <p:nvPr/>
        </p:nvSpPr>
        <p:spPr>
          <a:xfrm>
            <a:off x="7834526" y="1614772"/>
            <a:ext cx="2129894" cy="657287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  <a:latin typeface="Aptos" panose="020B0004020202020204" pitchFamily="34" charset="0"/>
              </a:rPr>
              <a:t>Nacimientos Bogotá D.C.</a:t>
            </a:r>
          </a:p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  <a:latin typeface="Aptos" panose="020B0004020202020204" pitchFamily="34" charset="0"/>
              </a:rPr>
              <a:t>según base analizada</a:t>
            </a:r>
          </a:p>
        </p:txBody>
      </p:sp>
      <p:sp>
        <p:nvSpPr>
          <p:cNvPr id="24" name="Text 14">
            <a:extLst>
              <a:ext uri="{FF2B5EF4-FFF2-40B4-BE49-F238E27FC236}">
                <a16:creationId xmlns:a16="http://schemas.microsoft.com/office/drawing/2014/main" id="{9DAC2082-588D-A417-2837-BB96685E0934}"/>
              </a:ext>
            </a:extLst>
          </p:cNvPr>
          <p:cNvSpPr/>
          <p:nvPr/>
        </p:nvSpPr>
        <p:spPr>
          <a:xfrm>
            <a:off x="1018152" y="3229487"/>
            <a:ext cx="4876480" cy="5447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23A68"/>
                </a:solidFill>
                <a:latin typeface="Aptos" panose="020B0004020202020204" pitchFamily="34" charset="0"/>
              </a:rPr>
              <a:t>Distribución territorial de casos</a:t>
            </a:r>
            <a:endParaRPr lang="en-US" sz="2400" dirty="0">
              <a:latin typeface="Aptos" panose="020B0004020202020204" pitchFamily="34" charset="0"/>
            </a:endParaRPr>
          </a:p>
        </p:txBody>
      </p:sp>
      <p:grpSp>
        <p:nvGrpSpPr>
          <p:cNvPr id="46" name="Grupo 45">
            <a:extLst>
              <a:ext uri="{FF2B5EF4-FFF2-40B4-BE49-F238E27FC236}">
                <a16:creationId xmlns:a16="http://schemas.microsoft.com/office/drawing/2014/main" id="{9EC07CF0-C056-97D6-DB6B-068FD6533841}"/>
              </a:ext>
            </a:extLst>
          </p:cNvPr>
          <p:cNvGrpSpPr/>
          <p:nvPr/>
        </p:nvGrpSpPr>
        <p:grpSpPr>
          <a:xfrm>
            <a:off x="701040" y="3744380"/>
            <a:ext cx="5628640" cy="2229700"/>
            <a:chOff x="1017045" y="3935606"/>
            <a:chExt cx="4451440" cy="1547110"/>
          </a:xfrm>
        </p:grpSpPr>
        <p:sp>
          <p:nvSpPr>
            <p:cNvPr id="25" name="Shape 15">
              <a:extLst>
                <a:ext uri="{FF2B5EF4-FFF2-40B4-BE49-F238E27FC236}">
                  <a16:creationId xmlns:a16="http://schemas.microsoft.com/office/drawing/2014/main" id="{673A05CF-8BAE-81AF-6503-89BFC9688B94}"/>
                </a:ext>
              </a:extLst>
            </p:cNvPr>
            <p:cNvSpPr/>
            <p:nvPr/>
          </p:nvSpPr>
          <p:spPr>
            <a:xfrm>
              <a:off x="1017045" y="4070877"/>
              <a:ext cx="250790" cy="206971"/>
            </a:xfrm>
            <a:prstGeom prst="ellipse">
              <a:avLst/>
            </a:prstGeom>
            <a:solidFill>
              <a:srgbClr val="C6394F"/>
            </a:solidFill>
            <a:ln w="12700">
              <a:solidFill>
                <a:srgbClr val="C6394F"/>
              </a:solidFill>
              <a:prstDash val="solid"/>
            </a:ln>
          </p:spPr>
        </p:sp>
        <p:sp>
          <p:nvSpPr>
            <p:cNvPr id="26" name="Text 16">
              <a:extLst>
                <a:ext uri="{FF2B5EF4-FFF2-40B4-BE49-F238E27FC236}">
                  <a16:creationId xmlns:a16="http://schemas.microsoft.com/office/drawing/2014/main" id="{1AB91102-6FEE-E7BB-B064-6C56EB359BF3}"/>
                </a:ext>
              </a:extLst>
            </p:cNvPr>
            <p:cNvSpPr/>
            <p:nvPr/>
          </p:nvSpPr>
          <p:spPr>
            <a:xfrm>
              <a:off x="1337085" y="3935606"/>
              <a:ext cx="2438240" cy="4864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2800" b="1" dirty="0">
                  <a:solidFill>
                    <a:srgbClr val="123A68"/>
                  </a:solidFill>
                  <a:latin typeface="Aptos" panose="020B0004020202020204" pitchFamily="34" charset="0"/>
                </a:rPr>
                <a:t>Bosa</a:t>
              </a:r>
              <a:endParaRPr lang="en-US" sz="2800" dirty="0">
                <a:latin typeface="Aptos" panose="020B0004020202020204" pitchFamily="34" charset="0"/>
              </a:endParaRPr>
            </a:p>
          </p:txBody>
        </p:sp>
        <p:sp>
          <p:nvSpPr>
            <p:cNvPr id="27" name="Text 17">
              <a:extLst>
                <a:ext uri="{FF2B5EF4-FFF2-40B4-BE49-F238E27FC236}">
                  <a16:creationId xmlns:a16="http://schemas.microsoft.com/office/drawing/2014/main" id="{9DF6177F-989A-E0A5-C274-3F09212F94CE}"/>
                </a:ext>
              </a:extLst>
            </p:cNvPr>
            <p:cNvSpPr/>
            <p:nvPr/>
          </p:nvSpPr>
          <p:spPr>
            <a:xfrm>
              <a:off x="3023645" y="3935606"/>
              <a:ext cx="1393280" cy="4864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2400" b="1" dirty="0">
                  <a:solidFill>
                    <a:srgbClr val="1C2530"/>
                  </a:solidFill>
                  <a:latin typeface="Aptos" panose="020B0004020202020204" pitchFamily="34" charset="0"/>
                </a:rPr>
                <a:t>2 casos</a:t>
              </a:r>
              <a:endParaRPr lang="en-US" sz="2400" b="1" dirty="0">
                <a:latin typeface="Aptos" panose="020B0004020202020204" pitchFamily="34" charset="0"/>
              </a:endParaRPr>
            </a:p>
          </p:txBody>
        </p:sp>
        <p:sp>
          <p:nvSpPr>
            <p:cNvPr id="28" name="Text 18">
              <a:extLst>
                <a:ext uri="{FF2B5EF4-FFF2-40B4-BE49-F238E27FC236}">
                  <a16:creationId xmlns:a16="http://schemas.microsoft.com/office/drawing/2014/main" id="{B3293E46-D587-9AFE-BB44-42803AC8A714}"/>
                </a:ext>
              </a:extLst>
            </p:cNvPr>
            <p:cNvSpPr/>
            <p:nvPr/>
          </p:nvSpPr>
          <p:spPr>
            <a:xfrm>
              <a:off x="4075205" y="3935606"/>
              <a:ext cx="1393280" cy="4864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2400" b="1" dirty="0">
                  <a:solidFill>
                    <a:srgbClr val="68798B"/>
                  </a:solidFill>
                  <a:latin typeface="Aptos" panose="020B0004020202020204" pitchFamily="34" charset="0"/>
                </a:rPr>
                <a:t>Tasa 0,35</a:t>
              </a:r>
              <a:endParaRPr lang="en-US" sz="2400" b="1" dirty="0">
                <a:latin typeface="Aptos" panose="020B0004020202020204" pitchFamily="34" charset="0"/>
              </a:endParaRPr>
            </a:p>
          </p:txBody>
        </p:sp>
        <p:sp>
          <p:nvSpPr>
            <p:cNvPr id="29" name="Shape 19">
              <a:extLst>
                <a:ext uri="{FF2B5EF4-FFF2-40B4-BE49-F238E27FC236}">
                  <a16:creationId xmlns:a16="http://schemas.microsoft.com/office/drawing/2014/main" id="{4FBD44C4-0568-D2D8-C431-B9F35C5F151D}"/>
                </a:ext>
              </a:extLst>
            </p:cNvPr>
            <p:cNvSpPr/>
            <p:nvPr/>
          </p:nvSpPr>
          <p:spPr>
            <a:xfrm>
              <a:off x="1017045" y="4601230"/>
              <a:ext cx="250790" cy="206971"/>
            </a:xfrm>
            <a:prstGeom prst="ellipse">
              <a:avLst/>
            </a:prstGeom>
            <a:solidFill>
              <a:srgbClr val="C6394F"/>
            </a:solidFill>
            <a:ln w="12700">
              <a:solidFill>
                <a:srgbClr val="C6394F"/>
              </a:solidFill>
              <a:prstDash val="solid"/>
            </a:ln>
          </p:spPr>
        </p:sp>
        <p:sp>
          <p:nvSpPr>
            <p:cNvPr id="30" name="Text 20">
              <a:extLst>
                <a:ext uri="{FF2B5EF4-FFF2-40B4-BE49-F238E27FC236}">
                  <a16:creationId xmlns:a16="http://schemas.microsoft.com/office/drawing/2014/main" id="{AE4E1DFC-9D93-F6DF-F1D1-80DF6FE9F126}"/>
                </a:ext>
              </a:extLst>
            </p:cNvPr>
            <p:cNvSpPr/>
            <p:nvPr/>
          </p:nvSpPr>
          <p:spPr>
            <a:xfrm>
              <a:off x="1337085" y="4465958"/>
              <a:ext cx="2438240" cy="4864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2800" b="1" dirty="0">
                  <a:solidFill>
                    <a:srgbClr val="123A68"/>
                  </a:solidFill>
                  <a:latin typeface="Aptos" panose="020B0004020202020204" pitchFamily="34" charset="0"/>
                </a:rPr>
                <a:t>Usme</a:t>
              </a:r>
              <a:endParaRPr lang="en-US" sz="2800" dirty="0">
                <a:latin typeface="Aptos" panose="020B0004020202020204" pitchFamily="34" charset="0"/>
              </a:endParaRPr>
            </a:p>
          </p:txBody>
        </p:sp>
        <p:sp>
          <p:nvSpPr>
            <p:cNvPr id="31" name="Text 21">
              <a:extLst>
                <a:ext uri="{FF2B5EF4-FFF2-40B4-BE49-F238E27FC236}">
                  <a16:creationId xmlns:a16="http://schemas.microsoft.com/office/drawing/2014/main" id="{22FA1018-A65D-03CE-835B-2F27EA7E8EE3}"/>
                </a:ext>
              </a:extLst>
            </p:cNvPr>
            <p:cNvSpPr/>
            <p:nvPr/>
          </p:nvSpPr>
          <p:spPr>
            <a:xfrm>
              <a:off x="3023645" y="4465958"/>
              <a:ext cx="1393280" cy="4864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2400" b="1" dirty="0">
                  <a:solidFill>
                    <a:srgbClr val="1C2530"/>
                  </a:solidFill>
                  <a:latin typeface="Aptos" panose="020B0004020202020204" pitchFamily="34" charset="0"/>
                </a:rPr>
                <a:t>1 caso</a:t>
              </a:r>
              <a:endParaRPr lang="en-US" sz="2400" b="1" dirty="0">
                <a:latin typeface="Aptos" panose="020B0004020202020204" pitchFamily="34" charset="0"/>
              </a:endParaRPr>
            </a:p>
          </p:txBody>
        </p:sp>
        <p:sp>
          <p:nvSpPr>
            <p:cNvPr id="32" name="Text 22">
              <a:extLst>
                <a:ext uri="{FF2B5EF4-FFF2-40B4-BE49-F238E27FC236}">
                  <a16:creationId xmlns:a16="http://schemas.microsoft.com/office/drawing/2014/main" id="{0D31ED86-1FF5-9AB1-DF96-A3C05DF59DBF}"/>
                </a:ext>
              </a:extLst>
            </p:cNvPr>
            <p:cNvSpPr/>
            <p:nvPr/>
          </p:nvSpPr>
          <p:spPr>
            <a:xfrm>
              <a:off x="4075205" y="4465958"/>
              <a:ext cx="1393280" cy="4864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2400" b="1" dirty="0">
                  <a:solidFill>
                    <a:srgbClr val="68798B"/>
                  </a:solidFill>
                  <a:latin typeface="Aptos" panose="020B0004020202020204" pitchFamily="34" charset="0"/>
                </a:rPr>
                <a:t>Tasa 0,33</a:t>
              </a:r>
              <a:endParaRPr lang="en-US" sz="2400" b="1" dirty="0">
                <a:latin typeface="Aptos" panose="020B0004020202020204" pitchFamily="34" charset="0"/>
              </a:endParaRPr>
            </a:p>
          </p:txBody>
        </p:sp>
        <p:sp>
          <p:nvSpPr>
            <p:cNvPr id="33" name="Shape 23">
              <a:extLst>
                <a:ext uri="{FF2B5EF4-FFF2-40B4-BE49-F238E27FC236}">
                  <a16:creationId xmlns:a16="http://schemas.microsoft.com/office/drawing/2014/main" id="{C94182C0-4A01-DA0A-7468-12CB4CAD8ADD}"/>
                </a:ext>
              </a:extLst>
            </p:cNvPr>
            <p:cNvSpPr/>
            <p:nvPr/>
          </p:nvSpPr>
          <p:spPr>
            <a:xfrm>
              <a:off x="1017045" y="5131582"/>
              <a:ext cx="250790" cy="206971"/>
            </a:xfrm>
            <a:prstGeom prst="ellipse">
              <a:avLst/>
            </a:prstGeom>
            <a:solidFill>
              <a:srgbClr val="C6394F"/>
            </a:solidFill>
            <a:ln w="12700">
              <a:solidFill>
                <a:srgbClr val="C6394F"/>
              </a:solidFill>
              <a:prstDash val="solid"/>
            </a:ln>
          </p:spPr>
        </p:sp>
        <p:sp>
          <p:nvSpPr>
            <p:cNvPr id="34" name="Text 24">
              <a:extLst>
                <a:ext uri="{FF2B5EF4-FFF2-40B4-BE49-F238E27FC236}">
                  <a16:creationId xmlns:a16="http://schemas.microsoft.com/office/drawing/2014/main" id="{BBE87F07-E9B9-1172-CCE4-C5C6FEF592FD}"/>
                </a:ext>
              </a:extLst>
            </p:cNvPr>
            <p:cNvSpPr/>
            <p:nvPr/>
          </p:nvSpPr>
          <p:spPr>
            <a:xfrm>
              <a:off x="1337085" y="4996310"/>
              <a:ext cx="2438240" cy="4864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2800" b="1" dirty="0">
                  <a:solidFill>
                    <a:srgbClr val="123A68"/>
                  </a:solidFill>
                  <a:latin typeface="Aptos" panose="020B0004020202020204" pitchFamily="34" charset="0"/>
                </a:rPr>
                <a:t>Ciudad </a:t>
              </a:r>
            </a:p>
            <a:p>
              <a:pPr marL="0" indent="0">
                <a:buNone/>
              </a:pPr>
              <a:r>
                <a:rPr lang="en-US" sz="2800" b="1" dirty="0">
                  <a:solidFill>
                    <a:srgbClr val="123A68"/>
                  </a:solidFill>
                  <a:latin typeface="Aptos" panose="020B0004020202020204" pitchFamily="34" charset="0"/>
                </a:rPr>
                <a:t>Bolívar</a:t>
              </a:r>
              <a:endParaRPr lang="en-US" sz="2800" dirty="0">
                <a:latin typeface="Aptos" panose="020B0004020202020204" pitchFamily="34" charset="0"/>
              </a:endParaRPr>
            </a:p>
          </p:txBody>
        </p:sp>
        <p:sp>
          <p:nvSpPr>
            <p:cNvPr id="35" name="Text 25">
              <a:extLst>
                <a:ext uri="{FF2B5EF4-FFF2-40B4-BE49-F238E27FC236}">
                  <a16:creationId xmlns:a16="http://schemas.microsoft.com/office/drawing/2014/main" id="{9DE27E3B-69B4-5A66-14B1-B6A91AED5D62}"/>
                </a:ext>
              </a:extLst>
            </p:cNvPr>
            <p:cNvSpPr/>
            <p:nvPr/>
          </p:nvSpPr>
          <p:spPr>
            <a:xfrm>
              <a:off x="3023645" y="4996310"/>
              <a:ext cx="1393280" cy="4864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2400" b="1" dirty="0">
                  <a:solidFill>
                    <a:srgbClr val="1C2530"/>
                  </a:solidFill>
                  <a:latin typeface="Aptos" panose="020B0004020202020204" pitchFamily="34" charset="0"/>
                </a:rPr>
                <a:t>1 caso</a:t>
              </a:r>
              <a:endParaRPr lang="en-US" sz="2400" b="1" dirty="0">
                <a:latin typeface="Aptos" panose="020B0004020202020204" pitchFamily="34" charset="0"/>
              </a:endParaRPr>
            </a:p>
          </p:txBody>
        </p:sp>
        <p:sp>
          <p:nvSpPr>
            <p:cNvPr id="36" name="Text 26">
              <a:extLst>
                <a:ext uri="{FF2B5EF4-FFF2-40B4-BE49-F238E27FC236}">
                  <a16:creationId xmlns:a16="http://schemas.microsoft.com/office/drawing/2014/main" id="{17C5E528-3B1D-03B4-5E62-DAE51D56E598}"/>
                </a:ext>
              </a:extLst>
            </p:cNvPr>
            <p:cNvSpPr/>
            <p:nvPr/>
          </p:nvSpPr>
          <p:spPr>
            <a:xfrm>
              <a:off x="4075205" y="4996310"/>
              <a:ext cx="1393280" cy="4864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2400" b="1" dirty="0">
                  <a:solidFill>
                    <a:srgbClr val="68798B"/>
                  </a:solidFill>
                  <a:latin typeface="Aptos" panose="020B0004020202020204" pitchFamily="34" charset="0"/>
                </a:rPr>
                <a:t>Tasa 0,17</a:t>
              </a:r>
              <a:endParaRPr lang="en-US" sz="2400" b="1" dirty="0">
                <a:latin typeface="Aptos" panose="020B0004020202020204" pitchFamily="34" charset="0"/>
              </a:endParaRPr>
            </a:p>
          </p:txBody>
        </p:sp>
      </p:grpSp>
      <p:sp>
        <p:nvSpPr>
          <p:cNvPr id="38" name="Text 28">
            <a:extLst>
              <a:ext uri="{FF2B5EF4-FFF2-40B4-BE49-F238E27FC236}">
                <a16:creationId xmlns:a16="http://schemas.microsoft.com/office/drawing/2014/main" id="{26CBC364-75A6-4354-DCB7-0EAB259032F3}"/>
              </a:ext>
            </a:extLst>
          </p:cNvPr>
          <p:cNvSpPr/>
          <p:nvPr/>
        </p:nvSpPr>
        <p:spPr>
          <a:xfrm>
            <a:off x="7234358" y="2844519"/>
            <a:ext cx="3918962" cy="363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23A68"/>
                </a:solidFill>
                <a:latin typeface="Aptos" panose="020B0004020202020204" pitchFamily="34" charset="0"/>
              </a:rPr>
              <a:t>Causas básicas agrupadas</a:t>
            </a:r>
            <a:endParaRPr lang="en-US" sz="2400" dirty="0">
              <a:latin typeface="Aptos" panose="020B0004020202020204" pitchFamily="34" charset="0"/>
            </a:endParaRPr>
          </a:p>
        </p:txBody>
      </p:sp>
      <p:graphicFrame>
        <p:nvGraphicFramePr>
          <p:cNvPr id="39" name="Chart 0">
            <a:extLst>
              <a:ext uri="{FF2B5EF4-FFF2-40B4-BE49-F238E27FC236}">
                <a16:creationId xmlns:a16="http://schemas.microsoft.com/office/drawing/2014/main" id="{674B3C1A-ACA1-269C-304D-B6E6F7C938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1708265"/>
              </p:ext>
            </p:extLst>
          </p:nvPr>
        </p:nvGraphicFramePr>
        <p:xfrm>
          <a:off x="6131380" y="3369102"/>
          <a:ext cx="5877740" cy="2877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8276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04FBE-9F15-3868-219E-7CE4D1C45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C47CB8-1F2D-C47A-B855-155F006CC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26848"/>
          </a:xfrm>
          <a:solidFill>
            <a:schemeClr val="accent5">
              <a:lumMod val="7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+mn-lt"/>
              </a:rPr>
              <a:t>           Resultados en salud y gestión del riesgo 					      </a:t>
            </a:r>
            <a:r>
              <a:rPr lang="es-CO" sz="1800" b="0" dirty="0">
                <a:solidFill>
                  <a:schemeClr val="bg1"/>
                </a:solidFill>
                <a:latin typeface="+mn-lt"/>
              </a:rPr>
              <a:t>Vacunación</a:t>
            </a:r>
            <a:endParaRPr lang="es-CO" sz="20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29FC3F46-7A60-D25B-0E98-E603E7B62A65}"/>
              </a:ext>
            </a:extLst>
          </p:cNvPr>
          <p:cNvSpPr txBox="1"/>
          <p:nvPr/>
        </p:nvSpPr>
        <p:spPr>
          <a:xfrm>
            <a:off x="228260" y="6282382"/>
            <a:ext cx="92307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es-CO" sz="90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Fuente: Elaboración propia a partir de la base de seguimiento de coberturas de vacunación de </a:t>
            </a:r>
            <a:r>
              <a:rPr lang="es-CO" sz="900" kern="0" dirty="0">
                <a:ea typeface="Times New Roman" panose="02020603050405020304" pitchFamily="18" charset="0"/>
                <a:cs typeface="Times New Roman" panose="02020603050405020304" pitchFamily="18" charset="0"/>
              </a:rPr>
              <a:t>Coosalud </a:t>
            </a:r>
            <a:r>
              <a:rPr lang="es-CO" sz="90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EPS, corte 31 de diciembre de 2025, suministrada para el presente análisis, y de los criterios de clasificación de coberturas definidos en el semáforo programático: BDUA- BDEX a 30 de junio de 2025. BDUA de Subsecretaría de Aseguramiento; </a:t>
            </a:r>
            <a:r>
              <a:rPr lang="es-CO" sz="900" i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SDS. Meta Gestantes corresponde a niños/as menores de un año según MSPS.</a:t>
            </a:r>
            <a:endParaRPr lang="es-CO" sz="14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7" name="Marcador de número de diapositiva 126">
            <a:extLst>
              <a:ext uri="{FF2B5EF4-FFF2-40B4-BE49-F238E27FC236}">
                <a16:creationId xmlns:a16="http://schemas.microsoft.com/office/drawing/2014/main" id="{0AF08C1A-D3BC-63AB-84DA-8B96A62DB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s-CO" smtClean="0"/>
              <a:t>12</a:t>
            </a:fld>
            <a:endParaRPr lang="es-CO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89C0505-66CA-9CD8-D155-1450531D47FC}"/>
              </a:ext>
            </a:extLst>
          </p:cNvPr>
          <p:cNvSpPr txBox="1"/>
          <p:nvPr/>
        </p:nvSpPr>
        <p:spPr>
          <a:xfrm>
            <a:off x="754260" y="658765"/>
            <a:ext cx="70536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s-CO" sz="1800" b="1" dirty="0">
                <a:solidFill>
                  <a:srgbClr val="155665"/>
                </a:solidFill>
                <a:latin typeface="Aptos"/>
              </a:rPr>
              <a:t>COOSALUD EPS muestra avances en trazadores infantiles, pero conserva brechas programáticas críticas en DPT, VPH, influenza y sarampión-rubéola.</a:t>
            </a:r>
            <a:endParaRPr lang="es-CO" sz="2000" kern="100" dirty="0">
              <a:solidFill>
                <a:schemeClr val="accent5">
                  <a:lumMod val="50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hape 24">
            <a:extLst>
              <a:ext uri="{FF2B5EF4-FFF2-40B4-BE49-F238E27FC236}">
                <a16:creationId xmlns:a16="http://schemas.microsoft.com/office/drawing/2014/main" id="{5E023BD5-8D69-512F-0A95-360E0E6DE9B0}"/>
              </a:ext>
            </a:extLst>
          </p:cNvPr>
          <p:cNvSpPr/>
          <p:nvPr/>
        </p:nvSpPr>
        <p:spPr>
          <a:xfrm>
            <a:off x="451990" y="1867589"/>
            <a:ext cx="7053644" cy="4384494"/>
          </a:xfrm>
          <a:prstGeom prst="roundRect">
            <a:avLst>
              <a:gd name="adj" fmla="val 2059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6" name="Text 26">
            <a:extLst>
              <a:ext uri="{FF2B5EF4-FFF2-40B4-BE49-F238E27FC236}">
                <a16:creationId xmlns:a16="http://schemas.microsoft.com/office/drawing/2014/main" id="{195939FA-62E4-9601-F1E4-94BD90CFD073}"/>
              </a:ext>
            </a:extLst>
          </p:cNvPr>
          <p:cNvSpPr/>
          <p:nvPr/>
        </p:nvSpPr>
        <p:spPr>
          <a:xfrm>
            <a:off x="833890" y="2164258"/>
            <a:ext cx="2505059" cy="12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CO" b="1" dirty="0">
                <a:solidFill>
                  <a:srgbClr val="2D2D2D"/>
                </a:solidFill>
                <a:latin typeface="Aptos"/>
              </a:rPr>
              <a:t>DPT 2.º refuerzo a los 5 años</a:t>
            </a:r>
            <a:endParaRPr lang="es-CO" sz="2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Text 27">
            <a:extLst>
              <a:ext uri="{FF2B5EF4-FFF2-40B4-BE49-F238E27FC236}">
                <a16:creationId xmlns:a16="http://schemas.microsoft.com/office/drawing/2014/main" id="{294C5218-CB9D-BC29-547F-919DECA9442A}"/>
              </a:ext>
            </a:extLst>
          </p:cNvPr>
          <p:cNvSpPr/>
          <p:nvPr/>
        </p:nvSpPr>
        <p:spPr>
          <a:xfrm>
            <a:off x="3683631" y="1899206"/>
            <a:ext cx="856252" cy="4750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s-CO" sz="2400" b="1" dirty="0">
                <a:solidFill>
                  <a:srgbClr val="CD344A"/>
                </a:solidFill>
                <a:latin typeface="Aptos"/>
              </a:rPr>
              <a:t>82%</a:t>
            </a:r>
            <a:endParaRPr lang="es-CO" sz="3200" dirty="0">
              <a:solidFill>
                <a:srgbClr val="FF0000"/>
              </a:solidFill>
            </a:endParaRPr>
          </a:p>
        </p:txBody>
      </p:sp>
      <p:sp>
        <p:nvSpPr>
          <p:cNvPr id="8" name="Shape 28">
            <a:extLst>
              <a:ext uri="{FF2B5EF4-FFF2-40B4-BE49-F238E27FC236}">
                <a16:creationId xmlns:a16="http://schemas.microsoft.com/office/drawing/2014/main" id="{90CE5975-13FB-4EED-397B-C24270EA898A}"/>
              </a:ext>
            </a:extLst>
          </p:cNvPr>
          <p:cNvSpPr/>
          <p:nvPr/>
        </p:nvSpPr>
        <p:spPr>
          <a:xfrm>
            <a:off x="737132" y="2481221"/>
            <a:ext cx="4906985" cy="271452"/>
          </a:xfrm>
          <a:prstGeom prst="roundRect">
            <a:avLst>
              <a:gd name="adj" fmla="val 50000"/>
            </a:avLst>
          </a:prstGeom>
          <a:solidFill>
            <a:srgbClr val="E8EDF3"/>
          </a:solidFill>
          <a:ln w="12700">
            <a:solidFill>
              <a:srgbClr val="E8EDF3"/>
            </a:solidFill>
            <a:prstDash val="solid"/>
          </a:ln>
        </p:spPr>
      </p:sp>
      <p:sp>
        <p:nvSpPr>
          <p:cNvPr id="9" name="Shape 29">
            <a:extLst>
              <a:ext uri="{FF2B5EF4-FFF2-40B4-BE49-F238E27FC236}">
                <a16:creationId xmlns:a16="http://schemas.microsoft.com/office/drawing/2014/main" id="{CF86A825-527D-F247-083B-E493841E867B}"/>
              </a:ext>
            </a:extLst>
          </p:cNvPr>
          <p:cNvSpPr/>
          <p:nvPr/>
        </p:nvSpPr>
        <p:spPr>
          <a:xfrm>
            <a:off x="737133" y="2481221"/>
            <a:ext cx="4235502" cy="271452"/>
          </a:xfrm>
          <a:prstGeom prst="roundRect">
            <a:avLst>
              <a:gd name="adj" fmla="val 50000"/>
            </a:avLst>
          </a:prstGeom>
          <a:solidFill>
            <a:srgbClr val="CD344A"/>
          </a:solidFill>
          <a:ln w="12700">
            <a:solidFill>
              <a:srgbClr val="CD344A"/>
            </a:solidFill>
            <a:prstDash val="solid"/>
          </a:ln>
        </p:spPr>
      </p:sp>
      <p:sp>
        <p:nvSpPr>
          <p:cNvPr id="10" name="Shape 30">
            <a:extLst>
              <a:ext uri="{FF2B5EF4-FFF2-40B4-BE49-F238E27FC236}">
                <a16:creationId xmlns:a16="http://schemas.microsoft.com/office/drawing/2014/main" id="{F0DE51E5-52EA-39D7-B9E1-5601FD0D0771}"/>
              </a:ext>
            </a:extLst>
          </p:cNvPr>
          <p:cNvSpPr/>
          <p:nvPr/>
        </p:nvSpPr>
        <p:spPr>
          <a:xfrm>
            <a:off x="5378633" y="2419760"/>
            <a:ext cx="0" cy="475041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sp>
      <p:sp>
        <p:nvSpPr>
          <p:cNvPr id="11" name="Text 31">
            <a:extLst>
              <a:ext uri="{FF2B5EF4-FFF2-40B4-BE49-F238E27FC236}">
                <a16:creationId xmlns:a16="http://schemas.microsoft.com/office/drawing/2014/main" id="{87E2C2AB-DBC1-C870-B7FD-46DD26500C08}"/>
              </a:ext>
            </a:extLst>
          </p:cNvPr>
          <p:cNvSpPr/>
          <p:nvPr/>
        </p:nvSpPr>
        <p:spPr>
          <a:xfrm>
            <a:off x="871640" y="3516452"/>
            <a:ext cx="2588229" cy="7144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CO" b="1" dirty="0">
                <a:solidFill>
                  <a:srgbClr val="2D2D2D"/>
                </a:solidFill>
                <a:latin typeface="Aptos"/>
              </a:rPr>
              <a:t>VPH niñas 9 años</a:t>
            </a:r>
            <a:endParaRPr lang="es-CO" sz="2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Text 32">
            <a:extLst>
              <a:ext uri="{FF2B5EF4-FFF2-40B4-BE49-F238E27FC236}">
                <a16:creationId xmlns:a16="http://schemas.microsoft.com/office/drawing/2014/main" id="{2994B6A6-779E-A222-26E0-F2055286E32B}"/>
              </a:ext>
            </a:extLst>
          </p:cNvPr>
          <p:cNvSpPr/>
          <p:nvPr/>
        </p:nvSpPr>
        <p:spPr>
          <a:xfrm>
            <a:off x="3729612" y="3292040"/>
            <a:ext cx="856252" cy="4750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s-CO" sz="2400" b="1" dirty="0">
                <a:solidFill>
                  <a:srgbClr val="CD344A"/>
                </a:solidFill>
                <a:latin typeface="Aptos"/>
              </a:rPr>
              <a:t>46%</a:t>
            </a:r>
            <a:endParaRPr lang="es-CO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Shape 33">
            <a:extLst>
              <a:ext uri="{FF2B5EF4-FFF2-40B4-BE49-F238E27FC236}">
                <a16:creationId xmlns:a16="http://schemas.microsoft.com/office/drawing/2014/main" id="{CAFE6077-B29F-A116-3351-63FF26461309}"/>
              </a:ext>
            </a:extLst>
          </p:cNvPr>
          <p:cNvSpPr/>
          <p:nvPr/>
        </p:nvSpPr>
        <p:spPr>
          <a:xfrm>
            <a:off x="783113" y="3874055"/>
            <a:ext cx="4906985" cy="271452"/>
          </a:xfrm>
          <a:prstGeom prst="roundRect">
            <a:avLst>
              <a:gd name="adj" fmla="val 50000"/>
            </a:avLst>
          </a:prstGeom>
          <a:solidFill>
            <a:srgbClr val="E8EDF3"/>
          </a:solidFill>
          <a:ln w="12700">
            <a:solidFill>
              <a:srgbClr val="E8EDF3"/>
            </a:solidFill>
            <a:prstDash val="solid"/>
          </a:ln>
        </p:spPr>
      </p:sp>
      <p:sp>
        <p:nvSpPr>
          <p:cNvPr id="15" name="Shape 34">
            <a:extLst>
              <a:ext uri="{FF2B5EF4-FFF2-40B4-BE49-F238E27FC236}">
                <a16:creationId xmlns:a16="http://schemas.microsoft.com/office/drawing/2014/main" id="{171CA003-2D21-89F9-5E5C-FA144201CBD7}"/>
              </a:ext>
            </a:extLst>
          </p:cNvPr>
          <p:cNvSpPr/>
          <p:nvPr/>
        </p:nvSpPr>
        <p:spPr>
          <a:xfrm>
            <a:off x="783113" y="3874055"/>
            <a:ext cx="2376013" cy="271452"/>
          </a:xfrm>
          <a:prstGeom prst="roundRect">
            <a:avLst>
              <a:gd name="adj" fmla="val 50000"/>
            </a:avLst>
          </a:prstGeom>
          <a:solidFill>
            <a:srgbClr val="CD344A"/>
          </a:solidFill>
          <a:ln>
            <a:solidFill>
              <a:srgbClr val="CD344A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sp>
      <p:sp>
        <p:nvSpPr>
          <p:cNvPr id="16" name="Shape 35">
            <a:extLst>
              <a:ext uri="{FF2B5EF4-FFF2-40B4-BE49-F238E27FC236}">
                <a16:creationId xmlns:a16="http://schemas.microsoft.com/office/drawing/2014/main" id="{8725C5E5-7048-75C1-50B2-43E90C8A838B}"/>
              </a:ext>
            </a:extLst>
          </p:cNvPr>
          <p:cNvSpPr/>
          <p:nvPr/>
        </p:nvSpPr>
        <p:spPr>
          <a:xfrm>
            <a:off x="5363654" y="3812594"/>
            <a:ext cx="0" cy="475041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sp>
      <p:sp>
        <p:nvSpPr>
          <p:cNvPr id="17" name="Text 36">
            <a:extLst>
              <a:ext uri="{FF2B5EF4-FFF2-40B4-BE49-F238E27FC236}">
                <a16:creationId xmlns:a16="http://schemas.microsoft.com/office/drawing/2014/main" id="{787278D4-1D7F-89FE-6E5C-BF64CF297842}"/>
              </a:ext>
            </a:extLst>
          </p:cNvPr>
          <p:cNvSpPr/>
          <p:nvPr/>
        </p:nvSpPr>
        <p:spPr>
          <a:xfrm>
            <a:off x="892401" y="4953927"/>
            <a:ext cx="2647851" cy="9971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CO" b="1" dirty="0">
                <a:solidFill>
                  <a:srgbClr val="2D2D2D"/>
                </a:solidFill>
                <a:latin typeface="Aptos"/>
              </a:rPr>
              <a:t>Influenza ≥60 años</a:t>
            </a:r>
            <a:endParaRPr lang="es-CO" sz="2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" name="Text 37">
            <a:extLst>
              <a:ext uri="{FF2B5EF4-FFF2-40B4-BE49-F238E27FC236}">
                <a16:creationId xmlns:a16="http://schemas.microsoft.com/office/drawing/2014/main" id="{3E137033-D9BD-6595-C28D-72795DAF5FBF}"/>
              </a:ext>
            </a:extLst>
          </p:cNvPr>
          <p:cNvSpPr/>
          <p:nvPr/>
        </p:nvSpPr>
        <p:spPr>
          <a:xfrm>
            <a:off x="3713651" y="4817905"/>
            <a:ext cx="856252" cy="4750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s-CO" sz="2400" b="1" dirty="0">
                <a:solidFill>
                  <a:srgbClr val="F59E0B"/>
                </a:solidFill>
                <a:latin typeface="Aptos"/>
              </a:rPr>
              <a:t>68%</a:t>
            </a:r>
            <a:endParaRPr lang="es-CO" sz="3200" dirty="0"/>
          </a:p>
        </p:txBody>
      </p:sp>
      <p:sp>
        <p:nvSpPr>
          <p:cNvPr id="19" name="Shape 38">
            <a:extLst>
              <a:ext uri="{FF2B5EF4-FFF2-40B4-BE49-F238E27FC236}">
                <a16:creationId xmlns:a16="http://schemas.microsoft.com/office/drawing/2014/main" id="{9F4D0349-FB3E-3371-5F24-555B6F61711D}"/>
              </a:ext>
            </a:extLst>
          </p:cNvPr>
          <p:cNvSpPr/>
          <p:nvPr/>
        </p:nvSpPr>
        <p:spPr>
          <a:xfrm>
            <a:off x="767152" y="5399920"/>
            <a:ext cx="4906985" cy="271452"/>
          </a:xfrm>
          <a:prstGeom prst="roundRect">
            <a:avLst>
              <a:gd name="adj" fmla="val 50000"/>
            </a:avLst>
          </a:prstGeom>
          <a:solidFill>
            <a:srgbClr val="E8EDF3"/>
          </a:solidFill>
          <a:ln w="12700">
            <a:solidFill>
              <a:srgbClr val="E8EDF3"/>
            </a:solidFill>
            <a:prstDash val="solid"/>
          </a:ln>
        </p:spPr>
      </p:sp>
      <p:sp>
        <p:nvSpPr>
          <p:cNvPr id="20" name="Shape 39">
            <a:extLst>
              <a:ext uri="{FF2B5EF4-FFF2-40B4-BE49-F238E27FC236}">
                <a16:creationId xmlns:a16="http://schemas.microsoft.com/office/drawing/2014/main" id="{C3E35A8E-42BD-E964-BE2C-CBB4E1F5DDA8}"/>
              </a:ext>
            </a:extLst>
          </p:cNvPr>
          <p:cNvSpPr/>
          <p:nvPr/>
        </p:nvSpPr>
        <p:spPr>
          <a:xfrm>
            <a:off x="790249" y="5399920"/>
            <a:ext cx="3512368" cy="241778"/>
          </a:xfrm>
          <a:prstGeom prst="roundRect">
            <a:avLst>
              <a:gd name="adj" fmla="val 50000"/>
            </a:avLst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21" name="Shape 40">
            <a:extLst>
              <a:ext uri="{FF2B5EF4-FFF2-40B4-BE49-F238E27FC236}">
                <a16:creationId xmlns:a16="http://schemas.microsoft.com/office/drawing/2014/main" id="{71C0C1DC-553B-00D3-122F-4DCAAD308157}"/>
              </a:ext>
            </a:extLst>
          </p:cNvPr>
          <p:cNvSpPr/>
          <p:nvPr/>
        </p:nvSpPr>
        <p:spPr>
          <a:xfrm>
            <a:off x="5408653" y="5257434"/>
            <a:ext cx="0" cy="475041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sp>
      <p:sp>
        <p:nvSpPr>
          <p:cNvPr id="22" name="Shape 41">
            <a:extLst>
              <a:ext uri="{FF2B5EF4-FFF2-40B4-BE49-F238E27FC236}">
                <a16:creationId xmlns:a16="http://schemas.microsoft.com/office/drawing/2014/main" id="{D2B080E4-334E-EE08-81C3-F4BBD737B24C}"/>
              </a:ext>
            </a:extLst>
          </p:cNvPr>
          <p:cNvSpPr/>
          <p:nvPr/>
        </p:nvSpPr>
        <p:spPr>
          <a:xfrm>
            <a:off x="7671284" y="2219828"/>
            <a:ext cx="4419116" cy="3892814"/>
          </a:xfrm>
          <a:prstGeom prst="roundRect">
            <a:avLst>
              <a:gd name="adj" fmla="val 2059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23" name="Shape 43">
            <a:extLst>
              <a:ext uri="{FF2B5EF4-FFF2-40B4-BE49-F238E27FC236}">
                <a16:creationId xmlns:a16="http://schemas.microsoft.com/office/drawing/2014/main" id="{64220C6E-13FE-1C29-8343-FA0A879DC38E}"/>
              </a:ext>
            </a:extLst>
          </p:cNvPr>
          <p:cNvSpPr/>
          <p:nvPr/>
        </p:nvSpPr>
        <p:spPr>
          <a:xfrm>
            <a:off x="7983099" y="2553296"/>
            <a:ext cx="3968706" cy="1149574"/>
          </a:xfrm>
          <a:prstGeom prst="roundRect">
            <a:avLst>
              <a:gd name="adj" fmla="val 8889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  <a:effectLst>
            <a:outerShdw blurRad="13970" dist="12700" dir="2700000" algn="bl" rotWithShape="0">
              <a:srgbClr val="000000">
                <a:alpha val="8000"/>
              </a:srgbClr>
            </a:outerShdw>
          </a:effectLst>
        </p:spPr>
      </p:sp>
      <p:sp>
        <p:nvSpPr>
          <p:cNvPr id="24" name="Shape 44">
            <a:extLst>
              <a:ext uri="{FF2B5EF4-FFF2-40B4-BE49-F238E27FC236}">
                <a16:creationId xmlns:a16="http://schemas.microsoft.com/office/drawing/2014/main" id="{5D223EDF-4CC1-90BB-6C6A-3130FF308E43}"/>
              </a:ext>
            </a:extLst>
          </p:cNvPr>
          <p:cNvSpPr/>
          <p:nvPr/>
        </p:nvSpPr>
        <p:spPr>
          <a:xfrm>
            <a:off x="7983098" y="2478753"/>
            <a:ext cx="110938" cy="2177569"/>
          </a:xfrm>
          <a:prstGeom prst="rect">
            <a:avLst/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sp>
        <p:nvSpPr>
          <p:cNvPr id="25" name="Shape 45">
            <a:extLst>
              <a:ext uri="{FF2B5EF4-FFF2-40B4-BE49-F238E27FC236}">
                <a16:creationId xmlns:a16="http://schemas.microsoft.com/office/drawing/2014/main" id="{E4A16781-6333-3D8B-870C-E38D731603F1}"/>
              </a:ext>
            </a:extLst>
          </p:cNvPr>
          <p:cNvSpPr/>
          <p:nvPr/>
        </p:nvSpPr>
        <p:spPr>
          <a:xfrm>
            <a:off x="8161278" y="2761386"/>
            <a:ext cx="754382" cy="822637"/>
          </a:xfrm>
          <a:prstGeom prst="ellipse">
            <a:avLst/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pic>
        <p:nvPicPr>
          <p:cNvPr id="26" name="Image 4" descr="preencoded.png">
            <a:extLst>
              <a:ext uri="{FF2B5EF4-FFF2-40B4-BE49-F238E27FC236}">
                <a16:creationId xmlns:a16="http://schemas.microsoft.com/office/drawing/2014/main" id="{9E090A56-5CCE-0095-0D47-52CDA3C1A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5507" y="2933902"/>
            <a:ext cx="422454" cy="472595"/>
          </a:xfrm>
          <a:prstGeom prst="rect">
            <a:avLst/>
          </a:prstGeom>
        </p:spPr>
      </p:pic>
      <p:sp>
        <p:nvSpPr>
          <p:cNvPr id="27" name="Text 46">
            <a:extLst>
              <a:ext uri="{FF2B5EF4-FFF2-40B4-BE49-F238E27FC236}">
                <a16:creationId xmlns:a16="http://schemas.microsoft.com/office/drawing/2014/main" id="{F31E099F-D7F4-31A0-6E08-435D2125155F}"/>
              </a:ext>
            </a:extLst>
          </p:cNvPr>
          <p:cNvSpPr/>
          <p:nvPr/>
        </p:nvSpPr>
        <p:spPr>
          <a:xfrm>
            <a:off x="8922183" y="2700555"/>
            <a:ext cx="2978297" cy="3434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2000"/>
              </a:lnSpc>
            </a:pPr>
            <a:r>
              <a:rPr lang="es-CO" sz="1400" b="1" dirty="0">
                <a:solidFill>
                  <a:srgbClr val="2D3746"/>
                </a:solidFill>
                <a:latin typeface="Aptos"/>
              </a:rPr>
              <a:t>Coberturas por debajo del estándar útil en DPT, VPH, influenza y sarampión-rubéola.</a:t>
            </a:r>
            <a:endParaRPr lang="es-CO" sz="1600" dirty="0"/>
          </a:p>
        </p:txBody>
      </p:sp>
      <p:sp>
        <p:nvSpPr>
          <p:cNvPr id="28" name="Shape 47">
            <a:extLst>
              <a:ext uri="{FF2B5EF4-FFF2-40B4-BE49-F238E27FC236}">
                <a16:creationId xmlns:a16="http://schemas.microsoft.com/office/drawing/2014/main" id="{094C34F6-D988-F623-4D6A-11858036109A}"/>
              </a:ext>
            </a:extLst>
          </p:cNvPr>
          <p:cNvSpPr/>
          <p:nvPr/>
        </p:nvSpPr>
        <p:spPr>
          <a:xfrm>
            <a:off x="9686253" y="3294366"/>
            <a:ext cx="1328299" cy="320585"/>
          </a:xfrm>
          <a:prstGeom prst="roundRect">
            <a:avLst>
              <a:gd name="adj" fmla="val 50000"/>
            </a:avLst>
          </a:prstGeom>
          <a:solidFill>
            <a:srgbClr val="CD344A"/>
          </a:solidFill>
          <a:ln w="12700">
            <a:solidFill>
              <a:srgbClr val="CD344A"/>
            </a:solidFill>
            <a:prstDash val="solid"/>
          </a:ln>
        </p:spPr>
      </p:sp>
      <p:sp>
        <p:nvSpPr>
          <p:cNvPr id="29" name="Text 48">
            <a:extLst>
              <a:ext uri="{FF2B5EF4-FFF2-40B4-BE49-F238E27FC236}">
                <a16:creationId xmlns:a16="http://schemas.microsoft.com/office/drawing/2014/main" id="{5CC66C57-4076-64FF-AFA7-C6F182F3B3F9}"/>
              </a:ext>
            </a:extLst>
          </p:cNvPr>
          <p:cNvSpPr/>
          <p:nvPr/>
        </p:nvSpPr>
        <p:spPr>
          <a:xfrm>
            <a:off x="9686253" y="3333399"/>
            <a:ext cx="1328299" cy="20609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400" b="1" dirty="0">
                <a:solidFill>
                  <a:srgbClr val="FFFFFF"/>
                </a:solidFill>
                <a:latin typeface="Aptos"/>
              </a:rPr>
              <a:t>Alto</a:t>
            </a:r>
            <a:endParaRPr lang="es-CO" dirty="0"/>
          </a:p>
        </p:txBody>
      </p:sp>
      <p:sp>
        <p:nvSpPr>
          <p:cNvPr id="30" name="Shape 49">
            <a:extLst>
              <a:ext uri="{FF2B5EF4-FFF2-40B4-BE49-F238E27FC236}">
                <a16:creationId xmlns:a16="http://schemas.microsoft.com/office/drawing/2014/main" id="{65C9F993-5F9C-FAFD-D7E7-321EBBBFD8A5}"/>
              </a:ext>
            </a:extLst>
          </p:cNvPr>
          <p:cNvSpPr/>
          <p:nvPr/>
        </p:nvSpPr>
        <p:spPr>
          <a:xfrm>
            <a:off x="7983099" y="3738202"/>
            <a:ext cx="3968706" cy="1101500"/>
          </a:xfrm>
          <a:prstGeom prst="roundRect">
            <a:avLst>
              <a:gd name="adj" fmla="val 8889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  <a:effectLst>
            <a:outerShdw blurRad="13970" dist="12700" dir="2700000" algn="bl" rotWithShape="0">
              <a:srgbClr val="000000">
                <a:alpha val="8000"/>
              </a:srgbClr>
            </a:outerShdw>
          </a:effectLst>
        </p:spPr>
      </p:sp>
      <p:sp>
        <p:nvSpPr>
          <p:cNvPr id="32" name="Shape 50">
            <a:extLst>
              <a:ext uri="{FF2B5EF4-FFF2-40B4-BE49-F238E27FC236}">
                <a16:creationId xmlns:a16="http://schemas.microsoft.com/office/drawing/2014/main" id="{C28AFD5E-80A3-AA15-486B-3C07341ECF1B}"/>
              </a:ext>
            </a:extLst>
          </p:cNvPr>
          <p:cNvSpPr/>
          <p:nvPr/>
        </p:nvSpPr>
        <p:spPr>
          <a:xfrm>
            <a:off x="7983098" y="3660173"/>
            <a:ext cx="110938" cy="2177569"/>
          </a:xfrm>
          <a:prstGeom prst="rect">
            <a:avLst/>
          </a:prstGeom>
          <a:solidFill>
            <a:srgbClr val="F1A208"/>
          </a:solidFill>
          <a:ln w="12700">
            <a:solidFill>
              <a:srgbClr val="F1A208"/>
            </a:solidFill>
            <a:prstDash val="solid"/>
          </a:ln>
        </p:spPr>
      </p:sp>
      <p:sp>
        <p:nvSpPr>
          <p:cNvPr id="49" name="Shape 51">
            <a:extLst>
              <a:ext uri="{FF2B5EF4-FFF2-40B4-BE49-F238E27FC236}">
                <a16:creationId xmlns:a16="http://schemas.microsoft.com/office/drawing/2014/main" id="{996F591B-5587-B8B0-20F9-F8F449DD2DFC}"/>
              </a:ext>
            </a:extLst>
          </p:cNvPr>
          <p:cNvSpPr/>
          <p:nvPr/>
        </p:nvSpPr>
        <p:spPr>
          <a:xfrm>
            <a:off x="8161278" y="3942806"/>
            <a:ext cx="754382" cy="822637"/>
          </a:xfrm>
          <a:prstGeom prst="ellipse">
            <a:avLst/>
          </a:prstGeom>
          <a:solidFill>
            <a:srgbClr val="E33741"/>
          </a:solidFill>
          <a:ln w="12700">
            <a:solidFill>
              <a:srgbClr val="F1A208"/>
            </a:solidFill>
            <a:prstDash val="solid"/>
          </a:ln>
        </p:spPr>
      </p:sp>
      <p:pic>
        <p:nvPicPr>
          <p:cNvPr id="71" name="Image 5" descr="preencoded.png">
            <a:extLst>
              <a:ext uri="{FF2B5EF4-FFF2-40B4-BE49-F238E27FC236}">
                <a16:creationId xmlns:a16="http://schemas.microsoft.com/office/drawing/2014/main" id="{C83AF6F5-EAD3-6CE4-FC51-CB845D6044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25507" y="4115322"/>
            <a:ext cx="422454" cy="472595"/>
          </a:xfrm>
          <a:prstGeom prst="rect">
            <a:avLst/>
          </a:prstGeom>
        </p:spPr>
      </p:pic>
      <p:sp>
        <p:nvSpPr>
          <p:cNvPr id="72" name="Text 52">
            <a:extLst>
              <a:ext uri="{FF2B5EF4-FFF2-40B4-BE49-F238E27FC236}">
                <a16:creationId xmlns:a16="http://schemas.microsoft.com/office/drawing/2014/main" id="{CD316239-761A-47C3-DA9F-1CE61C2995AF}"/>
              </a:ext>
            </a:extLst>
          </p:cNvPr>
          <p:cNvSpPr/>
          <p:nvPr/>
        </p:nvSpPr>
        <p:spPr>
          <a:xfrm>
            <a:off x="8938352" y="3941699"/>
            <a:ext cx="2978297" cy="3434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2000"/>
              </a:lnSpc>
            </a:pPr>
            <a:r>
              <a:rPr lang="es-CO" sz="1400" b="1" dirty="0">
                <a:solidFill>
                  <a:srgbClr val="2D3746"/>
                </a:solidFill>
                <a:latin typeface="Aptos"/>
              </a:rPr>
              <a:t>VPH niños 38% y niñas 46% son las brechas más críticas frente a la cohorte de 9 años.</a:t>
            </a:r>
            <a:endParaRPr lang="es-CO" sz="1600" dirty="0"/>
          </a:p>
        </p:txBody>
      </p:sp>
      <p:sp>
        <p:nvSpPr>
          <p:cNvPr id="73" name="Shape 53">
            <a:extLst>
              <a:ext uri="{FF2B5EF4-FFF2-40B4-BE49-F238E27FC236}">
                <a16:creationId xmlns:a16="http://schemas.microsoft.com/office/drawing/2014/main" id="{4FC2E1B6-C101-5C8E-3E8A-042F48B465C5}"/>
              </a:ext>
            </a:extLst>
          </p:cNvPr>
          <p:cNvSpPr/>
          <p:nvPr/>
        </p:nvSpPr>
        <p:spPr>
          <a:xfrm>
            <a:off x="9686253" y="4478162"/>
            <a:ext cx="1328299" cy="320585"/>
          </a:xfrm>
          <a:prstGeom prst="roundRect">
            <a:avLst>
              <a:gd name="adj" fmla="val 50000"/>
            </a:avLst>
          </a:prstGeom>
          <a:solidFill>
            <a:srgbClr val="E33741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74" name="Text 54">
            <a:extLst>
              <a:ext uri="{FF2B5EF4-FFF2-40B4-BE49-F238E27FC236}">
                <a16:creationId xmlns:a16="http://schemas.microsoft.com/office/drawing/2014/main" id="{25BCBECB-8EAB-B502-0B2B-B8C28A6B5F0F}"/>
              </a:ext>
            </a:extLst>
          </p:cNvPr>
          <p:cNvSpPr/>
          <p:nvPr/>
        </p:nvSpPr>
        <p:spPr>
          <a:xfrm>
            <a:off x="9686253" y="4517195"/>
            <a:ext cx="1328299" cy="20609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400" b="1" dirty="0">
                <a:solidFill>
                  <a:srgbClr val="FFFFFF"/>
                </a:solidFill>
                <a:latin typeface="Aptos"/>
              </a:rPr>
              <a:t>Crítico</a:t>
            </a:r>
            <a:endParaRPr lang="es-CO" dirty="0"/>
          </a:p>
        </p:txBody>
      </p:sp>
      <p:sp>
        <p:nvSpPr>
          <p:cNvPr id="75" name="Shape 55">
            <a:extLst>
              <a:ext uri="{FF2B5EF4-FFF2-40B4-BE49-F238E27FC236}">
                <a16:creationId xmlns:a16="http://schemas.microsoft.com/office/drawing/2014/main" id="{D3A25412-CA75-B3EF-5D5A-2D5E38185E35}"/>
              </a:ext>
            </a:extLst>
          </p:cNvPr>
          <p:cNvSpPr/>
          <p:nvPr/>
        </p:nvSpPr>
        <p:spPr>
          <a:xfrm>
            <a:off x="7973199" y="4862456"/>
            <a:ext cx="3968706" cy="1168266"/>
          </a:xfrm>
          <a:prstGeom prst="roundRect">
            <a:avLst>
              <a:gd name="adj" fmla="val 8889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  <a:effectLst>
            <a:outerShdw blurRad="13970" dist="12700" dir="2700000" algn="bl" rotWithShape="0">
              <a:srgbClr val="000000">
                <a:alpha val="8000"/>
              </a:srgbClr>
            </a:outerShdw>
          </a:effectLst>
        </p:spPr>
      </p:sp>
      <p:sp>
        <p:nvSpPr>
          <p:cNvPr id="76" name="Shape 56">
            <a:extLst>
              <a:ext uri="{FF2B5EF4-FFF2-40B4-BE49-F238E27FC236}">
                <a16:creationId xmlns:a16="http://schemas.microsoft.com/office/drawing/2014/main" id="{5505E290-97ED-4C6B-ADCC-1F5140C8027F}"/>
              </a:ext>
            </a:extLst>
          </p:cNvPr>
          <p:cNvSpPr/>
          <p:nvPr/>
        </p:nvSpPr>
        <p:spPr>
          <a:xfrm>
            <a:off x="7973198" y="4867122"/>
            <a:ext cx="131693" cy="1030451"/>
          </a:xfrm>
          <a:prstGeom prst="rect">
            <a:avLst/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</p:sp>
      <p:sp>
        <p:nvSpPr>
          <p:cNvPr id="77" name="Shape 57">
            <a:extLst>
              <a:ext uri="{FF2B5EF4-FFF2-40B4-BE49-F238E27FC236}">
                <a16:creationId xmlns:a16="http://schemas.microsoft.com/office/drawing/2014/main" id="{A3042786-8425-8134-EB2D-B7C1031FA2A1}"/>
              </a:ext>
            </a:extLst>
          </p:cNvPr>
          <p:cNvSpPr/>
          <p:nvPr/>
        </p:nvSpPr>
        <p:spPr>
          <a:xfrm>
            <a:off x="8151378" y="5066574"/>
            <a:ext cx="754382" cy="822637"/>
          </a:xfrm>
          <a:prstGeom prst="ellipse">
            <a:avLst/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</p:sp>
      <p:pic>
        <p:nvPicPr>
          <p:cNvPr id="78" name="Image 6" descr="preencoded.png">
            <a:extLst>
              <a:ext uri="{FF2B5EF4-FFF2-40B4-BE49-F238E27FC236}">
                <a16:creationId xmlns:a16="http://schemas.microsoft.com/office/drawing/2014/main" id="{2CB366B0-FAE4-E213-93D3-FFE7F11D96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15607" y="5239090"/>
            <a:ext cx="422454" cy="472595"/>
          </a:xfrm>
          <a:prstGeom prst="rect">
            <a:avLst/>
          </a:prstGeom>
        </p:spPr>
      </p:pic>
      <p:sp>
        <p:nvSpPr>
          <p:cNvPr id="79" name="Text 58">
            <a:extLst>
              <a:ext uri="{FF2B5EF4-FFF2-40B4-BE49-F238E27FC236}">
                <a16:creationId xmlns:a16="http://schemas.microsoft.com/office/drawing/2014/main" id="{C2DD67D7-AEDD-8A54-108E-0AFA6EA683FA}"/>
              </a:ext>
            </a:extLst>
          </p:cNvPr>
          <p:cNvSpPr/>
          <p:nvPr/>
        </p:nvSpPr>
        <p:spPr>
          <a:xfrm>
            <a:off x="8928452" y="5065467"/>
            <a:ext cx="2978297" cy="3434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2000"/>
              </a:lnSpc>
            </a:pPr>
            <a:r>
              <a:rPr lang="es-CO" sz="1400" b="1" dirty="0">
                <a:solidFill>
                  <a:srgbClr val="2D3746"/>
                </a:solidFill>
                <a:latin typeface="Aptos"/>
              </a:rPr>
              <a:t>Se requiere búsqueda activa nominal, barrido documentado y vacunación extramural.</a:t>
            </a:r>
            <a:endParaRPr lang="es-CO" sz="1600" dirty="0"/>
          </a:p>
        </p:txBody>
      </p:sp>
      <p:sp>
        <p:nvSpPr>
          <p:cNvPr id="80" name="Shape 59">
            <a:extLst>
              <a:ext uri="{FF2B5EF4-FFF2-40B4-BE49-F238E27FC236}">
                <a16:creationId xmlns:a16="http://schemas.microsoft.com/office/drawing/2014/main" id="{4455892D-8761-0E23-5E83-EE04CF7C01C4}"/>
              </a:ext>
            </a:extLst>
          </p:cNvPr>
          <p:cNvSpPr/>
          <p:nvPr/>
        </p:nvSpPr>
        <p:spPr>
          <a:xfrm>
            <a:off x="9712246" y="5591507"/>
            <a:ext cx="1328299" cy="407781"/>
          </a:xfrm>
          <a:prstGeom prst="roundRect">
            <a:avLst>
              <a:gd name="adj" fmla="val 50000"/>
            </a:avLst>
          </a:prstGeom>
          <a:solidFill>
            <a:srgbClr val="1AA0A6"/>
          </a:solidFill>
          <a:ln w="12700">
            <a:solidFill>
              <a:srgbClr val="1AA0A6"/>
            </a:solidFill>
            <a:prstDash val="solid"/>
          </a:ln>
        </p:spPr>
      </p:sp>
      <p:sp>
        <p:nvSpPr>
          <p:cNvPr id="81" name="Text 60">
            <a:extLst>
              <a:ext uri="{FF2B5EF4-FFF2-40B4-BE49-F238E27FC236}">
                <a16:creationId xmlns:a16="http://schemas.microsoft.com/office/drawing/2014/main" id="{5951509B-D002-C593-707D-037CA39592A9}"/>
              </a:ext>
            </a:extLst>
          </p:cNvPr>
          <p:cNvSpPr/>
          <p:nvPr/>
        </p:nvSpPr>
        <p:spPr>
          <a:xfrm>
            <a:off x="9712246" y="5665264"/>
            <a:ext cx="1328299" cy="26337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400" b="1" dirty="0">
                <a:solidFill>
                  <a:srgbClr val="FFFFFF"/>
                </a:solidFill>
                <a:latin typeface="Aptos"/>
              </a:rPr>
              <a:t>Acción inmediata</a:t>
            </a:r>
            <a:endParaRPr lang="es-CO" sz="1400" dirty="0"/>
          </a:p>
        </p:txBody>
      </p:sp>
      <p:grpSp>
        <p:nvGrpSpPr>
          <p:cNvPr id="82" name="Grupo 81">
            <a:extLst>
              <a:ext uri="{FF2B5EF4-FFF2-40B4-BE49-F238E27FC236}">
                <a16:creationId xmlns:a16="http://schemas.microsoft.com/office/drawing/2014/main" id="{E2AD926C-637B-8EB8-A00F-E0AAFAEEFA50}"/>
              </a:ext>
            </a:extLst>
          </p:cNvPr>
          <p:cNvGrpSpPr/>
          <p:nvPr/>
        </p:nvGrpSpPr>
        <p:grpSpPr>
          <a:xfrm>
            <a:off x="5886747" y="2218646"/>
            <a:ext cx="1618887" cy="3619096"/>
            <a:chOff x="8536309" y="1452571"/>
            <a:chExt cx="2474723" cy="3952857"/>
          </a:xfrm>
        </p:grpSpPr>
        <p:sp>
          <p:nvSpPr>
            <p:cNvPr id="83" name="Shape 9">
              <a:extLst>
                <a:ext uri="{FF2B5EF4-FFF2-40B4-BE49-F238E27FC236}">
                  <a16:creationId xmlns:a16="http://schemas.microsoft.com/office/drawing/2014/main" id="{AD7B7691-1405-6E0D-C416-9DBA5E7B86E1}"/>
                </a:ext>
              </a:extLst>
            </p:cNvPr>
            <p:cNvSpPr/>
            <p:nvPr/>
          </p:nvSpPr>
          <p:spPr>
            <a:xfrm>
              <a:off x="8536309" y="4278643"/>
              <a:ext cx="2474723" cy="1126785"/>
            </a:xfrm>
            <a:prstGeom prst="roundRect">
              <a:avLst>
                <a:gd name="adj" fmla="val 7273"/>
              </a:avLst>
            </a:prstGeom>
            <a:solidFill>
              <a:srgbClr val="FFFFFF">
                <a:alpha val="0"/>
              </a:srgbClr>
            </a:solidFill>
            <a:ln w="12700">
              <a:solidFill>
                <a:srgbClr val="D8E0EA"/>
              </a:solidFill>
              <a:prstDash val="solid"/>
            </a:ln>
            <a:effectLst>
              <a:outerShdw blurRad="19050" dist="12700" dir="2700000" algn="bl" rotWithShape="0">
                <a:srgbClr val="000000">
                  <a:alpha val="12000"/>
                </a:srgbClr>
              </a:outerShdw>
            </a:effectLst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84" name="Shape 10">
              <a:extLst>
                <a:ext uri="{FF2B5EF4-FFF2-40B4-BE49-F238E27FC236}">
                  <a16:creationId xmlns:a16="http://schemas.microsoft.com/office/drawing/2014/main" id="{E4C28609-B7B6-37EC-070F-1EF98833AAA6}"/>
                </a:ext>
              </a:extLst>
            </p:cNvPr>
            <p:cNvSpPr/>
            <p:nvPr/>
          </p:nvSpPr>
          <p:spPr>
            <a:xfrm>
              <a:off x="8536309" y="4278643"/>
              <a:ext cx="2474723" cy="51218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C92B3A"/>
              </a:solidFill>
              <a:prstDash val="solid"/>
            </a:ln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85" name="Shape 11">
              <a:extLst>
                <a:ext uri="{FF2B5EF4-FFF2-40B4-BE49-F238E27FC236}">
                  <a16:creationId xmlns:a16="http://schemas.microsoft.com/office/drawing/2014/main" id="{49CF652C-A4F3-A45E-D36D-771A08851A91}"/>
                </a:ext>
              </a:extLst>
            </p:cNvPr>
            <p:cNvSpPr/>
            <p:nvPr/>
          </p:nvSpPr>
          <p:spPr>
            <a:xfrm>
              <a:off x="8714489" y="4442539"/>
              <a:ext cx="336562" cy="348279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C92B3A"/>
              </a:solidFill>
              <a:prstDash val="solid"/>
            </a:ln>
          </p:spPr>
          <p:txBody>
            <a:bodyPr/>
            <a:lstStyle/>
            <a:p>
              <a:endParaRPr lang="es-CO" dirty="0"/>
            </a:p>
          </p:txBody>
        </p:sp>
        <p:pic>
          <p:nvPicPr>
            <p:cNvPr id="86" name="Image 1" descr="preencoded.png">
              <a:extLst>
                <a:ext uri="{FF2B5EF4-FFF2-40B4-BE49-F238E27FC236}">
                  <a16:creationId xmlns:a16="http://schemas.microsoft.com/office/drawing/2014/main" id="{F695B480-9207-3E9E-3F0A-F6EFF4D43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788533" y="4519160"/>
              <a:ext cx="188475" cy="195037"/>
            </a:xfrm>
            <a:prstGeom prst="rect">
              <a:avLst/>
            </a:prstGeom>
          </p:spPr>
        </p:pic>
        <p:sp>
          <p:nvSpPr>
            <p:cNvPr id="87" name="Text 12">
              <a:extLst>
                <a:ext uri="{FF2B5EF4-FFF2-40B4-BE49-F238E27FC236}">
                  <a16:creationId xmlns:a16="http://schemas.microsoft.com/office/drawing/2014/main" id="{891DAF8F-275D-4046-02AE-7360AB630D7B}"/>
                </a:ext>
              </a:extLst>
            </p:cNvPr>
            <p:cNvSpPr/>
            <p:nvPr/>
          </p:nvSpPr>
          <p:spPr>
            <a:xfrm>
              <a:off x="9189636" y="4442539"/>
              <a:ext cx="1702610" cy="28681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s-CO" sz="2400" b="1" dirty="0">
                  <a:solidFill>
                    <a:srgbClr val="123359"/>
                  </a:solidFill>
                  <a:latin typeface="Aptos"/>
                </a:rPr>
                <a:t>183</a:t>
              </a:r>
              <a:endParaRPr lang="es-CO" sz="2400" dirty="0"/>
            </a:p>
          </p:txBody>
        </p:sp>
        <p:sp>
          <p:nvSpPr>
            <p:cNvPr id="88" name="Text 13">
              <a:extLst>
                <a:ext uri="{FF2B5EF4-FFF2-40B4-BE49-F238E27FC236}">
                  <a16:creationId xmlns:a16="http://schemas.microsoft.com/office/drawing/2014/main" id="{D95C0C22-4392-326C-99BB-5A4A12BB911B}"/>
                </a:ext>
              </a:extLst>
            </p:cNvPr>
            <p:cNvSpPr/>
            <p:nvPr/>
          </p:nvSpPr>
          <p:spPr>
            <a:xfrm>
              <a:off x="8714489" y="5021937"/>
              <a:ext cx="2177756" cy="22535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s-CO" sz="1400" b="0" dirty="0">
                  <a:latin typeface="Aptos"/>
                </a:rPr>
                <a:t>Pendientes VPH</a:t>
              </a:r>
              <a:br>
                <a:rPr lang="es-CO" sz="2400" dirty="0"/>
              </a:br>
              <a:r>
                <a:rPr lang="es-CO" sz="1400" b="0" dirty="0">
                  <a:latin typeface="Aptos"/>
                </a:rPr>
                <a:t>niños 9 años</a:t>
              </a:r>
              <a:endParaRPr lang="es-CO" dirty="0"/>
            </a:p>
          </p:txBody>
        </p:sp>
        <p:sp>
          <p:nvSpPr>
            <p:cNvPr id="89" name="Shape 14">
              <a:extLst>
                <a:ext uri="{FF2B5EF4-FFF2-40B4-BE49-F238E27FC236}">
                  <a16:creationId xmlns:a16="http://schemas.microsoft.com/office/drawing/2014/main" id="{239A852A-5956-DF64-6BE3-9D7BD63F96BC}"/>
                </a:ext>
              </a:extLst>
            </p:cNvPr>
            <p:cNvSpPr/>
            <p:nvPr/>
          </p:nvSpPr>
          <p:spPr>
            <a:xfrm>
              <a:off x="8585803" y="2865607"/>
              <a:ext cx="2425229" cy="1126785"/>
            </a:xfrm>
            <a:prstGeom prst="roundRect">
              <a:avLst>
                <a:gd name="adj" fmla="val 7273"/>
              </a:avLst>
            </a:prstGeom>
            <a:solidFill>
              <a:srgbClr val="FFFFFF">
                <a:alpha val="0"/>
              </a:srgbClr>
            </a:solidFill>
            <a:ln w="12700">
              <a:solidFill>
                <a:srgbClr val="D8E0EA"/>
              </a:solidFill>
              <a:prstDash val="solid"/>
            </a:ln>
            <a:effectLst>
              <a:outerShdw blurRad="19050" dist="12700" dir="2700000" algn="bl" rotWithShape="0">
                <a:srgbClr val="000000">
                  <a:alpha val="12000"/>
                </a:srgbClr>
              </a:outerShdw>
            </a:effectLst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90" name="Shape 15">
              <a:extLst>
                <a:ext uri="{FF2B5EF4-FFF2-40B4-BE49-F238E27FC236}">
                  <a16:creationId xmlns:a16="http://schemas.microsoft.com/office/drawing/2014/main" id="{B28A669D-2170-710A-2AA1-394AFB17763C}"/>
                </a:ext>
              </a:extLst>
            </p:cNvPr>
            <p:cNvSpPr/>
            <p:nvPr/>
          </p:nvSpPr>
          <p:spPr>
            <a:xfrm>
              <a:off x="8585803" y="2865607"/>
              <a:ext cx="2425229" cy="51218"/>
            </a:xfrm>
            <a:prstGeom prst="rect">
              <a:avLst/>
            </a:prstGeom>
            <a:solidFill>
              <a:srgbClr val="E33741"/>
            </a:solidFill>
            <a:ln w="12700">
              <a:solidFill>
                <a:srgbClr val="F1A208"/>
              </a:solidFill>
              <a:prstDash val="solid"/>
            </a:ln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91" name="Shape 16">
              <a:extLst>
                <a:ext uri="{FF2B5EF4-FFF2-40B4-BE49-F238E27FC236}">
                  <a16:creationId xmlns:a16="http://schemas.microsoft.com/office/drawing/2014/main" id="{996586AD-00CA-259D-0DAB-BF8B77269139}"/>
                </a:ext>
              </a:extLst>
            </p:cNvPr>
            <p:cNvSpPr/>
            <p:nvPr/>
          </p:nvSpPr>
          <p:spPr>
            <a:xfrm>
              <a:off x="8763983" y="3029503"/>
              <a:ext cx="336562" cy="348279"/>
            </a:xfrm>
            <a:prstGeom prst="ellipse">
              <a:avLst/>
            </a:prstGeom>
            <a:solidFill>
              <a:srgbClr val="E33741"/>
            </a:solidFill>
            <a:ln w="12700">
              <a:solidFill>
                <a:srgbClr val="F1A208"/>
              </a:solidFill>
              <a:prstDash val="solid"/>
            </a:ln>
          </p:spPr>
          <p:txBody>
            <a:bodyPr/>
            <a:lstStyle/>
            <a:p>
              <a:endParaRPr lang="es-CO" dirty="0"/>
            </a:p>
          </p:txBody>
        </p:sp>
        <p:pic>
          <p:nvPicPr>
            <p:cNvPr id="92" name="Image 2" descr="preencoded.png">
              <a:extLst>
                <a:ext uri="{FF2B5EF4-FFF2-40B4-BE49-F238E27FC236}">
                  <a16:creationId xmlns:a16="http://schemas.microsoft.com/office/drawing/2014/main" id="{9E217D86-9E82-EBD9-CD3B-EBD85454A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838026" y="3106124"/>
              <a:ext cx="188475" cy="195037"/>
            </a:xfrm>
            <a:prstGeom prst="rect">
              <a:avLst/>
            </a:prstGeom>
          </p:spPr>
        </p:pic>
        <p:sp>
          <p:nvSpPr>
            <p:cNvPr id="93" name="Text 17">
              <a:extLst>
                <a:ext uri="{FF2B5EF4-FFF2-40B4-BE49-F238E27FC236}">
                  <a16:creationId xmlns:a16="http://schemas.microsoft.com/office/drawing/2014/main" id="{A442F8D9-674C-FAB8-87A1-1A831CD3AF17}"/>
                </a:ext>
              </a:extLst>
            </p:cNvPr>
            <p:cNvSpPr/>
            <p:nvPr/>
          </p:nvSpPr>
          <p:spPr>
            <a:xfrm>
              <a:off x="9239130" y="3029503"/>
              <a:ext cx="1653115" cy="28681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s-CO" sz="2400" b="1" dirty="0">
                  <a:solidFill>
                    <a:srgbClr val="123359"/>
                  </a:solidFill>
                  <a:latin typeface="Aptos"/>
                </a:rPr>
                <a:t>221</a:t>
              </a:r>
              <a:endParaRPr lang="es-CO" sz="2400" dirty="0"/>
            </a:p>
          </p:txBody>
        </p:sp>
        <p:sp>
          <p:nvSpPr>
            <p:cNvPr id="94" name="Text 18">
              <a:extLst>
                <a:ext uri="{FF2B5EF4-FFF2-40B4-BE49-F238E27FC236}">
                  <a16:creationId xmlns:a16="http://schemas.microsoft.com/office/drawing/2014/main" id="{693B6A13-44AC-304A-1172-ED3490131E70}"/>
                </a:ext>
              </a:extLst>
            </p:cNvPr>
            <p:cNvSpPr/>
            <p:nvPr/>
          </p:nvSpPr>
          <p:spPr>
            <a:xfrm>
              <a:off x="8763983" y="3608901"/>
              <a:ext cx="2128262" cy="22535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s-CO" sz="1400" b="0" dirty="0">
                  <a:latin typeface="Aptos"/>
                </a:rPr>
                <a:t>Susceptibles SR</a:t>
              </a:r>
              <a:br>
                <a:rPr lang="es-CO" sz="2400" dirty="0"/>
              </a:br>
              <a:r>
                <a:rPr lang="es-CO" sz="1400" b="0" dirty="0">
                  <a:latin typeface="Aptos"/>
                </a:rPr>
                <a:t>2010–2019</a:t>
              </a:r>
              <a:endParaRPr lang="es-CO" dirty="0"/>
            </a:p>
          </p:txBody>
        </p:sp>
        <p:sp>
          <p:nvSpPr>
            <p:cNvPr id="95" name="Shape 19">
              <a:extLst>
                <a:ext uri="{FF2B5EF4-FFF2-40B4-BE49-F238E27FC236}">
                  <a16:creationId xmlns:a16="http://schemas.microsoft.com/office/drawing/2014/main" id="{4618C8E2-A925-F1D4-9AC2-19D3D449527F}"/>
                </a:ext>
              </a:extLst>
            </p:cNvPr>
            <p:cNvSpPr/>
            <p:nvPr/>
          </p:nvSpPr>
          <p:spPr>
            <a:xfrm>
              <a:off x="8585803" y="1452571"/>
              <a:ext cx="2425229" cy="1126785"/>
            </a:xfrm>
            <a:prstGeom prst="roundRect">
              <a:avLst>
                <a:gd name="adj" fmla="val 7273"/>
              </a:avLst>
            </a:prstGeom>
            <a:solidFill>
              <a:srgbClr val="FFFFFF">
                <a:alpha val="0"/>
              </a:srgbClr>
            </a:solidFill>
            <a:ln w="12700">
              <a:solidFill>
                <a:srgbClr val="D8E0EA"/>
              </a:solidFill>
              <a:prstDash val="solid"/>
            </a:ln>
            <a:effectLst>
              <a:outerShdw blurRad="19050" dist="12700" dir="2700000" algn="bl" rotWithShape="0">
                <a:srgbClr val="000000">
                  <a:alpha val="12000"/>
                </a:srgbClr>
              </a:outerShdw>
            </a:effectLst>
          </p:spPr>
          <p:txBody>
            <a:bodyPr/>
            <a:lstStyle/>
            <a:p>
              <a:endParaRPr lang="es-CO" sz="2000" dirty="0"/>
            </a:p>
          </p:txBody>
        </p:sp>
        <p:sp>
          <p:nvSpPr>
            <p:cNvPr id="96" name="Shape 20">
              <a:extLst>
                <a:ext uri="{FF2B5EF4-FFF2-40B4-BE49-F238E27FC236}">
                  <a16:creationId xmlns:a16="http://schemas.microsoft.com/office/drawing/2014/main" id="{2E6FB38F-FD40-0363-ACBC-FDF231104744}"/>
                </a:ext>
              </a:extLst>
            </p:cNvPr>
            <p:cNvSpPr/>
            <p:nvPr/>
          </p:nvSpPr>
          <p:spPr>
            <a:xfrm>
              <a:off x="8585803" y="1452571"/>
              <a:ext cx="2425229" cy="51218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D9AA5"/>
              </a:solidFill>
              <a:prstDash val="solid"/>
            </a:ln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122" name="Shape 21">
              <a:extLst>
                <a:ext uri="{FF2B5EF4-FFF2-40B4-BE49-F238E27FC236}">
                  <a16:creationId xmlns:a16="http://schemas.microsoft.com/office/drawing/2014/main" id="{94DE0650-D824-C265-FBE4-668E99BFB230}"/>
                </a:ext>
              </a:extLst>
            </p:cNvPr>
            <p:cNvSpPr/>
            <p:nvPr/>
          </p:nvSpPr>
          <p:spPr>
            <a:xfrm>
              <a:off x="8763983" y="1616467"/>
              <a:ext cx="336562" cy="348279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D9AA5"/>
              </a:solidFill>
              <a:prstDash val="solid"/>
            </a:ln>
          </p:spPr>
          <p:txBody>
            <a:bodyPr/>
            <a:lstStyle/>
            <a:p>
              <a:endParaRPr lang="es-CO" dirty="0"/>
            </a:p>
          </p:txBody>
        </p:sp>
        <p:pic>
          <p:nvPicPr>
            <p:cNvPr id="123" name="Image 3" descr="preencoded.png">
              <a:extLst>
                <a:ext uri="{FF2B5EF4-FFF2-40B4-BE49-F238E27FC236}">
                  <a16:creationId xmlns:a16="http://schemas.microsoft.com/office/drawing/2014/main" id="{55604DEA-7A58-B91A-F9BA-06D939E4D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8838027" y="1693088"/>
              <a:ext cx="188475" cy="195037"/>
            </a:xfrm>
            <a:prstGeom prst="rect">
              <a:avLst/>
            </a:prstGeom>
          </p:spPr>
        </p:pic>
        <p:sp>
          <p:nvSpPr>
            <p:cNvPr id="124" name="Text 22">
              <a:extLst>
                <a:ext uri="{FF2B5EF4-FFF2-40B4-BE49-F238E27FC236}">
                  <a16:creationId xmlns:a16="http://schemas.microsoft.com/office/drawing/2014/main" id="{8BA4205F-743D-8741-4F81-534EBFE0CC0A}"/>
                </a:ext>
              </a:extLst>
            </p:cNvPr>
            <p:cNvSpPr/>
            <p:nvPr/>
          </p:nvSpPr>
          <p:spPr>
            <a:xfrm>
              <a:off x="9239130" y="1616467"/>
              <a:ext cx="1653115" cy="28681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s-CO" sz="2400" b="1" dirty="0">
                  <a:solidFill>
                    <a:srgbClr val="123359"/>
                  </a:solidFill>
                  <a:latin typeface="Aptos"/>
                </a:rPr>
                <a:t>88</a:t>
              </a:r>
              <a:endParaRPr lang="es-CO" sz="2400" dirty="0"/>
            </a:p>
          </p:txBody>
        </p:sp>
        <p:sp>
          <p:nvSpPr>
            <p:cNvPr id="128" name="Text 23">
              <a:extLst>
                <a:ext uri="{FF2B5EF4-FFF2-40B4-BE49-F238E27FC236}">
                  <a16:creationId xmlns:a16="http://schemas.microsoft.com/office/drawing/2014/main" id="{57F78447-0F7C-004F-C922-081ACB7B502F}"/>
                </a:ext>
              </a:extLst>
            </p:cNvPr>
            <p:cNvSpPr/>
            <p:nvPr/>
          </p:nvSpPr>
          <p:spPr>
            <a:xfrm>
              <a:off x="8763983" y="2195865"/>
              <a:ext cx="2128262" cy="22535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s-CO" sz="1600" b="0" dirty="0">
                  <a:latin typeface="Aptos"/>
                </a:rPr>
                <a:t>Pendientes DPT</a:t>
              </a:r>
              <a:br>
                <a:rPr lang="es-CO" sz="2400" dirty="0"/>
              </a:br>
              <a:r>
                <a:rPr lang="es-CO" sz="1600" b="0" dirty="0">
                  <a:latin typeface="Aptos"/>
                </a:rPr>
                <a:t>5 años</a:t>
              </a:r>
              <a:endParaRPr lang="es-CO" dirty="0"/>
            </a:p>
          </p:txBody>
        </p:sp>
      </p:grpSp>
      <p:sp>
        <p:nvSpPr>
          <p:cNvPr id="129" name="Shape 4">
            <a:extLst>
              <a:ext uri="{FF2B5EF4-FFF2-40B4-BE49-F238E27FC236}">
                <a16:creationId xmlns:a16="http://schemas.microsoft.com/office/drawing/2014/main" id="{DB25CAD9-FA24-48A3-6712-CFA1D8BD8444}"/>
              </a:ext>
            </a:extLst>
          </p:cNvPr>
          <p:cNvSpPr/>
          <p:nvPr/>
        </p:nvSpPr>
        <p:spPr>
          <a:xfrm>
            <a:off x="8571700" y="745358"/>
            <a:ext cx="2955830" cy="1307416"/>
          </a:xfrm>
          <a:prstGeom prst="roundRect">
            <a:avLst>
              <a:gd name="adj" fmla="val 7273"/>
            </a:avLst>
          </a:prstGeom>
          <a:solidFill>
            <a:schemeClr val="bg1"/>
          </a:solidFill>
          <a:ln w="12700">
            <a:solidFill>
              <a:schemeClr val="bg1">
                <a:lumMod val="95000"/>
              </a:schemeClr>
            </a:solidFill>
            <a:prstDash val="solid"/>
          </a:ln>
          <a:effectLst>
            <a:outerShdw blurRad="19050" dist="127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30" name="Shape 5">
            <a:extLst>
              <a:ext uri="{FF2B5EF4-FFF2-40B4-BE49-F238E27FC236}">
                <a16:creationId xmlns:a16="http://schemas.microsoft.com/office/drawing/2014/main" id="{1D242C05-5986-6DFD-05A7-75A96FD6FBDB}"/>
              </a:ext>
            </a:extLst>
          </p:cNvPr>
          <p:cNvSpPr/>
          <p:nvPr/>
        </p:nvSpPr>
        <p:spPr>
          <a:xfrm>
            <a:off x="8571700" y="745358"/>
            <a:ext cx="2955830" cy="70872"/>
          </a:xfrm>
          <a:prstGeom prst="rect">
            <a:avLst/>
          </a:prstGeom>
          <a:solidFill>
            <a:srgbClr val="123B5D"/>
          </a:solidFill>
          <a:ln w="12700">
            <a:solidFill>
              <a:srgbClr val="123B5D"/>
            </a:solidFill>
            <a:prstDash val="solid"/>
          </a:ln>
        </p:spPr>
      </p:sp>
      <p:sp>
        <p:nvSpPr>
          <p:cNvPr id="131" name="Shape 6">
            <a:extLst>
              <a:ext uri="{FF2B5EF4-FFF2-40B4-BE49-F238E27FC236}">
                <a16:creationId xmlns:a16="http://schemas.microsoft.com/office/drawing/2014/main" id="{E01A8852-6CE9-909A-D905-DDB8A50B8A88}"/>
              </a:ext>
            </a:extLst>
          </p:cNvPr>
          <p:cNvSpPr/>
          <p:nvPr/>
        </p:nvSpPr>
        <p:spPr>
          <a:xfrm>
            <a:off x="8735171" y="923272"/>
            <a:ext cx="579101" cy="629478"/>
          </a:xfrm>
          <a:prstGeom prst="ellipse">
            <a:avLst/>
          </a:prstGeom>
          <a:solidFill>
            <a:srgbClr val="123B5D"/>
          </a:solidFill>
          <a:ln w="12700">
            <a:solidFill>
              <a:srgbClr val="123B5D"/>
            </a:solidFill>
            <a:prstDash val="solid"/>
          </a:ln>
        </p:spPr>
      </p:sp>
      <p:pic>
        <p:nvPicPr>
          <p:cNvPr id="132" name="Image 0" descr="preencoded.png">
            <a:extLst>
              <a:ext uri="{FF2B5EF4-FFF2-40B4-BE49-F238E27FC236}">
                <a16:creationId xmlns:a16="http://schemas.microsoft.com/office/drawing/2014/main" id="{4937FCBA-17F9-F64D-F466-3A5F3A3EB20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828244" y="1032883"/>
            <a:ext cx="382103" cy="409103"/>
          </a:xfrm>
          <a:prstGeom prst="rect">
            <a:avLst/>
          </a:prstGeom>
        </p:spPr>
      </p:pic>
      <p:sp>
        <p:nvSpPr>
          <p:cNvPr id="133" name="Text 7">
            <a:extLst>
              <a:ext uri="{FF2B5EF4-FFF2-40B4-BE49-F238E27FC236}">
                <a16:creationId xmlns:a16="http://schemas.microsoft.com/office/drawing/2014/main" id="{8B25BC67-C35C-500E-EA8F-8C38C4D8BAE8}"/>
              </a:ext>
            </a:extLst>
          </p:cNvPr>
          <p:cNvSpPr/>
          <p:nvPr/>
        </p:nvSpPr>
        <p:spPr>
          <a:xfrm>
            <a:off x="9241542" y="1090326"/>
            <a:ext cx="2014790" cy="39687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2500" b="1" dirty="0">
                <a:solidFill>
                  <a:srgbClr val="123359"/>
                </a:solidFill>
                <a:latin typeface="Aptos"/>
              </a:rPr>
              <a:t>95%</a:t>
            </a:r>
            <a:endParaRPr lang="es-CO" sz="3200" b="1" dirty="0"/>
          </a:p>
        </p:txBody>
      </p:sp>
      <p:sp>
        <p:nvSpPr>
          <p:cNvPr id="134" name="Text 8">
            <a:extLst>
              <a:ext uri="{FF2B5EF4-FFF2-40B4-BE49-F238E27FC236}">
                <a16:creationId xmlns:a16="http://schemas.microsoft.com/office/drawing/2014/main" id="{09804316-DC5A-F59A-0FAE-EC93E2C79C43}"/>
              </a:ext>
            </a:extLst>
          </p:cNvPr>
          <p:cNvSpPr/>
          <p:nvPr/>
        </p:nvSpPr>
        <p:spPr>
          <a:xfrm>
            <a:off x="8769286" y="1598157"/>
            <a:ext cx="2593891" cy="31183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400" b="1" dirty="0">
                <a:solidFill>
                  <a:srgbClr val="444444"/>
                </a:solidFill>
                <a:latin typeface="Aptos"/>
              </a:rPr>
              <a:t>Estándar útil de cobertura</a:t>
            </a:r>
            <a:endParaRPr lang="es-CO" sz="1600" b="1" dirty="0"/>
          </a:p>
        </p:txBody>
      </p:sp>
      <p:pic>
        <p:nvPicPr>
          <p:cNvPr id="135" name="Picture 2" descr="icono de silueta de vacunación. concepto de permiso de vacunación. jeringa  con marca de verificación. si de vacuna. ilustración vectorial 5482734  Vector en Vecteezy">
            <a:extLst>
              <a:ext uri="{FF2B5EF4-FFF2-40B4-BE49-F238E27FC236}">
                <a16:creationId xmlns:a16="http://schemas.microsoft.com/office/drawing/2014/main" id="{89F8E83A-E6A0-9C25-34C5-71BF0E9531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duotone>
              <a:schemeClr val="accent5">
                <a:shade val="45000"/>
                <a:satMod val="135000"/>
              </a:schemeClr>
              <a:prstClr val="white"/>
            </a:duoton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2" t="18751" r="19047" b="19753"/>
          <a:stretch/>
        </p:blipFill>
        <p:spPr bwMode="auto">
          <a:xfrm>
            <a:off x="933003" y="1870891"/>
            <a:ext cx="4239635" cy="421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16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4F39BC-4B54-3A17-9FAF-C3A08623F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2976912"/>
            <a:ext cx="4112986" cy="981615"/>
          </a:xfrm>
        </p:spPr>
        <p:txBody>
          <a:bodyPr/>
          <a:lstStyle/>
          <a:p>
            <a:r>
              <a:rPr lang="es-ES" sz="3200" b="1" dirty="0">
                <a:solidFill>
                  <a:schemeClr val="bg1"/>
                </a:solidFill>
              </a:rPr>
              <a:t>3. Red prestadora y capacidad instalada</a:t>
            </a:r>
            <a:endParaRPr lang="es-CO" sz="3200" b="1" dirty="0">
              <a:solidFill>
                <a:schemeClr val="bg1"/>
              </a:solidFill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8FF8FD24-B044-A9B4-6032-5A0BE7B34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13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8910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04FBE-9F15-3868-219E-7CE4D1C45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C47CB8-1F2D-C47A-B855-155F006CC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82633"/>
          </a:xfrm>
          <a:solidFill>
            <a:schemeClr val="accent5">
              <a:lumMod val="7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2800" dirty="0">
                <a:solidFill>
                  <a:schemeClr val="bg1"/>
                </a:solidFill>
                <a:latin typeface="+mn-lt"/>
              </a:rPr>
              <a:t>Red prestadora y capacidad instalada           </a:t>
            </a:r>
            <a:endParaRPr lang="en-CO" sz="24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19CF02F-8E2C-6FCE-C6CC-3A002C8FB515}"/>
              </a:ext>
            </a:extLst>
          </p:cNvPr>
          <p:cNvSpPr txBox="1"/>
          <p:nvPr/>
        </p:nvSpPr>
        <p:spPr>
          <a:xfrm>
            <a:off x="241298" y="6554922"/>
            <a:ext cx="9308024" cy="3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1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Fuente: Reporte de Google Forms Base de datos del Número de casos especiales detectados por GAMA (27/05/2025 - 31/01/2026)</a:t>
            </a:r>
            <a:endParaRPr lang="es-CO" sz="16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Vista lateral de la ambulancia - Iconos gratis de transporte">
            <a:extLst>
              <a:ext uri="{FF2B5EF4-FFF2-40B4-BE49-F238E27FC236}">
                <a16:creationId xmlns:a16="http://schemas.microsoft.com/office/drawing/2014/main" id="{B2CAEE1F-2C8B-7D6C-625F-AB3AA51FC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882" y="2004409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Marcador de número de diapositiva 82">
            <a:extLst>
              <a:ext uri="{FF2B5EF4-FFF2-40B4-BE49-F238E27FC236}">
                <a16:creationId xmlns:a16="http://schemas.microsoft.com/office/drawing/2014/main" id="{5A7E07C5-1406-E0E9-5F85-AEFD3663D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14</a:t>
            </a:fld>
            <a:endParaRPr lang="en-CO"/>
          </a:p>
        </p:txBody>
      </p:sp>
      <p:sp>
        <p:nvSpPr>
          <p:cNvPr id="3" name="Text 3">
            <a:extLst>
              <a:ext uri="{FF2B5EF4-FFF2-40B4-BE49-F238E27FC236}">
                <a16:creationId xmlns:a16="http://schemas.microsoft.com/office/drawing/2014/main" id="{F41A5B79-E679-F348-BAC5-52C77A221807}"/>
              </a:ext>
            </a:extLst>
          </p:cNvPr>
          <p:cNvSpPr/>
          <p:nvPr/>
        </p:nvSpPr>
        <p:spPr>
          <a:xfrm>
            <a:off x="810195" y="842341"/>
            <a:ext cx="10988040" cy="4784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123A68"/>
                </a:solidFill>
              </a:rPr>
              <a:t>La inoportunidad en referencia, remisión, traslado e interconsulta afecta la continuidad asistencial de afiliados de COOSALUD EPS.</a:t>
            </a:r>
            <a:endParaRPr lang="en-US" dirty="0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2F6FC72B-7414-3C73-B74A-D34F45E47125}"/>
              </a:ext>
            </a:extLst>
          </p:cNvPr>
          <p:cNvSpPr/>
          <p:nvPr/>
        </p:nvSpPr>
        <p:spPr>
          <a:xfrm>
            <a:off x="352995" y="1711943"/>
            <a:ext cx="2545340" cy="1089875"/>
          </a:xfrm>
          <a:prstGeom prst="roundRect">
            <a:avLst>
              <a:gd name="adj" fmla="val 9756"/>
            </a:avLst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2FA8C5FF-3C9A-9A18-BF9E-BC4062828752}"/>
              </a:ext>
            </a:extLst>
          </p:cNvPr>
          <p:cNvSpPr/>
          <p:nvPr/>
        </p:nvSpPr>
        <p:spPr>
          <a:xfrm>
            <a:off x="465693" y="1884728"/>
            <a:ext cx="1027290" cy="8240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</a:rPr>
              <a:t>199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id="{238122F9-F5A4-6692-57A0-E6B600450554}"/>
              </a:ext>
            </a:extLst>
          </p:cNvPr>
          <p:cNvSpPr/>
          <p:nvPr/>
        </p:nvSpPr>
        <p:spPr>
          <a:xfrm>
            <a:off x="1367276" y="1871437"/>
            <a:ext cx="1221764" cy="8240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Casos COOSALUD</a:t>
            </a:r>
          </a:p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monitoreados por GAMA</a:t>
            </a:r>
          </a:p>
        </p:txBody>
      </p:sp>
      <p:sp>
        <p:nvSpPr>
          <p:cNvPr id="13" name="Shape 7">
            <a:extLst>
              <a:ext uri="{FF2B5EF4-FFF2-40B4-BE49-F238E27FC236}">
                <a16:creationId xmlns:a16="http://schemas.microsoft.com/office/drawing/2014/main" id="{D96EF01A-8848-F0C7-DD1F-BDB63996DE95}"/>
              </a:ext>
            </a:extLst>
          </p:cNvPr>
          <p:cNvSpPr/>
          <p:nvPr/>
        </p:nvSpPr>
        <p:spPr>
          <a:xfrm>
            <a:off x="3295097" y="1711943"/>
            <a:ext cx="2545340" cy="1089875"/>
          </a:xfrm>
          <a:prstGeom prst="roundRect">
            <a:avLst>
              <a:gd name="adj" fmla="val 9756"/>
            </a:avLst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sp>
      <p:sp>
        <p:nvSpPr>
          <p:cNvPr id="14" name="Text 8">
            <a:extLst>
              <a:ext uri="{FF2B5EF4-FFF2-40B4-BE49-F238E27FC236}">
                <a16:creationId xmlns:a16="http://schemas.microsoft.com/office/drawing/2014/main" id="{05AEF40E-46CB-79B0-D3FE-5F4DD320217D}"/>
              </a:ext>
            </a:extLst>
          </p:cNvPr>
          <p:cNvSpPr/>
          <p:nvPr/>
        </p:nvSpPr>
        <p:spPr>
          <a:xfrm>
            <a:off x="3407794" y="1884728"/>
            <a:ext cx="1027290" cy="8240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</a:rPr>
              <a:t>2,2%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id="{C4C5F8E7-EFF2-14C4-2A04-7140A9D00437}"/>
              </a:ext>
            </a:extLst>
          </p:cNvPr>
          <p:cNvSpPr/>
          <p:nvPr/>
        </p:nvSpPr>
        <p:spPr>
          <a:xfrm>
            <a:off x="4309377" y="1871437"/>
            <a:ext cx="1221764" cy="8240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Del total distrital</a:t>
            </a:r>
          </a:p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monitoreado</a:t>
            </a:r>
          </a:p>
        </p:txBody>
      </p:sp>
      <p:sp>
        <p:nvSpPr>
          <p:cNvPr id="16" name="Shape 10">
            <a:extLst>
              <a:ext uri="{FF2B5EF4-FFF2-40B4-BE49-F238E27FC236}">
                <a16:creationId xmlns:a16="http://schemas.microsoft.com/office/drawing/2014/main" id="{766F78E6-A64D-FD14-BC55-FA756D97D485}"/>
              </a:ext>
            </a:extLst>
          </p:cNvPr>
          <p:cNvSpPr/>
          <p:nvPr/>
        </p:nvSpPr>
        <p:spPr>
          <a:xfrm>
            <a:off x="6155918" y="1711943"/>
            <a:ext cx="2545340" cy="1089875"/>
          </a:xfrm>
          <a:prstGeom prst="roundRect">
            <a:avLst>
              <a:gd name="adj" fmla="val 9756"/>
            </a:avLst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sp>
      <p:sp>
        <p:nvSpPr>
          <p:cNvPr id="17" name="Text 11">
            <a:extLst>
              <a:ext uri="{FF2B5EF4-FFF2-40B4-BE49-F238E27FC236}">
                <a16:creationId xmlns:a16="http://schemas.microsoft.com/office/drawing/2014/main" id="{D2508878-2566-07FF-5AA1-4620ECF92125}"/>
              </a:ext>
            </a:extLst>
          </p:cNvPr>
          <p:cNvSpPr/>
          <p:nvPr/>
        </p:nvSpPr>
        <p:spPr>
          <a:xfrm>
            <a:off x="6268616" y="1884728"/>
            <a:ext cx="1027290" cy="8240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</a:rPr>
              <a:t>151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9" name="Text 12">
            <a:extLst>
              <a:ext uri="{FF2B5EF4-FFF2-40B4-BE49-F238E27FC236}">
                <a16:creationId xmlns:a16="http://schemas.microsoft.com/office/drawing/2014/main" id="{7C044B79-2EDE-1B23-8952-D1CDA9E6A390}"/>
              </a:ext>
            </a:extLst>
          </p:cNvPr>
          <p:cNvSpPr/>
          <p:nvPr/>
        </p:nvSpPr>
        <p:spPr>
          <a:xfrm>
            <a:off x="7170199" y="1871437"/>
            <a:ext cx="1221764" cy="8240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Casos en IPS de la</a:t>
            </a:r>
          </a:p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red reportada</a:t>
            </a:r>
          </a:p>
        </p:txBody>
      </p:sp>
      <p:sp>
        <p:nvSpPr>
          <p:cNvPr id="20" name="Shape 13">
            <a:extLst>
              <a:ext uri="{FF2B5EF4-FFF2-40B4-BE49-F238E27FC236}">
                <a16:creationId xmlns:a16="http://schemas.microsoft.com/office/drawing/2014/main" id="{44540876-F1B0-9876-EA44-8D6F30228C0E}"/>
              </a:ext>
            </a:extLst>
          </p:cNvPr>
          <p:cNvSpPr/>
          <p:nvPr/>
        </p:nvSpPr>
        <p:spPr>
          <a:xfrm>
            <a:off x="8895264" y="1691200"/>
            <a:ext cx="2545340" cy="1089875"/>
          </a:xfrm>
          <a:prstGeom prst="roundRect">
            <a:avLst>
              <a:gd name="adj" fmla="val 9756"/>
            </a:avLst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sp>
      <p:sp>
        <p:nvSpPr>
          <p:cNvPr id="21" name="Text 14">
            <a:extLst>
              <a:ext uri="{FF2B5EF4-FFF2-40B4-BE49-F238E27FC236}">
                <a16:creationId xmlns:a16="http://schemas.microsoft.com/office/drawing/2014/main" id="{E57B35F9-13D9-80D5-1646-1376F141291A}"/>
              </a:ext>
            </a:extLst>
          </p:cNvPr>
          <p:cNvSpPr/>
          <p:nvPr/>
        </p:nvSpPr>
        <p:spPr>
          <a:xfrm>
            <a:off x="9007961" y="1863985"/>
            <a:ext cx="1027290" cy="8240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</a:rPr>
              <a:t>75,9%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2" name="Text 15">
            <a:extLst>
              <a:ext uri="{FF2B5EF4-FFF2-40B4-BE49-F238E27FC236}">
                <a16:creationId xmlns:a16="http://schemas.microsoft.com/office/drawing/2014/main" id="{3101052E-54AA-D1AA-E0EA-53D75ACA1215}"/>
              </a:ext>
            </a:extLst>
          </p:cNvPr>
          <p:cNvSpPr/>
          <p:nvPr/>
        </p:nvSpPr>
        <p:spPr>
          <a:xfrm>
            <a:off x="9909544" y="1850694"/>
            <a:ext cx="1444256" cy="8240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chemeClr val="bg1"/>
                </a:solidFill>
              </a:rPr>
              <a:t>De los casos en red</a:t>
            </a:r>
          </a:p>
          <a:p>
            <a:pPr marL="0" indent="0" algn="ctr">
              <a:buNone/>
            </a:pPr>
            <a:r>
              <a:rPr lang="en-US" sz="1400" b="1" dirty="0">
                <a:solidFill>
                  <a:schemeClr val="bg1"/>
                </a:solidFill>
              </a:rPr>
              <a:t>Propia de Coosalud EPS reportada</a:t>
            </a:r>
          </a:p>
        </p:txBody>
      </p:sp>
      <p:sp>
        <p:nvSpPr>
          <p:cNvPr id="24" name="Text 17">
            <a:extLst>
              <a:ext uri="{FF2B5EF4-FFF2-40B4-BE49-F238E27FC236}">
                <a16:creationId xmlns:a16="http://schemas.microsoft.com/office/drawing/2014/main" id="{9CA89890-633F-2412-CDE5-0ACB7B6FF6B1}"/>
              </a:ext>
            </a:extLst>
          </p:cNvPr>
          <p:cNvSpPr/>
          <p:nvPr/>
        </p:nvSpPr>
        <p:spPr>
          <a:xfrm>
            <a:off x="640080" y="3410756"/>
            <a:ext cx="4260866" cy="34557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23A68"/>
                </a:solidFill>
              </a:rPr>
              <a:t>IPS con mayor concentración de casos</a:t>
            </a:r>
            <a:endParaRPr lang="en-US" sz="2000" dirty="0"/>
          </a:p>
        </p:txBody>
      </p:sp>
      <p:sp>
        <p:nvSpPr>
          <p:cNvPr id="31" name="Shape 18">
            <a:extLst>
              <a:ext uri="{FF2B5EF4-FFF2-40B4-BE49-F238E27FC236}">
                <a16:creationId xmlns:a16="http://schemas.microsoft.com/office/drawing/2014/main" id="{D1D17923-A0A9-E89B-75C9-95ABD2158B3F}"/>
              </a:ext>
            </a:extLst>
          </p:cNvPr>
          <p:cNvSpPr/>
          <p:nvPr/>
        </p:nvSpPr>
        <p:spPr>
          <a:xfrm>
            <a:off x="291605" y="4055150"/>
            <a:ext cx="1612205" cy="387659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7168" name="Text 19">
            <a:extLst>
              <a:ext uri="{FF2B5EF4-FFF2-40B4-BE49-F238E27FC236}">
                <a16:creationId xmlns:a16="http://schemas.microsoft.com/office/drawing/2014/main" id="{AE5D8828-0D68-550D-54B3-B5C02766C6D1}"/>
              </a:ext>
            </a:extLst>
          </p:cNvPr>
          <p:cNvSpPr/>
          <p:nvPr/>
        </p:nvSpPr>
        <p:spPr>
          <a:xfrm>
            <a:off x="324475" y="4101669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</a:rPr>
              <a:t>IPS</a:t>
            </a:r>
            <a:endParaRPr lang="en-US" dirty="0"/>
          </a:p>
        </p:txBody>
      </p:sp>
      <p:sp>
        <p:nvSpPr>
          <p:cNvPr id="7169" name="Shape 20">
            <a:extLst>
              <a:ext uri="{FF2B5EF4-FFF2-40B4-BE49-F238E27FC236}">
                <a16:creationId xmlns:a16="http://schemas.microsoft.com/office/drawing/2014/main" id="{F6AB6339-0324-8428-EF01-B14025E253B5}"/>
              </a:ext>
            </a:extLst>
          </p:cNvPr>
          <p:cNvSpPr/>
          <p:nvPr/>
        </p:nvSpPr>
        <p:spPr>
          <a:xfrm>
            <a:off x="1903810" y="4055150"/>
            <a:ext cx="1612205" cy="387659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7171" name="Text 21">
            <a:extLst>
              <a:ext uri="{FF2B5EF4-FFF2-40B4-BE49-F238E27FC236}">
                <a16:creationId xmlns:a16="http://schemas.microsoft.com/office/drawing/2014/main" id="{3408E92F-E802-3D4A-F922-F4CF8CC75B87}"/>
              </a:ext>
            </a:extLst>
          </p:cNvPr>
          <p:cNvSpPr/>
          <p:nvPr/>
        </p:nvSpPr>
        <p:spPr>
          <a:xfrm>
            <a:off x="1936681" y="4101669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</a:rPr>
              <a:t>Casos</a:t>
            </a:r>
            <a:endParaRPr lang="en-US" dirty="0"/>
          </a:p>
        </p:txBody>
      </p:sp>
      <p:sp>
        <p:nvSpPr>
          <p:cNvPr id="7172" name="Shape 22">
            <a:extLst>
              <a:ext uri="{FF2B5EF4-FFF2-40B4-BE49-F238E27FC236}">
                <a16:creationId xmlns:a16="http://schemas.microsoft.com/office/drawing/2014/main" id="{27210DB6-3AEF-5415-EA42-C47EE5FD79E6}"/>
              </a:ext>
            </a:extLst>
          </p:cNvPr>
          <p:cNvSpPr/>
          <p:nvPr/>
        </p:nvSpPr>
        <p:spPr>
          <a:xfrm>
            <a:off x="3516016" y="4055150"/>
            <a:ext cx="1612205" cy="387659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7173" name="Text 23">
            <a:extLst>
              <a:ext uri="{FF2B5EF4-FFF2-40B4-BE49-F238E27FC236}">
                <a16:creationId xmlns:a16="http://schemas.microsoft.com/office/drawing/2014/main" id="{9D103F9F-9CDC-D988-1B7B-9AEDBAD3A6AC}"/>
              </a:ext>
            </a:extLst>
          </p:cNvPr>
          <p:cNvSpPr/>
          <p:nvPr/>
        </p:nvSpPr>
        <p:spPr>
          <a:xfrm>
            <a:off x="3548886" y="4101669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</a:rPr>
              <a:t>%</a:t>
            </a:r>
            <a:endParaRPr lang="en-US" dirty="0"/>
          </a:p>
        </p:txBody>
      </p:sp>
      <p:sp>
        <p:nvSpPr>
          <p:cNvPr id="7174" name="Shape 24">
            <a:extLst>
              <a:ext uri="{FF2B5EF4-FFF2-40B4-BE49-F238E27FC236}">
                <a16:creationId xmlns:a16="http://schemas.microsoft.com/office/drawing/2014/main" id="{E2F064AD-6DA8-9158-8986-B683148502A2}"/>
              </a:ext>
            </a:extLst>
          </p:cNvPr>
          <p:cNvSpPr/>
          <p:nvPr/>
        </p:nvSpPr>
        <p:spPr>
          <a:xfrm>
            <a:off x="291605" y="4442809"/>
            <a:ext cx="1612205" cy="387659"/>
          </a:xfrm>
          <a:prstGeom prst="rect">
            <a:avLst/>
          </a:prstGeom>
          <a:solidFill>
            <a:srgbClr val="FFFFFF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75" name="Text 25">
            <a:extLst>
              <a:ext uri="{FF2B5EF4-FFF2-40B4-BE49-F238E27FC236}">
                <a16:creationId xmlns:a16="http://schemas.microsoft.com/office/drawing/2014/main" id="{9038C0A1-EEAE-D2AC-C606-6B63E1865428}"/>
              </a:ext>
            </a:extLst>
          </p:cNvPr>
          <p:cNvSpPr/>
          <p:nvPr/>
        </p:nvSpPr>
        <p:spPr>
          <a:xfrm>
            <a:off x="324475" y="4489328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lang="en-US" sz="1400" dirty="0">
                <a:solidFill>
                  <a:srgbClr val="123A68"/>
                </a:solidFill>
              </a:rPr>
              <a:t>USS Simón Bolívar</a:t>
            </a:r>
            <a:endParaRPr lang="en-US" sz="1400" dirty="0"/>
          </a:p>
        </p:txBody>
      </p:sp>
      <p:sp>
        <p:nvSpPr>
          <p:cNvPr id="7176" name="Shape 26">
            <a:extLst>
              <a:ext uri="{FF2B5EF4-FFF2-40B4-BE49-F238E27FC236}">
                <a16:creationId xmlns:a16="http://schemas.microsoft.com/office/drawing/2014/main" id="{958F6D28-845B-8B9C-2F7F-D39BD8FA2432}"/>
              </a:ext>
            </a:extLst>
          </p:cNvPr>
          <p:cNvSpPr/>
          <p:nvPr/>
        </p:nvSpPr>
        <p:spPr>
          <a:xfrm>
            <a:off x="1903810" y="4442809"/>
            <a:ext cx="1612205" cy="387659"/>
          </a:xfrm>
          <a:prstGeom prst="rect">
            <a:avLst/>
          </a:prstGeom>
          <a:solidFill>
            <a:srgbClr val="FFFFFF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77" name="Text 27">
            <a:extLst>
              <a:ext uri="{FF2B5EF4-FFF2-40B4-BE49-F238E27FC236}">
                <a16:creationId xmlns:a16="http://schemas.microsoft.com/office/drawing/2014/main" id="{8EBA15E0-F9EC-3B8B-FB8F-F177A4C328A5}"/>
              </a:ext>
            </a:extLst>
          </p:cNvPr>
          <p:cNvSpPr/>
          <p:nvPr/>
        </p:nvSpPr>
        <p:spPr>
          <a:xfrm>
            <a:off x="1936681" y="4489328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123A68"/>
                </a:solidFill>
              </a:rPr>
              <a:t>46</a:t>
            </a:r>
            <a:endParaRPr lang="en-US" sz="1600" dirty="0"/>
          </a:p>
        </p:txBody>
      </p:sp>
      <p:sp>
        <p:nvSpPr>
          <p:cNvPr id="7178" name="Shape 28">
            <a:extLst>
              <a:ext uri="{FF2B5EF4-FFF2-40B4-BE49-F238E27FC236}">
                <a16:creationId xmlns:a16="http://schemas.microsoft.com/office/drawing/2014/main" id="{F07B5F0E-E65A-03FE-CE4F-4F3A46162CC9}"/>
              </a:ext>
            </a:extLst>
          </p:cNvPr>
          <p:cNvSpPr/>
          <p:nvPr/>
        </p:nvSpPr>
        <p:spPr>
          <a:xfrm>
            <a:off x="3516016" y="4442809"/>
            <a:ext cx="1612205" cy="387659"/>
          </a:xfrm>
          <a:prstGeom prst="rect">
            <a:avLst/>
          </a:prstGeom>
          <a:solidFill>
            <a:srgbClr val="FFFFFF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79" name="Text 29">
            <a:extLst>
              <a:ext uri="{FF2B5EF4-FFF2-40B4-BE49-F238E27FC236}">
                <a16:creationId xmlns:a16="http://schemas.microsoft.com/office/drawing/2014/main" id="{443E151D-0053-D33A-267C-143A59354270}"/>
              </a:ext>
            </a:extLst>
          </p:cNvPr>
          <p:cNvSpPr/>
          <p:nvPr/>
        </p:nvSpPr>
        <p:spPr>
          <a:xfrm>
            <a:off x="3548886" y="4489328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123A68"/>
                </a:solidFill>
              </a:rPr>
              <a:t>23,1%</a:t>
            </a:r>
            <a:endParaRPr lang="en-US" sz="1600" dirty="0"/>
          </a:p>
        </p:txBody>
      </p:sp>
      <p:sp>
        <p:nvSpPr>
          <p:cNvPr id="7180" name="Shape 30">
            <a:extLst>
              <a:ext uri="{FF2B5EF4-FFF2-40B4-BE49-F238E27FC236}">
                <a16:creationId xmlns:a16="http://schemas.microsoft.com/office/drawing/2014/main" id="{B341C47C-364B-26FF-810F-886FE247A5A5}"/>
              </a:ext>
            </a:extLst>
          </p:cNvPr>
          <p:cNvSpPr/>
          <p:nvPr/>
        </p:nvSpPr>
        <p:spPr>
          <a:xfrm>
            <a:off x="291605" y="4830468"/>
            <a:ext cx="1612205" cy="387659"/>
          </a:xfrm>
          <a:prstGeom prst="rect">
            <a:avLst/>
          </a:prstGeom>
          <a:solidFill>
            <a:srgbClr val="F8FBFD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81" name="Text 31">
            <a:extLst>
              <a:ext uri="{FF2B5EF4-FFF2-40B4-BE49-F238E27FC236}">
                <a16:creationId xmlns:a16="http://schemas.microsoft.com/office/drawing/2014/main" id="{748DA3C9-9CE5-4D62-520E-12B537281A67}"/>
              </a:ext>
            </a:extLst>
          </p:cNvPr>
          <p:cNvSpPr/>
          <p:nvPr/>
        </p:nvSpPr>
        <p:spPr>
          <a:xfrm>
            <a:off x="324475" y="4876987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l">
              <a:buNone/>
            </a:pPr>
            <a:r>
              <a:rPr lang="en-US" sz="1400" dirty="0">
                <a:solidFill>
                  <a:srgbClr val="123A68"/>
                </a:solidFill>
              </a:rPr>
              <a:t>USS Meissen</a:t>
            </a:r>
            <a:endParaRPr lang="en-US" sz="1400" dirty="0"/>
          </a:p>
        </p:txBody>
      </p:sp>
      <p:sp>
        <p:nvSpPr>
          <p:cNvPr id="7182" name="Shape 32">
            <a:extLst>
              <a:ext uri="{FF2B5EF4-FFF2-40B4-BE49-F238E27FC236}">
                <a16:creationId xmlns:a16="http://schemas.microsoft.com/office/drawing/2014/main" id="{1ACFF014-0452-9E56-74A5-8460272CED3A}"/>
              </a:ext>
            </a:extLst>
          </p:cNvPr>
          <p:cNvSpPr/>
          <p:nvPr/>
        </p:nvSpPr>
        <p:spPr>
          <a:xfrm>
            <a:off x="1903810" y="4830468"/>
            <a:ext cx="1612205" cy="387659"/>
          </a:xfrm>
          <a:prstGeom prst="rect">
            <a:avLst/>
          </a:prstGeom>
          <a:solidFill>
            <a:srgbClr val="F8FBFD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83" name="Text 33">
            <a:extLst>
              <a:ext uri="{FF2B5EF4-FFF2-40B4-BE49-F238E27FC236}">
                <a16:creationId xmlns:a16="http://schemas.microsoft.com/office/drawing/2014/main" id="{A8F10C68-04E6-6410-9CD3-2F968B5689A2}"/>
              </a:ext>
            </a:extLst>
          </p:cNvPr>
          <p:cNvSpPr/>
          <p:nvPr/>
        </p:nvSpPr>
        <p:spPr>
          <a:xfrm>
            <a:off x="1936681" y="4876987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123A68"/>
                </a:solidFill>
              </a:rPr>
              <a:t>28</a:t>
            </a:r>
            <a:endParaRPr lang="en-US" sz="1600" dirty="0"/>
          </a:p>
        </p:txBody>
      </p:sp>
      <p:sp>
        <p:nvSpPr>
          <p:cNvPr id="7184" name="Shape 34">
            <a:extLst>
              <a:ext uri="{FF2B5EF4-FFF2-40B4-BE49-F238E27FC236}">
                <a16:creationId xmlns:a16="http://schemas.microsoft.com/office/drawing/2014/main" id="{65796B72-2543-F857-ED9F-8981C93508DA}"/>
              </a:ext>
            </a:extLst>
          </p:cNvPr>
          <p:cNvSpPr/>
          <p:nvPr/>
        </p:nvSpPr>
        <p:spPr>
          <a:xfrm>
            <a:off x="3516016" y="4830468"/>
            <a:ext cx="1612205" cy="387659"/>
          </a:xfrm>
          <a:prstGeom prst="rect">
            <a:avLst/>
          </a:prstGeom>
          <a:solidFill>
            <a:srgbClr val="F8FBFD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85" name="Text 35">
            <a:extLst>
              <a:ext uri="{FF2B5EF4-FFF2-40B4-BE49-F238E27FC236}">
                <a16:creationId xmlns:a16="http://schemas.microsoft.com/office/drawing/2014/main" id="{13F4DD9C-0525-C0C9-2A3A-29D4CB840A4A}"/>
              </a:ext>
            </a:extLst>
          </p:cNvPr>
          <p:cNvSpPr/>
          <p:nvPr/>
        </p:nvSpPr>
        <p:spPr>
          <a:xfrm>
            <a:off x="3548886" y="4876987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123A68"/>
                </a:solidFill>
              </a:rPr>
              <a:t>14,1%</a:t>
            </a:r>
            <a:endParaRPr lang="en-US" sz="1600" dirty="0"/>
          </a:p>
        </p:txBody>
      </p:sp>
      <p:sp>
        <p:nvSpPr>
          <p:cNvPr id="7186" name="Shape 36">
            <a:extLst>
              <a:ext uri="{FF2B5EF4-FFF2-40B4-BE49-F238E27FC236}">
                <a16:creationId xmlns:a16="http://schemas.microsoft.com/office/drawing/2014/main" id="{5715DCA9-2818-91ED-317A-F23F27EE0D58}"/>
              </a:ext>
            </a:extLst>
          </p:cNvPr>
          <p:cNvSpPr/>
          <p:nvPr/>
        </p:nvSpPr>
        <p:spPr>
          <a:xfrm>
            <a:off x="291605" y="5218127"/>
            <a:ext cx="1612205" cy="387659"/>
          </a:xfrm>
          <a:prstGeom prst="rect">
            <a:avLst/>
          </a:prstGeom>
          <a:solidFill>
            <a:srgbClr val="FFFFFF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87" name="Text 37">
            <a:extLst>
              <a:ext uri="{FF2B5EF4-FFF2-40B4-BE49-F238E27FC236}">
                <a16:creationId xmlns:a16="http://schemas.microsoft.com/office/drawing/2014/main" id="{4EB8227A-72CD-036F-0C5C-0A71143534C9}"/>
              </a:ext>
            </a:extLst>
          </p:cNvPr>
          <p:cNvSpPr/>
          <p:nvPr/>
        </p:nvSpPr>
        <p:spPr>
          <a:xfrm>
            <a:off x="324475" y="5264646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l">
              <a:buNone/>
            </a:pPr>
            <a:r>
              <a:rPr lang="en-US" sz="1400" dirty="0">
                <a:solidFill>
                  <a:srgbClr val="123A68"/>
                </a:solidFill>
              </a:rPr>
              <a:t>USS Kennedy</a:t>
            </a:r>
            <a:endParaRPr lang="en-US" sz="1400" dirty="0"/>
          </a:p>
        </p:txBody>
      </p:sp>
      <p:sp>
        <p:nvSpPr>
          <p:cNvPr id="7188" name="Shape 38">
            <a:extLst>
              <a:ext uri="{FF2B5EF4-FFF2-40B4-BE49-F238E27FC236}">
                <a16:creationId xmlns:a16="http://schemas.microsoft.com/office/drawing/2014/main" id="{C44D484E-2697-53EC-52CD-C1FC384089CF}"/>
              </a:ext>
            </a:extLst>
          </p:cNvPr>
          <p:cNvSpPr/>
          <p:nvPr/>
        </p:nvSpPr>
        <p:spPr>
          <a:xfrm>
            <a:off x="1903810" y="5218127"/>
            <a:ext cx="1612205" cy="387659"/>
          </a:xfrm>
          <a:prstGeom prst="rect">
            <a:avLst/>
          </a:prstGeom>
          <a:solidFill>
            <a:srgbClr val="FFFFFF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89" name="Text 39">
            <a:extLst>
              <a:ext uri="{FF2B5EF4-FFF2-40B4-BE49-F238E27FC236}">
                <a16:creationId xmlns:a16="http://schemas.microsoft.com/office/drawing/2014/main" id="{22154A27-7AEE-D5AC-5D38-3237A485F606}"/>
              </a:ext>
            </a:extLst>
          </p:cNvPr>
          <p:cNvSpPr/>
          <p:nvPr/>
        </p:nvSpPr>
        <p:spPr>
          <a:xfrm>
            <a:off x="1936681" y="5264646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123A68"/>
                </a:solidFill>
              </a:rPr>
              <a:t>20</a:t>
            </a:r>
            <a:endParaRPr lang="en-US" sz="1600" dirty="0"/>
          </a:p>
        </p:txBody>
      </p:sp>
      <p:sp>
        <p:nvSpPr>
          <p:cNvPr id="7190" name="Shape 40">
            <a:extLst>
              <a:ext uri="{FF2B5EF4-FFF2-40B4-BE49-F238E27FC236}">
                <a16:creationId xmlns:a16="http://schemas.microsoft.com/office/drawing/2014/main" id="{13D36243-A537-AC37-20BD-716DFDB9E7D4}"/>
              </a:ext>
            </a:extLst>
          </p:cNvPr>
          <p:cNvSpPr/>
          <p:nvPr/>
        </p:nvSpPr>
        <p:spPr>
          <a:xfrm>
            <a:off x="3516016" y="5218127"/>
            <a:ext cx="1612205" cy="387659"/>
          </a:xfrm>
          <a:prstGeom prst="rect">
            <a:avLst/>
          </a:prstGeom>
          <a:solidFill>
            <a:srgbClr val="FFFFFF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91" name="Text 41">
            <a:extLst>
              <a:ext uri="{FF2B5EF4-FFF2-40B4-BE49-F238E27FC236}">
                <a16:creationId xmlns:a16="http://schemas.microsoft.com/office/drawing/2014/main" id="{81E18896-9692-98EB-F8DF-BA13549DCF13}"/>
              </a:ext>
            </a:extLst>
          </p:cNvPr>
          <p:cNvSpPr/>
          <p:nvPr/>
        </p:nvSpPr>
        <p:spPr>
          <a:xfrm>
            <a:off x="3548886" y="5264646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123A68"/>
                </a:solidFill>
              </a:rPr>
              <a:t>10,1%</a:t>
            </a:r>
            <a:endParaRPr lang="en-US" dirty="0"/>
          </a:p>
        </p:txBody>
      </p:sp>
      <p:sp>
        <p:nvSpPr>
          <p:cNvPr id="7192" name="Shape 42">
            <a:extLst>
              <a:ext uri="{FF2B5EF4-FFF2-40B4-BE49-F238E27FC236}">
                <a16:creationId xmlns:a16="http://schemas.microsoft.com/office/drawing/2014/main" id="{25E9864E-DFAD-B78F-E67A-4471F5012FF8}"/>
              </a:ext>
            </a:extLst>
          </p:cNvPr>
          <p:cNvSpPr/>
          <p:nvPr/>
        </p:nvSpPr>
        <p:spPr>
          <a:xfrm>
            <a:off x="291605" y="5605786"/>
            <a:ext cx="1612205" cy="387659"/>
          </a:xfrm>
          <a:prstGeom prst="rect">
            <a:avLst/>
          </a:prstGeom>
          <a:solidFill>
            <a:srgbClr val="F8FBFD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93" name="Text 43">
            <a:extLst>
              <a:ext uri="{FF2B5EF4-FFF2-40B4-BE49-F238E27FC236}">
                <a16:creationId xmlns:a16="http://schemas.microsoft.com/office/drawing/2014/main" id="{46E18C35-A1BF-1340-834F-E25C8D448E35}"/>
              </a:ext>
            </a:extLst>
          </p:cNvPr>
          <p:cNvSpPr/>
          <p:nvPr/>
        </p:nvSpPr>
        <p:spPr>
          <a:xfrm>
            <a:off x="324475" y="5652305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lang="en-US" sz="1400" dirty="0">
                <a:solidFill>
                  <a:srgbClr val="123A68"/>
                </a:solidFill>
              </a:rPr>
              <a:t>Hospital La Misericordia</a:t>
            </a:r>
            <a:endParaRPr lang="en-US" sz="1400" dirty="0"/>
          </a:p>
        </p:txBody>
      </p:sp>
      <p:sp>
        <p:nvSpPr>
          <p:cNvPr id="7194" name="Shape 44">
            <a:extLst>
              <a:ext uri="{FF2B5EF4-FFF2-40B4-BE49-F238E27FC236}">
                <a16:creationId xmlns:a16="http://schemas.microsoft.com/office/drawing/2014/main" id="{14979B26-4368-1873-7B4A-268E7181AEE8}"/>
              </a:ext>
            </a:extLst>
          </p:cNvPr>
          <p:cNvSpPr/>
          <p:nvPr/>
        </p:nvSpPr>
        <p:spPr>
          <a:xfrm>
            <a:off x="1903810" y="5605786"/>
            <a:ext cx="1612205" cy="387659"/>
          </a:xfrm>
          <a:prstGeom prst="rect">
            <a:avLst/>
          </a:prstGeom>
          <a:solidFill>
            <a:srgbClr val="F8FBFD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95" name="Text 45">
            <a:extLst>
              <a:ext uri="{FF2B5EF4-FFF2-40B4-BE49-F238E27FC236}">
                <a16:creationId xmlns:a16="http://schemas.microsoft.com/office/drawing/2014/main" id="{A106BD57-9C05-C356-C0DA-E3860A4AA0BC}"/>
              </a:ext>
            </a:extLst>
          </p:cNvPr>
          <p:cNvSpPr/>
          <p:nvPr/>
        </p:nvSpPr>
        <p:spPr>
          <a:xfrm>
            <a:off x="1936681" y="5652305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123A68"/>
                </a:solidFill>
              </a:rPr>
              <a:t>16</a:t>
            </a:r>
            <a:endParaRPr lang="en-US" sz="1600" dirty="0"/>
          </a:p>
        </p:txBody>
      </p:sp>
      <p:sp>
        <p:nvSpPr>
          <p:cNvPr id="7196" name="Shape 46">
            <a:extLst>
              <a:ext uri="{FF2B5EF4-FFF2-40B4-BE49-F238E27FC236}">
                <a16:creationId xmlns:a16="http://schemas.microsoft.com/office/drawing/2014/main" id="{1EBC0DBF-A8D6-5CCE-203E-5EE32F9B4CB9}"/>
              </a:ext>
            </a:extLst>
          </p:cNvPr>
          <p:cNvSpPr/>
          <p:nvPr/>
        </p:nvSpPr>
        <p:spPr>
          <a:xfrm>
            <a:off x="3516016" y="5605786"/>
            <a:ext cx="1612205" cy="387659"/>
          </a:xfrm>
          <a:prstGeom prst="rect">
            <a:avLst/>
          </a:prstGeom>
          <a:solidFill>
            <a:srgbClr val="F8FBFD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97" name="Text 47">
            <a:extLst>
              <a:ext uri="{FF2B5EF4-FFF2-40B4-BE49-F238E27FC236}">
                <a16:creationId xmlns:a16="http://schemas.microsoft.com/office/drawing/2014/main" id="{BB357C7B-F7F2-68E0-25BE-899123E056F1}"/>
              </a:ext>
            </a:extLst>
          </p:cNvPr>
          <p:cNvSpPr/>
          <p:nvPr/>
        </p:nvSpPr>
        <p:spPr>
          <a:xfrm>
            <a:off x="3548886" y="5652305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123A68"/>
                </a:solidFill>
              </a:rPr>
              <a:t>8,0%</a:t>
            </a:r>
            <a:endParaRPr lang="en-US" dirty="0"/>
          </a:p>
        </p:txBody>
      </p:sp>
      <p:sp>
        <p:nvSpPr>
          <p:cNvPr id="7198" name="Shape 48">
            <a:extLst>
              <a:ext uri="{FF2B5EF4-FFF2-40B4-BE49-F238E27FC236}">
                <a16:creationId xmlns:a16="http://schemas.microsoft.com/office/drawing/2014/main" id="{AB531CBC-F275-5520-FCD2-1553E5A08F63}"/>
              </a:ext>
            </a:extLst>
          </p:cNvPr>
          <p:cNvSpPr/>
          <p:nvPr/>
        </p:nvSpPr>
        <p:spPr>
          <a:xfrm>
            <a:off x="291605" y="5993445"/>
            <a:ext cx="1612205" cy="387659"/>
          </a:xfrm>
          <a:prstGeom prst="rect">
            <a:avLst/>
          </a:prstGeom>
          <a:solidFill>
            <a:srgbClr val="FFFFFF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199" name="Text 49">
            <a:extLst>
              <a:ext uri="{FF2B5EF4-FFF2-40B4-BE49-F238E27FC236}">
                <a16:creationId xmlns:a16="http://schemas.microsoft.com/office/drawing/2014/main" id="{7D36A186-024D-6F4F-3328-D73A41EF3D2C}"/>
              </a:ext>
            </a:extLst>
          </p:cNvPr>
          <p:cNvSpPr/>
          <p:nvPr/>
        </p:nvSpPr>
        <p:spPr>
          <a:xfrm>
            <a:off x="324475" y="6039964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l">
              <a:buNone/>
            </a:pPr>
            <a:r>
              <a:rPr lang="en-US" sz="1400" dirty="0">
                <a:solidFill>
                  <a:srgbClr val="123A68"/>
                </a:solidFill>
              </a:rPr>
              <a:t>USS Tintal</a:t>
            </a:r>
            <a:endParaRPr lang="en-US" sz="1400" dirty="0"/>
          </a:p>
        </p:txBody>
      </p:sp>
      <p:sp>
        <p:nvSpPr>
          <p:cNvPr id="7200" name="Shape 50">
            <a:extLst>
              <a:ext uri="{FF2B5EF4-FFF2-40B4-BE49-F238E27FC236}">
                <a16:creationId xmlns:a16="http://schemas.microsoft.com/office/drawing/2014/main" id="{DB8D4983-0077-C432-9271-B79F147787CB}"/>
              </a:ext>
            </a:extLst>
          </p:cNvPr>
          <p:cNvSpPr/>
          <p:nvPr/>
        </p:nvSpPr>
        <p:spPr>
          <a:xfrm>
            <a:off x="1903810" y="5993445"/>
            <a:ext cx="1612205" cy="387659"/>
          </a:xfrm>
          <a:prstGeom prst="rect">
            <a:avLst/>
          </a:prstGeom>
          <a:solidFill>
            <a:srgbClr val="FFFFFF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201" name="Text 51">
            <a:extLst>
              <a:ext uri="{FF2B5EF4-FFF2-40B4-BE49-F238E27FC236}">
                <a16:creationId xmlns:a16="http://schemas.microsoft.com/office/drawing/2014/main" id="{0F960B87-C4D6-606F-6B74-9C07D0510289}"/>
              </a:ext>
            </a:extLst>
          </p:cNvPr>
          <p:cNvSpPr/>
          <p:nvPr/>
        </p:nvSpPr>
        <p:spPr>
          <a:xfrm>
            <a:off x="1936681" y="6039964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123A68"/>
                </a:solidFill>
              </a:rPr>
              <a:t>13</a:t>
            </a:r>
            <a:endParaRPr lang="en-US" sz="1600" dirty="0"/>
          </a:p>
        </p:txBody>
      </p:sp>
      <p:sp>
        <p:nvSpPr>
          <p:cNvPr id="7202" name="Shape 52">
            <a:extLst>
              <a:ext uri="{FF2B5EF4-FFF2-40B4-BE49-F238E27FC236}">
                <a16:creationId xmlns:a16="http://schemas.microsoft.com/office/drawing/2014/main" id="{BE8A3D6B-10F6-07D9-ACBA-A49F5EEB1FAE}"/>
              </a:ext>
            </a:extLst>
          </p:cNvPr>
          <p:cNvSpPr/>
          <p:nvPr/>
        </p:nvSpPr>
        <p:spPr>
          <a:xfrm>
            <a:off x="3516016" y="5993445"/>
            <a:ext cx="1612205" cy="387659"/>
          </a:xfrm>
          <a:prstGeom prst="rect">
            <a:avLst/>
          </a:prstGeom>
          <a:solidFill>
            <a:srgbClr val="FFFFFF"/>
          </a:solidFill>
          <a:ln w="6350">
            <a:solidFill>
              <a:srgbClr val="DDE6EE"/>
            </a:solidFill>
            <a:prstDash val="solid"/>
          </a:ln>
        </p:spPr>
      </p:sp>
      <p:sp>
        <p:nvSpPr>
          <p:cNvPr id="7203" name="Text 53">
            <a:extLst>
              <a:ext uri="{FF2B5EF4-FFF2-40B4-BE49-F238E27FC236}">
                <a16:creationId xmlns:a16="http://schemas.microsoft.com/office/drawing/2014/main" id="{606CC280-B42C-E856-2108-41DF221C172A}"/>
              </a:ext>
            </a:extLst>
          </p:cNvPr>
          <p:cNvSpPr/>
          <p:nvPr/>
        </p:nvSpPr>
        <p:spPr>
          <a:xfrm>
            <a:off x="3548886" y="6039964"/>
            <a:ext cx="1546465" cy="29462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123A68"/>
                </a:solidFill>
              </a:rPr>
              <a:t>6,5%</a:t>
            </a:r>
            <a:endParaRPr lang="en-US" sz="1600" dirty="0"/>
          </a:p>
        </p:txBody>
      </p:sp>
      <p:sp>
        <p:nvSpPr>
          <p:cNvPr id="7205" name="Text 55">
            <a:extLst>
              <a:ext uri="{FF2B5EF4-FFF2-40B4-BE49-F238E27FC236}">
                <a16:creationId xmlns:a16="http://schemas.microsoft.com/office/drawing/2014/main" id="{AA810328-DF19-AD68-B8C6-0A84D6085359}"/>
              </a:ext>
            </a:extLst>
          </p:cNvPr>
          <p:cNvSpPr/>
          <p:nvPr/>
        </p:nvSpPr>
        <p:spPr>
          <a:xfrm>
            <a:off x="6880914" y="3393018"/>
            <a:ext cx="3287020" cy="34557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23A68"/>
                </a:solidFill>
              </a:rPr>
              <a:t>Distribución de eventos</a:t>
            </a:r>
            <a:endParaRPr lang="en-US" sz="2000" dirty="0"/>
          </a:p>
        </p:txBody>
      </p:sp>
      <p:graphicFrame>
        <p:nvGraphicFramePr>
          <p:cNvPr id="7206" name="Chart 0">
            <a:extLst>
              <a:ext uri="{FF2B5EF4-FFF2-40B4-BE49-F238E27FC236}">
                <a16:creationId xmlns:a16="http://schemas.microsoft.com/office/drawing/2014/main" id="{B2FC09D4-542B-38DC-6FB1-CC3BAFBB2E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3078834"/>
              </p:ext>
            </p:extLst>
          </p:nvPr>
        </p:nvGraphicFramePr>
        <p:xfrm>
          <a:off x="5344900" y="4011313"/>
          <a:ext cx="3828820" cy="2512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207" name="Shape 56">
            <a:extLst>
              <a:ext uri="{FF2B5EF4-FFF2-40B4-BE49-F238E27FC236}">
                <a16:creationId xmlns:a16="http://schemas.microsoft.com/office/drawing/2014/main" id="{36AA465E-8824-17FD-B9EE-07E6511572E4}"/>
              </a:ext>
            </a:extLst>
          </p:cNvPr>
          <p:cNvSpPr/>
          <p:nvPr/>
        </p:nvSpPr>
        <p:spPr>
          <a:xfrm>
            <a:off x="9184994" y="4355108"/>
            <a:ext cx="93915" cy="132912"/>
          </a:xfrm>
          <a:prstGeom prst="ellipse">
            <a:avLst/>
          </a:prstGeom>
          <a:solidFill>
            <a:srgbClr val="E78723"/>
          </a:solidFill>
          <a:ln w="12700">
            <a:solidFill>
              <a:srgbClr val="E78723"/>
            </a:solidFill>
            <a:prstDash val="solid"/>
          </a:ln>
        </p:spPr>
      </p:sp>
      <p:sp>
        <p:nvSpPr>
          <p:cNvPr id="7208" name="Text 57">
            <a:extLst>
              <a:ext uri="{FF2B5EF4-FFF2-40B4-BE49-F238E27FC236}">
                <a16:creationId xmlns:a16="http://schemas.microsoft.com/office/drawing/2014/main" id="{813887B5-045F-8848-9BBC-6797175E59C6}"/>
              </a:ext>
            </a:extLst>
          </p:cNvPr>
          <p:cNvSpPr/>
          <p:nvPr/>
        </p:nvSpPr>
        <p:spPr>
          <a:xfrm>
            <a:off x="9484364" y="3891568"/>
            <a:ext cx="2668859" cy="871125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Las demoras se originan principalmente dentro de la red reportada.</a:t>
            </a:r>
            <a:endParaRPr lang="en-US" sz="1400" dirty="0"/>
          </a:p>
        </p:txBody>
      </p:sp>
      <p:sp>
        <p:nvSpPr>
          <p:cNvPr id="7209" name="Shape 58">
            <a:extLst>
              <a:ext uri="{FF2B5EF4-FFF2-40B4-BE49-F238E27FC236}">
                <a16:creationId xmlns:a16="http://schemas.microsoft.com/office/drawing/2014/main" id="{AB267323-E0B2-EE7E-3A01-9F41A98526C9}"/>
              </a:ext>
            </a:extLst>
          </p:cNvPr>
          <p:cNvSpPr/>
          <p:nvPr/>
        </p:nvSpPr>
        <p:spPr>
          <a:xfrm>
            <a:off x="9184995" y="4965086"/>
            <a:ext cx="93915" cy="132912"/>
          </a:xfrm>
          <a:prstGeom prst="ellipse">
            <a:avLst/>
          </a:prstGeom>
          <a:solidFill>
            <a:srgbClr val="E78723"/>
          </a:solidFill>
          <a:ln w="12700">
            <a:solidFill>
              <a:srgbClr val="E78723"/>
            </a:solidFill>
            <a:prstDash val="solid"/>
          </a:ln>
        </p:spPr>
      </p:sp>
      <p:sp>
        <p:nvSpPr>
          <p:cNvPr id="7210" name="Text 59">
            <a:extLst>
              <a:ext uri="{FF2B5EF4-FFF2-40B4-BE49-F238E27FC236}">
                <a16:creationId xmlns:a16="http://schemas.microsoft.com/office/drawing/2014/main" id="{2D330BEB-3E1D-7387-1D8A-73D88909FCC4}"/>
              </a:ext>
            </a:extLst>
          </p:cNvPr>
          <p:cNvSpPr/>
          <p:nvPr/>
        </p:nvSpPr>
        <p:spPr>
          <a:xfrm>
            <a:off x="9484364" y="4578925"/>
            <a:ext cx="2668859" cy="871125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Los 48 casos restantes incluyen no identificados o sin desagregación institucional.</a:t>
            </a:r>
            <a:endParaRPr lang="en-US" sz="1400" dirty="0"/>
          </a:p>
        </p:txBody>
      </p:sp>
      <p:sp>
        <p:nvSpPr>
          <p:cNvPr id="7211" name="Shape 60">
            <a:extLst>
              <a:ext uri="{FF2B5EF4-FFF2-40B4-BE49-F238E27FC236}">
                <a16:creationId xmlns:a16="http://schemas.microsoft.com/office/drawing/2014/main" id="{63D1AC84-BC33-8E90-03AD-3044491ECB62}"/>
              </a:ext>
            </a:extLst>
          </p:cNvPr>
          <p:cNvSpPr/>
          <p:nvPr/>
        </p:nvSpPr>
        <p:spPr>
          <a:xfrm>
            <a:off x="9173771" y="5576628"/>
            <a:ext cx="93915" cy="132912"/>
          </a:xfrm>
          <a:prstGeom prst="ellipse">
            <a:avLst/>
          </a:prstGeom>
          <a:solidFill>
            <a:srgbClr val="E78723"/>
          </a:solidFill>
          <a:ln w="12700">
            <a:solidFill>
              <a:srgbClr val="E78723"/>
            </a:solidFill>
            <a:prstDash val="solid"/>
          </a:ln>
        </p:spPr>
      </p:sp>
      <p:sp>
        <p:nvSpPr>
          <p:cNvPr id="7212" name="Text 61">
            <a:extLst>
              <a:ext uri="{FF2B5EF4-FFF2-40B4-BE49-F238E27FC236}">
                <a16:creationId xmlns:a16="http://schemas.microsoft.com/office/drawing/2014/main" id="{B9C3B649-9C28-6922-AEB2-2B4B1FA3E117}"/>
              </a:ext>
            </a:extLst>
          </p:cNvPr>
          <p:cNvSpPr/>
          <p:nvPr/>
        </p:nvSpPr>
        <p:spPr>
          <a:xfrm>
            <a:off x="9484364" y="5298760"/>
            <a:ext cx="2668859" cy="871125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 requiere actualización y trazabilidad de red, disponibilidad y tiempos de respuesta.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7490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4F39BC-4B54-3A17-9FAF-C3A08623F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3013710"/>
            <a:ext cx="4112986" cy="538417"/>
          </a:xfrm>
        </p:spPr>
        <p:txBody>
          <a:bodyPr/>
          <a:lstStyle/>
          <a:p>
            <a:r>
              <a:rPr lang="es-ES" sz="3200" b="1" dirty="0">
                <a:solidFill>
                  <a:schemeClr val="bg1"/>
                </a:solidFill>
              </a:rPr>
              <a:t>4. Medicamentos</a:t>
            </a:r>
            <a:endParaRPr lang="es-CO" sz="3200" b="1" dirty="0">
              <a:solidFill>
                <a:schemeClr val="bg1"/>
              </a:solidFill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A251ECAB-E7A4-4FAA-7CBB-962DD1890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15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76305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35531"/>
          </a:xfrm>
          <a:solidFill>
            <a:schemeClr val="accent5">
              <a:lumMod val="7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3200" dirty="0">
                <a:solidFill>
                  <a:schemeClr val="bg1"/>
                </a:solidFill>
                <a:latin typeface="+mn-lt"/>
              </a:rPr>
              <a:t>Medicamentos</a:t>
            </a:r>
            <a:endParaRPr lang="en-CO" sz="32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8194" name="Picture 2" descr="774 mil resultados de imágenes, fotos de stock e ilustraciones libres de  regalías para Iconos farmacia | Shutterstock">
            <a:extLst>
              <a:ext uri="{FF2B5EF4-FFF2-40B4-BE49-F238E27FC236}">
                <a16:creationId xmlns:a16="http://schemas.microsoft.com/office/drawing/2014/main" id="{F6F7F876-E0F9-C784-31C6-C95F3D8E93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4" t="17039" r="8154" b="26191"/>
          <a:stretch/>
        </p:blipFill>
        <p:spPr bwMode="auto">
          <a:xfrm>
            <a:off x="7089811" y="3354547"/>
            <a:ext cx="4924653" cy="359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57B82E29-2D6E-5A98-F6F0-721DB06499E1}"/>
              </a:ext>
            </a:extLst>
          </p:cNvPr>
          <p:cNvSpPr txBox="1"/>
          <p:nvPr/>
        </p:nvSpPr>
        <p:spPr>
          <a:xfrm>
            <a:off x="10197202" y="191307"/>
            <a:ext cx="2614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dirty="0">
                <a:solidFill>
                  <a:schemeClr val="bg1"/>
                </a:solidFill>
                <a:latin typeface="+mn-lt"/>
              </a:rPr>
              <a:t>Red farmacéutica 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18" name="Text 3">
            <a:extLst>
              <a:ext uri="{FF2B5EF4-FFF2-40B4-BE49-F238E27FC236}">
                <a16:creationId xmlns:a16="http://schemas.microsoft.com/office/drawing/2014/main" id="{3CB2B59C-0580-B5FD-9819-CBAA86C38186}"/>
              </a:ext>
            </a:extLst>
          </p:cNvPr>
          <p:cNvSpPr/>
          <p:nvPr/>
        </p:nvSpPr>
        <p:spPr>
          <a:xfrm>
            <a:off x="685800" y="817880"/>
            <a:ext cx="110896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123A68"/>
                </a:solidFill>
              </a:rPr>
              <a:t>COOSALUD EPS no remitió información requerida del componente de medicamentos y se identificaron hallazgos operativos en campo.</a:t>
            </a:r>
            <a:endParaRPr lang="en-US" dirty="0"/>
          </a:p>
        </p:txBody>
      </p:sp>
      <p:sp>
        <p:nvSpPr>
          <p:cNvPr id="19" name="Shape 4">
            <a:extLst>
              <a:ext uri="{FF2B5EF4-FFF2-40B4-BE49-F238E27FC236}">
                <a16:creationId xmlns:a16="http://schemas.microsoft.com/office/drawing/2014/main" id="{7ECE4561-805B-A5A0-A47B-E4791EEE0F01}"/>
              </a:ext>
            </a:extLst>
          </p:cNvPr>
          <p:cNvSpPr/>
          <p:nvPr/>
        </p:nvSpPr>
        <p:spPr>
          <a:xfrm>
            <a:off x="801706" y="1480820"/>
            <a:ext cx="2971800" cy="3474720"/>
          </a:xfrm>
          <a:prstGeom prst="roundRect">
            <a:avLst>
              <a:gd name="adj" fmla="val 2462"/>
            </a:avLst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sp>
      <p:sp>
        <p:nvSpPr>
          <p:cNvPr id="20" name="Text 5">
            <a:extLst>
              <a:ext uri="{FF2B5EF4-FFF2-40B4-BE49-F238E27FC236}">
                <a16:creationId xmlns:a16="http://schemas.microsoft.com/office/drawing/2014/main" id="{F9F4ECBF-53CC-2198-23A4-7B68D62A74E1}"/>
              </a:ext>
            </a:extLst>
          </p:cNvPr>
          <p:cNvSpPr/>
          <p:nvPr/>
        </p:nvSpPr>
        <p:spPr>
          <a:xfrm>
            <a:off x="1051560" y="178308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</a:rPr>
              <a:t>Sin respuesta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1" name="Text 6">
            <a:extLst>
              <a:ext uri="{FF2B5EF4-FFF2-40B4-BE49-F238E27FC236}">
                <a16:creationId xmlns:a16="http://schemas.microsoft.com/office/drawing/2014/main" id="{B9E81BEC-C2F7-6CA2-D46D-5124CDA31604}"/>
              </a:ext>
            </a:extLst>
          </p:cNvPr>
          <p:cNvSpPr/>
          <p:nvPr/>
        </p:nvSpPr>
        <p:spPr>
          <a:xfrm>
            <a:off x="1051560" y="2249424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</a:rPr>
              <a:t>Radicados 2026-EE-20276 y 2026-EE-23445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 7">
            <a:extLst>
              <a:ext uri="{FF2B5EF4-FFF2-40B4-BE49-F238E27FC236}">
                <a16:creationId xmlns:a16="http://schemas.microsoft.com/office/drawing/2014/main" id="{14076139-6BD8-D7CC-2DC4-75E78AE3D40C}"/>
              </a:ext>
            </a:extLst>
          </p:cNvPr>
          <p:cNvSpPr/>
          <p:nvPr/>
        </p:nvSpPr>
        <p:spPr>
          <a:xfrm>
            <a:off x="1078992" y="2971800"/>
            <a:ext cx="2240280" cy="16276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La EPS tampoco suministró los soportes requeridos durante la visita administrativa.</a:t>
            </a:r>
          </a:p>
        </p:txBody>
      </p:sp>
      <p:sp>
        <p:nvSpPr>
          <p:cNvPr id="24" name="Shape 9">
            <a:extLst>
              <a:ext uri="{FF2B5EF4-FFF2-40B4-BE49-F238E27FC236}">
                <a16:creationId xmlns:a16="http://schemas.microsoft.com/office/drawing/2014/main" id="{38561586-F301-E410-E113-5DAAA96D5295}"/>
              </a:ext>
            </a:extLst>
          </p:cNvPr>
          <p:cNvSpPr/>
          <p:nvPr/>
        </p:nvSpPr>
        <p:spPr>
          <a:xfrm>
            <a:off x="6748272" y="1705237"/>
            <a:ext cx="2619248" cy="397692"/>
          </a:xfrm>
          <a:prstGeom prst="roundRect">
            <a:avLst>
              <a:gd name="adj" fmla="val 18182"/>
            </a:avLst>
          </a:prstGeom>
          <a:solidFill>
            <a:srgbClr val="C6394F"/>
          </a:solidFill>
          <a:ln w="12700">
            <a:solidFill>
              <a:srgbClr val="C6394F"/>
            </a:solidFill>
            <a:prstDash val="solid"/>
          </a:ln>
        </p:spPr>
      </p:sp>
      <p:sp>
        <p:nvSpPr>
          <p:cNvPr id="25" name="Text 10">
            <a:extLst>
              <a:ext uri="{FF2B5EF4-FFF2-40B4-BE49-F238E27FC236}">
                <a16:creationId xmlns:a16="http://schemas.microsoft.com/office/drawing/2014/main" id="{871405E7-4750-88FF-81D2-416312510A46}"/>
              </a:ext>
            </a:extLst>
          </p:cNvPr>
          <p:cNvSpPr/>
          <p:nvPr/>
        </p:nvSpPr>
        <p:spPr>
          <a:xfrm>
            <a:off x="6821424" y="1746384"/>
            <a:ext cx="2393696" cy="3070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</a:rPr>
              <a:t>Verificación en campo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Shape 11">
            <a:extLst>
              <a:ext uri="{FF2B5EF4-FFF2-40B4-BE49-F238E27FC236}">
                <a16:creationId xmlns:a16="http://schemas.microsoft.com/office/drawing/2014/main" id="{277CD576-E35C-C1A5-89AF-FA627BE15C66}"/>
              </a:ext>
            </a:extLst>
          </p:cNvPr>
          <p:cNvSpPr/>
          <p:nvPr/>
        </p:nvSpPr>
        <p:spPr>
          <a:xfrm>
            <a:off x="4257003" y="2626208"/>
            <a:ext cx="105754" cy="91440"/>
          </a:xfrm>
          <a:prstGeom prst="ellipse">
            <a:avLst/>
          </a:prstGeom>
          <a:solidFill>
            <a:srgbClr val="C6394F"/>
          </a:solidFill>
          <a:ln w="12700">
            <a:solidFill>
              <a:srgbClr val="C6394F"/>
            </a:solidFill>
            <a:prstDash val="solid"/>
          </a:ln>
        </p:spPr>
      </p:sp>
      <p:sp>
        <p:nvSpPr>
          <p:cNvPr id="27" name="Text 12">
            <a:extLst>
              <a:ext uri="{FF2B5EF4-FFF2-40B4-BE49-F238E27FC236}">
                <a16:creationId xmlns:a16="http://schemas.microsoft.com/office/drawing/2014/main" id="{BAF829C0-8493-253B-B4A0-32AC0C2364C5}"/>
              </a:ext>
            </a:extLst>
          </p:cNvPr>
          <p:cNvSpPr/>
          <p:nvPr/>
        </p:nvSpPr>
        <p:spPr>
          <a:xfrm>
            <a:off x="4700016" y="2531872"/>
            <a:ext cx="6958584" cy="46040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latin typeface="Aptos" pitchFamily="34" charset="0"/>
                <a:ea typeface="Aptos" pitchFamily="34" charset="-122"/>
                <a:cs typeface="Aptos" pitchFamily="34" charset="-120"/>
              </a:rPr>
              <a:t>Visita ejecutada el 27 de marzo de 2026 a puntos de dispensación reportados por COOSALUD EPS.</a:t>
            </a:r>
            <a:endParaRPr lang="en-US" sz="1400" b="1" dirty="0"/>
          </a:p>
        </p:txBody>
      </p:sp>
      <p:sp>
        <p:nvSpPr>
          <p:cNvPr id="28" name="Shape 13">
            <a:extLst>
              <a:ext uri="{FF2B5EF4-FFF2-40B4-BE49-F238E27FC236}">
                <a16:creationId xmlns:a16="http://schemas.microsoft.com/office/drawing/2014/main" id="{DD656053-B054-8E9C-5F11-B65A0D5877FA}"/>
              </a:ext>
            </a:extLst>
          </p:cNvPr>
          <p:cNvSpPr/>
          <p:nvPr/>
        </p:nvSpPr>
        <p:spPr>
          <a:xfrm>
            <a:off x="4247896" y="3362604"/>
            <a:ext cx="105754" cy="91440"/>
          </a:xfrm>
          <a:prstGeom prst="ellipse">
            <a:avLst/>
          </a:prstGeom>
          <a:solidFill>
            <a:srgbClr val="C6394F"/>
          </a:solidFill>
          <a:ln w="12700">
            <a:solidFill>
              <a:srgbClr val="C6394F"/>
            </a:solidFill>
            <a:prstDash val="solid"/>
          </a:ln>
        </p:spPr>
      </p:sp>
      <p:sp>
        <p:nvSpPr>
          <p:cNvPr id="29" name="Text 14">
            <a:extLst>
              <a:ext uri="{FF2B5EF4-FFF2-40B4-BE49-F238E27FC236}">
                <a16:creationId xmlns:a16="http://schemas.microsoft.com/office/drawing/2014/main" id="{07F68497-71EF-711C-FC46-4F866E51D7E5}"/>
              </a:ext>
            </a:extLst>
          </p:cNvPr>
          <p:cNvSpPr/>
          <p:nvPr/>
        </p:nvSpPr>
        <p:spPr>
          <a:xfrm>
            <a:off x="4700016" y="3189224"/>
            <a:ext cx="6958584" cy="46040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latin typeface="Aptos" pitchFamily="34" charset="0"/>
                <a:ea typeface="Aptos" pitchFamily="34" charset="-122"/>
                <a:cs typeface="Aptos" pitchFamily="34" charset="-120"/>
              </a:rPr>
              <a:t>Kennedy: se evidenció punto sin prestación del servicio por no prórroga contractual del operador.</a:t>
            </a:r>
            <a:endParaRPr lang="en-US" sz="1400" b="1" dirty="0"/>
          </a:p>
        </p:txBody>
      </p:sp>
      <p:sp>
        <p:nvSpPr>
          <p:cNvPr id="30" name="Shape 15">
            <a:extLst>
              <a:ext uri="{FF2B5EF4-FFF2-40B4-BE49-F238E27FC236}">
                <a16:creationId xmlns:a16="http://schemas.microsoft.com/office/drawing/2014/main" id="{EB280DB1-F3EB-B7D7-40A5-86D8E2D3DDFA}"/>
              </a:ext>
            </a:extLst>
          </p:cNvPr>
          <p:cNvSpPr/>
          <p:nvPr/>
        </p:nvSpPr>
        <p:spPr>
          <a:xfrm>
            <a:off x="4277360" y="4009908"/>
            <a:ext cx="105754" cy="91440"/>
          </a:xfrm>
          <a:prstGeom prst="ellipse">
            <a:avLst/>
          </a:prstGeom>
          <a:solidFill>
            <a:srgbClr val="C6394F"/>
          </a:solidFill>
          <a:ln w="12700">
            <a:solidFill>
              <a:srgbClr val="C6394F"/>
            </a:solidFill>
            <a:prstDash val="solid"/>
          </a:ln>
        </p:spPr>
      </p:sp>
      <p:sp>
        <p:nvSpPr>
          <p:cNvPr id="31" name="Text 16">
            <a:extLst>
              <a:ext uri="{FF2B5EF4-FFF2-40B4-BE49-F238E27FC236}">
                <a16:creationId xmlns:a16="http://schemas.microsoft.com/office/drawing/2014/main" id="{EB930935-D3D3-6ACE-3EBB-8AE569C154DF}"/>
              </a:ext>
            </a:extLst>
          </p:cNvPr>
          <p:cNvSpPr/>
          <p:nvPr/>
        </p:nvSpPr>
        <p:spPr>
          <a:xfrm>
            <a:off x="4703137" y="3877056"/>
            <a:ext cx="6958584" cy="46040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latin typeface="Aptos" pitchFamily="34" charset="0"/>
                <a:ea typeface="Aptos" pitchFamily="34" charset="-122"/>
                <a:cs typeface="Aptos" pitchFamily="34" charset="-120"/>
              </a:rPr>
              <a:t>Suba: atención exclusiva a afiliados de COOSALUD y potencial barrera si la información al usuario no es clara.</a:t>
            </a:r>
            <a:endParaRPr lang="en-US" sz="1400" b="1" dirty="0"/>
          </a:p>
        </p:txBody>
      </p:sp>
      <p:sp>
        <p:nvSpPr>
          <p:cNvPr id="32" name="Shape 17">
            <a:extLst>
              <a:ext uri="{FF2B5EF4-FFF2-40B4-BE49-F238E27FC236}">
                <a16:creationId xmlns:a16="http://schemas.microsoft.com/office/drawing/2014/main" id="{92EB5819-6BC0-9023-F459-B31D0B9A844F}"/>
              </a:ext>
            </a:extLst>
          </p:cNvPr>
          <p:cNvSpPr/>
          <p:nvPr/>
        </p:nvSpPr>
        <p:spPr>
          <a:xfrm>
            <a:off x="4288536" y="4646244"/>
            <a:ext cx="105754" cy="91440"/>
          </a:xfrm>
          <a:prstGeom prst="ellipse">
            <a:avLst/>
          </a:prstGeom>
          <a:solidFill>
            <a:srgbClr val="C6394F"/>
          </a:solidFill>
          <a:ln w="12700">
            <a:solidFill>
              <a:srgbClr val="C6394F"/>
            </a:solidFill>
            <a:prstDash val="solid"/>
          </a:ln>
        </p:spPr>
      </p:sp>
      <p:sp>
        <p:nvSpPr>
          <p:cNvPr id="33" name="Text 18">
            <a:extLst>
              <a:ext uri="{FF2B5EF4-FFF2-40B4-BE49-F238E27FC236}">
                <a16:creationId xmlns:a16="http://schemas.microsoft.com/office/drawing/2014/main" id="{716ABDA4-42E1-FADE-1CCB-6484D26DF763}"/>
              </a:ext>
            </a:extLst>
          </p:cNvPr>
          <p:cNvSpPr/>
          <p:nvPr/>
        </p:nvSpPr>
        <p:spPr>
          <a:xfrm>
            <a:off x="4700016" y="4534408"/>
            <a:ext cx="6958584" cy="460400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latin typeface="Aptos" pitchFamily="34" charset="0"/>
                <a:ea typeface="Aptos" pitchFamily="34" charset="-122"/>
                <a:cs typeface="Aptos" pitchFamily="34" charset="-120"/>
              </a:rPr>
              <a:t>Se identificaron inconsistencias entre dirección reportada, página web y lo verificado en terreno.</a:t>
            </a:r>
            <a:endParaRPr lang="en-US" sz="1400" b="1" dirty="0"/>
          </a:p>
        </p:txBody>
      </p:sp>
      <p:sp>
        <p:nvSpPr>
          <p:cNvPr id="34" name="Shape 19">
            <a:extLst>
              <a:ext uri="{FF2B5EF4-FFF2-40B4-BE49-F238E27FC236}">
                <a16:creationId xmlns:a16="http://schemas.microsoft.com/office/drawing/2014/main" id="{4A4C23CD-920A-0197-17E0-99A23922F3C7}"/>
              </a:ext>
            </a:extLst>
          </p:cNvPr>
          <p:cNvSpPr/>
          <p:nvPr/>
        </p:nvSpPr>
        <p:spPr>
          <a:xfrm>
            <a:off x="777240" y="5285232"/>
            <a:ext cx="10332720" cy="502920"/>
          </a:xfrm>
          <a:prstGeom prst="roundRect">
            <a:avLst>
              <a:gd name="adj" fmla="val 14545"/>
            </a:avLst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sp>
      <p:sp>
        <p:nvSpPr>
          <p:cNvPr id="35" name="Text 20">
            <a:extLst>
              <a:ext uri="{FF2B5EF4-FFF2-40B4-BE49-F238E27FC236}">
                <a16:creationId xmlns:a16="http://schemas.microsoft.com/office/drawing/2014/main" id="{D8975A10-9870-CE8C-0274-D36039B5BD5E}"/>
              </a:ext>
            </a:extLst>
          </p:cNvPr>
          <p:cNvSpPr/>
          <p:nvPr/>
        </p:nvSpPr>
        <p:spPr>
          <a:xfrm>
            <a:off x="960120" y="5431536"/>
            <a:ext cx="99212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/>
              <a:t>Implicación clínica: riesgo de interrupción terapéutica, baja adherencia y barreras de acceso a tecnologías, especialmente en población crónica y priorizada.</a:t>
            </a:r>
            <a:endParaRPr lang="en-US" sz="1400" dirty="0"/>
          </a:p>
        </p:txBody>
      </p:sp>
      <p:sp>
        <p:nvSpPr>
          <p:cNvPr id="36" name="Shape 21">
            <a:extLst>
              <a:ext uri="{FF2B5EF4-FFF2-40B4-BE49-F238E27FC236}">
                <a16:creationId xmlns:a16="http://schemas.microsoft.com/office/drawing/2014/main" id="{40FE822F-7F38-43FF-83A8-934AB40DEB44}"/>
              </a:ext>
            </a:extLst>
          </p:cNvPr>
          <p:cNvSpPr/>
          <p:nvPr/>
        </p:nvSpPr>
        <p:spPr>
          <a:xfrm>
            <a:off x="457200" y="6473952"/>
            <a:ext cx="10744200" cy="201168"/>
          </a:xfrm>
          <a:prstGeom prst="rect">
            <a:avLst/>
          </a:prstGeom>
          <a:solidFill>
            <a:srgbClr val="F5F8FA"/>
          </a:solidFill>
          <a:ln w="12700">
            <a:solidFill>
              <a:srgbClr val="F5F8FA"/>
            </a:solidFill>
            <a:prstDash val="solid"/>
          </a:ln>
        </p:spPr>
      </p:sp>
      <p:sp>
        <p:nvSpPr>
          <p:cNvPr id="37" name="Text 22">
            <a:extLst>
              <a:ext uri="{FF2B5EF4-FFF2-40B4-BE49-F238E27FC236}">
                <a16:creationId xmlns:a16="http://schemas.microsoft.com/office/drawing/2014/main" id="{0C011C9F-71D6-475E-0C5A-B6740A55B39F}"/>
              </a:ext>
            </a:extLst>
          </p:cNvPr>
          <p:cNvSpPr/>
          <p:nvPr/>
        </p:nvSpPr>
        <p:spPr>
          <a:xfrm>
            <a:off x="640080" y="6501384"/>
            <a:ext cx="101498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/>
              <a:t>Fuente: Requerimientos SDS a COOSALUD EPS y visita de verificación de red farmacéutica, marzo de 2026.</a:t>
            </a:r>
          </a:p>
        </p:txBody>
      </p:sp>
      <p:sp>
        <p:nvSpPr>
          <p:cNvPr id="38" name="Text 23">
            <a:extLst>
              <a:ext uri="{FF2B5EF4-FFF2-40B4-BE49-F238E27FC236}">
                <a16:creationId xmlns:a16="http://schemas.microsoft.com/office/drawing/2014/main" id="{6686A820-432E-7B1C-C285-984B04B9ACC6}"/>
              </a:ext>
            </a:extLst>
          </p:cNvPr>
          <p:cNvSpPr/>
          <p:nvPr/>
        </p:nvSpPr>
        <p:spPr>
          <a:xfrm>
            <a:off x="11658600" y="6611112"/>
            <a:ext cx="2286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9AA8B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16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3828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4F39BC-4B54-3A17-9FAF-C3A08623F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2533713"/>
            <a:ext cx="4112986" cy="1424814"/>
          </a:xfrm>
        </p:spPr>
        <p:txBody>
          <a:bodyPr/>
          <a:lstStyle/>
          <a:p>
            <a:r>
              <a:rPr lang="es-ES" sz="3200" b="1" dirty="0">
                <a:solidFill>
                  <a:schemeClr val="bg1"/>
                </a:solidFill>
              </a:rPr>
              <a:t>5. Análisis financiero informe Coosalud EPS</a:t>
            </a:r>
            <a:endParaRPr lang="es-CO" sz="3200" b="1" dirty="0">
              <a:solidFill>
                <a:schemeClr val="bg1"/>
              </a:solidFill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5A1795F5-1D95-FB37-A0A9-BBE6F765C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17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49268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05DE4B3-CFD1-E76F-06C0-570F89438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18</a:t>
            </a:fld>
            <a:endParaRPr lang="en-CO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F3966F01-A73A-30A9-EB3A-4A5E3628C6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974493"/>
              </p:ext>
            </p:extLst>
          </p:nvPr>
        </p:nvGraphicFramePr>
        <p:xfrm>
          <a:off x="1175512" y="-904240"/>
          <a:ext cx="10437371" cy="8076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1053">
                  <a:extLst>
                    <a:ext uri="{9D8B030D-6E8A-4147-A177-3AD203B41FA5}">
                      <a16:colId xmlns:a16="http://schemas.microsoft.com/office/drawing/2014/main" val="3319952460"/>
                    </a:ext>
                  </a:extLst>
                </a:gridCol>
                <a:gridCol w="1491053">
                  <a:extLst>
                    <a:ext uri="{9D8B030D-6E8A-4147-A177-3AD203B41FA5}">
                      <a16:colId xmlns:a16="http://schemas.microsoft.com/office/drawing/2014/main" val="2173676228"/>
                    </a:ext>
                  </a:extLst>
                </a:gridCol>
                <a:gridCol w="1491053">
                  <a:extLst>
                    <a:ext uri="{9D8B030D-6E8A-4147-A177-3AD203B41FA5}">
                      <a16:colId xmlns:a16="http://schemas.microsoft.com/office/drawing/2014/main" val="2622179402"/>
                    </a:ext>
                  </a:extLst>
                </a:gridCol>
                <a:gridCol w="1491053">
                  <a:extLst>
                    <a:ext uri="{9D8B030D-6E8A-4147-A177-3AD203B41FA5}">
                      <a16:colId xmlns:a16="http://schemas.microsoft.com/office/drawing/2014/main" val="790142320"/>
                    </a:ext>
                  </a:extLst>
                </a:gridCol>
                <a:gridCol w="1491053">
                  <a:extLst>
                    <a:ext uri="{9D8B030D-6E8A-4147-A177-3AD203B41FA5}">
                      <a16:colId xmlns:a16="http://schemas.microsoft.com/office/drawing/2014/main" val="1938633141"/>
                    </a:ext>
                  </a:extLst>
                </a:gridCol>
                <a:gridCol w="1491053">
                  <a:extLst>
                    <a:ext uri="{9D8B030D-6E8A-4147-A177-3AD203B41FA5}">
                      <a16:colId xmlns:a16="http://schemas.microsoft.com/office/drawing/2014/main" val="4004180744"/>
                    </a:ext>
                  </a:extLst>
                </a:gridCol>
                <a:gridCol w="1491053">
                  <a:extLst>
                    <a:ext uri="{9D8B030D-6E8A-4147-A177-3AD203B41FA5}">
                      <a16:colId xmlns:a16="http://schemas.microsoft.com/office/drawing/2014/main" val="2331431954"/>
                    </a:ext>
                  </a:extLst>
                </a:gridCol>
              </a:tblGrid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Código concepto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Denominación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2021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2022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2023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2024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2025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4052258173"/>
                  </a:ext>
                </a:extLst>
              </a:tr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TOTAL, ACTIVOS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$ 1.202.468,098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$ 1.124.036,218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$ 1.066.681,574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$ 1.942.170,421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$ 2.916.073,288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3135588477"/>
                  </a:ext>
                </a:extLst>
              </a:tr>
              <a:tr h="314133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11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EFECTIVO Y EQUIVALENTES AL EFECTIVO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$ 601.264,130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$ 456.181,595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$ 229.341,985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$ 127.202,216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$ 81.326,144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4217585675"/>
                  </a:ext>
                </a:extLst>
              </a:tr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13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CUENTAS POR COBRAR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$ 590.799,264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$ 608.672,552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$ 748.521,567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$ 1.791.753,925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$ 2.812.755,502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296757731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15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PROPIEDAD PLANTA Y EQUIPO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$ 6.720,032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$ 15.224,050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$ 14.272,360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$ 12.857,988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$ 9.639,883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3385783890"/>
                  </a:ext>
                </a:extLst>
              </a:tr>
              <a:tr h="314133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17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ACTIVOS INTANGIBLES DISTINTOS A LA PLUSVALIA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$ 0,000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$ 0,000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$ 0,000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$ 2.287,800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$ 4.757,986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3377070053"/>
                  </a:ext>
                </a:extLst>
              </a:tr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18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OTROS ACTIVOS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$ 3.684,672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$ 3.958,021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$ 3.345,662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$ 8.068,492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$ 7.593,774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2778861245"/>
                  </a:ext>
                </a:extLst>
              </a:tr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TOTAL, PASIVOS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$ 902.037,397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$ 793.036,019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$ 843.225,411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$ 2.801.338,388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$ 6.634.186,918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2124934952"/>
                  </a:ext>
                </a:extLst>
              </a:tr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21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PASIVOS FINANCIEROS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$ 491.252,600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$ 351.233,477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$ 204.659,883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$ 1.079.331,082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$ 2.615.848,794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363346893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22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IMPUESTOS, GRAVAMENES Y TASAS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$ 3.703,653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$ 7.903,299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$ 6.453,466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$ 4.239,427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$ 7.626,105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363793101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23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BENEFICIOS A LOS EMPLEADOS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$ 6.466,272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$ 6.865,505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$ 6.915,771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$ 6.452,100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$ 7.720,047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3600166379"/>
                  </a:ext>
                </a:extLst>
              </a:tr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24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PROVISIONES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$ 399.391,777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$ 424.333,452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$ 563.031,067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$ 1.708.642,413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$ 3.998.686,388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2538345546"/>
                  </a:ext>
                </a:extLst>
              </a:tr>
              <a:tr h="471200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25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OTROS PASIVOS DIFERENTES A INSTRUMENTOS FINANCIEROS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$ 1.223,095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$ 2.700,286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$ 62.165,225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$ 2.673,365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$ 4.305,584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1916646877"/>
                  </a:ext>
                </a:extLst>
              </a:tr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TOTAL, PATRIMONIO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$ 300.430,701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$ 331.000,199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$ 223.456,163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-$ 859.167,967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-$ 3.718.113,630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1299887906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31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PATRIMONIO DE LAS ENTIDADES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$ 29.835,000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$ 29.835,000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$ 27.450,000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$ 29.940,000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$ 29.940,000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3898839542"/>
                  </a:ext>
                </a:extLst>
              </a:tr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32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SUPERÁVIT DE CAPITAL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$ 93.591,561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$ 93.591,561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$ 35.910,574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$ 97.996,612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$ 97.996,612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1769439393"/>
                  </a:ext>
                </a:extLst>
              </a:tr>
              <a:tr h="78534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33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RESERVAS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$ 60.312,528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$ 78.427,302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$ 188.804,557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$ 154.990,805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$ 154.990,805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465863445"/>
                  </a:ext>
                </a:extLst>
              </a:tr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35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RESULTADOS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$ 0,000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$ 0,000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$ 0,000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-$ 1.142.690,116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-$ 4.001.635,780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2418762697"/>
                  </a:ext>
                </a:extLst>
              </a:tr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b="1" kern="100" dirty="0">
                          <a:effectLst/>
                        </a:rPr>
                        <a:t>TOTAL, INGRESOS</a:t>
                      </a:r>
                      <a:endParaRPr lang="es-CO" sz="12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b="1" kern="100">
                          <a:effectLst/>
                        </a:rPr>
                        <a:t>$ 3.350.128,957</a:t>
                      </a:r>
                      <a:endParaRPr lang="es-CO" sz="1200" b="1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b="1" kern="100" dirty="0">
                          <a:effectLst/>
                        </a:rPr>
                        <a:t>$ 4.079.289,327</a:t>
                      </a:r>
                      <a:endParaRPr lang="es-CO" sz="12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b="1" kern="100" dirty="0">
                          <a:effectLst/>
                        </a:rPr>
                        <a:t>$ 4.841.487,360</a:t>
                      </a:r>
                      <a:endParaRPr lang="es-CO" sz="12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b="1" kern="100">
                          <a:effectLst/>
                        </a:rPr>
                        <a:t>$ 5.380.910,364</a:t>
                      </a:r>
                      <a:endParaRPr lang="es-CO" sz="1200" b="1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b="1" kern="100" dirty="0">
                          <a:effectLst/>
                        </a:rPr>
                        <a:t>$ 5.789.705,651</a:t>
                      </a:r>
                      <a:endParaRPr lang="es-CO" sz="12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1466418670"/>
                  </a:ext>
                </a:extLst>
              </a:tr>
              <a:tr h="628266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41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 dirty="0">
                          <a:effectLst/>
                        </a:rPr>
                        <a:t>INGRESOS DE ACTIVIDADES ORDINARIAS DE LAS ENTIDADES QUE CONFORMAN EL SGSSS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$ 3.343.099,563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$ 3.983.288,635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 dirty="0">
                          <a:effectLst/>
                        </a:rPr>
                        <a:t>$ 4.794.341,330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 dirty="0">
                          <a:effectLst/>
                        </a:rPr>
                        <a:t>$ 5.353.791,999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 dirty="0">
                          <a:effectLst/>
                        </a:rPr>
                        <a:t>$ 5.751.675,649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62711146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42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OTROS INGRESOS DE OPERACIÓN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$ 7.029,394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$ 96.000,692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$ 47.146,030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$ 27.118,365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$ 38.030,002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3753089227"/>
                  </a:ext>
                </a:extLst>
              </a:tr>
              <a:tr h="157067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TOTAL, GASTOS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$ 297.887,883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$ 353.330,541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$ 203.995,126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-$ 799.470,099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-$ 1.862.415,979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247837041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51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DE ADMINISTRACION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$ 158.578,877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$ 194.325,442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$ 198.662,908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$ 316.502,098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$ 463.552,554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19526065"/>
                  </a:ext>
                </a:extLst>
              </a:tr>
              <a:tr h="78534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53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FINANCIEROS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$ 17.756,473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$ 24.906,759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$ 33.566,207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$ 26.717,919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$ 13.577,736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2361496503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55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IMPUESTO A LAS GANANCIAS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$ 4.860,922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$ 10.056,787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$ 5.579,763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$ 0,000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$ 474,718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1609823227"/>
                  </a:ext>
                </a:extLst>
              </a:tr>
              <a:tr h="314133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56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CIERRE DE INGRESOS, GASTOS Y COSTOS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$ 116.691,612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$ 124.041,552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-$ 33.813,752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-$ 1.142.690,116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-$ 2.340.020,988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2617588477"/>
                  </a:ext>
                </a:extLst>
              </a:tr>
              <a:tr h="549733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TOTAL, COSTOS DEL SISTEMA GENERAL DE SEGURIDAD SOCIAL EN SALUD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$ 3.052.241,074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$ 3.725.958,786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$ 4.637.492,234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$ 6.180.380,463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$ 7.652.121,630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641430326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61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kern="100">
                          <a:effectLst/>
                        </a:rPr>
                        <a:t>COSTOS POR ATENCIÓN EN SALUD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$ 3.052.241,074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$ 3.725.958,786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$ 4.637.492,234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>
                          <a:effectLst/>
                        </a:rPr>
                        <a:t>$ 6.180.380,463</a:t>
                      </a:r>
                      <a:endParaRPr lang="es-CO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sz="1050" kern="100" dirty="0">
                          <a:effectLst/>
                        </a:rPr>
                        <a:t>$ 7.652.121,630</a:t>
                      </a:r>
                      <a:endParaRPr lang="es-CO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9489" marR="29489" marT="0" marB="0" anchor="ctr"/>
                </a:tc>
                <a:extLst>
                  <a:ext uri="{0D108BD9-81ED-4DB2-BD59-A6C34878D82A}">
                    <a16:rowId xmlns:a16="http://schemas.microsoft.com/office/drawing/2014/main" val="3286549538"/>
                  </a:ext>
                </a:extLst>
              </a:tr>
            </a:tbl>
          </a:graphicData>
        </a:graphic>
      </p:graphicFrame>
      <p:sp>
        <p:nvSpPr>
          <p:cNvPr id="11" name="Rectangle 4">
            <a:extLst>
              <a:ext uri="{FF2B5EF4-FFF2-40B4-BE49-F238E27FC236}">
                <a16:creationId xmlns:a16="http://schemas.microsoft.com/office/drawing/2014/main" id="{853C9666-8680-F870-AC58-AA12868A18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9963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60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7E5F350-793D-D1E7-4069-0C02C758F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3312" y="566991"/>
            <a:ext cx="10994236" cy="590931"/>
          </a:xfr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just"/>
            <a:r>
              <a:rPr lang="es-ES" sz="1800" b="1" kern="1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COOSALUD EPS presenta deterioro financiero severo: desde 2024 los pasivos superan ampliamente el valor de los activos</a:t>
            </a:r>
            <a:r>
              <a:rPr lang="es-ES" sz="1800" b="1" dirty="0">
                <a:solidFill>
                  <a:schemeClr val="accent2"/>
                </a:solidFill>
                <a:cs typeface="Arial" panose="020B0604020202020204" pitchFamily="34" charset="0"/>
              </a:rPr>
              <a:t>.</a:t>
            </a:r>
            <a:endParaRPr lang="es-MX" sz="1800" b="1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E58685F0-B44B-CCFD-6E26-2349D7973B7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268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r>
              <a:rPr lang="es-ES" sz="2400" b="1" dirty="0">
                <a:solidFill>
                  <a:schemeClr val="bg1"/>
                </a:solidFill>
              </a:rPr>
              <a:t>Análisis financiero informe COOSALUD EPS</a:t>
            </a:r>
            <a:endParaRPr lang="es-ES" sz="2400" dirty="0">
              <a:solidFill>
                <a:schemeClr val="bg1"/>
              </a:solidFill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1C7EF5-5E69-6386-A822-4F96A422A836}"/>
              </a:ext>
            </a:extLst>
          </p:cNvPr>
          <p:cNvSpPr txBox="1"/>
          <p:nvPr/>
        </p:nvSpPr>
        <p:spPr>
          <a:xfrm>
            <a:off x="113997" y="6396335"/>
            <a:ext cx="93246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es-CO" sz="800" kern="0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Fuente: Catálogo de información financiera EPS del régimen contributivo y subsidiado consolidado a diciembre 2025, disponible en el portal de Datos Abiertos de la Superintendencia Nacional de Salud: </a:t>
            </a:r>
            <a:r>
              <a:rPr lang="es-CO" sz="800" u="sng" kern="0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https://mapas.supersalud.gov.co/arcgisportal/apps/sites/#/datos-abiertos/documents/760d95890d79460da9715b83b9d27933/about</a:t>
            </a:r>
            <a:r>
              <a:rPr lang="es-CO" sz="800" kern="0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CO" sz="1200" kern="100" dirty="0">
              <a:solidFill>
                <a:schemeClr val="tx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5">
            <a:extLst>
              <a:ext uri="{FF2B5EF4-FFF2-40B4-BE49-F238E27FC236}">
                <a16:creationId xmlns:a16="http://schemas.microsoft.com/office/drawing/2014/main" id="{485BC5BA-BD88-86AB-5A4E-EB731D806D3A}"/>
              </a:ext>
            </a:extLst>
          </p:cNvPr>
          <p:cNvSpPr/>
          <p:nvPr/>
        </p:nvSpPr>
        <p:spPr>
          <a:xfrm>
            <a:off x="578566" y="1611873"/>
            <a:ext cx="625449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0F2C47"/>
                </a:solidFill>
              </a:rPr>
              <a:t>Activos vs pasivos (millones COP)</a:t>
            </a:r>
            <a:endParaRPr lang="en-US" dirty="0"/>
          </a:p>
        </p:txBody>
      </p:sp>
      <p:sp>
        <p:nvSpPr>
          <p:cNvPr id="20" name="Shape 6">
            <a:extLst>
              <a:ext uri="{FF2B5EF4-FFF2-40B4-BE49-F238E27FC236}">
                <a16:creationId xmlns:a16="http://schemas.microsoft.com/office/drawing/2014/main" id="{3EE38468-185F-A5CF-7D30-459948A6CF8C}"/>
              </a:ext>
            </a:extLst>
          </p:cNvPr>
          <p:cNvSpPr/>
          <p:nvPr/>
        </p:nvSpPr>
        <p:spPr>
          <a:xfrm>
            <a:off x="706582" y="5583473"/>
            <a:ext cx="2286000" cy="5552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123B5D"/>
            </a:solidFill>
            <a:prstDash val="solid"/>
          </a:ln>
        </p:spPr>
      </p:sp>
      <p:sp>
        <p:nvSpPr>
          <p:cNvPr id="21" name="Text 7">
            <a:extLst>
              <a:ext uri="{FF2B5EF4-FFF2-40B4-BE49-F238E27FC236}">
                <a16:creationId xmlns:a16="http://schemas.microsoft.com/office/drawing/2014/main" id="{528BE550-C764-4ADE-19E2-3A3A309F855C}"/>
              </a:ext>
            </a:extLst>
          </p:cNvPr>
          <p:cNvSpPr/>
          <p:nvPr/>
        </p:nvSpPr>
        <p:spPr>
          <a:xfrm>
            <a:off x="706582" y="5692185"/>
            <a:ext cx="2286000" cy="3569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Activos 2025: </a:t>
            </a:r>
          </a:p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$ 2.916.073</a:t>
            </a:r>
            <a:endParaRPr lang="en-US" sz="1600" dirty="0"/>
          </a:p>
        </p:txBody>
      </p:sp>
      <p:sp>
        <p:nvSpPr>
          <p:cNvPr id="23" name="Shape 8">
            <a:extLst>
              <a:ext uri="{FF2B5EF4-FFF2-40B4-BE49-F238E27FC236}">
                <a16:creationId xmlns:a16="http://schemas.microsoft.com/office/drawing/2014/main" id="{647027A2-5395-6587-2532-46CAB0A51007}"/>
              </a:ext>
            </a:extLst>
          </p:cNvPr>
          <p:cNvSpPr/>
          <p:nvPr/>
        </p:nvSpPr>
        <p:spPr>
          <a:xfrm>
            <a:off x="3129742" y="5583473"/>
            <a:ext cx="2377440" cy="55520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>
            <a:solidFill>
              <a:srgbClr val="C92B3A"/>
            </a:solidFill>
            <a:prstDash val="solid"/>
          </a:ln>
        </p:spPr>
      </p:sp>
      <p:sp>
        <p:nvSpPr>
          <p:cNvPr id="25" name="Text 9">
            <a:extLst>
              <a:ext uri="{FF2B5EF4-FFF2-40B4-BE49-F238E27FC236}">
                <a16:creationId xmlns:a16="http://schemas.microsoft.com/office/drawing/2014/main" id="{B1AAE790-31EA-AF3E-CBE1-2BC1C5912C43}"/>
              </a:ext>
            </a:extLst>
          </p:cNvPr>
          <p:cNvSpPr/>
          <p:nvPr/>
        </p:nvSpPr>
        <p:spPr>
          <a:xfrm>
            <a:off x="3129742" y="5671865"/>
            <a:ext cx="2377440" cy="3569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Pasivos 2025: </a:t>
            </a:r>
          </a:p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$ 6.634.187</a:t>
            </a:r>
            <a:endParaRPr lang="en-US" sz="1600" dirty="0"/>
          </a:p>
        </p:txBody>
      </p:sp>
      <p:sp>
        <p:nvSpPr>
          <p:cNvPr id="26" name="Shape 10">
            <a:extLst>
              <a:ext uri="{FF2B5EF4-FFF2-40B4-BE49-F238E27FC236}">
                <a16:creationId xmlns:a16="http://schemas.microsoft.com/office/drawing/2014/main" id="{1630308D-FB97-437E-B9D3-598026633ECA}"/>
              </a:ext>
            </a:extLst>
          </p:cNvPr>
          <p:cNvSpPr/>
          <p:nvPr/>
        </p:nvSpPr>
        <p:spPr>
          <a:xfrm>
            <a:off x="5852843" y="5484219"/>
            <a:ext cx="2129063" cy="742430"/>
          </a:xfrm>
          <a:prstGeom prst="roundRect">
            <a:avLst>
              <a:gd name="adj" fmla="val 50000"/>
            </a:avLst>
          </a:prstGeom>
          <a:solidFill>
            <a:srgbClr val="F1A208"/>
          </a:solidFill>
          <a:ln w="12700">
            <a:solidFill>
              <a:srgbClr val="F1A208"/>
            </a:solidFill>
            <a:prstDash val="solid"/>
          </a:ln>
        </p:spPr>
      </p:sp>
      <p:sp>
        <p:nvSpPr>
          <p:cNvPr id="27" name="Text 11">
            <a:extLst>
              <a:ext uri="{FF2B5EF4-FFF2-40B4-BE49-F238E27FC236}">
                <a16:creationId xmlns:a16="http://schemas.microsoft.com/office/drawing/2014/main" id="{3E1C52A5-DACE-0B16-B4B4-7BCB639B9022}"/>
              </a:ext>
            </a:extLst>
          </p:cNvPr>
          <p:cNvSpPr/>
          <p:nvPr/>
        </p:nvSpPr>
        <p:spPr>
          <a:xfrm>
            <a:off x="5901647" y="5524860"/>
            <a:ext cx="2021336" cy="645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chemeClr val="bg1"/>
                </a:solidFill>
              </a:rPr>
              <a:t>↑ </a:t>
            </a:r>
            <a:r>
              <a:rPr lang="es-CO" sz="2400" b="1" dirty="0">
                <a:solidFill>
                  <a:schemeClr val="bg1"/>
                </a:solidFill>
                <a:effectLst/>
                <a:ea typeface="Arial" panose="020B0604020202020204" pitchFamily="34" charset="0"/>
              </a:rPr>
              <a:t>635,5%</a:t>
            </a:r>
          </a:p>
          <a:p>
            <a:pPr marL="0" indent="0" algn="ctr">
              <a:buNone/>
            </a:pPr>
            <a:r>
              <a:rPr lang="es-CO" sz="1600" b="1" dirty="0">
                <a:solidFill>
                  <a:schemeClr val="bg1"/>
                </a:solidFill>
                <a:ea typeface="Arial" panose="020B0604020202020204" pitchFamily="34" charset="0"/>
              </a:rPr>
              <a:t>Pasivos (2021-2025)</a:t>
            </a:r>
            <a:r>
              <a:rPr lang="es-CO" sz="1600" b="1" dirty="0">
                <a:solidFill>
                  <a:schemeClr val="bg1"/>
                </a:solidFill>
                <a:effectLst/>
                <a:ea typeface="Arial" panose="020B0604020202020204" pitchFamily="34" charset="0"/>
              </a:rPr>
              <a:t> 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8" name="Shape 12">
            <a:extLst>
              <a:ext uri="{FF2B5EF4-FFF2-40B4-BE49-F238E27FC236}">
                <a16:creationId xmlns:a16="http://schemas.microsoft.com/office/drawing/2014/main" id="{71F3C44B-0D9F-EF47-CCC7-A5FF9F9E23A4}"/>
              </a:ext>
            </a:extLst>
          </p:cNvPr>
          <p:cNvSpPr/>
          <p:nvPr/>
        </p:nvSpPr>
        <p:spPr>
          <a:xfrm>
            <a:off x="7981907" y="1457826"/>
            <a:ext cx="4096096" cy="4680849"/>
          </a:xfrm>
          <a:prstGeom prst="roundRect">
            <a:avLst>
              <a:gd name="adj" fmla="val 1818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</p:spPr>
        <p:txBody>
          <a:bodyPr/>
          <a:lstStyle/>
          <a:p>
            <a:endParaRPr lang="es-CO" dirty="0"/>
          </a:p>
        </p:txBody>
      </p:sp>
      <p:sp>
        <p:nvSpPr>
          <p:cNvPr id="30" name="Shape 14">
            <a:extLst>
              <a:ext uri="{FF2B5EF4-FFF2-40B4-BE49-F238E27FC236}">
                <a16:creationId xmlns:a16="http://schemas.microsoft.com/office/drawing/2014/main" id="{8209FF19-9E35-4717-648F-77F66350C38B}"/>
              </a:ext>
            </a:extLst>
          </p:cNvPr>
          <p:cNvSpPr/>
          <p:nvPr/>
        </p:nvSpPr>
        <p:spPr>
          <a:xfrm>
            <a:off x="8333001" y="1747825"/>
            <a:ext cx="3404547" cy="817288"/>
          </a:xfrm>
          <a:prstGeom prst="roundRect">
            <a:avLst>
              <a:gd name="adj" fmla="val 7317"/>
            </a:avLst>
          </a:prstGeom>
          <a:solidFill>
            <a:srgbClr val="FCEBED"/>
          </a:solidFill>
          <a:ln w="12700">
            <a:solidFill>
              <a:srgbClr val="FCEBED"/>
            </a:solidFill>
            <a:prstDash val="solid"/>
          </a:ln>
        </p:spPr>
      </p:sp>
      <p:pic>
        <p:nvPicPr>
          <p:cNvPr id="31" name="Image 0" descr="preencoded.png">
            <a:extLst>
              <a:ext uri="{FF2B5EF4-FFF2-40B4-BE49-F238E27FC236}">
                <a16:creationId xmlns:a16="http://schemas.microsoft.com/office/drawing/2014/main" id="{4C06194D-7B7B-6595-A37F-99F9D084F6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03228" y="1897329"/>
            <a:ext cx="522566" cy="489546"/>
          </a:xfrm>
          <a:prstGeom prst="rect">
            <a:avLst/>
          </a:prstGeom>
        </p:spPr>
      </p:pic>
      <p:sp>
        <p:nvSpPr>
          <p:cNvPr id="32" name="Text 15">
            <a:extLst>
              <a:ext uri="{FF2B5EF4-FFF2-40B4-BE49-F238E27FC236}">
                <a16:creationId xmlns:a16="http://schemas.microsoft.com/office/drawing/2014/main" id="{C1A3587E-D632-D12E-1AAA-07CDF4C106AD}"/>
              </a:ext>
            </a:extLst>
          </p:cNvPr>
          <p:cNvSpPr/>
          <p:nvPr/>
        </p:nvSpPr>
        <p:spPr>
          <a:xfrm>
            <a:off x="8779848" y="1857461"/>
            <a:ext cx="2872587" cy="1395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tx1">
                    <a:lumMod val="50000"/>
                  </a:schemeClr>
                </a:solidFill>
              </a:rPr>
              <a:t>Patrimonio 2025</a:t>
            </a:r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3" name="Text 16">
            <a:extLst>
              <a:ext uri="{FF2B5EF4-FFF2-40B4-BE49-F238E27FC236}">
                <a16:creationId xmlns:a16="http://schemas.microsoft.com/office/drawing/2014/main" id="{DEDE40F3-921E-F186-E133-E1DAC09F3E81}"/>
              </a:ext>
            </a:extLst>
          </p:cNvPr>
          <p:cNvSpPr/>
          <p:nvPr/>
        </p:nvSpPr>
        <p:spPr>
          <a:xfrm>
            <a:off x="8779847" y="2187537"/>
            <a:ext cx="2872587" cy="1993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F2C47"/>
                </a:solidFill>
              </a:rPr>
              <a:t>$ - 3.718.114</a:t>
            </a:r>
            <a:endParaRPr lang="en-US" sz="2000" dirty="0"/>
          </a:p>
        </p:txBody>
      </p:sp>
      <p:sp>
        <p:nvSpPr>
          <p:cNvPr id="34" name="Shape 17">
            <a:extLst>
              <a:ext uri="{FF2B5EF4-FFF2-40B4-BE49-F238E27FC236}">
                <a16:creationId xmlns:a16="http://schemas.microsoft.com/office/drawing/2014/main" id="{E3E7DEB1-6CD3-AA9A-5EA3-74E6F4F0264A}"/>
              </a:ext>
            </a:extLst>
          </p:cNvPr>
          <p:cNvSpPr/>
          <p:nvPr/>
        </p:nvSpPr>
        <p:spPr>
          <a:xfrm>
            <a:off x="8333001" y="2714617"/>
            <a:ext cx="3404547" cy="817288"/>
          </a:xfrm>
          <a:prstGeom prst="roundRect">
            <a:avLst>
              <a:gd name="adj" fmla="val 7317"/>
            </a:avLst>
          </a:prstGeom>
          <a:solidFill>
            <a:srgbClr val="FFF5E1"/>
          </a:solidFill>
          <a:ln w="12700">
            <a:solidFill>
              <a:srgbClr val="FFF5E1"/>
            </a:solidFill>
            <a:prstDash val="solid"/>
          </a:ln>
        </p:spPr>
      </p:sp>
      <p:pic>
        <p:nvPicPr>
          <p:cNvPr id="35" name="Image 1" descr="preencoded.png">
            <a:extLst>
              <a:ext uri="{FF2B5EF4-FFF2-40B4-BE49-F238E27FC236}">
                <a16:creationId xmlns:a16="http://schemas.microsoft.com/office/drawing/2014/main" id="{BF6ABA62-E7A8-3120-AE4D-13F2396528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03228" y="2864120"/>
            <a:ext cx="522566" cy="489546"/>
          </a:xfrm>
          <a:prstGeom prst="rect">
            <a:avLst/>
          </a:prstGeom>
        </p:spPr>
      </p:pic>
      <p:sp>
        <p:nvSpPr>
          <p:cNvPr id="36" name="Text 18">
            <a:extLst>
              <a:ext uri="{FF2B5EF4-FFF2-40B4-BE49-F238E27FC236}">
                <a16:creationId xmlns:a16="http://schemas.microsoft.com/office/drawing/2014/main" id="{989C08FC-46B2-E5C7-CACF-D5208E8A47DD}"/>
              </a:ext>
            </a:extLst>
          </p:cNvPr>
          <p:cNvSpPr/>
          <p:nvPr/>
        </p:nvSpPr>
        <p:spPr>
          <a:xfrm>
            <a:off x="8779848" y="2824253"/>
            <a:ext cx="2872587" cy="1395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tx1">
                    <a:lumMod val="50000"/>
                  </a:schemeClr>
                </a:solidFill>
              </a:rPr>
              <a:t>Costos SGSSS 2025</a:t>
            </a:r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7" name="Text 19">
            <a:extLst>
              <a:ext uri="{FF2B5EF4-FFF2-40B4-BE49-F238E27FC236}">
                <a16:creationId xmlns:a16="http://schemas.microsoft.com/office/drawing/2014/main" id="{67D576CC-965A-5E47-44D5-AD9EE2C6833E}"/>
              </a:ext>
            </a:extLst>
          </p:cNvPr>
          <p:cNvSpPr/>
          <p:nvPr/>
        </p:nvSpPr>
        <p:spPr>
          <a:xfrm>
            <a:off x="8779847" y="3154327"/>
            <a:ext cx="2872587" cy="1993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F2C47"/>
                </a:solidFill>
              </a:rPr>
              <a:t>$  7.652.121</a:t>
            </a:r>
            <a:endParaRPr lang="en-US" sz="2000" dirty="0"/>
          </a:p>
        </p:txBody>
      </p:sp>
      <p:sp>
        <p:nvSpPr>
          <p:cNvPr id="38" name="Shape 20">
            <a:extLst>
              <a:ext uri="{FF2B5EF4-FFF2-40B4-BE49-F238E27FC236}">
                <a16:creationId xmlns:a16="http://schemas.microsoft.com/office/drawing/2014/main" id="{EB51CF1C-2196-D020-6E4F-DB0FF62F94A7}"/>
              </a:ext>
            </a:extLst>
          </p:cNvPr>
          <p:cNvSpPr/>
          <p:nvPr/>
        </p:nvSpPr>
        <p:spPr>
          <a:xfrm>
            <a:off x="8333001" y="3681408"/>
            <a:ext cx="3404547" cy="817288"/>
          </a:xfrm>
          <a:prstGeom prst="roundRect">
            <a:avLst>
              <a:gd name="adj" fmla="val 7317"/>
            </a:avLst>
          </a:prstGeom>
          <a:solidFill>
            <a:srgbClr val="EEF4FA"/>
          </a:solidFill>
          <a:ln w="12700">
            <a:solidFill>
              <a:srgbClr val="EEF4FA"/>
            </a:solidFill>
            <a:prstDash val="solid"/>
          </a:ln>
        </p:spPr>
      </p:sp>
      <p:pic>
        <p:nvPicPr>
          <p:cNvPr id="39" name="Image 2" descr="preencoded.png">
            <a:extLst>
              <a:ext uri="{FF2B5EF4-FFF2-40B4-BE49-F238E27FC236}">
                <a16:creationId xmlns:a16="http://schemas.microsoft.com/office/drawing/2014/main" id="{0857735B-F105-0C11-CBAB-79A35A45A4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3228" y="3830912"/>
            <a:ext cx="522566" cy="489546"/>
          </a:xfrm>
          <a:prstGeom prst="rect">
            <a:avLst/>
          </a:prstGeom>
        </p:spPr>
      </p:pic>
      <p:sp>
        <p:nvSpPr>
          <p:cNvPr id="40" name="Text 21">
            <a:extLst>
              <a:ext uri="{FF2B5EF4-FFF2-40B4-BE49-F238E27FC236}">
                <a16:creationId xmlns:a16="http://schemas.microsoft.com/office/drawing/2014/main" id="{00AB6F96-6280-7D93-A406-9786951C1A2E}"/>
              </a:ext>
            </a:extLst>
          </p:cNvPr>
          <p:cNvSpPr/>
          <p:nvPr/>
        </p:nvSpPr>
        <p:spPr>
          <a:xfrm>
            <a:off x="8779848" y="3791044"/>
            <a:ext cx="2872587" cy="1395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tx1">
                    <a:lumMod val="50000"/>
                  </a:schemeClr>
                </a:solidFill>
              </a:rPr>
              <a:t>Ingresos totales 2025</a:t>
            </a:r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1" name="Text 22">
            <a:extLst>
              <a:ext uri="{FF2B5EF4-FFF2-40B4-BE49-F238E27FC236}">
                <a16:creationId xmlns:a16="http://schemas.microsoft.com/office/drawing/2014/main" id="{473D2B26-345B-E64A-4A1C-6D951ED75EE4}"/>
              </a:ext>
            </a:extLst>
          </p:cNvPr>
          <p:cNvSpPr/>
          <p:nvPr/>
        </p:nvSpPr>
        <p:spPr>
          <a:xfrm>
            <a:off x="8779847" y="4121120"/>
            <a:ext cx="2872587" cy="1993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F2C47"/>
                </a:solidFill>
              </a:rPr>
              <a:t>$ 5.789.705</a:t>
            </a:r>
            <a:endParaRPr lang="en-US" sz="2000" dirty="0"/>
          </a:p>
        </p:txBody>
      </p:sp>
      <p:sp>
        <p:nvSpPr>
          <p:cNvPr id="42" name="Shape 23">
            <a:extLst>
              <a:ext uri="{FF2B5EF4-FFF2-40B4-BE49-F238E27FC236}">
                <a16:creationId xmlns:a16="http://schemas.microsoft.com/office/drawing/2014/main" id="{6016B0FC-5114-C4FA-A7E6-5D92AF438840}"/>
              </a:ext>
            </a:extLst>
          </p:cNvPr>
          <p:cNvSpPr/>
          <p:nvPr/>
        </p:nvSpPr>
        <p:spPr>
          <a:xfrm>
            <a:off x="8333001" y="4788903"/>
            <a:ext cx="3404547" cy="1260197"/>
          </a:xfrm>
          <a:prstGeom prst="roundRect">
            <a:avLst>
              <a:gd name="adj" fmla="val 8000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  <a:effectLst>
            <a:outerShdw blurRad="13970" dist="12700" dir="2700000" algn="bl" rotWithShape="0">
              <a:srgbClr val="000000">
                <a:alpha val="8000"/>
              </a:srgbClr>
            </a:outerShdw>
          </a:effectLst>
        </p:spPr>
      </p:sp>
      <p:sp>
        <p:nvSpPr>
          <p:cNvPr id="43" name="Shape 24">
            <a:extLst>
              <a:ext uri="{FF2B5EF4-FFF2-40B4-BE49-F238E27FC236}">
                <a16:creationId xmlns:a16="http://schemas.microsoft.com/office/drawing/2014/main" id="{6F76877F-126A-E955-BF76-30646FD5D877}"/>
              </a:ext>
            </a:extLst>
          </p:cNvPr>
          <p:cNvSpPr/>
          <p:nvPr/>
        </p:nvSpPr>
        <p:spPr>
          <a:xfrm>
            <a:off x="8333001" y="4896414"/>
            <a:ext cx="53196" cy="996692"/>
          </a:xfrm>
          <a:prstGeom prst="rect">
            <a:avLst/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sp>
        <p:nvSpPr>
          <p:cNvPr id="44" name="Shape 25">
            <a:extLst>
              <a:ext uri="{FF2B5EF4-FFF2-40B4-BE49-F238E27FC236}">
                <a16:creationId xmlns:a16="http://schemas.microsoft.com/office/drawing/2014/main" id="{82DE5316-DED4-2CB7-F72B-B1012A18114C}"/>
              </a:ext>
            </a:extLst>
          </p:cNvPr>
          <p:cNvSpPr/>
          <p:nvPr/>
        </p:nvSpPr>
        <p:spPr>
          <a:xfrm>
            <a:off x="8519614" y="5107860"/>
            <a:ext cx="622711" cy="582373"/>
          </a:xfrm>
          <a:prstGeom prst="ellipse">
            <a:avLst/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pic>
        <p:nvPicPr>
          <p:cNvPr id="45" name="Image 3" descr="preencoded.png">
            <a:extLst>
              <a:ext uri="{FF2B5EF4-FFF2-40B4-BE49-F238E27FC236}">
                <a16:creationId xmlns:a16="http://schemas.microsoft.com/office/drawing/2014/main" id="{E9993C64-661D-5006-79A5-7EA731CB3D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56609" y="5209988"/>
            <a:ext cx="348719" cy="326683"/>
          </a:xfrm>
          <a:prstGeom prst="rect">
            <a:avLst/>
          </a:prstGeom>
        </p:spPr>
      </p:pic>
      <p:sp>
        <p:nvSpPr>
          <p:cNvPr id="46" name="Text 26">
            <a:extLst>
              <a:ext uri="{FF2B5EF4-FFF2-40B4-BE49-F238E27FC236}">
                <a16:creationId xmlns:a16="http://schemas.microsoft.com/office/drawing/2014/main" id="{9298292C-511B-F191-EC70-C077DB7D8084}"/>
              </a:ext>
            </a:extLst>
          </p:cNvPr>
          <p:cNvSpPr/>
          <p:nvPr/>
        </p:nvSpPr>
        <p:spPr>
          <a:xfrm>
            <a:off x="9013910" y="5035951"/>
            <a:ext cx="2574689" cy="39867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2734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EPS no recompuso su base patrimonial y profundizó su condición de insolvencia.</a:t>
            </a:r>
            <a:endParaRPr lang="en-US" sz="1400" dirty="0"/>
          </a:p>
        </p:txBody>
      </p:sp>
      <p:sp>
        <p:nvSpPr>
          <p:cNvPr id="47" name="Shape 27">
            <a:extLst>
              <a:ext uri="{FF2B5EF4-FFF2-40B4-BE49-F238E27FC236}">
                <a16:creationId xmlns:a16="http://schemas.microsoft.com/office/drawing/2014/main" id="{B305D07A-B4E0-31C6-6A92-0E32B662671D}"/>
              </a:ext>
            </a:extLst>
          </p:cNvPr>
          <p:cNvSpPr/>
          <p:nvPr/>
        </p:nvSpPr>
        <p:spPr>
          <a:xfrm>
            <a:off x="9642103" y="5655189"/>
            <a:ext cx="1562191" cy="323580"/>
          </a:xfrm>
          <a:prstGeom prst="roundRect">
            <a:avLst>
              <a:gd name="adj" fmla="val 50000"/>
            </a:avLst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sp>
        <p:nvSpPr>
          <p:cNvPr id="48" name="Text 28">
            <a:extLst>
              <a:ext uri="{FF2B5EF4-FFF2-40B4-BE49-F238E27FC236}">
                <a16:creationId xmlns:a16="http://schemas.microsoft.com/office/drawing/2014/main" id="{36E54E9A-8603-8D4A-2C7D-AF8AF67D58F5}"/>
              </a:ext>
            </a:extLst>
          </p:cNvPr>
          <p:cNvSpPr/>
          <p:nvPr/>
        </p:nvSpPr>
        <p:spPr>
          <a:xfrm>
            <a:off x="9642103" y="5685090"/>
            <a:ext cx="1562191" cy="20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Alerta</a:t>
            </a:r>
            <a:endParaRPr lang="en-US" sz="2400" dirty="0"/>
          </a:p>
        </p:txBody>
      </p:sp>
      <p:pic>
        <p:nvPicPr>
          <p:cNvPr id="51" name="Gráfico 50" descr="Dinero con relleno sólido">
            <a:extLst>
              <a:ext uri="{FF2B5EF4-FFF2-40B4-BE49-F238E27FC236}">
                <a16:creationId xmlns:a16="http://schemas.microsoft.com/office/drawing/2014/main" id="{581E1C72-3C8B-F442-6006-B437D542702D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alphaModFix amt="5000"/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0" y="808899"/>
            <a:ext cx="4407630" cy="4407630"/>
          </a:xfrm>
          <a:prstGeom prst="rect">
            <a:avLst/>
          </a:prstGeom>
        </p:spPr>
      </p:pic>
      <p:sp>
        <p:nvSpPr>
          <p:cNvPr id="52" name="Marcador de número de diapositiva 51">
            <a:extLst>
              <a:ext uri="{FF2B5EF4-FFF2-40B4-BE49-F238E27FC236}">
                <a16:creationId xmlns:a16="http://schemas.microsoft.com/office/drawing/2014/main" id="{0188E2D0-EFC2-13D6-FBB0-0F8918B62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19</a:t>
            </a:fld>
            <a:endParaRPr lang="en-CO"/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3DE5D1F2-4F95-CA28-C1FA-CE831234C6D4}"/>
              </a:ext>
            </a:extLst>
          </p:cNvPr>
          <p:cNvSpPr txBox="1"/>
          <p:nvPr/>
        </p:nvSpPr>
        <p:spPr>
          <a:xfrm>
            <a:off x="9905035" y="1454399"/>
            <a:ext cx="27533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200" dirty="0">
                <a:solidFill>
                  <a:schemeClr val="tx1">
                    <a:lumMod val="50000"/>
                  </a:schemeClr>
                </a:solidFill>
              </a:rPr>
              <a:t>(cifras en millones pesos)</a:t>
            </a:r>
            <a:endParaRPr lang="es-CO" sz="1200" dirty="0">
              <a:solidFill>
                <a:schemeClr val="tx1">
                  <a:lumMod val="50000"/>
                </a:schemeClr>
              </a:solidFill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8834494"/>
              </p:ext>
            </p:extLst>
          </p:nvPr>
        </p:nvGraphicFramePr>
        <p:xfrm>
          <a:off x="113997" y="1996999"/>
          <a:ext cx="7527456" cy="3338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</p:spTree>
    <p:extLst>
      <p:ext uri="{BB962C8B-B14F-4D97-AF65-F5344CB8AC3E}">
        <p14:creationId xmlns:p14="http://schemas.microsoft.com/office/powerpoint/2010/main" val="425108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4" y="14325"/>
            <a:ext cx="12191999" cy="482633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es-MX" sz="2800" dirty="0">
                <a:solidFill>
                  <a:schemeClr val="bg1"/>
                </a:solidFill>
                <a:latin typeface="+mn-lt"/>
              </a:rPr>
              <a:t>Agenda y estructura del informe </a:t>
            </a:r>
            <a:endParaRPr lang="en-CO" sz="2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AutoShape 2">
            <a:extLst>
              <a:ext uri="{FF2B5EF4-FFF2-40B4-BE49-F238E27FC236}">
                <a16:creationId xmlns:a16="http://schemas.microsoft.com/office/drawing/2014/main" id="{7EE10C6F-037A-BD3F-338A-4FE9CDC49A3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64558" y="2764536"/>
            <a:ext cx="322637" cy="37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Shape 7">
            <a:extLst>
              <a:ext uri="{FF2B5EF4-FFF2-40B4-BE49-F238E27FC236}">
                <a16:creationId xmlns:a16="http://schemas.microsoft.com/office/drawing/2014/main" id="{DFA97A11-A3F6-6E13-C913-B286359DA249}"/>
              </a:ext>
            </a:extLst>
          </p:cNvPr>
          <p:cNvSpPr/>
          <p:nvPr/>
        </p:nvSpPr>
        <p:spPr>
          <a:xfrm>
            <a:off x="844776" y="3689950"/>
            <a:ext cx="2698582" cy="2880014"/>
          </a:xfrm>
          <a:prstGeom prst="roundRect">
            <a:avLst>
              <a:gd name="adj" fmla="val 6957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  <a:effectLst>
            <a:outerShdw blurRad="19050" dist="127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3" name="Shape 8">
            <a:extLst>
              <a:ext uri="{FF2B5EF4-FFF2-40B4-BE49-F238E27FC236}">
                <a16:creationId xmlns:a16="http://schemas.microsoft.com/office/drawing/2014/main" id="{871D5A3F-3FF6-857F-AB8C-15F42B7829A4}"/>
              </a:ext>
            </a:extLst>
          </p:cNvPr>
          <p:cNvSpPr/>
          <p:nvPr/>
        </p:nvSpPr>
        <p:spPr>
          <a:xfrm>
            <a:off x="844776" y="4404626"/>
            <a:ext cx="2687181" cy="173670"/>
          </a:xfrm>
          <a:prstGeom prst="rect">
            <a:avLst/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</p:sp>
      <p:sp>
        <p:nvSpPr>
          <p:cNvPr id="5" name="Shape 9">
            <a:extLst>
              <a:ext uri="{FF2B5EF4-FFF2-40B4-BE49-F238E27FC236}">
                <a16:creationId xmlns:a16="http://schemas.microsoft.com/office/drawing/2014/main" id="{797710B3-F7B0-D681-A58F-78B526D182F7}"/>
              </a:ext>
            </a:extLst>
          </p:cNvPr>
          <p:cNvSpPr/>
          <p:nvPr/>
        </p:nvSpPr>
        <p:spPr>
          <a:xfrm>
            <a:off x="1386390" y="4158586"/>
            <a:ext cx="791939" cy="839419"/>
          </a:xfrm>
          <a:prstGeom prst="ellipse">
            <a:avLst/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A5E6D6C9-8C30-870F-5AB0-E7093B181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4868" y="4365407"/>
            <a:ext cx="470075" cy="470075"/>
          </a:xfrm>
          <a:prstGeom prst="rect">
            <a:avLst/>
          </a:prstGeom>
        </p:spPr>
      </p:pic>
      <p:sp>
        <p:nvSpPr>
          <p:cNvPr id="9" name="Text 10">
            <a:extLst>
              <a:ext uri="{FF2B5EF4-FFF2-40B4-BE49-F238E27FC236}">
                <a16:creationId xmlns:a16="http://schemas.microsoft.com/office/drawing/2014/main" id="{BC4689D5-8BC3-B306-A98C-5907C519DBCD}"/>
              </a:ext>
            </a:extLst>
          </p:cNvPr>
          <p:cNvSpPr/>
          <p:nvPr/>
        </p:nvSpPr>
        <p:spPr>
          <a:xfrm>
            <a:off x="1562528" y="5063067"/>
            <a:ext cx="1483393" cy="69128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0F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 34.472</a:t>
            </a:r>
            <a:endParaRPr lang="en-US" sz="3200" dirty="0"/>
          </a:p>
        </p:txBody>
      </p:sp>
      <p:sp>
        <p:nvSpPr>
          <p:cNvPr id="11" name="Text 11">
            <a:extLst>
              <a:ext uri="{FF2B5EF4-FFF2-40B4-BE49-F238E27FC236}">
                <a16:creationId xmlns:a16="http://schemas.microsoft.com/office/drawing/2014/main" id="{211869F9-A267-8A5A-EBB6-DC62FC4F5FE9}"/>
              </a:ext>
            </a:extLst>
          </p:cNvPr>
          <p:cNvSpPr/>
          <p:nvPr/>
        </p:nvSpPr>
        <p:spPr>
          <a:xfrm>
            <a:off x="1154855" y="5548872"/>
            <a:ext cx="2067022" cy="54315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Afiliados en Bogotá</a:t>
            </a:r>
            <a:endParaRPr lang="en-US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Shape 12">
            <a:extLst>
              <a:ext uri="{FF2B5EF4-FFF2-40B4-BE49-F238E27FC236}">
                <a16:creationId xmlns:a16="http://schemas.microsoft.com/office/drawing/2014/main" id="{CDF97213-53F1-474E-9EBE-005EAB444580}"/>
              </a:ext>
            </a:extLst>
          </p:cNvPr>
          <p:cNvSpPr/>
          <p:nvPr/>
        </p:nvSpPr>
        <p:spPr>
          <a:xfrm>
            <a:off x="5187195" y="3649148"/>
            <a:ext cx="2638357" cy="2920816"/>
          </a:xfrm>
          <a:prstGeom prst="roundRect">
            <a:avLst>
              <a:gd name="adj" fmla="val 6957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  <a:effectLst>
            <a:outerShdw blurRad="19050" dist="127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3" name="Shape 13">
            <a:extLst>
              <a:ext uri="{FF2B5EF4-FFF2-40B4-BE49-F238E27FC236}">
                <a16:creationId xmlns:a16="http://schemas.microsoft.com/office/drawing/2014/main" id="{D5EF9AB3-E57E-CAB1-D1C6-DFBE3E555949}"/>
              </a:ext>
            </a:extLst>
          </p:cNvPr>
          <p:cNvSpPr/>
          <p:nvPr/>
        </p:nvSpPr>
        <p:spPr>
          <a:xfrm>
            <a:off x="5156306" y="4415886"/>
            <a:ext cx="2698582" cy="219462"/>
          </a:xfrm>
          <a:prstGeom prst="rect">
            <a:avLst/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sp>
        <p:nvSpPr>
          <p:cNvPr id="14" name="Shape 14">
            <a:extLst>
              <a:ext uri="{FF2B5EF4-FFF2-40B4-BE49-F238E27FC236}">
                <a16:creationId xmlns:a16="http://schemas.microsoft.com/office/drawing/2014/main" id="{AFA2B6CC-3906-5947-2600-C2FF8CA80008}"/>
              </a:ext>
            </a:extLst>
          </p:cNvPr>
          <p:cNvSpPr/>
          <p:nvPr/>
        </p:nvSpPr>
        <p:spPr>
          <a:xfrm>
            <a:off x="5829277" y="4131452"/>
            <a:ext cx="802534" cy="863546"/>
          </a:xfrm>
          <a:prstGeom prst="ellipse">
            <a:avLst/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pic>
        <p:nvPicPr>
          <p:cNvPr id="15" name="Image 1" descr="preencoded.png">
            <a:extLst>
              <a:ext uri="{FF2B5EF4-FFF2-40B4-BE49-F238E27FC236}">
                <a16:creationId xmlns:a16="http://schemas.microsoft.com/office/drawing/2014/main" id="{F277299A-9081-BC1C-71A8-D207202B79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60480" y="4339443"/>
            <a:ext cx="598420" cy="416800"/>
          </a:xfrm>
          <a:prstGeom prst="rect">
            <a:avLst/>
          </a:prstGeom>
        </p:spPr>
      </p:pic>
      <p:sp>
        <p:nvSpPr>
          <p:cNvPr id="16" name="Text 15">
            <a:extLst>
              <a:ext uri="{FF2B5EF4-FFF2-40B4-BE49-F238E27FC236}">
                <a16:creationId xmlns:a16="http://schemas.microsoft.com/office/drawing/2014/main" id="{CAD3929F-AC86-6894-BF79-41EDE686932E}"/>
              </a:ext>
            </a:extLst>
          </p:cNvPr>
          <p:cNvSpPr/>
          <p:nvPr/>
        </p:nvSpPr>
        <p:spPr>
          <a:xfrm>
            <a:off x="5950164" y="5000814"/>
            <a:ext cx="1160277" cy="7111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0F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0,4%</a:t>
            </a:r>
            <a:endParaRPr lang="en-US" sz="3200" dirty="0"/>
          </a:p>
        </p:txBody>
      </p:sp>
      <p:sp>
        <p:nvSpPr>
          <p:cNvPr id="17" name="Text 16">
            <a:extLst>
              <a:ext uri="{FF2B5EF4-FFF2-40B4-BE49-F238E27FC236}">
                <a16:creationId xmlns:a16="http://schemas.microsoft.com/office/drawing/2014/main" id="{34E4E646-D713-93B8-A1FA-317797671C24}"/>
              </a:ext>
            </a:extLst>
          </p:cNvPr>
          <p:cNvSpPr/>
          <p:nvPr/>
        </p:nvSpPr>
        <p:spPr>
          <a:xfrm>
            <a:off x="5663738" y="5764801"/>
            <a:ext cx="1616779" cy="55876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Participación distrital</a:t>
            </a:r>
            <a:endParaRPr lang="en-US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Shape 0">
            <a:extLst>
              <a:ext uri="{FF2B5EF4-FFF2-40B4-BE49-F238E27FC236}">
                <a16:creationId xmlns:a16="http://schemas.microsoft.com/office/drawing/2014/main" id="{6F0EF2B3-06C8-183B-52AE-5B8B4CCCDDB6}"/>
              </a:ext>
            </a:extLst>
          </p:cNvPr>
          <p:cNvSpPr/>
          <p:nvPr/>
        </p:nvSpPr>
        <p:spPr>
          <a:xfrm>
            <a:off x="9453233" y="674461"/>
            <a:ext cx="2468880" cy="2468880"/>
          </a:xfrm>
          <a:prstGeom prst="ellipse">
            <a:avLst/>
          </a:prstGeom>
          <a:solidFill>
            <a:srgbClr val="FFFFFF">
              <a:alpha val="0"/>
            </a:srgbClr>
          </a:solidFill>
          <a:ln w="12700">
            <a:solidFill>
              <a:srgbClr val="F3D9DC">
                <a:alpha val="82000"/>
              </a:srgbClr>
            </a:solidFill>
            <a:prstDash val="solid"/>
          </a:ln>
        </p:spPr>
      </p:sp>
      <p:sp>
        <p:nvSpPr>
          <p:cNvPr id="25" name="Shape 1">
            <a:extLst>
              <a:ext uri="{FF2B5EF4-FFF2-40B4-BE49-F238E27FC236}">
                <a16:creationId xmlns:a16="http://schemas.microsoft.com/office/drawing/2014/main" id="{F5F7278C-B7F4-69FF-5A70-17B094372E43}"/>
              </a:ext>
            </a:extLst>
          </p:cNvPr>
          <p:cNvSpPr/>
          <p:nvPr/>
        </p:nvSpPr>
        <p:spPr>
          <a:xfrm>
            <a:off x="10139033" y="1085941"/>
            <a:ext cx="1645920" cy="1645920"/>
          </a:xfrm>
          <a:prstGeom prst="ellipse">
            <a:avLst/>
          </a:prstGeom>
          <a:solidFill>
            <a:srgbClr val="FFFFFF">
              <a:alpha val="0"/>
            </a:srgbClr>
          </a:solidFill>
          <a:ln w="12700">
            <a:solidFill>
              <a:srgbClr val="E3F3F4">
                <a:alpha val="90000"/>
              </a:srgbClr>
            </a:solidFill>
            <a:prstDash val="solid"/>
          </a:ln>
        </p:spPr>
      </p:sp>
      <p:sp>
        <p:nvSpPr>
          <p:cNvPr id="26" name="Shape 22">
            <a:extLst>
              <a:ext uri="{FF2B5EF4-FFF2-40B4-BE49-F238E27FC236}">
                <a16:creationId xmlns:a16="http://schemas.microsoft.com/office/drawing/2014/main" id="{C852C4BC-612C-CE38-04D2-B46EFFD3352A}"/>
              </a:ext>
            </a:extLst>
          </p:cNvPr>
          <p:cNvSpPr/>
          <p:nvPr/>
        </p:nvSpPr>
        <p:spPr>
          <a:xfrm>
            <a:off x="9544673" y="1451701"/>
            <a:ext cx="1005840" cy="1005840"/>
          </a:xfrm>
          <a:prstGeom prst="ellipse">
            <a:avLst/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pic>
        <p:nvPicPr>
          <p:cNvPr id="27" name="Image 3" descr="preencoded.png">
            <a:extLst>
              <a:ext uri="{FF2B5EF4-FFF2-40B4-BE49-F238E27FC236}">
                <a16:creationId xmlns:a16="http://schemas.microsoft.com/office/drawing/2014/main" id="{D8D65459-DE75-197E-9F2F-C61B457952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89108" y="1672986"/>
            <a:ext cx="563270" cy="563270"/>
          </a:xfrm>
          <a:prstGeom prst="rect">
            <a:avLst/>
          </a:prstGeom>
        </p:spPr>
      </p:pic>
      <p:sp>
        <p:nvSpPr>
          <p:cNvPr id="28" name="Shape 23">
            <a:extLst>
              <a:ext uri="{FF2B5EF4-FFF2-40B4-BE49-F238E27FC236}">
                <a16:creationId xmlns:a16="http://schemas.microsoft.com/office/drawing/2014/main" id="{FA5ED8EF-E58F-5317-198C-9E090B70DB87}"/>
              </a:ext>
            </a:extLst>
          </p:cNvPr>
          <p:cNvSpPr/>
          <p:nvPr/>
        </p:nvSpPr>
        <p:spPr>
          <a:xfrm>
            <a:off x="10824833" y="1726021"/>
            <a:ext cx="822960" cy="822960"/>
          </a:xfrm>
          <a:prstGeom prst="ellipse">
            <a:avLst/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</p:sp>
      <p:pic>
        <p:nvPicPr>
          <p:cNvPr id="29" name="Image 4" descr="preencoded.png">
            <a:extLst>
              <a:ext uri="{FF2B5EF4-FFF2-40B4-BE49-F238E27FC236}">
                <a16:creationId xmlns:a16="http://schemas.microsoft.com/office/drawing/2014/main" id="{32123F2A-3E33-ED2F-36AA-08A3FDFEC3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29034" y="1907072"/>
            <a:ext cx="460858" cy="460858"/>
          </a:xfrm>
          <a:prstGeom prst="rect">
            <a:avLst/>
          </a:prstGeom>
        </p:spPr>
      </p:pic>
      <p:sp>
        <p:nvSpPr>
          <p:cNvPr id="30" name="Shape 24">
            <a:extLst>
              <a:ext uri="{FF2B5EF4-FFF2-40B4-BE49-F238E27FC236}">
                <a16:creationId xmlns:a16="http://schemas.microsoft.com/office/drawing/2014/main" id="{AB37AE55-58EB-0B49-AF6B-C9592C8EAB98}"/>
              </a:ext>
            </a:extLst>
          </p:cNvPr>
          <p:cNvSpPr/>
          <p:nvPr/>
        </p:nvSpPr>
        <p:spPr>
          <a:xfrm>
            <a:off x="10481933" y="2573982"/>
            <a:ext cx="685800" cy="685800"/>
          </a:xfrm>
          <a:prstGeom prst="ellipse">
            <a:avLst/>
          </a:prstGeom>
          <a:solidFill>
            <a:srgbClr val="F1A208"/>
          </a:solidFill>
          <a:ln w="12700">
            <a:solidFill>
              <a:srgbClr val="F1A208"/>
            </a:solidFill>
            <a:prstDash val="solid"/>
          </a:ln>
        </p:spPr>
      </p:sp>
      <p:pic>
        <p:nvPicPr>
          <p:cNvPr id="31" name="Image 5" descr="preencoded.png">
            <a:extLst>
              <a:ext uri="{FF2B5EF4-FFF2-40B4-BE49-F238E27FC236}">
                <a16:creationId xmlns:a16="http://schemas.microsoft.com/office/drawing/2014/main" id="{B3EF6EAD-6F38-040D-2561-D2FB605893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39703" y="2688127"/>
            <a:ext cx="384048" cy="384048"/>
          </a:xfrm>
          <a:prstGeom prst="rect">
            <a:avLst/>
          </a:prstGeom>
        </p:spPr>
      </p:pic>
      <p:sp>
        <p:nvSpPr>
          <p:cNvPr id="32" name="Shape 25">
            <a:extLst>
              <a:ext uri="{FF2B5EF4-FFF2-40B4-BE49-F238E27FC236}">
                <a16:creationId xmlns:a16="http://schemas.microsoft.com/office/drawing/2014/main" id="{BDC142FF-91C9-72F9-B129-983C71D00413}"/>
              </a:ext>
            </a:extLst>
          </p:cNvPr>
          <p:cNvSpPr/>
          <p:nvPr/>
        </p:nvSpPr>
        <p:spPr>
          <a:xfrm>
            <a:off x="9277799" y="627508"/>
            <a:ext cx="2655601" cy="4578846"/>
          </a:xfrm>
          <a:prstGeom prst="roundRect">
            <a:avLst>
              <a:gd name="adj" fmla="val 3429"/>
            </a:avLst>
          </a:prstGeom>
          <a:solidFill>
            <a:srgbClr val="F5F7FA">
              <a:alpha val="0"/>
            </a:srgbClr>
          </a:solidFill>
          <a:ln w="12700">
            <a:solidFill>
              <a:srgbClr val="D8E0EA"/>
            </a:solidFill>
            <a:prstDash val="solid"/>
          </a:ln>
        </p:spPr>
        <p:txBody>
          <a:bodyPr/>
          <a:lstStyle/>
          <a:p>
            <a:endParaRPr lang="es-CO" dirty="0"/>
          </a:p>
        </p:txBody>
      </p:sp>
      <p:sp>
        <p:nvSpPr>
          <p:cNvPr id="33" name="Text 26">
            <a:extLst>
              <a:ext uri="{FF2B5EF4-FFF2-40B4-BE49-F238E27FC236}">
                <a16:creationId xmlns:a16="http://schemas.microsoft.com/office/drawing/2014/main" id="{2D8CC822-4B97-4D44-260D-9887510DBA69}"/>
              </a:ext>
            </a:extLst>
          </p:cNvPr>
          <p:cNvSpPr/>
          <p:nvPr/>
        </p:nvSpPr>
        <p:spPr>
          <a:xfrm>
            <a:off x="9498953" y="3452213"/>
            <a:ext cx="23774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F2C47"/>
                </a:solidFill>
              </a:rPr>
              <a:t>Lectura ejecutiva</a:t>
            </a:r>
            <a:endParaRPr lang="en-US" sz="2000" dirty="0"/>
          </a:p>
        </p:txBody>
      </p:sp>
      <p:sp>
        <p:nvSpPr>
          <p:cNvPr id="34" name="Text 27">
            <a:extLst>
              <a:ext uri="{FF2B5EF4-FFF2-40B4-BE49-F238E27FC236}">
                <a16:creationId xmlns:a16="http://schemas.microsoft.com/office/drawing/2014/main" id="{2C6B44C3-DB77-350B-F623-18569857367F}"/>
              </a:ext>
            </a:extLst>
          </p:cNvPr>
          <p:cNvSpPr/>
          <p:nvPr/>
        </p:nvSpPr>
        <p:spPr>
          <a:xfrm>
            <a:off x="9616566" y="4111054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Riesgos de acceso, oportunidad, resultados en salud y sostenibilidad financiera.</a:t>
            </a:r>
          </a:p>
        </p:txBody>
      </p:sp>
      <p:sp>
        <p:nvSpPr>
          <p:cNvPr id="45" name="Shape 9">
            <a:extLst>
              <a:ext uri="{FF2B5EF4-FFF2-40B4-BE49-F238E27FC236}">
                <a16:creationId xmlns:a16="http://schemas.microsoft.com/office/drawing/2014/main" id="{BBC70CA1-FB86-3462-9D3D-486401C43F9A}"/>
              </a:ext>
            </a:extLst>
          </p:cNvPr>
          <p:cNvSpPr/>
          <p:nvPr/>
        </p:nvSpPr>
        <p:spPr>
          <a:xfrm>
            <a:off x="264931" y="834719"/>
            <a:ext cx="4014624" cy="932567"/>
          </a:xfrm>
          <a:prstGeom prst="roundRect">
            <a:avLst>
              <a:gd name="adj" fmla="val 8421"/>
            </a:avLst>
          </a:prstGeom>
          <a:solidFill>
            <a:srgbClr val="FFFFFF"/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48" name="Shape 11">
            <a:extLst>
              <a:ext uri="{FF2B5EF4-FFF2-40B4-BE49-F238E27FC236}">
                <a16:creationId xmlns:a16="http://schemas.microsoft.com/office/drawing/2014/main" id="{4968E33E-F1F4-4679-79F3-911218E2DDE7}"/>
              </a:ext>
            </a:extLst>
          </p:cNvPr>
          <p:cNvSpPr/>
          <p:nvPr/>
        </p:nvSpPr>
        <p:spPr>
          <a:xfrm>
            <a:off x="207474" y="636652"/>
            <a:ext cx="539495" cy="568436"/>
          </a:xfrm>
          <a:prstGeom prst="roundRect">
            <a:avLst>
              <a:gd name="adj" fmla="val 50000"/>
            </a:avLst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</p:sp>
      <p:sp>
        <p:nvSpPr>
          <p:cNvPr id="49" name="Text 12">
            <a:extLst>
              <a:ext uri="{FF2B5EF4-FFF2-40B4-BE49-F238E27FC236}">
                <a16:creationId xmlns:a16="http://schemas.microsoft.com/office/drawing/2014/main" id="{E0BD4ED8-D911-D53E-5692-6F621E036B14}"/>
              </a:ext>
            </a:extLst>
          </p:cNvPr>
          <p:cNvSpPr/>
          <p:nvPr/>
        </p:nvSpPr>
        <p:spPr>
          <a:xfrm>
            <a:off x="312584" y="806324"/>
            <a:ext cx="295258" cy="20410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1</a:t>
            </a:r>
            <a:endParaRPr lang="en-US" sz="2400" dirty="0"/>
          </a:p>
        </p:txBody>
      </p:sp>
      <p:sp>
        <p:nvSpPr>
          <p:cNvPr id="50" name="Text 13">
            <a:extLst>
              <a:ext uri="{FF2B5EF4-FFF2-40B4-BE49-F238E27FC236}">
                <a16:creationId xmlns:a16="http://schemas.microsoft.com/office/drawing/2014/main" id="{9446EAE4-3D77-A10C-099F-BD6E17CB4964}"/>
              </a:ext>
            </a:extLst>
          </p:cNvPr>
          <p:cNvSpPr/>
          <p:nvPr/>
        </p:nvSpPr>
        <p:spPr>
          <a:xfrm>
            <a:off x="789448" y="920786"/>
            <a:ext cx="2864154" cy="6717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F2C47"/>
                </a:solidFill>
              </a:rPr>
              <a:t>Objetivos del análisis</a:t>
            </a:r>
            <a:endParaRPr lang="en-US" dirty="0"/>
          </a:p>
        </p:txBody>
      </p:sp>
      <p:sp>
        <p:nvSpPr>
          <p:cNvPr id="51" name="Shape 14">
            <a:extLst>
              <a:ext uri="{FF2B5EF4-FFF2-40B4-BE49-F238E27FC236}">
                <a16:creationId xmlns:a16="http://schemas.microsoft.com/office/drawing/2014/main" id="{54EDDA10-E93C-E682-D48A-36A6E6853F70}"/>
              </a:ext>
            </a:extLst>
          </p:cNvPr>
          <p:cNvSpPr/>
          <p:nvPr/>
        </p:nvSpPr>
        <p:spPr>
          <a:xfrm>
            <a:off x="264931" y="1950287"/>
            <a:ext cx="4014624" cy="950148"/>
          </a:xfrm>
          <a:prstGeom prst="roundRect">
            <a:avLst>
              <a:gd name="adj" fmla="val 8421"/>
            </a:avLst>
          </a:prstGeom>
          <a:solidFill>
            <a:srgbClr val="FFFFFF"/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54" name="Shape 16">
            <a:extLst>
              <a:ext uri="{FF2B5EF4-FFF2-40B4-BE49-F238E27FC236}">
                <a16:creationId xmlns:a16="http://schemas.microsoft.com/office/drawing/2014/main" id="{0A47017D-C33A-D1E3-0580-BE848D899B47}"/>
              </a:ext>
            </a:extLst>
          </p:cNvPr>
          <p:cNvSpPr/>
          <p:nvPr/>
        </p:nvSpPr>
        <p:spPr>
          <a:xfrm>
            <a:off x="207474" y="1752220"/>
            <a:ext cx="539495" cy="568436"/>
          </a:xfrm>
          <a:prstGeom prst="roundRect">
            <a:avLst>
              <a:gd name="adj" fmla="val 50000"/>
            </a:avLst>
          </a:prstGeom>
          <a:solidFill>
            <a:srgbClr val="F1A208"/>
          </a:solidFill>
          <a:ln w="12700">
            <a:solidFill>
              <a:srgbClr val="F1A208"/>
            </a:solidFill>
            <a:prstDash val="solid"/>
          </a:ln>
        </p:spPr>
      </p:sp>
      <p:sp>
        <p:nvSpPr>
          <p:cNvPr id="55" name="Text 17">
            <a:extLst>
              <a:ext uri="{FF2B5EF4-FFF2-40B4-BE49-F238E27FC236}">
                <a16:creationId xmlns:a16="http://schemas.microsoft.com/office/drawing/2014/main" id="{F3A9A615-A87D-180A-E477-21F52FDC2F53}"/>
              </a:ext>
            </a:extLst>
          </p:cNvPr>
          <p:cNvSpPr/>
          <p:nvPr/>
        </p:nvSpPr>
        <p:spPr>
          <a:xfrm>
            <a:off x="312584" y="1921892"/>
            <a:ext cx="295258" cy="20410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2</a:t>
            </a:r>
            <a:endParaRPr lang="en-US" sz="2400" dirty="0"/>
          </a:p>
        </p:txBody>
      </p:sp>
      <p:sp>
        <p:nvSpPr>
          <p:cNvPr id="56" name="Text 18">
            <a:extLst>
              <a:ext uri="{FF2B5EF4-FFF2-40B4-BE49-F238E27FC236}">
                <a16:creationId xmlns:a16="http://schemas.microsoft.com/office/drawing/2014/main" id="{E1C85E88-ED2A-A413-93C4-14DE225BD3A4}"/>
              </a:ext>
            </a:extLst>
          </p:cNvPr>
          <p:cNvSpPr/>
          <p:nvPr/>
        </p:nvSpPr>
        <p:spPr>
          <a:xfrm>
            <a:off x="789448" y="2036354"/>
            <a:ext cx="2864154" cy="6717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F2C47"/>
                </a:solidFill>
              </a:rPr>
              <a:t>Reclamaciones en salud y PQRS</a:t>
            </a:r>
            <a:endParaRPr lang="en-US" dirty="0"/>
          </a:p>
        </p:txBody>
      </p:sp>
      <p:sp>
        <p:nvSpPr>
          <p:cNvPr id="57" name="Shape 19">
            <a:extLst>
              <a:ext uri="{FF2B5EF4-FFF2-40B4-BE49-F238E27FC236}">
                <a16:creationId xmlns:a16="http://schemas.microsoft.com/office/drawing/2014/main" id="{8AFFE1F0-C9BD-1608-0135-19665E4D919D}"/>
              </a:ext>
            </a:extLst>
          </p:cNvPr>
          <p:cNvSpPr/>
          <p:nvPr/>
        </p:nvSpPr>
        <p:spPr>
          <a:xfrm>
            <a:off x="296913" y="3033846"/>
            <a:ext cx="4014624" cy="981385"/>
          </a:xfrm>
          <a:prstGeom prst="roundRect">
            <a:avLst>
              <a:gd name="adj" fmla="val 8421"/>
            </a:avLst>
          </a:prstGeom>
          <a:solidFill>
            <a:srgbClr val="FFFFFF"/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60" name="Shape 21">
            <a:extLst>
              <a:ext uri="{FF2B5EF4-FFF2-40B4-BE49-F238E27FC236}">
                <a16:creationId xmlns:a16="http://schemas.microsoft.com/office/drawing/2014/main" id="{FB5503B9-4D39-A621-2278-FA2551E510A0}"/>
              </a:ext>
            </a:extLst>
          </p:cNvPr>
          <p:cNvSpPr/>
          <p:nvPr/>
        </p:nvSpPr>
        <p:spPr>
          <a:xfrm>
            <a:off x="207474" y="2867788"/>
            <a:ext cx="539495" cy="568436"/>
          </a:xfrm>
          <a:prstGeom prst="roundRect">
            <a:avLst>
              <a:gd name="adj" fmla="val 50000"/>
            </a:avLst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sp>
        <p:nvSpPr>
          <p:cNvPr id="61" name="Text 22">
            <a:extLst>
              <a:ext uri="{FF2B5EF4-FFF2-40B4-BE49-F238E27FC236}">
                <a16:creationId xmlns:a16="http://schemas.microsoft.com/office/drawing/2014/main" id="{06CA0832-3C70-3345-07E8-C549C525120B}"/>
              </a:ext>
            </a:extLst>
          </p:cNvPr>
          <p:cNvSpPr/>
          <p:nvPr/>
        </p:nvSpPr>
        <p:spPr>
          <a:xfrm>
            <a:off x="312584" y="3037460"/>
            <a:ext cx="295258" cy="20410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</a:rPr>
              <a:t>3</a:t>
            </a:r>
            <a:endParaRPr lang="en-US" sz="2400" dirty="0"/>
          </a:p>
        </p:txBody>
      </p:sp>
      <p:sp>
        <p:nvSpPr>
          <p:cNvPr id="62" name="Text 23">
            <a:extLst>
              <a:ext uri="{FF2B5EF4-FFF2-40B4-BE49-F238E27FC236}">
                <a16:creationId xmlns:a16="http://schemas.microsoft.com/office/drawing/2014/main" id="{9626AD0C-131F-FDF1-81CC-229C176F9EDA}"/>
              </a:ext>
            </a:extLst>
          </p:cNvPr>
          <p:cNvSpPr/>
          <p:nvPr/>
        </p:nvSpPr>
        <p:spPr>
          <a:xfrm>
            <a:off x="789448" y="3151922"/>
            <a:ext cx="2864154" cy="6717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F2C47"/>
                </a:solidFill>
              </a:rPr>
              <a:t>Resultados en salud y gestión del riesgo</a:t>
            </a:r>
            <a:endParaRPr lang="en-US" dirty="0"/>
          </a:p>
        </p:txBody>
      </p:sp>
      <p:sp>
        <p:nvSpPr>
          <p:cNvPr id="63" name="Shape 24">
            <a:extLst>
              <a:ext uri="{FF2B5EF4-FFF2-40B4-BE49-F238E27FC236}">
                <a16:creationId xmlns:a16="http://schemas.microsoft.com/office/drawing/2014/main" id="{28EE9B4B-FF0F-19E4-A6C0-DDEE08F7F51E}"/>
              </a:ext>
            </a:extLst>
          </p:cNvPr>
          <p:cNvSpPr/>
          <p:nvPr/>
        </p:nvSpPr>
        <p:spPr>
          <a:xfrm>
            <a:off x="4503879" y="813816"/>
            <a:ext cx="4254410" cy="970280"/>
          </a:xfrm>
          <a:prstGeom prst="roundRect">
            <a:avLst>
              <a:gd name="adj" fmla="val 8421"/>
            </a:avLst>
          </a:prstGeom>
          <a:solidFill>
            <a:srgbClr val="FFFFFF"/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66" name="Shape 26">
            <a:extLst>
              <a:ext uri="{FF2B5EF4-FFF2-40B4-BE49-F238E27FC236}">
                <a16:creationId xmlns:a16="http://schemas.microsoft.com/office/drawing/2014/main" id="{B222D9F7-2A5D-7628-E620-7F7645038030}"/>
              </a:ext>
            </a:extLst>
          </p:cNvPr>
          <p:cNvSpPr/>
          <p:nvPr/>
        </p:nvSpPr>
        <p:spPr>
          <a:xfrm>
            <a:off x="8439391" y="703875"/>
            <a:ext cx="539495" cy="512011"/>
          </a:xfrm>
          <a:prstGeom prst="roundRect">
            <a:avLst>
              <a:gd name="adj" fmla="val 50000"/>
            </a:avLst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</p:sp>
      <p:sp>
        <p:nvSpPr>
          <p:cNvPr id="67" name="Text 27">
            <a:extLst>
              <a:ext uri="{FF2B5EF4-FFF2-40B4-BE49-F238E27FC236}">
                <a16:creationId xmlns:a16="http://schemas.microsoft.com/office/drawing/2014/main" id="{47E2235A-EAF7-5DA3-D1C6-42C0397D8B9F}"/>
              </a:ext>
            </a:extLst>
          </p:cNvPr>
          <p:cNvSpPr/>
          <p:nvPr/>
        </p:nvSpPr>
        <p:spPr>
          <a:xfrm>
            <a:off x="8544501" y="873547"/>
            <a:ext cx="295258" cy="1838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</a:rPr>
              <a:t>4</a:t>
            </a:r>
            <a:endParaRPr lang="en-US" sz="2800" dirty="0"/>
          </a:p>
        </p:txBody>
      </p:sp>
      <p:sp>
        <p:nvSpPr>
          <p:cNvPr id="68" name="Text 28">
            <a:extLst>
              <a:ext uri="{FF2B5EF4-FFF2-40B4-BE49-F238E27FC236}">
                <a16:creationId xmlns:a16="http://schemas.microsoft.com/office/drawing/2014/main" id="{A4D202EE-6FEC-61AF-1A96-65EFE2E3DD0B}"/>
              </a:ext>
            </a:extLst>
          </p:cNvPr>
          <p:cNvSpPr/>
          <p:nvPr/>
        </p:nvSpPr>
        <p:spPr>
          <a:xfrm>
            <a:off x="4876088" y="996441"/>
            <a:ext cx="3308431" cy="6050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F2C47"/>
                </a:solidFill>
              </a:rPr>
              <a:t>Red prestadora y capacidad instalada</a:t>
            </a:r>
            <a:endParaRPr lang="en-US" dirty="0"/>
          </a:p>
        </p:txBody>
      </p:sp>
      <p:sp>
        <p:nvSpPr>
          <p:cNvPr id="69" name="Shape 29">
            <a:extLst>
              <a:ext uri="{FF2B5EF4-FFF2-40B4-BE49-F238E27FC236}">
                <a16:creationId xmlns:a16="http://schemas.microsoft.com/office/drawing/2014/main" id="{093F64EF-5509-44E0-E29A-5817F56987E8}"/>
              </a:ext>
            </a:extLst>
          </p:cNvPr>
          <p:cNvSpPr/>
          <p:nvPr/>
        </p:nvSpPr>
        <p:spPr>
          <a:xfrm>
            <a:off x="4503879" y="1929384"/>
            <a:ext cx="4254410" cy="970280"/>
          </a:xfrm>
          <a:prstGeom prst="roundRect">
            <a:avLst>
              <a:gd name="adj" fmla="val 8421"/>
            </a:avLst>
          </a:prstGeom>
          <a:solidFill>
            <a:srgbClr val="FFFFFF"/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72" name="Shape 31">
            <a:extLst>
              <a:ext uri="{FF2B5EF4-FFF2-40B4-BE49-F238E27FC236}">
                <a16:creationId xmlns:a16="http://schemas.microsoft.com/office/drawing/2014/main" id="{19CEC25A-28DB-D1C7-F8E4-0771572770AD}"/>
              </a:ext>
            </a:extLst>
          </p:cNvPr>
          <p:cNvSpPr/>
          <p:nvPr/>
        </p:nvSpPr>
        <p:spPr>
          <a:xfrm>
            <a:off x="8434818" y="1819442"/>
            <a:ext cx="548640" cy="548641"/>
          </a:xfrm>
          <a:prstGeom prst="roundRect">
            <a:avLst>
              <a:gd name="adj" fmla="val 50000"/>
            </a:avLst>
          </a:prstGeom>
          <a:solidFill>
            <a:srgbClr val="123B5D"/>
          </a:solidFill>
          <a:ln w="12700">
            <a:solidFill>
              <a:srgbClr val="123B5D"/>
            </a:solidFill>
            <a:prstDash val="solid"/>
          </a:ln>
        </p:spPr>
      </p:sp>
      <p:sp>
        <p:nvSpPr>
          <p:cNvPr id="73" name="Text 32">
            <a:extLst>
              <a:ext uri="{FF2B5EF4-FFF2-40B4-BE49-F238E27FC236}">
                <a16:creationId xmlns:a16="http://schemas.microsoft.com/office/drawing/2014/main" id="{6B755DC8-BBAB-1B8B-DB75-3CD1EA5A90AF}"/>
              </a:ext>
            </a:extLst>
          </p:cNvPr>
          <p:cNvSpPr/>
          <p:nvPr/>
        </p:nvSpPr>
        <p:spPr>
          <a:xfrm>
            <a:off x="8544501" y="1989115"/>
            <a:ext cx="295258" cy="1838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</a:rPr>
              <a:t>5</a:t>
            </a:r>
            <a:endParaRPr lang="en-US" sz="2800" dirty="0"/>
          </a:p>
        </p:txBody>
      </p:sp>
      <p:sp>
        <p:nvSpPr>
          <p:cNvPr id="74" name="Text 33">
            <a:extLst>
              <a:ext uri="{FF2B5EF4-FFF2-40B4-BE49-F238E27FC236}">
                <a16:creationId xmlns:a16="http://schemas.microsoft.com/office/drawing/2014/main" id="{D1EFDC2F-8F8C-AA3A-468C-B022234813A9}"/>
              </a:ext>
            </a:extLst>
          </p:cNvPr>
          <p:cNvSpPr/>
          <p:nvPr/>
        </p:nvSpPr>
        <p:spPr>
          <a:xfrm>
            <a:off x="4914630" y="2081807"/>
            <a:ext cx="3308431" cy="6050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F2C47"/>
                </a:solidFill>
              </a:rPr>
              <a:t>Medicamentos y continuidad terapéutica</a:t>
            </a:r>
            <a:endParaRPr lang="en-US" dirty="0"/>
          </a:p>
        </p:txBody>
      </p:sp>
      <p:sp>
        <p:nvSpPr>
          <p:cNvPr id="75" name="Shape 34">
            <a:extLst>
              <a:ext uri="{FF2B5EF4-FFF2-40B4-BE49-F238E27FC236}">
                <a16:creationId xmlns:a16="http://schemas.microsoft.com/office/drawing/2014/main" id="{C28C7D51-BBA2-2768-65CB-1B63B914E17A}"/>
              </a:ext>
            </a:extLst>
          </p:cNvPr>
          <p:cNvSpPr/>
          <p:nvPr/>
        </p:nvSpPr>
        <p:spPr>
          <a:xfrm>
            <a:off x="4503879" y="3044952"/>
            <a:ext cx="4254410" cy="970280"/>
          </a:xfrm>
          <a:prstGeom prst="roundRect">
            <a:avLst>
              <a:gd name="adj" fmla="val 8421"/>
            </a:avLst>
          </a:prstGeom>
          <a:solidFill>
            <a:srgbClr val="FFFFFF"/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78" name="Shape 36">
            <a:extLst>
              <a:ext uri="{FF2B5EF4-FFF2-40B4-BE49-F238E27FC236}">
                <a16:creationId xmlns:a16="http://schemas.microsoft.com/office/drawing/2014/main" id="{2EE306A2-4C93-2D22-F311-E312B931D29B}"/>
              </a:ext>
            </a:extLst>
          </p:cNvPr>
          <p:cNvSpPr/>
          <p:nvPr/>
        </p:nvSpPr>
        <p:spPr>
          <a:xfrm>
            <a:off x="8439391" y="2935011"/>
            <a:ext cx="539495" cy="512011"/>
          </a:xfrm>
          <a:prstGeom prst="roundRect">
            <a:avLst>
              <a:gd name="adj" fmla="val 50000"/>
            </a:avLst>
          </a:prstGeom>
          <a:solidFill>
            <a:srgbClr val="F1A208"/>
          </a:solidFill>
          <a:ln w="12700">
            <a:solidFill>
              <a:srgbClr val="F1A208"/>
            </a:solidFill>
            <a:prstDash val="solid"/>
          </a:ln>
        </p:spPr>
      </p:sp>
      <p:sp>
        <p:nvSpPr>
          <p:cNvPr id="79" name="Text 37">
            <a:extLst>
              <a:ext uri="{FF2B5EF4-FFF2-40B4-BE49-F238E27FC236}">
                <a16:creationId xmlns:a16="http://schemas.microsoft.com/office/drawing/2014/main" id="{F78C9E1B-274D-F415-3D7E-6DF7DA888DAF}"/>
              </a:ext>
            </a:extLst>
          </p:cNvPr>
          <p:cNvSpPr/>
          <p:nvPr/>
        </p:nvSpPr>
        <p:spPr>
          <a:xfrm>
            <a:off x="8544501" y="3104683"/>
            <a:ext cx="295258" cy="1838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</a:rPr>
              <a:t>6</a:t>
            </a:r>
            <a:endParaRPr lang="en-US" sz="2800" dirty="0"/>
          </a:p>
        </p:txBody>
      </p:sp>
      <p:sp>
        <p:nvSpPr>
          <p:cNvPr id="80" name="Text 38">
            <a:extLst>
              <a:ext uri="{FF2B5EF4-FFF2-40B4-BE49-F238E27FC236}">
                <a16:creationId xmlns:a16="http://schemas.microsoft.com/office/drawing/2014/main" id="{720867F8-FBF0-59A2-5E92-B45BE25C2EC6}"/>
              </a:ext>
            </a:extLst>
          </p:cNvPr>
          <p:cNvSpPr/>
          <p:nvPr/>
        </p:nvSpPr>
        <p:spPr>
          <a:xfrm>
            <a:off x="4885307" y="3156357"/>
            <a:ext cx="3308431" cy="6050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" b="1" dirty="0">
                <a:solidFill>
                  <a:srgbClr val="0F2C47"/>
                </a:solidFill>
              </a:rPr>
              <a:t>Análisis financiero, liquidez y solvencia</a:t>
            </a:r>
            <a:endParaRPr lang="es-CO" dirty="0"/>
          </a:p>
        </p:txBody>
      </p:sp>
      <p:pic>
        <p:nvPicPr>
          <p:cNvPr id="90" name="Gráfico 89" descr="Lista de comprobación con relleno sólido">
            <a:extLst>
              <a:ext uri="{FF2B5EF4-FFF2-40B4-BE49-F238E27FC236}">
                <a16:creationId xmlns:a16="http://schemas.microsoft.com/office/drawing/2014/main" id="{335E9B55-5B50-7FA9-8C99-8106C07E8504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83645" y="1137664"/>
            <a:ext cx="4906519" cy="4906519"/>
          </a:xfrm>
          <a:prstGeom prst="rect">
            <a:avLst/>
          </a:prstGeom>
        </p:spPr>
      </p:pic>
      <p:sp>
        <p:nvSpPr>
          <p:cNvPr id="91" name="Marcador de número de diapositiva 90">
            <a:extLst>
              <a:ext uri="{FF2B5EF4-FFF2-40B4-BE49-F238E27FC236}">
                <a16:creationId xmlns:a16="http://schemas.microsoft.com/office/drawing/2014/main" id="{595D9976-8DF7-ECDC-6A19-97245FA4E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2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02504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E58685F0-B44B-CCFD-6E26-2349D7973B7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268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r>
              <a:rPr lang="es-ES" sz="2400" b="1" dirty="0">
                <a:solidFill>
                  <a:schemeClr val="bg1"/>
                </a:solidFill>
              </a:rPr>
              <a:t>             Análisis financiero informe Coosalud EPS</a:t>
            </a:r>
            <a:endParaRPr lang="es-ES" sz="2400" dirty="0">
              <a:solidFill>
                <a:schemeClr val="bg1"/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4F4F818-F5A9-9C85-3CA5-C5E18659E69A}"/>
              </a:ext>
            </a:extLst>
          </p:cNvPr>
          <p:cNvSpPr txBox="1"/>
          <p:nvPr/>
        </p:nvSpPr>
        <p:spPr>
          <a:xfrm>
            <a:off x="868680" y="426848"/>
            <a:ext cx="110232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s-ES_tradnl" b="1" kern="100" dirty="0">
                <a:solidFill>
                  <a:srgbClr val="285B6A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liquidez de </a:t>
            </a:r>
            <a:r>
              <a:rPr lang="es-ES_tradnl" b="1" kern="1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Coosalud</a:t>
            </a:r>
            <a:r>
              <a:rPr lang="es-ES_tradnl" b="1" kern="100" dirty="0">
                <a:solidFill>
                  <a:srgbClr val="285B6A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EPS está en nivel crítico e impacta el acceso a los servicios de salud de los afiliados en Bogotá D. C.</a:t>
            </a:r>
            <a:endParaRPr lang="es-CO" sz="2000" kern="100" dirty="0">
              <a:solidFill>
                <a:srgbClr val="285B6A"/>
              </a:solidFill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Shape 25">
            <a:extLst>
              <a:ext uri="{FF2B5EF4-FFF2-40B4-BE49-F238E27FC236}">
                <a16:creationId xmlns:a16="http://schemas.microsoft.com/office/drawing/2014/main" id="{9AB06839-BEED-F704-031C-678463CA7C8B}"/>
              </a:ext>
            </a:extLst>
          </p:cNvPr>
          <p:cNvSpPr/>
          <p:nvPr/>
        </p:nvSpPr>
        <p:spPr>
          <a:xfrm>
            <a:off x="8518967" y="1940445"/>
            <a:ext cx="3501969" cy="1856051"/>
          </a:xfrm>
          <a:prstGeom prst="roundRect">
            <a:avLst>
              <a:gd name="adj" fmla="val 5926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33" name="Shape 26">
            <a:extLst>
              <a:ext uri="{FF2B5EF4-FFF2-40B4-BE49-F238E27FC236}">
                <a16:creationId xmlns:a16="http://schemas.microsoft.com/office/drawing/2014/main" id="{DE7CBB54-81A4-830B-4EB9-296178EEEBDE}"/>
              </a:ext>
            </a:extLst>
          </p:cNvPr>
          <p:cNvSpPr/>
          <p:nvPr/>
        </p:nvSpPr>
        <p:spPr>
          <a:xfrm>
            <a:off x="8439560" y="2649797"/>
            <a:ext cx="594080" cy="829285"/>
          </a:xfrm>
          <a:prstGeom prst="ellipse">
            <a:avLst/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pic>
        <p:nvPicPr>
          <p:cNvPr id="34" name="Image 3" descr="preencoded.png">
            <a:extLst>
              <a:ext uri="{FF2B5EF4-FFF2-40B4-BE49-F238E27FC236}">
                <a16:creationId xmlns:a16="http://schemas.microsoft.com/office/drawing/2014/main" id="{4AE1243E-BCA1-C02B-CF46-76A79B96E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1779" y="2797950"/>
            <a:ext cx="449571" cy="492847"/>
          </a:xfrm>
          <a:prstGeom prst="rect">
            <a:avLst/>
          </a:prstGeom>
        </p:spPr>
      </p:pic>
      <p:sp>
        <p:nvSpPr>
          <p:cNvPr id="35" name="Text 27">
            <a:extLst>
              <a:ext uri="{FF2B5EF4-FFF2-40B4-BE49-F238E27FC236}">
                <a16:creationId xmlns:a16="http://schemas.microsoft.com/office/drawing/2014/main" id="{A0D8ABF3-458E-AC9A-2300-16C5A8F55097}"/>
              </a:ext>
            </a:extLst>
          </p:cNvPr>
          <p:cNvSpPr/>
          <p:nvPr/>
        </p:nvSpPr>
        <p:spPr>
          <a:xfrm>
            <a:off x="8615038" y="1360443"/>
            <a:ext cx="3223693" cy="14038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F2C47"/>
                </a:solidFill>
              </a:rPr>
              <a:t>Liquidez </a:t>
            </a:r>
            <a:r>
              <a:rPr lang="en-US" sz="2400" b="1" dirty="0">
                <a:solidFill>
                  <a:srgbClr val="0F2C47"/>
                </a:solidFill>
              </a:rPr>
              <a:t>restringida</a:t>
            </a:r>
            <a:endParaRPr lang="en-US" sz="2000" dirty="0"/>
          </a:p>
        </p:txBody>
      </p:sp>
      <p:sp>
        <p:nvSpPr>
          <p:cNvPr id="36" name="Text 28">
            <a:extLst>
              <a:ext uri="{FF2B5EF4-FFF2-40B4-BE49-F238E27FC236}">
                <a16:creationId xmlns:a16="http://schemas.microsoft.com/office/drawing/2014/main" id="{42527E12-992C-85FB-9B2D-4887A14B07DB}"/>
              </a:ext>
            </a:extLst>
          </p:cNvPr>
          <p:cNvSpPr/>
          <p:nvPr/>
        </p:nvSpPr>
        <p:spPr>
          <a:xfrm>
            <a:off x="9055562" y="2621848"/>
            <a:ext cx="2789286" cy="82928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s-CO" sz="2400" b="1" dirty="0">
                <a:latin typeface="Aptos" pitchFamily="34" charset="0"/>
                <a:ea typeface="Aptos" pitchFamily="34" charset="-122"/>
                <a:cs typeface="Aptos" pitchFamily="34" charset="-120"/>
              </a:rPr>
              <a:t>96,5%</a:t>
            </a:r>
            <a:r>
              <a:rPr lang="es-CO" sz="2400" dirty="0"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s-CO" sz="1400" dirty="0">
                <a:latin typeface="Aptos" pitchFamily="34" charset="0"/>
                <a:ea typeface="Aptos" pitchFamily="34" charset="-122"/>
                <a:cs typeface="Aptos" pitchFamily="34" charset="-120"/>
              </a:rPr>
              <a:t>del activo se concentra en cuentas por cobrar; el efectivo cayó </a:t>
            </a:r>
            <a:r>
              <a:rPr lang="es-CO" sz="2800" b="1" dirty="0">
                <a:latin typeface="Aptos" pitchFamily="34" charset="0"/>
                <a:ea typeface="Aptos" pitchFamily="34" charset="-122"/>
                <a:cs typeface="Aptos" pitchFamily="34" charset="-120"/>
              </a:rPr>
              <a:t>86,5%</a:t>
            </a:r>
            <a:r>
              <a:rPr lang="es-CO" sz="2800" dirty="0"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s-CO" sz="1400" dirty="0">
                <a:latin typeface="Aptos" pitchFamily="34" charset="0"/>
                <a:ea typeface="Aptos" pitchFamily="34" charset="-122"/>
                <a:cs typeface="Aptos" pitchFamily="34" charset="-120"/>
              </a:rPr>
              <a:t>entre 2021 y 2025, limitando la respuesta inmediata.</a:t>
            </a:r>
            <a:endParaRPr lang="es-CO" sz="1400" dirty="0"/>
          </a:p>
          <a:p>
            <a:pPr marL="0" indent="0" algn="ctr">
              <a:buNone/>
            </a:pPr>
            <a:endParaRPr lang="es-CO" sz="1400" dirty="0"/>
          </a:p>
        </p:txBody>
      </p:sp>
      <p:sp>
        <p:nvSpPr>
          <p:cNvPr id="37" name="Shape 29">
            <a:extLst>
              <a:ext uri="{FF2B5EF4-FFF2-40B4-BE49-F238E27FC236}">
                <a16:creationId xmlns:a16="http://schemas.microsoft.com/office/drawing/2014/main" id="{77E04B5B-C973-D8CA-4A6A-0878ABA56218}"/>
              </a:ext>
            </a:extLst>
          </p:cNvPr>
          <p:cNvSpPr/>
          <p:nvPr/>
        </p:nvSpPr>
        <p:spPr>
          <a:xfrm>
            <a:off x="1089192" y="4713012"/>
            <a:ext cx="4767598" cy="1643337"/>
          </a:xfrm>
          <a:prstGeom prst="roundRect">
            <a:avLst>
              <a:gd name="adj" fmla="val 5926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38" name="Shape 30">
            <a:extLst>
              <a:ext uri="{FF2B5EF4-FFF2-40B4-BE49-F238E27FC236}">
                <a16:creationId xmlns:a16="http://schemas.microsoft.com/office/drawing/2014/main" id="{ADD2B3F8-BD78-A32D-1230-016B13608BA4}"/>
              </a:ext>
            </a:extLst>
          </p:cNvPr>
          <p:cNvSpPr/>
          <p:nvPr/>
        </p:nvSpPr>
        <p:spPr>
          <a:xfrm>
            <a:off x="868679" y="5422365"/>
            <a:ext cx="836967" cy="765483"/>
          </a:xfrm>
          <a:prstGeom prst="ellipse">
            <a:avLst/>
          </a:prstGeom>
          <a:solidFill>
            <a:srgbClr val="F1A208"/>
          </a:solidFill>
          <a:ln w="12700">
            <a:solidFill>
              <a:srgbClr val="F1A208"/>
            </a:solidFill>
            <a:prstDash val="solid"/>
          </a:ln>
        </p:spPr>
      </p:sp>
      <p:pic>
        <p:nvPicPr>
          <p:cNvPr id="39" name="Image 4" descr="preencoded.png">
            <a:extLst>
              <a:ext uri="{FF2B5EF4-FFF2-40B4-BE49-F238E27FC236}">
                <a16:creationId xmlns:a16="http://schemas.microsoft.com/office/drawing/2014/main" id="{CFF91213-0BF5-FA6D-55EE-AFD846A86C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6321" y="5570517"/>
            <a:ext cx="586301" cy="428671"/>
          </a:xfrm>
          <a:prstGeom prst="rect">
            <a:avLst/>
          </a:prstGeom>
        </p:spPr>
      </p:pic>
      <p:sp>
        <p:nvSpPr>
          <p:cNvPr id="40" name="Text 31">
            <a:extLst>
              <a:ext uri="{FF2B5EF4-FFF2-40B4-BE49-F238E27FC236}">
                <a16:creationId xmlns:a16="http://schemas.microsoft.com/office/drawing/2014/main" id="{84C5208C-ACDA-2177-D1D2-80328F4714F5}"/>
              </a:ext>
            </a:extLst>
          </p:cNvPr>
          <p:cNvSpPr/>
          <p:nvPr/>
        </p:nvSpPr>
        <p:spPr>
          <a:xfrm>
            <a:off x="1962236" y="4834259"/>
            <a:ext cx="325166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0F2C47"/>
                </a:solidFill>
              </a:rPr>
              <a:t>Siniestralidad &gt; 100%</a:t>
            </a:r>
            <a:endParaRPr lang="en-US" dirty="0"/>
          </a:p>
        </p:txBody>
      </p:sp>
      <p:sp>
        <p:nvSpPr>
          <p:cNvPr id="41" name="Text 32">
            <a:extLst>
              <a:ext uri="{FF2B5EF4-FFF2-40B4-BE49-F238E27FC236}">
                <a16:creationId xmlns:a16="http://schemas.microsoft.com/office/drawing/2014/main" id="{CBE1CB3F-8F24-42C2-38C1-B213F6392CD3}"/>
              </a:ext>
            </a:extLst>
          </p:cNvPr>
          <p:cNvSpPr/>
          <p:nvPr/>
        </p:nvSpPr>
        <p:spPr>
          <a:xfrm>
            <a:off x="1701839" y="5237975"/>
            <a:ext cx="3929670" cy="8724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rgbClr val="22313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Supera el </a:t>
            </a:r>
            <a:r>
              <a:rPr lang="es-CO" sz="2400" b="1" dirty="0">
                <a:solidFill>
                  <a:srgbClr val="22313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100%</a:t>
            </a:r>
            <a:r>
              <a:rPr lang="es-CO" sz="1600" dirty="0">
                <a:solidFill>
                  <a:srgbClr val="22313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desde junio y cerró en </a:t>
            </a:r>
            <a:r>
              <a:rPr lang="es-CO" sz="2400" b="1" dirty="0">
                <a:solidFill>
                  <a:srgbClr val="FF000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132%</a:t>
            </a:r>
            <a:r>
              <a:rPr lang="es-CO" sz="2400" dirty="0">
                <a:solidFill>
                  <a:srgbClr val="FF000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s-CO" sz="1600" dirty="0">
                <a:solidFill>
                  <a:srgbClr val="22313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en diciembre de 2025; los costos de atención exceden los ingresos disponibles.</a:t>
            </a:r>
            <a:endParaRPr lang="es-CO" sz="1600" dirty="0"/>
          </a:p>
        </p:txBody>
      </p:sp>
      <p:sp>
        <p:nvSpPr>
          <p:cNvPr id="42" name="Shape 33">
            <a:extLst>
              <a:ext uri="{FF2B5EF4-FFF2-40B4-BE49-F238E27FC236}">
                <a16:creationId xmlns:a16="http://schemas.microsoft.com/office/drawing/2014/main" id="{71B975A4-C45E-70EF-CF19-AB083B8CD69E}"/>
              </a:ext>
            </a:extLst>
          </p:cNvPr>
          <p:cNvSpPr/>
          <p:nvPr/>
        </p:nvSpPr>
        <p:spPr>
          <a:xfrm>
            <a:off x="6981490" y="4664081"/>
            <a:ext cx="4708709" cy="1470009"/>
          </a:xfrm>
          <a:prstGeom prst="roundRect">
            <a:avLst>
              <a:gd name="adj" fmla="val 5926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43" name="Shape 34">
            <a:extLst>
              <a:ext uri="{FF2B5EF4-FFF2-40B4-BE49-F238E27FC236}">
                <a16:creationId xmlns:a16="http://schemas.microsoft.com/office/drawing/2014/main" id="{5381ECDD-C0A3-1301-4142-3F3004B1E213}"/>
              </a:ext>
            </a:extLst>
          </p:cNvPr>
          <p:cNvSpPr/>
          <p:nvPr/>
        </p:nvSpPr>
        <p:spPr>
          <a:xfrm>
            <a:off x="7049981" y="5072687"/>
            <a:ext cx="818451" cy="828713"/>
          </a:xfrm>
          <a:prstGeom prst="ellipse">
            <a:avLst/>
          </a:prstGeom>
          <a:solidFill>
            <a:srgbClr val="123B5D"/>
          </a:solidFill>
          <a:ln w="12700">
            <a:solidFill>
              <a:srgbClr val="123B5D"/>
            </a:solidFill>
            <a:prstDash val="solid"/>
          </a:ln>
        </p:spPr>
      </p:sp>
      <p:pic>
        <p:nvPicPr>
          <p:cNvPr id="44" name="Image 5" descr="preencoded.png">
            <a:extLst>
              <a:ext uri="{FF2B5EF4-FFF2-40B4-BE49-F238E27FC236}">
                <a16:creationId xmlns:a16="http://schemas.microsoft.com/office/drawing/2014/main" id="{79FDD8B9-380C-F4D9-40E3-EDDE5D7CAE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44170" y="5154781"/>
            <a:ext cx="630071" cy="630071"/>
          </a:xfrm>
          <a:prstGeom prst="rect">
            <a:avLst/>
          </a:prstGeom>
        </p:spPr>
      </p:pic>
      <p:sp>
        <p:nvSpPr>
          <p:cNvPr id="45" name="Text 35">
            <a:extLst>
              <a:ext uri="{FF2B5EF4-FFF2-40B4-BE49-F238E27FC236}">
                <a16:creationId xmlns:a16="http://schemas.microsoft.com/office/drawing/2014/main" id="{4CA667A4-756D-4CBF-CC73-87001223B4C2}"/>
              </a:ext>
            </a:extLst>
          </p:cNvPr>
          <p:cNvSpPr/>
          <p:nvPr/>
        </p:nvSpPr>
        <p:spPr>
          <a:xfrm>
            <a:off x="8183138" y="4849413"/>
            <a:ext cx="3179733" cy="15838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0F2C47"/>
                </a:solidFill>
              </a:rPr>
              <a:t>Endeudamiento crítico</a:t>
            </a:r>
            <a:endParaRPr lang="en-US" dirty="0"/>
          </a:p>
        </p:txBody>
      </p:sp>
      <p:sp>
        <p:nvSpPr>
          <p:cNvPr id="46" name="Text 36">
            <a:extLst>
              <a:ext uri="{FF2B5EF4-FFF2-40B4-BE49-F238E27FC236}">
                <a16:creationId xmlns:a16="http://schemas.microsoft.com/office/drawing/2014/main" id="{F4542575-1DCB-2436-9E10-35C93F71158C}"/>
              </a:ext>
            </a:extLst>
          </p:cNvPr>
          <p:cNvSpPr/>
          <p:nvPr/>
        </p:nvSpPr>
        <p:spPr>
          <a:xfrm>
            <a:off x="7847463" y="5386666"/>
            <a:ext cx="3842737" cy="4751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" sz="1600" dirty="0">
                <a:solidFill>
                  <a:srgbClr val="273443"/>
                </a:solidFill>
              </a:rPr>
              <a:t>Pasó de </a:t>
            </a:r>
            <a:r>
              <a:rPr lang="es-ES" sz="2400" b="1" dirty="0">
                <a:solidFill>
                  <a:srgbClr val="273443"/>
                </a:solidFill>
              </a:rPr>
              <a:t>75,02% </a:t>
            </a:r>
            <a:r>
              <a:rPr lang="es-ES" sz="1600" dirty="0">
                <a:solidFill>
                  <a:srgbClr val="273443"/>
                </a:solidFill>
              </a:rPr>
              <a:t>en 2021 a </a:t>
            </a:r>
            <a:r>
              <a:rPr lang="es-ES" sz="2400" b="1" dirty="0">
                <a:solidFill>
                  <a:srgbClr val="FF0000"/>
                </a:solidFill>
              </a:rPr>
              <a:t>227,50% </a:t>
            </a:r>
            <a:r>
              <a:rPr lang="es-ES" sz="1600" dirty="0">
                <a:solidFill>
                  <a:srgbClr val="273443"/>
                </a:solidFill>
              </a:rPr>
              <a:t>en 2025; los pasivos superan los activos y amplían tensiones con la red.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22C115AA-310D-3FE3-5E87-C62E3CD2CABF}"/>
              </a:ext>
            </a:extLst>
          </p:cNvPr>
          <p:cNvSpPr txBox="1"/>
          <p:nvPr/>
        </p:nvSpPr>
        <p:spPr>
          <a:xfrm>
            <a:off x="134985" y="6399230"/>
            <a:ext cx="93246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es-CO" sz="800" kern="0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Fuente: Catálogo de información financiera EPS del régimen contributivo y subsidiado consolidado a diciembre 2025, disponible en el portal de Datos Abiertos de la Superintendencia Nacional de Salud: </a:t>
            </a:r>
            <a:r>
              <a:rPr lang="es-CO" sz="800" u="sng" kern="0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https://mapas.supersalud.gov.co/arcgisportal/apps/sites/#/datos-abiertos/documents/760d95890d79460da9715b83b9d27933/about</a:t>
            </a:r>
            <a:r>
              <a:rPr lang="es-CO" sz="800" kern="0" dirty="0">
                <a:solidFill>
                  <a:schemeClr val="tx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CO" sz="1200" kern="100" dirty="0">
              <a:solidFill>
                <a:schemeClr val="tx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5" name="Gráfico 54" descr="Dólar con relleno sólido">
            <a:extLst>
              <a:ext uri="{FF2B5EF4-FFF2-40B4-BE49-F238E27FC236}">
                <a16:creationId xmlns:a16="http://schemas.microsoft.com/office/drawing/2014/main" id="{C8763824-F7E9-9A55-6A93-06798737444F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65745" y="940196"/>
            <a:ext cx="3796458" cy="3796458"/>
          </a:xfrm>
          <a:prstGeom prst="rect">
            <a:avLst/>
          </a:prstGeom>
        </p:spPr>
      </p:pic>
      <p:sp>
        <p:nvSpPr>
          <p:cNvPr id="56" name="Marcador de número de diapositiva 55">
            <a:extLst>
              <a:ext uri="{FF2B5EF4-FFF2-40B4-BE49-F238E27FC236}">
                <a16:creationId xmlns:a16="http://schemas.microsoft.com/office/drawing/2014/main" id="{410C8BFA-BE26-4777-B42E-521E69262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20</a:t>
            </a:fld>
            <a:endParaRPr lang="en-CO"/>
          </a:p>
        </p:txBody>
      </p:sp>
      <p:graphicFrame>
        <p:nvGraphicFramePr>
          <p:cNvPr id="3" name="Chart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5237090"/>
              </p:ext>
            </p:extLst>
          </p:nvPr>
        </p:nvGraphicFramePr>
        <p:xfrm>
          <a:off x="134986" y="1117154"/>
          <a:ext cx="3796458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4865E749-1B41-6B02-2938-FEE311A81D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904781"/>
              </p:ext>
            </p:extLst>
          </p:nvPr>
        </p:nvGraphicFramePr>
        <p:xfrm>
          <a:off x="4226255" y="1149433"/>
          <a:ext cx="4116623" cy="3367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4C55A875-4564-A7A4-3B74-2FD44DABF2F4}"/>
              </a:ext>
            </a:extLst>
          </p:cNvPr>
          <p:cNvCxnSpPr/>
          <p:nvPr/>
        </p:nvCxnSpPr>
        <p:spPr>
          <a:xfrm>
            <a:off x="4226256" y="1273215"/>
            <a:ext cx="0" cy="2965991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CuadroTexto 48">
            <a:extLst>
              <a:ext uri="{FF2B5EF4-FFF2-40B4-BE49-F238E27FC236}">
                <a16:creationId xmlns:a16="http://schemas.microsoft.com/office/drawing/2014/main" id="{2DD8ECB2-7C59-046C-AB7D-C5DCB3EF6694}"/>
              </a:ext>
            </a:extLst>
          </p:cNvPr>
          <p:cNvSpPr txBox="1"/>
          <p:nvPr/>
        </p:nvSpPr>
        <p:spPr>
          <a:xfrm>
            <a:off x="4226254" y="1290639"/>
            <a:ext cx="249283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400" b="1" i="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Cuentas por pagar </a:t>
            </a:r>
          </a:p>
          <a:p>
            <a:pPr algn="ctr"/>
            <a:r>
              <a:rPr lang="es-CO" sz="1400" b="1" i="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(cifras en millones pesos colombianos)</a:t>
            </a:r>
            <a:endParaRPr lang="es-CO" sz="1050" b="1" i="1" dirty="0">
              <a:solidFill>
                <a:srgbClr val="44546A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42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55057-6579-21EE-8734-23BA7F0C9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8A4A91A9-D2D8-D8CE-260F-2A7E51223B3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268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r>
              <a:rPr lang="es-ES" sz="2400" b="1" dirty="0">
                <a:solidFill>
                  <a:schemeClr val="bg1"/>
                </a:solidFill>
              </a:rPr>
              <a:t>Conclusión operativa</a:t>
            </a:r>
            <a:endParaRPr lang="es-ES" sz="2400" dirty="0">
              <a:solidFill>
                <a:schemeClr val="bg1"/>
              </a:solidFill>
            </a:endParaRPr>
          </a:p>
        </p:txBody>
      </p:sp>
      <p:sp>
        <p:nvSpPr>
          <p:cNvPr id="3" name="Text 3">
            <a:extLst>
              <a:ext uri="{FF2B5EF4-FFF2-40B4-BE49-F238E27FC236}">
                <a16:creationId xmlns:a16="http://schemas.microsoft.com/office/drawing/2014/main" id="{D5DBD45A-EE8B-F30B-F45C-B7DFA9AA76EE}"/>
              </a:ext>
            </a:extLst>
          </p:cNvPr>
          <p:cNvSpPr/>
          <p:nvPr/>
        </p:nvSpPr>
        <p:spPr>
          <a:xfrm>
            <a:off x="685799" y="659117"/>
            <a:ext cx="11247699" cy="106864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123A68"/>
                </a:solidFill>
              </a:rPr>
              <a:t>La operación de COOSALUD EPS presenta riesgo alto para continuidad, oportunidad y sostenibilidad de la atención de sus afiliados.</a:t>
            </a:r>
            <a:endParaRPr lang="en-US" sz="2800" dirty="0"/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5F732007-FC4E-5D39-2424-813E21226994}"/>
              </a:ext>
            </a:extLst>
          </p:cNvPr>
          <p:cNvSpPr/>
          <p:nvPr/>
        </p:nvSpPr>
        <p:spPr>
          <a:xfrm>
            <a:off x="777240" y="1977537"/>
            <a:ext cx="2514600" cy="3277372"/>
          </a:xfrm>
          <a:prstGeom prst="roundRect">
            <a:avLst>
              <a:gd name="adj" fmla="val 2909"/>
            </a:avLst>
          </a:prstGeom>
          <a:solidFill>
            <a:srgbClr val="FFFFFF"/>
          </a:solidFill>
          <a:ln w="12700">
            <a:solidFill>
              <a:srgbClr val="D7E1EA"/>
            </a:solidFill>
            <a:prstDash val="solid"/>
          </a:ln>
          <a:effectLst>
            <a:outerShdw blurRad="25400" dist="12700" dir="2700000" algn="bl" rotWithShape="0">
              <a:srgbClr val="9AA8B5">
                <a:alpha val="12000"/>
              </a:srgbClr>
            </a:outerShdw>
          </a:effectLst>
        </p:spPr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050B99E1-D34B-34FD-E823-901855832C53}"/>
              </a:ext>
            </a:extLst>
          </p:cNvPr>
          <p:cNvSpPr/>
          <p:nvPr/>
        </p:nvSpPr>
        <p:spPr>
          <a:xfrm>
            <a:off x="1005840" y="2221992"/>
            <a:ext cx="594360" cy="109728"/>
          </a:xfrm>
          <a:prstGeom prst="rect">
            <a:avLst/>
          </a:prstGeom>
          <a:solidFill>
            <a:srgbClr val="4D78C9"/>
          </a:solidFill>
          <a:ln w="12700">
            <a:solidFill>
              <a:srgbClr val="4D78C9"/>
            </a:solidFill>
            <a:prstDash val="solid"/>
          </a:ln>
        </p:spPr>
      </p:sp>
      <p:sp>
        <p:nvSpPr>
          <p:cNvPr id="16" name="Text 6">
            <a:extLst>
              <a:ext uri="{FF2B5EF4-FFF2-40B4-BE49-F238E27FC236}">
                <a16:creationId xmlns:a16="http://schemas.microsoft.com/office/drawing/2014/main" id="{BD69EED2-A9D4-2A8E-C9D0-49D503B516A5}"/>
              </a:ext>
            </a:extLst>
          </p:cNvPr>
          <p:cNvSpPr/>
          <p:nvPr/>
        </p:nvSpPr>
        <p:spPr>
          <a:xfrm>
            <a:off x="1005840" y="2670514"/>
            <a:ext cx="2057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23A68"/>
                </a:solidFill>
              </a:rPr>
              <a:t>Acceso y oportunidad</a:t>
            </a:r>
            <a:endParaRPr lang="en-US" sz="2400" dirty="0"/>
          </a:p>
        </p:txBody>
      </p:sp>
      <p:sp>
        <p:nvSpPr>
          <p:cNvPr id="17" name="Shape 7">
            <a:extLst>
              <a:ext uri="{FF2B5EF4-FFF2-40B4-BE49-F238E27FC236}">
                <a16:creationId xmlns:a16="http://schemas.microsoft.com/office/drawing/2014/main" id="{DF4CE2F6-AFEA-91C6-259F-6BF816B917F5}"/>
              </a:ext>
            </a:extLst>
          </p:cNvPr>
          <p:cNvSpPr/>
          <p:nvPr/>
        </p:nvSpPr>
        <p:spPr>
          <a:xfrm>
            <a:off x="1005840" y="3589832"/>
            <a:ext cx="91440" cy="91440"/>
          </a:xfrm>
          <a:prstGeom prst="ellipse">
            <a:avLst/>
          </a:prstGeom>
          <a:solidFill>
            <a:srgbClr val="4D78C9"/>
          </a:solidFill>
          <a:ln w="12700">
            <a:solidFill>
              <a:srgbClr val="4D78C9"/>
            </a:solidFill>
            <a:prstDash val="solid"/>
          </a:ln>
        </p:spPr>
      </p:sp>
      <p:sp>
        <p:nvSpPr>
          <p:cNvPr id="20" name="Text 8">
            <a:extLst>
              <a:ext uri="{FF2B5EF4-FFF2-40B4-BE49-F238E27FC236}">
                <a16:creationId xmlns:a16="http://schemas.microsoft.com/office/drawing/2014/main" id="{9B5EF33A-C88F-DC9C-D834-6ED721140AB8}"/>
              </a:ext>
            </a:extLst>
          </p:cNvPr>
          <p:cNvSpPr/>
          <p:nvPr/>
        </p:nvSpPr>
        <p:spPr>
          <a:xfrm>
            <a:off x="1207008" y="3539540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Reclamos y PQRS crecientes</a:t>
            </a:r>
            <a:endParaRPr lang="en-US" sz="1600" dirty="0"/>
          </a:p>
        </p:txBody>
      </p:sp>
      <p:sp>
        <p:nvSpPr>
          <p:cNvPr id="21" name="Shape 9">
            <a:extLst>
              <a:ext uri="{FF2B5EF4-FFF2-40B4-BE49-F238E27FC236}">
                <a16:creationId xmlns:a16="http://schemas.microsoft.com/office/drawing/2014/main" id="{79C693CB-3773-F6A5-16B1-B3477E203A1B}"/>
              </a:ext>
            </a:extLst>
          </p:cNvPr>
          <p:cNvSpPr/>
          <p:nvPr/>
        </p:nvSpPr>
        <p:spPr>
          <a:xfrm>
            <a:off x="1005840" y="4182230"/>
            <a:ext cx="91440" cy="91440"/>
          </a:xfrm>
          <a:prstGeom prst="ellipse">
            <a:avLst/>
          </a:prstGeom>
          <a:solidFill>
            <a:srgbClr val="4D78C9"/>
          </a:solidFill>
          <a:ln w="12700">
            <a:solidFill>
              <a:srgbClr val="4D78C9"/>
            </a:solidFill>
            <a:prstDash val="solid"/>
          </a:ln>
        </p:spPr>
      </p:sp>
      <p:sp>
        <p:nvSpPr>
          <p:cNvPr id="32" name="Text 10">
            <a:extLst>
              <a:ext uri="{FF2B5EF4-FFF2-40B4-BE49-F238E27FC236}">
                <a16:creationId xmlns:a16="http://schemas.microsoft.com/office/drawing/2014/main" id="{3DC9557A-934E-4CDA-4913-D28C3A6BB409}"/>
              </a:ext>
            </a:extLst>
          </p:cNvPr>
          <p:cNvSpPr/>
          <p:nvPr/>
        </p:nvSpPr>
        <p:spPr>
          <a:xfrm>
            <a:off x="1207008" y="4039336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69,92% de PQRSD en cinco motivos</a:t>
            </a:r>
            <a:endParaRPr lang="en-US" sz="1600" dirty="0"/>
          </a:p>
        </p:txBody>
      </p:sp>
      <p:sp>
        <p:nvSpPr>
          <p:cNvPr id="33" name="Shape 11">
            <a:extLst>
              <a:ext uri="{FF2B5EF4-FFF2-40B4-BE49-F238E27FC236}">
                <a16:creationId xmlns:a16="http://schemas.microsoft.com/office/drawing/2014/main" id="{FDCD5BCD-7E6C-95EB-C061-5A562D272D38}"/>
              </a:ext>
            </a:extLst>
          </p:cNvPr>
          <p:cNvSpPr/>
          <p:nvPr/>
        </p:nvSpPr>
        <p:spPr>
          <a:xfrm>
            <a:off x="1005840" y="4844062"/>
            <a:ext cx="91440" cy="91440"/>
          </a:xfrm>
          <a:prstGeom prst="ellipse">
            <a:avLst/>
          </a:prstGeom>
          <a:solidFill>
            <a:srgbClr val="4D78C9"/>
          </a:solidFill>
          <a:ln w="12700">
            <a:solidFill>
              <a:srgbClr val="4D78C9"/>
            </a:solidFill>
            <a:prstDash val="solid"/>
          </a:ln>
        </p:spPr>
      </p:sp>
      <p:sp>
        <p:nvSpPr>
          <p:cNvPr id="42" name="Text 12">
            <a:extLst>
              <a:ext uri="{FF2B5EF4-FFF2-40B4-BE49-F238E27FC236}">
                <a16:creationId xmlns:a16="http://schemas.microsoft.com/office/drawing/2014/main" id="{6107B70C-C647-85BE-457E-4970465DB2EF}"/>
              </a:ext>
            </a:extLst>
          </p:cNvPr>
          <p:cNvSpPr/>
          <p:nvPr/>
        </p:nvSpPr>
        <p:spPr>
          <a:xfrm>
            <a:off x="1207008" y="4689603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 oportunidad de servicios 74%</a:t>
            </a:r>
            <a:endParaRPr lang="en-US" sz="1600" dirty="0"/>
          </a:p>
        </p:txBody>
      </p:sp>
      <p:sp>
        <p:nvSpPr>
          <p:cNvPr id="43" name="Shape 13">
            <a:extLst>
              <a:ext uri="{FF2B5EF4-FFF2-40B4-BE49-F238E27FC236}">
                <a16:creationId xmlns:a16="http://schemas.microsoft.com/office/drawing/2014/main" id="{3A90E1B0-6DD8-34D8-F3CB-9D2D950FA140}"/>
              </a:ext>
            </a:extLst>
          </p:cNvPr>
          <p:cNvSpPr/>
          <p:nvPr/>
        </p:nvSpPr>
        <p:spPr>
          <a:xfrm>
            <a:off x="3566160" y="1965960"/>
            <a:ext cx="2514600" cy="3277372"/>
          </a:xfrm>
          <a:prstGeom prst="roundRect">
            <a:avLst>
              <a:gd name="adj" fmla="val 2909"/>
            </a:avLst>
          </a:prstGeom>
          <a:solidFill>
            <a:srgbClr val="FFFFFF"/>
          </a:solidFill>
          <a:ln w="12700">
            <a:solidFill>
              <a:srgbClr val="D7E1EA"/>
            </a:solidFill>
            <a:prstDash val="solid"/>
          </a:ln>
          <a:effectLst>
            <a:outerShdw blurRad="25400" dist="12700" dir="2700000" algn="bl" rotWithShape="0">
              <a:srgbClr val="9AA8B5">
                <a:alpha val="12000"/>
              </a:srgbClr>
            </a:outerShdw>
          </a:effectLst>
        </p:spPr>
      </p:sp>
      <p:sp>
        <p:nvSpPr>
          <p:cNvPr id="50" name="Shape 14">
            <a:extLst>
              <a:ext uri="{FF2B5EF4-FFF2-40B4-BE49-F238E27FC236}">
                <a16:creationId xmlns:a16="http://schemas.microsoft.com/office/drawing/2014/main" id="{E1100C65-25AE-6696-FEF3-4212ADC68F1E}"/>
              </a:ext>
            </a:extLst>
          </p:cNvPr>
          <p:cNvSpPr/>
          <p:nvPr/>
        </p:nvSpPr>
        <p:spPr>
          <a:xfrm>
            <a:off x="3794760" y="2221992"/>
            <a:ext cx="594360" cy="109728"/>
          </a:xfrm>
          <a:prstGeom prst="rect">
            <a:avLst/>
          </a:prstGeom>
          <a:solidFill>
            <a:srgbClr val="E78723"/>
          </a:solidFill>
          <a:ln w="12700">
            <a:solidFill>
              <a:srgbClr val="E78723"/>
            </a:solidFill>
            <a:prstDash val="solid"/>
          </a:ln>
        </p:spPr>
      </p:sp>
      <p:sp>
        <p:nvSpPr>
          <p:cNvPr id="51" name="Text 15">
            <a:extLst>
              <a:ext uri="{FF2B5EF4-FFF2-40B4-BE49-F238E27FC236}">
                <a16:creationId xmlns:a16="http://schemas.microsoft.com/office/drawing/2014/main" id="{BF3AB634-3063-DB4D-6165-85EC3DDF55E0}"/>
              </a:ext>
            </a:extLst>
          </p:cNvPr>
          <p:cNvSpPr/>
          <p:nvPr/>
        </p:nvSpPr>
        <p:spPr>
          <a:xfrm>
            <a:off x="3794760" y="2670514"/>
            <a:ext cx="2057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23A68"/>
                </a:solidFill>
              </a:rPr>
              <a:t>Capacidad de red</a:t>
            </a:r>
            <a:endParaRPr lang="en-US" sz="2400" dirty="0"/>
          </a:p>
        </p:txBody>
      </p:sp>
      <p:sp>
        <p:nvSpPr>
          <p:cNvPr id="52" name="Shape 16">
            <a:extLst>
              <a:ext uri="{FF2B5EF4-FFF2-40B4-BE49-F238E27FC236}">
                <a16:creationId xmlns:a16="http://schemas.microsoft.com/office/drawing/2014/main" id="{A652EA16-8583-CF14-BBD0-38528D44C472}"/>
              </a:ext>
            </a:extLst>
          </p:cNvPr>
          <p:cNvSpPr/>
          <p:nvPr/>
        </p:nvSpPr>
        <p:spPr>
          <a:xfrm>
            <a:off x="3794760" y="3589832"/>
            <a:ext cx="91440" cy="91440"/>
          </a:xfrm>
          <a:prstGeom prst="ellipse">
            <a:avLst/>
          </a:prstGeom>
          <a:solidFill>
            <a:srgbClr val="E78723"/>
          </a:solidFill>
          <a:ln w="12700">
            <a:solidFill>
              <a:srgbClr val="E78723"/>
            </a:solidFill>
            <a:prstDash val="solid"/>
          </a:ln>
        </p:spPr>
      </p:sp>
      <p:sp>
        <p:nvSpPr>
          <p:cNvPr id="61" name="Text 17">
            <a:extLst>
              <a:ext uri="{FF2B5EF4-FFF2-40B4-BE49-F238E27FC236}">
                <a16:creationId xmlns:a16="http://schemas.microsoft.com/office/drawing/2014/main" id="{284387C2-C930-5E28-2F14-07EDA1CB7EE1}"/>
              </a:ext>
            </a:extLst>
          </p:cNvPr>
          <p:cNvSpPr/>
          <p:nvPr/>
        </p:nvSpPr>
        <p:spPr>
          <a:xfrm>
            <a:off x="3995928" y="3539540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199 casos GAMA</a:t>
            </a:r>
            <a:endParaRPr lang="en-US" sz="1600" dirty="0"/>
          </a:p>
        </p:txBody>
      </p:sp>
      <p:sp>
        <p:nvSpPr>
          <p:cNvPr id="62" name="Shape 18">
            <a:extLst>
              <a:ext uri="{FF2B5EF4-FFF2-40B4-BE49-F238E27FC236}">
                <a16:creationId xmlns:a16="http://schemas.microsoft.com/office/drawing/2014/main" id="{AD1C00CE-BB6B-3487-6B36-8D5C7F14E628}"/>
              </a:ext>
            </a:extLst>
          </p:cNvPr>
          <p:cNvSpPr/>
          <p:nvPr/>
        </p:nvSpPr>
        <p:spPr>
          <a:xfrm>
            <a:off x="3794760" y="4182230"/>
            <a:ext cx="91440" cy="91440"/>
          </a:xfrm>
          <a:prstGeom prst="ellipse">
            <a:avLst/>
          </a:prstGeom>
          <a:solidFill>
            <a:srgbClr val="E78723"/>
          </a:solidFill>
          <a:ln w="12700">
            <a:solidFill>
              <a:srgbClr val="E78723"/>
            </a:solidFill>
            <a:prstDash val="solid"/>
          </a:ln>
        </p:spPr>
      </p:sp>
      <p:sp>
        <p:nvSpPr>
          <p:cNvPr id="63" name="Text 19">
            <a:extLst>
              <a:ext uri="{FF2B5EF4-FFF2-40B4-BE49-F238E27FC236}">
                <a16:creationId xmlns:a16="http://schemas.microsoft.com/office/drawing/2014/main" id="{93E959F6-4160-3570-DFFA-C433157F60EA}"/>
              </a:ext>
            </a:extLst>
          </p:cNvPr>
          <p:cNvSpPr/>
          <p:nvPr/>
        </p:nvSpPr>
        <p:spPr>
          <a:xfrm>
            <a:off x="3995928" y="4039336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75,9% en IPS de red reportada</a:t>
            </a:r>
            <a:endParaRPr lang="en-US" sz="1600" dirty="0"/>
          </a:p>
        </p:txBody>
      </p:sp>
      <p:sp>
        <p:nvSpPr>
          <p:cNvPr id="64" name="Shape 20">
            <a:extLst>
              <a:ext uri="{FF2B5EF4-FFF2-40B4-BE49-F238E27FC236}">
                <a16:creationId xmlns:a16="http://schemas.microsoft.com/office/drawing/2014/main" id="{4FE63881-0BAA-15CB-E8EC-BC5F7C3E21B7}"/>
              </a:ext>
            </a:extLst>
          </p:cNvPr>
          <p:cNvSpPr/>
          <p:nvPr/>
        </p:nvSpPr>
        <p:spPr>
          <a:xfrm>
            <a:off x="3794760" y="4844062"/>
            <a:ext cx="91440" cy="91440"/>
          </a:xfrm>
          <a:prstGeom prst="ellipse">
            <a:avLst/>
          </a:prstGeom>
          <a:solidFill>
            <a:srgbClr val="E78723"/>
          </a:solidFill>
          <a:ln w="12700">
            <a:solidFill>
              <a:srgbClr val="E78723"/>
            </a:solidFill>
            <a:prstDash val="solid"/>
          </a:ln>
        </p:spPr>
      </p:sp>
      <p:sp>
        <p:nvSpPr>
          <p:cNvPr id="65" name="Text 21">
            <a:extLst>
              <a:ext uri="{FF2B5EF4-FFF2-40B4-BE49-F238E27FC236}">
                <a16:creationId xmlns:a16="http://schemas.microsoft.com/office/drawing/2014/main" id="{85327413-D096-25AA-CA08-427E758166E1}"/>
              </a:ext>
            </a:extLst>
          </p:cNvPr>
          <p:cNvSpPr/>
          <p:nvPr/>
        </p:nvSpPr>
        <p:spPr>
          <a:xfrm>
            <a:off x="3995928" y="4689603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Retrasos en referencia e interconsulta</a:t>
            </a:r>
            <a:endParaRPr lang="en-US" sz="1600" dirty="0"/>
          </a:p>
        </p:txBody>
      </p:sp>
      <p:sp>
        <p:nvSpPr>
          <p:cNvPr id="66" name="Shape 22">
            <a:extLst>
              <a:ext uri="{FF2B5EF4-FFF2-40B4-BE49-F238E27FC236}">
                <a16:creationId xmlns:a16="http://schemas.microsoft.com/office/drawing/2014/main" id="{D7C88213-AFCC-BA46-6988-247D261C9EBA}"/>
              </a:ext>
            </a:extLst>
          </p:cNvPr>
          <p:cNvSpPr/>
          <p:nvPr/>
        </p:nvSpPr>
        <p:spPr>
          <a:xfrm>
            <a:off x="6355080" y="1965960"/>
            <a:ext cx="2514600" cy="3277372"/>
          </a:xfrm>
          <a:prstGeom prst="roundRect">
            <a:avLst>
              <a:gd name="adj" fmla="val 2909"/>
            </a:avLst>
          </a:prstGeom>
          <a:solidFill>
            <a:srgbClr val="FFFFFF"/>
          </a:solidFill>
          <a:ln w="12700">
            <a:solidFill>
              <a:srgbClr val="D7E1EA"/>
            </a:solidFill>
            <a:prstDash val="solid"/>
          </a:ln>
          <a:effectLst>
            <a:outerShdw blurRad="25400" dist="12700" dir="2700000" algn="bl" rotWithShape="0">
              <a:srgbClr val="9AA8B5">
                <a:alpha val="12000"/>
              </a:srgbClr>
            </a:outerShdw>
          </a:effectLst>
        </p:spPr>
      </p:sp>
      <p:sp>
        <p:nvSpPr>
          <p:cNvPr id="67" name="Shape 23">
            <a:extLst>
              <a:ext uri="{FF2B5EF4-FFF2-40B4-BE49-F238E27FC236}">
                <a16:creationId xmlns:a16="http://schemas.microsoft.com/office/drawing/2014/main" id="{48C2DC82-BFE3-EF8A-4A87-069C34A3546A}"/>
              </a:ext>
            </a:extLst>
          </p:cNvPr>
          <p:cNvSpPr/>
          <p:nvPr/>
        </p:nvSpPr>
        <p:spPr>
          <a:xfrm>
            <a:off x="6583680" y="2221992"/>
            <a:ext cx="594360" cy="109728"/>
          </a:xfrm>
          <a:prstGeom prst="rect">
            <a:avLst/>
          </a:prstGeom>
          <a:solidFill>
            <a:srgbClr val="C6394F"/>
          </a:solidFill>
          <a:ln w="12700">
            <a:solidFill>
              <a:srgbClr val="C6394F"/>
            </a:solidFill>
            <a:prstDash val="solid"/>
          </a:ln>
        </p:spPr>
      </p:sp>
      <p:sp>
        <p:nvSpPr>
          <p:cNvPr id="68" name="Text 24">
            <a:extLst>
              <a:ext uri="{FF2B5EF4-FFF2-40B4-BE49-F238E27FC236}">
                <a16:creationId xmlns:a16="http://schemas.microsoft.com/office/drawing/2014/main" id="{347E6450-5F6E-67B4-0871-49B0941F38D3}"/>
              </a:ext>
            </a:extLst>
          </p:cNvPr>
          <p:cNvSpPr/>
          <p:nvPr/>
        </p:nvSpPr>
        <p:spPr>
          <a:xfrm>
            <a:off x="6583679" y="2589490"/>
            <a:ext cx="217835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23A68"/>
                </a:solidFill>
              </a:rPr>
              <a:t>Medicamentos</a:t>
            </a:r>
            <a:endParaRPr lang="en-US" sz="2400" dirty="0"/>
          </a:p>
        </p:txBody>
      </p:sp>
      <p:sp>
        <p:nvSpPr>
          <p:cNvPr id="69" name="Shape 25">
            <a:extLst>
              <a:ext uri="{FF2B5EF4-FFF2-40B4-BE49-F238E27FC236}">
                <a16:creationId xmlns:a16="http://schemas.microsoft.com/office/drawing/2014/main" id="{2911A8CA-C1B7-24AB-1079-B73F83EB347E}"/>
              </a:ext>
            </a:extLst>
          </p:cNvPr>
          <p:cNvSpPr/>
          <p:nvPr/>
        </p:nvSpPr>
        <p:spPr>
          <a:xfrm>
            <a:off x="6583680" y="3589832"/>
            <a:ext cx="91440" cy="91440"/>
          </a:xfrm>
          <a:prstGeom prst="ellipse">
            <a:avLst/>
          </a:prstGeom>
          <a:solidFill>
            <a:srgbClr val="C6394F"/>
          </a:solidFill>
          <a:ln w="12700">
            <a:solidFill>
              <a:srgbClr val="C6394F"/>
            </a:solidFill>
            <a:prstDash val="solid"/>
          </a:ln>
        </p:spPr>
      </p:sp>
      <p:sp>
        <p:nvSpPr>
          <p:cNvPr id="70" name="Text 26">
            <a:extLst>
              <a:ext uri="{FF2B5EF4-FFF2-40B4-BE49-F238E27FC236}">
                <a16:creationId xmlns:a16="http://schemas.microsoft.com/office/drawing/2014/main" id="{274CE115-35C5-685D-E6B3-5AF6A5B206D4}"/>
              </a:ext>
            </a:extLst>
          </p:cNvPr>
          <p:cNvSpPr/>
          <p:nvPr/>
        </p:nvSpPr>
        <p:spPr>
          <a:xfrm>
            <a:off x="6784848" y="3539540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Sin información requerida</a:t>
            </a:r>
            <a:endParaRPr lang="en-US" sz="1600" dirty="0"/>
          </a:p>
        </p:txBody>
      </p:sp>
      <p:sp>
        <p:nvSpPr>
          <p:cNvPr id="71" name="Shape 27">
            <a:extLst>
              <a:ext uri="{FF2B5EF4-FFF2-40B4-BE49-F238E27FC236}">
                <a16:creationId xmlns:a16="http://schemas.microsoft.com/office/drawing/2014/main" id="{8DCF9ED5-B378-D5EC-0EBB-47E9BE5BDEBB}"/>
              </a:ext>
            </a:extLst>
          </p:cNvPr>
          <p:cNvSpPr/>
          <p:nvPr/>
        </p:nvSpPr>
        <p:spPr>
          <a:xfrm>
            <a:off x="6583680" y="4182230"/>
            <a:ext cx="91440" cy="91440"/>
          </a:xfrm>
          <a:prstGeom prst="ellipse">
            <a:avLst/>
          </a:prstGeom>
          <a:solidFill>
            <a:srgbClr val="C6394F"/>
          </a:solidFill>
          <a:ln w="12700">
            <a:solidFill>
              <a:srgbClr val="C6394F"/>
            </a:solidFill>
            <a:prstDash val="solid"/>
          </a:ln>
        </p:spPr>
      </p:sp>
      <p:sp>
        <p:nvSpPr>
          <p:cNvPr id="72" name="Text 28">
            <a:extLst>
              <a:ext uri="{FF2B5EF4-FFF2-40B4-BE49-F238E27FC236}">
                <a16:creationId xmlns:a16="http://schemas.microsoft.com/office/drawing/2014/main" id="{0CEED60A-62AC-7E6B-5C38-44B47EBF3949}"/>
              </a:ext>
            </a:extLst>
          </p:cNvPr>
          <p:cNvSpPr/>
          <p:nvPr/>
        </p:nvSpPr>
        <p:spPr>
          <a:xfrm>
            <a:off x="6784848" y="4039336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Hallazgos en Kennedy y Suba</a:t>
            </a:r>
            <a:endParaRPr lang="en-US" sz="1600" dirty="0"/>
          </a:p>
        </p:txBody>
      </p:sp>
      <p:sp>
        <p:nvSpPr>
          <p:cNvPr id="73" name="Shape 29">
            <a:extLst>
              <a:ext uri="{FF2B5EF4-FFF2-40B4-BE49-F238E27FC236}">
                <a16:creationId xmlns:a16="http://schemas.microsoft.com/office/drawing/2014/main" id="{AFDA5BA9-280C-244C-431C-191460128621}"/>
              </a:ext>
            </a:extLst>
          </p:cNvPr>
          <p:cNvSpPr/>
          <p:nvPr/>
        </p:nvSpPr>
        <p:spPr>
          <a:xfrm>
            <a:off x="6583680" y="4844062"/>
            <a:ext cx="91440" cy="91440"/>
          </a:xfrm>
          <a:prstGeom prst="ellipse">
            <a:avLst/>
          </a:prstGeom>
          <a:solidFill>
            <a:srgbClr val="C6394F"/>
          </a:solidFill>
          <a:ln w="12700">
            <a:solidFill>
              <a:srgbClr val="C6394F"/>
            </a:solidFill>
            <a:prstDash val="solid"/>
          </a:ln>
        </p:spPr>
      </p:sp>
      <p:sp>
        <p:nvSpPr>
          <p:cNvPr id="74" name="Text 30">
            <a:extLst>
              <a:ext uri="{FF2B5EF4-FFF2-40B4-BE49-F238E27FC236}">
                <a16:creationId xmlns:a16="http://schemas.microsoft.com/office/drawing/2014/main" id="{475E8604-EDA9-BC45-7AC0-C4FFC4C14447}"/>
              </a:ext>
            </a:extLst>
          </p:cNvPr>
          <p:cNvSpPr/>
          <p:nvPr/>
        </p:nvSpPr>
        <p:spPr>
          <a:xfrm>
            <a:off x="6784848" y="4689603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Riesgo de discontinuidad terapéutica</a:t>
            </a:r>
            <a:endParaRPr lang="en-US" sz="1600" dirty="0"/>
          </a:p>
        </p:txBody>
      </p:sp>
      <p:sp>
        <p:nvSpPr>
          <p:cNvPr id="75" name="Shape 31">
            <a:extLst>
              <a:ext uri="{FF2B5EF4-FFF2-40B4-BE49-F238E27FC236}">
                <a16:creationId xmlns:a16="http://schemas.microsoft.com/office/drawing/2014/main" id="{05031DB4-2E2D-D07B-0FD5-17B934E69FC5}"/>
              </a:ext>
            </a:extLst>
          </p:cNvPr>
          <p:cNvSpPr/>
          <p:nvPr/>
        </p:nvSpPr>
        <p:spPr>
          <a:xfrm>
            <a:off x="9144000" y="1965960"/>
            <a:ext cx="2514600" cy="3277372"/>
          </a:xfrm>
          <a:prstGeom prst="roundRect">
            <a:avLst>
              <a:gd name="adj" fmla="val 2909"/>
            </a:avLst>
          </a:prstGeom>
          <a:solidFill>
            <a:srgbClr val="FFFFFF"/>
          </a:solidFill>
          <a:ln w="12700">
            <a:solidFill>
              <a:srgbClr val="D7E1EA"/>
            </a:solidFill>
            <a:prstDash val="solid"/>
          </a:ln>
          <a:effectLst>
            <a:outerShdw blurRad="25400" dist="12700" dir="2700000" algn="bl" rotWithShape="0">
              <a:srgbClr val="9AA8B5">
                <a:alpha val="12000"/>
              </a:srgbClr>
            </a:outerShdw>
          </a:effectLst>
        </p:spPr>
      </p:sp>
      <p:sp>
        <p:nvSpPr>
          <p:cNvPr id="76" name="Shape 32">
            <a:extLst>
              <a:ext uri="{FF2B5EF4-FFF2-40B4-BE49-F238E27FC236}">
                <a16:creationId xmlns:a16="http://schemas.microsoft.com/office/drawing/2014/main" id="{19087506-726A-AF8D-6616-69B9CAD0D241}"/>
              </a:ext>
            </a:extLst>
          </p:cNvPr>
          <p:cNvSpPr/>
          <p:nvPr/>
        </p:nvSpPr>
        <p:spPr>
          <a:xfrm>
            <a:off x="9372600" y="2221992"/>
            <a:ext cx="594360" cy="109728"/>
          </a:xfrm>
          <a:prstGeom prst="rect">
            <a:avLst/>
          </a:prstGeom>
          <a:solidFill>
            <a:srgbClr val="7D45D8"/>
          </a:solidFill>
          <a:ln w="12700">
            <a:solidFill>
              <a:srgbClr val="7D45D8"/>
            </a:solidFill>
            <a:prstDash val="solid"/>
          </a:ln>
        </p:spPr>
      </p:sp>
      <p:sp>
        <p:nvSpPr>
          <p:cNvPr id="77" name="Text 33">
            <a:extLst>
              <a:ext uri="{FF2B5EF4-FFF2-40B4-BE49-F238E27FC236}">
                <a16:creationId xmlns:a16="http://schemas.microsoft.com/office/drawing/2014/main" id="{C0557160-07C8-8443-6114-2F80D4C72FDD}"/>
              </a:ext>
            </a:extLst>
          </p:cNvPr>
          <p:cNvSpPr/>
          <p:nvPr/>
        </p:nvSpPr>
        <p:spPr>
          <a:xfrm>
            <a:off x="9372600" y="2670514"/>
            <a:ext cx="2057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23A68"/>
                </a:solidFill>
              </a:rPr>
              <a:t>Presión financiera</a:t>
            </a:r>
            <a:endParaRPr lang="en-US" sz="2400" dirty="0"/>
          </a:p>
        </p:txBody>
      </p:sp>
      <p:sp>
        <p:nvSpPr>
          <p:cNvPr id="78" name="Shape 34">
            <a:extLst>
              <a:ext uri="{FF2B5EF4-FFF2-40B4-BE49-F238E27FC236}">
                <a16:creationId xmlns:a16="http://schemas.microsoft.com/office/drawing/2014/main" id="{9DA5BAE0-FDC8-7FB2-2311-61F88F7CD756}"/>
              </a:ext>
            </a:extLst>
          </p:cNvPr>
          <p:cNvSpPr/>
          <p:nvPr/>
        </p:nvSpPr>
        <p:spPr>
          <a:xfrm>
            <a:off x="9372600" y="3589832"/>
            <a:ext cx="91440" cy="91440"/>
          </a:xfrm>
          <a:prstGeom prst="ellipse">
            <a:avLst/>
          </a:prstGeom>
          <a:solidFill>
            <a:srgbClr val="7D45D8"/>
          </a:solidFill>
          <a:ln w="12700">
            <a:solidFill>
              <a:srgbClr val="7D45D8"/>
            </a:solidFill>
            <a:prstDash val="solid"/>
          </a:ln>
        </p:spPr>
      </p:sp>
      <p:sp>
        <p:nvSpPr>
          <p:cNvPr id="79" name="Text 35">
            <a:extLst>
              <a:ext uri="{FF2B5EF4-FFF2-40B4-BE49-F238E27FC236}">
                <a16:creationId xmlns:a16="http://schemas.microsoft.com/office/drawing/2014/main" id="{AA26F442-EBFA-3C62-2DCC-8253C8376845}"/>
              </a:ext>
            </a:extLst>
          </p:cNvPr>
          <p:cNvSpPr/>
          <p:nvPr/>
        </p:nvSpPr>
        <p:spPr>
          <a:xfrm>
            <a:off x="9573768" y="3539540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Patrimonio negativo</a:t>
            </a:r>
            <a:endParaRPr lang="en-US" sz="1600" dirty="0"/>
          </a:p>
        </p:txBody>
      </p:sp>
      <p:sp>
        <p:nvSpPr>
          <p:cNvPr id="80" name="Shape 36">
            <a:extLst>
              <a:ext uri="{FF2B5EF4-FFF2-40B4-BE49-F238E27FC236}">
                <a16:creationId xmlns:a16="http://schemas.microsoft.com/office/drawing/2014/main" id="{97D5CBE1-83CD-7DE4-E224-52DD19460CE0}"/>
              </a:ext>
            </a:extLst>
          </p:cNvPr>
          <p:cNvSpPr/>
          <p:nvPr/>
        </p:nvSpPr>
        <p:spPr>
          <a:xfrm>
            <a:off x="9372600" y="4182230"/>
            <a:ext cx="91440" cy="91440"/>
          </a:xfrm>
          <a:prstGeom prst="ellipse">
            <a:avLst/>
          </a:prstGeom>
          <a:solidFill>
            <a:srgbClr val="7D45D8"/>
          </a:solidFill>
          <a:ln w="12700">
            <a:solidFill>
              <a:srgbClr val="7D45D8"/>
            </a:solidFill>
            <a:prstDash val="solid"/>
          </a:ln>
        </p:spPr>
      </p:sp>
      <p:sp>
        <p:nvSpPr>
          <p:cNvPr id="81" name="Text 37">
            <a:extLst>
              <a:ext uri="{FF2B5EF4-FFF2-40B4-BE49-F238E27FC236}">
                <a16:creationId xmlns:a16="http://schemas.microsoft.com/office/drawing/2014/main" id="{E94656B3-8345-DCE8-A654-EB0BF2475305}"/>
              </a:ext>
            </a:extLst>
          </p:cNvPr>
          <p:cNvSpPr/>
          <p:nvPr/>
        </p:nvSpPr>
        <p:spPr>
          <a:xfrm>
            <a:off x="9573768" y="4039336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Endeudamiento 227,5%</a:t>
            </a:r>
            <a:endParaRPr lang="en-US" sz="1600" dirty="0"/>
          </a:p>
        </p:txBody>
      </p:sp>
      <p:sp>
        <p:nvSpPr>
          <p:cNvPr id="82" name="Shape 38">
            <a:extLst>
              <a:ext uri="{FF2B5EF4-FFF2-40B4-BE49-F238E27FC236}">
                <a16:creationId xmlns:a16="http://schemas.microsoft.com/office/drawing/2014/main" id="{CA5D1EB9-159E-DEB4-FE8E-49CDA0BFC633}"/>
              </a:ext>
            </a:extLst>
          </p:cNvPr>
          <p:cNvSpPr/>
          <p:nvPr/>
        </p:nvSpPr>
        <p:spPr>
          <a:xfrm>
            <a:off x="9372600" y="4844062"/>
            <a:ext cx="91440" cy="91440"/>
          </a:xfrm>
          <a:prstGeom prst="ellipse">
            <a:avLst/>
          </a:prstGeom>
          <a:solidFill>
            <a:srgbClr val="7D45D8"/>
          </a:solidFill>
          <a:ln w="12700">
            <a:solidFill>
              <a:srgbClr val="7D45D8"/>
            </a:solidFill>
            <a:prstDash val="solid"/>
          </a:ln>
        </p:spPr>
      </p:sp>
      <p:sp>
        <p:nvSpPr>
          <p:cNvPr id="83" name="Text 39">
            <a:extLst>
              <a:ext uri="{FF2B5EF4-FFF2-40B4-BE49-F238E27FC236}">
                <a16:creationId xmlns:a16="http://schemas.microsoft.com/office/drawing/2014/main" id="{2345C04B-FA6F-07E4-1A8C-CFF44A732115}"/>
              </a:ext>
            </a:extLst>
          </p:cNvPr>
          <p:cNvSpPr/>
          <p:nvPr/>
        </p:nvSpPr>
        <p:spPr>
          <a:xfrm>
            <a:off x="9573768" y="4689603"/>
            <a:ext cx="1856232" cy="364846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solidFill>
                  <a:srgbClr val="123A6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Siniestralidad 132,17%</a:t>
            </a:r>
            <a:endParaRPr lang="en-US" sz="1600" dirty="0"/>
          </a:p>
        </p:txBody>
      </p:sp>
      <p:sp>
        <p:nvSpPr>
          <p:cNvPr id="84" name="Shape 40">
            <a:extLst>
              <a:ext uri="{FF2B5EF4-FFF2-40B4-BE49-F238E27FC236}">
                <a16:creationId xmlns:a16="http://schemas.microsoft.com/office/drawing/2014/main" id="{A7829222-2C73-617E-4259-78D2EC30A990}"/>
              </a:ext>
            </a:extLst>
          </p:cNvPr>
          <p:cNvSpPr/>
          <p:nvPr/>
        </p:nvSpPr>
        <p:spPr>
          <a:xfrm>
            <a:off x="777240" y="5504687"/>
            <a:ext cx="10927080" cy="694195"/>
          </a:xfrm>
          <a:prstGeom prst="roundRect">
            <a:avLst>
              <a:gd name="adj" fmla="val 16000"/>
            </a:avLst>
          </a:prstGeom>
          <a:solidFill>
            <a:srgbClr val="F8FBFE"/>
          </a:solidFill>
          <a:ln w="12700">
            <a:solidFill>
              <a:srgbClr val="DDE6EE"/>
            </a:solidFill>
            <a:prstDash val="solid"/>
          </a:ln>
        </p:spPr>
      </p:sp>
      <p:sp>
        <p:nvSpPr>
          <p:cNvPr id="85" name="Text 41">
            <a:extLst>
              <a:ext uri="{FF2B5EF4-FFF2-40B4-BE49-F238E27FC236}">
                <a16:creationId xmlns:a16="http://schemas.microsoft.com/office/drawing/2014/main" id="{F2EBF4E0-D50A-0C1D-D344-AEB984622527}"/>
              </a:ext>
            </a:extLst>
          </p:cNvPr>
          <p:cNvSpPr/>
          <p:nvPr/>
        </p:nvSpPr>
        <p:spPr>
          <a:xfrm>
            <a:off x="960120" y="5769170"/>
            <a:ext cx="105156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123A68"/>
                </a:solidFill>
              </a:rPr>
              <a:t>Prioridad de gestión: seguimiento correctivo sobre red, medicamentos, oportunidad de respuesta y sostenibilidad financiera, con foco en continuidad efectiva de la atención.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72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1634A224-BA5E-A60B-B79E-A7FAB5FD8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22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7">
            <a:extLst>
              <a:ext uri="{FF2B5EF4-FFF2-40B4-BE49-F238E27FC236}">
                <a16:creationId xmlns:a16="http://schemas.microsoft.com/office/drawing/2014/main" id="{1DABEC29-F836-ABD5-D82B-B2F30AE4BFB3}"/>
              </a:ext>
            </a:extLst>
          </p:cNvPr>
          <p:cNvSpPr/>
          <p:nvPr/>
        </p:nvSpPr>
        <p:spPr>
          <a:xfrm>
            <a:off x="274180" y="3039968"/>
            <a:ext cx="5382155" cy="1586069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38100">
            <a:solidFill>
              <a:srgbClr val="D8E0EA"/>
            </a:solidFill>
            <a:prstDash val="solid"/>
          </a:ln>
        </p:spPr>
        <p:txBody>
          <a:bodyPr/>
          <a:lstStyle/>
          <a:p>
            <a:endParaRPr lang="es-CO" sz="2000"/>
          </a:p>
        </p:txBody>
      </p:sp>
      <p:sp>
        <p:nvSpPr>
          <p:cNvPr id="12" name="Shape 8">
            <a:extLst>
              <a:ext uri="{FF2B5EF4-FFF2-40B4-BE49-F238E27FC236}">
                <a16:creationId xmlns:a16="http://schemas.microsoft.com/office/drawing/2014/main" id="{C0FEF56D-761F-DA04-5906-D22A771827FF}"/>
              </a:ext>
            </a:extLst>
          </p:cNvPr>
          <p:cNvSpPr/>
          <p:nvPr/>
        </p:nvSpPr>
        <p:spPr>
          <a:xfrm>
            <a:off x="438773" y="3204560"/>
            <a:ext cx="585628" cy="623098"/>
          </a:xfrm>
          <a:prstGeom prst="ellipse">
            <a:avLst/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  <p:txBody>
          <a:bodyPr/>
          <a:lstStyle/>
          <a:p>
            <a:endParaRPr lang="es-CO" sz="2000"/>
          </a:p>
        </p:txBody>
      </p:sp>
      <p:pic>
        <p:nvPicPr>
          <p:cNvPr id="13" name="Image 0">
            <a:extLst>
              <a:ext uri="{FF2B5EF4-FFF2-40B4-BE49-F238E27FC236}">
                <a16:creationId xmlns:a16="http://schemas.microsoft.com/office/drawing/2014/main" id="{52C4B971-6241-70D1-5B47-8397E94AF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415" y="3315203"/>
            <a:ext cx="352748" cy="349542"/>
          </a:xfrm>
          <a:prstGeom prst="rect">
            <a:avLst/>
          </a:prstGeom>
        </p:spPr>
      </p:pic>
      <p:sp>
        <p:nvSpPr>
          <p:cNvPr id="14" name="Shape 9">
            <a:extLst>
              <a:ext uri="{FF2B5EF4-FFF2-40B4-BE49-F238E27FC236}">
                <a16:creationId xmlns:a16="http://schemas.microsoft.com/office/drawing/2014/main" id="{8830850A-0718-1176-3C72-3ECEA446F089}"/>
              </a:ext>
            </a:extLst>
          </p:cNvPr>
          <p:cNvSpPr/>
          <p:nvPr/>
        </p:nvSpPr>
        <p:spPr>
          <a:xfrm>
            <a:off x="1078852" y="3204560"/>
            <a:ext cx="1473155" cy="509807"/>
          </a:xfrm>
          <a:prstGeom prst="roundRect">
            <a:avLst>
              <a:gd name="adj" fmla="val 50000"/>
            </a:avLst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  <p:txBody>
          <a:bodyPr/>
          <a:lstStyle/>
          <a:p>
            <a:endParaRPr lang="es-CO" sz="4000"/>
          </a:p>
        </p:txBody>
      </p:sp>
      <p:sp>
        <p:nvSpPr>
          <p:cNvPr id="15" name="Text 10">
            <a:extLst>
              <a:ext uri="{FF2B5EF4-FFF2-40B4-BE49-F238E27FC236}">
                <a16:creationId xmlns:a16="http://schemas.microsoft.com/office/drawing/2014/main" id="{385D44A2-3425-FB67-B4E1-34976145CE92}"/>
              </a:ext>
            </a:extLst>
          </p:cNvPr>
          <p:cNvSpPr/>
          <p:nvPr/>
        </p:nvSpPr>
        <p:spPr>
          <a:xfrm>
            <a:off x="1078852" y="3231992"/>
            <a:ext cx="1473155" cy="32773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PQRSD</a:t>
            </a:r>
            <a:endParaRPr lang="en-US" sz="1600" dirty="0"/>
          </a:p>
        </p:txBody>
      </p:sp>
      <p:sp>
        <p:nvSpPr>
          <p:cNvPr id="16" name="Text 11">
            <a:extLst>
              <a:ext uri="{FF2B5EF4-FFF2-40B4-BE49-F238E27FC236}">
                <a16:creationId xmlns:a16="http://schemas.microsoft.com/office/drawing/2014/main" id="{0017A342-6343-52E5-72AF-09BBE7244DCE}"/>
              </a:ext>
            </a:extLst>
          </p:cNvPr>
          <p:cNvSpPr/>
          <p:nvPr/>
        </p:nvSpPr>
        <p:spPr>
          <a:xfrm>
            <a:off x="438772" y="3999169"/>
            <a:ext cx="4989439" cy="509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Examinar volumen, tipología, oportunidad y efectividad de gestión de PQRS y su relación con barreras de acceso.</a:t>
            </a:r>
          </a:p>
        </p:txBody>
      </p:sp>
      <p:sp>
        <p:nvSpPr>
          <p:cNvPr id="17" name="Shape 12">
            <a:extLst>
              <a:ext uri="{FF2B5EF4-FFF2-40B4-BE49-F238E27FC236}">
                <a16:creationId xmlns:a16="http://schemas.microsoft.com/office/drawing/2014/main" id="{E85C8C68-2CF0-AFDA-20DA-137B3D4F9F9E}"/>
              </a:ext>
            </a:extLst>
          </p:cNvPr>
          <p:cNvSpPr/>
          <p:nvPr/>
        </p:nvSpPr>
        <p:spPr>
          <a:xfrm>
            <a:off x="5806300" y="3039968"/>
            <a:ext cx="6122464" cy="1586069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38100">
            <a:solidFill>
              <a:srgbClr val="D8E0EA"/>
            </a:solidFill>
            <a:prstDash val="solid"/>
          </a:ln>
        </p:spPr>
        <p:txBody>
          <a:bodyPr/>
          <a:lstStyle/>
          <a:p>
            <a:endParaRPr lang="es-CO" sz="2000"/>
          </a:p>
        </p:txBody>
      </p:sp>
      <p:sp>
        <p:nvSpPr>
          <p:cNvPr id="18" name="Shape 13">
            <a:extLst>
              <a:ext uri="{FF2B5EF4-FFF2-40B4-BE49-F238E27FC236}">
                <a16:creationId xmlns:a16="http://schemas.microsoft.com/office/drawing/2014/main" id="{01E52817-4EDB-5D73-9B6F-841DF88956E6}"/>
              </a:ext>
            </a:extLst>
          </p:cNvPr>
          <p:cNvSpPr/>
          <p:nvPr/>
        </p:nvSpPr>
        <p:spPr>
          <a:xfrm>
            <a:off x="5970893" y="3204560"/>
            <a:ext cx="585628" cy="623098"/>
          </a:xfrm>
          <a:prstGeom prst="ellipse">
            <a:avLst/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  <p:txBody>
          <a:bodyPr/>
          <a:lstStyle/>
          <a:p>
            <a:endParaRPr lang="es-CO" sz="2000"/>
          </a:p>
        </p:txBody>
      </p:sp>
      <p:pic>
        <p:nvPicPr>
          <p:cNvPr id="19" name="Image 1">
            <a:extLst>
              <a:ext uri="{FF2B5EF4-FFF2-40B4-BE49-F238E27FC236}">
                <a16:creationId xmlns:a16="http://schemas.microsoft.com/office/drawing/2014/main" id="{72AF9C1A-5ACA-8BCE-FE68-6636D4608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81535" y="3315203"/>
            <a:ext cx="352748" cy="349542"/>
          </a:xfrm>
          <a:prstGeom prst="rect">
            <a:avLst/>
          </a:prstGeom>
        </p:spPr>
      </p:pic>
      <p:sp>
        <p:nvSpPr>
          <p:cNvPr id="20" name="Shape 14">
            <a:extLst>
              <a:ext uri="{FF2B5EF4-FFF2-40B4-BE49-F238E27FC236}">
                <a16:creationId xmlns:a16="http://schemas.microsoft.com/office/drawing/2014/main" id="{3B3D227E-93C9-03BB-4E4E-BE2AACFC9210}"/>
              </a:ext>
            </a:extLst>
          </p:cNvPr>
          <p:cNvSpPr/>
          <p:nvPr/>
        </p:nvSpPr>
        <p:spPr>
          <a:xfrm>
            <a:off x="6610972" y="3204560"/>
            <a:ext cx="1473155" cy="509807"/>
          </a:xfrm>
          <a:prstGeom prst="roundRect">
            <a:avLst>
              <a:gd name="adj" fmla="val 50000"/>
            </a:avLst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  <p:txBody>
          <a:bodyPr/>
          <a:lstStyle/>
          <a:p>
            <a:endParaRPr lang="es-CO" sz="4000"/>
          </a:p>
        </p:txBody>
      </p:sp>
      <p:sp>
        <p:nvSpPr>
          <p:cNvPr id="21" name="Text 15">
            <a:extLst>
              <a:ext uri="{FF2B5EF4-FFF2-40B4-BE49-F238E27FC236}">
                <a16:creationId xmlns:a16="http://schemas.microsoft.com/office/drawing/2014/main" id="{8DCA7D68-6FFE-DA20-B85B-6EBC31C2F139}"/>
              </a:ext>
            </a:extLst>
          </p:cNvPr>
          <p:cNvSpPr/>
          <p:nvPr/>
        </p:nvSpPr>
        <p:spPr>
          <a:xfrm>
            <a:off x="6584248" y="3273557"/>
            <a:ext cx="1473155" cy="32773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Riesgo en </a:t>
            </a:r>
          </a:p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salud</a:t>
            </a:r>
            <a:endParaRPr lang="en-US" sz="1600" dirty="0"/>
          </a:p>
        </p:txBody>
      </p:sp>
      <p:sp>
        <p:nvSpPr>
          <p:cNvPr id="22" name="Text 16">
            <a:extLst>
              <a:ext uri="{FF2B5EF4-FFF2-40B4-BE49-F238E27FC236}">
                <a16:creationId xmlns:a16="http://schemas.microsoft.com/office/drawing/2014/main" id="{38BC3776-4ED2-3EB1-FA7D-443A3C86DFB6}"/>
              </a:ext>
            </a:extLst>
          </p:cNvPr>
          <p:cNvSpPr/>
          <p:nvPr/>
        </p:nvSpPr>
        <p:spPr>
          <a:xfrm>
            <a:off x="5970892" y="3999169"/>
            <a:ext cx="5643315" cy="509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600" dirty="0">
                <a:solidFill>
                  <a:schemeClr val="tx1">
                    <a:lumMod val="50000"/>
                  </a:schemeClr>
                </a:solidFill>
              </a:rPr>
              <a:t>Evaluar mortalidad materna, mortalidad infantil y trazadores de vacunación, con énfasis en gestión del riesgo.</a:t>
            </a:r>
          </a:p>
        </p:txBody>
      </p:sp>
      <p:sp>
        <p:nvSpPr>
          <p:cNvPr id="23" name="Shape 17">
            <a:extLst>
              <a:ext uri="{FF2B5EF4-FFF2-40B4-BE49-F238E27FC236}">
                <a16:creationId xmlns:a16="http://schemas.microsoft.com/office/drawing/2014/main" id="{84884F08-8F22-F85F-5F6E-012FE2757BB9}"/>
              </a:ext>
            </a:extLst>
          </p:cNvPr>
          <p:cNvSpPr/>
          <p:nvPr/>
        </p:nvSpPr>
        <p:spPr>
          <a:xfrm>
            <a:off x="274180" y="4739924"/>
            <a:ext cx="5382155" cy="1586069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38100">
            <a:solidFill>
              <a:srgbClr val="D8E0EA"/>
            </a:solidFill>
            <a:prstDash val="solid"/>
          </a:ln>
        </p:spPr>
        <p:txBody>
          <a:bodyPr/>
          <a:lstStyle/>
          <a:p>
            <a:endParaRPr lang="es-CO" sz="2000"/>
          </a:p>
        </p:txBody>
      </p:sp>
      <p:sp>
        <p:nvSpPr>
          <p:cNvPr id="24" name="Shape 18">
            <a:extLst>
              <a:ext uri="{FF2B5EF4-FFF2-40B4-BE49-F238E27FC236}">
                <a16:creationId xmlns:a16="http://schemas.microsoft.com/office/drawing/2014/main" id="{06AEA568-7639-044B-312A-EF9F3AB1C8B1}"/>
              </a:ext>
            </a:extLst>
          </p:cNvPr>
          <p:cNvSpPr/>
          <p:nvPr/>
        </p:nvSpPr>
        <p:spPr>
          <a:xfrm>
            <a:off x="438773" y="4904516"/>
            <a:ext cx="585628" cy="623098"/>
          </a:xfrm>
          <a:prstGeom prst="ellipse">
            <a:avLst/>
          </a:prstGeom>
          <a:solidFill>
            <a:srgbClr val="123B5D"/>
          </a:solidFill>
          <a:ln w="12700">
            <a:solidFill>
              <a:srgbClr val="123B5D"/>
            </a:solidFill>
            <a:prstDash val="solid"/>
          </a:ln>
        </p:spPr>
        <p:txBody>
          <a:bodyPr/>
          <a:lstStyle/>
          <a:p>
            <a:endParaRPr lang="es-CO" sz="2000"/>
          </a:p>
        </p:txBody>
      </p:sp>
      <p:pic>
        <p:nvPicPr>
          <p:cNvPr id="25" name="Image 2">
            <a:extLst>
              <a:ext uri="{FF2B5EF4-FFF2-40B4-BE49-F238E27FC236}">
                <a16:creationId xmlns:a16="http://schemas.microsoft.com/office/drawing/2014/main" id="{45FDD45E-DA2F-8DCD-EC4B-1C8B19BCF1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9415" y="5015159"/>
            <a:ext cx="352748" cy="349542"/>
          </a:xfrm>
          <a:prstGeom prst="rect">
            <a:avLst/>
          </a:prstGeom>
        </p:spPr>
      </p:pic>
      <p:sp>
        <p:nvSpPr>
          <p:cNvPr id="26" name="Shape 19">
            <a:extLst>
              <a:ext uri="{FF2B5EF4-FFF2-40B4-BE49-F238E27FC236}">
                <a16:creationId xmlns:a16="http://schemas.microsoft.com/office/drawing/2014/main" id="{CA16ACAC-2906-DD99-C221-AF24EDE83A4E}"/>
              </a:ext>
            </a:extLst>
          </p:cNvPr>
          <p:cNvSpPr/>
          <p:nvPr/>
        </p:nvSpPr>
        <p:spPr>
          <a:xfrm>
            <a:off x="1078852" y="4904516"/>
            <a:ext cx="1473155" cy="509807"/>
          </a:xfrm>
          <a:prstGeom prst="roundRect">
            <a:avLst>
              <a:gd name="adj" fmla="val 50000"/>
            </a:avLst>
          </a:prstGeom>
          <a:solidFill>
            <a:srgbClr val="123B5D"/>
          </a:solidFill>
          <a:ln w="12700">
            <a:solidFill>
              <a:srgbClr val="123B5D"/>
            </a:solidFill>
            <a:prstDash val="solid"/>
          </a:ln>
        </p:spPr>
        <p:txBody>
          <a:bodyPr/>
          <a:lstStyle/>
          <a:p>
            <a:endParaRPr lang="es-CO" sz="4000"/>
          </a:p>
        </p:txBody>
      </p:sp>
      <p:sp>
        <p:nvSpPr>
          <p:cNvPr id="27" name="Text 20">
            <a:extLst>
              <a:ext uri="{FF2B5EF4-FFF2-40B4-BE49-F238E27FC236}">
                <a16:creationId xmlns:a16="http://schemas.microsoft.com/office/drawing/2014/main" id="{C801334F-D46A-147D-B478-CDF2E99FA02A}"/>
              </a:ext>
            </a:extLst>
          </p:cNvPr>
          <p:cNvSpPr/>
          <p:nvPr/>
        </p:nvSpPr>
        <p:spPr>
          <a:xfrm>
            <a:off x="1078852" y="4982748"/>
            <a:ext cx="1473155" cy="32773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Red de servicios</a:t>
            </a:r>
            <a:endParaRPr lang="en-US" sz="1600" dirty="0"/>
          </a:p>
        </p:txBody>
      </p:sp>
      <p:sp>
        <p:nvSpPr>
          <p:cNvPr id="28" name="Text 21">
            <a:extLst>
              <a:ext uri="{FF2B5EF4-FFF2-40B4-BE49-F238E27FC236}">
                <a16:creationId xmlns:a16="http://schemas.microsoft.com/office/drawing/2014/main" id="{A5053513-6850-A2E0-AAD0-449F1799C8CD}"/>
              </a:ext>
            </a:extLst>
          </p:cNvPr>
          <p:cNvSpPr/>
          <p:nvPr/>
        </p:nvSpPr>
        <p:spPr>
          <a:xfrm>
            <a:off x="438772" y="5699125"/>
            <a:ext cx="5052971" cy="509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Analizar oportunidad, suficiencia y funcionamiento de la red prestadora y las barreras administrativas.</a:t>
            </a:r>
          </a:p>
        </p:txBody>
      </p:sp>
      <p:sp>
        <p:nvSpPr>
          <p:cNvPr id="29" name="Shape 22">
            <a:extLst>
              <a:ext uri="{FF2B5EF4-FFF2-40B4-BE49-F238E27FC236}">
                <a16:creationId xmlns:a16="http://schemas.microsoft.com/office/drawing/2014/main" id="{EA15FBB3-13B0-DA91-2E27-7C90B90F956F}"/>
              </a:ext>
            </a:extLst>
          </p:cNvPr>
          <p:cNvSpPr/>
          <p:nvPr/>
        </p:nvSpPr>
        <p:spPr>
          <a:xfrm>
            <a:off x="5806300" y="4739924"/>
            <a:ext cx="6122464" cy="1586069"/>
          </a:xfrm>
          <a:prstGeom prst="roundRect">
            <a:avLst>
              <a:gd name="adj" fmla="val 5714"/>
            </a:avLst>
          </a:prstGeom>
          <a:noFill/>
          <a:ln w="38100">
            <a:solidFill>
              <a:srgbClr val="D8E0EA"/>
            </a:solidFill>
            <a:prstDash val="solid"/>
          </a:ln>
        </p:spPr>
        <p:txBody>
          <a:bodyPr/>
          <a:lstStyle/>
          <a:p>
            <a:endParaRPr lang="es-CO" sz="2000"/>
          </a:p>
        </p:txBody>
      </p:sp>
      <p:sp>
        <p:nvSpPr>
          <p:cNvPr id="30" name="Shape 23">
            <a:extLst>
              <a:ext uri="{FF2B5EF4-FFF2-40B4-BE49-F238E27FC236}">
                <a16:creationId xmlns:a16="http://schemas.microsoft.com/office/drawing/2014/main" id="{4CBC95A5-ADCD-C980-A246-286DE28950C6}"/>
              </a:ext>
            </a:extLst>
          </p:cNvPr>
          <p:cNvSpPr/>
          <p:nvPr/>
        </p:nvSpPr>
        <p:spPr>
          <a:xfrm>
            <a:off x="5970893" y="4904516"/>
            <a:ext cx="585628" cy="623098"/>
          </a:xfrm>
          <a:prstGeom prst="ellipse">
            <a:avLst/>
          </a:prstGeom>
          <a:solidFill>
            <a:srgbClr val="F1A208"/>
          </a:solidFill>
          <a:ln w="12700">
            <a:solidFill>
              <a:srgbClr val="F1A208"/>
            </a:solidFill>
            <a:prstDash val="solid"/>
          </a:ln>
        </p:spPr>
        <p:txBody>
          <a:bodyPr/>
          <a:lstStyle/>
          <a:p>
            <a:endParaRPr lang="es-CO" sz="2000"/>
          </a:p>
        </p:txBody>
      </p:sp>
      <p:pic>
        <p:nvPicPr>
          <p:cNvPr id="31" name="Image 3">
            <a:extLst>
              <a:ext uri="{FF2B5EF4-FFF2-40B4-BE49-F238E27FC236}">
                <a16:creationId xmlns:a16="http://schemas.microsoft.com/office/drawing/2014/main" id="{C50EB2C2-E0A5-F070-8183-8D6BEA27AEB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81535" y="5015159"/>
            <a:ext cx="352748" cy="349542"/>
          </a:xfrm>
          <a:prstGeom prst="rect">
            <a:avLst/>
          </a:prstGeom>
        </p:spPr>
      </p:pic>
      <p:sp>
        <p:nvSpPr>
          <p:cNvPr id="32" name="Shape 24">
            <a:extLst>
              <a:ext uri="{FF2B5EF4-FFF2-40B4-BE49-F238E27FC236}">
                <a16:creationId xmlns:a16="http://schemas.microsoft.com/office/drawing/2014/main" id="{8EEBD33E-3D21-B546-1F7D-71B35BAD9524}"/>
              </a:ext>
            </a:extLst>
          </p:cNvPr>
          <p:cNvSpPr/>
          <p:nvPr/>
        </p:nvSpPr>
        <p:spPr>
          <a:xfrm>
            <a:off x="6610972" y="4904516"/>
            <a:ext cx="1473155" cy="509807"/>
          </a:xfrm>
          <a:prstGeom prst="roundRect">
            <a:avLst>
              <a:gd name="adj" fmla="val 50000"/>
            </a:avLst>
          </a:prstGeom>
          <a:solidFill>
            <a:srgbClr val="F1A208"/>
          </a:solidFill>
          <a:ln w="12700">
            <a:solidFill>
              <a:srgbClr val="F1A208"/>
            </a:solidFill>
            <a:prstDash val="solid"/>
          </a:ln>
        </p:spPr>
        <p:txBody>
          <a:bodyPr/>
          <a:lstStyle/>
          <a:p>
            <a:endParaRPr lang="es-CO" sz="4000"/>
          </a:p>
        </p:txBody>
      </p:sp>
      <p:sp>
        <p:nvSpPr>
          <p:cNvPr id="33" name="Text 25">
            <a:extLst>
              <a:ext uri="{FF2B5EF4-FFF2-40B4-BE49-F238E27FC236}">
                <a16:creationId xmlns:a16="http://schemas.microsoft.com/office/drawing/2014/main" id="{157C9680-80FC-0F58-E71C-2B20F24E10F2}"/>
              </a:ext>
            </a:extLst>
          </p:cNvPr>
          <p:cNvSpPr/>
          <p:nvPr/>
        </p:nvSpPr>
        <p:spPr>
          <a:xfrm>
            <a:off x="6610972" y="5003068"/>
            <a:ext cx="1473155" cy="32773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Solvencia</a:t>
            </a:r>
            <a:endParaRPr lang="en-US" sz="1600" dirty="0"/>
          </a:p>
        </p:txBody>
      </p:sp>
      <p:sp>
        <p:nvSpPr>
          <p:cNvPr id="34" name="Text 26">
            <a:extLst>
              <a:ext uri="{FF2B5EF4-FFF2-40B4-BE49-F238E27FC236}">
                <a16:creationId xmlns:a16="http://schemas.microsoft.com/office/drawing/2014/main" id="{E7BEBA11-AEBE-BEB1-F645-5920451AA67C}"/>
              </a:ext>
            </a:extLst>
          </p:cNvPr>
          <p:cNvSpPr/>
          <p:nvPr/>
        </p:nvSpPr>
        <p:spPr>
          <a:xfrm>
            <a:off x="5970892" y="5699125"/>
            <a:ext cx="5643315" cy="509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Valorar situación financiera y su incidencia en continuidad, oportunidad y calidad de la atención.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538417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es-MX" sz="3200" dirty="0">
                <a:solidFill>
                  <a:schemeClr val="bg1"/>
                </a:solidFill>
                <a:latin typeface="+mn-lt"/>
              </a:rPr>
              <a:t>Objetivos </a:t>
            </a:r>
            <a:endParaRPr lang="en-CO" sz="3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56C4B25B-53D6-F5F4-6785-99DFD94BC7E7}"/>
              </a:ext>
            </a:extLst>
          </p:cNvPr>
          <p:cNvSpPr/>
          <p:nvPr/>
        </p:nvSpPr>
        <p:spPr>
          <a:xfrm>
            <a:off x="8867532" y="193217"/>
            <a:ext cx="99669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  <a:ea typeface="Aptos Display" pitchFamily="34" charset="-122"/>
                <a:cs typeface="Aptos Display" pitchFamily="34" charset="-120"/>
              </a:rPr>
              <a:t>Propósito y alcance del análisis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F4731052-865C-9B40-BD64-495E2B29D31A}"/>
              </a:ext>
            </a:extLst>
          </p:cNvPr>
          <p:cNvSpPr/>
          <p:nvPr/>
        </p:nvSpPr>
        <p:spPr>
          <a:xfrm>
            <a:off x="334527" y="951186"/>
            <a:ext cx="106436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0F2C47"/>
                </a:solidFill>
              </a:rPr>
              <a:t>Objetivo general</a:t>
            </a:r>
            <a:endParaRPr lang="en-US" sz="2000" dirty="0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7D77F463-8235-8247-BCD4-BEC9DEDBA9AB}"/>
              </a:ext>
            </a:extLst>
          </p:cNvPr>
          <p:cNvSpPr/>
          <p:nvPr/>
        </p:nvSpPr>
        <p:spPr>
          <a:xfrm>
            <a:off x="307050" y="1404396"/>
            <a:ext cx="11356294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ES" dirty="0">
                <a:solidFill>
                  <a:schemeClr val="tx1">
                    <a:lumMod val="50000"/>
                  </a:schemeClr>
                </a:solidFill>
              </a:rPr>
              <a:t>Analizar de manera integral la operación de COOSALUD EPS en Bogotá, a partir del estudio de las PQRSD ciudadanas, el desempeño financiero, los resultados en salud y la gestión del riesgo, con el fin de sustentar la toma de decisiones estratégicas de la Secretaría Distrital de Salud, en su calidad de Ente Territorial.</a:t>
            </a:r>
          </a:p>
        </p:txBody>
      </p:sp>
      <p:sp>
        <p:nvSpPr>
          <p:cNvPr id="35" name="Text 5">
            <a:extLst>
              <a:ext uri="{FF2B5EF4-FFF2-40B4-BE49-F238E27FC236}">
                <a16:creationId xmlns:a16="http://schemas.microsoft.com/office/drawing/2014/main" id="{A585B7FC-CC48-7966-F685-0E75BB7A38DE}"/>
              </a:ext>
            </a:extLst>
          </p:cNvPr>
          <p:cNvSpPr/>
          <p:nvPr/>
        </p:nvSpPr>
        <p:spPr>
          <a:xfrm>
            <a:off x="305587" y="2461816"/>
            <a:ext cx="106436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0F2C47"/>
                </a:solidFill>
              </a:rPr>
              <a:t>Objetivos específicos</a:t>
            </a:r>
            <a:endParaRPr lang="en-US" sz="2000" dirty="0"/>
          </a:p>
        </p:txBody>
      </p:sp>
      <p:pic>
        <p:nvPicPr>
          <p:cNvPr id="36" name="Gráfico 35" descr="Audiencia objetivo con relleno sólido">
            <a:extLst>
              <a:ext uri="{FF2B5EF4-FFF2-40B4-BE49-F238E27FC236}">
                <a16:creationId xmlns:a16="http://schemas.microsoft.com/office/drawing/2014/main" id="{AD27A0F7-6521-4437-5DA8-B64B2E1852A1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20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834678" y="735536"/>
            <a:ext cx="6122464" cy="6122464"/>
          </a:xfrm>
          <a:prstGeom prst="rect">
            <a:avLst/>
          </a:prstGeom>
        </p:spPr>
      </p:pic>
      <p:sp>
        <p:nvSpPr>
          <p:cNvPr id="37" name="Marcador de número de diapositiva 36">
            <a:extLst>
              <a:ext uri="{FF2B5EF4-FFF2-40B4-BE49-F238E27FC236}">
                <a16:creationId xmlns:a16="http://schemas.microsoft.com/office/drawing/2014/main" id="{5D6B4F17-975F-BF37-91D4-BF4A61DAF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3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65845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4F39BC-4B54-3A17-9FAF-C3A08623F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130629" y="2741299"/>
            <a:ext cx="4294415" cy="981615"/>
          </a:xfrm>
        </p:spPr>
        <p:txBody>
          <a:bodyPr/>
          <a:lstStyle/>
          <a:p>
            <a:r>
              <a:rPr lang="es-ES" sz="3200" b="1" dirty="0">
                <a:solidFill>
                  <a:schemeClr val="bg1"/>
                </a:solidFill>
              </a:rPr>
              <a:t>Metodología de Construcción</a:t>
            </a:r>
            <a:endParaRPr lang="es-CO" sz="3200" b="1" dirty="0">
              <a:solidFill>
                <a:schemeClr val="bg1"/>
              </a:solidFill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5D11524-9BFD-AEEA-6716-E1BDE200E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4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9779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538417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es-MX" sz="2400" dirty="0">
                <a:solidFill>
                  <a:schemeClr val="bg1"/>
                </a:solidFill>
                <a:latin typeface="+mn-lt"/>
              </a:rPr>
              <a:t>Metodología de construcción</a:t>
            </a:r>
            <a:r>
              <a:rPr lang="es-MX" sz="3200" dirty="0">
                <a:solidFill>
                  <a:schemeClr val="bg1"/>
                </a:solidFill>
                <a:latin typeface="+mn-lt"/>
              </a:rPr>
              <a:t> </a:t>
            </a:r>
            <a:endParaRPr lang="en-CO" sz="3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AutoShape 2">
            <a:extLst>
              <a:ext uri="{FF2B5EF4-FFF2-40B4-BE49-F238E27FC236}">
                <a16:creationId xmlns:a16="http://schemas.microsoft.com/office/drawing/2014/main" id="{7EE10C6F-037A-BD3F-338A-4FE9CDC49A3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E2BBCC7E-A6C4-C26E-65D3-B1812965F6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7624655"/>
              </p:ext>
            </p:extLst>
          </p:nvPr>
        </p:nvGraphicFramePr>
        <p:xfrm>
          <a:off x="111760" y="721360"/>
          <a:ext cx="11846560" cy="589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5BABCBB3-3889-2E1E-3863-3A50E8AF8B5F}"/>
              </a:ext>
            </a:extLst>
          </p:cNvPr>
          <p:cNvCxnSpPr>
            <a:cxnSpLocks/>
          </p:cNvCxnSpPr>
          <p:nvPr/>
        </p:nvCxnSpPr>
        <p:spPr>
          <a:xfrm>
            <a:off x="1229360" y="1270000"/>
            <a:ext cx="0" cy="117856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A4585CE8-F56B-298F-07CC-EB14F861C73E}"/>
              </a:ext>
            </a:extLst>
          </p:cNvPr>
          <p:cNvCxnSpPr>
            <a:cxnSpLocks/>
          </p:cNvCxnSpPr>
          <p:nvPr/>
        </p:nvCxnSpPr>
        <p:spPr>
          <a:xfrm>
            <a:off x="3169920" y="1270000"/>
            <a:ext cx="0" cy="117856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500E9AD0-530C-66D0-C57A-925DC9392653}"/>
              </a:ext>
            </a:extLst>
          </p:cNvPr>
          <p:cNvCxnSpPr>
            <a:cxnSpLocks/>
          </p:cNvCxnSpPr>
          <p:nvPr/>
        </p:nvCxnSpPr>
        <p:spPr>
          <a:xfrm>
            <a:off x="5120640" y="1270000"/>
            <a:ext cx="0" cy="117856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BBD15AF1-1F9A-2255-7CE0-A8FD913CA1C6}"/>
              </a:ext>
            </a:extLst>
          </p:cNvPr>
          <p:cNvCxnSpPr>
            <a:cxnSpLocks/>
          </p:cNvCxnSpPr>
          <p:nvPr/>
        </p:nvCxnSpPr>
        <p:spPr>
          <a:xfrm>
            <a:off x="7193280" y="1270000"/>
            <a:ext cx="0" cy="117856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D94BBEB9-A04A-8EC8-EFAC-3E2CFD805B68}"/>
              </a:ext>
            </a:extLst>
          </p:cNvPr>
          <p:cNvCxnSpPr>
            <a:cxnSpLocks/>
          </p:cNvCxnSpPr>
          <p:nvPr/>
        </p:nvCxnSpPr>
        <p:spPr>
          <a:xfrm>
            <a:off x="9133840" y="1270000"/>
            <a:ext cx="0" cy="117856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CD14B225-1871-720A-0C4F-273C5EDA8B81}"/>
              </a:ext>
            </a:extLst>
          </p:cNvPr>
          <p:cNvCxnSpPr>
            <a:cxnSpLocks/>
          </p:cNvCxnSpPr>
          <p:nvPr/>
        </p:nvCxnSpPr>
        <p:spPr>
          <a:xfrm>
            <a:off x="11145520" y="1361440"/>
            <a:ext cx="0" cy="117856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A4CAE9A-6AB7-27C5-B840-87497F670222}"/>
              </a:ext>
            </a:extLst>
          </p:cNvPr>
          <p:cNvSpPr txBox="1"/>
          <p:nvPr/>
        </p:nvSpPr>
        <p:spPr>
          <a:xfrm>
            <a:off x="156928" y="1198880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accent2">
                    <a:lumMod val="50000"/>
                  </a:schemeClr>
                </a:solidFill>
              </a:rPr>
              <a:t>0</a:t>
            </a:r>
            <a:endParaRPr lang="es-CO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46FF4630-961B-29EB-6655-9E0F1FF1F431}"/>
              </a:ext>
            </a:extLst>
          </p:cNvPr>
          <p:cNvSpPr txBox="1"/>
          <p:nvPr/>
        </p:nvSpPr>
        <p:spPr>
          <a:xfrm>
            <a:off x="2069271" y="1183620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es-CO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C08033E8-5938-9592-0092-507224E40049}"/>
              </a:ext>
            </a:extLst>
          </p:cNvPr>
          <p:cNvSpPr txBox="1"/>
          <p:nvPr/>
        </p:nvSpPr>
        <p:spPr>
          <a:xfrm>
            <a:off x="4026782" y="1183620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es-CO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5B2899E-85D5-9EA2-DE06-6EB214BA098D}"/>
              </a:ext>
            </a:extLst>
          </p:cNvPr>
          <p:cNvSpPr txBox="1"/>
          <p:nvPr/>
        </p:nvSpPr>
        <p:spPr>
          <a:xfrm>
            <a:off x="6095999" y="1183620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es-CO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F4F8E49D-7EE2-4F6C-AE65-50D084EF6459}"/>
              </a:ext>
            </a:extLst>
          </p:cNvPr>
          <p:cNvSpPr txBox="1"/>
          <p:nvPr/>
        </p:nvSpPr>
        <p:spPr>
          <a:xfrm>
            <a:off x="8094150" y="1183620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accent2">
                    <a:lumMod val="50000"/>
                  </a:schemeClr>
                </a:solidFill>
              </a:rPr>
              <a:t>4</a:t>
            </a:r>
            <a:endParaRPr lang="es-CO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5E29545B-41A0-0A25-5FD7-37A108EBFF10}"/>
              </a:ext>
            </a:extLst>
          </p:cNvPr>
          <p:cNvSpPr txBox="1"/>
          <p:nvPr/>
        </p:nvSpPr>
        <p:spPr>
          <a:xfrm>
            <a:off x="10051661" y="1173460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accent2">
                    <a:lumMod val="50000"/>
                  </a:schemeClr>
                </a:solidFill>
              </a:rPr>
              <a:t>5</a:t>
            </a:r>
            <a:endParaRPr lang="es-CO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3" name="Flecha: a la derecha con bandas 22">
            <a:extLst>
              <a:ext uri="{FF2B5EF4-FFF2-40B4-BE49-F238E27FC236}">
                <a16:creationId xmlns:a16="http://schemas.microsoft.com/office/drawing/2014/main" id="{8B48406F-23A3-1CD4-32D7-FAE1E5535BC4}"/>
              </a:ext>
            </a:extLst>
          </p:cNvPr>
          <p:cNvSpPr/>
          <p:nvPr/>
        </p:nvSpPr>
        <p:spPr>
          <a:xfrm>
            <a:off x="533954" y="5823204"/>
            <a:ext cx="1345646" cy="626872"/>
          </a:xfrm>
          <a:prstGeom prst="stripedRightArrow">
            <a:avLst>
              <a:gd name="adj1" fmla="val 53241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Flecha: a la derecha con bandas 23">
            <a:extLst>
              <a:ext uri="{FF2B5EF4-FFF2-40B4-BE49-F238E27FC236}">
                <a16:creationId xmlns:a16="http://schemas.microsoft.com/office/drawing/2014/main" id="{79AC88E5-D1A1-BEF0-BEAF-60D1BD51698E}"/>
              </a:ext>
            </a:extLst>
          </p:cNvPr>
          <p:cNvSpPr/>
          <p:nvPr/>
        </p:nvSpPr>
        <p:spPr>
          <a:xfrm>
            <a:off x="2301794" y="5823204"/>
            <a:ext cx="1345646" cy="626872"/>
          </a:xfrm>
          <a:prstGeom prst="stripedRightArrow">
            <a:avLst>
              <a:gd name="adj1" fmla="val 53241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Flecha: a la derecha con bandas 24">
            <a:extLst>
              <a:ext uri="{FF2B5EF4-FFF2-40B4-BE49-F238E27FC236}">
                <a16:creationId xmlns:a16="http://schemas.microsoft.com/office/drawing/2014/main" id="{DEBBE377-B40E-9E86-6C94-BFAAC7DBAF98}"/>
              </a:ext>
            </a:extLst>
          </p:cNvPr>
          <p:cNvSpPr/>
          <p:nvPr/>
        </p:nvSpPr>
        <p:spPr>
          <a:xfrm>
            <a:off x="4403808" y="5823204"/>
            <a:ext cx="1345646" cy="626872"/>
          </a:xfrm>
          <a:prstGeom prst="stripedRightArrow">
            <a:avLst>
              <a:gd name="adj1" fmla="val 53241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Flecha: a la derecha con bandas 25">
            <a:extLst>
              <a:ext uri="{FF2B5EF4-FFF2-40B4-BE49-F238E27FC236}">
                <a16:creationId xmlns:a16="http://schemas.microsoft.com/office/drawing/2014/main" id="{4F167393-FACC-6C3C-27A6-935C7864C8F9}"/>
              </a:ext>
            </a:extLst>
          </p:cNvPr>
          <p:cNvSpPr/>
          <p:nvPr/>
        </p:nvSpPr>
        <p:spPr>
          <a:xfrm>
            <a:off x="6284512" y="5793486"/>
            <a:ext cx="1345646" cy="626872"/>
          </a:xfrm>
          <a:prstGeom prst="stripedRightArrow">
            <a:avLst>
              <a:gd name="adj1" fmla="val 53241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a la derecha con bandas 26">
            <a:extLst>
              <a:ext uri="{FF2B5EF4-FFF2-40B4-BE49-F238E27FC236}">
                <a16:creationId xmlns:a16="http://schemas.microsoft.com/office/drawing/2014/main" id="{109CEB69-A3E8-C261-7562-2054565579BD}"/>
              </a:ext>
            </a:extLst>
          </p:cNvPr>
          <p:cNvSpPr/>
          <p:nvPr/>
        </p:nvSpPr>
        <p:spPr>
          <a:xfrm>
            <a:off x="8386526" y="5793486"/>
            <a:ext cx="1345646" cy="626872"/>
          </a:xfrm>
          <a:prstGeom prst="stripedRightArrow">
            <a:avLst>
              <a:gd name="adj1" fmla="val 53241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074" name="Picture 2" descr="Carreras de bandera GIF - 20 banderas a cuadros del final de la carrera |  USAGIF.com">
            <a:extLst>
              <a:ext uri="{FF2B5EF4-FFF2-40B4-BE49-F238E27FC236}">
                <a16:creationId xmlns:a16="http://schemas.microsoft.com/office/drawing/2014/main" id="{F2D507B9-3163-E0AA-F8B1-5AFF772EA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179" y="5334000"/>
            <a:ext cx="1004259" cy="72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6CAC281F-0177-F37D-16CF-F27A1FEE6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5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63745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4F39BC-4B54-3A17-9FAF-C3A08623F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130629" y="2741299"/>
            <a:ext cx="4294415" cy="981615"/>
          </a:xfrm>
        </p:spPr>
        <p:txBody>
          <a:bodyPr/>
          <a:lstStyle/>
          <a:p>
            <a:r>
              <a:rPr lang="es-CO" sz="3200" b="1" dirty="0">
                <a:solidFill>
                  <a:schemeClr val="bg1"/>
                </a:solidFill>
              </a:rPr>
              <a:t>1. Reclamaciones en Salud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B8DD247-70E3-6E54-FD3C-89F56C008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6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4516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04FBE-9F15-3868-219E-7CE4D1C45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C47CB8-1F2D-C47A-B855-155F006CC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82633"/>
          </a:xfrm>
          <a:solidFill>
            <a:schemeClr val="accent5">
              <a:lumMod val="7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r>
              <a:rPr lang="es-MX" sz="2800" dirty="0">
                <a:solidFill>
                  <a:schemeClr val="bg1"/>
                </a:solidFill>
                <a:latin typeface="+mn-lt"/>
              </a:rPr>
              <a:t>     Reclamaciones en Salud</a:t>
            </a:r>
            <a:endParaRPr lang="en-CO" sz="2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10088DE-538C-2E97-17D2-1B67F917DC8E}"/>
              </a:ext>
            </a:extLst>
          </p:cNvPr>
          <p:cNvSpPr txBox="1"/>
          <p:nvPr/>
        </p:nvSpPr>
        <p:spPr>
          <a:xfrm>
            <a:off x="178506" y="6470012"/>
            <a:ext cx="87059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800" kern="10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Fuente: Reclamos en salud por EPS Histórico Nacional de la Supersalud, consultado el </a:t>
            </a:r>
            <a:r>
              <a:rPr lang="es-ES" sz="800" kern="100" dirty="0">
                <a:ea typeface="Arial" panose="020B0604020202020204" pitchFamily="34" charset="0"/>
                <a:cs typeface="Times New Roman" panose="02020603050405020304" pitchFamily="18" charset="0"/>
              </a:rPr>
              <a:t>05</a:t>
            </a:r>
            <a:r>
              <a:rPr lang="es-ES" sz="800" kern="10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de </a:t>
            </a:r>
            <a:r>
              <a:rPr lang="es-ES" sz="800" kern="100" dirty="0">
                <a:ea typeface="Arial" panose="020B0604020202020204" pitchFamily="34" charset="0"/>
                <a:cs typeface="Times New Roman" panose="02020603050405020304" pitchFamily="18" charset="0"/>
              </a:rPr>
              <a:t>mayo</a:t>
            </a:r>
            <a:r>
              <a:rPr lang="es-ES" sz="800" kern="10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en:</a:t>
            </a:r>
            <a:r>
              <a:rPr lang="es-ES" sz="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800" u="sng" kern="100" dirty="0">
                <a:effectLst/>
                <a:ea typeface="Arial" panose="020B06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https://app.powerbi.com/view?r=eyJrIjoiYTMwY2Y4ZjEtNWI0MC00YjAxLThjOGUtMjdiYWZhZjVlZjgzIiwidCI6IjE3YzQwYzUxLWIxZGYtNGUyNS04Y2Q2LTlkMGQyNjc4ODMwMCIsImMiOjR9</a:t>
            </a:r>
            <a:endParaRPr lang="es-CO" sz="8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F7AE48AD-1497-B768-3557-20D9F39D6497}"/>
              </a:ext>
            </a:extLst>
          </p:cNvPr>
          <p:cNvSpPr txBox="1"/>
          <p:nvPr/>
        </p:nvSpPr>
        <p:spPr>
          <a:xfrm>
            <a:off x="579962" y="645489"/>
            <a:ext cx="11476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s-ES" sz="2000" b="1" kern="100" dirty="0">
                <a:solidFill>
                  <a:schemeClr val="accent5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COOSALUD EPS presenta aumento sostenido a partir de 2023 a 2025 por reclamos en Bogotá D. C., con deterioro acelerado desde 2024</a:t>
            </a:r>
            <a:r>
              <a:rPr lang="es-ES_tradnl" sz="20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CO" sz="20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0E5A564-6EFA-AC6F-B9E7-365712735BD3}"/>
              </a:ext>
            </a:extLst>
          </p:cNvPr>
          <p:cNvSpPr txBox="1"/>
          <p:nvPr/>
        </p:nvSpPr>
        <p:spPr>
          <a:xfrm>
            <a:off x="7839098" y="1634499"/>
            <a:ext cx="4070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1600" i="0" kern="100" dirty="0">
                <a:solidFill>
                  <a:schemeClr val="tx1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Tasa de reclamos en salud acumulados en 12 meses - </a:t>
            </a:r>
            <a:r>
              <a:rPr lang="es-ES_tradnl" sz="1600" kern="100" dirty="0">
                <a:solidFill>
                  <a:schemeClr val="tx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Coosalud</a:t>
            </a:r>
            <a:r>
              <a:rPr lang="es-ES_tradnl" sz="1600" i="0" kern="100" dirty="0">
                <a:solidFill>
                  <a:schemeClr val="tx1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EPS 2021-2025 – Bogotá D.C.</a:t>
            </a:r>
            <a:endParaRPr lang="es-CO" sz="1100" i="1" kern="100" dirty="0">
              <a:solidFill>
                <a:schemeClr val="tx1">
                  <a:lumMod val="50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hape 26">
            <a:extLst>
              <a:ext uri="{FF2B5EF4-FFF2-40B4-BE49-F238E27FC236}">
                <a16:creationId xmlns:a16="http://schemas.microsoft.com/office/drawing/2014/main" id="{D75A1A7E-A2D4-844F-8C8E-03BF07FDF9D6}"/>
              </a:ext>
            </a:extLst>
          </p:cNvPr>
          <p:cNvSpPr/>
          <p:nvPr/>
        </p:nvSpPr>
        <p:spPr>
          <a:xfrm>
            <a:off x="431034" y="1567166"/>
            <a:ext cx="6300735" cy="4049678"/>
          </a:xfrm>
          <a:prstGeom prst="roundRect">
            <a:avLst>
              <a:gd name="adj" fmla="val 2188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</p:spPr>
      </p:sp>
      <p:sp>
        <p:nvSpPr>
          <p:cNvPr id="9" name="Shape 28">
            <a:extLst>
              <a:ext uri="{FF2B5EF4-FFF2-40B4-BE49-F238E27FC236}">
                <a16:creationId xmlns:a16="http://schemas.microsoft.com/office/drawing/2014/main" id="{705F6C4D-9DD9-EAB1-DE07-53B66D0E9903}"/>
              </a:ext>
            </a:extLst>
          </p:cNvPr>
          <p:cNvSpPr/>
          <p:nvPr/>
        </p:nvSpPr>
        <p:spPr>
          <a:xfrm>
            <a:off x="639710" y="2540013"/>
            <a:ext cx="5678399" cy="1185180"/>
          </a:xfrm>
          <a:prstGeom prst="roundRect">
            <a:avLst>
              <a:gd name="adj" fmla="val 8421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  <a:effectLst>
            <a:outerShdw blurRad="13970" dist="12700" dir="2700000" algn="bl" rotWithShape="0">
              <a:srgbClr val="000000">
                <a:alpha val="8000"/>
              </a:srgbClr>
            </a:outerShdw>
          </a:effectLst>
        </p:spPr>
      </p:sp>
      <p:sp>
        <p:nvSpPr>
          <p:cNvPr id="10" name="Shape 29">
            <a:extLst>
              <a:ext uri="{FF2B5EF4-FFF2-40B4-BE49-F238E27FC236}">
                <a16:creationId xmlns:a16="http://schemas.microsoft.com/office/drawing/2014/main" id="{045951FA-1BEF-1915-BC51-E32F813F7094}"/>
              </a:ext>
            </a:extLst>
          </p:cNvPr>
          <p:cNvSpPr/>
          <p:nvPr/>
        </p:nvSpPr>
        <p:spPr>
          <a:xfrm>
            <a:off x="755683" y="2540013"/>
            <a:ext cx="59748" cy="1185180"/>
          </a:xfrm>
          <a:prstGeom prst="rect">
            <a:avLst/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sp>
        <p:nvSpPr>
          <p:cNvPr id="11" name="Shape 30">
            <a:extLst>
              <a:ext uri="{FF2B5EF4-FFF2-40B4-BE49-F238E27FC236}">
                <a16:creationId xmlns:a16="http://schemas.microsoft.com/office/drawing/2014/main" id="{0E1C140C-43A9-052F-9CFF-C0F0CA59178A}"/>
              </a:ext>
            </a:extLst>
          </p:cNvPr>
          <p:cNvSpPr/>
          <p:nvPr/>
        </p:nvSpPr>
        <p:spPr>
          <a:xfrm>
            <a:off x="1012871" y="2790340"/>
            <a:ext cx="592389" cy="790855"/>
          </a:xfrm>
          <a:prstGeom prst="ellipse">
            <a:avLst/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pic>
        <p:nvPicPr>
          <p:cNvPr id="14" name="Image 4" descr="preencoded.png">
            <a:extLst>
              <a:ext uri="{FF2B5EF4-FFF2-40B4-BE49-F238E27FC236}">
                <a16:creationId xmlns:a16="http://schemas.microsoft.com/office/drawing/2014/main" id="{58E4304E-DC6D-7D77-5AF1-F904413ED3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843" y="2940052"/>
            <a:ext cx="424201" cy="470102"/>
          </a:xfrm>
          <a:prstGeom prst="rect">
            <a:avLst/>
          </a:prstGeom>
        </p:spPr>
      </p:pic>
      <p:sp>
        <p:nvSpPr>
          <p:cNvPr id="16" name="Text 31">
            <a:extLst>
              <a:ext uri="{FF2B5EF4-FFF2-40B4-BE49-F238E27FC236}">
                <a16:creationId xmlns:a16="http://schemas.microsoft.com/office/drawing/2014/main" id="{02C14253-3E53-853A-D449-345E40BB17BC}"/>
              </a:ext>
            </a:extLst>
          </p:cNvPr>
          <p:cNvSpPr/>
          <p:nvPr/>
        </p:nvSpPr>
        <p:spPr>
          <a:xfrm>
            <a:off x="1658174" y="2830779"/>
            <a:ext cx="4445178" cy="43664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>
              <a:lnSpc>
                <a:spcPct val="102000"/>
              </a:lnSpc>
            </a:pPr>
            <a:r>
              <a:rPr lang="en-US" sz="1600" b="1" dirty="0">
                <a:solidFill>
                  <a:srgbClr val="273443"/>
                </a:solidFill>
                <a:ea typeface="Aptos" pitchFamily="34" charset="-122"/>
                <a:cs typeface="Aptos" pitchFamily="34" charset="-120"/>
              </a:rPr>
              <a:t>COOSALUD EPS ocupa el 6º lugar en Bogotá por tasa acumulada de reclamos en 2025.</a:t>
            </a:r>
            <a:endParaRPr lang="en-US" sz="1600" dirty="0"/>
          </a:p>
        </p:txBody>
      </p:sp>
      <p:sp>
        <p:nvSpPr>
          <p:cNvPr id="17" name="Shape 32">
            <a:extLst>
              <a:ext uri="{FF2B5EF4-FFF2-40B4-BE49-F238E27FC236}">
                <a16:creationId xmlns:a16="http://schemas.microsoft.com/office/drawing/2014/main" id="{577BBD99-5648-1B8D-9388-9F16D585D56D}"/>
              </a:ext>
            </a:extLst>
          </p:cNvPr>
          <p:cNvSpPr/>
          <p:nvPr/>
        </p:nvSpPr>
        <p:spPr>
          <a:xfrm>
            <a:off x="2910901" y="3300332"/>
            <a:ext cx="1529523" cy="349316"/>
          </a:xfrm>
          <a:prstGeom prst="roundRect">
            <a:avLst>
              <a:gd name="adj" fmla="val 50000"/>
            </a:avLst>
          </a:prstGeom>
          <a:solidFill>
            <a:srgbClr val="C92B3A"/>
          </a:solidFill>
          <a:ln w="12700">
            <a:solidFill>
              <a:srgbClr val="C92B3A"/>
            </a:solidFill>
            <a:prstDash val="solid"/>
          </a:ln>
        </p:spPr>
      </p:sp>
      <p:sp>
        <p:nvSpPr>
          <p:cNvPr id="18" name="Text 33">
            <a:extLst>
              <a:ext uri="{FF2B5EF4-FFF2-40B4-BE49-F238E27FC236}">
                <a16:creationId xmlns:a16="http://schemas.microsoft.com/office/drawing/2014/main" id="{E161EF0A-9C8D-A24A-6021-4DB1F8D6249A}"/>
              </a:ext>
            </a:extLst>
          </p:cNvPr>
          <p:cNvSpPr/>
          <p:nvPr/>
        </p:nvSpPr>
        <p:spPr>
          <a:xfrm>
            <a:off x="2910901" y="3401189"/>
            <a:ext cx="1529523" cy="224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6.º lugar</a:t>
            </a:r>
            <a:endParaRPr lang="en-US" sz="1600" dirty="0"/>
          </a:p>
        </p:txBody>
      </p:sp>
      <p:sp>
        <p:nvSpPr>
          <p:cNvPr id="28" name="Shape 42">
            <a:extLst>
              <a:ext uri="{FF2B5EF4-FFF2-40B4-BE49-F238E27FC236}">
                <a16:creationId xmlns:a16="http://schemas.microsoft.com/office/drawing/2014/main" id="{74D6EB2A-F994-D7AD-0006-0E32FDC071EC}"/>
              </a:ext>
            </a:extLst>
          </p:cNvPr>
          <p:cNvSpPr/>
          <p:nvPr/>
        </p:nvSpPr>
        <p:spPr>
          <a:xfrm>
            <a:off x="639711" y="4056708"/>
            <a:ext cx="5614390" cy="1310652"/>
          </a:xfrm>
          <a:prstGeom prst="roundRect">
            <a:avLst>
              <a:gd name="adj" fmla="val 8421"/>
            </a:avLst>
          </a:prstGeom>
          <a:solidFill>
            <a:srgbClr val="FFFFFF">
              <a:alpha val="0"/>
            </a:srgbClr>
          </a:solidFill>
          <a:ln w="12700">
            <a:solidFill>
              <a:srgbClr val="D8E0EA"/>
            </a:solidFill>
            <a:prstDash val="solid"/>
          </a:ln>
          <a:effectLst>
            <a:outerShdw blurRad="13970" dist="12700" dir="2700000" algn="bl" rotWithShape="0">
              <a:srgbClr val="000000">
                <a:alpha val="8000"/>
              </a:srgbClr>
            </a:outerShdw>
          </a:effectLst>
        </p:spPr>
      </p:sp>
      <p:sp>
        <p:nvSpPr>
          <p:cNvPr id="29" name="Shape 43">
            <a:extLst>
              <a:ext uri="{FF2B5EF4-FFF2-40B4-BE49-F238E27FC236}">
                <a16:creationId xmlns:a16="http://schemas.microsoft.com/office/drawing/2014/main" id="{B900BB72-B743-B732-F958-2CAED7B3A9AA}"/>
              </a:ext>
            </a:extLst>
          </p:cNvPr>
          <p:cNvSpPr/>
          <p:nvPr/>
        </p:nvSpPr>
        <p:spPr>
          <a:xfrm>
            <a:off x="749548" y="4182179"/>
            <a:ext cx="59748" cy="1185180"/>
          </a:xfrm>
          <a:prstGeom prst="rect">
            <a:avLst/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</p:sp>
      <p:sp>
        <p:nvSpPr>
          <p:cNvPr id="32" name="Shape 44">
            <a:extLst>
              <a:ext uri="{FF2B5EF4-FFF2-40B4-BE49-F238E27FC236}">
                <a16:creationId xmlns:a16="http://schemas.microsoft.com/office/drawing/2014/main" id="{AAA29C5A-3D0F-BC17-7C6D-A1CE8E7EA392}"/>
              </a:ext>
            </a:extLst>
          </p:cNvPr>
          <p:cNvSpPr/>
          <p:nvPr/>
        </p:nvSpPr>
        <p:spPr>
          <a:xfrm>
            <a:off x="948862" y="4432506"/>
            <a:ext cx="592389" cy="790855"/>
          </a:xfrm>
          <a:prstGeom prst="ellipse">
            <a:avLst/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</p:sp>
      <p:pic>
        <p:nvPicPr>
          <p:cNvPr id="33" name="Image 6" descr="preencoded.png">
            <a:extLst>
              <a:ext uri="{FF2B5EF4-FFF2-40B4-BE49-F238E27FC236}">
                <a16:creationId xmlns:a16="http://schemas.microsoft.com/office/drawing/2014/main" id="{C3AAFD1F-D195-B21F-BD4A-FC2CFCB580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0409" y="4616943"/>
            <a:ext cx="424201" cy="470102"/>
          </a:xfrm>
          <a:prstGeom prst="rect">
            <a:avLst/>
          </a:prstGeom>
        </p:spPr>
      </p:pic>
      <p:sp>
        <p:nvSpPr>
          <p:cNvPr id="34" name="Text 45">
            <a:extLst>
              <a:ext uri="{FF2B5EF4-FFF2-40B4-BE49-F238E27FC236}">
                <a16:creationId xmlns:a16="http://schemas.microsoft.com/office/drawing/2014/main" id="{A1E230A9-5567-F667-88D5-DB1E38CBAC1F}"/>
              </a:ext>
            </a:extLst>
          </p:cNvPr>
          <p:cNvSpPr/>
          <p:nvPr/>
        </p:nvSpPr>
        <p:spPr>
          <a:xfrm>
            <a:off x="1594165" y="4472945"/>
            <a:ext cx="4513784" cy="43664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just">
              <a:lnSpc>
                <a:spcPct val="102000"/>
              </a:lnSpc>
            </a:pPr>
            <a:r>
              <a:rPr lang="en-US" sz="1600" b="1" dirty="0">
                <a:solidFill>
                  <a:srgbClr val="273443"/>
                </a:solidFill>
                <a:ea typeface="Aptos" pitchFamily="34" charset="-122"/>
                <a:cs typeface="Aptos" pitchFamily="34" charset="-120"/>
              </a:rPr>
              <a:t>El comportamiento evidencia presión sostenida sobre acceso, oportunidad y experiencia del usuario.</a:t>
            </a:r>
            <a:endParaRPr lang="en-US" sz="1600" dirty="0"/>
          </a:p>
        </p:txBody>
      </p:sp>
      <p:sp>
        <p:nvSpPr>
          <p:cNvPr id="36" name="Shape 46">
            <a:extLst>
              <a:ext uri="{FF2B5EF4-FFF2-40B4-BE49-F238E27FC236}">
                <a16:creationId xmlns:a16="http://schemas.microsoft.com/office/drawing/2014/main" id="{01DC982F-1BC6-53E9-6981-15EA1FEB2241}"/>
              </a:ext>
            </a:extLst>
          </p:cNvPr>
          <p:cNvSpPr/>
          <p:nvPr/>
        </p:nvSpPr>
        <p:spPr>
          <a:xfrm>
            <a:off x="2910901" y="4968128"/>
            <a:ext cx="1529523" cy="349316"/>
          </a:xfrm>
          <a:prstGeom prst="roundRect">
            <a:avLst>
              <a:gd name="adj" fmla="val 50000"/>
            </a:avLst>
          </a:prstGeom>
          <a:solidFill>
            <a:srgbClr val="0D9AA5"/>
          </a:solidFill>
          <a:ln w="12700">
            <a:solidFill>
              <a:srgbClr val="0D9AA5"/>
            </a:solidFill>
            <a:prstDash val="solid"/>
          </a:ln>
        </p:spPr>
      </p:sp>
      <p:sp>
        <p:nvSpPr>
          <p:cNvPr id="37" name="Text 47">
            <a:extLst>
              <a:ext uri="{FF2B5EF4-FFF2-40B4-BE49-F238E27FC236}">
                <a16:creationId xmlns:a16="http://schemas.microsoft.com/office/drawing/2014/main" id="{CC7E9D8F-6BDF-1BA4-38E4-928040DFD838}"/>
              </a:ext>
            </a:extLst>
          </p:cNvPr>
          <p:cNvSpPr/>
          <p:nvPr/>
        </p:nvSpPr>
        <p:spPr>
          <a:xfrm>
            <a:off x="2910901" y="5022685"/>
            <a:ext cx="1529523" cy="224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</a:rPr>
              <a:t>Priorización</a:t>
            </a:r>
            <a:endParaRPr lang="en-US" dirty="0"/>
          </a:p>
        </p:txBody>
      </p:sp>
      <p:sp>
        <p:nvSpPr>
          <p:cNvPr id="41" name="Text 33">
            <a:extLst>
              <a:ext uri="{FF2B5EF4-FFF2-40B4-BE49-F238E27FC236}">
                <a16:creationId xmlns:a16="http://schemas.microsoft.com/office/drawing/2014/main" id="{BF1FFDE5-F684-AB24-7B1E-40C96F0DED2F}"/>
              </a:ext>
            </a:extLst>
          </p:cNvPr>
          <p:cNvSpPr/>
          <p:nvPr/>
        </p:nvSpPr>
        <p:spPr>
          <a:xfrm>
            <a:off x="6667130" y="1712173"/>
            <a:ext cx="770794" cy="430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</a:rPr>
              <a:t>21,86%</a:t>
            </a:r>
            <a:endParaRPr lang="en-US" dirty="0"/>
          </a:p>
        </p:txBody>
      </p:sp>
      <p:cxnSp>
        <p:nvCxnSpPr>
          <p:cNvPr id="50" name="Conector recto de flecha 49">
            <a:extLst>
              <a:ext uri="{FF2B5EF4-FFF2-40B4-BE49-F238E27FC236}">
                <a16:creationId xmlns:a16="http://schemas.microsoft.com/office/drawing/2014/main" id="{17E2FC5E-3B01-E7B3-8269-5034F571412B}"/>
              </a:ext>
            </a:extLst>
          </p:cNvPr>
          <p:cNvCxnSpPr>
            <a:cxnSpLocks/>
          </p:cNvCxnSpPr>
          <p:nvPr/>
        </p:nvCxnSpPr>
        <p:spPr>
          <a:xfrm flipH="1" flipV="1">
            <a:off x="7049885" y="2068395"/>
            <a:ext cx="2642" cy="75048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CuadroTexto 53">
            <a:extLst>
              <a:ext uri="{FF2B5EF4-FFF2-40B4-BE49-F238E27FC236}">
                <a16:creationId xmlns:a16="http://schemas.microsoft.com/office/drawing/2014/main" id="{55A5AC10-7F7E-2551-CB2D-AA6B7407F1AD}"/>
              </a:ext>
            </a:extLst>
          </p:cNvPr>
          <p:cNvSpPr txBox="1"/>
          <p:nvPr/>
        </p:nvSpPr>
        <p:spPr>
          <a:xfrm>
            <a:off x="10401693" y="107329"/>
            <a:ext cx="20853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kern="100" dirty="0">
                <a:solidFill>
                  <a:schemeClr val="bg1"/>
                </a:solidFill>
                <a:effectLst/>
              </a:rPr>
              <a:t>Tasa Reclamos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C9BA5127-4331-2DB9-D2C6-DECC0CABF054}"/>
              </a:ext>
            </a:extLst>
          </p:cNvPr>
          <p:cNvSpPr txBox="1"/>
          <p:nvPr/>
        </p:nvSpPr>
        <p:spPr>
          <a:xfrm>
            <a:off x="4440424" y="1778145"/>
            <a:ext cx="23124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/>
              <a:t>A  diciembre 2025 </a:t>
            </a:r>
          </a:p>
        </p:txBody>
      </p:sp>
      <p:sp>
        <p:nvSpPr>
          <p:cNvPr id="56" name="Marcador de número de diapositiva 55">
            <a:extLst>
              <a:ext uri="{FF2B5EF4-FFF2-40B4-BE49-F238E27FC236}">
                <a16:creationId xmlns:a16="http://schemas.microsoft.com/office/drawing/2014/main" id="{A1BABB93-2F70-DC8E-49AE-1C0A4B98E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7</a:t>
            </a:fld>
            <a:endParaRPr lang="en-CO"/>
          </a:p>
        </p:txBody>
      </p:sp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DB98428B-54CC-E273-8C2E-086DD8AD14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9052256"/>
              </p:ext>
            </p:extLst>
          </p:nvPr>
        </p:nvGraphicFramePr>
        <p:xfrm>
          <a:off x="6731769" y="2528564"/>
          <a:ext cx="4852877" cy="316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45" name="Conector recto de flecha 44">
            <a:extLst>
              <a:ext uri="{FF2B5EF4-FFF2-40B4-BE49-F238E27FC236}">
                <a16:creationId xmlns:a16="http://schemas.microsoft.com/office/drawing/2014/main" id="{7BE4ED53-DD50-4ADA-2AF2-9CBDD28A2695}"/>
              </a:ext>
            </a:extLst>
          </p:cNvPr>
          <p:cNvCxnSpPr>
            <a:cxnSpLocks/>
          </p:cNvCxnSpPr>
          <p:nvPr/>
        </p:nvCxnSpPr>
        <p:spPr>
          <a:xfrm flipV="1">
            <a:off x="7074644" y="2333395"/>
            <a:ext cx="0" cy="430956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Flecha: a la derecha 25">
            <a:extLst>
              <a:ext uri="{FF2B5EF4-FFF2-40B4-BE49-F238E27FC236}">
                <a16:creationId xmlns:a16="http://schemas.microsoft.com/office/drawing/2014/main" id="{265620FD-409D-AF73-175A-2290C6D2A6C8}"/>
              </a:ext>
            </a:extLst>
          </p:cNvPr>
          <p:cNvSpPr/>
          <p:nvPr/>
        </p:nvSpPr>
        <p:spPr>
          <a:xfrm rot="16200000">
            <a:off x="11177671" y="3865177"/>
            <a:ext cx="635000" cy="305435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CO"/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67E23C27-9E30-5F13-5E7F-734819F80C1A}"/>
              </a:ext>
            </a:extLst>
          </p:cNvPr>
          <p:cNvGrpSpPr/>
          <p:nvPr/>
        </p:nvGrpSpPr>
        <p:grpSpPr>
          <a:xfrm>
            <a:off x="7177605" y="4891281"/>
            <a:ext cx="4204100" cy="707886"/>
            <a:chOff x="44450" y="0"/>
            <a:chExt cx="4869180" cy="707886"/>
          </a:xfrm>
        </p:grpSpPr>
        <p:cxnSp>
          <p:nvCxnSpPr>
            <p:cNvPr id="38" name="Conector recto de flecha 37">
              <a:extLst>
                <a:ext uri="{FF2B5EF4-FFF2-40B4-BE49-F238E27FC236}">
                  <a16:creationId xmlns:a16="http://schemas.microsoft.com/office/drawing/2014/main" id="{993623AE-C33F-A22D-8D21-8FB01C09FD0E}"/>
                </a:ext>
              </a:extLst>
            </p:cNvPr>
            <p:cNvCxnSpPr/>
            <p:nvPr/>
          </p:nvCxnSpPr>
          <p:spPr>
            <a:xfrm>
              <a:off x="44450" y="161925"/>
              <a:ext cx="486918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prstDash val="sysDot"/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CuadroTexto 2">
              <a:extLst>
                <a:ext uri="{FF2B5EF4-FFF2-40B4-BE49-F238E27FC236}">
                  <a16:creationId xmlns:a16="http://schemas.microsoft.com/office/drawing/2014/main" id="{D2BDC264-CA1A-89F0-E02E-CD8EC0AF03AC}"/>
                </a:ext>
              </a:extLst>
            </p:cNvPr>
            <p:cNvSpPr txBox="1"/>
            <p:nvPr/>
          </p:nvSpPr>
          <p:spPr>
            <a:xfrm>
              <a:off x="2009516" y="0"/>
              <a:ext cx="1076326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>
                <a:spcBef>
                  <a:spcPts val="1400"/>
                </a:spcBef>
                <a:spcAft>
                  <a:spcPts val="1400"/>
                </a:spcAft>
              </a:pPr>
              <a:r>
                <a:rPr lang="es-ES" sz="2000" b="1" kern="0" dirty="0">
                  <a:solidFill>
                    <a:srgbClr val="000000"/>
                  </a:solidFill>
                  <a:effectLst/>
                  <a:ea typeface="Arial" panose="020B0604020202020204" pitchFamily="34" charset="0"/>
                  <a:cs typeface="Times New Roman" panose="02020603050405020304" pitchFamily="18" charset="0"/>
                </a:rPr>
                <a:t>54,6%</a:t>
              </a:r>
              <a:endParaRPr lang="es-CO" kern="0" dirty="0">
                <a:effectLst/>
                <a:ea typeface="Times New Roman" panose="02020603050405020304" pitchFamily="18" charset="0"/>
              </a:endParaRPr>
            </a:p>
          </p:txBody>
        </p:sp>
      </p:grp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F8F6726C-AD5D-5737-D5F1-3ADEAEAF01A9}"/>
              </a:ext>
            </a:extLst>
          </p:cNvPr>
          <p:cNvCxnSpPr>
            <a:cxnSpLocks/>
          </p:cNvCxnSpPr>
          <p:nvPr/>
        </p:nvCxnSpPr>
        <p:spPr>
          <a:xfrm flipV="1">
            <a:off x="10133216" y="2540013"/>
            <a:ext cx="0" cy="2899115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2B6B2F70-16A9-BBBD-78D9-329242387629}"/>
              </a:ext>
            </a:extLst>
          </p:cNvPr>
          <p:cNvCxnSpPr>
            <a:cxnSpLocks/>
          </p:cNvCxnSpPr>
          <p:nvPr/>
        </p:nvCxnSpPr>
        <p:spPr>
          <a:xfrm flipV="1">
            <a:off x="10983885" y="2540013"/>
            <a:ext cx="0" cy="2899115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2F33473C-0308-3861-208F-B3DFD1F9FBFB}"/>
              </a:ext>
            </a:extLst>
          </p:cNvPr>
          <p:cNvSpPr txBox="1"/>
          <p:nvPr/>
        </p:nvSpPr>
        <p:spPr>
          <a:xfrm>
            <a:off x="10156950" y="4278802"/>
            <a:ext cx="8269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200" b="1" dirty="0"/>
              <a:t>22 %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0A58D959-A52D-6B6E-9A88-588E10A93BEB}"/>
              </a:ext>
            </a:extLst>
          </p:cNvPr>
          <p:cNvSpPr txBox="1"/>
          <p:nvPr/>
        </p:nvSpPr>
        <p:spPr>
          <a:xfrm>
            <a:off x="9718014" y="2257415"/>
            <a:ext cx="3046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N= 1.725 </a:t>
            </a:r>
            <a:endParaRPr lang="es-CO" b="1" dirty="0">
              <a:latin typeface="Aptos" panose="020B0004020202020204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548BAFE-9569-F1B5-936D-886365718585}"/>
              </a:ext>
            </a:extLst>
          </p:cNvPr>
          <p:cNvSpPr txBox="1"/>
          <p:nvPr/>
        </p:nvSpPr>
        <p:spPr>
          <a:xfrm>
            <a:off x="8900553" y="1284438"/>
            <a:ext cx="30022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Reclamaciones por cada 10.000 afiliados</a:t>
            </a:r>
            <a:endParaRPr lang="es-CO" sz="1200" i="1" dirty="0"/>
          </a:p>
        </p:txBody>
      </p:sp>
    </p:spTree>
    <p:extLst>
      <p:ext uri="{BB962C8B-B14F-4D97-AF65-F5344CB8AC3E}">
        <p14:creationId xmlns:p14="http://schemas.microsoft.com/office/powerpoint/2010/main" val="310703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04FBE-9F15-3868-219E-7CE4D1C45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Imagen 92" descr="Imagen que contiene 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A482CBDF-3A62-A093-9830-A44B40C5582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</a:blip>
          <a:stretch>
            <a:fillRect/>
          </a:stretch>
        </p:blipFill>
        <p:spPr>
          <a:xfrm>
            <a:off x="-210798" y="2466404"/>
            <a:ext cx="4886969" cy="440579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DC47CB8-1F2D-C47A-B855-155F006CC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47842"/>
          </a:xfrm>
          <a:solidFill>
            <a:schemeClr val="accent5">
              <a:lumMod val="7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  <a:latin typeface="+mn-lt"/>
              </a:rPr>
              <a:t>  Reclamaciones en Salud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F7AE48AD-1497-B768-3557-20D9F39D6497}"/>
              </a:ext>
            </a:extLst>
          </p:cNvPr>
          <p:cNvSpPr txBox="1"/>
          <p:nvPr/>
        </p:nvSpPr>
        <p:spPr>
          <a:xfrm>
            <a:off x="7161640" y="127557"/>
            <a:ext cx="5879935" cy="426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s-CO" sz="1600" i="0" kern="1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Principales Motivos de PQRS- COOSALUD EPS</a:t>
            </a:r>
            <a:endParaRPr lang="es-CO" sz="1600" i="1" kern="1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A04745F-FEC8-95B2-CF4C-E8C42E07E7AB}"/>
              </a:ext>
            </a:extLst>
          </p:cNvPr>
          <p:cNvSpPr txBox="1"/>
          <p:nvPr/>
        </p:nvSpPr>
        <p:spPr>
          <a:xfrm>
            <a:off x="0" y="6113773"/>
            <a:ext cx="9631260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es-CO" sz="1200" kern="1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</a:t>
            </a:r>
            <a:r>
              <a:rPr lang="es-ES" sz="1200" dirty="0">
                <a:latin typeface="Aptos" panose="020B0004020202020204" pitchFamily="34" charset="0"/>
              </a:rPr>
              <a:t>Base de datos aplicativo </a:t>
            </a:r>
            <a:r>
              <a:rPr lang="es-ES" sz="1200" dirty="0" err="1">
                <a:latin typeface="Aptos" panose="020B0004020202020204" pitchFamily="34" charset="0"/>
              </a:rPr>
              <a:t>Endomarketing</a:t>
            </a:r>
            <a:r>
              <a:rPr lang="es-ES" sz="1200" dirty="0">
                <a:latin typeface="Aptos" panose="020B0004020202020204" pitchFamily="34" charset="0"/>
              </a:rPr>
              <a:t> 2025 – Información reportada por COOSALUD EPS.</a:t>
            </a:r>
            <a:r>
              <a:rPr lang="es-CO" sz="1200" kern="100" dirty="0">
                <a:effectLst/>
                <a:latin typeface="Aptos" panose="020B00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s-CO" sz="2400" kern="100" dirty="0"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A0E1F14-5A4D-C6AE-6BBB-4D4022AA3B07}"/>
              </a:ext>
            </a:extLst>
          </p:cNvPr>
          <p:cNvSpPr txBox="1"/>
          <p:nvPr/>
        </p:nvSpPr>
        <p:spPr>
          <a:xfrm>
            <a:off x="1083279" y="656661"/>
            <a:ext cx="100724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CO"/>
            </a:defPPr>
            <a:lvl1pPr lvl="0" algn="just">
              <a:defRPr b="1" kern="100">
                <a:solidFill>
                  <a:schemeClr val="accent5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s-CO" dirty="0"/>
              <a:t>El 69,92% de las PQRSD se concentra en cinco motivos, principalmente oportunidad en consulta especializada y medicamentos.</a:t>
            </a:r>
          </a:p>
        </p:txBody>
      </p:sp>
      <p:sp>
        <p:nvSpPr>
          <p:cNvPr id="11" name="Shape 19">
            <a:extLst>
              <a:ext uri="{FF2B5EF4-FFF2-40B4-BE49-F238E27FC236}">
                <a16:creationId xmlns:a16="http://schemas.microsoft.com/office/drawing/2014/main" id="{8BED1930-4079-D265-9EA7-2F9C3953A118}"/>
              </a:ext>
            </a:extLst>
          </p:cNvPr>
          <p:cNvSpPr/>
          <p:nvPr/>
        </p:nvSpPr>
        <p:spPr>
          <a:xfrm>
            <a:off x="185243" y="1611766"/>
            <a:ext cx="6186476" cy="503763"/>
          </a:xfrm>
          <a:prstGeom prst="rect">
            <a:avLst/>
          </a:prstGeom>
          <a:solidFill>
            <a:schemeClr val="tx2"/>
          </a:solidFill>
          <a:ln w="10160">
            <a:solidFill>
              <a:srgbClr val="D1D7D8"/>
            </a:solidFill>
            <a:prstDash val="solid"/>
          </a:ln>
        </p:spPr>
      </p:sp>
      <p:sp>
        <p:nvSpPr>
          <p:cNvPr id="12" name="Shape 20">
            <a:extLst>
              <a:ext uri="{FF2B5EF4-FFF2-40B4-BE49-F238E27FC236}">
                <a16:creationId xmlns:a16="http://schemas.microsoft.com/office/drawing/2014/main" id="{A4C7D169-037D-7EB3-A499-DD57F762ABF5}"/>
              </a:ext>
            </a:extLst>
          </p:cNvPr>
          <p:cNvSpPr/>
          <p:nvPr/>
        </p:nvSpPr>
        <p:spPr>
          <a:xfrm>
            <a:off x="6338458" y="1611766"/>
            <a:ext cx="1496728" cy="503763"/>
          </a:xfrm>
          <a:prstGeom prst="rect">
            <a:avLst/>
          </a:prstGeom>
          <a:noFill/>
          <a:ln w="10160">
            <a:solidFill>
              <a:srgbClr val="D1D7D8"/>
            </a:solidFill>
            <a:prstDash val="solid"/>
          </a:ln>
        </p:spPr>
      </p:sp>
      <p:sp>
        <p:nvSpPr>
          <p:cNvPr id="13" name="Shape 21">
            <a:extLst>
              <a:ext uri="{FF2B5EF4-FFF2-40B4-BE49-F238E27FC236}">
                <a16:creationId xmlns:a16="http://schemas.microsoft.com/office/drawing/2014/main" id="{DC29A230-BE13-15F1-F791-75C51F5AAFE4}"/>
              </a:ext>
            </a:extLst>
          </p:cNvPr>
          <p:cNvSpPr/>
          <p:nvPr/>
        </p:nvSpPr>
        <p:spPr>
          <a:xfrm>
            <a:off x="7835186" y="1611766"/>
            <a:ext cx="1796074" cy="503763"/>
          </a:xfrm>
          <a:prstGeom prst="rect">
            <a:avLst/>
          </a:prstGeom>
          <a:noFill/>
          <a:ln w="10160">
            <a:solidFill>
              <a:srgbClr val="D1D7D8"/>
            </a:solidFill>
            <a:prstDash val="solid"/>
          </a:ln>
        </p:spPr>
      </p:sp>
      <p:sp>
        <p:nvSpPr>
          <p:cNvPr id="14" name="Text 22">
            <a:extLst>
              <a:ext uri="{FF2B5EF4-FFF2-40B4-BE49-F238E27FC236}">
                <a16:creationId xmlns:a16="http://schemas.microsoft.com/office/drawing/2014/main" id="{D9C3DFB3-2896-7610-EA39-4D6FAE2FCE82}"/>
              </a:ext>
            </a:extLst>
          </p:cNvPr>
          <p:cNvSpPr/>
          <p:nvPr/>
        </p:nvSpPr>
        <p:spPr>
          <a:xfrm>
            <a:off x="293576" y="1780657"/>
            <a:ext cx="5122136" cy="197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b="1" dirty="0">
                <a:solidFill>
                  <a:schemeClr val="bg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Motivo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15" name="Text 23">
            <a:extLst>
              <a:ext uri="{FF2B5EF4-FFF2-40B4-BE49-F238E27FC236}">
                <a16:creationId xmlns:a16="http://schemas.microsoft.com/office/drawing/2014/main" id="{36FD9810-80AE-3BB1-A4A8-E0AA6DD52390}"/>
              </a:ext>
            </a:extLst>
          </p:cNvPr>
          <p:cNvSpPr/>
          <p:nvPr/>
        </p:nvSpPr>
        <p:spPr>
          <a:xfrm>
            <a:off x="6368936" y="1705582"/>
            <a:ext cx="1496728" cy="3066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4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</a:t>
            </a:r>
            <a:endParaRPr lang="es-CO" sz="140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s-CO" sz="14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PQRS</a:t>
            </a:r>
            <a:endParaRPr lang="es-CO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6" name="Text 24">
            <a:extLst>
              <a:ext uri="{FF2B5EF4-FFF2-40B4-BE49-F238E27FC236}">
                <a16:creationId xmlns:a16="http://schemas.microsoft.com/office/drawing/2014/main" id="{7F5A2319-12D0-95D6-C672-8780E6F0CD97}"/>
              </a:ext>
            </a:extLst>
          </p:cNvPr>
          <p:cNvSpPr/>
          <p:nvPr/>
        </p:nvSpPr>
        <p:spPr>
          <a:xfrm>
            <a:off x="7835186" y="1644620"/>
            <a:ext cx="1796074" cy="3066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4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%</a:t>
            </a:r>
            <a:endParaRPr lang="es-CO" sz="140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s-CO" sz="14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Participación</a:t>
            </a:r>
            <a:endParaRPr lang="es-CO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" name="Shape 25">
            <a:extLst>
              <a:ext uri="{FF2B5EF4-FFF2-40B4-BE49-F238E27FC236}">
                <a16:creationId xmlns:a16="http://schemas.microsoft.com/office/drawing/2014/main" id="{65B9653A-6B7E-CE74-EE61-2479C4CF1049}"/>
              </a:ext>
            </a:extLst>
          </p:cNvPr>
          <p:cNvSpPr/>
          <p:nvPr/>
        </p:nvSpPr>
        <p:spPr>
          <a:xfrm>
            <a:off x="223099" y="2115529"/>
            <a:ext cx="9408161" cy="492812"/>
          </a:xfrm>
          <a:prstGeom prst="rect">
            <a:avLst/>
          </a:prstGeom>
          <a:noFill/>
          <a:ln w="7620">
            <a:solidFill>
              <a:srgbClr val="D9DDDE"/>
            </a:solidFill>
            <a:prstDash val="solid"/>
          </a:ln>
        </p:spPr>
      </p:sp>
      <p:sp>
        <p:nvSpPr>
          <p:cNvPr id="20" name="Shape 26">
            <a:extLst>
              <a:ext uri="{FF2B5EF4-FFF2-40B4-BE49-F238E27FC236}">
                <a16:creationId xmlns:a16="http://schemas.microsoft.com/office/drawing/2014/main" id="{DF7F5C19-5E9A-133A-CFCE-2FD63F197036}"/>
              </a:ext>
            </a:extLst>
          </p:cNvPr>
          <p:cNvSpPr/>
          <p:nvPr/>
        </p:nvSpPr>
        <p:spPr>
          <a:xfrm>
            <a:off x="6338458" y="2115529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21" name="Shape 27">
            <a:extLst>
              <a:ext uri="{FF2B5EF4-FFF2-40B4-BE49-F238E27FC236}">
                <a16:creationId xmlns:a16="http://schemas.microsoft.com/office/drawing/2014/main" id="{94D5113E-012E-98A5-0C5B-8997E6A7B951}"/>
              </a:ext>
            </a:extLst>
          </p:cNvPr>
          <p:cNvSpPr/>
          <p:nvPr/>
        </p:nvSpPr>
        <p:spPr>
          <a:xfrm>
            <a:off x="7835186" y="2115529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23" name="Text 28">
            <a:extLst>
              <a:ext uri="{FF2B5EF4-FFF2-40B4-BE49-F238E27FC236}">
                <a16:creationId xmlns:a16="http://schemas.microsoft.com/office/drawing/2014/main" id="{D4FD437A-6CC3-28A6-44AE-DCB582D25B30}"/>
              </a:ext>
            </a:extLst>
          </p:cNvPr>
          <p:cNvSpPr/>
          <p:nvPr/>
        </p:nvSpPr>
        <p:spPr>
          <a:xfrm>
            <a:off x="1083279" y="2203140"/>
            <a:ext cx="5188657" cy="4052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s-CO" sz="14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Falta de oportunidad en consulta de medicina especializada</a:t>
            </a:r>
          </a:p>
        </p:txBody>
      </p:sp>
      <p:sp>
        <p:nvSpPr>
          <p:cNvPr id="24" name="Text 29">
            <a:extLst>
              <a:ext uri="{FF2B5EF4-FFF2-40B4-BE49-F238E27FC236}">
                <a16:creationId xmlns:a16="http://schemas.microsoft.com/office/drawing/2014/main" id="{54CAC480-66F3-6089-4361-C11CCC4E3AC4}"/>
              </a:ext>
            </a:extLst>
          </p:cNvPr>
          <p:cNvSpPr/>
          <p:nvPr/>
        </p:nvSpPr>
        <p:spPr>
          <a:xfrm>
            <a:off x="6371719" y="2225043"/>
            <a:ext cx="1430207" cy="197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-120"/>
              </a:rPr>
              <a:t>925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Shape 30">
            <a:extLst>
              <a:ext uri="{FF2B5EF4-FFF2-40B4-BE49-F238E27FC236}">
                <a16:creationId xmlns:a16="http://schemas.microsoft.com/office/drawing/2014/main" id="{7A319E89-2054-8105-9488-8672B58A7D5B}"/>
              </a:ext>
            </a:extLst>
          </p:cNvPr>
          <p:cNvSpPr/>
          <p:nvPr/>
        </p:nvSpPr>
        <p:spPr>
          <a:xfrm>
            <a:off x="7918338" y="2197664"/>
            <a:ext cx="1230643" cy="240930"/>
          </a:xfrm>
          <a:prstGeom prst="roundRect">
            <a:avLst>
              <a:gd name="adj" fmla="val 22727"/>
            </a:avLst>
          </a:prstGeom>
          <a:noFill/>
          <a:ln w="12700">
            <a:solidFill>
              <a:srgbClr val="F07F4A"/>
            </a:solidFill>
            <a:prstDash val="solid"/>
          </a:ln>
          <a:effectLst>
            <a:outerShdw blurRad="15240" dist="508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6" name="Text 31">
            <a:extLst>
              <a:ext uri="{FF2B5EF4-FFF2-40B4-BE49-F238E27FC236}">
                <a16:creationId xmlns:a16="http://schemas.microsoft.com/office/drawing/2014/main" id="{F2C4F159-38DD-7F53-B207-AA02F06853F1}"/>
              </a:ext>
            </a:extLst>
          </p:cNvPr>
          <p:cNvSpPr/>
          <p:nvPr/>
        </p:nvSpPr>
        <p:spPr>
          <a:xfrm>
            <a:off x="7968229" y="2222852"/>
            <a:ext cx="1130861" cy="17522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27.46%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8" name="Shape 32">
            <a:extLst>
              <a:ext uri="{FF2B5EF4-FFF2-40B4-BE49-F238E27FC236}">
                <a16:creationId xmlns:a16="http://schemas.microsoft.com/office/drawing/2014/main" id="{09CDC6A5-3D85-1C63-1ECE-FB73C8D79940}"/>
              </a:ext>
            </a:extLst>
          </p:cNvPr>
          <p:cNvSpPr/>
          <p:nvPr/>
        </p:nvSpPr>
        <p:spPr>
          <a:xfrm>
            <a:off x="151982" y="2608340"/>
            <a:ext cx="9479278" cy="492812"/>
          </a:xfrm>
          <a:prstGeom prst="rect">
            <a:avLst/>
          </a:prstGeom>
          <a:noFill/>
          <a:ln w="7620">
            <a:solidFill>
              <a:srgbClr val="D9DDDE"/>
            </a:solidFill>
            <a:prstDash val="solid"/>
          </a:ln>
        </p:spPr>
      </p:sp>
      <p:sp>
        <p:nvSpPr>
          <p:cNvPr id="29" name="Shape 33">
            <a:extLst>
              <a:ext uri="{FF2B5EF4-FFF2-40B4-BE49-F238E27FC236}">
                <a16:creationId xmlns:a16="http://schemas.microsoft.com/office/drawing/2014/main" id="{568D8D57-97C8-100C-D5B9-0DA79011F227}"/>
              </a:ext>
            </a:extLst>
          </p:cNvPr>
          <p:cNvSpPr/>
          <p:nvPr/>
        </p:nvSpPr>
        <p:spPr>
          <a:xfrm>
            <a:off x="6338458" y="2608340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31" name="Shape 34">
            <a:extLst>
              <a:ext uri="{FF2B5EF4-FFF2-40B4-BE49-F238E27FC236}">
                <a16:creationId xmlns:a16="http://schemas.microsoft.com/office/drawing/2014/main" id="{67741D0D-B9CE-A177-876F-36601E2B9214}"/>
              </a:ext>
            </a:extLst>
          </p:cNvPr>
          <p:cNvSpPr/>
          <p:nvPr/>
        </p:nvSpPr>
        <p:spPr>
          <a:xfrm>
            <a:off x="7835186" y="2608340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33" name="Text 35">
            <a:extLst>
              <a:ext uri="{FF2B5EF4-FFF2-40B4-BE49-F238E27FC236}">
                <a16:creationId xmlns:a16="http://schemas.microsoft.com/office/drawing/2014/main" id="{D7774CC8-33F4-C2EA-E84F-08B7EC993A8E}"/>
              </a:ext>
            </a:extLst>
          </p:cNvPr>
          <p:cNvSpPr/>
          <p:nvPr/>
        </p:nvSpPr>
        <p:spPr>
          <a:xfrm>
            <a:off x="1083279" y="2807711"/>
            <a:ext cx="5188657" cy="4052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s-CO" sz="14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Demora en entrega o entrega incompleta de medicamentos</a:t>
            </a:r>
            <a:endParaRPr lang="es-CO" sz="14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4" name="Text 36">
            <a:extLst>
              <a:ext uri="{FF2B5EF4-FFF2-40B4-BE49-F238E27FC236}">
                <a16:creationId xmlns:a16="http://schemas.microsoft.com/office/drawing/2014/main" id="{94C4CBA9-05E5-E1A7-35FA-456E6185EF6A}"/>
              </a:ext>
            </a:extLst>
          </p:cNvPr>
          <p:cNvSpPr/>
          <p:nvPr/>
        </p:nvSpPr>
        <p:spPr>
          <a:xfrm>
            <a:off x="6371719" y="2717854"/>
            <a:ext cx="1430207" cy="197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-120"/>
              </a:rPr>
              <a:t>534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5" name="Shape 37">
            <a:extLst>
              <a:ext uri="{FF2B5EF4-FFF2-40B4-BE49-F238E27FC236}">
                <a16:creationId xmlns:a16="http://schemas.microsoft.com/office/drawing/2014/main" id="{1330C93C-9100-9C97-7BC6-55D44F4684A5}"/>
              </a:ext>
            </a:extLst>
          </p:cNvPr>
          <p:cNvSpPr/>
          <p:nvPr/>
        </p:nvSpPr>
        <p:spPr>
          <a:xfrm>
            <a:off x="7918338" y="2690476"/>
            <a:ext cx="1230643" cy="240930"/>
          </a:xfrm>
          <a:prstGeom prst="roundRect">
            <a:avLst>
              <a:gd name="adj" fmla="val 22727"/>
            </a:avLst>
          </a:prstGeom>
          <a:noFill/>
          <a:ln w="12700">
            <a:solidFill>
              <a:srgbClr val="2E92B2"/>
            </a:solidFill>
            <a:prstDash val="solid"/>
          </a:ln>
          <a:effectLst>
            <a:outerShdw blurRad="15240" dist="508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36" name="Text 38">
            <a:extLst>
              <a:ext uri="{FF2B5EF4-FFF2-40B4-BE49-F238E27FC236}">
                <a16:creationId xmlns:a16="http://schemas.microsoft.com/office/drawing/2014/main" id="{245F58E2-5AD2-3CF0-D3BD-CA0E5DE44A3F}"/>
              </a:ext>
            </a:extLst>
          </p:cNvPr>
          <p:cNvSpPr/>
          <p:nvPr/>
        </p:nvSpPr>
        <p:spPr>
          <a:xfrm>
            <a:off x="7968229" y="2715664"/>
            <a:ext cx="1130861" cy="17522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15.85%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7" name="Shape 39">
            <a:extLst>
              <a:ext uri="{FF2B5EF4-FFF2-40B4-BE49-F238E27FC236}">
                <a16:creationId xmlns:a16="http://schemas.microsoft.com/office/drawing/2014/main" id="{B30BFEA1-A48B-CF5A-5347-A595E8A2E65A}"/>
              </a:ext>
            </a:extLst>
          </p:cNvPr>
          <p:cNvSpPr/>
          <p:nvPr/>
        </p:nvSpPr>
        <p:spPr>
          <a:xfrm>
            <a:off x="151982" y="3101152"/>
            <a:ext cx="9479278" cy="492812"/>
          </a:xfrm>
          <a:prstGeom prst="rect">
            <a:avLst/>
          </a:prstGeom>
          <a:noFill/>
          <a:ln w="7620">
            <a:solidFill>
              <a:srgbClr val="D9DDDE"/>
            </a:solidFill>
            <a:prstDash val="solid"/>
          </a:ln>
        </p:spPr>
      </p:sp>
      <p:sp>
        <p:nvSpPr>
          <p:cNvPr id="38" name="Shape 40">
            <a:extLst>
              <a:ext uri="{FF2B5EF4-FFF2-40B4-BE49-F238E27FC236}">
                <a16:creationId xmlns:a16="http://schemas.microsoft.com/office/drawing/2014/main" id="{4F67AC68-2B74-29E5-59A6-CA95418B6065}"/>
              </a:ext>
            </a:extLst>
          </p:cNvPr>
          <p:cNvSpPr/>
          <p:nvPr/>
        </p:nvSpPr>
        <p:spPr>
          <a:xfrm>
            <a:off x="6338458" y="3101152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39" name="Shape 41">
            <a:extLst>
              <a:ext uri="{FF2B5EF4-FFF2-40B4-BE49-F238E27FC236}">
                <a16:creationId xmlns:a16="http://schemas.microsoft.com/office/drawing/2014/main" id="{9F6C7347-9FE4-A380-4711-4887F9A99FF5}"/>
              </a:ext>
            </a:extLst>
          </p:cNvPr>
          <p:cNvSpPr/>
          <p:nvPr/>
        </p:nvSpPr>
        <p:spPr>
          <a:xfrm>
            <a:off x="7835186" y="3101152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41" name="Text 42">
            <a:extLst>
              <a:ext uri="{FF2B5EF4-FFF2-40B4-BE49-F238E27FC236}">
                <a16:creationId xmlns:a16="http://schemas.microsoft.com/office/drawing/2014/main" id="{8102A8A9-D0A3-C969-F96B-B49C7498E1FC}"/>
              </a:ext>
            </a:extLst>
          </p:cNvPr>
          <p:cNvSpPr/>
          <p:nvPr/>
        </p:nvSpPr>
        <p:spPr>
          <a:xfrm>
            <a:off x="1083279" y="3188763"/>
            <a:ext cx="5188657" cy="4052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s-CO" sz="14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Dificultades en aseguramiento y prestaciones económicas</a:t>
            </a:r>
          </a:p>
        </p:txBody>
      </p:sp>
      <p:sp>
        <p:nvSpPr>
          <p:cNvPr id="42" name="Text 43">
            <a:extLst>
              <a:ext uri="{FF2B5EF4-FFF2-40B4-BE49-F238E27FC236}">
                <a16:creationId xmlns:a16="http://schemas.microsoft.com/office/drawing/2014/main" id="{995AB6E1-FD5B-63A9-5D2A-E2633DF1097B}"/>
              </a:ext>
            </a:extLst>
          </p:cNvPr>
          <p:cNvSpPr/>
          <p:nvPr/>
        </p:nvSpPr>
        <p:spPr>
          <a:xfrm>
            <a:off x="6371719" y="3210666"/>
            <a:ext cx="1430207" cy="197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-120"/>
              </a:rPr>
              <a:t>425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3" name="Shape 44">
            <a:extLst>
              <a:ext uri="{FF2B5EF4-FFF2-40B4-BE49-F238E27FC236}">
                <a16:creationId xmlns:a16="http://schemas.microsoft.com/office/drawing/2014/main" id="{A5A19DE1-B33D-35E0-7EE7-8B077F9F4103}"/>
              </a:ext>
            </a:extLst>
          </p:cNvPr>
          <p:cNvSpPr/>
          <p:nvPr/>
        </p:nvSpPr>
        <p:spPr>
          <a:xfrm>
            <a:off x="7918338" y="3183287"/>
            <a:ext cx="1230643" cy="240930"/>
          </a:xfrm>
          <a:prstGeom prst="roundRect">
            <a:avLst>
              <a:gd name="adj" fmla="val 22727"/>
            </a:avLst>
          </a:prstGeom>
          <a:noFill/>
          <a:ln w="12700">
            <a:solidFill>
              <a:srgbClr val="71B754"/>
            </a:solidFill>
            <a:prstDash val="solid"/>
          </a:ln>
          <a:effectLst>
            <a:outerShdw blurRad="15240" dist="508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44" name="Text 45">
            <a:extLst>
              <a:ext uri="{FF2B5EF4-FFF2-40B4-BE49-F238E27FC236}">
                <a16:creationId xmlns:a16="http://schemas.microsoft.com/office/drawing/2014/main" id="{311FAFE7-6E07-D1D8-7524-6EB543FD3921}"/>
              </a:ext>
            </a:extLst>
          </p:cNvPr>
          <p:cNvSpPr/>
          <p:nvPr/>
        </p:nvSpPr>
        <p:spPr>
          <a:xfrm>
            <a:off x="7968229" y="3208475"/>
            <a:ext cx="1130861" cy="17522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12.62%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6" name="Shape 47">
            <a:extLst>
              <a:ext uri="{FF2B5EF4-FFF2-40B4-BE49-F238E27FC236}">
                <a16:creationId xmlns:a16="http://schemas.microsoft.com/office/drawing/2014/main" id="{6723977D-B7A2-C08F-43F2-14AF28129CE7}"/>
              </a:ext>
            </a:extLst>
          </p:cNvPr>
          <p:cNvSpPr/>
          <p:nvPr/>
        </p:nvSpPr>
        <p:spPr>
          <a:xfrm>
            <a:off x="6338458" y="3593963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47" name="Shape 48">
            <a:extLst>
              <a:ext uri="{FF2B5EF4-FFF2-40B4-BE49-F238E27FC236}">
                <a16:creationId xmlns:a16="http://schemas.microsoft.com/office/drawing/2014/main" id="{177A7807-EAB2-7248-4C2A-95C7982CB800}"/>
              </a:ext>
            </a:extLst>
          </p:cNvPr>
          <p:cNvSpPr/>
          <p:nvPr/>
        </p:nvSpPr>
        <p:spPr>
          <a:xfrm>
            <a:off x="7835186" y="3593963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49" name="Text 49">
            <a:extLst>
              <a:ext uri="{FF2B5EF4-FFF2-40B4-BE49-F238E27FC236}">
                <a16:creationId xmlns:a16="http://schemas.microsoft.com/office/drawing/2014/main" id="{93C25416-4AB3-8AFE-C514-9BA9A0B02BC6}"/>
              </a:ext>
            </a:extLst>
          </p:cNvPr>
          <p:cNvSpPr/>
          <p:nvPr/>
        </p:nvSpPr>
        <p:spPr>
          <a:xfrm>
            <a:off x="1083279" y="3681574"/>
            <a:ext cx="5188657" cy="4052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s-CO" sz="14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Demora en asignación de citas de medicina general</a:t>
            </a:r>
          </a:p>
        </p:txBody>
      </p:sp>
      <p:sp>
        <p:nvSpPr>
          <p:cNvPr id="50" name="Text 50">
            <a:extLst>
              <a:ext uri="{FF2B5EF4-FFF2-40B4-BE49-F238E27FC236}">
                <a16:creationId xmlns:a16="http://schemas.microsoft.com/office/drawing/2014/main" id="{F0D08ED0-A99A-4C15-5731-A5DAB43C6849}"/>
              </a:ext>
            </a:extLst>
          </p:cNvPr>
          <p:cNvSpPr/>
          <p:nvPr/>
        </p:nvSpPr>
        <p:spPr>
          <a:xfrm>
            <a:off x="6371719" y="3703477"/>
            <a:ext cx="1430207" cy="197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-120"/>
              </a:rPr>
              <a:t>285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1" name="Shape 51">
            <a:extLst>
              <a:ext uri="{FF2B5EF4-FFF2-40B4-BE49-F238E27FC236}">
                <a16:creationId xmlns:a16="http://schemas.microsoft.com/office/drawing/2014/main" id="{CB470947-044D-9368-A5DC-FBD612D30F2B}"/>
              </a:ext>
            </a:extLst>
          </p:cNvPr>
          <p:cNvSpPr/>
          <p:nvPr/>
        </p:nvSpPr>
        <p:spPr>
          <a:xfrm>
            <a:off x="7918338" y="3676099"/>
            <a:ext cx="1230643" cy="240930"/>
          </a:xfrm>
          <a:prstGeom prst="roundRect">
            <a:avLst>
              <a:gd name="adj" fmla="val 22727"/>
            </a:avLst>
          </a:prstGeom>
          <a:noFill/>
          <a:ln w="12700">
            <a:solidFill>
              <a:srgbClr val="B8B032"/>
            </a:solidFill>
            <a:prstDash val="solid"/>
          </a:ln>
          <a:effectLst>
            <a:outerShdw blurRad="15240" dist="508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52" name="Text 52">
            <a:extLst>
              <a:ext uri="{FF2B5EF4-FFF2-40B4-BE49-F238E27FC236}">
                <a16:creationId xmlns:a16="http://schemas.microsoft.com/office/drawing/2014/main" id="{31CB28D1-3219-48CE-5501-0915EFB597DA}"/>
              </a:ext>
            </a:extLst>
          </p:cNvPr>
          <p:cNvSpPr/>
          <p:nvPr/>
        </p:nvSpPr>
        <p:spPr>
          <a:xfrm>
            <a:off x="7968229" y="3701287"/>
            <a:ext cx="1130861" cy="17522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8.46%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3" name="Shape 53">
            <a:extLst>
              <a:ext uri="{FF2B5EF4-FFF2-40B4-BE49-F238E27FC236}">
                <a16:creationId xmlns:a16="http://schemas.microsoft.com/office/drawing/2014/main" id="{340CD408-D0EF-7D95-690A-54C0D3E7FC64}"/>
              </a:ext>
            </a:extLst>
          </p:cNvPr>
          <p:cNvSpPr/>
          <p:nvPr/>
        </p:nvSpPr>
        <p:spPr>
          <a:xfrm>
            <a:off x="151982" y="4086775"/>
            <a:ext cx="9479278" cy="492812"/>
          </a:xfrm>
          <a:prstGeom prst="rect">
            <a:avLst/>
          </a:prstGeom>
          <a:noFill/>
          <a:ln w="7620">
            <a:solidFill>
              <a:srgbClr val="D9DDDE"/>
            </a:solidFill>
            <a:prstDash val="solid"/>
          </a:ln>
        </p:spPr>
      </p:sp>
      <p:sp>
        <p:nvSpPr>
          <p:cNvPr id="54" name="Shape 54">
            <a:extLst>
              <a:ext uri="{FF2B5EF4-FFF2-40B4-BE49-F238E27FC236}">
                <a16:creationId xmlns:a16="http://schemas.microsoft.com/office/drawing/2014/main" id="{1E3CCAC4-10FB-417C-06DC-2C676F36F5AA}"/>
              </a:ext>
            </a:extLst>
          </p:cNvPr>
          <p:cNvSpPr/>
          <p:nvPr/>
        </p:nvSpPr>
        <p:spPr>
          <a:xfrm>
            <a:off x="6338458" y="4086775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55" name="Shape 55">
            <a:extLst>
              <a:ext uri="{FF2B5EF4-FFF2-40B4-BE49-F238E27FC236}">
                <a16:creationId xmlns:a16="http://schemas.microsoft.com/office/drawing/2014/main" id="{F42D5E31-C3AC-BC85-0727-FFEE88330EF3}"/>
              </a:ext>
            </a:extLst>
          </p:cNvPr>
          <p:cNvSpPr/>
          <p:nvPr/>
        </p:nvSpPr>
        <p:spPr>
          <a:xfrm>
            <a:off x="7835186" y="4086775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57" name="Text 56">
            <a:extLst>
              <a:ext uri="{FF2B5EF4-FFF2-40B4-BE49-F238E27FC236}">
                <a16:creationId xmlns:a16="http://schemas.microsoft.com/office/drawing/2014/main" id="{5B3A6DFD-001A-62A3-5DF5-D87A2009F19D}"/>
              </a:ext>
            </a:extLst>
          </p:cNvPr>
          <p:cNvSpPr/>
          <p:nvPr/>
        </p:nvSpPr>
        <p:spPr>
          <a:xfrm>
            <a:off x="1083279" y="4174386"/>
            <a:ext cx="5188657" cy="4052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s-CO" sz="14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Demoras / falta de oportunidad en procedimientos no quirúrgicos</a:t>
            </a:r>
          </a:p>
        </p:txBody>
      </p:sp>
      <p:sp>
        <p:nvSpPr>
          <p:cNvPr id="58" name="Text 57">
            <a:extLst>
              <a:ext uri="{FF2B5EF4-FFF2-40B4-BE49-F238E27FC236}">
                <a16:creationId xmlns:a16="http://schemas.microsoft.com/office/drawing/2014/main" id="{34B083F2-B247-C489-28E5-3DF6F3513DC7}"/>
              </a:ext>
            </a:extLst>
          </p:cNvPr>
          <p:cNvSpPr/>
          <p:nvPr/>
        </p:nvSpPr>
        <p:spPr>
          <a:xfrm>
            <a:off x="6371719" y="4196289"/>
            <a:ext cx="1430207" cy="197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-120"/>
              </a:rPr>
              <a:t>186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9" name="Shape 58">
            <a:extLst>
              <a:ext uri="{FF2B5EF4-FFF2-40B4-BE49-F238E27FC236}">
                <a16:creationId xmlns:a16="http://schemas.microsoft.com/office/drawing/2014/main" id="{649A2C30-66A7-9426-3353-3170B59DFB42}"/>
              </a:ext>
            </a:extLst>
          </p:cNvPr>
          <p:cNvSpPr/>
          <p:nvPr/>
        </p:nvSpPr>
        <p:spPr>
          <a:xfrm>
            <a:off x="7918338" y="4168910"/>
            <a:ext cx="1230643" cy="240930"/>
          </a:xfrm>
          <a:prstGeom prst="roundRect">
            <a:avLst>
              <a:gd name="adj" fmla="val 22727"/>
            </a:avLst>
          </a:prstGeom>
          <a:noFill/>
          <a:ln w="12700">
            <a:solidFill>
              <a:srgbClr val="71B754"/>
            </a:solidFill>
            <a:prstDash val="solid"/>
          </a:ln>
          <a:effectLst>
            <a:outerShdw blurRad="15240" dist="508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60" name="Text 59">
            <a:extLst>
              <a:ext uri="{FF2B5EF4-FFF2-40B4-BE49-F238E27FC236}">
                <a16:creationId xmlns:a16="http://schemas.microsoft.com/office/drawing/2014/main" id="{EF6D2567-493E-0F6F-1584-996A95ABC944}"/>
              </a:ext>
            </a:extLst>
          </p:cNvPr>
          <p:cNvSpPr/>
          <p:nvPr/>
        </p:nvSpPr>
        <p:spPr>
          <a:xfrm>
            <a:off x="7968229" y="4194098"/>
            <a:ext cx="1130861" cy="17522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5.52%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1" name="Shape 60">
            <a:extLst>
              <a:ext uri="{FF2B5EF4-FFF2-40B4-BE49-F238E27FC236}">
                <a16:creationId xmlns:a16="http://schemas.microsoft.com/office/drawing/2014/main" id="{03362A5D-66F2-84EB-F017-676A64350BF1}"/>
              </a:ext>
            </a:extLst>
          </p:cNvPr>
          <p:cNvSpPr/>
          <p:nvPr/>
        </p:nvSpPr>
        <p:spPr>
          <a:xfrm>
            <a:off x="151982" y="4579586"/>
            <a:ext cx="9479278" cy="492812"/>
          </a:xfrm>
          <a:prstGeom prst="rect">
            <a:avLst/>
          </a:prstGeom>
          <a:noFill/>
          <a:ln w="7620">
            <a:solidFill>
              <a:srgbClr val="D9DDDE"/>
            </a:solidFill>
            <a:prstDash val="solid"/>
          </a:ln>
        </p:spPr>
      </p:sp>
      <p:sp>
        <p:nvSpPr>
          <p:cNvPr id="62" name="Shape 61">
            <a:extLst>
              <a:ext uri="{FF2B5EF4-FFF2-40B4-BE49-F238E27FC236}">
                <a16:creationId xmlns:a16="http://schemas.microsoft.com/office/drawing/2014/main" id="{D528402A-AA07-A6DC-D1E9-91A1D1AC9A85}"/>
              </a:ext>
            </a:extLst>
          </p:cNvPr>
          <p:cNvSpPr/>
          <p:nvPr/>
        </p:nvSpPr>
        <p:spPr>
          <a:xfrm>
            <a:off x="6338458" y="4579586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63" name="Shape 62">
            <a:extLst>
              <a:ext uri="{FF2B5EF4-FFF2-40B4-BE49-F238E27FC236}">
                <a16:creationId xmlns:a16="http://schemas.microsoft.com/office/drawing/2014/main" id="{75A5E16F-D998-027A-928A-3D41F11C73F7}"/>
              </a:ext>
            </a:extLst>
          </p:cNvPr>
          <p:cNvSpPr/>
          <p:nvPr/>
        </p:nvSpPr>
        <p:spPr>
          <a:xfrm>
            <a:off x="7835186" y="4579586"/>
            <a:ext cx="0" cy="492812"/>
          </a:xfrm>
          <a:prstGeom prst="line">
            <a:avLst/>
          </a:prstGeom>
          <a:noFill/>
          <a:ln w="10160">
            <a:solidFill>
              <a:srgbClr val="D0D5D7"/>
            </a:solidFill>
            <a:prstDash val="solid"/>
          </a:ln>
        </p:spPr>
      </p:sp>
      <p:sp>
        <p:nvSpPr>
          <p:cNvPr id="65" name="Text 63">
            <a:extLst>
              <a:ext uri="{FF2B5EF4-FFF2-40B4-BE49-F238E27FC236}">
                <a16:creationId xmlns:a16="http://schemas.microsoft.com/office/drawing/2014/main" id="{9C2EA4C5-6981-B3B6-3F8C-A1823131D0ED}"/>
              </a:ext>
            </a:extLst>
          </p:cNvPr>
          <p:cNvSpPr/>
          <p:nvPr/>
        </p:nvSpPr>
        <p:spPr>
          <a:xfrm>
            <a:off x="1083279" y="4667197"/>
            <a:ext cx="5188657" cy="4052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</a:t>
            </a:r>
            <a:endParaRPr lang="es-CO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6" name="Text 64">
            <a:extLst>
              <a:ext uri="{FF2B5EF4-FFF2-40B4-BE49-F238E27FC236}">
                <a16:creationId xmlns:a16="http://schemas.microsoft.com/office/drawing/2014/main" id="{F126417B-EF60-3841-2D71-BB660F95B79D}"/>
              </a:ext>
            </a:extLst>
          </p:cNvPr>
          <p:cNvSpPr/>
          <p:nvPr/>
        </p:nvSpPr>
        <p:spPr>
          <a:xfrm>
            <a:off x="6371719" y="4689100"/>
            <a:ext cx="1430207" cy="1971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-120"/>
              </a:rPr>
              <a:t>2355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7" name="Shape 65">
            <a:extLst>
              <a:ext uri="{FF2B5EF4-FFF2-40B4-BE49-F238E27FC236}">
                <a16:creationId xmlns:a16="http://schemas.microsoft.com/office/drawing/2014/main" id="{7143B388-4532-B12C-55F8-BC2E7D393AEF}"/>
              </a:ext>
            </a:extLst>
          </p:cNvPr>
          <p:cNvSpPr/>
          <p:nvPr/>
        </p:nvSpPr>
        <p:spPr>
          <a:xfrm>
            <a:off x="7918338" y="4661722"/>
            <a:ext cx="1230643" cy="240930"/>
          </a:xfrm>
          <a:prstGeom prst="roundRect">
            <a:avLst>
              <a:gd name="adj" fmla="val 22727"/>
            </a:avLst>
          </a:prstGeom>
          <a:noFill/>
          <a:ln w="12700">
            <a:solidFill>
              <a:srgbClr val="69B450"/>
            </a:solidFill>
            <a:prstDash val="solid"/>
          </a:ln>
          <a:effectLst>
            <a:outerShdw blurRad="15240" dist="508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68" name="Text 66">
            <a:extLst>
              <a:ext uri="{FF2B5EF4-FFF2-40B4-BE49-F238E27FC236}">
                <a16:creationId xmlns:a16="http://schemas.microsoft.com/office/drawing/2014/main" id="{C8B2DB89-CFFB-B121-0C77-392584FAB074}"/>
              </a:ext>
            </a:extLst>
          </p:cNvPr>
          <p:cNvSpPr/>
          <p:nvPr/>
        </p:nvSpPr>
        <p:spPr>
          <a:xfrm>
            <a:off x="7968229" y="4686910"/>
            <a:ext cx="1130861" cy="17522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CO" sz="16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69.92%</a:t>
            </a:r>
            <a:endParaRPr lang="es-CO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9" name="Shape 67">
            <a:extLst>
              <a:ext uri="{FF2B5EF4-FFF2-40B4-BE49-F238E27FC236}">
                <a16:creationId xmlns:a16="http://schemas.microsoft.com/office/drawing/2014/main" id="{956179DD-C5CA-8A17-A923-A57AF79DB5FC}"/>
              </a:ext>
            </a:extLst>
          </p:cNvPr>
          <p:cNvSpPr/>
          <p:nvPr/>
        </p:nvSpPr>
        <p:spPr>
          <a:xfrm>
            <a:off x="151982" y="5072398"/>
            <a:ext cx="9479278" cy="492812"/>
          </a:xfrm>
          <a:prstGeom prst="rect">
            <a:avLst/>
          </a:prstGeom>
          <a:noFill/>
          <a:ln w="7620">
            <a:solidFill>
              <a:srgbClr val="D9DDDE"/>
            </a:solidFill>
            <a:prstDash val="solid"/>
          </a:ln>
        </p:spPr>
      </p:sp>
      <p:sp>
        <p:nvSpPr>
          <p:cNvPr id="77" name="Shape 74">
            <a:extLst>
              <a:ext uri="{FF2B5EF4-FFF2-40B4-BE49-F238E27FC236}">
                <a16:creationId xmlns:a16="http://schemas.microsoft.com/office/drawing/2014/main" id="{83C10863-6536-0A1A-8BBD-C4DD22AEC9B8}"/>
              </a:ext>
            </a:extLst>
          </p:cNvPr>
          <p:cNvSpPr/>
          <p:nvPr/>
        </p:nvSpPr>
        <p:spPr>
          <a:xfrm>
            <a:off x="151982" y="5565209"/>
            <a:ext cx="9479278" cy="492812"/>
          </a:xfrm>
          <a:prstGeom prst="rect">
            <a:avLst/>
          </a:prstGeom>
          <a:noFill/>
          <a:ln w="7620">
            <a:solidFill>
              <a:srgbClr val="D9DDDE"/>
            </a:solidFill>
            <a:prstDash val="solid"/>
          </a:ln>
        </p:spPr>
      </p:sp>
      <p:sp>
        <p:nvSpPr>
          <p:cNvPr id="99" name="Shape 39">
            <a:extLst>
              <a:ext uri="{FF2B5EF4-FFF2-40B4-BE49-F238E27FC236}">
                <a16:creationId xmlns:a16="http://schemas.microsoft.com/office/drawing/2014/main" id="{0F02569B-E269-5E9C-2EA1-6FB523A86A3A}"/>
              </a:ext>
            </a:extLst>
          </p:cNvPr>
          <p:cNvSpPr/>
          <p:nvPr/>
        </p:nvSpPr>
        <p:spPr>
          <a:xfrm>
            <a:off x="151984" y="3588832"/>
            <a:ext cx="9479278" cy="492812"/>
          </a:xfrm>
          <a:prstGeom prst="rect">
            <a:avLst/>
          </a:prstGeom>
          <a:noFill/>
          <a:ln w="7620">
            <a:solidFill>
              <a:srgbClr val="D9DDDE"/>
            </a:solidFill>
            <a:prstDash val="solid"/>
          </a:ln>
        </p:spPr>
      </p:sp>
      <p:sp>
        <p:nvSpPr>
          <p:cNvPr id="100" name="Elipse 99">
            <a:extLst>
              <a:ext uri="{FF2B5EF4-FFF2-40B4-BE49-F238E27FC236}">
                <a16:creationId xmlns:a16="http://schemas.microsoft.com/office/drawing/2014/main" id="{BB76C5B2-A671-2E6C-ECDE-BAE52C5C5DB6}"/>
              </a:ext>
            </a:extLst>
          </p:cNvPr>
          <p:cNvSpPr/>
          <p:nvPr/>
        </p:nvSpPr>
        <p:spPr>
          <a:xfrm>
            <a:off x="10071774" y="2642982"/>
            <a:ext cx="1940549" cy="1630735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dirty="0"/>
              <a:t>69.92%</a:t>
            </a:r>
          </a:p>
          <a:p>
            <a:pPr algn="ctr"/>
            <a:r>
              <a:rPr lang="es-CO" sz="2800" dirty="0"/>
              <a:t>PQRSD</a:t>
            </a:r>
          </a:p>
        </p:txBody>
      </p:sp>
      <p:sp>
        <p:nvSpPr>
          <p:cNvPr id="101" name="Cerrar llave 100">
            <a:extLst>
              <a:ext uri="{FF2B5EF4-FFF2-40B4-BE49-F238E27FC236}">
                <a16:creationId xmlns:a16="http://schemas.microsoft.com/office/drawing/2014/main" id="{FF42DBCC-B382-31BB-E362-09F47AAB3D66}"/>
              </a:ext>
            </a:extLst>
          </p:cNvPr>
          <p:cNvSpPr/>
          <p:nvPr/>
        </p:nvSpPr>
        <p:spPr>
          <a:xfrm>
            <a:off x="9099090" y="2082029"/>
            <a:ext cx="939421" cy="2906532"/>
          </a:xfrm>
          <a:prstGeom prst="rightBrace">
            <a:avLst>
              <a:gd name="adj1" fmla="val 2063"/>
              <a:gd name="adj2" fmla="val 50000"/>
            </a:avLst>
          </a:prstGeom>
          <a:ln w="28575">
            <a:prstDash val="sysDot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611E7AE9-1E75-A9C2-174D-9E4108F9AEB8}"/>
              </a:ext>
            </a:extLst>
          </p:cNvPr>
          <p:cNvSpPr txBox="1"/>
          <p:nvPr/>
        </p:nvSpPr>
        <p:spPr>
          <a:xfrm>
            <a:off x="8442551" y="1350156"/>
            <a:ext cx="814832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 dirty="0"/>
              <a:t>A  diciembre 2025 </a:t>
            </a:r>
          </a:p>
        </p:txBody>
      </p:sp>
      <p:sp>
        <p:nvSpPr>
          <p:cNvPr id="103" name="Marcador de número de diapositiva 102">
            <a:extLst>
              <a:ext uri="{FF2B5EF4-FFF2-40B4-BE49-F238E27FC236}">
                <a16:creationId xmlns:a16="http://schemas.microsoft.com/office/drawing/2014/main" id="{83B808D0-2640-BB91-6421-A8C4AAFFA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s-CO" smtClean="0"/>
              <a:t>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9814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4F39BC-4B54-3A17-9FAF-C3A08623F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2533713"/>
            <a:ext cx="4112986" cy="1424814"/>
          </a:xfrm>
        </p:spPr>
        <p:txBody>
          <a:bodyPr/>
          <a:lstStyle/>
          <a:p>
            <a:r>
              <a:rPr lang="es-CO" sz="3200" b="1" dirty="0">
                <a:solidFill>
                  <a:schemeClr val="bg1"/>
                </a:solidFill>
              </a:rPr>
              <a:t>2. </a:t>
            </a:r>
            <a:r>
              <a:rPr lang="es-ES" sz="3200" b="1" dirty="0">
                <a:solidFill>
                  <a:schemeClr val="bg1"/>
                </a:solidFill>
              </a:rPr>
              <a:t>Resultados en salud y gestión del riesgo</a:t>
            </a:r>
            <a:endParaRPr lang="es-CO" sz="3200" b="1" dirty="0">
              <a:solidFill>
                <a:schemeClr val="bg1"/>
              </a:solidFill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05FE9014-3A12-93D9-1286-863914490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9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28408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7649</TotalTime>
  <Words>2426</Words>
  <Application>Microsoft Office PowerPoint</Application>
  <PresentationFormat>Panorámica</PresentationFormat>
  <Paragraphs>514</Paragraphs>
  <Slides>22</Slides>
  <Notes>0</Notes>
  <HiddenSlides>3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8" baseType="lpstr">
      <vt:lpstr>Aptos</vt:lpstr>
      <vt:lpstr>Aptos Display</vt:lpstr>
      <vt:lpstr>Arial</vt:lpstr>
      <vt:lpstr>Calibri</vt:lpstr>
      <vt:lpstr>Times New Roman</vt:lpstr>
      <vt:lpstr>Tema de Office</vt:lpstr>
      <vt:lpstr> Informe ejecutivo Análisis a los resultados de la gestión de Coosalud E.P.S. </vt:lpstr>
      <vt:lpstr>Agenda y estructura del informe </vt:lpstr>
      <vt:lpstr>Objetivos </vt:lpstr>
      <vt:lpstr>Presentación de PowerPoint</vt:lpstr>
      <vt:lpstr>Metodología de construcción </vt:lpstr>
      <vt:lpstr>Presentación de PowerPoint</vt:lpstr>
      <vt:lpstr>     Reclamaciones en Salud</vt:lpstr>
      <vt:lpstr>  Reclamaciones en Salud</vt:lpstr>
      <vt:lpstr>Presentación de PowerPoint</vt:lpstr>
      <vt:lpstr>Resultados en salud y gestión del riesgo</vt:lpstr>
      <vt:lpstr>Resultados en salud y gestión del riesgo</vt:lpstr>
      <vt:lpstr>           Resultados en salud y gestión del riesgo            Vacunación</vt:lpstr>
      <vt:lpstr>Presentación de PowerPoint</vt:lpstr>
      <vt:lpstr>Red prestadora y capacidad instalada           </vt:lpstr>
      <vt:lpstr>Presentación de PowerPoint</vt:lpstr>
      <vt:lpstr>Medicamentos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DECRETO 0182 DE 2016 FORTALECIMIENTO DE LA GOBERNANZA INSTITUCIONAL</dc:title>
  <dc:creator>Vargas Triana, Piedad Yamile</dc:creator>
  <cp:lastModifiedBy>Henry Jose, Forero Fernandez</cp:lastModifiedBy>
  <cp:revision>332</cp:revision>
  <dcterms:created xsi:type="dcterms:W3CDTF">2026-02-27T16:06:26Z</dcterms:created>
  <dcterms:modified xsi:type="dcterms:W3CDTF">2026-05-29T16:35:01Z</dcterms:modified>
</cp:coreProperties>
</file>