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8" r:id="rId2"/>
    <p:sldId id="2145706539" r:id="rId3"/>
    <p:sldId id="2145706046" r:id="rId4"/>
    <p:sldId id="2145706047" r:id="rId5"/>
    <p:sldId id="2145706540" r:id="rId6"/>
    <p:sldId id="2145706541" r:id="rId7"/>
    <p:sldId id="2145706049" r:id="rId8"/>
    <p:sldId id="2145706050" r:id="rId9"/>
    <p:sldId id="2145706052" r:id="rId10"/>
    <p:sldId id="2145706053" r:id="rId11"/>
    <p:sldId id="2145706054" r:id="rId12"/>
    <p:sldId id="2145706055" r:id="rId13"/>
    <p:sldId id="2145706056" r:id="rId14"/>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fección de vías urinarias" id="{5CD3C9AD-F581-2043-A348-909A914EE2CE}">
          <p14:sldIdLst>
            <p14:sldId id="258"/>
            <p14:sldId id="2145706539"/>
            <p14:sldId id="2145706046"/>
            <p14:sldId id="2145706047"/>
          </p14:sldIdLst>
        </p14:section>
        <p14:section name="Hiperplasia De La Prostata" id="{97FCF4D5-B39D-463C-A1B4-41D16725B6F5}">
          <p14:sldIdLst>
            <p14:sldId id="2145706540"/>
            <p14:sldId id="2145706541"/>
          </p14:sldIdLst>
        </p14:section>
        <p14:section name="Urolitiasis" id="{3D6EB829-5BF5-4D6B-ACF5-6CE5C6FCEF50}">
          <p14:sldIdLst>
            <p14:sldId id="2145706049"/>
            <p14:sldId id="2145706050"/>
            <p14:sldId id="2145706052"/>
          </p14:sldIdLst>
        </p14:section>
        <p14:section name="Incontinencia urinaria" id="{72BE567E-4652-4FD3-A84D-E9D07535E019}">
          <p14:sldIdLst>
            <p14:sldId id="2145706053"/>
            <p14:sldId id="2145706054"/>
          </p14:sldIdLst>
        </p14:section>
        <p14:section name="Procedimientos" id="{E17F2AF3-31FA-41EC-ACA8-FC7B17D372E1}">
          <p14:sldIdLst>
            <p14:sldId id="2145706055"/>
            <p14:sldId id="2145706056"/>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RNADO PEÑA DIAZ" initials="FPD" lastIdx="8" clrIdx="0">
    <p:extLst>
      <p:ext uri="{19B8F6BF-5375-455C-9EA6-DF929625EA0E}">
        <p15:presenceInfo xmlns:p15="http://schemas.microsoft.com/office/powerpoint/2012/main" userId="562ca86c701907d4" providerId="Windows Live"/>
      </p:ext>
    </p:extLst>
  </p:cmAuthor>
  <p:cmAuthor id="2" name="Natalia Baquero MD" initials="NB" lastIdx="8" clrIdx="1">
    <p:extLst>
      <p:ext uri="{19B8F6BF-5375-455C-9EA6-DF929625EA0E}">
        <p15:presenceInfo xmlns:p15="http://schemas.microsoft.com/office/powerpoint/2012/main" userId="1cb18df993107f2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1ED"/>
    <a:srgbClr val="72CA8B"/>
    <a:srgbClr val="725EB1"/>
    <a:srgbClr val="328AA4"/>
    <a:srgbClr val="50C0E3"/>
    <a:srgbClr val="285B6A"/>
    <a:srgbClr val="38A9CA"/>
    <a:srgbClr val="FB8AD8"/>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29" autoAdjust="0"/>
    <p:restoredTop sz="95781"/>
  </p:normalViewPr>
  <p:slideViewPr>
    <p:cSldViewPr snapToGrid="0">
      <p:cViewPr varScale="1">
        <p:scale>
          <a:sx n="69" d="100"/>
          <a:sy n="69" d="100"/>
        </p:scale>
        <p:origin x="94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05/14/2025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p:cNvSpPr>
            <a:spLocks noGrp="1"/>
          </p:cNvSpPr>
          <p:nvPr>
            <p:ph type="sldNum" sz="quarter" idx="5"/>
          </p:nvPr>
        </p:nvSpPr>
        <p:spPr/>
        <p:txBody>
          <a:bodyPr/>
          <a:lstStyle/>
          <a:p>
            <a:fld id="{411C7E73-4FA2-4057-B414-DC3EEA45D5C9}" type="slidenum">
              <a:rPr lang="en-US" smtClean="0"/>
              <a:t>1</a:t>
            </a:fld>
            <a:endParaRPr lang="en-US"/>
          </a:p>
        </p:txBody>
      </p:sp>
    </p:spTree>
    <p:extLst>
      <p:ext uri="{BB962C8B-B14F-4D97-AF65-F5344CB8AC3E}">
        <p14:creationId xmlns:p14="http://schemas.microsoft.com/office/powerpoint/2010/main" val="243846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23EBC-7157-0E41-A8A6-98A6A16E0A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3DCF19-A130-28A9-76E9-18B6CD0CA1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363EE6-3EA2-36D0-6087-ED0871A3FF49}"/>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B500E5A2-1451-013F-D84E-03D8EB10D5F7}"/>
              </a:ext>
            </a:extLst>
          </p:cNvPr>
          <p:cNvSpPr>
            <a:spLocks noGrp="1"/>
          </p:cNvSpPr>
          <p:nvPr>
            <p:ph type="sldNum" sz="quarter" idx="5"/>
          </p:nvPr>
        </p:nvSpPr>
        <p:spPr/>
        <p:txBody>
          <a:bodyPr/>
          <a:lstStyle/>
          <a:p>
            <a:fld id="{411C7E73-4FA2-4057-B414-DC3EEA45D5C9}" type="slidenum">
              <a:rPr lang="en-US" smtClean="0"/>
              <a:t>10</a:t>
            </a:fld>
            <a:endParaRPr lang="en-US"/>
          </a:p>
        </p:txBody>
      </p:sp>
    </p:spTree>
    <p:extLst>
      <p:ext uri="{BB962C8B-B14F-4D97-AF65-F5344CB8AC3E}">
        <p14:creationId xmlns:p14="http://schemas.microsoft.com/office/powerpoint/2010/main" val="2380422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1F288-BC7C-8571-DE82-4B8BA976A5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2EEBF-3FBD-E61D-ABE3-E23AD5E17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E1A726-CC23-C70E-0FAE-43C4A5FC7FC9}"/>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A3AEDFC3-81D9-F14F-49AF-62E3E7DB5FD8}"/>
              </a:ext>
            </a:extLst>
          </p:cNvPr>
          <p:cNvSpPr>
            <a:spLocks noGrp="1"/>
          </p:cNvSpPr>
          <p:nvPr>
            <p:ph type="sldNum" sz="quarter" idx="5"/>
          </p:nvPr>
        </p:nvSpPr>
        <p:spPr/>
        <p:txBody>
          <a:bodyPr/>
          <a:lstStyle/>
          <a:p>
            <a:fld id="{411C7E73-4FA2-4057-B414-DC3EEA45D5C9}" type="slidenum">
              <a:rPr lang="en-US" smtClean="0"/>
              <a:t>11</a:t>
            </a:fld>
            <a:endParaRPr lang="en-US"/>
          </a:p>
        </p:txBody>
      </p:sp>
    </p:spTree>
    <p:extLst>
      <p:ext uri="{BB962C8B-B14F-4D97-AF65-F5344CB8AC3E}">
        <p14:creationId xmlns:p14="http://schemas.microsoft.com/office/powerpoint/2010/main" val="182481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B4D27-FEF0-2BF5-D3F6-5E27E50551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7030B7-5842-CF1A-D2EA-96706577EF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220D68-DC51-50FE-486F-E01382A3BD58}"/>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5C638881-2268-88A9-2809-3E7603651EEB}"/>
              </a:ext>
            </a:extLst>
          </p:cNvPr>
          <p:cNvSpPr>
            <a:spLocks noGrp="1"/>
          </p:cNvSpPr>
          <p:nvPr>
            <p:ph type="sldNum" sz="quarter" idx="5"/>
          </p:nvPr>
        </p:nvSpPr>
        <p:spPr/>
        <p:txBody>
          <a:bodyPr/>
          <a:lstStyle/>
          <a:p>
            <a:fld id="{411C7E73-4FA2-4057-B414-DC3EEA45D5C9}" type="slidenum">
              <a:rPr lang="en-US" smtClean="0"/>
              <a:t>2</a:t>
            </a:fld>
            <a:endParaRPr lang="en-US"/>
          </a:p>
        </p:txBody>
      </p:sp>
    </p:spTree>
    <p:extLst>
      <p:ext uri="{BB962C8B-B14F-4D97-AF65-F5344CB8AC3E}">
        <p14:creationId xmlns:p14="http://schemas.microsoft.com/office/powerpoint/2010/main" val="2492242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FBDD3-71C6-B2D1-61E0-CE92E4D59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3EBCF-7870-F15C-8948-96F0692318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42FE45-2906-9659-C058-24D7E6F57028}"/>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07E5F5D1-0B27-665E-D214-7EB8FADE152A}"/>
              </a:ext>
            </a:extLst>
          </p:cNvPr>
          <p:cNvSpPr>
            <a:spLocks noGrp="1"/>
          </p:cNvSpPr>
          <p:nvPr>
            <p:ph type="sldNum" sz="quarter" idx="5"/>
          </p:nvPr>
        </p:nvSpPr>
        <p:spPr/>
        <p:txBody>
          <a:bodyPr/>
          <a:lstStyle/>
          <a:p>
            <a:fld id="{411C7E73-4FA2-4057-B414-DC3EEA45D5C9}" type="slidenum">
              <a:rPr lang="en-US" smtClean="0"/>
              <a:t>3</a:t>
            </a:fld>
            <a:endParaRPr lang="en-US"/>
          </a:p>
        </p:txBody>
      </p:sp>
    </p:spTree>
    <p:extLst>
      <p:ext uri="{BB962C8B-B14F-4D97-AF65-F5344CB8AC3E}">
        <p14:creationId xmlns:p14="http://schemas.microsoft.com/office/powerpoint/2010/main" val="172836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8F669-1F1E-B03D-4939-F32D2D80FC5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43E7188-D683-01CC-78AB-928425B1042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CB2B95A-4FD8-7522-B63B-222230E431DD}"/>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A55F8385-C9F0-BD76-DA8B-ABE92C6E49F1}"/>
              </a:ext>
            </a:extLst>
          </p:cNvPr>
          <p:cNvSpPr>
            <a:spLocks noGrp="1"/>
          </p:cNvSpPr>
          <p:nvPr>
            <p:ph type="sldNum" sz="quarter" idx="5"/>
          </p:nvPr>
        </p:nvSpPr>
        <p:spPr/>
        <p:txBody>
          <a:bodyPr/>
          <a:lstStyle/>
          <a:p>
            <a:fld id="{D31E858F-F65F-4D6A-B156-1E0D0AA4AE2C}" type="slidenum">
              <a:rPr lang="es-419" smtClean="0"/>
              <a:t>4</a:t>
            </a:fld>
            <a:endParaRPr lang="es-419"/>
          </a:p>
        </p:txBody>
      </p:sp>
    </p:spTree>
    <p:extLst>
      <p:ext uri="{BB962C8B-B14F-4D97-AF65-F5344CB8AC3E}">
        <p14:creationId xmlns:p14="http://schemas.microsoft.com/office/powerpoint/2010/main" val="1080638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85424-4F3A-AB7C-39D1-D8DC06D98B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8D2A8B-2660-D2E7-4ED9-6C645BDE76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93A7EF-4F38-BC3E-A916-B3222CF00314}"/>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958EBD3E-962E-B7F6-2C34-A022A268A831}"/>
              </a:ext>
            </a:extLst>
          </p:cNvPr>
          <p:cNvSpPr>
            <a:spLocks noGrp="1"/>
          </p:cNvSpPr>
          <p:nvPr>
            <p:ph type="sldNum" sz="quarter" idx="5"/>
          </p:nvPr>
        </p:nvSpPr>
        <p:spPr/>
        <p:txBody>
          <a:bodyPr/>
          <a:lstStyle/>
          <a:p>
            <a:fld id="{411C7E73-4FA2-4057-B414-DC3EEA45D5C9}" type="slidenum">
              <a:rPr lang="en-US" smtClean="0"/>
              <a:t>5</a:t>
            </a:fld>
            <a:endParaRPr lang="en-US"/>
          </a:p>
        </p:txBody>
      </p:sp>
    </p:spTree>
    <p:extLst>
      <p:ext uri="{BB962C8B-B14F-4D97-AF65-F5344CB8AC3E}">
        <p14:creationId xmlns:p14="http://schemas.microsoft.com/office/powerpoint/2010/main" val="1673706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2E4C8-BAAE-C6AB-DA03-0636BA63C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473C8-EA4D-2ACD-E692-BB6DB77824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F6A9C5-669B-0ED9-DB32-0670DEB2430B}"/>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33282FEA-B82B-7761-A241-F7996D1D0DE0}"/>
              </a:ext>
            </a:extLst>
          </p:cNvPr>
          <p:cNvSpPr>
            <a:spLocks noGrp="1"/>
          </p:cNvSpPr>
          <p:nvPr>
            <p:ph type="sldNum" sz="quarter" idx="5"/>
          </p:nvPr>
        </p:nvSpPr>
        <p:spPr/>
        <p:txBody>
          <a:bodyPr/>
          <a:lstStyle/>
          <a:p>
            <a:fld id="{411C7E73-4FA2-4057-B414-DC3EEA45D5C9}" type="slidenum">
              <a:rPr lang="en-US" smtClean="0"/>
              <a:t>6</a:t>
            </a:fld>
            <a:endParaRPr lang="en-US"/>
          </a:p>
        </p:txBody>
      </p:sp>
    </p:spTree>
    <p:extLst>
      <p:ext uri="{BB962C8B-B14F-4D97-AF65-F5344CB8AC3E}">
        <p14:creationId xmlns:p14="http://schemas.microsoft.com/office/powerpoint/2010/main" val="1698698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59AB0-82B5-9EB2-FEB1-BF97920944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848A8D-DCF2-1B85-B0B1-22A60BB502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EB2E6-0FF8-BC9C-0A8D-6D60A0AD0BB2}"/>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B227BDBC-14FC-1C20-7114-5619CE94732A}"/>
              </a:ext>
            </a:extLst>
          </p:cNvPr>
          <p:cNvSpPr>
            <a:spLocks noGrp="1"/>
          </p:cNvSpPr>
          <p:nvPr>
            <p:ph type="sldNum" sz="quarter" idx="5"/>
          </p:nvPr>
        </p:nvSpPr>
        <p:spPr/>
        <p:txBody>
          <a:bodyPr/>
          <a:lstStyle/>
          <a:p>
            <a:fld id="{411C7E73-4FA2-4057-B414-DC3EEA45D5C9}" type="slidenum">
              <a:rPr lang="en-US" smtClean="0"/>
              <a:t>7</a:t>
            </a:fld>
            <a:endParaRPr lang="en-US"/>
          </a:p>
        </p:txBody>
      </p:sp>
    </p:spTree>
    <p:extLst>
      <p:ext uri="{BB962C8B-B14F-4D97-AF65-F5344CB8AC3E}">
        <p14:creationId xmlns:p14="http://schemas.microsoft.com/office/powerpoint/2010/main" val="423506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D5EF3-A528-031F-CEDD-5D25E41AEA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7FF480-C836-FAD9-B64E-C72E1383F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F97E7-A6BA-56A6-131C-BC4DDC72AF18}"/>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B3DC317E-AB9D-E03B-819E-B395A4AFA5CE}"/>
              </a:ext>
            </a:extLst>
          </p:cNvPr>
          <p:cNvSpPr>
            <a:spLocks noGrp="1"/>
          </p:cNvSpPr>
          <p:nvPr>
            <p:ph type="sldNum" sz="quarter" idx="5"/>
          </p:nvPr>
        </p:nvSpPr>
        <p:spPr/>
        <p:txBody>
          <a:bodyPr/>
          <a:lstStyle/>
          <a:p>
            <a:fld id="{411C7E73-4FA2-4057-B414-DC3EEA45D5C9}" type="slidenum">
              <a:rPr lang="en-US" smtClean="0"/>
              <a:t>8</a:t>
            </a:fld>
            <a:endParaRPr lang="en-US"/>
          </a:p>
        </p:txBody>
      </p:sp>
    </p:spTree>
    <p:extLst>
      <p:ext uri="{BB962C8B-B14F-4D97-AF65-F5344CB8AC3E}">
        <p14:creationId xmlns:p14="http://schemas.microsoft.com/office/powerpoint/2010/main" val="2705770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D67CA-796A-6CC5-4428-C2FC5AC9B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0512CA-16CB-FD1F-FAC9-0D86CE4510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02AC2B-16AC-B3A2-F975-A9036E76836B}"/>
              </a:ext>
            </a:extLst>
          </p:cNvPr>
          <p:cNvSpPr>
            <a:spLocks noGrp="1"/>
          </p:cNvSpPr>
          <p:nvPr>
            <p:ph type="body" idx="1"/>
          </p:nvPr>
        </p:nvSpPr>
        <p:spPr/>
        <p:txBody>
          <a:bodyPr/>
          <a:lstStyle/>
          <a:p>
            <a:r>
              <a:rPr lang="en-US" dirty="0" err="1"/>
              <a:t>Habilitado</a:t>
            </a:r>
            <a:r>
              <a:rPr lang="en-US" dirty="0"/>
              <a:t> un </a:t>
            </a:r>
            <a:r>
              <a:rPr lang="en-US" dirty="0" err="1"/>
              <a:t>laboratorio</a:t>
            </a:r>
            <a:r>
              <a:rPr lang="en-US" dirty="0"/>
              <a:t> de primer </a:t>
            </a:r>
            <a:r>
              <a:rPr lang="en-US" dirty="0" err="1"/>
              <a:t>nivel</a:t>
            </a:r>
            <a:endParaRPr lang="en-US" dirty="0"/>
          </a:p>
          <a:p>
            <a:r>
              <a:rPr lang="en-US" dirty="0"/>
              <a:t>- </a:t>
            </a:r>
            <a:r>
              <a:rPr lang="en-US" dirty="0" err="1"/>
              <a:t>Hemograma</a:t>
            </a:r>
            <a:r>
              <a:rPr lang="en-US" dirty="0"/>
              <a:t> </a:t>
            </a:r>
            <a:r>
              <a:rPr lang="en-US" dirty="0" err="1"/>
              <a:t>basico</a:t>
            </a:r>
            <a:r>
              <a:rPr lang="en-US" dirty="0"/>
              <a:t>, </a:t>
            </a:r>
            <a:r>
              <a:rPr lang="en-US" dirty="0" err="1"/>
              <a:t>glucometria</a:t>
            </a:r>
            <a:r>
              <a:rPr lang="en-US" dirty="0"/>
              <a:t>, </a:t>
            </a:r>
            <a:r>
              <a:rPr lang="en-US" dirty="0" err="1"/>
              <a:t>quimica</a:t>
            </a:r>
            <a:r>
              <a:rPr lang="en-US" dirty="0"/>
              <a:t> </a:t>
            </a:r>
            <a:r>
              <a:rPr lang="en-US" dirty="0" err="1"/>
              <a:t>basica</a:t>
            </a:r>
            <a:r>
              <a:rPr lang="en-US" dirty="0"/>
              <a:t>, </a:t>
            </a:r>
            <a:r>
              <a:rPr lang="en-US" dirty="0" err="1"/>
              <a:t>uroanalisis</a:t>
            </a:r>
            <a:endParaRPr lang="en-US" dirty="0"/>
          </a:p>
          <a:p>
            <a:r>
              <a:rPr lang="en-US" dirty="0"/>
              <a:t>- Toma de </a:t>
            </a:r>
            <a:r>
              <a:rPr lang="en-US" dirty="0" err="1"/>
              <a:t>laboratorios</a:t>
            </a:r>
            <a:endParaRPr lang="en-US" dirty="0"/>
          </a:p>
          <a:p>
            <a:r>
              <a:rPr lang="en-US" dirty="0"/>
              <a:t>- </a:t>
            </a:r>
            <a:r>
              <a:rPr lang="en-US" dirty="0" err="1"/>
              <a:t>Quimica</a:t>
            </a:r>
            <a:r>
              <a:rPr lang="en-US" dirty="0"/>
              <a:t> </a:t>
            </a:r>
            <a:r>
              <a:rPr lang="en-US" dirty="0" err="1"/>
              <a:t>basica</a:t>
            </a:r>
            <a:r>
              <a:rPr lang="en-US" dirty="0"/>
              <a:t> y </a:t>
            </a:r>
          </a:p>
          <a:p>
            <a:r>
              <a:rPr lang="en-US" dirty="0"/>
              <a:t>- </a:t>
            </a:r>
            <a:r>
              <a:rPr lang="en-US" dirty="0" err="1"/>
              <a:t>Laboratorio</a:t>
            </a:r>
            <a:r>
              <a:rPr lang="en-US" dirty="0"/>
              <a:t> </a:t>
            </a:r>
            <a:r>
              <a:rPr lang="en-US" dirty="0" err="1"/>
              <a:t>basico</a:t>
            </a:r>
            <a:r>
              <a:rPr lang="en-US" dirty="0"/>
              <a:t> </a:t>
            </a:r>
            <a:r>
              <a:rPr lang="en-US" dirty="0" err="1"/>
              <a:t>necesita</a:t>
            </a:r>
            <a:r>
              <a:rPr lang="en-US" dirty="0"/>
              <a:t> un </a:t>
            </a:r>
            <a:r>
              <a:rPr lang="en-US" dirty="0" err="1"/>
              <a:t>bacteriologo</a:t>
            </a:r>
            <a:r>
              <a:rPr lang="en-US" dirty="0"/>
              <a:t> y </a:t>
            </a:r>
            <a:r>
              <a:rPr lang="en-US" dirty="0" err="1"/>
              <a:t>tecnico</a:t>
            </a:r>
            <a:r>
              <a:rPr lang="en-US" dirty="0"/>
              <a:t> </a:t>
            </a:r>
            <a:r>
              <a:rPr lang="en-US" dirty="0" err="1"/>
              <a:t>especifico</a:t>
            </a:r>
            <a:r>
              <a:rPr lang="en-US" dirty="0"/>
              <a:t> </a:t>
            </a:r>
          </a:p>
        </p:txBody>
      </p:sp>
      <p:sp>
        <p:nvSpPr>
          <p:cNvPr id="4" name="Slide Number Placeholder 3">
            <a:extLst>
              <a:ext uri="{FF2B5EF4-FFF2-40B4-BE49-F238E27FC236}">
                <a16:creationId xmlns:a16="http://schemas.microsoft.com/office/drawing/2014/main" id="{E711CBF8-0CD9-A540-B56B-5074C822D768}"/>
              </a:ext>
            </a:extLst>
          </p:cNvPr>
          <p:cNvSpPr>
            <a:spLocks noGrp="1"/>
          </p:cNvSpPr>
          <p:nvPr>
            <p:ph type="sldNum" sz="quarter" idx="5"/>
          </p:nvPr>
        </p:nvSpPr>
        <p:spPr/>
        <p:txBody>
          <a:bodyPr/>
          <a:lstStyle/>
          <a:p>
            <a:fld id="{411C7E73-4FA2-4057-B414-DC3EEA45D5C9}" type="slidenum">
              <a:rPr lang="en-US" smtClean="0"/>
              <a:t>9</a:t>
            </a:fld>
            <a:endParaRPr lang="en-US"/>
          </a:p>
        </p:txBody>
      </p:sp>
    </p:spTree>
    <p:extLst>
      <p:ext uri="{BB962C8B-B14F-4D97-AF65-F5344CB8AC3E}">
        <p14:creationId xmlns:p14="http://schemas.microsoft.com/office/powerpoint/2010/main" val="1892588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O"/>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O"/>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F57EBA-8471-86B5-27EA-7857379E033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E0603DC1-61C3-048E-D50E-B51A37592C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78422E3-D6E6-45ED-C964-1A0BE3B019A3}"/>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AEC99942-E693-DDDF-F779-E2DE01750988}"/>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C093789-BC19-D65D-29EA-20B6D8FF1D68}"/>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876932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68003-3C4F-3C8E-892D-E772602F90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O"/>
          </a:p>
        </p:txBody>
      </p:sp>
      <p:sp>
        <p:nvSpPr>
          <p:cNvPr id="3" name="Text Placeholder 2">
            <a:extLst>
              <a:ext uri="{FF2B5EF4-FFF2-40B4-BE49-F238E27FC236}">
                <a16:creationId xmlns:a16="http://schemas.microsoft.com/office/drawing/2014/main" id="{2A322406-88E3-C9AB-9AA7-F7FE3C44E2A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p:nvPr>
        </p:nvSpPr>
        <p:spPr>
          <a:xfrm>
            <a:off x="839788" y="365125"/>
            <a:ext cx="10515600" cy="1325563"/>
          </a:xfrm>
        </p:spPr>
        <p:txBody>
          <a:bodyPr/>
          <a:lstStyle/>
          <a:p>
            <a:r>
              <a:rPr lang="en-US"/>
              <a:t>Click to edit Master title style</a:t>
            </a:r>
            <a:endParaRPr lang="en-CO"/>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p:nvPr>
        </p:nvSpPr>
        <p:spPr/>
        <p:txBody>
          <a:bodyPr/>
          <a:lstStyle/>
          <a:p>
            <a:r>
              <a:rPr lang="en-US"/>
              <a:t>Click to edit Master title style</a:t>
            </a:r>
            <a:endParaRPr lang="en-CO"/>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D414D-617A-F96E-2162-F65798893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05/14/2025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O"/>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05/14/2025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EDB07-44A5-805C-1D0A-951F387D110E}"/>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03AE7E6F-F65B-4542-9752-9784314F77ED}"/>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7" name="Rectangle: Rounded Corners 1">
            <a:extLst>
              <a:ext uri="{FF2B5EF4-FFF2-40B4-BE49-F238E27FC236}">
                <a16:creationId xmlns:a16="http://schemas.microsoft.com/office/drawing/2014/main" id="{3FB228D1-FD0C-F459-6299-D9EA5771F6FE}"/>
              </a:ext>
            </a:extLst>
          </p:cNvPr>
          <p:cNvSpPr/>
          <p:nvPr/>
        </p:nvSpPr>
        <p:spPr>
          <a:xfrm>
            <a:off x="612234" y="3436214"/>
            <a:ext cx="1151931" cy="44391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espontánea</a:t>
            </a:r>
          </a:p>
        </p:txBody>
      </p:sp>
      <p:sp>
        <p:nvSpPr>
          <p:cNvPr id="8" name="Rectángulo 7">
            <a:extLst>
              <a:ext uri="{FF2B5EF4-FFF2-40B4-BE49-F238E27FC236}">
                <a16:creationId xmlns:a16="http://schemas.microsoft.com/office/drawing/2014/main" id="{AD8F0249-75F5-A739-1AC8-C85E41A418AB}"/>
              </a:ext>
            </a:extLst>
          </p:cNvPr>
          <p:cNvSpPr/>
          <p:nvPr/>
        </p:nvSpPr>
        <p:spPr>
          <a:xfrm>
            <a:off x="150451" y="108252"/>
            <a:ext cx="3295650" cy="40100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3200" dirty="0">
                <a:solidFill>
                  <a:schemeClr val="tx1"/>
                </a:solidFill>
                <a:latin typeface="Calibri" panose="020F0502020204030204" pitchFamily="34" charset="0"/>
                <a:ea typeface="Calibri" panose="020F0502020204030204" pitchFamily="34" charset="0"/>
                <a:cs typeface="Calibri" panose="020F0502020204030204" pitchFamily="34" charset="0"/>
              </a:rPr>
              <a:t>IVU – MED. GRAL.</a:t>
            </a:r>
          </a:p>
        </p:txBody>
      </p:sp>
      <p:sp>
        <p:nvSpPr>
          <p:cNvPr id="10" name="Rectangle: Rounded Corners 4">
            <a:extLst>
              <a:ext uri="{FF2B5EF4-FFF2-40B4-BE49-F238E27FC236}">
                <a16:creationId xmlns:a16="http://schemas.microsoft.com/office/drawing/2014/main" id="{4E4C6C78-04FE-F2F5-8A22-B4937FABFE9B}"/>
              </a:ext>
            </a:extLst>
          </p:cNvPr>
          <p:cNvSpPr/>
          <p:nvPr/>
        </p:nvSpPr>
        <p:spPr>
          <a:xfrm>
            <a:off x="590606" y="2090856"/>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Promotor</a:t>
            </a:r>
          </a:p>
        </p:txBody>
      </p:sp>
      <p:sp>
        <p:nvSpPr>
          <p:cNvPr id="11" name="Rectangle: Rounded Corners 4">
            <a:extLst>
              <a:ext uri="{FF2B5EF4-FFF2-40B4-BE49-F238E27FC236}">
                <a16:creationId xmlns:a16="http://schemas.microsoft.com/office/drawing/2014/main" id="{37F1C5B9-BB1E-935E-5020-C7D0324EE2AE}"/>
              </a:ext>
            </a:extLst>
          </p:cNvPr>
          <p:cNvSpPr/>
          <p:nvPr/>
        </p:nvSpPr>
        <p:spPr>
          <a:xfrm>
            <a:off x="612234" y="2785872"/>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Equipo Extramural</a:t>
            </a:r>
          </a:p>
        </p:txBody>
      </p:sp>
      <p:sp>
        <p:nvSpPr>
          <p:cNvPr id="13" name="Proceso 12">
            <a:extLst>
              <a:ext uri="{FF2B5EF4-FFF2-40B4-BE49-F238E27FC236}">
                <a16:creationId xmlns:a16="http://schemas.microsoft.com/office/drawing/2014/main" id="{68A688AD-561E-084C-AFA0-D6C9135F6F09}"/>
              </a:ext>
            </a:extLst>
          </p:cNvPr>
          <p:cNvSpPr/>
          <p:nvPr/>
        </p:nvSpPr>
        <p:spPr>
          <a:xfrm>
            <a:off x="2290121" y="2455140"/>
            <a:ext cx="1253112" cy="661464"/>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MÉDICO GENERAL</a:t>
            </a:r>
            <a:r>
              <a:rPr lang="es-MX" sz="1100" b="1" baseline="0" dirty="0">
                <a:solidFill>
                  <a:schemeClr val="tx1"/>
                </a:solidFill>
              </a:rPr>
              <a:t> CON ÉNFASIS EN FAMILIA  </a:t>
            </a:r>
          </a:p>
        </p:txBody>
      </p:sp>
      <p:sp>
        <p:nvSpPr>
          <p:cNvPr id="17" name="Rectangle 63">
            <a:extLst>
              <a:ext uri="{FF2B5EF4-FFF2-40B4-BE49-F238E27FC236}">
                <a16:creationId xmlns:a16="http://schemas.microsoft.com/office/drawing/2014/main" id="{BFD6A9D7-FA2B-B78A-C215-146F09920D78}"/>
              </a:ext>
            </a:extLst>
          </p:cNvPr>
          <p:cNvSpPr/>
          <p:nvPr/>
        </p:nvSpPr>
        <p:spPr>
          <a:xfrm>
            <a:off x="4534177" y="308753"/>
            <a:ext cx="1857125" cy="2719591"/>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11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clínica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completa que incluya factores de riesgo y nexos epidemiológicos para IVU.</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Valorar antecedentes y evaluar la presencia de síntomas clásicos de IVU:</a:t>
            </a:r>
          </a:p>
          <a:p>
            <a:pPr algn="just"/>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      - Aumento de la frecuencia de micción</a:t>
            </a:r>
          </a:p>
          <a:p>
            <a:pPr algn="just"/>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      - Urgencia urinaria</a:t>
            </a:r>
          </a:p>
          <a:p>
            <a:pPr algn="just"/>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      - Hematuria</a:t>
            </a:r>
          </a:p>
          <a:p>
            <a:pPr algn="just"/>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      - Disuria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Indicaciones de preparación para cistoscopia.</a:t>
            </a:r>
          </a:p>
          <a:p>
            <a:pPr algn="just"/>
            <a:endPar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18E16F1B-6A71-892E-08A1-82CEBBB1692A}"/>
              </a:ext>
            </a:extLst>
          </p:cNvPr>
          <p:cNvSpPr/>
          <p:nvPr/>
        </p:nvSpPr>
        <p:spPr>
          <a:xfrm>
            <a:off x="6839960" y="2392731"/>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Presencia de 2 o mas síntomas</a:t>
            </a:r>
          </a:p>
        </p:txBody>
      </p:sp>
      <p:sp>
        <p:nvSpPr>
          <p:cNvPr id="25" name="Rectangle 32">
            <a:extLst>
              <a:ext uri="{FF2B5EF4-FFF2-40B4-BE49-F238E27FC236}">
                <a16:creationId xmlns:a16="http://schemas.microsoft.com/office/drawing/2014/main" id="{AE6E35FD-9380-C1F3-6855-3AF669536FA8}"/>
              </a:ext>
            </a:extLst>
          </p:cNvPr>
          <p:cNvSpPr/>
          <p:nvPr/>
        </p:nvSpPr>
        <p:spPr>
          <a:xfrm>
            <a:off x="3971382" y="3370559"/>
            <a:ext cx="2897159" cy="163138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si: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IVU a repetición (3 episodios de IVU al año con urocultivo positivo)</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IVU complicada (En hombres, personas con procedimiento urológicos)</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Anomalía anatómica de vía urinaria</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Solicitar urocultivo y ecografía renal y de vías urinarias (en casos de anomalías anatómicas) previo a la atención con urología</a:t>
            </a:r>
          </a:p>
        </p:txBody>
      </p:sp>
      <p:sp>
        <p:nvSpPr>
          <p:cNvPr id="27" name="Rectángulo: esquinas superiores, una redondeada y la otra cortada 126">
            <a:extLst>
              <a:ext uri="{FF2B5EF4-FFF2-40B4-BE49-F238E27FC236}">
                <a16:creationId xmlns:a16="http://schemas.microsoft.com/office/drawing/2014/main" id="{D8C31331-0151-DEF5-DB48-4CF07A7DDF45}"/>
              </a:ext>
            </a:extLst>
          </p:cNvPr>
          <p:cNvSpPr/>
          <p:nvPr/>
        </p:nvSpPr>
        <p:spPr>
          <a:xfrm>
            <a:off x="1158270" y="4800916"/>
            <a:ext cx="2009113" cy="1458109"/>
          </a:xfrm>
          <a:prstGeom prst="snip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latin typeface="Calibri" panose="020F0502020204030204" pitchFamily="34" charset="0"/>
                <a:ea typeface="Calibri" panose="020F0502020204030204" pitchFamily="34" charset="0"/>
                <a:cs typeface="Calibri" panose="020F0502020204030204" pitchFamily="34" charset="0"/>
              </a:rPr>
              <a:t>Si la persona tiene sonda vesical permanente realizar la revisión pertinente. </a:t>
            </a:r>
          </a:p>
          <a:p>
            <a:pPr marL="171450" indent="-171450">
              <a:buFont typeface="Arial" panose="020B0604020202020204" pitchFamily="34" charset="0"/>
              <a:buChar char="•"/>
            </a:pPr>
            <a:r>
              <a:rPr lang="es-CO" sz="1100" dirty="0">
                <a:latin typeface="Calibri" panose="020F0502020204030204" pitchFamily="34" charset="0"/>
                <a:ea typeface="Calibri" panose="020F0502020204030204" pitchFamily="34" charset="0"/>
                <a:cs typeface="Calibri" panose="020F0502020204030204" pitchFamily="34" charset="0"/>
              </a:rPr>
              <a:t>Si requiere de cateterismo vesical, se realizará por parte del personal de enfermería</a:t>
            </a:r>
          </a:p>
        </p:txBody>
      </p:sp>
      <p:sp>
        <p:nvSpPr>
          <p:cNvPr id="28" name="Rectangle 44">
            <a:extLst>
              <a:ext uri="{FF2B5EF4-FFF2-40B4-BE49-F238E27FC236}">
                <a16:creationId xmlns:a16="http://schemas.microsoft.com/office/drawing/2014/main" id="{9C810E86-57BE-E8EA-FE59-D0D672E03B63}"/>
              </a:ext>
            </a:extLst>
          </p:cNvPr>
          <p:cNvSpPr/>
          <p:nvPr/>
        </p:nvSpPr>
        <p:spPr>
          <a:xfrm>
            <a:off x="4536468" y="5418545"/>
            <a:ext cx="1854834" cy="612125"/>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con procedimiento (cistoscopia o urodinamia)</a:t>
            </a:r>
          </a:p>
        </p:txBody>
      </p:sp>
      <p:sp>
        <p:nvSpPr>
          <p:cNvPr id="29" name="Rectangle 32">
            <a:extLst>
              <a:ext uri="{FF2B5EF4-FFF2-40B4-BE49-F238E27FC236}">
                <a16:creationId xmlns:a16="http://schemas.microsoft.com/office/drawing/2014/main" id="{E6C06CAA-AE4F-A49A-D9DA-BA1710D587ED}"/>
              </a:ext>
            </a:extLst>
          </p:cNvPr>
          <p:cNvSpPr/>
          <p:nvPr/>
        </p:nvSpPr>
        <p:spPr>
          <a:xfrm>
            <a:off x="6962728" y="1941113"/>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869AEB03-D8CC-A9E2-E828-95DF14A593EE}"/>
              </a:ext>
            </a:extLst>
          </p:cNvPr>
          <p:cNvSpPr/>
          <p:nvPr/>
        </p:nvSpPr>
        <p:spPr>
          <a:xfrm>
            <a:off x="7902793" y="2662495"/>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45" name="Rectangle 44">
            <a:extLst>
              <a:ext uri="{FF2B5EF4-FFF2-40B4-BE49-F238E27FC236}">
                <a16:creationId xmlns:a16="http://schemas.microsoft.com/office/drawing/2014/main" id="{A96FC194-58BA-1A99-3015-A87FD6F69BFF}"/>
              </a:ext>
            </a:extLst>
          </p:cNvPr>
          <p:cNvSpPr/>
          <p:nvPr/>
        </p:nvSpPr>
        <p:spPr>
          <a:xfrm>
            <a:off x="6738456" y="169212"/>
            <a:ext cx="1481181" cy="156029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Diagnóstico de IVU no complicada </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Toma de Parcial de orina – PO previo inicio de </a:t>
            </a: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tto</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 AB empírico (*Urocultivo si está en embarazo o IVU recurrente)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Manejo antibiótico empírico de acuerdo a guías institucionales</a:t>
            </a:r>
          </a:p>
        </p:txBody>
      </p:sp>
      <p:sp>
        <p:nvSpPr>
          <p:cNvPr id="46" name="Rectangle 44">
            <a:extLst>
              <a:ext uri="{FF2B5EF4-FFF2-40B4-BE49-F238E27FC236}">
                <a16:creationId xmlns:a16="http://schemas.microsoft.com/office/drawing/2014/main" id="{0DAE2670-47E5-F952-78D3-867F1EAD3272}"/>
              </a:ext>
            </a:extLst>
          </p:cNvPr>
          <p:cNvSpPr/>
          <p:nvPr/>
        </p:nvSpPr>
        <p:spPr>
          <a:xfrm>
            <a:off x="8611885" y="463376"/>
            <a:ext cx="1136834" cy="972253"/>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Entrega de medicamentos</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8" name="Rectangle 44">
            <a:extLst>
              <a:ext uri="{FF2B5EF4-FFF2-40B4-BE49-F238E27FC236}">
                <a16:creationId xmlns:a16="http://schemas.microsoft.com/office/drawing/2014/main" id="{E53663D4-C613-2DF7-D616-1ECF6D8B43B0}"/>
              </a:ext>
            </a:extLst>
          </p:cNvPr>
          <p:cNvSpPr/>
          <p:nvPr/>
        </p:nvSpPr>
        <p:spPr>
          <a:xfrm>
            <a:off x="8585651" y="2668094"/>
            <a:ext cx="1546425" cy="505730"/>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Diagnóstico diferencial (EPI, vaginitis, vaginosis u otras patologías ginecológicas</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2" name="Rectangle 44">
            <a:extLst>
              <a:ext uri="{FF2B5EF4-FFF2-40B4-BE49-F238E27FC236}">
                <a16:creationId xmlns:a16="http://schemas.microsoft.com/office/drawing/2014/main" id="{7A692921-7672-094C-F44B-F5037831A995}"/>
              </a:ext>
            </a:extLst>
          </p:cNvPr>
          <p:cNvSpPr/>
          <p:nvPr/>
        </p:nvSpPr>
        <p:spPr>
          <a:xfrm>
            <a:off x="10717173" y="3350905"/>
            <a:ext cx="1177860" cy="505836"/>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y seguimiento </a:t>
            </a:r>
            <a:r>
              <a:rPr lang="es-MX" sz="1000" dirty="0" err="1">
                <a:solidFill>
                  <a:schemeClr val="tx1"/>
                </a:solidFill>
                <a:latin typeface="Calibri" panose="020F0502020204030204" pitchFamily="34" charset="0"/>
                <a:ea typeface="Calibri" panose="020F0502020204030204" pitchFamily="34" charset="0"/>
                <a:cs typeface="Calibri" panose="020F0502020204030204" pitchFamily="34" charset="0"/>
              </a:rPr>
              <a:t>med</a:t>
            </a: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 general</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4" name="Rectangle 44">
            <a:extLst>
              <a:ext uri="{FF2B5EF4-FFF2-40B4-BE49-F238E27FC236}">
                <a16:creationId xmlns:a16="http://schemas.microsoft.com/office/drawing/2014/main" id="{D72BD264-2AAF-6712-547D-07DF37A2CB75}"/>
              </a:ext>
            </a:extLst>
          </p:cNvPr>
          <p:cNvSpPr/>
          <p:nvPr/>
        </p:nvSpPr>
        <p:spPr>
          <a:xfrm>
            <a:off x="8677418" y="3353003"/>
            <a:ext cx="1332407" cy="505730"/>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700" dirty="0">
                <a:solidFill>
                  <a:schemeClr val="tx1"/>
                </a:solidFill>
                <a:latin typeface="Calibri" panose="020F0502020204030204" pitchFamily="34" charset="0"/>
                <a:ea typeface="Calibri" panose="020F0502020204030204" pitchFamily="34" charset="0"/>
                <a:cs typeface="Calibri" panose="020F0502020204030204" pitchFamily="34" charset="0"/>
              </a:rPr>
              <a:t>¿Diagnóstico diferencial descartado?</a:t>
            </a:r>
            <a:endParaRPr lang="es-CO" sz="7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9" name="Rectangle 32">
            <a:extLst>
              <a:ext uri="{FF2B5EF4-FFF2-40B4-BE49-F238E27FC236}">
                <a16:creationId xmlns:a16="http://schemas.microsoft.com/office/drawing/2014/main" id="{FB7B83D8-8C1C-A3D4-5E49-42BF3DA597BC}"/>
              </a:ext>
            </a:extLst>
          </p:cNvPr>
          <p:cNvSpPr/>
          <p:nvPr/>
        </p:nvSpPr>
        <p:spPr>
          <a:xfrm>
            <a:off x="10018610" y="3281029"/>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60" name="Rectangle 32">
            <a:extLst>
              <a:ext uri="{FF2B5EF4-FFF2-40B4-BE49-F238E27FC236}">
                <a16:creationId xmlns:a16="http://schemas.microsoft.com/office/drawing/2014/main" id="{2133CE06-383E-E751-5F0D-E414BA97BFCD}"/>
              </a:ext>
            </a:extLst>
          </p:cNvPr>
          <p:cNvSpPr/>
          <p:nvPr/>
        </p:nvSpPr>
        <p:spPr>
          <a:xfrm>
            <a:off x="8938869" y="3859261"/>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61" name="Rectangle 44">
            <a:extLst>
              <a:ext uri="{FF2B5EF4-FFF2-40B4-BE49-F238E27FC236}">
                <a16:creationId xmlns:a16="http://schemas.microsoft.com/office/drawing/2014/main" id="{7D650088-2606-3016-D799-817D9E7F84DC}"/>
              </a:ext>
            </a:extLst>
          </p:cNvPr>
          <p:cNvSpPr/>
          <p:nvPr/>
        </p:nvSpPr>
        <p:spPr>
          <a:xfrm>
            <a:off x="8491789" y="4119242"/>
            <a:ext cx="1744325" cy="617112"/>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*Tira reactiva – identifica nitritos, leucocitos, proteínas, sangre</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*PO (* Urocultivo si está en embarazo o IVU recurrente</a:t>
            </a:r>
          </a:p>
        </p:txBody>
      </p:sp>
      <p:sp>
        <p:nvSpPr>
          <p:cNvPr id="66" name="Rectangle 44">
            <a:extLst>
              <a:ext uri="{FF2B5EF4-FFF2-40B4-BE49-F238E27FC236}">
                <a16:creationId xmlns:a16="http://schemas.microsoft.com/office/drawing/2014/main" id="{6288945B-E4E1-2B52-FDFB-BC71D4BB6F50}"/>
              </a:ext>
            </a:extLst>
          </p:cNvPr>
          <p:cNvSpPr/>
          <p:nvPr/>
        </p:nvSpPr>
        <p:spPr>
          <a:xfrm>
            <a:off x="8692658" y="4879942"/>
            <a:ext cx="1332407" cy="463331"/>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¿Resultado positivo?</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7" name="Rectangle 44">
            <a:extLst>
              <a:ext uri="{FF2B5EF4-FFF2-40B4-BE49-F238E27FC236}">
                <a16:creationId xmlns:a16="http://schemas.microsoft.com/office/drawing/2014/main" id="{1AFEA162-28ED-4341-9308-FC2644870261}"/>
              </a:ext>
            </a:extLst>
          </p:cNvPr>
          <p:cNvSpPr/>
          <p:nvPr/>
        </p:nvSpPr>
        <p:spPr>
          <a:xfrm>
            <a:off x="8555109" y="5736638"/>
            <a:ext cx="1637061" cy="294032"/>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Tratamiento AB empírico </a:t>
            </a:r>
            <a:endPar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8" name="Rectangle 32">
            <a:extLst>
              <a:ext uri="{FF2B5EF4-FFF2-40B4-BE49-F238E27FC236}">
                <a16:creationId xmlns:a16="http://schemas.microsoft.com/office/drawing/2014/main" id="{AAD681BA-0AF6-6078-AD61-F2C3281033B8}"/>
              </a:ext>
            </a:extLst>
          </p:cNvPr>
          <p:cNvSpPr/>
          <p:nvPr/>
        </p:nvSpPr>
        <p:spPr>
          <a:xfrm>
            <a:off x="8938869" y="5416578"/>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69" name="Rectangle 32">
            <a:extLst>
              <a:ext uri="{FF2B5EF4-FFF2-40B4-BE49-F238E27FC236}">
                <a16:creationId xmlns:a16="http://schemas.microsoft.com/office/drawing/2014/main" id="{6F2A6A74-9E87-5C17-4E48-3742DCE4BB47}"/>
              </a:ext>
            </a:extLst>
          </p:cNvPr>
          <p:cNvSpPr/>
          <p:nvPr/>
        </p:nvSpPr>
        <p:spPr>
          <a:xfrm>
            <a:off x="10145688" y="4860892"/>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75" name="Rectangle 44">
            <a:extLst>
              <a:ext uri="{FF2B5EF4-FFF2-40B4-BE49-F238E27FC236}">
                <a16:creationId xmlns:a16="http://schemas.microsoft.com/office/drawing/2014/main" id="{5D003D8D-709B-12AA-A261-BA4A1E3FEC93}"/>
              </a:ext>
            </a:extLst>
          </p:cNvPr>
          <p:cNvSpPr/>
          <p:nvPr/>
        </p:nvSpPr>
        <p:spPr>
          <a:xfrm>
            <a:off x="10719472" y="4660146"/>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6" name="Rectangle 44">
            <a:extLst>
              <a:ext uri="{FF2B5EF4-FFF2-40B4-BE49-F238E27FC236}">
                <a16:creationId xmlns:a16="http://schemas.microsoft.com/office/drawing/2014/main" id="{65C1A5DB-4AD7-2E18-B6F4-023D657F0D70}"/>
              </a:ext>
            </a:extLst>
          </p:cNvPr>
          <p:cNvSpPr/>
          <p:nvPr/>
        </p:nvSpPr>
        <p:spPr>
          <a:xfrm>
            <a:off x="10822533" y="6033889"/>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telefónico por auxiliar de enfermería</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8EF121F6-08F2-DCB4-2B76-E5F583B472A4}"/>
              </a:ext>
            </a:extLst>
          </p:cNvPr>
          <p:cNvCxnSpPr>
            <a:stCxn id="4" idx="4"/>
            <a:endCxn id="10" idx="0"/>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Conector recto de flecha 80">
            <a:extLst>
              <a:ext uri="{FF2B5EF4-FFF2-40B4-BE49-F238E27FC236}">
                <a16:creationId xmlns:a16="http://schemas.microsoft.com/office/drawing/2014/main" id="{5775B95B-E7B2-3567-E299-328FD50BBF2A}"/>
              </a:ext>
            </a:extLst>
          </p:cNvPr>
          <p:cNvCxnSpPr>
            <a:cxnSpLocks/>
          </p:cNvCxnSpPr>
          <p:nvPr/>
        </p:nvCxnSpPr>
        <p:spPr>
          <a:xfrm>
            <a:off x="1764165" y="2209367"/>
            <a:ext cx="525956" cy="40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C968DFA3-8D78-D020-6662-323DC2649B34}"/>
              </a:ext>
            </a:extLst>
          </p:cNvPr>
          <p:cNvCxnSpPr>
            <a:cxnSpLocks/>
            <a:stCxn id="11" idx="3"/>
            <a:endCxn id="13" idx="1"/>
          </p:cNvCxnSpPr>
          <p:nvPr/>
        </p:nvCxnSpPr>
        <p:spPr>
          <a:xfrm flipV="1">
            <a:off x="1766805" y="2785872"/>
            <a:ext cx="523316" cy="27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2913C421-410E-E6FA-33FA-9BCB9F3F4428}"/>
              </a:ext>
            </a:extLst>
          </p:cNvPr>
          <p:cNvCxnSpPr>
            <a:cxnSpLocks/>
            <a:stCxn id="7" idx="3"/>
          </p:cNvCxnSpPr>
          <p:nvPr/>
        </p:nvCxnSpPr>
        <p:spPr>
          <a:xfrm flipV="1">
            <a:off x="1764165" y="3056046"/>
            <a:ext cx="525956" cy="6021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978612C5-25E3-F307-2077-A8C1A8EA175D}"/>
              </a:ext>
            </a:extLst>
          </p:cNvPr>
          <p:cNvCxnSpPr>
            <a:cxnSpLocks/>
            <a:stCxn id="13" idx="3"/>
          </p:cNvCxnSpPr>
          <p:nvPr/>
        </p:nvCxnSpPr>
        <p:spPr>
          <a:xfrm>
            <a:off x="3543233" y="2785872"/>
            <a:ext cx="99094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9FBD8E47-EF46-5072-BD3A-DDE5EA739095}"/>
              </a:ext>
            </a:extLst>
          </p:cNvPr>
          <p:cNvCxnSpPr>
            <a:cxnSpLocks/>
            <a:stCxn id="17" idx="2"/>
          </p:cNvCxnSpPr>
          <p:nvPr/>
        </p:nvCxnSpPr>
        <p:spPr>
          <a:xfrm>
            <a:off x="5462740" y="3028344"/>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Conector recto de flecha 102">
            <a:extLst>
              <a:ext uri="{FF2B5EF4-FFF2-40B4-BE49-F238E27FC236}">
                <a16:creationId xmlns:a16="http://schemas.microsoft.com/office/drawing/2014/main" id="{477D3715-B729-4DDB-BBE3-820E0D9E8C5F}"/>
              </a:ext>
            </a:extLst>
          </p:cNvPr>
          <p:cNvCxnSpPr>
            <a:cxnSpLocks/>
          </p:cNvCxnSpPr>
          <p:nvPr/>
        </p:nvCxnSpPr>
        <p:spPr>
          <a:xfrm>
            <a:off x="5462739" y="5015394"/>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7C1CE5C6-398E-FD1F-12A2-5316405BCB59}"/>
              </a:ext>
            </a:extLst>
          </p:cNvPr>
          <p:cNvSpPr/>
          <p:nvPr/>
        </p:nvSpPr>
        <p:spPr>
          <a:xfrm>
            <a:off x="10684856" y="1134243"/>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telefónico por auxiliar de enfermería</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FCBC28D4-074F-86F5-E666-0D292999502F}"/>
              </a:ext>
            </a:extLst>
          </p:cNvPr>
          <p:cNvCxnSpPr>
            <a:cxnSpLocks/>
            <a:endCxn id="20" idx="3"/>
          </p:cNvCxnSpPr>
          <p:nvPr/>
        </p:nvCxnSpPr>
        <p:spPr>
          <a:xfrm>
            <a:off x="6391302" y="2936134"/>
            <a:ext cx="448658" cy="30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B720533D-D902-9A12-8A55-9F5FA2EC19E9}"/>
              </a:ext>
            </a:extLst>
          </p:cNvPr>
          <p:cNvCxnSpPr>
            <a:cxnSpLocks/>
            <a:stCxn id="45" idx="3"/>
            <a:endCxn id="46" idx="1"/>
          </p:cNvCxnSpPr>
          <p:nvPr/>
        </p:nvCxnSpPr>
        <p:spPr>
          <a:xfrm>
            <a:off x="8219637" y="949360"/>
            <a:ext cx="392248" cy="1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BBC234E0-2E62-92A0-A3CB-5112F80144C0}"/>
              </a:ext>
            </a:extLst>
          </p:cNvPr>
          <p:cNvCxnSpPr>
            <a:cxnSpLocks/>
            <a:stCxn id="20" idx="1"/>
            <a:endCxn id="48" idx="1"/>
          </p:cNvCxnSpPr>
          <p:nvPr/>
        </p:nvCxnSpPr>
        <p:spPr>
          <a:xfrm flipV="1">
            <a:off x="7907644" y="2920959"/>
            <a:ext cx="678007" cy="15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25" name="Conector recto 1024">
            <a:extLst>
              <a:ext uri="{FF2B5EF4-FFF2-40B4-BE49-F238E27FC236}">
                <a16:creationId xmlns:a16="http://schemas.microsoft.com/office/drawing/2014/main" id="{A95763EC-6007-6165-A17F-EAA731378BD6}"/>
              </a:ext>
            </a:extLst>
          </p:cNvPr>
          <p:cNvCxnSpPr>
            <a:stCxn id="48" idx="2"/>
          </p:cNvCxnSpPr>
          <p:nvPr/>
        </p:nvCxnSpPr>
        <p:spPr>
          <a:xfrm flipH="1">
            <a:off x="9358862" y="3173824"/>
            <a:ext cx="2" cy="15239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35" name="Conector recto 1034">
            <a:extLst>
              <a:ext uri="{FF2B5EF4-FFF2-40B4-BE49-F238E27FC236}">
                <a16:creationId xmlns:a16="http://schemas.microsoft.com/office/drawing/2014/main" id="{06D4EDBC-3E8B-1AD9-5826-702CDDB2B3BE}"/>
              </a:ext>
            </a:extLst>
          </p:cNvPr>
          <p:cNvCxnSpPr>
            <a:cxnSpLocks/>
            <a:endCxn id="66" idx="1"/>
          </p:cNvCxnSpPr>
          <p:nvPr/>
        </p:nvCxnSpPr>
        <p:spPr>
          <a:xfrm>
            <a:off x="9372603" y="4752001"/>
            <a:ext cx="0" cy="12794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41" name="Conector recto de flecha 1040">
            <a:extLst>
              <a:ext uri="{FF2B5EF4-FFF2-40B4-BE49-F238E27FC236}">
                <a16:creationId xmlns:a16="http://schemas.microsoft.com/office/drawing/2014/main" id="{579160B7-4880-49E7-5CA0-ABE319E4EE37}"/>
              </a:ext>
            </a:extLst>
          </p:cNvPr>
          <p:cNvCxnSpPr>
            <a:cxnSpLocks/>
            <a:stCxn id="54" idx="2"/>
            <a:endCxn id="52" idx="1"/>
          </p:cNvCxnSpPr>
          <p:nvPr/>
        </p:nvCxnSpPr>
        <p:spPr>
          <a:xfrm>
            <a:off x="10009825" y="3598817"/>
            <a:ext cx="707348" cy="50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4" name="Conector recto de flecha 1043">
            <a:extLst>
              <a:ext uri="{FF2B5EF4-FFF2-40B4-BE49-F238E27FC236}">
                <a16:creationId xmlns:a16="http://schemas.microsoft.com/office/drawing/2014/main" id="{75AA9F36-F419-431E-59F5-FA0D4B199599}"/>
              </a:ext>
            </a:extLst>
          </p:cNvPr>
          <p:cNvCxnSpPr>
            <a:cxnSpLocks/>
            <a:stCxn id="52" idx="0"/>
            <a:endCxn id="104" idx="2"/>
          </p:cNvCxnSpPr>
          <p:nvPr/>
        </p:nvCxnSpPr>
        <p:spPr>
          <a:xfrm flipH="1" flipV="1">
            <a:off x="11303661" y="1813215"/>
            <a:ext cx="2442" cy="153769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6" name="Conector recto de flecha 1045">
            <a:extLst>
              <a:ext uri="{FF2B5EF4-FFF2-40B4-BE49-F238E27FC236}">
                <a16:creationId xmlns:a16="http://schemas.microsoft.com/office/drawing/2014/main" id="{5BC43A89-7B69-65F5-AE22-9C61E252A0B8}"/>
              </a:ext>
            </a:extLst>
          </p:cNvPr>
          <p:cNvCxnSpPr>
            <a:cxnSpLocks/>
          </p:cNvCxnSpPr>
          <p:nvPr/>
        </p:nvCxnSpPr>
        <p:spPr>
          <a:xfrm>
            <a:off x="10035295" y="5102642"/>
            <a:ext cx="694407" cy="7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DF49E8EF-BFFD-5428-3428-D37041A3E8C8}"/>
              </a:ext>
            </a:extLst>
          </p:cNvPr>
          <p:cNvCxnSpPr>
            <a:stCxn id="75" idx="2"/>
          </p:cNvCxnSpPr>
          <p:nvPr/>
        </p:nvCxnSpPr>
        <p:spPr>
          <a:xfrm>
            <a:off x="11389807" y="5342337"/>
            <a:ext cx="0" cy="6883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Conector recto de flecha 20">
            <a:extLst>
              <a:ext uri="{FF2B5EF4-FFF2-40B4-BE49-F238E27FC236}">
                <a16:creationId xmlns:a16="http://schemas.microsoft.com/office/drawing/2014/main" id="{45333EF1-9301-8F99-D45D-ACC58DC56782}"/>
              </a:ext>
            </a:extLst>
          </p:cNvPr>
          <p:cNvCxnSpPr>
            <a:cxnSpLocks/>
          </p:cNvCxnSpPr>
          <p:nvPr/>
        </p:nvCxnSpPr>
        <p:spPr>
          <a:xfrm flipV="1">
            <a:off x="7373802" y="1729508"/>
            <a:ext cx="0" cy="6845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Conector: angular 18">
            <a:extLst>
              <a:ext uri="{FF2B5EF4-FFF2-40B4-BE49-F238E27FC236}">
                <a16:creationId xmlns:a16="http://schemas.microsoft.com/office/drawing/2014/main" id="{5C876D89-EC8C-E06A-BA5C-F2BE496AB31B}"/>
              </a:ext>
            </a:extLst>
          </p:cNvPr>
          <p:cNvCxnSpPr>
            <a:stCxn id="67" idx="2"/>
            <a:endCxn id="76" idx="1"/>
          </p:cNvCxnSpPr>
          <p:nvPr/>
        </p:nvCxnSpPr>
        <p:spPr>
          <a:xfrm rot="16200000" flipH="1">
            <a:off x="9926734" y="5477575"/>
            <a:ext cx="342705" cy="1448893"/>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Conector: angular 25">
            <a:extLst>
              <a:ext uri="{FF2B5EF4-FFF2-40B4-BE49-F238E27FC236}">
                <a16:creationId xmlns:a16="http://schemas.microsoft.com/office/drawing/2014/main" id="{02F99EF5-E3EF-4A4D-DD91-049E69E5594D}"/>
              </a:ext>
            </a:extLst>
          </p:cNvPr>
          <p:cNvCxnSpPr>
            <a:stCxn id="46" idx="3"/>
            <a:endCxn id="104" idx="0"/>
          </p:cNvCxnSpPr>
          <p:nvPr/>
        </p:nvCxnSpPr>
        <p:spPr>
          <a:xfrm>
            <a:off x="9748719" y="949503"/>
            <a:ext cx="1554942" cy="184740"/>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Conector recto de flecha 36">
            <a:extLst>
              <a:ext uri="{FF2B5EF4-FFF2-40B4-BE49-F238E27FC236}">
                <a16:creationId xmlns:a16="http://schemas.microsoft.com/office/drawing/2014/main" id="{C79AD69B-8DD9-4297-2F6D-556912101A04}"/>
              </a:ext>
            </a:extLst>
          </p:cNvPr>
          <p:cNvCxnSpPr>
            <a:cxnSpLocks/>
            <a:stCxn id="54" idx="3"/>
            <a:endCxn id="61" idx="0"/>
          </p:cNvCxnSpPr>
          <p:nvPr/>
        </p:nvCxnSpPr>
        <p:spPr>
          <a:xfrm>
            <a:off x="9360837" y="3858733"/>
            <a:ext cx="3115" cy="2605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Conector recto de flecha 41">
            <a:extLst>
              <a:ext uri="{FF2B5EF4-FFF2-40B4-BE49-F238E27FC236}">
                <a16:creationId xmlns:a16="http://schemas.microsoft.com/office/drawing/2014/main" id="{2C59770C-C6E8-8226-6111-AC5954D0D766}"/>
              </a:ext>
            </a:extLst>
          </p:cNvPr>
          <p:cNvCxnSpPr>
            <a:stCxn id="66" idx="3"/>
            <a:endCxn id="67" idx="0"/>
          </p:cNvCxnSpPr>
          <p:nvPr/>
        </p:nvCxnSpPr>
        <p:spPr>
          <a:xfrm flipH="1">
            <a:off x="9373640" y="5343273"/>
            <a:ext cx="2437" cy="39336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46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6AEAB-FA3E-A61A-F980-1F88325D7E85}"/>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953AD3C4-6800-0794-C305-19371ACFB30F}"/>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7" name="Rectangle: Rounded Corners 1">
            <a:extLst>
              <a:ext uri="{FF2B5EF4-FFF2-40B4-BE49-F238E27FC236}">
                <a16:creationId xmlns:a16="http://schemas.microsoft.com/office/drawing/2014/main" id="{9E66DC8B-2FEF-9C9A-F807-8963CAD4D71A}"/>
              </a:ext>
            </a:extLst>
          </p:cNvPr>
          <p:cNvSpPr/>
          <p:nvPr/>
        </p:nvSpPr>
        <p:spPr>
          <a:xfrm>
            <a:off x="612234" y="3436214"/>
            <a:ext cx="1151931" cy="44391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espontánea</a:t>
            </a:r>
          </a:p>
        </p:txBody>
      </p:sp>
      <p:sp>
        <p:nvSpPr>
          <p:cNvPr id="8" name="Rectángulo 7">
            <a:extLst>
              <a:ext uri="{FF2B5EF4-FFF2-40B4-BE49-F238E27FC236}">
                <a16:creationId xmlns:a16="http://schemas.microsoft.com/office/drawing/2014/main" id="{1A94315B-FC66-A4C5-1CE3-5CD9BF87871F}"/>
              </a:ext>
            </a:extLst>
          </p:cNvPr>
          <p:cNvSpPr/>
          <p:nvPr/>
        </p:nvSpPr>
        <p:spPr>
          <a:xfrm>
            <a:off x="150450" y="108252"/>
            <a:ext cx="4136541" cy="40100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latin typeface="Calibri" panose="020F0502020204030204" pitchFamily="34" charset="0"/>
                <a:ea typeface="Calibri" panose="020F0502020204030204" pitchFamily="34" charset="0"/>
                <a:cs typeface="Calibri" panose="020F0502020204030204" pitchFamily="34" charset="0"/>
              </a:rPr>
              <a:t>INCONTINENCIA URINARIA – MED. GRAL.</a:t>
            </a:r>
          </a:p>
        </p:txBody>
      </p:sp>
      <p:sp>
        <p:nvSpPr>
          <p:cNvPr id="10" name="Rectangle: Rounded Corners 4">
            <a:extLst>
              <a:ext uri="{FF2B5EF4-FFF2-40B4-BE49-F238E27FC236}">
                <a16:creationId xmlns:a16="http://schemas.microsoft.com/office/drawing/2014/main" id="{F80FBC88-B0BC-6D0F-AA77-4BDC7C83ECC8}"/>
              </a:ext>
            </a:extLst>
          </p:cNvPr>
          <p:cNvSpPr/>
          <p:nvPr/>
        </p:nvSpPr>
        <p:spPr>
          <a:xfrm>
            <a:off x="590606" y="2090856"/>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Promotor</a:t>
            </a:r>
          </a:p>
        </p:txBody>
      </p:sp>
      <p:sp>
        <p:nvSpPr>
          <p:cNvPr id="11" name="Rectangle: Rounded Corners 4">
            <a:extLst>
              <a:ext uri="{FF2B5EF4-FFF2-40B4-BE49-F238E27FC236}">
                <a16:creationId xmlns:a16="http://schemas.microsoft.com/office/drawing/2014/main" id="{CFCA3F0C-3211-97C7-4F45-A8D1FF3E279B}"/>
              </a:ext>
            </a:extLst>
          </p:cNvPr>
          <p:cNvSpPr/>
          <p:nvPr/>
        </p:nvSpPr>
        <p:spPr>
          <a:xfrm>
            <a:off x="612234" y="2785872"/>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Equipo Extramural</a:t>
            </a:r>
          </a:p>
        </p:txBody>
      </p:sp>
      <p:sp>
        <p:nvSpPr>
          <p:cNvPr id="13" name="Proceso 12">
            <a:extLst>
              <a:ext uri="{FF2B5EF4-FFF2-40B4-BE49-F238E27FC236}">
                <a16:creationId xmlns:a16="http://schemas.microsoft.com/office/drawing/2014/main" id="{554FBEE3-BFE5-5196-1A6D-425443C86289}"/>
              </a:ext>
            </a:extLst>
          </p:cNvPr>
          <p:cNvSpPr/>
          <p:nvPr/>
        </p:nvSpPr>
        <p:spPr>
          <a:xfrm>
            <a:off x="2290121" y="2455140"/>
            <a:ext cx="1253112" cy="661464"/>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MÉDICO GENERAL</a:t>
            </a:r>
            <a:r>
              <a:rPr lang="es-MX" sz="1100" b="1" baseline="0" dirty="0">
                <a:solidFill>
                  <a:schemeClr val="tx1"/>
                </a:solidFill>
              </a:rPr>
              <a:t> CON ÉNFASIS EN FAMILIA  </a:t>
            </a:r>
          </a:p>
        </p:txBody>
      </p:sp>
      <p:sp>
        <p:nvSpPr>
          <p:cNvPr id="17" name="Rectangle 63">
            <a:extLst>
              <a:ext uri="{FF2B5EF4-FFF2-40B4-BE49-F238E27FC236}">
                <a16:creationId xmlns:a16="http://schemas.microsoft.com/office/drawing/2014/main" id="{E9F0DE24-9FD0-26B5-58D1-6CF7BCB89EE1}"/>
              </a:ext>
            </a:extLst>
          </p:cNvPr>
          <p:cNvSpPr/>
          <p:nvPr/>
        </p:nvSpPr>
        <p:spPr>
          <a:xfrm>
            <a:off x="4534177" y="308753"/>
            <a:ext cx="3066546" cy="2719591"/>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11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algn="just"/>
            <a:endParaRPr lang="es-CO" sz="11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clínica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Exploración abdominal, pélvica y perineal*</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Prueba de la tos para demostrar una incontinencia de esfuerzo.</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de síntomas urinarios inferiores.</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de antecedentes (quirúrgicos)</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Telexperticia para Solicitud de uroanálisis y/o urocultivo por eventual realización de procedimiento y tratamiento en caso de infección urinaria (si procede) y ecografía de vías urinarias.</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Intervenciones sobre hábitos de vida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Indicaciones de preparación para realización de procedimientos.</a:t>
            </a:r>
          </a:p>
          <a:p>
            <a:pPr algn="just"/>
            <a:endPar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28C02E89-EFA2-1B58-7C20-4DACFF9A1051}"/>
              </a:ext>
            </a:extLst>
          </p:cNvPr>
          <p:cNvSpPr/>
          <p:nvPr/>
        </p:nvSpPr>
        <p:spPr>
          <a:xfrm>
            <a:off x="9721154" y="3105067"/>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¿Control de síntomas?</a:t>
            </a:r>
          </a:p>
        </p:txBody>
      </p:sp>
      <p:sp>
        <p:nvSpPr>
          <p:cNvPr id="25" name="Rectangle 32">
            <a:extLst>
              <a:ext uri="{FF2B5EF4-FFF2-40B4-BE49-F238E27FC236}">
                <a16:creationId xmlns:a16="http://schemas.microsoft.com/office/drawing/2014/main" id="{FA3A7E42-CB81-EDEE-9A13-0BEC1A270183}"/>
              </a:ext>
            </a:extLst>
          </p:cNvPr>
          <p:cNvSpPr/>
          <p:nvPr/>
        </p:nvSpPr>
        <p:spPr>
          <a:xfrm>
            <a:off x="4459325" y="3452102"/>
            <a:ext cx="2897159" cy="1235292"/>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err="1">
                <a:solidFill>
                  <a:schemeClr val="tx1"/>
                </a:solidFill>
                <a:latin typeface="Calibri" panose="020F0502020204030204" pitchFamily="34" charset="0"/>
                <a:ea typeface="Calibri" panose="020F0502020204030204" pitchFamily="34" charset="0"/>
                <a:cs typeface="Calibri" panose="020F0502020204030204" pitchFamily="34" charset="0"/>
              </a:rPr>
              <a:t>Telexperticia</a:t>
            </a:r>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  con urólogo sincrónica/asincrónica si: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Consulta de posibles diagnósticos diferenciales, tratamiento y prescripción de laboratorios y ayudas diagnósticas adicionales especializadas.</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Solicitar urocultivo y ecografía renal y de vías urinarias (en casos de anomalías anatómicas) previo a la atención con urología</a:t>
            </a:r>
          </a:p>
        </p:txBody>
      </p:sp>
      <p:sp>
        <p:nvSpPr>
          <p:cNvPr id="28" name="Rectangle 44">
            <a:extLst>
              <a:ext uri="{FF2B5EF4-FFF2-40B4-BE49-F238E27FC236}">
                <a16:creationId xmlns:a16="http://schemas.microsoft.com/office/drawing/2014/main" id="{398336F1-E1DD-7C30-961F-1EBC4ADA1A3C}"/>
              </a:ext>
            </a:extLst>
          </p:cNvPr>
          <p:cNvSpPr/>
          <p:nvPr/>
        </p:nvSpPr>
        <p:spPr>
          <a:xfrm>
            <a:off x="3891517" y="5051206"/>
            <a:ext cx="3963292" cy="612125"/>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con procedimiento (cistoscopia, </a:t>
            </a:r>
            <a:r>
              <a:rPr lang="es-CO" sz="1100" dirty="0" err="1">
                <a:solidFill>
                  <a:schemeClr val="tx1"/>
                </a:solidFill>
                <a:latin typeface="Calibri" panose="020F0502020204030204" pitchFamily="34" charset="0"/>
                <a:ea typeface="Calibri" panose="020F0502020204030204" pitchFamily="34" charset="0"/>
                <a:cs typeface="Calibri" panose="020F0502020204030204" pitchFamily="34" charset="0"/>
              </a:rPr>
              <a:t>urodinamia</a:t>
            </a: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 ecografía de vías urinarias)</a:t>
            </a:r>
          </a:p>
        </p:txBody>
      </p:sp>
      <p:sp>
        <p:nvSpPr>
          <p:cNvPr id="29" name="Rectangle 32">
            <a:extLst>
              <a:ext uri="{FF2B5EF4-FFF2-40B4-BE49-F238E27FC236}">
                <a16:creationId xmlns:a16="http://schemas.microsoft.com/office/drawing/2014/main" id="{2AD46E98-C8F5-0229-BD81-4E2B850AA64C}"/>
              </a:ext>
            </a:extLst>
          </p:cNvPr>
          <p:cNvSpPr/>
          <p:nvPr/>
        </p:nvSpPr>
        <p:spPr>
          <a:xfrm>
            <a:off x="6962728" y="1941113"/>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52" name="Rectangle 44">
            <a:extLst>
              <a:ext uri="{FF2B5EF4-FFF2-40B4-BE49-F238E27FC236}">
                <a16:creationId xmlns:a16="http://schemas.microsoft.com/office/drawing/2014/main" id="{C419A890-8B80-2881-A069-2AEEF310C224}"/>
              </a:ext>
            </a:extLst>
          </p:cNvPr>
          <p:cNvSpPr/>
          <p:nvPr/>
        </p:nvSpPr>
        <p:spPr>
          <a:xfrm>
            <a:off x="7685547" y="223225"/>
            <a:ext cx="2104107" cy="505836"/>
          </a:xfrm>
          <a:prstGeom prst="flowChartTerminator">
            <a:avLst/>
          </a:prstGeom>
          <a:solidFill>
            <a:srgbClr val="FFA7A9"/>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por Ginecología SI hay presencia de CELES en examen pélvico</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9" name="Rectangle 32">
            <a:extLst>
              <a:ext uri="{FF2B5EF4-FFF2-40B4-BE49-F238E27FC236}">
                <a16:creationId xmlns:a16="http://schemas.microsoft.com/office/drawing/2014/main" id="{F46B3913-C0FC-9530-84E7-04FC7C808DF9}"/>
              </a:ext>
            </a:extLst>
          </p:cNvPr>
          <p:cNvSpPr/>
          <p:nvPr/>
        </p:nvSpPr>
        <p:spPr>
          <a:xfrm>
            <a:off x="10316140" y="3962735"/>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60" name="Rectangle 32">
            <a:extLst>
              <a:ext uri="{FF2B5EF4-FFF2-40B4-BE49-F238E27FC236}">
                <a16:creationId xmlns:a16="http://schemas.microsoft.com/office/drawing/2014/main" id="{D6B196C4-012A-A26B-60AA-7CB39DAFDB28}"/>
              </a:ext>
            </a:extLst>
          </p:cNvPr>
          <p:cNvSpPr/>
          <p:nvPr/>
        </p:nvSpPr>
        <p:spPr>
          <a:xfrm>
            <a:off x="9644406" y="3932126"/>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75" name="Rectangle 44">
            <a:extLst>
              <a:ext uri="{FF2B5EF4-FFF2-40B4-BE49-F238E27FC236}">
                <a16:creationId xmlns:a16="http://schemas.microsoft.com/office/drawing/2014/main" id="{334A0E39-C42B-C07C-9973-1798A7AADA5F}"/>
              </a:ext>
            </a:extLst>
          </p:cNvPr>
          <p:cNvSpPr/>
          <p:nvPr/>
        </p:nvSpPr>
        <p:spPr>
          <a:xfrm>
            <a:off x="11117788" y="688034"/>
            <a:ext cx="1020738" cy="1093648"/>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6F26EA9A-8E8C-C50B-12DF-0546FD6F6F71}"/>
              </a:ext>
            </a:extLst>
          </p:cNvPr>
          <p:cNvCxnSpPr>
            <a:stCxn id="4" idx="4"/>
            <a:endCxn id="10" idx="0"/>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Conector recto de flecha 80">
            <a:extLst>
              <a:ext uri="{FF2B5EF4-FFF2-40B4-BE49-F238E27FC236}">
                <a16:creationId xmlns:a16="http://schemas.microsoft.com/office/drawing/2014/main" id="{9393BCB0-7038-A82F-165D-4348C779ADA0}"/>
              </a:ext>
            </a:extLst>
          </p:cNvPr>
          <p:cNvCxnSpPr>
            <a:cxnSpLocks/>
          </p:cNvCxnSpPr>
          <p:nvPr/>
        </p:nvCxnSpPr>
        <p:spPr>
          <a:xfrm>
            <a:off x="1764165" y="2209367"/>
            <a:ext cx="525956" cy="40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5EABE5C4-4D4F-4D68-4920-FB98882C300A}"/>
              </a:ext>
            </a:extLst>
          </p:cNvPr>
          <p:cNvCxnSpPr>
            <a:cxnSpLocks/>
            <a:stCxn id="11" idx="3"/>
            <a:endCxn id="13" idx="1"/>
          </p:cNvCxnSpPr>
          <p:nvPr/>
        </p:nvCxnSpPr>
        <p:spPr>
          <a:xfrm flipV="1">
            <a:off x="1766805" y="2785872"/>
            <a:ext cx="523316" cy="27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E4B8178A-922C-CDB7-9B72-BB5FF63327BA}"/>
              </a:ext>
            </a:extLst>
          </p:cNvPr>
          <p:cNvCxnSpPr>
            <a:cxnSpLocks/>
            <a:stCxn id="7" idx="3"/>
          </p:cNvCxnSpPr>
          <p:nvPr/>
        </p:nvCxnSpPr>
        <p:spPr>
          <a:xfrm flipV="1">
            <a:off x="1764165" y="3056046"/>
            <a:ext cx="525956" cy="6021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5A7DA04E-071B-FAD1-4746-04C6B971194A}"/>
              </a:ext>
            </a:extLst>
          </p:cNvPr>
          <p:cNvCxnSpPr/>
          <p:nvPr/>
        </p:nvCxnSpPr>
        <p:spPr>
          <a:xfrm>
            <a:off x="3543233" y="2618803"/>
            <a:ext cx="99094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E4594E49-99E0-16AC-7EC1-ECA77E2CA1ED}"/>
              </a:ext>
            </a:extLst>
          </p:cNvPr>
          <p:cNvCxnSpPr>
            <a:cxnSpLocks/>
          </p:cNvCxnSpPr>
          <p:nvPr/>
        </p:nvCxnSpPr>
        <p:spPr>
          <a:xfrm>
            <a:off x="5907905" y="3046996"/>
            <a:ext cx="0" cy="4045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Conector recto de flecha 102">
            <a:extLst>
              <a:ext uri="{FF2B5EF4-FFF2-40B4-BE49-F238E27FC236}">
                <a16:creationId xmlns:a16="http://schemas.microsoft.com/office/drawing/2014/main" id="{57154FBE-9CCB-165A-1104-ACD401BABF7F}"/>
              </a:ext>
            </a:extLst>
          </p:cNvPr>
          <p:cNvCxnSpPr>
            <a:cxnSpLocks/>
          </p:cNvCxnSpPr>
          <p:nvPr/>
        </p:nvCxnSpPr>
        <p:spPr>
          <a:xfrm>
            <a:off x="5907904" y="4693944"/>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9" name="Conector recto de flecha 108">
            <a:extLst>
              <a:ext uri="{FF2B5EF4-FFF2-40B4-BE49-F238E27FC236}">
                <a16:creationId xmlns:a16="http://schemas.microsoft.com/office/drawing/2014/main" id="{43B3D6D5-6E29-3C63-2477-FA41774632C8}"/>
              </a:ext>
            </a:extLst>
          </p:cNvPr>
          <p:cNvCxnSpPr>
            <a:cxnSpLocks/>
          </p:cNvCxnSpPr>
          <p:nvPr/>
        </p:nvCxnSpPr>
        <p:spPr>
          <a:xfrm>
            <a:off x="7600723" y="1366851"/>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C5F83935-214D-A1FA-E68A-2A34307891DB}"/>
              </a:ext>
            </a:extLst>
          </p:cNvPr>
          <p:cNvCxnSpPr>
            <a:cxnSpLocks/>
          </p:cNvCxnSpPr>
          <p:nvPr/>
        </p:nvCxnSpPr>
        <p:spPr>
          <a:xfrm>
            <a:off x="10316846" y="1492666"/>
            <a:ext cx="0" cy="49878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25" name="Conector recto 1024">
            <a:extLst>
              <a:ext uri="{FF2B5EF4-FFF2-40B4-BE49-F238E27FC236}">
                <a16:creationId xmlns:a16="http://schemas.microsoft.com/office/drawing/2014/main" id="{F5C35841-1F0F-8768-BAB3-741878C68948}"/>
              </a:ext>
            </a:extLst>
          </p:cNvPr>
          <p:cNvCxnSpPr>
            <a:cxnSpLocks/>
          </p:cNvCxnSpPr>
          <p:nvPr/>
        </p:nvCxnSpPr>
        <p:spPr>
          <a:xfrm flipH="1">
            <a:off x="10254996" y="2952145"/>
            <a:ext cx="2" cy="15239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11145AD8-3AEB-0B19-7B78-B722B7C329F2}"/>
              </a:ext>
            </a:extLst>
          </p:cNvPr>
          <p:cNvCxnSpPr>
            <a:cxnSpLocks/>
            <a:endCxn id="75" idx="1"/>
          </p:cNvCxnSpPr>
          <p:nvPr/>
        </p:nvCxnSpPr>
        <p:spPr>
          <a:xfrm flipV="1">
            <a:off x="10817422" y="1234858"/>
            <a:ext cx="300366" cy="28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 name="Proceso alternativo 4">
            <a:extLst>
              <a:ext uri="{FF2B5EF4-FFF2-40B4-BE49-F238E27FC236}">
                <a16:creationId xmlns:a16="http://schemas.microsoft.com/office/drawing/2014/main" id="{F856A907-8B91-71F8-63FF-B2F230716E82}"/>
              </a:ext>
            </a:extLst>
          </p:cNvPr>
          <p:cNvSpPr/>
          <p:nvPr/>
        </p:nvSpPr>
        <p:spPr>
          <a:xfrm>
            <a:off x="391567" y="5762343"/>
            <a:ext cx="7377484" cy="443909"/>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50" dirty="0">
                <a:solidFill>
                  <a:schemeClr val="tx1"/>
                </a:solidFill>
              </a:rPr>
              <a:t>*</a:t>
            </a:r>
            <a:r>
              <a:rPr lang="es-ES_tradnl" sz="1050" b="1" u="sng" dirty="0">
                <a:solidFill>
                  <a:schemeClr val="tx1"/>
                </a:solidFill>
              </a:rPr>
              <a:t>Indicaciones para cistoscopia</a:t>
            </a:r>
            <a:r>
              <a:rPr lang="es-ES_tradnl" sz="105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6" name="Rectangle 32">
            <a:extLst>
              <a:ext uri="{FF2B5EF4-FFF2-40B4-BE49-F238E27FC236}">
                <a16:creationId xmlns:a16="http://schemas.microsoft.com/office/drawing/2014/main" id="{2C4090AB-AE83-F638-983C-FFF3E7B95EF0}"/>
              </a:ext>
            </a:extLst>
          </p:cNvPr>
          <p:cNvSpPr/>
          <p:nvPr/>
        </p:nvSpPr>
        <p:spPr>
          <a:xfrm>
            <a:off x="7956502" y="1000737"/>
            <a:ext cx="1285418" cy="741321"/>
          </a:xfrm>
          <a:prstGeom prst="rect">
            <a:avLst/>
          </a:prstGeom>
          <a:solidFill>
            <a:schemeClr val="accent4">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latin typeface="Calibri" panose="020F0502020204030204" pitchFamily="34" charset="0"/>
                <a:ea typeface="Calibri" panose="020F0502020204030204" pitchFamily="34" charset="0"/>
                <a:cs typeface="Calibri" panose="020F0502020204030204" pitchFamily="34" charset="0"/>
              </a:rPr>
              <a:t>Tratamiento farmacológico inicial</a:t>
            </a:r>
          </a:p>
          <a:p>
            <a:pPr algn="ctr"/>
            <a:r>
              <a:rPr lang="es-CO" sz="1000" dirty="0">
                <a:solidFill>
                  <a:schemeClr val="tx1"/>
                </a:solidFill>
                <a:latin typeface="Calibri" panose="020F0502020204030204" pitchFamily="34" charset="0"/>
                <a:ea typeface="Calibri" panose="020F0502020204030204" pitchFamily="34" charset="0"/>
                <a:cs typeface="Calibri" panose="020F0502020204030204" pitchFamily="34" charset="0"/>
              </a:rPr>
              <a:t>con Antimuscarínicos o beta-3 agonistas</a:t>
            </a:r>
          </a:p>
        </p:txBody>
      </p:sp>
      <p:sp>
        <p:nvSpPr>
          <p:cNvPr id="12" name="Proceso alternativo 11">
            <a:extLst>
              <a:ext uri="{FF2B5EF4-FFF2-40B4-BE49-F238E27FC236}">
                <a16:creationId xmlns:a16="http://schemas.microsoft.com/office/drawing/2014/main" id="{3FCD951C-E2ED-AA7D-B3DE-5B71940398FC}"/>
              </a:ext>
            </a:extLst>
          </p:cNvPr>
          <p:cNvSpPr/>
          <p:nvPr/>
        </p:nvSpPr>
        <p:spPr>
          <a:xfrm>
            <a:off x="391567" y="6268952"/>
            <a:ext cx="7377484" cy="443909"/>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50" dirty="0">
                <a:solidFill>
                  <a:schemeClr val="tx1"/>
                </a:solidFill>
              </a:rPr>
              <a:t>*</a:t>
            </a:r>
            <a:r>
              <a:rPr lang="es-ES_tradnl" sz="1050" b="1" u="sng" dirty="0">
                <a:solidFill>
                  <a:schemeClr val="tx1"/>
                </a:solidFill>
              </a:rPr>
              <a:t>Indicaciones para </a:t>
            </a:r>
            <a:r>
              <a:rPr lang="es-ES_tradnl" sz="1050" b="1" u="sng" dirty="0" err="1">
                <a:solidFill>
                  <a:schemeClr val="tx1"/>
                </a:solidFill>
              </a:rPr>
              <a:t>urodinamia</a:t>
            </a:r>
            <a:r>
              <a:rPr lang="es-ES_tradnl" sz="1050" dirty="0">
                <a:solidFill>
                  <a:schemeClr val="tx1"/>
                </a:solidFill>
              </a:rPr>
              <a:t>: Estudio de </a:t>
            </a:r>
            <a:r>
              <a:rPr lang="es-CO" sz="1050" b="0" i="0" u="none" strike="noStrike" dirty="0">
                <a:solidFill>
                  <a:srgbClr val="040C28"/>
                </a:solidFill>
                <a:effectLst/>
                <a:latin typeface="Google Sans"/>
              </a:rPr>
              <a:t>incontinencia de urgencia, incontinencia urinaria de esfuerzo e incontinencia urinaria neurológica</a:t>
            </a:r>
            <a:r>
              <a:rPr lang="es-ES_tradnl" sz="1050" dirty="0">
                <a:solidFill>
                  <a:schemeClr val="tx1"/>
                </a:solidFill>
              </a:rPr>
              <a:t>.</a:t>
            </a:r>
          </a:p>
        </p:txBody>
      </p:sp>
      <p:sp>
        <p:nvSpPr>
          <p:cNvPr id="14" name="Más 13">
            <a:extLst>
              <a:ext uri="{FF2B5EF4-FFF2-40B4-BE49-F238E27FC236}">
                <a16:creationId xmlns:a16="http://schemas.microsoft.com/office/drawing/2014/main" id="{AAB3F18F-9A39-9C56-3453-47BA8E9C41D3}"/>
              </a:ext>
            </a:extLst>
          </p:cNvPr>
          <p:cNvSpPr/>
          <p:nvPr/>
        </p:nvSpPr>
        <p:spPr>
          <a:xfrm>
            <a:off x="9320315" y="1100068"/>
            <a:ext cx="365163" cy="372684"/>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Rectangle 32">
            <a:extLst>
              <a:ext uri="{FF2B5EF4-FFF2-40B4-BE49-F238E27FC236}">
                <a16:creationId xmlns:a16="http://schemas.microsoft.com/office/drawing/2014/main" id="{AA80F9AD-A5CE-EF5C-F95E-B00F68A7CD75}"/>
              </a:ext>
            </a:extLst>
          </p:cNvPr>
          <p:cNvSpPr/>
          <p:nvPr/>
        </p:nvSpPr>
        <p:spPr>
          <a:xfrm>
            <a:off x="9801944" y="1116152"/>
            <a:ext cx="1020740" cy="348694"/>
          </a:xfrm>
          <a:prstGeom prst="rect">
            <a:avLst/>
          </a:prstGeom>
          <a:solidFill>
            <a:schemeClr val="accent4">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fisioterapia</a:t>
            </a:r>
          </a:p>
        </p:txBody>
      </p:sp>
      <p:sp>
        <p:nvSpPr>
          <p:cNvPr id="18" name="Rectangle 44">
            <a:extLst>
              <a:ext uri="{FF2B5EF4-FFF2-40B4-BE49-F238E27FC236}">
                <a16:creationId xmlns:a16="http://schemas.microsoft.com/office/drawing/2014/main" id="{76290627-1732-264C-CF68-D2A445499357}"/>
              </a:ext>
            </a:extLst>
          </p:cNvPr>
          <p:cNvSpPr/>
          <p:nvPr/>
        </p:nvSpPr>
        <p:spPr>
          <a:xfrm>
            <a:off x="8810011" y="2019671"/>
            <a:ext cx="2889969" cy="932982"/>
          </a:xfrm>
          <a:prstGeom prst="rect">
            <a:avLst/>
          </a:prstGeom>
          <a:solidFill>
            <a:schemeClr val="accent4">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lgn="just">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y diagnóstico terapéutico</a:t>
            </a:r>
          </a:p>
          <a:p>
            <a:pPr marL="171450" indent="-171450" algn="just">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Entrenamiento de la musculatura del suelo de la pelvis, </a:t>
            </a:r>
            <a:r>
              <a:rPr lang="es-MX" sz="1000" dirty="0" err="1">
                <a:solidFill>
                  <a:schemeClr val="tx1"/>
                </a:solidFill>
                <a:latin typeface="Calibri" panose="020F0502020204030204" pitchFamily="34" charset="0"/>
                <a:ea typeface="Calibri" panose="020F0502020204030204" pitchFamily="34" charset="0"/>
                <a:cs typeface="Calibri" panose="020F0502020204030204" pitchFamily="34" charset="0"/>
              </a:rPr>
              <a:t>biorregulación</a:t>
            </a: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a:t>
            </a:r>
          </a:p>
          <a:p>
            <a:pPr marL="171450" indent="-171450" algn="just">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Reentrenamiento vesical para la Vejiga Hiperactiva</a:t>
            </a:r>
          </a:p>
          <a:p>
            <a:pPr marL="171450" indent="-171450" algn="just">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Micción programada (entrenamiento vesical)</a:t>
            </a:r>
          </a:p>
        </p:txBody>
      </p:sp>
      <p:cxnSp>
        <p:nvCxnSpPr>
          <p:cNvPr id="19" name="Conector recto de flecha 18">
            <a:extLst>
              <a:ext uri="{FF2B5EF4-FFF2-40B4-BE49-F238E27FC236}">
                <a16:creationId xmlns:a16="http://schemas.microsoft.com/office/drawing/2014/main" id="{77C1D2EB-B3D1-A864-D965-9A8030EB07AE}"/>
              </a:ext>
            </a:extLst>
          </p:cNvPr>
          <p:cNvCxnSpPr>
            <a:cxnSpLocks/>
          </p:cNvCxnSpPr>
          <p:nvPr/>
        </p:nvCxnSpPr>
        <p:spPr>
          <a:xfrm flipH="1" flipV="1">
            <a:off x="9622557" y="4179712"/>
            <a:ext cx="608357" cy="18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Conector recto de flecha 22">
            <a:extLst>
              <a:ext uri="{FF2B5EF4-FFF2-40B4-BE49-F238E27FC236}">
                <a16:creationId xmlns:a16="http://schemas.microsoft.com/office/drawing/2014/main" id="{BDBBFB66-DD8F-3F53-482F-E157840803C4}"/>
              </a:ext>
            </a:extLst>
          </p:cNvPr>
          <p:cNvCxnSpPr>
            <a:cxnSpLocks/>
          </p:cNvCxnSpPr>
          <p:nvPr/>
        </p:nvCxnSpPr>
        <p:spPr>
          <a:xfrm>
            <a:off x="10289610" y="4182005"/>
            <a:ext cx="575976" cy="406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6" name="Rectangle 44">
            <a:extLst>
              <a:ext uri="{FF2B5EF4-FFF2-40B4-BE49-F238E27FC236}">
                <a16:creationId xmlns:a16="http://schemas.microsoft.com/office/drawing/2014/main" id="{F51A6BFA-F92F-0834-D1D0-1269E1AA021F}"/>
              </a:ext>
            </a:extLst>
          </p:cNvPr>
          <p:cNvSpPr/>
          <p:nvPr/>
        </p:nvSpPr>
        <p:spPr>
          <a:xfrm>
            <a:off x="10879081" y="3992314"/>
            <a:ext cx="1020735" cy="775379"/>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con procedimiento o ginecología</a:t>
            </a:r>
          </a:p>
        </p:txBody>
      </p:sp>
      <p:sp>
        <p:nvSpPr>
          <p:cNvPr id="35" name="Rectangle 32">
            <a:extLst>
              <a:ext uri="{FF2B5EF4-FFF2-40B4-BE49-F238E27FC236}">
                <a16:creationId xmlns:a16="http://schemas.microsoft.com/office/drawing/2014/main" id="{3A113D20-94B4-A20D-9019-90DD8AF608B8}"/>
              </a:ext>
            </a:extLst>
          </p:cNvPr>
          <p:cNvSpPr/>
          <p:nvPr/>
        </p:nvSpPr>
        <p:spPr>
          <a:xfrm>
            <a:off x="8248389" y="4017723"/>
            <a:ext cx="1285419" cy="556486"/>
          </a:xfrm>
          <a:prstGeom prst="rect">
            <a:avLst/>
          </a:prstGeom>
          <a:solidFill>
            <a:schemeClr val="accent4">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promotor</a:t>
            </a:r>
          </a:p>
        </p:txBody>
      </p:sp>
      <p:sp>
        <p:nvSpPr>
          <p:cNvPr id="2" name="Rectangle 32">
            <a:extLst>
              <a:ext uri="{FF2B5EF4-FFF2-40B4-BE49-F238E27FC236}">
                <a16:creationId xmlns:a16="http://schemas.microsoft.com/office/drawing/2014/main" id="{7F1314B8-638F-693F-BCB8-C6529EFB91B0}"/>
              </a:ext>
            </a:extLst>
          </p:cNvPr>
          <p:cNvSpPr/>
          <p:nvPr/>
        </p:nvSpPr>
        <p:spPr>
          <a:xfrm>
            <a:off x="10068609" y="5106845"/>
            <a:ext cx="1285419" cy="556486"/>
          </a:xfrm>
          <a:prstGeom prst="rect">
            <a:avLst/>
          </a:prstGeom>
          <a:solidFill>
            <a:schemeClr val="accent4">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Médico general en PPR</a:t>
            </a:r>
          </a:p>
        </p:txBody>
      </p:sp>
      <p:sp>
        <p:nvSpPr>
          <p:cNvPr id="3" name="Rectangle 32">
            <a:extLst>
              <a:ext uri="{FF2B5EF4-FFF2-40B4-BE49-F238E27FC236}">
                <a16:creationId xmlns:a16="http://schemas.microsoft.com/office/drawing/2014/main" id="{F99C9CEC-B55A-4D32-A5B4-CD703E1512A1}"/>
              </a:ext>
            </a:extLst>
          </p:cNvPr>
          <p:cNvSpPr/>
          <p:nvPr/>
        </p:nvSpPr>
        <p:spPr>
          <a:xfrm>
            <a:off x="8357980" y="4847427"/>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¿Control de síntomas?</a:t>
            </a:r>
          </a:p>
        </p:txBody>
      </p:sp>
      <p:cxnSp>
        <p:nvCxnSpPr>
          <p:cNvPr id="9" name="Conector recto de flecha 8">
            <a:extLst>
              <a:ext uri="{FF2B5EF4-FFF2-40B4-BE49-F238E27FC236}">
                <a16:creationId xmlns:a16="http://schemas.microsoft.com/office/drawing/2014/main" id="{8BA68859-0E18-C0AA-2934-FEEA7839FFA0}"/>
              </a:ext>
            </a:extLst>
          </p:cNvPr>
          <p:cNvCxnSpPr>
            <a:cxnSpLocks/>
          </p:cNvCxnSpPr>
          <p:nvPr/>
        </p:nvCxnSpPr>
        <p:spPr>
          <a:xfrm>
            <a:off x="9425664" y="5357268"/>
            <a:ext cx="575976" cy="406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Rectangle 32">
            <a:extLst>
              <a:ext uri="{FF2B5EF4-FFF2-40B4-BE49-F238E27FC236}">
                <a16:creationId xmlns:a16="http://schemas.microsoft.com/office/drawing/2014/main" id="{43280BC7-7D3F-9481-3213-F787032DCC6A}"/>
              </a:ext>
            </a:extLst>
          </p:cNvPr>
          <p:cNvSpPr/>
          <p:nvPr/>
        </p:nvSpPr>
        <p:spPr>
          <a:xfrm>
            <a:off x="9463011" y="5104941"/>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cxnSp>
        <p:nvCxnSpPr>
          <p:cNvPr id="22" name="Conector recto de flecha 21">
            <a:extLst>
              <a:ext uri="{FF2B5EF4-FFF2-40B4-BE49-F238E27FC236}">
                <a16:creationId xmlns:a16="http://schemas.microsoft.com/office/drawing/2014/main" id="{032FA943-89A4-85A5-3E8E-D438030EDAAE}"/>
              </a:ext>
            </a:extLst>
          </p:cNvPr>
          <p:cNvCxnSpPr>
            <a:cxnSpLocks/>
            <a:endCxn id="3" idx="0"/>
          </p:cNvCxnSpPr>
          <p:nvPr/>
        </p:nvCxnSpPr>
        <p:spPr>
          <a:xfrm>
            <a:off x="8909976" y="4574209"/>
            <a:ext cx="0" cy="2732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2055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3C18C-CEC7-7A6E-2D5E-9105D223CBDE}"/>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65776AA7-83B0-6A60-8536-C606B45739CC}"/>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17" name="Rectangle 63">
            <a:extLst>
              <a:ext uri="{FF2B5EF4-FFF2-40B4-BE49-F238E27FC236}">
                <a16:creationId xmlns:a16="http://schemas.microsoft.com/office/drawing/2014/main" id="{ACE9293E-5919-EC35-B522-FDABC4417E8C}"/>
              </a:ext>
            </a:extLst>
          </p:cNvPr>
          <p:cNvSpPr/>
          <p:nvPr/>
        </p:nvSpPr>
        <p:spPr>
          <a:xfrm>
            <a:off x="3673519" y="1615491"/>
            <a:ext cx="2314121" cy="2215803"/>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clínica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Exploración física: abdominal, pélvica y perineal</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Prueba de la tos para demostrar una incontinencia de esfuerzo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de síntomas urinarios inferiores.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de antecedentes (quirúrgicos)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Considerar estudios urodinámicos previos si estan disponibles.</a:t>
            </a:r>
          </a:p>
          <a:p>
            <a:pPr marL="171450" indent="-171450" algn="just">
              <a:buFont typeface="Arial" panose="020B0604020202020204" pitchFamily="34" charset="0"/>
              <a:buChar char="•"/>
            </a:pPr>
            <a:r>
              <a:rPr lang="es-MX" sz="800" b="1" u="sng" dirty="0">
                <a:solidFill>
                  <a:schemeClr val="tx1"/>
                </a:solidFill>
                <a:latin typeface="Calibri" panose="020F0502020204030204" pitchFamily="34" charset="0"/>
                <a:ea typeface="Calibri" panose="020F0502020204030204" pitchFamily="34" charset="0"/>
                <a:cs typeface="Calibri" panose="020F0502020204030204" pitchFamily="34" charset="0"/>
              </a:rPr>
              <a:t>ECOGRAFÍA DE VIAS URINARIAS </a:t>
            </a: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para evaluación de la orina residual posmiccional.</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Realización de cistoscopia.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Evaluar posibilidad de tratamiento quirúrgico (prescribir exámenes prequirúrgicos: hemograma, PT, PTT, Rx de tórax, electrocardiograma).</a:t>
            </a:r>
            <a:endParaRPr lang="es-CO"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Rectangle 32">
            <a:extLst>
              <a:ext uri="{FF2B5EF4-FFF2-40B4-BE49-F238E27FC236}">
                <a16:creationId xmlns:a16="http://schemas.microsoft.com/office/drawing/2014/main" id="{8A6923B6-C891-9308-DC97-A5862DEF568C}"/>
              </a:ext>
            </a:extLst>
          </p:cNvPr>
          <p:cNvSpPr/>
          <p:nvPr/>
        </p:nvSpPr>
        <p:spPr>
          <a:xfrm>
            <a:off x="7178918" y="3923418"/>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75" name="Rectangle 44">
            <a:extLst>
              <a:ext uri="{FF2B5EF4-FFF2-40B4-BE49-F238E27FC236}">
                <a16:creationId xmlns:a16="http://schemas.microsoft.com/office/drawing/2014/main" id="{6A52E916-608D-D71C-444B-B30A2B363511}"/>
              </a:ext>
            </a:extLst>
          </p:cNvPr>
          <p:cNvSpPr/>
          <p:nvPr/>
        </p:nvSpPr>
        <p:spPr>
          <a:xfrm>
            <a:off x="6903948" y="5981938"/>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6" name="Rectangle 44">
            <a:extLst>
              <a:ext uri="{FF2B5EF4-FFF2-40B4-BE49-F238E27FC236}">
                <a16:creationId xmlns:a16="http://schemas.microsoft.com/office/drawing/2014/main" id="{2EC3AC0B-4CA1-0091-4FF0-37844FAC65ED}"/>
              </a:ext>
            </a:extLst>
          </p:cNvPr>
          <p:cNvSpPr/>
          <p:nvPr/>
        </p:nvSpPr>
        <p:spPr>
          <a:xfrm>
            <a:off x="8825704" y="6013321"/>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 </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0884E685-2A8B-4A72-8A5E-09E97C3022EE}"/>
              </a:ext>
            </a:extLst>
          </p:cNvPr>
          <p:cNvCxnSpPr>
            <a:cxnSpLocks/>
            <a:stCxn id="4" idx="4"/>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BDA95137-33BB-CB2A-723E-FAC3170A7B2B}"/>
              </a:ext>
            </a:extLst>
          </p:cNvPr>
          <p:cNvCxnSpPr>
            <a:cxnSpLocks/>
          </p:cNvCxnSpPr>
          <p:nvPr/>
        </p:nvCxnSpPr>
        <p:spPr>
          <a:xfrm>
            <a:off x="3157415" y="2618803"/>
            <a:ext cx="50018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75773261-5F8A-E45C-F8D5-115DAB547ADB}"/>
              </a:ext>
            </a:extLst>
          </p:cNvPr>
          <p:cNvCxnSpPr>
            <a:cxnSpLocks/>
          </p:cNvCxnSpPr>
          <p:nvPr/>
        </p:nvCxnSpPr>
        <p:spPr>
          <a:xfrm>
            <a:off x="7578414" y="3831294"/>
            <a:ext cx="0" cy="4310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AE3A99B0-E025-D74D-A64B-8293FF056EA4}"/>
              </a:ext>
            </a:extLst>
          </p:cNvPr>
          <p:cNvSpPr/>
          <p:nvPr/>
        </p:nvSpPr>
        <p:spPr>
          <a:xfrm>
            <a:off x="10707230" y="1690124"/>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2971E56F-0224-7E77-4943-8643235B4787}"/>
              </a:ext>
            </a:extLst>
          </p:cNvPr>
          <p:cNvCxnSpPr>
            <a:cxnSpLocks/>
          </p:cNvCxnSpPr>
          <p:nvPr/>
        </p:nvCxnSpPr>
        <p:spPr>
          <a:xfrm>
            <a:off x="5987640" y="2090856"/>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3FA9822A-4DF7-48EA-3DF9-F9EB3AB8AF60}"/>
              </a:ext>
            </a:extLst>
          </p:cNvPr>
          <p:cNvCxnSpPr>
            <a:cxnSpLocks/>
          </p:cNvCxnSpPr>
          <p:nvPr/>
        </p:nvCxnSpPr>
        <p:spPr>
          <a:xfrm>
            <a:off x="8725681" y="2049639"/>
            <a:ext cx="626021" cy="80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CE9CF604-3724-E036-BCB3-3B39D508248C}"/>
              </a:ext>
            </a:extLst>
          </p:cNvPr>
          <p:cNvCxnSpPr>
            <a:cxnSpLocks/>
          </p:cNvCxnSpPr>
          <p:nvPr/>
        </p:nvCxnSpPr>
        <p:spPr>
          <a:xfrm>
            <a:off x="7578414" y="5621303"/>
            <a:ext cx="0" cy="3296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0AC87FAF-6EC0-2975-FEAB-DB3A75B04814}"/>
              </a:ext>
            </a:extLst>
          </p:cNvPr>
          <p:cNvCxnSpPr>
            <a:cxnSpLocks/>
            <a:endCxn id="104" idx="1"/>
          </p:cNvCxnSpPr>
          <p:nvPr/>
        </p:nvCxnSpPr>
        <p:spPr>
          <a:xfrm>
            <a:off x="10284405" y="2026534"/>
            <a:ext cx="422825" cy="30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1" name="Conector recto de flecha 1040">
            <a:extLst>
              <a:ext uri="{FF2B5EF4-FFF2-40B4-BE49-F238E27FC236}">
                <a16:creationId xmlns:a16="http://schemas.microsoft.com/office/drawing/2014/main" id="{AEFA4B44-503B-7CE8-3DD4-78C78C5C0D11}"/>
              </a:ext>
            </a:extLst>
          </p:cNvPr>
          <p:cNvCxnSpPr>
            <a:cxnSpLocks/>
            <a:endCxn id="76" idx="1"/>
          </p:cNvCxnSpPr>
          <p:nvPr/>
        </p:nvCxnSpPr>
        <p:spPr>
          <a:xfrm>
            <a:off x="8244618" y="6352807"/>
            <a:ext cx="58108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5505FEB2-9035-B7E7-2378-934015332479}"/>
              </a:ext>
            </a:extLst>
          </p:cNvPr>
          <p:cNvCxnSpPr>
            <a:cxnSpLocks/>
          </p:cNvCxnSpPr>
          <p:nvPr/>
        </p:nvCxnSpPr>
        <p:spPr>
          <a:xfrm>
            <a:off x="8232303" y="3185572"/>
            <a:ext cx="5655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8" name="CuadroTexto 57">
            <a:extLst>
              <a:ext uri="{FF2B5EF4-FFF2-40B4-BE49-F238E27FC236}">
                <a16:creationId xmlns:a16="http://schemas.microsoft.com/office/drawing/2014/main" id="{0E98E873-1CD1-C4E1-5223-AA1546A316C3}"/>
              </a:ext>
            </a:extLst>
          </p:cNvPr>
          <p:cNvSpPr txBox="1"/>
          <p:nvPr/>
        </p:nvSpPr>
        <p:spPr>
          <a:xfrm>
            <a:off x="-853031" y="99776"/>
            <a:ext cx="6097978" cy="369332"/>
          </a:xfrm>
          <a:prstGeom prst="rect">
            <a:avLst/>
          </a:prstGeom>
          <a:noFill/>
        </p:spPr>
        <p:txBody>
          <a:bodyPr wrap="square">
            <a:spAutoFit/>
          </a:bodyPr>
          <a:lstStyle/>
          <a:p>
            <a:pPr algn="ctr"/>
            <a:r>
              <a:rPr lang="es-CO" sz="1800" dirty="0">
                <a:solidFill>
                  <a:schemeClr val="tx1"/>
                </a:solidFill>
                <a:latin typeface="Calibri" panose="020F0502020204030204" pitchFamily="34" charset="0"/>
                <a:ea typeface="Calibri" panose="020F0502020204030204" pitchFamily="34" charset="0"/>
                <a:cs typeface="Calibri" panose="020F0502020204030204" pitchFamily="34" charset="0"/>
              </a:rPr>
              <a:t>INCONTINENCIA URINARIA– UROLOGÍA</a:t>
            </a:r>
          </a:p>
        </p:txBody>
      </p:sp>
      <p:sp>
        <p:nvSpPr>
          <p:cNvPr id="62" name="Rectangle 44">
            <a:extLst>
              <a:ext uri="{FF2B5EF4-FFF2-40B4-BE49-F238E27FC236}">
                <a16:creationId xmlns:a16="http://schemas.microsoft.com/office/drawing/2014/main" id="{2C871986-9441-5477-8311-7490E6351C7C}"/>
              </a:ext>
            </a:extLst>
          </p:cNvPr>
          <p:cNvSpPr/>
          <p:nvPr/>
        </p:nvSpPr>
        <p:spPr>
          <a:xfrm>
            <a:off x="6331126" y="1802460"/>
            <a:ext cx="2494578" cy="569131"/>
          </a:xfrm>
          <a:prstGeom prst="rect">
            <a:avLst/>
          </a:prstGeom>
          <a:solidFill>
            <a:schemeClr val="accent4">
              <a:lumMod val="60000"/>
              <a:lumOff val="4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Manejo farmacológico segunda o tercera línea según GPC + manejo por fisioterapia (terapia de piso pélvico)</a:t>
            </a:r>
          </a:p>
        </p:txBody>
      </p:sp>
      <p:sp>
        <p:nvSpPr>
          <p:cNvPr id="2" name="Rectangle: Rounded Corners 4">
            <a:extLst>
              <a:ext uri="{FF2B5EF4-FFF2-40B4-BE49-F238E27FC236}">
                <a16:creationId xmlns:a16="http://schemas.microsoft.com/office/drawing/2014/main" id="{0933D5BA-AD7A-83FE-6744-F08D5ECB30A3}"/>
              </a:ext>
            </a:extLst>
          </p:cNvPr>
          <p:cNvSpPr/>
          <p:nvPr/>
        </p:nvSpPr>
        <p:spPr>
          <a:xfrm>
            <a:off x="507502" y="2123138"/>
            <a:ext cx="1156598" cy="89337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MÉDICO GENERAL CON ÉNFASIS EN FAMILIA</a:t>
            </a:r>
          </a:p>
        </p:txBody>
      </p:sp>
      <p:sp>
        <p:nvSpPr>
          <p:cNvPr id="3" name="Proceso 2">
            <a:extLst>
              <a:ext uri="{FF2B5EF4-FFF2-40B4-BE49-F238E27FC236}">
                <a16:creationId xmlns:a16="http://schemas.microsoft.com/office/drawing/2014/main" id="{C6D224AB-4895-116A-9D13-7B7D975682E3}"/>
              </a:ext>
            </a:extLst>
          </p:cNvPr>
          <p:cNvSpPr/>
          <p:nvPr/>
        </p:nvSpPr>
        <p:spPr>
          <a:xfrm>
            <a:off x="2209244" y="2447594"/>
            <a:ext cx="948171" cy="454108"/>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UROLOGO</a:t>
            </a:r>
            <a:endParaRPr lang="es-MX" sz="1100" b="1" baseline="0" dirty="0">
              <a:solidFill>
                <a:schemeClr val="tx1"/>
              </a:solidFill>
            </a:endParaRPr>
          </a:p>
        </p:txBody>
      </p:sp>
      <p:cxnSp>
        <p:nvCxnSpPr>
          <p:cNvPr id="5" name="Conector recto de flecha 4">
            <a:extLst>
              <a:ext uri="{FF2B5EF4-FFF2-40B4-BE49-F238E27FC236}">
                <a16:creationId xmlns:a16="http://schemas.microsoft.com/office/drawing/2014/main" id="{60328ED2-57A3-06A5-B7A1-BCF6BE64ED57}"/>
              </a:ext>
            </a:extLst>
          </p:cNvPr>
          <p:cNvCxnSpPr>
            <a:cxnSpLocks/>
          </p:cNvCxnSpPr>
          <p:nvPr/>
        </p:nvCxnSpPr>
        <p:spPr>
          <a:xfrm>
            <a:off x="1651854" y="2618803"/>
            <a:ext cx="5272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Llamada con línea 1 7">
            <a:extLst>
              <a:ext uri="{FF2B5EF4-FFF2-40B4-BE49-F238E27FC236}">
                <a16:creationId xmlns:a16="http://schemas.microsoft.com/office/drawing/2014/main" id="{301CDEEB-5916-7B15-B972-5714BEF48FEB}"/>
              </a:ext>
            </a:extLst>
          </p:cNvPr>
          <p:cNvSpPr/>
          <p:nvPr/>
        </p:nvSpPr>
        <p:spPr>
          <a:xfrm>
            <a:off x="293941" y="4466353"/>
            <a:ext cx="1999946" cy="893379"/>
          </a:xfrm>
          <a:prstGeom prst="borderCallout1">
            <a:avLst>
              <a:gd name="adj1" fmla="val -1620"/>
              <a:gd name="adj2" fmla="val 3586"/>
              <a:gd name="adj3" fmla="val -159691"/>
              <a:gd name="adj4" fmla="val 12613"/>
            </a:avLst>
          </a:prstGeom>
          <a:solidFill>
            <a:srgbClr val="FFA7A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00" b="1" u="sng" dirty="0">
                <a:solidFill>
                  <a:schemeClr val="tx1"/>
                </a:solidFill>
              </a:rPr>
              <a:t>**Paciente con urocultivo y uroanálisis negativo para infección, considerando cita por urólogo + procedimiento (cistoscopia - </a:t>
            </a:r>
            <a:r>
              <a:rPr lang="es-ES_tradnl" sz="1000" b="1" u="sng" dirty="0" err="1">
                <a:solidFill>
                  <a:schemeClr val="tx1"/>
                </a:solidFill>
              </a:rPr>
              <a:t>urodinamia</a:t>
            </a:r>
            <a:r>
              <a:rPr lang="es-ES_tradnl" sz="1000" b="1" u="sng" dirty="0">
                <a:solidFill>
                  <a:schemeClr val="tx1"/>
                </a:solidFill>
              </a:rPr>
              <a:t>)</a:t>
            </a:r>
          </a:p>
        </p:txBody>
      </p:sp>
      <p:sp>
        <p:nvSpPr>
          <p:cNvPr id="14" name="Rectangle 44">
            <a:extLst>
              <a:ext uri="{FF2B5EF4-FFF2-40B4-BE49-F238E27FC236}">
                <a16:creationId xmlns:a16="http://schemas.microsoft.com/office/drawing/2014/main" id="{3B43AF99-0E31-A049-9E68-D8F07BE9D2FC}"/>
              </a:ext>
            </a:extLst>
          </p:cNvPr>
          <p:cNvSpPr/>
          <p:nvPr/>
        </p:nvSpPr>
        <p:spPr>
          <a:xfrm>
            <a:off x="9330253" y="1527575"/>
            <a:ext cx="954152" cy="982199"/>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44">
            <a:extLst>
              <a:ext uri="{FF2B5EF4-FFF2-40B4-BE49-F238E27FC236}">
                <a16:creationId xmlns:a16="http://schemas.microsoft.com/office/drawing/2014/main" id="{D9EB2DD0-CA8B-D6F5-ACD2-E7A788F13BCB}"/>
              </a:ext>
            </a:extLst>
          </p:cNvPr>
          <p:cNvSpPr/>
          <p:nvPr/>
        </p:nvSpPr>
        <p:spPr>
          <a:xfrm>
            <a:off x="6935804" y="2560743"/>
            <a:ext cx="1308814" cy="1285290"/>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¿Requiere realización de cistoscopia o </a:t>
            </a: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urodinamia</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63">
            <a:extLst>
              <a:ext uri="{FF2B5EF4-FFF2-40B4-BE49-F238E27FC236}">
                <a16:creationId xmlns:a16="http://schemas.microsoft.com/office/drawing/2014/main" id="{4425163C-A23A-1E1B-A009-CB45CF710831}"/>
              </a:ext>
            </a:extLst>
          </p:cNvPr>
          <p:cNvSpPr/>
          <p:nvPr/>
        </p:nvSpPr>
        <p:spPr>
          <a:xfrm>
            <a:off x="6503013" y="4297257"/>
            <a:ext cx="2150802" cy="132404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Urocultivo y PDO negativo previo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Realización del procedimiento (con apoyo de auxiliar de enfermería como circulante)</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Formulación de medicamentos según hallazgos.</a:t>
            </a:r>
          </a:p>
        </p:txBody>
      </p:sp>
      <p:cxnSp>
        <p:nvCxnSpPr>
          <p:cNvPr id="21" name="Conector recto de flecha 20">
            <a:extLst>
              <a:ext uri="{FF2B5EF4-FFF2-40B4-BE49-F238E27FC236}">
                <a16:creationId xmlns:a16="http://schemas.microsoft.com/office/drawing/2014/main" id="{A0D3548D-6560-2470-B19A-21324A6ADB97}"/>
              </a:ext>
            </a:extLst>
          </p:cNvPr>
          <p:cNvCxnSpPr>
            <a:cxnSpLocks/>
          </p:cNvCxnSpPr>
          <p:nvPr/>
        </p:nvCxnSpPr>
        <p:spPr>
          <a:xfrm>
            <a:off x="6006783" y="3192986"/>
            <a:ext cx="89716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Rectangle 32">
            <a:extLst>
              <a:ext uri="{FF2B5EF4-FFF2-40B4-BE49-F238E27FC236}">
                <a16:creationId xmlns:a16="http://schemas.microsoft.com/office/drawing/2014/main" id="{14FC75F0-2BF2-BFF9-DA15-0FB45C5C2FEA}"/>
              </a:ext>
            </a:extLst>
          </p:cNvPr>
          <p:cNvSpPr/>
          <p:nvPr/>
        </p:nvSpPr>
        <p:spPr>
          <a:xfrm>
            <a:off x="8244618" y="2922663"/>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24" name="Rectangle 44">
            <a:extLst>
              <a:ext uri="{FF2B5EF4-FFF2-40B4-BE49-F238E27FC236}">
                <a16:creationId xmlns:a16="http://schemas.microsoft.com/office/drawing/2014/main" id="{513F41B6-CFED-5756-EBA6-B9F8AB2F29EF}"/>
              </a:ext>
            </a:extLst>
          </p:cNvPr>
          <p:cNvSpPr/>
          <p:nvPr/>
        </p:nvSpPr>
        <p:spPr>
          <a:xfrm>
            <a:off x="8856733" y="2926467"/>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5" name="Rectangle 32">
            <a:extLst>
              <a:ext uri="{FF2B5EF4-FFF2-40B4-BE49-F238E27FC236}">
                <a16:creationId xmlns:a16="http://schemas.microsoft.com/office/drawing/2014/main" id="{CE75E0B1-782A-31CE-9E5B-6CFF273B502F}"/>
              </a:ext>
            </a:extLst>
          </p:cNvPr>
          <p:cNvSpPr/>
          <p:nvPr/>
        </p:nvSpPr>
        <p:spPr>
          <a:xfrm>
            <a:off x="3692670" y="635766"/>
            <a:ext cx="3486248" cy="698989"/>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Criterios para la valoración:</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Falla terapéutica de primera línea</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Falla terapéutica rehabilitación de piso pélvico</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Necesidad de estudios complementarios</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30" name="Conector recto 29">
            <a:extLst>
              <a:ext uri="{FF2B5EF4-FFF2-40B4-BE49-F238E27FC236}">
                <a16:creationId xmlns:a16="http://schemas.microsoft.com/office/drawing/2014/main" id="{C9FA7B84-A25F-7CE7-A88E-2B48D87B57A7}"/>
              </a:ext>
            </a:extLst>
          </p:cNvPr>
          <p:cNvCxnSpPr>
            <a:cxnSpLocks/>
          </p:cNvCxnSpPr>
          <p:nvPr/>
        </p:nvCxnSpPr>
        <p:spPr>
          <a:xfrm flipH="1" flipV="1">
            <a:off x="2700670" y="1030700"/>
            <a:ext cx="3925" cy="1437501"/>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Conector recto de flecha 31">
            <a:extLst>
              <a:ext uri="{FF2B5EF4-FFF2-40B4-BE49-F238E27FC236}">
                <a16:creationId xmlns:a16="http://schemas.microsoft.com/office/drawing/2014/main" id="{DA548572-2896-23E8-6579-A812D70B9451}"/>
              </a:ext>
            </a:extLst>
          </p:cNvPr>
          <p:cNvCxnSpPr/>
          <p:nvPr/>
        </p:nvCxnSpPr>
        <p:spPr>
          <a:xfrm>
            <a:off x="2700670" y="1030700"/>
            <a:ext cx="95693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Proceso alternativo 5">
            <a:extLst>
              <a:ext uri="{FF2B5EF4-FFF2-40B4-BE49-F238E27FC236}">
                <a16:creationId xmlns:a16="http://schemas.microsoft.com/office/drawing/2014/main" id="{24048CE2-DCFE-FF83-ACCB-407599BED0E8}"/>
              </a:ext>
            </a:extLst>
          </p:cNvPr>
          <p:cNvSpPr/>
          <p:nvPr/>
        </p:nvSpPr>
        <p:spPr>
          <a:xfrm>
            <a:off x="243182" y="5564172"/>
            <a:ext cx="5998121" cy="443909"/>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50" dirty="0">
                <a:solidFill>
                  <a:schemeClr val="tx1"/>
                </a:solidFill>
              </a:rPr>
              <a:t>*</a:t>
            </a:r>
            <a:r>
              <a:rPr lang="es-ES_tradnl" sz="1050" b="1" u="sng" dirty="0">
                <a:solidFill>
                  <a:schemeClr val="tx1"/>
                </a:solidFill>
              </a:rPr>
              <a:t>Indicaciones para cistoscopia</a:t>
            </a:r>
            <a:r>
              <a:rPr lang="es-ES_tradnl" sz="105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7" name="Proceso alternativo 6">
            <a:extLst>
              <a:ext uri="{FF2B5EF4-FFF2-40B4-BE49-F238E27FC236}">
                <a16:creationId xmlns:a16="http://schemas.microsoft.com/office/drawing/2014/main" id="{9ADF74C8-6755-D82A-268A-6688813C6300}"/>
              </a:ext>
            </a:extLst>
          </p:cNvPr>
          <p:cNvSpPr/>
          <p:nvPr/>
        </p:nvSpPr>
        <p:spPr>
          <a:xfrm>
            <a:off x="243182" y="6268952"/>
            <a:ext cx="5998121" cy="443909"/>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50" dirty="0">
                <a:solidFill>
                  <a:schemeClr val="tx1"/>
                </a:solidFill>
              </a:rPr>
              <a:t>*</a:t>
            </a:r>
            <a:r>
              <a:rPr lang="es-ES_tradnl" sz="1050" b="1" u="sng" dirty="0">
                <a:solidFill>
                  <a:schemeClr val="tx1"/>
                </a:solidFill>
              </a:rPr>
              <a:t>Indicaciones para </a:t>
            </a:r>
            <a:r>
              <a:rPr lang="es-ES_tradnl" sz="1050" b="1" u="sng" dirty="0" err="1">
                <a:solidFill>
                  <a:schemeClr val="tx1"/>
                </a:solidFill>
              </a:rPr>
              <a:t>urodinamia</a:t>
            </a:r>
            <a:r>
              <a:rPr lang="es-ES_tradnl" sz="1050" dirty="0">
                <a:solidFill>
                  <a:schemeClr val="tx1"/>
                </a:solidFill>
              </a:rPr>
              <a:t>: Estudio de </a:t>
            </a:r>
            <a:r>
              <a:rPr lang="es-CO" sz="1050" b="0" i="0" u="none" strike="noStrike" dirty="0">
                <a:solidFill>
                  <a:srgbClr val="040C28"/>
                </a:solidFill>
                <a:effectLst/>
                <a:latin typeface="Google Sans"/>
              </a:rPr>
              <a:t>incontinencia de urgencia, incontinencia urinaria de esfuerzo e incontinencia urinaria neurológica</a:t>
            </a:r>
            <a:r>
              <a:rPr lang="es-ES_tradnl" sz="1050" dirty="0">
                <a:solidFill>
                  <a:schemeClr val="tx1"/>
                </a:solidFill>
              </a:rPr>
              <a:t>.</a:t>
            </a:r>
          </a:p>
        </p:txBody>
      </p:sp>
    </p:spTree>
    <p:extLst>
      <p:ext uri="{BB962C8B-B14F-4D97-AF65-F5344CB8AC3E}">
        <p14:creationId xmlns:p14="http://schemas.microsoft.com/office/powerpoint/2010/main" val="4113019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ceso 3">
            <a:extLst>
              <a:ext uri="{FF2B5EF4-FFF2-40B4-BE49-F238E27FC236}">
                <a16:creationId xmlns:a16="http://schemas.microsoft.com/office/drawing/2014/main" id="{259C7407-2A06-5151-14E4-50852CC4F406}"/>
              </a:ext>
            </a:extLst>
          </p:cNvPr>
          <p:cNvSpPr/>
          <p:nvPr/>
        </p:nvSpPr>
        <p:spPr>
          <a:xfrm>
            <a:off x="582463" y="2777203"/>
            <a:ext cx="948171" cy="454108"/>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UROLOGO</a:t>
            </a:r>
            <a:endParaRPr lang="es-MX" sz="1100" b="1" baseline="0" dirty="0">
              <a:solidFill>
                <a:schemeClr val="tx1"/>
              </a:solidFill>
            </a:endParaRPr>
          </a:p>
        </p:txBody>
      </p:sp>
      <p:sp>
        <p:nvSpPr>
          <p:cNvPr id="5" name="Proceso alternativo 4">
            <a:extLst>
              <a:ext uri="{FF2B5EF4-FFF2-40B4-BE49-F238E27FC236}">
                <a16:creationId xmlns:a16="http://schemas.microsoft.com/office/drawing/2014/main" id="{989E706A-0FCF-6920-1B00-669912184C38}"/>
              </a:ext>
            </a:extLst>
          </p:cNvPr>
          <p:cNvSpPr/>
          <p:nvPr/>
        </p:nvSpPr>
        <p:spPr>
          <a:xfrm>
            <a:off x="338876" y="396624"/>
            <a:ext cx="6232045" cy="1037925"/>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200" dirty="0">
                <a:solidFill>
                  <a:schemeClr val="tx1"/>
                </a:solidFill>
              </a:rPr>
              <a:t>*</a:t>
            </a:r>
            <a:r>
              <a:rPr lang="es-ES_tradnl" sz="1200" b="1" u="sng" dirty="0">
                <a:solidFill>
                  <a:schemeClr val="tx1"/>
                </a:solidFill>
              </a:rPr>
              <a:t>Indicaciones para cistoscopia</a:t>
            </a:r>
            <a:r>
              <a:rPr lang="es-ES_tradnl" sz="120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6" name="Llamada con línea 1 5">
            <a:extLst>
              <a:ext uri="{FF2B5EF4-FFF2-40B4-BE49-F238E27FC236}">
                <a16:creationId xmlns:a16="http://schemas.microsoft.com/office/drawing/2014/main" id="{84E91D4E-8F67-765D-79F3-64838052D7FF}"/>
              </a:ext>
            </a:extLst>
          </p:cNvPr>
          <p:cNvSpPr/>
          <p:nvPr/>
        </p:nvSpPr>
        <p:spPr>
          <a:xfrm>
            <a:off x="338876" y="3573742"/>
            <a:ext cx="1999946" cy="605377"/>
          </a:xfrm>
          <a:prstGeom prst="borderCallout1">
            <a:avLst>
              <a:gd name="adj1" fmla="val -1620"/>
              <a:gd name="adj2" fmla="val 3586"/>
              <a:gd name="adj3" fmla="val -52554"/>
              <a:gd name="adj4" fmla="val 13145"/>
            </a:avLst>
          </a:prstGeom>
          <a:solidFill>
            <a:srgbClr val="FFA7A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00" b="1" u="sng" dirty="0">
                <a:solidFill>
                  <a:schemeClr val="tx1"/>
                </a:solidFill>
              </a:rPr>
              <a:t>*Paciente con urocultivo y uroanálisis negativo para infección, no mayor a 30 días</a:t>
            </a:r>
          </a:p>
        </p:txBody>
      </p:sp>
      <p:sp>
        <p:nvSpPr>
          <p:cNvPr id="7" name="Rectangle 63">
            <a:extLst>
              <a:ext uri="{FF2B5EF4-FFF2-40B4-BE49-F238E27FC236}">
                <a16:creationId xmlns:a16="http://schemas.microsoft.com/office/drawing/2014/main" id="{11D1D63C-7002-3E4D-4DCE-66A897084F9A}"/>
              </a:ext>
            </a:extLst>
          </p:cNvPr>
          <p:cNvSpPr/>
          <p:nvPr/>
        </p:nvSpPr>
        <p:spPr>
          <a:xfrm>
            <a:off x="2735426" y="2366029"/>
            <a:ext cx="4866849" cy="1276455"/>
          </a:xfrm>
          <a:prstGeom prst="rect">
            <a:avLst/>
          </a:prstGeom>
          <a:solidFill>
            <a:srgbClr val="AFA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exámenes de laboratorio y otros exámenes complementarios.</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Realización del procedimiento (con apoyo de auxiliar de enfermería como circulante del procedimiento).</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Formulación de medicamentos y remisión a mediana o alta complejidad según hallazgos, toma biopsias, extracción de cálculos en vejiga, colocación o retiro de catéter doble J</a:t>
            </a:r>
          </a:p>
        </p:txBody>
      </p:sp>
      <p:sp>
        <p:nvSpPr>
          <p:cNvPr id="8" name="Proceso alternativo 7">
            <a:extLst>
              <a:ext uri="{FF2B5EF4-FFF2-40B4-BE49-F238E27FC236}">
                <a16:creationId xmlns:a16="http://schemas.microsoft.com/office/drawing/2014/main" id="{1BE7C9F2-9D36-412C-63B1-DF6C8226C5F2}"/>
              </a:ext>
            </a:extLst>
          </p:cNvPr>
          <p:cNvSpPr/>
          <p:nvPr/>
        </p:nvSpPr>
        <p:spPr>
          <a:xfrm>
            <a:off x="338875" y="4573962"/>
            <a:ext cx="11570160" cy="847261"/>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400" dirty="0">
                <a:solidFill>
                  <a:schemeClr val="tx1"/>
                </a:solidFill>
              </a:rPr>
              <a:t>*</a:t>
            </a:r>
            <a:r>
              <a:rPr lang="es-ES_tradnl" sz="1400" b="1" u="sng" dirty="0">
                <a:solidFill>
                  <a:schemeClr val="tx1"/>
                </a:solidFill>
              </a:rPr>
              <a:t>Preparación para cistoscopia</a:t>
            </a:r>
            <a:r>
              <a:rPr lang="es-ES_tradnl" sz="1400" dirty="0">
                <a:solidFill>
                  <a:schemeClr val="tx1"/>
                </a:solidFill>
              </a:rPr>
              <a:t>: vaciamiento de la vejiga antes del procedimiento, toma de antibiótico profiláctico si esta indicado por el urólogo, suspender anticoagulantes, aspirina o AINES previo procedimiento según indicación medica, </a:t>
            </a:r>
            <a:r>
              <a:rPr lang="es-CO" sz="1400" dirty="0">
                <a:solidFill>
                  <a:srgbClr val="000000"/>
                </a:solidFill>
                <a:effectLst/>
              </a:rPr>
              <a:t>mujeres no deben tener el periodo menstrual.</a:t>
            </a:r>
          </a:p>
        </p:txBody>
      </p:sp>
      <p:cxnSp>
        <p:nvCxnSpPr>
          <p:cNvPr id="10" name="Conector recto de flecha 9">
            <a:extLst>
              <a:ext uri="{FF2B5EF4-FFF2-40B4-BE49-F238E27FC236}">
                <a16:creationId xmlns:a16="http://schemas.microsoft.com/office/drawing/2014/main" id="{BDD1C7EF-009F-CFC7-B640-A200D134F2DE}"/>
              </a:ext>
            </a:extLst>
          </p:cNvPr>
          <p:cNvCxnSpPr>
            <a:stCxn id="4" idx="0"/>
          </p:cNvCxnSpPr>
          <p:nvPr/>
        </p:nvCxnSpPr>
        <p:spPr>
          <a:xfrm flipH="1" flipV="1">
            <a:off x="1056548" y="1434552"/>
            <a:ext cx="1" cy="13426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ector recto de flecha 11">
            <a:extLst>
              <a:ext uri="{FF2B5EF4-FFF2-40B4-BE49-F238E27FC236}">
                <a16:creationId xmlns:a16="http://schemas.microsoft.com/office/drawing/2014/main" id="{7F0137B0-40CF-43E1-0DD6-0D9ADB2B8EF8}"/>
              </a:ext>
            </a:extLst>
          </p:cNvPr>
          <p:cNvCxnSpPr>
            <a:cxnSpLocks/>
            <a:stCxn id="4" idx="3"/>
            <a:endCxn id="7" idx="1"/>
          </p:cNvCxnSpPr>
          <p:nvPr/>
        </p:nvCxnSpPr>
        <p:spPr>
          <a:xfrm>
            <a:off x="1530634" y="3004257"/>
            <a:ext cx="120479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Rectangle 44">
            <a:extLst>
              <a:ext uri="{FF2B5EF4-FFF2-40B4-BE49-F238E27FC236}">
                <a16:creationId xmlns:a16="http://schemas.microsoft.com/office/drawing/2014/main" id="{8C067D59-7AAA-3DF8-58C5-F9DEF1F48996}"/>
              </a:ext>
            </a:extLst>
          </p:cNvPr>
          <p:cNvSpPr/>
          <p:nvPr/>
        </p:nvSpPr>
        <p:spPr>
          <a:xfrm>
            <a:off x="8136732" y="2663160"/>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44">
            <a:extLst>
              <a:ext uri="{FF2B5EF4-FFF2-40B4-BE49-F238E27FC236}">
                <a16:creationId xmlns:a16="http://schemas.microsoft.com/office/drawing/2014/main" id="{C19D7FDA-3F4E-95D9-289A-CB043ED04CBC}"/>
              </a:ext>
            </a:extLst>
          </p:cNvPr>
          <p:cNvSpPr/>
          <p:nvPr/>
        </p:nvSpPr>
        <p:spPr>
          <a:xfrm>
            <a:off x="10361867" y="1518769"/>
            <a:ext cx="1547169" cy="847260"/>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 pacientes de riesgo bajo o moderado</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44">
            <a:extLst>
              <a:ext uri="{FF2B5EF4-FFF2-40B4-BE49-F238E27FC236}">
                <a16:creationId xmlns:a16="http://schemas.microsoft.com/office/drawing/2014/main" id="{6EB371BE-5CCB-D0B2-F7D4-31B445C1914D}"/>
              </a:ext>
            </a:extLst>
          </p:cNvPr>
          <p:cNvSpPr/>
          <p:nvPr/>
        </p:nvSpPr>
        <p:spPr>
          <a:xfrm>
            <a:off x="10393193" y="3471731"/>
            <a:ext cx="1547169" cy="847260"/>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Urologo– Promotor pacientes de riesgo alto</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Conector recto de flecha 17">
            <a:extLst>
              <a:ext uri="{FF2B5EF4-FFF2-40B4-BE49-F238E27FC236}">
                <a16:creationId xmlns:a16="http://schemas.microsoft.com/office/drawing/2014/main" id="{DCCDFAD5-4660-88E2-E0BB-C3FB51EA9BFF}"/>
              </a:ext>
            </a:extLst>
          </p:cNvPr>
          <p:cNvCxnSpPr>
            <a:stCxn id="7" idx="3"/>
            <a:endCxn id="14" idx="1"/>
          </p:cNvCxnSpPr>
          <p:nvPr/>
        </p:nvCxnSpPr>
        <p:spPr>
          <a:xfrm flipV="1">
            <a:off x="7602275" y="3004256"/>
            <a:ext cx="534457"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Conector recto de flecha 18">
            <a:extLst>
              <a:ext uri="{FF2B5EF4-FFF2-40B4-BE49-F238E27FC236}">
                <a16:creationId xmlns:a16="http://schemas.microsoft.com/office/drawing/2014/main" id="{50813083-066E-EDF8-C3DF-5F6656B80EAD}"/>
              </a:ext>
            </a:extLst>
          </p:cNvPr>
          <p:cNvCxnSpPr>
            <a:cxnSpLocks/>
          </p:cNvCxnSpPr>
          <p:nvPr/>
        </p:nvCxnSpPr>
        <p:spPr>
          <a:xfrm flipV="1">
            <a:off x="9477402" y="2222205"/>
            <a:ext cx="915791" cy="7820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Conector recto de flecha 20">
            <a:extLst>
              <a:ext uri="{FF2B5EF4-FFF2-40B4-BE49-F238E27FC236}">
                <a16:creationId xmlns:a16="http://schemas.microsoft.com/office/drawing/2014/main" id="{652BD6E5-1E31-A02A-D3E9-5E773AD422C6}"/>
              </a:ext>
            </a:extLst>
          </p:cNvPr>
          <p:cNvCxnSpPr>
            <a:cxnSpLocks/>
            <a:endCxn id="16" idx="1"/>
          </p:cNvCxnSpPr>
          <p:nvPr/>
        </p:nvCxnSpPr>
        <p:spPr>
          <a:xfrm>
            <a:off x="9477402" y="3156655"/>
            <a:ext cx="915791" cy="7387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4" name="Proceso alternativo 23">
            <a:extLst>
              <a:ext uri="{FF2B5EF4-FFF2-40B4-BE49-F238E27FC236}">
                <a16:creationId xmlns:a16="http://schemas.microsoft.com/office/drawing/2014/main" id="{CFFA571E-0FCC-F7EC-0B8D-CA30E1685190}"/>
              </a:ext>
            </a:extLst>
          </p:cNvPr>
          <p:cNvSpPr/>
          <p:nvPr/>
        </p:nvSpPr>
        <p:spPr>
          <a:xfrm>
            <a:off x="338874" y="5676193"/>
            <a:ext cx="11570161" cy="973641"/>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spcAft>
                <a:spcPts val="900"/>
              </a:spcAft>
            </a:pPr>
            <a:endParaRPr lang="es-ES_tradnl" sz="1100" dirty="0">
              <a:solidFill>
                <a:schemeClr val="tx1"/>
              </a:solidFill>
            </a:endParaRPr>
          </a:p>
          <a:p>
            <a:pPr algn="just">
              <a:spcAft>
                <a:spcPts val="900"/>
              </a:spcAft>
              <a:buFont typeface="Arial" panose="020B0604020202020204" pitchFamily="34" charset="0"/>
              <a:buChar char="•"/>
            </a:pPr>
            <a:endParaRPr lang="es-ES_tradnl" sz="1100" dirty="0">
              <a:solidFill>
                <a:schemeClr val="tx1"/>
              </a:solidFill>
            </a:endParaRPr>
          </a:p>
          <a:p>
            <a:pPr algn="just">
              <a:spcAft>
                <a:spcPts val="900"/>
              </a:spcAft>
            </a:pPr>
            <a:r>
              <a:rPr lang="es-ES_tradnl" sz="1100" dirty="0">
                <a:solidFill>
                  <a:schemeClr val="tx1"/>
                </a:solidFill>
              </a:rPr>
              <a:t>*</a:t>
            </a:r>
            <a:r>
              <a:rPr lang="es-ES_tradnl" sz="1100" b="1" u="sng" dirty="0">
                <a:solidFill>
                  <a:schemeClr val="tx1"/>
                </a:solidFill>
              </a:rPr>
              <a:t>Recomendaciones post cistoscopia</a:t>
            </a:r>
            <a:r>
              <a:rPr lang="es-ES_tradnl" sz="1100" dirty="0">
                <a:solidFill>
                  <a:schemeClr val="tx1"/>
                </a:solidFill>
              </a:rPr>
              <a:t>: Tener en cuenta que pueden presentarse síntomas como: </a:t>
            </a:r>
            <a:r>
              <a:rPr lang="es-CO" sz="1100" b="0" i="0" u="none" strike="noStrike" dirty="0">
                <a:solidFill>
                  <a:srgbClr val="080808"/>
                </a:solidFill>
                <a:effectLst/>
                <a:latin typeface="mayo-sans"/>
              </a:rPr>
              <a:t>Sangrado a través de la uretra, que se puede presentar como manchas de color rosado brillante en la orina o en el papel higiénico, sensación de ardor al orinar, necesidad de orinar con mayor frecuencia durante uno o dos días después de procedimiento, Beber abundante agua para eliminar las sustancias irritantes de la vejiga (473 mililitros) de agua por hora, durante las dos primeras horas después del procedimiento, tomar analgésicos de venta libre, colocar un paño húmedo y tibio sobre la apertura de la uretra para aliviar el dolor, repetir según sea necesario, tomar un baño tibio, a menos que el médico recomiende lo contrario.</a:t>
            </a:r>
          </a:p>
          <a:p>
            <a:pPr algn="just">
              <a:spcAft>
                <a:spcPts val="900"/>
              </a:spcAft>
            </a:pPr>
            <a:endParaRPr lang="es-CO" sz="1400" b="0" i="0" u="none" strike="noStrike" dirty="0">
              <a:solidFill>
                <a:srgbClr val="080808"/>
              </a:solidFill>
              <a:effectLst/>
              <a:latin typeface="mayo-sans"/>
            </a:endParaRPr>
          </a:p>
          <a:p>
            <a:pPr algn="just"/>
            <a:endParaRPr lang="es-ES_tradnl" sz="1400" dirty="0">
              <a:solidFill>
                <a:schemeClr val="tx1"/>
              </a:solidFill>
            </a:endParaRPr>
          </a:p>
        </p:txBody>
      </p:sp>
      <p:sp>
        <p:nvSpPr>
          <p:cNvPr id="2" name="CuadroTexto 1">
            <a:extLst>
              <a:ext uri="{FF2B5EF4-FFF2-40B4-BE49-F238E27FC236}">
                <a16:creationId xmlns:a16="http://schemas.microsoft.com/office/drawing/2014/main" id="{5553DECF-B75F-95C2-D99D-0A7648F21BFD}"/>
              </a:ext>
            </a:extLst>
          </p:cNvPr>
          <p:cNvSpPr txBox="1"/>
          <p:nvPr/>
        </p:nvSpPr>
        <p:spPr>
          <a:xfrm>
            <a:off x="-1992441" y="48967"/>
            <a:ext cx="6097978" cy="369332"/>
          </a:xfrm>
          <a:prstGeom prst="rect">
            <a:avLst/>
          </a:prstGeom>
          <a:noFill/>
        </p:spPr>
        <p:txBody>
          <a:bodyPr wrap="square">
            <a:spAutoFit/>
          </a:bodyPr>
          <a:lstStyle/>
          <a:p>
            <a:pPr algn="ctr"/>
            <a:r>
              <a:rPr lang="es-CO" sz="1800" b="1" dirty="0">
                <a:solidFill>
                  <a:schemeClr val="tx1"/>
                </a:solidFill>
                <a:latin typeface="Calibri" panose="020F0502020204030204" pitchFamily="34" charset="0"/>
                <a:ea typeface="Calibri" panose="020F0502020204030204" pitchFamily="34" charset="0"/>
                <a:cs typeface="Calibri" panose="020F0502020204030204" pitchFamily="34" charset="0"/>
              </a:rPr>
              <a:t>CISTOSCOPIA</a:t>
            </a:r>
          </a:p>
        </p:txBody>
      </p:sp>
    </p:spTree>
    <p:extLst>
      <p:ext uri="{BB962C8B-B14F-4D97-AF65-F5344CB8AC3E}">
        <p14:creationId xmlns:p14="http://schemas.microsoft.com/office/powerpoint/2010/main" val="3843884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BA105-BE92-9B2A-1B14-720578813C4C}"/>
            </a:ext>
          </a:extLst>
        </p:cNvPr>
        <p:cNvGrpSpPr/>
        <p:nvPr/>
      </p:nvGrpSpPr>
      <p:grpSpPr>
        <a:xfrm>
          <a:off x="0" y="0"/>
          <a:ext cx="0" cy="0"/>
          <a:chOff x="0" y="0"/>
          <a:chExt cx="0" cy="0"/>
        </a:xfrm>
      </p:grpSpPr>
      <p:sp>
        <p:nvSpPr>
          <p:cNvPr id="4" name="Proceso 3">
            <a:extLst>
              <a:ext uri="{FF2B5EF4-FFF2-40B4-BE49-F238E27FC236}">
                <a16:creationId xmlns:a16="http://schemas.microsoft.com/office/drawing/2014/main" id="{C84F62C6-E568-97FC-CDBF-50F8F6120053}"/>
              </a:ext>
            </a:extLst>
          </p:cNvPr>
          <p:cNvSpPr/>
          <p:nvPr/>
        </p:nvSpPr>
        <p:spPr>
          <a:xfrm>
            <a:off x="582463" y="2777203"/>
            <a:ext cx="948171" cy="454108"/>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900" b="1" dirty="0">
                <a:solidFill>
                  <a:schemeClr val="tx1"/>
                </a:solidFill>
              </a:rPr>
              <a:t>UROLÓGO O GINECÓLOGO</a:t>
            </a:r>
            <a:endParaRPr lang="es-MX" sz="900" b="1" baseline="0" dirty="0">
              <a:solidFill>
                <a:schemeClr val="tx1"/>
              </a:solidFill>
            </a:endParaRPr>
          </a:p>
        </p:txBody>
      </p:sp>
      <p:sp>
        <p:nvSpPr>
          <p:cNvPr id="6" name="Llamada con línea 1 5">
            <a:extLst>
              <a:ext uri="{FF2B5EF4-FFF2-40B4-BE49-F238E27FC236}">
                <a16:creationId xmlns:a16="http://schemas.microsoft.com/office/drawing/2014/main" id="{FF4F1C71-7B57-47EE-9DEB-2DAF3D1AF4F3}"/>
              </a:ext>
            </a:extLst>
          </p:cNvPr>
          <p:cNvSpPr/>
          <p:nvPr/>
        </p:nvSpPr>
        <p:spPr>
          <a:xfrm>
            <a:off x="338876" y="3573742"/>
            <a:ext cx="1999946" cy="605377"/>
          </a:xfrm>
          <a:prstGeom prst="borderCallout1">
            <a:avLst>
              <a:gd name="adj1" fmla="val -1620"/>
              <a:gd name="adj2" fmla="val 3586"/>
              <a:gd name="adj3" fmla="val -52554"/>
              <a:gd name="adj4" fmla="val 13145"/>
            </a:avLst>
          </a:prstGeom>
          <a:solidFill>
            <a:srgbClr val="FFA7A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00" b="1" u="sng" dirty="0">
                <a:solidFill>
                  <a:schemeClr val="tx1"/>
                </a:solidFill>
              </a:rPr>
              <a:t>*Paciente con urocultivo y uroanálisis negativo para infección, no mayor a 30 días</a:t>
            </a:r>
          </a:p>
        </p:txBody>
      </p:sp>
      <p:sp>
        <p:nvSpPr>
          <p:cNvPr id="7" name="Rectangle 63">
            <a:extLst>
              <a:ext uri="{FF2B5EF4-FFF2-40B4-BE49-F238E27FC236}">
                <a16:creationId xmlns:a16="http://schemas.microsoft.com/office/drawing/2014/main" id="{1E046A48-E9EC-85D8-6480-9C8CBD601A63}"/>
              </a:ext>
            </a:extLst>
          </p:cNvPr>
          <p:cNvSpPr/>
          <p:nvPr/>
        </p:nvSpPr>
        <p:spPr>
          <a:xfrm>
            <a:off x="2735426" y="2366029"/>
            <a:ext cx="4866849" cy="1276455"/>
          </a:xfrm>
          <a:prstGeom prst="rect">
            <a:avLst/>
          </a:prstGeom>
          <a:solidFill>
            <a:srgbClr val="AFA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exámenes de laboratorio y otros exámenes complementarios.</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Realización del procedimiento (con apoyo de auxiliar de enfermería como circulante del procedimiento).</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Formulación de medicamentos y remisión a mediana o alta complejidad según hallazgos.</a:t>
            </a:r>
          </a:p>
        </p:txBody>
      </p:sp>
      <p:sp>
        <p:nvSpPr>
          <p:cNvPr id="8" name="Proceso alternativo 7">
            <a:extLst>
              <a:ext uri="{FF2B5EF4-FFF2-40B4-BE49-F238E27FC236}">
                <a16:creationId xmlns:a16="http://schemas.microsoft.com/office/drawing/2014/main" id="{029E17BE-1EC3-1932-6F58-08CE211A55C9}"/>
              </a:ext>
            </a:extLst>
          </p:cNvPr>
          <p:cNvSpPr/>
          <p:nvPr/>
        </p:nvSpPr>
        <p:spPr>
          <a:xfrm>
            <a:off x="338875" y="4573962"/>
            <a:ext cx="11570160" cy="805097"/>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ES_tradnl" sz="1100" dirty="0">
              <a:solidFill>
                <a:schemeClr val="tx1"/>
              </a:solidFill>
            </a:endParaRPr>
          </a:p>
          <a:p>
            <a:r>
              <a:rPr lang="es-ES_tradnl" sz="1100" dirty="0">
                <a:solidFill>
                  <a:schemeClr val="tx1"/>
                </a:solidFill>
              </a:rPr>
              <a:t>*</a:t>
            </a:r>
            <a:r>
              <a:rPr lang="es-ES_tradnl" sz="1100" b="1" u="sng" dirty="0">
                <a:solidFill>
                  <a:schemeClr val="tx1"/>
                </a:solidFill>
              </a:rPr>
              <a:t>Preparación para </a:t>
            </a:r>
            <a:r>
              <a:rPr lang="es-ES_tradnl" sz="1100" b="1" u="sng" dirty="0" err="1">
                <a:solidFill>
                  <a:schemeClr val="tx1"/>
                </a:solidFill>
              </a:rPr>
              <a:t>urodinamia</a:t>
            </a:r>
            <a:r>
              <a:rPr lang="es-ES_tradnl" sz="1100" dirty="0">
                <a:solidFill>
                  <a:schemeClr val="tx1"/>
                </a:solidFill>
              </a:rPr>
              <a:t>: </a:t>
            </a:r>
            <a:r>
              <a:rPr lang="es-CO" sz="1100" dirty="0">
                <a:solidFill>
                  <a:srgbClr val="000000"/>
                </a:solidFill>
                <a:effectLst/>
                <a:latin typeface="Helvetica" pitchFamily="2" charset="0"/>
              </a:rPr>
              <a:t>No haber orinado en dos horas y estar tomando ocasionalmente liquido durante el transcurso de esas dos horas, previas al examen, mujeres no deben tener el periodo menstrual, </a:t>
            </a:r>
            <a:r>
              <a:rPr lang="es-ES_tradnl" sz="1100" dirty="0">
                <a:solidFill>
                  <a:schemeClr val="tx1"/>
                </a:solidFill>
              </a:rPr>
              <a:t>toma de antibiótico profiláctico si esta indicado por el urólogo, suspender anticoagulantes, aspirina o AINES previo procedimiento según indicación medica.</a:t>
            </a:r>
            <a:endParaRPr lang="es-CO" sz="1100" dirty="0">
              <a:solidFill>
                <a:srgbClr val="000000"/>
              </a:solidFill>
              <a:effectLst/>
              <a:latin typeface="Helvetica" pitchFamily="2" charset="0"/>
            </a:endParaRPr>
          </a:p>
          <a:p>
            <a:pPr algn="ctr"/>
            <a:endParaRPr lang="es-ES_tradnl" sz="1400" dirty="0">
              <a:solidFill>
                <a:schemeClr val="tx1"/>
              </a:solidFill>
            </a:endParaRPr>
          </a:p>
        </p:txBody>
      </p:sp>
      <p:cxnSp>
        <p:nvCxnSpPr>
          <p:cNvPr id="10" name="Conector recto de flecha 9">
            <a:extLst>
              <a:ext uri="{FF2B5EF4-FFF2-40B4-BE49-F238E27FC236}">
                <a16:creationId xmlns:a16="http://schemas.microsoft.com/office/drawing/2014/main" id="{4EDC9F0F-8A7A-FFAF-4FB8-73C2C92BB9DB}"/>
              </a:ext>
            </a:extLst>
          </p:cNvPr>
          <p:cNvCxnSpPr>
            <a:stCxn id="4" idx="0"/>
          </p:cNvCxnSpPr>
          <p:nvPr/>
        </p:nvCxnSpPr>
        <p:spPr>
          <a:xfrm flipH="1" flipV="1">
            <a:off x="1056548" y="1434552"/>
            <a:ext cx="1" cy="13426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ector recto de flecha 11">
            <a:extLst>
              <a:ext uri="{FF2B5EF4-FFF2-40B4-BE49-F238E27FC236}">
                <a16:creationId xmlns:a16="http://schemas.microsoft.com/office/drawing/2014/main" id="{54BC91EF-93E2-525F-D6C6-174A0FD6D50C}"/>
              </a:ext>
            </a:extLst>
          </p:cNvPr>
          <p:cNvCxnSpPr>
            <a:cxnSpLocks/>
            <a:stCxn id="4" idx="3"/>
            <a:endCxn id="7" idx="1"/>
          </p:cNvCxnSpPr>
          <p:nvPr/>
        </p:nvCxnSpPr>
        <p:spPr>
          <a:xfrm>
            <a:off x="1530634" y="3004257"/>
            <a:ext cx="120479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Rectangle 44">
            <a:extLst>
              <a:ext uri="{FF2B5EF4-FFF2-40B4-BE49-F238E27FC236}">
                <a16:creationId xmlns:a16="http://schemas.microsoft.com/office/drawing/2014/main" id="{828DD88B-B753-E0EC-9C09-DE5117493948}"/>
              </a:ext>
            </a:extLst>
          </p:cNvPr>
          <p:cNvSpPr/>
          <p:nvPr/>
        </p:nvSpPr>
        <p:spPr>
          <a:xfrm>
            <a:off x="8136732" y="2663160"/>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44">
            <a:extLst>
              <a:ext uri="{FF2B5EF4-FFF2-40B4-BE49-F238E27FC236}">
                <a16:creationId xmlns:a16="http://schemas.microsoft.com/office/drawing/2014/main" id="{6BA48B21-9BAD-82B8-E238-65431DC26463}"/>
              </a:ext>
            </a:extLst>
          </p:cNvPr>
          <p:cNvSpPr/>
          <p:nvPr/>
        </p:nvSpPr>
        <p:spPr>
          <a:xfrm>
            <a:off x="10361867" y="1518769"/>
            <a:ext cx="1547169" cy="847260"/>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 pacientes de riesgo bajo o moderado</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44">
            <a:extLst>
              <a:ext uri="{FF2B5EF4-FFF2-40B4-BE49-F238E27FC236}">
                <a16:creationId xmlns:a16="http://schemas.microsoft.com/office/drawing/2014/main" id="{7999F100-CAA6-7798-479D-899B151DDB80}"/>
              </a:ext>
            </a:extLst>
          </p:cNvPr>
          <p:cNvSpPr/>
          <p:nvPr/>
        </p:nvSpPr>
        <p:spPr>
          <a:xfrm>
            <a:off x="10393193" y="3471731"/>
            <a:ext cx="1547169" cy="847260"/>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Urologo– Promotor pacientes de riesgo alto</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Conector recto de flecha 17">
            <a:extLst>
              <a:ext uri="{FF2B5EF4-FFF2-40B4-BE49-F238E27FC236}">
                <a16:creationId xmlns:a16="http://schemas.microsoft.com/office/drawing/2014/main" id="{A943A79A-6F40-BF1A-44F5-418E1F9D9E2F}"/>
              </a:ext>
            </a:extLst>
          </p:cNvPr>
          <p:cNvCxnSpPr>
            <a:stCxn id="7" idx="3"/>
            <a:endCxn id="14" idx="1"/>
          </p:cNvCxnSpPr>
          <p:nvPr/>
        </p:nvCxnSpPr>
        <p:spPr>
          <a:xfrm flipV="1">
            <a:off x="7602275" y="3004256"/>
            <a:ext cx="534457"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Conector recto de flecha 18">
            <a:extLst>
              <a:ext uri="{FF2B5EF4-FFF2-40B4-BE49-F238E27FC236}">
                <a16:creationId xmlns:a16="http://schemas.microsoft.com/office/drawing/2014/main" id="{8A8A011E-9D94-2528-5968-B726E328416E}"/>
              </a:ext>
            </a:extLst>
          </p:cNvPr>
          <p:cNvCxnSpPr>
            <a:cxnSpLocks/>
          </p:cNvCxnSpPr>
          <p:nvPr/>
        </p:nvCxnSpPr>
        <p:spPr>
          <a:xfrm flipV="1">
            <a:off x="9477402" y="2222205"/>
            <a:ext cx="915791" cy="7820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Conector recto de flecha 20">
            <a:extLst>
              <a:ext uri="{FF2B5EF4-FFF2-40B4-BE49-F238E27FC236}">
                <a16:creationId xmlns:a16="http://schemas.microsoft.com/office/drawing/2014/main" id="{43772B1E-437F-0679-2157-D2BBE47CC135}"/>
              </a:ext>
            </a:extLst>
          </p:cNvPr>
          <p:cNvCxnSpPr>
            <a:cxnSpLocks/>
            <a:endCxn id="16" idx="1"/>
          </p:cNvCxnSpPr>
          <p:nvPr/>
        </p:nvCxnSpPr>
        <p:spPr>
          <a:xfrm>
            <a:off x="9477402" y="3156655"/>
            <a:ext cx="915791" cy="73870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4" name="Proceso alternativo 23">
            <a:extLst>
              <a:ext uri="{FF2B5EF4-FFF2-40B4-BE49-F238E27FC236}">
                <a16:creationId xmlns:a16="http://schemas.microsoft.com/office/drawing/2014/main" id="{D37DE835-0437-13D0-4239-64A5062ECE37}"/>
              </a:ext>
            </a:extLst>
          </p:cNvPr>
          <p:cNvSpPr/>
          <p:nvPr/>
        </p:nvSpPr>
        <p:spPr>
          <a:xfrm>
            <a:off x="338874" y="5676193"/>
            <a:ext cx="11570161" cy="973641"/>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spcAft>
                <a:spcPts val="900"/>
              </a:spcAft>
              <a:buFont typeface="Arial" panose="020B0604020202020204" pitchFamily="34" charset="0"/>
              <a:buChar char="•"/>
            </a:pPr>
            <a:endParaRPr lang="es-ES_tradnl" sz="1100" dirty="0">
              <a:solidFill>
                <a:schemeClr val="tx1"/>
              </a:solidFill>
            </a:endParaRPr>
          </a:p>
          <a:p>
            <a:pPr algn="just">
              <a:spcAft>
                <a:spcPts val="900"/>
              </a:spcAft>
              <a:buFont typeface="Arial" panose="020B0604020202020204" pitchFamily="34" charset="0"/>
              <a:buChar char="•"/>
            </a:pPr>
            <a:endParaRPr lang="es-ES_tradnl" sz="1100" dirty="0">
              <a:solidFill>
                <a:schemeClr val="tx1"/>
              </a:solidFill>
            </a:endParaRPr>
          </a:p>
          <a:p>
            <a:pPr algn="just">
              <a:spcAft>
                <a:spcPts val="900"/>
              </a:spcAft>
            </a:pPr>
            <a:r>
              <a:rPr lang="es-ES_tradnl" sz="1100" dirty="0">
                <a:solidFill>
                  <a:schemeClr val="tx1"/>
                </a:solidFill>
              </a:rPr>
              <a:t>*</a:t>
            </a:r>
            <a:r>
              <a:rPr lang="es-ES_tradnl" sz="1100" b="1" u="sng" dirty="0">
                <a:solidFill>
                  <a:schemeClr val="tx1"/>
                </a:solidFill>
              </a:rPr>
              <a:t>Recomendaciones post </a:t>
            </a:r>
            <a:r>
              <a:rPr lang="es-ES_tradnl" sz="1100" b="1" u="sng" dirty="0" err="1">
                <a:solidFill>
                  <a:schemeClr val="tx1"/>
                </a:solidFill>
              </a:rPr>
              <a:t>urodinamia</a:t>
            </a:r>
            <a:r>
              <a:rPr lang="es-ES_tradnl" sz="1100" dirty="0">
                <a:solidFill>
                  <a:schemeClr val="tx1"/>
                </a:solidFill>
              </a:rPr>
              <a:t>: Tener en cuenta que pueden presentarse síntomas como: </a:t>
            </a:r>
            <a:r>
              <a:rPr lang="es-CO" sz="1100" b="0" i="0" u="none" strike="noStrike" dirty="0">
                <a:solidFill>
                  <a:srgbClr val="080808"/>
                </a:solidFill>
                <a:effectLst/>
                <a:latin typeface="mayo-sans"/>
              </a:rPr>
              <a:t>Sangrado a través de la uretra, que se puede presentar como manchas de color rosado brillante en la orina o en el papel higiénico, sensación de ardor al orinar, necesidad de orinar con mayor frecuencia durante uno o dos días después de procedimiento, Beber abundante agua para eliminar las sustancias irritantes de la vejiga (473 mililitros) de agua por hora, durante las dos primeras horas después del procedimiento, tomar analgésicos de venta libre, colocar un paño húmedo y tibio sobre la apertura de la uretra para aliviar el dolor, repetir según sea necesario, tomar un baño tibio, a menos que el médico recomiende lo contrario.</a:t>
            </a:r>
          </a:p>
          <a:p>
            <a:pPr algn="just">
              <a:spcAft>
                <a:spcPts val="900"/>
              </a:spcAft>
            </a:pPr>
            <a:endParaRPr lang="es-CO" sz="1400" b="0" i="0" u="none" strike="noStrike" dirty="0">
              <a:solidFill>
                <a:srgbClr val="080808"/>
              </a:solidFill>
              <a:effectLst/>
              <a:latin typeface="mayo-sans"/>
            </a:endParaRPr>
          </a:p>
          <a:p>
            <a:pPr algn="just"/>
            <a:endParaRPr lang="es-ES_tradnl" sz="1400" dirty="0">
              <a:solidFill>
                <a:schemeClr val="tx1"/>
              </a:solidFill>
            </a:endParaRPr>
          </a:p>
        </p:txBody>
      </p:sp>
      <p:sp>
        <p:nvSpPr>
          <p:cNvPr id="2" name="Proceso alternativo 1">
            <a:extLst>
              <a:ext uri="{FF2B5EF4-FFF2-40B4-BE49-F238E27FC236}">
                <a16:creationId xmlns:a16="http://schemas.microsoft.com/office/drawing/2014/main" id="{ADE36C1E-6F03-8DBB-5957-61ACA526EC02}"/>
              </a:ext>
            </a:extLst>
          </p:cNvPr>
          <p:cNvSpPr/>
          <p:nvPr/>
        </p:nvSpPr>
        <p:spPr>
          <a:xfrm>
            <a:off x="338874" y="796324"/>
            <a:ext cx="7377484" cy="638223"/>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400" dirty="0">
                <a:solidFill>
                  <a:schemeClr val="tx1"/>
                </a:solidFill>
              </a:rPr>
              <a:t>*</a:t>
            </a:r>
            <a:r>
              <a:rPr lang="es-ES_tradnl" sz="1400" b="1" u="sng" dirty="0">
                <a:solidFill>
                  <a:schemeClr val="tx1"/>
                </a:solidFill>
              </a:rPr>
              <a:t>Indicaciones para </a:t>
            </a:r>
            <a:r>
              <a:rPr lang="es-ES_tradnl" sz="1400" b="1" u="sng" dirty="0" err="1">
                <a:solidFill>
                  <a:schemeClr val="tx1"/>
                </a:solidFill>
              </a:rPr>
              <a:t>urodinamia</a:t>
            </a:r>
            <a:r>
              <a:rPr lang="es-ES_tradnl" sz="1400" dirty="0">
                <a:solidFill>
                  <a:schemeClr val="tx1"/>
                </a:solidFill>
              </a:rPr>
              <a:t>: Estudio de </a:t>
            </a:r>
            <a:r>
              <a:rPr lang="es-CO" sz="1400" b="0" i="0" u="none" strike="noStrike" dirty="0">
                <a:solidFill>
                  <a:srgbClr val="040C28"/>
                </a:solidFill>
                <a:effectLst/>
                <a:latin typeface="Google Sans"/>
              </a:rPr>
              <a:t>incontinencia de urgencia, incontinencia urinaria de esfuerzo e incontinencia urinaria neurológica</a:t>
            </a:r>
            <a:r>
              <a:rPr lang="es-ES_tradnl" sz="1400" dirty="0">
                <a:solidFill>
                  <a:schemeClr val="tx1"/>
                </a:solidFill>
              </a:rPr>
              <a:t>.</a:t>
            </a:r>
          </a:p>
        </p:txBody>
      </p:sp>
      <p:sp>
        <p:nvSpPr>
          <p:cNvPr id="3" name="CuadroTexto 2">
            <a:extLst>
              <a:ext uri="{FF2B5EF4-FFF2-40B4-BE49-F238E27FC236}">
                <a16:creationId xmlns:a16="http://schemas.microsoft.com/office/drawing/2014/main" id="{8A53D1FE-398F-FB27-DAEF-90EFCCC2F6EB}"/>
              </a:ext>
            </a:extLst>
          </p:cNvPr>
          <p:cNvSpPr txBox="1"/>
          <p:nvPr/>
        </p:nvSpPr>
        <p:spPr>
          <a:xfrm>
            <a:off x="-1327423" y="137237"/>
            <a:ext cx="6097978" cy="461665"/>
          </a:xfrm>
          <a:prstGeom prst="rect">
            <a:avLst/>
          </a:prstGeom>
          <a:noFill/>
        </p:spPr>
        <p:txBody>
          <a:bodyPr wrap="square">
            <a:spAutoFit/>
          </a:bodyPr>
          <a:lstStyle/>
          <a:p>
            <a:pPr algn="ctr"/>
            <a:r>
              <a:rPr lang="es-CO" sz="2400" b="1" dirty="0">
                <a:latin typeface="Calibri" panose="020F0502020204030204" pitchFamily="34" charset="0"/>
                <a:ea typeface="Calibri" panose="020F0502020204030204" pitchFamily="34" charset="0"/>
                <a:cs typeface="Calibri" panose="020F0502020204030204" pitchFamily="34" charset="0"/>
              </a:rPr>
              <a:t>URODINAMI</a:t>
            </a:r>
            <a:r>
              <a:rPr lang="es-CO" sz="2400" b="1" dirty="0">
                <a:solidFill>
                  <a:schemeClr val="tx1"/>
                </a:solidFill>
                <a:latin typeface="Calibri" panose="020F0502020204030204" pitchFamily="34" charset="0"/>
                <a:ea typeface="Calibri" panose="020F0502020204030204" pitchFamily="34" charset="0"/>
                <a:cs typeface="Calibri" panose="020F0502020204030204" pitchFamily="34" charset="0"/>
              </a:rPr>
              <a:t>A</a:t>
            </a:r>
          </a:p>
        </p:txBody>
      </p:sp>
    </p:spTree>
    <p:extLst>
      <p:ext uri="{BB962C8B-B14F-4D97-AF65-F5344CB8AC3E}">
        <p14:creationId xmlns:p14="http://schemas.microsoft.com/office/powerpoint/2010/main" val="458647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57C7C-8B0C-C6FC-9830-30380BE7A2F3}"/>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E774DAD9-4739-831B-408C-89012F646D72}"/>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7" name="Rectangle: Rounded Corners 1">
            <a:extLst>
              <a:ext uri="{FF2B5EF4-FFF2-40B4-BE49-F238E27FC236}">
                <a16:creationId xmlns:a16="http://schemas.microsoft.com/office/drawing/2014/main" id="{8CDD3728-CA4A-8155-B0A9-6237F5A9DCAC}"/>
              </a:ext>
            </a:extLst>
          </p:cNvPr>
          <p:cNvSpPr/>
          <p:nvPr/>
        </p:nvSpPr>
        <p:spPr>
          <a:xfrm>
            <a:off x="612234" y="3436214"/>
            <a:ext cx="1151931" cy="44391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espontánea</a:t>
            </a:r>
          </a:p>
        </p:txBody>
      </p:sp>
      <p:sp>
        <p:nvSpPr>
          <p:cNvPr id="10" name="Rectangle: Rounded Corners 4">
            <a:extLst>
              <a:ext uri="{FF2B5EF4-FFF2-40B4-BE49-F238E27FC236}">
                <a16:creationId xmlns:a16="http://schemas.microsoft.com/office/drawing/2014/main" id="{D2453EE2-7237-CB4B-033E-105786C23694}"/>
              </a:ext>
            </a:extLst>
          </p:cNvPr>
          <p:cNvSpPr/>
          <p:nvPr/>
        </p:nvSpPr>
        <p:spPr>
          <a:xfrm>
            <a:off x="590606" y="2090856"/>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Promotor</a:t>
            </a:r>
          </a:p>
        </p:txBody>
      </p:sp>
      <p:sp>
        <p:nvSpPr>
          <p:cNvPr id="11" name="Rectangle: Rounded Corners 4">
            <a:extLst>
              <a:ext uri="{FF2B5EF4-FFF2-40B4-BE49-F238E27FC236}">
                <a16:creationId xmlns:a16="http://schemas.microsoft.com/office/drawing/2014/main" id="{CD268F3D-184A-4E35-1467-B623ACBECC20}"/>
              </a:ext>
            </a:extLst>
          </p:cNvPr>
          <p:cNvSpPr/>
          <p:nvPr/>
        </p:nvSpPr>
        <p:spPr>
          <a:xfrm>
            <a:off x="612234" y="2785872"/>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Equipo Extramural</a:t>
            </a:r>
          </a:p>
        </p:txBody>
      </p:sp>
      <p:sp>
        <p:nvSpPr>
          <p:cNvPr id="13" name="Proceso 12">
            <a:extLst>
              <a:ext uri="{FF2B5EF4-FFF2-40B4-BE49-F238E27FC236}">
                <a16:creationId xmlns:a16="http://schemas.microsoft.com/office/drawing/2014/main" id="{0C249F24-FE86-7431-1AC5-F16A8A7CCD8F}"/>
              </a:ext>
            </a:extLst>
          </p:cNvPr>
          <p:cNvSpPr/>
          <p:nvPr/>
        </p:nvSpPr>
        <p:spPr>
          <a:xfrm>
            <a:off x="2290121" y="2455140"/>
            <a:ext cx="1253112" cy="661464"/>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b="1" dirty="0">
                <a:solidFill>
                  <a:schemeClr val="tx1"/>
                </a:solidFill>
              </a:rPr>
              <a:t>PEDIATRA</a:t>
            </a:r>
            <a:endParaRPr lang="es-MX" sz="1100" b="1" baseline="0" dirty="0">
              <a:solidFill>
                <a:schemeClr val="tx1"/>
              </a:solidFill>
            </a:endParaRPr>
          </a:p>
        </p:txBody>
      </p:sp>
      <p:sp>
        <p:nvSpPr>
          <p:cNvPr id="17" name="Rectangle 63">
            <a:extLst>
              <a:ext uri="{FF2B5EF4-FFF2-40B4-BE49-F238E27FC236}">
                <a16:creationId xmlns:a16="http://schemas.microsoft.com/office/drawing/2014/main" id="{8C540994-E6C9-1FE0-1A92-1D754053AC0F}"/>
              </a:ext>
            </a:extLst>
          </p:cNvPr>
          <p:cNvSpPr/>
          <p:nvPr/>
        </p:nvSpPr>
        <p:spPr>
          <a:xfrm>
            <a:off x="4534177" y="308753"/>
            <a:ext cx="1857125" cy="2719591"/>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11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clínica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completa que incluya factores de riesgo y nexos epidemiológicos para IVU.</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Lactantes: Fiebre sin foco, irritabilidad, rechazo del alimento, vómitos, diarrea.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Niños mayores: Disuria, urgencia urinaria, aumento en la frecuencia urinaria, dolor abdominal o lumbar.</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Antecedentes de IVU previa</a:t>
            </a:r>
          </a:p>
          <a:p>
            <a:pPr algn="just"/>
            <a:endPar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05B3A33D-553E-49BA-2379-B690208E28AC}"/>
              </a:ext>
            </a:extLst>
          </p:cNvPr>
          <p:cNvSpPr/>
          <p:nvPr/>
        </p:nvSpPr>
        <p:spPr>
          <a:xfrm>
            <a:off x="6738456" y="1953793"/>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¿Sospecha de IVU?</a:t>
            </a:r>
          </a:p>
        </p:txBody>
      </p:sp>
      <p:sp>
        <p:nvSpPr>
          <p:cNvPr id="29" name="Rectangle 32">
            <a:extLst>
              <a:ext uri="{FF2B5EF4-FFF2-40B4-BE49-F238E27FC236}">
                <a16:creationId xmlns:a16="http://schemas.microsoft.com/office/drawing/2014/main" id="{D7FB9510-223D-13A0-4B18-75C484BD00F7}"/>
              </a:ext>
            </a:extLst>
          </p:cNvPr>
          <p:cNvSpPr/>
          <p:nvPr/>
        </p:nvSpPr>
        <p:spPr>
          <a:xfrm>
            <a:off x="7863399" y="2208387"/>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9323C2D8-A6E6-4D0E-A314-93DD2A09FF65}"/>
              </a:ext>
            </a:extLst>
          </p:cNvPr>
          <p:cNvSpPr/>
          <p:nvPr/>
        </p:nvSpPr>
        <p:spPr>
          <a:xfrm>
            <a:off x="7191257" y="3192727"/>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45" name="Rectangle 44">
            <a:extLst>
              <a:ext uri="{FF2B5EF4-FFF2-40B4-BE49-F238E27FC236}">
                <a16:creationId xmlns:a16="http://schemas.microsoft.com/office/drawing/2014/main" id="{5E58AE52-019E-8B8B-4149-61E4C1434E85}"/>
              </a:ext>
            </a:extLst>
          </p:cNvPr>
          <p:cNvSpPr/>
          <p:nvPr/>
        </p:nvSpPr>
        <p:spPr>
          <a:xfrm>
            <a:off x="6738456" y="228982"/>
            <a:ext cx="1481181" cy="143956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Reflujo </a:t>
            </a: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vesicoureteral</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 confirmado</a:t>
            </a:r>
          </a:p>
          <a:p>
            <a:pPr marL="171450" indent="-171450">
              <a:buFont typeface="Arial" panose="020B0604020202020204" pitchFamily="34" charset="0"/>
              <a:buChar char="•"/>
            </a:pP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Anomalías estructurales detectadas en imágenes previas</a:t>
            </a:r>
          </a:p>
          <a:p>
            <a:pPr marL="171450" indent="-171450">
              <a:buFont typeface="Arial" panose="020B0604020202020204" pitchFamily="34" charset="0"/>
              <a:buChar char="•"/>
            </a:pP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IVU recurrentes pese a tratamiento adecuado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2" name="Rectangle 44">
            <a:extLst>
              <a:ext uri="{FF2B5EF4-FFF2-40B4-BE49-F238E27FC236}">
                <a16:creationId xmlns:a16="http://schemas.microsoft.com/office/drawing/2014/main" id="{2C01103D-84B3-3994-F77C-D216B4E1979C}"/>
              </a:ext>
            </a:extLst>
          </p:cNvPr>
          <p:cNvSpPr/>
          <p:nvPr/>
        </p:nvSpPr>
        <p:spPr>
          <a:xfrm>
            <a:off x="8591372" y="804425"/>
            <a:ext cx="1177860" cy="505836"/>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Urología Pediatrica</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9" name="Rectangle 32">
            <a:extLst>
              <a:ext uri="{FF2B5EF4-FFF2-40B4-BE49-F238E27FC236}">
                <a16:creationId xmlns:a16="http://schemas.microsoft.com/office/drawing/2014/main" id="{54DA511D-3F56-E2F6-55F8-425D71AA7561}"/>
              </a:ext>
            </a:extLst>
          </p:cNvPr>
          <p:cNvSpPr/>
          <p:nvPr/>
        </p:nvSpPr>
        <p:spPr>
          <a:xfrm>
            <a:off x="9839851" y="5792082"/>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60" name="Rectangle 32">
            <a:extLst>
              <a:ext uri="{FF2B5EF4-FFF2-40B4-BE49-F238E27FC236}">
                <a16:creationId xmlns:a16="http://schemas.microsoft.com/office/drawing/2014/main" id="{5828725E-ED7E-E5D1-9EFF-AE561536FE5F}"/>
              </a:ext>
            </a:extLst>
          </p:cNvPr>
          <p:cNvSpPr/>
          <p:nvPr/>
        </p:nvSpPr>
        <p:spPr>
          <a:xfrm>
            <a:off x="8270205" y="5769502"/>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61" name="Rectangle 44">
            <a:extLst>
              <a:ext uri="{FF2B5EF4-FFF2-40B4-BE49-F238E27FC236}">
                <a16:creationId xmlns:a16="http://schemas.microsoft.com/office/drawing/2014/main" id="{3440000F-2D46-C043-15C9-45424492ED62}"/>
              </a:ext>
            </a:extLst>
          </p:cNvPr>
          <p:cNvSpPr/>
          <p:nvPr/>
        </p:nvSpPr>
        <p:spPr>
          <a:xfrm>
            <a:off x="8524926" y="2188521"/>
            <a:ext cx="1744325" cy="617112"/>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*Tira reactiva – identifica nitritos, leucocitos, proteínas, sangre</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*PO + urocultivo antes de iniciar </a:t>
            </a: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tto</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 </a:t>
            </a:r>
          </a:p>
        </p:txBody>
      </p:sp>
      <p:sp>
        <p:nvSpPr>
          <p:cNvPr id="66" name="Rectangle 44">
            <a:extLst>
              <a:ext uri="{FF2B5EF4-FFF2-40B4-BE49-F238E27FC236}">
                <a16:creationId xmlns:a16="http://schemas.microsoft.com/office/drawing/2014/main" id="{7261B975-4BF9-487D-B5E0-00676A6A1FB0}"/>
              </a:ext>
            </a:extLst>
          </p:cNvPr>
          <p:cNvSpPr/>
          <p:nvPr/>
        </p:nvSpPr>
        <p:spPr>
          <a:xfrm>
            <a:off x="8686203" y="2940885"/>
            <a:ext cx="1332407" cy="463331"/>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¿Resultado positivo?</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7" name="Rectangle 44">
            <a:extLst>
              <a:ext uri="{FF2B5EF4-FFF2-40B4-BE49-F238E27FC236}">
                <a16:creationId xmlns:a16="http://schemas.microsoft.com/office/drawing/2014/main" id="{A7CBF2E4-D52A-EA69-AA19-E462011C3AF1}"/>
              </a:ext>
            </a:extLst>
          </p:cNvPr>
          <p:cNvSpPr/>
          <p:nvPr/>
        </p:nvSpPr>
        <p:spPr>
          <a:xfrm>
            <a:off x="8547617" y="3932998"/>
            <a:ext cx="1637061" cy="294032"/>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Tratamiento AB empírico </a:t>
            </a:r>
            <a:endPar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5" name="Rectangle 44">
            <a:extLst>
              <a:ext uri="{FF2B5EF4-FFF2-40B4-BE49-F238E27FC236}">
                <a16:creationId xmlns:a16="http://schemas.microsoft.com/office/drawing/2014/main" id="{FA2358F4-A716-DCEA-F818-5A4691C1794B}"/>
              </a:ext>
            </a:extLst>
          </p:cNvPr>
          <p:cNvSpPr/>
          <p:nvPr/>
        </p:nvSpPr>
        <p:spPr>
          <a:xfrm>
            <a:off x="6876657" y="5697740"/>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63E9815A-CC69-C793-DC49-33D6531852D7}"/>
              </a:ext>
            </a:extLst>
          </p:cNvPr>
          <p:cNvCxnSpPr>
            <a:stCxn id="4" idx="4"/>
            <a:endCxn id="10" idx="0"/>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Conector recto de flecha 80">
            <a:extLst>
              <a:ext uri="{FF2B5EF4-FFF2-40B4-BE49-F238E27FC236}">
                <a16:creationId xmlns:a16="http://schemas.microsoft.com/office/drawing/2014/main" id="{EF98FABC-31EE-2908-76D0-D621A0442454}"/>
              </a:ext>
            </a:extLst>
          </p:cNvPr>
          <p:cNvCxnSpPr>
            <a:cxnSpLocks/>
          </p:cNvCxnSpPr>
          <p:nvPr/>
        </p:nvCxnSpPr>
        <p:spPr>
          <a:xfrm>
            <a:off x="1764165" y="2209367"/>
            <a:ext cx="525956" cy="40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FBDD481B-0D7A-5EC4-0827-C9420877C8C4}"/>
              </a:ext>
            </a:extLst>
          </p:cNvPr>
          <p:cNvCxnSpPr>
            <a:cxnSpLocks/>
            <a:stCxn id="11" idx="3"/>
            <a:endCxn id="13" idx="1"/>
          </p:cNvCxnSpPr>
          <p:nvPr/>
        </p:nvCxnSpPr>
        <p:spPr>
          <a:xfrm flipV="1">
            <a:off x="1766805" y="2785872"/>
            <a:ext cx="523316" cy="27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FE6C4F98-619C-1238-1149-BBCB3FE484C5}"/>
              </a:ext>
            </a:extLst>
          </p:cNvPr>
          <p:cNvCxnSpPr>
            <a:cxnSpLocks/>
            <a:stCxn id="7" idx="3"/>
          </p:cNvCxnSpPr>
          <p:nvPr/>
        </p:nvCxnSpPr>
        <p:spPr>
          <a:xfrm flipV="1">
            <a:off x="1764165" y="3056046"/>
            <a:ext cx="525956" cy="6021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33B25649-EE68-1C53-1F68-54E261466939}"/>
              </a:ext>
            </a:extLst>
          </p:cNvPr>
          <p:cNvCxnSpPr/>
          <p:nvPr/>
        </p:nvCxnSpPr>
        <p:spPr>
          <a:xfrm>
            <a:off x="3543233" y="2618803"/>
            <a:ext cx="99094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6797F259-3E6C-2DC8-FC04-730B55EC81A0}"/>
              </a:ext>
            </a:extLst>
          </p:cNvPr>
          <p:cNvCxnSpPr>
            <a:cxnSpLocks/>
            <a:stCxn id="17" idx="2"/>
          </p:cNvCxnSpPr>
          <p:nvPr/>
        </p:nvCxnSpPr>
        <p:spPr>
          <a:xfrm>
            <a:off x="5462740" y="3028344"/>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2F882314-33D8-D5C1-F7D2-C5D6F9B66196}"/>
              </a:ext>
            </a:extLst>
          </p:cNvPr>
          <p:cNvSpPr/>
          <p:nvPr/>
        </p:nvSpPr>
        <p:spPr>
          <a:xfrm>
            <a:off x="4815286" y="5837730"/>
            <a:ext cx="1553482" cy="423524"/>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telefónico por enfermería - promotor</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A095D8A3-3810-D57D-164B-9E29432DA18F}"/>
              </a:ext>
            </a:extLst>
          </p:cNvPr>
          <p:cNvCxnSpPr>
            <a:cxnSpLocks/>
          </p:cNvCxnSpPr>
          <p:nvPr/>
        </p:nvCxnSpPr>
        <p:spPr>
          <a:xfrm>
            <a:off x="6391302" y="987602"/>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089C4A9D-5D5A-688B-99E4-8CB03B40E8A0}"/>
              </a:ext>
            </a:extLst>
          </p:cNvPr>
          <p:cNvCxnSpPr>
            <a:cxnSpLocks/>
          </p:cNvCxnSpPr>
          <p:nvPr/>
        </p:nvCxnSpPr>
        <p:spPr>
          <a:xfrm>
            <a:off x="8219637" y="987602"/>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40594114-ACEB-FFBE-4522-7B87ABFF6872}"/>
              </a:ext>
            </a:extLst>
          </p:cNvPr>
          <p:cNvCxnSpPr>
            <a:cxnSpLocks/>
          </p:cNvCxnSpPr>
          <p:nvPr/>
        </p:nvCxnSpPr>
        <p:spPr>
          <a:xfrm flipH="1">
            <a:off x="7272298" y="3056046"/>
            <a:ext cx="1" cy="7455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4C965F93-D16E-98D2-F6D3-6BB2790EC25A}"/>
              </a:ext>
            </a:extLst>
          </p:cNvPr>
          <p:cNvCxnSpPr>
            <a:cxnSpLocks/>
          </p:cNvCxnSpPr>
          <p:nvPr/>
        </p:nvCxnSpPr>
        <p:spPr>
          <a:xfrm>
            <a:off x="7788731" y="2487653"/>
            <a:ext cx="663998" cy="942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5" name="Conector recto 1034">
            <a:extLst>
              <a:ext uri="{FF2B5EF4-FFF2-40B4-BE49-F238E27FC236}">
                <a16:creationId xmlns:a16="http://schemas.microsoft.com/office/drawing/2014/main" id="{8CFA6E06-475C-B04A-FCF8-B03144D57B93}"/>
              </a:ext>
            </a:extLst>
          </p:cNvPr>
          <p:cNvCxnSpPr>
            <a:cxnSpLocks/>
            <a:endCxn id="66" idx="1"/>
          </p:cNvCxnSpPr>
          <p:nvPr/>
        </p:nvCxnSpPr>
        <p:spPr>
          <a:xfrm>
            <a:off x="9366148" y="2812944"/>
            <a:ext cx="0" cy="12794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38" name="Conector recto 1037">
            <a:extLst>
              <a:ext uri="{FF2B5EF4-FFF2-40B4-BE49-F238E27FC236}">
                <a16:creationId xmlns:a16="http://schemas.microsoft.com/office/drawing/2014/main" id="{1A9D846C-D413-64C2-AC1D-CAED361C4C9B}"/>
              </a:ext>
            </a:extLst>
          </p:cNvPr>
          <p:cNvCxnSpPr>
            <a:stCxn id="66" idx="3"/>
            <a:endCxn id="67" idx="0"/>
          </p:cNvCxnSpPr>
          <p:nvPr/>
        </p:nvCxnSpPr>
        <p:spPr>
          <a:xfrm flipH="1">
            <a:off x="9366148" y="3404216"/>
            <a:ext cx="3474" cy="52878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41" name="Conector recto de flecha 1040">
            <a:extLst>
              <a:ext uri="{FF2B5EF4-FFF2-40B4-BE49-F238E27FC236}">
                <a16:creationId xmlns:a16="http://schemas.microsoft.com/office/drawing/2014/main" id="{9B2CB3AC-2293-4E7C-44E4-DA4EDC84A5C9}"/>
              </a:ext>
            </a:extLst>
          </p:cNvPr>
          <p:cNvCxnSpPr>
            <a:cxnSpLocks/>
          </p:cNvCxnSpPr>
          <p:nvPr/>
        </p:nvCxnSpPr>
        <p:spPr>
          <a:xfrm>
            <a:off x="10035295" y="3172550"/>
            <a:ext cx="48459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Rectángulo 1">
            <a:extLst>
              <a:ext uri="{FF2B5EF4-FFF2-40B4-BE49-F238E27FC236}">
                <a16:creationId xmlns:a16="http://schemas.microsoft.com/office/drawing/2014/main" id="{71D4C07C-EA70-7579-FE79-1D43E94F067A}"/>
              </a:ext>
            </a:extLst>
          </p:cNvPr>
          <p:cNvSpPr/>
          <p:nvPr/>
        </p:nvSpPr>
        <p:spPr>
          <a:xfrm>
            <a:off x="116340" y="118938"/>
            <a:ext cx="3295650" cy="36831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3200" dirty="0">
                <a:solidFill>
                  <a:schemeClr val="tx1"/>
                </a:solidFill>
                <a:latin typeface="Calibri" panose="020F0502020204030204" pitchFamily="34" charset="0"/>
                <a:ea typeface="Calibri" panose="020F0502020204030204" pitchFamily="34" charset="0"/>
                <a:cs typeface="Calibri" panose="020F0502020204030204" pitchFamily="34" charset="0"/>
              </a:rPr>
              <a:t>IVU – PEDIATRIA</a:t>
            </a:r>
          </a:p>
        </p:txBody>
      </p:sp>
      <p:cxnSp>
        <p:nvCxnSpPr>
          <p:cNvPr id="3" name="Conector recto de flecha 2">
            <a:extLst>
              <a:ext uri="{FF2B5EF4-FFF2-40B4-BE49-F238E27FC236}">
                <a16:creationId xmlns:a16="http://schemas.microsoft.com/office/drawing/2014/main" id="{7B7EBC6C-C173-3FA9-D8D0-2AFBA84C5476}"/>
              </a:ext>
            </a:extLst>
          </p:cNvPr>
          <p:cNvCxnSpPr>
            <a:cxnSpLocks/>
          </p:cNvCxnSpPr>
          <p:nvPr/>
        </p:nvCxnSpPr>
        <p:spPr>
          <a:xfrm>
            <a:off x="6391302" y="2500514"/>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 name="Rectángulo: esquinas superiores, una redondeada y la otra cortada 126">
            <a:extLst>
              <a:ext uri="{FF2B5EF4-FFF2-40B4-BE49-F238E27FC236}">
                <a16:creationId xmlns:a16="http://schemas.microsoft.com/office/drawing/2014/main" id="{4F547251-0FA1-C7AB-A22C-113E9AEC951E}"/>
              </a:ext>
            </a:extLst>
          </p:cNvPr>
          <p:cNvSpPr/>
          <p:nvPr/>
        </p:nvSpPr>
        <p:spPr>
          <a:xfrm>
            <a:off x="4242580" y="3378483"/>
            <a:ext cx="2296216" cy="2281241"/>
          </a:xfrm>
          <a:prstGeom prst="snip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1100" dirty="0">
                <a:latin typeface="Calibri" panose="020F0502020204030204" pitchFamily="34" charset="0"/>
                <a:ea typeface="Calibri" panose="020F0502020204030204" pitchFamily="34" charset="0"/>
                <a:cs typeface="Calibri" panose="020F0502020204030204" pitchFamily="34" charset="0"/>
              </a:rPr>
              <a:t>Si el niño o la niña es menor de 2 años y presenta síntomas sugestivos de IVU y este  es su primer episodio y además NO tiene ninguna ecografía renal, se debe solicitar la realización del estudio para descartar posibles anomalías estructurales.</a:t>
            </a:r>
          </a:p>
        </p:txBody>
      </p:sp>
      <p:sp>
        <p:nvSpPr>
          <p:cNvPr id="14" name="Rectangle 44">
            <a:extLst>
              <a:ext uri="{FF2B5EF4-FFF2-40B4-BE49-F238E27FC236}">
                <a16:creationId xmlns:a16="http://schemas.microsoft.com/office/drawing/2014/main" id="{BAF82747-5AEE-A2B5-FA2F-6CE31822DB27}"/>
              </a:ext>
            </a:extLst>
          </p:cNvPr>
          <p:cNvSpPr/>
          <p:nvPr/>
        </p:nvSpPr>
        <p:spPr>
          <a:xfrm>
            <a:off x="8539004" y="4769231"/>
            <a:ext cx="1551488" cy="561225"/>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clínico por enfermería en 48 horas para evaluar evolución</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6" name="Conector recto 15">
            <a:extLst>
              <a:ext uri="{FF2B5EF4-FFF2-40B4-BE49-F238E27FC236}">
                <a16:creationId xmlns:a16="http://schemas.microsoft.com/office/drawing/2014/main" id="{3AFB31CC-D609-B859-3790-71DCD3609F0E}"/>
              </a:ext>
            </a:extLst>
          </p:cNvPr>
          <p:cNvCxnSpPr/>
          <p:nvPr/>
        </p:nvCxnSpPr>
        <p:spPr>
          <a:xfrm flipH="1">
            <a:off x="9339061" y="4227030"/>
            <a:ext cx="3474" cy="528782"/>
          </a:xfrm>
          <a:prstGeom prst="line">
            <a:avLst/>
          </a:prstGeom>
        </p:spPr>
        <p:style>
          <a:lnRef idx="2">
            <a:schemeClr val="accent1"/>
          </a:lnRef>
          <a:fillRef idx="0">
            <a:schemeClr val="accent1"/>
          </a:fillRef>
          <a:effectRef idx="1">
            <a:schemeClr val="accent1"/>
          </a:effectRef>
          <a:fontRef idx="minor">
            <a:schemeClr val="tx1"/>
          </a:fontRef>
        </p:style>
      </p:cxnSp>
      <p:sp>
        <p:nvSpPr>
          <p:cNvPr id="21" name="Rectangle 44">
            <a:extLst>
              <a:ext uri="{FF2B5EF4-FFF2-40B4-BE49-F238E27FC236}">
                <a16:creationId xmlns:a16="http://schemas.microsoft.com/office/drawing/2014/main" id="{3C638A26-8F23-F0F3-E02A-B86A2CC42B7D}"/>
              </a:ext>
            </a:extLst>
          </p:cNvPr>
          <p:cNvSpPr/>
          <p:nvPr/>
        </p:nvSpPr>
        <p:spPr>
          <a:xfrm>
            <a:off x="6636103" y="3812116"/>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2" name="Rectangle 44">
            <a:extLst>
              <a:ext uri="{FF2B5EF4-FFF2-40B4-BE49-F238E27FC236}">
                <a16:creationId xmlns:a16="http://schemas.microsoft.com/office/drawing/2014/main" id="{092ADB50-DA76-6AA9-3044-1800AD1E32F2}"/>
              </a:ext>
            </a:extLst>
          </p:cNvPr>
          <p:cNvSpPr/>
          <p:nvPr/>
        </p:nvSpPr>
        <p:spPr>
          <a:xfrm>
            <a:off x="8648543" y="5554685"/>
            <a:ext cx="1332407" cy="463331"/>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¿Evolución favorable?</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3" name="Conector recto 22">
            <a:extLst>
              <a:ext uri="{FF2B5EF4-FFF2-40B4-BE49-F238E27FC236}">
                <a16:creationId xmlns:a16="http://schemas.microsoft.com/office/drawing/2014/main" id="{5B7B0F8E-62F2-3C32-CA05-1C4C3C306BE1}"/>
              </a:ext>
            </a:extLst>
          </p:cNvPr>
          <p:cNvCxnSpPr>
            <a:cxnSpLocks/>
          </p:cNvCxnSpPr>
          <p:nvPr/>
        </p:nvCxnSpPr>
        <p:spPr>
          <a:xfrm flipH="1">
            <a:off x="9314747" y="5330456"/>
            <a:ext cx="3474" cy="224229"/>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Conector recto de flecha 29">
            <a:extLst>
              <a:ext uri="{FF2B5EF4-FFF2-40B4-BE49-F238E27FC236}">
                <a16:creationId xmlns:a16="http://schemas.microsoft.com/office/drawing/2014/main" id="{87B7A8D4-6E9A-AE0D-2D5D-7C3F73F3058E}"/>
              </a:ext>
            </a:extLst>
          </p:cNvPr>
          <p:cNvCxnSpPr>
            <a:stCxn id="22" idx="3"/>
          </p:cNvCxnSpPr>
          <p:nvPr/>
        </p:nvCxnSpPr>
        <p:spPr>
          <a:xfrm flipH="1" flipV="1">
            <a:off x="8248427" y="6016255"/>
            <a:ext cx="1083535" cy="176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Conector recto de flecha 31">
            <a:extLst>
              <a:ext uri="{FF2B5EF4-FFF2-40B4-BE49-F238E27FC236}">
                <a16:creationId xmlns:a16="http://schemas.microsoft.com/office/drawing/2014/main" id="{A64AC21F-2F68-42D2-9DFF-0D57B7E00682}"/>
              </a:ext>
            </a:extLst>
          </p:cNvPr>
          <p:cNvCxnSpPr>
            <a:cxnSpLocks/>
            <a:stCxn id="22" idx="3"/>
          </p:cNvCxnSpPr>
          <p:nvPr/>
        </p:nvCxnSpPr>
        <p:spPr>
          <a:xfrm flipV="1">
            <a:off x="9331962" y="6016255"/>
            <a:ext cx="1077285" cy="176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 name="Rectangle 44">
            <a:extLst>
              <a:ext uri="{FF2B5EF4-FFF2-40B4-BE49-F238E27FC236}">
                <a16:creationId xmlns:a16="http://schemas.microsoft.com/office/drawing/2014/main" id="{EED80A6D-BD7C-50B5-1DE1-80C1243B06D2}"/>
              </a:ext>
            </a:extLst>
          </p:cNvPr>
          <p:cNvSpPr/>
          <p:nvPr/>
        </p:nvSpPr>
        <p:spPr>
          <a:xfrm>
            <a:off x="10458362" y="5764150"/>
            <a:ext cx="1708995" cy="497104"/>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Agendamiento control por pediatria </a:t>
            </a:r>
            <a:endPar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37" name="Conector recto de flecha 36">
            <a:extLst>
              <a:ext uri="{FF2B5EF4-FFF2-40B4-BE49-F238E27FC236}">
                <a16:creationId xmlns:a16="http://schemas.microsoft.com/office/drawing/2014/main" id="{C171A948-3016-D12A-41C3-799D55936261}"/>
              </a:ext>
            </a:extLst>
          </p:cNvPr>
          <p:cNvCxnSpPr>
            <a:stCxn id="75" idx="1"/>
          </p:cNvCxnSpPr>
          <p:nvPr/>
        </p:nvCxnSpPr>
        <p:spPr>
          <a:xfrm flipH="1" flipV="1">
            <a:off x="6391302" y="6038835"/>
            <a:ext cx="485355"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Rectangle 32">
            <a:extLst>
              <a:ext uri="{FF2B5EF4-FFF2-40B4-BE49-F238E27FC236}">
                <a16:creationId xmlns:a16="http://schemas.microsoft.com/office/drawing/2014/main" id="{E5910DCE-E9CB-BF4E-8AE3-AE227A38A38B}"/>
              </a:ext>
            </a:extLst>
          </p:cNvPr>
          <p:cNvSpPr/>
          <p:nvPr/>
        </p:nvSpPr>
        <p:spPr>
          <a:xfrm>
            <a:off x="8864865" y="3529009"/>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8" name="Rectangle 32">
            <a:extLst>
              <a:ext uri="{FF2B5EF4-FFF2-40B4-BE49-F238E27FC236}">
                <a16:creationId xmlns:a16="http://schemas.microsoft.com/office/drawing/2014/main" id="{2DB63B03-4B4A-EF27-CD20-EC0CF7722E16}"/>
              </a:ext>
            </a:extLst>
          </p:cNvPr>
          <p:cNvSpPr/>
          <p:nvPr/>
        </p:nvSpPr>
        <p:spPr>
          <a:xfrm>
            <a:off x="9974825" y="2939478"/>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9" name="Rectangle 44">
            <a:extLst>
              <a:ext uri="{FF2B5EF4-FFF2-40B4-BE49-F238E27FC236}">
                <a16:creationId xmlns:a16="http://schemas.microsoft.com/office/drawing/2014/main" id="{12817304-381F-DD48-6AB5-50BDA3D404A8}"/>
              </a:ext>
            </a:extLst>
          </p:cNvPr>
          <p:cNvSpPr/>
          <p:nvPr/>
        </p:nvSpPr>
        <p:spPr>
          <a:xfrm>
            <a:off x="10519891" y="2792810"/>
            <a:ext cx="1422969" cy="736199"/>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  puericultura signos de alarma.</a:t>
            </a:r>
            <a:endPar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1696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8D62B-486A-527A-E8FC-314B2F57DD53}"/>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1188B1FA-AFA0-EE04-9A2F-603A40AA121B}"/>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10" name="Rectangle: Rounded Corners 4">
            <a:extLst>
              <a:ext uri="{FF2B5EF4-FFF2-40B4-BE49-F238E27FC236}">
                <a16:creationId xmlns:a16="http://schemas.microsoft.com/office/drawing/2014/main" id="{9010E53D-8DCD-4D40-1A96-9E0FA18ECA1A}"/>
              </a:ext>
            </a:extLst>
          </p:cNvPr>
          <p:cNvSpPr/>
          <p:nvPr/>
        </p:nvSpPr>
        <p:spPr>
          <a:xfrm>
            <a:off x="593080" y="2280745"/>
            <a:ext cx="1156598" cy="89337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MÉDICO GENERAL CON ÉNFASIS EN FAMILIA</a:t>
            </a:r>
          </a:p>
        </p:txBody>
      </p:sp>
      <p:sp>
        <p:nvSpPr>
          <p:cNvPr id="13" name="Proceso 12">
            <a:extLst>
              <a:ext uri="{FF2B5EF4-FFF2-40B4-BE49-F238E27FC236}">
                <a16:creationId xmlns:a16="http://schemas.microsoft.com/office/drawing/2014/main" id="{30E57430-4BA9-5722-9BEA-E4EC6B619A55}"/>
              </a:ext>
            </a:extLst>
          </p:cNvPr>
          <p:cNvSpPr/>
          <p:nvPr/>
        </p:nvSpPr>
        <p:spPr>
          <a:xfrm>
            <a:off x="2209244" y="2447594"/>
            <a:ext cx="1253112" cy="454108"/>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UROLOGO</a:t>
            </a:r>
            <a:endParaRPr lang="es-MX" sz="1100" b="1" baseline="0" dirty="0">
              <a:solidFill>
                <a:schemeClr val="tx1"/>
              </a:solidFill>
            </a:endParaRPr>
          </a:p>
        </p:txBody>
      </p:sp>
      <p:sp>
        <p:nvSpPr>
          <p:cNvPr id="17" name="Rectangle 63">
            <a:extLst>
              <a:ext uri="{FF2B5EF4-FFF2-40B4-BE49-F238E27FC236}">
                <a16:creationId xmlns:a16="http://schemas.microsoft.com/office/drawing/2014/main" id="{35CDC2EF-7A67-77BE-7868-DF7BC7273129}"/>
              </a:ext>
            </a:extLst>
          </p:cNvPr>
          <p:cNvSpPr/>
          <p:nvPr/>
        </p:nvSpPr>
        <p:spPr>
          <a:xfrm>
            <a:off x="4522577" y="1581687"/>
            <a:ext cx="1857125" cy="2201014"/>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11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clínica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completa que incluya factores de riesgo y nexos epidemiológicos para IVU.</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reporte de laboratorios e imágenes.</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Definición de conductas para manejo según guía de práctica clínica.</a:t>
            </a:r>
          </a:p>
          <a:p>
            <a:pPr marL="171450" indent="-171450" algn="just">
              <a:buFont typeface="Arial" panose="020B0604020202020204" pitchFamily="34" charset="0"/>
              <a:buChar char="•"/>
            </a:pPr>
            <a:r>
              <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rPr>
              <a:t>Realización de cistoscopia en caso de requerirse</a:t>
            </a:r>
          </a:p>
          <a:p>
            <a:pPr algn="just"/>
            <a:endParaRPr lang="es-MX"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Rectangle 32">
            <a:extLst>
              <a:ext uri="{FF2B5EF4-FFF2-40B4-BE49-F238E27FC236}">
                <a16:creationId xmlns:a16="http://schemas.microsoft.com/office/drawing/2014/main" id="{8A580536-1B52-FDF6-0998-2589DCE60727}"/>
              </a:ext>
            </a:extLst>
          </p:cNvPr>
          <p:cNvSpPr/>
          <p:nvPr/>
        </p:nvSpPr>
        <p:spPr>
          <a:xfrm>
            <a:off x="8357508" y="2553280"/>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55461FEA-6C6F-FF9F-0915-D6D65B5DACBF}"/>
              </a:ext>
            </a:extLst>
          </p:cNvPr>
          <p:cNvSpPr/>
          <p:nvPr/>
        </p:nvSpPr>
        <p:spPr>
          <a:xfrm>
            <a:off x="7273499" y="3518289"/>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45" name="Rectangle 44">
            <a:extLst>
              <a:ext uri="{FF2B5EF4-FFF2-40B4-BE49-F238E27FC236}">
                <a16:creationId xmlns:a16="http://schemas.microsoft.com/office/drawing/2014/main" id="{65F640EE-676F-66B9-75DD-825C8BC1DF48}"/>
              </a:ext>
            </a:extLst>
          </p:cNvPr>
          <p:cNvSpPr/>
          <p:nvPr/>
        </p:nvSpPr>
        <p:spPr>
          <a:xfrm>
            <a:off x="6783550" y="1459804"/>
            <a:ext cx="1481181" cy="408380"/>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Formulación de manejo farmacológico segunda línea</a:t>
            </a:r>
          </a:p>
        </p:txBody>
      </p:sp>
      <p:sp>
        <p:nvSpPr>
          <p:cNvPr id="46" name="Rectangle 44">
            <a:extLst>
              <a:ext uri="{FF2B5EF4-FFF2-40B4-BE49-F238E27FC236}">
                <a16:creationId xmlns:a16="http://schemas.microsoft.com/office/drawing/2014/main" id="{9AB14EF4-576A-956E-323B-87BBD6C6BD16}"/>
              </a:ext>
            </a:extLst>
          </p:cNvPr>
          <p:cNvSpPr/>
          <p:nvPr/>
        </p:nvSpPr>
        <p:spPr>
          <a:xfrm>
            <a:off x="8611582" y="1112944"/>
            <a:ext cx="1136834" cy="972253"/>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Entrega de medicamentos</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54" name="Rectangle 44">
            <a:extLst>
              <a:ext uri="{FF2B5EF4-FFF2-40B4-BE49-F238E27FC236}">
                <a16:creationId xmlns:a16="http://schemas.microsoft.com/office/drawing/2014/main" id="{26F7518E-5D94-0C85-1081-F4C28FB19D0F}"/>
              </a:ext>
            </a:extLst>
          </p:cNvPr>
          <p:cNvSpPr/>
          <p:nvPr/>
        </p:nvSpPr>
        <p:spPr>
          <a:xfrm>
            <a:off x="7078706" y="2387333"/>
            <a:ext cx="1332407" cy="1093442"/>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¿Requiere realización de cistoscopia?*</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6" name="Rectangle 44">
            <a:extLst>
              <a:ext uri="{FF2B5EF4-FFF2-40B4-BE49-F238E27FC236}">
                <a16:creationId xmlns:a16="http://schemas.microsoft.com/office/drawing/2014/main" id="{ED39827B-A107-390D-FE73-59AF74454F98}"/>
              </a:ext>
            </a:extLst>
          </p:cNvPr>
          <p:cNvSpPr/>
          <p:nvPr/>
        </p:nvSpPr>
        <p:spPr>
          <a:xfrm>
            <a:off x="9371096" y="5647888"/>
            <a:ext cx="1629454" cy="793784"/>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Seguimiento por médico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ct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EE152925-141D-AEBB-68FA-0947697B81BF}"/>
              </a:ext>
            </a:extLst>
          </p:cNvPr>
          <p:cNvCxnSpPr>
            <a:cxnSpLocks/>
            <a:stCxn id="4" idx="4"/>
            <a:endCxn id="10" idx="0"/>
          </p:cNvCxnSpPr>
          <p:nvPr/>
        </p:nvCxnSpPr>
        <p:spPr>
          <a:xfrm>
            <a:off x="1167892" y="1791371"/>
            <a:ext cx="3487" cy="4893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3F89DB81-3C9F-49E6-81F3-79A32FF32F41}"/>
              </a:ext>
            </a:extLst>
          </p:cNvPr>
          <p:cNvCxnSpPr/>
          <p:nvPr/>
        </p:nvCxnSpPr>
        <p:spPr>
          <a:xfrm>
            <a:off x="3462356" y="2682194"/>
            <a:ext cx="99094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9" name="Conector recto de flecha 108">
            <a:extLst>
              <a:ext uri="{FF2B5EF4-FFF2-40B4-BE49-F238E27FC236}">
                <a16:creationId xmlns:a16="http://schemas.microsoft.com/office/drawing/2014/main" id="{00330532-D55E-7402-78ED-32D18FD7FF2D}"/>
              </a:ext>
            </a:extLst>
          </p:cNvPr>
          <p:cNvCxnSpPr>
            <a:cxnSpLocks/>
          </p:cNvCxnSpPr>
          <p:nvPr/>
        </p:nvCxnSpPr>
        <p:spPr>
          <a:xfrm>
            <a:off x="6391302" y="1647157"/>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A8E7142A-A81D-CCE1-74A8-5A7D43B4CE88}"/>
              </a:ext>
            </a:extLst>
          </p:cNvPr>
          <p:cNvCxnSpPr>
            <a:cxnSpLocks/>
          </p:cNvCxnSpPr>
          <p:nvPr/>
        </p:nvCxnSpPr>
        <p:spPr>
          <a:xfrm>
            <a:off x="8264731" y="1632093"/>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1ADD698B-A185-CF85-5388-3F796345F3AA}"/>
              </a:ext>
            </a:extLst>
          </p:cNvPr>
          <p:cNvCxnSpPr>
            <a:cxnSpLocks/>
            <a:stCxn id="54" idx="3"/>
            <a:endCxn id="42" idx="0"/>
          </p:cNvCxnSpPr>
          <p:nvPr/>
        </p:nvCxnSpPr>
        <p:spPr>
          <a:xfrm>
            <a:off x="7762125" y="3480775"/>
            <a:ext cx="1834" cy="4460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1A403F94-5543-5976-D435-E5DEB2BEAA75}"/>
              </a:ext>
            </a:extLst>
          </p:cNvPr>
          <p:cNvCxnSpPr>
            <a:cxnSpLocks/>
          </p:cNvCxnSpPr>
          <p:nvPr/>
        </p:nvCxnSpPr>
        <p:spPr>
          <a:xfrm>
            <a:off x="6391302" y="2909248"/>
            <a:ext cx="71836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6" name="Conector recto de flecha 1045">
            <a:extLst>
              <a:ext uri="{FF2B5EF4-FFF2-40B4-BE49-F238E27FC236}">
                <a16:creationId xmlns:a16="http://schemas.microsoft.com/office/drawing/2014/main" id="{83D4222C-5FD7-1EBD-5AE3-1DA1CB9D1A7C}"/>
              </a:ext>
            </a:extLst>
          </p:cNvPr>
          <p:cNvCxnSpPr>
            <a:cxnSpLocks/>
          </p:cNvCxnSpPr>
          <p:nvPr/>
        </p:nvCxnSpPr>
        <p:spPr>
          <a:xfrm>
            <a:off x="8407279" y="2927003"/>
            <a:ext cx="694407" cy="7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Rectángulo 1">
            <a:extLst>
              <a:ext uri="{FF2B5EF4-FFF2-40B4-BE49-F238E27FC236}">
                <a16:creationId xmlns:a16="http://schemas.microsoft.com/office/drawing/2014/main" id="{38AF9641-79DD-56BE-26D0-421CEDAA4790}"/>
              </a:ext>
            </a:extLst>
          </p:cNvPr>
          <p:cNvSpPr/>
          <p:nvPr/>
        </p:nvSpPr>
        <p:spPr>
          <a:xfrm>
            <a:off x="4795086" y="104442"/>
            <a:ext cx="2601828" cy="43030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dirty="0">
                <a:solidFill>
                  <a:schemeClr val="tx1"/>
                </a:solidFill>
                <a:latin typeface="Calibri" panose="020F0502020204030204" pitchFamily="34" charset="0"/>
                <a:ea typeface="Calibri" panose="020F0502020204030204" pitchFamily="34" charset="0"/>
                <a:cs typeface="Calibri" panose="020F0502020204030204" pitchFamily="34" charset="0"/>
              </a:rPr>
              <a:t>IVU - UROLOGÍA</a:t>
            </a:r>
          </a:p>
        </p:txBody>
      </p:sp>
      <p:sp>
        <p:nvSpPr>
          <p:cNvPr id="26" name="Rectangle 63">
            <a:extLst>
              <a:ext uri="{FF2B5EF4-FFF2-40B4-BE49-F238E27FC236}">
                <a16:creationId xmlns:a16="http://schemas.microsoft.com/office/drawing/2014/main" id="{BB36FD4A-C9C1-450B-210B-4BA3EBDAFC54}"/>
              </a:ext>
            </a:extLst>
          </p:cNvPr>
          <p:cNvSpPr/>
          <p:nvPr/>
        </p:nvSpPr>
        <p:spPr>
          <a:xfrm>
            <a:off x="9128016" y="2440997"/>
            <a:ext cx="2150802" cy="132404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Urocultivo y PDO negativo previo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Realización del procedimiento (con apoyo de auxiliar de enfermería como circulante)</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Formulación de medicamentos según hallazgos.</a:t>
            </a:r>
          </a:p>
        </p:txBody>
      </p:sp>
      <p:cxnSp>
        <p:nvCxnSpPr>
          <p:cNvPr id="35" name="Conector recto de flecha 34">
            <a:extLst>
              <a:ext uri="{FF2B5EF4-FFF2-40B4-BE49-F238E27FC236}">
                <a16:creationId xmlns:a16="http://schemas.microsoft.com/office/drawing/2014/main" id="{482D6854-A37F-6C0C-8AF4-74B3247FD439}"/>
              </a:ext>
            </a:extLst>
          </p:cNvPr>
          <p:cNvCxnSpPr>
            <a:cxnSpLocks/>
          </p:cNvCxnSpPr>
          <p:nvPr/>
        </p:nvCxnSpPr>
        <p:spPr>
          <a:xfrm>
            <a:off x="1749678" y="2678728"/>
            <a:ext cx="433876" cy="74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9" name="Llamada con línea 1 38">
            <a:extLst>
              <a:ext uri="{FF2B5EF4-FFF2-40B4-BE49-F238E27FC236}">
                <a16:creationId xmlns:a16="http://schemas.microsoft.com/office/drawing/2014/main" id="{5E3B50BC-1003-CEBD-6AEA-E2CE88CCE874}"/>
              </a:ext>
            </a:extLst>
          </p:cNvPr>
          <p:cNvSpPr/>
          <p:nvPr/>
        </p:nvSpPr>
        <p:spPr>
          <a:xfrm>
            <a:off x="432165" y="4669462"/>
            <a:ext cx="1999946" cy="893379"/>
          </a:xfrm>
          <a:prstGeom prst="borderCallout1">
            <a:avLst>
              <a:gd name="adj1" fmla="val -1620"/>
              <a:gd name="adj2" fmla="val 3586"/>
              <a:gd name="adj3" fmla="val -476"/>
              <a:gd name="adj4" fmla="val 4358"/>
            </a:avLst>
          </a:prstGeom>
          <a:solidFill>
            <a:srgbClr val="FFA7A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00" b="1" u="sng" dirty="0">
                <a:solidFill>
                  <a:schemeClr val="tx1"/>
                </a:solidFill>
              </a:rPr>
              <a:t>**Paciente con urocultivo y uroanálisis negativo para infección, considerando cita por urólogo + procedimiento (cistoscopia - </a:t>
            </a:r>
            <a:r>
              <a:rPr lang="es-ES_tradnl" sz="1000" b="1" u="sng" dirty="0" err="1">
                <a:solidFill>
                  <a:schemeClr val="tx1"/>
                </a:solidFill>
              </a:rPr>
              <a:t>urodinamia</a:t>
            </a:r>
            <a:r>
              <a:rPr lang="es-ES_tradnl" sz="1000" b="1" u="sng" dirty="0">
                <a:solidFill>
                  <a:schemeClr val="tx1"/>
                </a:solidFill>
              </a:rPr>
              <a:t>)</a:t>
            </a:r>
          </a:p>
        </p:txBody>
      </p:sp>
      <p:cxnSp>
        <p:nvCxnSpPr>
          <p:cNvPr id="40" name="Conector recto de flecha 39">
            <a:extLst>
              <a:ext uri="{FF2B5EF4-FFF2-40B4-BE49-F238E27FC236}">
                <a16:creationId xmlns:a16="http://schemas.microsoft.com/office/drawing/2014/main" id="{ADB5D034-149B-6D26-6C66-2A7879DACF2A}"/>
              </a:ext>
            </a:extLst>
          </p:cNvPr>
          <p:cNvCxnSpPr>
            <a:cxnSpLocks/>
          </p:cNvCxnSpPr>
          <p:nvPr/>
        </p:nvCxnSpPr>
        <p:spPr>
          <a:xfrm flipH="1">
            <a:off x="10191445" y="3777826"/>
            <a:ext cx="11972" cy="44650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1" name="Rectangle 44">
            <a:extLst>
              <a:ext uri="{FF2B5EF4-FFF2-40B4-BE49-F238E27FC236}">
                <a16:creationId xmlns:a16="http://schemas.microsoft.com/office/drawing/2014/main" id="{31233B41-7499-5A70-1F58-D3494C2D8D35}"/>
              </a:ext>
            </a:extLst>
          </p:cNvPr>
          <p:cNvSpPr/>
          <p:nvPr/>
        </p:nvSpPr>
        <p:spPr>
          <a:xfrm flipH="1">
            <a:off x="7030551" y="4988157"/>
            <a:ext cx="1460309" cy="629621"/>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2" name="Rectangle 44">
            <a:extLst>
              <a:ext uri="{FF2B5EF4-FFF2-40B4-BE49-F238E27FC236}">
                <a16:creationId xmlns:a16="http://schemas.microsoft.com/office/drawing/2014/main" id="{D5C2B834-BE7F-DC58-E9FA-4C84B08C66F0}"/>
              </a:ext>
            </a:extLst>
          </p:cNvPr>
          <p:cNvSpPr/>
          <p:nvPr/>
        </p:nvSpPr>
        <p:spPr>
          <a:xfrm>
            <a:off x="7168596" y="3926797"/>
            <a:ext cx="1190725" cy="540100"/>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marL="171450" indent="-171450">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Entrega de medicamentos</a:t>
            </a:r>
            <a:endParaRPr lang="es-CO" sz="8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3" name="Rectangle 44">
            <a:extLst>
              <a:ext uri="{FF2B5EF4-FFF2-40B4-BE49-F238E27FC236}">
                <a16:creationId xmlns:a16="http://schemas.microsoft.com/office/drawing/2014/main" id="{7137868C-5176-C787-E14F-0EF835B8E2CE}"/>
              </a:ext>
            </a:extLst>
          </p:cNvPr>
          <p:cNvSpPr/>
          <p:nvPr/>
        </p:nvSpPr>
        <p:spPr>
          <a:xfrm>
            <a:off x="9623028" y="4237117"/>
            <a:ext cx="1136834" cy="972253"/>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marL="171450" indent="-171450">
              <a:buFont typeface="Arial" panose="020B0604020202020204" pitchFamily="34" charset="0"/>
              <a:buChar char="•"/>
            </a:pP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Entrega de medicamentos</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44" name="Conector recto de flecha 43">
            <a:extLst>
              <a:ext uri="{FF2B5EF4-FFF2-40B4-BE49-F238E27FC236}">
                <a16:creationId xmlns:a16="http://schemas.microsoft.com/office/drawing/2014/main" id="{ECFD3BF2-DEBF-3AA9-8269-A51ECC012B9E}"/>
              </a:ext>
            </a:extLst>
          </p:cNvPr>
          <p:cNvCxnSpPr>
            <a:cxnSpLocks/>
            <a:stCxn id="43" idx="2"/>
            <a:endCxn id="76" idx="0"/>
          </p:cNvCxnSpPr>
          <p:nvPr/>
        </p:nvCxnSpPr>
        <p:spPr>
          <a:xfrm flipH="1">
            <a:off x="10185823" y="5209370"/>
            <a:ext cx="5622" cy="4385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Conector recto de flecha 46">
            <a:extLst>
              <a:ext uri="{FF2B5EF4-FFF2-40B4-BE49-F238E27FC236}">
                <a16:creationId xmlns:a16="http://schemas.microsoft.com/office/drawing/2014/main" id="{FFBE7122-0C7F-F839-9801-3CDF907E4418}"/>
              </a:ext>
            </a:extLst>
          </p:cNvPr>
          <p:cNvCxnSpPr>
            <a:cxnSpLocks/>
            <a:stCxn id="42" idx="2"/>
            <a:endCxn id="41" idx="0"/>
          </p:cNvCxnSpPr>
          <p:nvPr/>
        </p:nvCxnSpPr>
        <p:spPr>
          <a:xfrm flipH="1">
            <a:off x="7760705" y="4466897"/>
            <a:ext cx="3254" cy="5212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Rectangle 32">
            <a:extLst>
              <a:ext uri="{FF2B5EF4-FFF2-40B4-BE49-F238E27FC236}">
                <a16:creationId xmlns:a16="http://schemas.microsoft.com/office/drawing/2014/main" id="{9BBB6B19-4E37-D312-BD29-925B22788522}"/>
              </a:ext>
            </a:extLst>
          </p:cNvPr>
          <p:cNvSpPr/>
          <p:nvPr/>
        </p:nvSpPr>
        <p:spPr>
          <a:xfrm>
            <a:off x="1640492" y="3248522"/>
            <a:ext cx="2687288" cy="1272499"/>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Criterios para la valoración: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IVU a repetición (3 episodios de IVU al año con urocultivo positivo)</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IVU complicada (En hombres, personas con procedimiento urológicos)</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Anomalía anatómica de vía urinaria – Eco renal y de vías urinarias CON ENTRENAMIENTO</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51" name="Conector recto de flecha 50">
            <a:extLst>
              <a:ext uri="{FF2B5EF4-FFF2-40B4-BE49-F238E27FC236}">
                <a16:creationId xmlns:a16="http://schemas.microsoft.com/office/drawing/2014/main" id="{8F6EE3BC-FBB9-C882-B9B6-E652EE86ABF1}"/>
              </a:ext>
            </a:extLst>
          </p:cNvPr>
          <p:cNvCxnSpPr>
            <a:stCxn id="13" idx="2"/>
          </p:cNvCxnSpPr>
          <p:nvPr/>
        </p:nvCxnSpPr>
        <p:spPr>
          <a:xfrm flipH="1">
            <a:off x="2833612" y="2901702"/>
            <a:ext cx="2188" cy="2724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Proceso alternativo 52">
            <a:extLst>
              <a:ext uri="{FF2B5EF4-FFF2-40B4-BE49-F238E27FC236}">
                <a16:creationId xmlns:a16="http://schemas.microsoft.com/office/drawing/2014/main" id="{3164F616-DE73-AA5A-22FE-38AD87DE5A4A}"/>
              </a:ext>
            </a:extLst>
          </p:cNvPr>
          <p:cNvSpPr/>
          <p:nvPr/>
        </p:nvSpPr>
        <p:spPr>
          <a:xfrm>
            <a:off x="397297" y="5874904"/>
            <a:ext cx="7377484" cy="693683"/>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400" dirty="0">
                <a:solidFill>
                  <a:schemeClr val="tx1"/>
                </a:solidFill>
              </a:rPr>
              <a:t>*</a:t>
            </a:r>
            <a:r>
              <a:rPr lang="es-ES_tradnl" sz="1400" b="1" u="sng" dirty="0">
                <a:solidFill>
                  <a:schemeClr val="tx1"/>
                </a:solidFill>
              </a:rPr>
              <a:t>Indicaciones para cistoscopia</a:t>
            </a:r>
            <a:r>
              <a:rPr lang="es-ES_tradnl" sz="140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55" name="Rectangle 44">
            <a:extLst>
              <a:ext uri="{FF2B5EF4-FFF2-40B4-BE49-F238E27FC236}">
                <a16:creationId xmlns:a16="http://schemas.microsoft.com/office/drawing/2014/main" id="{5B2C1566-D8B7-CB59-C39B-8EA9CF649F22}"/>
              </a:ext>
            </a:extLst>
          </p:cNvPr>
          <p:cNvSpPr/>
          <p:nvPr/>
        </p:nvSpPr>
        <p:spPr>
          <a:xfrm flipH="1">
            <a:off x="10203416" y="1238563"/>
            <a:ext cx="1550845" cy="629621"/>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56" name="Conector recto de flecha 55">
            <a:extLst>
              <a:ext uri="{FF2B5EF4-FFF2-40B4-BE49-F238E27FC236}">
                <a16:creationId xmlns:a16="http://schemas.microsoft.com/office/drawing/2014/main" id="{119A84B3-E39A-A538-1FC1-6A96C1785154}"/>
              </a:ext>
            </a:extLst>
          </p:cNvPr>
          <p:cNvCxnSpPr>
            <a:cxnSpLocks/>
          </p:cNvCxnSpPr>
          <p:nvPr/>
        </p:nvCxnSpPr>
        <p:spPr>
          <a:xfrm>
            <a:off x="9748416" y="1581687"/>
            <a:ext cx="45500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 name="Conector: angular 6">
            <a:extLst>
              <a:ext uri="{FF2B5EF4-FFF2-40B4-BE49-F238E27FC236}">
                <a16:creationId xmlns:a16="http://schemas.microsoft.com/office/drawing/2014/main" id="{01219371-0C08-F617-64E0-C09ED36DC58B}"/>
              </a:ext>
            </a:extLst>
          </p:cNvPr>
          <p:cNvCxnSpPr>
            <a:cxnSpLocks/>
            <a:stCxn id="10" idx="1"/>
            <a:endCxn id="39" idx="2"/>
          </p:cNvCxnSpPr>
          <p:nvPr/>
        </p:nvCxnSpPr>
        <p:spPr>
          <a:xfrm rot="10800000" flipV="1">
            <a:off x="432166" y="2727434"/>
            <a:ext cx="160915" cy="2388717"/>
          </a:xfrm>
          <a:prstGeom prst="bentConnector3">
            <a:avLst>
              <a:gd name="adj1" fmla="val 242063"/>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2587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91B4C-7286-6C0B-7911-B60BD4CB46A5}"/>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ACE2CF45-4F03-0D88-097A-7B18AC2D6561}"/>
              </a:ext>
            </a:extLst>
          </p:cNvPr>
          <p:cNvSpPr txBox="1"/>
          <p:nvPr/>
        </p:nvSpPr>
        <p:spPr>
          <a:xfrm>
            <a:off x="241061" y="415288"/>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MINIRUTA ATENCIÓN IVU</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grpSp>
        <p:nvGrpSpPr>
          <p:cNvPr id="18" name="Grupo 17">
            <a:extLst>
              <a:ext uri="{FF2B5EF4-FFF2-40B4-BE49-F238E27FC236}">
                <a16:creationId xmlns:a16="http://schemas.microsoft.com/office/drawing/2014/main" id="{2E073B9D-7BAE-CD6B-DD9C-8DF751976875}"/>
              </a:ext>
            </a:extLst>
          </p:cNvPr>
          <p:cNvGrpSpPr/>
          <p:nvPr/>
        </p:nvGrpSpPr>
        <p:grpSpPr>
          <a:xfrm>
            <a:off x="387928" y="1654089"/>
            <a:ext cx="11471564" cy="3984711"/>
            <a:chOff x="1351170" y="1304728"/>
            <a:chExt cx="8402132" cy="4246449"/>
          </a:xfrm>
          <a:effectLst>
            <a:outerShdw blurRad="63500" sx="102000" sy="102000" algn="ctr" rotWithShape="0">
              <a:prstClr val="black">
                <a:alpha val="40000"/>
              </a:prstClr>
            </a:outerShdw>
          </a:effectLst>
        </p:grpSpPr>
        <p:sp>
          <p:nvSpPr>
            <p:cNvPr id="2" name="CuadroTexto 1">
              <a:extLst>
                <a:ext uri="{FF2B5EF4-FFF2-40B4-BE49-F238E27FC236}">
                  <a16:creationId xmlns:a16="http://schemas.microsoft.com/office/drawing/2014/main" id="{B69B827C-CEB0-16D9-BF2E-F66A092FF143}"/>
                </a:ext>
              </a:extLst>
            </p:cNvPr>
            <p:cNvSpPr txBox="1"/>
            <p:nvPr/>
          </p:nvSpPr>
          <p:spPr>
            <a:xfrm>
              <a:off x="1351170" y="1304728"/>
              <a:ext cx="1843790" cy="3651946"/>
            </a:xfrm>
            <a:prstGeom prst="rect">
              <a:avLst/>
            </a:prstGeom>
            <a:solidFill>
              <a:schemeClr val="accent2">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Identificación temprana de síntomas clave:</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Ardor o dolor al orinar.</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Aumento en la frecuencia urinaria.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Sensación de urgencia urinaria.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Orina turbia, con olor fuerte, o hematuria.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Fiebre, dolor lumbar o abdominal (en infecciones más graves o pielonefritis)</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281A4D15-00B9-A6E3-983F-D8905F789140}"/>
                </a:ext>
              </a:extLst>
            </p:cNvPr>
            <p:cNvSpPr txBox="1"/>
            <p:nvPr/>
          </p:nvSpPr>
          <p:spPr>
            <a:xfrm>
              <a:off x="3537284" y="2493734"/>
              <a:ext cx="1843790" cy="1273935"/>
            </a:xfrm>
            <a:prstGeom prst="rect">
              <a:avLst/>
            </a:prstGeom>
            <a:solidFill>
              <a:schemeClr val="accent4">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Pruebas diagnósticas:</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Tira reactiva de orina</a:t>
              </a:r>
            </a:p>
            <a:p>
              <a:pPr marL="171450" indent="-171450">
                <a:buFont typeface="Arial" panose="020B0604020202020204" pitchFamily="34" charset="0"/>
                <a:buChar char="•"/>
              </a:pPr>
              <a:r>
                <a:rPr lang="es-CO" sz="1400" dirty="0">
                  <a:latin typeface="Calibri" panose="020F0502020204030204" pitchFamily="34" charset="0"/>
                  <a:ea typeface="Calibri" panose="020F0502020204030204" pitchFamily="34" charset="0"/>
                  <a:cs typeface="Calibri" panose="020F0502020204030204" pitchFamily="34" charset="0"/>
                </a:rPr>
                <a:t>Uroanálisis </a:t>
              </a:r>
            </a:p>
            <a:p>
              <a:pPr marL="171450" indent="-171450">
                <a:buFont typeface="Arial" panose="020B0604020202020204" pitchFamily="34" charset="0"/>
                <a:buChar char="•"/>
              </a:pPr>
              <a:r>
                <a:rPr lang="es-CO" sz="1400" dirty="0">
                  <a:latin typeface="Calibri" panose="020F0502020204030204" pitchFamily="34" charset="0"/>
                  <a:ea typeface="Calibri" panose="020F0502020204030204" pitchFamily="34" charset="0"/>
                  <a:cs typeface="Calibri" panose="020F0502020204030204" pitchFamily="34" charset="0"/>
                </a:rPr>
                <a:t>Urocultivo </a:t>
              </a:r>
            </a:p>
          </p:txBody>
        </p:sp>
        <p:sp>
          <p:nvSpPr>
            <p:cNvPr id="10" name="CuadroTexto 9">
              <a:extLst>
                <a:ext uri="{FF2B5EF4-FFF2-40B4-BE49-F238E27FC236}">
                  <a16:creationId xmlns:a16="http://schemas.microsoft.com/office/drawing/2014/main" id="{4B186929-60AB-DCC4-5D9D-39F3CBCDBC00}"/>
                </a:ext>
              </a:extLst>
            </p:cNvPr>
            <p:cNvSpPr txBox="1"/>
            <p:nvPr/>
          </p:nvSpPr>
          <p:spPr>
            <a:xfrm>
              <a:off x="5723398" y="1701064"/>
              <a:ext cx="1843790" cy="3850113"/>
            </a:xfrm>
            <a:prstGeom prst="rect">
              <a:avLst/>
            </a:prstGeom>
            <a:solidFill>
              <a:srgbClr val="FFFF00"/>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Manejo:</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Tratamiento empírico inicial (basado en sospecha clínica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Ajuste del tratamiento según resultados del cultivo.</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En casos complicados o pielonefritis evaluar hospitalización en modalidad extramural domiciliaria si cumple criterios definidos.</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sp>
          <p:nvSpPr>
            <p:cNvPr id="11" name="CuadroTexto 10">
              <a:extLst>
                <a:ext uri="{FF2B5EF4-FFF2-40B4-BE49-F238E27FC236}">
                  <a16:creationId xmlns:a16="http://schemas.microsoft.com/office/drawing/2014/main" id="{02B5D4F9-A054-4139-B32E-6387A0D8B53C}"/>
                </a:ext>
              </a:extLst>
            </p:cNvPr>
            <p:cNvSpPr txBox="1"/>
            <p:nvPr/>
          </p:nvSpPr>
          <p:spPr>
            <a:xfrm>
              <a:off x="7909512" y="1701064"/>
              <a:ext cx="1843790" cy="2859275"/>
            </a:xfrm>
            <a:prstGeom prst="rect">
              <a:avLst/>
            </a:prstGeom>
            <a:solidFill>
              <a:schemeClr val="accent6">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Seguimiento y educación:</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Seguimiento a las 48-72 horas para ver si hay o no mejoría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Urocultivo de control en casos complicados o recurrentes.</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Educación en higiene, micción post coital y hábitos urinarios.</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3" name="Conector recto de flecha 12">
              <a:extLst>
                <a:ext uri="{FF2B5EF4-FFF2-40B4-BE49-F238E27FC236}">
                  <a16:creationId xmlns:a16="http://schemas.microsoft.com/office/drawing/2014/main" id="{FE753357-4121-B137-0B66-63D71AE3828E}"/>
                </a:ext>
              </a:extLst>
            </p:cNvPr>
            <p:cNvCxnSpPr>
              <a:stCxn id="2" idx="3"/>
              <a:endCxn id="3" idx="1"/>
            </p:cNvCxnSpPr>
            <p:nvPr/>
          </p:nvCxnSpPr>
          <p:spPr>
            <a:xfrm>
              <a:off x="3194960" y="3130701"/>
              <a:ext cx="342324"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Conector recto de flecha 14">
              <a:extLst>
                <a:ext uri="{FF2B5EF4-FFF2-40B4-BE49-F238E27FC236}">
                  <a16:creationId xmlns:a16="http://schemas.microsoft.com/office/drawing/2014/main" id="{9DFCBA98-6773-CAC7-BDCC-7193253836EC}"/>
                </a:ext>
              </a:extLst>
            </p:cNvPr>
            <p:cNvCxnSpPr>
              <a:cxnSpLocks/>
              <a:stCxn id="3" idx="3"/>
              <a:endCxn id="10" idx="1"/>
            </p:cNvCxnSpPr>
            <p:nvPr/>
          </p:nvCxnSpPr>
          <p:spPr>
            <a:xfrm>
              <a:off x="5381074" y="3130701"/>
              <a:ext cx="34232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5CFFB920-9BF7-5BB2-EB0B-88E731DBFBD3}"/>
                </a:ext>
              </a:extLst>
            </p:cNvPr>
            <p:cNvCxnSpPr>
              <a:cxnSpLocks/>
              <a:stCxn id="10" idx="3"/>
              <a:endCxn id="11" idx="1"/>
            </p:cNvCxnSpPr>
            <p:nvPr/>
          </p:nvCxnSpPr>
          <p:spPr>
            <a:xfrm>
              <a:off x="7567188" y="3130701"/>
              <a:ext cx="34232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71955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604F-927A-0CE1-62E0-803A82C352AD}"/>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3CFA23BC-0014-63DC-C5FE-7049F61564C7}"/>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7" name="Rectangle: Rounded Corners 1">
            <a:extLst>
              <a:ext uri="{FF2B5EF4-FFF2-40B4-BE49-F238E27FC236}">
                <a16:creationId xmlns:a16="http://schemas.microsoft.com/office/drawing/2014/main" id="{4209D72D-B283-6ED4-FE65-68B51FDBCE46}"/>
              </a:ext>
            </a:extLst>
          </p:cNvPr>
          <p:cNvSpPr/>
          <p:nvPr/>
        </p:nvSpPr>
        <p:spPr>
          <a:xfrm>
            <a:off x="612234" y="3436214"/>
            <a:ext cx="1151931" cy="44391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espontánea</a:t>
            </a:r>
          </a:p>
        </p:txBody>
      </p:sp>
      <p:sp>
        <p:nvSpPr>
          <p:cNvPr id="10" name="Rectangle: Rounded Corners 4">
            <a:extLst>
              <a:ext uri="{FF2B5EF4-FFF2-40B4-BE49-F238E27FC236}">
                <a16:creationId xmlns:a16="http://schemas.microsoft.com/office/drawing/2014/main" id="{0E9FD7CF-1619-B1E8-1936-5695557E6043}"/>
              </a:ext>
            </a:extLst>
          </p:cNvPr>
          <p:cNvSpPr/>
          <p:nvPr/>
        </p:nvSpPr>
        <p:spPr>
          <a:xfrm>
            <a:off x="590606" y="2090856"/>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Promotor</a:t>
            </a:r>
          </a:p>
        </p:txBody>
      </p:sp>
      <p:sp>
        <p:nvSpPr>
          <p:cNvPr id="11" name="Rectangle: Rounded Corners 4">
            <a:extLst>
              <a:ext uri="{FF2B5EF4-FFF2-40B4-BE49-F238E27FC236}">
                <a16:creationId xmlns:a16="http://schemas.microsoft.com/office/drawing/2014/main" id="{C2CC438B-75A1-B6C0-5135-4E30E1F9A6C0}"/>
              </a:ext>
            </a:extLst>
          </p:cNvPr>
          <p:cNvSpPr/>
          <p:nvPr/>
        </p:nvSpPr>
        <p:spPr>
          <a:xfrm>
            <a:off x="612234" y="2785872"/>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Equipo Extramural</a:t>
            </a:r>
          </a:p>
        </p:txBody>
      </p:sp>
      <p:sp>
        <p:nvSpPr>
          <p:cNvPr id="13" name="Proceso 12">
            <a:extLst>
              <a:ext uri="{FF2B5EF4-FFF2-40B4-BE49-F238E27FC236}">
                <a16:creationId xmlns:a16="http://schemas.microsoft.com/office/drawing/2014/main" id="{A210E092-44A3-0C33-CD88-4E886D921107}"/>
              </a:ext>
            </a:extLst>
          </p:cNvPr>
          <p:cNvSpPr/>
          <p:nvPr/>
        </p:nvSpPr>
        <p:spPr>
          <a:xfrm>
            <a:off x="2290121" y="2455140"/>
            <a:ext cx="1253112" cy="661464"/>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MÉDICO GENERAL</a:t>
            </a:r>
            <a:r>
              <a:rPr lang="es-MX" sz="1100" b="1" baseline="0" dirty="0">
                <a:solidFill>
                  <a:schemeClr val="tx1"/>
                </a:solidFill>
              </a:rPr>
              <a:t> CON ÉNFASIS EN FAMILIA  </a:t>
            </a:r>
          </a:p>
        </p:txBody>
      </p:sp>
      <p:sp>
        <p:nvSpPr>
          <p:cNvPr id="17" name="Rectangle 63">
            <a:extLst>
              <a:ext uri="{FF2B5EF4-FFF2-40B4-BE49-F238E27FC236}">
                <a16:creationId xmlns:a16="http://schemas.microsoft.com/office/drawing/2014/main" id="{88354466-370D-6C94-D1AC-3956BF35C2D8}"/>
              </a:ext>
            </a:extLst>
          </p:cNvPr>
          <p:cNvSpPr/>
          <p:nvPr/>
        </p:nvSpPr>
        <p:spPr>
          <a:xfrm>
            <a:off x="4554807" y="1126442"/>
            <a:ext cx="1857125" cy="2719591"/>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clínica y diagnóstica.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Examen físico enfocado en factores de riesgo.</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Valorar presencia de Síntomas Obstructivos Urinarios Bajos-SOUB</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PSA*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uroanálisis y urocultivo, creatinina, si el usuario va a ser remitido a urología, para atención con cistoscopia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ecografía transrectal de próstata.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 e indicaciones de preparación para cistoscopia.</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*Si el usuario ya cuenta con resultado alterado de PSA, prescribir nueva toma de PSA. Si ambas tomas salen con resultado alterado remitir a atención por urología.</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C004D8EF-0E4F-23C8-CC2A-428EDB46DC2D}"/>
              </a:ext>
            </a:extLst>
          </p:cNvPr>
          <p:cNvSpPr/>
          <p:nvPr/>
        </p:nvSpPr>
        <p:spPr>
          <a:xfrm>
            <a:off x="6768958" y="1201023"/>
            <a:ext cx="1956723" cy="1719936"/>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lgn="ctr">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PSA &gt;=3</a:t>
            </a:r>
          </a:p>
          <a:p>
            <a:pPr marL="171450" indent="-171450" algn="ctr">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2 Reportes de PSA alterados (Intervalo entre 3 a 6 meses entre uno y otro)</a:t>
            </a:r>
          </a:p>
          <a:p>
            <a:pPr marL="171450" indent="-171450" algn="ctr">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SOUB</a:t>
            </a:r>
          </a:p>
        </p:txBody>
      </p:sp>
      <p:sp>
        <p:nvSpPr>
          <p:cNvPr id="27" name="Rectángulo: esquinas superiores, una redondeada y la otra cortada 126">
            <a:extLst>
              <a:ext uri="{FF2B5EF4-FFF2-40B4-BE49-F238E27FC236}">
                <a16:creationId xmlns:a16="http://schemas.microsoft.com/office/drawing/2014/main" id="{4D3D681A-22D3-5F55-31FC-986D0DFFF3A3}"/>
              </a:ext>
            </a:extLst>
          </p:cNvPr>
          <p:cNvSpPr/>
          <p:nvPr/>
        </p:nvSpPr>
        <p:spPr>
          <a:xfrm>
            <a:off x="1158270" y="4800916"/>
            <a:ext cx="2009113" cy="1458109"/>
          </a:xfrm>
          <a:prstGeom prst="snip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latin typeface="Calibri" panose="020F0502020204030204" pitchFamily="34" charset="0"/>
                <a:ea typeface="Calibri" panose="020F0502020204030204" pitchFamily="34" charset="0"/>
                <a:cs typeface="Calibri" panose="020F0502020204030204" pitchFamily="34" charset="0"/>
              </a:rPr>
              <a:t>Si la persona tiene sonda vesical permanente realizar la revisión pertinente. </a:t>
            </a:r>
          </a:p>
          <a:p>
            <a:pPr marL="171450" indent="-171450">
              <a:buFont typeface="Arial" panose="020B0604020202020204" pitchFamily="34" charset="0"/>
              <a:buChar char="•"/>
            </a:pPr>
            <a:r>
              <a:rPr lang="es-CO" sz="1100" dirty="0">
                <a:latin typeface="Calibri" panose="020F0502020204030204" pitchFamily="34" charset="0"/>
                <a:ea typeface="Calibri" panose="020F0502020204030204" pitchFamily="34" charset="0"/>
                <a:cs typeface="Calibri" panose="020F0502020204030204" pitchFamily="34" charset="0"/>
              </a:rPr>
              <a:t>Si requiere de cateterismo vesical, se realizará por parte del personal de enfermería</a:t>
            </a:r>
          </a:p>
        </p:txBody>
      </p:sp>
      <p:sp>
        <p:nvSpPr>
          <p:cNvPr id="28" name="Rectangle 44">
            <a:extLst>
              <a:ext uri="{FF2B5EF4-FFF2-40B4-BE49-F238E27FC236}">
                <a16:creationId xmlns:a16="http://schemas.microsoft.com/office/drawing/2014/main" id="{F955D703-FBD3-B76D-B4CA-C97B1A3B7DAE}"/>
              </a:ext>
            </a:extLst>
          </p:cNvPr>
          <p:cNvSpPr/>
          <p:nvPr/>
        </p:nvSpPr>
        <p:spPr>
          <a:xfrm>
            <a:off x="7004422" y="5616793"/>
            <a:ext cx="2009107" cy="770711"/>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con procedimiento- cistoscopia – eco transrectal</a:t>
            </a:r>
          </a:p>
        </p:txBody>
      </p:sp>
      <p:sp>
        <p:nvSpPr>
          <p:cNvPr id="29" name="Rectangle 32">
            <a:extLst>
              <a:ext uri="{FF2B5EF4-FFF2-40B4-BE49-F238E27FC236}">
                <a16:creationId xmlns:a16="http://schemas.microsoft.com/office/drawing/2014/main" id="{B360290A-A6B3-1C21-1D3C-ED1F1BA28C68}"/>
              </a:ext>
            </a:extLst>
          </p:cNvPr>
          <p:cNvSpPr/>
          <p:nvPr/>
        </p:nvSpPr>
        <p:spPr>
          <a:xfrm>
            <a:off x="7328402" y="2920959"/>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5E018522-5BD0-ADC6-AACC-303E59D4903D}"/>
              </a:ext>
            </a:extLst>
          </p:cNvPr>
          <p:cNvSpPr/>
          <p:nvPr/>
        </p:nvSpPr>
        <p:spPr>
          <a:xfrm>
            <a:off x="8769505" y="1775982"/>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46" name="Rectangle 44">
            <a:extLst>
              <a:ext uri="{FF2B5EF4-FFF2-40B4-BE49-F238E27FC236}">
                <a16:creationId xmlns:a16="http://schemas.microsoft.com/office/drawing/2014/main" id="{B47D4A4B-2B43-08A9-D527-98E8A512B5C2}"/>
              </a:ext>
            </a:extLst>
          </p:cNvPr>
          <p:cNvSpPr/>
          <p:nvPr/>
        </p:nvSpPr>
        <p:spPr>
          <a:xfrm>
            <a:off x="9429896" y="1545877"/>
            <a:ext cx="837123" cy="741739"/>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a:t>
            </a:r>
          </a:p>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enfocada al </a:t>
            </a:r>
          </a:p>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riesgo.</a:t>
            </a:r>
          </a:p>
        </p:txBody>
      </p:sp>
      <p:sp>
        <p:nvSpPr>
          <p:cNvPr id="75" name="Rectangle 44">
            <a:extLst>
              <a:ext uri="{FF2B5EF4-FFF2-40B4-BE49-F238E27FC236}">
                <a16:creationId xmlns:a16="http://schemas.microsoft.com/office/drawing/2014/main" id="{69081114-07B7-4DDC-79EB-7A11B8232226}"/>
              </a:ext>
            </a:extLst>
          </p:cNvPr>
          <p:cNvSpPr/>
          <p:nvPr/>
        </p:nvSpPr>
        <p:spPr>
          <a:xfrm>
            <a:off x="9622545" y="3149107"/>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6" name="Rectangle 44">
            <a:extLst>
              <a:ext uri="{FF2B5EF4-FFF2-40B4-BE49-F238E27FC236}">
                <a16:creationId xmlns:a16="http://schemas.microsoft.com/office/drawing/2014/main" id="{855C0FD4-3DC2-CFDD-85FF-1D41C1F159D5}"/>
              </a:ext>
            </a:extLst>
          </p:cNvPr>
          <p:cNvSpPr/>
          <p:nvPr/>
        </p:nvSpPr>
        <p:spPr>
          <a:xfrm>
            <a:off x="10088425" y="4573557"/>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9A8966E4-1F9E-E705-5C1B-F782F8647D11}"/>
              </a:ext>
            </a:extLst>
          </p:cNvPr>
          <p:cNvCxnSpPr>
            <a:stCxn id="4" idx="4"/>
            <a:endCxn id="10" idx="0"/>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Conector recto de flecha 80">
            <a:extLst>
              <a:ext uri="{FF2B5EF4-FFF2-40B4-BE49-F238E27FC236}">
                <a16:creationId xmlns:a16="http://schemas.microsoft.com/office/drawing/2014/main" id="{E4C883CF-D21C-CB43-F314-483319618B65}"/>
              </a:ext>
            </a:extLst>
          </p:cNvPr>
          <p:cNvCxnSpPr>
            <a:cxnSpLocks/>
          </p:cNvCxnSpPr>
          <p:nvPr/>
        </p:nvCxnSpPr>
        <p:spPr>
          <a:xfrm>
            <a:off x="1764165" y="2209367"/>
            <a:ext cx="525956" cy="40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3B6C8FF9-FDB0-AC88-9FEB-6891D9A72AF5}"/>
              </a:ext>
            </a:extLst>
          </p:cNvPr>
          <p:cNvCxnSpPr>
            <a:cxnSpLocks/>
            <a:stCxn id="11" idx="3"/>
            <a:endCxn id="13" idx="1"/>
          </p:cNvCxnSpPr>
          <p:nvPr/>
        </p:nvCxnSpPr>
        <p:spPr>
          <a:xfrm flipV="1">
            <a:off x="1766805" y="2785872"/>
            <a:ext cx="523316" cy="27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195D796D-3633-F96C-0469-69B011596963}"/>
              </a:ext>
            </a:extLst>
          </p:cNvPr>
          <p:cNvCxnSpPr>
            <a:cxnSpLocks/>
            <a:stCxn id="7" idx="3"/>
          </p:cNvCxnSpPr>
          <p:nvPr/>
        </p:nvCxnSpPr>
        <p:spPr>
          <a:xfrm flipV="1">
            <a:off x="1764165" y="3056046"/>
            <a:ext cx="525956" cy="6021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B7D90ED7-282E-3F85-1B1A-21F2154C7EB3}"/>
              </a:ext>
            </a:extLst>
          </p:cNvPr>
          <p:cNvCxnSpPr/>
          <p:nvPr/>
        </p:nvCxnSpPr>
        <p:spPr>
          <a:xfrm>
            <a:off x="3543233" y="2618803"/>
            <a:ext cx="99094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1F744582-2447-3B44-F925-16D160632917}"/>
              </a:ext>
            </a:extLst>
          </p:cNvPr>
          <p:cNvCxnSpPr>
            <a:cxnSpLocks/>
          </p:cNvCxnSpPr>
          <p:nvPr/>
        </p:nvCxnSpPr>
        <p:spPr>
          <a:xfrm>
            <a:off x="8008976" y="3668303"/>
            <a:ext cx="0" cy="4310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Conector recto de flecha 102">
            <a:extLst>
              <a:ext uri="{FF2B5EF4-FFF2-40B4-BE49-F238E27FC236}">
                <a16:creationId xmlns:a16="http://schemas.microsoft.com/office/drawing/2014/main" id="{64770902-580F-02F3-1D59-07C010DA4218}"/>
              </a:ext>
            </a:extLst>
          </p:cNvPr>
          <p:cNvCxnSpPr>
            <a:cxnSpLocks/>
          </p:cNvCxnSpPr>
          <p:nvPr/>
        </p:nvCxnSpPr>
        <p:spPr>
          <a:xfrm>
            <a:off x="7995574" y="5252529"/>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817BC294-2ED1-1D98-B425-020A9404F88E}"/>
              </a:ext>
            </a:extLst>
          </p:cNvPr>
          <p:cNvSpPr/>
          <p:nvPr/>
        </p:nvSpPr>
        <p:spPr>
          <a:xfrm>
            <a:off x="10707230" y="1690124"/>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AC521678-6E8C-4691-088B-BE2EEBF844FF}"/>
              </a:ext>
            </a:extLst>
          </p:cNvPr>
          <p:cNvCxnSpPr>
            <a:cxnSpLocks/>
          </p:cNvCxnSpPr>
          <p:nvPr/>
        </p:nvCxnSpPr>
        <p:spPr>
          <a:xfrm>
            <a:off x="6427851" y="2057732"/>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269D974E-DBB0-B4EF-F4C8-C7FF77D6C027}"/>
              </a:ext>
            </a:extLst>
          </p:cNvPr>
          <p:cNvCxnSpPr>
            <a:cxnSpLocks/>
          </p:cNvCxnSpPr>
          <p:nvPr/>
        </p:nvCxnSpPr>
        <p:spPr>
          <a:xfrm>
            <a:off x="8725681" y="2049639"/>
            <a:ext cx="626021" cy="80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AFF67DED-369F-BF47-8C68-76EF75B0E3B6}"/>
              </a:ext>
            </a:extLst>
          </p:cNvPr>
          <p:cNvCxnSpPr>
            <a:cxnSpLocks/>
          </p:cNvCxnSpPr>
          <p:nvPr/>
        </p:nvCxnSpPr>
        <p:spPr>
          <a:xfrm>
            <a:off x="7747319" y="2904680"/>
            <a:ext cx="0" cy="3296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F3DDA4E4-25AF-2DB1-47DD-3C06FB0E80FB}"/>
              </a:ext>
            </a:extLst>
          </p:cNvPr>
          <p:cNvCxnSpPr>
            <a:cxnSpLocks/>
            <a:endCxn id="104" idx="1"/>
          </p:cNvCxnSpPr>
          <p:nvPr/>
        </p:nvCxnSpPr>
        <p:spPr>
          <a:xfrm>
            <a:off x="10284405" y="2026534"/>
            <a:ext cx="422825" cy="30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1" name="Conector recto de flecha 1040">
            <a:extLst>
              <a:ext uri="{FF2B5EF4-FFF2-40B4-BE49-F238E27FC236}">
                <a16:creationId xmlns:a16="http://schemas.microsoft.com/office/drawing/2014/main" id="{C962CCDD-CC7C-B35F-939B-C0A8AA7E17C1}"/>
              </a:ext>
            </a:extLst>
          </p:cNvPr>
          <p:cNvCxnSpPr>
            <a:cxnSpLocks/>
          </p:cNvCxnSpPr>
          <p:nvPr/>
        </p:nvCxnSpPr>
        <p:spPr>
          <a:xfrm>
            <a:off x="9270787" y="3478219"/>
            <a:ext cx="34450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A173F862-653C-C7A3-80BA-896220C2B65F}"/>
              </a:ext>
            </a:extLst>
          </p:cNvPr>
          <p:cNvCxnSpPr>
            <a:cxnSpLocks/>
          </p:cNvCxnSpPr>
          <p:nvPr/>
        </p:nvCxnSpPr>
        <p:spPr>
          <a:xfrm>
            <a:off x="10730266" y="3846033"/>
            <a:ext cx="0" cy="6883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8" name="CuadroTexto 57">
            <a:extLst>
              <a:ext uri="{FF2B5EF4-FFF2-40B4-BE49-F238E27FC236}">
                <a16:creationId xmlns:a16="http://schemas.microsoft.com/office/drawing/2014/main" id="{D801B3FE-ADF7-731E-6FB3-B0E9D4A6F275}"/>
              </a:ext>
            </a:extLst>
          </p:cNvPr>
          <p:cNvSpPr txBox="1"/>
          <p:nvPr/>
        </p:nvSpPr>
        <p:spPr>
          <a:xfrm>
            <a:off x="-853031" y="99776"/>
            <a:ext cx="6097978" cy="369332"/>
          </a:xfrm>
          <a:prstGeom prst="rect">
            <a:avLst/>
          </a:prstGeom>
          <a:noFill/>
        </p:spPr>
        <p:txBody>
          <a:bodyPr wrap="square">
            <a:spAutoFit/>
          </a:bodyPr>
          <a:lstStyle/>
          <a:p>
            <a:pPr algn="ctr"/>
            <a:r>
              <a:rPr lang="es-CO" sz="1800" dirty="0">
                <a:solidFill>
                  <a:schemeClr val="tx1"/>
                </a:solidFill>
                <a:latin typeface="Calibri" panose="020F0502020204030204" pitchFamily="34" charset="0"/>
                <a:ea typeface="Calibri" panose="020F0502020204030204" pitchFamily="34" charset="0"/>
                <a:cs typeface="Calibri" panose="020F0502020204030204" pitchFamily="34" charset="0"/>
              </a:rPr>
              <a:t>HIPERPLASIA PROSTÁTICA – MED. GRAL.</a:t>
            </a:r>
          </a:p>
        </p:txBody>
      </p:sp>
      <p:sp>
        <p:nvSpPr>
          <p:cNvPr id="62" name="Rectangle 44">
            <a:extLst>
              <a:ext uri="{FF2B5EF4-FFF2-40B4-BE49-F238E27FC236}">
                <a16:creationId xmlns:a16="http://schemas.microsoft.com/office/drawing/2014/main" id="{4866F4B9-11B1-58BC-88F8-D76256F9E860}"/>
              </a:ext>
            </a:extLst>
          </p:cNvPr>
          <p:cNvSpPr/>
          <p:nvPr/>
        </p:nvSpPr>
        <p:spPr>
          <a:xfrm>
            <a:off x="6768959" y="3288135"/>
            <a:ext cx="2494578" cy="380168"/>
          </a:xfrm>
          <a:prstGeom prst="rect">
            <a:avLst/>
          </a:prstGeom>
          <a:solidFill>
            <a:schemeClr val="accent4">
              <a:lumMod val="60000"/>
              <a:lumOff val="4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Manejo farmacológico con analgesia, antiespasmódicos y alfa-bloqueantes</a:t>
            </a:r>
          </a:p>
        </p:txBody>
      </p:sp>
      <p:sp>
        <p:nvSpPr>
          <p:cNvPr id="64" name="Rectangle 32">
            <a:extLst>
              <a:ext uri="{FF2B5EF4-FFF2-40B4-BE49-F238E27FC236}">
                <a16:creationId xmlns:a16="http://schemas.microsoft.com/office/drawing/2014/main" id="{1BAE7782-1AA2-BA24-790B-594252005564}"/>
              </a:ext>
            </a:extLst>
          </p:cNvPr>
          <p:cNvSpPr/>
          <p:nvPr/>
        </p:nvSpPr>
        <p:spPr>
          <a:xfrm>
            <a:off x="6427851" y="4117553"/>
            <a:ext cx="3187444" cy="113497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err="1">
                <a:solidFill>
                  <a:schemeClr val="tx1"/>
                </a:solidFill>
                <a:latin typeface="Calibri" panose="020F0502020204030204" pitchFamily="34" charset="0"/>
                <a:ea typeface="Calibri" panose="020F0502020204030204" pitchFamily="34" charset="0"/>
                <a:cs typeface="Calibri" panose="020F0502020204030204" pitchFamily="34" charset="0"/>
              </a:rPr>
              <a:t>Telexperticia</a:t>
            </a:r>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  con urólogo sincrónica/asincrónica si: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Falla terapéutica de primera línea</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Síntomas refractarios</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Cuadro infeccioso asociado</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Solicitar urocultivo y uroanálisis previo a la atención con urología</a:t>
            </a:r>
          </a:p>
        </p:txBody>
      </p:sp>
    </p:spTree>
    <p:extLst>
      <p:ext uri="{BB962C8B-B14F-4D97-AF65-F5344CB8AC3E}">
        <p14:creationId xmlns:p14="http://schemas.microsoft.com/office/powerpoint/2010/main" val="3678603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F7BB2-6EED-FD71-5A2B-CA1922FD11BE}"/>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67D97E1E-A7B4-0198-CF6D-7F8E94CCA7AD}"/>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17" name="Rectangle 63">
            <a:extLst>
              <a:ext uri="{FF2B5EF4-FFF2-40B4-BE49-F238E27FC236}">
                <a16:creationId xmlns:a16="http://schemas.microsoft.com/office/drawing/2014/main" id="{D7E33968-3392-14BE-82C2-9E02445CA216}"/>
              </a:ext>
            </a:extLst>
          </p:cNvPr>
          <p:cNvSpPr/>
          <p:nvPr/>
        </p:nvSpPr>
        <p:spPr>
          <a:xfrm>
            <a:off x="3673519" y="1615491"/>
            <a:ext cx="2314121" cy="2215803"/>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clínica y diagnóstica.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Examen físico enfocado en factores de riesgo.</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Valorar presencia de Síntomas Obstructivos Urinarios Bajos-SOUB</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reporte de laboratorios e imágenes.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Definición de conductas para manejo según guía de práctica clínica. (2016)</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Realización de </a:t>
            </a:r>
            <a:r>
              <a:rPr lang="es-MX" sz="800" b="1" u="sng" dirty="0">
                <a:solidFill>
                  <a:schemeClr val="tx1"/>
                </a:solidFill>
                <a:latin typeface="Calibri" panose="020F0502020204030204" pitchFamily="34" charset="0"/>
                <a:ea typeface="Calibri" panose="020F0502020204030204" pitchFamily="34" charset="0"/>
                <a:cs typeface="Calibri" panose="020F0502020204030204" pitchFamily="34" charset="0"/>
              </a:rPr>
              <a:t>ECOGRAFIA TRANSRECTAL** – TACTO RECTAL, CISTOSCOPIA.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Si considera probabilidad de procedimiento quirúrgico, prescribirá exámenes prequirúrgicos (hemograma, PT, PTT, Rx de tórax, electrocardiograma, otros según riesgo).</a:t>
            </a:r>
          </a:p>
          <a:p>
            <a:pPr marL="171450" indent="-171450" algn="just">
              <a:buFont typeface="Arial" panose="020B0604020202020204" pitchFamily="34" charset="0"/>
              <a:buChar char="•"/>
            </a:pPr>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**Colocación de enema evacuador previo procedimiento.</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Rectangle 32">
            <a:extLst>
              <a:ext uri="{FF2B5EF4-FFF2-40B4-BE49-F238E27FC236}">
                <a16:creationId xmlns:a16="http://schemas.microsoft.com/office/drawing/2014/main" id="{4530F594-8DCB-2EAC-E5E8-8F6FCB999898}"/>
              </a:ext>
            </a:extLst>
          </p:cNvPr>
          <p:cNvSpPr/>
          <p:nvPr/>
        </p:nvSpPr>
        <p:spPr>
          <a:xfrm>
            <a:off x="7178918" y="3923418"/>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75" name="Rectangle 44">
            <a:extLst>
              <a:ext uri="{FF2B5EF4-FFF2-40B4-BE49-F238E27FC236}">
                <a16:creationId xmlns:a16="http://schemas.microsoft.com/office/drawing/2014/main" id="{8FC613DD-9234-B093-2310-20D8589854A7}"/>
              </a:ext>
            </a:extLst>
          </p:cNvPr>
          <p:cNvSpPr/>
          <p:nvPr/>
        </p:nvSpPr>
        <p:spPr>
          <a:xfrm>
            <a:off x="6903948" y="5981938"/>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6" name="Rectangle 44">
            <a:extLst>
              <a:ext uri="{FF2B5EF4-FFF2-40B4-BE49-F238E27FC236}">
                <a16:creationId xmlns:a16="http://schemas.microsoft.com/office/drawing/2014/main" id="{D6AD0544-8C82-8C9A-0C39-7FF37C9642EC}"/>
              </a:ext>
            </a:extLst>
          </p:cNvPr>
          <p:cNvSpPr/>
          <p:nvPr/>
        </p:nvSpPr>
        <p:spPr>
          <a:xfrm>
            <a:off x="8825704" y="6013321"/>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 </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4B656F88-6EFC-9481-7C12-5C0134A7FA11}"/>
              </a:ext>
            </a:extLst>
          </p:cNvPr>
          <p:cNvCxnSpPr>
            <a:cxnSpLocks/>
            <a:stCxn id="4" idx="4"/>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0764ED20-BE90-DFE1-6589-DC32C1B484EA}"/>
              </a:ext>
            </a:extLst>
          </p:cNvPr>
          <p:cNvCxnSpPr>
            <a:cxnSpLocks/>
          </p:cNvCxnSpPr>
          <p:nvPr/>
        </p:nvCxnSpPr>
        <p:spPr>
          <a:xfrm>
            <a:off x="3157415" y="2618803"/>
            <a:ext cx="50018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6D0A2CD5-D0EB-51B2-5B08-1BD08E8AEFEB}"/>
              </a:ext>
            </a:extLst>
          </p:cNvPr>
          <p:cNvCxnSpPr>
            <a:cxnSpLocks/>
          </p:cNvCxnSpPr>
          <p:nvPr/>
        </p:nvCxnSpPr>
        <p:spPr>
          <a:xfrm>
            <a:off x="7578414" y="3831294"/>
            <a:ext cx="0" cy="4310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72DBC65A-3F27-9325-40E0-7D39EB960C17}"/>
              </a:ext>
            </a:extLst>
          </p:cNvPr>
          <p:cNvSpPr/>
          <p:nvPr/>
        </p:nvSpPr>
        <p:spPr>
          <a:xfrm>
            <a:off x="10707230" y="1690124"/>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22A480B5-4F13-6686-23C3-4B962E06B46B}"/>
              </a:ext>
            </a:extLst>
          </p:cNvPr>
          <p:cNvCxnSpPr>
            <a:cxnSpLocks/>
          </p:cNvCxnSpPr>
          <p:nvPr/>
        </p:nvCxnSpPr>
        <p:spPr>
          <a:xfrm>
            <a:off x="5987640" y="2090856"/>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2A82BE8B-A068-E76A-73C4-B6264288AEE7}"/>
              </a:ext>
            </a:extLst>
          </p:cNvPr>
          <p:cNvCxnSpPr>
            <a:cxnSpLocks/>
          </p:cNvCxnSpPr>
          <p:nvPr/>
        </p:nvCxnSpPr>
        <p:spPr>
          <a:xfrm>
            <a:off x="8725681" y="2049639"/>
            <a:ext cx="626021" cy="80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909C4543-1F67-0AC7-2396-A3AFA2066DB2}"/>
              </a:ext>
            </a:extLst>
          </p:cNvPr>
          <p:cNvCxnSpPr>
            <a:cxnSpLocks/>
          </p:cNvCxnSpPr>
          <p:nvPr/>
        </p:nvCxnSpPr>
        <p:spPr>
          <a:xfrm>
            <a:off x="7578414" y="5621303"/>
            <a:ext cx="0" cy="3296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3" name="Conector recto de flecha 122">
            <a:extLst>
              <a:ext uri="{FF2B5EF4-FFF2-40B4-BE49-F238E27FC236}">
                <a16:creationId xmlns:a16="http://schemas.microsoft.com/office/drawing/2014/main" id="{CD627C0E-2598-2890-039A-F6C7EFDA3A07}"/>
              </a:ext>
            </a:extLst>
          </p:cNvPr>
          <p:cNvCxnSpPr>
            <a:cxnSpLocks/>
            <a:endCxn id="104" idx="1"/>
          </p:cNvCxnSpPr>
          <p:nvPr/>
        </p:nvCxnSpPr>
        <p:spPr>
          <a:xfrm>
            <a:off x="10284405" y="2026534"/>
            <a:ext cx="422825" cy="30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1" name="Conector recto de flecha 1040">
            <a:extLst>
              <a:ext uri="{FF2B5EF4-FFF2-40B4-BE49-F238E27FC236}">
                <a16:creationId xmlns:a16="http://schemas.microsoft.com/office/drawing/2014/main" id="{3C122D0B-AC8D-F40E-C8A1-D2EE59820A47}"/>
              </a:ext>
            </a:extLst>
          </p:cNvPr>
          <p:cNvCxnSpPr>
            <a:cxnSpLocks/>
            <a:endCxn id="76" idx="1"/>
          </p:cNvCxnSpPr>
          <p:nvPr/>
        </p:nvCxnSpPr>
        <p:spPr>
          <a:xfrm>
            <a:off x="8244618" y="6352807"/>
            <a:ext cx="58108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C63DB11C-01DD-21A7-8551-EE07B8B5B427}"/>
              </a:ext>
            </a:extLst>
          </p:cNvPr>
          <p:cNvCxnSpPr>
            <a:cxnSpLocks/>
          </p:cNvCxnSpPr>
          <p:nvPr/>
        </p:nvCxnSpPr>
        <p:spPr>
          <a:xfrm>
            <a:off x="8252391" y="3299312"/>
            <a:ext cx="5655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8" name="CuadroTexto 57">
            <a:extLst>
              <a:ext uri="{FF2B5EF4-FFF2-40B4-BE49-F238E27FC236}">
                <a16:creationId xmlns:a16="http://schemas.microsoft.com/office/drawing/2014/main" id="{59F5C176-439B-E532-D259-0F2D11743B63}"/>
              </a:ext>
            </a:extLst>
          </p:cNvPr>
          <p:cNvSpPr txBox="1"/>
          <p:nvPr/>
        </p:nvSpPr>
        <p:spPr>
          <a:xfrm>
            <a:off x="-853031" y="99776"/>
            <a:ext cx="6097978" cy="369332"/>
          </a:xfrm>
          <a:prstGeom prst="rect">
            <a:avLst/>
          </a:prstGeom>
          <a:noFill/>
        </p:spPr>
        <p:txBody>
          <a:bodyPr wrap="square">
            <a:spAutoFit/>
          </a:bodyPr>
          <a:lstStyle/>
          <a:p>
            <a:pPr algn="ctr"/>
            <a:r>
              <a:rPr lang="es-CO" sz="1800" dirty="0">
                <a:solidFill>
                  <a:schemeClr val="tx1"/>
                </a:solidFill>
                <a:latin typeface="Calibri" panose="020F0502020204030204" pitchFamily="34" charset="0"/>
                <a:ea typeface="Calibri" panose="020F0502020204030204" pitchFamily="34" charset="0"/>
                <a:cs typeface="Calibri" panose="020F0502020204030204" pitchFamily="34" charset="0"/>
              </a:rPr>
              <a:t>HIPERPLASIA PROSTÁTICA – UROLOGÍA</a:t>
            </a:r>
          </a:p>
        </p:txBody>
      </p:sp>
      <p:sp>
        <p:nvSpPr>
          <p:cNvPr id="62" name="Rectangle 44">
            <a:extLst>
              <a:ext uri="{FF2B5EF4-FFF2-40B4-BE49-F238E27FC236}">
                <a16:creationId xmlns:a16="http://schemas.microsoft.com/office/drawing/2014/main" id="{2759D60D-0D8B-240F-44E2-D5D1E9509537}"/>
              </a:ext>
            </a:extLst>
          </p:cNvPr>
          <p:cNvSpPr/>
          <p:nvPr/>
        </p:nvSpPr>
        <p:spPr>
          <a:xfrm>
            <a:off x="6331126" y="1802460"/>
            <a:ext cx="2494578" cy="569131"/>
          </a:xfrm>
          <a:prstGeom prst="rect">
            <a:avLst/>
          </a:prstGeom>
          <a:solidFill>
            <a:schemeClr val="accent4">
              <a:lumMod val="60000"/>
              <a:lumOff val="4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Manejo farmacológico segunda línea según GPC</a:t>
            </a:r>
          </a:p>
        </p:txBody>
      </p:sp>
      <p:sp>
        <p:nvSpPr>
          <p:cNvPr id="2" name="Rectangle: Rounded Corners 4">
            <a:extLst>
              <a:ext uri="{FF2B5EF4-FFF2-40B4-BE49-F238E27FC236}">
                <a16:creationId xmlns:a16="http://schemas.microsoft.com/office/drawing/2014/main" id="{EAD70FBD-4354-CEFF-C391-F161BED52943}"/>
              </a:ext>
            </a:extLst>
          </p:cNvPr>
          <p:cNvSpPr/>
          <p:nvPr/>
        </p:nvSpPr>
        <p:spPr>
          <a:xfrm>
            <a:off x="507502" y="2123138"/>
            <a:ext cx="1156598" cy="89337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MÉDICO GENERAL CON ÉNFASIS EN FAMILIA</a:t>
            </a:r>
          </a:p>
        </p:txBody>
      </p:sp>
      <p:sp>
        <p:nvSpPr>
          <p:cNvPr id="3" name="Proceso 2">
            <a:extLst>
              <a:ext uri="{FF2B5EF4-FFF2-40B4-BE49-F238E27FC236}">
                <a16:creationId xmlns:a16="http://schemas.microsoft.com/office/drawing/2014/main" id="{3E670658-DDE3-A7F3-71EC-1981A9EDED06}"/>
              </a:ext>
            </a:extLst>
          </p:cNvPr>
          <p:cNvSpPr/>
          <p:nvPr/>
        </p:nvSpPr>
        <p:spPr>
          <a:xfrm>
            <a:off x="2209244" y="2447594"/>
            <a:ext cx="948171" cy="454108"/>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UROLOGO</a:t>
            </a:r>
            <a:endParaRPr lang="es-MX" sz="1100" b="1" baseline="0" dirty="0">
              <a:solidFill>
                <a:schemeClr val="tx1"/>
              </a:solidFill>
            </a:endParaRPr>
          </a:p>
        </p:txBody>
      </p:sp>
      <p:cxnSp>
        <p:nvCxnSpPr>
          <p:cNvPr id="5" name="Conector recto de flecha 4">
            <a:extLst>
              <a:ext uri="{FF2B5EF4-FFF2-40B4-BE49-F238E27FC236}">
                <a16:creationId xmlns:a16="http://schemas.microsoft.com/office/drawing/2014/main" id="{29F30A30-4A70-2952-CE12-8CC1F237EEE7}"/>
              </a:ext>
            </a:extLst>
          </p:cNvPr>
          <p:cNvCxnSpPr>
            <a:cxnSpLocks/>
          </p:cNvCxnSpPr>
          <p:nvPr/>
        </p:nvCxnSpPr>
        <p:spPr>
          <a:xfrm>
            <a:off x="1651854" y="2618803"/>
            <a:ext cx="5272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Llamada con línea 1 7">
            <a:extLst>
              <a:ext uri="{FF2B5EF4-FFF2-40B4-BE49-F238E27FC236}">
                <a16:creationId xmlns:a16="http://schemas.microsoft.com/office/drawing/2014/main" id="{05A3E13B-930B-7C4B-7A28-7444405881B0}"/>
              </a:ext>
            </a:extLst>
          </p:cNvPr>
          <p:cNvSpPr/>
          <p:nvPr/>
        </p:nvSpPr>
        <p:spPr>
          <a:xfrm>
            <a:off x="433641" y="4069343"/>
            <a:ext cx="1999946" cy="1290390"/>
          </a:xfrm>
          <a:prstGeom prst="borderCallout1">
            <a:avLst>
              <a:gd name="adj1" fmla="val -1620"/>
              <a:gd name="adj2" fmla="val 3586"/>
              <a:gd name="adj3" fmla="val -2139"/>
              <a:gd name="adj4" fmla="val 3723"/>
            </a:avLst>
          </a:prstGeom>
          <a:solidFill>
            <a:srgbClr val="FFA7A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000" b="1" u="sng" dirty="0">
                <a:solidFill>
                  <a:schemeClr val="tx1"/>
                </a:solidFill>
              </a:rPr>
              <a:t>**Paciente con urocultivo y uroanálisis negativo para infección, considerando cita por urólogo + procedimiento (cistoscopia – eco transrectal) CON UROLOGO ENTRENADO</a:t>
            </a:r>
          </a:p>
        </p:txBody>
      </p:sp>
      <p:sp>
        <p:nvSpPr>
          <p:cNvPr id="12" name="Proceso alternativo 11">
            <a:extLst>
              <a:ext uri="{FF2B5EF4-FFF2-40B4-BE49-F238E27FC236}">
                <a16:creationId xmlns:a16="http://schemas.microsoft.com/office/drawing/2014/main" id="{B035FC28-E264-DA52-97BB-9BD0A278F363}"/>
              </a:ext>
            </a:extLst>
          </p:cNvPr>
          <p:cNvSpPr/>
          <p:nvPr/>
        </p:nvSpPr>
        <p:spPr>
          <a:xfrm>
            <a:off x="315781" y="5850718"/>
            <a:ext cx="5780219" cy="548068"/>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100" dirty="0">
                <a:solidFill>
                  <a:schemeClr val="tx1"/>
                </a:solidFill>
              </a:rPr>
              <a:t>*</a:t>
            </a:r>
            <a:r>
              <a:rPr lang="es-ES_tradnl" sz="1100" b="1" u="sng" dirty="0">
                <a:solidFill>
                  <a:schemeClr val="tx1"/>
                </a:solidFill>
              </a:rPr>
              <a:t>Indicaciones para cistoscopia</a:t>
            </a:r>
            <a:r>
              <a:rPr lang="es-ES_tradnl" sz="110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14" name="Rectangle 44">
            <a:extLst>
              <a:ext uri="{FF2B5EF4-FFF2-40B4-BE49-F238E27FC236}">
                <a16:creationId xmlns:a16="http://schemas.microsoft.com/office/drawing/2014/main" id="{9DF4CCA9-16CF-DC81-4515-C8B52939B55B}"/>
              </a:ext>
            </a:extLst>
          </p:cNvPr>
          <p:cNvSpPr/>
          <p:nvPr/>
        </p:nvSpPr>
        <p:spPr>
          <a:xfrm>
            <a:off x="9330253" y="1527575"/>
            <a:ext cx="954152" cy="982199"/>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 focada al riesgo, signos de alarma,</a:t>
            </a:r>
          </a:p>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44">
            <a:extLst>
              <a:ext uri="{FF2B5EF4-FFF2-40B4-BE49-F238E27FC236}">
                <a16:creationId xmlns:a16="http://schemas.microsoft.com/office/drawing/2014/main" id="{9BE921BA-210A-28E3-E85D-5A7D272744A7}"/>
              </a:ext>
            </a:extLst>
          </p:cNvPr>
          <p:cNvSpPr/>
          <p:nvPr/>
        </p:nvSpPr>
        <p:spPr>
          <a:xfrm>
            <a:off x="6912211" y="2752591"/>
            <a:ext cx="1332407" cy="1093442"/>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¿Requiere realización de cistoscopia?*</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63">
            <a:extLst>
              <a:ext uri="{FF2B5EF4-FFF2-40B4-BE49-F238E27FC236}">
                <a16:creationId xmlns:a16="http://schemas.microsoft.com/office/drawing/2014/main" id="{643AAAC4-846F-C583-5B84-EEA706069AD2}"/>
              </a:ext>
            </a:extLst>
          </p:cNvPr>
          <p:cNvSpPr/>
          <p:nvPr/>
        </p:nvSpPr>
        <p:spPr>
          <a:xfrm>
            <a:off x="6503013" y="4297257"/>
            <a:ext cx="2150802" cy="1324046"/>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Urocultivo y PDO negativo previo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Realización del procedimiento (con apoyo de auxiliar de enfermería como circulante)</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Formulación de medicamentos según hallazgos.</a:t>
            </a:r>
          </a:p>
        </p:txBody>
      </p:sp>
      <p:cxnSp>
        <p:nvCxnSpPr>
          <p:cNvPr id="21" name="Conector recto de flecha 20">
            <a:extLst>
              <a:ext uri="{FF2B5EF4-FFF2-40B4-BE49-F238E27FC236}">
                <a16:creationId xmlns:a16="http://schemas.microsoft.com/office/drawing/2014/main" id="{3BCF62DA-767D-4538-BF2D-5518D78C65E4}"/>
              </a:ext>
            </a:extLst>
          </p:cNvPr>
          <p:cNvCxnSpPr>
            <a:cxnSpLocks/>
          </p:cNvCxnSpPr>
          <p:nvPr/>
        </p:nvCxnSpPr>
        <p:spPr>
          <a:xfrm>
            <a:off x="6006783" y="3299312"/>
            <a:ext cx="89716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Rectangle 32">
            <a:extLst>
              <a:ext uri="{FF2B5EF4-FFF2-40B4-BE49-F238E27FC236}">
                <a16:creationId xmlns:a16="http://schemas.microsoft.com/office/drawing/2014/main" id="{EF8FA2E9-8EEC-CAB3-3E40-B8B2F3EE1921}"/>
              </a:ext>
            </a:extLst>
          </p:cNvPr>
          <p:cNvSpPr/>
          <p:nvPr/>
        </p:nvSpPr>
        <p:spPr>
          <a:xfrm>
            <a:off x="8276474" y="3055676"/>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24" name="Rectangle 44">
            <a:extLst>
              <a:ext uri="{FF2B5EF4-FFF2-40B4-BE49-F238E27FC236}">
                <a16:creationId xmlns:a16="http://schemas.microsoft.com/office/drawing/2014/main" id="{4203B47E-BDF8-DB72-3FA5-FF8FD2A2C208}"/>
              </a:ext>
            </a:extLst>
          </p:cNvPr>
          <p:cNvSpPr/>
          <p:nvPr/>
        </p:nvSpPr>
        <p:spPr>
          <a:xfrm>
            <a:off x="8849787" y="3055676"/>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Medico general - Promotor</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5" name="Rectangle 32">
            <a:extLst>
              <a:ext uri="{FF2B5EF4-FFF2-40B4-BE49-F238E27FC236}">
                <a16:creationId xmlns:a16="http://schemas.microsoft.com/office/drawing/2014/main" id="{5910A8C9-998A-CF3C-CE36-3D23500D94C2}"/>
              </a:ext>
            </a:extLst>
          </p:cNvPr>
          <p:cNvSpPr/>
          <p:nvPr/>
        </p:nvSpPr>
        <p:spPr>
          <a:xfrm>
            <a:off x="3692670" y="466556"/>
            <a:ext cx="3486248" cy="1003048"/>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Criterios para la valoración:</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Falla terapéutica de primera línea</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Síntomas refractarios (hematuria, dolor pélvico, incontinencia)</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Cuadro infeccioso asociado o a repetición</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Obstrucción o retención urinaria que haya requerido colocación de sonda o cateterismo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30" name="Conector recto 29">
            <a:extLst>
              <a:ext uri="{FF2B5EF4-FFF2-40B4-BE49-F238E27FC236}">
                <a16:creationId xmlns:a16="http://schemas.microsoft.com/office/drawing/2014/main" id="{4715A9FA-3499-A487-AB10-0931F8515878}"/>
              </a:ext>
            </a:extLst>
          </p:cNvPr>
          <p:cNvCxnSpPr>
            <a:cxnSpLocks/>
          </p:cNvCxnSpPr>
          <p:nvPr/>
        </p:nvCxnSpPr>
        <p:spPr>
          <a:xfrm flipH="1" flipV="1">
            <a:off x="2700670" y="1030700"/>
            <a:ext cx="3925" cy="1437501"/>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Conector recto de flecha 31">
            <a:extLst>
              <a:ext uri="{FF2B5EF4-FFF2-40B4-BE49-F238E27FC236}">
                <a16:creationId xmlns:a16="http://schemas.microsoft.com/office/drawing/2014/main" id="{1A381C31-EB0D-BAD3-5AD0-08BC2FF76E3D}"/>
              </a:ext>
            </a:extLst>
          </p:cNvPr>
          <p:cNvCxnSpPr/>
          <p:nvPr/>
        </p:nvCxnSpPr>
        <p:spPr>
          <a:xfrm>
            <a:off x="2700670" y="1030700"/>
            <a:ext cx="95693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 name="Conector: angular 6">
            <a:extLst>
              <a:ext uri="{FF2B5EF4-FFF2-40B4-BE49-F238E27FC236}">
                <a16:creationId xmlns:a16="http://schemas.microsoft.com/office/drawing/2014/main" id="{B2EAEE92-691C-8770-2A5A-1C045CF0C8ED}"/>
              </a:ext>
            </a:extLst>
          </p:cNvPr>
          <p:cNvCxnSpPr>
            <a:stCxn id="2" idx="1"/>
            <a:endCxn id="8" idx="2"/>
          </p:cNvCxnSpPr>
          <p:nvPr/>
        </p:nvCxnSpPr>
        <p:spPr>
          <a:xfrm rot="10800000" flipV="1">
            <a:off x="433642" y="2569828"/>
            <a:ext cx="73861" cy="2144710"/>
          </a:xfrm>
          <a:prstGeom prst="bentConnector3">
            <a:avLst>
              <a:gd name="adj1" fmla="val 409500"/>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205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18FE9-B4BB-E4A0-5B22-B0061E551A05}"/>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EA081891-A060-2856-64F6-D9E3E491DFF2}"/>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7" name="Rectangle: Rounded Corners 1">
            <a:extLst>
              <a:ext uri="{FF2B5EF4-FFF2-40B4-BE49-F238E27FC236}">
                <a16:creationId xmlns:a16="http://schemas.microsoft.com/office/drawing/2014/main" id="{208B0579-6674-8F31-607A-2075777166D1}"/>
              </a:ext>
            </a:extLst>
          </p:cNvPr>
          <p:cNvSpPr/>
          <p:nvPr/>
        </p:nvSpPr>
        <p:spPr>
          <a:xfrm>
            <a:off x="612234" y="3436214"/>
            <a:ext cx="1151931" cy="44391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espontánea</a:t>
            </a:r>
          </a:p>
        </p:txBody>
      </p:sp>
      <p:sp>
        <p:nvSpPr>
          <p:cNvPr id="8" name="Rectángulo 7">
            <a:extLst>
              <a:ext uri="{FF2B5EF4-FFF2-40B4-BE49-F238E27FC236}">
                <a16:creationId xmlns:a16="http://schemas.microsoft.com/office/drawing/2014/main" id="{0290275D-27F4-D9CA-5783-F692FBEB0E45}"/>
              </a:ext>
            </a:extLst>
          </p:cNvPr>
          <p:cNvSpPr/>
          <p:nvPr/>
        </p:nvSpPr>
        <p:spPr>
          <a:xfrm>
            <a:off x="150451" y="108252"/>
            <a:ext cx="4383726" cy="40100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dirty="0">
                <a:solidFill>
                  <a:schemeClr val="tx1"/>
                </a:solidFill>
                <a:latin typeface="Calibri" panose="020F0502020204030204" pitchFamily="34" charset="0"/>
                <a:ea typeface="Calibri" panose="020F0502020204030204" pitchFamily="34" charset="0"/>
                <a:cs typeface="Calibri" panose="020F0502020204030204" pitchFamily="34" charset="0"/>
              </a:rPr>
              <a:t>UROLITIASIS – MED. GRAL.</a:t>
            </a:r>
          </a:p>
        </p:txBody>
      </p:sp>
      <p:sp>
        <p:nvSpPr>
          <p:cNvPr id="10" name="Rectangle: Rounded Corners 4">
            <a:extLst>
              <a:ext uri="{FF2B5EF4-FFF2-40B4-BE49-F238E27FC236}">
                <a16:creationId xmlns:a16="http://schemas.microsoft.com/office/drawing/2014/main" id="{D8B9B204-52D1-6E88-3DAE-E9E1889C6CF6}"/>
              </a:ext>
            </a:extLst>
          </p:cNvPr>
          <p:cNvSpPr/>
          <p:nvPr/>
        </p:nvSpPr>
        <p:spPr>
          <a:xfrm>
            <a:off x="590606" y="2090856"/>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Promotor</a:t>
            </a:r>
          </a:p>
        </p:txBody>
      </p:sp>
      <p:sp>
        <p:nvSpPr>
          <p:cNvPr id="11" name="Rectangle: Rounded Corners 4">
            <a:extLst>
              <a:ext uri="{FF2B5EF4-FFF2-40B4-BE49-F238E27FC236}">
                <a16:creationId xmlns:a16="http://schemas.microsoft.com/office/drawing/2014/main" id="{1668C9D9-FD83-FD52-8460-59BB98A9E34F}"/>
              </a:ext>
            </a:extLst>
          </p:cNvPr>
          <p:cNvSpPr/>
          <p:nvPr/>
        </p:nvSpPr>
        <p:spPr>
          <a:xfrm>
            <a:off x="612234" y="2785872"/>
            <a:ext cx="1154571" cy="54034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inducida Equipo Extramural</a:t>
            </a:r>
          </a:p>
        </p:txBody>
      </p:sp>
      <p:sp>
        <p:nvSpPr>
          <p:cNvPr id="13" name="Proceso 12">
            <a:extLst>
              <a:ext uri="{FF2B5EF4-FFF2-40B4-BE49-F238E27FC236}">
                <a16:creationId xmlns:a16="http://schemas.microsoft.com/office/drawing/2014/main" id="{428D0A1D-5770-50D2-4E42-6453DB9F5C1E}"/>
              </a:ext>
            </a:extLst>
          </p:cNvPr>
          <p:cNvSpPr/>
          <p:nvPr/>
        </p:nvSpPr>
        <p:spPr>
          <a:xfrm>
            <a:off x="2290121" y="2455140"/>
            <a:ext cx="1253112" cy="661464"/>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sz="1100" b="1" dirty="0">
                <a:solidFill>
                  <a:schemeClr val="tx1"/>
                </a:solidFill>
              </a:rPr>
              <a:t>MÉDICO GENERAL</a:t>
            </a:r>
            <a:r>
              <a:rPr lang="es-MX" sz="1100" b="1" baseline="0" dirty="0">
                <a:solidFill>
                  <a:schemeClr val="tx1"/>
                </a:solidFill>
              </a:rPr>
              <a:t> CON ÉNFASIS EN FAMILIA  </a:t>
            </a:r>
          </a:p>
        </p:txBody>
      </p:sp>
      <p:sp>
        <p:nvSpPr>
          <p:cNvPr id="17" name="Rectangle 63">
            <a:extLst>
              <a:ext uri="{FF2B5EF4-FFF2-40B4-BE49-F238E27FC236}">
                <a16:creationId xmlns:a16="http://schemas.microsoft.com/office/drawing/2014/main" id="{DE1EDF8A-8B4B-29CB-CB2A-AA34C57CFD2D}"/>
              </a:ext>
            </a:extLst>
          </p:cNvPr>
          <p:cNvSpPr/>
          <p:nvPr/>
        </p:nvSpPr>
        <p:spPr>
          <a:xfrm>
            <a:off x="4219019" y="911995"/>
            <a:ext cx="2400143" cy="2116350"/>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clínica y diagnóstica, centrándose en síntomas, antecedentes y factores de riesgo.</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imágenes previas si estan disponibles (urotac-ecografia renal y de vias urinarias)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Valorar presencia de síntomas obstructivos.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tira reactiva PDO + urocultivo si se sospecha IVU asociada.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manera opcional de paraclíicos:  Creatinina, Ácido úrico,  Calcio, Electrolitos plasmáticos (Na, K), Proteína C reactiva, PT, PTT, INR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Manejo analgésico y antiespasmódico según GPC.</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89935D93-14A3-7465-D7C1-3440F386694D}"/>
              </a:ext>
            </a:extLst>
          </p:cNvPr>
          <p:cNvSpPr/>
          <p:nvPr/>
        </p:nvSpPr>
        <p:spPr>
          <a:xfrm>
            <a:off x="7202177" y="1015765"/>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¿Signos de urgencia?</a:t>
            </a:r>
          </a:p>
        </p:txBody>
      </p:sp>
      <p:sp>
        <p:nvSpPr>
          <p:cNvPr id="25" name="Rectangle 32">
            <a:extLst>
              <a:ext uri="{FF2B5EF4-FFF2-40B4-BE49-F238E27FC236}">
                <a16:creationId xmlns:a16="http://schemas.microsoft.com/office/drawing/2014/main" id="{8BAECD14-F4DD-4E64-D095-2B590FCB1C87}"/>
              </a:ext>
            </a:extLst>
          </p:cNvPr>
          <p:cNvSpPr/>
          <p:nvPr/>
        </p:nvSpPr>
        <p:spPr>
          <a:xfrm>
            <a:off x="3958745" y="3436252"/>
            <a:ext cx="2897159" cy="1352710"/>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900" b="1" u="sng" dirty="0" err="1">
                <a:solidFill>
                  <a:schemeClr val="tx1"/>
                </a:solidFill>
                <a:latin typeface="Calibri" panose="020F0502020204030204" pitchFamily="34" charset="0"/>
                <a:ea typeface="Calibri" panose="020F0502020204030204" pitchFamily="34" charset="0"/>
                <a:cs typeface="Calibri" panose="020F0502020204030204" pitchFamily="34" charset="0"/>
              </a:rPr>
              <a:t>Telexperticia</a:t>
            </a:r>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  con urólogo sincrónica/asincrónica si: </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Cálculos en imágenes &gt; 10mm</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No expulsión de cálculos percibida por el paciente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Dolor que no cede al manejo analgésico</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Retención urinaria significativa o recurrente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Formulación de imágenes especializadas</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just"/>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Disponer de PDO, urocultivo imágenes previas si las tiene, previa atención por urología</a:t>
            </a:r>
          </a:p>
        </p:txBody>
      </p:sp>
      <p:sp>
        <p:nvSpPr>
          <p:cNvPr id="27" name="Rectángulo: esquinas superiores, una redondeada y la otra cortada 126">
            <a:extLst>
              <a:ext uri="{FF2B5EF4-FFF2-40B4-BE49-F238E27FC236}">
                <a16:creationId xmlns:a16="http://schemas.microsoft.com/office/drawing/2014/main" id="{B3DF374D-864B-B03B-D454-E74D96DF583A}"/>
              </a:ext>
            </a:extLst>
          </p:cNvPr>
          <p:cNvSpPr/>
          <p:nvPr/>
        </p:nvSpPr>
        <p:spPr>
          <a:xfrm>
            <a:off x="457741" y="4602146"/>
            <a:ext cx="2009113" cy="1015093"/>
          </a:xfrm>
          <a:prstGeom prst="snip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latin typeface="Calibri" panose="020F0502020204030204" pitchFamily="34" charset="0"/>
                <a:ea typeface="Calibri" panose="020F0502020204030204" pitchFamily="34" charset="0"/>
                <a:cs typeface="Calibri" panose="020F0502020204030204" pitchFamily="34" charset="0"/>
              </a:rPr>
              <a:t>Tener en cuenta que este paciente usualmente viene para seguimiento después de manejo de cólico renal en urgencias.</a:t>
            </a:r>
          </a:p>
        </p:txBody>
      </p:sp>
      <p:sp>
        <p:nvSpPr>
          <p:cNvPr id="28" name="Rectangle 44">
            <a:extLst>
              <a:ext uri="{FF2B5EF4-FFF2-40B4-BE49-F238E27FC236}">
                <a16:creationId xmlns:a16="http://schemas.microsoft.com/office/drawing/2014/main" id="{ADC3D960-A196-902D-0F34-B61145B2EDE6}"/>
              </a:ext>
            </a:extLst>
          </p:cNvPr>
          <p:cNvSpPr/>
          <p:nvPr/>
        </p:nvSpPr>
        <p:spPr>
          <a:xfrm>
            <a:off x="4141234" y="5170931"/>
            <a:ext cx="2464219" cy="612125"/>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Atención por urología presencial + procedimiento (cistoscopia o ecografía renal y de vías urinarias)</a:t>
            </a:r>
          </a:p>
        </p:txBody>
      </p:sp>
      <p:sp>
        <p:nvSpPr>
          <p:cNvPr id="29" name="Rectangle 32">
            <a:extLst>
              <a:ext uri="{FF2B5EF4-FFF2-40B4-BE49-F238E27FC236}">
                <a16:creationId xmlns:a16="http://schemas.microsoft.com/office/drawing/2014/main" id="{95DE102A-394E-0171-FEEA-23E18F5D6B83}"/>
              </a:ext>
            </a:extLst>
          </p:cNvPr>
          <p:cNvSpPr/>
          <p:nvPr/>
        </p:nvSpPr>
        <p:spPr>
          <a:xfrm>
            <a:off x="8173147" y="1259093"/>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6B6748C3-5C7B-BCAD-1240-3041E1568A01}"/>
              </a:ext>
            </a:extLst>
          </p:cNvPr>
          <p:cNvSpPr/>
          <p:nvPr/>
        </p:nvSpPr>
        <p:spPr>
          <a:xfrm>
            <a:off x="7187048" y="2193065"/>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75" name="Rectangle 44">
            <a:extLst>
              <a:ext uri="{FF2B5EF4-FFF2-40B4-BE49-F238E27FC236}">
                <a16:creationId xmlns:a16="http://schemas.microsoft.com/office/drawing/2014/main" id="{A59D23F5-1EDE-7004-60F1-94276E3C7B4C}"/>
              </a:ext>
            </a:extLst>
          </p:cNvPr>
          <p:cNvSpPr/>
          <p:nvPr/>
        </p:nvSpPr>
        <p:spPr>
          <a:xfrm>
            <a:off x="7114289" y="2629300"/>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1926B57B-7EA1-32AF-071E-FB9FEF51BEB8}"/>
              </a:ext>
            </a:extLst>
          </p:cNvPr>
          <p:cNvCxnSpPr>
            <a:stCxn id="4" idx="4"/>
            <a:endCxn id="10" idx="0"/>
          </p:cNvCxnSpPr>
          <p:nvPr/>
        </p:nvCxnSpPr>
        <p:spPr>
          <a:xfrm>
            <a:off x="1167892" y="1791371"/>
            <a:ext cx="0" cy="2994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Conector recto de flecha 80">
            <a:extLst>
              <a:ext uri="{FF2B5EF4-FFF2-40B4-BE49-F238E27FC236}">
                <a16:creationId xmlns:a16="http://schemas.microsoft.com/office/drawing/2014/main" id="{512D579D-9CC9-BC14-2BF4-837C0E0CC24C}"/>
              </a:ext>
            </a:extLst>
          </p:cNvPr>
          <p:cNvCxnSpPr>
            <a:cxnSpLocks/>
          </p:cNvCxnSpPr>
          <p:nvPr/>
        </p:nvCxnSpPr>
        <p:spPr>
          <a:xfrm>
            <a:off x="1764165" y="2209367"/>
            <a:ext cx="525956" cy="4094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A20F56EC-2C66-6EF2-E830-6A4E58963D1E}"/>
              </a:ext>
            </a:extLst>
          </p:cNvPr>
          <p:cNvCxnSpPr>
            <a:cxnSpLocks/>
            <a:stCxn id="11" idx="3"/>
            <a:endCxn id="13" idx="1"/>
          </p:cNvCxnSpPr>
          <p:nvPr/>
        </p:nvCxnSpPr>
        <p:spPr>
          <a:xfrm flipV="1">
            <a:off x="1766805" y="2785872"/>
            <a:ext cx="523316" cy="27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B34E2702-3839-B67E-7E2C-6EB4E1ED0F8D}"/>
              </a:ext>
            </a:extLst>
          </p:cNvPr>
          <p:cNvCxnSpPr>
            <a:cxnSpLocks/>
            <a:stCxn id="7" idx="3"/>
          </p:cNvCxnSpPr>
          <p:nvPr/>
        </p:nvCxnSpPr>
        <p:spPr>
          <a:xfrm flipV="1">
            <a:off x="1764165" y="3056046"/>
            <a:ext cx="525956" cy="6021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94A4795C-92A0-12F3-B3C0-B29F7430852E}"/>
              </a:ext>
            </a:extLst>
          </p:cNvPr>
          <p:cNvCxnSpPr>
            <a:cxnSpLocks/>
          </p:cNvCxnSpPr>
          <p:nvPr/>
        </p:nvCxnSpPr>
        <p:spPr>
          <a:xfrm>
            <a:off x="3543233" y="2618803"/>
            <a:ext cx="6672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C7E0A5DF-B851-5622-EF29-EB552D2D4064}"/>
              </a:ext>
            </a:extLst>
          </p:cNvPr>
          <p:cNvCxnSpPr>
            <a:cxnSpLocks/>
          </p:cNvCxnSpPr>
          <p:nvPr/>
        </p:nvCxnSpPr>
        <p:spPr>
          <a:xfrm>
            <a:off x="5379030" y="3041271"/>
            <a:ext cx="957" cy="2990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Conector recto de flecha 102">
            <a:extLst>
              <a:ext uri="{FF2B5EF4-FFF2-40B4-BE49-F238E27FC236}">
                <a16:creationId xmlns:a16="http://schemas.microsoft.com/office/drawing/2014/main" id="{BF9D19E6-CEA3-5F2C-801F-4CA060838084}"/>
              </a:ext>
            </a:extLst>
          </p:cNvPr>
          <p:cNvCxnSpPr>
            <a:cxnSpLocks/>
          </p:cNvCxnSpPr>
          <p:nvPr/>
        </p:nvCxnSpPr>
        <p:spPr>
          <a:xfrm>
            <a:off x="5379030" y="4788962"/>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2D4B5D0E-4843-0D04-5A68-417F525FD1AA}"/>
              </a:ext>
            </a:extLst>
          </p:cNvPr>
          <p:cNvSpPr/>
          <p:nvPr/>
        </p:nvSpPr>
        <p:spPr>
          <a:xfrm>
            <a:off x="10946653" y="1127054"/>
            <a:ext cx="1109473" cy="774918"/>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Activación red de urgencias para direccionamiento</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09" name="Conector recto de flecha 108">
            <a:extLst>
              <a:ext uri="{FF2B5EF4-FFF2-40B4-BE49-F238E27FC236}">
                <a16:creationId xmlns:a16="http://schemas.microsoft.com/office/drawing/2014/main" id="{F980C71A-CE4A-2AA5-648F-7BD8ACB9C7FC}"/>
              </a:ext>
            </a:extLst>
          </p:cNvPr>
          <p:cNvCxnSpPr>
            <a:cxnSpLocks/>
          </p:cNvCxnSpPr>
          <p:nvPr/>
        </p:nvCxnSpPr>
        <p:spPr>
          <a:xfrm>
            <a:off x="6619162" y="1562486"/>
            <a:ext cx="58301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A2A5D3D2-850A-A12C-9C79-7AD6FF913EDB}"/>
              </a:ext>
            </a:extLst>
          </p:cNvPr>
          <p:cNvCxnSpPr>
            <a:cxnSpLocks/>
          </p:cNvCxnSpPr>
          <p:nvPr/>
        </p:nvCxnSpPr>
        <p:spPr>
          <a:xfrm>
            <a:off x="8264731" y="1539995"/>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7" name="Conector recto de flecha 116">
            <a:extLst>
              <a:ext uri="{FF2B5EF4-FFF2-40B4-BE49-F238E27FC236}">
                <a16:creationId xmlns:a16="http://schemas.microsoft.com/office/drawing/2014/main" id="{2134AE6C-2836-6B77-0615-D124937CCB87}"/>
              </a:ext>
            </a:extLst>
          </p:cNvPr>
          <p:cNvCxnSpPr>
            <a:cxnSpLocks/>
          </p:cNvCxnSpPr>
          <p:nvPr/>
        </p:nvCxnSpPr>
        <p:spPr>
          <a:xfrm>
            <a:off x="10534983" y="1562486"/>
            <a:ext cx="37052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78E1D309-8D2E-DE28-2439-32A68EBA259C}"/>
              </a:ext>
            </a:extLst>
          </p:cNvPr>
          <p:cNvCxnSpPr>
            <a:cxnSpLocks/>
          </p:cNvCxnSpPr>
          <p:nvPr/>
        </p:nvCxnSpPr>
        <p:spPr>
          <a:xfrm>
            <a:off x="7734650" y="2082371"/>
            <a:ext cx="0" cy="5040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9D7C11DC-6FA6-003F-8750-E9E57EF81E57}"/>
              </a:ext>
            </a:extLst>
          </p:cNvPr>
          <p:cNvCxnSpPr>
            <a:stCxn id="75" idx="2"/>
          </p:cNvCxnSpPr>
          <p:nvPr/>
        </p:nvCxnSpPr>
        <p:spPr>
          <a:xfrm>
            <a:off x="7784624" y="3311491"/>
            <a:ext cx="0" cy="6883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tangle 32">
            <a:extLst>
              <a:ext uri="{FF2B5EF4-FFF2-40B4-BE49-F238E27FC236}">
                <a16:creationId xmlns:a16="http://schemas.microsoft.com/office/drawing/2014/main" id="{D2BD0D10-01E3-FEFB-916F-F38057432E1A}"/>
              </a:ext>
            </a:extLst>
          </p:cNvPr>
          <p:cNvSpPr/>
          <p:nvPr/>
        </p:nvSpPr>
        <p:spPr>
          <a:xfrm>
            <a:off x="8626321" y="825985"/>
            <a:ext cx="1900237" cy="1417006"/>
          </a:xfrm>
          <a:prstGeom prst="rect">
            <a:avLst/>
          </a:prstGeom>
          <a:solidFill>
            <a:schemeClr val="accent4">
              <a:lumMod val="60000"/>
              <a:lumOff val="40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Fiebre</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Dolor que no mejora con analgesia de intensidad 5-10/10</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Gestantes sintomáticas</a:t>
            </a:r>
          </a:p>
          <a:p>
            <a:pPr marL="171450" indent="-171450">
              <a:buFont typeface="Arial" panose="020B0604020202020204" pitchFamily="34" charset="0"/>
              <a:buChar char="•"/>
            </a:pPr>
            <a:r>
              <a:rPr lang="es-CO" sz="1100" dirty="0" err="1">
                <a:solidFill>
                  <a:schemeClr val="tx1"/>
                </a:solidFill>
                <a:latin typeface="Calibri" panose="020F0502020204030204" pitchFamily="34" charset="0"/>
                <a:ea typeface="Calibri" panose="020F0502020204030204" pitchFamily="34" charset="0"/>
                <a:cs typeface="Calibri" panose="020F0502020204030204" pitchFamily="34" charset="0"/>
              </a:rPr>
              <a:t>Oligoanuria</a:t>
            </a: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 – anuria – retención urinaria</a:t>
            </a:r>
          </a:p>
          <a:p>
            <a:pPr marL="171450" indent="-171450">
              <a:buFont typeface="Arial" panose="020B0604020202020204" pitchFamily="34" charset="0"/>
              <a:buChar char="•"/>
            </a:pP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Alteración de función renal</a:t>
            </a:r>
          </a:p>
        </p:txBody>
      </p:sp>
      <p:sp>
        <p:nvSpPr>
          <p:cNvPr id="23" name="Rectangle 44">
            <a:extLst>
              <a:ext uri="{FF2B5EF4-FFF2-40B4-BE49-F238E27FC236}">
                <a16:creationId xmlns:a16="http://schemas.microsoft.com/office/drawing/2014/main" id="{03E50EAA-BDE6-4606-860B-AFA2C2905326}"/>
              </a:ext>
            </a:extLst>
          </p:cNvPr>
          <p:cNvSpPr/>
          <p:nvPr/>
        </p:nvSpPr>
        <p:spPr>
          <a:xfrm>
            <a:off x="7161514" y="4030120"/>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 </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6" name="Conector recto 25">
            <a:extLst>
              <a:ext uri="{FF2B5EF4-FFF2-40B4-BE49-F238E27FC236}">
                <a16:creationId xmlns:a16="http://schemas.microsoft.com/office/drawing/2014/main" id="{5232FD56-0FCA-8A74-26EA-963C3832FD02}"/>
              </a:ext>
            </a:extLst>
          </p:cNvPr>
          <p:cNvCxnSpPr/>
          <p:nvPr/>
        </p:nvCxnSpPr>
        <p:spPr>
          <a:xfrm>
            <a:off x="9696893" y="2242991"/>
            <a:ext cx="0" cy="2031297"/>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Conector recto de flecha 30">
            <a:extLst>
              <a:ext uri="{FF2B5EF4-FFF2-40B4-BE49-F238E27FC236}">
                <a16:creationId xmlns:a16="http://schemas.microsoft.com/office/drawing/2014/main" id="{E1B81306-C9A6-D181-C011-08AA93A1B1A0}"/>
              </a:ext>
            </a:extLst>
          </p:cNvPr>
          <p:cNvCxnSpPr/>
          <p:nvPr/>
        </p:nvCxnSpPr>
        <p:spPr>
          <a:xfrm flipH="1">
            <a:off x="8454959" y="4284921"/>
            <a:ext cx="125256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8118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83DB0-46B6-3FD4-BD93-BC9419D2FE4D}"/>
            </a:ext>
          </a:extLst>
        </p:cNvPr>
        <p:cNvGrpSpPr/>
        <p:nvPr/>
      </p:nvGrpSpPr>
      <p:grpSpPr>
        <a:xfrm>
          <a:off x="0" y="0"/>
          <a:ext cx="0" cy="0"/>
          <a:chOff x="0" y="0"/>
          <a:chExt cx="0" cy="0"/>
        </a:xfrm>
      </p:grpSpPr>
      <p:sp>
        <p:nvSpPr>
          <p:cNvPr id="4" name="Elipse 3">
            <a:extLst>
              <a:ext uri="{FF2B5EF4-FFF2-40B4-BE49-F238E27FC236}">
                <a16:creationId xmlns:a16="http://schemas.microsoft.com/office/drawing/2014/main" id="{6058744B-58A4-6877-AE46-9EA6D3B38A4F}"/>
              </a:ext>
            </a:extLst>
          </p:cNvPr>
          <p:cNvSpPr/>
          <p:nvPr/>
        </p:nvSpPr>
        <p:spPr>
          <a:xfrm>
            <a:off x="156730" y="733248"/>
            <a:ext cx="2022324" cy="1058123"/>
          </a:xfrm>
          <a:prstGeom prst="ellipse">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1000"/>
              <a:t>Análisis</a:t>
            </a:r>
            <a:r>
              <a:rPr lang="es-MX" sz="1000" baseline="0"/>
              <a:t> factores de riesgo - componente predictivo, mineria de datos, planes de cuidado individual y familiar</a:t>
            </a:r>
            <a:endParaRPr lang="es-MX" sz="1000"/>
          </a:p>
        </p:txBody>
      </p:sp>
      <p:sp>
        <p:nvSpPr>
          <p:cNvPr id="8" name="Rectángulo 7">
            <a:extLst>
              <a:ext uri="{FF2B5EF4-FFF2-40B4-BE49-F238E27FC236}">
                <a16:creationId xmlns:a16="http://schemas.microsoft.com/office/drawing/2014/main" id="{1248702A-496B-5C4C-4677-12423E2A4FD3}"/>
              </a:ext>
            </a:extLst>
          </p:cNvPr>
          <p:cNvSpPr/>
          <p:nvPr/>
        </p:nvSpPr>
        <p:spPr>
          <a:xfrm>
            <a:off x="150451" y="108252"/>
            <a:ext cx="4383726" cy="40100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dirty="0">
                <a:solidFill>
                  <a:schemeClr val="tx1"/>
                </a:solidFill>
                <a:latin typeface="Calibri" panose="020F0502020204030204" pitchFamily="34" charset="0"/>
                <a:ea typeface="Calibri" panose="020F0502020204030204" pitchFamily="34" charset="0"/>
                <a:cs typeface="Calibri" panose="020F0502020204030204" pitchFamily="34" charset="0"/>
              </a:rPr>
              <a:t>UROLITIASIS – UROLOGÍA</a:t>
            </a:r>
          </a:p>
        </p:txBody>
      </p:sp>
      <p:sp>
        <p:nvSpPr>
          <p:cNvPr id="13" name="Proceso 12">
            <a:extLst>
              <a:ext uri="{FF2B5EF4-FFF2-40B4-BE49-F238E27FC236}">
                <a16:creationId xmlns:a16="http://schemas.microsoft.com/office/drawing/2014/main" id="{BEEBC88C-7C82-ACD7-D0F7-7CC24F0031FB}"/>
              </a:ext>
            </a:extLst>
          </p:cNvPr>
          <p:cNvSpPr/>
          <p:nvPr/>
        </p:nvSpPr>
        <p:spPr>
          <a:xfrm>
            <a:off x="2290121" y="2541111"/>
            <a:ext cx="948981" cy="401001"/>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MX" b="1" baseline="0" dirty="0">
                <a:solidFill>
                  <a:schemeClr val="tx1"/>
                </a:solidFill>
              </a:rPr>
              <a:t>UROLOGO</a:t>
            </a:r>
            <a:endParaRPr lang="es-MX" sz="1100" b="1" baseline="0" dirty="0">
              <a:solidFill>
                <a:schemeClr val="tx1"/>
              </a:solidFill>
            </a:endParaRPr>
          </a:p>
        </p:txBody>
      </p:sp>
      <p:sp>
        <p:nvSpPr>
          <p:cNvPr id="17" name="Rectangle 63">
            <a:extLst>
              <a:ext uri="{FF2B5EF4-FFF2-40B4-BE49-F238E27FC236}">
                <a16:creationId xmlns:a16="http://schemas.microsoft.com/office/drawing/2014/main" id="{71B9B942-3B1C-8CE9-E8F7-D58B5BEABC75}"/>
              </a:ext>
            </a:extLst>
          </p:cNvPr>
          <p:cNvSpPr/>
          <p:nvPr/>
        </p:nvSpPr>
        <p:spPr>
          <a:xfrm>
            <a:off x="3965074" y="1514513"/>
            <a:ext cx="2400143" cy="1763507"/>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clínica y diagnóstica, centrándose en síntomas, antecedentes y factores de riesgo.</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imágenes previas si estan disponibles (urotac-ecografia renal y de vias urinarias)</a:t>
            </a:r>
          </a:p>
          <a:p>
            <a:pPr marL="171450" indent="-171450" algn="just">
              <a:buFont typeface="Arial" panose="020B0604020202020204" pitchFamily="34" charset="0"/>
              <a:buChar char="•"/>
            </a:pPr>
            <a:r>
              <a:rPr lang="es-MX" sz="800" b="1" u="sng" dirty="0">
                <a:solidFill>
                  <a:schemeClr val="tx1"/>
                </a:solidFill>
                <a:latin typeface="Calibri" panose="020F0502020204030204" pitchFamily="34" charset="0"/>
                <a:ea typeface="Calibri" panose="020F0502020204030204" pitchFamily="34" charset="0"/>
                <a:cs typeface="Calibri" panose="020F0502020204030204" pitchFamily="34" charset="0"/>
              </a:rPr>
              <a:t>Toma de Ecografia renal y de vias urinarias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Valorar presencia de síntomas obstructivos.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tira reactiva PDO + urocultivo si se sospecha IVU asociada.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prequirurgicos si aplica hemograma, PT, PTT, Rx de tórax, electrocardiograma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Manejo analgésico y antiespasmódico según GPC.</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Rectangle 32">
            <a:extLst>
              <a:ext uri="{FF2B5EF4-FFF2-40B4-BE49-F238E27FC236}">
                <a16:creationId xmlns:a16="http://schemas.microsoft.com/office/drawing/2014/main" id="{8A0BD1F4-2092-2307-47B1-D914C9A7EF68}"/>
              </a:ext>
            </a:extLst>
          </p:cNvPr>
          <p:cNvSpPr/>
          <p:nvPr/>
        </p:nvSpPr>
        <p:spPr>
          <a:xfrm>
            <a:off x="7161514" y="504133"/>
            <a:ext cx="1067684" cy="1093442"/>
          </a:xfrm>
          <a:custGeom>
            <a:avLst/>
            <a:gdLst>
              <a:gd name="connsiteX0" fmla="*/ 0 w 1057693"/>
              <a:gd name="connsiteY0" fmla="*/ 0 h 621434"/>
              <a:gd name="connsiteX1" fmla="*/ 1057693 w 1057693"/>
              <a:gd name="connsiteY1" fmla="*/ 0 h 621434"/>
              <a:gd name="connsiteX2" fmla="*/ 1057693 w 1057693"/>
              <a:gd name="connsiteY2" fmla="*/ 621434 h 621434"/>
              <a:gd name="connsiteX3" fmla="*/ 0 w 1057693"/>
              <a:gd name="connsiteY3" fmla="*/ 621434 h 621434"/>
              <a:gd name="connsiteX4" fmla="*/ 0 w 1057693"/>
              <a:gd name="connsiteY4" fmla="*/ 0 h 621434"/>
              <a:gd name="connsiteX0" fmla="*/ 464457 w 1057693"/>
              <a:gd name="connsiteY0" fmla="*/ 0 h 664977"/>
              <a:gd name="connsiteX1" fmla="*/ 1057693 w 1057693"/>
              <a:gd name="connsiteY1" fmla="*/ 43543 h 664977"/>
              <a:gd name="connsiteX2" fmla="*/ 1057693 w 1057693"/>
              <a:gd name="connsiteY2" fmla="*/ 664977 h 664977"/>
              <a:gd name="connsiteX3" fmla="*/ 0 w 1057693"/>
              <a:gd name="connsiteY3" fmla="*/ 664977 h 664977"/>
              <a:gd name="connsiteX4" fmla="*/ 464457 w 1057693"/>
              <a:gd name="connsiteY4" fmla="*/ 0 h 664977"/>
              <a:gd name="connsiteX0" fmla="*/ 464457 w 1086721"/>
              <a:gd name="connsiteY0" fmla="*/ 0 h 664977"/>
              <a:gd name="connsiteX1" fmla="*/ 1086721 w 1086721"/>
              <a:gd name="connsiteY1" fmla="*/ 595086 h 664977"/>
              <a:gd name="connsiteX2" fmla="*/ 1057693 w 1086721"/>
              <a:gd name="connsiteY2" fmla="*/ 664977 h 664977"/>
              <a:gd name="connsiteX3" fmla="*/ 0 w 1086721"/>
              <a:gd name="connsiteY3" fmla="*/ 664977 h 664977"/>
              <a:gd name="connsiteX4" fmla="*/ 464457 w 1086721"/>
              <a:gd name="connsiteY4" fmla="*/ 0 h 664977"/>
              <a:gd name="connsiteX0" fmla="*/ 464457 w 1086721"/>
              <a:gd name="connsiteY0" fmla="*/ 0 h 998805"/>
              <a:gd name="connsiteX1" fmla="*/ 1086721 w 1086721"/>
              <a:gd name="connsiteY1" fmla="*/ 595086 h 998805"/>
              <a:gd name="connsiteX2" fmla="*/ 549693 w 1086721"/>
              <a:gd name="connsiteY2" fmla="*/ 998805 h 998805"/>
              <a:gd name="connsiteX3" fmla="*/ 0 w 1086721"/>
              <a:gd name="connsiteY3" fmla="*/ 664977 h 998805"/>
              <a:gd name="connsiteX4" fmla="*/ 464457 w 1086721"/>
              <a:gd name="connsiteY4" fmla="*/ 0 h 998805"/>
              <a:gd name="connsiteX0" fmla="*/ 624114 w 1246378"/>
              <a:gd name="connsiteY0" fmla="*/ 0 h 998805"/>
              <a:gd name="connsiteX1" fmla="*/ 1246378 w 1246378"/>
              <a:gd name="connsiteY1" fmla="*/ 595086 h 998805"/>
              <a:gd name="connsiteX2" fmla="*/ 709350 w 1246378"/>
              <a:gd name="connsiteY2" fmla="*/ 998805 h 998805"/>
              <a:gd name="connsiteX3" fmla="*/ 0 w 1246378"/>
              <a:gd name="connsiteY3" fmla="*/ 432748 h 998805"/>
              <a:gd name="connsiteX4" fmla="*/ 624114 w 1246378"/>
              <a:gd name="connsiteY4" fmla="*/ 0 h 998805"/>
              <a:gd name="connsiteX0" fmla="*/ 624114 w 1275407"/>
              <a:gd name="connsiteY0" fmla="*/ 0 h 998805"/>
              <a:gd name="connsiteX1" fmla="*/ 1275407 w 1275407"/>
              <a:gd name="connsiteY1" fmla="*/ 420914 h 998805"/>
              <a:gd name="connsiteX2" fmla="*/ 709350 w 1275407"/>
              <a:gd name="connsiteY2" fmla="*/ 998805 h 998805"/>
              <a:gd name="connsiteX3" fmla="*/ 0 w 1275407"/>
              <a:gd name="connsiteY3" fmla="*/ 432748 h 998805"/>
              <a:gd name="connsiteX4" fmla="*/ 624114 w 1275407"/>
              <a:gd name="connsiteY4" fmla="*/ 0 h 998805"/>
              <a:gd name="connsiteX0" fmla="*/ 624114 w 1275407"/>
              <a:gd name="connsiteY0" fmla="*/ 0 h 853662"/>
              <a:gd name="connsiteX1" fmla="*/ 1275407 w 1275407"/>
              <a:gd name="connsiteY1" fmla="*/ 420914 h 853662"/>
              <a:gd name="connsiteX2" fmla="*/ 636778 w 1275407"/>
              <a:gd name="connsiteY2" fmla="*/ 853662 h 853662"/>
              <a:gd name="connsiteX3" fmla="*/ 0 w 1275407"/>
              <a:gd name="connsiteY3" fmla="*/ 432748 h 853662"/>
              <a:gd name="connsiteX4" fmla="*/ 624114 w 1275407"/>
              <a:gd name="connsiteY4" fmla="*/ 0 h 853662"/>
              <a:gd name="connsiteX0" fmla="*/ 659389 w 1275407"/>
              <a:gd name="connsiteY0" fmla="*/ 0 h 808925"/>
              <a:gd name="connsiteX1" fmla="*/ 1275407 w 1275407"/>
              <a:gd name="connsiteY1" fmla="*/ 376177 h 808925"/>
              <a:gd name="connsiteX2" fmla="*/ 636778 w 1275407"/>
              <a:gd name="connsiteY2" fmla="*/ 808925 h 808925"/>
              <a:gd name="connsiteX3" fmla="*/ 0 w 1275407"/>
              <a:gd name="connsiteY3" fmla="*/ 388011 h 808925"/>
              <a:gd name="connsiteX4" fmla="*/ 659389 w 1275407"/>
              <a:gd name="connsiteY4" fmla="*/ 0 h 808925"/>
              <a:gd name="connsiteX0" fmla="*/ 659389 w 1275407"/>
              <a:gd name="connsiteY0" fmla="*/ 0 h 776389"/>
              <a:gd name="connsiteX1" fmla="*/ 1275407 w 1275407"/>
              <a:gd name="connsiteY1" fmla="*/ 376177 h 776389"/>
              <a:gd name="connsiteX2" fmla="*/ 642657 w 1275407"/>
              <a:gd name="connsiteY2" fmla="*/ 776389 h 776389"/>
              <a:gd name="connsiteX3" fmla="*/ 0 w 1275407"/>
              <a:gd name="connsiteY3" fmla="*/ 388011 h 776389"/>
              <a:gd name="connsiteX4" fmla="*/ 659389 w 1275407"/>
              <a:gd name="connsiteY4" fmla="*/ 0 h 77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407" h="776389">
                <a:moveTo>
                  <a:pt x="659389" y="0"/>
                </a:moveTo>
                <a:lnTo>
                  <a:pt x="1275407" y="376177"/>
                </a:lnTo>
                <a:lnTo>
                  <a:pt x="642657" y="776389"/>
                </a:lnTo>
                <a:lnTo>
                  <a:pt x="0" y="388011"/>
                </a:lnTo>
                <a:lnTo>
                  <a:pt x="659389" y="0"/>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¿Signos de urgencia?</a:t>
            </a:r>
          </a:p>
        </p:txBody>
      </p:sp>
      <p:sp>
        <p:nvSpPr>
          <p:cNvPr id="29" name="Rectangle 32">
            <a:extLst>
              <a:ext uri="{FF2B5EF4-FFF2-40B4-BE49-F238E27FC236}">
                <a16:creationId xmlns:a16="http://schemas.microsoft.com/office/drawing/2014/main" id="{0DB5ED00-FBB8-FF93-6A06-4C5802A95FBE}"/>
              </a:ext>
            </a:extLst>
          </p:cNvPr>
          <p:cNvSpPr/>
          <p:nvPr/>
        </p:nvSpPr>
        <p:spPr>
          <a:xfrm>
            <a:off x="8148482" y="806010"/>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44A2263F-0E43-40D9-2654-F7EB4E0BE721}"/>
              </a:ext>
            </a:extLst>
          </p:cNvPr>
          <p:cNvSpPr/>
          <p:nvPr/>
        </p:nvSpPr>
        <p:spPr>
          <a:xfrm>
            <a:off x="7285801" y="3393661"/>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75" name="Rectangle 44">
            <a:extLst>
              <a:ext uri="{FF2B5EF4-FFF2-40B4-BE49-F238E27FC236}">
                <a16:creationId xmlns:a16="http://schemas.microsoft.com/office/drawing/2014/main" id="{6F35CF98-5196-FFCF-4256-27EBC8FD2915}"/>
              </a:ext>
            </a:extLst>
          </p:cNvPr>
          <p:cNvSpPr/>
          <p:nvPr/>
        </p:nvSpPr>
        <p:spPr>
          <a:xfrm>
            <a:off x="7016790" y="3708138"/>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78" name="Conector recto de flecha 77">
            <a:extLst>
              <a:ext uri="{FF2B5EF4-FFF2-40B4-BE49-F238E27FC236}">
                <a16:creationId xmlns:a16="http://schemas.microsoft.com/office/drawing/2014/main" id="{1D9D9989-90DE-748B-CD9C-29BC6EA05975}"/>
              </a:ext>
            </a:extLst>
          </p:cNvPr>
          <p:cNvCxnSpPr>
            <a:cxnSpLocks/>
            <a:stCxn id="4" idx="4"/>
          </p:cNvCxnSpPr>
          <p:nvPr/>
        </p:nvCxnSpPr>
        <p:spPr>
          <a:xfrm>
            <a:off x="1167892" y="1791371"/>
            <a:ext cx="0" cy="5430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3" name="Conector recto de flecha 82">
            <a:extLst>
              <a:ext uri="{FF2B5EF4-FFF2-40B4-BE49-F238E27FC236}">
                <a16:creationId xmlns:a16="http://schemas.microsoft.com/office/drawing/2014/main" id="{A1C79541-A005-875C-F745-401CA0E6501E}"/>
              </a:ext>
            </a:extLst>
          </p:cNvPr>
          <p:cNvCxnSpPr>
            <a:cxnSpLocks/>
            <a:endCxn id="13" idx="1"/>
          </p:cNvCxnSpPr>
          <p:nvPr/>
        </p:nvCxnSpPr>
        <p:spPr>
          <a:xfrm>
            <a:off x="1816104" y="2741612"/>
            <a:ext cx="47401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2C6A25A8-27C4-8779-6CCA-795966975A1E}"/>
              </a:ext>
            </a:extLst>
          </p:cNvPr>
          <p:cNvCxnSpPr>
            <a:cxnSpLocks/>
          </p:cNvCxnSpPr>
          <p:nvPr/>
        </p:nvCxnSpPr>
        <p:spPr>
          <a:xfrm flipH="1">
            <a:off x="2766210" y="2942112"/>
            <a:ext cx="1699" cy="4582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D4771CAF-C992-FA65-9DB7-840D29B8CEF3}"/>
              </a:ext>
            </a:extLst>
          </p:cNvPr>
          <p:cNvCxnSpPr>
            <a:cxnSpLocks/>
          </p:cNvCxnSpPr>
          <p:nvPr/>
        </p:nvCxnSpPr>
        <p:spPr>
          <a:xfrm>
            <a:off x="3239102" y="2741612"/>
            <a:ext cx="6672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B8C16B17-328F-A67C-C902-9A7AD5D3E0B9}"/>
              </a:ext>
            </a:extLst>
          </p:cNvPr>
          <p:cNvCxnSpPr>
            <a:cxnSpLocks/>
          </p:cNvCxnSpPr>
          <p:nvPr/>
        </p:nvCxnSpPr>
        <p:spPr>
          <a:xfrm>
            <a:off x="7694399" y="3399819"/>
            <a:ext cx="957" cy="2990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Conector recto de flecha 102">
            <a:extLst>
              <a:ext uri="{FF2B5EF4-FFF2-40B4-BE49-F238E27FC236}">
                <a16:creationId xmlns:a16="http://schemas.microsoft.com/office/drawing/2014/main" id="{341491A1-D628-C427-7F9B-E6CDA63A784D}"/>
              </a:ext>
            </a:extLst>
          </p:cNvPr>
          <p:cNvCxnSpPr>
            <a:cxnSpLocks/>
          </p:cNvCxnSpPr>
          <p:nvPr/>
        </p:nvCxnSpPr>
        <p:spPr>
          <a:xfrm>
            <a:off x="5379030" y="4788962"/>
            <a:ext cx="0" cy="328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Rectangle 44">
            <a:extLst>
              <a:ext uri="{FF2B5EF4-FFF2-40B4-BE49-F238E27FC236}">
                <a16:creationId xmlns:a16="http://schemas.microsoft.com/office/drawing/2014/main" id="{B88D30CC-D01B-EE9A-3209-F9A01802984D}"/>
              </a:ext>
            </a:extLst>
          </p:cNvPr>
          <p:cNvSpPr/>
          <p:nvPr/>
        </p:nvSpPr>
        <p:spPr>
          <a:xfrm>
            <a:off x="10925797" y="739595"/>
            <a:ext cx="1109473" cy="774918"/>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Activación red de urgencias para direccionamiento</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13" name="Conector recto de flecha 112">
            <a:extLst>
              <a:ext uri="{FF2B5EF4-FFF2-40B4-BE49-F238E27FC236}">
                <a16:creationId xmlns:a16="http://schemas.microsoft.com/office/drawing/2014/main" id="{879A3570-29D8-E375-508F-A0764CAD29D8}"/>
              </a:ext>
            </a:extLst>
          </p:cNvPr>
          <p:cNvCxnSpPr>
            <a:cxnSpLocks/>
            <a:stCxn id="20" idx="1"/>
            <a:endCxn id="18" idx="1"/>
          </p:cNvCxnSpPr>
          <p:nvPr/>
        </p:nvCxnSpPr>
        <p:spPr>
          <a:xfrm flipV="1">
            <a:off x="8229198" y="1030575"/>
            <a:ext cx="401060" cy="33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7" name="Conector recto de flecha 116">
            <a:extLst>
              <a:ext uri="{FF2B5EF4-FFF2-40B4-BE49-F238E27FC236}">
                <a16:creationId xmlns:a16="http://schemas.microsoft.com/office/drawing/2014/main" id="{F22328C2-BB35-B0EA-1F79-40BC9B198A34}"/>
              </a:ext>
            </a:extLst>
          </p:cNvPr>
          <p:cNvCxnSpPr>
            <a:cxnSpLocks/>
          </p:cNvCxnSpPr>
          <p:nvPr/>
        </p:nvCxnSpPr>
        <p:spPr>
          <a:xfrm>
            <a:off x="10530495" y="1103563"/>
            <a:ext cx="37052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1" name="Conector recto de flecha 120">
            <a:extLst>
              <a:ext uri="{FF2B5EF4-FFF2-40B4-BE49-F238E27FC236}">
                <a16:creationId xmlns:a16="http://schemas.microsoft.com/office/drawing/2014/main" id="{9D7EA105-4B4C-AF54-6DDF-F5B2E5DAA22F}"/>
              </a:ext>
            </a:extLst>
          </p:cNvPr>
          <p:cNvCxnSpPr>
            <a:cxnSpLocks/>
          </p:cNvCxnSpPr>
          <p:nvPr/>
        </p:nvCxnSpPr>
        <p:spPr>
          <a:xfrm>
            <a:off x="9825616" y="3429000"/>
            <a:ext cx="0" cy="6326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8" name="Conector recto de flecha 1047">
            <a:extLst>
              <a:ext uri="{FF2B5EF4-FFF2-40B4-BE49-F238E27FC236}">
                <a16:creationId xmlns:a16="http://schemas.microsoft.com/office/drawing/2014/main" id="{20B0C520-571A-8D06-465C-2773D4BD9618}"/>
              </a:ext>
            </a:extLst>
          </p:cNvPr>
          <p:cNvCxnSpPr>
            <a:cxnSpLocks/>
            <a:stCxn id="75" idx="2"/>
          </p:cNvCxnSpPr>
          <p:nvPr/>
        </p:nvCxnSpPr>
        <p:spPr>
          <a:xfrm>
            <a:off x="7687125" y="4390329"/>
            <a:ext cx="0" cy="3358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tangle 32">
            <a:extLst>
              <a:ext uri="{FF2B5EF4-FFF2-40B4-BE49-F238E27FC236}">
                <a16:creationId xmlns:a16="http://schemas.microsoft.com/office/drawing/2014/main" id="{2809D6F8-A67D-D550-8B3D-9E6BFA78BD36}"/>
              </a:ext>
            </a:extLst>
          </p:cNvPr>
          <p:cNvSpPr/>
          <p:nvPr/>
        </p:nvSpPr>
        <p:spPr>
          <a:xfrm>
            <a:off x="8630258" y="483855"/>
            <a:ext cx="1900237" cy="1093440"/>
          </a:xfrm>
          <a:prstGeom prst="rect">
            <a:avLst/>
          </a:prstGeom>
          <a:solidFill>
            <a:schemeClr val="accent4">
              <a:lumMod val="60000"/>
              <a:lumOff val="40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Fiebre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Dolor que no mejora con analgesia de intensidad 5-10/10</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Gestantes sintomáticas</a:t>
            </a:r>
          </a:p>
          <a:p>
            <a:pPr marL="171450" indent="-171450">
              <a:buFont typeface="Arial" panose="020B0604020202020204" pitchFamily="34" charset="0"/>
              <a:buChar char="•"/>
            </a:pP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Oligoanuria</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 – anuria – retención urinaria</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Alteración de función renal</a:t>
            </a:r>
          </a:p>
        </p:txBody>
      </p:sp>
      <p:sp>
        <p:nvSpPr>
          <p:cNvPr id="23" name="Rectangle 44">
            <a:extLst>
              <a:ext uri="{FF2B5EF4-FFF2-40B4-BE49-F238E27FC236}">
                <a16:creationId xmlns:a16="http://schemas.microsoft.com/office/drawing/2014/main" id="{4CB12D5B-6DA0-125D-512E-76FFB12E4A53}"/>
              </a:ext>
            </a:extLst>
          </p:cNvPr>
          <p:cNvSpPr/>
          <p:nvPr/>
        </p:nvSpPr>
        <p:spPr>
          <a:xfrm>
            <a:off x="7099862" y="4733034"/>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 </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6" name="Conector recto 25">
            <a:extLst>
              <a:ext uri="{FF2B5EF4-FFF2-40B4-BE49-F238E27FC236}">
                <a16:creationId xmlns:a16="http://schemas.microsoft.com/office/drawing/2014/main" id="{DCDC140C-54C9-8442-90EC-F2E5E193363A}"/>
              </a:ext>
            </a:extLst>
          </p:cNvPr>
          <p:cNvCxnSpPr>
            <a:cxnSpLocks/>
          </p:cNvCxnSpPr>
          <p:nvPr/>
        </p:nvCxnSpPr>
        <p:spPr>
          <a:xfrm flipH="1">
            <a:off x="11480532" y="1514513"/>
            <a:ext cx="31898" cy="2547124"/>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Conector recto de flecha 30">
            <a:extLst>
              <a:ext uri="{FF2B5EF4-FFF2-40B4-BE49-F238E27FC236}">
                <a16:creationId xmlns:a16="http://schemas.microsoft.com/office/drawing/2014/main" id="{A2D1710C-83CB-899B-1481-E7FE916E55D3}"/>
              </a:ext>
            </a:extLst>
          </p:cNvPr>
          <p:cNvCxnSpPr>
            <a:cxnSpLocks/>
          </p:cNvCxnSpPr>
          <p:nvPr/>
        </p:nvCxnSpPr>
        <p:spPr>
          <a:xfrm flipH="1">
            <a:off x="8337471" y="4061637"/>
            <a:ext cx="314306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Rectangle: Rounded Corners 4">
            <a:extLst>
              <a:ext uri="{FF2B5EF4-FFF2-40B4-BE49-F238E27FC236}">
                <a16:creationId xmlns:a16="http://schemas.microsoft.com/office/drawing/2014/main" id="{2CFD8C0B-D402-D39D-B8BD-12F3109926AA}"/>
              </a:ext>
            </a:extLst>
          </p:cNvPr>
          <p:cNvSpPr/>
          <p:nvPr/>
        </p:nvSpPr>
        <p:spPr>
          <a:xfrm>
            <a:off x="605868" y="2372507"/>
            <a:ext cx="1156598" cy="89337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MÉDICO GENERAL CON ÉNFASIS EN FAMILIA</a:t>
            </a:r>
          </a:p>
        </p:txBody>
      </p:sp>
      <p:sp>
        <p:nvSpPr>
          <p:cNvPr id="15" name="Rectangle 32">
            <a:extLst>
              <a:ext uri="{FF2B5EF4-FFF2-40B4-BE49-F238E27FC236}">
                <a16:creationId xmlns:a16="http://schemas.microsoft.com/office/drawing/2014/main" id="{3BA20AFD-A24C-71CB-E89B-FC681A3BFFDB}"/>
              </a:ext>
            </a:extLst>
          </p:cNvPr>
          <p:cNvSpPr/>
          <p:nvPr/>
        </p:nvSpPr>
        <p:spPr>
          <a:xfrm>
            <a:off x="1208366" y="3411814"/>
            <a:ext cx="2914623" cy="154153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Criterios para la valoración:</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Síntomas refractarios (hematuria, dolor pélvico, incontinencia)</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Cuadro infeccioso asociado o a repetición</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Obstrucción o retención urinaria que haya requerido colocación de sonda o cateterismo intermitente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Cálculos en imágenes &gt; 10mm</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No expulsión de cálculos percibida por el paciente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Dolor que no cede al manejo analgésico</a:t>
            </a:r>
          </a:p>
          <a:p>
            <a:pPr marL="171450" indent="-171450" algn="just">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Retito de catéter JJ con cistoscopia</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9" name="Proceso alternativo 18">
            <a:extLst>
              <a:ext uri="{FF2B5EF4-FFF2-40B4-BE49-F238E27FC236}">
                <a16:creationId xmlns:a16="http://schemas.microsoft.com/office/drawing/2014/main" id="{A48240A1-F96A-20F4-9E01-E76568B996E5}"/>
              </a:ext>
            </a:extLst>
          </p:cNvPr>
          <p:cNvSpPr/>
          <p:nvPr/>
        </p:nvSpPr>
        <p:spPr>
          <a:xfrm>
            <a:off x="315781" y="5783056"/>
            <a:ext cx="5780219" cy="548068"/>
          </a:xfrm>
          <a:prstGeom prst="flowChartAlternateProcess">
            <a:avLst/>
          </a:prstGeom>
          <a:solidFill>
            <a:srgbClr val="F7C6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100" dirty="0">
                <a:solidFill>
                  <a:schemeClr val="tx1"/>
                </a:solidFill>
              </a:rPr>
              <a:t>*</a:t>
            </a:r>
            <a:r>
              <a:rPr lang="es-ES_tradnl" sz="1100" b="1" u="sng" dirty="0">
                <a:solidFill>
                  <a:schemeClr val="tx1"/>
                </a:solidFill>
              </a:rPr>
              <a:t>Indicaciones para cistoscopia</a:t>
            </a:r>
            <a:r>
              <a:rPr lang="es-ES_tradnl" sz="1100" dirty="0">
                <a:solidFill>
                  <a:schemeClr val="tx1"/>
                </a:solidFill>
              </a:rPr>
              <a:t>: Investigación de hematuria, dolor pélvico, incontinencia urinaria, litiasis vesical, tumores vesicales, hiperplasia prostática benigna, estenosis uretral, evaluación prequirúrgica, colocación o retiro de catéter doble J.</a:t>
            </a:r>
          </a:p>
        </p:txBody>
      </p:sp>
      <p:sp>
        <p:nvSpPr>
          <p:cNvPr id="22" name="Rectangle 44">
            <a:extLst>
              <a:ext uri="{FF2B5EF4-FFF2-40B4-BE49-F238E27FC236}">
                <a16:creationId xmlns:a16="http://schemas.microsoft.com/office/drawing/2014/main" id="{B910FDD1-00DF-EC41-BA6C-FCF2FFF11556}"/>
              </a:ext>
            </a:extLst>
          </p:cNvPr>
          <p:cNvSpPr/>
          <p:nvPr/>
        </p:nvSpPr>
        <p:spPr>
          <a:xfrm>
            <a:off x="7005323" y="2321887"/>
            <a:ext cx="1332407" cy="1093442"/>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¿Requiere realización de cistoscopia?*</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4" name="Conector recto de flecha 23">
            <a:extLst>
              <a:ext uri="{FF2B5EF4-FFF2-40B4-BE49-F238E27FC236}">
                <a16:creationId xmlns:a16="http://schemas.microsoft.com/office/drawing/2014/main" id="{5F1470EF-94DD-C10B-8809-3284FC93FF3C}"/>
              </a:ext>
            </a:extLst>
          </p:cNvPr>
          <p:cNvCxnSpPr>
            <a:cxnSpLocks/>
          </p:cNvCxnSpPr>
          <p:nvPr/>
        </p:nvCxnSpPr>
        <p:spPr>
          <a:xfrm>
            <a:off x="6365217" y="2881197"/>
            <a:ext cx="64010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 name="Rectangle 32">
            <a:extLst>
              <a:ext uri="{FF2B5EF4-FFF2-40B4-BE49-F238E27FC236}">
                <a16:creationId xmlns:a16="http://schemas.microsoft.com/office/drawing/2014/main" id="{66B51715-349F-7D79-6441-207E65039012}"/>
              </a:ext>
            </a:extLst>
          </p:cNvPr>
          <p:cNvSpPr/>
          <p:nvPr/>
        </p:nvSpPr>
        <p:spPr>
          <a:xfrm>
            <a:off x="8212997" y="2639207"/>
            <a:ext cx="501282" cy="24675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cxnSp>
        <p:nvCxnSpPr>
          <p:cNvPr id="33" name="Conector recto de flecha 32">
            <a:extLst>
              <a:ext uri="{FF2B5EF4-FFF2-40B4-BE49-F238E27FC236}">
                <a16:creationId xmlns:a16="http://schemas.microsoft.com/office/drawing/2014/main" id="{E00B7220-3969-8E35-F167-8AC6FADEDB63}"/>
              </a:ext>
            </a:extLst>
          </p:cNvPr>
          <p:cNvCxnSpPr>
            <a:cxnSpLocks/>
          </p:cNvCxnSpPr>
          <p:nvPr/>
        </p:nvCxnSpPr>
        <p:spPr>
          <a:xfrm>
            <a:off x="8337730" y="2868608"/>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 name="Rectangle 63">
            <a:extLst>
              <a:ext uri="{FF2B5EF4-FFF2-40B4-BE49-F238E27FC236}">
                <a16:creationId xmlns:a16="http://schemas.microsoft.com/office/drawing/2014/main" id="{21A87AB1-C0E1-84D3-644E-2D15770925D5}"/>
              </a:ext>
            </a:extLst>
          </p:cNvPr>
          <p:cNvSpPr/>
          <p:nvPr/>
        </p:nvSpPr>
        <p:spPr>
          <a:xfrm>
            <a:off x="8750214" y="2567750"/>
            <a:ext cx="2574465" cy="1093443"/>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Urocultivo y PDO negativo previo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Realización del procedimiento (con apoyo de auxiliar de enfermería como circulante)</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Informe del procedimiento.</a:t>
            </a:r>
          </a:p>
          <a:p>
            <a:pPr marL="171450" indent="-171450">
              <a:buFont typeface="Arial" panose="020B0604020202020204" pitchFamily="34" charset="0"/>
              <a:buChar char="•"/>
            </a:pPr>
            <a:r>
              <a:rPr lang="es-CO" sz="1000" dirty="0">
                <a:solidFill>
                  <a:schemeClr val="tx1"/>
                </a:solidFill>
                <a:latin typeface="Calibri" panose="020F0502020204030204" pitchFamily="34" charset="0"/>
                <a:cs typeface="Calibri" panose="020F0502020204030204" pitchFamily="34" charset="0"/>
              </a:rPr>
              <a:t>Formulación de medicamentos según hallazgos.</a:t>
            </a:r>
          </a:p>
        </p:txBody>
      </p:sp>
      <p:cxnSp>
        <p:nvCxnSpPr>
          <p:cNvPr id="5" name="Conector: angular 4">
            <a:extLst>
              <a:ext uri="{FF2B5EF4-FFF2-40B4-BE49-F238E27FC236}">
                <a16:creationId xmlns:a16="http://schemas.microsoft.com/office/drawing/2014/main" id="{1598591B-25E7-6554-1FF4-75DA32CD3FC9}"/>
              </a:ext>
            </a:extLst>
          </p:cNvPr>
          <p:cNvCxnSpPr>
            <a:stCxn id="17" idx="0"/>
            <a:endCxn id="20" idx="3"/>
          </p:cNvCxnSpPr>
          <p:nvPr/>
        </p:nvCxnSpPr>
        <p:spPr>
          <a:xfrm rot="5400000" flipH="1" flipV="1">
            <a:off x="5931372" y="284371"/>
            <a:ext cx="463917" cy="1996368"/>
          </a:xfrm>
          <a:prstGeom prst="bentConnector4">
            <a:avLst>
              <a:gd name="adj1" fmla="val 100077"/>
              <a:gd name="adj2" fmla="val 9559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angle 32">
            <a:extLst>
              <a:ext uri="{FF2B5EF4-FFF2-40B4-BE49-F238E27FC236}">
                <a16:creationId xmlns:a16="http://schemas.microsoft.com/office/drawing/2014/main" id="{B0777F6E-FDBD-8F03-7FDB-A8A5B568CB41}"/>
              </a:ext>
            </a:extLst>
          </p:cNvPr>
          <p:cNvSpPr/>
          <p:nvPr/>
        </p:nvSpPr>
        <p:spPr>
          <a:xfrm>
            <a:off x="8630259" y="1778021"/>
            <a:ext cx="1900236" cy="461038"/>
          </a:xfrm>
          <a:prstGeom prst="rect">
            <a:avLst/>
          </a:prstGeom>
          <a:solidFill>
            <a:schemeClr val="accent4">
              <a:lumMod val="60000"/>
              <a:lumOff val="40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Formulación de manejo farmacológico</a:t>
            </a:r>
          </a:p>
        </p:txBody>
      </p:sp>
    </p:spTree>
    <p:extLst>
      <p:ext uri="{BB962C8B-B14F-4D97-AF65-F5344CB8AC3E}">
        <p14:creationId xmlns:p14="http://schemas.microsoft.com/office/powerpoint/2010/main" val="4031279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6EAED-7AA9-C52F-AB97-B0078D48086E}"/>
            </a:ext>
          </a:extLst>
        </p:cNvPr>
        <p:cNvGrpSpPr/>
        <p:nvPr/>
      </p:nvGrpSpPr>
      <p:grpSpPr>
        <a:xfrm>
          <a:off x="0" y="0"/>
          <a:ext cx="0" cy="0"/>
          <a:chOff x="0" y="0"/>
          <a:chExt cx="0" cy="0"/>
        </a:xfrm>
      </p:grpSpPr>
      <p:sp>
        <p:nvSpPr>
          <p:cNvPr id="8" name="Rectángulo 7">
            <a:extLst>
              <a:ext uri="{FF2B5EF4-FFF2-40B4-BE49-F238E27FC236}">
                <a16:creationId xmlns:a16="http://schemas.microsoft.com/office/drawing/2014/main" id="{A721B321-EDAE-048D-67A1-5D545E72085D}"/>
              </a:ext>
            </a:extLst>
          </p:cNvPr>
          <p:cNvSpPr/>
          <p:nvPr/>
        </p:nvSpPr>
        <p:spPr>
          <a:xfrm>
            <a:off x="150451" y="108252"/>
            <a:ext cx="4383726" cy="40100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800" dirty="0">
                <a:solidFill>
                  <a:schemeClr val="tx1"/>
                </a:solidFill>
                <a:latin typeface="Calibri" panose="020F0502020204030204" pitchFamily="34" charset="0"/>
                <a:ea typeface="Calibri" panose="020F0502020204030204" pitchFamily="34" charset="0"/>
                <a:cs typeface="Calibri" panose="020F0502020204030204" pitchFamily="34" charset="0"/>
              </a:rPr>
              <a:t>UROLITIASIS – URGENCIAS</a:t>
            </a:r>
          </a:p>
        </p:txBody>
      </p:sp>
      <p:sp>
        <p:nvSpPr>
          <p:cNvPr id="13" name="Proceso 12">
            <a:extLst>
              <a:ext uri="{FF2B5EF4-FFF2-40B4-BE49-F238E27FC236}">
                <a16:creationId xmlns:a16="http://schemas.microsoft.com/office/drawing/2014/main" id="{5D2841A8-CC53-55BC-5BC2-8FCDDC4B4AD2}"/>
              </a:ext>
            </a:extLst>
          </p:cNvPr>
          <p:cNvSpPr/>
          <p:nvPr/>
        </p:nvSpPr>
        <p:spPr>
          <a:xfrm>
            <a:off x="2290121" y="2541111"/>
            <a:ext cx="948981" cy="401001"/>
          </a:xfrm>
          <a:prstGeom prst="flowChartProcess">
            <a:avLst/>
          </a:prstGeom>
          <a:solidFill>
            <a:srgbClr val="00B0F0"/>
          </a:solid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SERVICIO DE URGENCIAS </a:t>
            </a:r>
          </a:p>
        </p:txBody>
      </p:sp>
      <p:sp>
        <p:nvSpPr>
          <p:cNvPr id="17" name="Rectangle 63">
            <a:extLst>
              <a:ext uri="{FF2B5EF4-FFF2-40B4-BE49-F238E27FC236}">
                <a16:creationId xmlns:a16="http://schemas.microsoft.com/office/drawing/2014/main" id="{2D35C83D-8B39-EC93-216A-F171971ED988}"/>
              </a:ext>
            </a:extLst>
          </p:cNvPr>
          <p:cNvSpPr/>
          <p:nvPr/>
        </p:nvSpPr>
        <p:spPr>
          <a:xfrm>
            <a:off x="3965074" y="1736489"/>
            <a:ext cx="2400143" cy="1733761"/>
          </a:xfrm>
          <a:prstGeom prst="rect">
            <a:avLst/>
          </a:prstGeom>
          <a:solidFill>
            <a:schemeClr val="accent2">
              <a:lumMod val="20000"/>
              <a:lumOff val="80000"/>
            </a:schemeClr>
          </a:solidFill>
          <a:ln>
            <a:solidFill>
              <a:srgbClr val="FF43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CO" sz="800" b="1" dirty="0">
              <a:solidFill>
                <a:srgbClr val="6666FF"/>
              </a:solidFill>
              <a:latin typeface="Calibri" panose="020F0502020204030204" pitchFamily="34" charset="0"/>
              <a:ea typeface="Calibri" panose="020F0502020204030204" pitchFamily="34" charset="0"/>
              <a:cs typeface="Calibri" panose="020F0502020204030204" pitchFamily="34" charset="0"/>
            </a:endParaRP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Evaluación clínica y diagnóstica, centrándose en síntomas, antecedentes y factores de riesgo.</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Revisión de imágenes previas si estan disponibles (urotac-ecografia renal y de vias urinarias)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(urotac-ecografia renal y de vias urinarias)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Valorar presencia de síntomas obstructivos.</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tira reactiva PDO + urocultivo si se sospecha IVU asociada. </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Solicitud, de prequirurgicos si aplica hemograma, PT, PTT, Rx de tórax, electrocardiograma</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Manejo analgésico y antiespasmódico según GPC.</a:t>
            </a:r>
          </a:p>
          <a:p>
            <a:pPr marL="171450" indent="-171450" algn="just">
              <a:buFont typeface="Arial" panose="020B0604020202020204" pitchFamily="34" charset="0"/>
              <a:buChar char="•"/>
            </a:pPr>
            <a:r>
              <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rPr>
              <a:t>Educación enfocada al riesgo</a:t>
            </a:r>
          </a:p>
          <a:p>
            <a:pPr algn="just"/>
            <a:endParaRPr lang="es-MX"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Rectangle 32">
            <a:extLst>
              <a:ext uri="{FF2B5EF4-FFF2-40B4-BE49-F238E27FC236}">
                <a16:creationId xmlns:a16="http://schemas.microsoft.com/office/drawing/2014/main" id="{FA518EFC-0343-EE81-142F-3D65069C5EFF}"/>
              </a:ext>
            </a:extLst>
          </p:cNvPr>
          <p:cNvSpPr/>
          <p:nvPr/>
        </p:nvSpPr>
        <p:spPr>
          <a:xfrm>
            <a:off x="8145131" y="1819141"/>
            <a:ext cx="501282" cy="2467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SÍ</a:t>
            </a:r>
          </a:p>
        </p:txBody>
      </p:sp>
      <p:sp>
        <p:nvSpPr>
          <p:cNvPr id="38" name="Rectangle 32">
            <a:extLst>
              <a:ext uri="{FF2B5EF4-FFF2-40B4-BE49-F238E27FC236}">
                <a16:creationId xmlns:a16="http://schemas.microsoft.com/office/drawing/2014/main" id="{7E909AF1-D552-528F-E325-105E8A784B31}"/>
              </a:ext>
            </a:extLst>
          </p:cNvPr>
          <p:cNvSpPr/>
          <p:nvPr/>
        </p:nvSpPr>
        <p:spPr>
          <a:xfrm>
            <a:off x="8106438" y="3182247"/>
            <a:ext cx="501282" cy="246753"/>
          </a:xfrm>
          <a:prstGeom prst="flowChartTerminator">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solidFill>
                  <a:schemeClr val="tx1"/>
                </a:solidFill>
                <a:latin typeface="Calibri" panose="020F0502020204030204" pitchFamily="34" charset="0"/>
                <a:ea typeface="Calibri" panose="020F0502020204030204" pitchFamily="34" charset="0"/>
                <a:cs typeface="Calibri" panose="020F0502020204030204" pitchFamily="34" charset="0"/>
              </a:rPr>
              <a:t>NO</a:t>
            </a:r>
          </a:p>
        </p:txBody>
      </p:sp>
      <p:sp>
        <p:nvSpPr>
          <p:cNvPr id="75" name="Rectangle 44">
            <a:extLst>
              <a:ext uri="{FF2B5EF4-FFF2-40B4-BE49-F238E27FC236}">
                <a16:creationId xmlns:a16="http://schemas.microsoft.com/office/drawing/2014/main" id="{45AF5542-E0D5-D719-3593-7380B8F672A5}"/>
              </a:ext>
            </a:extLst>
          </p:cNvPr>
          <p:cNvSpPr/>
          <p:nvPr/>
        </p:nvSpPr>
        <p:spPr>
          <a:xfrm>
            <a:off x="6707303" y="2309565"/>
            <a:ext cx="796296"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Manejo Analgésico e inicial de urgencias según GPC</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83" name="Conector recto de flecha 82">
            <a:extLst>
              <a:ext uri="{FF2B5EF4-FFF2-40B4-BE49-F238E27FC236}">
                <a16:creationId xmlns:a16="http://schemas.microsoft.com/office/drawing/2014/main" id="{068729FF-24CF-E086-9F02-5F4C04572B4C}"/>
              </a:ext>
            </a:extLst>
          </p:cNvPr>
          <p:cNvCxnSpPr>
            <a:cxnSpLocks/>
            <a:stCxn id="3" idx="3"/>
            <a:endCxn id="13" idx="1"/>
          </p:cNvCxnSpPr>
          <p:nvPr/>
        </p:nvCxnSpPr>
        <p:spPr>
          <a:xfrm>
            <a:off x="1609862" y="2741611"/>
            <a:ext cx="680259"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8" name="Conector recto de flecha 87">
            <a:extLst>
              <a:ext uri="{FF2B5EF4-FFF2-40B4-BE49-F238E27FC236}">
                <a16:creationId xmlns:a16="http://schemas.microsoft.com/office/drawing/2014/main" id="{4DD386D6-62CB-7685-4259-9ED99EFFC371}"/>
              </a:ext>
            </a:extLst>
          </p:cNvPr>
          <p:cNvCxnSpPr>
            <a:cxnSpLocks/>
          </p:cNvCxnSpPr>
          <p:nvPr/>
        </p:nvCxnSpPr>
        <p:spPr>
          <a:xfrm flipH="1">
            <a:off x="2766210" y="2942112"/>
            <a:ext cx="1699" cy="4582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8" name="Conector recto de flecha 97">
            <a:extLst>
              <a:ext uri="{FF2B5EF4-FFF2-40B4-BE49-F238E27FC236}">
                <a16:creationId xmlns:a16="http://schemas.microsoft.com/office/drawing/2014/main" id="{5A420B50-1E0B-7C3F-A237-8944B8ADEAED}"/>
              </a:ext>
            </a:extLst>
          </p:cNvPr>
          <p:cNvCxnSpPr>
            <a:cxnSpLocks/>
          </p:cNvCxnSpPr>
          <p:nvPr/>
        </p:nvCxnSpPr>
        <p:spPr>
          <a:xfrm>
            <a:off x="3239102" y="2741612"/>
            <a:ext cx="6672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Conector recto de flecha 99">
            <a:extLst>
              <a:ext uri="{FF2B5EF4-FFF2-40B4-BE49-F238E27FC236}">
                <a16:creationId xmlns:a16="http://schemas.microsoft.com/office/drawing/2014/main" id="{553AE7E5-6750-47D7-84A7-50B3045E9981}"/>
              </a:ext>
            </a:extLst>
          </p:cNvPr>
          <p:cNvCxnSpPr>
            <a:cxnSpLocks/>
          </p:cNvCxnSpPr>
          <p:nvPr/>
        </p:nvCxnSpPr>
        <p:spPr>
          <a:xfrm>
            <a:off x="8522927" y="3197545"/>
            <a:ext cx="957" cy="2990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3" name="Conector recto de flecha 112">
            <a:extLst>
              <a:ext uri="{FF2B5EF4-FFF2-40B4-BE49-F238E27FC236}">
                <a16:creationId xmlns:a16="http://schemas.microsoft.com/office/drawing/2014/main" id="{9A57F260-DC31-B66E-8450-72076773CE87}"/>
              </a:ext>
            </a:extLst>
          </p:cNvPr>
          <p:cNvCxnSpPr>
            <a:cxnSpLocks/>
          </p:cNvCxnSpPr>
          <p:nvPr/>
        </p:nvCxnSpPr>
        <p:spPr>
          <a:xfrm flipV="1">
            <a:off x="8525316" y="1711984"/>
            <a:ext cx="0" cy="39981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7" name="Conector recto de flecha 116">
            <a:extLst>
              <a:ext uri="{FF2B5EF4-FFF2-40B4-BE49-F238E27FC236}">
                <a16:creationId xmlns:a16="http://schemas.microsoft.com/office/drawing/2014/main" id="{22478C2B-19AD-2E84-096C-D36C31575814}"/>
              </a:ext>
            </a:extLst>
          </p:cNvPr>
          <p:cNvCxnSpPr>
            <a:cxnSpLocks/>
          </p:cNvCxnSpPr>
          <p:nvPr/>
        </p:nvCxnSpPr>
        <p:spPr>
          <a:xfrm>
            <a:off x="9141923" y="1355949"/>
            <a:ext cx="37052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Rectangle 44">
            <a:extLst>
              <a:ext uri="{FF2B5EF4-FFF2-40B4-BE49-F238E27FC236}">
                <a16:creationId xmlns:a16="http://schemas.microsoft.com/office/drawing/2014/main" id="{B6033A72-C554-DDD6-3430-6C4B14DB9B5F}"/>
              </a:ext>
            </a:extLst>
          </p:cNvPr>
          <p:cNvSpPr/>
          <p:nvPr/>
        </p:nvSpPr>
        <p:spPr>
          <a:xfrm>
            <a:off x="9522108" y="1033012"/>
            <a:ext cx="1237609" cy="678972"/>
          </a:xfrm>
          <a:prstGeom prst="flowChartTerminator">
            <a:avLst/>
          </a:prstGeom>
          <a:solidFill>
            <a:schemeClr val="accent3">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000" dirty="0">
                <a:solidFill>
                  <a:schemeClr val="tx1"/>
                </a:solidFill>
                <a:latin typeface="Calibri" panose="020F0502020204030204" pitchFamily="34" charset="0"/>
                <a:ea typeface="Calibri" panose="020F0502020204030204" pitchFamily="34" charset="0"/>
                <a:cs typeface="Calibri" panose="020F0502020204030204" pitchFamily="34" charset="0"/>
              </a:rPr>
              <a:t>Seguimiento por Médico general - promotor </a:t>
            </a:r>
            <a:endParaRPr lang="es-CO" sz="1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4">
            <a:extLst>
              <a:ext uri="{FF2B5EF4-FFF2-40B4-BE49-F238E27FC236}">
                <a16:creationId xmlns:a16="http://schemas.microsoft.com/office/drawing/2014/main" id="{F6BF31EB-8861-481B-DB8B-B1E582D818D9}"/>
              </a:ext>
            </a:extLst>
          </p:cNvPr>
          <p:cNvSpPr/>
          <p:nvPr/>
        </p:nvSpPr>
        <p:spPr>
          <a:xfrm>
            <a:off x="479896" y="1535987"/>
            <a:ext cx="1156598" cy="401003"/>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DEMANDA ESPONTANEA</a:t>
            </a:r>
          </a:p>
        </p:txBody>
      </p:sp>
      <p:sp>
        <p:nvSpPr>
          <p:cNvPr id="15" name="Rectangle 32">
            <a:extLst>
              <a:ext uri="{FF2B5EF4-FFF2-40B4-BE49-F238E27FC236}">
                <a16:creationId xmlns:a16="http://schemas.microsoft.com/office/drawing/2014/main" id="{EABB1A78-7A1A-94D0-7F28-C09A91646AE1}"/>
              </a:ext>
            </a:extLst>
          </p:cNvPr>
          <p:cNvSpPr/>
          <p:nvPr/>
        </p:nvSpPr>
        <p:spPr>
          <a:xfrm>
            <a:off x="1841504" y="3419514"/>
            <a:ext cx="2079496" cy="1084920"/>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s-CO" sz="900" b="1" u="sng" dirty="0">
                <a:solidFill>
                  <a:schemeClr val="tx1"/>
                </a:solidFill>
                <a:latin typeface="Calibri" panose="020F0502020204030204" pitchFamily="34" charset="0"/>
                <a:ea typeface="Calibri" panose="020F0502020204030204" pitchFamily="34" charset="0"/>
                <a:cs typeface="Calibri" panose="020F0502020204030204" pitchFamily="34" charset="0"/>
              </a:rPr>
              <a:t>Criterios para la valoración:</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Fiebre</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Dolor que no mejora con analgesia de intensidad 5-10/10</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Gestantes sintomáticas</a:t>
            </a:r>
          </a:p>
          <a:p>
            <a:pPr marL="171450" indent="-171450">
              <a:buFont typeface="Arial" panose="020B0604020202020204" pitchFamily="34" charset="0"/>
              <a:buChar char="•"/>
            </a:pPr>
            <a:r>
              <a:rPr lang="es-CO" sz="900" dirty="0" err="1">
                <a:solidFill>
                  <a:schemeClr val="tx1"/>
                </a:solidFill>
                <a:latin typeface="Calibri" panose="020F0502020204030204" pitchFamily="34" charset="0"/>
                <a:ea typeface="Calibri" panose="020F0502020204030204" pitchFamily="34" charset="0"/>
                <a:cs typeface="Calibri" panose="020F0502020204030204" pitchFamily="34" charset="0"/>
              </a:rPr>
              <a:t>Oligoanuria</a:t>
            </a: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 – anuria – retención urinaria</a:t>
            </a:r>
          </a:p>
          <a:p>
            <a:pPr marL="171450" indent="-171450">
              <a:buFont typeface="Arial" panose="020B0604020202020204" pitchFamily="34" charset="0"/>
              <a:buChar char="•"/>
            </a:pP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Alteración de función renal</a:t>
            </a: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2" name="Rectangle 44">
            <a:extLst>
              <a:ext uri="{FF2B5EF4-FFF2-40B4-BE49-F238E27FC236}">
                <a16:creationId xmlns:a16="http://schemas.microsoft.com/office/drawing/2014/main" id="{BF4DBB20-C524-496F-4FA9-886E1894FB9A}"/>
              </a:ext>
            </a:extLst>
          </p:cNvPr>
          <p:cNvSpPr/>
          <p:nvPr/>
        </p:nvSpPr>
        <p:spPr>
          <a:xfrm>
            <a:off x="7856255" y="2104103"/>
            <a:ext cx="1332407" cy="1093442"/>
          </a:xfrm>
          <a:custGeom>
            <a:avLst/>
            <a:gdLst>
              <a:gd name="connsiteX0" fmla="*/ 0 w 1318120"/>
              <a:gd name="connsiteY0" fmla="*/ 0 h 270450"/>
              <a:gd name="connsiteX1" fmla="*/ 1318120 w 1318120"/>
              <a:gd name="connsiteY1" fmla="*/ 0 h 270450"/>
              <a:gd name="connsiteX2" fmla="*/ 1318120 w 1318120"/>
              <a:gd name="connsiteY2" fmla="*/ 270450 h 270450"/>
              <a:gd name="connsiteX3" fmla="*/ 0 w 1318120"/>
              <a:gd name="connsiteY3" fmla="*/ 270450 h 270450"/>
              <a:gd name="connsiteX4" fmla="*/ 0 w 1318120"/>
              <a:gd name="connsiteY4" fmla="*/ 0 h 270450"/>
              <a:gd name="connsiteX0" fmla="*/ 0 w 1318120"/>
              <a:gd name="connsiteY0" fmla="*/ 71437 h 341887"/>
              <a:gd name="connsiteX1" fmla="*/ 672801 w 1318120"/>
              <a:gd name="connsiteY1" fmla="*/ 0 h 341887"/>
              <a:gd name="connsiteX2" fmla="*/ 1318120 w 1318120"/>
              <a:gd name="connsiteY2" fmla="*/ 341887 h 341887"/>
              <a:gd name="connsiteX3" fmla="*/ 0 w 1318120"/>
              <a:gd name="connsiteY3" fmla="*/ 341887 h 341887"/>
              <a:gd name="connsiteX4" fmla="*/ 0 w 1318120"/>
              <a:gd name="connsiteY4" fmla="*/ 71437 h 341887"/>
              <a:gd name="connsiteX0" fmla="*/ 0 w 1318120"/>
              <a:gd name="connsiteY0" fmla="*/ 71437 h 463331"/>
              <a:gd name="connsiteX1" fmla="*/ 672801 w 1318120"/>
              <a:gd name="connsiteY1" fmla="*/ 0 h 463331"/>
              <a:gd name="connsiteX2" fmla="*/ 1318120 w 1318120"/>
              <a:gd name="connsiteY2" fmla="*/ 341887 h 463331"/>
              <a:gd name="connsiteX3" fmla="*/ 676275 w 1318120"/>
              <a:gd name="connsiteY3" fmla="*/ 463331 h 463331"/>
              <a:gd name="connsiteX4" fmla="*/ 0 w 1318120"/>
              <a:gd name="connsiteY4" fmla="*/ 71437 h 463331"/>
              <a:gd name="connsiteX0" fmla="*/ 0 w 1325263"/>
              <a:gd name="connsiteY0" fmla="*/ 71437 h 463331"/>
              <a:gd name="connsiteX1" fmla="*/ 672801 w 1325263"/>
              <a:gd name="connsiteY1" fmla="*/ 0 h 463331"/>
              <a:gd name="connsiteX2" fmla="*/ 1325263 w 1325263"/>
              <a:gd name="connsiteY2" fmla="*/ 225206 h 463331"/>
              <a:gd name="connsiteX3" fmla="*/ 676275 w 1325263"/>
              <a:gd name="connsiteY3" fmla="*/ 463331 h 463331"/>
              <a:gd name="connsiteX4" fmla="*/ 0 w 1325263"/>
              <a:gd name="connsiteY4" fmla="*/ 71437 h 463331"/>
              <a:gd name="connsiteX0" fmla="*/ 0 w 1332407"/>
              <a:gd name="connsiteY0" fmla="*/ 230981 h 463331"/>
              <a:gd name="connsiteX1" fmla="*/ 679945 w 1332407"/>
              <a:gd name="connsiteY1" fmla="*/ 0 h 463331"/>
              <a:gd name="connsiteX2" fmla="*/ 1332407 w 1332407"/>
              <a:gd name="connsiteY2" fmla="*/ 225206 h 463331"/>
              <a:gd name="connsiteX3" fmla="*/ 683419 w 1332407"/>
              <a:gd name="connsiteY3" fmla="*/ 463331 h 463331"/>
              <a:gd name="connsiteX4" fmla="*/ 0 w 1332407"/>
              <a:gd name="connsiteY4" fmla="*/ 230981 h 46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7" h="463331">
                <a:moveTo>
                  <a:pt x="0" y="230981"/>
                </a:moveTo>
                <a:lnTo>
                  <a:pt x="679945" y="0"/>
                </a:lnTo>
                <a:lnTo>
                  <a:pt x="1332407" y="225206"/>
                </a:lnTo>
                <a:lnTo>
                  <a:pt x="683419" y="463331"/>
                </a:lnTo>
                <a:lnTo>
                  <a:pt x="0" y="230981"/>
                </a:lnTo>
                <a:close/>
              </a:path>
            </a:pathLst>
          </a:custGeom>
          <a:solidFill>
            <a:srgbClr val="61CB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rPr>
              <a:t>¿Modulación de dolor y control de síntomas?</a:t>
            </a:r>
            <a:endParaRPr lang="es-CO" sz="9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4" name="Conector recto de flecha 23">
            <a:extLst>
              <a:ext uri="{FF2B5EF4-FFF2-40B4-BE49-F238E27FC236}">
                <a16:creationId xmlns:a16="http://schemas.microsoft.com/office/drawing/2014/main" id="{5D71BBCD-704A-5930-5CA5-D6FDEE3F3F9C}"/>
              </a:ext>
            </a:extLst>
          </p:cNvPr>
          <p:cNvCxnSpPr>
            <a:cxnSpLocks/>
          </p:cNvCxnSpPr>
          <p:nvPr/>
        </p:nvCxnSpPr>
        <p:spPr>
          <a:xfrm>
            <a:off x="6365217" y="2652597"/>
            <a:ext cx="33329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Conector recto de flecha 32">
            <a:extLst>
              <a:ext uri="{FF2B5EF4-FFF2-40B4-BE49-F238E27FC236}">
                <a16:creationId xmlns:a16="http://schemas.microsoft.com/office/drawing/2014/main" id="{0ACA0167-BE90-21A6-12CC-FBDBF6007065}"/>
              </a:ext>
            </a:extLst>
          </p:cNvPr>
          <p:cNvCxnSpPr>
            <a:cxnSpLocks/>
          </p:cNvCxnSpPr>
          <p:nvPr/>
        </p:nvCxnSpPr>
        <p:spPr>
          <a:xfrm>
            <a:off x="7503599" y="2664426"/>
            <a:ext cx="3471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Rectangle: Rounded Corners 4">
            <a:extLst>
              <a:ext uri="{FF2B5EF4-FFF2-40B4-BE49-F238E27FC236}">
                <a16:creationId xmlns:a16="http://schemas.microsoft.com/office/drawing/2014/main" id="{D810FD80-192A-77B4-DA36-AE8419E1228A}"/>
              </a:ext>
            </a:extLst>
          </p:cNvPr>
          <p:cNvSpPr/>
          <p:nvPr/>
        </p:nvSpPr>
        <p:spPr>
          <a:xfrm>
            <a:off x="453264" y="2480420"/>
            <a:ext cx="1156598" cy="52238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PRESTADOR PRIMARIO RESOLUTIVO</a:t>
            </a:r>
          </a:p>
        </p:txBody>
      </p:sp>
      <p:sp>
        <p:nvSpPr>
          <p:cNvPr id="5" name="Rectangle: Rounded Corners 4">
            <a:extLst>
              <a:ext uri="{FF2B5EF4-FFF2-40B4-BE49-F238E27FC236}">
                <a16:creationId xmlns:a16="http://schemas.microsoft.com/office/drawing/2014/main" id="{13634422-4B50-B528-5658-94543F0B5B91}"/>
              </a:ext>
            </a:extLst>
          </p:cNvPr>
          <p:cNvSpPr/>
          <p:nvPr/>
        </p:nvSpPr>
        <p:spPr>
          <a:xfrm>
            <a:off x="479896" y="3395702"/>
            <a:ext cx="1156598" cy="401003"/>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latin typeface="Calibri" panose="020F0502020204030204" pitchFamily="34" charset="0"/>
                <a:ea typeface="Calibri" panose="020F0502020204030204" pitchFamily="34" charset="0"/>
                <a:cs typeface="Calibri" panose="020F0502020204030204" pitchFamily="34" charset="0"/>
              </a:rPr>
              <a:t>EQUIPO EXTRAMURAL</a:t>
            </a:r>
          </a:p>
        </p:txBody>
      </p:sp>
      <p:cxnSp>
        <p:nvCxnSpPr>
          <p:cNvPr id="7" name="Conector recto de flecha 6">
            <a:extLst>
              <a:ext uri="{FF2B5EF4-FFF2-40B4-BE49-F238E27FC236}">
                <a16:creationId xmlns:a16="http://schemas.microsoft.com/office/drawing/2014/main" id="{2359B157-5C74-0871-99D5-BCD21A8F2D7D}"/>
              </a:ext>
            </a:extLst>
          </p:cNvPr>
          <p:cNvCxnSpPr>
            <a:cxnSpLocks/>
          </p:cNvCxnSpPr>
          <p:nvPr/>
        </p:nvCxnSpPr>
        <p:spPr>
          <a:xfrm>
            <a:off x="1622861" y="1936990"/>
            <a:ext cx="703196" cy="6041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ector recto de flecha 11">
            <a:extLst>
              <a:ext uri="{FF2B5EF4-FFF2-40B4-BE49-F238E27FC236}">
                <a16:creationId xmlns:a16="http://schemas.microsoft.com/office/drawing/2014/main" id="{D1536770-C99D-761E-6C27-AA50F4BEE117}"/>
              </a:ext>
            </a:extLst>
          </p:cNvPr>
          <p:cNvCxnSpPr>
            <a:cxnSpLocks/>
          </p:cNvCxnSpPr>
          <p:nvPr/>
        </p:nvCxnSpPr>
        <p:spPr>
          <a:xfrm flipV="1">
            <a:off x="1645798" y="2942112"/>
            <a:ext cx="639496" cy="4648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ectangle 44">
            <a:extLst>
              <a:ext uri="{FF2B5EF4-FFF2-40B4-BE49-F238E27FC236}">
                <a16:creationId xmlns:a16="http://schemas.microsoft.com/office/drawing/2014/main" id="{FD198E05-1204-D0CA-509A-BC0C9AEC58A4}"/>
              </a:ext>
            </a:extLst>
          </p:cNvPr>
          <p:cNvSpPr/>
          <p:nvPr/>
        </p:nvSpPr>
        <p:spPr>
          <a:xfrm>
            <a:off x="7801253" y="1014854"/>
            <a:ext cx="1340670"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Egreso con analgesia,  educación en focada al riesgo, signos de alarma</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Plan de cuidado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8" name="Rectangle 44">
            <a:extLst>
              <a:ext uri="{FF2B5EF4-FFF2-40B4-BE49-F238E27FC236}">
                <a16:creationId xmlns:a16="http://schemas.microsoft.com/office/drawing/2014/main" id="{83F94611-2132-A265-BA59-23A197E1EE0A}"/>
              </a:ext>
            </a:extLst>
          </p:cNvPr>
          <p:cNvSpPr/>
          <p:nvPr/>
        </p:nvSpPr>
        <p:spPr>
          <a:xfrm>
            <a:off x="7852122" y="3551371"/>
            <a:ext cx="2774377" cy="682191"/>
          </a:xfrm>
          <a:prstGeom prst="rect">
            <a:avLst/>
          </a:prstGeom>
          <a:solidFill>
            <a:schemeClr val="accent4">
              <a:lumMod val="60000"/>
              <a:lumOff val="4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*Refuerzo analgésico</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*Hospitalización</a:t>
            </a:r>
          </a:p>
          <a:p>
            <a:r>
              <a:rPr lang="es-MX" sz="900" dirty="0">
                <a:solidFill>
                  <a:schemeClr val="tx1"/>
                </a:solidFill>
                <a:latin typeface="Calibri" panose="020F0502020204030204" pitchFamily="34" charset="0"/>
                <a:ea typeface="Calibri" panose="020F0502020204030204" pitchFamily="34" charset="0"/>
                <a:cs typeface="Calibri" panose="020F0502020204030204" pitchFamily="34" charset="0"/>
              </a:rPr>
              <a:t>*Valoración por urología para definir manejo quirúrgico</a:t>
            </a:r>
            <a:endParaRPr lang="es-CO" sz="9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05689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2386</TotalTime>
  <Words>3857</Words>
  <Application>Microsoft Office PowerPoint</Application>
  <PresentationFormat>Panorámica</PresentationFormat>
  <Paragraphs>504</Paragraphs>
  <Slides>13</Slides>
  <Notes>11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13</vt:i4>
      </vt:variant>
    </vt:vector>
  </HeadingPairs>
  <TitlesOfParts>
    <vt:vector size="21" baseType="lpstr">
      <vt:lpstr>Aptos</vt:lpstr>
      <vt:lpstr>Aptos Display</vt:lpstr>
      <vt:lpstr>Arial</vt:lpstr>
      <vt:lpstr>Calibri</vt:lpstr>
      <vt:lpstr>Google Sans</vt:lpstr>
      <vt:lpstr>Helvetica</vt:lpstr>
      <vt:lpstr>mayo-sans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Jhony Alexander Riascos Oñate</cp:lastModifiedBy>
  <cp:revision>76</cp:revision>
  <dcterms:created xsi:type="dcterms:W3CDTF">2024-04-17T14:48:17Z</dcterms:created>
  <dcterms:modified xsi:type="dcterms:W3CDTF">2025-05-14T05:48:26Z</dcterms:modified>
</cp:coreProperties>
</file>