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8" r:id="rId5"/>
    <p:sldId id="277" r:id="rId6"/>
    <p:sldId id="278" r:id="rId7"/>
    <p:sldId id="279" r:id="rId8"/>
    <p:sldId id="280" r:id="rId9"/>
    <p:sldId id="281" r:id="rId10"/>
    <p:sldId id="28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3B46"/>
    <a:srgbClr val="90B98F"/>
    <a:srgbClr val="D03C47"/>
    <a:srgbClr val="CA8188"/>
    <a:srgbClr val="60815B"/>
    <a:srgbClr val="EFEFEF"/>
    <a:srgbClr val="313F3F"/>
    <a:srgbClr val="DDDDDD"/>
    <a:srgbClr val="FEFEFE"/>
    <a:srgbClr val="E8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2735" autoAdjust="0"/>
  </p:normalViewPr>
  <p:slideViewPr>
    <p:cSldViewPr snapToGrid="0">
      <p:cViewPr varScale="1">
        <p:scale>
          <a:sx n="100" d="100"/>
          <a:sy n="100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B7641A-C461-41EE-8A23-D236E3E236B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32614EA-5A52-463C-B383-89037B15B3DB}">
      <dgm:prSet phldrT="[Text]" phldr="0"/>
      <dgm:spPr/>
      <dgm:t>
        <a:bodyPr/>
        <a:lstStyle/>
        <a:p>
          <a:r>
            <a:rPr lang="es-MX" dirty="0"/>
            <a:t>ACTIIVIDAD 1.1.2 Realizar convenios para la financiación de proyectos de infraestructura para la seguridad ciudadana</a:t>
          </a:r>
          <a:endParaRPr lang="es-CO" dirty="0"/>
        </a:p>
      </dgm:t>
    </dgm:pt>
    <dgm:pt modelId="{DF980740-8BE3-4406-A9EE-3AA0133A48CE}" type="parTrans" cxnId="{B613B8FF-8ADD-40E1-B2A5-825F98DFBB64}">
      <dgm:prSet/>
      <dgm:spPr/>
      <dgm:t>
        <a:bodyPr/>
        <a:lstStyle/>
        <a:p>
          <a:endParaRPr lang="es-CO"/>
        </a:p>
      </dgm:t>
    </dgm:pt>
    <dgm:pt modelId="{AED16633-4CB2-4DC7-932D-C6853E06D911}" type="sibTrans" cxnId="{B613B8FF-8ADD-40E1-B2A5-825F98DFBB64}">
      <dgm:prSet/>
      <dgm:spPr/>
      <dgm:t>
        <a:bodyPr/>
        <a:lstStyle/>
        <a:p>
          <a:endParaRPr lang="es-CO"/>
        </a:p>
      </dgm:t>
    </dgm:pt>
    <dgm:pt modelId="{F20A4B73-634A-4220-B8FD-03A1C43E4F67}">
      <dgm:prSet phldrT="[Text]" phldr="0"/>
      <dgm:spPr/>
      <dgm:t>
        <a:bodyPr/>
        <a:lstStyle/>
        <a:p>
          <a:r>
            <a:rPr lang="es-CO" dirty="0"/>
            <a:t>Valor promedio proyecto: $9.105.000.000</a:t>
          </a:r>
        </a:p>
      </dgm:t>
    </dgm:pt>
    <dgm:pt modelId="{31DEA02B-0C9F-4DE8-98D5-02BFAB53B276}" type="parTrans" cxnId="{02441DB6-90AF-40C0-A74A-F5629764A949}">
      <dgm:prSet/>
      <dgm:spPr/>
      <dgm:t>
        <a:bodyPr/>
        <a:lstStyle/>
        <a:p>
          <a:endParaRPr lang="es-CO"/>
        </a:p>
      </dgm:t>
    </dgm:pt>
    <dgm:pt modelId="{808A685C-A6C3-4F2B-9C5C-8D627FEED5B3}" type="sibTrans" cxnId="{02441DB6-90AF-40C0-A74A-F5629764A949}">
      <dgm:prSet/>
      <dgm:spPr/>
      <dgm:t>
        <a:bodyPr/>
        <a:lstStyle/>
        <a:p>
          <a:endParaRPr lang="es-CO"/>
        </a:p>
      </dgm:t>
    </dgm:pt>
    <dgm:pt modelId="{A80407F5-218F-4780-824A-82B49E370668}">
      <dgm:prSet phldrT="[Text]" phldr="0"/>
      <dgm:spPr/>
      <dgm:t>
        <a:bodyPr/>
        <a:lstStyle/>
        <a:p>
          <a:r>
            <a:rPr lang="es-CO" dirty="0"/>
            <a:t>Duración: 24 meses</a:t>
          </a:r>
        </a:p>
      </dgm:t>
    </dgm:pt>
    <dgm:pt modelId="{3A6837A7-DF63-40A4-8932-FE765B1DDAA4}" type="parTrans" cxnId="{5F4E4EA4-DD1A-4FEE-9AA3-AFBD651C7BAB}">
      <dgm:prSet/>
      <dgm:spPr/>
      <dgm:t>
        <a:bodyPr/>
        <a:lstStyle/>
        <a:p>
          <a:endParaRPr lang="es-CO"/>
        </a:p>
      </dgm:t>
    </dgm:pt>
    <dgm:pt modelId="{3353F5FF-F17B-4E74-8FFC-87FBD1B9D5C8}" type="sibTrans" cxnId="{5F4E4EA4-DD1A-4FEE-9AA3-AFBD651C7BAB}">
      <dgm:prSet/>
      <dgm:spPr/>
      <dgm:t>
        <a:bodyPr/>
        <a:lstStyle/>
        <a:p>
          <a:endParaRPr lang="es-CO"/>
        </a:p>
      </dgm:t>
    </dgm:pt>
    <dgm:pt modelId="{CB0985C0-D6C4-4330-9BFD-9A431A72798C}">
      <dgm:prSet phldrT="[Text]"/>
      <dgm:spPr/>
      <dgm:t>
        <a:bodyPr/>
        <a:lstStyle/>
        <a:p>
          <a:r>
            <a:rPr lang="es-MX" dirty="0"/>
            <a:t>1.1.4 Realizar convenios para la financiación de proyectos de infraestructura para la promoción de convivencia ciudadana</a:t>
          </a:r>
          <a:endParaRPr lang="es-CO" dirty="0"/>
        </a:p>
      </dgm:t>
    </dgm:pt>
    <dgm:pt modelId="{BBD9FA4A-C8F9-45B0-9705-CB82CDE45711}" type="parTrans" cxnId="{AD790A25-FF4E-4B1C-BD1B-DCC85494BAB4}">
      <dgm:prSet/>
      <dgm:spPr/>
      <dgm:t>
        <a:bodyPr/>
        <a:lstStyle/>
        <a:p>
          <a:endParaRPr lang="es-CO"/>
        </a:p>
      </dgm:t>
    </dgm:pt>
    <dgm:pt modelId="{499ED692-2B22-4A0A-A902-1DA8875E15DE}" type="sibTrans" cxnId="{AD790A25-FF4E-4B1C-BD1B-DCC85494BAB4}">
      <dgm:prSet/>
      <dgm:spPr/>
      <dgm:t>
        <a:bodyPr/>
        <a:lstStyle/>
        <a:p>
          <a:endParaRPr lang="es-CO"/>
        </a:p>
      </dgm:t>
    </dgm:pt>
    <dgm:pt modelId="{495C7E9A-7777-4751-9819-6B24BFEF9196}">
      <dgm:prSet phldrT="[Text]"/>
      <dgm:spPr/>
      <dgm:t>
        <a:bodyPr/>
        <a:lstStyle/>
        <a:p>
          <a:r>
            <a:rPr lang="es-CO" dirty="0"/>
            <a:t>Valor promedio proyecto: $2.574.950.000</a:t>
          </a:r>
        </a:p>
      </dgm:t>
    </dgm:pt>
    <dgm:pt modelId="{68A491E3-33B5-4B68-9F23-1DC002ED95F7}" type="parTrans" cxnId="{BF227A69-DF45-4065-9910-AF248DBF34DA}">
      <dgm:prSet/>
      <dgm:spPr/>
      <dgm:t>
        <a:bodyPr/>
        <a:lstStyle/>
        <a:p>
          <a:endParaRPr lang="es-CO"/>
        </a:p>
      </dgm:t>
    </dgm:pt>
    <dgm:pt modelId="{8CF17276-9DA7-4F31-B1B2-C8FFEAB5B44E}" type="sibTrans" cxnId="{BF227A69-DF45-4065-9910-AF248DBF34DA}">
      <dgm:prSet/>
      <dgm:spPr/>
      <dgm:t>
        <a:bodyPr/>
        <a:lstStyle/>
        <a:p>
          <a:endParaRPr lang="es-CO"/>
        </a:p>
      </dgm:t>
    </dgm:pt>
    <dgm:pt modelId="{56F1556F-3B3C-4030-B1F8-F2D4672F6735}">
      <dgm:prSet phldrT="[Text]" phldr="0"/>
      <dgm:spPr/>
      <dgm:t>
        <a:bodyPr/>
        <a:lstStyle/>
        <a:p>
          <a:r>
            <a:rPr lang="es-CO" dirty="0"/>
            <a:t>Duración: 12 meses</a:t>
          </a:r>
        </a:p>
      </dgm:t>
    </dgm:pt>
    <dgm:pt modelId="{06F67828-C8FE-4E44-9610-850C5BDD04D5}" type="parTrans" cxnId="{01569AC1-4B32-4861-A75E-7B59A15C14D0}">
      <dgm:prSet/>
      <dgm:spPr/>
      <dgm:t>
        <a:bodyPr/>
        <a:lstStyle/>
        <a:p>
          <a:endParaRPr lang="es-CO"/>
        </a:p>
      </dgm:t>
    </dgm:pt>
    <dgm:pt modelId="{24C6825A-7EFC-4025-A12E-F702187EFB08}" type="sibTrans" cxnId="{01569AC1-4B32-4861-A75E-7B59A15C14D0}">
      <dgm:prSet/>
      <dgm:spPr/>
      <dgm:t>
        <a:bodyPr/>
        <a:lstStyle/>
        <a:p>
          <a:endParaRPr lang="es-CO"/>
        </a:p>
      </dgm:t>
    </dgm:pt>
    <dgm:pt modelId="{323E5C9E-1B2F-447D-A0E4-F30E59752FF5}" type="pres">
      <dgm:prSet presAssocID="{FDB7641A-C461-41EE-8A23-D236E3E236BD}" presName="Name0" presStyleCnt="0">
        <dgm:presLayoutVars>
          <dgm:dir/>
          <dgm:animLvl val="lvl"/>
          <dgm:resizeHandles val="exact"/>
        </dgm:presLayoutVars>
      </dgm:prSet>
      <dgm:spPr/>
    </dgm:pt>
    <dgm:pt modelId="{93518066-A5CC-4B9B-9C97-D60D8F9925E7}" type="pres">
      <dgm:prSet presAssocID="{932614EA-5A52-463C-B383-89037B15B3DB}" presName="composite" presStyleCnt="0"/>
      <dgm:spPr/>
    </dgm:pt>
    <dgm:pt modelId="{32791848-EF81-4D88-A5FF-1CBD60584531}" type="pres">
      <dgm:prSet presAssocID="{932614EA-5A52-463C-B383-89037B15B3D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047F7E8F-9FD6-4A6A-8D7C-35C5401A3710}" type="pres">
      <dgm:prSet presAssocID="{932614EA-5A52-463C-B383-89037B15B3DB}" presName="desTx" presStyleLbl="alignAccFollowNode1" presStyleIdx="0" presStyleCnt="2">
        <dgm:presLayoutVars>
          <dgm:bulletEnabled val="1"/>
        </dgm:presLayoutVars>
      </dgm:prSet>
      <dgm:spPr/>
    </dgm:pt>
    <dgm:pt modelId="{DA818BCD-C115-4E2D-95F6-1EB6572FF25A}" type="pres">
      <dgm:prSet presAssocID="{AED16633-4CB2-4DC7-932D-C6853E06D911}" presName="space" presStyleCnt="0"/>
      <dgm:spPr/>
    </dgm:pt>
    <dgm:pt modelId="{DC60762D-EC12-43D7-A71A-7C520607FD3E}" type="pres">
      <dgm:prSet presAssocID="{CB0985C0-D6C4-4330-9BFD-9A431A72798C}" presName="composite" presStyleCnt="0"/>
      <dgm:spPr/>
    </dgm:pt>
    <dgm:pt modelId="{D2524D8B-FBF0-43DC-9C5B-B7AA30752798}" type="pres">
      <dgm:prSet presAssocID="{CB0985C0-D6C4-4330-9BFD-9A431A72798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BD6C7D24-2ACF-4AF5-B268-81C90A626904}" type="pres">
      <dgm:prSet presAssocID="{CB0985C0-D6C4-4330-9BFD-9A431A72798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D790A25-FF4E-4B1C-BD1B-DCC85494BAB4}" srcId="{FDB7641A-C461-41EE-8A23-D236E3E236BD}" destId="{CB0985C0-D6C4-4330-9BFD-9A431A72798C}" srcOrd="1" destOrd="0" parTransId="{BBD9FA4A-C8F9-45B0-9705-CB82CDE45711}" sibTransId="{499ED692-2B22-4A0A-A902-1DA8875E15DE}"/>
    <dgm:cxn modelId="{88D79D40-54FD-4A58-9FC0-47DB26462BBD}" type="presOf" srcId="{932614EA-5A52-463C-B383-89037B15B3DB}" destId="{32791848-EF81-4D88-A5FF-1CBD60584531}" srcOrd="0" destOrd="0" presId="urn:microsoft.com/office/officeart/2005/8/layout/hList1"/>
    <dgm:cxn modelId="{BF227A69-DF45-4065-9910-AF248DBF34DA}" srcId="{CB0985C0-D6C4-4330-9BFD-9A431A72798C}" destId="{495C7E9A-7777-4751-9819-6B24BFEF9196}" srcOrd="0" destOrd="0" parTransId="{68A491E3-33B5-4B68-9F23-1DC002ED95F7}" sibTransId="{8CF17276-9DA7-4F31-B1B2-C8FFEAB5B44E}"/>
    <dgm:cxn modelId="{007CB884-DF36-4D1A-8A31-E3FB89859DDB}" type="presOf" srcId="{495C7E9A-7777-4751-9819-6B24BFEF9196}" destId="{BD6C7D24-2ACF-4AF5-B268-81C90A626904}" srcOrd="0" destOrd="0" presId="urn:microsoft.com/office/officeart/2005/8/layout/hList1"/>
    <dgm:cxn modelId="{D078379D-043E-4FA7-B25A-2DE94E10D39A}" type="presOf" srcId="{FDB7641A-C461-41EE-8A23-D236E3E236BD}" destId="{323E5C9E-1B2F-447D-A0E4-F30E59752FF5}" srcOrd="0" destOrd="0" presId="urn:microsoft.com/office/officeart/2005/8/layout/hList1"/>
    <dgm:cxn modelId="{5F4E4EA4-DD1A-4FEE-9AA3-AFBD651C7BAB}" srcId="{932614EA-5A52-463C-B383-89037B15B3DB}" destId="{A80407F5-218F-4780-824A-82B49E370668}" srcOrd="1" destOrd="0" parTransId="{3A6837A7-DF63-40A4-8932-FE765B1DDAA4}" sibTransId="{3353F5FF-F17B-4E74-8FFC-87FBD1B9D5C8}"/>
    <dgm:cxn modelId="{39A4D1AC-43A2-4C7A-A4EE-8EE36EBA5EB1}" type="presOf" srcId="{CB0985C0-D6C4-4330-9BFD-9A431A72798C}" destId="{D2524D8B-FBF0-43DC-9C5B-B7AA30752798}" srcOrd="0" destOrd="0" presId="urn:microsoft.com/office/officeart/2005/8/layout/hList1"/>
    <dgm:cxn modelId="{02441DB6-90AF-40C0-A74A-F5629764A949}" srcId="{932614EA-5A52-463C-B383-89037B15B3DB}" destId="{F20A4B73-634A-4220-B8FD-03A1C43E4F67}" srcOrd="0" destOrd="0" parTransId="{31DEA02B-0C9F-4DE8-98D5-02BFAB53B276}" sibTransId="{808A685C-A6C3-4F2B-9C5C-8D627FEED5B3}"/>
    <dgm:cxn modelId="{01569AC1-4B32-4861-A75E-7B59A15C14D0}" srcId="{CB0985C0-D6C4-4330-9BFD-9A431A72798C}" destId="{56F1556F-3B3C-4030-B1F8-F2D4672F6735}" srcOrd="1" destOrd="0" parTransId="{06F67828-C8FE-4E44-9610-850C5BDD04D5}" sibTransId="{24C6825A-7EFC-4025-A12E-F702187EFB08}"/>
    <dgm:cxn modelId="{2613DEDA-2232-42E0-B6C7-1A747DADE445}" type="presOf" srcId="{F20A4B73-634A-4220-B8FD-03A1C43E4F67}" destId="{047F7E8F-9FD6-4A6A-8D7C-35C5401A3710}" srcOrd="0" destOrd="0" presId="urn:microsoft.com/office/officeart/2005/8/layout/hList1"/>
    <dgm:cxn modelId="{2CD032F8-2130-4BB2-AC11-DA05CDBFEEC1}" type="presOf" srcId="{A80407F5-218F-4780-824A-82B49E370668}" destId="{047F7E8F-9FD6-4A6A-8D7C-35C5401A3710}" srcOrd="0" destOrd="1" presId="urn:microsoft.com/office/officeart/2005/8/layout/hList1"/>
    <dgm:cxn modelId="{3EF386F9-228A-40AA-AF44-0F33B01345BF}" type="presOf" srcId="{56F1556F-3B3C-4030-B1F8-F2D4672F6735}" destId="{BD6C7D24-2ACF-4AF5-B268-81C90A626904}" srcOrd="0" destOrd="1" presId="urn:microsoft.com/office/officeart/2005/8/layout/hList1"/>
    <dgm:cxn modelId="{B613B8FF-8ADD-40E1-B2A5-825F98DFBB64}" srcId="{FDB7641A-C461-41EE-8A23-D236E3E236BD}" destId="{932614EA-5A52-463C-B383-89037B15B3DB}" srcOrd="0" destOrd="0" parTransId="{DF980740-8BE3-4406-A9EE-3AA0133A48CE}" sibTransId="{AED16633-4CB2-4DC7-932D-C6853E06D911}"/>
    <dgm:cxn modelId="{48C6981B-A72E-4146-80E4-FD4626D0772F}" type="presParOf" srcId="{323E5C9E-1B2F-447D-A0E4-F30E59752FF5}" destId="{93518066-A5CC-4B9B-9C97-D60D8F9925E7}" srcOrd="0" destOrd="0" presId="urn:microsoft.com/office/officeart/2005/8/layout/hList1"/>
    <dgm:cxn modelId="{B4E51CA0-7FC8-41FC-954F-C9A2CA72BCBF}" type="presParOf" srcId="{93518066-A5CC-4B9B-9C97-D60D8F9925E7}" destId="{32791848-EF81-4D88-A5FF-1CBD60584531}" srcOrd="0" destOrd="0" presId="urn:microsoft.com/office/officeart/2005/8/layout/hList1"/>
    <dgm:cxn modelId="{D1B9C2A6-472C-4A26-9F9F-D1FCB918345A}" type="presParOf" srcId="{93518066-A5CC-4B9B-9C97-D60D8F9925E7}" destId="{047F7E8F-9FD6-4A6A-8D7C-35C5401A3710}" srcOrd="1" destOrd="0" presId="urn:microsoft.com/office/officeart/2005/8/layout/hList1"/>
    <dgm:cxn modelId="{42FF35EB-E15D-451F-8C58-A09F32F26263}" type="presParOf" srcId="{323E5C9E-1B2F-447D-A0E4-F30E59752FF5}" destId="{DA818BCD-C115-4E2D-95F6-1EB6572FF25A}" srcOrd="1" destOrd="0" presId="urn:microsoft.com/office/officeart/2005/8/layout/hList1"/>
    <dgm:cxn modelId="{7E09279E-8185-4074-A043-18BFBBE7209D}" type="presParOf" srcId="{323E5C9E-1B2F-447D-A0E4-F30E59752FF5}" destId="{DC60762D-EC12-43D7-A71A-7C520607FD3E}" srcOrd="2" destOrd="0" presId="urn:microsoft.com/office/officeart/2005/8/layout/hList1"/>
    <dgm:cxn modelId="{9E7E8F4A-AC73-47AA-8796-0E083AD16D1E}" type="presParOf" srcId="{DC60762D-EC12-43D7-A71A-7C520607FD3E}" destId="{D2524D8B-FBF0-43DC-9C5B-B7AA30752798}" srcOrd="0" destOrd="0" presId="urn:microsoft.com/office/officeart/2005/8/layout/hList1"/>
    <dgm:cxn modelId="{3B8C7EFD-0DEA-465D-8E42-423403AE57C6}" type="presParOf" srcId="{DC60762D-EC12-43D7-A71A-7C520607FD3E}" destId="{BD6C7D24-2ACF-4AF5-B268-81C90A62690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91848-EF81-4D88-A5FF-1CBD60584531}">
      <dsp:nvSpPr>
        <dsp:cNvPr id="0" name=""/>
        <dsp:cNvSpPr/>
      </dsp:nvSpPr>
      <dsp:spPr>
        <a:xfrm>
          <a:off x="39" y="1491169"/>
          <a:ext cx="3798093" cy="12834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ACTIIVIDAD 1.1.2 Realizar convenios para la financiación de proyectos de infraestructura para la seguridad ciudadana</a:t>
          </a:r>
          <a:endParaRPr lang="es-CO" sz="2000" kern="1200" dirty="0"/>
        </a:p>
      </dsp:txBody>
      <dsp:txXfrm>
        <a:off x="39" y="1491169"/>
        <a:ext cx="3798093" cy="1283428"/>
      </dsp:txXfrm>
    </dsp:sp>
    <dsp:sp modelId="{047F7E8F-9FD6-4A6A-8D7C-35C5401A3710}">
      <dsp:nvSpPr>
        <dsp:cNvPr id="0" name=""/>
        <dsp:cNvSpPr/>
      </dsp:nvSpPr>
      <dsp:spPr>
        <a:xfrm>
          <a:off x="39" y="2774597"/>
          <a:ext cx="3798093" cy="11528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Valor promedio proyecto: $9.105.000.000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Duración: 24 meses</a:t>
          </a:r>
        </a:p>
      </dsp:txBody>
      <dsp:txXfrm>
        <a:off x="39" y="2774597"/>
        <a:ext cx="3798093" cy="1152899"/>
      </dsp:txXfrm>
    </dsp:sp>
    <dsp:sp modelId="{D2524D8B-FBF0-43DC-9C5B-B7AA30752798}">
      <dsp:nvSpPr>
        <dsp:cNvPr id="0" name=""/>
        <dsp:cNvSpPr/>
      </dsp:nvSpPr>
      <dsp:spPr>
        <a:xfrm>
          <a:off x="4329866" y="1491169"/>
          <a:ext cx="3798093" cy="12834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1.1.4 Realizar convenios para la financiación de proyectos de infraestructura para la promoción de convivencia ciudadana</a:t>
          </a:r>
          <a:endParaRPr lang="es-CO" sz="2000" kern="1200" dirty="0"/>
        </a:p>
      </dsp:txBody>
      <dsp:txXfrm>
        <a:off x="4329866" y="1491169"/>
        <a:ext cx="3798093" cy="1283428"/>
      </dsp:txXfrm>
    </dsp:sp>
    <dsp:sp modelId="{BD6C7D24-2ACF-4AF5-B268-81C90A626904}">
      <dsp:nvSpPr>
        <dsp:cNvPr id="0" name=""/>
        <dsp:cNvSpPr/>
      </dsp:nvSpPr>
      <dsp:spPr>
        <a:xfrm>
          <a:off x="4329866" y="2774597"/>
          <a:ext cx="3798093" cy="11528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Valor promedio proyecto: $2.574.950.000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/>
            <a:t>Duración: 12 meses</a:t>
          </a:r>
        </a:p>
      </dsp:txBody>
      <dsp:txXfrm>
        <a:off x="4329866" y="2774597"/>
        <a:ext cx="3798093" cy="1152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82529-5CC9-ED49-C99F-8A2D6F2DE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CFD42B-7DDB-E3E5-7DA0-96CA307BCD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D82352-9DD1-C21B-A4DC-E473A444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FA2FAB-790B-EA1E-344C-0109B84AE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9211C2-6A34-4431-F294-4E1D86A32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456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B7C383-0BED-52B9-49FE-05AD80867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6A6DEAC-3B19-623D-D9E4-38BD079D2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F962C0-BEF2-969E-504A-F74DD147D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22D98A-30B3-8816-D758-2AB860D0D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21761A-9450-EE69-DA93-C7DB7DC5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489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BC5C8E-001F-FC24-8B1F-51F0F0B17A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C0AC4C0-1703-B8A1-FDA8-1FF55190F0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E50739-A684-636A-F135-39B0B857E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923EBF-94F7-CEE7-E74C-7C73BD478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A1194A-D2A7-EC61-CCE5-8B55F0124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6286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pic>
        <p:nvPicPr>
          <p:cNvPr id="30" name="Google Shape;30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41138" y="268244"/>
            <a:ext cx="941222" cy="817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925" y="6684756"/>
            <a:ext cx="12195925" cy="183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9558820" y="5929042"/>
            <a:ext cx="4102663" cy="4102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403174" y="-2879951"/>
            <a:ext cx="4102663" cy="4102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41138" y="268244"/>
            <a:ext cx="941222" cy="817592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2E4FA5-E869-711D-D21E-4597A2330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135985-BE21-4D7F-491D-8DB420D149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73DF33-FE1C-AA6E-7DF8-2E4B83EFB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1C1346-A1F3-AA48-8753-BEE7B31DA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ABFF60-ECE7-125E-50D2-C92220F4F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4230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8A20C75B-3A96-D352-0F4B-8E0D0EABEB7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751959B-06EE-44E5-E97F-4B0AAADDC72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558820" y="5929042"/>
            <a:ext cx="4102663" cy="4102663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2B2103BE-56A6-5320-A6F2-115AAA7E669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403174" y="-2879951"/>
            <a:ext cx="4102663" cy="410266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BC5EECB-F645-E517-54AC-9DCAA652D9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1138" y="268244"/>
            <a:ext cx="941222" cy="8175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FDF779A-01EA-A7D8-4CC7-AEAB96FB5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658259-9C44-A0E1-56EB-F08A4D6C8D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BFC6FA-5980-5AC9-86AB-384D5D460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0D9668A-76BF-CF9F-44F3-FB92733C7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A25479-CF99-4C26-C3D5-2548D0BF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2791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E5BDE8-B31D-84D2-F44A-95B9D0DBE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ED8117-30F2-E0D3-6356-D8B304991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6192F5-A683-127C-4DB5-F2734012C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4C62EA-A2B0-3E5C-E03D-C7B4F856B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A42FCA-4256-1A9F-EC1E-CD66E52E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61AAED5-9250-43A5-53A6-A5499FCE0E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1138" y="268244"/>
            <a:ext cx="941222" cy="81759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370F1EB-453D-F5FF-5CE0-67162B63CF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25" y="6684756"/>
            <a:ext cx="12195925" cy="18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081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212EF6-5F46-82E0-DE61-3C9D6E98D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ED7E23-34A9-F23E-5C2F-738F50482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80D6A9-9467-8202-0DDD-0D04979F1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FBA272-620A-3054-C0B6-E7AA6FE8E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0EC6E3-98AB-F2D4-E002-85624CDA1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B1572F4-48C3-04F8-BEEA-CFFE5A6A4D74}"/>
              </a:ext>
            </a:extLst>
          </p:cNvPr>
          <p:cNvSpPr/>
          <p:nvPr userDrawn="1"/>
        </p:nvSpPr>
        <p:spPr>
          <a:xfrm>
            <a:off x="0" y="-65772"/>
            <a:ext cx="12192000" cy="16490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606C551-6874-4DBD-F96C-BB12E6F2A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1138" y="268244"/>
            <a:ext cx="941222" cy="81759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9BB5036-6F81-BAEA-FFDB-DAC6341CD2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25" y="6684756"/>
            <a:ext cx="12195925" cy="18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270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BB228-A897-92EA-E9A5-34B4CC029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C321A0-E949-80A0-7B52-4E52CF57C1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CEDEEB-46E2-F818-6F3E-0ECB0D94F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45294BC-1A71-9E9A-8927-4241AD5D1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E519E07-6EA9-0031-1D17-7ABE497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843249-CF54-E0A6-8157-F825EB5C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53204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7BE4CD-DC0C-6E1B-BA53-065F3AB23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3A5BD8-18D4-FBC2-F45B-8FCF79E0E1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48F1334-031F-6EE9-3699-90BA49168A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7CC599C-79DA-A975-FC34-AB0AE430B9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E78340-EBA3-A76E-A7F1-EC01FCD427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49FF2DE-AC42-A2FA-3FFF-AB4B2B3A2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65DD20-4349-4B8B-9F7A-2A14797C6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D8356BC-AF62-F056-99D3-F5C989A4A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395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2312A7-7343-DEBC-759D-B1C4E1AC4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DFD10BC-07CD-513A-0AAF-DC2CEF936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CC147B-EE21-A53E-A97B-85D87232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1923DBE-4729-B528-2F9E-E0F610468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9542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0CB8FA9-7DA5-55F1-8B0F-69097CDBF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F37A85F-4614-1E15-C804-342F2D068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52B36A1-E7C1-2658-676C-BC79FC6D2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7215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347AD3-EC73-062B-AAEC-5265D8601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0A259D-EA8F-E298-8738-7C407C75E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16F567-9C71-53A5-63E0-F9B0BBD88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652C31-4FC6-FD09-E961-300BAADA1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6109651-83AC-D5F4-CDFF-8795F4495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717FC77-BB4B-912F-2B29-4BBB995C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582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F1A5D4-6F9C-DF35-8821-A5EF174E2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0754CC-7962-1C37-6670-CEE2B57F1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DE31E8-EF77-60A1-EC8F-6314F8A53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E0A6B7-F9EB-88BA-5A92-DCA7D8566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83EF3F-FD90-6720-61F1-874DEC09B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68473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EE42F0-DD90-233D-A899-C914C3CC7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1F5B5C1-F57D-59E3-5171-2290C2F957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E78BF9-4DFA-5D45-B581-7863F20A3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4C58502-6B7E-E989-B414-2812AF5D1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4C1F750-7812-628E-536E-B22A6BDF7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70C2D9-D2F6-3FCF-C9CB-6BA5D640B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906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666D8-8171-BCAF-0704-F931AEE24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1169E5-F7DD-3920-23E2-2B224C179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DF42E5-8331-45B2-E44B-A529A1D27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6A3E6ED-181F-8F71-2498-A2D71ED48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9017CC-4F37-AB48-1CC1-E1609E4B6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49529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5B04D0D-B7D0-E4B5-7C77-BB4B70EAA3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888B3F-8416-6468-4738-96A16E862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B57808-74C9-62AC-709D-AF7A8C08E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813DE9-D95E-360C-D831-90C44E17B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22B747D-CB39-3A96-9D80-513D7BDC4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369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591B32-D12D-F200-4B07-58FC228D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964DD9-12F0-8897-2078-8F225D12D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40E0A5-1429-C91F-9002-891AEA10CB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B44486-24FE-16F8-D44C-9111A3D40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85DEAB-B374-BB5E-21C2-16AE90C5E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C8C099-AD7D-B599-8A2D-8664B84E7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429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0303B4-33BE-1FB6-BA1B-32E2E7C4B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28812B-89EC-A32A-761B-95D595F0E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436BBDE-7741-157C-29EF-1B62C0C735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F93FD47-E2B5-2426-21C1-B29143A77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21D42B3-462C-BADB-8AE9-FB12454F05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5FF0145-E8D4-F8F6-6FC4-843288F27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38FF58D-A778-2031-B349-783E9EB39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53AAF79-22E1-7FAD-1207-CF52F51B1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3715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92E677-A049-FE3C-B6AF-003D270D1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569F295-6F7B-9B10-0A87-FD4782329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5C8C79-A256-C945-DCFE-C4EF3C0DA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0570F3D-CD69-5CE9-C830-5BDC631FE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235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B16F86-6711-D5D1-3BA6-377437F78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4F58E58-C1A0-EBFC-243D-D86D91D86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87394E0-A621-ECA7-577C-A2E8BDD30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0448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795512-FAEA-7221-25ED-D68342B91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5DBC53F-5682-4ED6-B133-E7469F1E5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3C9F39F-89DB-A292-69E4-2780CA130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DA4884-8CF4-3914-4BFD-37395990C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BA1BDB-9634-BDD4-F768-19367899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CF45D4-E9A9-244D-DFAF-0162DA8D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584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503309-8321-D2DD-9663-BC9549311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02B674C-7C2E-55E9-17CE-EE0D78FC2A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0F48E86-5D3B-E8BE-814E-41E013EF4E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1C32BB3-06B4-2152-1821-768719371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AA26D27-7D5B-7353-3A6D-CEBB253EF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55D5BC0-0C9E-27FC-0752-C5D490E0C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6984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12B8A9E-8B73-BB01-DC6D-7993C9EF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F35A8BE-CA16-F341-441D-9B703323A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0E49DB-89E3-3ABA-D652-7B99A8D144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90C0E0-DFED-4F90-AA63-F24E678C9945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D704E4-0519-DFC8-ABC0-95ADF11D5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03597A-1578-B300-1A74-D50177667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C09FD-34A1-4B9F-A59B-A5F05DBC661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6214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98BEBAF-C337-5A17-A57F-6DC55D552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402DFD5-46BB-5A36-C58D-AA1E4B15D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081D4A-2E0E-C1A8-1984-6E9B380257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FCA2E-146B-4FFB-AE3A-8FBC167A7A2A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3F5796-AFBA-5868-FF0F-8DEC15291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42D58-CDA9-B5FE-CFF8-CA7883EAFC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81BA9-363B-4593-B738-C1920812B1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112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svg"/><Relationship Id="rId5" Type="http://schemas.openxmlformats.org/officeDocument/2006/relationships/image" Target="../media/image15.svg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5.sv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emf"/><Relationship Id="rId5" Type="http://schemas.openxmlformats.org/officeDocument/2006/relationships/image" Target="../media/image15.sv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594F1-4A67-C6F6-C5D7-5D46AB8A6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42;p2">
            <a:extLst>
              <a:ext uri="{FF2B5EF4-FFF2-40B4-BE49-F238E27FC236}">
                <a16:creationId xmlns:a16="http://schemas.microsoft.com/office/drawing/2014/main" id="{498F43D1-F94E-CFCB-27A0-2E6EBF4C752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8;p2">
            <a:extLst>
              <a:ext uri="{FF2B5EF4-FFF2-40B4-BE49-F238E27FC236}">
                <a16:creationId xmlns:a16="http://schemas.microsoft.com/office/drawing/2014/main" id="{E4821D2A-F071-BF2C-9278-6B8512152E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47437" y="565555"/>
            <a:ext cx="1097126" cy="9530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05EEAF2-BA5A-0E28-DDD4-1ED0F29FF742}"/>
              </a:ext>
            </a:extLst>
          </p:cNvPr>
          <p:cNvSpPr txBox="1"/>
          <p:nvPr/>
        </p:nvSpPr>
        <p:spPr>
          <a:xfrm>
            <a:off x="5305777" y="5387995"/>
            <a:ext cx="1580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chemeClr val="bg1"/>
                </a:solidFill>
                <a:latin typeface="Nunito Sans 7pt Normal" pitchFamily="2" charset="0"/>
              </a:rPr>
              <a:t>ABRIL 2026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174EB3B-77EA-395D-32D4-160D19E7573F}"/>
              </a:ext>
            </a:extLst>
          </p:cNvPr>
          <p:cNvSpPr txBox="1"/>
          <p:nvPr/>
        </p:nvSpPr>
        <p:spPr>
          <a:xfrm>
            <a:off x="1316825" y="2871551"/>
            <a:ext cx="95583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PROYECTOS DE INVERSIÓN</a:t>
            </a:r>
          </a:p>
          <a:p>
            <a:pPr algn="ctr"/>
            <a:r>
              <a:rPr lang="es-ES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MINISTERIO DEL INTERIOR</a:t>
            </a:r>
          </a:p>
          <a:p>
            <a:pPr algn="ctr"/>
            <a:endParaRPr lang="es-MX" sz="2400" b="1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73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9740a69672_0_18"/>
          <p:cNvSpPr txBox="1"/>
          <p:nvPr/>
        </p:nvSpPr>
        <p:spPr>
          <a:xfrm>
            <a:off x="662322" y="2770900"/>
            <a:ext cx="3115500" cy="38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2025</a:t>
            </a:r>
            <a:endParaRPr sz="1300" b="1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 b="1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207 espacios de socialización y acompañamiento territorial.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+ 6.000 personas participantes de las jornadas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3 políticas públicas con incorporación del enfoque de género + más de 250 servidores capacitados.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300" b="1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2026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207 espacios de socialización y acompañamiento territorial.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30 personas participantes de las jornadas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grpSp>
        <p:nvGrpSpPr>
          <p:cNvPr id="117" name="Google Shape;117;g39740a69672_0_18"/>
          <p:cNvGrpSpPr/>
          <p:nvPr/>
        </p:nvGrpSpPr>
        <p:grpSpPr>
          <a:xfrm>
            <a:off x="262128" y="6212136"/>
            <a:ext cx="276653" cy="276653"/>
            <a:chOff x="5032483" y="2924493"/>
            <a:chExt cx="576000" cy="576000"/>
          </a:xfrm>
        </p:grpSpPr>
        <p:sp>
          <p:nvSpPr>
            <p:cNvPr id="118" name="Google Shape;118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9" name="Google Shape;119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g39740a69672_0_18"/>
          <p:cNvSpPr/>
          <p:nvPr/>
        </p:nvSpPr>
        <p:spPr>
          <a:xfrm>
            <a:off x="662325" y="2015025"/>
            <a:ext cx="2705700" cy="576900"/>
          </a:xfrm>
          <a:prstGeom prst="roundRect">
            <a:avLst>
              <a:gd name="adj" fmla="val 16667"/>
            </a:avLst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39740a69672_0_18"/>
          <p:cNvSpPr txBox="1"/>
          <p:nvPr/>
        </p:nvSpPr>
        <p:spPr>
          <a:xfrm>
            <a:off x="978665" y="2150952"/>
            <a:ext cx="2073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Acciones</a:t>
            </a:r>
            <a:endParaRPr sz="18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grpSp>
        <p:nvGrpSpPr>
          <p:cNvPr id="122" name="Google Shape;122;g39740a69672_0_18"/>
          <p:cNvGrpSpPr/>
          <p:nvPr/>
        </p:nvGrpSpPr>
        <p:grpSpPr>
          <a:xfrm>
            <a:off x="262115" y="3826729"/>
            <a:ext cx="276653" cy="276653"/>
            <a:chOff x="5032483" y="2924493"/>
            <a:chExt cx="576000" cy="576000"/>
          </a:xfrm>
        </p:grpSpPr>
        <p:sp>
          <p:nvSpPr>
            <p:cNvPr id="123" name="Google Shape;123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4" name="Google Shape;124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5" name="Google Shape;125;g39740a69672_0_18"/>
          <p:cNvGrpSpPr/>
          <p:nvPr/>
        </p:nvGrpSpPr>
        <p:grpSpPr>
          <a:xfrm>
            <a:off x="249608" y="5588348"/>
            <a:ext cx="276653" cy="276653"/>
            <a:chOff x="5032483" y="2924493"/>
            <a:chExt cx="576000" cy="576000"/>
          </a:xfrm>
        </p:grpSpPr>
        <p:sp>
          <p:nvSpPr>
            <p:cNvPr id="126" name="Google Shape;126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7" name="Google Shape;127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8" name="Google Shape;128;g39740a69672_0_18"/>
          <p:cNvSpPr txBox="1"/>
          <p:nvPr/>
        </p:nvSpPr>
        <p:spPr>
          <a:xfrm>
            <a:off x="4511264" y="2746182"/>
            <a:ext cx="3115500" cy="32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Guía de transversalización del enfoque de género en la planeación territorial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Guía de incidencia legislativa (digital)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Guía de elaboración de proyectos con enfoque de género (en diagramación))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Documento de lineamientos técnicos para promover la participación e incidencia política de mujeres y personas LGBTIQ+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29" name="Google Shape;129;g39740a69672_0_18"/>
          <p:cNvSpPr/>
          <p:nvPr/>
        </p:nvSpPr>
        <p:spPr>
          <a:xfrm>
            <a:off x="4511266" y="2010199"/>
            <a:ext cx="3198600" cy="576900"/>
          </a:xfrm>
          <a:prstGeom prst="roundRect">
            <a:avLst>
              <a:gd name="adj" fmla="val 16667"/>
            </a:avLst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g39740a69672_0_18"/>
          <p:cNvSpPr txBox="1"/>
          <p:nvPr/>
        </p:nvSpPr>
        <p:spPr>
          <a:xfrm>
            <a:off x="4536538" y="2138585"/>
            <a:ext cx="3032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Documentos</a:t>
            </a:r>
            <a:endParaRPr/>
          </a:p>
        </p:txBody>
      </p:sp>
      <p:sp>
        <p:nvSpPr>
          <p:cNvPr id="131" name="Google Shape;131;g39740a69672_0_18"/>
          <p:cNvSpPr txBox="1"/>
          <p:nvPr/>
        </p:nvSpPr>
        <p:spPr>
          <a:xfrm>
            <a:off x="8671428" y="2751000"/>
            <a:ext cx="3306000" cy="30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CONPES 4147 LGBTIQ+ (Reporte en SisCONPES)​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Política Pública de Inteligencia Artificial​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Política Pública de Participación Ciudadana y Electoral​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Plan de Acción Nacional de la Resolución 1325 (Decreto 1179 de 2025)​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Política pública de No Estigmatización​</a:t>
            </a: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32" name="Google Shape;132;g39740a69672_0_18"/>
          <p:cNvSpPr/>
          <p:nvPr/>
        </p:nvSpPr>
        <p:spPr>
          <a:xfrm>
            <a:off x="8737750" y="2021900"/>
            <a:ext cx="3032700" cy="576900"/>
          </a:xfrm>
          <a:prstGeom prst="roundRect">
            <a:avLst>
              <a:gd name="adj" fmla="val 16667"/>
            </a:avLst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g39740a69672_0_18"/>
          <p:cNvSpPr txBox="1"/>
          <p:nvPr/>
        </p:nvSpPr>
        <p:spPr>
          <a:xfrm>
            <a:off x="8969354" y="2017859"/>
            <a:ext cx="25695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Compromisos CONPES y políticas públicas</a:t>
            </a:r>
            <a:endParaRPr sz="18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grpSp>
        <p:nvGrpSpPr>
          <p:cNvPr id="134" name="Google Shape;134;g39740a69672_0_18"/>
          <p:cNvGrpSpPr/>
          <p:nvPr/>
        </p:nvGrpSpPr>
        <p:grpSpPr>
          <a:xfrm>
            <a:off x="249612" y="4387003"/>
            <a:ext cx="276653" cy="276653"/>
            <a:chOff x="5032483" y="2924493"/>
            <a:chExt cx="576000" cy="576000"/>
          </a:xfrm>
        </p:grpSpPr>
        <p:sp>
          <p:nvSpPr>
            <p:cNvPr id="135" name="Google Shape;135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" name="Google Shape;136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7" name="Google Shape;137;g39740a69672_0_18"/>
          <p:cNvGrpSpPr/>
          <p:nvPr/>
        </p:nvGrpSpPr>
        <p:grpSpPr>
          <a:xfrm>
            <a:off x="262121" y="3185653"/>
            <a:ext cx="276653" cy="276653"/>
            <a:chOff x="5032483" y="2924493"/>
            <a:chExt cx="576000" cy="576000"/>
          </a:xfrm>
        </p:grpSpPr>
        <p:sp>
          <p:nvSpPr>
            <p:cNvPr id="138" name="Google Shape;138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9" name="Google Shape;139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0" name="Google Shape;140;g39740a69672_0_18"/>
          <p:cNvSpPr txBox="1"/>
          <p:nvPr/>
        </p:nvSpPr>
        <p:spPr>
          <a:xfrm>
            <a:off x="904875" y="325600"/>
            <a:ext cx="9480900" cy="14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22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Proyecto de inversión BPIN: 202300000000145 - 2024-2026</a:t>
            </a:r>
            <a:endParaRPr sz="1722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22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Mejoramiento de las capacidades de las entidades territoriales para transversalizar el enfoque de género en la gestión de la convivencia y la seguridad humana a nivel nacional. </a:t>
            </a:r>
            <a:endParaRPr sz="1722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22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22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Resultados y compromisos</a:t>
            </a:r>
            <a:endParaRPr sz="1922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grpSp>
        <p:nvGrpSpPr>
          <p:cNvPr id="141" name="Google Shape;141;g39740a69672_0_18"/>
          <p:cNvGrpSpPr/>
          <p:nvPr/>
        </p:nvGrpSpPr>
        <p:grpSpPr>
          <a:xfrm>
            <a:off x="4077990" y="3362771"/>
            <a:ext cx="276653" cy="276653"/>
            <a:chOff x="5032483" y="2924493"/>
            <a:chExt cx="576000" cy="576000"/>
          </a:xfrm>
        </p:grpSpPr>
        <p:sp>
          <p:nvSpPr>
            <p:cNvPr id="142" name="Google Shape;142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3" name="Google Shape;143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4" name="Google Shape;144;g39740a69672_0_18"/>
          <p:cNvGrpSpPr/>
          <p:nvPr/>
        </p:nvGrpSpPr>
        <p:grpSpPr>
          <a:xfrm>
            <a:off x="4065483" y="4386998"/>
            <a:ext cx="276653" cy="276653"/>
            <a:chOff x="5032483" y="2924493"/>
            <a:chExt cx="576000" cy="576000"/>
          </a:xfrm>
        </p:grpSpPr>
        <p:sp>
          <p:nvSpPr>
            <p:cNvPr id="145" name="Google Shape;145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6" name="Google Shape;146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7" name="Google Shape;147;g39740a69672_0_18"/>
          <p:cNvGrpSpPr/>
          <p:nvPr/>
        </p:nvGrpSpPr>
        <p:grpSpPr>
          <a:xfrm>
            <a:off x="4065474" y="3747203"/>
            <a:ext cx="276653" cy="276653"/>
            <a:chOff x="5032483" y="2924493"/>
            <a:chExt cx="576000" cy="576000"/>
          </a:xfrm>
        </p:grpSpPr>
        <p:sp>
          <p:nvSpPr>
            <p:cNvPr id="148" name="Google Shape;148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9" name="Google Shape;149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0" name="Google Shape;150;g39740a69672_0_18"/>
          <p:cNvGrpSpPr/>
          <p:nvPr/>
        </p:nvGrpSpPr>
        <p:grpSpPr>
          <a:xfrm>
            <a:off x="4077996" y="2751003"/>
            <a:ext cx="276653" cy="276653"/>
            <a:chOff x="5032483" y="2924493"/>
            <a:chExt cx="576000" cy="576000"/>
          </a:xfrm>
        </p:grpSpPr>
        <p:sp>
          <p:nvSpPr>
            <p:cNvPr id="151" name="Google Shape;151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2" name="Google Shape;152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3" name="Google Shape;153;g39740a69672_0_18"/>
          <p:cNvGrpSpPr/>
          <p:nvPr/>
        </p:nvGrpSpPr>
        <p:grpSpPr>
          <a:xfrm>
            <a:off x="8360228" y="5311686"/>
            <a:ext cx="276653" cy="276653"/>
            <a:chOff x="5032483" y="2924493"/>
            <a:chExt cx="576000" cy="576000"/>
          </a:xfrm>
        </p:grpSpPr>
        <p:sp>
          <p:nvSpPr>
            <p:cNvPr id="154" name="Google Shape;154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5" name="Google Shape;155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6" name="Google Shape;156;g39740a69672_0_18"/>
          <p:cNvGrpSpPr/>
          <p:nvPr/>
        </p:nvGrpSpPr>
        <p:grpSpPr>
          <a:xfrm>
            <a:off x="8372740" y="3411979"/>
            <a:ext cx="276653" cy="276653"/>
            <a:chOff x="5032483" y="2924493"/>
            <a:chExt cx="576000" cy="576000"/>
          </a:xfrm>
        </p:grpSpPr>
        <p:sp>
          <p:nvSpPr>
            <p:cNvPr id="157" name="Google Shape;157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8" name="Google Shape;158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9" name="Google Shape;159;g39740a69672_0_18"/>
          <p:cNvGrpSpPr/>
          <p:nvPr/>
        </p:nvGrpSpPr>
        <p:grpSpPr>
          <a:xfrm>
            <a:off x="8360233" y="4604673"/>
            <a:ext cx="276653" cy="276653"/>
            <a:chOff x="5032483" y="2924493"/>
            <a:chExt cx="576000" cy="576000"/>
          </a:xfrm>
        </p:grpSpPr>
        <p:sp>
          <p:nvSpPr>
            <p:cNvPr id="160" name="Google Shape;160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1" name="Google Shape;161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2" name="Google Shape;162;g39740a69672_0_18"/>
          <p:cNvGrpSpPr/>
          <p:nvPr/>
        </p:nvGrpSpPr>
        <p:grpSpPr>
          <a:xfrm>
            <a:off x="8360237" y="3972253"/>
            <a:ext cx="276653" cy="276653"/>
            <a:chOff x="5032483" y="2924493"/>
            <a:chExt cx="576000" cy="576000"/>
          </a:xfrm>
        </p:grpSpPr>
        <p:sp>
          <p:nvSpPr>
            <p:cNvPr id="163" name="Google Shape;163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4" name="Google Shape;164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5" name="Google Shape;165;g39740a69672_0_18"/>
          <p:cNvGrpSpPr/>
          <p:nvPr/>
        </p:nvGrpSpPr>
        <p:grpSpPr>
          <a:xfrm>
            <a:off x="8372746" y="2770903"/>
            <a:ext cx="276653" cy="276653"/>
            <a:chOff x="5032483" y="2924493"/>
            <a:chExt cx="576000" cy="576000"/>
          </a:xfrm>
        </p:grpSpPr>
        <p:sp>
          <p:nvSpPr>
            <p:cNvPr id="166" name="Google Shape;166;g39740a69672_0_18"/>
            <p:cNvSpPr/>
            <p:nvPr/>
          </p:nvSpPr>
          <p:spPr>
            <a:xfrm>
              <a:off x="5032483" y="2924493"/>
              <a:ext cx="576000" cy="576000"/>
            </a:xfrm>
            <a:prstGeom prst="ellipse">
              <a:avLst/>
            </a:prstGeom>
            <a:solidFill>
              <a:srgbClr val="D23B46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7" name="Google Shape;167;g39740a69672_0_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5152485" y="3060435"/>
              <a:ext cx="358351" cy="28016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9740a69672_0_104"/>
          <p:cNvSpPr/>
          <p:nvPr/>
        </p:nvSpPr>
        <p:spPr>
          <a:xfrm>
            <a:off x="939134" y="2533228"/>
            <a:ext cx="3609300" cy="3609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79400" dist="38100" dir="2700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39740a69672_0_104"/>
          <p:cNvSpPr/>
          <p:nvPr/>
        </p:nvSpPr>
        <p:spPr>
          <a:xfrm>
            <a:off x="2384035" y="2278087"/>
            <a:ext cx="671700" cy="671700"/>
          </a:xfrm>
          <a:prstGeom prst="ellipse">
            <a:avLst/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g39740a69672_0_104"/>
          <p:cNvSpPr txBox="1"/>
          <p:nvPr/>
        </p:nvSpPr>
        <p:spPr>
          <a:xfrm>
            <a:off x="2576050" y="874300"/>
            <a:ext cx="680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D23B46"/>
                </a:solidFill>
                <a:latin typeface="Nunito Sans"/>
                <a:ea typeface="Nunito Sans"/>
                <a:cs typeface="Nunito Sans"/>
                <a:sym typeface="Nunito Sans"/>
              </a:rPr>
              <a:t>Ampliación horizonte temporal 2027</a:t>
            </a:r>
            <a:endParaRPr sz="1800" b="1">
              <a:solidFill>
                <a:srgbClr val="00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75" name="Google Shape;175;g39740a69672_0_104"/>
          <p:cNvSpPr/>
          <p:nvPr/>
        </p:nvSpPr>
        <p:spPr>
          <a:xfrm>
            <a:off x="4105569" y="2533228"/>
            <a:ext cx="3609300" cy="3609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79400" dist="38100" dir="2700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g39740a69672_0_104"/>
          <p:cNvSpPr/>
          <p:nvPr/>
        </p:nvSpPr>
        <p:spPr>
          <a:xfrm>
            <a:off x="7211039" y="2533228"/>
            <a:ext cx="3609300" cy="36093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79400" dist="38100" dir="2700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g39740a69672_0_104"/>
          <p:cNvSpPr txBox="1"/>
          <p:nvPr/>
        </p:nvSpPr>
        <p:spPr>
          <a:xfrm>
            <a:off x="4216501" y="4114468"/>
            <a:ext cx="30807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Jornadas de formación y transferencia metodológica para el uso de la caja de herramientas</a:t>
            </a:r>
            <a:endParaRPr/>
          </a:p>
        </p:txBody>
      </p:sp>
      <p:sp>
        <p:nvSpPr>
          <p:cNvPr id="178" name="Google Shape;178;g39740a69672_0_104"/>
          <p:cNvSpPr txBox="1"/>
          <p:nvPr/>
        </p:nvSpPr>
        <p:spPr>
          <a:xfrm>
            <a:off x="1334060" y="3253822"/>
            <a:ext cx="294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D23B46"/>
                </a:solidFill>
                <a:latin typeface="Nunito Sans"/>
                <a:ea typeface="Nunito Sans"/>
                <a:cs typeface="Nunito Sans"/>
                <a:sym typeface="Nunito Sans"/>
              </a:rPr>
              <a:t>Caja de herramientas</a:t>
            </a:r>
            <a:endParaRPr sz="1800" b="1">
              <a:solidFill>
                <a:srgbClr val="00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79" name="Google Shape;179;g39740a69672_0_104"/>
          <p:cNvSpPr txBox="1"/>
          <p:nvPr/>
        </p:nvSpPr>
        <p:spPr>
          <a:xfrm>
            <a:off x="4357461" y="3253822"/>
            <a:ext cx="294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D23B46"/>
                </a:solidFill>
                <a:latin typeface="Nunito Sans"/>
                <a:ea typeface="Nunito Sans"/>
                <a:cs typeface="Nunito Sans"/>
                <a:sym typeface="Nunito Sans"/>
              </a:rPr>
              <a:t>Socialización</a:t>
            </a:r>
            <a:endParaRPr sz="1800" b="1">
              <a:solidFill>
                <a:srgbClr val="00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80" name="Google Shape;180;g39740a69672_0_104"/>
          <p:cNvSpPr txBox="1"/>
          <p:nvPr/>
        </p:nvSpPr>
        <p:spPr>
          <a:xfrm>
            <a:off x="7575861" y="3253822"/>
            <a:ext cx="294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D23B46"/>
                </a:solidFill>
                <a:latin typeface="Nunito Sans"/>
                <a:ea typeface="Nunito Sans"/>
                <a:cs typeface="Nunito Sans"/>
                <a:sym typeface="Nunito Sans"/>
              </a:rPr>
              <a:t>Piloto </a:t>
            </a:r>
            <a:endParaRPr sz="1800" b="1">
              <a:solidFill>
                <a:srgbClr val="00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cxnSp>
        <p:nvCxnSpPr>
          <p:cNvPr id="181" name="Google Shape;181;g39740a69672_0_104"/>
          <p:cNvCxnSpPr/>
          <p:nvPr/>
        </p:nvCxnSpPr>
        <p:spPr>
          <a:xfrm>
            <a:off x="1961815" y="3887381"/>
            <a:ext cx="1546500" cy="0"/>
          </a:xfrm>
          <a:prstGeom prst="straightConnector1">
            <a:avLst/>
          </a:prstGeom>
          <a:noFill/>
          <a:ln w="12700" cap="flat" cmpd="sng">
            <a:solidFill>
              <a:srgbClr val="D23B4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82" name="Google Shape;182;g39740a69672_0_104"/>
          <p:cNvCxnSpPr/>
          <p:nvPr/>
        </p:nvCxnSpPr>
        <p:spPr>
          <a:xfrm>
            <a:off x="5054841" y="3885164"/>
            <a:ext cx="1546500" cy="0"/>
          </a:xfrm>
          <a:prstGeom prst="straightConnector1">
            <a:avLst/>
          </a:prstGeom>
          <a:noFill/>
          <a:ln w="12700" cap="flat" cmpd="sng">
            <a:solidFill>
              <a:srgbClr val="D23B4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83" name="Google Shape;183;g39740a69672_0_104"/>
          <p:cNvCxnSpPr/>
          <p:nvPr/>
        </p:nvCxnSpPr>
        <p:spPr>
          <a:xfrm>
            <a:off x="8329269" y="3859131"/>
            <a:ext cx="1546500" cy="0"/>
          </a:xfrm>
          <a:prstGeom prst="straightConnector1">
            <a:avLst/>
          </a:prstGeom>
          <a:noFill/>
          <a:ln w="12700" cap="flat" cmpd="sng">
            <a:solidFill>
              <a:srgbClr val="D23B4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4" name="Google Shape;184;g39740a69672_0_104"/>
          <p:cNvSpPr/>
          <p:nvPr/>
        </p:nvSpPr>
        <p:spPr>
          <a:xfrm>
            <a:off x="5574414" y="2278087"/>
            <a:ext cx="671700" cy="671700"/>
          </a:xfrm>
          <a:prstGeom prst="ellipse">
            <a:avLst/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g39740a69672_0_104"/>
          <p:cNvSpPr/>
          <p:nvPr/>
        </p:nvSpPr>
        <p:spPr>
          <a:xfrm>
            <a:off x="8710747" y="2278087"/>
            <a:ext cx="671700" cy="671700"/>
          </a:xfrm>
          <a:prstGeom prst="ellipse">
            <a:avLst/>
          </a:prstGeom>
          <a:solidFill>
            <a:srgbClr val="D23B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g39740a69672_0_104"/>
          <p:cNvSpPr txBox="1"/>
          <p:nvPr/>
        </p:nvSpPr>
        <p:spPr>
          <a:xfrm>
            <a:off x="2169723" y="2358327"/>
            <a:ext cx="1100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1.</a:t>
            </a:r>
            <a:endParaRPr/>
          </a:p>
        </p:txBody>
      </p:sp>
      <p:sp>
        <p:nvSpPr>
          <p:cNvPr id="187" name="Google Shape;187;g39740a69672_0_104"/>
          <p:cNvSpPr txBox="1"/>
          <p:nvPr/>
        </p:nvSpPr>
        <p:spPr>
          <a:xfrm>
            <a:off x="5360103" y="2358327"/>
            <a:ext cx="1100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2.</a:t>
            </a:r>
            <a:endParaRPr/>
          </a:p>
        </p:txBody>
      </p:sp>
      <p:sp>
        <p:nvSpPr>
          <p:cNvPr id="188" name="Google Shape;188;g39740a69672_0_104"/>
          <p:cNvSpPr txBox="1"/>
          <p:nvPr/>
        </p:nvSpPr>
        <p:spPr>
          <a:xfrm>
            <a:off x="8496435" y="2358327"/>
            <a:ext cx="1100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3.</a:t>
            </a:r>
            <a:endParaRPr/>
          </a:p>
        </p:txBody>
      </p:sp>
      <p:sp>
        <p:nvSpPr>
          <p:cNvPr id="189" name="Google Shape;189;g39740a69672_0_104"/>
          <p:cNvSpPr txBox="1"/>
          <p:nvPr/>
        </p:nvSpPr>
        <p:spPr>
          <a:xfrm>
            <a:off x="7478233" y="4085160"/>
            <a:ext cx="30807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Acompañar la implementación inicial de los insumos de la caja de herramientas en entidades territoriales priorizadas.</a:t>
            </a:r>
            <a:endParaRPr/>
          </a:p>
        </p:txBody>
      </p:sp>
      <p:sp>
        <p:nvSpPr>
          <p:cNvPr id="190" name="Google Shape;190;g39740a69672_0_104"/>
          <p:cNvSpPr txBox="1"/>
          <p:nvPr/>
        </p:nvSpPr>
        <p:spPr>
          <a:xfrm>
            <a:off x="1334050" y="4132146"/>
            <a:ext cx="2701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595959"/>
                </a:solidFill>
                <a:latin typeface="Nunito Sans"/>
                <a:ea typeface="Nunito Sans"/>
                <a:cs typeface="Nunito Sans"/>
                <a:sym typeface="Nunito Sans"/>
              </a:rPr>
              <a:t>Diseñar una caja de herramientas con insumos técnicos, pedagógicos y operativos </a:t>
            </a:r>
            <a:endParaRPr sz="1800">
              <a:solidFill>
                <a:srgbClr val="595959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77330B8-13F8-3C3B-994E-FDCBFC8CE0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055"/>
          <a:stretch>
            <a:fillRect/>
          </a:stretch>
        </p:blipFill>
        <p:spPr>
          <a:xfrm>
            <a:off x="5119160" y="-1"/>
            <a:ext cx="7094680" cy="685799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7ECA15E-67C4-4A33-2E42-B0EA8ECD9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927657" cy="6857996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2C9A6F02-7525-2A45-1D7A-2E6945ABBE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59724" y="-638449"/>
            <a:ext cx="3519718" cy="3519718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6B0C49E-6467-45A6-D07B-89C10F6BA0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711155">
            <a:off x="9821166" y="3983201"/>
            <a:ext cx="3782180" cy="378218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B31EB25-531D-2CBC-777B-4BAE9A2B34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     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984F3DE3-E8B5-83B5-9096-C57CC68DFBDB}"/>
              </a:ext>
            </a:extLst>
          </p:cNvPr>
          <p:cNvCxnSpPr>
            <a:cxnSpLocks/>
          </p:cNvCxnSpPr>
          <p:nvPr/>
        </p:nvCxnSpPr>
        <p:spPr>
          <a:xfrm>
            <a:off x="5386388" y="6374167"/>
            <a:ext cx="680561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1A9644C-F10B-A43C-A2D2-58FB6A9CF8F3}"/>
              </a:ext>
            </a:extLst>
          </p:cNvPr>
          <p:cNvSpPr txBox="1"/>
          <p:nvPr/>
        </p:nvSpPr>
        <p:spPr>
          <a:xfrm>
            <a:off x="479744" y="4445156"/>
            <a:ext cx="4639416" cy="25391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4500" b="1" dirty="0">
                <a:solidFill>
                  <a:schemeClr val="bg1"/>
                </a:solidFill>
                <a:latin typeface="Nunito Sans" pitchFamily="2" charset="77"/>
              </a:rPr>
              <a:t>Proyecto de inversión DSC</a:t>
            </a:r>
          </a:p>
          <a:p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Ministerio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del Interior</a:t>
            </a:r>
            <a:endParaRPr lang="es-MX" b="1" dirty="0">
              <a:solidFill>
                <a:schemeClr val="bg1"/>
              </a:solidFill>
              <a:latin typeface="Nunito Sans" pitchFamily="2" charset="77"/>
            </a:endParaRPr>
          </a:p>
          <a:p>
            <a:r>
              <a:rPr lang="es-MX" sz="4500" b="1" dirty="0">
                <a:solidFill>
                  <a:schemeClr val="bg1"/>
                </a:solidFill>
                <a:latin typeface="Nunito Sans" pitchFamily="2" charset="77"/>
              </a:rPr>
              <a:t> </a:t>
            </a:r>
            <a:endParaRPr lang="es-ES" b="1" dirty="0">
              <a:solidFill>
                <a:schemeClr val="bg1"/>
              </a:solidFill>
              <a:latin typeface="Nunito Sans" pitchFamily="2" charset="77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3F71740E-CFFC-5C0F-0B8F-8164D2FDC4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9744" y="6198086"/>
            <a:ext cx="1738773" cy="352157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ACBE2E6-E382-4270-535C-5CA94FAAF1DE}"/>
              </a:ext>
            </a:extLst>
          </p:cNvPr>
          <p:cNvSpPr txBox="1"/>
          <p:nvPr/>
        </p:nvSpPr>
        <p:spPr>
          <a:xfrm>
            <a:off x="92951" y="6235664"/>
            <a:ext cx="2541533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  <a:latin typeface="Nunito Sans" pitchFamily="2" charset="77"/>
              </a:rPr>
              <a:t>15 de abril de 2026</a:t>
            </a:r>
            <a:endParaRPr lang="es-ES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3AED48-7BF6-CD97-1DA1-6802429277B8}"/>
              </a:ext>
            </a:extLst>
          </p:cNvPr>
          <p:cNvSpPr txBox="1"/>
          <p:nvPr/>
        </p:nvSpPr>
        <p:spPr>
          <a:xfrm>
            <a:off x="553453" y="3820010"/>
            <a:ext cx="569906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</a:rPr>
              <a:t>Estado Actual 2026 - Proyección 2027</a:t>
            </a:r>
          </a:p>
          <a:p>
            <a:endParaRPr lang="es-MX" sz="2400" b="1" dirty="0">
              <a:solidFill>
                <a:schemeClr val="bg1"/>
              </a:solidFill>
              <a:latin typeface="Nunito Sans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06303CEC-8E9D-FB41-A3D4-8CF51B5152A4}"/>
              </a:ext>
            </a:extLst>
          </p:cNvPr>
          <p:cNvCxnSpPr>
            <a:cxnSpLocks/>
          </p:cNvCxnSpPr>
          <p:nvPr/>
        </p:nvCxnSpPr>
        <p:spPr>
          <a:xfrm>
            <a:off x="598236" y="4280721"/>
            <a:ext cx="154657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98D1DDFD-422F-73DC-77E3-ECA8E22784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453" y="507433"/>
            <a:ext cx="1329305" cy="11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58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CF08C-4099-AC05-9C06-C4B66EF0A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adroTexto 87">
            <a:extLst>
              <a:ext uri="{FF2B5EF4-FFF2-40B4-BE49-F238E27FC236}">
                <a16:creationId xmlns:a16="http://schemas.microsoft.com/office/drawing/2014/main" id="{311FAAE4-9065-787D-0CAA-8FD92E285EC0}"/>
              </a:ext>
            </a:extLst>
          </p:cNvPr>
          <p:cNvSpPr txBox="1"/>
          <p:nvPr/>
        </p:nvSpPr>
        <p:spPr>
          <a:xfrm>
            <a:off x="1060389" y="347961"/>
            <a:ext cx="9448234" cy="11849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MX" sz="2000" b="1" dirty="0">
                <a:solidFill>
                  <a:srgbClr val="D23B46"/>
                </a:solidFill>
                <a:latin typeface="Nunito Sans" pitchFamily="2" charset="77"/>
              </a:rPr>
              <a:t>Fortalecimiento de la capacidad de articulación territorial para la Incorporación de Estrategias de Convivencia y Seguridad Ciudadana Integral, Corresponsable, Contextualizada y Preventiva a nivel Nacional. </a:t>
            </a:r>
          </a:p>
          <a:p>
            <a:pPr algn="ctr"/>
            <a:r>
              <a:rPr lang="es-MX" sz="1100" b="1" dirty="0">
                <a:solidFill>
                  <a:srgbClr val="D23B46"/>
                </a:solidFill>
                <a:latin typeface="Nunito Sans" pitchFamily="2" charset="77"/>
              </a:rPr>
              <a:t>BPIN: 202300000000115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2F5B00-0699-6D76-9ADA-A273A141D757}"/>
              </a:ext>
            </a:extLst>
          </p:cNvPr>
          <p:cNvSpPr txBox="1"/>
          <p:nvPr/>
        </p:nvSpPr>
        <p:spPr>
          <a:xfrm>
            <a:off x="3583436" y="2830775"/>
            <a:ext cx="2706778" cy="3231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_tradnl" sz="1500" b="1" noProof="0" dirty="0" err="1">
                <a:solidFill>
                  <a:schemeClr val="bg1"/>
                </a:solidFill>
                <a:latin typeface="Nunito Sans" pitchFamily="2" charset="77"/>
              </a:rPr>
              <a:t>Lorem</a:t>
            </a:r>
            <a:r>
              <a:rPr lang="es-ES_tradnl" sz="1500" b="1" noProof="0" dirty="0">
                <a:solidFill>
                  <a:schemeClr val="bg1"/>
                </a:solidFill>
                <a:latin typeface="Nunito Sans" pitchFamily="2" charset="77"/>
              </a:rPr>
              <a:t> </a:t>
            </a:r>
            <a:r>
              <a:rPr lang="es-ES_tradnl" sz="1500" b="1" noProof="0" dirty="0" err="1">
                <a:solidFill>
                  <a:schemeClr val="bg1"/>
                </a:solidFill>
                <a:latin typeface="Nunito Sans" pitchFamily="2" charset="77"/>
              </a:rPr>
              <a:t>Ipsum</a:t>
            </a:r>
            <a:endParaRPr lang="es-ES_tradnl" sz="1500" b="1" noProof="0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ounded Rectangle 1">
            <a:extLst>
              <a:ext uri="{FF2B5EF4-FFF2-40B4-BE49-F238E27FC236}">
                <a16:creationId xmlns:a16="http://schemas.microsoft.com/office/drawing/2014/main" id="{5B29ABAA-64AA-AEC1-CC48-D12E187BD100}"/>
              </a:ext>
            </a:extLst>
          </p:cNvPr>
          <p:cNvSpPr/>
          <p:nvPr/>
        </p:nvSpPr>
        <p:spPr>
          <a:xfrm>
            <a:off x="5218878" y="3376764"/>
            <a:ext cx="1143000" cy="1143000"/>
          </a:xfrm>
          <a:custGeom>
            <a:avLst/>
            <a:gdLst/>
            <a:ahLst/>
            <a:cxnLst/>
            <a:rect l="0" t="0" r="0" b="0"/>
            <a:pathLst>
              <a:path w="1143000" h="1143000">
                <a:moveTo>
                  <a:pt x="0" y="571500"/>
                </a:moveTo>
                <a:cubicBezTo>
                  <a:pt x="0" y="887129"/>
                  <a:pt x="255870" y="1143000"/>
                  <a:pt x="571500" y="1143000"/>
                </a:cubicBezTo>
                <a:cubicBezTo>
                  <a:pt x="887129" y="1143000"/>
                  <a:pt x="1143000" y="887129"/>
                  <a:pt x="1143000" y="571500"/>
                </a:cubicBezTo>
                <a:cubicBezTo>
                  <a:pt x="1143000" y="255870"/>
                  <a:pt x="887129" y="0"/>
                  <a:pt x="571500" y="0"/>
                </a:cubicBezTo>
                <a:cubicBezTo>
                  <a:pt x="255870" y="0"/>
                  <a:pt x="0" y="255870"/>
                  <a:pt x="0" y="571500"/>
                </a:cubicBezTo>
              </a:path>
            </a:pathLst>
          </a:custGeom>
          <a:solidFill>
            <a:srgbClr val="A3A3A3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29754100-1A3D-9254-C429-F021F49BD0A0}"/>
              </a:ext>
            </a:extLst>
          </p:cNvPr>
          <p:cNvSpPr/>
          <p:nvPr/>
        </p:nvSpPr>
        <p:spPr>
          <a:xfrm>
            <a:off x="5218878" y="3376764"/>
            <a:ext cx="1143000" cy="1143000"/>
          </a:xfrm>
          <a:custGeom>
            <a:avLst/>
            <a:gdLst/>
            <a:ahLst/>
            <a:cxnLst/>
            <a:rect l="0" t="0" r="0" b="0"/>
            <a:pathLst>
              <a:path w="1143000" h="1143000">
                <a:moveTo>
                  <a:pt x="0" y="571499"/>
                </a:moveTo>
                <a:cubicBezTo>
                  <a:pt x="0" y="887130"/>
                  <a:pt x="255869" y="1143000"/>
                  <a:pt x="571500" y="1143000"/>
                </a:cubicBezTo>
                <a:cubicBezTo>
                  <a:pt x="887130" y="1143000"/>
                  <a:pt x="1143000" y="887130"/>
                  <a:pt x="1143000" y="571500"/>
                </a:cubicBezTo>
                <a:cubicBezTo>
                  <a:pt x="1143000" y="255869"/>
                  <a:pt x="887130" y="0"/>
                  <a:pt x="571500" y="0"/>
                </a:cubicBezTo>
                <a:cubicBezTo>
                  <a:pt x="255869" y="0"/>
                  <a:pt x="0" y="255869"/>
                  <a:pt x="0" y="571500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AD994C7-2404-F673-A607-7C7C74E17887}"/>
              </a:ext>
            </a:extLst>
          </p:cNvPr>
          <p:cNvSpPr/>
          <p:nvPr/>
        </p:nvSpPr>
        <p:spPr>
          <a:xfrm>
            <a:off x="4485984" y="2285583"/>
            <a:ext cx="1304363" cy="1485842"/>
          </a:xfrm>
          <a:custGeom>
            <a:avLst/>
            <a:gdLst/>
            <a:ahLst/>
            <a:cxnLst/>
            <a:rect l="0" t="0" r="0" b="0"/>
            <a:pathLst>
              <a:path w="1304363" h="1485842">
                <a:moveTo>
                  <a:pt x="760942" y="1485842"/>
                </a:moveTo>
                <a:lnTo>
                  <a:pt x="0" y="1238602"/>
                </a:lnTo>
                <a:cubicBezTo>
                  <a:pt x="204711" y="608847"/>
                  <a:pt x="709345" y="160391"/>
                  <a:pt x="1304363" y="0"/>
                </a:cubicBezTo>
                <a:lnTo>
                  <a:pt x="1304363" y="1091022"/>
                </a:lnTo>
                <a:cubicBezTo>
                  <a:pt x="1063437" y="1091031"/>
                  <a:pt x="839476" y="1244469"/>
                  <a:pt x="760942" y="1485842"/>
                </a:cubicBezTo>
              </a:path>
            </a:pathLst>
          </a:custGeom>
          <a:solidFill>
            <a:srgbClr val="DE8431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4" name="Rounded Rectangle 4">
            <a:extLst>
              <a:ext uri="{FF2B5EF4-FFF2-40B4-BE49-F238E27FC236}">
                <a16:creationId xmlns:a16="http://schemas.microsoft.com/office/drawing/2014/main" id="{D2CBB988-3679-B033-727C-5241AAEBB28E}"/>
              </a:ext>
            </a:extLst>
          </p:cNvPr>
          <p:cNvSpPr/>
          <p:nvPr/>
        </p:nvSpPr>
        <p:spPr>
          <a:xfrm>
            <a:off x="4485984" y="2285583"/>
            <a:ext cx="1304361" cy="1485844"/>
          </a:xfrm>
          <a:custGeom>
            <a:avLst/>
            <a:gdLst/>
            <a:ahLst/>
            <a:cxnLst/>
            <a:rect l="0" t="0" r="0" b="0"/>
            <a:pathLst>
              <a:path w="1304361" h="1485844">
                <a:moveTo>
                  <a:pt x="760939" y="1485844"/>
                </a:moveTo>
                <a:lnTo>
                  <a:pt x="0" y="1238600"/>
                </a:lnTo>
                <a:cubicBezTo>
                  <a:pt x="204706" y="608849"/>
                  <a:pt x="709345" y="160391"/>
                  <a:pt x="1304361" y="0"/>
                </a:cubicBezTo>
                <a:lnTo>
                  <a:pt x="1304266" y="1091025"/>
                </a:lnTo>
                <a:cubicBezTo>
                  <a:pt x="1063440" y="1091030"/>
                  <a:pt x="839478" y="1244471"/>
                  <a:pt x="760939" y="1485844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F7191BF1-67D4-0C47-3516-4F1AF573839A}"/>
              </a:ext>
            </a:extLst>
          </p:cNvPr>
          <p:cNvSpPr/>
          <p:nvPr/>
        </p:nvSpPr>
        <p:spPr>
          <a:xfrm>
            <a:off x="4177741" y="3434498"/>
            <a:ext cx="1276521" cy="1623269"/>
          </a:xfrm>
          <a:custGeom>
            <a:avLst/>
            <a:gdLst/>
            <a:ahLst/>
            <a:cxnLst/>
            <a:rect l="0" t="0" r="0" b="0"/>
            <a:pathLst>
              <a:path w="1276521" h="1623269">
                <a:moveTo>
                  <a:pt x="1276521" y="975979"/>
                </a:moveTo>
                <a:lnTo>
                  <a:pt x="806234" y="1623269"/>
                </a:lnTo>
                <a:cubicBezTo>
                  <a:pt x="270557" y="1233982"/>
                  <a:pt x="0" y="615457"/>
                  <a:pt x="31327" y="0"/>
                </a:cubicBezTo>
                <a:lnTo>
                  <a:pt x="1068924" y="337232"/>
                </a:lnTo>
                <a:cubicBezTo>
                  <a:pt x="994505" y="566270"/>
                  <a:pt x="1071229" y="826693"/>
                  <a:pt x="1276521" y="975979"/>
                </a:cubicBezTo>
              </a:path>
            </a:pathLst>
          </a:custGeom>
          <a:solidFill>
            <a:srgbClr val="E0CB15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6" name="Rounded Rectangle 6">
            <a:extLst>
              <a:ext uri="{FF2B5EF4-FFF2-40B4-BE49-F238E27FC236}">
                <a16:creationId xmlns:a16="http://schemas.microsoft.com/office/drawing/2014/main" id="{E5F28EFE-0B62-E0AD-8BA5-13F74C4B7201}"/>
              </a:ext>
            </a:extLst>
          </p:cNvPr>
          <p:cNvSpPr/>
          <p:nvPr/>
        </p:nvSpPr>
        <p:spPr>
          <a:xfrm>
            <a:off x="4177736" y="3434498"/>
            <a:ext cx="1276523" cy="1623269"/>
          </a:xfrm>
          <a:custGeom>
            <a:avLst/>
            <a:gdLst/>
            <a:ahLst/>
            <a:cxnLst/>
            <a:rect l="0" t="0" r="0" b="0"/>
            <a:pathLst>
              <a:path w="1276523" h="1623269">
                <a:moveTo>
                  <a:pt x="1276523" y="975976"/>
                </a:moveTo>
                <a:lnTo>
                  <a:pt x="806236" y="1623269"/>
                </a:lnTo>
                <a:cubicBezTo>
                  <a:pt x="270566" y="1233978"/>
                  <a:pt x="0" y="615456"/>
                  <a:pt x="31327" y="0"/>
                </a:cubicBezTo>
                <a:lnTo>
                  <a:pt x="1068925" y="337235"/>
                </a:lnTo>
                <a:cubicBezTo>
                  <a:pt x="994510" y="566275"/>
                  <a:pt x="1071233" y="826692"/>
                  <a:pt x="1276523" y="975976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CE33AEAA-6982-84C8-B494-55F080843B39}"/>
              </a:ext>
            </a:extLst>
          </p:cNvPr>
          <p:cNvSpPr/>
          <p:nvPr/>
        </p:nvSpPr>
        <p:spPr>
          <a:xfrm>
            <a:off x="4813105" y="4410762"/>
            <a:ext cx="1783280" cy="1102642"/>
          </a:xfrm>
          <a:custGeom>
            <a:avLst/>
            <a:gdLst/>
            <a:ahLst/>
            <a:cxnLst/>
            <a:rect l="0" t="0" r="0" b="0"/>
            <a:pathLst>
              <a:path w="1783280" h="1102642">
                <a:moveTo>
                  <a:pt x="1312992" y="0"/>
                </a:moveTo>
                <a:lnTo>
                  <a:pt x="1783280" y="647290"/>
                </a:lnTo>
                <a:cubicBezTo>
                  <a:pt x="1247508" y="1036453"/>
                  <a:pt x="575652" y="1102642"/>
                  <a:pt x="0" y="882662"/>
                </a:cubicBezTo>
                <a:lnTo>
                  <a:pt x="641365" y="57"/>
                </a:lnTo>
                <a:cubicBezTo>
                  <a:pt x="836199" y="141608"/>
                  <a:pt x="1107576" y="149113"/>
                  <a:pt x="1312992" y="0"/>
                </a:cubicBezTo>
              </a:path>
            </a:pathLst>
          </a:custGeom>
          <a:solidFill>
            <a:srgbClr val="92BD39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8" name="Rounded Rectangle 8">
            <a:extLst>
              <a:ext uri="{FF2B5EF4-FFF2-40B4-BE49-F238E27FC236}">
                <a16:creationId xmlns:a16="http://schemas.microsoft.com/office/drawing/2014/main" id="{9E8AED49-8E27-A2B5-58E9-6091DEAF9B15}"/>
              </a:ext>
            </a:extLst>
          </p:cNvPr>
          <p:cNvSpPr/>
          <p:nvPr/>
        </p:nvSpPr>
        <p:spPr>
          <a:xfrm>
            <a:off x="4813104" y="4410762"/>
            <a:ext cx="1783280" cy="1102639"/>
          </a:xfrm>
          <a:custGeom>
            <a:avLst/>
            <a:gdLst/>
            <a:ahLst/>
            <a:cxnLst/>
            <a:rect l="0" t="0" r="0" b="0"/>
            <a:pathLst>
              <a:path w="1783280" h="1102639">
                <a:moveTo>
                  <a:pt x="1312994" y="0"/>
                </a:moveTo>
                <a:lnTo>
                  <a:pt x="1783280" y="647294"/>
                </a:lnTo>
                <a:cubicBezTo>
                  <a:pt x="1247512" y="1036448"/>
                  <a:pt x="575652" y="1102639"/>
                  <a:pt x="0" y="882657"/>
                </a:cubicBezTo>
                <a:lnTo>
                  <a:pt x="641365" y="55"/>
                </a:lnTo>
                <a:cubicBezTo>
                  <a:pt x="836200" y="141605"/>
                  <a:pt x="1107580" y="149111"/>
                  <a:pt x="1312994" y="0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19" name="Rounded Rectangle 9">
            <a:extLst>
              <a:ext uri="{FF2B5EF4-FFF2-40B4-BE49-F238E27FC236}">
                <a16:creationId xmlns:a16="http://schemas.microsoft.com/office/drawing/2014/main" id="{AD285CC8-CCFD-D5CB-37BA-05A97E235A81}"/>
              </a:ext>
            </a:extLst>
          </p:cNvPr>
          <p:cNvSpPr/>
          <p:nvPr/>
        </p:nvSpPr>
        <p:spPr>
          <a:xfrm>
            <a:off x="6126490" y="3524649"/>
            <a:ext cx="1172975" cy="1768735"/>
          </a:xfrm>
          <a:custGeom>
            <a:avLst/>
            <a:gdLst/>
            <a:ahLst/>
            <a:cxnLst/>
            <a:rect l="0" t="0" r="0" b="0"/>
            <a:pathLst>
              <a:path w="1172975" h="1768735">
                <a:moveTo>
                  <a:pt x="207492" y="247240"/>
                </a:moveTo>
                <a:lnTo>
                  <a:pt x="968435" y="0"/>
                </a:lnTo>
                <a:cubicBezTo>
                  <a:pt x="1172975" y="629802"/>
                  <a:pt x="1028318" y="1289227"/>
                  <a:pt x="641213" y="1768735"/>
                </a:cubicBezTo>
                <a:lnTo>
                  <a:pt x="0" y="886015"/>
                </a:lnTo>
                <a:cubicBezTo>
                  <a:pt x="194833" y="744464"/>
                  <a:pt x="285826" y="488680"/>
                  <a:pt x="207492" y="247240"/>
                </a:cubicBezTo>
              </a:path>
            </a:pathLst>
          </a:custGeom>
          <a:solidFill>
            <a:srgbClr val="3CC583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0" name="Rounded Rectangle 10">
            <a:extLst>
              <a:ext uri="{FF2B5EF4-FFF2-40B4-BE49-F238E27FC236}">
                <a16:creationId xmlns:a16="http://schemas.microsoft.com/office/drawing/2014/main" id="{239CDE79-E68B-B3CB-8A81-D3DAB52C2DED}"/>
              </a:ext>
            </a:extLst>
          </p:cNvPr>
          <p:cNvSpPr/>
          <p:nvPr/>
        </p:nvSpPr>
        <p:spPr>
          <a:xfrm>
            <a:off x="6126490" y="3524649"/>
            <a:ext cx="1172978" cy="1768733"/>
          </a:xfrm>
          <a:custGeom>
            <a:avLst/>
            <a:gdLst/>
            <a:ahLst/>
            <a:cxnLst/>
            <a:rect l="0" t="0" r="0" b="0"/>
            <a:pathLst>
              <a:path w="1172978" h="1768733">
                <a:moveTo>
                  <a:pt x="207492" y="247244"/>
                </a:moveTo>
                <a:lnTo>
                  <a:pt x="968432" y="0"/>
                </a:lnTo>
                <a:cubicBezTo>
                  <a:pt x="1172978" y="629802"/>
                  <a:pt x="1028314" y="1289232"/>
                  <a:pt x="641212" y="1768733"/>
                </a:cubicBezTo>
                <a:lnTo>
                  <a:pt x="0" y="886018"/>
                </a:lnTo>
                <a:cubicBezTo>
                  <a:pt x="194830" y="744461"/>
                  <a:pt x="285829" y="488682"/>
                  <a:pt x="207492" y="247244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1" name="Rounded Rectangle 11">
            <a:extLst>
              <a:ext uri="{FF2B5EF4-FFF2-40B4-BE49-F238E27FC236}">
                <a16:creationId xmlns:a16="http://schemas.microsoft.com/office/drawing/2014/main" id="{02D60AA2-CE1E-EBFD-3EDB-3B18FFF29634}"/>
              </a:ext>
            </a:extLst>
          </p:cNvPr>
          <p:cNvSpPr/>
          <p:nvPr/>
        </p:nvSpPr>
        <p:spPr>
          <a:xfrm>
            <a:off x="5790623" y="2576664"/>
            <a:ext cx="1581045" cy="1194825"/>
          </a:xfrm>
          <a:custGeom>
            <a:avLst/>
            <a:gdLst/>
            <a:ahLst/>
            <a:cxnLst/>
            <a:rect l="0" t="0" r="0" b="0"/>
            <a:pathLst>
              <a:path w="1581045" h="1194825">
                <a:moveTo>
                  <a:pt x="0" y="800100"/>
                </a:moveTo>
                <a:lnTo>
                  <a:pt x="0" y="0"/>
                </a:lnTo>
                <a:cubicBezTo>
                  <a:pt x="662187" y="85"/>
                  <a:pt x="1244641" y="341442"/>
                  <a:pt x="1581045" y="857773"/>
                </a:cubicBezTo>
                <a:lnTo>
                  <a:pt x="543391" y="1194825"/>
                </a:lnTo>
                <a:cubicBezTo>
                  <a:pt x="468963" y="965787"/>
                  <a:pt x="253831" y="800204"/>
                  <a:pt x="0" y="800100"/>
                </a:cubicBezTo>
              </a:path>
            </a:pathLst>
          </a:custGeom>
          <a:solidFill>
            <a:srgbClr val="1EABDA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2" name="Rounded Rectangle 12">
            <a:extLst>
              <a:ext uri="{FF2B5EF4-FFF2-40B4-BE49-F238E27FC236}">
                <a16:creationId xmlns:a16="http://schemas.microsoft.com/office/drawing/2014/main" id="{751E3AFC-616D-E3D3-3DB2-F88807301A30}"/>
              </a:ext>
            </a:extLst>
          </p:cNvPr>
          <p:cNvSpPr/>
          <p:nvPr/>
        </p:nvSpPr>
        <p:spPr>
          <a:xfrm>
            <a:off x="5790623" y="2576664"/>
            <a:ext cx="1581048" cy="1194828"/>
          </a:xfrm>
          <a:custGeom>
            <a:avLst/>
            <a:gdLst/>
            <a:ahLst/>
            <a:cxnLst/>
            <a:rect l="0" t="0" r="0" b="0"/>
            <a:pathLst>
              <a:path w="1581048" h="1194828">
                <a:moveTo>
                  <a:pt x="0" y="800099"/>
                </a:moveTo>
                <a:lnTo>
                  <a:pt x="0" y="0"/>
                </a:lnTo>
                <a:cubicBezTo>
                  <a:pt x="662185" y="83"/>
                  <a:pt x="1244637" y="341443"/>
                  <a:pt x="1581048" y="857772"/>
                </a:cubicBezTo>
                <a:lnTo>
                  <a:pt x="543391" y="1194828"/>
                </a:lnTo>
                <a:cubicBezTo>
                  <a:pt x="468968" y="965791"/>
                  <a:pt x="253828" y="800205"/>
                  <a:pt x="0" y="800099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C9FC520F-3B52-6BD8-F747-13DCA3E622A9}"/>
              </a:ext>
            </a:extLst>
          </p:cNvPr>
          <p:cNvSpPr txBox="1"/>
          <p:nvPr/>
        </p:nvSpPr>
        <p:spPr>
          <a:xfrm>
            <a:off x="3487682" y="2133751"/>
            <a:ext cx="1254918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Territorio
Nacional</a:t>
            </a:r>
          </a:p>
        </p:txBody>
      </p:sp>
      <p:sp>
        <p:nvSpPr>
          <p:cNvPr id="25" name="TextBox 15">
            <a:extLst>
              <a:ext uri="{FF2B5EF4-FFF2-40B4-BE49-F238E27FC236}">
                <a16:creationId xmlns:a16="http://schemas.microsoft.com/office/drawing/2014/main" id="{CCFDBACF-A533-32D9-0680-7149BEE7B2D0}"/>
              </a:ext>
            </a:extLst>
          </p:cNvPr>
          <p:cNvSpPr txBox="1"/>
          <p:nvPr/>
        </p:nvSpPr>
        <p:spPr>
          <a:xfrm>
            <a:off x="6838128" y="2133751"/>
            <a:ext cx="1254918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Estrategias de
Convivencia </a:t>
            </a:r>
          </a:p>
        </p:txBody>
      </p:sp>
      <p:sp>
        <p:nvSpPr>
          <p:cNvPr id="26" name="Rounded Rectangle 16">
            <a:extLst>
              <a:ext uri="{FF2B5EF4-FFF2-40B4-BE49-F238E27FC236}">
                <a16:creationId xmlns:a16="http://schemas.microsoft.com/office/drawing/2014/main" id="{EF33F161-8C2B-299D-FA52-8174A24FFE30}"/>
              </a:ext>
            </a:extLst>
          </p:cNvPr>
          <p:cNvSpPr/>
          <p:nvPr/>
        </p:nvSpPr>
        <p:spPr>
          <a:xfrm>
            <a:off x="5019486" y="2963685"/>
            <a:ext cx="400055" cy="396870"/>
          </a:xfrm>
          <a:custGeom>
            <a:avLst/>
            <a:gdLst/>
            <a:ahLst/>
            <a:cxnLst/>
            <a:rect l="0" t="0" r="0" b="0"/>
            <a:pathLst>
              <a:path w="400055" h="396870">
                <a:moveTo>
                  <a:pt x="138896" y="394497"/>
                </a:moveTo>
                <a:cubicBezTo>
                  <a:pt x="135581" y="396870"/>
                  <a:pt x="131124" y="396870"/>
                  <a:pt x="127809" y="394497"/>
                </a:cubicBezTo>
                <a:lnTo>
                  <a:pt x="3984" y="306067"/>
                </a:lnTo>
                <a:cubicBezTo>
                  <a:pt x="1483" y="304277"/>
                  <a:pt x="0" y="301389"/>
                  <a:pt x="2" y="298314"/>
                </a:cubicBezTo>
                <a:lnTo>
                  <a:pt x="2" y="16926"/>
                </a:lnTo>
                <a:cubicBezTo>
                  <a:pt x="0" y="13355"/>
                  <a:pt x="1994" y="10083"/>
                  <a:pt x="5169" y="8449"/>
                </a:cubicBezTo>
                <a:cubicBezTo>
                  <a:pt x="8345" y="6815"/>
                  <a:pt x="12167" y="7095"/>
                  <a:pt x="15071" y="9173"/>
                </a:cubicBezTo>
                <a:lnTo>
                  <a:pt x="133352" y="93660"/>
                </a:lnTo>
                <a:lnTo>
                  <a:pt x="261159" y="2372"/>
                </a:lnTo>
                <a:cubicBezTo>
                  <a:pt x="264474" y="0"/>
                  <a:pt x="268931" y="0"/>
                  <a:pt x="272246" y="2372"/>
                </a:cubicBezTo>
                <a:lnTo>
                  <a:pt x="396071" y="90802"/>
                </a:lnTo>
                <a:cubicBezTo>
                  <a:pt x="398572" y="92592"/>
                  <a:pt x="400055" y="95480"/>
                  <a:pt x="400052" y="98555"/>
                </a:cubicBezTo>
                <a:lnTo>
                  <a:pt x="400052" y="379943"/>
                </a:lnTo>
                <a:cubicBezTo>
                  <a:pt x="400055" y="383514"/>
                  <a:pt x="398061" y="386787"/>
                  <a:pt x="394885" y="388420"/>
                </a:cubicBezTo>
                <a:cubicBezTo>
                  <a:pt x="391710" y="390054"/>
                  <a:pt x="387888" y="389775"/>
                  <a:pt x="384984" y="387696"/>
                </a:cubicBezTo>
                <a:lnTo>
                  <a:pt x="266702" y="303210"/>
                </a:lnTo>
                <a:close/>
                <a:moveTo>
                  <a:pt x="133352" y="93660"/>
                </a:moveTo>
                <a:lnTo>
                  <a:pt x="133352" y="396288"/>
                </a:lnTo>
                <a:moveTo>
                  <a:pt x="266702" y="303210"/>
                </a:moveTo>
                <a:lnTo>
                  <a:pt x="266702" y="581"/>
                </a:ln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7" name="Rounded Rectangle 17">
            <a:extLst>
              <a:ext uri="{FF2B5EF4-FFF2-40B4-BE49-F238E27FC236}">
                <a16:creationId xmlns:a16="http://schemas.microsoft.com/office/drawing/2014/main" id="{DDA1E726-20E2-76F5-0B44-13AF304DF218}"/>
              </a:ext>
            </a:extLst>
          </p:cNvPr>
          <p:cNvSpPr/>
          <p:nvPr/>
        </p:nvSpPr>
        <p:spPr>
          <a:xfrm>
            <a:off x="6133039" y="2933807"/>
            <a:ext cx="442912" cy="442910"/>
          </a:xfrm>
          <a:custGeom>
            <a:avLst/>
            <a:gdLst/>
            <a:ahLst/>
            <a:cxnLst/>
            <a:rect l="0" t="0" r="0" b="0"/>
            <a:pathLst>
              <a:path w="442912" h="442910">
                <a:moveTo>
                  <a:pt x="243839" y="14287"/>
                </a:moveTo>
                <a:cubicBezTo>
                  <a:pt x="287655" y="71437"/>
                  <a:pt x="396239" y="136205"/>
                  <a:pt x="396239" y="136205"/>
                </a:cubicBezTo>
                <a:lnTo>
                  <a:pt x="91440" y="136205"/>
                </a:lnTo>
                <a:cubicBezTo>
                  <a:pt x="91440" y="134300"/>
                  <a:pt x="200025" y="71437"/>
                  <a:pt x="243839" y="14287"/>
                </a:cubicBezTo>
                <a:close/>
                <a:moveTo>
                  <a:pt x="150495" y="137159"/>
                </a:moveTo>
                <a:lnTo>
                  <a:pt x="150495" y="289560"/>
                </a:lnTo>
                <a:moveTo>
                  <a:pt x="329564" y="137159"/>
                </a:moveTo>
                <a:lnTo>
                  <a:pt x="329564" y="289560"/>
                </a:lnTo>
                <a:moveTo>
                  <a:pt x="150495" y="249555"/>
                </a:moveTo>
                <a:cubicBezTo>
                  <a:pt x="150495" y="249555"/>
                  <a:pt x="178769" y="268605"/>
                  <a:pt x="235317" y="268605"/>
                </a:cubicBezTo>
                <a:cubicBezTo>
                  <a:pt x="291866" y="268605"/>
                  <a:pt x="329564" y="230505"/>
                  <a:pt x="329564" y="230505"/>
                </a:cubicBezTo>
                <a:moveTo>
                  <a:pt x="205740" y="201930"/>
                </a:moveTo>
                <a:cubicBezTo>
                  <a:pt x="205740" y="201930"/>
                  <a:pt x="234314" y="211455"/>
                  <a:pt x="253364" y="201930"/>
                </a:cubicBezTo>
                <a:moveTo>
                  <a:pt x="47625" y="266700"/>
                </a:moveTo>
                <a:cubicBezTo>
                  <a:pt x="26670" y="262889"/>
                  <a:pt x="13335" y="241935"/>
                  <a:pt x="17145" y="220980"/>
                </a:cubicBezTo>
                <a:cubicBezTo>
                  <a:pt x="20954" y="200025"/>
                  <a:pt x="41909" y="186689"/>
                  <a:pt x="62865" y="190500"/>
                </a:cubicBezTo>
                <a:lnTo>
                  <a:pt x="150494" y="211455"/>
                </a:lnTo>
                <a:moveTo>
                  <a:pt x="0" y="0"/>
                </a:moveTo>
                <a:moveTo>
                  <a:pt x="422910" y="274319"/>
                </a:moveTo>
                <a:lnTo>
                  <a:pt x="407669" y="200025"/>
                </a:lnTo>
                <a:lnTo>
                  <a:pt x="329564" y="215264"/>
                </a:lnTo>
                <a:moveTo>
                  <a:pt x="0" y="0"/>
                </a:moveTo>
                <a:moveTo>
                  <a:pt x="118109" y="205739"/>
                </a:moveTo>
                <a:lnTo>
                  <a:pt x="80009" y="251460"/>
                </a:lnTo>
                <a:moveTo>
                  <a:pt x="0" y="0"/>
                </a:moveTo>
                <a:moveTo>
                  <a:pt x="105727" y="352425"/>
                </a:moveTo>
                <a:lnTo>
                  <a:pt x="190505" y="352425"/>
                </a:lnTo>
                <a:moveTo>
                  <a:pt x="267652" y="352425"/>
                </a:moveTo>
                <a:lnTo>
                  <a:pt x="351478" y="352425"/>
                </a:lnTo>
                <a:moveTo>
                  <a:pt x="389572" y="389572"/>
                </a:moveTo>
                <a:cubicBezTo>
                  <a:pt x="410615" y="389572"/>
                  <a:pt x="427672" y="372515"/>
                  <a:pt x="427672" y="351472"/>
                </a:cubicBezTo>
                <a:cubicBezTo>
                  <a:pt x="427672" y="330429"/>
                  <a:pt x="410615" y="313372"/>
                  <a:pt x="389572" y="313372"/>
                </a:cubicBezTo>
                <a:cubicBezTo>
                  <a:pt x="368529" y="313372"/>
                  <a:pt x="351472" y="330429"/>
                  <a:pt x="351472" y="351472"/>
                </a:cubicBezTo>
                <a:cubicBezTo>
                  <a:pt x="351472" y="372515"/>
                  <a:pt x="368529" y="389572"/>
                  <a:pt x="389572" y="389572"/>
                </a:cubicBezTo>
                <a:close/>
                <a:moveTo>
                  <a:pt x="336232" y="442910"/>
                </a:moveTo>
                <a:cubicBezTo>
                  <a:pt x="336232" y="414335"/>
                  <a:pt x="359092" y="389572"/>
                  <a:pt x="389572" y="389572"/>
                </a:cubicBezTo>
                <a:cubicBezTo>
                  <a:pt x="420052" y="389572"/>
                  <a:pt x="442912" y="412430"/>
                  <a:pt x="442912" y="442910"/>
                </a:cubicBezTo>
                <a:moveTo>
                  <a:pt x="67627" y="389572"/>
                </a:moveTo>
                <a:cubicBezTo>
                  <a:pt x="88669" y="389572"/>
                  <a:pt x="105727" y="372515"/>
                  <a:pt x="105727" y="351472"/>
                </a:cubicBezTo>
                <a:cubicBezTo>
                  <a:pt x="105727" y="330429"/>
                  <a:pt x="88669" y="313372"/>
                  <a:pt x="67627" y="313372"/>
                </a:cubicBezTo>
                <a:cubicBezTo>
                  <a:pt x="46585" y="313372"/>
                  <a:pt x="29527" y="330429"/>
                  <a:pt x="29527" y="351472"/>
                </a:cubicBezTo>
                <a:cubicBezTo>
                  <a:pt x="29527" y="372515"/>
                  <a:pt x="46585" y="389572"/>
                  <a:pt x="67627" y="389572"/>
                </a:cubicBezTo>
                <a:close/>
                <a:moveTo>
                  <a:pt x="14287" y="442910"/>
                </a:moveTo>
                <a:cubicBezTo>
                  <a:pt x="14287" y="414335"/>
                  <a:pt x="37147" y="389572"/>
                  <a:pt x="67627" y="389572"/>
                </a:cubicBezTo>
                <a:cubicBezTo>
                  <a:pt x="98107" y="389572"/>
                  <a:pt x="120967" y="412430"/>
                  <a:pt x="120967" y="442910"/>
                </a:cubicBezTo>
                <a:moveTo>
                  <a:pt x="229552" y="389572"/>
                </a:moveTo>
                <a:cubicBezTo>
                  <a:pt x="250595" y="389572"/>
                  <a:pt x="267652" y="372515"/>
                  <a:pt x="267652" y="351472"/>
                </a:cubicBezTo>
                <a:cubicBezTo>
                  <a:pt x="267652" y="330429"/>
                  <a:pt x="250595" y="313372"/>
                  <a:pt x="229552" y="313372"/>
                </a:cubicBezTo>
                <a:cubicBezTo>
                  <a:pt x="208509" y="313372"/>
                  <a:pt x="191452" y="330429"/>
                  <a:pt x="191452" y="351472"/>
                </a:cubicBezTo>
                <a:cubicBezTo>
                  <a:pt x="191452" y="372515"/>
                  <a:pt x="208509" y="389572"/>
                  <a:pt x="229552" y="389572"/>
                </a:cubicBezTo>
                <a:close/>
                <a:moveTo>
                  <a:pt x="176212" y="442910"/>
                </a:moveTo>
                <a:cubicBezTo>
                  <a:pt x="176212" y="414335"/>
                  <a:pt x="199072" y="389572"/>
                  <a:pt x="229552" y="389572"/>
                </a:cubicBezTo>
                <a:cubicBezTo>
                  <a:pt x="260032" y="389572"/>
                  <a:pt x="282892" y="412430"/>
                  <a:pt x="282892" y="442910"/>
                </a:cubicBez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29" name="Rounded Rectangle 18">
            <a:extLst>
              <a:ext uri="{FF2B5EF4-FFF2-40B4-BE49-F238E27FC236}">
                <a16:creationId xmlns:a16="http://schemas.microsoft.com/office/drawing/2014/main" id="{21F9798D-597D-B4A8-FEC0-D285EC72A26B}"/>
              </a:ext>
            </a:extLst>
          </p:cNvPr>
          <p:cNvSpPr/>
          <p:nvPr/>
        </p:nvSpPr>
        <p:spPr>
          <a:xfrm>
            <a:off x="5447478" y="3605326"/>
            <a:ext cx="657225" cy="664368"/>
          </a:xfrm>
          <a:custGeom>
            <a:avLst/>
            <a:gdLst/>
            <a:ahLst/>
            <a:cxnLst/>
            <a:rect l="0" t="0" r="0" b="0"/>
            <a:pathLst>
              <a:path w="657225" h="664368">
                <a:moveTo>
                  <a:pt x="457200" y="371469"/>
                </a:moveTo>
                <a:cubicBezTo>
                  <a:pt x="480871" y="371469"/>
                  <a:pt x="500062" y="352278"/>
                  <a:pt x="500062" y="328606"/>
                </a:cubicBezTo>
                <a:cubicBezTo>
                  <a:pt x="500062" y="304932"/>
                  <a:pt x="480871" y="285743"/>
                  <a:pt x="457200" y="285743"/>
                </a:cubicBezTo>
                <a:cubicBezTo>
                  <a:pt x="433528" y="285743"/>
                  <a:pt x="414337" y="304932"/>
                  <a:pt x="414337" y="328606"/>
                </a:cubicBezTo>
                <a:cubicBezTo>
                  <a:pt x="414337" y="352278"/>
                  <a:pt x="433528" y="371469"/>
                  <a:pt x="457200" y="371469"/>
                </a:cubicBezTo>
                <a:close/>
                <a:moveTo>
                  <a:pt x="342900" y="371469"/>
                </a:moveTo>
                <a:lnTo>
                  <a:pt x="342900" y="600069"/>
                </a:lnTo>
                <a:moveTo>
                  <a:pt x="342900" y="457194"/>
                </a:moveTo>
                <a:lnTo>
                  <a:pt x="457200" y="457194"/>
                </a:lnTo>
                <a:moveTo>
                  <a:pt x="0" y="0"/>
                </a:moveTo>
                <a:moveTo>
                  <a:pt x="128587" y="185730"/>
                </a:moveTo>
                <a:lnTo>
                  <a:pt x="200025" y="228593"/>
                </a:lnTo>
                <a:lnTo>
                  <a:pt x="200025" y="357181"/>
                </a:lnTo>
                <a:lnTo>
                  <a:pt x="269400" y="426556"/>
                </a:lnTo>
                <a:moveTo>
                  <a:pt x="0" y="0"/>
                </a:moveTo>
                <a:moveTo>
                  <a:pt x="28575" y="400050"/>
                </a:moveTo>
                <a:lnTo>
                  <a:pt x="97155" y="351472"/>
                </a:lnTo>
                <a:moveTo>
                  <a:pt x="0" y="0"/>
                </a:moveTo>
                <a:moveTo>
                  <a:pt x="242887" y="36144"/>
                </a:moveTo>
                <a:lnTo>
                  <a:pt x="242887" y="142869"/>
                </a:lnTo>
                <a:moveTo>
                  <a:pt x="0" y="0"/>
                </a:moveTo>
                <a:moveTo>
                  <a:pt x="228600" y="457194"/>
                </a:moveTo>
                <a:lnTo>
                  <a:pt x="342900" y="371469"/>
                </a:lnTo>
                <a:moveTo>
                  <a:pt x="0" y="0"/>
                </a:moveTo>
                <a:moveTo>
                  <a:pt x="183970" y="619188"/>
                </a:moveTo>
                <a:lnTo>
                  <a:pt x="242888" y="571494"/>
                </a:lnTo>
                <a:moveTo>
                  <a:pt x="0" y="0"/>
                </a:moveTo>
                <a:moveTo>
                  <a:pt x="291467" y="294316"/>
                </a:moveTo>
                <a:lnTo>
                  <a:pt x="342902" y="242880"/>
                </a:lnTo>
                <a:moveTo>
                  <a:pt x="342900" y="78328"/>
                </a:moveTo>
                <a:lnTo>
                  <a:pt x="414337" y="21431"/>
                </a:lnTo>
                <a:lnTo>
                  <a:pt x="557212" y="95397"/>
                </a:lnTo>
                <a:lnTo>
                  <a:pt x="557212" y="192122"/>
                </a:lnTo>
                <a:lnTo>
                  <a:pt x="657225" y="266088"/>
                </a:lnTo>
                <a:lnTo>
                  <a:pt x="657225" y="408331"/>
                </a:lnTo>
                <a:lnTo>
                  <a:pt x="557212" y="476608"/>
                </a:lnTo>
                <a:lnTo>
                  <a:pt x="557212" y="590402"/>
                </a:lnTo>
                <a:lnTo>
                  <a:pt x="414337" y="664368"/>
                </a:lnTo>
                <a:lnTo>
                  <a:pt x="342900" y="607473"/>
                </a:lnTo>
                <a:lnTo>
                  <a:pt x="271462" y="664368"/>
                </a:lnTo>
                <a:lnTo>
                  <a:pt x="128587" y="590402"/>
                </a:lnTo>
                <a:lnTo>
                  <a:pt x="128587" y="476608"/>
                </a:lnTo>
                <a:lnTo>
                  <a:pt x="28575" y="408331"/>
                </a:lnTo>
                <a:lnTo>
                  <a:pt x="28575" y="266088"/>
                </a:lnTo>
                <a:lnTo>
                  <a:pt x="128587" y="192122"/>
                </a:lnTo>
                <a:lnTo>
                  <a:pt x="128587" y="95397"/>
                </a:lnTo>
                <a:lnTo>
                  <a:pt x="271462" y="21431"/>
                </a:lnTo>
                <a:close/>
                <a:moveTo>
                  <a:pt x="342900" y="78328"/>
                </a:moveTo>
                <a:lnTo>
                  <a:pt x="342900" y="243330"/>
                </a:lnTo>
                <a:lnTo>
                  <a:pt x="420475" y="306289"/>
                </a:lnTo>
                <a:moveTo>
                  <a:pt x="446407" y="200016"/>
                </a:moveTo>
                <a:cubicBezTo>
                  <a:pt x="464117" y="200016"/>
                  <a:pt x="478476" y="185658"/>
                  <a:pt x="478476" y="167946"/>
                </a:cubicBezTo>
                <a:cubicBezTo>
                  <a:pt x="478476" y="150235"/>
                  <a:pt x="464117" y="135877"/>
                  <a:pt x="446407" y="135877"/>
                </a:cubicBezTo>
                <a:cubicBezTo>
                  <a:pt x="428696" y="135877"/>
                  <a:pt x="414337" y="150235"/>
                  <a:pt x="414337" y="167946"/>
                </a:cubicBezTo>
                <a:cubicBezTo>
                  <a:pt x="414337" y="185658"/>
                  <a:pt x="428696" y="200016"/>
                  <a:pt x="446407" y="200016"/>
                </a:cubicBezTo>
                <a:close/>
                <a:moveTo>
                  <a:pt x="580738" y="392871"/>
                </a:moveTo>
                <a:cubicBezTo>
                  <a:pt x="594537" y="392871"/>
                  <a:pt x="605724" y="381684"/>
                  <a:pt x="605724" y="367885"/>
                </a:cubicBezTo>
                <a:cubicBezTo>
                  <a:pt x="605724" y="354087"/>
                  <a:pt x="594537" y="342900"/>
                  <a:pt x="580738" y="342900"/>
                </a:cubicBezTo>
                <a:cubicBezTo>
                  <a:pt x="566936" y="342900"/>
                  <a:pt x="555752" y="354087"/>
                  <a:pt x="555752" y="367885"/>
                </a:cubicBezTo>
                <a:cubicBezTo>
                  <a:pt x="555752" y="381684"/>
                  <a:pt x="566936" y="392871"/>
                  <a:pt x="580738" y="392871"/>
                </a:cubicBezTo>
                <a:close/>
                <a:moveTo>
                  <a:pt x="432214" y="581427"/>
                </a:moveTo>
                <a:cubicBezTo>
                  <a:pt x="446012" y="581427"/>
                  <a:pt x="457200" y="570239"/>
                  <a:pt x="457200" y="556438"/>
                </a:cubicBezTo>
                <a:cubicBezTo>
                  <a:pt x="457200" y="542639"/>
                  <a:pt x="446012" y="531452"/>
                  <a:pt x="432214" y="531452"/>
                </a:cubicBezTo>
                <a:cubicBezTo>
                  <a:pt x="418415" y="531452"/>
                  <a:pt x="407228" y="542639"/>
                  <a:pt x="407228" y="556438"/>
                </a:cubicBezTo>
                <a:cubicBezTo>
                  <a:pt x="407228" y="570239"/>
                  <a:pt x="418415" y="581427"/>
                  <a:pt x="432214" y="581427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30" name="Rounded Rectangle 19">
            <a:extLst>
              <a:ext uri="{FF2B5EF4-FFF2-40B4-BE49-F238E27FC236}">
                <a16:creationId xmlns:a16="http://schemas.microsoft.com/office/drawing/2014/main" id="{C609F99D-3679-1740-ADF3-EF0EBDCE0773}"/>
              </a:ext>
            </a:extLst>
          </p:cNvPr>
          <p:cNvSpPr/>
          <p:nvPr/>
        </p:nvSpPr>
        <p:spPr>
          <a:xfrm>
            <a:off x="4637704" y="4019657"/>
            <a:ext cx="453071" cy="449200"/>
          </a:xfrm>
          <a:custGeom>
            <a:avLst/>
            <a:gdLst/>
            <a:ahLst/>
            <a:cxnLst/>
            <a:rect l="0" t="0" r="0" b="0"/>
            <a:pathLst>
              <a:path w="453071" h="449200">
                <a:moveTo>
                  <a:pt x="223837" y="442912"/>
                </a:moveTo>
                <a:lnTo>
                  <a:pt x="33337" y="442912"/>
                </a:lnTo>
                <a:cubicBezTo>
                  <a:pt x="21907" y="442912"/>
                  <a:pt x="14287" y="435292"/>
                  <a:pt x="14287" y="423862"/>
                </a:cubicBezTo>
                <a:lnTo>
                  <a:pt x="14287" y="33337"/>
                </a:lnTo>
                <a:cubicBezTo>
                  <a:pt x="14287" y="21907"/>
                  <a:pt x="21907" y="14287"/>
                  <a:pt x="33337" y="14287"/>
                </a:cubicBezTo>
                <a:lnTo>
                  <a:pt x="225742" y="14287"/>
                </a:lnTo>
                <a:cubicBezTo>
                  <a:pt x="229552" y="14287"/>
                  <a:pt x="235267" y="16192"/>
                  <a:pt x="239077" y="20002"/>
                </a:cubicBezTo>
                <a:lnTo>
                  <a:pt x="332422" y="103822"/>
                </a:lnTo>
                <a:moveTo>
                  <a:pt x="100012" y="275276"/>
                </a:moveTo>
                <a:lnTo>
                  <a:pt x="157162" y="275276"/>
                </a:lnTo>
                <a:moveTo>
                  <a:pt x="100012" y="341951"/>
                </a:moveTo>
                <a:lnTo>
                  <a:pt x="157162" y="341951"/>
                </a:lnTo>
                <a:moveTo>
                  <a:pt x="0" y="0"/>
                </a:moveTo>
                <a:moveTo>
                  <a:pt x="147638" y="75240"/>
                </a:moveTo>
                <a:cubicBezTo>
                  <a:pt x="143828" y="69525"/>
                  <a:pt x="134303" y="69525"/>
                  <a:pt x="128588" y="75240"/>
                </a:cubicBezTo>
                <a:lnTo>
                  <a:pt x="111443" y="113340"/>
                </a:lnTo>
                <a:lnTo>
                  <a:pt x="77153" y="113340"/>
                </a:lnTo>
                <a:cubicBezTo>
                  <a:pt x="69533" y="113340"/>
                  <a:pt x="65723" y="122864"/>
                  <a:pt x="71438" y="128579"/>
                </a:cubicBezTo>
                <a:lnTo>
                  <a:pt x="101918" y="157154"/>
                </a:lnTo>
                <a:lnTo>
                  <a:pt x="84773" y="195254"/>
                </a:lnTo>
                <a:cubicBezTo>
                  <a:pt x="80963" y="202874"/>
                  <a:pt x="90487" y="210494"/>
                  <a:pt x="98107" y="206684"/>
                </a:cubicBezTo>
                <a:lnTo>
                  <a:pt x="138113" y="183825"/>
                </a:lnTo>
                <a:lnTo>
                  <a:pt x="178118" y="206684"/>
                </a:lnTo>
                <a:cubicBezTo>
                  <a:pt x="185738" y="210494"/>
                  <a:pt x="195262" y="202874"/>
                  <a:pt x="191452" y="195254"/>
                </a:cubicBezTo>
                <a:lnTo>
                  <a:pt x="174307" y="157154"/>
                </a:lnTo>
                <a:lnTo>
                  <a:pt x="204787" y="128579"/>
                </a:lnTo>
                <a:cubicBezTo>
                  <a:pt x="210502" y="122864"/>
                  <a:pt x="206692" y="113340"/>
                  <a:pt x="199072" y="113340"/>
                </a:cubicBezTo>
                <a:lnTo>
                  <a:pt x="164782" y="113340"/>
                </a:lnTo>
                <a:close/>
                <a:moveTo>
                  <a:pt x="328294" y="341328"/>
                </a:moveTo>
                <a:cubicBezTo>
                  <a:pt x="344077" y="341328"/>
                  <a:pt x="356869" y="328534"/>
                  <a:pt x="356869" y="312753"/>
                </a:cubicBezTo>
                <a:cubicBezTo>
                  <a:pt x="356869" y="296972"/>
                  <a:pt x="344077" y="284178"/>
                  <a:pt x="328294" y="284178"/>
                </a:cubicBezTo>
                <a:cubicBezTo>
                  <a:pt x="312513" y="284178"/>
                  <a:pt x="299719" y="296972"/>
                  <a:pt x="299719" y="312753"/>
                </a:cubicBezTo>
                <a:cubicBezTo>
                  <a:pt x="299719" y="328534"/>
                  <a:pt x="312513" y="341328"/>
                  <a:pt x="328294" y="341328"/>
                </a:cubicBezTo>
                <a:close/>
                <a:moveTo>
                  <a:pt x="0" y="0"/>
                </a:moveTo>
                <a:moveTo>
                  <a:pt x="352106" y="199645"/>
                </a:moveTo>
                <a:lnTo>
                  <a:pt x="359726" y="228220"/>
                </a:lnTo>
                <a:cubicBezTo>
                  <a:pt x="363536" y="237745"/>
                  <a:pt x="373061" y="243460"/>
                  <a:pt x="382586" y="241555"/>
                </a:cubicBezTo>
                <a:lnTo>
                  <a:pt x="411161" y="235840"/>
                </a:lnTo>
                <a:cubicBezTo>
                  <a:pt x="435926" y="230125"/>
                  <a:pt x="453071" y="260605"/>
                  <a:pt x="435926" y="277750"/>
                </a:cubicBezTo>
                <a:lnTo>
                  <a:pt x="416876" y="298705"/>
                </a:lnTo>
                <a:cubicBezTo>
                  <a:pt x="409256" y="306325"/>
                  <a:pt x="409256" y="317755"/>
                  <a:pt x="416876" y="325375"/>
                </a:cubicBezTo>
                <a:lnTo>
                  <a:pt x="435926" y="346330"/>
                </a:lnTo>
                <a:cubicBezTo>
                  <a:pt x="453071" y="365380"/>
                  <a:pt x="435926" y="393955"/>
                  <a:pt x="411161" y="388240"/>
                </a:cubicBezTo>
                <a:lnTo>
                  <a:pt x="382586" y="382525"/>
                </a:lnTo>
                <a:cubicBezTo>
                  <a:pt x="373061" y="380620"/>
                  <a:pt x="363536" y="386335"/>
                  <a:pt x="359726" y="395860"/>
                </a:cubicBezTo>
                <a:lnTo>
                  <a:pt x="352106" y="424435"/>
                </a:lnTo>
                <a:cubicBezTo>
                  <a:pt x="344486" y="449200"/>
                  <a:pt x="310196" y="449200"/>
                  <a:pt x="304481" y="424435"/>
                </a:cubicBezTo>
                <a:lnTo>
                  <a:pt x="296861" y="395860"/>
                </a:lnTo>
                <a:cubicBezTo>
                  <a:pt x="293051" y="386335"/>
                  <a:pt x="283526" y="380620"/>
                  <a:pt x="274001" y="382525"/>
                </a:cubicBezTo>
                <a:lnTo>
                  <a:pt x="245426" y="388240"/>
                </a:lnTo>
                <a:cubicBezTo>
                  <a:pt x="220661" y="393955"/>
                  <a:pt x="203516" y="363475"/>
                  <a:pt x="220661" y="346330"/>
                </a:cubicBezTo>
                <a:lnTo>
                  <a:pt x="239711" y="325375"/>
                </a:lnTo>
                <a:cubicBezTo>
                  <a:pt x="247331" y="317755"/>
                  <a:pt x="247331" y="306325"/>
                  <a:pt x="239711" y="298705"/>
                </a:cubicBezTo>
                <a:lnTo>
                  <a:pt x="220661" y="277750"/>
                </a:lnTo>
                <a:cubicBezTo>
                  <a:pt x="203516" y="258700"/>
                  <a:pt x="220661" y="230125"/>
                  <a:pt x="245426" y="235840"/>
                </a:cubicBezTo>
                <a:lnTo>
                  <a:pt x="274001" y="241555"/>
                </a:lnTo>
                <a:cubicBezTo>
                  <a:pt x="283526" y="243460"/>
                  <a:pt x="293051" y="237745"/>
                  <a:pt x="296861" y="228220"/>
                </a:cubicBezTo>
                <a:lnTo>
                  <a:pt x="304481" y="199645"/>
                </a:lnTo>
                <a:cubicBezTo>
                  <a:pt x="312101" y="176785"/>
                  <a:pt x="346391" y="176785"/>
                  <a:pt x="352106" y="199645"/>
                </a:cubicBezTo>
                <a:close/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31" name="Rounded Rectangle 20">
            <a:extLst>
              <a:ext uri="{FF2B5EF4-FFF2-40B4-BE49-F238E27FC236}">
                <a16:creationId xmlns:a16="http://schemas.microsoft.com/office/drawing/2014/main" id="{16C12A94-7C94-9FAE-6729-9055B5231158}"/>
              </a:ext>
            </a:extLst>
          </p:cNvPr>
          <p:cNvSpPr/>
          <p:nvPr/>
        </p:nvSpPr>
        <p:spPr>
          <a:xfrm>
            <a:off x="6485702" y="4020122"/>
            <a:ext cx="447675" cy="447675"/>
          </a:xfrm>
          <a:custGeom>
            <a:avLst/>
            <a:gdLst/>
            <a:ahLst/>
            <a:cxnLst/>
            <a:rect l="0" t="0" r="0" b="0"/>
            <a:pathLst>
              <a:path w="447675" h="447675">
                <a:moveTo>
                  <a:pt x="257175" y="247650"/>
                </a:moveTo>
                <a:cubicBezTo>
                  <a:pt x="250076" y="254001"/>
                  <a:pt x="240826" y="257407"/>
                  <a:pt x="231305" y="257175"/>
                </a:cubicBezTo>
                <a:lnTo>
                  <a:pt x="225894" y="257175"/>
                </a:lnTo>
                <a:cubicBezTo>
                  <a:pt x="216373" y="257403"/>
                  <a:pt x="207124" y="253997"/>
                  <a:pt x="200025" y="247650"/>
                </a:cubicBezTo>
                <a:moveTo>
                  <a:pt x="104775" y="181070"/>
                </a:moveTo>
                <a:cubicBezTo>
                  <a:pt x="104292" y="188233"/>
                  <a:pt x="105819" y="195388"/>
                  <a:pt x="109185" y="201729"/>
                </a:cubicBezTo>
                <a:cubicBezTo>
                  <a:pt x="112551" y="208071"/>
                  <a:pt x="117621" y="213346"/>
                  <a:pt x="123825" y="216960"/>
                </a:cubicBezTo>
                <a:cubicBezTo>
                  <a:pt x="126666" y="218253"/>
                  <a:pt x="129147" y="220227"/>
                  <a:pt x="131047" y="222705"/>
                </a:cubicBezTo>
                <a:cubicBezTo>
                  <a:pt x="132947" y="225184"/>
                  <a:pt x="134209" y="228091"/>
                  <a:pt x="134721" y="231171"/>
                </a:cubicBezTo>
                <a:cubicBezTo>
                  <a:pt x="143065" y="281539"/>
                  <a:pt x="202177" y="314325"/>
                  <a:pt x="228600" y="314325"/>
                </a:cubicBezTo>
                <a:cubicBezTo>
                  <a:pt x="255022" y="314325"/>
                  <a:pt x="314134" y="281539"/>
                  <a:pt x="322554" y="231171"/>
                </a:cubicBezTo>
                <a:cubicBezTo>
                  <a:pt x="323067" y="228091"/>
                  <a:pt x="324328" y="225184"/>
                  <a:pt x="326229" y="222705"/>
                </a:cubicBezTo>
                <a:cubicBezTo>
                  <a:pt x="328128" y="220227"/>
                  <a:pt x="330608" y="218253"/>
                  <a:pt x="333451" y="216960"/>
                </a:cubicBezTo>
                <a:cubicBezTo>
                  <a:pt x="339617" y="213340"/>
                  <a:pt x="344656" y="208077"/>
                  <a:pt x="348007" y="201760"/>
                </a:cubicBezTo>
                <a:cubicBezTo>
                  <a:pt x="351358" y="195443"/>
                  <a:pt x="352886" y="188320"/>
                  <a:pt x="352425" y="181184"/>
                </a:cubicBezTo>
                <a:moveTo>
                  <a:pt x="228600" y="352425"/>
                </a:moveTo>
                <a:lnTo>
                  <a:pt x="228600" y="447675"/>
                </a:lnTo>
                <a:moveTo>
                  <a:pt x="447675" y="447675"/>
                </a:moveTo>
                <a:lnTo>
                  <a:pt x="447675" y="428625"/>
                </a:lnTo>
                <a:cubicBezTo>
                  <a:pt x="447667" y="413104"/>
                  <a:pt x="442920" y="397956"/>
                  <a:pt x="434069" y="385206"/>
                </a:cubicBezTo>
                <a:cubicBezTo>
                  <a:pt x="425216" y="372457"/>
                  <a:pt x="412683" y="362715"/>
                  <a:pt x="398144" y="357282"/>
                </a:cubicBezTo>
                <a:lnTo>
                  <a:pt x="304800" y="325926"/>
                </a:lnTo>
                <a:moveTo>
                  <a:pt x="0" y="0"/>
                </a:moveTo>
                <a:moveTo>
                  <a:pt x="152400" y="325926"/>
                </a:moveTo>
                <a:lnTo>
                  <a:pt x="59055" y="357282"/>
                </a:lnTo>
                <a:cubicBezTo>
                  <a:pt x="44516" y="362715"/>
                  <a:pt x="31982" y="372457"/>
                  <a:pt x="23131" y="385206"/>
                </a:cubicBezTo>
                <a:cubicBezTo>
                  <a:pt x="14279" y="397956"/>
                  <a:pt x="9532" y="413104"/>
                  <a:pt x="9525" y="428625"/>
                </a:cubicBezTo>
                <a:lnTo>
                  <a:pt x="9525" y="447675"/>
                </a:lnTo>
                <a:moveTo>
                  <a:pt x="352425" y="390525"/>
                </a:moveTo>
                <a:lnTo>
                  <a:pt x="352425" y="408241"/>
                </a:lnTo>
                <a:cubicBezTo>
                  <a:pt x="352423" y="414514"/>
                  <a:pt x="350874" y="420688"/>
                  <a:pt x="347912" y="426218"/>
                </a:cubicBezTo>
                <a:cubicBezTo>
                  <a:pt x="344951" y="431749"/>
                  <a:pt x="340671" y="436462"/>
                  <a:pt x="335451" y="439940"/>
                </a:cubicBezTo>
                <a:lnTo>
                  <a:pt x="323850" y="447675"/>
                </a:lnTo>
                <a:lnTo>
                  <a:pt x="312248" y="439940"/>
                </a:lnTo>
                <a:cubicBezTo>
                  <a:pt x="307028" y="436462"/>
                  <a:pt x="302748" y="431749"/>
                  <a:pt x="299787" y="426218"/>
                </a:cubicBezTo>
                <a:cubicBezTo>
                  <a:pt x="296825" y="420688"/>
                  <a:pt x="295276" y="414514"/>
                  <a:pt x="295275" y="408241"/>
                </a:cubicBezTo>
                <a:lnTo>
                  <a:pt x="295275" y="390525"/>
                </a:lnTo>
                <a:close/>
                <a:moveTo>
                  <a:pt x="0" y="0"/>
                </a:moveTo>
                <a:moveTo>
                  <a:pt x="356768" y="110794"/>
                </a:moveTo>
                <a:lnTo>
                  <a:pt x="375818" y="53835"/>
                </a:lnTo>
                <a:cubicBezTo>
                  <a:pt x="376346" y="52254"/>
                  <a:pt x="376450" y="50562"/>
                  <a:pt x="376121" y="48928"/>
                </a:cubicBezTo>
                <a:cubicBezTo>
                  <a:pt x="375789" y="47295"/>
                  <a:pt x="375037" y="45776"/>
                  <a:pt x="373936" y="44525"/>
                </a:cubicBezTo>
                <a:cubicBezTo>
                  <a:pt x="372835" y="43273"/>
                  <a:pt x="371423" y="42333"/>
                  <a:pt x="369846" y="41797"/>
                </a:cubicBezTo>
                <a:cubicBezTo>
                  <a:pt x="368266" y="41261"/>
                  <a:pt x="366575" y="41149"/>
                  <a:pt x="364940" y="41472"/>
                </a:cubicBezTo>
                <a:cubicBezTo>
                  <a:pt x="316858" y="50997"/>
                  <a:pt x="270071" y="53968"/>
                  <a:pt x="234734" y="24555"/>
                </a:cubicBezTo>
                <a:cubicBezTo>
                  <a:pt x="233023" y="23135"/>
                  <a:pt x="230870" y="22357"/>
                  <a:pt x="228647" y="22357"/>
                </a:cubicBezTo>
                <a:cubicBezTo>
                  <a:pt x="226424" y="22357"/>
                  <a:pt x="224271" y="23135"/>
                  <a:pt x="222561" y="24555"/>
                </a:cubicBezTo>
                <a:cubicBezTo>
                  <a:pt x="187242" y="53968"/>
                  <a:pt x="140455" y="50958"/>
                  <a:pt x="92373" y="41472"/>
                </a:cubicBezTo>
                <a:cubicBezTo>
                  <a:pt x="90738" y="41149"/>
                  <a:pt x="89046" y="41261"/>
                  <a:pt x="87468" y="41797"/>
                </a:cubicBezTo>
                <a:cubicBezTo>
                  <a:pt x="85889" y="42333"/>
                  <a:pt x="84479" y="43273"/>
                  <a:pt x="83378" y="44525"/>
                </a:cubicBezTo>
                <a:cubicBezTo>
                  <a:pt x="82277" y="45776"/>
                  <a:pt x="81524" y="47295"/>
                  <a:pt x="81193" y="48928"/>
                </a:cubicBezTo>
                <a:cubicBezTo>
                  <a:pt x="80863" y="50562"/>
                  <a:pt x="80967" y="52254"/>
                  <a:pt x="81495" y="53835"/>
                </a:cubicBezTo>
                <a:lnTo>
                  <a:pt x="100545" y="110794"/>
                </a:lnTo>
                <a:cubicBezTo>
                  <a:pt x="101809" y="114589"/>
                  <a:pt x="104236" y="117890"/>
                  <a:pt x="107481" y="120229"/>
                </a:cubicBezTo>
                <a:cubicBezTo>
                  <a:pt x="110725" y="122568"/>
                  <a:pt x="114624" y="123826"/>
                  <a:pt x="118624" y="123825"/>
                </a:cubicBezTo>
                <a:lnTo>
                  <a:pt x="338689" y="123825"/>
                </a:lnTo>
                <a:cubicBezTo>
                  <a:pt x="342690" y="123826"/>
                  <a:pt x="346588" y="122568"/>
                  <a:pt x="349834" y="120229"/>
                </a:cubicBezTo>
                <a:cubicBezTo>
                  <a:pt x="353078" y="117890"/>
                  <a:pt x="355505" y="114589"/>
                  <a:pt x="356768" y="110794"/>
                </a:cubicBezTo>
                <a:close/>
                <a:moveTo>
                  <a:pt x="114300" y="123348"/>
                </a:moveTo>
                <a:lnTo>
                  <a:pt x="114300" y="123825"/>
                </a:lnTo>
                <a:cubicBezTo>
                  <a:pt x="114300" y="155391"/>
                  <a:pt x="165468" y="180975"/>
                  <a:pt x="228600" y="180975"/>
                </a:cubicBezTo>
                <a:cubicBezTo>
                  <a:pt x="291731" y="180975"/>
                  <a:pt x="342900" y="155391"/>
                  <a:pt x="342900" y="123825"/>
                </a:cubicBezTo>
                <a:lnTo>
                  <a:pt x="342900" y="123348"/>
                </a:lnTo>
                <a:moveTo>
                  <a:pt x="228600" y="85725"/>
                </a:moveTo>
                <a:cubicBezTo>
                  <a:pt x="225969" y="85725"/>
                  <a:pt x="223837" y="83592"/>
                  <a:pt x="223837" y="80962"/>
                </a:cubicBezTo>
                <a:cubicBezTo>
                  <a:pt x="223837" y="78332"/>
                  <a:pt x="225969" y="76200"/>
                  <a:pt x="228600" y="76200"/>
                </a:cubicBezTo>
                <a:moveTo>
                  <a:pt x="228600" y="76200"/>
                </a:moveTo>
                <a:cubicBezTo>
                  <a:pt x="231230" y="76200"/>
                  <a:pt x="233362" y="78332"/>
                  <a:pt x="233362" y="80962"/>
                </a:cubicBezTo>
                <a:cubicBezTo>
                  <a:pt x="233362" y="83592"/>
                  <a:pt x="231230" y="85725"/>
                  <a:pt x="228600" y="85725"/>
                </a:cubicBez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id="{B52E6D4F-1C60-FDDD-EDE6-46D873125ED3}"/>
              </a:ext>
            </a:extLst>
          </p:cNvPr>
          <p:cNvSpPr txBox="1"/>
          <p:nvPr/>
        </p:nvSpPr>
        <p:spPr>
          <a:xfrm>
            <a:off x="2498651" y="4458507"/>
            <a:ext cx="1983807" cy="13849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Incorporación de
Estrategias:</a:t>
            </a:r>
          </a:p>
          <a:p>
            <a:pPr algn="r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 1. Sistema Nacional de Convivencia para la Vida</a:t>
            </a:r>
          </a:p>
          <a:p>
            <a:pPr algn="r"/>
            <a:r>
              <a:rPr lang="es-ES_tradnl" sz="1500" dirty="0">
                <a:solidFill>
                  <a:srgbClr val="484848"/>
                </a:solidFill>
                <a:latin typeface="Roboto"/>
              </a:rPr>
              <a:t>SIRECOM</a:t>
            </a:r>
            <a:endParaRPr lang="es-ES_tradnl" sz="1500" b="0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33" name="TextBox 22">
            <a:extLst>
              <a:ext uri="{FF2B5EF4-FFF2-40B4-BE49-F238E27FC236}">
                <a16:creationId xmlns:a16="http://schemas.microsoft.com/office/drawing/2014/main" id="{FC8B09AA-7930-BD01-C060-CC4D0FE39A4E}"/>
              </a:ext>
            </a:extLst>
          </p:cNvPr>
          <p:cNvSpPr txBox="1"/>
          <p:nvPr/>
        </p:nvSpPr>
        <p:spPr>
          <a:xfrm>
            <a:off x="7523928" y="4076851"/>
            <a:ext cx="902789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Seguridad
Humana</a:t>
            </a:r>
          </a:p>
        </p:txBody>
      </p:sp>
      <p:sp>
        <p:nvSpPr>
          <p:cNvPr id="34" name="Rounded Rectangle 23">
            <a:extLst>
              <a:ext uri="{FF2B5EF4-FFF2-40B4-BE49-F238E27FC236}">
                <a16:creationId xmlns:a16="http://schemas.microsoft.com/office/drawing/2014/main" id="{F839B679-B9FC-37BF-8614-9B9D53D5BE06}"/>
              </a:ext>
            </a:extLst>
          </p:cNvPr>
          <p:cNvSpPr/>
          <p:nvPr/>
        </p:nvSpPr>
        <p:spPr>
          <a:xfrm>
            <a:off x="5570298" y="4700740"/>
            <a:ext cx="438910" cy="438150"/>
          </a:xfrm>
          <a:custGeom>
            <a:avLst/>
            <a:gdLst/>
            <a:ahLst/>
            <a:cxnLst/>
            <a:rect l="0" t="0" r="0" b="0"/>
            <a:pathLst>
              <a:path w="438910" h="438150">
                <a:moveTo>
                  <a:pt x="210310" y="76200"/>
                </a:moveTo>
                <a:lnTo>
                  <a:pt x="210310" y="0"/>
                </a:lnTo>
                <a:moveTo>
                  <a:pt x="210310" y="0"/>
                </a:moveTo>
                <a:lnTo>
                  <a:pt x="276985" y="0"/>
                </a:lnTo>
                <a:cubicBezTo>
                  <a:pt x="282245" y="0"/>
                  <a:pt x="286510" y="4264"/>
                  <a:pt x="286510" y="9525"/>
                </a:cubicBezTo>
                <a:lnTo>
                  <a:pt x="286510" y="28575"/>
                </a:lnTo>
                <a:cubicBezTo>
                  <a:pt x="286510" y="33835"/>
                  <a:pt x="282245" y="38100"/>
                  <a:pt x="276985" y="38100"/>
                </a:cubicBezTo>
                <a:lnTo>
                  <a:pt x="210310" y="38100"/>
                </a:lnTo>
                <a:lnTo>
                  <a:pt x="210310" y="38100"/>
                </a:lnTo>
                <a:lnTo>
                  <a:pt x="210310" y="0"/>
                </a:lnTo>
                <a:lnTo>
                  <a:pt x="210310" y="0"/>
                </a:lnTo>
                <a:close/>
                <a:moveTo>
                  <a:pt x="760" y="438150"/>
                </a:moveTo>
                <a:lnTo>
                  <a:pt x="438910" y="438150"/>
                </a:lnTo>
                <a:moveTo>
                  <a:pt x="38860" y="381000"/>
                </a:moveTo>
                <a:lnTo>
                  <a:pt x="134110" y="381000"/>
                </a:lnTo>
                <a:lnTo>
                  <a:pt x="134110" y="381000"/>
                </a:lnTo>
                <a:lnTo>
                  <a:pt x="134110" y="438150"/>
                </a:lnTo>
                <a:lnTo>
                  <a:pt x="134110" y="438150"/>
                </a:lnTo>
                <a:lnTo>
                  <a:pt x="19810" y="438150"/>
                </a:lnTo>
                <a:lnTo>
                  <a:pt x="19810" y="438150"/>
                </a:lnTo>
                <a:lnTo>
                  <a:pt x="19810" y="400050"/>
                </a:lnTo>
                <a:cubicBezTo>
                  <a:pt x="19810" y="389528"/>
                  <a:pt x="28339" y="381000"/>
                  <a:pt x="38860" y="381000"/>
                </a:cubicBezTo>
                <a:close/>
                <a:moveTo>
                  <a:pt x="286510" y="381000"/>
                </a:moveTo>
                <a:lnTo>
                  <a:pt x="381760" y="381000"/>
                </a:lnTo>
                <a:cubicBezTo>
                  <a:pt x="392281" y="381000"/>
                  <a:pt x="400810" y="389528"/>
                  <a:pt x="400810" y="400050"/>
                </a:cubicBezTo>
                <a:lnTo>
                  <a:pt x="400810" y="438150"/>
                </a:lnTo>
                <a:lnTo>
                  <a:pt x="400810" y="438150"/>
                </a:lnTo>
                <a:lnTo>
                  <a:pt x="286510" y="438150"/>
                </a:lnTo>
                <a:lnTo>
                  <a:pt x="286510" y="438150"/>
                </a:lnTo>
                <a:lnTo>
                  <a:pt x="286510" y="381000"/>
                </a:lnTo>
                <a:lnTo>
                  <a:pt x="286510" y="381000"/>
                </a:lnTo>
                <a:close/>
                <a:moveTo>
                  <a:pt x="143635" y="285750"/>
                </a:moveTo>
                <a:lnTo>
                  <a:pt x="276985" y="285750"/>
                </a:lnTo>
                <a:cubicBezTo>
                  <a:pt x="282245" y="285750"/>
                  <a:pt x="286510" y="290014"/>
                  <a:pt x="286510" y="295275"/>
                </a:cubicBezTo>
                <a:lnTo>
                  <a:pt x="286510" y="438150"/>
                </a:lnTo>
                <a:lnTo>
                  <a:pt x="286510" y="438150"/>
                </a:lnTo>
                <a:lnTo>
                  <a:pt x="134110" y="438150"/>
                </a:lnTo>
                <a:lnTo>
                  <a:pt x="134110" y="438150"/>
                </a:lnTo>
                <a:lnTo>
                  <a:pt x="134110" y="295275"/>
                </a:lnTo>
                <a:cubicBezTo>
                  <a:pt x="134110" y="290014"/>
                  <a:pt x="138374" y="285750"/>
                  <a:pt x="143635" y="285750"/>
                </a:cubicBezTo>
                <a:close/>
                <a:moveTo>
                  <a:pt x="210310" y="285750"/>
                </a:moveTo>
                <a:lnTo>
                  <a:pt x="210310" y="438150"/>
                </a:lnTo>
                <a:moveTo>
                  <a:pt x="38860" y="381000"/>
                </a:moveTo>
                <a:lnTo>
                  <a:pt x="38860" y="228600"/>
                </a:lnTo>
                <a:lnTo>
                  <a:pt x="381760" y="228600"/>
                </a:lnTo>
                <a:lnTo>
                  <a:pt x="381760" y="381000"/>
                </a:lnTo>
                <a:moveTo>
                  <a:pt x="19810" y="190500"/>
                </a:moveTo>
                <a:lnTo>
                  <a:pt x="400810" y="190500"/>
                </a:lnTo>
                <a:lnTo>
                  <a:pt x="400810" y="190500"/>
                </a:lnTo>
                <a:lnTo>
                  <a:pt x="400810" y="209550"/>
                </a:lnTo>
                <a:cubicBezTo>
                  <a:pt x="400810" y="220071"/>
                  <a:pt x="392281" y="228600"/>
                  <a:pt x="381760" y="228600"/>
                </a:cubicBezTo>
                <a:lnTo>
                  <a:pt x="38860" y="228600"/>
                </a:lnTo>
                <a:cubicBezTo>
                  <a:pt x="28339" y="228600"/>
                  <a:pt x="19810" y="220071"/>
                  <a:pt x="19810" y="209550"/>
                </a:cubicBezTo>
                <a:lnTo>
                  <a:pt x="19810" y="190500"/>
                </a:lnTo>
                <a:lnTo>
                  <a:pt x="19810" y="190500"/>
                </a:lnTo>
                <a:close/>
                <a:moveTo>
                  <a:pt x="400810" y="190500"/>
                </a:moveTo>
                <a:lnTo>
                  <a:pt x="418241" y="155657"/>
                </a:lnTo>
                <a:cubicBezTo>
                  <a:pt x="420620" y="150877"/>
                  <a:pt x="420360" y="145207"/>
                  <a:pt x="417552" y="140665"/>
                </a:cubicBezTo>
                <a:cubicBezTo>
                  <a:pt x="414744" y="136124"/>
                  <a:pt x="409788" y="133357"/>
                  <a:pt x="404448" y="133350"/>
                </a:cubicBezTo>
                <a:lnTo>
                  <a:pt x="305560" y="133350"/>
                </a:lnTo>
                <a:lnTo>
                  <a:pt x="299159" y="123825"/>
                </a:lnTo>
                <a:cubicBezTo>
                  <a:pt x="279351" y="94122"/>
                  <a:pt x="246011" y="76283"/>
                  <a:pt x="210310" y="76283"/>
                </a:cubicBezTo>
                <a:cubicBezTo>
                  <a:pt x="174609" y="76283"/>
                  <a:pt x="141269" y="94122"/>
                  <a:pt x="121461" y="123825"/>
                </a:cubicBezTo>
                <a:lnTo>
                  <a:pt x="115060" y="133350"/>
                </a:lnTo>
                <a:lnTo>
                  <a:pt x="16171" y="133350"/>
                </a:lnTo>
                <a:cubicBezTo>
                  <a:pt x="10832" y="133357"/>
                  <a:pt x="5876" y="136124"/>
                  <a:pt x="3068" y="140665"/>
                </a:cubicBezTo>
                <a:cubicBezTo>
                  <a:pt x="260" y="145207"/>
                  <a:pt x="0" y="150877"/>
                  <a:pt x="2379" y="155657"/>
                </a:cubicBezTo>
                <a:lnTo>
                  <a:pt x="19810" y="190500"/>
                </a:lnTo>
              </a:path>
            </a:pathLst>
          </a:custGeom>
          <a:noFill/>
          <a:ln w="14287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sz="1500" noProof="0" dirty="0"/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89068CD4-5ECA-0709-28A2-214F7E37BF61}"/>
              </a:ext>
            </a:extLst>
          </p:cNvPr>
          <p:cNvSpPr txBox="1"/>
          <p:nvPr/>
        </p:nvSpPr>
        <p:spPr>
          <a:xfrm>
            <a:off x="5285267" y="5677052"/>
            <a:ext cx="1200435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s-ES_tradnl" sz="1500" b="0" noProof="0" dirty="0">
                <a:solidFill>
                  <a:srgbClr val="484848"/>
                </a:solidFill>
                <a:latin typeface="Roboto"/>
              </a:rPr>
              <a:t>Entidades
Territoriales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082F5618-152D-939E-F7B8-6814AA70E015}"/>
              </a:ext>
            </a:extLst>
          </p:cNvPr>
          <p:cNvCxnSpPr>
            <a:cxnSpLocks/>
          </p:cNvCxnSpPr>
          <p:nvPr/>
        </p:nvCxnSpPr>
        <p:spPr>
          <a:xfrm>
            <a:off x="3195934" y="1532901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148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972BB-4428-20A3-1766-77CABFDCD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82520BCF-E643-957B-7BDD-9F12838FCA8E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4A12C3EA-96A5-E6C9-44B3-77CD6349C0AC}"/>
              </a:ext>
            </a:extLst>
          </p:cNvPr>
          <p:cNvSpPr txBox="1"/>
          <p:nvPr/>
        </p:nvSpPr>
        <p:spPr>
          <a:xfrm>
            <a:off x="2203622" y="870905"/>
            <a:ext cx="778475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Histórico de Apropiación del proyecto de inversión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70" name="TextBox 34">
            <a:extLst>
              <a:ext uri="{FF2B5EF4-FFF2-40B4-BE49-F238E27FC236}">
                <a16:creationId xmlns:a16="http://schemas.microsoft.com/office/drawing/2014/main" id="{D64E9FD3-7C73-9311-7D62-1E472DCBF68F}"/>
              </a:ext>
            </a:extLst>
          </p:cNvPr>
          <p:cNvSpPr txBox="1"/>
          <p:nvPr/>
        </p:nvSpPr>
        <p:spPr>
          <a:xfrm>
            <a:off x="2714377" y="4460505"/>
            <a:ext cx="1409974" cy="150810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s-ES_tradnl" sz="1400" b="0" noProof="0" dirty="0">
                <a:solidFill>
                  <a:srgbClr val="484848"/>
                </a:solidFill>
                <a:latin typeface="Roboto"/>
              </a:rPr>
              <a:t>Apropiación inicial
del proyecto</a:t>
            </a:r>
          </a:p>
          <a:p>
            <a:pPr algn="ctr"/>
            <a:r>
              <a:rPr lang="es-ES_tradnl" sz="1400" dirty="0">
                <a:solidFill>
                  <a:srgbClr val="484848"/>
                </a:solidFill>
                <a:latin typeface="Roboto"/>
              </a:rPr>
              <a:t>($40.000.000.000 (reducida en </a:t>
            </a:r>
          </a:p>
          <a:p>
            <a:pPr algn="ctr"/>
            <a:r>
              <a:rPr lang="es-ES_tradnl" sz="1400" dirty="0">
                <a:solidFill>
                  <a:srgbClr val="484848"/>
                </a:solidFill>
                <a:latin typeface="Roboto"/>
              </a:rPr>
              <a:t>- 0,076% = $30.717.009)</a:t>
            </a:r>
            <a:endParaRPr lang="es-ES_tradnl" sz="1400" b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71" name="TextBox 35">
            <a:extLst>
              <a:ext uri="{FF2B5EF4-FFF2-40B4-BE49-F238E27FC236}">
                <a16:creationId xmlns:a16="http://schemas.microsoft.com/office/drawing/2014/main" id="{74408260-B963-8934-ADA4-B5A0B0AE4637}"/>
              </a:ext>
            </a:extLst>
          </p:cNvPr>
          <p:cNvSpPr txBox="1"/>
          <p:nvPr/>
        </p:nvSpPr>
        <p:spPr>
          <a:xfrm>
            <a:off x="4762085" y="4462014"/>
            <a:ext cx="1425070" cy="107721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400" b="0" noProof="0" dirty="0">
                <a:solidFill>
                  <a:srgbClr val="484848"/>
                </a:solidFill>
                <a:latin typeface="Roboto"/>
              </a:rPr>
              <a:t>Apropiación
reducida en </a:t>
            </a:r>
            <a:r>
              <a:rPr lang="es-ES_tradnl" sz="1400" b="0" dirty="0">
                <a:solidFill>
                  <a:srgbClr val="484848"/>
                </a:solidFill>
                <a:latin typeface="Roboto"/>
              </a:rPr>
              <a:t>2025 </a:t>
            </a:r>
          </a:p>
          <a:p>
            <a:pPr algn="ctr"/>
            <a:r>
              <a:rPr lang="es-ES_tradnl" sz="1400" b="0" dirty="0">
                <a:solidFill>
                  <a:srgbClr val="484848"/>
                </a:solidFill>
                <a:latin typeface="Roboto"/>
              </a:rPr>
              <a:t>(-10,8% = </a:t>
            </a:r>
          </a:p>
          <a:p>
            <a:pPr algn="ctr"/>
            <a:r>
              <a:rPr lang="es-ES_tradnl" sz="1400" b="0" dirty="0">
                <a:solidFill>
                  <a:srgbClr val="484848"/>
                </a:solidFill>
                <a:latin typeface="Roboto"/>
              </a:rPr>
              <a:t>$4.321.333.288)</a:t>
            </a:r>
          </a:p>
          <a:p>
            <a:pPr algn="ctr"/>
            <a:endParaRPr lang="es-ES_tradnl" sz="1400" b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72" name="TextBox 36">
            <a:extLst>
              <a:ext uri="{FF2B5EF4-FFF2-40B4-BE49-F238E27FC236}">
                <a16:creationId xmlns:a16="http://schemas.microsoft.com/office/drawing/2014/main" id="{36D50971-534A-A480-0A24-54BF31BD2551}"/>
              </a:ext>
            </a:extLst>
          </p:cNvPr>
          <p:cNvSpPr txBox="1"/>
          <p:nvPr/>
        </p:nvSpPr>
        <p:spPr>
          <a:xfrm>
            <a:off x="6880203" y="4462014"/>
            <a:ext cx="963405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400" b="0" noProof="0" dirty="0">
                <a:solidFill>
                  <a:srgbClr val="484848"/>
                </a:solidFill>
                <a:latin typeface="Roboto"/>
              </a:rPr>
              <a:t>Apropiación
en 2026
</a:t>
            </a:r>
            <a:endParaRPr lang="es-ES_tradnl" sz="1400" b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73" name="TextBox 37">
            <a:extLst>
              <a:ext uri="{FF2B5EF4-FFF2-40B4-BE49-F238E27FC236}">
                <a16:creationId xmlns:a16="http://schemas.microsoft.com/office/drawing/2014/main" id="{AF8D8E20-A652-94C9-6858-EB1D64813084}"/>
              </a:ext>
            </a:extLst>
          </p:cNvPr>
          <p:cNvSpPr txBox="1"/>
          <p:nvPr/>
        </p:nvSpPr>
        <p:spPr>
          <a:xfrm>
            <a:off x="8250867" y="4462014"/>
            <a:ext cx="1666341" cy="10772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s-ES_tradnl" sz="1400" b="0" noProof="0" dirty="0">
                <a:solidFill>
                  <a:srgbClr val="484848"/>
                </a:solidFill>
                <a:latin typeface="Roboto"/>
              </a:rPr>
              <a:t>Solicitud anteproyecto
para 2027 </a:t>
            </a:r>
          </a:p>
          <a:p>
            <a:pPr algn="ctr"/>
            <a:r>
              <a:rPr lang="es-ES_tradnl" sz="1400" b="0" noProof="0" dirty="0">
                <a:solidFill>
                  <a:srgbClr val="484848"/>
                </a:solidFill>
                <a:latin typeface="Roboto"/>
              </a:rPr>
              <a:t>(+82,8% = $11.589.820.000)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33F3401F-D84F-D695-2C87-D4C6365FE695}"/>
              </a:ext>
            </a:extLst>
          </p:cNvPr>
          <p:cNvGrpSpPr/>
          <p:nvPr/>
        </p:nvGrpSpPr>
        <p:grpSpPr>
          <a:xfrm>
            <a:off x="2124006" y="2333400"/>
            <a:ext cx="2429273" cy="1355462"/>
            <a:chOff x="193637" y="968188"/>
            <a:chExt cx="2429273" cy="1355462"/>
          </a:xfrm>
        </p:grpSpPr>
        <p:sp>
          <p:nvSpPr>
            <p:cNvPr id="5" name="Rounded Rectangle 1">
              <a:extLst>
                <a:ext uri="{FF2B5EF4-FFF2-40B4-BE49-F238E27FC236}">
                  <a16:creationId xmlns:a16="http://schemas.microsoft.com/office/drawing/2014/main" id="{391B4194-C547-C495-FD84-CF94FB9070CB}"/>
                </a:ext>
              </a:extLst>
            </p:cNvPr>
            <p:cNvSpPr/>
            <p:nvPr/>
          </p:nvSpPr>
          <p:spPr>
            <a:xfrm>
              <a:off x="193637" y="968188"/>
              <a:ext cx="2429273" cy="1307054"/>
            </a:xfrm>
            <a:custGeom>
              <a:avLst/>
              <a:gdLst/>
              <a:ahLst/>
              <a:cxnLst/>
              <a:rect l="0" t="0" r="0" b="0"/>
              <a:pathLst>
                <a:path w="2429273" h="1307054">
                  <a:moveTo>
                    <a:pt x="1029176" y="636188"/>
                  </a:moveTo>
                  <a:cubicBezTo>
                    <a:pt x="1117273" y="599695"/>
                    <a:pt x="1211695" y="580912"/>
                    <a:pt x="1307054" y="580912"/>
                  </a:cubicBezTo>
                  <a:cubicBezTo>
                    <a:pt x="1402412" y="580912"/>
                    <a:pt x="1496835" y="599695"/>
                    <a:pt x="1584932" y="636188"/>
                  </a:cubicBezTo>
                  <a:cubicBezTo>
                    <a:pt x="1673037" y="672681"/>
                    <a:pt x="1753082" y="726165"/>
                    <a:pt x="1820516" y="793591"/>
                  </a:cubicBezTo>
                  <a:cubicBezTo>
                    <a:pt x="1887942" y="861025"/>
                    <a:pt x="1941427" y="941070"/>
                    <a:pt x="1977919" y="1029176"/>
                  </a:cubicBezTo>
                  <a:cubicBezTo>
                    <a:pt x="2014412" y="1117273"/>
                    <a:pt x="2033195" y="1211695"/>
                    <a:pt x="2033195" y="1307054"/>
                  </a:cubicBezTo>
                  <a:lnTo>
                    <a:pt x="2226832" y="1307054"/>
                  </a:lnTo>
                  <a:cubicBezTo>
                    <a:pt x="2226832" y="1148126"/>
                    <a:pt x="2258137" y="990747"/>
                    <a:pt x="2318956" y="843921"/>
                  </a:cubicBezTo>
                  <a:cubicBezTo>
                    <a:pt x="2349018" y="771347"/>
                    <a:pt x="2385995" y="702057"/>
                    <a:pt x="2429273" y="636962"/>
                  </a:cubicBezTo>
                  <a:cubicBezTo>
                    <a:pt x="2374134" y="544622"/>
                    <a:pt x="2307676" y="459227"/>
                    <a:pt x="2231278" y="382829"/>
                  </a:cubicBezTo>
                  <a:cubicBezTo>
                    <a:pt x="2109908" y="261459"/>
                    <a:pt x="1965825" y="165180"/>
                    <a:pt x="1807244" y="99489"/>
                  </a:cubicBezTo>
                  <a:cubicBezTo>
                    <a:pt x="1648663" y="33805"/>
                    <a:pt x="1478697" y="0"/>
                    <a:pt x="1307054" y="0"/>
                  </a:cubicBezTo>
                  <a:cubicBezTo>
                    <a:pt x="1135410" y="0"/>
                    <a:pt x="965445" y="33805"/>
                    <a:pt x="806863" y="99489"/>
                  </a:cubicBezTo>
                  <a:cubicBezTo>
                    <a:pt x="648290" y="165180"/>
                    <a:pt x="504200" y="261459"/>
                    <a:pt x="382829" y="382829"/>
                  </a:cubicBezTo>
                  <a:cubicBezTo>
                    <a:pt x="261459" y="504200"/>
                    <a:pt x="165180" y="648290"/>
                    <a:pt x="99489" y="806863"/>
                  </a:cubicBezTo>
                  <a:cubicBezTo>
                    <a:pt x="33805" y="965445"/>
                    <a:pt x="0" y="1135410"/>
                    <a:pt x="0" y="1307054"/>
                  </a:cubicBezTo>
                  <a:lnTo>
                    <a:pt x="580912" y="1307054"/>
                  </a:lnTo>
                  <a:cubicBezTo>
                    <a:pt x="580912" y="1211695"/>
                    <a:pt x="599695" y="1117273"/>
                    <a:pt x="636188" y="1029176"/>
                  </a:cubicBezTo>
                  <a:cubicBezTo>
                    <a:pt x="672681" y="941070"/>
                    <a:pt x="726165" y="861025"/>
                    <a:pt x="793591" y="793591"/>
                  </a:cubicBezTo>
                  <a:cubicBezTo>
                    <a:pt x="861025" y="726165"/>
                    <a:pt x="941070" y="672681"/>
                    <a:pt x="1029176" y="636188"/>
                  </a:cubicBezTo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" name="Rounded Rectangle 2">
              <a:extLst>
                <a:ext uri="{FF2B5EF4-FFF2-40B4-BE49-F238E27FC236}">
                  <a16:creationId xmlns:a16="http://schemas.microsoft.com/office/drawing/2014/main" id="{8F6F84B5-429F-8233-FB6E-8954827BA1D7}"/>
                </a:ext>
              </a:extLst>
            </p:cNvPr>
            <p:cNvSpPr/>
            <p:nvPr/>
          </p:nvSpPr>
          <p:spPr>
            <a:xfrm>
              <a:off x="1452282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7"/>
                    <a:pt x="75147" y="96818"/>
                    <a:pt x="48409" y="96818"/>
                  </a:cubicBezTo>
                  <a:cubicBezTo>
                    <a:pt x="21671" y="96818"/>
                    <a:pt x="0" y="75147"/>
                    <a:pt x="0" y="48409"/>
                  </a:cubicBezTo>
                  <a:cubicBezTo>
                    <a:pt x="0" y="21671"/>
                    <a:pt x="21671" y="0"/>
                    <a:pt x="48409" y="0"/>
                  </a:cubicBezTo>
                  <a:cubicBezTo>
                    <a:pt x="75147" y="0"/>
                    <a:pt x="96818" y="21671"/>
                    <a:pt x="96818" y="48409"/>
                  </a:cubicBezTo>
                </a:path>
              </a:pathLst>
            </a:custGeom>
            <a:solidFill>
              <a:srgbClr val="E0CB1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BB05255D-718C-F2BA-DD17-4F683F1B2762}"/>
              </a:ext>
            </a:extLst>
          </p:cNvPr>
          <p:cNvGrpSpPr/>
          <p:nvPr/>
        </p:nvGrpSpPr>
        <p:grpSpPr>
          <a:xfrm>
            <a:off x="2124006" y="2333400"/>
            <a:ext cx="2429272" cy="1597510"/>
            <a:chOff x="193637" y="968188"/>
            <a:chExt cx="2429272" cy="1597510"/>
          </a:xfrm>
        </p:grpSpPr>
        <p:sp>
          <p:nvSpPr>
            <p:cNvPr id="9" name="Rounded Rectangle 4">
              <a:extLst>
                <a:ext uri="{FF2B5EF4-FFF2-40B4-BE49-F238E27FC236}">
                  <a16:creationId xmlns:a16="http://schemas.microsoft.com/office/drawing/2014/main" id="{99390C57-9620-BDF7-6266-C20DA17B2BC7}"/>
                </a:ext>
              </a:extLst>
            </p:cNvPr>
            <p:cNvSpPr/>
            <p:nvPr/>
          </p:nvSpPr>
          <p:spPr>
            <a:xfrm>
              <a:off x="193637" y="968188"/>
              <a:ext cx="2429272" cy="1597510"/>
            </a:xfrm>
            <a:custGeom>
              <a:avLst/>
              <a:gdLst/>
              <a:ahLst/>
              <a:cxnLst/>
              <a:rect l="0" t="0" r="0" b="0"/>
              <a:pathLst>
                <a:path w="2429272" h="1597510">
                  <a:moveTo>
                    <a:pt x="1029171" y="636186"/>
                  </a:moveTo>
                  <a:cubicBezTo>
                    <a:pt x="1117271" y="599694"/>
                    <a:pt x="1211695" y="580912"/>
                    <a:pt x="1307054" y="580912"/>
                  </a:cubicBezTo>
                  <a:cubicBezTo>
                    <a:pt x="1402412" y="580912"/>
                    <a:pt x="1496836" y="599694"/>
                    <a:pt x="1584936" y="636186"/>
                  </a:cubicBezTo>
                  <a:cubicBezTo>
                    <a:pt x="1673035" y="672679"/>
                    <a:pt x="1753085" y="726166"/>
                    <a:pt x="1820513" y="793594"/>
                  </a:cubicBezTo>
                  <a:cubicBezTo>
                    <a:pt x="1887942" y="861023"/>
                    <a:pt x="1941429" y="941072"/>
                    <a:pt x="1977921" y="1029171"/>
                  </a:cubicBezTo>
                  <a:cubicBezTo>
                    <a:pt x="2014413" y="1117271"/>
                    <a:pt x="2033195" y="1211696"/>
                    <a:pt x="2033195" y="1307054"/>
                  </a:cubicBezTo>
                  <a:lnTo>
                    <a:pt x="2226832" y="1307054"/>
                  </a:lnTo>
                  <a:cubicBezTo>
                    <a:pt x="2226832" y="1148123"/>
                    <a:pt x="2258136" y="990749"/>
                    <a:pt x="2318956" y="843917"/>
                  </a:cubicBezTo>
                  <a:cubicBezTo>
                    <a:pt x="2349015" y="771349"/>
                    <a:pt x="2385991" y="702059"/>
                    <a:pt x="2429272" y="636966"/>
                  </a:cubicBezTo>
                  <a:cubicBezTo>
                    <a:pt x="2374131" y="544620"/>
                    <a:pt x="2307677" y="459223"/>
                    <a:pt x="2231280" y="382827"/>
                  </a:cubicBezTo>
                  <a:cubicBezTo>
                    <a:pt x="2109909" y="261456"/>
                    <a:pt x="1965821" y="165179"/>
                    <a:pt x="1807241" y="99493"/>
                  </a:cubicBezTo>
                  <a:cubicBezTo>
                    <a:pt x="1648663" y="33808"/>
                    <a:pt x="1478698" y="0"/>
                    <a:pt x="1307054" y="0"/>
                  </a:cubicBezTo>
                  <a:cubicBezTo>
                    <a:pt x="1135409" y="0"/>
                    <a:pt x="965445" y="33808"/>
                    <a:pt x="806866" y="99493"/>
                  </a:cubicBezTo>
                  <a:cubicBezTo>
                    <a:pt x="648286" y="165179"/>
                    <a:pt x="504198" y="261456"/>
                    <a:pt x="382827" y="382827"/>
                  </a:cubicBezTo>
                  <a:cubicBezTo>
                    <a:pt x="261456" y="504198"/>
                    <a:pt x="165179" y="648287"/>
                    <a:pt x="99493" y="806866"/>
                  </a:cubicBezTo>
                  <a:cubicBezTo>
                    <a:pt x="33808" y="965445"/>
                    <a:pt x="0" y="1135409"/>
                    <a:pt x="0" y="1307054"/>
                  </a:cubicBezTo>
                  <a:lnTo>
                    <a:pt x="580912" y="1307054"/>
                  </a:lnTo>
                  <a:cubicBezTo>
                    <a:pt x="580912" y="1211696"/>
                    <a:pt x="599694" y="1117271"/>
                    <a:pt x="636186" y="1029171"/>
                  </a:cubicBezTo>
                  <a:cubicBezTo>
                    <a:pt x="672679" y="941072"/>
                    <a:pt x="726166" y="861023"/>
                    <a:pt x="793594" y="793594"/>
                  </a:cubicBezTo>
                  <a:cubicBezTo>
                    <a:pt x="861023" y="726166"/>
                    <a:pt x="941072" y="672679"/>
                    <a:pt x="1029171" y="636186"/>
                  </a:cubicBezTo>
                  <a:close/>
                  <a:moveTo>
                    <a:pt x="1307054" y="1597510"/>
                  </a:moveTo>
                  <a:lnTo>
                    <a:pt x="1307054" y="1355463"/>
                  </a:lnTo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ounded Rectangle 5">
              <a:extLst>
                <a:ext uri="{FF2B5EF4-FFF2-40B4-BE49-F238E27FC236}">
                  <a16:creationId xmlns:a16="http://schemas.microsoft.com/office/drawing/2014/main" id="{4FD79D63-0504-FEF5-B855-4CECB37991C9}"/>
                </a:ext>
              </a:extLst>
            </p:cNvPr>
            <p:cNvSpPr/>
            <p:nvPr/>
          </p:nvSpPr>
          <p:spPr>
            <a:xfrm>
              <a:off x="1452282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5"/>
                    <a:pt x="75145" y="96818"/>
                    <a:pt x="48409" y="96818"/>
                  </a:cubicBezTo>
                  <a:cubicBezTo>
                    <a:pt x="21673" y="96818"/>
                    <a:pt x="0" y="75145"/>
                    <a:pt x="0" y="48409"/>
                  </a:cubicBezTo>
                  <a:cubicBezTo>
                    <a:pt x="0" y="21673"/>
                    <a:pt x="21673" y="0"/>
                    <a:pt x="48409" y="0"/>
                  </a:cubicBezTo>
                  <a:cubicBezTo>
                    <a:pt x="75145" y="0"/>
                    <a:pt x="96818" y="21673"/>
                    <a:pt x="96818" y="48409"/>
                  </a:cubicBezTo>
                  <a:close/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2" name="Group 9">
            <a:extLst>
              <a:ext uri="{FF2B5EF4-FFF2-40B4-BE49-F238E27FC236}">
                <a16:creationId xmlns:a16="http://schemas.microsoft.com/office/drawing/2014/main" id="{D12FC46F-AA24-38C3-5084-A303B74855E9}"/>
              </a:ext>
            </a:extLst>
          </p:cNvPr>
          <p:cNvGrpSpPr/>
          <p:nvPr/>
        </p:nvGrpSpPr>
        <p:grpSpPr>
          <a:xfrm>
            <a:off x="4350839" y="2430219"/>
            <a:ext cx="2241726" cy="1258643"/>
            <a:chOff x="2420470" y="1065007"/>
            <a:chExt cx="2241726" cy="1258643"/>
          </a:xfrm>
        </p:grpSpPr>
        <p:sp>
          <p:nvSpPr>
            <p:cNvPr id="13" name="Rounded Rectangle 7">
              <a:extLst>
                <a:ext uri="{FF2B5EF4-FFF2-40B4-BE49-F238E27FC236}">
                  <a16:creationId xmlns:a16="http://schemas.microsoft.com/office/drawing/2014/main" id="{3F021766-A88B-D767-30A3-A550F43C6588}"/>
                </a:ext>
              </a:extLst>
            </p:cNvPr>
            <p:cNvSpPr/>
            <p:nvPr/>
          </p:nvSpPr>
          <p:spPr>
            <a:xfrm>
              <a:off x="2420470" y="1065007"/>
              <a:ext cx="2241726" cy="1210235"/>
            </a:xfrm>
            <a:custGeom>
              <a:avLst/>
              <a:gdLst/>
              <a:ahLst/>
              <a:cxnLst/>
              <a:rect l="0" t="0" r="0" b="0"/>
              <a:pathLst>
                <a:path w="2241726" h="1210235">
                  <a:moveTo>
                    <a:pt x="1791971" y="969269"/>
                  </a:moveTo>
                  <a:cubicBezTo>
                    <a:pt x="1823614" y="1045667"/>
                    <a:pt x="1839904" y="1127543"/>
                    <a:pt x="1839904" y="1210235"/>
                  </a:cubicBezTo>
                  <a:lnTo>
                    <a:pt x="2033195" y="1210235"/>
                  </a:lnTo>
                  <a:cubicBezTo>
                    <a:pt x="2033195" y="1070372"/>
                    <a:pt x="2060740" y="931889"/>
                    <a:pt x="2114264" y="802676"/>
                  </a:cubicBezTo>
                  <a:cubicBezTo>
                    <a:pt x="2147497" y="722437"/>
                    <a:pt x="2190340" y="646757"/>
                    <a:pt x="2241726" y="577233"/>
                  </a:cubicBezTo>
                  <a:cubicBezTo>
                    <a:pt x="2192204" y="496535"/>
                    <a:pt x="2133265" y="421734"/>
                    <a:pt x="2066000" y="354469"/>
                  </a:cubicBezTo>
                  <a:cubicBezTo>
                    <a:pt x="1953618" y="242087"/>
                    <a:pt x="1820201" y="152941"/>
                    <a:pt x="1673368" y="92123"/>
                  </a:cubicBezTo>
                  <a:cubicBezTo>
                    <a:pt x="1526542" y="31304"/>
                    <a:pt x="1369163" y="0"/>
                    <a:pt x="1210235" y="0"/>
                  </a:cubicBezTo>
                  <a:cubicBezTo>
                    <a:pt x="1051307" y="0"/>
                    <a:pt x="893928" y="31304"/>
                    <a:pt x="747102" y="92123"/>
                  </a:cubicBezTo>
                  <a:cubicBezTo>
                    <a:pt x="600268" y="152941"/>
                    <a:pt x="466852" y="242087"/>
                    <a:pt x="354469" y="354469"/>
                  </a:cubicBezTo>
                  <a:cubicBezTo>
                    <a:pt x="242087" y="466852"/>
                    <a:pt x="152941" y="600268"/>
                    <a:pt x="92123" y="747102"/>
                  </a:cubicBezTo>
                  <a:cubicBezTo>
                    <a:pt x="31304" y="893928"/>
                    <a:pt x="0" y="1051307"/>
                    <a:pt x="0" y="1210235"/>
                  </a:cubicBezTo>
                  <a:lnTo>
                    <a:pt x="580566" y="1210235"/>
                  </a:lnTo>
                  <a:cubicBezTo>
                    <a:pt x="580566" y="1127543"/>
                    <a:pt x="596855" y="1045667"/>
                    <a:pt x="628499" y="969269"/>
                  </a:cubicBezTo>
                  <a:cubicBezTo>
                    <a:pt x="660143" y="892879"/>
                    <a:pt x="706527" y="823460"/>
                    <a:pt x="764989" y="764989"/>
                  </a:cubicBezTo>
                  <a:cubicBezTo>
                    <a:pt x="823460" y="706527"/>
                    <a:pt x="892879" y="660143"/>
                    <a:pt x="969269" y="628499"/>
                  </a:cubicBezTo>
                  <a:cubicBezTo>
                    <a:pt x="1045667" y="596855"/>
                    <a:pt x="1127543" y="580566"/>
                    <a:pt x="1210235" y="580566"/>
                  </a:cubicBezTo>
                  <a:cubicBezTo>
                    <a:pt x="1292926" y="580566"/>
                    <a:pt x="1374803" y="596855"/>
                    <a:pt x="1451201" y="628499"/>
                  </a:cubicBezTo>
                  <a:cubicBezTo>
                    <a:pt x="1527591" y="660143"/>
                    <a:pt x="1597010" y="706527"/>
                    <a:pt x="1655472" y="764989"/>
                  </a:cubicBezTo>
                  <a:cubicBezTo>
                    <a:pt x="1713943" y="823460"/>
                    <a:pt x="1760327" y="892879"/>
                    <a:pt x="1791971" y="969269"/>
                  </a:cubicBezTo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ounded Rectangle 8">
              <a:extLst>
                <a:ext uri="{FF2B5EF4-FFF2-40B4-BE49-F238E27FC236}">
                  <a16:creationId xmlns:a16="http://schemas.microsoft.com/office/drawing/2014/main" id="{AC7CAEE6-6E21-4210-4E09-D0A82743319F}"/>
                </a:ext>
              </a:extLst>
            </p:cNvPr>
            <p:cNvSpPr/>
            <p:nvPr/>
          </p:nvSpPr>
          <p:spPr>
            <a:xfrm>
              <a:off x="3582296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7"/>
                    <a:pt x="75147" y="96818"/>
                    <a:pt x="48409" y="96818"/>
                  </a:cubicBezTo>
                  <a:cubicBezTo>
                    <a:pt x="21671" y="96818"/>
                    <a:pt x="0" y="75147"/>
                    <a:pt x="0" y="48409"/>
                  </a:cubicBezTo>
                  <a:cubicBezTo>
                    <a:pt x="0" y="21671"/>
                    <a:pt x="21671" y="0"/>
                    <a:pt x="48409" y="0"/>
                  </a:cubicBezTo>
                  <a:cubicBezTo>
                    <a:pt x="75147" y="0"/>
                    <a:pt x="96818" y="21671"/>
                    <a:pt x="96818" y="48409"/>
                  </a:cubicBezTo>
                </a:path>
              </a:pathLst>
            </a:custGeom>
            <a:solidFill>
              <a:srgbClr val="DE843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7" name="Group 12">
            <a:extLst>
              <a:ext uri="{FF2B5EF4-FFF2-40B4-BE49-F238E27FC236}">
                <a16:creationId xmlns:a16="http://schemas.microsoft.com/office/drawing/2014/main" id="{7E22295C-5CCA-86C7-F6D6-3555AACF05D5}"/>
              </a:ext>
            </a:extLst>
          </p:cNvPr>
          <p:cNvGrpSpPr/>
          <p:nvPr/>
        </p:nvGrpSpPr>
        <p:grpSpPr>
          <a:xfrm>
            <a:off x="4350839" y="2430219"/>
            <a:ext cx="2241728" cy="1500691"/>
            <a:chOff x="2420470" y="1065007"/>
            <a:chExt cx="2241728" cy="1500691"/>
          </a:xfrm>
        </p:grpSpPr>
        <p:sp>
          <p:nvSpPr>
            <p:cNvPr id="18" name="Rounded Rectangle 10">
              <a:extLst>
                <a:ext uri="{FF2B5EF4-FFF2-40B4-BE49-F238E27FC236}">
                  <a16:creationId xmlns:a16="http://schemas.microsoft.com/office/drawing/2014/main" id="{4437F641-F1A9-6915-14A9-8537928AB145}"/>
                </a:ext>
              </a:extLst>
            </p:cNvPr>
            <p:cNvSpPr/>
            <p:nvPr/>
          </p:nvSpPr>
          <p:spPr>
            <a:xfrm>
              <a:off x="2420470" y="1065007"/>
              <a:ext cx="2241728" cy="1500691"/>
            </a:xfrm>
            <a:custGeom>
              <a:avLst/>
              <a:gdLst/>
              <a:ahLst/>
              <a:cxnLst/>
              <a:rect l="0" t="0" r="0" b="0"/>
              <a:pathLst>
                <a:path w="2241728" h="1500691">
                  <a:moveTo>
                    <a:pt x="1791971" y="969272"/>
                  </a:moveTo>
                  <a:cubicBezTo>
                    <a:pt x="1823614" y="1045666"/>
                    <a:pt x="1839901" y="1127546"/>
                    <a:pt x="1839901" y="1210235"/>
                  </a:cubicBezTo>
                  <a:lnTo>
                    <a:pt x="2033195" y="1210235"/>
                  </a:lnTo>
                  <a:cubicBezTo>
                    <a:pt x="2033195" y="1070376"/>
                    <a:pt x="2060742" y="931887"/>
                    <a:pt x="2114264" y="802674"/>
                  </a:cubicBezTo>
                  <a:cubicBezTo>
                    <a:pt x="2147498" y="722439"/>
                    <a:pt x="2190343" y="646757"/>
                    <a:pt x="2241728" y="577233"/>
                  </a:cubicBezTo>
                  <a:cubicBezTo>
                    <a:pt x="2192204" y="496532"/>
                    <a:pt x="2133264" y="421733"/>
                    <a:pt x="2066000" y="354469"/>
                  </a:cubicBezTo>
                  <a:cubicBezTo>
                    <a:pt x="1953619" y="242089"/>
                    <a:pt x="1820204" y="152943"/>
                    <a:pt x="1673372" y="92123"/>
                  </a:cubicBezTo>
                  <a:cubicBezTo>
                    <a:pt x="1526539" y="31303"/>
                    <a:pt x="1369165" y="0"/>
                    <a:pt x="1210235" y="0"/>
                  </a:cubicBezTo>
                  <a:cubicBezTo>
                    <a:pt x="1051304" y="0"/>
                    <a:pt x="893930" y="31303"/>
                    <a:pt x="747098" y="92123"/>
                  </a:cubicBezTo>
                  <a:cubicBezTo>
                    <a:pt x="600265" y="152943"/>
                    <a:pt x="466850" y="242089"/>
                    <a:pt x="354469" y="354469"/>
                  </a:cubicBezTo>
                  <a:cubicBezTo>
                    <a:pt x="242089" y="466850"/>
                    <a:pt x="152943" y="600265"/>
                    <a:pt x="92123" y="747098"/>
                  </a:cubicBezTo>
                  <a:cubicBezTo>
                    <a:pt x="31303" y="893930"/>
                    <a:pt x="0" y="1051304"/>
                    <a:pt x="0" y="1210235"/>
                  </a:cubicBezTo>
                  <a:lnTo>
                    <a:pt x="580569" y="1210235"/>
                  </a:lnTo>
                  <a:cubicBezTo>
                    <a:pt x="580569" y="1127546"/>
                    <a:pt x="596855" y="1045666"/>
                    <a:pt x="628499" y="969272"/>
                  </a:cubicBezTo>
                  <a:cubicBezTo>
                    <a:pt x="660143" y="892877"/>
                    <a:pt x="706524" y="823463"/>
                    <a:pt x="764993" y="764993"/>
                  </a:cubicBezTo>
                  <a:cubicBezTo>
                    <a:pt x="823463" y="706524"/>
                    <a:pt x="892877" y="660143"/>
                    <a:pt x="969272" y="628499"/>
                  </a:cubicBezTo>
                  <a:cubicBezTo>
                    <a:pt x="1045666" y="596855"/>
                    <a:pt x="1127546" y="580568"/>
                    <a:pt x="1210235" y="580568"/>
                  </a:cubicBezTo>
                  <a:cubicBezTo>
                    <a:pt x="1292924" y="580568"/>
                    <a:pt x="1374803" y="596855"/>
                    <a:pt x="1451197" y="628499"/>
                  </a:cubicBezTo>
                  <a:cubicBezTo>
                    <a:pt x="1527592" y="660143"/>
                    <a:pt x="1597006" y="706524"/>
                    <a:pt x="1655476" y="764993"/>
                  </a:cubicBezTo>
                  <a:cubicBezTo>
                    <a:pt x="1713946" y="823463"/>
                    <a:pt x="1760327" y="892877"/>
                    <a:pt x="1791971" y="969272"/>
                  </a:cubicBezTo>
                  <a:close/>
                  <a:moveTo>
                    <a:pt x="1210235" y="1500691"/>
                  </a:moveTo>
                  <a:lnTo>
                    <a:pt x="1210235" y="1258644"/>
                  </a:lnTo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ounded Rectangle 11">
              <a:extLst>
                <a:ext uri="{FF2B5EF4-FFF2-40B4-BE49-F238E27FC236}">
                  <a16:creationId xmlns:a16="http://schemas.microsoft.com/office/drawing/2014/main" id="{242136C5-D304-B822-B97E-1B1928D3C97D}"/>
                </a:ext>
              </a:extLst>
            </p:cNvPr>
            <p:cNvSpPr/>
            <p:nvPr/>
          </p:nvSpPr>
          <p:spPr>
            <a:xfrm>
              <a:off x="3582296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5"/>
                    <a:pt x="75145" y="96818"/>
                    <a:pt x="48409" y="96818"/>
                  </a:cubicBezTo>
                  <a:cubicBezTo>
                    <a:pt x="21673" y="96818"/>
                    <a:pt x="0" y="75145"/>
                    <a:pt x="0" y="48409"/>
                  </a:cubicBezTo>
                  <a:cubicBezTo>
                    <a:pt x="0" y="21673"/>
                    <a:pt x="21673" y="0"/>
                    <a:pt x="48409" y="0"/>
                  </a:cubicBezTo>
                  <a:cubicBezTo>
                    <a:pt x="75145" y="0"/>
                    <a:pt x="96818" y="21673"/>
                    <a:pt x="96818" y="48409"/>
                  </a:cubicBezTo>
                  <a:close/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0" name="Group 15">
            <a:extLst>
              <a:ext uri="{FF2B5EF4-FFF2-40B4-BE49-F238E27FC236}">
                <a16:creationId xmlns:a16="http://schemas.microsoft.com/office/drawing/2014/main" id="{EA068DE6-252D-E979-DFC7-203E7BA91B0B}"/>
              </a:ext>
            </a:extLst>
          </p:cNvPr>
          <p:cNvGrpSpPr/>
          <p:nvPr/>
        </p:nvGrpSpPr>
        <p:grpSpPr>
          <a:xfrm>
            <a:off x="6384034" y="2575447"/>
            <a:ext cx="1953981" cy="1113415"/>
            <a:chOff x="4453665" y="1210235"/>
            <a:chExt cx="1953981" cy="1113415"/>
          </a:xfrm>
        </p:grpSpPr>
        <p:sp>
          <p:nvSpPr>
            <p:cNvPr id="21" name="Rounded Rectangle 13">
              <a:extLst>
                <a:ext uri="{FF2B5EF4-FFF2-40B4-BE49-F238E27FC236}">
                  <a16:creationId xmlns:a16="http://schemas.microsoft.com/office/drawing/2014/main" id="{5E6098A9-55CD-A6F4-301A-217E21C14A7E}"/>
                </a:ext>
              </a:extLst>
            </p:cNvPr>
            <p:cNvSpPr/>
            <p:nvPr/>
          </p:nvSpPr>
          <p:spPr>
            <a:xfrm>
              <a:off x="4453665" y="1210235"/>
              <a:ext cx="1953981" cy="1065007"/>
            </a:xfrm>
            <a:custGeom>
              <a:avLst/>
              <a:gdLst/>
              <a:ahLst/>
              <a:cxnLst/>
              <a:rect l="0" t="0" r="0" b="0"/>
              <a:pathLst>
                <a:path w="1953981" h="1065007">
                  <a:moveTo>
                    <a:pt x="1512164" y="879784"/>
                  </a:moveTo>
                  <a:cubicBezTo>
                    <a:pt x="1536490" y="938513"/>
                    <a:pt x="1549012" y="1001445"/>
                    <a:pt x="1549012" y="1065007"/>
                  </a:cubicBezTo>
                  <a:lnTo>
                    <a:pt x="1742738" y="1065007"/>
                  </a:lnTo>
                  <a:cubicBezTo>
                    <a:pt x="1742738" y="944217"/>
                    <a:pt x="1766532" y="824613"/>
                    <a:pt x="1812754" y="713022"/>
                  </a:cubicBezTo>
                  <a:cubicBezTo>
                    <a:pt x="1847932" y="628095"/>
                    <a:pt x="1895575" y="549083"/>
                    <a:pt x="1953981" y="478518"/>
                  </a:cubicBezTo>
                  <a:cubicBezTo>
                    <a:pt x="1914511" y="418693"/>
                    <a:pt x="1869006" y="362860"/>
                    <a:pt x="1818080" y="311934"/>
                  </a:cubicBezTo>
                  <a:cubicBezTo>
                    <a:pt x="1719187" y="213041"/>
                    <a:pt x="1601778" y="134586"/>
                    <a:pt x="1472565" y="81069"/>
                  </a:cubicBezTo>
                  <a:cubicBezTo>
                    <a:pt x="1343353" y="27544"/>
                    <a:pt x="1204869" y="0"/>
                    <a:pt x="1065007" y="0"/>
                  </a:cubicBezTo>
                  <a:cubicBezTo>
                    <a:pt x="925144" y="0"/>
                    <a:pt x="786661" y="27544"/>
                    <a:pt x="657448" y="81069"/>
                  </a:cubicBezTo>
                  <a:cubicBezTo>
                    <a:pt x="528235" y="134586"/>
                    <a:pt x="410826" y="213041"/>
                    <a:pt x="311934" y="311934"/>
                  </a:cubicBezTo>
                  <a:cubicBezTo>
                    <a:pt x="213041" y="410826"/>
                    <a:pt x="134586" y="528235"/>
                    <a:pt x="81069" y="657448"/>
                  </a:cubicBezTo>
                  <a:cubicBezTo>
                    <a:pt x="27544" y="786661"/>
                    <a:pt x="0" y="925144"/>
                    <a:pt x="0" y="1065007"/>
                  </a:cubicBezTo>
                  <a:lnTo>
                    <a:pt x="581001" y="1065007"/>
                  </a:lnTo>
                  <a:cubicBezTo>
                    <a:pt x="581001" y="1001445"/>
                    <a:pt x="593523" y="938513"/>
                    <a:pt x="617849" y="879784"/>
                  </a:cubicBezTo>
                  <a:cubicBezTo>
                    <a:pt x="642166" y="821063"/>
                    <a:pt x="677820" y="767708"/>
                    <a:pt x="722768" y="722768"/>
                  </a:cubicBezTo>
                  <a:cubicBezTo>
                    <a:pt x="767708" y="677820"/>
                    <a:pt x="821063" y="642166"/>
                    <a:pt x="879784" y="617849"/>
                  </a:cubicBezTo>
                  <a:cubicBezTo>
                    <a:pt x="938513" y="593523"/>
                    <a:pt x="1001445" y="581001"/>
                    <a:pt x="1065007" y="581001"/>
                  </a:cubicBezTo>
                  <a:cubicBezTo>
                    <a:pt x="1128568" y="581001"/>
                    <a:pt x="1191500" y="593523"/>
                    <a:pt x="1250229" y="617849"/>
                  </a:cubicBezTo>
                  <a:cubicBezTo>
                    <a:pt x="1308950" y="642166"/>
                    <a:pt x="1362305" y="677820"/>
                    <a:pt x="1407245" y="722768"/>
                  </a:cubicBezTo>
                  <a:cubicBezTo>
                    <a:pt x="1452193" y="767708"/>
                    <a:pt x="1487847" y="821063"/>
                    <a:pt x="1512164" y="879784"/>
                  </a:cubicBezTo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2" name="Rounded Rectangle 14">
              <a:extLst>
                <a:ext uri="{FF2B5EF4-FFF2-40B4-BE49-F238E27FC236}">
                  <a16:creationId xmlns:a16="http://schemas.microsoft.com/office/drawing/2014/main" id="{E2AEEEDC-9E75-5C64-DEBC-6BB78249E0D9}"/>
                </a:ext>
              </a:extLst>
            </p:cNvPr>
            <p:cNvSpPr/>
            <p:nvPr/>
          </p:nvSpPr>
          <p:spPr>
            <a:xfrm>
              <a:off x="5470263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7"/>
                    <a:pt x="75147" y="96818"/>
                    <a:pt x="48409" y="96818"/>
                  </a:cubicBezTo>
                  <a:cubicBezTo>
                    <a:pt x="21671" y="96818"/>
                    <a:pt x="0" y="75147"/>
                    <a:pt x="0" y="48409"/>
                  </a:cubicBezTo>
                  <a:cubicBezTo>
                    <a:pt x="0" y="21671"/>
                    <a:pt x="21671" y="0"/>
                    <a:pt x="48409" y="0"/>
                  </a:cubicBezTo>
                  <a:cubicBezTo>
                    <a:pt x="75147" y="0"/>
                    <a:pt x="96818" y="21671"/>
                    <a:pt x="96818" y="48409"/>
                  </a:cubicBezTo>
                </a:path>
              </a:pathLst>
            </a:custGeom>
            <a:solidFill>
              <a:srgbClr val="E557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3" name="Group 21">
            <a:extLst>
              <a:ext uri="{FF2B5EF4-FFF2-40B4-BE49-F238E27FC236}">
                <a16:creationId xmlns:a16="http://schemas.microsoft.com/office/drawing/2014/main" id="{F2456807-4040-3B15-919E-B3696D62C89C}"/>
              </a:ext>
            </a:extLst>
          </p:cNvPr>
          <p:cNvGrpSpPr/>
          <p:nvPr/>
        </p:nvGrpSpPr>
        <p:grpSpPr>
          <a:xfrm>
            <a:off x="8126773" y="2720675"/>
            <a:ext cx="1839557" cy="968187"/>
            <a:chOff x="6196404" y="1355463"/>
            <a:chExt cx="1839557" cy="968187"/>
          </a:xfrm>
        </p:grpSpPr>
        <p:sp>
          <p:nvSpPr>
            <p:cNvPr id="24" name="Rounded Rectangle 19">
              <a:extLst>
                <a:ext uri="{FF2B5EF4-FFF2-40B4-BE49-F238E27FC236}">
                  <a16:creationId xmlns:a16="http://schemas.microsoft.com/office/drawing/2014/main" id="{ACE83052-9313-6477-2B1E-1F860B79C045}"/>
                </a:ext>
              </a:extLst>
            </p:cNvPr>
            <p:cNvSpPr/>
            <p:nvPr/>
          </p:nvSpPr>
          <p:spPr>
            <a:xfrm>
              <a:off x="6196404" y="1355463"/>
              <a:ext cx="1839557" cy="919778"/>
            </a:xfrm>
            <a:custGeom>
              <a:avLst/>
              <a:gdLst/>
              <a:ahLst/>
              <a:cxnLst/>
              <a:rect l="0" t="0" r="0" b="0"/>
              <a:pathLst>
                <a:path w="1839557" h="919778">
                  <a:moveTo>
                    <a:pt x="1259403" y="919778"/>
                  </a:moveTo>
                  <a:cubicBezTo>
                    <a:pt x="1259403" y="875177"/>
                    <a:pt x="1250616" y="831012"/>
                    <a:pt x="1233544" y="789815"/>
                  </a:cubicBezTo>
                  <a:cubicBezTo>
                    <a:pt x="1216480" y="748611"/>
                    <a:pt x="1191460" y="711166"/>
                    <a:pt x="1159929" y="679627"/>
                  </a:cubicBezTo>
                  <a:cubicBezTo>
                    <a:pt x="1128391" y="648097"/>
                    <a:pt x="1090946" y="623077"/>
                    <a:pt x="1049750" y="606013"/>
                  </a:cubicBezTo>
                  <a:cubicBezTo>
                    <a:pt x="1008537" y="588940"/>
                    <a:pt x="964380" y="580154"/>
                    <a:pt x="919778" y="580154"/>
                  </a:cubicBezTo>
                  <a:cubicBezTo>
                    <a:pt x="875177" y="580154"/>
                    <a:pt x="831012" y="588940"/>
                    <a:pt x="789815" y="606013"/>
                  </a:cubicBezTo>
                  <a:cubicBezTo>
                    <a:pt x="748611" y="623077"/>
                    <a:pt x="711166" y="648097"/>
                    <a:pt x="679627" y="679627"/>
                  </a:cubicBezTo>
                  <a:cubicBezTo>
                    <a:pt x="648097" y="711166"/>
                    <a:pt x="623077" y="748611"/>
                    <a:pt x="606013" y="789815"/>
                  </a:cubicBezTo>
                  <a:cubicBezTo>
                    <a:pt x="588940" y="831012"/>
                    <a:pt x="580154" y="875177"/>
                    <a:pt x="580154" y="919778"/>
                  </a:cubicBezTo>
                  <a:lnTo>
                    <a:pt x="0" y="919778"/>
                  </a:lnTo>
                  <a:cubicBezTo>
                    <a:pt x="0" y="798989"/>
                    <a:pt x="23793" y="679385"/>
                    <a:pt x="70016" y="567793"/>
                  </a:cubicBezTo>
                  <a:cubicBezTo>
                    <a:pt x="116239" y="456202"/>
                    <a:pt x="183988" y="354808"/>
                    <a:pt x="269398" y="269398"/>
                  </a:cubicBezTo>
                  <a:cubicBezTo>
                    <a:pt x="354808" y="183988"/>
                    <a:pt x="456202" y="116239"/>
                    <a:pt x="567793" y="70016"/>
                  </a:cubicBezTo>
                  <a:cubicBezTo>
                    <a:pt x="679385" y="23793"/>
                    <a:pt x="798989" y="0"/>
                    <a:pt x="919778" y="0"/>
                  </a:cubicBezTo>
                  <a:cubicBezTo>
                    <a:pt x="1040568" y="0"/>
                    <a:pt x="1160171" y="23793"/>
                    <a:pt x="1271763" y="70016"/>
                  </a:cubicBezTo>
                  <a:cubicBezTo>
                    <a:pt x="1383355" y="116239"/>
                    <a:pt x="1484748" y="183988"/>
                    <a:pt x="1570159" y="269398"/>
                  </a:cubicBezTo>
                  <a:cubicBezTo>
                    <a:pt x="1655569" y="354808"/>
                    <a:pt x="1723318" y="456202"/>
                    <a:pt x="1769541" y="567793"/>
                  </a:cubicBezTo>
                  <a:cubicBezTo>
                    <a:pt x="1815764" y="679385"/>
                    <a:pt x="1839557" y="798989"/>
                    <a:pt x="1839557" y="919778"/>
                  </a:cubicBezTo>
                  <a:lnTo>
                    <a:pt x="1259403" y="919778"/>
                  </a:lnTo>
                </a:path>
              </a:pathLst>
            </a:custGeom>
            <a:solidFill>
              <a:srgbClr val="DE58A9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5" name="Rounded Rectangle 20">
              <a:extLst>
                <a:ext uri="{FF2B5EF4-FFF2-40B4-BE49-F238E27FC236}">
                  <a16:creationId xmlns:a16="http://schemas.microsoft.com/office/drawing/2014/main" id="{F509202C-2C9B-399F-AB4D-51A3031A993C}"/>
                </a:ext>
              </a:extLst>
            </p:cNvPr>
            <p:cNvSpPr/>
            <p:nvPr/>
          </p:nvSpPr>
          <p:spPr>
            <a:xfrm>
              <a:off x="7067774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7"/>
                    <a:pt x="75147" y="96818"/>
                    <a:pt x="48409" y="96818"/>
                  </a:cubicBezTo>
                  <a:cubicBezTo>
                    <a:pt x="21671" y="96818"/>
                    <a:pt x="0" y="75147"/>
                    <a:pt x="0" y="48409"/>
                  </a:cubicBezTo>
                  <a:cubicBezTo>
                    <a:pt x="0" y="21671"/>
                    <a:pt x="21671" y="0"/>
                    <a:pt x="48409" y="0"/>
                  </a:cubicBezTo>
                  <a:cubicBezTo>
                    <a:pt x="75147" y="0"/>
                    <a:pt x="96818" y="21671"/>
                    <a:pt x="96818" y="48409"/>
                  </a:cubicBezTo>
                </a:path>
              </a:pathLst>
            </a:custGeom>
            <a:solidFill>
              <a:srgbClr val="DE58A9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26" name="Group 24">
            <a:extLst>
              <a:ext uri="{FF2B5EF4-FFF2-40B4-BE49-F238E27FC236}">
                <a16:creationId xmlns:a16="http://schemas.microsoft.com/office/drawing/2014/main" id="{1E966F95-D4DD-C33C-59E9-DC8180F581BF}"/>
              </a:ext>
            </a:extLst>
          </p:cNvPr>
          <p:cNvGrpSpPr/>
          <p:nvPr/>
        </p:nvGrpSpPr>
        <p:grpSpPr>
          <a:xfrm>
            <a:off x="8126773" y="2720675"/>
            <a:ext cx="1839557" cy="1210235"/>
            <a:chOff x="6196404" y="1355463"/>
            <a:chExt cx="1839557" cy="1210235"/>
          </a:xfrm>
        </p:grpSpPr>
        <p:sp>
          <p:nvSpPr>
            <p:cNvPr id="27" name="Rounded Rectangle 22">
              <a:extLst>
                <a:ext uri="{FF2B5EF4-FFF2-40B4-BE49-F238E27FC236}">
                  <a16:creationId xmlns:a16="http://schemas.microsoft.com/office/drawing/2014/main" id="{AC5C14C7-7C11-AFC9-3182-A59D572C5A4F}"/>
                </a:ext>
              </a:extLst>
            </p:cNvPr>
            <p:cNvSpPr/>
            <p:nvPr/>
          </p:nvSpPr>
          <p:spPr>
            <a:xfrm>
              <a:off x="6196404" y="1355463"/>
              <a:ext cx="1839557" cy="1210235"/>
            </a:xfrm>
            <a:custGeom>
              <a:avLst/>
              <a:gdLst/>
              <a:ahLst/>
              <a:cxnLst/>
              <a:rect l="0" t="0" r="0" b="0"/>
              <a:pathLst>
                <a:path w="1839557" h="1210235">
                  <a:moveTo>
                    <a:pt x="1259399" y="919778"/>
                  </a:moveTo>
                  <a:cubicBezTo>
                    <a:pt x="1259399" y="875179"/>
                    <a:pt x="1250615" y="831016"/>
                    <a:pt x="1233547" y="789811"/>
                  </a:cubicBezTo>
                  <a:cubicBezTo>
                    <a:pt x="1216480" y="748607"/>
                    <a:pt x="1191463" y="711167"/>
                    <a:pt x="1159926" y="679631"/>
                  </a:cubicBezTo>
                  <a:cubicBezTo>
                    <a:pt x="1128390" y="648093"/>
                    <a:pt x="1090950" y="623077"/>
                    <a:pt x="1049745" y="606009"/>
                  </a:cubicBezTo>
                  <a:cubicBezTo>
                    <a:pt x="1008541" y="588942"/>
                    <a:pt x="964378" y="580157"/>
                    <a:pt x="919778" y="580157"/>
                  </a:cubicBezTo>
                  <a:cubicBezTo>
                    <a:pt x="875179" y="580157"/>
                    <a:pt x="831016" y="588942"/>
                    <a:pt x="789811" y="606009"/>
                  </a:cubicBezTo>
                  <a:cubicBezTo>
                    <a:pt x="748607" y="623077"/>
                    <a:pt x="711167" y="648093"/>
                    <a:pt x="679631" y="679631"/>
                  </a:cubicBezTo>
                  <a:cubicBezTo>
                    <a:pt x="648093" y="711167"/>
                    <a:pt x="623077" y="748607"/>
                    <a:pt x="606009" y="789811"/>
                  </a:cubicBezTo>
                  <a:cubicBezTo>
                    <a:pt x="588942" y="831016"/>
                    <a:pt x="580157" y="875179"/>
                    <a:pt x="580157" y="919778"/>
                  </a:cubicBezTo>
                  <a:lnTo>
                    <a:pt x="0" y="919778"/>
                  </a:lnTo>
                  <a:cubicBezTo>
                    <a:pt x="0" y="798991"/>
                    <a:pt x="23790" y="679387"/>
                    <a:pt x="70013" y="567794"/>
                  </a:cubicBezTo>
                  <a:cubicBezTo>
                    <a:pt x="116237" y="456202"/>
                    <a:pt x="183987" y="354806"/>
                    <a:pt x="269396" y="269396"/>
                  </a:cubicBezTo>
                  <a:cubicBezTo>
                    <a:pt x="354806" y="183988"/>
                    <a:pt x="456202" y="116237"/>
                    <a:pt x="567794" y="70013"/>
                  </a:cubicBezTo>
                  <a:cubicBezTo>
                    <a:pt x="679387" y="23790"/>
                    <a:pt x="798991" y="0"/>
                    <a:pt x="919778" y="0"/>
                  </a:cubicBezTo>
                  <a:cubicBezTo>
                    <a:pt x="1040565" y="0"/>
                    <a:pt x="1160170" y="23790"/>
                    <a:pt x="1271762" y="70013"/>
                  </a:cubicBezTo>
                  <a:cubicBezTo>
                    <a:pt x="1383355" y="116237"/>
                    <a:pt x="1484751" y="183987"/>
                    <a:pt x="1570160" y="269396"/>
                  </a:cubicBezTo>
                  <a:cubicBezTo>
                    <a:pt x="1655570" y="354806"/>
                    <a:pt x="1723320" y="456202"/>
                    <a:pt x="1769543" y="567794"/>
                  </a:cubicBezTo>
                  <a:cubicBezTo>
                    <a:pt x="1815766" y="679387"/>
                    <a:pt x="1839557" y="798991"/>
                    <a:pt x="1839557" y="919778"/>
                  </a:cubicBezTo>
                  <a:lnTo>
                    <a:pt x="1259399" y="919778"/>
                  </a:lnTo>
                  <a:close/>
                  <a:moveTo>
                    <a:pt x="919778" y="1210235"/>
                  </a:moveTo>
                  <a:lnTo>
                    <a:pt x="919778" y="968188"/>
                  </a:lnTo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Rounded Rectangle 23">
              <a:extLst>
                <a:ext uri="{FF2B5EF4-FFF2-40B4-BE49-F238E27FC236}">
                  <a16:creationId xmlns:a16="http://schemas.microsoft.com/office/drawing/2014/main" id="{FCA7CD55-F758-E192-6774-28A1ED4EC65B}"/>
                </a:ext>
              </a:extLst>
            </p:cNvPr>
            <p:cNvSpPr/>
            <p:nvPr/>
          </p:nvSpPr>
          <p:spPr>
            <a:xfrm>
              <a:off x="7067774" y="2226832"/>
              <a:ext cx="96818" cy="96818"/>
            </a:xfrm>
            <a:custGeom>
              <a:avLst/>
              <a:gdLst/>
              <a:ahLst/>
              <a:cxnLst/>
              <a:rect l="0" t="0" r="0" b="0"/>
              <a:pathLst>
                <a:path w="96818" h="96818">
                  <a:moveTo>
                    <a:pt x="96818" y="48409"/>
                  </a:moveTo>
                  <a:cubicBezTo>
                    <a:pt x="96818" y="75145"/>
                    <a:pt x="75145" y="96818"/>
                    <a:pt x="48409" y="96818"/>
                  </a:cubicBezTo>
                  <a:cubicBezTo>
                    <a:pt x="21673" y="96818"/>
                    <a:pt x="0" y="75145"/>
                    <a:pt x="0" y="48409"/>
                  </a:cubicBezTo>
                  <a:cubicBezTo>
                    <a:pt x="0" y="21673"/>
                    <a:pt x="21673" y="0"/>
                    <a:pt x="48409" y="0"/>
                  </a:cubicBezTo>
                  <a:cubicBezTo>
                    <a:pt x="75145" y="0"/>
                    <a:pt x="96818" y="21673"/>
                    <a:pt x="96818" y="48409"/>
                  </a:cubicBezTo>
                  <a:close/>
                </a:path>
              </a:pathLst>
            </a:custGeom>
            <a:noFill/>
            <a:ln w="12102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9" name="TextBox 26">
            <a:extLst>
              <a:ext uri="{FF2B5EF4-FFF2-40B4-BE49-F238E27FC236}">
                <a16:creationId xmlns:a16="http://schemas.microsoft.com/office/drawing/2014/main" id="{414DA7BF-8403-9ACE-FFE3-AA12A5D123A7}"/>
              </a:ext>
            </a:extLst>
          </p:cNvPr>
          <p:cNvSpPr txBox="1"/>
          <p:nvPr/>
        </p:nvSpPr>
        <p:spPr>
          <a:xfrm>
            <a:off x="2889206" y="2628342"/>
            <a:ext cx="1231106" cy="1846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FFFFFF"/>
                </a:solidFill>
                <a:latin typeface="Roboto"/>
              </a:rPr>
              <a:t>$39.969.282.991</a:t>
            </a: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6B174703-5DC3-A219-49A6-171BB84C0265}"/>
              </a:ext>
            </a:extLst>
          </p:cNvPr>
          <p:cNvSpPr txBox="1"/>
          <p:nvPr/>
        </p:nvSpPr>
        <p:spPr>
          <a:xfrm>
            <a:off x="4964757" y="2698936"/>
            <a:ext cx="1192634" cy="1846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FFFFFF"/>
                </a:solidFill>
                <a:latin typeface="Roboto"/>
              </a:rPr>
              <a:t>$35.647.949.70</a:t>
            </a:r>
            <a:r>
              <a:rPr lang="en-US" sz="1200" b="1" dirty="0">
                <a:solidFill>
                  <a:srgbClr val="FFFFFF"/>
                </a:solidFill>
                <a:latin typeface="Roboto"/>
              </a:rPr>
              <a:t>3</a:t>
            </a:r>
            <a:endParaRPr sz="1200" b="1" dirty="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5A93F3C5-4303-1339-2D72-950A268BD04D}"/>
              </a:ext>
            </a:extLst>
          </p:cNvPr>
          <p:cNvSpPr txBox="1"/>
          <p:nvPr/>
        </p:nvSpPr>
        <p:spPr>
          <a:xfrm>
            <a:off x="6823094" y="2883602"/>
            <a:ext cx="1251835" cy="1936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FFFFFF"/>
                </a:solidFill>
                <a:latin typeface="Roboto"/>
              </a:rPr>
              <a:t>$14.000.000.000</a:t>
            </a: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7E3C5213-CAD7-3AC0-07E9-4A0C1A50E113}"/>
              </a:ext>
            </a:extLst>
          </p:cNvPr>
          <p:cNvSpPr txBox="1"/>
          <p:nvPr/>
        </p:nvSpPr>
        <p:spPr>
          <a:xfrm>
            <a:off x="8458119" y="3011131"/>
            <a:ext cx="1251835" cy="1936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FFFFFF"/>
                </a:solidFill>
                <a:latin typeface="Roboto"/>
              </a:rPr>
              <a:t>$25.589.820.000</a:t>
            </a:r>
          </a:p>
        </p:txBody>
      </p:sp>
      <p:sp>
        <p:nvSpPr>
          <p:cNvPr id="33" name="TextBox 30">
            <a:extLst>
              <a:ext uri="{FF2B5EF4-FFF2-40B4-BE49-F238E27FC236}">
                <a16:creationId xmlns:a16="http://schemas.microsoft.com/office/drawing/2014/main" id="{80E8E188-A23D-9E5C-FB6B-DD87E830C37F}"/>
              </a:ext>
            </a:extLst>
          </p:cNvPr>
          <p:cNvSpPr txBox="1"/>
          <p:nvPr/>
        </p:nvSpPr>
        <p:spPr>
          <a:xfrm>
            <a:off x="2975076" y="4038573"/>
            <a:ext cx="912783" cy="3872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200" b="1" dirty="0">
                <a:solidFill>
                  <a:srgbClr val="E0CB15"/>
                </a:solidFill>
                <a:latin typeface="Roboto"/>
              </a:rPr>
              <a:t>Apropiación
2024</a:t>
            </a:r>
          </a:p>
        </p:txBody>
      </p:sp>
      <p:sp>
        <p:nvSpPr>
          <p:cNvPr id="34" name="TextBox 31">
            <a:extLst>
              <a:ext uri="{FF2B5EF4-FFF2-40B4-BE49-F238E27FC236}">
                <a16:creationId xmlns:a16="http://schemas.microsoft.com/office/drawing/2014/main" id="{2CD2877B-9A9A-651F-2515-E40E4C4BE196}"/>
              </a:ext>
            </a:extLst>
          </p:cNvPr>
          <p:cNvSpPr txBox="1"/>
          <p:nvPr/>
        </p:nvSpPr>
        <p:spPr>
          <a:xfrm>
            <a:off x="5105308" y="4040082"/>
            <a:ext cx="912783" cy="3872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200" b="1" dirty="0">
                <a:solidFill>
                  <a:srgbClr val="DE8431"/>
                </a:solidFill>
                <a:latin typeface="Roboto"/>
              </a:rPr>
              <a:t>Apropiación
2025</a:t>
            </a:r>
          </a:p>
        </p:txBody>
      </p:sp>
      <p:sp>
        <p:nvSpPr>
          <p:cNvPr id="35" name="TextBox 32">
            <a:extLst>
              <a:ext uri="{FF2B5EF4-FFF2-40B4-BE49-F238E27FC236}">
                <a16:creationId xmlns:a16="http://schemas.microsoft.com/office/drawing/2014/main" id="{25B13EFF-1933-35E5-CBE8-3EC690EBAECC}"/>
              </a:ext>
            </a:extLst>
          </p:cNvPr>
          <p:cNvSpPr txBox="1"/>
          <p:nvPr/>
        </p:nvSpPr>
        <p:spPr>
          <a:xfrm>
            <a:off x="6992621" y="4040082"/>
            <a:ext cx="912783" cy="3872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200" b="1" dirty="0">
                <a:solidFill>
                  <a:srgbClr val="E55753"/>
                </a:solidFill>
                <a:latin typeface="Roboto"/>
              </a:rPr>
              <a:t>Apropiación
2026</a:t>
            </a: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4B459ECA-0F73-AAB0-E8F3-4F4B2C61D540}"/>
              </a:ext>
            </a:extLst>
          </p:cNvPr>
          <p:cNvSpPr txBox="1"/>
          <p:nvPr/>
        </p:nvSpPr>
        <p:spPr>
          <a:xfrm>
            <a:off x="8228196" y="4040082"/>
            <a:ext cx="1636666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200" b="1" dirty="0">
                <a:solidFill>
                  <a:srgbClr val="DE58A9"/>
                </a:solidFill>
                <a:latin typeface="Roboto"/>
              </a:rPr>
              <a:t>Solicitado anteproyecto
2027</a:t>
            </a:r>
          </a:p>
        </p:txBody>
      </p:sp>
    </p:spTree>
    <p:extLst>
      <p:ext uri="{BB962C8B-B14F-4D97-AF65-F5344CB8AC3E}">
        <p14:creationId xmlns:p14="http://schemas.microsoft.com/office/powerpoint/2010/main" val="3093874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CC41A-719F-0A57-FFE9-C0751DB29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A272E350-CA7C-C071-8468-ABD0C83EA08B}"/>
              </a:ext>
            </a:extLst>
          </p:cNvPr>
          <p:cNvCxnSpPr>
            <a:cxnSpLocks/>
          </p:cNvCxnSpPr>
          <p:nvPr/>
        </p:nvCxnSpPr>
        <p:spPr>
          <a:xfrm>
            <a:off x="3114303" y="1019837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A4F35830-B2A4-D694-3528-2915C33E4D06}"/>
              </a:ext>
            </a:extLst>
          </p:cNvPr>
          <p:cNvSpPr txBox="1"/>
          <p:nvPr/>
        </p:nvSpPr>
        <p:spPr>
          <a:xfrm>
            <a:off x="2198712" y="526961"/>
            <a:ext cx="778475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Producto 1. Sistema de Información Implementado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52" name="Rounded Rectangle 1">
            <a:extLst>
              <a:ext uri="{FF2B5EF4-FFF2-40B4-BE49-F238E27FC236}">
                <a16:creationId xmlns:a16="http://schemas.microsoft.com/office/drawing/2014/main" id="{F04E3A1B-2A6F-F469-314E-A3EE2C0EAD91}"/>
              </a:ext>
            </a:extLst>
          </p:cNvPr>
          <p:cNvSpPr/>
          <p:nvPr/>
        </p:nvSpPr>
        <p:spPr>
          <a:xfrm>
            <a:off x="3730536" y="3022618"/>
            <a:ext cx="3195279" cy="905691"/>
          </a:xfrm>
          <a:custGeom>
            <a:avLst/>
            <a:gdLst/>
            <a:ahLst/>
            <a:cxnLst/>
            <a:rect l="0" t="0" r="0" b="0"/>
            <a:pathLst>
              <a:path w="3195279" h="905691">
                <a:moveTo>
                  <a:pt x="2742433" y="0"/>
                </a:moveTo>
                <a:cubicBezTo>
                  <a:pt x="2992527" y="0"/>
                  <a:pt x="3195279" y="202742"/>
                  <a:pt x="3195279" y="452845"/>
                </a:cubicBezTo>
                <a:cubicBezTo>
                  <a:pt x="3195279" y="702948"/>
                  <a:pt x="2992527" y="905691"/>
                  <a:pt x="2742433" y="905691"/>
                </a:cubicBezTo>
                <a:lnTo>
                  <a:pt x="0" y="905691"/>
                </a:lnTo>
                <a:lnTo>
                  <a:pt x="0" y="0"/>
                </a:lnTo>
                <a:lnTo>
                  <a:pt x="2742433" y="0"/>
                </a:lnTo>
              </a:path>
            </a:pathLst>
          </a:custGeom>
          <a:solidFill>
            <a:srgbClr val="DE8431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3" name="Rounded Rectangle 2">
            <a:extLst>
              <a:ext uri="{FF2B5EF4-FFF2-40B4-BE49-F238E27FC236}">
                <a16:creationId xmlns:a16="http://schemas.microsoft.com/office/drawing/2014/main" id="{B5CA67A3-B8C7-DF82-200E-4AD41E80215B}"/>
              </a:ext>
            </a:extLst>
          </p:cNvPr>
          <p:cNvSpPr/>
          <p:nvPr/>
        </p:nvSpPr>
        <p:spPr>
          <a:xfrm>
            <a:off x="3730536" y="3022618"/>
            <a:ext cx="3195274" cy="905691"/>
          </a:xfrm>
          <a:custGeom>
            <a:avLst/>
            <a:gdLst/>
            <a:ahLst/>
            <a:cxnLst/>
            <a:rect l="0" t="0" r="0" b="0"/>
            <a:pathLst>
              <a:path w="3195274" h="905691">
                <a:moveTo>
                  <a:pt x="2742428" y="905691"/>
                </a:moveTo>
                <a:lnTo>
                  <a:pt x="0" y="905691"/>
                </a:lnTo>
                <a:moveTo>
                  <a:pt x="0" y="0"/>
                </a:moveTo>
                <a:lnTo>
                  <a:pt x="2742428" y="0"/>
                </a:lnTo>
                <a:moveTo>
                  <a:pt x="2742428" y="0"/>
                </a:moveTo>
                <a:cubicBezTo>
                  <a:pt x="2992529" y="0"/>
                  <a:pt x="3195274" y="202745"/>
                  <a:pt x="3195274" y="452845"/>
                </a:cubicBezTo>
                <a:cubicBezTo>
                  <a:pt x="3195274" y="702945"/>
                  <a:pt x="2992529" y="905691"/>
                  <a:pt x="2742428" y="905691"/>
                </a:cubicBezTo>
                <a:moveTo>
                  <a:pt x="0" y="905691"/>
                </a:moveTo>
                <a:lnTo>
                  <a:pt x="0" y="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4" name="Rounded Rectangle 3">
            <a:extLst>
              <a:ext uri="{FF2B5EF4-FFF2-40B4-BE49-F238E27FC236}">
                <a16:creationId xmlns:a16="http://schemas.microsoft.com/office/drawing/2014/main" id="{657F7BE7-664F-A0A7-4C05-8925E6F5C39B}"/>
              </a:ext>
            </a:extLst>
          </p:cNvPr>
          <p:cNvSpPr/>
          <p:nvPr/>
        </p:nvSpPr>
        <p:spPr>
          <a:xfrm>
            <a:off x="3730537" y="5286846"/>
            <a:ext cx="4139292" cy="905691"/>
          </a:xfrm>
          <a:custGeom>
            <a:avLst/>
            <a:gdLst/>
            <a:ahLst/>
            <a:cxnLst/>
            <a:rect l="0" t="0" r="0" b="0"/>
            <a:pathLst>
              <a:path w="4139292" h="905691">
                <a:moveTo>
                  <a:pt x="3686447" y="0"/>
                </a:moveTo>
                <a:cubicBezTo>
                  <a:pt x="3936550" y="0"/>
                  <a:pt x="4139292" y="202742"/>
                  <a:pt x="4139292" y="452845"/>
                </a:cubicBezTo>
                <a:cubicBezTo>
                  <a:pt x="4139292" y="702948"/>
                  <a:pt x="3936550" y="905691"/>
                  <a:pt x="3686447" y="905691"/>
                </a:cubicBezTo>
                <a:lnTo>
                  <a:pt x="0" y="905691"/>
                </a:lnTo>
                <a:lnTo>
                  <a:pt x="0" y="0"/>
                </a:lnTo>
                <a:lnTo>
                  <a:pt x="3686447" y="0"/>
                </a:lnTo>
              </a:path>
            </a:pathLst>
          </a:custGeom>
          <a:solidFill>
            <a:srgbClr val="DE58A9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5" name="Rounded Rectangle 4">
            <a:extLst>
              <a:ext uri="{FF2B5EF4-FFF2-40B4-BE49-F238E27FC236}">
                <a16:creationId xmlns:a16="http://schemas.microsoft.com/office/drawing/2014/main" id="{2674570A-0ED6-F627-56B4-EF6FC66F9A91}"/>
              </a:ext>
            </a:extLst>
          </p:cNvPr>
          <p:cNvSpPr/>
          <p:nvPr/>
        </p:nvSpPr>
        <p:spPr>
          <a:xfrm>
            <a:off x="3730536" y="5286846"/>
            <a:ext cx="4139293" cy="905691"/>
          </a:xfrm>
          <a:custGeom>
            <a:avLst/>
            <a:gdLst/>
            <a:ahLst/>
            <a:cxnLst/>
            <a:rect l="0" t="0" r="0" b="0"/>
            <a:pathLst>
              <a:path w="4139293" h="905691">
                <a:moveTo>
                  <a:pt x="3686447" y="905691"/>
                </a:moveTo>
                <a:lnTo>
                  <a:pt x="0" y="905691"/>
                </a:lnTo>
                <a:moveTo>
                  <a:pt x="0" y="0"/>
                </a:moveTo>
                <a:lnTo>
                  <a:pt x="3686447" y="0"/>
                </a:lnTo>
                <a:moveTo>
                  <a:pt x="3686447" y="0"/>
                </a:moveTo>
                <a:cubicBezTo>
                  <a:pt x="3936547" y="0"/>
                  <a:pt x="4139293" y="202745"/>
                  <a:pt x="4139293" y="452845"/>
                </a:cubicBezTo>
                <a:cubicBezTo>
                  <a:pt x="4139293" y="702945"/>
                  <a:pt x="3936547" y="905691"/>
                  <a:pt x="3686447" y="905691"/>
                </a:cubicBezTo>
                <a:moveTo>
                  <a:pt x="0" y="905691"/>
                </a:moveTo>
                <a:lnTo>
                  <a:pt x="0" y="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F51A9B8A-FF99-62EB-1C99-EF622736DB68}"/>
              </a:ext>
            </a:extLst>
          </p:cNvPr>
          <p:cNvSpPr/>
          <p:nvPr/>
        </p:nvSpPr>
        <p:spPr>
          <a:xfrm>
            <a:off x="767507" y="1890504"/>
            <a:ext cx="2963026" cy="905691"/>
          </a:xfrm>
          <a:custGeom>
            <a:avLst/>
            <a:gdLst/>
            <a:ahLst/>
            <a:cxnLst/>
            <a:rect l="0" t="0" r="0" b="0"/>
            <a:pathLst>
              <a:path w="2963026" h="905691">
                <a:moveTo>
                  <a:pt x="452845" y="905691"/>
                </a:moveTo>
                <a:cubicBezTo>
                  <a:pt x="202742" y="905691"/>
                  <a:pt x="0" y="702948"/>
                  <a:pt x="0" y="452845"/>
                </a:cubicBezTo>
                <a:cubicBezTo>
                  <a:pt x="0" y="202742"/>
                  <a:pt x="202742" y="0"/>
                  <a:pt x="452845" y="0"/>
                </a:cubicBezTo>
                <a:lnTo>
                  <a:pt x="2963026" y="0"/>
                </a:lnTo>
                <a:lnTo>
                  <a:pt x="2963026" y="905691"/>
                </a:lnTo>
                <a:lnTo>
                  <a:pt x="452845" y="905691"/>
                </a:lnTo>
              </a:path>
            </a:pathLst>
          </a:custGeom>
          <a:solidFill>
            <a:srgbClr val="E0CB15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7" name="Rounded Rectangle 6">
            <a:extLst>
              <a:ext uri="{FF2B5EF4-FFF2-40B4-BE49-F238E27FC236}">
                <a16:creationId xmlns:a16="http://schemas.microsoft.com/office/drawing/2014/main" id="{EA6527F7-2005-D20D-71CC-9D8176C5C9E4}"/>
              </a:ext>
            </a:extLst>
          </p:cNvPr>
          <p:cNvSpPr/>
          <p:nvPr/>
        </p:nvSpPr>
        <p:spPr>
          <a:xfrm>
            <a:off x="767507" y="1890504"/>
            <a:ext cx="2963029" cy="905691"/>
          </a:xfrm>
          <a:custGeom>
            <a:avLst/>
            <a:gdLst/>
            <a:ahLst/>
            <a:cxnLst/>
            <a:rect l="0" t="0" r="0" b="0"/>
            <a:pathLst>
              <a:path w="2963029" h="905691">
                <a:moveTo>
                  <a:pt x="452845" y="0"/>
                </a:moveTo>
                <a:lnTo>
                  <a:pt x="2963029" y="0"/>
                </a:lnTo>
                <a:moveTo>
                  <a:pt x="2963029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2963029" y="0"/>
                </a:moveTo>
                <a:lnTo>
                  <a:pt x="2963029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58" name="Rounded Rectangle 7">
            <a:extLst>
              <a:ext uri="{FF2B5EF4-FFF2-40B4-BE49-F238E27FC236}">
                <a16:creationId xmlns:a16="http://schemas.microsoft.com/office/drawing/2014/main" id="{5169B0B6-CE04-0277-505D-083DA1A90524}"/>
              </a:ext>
            </a:extLst>
          </p:cNvPr>
          <p:cNvSpPr/>
          <p:nvPr/>
        </p:nvSpPr>
        <p:spPr>
          <a:xfrm>
            <a:off x="425146" y="4154732"/>
            <a:ext cx="3305386" cy="905691"/>
          </a:xfrm>
          <a:custGeom>
            <a:avLst/>
            <a:gdLst/>
            <a:ahLst/>
            <a:cxnLst/>
            <a:rect l="0" t="0" r="0" b="0"/>
            <a:pathLst>
              <a:path w="3305386" h="905691">
                <a:moveTo>
                  <a:pt x="452845" y="905691"/>
                </a:moveTo>
                <a:cubicBezTo>
                  <a:pt x="202742" y="905691"/>
                  <a:pt x="0" y="702948"/>
                  <a:pt x="0" y="452845"/>
                </a:cubicBezTo>
                <a:cubicBezTo>
                  <a:pt x="0" y="202742"/>
                  <a:pt x="202742" y="0"/>
                  <a:pt x="452845" y="0"/>
                </a:cubicBezTo>
                <a:lnTo>
                  <a:pt x="3305386" y="0"/>
                </a:lnTo>
                <a:lnTo>
                  <a:pt x="3305386" y="905691"/>
                </a:lnTo>
                <a:lnTo>
                  <a:pt x="452845" y="905691"/>
                </a:lnTo>
              </a:path>
            </a:pathLst>
          </a:custGeom>
          <a:solidFill>
            <a:srgbClr val="E55753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Rounded Rectangle 8">
            <a:extLst>
              <a:ext uri="{FF2B5EF4-FFF2-40B4-BE49-F238E27FC236}">
                <a16:creationId xmlns:a16="http://schemas.microsoft.com/office/drawing/2014/main" id="{16DA084A-DACC-C723-65D0-2E29695EF486}"/>
              </a:ext>
            </a:extLst>
          </p:cNvPr>
          <p:cNvSpPr/>
          <p:nvPr/>
        </p:nvSpPr>
        <p:spPr>
          <a:xfrm>
            <a:off x="425146" y="4154732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TextBox 9">
            <a:extLst>
              <a:ext uri="{FF2B5EF4-FFF2-40B4-BE49-F238E27FC236}">
                <a16:creationId xmlns:a16="http://schemas.microsoft.com/office/drawing/2014/main" id="{A724B5D5-BD68-3F93-81E0-C4AADDA8374D}"/>
              </a:ext>
            </a:extLst>
          </p:cNvPr>
          <p:cNvSpPr txBox="1"/>
          <p:nvPr/>
        </p:nvSpPr>
        <p:spPr>
          <a:xfrm>
            <a:off x="2077839" y="1178623"/>
            <a:ext cx="260007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Actividades/ Entregables</a:t>
            </a:r>
          </a:p>
        </p:txBody>
      </p:sp>
      <p:sp>
        <p:nvSpPr>
          <p:cNvPr id="61" name="Rounded Rectangle 10">
            <a:extLst>
              <a:ext uri="{FF2B5EF4-FFF2-40B4-BE49-F238E27FC236}">
                <a16:creationId xmlns:a16="http://schemas.microsoft.com/office/drawing/2014/main" id="{559C8B37-FD3D-087F-3513-D5348AA2B3B9}"/>
              </a:ext>
            </a:extLst>
          </p:cNvPr>
          <p:cNvSpPr/>
          <p:nvPr/>
        </p:nvSpPr>
        <p:spPr>
          <a:xfrm>
            <a:off x="1057611" y="2180290"/>
            <a:ext cx="325482" cy="325800"/>
          </a:xfrm>
          <a:custGeom>
            <a:avLst/>
            <a:gdLst/>
            <a:ahLst/>
            <a:cxnLst/>
            <a:rect l="0" t="0" r="0" b="0"/>
            <a:pathLst>
              <a:path w="325482" h="325800">
                <a:moveTo>
                  <a:pt x="222446" y="32328"/>
                </a:moveTo>
                <a:cubicBezTo>
                  <a:pt x="222446" y="32328"/>
                  <a:pt x="231800" y="3317"/>
                  <a:pt x="311954" y="317"/>
                </a:cubicBezTo>
                <a:cubicBezTo>
                  <a:pt x="315254" y="0"/>
                  <a:pt x="318544" y="1019"/>
                  <a:pt x="321087" y="3147"/>
                </a:cubicBezTo>
                <a:cubicBezTo>
                  <a:pt x="323630" y="5275"/>
                  <a:pt x="325213" y="8334"/>
                  <a:pt x="325482" y="11639"/>
                </a:cubicBezTo>
                <a:lnTo>
                  <a:pt x="325482" y="130666"/>
                </a:lnTo>
                <a:cubicBezTo>
                  <a:pt x="324849" y="137224"/>
                  <a:pt x="319186" y="142134"/>
                  <a:pt x="312605" y="141832"/>
                </a:cubicBezTo>
                <a:cubicBezTo>
                  <a:pt x="231941" y="144662"/>
                  <a:pt x="222446" y="173856"/>
                  <a:pt x="222446" y="173856"/>
                </a:cubicBezTo>
                <a:lnTo>
                  <a:pt x="222446" y="32342"/>
                </a:lnTo>
                <a:moveTo>
                  <a:pt x="222446" y="32328"/>
                </a:moveTo>
                <a:cubicBezTo>
                  <a:pt x="222446" y="32328"/>
                  <a:pt x="213092" y="3317"/>
                  <a:pt x="132938" y="317"/>
                </a:cubicBezTo>
                <a:cubicBezTo>
                  <a:pt x="129637" y="0"/>
                  <a:pt x="126347" y="1019"/>
                  <a:pt x="123804" y="3147"/>
                </a:cubicBezTo>
                <a:cubicBezTo>
                  <a:pt x="121261" y="5275"/>
                  <a:pt x="119678" y="8334"/>
                  <a:pt x="119409" y="11639"/>
                </a:cubicBezTo>
                <a:lnTo>
                  <a:pt x="119409" y="130666"/>
                </a:lnTo>
                <a:cubicBezTo>
                  <a:pt x="120043" y="137224"/>
                  <a:pt x="125706" y="142134"/>
                  <a:pt x="132287" y="141832"/>
                </a:cubicBezTo>
                <a:cubicBezTo>
                  <a:pt x="212950" y="144662"/>
                  <a:pt x="222446" y="173856"/>
                  <a:pt x="222446" y="173856"/>
                </a:cubicBezTo>
                <a:lnTo>
                  <a:pt x="222446" y="32342"/>
                </a:lnTo>
                <a:moveTo>
                  <a:pt x="63681" y="325800"/>
                </a:moveTo>
                <a:lnTo>
                  <a:pt x="261801" y="325800"/>
                </a:lnTo>
                <a:moveTo>
                  <a:pt x="155665" y="297497"/>
                </a:moveTo>
                <a:lnTo>
                  <a:pt x="155665" y="325800"/>
                </a:lnTo>
                <a:moveTo>
                  <a:pt x="0" y="240892"/>
                </a:moveTo>
                <a:lnTo>
                  <a:pt x="325482" y="240892"/>
                </a:lnTo>
                <a:moveTo>
                  <a:pt x="325482" y="184286"/>
                </a:moveTo>
                <a:lnTo>
                  <a:pt x="325482" y="276270"/>
                </a:lnTo>
                <a:cubicBezTo>
                  <a:pt x="325482" y="287994"/>
                  <a:pt x="315979" y="297497"/>
                  <a:pt x="304255" y="297497"/>
                </a:cubicBezTo>
                <a:lnTo>
                  <a:pt x="21227" y="297497"/>
                </a:lnTo>
                <a:cubicBezTo>
                  <a:pt x="9503" y="297497"/>
                  <a:pt x="0" y="287994"/>
                  <a:pt x="0" y="276270"/>
                </a:cubicBezTo>
                <a:lnTo>
                  <a:pt x="0" y="63999"/>
                </a:lnTo>
                <a:cubicBezTo>
                  <a:pt x="0" y="52275"/>
                  <a:pt x="9503" y="42772"/>
                  <a:pt x="21227" y="42772"/>
                </a:cubicBezTo>
                <a:lnTo>
                  <a:pt x="77832" y="42772"/>
                </a:lnTo>
                <a:moveTo>
                  <a:pt x="254258" y="55550"/>
                </a:moveTo>
                <a:cubicBezTo>
                  <a:pt x="265896" y="51721"/>
                  <a:pt x="277915" y="49168"/>
                  <a:pt x="290104" y="47937"/>
                </a:cubicBezTo>
                <a:moveTo>
                  <a:pt x="191681" y="55932"/>
                </a:moveTo>
                <a:cubicBezTo>
                  <a:pt x="179736" y="51877"/>
                  <a:pt x="167368" y="49199"/>
                  <a:pt x="154816" y="47951"/>
                </a:cubicBezTo>
                <a:moveTo>
                  <a:pt x="254187" y="98047"/>
                </a:moveTo>
                <a:cubicBezTo>
                  <a:pt x="265778" y="94220"/>
                  <a:pt x="277749" y="91663"/>
                  <a:pt x="289892" y="90420"/>
                </a:cubicBezTo>
                <a:moveTo>
                  <a:pt x="191681" y="98401"/>
                </a:moveTo>
                <a:cubicBezTo>
                  <a:pt x="179801" y="94357"/>
                  <a:pt x="167500" y="91679"/>
                  <a:pt x="155014" y="90420"/>
                </a:cubicBez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62" name="TextBox 11">
            <a:extLst>
              <a:ext uri="{FF2B5EF4-FFF2-40B4-BE49-F238E27FC236}">
                <a16:creationId xmlns:a16="http://schemas.microsoft.com/office/drawing/2014/main" id="{6CEC3171-F7D6-4405-72CD-8E3A49232796}"/>
              </a:ext>
            </a:extLst>
          </p:cNvPr>
          <p:cNvSpPr txBox="1"/>
          <p:nvPr/>
        </p:nvSpPr>
        <p:spPr>
          <a:xfrm>
            <a:off x="1522253" y="2244289"/>
            <a:ext cx="2076203" cy="22642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Desarrollo del Micrositio</a:t>
            </a:r>
          </a:p>
        </p:txBody>
      </p:sp>
      <p:sp>
        <p:nvSpPr>
          <p:cNvPr id="63" name="TextBox 12">
            <a:extLst>
              <a:ext uri="{FF2B5EF4-FFF2-40B4-BE49-F238E27FC236}">
                <a16:creationId xmlns:a16="http://schemas.microsoft.com/office/drawing/2014/main" id="{D3E743C0-204E-C36B-CFE9-DC4342C19CB9}"/>
              </a:ext>
            </a:extLst>
          </p:cNvPr>
          <p:cNvSpPr txBox="1"/>
          <p:nvPr/>
        </p:nvSpPr>
        <p:spPr>
          <a:xfrm>
            <a:off x="3862616" y="1758424"/>
            <a:ext cx="1922386" cy="11887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ES_tradnl" sz="1000" b="0" noProof="0" dirty="0">
                <a:solidFill>
                  <a:srgbClr val="484848"/>
                </a:solidFill>
                <a:latin typeface="Roboto"/>
              </a:rPr>
              <a:t>Desarrollar y mantener un
micrositio para la
autoformación, que permita el
acceso a herramientas de
gestión de la convivencia y
seguridad a autoridades
territoriales.</a:t>
            </a:r>
          </a:p>
        </p:txBody>
      </p:sp>
      <p:sp>
        <p:nvSpPr>
          <p:cNvPr id="64" name="Rounded Rectangle 13">
            <a:extLst>
              <a:ext uri="{FF2B5EF4-FFF2-40B4-BE49-F238E27FC236}">
                <a16:creationId xmlns:a16="http://schemas.microsoft.com/office/drawing/2014/main" id="{24C13367-A95D-8EC7-73A7-4AED8D124E92}"/>
              </a:ext>
            </a:extLst>
          </p:cNvPr>
          <p:cNvSpPr/>
          <p:nvPr/>
        </p:nvSpPr>
        <p:spPr>
          <a:xfrm>
            <a:off x="6303148" y="3305646"/>
            <a:ext cx="329731" cy="329020"/>
          </a:xfrm>
          <a:custGeom>
            <a:avLst/>
            <a:gdLst/>
            <a:ahLst/>
            <a:cxnLst/>
            <a:rect l="0" t="0" r="0" b="0"/>
            <a:pathLst>
              <a:path w="329731" h="329020">
                <a:moveTo>
                  <a:pt x="291049" y="53936"/>
                </a:moveTo>
                <a:cubicBezTo>
                  <a:pt x="312412" y="53936"/>
                  <a:pt x="329731" y="44238"/>
                  <a:pt x="329731" y="32275"/>
                </a:cubicBezTo>
                <a:cubicBezTo>
                  <a:pt x="329731" y="20311"/>
                  <a:pt x="312412" y="10613"/>
                  <a:pt x="291049" y="10613"/>
                </a:cubicBezTo>
                <a:cubicBezTo>
                  <a:pt x="269686" y="10613"/>
                  <a:pt x="252368" y="20311"/>
                  <a:pt x="252368" y="32275"/>
                </a:cubicBezTo>
                <a:cubicBezTo>
                  <a:pt x="252368" y="44238"/>
                  <a:pt x="269686" y="53936"/>
                  <a:pt x="291049" y="53936"/>
                </a:cubicBezTo>
                <a:close/>
                <a:moveTo>
                  <a:pt x="252368" y="32273"/>
                </a:moveTo>
                <a:lnTo>
                  <a:pt x="252368" y="91068"/>
                </a:lnTo>
                <a:cubicBezTo>
                  <a:pt x="252368" y="103446"/>
                  <a:pt x="269388" y="112730"/>
                  <a:pt x="291049" y="112730"/>
                </a:cubicBezTo>
                <a:cubicBezTo>
                  <a:pt x="312711" y="112730"/>
                  <a:pt x="329731" y="103446"/>
                  <a:pt x="329731" y="91068"/>
                </a:cubicBezTo>
                <a:lnTo>
                  <a:pt x="329731" y="32273"/>
                </a:lnTo>
                <a:moveTo>
                  <a:pt x="170591" y="53936"/>
                </a:moveTo>
                <a:cubicBezTo>
                  <a:pt x="191954" y="53936"/>
                  <a:pt x="209272" y="44238"/>
                  <a:pt x="209272" y="32275"/>
                </a:cubicBezTo>
                <a:cubicBezTo>
                  <a:pt x="209272" y="20311"/>
                  <a:pt x="191954" y="10613"/>
                  <a:pt x="170591" y="10613"/>
                </a:cubicBezTo>
                <a:cubicBezTo>
                  <a:pt x="149228" y="10613"/>
                  <a:pt x="131910" y="20311"/>
                  <a:pt x="131910" y="32275"/>
                </a:cubicBezTo>
                <a:cubicBezTo>
                  <a:pt x="131910" y="44238"/>
                  <a:pt x="149228" y="53936"/>
                  <a:pt x="170591" y="53936"/>
                </a:cubicBezTo>
                <a:close/>
                <a:moveTo>
                  <a:pt x="131910" y="32273"/>
                </a:moveTo>
                <a:lnTo>
                  <a:pt x="131910" y="91068"/>
                </a:lnTo>
                <a:cubicBezTo>
                  <a:pt x="131910" y="103446"/>
                  <a:pt x="148929" y="112730"/>
                  <a:pt x="170591" y="112730"/>
                </a:cubicBezTo>
                <a:cubicBezTo>
                  <a:pt x="192252" y="112730"/>
                  <a:pt x="209272" y="103446"/>
                  <a:pt x="209272" y="91068"/>
                </a:cubicBezTo>
                <a:lnTo>
                  <a:pt x="209272" y="32273"/>
                </a:lnTo>
                <a:moveTo>
                  <a:pt x="48584" y="53936"/>
                </a:moveTo>
                <a:cubicBezTo>
                  <a:pt x="69947" y="53936"/>
                  <a:pt x="87265" y="44238"/>
                  <a:pt x="87265" y="32275"/>
                </a:cubicBezTo>
                <a:cubicBezTo>
                  <a:pt x="87265" y="20311"/>
                  <a:pt x="69947" y="10613"/>
                  <a:pt x="48584" y="10613"/>
                </a:cubicBezTo>
                <a:cubicBezTo>
                  <a:pt x="27221" y="10613"/>
                  <a:pt x="9903" y="20311"/>
                  <a:pt x="9903" y="32275"/>
                </a:cubicBezTo>
                <a:cubicBezTo>
                  <a:pt x="9903" y="44238"/>
                  <a:pt x="27221" y="53936"/>
                  <a:pt x="48584" y="53936"/>
                </a:cubicBezTo>
                <a:close/>
                <a:moveTo>
                  <a:pt x="87265" y="62016"/>
                </a:moveTo>
                <a:cubicBezTo>
                  <a:pt x="87265" y="73979"/>
                  <a:pt x="69947" y="83677"/>
                  <a:pt x="48584" y="83677"/>
                </a:cubicBezTo>
                <a:cubicBezTo>
                  <a:pt x="27221" y="83677"/>
                  <a:pt x="9903" y="73979"/>
                  <a:pt x="9903" y="62016"/>
                </a:cubicBezTo>
                <a:moveTo>
                  <a:pt x="209272" y="62016"/>
                </a:moveTo>
                <a:cubicBezTo>
                  <a:pt x="209272" y="73979"/>
                  <a:pt x="191954" y="83677"/>
                  <a:pt x="170591" y="83677"/>
                </a:cubicBezTo>
                <a:cubicBezTo>
                  <a:pt x="149228" y="83677"/>
                  <a:pt x="131910" y="73979"/>
                  <a:pt x="131910" y="62016"/>
                </a:cubicBezTo>
                <a:moveTo>
                  <a:pt x="329731" y="62016"/>
                </a:moveTo>
                <a:cubicBezTo>
                  <a:pt x="329731" y="73979"/>
                  <a:pt x="312412" y="83677"/>
                  <a:pt x="291049" y="83677"/>
                </a:cubicBezTo>
                <a:cubicBezTo>
                  <a:pt x="269686" y="83677"/>
                  <a:pt x="252368" y="73979"/>
                  <a:pt x="252368" y="62016"/>
                </a:cubicBezTo>
                <a:moveTo>
                  <a:pt x="9903" y="32273"/>
                </a:moveTo>
                <a:lnTo>
                  <a:pt x="9903" y="91068"/>
                </a:lnTo>
                <a:cubicBezTo>
                  <a:pt x="9903" y="103446"/>
                  <a:pt x="26923" y="112730"/>
                  <a:pt x="48584" y="112730"/>
                </a:cubicBezTo>
                <a:cubicBezTo>
                  <a:pt x="70245" y="112730"/>
                  <a:pt x="87265" y="103446"/>
                  <a:pt x="87265" y="91068"/>
                </a:cubicBezTo>
                <a:lnTo>
                  <a:pt x="87265" y="32273"/>
                </a:lnTo>
                <a:moveTo>
                  <a:pt x="10613" y="329020"/>
                </a:moveTo>
                <a:cubicBezTo>
                  <a:pt x="31746" y="329020"/>
                  <a:pt x="52880" y="329020"/>
                  <a:pt x="74013" y="307793"/>
                </a:cubicBezTo>
                <a:cubicBezTo>
                  <a:pt x="95146" y="329020"/>
                  <a:pt x="116279" y="329020"/>
                  <a:pt x="121915" y="329020"/>
                </a:cubicBezTo>
                <a:cubicBezTo>
                  <a:pt x="127550" y="329020"/>
                  <a:pt x="148683" y="329020"/>
                  <a:pt x="169817" y="307793"/>
                </a:cubicBezTo>
                <a:cubicBezTo>
                  <a:pt x="190950" y="329020"/>
                  <a:pt x="212083" y="329020"/>
                  <a:pt x="217719" y="329020"/>
                </a:cubicBezTo>
                <a:cubicBezTo>
                  <a:pt x="223354" y="329020"/>
                  <a:pt x="244487" y="329020"/>
                  <a:pt x="265620" y="307793"/>
                </a:cubicBezTo>
                <a:cubicBezTo>
                  <a:pt x="286754" y="329020"/>
                  <a:pt x="307886" y="329020"/>
                  <a:pt x="329020" y="329020"/>
                </a:cubicBezTo>
                <a:moveTo>
                  <a:pt x="106843" y="291208"/>
                </a:moveTo>
                <a:cubicBezTo>
                  <a:pt x="106843" y="286962"/>
                  <a:pt x="105428" y="284132"/>
                  <a:pt x="102598" y="281302"/>
                </a:cubicBezTo>
                <a:lnTo>
                  <a:pt x="95522" y="274226"/>
                </a:lnTo>
                <a:cubicBezTo>
                  <a:pt x="91277" y="269980"/>
                  <a:pt x="89862" y="264320"/>
                  <a:pt x="92692" y="258659"/>
                </a:cubicBezTo>
                <a:cubicBezTo>
                  <a:pt x="95522" y="252999"/>
                  <a:pt x="99768" y="250168"/>
                  <a:pt x="106843" y="250168"/>
                </a:cubicBezTo>
                <a:lnTo>
                  <a:pt x="116749" y="250168"/>
                </a:lnTo>
                <a:cubicBezTo>
                  <a:pt x="120995" y="250168"/>
                  <a:pt x="123825" y="248753"/>
                  <a:pt x="126655" y="245923"/>
                </a:cubicBezTo>
                <a:cubicBezTo>
                  <a:pt x="129485" y="243093"/>
                  <a:pt x="130901" y="238847"/>
                  <a:pt x="130901" y="236017"/>
                </a:cubicBezTo>
                <a:lnTo>
                  <a:pt x="130901" y="226111"/>
                </a:lnTo>
                <a:cubicBezTo>
                  <a:pt x="130901" y="220450"/>
                  <a:pt x="133731" y="214790"/>
                  <a:pt x="139391" y="211960"/>
                </a:cubicBezTo>
                <a:cubicBezTo>
                  <a:pt x="145052" y="209129"/>
                  <a:pt x="150712" y="210544"/>
                  <a:pt x="154958" y="214790"/>
                </a:cubicBezTo>
                <a:lnTo>
                  <a:pt x="162033" y="221866"/>
                </a:lnTo>
                <a:cubicBezTo>
                  <a:pt x="164864" y="224696"/>
                  <a:pt x="167694" y="226111"/>
                  <a:pt x="171939" y="226111"/>
                </a:cubicBezTo>
                <a:cubicBezTo>
                  <a:pt x="176185" y="226111"/>
                  <a:pt x="179015" y="224696"/>
                  <a:pt x="181845" y="221866"/>
                </a:cubicBezTo>
                <a:lnTo>
                  <a:pt x="188921" y="214790"/>
                </a:lnTo>
                <a:cubicBezTo>
                  <a:pt x="193166" y="210544"/>
                  <a:pt x="198827" y="209129"/>
                  <a:pt x="204488" y="211960"/>
                </a:cubicBezTo>
                <a:cubicBezTo>
                  <a:pt x="210148" y="214790"/>
                  <a:pt x="212979" y="219035"/>
                  <a:pt x="212979" y="226111"/>
                </a:cubicBezTo>
                <a:lnTo>
                  <a:pt x="212979" y="236017"/>
                </a:lnTo>
                <a:cubicBezTo>
                  <a:pt x="212979" y="240262"/>
                  <a:pt x="214394" y="243093"/>
                  <a:pt x="217224" y="245923"/>
                </a:cubicBezTo>
                <a:cubicBezTo>
                  <a:pt x="220054" y="248753"/>
                  <a:pt x="224300" y="250168"/>
                  <a:pt x="227130" y="250168"/>
                </a:cubicBezTo>
                <a:lnTo>
                  <a:pt x="237036" y="250168"/>
                </a:lnTo>
                <a:cubicBezTo>
                  <a:pt x="242696" y="250168"/>
                  <a:pt x="248357" y="252999"/>
                  <a:pt x="251187" y="258659"/>
                </a:cubicBezTo>
                <a:cubicBezTo>
                  <a:pt x="254018" y="264320"/>
                  <a:pt x="252603" y="269980"/>
                  <a:pt x="248357" y="274226"/>
                </a:cubicBezTo>
                <a:lnTo>
                  <a:pt x="238451" y="281302"/>
                </a:lnTo>
                <a:cubicBezTo>
                  <a:pt x="235621" y="284132"/>
                  <a:pt x="234206" y="286962"/>
                  <a:pt x="234206" y="291208"/>
                </a:cubicBezTo>
                <a:moveTo>
                  <a:pt x="143636" y="291209"/>
                </a:moveTo>
                <a:cubicBezTo>
                  <a:pt x="143636" y="277058"/>
                  <a:pt x="154958" y="264321"/>
                  <a:pt x="170524" y="264321"/>
                </a:cubicBezTo>
                <a:cubicBezTo>
                  <a:pt x="184676" y="264321"/>
                  <a:pt x="197412" y="275642"/>
                  <a:pt x="197412" y="291209"/>
                </a:cubicBezTo>
                <a:moveTo>
                  <a:pt x="0" y="0"/>
                </a:moveTo>
                <a:moveTo>
                  <a:pt x="255433" y="210486"/>
                </a:moveTo>
                <a:lnTo>
                  <a:pt x="290811" y="182184"/>
                </a:lnTo>
                <a:lnTo>
                  <a:pt x="290811" y="146805"/>
                </a:lnTo>
                <a:moveTo>
                  <a:pt x="0" y="0"/>
                </a:moveTo>
                <a:moveTo>
                  <a:pt x="85616" y="210486"/>
                </a:moveTo>
                <a:lnTo>
                  <a:pt x="50238" y="182184"/>
                </a:lnTo>
                <a:lnTo>
                  <a:pt x="50238" y="146805"/>
                </a:lnTo>
                <a:moveTo>
                  <a:pt x="169817" y="186977"/>
                </a:moveTo>
                <a:lnTo>
                  <a:pt x="169817" y="13973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65" name="TextBox 14">
            <a:extLst>
              <a:ext uri="{FF2B5EF4-FFF2-40B4-BE49-F238E27FC236}">
                <a16:creationId xmlns:a16="http://schemas.microsoft.com/office/drawing/2014/main" id="{0BB6B3FD-FA42-C78F-4B0B-4EE258E62890}"/>
              </a:ext>
            </a:extLst>
          </p:cNvPr>
          <p:cNvSpPr txBox="1"/>
          <p:nvPr/>
        </p:nvSpPr>
        <p:spPr>
          <a:xfrm>
            <a:off x="1617822" y="3145264"/>
            <a:ext cx="1980615" cy="67926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s-ES_tradnl" sz="1000" b="0" dirty="0">
                <a:solidFill>
                  <a:srgbClr val="484848"/>
                </a:solidFill>
                <a:latin typeface="Roboto"/>
              </a:rPr>
              <a:t>Diseño y actualización del
modelo de información y
análisis sobre conflictividad
social y convivencia ciudadana.</a:t>
            </a:r>
          </a:p>
        </p:txBody>
      </p:sp>
      <p:sp>
        <p:nvSpPr>
          <p:cNvPr id="66" name="TextBox 15">
            <a:extLst>
              <a:ext uri="{FF2B5EF4-FFF2-40B4-BE49-F238E27FC236}">
                <a16:creationId xmlns:a16="http://schemas.microsoft.com/office/drawing/2014/main" id="{C092B293-E4AD-C74E-F495-7A50A4668B8C}"/>
              </a:ext>
            </a:extLst>
          </p:cNvPr>
          <p:cNvSpPr txBox="1"/>
          <p:nvPr/>
        </p:nvSpPr>
        <p:spPr>
          <a:xfrm>
            <a:off x="3862616" y="3376404"/>
            <a:ext cx="2308456" cy="22642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Diseño Técnico y Funcional</a:t>
            </a:r>
          </a:p>
        </p:txBody>
      </p:sp>
      <p:sp>
        <p:nvSpPr>
          <p:cNvPr id="67" name="Rounded Rectangle 16">
            <a:extLst>
              <a:ext uri="{FF2B5EF4-FFF2-40B4-BE49-F238E27FC236}">
                <a16:creationId xmlns:a16="http://schemas.microsoft.com/office/drawing/2014/main" id="{1CBDF6E1-E8DB-2757-B3E2-D7A9FBD31EE5}"/>
              </a:ext>
            </a:extLst>
          </p:cNvPr>
          <p:cNvSpPr/>
          <p:nvPr/>
        </p:nvSpPr>
        <p:spPr>
          <a:xfrm>
            <a:off x="729401" y="4444836"/>
            <a:ext cx="297180" cy="325482"/>
          </a:xfrm>
          <a:custGeom>
            <a:avLst/>
            <a:gdLst/>
            <a:ahLst/>
            <a:cxnLst/>
            <a:rect l="0" t="0" r="0" b="0"/>
            <a:pathLst>
              <a:path w="297180" h="325482">
                <a:moveTo>
                  <a:pt x="99060" y="0"/>
                </a:moveTo>
                <a:lnTo>
                  <a:pt x="14151" y="0"/>
                </a:lnTo>
                <a:cubicBezTo>
                  <a:pt x="6335" y="0"/>
                  <a:pt x="0" y="6335"/>
                  <a:pt x="0" y="14151"/>
                </a:cubicBezTo>
                <a:lnTo>
                  <a:pt x="0" y="311331"/>
                </a:lnTo>
                <a:cubicBezTo>
                  <a:pt x="0" y="319147"/>
                  <a:pt x="6335" y="325482"/>
                  <a:pt x="14151" y="325482"/>
                </a:cubicBezTo>
                <a:lnTo>
                  <a:pt x="99060" y="325482"/>
                </a:lnTo>
                <a:close/>
                <a:moveTo>
                  <a:pt x="99060" y="0"/>
                </a:moveTo>
                <a:lnTo>
                  <a:pt x="198120" y="0"/>
                </a:lnTo>
                <a:lnTo>
                  <a:pt x="198120" y="325482"/>
                </a:lnTo>
                <a:lnTo>
                  <a:pt x="99060" y="325482"/>
                </a:lnTo>
                <a:close/>
                <a:moveTo>
                  <a:pt x="297180" y="14151"/>
                </a:moveTo>
                <a:cubicBezTo>
                  <a:pt x="297180" y="6335"/>
                  <a:pt x="290844" y="0"/>
                  <a:pt x="283028" y="0"/>
                </a:cubicBezTo>
                <a:lnTo>
                  <a:pt x="198120" y="0"/>
                </a:lnTo>
                <a:lnTo>
                  <a:pt x="198120" y="325482"/>
                </a:lnTo>
                <a:lnTo>
                  <a:pt x="283028" y="325482"/>
                </a:lnTo>
                <a:cubicBezTo>
                  <a:pt x="290844" y="325482"/>
                  <a:pt x="297180" y="319147"/>
                  <a:pt x="297180" y="311331"/>
                </a:cubicBezTo>
                <a:close/>
                <a:moveTo>
                  <a:pt x="134438" y="35378"/>
                </a:moveTo>
                <a:lnTo>
                  <a:pt x="162741" y="35378"/>
                </a:lnTo>
                <a:moveTo>
                  <a:pt x="134438" y="63681"/>
                </a:moveTo>
                <a:lnTo>
                  <a:pt x="162741" y="63681"/>
                </a:lnTo>
                <a:moveTo>
                  <a:pt x="134438" y="91984"/>
                </a:moveTo>
                <a:lnTo>
                  <a:pt x="162741" y="91984"/>
                </a:lnTo>
                <a:moveTo>
                  <a:pt x="134438" y="254725"/>
                </a:moveTo>
                <a:lnTo>
                  <a:pt x="162741" y="254725"/>
                </a:lnTo>
                <a:moveTo>
                  <a:pt x="134438" y="283028"/>
                </a:moveTo>
                <a:lnTo>
                  <a:pt x="162741" y="283028"/>
                </a:lnTo>
                <a:moveTo>
                  <a:pt x="261801" y="35378"/>
                </a:moveTo>
                <a:lnTo>
                  <a:pt x="233498" y="35378"/>
                </a:lnTo>
                <a:moveTo>
                  <a:pt x="261801" y="63681"/>
                </a:moveTo>
                <a:lnTo>
                  <a:pt x="233498" y="63681"/>
                </a:lnTo>
                <a:moveTo>
                  <a:pt x="261801" y="91984"/>
                </a:moveTo>
                <a:lnTo>
                  <a:pt x="233498" y="91984"/>
                </a:lnTo>
                <a:moveTo>
                  <a:pt x="261801" y="254725"/>
                </a:moveTo>
                <a:lnTo>
                  <a:pt x="233498" y="254725"/>
                </a:lnTo>
                <a:moveTo>
                  <a:pt x="261801" y="283028"/>
                </a:moveTo>
                <a:lnTo>
                  <a:pt x="233498" y="283028"/>
                </a:lnTo>
                <a:moveTo>
                  <a:pt x="63681" y="35378"/>
                </a:moveTo>
                <a:lnTo>
                  <a:pt x="35378" y="35378"/>
                </a:lnTo>
                <a:moveTo>
                  <a:pt x="63681" y="63681"/>
                </a:moveTo>
                <a:lnTo>
                  <a:pt x="35378" y="63681"/>
                </a:lnTo>
                <a:moveTo>
                  <a:pt x="63681" y="91984"/>
                </a:moveTo>
                <a:lnTo>
                  <a:pt x="35378" y="91984"/>
                </a:lnTo>
                <a:moveTo>
                  <a:pt x="63681" y="254725"/>
                </a:moveTo>
                <a:lnTo>
                  <a:pt x="35378" y="254725"/>
                </a:lnTo>
                <a:moveTo>
                  <a:pt x="63681" y="283028"/>
                </a:moveTo>
                <a:lnTo>
                  <a:pt x="35378" y="283028"/>
                </a:lnTo>
                <a:moveTo>
                  <a:pt x="35378" y="148590"/>
                </a:moveTo>
                <a:cubicBezTo>
                  <a:pt x="35378" y="146636"/>
                  <a:pt x="33794" y="145052"/>
                  <a:pt x="31840" y="145052"/>
                </a:cubicBezTo>
                <a:moveTo>
                  <a:pt x="31840" y="145052"/>
                </a:moveTo>
                <a:cubicBezTo>
                  <a:pt x="29886" y="145052"/>
                  <a:pt x="28302" y="146636"/>
                  <a:pt x="28302" y="148590"/>
                </a:cubicBezTo>
                <a:moveTo>
                  <a:pt x="31840" y="152127"/>
                </a:moveTo>
                <a:cubicBezTo>
                  <a:pt x="29886" y="152127"/>
                  <a:pt x="28302" y="150543"/>
                  <a:pt x="28302" y="148590"/>
                </a:cubicBezTo>
                <a:moveTo>
                  <a:pt x="35378" y="148590"/>
                </a:moveTo>
                <a:cubicBezTo>
                  <a:pt x="35378" y="150543"/>
                  <a:pt x="33794" y="152127"/>
                  <a:pt x="31840" y="152127"/>
                </a:cubicBezTo>
                <a:moveTo>
                  <a:pt x="130900" y="145052"/>
                </a:moveTo>
                <a:cubicBezTo>
                  <a:pt x="132854" y="145052"/>
                  <a:pt x="134438" y="146636"/>
                  <a:pt x="134438" y="148590"/>
                </a:cubicBezTo>
                <a:moveTo>
                  <a:pt x="127362" y="148590"/>
                </a:moveTo>
                <a:cubicBezTo>
                  <a:pt x="127362" y="146636"/>
                  <a:pt x="128946" y="145052"/>
                  <a:pt x="130900" y="145052"/>
                </a:cubicBezTo>
                <a:moveTo>
                  <a:pt x="127362" y="148590"/>
                </a:moveTo>
                <a:cubicBezTo>
                  <a:pt x="127362" y="150543"/>
                  <a:pt x="128946" y="152127"/>
                  <a:pt x="130900" y="152127"/>
                </a:cubicBezTo>
                <a:moveTo>
                  <a:pt x="130900" y="152127"/>
                </a:moveTo>
                <a:cubicBezTo>
                  <a:pt x="132854" y="152127"/>
                  <a:pt x="134438" y="150543"/>
                  <a:pt x="134438" y="148590"/>
                </a:cubicBezTo>
                <a:moveTo>
                  <a:pt x="233498" y="148590"/>
                </a:moveTo>
                <a:cubicBezTo>
                  <a:pt x="233498" y="146636"/>
                  <a:pt x="231914" y="145052"/>
                  <a:pt x="229960" y="145052"/>
                </a:cubicBezTo>
                <a:moveTo>
                  <a:pt x="229960" y="145052"/>
                </a:moveTo>
                <a:cubicBezTo>
                  <a:pt x="228006" y="145052"/>
                  <a:pt x="226422" y="146636"/>
                  <a:pt x="226422" y="148590"/>
                </a:cubicBezTo>
                <a:moveTo>
                  <a:pt x="229960" y="152127"/>
                </a:moveTo>
                <a:cubicBezTo>
                  <a:pt x="228006" y="152127"/>
                  <a:pt x="226422" y="150543"/>
                  <a:pt x="226422" y="148590"/>
                </a:cubicBezTo>
                <a:moveTo>
                  <a:pt x="233498" y="148590"/>
                </a:moveTo>
                <a:cubicBezTo>
                  <a:pt x="233498" y="150543"/>
                  <a:pt x="231914" y="152127"/>
                  <a:pt x="229960" y="152127"/>
                </a:cubicBez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TextBox 17">
            <a:extLst>
              <a:ext uri="{FF2B5EF4-FFF2-40B4-BE49-F238E27FC236}">
                <a16:creationId xmlns:a16="http://schemas.microsoft.com/office/drawing/2014/main" id="{EE550572-A3E7-10E6-AE42-686624B63D5F}"/>
              </a:ext>
            </a:extLst>
          </p:cNvPr>
          <p:cNvSpPr txBox="1"/>
          <p:nvPr/>
        </p:nvSpPr>
        <p:spPr>
          <a:xfrm>
            <a:off x="1179883" y="4508518"/>
            <a:ext cx="2418564" cy="22642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Implementación del Sistema</a:t>
            </a:r>
          </a:p>
        </p:txBody>
      </p:sp>
      <p:sp>
        <p:nvSpPr>
          <p:cNvPr id="69" name="TextBox 18">
            <a:extLst>
              <a:ext uri="{FF2B5EF4-FFF2-40B4-BE49-F238E27FC236}">
                <a16:creationId xmlns:a16="http://schemas.microsoft.com/office/drawing/2014/main" id="{D83B416E-7922-90B9-F3CD-49B552973C13}"/>
              </a:ext>
            </a:extLst>
          </p:cNvPr>
          <p:cNvSpPr txBox="1"/>
          <p:nvPr/>
        </p:nvSpPr>
        <p:spPr>
          <a:xfrm>
            <a:off x="3862616" y="4022652"/>
            <a:ext cx="2020040" cy="11887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ES_tradnl" sz="1000" b="0" dirty="0">
                <a:solidFill>
                  <a:srgbClr val="484848"/>
                </a:solidFill>
                <a:latin typeface="Roboto"/>
              </a:rPr>
              <a:t>Implementar el sistema de
información en su componente
de infraestructura técnica,
tecnológica y de arquitectura
institucional, que permita
elaborar informes de monitoreo
territorial.</a:t>
            </a:r>
          </a:p>
        </p:txBody>
      </p:sp>
      <p:sp>
        <p:nvSpPr>
          <p:cNvPr id="74" name="Rounded Rectangle 19">
            <a:extLst>
              <a:ext uri="{FF2B5EF4-FFF2-40B4-BE49-F238E27FC236}">
                <a16:creationId xmlns:a16="http://schemas.microsoft.com/office/drawing/2014/main" id="{14CD1EF2-9F1A-CC75-12D2-150758B9AD3A}"/>
              </a:ext>
            </a:extLst>
          </p:cNvPr>
          <p:cNvSpPr/>
          <p:nvPr/>
        </p:nvSpPr>
        <p:spPr>
          <a:xfrm>
            <a:off x="7312687" y="5576951"/>
            <a:ext cx="208592" cy="326459"/>
          </a:xfrm>
          <a:custGeom>
            <a:avLst/>
            <a:gdLst/>
            <a:ahLst/>
            <a:cxnLst/>
            <a:rect l="0" t="0" r="0" b="0"/>
            <a:pathLst>
              <a:path w="208592" h="326459">
                <a:moveTo>
                  <a:pt x="143495" y="56605"/>
                </a:moveTo>
                <a:lnTo>
                  <a:pt x="170524" y="10613"/>
                </a:lnTo>
                <a:cubicBezTo>
                  <a:pt x="171733" y="8409"/>
                  <a:pt x="171733" y="5741"/>
                  <a:pt x="170524" y="3537"/>
                </a:cubicBezTo>
                <a:cubicBezTo>
                  <a:pt x="169228" y="1402"/>
                  <a:pt x="166937" y="69"/>
                  <a:pt x="164439" y="0"/>
                </a:cubicBezTo>
                <a:lnTo>
                  <a:pt x="75993" y="0"/>
                </a:lnTo>
                <a:cubicBezTo>
                  <a:pt x="73445" y="21"/>
                  <a:pt x="71089" y="1360"/>
                  <a:pt x="69766" y="3537"/>
                </a:cubicBezTo>
                <a:cubicBezTo>
                  <a:pt x="68415" y="5754"/>
                  <a:pt x="68415" y="8538"/>
                  <a:pt x="69766" y="10755"/>
                </a:cubicBezTo>
                <a:lnTo>
                  <a:pt x="97220" y="56605"/>
                </a:lnTo>
                <a:moveTo>
                  <a:pt x="149863" y="141514"/>
                </a:moveTo>
                <a:cubicBezTo>
                  <a:pt x="161892" y="151278"/>
                  <a:pt x="208592" y="182977"/>
                  <a:pt x="208592" y="240574"/>
                </a:cubicBezTo>
                <a:cubicBezTo>
                  <a:pt x="208592" y="287132"/>
                  <a:pt x="164298" y="325482"/>
                  <a:pt x="115758" y="325482"/>
                </a:cubicBezTo>
                <a:cubicBezTo>
                  <a:pt x="67450" y="326459"/>
                  <a:pt x="27128" y="288834"/>
                  <a:pt x="24765" y="240574"/>
                </a:cubicBezTo>
                <a:cubicBezTo>
                  <a:pt x="24765" y="180572"/>
                  <a:pt x="72455" y="149156"/>
                  <a:pt x="83634" y="141514"/>
                </a:cubicBezTo>
                <a:moveTo>
                  <a:pt x="0" y="42454"/>
                </a:moveTo>
                <a:lnTo>
                  <a:pt x="28302" y="42454"/>
                </a:lnTo>
                <a:cubicBezTo>
                  <a:pt x="30215" y="42327"/>
                  <a:pt x="32089" y="43032"/>
                  <a:pt x="33444" y="44387"/>
                </a:cubicBezTo>
                <a:cubicBezTo>
                  <a:pt x="34800" y="45743"/>
                  <a:pt x="35505" y="47617"/>
                  <a:pt x="35378" y="49530"/>
                </a:cubicBezTo>
                <a:lnTo>
                  <a:pt x="35378" y="134438"/>
                </a:lnTo>
                <a:cubicBezTo>
                  <a:pt x="35505" y="136351"/>
                  <a:pt x="34800" y="138225"/>
                  <a:pt x="33444" y="139580"/>
                </a:cubicBezTo>
                <a:cubicBezTo>
                  <a:pt x="32089" y="140936"/>
                  <a:pt x="30215" y="141640"/>
                  <a:pt x="28302" y="141514"/>
                </a:cubicBezTo>
                <a:lnTo>
                  <a:pt x="0" y="141514"/>
                </a:lnTo>
                <a:moveTo>
                  <a:pt x="79672" y="27029"/>
                </a:moveTo>
                <a:lnTo>
                  <a:pt x="63681" y="49530"/>
                </a:lnTo>
                <a:cubicBezTo>
                  <a:pt x="60208" y="53822"/>
                  <a:pt x="55048" y="56403"/>
                  <a:pt x="49530" y="56605"/>
                </a:cubicBezTo>
                <a:lnTo>
                  <a:pt x="35378" y="56605"/>
                </a:lnTo>
                <a:moveTo>
                  <a:pt x="35378" y="120287"/>
                </a:moveTo>
                <a:cubicBezTo>
                  <a:pt x="63681" y="134438"/>
                  <a:pt x="75285" y="141514"/>
                  <a:pt x="91984" y="141514"/>
                </a:cubicBezTo>
                <a:lnTo>
                  <a:pt x="148590" y="141514"/>
                </a:lnTo>
                <a:cubicBezTo>
                  <a:pt x="162741" y="141514"/>
                  <a:pt x="165288" y="140806"/>
                  <a:pt x="169817" y="127362"/>
                </a:cubicBezTo>
                <a:cubicBezTo>
                  <a:pt x="176892" y="106135"/>
                  <a:pt x="183968" y="70757"/>
                  <a:pt x="183968" y="70757"/>
                </a:cubicBezTo>
                <a:cubicBezTo>
                  <a:pt x="183968" y="63681"/>
                  <a:pt x="176892" y="56605"/>
                  <a:pt x="162741" y="56605"/>
                </a:cubicBezTo>
                <a:lnTo>
                  <a:pt x="97220" y="56605"/>
                </a:lnTo>
                <a:moveTo>
                  <a:pt x="116607" y="254725"/>
                </a:moveTo>
                <a:lnTo>
                  <a:pt x="116607" y="268877"/>
                </a:lnTo>
                <a:moveTo>
                  <a:pt x="116607" y="183968"/>
                </a:moveTo>
                <a:lnTo>
                  <a:pt x="116607" y="198120"/>
                </a:lnTo>
                <a:moveTo>
                  <a:pt x="88304" y="254725"/>
                </a:moveTo>
                <a:lnTo>
                  <a:pt x="130759" y="254725"/>
                </a:lnTo>
                <a:cubicBezTo>
                  <a:pt x="138574" y="254725"/>
                  <a:pt x="144910" y="248389"/>
                  <a:pt x="144910" y="240574"/>
                </a:cubicBezTo>
                <a:cubicBezTo>
                  <a:pt x="144910" y="232758"/>
                  <a:pt x="138574" y="226422"/>
                  <a:pt x="130759" y="226422"/>
                </a:cubicBezTo>
                <a:lnTo>
                  <a:pt x="102456" y="226422"/>
                </a:lnTo>
                <a:cubicBezTo>
                  <a:pt x="94640" y="226422"/>
                  <a:pt x="88304" y="220087"/>
                  <a:pt x="88304" y="212271"/>
                </a:cubicBezTo>
                <a:cubicBezTo>
                  <a:pt x="88304" y="204455"/>
                  <a:pt x="94640" y="198120"/>
                  <a:pt x="102456" y="198120"/>
                </a:cubicBezTo>
                <a:lnTo>
                  <a:pt x="144910" y="19812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75" name="TextBox 20">
            <a:extLst>
              <a:ext uri="{FF2B5EF4-FFF2-40B4-BE49-F238E27FC236}">
                <a16:creationId xmlns:a16="http://schemas.microsoft.com/office/drawing/2014/main" id="{A2AE7809-F29B-8A84-EA37-EAFD0A11DF6F}"/>
              </a:ext>
            </a:extLst>
          </p:cNvPr>
          <p:cNvSpPr txBox="1"/>
          <p:nvPr/>
        </p:nvSpPr>
        <p:spPr>
          <a:xfrm>
            <a:off x="1614614" y="5409492"/>
            <a:ext cx="1983851" cy="67926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s-ES_tradnl" sz="1000" b="0" dirty="0">
                <a:solidFill>
                  <a:srgbClr val="484848"/>
                </a:solidFill>
                <a:latin typeface="Roboto"/>
              </a:rPr>
              <a:t>Implementar el sistema de
información que permita hacer
seguimiento al Sistema Único
de Recaudo (ley 2197 de 2022).</a:t>
            </a:r>
          </a:p>
        </p:txBody>
      </p:sp>
      <p:sp>
        <p:nvSpPr>
          <p:cNvPr id="76" name="TextBox 21">
            <a:extLst>
              <a:ext uri="{FF2B5EF4-FFF2-40B4-BE49-F238E27FC236}">
                <a16:creationId xmlns:a16="http://schemas.microsoft.com/office/drawing/2014/main" id="{EA621D6F-9C20-19EE-E4B9-F8C7E2B58D2B}"/>
              </a:ext>
            </a:extLst>
          </p:cNvPr>
          <p:cNvSpPr txBox="1"/>
          <p:nvPr/>
        </p:nvSpPr>
        <p:spPr>
          <a:xfrm>
            <a:off x="3862616" y="5527421"/>
            <a:ext cx="3050515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Implementación del Sistema Único de
Recaudo</a:t>
            </a:r>
          </a:p>
        </p:txBody>
      </p:sp>
      <p:sp>
        <p:nvSpPr>
          <p:cNvPr id="77" name="TextBox 9">
            <a:extLst>
              <a:ext uri="{FF2B5EF4-FFF2-40B4-BE49-F238E27FC236}">
                <a16:creationId xmlns:a16="http://schemas.microsoft.com/office/drawing/2014/main" id="{680CE62E-4E35-2A59-BC57-59E4F0B84E24}"/>
              </a:ext>
            </a:extLst>
          </p:cNvPr>
          <p:cNvSpPr txBox="1"/>
          <p:nvPr/>
        </p:nvSpPr>
        <p:spPr>
          <a:xfrm>
            <a:off x="7869829" y="2940668"/>
            <a:ext cx="359874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Vigencia 2026 vs Proyección 2027</a:t>
            </a:r>
          </a:p>
          <a:p>
            <a:pPr algn="ctr"/>
            <a:endParaRPr lang="es-ES_tradnl" b="1" dirty="0">
              <a:solidFill>
                <a:srgbClr val="484848"/>
              </a:solidFill>
              <a:latin typeface="Roboto"/>
            </a:endParaRPr>
          </a:p>
          <a:p>
            <a:pPr algn="ctr"/>
            <a:r>
              <a:rPr lang="es-ES_tradnl" sz="1800" dirty="0">
                <a:solidFill>
                  <a:srgbClr val="484848"/>
                </a:solidFill>
                <a:latin typeface="Roboto"/>
              </a:rPr>
              <a:t>Costo del Producto: </a:t>
            </a:r>
          </a:p>
          <a:p>
            <a:pPr algn="ctr"/>
            <a:endParaRPr lang="es-ES_tradnl" sz="1800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79" name="TextBox 9">
            <a:extLst>
              <a:ext uri="{FF2B5EF4-FFF2-40B4-BE49-F238E27FC236}">
                <a16:creationId xmlns:a16="http://schemas.microsoft.com/office/drawing/2014/main" id="{618E762A-3CA2-1A9A-6F93-23772691C0D2}"/>
              </a:ext>
            </a:extLst>
          </p:cNvPr>
          <p:cNvSpPr txBox="1"/>
          <p:nvPr/>
        </p:nvSpPr>
        <p:spPr>
          <a:xfrm>
            <a:off x="7713825" y="3823841"/>
            <a:ext cx="1522854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dirty="0">
                <a:solidFill>
                  <a:srgbClr val="484848"/>
                </a:solidFill>
                <a:latin typeface="Roboto"/>
              </a:rPr>
              <a:t>$ </a:t>
            </a:r>
            <a:r>
              <a:rPr lang="es-ES_tradnl" b="1" noProof="1">
                <a:solidFill>
                  <a:srgbClr val="484848"/>
                </a:solidFill>
                <a:latin typeface="Roboto"/>
              </a:rPr>
              <a:t>850.829.867</a:t>
            </a:r>
            <a:endParaRPr lang="es-ES_tradnl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84" name="TextBox 9">
            <a:extLst>
              <a:ext uri="{FF2B5EF4-FFF2-40B4-BE49-F238E27FC236}">
                <a16:creationId xmlns:a16="http://schemas.microsoft.com/office/drawing/2014/main" id="{1A2047A6-577D-83A4-E50F-4929B230D6E4}"/>
              </a:ext>
            </a:extLst>
          </p:cNvPr>
          <p:cNvSpPr txBox="1"/>
          <p:nvPr/>
        </p:nvSpPr>
        <p:spPr>
          <a:xfrm>
            <a:off x="9826006" y="3823841"/>
            <a:ext cx="1798569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$11.677.997.999</a:t>
            </a:r>
          </a:p>
        </p:txBody>
      </p:sp>
      <p:sp>
        <p:nvSpPr>
          <p:cNvPr id="85" name="TextBox 9">
            <a:extLst>
              <a:ext uri="{FF2B5EF4-FFF2-40B4-BE49-F238E27FC236}">
                <a16:creationId xmlns:a16="http://schemas.microsoft.com/office/drawing/2014/main" id="{55EF5E5E-ECF3-1035-FEEB-F3E14B437514}"/>
              </a:ext>
            </a:extLst>
          </p:cNvPr>
          <p:cNvSpPr txBox="1"/>
          <p:nvPr/>
        </p:nvSpPr>
        <p:spPr>
          <a:xfrm>
            <a:off x="7902039" y="4193544"/>
            <a:ext cx="1312860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Meta: 2</a:t>
            </a:r>
          </a:p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Avance 37%</a:t>
            </a:r>
          </a:p>
          <a:p>
            <a:pPr algn="ctr"/>
            <a:r>
              <a:rPr lang="es-ES_tradnl" sz="1000" b="1" dirty="0">
                <a:solidFill>
                  <a:srgbClr val="484848"/>
                </a:solidFill>
                <a:latin typeface="Roboto"/>
              </a:rPr>
              <a:t>Corte 14 abril de 2026 </a:t>
            </a:r>
          </a:p>
          <a:p>
            <a:pPr algn="ctr"/>
            <a:endParaRPr lang="es-ES_tradnl" sz="1800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86" name="TextBox 9">
            <a:extLst>
              <a:ext uri="{FF2B5EF4-FFF2-40B4-BE49-F238E27FC236}">
                <a16:creationId xmlns:a16="http://schemas.microsoft.com/office/drawing/2014/main" id="{2B09CBA4-18C7-8D9C-B4F3-A67626B7870F}"/>
              </a:ext>
            </a:extLst>
          </p:cNvPr>
          <p:cNvSpPr txBox="1"/>
          <p:nvPr/>
        </p:nvSpPr>
        <p:spPr>
          <a:xfrm>
            <a:off x="10168937" y="4174040"/>
            <a:ext cx="843180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dirty="0">
                <a:solidFill>
                  <a:srgbClr val="484848"/>
                </a:solidFill>
                <a:latin typeface="Roboto"/>
              </a:rPr>
              <a:t>Meta: 2 </a:t>
            </a:r>
          </a:p>
          <a:p>
            <a:pPr algn="ctr"/>
            <a:endParaRPr lang="es-ES_tradnl" sz="1800" b="1" dirty="0">
              <a:solidFill>
                <a:srgbClr val="484848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96723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37C40-0409-E30B-5379-4168286F3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8E02C50D-6916-BE38-7784-245F88EFDC1E}"/>
              </a:ext>
            </a:extLst>
          </p:cNvPr>
          <p:cNvCxnSpPr>
            <a:cxnSpLocks/>
          </p:cNvCxnSpPr>
          <p:nvPr/>
        </p:nvCxnSpPr>
        <p:spPr>
          <a:xfrm>
            <a:off x="3114303" y="1019837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95DF5342-FDDF-3391-2967-BB18457E89D0}"/>
              </a:ext>
            </a:extLst>
          </p:cNvPr>
          <p:cNvSpPr txBox="1"/>
          <p:nvPr/>
        </p:nvSpPr>
        <p:spPr>
          <a:xfrm>
            <a:off x="2198712" y="526961"/>
            <a:ext cx="778475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Producto 1. Sistema de Información Implementado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59" name="Rounded Rectangle 8">
            <a:extLst>
              <a:ext uri="{FF2B5EF4-FFF2-40B4-BE49-F238E27FC236}">
                <a16:creationId xmlns:a16="http://schemas.microsoft.com/office/drawing/2014/main" id="{8A02BF50-257E-A16C-0FCE-B3F8E70925E3}"/>
              </a:ext>
            </a:extLst>
          </p:cNvPr>
          <p:cNvSpPr/>
          <p:nvPr/>
        </p:nvSpPr>
        <p:spPr>
          <a:xfrm>
            <a:off x="425146" y="4154732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TextBox 9">
            <a:extLst>
              <a:ext uri="{FF2B5EF4-FFF2-40B4-BE49-F238E27FC236}">
                <a16:creationId xmlns:a16="http://schemas.microsoft.com/office/drawing/2014/main" id="{5BA1D88E-0E3D-8E73-A7AB-4EF5F33577E6}"/>
              </a:ext>
            </a:extLst>
          </p:cNvPr>
          <p:cNvSpPr txBox="1"/>
          <p:nvPr/>
        </p:nvSpPr>
        <p:spPr>
          <a:xfrm>
            <a:off x="598269" y="1158072"/>
            <a:ext cx="147957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1800" b="1" dirty="0" err="1">
                <a:solidFill>
                  <a:srgbClr val="484848"/>
                </a:solidFill>
                <a:latin typeface="Roboto"/>
              </a:rPr>
              <a:t>Avances</a:t>
            </a:r>
            <a:r>
              <a:rPr lang="en-US" sz="1800" b="1" dirty="0">
                <a:solidFill>
                  <a:srgbClr val="484848"/>
                </a:solidFill>
                <a:latin typeface="Roboto"/>
              </a:rPr>
              <a:t> 2026</a:t>
            </a:r>
            <a:endParaRPr sz="1800" b="1" dirty="0">
              <a:solidFill>
                <a:srgbClr val="484848"/>
              </a:solidFill>
              <a:latin typeface="Roboto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4B19A95-397A-75C2-2038-1CAA344B97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661"/>
          <a:stretch>
            <a:fillRect/>
          </a:stretch>
        </p:blipFill>
        <p:spPr>
          <a:xfrm>
            <a:off x="3962399" y="1557482"/>
            <a:ext cx="8229601" cy="458813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2AFF2C8-B403-C81D-5805-524CA27F8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94" y="1557482"/>
            <a:ext cx="3930378" cy="330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33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1CC51-3C1F-F92F-30E1-136DA006A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3AF6544-FF36-6AE7-B330-E14AC5DDB257}"/>
              </a:ext>
            </a:extLst>
          </p:cNvPr>
          <p:cNvSpPr txBox="1"/>
          <p:nvPr/>
        </p:nvSpPr>
        <p:spPr>
          <a:xfrm>
            <a:off x="2198712" y="526961"/>
            <a:ext cx="7784755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Producto 2. Documentos de lineamientos técnicos.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59" name="Rounded Rectangle 8">
            <a:extLst>
              <a:ext uri="{FF2B5EF4-FFF2-40B4-BE49-F238E27FC236}">
                <a16:creationId xmlns:a16="http://schemas.microsoft.com/office/drawing/2014/main" id="{EBAA5785-5E37-E40D-3524-C0ED3F56B095}"/>
              </a:ext>
            </a:extLst>
          </p:cNvPr>
          <p:cNvSpPr/>
          <p:nvPr/>
        </p:nvSpPr>
        <p:spPr>
          <a:xfrm>
            <a:off x="425146" y="4154732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A567D3C-DD13-04E3-9EBA-D93FB8AC78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15" y="1692234"/>
            <a:ext cx="6572269" cy="202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9">
            <a:extLst>
              <a:ext uri="{FF2B5EF4-FFF2-40B4-BE49-F238E27FC236}">
                <a16:creationId xmlns:a16="http://schemas.microsoft.com/office/drawing/2014/main" id="{A509F06A-3E5B-D1AD-FAFE-42AADAA42672}"/>
              </a:ext>
            </a:extLst>
          </p:cNvPr>
          <p:cNvSpPr txBox="1"/>
          <p:nvPr/>
        </p:nvSpPr>
        <p:spPr>
          <a:xfrm>
            <a:off x="777805" y="1289605"/>
            <a:ext cx="260007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Actividades/ Entregables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949B6CC1-4099-C0DA-5BA7-B55212039D3B}"/>
              </a:ext>
            </a:extLst>
          </p:cNvPr>
          <p:cNvSpPr txBox="1"/>
          <p:nvPr/>
        </p:nvSpPr>
        <p:spPr>
          <a:xfrm>
            <a:off x="7812741" y="1913809"/>
            <a:ext cx="359874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Vigencia 2026 vs Proyección 2027</a:t>
            </a:r>
          </a:p>
          <a:p>
            <a:pPr algn="ctr"/>
            <a:endParaRPr lang="es-ES_tradnl" b="1" noProof="0" dirty="0">
              <a:solidFill>
                <a:srgbClr val="484848"/>
              </a:solidFill>
              <a:latin typeface="Roboto"/>
            </a:endParaRPr>
          </a:p>
          <a:p>
            <a:pPr algn="ctr"/>
            <a:r>
              <a:rPr lang="es-ES_tradnl" sz="1800" noProof="0" dirty="0">
                <a:solidFill>
                  <a:srgbClr val="484848"/>
                </a:solidFill>
                <a:latin typeface="Roboto"/>
              </a:rPr>
              <a:t>Costo del Producto: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8E22147E-204B-611E-1A35-F80DA268A61A}"/>
              </a:ext>
            </a:extLst>
          </p:cNvPr>
          <p:cNvSpPr txBox="1"/>
          <p:nvPr/>
        </p:nvSpPr>
        <p:spPr>
          <a:xfrm>
            <a:off x="7143306" y="2799939"/>
            <a:ext cx="172162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$2.472.926.064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61B95DBF-C99F-FB7D-1CA8-18B71ABB6CD3}"/>
              </a:ext>
            </a:extLst>
          </p:cNvPr>
          <p:cNvSpPr txBox="1"/>
          <p:nvPr/>
        </p:nvSpPr>
        <p:spPr>
          <a:xfrm>
            <a:off x="10159755" y="2779430"/>
            <a:ext cx="172162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$2.616.355.776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14D995F-8CD0-11E2-DA7D-495F1BEB0B5D}"/>
              </a:ext>
            </a:extLst>
          </p:cNvPr>
          <p:cNvSpPr txBox="1"/>
          <p:nvPr/>
        </p:nvSpPr>
        <p:spPr>
          <a:xfrm>
            <a:off x="7382369" y="3091054"/>
            <a:ext cx="1264769" cy="70788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Meta: 437</a:t>
            </a:r>
          </a:p>
          <a:p>
            <a:pPr algn="ctr"/>
            <a:r>
              <a:rPr lang="es-ES_tradnl" b="1" dirty="0">
                <a:solidFill>
                  <a:srgbClr val="484848"/>
                </a:solidFill>
                <a:latin typeface="Roboto"/>
              </a:rPr>
              <a:t>Avance 24%</a:t>
            </a:r>
          </a:p>
          <a:p>
            <a:pPr algn="ctr"/>
            <a:r>
              <a:rPr lang="es-ES_tradnl" sz="1000" b="1" noProof="0" dirty="0">
                <a:solidFill>
                  <a:srgbClr val="484848"/>
                </a:solidFill>
                <a:latin typeface="Roboto"/>
              </a:rPr>
              <a:t>Corte Marzo 2026 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CBE7B560-9989-7701-0597-0710C2773EAB}"/>
              </a:ext>
            </a:extLst>
          </p:cNvPr>
          <p:cNvSpPr txBox="1"/>
          <p:nvPr/>
        </p:nvSpPr>
        <p:spPr>
          <a:xfrm>
            <a:off x="10465927" y="3091054"/>
            <a:ext cx="110927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Meta: 437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7ED32A69-26E2-8B5E-054B-F5680DE5D02C}"/>
              </a:ext>
            </a:extLst>
          </p:cNvPr>
          <p:cNvSpPr txBox="1"/>
          <p:nvPr/>
        </p:nvSpPr>
        <p:spPr>
          <a:xfrm>
            <a:off x="3148016" y="4402521"/>
            <a:ext cx="147957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Avances 2026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68DAD9A4-70B6-9BA1-7063-9318B3C7F6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9486" y="4900439"/>
            <a:ext cx="4455445" cy="1421681"/>
          </a:xfrm>
          <a:prstGeom prst="rect">
            <a:avLst/>
          </a:prstGeom>
        </p:spPr>
      </p:pic>
      <p:sp>
        <p:nvSpPr>
          <p:cNvPr id="13" name="Elipse 12">
            <a:extLst>
              <a:ext uri="{FF2B5EF4-FFF2-40B4-BE49-F238E27FC236}">
                <a16:creationId xmlns:a16="http://schemas.microsoft.com/office/drawing/2014/main" id="{E08E4252-3423-163E-EAAB-21E13DF9C818}"/>
              </a:ext>
            </a:extLst>
          </p:cNvPr>
          <p:cNvSpPr/>
          <p:nvPr/>
        </p:nvSpPr>
        <p:spPr>
          <a:xfrm>
            <a:off x="6799697" y="4847886"/>
            <a:ext cx="1549345" cy="15493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F6FF03D-E115-AB3B-31CF-E47824A2BB08}"/>
              </a:ext>
            </a:extLst>
          </p:cNvPr>
          <p:cNvSpPr txBox="1"/>
          <p:nvPr/>
        </p:nvSpPr>
        <p:spPr>
          <a:xfrm>
            <a:off x="4725943" y="4937755"/>
            <a:ext cx="2073754" cy="13696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300" b="1" dirty="0">
                <a:solidFill>
                  <a:schemeClr val="bg1"/>
                </a:solidFill>
                <a:latin typeface="Nunito Sans" pitchFamily="2" charset="77"/>
              </a:rPr>
              <a:t>104 </a:t>
            </a:r>
            <a:r>
              <a:rPr lang="es-CO" sz="2000" b="1" dirty="0">
                <a:solidFill>
                  <a:schemeClr val="bg1"/>
                </a:solidFill>
                <a:latin typeface="Nunito Sans" pitchFamily="2" charset="77"/>
              </a:rPr>
              <a:t>Documentos de monitorio de conflictividades</a:t>
            </a:r>
          </a:p>
        </p:txBody>
      </p:sp>
      <p:pic>
        <p:nvPicPr>
          <p:cNvPr id="16" name="Gráfico 15">
            <a:extLst>
              <a:ext uri="{FF2B5EF4-FFF2-40B4-BE49-F238E27FC236}">
                <a16:creationId xmlns:a16="http://schemas.microsoft.com/office/drawing/2014/main" id="{7DAB8400-A90E-C407-C416-3704272934A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16622" y="5147535"/>
            <a:ext cx="905825" cy="85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94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C789C-A2AB-6AD6-B284-B9DFF140D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0799D10-0415-FF99-45E3-36FC2478B192}"/>
              </a:ext>
            </a:extLst>
          </p:cNvPr>
          <p:cNvSpPr txBox="1"/>
          <p:nvPr/>
        </p:nvSpPr>
        <p:spPr>
          <a:xfrm>
            <a:off x="1252049" y="511661"/>
            <a:ext cx="933800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Producto 3 y 4. Servicio de Educación Informal – </a:t>
            </a:r>
          </a:p>
          <a:p>
            <a:pPr algn="ctr"/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Servicio de Asistencia Técnica. 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59" name="Rounded Rectangle 8">
            <a:extLst>
              <a:ext uri="{FF2B5EF4-FFF2-40B4-BE49-F238E27FC236}">
                <a16:creationId xmlns:a16="http://schemas.microsoft.com/office/drawing/2014/main" id="{8845285E-859F-B691-F5F3-71FD09729BDA}"/>
              </a:ext>
            </a:extLst>
          </p:cNvPr>
          <p:cNvSpPr/>
          <p:nvPr/>
        </p:nvSpPr>
        <p:spPr>
          <a:xfrm>
            <a:off x="425146" y="4154732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noProof="0" dirty="0"/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32CC30CD-B910-2447-6EAC-B35264FAA2DF}"/>
              </a:ext>
            </a:extLst>
          </p:cNvPr>
          <p:cNvSpPr txBox="1"/>
          <p:nvPr/>
        </p:nvSpPr>
        <p:spPr>
          <a:xfrm>
            <a:off x="777805" y="1409590"/>
            <a:ext cx="260007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Actividades/ Entregables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55B2775A-9D0F-B85A-1B89-2A77F4DB5B01}"/>
              </a:ext>
            </a:extLst>
          </p:cNvPr>
          <p:cNvSpPr txBox="1"/>
          <p:nvPr/>
        </p:nvSpPr>
        <p:spPr>
          <a:xfrm>
            <a:off x="7971489" y="1867719"/>
            <a:ext cx="359874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Vigencia 2026 vs Proyección 2027</a:t>
            </a:r>
          </a:p>
          <a:p>
            <a:pPr algn="ctr"/>
            <a:endParaRPr lang="es-ES_tradnl" b="1" noProof="0" dirty="0">
              <a:solidFill>
                <a:srgbClr val="484848"/>
              </a:solidFill>
              <a:latin typeface="Roboto"/>
            </a:endParaRPr>
          </a:p>
          <a:p>
            <a:pPr algn="ctr"/>
            <a:r>
              <a:rPr lang="es-ES_tradnl" sz="1800" noProof="0" dirty="0">
                <a:solidFill>
                  <a:srgbClr val="484848"/>
                </a:solidFill>
                <a:latin typeface="Roboto"/>
              </a:rPr>
              <a:t>Costo del Producto SE: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3936ED1A-0509-E359-2D4C-EAE4240DF7EB}"/>
              </a:ext>
            </a:extLst>
          </p:cNvPr>
          <p:cNvSpPr txBox="1"/>
          <p:nvPr/>
        </p:nvSpPr>
        <p:spPr>
          <a:xfrm>
            <a:off x="10446744" y="2733340"/>
            <a:ext cx="1465146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 dirty="0">
                <a:solidFill>
                  <a:srgbClr val="484848"/>
                </a:solidFill>
                <a:latin typeface="Roboto"/>
              </a:rPr>
              <a:t>$684.960.085</a:t>
            </a:r>
            <a:endParaRPr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B3665E2C-39D7-B156-E3F6-F0BBD2E57543}"/>
              </a:ext>
            </a:extLst>
          </p:cNvPr>
          <p:cNvSpPr txBox="1"/>
          <p:nvPr/>
        </p:nvSpPr>
        <p:spPr>
          <a:xfrm>
            <a:off x="7541114" y="3114214"/>
            <a:ext cx="1264769" cy="126188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1800" b="1" dirty="0">
                <a:solidFill>
                  <a:srgbClr val="484848"/>
                </a:solidFill>
                <a:latin typeface="Roboto"/>
              </a:rPr>
              <a:t>Meta: 423</a:t>
            </a:r>
          </a:p>
          <a:p>
            <a:pPr algn="ctr"/>
            <a:r>
              <a:rPr lang="en-US" b="1" dirty="0">
                <a:solidFill>
                  <a:srgbClr val="484848"/>
                </a:solidFill>
                <a:latin typeface="Roboto"/>
              </a:rPr>
              <a:t>Avance 46%</a:t>
            </a:r>
          </a:p>
          <a:p>
            <a:pPr algn="ctr"/>
            <a:r>
              <a:rPr lang="es-ES_tradnl" sz="1000" b="1" dirty="0">
                <a:solidFill>
                  <a:srgbClr val="484848"/>
                </a:solidFill>
                <a:latin typeface="Roboto"/>
              </a:rPr>
              <a:t>Corte Marzo 2026 </a:t>
            </a:r>
          </a:p>
          <a:p>
            <a:pPr algn="ctr"/>
            <a:r>
              <a:rPr lang="en-US" sz="1800" b="1" dirty="0">
                <a:solidFill>
                  <a:srgbClr val="484848"/>
                </a:solidFill>
                <a:latin typeface="Roboto"/>
              </a:rPr>
              <a:t> </a:t>
            </a:r>
          </a:p>
          <a:p>
            <a:pPr algn="ctr"/>
            <a:endParaRPr sz="1800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B9ECA7B4-C7C2-50F4-A9B1-C1B44DC95464}"/>
              </a:ext>
            </a:extLst>
          </p:cNvPr>
          <p:cNvSpPr txBox="1"/>
          <p:nvPr/>
        </p:nvSpPr>
        <p:spPr>
          <a:xfrm>
            <a:off x="10624674" y="3044964"/>
            <a:ext cx="110927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Meta: </a:t>
            </a:r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279</a:t>
            </a:r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71B91D8-61F8-FF3D-57B8-53F91AF08A5B}"/>
              </a:ext>
            </a:extLst>
          </p:cNvPr>
          <p:cNvSpPr/>
          <p:nvPr/>
        </p:nvSpPr>
        <p:spPr>
          <a:xfrm>
            <a:off x="3730537" y="3378107"/>
            <a:ext cx="3305386" cy="905691"/>
          </a:xfrm>
          <a:custGeom>
            <a:avLst/>
            <a:gdLst/>
            <a:ahLst/>
            <a:cxnLst/>
            <a:rect l="0" t="0" r="0" b="0"/>
            <a:pathLst>
              <a:path w="4139292" h="905691">
                <a:moveTo>
                  <a:pt x="3686447" y="0"/>
                </a:moveTo>
                <a:cubicBezTo>
                  <a:pt x="3936550" y="0"/>
                  <a:pt x="4139292" y="202742"/>
                  <a:pt x="4139292" y="452845"/>
                </a:cubicBezTo>
                <a:cubicBezTo>
                  <a:pt x="4139292" y="702948"/>
                  <a:pt x="3936550" y="905691"/>
                  <a:pt x="3686447" y="905691"/>
                </a:cubicBezTo>
                <a:lnTo>
                  <a:pt x="0" y="905691"/>
                </a:lnTo>
                <a:lnTo>
                  <a:pt x="0" y="0"/>
                </a:lnTo>
                <a:lnTo>
                  <a:pt x="3686447" y="0"/>
                </a:lnTo>
              </a:path>
            </a:pathLst>
          </a:custGeom>
          <a:solidFill>
            <a:srgbClr val="DE58A9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4">
            <a:extLst>
              <a:ext uri="{FF2B5EF4-FFF2-40B4-BE49-F238E27FC236}">
                <a16:creationId xmlns:a16="http://schemas.microsoft.com/office/drawing/2014/main" id="{77200E12-CAD3-E9C9-18E3-8AB29CB07764}"/>
              </a:ext>
            </a:extLst>
          </p:cNvPr>
          <p:cNvSpPr/>
          <p:nvPr/>
        </p:nvSpPr>
        <p:spPr>
          <a:xfrm>
            <a:off x="3730536" y="3378107"/>
            <a:ext cx="4139293" cy="905691"/>
          </a:xfrm>
          <a:custGeom>
            <a:avLst/>
            <a:gdLst/>
            <a:ahLst/>
            <a:cxnLst/>
            <a:rect l="0" t="0" r="0" b="0"/>
            <a:pathLst>
              <a:path w="4139293" h="905691">
                <a:moveTo>
                  <a:pt x="3686447" y="905691"/>
                </a:moveTo>
                <a:lnTo>
                  <a:pt x="0" y="905691"/>
                </a:lnTo>
                <a:moveTo>
                  <a:pt x="0" y="0"/>
                </a:moveTo>
                <a:lnTo>
                  <a:pt x="3686447" y="0"/>
                </a:lnTo>
                <a:moveTo>
                  <a:pt x="3686447" y="0"/>
                </a:moveTo>
                <a:cubicBezTo>
                  <a:pt x="3936547" y="0"/>
                  <a:pt x="4139293" y="202745"/>
                  <a:pt x="4139293" y="452845"/>
                </a:cubicBezTo>
                <a:cubicBezTo>
                  <a:pt x="4139293" y="702945"/>
                  <a:pt x="3936547" y="905691"/>
                  <a:pt x="3686447" y="905691"/>
                </a:cubicBezTo>
                <a:moveTo>
                  <a:pt x="0" y="905691"/>
                </a:moveTo>
                <a:lnTo>
                  <a:pt x="0" y="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683EDA4C-EFB3-F6DF-207E-244C5E1B5218}"/>
              </a:ext>
            </a:extLst>
          </p:cNvPr>
          <p:cNvSpPr/>
          <p:nvPr/>
        </p:nvSpPr>
        <p:spPr>
          <a:xfrm>
            <a:off x="425146" y="2245993"/>
            <a:ext cx="3305386" cy="905691"/>
          </a:xfrm>
          <a:custGeom>
            <a:avLst/>
            <a:gdLst/>
            <a:ahLst/>
            <a:cxnLst/>
            <a:rect l="0" t="0" r="0" b="0"/>
            <a:pathLst>
              <a:path w="3305386" h="905691">
                <a:moveTo>
                  <a:pt x="452845" y="905691"/>
                </a:moveTo>
                <a:cubicBezTo>
                  <a:pt x="202742" y="905691"/>
                  <a:pt x="0" y="702948"/>
                  <a:pt x="0" y="452845"/>
                </a:cubicBezTo>
                <a:cubicBezTo>
                  <a:pt x="0" y="202742"/>
                  <a:pt x="202742" y="0"/>
                  <a:pt x="452845" y="0"/>
                </a:cubicBezTo>
                <a:lnTo>
                  <a:pt x="3305386" y="0"/>
                </a:lnTo>
                <a:lnTo>
                  <a:pt x="3305386" y="905691"/>
                </a:lnTo>
                <a:lnTo>
                  <a:pt x="452845" y="905691"/>
                </a:lnTo>
              </a:path>
            </a:pathLst>
          </a:custGeom>
          <a:solidFill>
            <a:srgbClr val="E55753"/>
          </a:soli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6DBC4432-FB11-9020-FA12-B33B391220BA}"/>
              </a:ext>
            </a:extLst>
          </p:cNvPr>
          <p:cNvSpPr/>
          <p:nvPr/>
        </p:nvSpPr>
        <p:spPr>
          <a:xfrm>
            <a:off x="425146" y="2245993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19A224D8-2BB0-4FA3-0F51-2B84A150428C}"/>
              </a:ext>
            </a:extLst>
          </p:cNvPr>
          <p:cNvSpPr/>
          <p:nvPr/>
        </p:nvSpPr>
        <p:spPr>
          <a:xfrm>
            <a:off x="729401" y="2536097"/>
            <a:ext cx="297180" cy="325482"/>
          </a:xfrm>
          <a:custGeom>
            <a:avLst/>
            <a:gdLst/>
            <a:ahLst/>
            <a:cxnLst/>
            <a:rect l="0" t="0" r="0" b="0"/>
            <a:pathLst>
              <a:path w="297180" h="325482">
                <a:moveTo>
                  <a:pt x="99060" y="0"/>
                </a:moveTo>
                <a:lnTo>
                  <a:pt x="14151" y="0"/>
                </a:lnTo>
                <a:cubicBezTo>
                  <a:pt x="6335" y="0"/>
                  <a:pt x="0" y="6335"/>
                  <a:pt x="0" y="14151"/>
                </a:cubicBezTo>
                <a:lnTo>
                  <a:pt x="0" y="311331"/>
                </a:lnTo>
                <a:cubicBezTo>
                  <a:pt x="0" y="319147"/>
                  <a:pt x="6335" y="325482"/>
                  <a:pt x="14151" y="325482"/>
                </a:cubicBezTo>
                <a:lnTo>
                  <a:pt x="99060" y="325482"/>
                </a:lnTo>
                <a:close/>
                <a:moveTo>
                  <a:pt x="99060" y="0"/>
                </a:moveTo>
                <a:lnTo>
                  <a:pt x="198120" y="0"/>
                </a:lnTo>
                <a:lnTo>
                  <a:pt x="198120" y="325482"/>
                </a:lnTo>
                <a:lnTo>
                  <a:pt x="99060" y="325482"/>
                </a:lnTo>
                <a:close/>
                <a:moveTo>
                  <a:pt x="297180" y="14151"/>
                </a:moveTo>
                <a:cubicBezTo>
                  <a:pt x="297180" y="6335"/>
                  <a:pt x="290844" y="0"/>
                  <a:pt x="283028" y="0"/>
                </a:cubicBezTo>
                <a:lnTo>
                  <a:pt x="198120" y="0"/>
                </a:lnTo>
                <a:lnTo>
                  <a:pt x="198120" y="325482"/>
                </a:lnTo>
                <a:lnTo>
                  <a:pt x="283028" y="325482"/>
                </a:lnTo>
                <a:cubicBezTo>
                  <a:pt x="290844" y="325482"/>
                  <a:pt x="297180" y="319147"/>
                  <a:pt x="297180" y="311331"/>
                </a:cubicBezTo>
                <a:close/>
                <a:moveTo>
                  <a:pt x="134438" y="35378"/>
                </a:moveTo>
                <a:lnTo>
                  <a:pt x="162741" y="35378"/>
                </a:lnTo>
                <a:moveTo>
                  <a:pt x="134438" y="63681"/>
                </a:moveTo>
                <a:lnTo>
                  <a:pt x="162741" y="63681"/>
                </a:lnTo>
                <a:moveTo>
                  <a:pt x="134438" y="91984"/>
                </a:moveTo>
                <a:lnTo>
                  <a:pt x="162741" y="91984"/>
                </a:lnTo>
                <a:moveTo>
                  <a:pt x="134438" y="254725"/>
                </a:moveTo>
                <a:lnTo>
                  <a:pt x="162741" y="254725"/>
                </a:lnTo>
                <a:moveTo>
                  <a:pt x="134438" y="283028"/>
                </a:moveTo>
                <a:lnTo>
                  <a:pt x="162741" y="283028"/>
                </a:lnTo>
                <a:moveTo>
                  <a:pt x="261801" y="35378"/>
                </a:moveTo>
                <a:lnTo>
                  <a:pt x="233498" y="35378"/>
                </a:lnTo>
                <a:moveTo>
                  <a:pt x="261801" y="63681"/>
                </a:moveTo>
                <a:lnTo>
                  <a:pt x="233498" y="63681"/>
                </a:lnTo>
                <a:moveTo>
                  <a:pt x="261801" y="91984"/>
                </a:moveTo>
                <a:lnTo>
                  <a:pt x="233498" y="91984"/>
                </a:lnTo>
                <a:moveTo>
                  <a:pt x="261801" y="254725"/>
                </a:moveTo>
                <a:lnTo>
                  <a:pt x="233498" y="254725"/>
                </a:lnTo>
                <a:moveTo>
                  <a:pt x="261801" y="283028"/>
                </a:moveTo>
                <a:lnTo>
                  <a:pt x="233498" y="283028"/>
                </a:lnTo>
                <a:moveTo>
                  <a:pt x="63681" y="35378"/>
                </a:moveTo>
                <a:lnTo>
                  <a:pt x="35378" y="35378"/>
                </a:lnTo>
                <a:moveTo>
                  <a:pt x="63681" y="63681"/>
                </a:moveTo>
                <a:lnTo>
                  <a:pt x="35378" y="63681"/>
                </a:lnTo>
                <a:moveTo>
                  <a:pt x="63681" y="91984"/>
                </a:moveTo>
                <a:lnTo>
                  <a:pt x="35378" y="91984"/>
                </a:lnTo>
                <a:moveTo>
                  <a:pt x="63681" y="254725"/>
                </a:moveTo>
                <a:lnTo>
                  <a:pt x="35378" y="254725"/>
                </a:lnTo>
                <a:moveTo>
                  <a:pt x="63681" y="283028"/>
                </a:moveTo>
                <a:lnTo>
                  <a:pt x="35378" y="283028"/>
                </a:lnTo>
                <a:moveTo>
                  <a:pt x="35378" y="148590"/>
                </a:moveTo>
                <a:cubicBezTo>
                  <a:pt x="35378" y="146636"/>
                  <a:pt x="33794" y="145052"/>
                  <a:pt x="31840" y="145052"/>
                </a:cubicBezTo>
                <a:moveTo>
                  <a:pt x="31840" y="145052"/>
                </a:moveTo>
                <a:cubicBezTo>
                  <a:pt x="29886" y="145052"/>
                  <a:pt x="28302" y="146636"/>
                  <a:pt x="28302" y="148590"/>
                </a:cubicBezTo>
                <a:moveTo>
                  <a:pt x="31840" y="152127"/>
                </a:moveTo>
                <a:cubicBezTo>
                  <a:pt x="29886" y="152127"/>
                  <a:pt x="28302" y="150543"/>
                  <a:pt x="28302" y="148590"/>
                </a:cubicBezTo>
                <a:moveTo>
                  <a:pt x="35378" y="148590"/>
                </a:moveTo>
                <a:cubicBezTo>
                  <a:pt x="35378" y="150543"/>
                  <a:pt x="33794" y="152127"/>
                  <a:pt x="31840" y="152127"/>
                </a:cubicBezTo>
                <a:moveTo>
                  <a:pt x="130900" y="145052"/>
                </a:moveTo>
                <a:cubicBezTo>
                  <a:pt x="132854" y="145052"/>
                  <a:pt x="134438" y="146636"/>
                  <a:pt x="134438" y="148590"/>
                </a:cubicBezTo>
                <a:moveTo>
                  <a:pt x="127362" y="148590"/>
                </a:moveTo>
                <a:cubicBezTo>
                  <a:pt x="127362" y="146636"/>
                  <a:pt x="128946" y="145052"/>
                  <a:pt x="130900" y="145052"/>
                </a:cubicBezTo>
                <a:moveTo>
                  <a:pt x="127362" y="148590"/>
                </a:moveTo>
                <a:cubicBezTo>
                  <a:pt x="127362" y="150543"/>
                  <a:pt x="128946" y="152127"/>
                  <a:pt x="130900" y="152127"/>
                </a:cubicBezTo>
                <a:moveTo>
                  <a:pt x="130900" y="152127"/>
                </a:moveTo>
                <a:cubicBezTo>
                  <a:pt x="132854" y="152127"/>
                  <a:pt x="134438" y="150543"/>
                  <a:pt x="134438" y="148590"/>
                </a:cubicBezTo>
                <a:moveTo>
                  <a:pt x="233498" y="148590"/>
                </a:moveTo>
                <a:cubicBezTo>
                  <a:pt x="233498" y="146636"/>
                  <a:pt x="231914" y="145052"/>
                  <a:pt x="229960" y="145052"/>
                </a:cubicBezTo>
                <a:moveTo>
                  <a:pt x="229960" y="145052"/>
                </a:moveTo>
                <a:cubicBezTo>
                  <a:pt x="228006" y="145052"/>
                  <a:pt x="226422" y="146636"/>
                  <a:pt x="226422" y="148590"/>
                </a:cubicBezTo>
                <a:moveTo>
                  <a:pt x="229960" y="152127"/>
                </a:moveTo>
                <a:cubicBezTo>
                  <a:pt x="228006" y="152127"/>
                  <a:pt x="226422" y="150543"/>
                  <a:pt x="226422" y="148590"/>
                </a:cubicBezTo>
                <a:moveTo>
                  <a:pt x="233498" y="148590"/>
                </a:moveTo>
                <a:cubicBezTo>
                  <a:pt x="233498" y="150543"/>
                  <a:pt x="231914" y="152127"/>
                  <a:pt x="229960" y="152127"/>
                </a:cubicBez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5AA4FE99-9B2F-A86B-DB28-08EB6391F6CF}"/>
              </a:ext>
            </a:extLst>
          </p:cNvPr>
          <p:cNvSpPr txBox="1"/>
          <p:nvPr/>
        </p:nvSpPr>
        <p:spPr>
          <a:xfrm>
            <a:off x="1411950" y="2599779"/>
            <a:ext cx="2186497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es-ES_tradnl" sz="1400" b="1" noProof="0" dirty="0">
                <a:solidFill>
                  <a:srgbClr val="FFFFFF"/>
                </a:solidFill>
                <a:latin typeface="Roboto"/>
              </a:rPr>
              <a:t>Personas Capacitadas (SE)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id="{632D3B69-5FD4-C2CF-D375-08A73C4956C7}"/>
              </a:ext>
            </a:extLst>
          </p:cNvPr>
          <p:cNvSpPr txBox="1"/>
          <p:nvPr/>
        </p:nvSpPr>
        <p:spPr>
          <a:xfrm>
            <a:off x="3857706" y="2245993"/>
            <a:ext cx="2112512" cy="10772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s-CO" sz="1000" b="0" dirty="0">
                <a:solidFill>
                  <a:srgbClr val="484848"/>
                </a:solidFill>
                <a:latin typeface="Roboto"/>
              </a:rPr>
              <a:t>Brindar educación para la generación de reportes de las conflictividades sociales de acuerdo a las dinámicas socio- culturales de los territorios.</a:t>
            </a:r>
            <a:r>
              <a:rPr sz="1000" b="0" dirty="0">
                <a:solidFill>
                  <a:srgbClr val="484848"/>
                </a:solidFill>
                <a:latin typeface="Roboto"/>
              </a:rPr>
              <a:t>.</a:t>
            </a:r>
            <a:endParaRPr lang="en-US" sz="1000" b="0" dirty="0">
              <a:solidFill>
                <a:srgbClr val="484848"/>
              </a:solidFill>
              <a:latin typeface="Roboto"/>
            </a:endParaRPr>
          </a:p>
          <a:p>
            <a:endParaRPr lang="es-CO" sz="1000" dirty="0">
              <a:solidFill>
                <a:srgbClr val="484848"/>
              </a:solidFill>
              <a:latin typeface="Roboto"/>
            </a:endParaRPr>
          </a:p>
          <a:p>
            <a:endParaRPr lang="es-CO" sz="1000" b="0" dirty="0">
              <a:solidFill>
                <a:srgbClr val="484848"/>
              </a:solidFill>
              <a:latin typeface="Roboto"/>
            </a:endParaRPr>
          </a:p>
          <a:p>
            <a:endParaRPr sz="1000" b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6C0D2164-EE94-AB57-0E91-25C0BFE7662A}"/>
              </a:ext>
            </a:extLst>
          </p:cNvPr>
          <p:cNvSpPr txBox="1"/>
          <p:nvPr/>
        </p:nvSpPr>
        <p:spPr>
          <a:xfrm>
            <a:off x="1492624" y="3500752"/>
            <a:ext cx="2105841" cy="7694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s-ES_tradnl" sz="1000" b="0" noProof="0" dirty="0">
                <a:solidFill>
                  <a:srgbClr val="484848"/>
                </a:solidFill>
                <a:latin typeface="Roboto"/>
              </a:rPr>
              <a:t>Generar escenarios de convivencia en el territorio con los diferentes actores en el marco de la seguridad humana..</a:t>
            </a:r>
          </a:p>
          <a:p>
            <a:pPr algn="r"/>
            <a:endParaRPr lang="es-ES_tradnl" sz="1000" b="0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51C4B954-2827-E0A7-8EC9-DE9317B372D3}"/>
              </a:ext>
            </a:extLst>
          </p:cNvPr>
          <p:cNvSpPr txBox="1"/>
          <p:nvPr/>
        </p:nvSpPr>
        <p:spPr>
          <a:xfrm>
            <a:off x="3936755" y="3645813"/>
            <a:ext cx="2559996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es-ES_tradnl" sz="1400" b="1" noProof="0" dirty="0">
                <a:solidFill>
                  <a:srgbClr val="FFFFFF"/>
                </a:solidFill>
                <a:latin typeface="Roboto"/>
              </a:rPr>
              <a:t>Escenarios de Convivencia (SA)</a:t>
            </a: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BB134DF4-10FE-0533-7BDA-B33763E1F165}"/>
              </a:ext>
            </a:extLst>
          </p:cNvPr>
          <p:cNvSpPr txBox="1"/>
          <p:nvPr/>
        </p:nvSpPr>
        <p:spPr>
          <a:xfrm>
            <a:off x="1026581" y="4732848"/>
            <a:ext cx="359874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Vigencia 2026 vs Proyección 2027</a:t>
            </a:r>
          </a:p>
          <a:p>
            <a:pPr algn="ctr"/>
            <a:endParaRPr lang="es-ES_tradnl" b="1" noProof="0" dirty="0">
              <a:solidFill>
                <a:srgbClr val="484848"/>
              </a:solidFill>
              <a:latin typeface="Roboto"/>
            </a:endParaRPr>
          </a:p>
          <a:p>
            <a:pPr algn="ctr"/>
            <a:r>
              <a:rPr lang="es-ES_tradnl" sz="1800" noProof="0" dirty="0">
                <a:solidFill>
                  <a:srgbClr val="484848"/>
                </a:solidFill>
                <a:latin typeface="Roboto"/>
              </a:rPr>
              <a:t>Costo del Producto SA: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18B9D48C-FFC5-0A1C-DC94-E4334BF46DED}"/>
              </a:ext>
            </a:extLst>
          </p:cNvPr>
          <p:cNvSpPr txBox="1"/>
          <p:nvPr/>
        </p:nvSpPr>
        <p:spPr>
          <a:xfrm>
            <a:off x="7437400" y="2769695"/>
            <a:ext cx="1521250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b="1" dirty="0">
                <a:solidFill>
                  <a:srgbClr val="484848"/>
                </a:solidFill>
                <a:latin typeface="Roboto"/>
              </a:rPr>
              <a:t>$647.410.288</a:t>
            </a:r>
            <a:endParaRPr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5503B752-81D7-7DA7-0276-20058FE80E4B}"/>
              </a:ext>
            </a:extLst>
          </p:cNvPr>
          <p:cNvSpPr txBox="1"/>
          <p:nvPr/>
        </p:nvSpPr>
        <p:spPr>
          <a:xfrm>
            <a:off x="425146" y="5633094"/>
            <a:ext cx="1721625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$1.028.833.781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92740F74-B18F-2A85-E78F-52E209791435}"/>
              </a:ext>
            </a:extLst>
          </p:cNvPr>
          <p:cNvSpPr txBox="1"/>
          <p:nvPr/>
        </p:nvSpPr>
        <p:spPr>
          <a:xfrm>
            <a:off x="807001" y="5979343"/>
            <a:ext cx="843181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1800" b="1" dirty="0">
                <a:solidFill>
                  <a:srgbClr val="484848"/>
                </a:solidFill>
                <a:latin typeface="Roboto"/>
              </a:rPr>
              <a:t>Meta: </a:t>
            </a:r>
            <a:r>
              <a:rPr lang="en-US" b="1" dirty="0">
                <a:solidFill>
                  <a:srgbClr val="484848"/>
                </a:solidFill>
                <a:latin typeface="Roboto"/>
              </a:rPr>
              <a:t>2</a:t>
            </a:r>
            <a:r>
              <a:rPr lang="en-US" sz="1800" b="1" dirty="0">
                <a:solidFill>
                  <a:srgbClr val="484848"/>
                </a:solidFill>
                <a:latin typeface="Roboto"/>
              </a:rPr>
              <a:t> </a:t>
            </a:r>
          </a:p>
          <a:p>
            <a:pPr algn="ctr"/>
            <a:endParaRPr sz="1800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5775A5F7-7337-89AA-9B3F-11324878514E}"/>
              </a:ext>
            </a:extLst>
          </p:cNvPr>
          <p:cNvSpPr txBox="1"/>
          <p:nvPr/>
        </p:nvSpPr>
        <p:spPr>
          <a:xfrm>
            <a:off x="3746290" y="5910093"/>
            <a:ext cx="97622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sz="1800" b="1" dirty="0">
                <a:solidFill>
                  <a:srgbClr val="484848"/>
                </a:solidFill>
                <a:latin typeface="Roboto"/>
              </a:rPr>
              <a:t>Meta: 33 </a:t>
            </a:r>
          </a:p>
          <a:p>
            <a:pPr algn="ctr"/>
            <a:endParaRPr sz="1800" b="1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C07EBB72-75AA-83CB-4CD0-823F304D0147}"/>
              </a:ext>
            </a:extLst>
          </p:cNvPr>
          <p:cNvSpPr txBox="1"/>
          <p:nvPr/>
        </p:nvSpPr>
        <p:spPr>
          <a:xfrm>
            <a:off x="3626499" y="5619489"/>
            <a:ext cx="166552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$1.088.506.140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F7ADC729-532A-3626-C542-A1378776441A}"/>
              </a:ext>
            </a:extLst>
          </p:cNvPr>
          <p:cNvSpPr txBox="1"/>
          <p:nvPr/>
        </p:nvSpPr>
        <p:spPr>
          <a:xfrm>
            <a:off x="8967172" y="4469077"/>
            <a:ext cx="147957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Avances 2026</a:t>
            </a: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A4AAACF4-B643-6C3C-A2DC-0979512D38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02378" y="4924650"/>
            <a:ext cx="4455445" cy="1421681"/>
          </a:xfrm>
          <a:prstGeom prst="rect">
            <a:avLst/>
          </a:prstGeom>
        </p:spPr>
      </p:pic>
      <p:sp>
        <p:nvSpPr>
          <p:cNvPr id="27" name="Elipse 26">
            <a:extLst>
              <a:ext uri="{FF2B5EF4-FFF2-40B4-BE49-F238E27FC236}">
                <a16:creationId xmlns:a16="http://schemas.microsoft.com/office/drawing/2014/main" id="{37B43444-DBB0-390F-05D3-573BD9DF4C9B}"/>
              </a:ext>
            </a:extLst>
          </p:cNvPr>
          <p:cNvSpPr/>
          <p:nvPr/>
        </p:nvSpPr>
        <p:spPr>
          <a:xfrm>
            <a:off x="9992589" y="4872097"/>
            <a:ext cx="1549345" cy="15493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0D1D5D1F-7EF1-D575-386A-A63A62EB5A9A}"/>
              </a:ext>
            </a:extLst>
          </p:cNvPr>
          <p:cNvSpPr txBox="1"/>
          <p:nvPr/>
        </p:nvSpPr>
        <p:spPr>
          <a:xfrm>
            <a:off x="8117458" y="5210676"/>
            <a:ext cx="2073754" cy="9079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300" b="1" dirty="0">
                <a:solidFill>
                  <a:schemeClr val="bg1"/>
                </a:solidFill>
                <a:latin typeface="Nunito Sans" pitchFamily="2" charset="77"/>
              </a:rPr>
              <a:t>193 </a:t>
            </a:r>
            <a:r>
              <a:rPr lang="es-CO" sz="2000" b="1" dirty="0">
                <a:solidFill>
                  <a:schemeClr val="bg1"/>
                </a:solidFill>
                <a:latin typeface="Nunito Sans" pitchFamily="2" charset="77"/>
              </a:rPr>
              <a:t>Personas Capacitadas. </a:t>
            </a:r>
          </a:p>
          <a:p>
            <a:r>
              <a:rPr lang="es-CO" sz="1000" b="1" dirty="0">
                <a:solidFill>
                  <a:schemeClr val="bg1"/>
                </a:solidFill>
                <a:latin typeface="Nunito Sans" pitchFamily="2" charset="77"/>
              </a:rPr>
              <a:t>Corte Marzo 2026</a:t>
            </a:r>
          </a:p>
        </p:txBody>
      </p:sp>
      <p:pic>
        <p:nvPicPr>
          <p:cNvPr id="29" name="Gráfico 28">
            <a:extLst>
              <a:ext uri="{FF2B5EF4-FFF2-40B4-BE49-F238E27FC236}">
                <a16:creationId xmlns:a16="http://schemas.microsoft.com/office/drawing/2014/main" id="{15FB089B-999A-D40A-7ED1-B0575A9406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514" y="5171746"/>
            <a:ext cx="905825" cy="85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97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C4315-6335-FAFC-27A4-43902B165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DB88771-DE34-3B90-C9F3-96E0D4587BBF}"/>
              </a:ext>
            </a:extLst>
          </p:cNvPr>
          <p:cNvSpPr txBox="1"/>
          <p:nvPr/>
        </p:nvSpPr>
        <p:spPr>
          <a:xfrm>
            <a:off x="1655596" y="473232"/>
            <a:ext cx="8880808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Producto 5. Servicio de divulgación en Seguridad, Paz y Convivencia Ciudadana.</a:t>
            </a:r>
            <a:endParaRPr lang="es-ES" dirty="0">
              <a:solidFill>
                <a:srgbClr val="D23B46"/>
              </a:solidFill>
              <a:latin typeface="Nunito Sans" pitchFamily="2" charset="77"/>
              <a:ea typeface="Calibri"/>
              <a:cs typeface="Calibri"/>
            </a:endParaRPr>
          </a:p>
        </p:txBody>
      </p:sp>
      <p:sp>
        <p:nvSpPr>
          <p:cNvPr id="59" name="Rounded Rectangle 8">
            <a:extLst>
              <a:ext uri="{FF2B5EF4-FFF2-40B4-BE49-F238E27FC236}">
                <a16:creationId xmlns:a16="http://schemas.microsoft.com/office/drawing/2014/main" id="{6D55EB7A-FCD4-0082-A99A-1EE8E992BF73}"/>
              </a:ext>
            </a:extLst>
          </p:cNvPr>
          <p:cNvSpPr/>
          <p:nvPr/>
        </p:nvSpPr>
        <p:spPr>
          <a:xfrm>
            <a:off x="425146" y="4154732"/>
            <a:ext cx="3305390" cy="905691"/>
          </a:xfrm>
          <a:custGeom>
            <a:avLst/>
            <a:gdLst/>
            <a:ahLst/>
            <a:cxnLst/>
            <a:rect l="0" t="0" r="0" b="0"/>
            <a:pathLst>
              <a:path w="3305390" h="905691">
                <a:moveTo>
                  <a:pt x="452845" y="0"/>
                </a:moveTo>
                <a:lnTo>
                  <a:pt x="3305390" y="0"/>
                </a:lnTo>
                <a:moveTo>
                  <a:pt x="3305390" y="905691"/>
                </a:moveTo>
                <a:lnTo>
                  <a:pt x="452845" y="905691"/>
                </a:lnTo>
                <a:moveTo>
                  <a:pt x="452845" y="905691"/>
                </a:moveTo>
                <a:cubicBezTo>
                  <a:pt x="202745" y="905691"/>
                  <a:pt x="0" y="702945"/>
                  <a:pt x="0" y="452845"/>
                </a:cubicBezTo>
                <a:cubicBezTo>
                  <a:pt x="0" y="202745"/>
                  <a:pt x="202745" y="0"/>
                  <a:pt x="452845" y="0"/>
                </a:cubicBezTo>
                <a:moveTo>
                  <a:pt x="3305390" y="0"/>
                </a:moveTo>
                <a:lnTo>
                  <a:pt x="3305390" y="905691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F5A53FA0-8829-E613-8DD0-CB8D3A31873E}"/>
              </a:ext>
            </a:extLst>
          </p:cNvPr>
          <p:cNvSpPr txBox="1"/>
          <p:nvPr/>
        </p:nvSpPr>
        <p:spPr>
          <a:xfrm>
            <a:off x="707518" y="1518978"/>
            <a:ext cx="260007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Actividades/ Entregables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5B536EFF-77F8-DB29-02E8-28491E671C0E}"/>
              </a:ext>
            </a:extLst>
          </p:cNvPr>
          <p:cNvSpPr txBox="1"/>
          <p:nvPr/>
        </p:nvSpPr>
        <p:spPr>
          <a:xfrm>
            <a:off x="7879956" y="1930449"/>
            <a:ext cx="3598742" cy="11079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Vigencia 2026 vs Proyección 2027</a:t>
            </a:r>
          </a:p>
          <a:p>
            <a:pPr algn="ctr"/>
            <a:endParaRPr lang="es-ES_tradnl" b="1" noProof="0" dirty="0">
              <a:solidFill>
                <a:srgbClr val="484848"/>
              </a:solidFill>
              <a:latin typeface="Roboto"/>
            </a:endParaRPr>
          </a:p>
          <a:p>
            <a:pPr algn="ctr"/>
            <a:r>
              <a:rPr lang="es-ES_tradnl" sz="1800" noProof="0" dirty="0">
                <a:solidFill>
                  <a:srgbClr val="484848"/>
                </a:solidFill>
                <a:latin typeface="Roboto"/>
              </a:rPr>
              <a:t>Costo del Producto: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8C76CD43-C955-2C1C-8AE0-038CDF1D55F9}"/>
              </a:ext>
            </a:extLst>
          </p:cNvPr>
          <p:cNvSpPr txBox="1"/>
          <p:nvPr/>
        </p:nvSpPr>
        <p:spPr>
          <a:xfrm>
            <a:off x="7249209" y="2830695"/>
            <a:ext cx="166552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$9.000.000.000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2776B9D3-3D0E-DE1B-29DE-6291CE748111}"/>
              </a:ext>
            </a:extLst>
          </p:cNvPr>
          <p:cNvSpPr txBox="1"/>
          <p:nvPr/>
        </p:nvSpPr>
        <p:spPr>
          <a:xfrm>
            <a:off x="10255022" y="2796070"/>
            <a:ext cx="1665521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$</a:t>
            </a:r>
            <a:r>
              <a:rPr lang="es-ES_tradnl" b="1" dirty="0">
                <a:solidFill>
                  <a:srgbClr val="484848"/>
                </a:solidFill>
                <a:latin typeface="Roboto"/>
              </a:rPr>
              <a:t>9</a:t>
            </a:r>
            <a:r>
              <a:rPr lang="es-ES_tradnl" b="1" noProof="0" dirty="0">
                <a:solidFill>
                  <a:srgbClr val="484848"/>
                </a:solidFill>
                <a:latin typeface="Roboto"/>
              </a:rPr>
              <a:t>.522.000.000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FD6CA72-55FF-5ABF-1176-B2668EE83DFB}"/>
              </a:ext>
            </a:extLst>
          </p:cNvPr>
          <p:cNvSpPr txBox="1"/>
          <p:nvPr/>
        </p:nvSpPr>
        <p:spPr>
          <a:xfrm>
            <a:off x="7449580" y="3176944"/>
            <a:ext cx="1264769" cy="126188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Meta: </a:t>
            </a:r>
            <a:r>
              <a:rPr lang="es-ES_tradnl" b="1" dirty="0">
                <a:solidFill>
                  <a:srgbClr val="484848"/>
                </a:solidFill>
                <a:latin typeface="Roboto"/>
              </a:rPr>
              <a:t>648</a:t>
            </a:r>
          </a:p>
          <a:p>
            <a:pPr algn="ctr"/>
            <a:r>
              <a:rPr lang="es-ES_tradnl" sz="1800" b="1" noProof="0" dirty="0" err="1">
                <a:solidFill>
                  <a:srgbClr val="484848"/>
                </a:solidFill>
                <a:latin typeface="Roboto"/>
              </a:rPr>
              <a:t>Avan</a:t>
            </a:r>
            <a:r>
              <a:rPr lang="es-ES_tradnl" b="1" dirty="0">
                <a:solidFill>
                  <a:srgbClr val="484848"/>
                </a:solidFill>
                <a:latin typeface="Roboto"/>
              </a:rPr>
              <a:t>ce 30%</a:t>
            </a:r>
          </a:p>
          <a:p>
            <a:pPr algn="ctr"/>
            <a:r>
              <a:rPr lang="es-ES_tradnl" sz="1000" b="1" dirty="0">
                <a:solidFill>
                  <a:srgbClr val="484848"/>
                </a:solidFill>
                <a:latin typeface="Roboto"/>
              </a:rPr>
              <a:t>Corte Marzo 2026 </a:t>
            </a:r>
          </a:p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B0027F09-97AE-08AA-96DA-93043B26C143}"/>
              </a:ext>
            </a:extLst>
          </p:cNvPr>
          <p:cNvSpPr txBox="1"/>
          <p:nvPr/>
        </p:nvSpPr>
        <p:spPr>
          <a:xfrm>
            <a:off x="10533141" y="3107694"/>
            <a:ext cx="1109279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Meta: </a:t>
            </a:r>
            <a:r>
              <a:rPr lang="es-ES_tradnl" b="1" dirty="0">
                <a:solidFill>
                  <a:srgbClr val="484848"/>
                </a:solidFill>
                <a:latin typeface="Roboto"/>
              </a:rPr>
              <a:t>648</a:t>
            </a:r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 </a:t>
            </a:r>
          </a:p>
          <a:p>
            <a:pPr algn="ctr"/>
            <a:endParaRPr lang="es-ES_tradnl" sz="1800" b="1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1A2A2723-BDB8-F30D-92E4-65534F12AED3}"/>
              </a:ext>
            </a:extLst>
          </p:cNvPr>
          <p:cNvSpPr/>
          <p:nvPr/>
        </p:nvSpPr>
        <p:spPr>
          <a:xfrm>
            <a:off x="6248943" y="3401922"/>
            <a:ext cx="329731" cy="329020"/>
          </a:xfrm>
          <a:custGeom>
            <a:avLst/>
            <a:gdLst/>
            <a:ahLst/>
            <a:cxnLst/>
            <a:rect l="0" t="0" r="0" b="0"/>
            <a:pathLst>
              <a:path w="329731" h="329020">
                <a:moveTo>
                  <a:pt x="291049" y="53936"/>
                </a:moveTo>
                <a:cubicBezTo>
                  <a:pt x="312412" y="53936"/>
                  <a:pt x="329731" y="44238"/>
                  <a:pt x="329731" y="32275"/>
                </a:cubicBezTo>
                <a:cubicBezTo>
                  <a:pt x="329731" y="20311"/>
                  <a:pt x="312412" y="10613"/>
                  <a:pt x="291049" y="10613"/>
                </a:cubicBezTo>
                <a:cubicBezTo>
                  <a:pt x="269686" y="10613"/>
                  <a:pt x="252368" y="20311"/>
                  <a:pt x="252368" y="32275"/>
                </a:cubicBezTo>
                <a:cubicBezTo>
                  <a:pt x="252368" y="44238"/>
                  <a:pt x="269686" y="53936"/>
                  <a:pt x="291049" y="53936"/>
                </a:cubicBezTo>
                <a:close/>
                <a:moveTo>
                  <a:pt x="252368" y="32273"/>
                </a:moveTo>
                <a:lnTo>
                  <a:pt x="252368" y="91068"/>
                </a:lnTo>
                <a:cubicBezTo>
                  <a:pt x="252368" y="103446"/>
                  <a:pt x="269388" y="112730"/>
                  <a:pt x="291049" y="112730"/>
                </a:cubicBezTo>
                <a:cubicBezTo>
                  <a:pt x="312711" y="112730"/>
                  <a:pt x="329731" y="103446"/>
                  <a:pt x="329731" y="91068"/>
                </a:cubicBezTo>
                <a:lnTo>
                  <a:pt x="329731" y="32273"/>
                </a:lnTo>
                <a:moveTo>
                  <a:pt x="170591" y="53936"/>
                </a:moveTo>
                <a:cubicBezTo>
                  <a:pt x="191954" y="53936"/>
                  <a:pt x="209272" y="44238"/>
                  <a:pt x="209272" y="32275"/>
                </a:cubicBezTo>
                <a:cubicBezTo>
                  <a:pt x="209272" y="20311"/>
                  <a:pt x="191954" y="10613"/>
                  <a:pt x="170591" y="10613"/>
                </a:cubicBezTo>
                <a:cubicBezTo>
                  <a:pt x="149228" y="10613"/>
                  <a:pt x="131910" y="20311"/>
                  <a:pt x="131910" y="32275"/>
                </a:cubicBezTo>
                <a:cubicBezTo>
                  <a:pt x="131910" y="44238"/>
                  <a:pt x="149228" y="53936"/>
                  <a:pt x="170591" y="53936"/>
                </a:cubicBezTo>
                <a:close/>
                <a:moveTo>
                  <a:pt x="131910" y="32273"/>
                </a:moveTo>
                <a:lnTo>
                  <a:pt x="131910" y="91068"/>
                </a:lnTo>
                <a:cubicBezTo>
                  <a:pt x="131910" y="103446"/>
                  <a:pt x="148929" y="112730"/>
                  <a:pt x="170591" y="112730"/>
                </a:cubicBezTo>
                <a:cubicBezTo>
                  <a:pt x="192252" y="112730"/>
                  <a:pt x="209272" y="103446"/>
                  <a:pt x="209272" y="91068"/>
                </a:cubicBezTo>
                <a:lnTo>
                  <a:pt x="209272" y="32273"/>
                </a:lnTo>
                <a:moveTo>
                  <a:pt x="48584" y="53936"/>
                </a:moveTo>
                <a:cubicBezTo>
                  <a:pt x="69947" y="53936"/>
                  <a:pt x="87265" y="44238"/>
                  <a:pt x="87265" y="32275"/>
                </a:cubicBezTo>
                <a:cubicBezTo>
                  <a:pt x="87265" y="20311"/>
                  <a:pt x="69947" y="10613"/>
                  <a:pt x="48584" y="10613"/>
                </a:cubicBezTo>
                <a:cubicBezTo>
                  <a:pt x="27221" y="10613"/>
                  <a:pt x="9903" y="20311"/>
                  <a:pt x="9903" y="32275"/>
                </a:cubicBezTo>
                <a:cubicBezTo>
                  <a:pt x="9903" y="44238"/>
                  <a:pt x="27221" y="53936"/>
                  <a:pt x="48584" y="53936"/>
                </a:cubicBezTo>
                <a:close/>
                <a:moveTo>
                  <a:pt x="87265" y="62016"/>
                </a:moveTo>
                <a:cubicBezTo>
                  <a:pt x="87265" y="73979"/>
                  <a:pt x="69947" y="83677"/>
                  <a:pt x="48584" y="83677"/>
                </a:cubicBezTo>
                <a:cubicBezTo>
                  <a:pt x="27221" y="83677"/>
                  <a:pt x="9903" y="73979"/>
                  <a:pt x="9903" y="62016"/>
                </a:cubicBezTo>
                <a:moveTo>
                  <a:pt x="209272" y="62016"/>
                </a:moveTo>
                <a:cubicBezTo>
                  <a:pt x="209272" y="73979"/>
                  <a:pt x="191954" y="83677"/>
                  <a:pt x="170591" y="83677"/>
                </a:cubicBezTo>
                <a:cubicBezTo>
                  <a:pt x="149228" y="83677"/>
                  <a:pt x="131910" y="73979"/>
                  <a:pt x="131910" y="62016"/>
                </a:cubicBezTo>
                <a:moveTo>
                  <a:pt x="329731" y="62016"/>
                </a:moveTo>
                <a:cubicBezTo>
                  <a:pt x="329731" y="73979"/>
                  <a:pt x="312412" y="83677"/>
                  <a:pt x="291049" y="83677"/>
                </a:cubicBezTo>
                <a:cubicBezTo>
                  <a:pt x="269686" y="83677"/>
                  <a:pt x="252368" y="73979"/>
                  <a:pt x="252368" y="62016"/>
                </a:cubicBezTo>
                <a:moveTo>
                  <a:pt x="9903" y="32273"/>
                </a:moveTo>
                <a:lnTo>
                  <a:pt x="9903" y="91068"/>
                </a:lnTo>
                <a:cubicBezTo>
                  <a:pt x="9903" y="103446"/>
                  <a:pt x="26923" y="112730"/>
                  <a:pt x="48584" y="112730"/>
                </a:cubicBezTo>
                <a:cubicBezTo>
                  <a:pt x="70245" y="112730"/>
                  <a:pt x="87265" y="103446"/>
                  <a:pt x="87265" y="91068"/>
                </a:cubicBezTo>
                <a:lnTo>
                  <a:pt x="87265" y="32273"/>
                </a:lnTo>
                <a:moveTo>
                  <a:pt x="10613" y="329020"/>
                </a:moveTo>
                <a:cubicBezTo>
                  <a:pt x="31746" y="329020"/>
                  <a:pt x="52880" y="329020"/>
                  <a:pt x="74013" y="307793"/>
                </a:cubicBezTo>
                <a:cubicBezTo>
                  <a:pt x="95146" y="329020"/>
                  <a:pt x="116279" y="329020"/>
                  <a:pt x="121915" y="329020"/>
                </a:cubicBezTo>
                <a:cubicBezTo>
                  <a:pt x="127550" y="329020"/>
                  <a:pt x="148683" y="329020"/>
                  <a:pt x="169817" y="307793"/>
                </a:cubicBezTo>
                <a:cubicBezTo>
                  <a:pt x="190950" y="329020"/>
                  <a:pt x="212083" y="329020"/>
                  <a:pt x="217719" y="329020"/>
                </a:cubicBezTo>
                <a:cubicBezTo>
                  <a:pt x="223354" y="329020"/>
                  <a:pt x="244487" y="329020"/>
                  <a:pt x="265620" y="307793"/>
                </a:cubicBezTo>
                <a:cubicBezTo>
                  <a:pt x="286754" y="329020"/>
                  <a:pt x="307886" y="329020"/>
                  <a:pt x="329020" y="329020"/>
                </a:cubicBezTo>
                <a:moveTo>
                  <a:pt x="106843" y="291208"/>
                </a:moveTo>
                <a:cubicBezTo>
                  <a:pt x="106843" y="286962"/>
                  <a:pt x="105428" y="284132"/>
                  <a:pt x="102598" y="281302"/>
                </a:cubicBezTo>
                <a:lnTo>
                  <a:pt x="95522" y="274226"/>
                </a:lnTo>
                <a:cubicBezTo>
                  <a:pt x="91277" y="269980"/>
                  <a:pt x="89862" y="264320"/>
                  <a:pt x="92692" y="258659"/>
                </a:cubicBezTo>
                <a:cubicBezTo>
                  <a:pt x="95522" y="252999"/>
                  <a:pt x="99768" y="250168"/>
                  <a:pt x="106843" y="250168"/>
                </a:cubicBezTo>
                <a:lnTo>
                  <a:pt x="116749" y="250168"/>
                </a:lnTo>
                <a:cubicBezTo>
                  <a:pt x="120995" y="250168"/>
                  <a:pt x="123825" y="248753"/>
                  <a:pt x="126655" y="245923"/>
                </a:cubicBezTo>
                <a:cubicBezTo>
                  <a:pt x="129485" y="243093"/>
                  <a:pt x="130901" y="238847"/>
                  <a:pt x="130901" y="236017"/>
                </a:cubicBezTo>
                <a:lnTo>
                  <a:pt x="130901" y="226111"/>
                </a:lnTo>
                <a:cubicBezTo>
                  <a:pt x="130901" y="220450"/>
                  <a:pt x="133731" y="214790"/>
                  <a:pt x="139391" y="211960"/>
                </a:cubicBezTo>
                <a:cubicBezTo>
                  <a:pt x="145052" y="209129"/>
                  <a:pt x="150712" y="210544"/>
                  <a:pt x="154958" y="214790"/>
                </a:cubicBezTo>
                <a:lnTo>
                  <a:pt x="162033" y="221866"/>
                </a:lnTo>
                <a:cubicBezTo>
                  <a:pt x="164864" y="224696"/>
                  <a:pt x="167694" y="226111"/>
                  <a:pt x="171939" y="226111"/>
                </a:cubicBezTo>
                <a:cubicBezTo>
                  <a:pt x="176185" y="226111"/>
                  <a:pt x="179015" y="224696"/>
                  <a:pt x="181845" y="221866"/>
                </a:cubicBezTo>
                <a:lnTo>
                  <a:pt x="188921" y="214790"/>
                </a:lnTo>
                <a:cubicBezTo>
                  <a:pt x="193166" y="210544"/>
                  <a:pt x="198827" y="209129"/>
                  <a:pt x="204488" y="211960"/>
                </a:cubicBezTo>
                <a:cubicBezTo>
                  <a:pt x="210148" y="214790"/>
                  <a:pt x="212979" y="219035"/>
                  <a:pt x="212979" y="226111"/>
                </a:cubicBezTo>
                <a:lnTo>
                  <a:pt x="212979" y="236017"/>
                </a:lnTo>
                <a:cubicBezTo>
                  <a:pt x="212979" y="240262"/>
                  <a:pt x="214394" y="243093"/>
                  <a:pt x="217224" y="245923"/>
                </a:cubicBezTo>
                <a:cubicBezTo>
                  <a:pt x="220054" y="248753"/>
                  <a:pt x="224300" y="250168"/>
                  <a:pt x="227130" y="250168"/>
                </a:cubicBezTo>
                <a:lnTo>
                  <a:pt x="237036" y="250168"/>
                </a:lnTo>
                <a:cubicBezTo>
                  <a:pt x="242696" y="250168"/>
                  <a:pt x="248357" y="252999"/>
                  <a:pt x="251187" y="258659"/>
                </a:cubicBezTo>
                <a:cubicBezTo>
                  <a:pt x="254018" y="264320"/>
                  <a:pt x="252603" y="269980"/>
                  <a:pt x="248357" y="274226"/>
                </a:cubicBezTo>
                <a:lnTo>
                  <a:pt x="238451" y="281302"/>
                </a:lnTo>
                <a:cubicBezTo>
                  <a:pt x="235621" y="284132"/>
                  <a:pt x="234206" y="286962"/>
                  <a:pt x="234206" y="291208"/>
                </a:cubicBezTo>
                <a:moveTo>
                  <a:pt x="143636" y="291209"/>
                </a:moveTo>
                <a:cubicBezTo>
                  <a:pt x="143636" y="277058"/>
                  <a:pt x="154958" y="264321"/>
                  <a:pt x="170524" y="264321"/>
                </a:cubicBezTo>
                <a:cubicBezTo>
                  <a:pt x="184676" y="264321"/>
                  <a:pt x="197412" y="275642"/>
                  <a:pt x="197412" y="291209"/>
                </a:cubicBezTo>
                <a:moveTo>
                  <a:pt x="0" y="0"/>
                </a:moveTo>
                <a:moveTo>
                  <a:pt x="255433" y="210486"/>
                </a:moveTo>
                <a:lnTo>
                  <a:pt x="290811" y="182184"/>
                </a:lnTo>
                <a:lnTo>
                  <a:pt x="290811" y="146805"/>
                </a:lnTo>
                <a:moveTo>
                  <a:pt x="0" y="0"/>
                </a:moveTo>
                <a:moveTo>
                  <a:pt x="85616" y="210486"/>
                </a:moveTo>
                <a:lnTo>
                  <a:pt x="50238" y="182184"/>
                </a:lnTo>
                <a:lnTo>
                  <a:pt x="50238" y="146805"/>
                </a:lnTo>
                <a:moveTo>
                  <a:pt x="169817" y="186977"/>
                </a:moveTo>
                <a:lnTo>
                  <a:pt x="169817" y="13973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4823CB62-8BB7-59C9-4F5B-D6E9D1C354C1}"/>
              </a:ext>
            </a:extLst>
          </p:cNvPr>
          <p:cNvSpPr/>
          <p:nvPr/>
        </p:nvSpPr>
        <p:spPr>
          <a:xfrm>
            <a:off x="3676331" y="3118894"/>
            <a:ext cx="3195279" cy="905691"/>
          </a:xfrm>
          <a:custGeom>
            <a:avLst/>
            <a:gdLst/>
            <a:ahLst/>
            <a:cxnLst/>
            <a:rect l="0" t="0" r="0" b="0"/>
            <a:pathLst>
              <a:path w="3195279" h="905691">
                <a:moveTo>
                  <a:pt x="2742433" y="0"/>
                </a:moveTo>
                <a:cubicBezTo>
                  <a:pt x="2992527" y="0"/>
                  <a:pt x="3195279" y="202742"/>
                  <a:pt x="3195279" y="452845"/>
                </a:cubicBezTo>
                <a:cubicBezTo>
                  <a:pt x="3195279" y="702948"/>
                  <a:pt x="2992527" y="905691"/>
                  <a:pt x="2742433" y="905691"/>
                </a:cubicBezTo>
                <a:lnTo>
                  <a:pt x="0" y="905691"/>
                </a:lnTo>
                <a:lnTo>
                  <a:pt x="0" y="0"/>
                </a:lnTo>
                <a:lnTo>
                  <a:pt x="2742433" y="0"/>
                </a:lnTo>
              </a:path>
            </a:pathLst>
          </a:custGeom>
          <a:solidFill>
            <a:srgbClr val="DE8431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85E70E35-BF45-2B04-0279-E7A87FDB3933}"/>
              </a:ext>
            </a:extLst>
          </p:cNvPr>
          <p:cNvSpPr/>
          <p:nvPr/>
        </p:nvSpPr>
        <p:spPr>
          <a:xfrm>
            <a:off x="713302" y="1986780"/>
            <a:ext cx="2963026" cy="905691"/>
          </a:xfrm>
          <a:custGeom>
            <a:avLst/>
            <a:gdLst/>
            <a:ahLst/>
            <a:cxnLst/>
            <a:rect l="0" t="0" r="0" b="0"/>
            <a:pathLst>
              <a:path w="2963026" h="905691">
                <a:moveTo>
                  <a:pt x="452845" y="905691"/>
                </a:moveTo>
                <a:cubicBezTo>
                  <a:pt x="202742" y="905691"/>
                  <a:pt x="0" y="702948"/>
                  <a:pt x="0" y="452845"/>
                </a:cubicBezTo>
                <a:cubicBezTo>
                  <a:pt x="0" y="202742"/>
                  <a:pt x="202742" y="0"/>
                  <a:pt x="452845" y="0"/>
                </a:cubicBezTo>
                <a:lnTo>
                  <a:pt x="2963026" y="0"/>
                </a:lnTo>
                <a:lnTo>
                  <a:pt x="2963026" y="905691"/>
                </a:lnTo>
                <a:lnTo>
                  <a:pt x="452845" y="905691"/>
                </a:lnTo>
              </a:path>
            </a:pathLst>
          </a:custGeom>
          <a:solidFill>
            <a:srgbClr val="E0CB15"/>
          </a:solidFill>
          <a:ln>
            <a:noFill/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8" name="Rounded Rectangle 10">
            <a:extLst>
              <a:ext uri="{FF2B5EF4-FFF2-40B4-BE49-F238E27FC236}">
                <a16:creationId xmlns:a16="http://schemas.microsoft.com/office/drawing/2014/main" id="{D3EF49E4-1B2B-1782-7208-30C43BF01649}"/>
              </a:ext>
            </a:extLst>
          </p:cNvPr>
          <p:cNvSpPr/>
          <p:nvPr/>
        </p:nvSpPr>
        <p:spPr>
          <a:xfrm>
            <a:off x="1003406" y="2276566"/>
            <a:ext cx="325482" cy="325800"/>
          </a:xfrm>
          <a:custGeom>
            <a:avLst/>
            <a:gdLst/>
            <a:ahLst/>
            <a:cxnLst/>
            <a:rect l="0" t="0" r="0" b="0"/>
            <a:pathLst>
              <a:path w="325482" h="325800">
                <a:moveTo>
                  <a:pt x="222446" y="32328"/>
                </a:moveTo>
                <a:cubicBezTo>
                  <a:pt x="222446" y="32328"/>
                  <a:pt x="231800" y="3317"/>
                  <a:pt x="311954" y="317"/>
                </a:cubicBezTo>
                <a:cubicBezTo>
                  <a:pt x="315254" y="0"/>
                  <a:pt x="318544" y="1019"/>
                  <a:pt x="321087" y="3147"/>
                </a:cubicBezTo>
                <a:cubicBezTo>
                  <a:pt x="323630" y="5275"/>
                  <a:pt x="325213" y="8334"/>
                  <a:pt x="325482" y="11639"/>
                </a:cubicBezTo>
                <a:lnTo>
                  <a:pt x="325482" y="130666"/>
                </a:lnTo>
                <a:cubicBezTo>
                  <a:pt x="324849" y="137224"/>
                  <a:pt x="319186" y="142134"/>
                  <a:pt x="312605" y="141832"/>
                </a:cubicBezTo>
                <a:cubicBezTo>
                  <a:pt x="231941" y="144662"/>
                  <a:pt x="222446" y="173856"/>
                  <a:pt x="222446" y="173856"/>
                </a:cubicBezTo>
                <a:lnTo>
                  <a:pt x="222446" y="32342"/>
                </a:lnTo>
                <a:moveTo>
                  <a:pt x="222446" y="32328"/>
                </a:moveTo>
                <a:cubicBezTo>
                  <a:pt x="222446" y="32328"/>
                  <a:pt x="213092" y="3317"/>
                  <a:pt x="132938" y="317"/>
                </a:cubicBezTo>
                <a:cubicBezTo>
                  <a:pt x="129637" y="0"/>
                  <a:pt x="126347" y="1019"/>
                  <a:pt x="123804" y="3147"/>
                </a:cubicBezTo>
                <a:cubicBezTo>
                  <a:pt x="121261" y="5275"/>
                  <a:pt x="119678" y="8334"/>
                  <a:pt x="119409" y="11639"/>
                </a:cubicBezTo>
                <a:lnTo>
                  <a:pt x="119409" y="130666"/>
                </a:lnTo>
                <a:cubicBezTo>
                  <a:pt x="120043" y="137224"/>
                  <a:pt x="125706" y="142134"/>
                  <a:pt x="132287" y="141832"/>
                </a:cubicBezTo>
                <a:cubicBezTo>
                  <a:pt x="212950" y="144662"/>
                  <a:pt x="222446" y="173856"/>
                  <a:pt x="222446" y="173856"/>
                </a:cubicBezTo>
                <a:lnTo>
                  <a:pt x="222446" y="32342"/>
                </a:lnTo>
                <a:moveTo>
                  <a:pt x="63681" y="325800"/>
                </a:moveTo>
                <a:lnTo>
                  <a:pt x="261801" y="325800"/>
                </a:lnTo>
                <a:moveTo>
                  <a:pt x="155665" y="297497"/>
                </a:moveTo>
                <a:lnTo>
                  <a:pt x="155665" y="325800"/>
                </a:lnTo>
                <a:moveTo>
                  <a:pt x="0" y="240892"/>
                </a:moveTo>
                <a:lnTo>
                  <a:pt x="325482" y="240892"/>
                </a:lnTo>
                <a:moveTo>
                  <a:pt x="325482" y="184286"/>
                </a:moveTo>
                <a:lnTo>
                  <a:pt x="325482" y="276270"/>
                </a:lnTo>
                <a:cubicBezTo>
                  <a:pt x="325482" y="287994"/>
                  <a:pt x="315979" y="297497"/>
                  <a:pt x="304255" y="297497"/>
                </a:cubicBezTo>
                <a:lnTo>
                  <a:pt x="21227" y="297497"/>
                </a:lnTo>
                <a:cubicBezTo>
                  <a:pt x="9503" y="297497"/>
                  <a:pt x="0" y="287994"/>
                  <a:pt x="0" y="276270"/>
                </a:cubicBezTo>
                <a:lnTo>
                  <a:pt x="0" y="63999"/>
                </a:lnTo>
                <a:cubicBezTo>
                  <a:pt x="0" y="52275"/>
                  <a:pt x="9503" y="42772"/>
                  <a:pt x="21227" y="42772"/>
                </a:cubicBezTo>
                <a:lnTo>
                  <a:pt x="77832" y="42772"/>
                </a:lnTo>
                <a:moveTo>
                  <a:pt x="254258" y="55550"/>
                </a:moveTo>
                <a:cubicBezTo>
                  <a:pt x="265896" y="51721"/>
                  <a:pt x="277915" y="49168"/>
                  <a:pt x="290104" y="47937"/>
                </a:cubicBezTo>
                <a:moveTo>
                  <a:pt x="191681" y="55932"/>
                </a:moveTo>
                <a:cubicBezTo>
                  <a:pt x="179736" y="51877"/>
                  <a:pt x="167368" y="49199"/>
                  <a:pt x="154816" y="47951"/>
                </a:cubicBezTo>
                <a:moveTo>
                  <a:pt x="254187" y="98047"/>
                </a:moveTo>
                <a:cubicBezTo>
                  <a:pt x="265778" y="94220"/>
                  <a:pt x="277749" y="91663"/>
                  <a:pt x="289892" y="90420"/>
                </a:cubicBezTo>
                <a:moveTo>
                  <a:pt x="191681" y="98401"/>
                </a:moveTo>
                <a:cubicBezTo>
                  <a:pt x="179801" y="94357"/>
                  <a:pt x="167500" y="91679"/>
                  <a:pt x="155014" y="90420"/>
                </a:cubicBez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942F7CAB-A935-BB11-4F67-9D58C7F1B91A}"/>
              </a:ext>
            </a:extLst>
          </p:cNvPr>
          <p:cNvSpPr txBox="1"/>
          <p:nvPr/>
        </p:nvSpPr>
        <p:spPr>
          <a:xfrm>
            <a:off x="1601391" y="2194814"/>
            <a:ext cx="1942860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Asistencias técnicas en Gestión Territorial</a:t>
            </a:r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C87ADD8A-1F41-CF66-A291-AA1D39E6FFFA}"/>
              </a:ext>
            </a:extLst>
          </p:cNvPr>
          <p:cNvSpPr txBox="1"/>
          <p:nvPr/>
        </p:nvSpPr>
        <p:spPr>
          <a:xfrm>
            <a:off x="3808411" y="2028489"/>
            <a:ext cx="2770263" cy="10772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s-ES_tradnl" sz="1000" dirty="0">
                <a:solidFill>
                  <a:srgbClr val="484848"/>
                </a:solidFill>
                <a:latin typeface="Roboto"/>
              </a:rPr>
              <a:t>Realizar asistencias técnicas a las entidades territoriales en temas relacionados con la gestión territorial de la convivencia y seguridad ciudadana.</a:t>
            </a:r>
          </a:p>
          <a:p>
            <a:endParaRPr lang="es-ES_tradnl" sz="1000" b="0" noProof="0" dirty="0">
              <a:solidFill>
                <a:srgbClr val="484848"/>
              </a:solidFill>
              <a:latin typeface="Roboto"/>
            </a:endParaRPr>
          </a:p>
          <a:p>
            <a:endParaRPr lang="es-ES_tradnl" sz="1000" dirty="0">
              <a:solidFill>
                <a:srgbClr val="484848"/>
              </a:solidFill>
              <a:latin typeface="Roboto"/>
            </a:endParaRPr>
          </a:p>
          <a:p>
            <a:endParaRPr lang="es-ES_tradnl" sz="1000" b="0" noProof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1" name="Rounded Rectangle 13">
            <a:extLst>
              <a:ext uri="{FF2B5EF4-FFF2-40B4-BE49-F238E27FC236}">
                <a16:creationId xmlns:a16="http://schemas.microsoft.com/office/drawing/2014/main" id="{BC7FF9B6-CCA8-EB62-16A7-5C727A68FB88}"/>
              </a:ext>
            </a:extLst>
          </p:cNvPr>
          <p:cNvSpPr/>
          <p:nvPr/>
        </p:nvSpPr>
        <p:spPr>
          <a:xfrm>
            <a:off x="6248943" y="3401922"/>
            <a:ext cx="329731" cy="329020"/>
          </a:xfrm>
          <a:custGeom>
            <a:avLst/>
            <a:gdLst/>
            <a:ahLst/>
            <a:cxnLst/>
            <a:rect l="0" t="0" r="0" b="0"/>
            <a:pathLst>
              <a:path w="329731" h="329020">
                <a:moveTo>
                  <a:pt x="291049" y="53936"/>
                </a:moveTo>
                <a:cubicBezTo>
                  <a:pt x="312412" y="53936"/>
                  <a:pt x="329731" y="44238"/>
                  <a:pt x="329731" y="32275"/>
                </a:cubicBezTo>
                <a:cubicBezTo>
                  <a:pt x="329731" y="20311"/>
                  <a:pt x="312412" y="10613"/>
                  <a:pt x="291049" y="10613"/>
                </a:cubicBezTo>
                <a:cubicBezTo>
                  <a:pt x="269686" y="10613"/>
                  <a:pt x="252368" y="20311"/>
                  <a:pt x="252368" y="32275"/>
                </a:cubicBezTo>
                <a:cubicBezTo>
                  <a:pt x="252368" y="44238"/>
                  <a:pt x="269686" y="53936"/>
                  <a:pt x="291049" y="53936"/>
                </a:cubicBezTo>
                <a:close/>
                <a:moveTo>
                  <a:pt x="252368" y="32273"/>
                </a:moveTo>
                <a:lnTo>
                  <a:pt x="252368" y="91068"/>
                </a:lnTo>
                <a:cubicBezTo>
                  <a:pt x="252368" y="103446"/>
                  <a:pt x="269388" y="112730"/>
                  <a:pt x="291049" y="112730"/>
                </a:cubicBezTo>
                <a:cubicBezTo>
                  <a:pt x="312711" y="112730"/>
                  <a:pt x="329731" y="103446"/>
                  <a:pt x="329731" y="91068"/>
                </a:cubicBezTo>
                <a:lnTo>
                  <a:pt x="329731" y="32273"/>
                </a:lnTo>
                <a:moveTo>
                  <a:pt x="170591" y="53936"/>
                </a:moveTo>
                <a:cubicBezTo>
                  <a:pt x="191954" y="53936"/>
                  <a:pt x="209272" y="44238"/>
                  <a:pt x="209272" y="32275"/>
                </a:cubicBezTo>
                <a:cubicBezTo>
                  <a:pt x="209272" y="20311"/>
                  <a:pt x="191954" y="10613"/>
                  <a:pt x="170591" y="10613"/>
                </a:cubicBezTo>
                <a:cubicBezTo>
                  <a:pt x="149228" y="10613"/>
                  <a:pt x="131910" y="20311"/>
                  <a:pt x="131910" y="32275"/>
                </a:cubicBezTo>
                <a:cubicBezTo>
                  <a:pt x="131910" y="44238"/>
                  <a:pt x="149228" y="53936"/>
                  <a:pt x="170591" y="53936"/>
                </a:cubicBezTo>
                <a:close/>
                <a:moveTo>
                  <a:pt x="131910" y="32273"/>
                </a:moveTo>
                <a:lnTo>
                  <a:pt x="131910" y="91068"/>
                </a:lnTo>
                <a:cubicBezTo>
                  <a:pt x="131910" y="103446"/>
                  <a:pt x="148929" y="112730"/>
                  <a:pt x="170591" y="112730"/>
                </a:cubicBezTo>
                <a:cubicBezTo>
                  <a:pt x="192252" y="112730"/>
                  <a:pt x="209272" y="103446"/>
                  <a:pt x="209272" y="91068"/>
                </a:cubicBezTo>
                <a:lnTo>
                  <a:pt x="209272" y="32273"/>
                </a:lnTo>
                <a:moveTo>
                  <a:pt x="48584" y="53936"/>
                </a:moveTo>
                <a:cubicBezTo>
                  <a:pt x="69947" y="53936"/>
                  <a:pt x="87265" y="44238"/>
                  <a:pt x="87265" y="32275"/>
                </a:cubicBezTo>
                <a:cubicBezTo>
                  <a:pt x="87265" y="20311"/>
                  <a:pt x="69947" y="10613"/>
                  <a:pt x="48584" y="10613"/>
                </a:cubicBezTo>
                <a:cubicBezTo>
                  <a:pt x="27221" y="10613"/>
                  <a:pt x="9903" y="20311"/>
                  <a:pt x="9903" y="32275"/>
                </a:cubicBezTo>
                <a:cubicBezTo>
                  <a:pt x="9903" y="44238"/>
                  <a:pt x="27221" y="53936"/>
                  <a:pt x="48584" y="53936"/>
                </a:cubicBezTo>
                <a:close/>
                <a:moveTo>
                  <a:pt x="87265" y="62016"/>
                </a:moveTo>
                <a:cubicBezTo>
                  <a:pt x="87265" y="73979"/>
                  <a:pt x="69947" y="83677"/>
                  <a:pt x="48584" y="83677"/>
                </a:cubicBezTo>
                <a:cubicBezTo>
                  <a:pt x="27221" y="83677"/>
                  <a:pt x="9903" y="73979"/>
                  <a:pt x="9903" y="62016"/>
                </a:cubicBezTo>
                <a:moveTo>
                  <a:pt x="209272" y="62016"/>
                </a:moveTo>
                <a:cubicBezTo>
                  <a:pt x="209272" y="73979"/>
                  <a:pt x="191954" y="83677"/>
                  <a:pt x="170591" y="83677"/>
                </a:cubicBezTo>
                <a:cubicBezTo>
                  <a:pt x="149228" y="83677"/>
                  <a:pt x="131910" y="73979"/>
                  <a:pt x="131910" y="62016"/>
                </a:cubicBezTo>
                <a:moveTo>
                  <a:pt x="329731" y="62016"/>
                </a:moveTo>
                <a:cubicBezTo>
                  <a:pt x="329731" y="73979"/>
                  <a:pt x="312412" y="83677"/>
                  <a:pt x="291049" y="83677"/>
                </a:cubicBezTo>
                <a:cubicBezTo>
                  <a:pt x="269686" y="83677"/>
                  <a:pt x="252368" y="73979"/>
                  <a:pt x="252368" y="62016"/>
                </a:cubicBezTo>
                <a:moveTo>
                  <a:pt x="9903" y="32273"/>
                </a:moveTo>
                <a:lnTo>
                  <a:pt x="9903" y="91068"/>
                </a:lnTo>
                <a:cubicBezTo>
                  <a:pt x="9903" y="103446"/>
                  <a:pt x="26923" y="112730"/>
                  <a:pt x="48584" y="112730"/>
                </a:cubicBezTo>
                <a:cubicBezTo>
                  <a:pt x="70245" y="112730"/>
                  <a:pt x="87265" y="103446"/>
                  <a:pt x="87265" y="91068"/>
                </a:cubicBezTo>
                <a:lnTo>
                  <a:pt x="87265" y="32273"/>
                </a:lnTo>
                <a:moveTo>
                  <a:pt x="10613" y="329020"/>
                </a:moveTo>
                <a:cubicBezTo>
                  <a:pt x="31746" y="329020"/>
                  <a:pt x="52880" y="329020"/>
                  <a:pt x="74013" y="307793"/>
                </a:cubicBezTo>
                <a:cubicBezTo>
                  <a:pt x="95146" y="329020"/>
                  <a:pt x="116279" y="329020"/>
                  <a:pt x="121915" y="329020"/>
                </a:cubicBezTo>
                <a:cubicBezTo>
                  <a:pt x="127550" y="329020"/>
                  <a:pt x="148683" y="329020"/>
                  <a:pt x="169817" y="307793"/>
                </a:cubicBezTo>
                <a:cubicBezTo>
                  <a:pt x="190950" y="329020"/>
                  <a:pt x="212083" y="329020"/>
                  <a:pt x="217719" y="329020"/>
                </a:cubicBezTo>
                <a:cubicBezTo>
                  <a:pt x="223354" y="329020"/>
                  <a:pt x="244487" y="329020"/>
                  <a:pt x="265620" y="307793"/>
                </a:cubicBezTo>
                <a:cubicBezTo>
                  <a:pt x="286754" y="329020"/>
                  <a:pt x="307886" y="329020"/>
                  <a:pt x="329020" y="329020"/>
                </a:cubicBezTo>
                <a:moveTo>
                  <a:pt x="106843" y="291208"/>
                </a:moveTo>
                <a:cubicBezTo>
                  <a:pt x="106843" y="286962"/>
                  <a:pt x="105428" y="284132"/>
                  <a:pt x="102598" y="281302"/>
                </a:cubicBezTo>
                <a:lnTo>
                  <a:pt x="95522" y="274226"/>
                </a:lnTo>
                <a:cubicBezTo>
                  <a:pt x="91277" y="269980"/>
                  <a:pt x="89862" y="264320"/>
                  <a:pt x="92692" y="258659"/>
                </a:cubicBezTo>
                <a:cubicBezTo>
                  <a:pt x="95522" y="252999"/>
                  <a:pt x="99768" y="250168"/>
                  <a:pt x="106843" y="250168"/>
                </a:cubicBezTo>
                <a:lnTo>
                  <a:pt x="116749" y="250168"/>
                </a:lnTo>
                <a:cubicBezTo>
                  <a:pt x="120995" y="250168"/>
                  <a:pt x="123825" y="248753"/>
                  <a:pt x="126655" y="245923"/>
                </a:cubicBezTo>
                <a:cubicBezTo>
                  <a:pt x="129485" y="243093"/>
                  <a:pt x="130901" y="238847"/>
                  <a:pt x="130901" y="236017"/>
                </a:cubicBezTo>
                <a:lnTo>
                  <a:pt x="130901" y="226111"/>
                </a:lnTo>
                <a:cubicBezTo>
                  <a:pt x="130901" y="220450"/>
                  <a:pt x="133731" y="214790"/>
                  <a:pt x="139391" y="211960"/>
                </a:cubicBezTo>
                <a:cubicBezTo>
                  <a:pt x="145052" y="209129"/>
                  <a:pt x="150712" y="210544"/>
                  <a:pt x="154958" y="214790"/>
                </a:cubicBezTo>
                <a:lnTo>
                  <a:pt x="162033" y="221866"/>
                </a:lnTo>
                <a:cubicBezTo>
                  <a:pt x="164864" y="224696"/>
                  <a:pt x="167694" y="226111"/>
                  <a:pt x="171939" y="226111"/>
                </a:cubicBezTo>
                <a:cubicBezTo>
                  <a:pt x="176185" y="226111"/>
                  <a:pt x="179015" y="224696"/>
                  <a:pt x="181845" y="221866"/>
                </a:cubicBezTo>
                <a:lnTo>
                  <a:pt x="188921" y="214790"/>
                </a:lnTo>
                <a:cubicBezTo>
                  <a:pt x="193166" y="210544"/>
                  <a:pt x="198827" y="209129"/>
                  <a:pt x="204488" y="211960"/>
                </a:cubicBezTo>
                <a:cubicBezTo>
                  <a:pt x="210148" y="214790"/>
                  <a:pt x="212979" y="219035"/>
                  <a:pt x="212979" y="226111"/>
                </a:cubicBezTo>
                <a:lnTo>
                  <a:pt x="212979" y="236017"/>
                </a:lnTo>
                <a:cubicBezTo>
                  <a:pt x="212979" y="240262"/>
                  <a:pt x="214394" y="243093"/>
                  <a:pt x="217224" y="245923"/>
                </a:cubicBezTo>
                <a:cubicBezTo>
                  <a:pt x="220054" y="248753"/>
                  <a:pt x="224300" y="250168"/>
                  <a:pt x="227130" y="250168"/>
                </a:cubicBezTo>
                <a:lnTo>
                  <a:pt x="237036" y="250168"/>
                </a:lnTo>
                <a:cubicBezTo>
                  <a:pt x="242696" y="250168"/>
                  <a:pt x="248357" y="252999"/>
                  <a:pt x="251187" y="258659"/>
                </a:cubicBezTo>
                <a:cubicBezTo>
                  <a:pt x="254018" y="264320"/>
                  <a:pt x="252603" y="269980"/>
                  <a:pt x="248357" y="274226"/>
                </a:cubicBezTo>
                <a:lnTo>
                  <a:pt x="238451" y="281302"/>
                </a:lnTo>
                <a:cubicBezTo>
                  <a:pt x="235621" y="284132"/>
                  <a:pt x="234206" y="286962"/>
                  <a:pt x="234206" y="291208"/>
                </a:cubicBezTo>
                <a:moveTo>
                  <a:pt x="143636" y="291209"/>
                </a:moveTo>
                <a:cubicBezTo>
                  <a:pt x="143636" y="277058"/>
                  <a:pt x="154958" y="264321"/>
                  <a:pt x="170524" y="264321"/>
                </a:cubicBezTo>
                <a:cubicBezTo>
                  <a:pt x="184676" y="264321"/>
                  <a:pt x="197412" y="275642"/>
                  <a:pt x="197412" y="291209"/>
                </a:cubicBezTo>
                <a:moveTo>
                  <a:pt x="0" y="0"/>
                </a:moveTo>
                <a:moveTo>
                  <a:pt x="255433" y="210486"/>
                </a:moveTo>
                <a:lnTo>
                  <a:pt x="290811" y="182184"/>
                </a:lnTo>
                <a:lnTo>
                  <a:pt x="290811" y="146805"/>
                </a:lnTo>
                <a:moveTo>
                  <a:pt x="0" y="0"/>
                </a:moveTo>
                <a:moveTo>
                  <a:pt x="85616" y="210486"/>
                </a:moveTo>
                <a:lnTo>
                  <a:pt x="50238" y="182184"/>
                </a:lnTo>
                <a:lnTo>
                  <a:pt x="50238" y="146805"/>
                </a:lnTo>
                <a:moveTo>
                  <a:pt x="169817" y="186977"/>
                </a:moveTo>
                <a:lnTo>
                  <a:pt x="169817" y="139730"/>
                </a:lnTo>
              </a:path>
            </a:pathLst>
          </a:custGeom>
          <a:noFill/>
          <a:ln w="14151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895E586F-0588-9DEE-0451-46849DD98FEC}"/>
              </a:ext>
            </a:extLst>
          </p:cNvPr>
          <p:cNvSpPr txBox="1"/>
          <p:nvPr/>
        </p:nvSpPr>
        <p:spPr>
          <a:xfrm>
            <a:off x="974649" y="3124226"/>
            <a:ext cx="2540826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lang="es-ES_tradnl" sz="1000" dirty="0">
                <a:solidFill>
                  <a:srgbClr val="484848"/>
                </a:solidFill>
                <a:latin typeface="Roboto"/>
              </a:rPr>
              <a:t>Realizar talleres técnicos para el fortalecimiento de las capacidades de las entidades territoriales y la formulación de planes de acción asociados a la mitigación de riesgos en materia de DDHH, afectaciones de la convivencia y seguridad.</a:t>
            </a:r>
            <a:endParaRPr lang="es-ES_tradnl" sz="1000" b="0" dirty="0">
              <a:solidFill>
                <a:srgbClr val="484848"/>
              </a:solidFill>
              <a:latin typeface="Roboto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9E56B98A-E3B4-16AF-4C6A-E795043971E4}"/>
              </a:ext>
            </a:extLst>
          </p:cNvPr>
          <p:cNvSpPr txBox="1"/>
          <p:nvPr/>
        </p:nvSpPr>
        <p:spPr>
          <a:xfrm>
            <a:off x="3935131" y="3155004"/>
            <a:ext cx="2233384" cy="8617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s-ES_tradnl" sz="1400" b="1" dirty="0">
                <a:solidFill>
                  <a:srgbClr val="FFFFFF"/>
                </a:solidFill>
                <a:latin typeface="Roboto"/>
              </a:rPr>
              <a:t>Talleres Técnicos para la mitigación de riesgos DD.HH afectaciones de convivencia y seguridad.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9096DAE9-6D47-D557-EF0C-C98730E88F4E}"/>
              </a:ext>
            </a:extLst>
          </p:cNvPr>
          <p:cNvSpPr txBox="1"/>
          <p:nvPr/>
        </p:nvSpPr>
        <p:spPr>
          <a:xfrm>
            <a:off x="765490" y="4338704"/>
            <a:ext cx="1479572" cy="27699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s-ES_tradnl" sz="1800" b="1" noProof="0" dirty="0">
                <a:solidFill>
                  <a:srgbClr val="484848"/>
                </a:solidFill>
                <a:latin typeface="Roboto"/>
              </a:rPr>
              <a:t>Avances 2026</a:t>
            </a:r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A54CCC5D-7DA0-7EEA-1506-01668E2765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05909" y="4912429"/>
            <a:ext cx="5774016" cy="1433902"/>
          </a:xfrm>
          <a:prstGeom prst="rect">
            <a:avLst/>
          </a:prstGeom>
        </p:spPr>
      </p:pic>
      <p:sp>
        <p:nvSpPr>
          <p:cNvPr id="26" name="Elipse 25">
            <a:extLst>
              <a:ext uri="{FF2B5EF4-FFF2-40B4-BE49-F238E27FC236}">
                <a16:creationId xmlns:a16="http://schemas.microsoft.com/office/drawing/2014/main" id="{9B3ABCC7-0C00-BFB2-6CBD-9DBB6D421BA5}"/>
              </a:ext>
            </a:extLst>
          </p:cNvPr>
          <p:cNvSpPr/>
          <p:nvPr/>
        </p:nvSpPr>
        <p:spPr>
          <a:xfrm>
            <a:off x="4914691" y="4872097"/>
            <a:ext cx="1549345" cy="15493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/>
              <a:t>c</a:t>
            </a:r>
            <a:endParaRPr lang="es-CO"/>
          </a:p>
        </p:txBody>
      </p:sp>
      <p:pic>
        <p:nvPicPr>
          <p:cNvPr id="27" name="Gráfico 26">
            <a:extLst>
              <a:ext uri="{FF2B5EF4-FFF2-40B4-BE49-F238E27FC236}">
                <a16:creationId xmlns:a16="http://schemas.microsoft.com/office/drawing/2014/main" id="{24010211-5118-D2C9-1185-E4EA1B1F6C0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02378" y="4924650"/>
            <a:ext cx="4455445" cy="1421681"/>
          </a:xfrm>
          <a:prstGeom prst="rect">
            <a:avLst/>
          </a:prstGeom>
        </p:spPr>
      </p:pic>
      <p:sp>
        <p:nvSpPr>
          <p:cNvPr id="28" name="Elipse 27">
            <a:extLst>
              <a:ext uri="{FF2B5EF4-FFF2-40B4-BE49-F238E27FC236}">
                <a16:creationId xmlns:a16="http://schemas.microsoft.com/office/drawing/2014/main" id="{486B7CF8-8C15-2E25-8030-C47C8FCCBD95}"/>
              </a:ext>
            </a:extLst>
          </p:cNvPr>
          <p:cNvSpPr/>
          <p:nvPr/>
        </p:nvSpPr>
        <p:spPr>
          <a:xfrm>
            <a:off x="9992589" y="4872097"/>
            <a:ext cx="1549345" cy="15493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79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8FC3514E-5430-4DBF-6F7F-3B4854AC3A04}"/>
              </a:ext>
            </a:extLst>
          </p:cNvPr>
          <p:cNvSpPr txBox="1"/>
          <p:nvPr/>
        </p:nvSpPr>
        <p:spPr>
          <a:xfrm>
            <a:off x="8164080" y="5115854"/>
            <a:ext cx="2073754" cy="12157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300" b="1" dirty="0">
                <a:solidFill>
                  <a:schemeClr val="bg1"/>
                </a:solidFill>
                <a:latin typeface="Nunito Sans" pitchFamily="2" charset="77"/>
              </a:rPr>
              <a:t>63 </a:t>
            </a:r>
            <a:r>
              <a:rPr lang="es-CO" sz="2000" b="1" dirty="0">
                <a:solidFill>
                  <a:schemeClr val="bg1"/>
                </a:solidFill>
                <a:latin typeface="Nunito Sans" pitchFamily="2" charset="77"/>
              </a:rPr>
              <a:t>Talleres técnicos realizados. </a:t>
            </a:r>
          </a:p>
          <a:p>
            <a:r>
              <a:rPr lang="es-CO" sz="1000" b="1" dirty="0">
                <a:solidFill>
                  <a:schemeClr val="bg1"/>
                </a:solidFill>
                <a:latin typeface="Nunito Sans" pitchFamily="2" charset="77"/>
              </a:rPr>
              <a:t>Corte Marzo 2026</a:t>
            </a: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0BAA4A39-4339-06F7-6ECF-F743A31428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2880" y="5088112"/>
            <a:ext cx="905825" cy="855501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418100C8-3FDB-8FA2-3134-A585A5028476}"/>
              </a:ext>
            </a:extLst>
          </p:cNvPr>
          <p:cNvSpPr txBox="1"/>
          <p:nvPr/>
        </p:nvSpPr>
        <p:spPr>
          <a:xfrm>
            <a:off x="1646211" y="5115854"/>
            <a:ext cx="3268480" cy="12157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MX" sz="2300" b="1" dirty="0">
                <a:solidFill>
                  <a:schemeClr val="bg1"/>
                </a:solidFill>
                <a:latin typeface="Nunito Sans" pitchFamily="2" charset="77"/>
              </a:rPr>
              <a:t>134 </a:t>
            </a:r>
            <a:r>
              <a:rPr lang="es-MX" sz="2000" b="1" dirty="0">
                <a:solidFill>
                  <a:schemeClr val="bg1"/>
                </a:solidFill>
                <a:latin typeface="Nunito Sans" pitchFamily="2" charset="77"/>
              </a:rPr>
              <a:t>Asistencias Técnicas con 30 entidades territoriales participantes. </a:t>
            </a:r>
            <a:r>
              <a:rPr lang="es-MX" sz="1000" b="1" dirty="0">
                <a:solidFill>
                  <a:schemeClr val="bg1"/>
                </a:solidFill>
                <a:latin typeface="Nunito Sans" pitchFamily="2" charset="77"/>
              </a:rPr>
              <a:t>Corte Marzo 2026</a:t>
            </a:r>
          </a:p>
        </p:txBody>
      </p:sp>
      <p:pic>
        <p:nvPicPr>
          <p:cNvPr id="32" name="Gráfico 31">
            <a:extLst>
              <a:ext uri="{FF2B5EF4-FFF2-40B4-BE49-F238E27FC236}">
                <a16:creationId xmlns:a16="http://schemas.microsoft.com/office/drawing/2014/main" id="{979757C5-FD7C-18EC-8C36-81E9F88C0E2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514" y="5171746"/>
            <a:ext cx="905825" cy="85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51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594F1-4A67-C6F6-C5D7-5D46AB8A6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42;p2">
            <a:extLst>
              <a:ext uri="{FF2B5EF4-FFF2-40B4-BE49-F238E27FC236}">
                <a16:creationId xmlns:a16="http://schemas.microsoft.com/office/drawing/2014/main" id="{498F43D1-F94E-CFCB-27A0-2E6EBF4C752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48;p2">
            <a:extLst>
              <a:ext uri="{FF2B5EF4-FFF2-40B4-BE49-F238E27FC236}">
                <a16:creationId xmlns:a16="http://schemas.microsoft.com/office/drawing/2014/main" id="{E4821D2A-F071-BF2C-9278-6B8512152E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47437" y="565555"/>
            <a:ext cx="1097126" cy="9530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05EEAF2-BA5A-0E28-DDD4-1ED0F29FF742}"/>
              </a:ext>
            </a:extLst>
          </p:cNvPr>
          <p:cNvSpPr txBox="1"/>
          <p:nvPr/>
        </p:nvSpPr>
        <p:spPr>
          <a:xfrm>
            <a:off x="6096000" y="5771853"/>
            <a:ext cx="1580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chemeClr val="bg1"/>
                </a:solidFill>
                <a:latin typeface="Nunito Sans 7pt Normal" pitchFamily="2" charset="0"/>
              </a:rPr>
              <a:t>ABRIL 2026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15693026-02EB-4868-7354-6FF4F00EC410}"/>
              </a:ext>
            </a:extLst>
          </p:cNvPr>
          <p:cNvCxnSpPr>
            <a:cxnSpLocks/>
          </p:cNvCxnSpPr>
          <p:nvPr/>
        </p:nvCxnSpPr>
        <p:spPr>
          <a:xfrm>
            <a:off x="4913833" y="5971908"/>
            <a:ext cx="107261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7174EB3B-77EA-395D-32D4-160D19E7573F}"/>
              </a:ext>
            </a:extLst>
          </p:cNvPr>
          <p:cNvSpPr txBox="1"/>
          <p:nvPr/>
        </p:nvSpPr>
        <p:spPr>
          <a:xfrm>
            <a:off x="1290273" y="2200000"/>
            <a:ext cx="9558349" cy="27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</a:t>
            </a:r>
          </a:p>
          <a:p>
            <a:pPr algn="ctr"/>
            <a:r>
              <a:rPr lang="es-E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SUBDIRECCIÓN DE PROYECTOS</a:t>
            </a:r>
          </a:p>
          <a:p>
            <a:pPr algn="ctr"/>
            <a:r>
              <a:rPr lang="es-E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PARA LA SEGURIDAD – SPS</a:t>
            </a:r>
          </a:p>
          <a:p>
            <a:pPr algn="ctr"/>
            <a:endParaRPr lang="es-MX" sz="2400" b="1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731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718" y="0"/>
            <a:ext cx="7208322" cy="68580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6B0C49E-6467-45A6-D07B-89C10F6BA0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711155">
            <a:off x="10759653" y="-1078776"/>
            <a:ext cx="3782180" cy="378218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B31EB25-531D-2CBC-777B-4BAE9A2B34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/>
              <a:t>     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984F3DE3-E8B5-83B5-9096-C57CC68DFBDB}"/>
              </a:ext>
            </a:extLst>
          </p:cNvPr>
          <p:cNvCxnSpPr>
            <a:cxnSpLocks/>
          </p:cNvCxnSpPr>
          <p:nvPr/>
        </p:nvCxnSpPr>
        <p:spPr>
          <a:xfrm>
            <a:off x="5386388" y="6374167"/>
            <a:ext cx="680561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1A9644C-F10B-A43C-A2D2-58FB6A9CF8F3}"/>
              </a:ext>
            </a:extLst>
          </p:cNvPr>
          <p:cNvSpPr txBox="1"/>
          <p:nvPr/>
        </p:nvSpPr>
        <p:spPr>
          <a:xfrm>
            <a:off x="479744" y="4445156"/>
            <a:ext cx="5413056" cy="7848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4500" b="1">
                <a:solidFill>
                  <a:schemeClr val="bg1"/>
                </a:solidFill>
                <a:latin typeface="Century Gothic" panose="020B0502020202020204" pitchFamily="34" charset="0"/>
              </a:rPr>
              <a:t>GRACIAS</a:t>
            </a:r>
            <a:endParaRPr lang="es-ES" b="1">
              <a:solidFill>
                <a:schemeClr val="bg1"/>
              </a:solidFill>
              <a:latin typeface="Century Gothic" panose="020B0502020202020204" pitchFamily="34" charset="0"/>
              <a:ea typeface="Calibri" panose="020F0502020204030204"/>
              <a:cs typeface="Calibri" panose="020F0502020204030204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06303CEC-8E9D-FB41-A3D4-8CF51B5152A4}"/>
              </a:ext>
            </a:extLst>
          </p:cNvPr>
          <p:cNvCxnSpPr>
            <a:cxnSpLocks/>
          </p:cNvCxnSpPr>
          <p:nvPr/>
        </p:nvCxnSpPr>
        <p:spPr>
          <a:xfrm>
            <a:off x="598236" y="4280721"/>
            <a:ext cx="154657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98D1DDFD-422F-73DC-77E3-ECA8E2278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453" y="507433"/>
            <a:ext cx="1329305" cy="11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77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7EB8C-5587-BAD2-D227-93C47F6D1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7BF898D8-CCB2-DB03-32AA-3DD695FC332D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0AF05126-DFAB-E01C-B979-F0250A15DB23}"/>
              </a:ext>
            </a:extLst>
          </p:cNvPr>
          <p:cNvSpPr txBox="1"/>
          <p:nvPr/>
        </p:nvSpPr>
        <p:spPr>
          <a:xfrm>
            <a:off x="3835907" y="995602"/>
            <a:ext cx="4606753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1. Proyectos de inversión SPS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9670E7A0-88BD-C574-E6AF-99FE041C2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869229"/>
              </p:ext>
            </p:extLst>
          </p:nvPr>
        </p:nvGraphicFramePr>
        <p:xfrm>
          <a:off x="2163726" y="2099195"/>
          <a:ext cx="7951117" cy="3939191"/>
        </p:xfrm>
        <a:graphic>
          <a:graphicData uri="http://schemas.openxmlformats.org/drawingml/2006/table">
            <a:tbl>
              <a:tblPr/>
              <a:tblGrid>
                <a:gridCol w="2377904">
                  <a:extLst>
                    <a:ext uri="{9D8B030D-6E8A-4147-A177-3AD203B41FA5}">
                      <a16:colId xmlns:a16="http://schemas.microsoft.com/office/drawing/2014/main" val="2814765247"/>
                    </a:ext>
                  </a:extLst>
                </a:gridCol>
                <a:gridCol w="2987242">
                  <a:extLst>
                    <a:ext uri="{9D8B030D-6E8A-4147-A177-3AD203B41FA5}">
                      <a16:colId xmlns:a16="http://schemas.microsoft.com/office/drawing/2014/main" val="1930660855"/>
                    </a:ext>
                  </a:extLst>
                </a:gridCol>
                <a:gridCol w="2585971">
                  <a:extLst>
                    <a:ext uri="{9D8B030D-6E8A-4147-A177-3AD203B41FA5}">
                      <a16:colId xmlns:a16="http://schemas.microsoft.com/office/drawing/2014/main" val="1936890425"/>
                    </a:ext>
                  </a:extLst>
                </a:gridCol>
              </a:tblGrid>
              <a:tr h="2330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BPIN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2018011000331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2022011000002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940320"/>
                  </a:ext>
                </a:extLst>
              </a:tr>
              <a:tr h="204082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NONBRE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FORTALECIMIENTO DE LOS SISTEMAS INTEGRADOS DE EMERGENCIA Y SEGURIDAD SIES A NIVEL 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FORTALECIMIENTO A LAS ENTIDADES TERRITORIALES A TRAVES DE LA FINANCIACION DE INFRAESTRUCTURA PARA LA SEGURIDAD Y CONVIVENCIA CIUDADANA A NIVEL 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870506"/>
                  </a:ext>
                </a:extLst>
              </a:tr>
              <a:tr h="2330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2022-2027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2022-2027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896817"/>
                  </a:ext>
                </a:extLst>
              </a:tr>
              <a:tr h="2330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APROPIACIÓN 2026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$ 60.000.000.000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$ 81.291.000.000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477005"/>
                  </a:ext>
                </a:extLst>
              </a:tr>
              <a:tr h="4590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COMPROMETIDO 2026*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$ 49.717.952.500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$ 17.203.016.262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256421"/>
                  </a:ext>
                </a:extLst>
              </a:tr>
              <a:tr h="68498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MX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PROYECTOS EN EJECUCIÓN Y/O LIQUIDACIÓN 2026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7923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381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050B9-8334-DF93-BD43-DFA0CD24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F6DA315-BA84-0785-6BF2-D1434D9DD7F7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B3C52620-0EF1-E92E-60A4-E94607F66708}"/>
              </a:ext>
            </a:extLst>
          </p:cNvPr>
          <p:cNvSpPr txBox="1"/>
          <p:nvPr/>
        </p:nvSpPr>
        <p:spPr>
          <a:xfrm>
            <a:off x="2793500" y="1134102"/>
            <a:ext cx="6691567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600" b="1" dirty="0">
                <a:solidFill>
                  <a:srgbClr val="D23B46"/>
                </a:solidFill>
                <a:latin typeface="Nunito Sans" pitchFamily="2" charset="77"/>
              </a:rPr>
              <a:t>PROYECTO DE INVERSIÓN SIES – 2026 – BPIN 2018011000331</a:t>
            </a:r>
            <a:endParaRPr lang="es-CO" sz="1600" b="1" dirty="0">
              <a:solidFill>
                <a:srgbClr val="D23B46"/>
              </a:solidFill>
              <a:latin typeface="Nunito Sans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A6F4307-C87B-61B2-B458-A9E1AFA916AE}"/>
              </a:ext>
            </a:extLst>
          </p:cNvPr>
          <p:cNvSpPr txBox="1"/>
          <p:nvPr/>
        </p:nvSpPr>
        <p:spPr>
          <a:xfrm>
            <a:off x="4714208" y="369064"/>
            <a:ext cx="2763584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2. ESTADO 2026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DA9E9EE-F49C-74D6-A555-91D37A61B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668000"/>
              </p:ext>
            </p:extLst>
          </p:nvPr>
        </p:nvGraphicFramePr>
        <p:xfrm>
          <a:off x="1296724" y="1760640"/>
          <a:ext cx="9842510" cy="4375196"/>
        </p:xfrm>
        <a:graphic>
          <a:graphicData uri="http://schemas.openxmlformats.org/drawingml/2006/table">
            <a:tbl>
              <a:tblPr/>
              <a:tblGrid>
                <a:gridCol w="2967227">
                  <a:extLst>
                    <a:ext uri="{9D8B030D-6E8A-4147-A177-3AD203B41FA5}">
                      <a16:colId xmlns:a16="http://schemas.microsoft.com/office/drawing/2014/main" val="2602941702"/>
                    </a:ext>
                  </a:extLst>
                </a:gridCol>
                <a:gridCol w="1664542">
                  <a:extLst>
                    <a:ext uri="{9D8B030D-6E8A-4147-A177-3AD203B41FA5}">
                      <a16:colId xmlns:a16="http://schemas.microsoft.com/office/drawing/2014/main" val="328546604"/>
                    </a:ext>
                  </a:extLst>
                </a:gridCol>
                <a:gridCol w="1682635">
                  <a:extLst>
                    <a:ext uri="{9D8B030D-6E8A-4147-A177-3AD203B41FA5}">
                      <a16:colId xmlns:a16="http://schemas.microsoft.com/office/drawing/2014/main" val="134031974"/>
                    </a:ext>
                  </a:extLst>
                </a:gridCol>
                <a:gridCol w="1881657">
                  <a:extLst>
                    <a:ext uri="{9D8B030D-6E8A-4147-A177-3AD203B41FA5}">
                      <a16:colId xmlns:a16="http://schemas.microsoft.com/office/drawing/2014/main" val="2299439666"/>
                    </a:ext>
                  </a:extLst>
                </a:gridCol>
                <a:gridCol w="1646449">
                  <a:extLst>
                    <a:ext uri="{9D8B030D-6E8A-4147-A177-3AD203B41FA5}">
                      <a16:colId xmlns:a16="http://schemas.microsoft.com/office/drawing/2014/main" val="2128505600"/>
                    </a:ext>
                  </a:extLst>
                </a:gridCol>
              </a:tblGrid>
              <a:tr h="1932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APROPIACIÓN 2026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COMPROMETIDO 2026*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 COMPROMETER 2026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2027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704041"/>
                  </a:ext>
                </a:extLst>
              </a:tr>
              <a:tr h="3806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Descripción de la Actividad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150267"/>
                  </a:ext>
                </a:extLst>
              </a:tr>
              <a:tr h="131775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 Implementar cámaras de seguridad ciudadana en sistemas de CCTV y Fortalecimiento de la infraestructura de comunicaciones.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$58.200.000.000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$ 48.500.000.000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$ 9.700.000.000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$ 48.500.000.000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2034938"/>
                  </a:ext>
                </a:extLst>
              </a:tr>
              <a:tr h="380684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 Ampliar sistemas 123.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6944"/>
                  </a:ext>
                </a:extLst>
              </a:tr>
              <a:tr h="568098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 Entregar CIEPS o centros de control en funcionamiento.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412863"/>
                  </a:ext>
                </a:extLst>
              </a:tr>
              <a:tr h="75551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 Realizar seguimiento a proyectos de CCTV y elaborar informes.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$ 1.800.000.000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$ 1.217.952.500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$ 582.047.500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$1.500.000.000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732264"/>
                  </a:ext>
                </a:extLst>
              </a:tr>
              <a:tr h="568098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$ 60.000.000.000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$ 49.717.952.500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$ 10.282.047.500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$ 50.000.000.000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522844"/>
                  </a:ext>
                </a:extLst>
              </a:tr>
            </a:tbl>
          </a:graphicData>
        </a:graphic>
      </p:graphicFrame>
      <p:sp>
        <p:nvSpPr>
          <p:cNvPr id="6" name="TextBox 10">
            <a:extLst>
              <a:ext uri="{FF2B5EF4-FFF2-40B4-BE49-F238E27FC236}">
                <a16:creationId xmlns:a16="http://schemas.microsoft.com/office/drawing/2014/main" id="{12A48DFA-B973-9A7C-8BC6-0809F3ECF6E9}"/>
              </a:ext>
            </a:extLst>
          </p:cNvPr>
          <p:cNvSpPr txBox="1"/>
          <p:nvPr/>
        </p:nvSpPr>
        <p:spPr>
          <a:xfrm>
            <a:off x="8156320" y="6239153"/>
            <a:ext cx="2982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*Corte PIIP 31 de marzo 2026</a:t>
            </a:r>
          </a:p>
        </p:txBody>
      </p:sp>
    </p:spTree>
    <p:extLst>
      <p:ext uri="{BB962C8B-B14F-4D97-AF65-F5344CB8AC3E}">
        <p14:creationId xmlns:p14="http://schemas.microsoft.com/office/powerpoint/2010/main" val="172458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CCD99-13C3-F1B3-D5CB-9BD0355EB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81AC92A2-F284-497A-2803-E73B798A9381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16141D49-A7F5-B101-4C40-6EE3303E17A3}"/>
              </a:ext>
            </a:extLst>
          </p:cNvPr>
          <p:cNvSpPr txBox="1"/>
          <p:nvPr/>
        </p:nvSpPr>
        <p:spPr>
          <a:xfrm>
            <a:off x="1947354" y="1134102"/>
            <a:ext cx="854124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600" b="1" dirty="0">
                <a:solidFill>
                  <a:srgbClr val="D23B46"/>
                </a:solidFill>
                <a:latin typeface="Nunito Sans" pitchFamily="2" charset="77"/>
              </a:rPr>
              <a:t>PROYECTO DE INVERSIÓN INFRAESTRUCTURA – 2027 – 2028 BPIN 2022011000002</a:t>
            </a:r>
            <a:endParaRPr lang="es-CO" sz="1600" b="1" dirty="0">
              <a:solidFill>
                <a:srgbClr val="D23B46"/>
              </a:solidFill>
              <a:latin typeface="Nunito Sans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30DEB6B-FEC8-9419-2A94-E95366D1F68A}"/>
              </a:ext>
            </a:extLst>
          </p:cNvPr>
          <p:cNvSpPr txBox="1"/>
          <p:nvPr/>
        </p:nvSpPr>
        <p:spPr>
          <a:xfrm>
            <a:off x="4714208" y="369064"/>
            <a:ext cx="2763584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2. ESTADO 2026 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9569E36-833C-0D68-5870-08FBC69620E7}"/>
              </a:ext>
            </a:extLst>
          </p:cNvPr>
          <p:cNvSpPr txBox="1"/>
          <p:nvPr/>
        </p:nvSpPr>
        <p:spPr>
          <a:xfrm>
            <a:off x="8670670" y="6239153"/>
            <a:ext cx="2982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*Corte PIIP 31 de marzo 2026</a:t>
            </a:r>
          </a:p>
        </p:txBody>
      </p:sp>
      <p:graphicFrame>
        <p:nvGraphicFramePr>
          <p:cNvPr id="4" name="Table 11">
            <a:extLst>
              <a:ext uri="{FF2B5EF4-FFF2-40B4-BE49-F238E27FC236}">
                <a16:creationId xmlns:a16="http://schemas.microsoft.com/office/drawing/2014/main" id="{69C8E936-F1CC-8758-1527-E1A79117AC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338894"/>
              </p:ext>
            </p:extLst>
          </p:nvPr>
        </p:nvGraphicFramePr>
        <p:xfrm>
          <a:off x="677333" y="1638408"/>
          <a:ext cx="10837333" cy="4600745"/>
        </p:xfrm>
        <a:graphic>
          <a:graphicData uri="http://schemas.openxmlformats.org/drawingml/2006/table">
            <a:tbl>
              <a:tblPr/>
              <a:tblGrid>
                <a:gridCol w="2632331">
                  <a:extLst>
                    <a:ext uri="{9D8B030D-6E8A-4147-A177-3AD203B41FA5}">
                      <a16:colId xmlns:a16="http://schemas.microsoft.com/office/drawing/2014/main" val="2260429248"/>
                    </a:ext>
                  </a:extLst>
                </a:gridCol>
                <a:gridCol w="1805026">
                  <a:extLst>
                    <a:ext uri="{9D8B030D-6E8A-4147-A177-3AD203B41FA5}">
                      <a16:colId xmlns:a16="http://schemas.microsoft.com/office/drawing/2014/main" val="1793760736"/>
                    </a:ext>
                  </a:extLst>
                </a:gridCol>
                <a:gridCol w="1805026">
                  <a:extLst>
                    <a:ext uri="{9D8B030D-6E8A-4147-A177-3AD203B41FA5}">
                      <a16:colId xmlns:a16="http://schemas.microsoft.com/office/drawing/2014/main" val="3160930935"/>
                    </a:ext>
                  </a:extLst>
                </a:gridCol>
                <a:gridCol w="2105863">
                  <a:extLst>
                    <a:ext uri="{9D8B030D-6E8A-4147-A177-3AD203B41FA5}">
                      <a16:colId xmlns:a16="http://schemas.microsoft.com/office/drawing/2014/main" val="2994468127"/>
                    </a:ext>
                  </a:extLst>
                </a:gridCol>
                <a:gridCol w="2489087">
                  <a:extLst>
                    <a:ext uri="{9D8B030D-6E8A-4147-A177-3AD203B41FA5}">
                      <a16:colId xmlns:a16="http://schemas.microsoft.com/office/drawing/2014/main" val="1164149759"/>
                    </a:ext>
                  </a:extLst>
                </a:gridCol>
              </a:tblGrid>
              <a:tr h="14016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Actividades PIIP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APROPIACIÓN 2026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COMPROMETIDO 2026*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 COMPROMETER 2026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2027</a:t>
                      </a:r>
                      <a:b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02557"/>
                  </a:ext>
                </a:extLst>
              </a:tr>
              <a:tr h="1834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Descripción de la Actividad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188417"/>
                  </a:ext>
                </a:extLst>
              </a:tr>
              <a:tr h="95871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1.1.1 Brindar acompañamiento técnico en la formulación y revisión de documentos de proyectos de infraestructura para la seguridad y convivencia ciudadana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-  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-  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                  -  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496806"/>
                  </a:ext>
                </a:extLst>
              </a:tr>
              <a:tr h="68586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1.1.2 Realizar convenios para la financiación de proyectos de infraestructura para la seguridad ciudadana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36.540.278.969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17.203.016.262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19.337.262.707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 7.235.924.929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0796515"/>
                  </a:ext>
                </a:extLst>
              </a:tr>
              <a:tr h="958716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1.1.3 Realizar la supervisión y el acompañamiento en la ejecución de los convenios de infraestructura para la seguridad y convivencia ciudadana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393624"/>
                  </a:ext>
                </a:extLst>
              </a:tr>
              <a:tr h="68586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1.1.4 Realizar convenios para la financiación de proyectos de infraestructura para la promoción de convivencia ciudadana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23.692.392.007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-  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23.692.392.007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561964"/>
                  </a:ext>
                </a:extLst>
              </a:tr>
              <a:tr h="54944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1.1.5 Realizar el pago de pasivos exigibles - vigencias expiradas (actividad nueva)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21.058.329.024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-  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21.058.329.024 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6" marR="5856" marT="58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2747372"/>
                  </a:ext>
                </a:extLst>
              </a:tr>
              <a:tr h="276593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81.291.000.000 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17.203.016.262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64.087.983.738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 7.235.924.929 </a:t>
                      </a:r>
                    </a:p>
                  </a:txBody>
                  <a:tcPr marL="5856" marR="5856" marT="58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946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235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C6FB2-B7DE-477B-D15E-9B8BC0BE1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61E52ECF-3A27-612E-8237-E69A5D6BE19C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4C4C72EA-753C-FE94-BEB2-9B3618FFF921}"/>
              </a:ext>
            </a:extLst>
          </p:cNvPr>
          <p:cNvSpPr txBox="1"/>
          <p:nvPr/>
        </p:nvSpPr>
        <p:spPr>
          <a:xfrm>
            <a:off x="1947354" y="1134102"/>
            <a:ext cx="854124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600" b="1" dirty="0">
                <a:solidFill>
                  <a:srgbClr val="D23B46"/>
                </a:solidFill>
                <a:latin typeface="Nunito Sans" pitchFamily="2" charset="77"/>
              </a:rPr>
              <a:t>PROYECTO DE INVERSIÓN INFRAESTRUCTURA – 2027 – 2028 BPIN 2022011000002</a:t>
            </a:r>
            <a:endParaRPr lang="es-CO" sz="1600" b="1" dirty="0">
              <a:solidFill>
                <a:srgbClr val="D23B46"/>
              </a:solidFill>
              <a:latin typeface="Nunito Sans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68DFD1B-FA9F-399B-51EB-5AE0E2350875}"/>
              </a:ext>
            </a:extLst>
          </p:cNvPr>
          <p:cNvSpPr txBox="1"/>
          <p:nvPr/>
        </p:nvSpPr>
        <p:spPr>
          <a:xfrm>
            <a:off x="4169769" y="380320"/>
            <a:ext cx="4096417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3. Proyección 2027 - 2028</a:t>
            </a:r>
          </a:p>
        </p:txBody>
      </p:sp>
      <p:graphicFrame>
        <p:nvGraphicFramePr>
          <p:cNvPr id="8" name="Diagram 13">
            <a:extLst>
              <a:ext uri="{FF2B5EF4-FFF2-40B4-BE49-F238E27FC236}">
                <a16:creationId xmlns:a16="http://schemas.microsoft.com/office/drawing/2014/main" id="{72A95C93-C331-299F-35F8-23361E9BCB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708408"/>
              </p:ext>
            </p:extLst>
          </p:nvPr>
        </p:nvGraphicFramePr>
        <p:xfrm>
          <a:off x="2153977" y="45553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14">
            <a:extLst>
              <a:ext uri="{FF2B5EF4-FFF2-40B4-BE49-F238E27FC236}">
                <a16:creationId xmlns:a16="http://schemas.microsoft.com/office/drawing/2014/main" id="{D406553D-0161-739B-4241-127826C0FCC6}"/>
              </a:ext>
            </a:extLst>
          </p:cNvPr>
          <p:cNvSpPr txBox="1"/>
          <p:nvPr/>
        </p:nvSpPr>
        <p:spPr>
          <a:xfrm>
            <a:off x="883977" y="4523569"/>
            <a:ext cx="10668000" cy="1200329"/>
          </a:xfrm>
          <a:prstGeom prst="rect">
            <a:avLst/>
          </a:prstGeom>
          <a:solidFill>
            <a:srgbClr val="D23B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ACTIVIDADES REQUERIDAS Y/O TRÁMITES</a:t>
            </a:r>
          </a:p>
          <a:p>
            <a:endParaRPr lang="es-C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bg1"/>
                </a:solidFill>
              </a:rPr>
              <a:t>ACTUALIZACIÓN VIGENCIA 2027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chemeClr val="bg1"/>
                </a:solidFill>
              </a:rPr>
              <a:t>AMPLIACIÓN HORIZONTE PROYECTO DE INVERSIÓN</a:t>
            </a:r>
          </a:p>
        </p:txBody>
      </p:sp>
    </p:spTree>
    <p:extLst>
      <p:ext uri="{BB962C8B-B14F-4D97-AF65-F5344CB8AC3E}">
        <p14:creationId xmlns:p14="http://schemas.microsoft.com/office/powerpoint/2010/main" val="3103467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824EB-FF3F-64F3-6AC6-EFCB17F40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C8A26CF2-912D-EEF3-71F9-18362EAB314A}"/>
              </a:ext>
            </a:extLst>
          </p:cNvPr>
          <p:cNvCxnSpPr>
            <a:cxnSpLocks/>
          </p:cNvCxnSpPr>
          <p:nvPr/>
        </p:nvCxnSpPr>
        <p:spPr>
          <a:xfrm>
            <a:off x="3404705" y="1472656"/>
            <a:ext cx="5626548" cy="0"/>
          </a:xfrm>
          <a:prstGeom prst="line">
            <a:avLst/>
          </a:prstGeom>
          <a:ln w="12700">
            <a:solidFill>
              <a:srgbClr val="D2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F6526A5E-C63A-FBCA-3362-A6A5D8CF291D}"/>
              </a:ext>
            </a:extLst>
          </p:cNvPr>
          <p:cNvSpPr txBox="1"/>
          <p:nvPr/>
        </p:nvSpPr>
        <p:spPr>
          <a:xfrm>
            <a:off x="1947354" y="1134102"/>
            <a:ext cx="854124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600" b="1" dirty="0">
                <a:solidFill>
                  <a:srgbClr val="D23B46"/>
                </a:solidFill>
                <a:latin typeface="Nunito Sans" pitchFamily="2" charset="77"/>
              </a:rPr>
              <a:t>PROYECTO DE INVERSIÓN INFRAESTRUCTURA – 2027 – 2028 BPIN 2022011000002</a:t>
            </a:r>
            <a:endParaRPr lang="es-CO" sz="1600" b="1" dirty="0">
              <a:solidFill>
                <a:srgbClr val="D23B46"/>
              </a:solidFill>
              <a:latin typeface="Nunito Sans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2B3BADC-E0D7-A5FE-AC78-9ECE6A3C9676}"/>
              </a:ext>
            </a:extLst>
          </p:cNvPr>
          <p:cNvSpPr txBox="1"/>
          <p:nvPr/>
        </p:nvSpPr>
        <p:spPr>
          <a:xfrm>
            <a:off x="4169769" y="380320"/>
            <a:ext cx="4096417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500" b="1" dirty="0">
                <a:solidFill>
                  <a:srgbClr val="D23B46"/>
                </a:solidFill>
                <a:latin typeface="Nunito Sans" pitchFamily="2" charset="77"/>
              </a:rPr>
              <a:t>3. Proyección 2027 - 2028</a:t>
            </a:r>
          </a:p>
        </p:txBody>
      </p:sp>
      <p:graphicFrame>
        <p:nvGraphicFramePr>
          <p:cNvPr id="4" name="Table 13">
            <a:extLst>
              <a:ext uri="{FF2B5EF4-FFF2-40B4-BE49-F238E27FC236}">
                <a16:creationId xmlns:a16="http://schemas.microsoft.com/office/drawing/2014/main" id="{5664B0BC-02C9-5547-F726-FFA06C856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04055"/>
              </p:ext>
            </p:extLst>
          </p:nvPr>
        </p:nvGraphicFramePr>
        <p:xfrm>
          <a:off x="632177" y="1749384"/>
          <a:ext cx="10927646" cy="4595972"/>
        </p:xfrm>
        <a:graphic>
          <a:graphicData uri="http://schemas.openxmlformats.org/drawingml/2006/table">
            <a:tbl>
              <a:tblPr/>
              <a:tblGrid>
                <a:gridCol w="1823445">
                  <a:extLst>
                    <a:ext uri="{9D8B030D-6E8A-4147-A177-3AD203B41FA5}">
                      <a16:colId xmlns:a16="http://schemas.microsoft.com/office/drawing/2014/main" val="1168824692"/>
                    </a:ext>
                  </a:extLst>
                </a:gridCol>
                <a:gridCol w="1549929">
                  <a:extLst>
                    <a:ext uri="{9D8B030D-6E8A-4147-A177-3AD203B41FA5}">
                      <a16:colId xmlns:a16="http://schemas.microsoft.com/office/drawing/2014/main" val="1181660318"/>
                    </a:ext>
                  </a:extLst>
                </a:gridCol>
                <a:gridCol w="1354560">
                  <a:extLst>
                    <a:ext uri="{9D8B030D-6E8A-4147-A177-3AD203B41FA5}">
                      <a16:colId xmlns:a16="http://schemas.microsoft.com/office/drawing/2014/main" val="201146953"/>
                    </a:ext>
                  </a:extLst>
                </a:gridCol>
                <a:gridCol w="1146165">
                  <a:extLst>
                    <a:ext uri="{9D8B030D-6E8A-4147-A177-3AD203B41FA5}">
                      <a16:colId xmlns:a16="http://schemas.microsoft.com/office/drawing/2014/main" val="1032699491"/>
                    </a:ext>
                  </a:extLst>
                </a:gridCol>
                <a:gridCol w="1354560">
                  <a:extLst>
                    <a:ext uri="{9D8B030D-6E8A-4147-A177-3AD203B41FA5}">
                      <a16:colId xmlns:a16="http://schemas.microsoft.com/office/drawing/2014/main" val="3629671936"/>
                    </a:ext>
                  </a:extLst>
                </a:gridCol>
                <a:gridCol w="1146165">
                  <a:extLst>
                    <a:ext uri="{9D8B030D-6E8A-4147-A177-3AD203B41FA5}">
                      <a16:colId xmlns:a16="http://schemas.microsoft.com/office/drawing/2014/main" val="2725684360"/>
                    </a:ext>
                  </a:extLst>
                </a:gridCol>
                <a:gridCol w="1406657">
                  <a:extLst>
                    <a:ext uri="{9D8B030D-6E8A-4147-A177-3AD203B41FA5}">
                      <a16:colId xmlns:a16="http://schemas.microsoft.com/office/drawing/2014/main" val="3953212490"/>
                    </a:ext>
                  </a:extLst>
                </a:gridCol>
                <a:gridCol w="1146165">
                  <a:extLst>
                    <a:ext uri="{9D8B030D-6E8A-4147-A177-3AD203B41FA5}">
                      <a16:colId xmlns:a16="http://schemas.microsoft.com/office/drawing/2014/main" val="2046667794"/>
                    </a:ext>
                  </a:extLst>
                </a:gridCol>
              </a:tblGrid>
              <a:tr h="1028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Actividades PIIP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2026</a:t>
                      </a:r>
                      <a:b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META 2026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2027</a:t>
                      </a:r>
                      <a:b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ACTUAL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2027 </a:t>
                      </a:r>
                      <a:b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PROYECTADOS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META PROYECTADA 2027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RECURSOS PROYECTADOS 2028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META PROYECTADA 2028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870068"/>
                  </a:ext>
                </a:extLst>
              </a:tr>
              <a:tr h="19960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Descripción de la Actividad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3048"/>
                  </a:ext>
                </a:extLst>
              </a:tr>
              <a:tr h="80145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1.1.1 Brindar acompañamiento técnico en la formulación y revisión de documentos de proyectos de infraestructura para la seguridad y convivencia ciudadana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     -  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-  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-  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3170"/>
                  </a:ext>
                </a:extLst>
              </a:tr>
              <a:tr h="202629">
                <a:tc rowSpan="3"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1.1.2 Realizar convenios para la financiación de proyectos de infraestructura para la seguridad ciudadana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17.203.016.262 </a:t>
                      </a:r>
                    </a:p>
                  </a:txBody>
                  <a:tcPr marL="5536" marR="5536" marT="55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7.235.924.929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7.235.924.929,0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35.292.737.294,0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9886044"/>
                  </a:ext>
                </a:extLst>
              </a:tr>
              <a:tr h="2026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19.337.262.707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54.630.000.000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678218"/>
                  </a:ext>
                </a:extLst>
              </a:tr>
              <a:tr h="2026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36.540.278.969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61.865.924.929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167250"/>
                  </a:ext>
                </a:extLst>
              </a:tr>
              <a:tr h="801451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1.1.3 Realizar la supervisión y el acompañamiento en la ejecución de los convenios de infraestructura para la seguridad y convivencia ciudadana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              -  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2314024"/>
                  </a:ext>
                </a:extLst>
              </a:tr>
              <a:tr h="601843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1.1.4 Realizar convenios para la financiación de proyectos de infraestructura para la promoción de convivencia ciudadana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23.692.392.007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45.831.257.993 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32771"/>
                  </a:ext>
                </a:extLst>
              </a:tr>
              <a:tr h="402236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050" b="0" i="0" u="sng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1.1.5 Realizar el pago de pasivos exigibles - vigencias expiradas (actividad nueva)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21.058.329.024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36" marR="5536" marT="55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8018849"/>
                  </a:ext>
                </a:extLst>
              </a:tr>
              <a:tr h="202629"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81.291.000.000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6" marR="5536" marT="55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7.235.924.929 </a:t>
                      </a:r>
                    </a:p>
                  </a:txBody>
                  <a:tcPr marL="5536" marR="5536" marT="553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107.697.182.922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6" marR="5536" marT="55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35.292.737.294 </a:t>
                      </a:r>
                    </a:p>
                  </a:txBody>
                  <a:tcPr marL="5536" marR="5536" marT="55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536" marR="5536" marT="55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6564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515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C3B0C03-91BF-C654-3514-E33AEE0EC8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" t="593" r="16533" b="-743"/>
          <a:stretch/>
        </p:blipFill>
        <p:spPr>
          <a:xfrm flipH="1">
            <a:off x="3513447" y="-645"/>
            <a:ext cx="8678553" cy="695661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7ECA15E-67C4-4A33-2E42-B0EA8ECD9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927657" cy="685800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2C9A6F02-7525-2A45-1D7A-2E6945ABBE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59724" y="-638449"/>
            <a:ext cx="3519718" cy="3519718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6B0C49E-6467-45A6-D07B-89C10F6BA0D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711155">
            <a:off x="9821166" y="3983201"/>
            <a:ext cx="3782180" cy="378218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B31EB25-531D-2CBC-777B-4BAE9A2B34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     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984F3DE3-E8B5-83B5-9096-C57CC68DFBDB}"/>
              </a:ext>
            </a:extLst>
          </p:cNvPr>
          <p:cNvCxnSpPr>
            <a:cxnSpLocks/>
          </p:cNvCxnSpPr>
          <p:nvPr/>
        </p:nvCxnSpPr>
        <p:spPr>
          <a:xfrm>
            <a:off x="5386388" y="6374167"/>
            <a:ext cx="680561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1A9644C-F10B-A43C-A2D2-58FB6A9CF8F3}"/>
              </a:ext>
            </a:extLst>
          </p:cNvPr>
          <p:cNvSpPr txBox="1"/>
          <p:nvPr/>
        </p:nvSpPr>
        <p:spPr>
          <a:xfrm>
            <a:off x="479744" y="4481532"/>
            <a:ext cx="6835456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3200" b="1" dirty="0">
                <a:solidFill>
                  <a:schemeClr val="bg1"/>
                </a:solidFill>
                <a:latin typeface="Nunito Sans" pitchFamily="2" charset="77"/>
              </a:rPr>
              <a:t>Grupo de enfoque de género y diversidad</a:t>
            </a:r>
            <a:endParaRPr lang="es-ES" sz="1100" b="1" dirty="0">
              <a:solidFill>
                <a:schemeClr val="bg1"/>
              </a:solidFill>
              <a:latin typeface="Nunito Sans" pitchFamily="2" charset="77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3AED48-7BF6-CD97-1DA1-6802429277B8}"/>
              </a:ext>
            </a:extLst>
          </p:cNvPr>
          <p:cNvSpPr txBox="1"/>
          <p:nvPr/>
        </p:nvSpPr>
        <p:spPr>
          <a:xfrm>
            <a:off x="553453" y="3820010"/>
            <a:ext cx="351971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2400" b="1" dirty="0">
                <a:solidFill>
                  <a:schemeClr val="bg1"/>
                </a:solidFill>
                <a:latin typeface="Nunito Sans" pitchFamily="2" charset="77"/>
              </a:rPr>
              <a:t>Ministerio del interior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06303CEC-8E9D-FB41-A3D4-8CF51B5152A4}"/>
              </a:ext>
            </a:extLst>
          </p:cNvPr>
          <p:cNvCxnSpPr>
            <a:cxnSpLocks/>
          </p:cNvCxnSpPr>
          <p:nvPr/>
        </p:nvCxnSpPr>
        <p:spPr>
          <a:xfrm>
            <a:off x="598236" y="4280721"/>
            <a:ext cx="154657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98D1DDFD-422F-73DC-77E3-ECA8E22784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53" y="507433"/>
            <a:ext cx="1329305" cy="11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36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 txBox="1"/>
          <p:nvPr/>
        </p:nvSpPr>
        <p:spPr>
          <a:xfrm>
            <a:off x="4904648" y="3936901"/>
            <a:ext cx="3267900" cy="20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Fortalecer los </a:t>
            </a:r>
            <a:r>
              <a:rPr lang="en-US" sz="1602" b="1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espacios de diálogo social con mujeres y sectores sociales LGBTIQ+ </a:t>
            </a: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para que sus necesidades en materia de seguridad, participación y derechos humanos sean abordadas integralmente en las políticas territoriales.</a:t>
            </a:r>
            <a:endParaRPr sz="748">
              <a:solidFill>
                <a:srgbClr val="888888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2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8679696" y="3936901"/>
            <a:ext cx="3267900" cy="17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Fortalecer las capacidades de las entidades territoriales orientadas a la </a:t>
            </a:r>
            <a:r>
              <a:rPr lang="en-US" sz="1602" b="1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materialización de los derechos humanos de las mujeres y sectores sociales LGBTIQ+ en los instrumentos de planificación </a:t>
            </a: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y políticas públicas de las entidades territoriales.</a:t>
            </a:r>
            <a:endParaRPr sz="748">
              <a:solidFill>
                <a:srgbClr val="888888"/>
              </a:solidFill>
            </a:endParaRPr>
          </a:p>
        </p:txBody>
      </p:sp>
      <p:sp>
        <p:nvSpPr>
          <p:cNvPr id="105" name="Google Shape;105;p2"/>
          <p:cNvSpPr txBox="1"/>
          <p:nvPr/>
        </p:nvSpPr>
        <p:spPr>
          <a:xfrm rot="-5400000">
            <a:off x="-1097337" y="4742225"/>
            <a:ext cx="30945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5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Líneas estratégicas</a:t>
            </a:r>
            <a:endParaRPr sz="2350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6" name="Google Shape;106;p2"/>
          <p:cNvSpPr txBox="1"/>
          <p:nvPr/>
        </p:nvSpPr>
        <p:spPr>
          <a:xfrm>
            <a:off x="1129598" y="3936901"/>
            <a:ext cx="3267900" cy="20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Orientar y asesorar técnicamente a las direcciones, subdirecciones, oficinas y grupos internos de trabajo del Ministerio del Interior para la </a:t>
            </a:r>
            <a:r>
              <a:rPr lang="en-US" sz="1602" b="1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incorporación del enfoque de género y diversidad en las políticas públicas, programas y proyectos bajo competencia </a:t>
            </a:r>
            <a:r>
              <a:rPr lang="en-US" sz="1602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del sector interior.</a:t>
            </a:r>
            <a:endParaRPr sz="748">
              <a:solidFill>
                <a:srgbClr val="888888"/>
              </a:solidFill>
            </a:endParaRPr>
          </a:p>
        </p:txBody>
      </p:sp>
      <p:sp>
        <p:nvSpPr>
          <p:cNvPr id="107" name="Google Shape;107;p2"/>
          <p:cNvSpPr txBox="1"/>
          <p:nvPr/>
        </p:nvSpPr>
        <p:spPr>
          <a:xfrm>
            <a:off x="1348123" y="3219792"/>
            <a:ext cx="28635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24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524" b="1">
              <a:solidFill>
                <a:schemeClr val="dk1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8" name="Google Shape;108;p2"/>
          <p:cNvSpPr txBox="1"/>
          <p:nvPr/>
        </p:nvSpPr>
        <p:spPr>
          <a:xfrm>
            <a:off x="5106784" y="3219792"/>
            <a:ext cx="28635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24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2</a:t>
            </a:r>
            <a:endParaRPr sz="748">
              <a:solidFill>
                <a:schemeClr val="dk1"/>
              </a:solidFill>
            </a:endParaRPr>
          </a:p>
        </p:txBody>
      </p:sp>
      <p:sp>
        <p:nvSpPr>
          <p:cNvPr id="109" name="Google Shape;109;p2"/>
          <p:cNvSpPr txBox="1"/>
          <p:nvPr/>
        </p:nvSpPr>
        <p:spPr>
          <a:xfrm>
            <a:off x="8881832" y="3219792"/>
            <a:ext cx="28635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24" b="1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3</a:t>
            </a:r>
            <a:endParaRPr sz="748">
              <a:solidFill>
                <a:schemeClr val="dk1"/>
              </a:solidFill>
            </a:endParaRPr>
          </a:p>
        </p:txBody>
      </p:sp>
      <p:sp>
        <p:nvSpPr>
          <p:cNvPr id="110" name="Google Shape;110;p2"/>
          <p:cNvSpPr txBox="1"/>
          <p:nvPr/>
        </p:nvSpPr>
        <p:spPr>
          <a:xfrm>
            <a:off x="3423349" y="751175"/>
            <a:ext cx="5511900" cy="3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22" b="1" i="0" u="none" strike="noStrik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rPr>
              <a:t>Grupo de Enfoque de Género y Diversidad</a:t>
            </a:r>
            <a:endParaRPr sz="948">
              <a:solidFill>
                <a:schemeClr val="dk1"/>
              </a:solidFill>
            </a:endParaRPr>
          </a:p>
        </p:txBody>
      </p:sp>
      <p:sp>
        <p:nvSpPr>
          <p:cNvPr id="111" name="Google Shape;111;p2"/>
          <p:cNvSpPr txBox="1"/>
          <p:nvPr/>
        </p:nvSpPr>
        <p:spPr>
          <a:xfrm>
            <a:off x="3073091" y="1350804"/>
            <a:ext cx="6212400" cy="15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825" tIns="24425" rIns="48825" bIns="2442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22" b="1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A través de la Resolución 041 de 2024, el Ministerio de Interior creó el Grupo de Enfoque de Género y Diversidad adscrito al despacho del Ministro, como un mecanismo intrainstitucional para posicionar la agenda de género como un asunto estratégico de su amplia oferta institucional. </a:t>
            </a:r>
            <a:endParaRPr sz="748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1767</Words>
  <Application>Microsoft Office PowerPoint</Application>
  <PresentationFormat>Panorámica</PresentationFormat>
  <Paragraphs>357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20</vt:i4>
      </vt:variant>
    </vt:vector>
  </HeadingPairs>
  <TitlesOfParts>
    <vt:vector size="33" baseType="lpstr">
      <vt:lpstr>Aptos</vt:lpstr>
      <vt:lpstr>Aptos Display</vt:lpstr>
      <vt:lpstr>Arial</vt:lpstr>
      <vt:lpstr>Calibri</vt:lpstr>
      <vt:lpstr>Calibri Light</vt:lpstr>
      <vt:lpstr>Century Gothic</vt:lpstr>
      <vt:lpstr>Nunito Sans</vt:lpstr>
      <vt:lpstr>Nunito Sans 7pt Normal</vt:lpstr>
      <vt:lpstr>Roboto</vt:lpstr>
      <vt:lpstr>Verdana</vt:lpstr>
      <vt:lpstr>Tema de Office</vt:lpstr>
      <vt:lpstr>Tema de Office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</vt:lpstr>
      <vt:lpstr>Presentación de PowerPoint</vt:lpstr>
      <vt:lpstr>Presentación de PowerPoint</vt:lpstr>
      <vt:lpstr>Presentación de PowerPoint</vt:lpstr>
      <vt:lpstr>  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andsierrasuarez@gmail.com</dc:creator>
  <cp:lastModifiedBy>Luis Felipe Ariza Ortiz</cp:lastModifiedBy>
  <cp:revision>83</cp:revision>
  <dcterms:created xsi:type="dcterms:W3CDTF">2025-02-27T19:55:23Z</dcterms:created>
  <dcterms:modified xsi:type="dcterms:W3CDTF">2026-04-27T21:07:11Z</dcterms:modified>
</cp:coreProperties>
</file>