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sldIdLst>
    <p:sldId id="260" r:id="rId5"/>
    <p:sldId id="304" r:id="rId6"/>
    <p:sldId id="333" r:id="rId7"/>
    <p:sldId id="335" r:id="rId8"/>
    <p:sldId id="342" r:id="rId9"/>
    <p:sldId id="336" r:id="rId10"/>
    <p:sldId id="337" r:id="rId11"/>
    <p:sldId id="338" r:id="rId12"/>
    <p:sldId id="339" r:id="rId13"/>
    <p:sldId id="340" r:id="rId14"/>
    <p:sldId id="341" r:id="rId15"/>
  </p:sldIdLst>
  <p:sldSz cx="12192000" cy="6858000"/>
  <p:notesSz cx="7010400" cy="92964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208E611-B15A-639E-D943-25A0453C1672}" name="Camilo Andres Plazas Veloza" initials="CAPV" userId="S::Camilo.Plazas@adres.gov.co::a395744f-66ff-471c-8f8e-39e812fa556b" providerId="AD"/>
  <p188:author id="{435610F8-F46F-12E8-2A25-E5E0171F7FD5}" name="Leidy Yohanna Cardona Bayona" initials="LYCB" userId="S::Leidy.Cardona@adres.gov.co::6703c2ca-b1a9-4681-b90c-a736e5b7c81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talina Barón" initials="CB" lastIdx="1" clrIdx="0">
    <p:extLst>
      <p:ext uri="{19B8F6BF-5375-455C-9EA6-DF929625EA0E}">
        <p15:presenceInfo xmlns:p15="http://schemas.microsoft.com/office/powerpoint/2012/main" userId="8388e8400861085f" providerId="Windows Live"/>
      </p:ext>
    </p:extLst>
  </p:cmAuthor>
  <p:cmAuthor id="2" name="Mayra Alejandra Perez Bejarano" initials="MAPB" lastIdx="3" clrIdx="1">
    <p:extLst>
      <p:ext uri="{19B8F6BF-5375-455C-9EA6-DF929625EA0E}">
        <p15:presenceInfo xmlns:p15="http://schemas.microsoft.com/office/powerpoint/2012/main" userId="Mayra Alejandra Perez Bejarano" providerId="None"/>
      </p:ext>
    </p:extLst>
  </p:cmAuthor>
  <p:cmAuthor id="3" name="Andrea Rodriguez Sierra" initials="ARS" lastIdx="1" clrIdx="2">
    <p:extLst>
      <p:ext uri="{19B8F6BF-5375-455C-9EA6-DF929625EA0E}">
        <p15:presenceInfo xmlns:p15="http://schemas.microsoft.com/office/powerpoint/2012/main" userId="73a70192ce925ee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629DD1"/>
    <a:srgbClr val="009999"/>
    <a:srgbClr val="FF9966"/>
    <a:srgbClr val="84FFC7"/>
    <a:srgbClr val="63D6B4"/>
    <a:srgbClr val="FC7878"/>
    <a:srgbClr val="282D55"/>
    <a:srgbClr val="5269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2DE63D5-997A-4646-A377-4702673A728D}" styleName="Estilo claro 2 - Acento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497" autoAdjust="0"/>
  </p:normalViewPr>
  <p:slideViewPr>
    <p:cSldViewPr snapToGrid="0">
      <p:cViewPr varScale="1">
        <p:scale>
          <a:sx n="100" d="100"/>
          <a:sy n="100" d="100"/>
        </p:scale>
        <p:origin x="954" y="-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a Mayerly Carreño Duran" userId="04a9c4c2-07c7-4555-b96f-074690632da3" providerId="ADAL" clId="{11114B4A-CA8A-4AE5-8759-A2D2F1E3E5FC}"/>
    <pc:docChg chg="undo custSel modSld">
      <pc:chgData name="Adriana Mayerly Carreño Duran" userId="04a9c4c2-07c7-4555-b96f-074690632da3" providerId="ADAL" clId="{11114B4A-CA8A-4AE5-8759-A2D2F1E3E5FC}" dt="2024-02-28T19:07:09.855" v="36" actId="20577"/>
      <pc:docMkLst>
        <pc:docMk/>
      </pc:docMkLst>
      <pc:sldChg chg="modSp mod">
        <pc:chgData name="Adriana Mayerly Carreño Duran" userId="04a9c4c2-07c7-4555-b96f-074690632da3" providerId="ADAL" clId="{11114B4A-CA8A-4AE5-8759-A2D2F1E3E5FC}" dt="2024-02-27T21:37:09.622" v="3" actId="14100"/>
        <pc:sldMkLst>
          <pc:docMk/>
          <pc:sldMk cId="2459469824" sldId="304"/>
        </pc:sldMkLst>
        <pc:spChg chg="mod">
          <ac:chgData name="Adriana Mayerly Carreño Duran" userId="04a9c4c2-07c7-4555-b96f-074690632da3" providerId="ADAL" clId="{11114B4A-CA8A-4AE5-8759-A2D2F1E3E5FC}" dt="2024-02-27T21:37:09.622" v="3" actId="14100"/>
          <ac:spMkLst>
            <pc:docMk/>
            <pc:sldMk cId="2459469824" sldId="304"/>
            <ac:spMk id="28" creationId="{7EAFEF7D-9C08-45EE-9227-343E515653E5}"/>
          </ac:spMkLst>
        </pc:spChg>
      </pc:sldChg>
      <pc:sldChg chg="modSp mod">
        <pc:chgData name="Adriana Mayerly Carreño Duran" userId="04a9c4c2-07c7-4555-b96f-074690632da3" providerId="ADAL" clId="{11114B4A-CA8A-4AE5-8759-A2D2F1E3E5FC}" dt="2024-02-28T19:07:09.855" v="36" actId="20577"/>
        <pc:sldMkLst>
          <pc:docMk/>
          <pc:sldMk cId="4018335223" sldId="335"/>
        </pc:sldMkLst>
        <pc:spChg chg="mod">
          <ac:chgData name="Adriana Mayerly Carreño Duran" userId="04a9c4c2-07c7-4555-b96f-074690632da3" providerId="ADAL" clId="{11114B4A-CA8A-4AE5-8759-A2D2F1E3E5FC}" dt="2024-02-28T19:07:09.855" v="36" actId="20577"/>
          <ac:spMkLst>
            <pc:docMk/>
            <pc:sldMk cId="4018335223" sldId="335"/>
            <ac:spMk id="39" creationId="{87AC7A26-834A-2D46-B5C1-BB9AE84A2200}"/>
          </ac:spMkLst>
        </pc:spChg>
        <pc:spChg chg="mod">
          <ac:chgData name="Adriana Mayerly Carreño Duran" userId="04a9c4c2-07c7-4555-b96f-074690632da3" providerId="ADAL" clId="{11114B4A-CA8A-4AE5-8759-A2D2F1E3E5FC}" dt="2024-02-28T19:06:53.158" v="20" actId="20577"/>
          <ac:spMkLst>
            <pc:docMk/>
            <pc:sldMk cId="4018335223" sldId="335"/>
            <ac:spMk id="41" creationId="{3563596B-AF8F-CB4D-4BE6-2948423BB2CA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https://eadres-my.sharepoint.com/personal/mauricio_otalora_adres_gov_co/Documents/INFORMES%202024/PLAN%20DE%20TRABAJO%2022%20FEB/BASE%20DE%20SEGUIMIENTO%20CONSOLIDADA%202024_HT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uricio.otalora\Downloads\Reporte%20Orfeos%202020-2023%20GIVAC_CONSOLIDADO_Final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b="1"/>
              <a:t>OPORTUNIDAD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'[BASE DE SEGUIMIENTO CONSOLIDADA 2024_HT.xlsx]TD OPORTUNIDAD'!$I$4</c:f>
              <c:strCache>
                <c:ptCount val="1"/>
                <c:pt idx="0">
                  <c:v>SEMANA DEL 16 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336A-4F91-9B98-11B81B6DBB8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336A-4F91-9B98-11B81B6DBB8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336A-4F91-9B98-11B81B6DBB8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'[BASE DE SEGUIMIENTO CONSOLIDADA 2024_HT.xlsx]TD OPORTUNIDAD'!$H$5:$H$8</c:f>
              <c:strCache>
                <c:ptCount val="4"/>
                <c:pt idx="0">
                  <c:v>OPORTUNO</c:v>
                </c:pt>
                <c:pt idx="1">
                  <c:v>VENCIDO</c:v>
                </c:pt>
                <c:pt idx="2">
                  <c:v>POR VENCER</c:v>
                </c:pt>
                <c:pt idx="3">
                  <c:v>Total general</c:v>
                </c:pt>
              </c:strCache>
            </c:strRef>
          </c:cat>
          <c:val>
            <c:numRef>
              <c:f>'[BASE DE SEGUIMIENTO CONSOLIDADA 2024_HT.xlsx]TD OPORTUNIDAD'!$I$5:$I$8</c:f>
              <c:numCache>
                <c:formatCode>General</c:formatCode>
                <c:ptCount val="4"/>
                <c:pt idx="0">
                  <c:v>62</c:v>
                </c:pt>
                <c:pt idx="1">
                  <c:v>58</c:v>
                </c:pt>
                <c:pt idx="2">
                  <c:v>20</c:v>
                </c:pt>
                <c:pt idx="3">
                  <c:v>140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36A-4F91-9B98-11B81B6DBB8E}"/>
            </c:ext>
          </c:extLst>
        </c:ser>
        <c:ser>
          <c:idx val="1"/>
          <c:order val="1"/>
          <c:tx>
            <c:strRef>
              <c:f>'[BASE DE SEGUIMIENTO CONSOLIDADA 2024_HT.xlsx]TD OPORTUNIDAD'!$J$4</c:f>
              <c:strCache>
                <c:ptCount val="1"/>
                <c:pt idx="0">
                  <c:v>SEMANA DEL 23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1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8-336A-4F91-9B98-11B81B6DBB8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A-336A-4F91-9B98-11B81B6DBB8E}"/>
              </c:ext>
            </c:extLst>
          </c:dPt>
          <c:dPt>
            <c:idx val="3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C-336A-4F91-9B98-11B81B6DBB8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'[BASE DE SEGUIMIENTO CONSOLIDADA 2024_HT.xlsx]TD OPORTUNIDAD'!$H$5:$H$8</c:f>
              <c:strCache>
                <c:ptCount val="4"/>
                <c:pt idx="0">
                  <c:v>OPORTUNO</c:v>
                </c:pt>
                <c:pt idx="1">
                  <c:v>VENCIDO</c:v>
                </c:pt>
                <c:pt idx="2">
                  <c:v>POR VENCER</c:v>
                </c:pt>
                <c:pt idx="3">
                  <c:v>Total general</c:v>
                </c:pt>
              </c:strCache>
            </c:strRef>
          </c:cat>
          <c:val>
            <c:numRef>
              <c:f>'[BASE DE SEGUIMIENTO CONSOLIDADA 2024_HT.xlsx]TD OPORTUNIDAD'!$J$5:$J$8</c:f>
              <c:numCache>
                <c:formatCode>General</c:formatCode>
                <c:ptCount val="4"/>
                <c:pt idx="0">
                  <c:v>25</c:v>
                </c:pt>
                <c:pt idx="1">
                  <c:v>32</c:v>
                </c:pt>
                <c:pt idx="2">
                  <c:v>12</c:v>
                </c:pt>
                <c:pt idx="3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336A-4F91-9B98-11B81B6DBB8E}"/>
            </c:ext>
          </c:extLst>
        </c:ser>
        <c:ser>
          <c:idx val="2"/>
          <c:order val="2"/>
          <c:tx>
            <c:strRef>
              <c:f>'[BASE DE SEGUIMIENTO CONSOLIDADA 2024_HT.xlsx]TD OPORTUNIDAD'!$K$4</c:f>
              <c:strCache>
                <c:ptCount val="1"/>
                <c:pt idx="0">
                  <c:v>PENDIENTES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F-336A-4F91-9B98-11B81B6DBB8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11-336A-4F91-9B98-11B81B6DBB8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13-336A-4F91-9B98-11B81B6DBB8E}"/>
              </c:ext>
            </c:extLst>
          </c:dPt>
          <c:dPt>
            <c:idx val="3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336A-4F91-9B98-11B81B6DBB8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'[BASE DE SEGUIMIENTO CONSOLIDADA 2024_HT.xlsx]TD OPORTUNIDAD'!$H$5:$H$8</c:f>
              <c:strCache>
                <c:ptCount val="4"/>
                <c:pt idx="0">
                  <c:v>OPORTUNO</c:v>
                </c:pt>
                <c:pt idx="1">
                  <c:v>VENCIDO</c:v>
                </c:pt>
                <c:pt idx="2">
                  <c:v>POR VENCER</c:v>
                </c:pt>
                <c:pt idx="3">
                  <c:v>Total general</c:v>
                </c:pt>
              </c:strCache>
            </c:strRef>
          </c:cat>
          <c:val>
            <c:numRef>
              <c:f>'[BASE DE SEGUIMIENTO CONSOLIDADA 2024_HT.xlsx]TD OPORTUNIDAD'!$K$5:$K$8</c:f>
              <c:numCache>
                <c:formatCode>General</c:formatCode>
                <c:ptCount val="4"/>
                <c:pt idx="0">
                  <c:v>37</c:v>
                </c:pt>
                <c:pt idx="1">
                  <c:v>26</c:v>
                </c:pt>
                <c:pt idx="2">
                  <c:v>8</c:v>
                </c:pt>
                <c:pt idx="3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336A-4F91-9B98-11B81B6DBB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1861392"/>
        <c:axId val="1105280415"/>
      </c:barChart>
      <c:catAx>
        <c:axId val="161861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105280415"/>
        <c:crosses val="autoZero"/>
        <c:auto val="1"/>
        <c:lblAlgn val="ctr"/>
        <c:lblOffset val="100"/>
        <c:noMultiLvlLbl val="0"/>
      </c:catAx>
      <c:valAx>
        <c:axId val="1105280415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61861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solidFill>
      <a:schemeClr val="bg1"/>
    </a:solidFill>
    <a:ln w="12700" cap="flat" cmpd="sng" algn="ctr">
      <a:solidFill>
        <a:schemeClr val="tx2"/>
      </a:solidFill>
      <a:round/>
    </a:ln>
    <a:effectLst/>
    <a:scene3d>
      <a:camera prst="orthographicFront"/>
      <a:lightRig rig="threePt" dir="t"/>
    </a:scene3d>
    <a:sp3d>
      <a:bevelT w="165100" prst="coolSlant"/>
    </a:sp3d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HISTORICO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Hoja2!$F$19</c:f>
              <c:strCache>
                <c:ptCount val="1"/>
                <c:pt idx="0">
                  <c:v>HISTORICO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36D0-4D9B-B199-DEC871F79EB3}"/>
              </c:ext>
            </c:extLst>
          </c:dPt>
          <c:dPt>
            <c:idx val="1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36D0-4D9B-B199-DEC871F79EB3}"/>
              </c:ext>
            </c:extLst>
          </c:dPt>
          <c:dPt>
            <c:idx val="2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2-36D0-4D9B-B199-DEC871F79EB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Hoja2!$E$20:$E$22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Hoja2!$F$20:$F$22</c:f>
              <c:numCache>
                <c:formatCode>General</c:formatCode>
                <c:ptCount val="3"/>
                <c:pt idx="0">
                  <c:v>1663</c:v>
                </c:pt>
                <c:pt idx="1">
                  <c:v>2841</c:v>
                </c:pt>
                <c:pt idx="2">
                  <c:v>2798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D0-4D9B-B199-DEC871F79E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21816175"/>
        <c:axId val="1476403599"/>
      </c:barChart>
      <c:catAx>
        <c:axId val="13218161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476403599"/>
        <c:crosses val="autoZero"/>
        <c:auto val="1"/>
        <c:lblAlgn val="ctr"/>
        <c:lblOffset val="100"/>
        <c:noMultiLvlLbl val="0"/>
      </c:catAx>
      <c:valAx>
        <c:axId val="1476403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3218161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>
      <a:outerShdw blurRad="50800" dist="38100" dir="2700000" algn="tl" rotWithShape="0">
        <a:prstClr val="black">
          <a:alpha val="40000"/>
        </a:prstClr>
      </a:outerShdw>
    </a:effectLst>
    <a:scene3d>
      <a:camera prst="orthographicFront"/>
      <a:lightRig rig="threePt" dir="t"/>
    </a:scene3d>
    <a:sp3d>
      <a:bevelT/>
    </a:sp3d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10D6086-B8A7-4D71-8166-4ABC6F8F5ECD}" type="datetimeFigureOut">
              <a:rPr lang="es-ES" smtClean="0"/>
              <a:t>27/02/2024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80354FE-48BC-40CC-9F0F-9AE9E8B1C71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1707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C67AFA-BA8F-BA48-8ECA-746B2006B1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51C5C3-6F08-564B-B7C2-F170AFD316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14A582-F47C-BB40-9AF7-FC718D02C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489E-0A07-E44E-9B74-59D9A3667E7A}" type="datetimeFigureOut">
              <a:rPr lang="x-none" smtClean="0"/>
              <a:t>27/02/2024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283304-82E2-C745-A606-2522FAEBD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C54B8-2EF7-904E-927D-B0D5CFAB0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B0687-8A5E-AC43-AE99-983102C99291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43544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BDDA2-50E1-0247-AE68-8A5618659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7D8D88-BC2B-1A48-9A0B-D85C43CD5D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08B7B2-8FAC-2C4B-9186-27622772E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489E-0A07-E44E-9B74-59D9A3667E7A}" type="datetimeFigureOut">
              <a:rPr lang="x-none" smtClean="0"/>
              <a:t>27/02/2024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392C2C-FABF-0247-953F-858798207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8E814-58E4-D347-874F-6DA072604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B0687-8A5E-AC43-AE99-983102C99291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97421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8D52171-2FCA-D147-9681-4BEBCA87EC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50C971-4AF7-224C-ACDB-6E5707672B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38DE87-BDF6-7842-BAC6-AD53860C3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489E-0A07-E44E-9B74-59D9A3667E7A}" type="datetimeFigureOut">
              <a:rPr lang="x-none" smtClean="0"/>
              <a:t>27/02/2024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0BA62A-9E40-8A48-98FA-0B1196EDE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F6F6A3-9CCB-DF47-940B-9CB077EE6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B0687-8A5E-AC43-AE99-983102C99291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10312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41F62-32A5-394F-B2F4-D4296B441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EE14F5-6B9F-AD43-9814-7C5DE02FEA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BD0B21-D08A-D147-B7DD-0A7D97980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489E-0A07-E44E-9B74-59D9A3667E7A}" type="datetimeFigureOut">
              <a:rPr lang="x-none" smtClean="0"/>
              <a:t>27/02/2024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528F08-E176-9346-945C-0D15B719D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F93CFE-B248-4A41-ADAE-2761687F6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B0687-8A5E-AC43-AE99-983102C99291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44378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F92B5-93DA-D14B-B797-41F7DA207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6B4A20-7E17-F748-9208-DC5FCC31FF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1F94A8-A824-BD4A-8869-34D0CE536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489E-0A07-E44E-9B74-59D9A3667E7A}" type="datetimeFigureOut">
              <a:rPr lang="x-none" smtClean="0"/>
              <a:t>27/02/2024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1E6F2-5C00-9749-8645-9A14435A4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0E3DEA-D66C-014D-B59A-CFEBE2CCB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B0687-8A5E-AC43-AE99-983102C99291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44584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C226A-234A-0A4F-B447-F6663DE24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508B6B-BC34-C740-869A-C271B3CFA3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853D34-C878-1D49-B4A5-486F9B4546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4E356D-5664-EB4F-BC50-78B262C03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489E-0A07-E44E-9B74-59D9A3667E7A}" type="datetimeFigureOut">
              <a:rPr lang="x-none" smtClean="0"/>
              <a:t>27/02/2024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A1FD07-9630-3742-83E1-7854366AD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5E5485-A4B0-DE47-B2AC-897A86713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B0687-8A5E-AC43-AE99-983102C99291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6036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AED34-D636-9C47-9CB3-B73F443B4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26CC30-0640-A44A-A245-834C6EC8E4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516EF4-1710-5544-B135-9D3A437ECC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C25844-E8AD-FE43-9038-23645AA6C3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AB85E1-1779-8746-959C-AA302394ED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AE4419-2458-C547-83A6-BF9ACFED8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489E-0A07-E44E-9B74-59D9A3667E7A}" type="datetimeFigureOut">
              <a:rPr lang="x-none" smtClean="0"/>
              <a:t>27/02/2024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D443B1-8CF3-F644-8302-F554A3898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2B6CD4-7635-404E-BBAD-3B4CA7794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B0687-8A5E-AC43-AE99-983102C99291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23931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F7F30-1961-964A-896B-8B2C35926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B92219-F696-B84A-9923-54FAC390C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489E-0A07-E44E-9B74-59D9A3667E7A}" type="datetimeFigureOut">
              <a:rPr lang="x-none" smtClean="0"/>
              <a:t>27/02/2024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1B2802-10E4-C746-8CE2-31CBE1C52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31D626-FFE6-4C4C-A012-E8D35D153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B0687-8A5E-AC43-AE99-983102C99291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25715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A03D52-E71B-5445-9FDA-AC986E0A7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489E-0A07-E44E-9B74-59D9A3667E7A}" type="datetimeFigureOut">
              <a:rPr lang="x-none" smtClean="0"/>
              <a:t>27/02/2024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C80785-257A-1447-A5BC-C6C8436CB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9FD27E-3B84-8D46-A662-297C737DC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B0687-8A5E-AC43-AE99-983102C99291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17094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07BAD-0F5D-164B-B9F5-199D0D601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11399D-1069-BF48-AB4F-28965088B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555178-1F46-AE44-B4A4-A6FF88C818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FA49C1-DFB0-2344-ADFE-93EF86465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489E-0A07-E44E-9B74-59D9A3667E7A}" type="datetimeFigureOut">
              <a:rPr lang="x-none" smtClean="0"/>
              <a:t>27/02/2024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BDBB4B-3B1C-114F-85A7-8B3CD664C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5FEC34-E7F6-4B4F-ACE3-898C9B273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B0687-8A5E-AC43-AE99-983102C99291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19092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7B8AE-90DE-2C45-9295-33459C2A6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E382587-C53B-F248-A594-FBD0138907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951A45-D6B7-AE44-9E96-D7F69E9B98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36590C-0D41-C443-BD50-77B8159FF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B489E-0A07-E44E-9B74-59D9A3667E7A}" type="datetimeFigureOut">
              <a:rPr lang="x-none" smtClean="0"/>
              <a:t>27/02/2024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53FBD-77BA-9C44-93AE-B8DE2AD29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2D2A01-8EEC-ED40-84B0-879CDFC9E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B0687-8A5E-AC43-AE99-983102C99291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86779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D3B0F6-F0A8-454A-A62B-1ED502460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11C82-CB9D-354C-9C05-63886AC089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0CF6F-6AE1-914F-AEF9-42E8404D40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11DB489E-0A07-E44E-9B74-59D9A3667E7A}" type="datetimeFigureOut">
              <a:rPr lang="x-none" smtClean="0"/>
              <a:pPr/>
              <a:t>27/02/2024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CA0D95-CE6C-9C40-92C9-B469438F68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A8CBED-2E72-5B41-B0FC-2E74500D25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16BB0687-8A5E-AC43-AE99-983102C99291}" type="slidenum">
              <a:rPr lang="x-none" smtClean="0"/>
              <a:pPr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15230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image" Target="../media/image32.emf"/><Relationship Id="rId4" Type="http://schemas.openxmlformats.org/officeDocument/2006/relationships/package" Target="../embeddings/Microsoft_Excel_Worksheet1.xlsx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18" Type="http://schemas.openxmlformats.org/officeDocument/2006/relationships/image" Target="../media/image21.png"/><Relationship Id="rId3" Type="http://schemas.openxmlformats.org/officeDocument/2006/relationships/image" Target="../media/image6.png"/><Relationship Id="rId7" Type="http://schemas.openxmlformats.org/officeDocument/2006/relationships/image" Target="../media/image10.svg"/><Relationship Id="rId12" Type="http://schemas.openxmlformats.org/officeDocument/2006/relationships/image" Target="../media/image15.png"/><Relationship Id="rId17" Type="http://schemas.openxmlformats.org/officeDocument/2006/relationships/image" Target="../media/image20.sv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5" Type="http://schemas.openxmlformats.org/officeDocument/2006/relationships/image" Target="../media/image18.svg"/><Relationship Id="rId10" Type="http://schemas.openxmlformats.org/officeDocument/2006/relationships/image" Target="../media/image13.png"/><Relationship Id="rId19" Type="http://schemas.openxmlformats.org/officeDocument/2006/relationships/image" Target="../media/image22.svg"/><Relationship Id="rId4" Type="http://schemas.openxmlformats.org/officeDocument/2006/relationships/image" Target="../media/image7.png"/><Relationship Id="rId9" Type="http://schemas.openxmlformats.org/officeDocument/2006/relationships/image" Target="../media/image12.sv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servicios.adres.gov.co/ECAT/" TargetMode="External"/><Relationship Id="rId5" Type="http://schemas.openxmlformats.org/officeDocument/2006/relationships/hyperlink" Target="https://orfeo.adres.gov.co/login.php" TargetMode="Externa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emf"/><Relationship Id="rId4" Type="http://schemas.openxmlformats.org/officeDocument/2006/relationships/package" Target="../embeddings/Microsoft_Excel_Worksheet.xls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8334B076-74AF-194B-82E4-93F1B0E9B186}"/>
              </a:ext>
            </a:extLst>
          </p:cNvPr>
          <p:cNvSpPr/>
          <p:nvPr/>
        </p:nvSpPr>
        <p:spPr>
          <a:xfrm>
            <a:off x="6271509" y="2312866"/>
            <a:ext cx="6111847" cy="2913655"/>
          </a:xfrm>
          <a:prstGeom prst="rect">
            <a:avLst/>
          </a:prstGeom>
          <a:solidFill>
            <a:srgbClr val="282D55">
              <a:alpha val="71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BA2B5E2-C42E-D54E-A719-6259271E9C93}"/>
              </a:ext>
            </a:extLst>
          </p:cNvPr>
          <p:cNvCxnSpPr>
            <a:cxnSpLocks/>
          </p:cNvCxnSpPr>
          <p:nvPr/>
        </p:nvCxnSpPr>
        <p:spPr>
          <a:xfrm flipV="1">
            <a:off x="6321890" y="2365511"/>
            <a:ext cx="0" cy="2788889"/>
          </a:xfrm>
          <a:prstGeom prst="line">
            <a:avLst/>
          </a:prstGeom>
          <a:ln w="76200">
            <a:solidFill>
              <a:srgbClr val="84F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>
            <a:extLst>
              <a:ext uri="{FF2B5EF4-FFF2-40B4-BE49-F238E27FC236}">
                <a16:creationId xmlns:a16="http://schemas.microsoft.com/office/drawing/2014/main" id="{24E6D310-8147-8A42-91E1-FF206B974F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2027" y="4508870"/>
            <a:ext cx="820370" cy="430396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D09920C-4345-8B4A-B17E-71E90E577B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9894" y="728192"/>
            <a:ext cx="3195548" cy="8468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7000"/>
              </a:prstClr>
            </a:outerShdw>
          </a:effectLst>
        </p:spPr>
      </p:pic>
      <p:pic>
        <p:nvPicPr>
          <p:cNvPr id="2" name="Picture 2" descr="A picture containing font, graphics, text, graphic design&#10;&#10;Description automatically generated">
            <a:extLst>
              <a:ext uri="{FF2B5EF4-FFF2-40B4-BE49-F238E27FC236}">
                <a16:creationId xmlns:a16="http://schemas.microsoft.com/office/drawing/2014/main" id="{EEF6CC1F-F485-3511-E434-CA55B5421A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558" y="728192"/>
            <a:ext cx="2566890" cy="891656"/>
          </a:xfrm>
          <a:prstGeom prst="rect">
            <a:avLst/>
          </a:prstGeom>
        </p:spPr>
      </p:pic>
      <p:sp>
        <p:nvSpPr>
          <p:cNvPr id="3" name="TextBox 18">
            <a:extLst>
              <a:ext uri="{FF2B5EF4-FFF2-40B4-BE49-F238E27FC236}">
                <a16:creationId xmlns:a16="http://schemas.microsoft.com/office/drawing/2014/main" id="{51DA892F-C12B-08F2-8B7A-4828B3A562A3}"/>
              </a:ext>
            </a:extLst>
          </p:cNvPr>
          <p:cNvSpPr txBox="1"/>
          <p:nvPr/>
        </p:nvSpPr>
        <p:spPr>
          <a:xfrm>
            <a:off x="6372272" y="2674947"/>
            <a:ext cx="4641014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600" b="1" spc="-150" dirty="0">
                <a:solidFill>
                  <a:schemeClr val="bg1"/>
                </a:solidFill>
              </a:rPr>
              <a:t>COORDINACIÓN</a:t>
            </a:r>
          </a:p>
          <a:p>
            <a:r>
              <a:rPr lang="es-MX" sz="4600" b="1" spc="-150" dirty="0">
                <a:solidFill>
                  <a:schemeClr val="bg1"/>
                </a:solidFill>
              </a:rPr>
              <a:t>GIVAC</a:t>
            </a:r>
            <a:endParaRPr lang="en-CO" sz="4600" b="1" spc="-150" dirty="0">
              <a:solidFill>
                <a:schemeClr val="bg1"/>
              </a:solidFill>
            </a:endParaRPr>
          </a:p>
        </p:txBody>
      </p:sp>
      <p:sp>
        <p:nvSpPr>
          <p:cNvPr id="4" name="TextBox 29">
            <a:extLst>
              <a:ext uri="{FF2B5EF4-FFF2-40B4-BE49-F238E27FC236}">
                <a16:creationId xmlns:a16="http://schemas.microsoft.com/office/drawing/2014/main" id="{ED40399C-06CE-804D-F7C1-C62495E7363F}"/>
              </a:ext>
            </a:extLst>
          </p:cNvPr>
          <p:cNvSpPr txBox="1"/>
          <p:nvPr/>
        </p:nvSpPr>
        <p:spPr>
          <a:xfrm>
            <a:off x="6372272" y="4019862"/>
            <a:ext cx="63776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chemeClr val="bg1"/>
                </a:solidFill>
              </a:rPr>
              <a:t>GRUPO INTERNO DE VERIFICACIÓN Y AUDITORÍA DE CUENTAS</a:t>
            </a:r>
            <a:endParaRPr lang="en-CO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0037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>
            <a:extLst>
              <a:ext uri="{FF2B5EF4-FFF2-40B4-BE49-F238E27FC236}">
                <a16:creationId xmlns:a16="http://schemas.microsoft.com/office/drawing/2014/main" id="{33E78333-8C6D-07A9-507A-C6B15C9CBDEE}"/>
              </a:ext>
            </a:extLst>
          </p:cNvPr>
          <p:cNvSpPr txBox="1"/>
          <p:nvPr/>
        </p:nvSpPr>
        <p:spPr>
          <a:xfrm>
            <a:off x="11125200" y="7204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O"/>
          </a:p>
        </p:txBody>
      </p:sp>
      <p:sp>
        <p:nvSpPr>
          <p:cNvPr id="5" name="Rectangle 34">
            <a:extLst>
              <a:ext uri="{FF2B5EF4-FFF2-40B4-BE49-F238E27FC236}">
                <a16:creationId xmlns:a16="http://schemas.microsoft.com/office/drawing/2014/main" id="{8E5D4CE7-C5F6-B9EE-1FB5-632E42196791}"/>
              </a:ext>
            </a:extLst>
          </p:cNvPr>
          <p:cNvSpPr/>
          <p:nvPr/>
        </p:nvSpPr>
        <p:spPr>
          <a:xfrm rot="5400000">
            <a:off x="568348" y="8119"/>
            <a:ext cx="748160" cy="724385"/>
          </a:xfrm>
          <a:prstGeom prst="rect">
            <a:avLst/>
          </a:prstGeom>
          <a:solidFill>
            <a:srgbClr val="63D6B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sp>
        <p:nvSpPr>
          <p:cNvPr id="6" name="TextBox 36">
            <a:extLst>
              <a:ext uri="{FF2B5EF4-FFF2-40B4-BE49-F238E27FC236}">
                <a16:creationId xmlns:a16="http://schemas.microsoft.com/office/drawing/2014/main" id="{E43ACAD1-9EFC-26BE-2472-E9C51EFC9B8B}"/>
              </a:ext>
            </a:extLst>
          </p:cNvPr>
          <p:cNvSpPr txBox="1"/>
          <p:nvPr/>
        </p:nvSpPr>
        <p:spPr>
          <a:xfrm>
            <a:off x="510960" y="-23837"/>
            <a:ext cx="10645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s-ES_tradnl" sz="6000" b="1" spc="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38">
            <a:extLst>
              <a:ext uri="{FF2B5EF4-FFF2-40B4-BE49-F238E27FC236}">
                <a16:creationId xmlns:a16="http://schemas.microsoft.com/office/drawing/2014/main" id="{9D098377-4440-A74B-3267-F3017239CD17}"/>
              </a:ext>
            </a:extLst>
          </p:cNvPr>
          <p:cNvSpPr txBox="1"/>
          <p:nvPr/>
        </p:nvSpPr>
        <p:spPr>
          <a:xfrm>
            <a:off x="1630896" y="785657"/>
            <a:ext cx="80089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400" b="1" spc="-150" dirty="0">
                <a:solidFill>
                  <a:srgbClr val="63D6B4"/>
                </a:solidFill>
              </a:rPr>
              <a:t>Grupo PQRSD Persona Natural</a:t>
            </a:r>
          </a:p>
        </p:txBody>
      </p:sp>
      <p:cxnSp>
        <p:nvCxnSpPr>
          <p:cNvPr id="8" name="Straight Connector 35">
            <a:extLst>
              <a:ext uri="{FF2B5EF4-FFF2-40B4-BE49-F238E27FC236}">
                <a16:creationId xmlns:a16="http://schemas.microsoft.com/office/drawing/2014/main" id="{ABEBFEB5-4849-9F73-68B6-4713734D6913}"/>
              </a:ext>
            </a:extLst>
          </p:cNvPr>
          <p:cNvCxnSpPr>
            <a:cxnSpLocks/>
          </p:cNvCxnSpPr>
          <p:nvPr/>
        </p:nvCxnSpPr>
        <p:spPr>
          <a:xfrm>
            <a:off x="566380" y="843260"/>
            <a:ext cx="738241" cy="0"/>
          </a:xfrm>
          <a:prstGeom prst="line">
            <a:avLst/>
          </a:prstGeom>
          <a:ln w="38100">
            <a:solidFill>
              <a:srgbClr val="63D6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6">
            <a:extLst>
              <a:ext uri="{FF2B5EF4-FFF2-40B4-BE49-F238E27FC236}">
                <a16:creationId xmlns:a16="http://schemas.microsoft.com/office/drawing/2014/main" id="{5F9E5DF3-DBF0-7C09-B088-3BFCB9BD4DF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217565" y="4853498"/>
            <a:ext cx="1486124" cy="1486124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7F10CD79-A3AE-7747-92E3-C25965EE69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1040" y="483994"/>
            <a:ext cx="2340000" cy="620100"/>
          </a:xfrm>
          <a:prstGeom prst="rect">
            <a:avLst/>
          </a:prstGeom>
        </p:spPr>
      </p:pic>
      <p:sp>
        <p:nvSpPr>
          <p:cNvPr id="11" name="TextBox 44">
            <a:extLst>
              <a:ext uri="{FF2B5EF4-FFF2-40B4-BE49-F238E27FC236}">
                <a16:creationId xmlns:a16="http://schemas.microsoft.com/office/drawing/2014/main" id="{3769DDB9-87DA-6866-DA48-670382A710A4}"/>
              </a:ext>
            </a:extLst>
          </p:cNvPr>
          <p:cNvSpPr txBox="1"/>
          <p:nvPr/>
        </p:nvSpPr>
        <p:spPr>
          <a:xfrm>
            <a:off x="587182" y="1576175"/>
            <a:ext cx="5924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spc="-1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Indicadores de Gestión</a:t>
            </a:r>
            <a:endParaRPr lang="en-CO" sz="2400" b="1" spc="-1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8D50E63E-4589-B859-AB57-6245CED859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830" y="2645079"/>
            <a:ext cx="2019582" cy="790685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13ECD050-7184-F18A-2ACC-67441523B8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121" y="3653720"/>
            <a:ext cx="10356079" cy="1353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333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>
            <a:extLst>
              <a:ext uri="{FF2B5EF4-FFF2-40B4-BE49-F238E27FC236}">
                <a16:creationId xmlns:a16="http://schemas.microsoft.com/office/drawing/2014/main" id="{1A007439-7ECC-4F2F-B671-03753E4E4A53}"/>
              </a:ext>
            </a:extLst>
          </p:cNvPr>
          <p:cNvSpPr txBox="1"/>
          <p:nvPr/>
        </p:nvSpPr>
        <p:spPr>
          <a:xfrm>
            <a:off x="11125200" y="7204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O"/>
          </a:p>
        </p:txBody>
      </p:sp>
      <p:sp>
        <p:nvSpPr>
          <p:cNvPr id="5" name="Rectangle 34">
            <a:extLst>
              <a:ext uri="{FF2B5EF4-FFF2-40B4-BE49-F238E27FC236}">
                <a16:creationId xmlns:a16="http://schemas.microsoft.com/office/drawing/2014/main" id="{B1CFAE25-413B-D8A8-904A-E191F77E483F}"/>
              </a:ext>
            </a:extLst>
          </p:cNvPr>
          <p:cNvSpPr/>
          <p:nvPr/>
        </p:nvSpPr>
        <p:spPr>
          <a:xfrm rot="5400000">
            <a:off x="568348" y="8119"/>
            <a:ext cx="748160" cy="724385"/>
          </a:xfrm>
          <a:prstGeom prst="rect">
            <a:avLst/>
          </a:prstGeom>
          <a:solidFill>
            <a:srgbClr val="63D6B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sp>
        <p:nvSpPr>
          <p:cNvPr id="6" name="TextBox 36">
            <a:extLst>
              <a:ext uri="{FF2B5EF4-FFF2-40B4-BE49-F238E27FC236}">
                <a16:creationId xmlns:a16="http://schemas.microsoft.com/office/drawing/2014/main" id="{778FC2D4-F5EA-0E96-CC6D-3336FA12ACBD}"/>
              </a:ext>
            </a:extLst>
          </p:cNvPr>
          <p:cNvSpPr txBox="1"/>
          <p:nvPr/>
        </p:nvSpPr>
        <p:spPr>
          <a:xfrm>
            <a:off x="510960" y="-23837"/>
            <a:ext cx="10645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s-ES_tradnl" sz="6000" b="1" spc="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38">
            <a:extLst>
              <a:ext uri="{FF2B5EF4-FFF2-40B4-BE49-F238E27FC236}">
                <a16:creationId xmlns:a16="http://schemas.microsoft.com/office/drawing/2014/main" id="{E8077EC0-43E9-CF7C-958A-EA7B7D8BE5BF}"/>
              </a:ext>
            </a:extLst>
          </p:cNvPr>
          <p:cNvSpPr txBox="1"/>
          <p:nvPr/>
        </p:nvSpPr>
        <p:spPr>
          <a:xfrm>
            <a:off x="1630896" y="785657"/>
            <a:ext cx="80089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400" b="1" spc="-150" dirty="0">
                <a:solidFill>
                  <a:srgbClr val="63D6B4"/>
                </a:solidFill>
              </a:rPr>
              <a:t>Grupo PQRSD Persona Natural</a:t>
            </a:r>
          </a:p>
        </p:txBody>
      </p:sp>
      <p:cxnSp>
        <p:nvCxnSpPr>
          <p:cNvPr id="8" name="Straight Connector 35">
            <a:extLst>
              <a:ext uri="{FF2B5EF4-FFF2-40B4-BE49-F238E27FC236}">
                <a16:creationId xmlns:a16="http://schemas.microsoft.com/office/drawing/2014/main" id="{EE0A68A2-1101-885B-DA05-29C46D8834B4}"/>
              </a:ext>
            </a:extLst>
          </p:cNvPr>
          <p:cNvCxnSpPr>
            <a:cxnSpLocks/>
          </p:cNvCxnSpPr>
          <p:nvPr/>
        </p:nvCxnSpPr>
        <p:spPr>
          <a:xfrm>
            <a:off x="566380" y="843260"/>
            <a:ext cx="738241" cy="0"/>
          </a:xfrm>
          <a:prstGeom prst="line">
            <a:avLst/>
          </a:prstGeom>
          <a:ln w="38100">
            <a:solidFill>
              <a:srgbClr val="63D6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6">
            <a:extLst>
              <a:ext uri="{FF2B5EF4-FFF2-40B4-BE49-F238E27FC236}">
                <a16:creationId xmlns:a16="http://schemas.microsoft.com/office/drawing/2014/main" id="{D815F767-719C-DC61-AFA4-9011CD0C782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217565" y="4853498"/>
            <a:ext cx="1486124" cy="1486124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ACC55A0E-5565-4398-A6C6-6A732DA0BF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1040" y="483994"/>
            <a:ext cx="2340000" cy="620100"/>
          </a:xfrm>
          <a:prstGeom prst="rect">
            <a:avLst/>
          </a:prstGeom>
        </p:spPr>
      </p:pic>
      <p:sp>
        <p:nvSpPr>
          <p:cNvPr id="11" name="TextBox 44">
            <a:extLst>
              <a:ext uri="{FF2B5EF4-FFF2-40B4-BE49-F238E27FC236}">
                <a16:creationId xmlns:a16="http://schemas.microsoft.com/office/drawing/2014/main" id="{6E935A42-59FC-EDC4-A05D-9AFCC6EE878F}"/>
              </a:ext>
            </a:extLst>
          </p:cNvPr>
          <p:cNvSpPr txBox="1"/>
          <p:nvPr/>
        </p:nvSpPr>
        <p:spPr>
          <a:xfrm>
            <a:off x="587182" y="1576175"/>
            <a:ext cx="5924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spc="-1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Tendencia 2021 - 2024</a:t>
            </a:r>
            <a:endParaRPr lang="en-CO" sz="2400" b="1" spc="-1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14" name="Objeto 13">
            <a:extLst>
              <a:ext uri="{FF2B5EF4-FFF2-40B4-BE49-F238E27FC236}">
                <a16:creationId xmlns:a16="http://schemas.microsoft.com/office/drawing/2014/main" id="{2E94E981-45C7-67BA-9F74-69810D9563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8125915"/>
              </p:ext>
            </p:extLst>
          </p:nvPr>
        </p:nvGraphicFramePr>
        <p:xfrm>
          <a:off x="1043218" y="3295531"/>
          <a:ext cx="15335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1533585" imgH="1152681" progId="Excel.Sheet.12">
                  <p:embed/>
                </p:oleObj>
              </mc:Choice>
              <mc:Fallback>
                <p:oleObj name="Worksheet" r:id="rId4" imgW="1533585" imgH="1152681" progId="Excel.Sheet.12">
                  <p:embed/>
                  <p:pic>
                    <p:nvPicPr>
                      <p:cNvPr id="14" name="Objeto 13">
                        <a:extLst>
                          <a:ext uri="{FF2B5EF4-FFF2-40B4-BE49-F238E27FC236}">
                            <a16:creationId xmlns:a16="http://schemas.microsoft.com/office/drawing/2014/main" id="{2E94E981-45C7-67BA-9F74-69810D9563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3218" y="3295531"/>
                        <a:ext cx="1533525" cy="115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Gráfico 14">
            <a:extLst>
              <a:ext uri="{FF2B5EF4-FFF2-40B4-BE49-F238E27FC236}">
                <a16:creationId xmlns:a16="http://schemas.microsoft.com/office/drawing/2014/main" id="{74830CDE-3331-6B80-94D4-A61C2A5446C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0365248"/>
              </p:ext>
            </p:extLst>
          </p:nvPr>
        </p:nvGraphicFramePr>
        <p:xfrm>
          <a:off x="3579264" y="2594758"/>
          <a:ext cx="5419458" cy="3084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897732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>
            <a:extLst>
              <a:ext uri="{FF2B5EF4-FFF2-40B4-BE49-F238E27FC236}">
                <a16:creationId xmlns:a16="http://schemas.microsoft.com/office/drawing/2014/main" id="{B84FF1FC-C295-9848-97E4-5F88DD68DB12}"/>
              </a:ext>
            </a:extLst>
          </p:cNvPr>
          <p:cNvSpPr txBox="1"/>
          <p:nvPr/>
        </p:nvSpPr>
        <p:spPr>
          <a:xfrm>
            <a:off x="808844" y="6187512"/>
            <a:ext cx="8485095" cy="52322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es-CO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Artículos 3 y 16 de la Resolución 526 del 10 de marzo del 2022 </a:t>
            </a:r>
          </a:p>
          <a:p>
            <a:r>
              <a:rPr lang="es-CO" sz="1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League Spartan" charset="0"/>
                <a:cs typeface="Arial" panose="020B0604020202020204" pitchFamily="34" charset="0"/>
              </a:rPr>
              <a:t>Funciones no incluidas en la Resolución 526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33A594-6983-744C-A3ED-F072E7BAC856}"/>
              </a:ext>
            </a:extLst>
          </p:cNvPr>
          <p:cNvSpPr txBox="1"/>
          <p:nvPr/>
        </p:nvSpPr>
        <p:spPr>
          <a:xfrm>
            <a:off x="11125200" y="7204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O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D191C99-0404-FA44-9325-849BEBAD8CE3}"/>
              </a:ext>
            </a:extLst>
          </p:cNvPr>
          <p:cNvSpPr/>
          <p:nvPr/>
        </p:nvSpPr>
        <p:spPr>
          <a:xfrm rot="5400000">
            <a:off x="568348" y="8119"/>
            <a:ext cx="748160" cy="724385"/>
          </a:xfrm>
          <a:prstGeom prst="rect">
            <a:avLst/>
          </a:prstGeom>
          <a:solidFill>
            <a:srgbClr val="63D6B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8627D73-1B7B-0149-A239-370D2106D08D}"/>
              </a:ext>
            </a:extLst>
          </p:cNvPr>
          <p:cNvSpPr txBox="1"/>
          <p:nvPr/>
        </p:nvSpPr>
        <p:spPr>
          <a:xfrm>
            <a:off x="510960" y="-23837"/>
            <a:ext cx="10645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s-ES_tradnl" sz="6000" b="1" spc="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7AC7A26-834A-2D46-B5C1-BB9AE84A2200}"/>
              </a:ext>
            </a:extLst>
          </p:cNvPr>
          <p:cNvSpPr txBox="1"/>
          <p:nvPr/>
        </p:nvSpPr>
        <p:spPr>
          <a:xfrm>
            <a:off x="510960" y="843260"/>
            <a:ext cx="86068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400" b="1" spc="-150" dirty="0">
                <a:solidFill>
                  <a:srgbClr val="63D6B4"/>
                </a:solidFill>
              </a:rPr>
              <a:t>Generalidades de la coordinación</a:t>
            </a:r>
            <a:endParaRPr lang="en-CO" sz="4400" b="1" spc="-150" dirty="0">
              <a:solidFill>
                <a:srgbClr val="63D6B4"/>
              </a:solidFill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34F2A31-1AB2-B642-84B5-9404E966BCC6}"/>
              </a:ext>
            </a:extLst>
          </p:cNvPr>
          <p:cNvCxnSpPr>
            <a:cxnSpLocks/>
          </p:cNvCxnSpPr>
          <p:nvPr/>
        </p:nvCxnSpPr>
        <p:spPr>
          <a:xfrm>
            <a:off x="566380" y="843260"/>
            <a:ext cx="738241" cy="0"/>
          </a:xfrm>
          <a:prstGeom prst="line">
            <a:avLst/>
          </a:prstGeom>
          <a:ln w="38100">
            <a:solidFill>
              <a:srgbClr val="63D6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6C39596D-D195-9E4F-B0C2-E8D4B1D5805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217565" y="4853498"/>
            <a:ext cx="1486124" cy="1486124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BF91424E-6356-5145-8015-EE725C6B3F8A}"/>
              </a:ext>
            </a:extLst>
          </p:cNvPr>
          <p:cNvSpPr txBox="1"/>
          <p:nvPr/>
        </p:nvSpPr>
        <p:spPr>
          <a:xfrm>
            <a:off x="566380" y="1550814"/>
            <a:ext cx="20585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b="1" spc="-1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Funciones</a:t>
            </a:r>
            <a:endParaRPr lang="en-CO" sz="3200" b="1" spc="-1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0D0ECC-F002-A44C-A5FB-24FCE3CE93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1040" y="483994"/>
            <a:ext cx="2340000" cy="620100"/>
          </a:xfrm>
          <a:prstGeom prst="rect">
            <a:avLst/>
          </a:prstGeom>
        </p:spPr>
      </p:pic>
      <p:sp>
        <p:nvSpPr>
          <p:cNvPr id="2" name="Diagrama de flujo: proceso alternativo 1">
            <a:extLst>
              <a:ext uri="{FF2B5EF4-FFF2-40B4-BE49-F238E27FC236}">
                <a16:creationId xmlns:a16="http://schemas.microsoft.com/office/drawing/2014/main" id="{513F7934-B93B-44CB-BB8A-5EDC0A775E7F}"/>
              </a:ext>
            </a:extLst>
          </p:cNvPr>
          <p:cNvSpPr/>
          <p:nvPr/>
        </p:nvSpPr>
        <p:spPr>
          <a:xfrm>
            <a:off x="1304620" y="2171689"/>
            <a:ext cx="1957563" cy="1885804"/>
          </a:xfrm>
          <a:prstGeom prst="flowChartAlternate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600" dirty="0">
              <a:solidFill>
                <a:srgbClr val="63D6B4"/>
              </a:solidFill>
            </a:endParaRPr>
          </a:p>
          <a:p>
            <a:pPr algn="ctr"/>
            <a:endParaRPr lang="es-MX" sz="1600" dirty="0">
              <a:solidFill>
                <a:srgbClr val="63D6B4"/>
              </a:solidFill>
            </a:endParaRPr>
          </a:p>
          <a:p>
            <a:pPr algn="ctr"/>
            <a:r>
              <a:rPr lang="es-ES" sz="1600" dirty="0">
                <a:solidFill>
                  <a:srgbClr val="63D6B4"/>
                </a:solidFill>
              </a:rPr>
              <a:t>Estructurar e implementar los modelos operativos y de auditoría</a:t>
            </a:r>
            <a:endParaRPr lang="es-MX" sz="1600" dirty="0">
              <a:solidFill>
                <a:srgbClr val="63D6B4"/>
              </a:solidFill>
            </a:endParaRPr>
          </a:p>
        </p:txBody>
      </p:sp>
      <p:sp>
        <p:nvSpPr>
          <p:cNvPr id="25" name="Diagrama de flujo: proceso alternativo 24">
            <a:extLst>
              <a:ext uri="{FF2B5EF4-FFF2-40B4-BE49-F238E27FC236}">
                <a16:creationId xmlns:a16="http://schemas.microsoft.com/office/drawing/2014/main" id="{31F298A0-C7E1-4877-8CEE-DB182A8C4F4C}"/>
              </a:ext>
            </a:extLst>
          </p:cNvPr>
          <p:cNvSpPr/>
          <p:nvPr/>
        </p:nvSpPr>
        <p:spPr>
          <a:xfrm>
            <a:off x="3492374" y="2175546"/>
            <a:ext cx="1957563" cy="1885804"/>
          </a:xfrm>
          <a:prstGeom prst="flowChartAlternate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600" dirty="0">
              <a:solidFill>
                <a:sysClr val="windowText" lastClr="000000"/>
              </a:solidFill>
            </a:endParaRPr>
          </a:p>
          <a:p>
            <a:pPr algn="ctr"/>
            <a:endParaRPr lang="es-MX" sz="1600" dirty="0">
              <a:solidFill>
                <a:sysClr val="windowText" lastClr="000000"/>
              </a:solidFill>
            </a:endParaRPr>
          </a:p>
          <a:p>
            <a:pPr algn="ctr"/>
            <a:r>
              <a:rPr lang="es-MX" sz="1600" dirty="0">
                <a:solidFill>
                  <a:srgbClr val="63D6B4"/>
                </a:solidFill>
              </a:rPr>
              <a:t>Emitir concepto y efectuar cierre de paquetes</a:t>
            </a:r>
          </a:p>
        </p:txBody>
      </p:sp>
      <p:sp>
        <p:nvSpPr>
          <p:cNvPr id="26" name="Diagrama de flujo: proceso alternativo 25">
            <a:extLst>
              <a:ext uri="{FF2B5EF4-FFF2-40B4-BE49-F238E27FC236}">
                <a16:creationId xmlns:a16="http://schemas.microsoft.com/office/drawing/2014/main" id="{B968EC1F-ED8D-45C1-9B52-0579A0AE947A}"/>
              </a:ext>
            </a:extLst>
          </p:cNvPr>
          <p:cNvSpPr/>
          <p:nvPr/>
        </p:nvSpPr>
        <p:spPr>
          <a:xfrm>
            <a:off x="5680128" y="2147044"/>
            <a:ext cx="1957563" cy="1885804"/>
          </a:xfrm>
          <a:prstGeom prst="flowChartAlternate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600" dirty="0">
              <a:solidFill>
                <a:srgbClr val="63D6B4"/>
              </a:solidFill>
            </a:endParaRPr>
          </a:p>
          <a:p>
            <a:pPr algn="ctr"/>
            <a:endParaRPr lang="es-MX" sz="1600" dirty="0">
              <a:solidFill>
                <a:srgbClr val="63D6B4"/>
              </a:solidFill>
            </a:endParaRPr>
          </a:p>
          <a:p>
            <a:pPr algn="ctr"/>
            <a:r>
              <a:rPr lang="es-MX" sz="1600" dirty="0">
                <a:solidFill>
                  <a:srgbClr val="63D6B4"/>
                </a:solidFill>
              </a:rPr>
              <a:t>Consolidar resultados de revisión calidad</a:t>
            </a:r>
          </a:p>
        </p:txBody>
      </p:sp>
      <p:sp>
        <p:nvSpPr>
          <p:cNvPr id="27" name="Diagrama de flujo: proceso alternativo 26">
            <a:extLst>
              <a:ext uri="{FF2B5EF4-FFF2-40B4-BE49-F238E27FC236}">
                <a16:creationId xmlns:a16="http://schemas.microsoft.com/office/drawing/2014/main" id="{1DA1E767-4930-4D53-923A-41CE342EB861}"/>
              </a:ext>
            </a:extLst>
          </p:cNvPr>
          <p:cNvSpPr/>
          <p:nvPr/>
        </p:nvSpPr>
        <p:spPr>
          <a:xfrm>
            <a:off x="7867883" y="2143976"/>
            <a:ext cx="1957562" cy="1885804"/>
          </a:xfrm>
          <a:prstGeom prst="flowChartAlternate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>
              <a:solidFill>
                <a:sysClr val="windowText" lastClr="000000"/>
              </a:solidFill>
            </a:endParaRPr>
          </a:p>
          <a:p>
            <a:pPr algn="ctr"/>
            <a:endParaRPr lang="es-MX" sz="1600" dirty="0">
              <a:solidFill>
                <a:srgbClr val="63D6B4"/>
              </a:solidFill>
            </a:endParaRPr>
          </a:p>
          <a:p>
            <a:pPr algn="ctr"/>
            <a:r>
              <a:rPr lang="es-MX" sz="1600" dirty="0">
                <a:solidFill>
                  <a:srgbClr val="63D6B4"/>
                </a:solidFill>
              </a:rPr>
              <a:t>Establecer cronogramas de auditoría</a:t>
            </a:r>
          </a:p>
        </p:txBody>
      </p:sp>
      <p:sp>
        <p:nvSpPr>
          <p:cNvPr id="28" name="Diagrama de flujo: proceso alternativo 27">
            <a:extLst>
              <a:ext uri="{FF2B5EF4-FFF2-40B4-BE49-F238E27FC236}">
                <a16:creationId xmlns:a16="http://schemas.microsoft.com/office/drawing/2014/main" id="{7EAFEF7D-9C08-45EE-9227-343E515653E5}"/>
              </a:ext>
            </a:extLst>
          </p:cNvPr>
          <p:cNvSpPr/>
          <p:nvPr/>
        </p:nvSpPr>
        <p:spPr>
          <a:xfrm>
            <a:off x="232132" y="4216584"/>
            <a:ext cx="1875101" cy="1885804"/>
          </a:xfrm>
          <a:prstGeom prst="flowChartAlternate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>
              <a:solidFill>
                <a:srgbClr val="63D6B4"/>
              </a:solidFill>
            </a:endParaRPr>
          </a:p>
          <a:p>
            <a:pPr algn="ctr"/>
            <a:endParaRPr lang="es-MX" dirty="0">
              <a:solidFill>
                <a:srgbClr val="63D6B4"/>
              </a:solidFill>
            </a:endParaRPr>
          </a:p>
          <a:p>
            <a:pPr algn="ctr"/>
            <a:endParaRPr lang="es-MX" sz="1600" dirty="0">
              <a:solidFill>
                <a:srgbClr val="63D6B4"/>
              </a:solidFill>
            </a:endParaRPr>
          </a:p>
          <a:p>
            <a:pPr algn="ctr"/>
            <a:r>
              <a:rPr lang="es-MX" sz="1600" dirty="0">
                <a:solidFill>
                  <a:srgbClr val="63D6B4"/>
                </a:solidFill>
              </a:rPr>
              <a:t>Revisar criterios y </a:t>
            </a:r>
            <a:r>
              <a:rPr lang="es-MX" sz="1600" dirty="0">
                <a:solidFill>
                  <a:schemeClr val="bg2">
                    <a:lumMod val="50000"/>
                  </a:schemeClr>
                </a:solidFill>
              </a:rPr>
              <a:t>proponer ajustes normativos / operativos</a:t>
            </a:r>
          </a:p>
        </p:txBody>
      </p:sp>
      <p:sp>
        <p:nvSpPr>
          <p:cNvPr id="29" name="Diagrama de flujo: proceso alternativo 28">
            <a:extLst>
              <a:ext uri="{FF2B5EF4-FFF2-40B4-BE49-F238E27FC236}">
                <a16:creationId xmlns:a16="http://schemas.microsoft.com/office/drawing/2014/main" id="{1D998B47-DBD4-4BAD-A67B-8677F4EB11AD}"/>
              </a:ext>
            </a:extLst>
          </p:cNvPr>
          <p:cNvSpPr/>
          <p:nvPr/>
        </p:nvSpPr>
        <p:spPr>
          <a:xfrm>
            <a:off x="2493130" y="4195718"/>
            <a:ext cx="1865471" cy="1885804"/>
          </a:xfrm>
          <a:prstGeom prst="flowChartAlternate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600" dirty="0">
              <a:solidFill>
                <a:srgbClr val="63D6B4"/>
              </a:solidFill>
            </a:endParaRPr>
          </a:p>
          <a:p>
            <a:pPr algn="ctr"/>
            <a:endParaRPr lang="es-MX" sz="1600" dirty="0">
              <a:solidFill>
                <a:srgbClr val="63D6B4"/>
              </a:solidFill>
            </a:endParaRPr>
          </a:p>
          <a:p>
            <a:pPr algn="ctr"/>
            <a:r>
              <a:rPr lang="es-MX" sz="1600" dirty="0">
                <a:solidFill>
                  <a:srgbClr val="63D6B4"/>
                </a:solidFill>
              </a:rPr>
              <a:t>Emitir conceptos técnicos en auditoría, defensa judicial y reintegro</a:t>
            </a:r>
          </a:p>
        </p:txBody>
      </p:sp>
      <p:sp>
        <p:nvSpPr>
          <p:cNvPr id="31" name="Diagrama de flujo: proceso alternativo 30">
            <a:extLst>
              <a:ext uri="{FF2B5EF4-FFF2-40B4-BE49-F238E27FC236}">
                <a16:creationId xmlns:a16="http://schemas.microsoft.com/office/drawing/2014/main" id="{D2A4155D-E447-47BB-8689-B3CEC0DE157E}"/>
              </a:ext>
            </a:extLst>
          </p:cNvPr>
          <p:cNvSpPr/>
          <p:nvPr/>
        </p:nvSpPr>
        <p:spPr>
          <a:xfrm>
            <a:off x="4681324" y="4195718"/>
            <a:ext cx="1865470" cy="1885804"/>
          </a:xfrm>
          <a:prstGeom prst="flowChartAlternate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1600" dirty="0">
              <a:solidFill>
                <a:srgbClr val="63D6B4"/>
              </a:solidFill>
            </a:endParaRPr>
          </a:p>
          <a:p>
            <a:pPr algn="ctr"/>
            <a:endParaRPr lang="es-MX" sz="1600" dirty="0">
              <a:solidFill>
                <a:srgbClr val="63D6B4"/>
              </a:solidFill>
            </a:endParaRPr>
          </a:p>
          <a:p>
            <a:pPr algn="ctr"/>
            <a:r>
              <a:rPr lang="es-MX" sz="1600" dirty="0">
                <a:solidFill>
                  <a:srgbClr val="63D6B4"/>
                </a:solidFill>
              </a:rPr>
              <a:t>Generar estadísticas</a:t>
            </a:r>
          </a:p>
        </p:txBody>
      </p:sp>
      <p:sp>
        <p:nvSpPr>
          <p:cNvPr id="32" name="Diagrama de flujo: proceso alternativo 31">
            <a:extLst>
              <a:ext uri="{FF2B5EF4-FFF2-40B4-BE49-F238E27FC236}">
                <a16:creationId xmlns:a16="http://schemas.microsoft.com/office/drawing/2014/main" id="{F021EC0C-0083-4233-8C40-5575E6938687}"/>
              </a:ext>
            </a:extLst>
          </p:cNvPr>
          <p:cNvSpPr/>
          <p:nvPr/>
        </p:nvSpPr>
        <p:spPr>
          <a:xfrm>
            <a:off x="9119774" y="4195718"/>
            <a:ext cx="1802296" cy="1885804"/>
          </a:xfrm>
          <a:prstGeom prst="flowChartAlternate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>
              <a:solidFill>
                <a:srgbClr val="63D6B4"/>
              </a:solidFill>
            </a:endParaRPr>
          </a:p>
          <a:p>
            <a:pPr algn="ctr"/>
            <a:endParaRPr lang="es-MX" dirty="0">
              <a:solidFill>
                <a:srgbClr val="63D6B4"/>
              </a:solidFill>
            </a:endParaRPr>
          </a:p>
          <a:p>
            <a:pPr algn="ctr"/>
            <a:r>
              <a:rPr lang="es-MX" sz="1600" dirty="0">
                <a:solidFill>
                  <a:srgbClr val="63D6B4"/>
                </a:solidFill>
              </a:rPr>
              <a:t>Las demás funciones que se definan.</a:t>
            </a:r>
          </a:p>
        </p:txBody>
      </p:sp>
      <p:pic>
        <p:nvPicPr>
          <p:cNvPr id="14" name="Gráfico 13" descr="Portapapeles mezclado con relleno sólido">
            <a:extLst>
              <a:ext uri="{FF2B5EF4-FFF2-40B4-BE49-F238E27FC236}">
                <a16:creationId xmlns:a16="http://schemas.microsoft.com/office/drawing/2014/main" id="{A9A7EA48-ED5A-42A1-B71A-4C486CB0AF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10424" y="2172650"/>
            <a:ext cx="756633" cy="756633"/>
          </a:xfrm>
          <a:prstGeom prst="rect">
            <a:avLst/>
          </a:prstGeom>
        </p:spPr>
      </p:pic>
      <p:pic>
        <p:nvPicPr>
          <p:cNvPr id="42" name="Gráfico 41" descr="Lluvia de ideas de grupo con relleno sólido">
            <a:extLst>
              <a:ext uri="{FF2B5EF4-FFF2-40B4-BE49-F238E27FC236}">
                <a16:creationId xmlns:a16="http://schemas.microsoft.com/office/drawing/2014/main" id="{890BDC6C-1D13-4664-B6FD-E0264B0629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67377" y="4148130"/>
            <a:ext cx="738751" cy="738751"/>
          </a:xfrm>
          <a:prstGeom prst="rect">
            <a:avLst/>
          </a:prstGeom>
        </p:spPr>
      </p:pic>
      <p:pic>
        <p:nvPicPr>
          <p:cNvPr id="52" name="Gráfico 51" descr="Gráfico de barras con relleno sólido">
            <a:extLst>
              <a:ext uri="{FF2B5EF4-FFF2-40B4-BE49-F238E27FC236}">
                <a16:creationId xmlns:a16="http://schemas.microsoft.com/office/drawing/2014/main" id="{34672F8C-3B58-49E5-8FF9-6C81582F865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84512" y="2086848"/>
            <a:ext cx="784287" cy="784287"/>
          </a:xfrm>
          <a:prstGeom prst="rect">
            <a:avLst/>
          </a:prstGeom>
        </p:spPr>
      </p:pic>
      <p:pic>
        <p:nvPicPr>
          <p:cNvPr id="55" name="Gráfico 54" descr="Portapapeles con relleno sólido">
            <a:extLst>
              <a:ext uri="{FF2B5EF4-FFF2-40B4-BE49-F238E27FC236}">
                <a16:creationId xmlns:a16="http://schemas.microsoft.com/office/drawing/2014/main" id="{5DF3C712-E985-4AA6-8794-79CABD546CC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064152" y="4012838"/>
            <a:ext cx="713558" cy="713558"/>
          </a:xfrm>
          <a:prstGeom prst="rect">
            <a:avLst/>
          </a:prstGeom>
        </p:spPr>
      </p:pic>
      <p:pic>
        <p:nvPicPr>
          <p:cNvPr id="4" name="Gráfico 3" descr="Marca de insignia con relleno sólido">
            <a:extLst>
              <a:ext uri="{FF2B5EF4-FFF2-40B4-BE49-F238E27FC236}">
                <a16:creationId xmlns:a16="http://schemas.microsoft.com/office/drawing/2014/main" id="{49C8EFA1-E969-D47D-EAE4-B75C375E689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39039" y="4145195"/>
            <a:ext cx="769845" cy="769845"/>
          </a:xfrm>
          <a:prstGeom prst="rect">
            <a:avLst/>
          </a:prstGeom>
        </p:spPr>
      </p:pic>
      <p:pic>
        <p:nvPicPr>
          <p:cNvPr id="6" name="Gráfico 5" descr="Calendario mensual con relleno sólido">
            <a:extLst>
              <a:ext uri="{FF2B5EF4-FFF2-40B4-BE49-F238E27FC236}">
                <a16:creationId xmlns:a16="http://schemas.microsoft.com/office/drawing/2014/main" id="{85F64E9C-A9C3-A721-99AF-C375967BD2A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80232" y="2177268"/>
            <a:ext cx="785307" cy="785307"/>
          </a:xfrm>
          <a:prstGeom prst="rect">
            <a:avLst/>
          </a:prstGeom>
        </p:spPr>
      </p:pic>
      <p:pic>
        <p:nvPicPr>
          <p:cNvPr id="8" name="Gráfico 7" descr="Engranajes con relleno sólido">
            <a:extLst>
              <a:ext uri="{FF2B5EF4-FFF2-40B4-BE49-F238E27FC236}">
                <a16:creationId xmlns:a16="http://schemas.microsoft.com/office/drawing/2014/main" id="{22900AF5-E5F8-337E-41C7-86930003965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100973" y="2159438"/>
            <a:ext cx="769845" cy="769845"/>
          </a:xfrm>
          <a:prstGeom prst="rect">
            <a:avLst/>
          </a:prstGeom>
        </p:spPr>
      </p:pic>
      <p:pic>
        <p:nvPicPr>
          <p:cNvPr id="11" name="Gráfico 10" descr="Atrás con relleno sólido">
            <a:extLst>
              <a:ext uri="{FF2B5EF4-FFF2-40B4-BE49-F238E27FC236}">
                <a16:creationId xmlns:a16="http://schemas.microsoft.com/office/drawing/2014/main" id="{A15C030C-0C68-E55C-B2EA-8E943C3EA49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579410" y="4171108"/>
            <a:ext cx="754557" cy="754557"/>
          </a:xfrm>
          <a:prstGeom prst="rect">
            <a:avLst/>
          </a:prstGeom>
        </p:spPr>
      </p:pic>
      <p:sp>
        <p:nvSpPr>
          <p:cNvPr id="5" name="Diagrama de flujo: proceso alternativo 4">
            <a:extLst>
              <a:ext uri="{FF2B5EF4-FFF2-40B4-BE49-F238E27FC236}">
                <a16:creationId xmlns:a16="http://schemas.microsoft.com/office/drawing/2014/main" id="{A006F8C9-C6F6-6FFC-43A7-BD0AC8BA9BDE}"/>
              </a:ext>
            </a:extLst>
          </p:cNvPr>
          <p:cNvSpPr/>
          <p:nvPr/>
        </p:nvSpPr>
        <p:spPr>
          <a:xfrm>
            <a:off x="6935147" y="4174337"/>
            <a:ext cx="1865471" cy="1885804"/>
          </a:xfrm>
          <a:prstGeom prst="flowChartAlternate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bg2">
                    <a:lumMod val="50000"/>
                  </a:schemeClr>
                </a:solidFill>
              </a:rPr>
              <a:t>Capacitaciones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bg2">
                    <a:lumMod val="50000"/>
                  </a:schemeClr>
                </a:solidFill>
              </a:rPr>
              <a:t>Entes de control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bg2">
                    <a:lumMod val="50000"/>
                  </a:schemeClr>
                </a:solidFill>
              </a:rPr>
              <a:t>Mediación terceros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bg2">
                    <a:lumMod val="50000"/>
                  </a:schemeClr>
                </a:solidFill>
              </a:rPr>
              <a:t>Auditoría en Campo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200" dirty="0">
                <a:solidFill>
                  <a:schemeClr val="bg2">
                    <a:lumMod val="50000"/>
                  </a:schemeClr>
                </a:solidFill>
              </a:rPr>
              <a:t>Contratos de Transacción</a:t>
            </a:r>
          </a:p>
        </p:txBody>
      </p:sp>
    </p:spTree>
    <p:extLst>
      <p:ext uri="{BB962C8B-B14F-4D97-AF65-F5344CB8AC3E}">
        <p14:creationId xmlns:p14="http://schemas.microsoft.com/office/powerpoint/2010/main" val="2459469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F33A594-6983-744C-A3ED-F072E7BAC856}"/>
              </a:ext>
            </a:extLst>
          </p:cNvPr>
          <p:cNvSpPr txBox="1"/>
          <p:nvPr/>
        </p:nvSpPr>
        <p:spPr>
          <a:xfrm>
            <a:off x="11125200" y="7204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O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D191C99-0404-FA44-9325-849BEBAD8CE3}"/>
              </a:ext>
            </a:extLst>
          </p:cNvPr>
          <p:cNvSpPr/>
          <p:nvPr/>
        </p:nvSpPr>
        <p:spPr>
          <a:xfrm rot="5400000">
            <a:off x="568348" y="8119"/>
            <a:ext cx="748160" cy="724385"/>
          </a:xfrm>
          <a:prstGeom prst="rect">
            <a:avLst/>
          </a:prstGeom>
          <a:solidFill>
            <a:srgbClr val="63D6B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8627D73-1B7B-0149-A239-370D2106D08D}"/>
              </a:ext>
            </a:extLst>
          </p:cNvPr>
          <p:cNvSpPr txBox="1"/>
          <p:nvPr/>
        </p:nvSpPr>
        <p:spPr>
          <a:xfrm>
            <a:off x="510960" y="-23837"/>
            <a:ext cx="10645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s-ES_tradnl" sz="6000" b="1" spc="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7AC7A26-834A-2D46-B5C1-BB9AE84A2200}"/>
              </a:ext>
            </a:extLst>
          </p:cNvPr>
          <p:cNvSpPr txBox="1"/>
          <p:nvPr/>
        </p:nvSpPr>
        <p:spPr>
          <a:xfrm>
            <a:off x="510960" y="843260"/>
            <a:ext cx="5445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400" b="1" spc="-150" dirty="0">
                <a:solidFill>
                  <a:srgbClr val="63D6B4"/>
                </a:solidFill>
              </a:rPr>
              <a:t>Estructura Funcional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34F2A31-1AB2-B642-84B5-9404E966BCC6}"/>
              </a:ext>
            </a:extLst>
          </p:cNvPr>
          <p:cNvCxnSpPr>
            <a:cxnSpLocks/>
          </p:cNvCxnSpPr>
          <p:nvPr/>
        </p:nvCxnSpPr>
        <p:spPr>
          <a:xfrm>
            <a:off x="566380" y="843260"/>
            <a:ext cx="738241" cy="0"/>
          </a:xfrm>
          <a:prstGeom prst="line">
            <a:avLst/>
          </a:prstGeom>
          <a:ln w="38100">
            <a:solidFill>
              <a:srgbClr val="63D6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6C39596D-D195-9E4F-B0C2-E8D4B1D5805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217565" y="4853498"/>
            <a:ext cx="1486124" cy="14861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80D0ECC-F002-A44C-A5FB-24FCE3CE93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1040" y="483994"/>
            <a:ext cx="2340000" cy="6201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E5EDD12-0571-EEF2-BF47-B8FD419D70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59630"/>
            <a:ext cx="12192000" cy="393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552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F33A594-6983-744C-A3ED-F072E7BAC856}"/>
              </a:ext>
            </a:extLst>
          </p:cNvPr>
          <p:cNvSpPr txBox="1"/>
          <p:nvPr/>
        </p:nvSpPr>
        <p:spPr>
          <a:xfrm>
            <a:off x="11125200" y="7204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O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D191C99-0404-FA44-9325-849BEBAD8CE3}"/>
              </a:ext>
            </a:extLst>
          </p:cNvPr>
          <p:cNvSpPr/>
          <p:nvPr/>
        </p:nvSpPr>
        <p:spPr>
          <a:xfrm rot="5400000">
            <a:off x="568348" y="8119"/>
            <a:ext cx="748160" cy="724385"/>
          </a:xfrm>
          <a:prstGeom prst="rect">
            <a:avLst/>
          </a:prstGeom>
          <a:solidFill>
            <a:srgbClr val="63D6B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8627D73-1B7B-0149-A239-370D2106D08D}"/>
              </a:ext>
            </a:extLst>
          </p:cNvPr>
          <p:cNvSpPr txBox="1"/>
          <p:nvPr/>
        </p:nvSpPr>
        <p:spPr>
          <a:xfrm>
            <a:off x="510960" y="-23837"/>
            <a:ext cx="10645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s-ES_tradnl" sz="6000" b="1" spc="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7AC7A26-834A-2D46-B5C1-BB9AE84A2200}"/>
              </a:ext>
            </a:extLst>
          </p:cNvPr>
          <p:cNvSpPr txBox="1"/>
          <p:nvPr/>
        </p:nvSpPr>
        <p:spPr>
          <a:xfrm>
            <a:off x="1630896" y="785657"/>
            <a:ext cx="43685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400" b="1" spc="-150">
                <a:solidFill>
                  <a:srgbClr val="63D6B4"/>
                </a:solidFill>
              </a:rPr>
              <a:t>Grupo Recobros</a:t>
            </a:r>
            <a:endParaRPr lang="es-MX" sz="4400" b="1" spc="-150" dirty="0">
              <a:solidFill>
                <a:srgbClr val="63D6B4"/>
              </a:solidFill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34F2A31-1AB2-B642-84B5-9404E966BCC6}"/>
              </a:ext>
            </a:extLst>
          </p:cNvPr>
          <p:cNvCxnSpPr>
            <a:cxnSpLocks/>
          </p:cNvCxnSpPr>
          <p:nvPr/>
        </p:nvCxnSpPr>
        <p:spPr>
          <a:xfrm>
            <a:off x="566380" y="843260"/>
            <a:ext cx="738241" cy="0"/>
          </a:xfrm>
          <a:prstGeom prst="line">
            <a:avLst/>
          </a:prstGeom>
          <a:ln w="38100">
            <a:solidFill>
              <a:srgbClr val="63D6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6C39596D-D195-9E4F-B0C2-E8D4B1D5805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217565" y="4853498"/>
            <a:ext cx="1486124" cy="14861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80D0ECC-F002-A44C-A5FB-24FCE3CE93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1040" y="483994"/>
            <a:ext cx="2340000" cy="620100"/>
          </a:xfrm>
          <a:prstGeom prst="rect">
            <a:avLst/>
          </a:prstGeom>
        </p:spPr>
      </p:pic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DEB1D6E6-5E1E-9F9C-29CA-C0AB74B7F0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339615"/>
              </p:ext>
            </p:extLst>
          </p:nvPr>
        </p:nvGraphicFramePr>
        <p:xfrm>
          <a:off x="5144495" y="1968836"/>
          <a:ext cx="5980705" cy="3782898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333954">
                  <a:extLst>
                    <a:ext uri="{9D8B030D-6E8A-4147-A177-3AD203B41FA5}">
                      <a16:colId xmlns:a16="http://schemas.microsoft.com/office/drawing/2014/main" val="806723946"/>
                    </a:ext>
                  </a:extLst>
                </a:gridCol>
                <a:gridCol w="5073622">
                  <a:extLst>
                    <a:ext uri="{9D8B030D-6E8A-4147-A177-3AD203B41FA5}">
                      <a16:colId xmlns:a16="http://schemas.microsoft.com/office/drawing/2014/main" val="2051189502"/>
                    </a:ext>
                  </a:extLst>
                </a:gridCol>
                <a:gridCol w="573129">
                  <a:extLst>
                    <a:ext uri="{9D8B030D-6E8A-4147-A177-3AD203B41FA5}">
                      <a16:colId xmlns:a16="http://schemas.microsoft.com/office/drawing/2014/main" val="3569179426"/>
                    </a:ext>
                  </a:extLst>
                </a:gridCol>
              </a:tblGrid>
              <a:tr h="15540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Ítem</a:t>
                      </a:r>
                      <a:endParaRPr lang="es-CO" sz="10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Funciones</a:t>
                      </a:r>
                      <a:endParaRPr lang="es-CO" sz="10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Quien</a:t>
                      </a:r>
                      <a:endParaRPr lang="es-CO" sz="10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503391"/>
                  </a:ext>
                </a:extLst>
              </a:tr>
              <a:tr h="15540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u="none" strike="noStrike" dirty="0">
                          <a:effectLst/>
                        </a:rPr>
                        <a:t>1</a:t>
                      </a:r>
                      <a:endParaRPr lang="es-CO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700" u="none" strike="noStrike" dirty="0">
                          <a:effectLst/>
                        </a:rPr>
                        <a:t>Realizar la revisión diariamente de los </a:t>
                      </a:r>
                      <a:r>
                        <a:rPr lang="es-ES" sz="700" u="none" strike="noStrike" dirty="0" err="1">
                          <a:effectLst/>
                        </a:rPr>
                        <a:t>Orfeos</a:t>
                      </a:r>
                      <a:r>
                        <a:rPr lang="es-ES" sz="700" u="none" strike="noStrike" dirty="0">
                          <a:effectLst/>
                        </a:rPr>
                        <a:t> asignados a la bandeja de PQRSD PN</a:t>
                      </a:r>
                      <a:endParaRPr lang="es-E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u="none" strike="noStrike">
                          <a:effectLst/>
                        </a:rPr>
                        <a:t>Todos</a:t>
                      </a:r>
                      <a:endParaRPr lang="es-CO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extLst>
                  <a:ext uri="{0D108BD9-81ED-4DB2-BD59-A6C34878D82A}">
                    <a16:rowId xmlns:a16="http://schemas.microsoft.com/office/drawing/2014/main" val="1688720751"/>
                  </a:ext>
                </a:extLst>
              </a:tr>
              <a:tr h="37296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u="none" strike="noStrike">
                          <a:effectLst/>
                        </a:rPr>
                        <a:t>2</a:t>
                      </a:r>
                      <a:endParaRPr lang="es-CO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700" u="none" strike="noStrike" dirty="0">
                          <a:effectLst/>
                        </a:rPr>
                        <a:t>Realizar la reasignación y distribución de peticiones dentro del Grupo para asegurar una respuesta de fondo y oportuna de las  peticiones enviadas por los diferentes actores que conforman el Sistema de Seguridad Social en Salud, así como de los diferentes entes de inspección, vigilancia, control e investigación, que estén relacionadas con la prestación de servicios de salud a víctimas de eventos de origen natural, de eventos terroristas, de las víctimas de accidentes de tránsito cuando no exista cobertura por parte del SOAT  y de las solicitudes de reclamaciones presentadas por personas naturales. </a:t>
                      </a:r>
                      <a:endParaRPr lang="es-E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u="none" strike="noStrike" dirty="0">
                          <a:effectLst/>
                        </a:rPr>
                        <a:t>Profesional especializado</a:t>
                      </a:r>
                      <a:endParaRPr lang="es-CO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extLst>
                  <a:ext uri="{0D108BD9-81ED-4DB2-BD59-A6C34878D82A}">
                    <a16:rowId xmlns:a16="http://schemas.microsoft.com/office/drawing/2014/main" val="1488284196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u="none" strike="noStrike">
                          <a:effectLst/>
                        </a:rPr>
                        <a:t>3</a:t>
                      </a:r>
                      <a:endParaRPr lang="es-CO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700" u="none" strike="noStrike" dirty="0">
                          <a:effectLst/>
                        </a:rPr>
                        <a:t>Responder a los requerimientos que se presenten ante la Dirección de Otras Prestaciones por personas naturales,  Ministerio de Salud y Protección Social, despachos judiciales y entes de Control, incluyendo las gestiones y seguimiento necesarios para dar una respuesta integral y de fondo</a:t>
                      </a:r>
                      <a:endParaRPr lang="es-E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u="none" strike="noStrike">
                          <a:effectLst/>
                        </a:rPr>
                        <a:t>Todos</a:t>
                      </a:r>
                      <a:endParaRPr lang="es-CO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extLst>
                  <a:ext uri="{0D108BD9-81ED-4DB2-BD59-A6C34878D82A}">
                    <a16:rowId xmlns:a16="http://schemas.microsoft.com/office/drawing/2014/main" val="2260297960"/>
                  </a:ext>
                </a:extLst>
              </a:tr>
              <a:tr h="15540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u="none" strike="noStrike">
                          <a:effectLst/>
                        </a:rPr>
                        <a:t>4</a:t>
                      </a:r>
                      <a:endParaRPr lang="es-CO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700" u="none" strike="noStrike" dirty="0">
                          <a:effectLst/>
                        </a:rPr>
                        <a:t>Atender las solicitudes radicadas ante la Dirección de Otras Prestaciones sobre estados de cuenta de reclamaciones de personas naturales.</a:t>
                      </a:r>
                      <a:endParaRPr lang="es-E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u="none" strike="noStrike">
                          <a:effectLst/>
                        </a:rPr>
                        <a:t>Todos</a:t>
                      </a:r>
                      <a:endParaRPr lang="es-CO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extLst>
                  <a:ext uri="{0D108BD9-81ED-4DB2-BD59-A6C34878D82A}">
                    <a16:rowId xmlns:a16="http://schemas.microsoft.com/office/drawing/2014/main" val="2161201721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u="none" strike="noStrike">
                          <a:effectLst/>
                        </a:rPr>
                        <a:t>5</a:t>
                      </a:r>
                      <a:endParaRPr lang="es-CO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700" u="none" strike="noStrike" dirty="0">
                          <a:effectLst/>
                        </a:rPr>
                        <a:t>Consultar en las diferentes Bases de Datos (SII ECAT, ORFEO, Transfer, Pago de Paquetes, Registro IPS, Histórico Contrato 043) y solicitar la información necesaria a las diferentes direcciones de la ADRES, para dar respuesta a los requerimientos radicados antes la Dirección de Otras Prestaciones</a:t>
                      </a:r>
                      <a:endParaRPr lang="es-E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u="none" strike="noStrike">
                          <a:effectLst/>
                        </a:rPr>
                        <a:t>Todos</a:t>
                      </a:r>
                      <a:endParaRPr lang="es-CO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extLst>
                  <a:ext uri="{0D108BD9-81ED-4DB2-BD59-A6C34878D82A}">
                    <a16:rowId xmlns:a16="http://schemas.microsoft.com/office/drawing/2014/main" val="1515737904"/>
                  </a:ext>
                </a:extLst>
              </a:tr>
              <a:tr h="15540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u="none" strike="noStrike">
                          <a:effectLst/>
                        </a:rPr>
                        <a:t>6</a:t>
                      </a:r>
                      <a:endParaRPr lang="es-CO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700" u="none" strike="noStrike" dirty="0">
                          <a:effectLst/>
                        </a:rPr>
                        <a:t>Actualizar diariamente la base de seguimiento a las respuestas de las solicitudes, derechos de petición y demás tramites, radicados ante la Dirección de Otras Prestaciones</a:t>
                      </a:r>
                      <a:endParaRPr lang="es-E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u="none" strike="noStrike">
                          <a:effectLst/>
                        </a:rPr>
                        <a:t>Todos</a:t>
                      </a:r>
                      <a:endParaRPr lang="es-CO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extLst>
                  <a:ext uri="{0D108BD9-81ED-4DB2-BD59-A6C34878D82A}">
                    <a16:rowId xmlns:a16="http://schemas.microsoft.com/office/drawing/2014/main" val="4202623561"/>
                  </a:ext>
                </a:extLst>
              </a:tr>
              <a:tr h="37296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u="none" strike="noStrike">
                          <a:effectLst/>
                        </a:rPr>
                        <a:t>7</a:t>
                      </a:r>
                      <a:endParaRPr lang="es-CO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700" u="none" strike="noStrike" dirty="0">
                          <a:effectLst/>
                        </a:rPr>
                        <a:t>Realizar el seguimiento y control de las respuestas a derechos de petición en los sistemas de información ORFEO, CRM y los demás que se puedan emplear presentadas  por los diferentes actores que conforman el Sistema de Seguridad Social en Salud, así como de los diferentes entes de inspección, vigilancia, control e investigación, que estén relacionadas con la prestación de servicios de salud a víctimas de eventos de origen natural, de eventos terroristas, de las víctimas de accidentes de tránsito cuando no exista cobertura por parte del SOAT.</a:t>
                      </a:r>
                      <a:endParaRPr lang="es-E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u="none" strike="noStrike">
                          <a:effectLst/>
                        </a:rPr>
                        <a:t>Profesional especializado</a:t>
                      </a:r>
                      <a:endParaRPr lang="es-CO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extLst>
                  <a:ext uri="{0D108BD9-81ED-4DB2-BD59-A6C34878D82A}">
                    <a16:rowId xmlns:a16="http://schemas.microsoft.com/office/drawing/2014/main" val="4111923432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u="none" strike="noStrike">
                          <a:effectLst/>
                        </a:rPr>
                        <a:t>8</a:t>
                      </a:r>
                      <a:endParaRPr lang="es-CO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700" u="none" strike="noStrike">
                          <a:effectLst/>
                        </a:rPr>
                        <a:t>Realizar seguimiento a la oportunidad de respuesta a derechos de peticion, implementando estrategias de gestión; análisis de productividad;  garantizando el cumplimiento y optimización en los tiempos de respuesta, en virtud a los terminos de Ley.</a:t>
                      </a:r>
                      <a:endParaRPr lang="es-ES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u="none" strike="noStrike">
                          <a:effectLst/>
                        </a:rPr>
                        <a:t>Profesional especializado</a:t>
                      </a:r>
                      <a:endParaRPr lang="es-CO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extLst>
                  <a:ext uri="{0D108BD9-81ED-4DB2-BD59-A6C34878D82A}">
                    <a16:rowId xmlns:a16="http://schemas.microsoft.com/office/drawing/2014/main" val="2262082439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u="none" strike="noStrike">
                          <a:effectLst/>
                        </a:rPr>
                        <a:t>9</a:t>
                      </a:r>
                      <a:endParaRPr lang="es-CO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700" u="none" strike="noStrike" dirty="0">
                          <a:effectLst/>
                        </a:rPr>
                        <a:t>Realizar las estadísticas sobre las respuestas de las solicitudes, derechos de petición y demás tramites radicados ante la Dirección de Otras Prestaciones. </a:t>
                      </a:r>
                      <a:endParaRPr lang="es-E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u="none" strike="noStrike">
                          <a:effectLst/>
                        </a:rPr>
                        <a:t>Profesional especializado</a:t>
                      </a:r>
                      <a:endParaRPr lang="es-CO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extLst>
                  <a:ext uri="{0D108BD9-81ED-4DB2-BD59-A6C34878D82A}">
                    <a16:rowId xmlns:a16="http://schemas.microsoft.com/office/drawing/2014/main" val="4011292621"/>
                  </a:ext>
                </a:extLst>
              </a:tr>
              <a:tr h="24864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u="none" strike="noStrike">
                          <a:effectLst/>
                        </a:rPr>
                        <a:t>10</a:t>
                      </a:r>
                      <a:endParaRPr lang="es-CO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700" u="none" strike="noStrike" dirty="0">
                          <a:effectLst/>
                        </a:rPr>
                        <a:t>Realizar capacitaciones y reuniones frente a los cambios normativos y procedimentales con relación a las reclamaciones presentadas por Persona Natural</a:t>
                      </a:r>
                      <a:endParaRPr lang="es-E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u="none" strike="noStrike">
                          <a:effectLst/>
                        </a:rPr>
                        <a:t>Profesional especializado</a:t>
                      </a:r>
                      <a:endParaRPr lang="es-CO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extLst>
                  <a:ext uri="{0D108BD9-81ED-4DB2-BD59-A6C34878D82A}">
                    <a16:rowId xmlns:a16="http://schemas.microsoft.com/office/drawing/2014/main" val="52466818"/>
                  </a:ext>
                </a:extLst>
              </a:tr>
              <a:tr h="37296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u="none" strike="noStrike">
                          <a:effectLst/>
                        </a:rPr>
                        <a:t>11</a:t>
                      </a:r>
                      <a:endParaRPr lang="es-CO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700" u="none" strike="noStrike" dirty="0">
                          <a:effectLst/>
                        </a:rPr>
                        <a:t> Apoyar en la elaboración de los insumos requeridos por la Oficina Asesora Jurídica con ocasión a acciones de tutela, fallos de primera y segunda instancia, incidentes de  desacato y demás que se derivan del proceso de revisión y verificación de las prestaciones de servicios de salud a víctimas de eventos de origen natural, de eventos terroristas, de las víctimas de accidentes de tránsito cuando no exista cobertura por parte del SOAT y de las solicitudes de reclamaciones presentadas por personas naturales. </a:t>
                      </a:r>
                      <a:endParaRPr lang="es-ES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u="none" strike="noStrike" dirty="0">
                          <a:effectLst/>
                        </a:rPr>
                        <a:t>Profesional especializado</a:t>
                      </a:r>
                      <a:endParaRPr lang="es-CO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70" marR="7770" marT="7770" marB="0" anchor="ctr"/>
                </a:tc>
                <a:extLst>
                  <a:ext uri="{0D108BD9-81ED-4DB2-BD59-A6C34878D82A}">
                    <a16:rowId xmlns:a16="http://schemas.microsoft.com/office/drawing/2014/main" val="3390538685"/>
                  </a:ext>
                </a:extLst>
              </a:tr>
            </a:tbl>
          </a:graphicData>
        </a:graphic>
      </p:graphicFrame>
      <p:grpSp>
        <p:nvGrpSpPr>
          <p:cNvPr id="14" name="Grupo 13">
            <a:extLst>
              <a:ext uri="{FF2B5EF4-FFF2-40B4-BE49-F238E27FC236}">
                <a16:creationId xmlns:a16="http://schemas.microsoft.com/office/drawing/2014/main" id="{AA8081E8-1859-3AF2-018E-AEAED0A41D60}"/>
              </a:ext>
            </a:extLst>
          </p:cNvPr>
          <p:cNvGrpSpPr/>
          <p:nvPr/>
        </p:nvGrpSpPr>
        <p:grpSpPr>
          <a:xfrm>
            <a:off x="1" y="1710357"/>
            <a:ext cx="4917733" cy="3903263"/>
            <a:chOff x="247850" y="925791"/>
            <a:chExt cx="4917733" cy="3903263"/>
          </a:xfrm>
        </p:grpSpPr>
        <p:grpSp>
          <p:nvGrpSpPr>
            <p:cNvPr id="38" name="Grupo 37">
              <a:extLst>
                <a:ext uri="{FF2B5EF4-FFF2-40B4-BE49-F238E27FC236}">
                  <a16:creationId xmlns:a16="http://schemas.microsoft.com/office/drawing/2014/main" id="{82C95217-3133-29F3-2990-2005B8071FE2}"/>
                </a:ext>
              </a:extLst>
            </p:cNvPr>
            <p:cNvGrpSpPr/>
            <p:nvPr/>
          </p:nvGrpSpPr>
          <p:grpSpPr>
            <a:xfrm>
              <a:off x="247850" y="925791"/>
              <a:ext cx="1949063" cy="2054051"/>
              <a:chOff x="629391" y="1333661"/>
              <a:chExt cx="1474656" cy="1835833"/>
            </a:xfrm>
          </p:grpSpPr>
          <p:sp>
            <p:nvSpPr>
              <p:cNvPr id="40" name="Rectangle 4">
                <a:extLst>
                  <a:ext uri="{FF2B5EF4-FFF2-40B4-BE49-F238E27FC236}">
                    <a16:creationId xmlns:a16="http://schemas.microsoft.com/office/drawing/2014/main" id="{CB13AD8C-1BAE-A4B4-C886-264DD2350CB1}"/>
                  </a:ext>
                </a:extLst>
              </p:cNvPr>
              <p:cNvSpPr/>
              <p:nvPr/>
            </p:nvSpPr>
            <p:spPr>
              <a:xfrm>
                <a:off x="850011" y="1608676"/>
                <a:ext cx="1254035" cy="1021934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b="1" dirty="0" err="1">
                    <a:solidFill>
                      <a:schemeClr val="tx1"/>
                    </a:solidFill>
                    <a:latin typeface="+mj-lt"/>
                  </a:rPr>
                  <a:t>Administrador</a:t>
                </a:r>
                <a:r>
                  <a:rPr lang="en-US" sz="1000" b="1" dirty="0">
                    <a:solidFill>
                      <a:schemeClr val="tx1"/>
                    </a:solidFill>
                    <a:latin typeface="+mj-lt"/>
                  </a:rPr>
                  <a:t> de </a:t>
                </a:r>
                <a:r>
                  <a:rPr lang="en-US" sz="1000" b="1" dirty="0" err="1">
                    <a:solidFill>
                      <a:schemeClr val="tx1"/>
                    </a:solidFill>
                    <a:latin typeface="+mj-lt"/>
                  </a:rPr>
                  <a:t>Empresas</a:t>
                </a:r>
                <a:endParaRPr lang="en-US" sz="1000" b="1" dirty="0">
                  <a:solidFill>
                    <a:schemeClr val="tx1"/>
                  </a:solidFill>
                  <a:latin typeface="+mj-lt"/>
                </a:endParaRPr>
              </a:p>
              <a:p>
                <a:pPr algn="ctr"/>
                <a:endParaRPr lang="en-US" sz="1000" b="1" dirty="0">
                  <a:solidFill>
                    <a:schemeClr val="tx1"/>
                  </a:solidFill>
                  <a:latin typeface="+mj-lt"/>
                </a:endParaRPr>
              </a:p>
              <a:p>
                <a:pPr algn="ctr"/>
                <a:r>
                  <a:rPr lang="en-US" sz="1000" dirty="0" err="1">
                    <a:solidFill>
                      <a:schemeClr val="tx1"/>
                    </a:solidFill>
                    <a:latin typeface="+mj-lt"/>
                  </a:rPr>
                  <a:t>Especialista</a:t>
                </a:r>
                <a:r>
                  <a:rPr lang="en-US" sz="1000" dirty="0">
                    <a:solidFill>
                      <a:schemeClr val="tx1"/>
                    </a:solidFill>
                    <a:latin typeface="+mj-lt"/>
                  </a:rPr>
                  <a:t> </a:t>
                </a:r>
                <a:r>
                  <a:rPr lang="en-US" sz="1000" dirty="0" err="1">
                    <a:solidFill>
                      <a:schemeClr val="tx1"/>
                    </a:solidFill>
                    <a:latin typeface="+mj-lt"/>
                  </a:rPr>
                  <a:t>en</a:t>
                </a:r>
                <a:r>
                  <a:rPr lang="en-US" sz="1000" dirty="0">
                    <a:solidFill>
                      <a:schemeClr val="tx1"/>
                    </a:solidFill>
                    <a:latin typeface="+mj-lt"/>
                  </a:rPr>
                  <a:t> Auditoria y Control</a:t>
                </a:r>
              </a:p>
            </p:txBody>
          </p:sp>
          <p:sp>
            <p:nvSpPr>
              <p:cNvPr id="41" name="Rectangle 8">
                <a:extLst>
                  <a:ext uri="{FF2B5EF4-FFF2-40B4-BE49-F238E27FC236}">
                    <a16:creationId xmlns:a16="http://schemas.microsoft.com/office/drawing/2014/main" id="{3563596B-AF8F-CB4D-4BE6-2948423BB2CA}"/>
                  </a:ext>
                </a:extLst>
              </p:cNvPr>
              <p:cNvSpPr/>
              <p:nvPr/>
            </p:nvSpPr>
            <p:spPr>
              <a:xfrm>
                <a:off x="850012" y="2503881"/>
                <a:ext cx="1254035" cy="486246"/>
              </a:xfrm>
              <a:prstGeom prst="rect">
                <a:avLst/>
              </a:prstGeom>
              <a:solidFill>
                <a:srgbClr val="009999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b="1" dirty="0">
                  <a:latin typeface="+mj-lt"/>
                </a:endParaRPr>
              </a:p>
            </p:txBody>
          </p:sp>
          <p:sp>
            <p:nvSpPr>
              <p:cNvPr id="42" name="Rectangle 100">
                <a:extLst>
                  <a:ext uri="{FF2B5EF4-FFF2-40B4-BE49-F238E27FC236}">
                    <a16:creationId xmlns:a16="http://schemas.microsoft.com/office/drawing/2014/main" id="{CAE99CF8-1251-FE23-F4EE-9ECCDD7DB70B}"/>
                  </a:ext>
                </a:extLst>
              </p:cNvPr>
              <p:cNvSpPr/>
              <p:nvPr/>
            </p:nvSpPr>
            <p:spPr>
              <a:xfrm rot="16200000">
                <a:off x="-178215" y="2141267"/>
                <a:ext cx="1835833" cy="22062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b="1" cap="all" dirty="0">
                    <a:solidFill>
                      <a:schemeClr val="tx1">
                        <a:lumMod val="50000"/>
                      </a:schemeClr>
                    </a:solidFill>
                    <a:latin typeface="+mj-lt"/>
                  </a:rPr>
                  <a:t>LIDER PROCESO</a:t>
                </a:r>
              </a:p>
            </p:txBody>
          </p:sp>
        </p:grpSp>
        <p:grpSp>
          <p:nvGrpSpPr>
            <p:cNvPr id="16" name="Grupo 15">
              <a:extLst>
                <a:ext uri="{FF2B5EF4-FFF2-40B4-BE49-F238E27FC236}">
                  <a16:creationId xmlns:a16="http://schemas.microsoft.com/office/drawing/2014/main" id="{E45DD3B3-082B-964B-A9E6-9D101A72BD83}"/>
                </a:ext>
              </a:extLst>
            </p:cNvPr>
            <p:cNvGrpSpPr/>
            <p:nvPr/>
          </p:nvGrpSpPr>
          <p:grpSpPr>
            <a:xfrm>
              <a:off x="2837887" y="1227455"/>
              <a:ext cx="2327696" cy="3601599"/>
              <a:chOff x="2368520" y="1195509"/>
              <a:chExt cx="2327696" cy="3601599"/>
            </a:xfrm>
          </p:grpSpPr>
          <p:grpSp>
            <p:nvGrpSpPr>
              <p:cNvPr id="22" name="Grupo 21">
                <a:extLst>
                  <a:ext uri="{FF2B5EF4-FFF2-40B4-BE49-F238E27FC236}">
                    <a16:creationId xmlns:a16="http://schemas.microsoft.com/office/drawing/2014/main" id="{EE6F39E8-B5F7-2F4B-50E8-96ABFE1C499B}"/>
                  </a:ext>
                </a:extLst>
              </p:cNvPr>
              <p:cNvGrpSpPr/>
              <p:nvPr/>
            </p:nvGrpSpPr>
            <p:grpSpPr>
              <a:xfrm>
                <a:off x="2368520" y="1195509"/>
                <a:ext cx="2327696" cy="1279677"/>
                <a:chOff x="105401" y="1492363"/>
                <a:chExt cx="1876250" cy="2452428"/>
              </a:xfrm>
            </p:grpSpPr>
            <p:sp>
              <p:nvSpPr>
                <p:cNvPr id="32" name="Rectangle 4">
                  <a:extLst>
                    <a:ext uri="{FF2B5EF4-FFF2-40B4-BE49-F238E27FC236}">
                      <a16:creationId xmlns:a16="http://schemas.microsoft.com/office/drawing/2014/main" id="{DDCEF4BA-76B7-BE0F-B6DE-2970C6374261}"/>
                    </a:ext>
                  </a:extLst>
                </p:cNvPr>
                <p:cNvSpPr/>
                <p:nvPr/>
              </p:nvSpPr>
              <p:spPr>
                <a:xfrm>
                  <a:off x="415593" y="1492365"/>
                  <a:ext cx="1566058" cy="2452426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900" b="1" dirty="0" err="1">
                      <a:solidFill>
                        <a:schemeClr val="tx1"/>
                      </a:solidFill>
                    </a:rPr>
                    <a:t>Administrador</a:t>
                  </a:r>
                  <a:r>
                    <a:rPr lang="en-US" sz="900" b="1" dirty="0">
                      <a:solidFill>
                        <a:schemeClr val="tx1"/>
                      </a:solidFill>
                    </a:rPr>
                    <a:t> de </a:t>
                  </a:r>
                  <a:r>
                    <a:rPr lang="en-US" sz="900" b="1" dirty="0" err="1">
                      <a:solidFill>
                        <a:schemeClr val="tx1"/>
                      </a:solidFill>
                    </a:rPr>
                    <a:t>empresas</a:t>
                  </a:r>
                  <a:r>
                    <a:rPr lang="en-US" sz="900" b="1" dirty="0">
                      <a:solidFill>
                        <a:schemeClr val="tx1"/>
                      </a:solidFill>
                    </a:rPr>
                    <a:t> con </a:t>
                  </a:r>
                  <a:r>
                    <a:rPr lang="en-US" sz="900" b="1" dirty="0" err="1">
                      <a:solidFill>
                        <a:schemeClr val="tx1"/>
                      </a:solidFill>
                    </a:rPr>
                    <a:t>especializacion</a:t>
                  </a:r>
                  <a:r>
                    <a:rPr lang="en-US" sz="900" b="1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sz="900" b="1" dirty="0" err="1">
                      <a:solidFill>
                        <a:schemeClr val="tx1"/>
                      </a:solidFill>
                    </a:rPr>
                    <a:t>en</a:t>
                  </a:r>
                  <a:r>
                    <a:rPr lang="en-US" sz="900" b="1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sz="900" b="1" dirty="0" err="1">
                      <a:solidFill>
                        <a:schemeClr val="tx1"/>
                      </a:solidFill>
                    </a:rPr>
                    <a:t>Gerencia</a:t>
                  </a:r>
                  <a:r>
                    <a:rPr lang="en-US" sz="900" b="1" dirty="0">
                      <a:solidFill>
                        <a:schemeClr val="tx1"/>
                      </a:solidFill>
                    </a:rPr>
                    <a:t> de </a:t>
                  </a:r>
                  <a:r>
                    <a:rPr lang="en-US" sz="900" b="1" dirty="0" err="1">
                      <a:solidFill>
                        <a:schemeClr val="tx1"/>
                      </a:solidFill>
                    </a:rPr>
                    <a:t>Servicios</a:t>
                  </a:r>
                  <a:r>
                    <a:rPr lang="en-US" sz="900" b="1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sz="900" b="1" dirty="0" err="1">
                      <a:solidFill>
                        <a:schemeClr val="tx1"/>
                      </a:solidFill>
                    </a:rPr>
                    <a:t>en</a:t>
                  </a:r>
                  <a:r>
                    <a:rPr lang="en-US" sz="900" b="1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sz="900" b="1" dirty="0" err="1">
                      <a:solidFill>
                        <a:schemeClr val="tx1"/>
                      </a:solidFill>
                    </a:rPr>
                    <a:t>salud</a:t>
                  </a:r>
                  <a:r>
                    <a:rPr lang="en-US" sz="900" b="1" dirty="0">
                      <a:solidFill>
                        <a:schemeClr val="tx1"/>
                      </a:solidFill>
                    </a:rPr>
                    <a:t> (1)</a:t>
                  </a:r>
                </a:p>
                <a:p>
                  <a:pPr algn="ctr"/>
                  <a:endParaRPr lang="en-US" sz="900" dirty="0">
                    <a:solidFill>
                      <a:schemeClr val="tx1"/>
                    </a:solidFill>
                  </a:endParaRPr>
                </a:p>
                <a:p>
                  <a:pPr algn="ctr"/>
                  <a:r>
                    <a:rPr lang="en-US" sz="900" dirty="0">
                      <a:solidFill>
                        <a:schemeClr val="tx1"/>
                      </a:solidFill>
                    </a:rPr>
                    <a:t>Profesional con </a:t>
                  </a:r>
                  <a:r>
                    <a:rPr lang="en-US" sz="900" dirty="0" err="1">
                      <a:solidFill>
                        <a:schemeClr val="tx1"/>
                      </a:solidFill>
                    </a:rPr>
                    <a:t>amplia</a:t>
                  </a:r>
                  <a:r>
                    <a:rPr lang="en-US" sz="9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sz="900" dirty="0" err="1">
                      <a:solidFill>
                        <a:schemeClr val="tx1"/>
                      </a:solidFill>
                    </a:rPr>
                    <a:t>experencia</a:t>
                  </a:r>
                  <a:r>
                    <a:rPr lang="en-US" sz="9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sz="900" dirty="0" err="1">
                      <a:solidFill>
                        <a:schemeClr val="tx1"/>
                      </a:solidFill>
                    </a:rPr>
                    <a:t>en</a:t>
                  </a:r>
                  <a:r>
                    <a:rPr lang="en-US" sz="9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s-ES" sz="900" dirty="0">
                      <a:solidFill>
                        <a:schemeClr val="tx1"/>
                      </a:solidFill>
                    </a:rPr>
                    <a:t>atención a solicitudes (PQRSD) del sector salud</a:t>
                  </a:r>
                </a:p>
                <a:p>
                  <a:pPr algn="ctr"/>
                  <a:r>
                    <a:rPr lang="es-ES" sz="900" dirty="0">
                      <a:solidFill>
                        <a:schemeClr val="tx1"/>
                      </a:solidFill>
                    </a:rPr>
                    <a:t>(19 años)</a:t>
                  </a:r>
                  <a:endParaRPr lang="en-US" sz="9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Rectangle 100">
                  <a:extLst>
                    <a:ext uri="{FF2B5EF4-FFF2-40B4-BE49-F238E27FC236}">
                      <a16:creationId xmlns:a16="http://schemas.microsoft.com/office/drawing/2014/main" id="{34EBEBE7-5566-B5D8-FF9D-A60AAB28E5D4}"/>
                    </a:ext>
                  </a:extLst>
                </p:cNvPr>
                <p:cNvSpPr/>
                <p:nvPr/>
              </p:nvSpPr>
              <p:spPr>
                <a:xfrm rot="16200000">
                  <a:off x="-766385" y="2364149"/>
                  <a:ext cx="2060874" cy="317301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800" b="1" cap="all" dirty="0" err="1">
                      <a:solidFill>
                        <a:schemeClr val="tx1">
                          <a:lumMod val="50000"/>
                        </a:schemeClr>
                      </a:solidFill>
                    </a:rPr>
                    <a:t>Profesional</a:t>
                  </a:r>
                  <a:r>
                    <a:rPr lang="en-US" sz="800" b="1" cap="all" dirty="0">
                      <a:solidFill>
                        <a:schemeClr val="tx1">
                          <a:lumMod val="50000"/>
                        </a:schemeClr>
                      </a:solidFill>
                    </a:rPr>
                    <a:t> </a:t>
                  </a:r>
                  <a:r>
                    <a:rPr lang="en-US" sz="800" b="1" cap="all" dirty="0" err="1">
                      <a:solidFill>
                        <a:schemeClr val="tx1">
                          <a:lumMod val="50000"/>
                        </a:schemeClr>
                      </a:solidFill>
                    </a:rPr>
                    <a:t>especializado</a:t>
                  </a:r>
                  <a:endParaRPr lang="en-US" sz="800" b="1" cap="all" dirty="0">
                    <a:solidFill>
                      <a:schemeClr val="tx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23" name="Grupo 22">
                <a:extLst>
                  <a:ext uri="{FF2B5EF4-FFF2-40B4-BE49-F238E27FC236}">
                    <a16:creationId xmlns:a16="http://schemas.microsoft.com/office/drawing/2014/main" id="{44BA257E-DCF4-7A79-E933-0DEC46E4B5B7}"/>
                  </a:ext>
                </a:extLst>
              </p:cNvPr>
              <p:cNvGrpSpPr/>
              <p:nvPr/>
            </p:nvGrpSpPr>
            <p:grpSpPr>
              <a:xfrm>
                <a:off x="2409805" y="3394895"/>
                <a:ext cx="2286411" cy="1402213"/>
                <a:chOff x="138680" y="3509049"/>
                <a:chExt cx="1842971" cy="2687263"/>
              </a:xfrm>
            </p:grpSpPr>
            <p:sp>
              <p:nvSpPr>
                <p:cNvPr id="30" name="Rectangle 4">
                  <a:extLst>
                    <a:ext uri="{FF2B5EF4-FFF2-40B4-BE49-F238E27FC236}">
                      <a16:creationId xmlns:a16="http://schemas.microsoft.com/office/drawing/2014/main" id="{09CD1428-E658-CC82-F760-D447A2CAECE0}"/>
                    </a:ext>
                  </a:extLst>
                </p:cNvPr>
                <p:cNvSpPr/>
                <p:nvPr/>
              </p:nvSpPr>
              <p:spPr>
                <a:xfrm>
                  <a:off x="415593" y="3528305"/>
                  <a:ext cx="1566058" cy="2668007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900" b="1" dirty="0">
                      <a:solidFill>
                        <a:schemeClr val="tx1"/>
                      </a:solidFill>
                    </a:rPr>
                    <a:t>Abogado</a:t>
                  </a:r>
                </a:p>
                <a:p>
                  <a:pPr algn="ctr"/>
                  <a:r>
                    <a:rPr lang="en-US" sz="900" b="1" dirty="0">
                      <a:solidFill>
                        <a:schemeClr val="tx1"/>
                      </a:solidFill>
                    </a:rPr>
                    <a:t>(2)</a:t>
                  </a:r>
                </a:p>
                <a:p>
                  <a:pPr algn="ctr"/>
                  <a:endParaRPr lang="en-US" sz="900" b="1" dirty="0">
                    <a:solidFill>
                      <a:schemeClr val="tx1"/>
                    </a:solidFill>
                  </a:endParaRPr>
                </a:p>
                <a:p>
                  <a:pPr algn="ctr"/>
                  <a:r>
                    <a:rPr lang="en-US" sz="900" dirty="0" err="1">
                      <a:solidFill>
                        <a:schemeClr val="tx1"/>
                      </a:solidFill>
                    </a:rPr>
                    <a:t>Profesionales</a:t>
                  </a:r>
                  <a:r>
                    <a:rPr lang="en-US" sz="900" dirty="0">
                      <a:solidFill>
                        <a:schemeClr val="tx1"/>
                      </a:solidFill>
                    </a:rPr>
                    <a:t> con </a:t>
                  </a:r>
                  <a:r>
                    <a:rPr lang="en-US" sz="900" dirty="0" err="1">
                      <a:solidFill>
                        <a:schemeClr val="tx1"/>
                      </a:solidFill>
                    </a:rPr>
                    <a:t>experencia</a:t>
                  </a:r>
                  <a:r>
                    <a:rPr lang="en-US" sz="9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sz="900" dirty="0" err="1">
                      <a:solidFill>
                        <a:schemeClr val="tx1"/>
                      </a:solidFill>
                    </a:rPr>
                    <a:t>en</a:t>
                  </a:r>
                  <a:r>
                    <a:rPr lang="en-US" sz="9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sz="900" dirty="0" err="1">
                      <a:solidFill>
                        <a:schemeClr val="tx1"/>
                      </a:solidFill>
                    </a:rPr>
                    <a:t>trámites</a:t>
                  </a:r>
                  <a:r>
                    <a:rPr lang="en-US" sz="9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sz="900" dirty="0" err="1">
                      <a:solidFill>
                        <a:schemeClr val="tx1"/>
                      </a:solidFill>
                    </a:rPr>
                    <a:t>relacionados</a:t>
                  </a:r>
                  <a:r>
                    <a:rPr lang="en-US" sz="900" dirty="0">
                      <a:solidFill>
                        <a:schemeClr val="tx1"/>
                      </a:solidFill>
                    </a:rPr>
                    <a:t> con </a:t>
                  </a:r>
                  <a:r>
                    <a:rPr lang="en-US" sz="900" dirty="0" err="1">
                      <a:solidFill>
                        <a:schemeClr val="tx1"/>
                      </a:solidFill>
                    </a:rPr>
                    <a:t>respuesta</a:t>
                  </a:r>
                  <a:r>
                    <a:rPr lang="en-US" sz="900" dirty="0">
                      <a:solidFill>
                        <a:schemeClr val="tx1"/>
                      </a:solidFill>
                    </a:rPr>
                    <a:t> a derechos de </a:t>
                  </a:r>
                  <a:r>
                    <a:rPr lang="en-US" sz="900" dirty="0" err="1">
                      <a:solidFill>
                        <a:schemeClr val="tx1"/>
                      </a:solidFill>
                    </a:rPr>
                    <a:t>petición</a:t>
                  </a:r>
                  <a:r>
                    <a:rPr lang="en-US" sz="900" dirty="0">
                      <a:solidFill>
                        <a:schemeClr val="tx1"/>
                      </a:solidFill>
                    </a:rPr>
                    <a:t> y </a:t>
                  </a:r>
                  <a:r>
                    <a:rPr lang="en-US" sz="900" dirty="0" err="1">
                      <a:solidFill>
                        <a:schemeClr val="tx1"/>
                      </a:solidFill>
                    </a:rPr>
                    <a:t>requerimientos</a:t>
                  </a:r>
                  <a:r>
                    <a:rPr lang="en-US" sz="900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sz="900" dirty="0" err="1">
                      <a:solidFill>
                        <a:schemeClr val="tx1"/>
                      </a:solidFill>
                    </a:rPr>
                    <a:t>judiciales</a:t>
                  </a:r>
                  <a:r>
                    <a:rPr lang="en-US" sz="900" dirty="0">
                      <a:solidFill>
                        <a:schemeClr val="tx1"/>
                      </a:solidFill>
                    </a:rPr>
                    <a:t> (persona natural, </a:t>
                  </a:r>
                  <a:r>
                    <a:rPr lang="en-US" sz="900" dirty="0" err="1">
                      <a:solidFill>
                        <a:schemeClr val="tx1"/>
                      </a:solidFill>
                    </a:rPr>
                    <a:t>jurídica</a:t>
                  </a:r>
                  <a:r>
                    <a:rPr lang="en-US" sz="900" dirty="0">
                      <a:solidFill>
                        <a:schemeClr val="tx1"/>
                      </a:solidFill>
                    </a:rPr>
                    <a:t>, </a:t>
                  </a:r>
                  <a:r>
                    <a:rPr lang="en-US" sz="900" dirty="0" err="1">
                      <a:solidFill>
                        <a:schemeClr val="tx1"/>
                      </a:solidFill>
                    </a:rPr>
                    <a:t>entes</a:t>
                  </a:r>
                  <a:r>
                    <a:rPr lang="en-US" sz="900" dirty="0">
                      <a:solidFill>
                        <a:schemeClr val="tx1"/>
                      </a:solidFill>
                    </a:rPr>
                    <a:t> de control y </a:t>
                  </a:r>
                  <a:r>
                    <a:rPr lang="en-US" sz="900" dirty="0" err="1">
                      <a:solidFill>
                        <a:schemeClr val="tx1"/>
                      </a:solidFill>
                    </a:rPr>
                    <a:t>gubernamentales</a:t>
                  </a:r>
                  <a:r>
                    <a:rPr lang="en-US" sz="900" dirty="0">
                      <a:solidFill>
                        <a:schemeClr val="tx1"/>
                      </a:solidFill>
                    </a:rPr>
                    <a:t>)</a:t>
                  </a:r>
                </a:p>
                <a:p>
                  <a:pPr algn="ctr"/>
                  <a:r>
                    <a:rPr lang="en-US" sz="900" dirty="0">
                      <a:solidFill>
                        <a:schemeClr val="tx1"/>
                      </a:solidFill>
                    </a:rPr>
                    <a:t>(6 </a:t>
                  </a:r>
                  <a:r>
                    <a:rPr lang="en-US" sz="900" dirty="0" err="1">
                      <a:solidFill>
                        <a:schemeClr val="tx1"/>
                      </a:solidFill>
                    </a:rPr>
                    <a:t>años</a:t>
                  </a:r>
                  <a:r>
                    <a:rPr lang="en-US" sz="900" dirty="0">
                      <a:solidFill>
                        <a:schemeClr val="tx1"/>
                      </a:solidFill>
                    </a:rPr>
                    <a:t>)</a:t>
                  </a:r>
                </a:p>
              </p:txBody>
            </p:sp>
            <p:sp>
              <p:nvSpPr>
                <p:cNvPr id="31" name="Rectangle 100">
                  <a:extLst>
                    <a:ext uri="{FF2B5EF4-FFF2-40B4-BE49-F238E27FC236}">
                      <a16:creationId xmlns:a16="http://schemas.microsoft.com/office/drawing/2014/main" id="{9625F1D8-C6DD-2066-1589-83D3BEAD63BA}"/>
                    </a:ext>
                  </a:extLst>
                </p:cNvPr>
                <p:cNvSpPr/>
                <p:nvPr/>
              </p:nvSpPr>
              <p:spPr>
                <a:xfrm rot="16200000">
                  <a:off x="-711270" y="4358999"/>
                  <a:ext cx="2017202" cy="317301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800" b="1" cap="all" dirty="0">
                      <a:solidFill>
                        <a:schemeClr val="tx1">
                          <a:lumMod val="50000"/>
                        </a:schemeClr>
                      </a:solidFill>
                    </a:rPr>
                    <a:t>PROFESIONAL</a:t>
                  </a:r>
                </a:p>
              </p:txBody>
            </p:sp>
          </p:grpSp>
        </p:grpSp>
      </p:grpSp>
      <p:cxnSp>
        <p:nvCxnSpPr>
          <p:cNvPr id="61" name="Conector: angular 60">
            <a:extLst>
              <a:ext uri="{FF2B5EF4-FFF2-40B4-BE49-F238E27FC236}">
                <a16:creationId xmlns:a16="http://schemas.microsoft.com/office/drawing/2014/main" id="{BE7CA83A-D75F-1B62-145E-C59517F11BAE}"/>
              </a:ext>
            </a:extLst>
          </p:cNvPr>
          <p:cNvCxnSpPr>
            <a:cxnSpLocks/>
          </p:cNvCxnSpPr>
          <p:nvPr/>
        </p:nvCxnSpPr>
        <p:spPr>
          <a:xfrm flipV="1">
            <a:off x="1964966" y="2549703"/>
            <a:ext cx="640975" cy="74199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ector: angular 61">
            <a:extLst>
              <a:ext uri="{FF2B5EF4-FFF2-40B4-BE49-F238E27FC236}">
                <a16:creationId xmlns:a16="http://schemas.microsoft.com/office/drawing/2014/main" id="{3B86E4F6-E338-7E48-F176-331032501EF5}"/>
              </a:ext>
            </a:extLst>
          </p:cNvPr>
          <p:cNvCxnSpPr>
            <a:cxnSpLocks/>
            <a:stCxn id="41" idx="3"/>
            <a:endCxn id="31" idx="0"/>
          </p:cNvCxnSpPr>
          <p:nvPr/>
        </p:nvCxnSpPr>
        <p:spPr>
          <a:xfrm>
            <a:off x="1949064" y="3291698"/>
            <a:ext cx="682260" cy="144599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8335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upo 39">
            <a:extLst>
              <a:ext uri="{FF2B5EF4-FFF2-40B4-BE49-F238E27FC236}">
                <a16:creationId xmlns:a16="http://schemas.microsoft.com/office/drawing/2014/main" id="{4BFD12F8-87F6-9BF0-3A58-69D13A3D5912}"/>
              </a:ext>
            </a:extLst>
          </p:cNvPr>
          <p:cNvGrpSpPr/>
          <p:nvPr/>
        </p:nvGrpSpPr>
        <p:grpSpPr>
          <a:xfrm>
            <a:off x="2795383" y="1856762"/>
            <a:ext cx="5758067" cy="4357772"/>
            <a:chOff x="2795383" y="643466"/>
            <a:chExt cx="6549052" cy="5571067"/>
          </a:xfrm>
        </p:grpSpPr>
        <p:pic>
          <p:nvPicPr>
            <p:cNvPr id="5" name="Imagen 4" descr="Diagrama, Diagrama de Venn&#10;&#10;Descripción generada automáticamente">
              <a:extLst>
                <a:ext uri="{FF2B5EF4-FFF2-40B4-BE49-F238E27FC236}">
                  <a16:creationId xmlns:a16="http://schemas.microsoft.com/office/drawing/2014/main" id="{BED5CDD0-CEE6-B6D6-3B1A-E0491AA693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47564" y="643466"/>
              <a:ext cx="6496871" cy="5571067"/>
            </a:xfrm>
            <a:prstGeom prst="rect">
              <a:avLst/>
            </a:prstGeom>
          </p:spPr>
        </p:pic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22D5CF73-496F-7812-195A-603BEB4D00E7}"/>
                </a:ext>
              </a:extLst>
            </p:cNvPr>
            <p:cNvSpPr/>
            <p:nvPr/>
          </p:nvSpPr>
          <p:spPr>
            <a:xfrm>
              <a:off x="4533901" y="1276350"/>
              <a:ext cx="895350" cy="5143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1400" dirty="0">
                  <a:solidFill>
                    <a:schemeClr val="tx1"/>
                  </a:solidFill>
                </a:rPr>
                <a:t>Orfeo</a:t>
              </a:r>
            </a:p>
          </p:txBody>
        </p:sp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571E5BFA-1887-8E06-E6AB-EDB0BF6A8BCC}"/>
                </a:ext>
              </a:extLst>
            </p:cNvPr>
            <p:cNvSpPr/>
            <p:nvPr/>
          </p:nvSpPr>
          <p:spPr>
            <a:xfrm>
              <a:off x="5367337" y="3038474"/>
              <a:ext cx="1457324" cy="78104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1600" dirty="0">
                  <a:solidFill>
                    <a:schemeClr val="tx1"/>
                  </a:solidFill>
                </a:rPr>
                <a:t>Derechos de </a:t>
              </a:r>
            </a:p>
            <a:p>
              <a:pPr algn="ctr"/>
              <a:r>
                <a:rPr lang="es-CO" sz="1600" dirty="0">
                  <a:solidFill>
                    <a:schemeClr val="tx1"/>
                  </a:solidFill>
                </a:rPr>
                <a:t>Petición</a:t>
              </a:r>
            </a:p>
          </p:txBody>
        </p:sp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AFAEAF83-0EBA-10CE-240D-8E6E5B726322}"/>
                </a:ext>
              </a:extLst>
            </p:cNvPr>
            <p:cNvSpPr/>
            <p:nvPr/>
          </p:nvSpPr>
          <p:spPr>
            <a:xfrm>
              <a:off x="2795383" y="838200"/>
              <a:ext cx="895350" cy="5143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>
                <a:solidFill>
                  <a:schemeClr val="tx1"/>
                </a:solidFill>
              </a:endParaRPr>
            </a:p>
          </p:txBody>
        </p:sp>
      </p:grpSp>
      <p:sp>
        <p:nvSpPr>
          <p:cNvPr id="46" name="TextBox 6">
            <a:extLst>
              <a:ext uri="{FF2B5EF4-FFF2-40B4-BE49-F238E27FC236}">
                <a16:creationId xmlns:a16="http://schemas.microsoft.com/office/drawing/2014/main" id="{537BA495-8436-3F53-0883-A382F648C403}"/>
              </a:ext>
            </a:extLst>
          </p:cNvPr>
          <p:cNvSpPr txBox="1"/>
          <p:nvPr/>
        </p:nvSpPr>
        <p:spPr>
          <a:xfrm>
            <a:off x="11125200" y="7204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O"/>
          </a:p>
        </p:txBody>
      </p:sp>
      <p:sp>
        <p:nvSpPr>
          <p:cNvPr id="47" name="Rectangle 34">
            <a:extLst>
              <a:ext uri="{FF2B5EF4-FFF2-40B4-BE49-F238E27FC236}">
                <a16:creationId xmlns:a16="http://schemas.microsoft.com/office/drawing/2014/main" id="{0F1CB5C3-212D-C80A-ADE0-33C887703CC4}"/>
              </a:ext>
            </a:extLst>
          </p:cNvPr>
          <p:cNvSpPr/>
          <p:nvPr/>
        </p:nvSpPr>
        <p:spPr>
          <a:xfrm rot="5400000">
            <a:off x="568348" y="8119"/>
            <a:ext cx="748160" cy="724385"/>
          </a:xfrm>
          <a:prstGeom prst="rect">
            <a:avLst/>
          </a:prstGeom>
          <a:solidFill>
            <a:srgbClr val="63D6B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sp>
        <p:nvSpPr>
          <p:cNvPr id="48" name="TextBox 36">
            <a:extLst>
              <a:ext uri="{FF2B5EF4-FFF2-40B4-BE49-F238E27FC236}">
                <a16:creationId xmlns:a16="http://schemas.microsoft.com/office/drawing/2014/main" id="{C55C80BA-1DE2-EF4E-9DCD-62D94AFB6C24}"/>
              </a:ext>
            </a:extLst>
          </p:cNvPr>
          <p:cNvSpPr txBox="1"/>
          <p:nvPr/>
        </p:nvSpPr>
        <p:spPr>
          <a:xfrm>
            <a:off x="510960" y="-23837"/>
            <a:ext cx="10645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s-ES_tradnl" sz="6000" b="1" spc="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9" name="Straight Connector 35">
            <a:extLst>
              <a:ext uri="{FF2B5EF4-FFF2-40B4-BE49-F238E27FC236}">
                <a16:creationId xmlns:a16="http://schemas.microsoft.com/office/drawing/2014/main" id="{C2A04D30-00B0-1A9F-4D99-D5CA9DFB03FA}"/>
              </a:ext>
            </a:extLst>
          </p:cNvPr>
          <p:cNvCxnSpPr>
            <a:cxnSpLocks/>
          </p:cNvCxnSpPr>
          <p:nvPr/>
        </p:nvCxnSpPr>
        <p:spPr>
          <a:xfrm>
            <a:off x="566380" y="843260"/>
            <a:ext cx="738241" cy="0"/>
          </a:xfrm>
          <a:prstGeom prst="line">
            <a:avLst/>
          </a:prstGeom>
          <a:ln w="38100">
            <a:solidFill>
              <a:srgbClr val="63D6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16">
            <a:extLst>
              <a:ext uri="{FF2B5EF4-FFF2-40B4-BE49-F238E27FC236}">
                <a16:creationId xmlns:a16="http://schemas.microsoft.com/office/drawing/2014/main" id="{1AC38387-B555-1295-9C6D-BEBDA9B363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217565" y="4853498"/>
            <a:ext cx="1486124" cy="1486124"/>
          </a:xfrm>
          <a:prstGeom prst="rect">
            <a:avLst/>
          </a:prstGeom>
        </p:spPr>
      </p:pic>
      <p:pic>
        <p:nvPicPr>
          <p:cNvPr id="51" name="Picture 2">
            <a:extLst>
              <a:ext uri="{FF2B5EF4-FFF2-40B4-BE49-F238E27FC236}">
                <a16:creationId xmlns:a16="http://schemas.microsoft.com/office/drawing/2014/main" id="{C5397FA5-7B79-383C-5CDA-3A3C8315A7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1040" y="483994"/>
            <a:ext cx="2340000" cy="620100"/>
          </a:xfrm>
          <a:prstGeom prst="rect">
            <a:avLst/>
          </a:prstGeom>
        </p:spPr>
      </p:pic>
      <p:sp>
        <p:nvSpPr>
          <p:cNvPr id="54" name="TextBox 38">
            <a:extLst>
              <a:ext uri="{FF2B5EF4-FFF2-40B4-BE49-F238E27FC236}">
                <a16:creationId xmlns:a16="http://schemas.microsoft.com/office/drawing/2014/main" id="{A9329C57-3490-A28A-73CA-B3B47F0F5BF7}"/>
              </a:ext>
            </a:extLst>
          </p:cNvPr>
          <p:cNvSpPr txBox="1"/>
          <p:nvPr/>
        </p:nvSpPr>
        <p:spPr>
          <a:xfrm>
            <a:off x="1373721" y="785657"/>
            <a:ext cx="80089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400" b="1" spc="-150" dirty="0">
                <a:solidFill>
                  <a:srgbClr val="63D6B4"/>
                </a:solidFill>
              </a:rPr>
              <a:t>Grupo PQRSD Persona Natural</a:t>
            </a:r>
          </a:p>
        </p:txBody>
      </p:sp>
    </p:spTree>
    <p:extLst>
      <p:ext uri="{BB962C8B-B14F-4D97-AF65-F5344CB8AC3E}">
        <p14:creationId xmlns:p14="http://schemas.microsoft.com/office/powerpoint/2010/main" val="1772860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>
            <a:extLst>
              <a:ext uri="{FF2B5EF4-FFF2-40B4-BE49-F238E27FC236}">
                <a16:creationId xmlns:a16="http://schemas.microsoft.com/office/drawing/2014/main" id="{AF841E21-0B32-A954-1608-ED9B8F4BB3CF}"/>
              </a:ext>
            </a:extLst>
          </p:cNvPr>
          <p:cNvSpPr txBox="1"/>
          <p:nvPr/>
        </p:nvSpPr>
        <p:spPr>
          <a:xfrm>
            <a:off x="11125200" y="7204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O"/>
          </a:p>
        </p:txBody>
      </p:sp>
      <p:sp>
        <p:nvSpPr>
          <p:cNvPr id="5" name="Rectangle 34">
            <a:extLst>
              <a:ext uri="{FF2B5EF4-FFF2-40B4-BE49-F238E27FC236}">
                <a16:creationId xmlns:a16="http://schemas.microsoft.com/office/drawing/2014/main" id="{CB0B1F69-9617-2664-AA28-626C18521715}"/>
              </a:ext>
            </a:extLst>
          </p:cNvPr>
          <p:cNvSpPr/>
          <p:nvPr/>
        </p:nvSpPr>
        <p:spPr>
          <a:xfrm rot="5400000">
            <a:off x="568348" y="8119"/>
            <a:ext cx="748160" cy="724385"/>
          </a:xfrm>
          <a:prstGeom prst="rect">
            <a:avLst/>
          </a:prstGeom>
          <a:solidFill>
            <a:srgbClr val="63D6B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sp>
        <p:nvSpPr>
          <p:cNvPr id="6" name="TextBox 36">
            <a:extLst>
              <a:ext uri="{FF2B5EF4-FFF2-40B4-BE49-F238E27FC236}">
                <a16:creationId xmlns:a16="http://schemas.microsoft.com/office/drawing/2014/main" id="{73FC8683-0B9D-B804-1B62-80A8641CDE3C}"/>
              </a:ext>
            </a:extLst>
          </p:cNvPr>
          <p:cNvSpPr txBox="1"/>
          <p:nvPr/>
        </p:nvSpPr>
        <p:spPr>
          <a:xfrm>
            <a:off x="510960" y="-23837"/>
            <a:ext cx="10645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s-ES_tradnl" sz="6000" b="1" spc="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38">
            <a:extLst>
              <a:ext uri="{FF2B5EF4-FFF2-40B4-BE49-F238E27FC236}">
                <a16:creationId xmlns:a16="http://schemas.microsoft.com/office/drawing/2014/main" id="{A4DC2CDE-AF32-93CA-1F7E-E40899D91E54}"/>
              </a:ext>
            </a:extLst>
          </p:cNvPr>
          <p:cNvSpPr txBox="1"/>
          <p:nvPr/>
        </p:nvSpPr>
        <p:spPr>
          <a:xfrm>
            <a:off x="1630896" y="785657"/>
            <a:ext cx="80089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400" b="1" spc="-150" dirty="0">
                <a:solidFill>
                  <a:srgbClr val="63D6B4"/>
                </a:solidFill>
              </a:rPr>
              <a:t>Grupo PQRSD Persona Natural</a:t>
            </a:r>
          </a:p>
        </p:txBody>
      </p:sp>
      <p:cxnSp>
        <p:nvCxnSpPr>
          <p:cNvPr id="8" name="Straight Connector 35">
            <a:extLst>
              <a:ext uri="{FF2B5EF4-FFF2-40B4-BE49-F238E27FC236}">
                <a16:creationId xmlns:a16="http://schemas.microsoft.com/office/drawing/2014/main" id="{99D27DE1-7296-75BE-CADF-EBF5E47681D0}"/>
              </a:ext>
            </a:extLst>
          </p:cNvPr>
          <p:cNvCxnSpPr>
            <a:cxnSpLocks/>
          </p:cNvCxnSpPr>
          <p:nvPr/>
        </p:nvCxnSpPr>
        <p:spPr>
          <a:xfrm>
            <a:off x="566380" y="843260"/>
            <a:ext cx="738241" cy="0"/>
          </a:xfrm>
          <a:prstGeom prst="line">
            <a:avLst/>
          </a:prstGeom>
          <a:ln w="38100">
            <a:solidFill>
              <a:srgbClr val="63D6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6">
            <a:extLst>
              <a:ext uri="{FF2B5EF4-FFF2-40B4-BE49-F238E27FC236}">
                <a16:creationId xmlns:a16="http://schemas.microsoft.com/office/drawing/2014/main" id="{0CFB472C-4C84-27A1-6F49-DBA3974540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217565" y="4853498"/>
            <a:ext cx="1486124" cy="1486124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8940CEBA-0B6E-3DC4-88F9-3CB39A43AB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1040" y="483994"/>
            <a:ext cx="2340000" cy="620100"/>
          </a:xfrm>
          <a:prstGeom prst="rect">
            <a:avLst/>
          </a:prstGeom>
        </p:spPr>
      </p:pic>
      <p:sp>
        <p:nvSpPr>
          <p:cNvPr id="28" name="TextBox 44">
            <a:extLst>
              <a:ext uri="{FF2B5EF4-FFF2-40B4-BE49-F238E27FC236}">
                <a16:creationId xmlns:a16="http://schemas.microsoft.com/office/drawing/2014/main" id="{F8E50C9B-B32F-0AAB-79FE-A0F35B774C8E}"/>
              </a:ext>
            </a:extLst>
          </p:cNvPr>
          <p:cNvSpPr txBox="1"/>
          <p:nvPr/>
        </p:nvSpPr>
        <p:spPr>
          <a:xfrm>
            <a:off x="566380" y="1411096"/>
            <a:ext cx="4455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spc="-1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Niveles de Complejidad </a:t>
            </a:r>
            <a:endParaRPr lang="en-CO" sz="2400" b="1" spc="-1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32" name="Tabla 31">
            <a:extLst>
              <a:ext uri="{FF2B5EF4-FFF2-40B4-BE49-F238E27FC236}">
                <a16:creationId xmlns:a16="http://schemas.microsoft.com/office/drawing/2014/main" id="{80FF0F1E-863E-8A79-6841-88D13F65A2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08624"/>
              </p:ext>
            </p:extLst>
          </p:nvPr>
        </p:nvGraphicFramePr>
        <p:xfrm>
          <a:off x="962527" y="1872773"/>
          <a:ext cx="10162672" cy="2551668"/>
        </p:xfrm>
        <a:graphic>
          <a:graphicData uri="http://schemas.openxmlformats.org/drawingml/2006/table">
            <a:tbl>
              <a:tblPr>
                <a:effectLst>
                  <a:outerShdw blurRad="50800" dist="50800" dir="5400000" algn="ctr" rotWithShape="0">
                    <a:schemeClr val="accent4"/>
                  </a:outerShdw>
                </a:effectLst>
              </a:tblPr>
              <a:tblGrid>
                <a:gridCol w="2695073">
                  <a:extLst>
                    <a:ext uri="{9D8B030D-6E8A-4147-A177-3AD203B41FA5}">
                      <a16:colId xmlns:a16="http://schemas.microsoft.com/office/drawing/2014/main" val="1908372081"/>
                    </a:ext>
                  </a:extLst>
                </a:gridCol>
                <a:gridCol w="5052291">
                  <a:extLst>
                    <a:ext uri="{9D8B030D-6E8A-4147-A177-3AD203B41FA5}">
                      <a16:colId xmlns:a16="http://schemas.microsoft.com/office/drawing/2014/main" val="1969814801"/>
                    </a:ext>
                  </a:extLst>
                </a:gridCol>
                <a:gridCol w="2415308">
                  <a:extLst>
                    <a:ext uri="{9D8B030D-6E8A-4147-A177-3AD203B41FA5}">
                      <a16:colId xmlns:a16="http://schemas.microsoft.com/office/drawing/2014/main" val="114506595"/>
                    </a:ext>
                  </a:extLst>
                </a:gridCol>
              </a:tblGrid>
              <a:tr h="46838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Nivel 1</a:t>
                      </a:r>
                      <a:br>
                        <a:rPr lang="es-E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</a:br>
                      <a:r>
                        <a:rPr lang="es-E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Trámite de presentación de reclamaciones</a:t>
                      </a:r>
                    </a:p>
                  </a:txBody>
                  <a:tcPr marL="8667" marR="8667" marT="8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Nivel 2</a:t>
                      </a:r>
                      <a:br>
                        <a:rPr lang="es-CO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</a:br>
                      <a:r>
                        <a:rPr lang="es-CO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Trámites de segunda instancia</a:t>
                      </a:r>
                    </a:p>
                  </a:txBody>
                  <a:tcPr marL="8667" marR="8667" marT="8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Nivel 3</a:t>
                      </a:r>
                      <a:br>
                        <a:rPr lang="es-CO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</a:br>
                      <a:r>
                        <a:rPr lang="es-CO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Tutelas</a:t>
                      </a:r>
                    </a:p>
                  </a:txBody>
                  <a:tcPr marL="8667" marR="8667" marT="8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7272178"/>
                  </a:ext>
                </a:extLst>
              </a:tr>
              <a:tr h="2083286">
                <a:tc>
                  <a:txBody>
                    <a:bodyPr/>
                    <a:lstStyle/>
                    <a:p>
                      <a:pPr algn="just" fontAlgn="ctr"/>
                      <a:r>
                        <a:rPr lang="es-ES" sz="800" b="0" i="0" u="none" strike="noStrike" dirty="0">
                          <a:solidFill>
                            <a:srgbClr val="0E2841"/>
                          </a:solidFill>
                          <a:effectLst/>
                          <a:latin typeface="+mj-lt"/>
                        </a:rPr>
                        <a:t>Peticiones o solicitudes de información relacionadas con el trámite de presentación de reclamaciones - persona natural con ocasión a los siguientes eventos: (Accidente de tránsito, evento terrorista y/o evento catastrófico).</a:t>
                      </a:r>
                    </a:p>
                  </a:txBody>
                  <a:tcPr marL="8667" marR="8667" marT="8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lvl="1" indent="0" algn="just" fontAlgn="ctr">
                        <a:buNone/>
                      </a:pPr>
                      <a:r>
                        <a:rPr lang="es-ES" sz="800" b="0" i="0" u="none" strike="noStrike" dirty="0">
                          <a:solidFill>
                            <a:srgbClr val="0E2841"/>
                          </a:solidFill>
                          <a:effectLst/>
                          <a:latin typeface="+mj-lt"/>
                        </a:rPr>
                        <a:t>1. Peticiones o solicitudes de información relacionadas con el trámite de presentación de reclamaciones - persona natural con ocasión a los siguientes eventos: (Accidente de tránsito, evento terrorista y/o evento catastrófico).</a:t>
                      </a:r>
                    </a:p>
                    <a:p>
                      <a:pPr marL="457200" lvl="1" indent="0" algn="just" fontAlgn="ctr">
                        <a:buNone/>
                      </a:pPr>
                      <a:br>
                        <a:rPr lang="es-ES" sz="800" b="0" i="0" u="none" strike="noStrike" dirty="0">
                          <a:solidFill>
                            <a:srgbClr val="0E2841"/>
                          </a:solidFill>
                          <a:effectLst/>
                          <a:latin typeface="+mj-lt"/>
                        </a:rPr>
                      </a:br>
                      <a:r>
                        <a:rPr lang="es-ES" sz="800" b="0" i="0" u="none" strike="noStrike" dirty="0">
                          <a:solidFill>
                            <a:srgbClr val="0E2841"/>
                          </a:solidFill>
                          <a:effectLst/>
                          <a:latin typeface="+mj-lt"/>
                        </a:rPr>
                        <a:t>2. Estado de auditoría de una reclamación presentada por Persona Natural (PN).</a:t>
                      </a:r>
                      <a:br>
                        <a:rPr lang="es-ES" sz="800" b="0" i="0" u="none" strike="noStrike" dirty="0">
                          <a:solidFill>
                            <a:srgbClr val="0E2841"/>
                          </a:solidFill>
                          <a:effectLst/>
                          <a:latin typeface="+mj-lt"/>
                        </a:rPr>
                      </a:br>
                      <a:endParaRPr lang="es-ES" sz="800" b="0" i="0" u="none" strike="noStrike" dirty="0">
                        <a:solidFill>
                          <a:srgbClr val="0E2841"/>
                        </a:solidFill>
                        <a:effectLst/>
                        <a:latin typeface="+mj-lt"/>
                      </a:endParaRPr>
                    </a:p>
                    <a:p>
                      <a:pPr marL="457200" lvl="1" indent="0" algn="just" fontAlgn="ctr">
                        <a:buNone/>
                      </a:pPr>
                      <a:r>
                        <a:rPr lang="es-ES" sz="800" b="0" i="0" u="none" strike="noStrike" dirty="0">
                          <a:solidFill>
                            <a:srgbClr val="0E2841"/>
                          </a:solidFill>
                          <a:effectLst/>
                          <a:latin typeface="+mj-lt"/>
                        </a:rPr>
                        <a:t>3. Consultas asociadas con glosas impuestas en proceso de auditoría de reclamaciones  PN.</a:t>
                      </a:r>
                    </a:p>
                    <a:p>
                      <a:pPr marL="457200" lvl="1" indent="0" algn="just" fontAlgn="ctr">
                        <a:buNone/>
                      </a:pPr>
                      <a:br>
                        <a:rPr lang="es-ES" sz="800" b="0" i="0" u="none" strike="noStrike" dirty="0">
                          <a:solidFill>
                            <a:srgbClr val="0E2841"/>
                          </a:solidFill>
                          <a:effectLst/>
                          <a:latin typeface="+mj-lt"/>
                        </a:rPr>
                      </a:br>
                      <a:r>
                        <a:rPr lang="es-ES" sz="800" b="0" i="0" u="none" strike="noStrike" dirty="0">
                          <a:solidFill>
                            <a:srgbClr val="0E2841"/>
                          </a:solidFill>
                          <a:effectLst/>
                          <a:latin typeface="+mj-lt"/>
                        </a:rPr>
                        <a:t>4. Preguntas frente a los tiempos para radicar respuesta a glosa personas PN.</a:t>
                      </a:r>
                    </a:p>
                    <a:p>
                      <a:pPr marL="457200" lvl="1" indent="0" algn="just" fontAlgn="ctr">
                        <a:buNone/>
                      </a:pPr>
                      <a:br>
                        <a:rPr lang="es-ES" sz="800" b="0" i="0" u="none" strike="noStrike" dirty="0">
                          <a:solidFill>
                            <a:srgbClr val="0E2841"/>
                          </a:solidFill>
                          <a:effectLst/>
                          <a:latin typeface="+mj-lt"/>
                        </a:rPr>
                      </a:br>
                      <a:r>
                        <a:rPr lang="es-ES" sz="800" b="0" i="0" u="none" strike="noStrike" dirty="0">
                          <a:solidFill>
                            <a:srgbClr val="0E2841"/>
                          </a:solidFill>
                          <a:effectLst/>
                          <a:latin typeface="+mj-lt"/>
                        </a:rPr>
                        <a:t>5. Consultas frente al pago de las reclamaciones PN.</a:t>
                      </a:r>
                    </a:p>
                    <a:p>
                      <a:pPr marL="457200" lvl="1" indent="0" algn="just" fontAlgn="ctr">
                        <a:buNone/>
                      </a:pPr>
                      <a:r>
                        <a:rPr lang="es-ES" sz="800" b="0" i="0" u="none" strike="noStrike" dirty="0">
                          <a:solidFill>
                            <a:srgbClr val="0E2841"/>
                          </a:solidFill>
                          <a:effectLst/>
                          <a:latin typeface="+mj-lt"/>
                        </a:rPr>
                        <a:t> </a:t>
                      </a:r>
                      <a:br>
                        <a:rPr lang="es-ES" sz="800" b="0" i="0" u="none" strike="noStrike" dirty="0">
                          <a:solidFill>
                            <a:srgbClr val="0E2841"/>
                          </a:solidFill>
                          <a:effectLst/>
                          <a:latin typeface="+mj-lt"/>
                        </a:rPr>
                      </a:br>
                      <a:r>
                        <a:rPr lang="es-ES" sz="800" b="0" i="0" u="none" strike="noStrike" dirty="0">
                          <a:solidFill>
                            <a:srgbClr val="0E2841"/>
                          </a:solidFill>
                          <a:effectLst/>
                          <a:latin typeface="+mj-lt"/>
                        </a:rPr>
                        <a:t>6. Consultas frente al trámite administrativo - procedimental de una reclamación.</a:t>
                      </a:r>
                    </a:p>
                  </a:txBody>
                  <a:tcPr marL="8667" marR="8667" marT="8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just" fontAlgn="ctr"/>
                      <a:r>
                        <a:rPr lang="es-ES" sz="800" b="0" i="0" u="none" strike="noStrike" dirty="0">
                          <a:solidFill>
                            <a:srgbClr val="0E2841"/>
                          </a:solidFill>
                          <a:effectLst/>
                          <a:latin typeface="+mj-lt"/>
                        </a:rPr>
                        <a:t>Insumos requeridos por la Oficina Asesora Jurídica con ocasión a acciones de tutela, fallos de primera y segunda instancia, incidentes de  desacato y demás que se derivan del proceso de revisión y verificación de las prestaciones de servicios de salud a víctimas de eventos de origen natural, de eventos terroristas, de las víctimas de accidentes de tránsito cuando no exista cobertura por parte del SOAT y de las solicitudes de reclamaciones presentadas por personas naturales. </a:t>
                      </a:r>
                    </a:p>
                  </a:txBody>
                  <a:tcPr marL="8667" marR="8667" marT="8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8711588"/>
                  </a:ext>
                </a:extLst>
              </a:tr>
            </a:tbl>
          </a:graphicData>
        </a:graphic>
      </p:graphicFrame>
      <p:graphicFrame>
        <p:nvGraphicFramePr>
          <p:cNvPr id="34" name="Tabla 33">
            <a:extLst>
              <a:ext uri="{FF2B5EF4-FFF2-40B4-BE49-F238E27FC236}">
                <a16:creationId xmlns:a16="http://schemas.microsoft.com/office/drawing/2014/main" id="{E5C3442C-9404-E721-12F9-BD9C4D8614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088806"/>
              </p:ext>
            </p:extLst>
          </p:nvPr>
        </p:nvGraphicFramePr>
        <p:xfrm>
          <a:off x="962527" y="4516590"/>
          <a:ext cx="10162673" cy="1915608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685837">
                  <a:extLst>
                    <a:ext uri="{9D8B030D-6E8A-4147-A177-3AD203B41FA5}">
                      <a16:colId xmlns:a16="http://schemas.microsoft.com/office/drawing/2014/main" val="1691427906"/>
                    </a:ext>
                  </a:extLst>
                </a:gridCol>
                <a:gridCol w="5089236">
                  <a:extLst>
                    <a:ext uri="{9D8B030D-6E8A-4147-A177-3AD203B41FA5}">
                      <a16:colId xmlns:a16="http://schemas.microsoft.com/office/drawing/2014/main" val="4274714671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3301048974"/>
                    </a:ext>
                  </a:extLst>
                </a:gridCol>
              </a:tblGrid>
              <a:tr h="16143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1" i="0" u="none" strike="noStrike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PROFORMAS</a:t>
                      </a:r>
                    </a:p>
                  </a:txBody>
                  <a:tcPr marL="8667" marR="8667" marT="8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PROFORMAS</a:t>
                      </a:r>
                    </a:p>
                  </a:txBody>
                  <a:tcPr marL="8667" marR="8667" marT="8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ptos Narrow" panose="020B0004020202020204" pitchFamily="34" charset="0"/>
                        </a:rPr>
                        <a:t>PROFORMAS</a:t>
                      </a:r>
                    </a:p>
                  </a:txBody>
                  <a:tcPr marL="8667" marR="8667" marT="86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3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5743557"/>
                  </a:ext>
                </a:extLst>
              </a:tr>
              <a:tr h="1754169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b="0" i="0" u="none" strike="noStrike" dirty="0">
                          <a:solidFill>
                            <a:srgbClr val="0E284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Términos</a:t>
                      </a:r>
                      <a:br>
                        <a:rPr lang="es-ES" sz="800" b="0" i="0" u="none" strike="noStrike" dirty="0">
                          <a:solidFill>
                            <a:srgbClr val="0E284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800" b="0" i="0" u="none" strike="noStrike" dirty="0">
                          <a:solidFill>
                            <a:srgbClr val="0E284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Requisitos</a:t>
                      </a:r>
                      <a:br>
                        <a:rPr lang="es-ES" sz="800" b="0" i="0" u="none" strike="noStrike" dirty="0">
                          <a:solidFill>
                            <a:srgbClr val="0E284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800" b="0" i="0" u="none" strike="noStrike" dirty="0">
                          <a:solidFill>
                            <a:srgbClr val="0E284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Indemnización por muerte y gastos funerarios</a:t>
                      </a:r>
                      <a:br>
                        <a:rPr lang="es-ES" sz="800" b="0" i="0" u="none" strike="noStrike" dirty="0">
                          <a:solidFill>
                            <a:srgbClr val="0E284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800" b="0" i="0" u="none" strike="noStrike" dirty="0">
                          <a:solidFill>
                            <a:srgbClr val="0E284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Indemnización por Incapacidad permanente</a:t>
                      </a:r>
                    </a:p>
                  </a:txBody>
                  <a:tcPr marL="8667" marR="8667" marT="8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lvl="1" indent="0" algn="just" fontAlgn="ctr">
                        <a:buNone/>
                      </a:pPr>
                      <a:r>
                        <a:rPr lang="es-ES" sz="800" b="0" i="0" u="none" strike="noStrike" baseline="0" dirty="0">
                          <a:solidFill>
                            <a:srgbClr val="0E2841"/>
                          </a:solidFill>
                          <a:effectLst/>
                          <a:latin typeface="Arial" panose="020B0604020202020204" pitchFamily="34" charset="0"/>
                        </a:rPr>
                        <a:t>1. Requisitos (Indemnización por Incapacidad permanente, muerte y gastos funerarios.</a:t>
                      </a:r>
                    </a:p>
                    <a:p>
                      <a:pPr marL="457200" lvl="1" indent="0" algn="just" fontAlgn="ctr">
                        <a:buNone/>
                      </a:pPr>
                      <a:br>
                        <a:rPr lang="es-ES" sz="800" b="0" i="0" u="none" strike="noStrike" baseline="0" dirty="0">
                          <a:solidFill>
                            <a:srgbClr val="0E284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S" sz="800" b="0" i="0" u="none" strike="noStrike" baseline="0" dirty="0">
                          <a:solidFill>
                            <a:srgbClr val="0E2841"/>
                          </a:solidFill>
                          <a:effectLst/>
                          <a:latin typeface="Arial" panose="020B0604020202020204" pitchFamily="34" charset="0"/>
                        </a:rPr>
                        <a:t>2. Amparos, Servicios de Salud y Coberturas,</a:t>
                      </a:r>
                    </a:p>
                    <a:p>
                      <a:pPr lvl="1" algn="just" fontAlgn="ctr"/>
                      <a:br>
                        <a:rPr lang="es-ES" sz="800" b="0" i="0" u="none" strike="noStrike" baseline="0" dirty="0">
                          <a:solidFill>
                            <a:srgbClr val="0E284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S" sz="800" b="0" i="0" u="none" strike="noStrike" baseline="0" dirty="0">
                          <a:solidFill>
                            <a:srgbClr val="0E2841"/>
                          </a:solidFill>
                          <a:effectLst/>
                          <a:latin typeface="Arial" panose="020B0604020202020204" pitchFamily="34" charset="0"/>
                        </a:rPr>
                        <a:t>3. Estado de auditoría: (Aprobado -Aprobado parcial - No aprobado Definitivo - No aprobado con opción de subsanación - En revisión - En etapa de auditoría y comunicación de resultados,</a:t>
                      </a:r>
                    </a:p>
                    <a:p>
                      <a:pPr lvl="1" algn="just" fontAlgn="ctr"/>
                      <a:br>
                        <a:rPr lang="es-ES" sz="800" b="0" i="0" u="none" strike="noStrike" baseline="0" dirty="0">
                          <a:solidFill>
                            <a:srgbClr val="0E284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S" sz="800" b="0" i="0" u="none" strike="noStrike" baseline="0" dirty="0">
                          <a:solidFill>
                            <a:srgbClr val="0E2841"/>
                          </a:solidFill>
                          <a:effectLst/>
                          <a:latin typeface="Arial" panose="020B0604020202020204" pitchFamily="34" charset="0"/>
                        </a:rPr>
                        <a:t>4.Pago de Honorarios y trámite ante la Junta Regional de Calificación de Invalidez,</a:t>
                      </a:r>
                    </a:p>
                    <a:p>
                      <a:pPr lvl="1" algn="just" fontAlgn="ctr"/>
                      <a:br>
                        <a:rPr lang="es-ES" sz="800" b="0" i="0" u="none" strike="noStrike" baseline="0" dirty="0">
                          <a:solidFill>
                            <a:srgbClr val="0E284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S" sz="800" b="0" i="0" u="none" strike="noStrike" baseline="0" dirty="0">
                          <a:solidFill>
                            <a:srgbClr val="0E2841"/>
                          </a:solidFill>
                          <a:effectLst/>
                          <a:latin typeface="Arial" panose="020B0604020202020204" pitchFamily="34" charset="0"/>
                        </a:rPr>
                        <a:t>5. Aclaración de glosas impuestas,</a:t>
                      </a:r>
                    </a:p>
                    <a:p>
                      <a:pPr lvl="1" algn="just" fontAlgn="ctr"/>
                      <a:br>
                        <a:rPr lang="es-ES" sz="800" b="0" i="0" u="none" strike="noStrike" baseline="0" dirty="0">
                          <a:solidFill>
                            <a:srgbClr val="0E284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S" sz="800" b="0" i="0" u="none" strike="noStrike" baseline="0" dirty="0">
                          <a:solidFill>
                            <a:srgbClr val="0E2841"/>
                          </a:solidFill>
                          <a:effectLst/>
                          <a:latin typeface="Arial" panose="020B0604020202020204" pitchFamily="34" charset="0"/>
                        </a:rPr>
                        <a:t>6. Soporte de pago (Aprobado y aprobado parcial),</a:t>
                      </a:r>
                    </a:p>
                    <a:p>
                      <a:pPr lvl="1" algn="just" fontAlgn="ctr"/>
                      <a:br>
                        <a:rPr lang="es-ES" sz="800" b="0" i="0" u="none" strike="noStrike" baseline="0" dirty="0">
                          <a:solidFill>
                            <a:srgbClr val="0E284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S" sz="800" b="0" i="0" u="none" strike="noStrike" baseline="0" dirty="0">
                          <a:solidFill>
                            <a:srgbClr val="0E2841"/>
                          </a:solidFill>
                          <a:effectLst/>
                          <a:latin typeface="Arial" panose="020B0604020202020204" pitchFamily="34" charset="0"/>
                        </a:rPr>
                        <a:t>7. Respuesta a solicitudes particulares de la DOP. </a:t>
                      </a:r>
                    </a:p>
                  </a:txBody>
                  <a:tcPr marL="8667" marR="8667" marT="8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s-ES" sz="800" b="0" i="0" u="none" strike="noStrike" dirty="0">
                          <a:solidFill>
                            <a:srgbClr val="0E284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Proformas sujetas a orden judicial</a:t>
                      </a:r>
                    </a:p>
                  </a:txBody>
                  <a:tcPr marL="8667" marR="8667" marT="86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8277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3030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>
            <a:extLst>
              <a:ext uri="{FF2B5EF4-FFF2-40B4-BE49-F238E27FC236}">
                <a16:creationId xmlns:a16="http://schemas.microsoft.com/office/drawing/2014/main" id="{9EF89F1B-4839-7C1E-288F-43FB72EA719C}"/>
              </a:ext>
            </a:extLst>
          </p:cNvPr>
          <p:cNvSpPr txBox="1"/>
          <p:nvPr/>
        </p:nvSpPr>
        <p:spPr>
          <a:xfrm>
            <a:off x="11125200" y="7204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O"/>
          </a:p>
        </p:txBody>
      </p:sp>
      <p:sp>
        <p:nvSpPr>
          <p:cNvPr id="5" name="Rectangle 34">
            <a:extLst>
              <a:ext uri="{FF2B5EF4-FFF2-40B4-BE49-F238E27FC236}">
                <a16:creationId xmlns:a16="http://schemas.microsoft.com/office/drawing/2014/main" id="{BCEAE097-1EA9-0CAB-506F-E0DA4CB21B98}"/>
              </a:ext>
            </a:extLst>
          </p:cNvPr>
          <p:cNvSpPr/>
          <p:nvPr/>
        </p:nvSpPr>
        <p:spPr>
          <a:xfrm rot="5400000">
            <a:off x="568348" y="8119"/>
            <a:ext cx="748160" cy="724385"/>
          </a:xfrm>
          <a:prstGeom prst="rect">
            <a:avLst/>
          </a:prstGeom>
          <a:solidFill>
            <a:srgbClr val="63D6B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sp>
        <p:nvSpPr>
          <p:cNvPr id="6" name="TextBox 36">
            <a:extLst>
              <a:ext uri="{FF2B5EF4-FFF2-40B4-BE49-F238E27FC236}">
                <a16:creationId xmlns:a16="http://schemas.microsoft.com/office/drawing/2014/main" id="{24AA8986-C0CD-1318-58C2-741897B8563A}"/>
              </a:ext>
            </a:extLst>
          </p:cNvPr>
          <p:cNvSpPr txBox="1"/>
          <p:nvPr/>
        </p:nvSpPr>
        <p:spPr>
          <a:xfrm>
            <a:off x="510960" y="-23837"/>
            <a:ext cx="10645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s-ES_tradnl" sz="6000" b="1" spc="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38">
            <a:extLst>
              <a:ext uri="{FF2B5EF4-FFF2-40B4-BE49-F238E27FC236}">
                <a16:creationId xmlns:a16="http://schemas.microsoft.com/office/drawing/2014/main" id="{5FE12630-7512-7E21-4CD7-EEEC3064EC94}"/>
              </a:ext>
            </a:extLst>
          </p:cNvPr>
          <p:cNvSpPr txBox="1"/>
          <p:nvPr/>
        </p:nvSpPr>
        <p:spPr>
          <a:xfrm>
            <a:off x="1630896" y="785657"/>
            <a:ext cx="80089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400" b="1" spc="-150" dirty="0">
                <a:solidFill>
                  <a:srgbClr val="63D6B4"/>
                </a:solidFill>
              </a:rPr>
              <a:t>Grupo PQRSD Persona Natural</a:t>
            </a:r>
          </a:p>
        </p:txBody>
      </p:sp>
      <p:cxnSp>
        <p:nvCxnSpPr>
          <p:cNvPr id="8" name="Straight Connector 35">
            <a:extLst>
              <a:ext uri="{FF2B5EF4-FFF2-40B4-BE49-F238E27FC236}">
                <a16:creationId xmlns:a16="http://schemas.microsoft.com/office/drawing/2014/main" id="{5F6489FE-58B3-4273-83A6-C1513A64549E}"/>
              </a:ext>
            </a:extLst>
          </p:cNvPr>
          <p:cNvCxnSpPr>
            <a:cxnSpLocks/>
          </p:cNvCxnSpPr>
          <p:nvPr/>
        </p:nvCxnSpPr>
        <p:spPr>
          <a:xfrm>
            <a:off x="566380" y="843260"/>
            <a:ext cx="738241" cy="0"/>
          </a:xfrm>
          <a:prstGeom prst="line">
            <a:avLst/>
          </a:prstGeom>
          <a:ln w="38100">
            <a:solidFill>
              <a:srgbClr val="63D6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6">
            <a:extLst>
              <a:ext uri="{FF2B5EF4-FFF2-40B4-BE49-F238E27FC236}">
                <a16:creationId xmlns:a16="http://schemas.microsoft.com/office/drawing/2014/main" id="{9B9CFAB8-1DFC-3E50-D774-6B79177B88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217565" y="4853498"/>
            <a:ext cx="1486124" cy="1486124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F4205E7E-37BB-9BC9-FDD1-594263893B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1040" y="483994"/>
            <a:ext cx="2340000" cy="620100"/>
          </a:xfrm>
          <a:prstGeom prst="rect">
            <a:avLst/>
          </a:prstGeom>
        </p:spPr>
      </p:pic>
      <p:sp>
        <p:nvSpPr>
          <p:cNvPr id="11" name="TextBox 44">
            <a:extLst>
              <a:ext uri="{FF2B5EF4-FFF2-40B4-BE49-F238E27FC236}">
                <a16:creationId xmlns:a16="http://schemas.microsoft.com/office/drawing/2014/main" id="{D30EFB42-9784-3192-1498-B315C006965C}"/>
              </a:ext>
            </a:extLst>
          </p:cNvPr>
          <p:cNvSpPr txBox="1"/>
          <p:nvPr/>
        </p:nvSpPr>
        <p:spPr>
          <a:xfrm>
            <a:off x="587182" y="1576175"/>
            <a:ext cx="5924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spc="-1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Fuentes de Información y de Consulta</a:t>
            </a:r>
            <a:endParaRPr lang="en-CO" sz="2400" b="1" spc="-1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534AD3D6-08E2-91C1-94BD-CF3409E2B0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1317" y="2215928"/>
            <a:ext cx="2774712" cy="3763957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D69233A-856D-4948-6247-3D2DA4FCEDD0}"/>
              </a:ext>
            </a:extLst>
          </p:cNvPr>
          <p:cNvSpPr txBox="1"/>
          <p:nvPr/>
        </p:nvSpPr>
        <p:spPr>
          <a:xfrm>
            <a:off x="369859" y="2942210"/>
            <a:ext cx="71504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es-CO" sz="1600" dirty="0">
                <a:latin typeface="+mj-lt"/>
              </a:rPr>
              <a:t>Orfeo - </a:t>
            </a:r>
            <a:r>
              <a:rPr lang="es-CO" sz="1600" dirty="0">
                <a:hlinkClick r:id="rId5"/>
              </a:rPr>
              <a:t>..:: ADRES Orfeo ::..</a:t>
            </a:r>
            <a:endParaRPr lang="es-CO" sz="1600" dirty="0"/>
          </a:p>
          <a:p>
            <a:pPr marL="228600" indent="-228600">
              <a:buAutoNum type="arabicPeriod"/>
            </a:pPr>
            <a:r>
              <a:rPr lang="es-CO" sz="1600" dirty="0">
                <a:latin typeface="+mj-lt"/>
              </a:rPr>
              <a:t>SII ECAT – Sistema de Información - </a:t>
            </a:r>
            <a:r>
              <a:rPr lang="es-CO" sz="1600" dirty="0">
                <a:latin typeface="+mj-lt"/>
                <a:hlinkClick r:id="rId6"/>
              </a:rPr>
              <a:t>https://iservicios.adres.gov.co/ECAT/</a:t>
            </a:r>
            <a:endParaRPr lang="es-CO" sz="1600" dirty="0">
              <a:latin typeface="+mj-lt"/>
            </a:endParaRPr>
          </a:p>
          <a:p>
            <a:pPr marL="228600" indent="-228600">
              <a:buAutoNum type="arabicPeriod"/>
            </a:pPr>
            <a:r>
              <a:rPr lang="es-CO" sz="1600" dirty="0">
                <a:latin typeface="+mj-lt"/>
              </a:rPr>
              <a:t>Base de Radicación</a:t>
            </a:r>
          </a:p>
          <a:p>
            <a:pPr marL="228600" indent="-228600">
              <a:buAutoNum type="arabicPeriod"/>
            </a:pPr>
            <a:r>
              <a:rPr lang="es-CO" sz="1600" dirty="0">
                <a:latin typeface="+mj-lt"/>
              </a:rPr>
              <a:t>Base de envíos y correspondencia</a:t>
            </a:r>
          </a:p>
          <a:p>
            <a:pPr marL="228600" indent="-228600">
              <a:buAutoNum type="arabicPeriod"/>
            </a:pPr>
            <a:r>
              <a:rPr lang="es-CO" sz="1600" dirty="0">
                <a:latin typeface="+mj-lt"/>
              </a:rPr>
              <a:t>Consulta ACH </a:t>
            </a:r>
          </a:p>
          <a:p>
            <a:pPr marL="228600" indent="-228600">
              <a:buAutoNum type="arabicPeriod"/>
            </a:pPr>
            <a:r>
              <a:rPr lang="es-CO" sz="1600" dirty="0">
                <a:latin typeface="+mj-lt"/>
              </a:rPr>
              <a:t>Base de Expedientes</a:t>
            </a:r>
          </a:p>
          <a:p>
            <a:pPr marL="228600" indent="-228600">
              <a:buAutoNum type="arabicPeriod"/>
            </a:pPr>
            <a:r>
              <a:rPr lang="es-CO" sz="1600" dirty="0">
                <a:latin typeface="+mj-lt"/>
              </a:rPr>
              <a:t>Base de Seguimiento Consolidada</a:t>
            </a:r>
          </a:p>
        </p:txBody>
      </p:sp>
    </p:spTree>
    <p:extLst>
      <p:ext uri="{BB962C8B-B14F-4D97-AF65-F5344CB8AC3E}">
        <p14:creationId xmlns:p14="http://schemas.microsoft.com/office/powerpoint/2010/main" val="250452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>
            <a:extLst>
              <a:ext uri="{FF2B5EF4-FFF2-40B4-BE49-F238E27FC236}">
                <a16:creationId xmlns:a16="http://schemas.microsoft.com/office/drawing/2014/main" id="{A74132BB-EC03-174C-6E8C-DDBDD36C2DDA}"/>
              </a:ext>
            </a:extLst>
          </p:cNvPr>
          <p:cNvSpPr txBox="1"/>
          <p:nvPr/>
        </p:nvSpPr>
        <p:spPr>
          <a:xfrm>
            <a:off x="11125200" y="7204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O"/>
          </a:p>
        </p:txBody>
      </p:sp>
      <p:sp>
        <p:nvSpPr>
          <p:cNvPr id="4" name="Rectangle 34">
            <a:extLst>
              <a:ext uri="{FF2B5EF4-FFF2-40B4-BE49-F238E27FC236}">
                <a16:creationId xmlns:a16="http://schemas.microsoft.com/office/drawing/2014/main" id="{4036EF4E-F359-B105-5C57-80269495F17E}"/>
              </a:ext>
            </a:extLst>
          </p:cNvPr>
          <p:cNvSpPr/>
          <p:nvPr/>
        </p:nvSpPr>
        <p:spPr>
          <a:xfrm rot="5400000">
            <a:off x="568348" y="8119"/>
            <a:ext cx="748160" cy="724385"/>
          </a:xfrm>
          <a:prstGeom prst="rect">
            <a:avLst/>
          </a:prstGeom>
          <a:solidFill>
            <a:srgbClr val="63D6B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sp>
        <p:nvSpPr>
          <p:cNvPr id="5" name="TextBox 36">
            <a:extLst>
              <a:ext uri="{FF2B5EF4-FFF2-40B4-BE49-F238E27FC236}">
                <a16:creationId xmlns:a16="http://schemas.microsoft.com/office/drawing/2014/main" id="{E5A1DC3D-528F-B7B9-541D-D6BDD9C93DE7}"/>
              </a:ext>
            </a:extLst>
          </p:cNvPr>
          <p:cNvSpPr txBox="1"/>
          <p:nvPr/>
        </p:nvSpPr>
        <p:spPr>
          <a:xfrm>
            <a:off x="510960" y="-23837"/>
            <a:ext cx="10645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s-ES_tradnl" sz="6000" b="1" spc="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38">
            <a:extLst>
              <a:ext uri="{FF2B5EF4-FFF2-40B4-BE49-F238E27FC236}">
                <a16:creationId xmlns:a16="http://schemas.microsoft.com/office/drawing/2014/main" id="{CE831749-3106-F127-531E-0C497365E504}"/>
              </a:ext>
            </a:extLst>
          </p:cNvPr>
          <p:cNvSpPr txBox="1"/>
          <p:nvPr/>
        </p:nvSpPr>
        <p:spPr>
          <a:xfrm>
            <a:off x="1630896" y="785657"/>
            <a:ext cx="80089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400" b="1" spc="-150" dirty="0">
                <a:solidFill>
                  <a:srgbClr val="63D6B4"/>
                </a:solidFill>
              </a:rPr>
              <a:t>Grupo PQRSD Persona Natural</a:t>
            </a:r>
          </a:p>
        </p:txBody>
      </p:sp>
      <p:cxnSp>
        <p:nvCxnSpPr>
          <p:cNvPr id="7" name="Straight Connector 35">
            <a:extLst>
              <a:ext uri="{FF2B5EF4-FFF2-40B4-BE49-F238E27FC236}">
                <a16:creationId xmlns:a16="http://schemas.microsoft.com/office/drawing/2014/main" id="{AB709A48-5E60-C650-7B6B-44A260173BA4}"/>
              </a:ext>
            </a:extLst>
          </p:cNvPr>
          <p:cNvCxnSpPr>
            <a:cxnSpLocks/>
          </p:cNvCxnSpPr>
          <p:nvPr/>
        </p:nvCxnSpPr>
        <p:spPr>
          <a:xfrm>
            <a:off x="566380" y="843260"/>
            <a:ext cx="738241" cy="0"/>
          </a:xfrm>
          <a:prstGeom prst="line">
            <a:avLst/>
          </a:prstGeom>
          <a:ln w="38100">
            <a:solidFill>
              <a:srgbClr val="63D6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6">
            <a:extLst>
              <a:ext uri="{FF2B5EF4-FFF2-40B4-BE49-F238E27FC236}">
                <a16:creationId xmlns:a16="http://schemas.microsoft.com/office/drawing/2014/main" id="{30113DEC-88F0-2AE8-5E10-4666DF6DFB0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217565" y="4853498"/>
            <a:ext cx="1486124" cy="1486124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A2BC612E-2E94-9086-24B8-D506E29C33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1040" y="483994"/>
            <a:ext cx="2340000" cy="620100"/>
          </a:xfrm>
          <a:prstGeom prst="rect">
            <a:avLst/>
          </a:prstGeom>
        </p:spPr>
      </p:pic>
      <p:sp>
        <p:nvSpPr>
          <p:cNvPr id="10" name="TextBox 44">
            <a:extLst>
              <a:ext uri="{FF2B5EF4-FFF2-40B4-BE49-F238E27FC236}">
                <a16:creationId xmlns:a16="http://schemas.microsoft.com/office/drawing/2014/main" id="{DF67783E-633A-7461-E0B8-79CD7787E12B}"/>
              </a:ext>
            </a:extLst>
          </p:cNvPr>
          <p:cNvSpPr txBox="1"/>
          <p:nvPr/>
        </p:nvSpPr>
        <p:spPr>
          <a:xfrm>
            <a:off x="587182" y="1576175"/>
            <a:ext cx="5924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spc="-1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Indicadores de Gestión</a:t>
            </a:r>
            <a:endParaRPr lang="en-CO" sz="2400" b="1" spc="-1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17" name="Objeto 16">
            <a:extLst>
              <a:ext uri="{FF2B5EF4-FFF2-40B4-BE49-F238E27FC236}">
                <a16:creationId xmlns:a16="http://schemas.microsoft.com/office/drawing/2014/main" id="{BEB36077-F5C9-DBF7-04A5-6CE914239D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3577307"/>
              </p:ext>
            </p:extLst>
          </p:nvPr>
        </p:nvGraphicFramePr>
        <p:xfrm>
          <a:off x="3258312" y="2419840"/>
          <a:ext cx="7866888" cy="62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15878355" imgH="1152681" progId="Excel.Sheet.12">
                  <p:embed/>
                </p:oleObj>
              </mc:Choice>
              <mc:Fallback>
                <p:oleObj name="Worksheet" r:id="rId4" imgW="15878355" imgH="1152681" progId="Excel.Sheet.12">
                  <p:embed/>
                  <p:pic>
                    <p:nvPicPr>
                      <p:cNvPr id="17" name="Objeto 16">
                        <a:extLst>
                          <a:ext uri="{FF2B5EF4-FFF2-40B4-BE49-F238E27FC236}">
                            <a16:creationId xmlns:a16="http://schemas.microsoft.com/office/drawing/2014/main" id="{BEB36077-F5C9-DBF7-04A5-6CE914239D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58312" y="2419840"/>
                        <a:ext cx="7866888" cy="62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Tabla 18">
            <a:extLst>
              <a:ext uri="{FF2B5EF4-FFF2-40B4-BE49-F238E27FC236}">
                <a16:creationId xmlns:a16="http://schemas.microsoft.com/office/drawing/2014/main" id="{E040B94A-0B8A-77C4-504F-76011065AC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786232"/>
              </p:ext>
            </p:extLst>
          </p:nvPr>
        </p:nvGraphicFramePr>
        <p:xfrm>
          <a:off x="3258312" y="3651152"/>
          <a:ext cx="2307580" cy="2849880"/>
        </p:xfrm>
        <a:graphic>
          <a:graphicData uri="http://schemas.openxmlformats.org/drawingml/2006/table">
            <a:tbl>
              <a:tblPr/>
              <a:tblGrid>
                <a:gridCol w="1331019">
                  <a:extLst>
                    <a:ext uri="{9D8B030D-6E8A-4147-A177-3AD203B41FA5}">
                      <a16:colId xmlns:a16="http://schemas.microsoft.com/office/drawing/2014/main" val="1270031655"/>
                    </a:ext>
                  </a:extLst>
                </a:gridCol>
                <a:gridCol w="976561">
                  <a:extLst>
                    <a:ext uri="{9D8B030D-6E8A-4147-A177-3AD203B41FA5}">
                      <a16:colId xmlns:a16="http://schemas.microsoft.com/office/drawing/2014/main" val="2478587138"/>
                    </a:ext>
                  </a:extLst>
                </a:gridCol>
              </a:tblGrid>
              <a:tr h="164861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Fecha de Finalización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54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TRANSACCION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54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7319779"/>
                  </a:ext>
                </a:extLst>
              </a:tr>
              <a:tr h="11952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2/02/2024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3352770"/>
                  </a:ext>
                </a:extLst>
              </a:tr>
              <a:tr h="11952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6/02/2024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1754558"/>
                  </a:ext>
                </a:extLst>
              </a:tr>
              <a:tr h="11952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7/02/2024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4017340"/>
                  </a:ext>
                </a:extLst>
              </a:tr>
              <a:tr h="11952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8/02/2024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4173159"/>
                  </a:ext>
                </a:extLst>
              </a:tr>
              <a:tr h="11952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9/02/2024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0855316"/>
                  </a:ext>
                </a:extLst>
              </a:tr>
              <a:tr h="11952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12/02/2024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7426439"/>
                  </a:ext>
                </a:extLst>
              </a:tr>
              <a:tr h="11952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13/02/2024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9526272"/>
                  </a:ext>
                </a:extLst>
              </a:tr>
              <a:tr h="11952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14/02/2024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0481792"/>
                  </a:ext>
                </a:extLst>
              </a:tr>
              <a:tr h="11952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15/02/2024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5345305"/>
                  </a:ext>
                </a:extLst>
              </a:tr>
              <a:tr h="11952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16/02/2024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710914"/>
                  </a:ext>
                </a:extLst>
              </a:tr>
              <a:tr h="11952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19/02/2024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0949292"/>
                  </a:ext>
                </a:extLst>
              </a:tr>
              <a:tr h="11952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20/02/2024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121754"/>
                  </a:ext>
                </a:extLst>
              </a:tr>
              <a:tr h="11952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21/02/2024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8060128"/>
                  </a:ext>
                </a:extLst>
              </a:tr>
              <a:tr h="11952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22/02/2024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6757376"/>
                  </a:ext>
                </a:extLst>
              </a:tr>
              <a:tr h="11952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23/02/2024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44546A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4818663"/>
                  </a:ext>
                </a:extLst>
              </a:tr>
              <a:tr h="11952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54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54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276098"/>
                  </a:ext>
                </a:extLst>
              </a:tr>
            </a:tbl>
          </a:graphicData>
        </a:graphic>
      </p:graphicFrame>
      <p:pic>
        <p:nvPicPr>
          <p:cNvPr id="20" name="Imagen 19">
            <a:extLst>
              <a:ext uri="{FF2B5EF4-FFF2-40B4-BE49-F238E27FC236}">
                <a16:creationId xmlns:a16="http://schemas.microsoft.com/office/drawing/2014/main" id="{5FB449DA-6DFA-A4C8-57F9-D4665A7249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86768" y="3651152"/>
            <a:ext cx="4841651" cy="2523608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B86A42A4-A2C2-9971-BD6D-35A81A657C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7496" y="3145593"/>
            <a:ext cx="2257740" cy="857370"/>
          </a:xfrm>
          <a:prstGeom prst="rect">
            <a:avLst/>
          </a:prstGeom>
        </p:spPr>
      </p:pic>
      <p:sp>
        <p:nvSpPr>
          <p:cNvPr id="25" name="TextBox 44">
            <a:extLst>
              <a:ext uri="{FF2B5EF4-FFF2-40B4-BE49-F238E27FC236}">
                <a16:creationId xmlns:a16="http://schemas.microsoft.com/office/drawing/2014/main" id="{82543C08-DE11-B036-348D-8603F7A81316}"/>
              </a:ext>
            </a:extLst>
          </p:cNvPr>
          <p:cNvSpPr txBox="1"/>
          <p:nvPr/>
        </p:nvSpPr>
        <p:spPr>
          <a:xfrm>
            <a:off x="3258312" y="1969237"/>
            <a:ext cx="5924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spc="-1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Finalizados</a:t>
            </a:r>
            <a:endParaRPr lang="en-CO" b="1" spc="-1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TextBox 44">
            <a:extLst>
              <a:ext uri="{FF2B5EF4-FFF2-40B4-BE49-F238E27FC236}">
                <a16:creationId xmlns:a16="http://schemas.microsoft.com/office/drawing/2014/main" id="{D5319803-4254-E819-5772-984E3E8F65D8}"/>
              </a:ext>
            </a:extLst>
          </p:cNvPr>
          <p:cNvSpPr txBox="1"/>
          <p:nvPr/>
        </p:nvSpPr>
        <p:spPr>
          <a:xfrm>
            <a:off x="3258312" y="3153893"/>
            <a:ext cx="5924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spc="-1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Transacciones</a:t>
            </a:r>
            <a:endParaRPr lang="en-CO" b="1" spc="-1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779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>
            <a:extLst>
              <a:ext uri="{FF2B5EF4-FFF2-40B4-BE49-F238E27FC236}">
                <a16:creationId xmlns:a16="http://schemas.microsoft.com/office/drawing/2014/main" id="{A3A8F98F-E417-EDF5-DC87-A0C924703A9D}"/>
              </a:ext>
            </a:extLst>
          </p:cNvPr>
          <p:cNvSpPr txBox="1"/>
          <p:nvPr/>
        </p:nvSpPr>
        <p:spPr>
          <a:xfrm>
            <a:off x="11125200" y="7204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O"/>
          </a:p>
        </p:txBody>
      </p:sp>
      <p:sp>
        <p:nvSpPr>
          <p:cNvPr id="5" name="Rectangle 34">
            <a:extLst>
              <a:ext uri="{FF2B5EF4-FFF2-40B4-BE49-F238E27FC236}">
                <a16:creationId xmlns:a16="http://schemas.microsoft.com/office/drawing/2014/main" id="{D6E29F45-422D-B429-D1F5-03CAF2D9908E}"/>
              </a:ext>
            </a:extLst>
          </p:cNvPr>
          <p:cNvSpPr/>
          <p:nvPr/>
        </p:nvSpPr>
        <p:spPr>
          <a:xfrm rot="5400000">
            <a:off x="568348" y="8119"/>
            <a:ext cx="748160" cy="724385"/>
          </a:xfrm>
          <a:prstGeom prst="rect">
            <a:avLst/>
          </a:prstGeom>
          <a:solidFill>
            <a:srgbClr val="63D6B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sp>
        <p:nvSpPr>
          <p:cNvPr id="6" name="TextBox 36">
            <a:extLst>
              <a:ext uri="{FF2B5EF4-FFF2-40B4-BE49-F238E27FC236}">
                <a16:creationId xmlns:a16="http://schemas.microsoft.com/office/drawing/2014/main" id="{56BFE60C-6F91-D2B8-B965-34029D382F1F}"/>
              </a:ext>
            </a:extLst>
          </p:cNvPr>
          <p:cNvSpPr txBox="1"/>
          <p:nvPr/>
        </p:nvSpPr>
        <p:spPr>
          <a:xfrm>
            <a:off x="510960" y="-23837"/>
            <a:ext cx="10645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s-ES_tradnl" sz="6000" b="1" spc="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38">
            <a:extLst>
              <a:ext uri="{FF2B5EF4-FFF2-40B4-BE49-F238E27FC236}">
                <a16:creationId xmlns:a16="http://schemas.microsoft.com/office/drawing/2014/main" id="{EE9C53BD-0270-0319-2E26-A6E7AB782186}"/>
              </a:ext>
            </a:extLst>
          </p:cNvPr>
          <p:cNvSpPr txBox="1"/>
          <p:nvPr/>
        </p:nvSpPr>
        <p:spPr>
          <a:xfrm>
            <a:off x="1630896" y="785657"/>
            <a:ext cx="80089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4400" b="1" spc="-150" dirty="0">
                <a:solidFill>
                  <a:srgbClr val="63D6B4"/>
                </a:solidFill>
              </a:rPr>
              <a:t>Grupo PQRSD Persona Natural</a:t>
            </a:r>
          </a:p>
        </p:txBody>
      </p:sp>
      <p:cxnSp>
        <p:nvCxnSpPr>
          <p:cNvPr id="8" name="Straight Connector 35">
            <a:extLst>
              <a:ext uri="{FF2B5EF4-FFF2-40B4-BE49-F238E27FC236}">
                <a16:creationId xmlns:a16="http://schemas.microsoft.com/office/drawing/2014/main" id="{BF46BFC2-19F7-9FF9-4DCF-36A801A13FA6}"/>
              </a:ext>
            </a:extLst>
          </p:cNvPr>
          <p:cNvCxnSpPr>
            <a:cxnSpLocks/>
          </p:cNvCxnSpPr>
          <p:nvPr/>
        </p:nvCxnSpPr>
        <p:spPr>
          <a:xfrm>
            <a:off x="566380" y="843260"/>
            <a:ext cx="738241" cy="0"/>
          </a:xfrm>
          <a:prstGeom prst="line">
            <a:avLst/>
          </a:prstGeom>
          <a:ln w="38100">
            <a:solidFill>
              <a:srgbClr val="63D6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6">
            <a:extLst>
              <a:ext uri="{FF2B5EF4-FFF2-40B4-BE49-F238E27FC236}">
                <a16:creationId xmlns:a16="http://schemas.microsoft.com/office/drawing/2014/main" id="{1CDD4080-EAB7-03B7-7580-B8A644CEA4A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217565" y="4853498"/>
            <a:ext cx="1486124" cy="1486124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0F9527FC-88C5-7C97-2719-31ECA5F405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1040" y="483994"/>
            <a:ext cx="2340000" cy="620100"/>
          </a:xfrm>
          <a:prstGeom prst="rect">
            <a:avLst/>
          </a:prstGeom>
        </p:spPr>
      </p:pic>
      <p:sp>
        <p:nvSpPr>
          <p:cNvPr id="11" name="TextBox 44">
            <a:extLst>
              <a:ext uri="{FF2B5EF4-FFF2-40B4-BE49-F238E27FC236}">
                <a16:creationId xmlns:a16="http://schemas.microsoft.com/office/drawing/2014/main" id="{8AEE78F8-ADE0-02EB-5C8B-BF1DC557070F}"/>
              </a:ext>
            </a:extLst>
          </p:cNvPr>
          <p:cNvSpPr txBox="1"/>
          <p:nvPr/>
        </p:nvSpPr>
        <p:spPr>
          <a:xfrm>
            <a:off x="587182" y="1576175"/>
            <a:ext cx="5924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spc="-1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Indicadores de Gestión</a:t>
            </a:r>
            <a:endParaRPr lang="en-CO" sz="2400" b="1" spc="-1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8A251BD8-1591-3C80-F2D5-73A9278F5C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888" y="3145594"/>
            <a:ext cx="2029108" cy="857370"/>
          </a:xfrm>
          <a:prstGeom prst="rect">
            <a:avLst/>
          </a:prstGeom>
        </p:spPr>
      </p:pic>
      <p:graphicFrame>
        <p:nvGraphicFramePr>
          <p:cNvPr id="18" name="Tabla 17">
            <a:extLst>
              <a:ext uri="{FF2B5EF4-FFF2-40B4-BE49-F238E27FC236}">
                <a16:creationId xmlns:a16="http://schemas.microsoft.com/office/drawing/2014/main" id="{97598218-8D50-7C24-351B-70A4C8C718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333898"/>
              </p:ext>
            </p:extLst>
          </p:nvPr>
        </p:nvGraphicFramePr>
        <p:xfrm>
          <a:off x="4429214" y="2139447"/>
          <a:ext cx="4495800" cy="1590675"/>
        </p:xfrm>
        <a:graphic>
          <a:graphicData uri="http://schemas.openxmlformats.org/drawingml/2006/table">
            <a:tbl>
              <a:tblPr/>
              <a:tblGrid>
                <a:gridCol w="896616">
                  <a:extLst>
                    <a:ext uri="{9D8B030D-6E8A-4147-A177-3AD203B41FA5}">
                      <a16:colId xmlns:a16="http://schemas.microsoft.com/office/drawing/2014/main" val="2314610748"/>
                    </a:ext>
                  </a:extLst>
                </a:gridCol>
                <a:gridCol w="1131899">
                  <a:extLst>
                    <a:ext uri="{9D8B030D-6E8A-4147-A177-3AD203B41FA5}">
                      <a16:colId xmlns:a16="http://schemas.microsoft.com/office/drawing/2014/main" val="871974638"/>
                    </a:ext>
                  </a:extLst>
                </a:gridCol>
                <a:gridCol w="1284514">
                  <a:extLst>
                    <a:ext uri="{9D8B030D-6E8A-4147-A177-3AD203B41FA5}">
                      <a16:colId xmlns:a16="http://schemas.microsoft.com/office/drawing/2014/main" val="1662619793"/>
                    </a:ext>
                  </a:extLst>
                </a:gridCol>
                <a:gridCol w="1182771">
                  <a:extLst>
                    <a:ext uri="{9D8B030D-6E8A-4147-A177-3AD203B41FA5}">
                      <a16:colId xmlns:a16="http://schemas.microsoft.com/office/drawing/2014/main" val="1310785079"/>
                    </a:ext>
                  </a:extLst>
                </a:gridCol>
              </a:tblGrid>
              <a:tr h="238125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FEBRERO DE 2024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546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9948104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DETALLE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54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SEMANA DEL 16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54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SEMANA DEL 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54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PENDIENTES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54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0083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OPORTUNO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62524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VENCIDO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523334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POR VENCER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1742103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54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54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54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54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857056"/>
                  </a:ext>
                </a:extLst>
              </a:tr>
            </a:tbl>
          </a:graphicData>
        </a:graphic>
      </p:graphicFrame>
      <p:graphicFrame>
        <p:nvGraphicFramePr>
          <p:cNvPr id="19" name="Gráfico 18">
            <a:extLst>
              <a:ext uri="{FF2B5EF4-FFF2-40B4-BE49-F238E27FC236}">
                <a16:creationId xmlns:a16="http://schemas.microsoft.com/office/drawing/2014/main" id="{1354B9E5-6FDC-60A8-404F-CC94E39AB6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9475262"/>
              </p:ext>
            </p:extLst>
          </p:nvPr>
        </p:nvGraphicFramePr>
        <p:xfrm>
          <a:off x="4502208" y="3905428"/>
          <a:ext cx="4308505" cy="2434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7827225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2013 - 202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 2013 - 2022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 2013 - 2022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2D010B04FBCE540880A01F4BFEB9399" ma:contentTypeVersion="14" ma:contentTypeDescription="Crear nuevo documento." ma:contentTypeScope="" ma:versionID="d20a1257834b7f48cce95c4f633f168c">
  <xsd:schema xmlns:xsd="http://www.w3.org/2001/XMLSchema" xmlns:xs="http://www.w3.org/2001/XMLSchema" xmlns:p="http://schemas.microsoft.com/office/2006/metadata/properties" xmlns:ns3="12ef5a58-7aeb-4f68-85b3-ea3b7eee484e" xmlns:ns4="5a350d0a-3184-4f43-a6e1-c17b99489bf8" targetNamespace="http://schemas.microsoft.com/office/2006/metadata/properties" ma:root="true" ma:fieldsID="d5020599d76f2a4121e9c1e28ab3d861" ns3:_="" ns4:_="">
    <xsd:import namespace="12ef5a58-7aeb-4f68-85b3-ea3b7eee484e"/>
    <xsd:import namespace="5a350d0a-3184-4f43-a6e1-c17b99489b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MediaServiceAutoKeyPoints" minOccurs="0"/>
                <xsd:element ref="ns3:MediaServiceKeyPoints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ef5a58-7aeb-4f68-85b3-ea3b7eee48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350d0a-3184-4f43-a6e1-c17b99489bf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2ef5a58-7aeb-4f68-85b3-ea3b7eee484e" xsi:nil="true"/>
  </documentManagement>
</p:properties>
</file>

<file path=customXml/itemProps1.xml><?xml version="1.0" encoding="utf-8"?>
<ds:datastoreItem xmlns:ds="http://schemas.openxmlformats.org/officeDocument/2006/customXml" ds:itemID="{3E0288D5-5ACF-4014-98E0-F97FDAA4AC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ef5a58-7aeb-4f68-85b3-ea3b7eee484e"/>
    <ds:schemaRef ds:uri="5a350d0a-3184-4f43-a6e1-c17b99489b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49AB5D9-3AE7-47BB-BB27-98F3CF83E6C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2AF1408-1F0E-4385-8F8E-0EFCA754AEF8}">
  <ds:schemaRefs>
    <ds:schemaRef ds:uri="http://www.w3.org/XML/1998/namespace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2006/metadata/properties"/>
    <ds:schemaRef ds:uri="http://schemas.microsoft.com/office/2006/documentManagement/types"/>
    <ds:schemaRef ds:uri="5a350d0a-3184-4f43-a6e1-c17b99489bf8"/>
    <ds:schemaRef ds:uri="http://schemas.microsoft.com/office/infopath/2007/PartnerControls"/>
    <ds:schemaRef ds:uri="12ef5a58-7aeb-4f68-85b3-ea3b7eee484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806240d0-3ba3-4102-984c-4f5d6f1b3bc4}" enabled="0" method="" siteId="{806240d0-3ba3-4102-984c-4f5d6f1b3bc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11769</TotalTime>
  <Words>1298</Words>
  <Application>Microsoft Office PowerPoint</Application>
  <PresentationFormat>Panorámica</PresentationFormat>
  <Paragraphs>205</Paragraphs>
  <Slides>11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6" baseType="lpstr">
      <vt:lpstr>Aptos Narrow</vt:lpstr>
      <vt:lpstr>Arial</vt:lpstr>
      <vt:lpstr>Calibri</vt:lpstr>
      <vt:lpstr>Office Theme</vt:lpstr>
      <vt:lpstr>Worksheet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"Leidy Yohanna Cardona Bayona" &lt;leidy.cardona@adres.gov.co&gt;</dc:creator>
  <cp:lastModifiedBy>Adriana Mayerly Carreño Duran</cp:lastModifiedBy>
  <cp:revision>108</cp:revision>
  <cp:lastPrinted>2024-02-15T19:27:28Z</cp:lastPrinted>
  <dcterms:created xsi:type="dcterms:W3CDTF">2020-12-14T20:05:23Z</dcterms:created>
  <dcterms:modified xsi:type="dcterms:W3CDTF">2024-02-28T19:07:16Z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0x010100E2D010B04FBCE540880A01F4BFEB9399</vt:lpwstr>
  </property>
  <property fmtid="{D5CDD505-2E9C-101B-9397-08002B2CF9AE}" pid="3" name="MediaServiceImageTags">
    <vt:lpwstr/>
  </property>
</Properties>
</file>