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
  </p:handoutMasterIdLst>
  <p:sldIdLst>
    <p:sldId id="256" r:id="rId2"/>
    <p:sldId id="257" r:id="rId3"/>
    <p:sldId id="259" r:id="rId4"/>
    <p:sldId id="262" r:id="rId5"/>
    <p:sldId id="263" r:id="rId6"/>
    <p:sldId id="268" r:id="rId7"/>
    <p:sldId id="267" r:id="rId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6437"/>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52" autoAdjust="0"/>
    <p:restoredTop sz="94660"/>
  </p:normalViewPr>
  <p:slideViewPr>
    <p:cSldViewPr snapToGrid="0">
      <p:cViewPr varScale="1">
        <p:scale>
          <a:sx n="65" d="100"/>
          <a:sy n="65" d="100"/>
        </p:scale>
        <p:origin x="936" y="78"/>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21/10/2024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0534" y="2139929"/>
            <a:ext cx="2210931" cy="1783009"/>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33049"/>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04661" y="159440"/>
            <a:ext cx="582676" cy="469900"/>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159440"/>
            <a:ext cx="593557"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159440"/>
            <a:ext cx="593557"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99221" y="6251575"/>
            <a:ext cx="593557"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6251575"/>
            <a:ext cx="593557"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6251575"/>
            <a:ext cx="593557"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21/10/2024</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75D298E-AB66-4072-4FD9-624BBC24D7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
        <p:nvSpPr>
          <p:cNvPr id="5" name="Google Shape;104;p2">
            <a:extLst>
              <a:ext uri="{FF2B5EF4-FFF2-40B4-BE49-F238E27FC236}">
                <a16:creationId xmlns:a16="http://schemas.microsoft.com/office/drawing/2014/main" id="{173802BC-3C3D-1B05-A3BD-C28E8EA0A6B0}"/>
              </a:ext>
            </a:extLst>
          </p:cNvPr>
          <p:cNvSpPr txBox="1">
            <a:spLocks noGrp="1"/>
          </p:cNvSpPr>
          <p:nvPr>
            <p:ph type="ctrTitle"/>
          </p:nvPr>
        </p:nvSpPr>
        <p:spPr>
          <a:xfrm>
            <a:off x="2277180" y="2650899"/>
            <a:ext cx="8560904" cy="1556202"/>
          </a:xfrm>
          <a:prstGeom prst="rect">
            <a:avLst/>
          </a:prstGeom>
          <a:noFill/>
          <a:ln>
            <a:noFill/>
          </a:ln>
        </p:spPr>
        <p:txBody>
          <a:bodyPr spcFirstLastPara="1" wrap="square" lIns="91425" tIns="45700" rIns="91425" bIns="45700" anchor="b" anchorCtr="0">
            <a:normAutofit fontScale="90000"/>
          </a:bodyPr>
          <a:lstStyle/>
          <a:p>
            <a:r>
              <a:rPr lang="es-CO" sz="4800" b="1" i="0" u="none" strike="noStrike" dirty="0">
                <a:solidFill>
                  <a:schemeClr val="bg1"/>
                </a:solidFill>
                <a:effectLst/>
                <a:latin typeface="Arial" panose="020B0604020202020204" pitchFamily="34" charset="0"/>
                <a:cs typeface="Arial" panose="020B0604020202020204" pitchFamily="34" charset="0"/>
              </a:rPr>
              <a:t>BPIN 2021000100272</a:t>
            </a:r>
            <a:br>
              <a:rPr lang="es-CO" sz="4800" b="1" i="0" u="none" strike="noStrike" dirty="0">
                <a:solidFill>
                  <a:schemeClr val="bg1"/>
                </a:solidFill>
                <a:effectLst/>
                <a:latin typeface="Arial" panose="020B0604020202020204" pitchFamily="34" charset="0"/>
                <a:cs typeface="Arial" panose="020B0604020202020204" pitchFamily="34" charset="0"/>
              </a:rPr>
            </a:br>
            <a:r>
              <a:rPr lang="es-CO" sz="4800" b="1" i="0" u="none" strike="noStrike" dirty="0">
                <a:solidFill>
                  <a:schemeClr val="bg1"/>
                </a:solidFill>
                <a:effectLst/>
                <a:latin typeface="Arial" panose="020B0604020202020204" pitchFamily="34" charset="0"/>
                <a:cs typeface="Arial" panose="020B0604020202020204" pitchFamily="34" charset="0"/>
              </a:rPr>
              <a:t>CÁMARA DE COMERCIO DEL HUILA</a:t>
            </a:r>
            <a:endParaRPr lang="es-CO" sz="4800" b="0" dirty="0">
              <a:solidFill>
                <a:schemeClr val="bg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29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8;p4">
            <a:extLst>
              <a:ext uri="{FF2B5EF4-FFF2-40B4-BE49-F238E27FC236}">
                <a16:creationId xmlns:a16="http://schemas.microsoft.com/office/drawing/2014/main" id="{4DF604D4-C87C-9C99-8C47-73DD9184E6C4}"/>
              </a:ext>
            </a:extLst>
          </p:cNvPr>
          <p:cNvSpPr txBox="1"/>
          <p:nvPr/>
        </p:nvSpPr>
        <p:spPr>
          <a:xfrm>
            <a:off x="4856699" y="6563250"/>
            <a:ext cx="20817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i="0" u="none" strike="noStrike" cap="none">
                <a:solidFill>
                  <a:schemeClr val="lt1"/>
                </a:solidFill>
                <a:latin typeface="Helvetica Neue"/>
                <a:ea typeface="Helvetica Neue"/>
                <a:cs typeface="Helvetica Neue"/>
                <a:sym typeface="Helvetica Neue"/>
              </a:rPr>
              <a:t>www.</a:t>
            </a:r>
            <a:r>
              <a:rPr lang="es-CO" sz="1100" b="1">
                <a:solidFill>
                  <a:schemeClr val="lt1"/>
                </a:solidFill>
                <a:latin typeface="Helvetica Neue"/>
                <a:ea typeface="Helvetica Neue"/>
                <a:cs typeface="Helvetica Neue"/>
                <a:sym typeface="Helvetica Neue"/>
              </a:rPr>
              <a:t>minciencias</a:t>
            </a:r>
            <a:r>
              <a:rPr lang="es-CO" sz="1100" b="1" i="0" u="none" strike="noStrike" cap="none">
                <a:solidFill>
                  <a:schemeClr val="lt1"/>
                </a:solidFill>
                <a:latin typeface="Helvetica Neue"/>
                <a:ea typeface="Helvetica Neue"/>
                <a:cs typeface="Helvetica Neue"/>
                <a:sym typeface="Helvetica Neue"/>
              </a:rPr>
              <a:t>.gov.co</a:t>
            </a:r>
            <a:endParaRPr/>
          </a:p>
        </p:txBody>
      </p:sp>
      <p:sp>
        <p:nvSpPr>
          <p:cNvPr id="3" name="Rectángulo 2">
            <a:extLst>
              <a:ext uri="{FF2B5EF4-FFF2-40B4-BE49-F238E27FC236}">
                <a16:creationId xmlns:a16="http://schemas.microsoft.com/office/drawing/2014/main" id="{9C104631-4461-2962-2D3F-DBE6C00E3619}"/>
              </a:ext>
            </a:extLst>
          </p:cNvPr>
          <p:cNvSpPr/>
          <p:nvPr/>
        </p:nvSpPr>
        <p:spPr>
          <a:xfrm>
            <a:off x="0" y="1465247"/>
            <a:ext cx="12041579" cy="461665"/>
          </a:xfrm>
          <a:prstGeom prst="rect">
            <a:avLst/>
          </a:prstGeom>
        </p:spPr>
        <p:txBody>
          <a:bodyPr wrap="square">
            <a:spAutoFit/>
          </a:bodyPr>
          <a:lstStyle/>
          <a:p>
            <a:pPr algn="ctr"/>
            <a:r>
              <a:rPr lang="es-ES" sz="1200" b="1" dirty="0">
                <a:solidFill>
                  <a:schemeClr val="accent6">
                    <a:lumMod val="50000"/>
                  </a:schemeClr>
                </a:solidFill>
              </a:rPr>
              <a:t>IMPLEMENTACIÓN DE UN MODELO DE INNOVACIÓN, DESARROLLO DE PROPIEDAD INTELECTUAL, PROTOTIPADO DE VALIDACIÓN Y TRANSFERENCIA TECNOLÓGICA PARA MICROEMPRESARIOS DE LOS SECTORES PRODUCTIVOS DEL DEPARTAMENTO DEL HUILA.</a:t>
            </a:r>
          </a:p>
        </p:txBody>
      </p:sp>
      <p:pic>
        <p:nvPicPr>
          <p:cNvPr id="21" name="Picture 7" descr="https://lh6.googleusercontent.com/KqFjW0VyhoclFV76-CXQ9CaTbR2_T6IiSu4hrOkMIFahu_7zwyyjBwxBLIrWzEDt5QDykyp3V6_qPXaS86SB4kUos-7iJMz_A31ygYM5vzeqnx3aINpv7A_e0cpema8bhRHFXzP0BPGbZTHEk-U4aA=s2048">
            <a:extLst>
              <a:ext uri="{FF2B5EF4-FFF2-40B4-BE49-F238E27FC236}">
                <a16:creationId xmlns:a16="http://schemas.microsoft.com/office/drawing/2014/main" id="{BC87D7FE-D3C5-7802-E277-CCA2AC18A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32" y="4445563"/>
            <a:ext cx="782432" cy="78243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https://lh5.googleusercontent.com/8vLaJRpkBgPrD7j1zu3IUMwfd6-87OrCwfsBEZiQIJVDHTvIi13d5RHsZ4c1vZX5ZVSGzqI1yVBZm9KIPCldsC7Z63DhUlgbTY0vP3V45oGJS8BtfGcRmVHk3qLLTMR0w2zDwOvyUiJiqW-xqtyZkw=s2048">
            <a:extLst>
              <a:ext uri="{FF2B5EF4-FFF2-40B4-BE49-F238E27FC236}">
                <a16:creationId xmlns:a16="http://schemas.microsoft.com/office/drawing/2014/main" id="{F842AA34-EE4A-4BD5-F399-5B7464F35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135" y="4384092"/>
            <a:ext cx="577669" cy="57767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https://lh4.googleusercontent.com/zkVC8j0BwPRsdwWN_5LOBbdZrY9AfGzn9LpvHMRaujsbHHwv84d_apJAIqvuKyMSmrw2CBwcjH2yFaez__UegwNiEUTPTW_0oPSIIsA34DG5ZF_PeOkgCiYtB-72X1umHDRVtllkIULQt5oA8VI9KA=s2048">
            <a:extLst>
              <a:ext uri="{FF2B5EF4-FFF2-40B4-BE49-F238E27FC236}">
                <a16:creationId xmlns:a16="http://schemas.microsoft.com/office/drawing/2014/main" id="{70DEB4D5-5073-BB08-1B1E-B51EE738CA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7592" y="4476200"/>
            <a:ext cx="740054" cy="740055"/>
          </a:xfrm>
          <a:prstGeom prst="rect">
            <a:avLst/>
          </a:prstGeom>
          <a:noFill/>
          <a:extLst>
            <a:ext uri="{909E8E84-426E-40DD-AFC4-6F175D3DCCD1}">
              <a14:hiddenFill xmlns:a14="http://schemas.microsoft.com/office/drawing/2010/main">
                <a:solidFill>
                  <a:srgbClr val="FFFFFF"/>
                </a:solidFill>
              </a14:hiddenFill>
            </a:ext>
          </a:extLst>
        </p:spPr>
      </p:pic>
      <p:sp>
        <p:nvSpPr>
          <p:cNvPr id="33" name="Rectángulo 32">
            <a:extLst>
              <a:ext uri="{FF2B5EF4-FFF2-40B4-BE49-F238E27FC236}">
                <a16:creationId xmlns:a16="http://schemas.microsoft.com/office/drawing/2014/main" id="{CB0A1B0F-FC8A-C967-CC13-78496DA586C5}"/>
              </a:ext>
            </a:extLst>
          </p:cNvPr>
          <p:cNvSpPr/>
          <p:nvPr/>
        </p:nvSpPr>
        <p:spPr>
          <a:xfrm>
            <a:off x="8563722" y="4981636"/>
            <a:ext cx="3164862" cy="1131079"/>
          </a:xfrm>
          <a:prstGeom prst="rect">
            <a:avLst/>
          </a:prstGeom>
        </p:spPr>
        <p:txBody>
          <a:bodyPr wrap="square">
            <a:spAutoFit/>
          </a:bodyPr>
          <a:lstStyle/>
          <a:p>
            <a:pPr algn="just"/>
            <a:r>
              <a:rPr lang="es-MX" sz="1050" b="1" dirty="0">
                <a:solidFill>
                  <a:srgbClr val="ED7D31"/>
                </a:solidFill>
                <a:latin typeface="Arial" panose="020B0604020202020204" pitchFamily="34" charset="0"/>
                <a:cs typeface="Arial" panose="020B0604020202020204" pitchFamily="34" charset="0"/>
              </a:rPr>
              <a:t>Plazo de ejecución inicial: 24</a:t>
            </a:r>
            <a:r>
              <a:rPr lang="es-MX" sz="1050" dirty="0">
                <a:solidFill>
                  <a:srgbClr val="ED7D31"/>
                </a:solidFill>
                <a:latin typeface="Arial" panose="020B0604020202020204" pitchFamily="34" charset="0"/>
                <a:cs typeface="Arial" panose="020B0604020202020204" pitchFamily="34" charset="0"/>
              </a:rPr>
              <a:t> meses. </a:t>
            </a:r>
          </a:p>
          <a:p>
            <a:pPr algn="just"/>
            <a:r>
              <a:rPr lang="es-MX" sz="1050" b="1" dirty="0">
                <a:solidFill>
                  <a:srgbClr val="ED7D31"/>
                </a:solidFill>
                <a:latin typeface="Arial" panose="020B0604020202020204" pitchFamily="34" charset="0"/>
                <a:cs typeface="Arial" panose="020B0604020202020204" pitchFamily="34" charset="0"/>
              </a:rPr>
              <a:t>Ejecutor: Cámara de comercio del Huila</a:t>
            </a:r>
            <a:endParaRPr lang="es-MX" sz="1050" dirty="0">
              <a:latin typeface="Arial" panose="020B0604020202020204" pitchFamily="34" charset="0"/>
              <a:cs typeface="Arial" panose="020B0604020202020204" pitchFamily="34" charset="0"/>
            </a:endParaRPr>
          </a:p>
          <a:p>
            <a:pPr algn="just"/>
            <a:r>
              <a:rPr lang="es-MX" sz="1050" dirty="0">
                <a:solidFill>
                  <a:srgbClr val="ED7D31"/>
                </a:solidFill>
                <a:latin typeface="Arial" panose="020B0604020202020204" pitchFamily="34" charset="0"/>
                <a:cs typeface="Arial" panose="020B0604020202020204" pitchFamily="34" charset="0"/>
              </a:rPr>
              <a:t>Contempla </a:t>
            </a:r>
            <a:r>
              <a:rPr lang="es-MX" sz="1050" b="1" dirty="0">
                <a:solidFill>
                  <a:srgbClr val="ED7D31"/>
                </a:solidFill>
                <a:latin typeface="Arial" panose="020B0604020202020204" pitchFamily="34" charset="0"/>
                <a:cs typeface="Arial" panose="020B0604020202020204" pitchFamily="34" charset="0"/>
              </a:rPr>
              <a:t>Supervisión</a:t>
            </a:r>
            <a:r>
              <a:rPr lang="es-MX" sz="1050" dirty="0">
                <a:solidFill>
                  <a:srgbClr val="ED7D31"/>
                </a:solidFill>
                <a:latin typeface="Arial" panose="020B0604020202020204" pitchFamily="34" charset="0"/>
                <a:cs typeface="Arial" panose="020B0604020202020204" pitchFamily="34" charset="0"/>
              </a:rPr>
              <a:t> - MINCIENCIAS</a:t>
            </a:r>
            <a:endParaRPr lang="es-MX" sz="1050" dirty="0">
              <a:latin typeface="Arial" panose="020B0604020202020204" pitchFamily="34" charset="0"/>
              <a:cs typeface="Arial" panose="020B0604020202020204" pitchFamily="34" charset="0"/>
            </a:endParaRPr>
          </a:p>
          <a:p>
            <a:br>
              <a:rPr lang="es-MX" sz="1800" dirty="0"/>
            </a:br>
            <a:endParaRPr lang="es-CO" sz="1800" dirty="0"/>
          </a:p>
        </p:txBody>
      </p:sp>
      <p:cxnSp>
        <p:nvCxnSpPr>
          <p:cNvPr id="34" name="Conector recto 33">
            <a:extLst>
              <a:ext uri="{FF2B5EF4-FFF2-40B4-BE49-F238E27FC236}">
                <a16:creationId xmlns:a16="http://schemas.microsoft.com/office/drawing/2014/main" id="{E368694F-334D-94F5-54DF-1D9E5115FF3E}"/>
              </a:ext>
            </a:extLst>
          </p:cNvPr>
          <p:cNvCxnSpPr/>
          <p:nvPr/>
        </p:nvCxnSpPr>
        <p:spPr>
          <a:xfrm>
            <a:off x="34670" y="5588287"/>
            <a:ext cx="120069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ector recto 34">
            <a:extLst>
              <a:ext uri="{FF2B5EF4-FFF2-40B4-BE49-F238E27FC236}">
                <a16:creationId xmlns:a16="http://schemas.microsoft.com/office/drawing/2014/main" id="{E239A893-1CF7-BF3D-8AC2-8C622FEF68D4}"/>
              </a:ext>
            </a:extLst>
          </p:cNvPr>
          <p:cNvCxnSpPr/>
          <p:nvPr/>
        </p:nvCxnSpPr>
        <p:spPr>
          <a:xfrm>
            <a:off x="34670" y="4126388"/>
            <a:ext cx="120069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ector recto 35">
            <a:extLst>
              <a:ext uri="{FF2B5EF4-FFF2-40B4-BE49-F238E27FC236}">
                <a16:creationId xmlns:a16="http://schemas.microsoft.com/office/drawing/2014/main" id="{41299C38-64A1-F3AC-B175-6A0B8528C8E5}"/>
              </a:ext>
            </a:extLst>
          </p:cNvPr>
          <p:cNvCxnSpPr/>
          <p:nvPr/>
        </p:nvCxnSpPr>
        <p:spPr>
          <a:xfrm>
            <a:off x="12041579" y="4126388"/>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ector recto 36">
            <a:extLst>
              <a:ext uri="{FF2B5EF4-FFF2-40B4-BE49-F238E27FC236}">
                <a16:creationId xmlns:a16="http://schemas.microsoft.com/office/drawing/2014/main" id="{5FE456E8-71B7-DAED-5C24-652928215D2C}"/>
              </a:ext>
            </a:extLst>
          </p:cNvPr>
          <p:cNvCxnSpPr/>
          <p:nvPr/>
        </p:nvCxnSpPr>
        <p:spPr>
          <a:xfrm>
            <a:off x="34670" y="4126387"/>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ector recto 37">
            <a:extLst>
              <a:ext uri="{FF2B5EF4-FFF2-40B4-BE49-F238E27FC236}">
                <a16:creationId xmlns:a16="http://schemas.microsoft.com/office/drawing/2014/main" id="{E94A0F43-329D-0261-7031-BA8ED1546BA6}"/>
              </a:ext>
            </a:extLst>
          </p:cNvPr>
          <p:cNvCxnSpPr/>
          <p:nvPr/>
        </p:nvCxnSpPr>
        <p:spPr>
          <a:xfrm>
            <a:off x="4344389" y="4126386"/>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Conector recto 38">
            <a:extLst>
              <a:ext uri="{FF2B5EF4-FFF2-40B4-BE49-F238E27FC236}">
                <a16:creationId xmlns:a16="http://schemas.microsoft.com/office/drawing/2014/main" id="{44780FEC-7F8E-3204-BC69-6D3E3C67AE02}"/>
              </a:ext>
            </a:extLst>
          </p:cNvPr>
          <p:cNvCxnSpPr/>
          <p:nvPr/>
        </p:nvCxnSpPr>
        <p:spPr>
          <a:xfrm>
            <a:off x="7738753" y="4126385"/>
            <a:ext cx="0" cy="1420791"/>
          </a:xfrm>
          <a:prstGeom prst="line">
            <a:avLst/>
          </a:prstGeom>
        </p:spPr>
        <p:style>
          <a:lnRef idx="1">
            <a:schemeClr val="accent1"/>
          </a:lnRef>
          <a:fillRef idx="0">
            <a:schemeClr val="accent1"/>
          </a:fillRef>
          <a:effectRef idx="0">
            <a:schemeClr val="accent1"/>
          </a:effectRef>
          <a:fontRef idx="minor">
            <a:schemeClr val="tx1"/>
          </a:fontRef>
        </p:style>
      </p:cxnSp>
      <p:sp>
        <p:nvSpPr>
          <p:cNvPr id="40" name="Rectángulo 39">
            <a:extLst>
              <a:ext uri="{FF2B5EF4-FFF2-40B4-BE49-F238E27FC236}">
                <a16:creationId xmlns:a16="http://schemas.microsoft.com/office/drawing/2014/main" id="{A9B6C2EF-CBAD-4ED6-CA3C-5B06896039CD}"/>
              </a:ext>
            </a:extLst>
          </p:cNvPr>
          <p:cNvSpPr/>
          <p:nvPr/>
        </p:nvSpPr>
        <p:spPr>
          <a:xfrm>
            <a:off x="143701" y="883233"/>
            <a:ext cx="2861953"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b="1" dirty="0">
                <a:solidFill>
                  <a:schemeClr val="bg1"/>
                </a:solidFill>
                <a:latin typeface="Arial" panose="020B0604020202020204" pitchFamily="34" charset="0"/>
              </a:rPr>
              <a:t>BPIN 2021000100272</a:t>
            </a:r>
            <a:endParaRPr lang="es-CO" dirty="0">
              <a:solidFill>
                <a:schemeClr val="bg1"/>
              </a:solidFill>
            </a:endParaRPr>
          </a:p>
        </p:txBody>
      </p:sp>
      <p:sp>
        <p:nvSpPr>
          <p:cNvPr id="41" name="Rectángulo 40">
            <a:extLst>
              <a:ext uri="{FF2B5EF4-FFF2-40B4-BE49-F238E27FC236}">
                <a16:creationId xmlns:a16="http://schemas.microsoft.com/office/drawing/2014/main" id="{0E72B86E-EAE3-02DB-4560-3C216641B735}"/>
              </a:ext>
            </a:extLst>
          </p:cNvPr>
          <p:cNvSpPr/>
          <p:nvPr/>
        </p:nvSpPr>
        <p:spPr>
          <a:xfrm>
            <a:off x="6104509" y="829214"/>
            <a:ext cx="5952300"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latin typeface="Arial" panose="020B0604020202020204" pitchFamily="34" charset="0"/>
                <a:cs typeface="Arial" panose="020B0604020202020204" pitchFamily="34" charset="0"/>
              </a:rPr>
              <a:t>CÁMARA DE COMERCIO DEL HUILA </a:t>
            </a:r>
          </a:p>
        </p:txBody>
      </p:sp>
      <p:sp>
        <p:nvSpPr>
          <p:cNvPr id="42" name="CuadroTexto 41">
            <a:extLst>
              <a:ext uri="{FF2B5EF4-FFF2-40B4-BE49-F238E27FC236}">
                <a16:creationId xmlns:a16="http://schemas.microsoft.com/office/drawing/2014/main" id="{6ABA3489-B0E0-445A-D398-869B73A23F38}"/>
              </a:ext>
            </a:extLst>
          </p:cNvPr>
          <p:cNvSpPr txBox="1"/>
          <p:nvPr/>
        </p:nvSpPr>
        <p:spPr>
          <a:xfrm>
            <a:off x="8539450" y="4176327"/>
            <a:ext cx="3551420" cy="830997"/>
          </a:xfrm>
          <a:prstGeom prst="rect">
            <a:avLst/>
          </a:prstGeom>
          <a:noFill/>
        </p:spPr>
        <p:txBody>
          <a:bodyPr wrap="square" rtlCol="0">
            <a:spAutoFit/>
          </a:bodyPr>
          <a:lstStyle/>
          <a:p>
            <a:r>
              <a:rPr lang="es-ES" sz="1200" b="1" dirty="0">
                <a:solidFill>
                  <a:srgbClr val="FF0000"/>
                </a:solidFill>
                <a:latin typeface="Arial" panose="020B0604020202020204" pitchFamily="34" charset="0"/>
                <a:cs typeface="Arial" panose="020B0604020202020204" pitchFamily="34" charset="0"/>
              </a:rPr>
              <a:t>Fecha de inicio: 27-07-2022</a:t>
            </a:r>
          </a:p>
          <a:p>
            <a:r>
              <a:rPr lang="es-ES" sz="1200" b="1" dirty="0">
                <a:solidFill>
                  <a:srgbClr val="FF0000"/>
                </a:solidFill>
                <a:latin typeface="Arial" panose="020B0604020202020204" pitchFamily="34" charset="0"/>
                <a:cs typeface="Arial" panose="020B0604020202020204" pitchFamily="34" charset="0"/>
              </a:rPr>
              <a:t>Fecha de finalización: 26-07-2024</a:t>
            </a:r>
          </a:p>
          <a:p>
            <a:r>
              <a:rPr lang="es-ES" sz="1200" b="1" dirty="0">
                <a:solidFill>
                  <a:srgbClr val="FF0000"/>
                </a:solidFill>
                <a:latin typeface="Arial" panose="020B0604020202020204" pitchFamily="34" charset="0"/>
                <a:cs typeface="Arial" panose="020B0604020202020204" pitchFamily="34" charset="0"/>
              </a:rPr>
              <a:t>Ejecución Física: 100%</a:t>
            </a:r>
            <a:endParaRPr lang="es-ES" sz="1200" b="1" u="sng" dirty="0">
              <a:solidFill>
                <a:srgbClr val="FF0000"/>
              </a:solidFill>
              <a:latin typeface="Arial" panose="020B0604020202020204" pitchFamily="34" charset="0"/>
              <a:cs typeface="Arial" panose="020B0604020202020204" pitchFamily="34" charset="0"/>
            </a:endParaRPr>
          </a:p>
          <a:p>
            <a:r>
              <a:rPr lang="es-ES" sz="1200" b="1" dirty="0">
                <a:solidFill>
                  <a:srgbClr val="FF0000"/>
                </a:solidFill>
                <a:latin typeface="Arial" panose="020B0604020202020204" pitchFamily="34" charset="0"/>
                <a:cs typeface="Arial" panose="020B0604020202020204" pitchFamily="34" charset="0"/>
              </a:rPr>
              <a:t>Ejecución Financiera: 76,76%</a:t>
            </a:r>
          </a:p>
        </p:txBody>
      </p:sp>
      <p:sp>
        <p:nvSpPr>
          <p:cNvPr id="43" name="Rectángulo 42">
            <a:extLst>
              <a:ext uri="{FF2B5EF4-FFF2-40B4-BE49-F238E27FC236}">
                <a16:creationId xmlns:a16="http://schemas.microsoft.com/office/drawing/2014/main" id="{EBB7BCA5-70F2-7B17-1F33-542894621CC4}"/>
              </a:ext>
            </a:extLst>
          </p:cNvPr>
          <p:cNvSpPr/>
          <p:nvPr/>
        </p:nvSpPr>
        <p:spPr>
          <a:xfrm>
            <a:off x="3005654" y="2019715"/>
            <a:ext cx="8868929" cy="2092881"/>
          </a:xfrm>
          <a:prstGeom prst="rect">
            <a:avLst/>
          </a:prstGeom>
        </p:spPr>
        <p:txBody>
          <a:bodyPr wrap="square">
            <a:spAutoFit/>
          </a:bodyPr>
          <a:lstStyle/>
          <a:p>
            <a:pPr algn="just"/>
            <a:r>
              <a:rPr lang="es-ES" sz="1000" b="1" i="0" u="none" strike="noStrike" dirty="0">
                <a:solidFill>
                  <a:schemeClr val="accent3">
                    <a:lumMod val="50000"/>
                  </a:schemeClr>
                </a:solidFill>
                <a:effectLst/>
                <a:latin typeface="Arial" panose="020B0604020202020204" pitchFamily="34" charset="0"/>
                <a:cs typeface="Arial" panose="020B0604020202020204" pitchFamily="34" charset="0"/>
              </a:rPr>
              <a:t>El proyecto tiene como propósito “implementar un modelo de innovación de desarrollo de propiedad intelectual, prototipado de validación y transferencia tecnológica para microempresarios”</a:t>
            </a:r>
          </a:p>
          <a:p>
            <a:pPr algn="just"/>
            <a:endParaRPr lang="es-ES" sz="1000" b="1" i="0" u="none" strike="noStrike" dirty="0">
              <a:solidFill>
                <a:schemeClr val="accent3">
                  <a:lumMod val="50000"/>
                </a:schemeClr>
              </a:solidFill>
              <a:effectLst/>
              <a:latin typeface="Arial" panose="020B0604020202020204" pitchFamily="34" charset="0"/>
              <a:cs typeface="Arial" panose="020B0604020202020204" pitchFamily="34" charset="0"/>
            </a:endParaRPr>
          </a:p>
          <a:p>
            <a:pPr algn="just"/>
            <a:r>
              <a:rPr lang="es-ES" sz="1000" b="1" i="0" u="none" strike="noStrike" dirty="0">
                <a:solidFill>
                  <a:schemeClr val="accent3">
                    <a:lumMod val="50000"/>
                  </a:schemeClr>
                </a:solidFill>
                <a:effectLst/>
                <a:latin typeface="Arial" panose="020B0604020202020204" pitchFamily="34" charset="0"/>
                <a:cs typeface="Arial" panose="020B0604020202020204" pitchFamily="34" charset="0"/>
              </a:rPr>
              <a:t>La finalidad fomentar el desarrollo del sector económico, el fortalecimiento y motivación para la generación de innovación, sofisticación de procesos productivos, transferencia tecnológica que promueva desarrollo, inversión, reconversión tecnológica y expansión de la canasta exportadora de la región.</a:t>
            </a:r>
          </a:p>
          <a:p>
            <a:pPr algn="just"/>
            <a:endParaRPr lang="es-ES" sz="1000" b="1" i="0" u="none" strike="noStrike" dirty="0">
              <a:solidFill>
                <a:schemeClr val="accent3">
                  <a:lumMod val="50000"/>
                </a:schemeClr>
              </a:solidFill>
              <a:effectLst/>
              <a:latin typeface="Arial" panose="020B0604020202020204" pitchFamily="34" charset="0"/>
              <a:cs typeface="Arial" panose="020B0604020202020204" pitchFamily="34" charset="0"/>
            </a:endParaRPr>
          </a:p>
          <a:p>
            <a:pPr algn="just"/>
            <a:r>
              <a:rPr lang="es-ES" sz="1000" b="1" i="0" u="none" strike="noStrike" dirty="0">
                <a:solidFill>
                  <a:schemeClr val="accent3">
                    <a:lumMod val="50000"/>
                  </a:schemeClr>
                </a:solidFill>
                <a:effectLst/>
                <a:latin typeface="Arial" panose="020B0604020202020204" pitchFamily="34" charset="0"/>
                <a:cs typeface="Arial" panose="020B0604020202020204" pitchFamily="34" charset="0"/>
              </a:rPr>
              <a:t>Se reconoce que el ecosistema que se construye en un territorio para promover el desarrollo económico, haciendo más eficiente el desarrollo de proyectos de innovación entre empresas, universidades, emprendedores, inversionistas, gobierno y demás interesados es un buen método de promoción cultural y de desarrollo. Para mejorar los sectores productivos agroindustrial, salud y energía, telecomunicaciones, electricidad, entre otros aumentando así la productividad del campo y el comercio e impulsando el tejido empresarial, se propone impulso de un modelo de acompañamiento en innovación, propiedad intelectual y de transferencia a los microempresarios, que garantice mejoramiento de la calidad de vida y bienestar, al igual que mejor servicio en cuanto a calidad de la materia prima producida y los procesos empresariales desarrollados.</a:t>
            </a:r>
          </a:p>
        </p:txBody>
      </p:sp>
      <p:sp>
        <p:nvSpPr>
          <p:cNvPr id="44" name="CuadroTexto 43">
            <a:extLst>
              <a:ext uri="{FF2B5EF4-FFF2-40B4-BE49-F238E27FC236}">
                <a16:creationId xmlns:a16="http://schemas.microsoft.com/office/drawing/2014/main" id="{9458DF97-E890-DDE7-50DF-09AE95531FB8}"/>
              </a:ext>
            </a:extLst>
          </p:cNvPr>
          <p:cNvSpPr txBox="1"/>
          <p:nvPr/>
        </p:nvSpPr>
        <p:spPr>
          <a:xfrm>
            <a:off x="997278" y="4384092"/>
            <a:ext cx="3071401" cy="938719"/>
          </a:xfrm>
          <a:prstGeom prst="rect">
            <a:avLst/>
          </a:prstGeom>
          <a:noFill/>
        </p:spPr>
        <p:txBody>
          <a:bodyPr wrap="square">
            <a:spAutoFit/>
          </a:bodyPr>
          <a:lstStyle/>
          <a:p>
            <a:pPr algn="just"/>
            <a:r>
              <a:rPr lang="es-ES" sz="1100" b="1" i="0" u="none" strike="noStrike" dirty="0">
                <a:solidFill>
                  <a:schemeClr val="accent4">
                    <a:lumMod val="60000"/>
                    <a:lumOff val="40000"/>
                  </a:schemeClr>
                </a:solidFill>
                <a:effectLst/>
                <a:latin typeface="Arial Narrow" panose="020B0606020202030204" pitchFamily="34" charset="0"/>
              </a:rPr>
              <a:t>Convocatoria del Sistema General de Regalías – Fondo de CTeI – para la conformación de un listado de propuestas de proyectos elegibles de investigación y desarrollo para el avance del conocimiento y la creación. No 6.</a:t>
            </a:r>
          </a:p>
        </p:txBody>
      </p:sp>
      <p:sp>
        <p:nvSpPr>
          <p:cNvPr id="45" name="Rectángulo 44">
            <a:extLst>
              <a:ext uri="{FF2B5EF4-FFF2-40B4-BE49-F238E27FC236}">
                <a16:creationId xmlns:a16="http://schemas.microsoft.com/office/drawing/2014/main" id="{92BA20C5-07CE-0C85-8B13-7D9C1FFCC00D}"/>
              </a:ext>
            </a:extLst>
          </p:cNvPr>
          <p:cNvSpPr/>
          <p:nvPr/>
        </p:nvSpPr>
        <p:spPr>
          <a:xfrm>
            <a:off x="5021804" y="4280648"/>
            <a:ext cx="2684033" cy="1092607"/>
          </a:xfrm>
          <a:prstGeom prst="rect">
            <a:avLst/>
          </a:prstGeom>
        </p:spPr>
        <p:txBody>
          <a:bodyPr wrap="square">
            <a:spAutoFit/>
          </a:bodyPr>
          <a:lstStyle/>
          <a:p>
            <a:r>
              <a:rPr lang="es-CO" sz="1300" dirty="0">
                <a:solidFill>
                  <a:schemeClr val="accent6">
                    <a:lumMod val="75000"/>
                  </a:schemeClr>
                </a:solidFill>
                <a:latin typeface="Arial" panose="020B0604020202020204" pitchFamily="34" charset="0"/>
                <a:cs typeface="Arial" panose="020B0604020202020204" pitchFamily="34" charset="0"/>
              </a:rPr>
              <a:t>Total:               </a:t>
            </a:r>
            <a:r>
              <a:rPr lang="es-CO" sz="1300" b="1" dirty="0">
                <a:solidFill>
                  <a:schemeClr val="accent6">
                    <a:lumMod val="75000"/>
                  </a:schemeClr>
                </a:solidFill>
                <a:latin typeface="Arial" panose="020B0604020202020204" pitchFamily="34" charset="0"/>
                <a:cs typeface="Arial" panose="020B0604020202020204" pitchFamily="34" charset="0"/>
              </a:rPr>
              <a:t>$ 1.210.378.400</a:t>
            </a:r>
          </a:p>
          <a:p>
            <a:r>
              <a:rPr lang="es-CO" sz="1300" dirty="0">
                <a:solidFill>
                  <a:schemeClr val="accent6">
                    <a:lumMod val="75000"/>
                  </a:schemeClr>
                </a:solidFill>
                <a:latin typeface="Arial" panose="020B0604020202020204" pitchFamily="34" charset="0"/>
                <a:cs typeface="Arial" panose="020B0604020202020204" pitchFamily="34" charset="0"/>
              </a:rPr>
              <a:t>ACTeI-SGR:       </a:t>
            </a:r>
            <a:r>
              <a:rPr lang="es-CO" sz="1300" b="1" dirty="0">
                <a:solidFill>
                  <a:schemeClr val="accent6">
                    <a:lumMod val="75000"/>
                  </a:schemeClr>
                </a:solidFill>
                <a:latin typeface="Arial" panose="020B0604020202020204" pitchFamily="34" charset="0"/>
                <a:cs typeface="Arial" panose="020B0604020202020204" pitchFamily="34" charset="0"/>
              </a:rPr>
              <a:t>$ 999.950.000</a:t>
            </a:r>
          </a:p>
          <a:p>
            <a:r>
              <a:rPr lang="es-CO" sz="1300" dirty="0">
                <a:solidFill>
                  <a:schemeClr val="accent6">
                    <a:lumMod val="75000"/>
                  </a:schemeClr>
                </a:solidFill>
                <a:latin typeface="Arial" panose="020B0604020202020204" pitchFamily="34" charset="0"/>
                <a:cs typeface="Arial" panose="020B0604020202020204" pitchFamily="34" charset="0"/>
              </a:rPr>
              <a:t>Contrapartida:    </a:t>
            </a:r>
            <a:r>
              <a:rPr lang="es-CO" sz="1300" b="1" dirty="0">
                <a:solidFill>
                  <a:schemeClr val="accent6">
                    <a:lumMod val="75000"/>
                  </a:schemeClr>
                </a:solidFill>
                <a:latin typeface="Arial" panose="020B0604020202020204" pitchFamily="34" charset="0"/>
                <a:cs typeface="Arial" panose="020B0604020202020204" pitchFamily="34" charset="0"/>
              </a:rPr>
              <a:t>$ 210.378.400</a:t>
            </a:r>
          </a:p>
          <a:p>
            <a:r>
              <a:rPr lang="es-CO" sz="1300" dirty="0">
                <a:solidFill>
                  <a:schemeClr val="accent6">
                    <a:lumMod val="75000"/>
                  </a:schemeClr>
                </a:solidFill>
                <a:latin typeface="Arial" panose="020B0604020202020204" pitchFamily="34" charset="0"/>
                <a:cs typeface="Arial" panose="020B0604020202020204" pitchFamily="34" charset="0"/>
              </a:rPr>
              <a:t>Supervisión:       </a:t>
            </a:r>
            <a:r>
              <a:rPr lang="es-CO" sz="1300" b="1" dirty="0">
                <a:solidFill>
                  <a:schemeClr val="accent6">
                    <a:lumMod val="75000"/>
                  </a:schemeClr>
                </a:solidFill>
                <a:latin typeface="Arial" panose="020B0604020202020204" pitchFamily="34" charset="0"/>
                <a:cs typeface="Arial" panose="020B0604020202020204" pitchFamily="34" charset="0"/>
              </a:rPr>
              <a:t>$ 204.000.000</a:t>
            </a:r>
            <a:br>
              <a:rPr lang="es-CO" sz="1300" dirty="0"/>
            </a:br>
            <a:endParaRPr lang="es-CO" sz="1300" dirty="0"/>
          </a:p>
        </p:txBody>
      </p:sp>
      <p:sp>
        <p:nvSpPr>
          <p:cNvPr id="46" name="CuadroTexto 45">
            <a:extLst>
              <a:ext uri="{FF2B5EF4-FFF2-40B4-BE49-F238E27FC236}">
                <a16:creationId xmlns:a16="http://schemas.microsoft.com/office/drawing/2014/main" id="{4244AB78-6B15-0D8A-CBEE-3B697E081690}"/>
              </a:ext>
            </a:extLst>
          </p:cNvPr>
          <p:cNvSpPr txBox="1"/>
          <p:nvPr/>
        </p:nvSpPr>
        <p:spPr>
          <a:xfrm>
            <a:off x="4335477" y="5207690"/>
            <a:ext cx="6098344" cy="307777"/>
          </a:xfrm>
          <a:prstGeom prst="rect">
            <a:avLst/>
          </a:prstGeom>
          <a:noFill/>
        </p:spPr>
        <p:txBody>
          <a:bodyPr wrap="square">
            <a:spAutoFit/>
          </a:bodyPr>
          <a:lstStyle/>
          <a:p>
            <a:r>
              <a:rPr lang="es-ES" sz="1400" b="1" dirty="0">
                <a:solidFill>
                  <a:srgbClr val="FF0000"/>
                </a:solidFill>
                <a:latin typeface="Arial" panose="020B0604020202020204" pitchFamily="34" charset="0"/>
                <a:cs typeface="Arial" panose="020B0604020202020204" pitchFamily="34" charset="0"/>
              </a:rPr>
              <a:t>Actualizado al 15 de </a:t>
            </a:r>
            <a:r>
              <a:rPr lang="es-ES" b="1" dirty="0">
                <a:solidFill>
                  <a:srgbClr val="FF0000"/>
                </a:solidFill>
                <a:latin typeface="Arial" panose="020B0604020202020204" pitchFamily="34" charset="0"/>
                <a:cs typeface="Arial" panose="020B0604020202020204" pitchFamily="34" charset="0"/>
              </a:rPr>
              <a:t>agosto </a:t>
            </a:r>
            <a:r>
              <a:rPr lang="es-ES" sz="1400" b="1" dirty="0">
                <a:solidFill>
                  <a:srgbClr val="FF0000"/>
                </a:solidFill>
                <a:latin typeface="Arial" panose="020B0604020202020204" pitchFamily="34" charset="0"/>
                <a:cs typeface="Arial" panose="020B0604020202020204" pitchFamily="34" charset="0"/>
              </a:rPr>
              <a:t>2024.</a:t>
            </a:r>
            <a:endParaRPr lang="es-CO" sz="1400" b="1" dirty="0">
              <a:solidFill>
                <a:srgbClr val="FF0000"/>
              </a:solidFill>
              <a:latin typeface="Arial" panose="020B0604020202020204" pitchFamily="34" charset="0"/>
              <a:cs typeface="Arial" panose="020B0604020202020204" pitchFamily="34" charset="0"/>
            </a:endParaRPr>
          </a:p>
        </p:txBody>
      </p:sp>
      <p:pic>
        <p:nvPicPr>
          <p:cNvPr id="47" name="Imagen 46">
            <a:extLst>
              <a:ext uri="{FF2B5EF4-FFF2-40B4-BE49-F238E27FC236}">
                <a16:creationId xmlns:a16="http://schemas.microsoft.com/office/drawing/2014/main" id="{8A0F2901-D0F4-AEC2-A561-7D3CD41D0A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5580" y="460605"/>
            <a:ext cx="2099002" cy="863589"/>
          </a:xfrm>
          <a:prstGeom prst="rect">
            <a:avLst/>
          </a:prstGeom>
        </p:spPr>
      </p:pic>
      <p:sp>
        <p:nvSpPr>
          <p:cNvPr id="48" name="Rectángulo 47">
            <a:extLst>
              <a:ext uri="{FF2B5EF4-FFF2-40B4-BE49-F238E27FC236}">
                <a16:creationId xmlns:a16="http://schemas.microsoft.com/office/drawing/2014/main" id="{9E83CA85-87DF-7D7D-B726-F866B751BBB5}"/>
              </a:ext>
            </a:extLst>
          </p:cNvPr>
          <p:cNvSpPr/>
          <p:nvPr/>
        </p:nvSpPr>
        <p:spPr>
          <a:xfrm>
            <a:off x="94232" y="5659494"/>
            <a:ext cx="6096000" cy="923330"/>
          </a:xfrm>
          <a:prstGeom prst="rect">
            <a:avLst/>
          </a:prstGeom>
        </p:spPr>
        <p:txBody>
          <a:bodyPr>
            <a:spAutoFit/>
          </a:bodyPr>
          <a:lstStyle/>
          <a:p>
            <a:r>
              <a:rPr lang="es-MX" dirty="0">
                <a:solidFill>
                  <a:srgbClr val="7F7F7F"/>
                </a:solidFill>
                <a:latin typeface="Arial" panose="020B0604020202020204" pitchFamily="34" charset="0"/>
              </a:rPr>
              <a:t>Cadena de valor de la alternativa: </a:t>
            </a:r>
            <a:endParaRPr lang="es-MX" dirty="0"/>
          </a:p>
          <a:p>
            <a:br>
              <a:rPr lang="es-MX" dirty="0"/>
            </a:br>
            <a:endParaRPr lang="es-CO" dirty="0"/>
          </a:p>
        </p:txBody>
      </p:sp>
      <p:sp>
        <p:nvSpPr>
          <p:cNvPr id="49" name="Rectángulo 48">
            <a:extLst>
              <a:ext uri="{FF2B5EF4-FFF2-40B4-BE49-F238E27FC236}">
                <a16:creationId xmlns:a16="http://schemas.microsoft.com/office/drawing/2014/main" id="{B8566B87-68A8-2059-FCE3-0ADC9FA3052E}"/>
              </a:ext>
            </a:extLst>
          </p:cNvPr>
          <p:cNvSpPr/>
          <p:nvPr/>
        </p:nvSpPr>
        <p:spPr>
          <a:xfrm>
            <a:off x="611937" y="6048068"/>
            <a:ext cx="3066417" cy="738664"/>
          </a:xfrm>
          <a:prstGeom prst="rect">
            <a:avLst/>
          </a:prstGeom>
        </p:spPr>
        <p:txBody>
          <a:bodyPr wrap="square">
            <a:spAutoFit/>
          </a:bodyPr>
          <a:lstStyle/>
          <a:p>
            <a:r>
              <a:rPr lang="es-MX" sz="1200" dirty="0">
                <a:solidFill>
                  <a:srgbClr val="000000"/>
                </a:solidFill>
                <a:latin typeface="Arial" panose="020B0604020202020204" pitchFamily="34" charset="0"/>
                <a:ea typeface="Calibri" panose="020F0502020204030204" pitchFamily="34" charset="0"/>
                <a:cs typeface="Arial" panose="020B0604020202020204" pitchFamily="34" charset="0"/>
              </a:rPr>
              <a:t>Aumentar la producción de propiedad industrial en el departamento del Huila</a:t>
            </a:r>
            <a:br>
              <a:rPr lang="es-MX" dirty="0">
                <a:latin typeface="Arial" panose="020B0604020202020204" pitchFamily="34" charset="0"/>
                <a:cs typeface="Arial" panose="020B0604020202020204" pitchFamily="34" charset="0"/>
              </a:rPr>
            </a:br>
            <a:endParaRPr lang="es-CO" dirty="0">
              <a:latin typeface="Arial" panose="020B0604020202020204" pitchFamily="34" charset="0"/>
              <a:cs typeface="Arial" panose="020B0604020202020204" pitchFamily="34" charset="0"/>
            </a:endParaRPr>
          </a:p>
        </p:txBody>
      </p:sp>
      <p:sp>
        <p:nvSpPr>
          <p:cNvPr id="50" name="Rectángulo 49">
            <a:extLst>
              <a:ext uri="{FF2B5EF4-FFF2-40B4-BE49-F238E27FC236}">
                <a16:creationId xmlns:a16="http://schemas.microsoft.com/office/drawing/2014/main" id="{E50B4D2A-439B-B838-F233-B0933F288F94}"/>
              </a:ext>
            </a:extLst>
          </p:cNvPr>
          <p:cNvSpPr/>
          <p:nvPr/>
        </p:nvSpPr>
        <p:spPr>
          <a:xfrm>
            <a:off x="138244" y="5974168"/>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1.</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51" name="Rectángulo 50">
            <a:extLst>
              <a:ext uri="{FF2B5EF4-FFF2-40B4-BE49-F238E27FC236}">
                <a16:creationId xmlns:a16="http://schemas.microsoft.com/office/drawing/2014/main" id="{0F010087-2FCF-CA8C-811B-814E7951B8F9}"/>
              </a:ext>
            </a:extLst>
          </p:cNvPr>
          <p:cNvSpPr/>
          <p:nvPr/>
        </p:nvSpPr>
        <p:spPr>
          <a:xfrm>
            <a:off x="5229021" y="5876025"/>
            <a:ext cx="3236014" cy="646331"/>
          </a:xfrm>
          <a:prstGeom prst="rect">
            <a:avLst/>
          </a:prstGeom>
        </p:spPr>
        <p:txBody>
          <a:bodyPr wrap="square">
            <a:spAutoFit/>
          </a:bodyPr>
          <a:lstStyle/>
          <a:p>
            <a:r>
              <a:rPr lang="es-MX" sz="1200" dirty="0">
                <a:latin typeface="Arial" panose="020B0604020202020204" pitchFamily="34" charset="0"/>
                <a:cs typeface="Arial" panose="020B0604020202020204" pitchFamily="34" charset="0"/>
              </a:rPr>
              <a:t>Mejorar los niveles de comercialización de marcas y patentes concedidas en el departamento del Huila</a:t>
            </a:r>
            <a:endParaRPr lang="es-CO" dirty="0">
              <a:latin typeface="Arial" panose="020B0604020202020204" pitchFamily="34" charset="0"/>
              <a:cs typeface="Arial" panose="020B0604020202020204" pitchFamily="34" charset="0"/>
            </a:endParaRPr>
          </a:p>
        </p:txBody>
      </p:sp>
      <p:sp>
        <p:nvSpPr>
          <p:cNvPr id="52" name="Rectángulo 51">
            <a:extLst>
              <a:ext uri="{FF2B5EF4-FFF2-40B4-BE49-F238E27FC236}">
                <a16:creationId xmlns:a16="http://schemas.microsoft.com/office/drawing/2014/main" id="{6D137A6B-CF95-97A3-101C-986CF680AE49}"/>
              </a:ext>
            </a:extLst>
          </p:cNvPr>
          <p:cNvSpPr/>
          <p:nvPr/>
        </p:nvSpPr>
        <p:spPr>
          <a:xfrm>
            <a:off x="4614996" y="5876025"/>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2.</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53" name="Rectángulo 52">
            <a:extLst>
              <a:ext uri="{FF2B5EF4-FFF2-40B4-BE49-F238E27FC236}">
                <a16:creationId xmlns:a16="http://schemas.microsoft.com/office/drawing/2014/main" id="{B6DDDB6F-3131-7D99-E539-A12C038A1859}"/>
              </a:ext>
            </a:extLst>
          </p:cNvPr>
          <p:cNvSpPr/>
          <p:nvPr/>
        </p:nvSpPr>
        <p:spPr>
          <a:xfrm>
            <a:off x="9091749" y="5684777"/>
            <a:ext cx="1908016" cy="800219"/>
          </a:xfrm>
          <a:prstGeom prst="rect">
            <a:avLst/>
          </a:prstGeom>
        </p:spPr>
        <p:txBody>
          <a:bodyPr wrap="square">
            <a:spAutoFit/>
          </a:bodyPr>
          <a:lstStyle/>
          <a:p>
            <a:endParaRPr lang="es-MX" sz="1800" b="1" dirty="0">
              <a:solidFill>
                <a:srgbClr val="008080"/>
              </a:solidFill>
              <a:latin typeface="Arial" panose="020B0604020202020204" pitchFamily="34" charset="0"/>
              <a:cs typeface="Arial" panose="020B0604020202020204" pitchFamily="34" charset="0"/>
            </a:endParaRPr>
          </a:p>
          <a:p>
            <a:r>
              <a:rPr lang="es-MX" sz="1800" b="1" dirty="0">
                <a:solidFill>
                  <a:srgbClr val="008080"/>
                </a:solidFill>
                <a:latin typeface="Arial" panose="020B0604020202020204" pitchFamily="34" charset="0"/>
                <a:cs typeface="Arial" panose="020B0604020202020204" pitchFamily="34" charset="0"/>
              </a:rPr>
              <a:t>141 Personas</a:t>
            </a:r>
            <a:br>
              <a:rPr lang="es-CO" sz="1000" dirty="0"/>
            </a:br>
            <a:endParaRPr lang="es-CO" sz="1000" dirty="0"/>
          </a:p>
        </p:txBody>
      </p:sp>
      <p:pic>
        <p:nvPicPr>
          <p:cNvPr id="54" name="Picture 6" descr="https://lh3.googleusercontent.com/Uoc3pVS1yonFR_C1x2QrP9JC4_Ecz88vwfxC2SShFQLWlu_rUGLUBKwJnmSNnQSbB109gVpOSYcbBKJrwlFNIeuVQN7QKFy043fIcmQFqcPC6OVmsAqNAtYKH66wNGtwBdUwKKSKXftWB3jTHroYzA=s2048">
            <a:extLst>
              <a:ext uri="{FF2B5EF4-FFF2-40B4-BE49-F238E27FC236}">
                <a16:creationId xmlns:a16="http://schemas.microsoft.com/office/drawing/2014/main" id="{84D6495D-2FC0-DC61-905B-6D60D3992E3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69142" y="5404733"/>
            <a:ext cx="1707549" cy="1068823"/>
          </a:xfrm>
          <a:prstGeom prst="rect">
            <a:avLst/>
          </a:prstGeom>
          <a:noFill/>
          <a:extLst>
            <a:ext uri="{909E8E84-426E-40DD-AFC4-6F175D3DCCD1}">
              <a14:hiddenFill xmlns:a14="http://schemas.microsoft.com/office/drawing/2010/main">
                <a:solidFill>
                  <a:srgbClr val="FFFFFF"/>
                </a:solidFill>
              </a14:hiddenFill>
            </a:ext>
          </a:extLst>
        </p:spPr>
      </p:pic>
      <p:pic>
        <p:nvPicPr>
          <p:cNvPr id="55" name="Imagen 54" descr="Interfaz de usuario gráfica, Sitio web&#10;&#10;Descripción generada automáticamente">
            <a:extLst>
              <a:ext uri="{FF2B5EF4-FFF2-40B4-BE49-F238E27FC236}">
                <a16:creationId xmlns:a16="http://schemas.microsoft.com/office/drawing/2014/main" id="{B4DB752C-9BBE-11AC-C085-E39F509F852D}"/>
              </a:ext>
            </a:extLst>
          </p:cNvPr>
          <p:cNvPicPr>
            <a:picLocks noChangeAspect="1"/>
          </p:cNvPicPr>
          <p:nvPr/>
        </p:nvPicPr>
        <p:blipFill>
          <a:blip r:embed="rId7"/>
          <a:stretch>
            <a:fillRect/>
          </a:stretch>
        </p:blipFill>
        <p:spPr>
          <a:xfrm>
            <a:off x="468631" y="2022289"/>
            <a:ext cx="2188902" cy="2045596"/>
          </a:xfrm>
          <a:prstGeom prst="rect">
            <a:avLst/>
          </a:prstGeom>
        </p:spPr>
      </p:pic>
    </p:spTree>
    <p:extLst>
      <p:ext uri="{BB962C8B-B14F-4D97-AF65-F5344CB8AC3E}">
        <p14:creationId xmlns:p14="http://schemas.microsoft.com/office/powerpoint/2010/main" val="1287694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B07429B3-5644-2DA1-2505-1729B9310622}"/>
              </a:ext>
            </a:extLst>
          </p:cNvPr>
          <p:cNvSpPr/>
          <p:nvPr/>
        </p:nvSpPr>
        <p:spPr>
          <a:xfrm>
            <a:off x="208235" y="1158372"/>
            <a:ext cx="11906992" cy="276999"/>
          </a:xfrm>
          <a:prstGeom prst="rect">
            <a:avLst/>
          </a:prstGeom>
          <a:solidFill>
            <a:schemeClr val="lt1"/>
          </a:solidFill>
          <a:ln w="15875"/>
        </p:spPr>
        <p:style>
          <a:lnRef idx="2">
            <a:schemeClr val="dk1"/>
          </a:lnRef>
          <a:fillRef idx="1">
            <a:schemeClr val="lt1"/>
          </a:fillRef>
          <a:effectRef idx="0">
            <a:schemeClr val="dk1"/>
          </a:effectRef>
          <a:fontRef idx="minor">
            <a:schemeClr val="dk1"/>
          </a:fontRef>
        </p:style>
        <p:txBody>
          <a:bodyPr wrap="square">
            <a:spAutoFit/>
          </a:bodyPr>
          <a:lstStyle/>
          <a:p>
            <a:pPr algn="ctr"/>
            <a:r>
              <a:rPr lang="es-ES" sz="1200" b="1" dirty="0">
                <a:solidFill>
                  <a:schemeClr val="accent6">
                    <a:lumMod val="50000"/>
                  </a:schemeClr>
                </a:solidFill>
              </a:rPr>
              <a:t>DIVULGACIÓN CASANARE TRANSMEDIA LAB: UN PROGRAMA PARTICIPATIVO DE APROPIACIÓN PÚBLICA DE LA CIENCIA Y LA TECNOLOGÍA CASANARE</a:t>
            </a:r>
            <a:endParaRPr lang="es-CO" sz="1200" b="1" dirty="0">
              <a:solidFill>
                <a:schemeClr val="accent6">
                  <a:lumMod val="50000"/>
                </a:schemeClr>
              </a:solidFill>
            </a:endParaRPr>
          </a:p>
        </p:txBody>
      </p:sp>
      <p:sp>
        <p:nvSpPr>
          <p:cNvPr id="6" name="Rectángulo 5">
            <a:extLst>
              <a:ext uri="{FF2B5EF4-FFF2-40B4-BE49-F238E27FC236}">
                <a16:creationId xmlns:a16="http://schemas.microsoft.com/office/drawing/2014/main" id="{6D97B7FD-F4E6-1340-CE1E-736D9F073C32}"/>
              </a:ext>
            </a:extLst>
          </p:cNvPr>
          <p:cNvSpPr/>
          <p:nvPr/>
        </p:nvSpPr>
        <p:spPr>
          <a:xfrm>
            <a:off x="2619505" y="198285"/>
            <a:ext cx="3336966"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400" b="1" dirty="0">
                <a:solidFill>
                  <a:srgbClr val="FFFFFF"/>
                </a:solidFill>
                <a:latin typeface="Arial" panose="020B0604020202020204" pitchFamily="34" charset="0"/>
              </a:rPr>
              <a:t>BPIN 2021000100272</a:t>
            </a:r>
            <a:endParaRPr lang="es-CO" sz="2400" dirty="0"/>
          </a:p>
        </p:txBody>
      </p:sp>
      <p:sp>
        <p:nvSpPr>
          <p:cNvPr id="13" name="Rectángulo 12">
            <a:extLst>
              <a:ext uri="{FF2B5EF4-FFF2-40B4-BE49-F238E27FC236}">
                <a16:creationId xmlns:a16="http://schemas.microsoft.com/office/drawing/2014/main" id="{F84DECFE-503A-1A0C-2FB4-6680F1C5DC6A}"/>
              </a:ext>
            </a:extLst>
          </p:cNvPr>
          <p:cNvSpPr/>
          <p:nvPr/>
        </p:nvSpPr>
        <p:spPr>
          <a:xfrm>
            <a:off x="330485" y="1730154"/>
            <a:ext cx="3747485" cy="3277820"/>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MX" sz="900" b="1" dirty="0">
                <a:solidFill>
                  <a:srgbClr val="2056B7"/>
                </a:solidFill>
                <a:latin typeface="Arial Narrow" panose="020B0606020202030204" pitchFamily="34" charset="0"/>
              </a:rPr>
              <a:t>Impacto del Proyecto</a:t>
            </a:r>
          </a:p>
          <a:p>
            <a:br>
              <a:rPr lang="es-MX" sz="900" dirty="0">
                <a:latin typeface="Arial Narrow" panose="020B0606020202030204" pitchFamily="34" charset="0"/>
              </a:rPr>
            </a:br>
            <a:r>
              <a:rPr lang="es-MX" sz="900" b="1" dirty="0">
                <a:solidFill>
                  <a:srgbClr val="00B050"/>
                </a:solidFill>
                <a:latin typeface="Arial Narrow" panose="020B0606020202030204" pitchFamily="34" charset="0"/>
              </a:rPr>
              <a:t>AUMENTAR LA SOFISTICACIÓN Y DINÁMICA EMPRESARIAL QUE GARANTICE LA COMPETITIVIDAD Y SOSTENIBILIDAD DE LOS SECTORES PRODUCTIVOS DEL DEPARTAMENTO DEL HUILA</a:t>
            </a:r>
          </a:p>
          <a:p>
            <a:endParaRPr lang="es-ES" sz="900" b="1" dirty="0">
              <a:solidFill>
                <a:srgbClr val="00B050"/>
              </a:solidFill>
              <a:latin typeface="Arial Narrow" panose="020B0606020202030204" pitchFamily="34" charset="0"/>
            </a:endParaRPr>
          </a:p>
          <a:p>
            <a:pPr marL="171450" indent="-171450">
              <a:buFont typeface="Arial" panose="020B0604020202020204" pitchFamily="34" charset="0"/>
              <a:buChar char="•"/>
            </a:pPr>
            <a:r>
              <a:rPr lang="es-MX" sz="900" b="1" dirty="0">
                <a:latin typeface="Arial Narrow" panose="020B0606020202030204" pitchFamily="34" charset="0"/>
              </a:rPr>
              <a:t>Mejorar una posición en el </a:t>
            </a:r>
            <a:r>
              <a:rPr lang="es-MX" sz="900" b="1" dirty="0" err="1">
                <a:latin typeface="Arial Narrow" panose="020B0606020202030204" pitchFamily="34" charset="0"/>
              </a:rPr>
              <a:t>IDIC</a:t>
            </a:r>
            <a:r>
              <a:rPr lang="es-MX" sz="900" b="1" dirty="0">
                <a:latin typeface="Arial Narrow" panose="020B0606020202030204" pitchFamily="34" charset="0"/>
              </a:rPr>
              <a:t> en la variable de solicitudes de registros de marcas y en solicitudes de patentes a residentes.</a:t>
            </a:r>
          </a:p>
          <a:p>
            <a:pPr marL="171450" indent="-171450">
              <a:buFont typeface="Arial" panose="020B0604020202020204" pitchFamily="34" charset="0"/>
              <a:buChar char="•"/>
            </a:pPr>
            <a:r>
              <a:rPr lang="es-MX" sz="900" b="1" dirty="0">
                <a:latin typeface="Arial Narrow" panose="020B0606020202030204" pitchFamily="34" charset="0"/>
              </a:rPr>
              <a:t>Generar capacidades y habilidades en innovación en sus productos, bienes y/o servicios, aumentar los ingresos por transferencia de productos con alto valor agregado.</a:t>
            </a:r>
          </a:p>
          <a:p>
            <a:pPr marL="171450" indent="-171450">
              <a:buFont typeface="Arial" panose="020B0604020202020204" pitchFamily="34" charset="0"/>
              <a:buChar char="•"/>
            </a:pPr>
            <a:r>
              <a:rPr lang="es-MX" sz="900" b="1" dirty="0">
                <a:latin typeface="Arial Narrow" panose="020B0606020202030204" pitchFamily="34" charset="0"/>
              </a:rPr>
              <a:t>Incentivar la innovación, el reconocimiento y la motivación en los microempresarios para que las Microempresas generen valor para ser cada día más competitivas en los mercados y generen ingresos que les permita la sostenibilidad. </a:t>
            </a:r>
            <a:endParaRPr lang="es-ES" sz="900" b="1" dirty="0">
              <a:solidFill>
                <a:srgbClr val="00B050"/>
              </a:solidFill>
              <a:latin typeface="Arial Narrow" panose="020B0606020202030204" pitchFamily="34" charset="0"/>
            </a:endParaRPr>
          </a:p>
          <a:p>
            <a:endParaRPr lang="es-ES" sz="900" b="1" dirty="0">
              <a:solidFill>
                <a:srgbClr val="00B050"/>
              </a:solidFill>
              <a:latin typeface="Arial Narrow" panose="020B0606020202030204" pitchFamily="34" charset="0"/>
            </a:endParaRPr>
          </a:p>
          <a:p>
            <a:pPr algn="just" fontAlgn="base">
              <a:buFont typeface="Arial" panose="020B0604020202020204" pitchFamily="34" charset="0"/>
              <a:buChar char="•"/>
            </a:pPr>
            <a:r>
              <a:rPr lang="es-MX" sz="900" b="1" dirty="0">
                <a:solidFill>
                  <a:srgbClr val="00B050"/>
                </a:solidFill>
                <a:latin typeface="Arial Narrow" panose="020B0606020202030204" pitchFamily="34" charset="0"/>
              </a:rPr>
              <a:t>SECTORES</a:t>
            </a:r>
          </a:p>
          <a:p>
            <a:pPr marL="228600" indent="-228600" algn="just" fontAlgn="base">
              <a:buFont typeface="+mj-lt"/>
              <a:buAutoNum type="alphaLcParenR"/>
            </a:pPr>
            <a:r>
              <a:rPr lang="es-ES" sz="900" dirty="0">
                <a:latin typeface="Arial Narrow" panose="020B0606020202030204" pitchFamily="34" charset="0"/>
              </a:rPr>
              <a:t>Sector industrial</a:t>
            </a:r>
          </a:p>
          <a:p>
            <a:pPr marL="228600" indent="-228600" algn="just" fontAlgn="base">
              <a:buFont typeface="+mj-lt"/>
              <a:buAutoNum type="alphaLcParenR"/>
            </a:pPr>
            <a:r>
              <a:rPr lang="es-ES" sz="900" dirty="0">
                <a:latin typeface="Arial Narrow" panose="020B0606020202030204" pitchFamily="34" charset="0"/>
              </a:rPr>
              <a:t>Manufacturero</a:t>
            </a:r>
          </a:p>
          <a:p>
            <a:pPr marL="228600" indent="-228600" algn="just" fontAlgn="base">
              <a:buFont typeface="+mj-lt"/>
              <a:buAutoNum type="alphaLcParenR"/>
            </a:pPr>
            <a:r>
              <a:rPr lang="es-ES" sz="900" dirty="0">
                <a:latin typeface="Arial Narrow" panose="020B0606020202030204" pitchFamily="34" charset="0"/>
              </a:rPr>
              <a:t>Agroindustrial</a:t>
            </a:r>
          </a:p>
          <a:p>
            <a:pPr marL="228600" indent="-228600" algn="just" fontAlgn="base">
              <a:buFont typeface="+mj-lt"/>
              <a:buAutoNum type="alphaLcParenR"/>
            </a:pPr>
            <a:r>
              <a:rPr lang="es-ES" sz="900" dirty="0">
                <a:latin typeface="Arial Narrow" panose="020B0606020202030204" pitchFamily="34" charset="0"/>
              </a:rPr>
              <a:t>Construcción</a:t>
            </a:r>
          </a:p>
          <a:p>
            <a:pPr marL="228600" indent="-228600" algn="just" fontAlgn="base">
              <a:buFont typeface="+mj-lt"/>
              <a:buAutoNum type="alphaLcParenR"/>
            </a:pPr>
            <a:r>
              <a:rPr lang="es-ES" sz="900" dirty="0">
                <a:latin typeface="Arial Narrow" panose="020B0606020202030204" pitchFamily="34" charset="0"/>
              </a:rPr>
              <a:t>Microempresas</a:t>
            </a:r>
          </a:p>
          <a:p>
            <a:pPr marL="228600" indent="-228600" algn="just" fontAlgn="base">
              <a:buFont typeface="+mj-lt"/>
              <a:buAutoNum type="alphaLcParenR"/>
            </a:pPr>
            <a:r>
              <a:rPr lang="es-ES" sz="900" dirty="0">
                <a:latin typeface="Arial Narrow" panose="020B0606020202030204" pitchFamily="34" charset="0"/>
              </a:rPr>
              <a:t>Minería</a:t>
            </a:r>
          </a:p>
        </p:txBody>
      </p:sp>
      <p:sp>
        <p:nvSpPr>
          <p:cNvPr id="14" name="Rectángulo 13">
            <a:extLst>
              <a:ext uri="{FF2B5EF4-FFF2-40B4-BE49-F238E27FC236}">
                <a16:creationId xmlns:a16="http://schemas.microsoft.com/office/drawing/2014/main" id="{F97307DA-2689-78AF-7E34-CDD99BCEE01B}"/>
              </a:ext>
            </a:extLst>
          </p:cNvPr>
          <p:cNvSpPr/>
          <p:nvPr/>
        </p:nvSpPr>
        <p:spPr>
          <a:xfrm>
            <a:off x="4287988" y="1730154"/>
            <a:ext cx="3616024" cy="4962897"/>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MX" sz="800" b="1" dirty="0">
                <a:solidFill>
                  <a:srgbClr val="2056B7"/>
                </a:solidFill>
                <a:latin typeface="Arial Narrow" panose="020B0606020202030204" pitchFamily="34" charset="0"/>
              </a:rPr>
              <a:t>Sostenibilidad del Proyecto</a:t>
            </a:r>
            <a:endParaRPr lang="es-MX" sz="800" dirty="0">
              <a:latin typeface="Arial Narrow" panose="020B0606020202030204" pitchFamily="34" charset="0"/>
            </a:endParaRPr>
          </a:p>
          <a:p>
            <a:pPr algn="just" fontAlgn="base"/>
            <a:endParaRPr lang="es-ES" sz="900" dirty="0"/>
          </a:p>
          <a:p>
            <a:pPr algn="just" fontAlgn="base"/>
            <a:r>
              <a:rPr lang="es-MX" sz="900" dirty="0">
                <a:latin typeface="Arial Narrow" panose="020B0606020202030204" pitchFamily="34" charset="0"/>
              </a:rPr>
              <a:t>La Cámara de Comercio del Huila y la Universidad Corhuila cuenta con instalaciones para trabajo de innovación, ideación, </a:t>
            </a:r>
            <a:r>
              <a:rPr lang="es-MX" sz="900" dirty="0" err="1">
                <a:latin typeface="Arial Narrow" panose="020B0606020202030204" pitchFamily="34" charset="0"/>
              </a:rPr>
              <a:t>co-creación</a:t>
            </a:r>
            <a:r>
              <a:rPr lang="es-MX" sz="900" dirty="0">
                <a:latin typeface="Arial Narrow" panose="020B0606020202030204" pitchFamily="34" charset="0"/>
              </a:rPr>
              <a:t>, laboratorios de industrial, mecánica y electrónica. Equipos audiovisuales y de oficina para soportar la ejecución del modelo. Además, cuenta con la trayectoria y experiencia para cumplir con los proyectos de innovación, propiedad intelectual y transferencia.</a:t>
            </a:r>
          </a:p>
          <a:p>
            <a:pPr algn="just" fontAlgn="base"/>
            <a:endParaRPr lang="es-MX" sz="900" dirty="0">
              <a:latin typeface="Arial Narrow" panose="020B0606020202030204" pitchFamily="34" charset="0"/>
            </a:endParaRPr>
          </a:p>
          <a:p>
            <a:pPr algn="just" fontAlgn="base"/>
            <a:r>
              <a:rPr lang="es-MX" sz="900" dirty="0">
                <a:latin typeface="Arial Narrow" panose="020B0606020202030204" pitchFamily="34" charset="0"/>
              </a:rPr>
              <a:t>En el marco de buscar la reactivación del sector agropecuario como un elemento clave del desarrollo del sector agropecuario en el Departamento de Santander, el proyecto resulta útil en el ejercicio de aumentar los recursos para la potencialización del sector, se dejará capacidad instalada en los pequeños productores, correspondiente a los modelos productivos sostenibles, estos recibirán formación para el manejo organizacional y la estructura administrativa de los emprendimientos y buscará la organización social de los beneficiarios a través del trabajo colaborativo y asociativo.</a:t>
            </a:r>
          </a:p>
          <a:p>
            <a:pPr algn="just" fontAlgn="base"/>
            <a:endParaRPr lang="es-MX" sz="900" dirty="0">
              <a:latin typeface="Arial Narrow" panose="020B0606020202030204" pitchFamily="34" charset="0"/>
            </a:endParaRPr>
          </a:p>
          <a:p>
            <a:pPr fontAlgn="base"/>
            <a:r>
              <a:rPr lang="es-MX" sz="900" b="1" dirty="0">
                <a:solidFill>
                  <a:srgbClr val="339966"/>
                </a:solidFill>
                <a:latin typeface="Arial Narrow" panose="020B0606020202030204" pitchFamily="34" charset="0"/>
              </a:rPr>
              <a:t>Estrategia</a:t>
            </a:r>
            <a:r>
              <a:rPr lang="es-MX" sz="900" dirty="0">
                <a:solidFill>
                  <a:srgbClr val="000000"/>
                </a:solidFill>
                <a:latin typeface="Arial Narrow" panose="020B0606020202030204" pitchFamily="34" charset="0"/>
              </a:rPr>
              <a:t> </a:t>
            </a:r>
          </a:p>
          <a:p>
            <a:pPr fontAlgn="base"/>
            <a:endParaRPr lang="es-MX" sz="900" dirty="0">
              <a:solidFill>
                <a:srgbClr val="000000"/>
              </a:solidFill>
              <a:latin typeface="Arial Narrow" panose="020B0606020202030204" pitchFamily="34" charset="0"/>
            </a:endParaRPr>
          </a:p>
          <a:p>
            <a:pPr fontAlgn="base"/>
            <a:r>
              <a:rPr lang="es-MX" sz="900" b="1" dirty="0"/>
              <a:t>Estrategia Transversal</a:t>
            </a:r>
          </a:p>
          <a:p>
            <a:pPr algn="just" fontAlgn="base"/>
            <a:r>
              <a:rPr lang="es-MX" sz="900" dirty="0"/>
              <a:t>II. Pacto por el emprendimiento, la formalización y la productividad: una economía dinámica, incluyente y sostenible que potencie todos nuestros talentos.</a:t>
            </a:r>
          </a:p>
          <a:p>
            <a:pPr algn="just" fontAlgn="base"/>
            <a:r>
              <a:rPr lang="es-MX" sz="900" b="1" dirty="0"/>
              <a:t>Programa del Plan Desarrollo Departamental o Sectorial: </a:t>
            </a:r>
            <a:r>
              <a:rPr lang="es-MX" sz="900" dirty="0"/>
              <a:t>Programa 3309 del Plan de Desarrollo Departamental: Huila crece en desarrollo tecnológico, innovación para el crecimiento empresarial, producto: servicio de apoyo para la transferencia de conocimiento y la tecnología.</a:t>
            </a:r>
          </a:p>
          <a:p>
            <a:pPr fontAlgn="base"/>
            <a:endParaRPr lang="es-ES" sz="900" u="sng" dirty="0"/>
          </a:p>
          <a:p>
            <a:pPr algn="just" fontAlgn="base"/>
            <a:r>
              <a:rPr lang="es-ES" sz="900" u="sng" dirty="0"/>
              <a:t>Estrategia del fomento </a:t>
            </a:r>
            <a:r>
              <a:rPr lang="es-MX" sz="900" u="sng" dirty="0"/>
              <a:t>del el desarrollo del sector económico, el fortalecimiento y motivación para la generación de innovación, sofisticación de procesos productivos, transferencia tecnológica a través de un modelo de innovación, desarrollo de propiedad intelectual, prototipado de validación y transferencia tecnológica.</a:t>
            </a:r>
            <a:endParaRPr lang="es-MX" sz="900" u="sng" dirty="0">
              <a:latin typeface="Arial Narrow" panose="020B0606020202030204" pitchFamily="34" charset="0"/>
            </a:endParaRPr>
          </a:p>
        </p:txBody>
      </p:sp>
      <p:cxnSp>
        <p:nvCxnSpPr>
          <p:cNvPr id="15" name="Conector recto 14">
            <a:extLst>
              <a:ext uri="{FF2B5EF4-FFF2-40B4-BE49-F238E27FC236}">
                <a16:creationId xmlns:a16="http://schemas.microsoft.com/office/drawing/2014/main" id="{E6BA1545-1A2D-21B0-09FB-97B9A1638820}"/>
              </a:ext>
            </a:extLst>
          </p:cNvPr>
          <p:cNvCxnSpPr/>
          <p:nvPr/>
        </p:nvCxnSpPr>
        <p:spPr>
          <a:xfrm>
            <a:off x="238021" y="1542095"/>
            <a:ext cx="0" cy="4947618"/>
          </a:xfrm>
          <a:prstGeom prst="line">
            <a:avLst/>
          </a:prstGeom>
          <a:ln>
            <a:solidFill>
              <a:schemeClr val="accent6">
                <a:lumMod val="50000"/>
              </a:schemeClr>
            </a:solidFill>
          </a:ln>
        </p:spPr>
        <p:style>
          <a:lnRef idx="3">
            <a:schemeClr val="accent5"/>
          </a:lnRef>
          <a:fillRef idx="0">
            <a:schemeClr val="accent5"/>
          </a:fillRef>
          <a:effectRef idx="2">
            <a:schemeClr val="accent5"/>
          </a:effectRef>
          <a:fontRef idx="minor">
            <a:schemeClr val="tx1"/>
          </a:fontRef>
        </p:style>
      </p:cxnSp>
      <p:sp>
        <p:nvSpPr>
          <p:cNvPr id="16" name="Rectángulo 15">
            <a:extLst>
              <a:ext uri="{FF2B5EF4-FFF2-40B4-BE49-F238E27FC236}">
                <a16:creationId xmlns:a16="http://schemas.microsoft.com/office/drawing/2014/main" id="{8CF48F9A-1D26-96A0-F7F7-2D84D42C63A3}"/>
              </a:ext>
            </a:extLst>
          </p:cNvPr>
          <p:cNvSpPr/>
          <p:nvPr/>
        </p:nvSpPr>
        <p:spPr>
          <a:xfrm>
            <a:off x="8127935" y="1728730"/>
            <a:ext cx="3987289" cy="784830"/>
          </a:xfrm>
          <a:prstGeom prst="rect">
            <a:avLst/>
          </a:prstGeom>
          <a:noFill/>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ES" sz="900" b="1" dirty="0">
                <a:solidFill>
                  <a:schemeClr val="accent6">
                    <a:lumMod val="50000"/>
                  </a:schemeClr>
                </a:solidFill>
                <a:latin typeface="Arial Narrow" panose="020B0606020202030204" pitchFamily="34" charset="0"/>
              </a:rPr>
              <a:t>COMPONENTE JURÍDICO</a:t>
            </a:r>
          </a:p>
          <a:p>
            <a:endParaRPr lang="es-ES" sz="900" b="1" dirty="0">
              <a:solidFill>
                <a:schemeClr val="accent6">
                  <a:lumMod val="50000"/>
                </a:schemeClr>
              </a:solidFill>
              <a:latin typeface="Arial Narrow" panose="020B0606020202030204" pitchFamily="34" charset="0"/>
            </a:endParaRPr>
          </a:p>
          <a:p>
            <a:r>
              <a:rPr lang="es-ES" sz="900" dirty="0">
                <a:latin typeface="Arial Narrow" panose="020B0606020202030204" pitchFamily="34" charset="0"/>
              </a:rPr>
              <a:t>(Estado de las pólizas, ajustes, modificaciones requerimientos de incumplimiento y/o notificaciones al SGR para el inicio de procedimiento administrativo de control PAC, según art. 169 Ley 2056/2020)</a:t>
            </a:r>
            <a:endParaRPr lang="es-MX" sz="900" dirty="0">
              <a:latin typeface="Arial Narrow" panose="020B0606020202030204" pitchFamily="34" charset="0"/>
            </a:endParaRPr>
          </a:p>
        </p:txBody>
      </p:sp>
      <p:pic>
        <p:nvPicPr>
          <p:cNvPr id="17" name="Imagen 16">
            <a:extLst>
              <a:ext uri="{FF2B5EF4-FFF2-40B4-BE49-F238E27FC236}">
                <a16:creationId xmlns:a16="http://schemas.microsoft.com/office/drawing/2014/main" id="{0FF4E548-0DA8-37A7-F349-14E2F1A850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9885" y="0"/>
            <a:ext cx="2099002" cy="863589"/>
          </a:xfrm>
          <a:prstGeom prst="rect">
            <a:avLst/>
          </a:prstGeom>
        </p:spPr>
      </p:pic>
    </p:spTree>
    <p:extLst>
      <p:ext uri="{BB962C8B-B14F-4D97-AF65-F5344CB8AC3E}">
        <p14:creationId xmlns:p14="http://schemas.microsoft.com/office/powerpoint/2010/main" val="853279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4;p2">
            <a:extLst>
              <a:ext uri="{FF2B5EF4-FFF2-40B4-BE49-F238E27FC236}">
                <a16:creationId xmlns:a16="http://schemas.microsoft.com/office/drawing/2014/main" id="{575808A9-4B1A-E81C-0A1D-BC10BDA0B36E}"/>
              </a:ext>
            </a:extLst>
          </p:cNvPr>
          <p:cNvSpPr txBox="1">
            <a:spLocks/>
          </p:cNvSpPr>
          <p:nvPr/>
        </p:nvSpPr>
        <p:spPr>
          <a:xfrm>
            <a:off x="1396693" y="827770"/>
            <a:ext cx="9111229" cy="805087"/>
          </a:xfrm>
          <a:prstGeom prst="rect">
            <a:avLst/>
          </a:prstGeom>
          <a:noFill/>
          <a:ln>
            <a:noFill/>
          </a:ln>
        </p:spPr>
        <p:txBody>
          <a:bodyPr spcFirstLastPara="1" wrap="square" lIns="91425" tIns="45700" rIns="91425" bIns="45700" anchor="b" anchorCtr="0">
            <a:normAutofit fontScale="77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4000" b="1" dirty="0">
                <a:solidFill>
                  <a:srgbClr val="000000"/>
                </a:solidFill>
                <a:latin typeface="Arial" panose="020B0604020202020204" pitchFamily="34" charset="0"/>
                <a:cs typeface="Arial" panose="020B0604020202020204" pitchFamily="34" charset="0"/>
              </a:rPr>
              <a:t>Línea de tiempo de ejecución del proyecto	 </a:t>
            </a:r>
            <a:endParaRPr lang="es-CO" sz="7600" b="1" dirty="0">
              <a:solidFill>
                <a:srgbClr val="000000"/>
              </a:solidFill>
              <a:latin typeface="Arial" panose="020B0604020202020204" pitchFamily="34" charset="0"/>
              <a:cs typeface="Arial" panose="020B0604020202020204" pitchFamily="34" charset="0"/>
            </a:endParaRPr>
          </a:p>
          <a:p>
            <a:pPr algn="ctr"/>
            <a:r>
              <a:rPr lang="es-CO" sz="4000" b="1" dirty="0">
                <a:solidFill>
                  <a:srgbClr val="000000"/>
                </a:solidFill>
                <a:latin typeface="Arial" panose="020B0604020202020204" pitchFamily="34" charset="0"/>
                <a:cs typeface="Arial" panose="020B0604020202020204" pitchFamily="34" charset="0"/>
              </a:rPr>
              <a:t>GESPROY</a:t>
            </a:r>
            <a:endParaRPr lang="es-CO" sz="4000" dirty="0">
              <a:solidFill>
                <a:schemeClr val="bg1"/>
              </a:solidFill>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3765BFE4-A552-5920-43A8-106D4CA5BA83}"/>
              </a:ext>
            </a:extLst>
          </p:cNvPr>
          <p:cNvPicPr>
            <a:picLocks noChangeAspect="1"/>
          </p:cNvPicPr>
          <p:nvPr/>
        </p:nvPicPr>
        <p:blipFill>
          <a:blip r:embed="rId2"/>
          <a:stretch>
            <a:fillRect/>
          </a:stretch>
        </p:blipFill>
        <p:spPr>
          <a:xfrm>
            <a:off x="0" y="2124110"/>
            <a:ext cx="12192000" cy="4733890"/>
          </a:xfrm>
          <a:prstGeom prst="rect">
            <a:avLst/>
          </a:prstGeom>
        </p:spPr>
      </p:pic>
    </p:spTree>
    <p:extLst>
      <p:ext uri="{BB962C8B-B14F-4D97-AF65-F5344CB8AC3E}">
        <p14:creationId xmlns:p14="http://schemas.microsoft.com/office/powerpoint/2010/main" val="2665571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4;p2">
            <a:extLst>
              <a:ext uri="{FF2B5EF4-FFF2-40B4-BE49-F238E27FC236}">
                <a16:creationId xmlns:a16="http://schemas.microsoft.com/office/drawing/2014/main" id="{9FA23225-06C4-3506-9000-30D3F0D7C02E}"/>
              </a:ext>
            </a:extLst>
          </p:cNvPr>
          <p:cNvSpPr txBox="1">
            <a:spLocks/>
          </p:cNvSpPr>
          <p:nvPr/>
        </p:nvSpPr>
        <p:spPr>
          <a:xfrm>
            <a:off x="1387898" y="1006147"/>
            <a:ext cx="9111229" cy="805087"/>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3600" b="1">
                <a:solidFill>
                  <a:srgbClr val="000000"/>
                </a:solidFill>
                <a:latin typeface="Arial" panose="020B0604020202020204" pitchFamily="34" charset="0"/>
                <a:cs typeface="Arial" panose="020B0604020202020204" pitchFamily="34" charset="0"/>
              </a:rPr>
              <a:t>Evento de Cierre</a:t>
            </a:r>
            <a:endParaRPr lang="es-CO" sz="3600" dirty="0">
              <a:solidFill>
                <a:schemeClr val="bg1"/>
              </a:solidFill>
              <a:latin typeface="Arial" panose="020B0604020202020204" pitchFamily="34" charset="0"/>
              <a:cs typeface="Arial" panose="020B0604020202020204" pitchFamily="34" charset="0"/>
            </a:endParaRPr>
          </a:p>
        </p:txBody>
      </p:sp>
      <p:pic>
        <p:nvPicPr>
          <p:cNvPr id="6" name="Imagen 5" descr="Interfaz de usuario gráfica, Sitio web&#10;&#10;Descripción generada automáticamente">
            <a:extLst>
              <a:ext uri="{FF2B5EF4-FFF2-40B4-BE49-F238E27FC236}">
                <a16:creationId xmlns:a16="http://schemas.microsoft.com/office/drawing/2014/main" id="{2F535570-68BC-9148-9142-FE8A3AADBA3B}"/>
              </a:ext>
            </a:extLst>
          </p:cNvPr>
          <p:cNvPicPr>
            <a:picLocks noChangeAspect="1"/>
          </p:cNvPicPr>
          <p:nvPr/>
        </p:nvPicPr>
        <p:blipFill>
          <a:blip r:embed="rId2"/>
          <a:stretch>
            <a:fillRect/>
          </a:stretch>
        </p:blipFill>
        <p:spPr>
          <a:xfrm>
            <a:off x="331383" y="2506192"/>
            <a:ext cx="5612130" cy="3626594"/>
          </a:xfrm>
          <a:prstGeom prst="rect">
            <a:avLst/>
          </a:prstGeom>
        </p:spPr>
      </p:pic>
      <p:pic>
        <p:nvPicPr>
          <p:cNvPr id="7" name="Imagen 6" descr="Gráfico, Gráfico de líneas&#10;&#10;Descripción generada automáticamente">
            <a:extLst>
              <a:ext uri="{FF2B5EF4-FFF2-40B4-BE49-F238E27FC236}">
                <a16:creationId xmlns:a16="http://schemas.microsoft.com/office/drawing/2014/main" id="{6B301DFD-8079-2BE5-6E95-0D6D5D9FB0B8}"/>
              </a:ext>
            </a:extLst>
          </p:cNvPr>
          <p:cNvPicPr>
            <a:picLocks noChangeAspect="1"/>
          </p:cNvPicPr>
          <p:nvPr/>
        </p:nvPicPr>
        <p:blipFill>
          <a:blip r:embed="rId3"/>
          <a:stretch>
            <a:fillRect/>
          </a:stretch>
        </p:blipFill>
        <p:spPr>
          <a:xfrm>
            <a:off x="6222120" y="2513811"/>
            <a:ext cx="5612130" cy="3618975"/>
          </a:xfrm>
          <a:prstGeom prst="rect">
            <a:avLst/>
          </a:prstGeom>
        </p:spPr>
      </p:pic>
    </p:spTree>
    <p:extLst>
      <p:ext uri="{BB962C8B-B14F-4D97-AF65-F5344CB8AC3E}">
        <p14:creationId xmlns:p14="http://schemas.microsoft.com/office/powerpoint/2010/main" val="1497487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TotalTime>
  <Words>861</Words>
  <Application>Microsoft Office PowerPoint</Application>
  <PresentationFormat>Panorámica</PresentationFormat>
  <Paragraphs>69</Paragraphs>
  <Slides>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vt:i4>
      </vt:variant>
    </vt:vector>
  </HeadingPairs>
  <TitlesOfParts>
    <vt:vector size="13" baseType="lpstr">
      <vt:lpstr>Arial</vt:lpstr>
      <vt:lpstr>Arial Narrow</vt:lpstr>
      <vt:lpstr>Calibri</vt:lpstr>
      <vt:lpstr>Helvetica Neue</vt:lpstr>
      <vt:lpstr>Verdana</vt:lpstr>
      <vt:lpstr>Tema de Office</vt:lpstr>
      <vt:lpstr>Presentación de PowerPoint</vt:lpstr>
      <vt:lpstr>BPIN 2021000100272 CÁMARA DE COMERCIO DEL HUILA</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DAYAN JURADO</cp:lastModifiedBy>
  <cp:revision>17</cp:revision>
  <dcterms:created xsi:type="dcterms:W3CDTF">2023-05-08T00:34:42Z</dcterms:created>
  <dcterms:modified xsi:type="dcterms:W3CDTF">2024-10-21T14:42:39Z</dcterms:modified>
</cp:coreProperties>
</file>