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145706537" r:id="rId3"/>
    <p:sldId id="2145706538" r:id="rId4"/>
    <p:sldId id="2145706540" r:id="rId5"/>
    <p:sldId id="2145706536" r:id="rId6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CA8B"/>
    <a:srgbClr val="725EB1"/>
    <a:srgbClr val="328AA4"/>
    <a:srgbClr val="50C0E3"/>
    <a:srgbClr val="285B6A"/>
    <a:srgbClr val="38A9CA"/>
    <a:srgbClr val="FB8AD8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781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07/07/2025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6437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AD76996B-5942-7696-9EF4-73C43CD9DC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>
            <a:extLst>
              <a:ext uri="{FF2B5EF4-FFF2-40B4-BE49-F238E27FC236}">
                <a16:creationId xmlns:a16="http://schemas.microsoft.com/office/drawing/2014/main" id="{BFC28FD0-E07D-E9AB-236E-F936650643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>
            <a:extLst>
              <a:ext uri="{FF2B5EF4-FFF2-40B4-BE49-F238E27FC236}">
                <a16:creationId xmlns:a16="http://schemas.microsoft.com/office/drawing/2014/main" id="{6DC17193-CE7B-5326-E627-38272CBD3FF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55149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A1AF0483-68B0-985E-E937-429711E13B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>
            <a:extLst>
              <a:ext uri="{FF2B5EF4-FFF2-40B4-BE49-F238E27FC236}">
                <a16:creationId xmlns:a16="http://schemas.microsoft.com/office/drawing/2014/main" id="{35FA1EBB-4B57-FF7F-AF2E-7F505F1385C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>
            <a:extLst>
              <a:ext uri="{FF2B5EF4-FFF2-40B4-BE49-F238E27FC236}">
                <a16:creationId xmlns:a16="http://schemas.microsoft.com/office/drawing/2014/main" id="{D0DFF844-A796-41E8-65E2-10467271A1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46066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76932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07/07/2025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07/07/2025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07/07/2025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07/07/2025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07/07/2025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8;p13">
            <a:extLst>
              <a:ext uri="{FF2B5EF4-FFF2-40B4-BE49-F238E27FC236}">
                <a16:creationId xmlns:a16="http://schemas.microsoft.com/office/drawing/2014/main" id="{961A154D-49FA-5229-9C46-AE997F4E83BE}"/>
              </a:ext>
            </a:extLst>
          </p:cNvPr>
          <p:cNvSpPr txBox="1"/>
          <p:nvPr/>
        </p:nvSpPr>
        <p:spPr>
          <a:xfrm>
            <a:off x="1231783" y="1833660"/>
            <a:ext cx="7761109" cy="1661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48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MESA INTERDEPENDENCIAS RPMS</a:t>
            </a:r>
            <a:endParaRPr lang="es-ES" sz="16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6" name="Google Shape;90;p13">
            <a:extLst>
              <a:ext uri="{FF2B5EF4-FFF2-40B4-BE49-F238E27FC236}">
                <a16:creationId xmlns:a16="http://schemas.microsoft.com/office/drawing/2014/main" id="{854E1B7D-B954-6935-5B62-77AA7DCE0F47}"/>
              </a:ext>
            </a:extLst>
          </p:cNvPr>
          <p:cNvSpPr txBox="1"/>
          <p:nvPr/>
        </p:nvSpPr>
        <p:spPr>
          <a:xfrm>
            <a:off x="1231783" y="4299891"/>
            <a:ext cx="8481902" cy="874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2000" spc="300" dirty="0">
                <a:solidFill>
                  <a:schemeClr val="bg1"/>
                </a:solidFill>
                <a:ea typeface="+mn-lt"/>
                <a:cs typeface="+mn-lt"/>
                <a:sym typeface="Lexend Deca"/>
              </a:rPr>
              <a:t>Fecha: 09/07/2025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E8EE299-D87A-E689-28F0-DCF7BE2B0D01}"/>
              </a:ext>
            </a:extLst>
          </p:cNvPr>
          <p:cNvSpPr/>
          <p:nvPr/>
        </p:nvSpPr>
        <p:spPr>
          <a:xfrm rot="271986">
            <a:off x="8298284" y="-1714338"/>
            <a:ext cx="6987777" cy="59809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AA4AE52-B737-2D50-76DB-980627FABD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591965" y="348231"/>
            <a:ext cx="1770896" cy="171678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A7DA68C-A113-56DB-2E1F-5AB6360091D9}"/>
              </a:ext>
            </a:extLst>
          </p:cNvPr>
          <p:cNvSpPr/>
          <p:nvPr/>
        </p:nvSpPr>
        <p:spPr>
          <a:xfrm>
            <a:off x="0" y="5651500"/>
            <a:ext cx="12192000" cy="120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O" dirty="0"/>
              <a:t>v</a:t>
            </a:r>
          </a:p>
        </p:txBody>
      </p:sp>
      <p:pic>
        <p:nvPicPr>
          <p:cNvPr id="11" name="Picture 10" descr="A black and blue sign with white text&#10;&#10;Description automatically generated">
            <a:extLst>
              <a:ext uri="{FF2B5EF4-FFF2-40B4-BE49-F238E27FC236}">
                <a16:creationId xmlns:a16="http://schemas.microsoft.com/office/drawing/2014/main" id="{CC4B18CD-CA75-DAE1-4147-2156A3A7D0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0471" y="5683976"/>
            <a:ext cx="2971701" cy="113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049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8"/>
          <p:cNvSpPr txBox="1"/>
          <p:nvPr/>
        </p:nvSpPr>
        <p:spPr>
          <a:xfrm>
            <a:off x="896532" y="207074"/>
            <a:ext cx="6729000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r>
              <a:rPr lang="es-MX" sz="3600" dirty="0">
                <a:latin typeface="Aptos" panose="020B0004020202020204" pitchFamily="34" charset="0"/>
                <a:sym typeface="Oswald"/>
              </a:rPr>
              <a:t>A</a:t>
            </a:r>
            <a:r>
              <a:rPr lang="es-CO" sz="3600" dirty="0">
                <a:latin typeface="Aptos" panose="020B0004020202020204" pitchFamily="34" charset="0"/>
                <a:sym typeface="Oswald"/>
              </a:rPr>
              <a:t>GENDA</a:t>
            </a:r>
            <a:endParaRPr sz="3600" dirty="0">
              <a:latin typeface="Aptos" panose="020B0004020202020204" pitchFamily="34" charset="0"/>
              <a:sym typeface="Oswald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CC1D27E-C24B-04A3-47FB-9150EA14CE79}"/>
              </a:ext>
            </a:extLst>
          </p:cNvPr>
          <p:cNvSpPr txBox="1"/>
          <p:nvPr/>
        </p:nvSpPr>
        <p:spPr>
          <a:xfrm>
            <a:off x="678873" y="1110948"/>
            <a:ext cx="1087581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buClrTx/>
            </a:pPr>
            <a:r>
              <a:rPr lang="es-419" sz="2800" dirty="0">
                <a:solidFill>
                  <a:prstClr val="black"/>
                </a:solidFill>
              </a:rPr>
              <a:t>Llamado a lista de los asistentes por dependencia </a:t>
            </a:r>
          </a:p>
          <a:p>
            <a:pPr marL="457200" indent="-457200" fontAlgn="base">
              <a:buClrTx/>
              <a:buAutoNum type="arabicPeriod"/>
            </a:pPr>
            <a:r>
              <a:rPr lang="es-419" sz="2800" b="1" dirty="0">
                <a:solidFill>
                  <a:prstClr val="black"/>
                </a:solidFill>
              </a:rPr>
              <a:t>Seguimiento a compromisos acta anterior:</a:t>
            </a:r>
          </a:p>
          <a:p>
            <a:pPr marL="457200" indent="-457200" fontAlgn="base">
              <a:buClrTx/>
              <a:buFont typeface="Arial" panose="020B0604020202020204" pitchFamily="34" charset="0"/>
              <a:buChar char="•"/>
            </a:pPr>
            <a:r>
              <a:rPr lang="es-MX" sz="2800" i="1" dirty="0">
                <a:solidFill>
                  <a:prstClr val="black"/>
                </a:solidFill>
              </a:rPr>
              <a:t>Construcción  y envió del instrumento del Plan de Acción de la mesa RPMS.</a:t>
            </a:r>
          </a:p>
          <a:p>
            <a:pPr marL="457200" indent="-457200" fontAlgn="base">
              <a:buClrTx/>
              <a:buFont typeface="Arial" panose="020B0604020202020204" pitchFamily="34" charset="0"/>
              <a:buChar char="•"/>
            </a:pPr>
            <a:r>
              <a:rPr lang="es-MX" sz="2800" i="1" dirty="0">
                <a:solidFill>
                  <a:prstClr val="black"/>
                </a:solidFill>
              </a:rPr>
              <a:t>Verificación de proceso de formalización del Comité Interdependencias RPMS.</a:t>
            </a:r>
            <a:endParaRPr lang="es-419" sz="2800" b="1" dirty="0">
              <a:solidFill>
                <a:prstClr val="black"/>
              </a:solidFill>
            </a:endParaRPr>
          </a:p>
          <a:p>
            <a:pPr fontAlgn="base">
              <a:buClrTx/>
            </a:pPr>
            <a:r>
              <a:rPr lang="es-MX" sz="2800" dirty="0">
                <a:solidFill>
                  <a:prstClr val="black"/>
                </a:solidFill>
              </a:rPr>
              <a:t>2. </a:t>
            </a:r>
            <a:r>
              <a:rPr lang="es-MX" sz="2800" b="1" dirty="0">
                <a:solidFill>
                  <a:prstClr val="black"/>
                </a:solidFill>
              </a:rPr>
              <a:t>Aprobación matriz Plan Acción Mesa RPMS 2025.</a:t>
            </a:r>
          </a:p>
          <a:p>
            <a:pPr fontAlgn="base">
              <a:buClrTx/>
            </a:pPr>
            <a:r>
              <a:rPr lang="es-MX" sz="2800" dirty="0">
                <a:solidFill>
                  <a:prstClr val="black"/>
                </a:solidFill>
              </a:rPr>
              <a:t>3. </a:t>
            </a:r>
            <a:r>
              <a:rPr lang="es-MX" sz="2800" b="1" dirty="0">
                <a:solidFill>
                  <a:prstClr val="black"/>
                </a:solidFill>
              </a:rPr>
              <a:t>Socialización Modelo +MAS Bienestar </a:t>
            </a:r>
          </a:p>
          <a:p>
            <a:pPr fontAlgn="base">
              <a:buClrTx/>
            </a:pPr>
            <a:r>
              <a:rPr lang="es-MX" sz="2800" dirty="0">
                <a:solidFill>
                  <a:prstClr val="black"/>
                </a:solidFill>
              </a:rPr>
              <a:t>4. </a:t>
            </a:r>
            <a:r>
              <a:rPr lang="es-MX" sz="2800" b="1" dirty="0">
                <a:solidFill>
                  <a:prstClr val="black"/>
                </a:solidFill>
              </a:rPr>
              <a:t>Tareas a desarrollar :</a:t>
            </a:r>
          </a:p>
          <a:p>
            <a:pPr marL="457200" indent="-457200" fontAlgn="base">
              <a:buClrTx/>
              <a:buFont typeface="Arial" panose="020B0604020202020204" pitchFamily="34" charset="0"/>
              <a:buChar char="•"/>
            </a:pPr>
            <a:r>
              <a:rPr lang="es-MX" sz="2800" i="1" dirty="0">
                <a:solidFill>
                  <a:prstClr val="black"/>
                </a:solidFill>
              </a:rPr>
              <a:t>Consignar en la matriz aprobada a junio 30 las acciones I semestre 2025</a:t>
            </a:r>
          </a:p>
          <a:p>
            <a:pPr marL="457200" indent="-457200" fontAlgn="base">
              <a:buClrTx/>
              <a:buFont typeface="Arial" panose="020B0604020202020204" pitchFamily="34" charset="0"/>
              <a:buChar char="•"/>
            </a:pPr>
            <a:r>
              <a:rPr lang="es-MX" sz="2800" i="1" dirty="0">
                <a:solidFill>
                  <a:prstClr val="black"/>
                </a:solidFill>
              </a:rPr>
              <a:t>Acordar fecha de capacitación en el </a:t>
            </a:r>
            <a:r>
              <a:rPr lang="es-MX" sz="2800" i="1">
                <a:solidFill>
                  <a:prstClr val="black"/>
                </a:solidFill>
              </a:rPr>
              <a:t>tema de Gennially</a:t>
            </a:r>
            <a:r>
              <a:rPr lang="es-MX" sz="2800" i="1" dirty="0">
                <a:solidFill>
                  <a:prstClr val="black"/>
                </a:solidFill>
              </a:rPr>
              <a:t> .</a:t>
            </a:r>
            <a:endParaRPr lang="es-MX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942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E34EC19B-F4EE-6587-88A6-1E05F463F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>
            <a:extLst>
              <a:ext uri="{FF2B5EF4-FFF2-40B4-BE49-F238E27FC236}">
                <a16:creationId xmlns:a16="http://schemas.microsoft.com/office/drawing/2014/main" id="{3CC4C220-4310-E485-7F10-E5404B926DAA}"/>
              </a:ext>
            </a:extLst>
          </p:cNvPr>
          <p:cNvSpPr txBox="1"/>
          <p:nvPr/>
        </p:nvSpPr>
        <p:spPr>
          <a:xfrm>
            <a:off x="29164" y="6565262"/>
            <a:ext cx="36718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/>
              <a:t>Fuente:</a:t>
            </a:r>
          </a:p>
        </p:txBody>
      </p:sp>
      <p:sp>
        <p:nvSpPr>
          <p:cNvPr id="6" name="Google Shape;143;p18">
            <a:extLst>
              <a:ext uri="{FF2B5EF4-FFF2-40B4-BE49-F238E27FC236}">
                <a16:creationId xmlns:a16="http://schemas.microsoft.com/office/drawing/2014/main" id="{B71AA955-6BEC-3266-1D0B-E0E7D4C65784}"/>
              </a:ext>
            </a:extLst>
          </p:cNvPr>
          <p:cNvSpPr txBox="1"/>
          <p:nvPr/>
        </p:nvSpPr>
        <p:spPr>
          <a:xfrm>
            <a:off x="2572933" y="321949"/>
            <a:ext cx="6729000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pPr algn="ctr"/>
            <a:r>
              <a:rPr lang="es-CO" sz="3000" dirty="0">
                <a:latin typeface="Aptos" panose="020B0004020202020204" pitchFamily="34" charset="0"/>
                <a:sym typeface="Oswald"/>
              </a:rPr>
              <a:t>INTEGRANTES DE LA MESA </a:t>
            </a:r>
            <a:endParaRPr sz="3000" dirty="0">
              <a:latin typeface="Aptos" panose="020B0004020202020204" pitchFamily="34" charset="0"/>
              <a:sym typeface="Oswald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16D06AF7-7F50-6F77-99FA-AD7B327B7B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890894"/>
              </p:ext>
            </p:extLst>
          </p:nvPr>
        </p:nvGraphicFramePr>
        <p:xfrm>
          <a:off x="2232469" y="1350940"/>
          <a:ext cx="8128000" cy="440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77153615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529220760"/>
                    </a:ext>
                  </a:extLst>
                </a:gridCol>
              </a:tblGrid>
              <a:tr h="231524">
                <a:tc>
                  <a:txBody>
                    <a:bodyPr/>
                    <a:lstStyle/>
                    <a:p>
                      <a:r>
                        <a:rPr lang="es-CO" dirty="0"/>
                        <a:t>DEPENDENCIA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PARTICIPANTE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DAEPSS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54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SUBDIRECCIÓN DE ACCIONES COLECTIVAS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0243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SUBDIRECCIÓN DE POLITICAS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741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DIRECCIÓN DE PARTICIPACION SOCIAL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2089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DIRECCIÓN DE VIGILANCIA EN SALUD PUBLICA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994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DIRECCIÓN DE ASEGURAMIENTO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3293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CDEIS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25259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DIRECCIÓN DE PROVISIÓN DE SERVICIOS EN SALUD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9648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4151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31594675-8DA6-02BB-E13F-75982EAAD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>
            <a:extLst>
              <a:ext uri="{FF2B5EF4-FFF2-40B4-BE49-F238E27FC236}">
                <a16:creationId xmlns:a16="http://schemas.microsoft.com/office/drawing/2014/main" id="{500F1C46-62E6-D376-9D34-8667358C0317}"/>
              </a:ext>
            </a:extLst>
          </p:cNvPr>
          <p:cNvSpPr txBox="1"/>
          <p:nvPr/>
        </p:nvSpPr>
        <p:spPr>
          <a:xfrm>
            <a:off x="29164" y="6565262"/>
            <a:ext cx="36718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/>
              <a:t>Fuente:</a:t>
            </a:r>
          </a:p>
        </p:txBody>
      </p:sp>
      <p:sp>
        <p:nvSpPr>
          <p:cNvPr id="6" name="Google Shape;143;p18">
            <a:extLst>
              <a:ext uri="{FF2B5EF4-FFF2-40B4-BE49-F238E27FC236}">
                <a16:creationId xmlns:a16="http://schemas.microsoft.com/office/drawing/2014/main" id="{906C34C8-FD5E-1D26-728B-FF60D6B05DE2}"/>
              </a:ext>
            </a:extLst>
          </p:cNvPr>
          <p:cNvSpPr txBox="1"/>
          <p:nvPr/>
        </p:nvSpPr>
        <p:spPr>
          <a:xfrm>
            <a:off x="827260" y="556950"/>
            <a:ext cx="6729000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r>
              <a:rPr lang="es-MX" sz="3000" dirty="0">
                <a:latin typeface="Aptos" panose="020B0004020202020204" pitchFamily="34" charset="0"/>
                <a:sym typeface="Oswald"/>
              </a:rPr>
              <a:t>RESPONSABLE ACTA DE REUNIÓN Y CONSECUCIÓN DEL SITIO </a:t>
            </a:r>
            <a:endParaRPr sz="3000" dirty="0">
              <a:latin typeface="Aptos" panose="020B0004020202020204" pitchFamily="34" charset="0"/>
              <a:sym typeface="Oswald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32B9CB66-84BB-0BE9-F793-4DA0241DED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387871"/>
              </p:ext>
            </p:extLst>
          </p:nvPr>
        </p:nvGraphicFramePr>
        <p:xfrm>
          <a:off x="2251494" y="1725283"/>
          <a:ext cx="6619456" cy="4201068"/>
        </p:xfrm>
        <a:graphic>
          <a:graphicData uri="http://schemas.openxmlformats.org/drawingml/2006/table">
            <a:tbl>
              <a:tblPr/>
              <a:tblGrid>
                <a:gridCol w="4856672">
                  <a:extLst>
                    <a:ext uri="{9D8B030D-6E8A-4147-A177-3AD203B41FA5}">
                      <a16:colId xmlns:a16="http://schemas.microsoft.com/office/drawing/2014/main" val="3105627599"/>
                    </a:ext>
                  </a:extLst>
                </a:gridCol>
                <a:gridCol w="1762784">
                  <a:extLst>
                    <a:ext uri="{9D8B030D-6E8A-4147-A177-3AD203B41FA5}">
                      <a16:colId xmlns:a16="http://schemas.microsoft.com/office/drawing/2014/main" val="3863728843"/>
                    </a:ext>
                  </a:extLst>
                </a:gridCol>
              </a:tblGrid>
              <a:tr h="350089">
                <a:tc>
                  <a:txBody>
                    <a:bodyPr/>
                    <a:lstStyle/>
                    <a:p>
                      <a:pPr algn="ctr" fontAlgn="auto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DEPENDENCIA RESPONSABLE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040324"/>
                  </a:ext>
                </a:extLst>
              </a:tr>
              <a:tr h="350089">
                <a:tc>
                  <a:txBody>
                    <a:bodyPr/>
                    <a:lstStyle/>
                    <a:p>
                      <a:pPr algn="l" fontAlgn="auto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DAEPSS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FEBRERO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5586822"/>
                  </a:ext>
                </a:extLst>
              </a:tr>
              <a:tr h="350089">
                <a:tc>
                  <a:txBody>
                    <a:bodyPr/>
                    <a:lstStyle/>
                    <a:p>
                      <a:pPr algn="l" fontAlgn="auto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SUBDIRECCIÓN DE ACCIONES COLECTIVAS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MARZO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3538984"/>
                  </a:ext>
                </a:extLst>
              </a:tr>
              <a:tr h="350089">
                <a:tc>
                  <a:txBody>
                    <a:bodyPr/>
                    <a:lstStyle/>
                    <a:p>
                      <a:pPr algn="l" fontAlgn="auto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SUBDIRECCIÓN DE POLÍTICAS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ABRIL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4977519"/>
                  </a:ext>
                </a:extLst>
              </a:tr>
              <a:tr h="350089">
                <a:tc>
                  <a:txBody>
                    <a:bodyPr/>
                    <a:lstStyle/>
                    <a:p>
                      <a:pPr algn="l" fontAlgn="auto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DIRECCIÓN PARTICIPACIÓN SOCIAL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3036006"/>
                  </a:ext>
                </a:extLst>
              </a:tr>
              <a:tr h="350089">
                <a:tc>
                  <a:txBody>
                    <a:bodyPr/>
                    <a:lstStyle/>
                    <a:p>
                      <a:pPr algn="l" fontAlgn="auto"/>
                      <a:r>
                        <a:rPr lang="es-MX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DIRECCIÓN DE VIGILANCIA EN SALUD PÚBLICA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14624"/>
                  </a:ext>
                </a:extLst>
              </a:tr>
              <a:tr h="350089">
                <a:tc>
                  <a:txBody>
                    <a:bodyPr/>
                    <a:lstStyle/>
                    <a:p>
                      <a:pPr algn="l" fontAlgn="auto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DIRECCIÓN DE ASEGURAMIENTO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JULIO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6210177"/>
                  </a:ext>
                </a:extLst>
              </a:tr>
              <a:tr h="350089">
                <a:tc>
                  <a:txBody>
                    <a:bodyPr/>
                    <a:lstStyle/>
                    <a:p>
                      <a:pPr algn="l" fontAlgn="auto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CDEIS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AGOSTO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9195524"/>
                  </a:ext>
                </a:extLst>
              </a:tr>
              <a:tr h="350089">
                <a:tc>
                  <a:txBody>
                    <a:bodyPr/>
                    <a:lstStyle/>
                    <a:p>
                      <a:pPr algn="l" fontAlgn="auto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DIRECCIÓN PROVISIÓN DE SERVICIOS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9608084"/>
                  </a:ext>
                </a:extLst>
              </a:tr>
              <a:tr h="350089">
                <a:tc>
                  <a:txBody>
                    <a:bodyPr/>
                    <a:lstStyle/>
                    <a:p>
                      <a:pPr algn="l" fontAlgn="auto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DAEPSS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OCTUBRE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6155868"/>
                  </a:ext>
                </a:extLst>
              </a:tr>
              <a:tr h="350089">
                <a:tc>
                  <a:txBody>
                    <a:bodyPr/>
                    <a:lstStyle/>
                    <a:p>
                      <a:pPr algn="l" fontAlgn="auto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SUBDIRECCIÓN DE ACCIONES COLECTIVAS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006881"/>
                  </a:ext>
                </a:extLst>
              </a:tr>
              <a:tr h="350089">
                <a:tc>
                  <a:txBody>
                    <a:bodyPr/>
                    <a:lstStyle/>
                    <a:p>
                      <a:pPr algn="l" fontAlgn="auto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SUBDIRECCIÓN DE POLÍTICAS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02962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1732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8;p13">
            <a:extLst>
              <a:ext uri="{FF2B5EF4-FFF2-40B4-BE49-F238E27FC236}">
                <a16:creationId xmlns:a16="http://schemas.microsoft.com/office/drawing/2014/main" id="{961A154D-49FA-5229-9C46-AE997F4E83BE}"/>
              </a:ext>
            </a:extLst>
          </p:cNvPr>
          <p:cNvSpPr txBox="1"/>
          <p:nvPr/>
        </p:nvSpPr>
        <p:spPr>
          <a:xfrm>
            <a:off x="1460383" y="2590501"/>
            <a:ext cx="9522993" cy="1415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0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0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  <a:p>
            <a:endParaRPr lang="es-ES" sz="2000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D2183E-7461-D3E5-8515-95CE44620C91}"/>
              </a:ext>
            </a:extLst>
          </p:cNvPr>
          <p:cNvSpPr/>
          <p:nvPr/>
        </p:nvSpPr>
        <p:spPr>
          <a:xfrm>
            <a:off x="0" y="5651500"/>
            <a:ext cx="12192000" cy="120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O" dirty="0"/>
              <a:t>v</a:t>
            </a:r>
          </a:p>
        </p:txBody>
      </p:sp>
      <p:pic>
        <p:nvPicPr>
          <p:cNvPr id="3" name="Picture 2" descr="A black and blue sign with white text&#10;&#10;Description automatically generated">
            <a:extLst>
              <a:ext uri="{FF2B5EF4-FFF2-40B4-BE49-F238E27FC236}">
                <a16:creationId xmlns:a16="http://schemas.microsoft.com/office/drawing/2014/main" id="{5B937720-6729-1929-8AEC-9D97F778F4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471" y="5683976"/>
            <a:ext cx="2971701" cy="113048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4A8D966-44B7-D799-337C-A024C7446A64}"/>
              </a:ext>
            </a:extLst>
          </p:cNvPr>
          <p:cNvSpPr/>
          <p:nvPr/>
        </p:nvSpPr>
        <p:spPr>
          <a:xfrm>
            <a:off x="556931" y="6037750"/>
            <a:ext cx="2197217" cy="4734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3D39C4-BA23-3D65-610C-B8731256C3B1}"/>
              </a:ext>
            </a:extLst>
          </p:cNvPr>
          <p:cNvSpPr/>
          <p:nvPr/>
        </p:nvSpPr>
        <p:spPr>
          <a:xfrm>
            <a:off x="2939184" y="6037750"/>
            <a:ext cx="2197217" cy="4734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0148EE-EA88-4DCC-2BCE-79B0E36BF640}"/>
              </a:ext>
            </a:extLst>
          </p:cNvPr>
          <p:cNvSpPr txBox="1"/>
          <p:nvPr/>
        </p:nvSpPr>
        <p:spPr>
          <a:xfrm>
            <a:off x="1019940" y="6083786"/>
            <a:ext cx="1328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O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Logo aliado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A57BFD-FBC6-522F-804C-7E5949516C03}"/>
              </a:ext>
            </a:extLst>
          </p:cNvPr>
          <p:cNvSpPr txBox="1"/>
          <p:nvPr/>
        </p:nvSpPr>
        <p:spPr>
          <a:xfrm>
            <a:off x="3373732" y="6083786"/>
            <a:ext cx="1328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O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Logo aliado</a:t>
            </a:r>
          </a:p>
        </p:txBody>
      </p:sp>
    </p:spTree>
    <p:extLst>
      <p:ext uri="{BB962C8B-B14F-4D97-AF65-F5344CB8AC3E}">
        <p14:creationId xmlns:p14="http://schemas.microsoft.com/office/powerpoint/2010/main" val="921506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1806</TotalTime>
  <Words>193</Words>
  <Application>Microsoft Office PowerPoint</Application>
  <PresentationFormat>Panorámica</PresentationFormat>
  <Paragraphs>55</Paragraphs>
  <Slides>5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Camila, Rodriguez Roa</dc:creator>
  <cp:lastModifiedBy>Olivia Pedraza</cp:lastModifiedBy>
  <cp:revision>33</cp:revision>
  <dcterms:created xsi:type="dcterms:W3CDTF">2024-04-17T14:48:17Z</dcterms:created>
  <dcterms:modified xsi:type="dcterms:W3CDTF">2025-07-08T03:14:42Z</dcterms:modified>
</cp:coreProperties>
</file>