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29"/>
  </p:notesMasterIdLst>
  <p:handoutMasterIdLst>
    <p:handoutMasterId r:id="rId30"/>
  </p:handoutMasterIdLst>
  <p:sldIdLst>
    <p:sldId id="258" r:id="rId2"/>
    <p:sldId id="321" r:id="rId3"/>
    <p:sldId id="343" r:id="rId4"/>
    <p:sldId id="344" r:id="rId5"/>
    <p:sldId id="357" r:id="rId6"/>
    <p:sldId id="346" r:id="rId7"/>
    <p:sldId id="347" r:id="rId8"/>
    <p:sldId id="348" r:id="rId9"/>
    <p:sldId id="355" r:id="rId10"/>
    <p:sldId id="350" r:id="rId11"/>
    <p:sldId id="349" r:id="rId12"/>
    <p:sldId id="351" r:id="rId13"/>
    <p:sldId id="345" r:id="rId14"/>
    <p:sldId id="352" r:id="rId15"/>
    <p:sldId id="353" r:id="rId16"/>
    <p:sldId id="354" r:id="rId17"/>
    <p:sldId id="360" r:id="rId18"/>
    <p:sldId id="359" r:id="rId19"/>
    <p:sldId id="363" r:id="rId20"/>
    <p:sldId id="364" r:id="rId21"/>
    <p:sldId id="365" r:id="rId22"/>
    <p:sldId id="361" r:id="rId23"/>
    <p:sldId id="366" r:id="rId24"/>
    <p:sldId id="367" r:id="rId25"/>
    <p:sldId id="368" r:id="rId26"/>
    <p:sldId id="369" r:id="rId27"/>
    <p:sldId id="266" r:id="rId2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EDA"/>
    <a:srgbClr val="F8CFBA"/>
    <a:srgbClr val="F7FD7F"/>
    <a:srgbClr val="F2900E"/>
    <a:srgbClr val="C0BC12"/>
    <a:srgbClr val="BF9A13"/>
    <a:srgbClr val="C55A11"/>
    <a:srgbClr val="E403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04"/>
    <p:restoredTop sz="94709"/>
  </p:normalViewPr>
  <p:slideViewPr>
    <p:cSldViewPr snapToGrid="0">
      <p:cViewPr>
        <p:scale>
          <a:sx n="60" d="100"/>
          <a:sy n="60" d="100"/>
        </p:scale>
        <p:origin x="844" y="2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A1244A94-768D-B592-42AD-8AB56FA9F14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Marcador de fecha 2">
            <a:extLst>
              <a:ext uri="{FF2B5EF4-FFF2-40B4-BE49-F238E27FC236}">
                <a16:creationId xmlns:a16="http://schemas.microsoft.com/office/drawing/2014/main" id="{1B4671E6-83D9-9838-DEB5-4748E062860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CAC51E-F314-6647-BE01-F9BA029582EF}" type="datetimeFigureOut">
              <a:rPr lang="es-CO" smtClean="0"/>
              <a:t>7/04/2025</a:t>
            </a:fld>
            <a:endParaRPr lang="es-CO" dirty="0"/>
          </a:p>
        </p:txBody>
      </p:sp>
      <p:sp>
        <p:nvSpPr>
          <p:cNvPr id="4" name="Marcador de pie de página 3">
            <a:extLst>
              <a:ext uri="{FF2B5EF4-FFF2-40B4-BE49-F238E27FC236}">
                <a16:creationId xmlns:a16="http://schemas.microsoft.com/office/drawing/2014/main" id="{1BC7AF83-ABDA-2471-24B8-CA7BFF0BB1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5" name="Marcador de número de diapositiva 4">
            <a:extLst>
              <a:ext uri="{FF2B5EF4-FFF2-40B4-BE49-F238E27FC236}">
                <a16:creationId xmlns:a16="http://schemas.microsoft.com/office/drawing/2014/main" id="{247B0DD4-53D4-D6BD-5E4B-0A0A6D050C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A962422-41E9-E04E-9E00-0127D2395C69}" type="slidenum">
              <a:rPr lang="es-CO" smtClean="0"/>
              <a:t>‹Nº›</a:t>
            </a:fld>
            <a:endParaRPr lang="es-CO" dirty="0"/>
          </a:p>
        </p:txBody>
      </p:sp>
    </p:spTree>
    <p:extLst>
      <p:ext uri="{BB962C8B-B14F-4D97-AF65-F5344CB8AC3E}">
        <p14:creationId xmlns:p14="http://schemas.microsoft.com/office/powerpoint/2010/main" val="7299578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CB049F-96BC-C24B-BCF7-67D57652F951}" type="datetimeFigureOut">
              <a:rPr lang="es-CO" smtClean="0"/>
              <a:t>7/04/2025</a:t>
            </a:fld>
            <a:endParaRPr lang="es-CO"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5B4DA8-4904-3540-89E4-B3567ED3E192}" type="slidenum">
              <a:rPr lang="es-CO" smtClean="0"/>
              <a:t>‹Nº›</a:t>
            </a:fld>
            <a:endParaRPr lang="es-CO" dirty="0"/>
          </a:p>
        </p:txBody>
      </p:sp>
    </p:spTree>
    <p:extLst>
      <p:ext uri="{BB962C8B-B14F-4D97-AF65-F5344CB8AC3E}">
        <p14:creationId xmlns:p14="http://schemas.microsoft.com/office/powerpoint/2010/main" val="3513551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1ee8adfe0ee_3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1ee8adfe0ee_3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97515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3641A0C9-1736-D65D-BCD8-9ACB3AB002A2}"/>
            </a:ext>
          </a:extLst>
        </p:cNvPr>
        <p:cNvGrpSpPr/>
        <p:nvPr/>
      </p:nvGrpSpPr>
      <p:grpSpPr>
        <a:xfrm>
          <a:off x="0" y="0"/>
          <a:ext cx="0" cy="0"/>
          <a:chOff x="0" y="0"/>
          <a:chExt cx="0" cy="0"/>
        </a:xfrm>
      </p:grpSpPr>
      <p:sp>
        <p:nvSpPr>
          <p:cNvPr id="108" name="Google Shape;108;g1ee8adfe0ee_3_51:notes">
            <a:extLst>
              <a:ext uri="{FF2B5EF4-FFF2-40B4-BE49-F238E27FC236}">
                <a16:creationId xmlns:a16="http://schemas.microsoft.com/office/drawing/2014/main" id="{197998AE-2A6D-7B6E-A0F6-83853D82174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1ee8adfe0ee_3_51:notes">
            <a:extLst>
              <a:ext uri="{FF2B5EF4-FFF2-40B4-BE49-F238E27FC236}">
                <a16:creationId xmlns:a16="http://schemas.microsoft.com/office/drawing/2014/main" id="{5DEECEDC-A497-5E44-6C51-715B41264A9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260136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solidFill>
          <a:srgbClr val="E4032E"/>
        </a:solidFill>
        <a:effectLst/>
      </p:bgPr>
    </p:bg>
    <p:spTree>
      <p:nvGrpSpPr>
        <p:cNvPr id="1" name=""/>
        <p:cNvGrpSpPr/>
        <p:nvPr/>
      </p:nvGrpSpPr>
      <p:grpSpPr>
        <a:xfrm>
          <a:off x="0" y="0"/>
          <a:ext cx="0" cy="0"/>
          <a:chOff x="0" y="0"/>
          <a:chExt cx="0" cy="0"/>
        </a:xfrm>
      </p:grpSpPr>
      <p:sp>
        <p:nvSpPr>
          <p:cNvPr id="7" name="Google Shape;115;p15">
            <a:extLst>
              <a:ext uri="{FF2B5EF4-FFF2-40B4-BE49-F238E27FC236}">
                <a16:creationId xmlns:a16="http://schemas.microsoft.com/office/drawing/2014/main" id="{77F29D59-1BF5-DA3A-37A8-B8F8E861B820}"/>
              </a:ext>
            </a:extLst>
          </p:cNvPr>
          <p:cNvSpPr/>
          <p:nvPr userDrawn="1"/>
        </p:nvSpPr>
        <p:spPr>
          <a:xfrm flipH="1">
            <a:off x="0" y="2606"/>
            <a:ext cx="6397500" cy="6858000"/>
          </a:xfrm>
          <a:prstGeom prst="parallelogram">
            <a:avLst>
              <a:gd name="adj" fmla="val 45538"/>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dirty="0">
              <a:latin typeface="Calibri"/>
              <a:ea typeface="Calibri"/>
              <a:cs typeface="Calibri"/>
              <a:sym typeface="Calibri"/>
            </a:endParaRPr>
          </a:p>
        </p:txBody>
      </p:sp>
      <p:sp>
        <p:nvSpPr>
          <p:cNvPr id="2" name="Título 1">
            <a:extLst>
              <a:ext uri="{FF2B5EF4-FFF2-40B4-BE49-F238E27FC236}">
                <a16:creationId xmlns:a16="http://schemas.microsoft.com/office/drawing/2014/main" id="{A5A2DBFA-4CEA-1F6A-1D7A-8E288DF995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C402E9B-A2AF-C48C-EC66-BF8B9AEDBD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4BB53E09-B3CE-490C-E9CD-9BC1D11D9ACF}"/>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5" name="Marcador de pie de página 4">
            <a:extLst>
              <a:ext uri="{FF2B5EF4-FFF2-40B4-BE49-F238E27FC236}">
                <a16:creationId xmlns:a16="http://schemas.microsoft.com/office/drawing/2014/main" id="{43916EFC-68E5-DDBE-6C7C-7C70CD9F8DBE}"/>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BC31F6D5-CE36-0361-6642-50A5E3464883}"/>
              </a:ext>
            </a:extLst>
          </p:cNvPr>
          <p:cNvSpPr>
            <a:spLocks noGrp="1"/>
          </p:cNvSpPr>
          <p:nvPr>
            <p:ph type="sldNum" sz="quarter" idx="12"/>
          </p:nvPr>
        </p:nvSpPr>
        <p:spPr/>
        <p:txBody>
          <a:bodyPr/>
          <a:lstStyle/>
          <a:p>
            <a:fld id="{BA18379B-AD0E-4EF3-9ACD-628CC5A0F16F}" type="slidenum">
              <a:rPr lang="es-CO" smtClean="0"/>
              <a:t>‹Nº›</a:t>
            </a:fld>
            <a:endParaRPr lang="es-CO" dirty="0"/>
          </a:p>
        </p:txBody>
      </p:sp>
      <p:pic>
        <p:nvPicPr>
          <p:cNvPr id="8" name="Imagen 7">
            <a:extLst>
              <a:ext uri="{FF2B5EF4-FFF2-40B4-BE49-F238E27FC236}">
                <a16:creationId xmlns:a16="http://schemas.microsoft.com/office/drawing/2014/main" id="{1B6BA8FF-043B-E0DF-4B32-292D29F0B94F}"/>
              </a:ext>
            </a:extLst>
          </p:cNvPr>
          <p:cNvPicPr>
            <a:picLocks noChangeAspect="1"/>
          </p:cNvPicPr>
          <p:nvPr userDrawn="1"/>
        </p:nvPicPr>
        <p:blipFill>
          <a:blip r:embed="rId2"/>
          <a:stretch>
            <a:fillRect/>
          </a:stretch>
        </p:blipFill>
        <p:spPr>
          <a:xfrm>
            <a:off x="3964989" y="3849515"/>
            <a:ext cx="4262021" cy="3008485"/>
          </a:xfrm>
          <a:prstGeom prst="rect">
            <a:avLst/>
          </a:prstGeom>
        </p:spPr>
      </p:pic>
    </p:spTree>
    <p:extLst>
      <p:ext uri="{BB962C8B-B14F-4D97-AF65-F5344CB8AC3E}">
        <p14:creationId xmlns:p14="http://schemas.microsoft.com/office/powerpoint/2010/main" val="3749227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A5E503B-1FDF-27FD-1C3F-23C1EFFB988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1E97732A-0126-CC57-AF22-D888168FCC5D}"/>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5D9E699-1D4F-C4F3-FE97-2CC1B8C80CE8}"/>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5" name="Marcador de pie de página 4">
            <a:extLst>
              <a:ext uri="{FF2B5EF4-FFF2-40B4-BE49-F238E27FC236}">
                <a16:creationId xmlns:a16="http://schemas.microsoft.com/office/drawing/2014/main" id="{903DFE9A-D80D-422D-878B-87724DF83298}"/>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38679D3C-416B-196B-38EC-0F42C26571A6}"/>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2258075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iseño personalizado">
    <p:bg>
      <p:bgPr>
        <a:solidFill>
          <a:srgbClr val="E4032E"/>
        </a:solidFill>
        <a:effectLst/>
      </p:bgPr>
    </p:bg>
    <p:spTree>
      <p:nvGrpSpPr>
        <p:cNvPr id="1" name=""/>
        <p:cNvGrpSpPr/>
        <p:nvPr/>
      </p:nvGrpSpPr>
      <p:grpSpPr>
        <a:xfrm>
          <a:off x="0" y="0"/>
          <a:ext cx="0" cy="0"/>
          <a:chOff x="0" y="0"/>
          <a:chExt cx="0" cy="0"/>
        </a:xfrm>
      </p:grpSpPr>
      <p:sp>
        <p:nvSpPr>
          <p:cNvPr id="4" name="Google Shape;115;p15">
            <a:extLst>
              <a:ext uri="{FF2B5EF4-FFF2-40B4-BE49-F238E27FC236}">
                <a16:creationId xmlns:a16="http://schemas.microsoft.com/office/drawing/2014/main" id="{3FA142BE-2D9C-FDFA-92C2-7F947163F95F}"/>
              </a:ext>
            </a:extLst>
          </p:cNvPr>
          <p:cNvSpPr/>
          <p:nvPr userDrawn="1"/>
        </p:nvSpPr>
        <p:spPr>
          <a:xfrm flipH="1">
            <a:off x="0" y="2606"/>
            <a:ext cx="6397500" cy="6858000"/>
          </a:xfrm>
          <a:prstGeom prst="parallelogram">
            <a:avLst>
              <a:gd name="adj" fmla="val 45538"/>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dirty="0">
              <a:latin typeface="Calibri"/>
              <a:ea typeface="Calibri"/>
              <a:cs typeface="Calibri"/>
              <a:sym typeface="Calibri"/>
            </a:endParaRPr>
          </a:p>
        </p:txBody>
      </p:sp>
      <p:pic>
        <p:nvPicPr>
          <p:cNvPr id="5" name="Imagen 4">
            <a:extLst>
              <a:ext uri="{FF2B5EF4-FFF2-40B4-BE49-F238E27FC236}">
                <a16:creationId xmlns:a16="http://schemas.microsoft.com/office/drawing/2014/main" id="{EC3721BE-CA57-1BA2-79FB-AABE1C77FBC8}"/>
              </a:ext>
            </a:extLst>
          </p:cNvPr>
          <p:cNvPicPr>
            <a:picLocks noChangeAspect="1"/>
          </p:cNvPicPr>
          <p:nvPr userDrawn="1"/>
        </p:nvPicPr>
        <p:blipFill>
          <a:blip r:embed="rId2"/>
          <a:stretch>
            <a:fillRect/>
          </a:stretch>
        </p:blipFill>
        <p:spPr>
          <a:xfrm>
            <a:off x="3964989" y="3849515"/>
            <a:ext cx="4262021" cy="3008485"/>
          </a:xfrm>
          <a:prstGeom prst="rect">
            <a:avLst/>
          </a:prstGeom>
        </p:spPr>
      </p:pic>
    </p:spTree>
    <p:extLst>
      <p:ext uri="{BB962C8B-B14F-4D97-AF65-F5344CB8AC3E}">
        <p14:creationId xmlns:p14="http://schemas.microsoft.com/office/powerpoint/2010/main" val="3729514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7DEF95-3DF8-6997-89A7-8D5E3009AF0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2784ECD-AF65-43DC-2527-4F552BECB9B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D7EF037-F794-FF31-ADCB-682993F1B143}"/>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5" name="Marcador de pie de página 4">
            <a:extLst>
              <a:ext uri="{FF2B5EF4-FFF2-40B4-BE49-F238E27FC236}">
                <a16:creationId xmlns:a16="http://schemas.microsoft.com/office/drawing/2014/main" id="{7BE774EB-977C-9E58-B39B-EB68E1C173A8}"/>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10C8ABEF-1A8B-46CD-F9AF-43320C78D803}"/>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3193934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10F096-AB02-346D-F831-1FAD152B8A4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3BA28694-8DC1-6E77-D3D9-83604F4253E8}"/>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59BA48-5F06-EABD-B414-30EA432B006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08D08EAB-B15C-B879-3DFB-00613906DC69}"/>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6" name="Marcador de pie de página 5">
            <a:extLst>
              <a:ext uri="{FF2B5EF4-FFF2-40B4-BE49-F238E27FC236}">
                <a16:creationId xmlns:a16="http://schemas.microsoft.com/office/drawing/2014/main" id="{92DF24EE-D542-5649-F002-65C3407CBE2F}"/>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FF60AC6C-E764-4428-B849-1536E6BCEF26}"/>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2953496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DCBF3A-DA6C-F6F5-3047-CCF97510C14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96D175E-3D64-A3E3-0950-686C818E3E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0D6A4FB-EC3A-E4F6-1BB9-C60A61F25A3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9FE0338D-FD51-1513-1CF5-8379EE808E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8FBB0C6-F15E-7484-3A4D-875B1FE8C636}"/>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00D4F399-F546-2C6E-114B-9B00D2DCCE4F}"/>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8" name="Marcador de pie de página 7">
            <a:extLst>
              <a:ext uri="{FF2B5EF4-FFF2-40B4-BE49-F238E27FC236}">
                <a16:creationId xmlns:a16="http://schemas.microsoft.com/office/drawing/2014/main" id="{19FE828F-5739-F9C6-0833-DE4D58F4A6E2}"/>
              </a:ext>
            </a:extLst>
          </p:cNvPr>
          <p:cNvSpPr>
            <a:spLocks noGrp="1"/>
          </p:cNvSpPr>
          <p:nvPr>
            <p:ph type="ftr" sz="quarter" idx="11"/>
          </p:nvPr>
        </p:nvSpPr>
        <p:spPr/>
        <p:txBody>
          <a:bodyPr/>
          <a:lstStyle/>
          <a:p>
            <a:endParaRPr lang="es-CO" dirty="0"/>
          </a:p>
        </p:txBody>
      </p:sp>
      <p:sp>
        <p:nvSpPr>
          <p:cNvPr id="9" name="Marcador de número de diapositiva 8">
            <a:extLst>
              <a:ext uri="{FF2B5EF4-FFF2-40B4-BE49-F238E27FC236}">
                <a16:creationId xmlns:a16="http://schemas.microsoft.com/office/drawing/2014/main" id="{5E53564A-6ABF-31F3-6413-A0657FEC0A12}"/>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3299078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55EE5C-6DF2-F02E-DFD8-B81D2191CDEB}"/>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99C3C42B-B04F-95EE-8C8D-34A653B4697A}"/>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4" name="Marcador de pie de página 3">
            <a:extLst>
              <a:ext uri="{FF2B5EF4-FFF2-40B4-BE49-F238E27FC236}">
                <a16:creationId xmlns:a16="http://schemas.microsoft.com/office/drawing/2014/main" id="{086D3066-AFE1-946F-B12C-A7C805C320F3}"/>
              </a:ext>
            </a:extLst>
          </p:cNvPr>
          <p:cNvSpPr>
            <a:spLocks noGrp="1"/>
          </p:cNvSpPr>
          <p:nvPr>
            <p:ph type="ftr" sz="quarter" idx="11"/>
          </p:nvPr>
        </p:nvSpPr>
        <p:spPr/>
        <p:txBody>
          <a:bodyPr/>
          <a:lstStyle/>
          <a:p>
            <a:endParaRPr lang="es-CO" dirty="0"/>
          </a:p>
        </p:txBody>
      </p:sp>
      <p:sp>
        <p:nvSpPr>
          <p:cNvPr id="5" name="Marcador de número de diapositiva 4">
            <a:extLst>
              <a:ext uri="{FF2B5EF4-FFF2-40B4-BE49-F238E27FC236}">
                <a16:creationId xmlns:a16="http://schemas.microsoft.com/office/drawing/2014/main" id="{419AB1E7-FAAC-3789-9B77-DC27AC389B4C}"/>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4103610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796E0DF-22F2-1111-8ADD-89C790790749}"/>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3" name="Marcador de pie de página 2">
            <a:extLst>
              <a:ext uri="{FF2B5EF4-FFF2-40B4-BE49-F238E27FC236}">
                <a16:creationId xmlns:a16="http://schemas.microsoft.com/office/drawing/2014/main" id="{CD1275E6-E661-2268-B8AB-40BF1F179418}"/>
              </a:ext>
            </a:extLst>
          </p:cNvPr>
          <p:cNvSpPr>
            <a:spLocks noGrp="1"/>
          </p:cNvSpPr>
          <p:nvPr>
            <p:ph type="ftr" sz="quarter" idx="11"/>
          </p:nvPr>
        </p:nvSpPr>
        <p:spPr/>
        <p:txBody>
          <a:bodyPr/>
          <a:lstStyle/>
          <a:p>
            <a:endParaRPr lang="es-CO" dirty="0"/>
          </a:p>
        </p:txBody>
      </p:sp>
      <p:sp>
        <p:nvSpPr>
          <p:cNvPr id="4" name="Marcador de número de diapositiva 3">
            <a:extLst>
              <a:ext uri="{FF2B5EF4-FFF2-40B4-BE49-F238E27FC236}">
                <a16:creationId xmlns:a16="http://schemas.microsoft.com/office/drawing/2014/main" id="{80BD6EC2-5DEA-257E-C586-13A4ABCDEB86}"/>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1147215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FE614D-6E19-1EF7-7D88-7417EF88E2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8BCF32A-367A-BBED-FA71-A3D32CAD40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E552B7FF-C7A2-3487-200D-5D2541E96D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77F2500-B836-9996-DB17-323B3827F78F}"/>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6" name="Marcador de pie de página 5">
            <a:extLst>
              <a:ext uri="{FF2B5EF4-FFF2-40B4-BE49-F238E27FC236}">
                <a16:creationId xmlns:a16="http://schemas.microsoft.com/office/drawing/2014/main" id="{B7E53F62-34BC-219E-C386-9B48DCEF3072}"/>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9B58DF27-5175-913A-2914-B4D75FBAFACE}"/>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2831778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55DA72-B4C7-5ECA-518E-B54763A8D84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70DD92F6-AEA9-5398-2702-CA2B42B4DC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594BC1EA-B045-E5F6-9BA4-D71A4C0ED4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C5198A7-A11A-6A48-56E0-72C5433C1BB0}"/>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6" name="Marcador de pie de página 5">
            <a:extLst>
              <a:ext uri="{FF2B5EF4-FFF2-40B4-BE49-F238E27FC236}">
                <a16:creationId xmlns:a16="http://schemas.microsoft.com/office/drawing/2014/main" id="{C4235F07-E8FA-D612-7E43-D7DD1062A081}"/>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3F2FCBCA-5DFF-7112-2F0E-A1D1713BCDED}"/>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2513886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A263FE-0791-A811-7A2F-3B300B8650C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E2587B7-BF83-2010-1F59-9A98A5185832}"/>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8372E4-7943-335C-4EF5-0F18F92D834C}"/>
              </a:ext>
            </a:extLst>
          </p:cNvPr>
          <p:cNvSpPr>
            <a:spLocks noGrp="1"/>
          </p:cNvSpPr>
          <p:nvPr>
            <p:ph type="dt" sz="half" idx="10"/>
          </p:nvPr>
        </p:nvSpPr>
        <p:spPr/>
        <p:txBody>
          <a:bodyPr/>
          <a:lstStyle/>
          <a:p>
            <a:fld id="{A90532F5-3A7B-4E83-9A64-CA4DE0A9FB7F}" type="datetimeFigureOut">
              <a:rPr lang="es-CO" smtClean="0"/>
              <a:t>7/04/2025</a:t>
            </a:fld>
            <a:endParaRPr lang="es-CO" dirty="0"/>
          </a:p>
        </p:txBody>
      </p:sp>
      <p:sp>
        <p:nvSpPr>
          <p:cNvPr id="5" name="Marcador de pie de página 4">
            <a:extLst>
              <a:ext uri="{FF2B5EF4-FFF2-40B4-BE49-F238E27FC236}">
                <a16:creationId xmlns:a16="http://schemas.microsoft.com/office/drawing/2014/main" id="{5E28B6CE-703F-8064-556C-59B6D31A24C5}"/>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FB8EDD09-F218-FD2C-751D-8C340F8CA690}"/>
              </a:ext>
            </a:extLst>
          </p:cNvPr>
          <p:cNvSpPr>
            <a:spLocks noGrp="1"/>
          </p:cNvSpPr>
          <p:nvPr>
            <p:ph type="sldNum" sz="quarter" idx="12"/>
          </p:nvPr>
        </p:nvSpPr>
        <p:spPr/>
        <p:txBody>
          <a:bodyPr/>
          <a:lstStyle/>
          <a:p>
            <a:fld id="{BA18379B-AD0E-4EF3-9ACD-628CC5A0F16F}" type="slidenum">
              <a:rPr lang="es-CO" smtClean="0"/>
              <a:t>‹Nº›</a:t>
            </a:fld>
            <a:endParaRPr lang="es-CO" dirty="0"/>
          </a:p>
        </p:txBody>
      </p:sp>
    </p:spTree>
    <p:extLst>
      <p:ext uri="{BB962C8B-B14F-4D97-AF65-F5344CB8AC3E}">
        <p14:creationId xmlns:p14="http://schemas.microsoft.com/office/powerpoint/2010/main" val="791393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1408B28-8E4A-E8FB-4F72-4385AC2630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08033B0-FEBB-0BBC-83A9-55D1B9900F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998E024-33CC-0541-19EB-08AA86A294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90532F5-3A7B-4E83-9A64-CA4DE0A9FB7F}" type="datetimeFigureOut">
              <a:rPr lang="es-CO" smtClean="0"/>
              <a:t>7/04/2025</a:t>
            </a:fld>
            <a:endParaRPr lang="es-CO" dirty="0"/>
          </a:p>
        </p:txBody>
      </p:sp>
      <p:sp>
        <p:nvSpPr>
          <p:cNvPr id="5" name="Marcador de pie de página 4">
            <a:extLst>
              <a:ext uri="{FF2B5EF4-FFF2-40B4-BE49-F238E27FC236}">
                <a16:creationId xmlns:a16="http://schemas.microsoft.com/office/drawing/2014/main" id="{B4A570DE-E16C-752A-F025-3A80FF2825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dirty="0"/>
          </a:p>
        </p:txBody>
      </p:sp>
      <p:sp>
        <p:nvSpPr>
          <p:cNvPr id="6" name="Marcador de número de diapositiva 5">
            <a:extLst>
              <a:ext uri="{FF2B5EF4-FFF2-40B4-BE49-F238E27FC236}">
                <a16:creationId xmlns:a16="http://schemas.microsoft.com/office/drawing/2014/main" id="{390C6235-6294-8BA8-D595-4BB98A170E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18379B-AD0E-4EF3-9ACD-628CC5A0F16F}" type="slidenum">
              <a:rPr lang="es-CO" smtClean="0"/>
              <a:t>‹Nº›</a:t>
            </a:fld>
            <a:endParaRPr lang="es-CO" dirty="0"/>
          </a:p>
        </p:txBody>
      </p:sp>
      <p:pic>
        <p:nvPicPr>
          <p:cNvPr id="7" name="Imagen 6">
            <a:extLst>
              <a:ext uri="{FF2B5EF4-FFF2-40B4-BE49-F238E27FC236}">
                <a16:creationId xmlns:a16="http://schemas.microsoft.com/office/drawing/2014/main" id="{A3CD5C6C-3A40-56D5-D082-D1E749DAC9B0}"/>
              </a:ext>
            </a:extLst>
          </p:cNvPr>
          <p:cNvPicPr>
            <a:picLocks noChangeAspect="1"/>
          </p:cNvPicPr>
          <p:nvPr userDrawn="1"/>
        </p:nvPicPr>
        <p:blipFill>
          <a:blip r:embed="rId13"/>
          <a:stretch>
            <a:fillRect/>
          </a:stretch>
        </p:blipFill>
        <p:spPr>
          <a:xfrm>
            <a:off x="11011838" y="0"/>
            <a:ext cx="1180800" cy="2421255"/>
          </a:xfrm>
          <a:prstGeom prst="rect">
            <a:avLst/>
          </a:prstGeom>
        </p:spPr>
      </p:pic>
      <p:pic>
        <p:nvPicPr>
          <p:cNvPr id="8" name="Imagen 7">
            <a:extLst>
              <a:ext uri="{FF2B5EF4-FFF2-40B4-BE49-F238E27FC236}">
                <a16:creationId xmlns:a16="http://schemas.microsoft.com/office/drawing/2014/main" id="{3F12D0B6-4857-B194-6E14-61947D627492}"/>
              </a:ext>
            </a:extLst>
          </p:cNvPr>
          <p:cNvPicPr>
            <a:picLocks noChangeAspect="1"/>
          </p:cNvPicPr>
          <p:nvPr userDrawn="1"/>
        </p:nvPicPr>
        <p:blipFill>
          <a:blip r:embed="rId14"/>
          <a:stretch>
            <a:fillRect/>
          </a:stretch>
        </p:blipFill>
        <p:spPr>
          <a:xfrm>
            <a:off x="10929862" y="2385060"/>
            <a:ext cx="1262138" cy="4472940"/>
          </a:xfrm>
          <a:prstGeom prst="rect">
            <a:avLst/>
          </a:prstGeom>
        </p:spPr>
      </p:pic>
      <p:pic>
        <p:nvPicPr>
          <p:cNvPr id="9" name="Google Shape;114;p15">
            <a:extLst>
              <a:ext uri="{FF2B5EF4-FFF2-40B4-BE49-F238E27FC236}">
                <a16:creationId xmlns:a16="http://schemas.microsoft.com/office/drawing/2014/main" id="{1D8FE219-6483-D460-152A-87C595A6ADB2}"/>
              </a:ext>
            </a:extLst>
          </p:cNvPr>
          <p:cNvPicPr preferRelativeResize="0"/>
          <p:nvPr userDrawn="1"/>
        </p:nvPicPr>
        <p:blipFill>
          <a:blip r:embed="rId15">
            <a:alphaModFix/>
          </a:blip>
          <a:stretch>
            <a:fillRect/>
          </a:stretch>
        </p:blipFill>
        <p:spPr>
          <a:xfrm>
            <a:off x="11177574" y="6484075"/>
            <a:ext cx="902077" cy="295100"/>
          </a:xfrm>
          <a:prstGeom prst="rect">
            <a:avLst/>
          </a:prstGeom>
          <a:noFill/>
          <a:ln>
            <a:noFill/>
          </a:ln>
        </p:spPr>
      </p:pic>
    </p:spTree>
    <p:extLst>
      <p:ext uri="{BB962C8B-B14F-4D97-AF65-F5344CB8AC3E}">
        <p14:creationId xmlns:p14="http://schemas.microsoft.com/office/powerpoint/2010/main" val="406509967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4" name="Google Shape;114;p15"/>
          <p:cNvPicPr preferRelativeResize="0"/>
          <p:nvPr/>
        </p:nvPicPr>
        <p:blipFill>
          <a:blip r:embed="rId3">
            <a:alphaModFix/>
          </a:blip>
          <a:stretch>
            <a:fillRect/>
          </a:stretch>
        </p:blipFill>
        <p:spPr>
          <a:xfrm>
            <a:off x="11177574" y="6484075"/>
            <a:ext cx="902077" cy="295100"/>
          </a:xfrm>
          <a:prstGeom prst="rect">
            <a:avLst/>
          </a:prstGeom>
          <a:noFill/>
          <a:ln>
            <a:noFill/>
          </a:ln>
        </p:spPr>
      </p:pic>
      <p:sp>
        <p:nvSpPr>
          <p:cNvPr id="116" name="Google Shape;116;p15"/>
          <p:cNvSpPr txBox="1"/>
          <p:nvPr/>
        </p:nvSpPr>
        <p:spPr>
          <a:xfrm>
            <a:off x="548176" y="897146"/>
            <a:ext cx="10825316" cy="1785074"/>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3200" b="1" dirty="0">
                <a:solidFill>
                  <a:schemeClr val="bg1"/>
                </a:solidFill>
                <a:ea typeface="Oswald"/>
                <a:cs typeface="Oswald"/>
                <a:sym typeface="Oswald"/>
              </a:rPr>
              <a:t>COMITÉ DE CONTRATACIÓN</a:t>
            </a:r>
          </a:p>
          <a:p>
            <a:pPr marL="0" lvl="0" indent="0" algn="ctr" rtl="0">
              <a:spcBef>
                <a:spcPts val="0"/>
              </a:spcBef>
              <a:spcAft>
                <a:spcPts val="0"/>
              </a:spcAft>
              <a:buNone/>
            </a:pPr>
            <a:r>
              <a:rPr lang="es-ES" sz="3200" b="1" dirty="0">
                <a:solidFill>
                  <a:schemeClr val="bg1"/>
                </a:solidFill>
                <a:ea typeface="Oswald"/>
                <a:cs typeface="Oswald"/>
                <a:sym typeface="Oswald"/>
              </a:rPr>
              <a:t>PROYECTO 7755</a:t>
            </a:r>
          </a:p>
          <a:p>
            <a:pPr marL="0" lvl="0" indent="0" algn="ctr" rtl="0">
              <a:spcBef>
                <a:spcPts val="0"/>
              </a:spcBef>
              <a:spcAft>
                <a:spcPts val="0"/>
              </a:spcAft>
              <a:buNone/>
            </a:pPr>
            <a:r>
              <a:rPr lang="es-ES" sz="4000" b="1" dirty="0">
                <a:solidFill>
                  <a:schemeClr val="bg1"/>
                </a:solidFill>
                <a:ea typeface="Oswald"/>
                <a:cs typeface="Oswald"/>
                <a:sym typeface="Oswald"/>
              </a:rPr>
              <a:t> </a:t>
            </a:r>
          </a:p>
        </p:txBody>
      </p:sp>
      <p:sp>
        <p:nvSpPr>
          <p:cNvPr id="3" name="Rectangle 2">
            <a:extLst>
              <a:ext uri="{FF2B5EF4-FFF2-40B4-BE49-F238E27FC236}">
                <a16:creationId xmlns:a16="http://schemas.microsoft.com/office/drawing/2014/main" id="{831339E0-828C-4268-A54F-F6073CDBB500}"/>
              </a:ext>
            </a:extLst>
          </p:cNvPr>
          <p:cNvSpPr>
            <a:spLocks noChangeArrowheads="1"/>
          </p:cNvSpPr>
          <p:nvPr/>
        </p:nvSpPr>
        <p:spPr bwMode="auto">
          <a:xfrm>
            <a:off x="965771" y="2772551"/>
            <a:ext cx="1050018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s-ES" altLang="es-CO" sz="2400" dirty="0">
                <a:solidFill>
                  <a:schemeClr val="bg1"/>
                </a:solidFill>
              </a:rPr>
              <a:t>PRESTACION DEL SERVICIO COMO OPERADOR LOGÍSTICO PARA EL SUMINISTRO Y PREPARACIÓN DE ALIMENTOS EN EL PUNTO A LAS POBLACIONES QUE LO REQUIERAN EN LOS DIFERENTES PROYECTOS, CONVENIOS INTERADMINISTRATIVOS Y DEPENDENCIAS DEL IDIPRON</a:t>
            </a:r>
            <a:endParaRPr kumimoji="0" lang="es-CO" altLang="es-CO" sz="2400" b="0" i="0" u="none" strike="noStrike" cap="none" normalizeH="0" baseline="0" dirty="0">
              <a:ln>
                <a:noFill/>
              </a:ln>
              <a:solidFill>
                <a:schemeClr val="bg1"/>
              </a:solidFill>
              <a:effectLst/>
              <a:latin typeface="Arial" panose="020B0604020202020204" pitchFamily="34" charset="0"/>
            </a:endParaRPr>
          </a:p>
        </p:txBody>
      </p:sp>
      <p:sp>
        <p:nvSpPr>
          <p:cNvPr id="4" name="CuadroTexto 3">
            <a:extLst>
              <a:ext uri="{FF2B5EF4-FFF2-40B4-BE49-F238E27FC236}">
                <a16:creationId xmlns:a16="http://schemas.microsoft.com/office/drawing/2014/main" id="{4621C848-BF94-419E-8B13-E41D57A15A18}"/>
              </a:ext>
            </a:extLst>
          </p:cNvPr>
          <p:cNvSpPr txBox="1"/>
          <p:nvPr/>
        </p:nvSpPr>
        <p:spPr>
          <a:xfrm>
            <a:off x="3225993" y="2045984"/>
            <a:ext cx="5226303" cy="523220"/>
          </a:xfrm>
          <a:prstGeom prst="rect">
            <a:avLst/>
          </a:prstGeom>
          <a:noFill/>
        </p:spPr>
        <p:txBody>
          <a:bodyPr wrap="none" rtlCol="0">
            <a:spAutoFit/>
          </a:bodyPr>
          <a:lstStyle/>
          <a:p>
            <a:r>
              <a:rPr lang="es-CO" sz="2800" dirty="0">
                <a:solidFill>
                  <a:schemeClr val="bg1"/>
                </a:solidFill>
              </a:rPr>
              <a:t>Alimentación para población NNAJ</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5CE594-F799-46B8-97B7-51DA830C7E4F}"/>
              </a:ext>
            </a:extLst>
          </p:cNvPr>
          <p:cNvSpPr>
            <a:spLocks noGrp="1"/>
          </p:cNvSpPr>
          <p:nvPr>
            <p:ph type="title"/>
          </p:nvPr>
        </p:nvSpPr>
        <p:spPr/>
        <p:txBody>
          <a:bodyPr/>
          <a:lstStyle/>
          <a:p>
            <a:pPr algn="ctr"/>
            <a:r>
              <a:rPr lang="es-CO" dirty="0"/>
              <a:t>INSUMOS PROPIOS DE IDIPRON</a:t>
            </a:r>
          </a:p>
        </p:txBody>
      </p:sp>
      <p:sp>
        <p:nvSpPr>
          <p:cNvPr id="3" name="Rectángulo 2">
            <a:extLst>
              <a:ext uri="{FF2B5EF4-FFF2-40B4-BE49-F238E27FC236}">
                <a16:creationId xmlns:a16="http://schemas.microsoft.com/office/drawing/2014/main" id="{9A03E8C2-2C43-4D14-A2C1-3AD33C2BFDDB}"/>
              </a:ext>
            </a:extLst>
          </p:cNvPr>
          <p:cNvSpPr/>
          <p:nvPr/>
        </p:nvSpPr>
        <p:spPr>
          <a:xfrm>
            <a:off x="1229474" y="2017580"/>
            <a:ext cx="8777555" cy="3108543"/>
          </a:xfrm>
          <a:prstGeom prst="rect">
            <a:avLst/>
          </a:prstGeom>
        </p:spPr>
        <p:txBody>
          <a:bodyPr wrap="square">
            <a:spAutoFit/>
          </a:bodyPr>
          <a:lstStyle/>
          <a:p>
            <a:pPr marL="342900" lvl="0" indent="-342900" algn="just">
              <a:spcAft>
                <a:spcPts val="0"/>
              </a:spcAft>
              <a:buFont typeface="Wingdings" panose="05000000000000000000" pitchFamily="2" charset="2"/>
              <a:buChar char=""/>
            </a:pPr>
            <a:r>
              <a:rPr lang="es-CO" sz="2800" dirty="0">
                <a:latin typeface="Times New Roman" panose="02020603050405020304" pitchFamily="18" charset="0"/>
                <a:ea typeface="Times New Roman" panose="02020603050405020304" pitchFamily="18" charset="0"/>
              </a:rPr>
              <a:t>Mantenimiento de equipos de cocina</a:t>
            </a:r>
          </a:p>
          <a:p>
            <a:pPr marL="342900" lvl="0" indent="-342900" algn="just">
              <a:spcAft>
                <a:spcPts val="0"/>
              </a:spcAft>
              <a:buFont typeface="Wingdings" panose="05000000000000000000" pitchFamily="2" charset="2"/>
              <a:buChar char=""/>
            </a:pPr>
            <a:r>
              <a:rPr lang="es-CO" sz="2800" dirty="0">
                <a:latin typeface="Times New Roman" panose="02020603050405020304" pitchFamily="18" charset="0"/>
                <a:ea typeface="Times New Roman" panose="02020603050405020304" pitchFamily="18" charset="0"/>
              </a:rPr>
              <a:t>Mantenimiento de infraestructura de cocina</a:t>
            </a:r>
          </a:p>
          <a:p>
            <a:pPr marL="342900" lvl="0" indent="-342900" algn="just">
              <a:spcAft>
                <a:spcPts val="0"/>
              </a:spcAft>
              <a:buFont typeface="Wingdings" panose="05000000000000000000" pitchFamily="2" charset="2"/>
              <a:buChar char=""/>
            </a:pPr>
            <a:r>
              <a:rPr lang="es-CO" sz="2800" dirty="0">
                <a:latin typeface="Times New Roman" panose="02020603050405020304" pitchFamily="18" charset="0"/>
                <a:ea typeface="Times New Roman" panose="02020603050405020304" pitchFamily="18" charset="0"/>
              </a:rPr>
              <a:t>Elementos de aseo para la cocina y áreas de preparación</a:t>
            </a:r>
          </a:p>
          <a:p>
            <a:pPr marL="342900" lvl="0" indent="-342900" algn="just">
              <a:spcAft>
                <a:spcPts val="0"/>
              </a:spcAft>
              <a:buFont typeface="Wingdings" panose="05000000000000000000" pitchFamily="2" charset="2"/>
              <a:buChar char=""/>
            </a:pPr>
            <a:r>
              <a:rPr lang="es-CO" sz="2800" dirty="0">
                <a:latin typeface="Times New Roman" panose="02020603050405020304" pitchFamily="18" charset="0"/>
                <a:ea typeface="Times New Roman" panose="02020603050405020304" pitchFamily="18" charset="0"/>
              </a:rPr>
              <a:t>Gas natural para la cocción de alimentos</a:t>
            </a:r>
          </a:p>
          <a:p>
            <a:pPr marL="342900" lvl="0" indent="-342900" algn="just">
              <a:spcAft>
                <a:spcPts val="0"/>
              </a:spcAft>
              <a:buFont typeface="Wingdings" panose="05000000000000000000" pitchFamily="2" charset="2"/>
              <a:buChar char=""/>
            </a:pPr>
            <a:r>
              <a:rPr lang="es-CO" sz="2800" dirty="0">
                <a:latin typeface="Times New Roman" panose="02020603050405020304" pitchFamily="18" charset="0"/>
                <a:ea typeface="Times New Roman" panose="02020603050405020304" pitchFamily="18" charset="0"/>
              </a:rPr>
              <a:t>Menaje (platos, cubiertos, vasos, etc.)</a:t>
            </a:r>
          </a:p>
          <a:p>
            <a:pPr marL="342900" lvl="0" indent="-342900" algn="just">
              <a:spcAft>
                <a:spcPts val="0"/>
              </a:spcAft>
              <a:buFont typeface="Wingdings" panose="05000000000000000000" pitchFamily="2" charset="2"/>
              <a:buChar char=""/>
            </a:pPr>
            <a:r>
              <a:rPr lang="es-CO" sz="2800" dirty="0">
                <a:latin typeface="Times New Roman" panose="02020603050405020304" pitchFamily="18" charset="0"/>
                <a:ea typeface="Times New Roman" panose="02020603050405020304" pitchFamily="18" charset="0"/>
              </a:rPr>
              <a:t>Espacio de Almacenamiento de los alimentos en cada UPI</a:t>
            </a:r>
            <a:endParaRPr lang="es-CO"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25226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CEF996-1180-4DF7-8640-C530A472C44E}"/>
              </a:ext>
            </a:extLst>
          </p:cNvPr>
          <p:cNvSpPr>
            <a:spLocks noGrp="1"/>
          </p:cNvSpPr>
          <p:nvPr>
            <p:ph type="title"/>
          </p:nvPr>
        </p:nvSpPr>
        <p:spPr>
          <a:xfrm>
            <a:off x="838201" y="0"/>
            <a:ext cx="10515600" cy="1325563"/>
          </a:xfrm>
        </p:spPr>
        <p:txBody>
          <a:bodyPr/>
          <a:lstStyle/>
          <a:p>
            <a:pPr algn="ctr"/>
            <a:r>
              <a:rPr lang="es-CO" dirty="0"/>
              <a:t>ESTANDARES DE CALIDAD</a:t>
            </a:r>
          </a:p>
        </p:txBody>
      </p:sp>
      <p:sp>
        <p:nvSpPr>
          <p:cNvPr id="3" name="CuadroTexto 2">
            <a:extLst>
              <a:ext uri="{FF2B5EF4-FFF2-40B4-BE49-F238E27FC236}">
                <a16:creationId xmlns:a16="http://schemas.microsoft.com/office/drawing/2014/main" id="{199F4766-204A-4AAF-84FB-317203CBD9E4}"/>
              </a:ext>
            </a:extLst>
          </p:cNvPr>
          <p:cNvSpPr txBox="1"/>
          <p:nvPr/>
        </p:nvSpPr>
        <p:spPr>
          <a:xfrm>
            <a:off x="936172" y="1141004"/>
            <a:ext cx="10254341" cy="1477328"/>
          </a:xfrm>
          <a:prstGeom prst="rect">
            <a:avLst/>
          </a:prstGeom>
          <a:noFill/>
        </p:spPr>
        <p:txBody>
          <a:bodyPr wrap="square" rtlCol="0">
            <a:spAutoFit/>
          </a:bodyPr>
          <a:lstStyle/>
          <a:p>
            <a:r>
              <a:rPr lang="es-CO" b="1" dirty="0"/>
              <a:t>Concepto higiénico sanitario de los proveedores de materia de  plantas de producción (propia planta de procesamiento</a:t>
            </a:r>
          </a:p>
          <a:p>
            <a:endParaRPr lang="es-CO" dirty="0"/>
          </a:p>
          <a:p>
            <a:r>
              <a:rPr lang="es-MX" dirty="0"/>
              <a:t>Circular Externa DAB 4000-0082-2022 del Invima</a:t>
            </a:r>
          </a:p>
          <a:p>
            <a:r>
              <a:rPr lang="es-MX" dirty="0"/>
              <a:t>Resolución 2674 de 2013 expedida por el MSPS</a:t>
            </a:r>
            <a:endParaRPr lang="es-CO" dirty="0"/>
          </a:p>
        </p:txBody>
      </p:sp>
      <p:sp>
        <p:nvSpPr>
          <p:cNvPr id="4" name="CuadroTexto 3">
            <a:extLst>
              <a:ext uri="{FF2B5EF4-FFF2-40B4-BE49-F238E27FC236}">
                <a16:creationId xmlns:a16="http://schemas.microsoft.com/office/drawing/2014/main" id="{D2B037C5-9300-4E0B-B82A-51CA79D5205F}"/>
              </a:ext>
            </a:extLst>
          </p:cNvPr>
          <p:cNvSpPr txBox="1"/>
          <p:nvPr/>
        </p:nvSpPr>
        <p:spPr>
          <a:xfrm>
            <a:off x="854527" y="2704351"/>
            <a:ext cx="10417629" cy="2585323"/>
          </a:xfrm>
          <a:prstGeom prst="rect">
            <a:avLst/>
          </a:prstGeom>
          <a:noFill/>
        </p:spPr>
        <p:txBody>
          <a:bodyPr wrap="square" rtlCol="0">
            <a:spAutoFit/>
          </a:bodyPr>
          <a:lstStyle/>
          <a:p>
            <a:r>
              <a:rPr lang="es-CO" b="1" dirty="0"/>
              <a:t>Certificación BPM </a:t>
            </a:r>
            <a:r>
              <a:rPr lang="es-MX" b="1" dirty="0"/>
              <a:t>(Buenas Prácticas de Manufactura) durante toda la ejecución del contrato</a:t>
            </a:r>
          </a:p>
          <a:p>
            <a:r>
              <a:rPr lang="es-MX" dirty="0"/>
              <a:t>Carne y los productos cárnicos comestibles que adquiere a través de proveedores deben provenir de Plantas de Beneficio Animal (PBA)- manipulación, empaque y despacho criterios de salubridad en plantas que cumplan la normatividad.</a:t>
            </a:r>
          </a:p>
          <a:p>
            <a:endParaRPr lang="es-MX" dirty="0"/>
          </a:p>
          <a:p>
            <a:r>
              <a:rPr lang="es-MX" dirty="0"/>
              <a:t>Decreto 1500 de 2007, Decreto 2270 de 2012 y Decreto 1282 de 2016, Resolución 242 de 2013, Resolución 719 de 2015 y el Decreto 1500 de 2007. </a:t>
            </a:r>
            <a:endParaRPr lang="es-CO" dirty="0"/>
          </a:p>
          <a:p>
            <a:endParaRPr lang="es-CO" dirty="0"/>
          </a:p>
          <a:p>
            <a:endParaRPr lang="es-CO" dirty="0"/>
          </a:p>
        </p:txBody>
      </p:sp>
      <p:sp>
        <p:nvSpPr>
          <p:cNvPr id="5" name="CuadroTexto 4">
            <a:extLst>
              <a:ext uri="{FF2B5EF4-FFF2-40B4-BE49-F238E27FC236}">
                <a16:creationId xmlns:a16="http://schemas.microsoft.com/office/drawing/2014/main" id="{68C8C802-8ED8-4F73-A9F9-5F6A2D43601E}"/>
              </a:ext>
            </a:extLst>
          </p:cNvPr>
          <p:cNvSpPr txBox="1"/>
          <p:nvPr/>
        </p:nvSpPr>
        <p:spPr>
          <a:xfrm>
            <a:off x="936172" y="5006361"/>
            <a:ext cx="10687349" cy="646331"/>
          </a:xfrm>
          <a:prstGeom prst="rect">
            <a:avLst/>
          </a:prstGeom>
          <a:noFill/>
        </p:spPr>
        <p:txBody>
          <a:bodyPr wrap="none" rtlCol="0">
            <a:spAutoFit/>
          </a:bodyPr>
          <a:lstStyle/>
          <a:p>
            <a:r>
              <a:rPr lang="es-ES" b="1" dirty="0"/>
              <a:t>Certificación del sistema de Análisis de Peligros y Puntos Críticos de Control (HACCP) durante toda la ejecución</a:t>
            </a:r>
          </a:p>
          <a:p>
            <a:r>
              <a:rPr lang="es-MX" dirty="0"/>
              <a:t>certificación vigente para las plantas de producción (Planta de Beneficio y Planta de Desposte), </a:t>
            </a:r>
            <a:endParaRPr lang="es-CO" dirty="0"/>
          </a:p>
        </p:txBody>
      </p:sp>
    </p:spTree>
    <p:extLst>
      <p:ext uri="{BB962C8B-B14F-4D97-AF65-F5344CB8AC3E}">
        <p14:creationId xmlns:p14="http://schemas.microsoft.com/office/powerpoint/2010/main" val="2836092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687357-C435-4842-9555-863786613D51}"/>
              </a:ext>
            </a:extLst>
          </p:cNvPr>
          <p:cNvSpPr>
            <a:spLocks noGrp="1"/>
          </p:cNvSpPr>
          <p:nvPr>
            <p:ph type="title"/>
          </p:nvPr>
        </p:nvSpPr>
        <p:spPr/>
        <p:txBody>
          <a:bodyPr/>
          <a:lstStyle/>
          <a:p>
            <a:pPr algn="ctr"/>
            <a:r>
              <a:rPr lang="es-CO" b="1" dirty="0"/>
              <a:t>ESTANDARES DE CALIDAD</a:t>
            </a:r>
          </a:p>
        </p:txBody>
      </p:sp>
      <p:sp>
        <p:nvSpPr>
          <p:cNvPr id="3" name="Marcador de contenido 2">
            <a:extLst>
              <a:ext uri="{FF2B5EF4-FFF2-40B4-BE49-F238E27FC236}">
                <a16:creationId xmlns:a16="http://schemas.microsoft.com/office/drawing/2014/main" id="{7BE7E7B7-221D-448B-93AD-F434AAEA9916}"/>
              </a:ext>
            </a:extLst>
          </p:cNvPr>
          <p:cNvSpPr>
            <a:spLocks noGrp="1"/>
          </p:cNvSpPr>
          <p:nvPr>
            <p:ph idx="1"/>
          </p:nvPr>
        </p:nvSpPr>
        <p:spPr>
          <a:xfrm>
            <a:off x="838200" y="2010682"/>
            <a:ext cx="10515600" cy="3399518"/>
          </a:xfrm>
        </p:spPr>
        <p:txBody>
          <a:bodyPr>
            <a:normAutofit/>
          </a:bodyPr>
          <a:lstStyle/>
          <a:p>
            <a:pPr marL="0" indent="0">
              <a:buNone/>
            </a:pPr>
            <a:r>
              <a:rPr lang="es-ES" sz="1800" b="1" dirty="0"/>
              <a:t>Registro higiénico sanitario de los alimentos expedida por el INVIMA</a:t>
            </a:r>
          </a:p>
          <a:p>
            <a:r>
              <a:rPr lang="es-ES" sz="1800" dirty="0"/>
              <a:t>Resolución 719 de 2015 del MSPS para carnes, pollo, pescado, lácteos, abarrotes, tamal y lechona.</a:t>
            </a:r>
          </a:p>
          <a:p>
            <a:r>
              <a:rPr lang="es-MX" sz="1800" dirty="0"/>
              <a:t>Resoluciones 2674 de 2013, 5109 de 2015 y 557 de 2022 del MSPS</a:t>
            </a:r>
            <a:endParaRPr lang="es-ES" sz="1800" dirty="0"/>
          </a:p>
          <a:p>
            <a:r>
              <a:rPr lang="es-ES" sz="1800" dirty="0"/>
              <a:t>Fichas técnicas de los alimentos </a:t>
            </a:r>
          </a:p>
          <a:p>
            <a:r>
              <a:rPr lang="es-ES" sz="1800" dirty="0"/>
              <a:t>Para los alimentos tipo abarrotes -merienda -dulcería el ejecutor deberá allegar máximo 4 registros sanitarios por referencia los cuales avalaran los productos que entregue durante la ejecución.</a:t>
            </a:r>
          </a:p>
          <a:p>
            <a:r>
              <a:rPr lang="es-ES" sz="1800" dirty="0"/>
              <a:t>Fecha de vencimiento preimpresa, única y legible, que cumpla con los requerimientos de vida útil establecidos en las fichas técnicas de los alimentos, previamente aprobadas por el IDIPRON</a:t>
            </a:r>
          </a:p>
          <a:p>
            <a:r>
              <a:rPr lang="es-ES" sz="1800" dirty="0"/>
              <a:t>Frutas y verduras, estos deberán ser suministrados con un grado de maduración óptimo.</a:t>
            </a:r>
            <a:endParaRPr lang="es-CO" sz="1800" dirty="0"/>
          </a:p>
        </p:txBody>
      </p:sp>
    </p:spTree>
    <p:extLst>
      <p:ext uri="{BB962C8B-B14F-4D97-AF65-F5344CB8AC3E}">
        <p14:creationId xmlns:p14="http://schemas.microsoft.com/office/powerpoint/2010/main" val="1842322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0F040D-56EC-4C08-8C55-0494CB8EAF35}"/>
              </a:ext>
            </a:extLst>
          </p:cNvPr>
          <p:cNvSpPr>
            <a:spLocks noGrp="1"/>
          </p:cNvSpPr>
          <p:nvPr>
            <p:ph type="title"/>
          </p:nvPr>
        </p:nvSpPr>
        <p:spPr/>
        <p:txBody>
          <a:bodyPr/>
          <a:lstStyle/>
          <a:p>
            <a:pPr algn="ctr"/>
            <a:r>
              <a:rPr lang="es-CO" b="1" dirty="0"/>
              <a:t>ESTANDARES DE CALIDAD </a:t>
            </a:r>
          </a:p>
        </p:txBody>
      </p:sp>
      <p:sp>
        <p:nvSpPr>
          <p:cNvPr id="3" name="Marcador de contenido 2">
            <a:extLst>
              <a:ext uri="{FF2B5EF4-FFF2-40B4-BE49-F238E27FC236}">
                <a16:creationId xmlns:a16="http://schemas.microsoft.com/office/drawing/2014/main" id="{2B6218E2-8198-46E2-AE5D-74357C84A917}"/>
              </a:ext>
            </a:extLst>
          </p:cNvPr>
          <p:cNvSpPr>
            <a:spLocks noGrp="1"/>
          </p:cNvSpPr>
          <p:nvPr>
            <p:ph idx="1"/>
          </p:nvPr>
        </p:nvSpPr>
        <p:spPr>
          <a:xfrm>
            <a:off x="838200" y="1825625"/>
            <a:ext cx="10515600" cy="3758746"/>
          </a:xfrm>
        </p:spPr>
        <p:txBody>
          <a:bodyPr>
            <a:normAutofit/>
          </a:bodyPr>
          <a:lstStyle/>
          <a:p>
            <a:pPr marL="0" indent="0">
              <a:buNone/>
            </a:pPr>
            <a:r>
              <a:rPr lang="es-CO" sz="1800" b="1" dirty="0"/>
              <a:t>Condiciones sanitarias de vehículos de transporte de alimentos durante toda la ejecución del contrato</a:t>
            </a:r>
          </a:p>
          <a:p>
            <a:pPr marL="0" indent="0">
              <a:buNone/>
            </a:pPr>
            <a:r>
              <a:rPr lang="es-MX" sz="1800" b="1" dirty="0"/>
              <a:t>Ley 9 de 1979 y la Resolución 2674 de 2013 del MSPS.</a:t>
            </a:r>
          </a:p>
          <a:p>
            <a:pPr marL="0" indent="0">
              <a:buNone/>
            </a:pPr>
            <a:r>
              <a:rPr lang="es-MX" sz="1800" dirty="0"/>
              <a:t>Según el tipo de producto transportado (carnes, pollo, pescado, lácteos, frutas, verduras, abarrotes, tamal, lechona)</a:t>
            </a:r>
          </a:p>
          <a:p>
            <a:pPr marL="0" indent="0">
              <a:buNone/>
            </a:pPr>
            <a:r>
              <a:rPr lang="es-MX" sz="1800" dirty="0"/>
              <a:t>Normatividad vigente en materia ambiental y de seguridad, incluyendo:</a:t>
            </a:r>
          </a:p>
          <a:p>
            <a:r>
              <a:rPr lang="es-ES" sz="1800" dirty="0"/>
              <a:t>Inscripción en el Registro Único Nacional de Tránsito (RUNT)</a:t>
            </a:r>
            <a:r>
              <a:rPr lang="es-MX" sz="1800" dirty="0"/>
              <a:t> </a:t>
            </a:r>
          </a:p>
          <a:p>
            <a:r>
              <a:rPr lang="es-MX" sz="1800" dirty="0"/>
              <a:t>Revisión técnico-mecánica </a:t>
            </a:r>
          </a:p>
          <a:p>
            <a:r>
              <a:rPr lang="es-MX" sz="1800" dirty="0"/>
              <a:t>Seguro Obligatorio de Accidentes de Tránsito (SOAT)</a:t>
            </a:r>
          </a:p>
          <a:p>
            <a:r>
              <a:rPr lang="es-ES" sz="1800" dirty="0"/>
              <a:t>Análisis de gases</a:t>
            </a:r>
          </a:p>
          <a:p>
            <a:r>
              <a:rPr lang="es-ES" sz="1800" dirty="0"/>
              <a:t>Licencia de conducción</a:t>
            </a:r>
            <a:endParaRPr lang="es-CO" sz="1800" dirty="0"/>
          </a:p>
          <a:p>
            <a:pPr marL="0" indent="0">
              <a:buNone/>
            </a:pPr>
            <a:endParaRPr lang="es-CO" sz="1800" dirty="0"/>
          </a:p>
        </p:txBody>
      </p:sp>
    </p:spTree>
    <p:extLst>
      <p:ext uri="{BB962C8B-B14F-4D97-AF65-F5344CB8AC3E}">
        <p14:creationId xmlns:p14="http://schemas.microsoft.com/office/powerpoint/2010/main" val="5570935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348A30-0F4D-49C0-A3B9-E12579657702}"/>
              </a:ext>
            </a:extLst>
          </p:cNvPr>
          <p:cNvSpPr>
            <a:spLocks noGrp="1"/>
          </p:cNvSpPr>
          <p:nvPr>
            <p:ph type="title"/>
          </p:nvPr>
        </p:nvSpPr>
        <p:spPr>
          <a:xfrm>
            <a:off x="740229" y="-92075"/>
            <a:ext cx="10515600" cy="1325563"/>
          </a:xfrm>
        </p:spPr>
        <p:txBody>
          <a:bodyPr/>
          <a:lstStyle/>
          <a:p>
            <a:pPr algn="ctr"/>
            <a:r>
              <a:rPr lang="es-CO" b="1" dirty="0"/>
              <a:t>ESTANDARES DE CALIDAD</a:t>
            </a:r>
          </a:p>
        </p:txBody>
      </p:sp>
      <p:sp>
        <p:nvSpPr>
          <p:cNvPr id="3" name="Marcador de contenido 2">
            <a:extLst>
              <a:ext uri="{FF2B5EF4-FFF2-40B4-BE49-F238E27FC236}">
                <a16:creationId xmlns:a16="http://schemas.microsoft.com/office/drawing/2014/main" id="{5A261271-7BB7-4D6F-A5B3-97A1935DB142}"/>
              </a:ext>
            </a:extLst>
          </p:cNvPr>
          <p:cNvSpPr>
            <a:spLocks noGrp="1"/>
          </p:cNvSpPr>
          <p:nvPr>
            <p:ph idx="1"/>
          </p:nvPr>
        </p:nvSpPr>
        <p:spPr>
          <a:xfrm>
            <a:off x="457198" y="835025"/>
            <a:ext cx="10363201" cy="1897289"/>
          </a:xfrm>
        </p:spPr>
        <p:txBody>
          <a:bodyPr>
            <a:normAutofit lnSpcReduction="10000"/>
          </a:bodyPr>
          <a:lstStyle/>
          <a:p>
            <a:pPr marL="0" indent="0">
              <a:buNone/>
            </a:pPr>
            <a:r>
              <a:rPr lang="es-CO" sz="1600" b="1" dirty="0"/>
              <a:t>Personal manipulador de alimentos</a:t>
            </a:r>
          </a:p>
          <a:p>
            <a:pPr marL="0" indent="0">
              <a:buNone/>
            </a:pPr>
            <a:r>
              <a:rPr lang="es-MX" sz="1600" dirty="0"/>
              <a:t>Resolución 2674 de 2013 del MSPS Buenas Prácticas de Manufactura (BPM) </a:t>
            </a:r>
          </a:p>
          <a:p>
            <a:r>
              <a:rPr lang="es-MX" sz="1600" dirty="0"/>
              <a:t>Copias de los certificados médicos </a:t>
            </a:r>
          </a:p>
          <a:p>
            <a:r>
              <a:rPr lang="es-MX" sz="1600" dirty="0"/>
              <a:t>Documentación que evidencie la realización de los exámenes médicos </a:t>
            </a:r>
          </a:p>
          <a:p>
            <a:pPr marL="0" indent="0">
              <a:buNone/>
            </a:pPr>
            <a:r>
              <a:rPr lang="es-ES" sz="1600" dirty="0"/>
              <a:t>Personal idóneo para la descarga de alimentos en los puntos de entrega y todo el talento humano durante la ejecución del contrato</a:t>
            </a:r>
            <a:endParaRPr lang="es-CO" sz="1600" dirty="0"/>
          </a:p>
        </p:txBody>
      </p:sp>
      <p:graphicFrame>
        <p:nvGraphicFramePr>
          <p:cNvPr id="4" name="Tabla 3">
            <a:extLst>
              <a:ext uri="{FF2B5EF4-FFF2-40B4-BE49-F238E27FC236}">
                <a16:creationId xmlns:a16="http://schemas.microsoft.com/office/drawing/2014/main" id="{5CF65677-87A1-4290-9B80-10537E88CF03}"/>
              </a:ext>
            </a:extLst>
          </p:cNvPr>
          <p:cNvGraphicFramePr>
            <a:graphicFrameLocks noGrp="1"/>
          </p:cNvGraphicFramePr>
          <p:nvPr>
            <p:extLst>
              <p:ext uri="{D42A27DB-BD31-4B8C-83A1-F6EECF244321}">
                <p14:modId xmlns:p14="http://schemas.microsoft.com/office/powerpoint/2010/main" val="4011169026"/>
              </p:ext>
            </p:extLst>
          </p:nvPr>
        </p:nvGraphicFramePr>
        <p:xfrm>
          <a:off x="304800" y="2536371"/>
          <a:ext cx="10515599" cy="4203261"/>
        </p:xfrm>
        <a:graphic>
          <a:graphicData uri="http://schemas.openxmlformats.org/drawingml/2006/table">
            <a:tbl>
              <a:tblPr firstRow="1" firstCol="1" bandRow="1">
                <a:tableStyleId>{5C22544A-7EE6-4342-B048-85BDC9FD1C3A}</a:tableStyleId>
              </a:tblPr>
              <a:tblGrid>
                <a:gridCol w="1981139">
                  <a:extLst>
                    <a:ext uri="{9D8B030D-6E8A-4147-A177-3AD203B41FA5}">
                      <a16:colId xmlns:a16="http://schemas.microsoft.com/office/drawing/2014/main" val="530238201"/>
                    </a:ext>
                  </a:extLst>
                </a:gridCol>
                <a:gridCol w="1573134">
                  <a:extLst>
                    <a:ext uri="{9D8B030D-6E8A-4147-A177-3AD203B41FA5}">
                      <a16:colId xmlns:a16="http://schemas.microsoft.com/office/drawing/2014/main" val="1288701623"/>
                    </a:ext>
                  </a:extLst>
                </a:gridCol>
                <a:gridCol w="1263975">
                  <a:extLst>
                    <a:ext uri="{9D8B030D-6E8A-4147-A177-3AD203B41FA5}">
                      <a16:colId xmlns:a16="http://schemas.microsoft.com/office/drawing/2014/main" val="720722914"/>
                    </a:ext>
                  </a:extLst>
                </a:gridCol>
                <a:gridCol w="1251356">
                  <a:extLst>
                    <a:ext uri="{9D8B030D-6E8A-4147-A177-3AD203B41FA5}">
                      <a16:colId xmlns:a16="http://schemas.microsoft.com/office/drawing/2014/main" val="3039105678"/>
                    </a:ext>
                  </a:extLst>
                </a:gridCol>
                <a:gridCol w="1583649">
                  <a:extLst>
                    <a:ext uri="{9D8B030D-6E8A-4147-A177-3AD203B41FA5}">
                      <a16:colId xmlns:a16="http://schemas.microsoft.com/office/drawing/2014/main" val="405104271"/>
                    </a:ext>
                  </a:extLst>
                </a:gridCol>
                <a:gridCol w="1585752">
                  <a:extLst>
                    <a:ext uri="{9D8B030D-6E8A-4147-A177-3AD203B41FA5}">
                      <a16:colId xmlns:a16="http://schemas.microsoft.com/office/drawing/2014/main" val="3724950326"/>
                    </a:ext>
                  </a:extLst>
                </a:gridCol>
                <a:gridCol w="1276594">
                  <a:extLst>
                    <a:ext uri="{9D8B030D-6E8A-4147-A177-3AD203B41FA5}">
                      <a16:colId xmlns:a16="http://schemas.microsoft.com/office/drawing/2014/main" val="2433267853"/>
                    </a:ext>
                  </a:extLst>
                </a:gridCol>
              </a:tblGrid>
              <a:tr h="920750">
                <a:tc>
                  <a:txBody>
                    <a:bodyPr/>
                    <a:lstStyle/>
                    <a:p>
                      <a:pPr algn="ctr">
                        <a:lnSpc>
                          <a:spcPct val="107000"/>
                        </a:lnSpc>
                        <a:spcAft>
                          <a:spcPts val="0"/>
                        </a:spcAft>
                      </a:pPr>
                      <a:r>
                        <a:rPr lang="es-MX" sz="1400">
                          <a:effectLst/>
                        </a:rPr>
                        <a:t>SEDES</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MX" sz="1400">
                          <a:effectLst/>
                        </a:rPr>
                        <a:t>TIPO DE SEDE</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MX" sz="1400">
                          <a:effectLst/>
                        </a:rPr>
                        <a:t>Total Raciones aproximadas por día </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MX" sz="1400">
                          <a:effectLst/>
                        </a:rPr>
                        <a:t>Coordinador general </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Supervisor operativo </a:t>
                      </a:r>
                      <a:endParaRPr lang="es-CO" sz="1400"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400" dirty="0">
                          <a:effectLst/>
                        </a:rPr>
                        <a:t>Líder administrativo y de cocina</a:t>
                      </a:r>
                      <a:endParaRPr lang="es-CO" sz="1400"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MX" sz="1400" dirty="0">
                          <a:effectLst/>
                        </a:rPr>
                        <a:t>Cantidad aproximada  de Manipulador de alimentos por sede</a:t>
                      </a:r>
                      <a:endParaRPr lang="es-CO" sz="1400"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44127335"/>
                  </a:ext>
                </a:extLst>
              </a:tr>
              <a:tr h="184150">
                <a:tc>
                  <a:txBody>
                    <a:bodyPr/>
                    <a:lstStyle/>
                    <a:p>
                      <a:pPr algn="just">
                        <a:lnSpc>
                          <a:spcPct val="107000"/>
                        </a:lnSpc>
                        <a:spcAft>
                          <a:spcPts val="0"/>
                        </a:spcAft>
                      </a:pPr>
                      <a:r>
                        <a:rPr lang="es-MX" sz="1400">
                          <a:effectLst/>
                        </a:rPr>
                        <a:t>OASIS</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845</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rowSpan="13">
                  <a:txBody>
                    <a:bodyPr/>
                    <a:lstStyle/>
                    <a:p>
                      <a:pPr algn="ctr">
                        <a:lnSpc>
                          <a:spcPct val="107000"/>
                        </a:lnSpc>
                        <a:spcAft>
                          <a:spcPts val="0"/>
                        </a:spcAft>
                      </a:pPr>
                      <a:r>
                        <a:rPr lang="es-MX" sz="1400">
                          <a:effectLst/>
                        </a:rPr>
                        <a:t> </a:t>
                      </a:r>
                      <a:endParaRPr lang="es-CO" sz="1400">
                        <a:effectLst/>
                      </a:endParaRPr>
                    </a:p>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ctr"/>
                </a:tc>
                <a:tc rowSpan="13">
                  <a:txBody>
                    <a:bodyPr/>
                    <a:lstStyle/>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a:t>
                      </a:r>
                      <a:endParaRPr lang="es-CO" sz="1400" dirty="0">
                        <a:effectLst/>
                      </a:endParaRPr>
                    </a:p>
                    <a:p>
                      <a:pPr algn="ctr">
                        <a:lnSpc>
                          <a:spcPct val="107000"/>
                        </a:lnSpc>
                        <a:spcAft>
                          <a:spcPts val="0"/>
                        </a:spcAft>
                      </a:pPr>
                      <a:r>
                        <a:rPr lang="es-MX" sz="1400" dirty="0">
                          <a:effectLst/>
                        </a:rPr>
                        <a:t>   1</a:t>
                      </a:r>
                      <a:endParaRPr lang="es-CO" sz="1400"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8</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735969878"/>
                  </a:ext>
                </a:extLst>
              </a:tr>
              <a:tr h="184150">
                <a:tc>
                  <a:txBody>
                    <a:bodyPr/>
                    <a:lstStyle/>
                    <a:p>
                      <a:pPr algn="just">
                        <a:lnSpc>
                          <a:spcPct val="107000"/>
                        </a:lnSpc>
                        <a:spcAft>
                          <a:spcPts val="0"/>
                        </a:spcAft>
                      </a:pPr>
                      <a:r>
                        <a:rPr lang="es-MX" sz="1400">
                          <a:effectLst/>
                        </a:rPr>
                        <a:t>BOSA</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479</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4</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794781442"/>
                  </a:ext>
                </a:extLst>
              </a:tr>
              <a:tr h="184150">
                <a:tc>
                  <a:txBody>
                    <a:bodyPr/>
                    <a:lstStyle/>
                    <a:p>
                      <a:pPr algn="just">
                        <a:lnSpc>
                          <a:spcPct val="107000"/>
                        </a:lnSpc>
                        <a:spcAft>
                          <a:spcPts val="0"/>
                        </a:spcAft>
                      </a:pPr>
                      <a:r>
                        <a:rPr lang="es-MX" sz="1400">
                          <a:effectLst/>
                        </a:rPr>
                        <a:t>LA 27</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270</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3</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691682951"/>
                  </a:ext>
                </a:extLst>
              </a:tr>
              <a:tr h="184150">
                <a:tc>
                  <a:txBody>
                    <a:bodyPr/>
                    <a:lstStyle/>
                    <a:p>
                      <a:pPr algn="just">
                        <a:lnSpc>
                          <a:spcPct val="107000"/>
                        </a:lnSpc>
                        <a:spcAft>
                          <a:spcPts val="0"/>
                        </a:spcAft>
                      </a:pPr>
                      <a:r>
                        <a:rPr lang="es-MX" sz="1400">
                          <a:effectLst/>
                        </a:rPr>
                        <a:t>LA 32</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592</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5</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2103951052"/>
                  </a:ext>
                </a:extLst>
              </a:tr>
              <a:tr h="184150">
                <a:tc>
                  <a:txBody>
                    <a:bodyPr/>
                    <a:lstStyle/>
                    <a:p>
                      <a:pPr algn="just">
                        <a:lnSpc>
                          <a:spcPct val="107000"/>
                        </a:lnSpc>
                        <a:spcAft>
                          <a:spcPts val="0"/>
                        </a:spcAft>
                      </a:pPr>
                      <a:r>
                        <a:rPr lang="es-MX" sz="1400">
                          <a:effectLst/>
                        </a:rPr>
                        <a:t>PERDOMO</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1328</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7</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803815606"/>
                  </a:ext>
                </a:extLst>
              </a:tr>
              <a:tr h="184150">
                <a:tc>
                  <a:txBody>
                    <a:bodyPr/>
                    <a:lstStyle/>
                    <a:p>
                      <a:pPr algn="just">
                        <a:lnSpc>
                          <a:spcPct val="107000"/>
                        </a:lnSpc>
                        <a:spcAft>
                          <a:spcPts val="0"/>
                        </a:spcAft>
                      </a:pPr>
                      <a:r>
                        <a:rPr lang="es-MX" sz="1400">
                          <a:effectLst/>
                        </a:rPr>
                        <a:t>SANTA LUCIA</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308</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2</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765583658"/>
                  </a:ext>
                </a:extLst>
              </a:tr>
              <a:tr h="184150">
                <a:tc>
                  <a:txBody>
                    <a:bodyPr/>
                    <a:lstStyle/>
                    <a:p>
                      <a:pPr algn="just">
                        <a:lnSpc>
                          <a:spcPct val="107000"/>
                        </a:lnSpc>
                        <a:spcAft>
                          <a:spcPts val="0"/>
                        </a:spcAft>
                      </a:pPr>
                      <a:r>
                        <a:rPr lang="es-MX" sz="1400">
                          <a:effectLst/>
                        </a:rPr>
                        <a:t>CONSERVATORIO</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284</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2</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3190505960"/>
                  </a:ext>
                </a:extLst>
              </a:tr>
              <a:tr h="184150">
                <a:tc>
                  <a:txBody>
                    <a:bodyPr/>
                    <a:lstStyle/>
                    <a:p>
                      <a:pPr algn="just">
                        <a:lnSpc>
                          <a:spcPct val="107000"/>
                        </a:lnSpc>
                        <a:spcAft>
                          <a:spcPts val="0"/>
                        </a:spcAft>
                      </a:pPr>
                      <a:r>
                        <a:rPr lang="es-MX" sz="1400">
                          <a:effectLst/>
                        </a:rPr>
                        <a:t>LA FLORIDA</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360</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4</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84934808"/>
                  </a:ext>
                </a:extLst>
              </a:tr>
              <a:tr h="184150">
                <a:tc>
                  <a:txBody>
                    <a:bodyPr/>
                    <a:lstStyle/>
                    <a:p>
                      <a:pPr algn="just">
                        <a:lnSpc>
                          <a:spcPct val="107000"/>
                        </a:lnSpc>
                        <a:spcAft>
                          <a:spcPts val="0"/>
                        </a:spcAft>
                      </a:pPr>
                      <a:r>
                        <a:rPr lang="es-MX" sz="1400">
                          <a:effectLst/>
                        </a:rPr>
                        <a:t>SAN FRANCISCO</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UPI</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250</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1</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2301763479"/>
                  </a:ext>
                </a:extLst>
              </a:tr>
              <a:tr h="184150">
                <a:tc>
                  <a:txBody>
                    <a:bodyPr/>
                    <a:lstStyle/>
                    <a:p>
                      <a:pPr algn="just">
                        <a:lnSpc>
                          <a:spcPct val="107000"/>
                        </a:lnSpc>
                        <a:spcAft>
                          <a:spcPts val="0"/>
                        </a:spcAft>
                      </a:pPr>
                      <a:r>
                        <a:rPr lang="es-MX" sz="1400">
                          <a:effectLst/>
                        </a:rPr>
                        <a:t>SERVITA</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UAT</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100</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rowSpan="4" gridSpan="2">
                  <a:txBody>
                    <a:bodyPr/>
                    <a:lstStyle/>
                    <a:p>
                      <a:pPr algn="ctr">
                        <a:lnSpc>
                          <a:spcPct val="107000"/>
                        </a:lnSpc>
                        <a:spcAft>
                          <a:spcPts val="0"/>
                        </a:spcAft>
                      </a:pPr>
                      <a:r>
                        <a:rPr lang="es-MX" sz="1400">
                          <a:effectLst/>
                        </a:rPr>
                        <a:t>Según necesidad por programación semanal (una sola vez por semana para bebida caliente /refrigerio industrializado/ ocasionalmente desayuno en SERVITA</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rowSpan="4" hMerge="1">
                  <a:txBody>
                    <a:bodyPr/>
                    <a:lstStyle/>
                    <a:p>
                      <a:endParaRPr lang="es-CO"/>
                    </a:p>
                  </a:txBody>
                  <a:tcPr/>
                </a:tc>
                <a:extLst>
                  <a:ext uri="{0D108BD9-81ED-4DB2-BD59-A6C34878D82A}">
                    <a16:rowId xmlns:a16="http://schemas.microsoft.com/office/drawing/2014/main" val="1023331873"/>
                  </a:ext>
                </a:extLst>
              </a:tr>
              <a:tr h="184150">
                <a:tc>
                  <a:txBody>
                    <a:bodyPr/>
                    <a:lstStyle/>
                    <a:p>
                      <a:pPr algn="just">
                        <a:lnSpc>
                          <a:spcPct val="107000"/>
                        </a:lnSpc>
                        <a:spcAft>
                          <a:spcPts val="0"/>
                        </a:spcAft>
                      </a:pPr>
                      <a:r>
                        <a:rPr lang="es-MX" sz="1400">
                          <a:effectLst/>
                        </a:rPr>
                        <a:t>CASTILLO</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UAT</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150</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gridSpan="2" vMerge="1">
                  <a:txBody>
                    <a:bodyPr/>
                    <a:lstStyle/>
                    <a:p>
                      <a:endParaRPr lang="es-CO"/>
                    </a:p>
                  </a:txBody>
                  <a:tcPr/>
                </a:tc>
                <a:tc hMerge="1" vMerge="1">
                  <a:txBody>
                    <a:bodyPr/>
                    <a:lstStyle/>
                    <a:p>
                      <a:endParaRPr lang="es-CO"/>
                    </a:p>
                  </a:txBody>
                  <a:tcPr/>
                </a:tc>
                <a:extLst>
                  <a:ext uri="{0D108BD9-81ED-4DB2-BD59-A6C34878D82A}">
                    <a16:rowId xmlns:a16="http://schemas.microsoft.com/office/drawing/2014/main" val="1909741119"/>
                  </a:ext>
                </a:extLst>
              </a:tr>
              <a:tr h="184150">
                <a:tc>
                  <a:txBody>
                    <a:bodyPr/>
                    <a:lstStyle/>
                    <a:p>
                      <a:pPr algn="just">
                        <a:lnSpc>
                          <a:spcPct val="107000"/>
                        </a:lnSpc>
                        <a:spcAft>
                          <a:spcPts val="0"/>
                        </a:spcAft>
                      </a:pPr>
                      <a:r>
                        <a:rPr lang="es-MX" sz="1400">
                          <a:effectLst/>
                        </a:rPr>
                        <a:t>LA VICTORIA</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UAT</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200</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gridSpan="2" vMerge="1">
                  <a:txBody>
                    <a:bodyPr/>
                    <a:lstStyle/>
                    <a:p>
                      <a:endParaRPr lang="es-CO"/>
                    </a:p>
                  </a:txBody>
                  <a:tcPr/>
                </a:tc>
                <a:tc hMerge="1" vMerge="1">
                  <a:txBody>
                    <a:bodyPr/>
                    <a:lstStyle/>
                    <a:p>
                      <a:endParaRPr lang="es-CO"/>
                    </a:p>
                  </a:txBody>
                  <a:tcPr/>
                </a:tc>
                <a:extLst>
                  <a:ext uri="{0D108BD9-81ED-4DB2-BD59-A6C34878D82A}">
                    <a16:rowId xmlns:a16="http://schemas.microsoft.com/office/drawing/2014/main" val="605351684"/>
                  </a:ext>
                </a:extLst>
              </a:tr>
              <a:tr h="190500">
                <a:tc>
                  <a:txBody>
                    <a:bodyPr/>
                    <a:lstStyle/>
                    <a:p>
                      <a:pPr algn="just">
                        <a:lnSpc>
                          <a:spcPct val="107000"/>
                        </a:lnSpc>
                        <a:spcAft>
                          <a:spcPts val="0"/>
                        </a:spcAft>
                      </a:pPr>
                      <a:r>
                        <a:rPr lang="es-MX" sz="1400">
                          <a:effectLst/>
                        </a:rPr>
                        <a:t>BELEN </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a:effectLst/>
                        </a:rPr>
                        <a:t>UAT</a:t>
                      </a:r>
                      <a:endParaRPr lang="es-CO" sz="140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a:txBody>
                    <a:bodyPr/>
                    <a:lstStyle/>
                    <a:p>
                      <a:pPr algn="ctr">
                        <a:lnSpc>
                          <a:spcPct val="107000"/>
                        </a:lnSpc>
                        <a:spcAft>
                          <a:spcPts val="0"/>
                        </a:spcAft>
                      </a:pPr>
                      <a:r>
                        <a:rPr lang="es-MX" sz="1400" dirty="0">
                          <a:effectLst/>
                        </a:rPr>
                        <a:t>100</a:t>
                      </a:r>
                      <a:endParaRPr lang="es-CO" sz="1400"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44450" marR="44450" marT="0" marB="0" anchor="b"/>
                </a:tc>
                <a:tc vMerge="1">
                  <a:txBody>
                    <a:bodyPr/>
                    <a:lstStyle/>
                    <a:p>
                      <a:endParaRPr lang="es-CO"/>
                    </a:p>
                  </a:txBody>
                  <a:tcPr/>
                </a:tc>
                <a:tc vMerge="1">
                  <a:txBody>
                    <a:bodyPr/>
                    <a:lstStyle/>
                    <a:p>
                      <a:endParaRPr lang="es-CO"/>
                    </a:p>
                  </a:txBody>
                  <a:tcPr/>
                </a:tc>
                <a:tc gridSpan="2" vMerge="1">
                  <a:txBody>
                    <a:bodyPr/>
                    <a:lstStyle/>
                    <a:p>
                      <a:endParaRPr lang="es-CO"/>
                    </a:p>
                  </a:txBody>
                  <a:tcPr/>
                </a:tc>
                <a:tc hMerge="1" vMerge="1">
                  <a:txBody>
                    <a:bodyPr/>
                    <a:lstStyle/>
                    <a:p>
                      <a:endParaRPr lang="es-CO"/>
                    </a:p>
                  </a:txBody>
                  <a:tcPr/>
                </a:tc>
                <a:extLst>
                  <a:ext uri="{0D108BD9-81ED-4DB2-BD59-A6C34878D82A}">
                    <a16:rowId xmlns:a16="http://schemas.microsoft.com/office/drawing/2014/main" val="1496249959"/>
                  </a:ext>
                </a:extLst>
              </a:tr>
            </a:tbl>
          </a:graphicData>
        </a:graphic>
      </p:graphicFrame>
    </p:spTree>
    <p:extLst>
      <p:ext uri="{BB962C8B-B14F-4D97-AF65-F5344CB8AC3E}">
        <p14:creationId xmlns:p14="http://schemas.microsoft.com/office/powerpoint/2010/main" val="516066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EF195A-AF3A-4919-9450-FE76579D7128}"/>
              </a:ext>
            </a:extLst>
          </p:cNvPr>
          <p:cNvSpPr>
            <a:spLocks noGrp="1"/>
          </p:cNvSpPr>
          <p:nvPr>
            <p:ph type="title"/>
          </p:nvPr>
        </p:nvSpPr>
        <p:spPr>
          <a:xfrm>
            <a:off x="1023257" y="18255"/>
            <a:ext cx="10515600" cy="1325563"/>
          </a:xfrm>
        </p:spPr>
        <p:txBody>
          <a:bodyPr/>
          <a:lstStyle/>
          <a:p>
            <a:pPr algn="ctr"/>
            <a:r>
              <a:rPr lang="es-CO" b="1" dirty="0"/>
              <a:t>ESTANDARES DE CALIDAD</a:t>
            </a:r>
          </a:p>
        </p:txBody>
      </p:sp>
      <p:sp>
        <p:nvSpPr>
          <p:cNvPr id="3" name="Marcador de contenido 2">
            <a:extLst>
              <a:ext uri="{FF2B5EF4-FFF2-40B4-BE49-F238E27FC236}">
                <a16:creationId xmlns:a16="http://schemas.microsoft.com/office/drawing/2014/main" id="{8EC8452B-C101-480C-B84A-F499F84DABCC}"/>
              </a:ext>
            </a:extLst>
          </p:cNvPr>
          <p:cNvSpPr>
            <a:spLocks noGrp="1"/>
          </p:cNvSpPr>
          <p:nvPr>
            <p:ph idx="1"/>
          </p:nvPr>
        </p:nvSpPr>
        <p:spPr>
          <a:xfrm>
            <a:off x="729343" y="1422854"/>
            <a:ext cx="10515600" cy="4351338"/>
          </a:xfrm>
        </p:spPr>
        <p:txBody>
          <a:bodyPr>
            <a:noAutofit/>
          </a:bodyPr>
          <a:lstStyle/>
          <a:p>
            <a:r>
              <a:rPr lang="es-MX" sz="1800" b="1" dirty="0"/>
              <a:t>Plan de Control Sanitario</a:t>
            </a:r>
          </a:p>
          <a:p>
            <a:pPr marL="0" indent="0">
              <a:buNone/>
            </a:pPr>
            <a:r>
              <a:rPr lang="es-MX" sz="1800" dirty="0"/>
              <a:t>para cumplir las condiciones higiénico-sanitarias de manera estandarizada en áreas de almacenamiento, recepción, preparación, distribución, consumo, así como cuartos fríos, equipos, y menaje.</a:t>
            </a:r>
          </a:p>
          <a:p>
            <a:pPr marL="0" indent="0">
              <a:buNone/>
            </a:pPr>
            <a:endParaRPr lang="es-MX" sz="1800" dirty="0"/>
          </a:p>
          <a:p>
            <a:r>
              <a:rPr lang="es-MX" sz="1800" b="1" dirty="0"/>
              <a:t>Manejo de residuos solidos</a:t>
            </a:r>
          </a:p>
          <a:p>
            <a:pPr marL="0" indent="0">
              <a:buNone/>
            </a:pPr>
            <a:r>
              <a:rPr lang="es-MX" sz="1800" dirty="0"/>
              <a:t>Recolección, almacenamiento, transporte y disposición de residuos </a:t>
            </a:r>
          </a:p>
          <a:p>
            <a:pPr>
              <a:buFont typeface="Wingdings" panose="05000000000000000000" pitchFamily="2" charset="2"/>
              <a:buChar char="ü"/>
            </a:pPr>
            <a:r>
              <a:rPr lang="es-MX" sz="1800" dirty="0"/>
              <a:t>Resolución N.º 03179 de 2023  de la Secretaría Distrital de Ambiente, Plan Institucional de Gestión Ambiental PIGA</a:t>
            </a:r>
          </a:p>
          <a:p>
            <a:pPr>
              <a:buFont typeface="Wingdings" panose="05000000000000000000" pitchFamily="2" charset="2"/>
              <a:buChar char="ü"/>
            </a:pPr>
            <a:r>
              <a:rPr lang="es-ES" sz="1800" dirty="0"/>
              <a:t>Acuerdo 540 de 2013 expedido por el Concejo de Bogotá “Por medio del cual se establecen los lineamientos del programa Distrital de compras verdes y se dictan otras disposiciones. </a:t>
            </a:r>
            <a:endParaRPr lang="es-MX" sz="1800" dirty="0"/>
          </a:p>
          <a:p>
            <a:pPr>
              <a:buFont typeface="Wingdings" panose="05000000000000000000" pitchFamily="2" charset="2"/>
              <a:buChar char="ü"/>
            </a:pPr>
            <a:r>
              <a:rPr lang="es-MX" sz="1800" dirty="0"/>
              <a:t>Resolución 2184 del 2019 </a:t>
            </a:r>
            <a:r>
              <a:rPr lang="es-ES" sz="1800" dirty="0"/>
              <a:t>Ministerio de Ambiente y Desarrollo Sostenible: Manejo y clasificación de los residuos en las sedes del IDIPRON</a:t>
            </a:r>
          </a:p>
          <a:p>
            <a:pPr>
              <a:buFont typeface="Wingdings" panose="05000000000000000000" pitchFamily="2" charset="2"/>
              <a:buChar char="ü"/>
            </a:pPr>
            <a:r>
              <a:rPr lang="pt-BR" sz="1800" dirty="0"/>
              <a:t>Decreto Distrital 484 DE 2024. </a:t>
            </a:r>
            <a:r>
              <a:rPr lang="es-ES" sz="1800" dirty="0"/>
              <a:t>Contar con el UAR (Unidad de Almacenamiento de Residuos)</a:t>
            </a:r>
          </a:p>
          <a:p>
            <a:pPr marL="0" indent="0">
              <a:buNone/>
            </a:pPr>
            <a:endParaRPr lang="es-ES" sz="1800" dirty="0"/>
          </a:p>
          <a:p>
            <a:endParaRPr lang="es-MX" sz="1800" b="1" dirty="0"/>
          </a:p>
          <a:p>
            <a:endParaRPr lang="es-MX" sz="1800" b="1" dirty="0"/>
          </a:p>
          <a:p>
            <a:endParaRPr lang="es-CO" sz="1800" dirty="0"/>
          </a:p>
        </p:txBody>
      </p:sp>
    </p:spTree>
    <p:extLst>
      <p:ext uri="{BB962C8B-B14F-4D97-AF65-F5344CB8AC3E}">
        <p14:creationId xmlns:p14="http://schemas.microsoft.com/office/powerpoint/2010/main" val="2078510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BBBF52-32AB-47D3-81BE-FE175B0717BE}"/>
              </a:ext>
            </a:extLst>
          </p:cNvPr>
          <p:cNvSpPr>
            <a:spLocks noGrp="1"/>
          </p:cNvSpPr>
          <p:nvPr>
            <p:ph type="title"/>
          </p:nvPr>
        </p:nvSpPr>
        <p:spPr/>
        <p:txBody>
          <a:bodyPr/>
          <a:lstStyle/>
          <a:p>
            <a:pPr algn="ctr"/>
            <a:r>
              <a:rPr lang="es-CO" b="1" dirty="0"/>
              <a:t>ESTANDARES DE CALIDAD</a:t>
            </a:r>
          </a:p>
        </p:txBody>
      </p:sp>
      <p:sp>
        <p:nvSpPr>
          <p:cNvPr id="3" name="Marcador de contenido 2">
            <a:extLst>
              <a:ext uri="{FF2B5EF4-FFF2-40B4-BE49-F238E27FC236}">
                <a16:creationId xmlns:a16="http://schemas.microsoft.com/office/drawing/2014/main" id="{20DECE2C-8A4A-461C-9EA1-F64CF3C71496}"/>
              </a:ext>
            </a:extLst>
          </p:cNvPr>
          <p:cNvSpPr>
            <a:spLocks noGrp="1"/>
          </p:cNvSpPr>
          <p:nvPr>
            <p:ph idx="1"/>
          </p:nvPr>
        </p:nvSpPr>
        <p:spPr>
          <a:xfrm>
            <a:off x="729342" y="1509940"/>
            <a:ext cx="10515600" cy="4351338"/>
          </a:xfrm>
        </p:spPr>
        <p:txBody>
          <a:bodyPr>
            <a:noAutofit/>
          </a:bodyPr>
          <a:lstStyle/>
          <a:p>
            <a:r>
              <a:rPr lang="es-ES" sz="1800" b="1" dirty="0"/>
              <a:t>Empaque de alimentos</a:t>
            </a:r>
          </a:p>
          <a:p>
            <a:pPr marL="0" indent="0">
              <a:buNone/>
            </a:pPr>
            <a:r>
              <a:rPr lang="es-ES" sz="1800" dirty="0"/>
              <a:t>Acuerdo 540 de 2013 de la secretaria Distrital de Habitad. abstenerse de entregar los productos en empaques que sean de plástico de un solo uso </a:t>
            </a:r>
          </a:p>
          <a:p>
            <a:pPr marL="0" indent="0">
              <a:buNone/>
            </a:pPr>
            <a:endParaRPr lang="es-ES" sz="1800" dirty="0"/>
          </a:p>
          <a:p>
            <a:r>
              <a:rPr lang="es-MX" sz="1800" b="1" dirty="0"/>
              <a:t>Sobrantes de alimentos </a:t>
            </a:r>
          </a:p>
          <a:p>
            <a:pPr marL="0" indent="0">
              <a:buNone/>
            </a:pPr>
            <a:r>
              <a:rPr lang="es-ES" sz="1800" dirty="0"/>
              <a:t>Ley 1990 de 2019, promulgada por el Congreso de la República de Colombia. estrategias para la minimización de excedentes de alimentos y/o complementos alimentarios en las sedes </a:t>
            </a:r>
            <a:r>
              <a:rPr lang="es-ES" sz="1800" dirty="0" err="1"/>
              <a:t>UPIs</a:t>
            </a:r>
            <a:r>
              <a:rPr lang="es-ES" sz="1800" dirty="0"/>
              <a:t> y </a:t>
            </a:r>
            <a:r>
              <a:rPr lang="es-ES" sz="1800" dirty="0" err="1"/>
              <a:t>UATs</a:t>
            </a:r>
            <a:endParaRPr lang="es-ES" sz="1800" dirty="0"/>
          </a:p>
          <a:p>
            <a:pPr marL="0" indent="0">
              <a:buNone/>
            </a:pPr>
            <a:endParaRPr lang="es-ES" sz="1800" dirty="0"/>
          </a:p>
          <a:p>
            <a:r>
              <a:rPr lang="es-ES" sz="1800" b="1" dirty="0"/>
              <a:t>Gestión de plagas</a:t>
            </a:r>
          </a:p>
          <a:p>
            <a:pPr marL="0" indent="0">
              <a:buNone/>
            </a:pPr>
            <a:r>
              <a:rPr lang="es-MX" sz="1800" dirty="0"/>
              <a:t>El control de plagas es una acción vinculada al plan de saneamiento de las unidades de servicio y a los programas de limpieza y desinfección y disposición de residuos.</a:t>
            </a:r>
          </a:p>
          <a:p>
            <a:pPr marL="0" indent="0">
              <a:buNone/>
            </a:pPr>
            <a:endParaRPr lang="es-MX" sz="1800" dirty="0"/>
          </a:p>
          <a:p>
            <a:r>
              <a:rPr lang="es-MX" sz="1800" b="1" dirty="0"/>
              <a:t>Protocolos De Producción Higiénica</a:t>
            </a:r>
          </a:p>
          <a:p>
            <a:pPr marL="0" indent="0">
              <a:buNone/>
            </a:pPr>
            <a:r>
              <a:rPr lang="es-MX" sz="1800" dirty="0"/>
              <a:t>Resolución 2674 de 2013 Del MSPS selección de materias primas hasta el servicio de los alimentos</a:t>
            </a:r>
          </a:p>
          <a:p>
            <a:endParaRPr lang="es-CO" sz="1800" dirty="0"/>
          </a:p>
        </p:txBody>
      </p:sp>
    </p:spTree>
    <p:extLst>
      <p:ext uri="{BB962C8B-B14F-4D97-AF65-F5344CB8AC3E}">
        <p14:creationId xmlns:p14="http://schemas.microsoft.com/office/powerpoint/2010/main" val="2595990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6A3C49-0771-4695-95FF-877CB706C9BE}"/>
              </a:ext>
            </a:extLst>
          </p:cNvPr>
          <p:cNvSpPr>
            <a:spLocks noGrp="1"/>
          </p:cNvSpPr>
          <p:nvPr>
            <p:ph type="title"/>
          </p:nvPr>
        </p:nvSpPr>
        <p:spPr/>
        <p:txBody>
          <a:bodyPr>
            <a:normAutofit fontScale="90000"/>
          </a:bodyPr>
          <a:lstStyle/>
          <a:p>
            <a:r>
              <a:rPr lang="es-ES" b="1" dirty="0"/>
              <a:t>FUNDAMENTOS JURÍDICOS QUE SOPORTAN LA MODALIDAD DE SELECCIÓN </a:t>
            </a:r>
            <a:br>
              <a:rPr lang="es-CO" b="1" dirty="0"/>
            </a:br>
            <a:endParaRPr lang="es-CO" dirty="0"/>
          </a:p>
        </p:txBody>
      </p:sp>
      <p:sp>
        <p:nvSpPr>
          <p:cNvPr id="3" name="Marcador de contenido 2">
            <a:extLst>
              <a:ext uri="{FF2B5EF4-FFF2-40B4-BE49-F238E27FC236}">
                <a16:creationId xmlns:a16="http://schemas.microsoft.com/office/drawing/2014/main" id="{AD744381-3121-41C3-87B1-F4BA06BE3F2B}"/>
              </a:ext>
            </a:extLst>
          </p:cNvPr>
          <p:cNvSpPr>
            <a:spLocks noGrp="1"/>
          </p:cNvSpPr>
          <p:nvPr>
            <p:ph idx="1"/>
          </p:nvPr>
        </p:nvSpPr>
        <p:spPr>
          <a:xfrm>
            <a:off x="838200" y="2304091"/>
            <a:ext cx="10515600" cy="4351338"/>
          </a:xfrm>
        </p:spPr>
        <p:txBody>
          <a:bodyPr>
            <a:normAutofit/>
          </a:bodyPr>
          <a:lstStyle/>
          <a:p>
            <a:pPr marL="0" indent="0" algn="just">
              <a:buNone/>
            </a:pPr>
            <a:r>
              <a:rPr lang="es-ES" sz="2400" dirty="0"/>
              <a:t>La selección por Licitación Pública, fundamentada en la Ley 80 de 1993 y sus concordancias, se justifica por la naturaleza, cuantía y destinación del servicio de alimentos requerido por el IDIPRON, permitiendo así aplicar la regla general de contratación para asegurar la eficiencia de la gestión. </a:t>
            </a:r>
          </a:p>
          <a:p>
            <a:pPr marL="0" indent="0" algn="just">
              <a:buNone/>
            </a:pPr>
            <a:r>
              <a:rPr lang="es-ES" sz="2400" dirty="0"/>
              <a:t>Esta modalidad garantiza los principios fundamentales de la contratación pública: libre concurrencia, igualdad de oferentes y sujeción estricta al pliego de condiciones, promoviendo la transparencia y la selección objetiva, tal como lo exige el artículo 23 de la Ley 80, para asegurar la oportuna provisión de alimentos con las características técnicas necesarias para la población beneficiaria de los programas del IDIPRON.</a:t>
            </a:r>
            <a:endParaRPr lang="es-CO" sz="2400" dirty="0"/>
          </a:p>
        </p:txBody>
      </p:sp>
      <p:sp>
        <p:nvSpPr>
          <p:cNvPr id="4" name="Rectángulo: esquinas diagonales redondeadas 3">
            <a:extLst>
              <a:ext uri="{FF2B5EF4-FFF2-40B4-BE49-F238E27FC236}">
                <a16:creationId xmlns:a16="http://schemas.microsoft.com/office/drawing/2014/main" id="{A989D7BC-8186-41F3-BCB9-EF7E4A16D791}"/>
              </a:ext>
            </a:extLst>
          </p:cNvPr>
          <p:cNvSpPr/>
          <p:nvPr/>
        </p:nvSpPr>
        <p:spPr>
          <a:xfrm>
            <a:off x="3307738" y="1564753"/>
            <a:ext cx="5246914" cy="519339"/>
          </a:xfrm>
          <a:prstGeom prst="round2DiagRect">
            <a:avLst/>
          </a:prstGeom>
          <a:solidFill>
            <a:srgbClr val="F2900E"/>
          </a:solidFill>
          <a:ln>
            <a:solidFill>
              <a:srgbClr val="F290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b="1" dirty="0"/>
          </a:p>
          <a:p>
            <a:pPr algn="ctr"/>
            <a:r>
              <a:rPr lang="es-CO" b="1" dirty="0"/>
              <a:t>Tipo de proceso: </a:t>
            </a:r>
            <a:r>
              <a:rPr lang="es-CO" dirty="0"/>
              <a:t>Licitación pública </a:t>
            </a:r>
          </a:p>
          <a:p>
            <a:pPr algn="ctr"/>
            <a:endParaRPr lang="es-CO" dirty="0"/>
          </a:p>
        </p:txBody>
      </p:sp>
    </p:spTree>
    <p:extLst>
      <p:ext uri="{BB962C8B-B14F-4D97-AF65-F5344CB8AC3E}">
        <p14:creationId xmlns:p14="http://schemas.microsoft.com/office/powerpoint/2010/main" val="2586625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5655F7-816E-4441-97F0-2D34E4A9A472}"/>
              </a:ext>
            </a:extLst>
          </p:cNvPr>
          <p:cNvSpPr>
            <a:spLocks noGrp="1"/>
          </p:cNvSpPr>
          <p:nvPr>
            <p:ph type="title"/>
          </p:nvPr>
        </p:nvSpPr>
        <p:spPr>
          <a:xfrm>
            <a:off x="808074" y="3012818"/>
            <a:ext cx="4051005" cy="1325563"/>
          </a:xfrm>
        </p:spPr>
        <p:txBody>
          <a:bodyPr>
            <a:normAutofit/>
          </a:bodyPr>
          <a:lstStyle/>
          <a:p>
            <a:r>
              <a:rPr lang="es-CO" sz="3200" dirty="0"/>
              <a:t>FORMA DE PAGO</a:t>
            </a:r>
          </a:p>
        </p:txBody>
      </p:sp>
      <p:sp>
        <p:nvSpPr>
          <p:cNvPr id="3" name="Marcador de contenido 2">
            <a:extLst>
              <a:ext uri="{FF2B5EF4-FFF2-40B4-BE49-F238E27FC236}">
                <a16:creationId xmlns:a16="http://schemas.microsoft.com/office/drawing/2014/main" id="{1F54E965-997D-4C1C-B868-F0C77140F7D4}"/>
              </a:ext>
            </a:extLst>
          </p:cNvPr>
          <p:cNvSpPr>
            <a:spLocks noGrp="1"/>
          </p:cNvSpPr>
          <p:nvPr>
            <p:ph idx="1"/>
          </p:nvPr>
        </p:nvSpPr>
        <p:spPr>
          <a:xfrm>
            <a:off x="370366" y="4112982"/>
            <a:ext cx="5413744" cy="1991463"/>
          </a:xfrm>
        </p:spPr>
        <p:txBody>
          <a:bodyPr>
            <a:normAutofit/>
          </a:bodyPr>
          <a:lstStyle/>
          <a:p>
            <a:pPr marL="0" indent="0" algn="just">
              <a:buNone/>
            </a:pPr>
            <a:r>
              <a:rPr lang="es-ES" sz="1800" dirty="0"/>
              <a:t>Los pagos serán mensuales por avance físico, previa certificación del supervisor, informe de actividades, facturas, listados de asistencia con detalle de entregas por UPI (que deben coincidir con facturas y registros conjuntos del ejecutor e IDIPRON), y demás requisitos del Anexo Técnico. El pago se efectuará dentro de los 30 días siguientes a la aprobación de la documentación.</a:t>
            </a:r>
            <a:endParaRPr lang="es-CO" sz="1800" dirty="0"/>
          </a:p>
          <a:p>
            <a:pPr marL="0" indent="0" algn="just">
              <a:buNone/>
            </a:pPr>
            <a:endParaRPr lang="es-CO" sz="1800" dirty="0"/>
          </a:p>
          <a:p>
            <a:pPr algn="just"/>
            <a:endParaRPr lang="es-CO" sz="1800" dirty="0"/>
          </a:p>
        </p:txBody>
      </p:sp>
      <p:sp>
        <p:nvSpPr>
          <p:cNvPr id="4" name="Rectángulo: esquinas diagonales redondeadas 3">
            <a:extLst>
              <a:ext uri="{FF2B5EF4-FFF2-40B4-BE49-F238E27FC236}">
                <a16:creationId xmlns:a16="http://schemas.microsoft.com/office/drawing/2014/main" id="{5F983915-B1B3-4310-80FC-FD708E03152F}"/>
              </a:ext>
            </a:extLst>
          </p:cNvPr>
          <p:cNvSpPr/>
          <p:nvPr/>
        </p:nvSpPr>
        <p:spPr>
          <a:xfrm>
            <a:off x="1031358" y="212651"/>
            <a:ext cx="10005237" cy="2444729"/>
          </a:xfrm>
          <a:prstGeom prst="round2DiagRect">
            <a:avLst/>
          </a:prstGeom>
          <a:solidFill>
            <a:srgbClr val="F2900E"/>
          </a:solidFill>
          <a:ln>
            <a:solidFill>
              <a:srgbClr val="F290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t>Presupuesto </a:t>
            </a:r>
            <a:r>
              <a:rPr lang="es-ES" dirty="0"/>
              <a:t>oficial asignado   </a:t>
            </a:r>
            <a:r>
              <a:rPr lang="es-CO" b="1" dirty="0"/>
              <a:t> </a:t>
            </a:r>
            <a:r>
              <a:rPr lang="es-CO" dirty="0"/>
              <a:t>$ 8.176.687.023</a:t>
            </a:r>
          </a:p>
          <a:p>
            <a:pPr algn="ctr"/>
            <a:r>
              <a:rPr lang="es-ES" dirty="0"/>
              <a:t>Rubro O23011601030000007755,</a:t>
            </a:r>
          </a:p>
          <a:p>
            <a:pPr algn="ctr"/>
            <a:r>
              <a:rPr lang="es-ES" dirty="0"/>
              <a:t>del Proyecto de Inversión 7755 </a:t>
            </a:r>
          </a:p>
          <a:p>
            <a:pPr algn="ctr"/>
            <a:r>
              <a:rPr lang="es-ES" dirty="0"/>
              <a:t>“Prevención, Atención y Protección Integral a Niñez, Adolescencia y Juventud en formas de exclusión extrema asociados al Fenómeno de habitabilidad en calle Bogotá D.C.”</a:t>
            </a:r>
          </a:p>
          <a:p>
            <a:pPr algn="ctr"/>
            <a:endParaRPr lang="es-CO" dirty="0"/>
          </a:p>
          <a:p>
            <a:pPr algn="ctr"/>
            <a:endParaRPr lang="es-CO" dirty="0"/>
          </a:p>
        </p:txBody>
      </p:sp>
      <p:sp>
        <p:nvSpPr>
          <p:cNvPr id="5" name="Rectángulo 4">
            <a:extLst>
              <a:ext uri="{FF2B5EF4-FFF2-40B4-BE49-F238E27FC236}">
                <a16:creationId xmlns:a16="http://schemas.microsoft.com/office/drawing/2014/main" id="{4F0A782F-65EE-435F-B115-CCA224DA8DBB}"/>
              </a:ext>
            </a:extLst>
          </p:cNvPr>
          <p:cNvSpPr/>
          <p:nvPr/>
        </p:nvSpPr>
        <p:spPr>
          <a:xfrm>
            <a:off x="6595731" y="3796121"/>
            <a:ext cx="4292009" cy="2308324"/>
          </a:xfrm>
          <a:prstGeom prst="rect">
            <a:avLst/>
          </a:prstGeom>
        </p:spPr>
        <p:txBody>
          <a:bodyPr wrap="square">
            <a:spAutoFit/>
          </a:bodyPr>
          <a:lstStyle/>
          <a:p>
            <a:r>
              <a:rPr lang="es-ES" dirty="0"/>
              <a:t>Los costos directos e indirectos en que debe incurrir el ejecutor del contrato, tales como la constitución de una póliza de garantía, el pago de los aportes al sistema de seguridad social en salud, pensión y aportes parafiscales y los descuentos correspondientes, que se realizan en cada pago al ejecutor.</a:t>
            </a:r>
            <a:endParaRPr lang="es-CO" dirty="0"/>
          </a:p>
        </p:txBody>
      </p:sp>
    </p:spTree>
    <p:extLst>
      <p:ext uri="{BB962C8B-B14F-4D97-AF65-F5344CB8AC3E}">
        <p14:creationId xmlns:p14="http://schemas.microsoft.com/office/powerpoint/2010/main" val="23470256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B019D8-06F1-433E-8532-4CCBE58A9EBB}"/>
              </a:ext>
            </a:extLst>
          </p:cNvPr>
          <p:cNvSpPr>
            <a:spLocks noGrp="1"/>
          </p:cNvSpPr>
          <p:nvPr>
            <p:ph type="title"/>
          </p:nvPr>
        </p:nvSpPr>
        <p:spPr>
          <a:xfrm>
            <a:off x="838200" y="0"/>
            <a:ext cx="10515600" cy="1325563"/>
          </a:xfrm>
        </p:spPr>
        <p:txBody>
          <a:bodyPr>
            <a:normAutofit/>
          </a:bodyPr>
          <a:lstStyle/>
          <a:p>
            <a:pPr algn="ctr"/>
            <a:r>
              <a:rPr lang="es-CO" sz="3200" b="1" dirty="0"/>
              <a:t>REQUISITOS HABILITANTES JURIDICOS</a:t>
            </a:r>
          </a:p>
        </p:txBody>
      </p:sp>
      <p:sp>
        <p:nvSpPr>
          <p:cNvPr id="3" name="CuadroTexto 2">
            <a:extLst>
              <a:ext uri="{FF2B5EF4-FFF2-40B4-BE49-F238E27FC236}">
                <a16:creationId xmlns:a16="http://schemas.microsoft.com/office/drawing/2014/main" id="{0D83BF29-B7AF-4A31-8426-DA167A49A62B}"/>
              </a:ext>
            </a:extLst>
          </p:cNvPr>
          <p:cNvSpPr txBox="1"/>
          <p:nvPr/>
        </p:nvSpPr>
        <p:spPr>
          <a:xfrm>
            <a:off x="343787" y="662781"/>
            <a:ext cx="11674548" cy="6494085"/>
          </a:xfrm>
          <a:prstGeom prst="rect">
            <a:avLst/>
          </a:prstGeom>
          <a:noFill/>
        </p:spPr>
        <p:txBody>
          <a:bodyPr wrap="square" rtlCol="0">
            <a:spAutoFit/>
          </a:bodyPr>
          <a:lstStyle/>
          <a:p>
            <a:endParaRPr lang="es-CO" sz="1600" b="1" dirty="0"/>
          </a:p>
          <a:p>
            <a:pPr marL="285750" indent="-285750">
              <a:buFont typeface="Arial" panose="020B0604020202020204" pitchFamily="34" charset="0"/>
              <a:buChar char="•"/>
            </a:pPr>
            <a:r>
              <a:rPr lang="es-ES" sz="1600" dirty="0"/>
              <a:t>Carta de presentación de la propuesta debidamente firmada por el Representante legal</a:t>
            </a:r>
          </a:p>
          <a:p>
            <a:pPr marL="285750" indent="-285750">
              <a:buFont typeface="Arial" panose="020B0604020202020204" pitchFamily="34" charset="0"/>
              <a:buChar char="•"/>
            </a:pPr>
            <a:r>
              <a:rPr lang="es-ES" sz="1600" dirty="0"/>
              <a:t>Certificación de cumplimiento de pago de aportes de seguridad social y parafiscales</a:t>
            </a:r>
          </a:p>
          <a:p>
            <a:r>
              <a:rPr lang="es-ES" sz="1600" dirty="0"/>
              <a:t> </a:t>
            </a:r>
          </a:p>
          <a:p>
            <a:r>
              <a:rPr lang="es-ES" sz="1600" b="1" dirty="0"/>
              <a:t>Garantía de seriedad del ofrecimiento </a:t>
            </a:r>
          </a:p>
          <a:p>
            <a:r>
              <a:rPr lang="es-ES" sz="1600" dirty="0"/>
              <a:t>Cualquiera de los siguientes soportes</a:t>
            </a:r>
          </a:p>
          <a:p>
            <a:pPr marL="285750" indent="-285750">
              <a:buFont typeface="Arial" panose="020B0604020202020204" pitchFamily="34" charset="0"/>
              <a:buChar char="•"/>
            </a:pPr>
            <a:r>
              <a:rPr lang="es-CO" sz="1600" dirty="0"/>
              <a:t>Contrato de seguro contenido en una póliza.</a:t>
            </a:r>
          </a:p>
          <a:p>
            <a:pPr marL="285750" indent="-285750">
              <a:buFont typeface="Arial" panose="020B0604020202020204" pitchFamily="34" charset="0"/>
              <a:buChar char="•"/>
            </a:pPr>
            <a:r>
              <a:rPr lang="es-CO" sz="1600" dirty="0"/>
              <a:t>Patrimonio autónomo.</a:t>
            </a:r>
          </a:p>
          <a:p>
            <a:pPr marL="285750" indent="-285750">
              <a:buFont typeface="Arial" panose="020B0604020202020204" pitchFamily="34" charset="0"/>
              <a:buChar char="•"/>
            </a:pPr>
            <a:r>
              <a:rPr lang="es-CO" sz="1600" dirty="0"/>
              <a:t>Garantía Bancaria</a:t>
            </a:r>
          </a:p>
          <a:p>
            <a:endParaRPr lang="es-CO" sz="1600" dirty="0"/>
          </a:p>
          <a:p>
            <a:r>
              <a:rPr lang="es-CO" sz="1600" dirty="0"/>
              <a:t>La entidad aceptará cualquiera de las garantías de seriedad del ofrecimiento siempre que la presentada por el oferente cumpla con cada uno de los requisitos particulares exigidos por el Decreto 1082 de 2015.  </a:t>
            </a:r>
          </a:p>
          <a:p>
            <a:endParaRPr lang="es-CO" sz="1600" dirty="0"/>
          </a:p>
          <a:p>
            <a:pPr marL="285750" indent="-285750">
              <a:buFont typeface="Arial" panose="020B0604020202020204" pitchFamily="34" charset="0"/>
              <a:buChar char="•"/>
            </a:pPr>
            <a:r>
              <a:rPr lang="es-CO" sz="1600" dirty="0"/>
              <a:t>Certificado de existencia y representación legal (persona jurídica, natural, consorcios o uniones temporales, persona jurídica extranjera)</a:t>
            </a:r>
          </a:p>
          <a:p>
            <a:pPr marL="285750" indent="-285750">
              <a:buFont typeface="Arial" panose="020B0604020202020204" pitchFamily="34" charset="0"/>
              <a:buChar char="•"/>
            </a:pPr>
            <a:r>
              <a:rPr lang="es-ES" sz="1600" dirty="0"/>
              <a:t>Compromiso de Anticorrupción</a:t>
            </a:r>
          </a:p>
          <a:p>
            <a:pPr marL="285750" indent="-285750">
              <a:buFont typeface="Arial" panose="020B0604020202020204" pitchFamily="34" charset="0"/>
              <a:buChar char="•"/>
            </a:pPr>
            <a:r>
              <a:rPr lang="es-CO" sz="1600" dirty="0"/>
              <a:t>no deberán estar incursos </a:t>
            </a:r>
            <a:r>
              <a:rPr lang="es-ES" sz="1600" dirty="0"/>
              <a:t>Inhabilidades e incompatibilidades </a:t>
            </a:r>
          </a:p>
          <a:p>
            <a:pPr marL="285750" indent="-285750">
              <a:buFont typeface="Arial" panose="020B0604020202020204" pitchFamily="34" charset="0"/>
              <a:buChar char="•"/>
            </a:pPr>
            <a:r>
              <a:rPr lang="es-ES" sz="1600" dirty="0"/>
              <a:t>Registro Único de Proponentes (RUP)no mayor a 30 días calendario</a:t>
            </a:r>
          </a:p>
          <a:p>
            <a:pPr marL="285750" indent="-285750">
              <a:buFont typeface="Arial" panose="020B0604020202020204" pitchFamily="34" charset="0"/>
              <a:buChar char="•"/>
            </a:pPr>
            <a:r>
              <a:rPr lang="es-ES" sz="1600" dirty="0"/>
              <a:t>RUT</a:t>
            </a:r>
          </a:p>
          <a:p>
            <a:pPr marL="285750" indent="-285750">
              <a:buFont typeface="Arial" panose="020B0604020202020204" pitchFamily="34" charset="0"/>
              <a:buChar char="•"/>
            </a:pPr>
            <a:r>
              <a:rPr lang="es-ES" sz="1600" dirty="0"/>
              <a:t>Pacto de integridad</a:t>
            </a:r>
          </a:p>
          <a:p>
            <a:pPr marL="285750" indent="-285750">
              <a:buFont typeface="Arial" panose="020B0604020202020204" pitchFamily="34" charset="0"/>
              <a:buChar char="•"/>
            </a:pPr>
            <a:r>
              <a:rPr lang="es-ES" sz="1600" dirty="0"/>
              <a:t>Antecedentes (Personería, Procuraduría, Contraloría) y Judiciales (Policía)</a:t>
            </a:r>
          </a:p>
          <a:p>
            <a:pPr marL="285750" indent="-285750">
              <a:buFont typeface="Arial" panose="020B0604020202020204" pitchFamily="34" charset="0"/>
              <a:buChar char="•"/>
            </a:pPr>
            <a:r>
              <a:rPr lang="es-ES" sz="1600" dirty="0"/>
              <a:t>Constancia expedida por la Policía Nacional (Representante Legal y personas naturales).</a:t>
            </a:r>
            <a:endParaRPr lang="es-CO" sz="1600" dirty="0"/>
          </a:p>
          <a:p>
            <a:pPr marL="285750" indent="-285750">
              <a:buFont typeface="Arial" panose="020B0604020202020204" pitchFamily="34" charset="0"/>
              <a:buChar char="•"/>
            </a:pPr>
            <a:r>
              <a:rPr lang="es-ES" sz="1600" dirty="0"/>
              <a:t>Requerimiento Sistema de Gestión de Seguridad y Salud en el Trabajo (SG-SST)</a:t>
            </a:r>
          </a:p>
          <a:p>
            <a:pPr marL="285750" indent="-285750">
              <a:buFont typeface="Arial" panose="020B0604020202020204" pitchFamily="34" charset="0"/>
              <a:buChar char="•"/>
            </a:pPr>
            <a:endParaRPr lang="es-CO" sz="1600" dirty="0"/>
          </a:p>
          <a:p>
            <a:pPr marL="285750" indent="-285750">
              <a:buFont typeface="Arial" panose="020B0604020202020204" pitchFamily="34" charset="0"/>
              <a:buChar char="•"/>
            </a:pPr>
            <a:endParaRPr lang="es-ES" sz="1600" dirty="0"/>
          </a:p>
          <a:p>
            <a:endParaRPr lang="es-ES" sz="1600" dirty="0"/>
          </a:p>
          <a:p>
            <a:endParaRPr lang="es-CO" sz="1600" dirty="0"/>
          </a:p>
        </p:txBody>
      </p:sp>
    </p:spTree>
    <p:extLst>
      <p:ext uri="{BB962C8B-B14F-4D97-AF65-F5344CB8AC3E}">
        <p14:creationId xmlns:p14="http://schemas.microsoft.com/office/powerpoint/2010/main" val="1918599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30700E-6A2E-4845-9A63-782C5B1C2D3E}"/>
              </a:ext>
            </a:extLst>
          </p:cNvPr>
          <p:cNvSpPr>
            <a:spLocks noGrp="1"/>
          </p:cNvSpPr>
          <p:nvPr>
            <p:ph type="title"/>
          </p:nvPr>
        </p:nvSpPr>
        <p:spPr/>
        <p:txBody>
          <a:bodyPr/>
          <a:lstStyle/>
          <a:p>
            <a:pPr algn="ctr"/>
            <a:r>
              <a:rPr lang="es-CO" b="1" dirty="0"/>
              <a:t>ANTECEDENTES Y JUSTIFICACIÓN</a:t>
            </a:r>
            <a:endParaRPr lang="es-CO" dirty="0"/>
          </a:p>
        </p:txBody>
      </p:sp>
      <p:sp>
        <p:nvSpPr>
          <p:cNvPr id="3" name="Rectángulo 2">
            <a:extLst>
              <a:ext uri="{FF2B5EF4-FFF2-40B4-BE49-F238E27FC236}">
                <a16:creationId xmlns:a16="http://schemas.microsoft.com/office/drawing/2014/main" id="{DD036F90-1DF9-4DA2-93A7-B32E4485C5FC}"/>
              </a:ext>
            </a:extLst>
          </p:cNvPr>
          <p:cNvSpPr/>
          <p:nvPr/>
        </p:nvSpPr>
        <p:spPr>
          <a:xfrm>
            <a:off x="717083" y="1375003"/>
            <a:ext cx="10636717" cy="2554545"/>
          </a:xfrm>
          <a:prstGeom prst="rect">
            <a:avLst/>
          </a:prstGeom>
          <a:noFill/>
        </p:spPr>
        <p:txBody>
          <a:bodyPr wrap="square" lIns="91440" tIns="45720" rIns="91440" bIns="45720">
            <a:spAutoFit/>
          </a:bodyPr>
          <a:lstStyle/>
          <a:p>
            <a:pPr algn="just"/>
            <a:r>
              <a:rPr lang="es-MX" sz="2000" dirty="0"/>
              <a:t>El Instituto Distrital para la Protección de la Niñez y la Juventud IDIPRON ha implementado de manera regular desde hace más de una década el programa de alimentación, ofreciendo alimentación completa, equilibrada, suficiente y adecuada a niños, niñas, adolescentes y jóvenes entre los 6 y 28 años.</a:t>
            </a:r>
          </a:p>
          <a:p>
            <a:pPr algn="just"/>
            <a:endParaRPr lang="es-MX" sz="2000" dirty="0"/>
          </a:p>
          <a:p>
            <a:pPr marL="285750" indent="-285750" algn="just">
              <a:buFontTx/>
              <a:buChar char="-"/>
            </a:pPr>
            <a:r>
              <a:rPr lang="es-MX" sz="2000" dirty="0"/>
              <a:t>Aportar a su estado nutricional</a:t>
            </a:r>
          </a:p>
          <a:p>
            <a:pPr marL="285750" indent="-285750" algn="just">
              <a:buFontTx/>
              <a:buChar char="-"/>
            </a:pPr>
            <a:r>
              <a:rPr lang="es-MX" sz="2000" dirty="0"/>
              <a:t>Mayor rendimiento en las actividades diarias</a:t>
            </a:r>
          </a:p>
          <a:p>
            <a:pPr marL="285750" indent="-285750" algn="just">
              <a:buFontTx/>
              <a:buChar char="-"/>
            </a:pPr>
            <a:r>
              <a:rPr lang="es-MX" sz="2000" dirty="0"/>
              <a:t>Garantía de los derechos de los niños, niñas, adolescentes y jóvenes.</a:t>
            </a:r>
          </a:p>
        </p:txBody>
      </p:sp>
      <p:sp>
        <p:nvSpPr>
          <p:cNvPr id="4" name="Rectángulo 3">
            <a:extLst>
              <a:ext uri="{FF2B5EF4-FFF2-40B4-BE49-F238E27FC236}">
                <a16:creationId xmlns:a16="http://schemas.microsoft.com/office/drawing/2014/main" id="{3F28BF39-979A-4A80-B2AF-2EFA77827B13}"/>
              </a:ext>
            </a:extLst>
          </p:cNvPr>
          <p:cNvSpPr/>
          <p:nvPr/>
        </p:nvSpPr>
        <p:spPr>
          <a:xfrm>
            <a:off x="717083" y="4282389"/>
            <a:ext cx="7587343" cy="2246769"/>
          </a:xfrm>
          <a:prstGeom prst="rect">
            <a:avLst/>
          </a:prstGeom>
        </p:spPr>
        <p:txBody>
          <a:bodyPr wrap="square">
            <a:spAutoFit/>
          </a:bodyPr>
          <a:lstStyle/>
          <a:p>
            <a:pPr marL="342900" lvl="0" indent="-342900" algn="just">
              <a:spcAft>
                <a:spcPts val="0"/>
              </a:spcAft>
              <a:buFont typeface="Wingdings" panose="05000000000000000000" pitchFamily="2" charset="2"/>
              <a:buChar char=""/>
            </a:pPr>
            <a:r>
              <a:rPr lang="es-MX" sz="2000" dirty="0"/>
              <a:t>Situación de calle o en riesgo de habitarla</a:t>
            </a:r>
          </a:p>
          <a:p>
            <a:pPr marL="342900" lvl="0" indent="-342900" algn="just">
              <a:spcAft>
                <a:spcPts val="0"/>
              </a:spcAft>
              <a:buFont typeface="Wingdings" panose="05000000000000000000" pitchFamily="2" charset="2"/>
              <a:buChar char=""/>
            </a:pPr>
            <a:r>
              <a:rPr lang="es-MX" sz="2000" dirty="0"/>
              <a:t>Violencia intrafamiliar</a:t>
            </a:r>
          </a:p>
          <a:p>
            <a:pPr marL="342900" lvl="0" indent="-342900" algn="just">
              <a:spcAft>
                <a:spcPts val="0"/>
              </a:spcAft>
              <a:buFont typeface="Wingdings" panose="05000000000000000000" pitchFamily="2" charset="2"/>
              <a:buChar char=""/>
            </a:pPr>
            <a:r>
              <a:rPr lang="es-MX" sz="2000" dirty="0"/>
              <a:t>Abandono</a:t>
            </a:r>
          </a:p>
          <a:p>
            <a:pPr marL="342900" lvl="0" indent="-342900" algn="just">
              <a:spcAft>
                <a:spcPts val="0"/>
              </a:spcAft>
              <a:buFont typeface="Wingdings" panose="05000000000000000000" pitchFamily="2" charset="2"/>
              <a:buChar char=""/>
            </a:pPr>
            <a:r>
              <a:rPr lang="es-MX" sz="2000" dirty="0"/>
              <a:t>Explotación sexual comercial</a:t>
            </a:r>
            <a:endParaRPr lang="es-CO" sz="2000" dirty="0"/>
          </a:p>
          <a:p>
            <a:pPr marL="342900" lvl="0" indent="-342900" algn="just">
              <a:spcAft>
                <a:spcPts val="0"/>
              </a:spcAft>
              <a:buFont typeface="Wingdings" panose="05000000000000000000" pitchFamily="2" charset="2"/>
              <a:buChar char=""/>
            </a:pPr>
            <a:r>
              <a:rPr lang="es-MX" sz="2000" dirty="0"/>
              <a:t>Conflicto con la ley</a:t>
            </a:r>
            <a:endParaRPr lang="es-CO" sz="2000" dirty="0"/>
          </a:p>
          <a:p>
            <a:pPr marL="342900" lvl="0" indent="-342900" algn="just">
              <a:spcAft>
                <a:spcPts val="0"/>
              </a:spcAft>
              <a:buFont typeface="Wingdings" panose="05000000000000000000" pitchFamily="2" charset="2"/>
              <a:buChar char=""/>
            </a:pPr>
            <a:r>
              <a:rPr lang="es-MX" sz="2000" dirty="0"/>
              <a:t>Discapacidad</a:t>
            </a:r>
          </a:p>
          <a:p>
            <a:pPr marL="342900" lvl="0" indent="-342900" algn="just">
              <a:spcAft>
                <a:spcPts val="0"/>
              </a:spcAft>
              <a:buFont typeface="Wingdings" panose="05000000000000000000" pitchFamily="2" charset="2"/>
              <a:buChar char=""/>
            </a:pPr>
            <a:r>
              <a:rPr lang="es-MX" sz="2000" dirty="0"/>
              <a:t>Diversidad</a:t>
            </a:r>
            <a:endParaRPr lang="es-CO" sz="2000" dirty="0"/>
          </a:p>
        </p:txBody>
      </p:sp>
    </p:spTree>
    <p:extLst>
      <p:ext uri="{BB962C8B-B14F-4D97-AF65-F5344CB8AC3E}">
        <p14:creationId xmlns:p14="http://schemas.microsoft.com/office/powerpoint/2010/main" val="3474977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207B64-C27B-4689-8BA3-B9D9CEDDF6FB}"/>
              </a:ext>
            </a:extLst>
          </p:cNvPr>
          <p:cNvSpPr>
            <a:spLocks noGrp="1"/>
          </p:cNvSpPr>
          <p:nvPr>
            <p:ph type="title"/>
          </p:nvPr>
        </p:nvSpPr>
        <p:spPr/>
        <p:txBody>
          <a:bodyPr/>
          <a:lstStyle/>
          <a:p>
            <a:r>
              <a:rPr lang="es-CO" b="1" dirty="0"/>
              <a:t>REQUISITOS HABILITANTES FINANCIEROS</a:t>
            </a:r>
          </a:p>
        </p:txBody>
      </p:sp>
      <p:sp>
        <p:nvSpPr>
          <p:cNvPr id="3" name="Marcador de contenido 2">
            <a:extLst>
              <a:ext uri="{FF2B5EF4-FFF2-40B4-BE49-F238E27FC236}">
                <a16:creationId xmlns:a16="http://schemas.microsoft.com/office/drawing/2014/main" id="{16A219AF-EF57-4A3C-8645-935F395582D8}"/>
              </a:ext>
            </a:extLst>
          </p:cNvPr>
          <p:cNvSpPr>
            <a:spLocks noGrp="1"/>
          </p:cNvSpPr>
          <p:nvPr>
            <p:ph idx="1"/>
          </p:nvPr>
        </p:nvSpPr>
        <p:spPr>
          <a:xfrm>
            <a:off x="838200" y="1825625"/>
            <a:ext cx="10515600" cy="524170"/>
          </a:xfrm>
        </p:spPr>
        <p:txBody>
          <a:bodyPr>
            <a:noAutofit/>
          </a:bodyPr>
          <a:lstStyle/>
          <a:p>
            <a:pPr marL="0" indent="0">
              <a:buNone/>
            </a:pPr>
            <a:r>
              <a:rPr lang="es-CO" sz="1800" dirty="0"/>
              <a:t>Se demostrarán exclusivamente con el respectivo certificado del RUP.</a:t>
            </a:r>
          </a:p>
          <a:p>
            <a:pPr marL="0" indent="0">
              <a:buNone/>
            </a:pPr>
            <a:r>
              <a:rPr lang="es-ES" sz="1800" b="1" dirty="0"/>
              <a:t> </a:t>
            </a:r>
            <a:endParaRPr lang="es-CO" sz="1800" dirty="0"/>
          </a:p>
          <a:p>
            <a:endParaRPr lang="es-CO" sz="1800" dirty="0"/>
          </a:p>
          <a:p>
            <a:pPr marL="0" indent="0">
              <a:buNone/>
            </a:pPr>
            <a:endParaRPr lang="es-CO" sz="1800" dirty="0"/>
          </a:p>
          <a:p>
            <a:pPr marL="0" indent="0">
              <a:buNone/>
            </a:pPr>
            <a:endParaRPr lang="es-CO" sz="1800" dirty="0"/>
          </a:p>
          <a:p>
            <a:pPr marL="0" indent="0">
              <a:buNone/>
            </a:pPr>
            <a:endParaRPr lang="es-CO" sz="1800" dirty="0"/>
          </a:p>
          <a:p>
            <a:pPr marL="0" indent="0">
              <a:buNone/>
            </a:pPr>
            <a:endParaRPr lang="es-CO" sz="1800" dirty="0"/>
          </a:p>
        </p:txBody>
      </p:sp>
      <p:graphicFrame>
        <p:nvGraphicFramePr>
          <p:cNvPr id="4" name="Tabla 3">
            <a:extLst>
              <a:ext uri="{FF2B5EF4-FFF2-40B4-BE49-F238E27FC236}">
                <a16:creationId xmlns:a16="http://schemas.microsoft.com/office/drawing/2014/main" id="{6232E936-5573-4599-B6FB-389B782F076F}"/>
              </a:ext>
            </a:extLst>
          </p:cNvPr>
          <p:cNvGraphicFramePr>
            <a:graphicFrameLocks noGrp="1"/>
          </p:cNvGraphicFramePr>
          <p:nvPr>
            <p:extLst>
              <p:ext uri="{D42A27DB-BD31-4B8C-83A1-F6EECF244321}">
                <p14:modId xmlns:p14="http://schemas.microsoft.com/office/powerpoint/2010/main" val="2884772025"/>
              </p:ext>
            </p:extLst>
          </p:nvPr>
        </p:nvGraphicFramePr>
        <p:xfrm>
          <a:off x="1201479" y="2349795"/>
          <a:ext cx="9484242" cy="3840480"/>
        </p:xfrm>
        <a:graphic>
          <a:graphicData uri="http://schemas.openxmlformats.org/drawingml/2006/table">
            <a:tbl>
              <a:tblPr firstRow="1" firstCol="1" bandRow="1">
                <a:tableStyleId>{21E4AEA4-8DFA-4A89-87EB-49C32662AFE0}</a:tableStyleId>
              </a:tblPr>
              <a:tblGrid>
                <a:gridCol w="2146010">
                  <a:extLst>
                    <a:ext uri="{9D8B030D-6E8A-4147-A177-3AD203B41FA5}">
                      <a16:colId xmlns:a16="http://schemas.microsoft.com/office/drawing/2014/main" val="153504553"/>
                    </a:ext>
                  </a:extLst>
                </a:gridCol>
                <a:gridCol w="2593192">
                  <a:extLst>
                    <a:ext uri="{9D8B030D-6E8A-4147-A177-3AD203B41FA5}">
                      <a16:colId xmlns:a16="http://schemas.microsoft.com/office/drawing/2014/main" val="137605697"/>
                    </a:ext>
                  </a:extLst>
                </a:gridCol>
                <a:gridCol w="2372520">
                  <a:extLst>
                    <a:ext uri="{9D8B030D-6E8A-4147-A177-3AD203B41FA5}">
                      <a16:colId xmlns:a16="http://schemas.microsoft.com/office/drawing/2014/main" val="3037899970"/>
                    </a:ext>
                  </a:extLst>
                </a:gridCol>
                <a:gridCol w="2372520">
                  <a:extLst>
                    <a:ext uri="{9D8B030D-6E8A-4147-A177-3AD203B41FA5}">
                      <a16:colId xmlns:a16="http://schemas.microsoft.com/office/drawing/2014/main" val="3006211797"/>
                    </a:ext>
                  </a:extLst>
                </a:gridCol>
              </a:tblGrid>
              <a:tr h="0">
                <a:tc gridSpan="4">
                  <a:txBody>
                    <a:bodyPr/>
                    <a:lstStyle/>
                    <a:p>
                      <a:pPr algn="ctr">
                        <a:spcAft>
                          <a:spcPts val="0"/>
                        </a:spcAft>
                        <a:tabLst>
                          <a:tab pos="937895" algn="l"/>
                        </a:tabLst>
                      </a:pPr>
                      <a:r>
                        <a:rPr lang="es-ES" sz="1800">
                          <a:effectLst/>
                        </a:rPr>
                        <a:t>INDICADORES DE CAPACIDAD FINANCIERA</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85819570"/>
                  </a:ext>
                </a:extLst>
              </a:tr>
              <a:tr h="0">
                <a:tc>
                  <a:txBody>
                    <a:bodyPr/>
                    <a:lstStyle/>
                    <a:p>
                      <a:pPr>
                        <a:spcAft>
                          <a:spcPts val="0"/>
                        </a:spcAft>
                        <a:tabLst>
                          <a:tab pos="937895" algn="l"/>
                        </a:tabLst>
                      </a:pPr>
                      <a:r>
                        <a:rPr lang="es-ES" sz="1800">
                          <a:effectLst/>
                        </a:rPr>
                        <a:t>LIQUIDEZ</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tabLst>
                          <a:tab pos="937895" algn="l"/>
                        </a:tabLst>
                      </a:pPr>
                      <a:r>
                        <a:rPr lang="es-ES" sz="1800">
                          <a:effectLst/>
                        </a:rPr>
                        <a:t>ENDEUDAMIENTO</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a:effectLst/>
                        </a:rPr>
                        <a:t>COBERTURA DE INTERESES</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CO" sz="1800">
                          <a:effectLst/>
                        </a:rPr>
                        <a:t>Capital Trabajo</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12552984"/>
                  </a:ext>
                </a:extLst>
              </a:tr>
              <a:tr h="0">
                <a:tc>
                  <a:txBody>
                    <a:bodyPr/>
                    <a:lstStyle/>
                    <a:p>
                      <a:pPr algn="ctr">
                        <a:spcAft>
                          <a:spcPts val="0"/>
                        </a:spcAft>
                        <a:tabLst>
                          <a:tab pos="937895" algn="l"/>
                        </a:tabLst>
                      </a:pPr>
                      <a:r>
                        <a:rPr lang="es-ES" sz="1800">
                          <a:effectLst/>
                        </a:rPr>
                        <a:t>Activo Cte Total/ Pasivo Cte Total)</a:t>
                      </a:r>
                      <a:endParaRPr lang="es-CO" sz="1800">
                        <a:effectLst/>
                      </a:endParaRPr>
                    </a:p>
                    <a:p>
                      <a:pPr algn="ctr">
                        <a:spcAft>
                          <a:spcPts val="0"/>
                        </a:spcAft>
                        <a:tabLst>
                          <a:tab pos="937895" algn="l"/>
                        </a:tabLst>
                      </a:pPr>
                      <a:r>
                        <a:rPr lang="es-ES" sz="1800">
                          <a:effectLst/>
                        </a:rPr>
                        <a:t>Mayor o Igual (≥)</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a:effectLst/>
                        </a:rPr>
                        <a:t>(Total Pasivo/Total Activo) x 100</a:t>
                      </a:r>
                      <a:endParaRPr lang="es-CO" sz="1800">
                        <a:effectLst/>
                      </a:endParaRPr>
                    </a:p>
                    <a:p>
                      <a:pPr algn="ctr">
                        <a:spcAft>
                          <a:spcPts val="0"/>
                        </a:spcAft>
                        <a:tabLst>
                          <a:tab pos="937895" algn="l"/>
                        </a:tabLst>
                      </a:pPr>
                      <a:r>
                        <a:rPr lang="es-ES" sz="1800">
                          <a:effectLst/>
                        </a:rPr>
                        <a:t>Menor o Igual (≤)</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a:effectLst/>
                        </a:rPr>
                        <a:t>Ganancia (pérdida) por Act de Operación +</a:t>
                      </a:r>
                      <a:endParaRPr lang="es-CO" sz="1800">
                        <a:effectLst/>
                      </a:endParaRPr>
                    </a:p>
                    <a:p>
                      <a:pPr algn="ctr">
                        <a:spcAft>
                          <a:spcPts val="0"/>
                        </a:spcAft>
                        <a:tabLst>
                          <a:tab pos="937895" algn="l"/>
                        </a:tabLst>
                      </a:pPr>
                      <a:r>
                        <a:rPr lang="es-ES" sz="1800">
                          <a:effectLst/>
                        </a:rPr>
                        <a:t>Ajustes por Gastos de Depreciación y</a:t>
                      </a:r>
                      <a:endParaRPr lang="es-CO" sz="1800">
                        <a:effectLst/>
                      </a:endParaRPr>
                    </a:p>
                    <a:p>
                      <a:pPr algn="ctr">
                        <a:spcAft>
                          <a:spcPts val="0"/>
                        </a:spcAft>
                        <a:tabLst>
                          <a:tab pos="937895" algn="l"/>
                        </a:tabLst>
                      </a:pPr>
                      <a:r>
                        <a:rPr lang="es-ES" sz="1800">
                          <a:effectLst/>
                        </a:rPr>
                        <a:t>Amortización + Ajuste por Provisiones) / Costos</a:t>
                      </a:r>
                      <a:endParaRPr lang="es-CO" sz="1800">
                        <a:effectLst/>
                      </a:endParaRPr>
                    </a:p>
                    <a:p>
                      <a:pPr algn="ctr">
                        <a:spcAft>
                          <a:spcPts val="0"/>
                        </a:spcAft>
                        <a:tabLst>
                          <a:tab pos="937895" algn="l"/>
                        </a:tabLst>
                      </a:pPr>
                      <a:r>
                        <a:rPr lang="es-ES" sz="1800">
                          <a:effectLst/>
                        </a:rPr>
                        <a:t>Financieros</a:t>
                      </a:r>
                      <a:endParaRPr lang="es-CO" sz="1800">
                        <a:effectLst/>
                      </a:endParaRPr>
                    </a:p>
                    <a:p>
                      <a:pPr algn="ctr">
                        <a:spcAft>
                          <a:spcPts val="0"/>
                        </a:spcAft>
                        <a:tabLst>
                          <a:tab pos="937895" algn="l"/>
                        </a:tabLst>
                      </a:pPr>
                      <a:r>
                        <a:rPr lang="es-ES" sz="1800">
                          <a:effectLst/>
                        </a:rPr>
                        <a:t>Mayor o Igual (≥)</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CO" sz="1800">
                          <a:effectLst/>
                        </a:rPr>
                        <a:t>Activo Corriente – Pasivo Corriente: Deberá ser mayor o igual &gt;= </a:t>
                      </a:r>
                    </a:p>
                    <a:p>
                      <a:pPr algn="ctr">
                        <a:spcAft>
                          <a:spcPts val="0"/>
                        </a:spcAft>
                        <a:tabLst>
                          <a:tab pos="937895" algn="l"/>
                        </a:tabLst>
                      </a:pPr>
                      <a:r>
                        <a:rPr lang="es-ES" sz="1800">
                          <a:effectLst/>
                        </a:rPr>
                        <a:t> </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22604613"/>
                  </a:ext>
                </a:extLst>
              </a:tr>
              <a:tr h="35560">
                <a:tc>
                  <a:txBody>
                    <a:bodyPr/>
                    <a:lstStyle/>
                    <a:p>
                      <a:pPr algn="ctr">
                        <a:spcAft>
                          <a:spcPts val="0"/>
                        </a:spcAft>
                        <a:tabLst>
                          <a:tab pos="937895" algn="l"/>
                        </a:tabLst>
                      </a:pPr>
                      <a:r>
                        <a:rPr lang="es-ES" sz="1800">
                          <a:effectLst/>
                        </a:rPr>
                        <a:t>2,5</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a:effectLst/>
                        </a:rPr>
                        <a:t>55%</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dirty="0">
                          <a:effectLst/>
                        </a:rPr>
                        <a:t>6</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CO" sz="1800" dirty="0">
                          <a:effectLst/>
                        </a:rPr>
                        <a:t>40 % del presupuesto oficial.</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93924416"/>
                  </a:ext>
                </a:extLst>
              </a:tr>
            </a:tbl>
          </a:graphicData>
        </a:graphic>
      </p:graphicFrame>
    </p:spTree>
    <p:extLst>
      <p:ext uri="{BB962C8B-B14F-4D97-AF65-F5344CB8AC3E}">
        <p14:creationId xmlns:p14="http://schemas.microsoft.com/office/powerpoint/2010/main" val="3470457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A41F85-232C-411D-95AC-692046EA8853}"/>
              </a:ext>
            </a:extLst>
          </p:cNvPr>
          <p:cNvSpPr>
            <a:spLocks noGrp="1"/>
          </p:cNvSpPr>
          <p:nvPr>
            <p:ph type="title"/>
          </p:nvPr>
        </p:nvSpPr>
        <p:spPr/>
        <p:txBody>
          <a:bodyPr/>
          <a:lstStyle/>
          <a:p>
            <a:pPr algn="ctr"/>
            <a:r>
              <a:rPr lang="es-CO" dirty="0"/>
              <a:t>	</a:t>
            </a:r>
            <a:r>
              <a:rPr lang="es-CO" b="1" dirty="0"/>
              <a:t>REQUISITOS HABILITANTES CAPACIDAD ORGANIZACIONAL</a:t>
            </a:r>
          </a:p>
        </p:txBody>
      </p:sp>
      <p:graphicFrame>
        <p:nvGraphicFramePr>
          <p:cNvPr id="4" name="Marcador de contenido 3">
            <a:extLst>
              <a:ext uri="{FF2B5EF4-FFF2-40B4-BE49-F238E27FC236}">
                <a16:creationId xmlns:a16="http://schemas.microsoft.com/office/drawing/2014/main" id="{D877B47F-DD95-4E27-BA04-D3A81D9398F4}"/>
              </a:ext>
            </a:extLst>
          </p:cNvPr>
          <p:cNvGraphicFramePr>
            <a:graphicFrameLocks noGrp="1"/>
          </p:cNvGraphicFramePr>
          <p:nvPr>
            <p:ph idx="1"/>
            <p:extLst>
              <p:ext uri="{D42A27DB-BD31-4B8C-83A1-F6EECF244321}">
                <p14:modId xmlns:p14="http://schemas.microsoft.com/office/powerpoint/2010/main" val="2238297864"/>
              </p:ext>
            </p:extLst>
          </p:nvPr>
        </p:nvGraphicFramePr>
        <p:xfrm>
          <a:off x="1977656" y="3330734"/>
          <a:ext cx="8165804" cy="1920240"/>
        </p:xfrm>
        <a:graphic>
          <a:graphicData uri="http://schemas.openxmlformats.org/drawingml/2006/table">
            <a:tbl>
              <a:tblPr firstRow="1" firstCol="1" bandRow="1">
                <a:tableStyleId>{21E4AEA4-8DFA-4A89-87EB-49C32662AFE0}</a:tableStyleId>
              </a:tblPr>
              <a:tblGrid>
                <a:gridCol w="4257095">
                  <a:extLst>
                    <a:ext uri="{9D8B030D-6E8A-4147-A177-3AD203B41FA5}">
                      <a16:colId xmlns:a16="http://schemas.microsoft.com/office/drawing/2014/main" val="3229579970"/>
                    </a:ext>
                  </a:extLst>
                </a:gridCol>
                <a:gridCol w="3908709">
                  <a:extLst>
                    <a:ext uri="{9D8B030D-6E8A-4147-A177-3AD203B41FA5}">
                      <a16:colId xmlns:a16="http://schemas.microsoft.com/office/drawing/2014/main" val="2692462625"/>
                    </a:ext>
                  </a:extLst>
                </a:gridCol>
              </a:tblGrid>
              <a:tr h="0">
                <a:tc gridSpan="2">
                  <a:txBody>
                    <a:bodyPr/>
                    <a:lstStyle/>
                    <a:p>
                      <a:pPr algn="ctr">
                        <a:spcAft>
                          <a:spcPts val="0"/>
                        </a:spcAft>
                        <a:tabLst>
                          <a:tab pos="937895" algn="l"/>
                        </a:tabLst>
                      </a:pPr>
                      <a:r>
                        <a:rPr lang="es-ES" sz="1800">
                          <a:effectLst/>
                        </a:rPr>
                        <a:t>INDICADORES DE CAPACIDAD ORGANIZACIONAL</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extLst>
                  <a:ext uri="{0D108BD9-81ED-4DB2-BD59-A6C34878D82A}">
                    <a16:rowId xmlns:a16="http://schemas.microsoft.com/office/drawing/2014/main" val="3663112133"/>
                  </a:ext>
                </a:extLst>
              </a:tr>
              <a:tr h="0">
                <a:tc>
                  <a:txBody>
                    <a:bodyPr/>
                    <a:lstStyle/>
                    <a:p>
                      <a:pPr algn="ctr">
                        <a:spcAft>
                          <a:spcPts val="0"/>
                        </a:spcAft>
                        <a:tabLst>
                          <a:tab pos="937895" algn="l"/>
                        </a:tabLst>
                      </a:pPr>
                      <a:r>
                        <a:rPr lang="es-ES" sz="1800">
                          <a:effectLst/>
                        </a:rPr>
                        <a:t>RENTABILIDAD DEL PATRIMONIO</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a:effectLst/>
                        </a:rPr>
                        <a:t>RENTABILIDAD DEL ACTIVO</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8916826"/>
                  </a:ext>
                </a:extLst>
              </a:tr>
              <a:tr h="0">
                <a:tc>
                  <a:txBody>
                    <a:bodyPr/>
                    <a:lstStyle/>
                    <a:p>
                      <a:pPr algn="ctr">
                        <a:spcAft>
                          <a:spcPts val="0"/>
                        </a:spcAft>
                        <a:tabLst>
                          <a:tab pos="937895" algn="l"/>
                        </a:tabLst>
                      </a:pPr>
                      <a:r>
                        <a:rPr lang="es-ES" sz="1800">
                          <a:effectLst/>
                        </a:rPr>
                        <a:t>Ganancia(perdida), antes de</a:t>
                      </a:r>
                      <a:endParaRPr lang="es-CO" sz="1800">
                        <a:effectLst/>
                      </a:endParaRPr>
                    </a:p>
                    <a:p>
                      <a:pPr algn="ctr">
                        <a:spcAft>
                          <a:spcPts val="0"/>
                        </a:spcAft>
                        <a:tabLst>
                          <a:tab pos="937895" algn="l"/>
                        </a:tabLst>
                      </a:pPr>
                      <a:r>
                        <a:rPr lang="es-ES" sz="1800">
                          <a:effectLst/>
                        </a:rPr>
                        <a:t>Impuestos) / Total del Patrimonio</a:t>
                      </a:r>
                      <a:endParaRPr lang="es-CO" sz="1800">
                        <a:effectLst/>
                      </a:endParaRPr>
                    </a:p>
                    <a:p>
                      <a:pPr algn="ctr">
                        <a:spcAft>
                          <a:spcPts val="0"/>
                        </a:spcAft>
                        <a:tabLst>
                          <a:tab pos="937895" algn="l"/>
                        </a:tabLst>
                      </a:pPr>
                      <a:r>
                        <a:rPr lang="es-ES" sz="1800">
                          <a:effectLst/>
                        </a:rPr>
                        <a:t>Mayor o Igual (≥)</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a:effectLst/>
                        </a:rPr>
                        <a:t>Ganancia(perdida), antes de Impuestos) / Total de</a:t>
                      </a:r>
                      <a:endParaRPr lang="es-CO" sz="1800">
                        <a:effectLst/>
                      </a:endParaRPr>
                    </a:p>
                    <a:p>
                      <a:pPr algn="ctr">
                        <a:spcAft>
                          <a:spcPts val="0"/>
                        </a:spcAft>
                        <a:tabLst>
                          <a:tab pos="937895" algn="l"/>
                        </a:tabLst>
                      </a:pPr>
                      <a:r>
                        <a:rPr lang="es-ES" sz="1800">
                          <a:effectLst/>
                        </a:rPr>
                        <a:t>los Activos</a:t>
                      </a:r>
                      <a:endParaRPr lang="es-CO" sz="1800">
                        <a:effectLst/>
                      </a:endParaRPr>
                    </a:p>
                    <a:p>
                      <a:pPr algn="ctr">
                        <a:spcAft>
                          <a:spcPts val="0"/>
                        </a:spcAft>
                        <a:tabLst>
                          <a:tab pos="937895" algn="l"/>
                        </a:tabLst>
                      </a:pPr>
                      <a:r>
                        <a:rPr lang="es-ES" sz="1800">
                          <a:effectLst/>
                        </a:rPr>
                        <a:t>Mayor o Igual (≥)</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42238815"/>
                  </a:ext>
                </a:extLst>
              </a:tr>
              <a:tr h="0">
                <a:tc>
                  <a:txBody>
                    <a:bodyPr/>
                    <a:lstStyle/>
                    <a:p>
                      <a:pPr algn="ctr">
                        <a:spcAft>
                          <a:spcPts val="0"/>
                        </a:spcAft>
                        <a:tabLst>
                          <a:tab pos="937895" algn="l"/>
                        </a:tabLst>
                      </a:pPr>
                      <a:r>
                        <a:rPr lang="es-ES" sz="1800">
                          <a:effectLst/>
                        </a:rPr>
                        <a:t>30%</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937895" algn="l"/>
                        </a:tabLst>
                      </a:pPr>
                      <a:r>
                        <a:rPr lang="es-ES" sz="1800" dirty="0">
                          <a:effectLst/>
                        </a:rPr>
                        <a:t>12%</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93153145"/>
                  </a:ext>
                </a:extLst>
              </a:tr>
            </a:tbl>
          </a:graphicData>
        </a:graphic>
      </p:graphicFrame>
    </p:spTree>
    <p:extLst>
      <p:ext uri="{BB962C8B-B14F-4D97-AF65-F5344CB8AC3E}">
        <p14:creationId xmlns:p14="http://schemas.microsoft.com/office/powerpoint/2010/main" val="16787793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a:extLst>
              <a:ext uri="{FF2B5EF4-FFF2-40B4-BE49-F238E27FC236}">
                <a16:creationId xmlns:a16="http://schemas.microsoft.com/office/drawing/2014/main" id="{E01F347C-1F9F-414C-9C4E-6D2651C5C107}"/>
              </a:ext>
            </a:extLst>
          </p:cNvPr>
          <p:cNvGraphicFramePr>
            <a:graphicFrameLocks noGrp="1"/>
          </p:cNvGraphicFramePr>
          <p:nvPr>
            <p:extLst>
              <p:ext uri="{D42A27DB-BD31-4B8C-83A1-F6EECF244321}">
                <p14:modId xmlns:p14="http://schemas.microsoft.com/office/powerpoint/2010/main" val="3679912397"/>
              </p:ext>
            </p:extLst>
          </p:nvPr>
        </p:nvGraphicFramePr>
        <p:xfrm>
          <a:off x="584792" y="1581049"/>
          <a:ext cx="10228519" cy="4502251"/>
        </p:xfrm>
        <a:graphic>
          <a:graphicData uri="http://schemas.openxmlformats.org/drawingml/2006/table">
            <a:tbl>
              <a:tblPr firstRow="1" firstCol="1" lastRow="1" lastCol="1" bandRow="1" bandCol="1">
                <a:tableStyleId>{21E4AEA4-8DFA-4A89-87EB-49C32662AFE0}</a:tableStyleId>
              </a:tblPr>
              <a:tblGrid>
                <a:gridCol w="2060549">
                  <a:extLst>
                    <a:ext uri="{9D8B030D-6E8A-4147-A177-3AD203B41FA5}">
                      <a16:colId xmlns:a16="http://schemas.microsoft.com/office/drawing/2014/main" val="2775328122"/>
                    </a:ext>
                  </a:extLst>
                </a:gridCol>
                <a:gridCol w="3349134">
                  <a:extLst>
                    <a:ext uri="{9D8B030D-6E8A-4147-A177-3AD203B41FA5}">
                      <a16:colId xmlns:a16="http://schemas.microsoft.com/office/drawing/2014/main" val="107591585"/>
                    </a:ext>
                  </a:extLst>
                </a:gridCol>
                <a:gridCol w="2678121">
                  <a:extLst>
                    <a:ext uri="{9D8B030D-6E8A-4147-A177-3AD203B41FA5}">
                      <a16:colId xmlns:a16="http://schemas.microsoft.com/office/drawing/2014/main" val="2007448151"/>
                    </a:ext>
                  </a:extLst>
                </a:gridCol>
                <a:gridCol w="2140715">
                  <a:extLst>
                    <a:ext uri="{9D8B030D-6E8A-4147-A177-3AD203B41FA5}">
                      <a16:colId xmlns:a16="http://schemas.microsoft.com/office/drawing/2014/main" val="806807198"/>
                    </a:ext>
                  </a:extLst>
                </a:gridCol>
              </a:tblGrid>
              <a:tr h="124377">
                <a:tc gridSpan="4">
                  <a:txBody>
                    <a:bodyPr/>
                    <a:lstStyle/>
                    <a:p>
                      <a:pPr algn="ctr">
                        <a:spcBef>
                          <a:spcPts val="110"/>
                        </a:spcBef>
                        <a:spcAft>
                          <a:spcPts val="0"/>
                        </a:spcAft>
                      </a:pPr>
                      <a:r>
                        <a:rPr lang="es-ES" sz="1200" spc="-10">
                          <a:effectLst/>
                        </a:rPr>
                        <a:t>CLASIFICADOR</a:t>
                      </a:r>
                      <a:r>
                        <a:rPr lang="es-ES" sz="1200" spc="50">
                          <a:effectLst/>
                        </a:rPr>
                        <a:t> </a:t>
                      </a:r>
                      <a:r>
                        <a:rPr lang="es-ES" sz="1200" spc="-10">
                          <a:effectLst/>
                        </a:rPr>
                        <a:t>UNSPSC</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208647643"/>
                  </a:ext>
                </a:extLst>
              </a:tr>
              <a:tr h="224440">
                <a:tc>
                  <a:txBody>
                    <a:bodyPr/>
                    <a:lstStyle/>
                    <a:p>
                      <a:pPr marL="2540" marR="1270" algn="ctr">
                        <a:spcBef>
                          <a:spcPts val="110"/>
                        </a:spcBef>
                        <a:spcAft>
                          <a:spcPts val="0"/>
                        </a:spcAft>
                      </a:pPr>
                      <a:r>
                        <a:rPr lang="es-ES" sz="1200" spc="-10">
                          <a:effectLst/>
                        </a:rPr>
                        <a:t>CÓDIGO</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340995">
                        <a:spcBef>
                          <a:spcPts val="110"/>
                        </a:spcBef>
                        <a:spcAft>
                          <a:spcPts val="0"/>
                        </a:spcAft>
                      </a:pPr>
                      <a:r>
                        <a:rPr lang="es-ES" sz="1200" spc="-10" dirty="0">
                          <a:effectLst/>
                        </a:rPr>
                        <a:t>SEGMENTO</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192405">
                        <a:spcBef>
                          <a:spcPts val="110"/>
                        </a:spcBef>
                        <a:spcAft>
                          <a:spcPts val="0"/>
                        </a:spcAft>
                      </a:pPr>
                      <a:r>
                        <a:rPr lang="es-ES" sz="1200" spc="-10">
                          <a:effectLst/>
                        </a:rPr>
                        <a:t>FAMILIA</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algn="ctr">
                        <a:spcBef>
                          <a:spcPts val="110"/>
                        </a:spcBef>
                        <a:spcAft>
                          <a:spcPts val="0"/>
                        </a:spcAft>
                      </a:pPr>
                      <a:r>
                        <a:rPr lang="es-ES" sz="1200" spc="-10">
                          <a:effectLst/>
                        </a:rPr>
                        <a:t>CLASE</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262502779"/>
                  </a:ext>
                </a:extLst>
              </a:tr>
              <a:tr h="729431">
                <a:tc>
                  <a:txBody>
                    <a:bodyPr/>
                    <a:lstStyle/>
                    <a:p>
                      <a:pPr algn="ctr">
                        <a:spcBef>
                          <a:spcPts val="635"/>
                        </a:spcBef>
                        <a:spcAft>
                          <a:spcPts val="0"/>
                        </a:spcAft>
                      </a:pPr>
                      <a:r>
                        <a:rPr lang="es-ES" sz="1200">
                          <a:effectLst/>
                        </a:rPr>
                        <a:t>50192700</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spc="-20" dirty="0">
                          <a:effectLst/>
                        </a:rPr>
                        <a:t>(50)</a:t>
                      </a:r>
                      <a:endParaRPr lang="es-CO" sz="1200" dirty="0">
                        <a:effectLst/>
                      </a:endParaRPr>
                    </a:p>
                    <a:p>
                      <a:pPr algn="ctr">
                        <a:spcBef>
                          <a:spcPts val="635"/>
                        </a:spcBef>
                        <a:spcAft>
                          <a:spcPts val="0"/>
                        </a:spcAft>
                      </a:pPr>
                      <a:r>
                        <a:rPr lang="es-ES" sz="1200" dirty="0">
                          <a:effectLst/>
                        </a:rPr>
                        <a:t>Alimentos Bebidas y Tabacos</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spc="-20" dirty="0">
                          <a:effectLst/>
                        </a:rPr>
                        <a:t>(19)</a:t>
                      </a:r>
                      <a:endParaRPr lang="es-CO" sz="1200" dirty="0">
                        <a:effectLst/>
                      </a:endParaRPr>
                    </a:p>
                    <a:p>
                      <a:pPr algn="ctr">
                        <a:spcBef>
                          <a:spcPts val="635"/>
                        </a:spcBef>
                        <a:spcAft>
                          <a:spcPts val="0"/>
                        </a:spcAft>
                      </a:pPr>
                      <a:r>
                        <a:rPr lang="es-ES" sz="1200" dirty="0">
                          <a:effectLst/>
                        </a:rPr>
                        <a:t>Alimentos preparados y Conservados</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spc="-20">
                          <a:effectLst/>
                        </a:rPr>
                        <a:t>(27)</a:t>
                      </a:r>
                      <a:endParaRPr lang="es-CO" sz="1200">
                        <a:effectLst/>
                      </a:endParaRPr>
                    </a:p>
                    <a:p>
                      <a:pPr algn="ctr">
                        <a:spcBef>
                          <a:spcPts val="635"/>
                        </a:spcBef>
                        <a:spcAft>
                          <a:spcPts val="0"/>
                        </a:spcAft>
                      </a:pPr>
                      <a:r>
                        <a:rPr lang="es-ES" sz="1200">
                          <a:effectLst/>
                        </a:rPr>
                        <a:t>Platos Conservados y Empaquetados.</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718123235"/>
                  </a:ext>
                </a:extLst>
              </a:tr>
              <a:tr h="953872">
                <a:tc>
                  <a:txBody>
                    <a:bodyPr/>
                    <a:lstStyle/>
                    <a:p>
                      <a:pPr algn="ctr">
                        <a:spcBef>
                          <a:spcPts val="635"/>
                        </a:spcBef>
                        <a:spcAft>
                          <a:spcPts val="0"/>
                        </a:spcAft>
                      </a:pPr>
                      <a:r>
                        <a:rPr lang="es-ES" sz="1200">
                          <a:effectLst/>
                        </a:rPr>
                        <a:t>90101600</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a:effectLst/>
                        </a:rPr>
                        <a:t>(90)</a:t>
                      </a:r>
                      <a:endParaRPr lang="es-CO" sz="1200">
                        <a:effectLst/>
                      </a:endParaRPr>
                    </a:p>
                    <a:p>
                      <a:pPr marL="41910" algn="ctr">
                        <a:spcBef>
                          <a:spcPts val="5"/>
                        </a:spcBef>
                        <a:spcAft>
                          <a:spcPts val="0"/>
                        </a:spcAft>
                      </a:pPr>
                      <a:r>
                        <a:rPr lang="es-ES" sz="1200">
                          <a:effectLst/>
                        </a:rPr>
                        <a:t>Servicios de Viajes, alimentación, alojamiento y Entretenimiento.</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a:effectLst/>
                        </a:rPr>
                        <a:t>(10)</a:t>
                      </a:r>
                      <a:endParaRPr lang="es-CO" sz="1200">
                        <a:effectLst/>
                      </a:endParaRPr>
                    </a:p>
                    <a:p>
                      <a:pPr marL="43180" algn="ctr">
                        <a:spcBef>
                          <a:spcPts val="635"/>
                        </a:spcBef>
                        <a:spcAft>
                          <a:spcPts val="0"/>
                        </a:spcAft>
                      </a:pPr>
                      <a:r>
                        <a:rPr lang="es-ES" sz="1200">
                          <a:effectLst/>
                        </a:rPr>
                        <a:t>Restaurantes y Catering </a:t>
                      </a:r>
                      <a:endParaRPr lang="es-CO" sz="1200">
                        <a:effectLst/>
                      </a:endParaRPr>
                    </a:p>
                    <a:p>
                      <a:pPr marL="43180" algn="ctr">
                        <a:spcBef>
                          <a:spcPts val="635"/>
                        </a:spcBef>
                        <a:spcAft>
                          <a:spcPts val="0"/>
                        </a:spcAft>
                      </a:pPr>
                      <a:r>
                        <a:rPr lang="es-ES" sz="1200">
                          <a:effectLst/>
                        </a:rPr>
                        <a:t>(Servicios, comida y Bebidas)</a:t>
                      </a:r>
                      <a:endParaRPr lang="es-CO" sz="1200">
                        <a:effectLst/>
                      </a:endParaRPr>
                    </a:p>
                    <a:p>
                      <a:pPr marL="43180" algn="ctr">
                        <a:spcBef>
                          <a:spcPts val="635"/>
                        </a:spcBef>
                        <a:spcAft>
                          <a:spcPts val="0"/>
                        </a:spcAft>
                      </a:pPr>
                      <a:r>
                        <a:rPr lang="es-ES" sz="1200">
                          <a:effectLst/>
                        </a:rPr>
                        <a:t> </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Aft>
                          <a:spcPts val="0"/>
                        </a:spcAft>
                      </a:pPr>
                      <a:r>
                        <a:rPr lang="es-ES" sz="1200">
                          <a:effectLst/>
                        </a:rPr>
                        <a:t>(16)</a:t>
                      </a:r>
                      <a:endParaRPr lang="es-CO" sz="1200">
                        <a:effectLst/>
                      </a:endParaRPr>
                    </a:p>
                    <a:p>
                      <a:pPr algn="ctr">
                        <a:spcBef>
                          <a:spcPts val="60"/>
                        </a:spcBef>
                        <a:spcAft>
                          <a:spcPts val="0"/>
                        </a:spcAft>
                      </a:pPr>
                      <a:r>
                        <a:rPr lang="es-ES" sz="1200">
                          <a:effectLst/>
                        </a:rPr>
                        <a:t>Servicios de Banquete y Catering</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640561951"/>
                  </a:ext>
                </a:extLst>
              </a:tr>
              <a:tr h="953872">
                <a:tc>
                  <a:txBody>
                    <a:bodyPr/>
                    <a:lstStyle/>
                    <a:p>
                      <a:pPr algn="ctr">
                        <a:spcBef>
                          <a:spcPts val="635"/>
                        </a:spcBef>
                        <a:spcAft>
                          <a:spcPts val="0"/>
                        </a:spcAft>
                      </a:pPr>
                      <a:r>
                        <a:rPr lang="es-ES" sz="1200">
                          <a:effectLst/>
                        </a:rPr>
                        <a:t>90101800</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a:effectLst/>
                        </a:rPr>
                        <a:t>(90)</a:t>
                      </a:r>
                      <a:endParaRPr lang="es-CO" sz="1200">
                        <a:effectLst/>
                      </a:endParaRPr>
                    </a:p>
                    <a:p>
                      <a:pPr marL="43180" algn="ctr">
                        <a:spcBef>
                          <a:spcPts val="635"/>
                        </a:spcBef>
                        <a:spcAft>
                          <a:spcPts val="0"/>
                        </a:spcAft>
                      </a:pPr>
                      <a:r>
                        <a:rPr lang="es-ES" sz="1200">
                          <a:effectLst/>
                        </a:rPr>
                        <a:t>Servicios de Viajes, alimentación, alojamiento y Entretenimiento</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a:effectLst/>
                        </a:rPr>
                        <a:t>(10)</a:t>
                      </a:r>
                      <a:endParaRPr lang="es-CO" sz="1200">
                        <a:effectLst/>
                      </a:endParaRPr>
                    </a:p>
                    <a:p>
                      <a:pPr marL="43180" algn="ctr">
                        <a:spcBef>
                          <a:spcPts val="635"/>
                        </a:spcBef>
                        <a:spcAft>
                          <a:spcPts val="0"/>
                        </a:spcAft>
                      </a:pPr>
                      <a:r>
                        <a:rPr lang="es-ES" sz="1200">
                          <a:effectLst/>
                        </a:rPr>
                        <a:t>Restaurantes y Catering </a:t>
                      </a:r>
                      <a:endParaRPr lang="es-CO" sz="1200">
                        <a:effectLst/>
                      </a:endParaRPr>
                    </a:p>
                    <a:p>
                      <a:pPr marL="43180" algn="ctr">
                        <a:spcBef>
                          <a:spcPts val="635"/>
                        </a:spcBef>
                        <a:spcAft>
                          <a:spcPts val="0"/>
                        </a:spcAft>
                      </a:pPr>
                      <a:r>
                        <a:rPr lang="es-ES" sz="1200">
                          <a:effectLst/>
                        </a:rPr>
                        <a:t>(Servicios, comida y Bebidas)</a:t>
                      </a:r>
                      <a:endParaRPr lang="es-CO" sz="1200">
                        <a:effectLst/>
                      </a:endParaRPr>
                    </a:p>
                    <a:p>
                      <a:pPr marL="43180" algn="ctr">
                        <a:spcBef>
                          <a:spcPts val="635"/>
                        </a:spcBef>
                        <a:spcAft>
                          <a:spcPts val="0"/>
                        </a:spcAft>
                      </a:pPr>
                      <a:r>
                        <a:rPr lang="es-ES" sz="1200">
                          <a:effectLst/>
                        </a:rPr>
                        <a:t> </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a:effectLst/>
                        </a:rPr>
                        <a:t>(18)</a:t>
                      </a:r>
                      <a:endParaRPr lang="es-CO" sz="1200">
                        <a:effectLst/>
                      </a:endParaRPr>
                    </a:p>
                    <a:p>
                      <a:pPr algn="ctr">
                        <a:spcBef>
                          <a:spcPts val="60"/>
                        </a:spcBef>
                        <a:spcAft>
                          <a:spcPts val="0"/>
                        </a:spcAft>
                      </a:pPr>
                      <a:r>
                        <a:rPr lang="es-ES" sz="1200">
                          <a:effectLst/>
                        </a:rPr>
                        <a:t>Servicios, comida para llevar a domicilio</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130568738"/>
                  </a:ext>
                </a:extLst>
              </a:tr>
              <a:tr h="682673">
                <a:tc>
                  <a:txBody>
                    <a:bodyPr/>
                    <a:lstStyle/>
                    <a:p>
                      <a:pPr algn="ctr">
                        <a:spcBef>
                          <a:spcPts val="635"/>
                        </a:spcBef>
                        <a:spcAft>
                          <a:spcPts val="0"/>
                        </a:spcAft>
                      </a:pPr>
                      <a:r>
                        <a:rPr lang="es-ES" sz="1200" spc="-10">
                          <a:effectLst/>
                        </a:rPr>
                        <a:t>91111600</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spc="-20">
                          <a:effectLst/>
                        </a:rPr>
                        <a:t>(91)</a:t>
                      </a:r>
                      <a:endParaRPr lang="es-CO" sz="1200">
                        <a:effectLst/>
                      </a:endParaRPr>
                    </a:p>
                    <a:p>
                      <a:pPr marL="43180" algn="ctr">
                        <a:spcBef>
                          <a:spcPts val="635"/>
                        </a:spcBef>
                        <a:spcAft>
                          <a:spcPts val="0"/>
                        </a:spcAft>
                      </a:pPr>
                      <a:r>
                        <a:rPr lang="es-ES" sz="1200" spc="-20">
                          <a:effectLst/>
                        </a:rPr>
                        <a:t>Servicios Personales y Domésticos </a:t>
                      </a:r>
                      <a:endParaRPr lang="es-CO" sz="1200">
                        <a:effectLst/>
                      </a:endParaRPr>
                    </a:p>
                    <a:p>
                      <a:pPr marL="43180" algn="ctr">
                        <a:spcBef>
                          <a:spcPts val="635"/>
                        </a:spcBef>
                        <a:spcAft>
                          <a:spcPts val="0"/>
                        </a:spcAft>
                      </a:pPr>
                      <a:r>
                        <a:rPr lang="es-ES" sz="1200" spc="-20">
                          <a:effectLst/>
                        </a:rPr>
                        <a:t> </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spc="-20">
                          <a:effectLst/>
                        </a:rPr>
                        <a:t>(11)</a:t>
                      </a:r>
                      <a:endParaRPr lang="es-CO" sz="1200">
                        <a:effectLst/>
                      </a:endParaRPr>
                    </a:p>
                    <a:p>
                      <a:pPr marL="43180" algn="ctr">
                        <a:spcBef>
                          <a:spcPts val="635"/>
                        </a:spcBef>
                        <a:spcAft>
                          <a:spcPts val="0"/>
                        </a:spcAft>
                      </a:pPr>
                      <a:r>
                        <a:rPr lang="es-ES" sz="1200">
                          <a:effectLst/>
                        </a:rPr>
                        <a:t>Asistencia Doméstica y Personal</a:t>
                      </a:r>
                      <a:endParaRPr lang="es-CO" sz="1200">
                        <a:effectLst/>
                      </a:endParaRPr>
                    </a:p>
                    <a:p>
                      <a:pPr marL="43180" algn="ctr">
                        <a:spcBef>
                          <a:spcPts val="635"/>
                        </a:spcBef>
                        <a:spcAft>
                          <a:spcPts val="0"/>
                        </a:spcAft>
                      </a:pPr>
                      <a:r>
                        <a:rPr lang="es-ES" sz="1200" spc="-20">
                          <a:effectLst/>
                        </a:rPr>
                        <a:t> </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Aft>
                          <a:spcPts val="0"/>
                        </a:spcAft>
                      </a:pPr>
                      <a:r>
                        <a:rPr lang="es-ES" sz="1200" spc="-20">
                          <a:effectLst/>
                        </a:rPr>
                        <a:t> </a:t>
                      </a:r>
                      <a:endParaRPr lang="es-CO" sz="1200">
                        <a:effectLst/>
                      </a:endParaRPr>
                    </a:p>
                    <a:p>
                      <a:pPr marL="43180" algn="ctr">
                        <a:spcAft>
                          <a:spcPts val="0"/>
                        </a:spcAft>
                      </a:pPr>
                      <a:r>
                        <a:rPr lang="es-ES" sz="1200" spc="-20">
                          <a:effectLst/>
                        </a:rPr>
                        <a:t>(16)</a:t>
                      </a:r>
                      <a:endParaRPr lang="es-CO" sz="1200">
                        <a:effectLst/>
                      </a:endParaRPr>
                    </a:p>
                    <a:p>
                      <a:pPr marL="43180" algn="ctr">
                        <a:spcAft>
                          <a:spcPts val="0"/>
                        </a:spcAft>
                      </a:pPr>
                      <a:r>
                        <a:rPr lang="es-ES" sz="1200">
                          <a:effectLst/>
                        </a:rPr>
                        <a:t>Asistencia y Cuidado el Hogar</a:t>
                      </a:r>
                      <a:endParaRPr lang="es-CO" sz="1200">
                        <a:effectLst/>
                      </a:endParaRPr>
                    </a:p>
                    <a:p>
                      <a:pPr algn="ctr">
                        <a:spcBef>
                          <a:spcPts val="60"/>
                        </a:spcBef>
                        <a:spcAft>
                          <a:spcPts val="0"/>
                        </a:spcAft>
                      </a:pPr>
                      <a:r>
                        <a:rPr lang="es-ES" sz="1200">
                          <a:effectLst/>
                        </a:rPr>
                        <a:t> </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420982992"/>
                  </a:ext>
                </a:extLst>
              </a:tr>
              <a:tr h="682673">
                <a:tc>
                  <a:txBody>
                    <a:bodyPr/>
                    <a:lstStyle/>
                    <a:p>
                      <a:pPr algn="ctr">
                        <a:spcBef>
                          <a:spcPts val="635"/>
                        </a:spcBef>
                        <a:spcAft>
                          <a:spcPts val="0"/>
                        </a:spcAft>
                      </a:pPr>
                      <a:r>
                        <a:rPr lang="es-ES" sz="1200" spc="-10">
                          <a:effectLst/>
                        </a:rPr>
                        <a:t>93131600</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spc="-20" dirty="0">
                          <a:effectLst/>
                        </a:rPr>
                        <a:t>(93)</a:t>
                      </a:r>
                      <a:endParaRPr lang="es-CO" sz="1200" dirty="0">
                        <a:effectLst/>
                      </a:endParaRPr>
                    </a:p>
                    <a:p>
                      <a:pPr marL="43180" algn="ctr">
                        <a:spcBef>
                          <a:spcPts val="635"/>
                        </a:spcBef>
                        <a:spcAft>
                          <a:spcPts val="0"/>
                        </a:spcAft>
                      </a:pPr>
                      <a:r>
                        <a:rPr lang="es-ES" sz="1200" spc="-20" dirty="0">
                          <a:effectLst/>
                        </a:rPr>
                        <a:t>Servicios Políticos y de Asuntos Cívicos </a:t>
                      </a:r>
                      <a:endParaRPr lang="es-CO" sz="1200" dirty="0">
                        <a:effectLst/>
                      </a:endParaRPr>
                    </a:p>
                    <a:p>
                      <a:pPr marL="43180" algn="ctr">
                        <a:spcBef>
                          <a:spcPts val="635"/>
                        </a:spcBef>
                        <a:spcAft>
                          <a:spcPts val="0"/>
                        </a:spcAft>
                      </a:pPr>
                      <a:r>
                        <a:rPr lang="es-ES" sz="1200" spc="-20" dirty="0">
                          <a:effectLst/>
                        </a:rPr>
                        <a:t> </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Bef>
                          <a:spcPts val="635"/>
                        </a:spcBef>
                        <a:spcAft>
                          <a:spcPts val="0"/>
                        </a:spcAft>
                      </a:pPr>
                      <a:r>
                        <a:rPr lang="es-ES" sz="1200" spc="-20">
                          <a:effectLst/>
                        </a:rPr>
                        <a:t>(13)</a:t>
                      </a:r>
                      <a:endParaRPr lang="es-CO" sz="1200">
                        <a:effectLst/>
                      </a:endParaRPr>
                    </a:p>
                    <a:p>
                      <a:pPr marL="43180" algn="ctr">
                        <a:spcBef>
                          <a:spcPts val="635"/>
                        </a:spcBef>
                        <a:spcAft>
                          <a:spcPts val="0"/>
                        </a:spcAft>
                      </a:pPr>
                      <a:r>
                        <a:rPr lang="es-ES" sz="1200" spc="-20">
                          <a:effectLst/>
                        </a:rPr>
                        <a:t>Ayuda y Asistencia Humanitaria</a:t>
                      </a:r>
                      <a:endParaRPr lang="es-CO" sz="1200">
                        <a:effectLst/>
                      </a:endParaRPr>
                    </a:p>
                    <a:p>
                      <a:pPr marL="43180" algn="ctr">
                        <a:spcBef>
                          <a:spcPts val="635"/>
                        </a:spcBef>
                        <a:spcAft>
                          <a:spcPts val="0"/>
                        </a:spcAft>
                      </a:pPr>
                      <a:r>
                        <a:rPr lang="es-ES" sz="1200" spc="-20">
                          <a:effectLst/>
                        </a:rPr>
                        <a:t> </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43180" algn="ctr">
                        <a:spcAft>
                          <a:spcPts val="0"/>
                        </a:spcAft>
                      </a:pPr>
                      <a:r>
                        <a:rPr lang="es-ES" sz="1200" spc="-20" dirty="0">
                          <a:effectLst/>
                        </a:rPr>
                        <a:t>(16)</a:t>
                      </a:r>
                      <a:endParaRPr lang="es-CO" sz="1200" dirty="0">
                        <a:effectLst/>
                      </a:endParaRPr>
                    </a:p>
                    <a:p>
                      <a:pPr marL="43180" algn="ctr">
                        <a:spcAft>
                          <a:spcPts val="0"/>
                        </a:spcAft>
                      </a:pPr>
                      <a:r>
                        <a:rPr lang="es-ES" sz="1200" dirty="0">
                          <a:effectLst/>
                        </a:rPr>
                        <a:t>Ayuda y Asistencia Humanitaria</a:t>
                      </a:r>
                      <a:endParaRPr lang="es-CO" sz="1200" dirty="0">
                        <a:effectLst/>
                      </a:endParaRPr>
                    </a:p>
                    <a:p>
                      <a:pPr algn="ctr">
                        <a:spcBef>
                          <a:spcPts val="60"/>
                        </a:spcBef>
                        <a:spcAft>
                          <a:spcPts val="0"/>
                        </a:spcAft>
                      </a:pPr>
                      <a:r>
                        <a:rPr lang="es-ES" sz="1200" dirty="0">
                          <a:effectLst/>
                        </a:rPr>
                        <a:t> </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061850018"/>
                  </a:ext>
                </a:extLst>
              </a:tr>
            </a:tbl>
          </a:graphicData>
        </a:graphic>
      </p:graphicFrame>
      <p:sp>
        <p:nvSpPr>
          <p:cNvPr id="5" name="Título 1">
            <a:extLst>
              <a:ext uri="{FF2B5EF4-FFF2-40B4-BE49-F238E27FC236}">
                <a16:creationId xmlns:a16="http://schemas.microsoft.com/office/drawing/2014/main" id="{B7AF8442-24A2-4C11-ACAB-AF8CFE0C4C0C}"/>
              </a:ext>
            </a:extLst>
          </p:cNvPr>
          <p:cNvSpPr>
            <a:spLocks noGrp="1"/>
          </p:cNvSpPr>
          <p:nvPr>
            <p:ph type="title"/>
          </p:nvPr>
        </p:nvSpPr>
        <p:spPr>
          <a:xfrm>
            <a:off x="584791" y="0"/>
            <a:ext cx="10515600" cy="1325563"/>
          </a:xfrm>
        </p:spPr>
        <p:txBody>
          <a:bodyPr/>
          <a:lstStyle/>
          <a:p>
            <a:pPr algn="ctr"/>
            <a:r>
              <a:rPr lang="es-CO" dirty="0"/>
              <a:t>	</a:t>
            </a:r>
            <a:r>
              <a:rPr lang="es-CO" b="1" dirty="0"/>
              <a:t>REQUISITOS TÉCNICOS HABILITANTES</a:t>
            </a:r>
          </a:p>
        </p:txBody>
      </p:sp>
    </p:spTree>
    <p:extLst>
      <p:ext uri="{BB962C8B-B14F-4D97-AF65-F5344CB8AC3E}">
        <p14:creationId xmlns:p14="http://schemas.microsoft.com/office/powerpoint/2010/main" val="3960702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156FB4-BC37-4F9D-A22F-75B723CFB535}"/>
              </a:ext>
            </a:extLst>
          </p:cNvPr>
          <p:cNvSpPr>
            <a:spLocks noGrp="1"/>
          </p:cNvSpPr>
          <p:nvPr>
            <p:ph type="title"/>
          </p:nvPr>
        </p:nvSpPr>
        <p:spPr/>
        <p:txBody>
          <a:bodyPr/>
          <a:lstStyle/>
          <a:p>
            <a:pPr algn="ctr"/>
            <a:r>
              <a:rPr lang="es-CO" b="1" dirty="0"/>
              <a:t>REQUISITOS TÉCNICOS HABILITANTES</a:t>
            </a:r>
            <a:endParaRPr lang="es-CO" dirty="0"/>
          </a:p>
        </p:txBody>
      </p:sp>
      <p:sp>
        <p:nvSpPr>
          <p:cNvPr id="4" name="Marcador de contenido 3">
            <a:extLst>
              <a:ext uri="{FF2B5EF4-FFF2-40B4-BE49-F238E27FC236}">
                <a16:creationId xmlns:a16="http://schemas.microsoft.com/office/drawing/2014/main" id="{DE3E6FA3-6E7C-4F32-8D89-015D6A8ED8EA}"/>
              </a:ext>
            </a:extLst>
          </p:cNvPr>
          <p:cNvSpPr>
            <a:spLocks noGrp="1"/>
          </p:cNvSpPr>
          <p:nvPr>
            <p:ph idx="1"/>
          </p:nvPr>
        </p:nvSpPr>
        <p:spPr>
          <a:xfrm>
            <a:off x="551121" y="1474750"/>
            <a:ext cx="10515600" cy="4888518"/>
          </a:xfrm>
          <a:prstGeom prst="rect">
            <a:avLst/>
          </a:prstGeom>
        </p:spPr>
        <p:txBody>
          <a:bodyPr wrap="square">
            <a:spAutoFit/>
          </a:bodyPr>
          <a:lstStyle/>
          <a:p>
            <a:pPr marL="0" indent="0" algn="just">
              <a:spcAft>
                <a:spcPts val="0"/>
              </a:spcAft>
              <a:buNone/>
            </a:pPr>
            <a:r>
              <a:rPr lang="es-CO" sz="2000" dirty="0">
                <a:ea typeface="Calibri" panose="020F0502020204030204" pitchFamily="34" charset="0"/>
              </a:rPr>
              <a:t>Máximo de tres (3) certificaciones de contratos celebrados con entidades públicas o privadas que estén ejecutados y liquidados, que se encuentren reportados en el RUP con anterioridad a la fecha de la presentación de la propuesta y que cumplan con :</a:t>
            </a:r>
          </a:p>
          <a:p>
            <a:r>
              <a:rPr lang="es-CO" sz="2000" dirty="0"/>
              <a:t>1. Cada uno de los contratos debe encontrarse registrados en mínimo cuatro (4) códigos</a:t>
            </a:r>
            <a:r>
              <a:rPr lang="es-CO" sz="2000" b="1" dirty="0"/>
              <a:t> </a:t>
            </a:r>
            <a:r>
              <a:rPr lang="es-CO" sz="2000" dirty="0"/>
              <a:t>del Clasificador de Bienes y Servicios UNSPSC </a:t>
            </a:r>
          </a:p>
          <a:p>
            <a:r>
              <a:rPr lang="es-CO" sz="2000" dirty="0"/>
              <a:t>2. El objeto, obligaciones, alcance o condiciones de los contratos certificados deben estar relacionados con la prestación del servicio de alimentación institucional o escolar u hospitalaria o Comedores Comunitarios.</a:t>
            </a:r>
          </a:p>
          <a:p>
            <a:r>
              <a:rPr lang="es-CO" sz="2000" dirty="0"/>
              <a:t>3. La sumatoria del valor de los contratos debe ser igual o superior al presupuesto oficial estimado expresado en SMMLV</a:t>
            </a:r>
          </a:p>
          <a:p>
            <a:r>
              <a:rPr lang="es-CO" sz="2000" dirty="0"/>
              <a:t>4) Por lo menos una de las certificaciones debe corresponder a mínimo el 50% del presupuesto total asignado expresado en SMMLV.</a:t>
            </a:r>
          </a:p>
          <a:p>
            <a:r>
              <a:rPr lang="es-CO" sz="2000" dirty="0"/>
              <a:t>5) Mínimo uno de los contratos certificados deberá corresponder a la prestación del servicio de alimentación institucional o escolar u Hospitalaria o comedores comunitarios acreditando la entrega de mínimo cinco mil (5.000) raciones diarias.</a:t>
            </a:r>
          </a:p>
        </p:txBody>
      </p:sp>
    </p:spTree>
    <p:extLst>
      <p:ext uri="{BB962C8B-B14F-4D97-AF65-F5344CB8AC3E}">
        <p14:creationId xmlns:p14="http://schemas.microsoft.com/office/powerpoint/2010/main" val="634082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54069D-0B02-4C90-B0AF-C0D8F5E29AF5}"/>
              </a:ext>
            </a:extLst>
          </p:cNvPr>
          <p:cNvSpPr>
            <a:spLocks noGrp="1"/>
          </p:cNvSpPr>
          <p:nvPr>
            <p:ph type="title"/>
          </p:nvPr>
        </p:nvSpPr>
        <p:spPr/>
        <p:txBody>
          <a:bodyPr/>
          <a:lstStyle/>
          <a:p>
            <a:pPr algn="ctr"/>
            <a:r>
              <a:rPr lang="es-CO" b="1" dirty="0"/>
              <a:t>REQUISITOS TÉCNICOS HABILITANTES</a:t>
            </a:r>
            <a:endParaRPr lang="es-CO" dirty="0"/>
          </a:p>
        </p:txBody>
      </p:sp>
      <p:graphicFrame>
        <p:nvGraphicFramePr>
          <p:cNvPr id="4" name="Marcador de contenido 3">
            <a:extLst>
              <a:ext uri="{FF2B5EF4-FFF2-40B4-BE49-F238E27FC236}">
                <a16:creationId xmlns:a16="http://schemas.microsoft.com/office/drawing/2014/main" id="{0A8388D0-1F9A-42AF-A1AE-895E865F8BF4}"/>
              </a:ext>
            </a:extLst>
          </p:cNvPr>
          <p:cNvGraphicFramePr>
            <a:graphicFrameLocks noGrp="1"/>
          </p:cNvGraphicFramePr>
          <p:nvPr>
            <p:ph idx="1"/>
            <p:extLst>
              <p:ext uri="{D42A27DB-BD31-4B8C-83A1-F6EECF244321}">
                <p14:modId xmlns:p14="http://schemas.microsoft.com/office/powerpoint/2010/main" val="639308164"/>
              </p:ext>
            </p:extLst>
          </p:nvPr>
        </p:nvGraphicFramePr>
        <p:xfrm>
          <a:off x="1265274" y="1690688"/>
          <a:ext cx="9016408" cy="4114800"/>
        </p:xfrm>
        <a:graphic>
          <a:graphicData uri="http://schemas.openxmlformats.org/drawingml/2006/table">
            <a:tbl>
              <a:tblPr firstRow="1" firstCol="1" bandRow="1">
                <a:tableStyleId>{21E4AEA4-8DFA-4A89-87EB-49C32662AFE0}</a:tableStyleId>
              </a:tblPr>
              <a:tblGrid>
                <a:gridCol w="2270910">
                  <a:extLst>
                    <a:ext uri="{9D8B030D-6E8A-4147-A177-3AD203B41FA5}">
                      <a16:colId xmlns:a16="http://schemas.microsoft.com/office/drawing/2014/main" val="1094536494"/>
                    </a:ext>
                  </a:extLst>
                </a:gridCol>
                <a:gridCol w="1337660">
                  <a:extLst>
                    <a:ext uri="{9D8B030D-6E8A-4147-A177-3AD203B41FA5}">
                      <a16:colId xmlns:a16="http://schemas.microsoft.com/office/drawing/2014/main" val="3791662897"/>
                    </a:ext>
                  </a:extLst>
                </a:gridCol>
                <a:gridCol w="2912145">
                  <a:extLst>
                    <a:ext uri="{9D8B030D-6E8A-4147-A177-3AD203B41FA5}">
                      <a16:colId xmlns:a16="http://schemas.microsoft.com/office/drawing/2014/main" val="4187931806"/>
                    </a:ext>
                  </a:extLst>
                </a:gridCol>
                <a:gridCol w="2495693">
                  <a:extLst>
                    <a:ext uri="{9D8B030D-6E8A-4147-A177-3AD203B41FA5}">
                      <a16:colId xmlns:a16="http://schemas.microsoft.com/office/drawing/2014/main" val="3403318099"/>
                    </a:ext>
                  </a:extLst>
                </a:gridCol>
              </a:tblGrid>
              <a:tr h="167640">
                <a:tc>
                  <a:txBody>
                    <a:bodyPr/>
                    <a:lstStyle/>
                    <a:p>
                      <a:pPr algn="just">
                        <a:spcAft>
                          <a:spcPts val="0"/>
                        </a:spcAft>
                      </a:pPr>
                      <a:r>
                        <a:rPr lang="es-CO" sz="1800">
                          <a:effectLst/>
                        </a:rPr>
                        <a:t>CARGO</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CANTIDAD</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FORMACIÓN ACADÉMICA</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EXPERIENCIA</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67812883"/>
                  </a:ext>
                </a:extLst>
              </a:tr>
              <a:tr h="157480">
                <a:tc>
                  <a:txBody>
                    <a:bodyPr/>
                    <a:lstStyle/>
                    <a:p>
                      <a:pPr algn="just">
                        <a:spcAft>
                          <a:spcPts val="0"/>
                        </a:spcAft>
                      </a:pPr>
                      <a:r>
                        <a:rPr lang="es-CO" sz="1800" dirty="0">
                          <a:effectLst/>
                        </a:rPr>
                        <a:t>Coordinador General</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1</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Ingeniería de producción de alimentos o Ingeniería de Alimentos con especialización en dirección de operaciones y logística</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Contar con 5 años de experiencia en temas relacionados a servicios de alimentación o plantas de producción de alimentos para consumo humano </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51593195"/>
                  </a:ext>
                </a:extLst>
              </a:tr>
              <a:tr h="157480">
                <a:tc>
                  <a:txBody>
                    <a:bodyPr/>
                    <a:lstStyle/>
                    <a:p>
                      <a:pPr algn="just">
                        <a:spcAft>
                          <a:spcPts val="0"/>
                        </a:spcAft>
                      </a:pPr>
                      <a:r>
                        <a:rPr lang="es-CO" sz="1800">
                          <a:effectLst/>
                        </a:rPr>
                        <a:t>Supervisor Operativo</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1</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s-CO" sz="1800">
                          <a:effectLst/>
                        </a:rPr>
                        <a:t>Nutricionista o Ingeniería de Alimentos o Ingeniería de Producción</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s-CO" sz="1800" dirty="0">
                          <a:effectLst/>
                        </a:rPr>
                        <a:t>Contar con 2 años de experiencia en temas relacionados a servicios de alimentación o plantas de producción de alimentos para consumo humano </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98019851"/>
                  </a:ext>
                </a:extLst>
              </a:tr>
            </a:tbl>
          </a:graphicData>
        </a:graphic>
      </p:graphicFrame>
      <p:sp>
        <p:nvSpPr>
          <p:cNvPr id="5" name="CuadroTexto 4">
            <a:extLst>
              <a:ext uri="{FF2B5EF4-FFF2-40B4-BE49-F238E27FC236}">
                <a16:creationId xmlns:a16="http://schemas.microsoft.com/office/drawing/2014/main" id="{FBAFD969-C34D-4869-8654-9D4F30086BB3}"/>
              </a:ext>
            </a:extLst>
          </p:cNvPr>
          <p:cNvSpPr txBox="1"/>
          <p:nvPr/>
        </p:nvSpPr>
        <p:spPr>
          <a:xfrm>
            <a:off x="1727114" y="5964865"/>
            <a:ext cx="8092728" cy="369332"/>
          </a:xfrm>
          <a:prstGeom prst="rect">
            <a:avLst/>
          </a:prstGeom>
          <a:noFill/>
        </p:spPr>
        <p:txBody>
          <a:bodyPr wrap="none" rtlCol="0">
            <a:spAutoFit/>
          </a:bodyPr>
          <a:lstStyle/>
          <a:p>
            <a:r>
              <a:rPr lang="es-CO" dirty="0"/>
              <a:t>Carta de compromiso  la totalidad de personal mínimo señalado en el anexo  técnico</a:t>
            </a:r>
          </a:p>
        </p:txBody>
      </p:sp>
    </p:spTree>
    <p:extLst>
      <p:ext uri="{BB962C8B-B14F-4D97-AF65-F5344CB8AC3E}">
        <p14:creationId xmlns:p14="http://schemas.microsoft.com/office/powerpoint/2010/main" val="4105348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865D2E-0B37-4BBE-991C-392DAFC31C45}"/>
              </a:ext>
            </a:extLst>
          </p:cNvPr>
          <p:cNvSpPr>
            <a:spLocks noGrp="1"/>
          </p:cNvSpPr>
          <p:nvPr>
            <p:ph type="title"/>
          </p:nvPr>
        </p:nvSpPr>
        <p:spPr/>
        <p:txBody>
          <a:bodyPr/>
          <a:lstStyle/>
          <a:p>
            <a:pPr algn="ctr"/>
            <a:r>
              <a:rPr lang="es-CO" b="1" dirty="0"/>
              <a:t>REQUISITOS TÉCNICOS HABILITANTES</a:t>
            </a:r>
            <a:endParaRPr lang="es-CO" dirty="0"/>
          </a:p>
        </p:txBody>
      </p:sp>
      <p:sp>
        <p:nvSpPr>
          <p:cNvPr id="3" name="Marcador de contenido 2">
            <a:extLst>
              <a:ext uri="{FF2B5EF4-FFF2-40B4-BE49-F238E27FC236}">
                <a16:creationId xmlns:a16="http://schemas.microsoft.com/office/drawing/2014/main" id="{789BF6A9-8D3E-45C7-9C30-14C3CC999109}"/>
              </a:ext>
            </a:extLst>
          </p:cNvPr>
          <p:cNvSpPr>
            <a:spLocks noGrp="1"/>
          </p:cNvSpPr>
          <p:nvPr>
            <p:ph idx="1"/>
          </p:nvPr>
        </p:nvSpPr>
        <p:spPr/>
        <p:txBody>
          <a:bodyPr/>
          <a:lstStyle/>
          <a:p>
            <a:pPr marL="0" indent="0" algn="just">
              <a:buNone/>
            </a:pPr>
            <a:r>
              <a:rPr lang="es-CO" sz="1800" b="1" dirty="0"/>
              <a:t>PLANTA DE ALIMENTOS</a:t>
            </a:r>
          </a:p>
          <a:p>
            <a:pPr marL="0" indent="0" algn="just">
              <a:buNone/>
            </a:pPr>
            <a:r>
              <a:rPr lang="es-ES" sz="1800" dirty="0"/>
              <a:t>Debe poseer en Bogotá una central de procesamiento de alimentos de mínimo 1.200 m², certificada en HACCP, con áreas separadas para cada etapa productiva y superficies de fácil limpieza. </a:t>
            </a:r>
          </a:p>
          <a:p>
            <a:pPr marL="0" indent="0" algn="just">
              <a:buNone/>
            </a:pPr>
            <a:r>
              <a:rPr lang="es-ES" sz="1800" dirty="0"/>
              <a:t>Esta central es crucial como plan de contingencia para alimentación transportada en caso de interrupción en la producción principal. </a:t>
            </a:r>
          </a:p>
          <a:p>
            <a:pPr marL="0" indent="0" algn="just">
              <a:buNone/>
            </a:pPr>
            <a:r>
              <a:rPr lang="es-ES" sz="1800" dirty="0"/>
              <a:t>Debe adjuntar certificado de tradición y libertad (máximo 30 días) que acredite la propiedad o contrato de arrendamiento vigente (con igual certificado del propietario) por el plazo del contrato con IDIPRON, sin aceptar promesas o cesiones. </a:t>
            </a:r>
          </a:p>
          <a:p>
            <a:pPr marL="0" indent="0" algn="just">
              <a:buNone/>
            </a:pPr>
            <a:r>
              <a:rPr lang="es-ES" sz="1800" dirty="0"/>
              <a:t>Se requiere acta de inspección sanitaria (máximo un año) con calificación "favorable" o "favorable con requerimientos" (con plan de mejora y cronograma si aplica), confirmando producción de alimentos/refrigerios, no restaurante o similar; propuestas con estas últimas serán rechazadas.</a:t>
            </a:r>
          </a:p>
          <a:p>
            <a:pPr marL="0" indent="0" algn="just">
              <a:buNone/>
            </a:pPr>
            <a:r>
              <a:rPr lang="es-ES" sz="1800" dirty="0"/>
              <a:t> El IDIPRON podrá realizar visitas técnicas para verificar estos requisitos, debiendo el proponente atender la visita en máximo 24 horas tras la notificación.</a:t>
            </a:r>
            <a:endParaRPr lang="es-CO" sz="1800" dirty="0"/>
          </a:p>
        </p:txBody>
      </p:sp>
    </p:spTree>
    <p:extLst>
      <p:ext uri="{BB962C8B-B14F-4D97-AF65-F5344CB8AC3E}">
        <p14:creationId xmlns:p14="http://schemas.microsoft.com/office/powerpoint/2010/main" val="3053330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92F779-6F76-4A20-B82E-D49DD9BDB72E}"/>
              </a:ext>
            </a:extLst>
          </p:cNvPr>
          <p:cNvSpPr>
            <a:spLocks noGrp="1"/>
          </p:cNvSpPr>
          <p:nvPr>
            <p:ph type="title"/>
          </p:nvPr>
        </p:nvSpPr>
        <p:spPr/>
        <p:txBody>
          <a:bodyPr/>
          <a:lstStyle/>
          <a:p>
            <a:pPr algn="ctr"/>
            <a:r>
              <a:rPr lang="es-CO" dirty="0"/>
              <a:t>ASPECTOS PONDERABLES </a:t>
            </a:r>
          </a:p>
        </p:txBody>
      </p:sp>
      <p:graphicFrame>
        <p:nvGraphicFramePr>
          <p:cNvPr id="4" name="Tabla 3">
            <a:extLst>
              <a:ext uri="{FF2B5EF4-FFF2-40B4-BE49-F238E27FC236}">
                <a16:creationId xmlns:a16="http://schemas.microsoft.com/office/drawing/2014/main" id="{44D0D585-862D-4D4A-8B0F-CCE3B328130A}"/>
              </a:ext>
            </a:extLst>
          </p:cNvPr>
          <p:cNvGraphicFramePr>
            <a:graphicFrameLocks noGrp="1"/>
          </p:cNvGraphicFramePr>
          <p:nvPr>
            <p:extLst>
              <p:ext uri="{D42A27DB-BD31-4B8C-83A1-F6EECF244321}">
                <p14:modId xmlns:p14="http://schemas.microsoft.com/office/powerpoint/2010/main" val="1562453731"/>
              </p:ext>
            </p:extLst>
          </p:nvPr>
        </p:nvGraphicFramePr>
        <p:xfrm>
          <a:off x="1020725" y="1484922"/>
          <a:ext cx="9781952" cy="4876800"/>
        </p:xfrm>
        <a:graphic>
          <a:graphicData uri="http://schemas.openxmlformats.org/drawingml/2006/table">
            <a:tbl>
              <a:tblPr firstRow="1" firstCol="1" bandRow="1">
                <a:tableStyleId>{21E4AEA4-8DFA-4A89-87EB-49C32662AFE0}</a:tableStyleId>
              </a:tblPr>
              <a:tblGrid>
                <a:gridCol w="1928395">
                  <a:extLst>
                    <a:ext uri="{9D8B030D-6E8A-4147-A177-3AD203B41FA5}">
                      <a16:colId xmlns:a16="http://schemas.microsoft.com/office/drawing/2014/main" val="2515096347"/>
                    </a:ext>
                  </a:extLst>
                </a:gridCol>
                <a:gridCol w="1397422">
                  <a:extLst>
                    <a:ext uri="{9D8B030D-6E8A-4147-A177-3AD203B41FA5}">
                      <a16:colId xmlns:a16="http://schemas.microsoft.com/office/drawing/2014/main" val="3355250669"/>
                    </a:ext>
                  </a:extLst>
                </a:gridCol>
                <a:gridCol w="1928395">
                  <a:extLst>
                    <a:ext uri="{9D8B030D-6E8A-4147-A177-3AD203B41FA5}">
                      <a16:colId xmlns:a16="http://schemas.microsoft.com/office/drawing/2014/main" val="1730317520"/>
                    </a:ext>
                  </a:extLst>
                </a:gridCol>
                <a:gridCol w="2263870">
                  <a:extLst>
                    <a:ext uri="{9D8B030D-6E8A-4147-A177-3AD203B41FA5}">
                      <a16:colId xmlns:a16="http://schemas.microsoft.com/office/drawing/2014/main" val="440017916"/>
                    </a:ext>
                  </a:extLst>
                </a:gridCol>
                <a:gridCol w="2263870">
                  <a:extLst>
                    <a:ext uri="{9D8B030D-6E8A-4147-A177-3AD203B41FA5}">
                      <a16:colId xmlns:a16="http://schemas.microsoft.com/office/drawing/2014/main" val="3505059409"/>
                    </a:ext>
                  </a:extLst>
                </a:gridCol>
              </a:tblGrid>
              <a:tr h="0">
                <a:tc>
                  <a:txBody>
                    <a:bodyPr/>
                    <a:lstStyle/>
                    <a:p>
                      <a:pPr algn="just">
                        <a:spcAft>
                          <a:spcPts val="0"/>
                        </a:spcAft>
                      </a:pPr>
                      <a:r>
                        <a:rPr lang="es-CO" sz="1600">
                          <a:effectLst/>
                        </a:rPr>
                        <a:t>MODALIDAD DE</a:t>
                      </a:r>
                    </a:p>
                    <a:p>
                      <a:pPr algn="just">
                        <a:spcAft>
                          <a:spcPts val="0"/>
                        </a:spcAft>
                      </a:pPr>
                      <a:r>
                        <a:rPr lang="es-CO" sz="1600">
                          <a:effectLst/>
                        </a:rPr>
                        <a:t>CONTRATACIÓN</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just">
                        <a:spcAft>
                          <a:spcPts val="0"/>
                        </a:spcAft>
                      </a:pPr>
                      <a:r>
                        <a:rPr lang="es-CO" sz="1600">
                          <a:effectLst/>
                        </a:rPr>
                        <a:t>ASPECTOS PUNTUABLES</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gridSpan="2">
                  <a:txBody>
                    <a:bodyPr/>
                    <a:lstStyle/>
                    <a:p>
                      <a:pPr algn="just">
                        <a:spcAft>
                          <a:spcPts val="0"/>
                        </a:spcAft>
                      </a:pPr>
                      <a:r>
                        <a:rPr lang="es-CO" sz="1600">
                          <a:effectLst/>
                        </a:rPr>
                        <a:t>PUNTAJE</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extLst>
                  <a:ext uri="{0D108BD9-81ED-4DB2-BD59-A6C34878D82A}">
                    <a16:rowId xmlns:a16="http://schemas.microsoft.com/office/drawing/2014/main" val="4269061092"/>
                  </a:ext>
                </a:extLst>
              </a:tr>
              <a:tr h="0">
                <a:tc>
                  <a:txBody>
                    <a:bodyPr/>
                    <a:lstStyle/>
                    <a:p>
                      <a:pPr algn="ctr">
                        <a:spcAft>
                          <a:spcPts val="0"/>
                        </a:spcAft>
                      </a:pPr>
                      <a:r>
                        <a:rPr lang="es-CO" sz="1600">
                          <a:effectLst/>
                        </a:rPr>
                        <a:t>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spcAft>
                          <a:spcPts val="0"/>
                        </a:spcAft>
                      </a:pPr>
                      <a:r>
                        <a:rPr lang="es-CO" sz="1600">
                          <a:effectLst/>
                        </a:rPr>
                        <a:t>FACTOR ECONÓMICO</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gridSpan="2">
                  <a:txBody>
                    <a:bodyPr/>
                    <a:lstStyle/>
                    <a:p>
                      <a:pPr algn="ctr">
                        <a:spcAft>
                          <a:spcPts val="0"/>
                        </a:spcAft>
                      </a:pPr>
                      <a:r>
                        <a:rPr lang="es-CO" sz="1600">
                          <a:effectLst/>
                        </a:rPr>
                        <a:t>44.5 PUNTOS</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extLst>
                  <a:ext uri="{0D108BD9-81ED-4DB2-BD59-A6C34878D82A}">
                    <a16:rowId xmlns:a16="http://schemas.microsoft.com/office/drawing/2014/main" val="1091333517"/>
                  </a:ext>
                </a:extLst>
              </a:tr>
              <a:tr h="0">
                <a:tc rowSpan="8">
                  <a:txBody>
                    <a:bodyPr/>
                    <a:lstStyle/>
                    <a:p>
                      <a:pPr algn="ctr">
                        <a:spcAft>
                          <a:spcPts val="0"/>
                        </a:spcAft>
                      </a:pPr>
                      <a:r>
                        <a:rPr lang="es-CO" sz="1600">
                          <a:effectLst/>
                        </a:rPr>
                        <a:t> </a:t>
                      </a:r>
                    </a:p>
                    <a:p>
                      <a:pPr algn="ctr">
                        <a:spcAft>
                          <a:spcPts val="0"/>
                        </a:spcAft>
                      </a:pPr>
                      <a:r>
                        <a:rPr lang="es-CO" sz="1600">
                          <a:effectLst/>
                        </a:rPr>
                        <a:t> </a:t>
                      </a:r>
                    </a:p>
                    <a:p>
                      <a:pPr algn="ctr">
                        <a:spcAft>
                          <a:spcPts val="0"/>
                        </a:spcAft>
                      </a:pPr>
                      <a:r>
                        <a:rPr lang="es-CO" sz="1600">
                          <a:effectLst/>
                        </a:rPr>
                        <a:t> </a:t>
                      </a:r>
                    </a:p>
                    <a:p>
                      <a:pPr algn="ctr">
                        <a:spcAft>
                          <a:spcPts val="0"/>
                        </a:spcAft>
                      </a:pPr>
                      <a:r>
                        <a:rPr lang="es-CO" sz="1600">
                          <a:effectLst/>
                        </a:rPr>
                        <a:t>LICITACIÓN PÚBLICA</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rowSpan="2">
                  <a:txBody>
                    <a:bodyPr/>
                    <a:lstStyle/>
                    <a:p>
                      <a:pPr>
                        <a:spcAft>
                          <a:spcPts val="0"/>
                        </a:spcAft>
                      </a:pPr>
                      <a:r>
                        <a:rPr lang="es-CO" sz="1600">
                          <a:effectLst/>
                        </a:rPr>
                        <a:t> </a:t>
                      </a:r>
                    </a:p>
                    <a:p>
                      <a:pPr>
                        <a:spcAft>
                          <a:spcPts val="0"/>
                        </a:spcAft>
                      </a:pPr>
                      <a:r>
                        <a:rPr lang="es-CO" sz="1600">
                          <a:effectLst/>
                        </a:rPr>
                        <a:t> </a:t>
                      </a:r>
                    </a:p>
                    <a:p>
                      <a:pPr>
                        <a:spcAft>
                          <a:spcPts val="0"/>
                        </a:spcAft>
                      </a:pPr>
                      <a:r>
                        <a:rPr lang="es-CO" sz="1600">
                          <a:effectLst/>
                        </a:rPr>
                        <a:t>FACTOR DE TÉCNICO</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s-ES" sz="1600">
                          <a:effectLst/>
                        </a:rPr>
                        <a:t>TAMIZAJE NUTRICIONAL</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a:effectLst/>
                        </a:rPr>
                        <a:t>15</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rowSpan="2">
                  <a:txBody>
                    <a:bodyPr/>
                    <a:lstStyle/>
                    <a:p>
                      <a:pPr algn="ctr">
                        <a:spcAft>
                          <a:spcPts val="0"/>
                        </a:spcAft>
                      </a:pPr>
                      <a:r>
                        <a:rPr lang="es-CO" sz="1600">
                          <a:effectLst/>
                        </a:rPr>
                        <a:t> </a:t>
                      </a:r>
                    </a:p>
                    <a:p>
                      <a:pPr algn="ctr">
                        <a:spcAft>
                          <a:spcPts val="0"/>
                        </a:spcAft>
                      </a:pPr>
                      <a:r>
                        <a:rPr lang="es-CO" sz="1600">
                          <a:effectLst/>
                        </a:rPr>
                        <a:t> </a:t>
                      </a:r>
                    </a:p>
                    <a:p>
                      <a:pPr algn="ctr">
                        <a:spcAft>
                          <a:spcPts val="0"/>
                        </a:spcAft>
                      </a:pPr>
                      <a:r>
                        <a:rPr lang="es-CO" sz="1600">
                          <a:effectLst/>
                        </a:rPr>
                        <a:t>34 PUNTOS</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80085102"/>
                  </a:ext>
                </a:extLst>
              </a:tr>
              <a:tr h="0">
                <a:tc vMerge="1">
                  <a:txBody>
                    <a:bodyPr/>
                    <a:lstStyle/>
                    <a:p>
                      <a:endParaRPr lang="es-CO"/>
                    </a:p>
                  </a:txBody>
                  <a:tcPr/>
                </a:tc>
                <a:tc vMerge="1">
                  <a:txBody>
                    <a:bodyPr/>
                    <a:lstStyle/>
                    <a:p>
                      <a:endParaRPr lang="es-CO"/>
                    </a:p>
                  </a:txBody>
                  <a:tcPr/>
                </a:tc>
                <a:tc>
                  <a:txBody>
                    <a:bodyPr/>
                    <a:lstStyle/>
                    <a:p>
                      <a:pPr>
                        <a:spcAft>
                          <a:spcPts val="0"/>
                        </a:spcAft>
                      </a:pPr>
                      <a:r>
                        <a:rPr lang="es-CO" sz="1600">
                          <a:effectLst/>
                        </a:rPr>
                        <a:t>FERIA GASTRONOMICA MULTICULTURAL</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a:effectLst/>
                        </a:rPr>
                        <a:t>19</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vMerge="1">
                  <a:txBody>
                    <a:bodyPr/>
                    <a:lstStyle/>
                    <a:p>
                      <a:endParaRPr lang="es-CO"/>
                    </a:p>
                  </a:txBody>
                  <a:tcPr/>
                </a:tc>
                <a:extLst>
                  <a:ext uri="{0D108BD9-81ED-4DB2-BD59-A6C34878D82A}">
                    <a16:rowId xmlns:a16="http://schemas.microsoft.com/office/drawing/2014/main" val="674789253"/>
                  </a:ext>
                </a:extLst>
              </a:tr>
              <a:tr h="0">
                <a:tc vMerge="1">
                  <a:txBody>
                    <a:bodyPr/>
                    <a:lstStyle/>
                    <a:p>
                      <a:endParaRPr lang="es-CO"/>
                    </a:p>
                  </a:txBody>
                  <a:tcPr/>
                </a:tc>
                <a:tc gridSpan="2">
                  <a:txBody>
                    <a:bodyPr/>
                    <a:lstStyle/>
                    <a:p>
                      <a:pPr>
                        <a:spcAft>
                          <a:spcPts val="0"/>
                        </a:spcAft>
                      </a:pPr>
                      <a:r>
                        <a:rPr lang="es-CO" sz="1600">
                          <a:effectLst/>
                        </a:rPr>
                        <a:t>COMPRAS LOCALES DECRETO REGLAMENTARIO 248 DE 2021 ARTÍCULO 2.20.1.1.3</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a:txBody>
                    <a:bodyPr/>
                    <a:lstStyle/>
                    <a:p>
                      <a:pPr algn="ctr">
                        <a:spcAft>
                          <a:spcPts val="0"/>
                        </a:spcAft>
                      </a:pPr>
                      <a:r>
                        <a:rPr lang="es-CO" sz="1600">
                          <a:effectLst/>
                        </a:rPr>
                        <a:t>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a:effectLst/>
                        </a:rPr>
                        <a:t>10 </a:t>
                      </a:r>
                    </a:p>
                    <a:p>
                      <a:pPr algn="ctr">
                        <a:spcAft>
                          <a:spcPts val="0"/>
                        </a:spcAft>
                      </a:pPr>
                      <a:r>
                        <a:rPr lang="es-CO" sz="1600">
                          <a:effectLst/>
                        </a:rPr>
                        <a:t>PUNTOS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5193170"/>
                  </a:ext>
                </a:extLst>
              </a:tr>
              <a:tr h="0">
                <a:tc vMerge="1">
                  <a:txBody>
                    <a:bodyPr/>
                    <a:lstStyle/>
                    <a:p>
                      <a:endParaRPr lang="es-CO"/>
                    </a:p>
                  </a:txBody>
                  <a:tcPr/>
                </a:tc>
                <a:tc gridSpan="2">
                  <a:txBody>
                    <a:bodyPr/>
                    <a:lstStyle/>
                    <a:p>
                      <a:pPr>
                        <a:spcAft>
                          <a:spcPts val="0"/>
                        </a:spcAft>
                      </a:pPr>
                      <a:r>
                        <a:rPr lang="es-CO" sz="1600">
                          <a:effectLst/>
                        </a:rPr>
                        <a:t>APOYO A LA INDUSTRIA NACIONAL</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a:txBody>
                    <a:bodyPr/>
                    <a:lstStyle/>
                    <a:p>
                      <a:pPr algn="ctr">
                        <a:spcAft>
                          <a:spcPts val="0"/>
                        </a:spcAft>
                      </a:pPr>
                      <a:r>
                        <a:rPr lang="es-CO" sz="1600">
                          <a:effectLst/>
                        </a:rPr>
                        <a:t>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a:effectLst/>
                        </a:rPr>
                        <a:t>10 PUNTOS</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5407390"/>
                  </a:ext>
                </a:extLst>
              </a:tr>
              <a:tr h="0">
                <a:tc vMerge="1">
                  <a:txBody>
                    <a:bodyPr/>
                    <a:lstStyle/>
                    <a:p>
                      <a:endParaRPr lang="es-CO"/>
                    </a:p>
                  </a:txBody>
                  <a:tcPr/>
                </a:tc>
                <a:tc gridSpan="2">
                  <a:txBody>
                    <a:bodyPr/>
                    <a:lstStyle/>
                    <a:p>
                      <a:pPr>
                        <a:spcAft>
                          <a:spcPts val="0"/>
                        </a:spcAft>
                      </a:pPr>
                      <a:r>
                        <a:rPr lang="es-CO" sz="1600">
                          <a:effectLst/>
                        </a:rPr>
                        <a:t>CALIFICACIÓN ADICIONAL PARAPROPONENTES CON TRABAJADORES CON DISCAPACIDAD</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a:txBody>
                    <a:bodyPr/>
                    <a:lstStyle/>
                    <a:p>
                      <a:pPr algn="ctr">
                        <a:spcAft>
                          <a:spcPts val="0"/>
                        </a:spcAft>
                      </a:pPr>
                      <a:r>
                        <a:rPr lang="es-CO" sz="1600">
                          <a:effectLst/>
                        </a:rPr>
                        <a:t>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a:effectLst/>
                        </a:rPr>
                        <a:t>1 PUNTO</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90447966"/>
                  </a:ext>
                </a:extLst>
              </a:tr>
              <a:tr h="0">
                <a:tc vMerge="1">
                  <a:txBody>
                    <a:bodyPr/>
                    <a:lstStyle/>
                    <a:p>
                      <a:endParaRPr lang="es-CO"/>
                    </a:p>
                  </a:txBody>
                  <a:tcPr/>
                </a:tc>
                <a:tc gridSpan="2">
                  <a:txBody>
                    <a:bodyPr/>
                    <a:lstStyle/>
                    <a:p>
                      <a:pPr>
                        <a:spcAft>
                          <a:spcPts val="0"/>
                        </a:spcAft>
                      </a:pPr>
                      <a:r>
                        <a:rPr lang="es-CO" sz="1600">
                          <a:effectLst/>
                        </a:rPr>
                        <a:t>EMPRESAS Y EMPRENDIMIENTOS DE MUJERES DECRETO 1860/2021</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a:txBody>
                    <a:bodyPr/>
                    <a:lstStyle/>
                    <a:p>
                      <a:pPr algn="ctr">
                        <a:spcAft>
                          <a:spcPts val="0"/>
                        </a:spcAft>
                      </a:pPr>
                      <a:r>
                        <a:rPr lang="es-CO" sz="1600">
                          <a:effectLst/>
                        </a:rPr>
                        <a:t>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a:effectLst/>
                        </a:rPr>
                        <a:t>0.25 PUNTOS</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69243435"/>
                  </a:ext>
                </a:extLst>
              </a:tr>
              <a:tr h="0">
                <a:tc vMerge="1">
                  <a:txBody>
                    <a:bodyPr/>
                    <a:lstStyle/>
                    <a:p>
                      <a:endParaRPr lang="es-CO"/>
                    </a:p>
                  </a:txBody>
                  <a:tcPr/>
                </a:tc>
                <a:tc gridSpan="2">
                  <a:txBody>
                    <a:bodyPr/>
                    <a:lstStyle/>
                    <a:p>
                      <a:pPr>
                        <a:spcAft>
                          <a:spcPts val="0"/>
                        </a:spcAft>
                      </a:pPr>
                      <a:r>
                        <a:rPr lang="es-CO" sz="1600">
                          <a:effectLst/>
                        </a:rPr>
                        <a:t>MYPYMES LEY DE COMPRAS PÚBLICAS 2046-2020</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a:txBody>
                    <a:bodyPr/>
                    <a:lstStyle/>
                    <a:p>
                      <a:pPr algn="ctr">
                        <a:spcAft>
                          <a:spcPts val="0"/>
                        </a:spcAft>
                      </a:pPr>
                      <a:r>
                        <a:rPr lang="es-CO" sz="1600">
                          <a:effectLst/>
                        </a:rPr>
                        <a:t>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a:effectLst/>
                        </a:rPr>
                        <a:t>0,25 PUNTOS</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23912244"/>
                  </a:ext>
                </a:extLst>
              </a:tr>
              <a:tr h="0">
                <a:tc vMerge="1">
                  <a:txBody>
                    <a:bodyPr/>
                    <a:lstStyle/>
                    <a:p>
                      <a:endParaRPr lang="es-CO"/>
                    </a:p>
                  </a:txBody>
                  <a:tcPr/>
                </a:tc>
                <a:tc gridSpan="2">
                  <a:txBody>
                    <a:bodyPr/>
                    <a:lstStyle/>
                    <a:p>
                      <a:pPr algn="ctr">
                        <a:spcAft>
                          <a:spcPts val="0"/>
                        </a:spcAft>
                      </a:pPr>
                      <a:r>
                        <a:rPr lang="es-CO" sz="1600">
                          <a:effectLst/>
                        </a:rPr>
                        <a:t>TOTAL</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s-CO"/>
                    </a:p>
                  </a:txBody>
                  <a:tcPr/>
                </a:tc>
                <a:tc>
                  <a:txBody>
                    <a:bodyPr/>
                    <a:lstStyle/>
                    <a:p>
                      <a:pPr algn="ctr">
                        <a:spcAft>
                          <a:spcPts val="0"/>
                        </a:spcAft>
                      </a:pPr>
                      <a:r>
                        <a:rPr lang="es-CO" sz="1600">
                          <a:effectLst/>
                        </a:rPr>
                        <a:t> </a:t>
                      </a:r>
                      <a:endParaRPr lang="es-CO"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600" dirty="0">
                          <a:effectLst/>
                        </a:rPr>
                        <a:t>100 PUNTOS</a:t>
                      </a:r>
                      <a:endParaRPr lang="es-CO"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19401616"/>
                  </a:ext>
                </a:extLst>
              </a:tr>
            </a:tbl>
          </a:graphicData>
        </a:graphic>
      </p:graphicFrame>
    </p:spTree>
    <p:extLst>
      <p:ext uri="{BB962C8B-B14F-4D97-AF65-F5344CB8AC3E}">
        <p14:creationId xmlns:p14="http://schemas.microsoft.com/office/powerpoint/2010/main" val="5854288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A4486E80-4FB9-49A5-8A5C-500BD273724C}"/>
            </a:ext>
          </a:extLst>
        </p:cNvPr>
        <p:cNvGrpSpPr/>
        <p:nvPr/>
      </p:nvGrpSpPr>
      <p:grpSpPr>
        <a:xfrm>
          <a:off x="0" y="0"/>
          <a:ext cx="0" cy="0"/>
          <a:chOff x="0" y="0"/>
          <a:chExt cx="0" cy="0"/>
        </a:xfrm>
      </p:grpSpPr>
      <p:pic>
        <p:nvPicPr>
          <p:cNvPr id="114" name="Google Shape;114;p15">
            <a:extLst>
              <a:ext uri="{FF2B5EF4-FFF2-40B4-BE49-F238E27FC236}">
                <a16:creationId xmlns:a16="http://schemas.microsoft.com/office/drawing/2014/main" id="{CBB5DF4E-AE08-7241-6017-69DE3A12BF71}"/>
              </a:ext>
            </a:extLst>
          </p:cNvPr>
          <p:cNvPicPr preferRelativeResize="0"/>
          <p:nvPr/>
        </p:nvPicPr>
        <p:blipFill>
          <a:blip r:embed="rId3">
            <a:alphaModFix/>
          </a:blip>
          <a:stretch>
            <a:fillRect/>
          </a:stretch>
        </p:blipFill>
        <p:spPr>
          <a:xfrm>
            <a:off x="11177574" y="6484075"/>
            <a:ext cx="902077" cy="295100"/>
          </a:xfrm>
          <a:prstGeom prst="rect">
            <a:avLst/>
          </a:prstGeom>
          <a:noFill/>
          <a:ln>
            <a:noFill/>
          </a:ln>
        </p:spPr>
      </p:pic>
      <p:sp>
        <p:nvSpPr>
          <p:cNvPr id="116" name="Google Shape;116;p15">
            <a:extLst>
              <a:ext uri="{FF2B5EF4-FFF2-40B4-BE49-F238E27FC236}">
                <a16:creationId xmlns:a16="http://schemas.microsoft.com/office/drawing/2014/main" id="{A7E0F09F-C12F-55C6-F6C3-8B4E880887E0}"/>
              </a:ext>
            </a:extLst>
          </p:cNvPr>
          <p:cNvSpPr txBox="1"/>
          <p:nvPr/>
        </p:nvSpPr>
        <p:spPr>
          <a:xfrm>
            <a:off x="2777338" y="2782685"/>
            <a:ext cx="6729000" cy="129263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7200" b="1" dirty="0">
                <a:solidFill>
                  <a:schemeClr val="lt1"/>
                </a:solidFill>
                <a:latin typeface="Oswald"/>
                <a:ea typeface="Oswald"/>
                <a:cs typeface="Oswald"/>
                <a:sym typeface="Oswald"/>
              </a:rPr>
              <a:t>GRACIAS</a:t>
            </a:r>
            <a:endParaRPr sz="72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933227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144930-B209-4500-B6BD-D7A160B23C66}"/>
              </a:ext>
            </a:extLst>
          </p:cNvPr>
          <p:cNvSpPr>
            <a:spLocks noGrp="1"/>
          </p:cNvSpPr>
          <p:nvPr>
            <p:ph type="title"/>
          </p:nvPr>
        </p:nvSpPr>
        <p:spPr/>
        <p:txBody>
          <a:bodyPr/>
          <a:lstStyle/>
          <a:p>
            <a:pPr algn="ctr"/>
            <a:r>
              <a:rPr lang="es-CO" dirty="0"/>
              <a:t>OBJETO DEL CONTRATO</a:t>
            </a:r>
          </a:p>
        </p:txBody>
      </p:sp>
      <p:sp>
        <p:nvSpPr>
          <p:cNvPr id="3" name="Rectángulo 2">
            <a:extLst>
              <a:ext uri="{FF2B5EF4-FFF2-40B4-BE49-F238E27FC236}">
                <a16:creationId xmlns:a16="http://schemas.microsoft.com/office/drawing/2014/main" id="{4D2930EA-0139-446E-8A7A-3B6B7D7BA26C}"/>
              </a:ext>
            </a:extLst>
          </p:cNvPr>
          <p:cNvSpPr/>
          <p:nvPr/>
        </p:nvSpPr>
        <p:spPr>
          <a:xfrm>
            <a:off x="1044539" y="1581131"/>
            <a:ext cx="9856342" cy="923330"/>
          </a:xfrm>
          <a:prstGeom prst="rect">
            <a:avLst/>
          </a:prstGeom>
        </p:spPr>
        <p:txBody>
          <a:bodyPr wrap="square">
            <a:spAutoFit/>
          </a:bodyPr>
          <a:lstStyle/>
          <a:p>
            <a:pPr algn="just"/>
            <a:r>
              <a:rPr lang="es-ES" b="1" dirty="0"/>
              <a:t>PRESTACION DEL SERVICIO COMO OPERADOR LOGÍSTICO PARA EL SUMINISTRO Y PREPARACIÓN DE ALIMENTOS EN EL PUNTO A LAS POBLACIONES QUE LO REQUIERAN EN LOS DIFERENTES PROYECTOS, CONVENIOS INTERADMINISTRATIVOS Y DEPENDENCIAS DEL IDIPRON.</a:t>
            </a:r>
            <a:endParaRPr lang="es-CO" dirty="0"/>
          </a:p>
        </p:txBody>
      </p:sp>
      <p:sp>
        <p:nvSpPr>
          <p:cNvPr id="4" name="Rectángulo 3">
            <a:extLst>
              <a:ext uri="{FF2B5EF4-FFF2-40B4-BE49-F238E27FC236}">
                <a16:creationId xmlns:a16="http://schemas.microsoft.com/office/drawing/2014/main" id="{8EE0462C-49BE-4069-BB1B-AE59B07E04F7}"/>
              </a:ext>
            </a:extLst>
          </p:cNvPr>
          <p:cNvSpPr/>
          <p:nvPr/>
        </p:nvSpPr>
        <p:spPr>
          <a:xfrm>
            <a:off x="1501373" y="2903534"/>
            <a:ext cx="1613042" cy="2300544"/>
          </a:xfrm>
          <a:prstGeom prst="rect">
            <a:avLst/>
          </a:prstGeom>
          <a:solidFill>
            <a:schemeClr val="accent2">
              <a:lumMod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Prestación integral del servicio logístico </a:t>
            </a:r>
          </a:p>
        </p:txBody>
      </p:sp>
      <p:sp>
        <p:nvSpPr>
          <p:cNvPr id="6" name="Rectángulo: esquinas redondeadas 5">
            <a:extLst>
              <a:ext uri="{FF2B5EF4-FFF2-40B4-BE49-F238E27FC236}">
                <a16:creationId xmlns:a16="http://schemas.microsoft.com/office/drawing/2014/main" id="{4909E8B5-5915-4B81-BA64-5F4E905CCF7F}"/>
              </a:ext>
            </a:extLst>
          </p:cNvPr>
          <p:cNvSpPr/>
          <p:nvPr/>
        </p:nvSpPr>
        <p:spPr>
          <a:xfrm>
            <a:off x="4158338" y="2542141"/>
            <a:ext cx="2133601" cy="914400"/>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Obtener alimentos </a:t>
            </a:r>
          </a:p>
        </p:txBody>
      </p:sp>
      <p:sp>
        <p:nvSpPr>
          <p:cNvPr id="7" name="Rectángulo: esquinas redondeadas 6">
            <a:extLst>
              <a:ext uri="{FF2B5EF4-FFF2-40B4-BE49-F238E27FC236}">
                <a16:creationId xmlns:a16="http://schemas.microsoft.com/office/drawing/2014/main" id="{D7F56671-B0E1-4124-9503-70AEB825B029}"/>
              </a:ext>
            </a:extLst>
          </p:cNvPr>
          <p:cNvSpPr/>
          <p:nvPr/>
        </p:nvSpPr>
        <p:spPr>
          <a:xfrm>
            <a:off x="4158337" y="3720467"/>
            <a:ext cx="2133601" cy="914400"/>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Preparar alimentos en el punto  </a:t>
            </a:r>
          </a:p>
        </p:txBody>
      </p:sp>
      <p:sp>
        <p:nvSpPr>
          <p:cNvPr id="8" name="Rectángulo: esquinas redondeadas 7">
            <a:extLst>
              <a:ext uri="{FF2B5EF4-FFF2-40B4-BE49-F238E27FC236}">
                <a16:creationId xmlns:a16="http://schemas.microsoft.com/office/drawing/2014/main" id="{08D47D1A-3BB9-4CE1-80F1-BA95B715E154}"/>
              </a:ext>
            </a:extLst>
          </p:cNvPr>
          <p:cNvSpPr/>
          <p:nvPr/>
        </p:nvSpPr>
        <p:spPr>
          <a:xfrm>
            <a:off x="4158336" y="4899500"/>
            <a:ext cx="2133601" cy="914400"/>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Entregarlos en el punto (AT)</a:t>
            </a:r>
          </a:p>
        </p:txBody>
      </p:sp>
      <p:pic>
        <p:nvPicPr>
          <p:cNvPr id="9" name="Imagen 8">
            <a:extLst>
              <a:ext uri="{FF2B5EF4-FFF2-40B4-BE49-F238E27FC236}">
                <a16:creationId xmlns:a16="http://schemas.microsoft.com/office/drawing/2014/main" id="{32DBC7A5-8261-4743-89E7-B1AB6621BEC5}"/>
              </a:ext>
            </a:extLst>
          </p:cNvPr>
          <p:cNvPicPr>
            <a:picLocks noChangeAspect="1"/>
          </p:cNvPicPr>
          <p:nvPr/>
        </p:nvPicPr>
        <p:blipFill>
          <a:blip r:embed="rId2"/>
          <a:stretch>
            <a:fillRect/>
          </a:stretch>
        </p:blipFill>
        <p:spPr>
          <a:xfrm>
            <a:off x="7178675" y="2906694"/>
            <a:ext cx="3572374" cy="2419688"/>
          </a:xfrm>
          <a:prstGeom prst="rect">
            <a:avLst/>
          </a:prstGeom>
        </p:spPr>
      </p:pic>
      <p:sp>
        <p:nvSpPr>
          <p:cNvPr id="10" name="Rectángulo 9">
            <a:extLst>
              <a:ext uri="{FF2B5EF4-FFF2-40B4-BE49-F238E27FC236}">
                <a16:creationId xmlns:a16="http://schemas.microsoft.com/office/drawing/2014/main" id="{EECC9A9C-9949-4332-A073-71DF752F5D2B}"/>
              </a:ext>
            </a:extLst>
          </p:cNvPr>
          <p:cNvSpPr/>
          <p:nvPr/>
        </p:nvSpPr>
        <p:spPr>
          <a:xfrm>
            <a:off x="7021294" y="5436227"/>
            <a:ext cx="3879587" cy="584775"/>
          </a:xfrm>
          <a:prstGeom prst="rect">
            <a:avLst/>
          </a:prstGeom>
          <a:noFill/>
        </p:spPr>
        <p:txBody>
          <a:bodyPr wrap="none" lIns="91440" tIns="45720" rIns="91440" bIns="45720">
            <a:spAutoFit/>
          </a:bodyPr>
          <a:lstStyle/>
          <a:p>
            <a:pPr algn="ctr"/>
            <a:r>
              <a:rPr lang="es-ES" sz="3200" b="0" cap="none" spc="0" dirty="0">
                <a:ln w="0"/>
                <a:solidFill>
                  <a:schemeClr val="tx1"/>
                </a:solidFill>
                <a:effectLst>
                  <a:outerShdw blurRad="38100" dist="19050" dir="2700000" algn="tl" rotWithShape="0">
                    <a:schemeClr val="dk1">
                      <a:alpha val="40000"/>
                    </a:schemeClr>
                  </a:outerShdw>
                </a:effectLst>
              </a:rPr>
              <a:t>Calidad y oportunidad</a:t>
            </a:r>
          </a:p>
        </p:txBody>
      </p:sp>
    </p:spTree>
    <p:extLst>
      <p:ext uri="{BB962C8B-B14F-4D97-AF65-F5344CB8AC3E}">
        <p14:creationId xmlns:p14="http://schemas.microsoft.com/office/powerpoint/2010/main" val="2979042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0C381D-4CA6-4E92-9617-16AF3A503178}"/>
              </a:ext>
            </a:extLst>
          </p:cNvPr>
          <p:cNvSpPr>
            <a:spLocks noGrp="1"/>
          </p:cNvSpPr>
          <p:nvPr>
            <p:ph type="title"/>
          </p:nvPr>
        </p:nvSpPr>
        <p:spPr>
          <a:xfrm>
            <a:off x="620486" y="103867"/>
            <a:ext cx="10515600" cy="1325563"/>
          </a:xfrm>
        </p:spPr>
        <p:txBody>
          <a:bodyPr/>
          <a:lstStyle/>
          <a:p>
            <a:pPr algn="ctr"/>
            <a:r>
              <a:rPr lang="es-CO" dirty="0"/>
              <a:t>ALCANCE DEL OBJETO</a:t>
            </a:r>
          </a:p>
        </p:txBody>
      </p:sp>
      <p:sp>
        <p:nvSpPr>
          <p:cNvPr id="4" name="Rectángulo: esquinas diagonales redondeadas 3">
            <a:extLst>
              <a:ext uri="{FF2B5EF4-FFF2-40B4-BE49-F238E27FC236}">
                <a16:creationId xmlns:a16="http://schemas.microsoft.com/office/drawing/2014/main" id="{D3CF94D8-D5A5-47F4-9C50-26DCE721C404}"/>
              </a:ext>
            </a:extLst>
          </p:cNvPr>
          <p:cNvSpPr/>
          <p:nvPr/>
        </p:nvSpPr>
        <p:spPr>
          <a:xfrm>
            <a:off x="195943" y="1870548"/>
            <a:ext cx="3287486" cy="1325563"/>
          </a:xfrm>
          <a:prstGeom prst="round2DiagRect">
            <a:avLst/>
          </a:prstGeom>
          <a:solidFill>
            <a:srgbClr val="F2900E"/>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dirty="0">
                <a:solidFill>
                  <a:schemeClr val="tx1"/>
                </a:solidFill>
              </a:rPr>
              <a:t>Suministro de alimentos</a:t>
            </a:r>
          </a:p>
        </p:txBody>
      </p:sp>
      <p:sp>
        <p:nvSpPr>
          <p:cNvPr id="5" name="CuadroTexto 4">
            <a:extLst>
              <a:ext uri="{FF2B5EF4-FFF2-40B4-BE49-F238E27FC236}">
                <a16:creationId xmlns:a16="http://schemas.microsoft.com/office/drawing/2014/main" id="{5243896B-FCFF-4CEC-B793-55EFE2E04562}"/>
              </a:ext>
            </a:extLst>
          </p:cNvPr>
          <p:cNvSpPr txBox="1"/>
          <p:nvPr/>
        </p:nvSpPr>
        <p:spPr>
          <a:xfrm>
            <a:off x="3703760" y="1088571"/>
            <a:ext cx="3528273" cy="3539430"/>
          </a:xfrm>
          <a:prstGeom prst="rect">
            <a:avLst/>
          </a:prstGeom>
          <a:noFill/>
          <a:ln>
            <a:solidFill>
              <a:schemeClr val="bg1">
                <a:lumMod val="50000"/>
              </a:schemeClr>
            </a:solidFill>
          </a:ln>
        </p:spPr>
        <p:txBody>
          <a:bodyPr wrap="square" rtlCol="0">
            <a:spAutoFit/>
          </a:bodyPr>
          <a:lstStyle/>
          <a:p>
            <a:pPr marL="285750" indent="-285750">
              <a:buFont typeface="Arial" panose="020B0604020202020204" pitchFamily="34" charset="0"/>
              <a:buChar char="•"/>
            </a:pPr>
            <a:r>
              <a:rPr lang="es-CO" sz="1600" dirty="0"/>
              <a:t>Compra de alimentos</a:t>
            </a:r>
          </a:p>
          <a:p>
            <a:pPr marL="285750" indent="-285750">
              <a:buFont typeface="Arial" panose="020B0604020202020204" pitchFamily="34" charset="0"/>
              <a:buChar char="•"/>
            </a:pPr>
            <a:r>
              <a:rPr lang="es-CO" sz="1600" dirty="0"/>
              <a:t>Estándares de calidad (normatividad)</a:t>
            </a:r>
          </a:p>
          <a:p>
            <a:pPr marL="285750" indent="-285750">
              <a:buFont typeface="Arial" panose="020B0604020202020204" pitchFamily="34" charset="0"/>
              <a:buChar char="•"/>
            </a:pPr>
            <a:r>
              <a:rPr lang="es-CO" sz="1600" dirty="0"/>
              <a:t>Seguridad alimentaria</a:t>
            </a:r>
          </a:p>
          <a:p>
            <a:pPr marL="285750" indent="-285750">
              <a:buFont typeface="Arial" panose="020B0604020202020204" pitchFamily="34" charset="0"/>
              <a:buChar char="•"/>
            </a:pPr>
            <a:r>
              <a:rPr lang="es-CO" sz="1600" dirty="0"/>
              <a:t>(Transporte) Cadena de frío </a:t>
            </a:r>
          </a:p>
          <a:p>
            <a:pPr marL="285750" indent="-285750">
              <a:buFont typeface="Arial" panose="020B0604020202020204" pitchFamily="34" charset="0"/>
              <a:buChar char="•"/>
            </a:pPr>
            <a:r>
              <a:rPr lang="es-CO" sz="1600" dirty="0"/>
              <a:t>Conservación </a:t>
            </a:r>
          </a:p>
          <a:p>
            <a:pPr marL="285750" indent="-285750">
              <a:buFont typeface="Arial" panose="020B0604020202020204" pitchFamily="34" charset="0"/>
              <a:buChar char="•"/>
            </a:pPr>
            <a:r>
              <a:rPr lang="es-CO" sz="1600" dirty="0"/>
              <a:t>Frescura</a:t>
            </a:r>
          </a:p>
          <a:p>
            <a:pPr marL="285750" indent="-285750">
              <a:buFont typeface="Arial" panose="020B0604020202020204" pitchFamily="34" charset="0"/>
              <a:buChar char="•"/>
            </a:pPr>
            <a:r>
              <a:rPr lang="es-CO" sz="1600" dirty="0"/>
              <a:t>Bodegaje</a:t>
            </a:r>
          </a:p>
          <a:p>
            <a:pPr marL="285750" indent="-285750">
              <a:buFont typeface="Arial" panose="020B0604020202020204" pitchFamily="34" charset="0"/>
              <a:buChar char="•"/>
            </a:pPr>
            <a:r>
              <a:rPr lang="es-CO" sz="1600" dirty="0"/>
              <a:t>Almacenamiento</a:t>
            </a:r>
          </a:p>
          <a:p>
            <a:pPr marL="285750" indent="-285750">
              <a:buFont typeface="Arial" panose="020B0604020202020204" pitchFamily="34" charset="0"/>
              <a:buChar char="•"/>
            </a:pPr>
            <a:r>
              <a:rPr lang="es-CO" sz="1600" dirty="0"/>
              <a:t>Control higiénico sanitario</a:t>
            </a:r>
          </a:p>
          <a:p>
            <a:pPr marL="285750" indent="-285750">
              <a:buFont typeface="Arial" panose="020B0604020202020204" pitchFamily="34" charset="0"/>
              <a:buChar char="•"/>
            </a:pPr>
            <a:r>
              <a:rPr lang="es-CO" sz="1600" dirty="0"/>
              <a:t>Componente ambiental </a:t>
            </a:r>
          </a:p>
          <a:p>
            <a:pPr marL="285750" indent="-285750">
              <a:buFont typeface="Arial" panose="020B0604020202020204" pitchFamily="34" charset="0"/>
              <a:buChar char="•"/>
            </a:pPr>
            <a:r>
              <a:rPr lang="es-CO" sz="1600" dirty="0"/>
              <a:t>Talento humano</a:t>
            </a:r>
          </a:p>
          <a:p>
            <a:pPr marL="285750" indent="-285750">
              <a:buFont typeface="Arial" panose="020B0604020202020204" pitchFamily="34" charset="0"/>
              <a:buChar char="•"/>
            </a:pPr>
            <a:r>
              <a:rPr lang="es-ES" sz="1600" dirty="0"/>
              <a:t>logística de distribución en actividades territoriales </a:t>
            </a:r>
            <a:endParaRPr lang="es-CO" sz="1600" dirty="0"/>
          </a:p>
          <a:p>
            <a:endParaRPr lang="es-CO" sz="1600" dirty="0"/>
          </a:p>
        </p:txBody>
      </p:sp>
      <p:sp>
        <p:nvSpPr>
          <p:cNvPr id="6" name="Rectángulo: esquinas diagonales redondeadas 5">
            <a:extLst>
              <a:ext uri="{FF2B5EF4-FFF2-40B4-BE49-F238E27FC236}">
                <a16:creationId xmlns:a16="http://schemas.microsoft.com/office/drawing/2014/main" id="{56A88A14-4EF5-4743-978A-25878747B263}"/>
              </a:ext>
            </a:extLst>
          </p:cNvPr>
          <p:cNvSpPr/>
          <p:nvPr/>
        </p:nvSpPr>
        <p:spPr>
          <a:xfrm>
            <a:off x="195943" y="4928655"/>
            <a:ext cx="3287486" cy="1325563"/>
          </a:xfrm>
          <a:prstGeom prst="round2DiagRect">
            <a:avLst/>
          </a:prstGeom>
          <a:solidFill>
            <a:srgbClr val="F2900E"/>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dirty="0">
                <a:solidFill>
                  <a:schemeClr val="tx1"/>
                </a:solidFill>
              </a:rPr>
              <a:t>Preparación de alimentos</a:t>
            </a:r>
          </a:p>
        </p:txBody>
      </p:sp>
      <p:sp>
        <p:nvSpPr>
          <p:cNvPr id="7" name="CuadroTexto 6">
            <a:extLst>
              <a:ext uri="{FF2B5EF4-FFF2-40B4-BE49-F238E27FC236}">
                <a16:creationId xmlns:a16="http://schemas.microsoft.com/office/drawing/2014/main" id="{31B27684-FD59-44EB-9C65-0FED2A07B458}"/>
              </a:ext>
            </a:extLst>
          </p:cNvPr>
          <p:cNvSpPr txBox="1"/>
          <p:nvPr/>
        </p:nvSpPr>
        <p:spPr>
          <a:xfrm>
            <a:off x="3703760" y="4950985"/>
            <a:ext cx="3528273" cy="1323439"/>
          </a:xfrm>
          <a:prstGeom prst="rect">
            <a:avLst/>
          </a:prstGeom>
          <a:noFill/>
          <a:ln>
            <a:solidFill>
              <a:schemeClr val="bg1">
                <a:lumMod val="65000"/>
              </a:schemeClr>
            </a:solidFill>
          </a:ln>
        </p:spPr>
        <p:txBody>
          <a:bodyPr wrap="square" rtlCol="0">
            <a:spAutoFit/>
          </a:bodyPr>
          <a:lstStyle/>
          <a:p>
            <a:pPr marL="285750" indent="-285750">
              <a:buFont typeface="Arial" panose="020B0604020202020204" pitchFamily="34" charset="0"/>
              <a:buChar char="•"/>
            </a:pPr>
            <a:r>
              <a:rPr lang="es-CO" sz="1600" dirty="0"/>
              <a:t>Menús equilibrados y nutritivos</a:t>
            </a:r>
          </a:p>
          <a:p>
            <a:pPr marL="285750" indent="-285750">
              <a:buFont typeface="Arial" panose="020B0604020202020204" pitchFamily="34" charset="0"/>
              <a:buChar char="•"/>
            </a:pPr>
            <a:r>
              <a:rPr lang="es-CO" sz="1600" dirty="0"/>
              <a:t>Características organolépticas</a:t>
            </a:r>
          </a:p>
          <a:p>
            <a:pPr marL="285750" indent="-285750">
              <a:buFont typeface="Arial" panose="020B0604020202020204" pitchFamily="34" charset="0"/>
              <a:buChar char="•"/>
            </a:pPr>
            <a:r>
              <a:rPr lang="es-CO" sz="1600" dirty="0"/>
              <a:t>Emplatado</a:t>
            </a:r>
          </a:p>
          <a:p>
            <a:pPr marL="285750" indent="-285750">
              <a:buFont typeface="Arial" panose="020B0604020202020204" pitchFamily="34" charset="0"/>
              <a:buChar char="•"/>
            </a:pPr>
            <a:r>
              <a:rPr lang="es-CO" sz="1600" dirty="0"/>
              <a:t>Entrega de comida caliente </a:t>
            </a:r>
          </a:p>
          <a:p>
            <a:pPr marL="285750" indent="-285750">
              <a:buFont typeface="Arial" panose="020B0604020202020204" pitchFamily="34" charset="0"/>
              <a:buChar char="•"/>
            </a:pPr>
            <a:r>
              <a:rPr lang="es-CO" sz="1600" dirty="0"/>
              <a:t>Aseo de zonas, menaje, equipos </a:t>
            </a:r>
          </a:p>
        </p:txBody>
      </p:sp>
      <p:sp>
        <p:nvSpPr>
          <p:cNvPr id="8" name="Rectángulo: esquinas diagonales redondeadas 7">
            <a:extLst>
              <a:ext uri="{FF2B5EF4-FFF2-40B4-BE49-F238E27FC236}">
                <a16:creationId xmlns:a16="http://schemas.microsoft.com/office/drawing/2014/main" id="{38248033-AAED-48D4-B007-AE4E0570376F}"/>
              </a:ext>
            </a:extLst>
          </p:cNvPr>
          <p:cNvSpPr/>
          <p:nvPr/>
        </p:nvSpPr>
        <p:spPr>
          <a:xfrm>
            <a:off x="7999427" y="2533329"/>
            <a:ext cx="3287486" cy="1325563"/>
          </a:xfrm>
          <a:prstGeom prst="round2DiagRect">
            <a:avLst/>
          </a:prstGeom>
          <a:solidFill>
            <a:srgbClr val="F2900E"/>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dirty="0">
                <a:solidFill>
                  <a:schemeClr val="tx1"/>
                </a:solidFill>
              </a:rPr>
              <a:t>Aspectos administrativos</a:t>
            </a:r>
          </a:p>
        </p:txBody>
      </p:sp>
      <p:sp>
        <p:nvSpPr>
          <p:cNvPr id="9" name="CuadroTexto 8">
            <a:extLst>
              <a:ext uri="{FF2B5EF4-FFF2-40B4-BE49-F238E27FC236}">
                <a16:creationId xmlns:a16="http://schemas.microsoft.com/office/drawing/2014/main" id="{2D9E31ED-1E93-4737-B9F3-43DFA98EFFF9}"/>
              </a:ext>
            </a:extLst>
          </p:cNvPr>
          <p:cNvSpPr txBox="1"/>
          <p:nvPr/>
        </p:nvSpPr>
        <p:spPr>
          <a:xfrm>
            <a:off x="7999427" y="4107435"/>
            <a:ext cx="3287486" cy="1200329"/>
          </a:xfrm>
          <a:prstGeom prst="rect">
            <a:avLst/>
          </a:prstGeom>
          <a:noFill/>
          <a:ln>
            <a:solidFill>
              <a:schemeClr val="bg1">
                <a:lumMod val="65000"/>
              </a:schemeClr>
            </a:solidFill>
          </a:ln>
        </p:spPr>
        <p:txBody>
          <a:bodyPr wrap="square" rtlCol="0">
            <a:spAutoFit/>
          </a:bodyPr>
          <a:lstStyle/>
          <a:p>
            <a:pPr marL="285750" indent="-285750">
              <a:buFont typeface="Arial" panose="020B0604020202020204" pitchFamily="34" charset="0"/>
              <a:buChar char="•"/>
            </a:pPr>
            <a:r>
              <a:rPr lang="es-CO" dirty="0"/>
              <a:t>Registro de formatos</a:t>
            </a:r>
          </a:p>
          <a:p>
            <a:pPr marL="285750" indent="-285750">
              <a:buFont typeface="Arial" panose="020B0604020202020204" pitchFamily="34" charset="0"/>
              <a:buChar char="•"/>
            </a:pPr>
            <a:r>
              <a:rPr lang="es-CO" dirty="0"/>
              <a:t>Informes de ejecución</a:t>
            </a:r>
          </a:p>
          <a:p>
            <a:pPr marL="285750" indent="-285750">
              <a:buFont typeface="Arial" panose="020B0604020202020204" pitchFamily="34" charset="0"/>
              <a:buChar char="•"/>
            </a:pPr>
            <a:r>
              <a:rPr lang="es-CO" dirty="0"/>
              <a:t>Comité técnico de seguimiento </a:t>
            </a:r>
          </a:p>
        </p:txBody>
      </p:sp>
    </p:spTree>
    <p:extLst>
      <p:ext uri="{BB962C8B-B14F-4D97-AF65-F5344CB8AC3E}">
        <p14:creationId xmlns:p14="http://schemas.microsoft.com/office/powerpoint/2010/main" val="4019590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9F2E32-89D3-4908-BDDB-1D314F351C55}"/>
              </a:ext>
            </a:extLst>
          </p:cNvPr>
          <p:cNvSpPr>
            <a:spLocks noGrp="1"/>
          </p:cNvSpPr>
          <p:nvPr>
            <p:ph type="title"/>
          </p:nvPr>
        </p:nvSpPr>
        <p:spPr>
          <a:xfrm>
            <a:off x="838199" y="0"/>
            <a:ext cx="10515600" cy="1325563"/>
          </a:xfrm>
        </p:spPr>
        <p:txBody>
          <a:bodyPr/>
          <a:lstStyle/>
          <a:p>
            <a:pPr algn="ctr"/>
            <a:r>
              <a:rPr lang="es-CO" b="1" dirty="0"/>
              <a:t>FASES DE EJECUCIÓN DEL CONTRATO</a:t>
            </a:r>
          </a:p>
        </p:txBody>
      </p:sp>
      <p:graphicFrame>
        <p:nvGraphicFramePr>
          <p:cNvPr id="4" name="Marcador de contenido 3">
            <a:extLst>
              <a:ext uri="{FF2B5EF4-FFF2-40B4-BE49-F238E27FC236}">
                <a16:creationId xmlns:a16="http://schemas.microsoft.com/office/drawing/2014/main" id="{1558230B-71C2-4F6E-9A59-2BE1AADA3E2B}"/>
              </a:ext>
            </a:extLst>
          </p:cNvPr>
          <p:cNvGraphicFramePr>
            <a:graphicFrameLocks noGrp="1"/>
          </p:cNvGraphicFramePr>
          <p:nvPr>
            <p:ph idx="1"/>
            <p:extLst>
              <p:ext uri="{D42A27DB-BD31-4B8C-83A1-F6EECF244321}">
                <p14:modId xmlns:p14="http://schemas.microsoft.com/office/powerpoint/2010/main" val="1708413701"/>
              </p:ext>
            </p:extLst>
          </p:nvPr>
        </p:nvGraphicFramePr>
        <p:xfrm>
          <a:off x="1680560" y="885148"/>
          <a:ext cx="8526583" cy="5972852"/>
        </p:xfrm>
        <a:graphic>
          <a:graphicData uri="http://schemas.openxmlformats.org/drawingml/2006/table">
            <a:tbl>
              <a:tblPr firstRow="1" firstCol="1" bandRow="1">
                <a:tableStyleId>{21E4AEA4-8DFA-4A89-87EB-49C32662AFE0}</a:tableStyleId>
              </a:tblPr>
              <a:tblGrid>
                <a:gridCol w="4467929">
                  <a:extLst>
                    <a:ext uri="{9D8B030D-6E8A-4147-A177-3AD203B41FA5}">
                      <a16:colId xmlns:a16="http://schemas.microsoft.com/office/drawing/2014/main" val="1213276449"/>
                    </a:ext>
                  </a:extLst>
                </a:gridCol>
                <a:gridCol w="4058654">
                  <a:extLst>
                    <a:ext uri="{9D8B030D-6E8A-4147-A177-3AD203B41FA5}">
                      <a16:colId xmlns:a16="http://schemas.microsoft.com/office/drawing/2014/main" val="1985739993"/>
                    </a:ext>
                  </a:extLst>
                </a:gridCol>
              </a:tblGrid>
              <a:tr h="257143">
                <a:tc>
                  <a:txBody>
                    <a:bodyPr/>
                    <a:lstStyle/>
                    <a:p>
                      <a:pPr>
                        <a:lnSpc>
                          <a:spcPct val="107000"/>
                        </a:lnSpc>
                        <a:spcAft>
                          <a:spcPts val="0"/>
                        </a:spcAft>
                      </a:pPr>
                      <a:r>
                        <a:rPr lang="es-CO" sz="1200" dirty="0">
                          <a:solidFill>
                            <a:schemeClr val="tx1"/>
                          </a:solidFill>
                          <a:effectLst/>
                        </a:rPr>
                        <a:t>FASE I PLANEACION Y ALISTAMIENTO</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2900E"/>
                    </a:solidFill>
                  </a:tcPr>
                </a:tc>
                <a:tc>
                  <a:txBody>
                    <a:bodyPr/>
                    <a:lstStyle/>
                    <a:p>
                      <a:pPr algn="ctr">
                        <a:lnSpc>
                          <a:spcPct val="107000"/>
                        </a:lnSpc>
                        <a:spcAft>
                          <a:spcPts val="0"/>
                        </a:spcAft>
                      </a:pPr>
                      <a:r>
                        <a:rPr lang="es-CO" sz="1200">
                          <a:effectLst/>
                        </a:rPr>
                        <a:t>TIEMPO DE EJECUCIÓN </a:t>
                      </a:r>
                      <a:endParaRPr lang="es-CO" sz="120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tc>
                <a:extLst>
                  <a:ext uri="{0D108BD9-81ED-4DB2-BD59-A6C34878D82A}">
                    <a16:rowId xmlns:a16="http://schemas.microsoft.com/office/drawing/2014/main" val="2290627017"/>
                  </a:ext>
                </a:extLst>
              </a:tr>
              <a:tr h="149318">
                <a:tc>
                  <a:txBody>
                    <a:bodyPr/>
                    <a:lstStyle/>
                    <a:p>
                      <a:pPr>
                        <a:lnSpc>
                          <a:spcPct val="107000"/>
                        </a:lnSpc>
                        <a:spcAft>
                          <a:spcPts val="0"/>
                        </a:spcAft>
                      </a:pPr>
                      <a:r>
                        <a:rPr lang="es-CO" sz="1200" dirty="0">
                          <a:solidFill>
                            <a:schemeClr val="tx1"/>
                          </a:solidFill>
                          <a:effectLst/>
                        </a:rPr>
                        <a:t>Reconocimiento de infraestructura, áreas, equipos y menaje</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rowSpan="9">
                  <a:txBody>
                    <a:bodyPr/>
                    <a:lstStyle/>
                    <a:p>
                      <a:pPr>
                        <a:lnSpc>
                          <a:spcPct val="107000"/>
                        </a:lnSpc>
                        <a:spcAft>
                          <a:spcPts val="0"/>
                        </a:spcAft>
                      </a:pPr>
                      <a:r>
                        <a:rPr lang="es-CO" sz="1200" dirty="0">
                          <a:effectLst/>
                        </a:rPr>
                        <a:t>Desde la suscripción del contrato hasta la firma del acta de inicio</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ctr">
                    <a:solidFill>
                      <a:srgbClr val="FCFEDA"/>
                    </a:solidFill>
                  </a:tcPr>
                </a:tc>
                <a:extLst>
                  <a:ext uri="{0D108BD9-81ED-4DB2-BD59-A6C34878D82A}">
                    <a16:rowId xmlns:a16="http://schemas.microsoft.com/office/drawing/2014/main" val="1746431009"/>
                  </a:ext>
                </a:extLst>
              </a:tr>
              <a:tr h="149318">
                <a:tc>
                  <a:txBody>
                    <a:bodyPr/>
                    <a:lstStyle/>
                    <a:p>
                      <a:pPr>
                        <a:lnSpc>
                          <a:spcPct val="107000"/>
                        </a:lnSpc>
                        <a:spcAft>
                          <a:spcPts val="0"/>
                        </a:spcAft>
                      </a:pPr>
                      <a:r>
                        <a:rPr lang="es-MX" sz="1200" dirty="0">
                          <a:solidFill>
                            <a:schemeClr val="tx1"/>
                          </a:solidFill>
                          <a:effectLst/>
                        </a:rPr>
                        <a:t>Plan de alistamiento técnico  </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977223629"/>
                  </a:ext>
                </a:extLst>
              </a:tr>
              <a:tr h="149318">
                <a:tc>
                  <a:txBody>
                    <a:bodyPr/>
                    <a:lstStyle/>
                    <a:p>
                      <a:pPr>
                        <a:lnSpc>
                          <a:spcPct val="107000"/>
                        </a:lnSpc>
                        <a:spcAft>
                          <a:spcPts val="0"/>
                        </a:spcAft>
                      </a:pPr>
                      <a:r>
                        <a:rPr lang="es-CO" sz="1200" dirty="0">
                          <a:solidFill>
                            <a:schemeClr val="tx1"/>
                          </a:solidFill>
                          <a:effectLst/>
                        </a:rPr>
                        <a:t>Plan de Control Sanitario</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202005593"/>
                  </a:ext>
                </a:extLst>
              </a:tr>
              <a:tr h="149318">
                <a:tc>
                  <a:txBody>
                    <a:bodyPr/>
                    <a:lstStyle/>
                    <a:p>
                      <a:pPr>
                        <a:lnSpc>
                          <a:spcPct val="107000"/>
                        </a:lnSpc>
                        <a:spcAft>
                          <a:spcPts val="0"/>
                        </a:spcAft>
                      </a:pPr>
                      <a:r>
                        <a:rPr lang="es-CO" sz="1200" dirty="0">
                          <a:solidFill>
                            <a:schemeClr val="tx1"/>
                          </a:solidFill>
                          <a:effectLst/>
                        </a:rPr>
                        <a:t>Protocolos de Producción Higiénica</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743399122"/>
                  </a:ext>
                </a:extLst>
              </a:tr>
              <a:tr h="149318">
                <a:tc>
                  <a:txBody>
                    <a:bodyPr/>
                    <a:lstStyle/>
                    <a:p>
                      <a:pPr>
                        <a:lnSpc>
                          <a:spcPct val="107000"/>
                        </a:lnSpc>
                        <a:spcAft>
                          <a:spcPts val="0"/>
                        </a:spcAft>
                      </a:pPr>
                      <a:r>
                        <a:rPr lang="es-MX" sz="1200" dirty="0">
                          <a:solidFill>
                            <a:schemeClr val="tx1"/>
                          </a:solidFill>
                          <a:effectLst/>
                        </a:rPr>
                        <a:t>Componente Ambiental </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928312868"/>
                  </a:ext>
                </a:extLst>
              </a:tr>
              <a:tr h="149318">
                <a:tc>
                  <a:txBody>
                    <a:bodyPr/>
                    <a:lstStyle/>
                    <a:p>
                      <a:pPr>
                        <a:lnSpc>
                          <a:spcPct val="107000"/>
                        </a:lnSpc>
                        <a:spcAft>
                          <a:spcPts val="0"/>
                        </a:spcAft>
                      </a:pPr>
                      <a:r>
                        <a:rPr lang="es-MX" sz="1200" dirty="0">
                          <a:solidFill>
                            <a:schemeClr val="tx1"/>
                          </a:solidFill>
                          <a:effectLst/>
                        </a:rPr>
                        <a:t>Talento Humano </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3147807081"/>
                  </a:ext>
                </a:extLst>
              </a:tr>
              <a:tr h="149318">
                <a:tc>
                  <a:txBody>
                    <a:bodyPr/>
                    <a:lstStyle/>
                    <a:p>
                      <a:pPr>
                        <a:lnSpc>
                          <a:spcPct val="107000"/>
                        </a:lnSpc>
                        <a:spcAft>
                          <a:spcPts val="0"/>
                        </a:spcAft>
                      </a:pPr>
                      <a:r>
                        <a:rPr lang="es-MX" sz="1200" dirty="0">
                          <a:solidFill>
                            <a:schemeClr val="tx1"/>
                          </a:solidFill>
                          <a:effectLst/>
                        </a:rPr>
                        <a:t>Selección de Proveedores de Insumos para la Producción</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2212733212"/>
                  </a:ext>
                </a:extLst>
              </a:tr>
              <a:tr h="149318">
                <a:tc>
                  <a:txBody>
                    <a:bodyPr/>
                    <a:lstStyle/>
                    <a:p>
                      <a:pPr>
                        <a:lnSpc>
                          <a:spcPct val="107000"/>
                        </a:lnSpc>
                        <a:spcAft>
                          <a:spcPts val="0"/>
                        </a:spcAft>
                      </a:pPr>
                      <a:r>
                        <a:rPr lang="es-MX" sz="1200" dirty="0">
                          <a:solidFill>
                            <a:schemeClr val="tx1"/>
                          </a:solidFill>
                          <a:effectLst/>
                        </a:rPr>
                        <a:t>Plan De Movilización-Transporte y Entrega</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998094002"/>
                  </a:ext>
                </a:extLst>
              </a:tr>
              <a:tr h="154467">
                <a:tc>
                  <a:txBody>
                    <a:bodyPr/>
                    <a:lstStyle/>
                    <a:p>
                      <a:pPr>
                        <a:lnSpc>
                          <a:spcPct val="107000"/>
                        </a:lnSpc>
                        <a:spcAft>
                          <a:spcPts val="0"/>
                        </a:spcAft>
                      </a:pPr>
                      <a:r>
                        <a:rPr lang="es-MX" sz="1200" dirty="0">
                          <a:solidFill>
                            <a:schemeClr val="tx1"/>
                          </a:solidFill>
                          <a:effectLst/>
                        </a:rPr>
                        <a:t>Semana de alistamiento en cada punto  de atención</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791608885"/>
                  </a:ext>
                </a:extLst>
              </a:tr>
              <a:tr h="221116">
                <a:tc>
                  <a:txBody>
                    <a:bodyPr/>
                    <a:lstStyle/>
                    <a:p>
                      <a:pPr>
                        <a:lnSpc>
                          <a:spcPct val="107000"/>
                        </a:lnSpc>
                        <a:spcAft>
                          <a:spcPts val="0"/>
                        </a:spcAft>
                      </a:pPr>
                      <a:r>
                        <a:rPr lang="es-CO" sz="1200" dirty="0">
                          <a:solidFill>
                            <a:schemeClr val="tx1"/>
                          </a:solidFill>
                          <a:effectLst/>
                        </a:rPr>
                        <a:t>FASE II DE EJECUCIÓN</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2900E"/>
                    </a:solidFill>
                  </a:tcPr>
                </a:tc>
                <a:tc>
                  <a:txBody>
                    <a:bodyPr/>
                    <a:lstStyle/>
                    <a:p>
                      <a:pPr algn="ctr">
                        <a:lnSpc>
                          <a:spcPct val="107000"/>
                        </a:lnSpc>
                        <a:spcAft>
                          <a:spcPts val="0"/>
                        </a:spcAft>
                      </a:pPr>
                      <a:r>
                        <a:rPr lang="es-CO" sz="1200" dirty="0">
                          <a:effectLst/>
                        </a:rPr>
                        <a:t>TIEMPO DE EJECUCIÓN </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tc>
                <a:extLst>
                  <a:ext uri="{0D108BD9-81ED-4DB2-BD59-A6C34878D82A}">
                    <a16:rowId xmlns:a16="http://schemas.microsoft.com/office/drawing/2014/main" val="3342183475"/>
                  </a:ext>
                </a:extLst>
              </a:tr>
              <a:tr h="149318">
                <a:tc>
                  <a:txBody>
                    <a:bodyPr/>
                    <a:lstStyle/>
                    <a:p>
                      <a:pPr>
                        <a:lnSpc>
                          <a:spcPct val="107000"/>
                        </a:lnSpc>
                        <a:spcAft>
                          <a:spcPts val="0"/>
                        </a:spcAft>
                      </a:pPr>
                      <a:r>
                        <a:rPr lang="es-CO" sz="1200">
                          <a:solidFill>
                            <a:schemeClr val="tx1"/>
                          </a:solidFill>
                          <a:effectLst/>
                        </a:rPr>
                        <a:t>Compra y Adquisición de Alimentos</a:t>
                      </a:r>
                      <a:endParaRPr lang="es-CO"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rowSpan="6">
                  <a:txBody>
                    <a:bodyPr/>
                    <a:lstStyle/>
                    <a:p>
                      <a:pPr>
                        <a:lnSpc>
                          <a:spcPct val="107000"/>
                        </a:lnSpc>
                        <a:spcAft>
                          <a:spcPts val="0"/>
                        </a:spcAft>
                      </a:pPr>
                      <a:r>
                        <a:rPr lang="es-CO" sz="1200" dirty="0">
                          <a:effectLst/>
                        </a:rPr>
                        <a:t>Durante toda la ejecución del contrato </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ctr">
                    <a:solidFill>
                      <a:srgbClr val="FCFEDA"/>
                    </a:solidFill>
                  </a:tcPr>
                </a:tc>
                <a:extLst>
                  <a:ext uri="{0D108BD9-81ED-4DB2-BD59-A6C34878D82A}">
                    <a16:rowId xmlns:a16="http://schemas.microsoft.com/office/drawing/2014/main" val="206099655"/>
                  </a:ext>
                </a:extLst>
              </a:tr>
              <a:tr h="149318">
                <a:tc>
                  <a:txBody>
                    <a:bodyPr/>
                    <a:lstStyle/>
                    <a:p>
                      <a:pPr>
                        <a:lnSpc>
                          <a:spcPct val="107000"/>
                        </a:lnSpc>
                        <a:spcAft>
                          <a:spcPts val="0"/>
                        </a:spcAft>
                      </a:pPr>
                      <a:r>
                        <a:rPr lang="es-MX" sz="1200">
                          <a:solidFill>
                            <a:schemeClr val="tx1"/>
                          </a:solidFill>
                          <a:effectLst/>
                        </a:rPr>
                        <a:t>Logística de entrega y Distribución de los alimentos</a:t>
                      </a:r>
                      <a:endParaRPr lang="es-CO"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705336641"/>
                  </a:ext>
                </a:extLst>
              </a:tr>
              <a:tr h="149318">
                <a:tc>
                  <a:txBody>
                    <a:bodyPr/>
                    <a:lstStyle/>
                    <a:p>
                      <a:pPr>
                        <a:lnSpc>
                          <a:spcPct val="107000"/>
                        </a:lnSpc>
                        <a:spcAft>
                          <a:spcPts val="0"/>
                        </a:spcAft>
                      </a:pPr>
                      <a:r>
                        <a:rPr lang="es-CO" sz="1200" dirty="0">
                          <a:solidFill>
                            <a:schemeClr val="tx1"/>
                          </a:solidFill>
                          <a:effectLst/>
                        </a:rPr>
                        <a:t>Recepción, Verificación de Calidad y de Fichas Técnicas de los alimentos</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500379640"/>
                  </a:ext>
                </a:extLst>
              </a:tr>
              <a:tr h="149318">
                <a:tc>
                  <a:txBody>
                    <a:bodyPr/>
                    <a:lstStyle/>
                    <a:p>
                      <a:pPr>
                        <a:lnSpc>
                          <a:spcPct val="107000"/>
                        </a:lnSpc>
                        <a:spcAft>
                          <a:spcPts val="0"/>
                        </a:spcAft>
                      </a:pPr>
                      <a:r>
                        <a:rPr lang="es-MX" sz="1200" dirty="0" err="1">
                          <a:solidFill>
                            <a:schemeClr val="tx1"/>
                          </a:solidFill>
                          <a:effectLst/>
                        </a:rPr>
                        <a:t>Porcionado</a:t>
                      </a:r>
                      <a:r>
                        <a:rPr lang="es-MX" sz="1200" dirty="0">
                          <a:solidFill>
                            <a:schemeClr val="tx1"/>
                          </a:solidFill>
                          <a:effectLst/>
                        </a:rPr>
                        <a:t> y Almacenamiento de los alimentos</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2505219631"/>
                  </a:ext>
                </a:extLst>
              </a:tr>
              <a:tr h="149318">
                <a:tc>
                  <a:txBody>
                    <a:bodyPr/>
                    <a:lstStyle/>
                    <a:p>
                      <a:pPr>
                        <a:lnSpc>
                          <a:spcPct val="107000"/>
                        </a:lnSpc>
                        <a:spcAft>
                          <a:spcPts val="0"/>
                        </a:spcAft>
                      </a:pPr>
                      <a:r>
                        <a:rPr lang="es-MX" sz="1200" dirty="0">
                          <a:solidFill>
                            <a:schemeClr val="tx1"/>
                          </a:solidFill>
                          <a:effectLst/>
                        </a:rPr>
                        <a:t>Preparación de alimentos</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826465982"/>
                  </a:ext>
                </a:extLst>
              </a:tr>
              <a:tr h="154467">
                <a:tc>
                  <a:txBody>
                    <a:bodyPr/>
                    <a:lstStyle/>
                    <a:p>
                      <a:pPr>
                        <a:lnSpc>
                          <a:spcPct val="107000"/>
                        </a:lnSpc>
                        <a:spcAft>
                          <a:spcPts val="0"/>
                        </a:spcAft>
                      </a:pPr>
                      <a:r>
                        <a:rPr lang="es-MX" sz="1200" dirty="0">
                          <a:solidFill>
                            <a:schemeClr val="tx1"/>
                          </a:solidFill>
                          <a:effectLst/>
                        </a:rPr>
                        <a:t>Aseo y alistamiento siguiente jornada</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192337275"/>
                  </a:ext>
                </a:extLst>
              </a:tr>
              <a:tr h="222061">
                <a:tc>
                  <a:txBody>
                    <a:bodyPr/>
                    <a:lstStyle/>
                    <a:p>
                      <a:pPr>
                        <a:lnSpc>
                          <a:spcPct val="107000"/>
                        </a:lnSpc>
                        <a:spcAft>
                          <a:spcPts val="0"/>
                        </a:spcAft>
                      </a:pPr>
                      <a:r>
                        <a:rPr lang="es-CO" sz="1200" dirty="0">
                          <a:solidFill>
                            <a:schemeClr val="tx1"/>
                          </a:solidFill>
                          <a:effectLst/>
                        </a:rPr>
                        <a:t>FASE III DE ADMINISTRATIVA</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2900E"/>
                    </a:solidFill>
                  </a:tcPr>
                </a:tc>
                <a:tc>
                  <a:txBody>
                    <a:bodyPr/>
                    <a:lstStyle/>
                    <a:p>
                      <a:pPr algn="ctr">
                        <a:lnSpc>
                          <a:spcPct val="107000"/>
                        </a:lnSpc>
                        <a:spcAft>
                          <a:spcPts val="0"/>
                        </a:spcAft>
                      </a:pPr>
                      <a:r>
                        <a:rPr lang="es-CO" sz="1200" dirty="0">
                          <a:effectLst/>
                        </a:rPr>
                        <a:t>TIEMPO DE EJECUCIÓN </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tc>
                <a:extLst>
                  <a:ext uri="{0D108BD9-81ED-4DB2-BD59-A6C34878D82A}">
                    <a16:rowId xmlns:a16="http://schemas.microsoft.com/office/drawing/2014/main" val="1934401899"/>
                  </a:ext>
                </a:extLst>
              </a:tr>
              <a:tr h="149318">
                <a:tc>
                  <a:txBody>
                    <a:bodyPr/>
                    <a:lstStyle/>
                    <a:p>
                      <a:pPr>
                        <a:lnSpc>
                          <a:spcPct val="107000"/>
                        </a:lnSpc>
                        <a:spcAft>
                          <a:spcPts val="0"/>
                        </a:spcAft>
                      </a:pPr>
                      <a:r>
                        <a:rPr lang="es-MX" sz="1200">
                          <a:solidFill>
                            <a:schemeClr val="tx1"/>
                          </a:solidFill>
                          <a:effectLst/>
                        </a:rPr>
                        <a:t>Registro y documentación </a:t>
                      </a:r>
                      <a:endParaRPr lang="es-CO"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rowSpan="3">
                  <a:txBody>
                    <a:bodyPr/>
                    <a:lstStyle/>
                    <a:p>
                      <a:pPr>
                        <a:lnSpc>
                          <a:spcPct val="107000"/>
                        </a:lnSpc>
                        <a:spcAft>
                          <a:spcPts val="0"/>
                        </a:spcAft>
                      </a:pPr>
                      <a:r>
                        <a:rPr lang="es-CO" sz="1200" dirty="0">
                          <a:effectLst/>
                        </a:rPr>
                        <a:t>Diariamente, semanalmente o mensualmente, según dinámicas propias de la ejecución del contrato o indicaciones de interventoría y/o apoyo a la supervisión del contrato desde IDIPRON, durante toda la ejecución del mismo.</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CFEDA"/>
                    </a:solidFill>
                  </a:tcPr>
                </a:tc>
                <a:extLst>
                  <a:ext uri="{0D108BD9-81ED-4DB2-BD59-A6C34878D82A}">
                    <a16:rowId xmlns:a16="http://schemas.microsoft.com/office/drawing/2014/main" val="2379047423"/>
                  </a:ext>
                </a:extLst>
              </a:tr>
              <a:tr h="147774">
                <a:tc>
                  <a:txBody>
                    <a:bodyPr/>
                    <a:lstStyle/>
                    <a:p>
                      <a:pPr>
                        <a:lnSpc>
                          <a:spcPct val="107000"/>
                        </a:lnSpc>
                        <a:spcAft>
                          <a:spcPts val="0"/>
                        </a:spcAft>
                      </a:pPr>
                      <a:r>
                        <a:rPr lang="es-MX" sz="1200">
                          <a:solidFill>
                            <a:schemeClr val="tx1"/>
                          </a:solidFill>
                          <a:effectLst/>
                        </a:rPr>
                        <a:t>Elaboración y entrega de informes de ejecución mensuales </a:t>
                      </a:r>
                      <a:endParaRPr lang="es-CO"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1179267761"/>
                  </a:ext>
                </a:extLst>
              </a:tr>
              <a:tr h="135931">
                <a:tc>
                  <a:txBody>
                    <a:bodyPr/>
                    <a:lstStyle/>
                    <a:p>
                      <a:pPr>
                        <a:lnSpc>
                          <a:spcPct val="107000"/>
                        </a:lnSpc>
                        <a:spcAft>
                          <a:spcPts val="0"/>
                        </a:spcAft>
                      </a:pPr>
                      <a:r>
                        <a:rPr lang="es-MX" sz="1200" dirty="0">
                          <a:solidFill>
                            <a:schemeClr val="tx1"/>
                          </a:solidFill>
                          <a:effectLst/>
                        </a:rPr>
                        <a:t>Registro de entrega de diferentes tipos de comida </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2953231998"/>
                  </a:ext>
                </a:extLst>
              </a:tr>
              <a:tr h="151547">
                <a:tc>
                  <a:txBody>
                    <a:bodyPr/>
                    <a:lstStyle/>
                    <a:p>
                      <a:pPr>
                        <a:lnSpc>
                          <a:spcPct val="107000"/>
                        </a:lnSpc>
                        <a:spcAft>
                          <a:spcPts val="0"/>
                        </a:spcAft>
                      </a:pPr>
                      <a:r>
                        <a:rPr lang="es-CO" sz="1200" dirty="0">
                          <a:solidFill>
                            <a:schemeClr val="tx1"/>
                          </a:solidFill>
                          <a:effectLst/>
                        </a:rPr>
                        <a:t>FASE IV CALIDAD SEGUIMIENTO Y MONITOREO</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2900E"/>
                    </a:solidFill>
                  </a:tcPr>
                </a:tc>
                <a:tc>
                  <a:txBody>
                    <a:bodyPr/>
                    <a:lstStyle/>
                    <a:p>
                      <a:pPr algn="ctr">
                        <a:lnSpc>
                          <a:spcPct val="107000"/>
                        </a:lnSpc>
                        <a:spcAft>
                          <a:spcPts val="0"/>
                        </a:spcAft>
                      </a:pPr>
                      <a:r>
                        <a:rPr lang="es-CO" sz="1200" dirty="0">
                          <a:effectLst/>
                        </a:rPr>
                        <a:t>TIEMPO DE EJECUCIÓN </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tc>
                <a:extLst>
                  <a:ext uri="{0D108BD9-81ED-4DB2-BD59-A6C34878D82A}">
                    <a16:rowId xmlns:a16="http://schemas.microsoft.com/office/drawing/2014/main" val="2060935993"/>
                  </a:ext>
                </a:extLst>
              </a:tr>
              <a:tr h="149318">
                <a:tc>
                  <a:txBody>
                    <a:bodyPr/>
                    <a:lstStyle/>
                    <a:p>
                      <a:pPr>
                        <a:lnSpc>
                          <a:spcPct val="107000"/>
                        </a:lnSpc>
                        <a:spcAft>
                          <a:spcPts val="0"/>
                        </a:spcAft>
                      </a:pPr>
                      <a:r>
                        <a:rPr lang="es-MX" sz="1200" dirty="0">
                          <a:solidFill>
                            <a:schemeClr val="tx1"/>
                          </a:solidFill>
                          <a:effectLst/>
                        </a:rPr>
                        <a:t>Comité técnico de seguimiento </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rowSpan="7">
                  <a:txBody>
                    <a:bodyPr/>
                    <a:lstStyle/>
                    <a:p>
                      <a:pPr>
                        <a:lnSpc>
                          <a:spcPct val="107000"/>
                        </a:lnSpc>
                        <a:spcAft>
                          <a:spcPts val="0"/>
                        </a:spcAft>
                      </a:pPr>
                      <a:r>
                        <a:rPr lang="es-CO" sz="1200" dirty="0">
                          <a:effectLst/>
                        </a:rPr>
                        <a:t>Mensualmente durante toda la ejecución del contrato o con la periodicidad que la interventoría y/o apoyo a la supervisión del contrato desde IDIPRON lo indiquen</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ctr">
                    <a:solidFill>
                      <a:srgbClr val="FCFEDA"/>
                    </a:solidFill>
                  </a:tcPr>
                </a:tc>
                <a:extLst>
                  <a:ext uri="{0D108BD9-81ED-4DB2-BD59-A6C34878D82A}">
                    <a16:rowId xmlns:a16="http://schemas.microsoft.com/office/drawing/2014/main" val="34150061"/>
                  </a:ext>
                </a:extLst>
              </a:tr>
              <a:tr h="149318">
                <a:tc>
                  <a:txBody>
                    <a:bodyPr/>
                    <a:lstStyle/>
                    <a:p>
                      <a:pPr>
                        <a:lnSpc>
                          <a:spcPct val="107000"/>
                        </a:lnSpc>
                        <a:spcAft>
                          <a:spcPts val="0"/>
                        </a:spcAft>
                      </a:pPr>
                      <a:r>
                        <a:rPr lang="es-MX" sz="1200" dirty="0">
                          <a:solidFill>
                            <a:schemeClr val="tx1"/>
                          </a:solidFill>
                          <a:effectLst/>
                        </a:rPr>
                        <a:t>Seguimiento al Cronograma</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3303052861"/>
                  </a:ext>
                </a:extLst>
              </a:tr>
              <a:tr h="149318">
                <a:tc>
                  <a:txBody>
                    <a:bodyPr/>
                    <a:lstStyle/>
                    <a:p>
                      <a:pPr>
                        <a:lnSpc>
                          <a:spcPct val="107000"/>
                        </a:lnSpc>
                        <a:spcAft>
                          <a:spcPts val="0"/>
                        </a:spcAft>
                      </a:pPr>
                      <a:r>
                        <a:rPr lang="es-MX" sz="1200" dirty="0">
                          <a:solidFill>
                            <a:schemeClr val="tx1"/>
                          </a:solidFill>
                          <a:effectLst/>
                        </a:rPr>
                        <a:t>Gestión de Inventario para la Eficiencia y Control</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3881013314"/>
                  </a:ext>
                </a:extLst>
              </a:tr>
              <a:tr h="149318">
                <a:tc>
                  <a:txBody>
                    <a:bodyPr/>
                    <a:lstStyle/>
                    <a:p>
                      <a:pPr>
                        <a:lnSpc>
                          <a:spcPct val="107000"/>
                        </a:lnSpc>
                        <a:spcAft>
                          <a:spcPts val="0"/>
                        </a:spcAft>
                      </a:pPr>
                      <a:r>
                        <a:rPr lang="es-MX" sz="1200" dirty="0">
                          <a:solidFill>
                            <a:schemeClr val="tx1"/>
                          </a:solidFill>
                          <a:effectLst/>
                        </a:rPr>
                        <a:t>Auditorias y pruebas </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210092011"/>
                  </a:ext>
                </a:extLst>
              </a:tr>
              <a:tr h="149318">
                <a:tc>
                  <a:txBody>
                    <a:bodyPr/>
                    <a:lstStyle/>
                    <a:p>
                      <a:pPr>
                        <a:lnSpc>
                          <a:spcPct val="107000"/>
                        </a:lnSpc>
                        <a:spcAft>
                          <a:spcPts val="0"/>
                        </a:spcAft>
                      </a:pPr>
                      <a:r>
                        <a:rPr lang="es-MX" sz="1200" dirty="0">
                          <a:solidFill>
                            <a:schemeClr val="tx1"/>
                          </a:solidFill>
                          <a:effectLst/>
                        </a:rPr>
                        <a:t>Cumplimiento normativo</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3720607780"/>
                  </a:ext>
                </a:extLst>
              </a:tr>
              <a:tr h="149318">
                <a:tc>
                  <a:txBody>
                    <a:bodyPr/>
                    <a:lstStyle/>
                    <a:p>
                      <a:pPr>
                        <a:lnSpc>
                          <a:spcPct val="107000"/>
                        </a:lnSpc>
                        <a:spcAft>
                          <a:spcPts val="0"/>
                        </a:spcAft>
                      </a:pPr>
                      <a:r>
                        <a:rPr lang="es-MX" sz="1200" dirty="0">
                          <a:solidFill>
                            <a:schemeClr val="tx1"/>
                          </a:solidFill>
                          <a:effectLst/>
                        </a:rPr>
                        <a:t>Evaluación de resultados </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3273251506"/>
                  </a:ext>
                </a:extLst>
              </a:tr>
              <a:tr h="154467">
                <a:tc>
                  <a:txBody>
                    <a:bodyPr/>
                    <a:lstStyle/>
                    <a:p>
                      <a:pPr>
                        <a:lnSpc>
                          <a:spcPct val="107000"/>
                        </a:lnSpc>
                        <a:spcAft>
                          <a:spcPts val="0"/>
                        </a:spcAft>
                      </a:pPr>
                      <a:r>
                        <a:rPr lang="es-MX" sz="1200" dirty="0">
                          <a:solidFill>
                            <a:schemeClr val="tx1"/>
                          </a:solidFill>
                          <a:effectLst/>
                        </a:rPr>
                        <a:t>Seguimiento y control</a:t>
                      </a:r>
                      <a:endParaRPr lang="es-CO"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42" marR="36042" marT="0" marB="0" anchor="b">
                    <a:solidFill>
                      <a:srgbClr val="F8CFBA"/>
                    </a:solidFill>
                  </a:tcPr>
                </a:tc>
                <a:tc vMerge="1">
                  <a:txBody>
                    <a:bodyPr/>
                    <a:lstStyle/>
                    <a:p>
                      <a:endParaRPr lang="es-CO"/>
                    </a:p>
                  </a:txBody>
                  <a:tcPr/>
                </a:tc>
                <a:extLst>
                  <a:ext uri="{0D108BD9-81ED-4DB2-BD59-A6C34878D82A}">
                    <a16:rowId xmlns:a16="http://schemas.microsoft.com/office/drawing/2014/main" val="2973203944"/>
                  </a:ext>
                </a:extLst>
              </a:tr>
            </a:tbl>
          </a:graphicData>
        </a:graphic>
      </p:graphicFrame>
    </p:spTree>
    <p:extLst>
      <p:ext uri="{BB962C8B-B14F-4D97-AF65-F5344CB8AC3E}">
        <p14:creationId xmlns:p14="http://schemas.microsoft.com/office/powerpoint/2010/main" val="981686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BA533C1-423B-4E0E-9609-A362D388FB41}"/>
              </a:ext>
            </a:extLst>
          </p:cNvPr>
          <p:cNvSpPr>
            <a:spLocks noGrp="1"/>
          </p:cNvSpPr>
          <p:nvPr>
            <p:ph type="title"/>
          </p:nvPr>
        </p:nvSpPr>
        <p:spPr/>
        <p:txBody>
          <a:bodyPr/>
          <a:lstStyle/>
          <a:p>
            <a:r>
              <a:rPr lang="es-CO" b="1" dirty="0"/>
              <a:t>ESPECIFICACIONES TÉCNICAS DEL PROCESO</a:t>
            </a:r>
            <a:endParaRPr lang="es-CO" dirty="0"/>
          </a:p>
        </p:txBody>
      </p:sp>
      <p:graphicFrame>
        <p:nvGraphicFramePr>
          <p:cNvPr id="3" name="Tabla 2">
            <a:extLst>
              <a:ext uri="{FF2B5EF4-FFF2-40B4-BE49-F238E27FC236}">
                <a16:creationId xmlns:a16="http://schemas.microsoft.com/office/drawing/2014/main" id="{E199C656-574A-4428-9F65-AA6B51CDBCAA}"/>
              </a:ext>
            </a:extLst>
          </p:cNvPr>
          <p:cNvGraphicFramePr>
            <a:graphicFrameLocks noGrp="1"/>
          </p:cNvGraphicFramePr>
          <p:nvPr>
            <p:extLst>
              <p:ext uri="{D42A27DB-BD31-4B8C-83A1-F6EECF244321}">
                <p14:modId xmlns:p14="http://schemas.microsoft.com/office/powerpoint/2010/main" val="4029162522"/>
              </p:ext>
            </p:extLst>
          </p:nvPr>
        </p:nvGraphicFramePr>
        <p:xfrm>
          <a:off x="748301" y="1974912"/>
          <a:ext cx="10876131" cy="822960"/>
        </p:xfrm>
        <a:graphic>
          <a:graphicData uri="http://schemas.openxmlformats.org/drawingml/2006/table">
            <a:tbl>
              <a:tblPr firstRow="1" firstCol="1" bandRow="1">
                <a:tableStyleId>{21E4AEA4-8DFA-4A89-87EB-49C32662AFE0}</a:tableStyleId>
              </a:tblPr>
              <a:tblGrid>
                <a:gridCol w="1313434">
                  <a:extLst>
                    <a:ext uri="{9D8B030D-6E8A-4147-A177-3AD203B41FA5}">
                      <a16:colId xmlns:a16="http://schemas.microsoft.com/office/drawing/2014/main" val="1253005707"/>
                    </a:ext>
                  </a:extLst>
                </a:gridCol>
                <a:gridCol w="1089634">
                  <a:extLst>
                    <a:ext uri="{9D8B030D-6E8A-4147-A177-3AD203B41FA5}">
                      <a16:colId xmlns:a16="http://schemas.microsoft.com/office/drawing/2014/main" val="4211393201"/>
                    </a:ext>
                  </a:extLst>
                </a:gridCol>
                <a:gridCol w="1146429">
                  <a:extLst>
                    <a:ext uri="{9D8B030D-6E8A-4147-A177-3AD203B41FA5}">
                      <a16:colId xmlns:a16="http://schemas.microsoft.com/office/drawing/2014/main" val="2990184495"/>
                    </a:ext>
                  </a:extLst>
                </a:gridCol>
                <a:gridCol w="1190604">
                  <a:extLst>
                    <a:ext uri="{9D8B030D-6E8A-4147-A177-3AD203B41FA5}">
                      <a16:colId xmlns:a16="http://schemas.microsoft.com/office/drawing/2014/main" val="1006792676"/>
                    </a:ext>
                  </a:extLst>
                </a:gridCol>
                <a:gridCol w="1238986">
                  <a:extLst>
                    <a:ext uri="{9D8B030D-6E8A-4147-A177-3AD203B41FA5}">
                      <a16:colId xmlns:a16="http://schemas.microsoft.com/office/drawing/2014/main" val="2315970484"/>
                    </a:ext>
                  </a:extLst>
                </a:gridCol>
                <a:gridCol w="929765">
                  <a:extLst>
                    <a:ext uri="{9D8B030D-6E8A-4147-A177-3AD203B41FA5}">
                      <a16:colId xmlns:a16="http://schemas.microsoft.com/office/drawing/2014/main" val="1000211028"/>
                    </a:ext>
                  </a:extLst>
                </a:gridCol>
                <a:gridCol w="1325231">
                  <a:extLst>
                    <a:ext uri="{9D8B030D-6E8A-4147-A177-3AD203B41FA5}">
                      <a16:colId xmlns:a16="http://schemas.microsoft.com/office/drawing/2014/main" val="3417685363"/>
                    </a:ext>
                  </a:extLst>
                </a:gridCol>
                <a:gridCol w="1072806">
                  <a:extLst>
                    <a:ext uri="{9D8B030D-6E8A-4147-A177-3AD203B41FA5}">
                      <a16:colId xmlns:a16="http://schemas.microsoft.com/office/drawing/2014/main" val="3004954195"/>
                    </a:ext>
                  </a:extLst>
                </a:gridCol>
                <a:gridCol w="1569242">
                  <a:extLst>
                    <a:ext uri="{9D8B030D-6E8A-4147-A177-3AD203B41FA5}">
                      <a16:colId xmlns:a16="http://schemas.microsoft.com/office/drawing/2014/main" val="3092956742"/>
                    </a:ext>
                  </a:extLst>
                </a:gridCol>
              </a:tblGrid>
              <a:tr h="190500">
                <a:tc>
                  <a:txBody>
                    <a:bodyPr/>
                    <a:lstStyle/>
                    <a:p>
                      <a:pPr algn="ctr">
                        <a:spcAft>
                          <a:spcPts val="0"/>
                        </a:spcAft>
                      </a:pPr>
                      <a:r>
                        <a:rPr lang="es-CO" sz="1800" dirty="0">
                          <a:effectLst/>
                        </a:rPr>
                        <a:t>Bebida caliente</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Desayuno</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a:effectLst/>
                        </a:rPr>
                        <a:t>Merienda mañana</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a:effectLst/>
                        </a:rPr>
                        <a:t>Almuerzo</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Merienda tarde</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a:effectLst/>
                        </a:rPr>
                        <a:t>Cena</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Tamal </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a:effectLst/>
                        </a:rPr>
                        <a:t>Lechona</a:t>
                      </a:r>
                      <a:endParaRPr lang="es-CO"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Merienda industrializada</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49731252"/>
                  </a:ext>
                </a:extLst>
              </a:tr>
              <a:tr h="190500">
                <a:tc>
                  <a:txBody>
                    <a:bodyPr/>
                    <a:lstStyle/>
                    <a:p>
                      <a:pPr algn="ctr">
                        <a:spcAft>
                          <a:spcPts val="0"/>
                        </a:spcAft>
                      </a:pPr>
                      <a:r>
                        <a:rPr lang="es-CO" sz="1800" dirty="0">
                          <a:effectLst/>
                        </a:rPr>
                        <a:t>297.504</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281.304</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277.704</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277.704</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92.610</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96.610</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30.000</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1.500</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s-CO" sz="1800" dirty="0">
                          <a:effectLst/>
                        </a:rPr>
                        <a:t>204.905</a:t>
                      </a:r>
                      <a:endParaRPr lang="es-CO"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1154365"/>
                  </a:ext>
                </a:extLst>
              </a:tr>
            </a:tbl>
          </a:graphicData>
        </a:graphic>
      </p:graphicFrame>
      <p:sp>
        <p:nvSpPr>
          <p:cNvPr id="4" name="Elipse 3">
            <a:extLst>
              <a:ext uri="{FF2B5EF4-FFF2-40B4-BE49-F238E27FC236}">
                <a16:creationId xmlns:a16="http://schemas.microsoft.com/office/drawing/2014/main" id="{6A45AFEF-05D1-4B0F-8E38-5E51E51E5D88}"/>
              </a:ext>
            </a:extLst>
          </p:cNvPr>
          <p:cNvSpPr/>
          <p:nvPr/>
        </p:nvSpPr>
        <p:spPr>
          <a:xfrm>
            <a:off x="402772" y="4427672"/>
            <a:ext cx="2904692" cy="1570355"/>
          </a:xfrm>
          <a:prstGeom prst="ellipse">
            <a:avLst/>
          </a:prstGeom>
          <a:solidFill>
            <a:schemeClr val="accent2">
              <a:lumMod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800" dirty="0"/>
              <a:t>1134</a:t>
            </a:r>
          </a:p>
          <a:p>
            <a:pPr algn="ctr"/>
            <a:r>
              <a:rPr lang="es-CO" sz="2800" dirty="0"/>
              <a:t>NNAJ</a:t>
            </a:r>
          </a:p>
          <a:p>
            <a:pPr algn="ctr"/>
            <a:r>
              <a:rPr lang="es-CO" sz="2800" dirty="0"/>
              <a:t>diariamente</a:t>
            </a:r>
          </a:p>
        </p:txBody>
      </p:sp>
      <p:sp>
        <p:nvSpPr>
          <p:cNvPr id="5" name="CuadroTexto 4">
            <a:extLst>
              <a:ext uri="{FF2B5EF4-FFF2-40B4-BE49-F238E27FC236}">
                <a16:creationId xmlns:a16="http://schemas.microsoft.com/office/drawing/2014/main" id="{924A32EE-B65A-4079-B306-E9C04DD7AAE0}"/>
              </a:ext>
            </a:extLst>
          </p:cNvPr>
          <p:cNvSpPr txBox="1"/>
          <p:nvPr/>
        </p:nvSpPr>
        <p:spPr>
          <a:xfrm>
            <a:off x="519701" y="3059668"/>
            <a:ext cx="10357515" cy="923330"/>
          </a:xfrm>
          <a:prstGeom prst="rect">
            <a:avLst/>
          </a:prstGeom>
          <a:noFill/>
        </p:spPr>
        <p:txBody>
          <a:bodyPr wrap="none" rtlCol="0">
            <a:spAutoFit/>
          </a:bodyPr>
          <a:lstStyle/>
          <a:p>
            <a:pPr marL="285750" indent="-285750">
              <a:buFont typeface="Wingdings" panose="05000000000000000000" pitchFamily="2" charset="2"/>
              <a:buChar char="Ø"/>
            </a:pPr>
            <a:r>
              <a:rPr lang="es-CO" dirty="0"/>
              <a:t>Minuta y gramajes establecidos por IDIPRON, según manejo de área de seguridad alimentaria</a:t>
            </a:r>
          </a:p>
          <a:p>
            <a:pPr marL="285750" indent="-285750">
              <a:buFont typeface="Wingdings" panose="05000000000000000000" pitchFamily="2" charset="2"/>
              <a:buChar char="Ø"/>
            </a:pPr>
            <a:r>
              <a:rPr lang="es-CO" dirty="0"/>
              <a:t>Intercambios: Presentados por el ejecutor aprobados por IDIPRON, área de seguridad alimentaria</a:t>
            </a:r>
          </a:p>
          <a:p>
            <a:pPr marL="285750" indent="-285750">
              <a:buFont typeface="Wingdings" panose="05000000000000000000" pitchFamily="2" charset="2"/>
              <a:buChar char="Ø"/>
            </a:pPr>
            <a:r>
              <a:rPr lang="es-CO" dirty="0"/>
              <a:t>Guías de preparación: presentados por el ejecutor aprobados por IDIPRON, área de seguridad alimentaria</a:t>
            </a:r>
          </a:p>
        </p:txBody>
      </p:sp>
      <p:sp>
        <p:nvSpPr>
          <p:cNvPr id="6" name="Rectángulo 5">
            <a:extLst>
              <a:ext uri="{FF2B5EF4-FFF2-40B4-BE49-F238E27FC236}">
                <a16:creationId xmlns:a16="http://schemas.microsoft.com/office/drawing/2014/main" id="{7E1CA2E9-FBCE-437A-9166-77A8D754D5F3}"/>
              </a:ext>
            </a:extLst>
          </p:cNvPr>
          <p:cNvSpPr/>
          <p:nvPr/>
        </p:nvSpPr>
        <p:spPr>
          <a:xfrm>
            <a:off x="3307464" y="4751184"/>
            <a:ext cx="2659703" cy="923330"/>
          </a:xfrm>
          <a:prstGeom prst="rect">
            <a:avLst/>
          </a:prstGeom>
          <a:noFill/>
        </p:spPr>
        <p:txBody>
          <a:bodyPr wrap="none" lIns="91440" tIns="45720" rIns="91440" bIns="45720">
            <a:spAutoFit/>
          </a:bodyPr>
          <a:lstStyle/>
          <a:p>
            <a:pPr algn="ctr"/>
            <a:r>
              <a:rPr lang="es-ES" sz="5400" b="1" cap="none" spc="0" dirty="0">
                <a:ln w="6600">
                  <a:solidFill>
                    <a:schemeClr val="accent2"/>
                  </a:solidFill>
                  <a:prstDash val="solid"/>
                </a:ln>
                <a:solidFill>
                  <a:srgbClr val="FFFFFF"/>
                </a:solidFill>
                <a:effectLst>
                  <a:outerShdw dist="38100" dir="2700000" algn="tl" rotWithShape="0">
                    <a:schemeClr val="accent2"/>
                  </a:outerShdw>
                </a:effectLst>
              </a:rPr>
              <a:t>9 meses </a:t>
            </a:r>
          </a:p>
        </p:txBody>
      </p:sp>
      <p:sp>
        <p:nvSpPr>
          <p:cNvPr id="7" name="Rectángulo 6">
            <a:extLst>
              <a:ext uri="{FF2B5EF4-FFF2-40B4-BE49-F238E27FC236}">
                <a16:creationId xmlns:a16="http://schemas.microsoft.com/office/drawing/2014/main" id="{50037369-14CC-4819-A0AB-F379FB7A8774}"/>
              </a:ext>
            </a:extLst>
          </p:cNvPr>
          <p:cNvSpPr/>
          <p:nvPr/>
        </p:nvSpPr>
        <p:spPr>
          <a:xfrm>
            <a:off x="6186366" y="4821511"/>
            <a:ext cx="6096000" cy="923330"/>
          </a:xfrm>
          <a:prstGeom prst="rect">
            <a:avLst/>
          </a:prstGeom>
        </p:spPr>
        <p:txBody>
          <a:bodyPr>
            <a:spAutoFit/>
          </a:bodyPr>
          <a:lstStyle/>
          <a:p>
            <a:pPr algn="just">
              <a:spcAft>
                <a:spcPts val="0"/>
              </a:spcAft>
            </a:pPr>
            <a:r>
              <a:rPr lang="es-MX" dirty="0">
                <a:latin typeface="Times New Roman" panose="02020603050405020304" pitchFamily="18" charset="0"/>
                <a:ea typeface="Arial" panose="020B0604020202020204" pitchFamily="34" charset="0"/>
                <a:cs typeface="Times New Roman" panose="02020603050405020304" pitchFamily="18" charset="0"/>
              </a:rPr>
              <a:t>UPI - Modalidad Internado: 343 beneficiarios.</a:t>
            </a:r>
            <a:endParaRPr lang="es-CO" dirty="0">
              <a:latin typeface="Verdana" panose="020B0604030504040204" pitchFamily="34" charset="0"/>
              <a:ea typeface="Times New Roman" panose="02020603050405020304" pitchFamily="18" charset="0"/>
              <a:cs typeface="Times New Roman" panose="02020603050405020304" pitchFamily="18" charset="0"/>
            </a:endParaRPr>
          </a:p>
          <a:p>
            <a:pPr algn="just">
              <a:spcAft>
                <a:spcPts val="0"/>
              </a:spcAft>
            </a:pPr>
            <a:r>
              <a:rPr lang="es-MX" dirty="0">
                <a:latin typeface="Times New Roman" panose="02020603050405020304" pitchFamily="18" charset="0"/>
                <a:ea typeface="Arial" panose="020B0604020202020204" pitchFamily="34" charset="0"/>
                <a:cs typeface="Times New Roman" panose="02020603050405020304" pitchFamily="18" charset="0"/>
              </a:rPr>
              <a:t>UPI - Modalidad Externado: 791 beneficiarios.</a:t>
            </a:r>
            <a:endParaRPr lang="es-CO" dirty="0">
              <a:latin typeface="Verdana" panose="020B0604030504040204" pitchFamily="34" charset="0"/>
              <a:ea typeface="Times New Roman" panose="02020603050405020304" pitchFamily="18" charset="0"/>
              <a:cs typeface="Times New Roman" panose="02020603050405020304" pitchFamily="18" charset="0"/>
            </a:endParaRPr>
          </a:p>
          <a:p>
            <a:pPr algn="just">
              <a:spcAft>
                <a:spcPts val="0"/>
              </a:spcAft>
            </a:pPr>
            <a:r>
              <a:rPr lang="es-MX" dirty="0">
                <a:latin typeface="Times New Roman" panose="02020603050405020304" pitchFamily="18" charset="0"/>
                <a:ea typeface="Arial" panose="020B0604020202020204" pitchFamily="34" charset="0"/>
                <a:cs typeface="Times New Roman" panose="02020603050405020304" pitchFamily="18" charset="0"/>
              </a:rPr>
              <a:t>UAT - Modalidad Territorial: 550 beneficiarios.</a:t>
            </a:r>
            <a:endParaRPr lang="es-CO" dirty="0">
              <a:latin typeface="Verdan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2435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A9E013-A7C8-4BA5-8A7E-2A9A85609570}"/>
              </a:ext>
            </a:extLst>
          </p:cNvPr>
          <p:cNvSpPr>
            <a:spLocks noGrp="1"/>
          </p:cNvSpPr>
          <p:nvPr>
            <p:ph type="title"/>
          </p:nvPr>
        </p:nvSpPr>
        <p:spPr/>
        <p:txBody>
          <a:bodyPr/>
          <a:lstStyle/>
          <a:p>
            <a:pPr algn="ctr"/>
            <a:r>
              <a:rPr lang="es-CO" b="1" dirty="0"/>
              <a:t>LUGARES DE ENTREGA</a:t>
            </a:r>
          </a:p>
        </p:txBody>
      </p:sp>
      <p:sp>
        <p:nvSpPr>
          <p:cNvPr id="3" name="Marcador de contenido 2">
            <a:extLst>
              <a:ext uri="{FF2B5EF4-FFF2-40B4-BE49-F238E27FC236}">
                <a16:creationId xmlns:a16="http://schemas.microsoft.com/office/drawing/2014/main" id="{1F3DB153-15B7-45CC-87FE-911E4DE1A85A}"/>
              </a:ext>
            </a:extLst>
          </p:cNvPr>
          <p:cNvSpPr>
            <a:spLocks noGrp="1"/>
          </p:cNvSpPr>
          <p:nvPr>
            <p:ph idx="1"/>
          </p:nvPr>
        </p:nvSpPr>
        <p:spPr>
          <a:xfrm>
            <a:off x="838200" y="1825625"/>
            <a:ext cx="4060371" cy="2637518"/>
          </a:xfrm>
        </p:spPr>
        <p:txBody>
          <a:bodyPr/>
          <a:lstStyle/>
          <a:p>
            <a:r>
              <a:rPr lang="es-MX" dirty="0"/>
              <a:t>1-	UPI Conservatorio </a:t>
            </a:r>
            <a:endParaRPr lang="es-CO" dirty="0"/>
          </a:p>
          <a:p>
            <a:r>
              <a:rPr lang="es-MX" dirty="0"/>
              <a:t>2-	UPI La 32 </a:t>
            </a:r>
            <a:endParaRPr lang="es-CO" dirty="0"/>
          </a:p>
          <a:p>
            <a:r>
              <a:rPr lang="es-MX" dirty="0"/>
              <a:t>3-	UPI Oasis </a:t>
            </a:r>
            <a:endParaRPr lang="es-CO" dirty="0"/>
          </a:p>
          <a:p>
            <a:r>
              <a:rPr lang="es-MX" dirty="0"/>
              <a:t>4-	UPI Perdomo</a:t>
            </a:r>
            <a:endParaRPr lang="es-CO" dirty="0"/>
          </a:p>
          <a:p>
            <a:r>
              <a:rPr lang="es-MX" dirty="0"/>
              <a:t>5-	UPI Santa Lucia</a:t>
            </a:r>
            <a:endParaRPr lang="es-CO" dirty="0"/>
          </a:p>
          <a:p>
            <a:pPr marL="0" indent="0">
              <a:buNone/>
            </a:pPr>
            <a:endParaRPr lang="es-CO" dirty="0"/>
          </a:p>
        </p:txBody>
      </p:sp>
      <p:sp>
        <p:nvSpPr>
          <p:cNvPr id="4" name="CuadroTexto 3">
            <a:extLst>
              <a:ext uri="{FF2B5EF4-FFF2-40B4-BE49-F238E27FC236}">
                <a16:creationId xmlns:a16="http://schemas.microsoft.com/office/drawing/2014/main" id="{97E3BDAA-855D-47D7-AC9D-5F9EC05B8753}"/>
              </a:ext>
            </a:extLst>
          </p:cNvPr>
          <p:cNvSpPr txBox="1"/>
          <p:nvPr/>
        </p:nvSpPr>
        <p:spPr>
          <a:xfrm>
            <a:off x="7791038" y="1690688"/>
            <a:ext cx="3660874" cy="2677656"/>
          </a:xfrm>
          <a:prstGeom prst="rect">
            <a:avLst/>
          </a:prstGeom>
          <a:noFill/>
        </p:spPr>
        <p:txBody>
          <a:bodyPr wrap="none" rtlCol="0">
            <a:spAutoFit/>
          </a:bodyPr>
          <a:lstStyle/>
          <a:p>
            <a:r>
              <a:rPr lang="es-MX" sz="2800" dirty="0"/>
              <a:t>6-	UPI La Florida</a:t>
            </a:r>
            <a:endParaRPr lang="es-CO" sz="2800" dirty="0"/>
          </a:p>
          <a:p>
            <a:r>
              <a:rPr lang="es-MX" sz="2800" dirty="0"/>
              <a:t>7-	UPI San Francisco</a:t>
            </a:r>
            <a:endParaRPr lang="es-CO" sz="2800" dirty="0"/>
          </a:p>
          <a:p>
            <a:r>
              <a:rPr lang="es-MX" sz="2800" dirty="0"/>
              <a:t>8-	UPI Bosa</a:t>
            </a:r>
            <a:endParaRPr lang="es-CO" sz="2800" dirty="0"/>
          </a:p>
          <a:p>
            <a:r>
              <a:rPr lang="es-MX" sz="2800" dirty="0"/>
              <a:t>9-	UPI Oasis</a:t>
            </a:r>
            <a:endParaRPr lang="es-CO" sz="2800" dirty="0"/>
          </a:p>
          <a:p>
            <a:r>
              <a:rPr lang="es-MX" sz="2800" dirty="0"/>
              <a:t>10-	UPI La 27</a:t>
            </a:r>
            <a:endParaRPr lang="es-CO" sz="2800" dirty="0"/>
          </a:p>
          <a:p>
            <a:endParaRPr lang="es-CO" sz="2800" dirty="0"/>
          </a:p>
        </p:txBody>
      </p:sp>
      <p:sp>
        <p:nvSpPr>
          <p:cNvPr id="5" name="CuadroTexto 4">
            <a:extLst>
              <a:ext uri="{FF2B5EF4-FFF2-40B4-BE49-F238E27FC236}">
                <a16:creationId xmlns:a16="http://schemas.microsoft.com/office/drawing/2014/main" id="{1F227DA9-2528-4F1A-AD63-585755785C2A}"/>
              </a:ext>
            </a:extLst>
          </p:cNvPr>
          <p:cNvSpPr txBox="1"/>
          <p:nvPr/>
        </p:nvSpPr>
        <p:spPr>
          <a:xfrm>
            <a:off x="838200" y="4615540"/>
            <a:ext cx="3428439" cy="2246769"/>
          </a:xfrm>
          <a:prstGeom prst="rect">
            <a:avLst/>
          </a:prstGeom>
          <a:noFill/>
        </p:spPr>
        <p:txBody>
          <a:bodyPr wrap="none" rtlCol="0">
            <a:spAutoFit/>
          </a:bodyPr>
          <a:lstStyle/>
          <a:p>
            <a:r>
              <a:rPr lang="es-MX" sz="2800" dirty="0"/>
              <a:t>11-	UAT Servita</a:t>
            </a:r>
            <a:endParaRPr lang="es-CO" sz="2800" dirty="0"/>
          </a:p>
          <a:p>
            <a:r>
              <a:rPr lang="es-MX" sz="2800" dirty="0"/>
              <a:t>12-	UAT Castillo</a:t>
            </a:r>
            <a:endParaRPr lang="es-CO" sz="2800" dirty="0"/>
          </a:p>
          <a:p>
            <a:r>
              <a:rPr lang="es-MX" sz="2800" dirty="0"/>
              <a:t>13-	UAT La Victoria</a:t>
            </a:r>
            <a:endParaRPr lang="es-CO" sz="2800" dirty="0"/>
          </a:p>
          <a:p>
            <a:r>
              <a:rPr lang="es-MX" sz="2800" dirty="0"/>
              <a:t>14-	UAT Casa Belén </a:t>
            </a:r>
            <a:endParaRPr lang="es-CO" sz="2800" dirty="0"/>
          </a:p>
          <a:p>
            <a:endParaRPr lang="es-CO" sz="2800" dirty="0"/>
          </a:p>
        </p:txBody>
      </p:sp>
      <p:sp>
        <p:nvSpPr>
          <p:cNvPr id="6" name="Rectángulo: esquinas diagonales redondeadas 5">
            <a:extLst>
              <a:ext uri="{FF2B5EF4-FFF2-40B4-BE49-F238E27FC236}">
                <a16:creationId xmlns:a16="http://schemas.microsoft.com/office/drawing/2014/main" id="{B5BEEBEF-65E9-410B-ACB1-F50E99E066F1}"/>
              </a:ext>
            </a:extLst>
          </p:cNvPr>
          <p:cNvSpPr/>
          <p:nvPr/>
        </p:nvSpPr>
        <p:spPr>
          <a:xfrm>
            <a:off x="4462863" y="3585482"/>
            <a:ext cx="3287486" cy="1325563"/>
          </a:xfrm>
          <a:prstGeom prst="round2DiagRect">
            <a:avLst/>
          </a:prstGeom>
          <a:solidFill>
            <a:srgbClr val="F2900E"/>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dirty="0">
                <a:solidFill>
                  <a:schemeClr val="tx1"/>
                </a:solidFill>
              </a:rPr>
              <a:t>Actividades territoriales</a:t>
            </a:r>
          </a:p>
        </p:txBody>
      </p:sp>
      <p:sp>
        <p:nvSpPr>
          <p:cNvPr id="8" name="CuadroTexto 7">
            <a:extLst>
              <a:ext uri="{FF2B5EF4-FFF2-40B4-BE49-F238E27FC236}">
                <a16:creationId xmlns:a16="http://schemas.microsoft.com/office/drawing/2014/main" id="{364A850C-82C4-4EFD-8C79-50EB6A57BAC2}"/>
              </a:ext>
            </a:extLst>
          </p:cNvPr>
          <p:cNvSpPr txBox="1"/>
          <p:nvPr/>
        </p:nvSpPr>
        <p:spPr>
          <a:xfrm>
            <a:off x="7688766" y="4743206"/>
            <a:ext cx="3865417" cy="1384995"/>
          </a:xfrm>
          <a:prstGeom prst="rect">
            <a:avLst/>
          </a:prstGeom>
          <a:noFill/>
        </p:spPr>
        <p:txBody>
          <a:bodyPr wrap="none" rtlCol="0">
            <a:spAutoFit/>
          </a:bodyPr>
          <a:lstStyle/>
          <a:p>
            <a:r>
              <a:rPr lang="es-MX" sz="2800" dirty="0"/>
              <a:t>15-	Carmen De Apicalá</a:t>
            </a:r>
            <a:endParaRPr lang="es-CO" sz="2800" dirty="0"/>
          </a:p>
          <a:p>
            <a:r>
              <a:rPr lang="es-MX" sz="2800" dirty="0"/>
              <a:t>16-	El Edén</a:t>
            </a:r>
            <a:endParaRPr lang="es-CO" sz="2800" dirty="0"/>
          </a:p>
          <a:p>
            <a:endParaRPr lang="es-CO" sz="2800" dirty="0"/>
          </a:p>
        </p:txBody>
      </p:sp>
    </p:spTree>
    <p:extLst>
      <p:ext uri="{BB962C8B-B14F-4D97-AF65-F5344CB8AC3E}">
        <p14:creationId xmlns:p14="http://schemas.microsoft.com/office/powerpoint/2010/main" val="58221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A46F73-14C3-483D-9B71-55522551D55D}"/>
              </a:ext>
            </a:extLst>
          </p:cNvPr>
          <p:cNvSpPr>
            <a:spLocks noGrp="1"/>
          </p:cNvSpPr>
          <p:nvPr>
            <p:ph type="title"/>
          </p:nvPr>
        </p:nvSpPr>
        <p:spPr/>
        <p:txBody>
          <a:bodyPr/>
          <a:lstStyle/>
          <a:p>
            <a:pPr algn="ctr"/>
            <a:r>
              <a:rPr lang="es-CO" b="1" dirty="0"/>
              <a:t>HORARIOS DE ENTREGA</a:t>
            </a:r>
          </a:p>
        </p:txBody>
      </p:sp>
      <p:sp>
        <p:nvSpPr>
          <p:cNvPr id="3" name="Rectángulo 2">
            <a:extLst>
              <a:ext uri="{FF2B5EF4-FFF2-40B4-BE49-F238E27FC236}">
                <a16:creationId xmlns:a16="http://schemas.microsoft.com/office/drawing/2014/main" id="{C972AEFD-B335-4D83-AD2C-69C58FC0791B}"/>
              </a:ext>
            </a:extLst>
          </p:cNvPr>
          <p:cNvSpPr/>
          <p:nvPr/>
        </p:nvSpPr>
        <p:spPr>
          <a:xfrm>
            <a:off x="1709057" y="2094637"/>
            <a:ext cx="9002486" cy="2677656"/>
          </a:xfrm>
          <a:prstGeom prst="rect">
            <a:avLst/>
          </a:prstGeom>
        </p:spPr>
        <p:txBody>
          <a:bodyPr wrap="square">
            <a:spAutoFit/>
          </a:bodyPr>
          <a:lstStyle/>
          <a:p>
            <a:pPr marL="342900" lvl="0" indent="-342900" algn="just">
              <a:spcAft>
                <a:spcPts val="0"/>
              </a:spcAft>
              <a:buFont typeface="Wingdings" panose="05000000000000000000" pitchFamily="2" charset="2"/>
              <a:buChar char=""/>
            </a:pPr>
            <a:r>
              <a:rPr lang="es-MX" sz="2800" dirty="0">
                <a:latin typeface="Times New Roman" panose="02020603050405020304" pitchFamily="18" charset="0"/>
                <a:ea typeface="Arial" panose="020B0604020202020204" pitchFamily="34" charset="0"/>
                <a:cs typeface="Times New Roman" panose="02020603050405020304" pitchFamily="18" charset="0"/>
              </a:rPr>
              <a:t>Bebida caliente 7:00 am (varia  en modalidad  internado)</a:t>
            </a:r>
            <a:endParaRPr lang="es-CO" sz="2800" dirty="0">
              <a:latin typeface="Verdana" panose="020B0604030504040204" pitchFamily="34"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es-MX" sz="2800" dirty="0">
                <a:latin typeface="Times New Roman" panose="02020603050405020304" pitchFamily="18" charset="0"/>
                <a:ea typeface="Arial" panose="020B0604020202020204" pitchFamily="34" charset="0"/>
                <a:cs typeface="Times New Roman" panose="02020603050405020304" pitchFamily="18" charset="0"/>
              </a:rPr>
              <a:t>Desayuno: 9:00 am</a:t>
            </a:r>
            <a:endParaRPr lang="es-CO" sz="2800" dirty="0">
              <a:latin typeface="Verdana" panose="020B0604030504040204" pitchFamily="34"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es-MX" sz="2800" dirty="0">
                <a:latin typeface="Times New Roman" panose="02020603050405020304" pitchFamily="18" charset="0"/>
                <a:ea typeface="Arial" panose="020B0604020202020204" pitchFamily="34" charset="0"/>
                <a:cs typeface="Times New Roman" panose="02020603050405020304" pitchFamily="18" charset="0"/>
              </a:rPr>
              <a:t>Refrigerio mañana 10:30 am</a:t>
            </a:r>
            <a:endParaRPr lang="es-CO" sz="2800" dirty="0">
              <a:latin typeface="Verdana" panose="020B0604030504040204" pitchFamily="34"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es-MX" sz="2800" dirty="0">
                <a:latin typeface="Times New Roman" panose="02020603050405020304" pitchFamily="18" charset="0"/>
                <a:ea typeface="Arial" panose="020B0604020202020204" pitchFamily="34" charset="0"/>
                <a:cs typeface="Times New Roman" panose="02020603050405020304" pitchFamily="18" charset="0"/>
              </a:rPr>
              <a:t>Almuerzo: 12:30 pm</a:t>
            </a:r>
            <a:endParaRPr lang="es-CO" sz="2800" dirty="0">
              <a:latin typeface="Verdana" panose="020B0604030504040204" pitchFamily="34"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es-MX" sz="2800" dirty="0">
                <a:latin typeface="Times New Roman" panose="02020603050405020304" pitchFamily="18" charset="0"/>
                <a:ea typeface="Arial" panose="020B0604020202020204" pitchFamily="34" charset="0"/>
                <a:cs typeface="Times New Roman" panose="02020603050405020304" pitchFamily="18" charset="0"/>
              </a:rPr>
              <a:t>Refrigerio tarde 2:30 pm</a:t>
            </a:r>
            <a:endParaRPr lang="es-CO" sz="2800" dirty="0">
              <a:latin typeface="Verdana" panose="020B0604030504040204" pitchFamily="34"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es-MX" sz="2800" dirty="0">
                <a:latin typeface="Times New Roman" panose="02020603050405020304" pitchFamily="18" charset="0"/>
                <a:ea typeface="Arial" panose="020B0604020202020204" pitchFamily="34" charset="0"/>
                <a:cs typeface="Times New Roman" panose="02020603050405020304" pitchFamily="18" charset="0"/>
              </a:rPr>
              <a:t>Cena: 6:00 pm (solo internado)</a:t>
            </a:r>
            <a:endParaRPr lang="es-CO" sz="2800" dirty="0">
              <a:latin typeface="Verdan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2285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24A5DA-606E-4B70-8AFC-4D82493EA189}"/>
              </a:ext>
            </a:extLst>
          </p:cNvPr>
          <p:cNvSpPr>
            <a:spLocks noGrp="1"/>
          </p:cNvSpPr>
          <p:nvPr>
            <p:ph type="title"/>
          </p:nvPr>
        </p:nvSpPr>
        <p:spPr>
          <a:xfrm>
            <a:off x="838200" y="265906"/>
            <a:ext cx="10515600" cy="1325563"/>
          </a:xfrm>
        </p:spPr>
        <p:txBody>
          <a:bodyPr/>
          <a:lstStyle/>
          <a:p>
            <a:pPr algn="ctr"/>
            <a:r>
              <a:rPr lang="es-CO" b="1" dirty="0"/>
              <a:t>REQUISITOS NUTRICIONALES</a:t>
            </a:r>
          </a:p>
        </p:txBody>
      </p:sp>
      <p:graphicFrame>
        <p:nvGraphicFramePr>
          <p:cNvPr id="6" name="Tabla 5">
            <a:extLst>
              <a:ext uri="{FF2B5EF4-FFF2-40B4-BE49-F238E27FC236}">
                <a16:creationId xmlns:a16="http://schemas.microsoft.com/office/drawing/2014/main" id="{2B665782-C132-4683-BF89-B1CDECB998F8}"/>
              </a:ext>
            </a:extLst>
          </p:cNvPr>
          <p:cNvGraphicFramePr>
            <a:graphicFrameLocks noGrp="1"/>
          </p:cNvGraphicFramePr>
          <p:nvPr>
            <p:extLst>
              <p:ext uri="{D42A27DB-BD31-4B8C-83A1-F6EECF244321}">
                <p14:modId xmlns:p14="http://schemas.microsoft.com/office/powerpoint/2010/main" val="3108265539"/>
              </p:ext>
            </p:extLst>
          </p:nvPr>
        </p:nvGraphicFramePr>
        <p:xfrm>
          <a:off x="5350511" y="1395254"/>
          <a:ext cx="5605780" cy="5120640"/>
        </p:xfrm>
        <a:graphic>
          <a:graphicData uri="http://schemas.openxmlformats.org/drawingml/2006/table">
            <a:tbl>
              <a:tblPr firstRow="1" firstCol="1" bandRow="1">
                <a:tableStyleId>{21E4AEA4-8DFA-4A89-87EB-49C32662AFE0}</a:tableStyleId>
              </a:tblPr>
              <a:tblGrid>
                <a:gridCol w="2802890">
                  <a:extLst>
                    <a:ext uri="{9D8B030D-6E8A-4147-A177-3AD203B41FA5}">
                      <a16:colId xmlns:a16="http://schemas.microsoft.com/office/drawing/2014/main" val="2638034100"/>
                    </a:ext>
                  </a:extLst>
                </a:gridCol>
                <a:gridCol w="2802890">
                  <a:extLst>
                    <a:ext uri="{9D8B030D-6E8A-4147-A177-3AD203B41FA5}">
                      <a16:colId xmlns:a16="http://schemas.microsoft.com/office/drawing/2014/main" val="3434084325"/>
                    </a:ext>
                  </a:extLst>
                </a:gridCol>
              </a:tblGrid>
              <a:tr h="0">
                <a:tc>
                  <a:txBody>
                    <a:bodyPr/>
                    <a:lstStyle/>
                    <a:p>
                      <a:pPr algn="ctr"/>
                      <a:r>
                        <a:rPr lang="es-MX" sz="1600" dirty="0">
                          <a:effectLst/>
                          <a:latin typeface="Calibri" panose="020F0502020204030204" pitchFamily="34" charset="0"/>
                          <a:cs typeface="Times New Roman" panose="02020603050405020304" pitchFamily="18" charset="0"/>
                        </a:rPr>
                        <a:t>Fechas conmemorativas o especiales</a:t>
                      </a:r>
                      <a:endParaRPr lang="es-CO" sz="1600" dirty="0">
                        <a:effectLst/>
                        <a:latin typeface="Calibri" panose="020F0502020204030204" pitchFamily="34" charset="0"/>
                        <a:cs typeface="Times New Roman" panose="02020603050405020304" pitchFamily="18" charset="0"/>
                      </a:endParaRPr>
                    </a:p>
                  </a:txBody>
                  <a:tcPr marL="68580" marR="68580" marT="0" marB="0"/>
                </a:tc>
                <a:tc>
                  <a:txBody>
                    <a:bodyPr/>
                    <a:lstStyle/>
                    <a:p>
                      <a:pPr algn="ctr"/>
                      <a:r>
                        <a:rPr lang="es-MX" sz="1600">
                          <a:effectLst/>
                        </a:rPr>
                        <a:t>FECHA APROXIMADA DE CELEBRACIÓN</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66230444"/>
                  </a:ext>
                </a:extLst>
              </a:tr>
              <a:tr h="0">
                <a:tc>
                  <a:txBody>
                    <a:bodyPr/>
                    <a:lstStyle/>
                    <a:p>
                      <a:r>
                        <a:rPr lang="es-MX" sz="1600" dirty="0">
                          <a:effectLst/>
                        </a:rPr>
                        <a:t>Día de los reyes magos                   </a:t>
                      </a:r>
                      <a:endParaRPr lang="es-CO" sz="1600" dirty="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6 de enero</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9914435"/>
                  </a:ext>
                </a:extLst>
              </a:tr>
              <a:tr h="0">
                <a:tc>
                  <a:txBody>
                    <a:bodyPr/>
                    <a:lstStyle/>
                    <a:p>
                      <a:r>
                        <a:rPr lang="es-MX" sz="1600" dirty="0">
                          <a:effectLst/>
                        </a:rPr>
                        <a:t>San Valentín                                   </a:t>
                      </a:r>
                      <a:endParaRPr lang="es-CO" sz="1600" dirty="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14 de febrero  </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1574920"/>
                  </a:ext>
                </a:extLst>
              </a:tr>
              <a:tr h="0">
                <a:tc>
                  <a:txBody>
                    <a:bodyPr/>
                    <a:lstStyle/>
                    <a:p>
                      <a:r>
                        <a:rPr lang="es-MX" sz="1600" dirty="0">
                          <a:effectLst/>
                        </a:rPr>
                        <a:t>Día internacional de la mujer           </a:t>
                      </a:r>
                      <a:endParaRPr lang="es-CO" sz="1600" dirty="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8 de marzo</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02554561"/>
                  </a:ext>
                </a:extLst>
              </a:tr>
              <a:tr h="0">
                <a:tc>
                  <a:txBody>
                    <a:bodyPr/>
                    <a:lstStyle/>
                    <a:p>
                      <a:r>
                        <a:rPr lang="es-MX" sz="1600">
                          <a:effectLst/>
                        </a:rPr>
                        <a:t>Día del hombre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19 de marzo</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05171395"/>
                  </a:ext>
                </a:extLst>
              </a:tr>
              <a:tr h="0">
                <a:tc>
                  <a:txBody>
                    <a:bodyPr/>
                    <a:lstStyle/>
                    <a:p>
                      <a:r>
                        <a:rPr lang="es-MX" sz="1600">
                          <a:effectLst/>
                        </a:rPr>
                        <a:t>Día del niño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24 de abril</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9089265"/>
                  </a:ext>
                </a:extLst>
              </a:tr>
              <a:tr h="0">
                <a:tc>
                  <a:txBody>
                    <a:bodyPr/>
                    <a:lstStyle/>
                    <a:p>
                      <a:r>
                        <a:rPr lang="es-MX" sz="1600">
                          <a:effectLst/>
                        </a:rPr>
                        <a:t>Dia de la madre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9 de mayo</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3044948"/>
                  </a:ext>
                </a:extLst>
              </a:tr>
              <a:tr h="0">
                <a:tc>
                  <a:txBody>
                    <a:bodyPr/>
                    <a:lstStyle/>
                    <a:p>
                      <a:r>
                        <a:rPr lang="es-MX" sz="1600">
                          <a:effectLst/>
                        </a:rPr>
                        <a:t>Día de la afrocolombianidad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21 de mayo</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43816540"/>
                  </a:ext>
                </a:extLst>
              </a:tr>
              <a:tr h="0">
                <a:tc>
                  <a:txBody>
                    <a:bodyPr/>
                    <a:lstStyle/>
                    <a:p>
                      <a:r>
                        <a:rPr lang="es-MX" sz="1600">
                          <a:effectLst/>
                        </a:rPr>
                        <a:t>Día del padre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19 de junio</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50900747"/>
                  </a:ext>
                </a:extLst>
              </a:tr>
              <a:tr h="0">
                <a:tc>
                  <a:txBody>
                    <a:bodyPr/>
                    <a:lstStyle/>
                    <a:p>
                      <a:r>
                        <a:rPr lang="es-MX" sz="1600">
                          <a:effectLst/>
                        </a:rPr>
                        <a:t>Día de amor y amistad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16 de septiembre</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82512296"/>
                  </a:ext>
                </a:extLst>
              </a:tr>
              <a:tr h="0">
                <a:tc>
                  <a:txBody>
                    <a:bodyPr/>
                    <a:lstStyle/>
                    <a:p>
                      <a:r>
                        <a:rPr lang="es-MX" sz="1600">
                          <a:effectLst/>
                        </a:rPr>
                        <a:t>Celebración de Halloween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31 de octubre</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7668246"/>
                  </a:ext>
                </a:extLst>
              </a:tr>
              <a:tr h="0">
                <a:tc>
                  <a:txBody>
                    <a:bodyPr/>
                    <a:lstStyle/>
                    <a:p>
                      <a:r>
                        <a:rPr lang="es-MX" sz="1600">
                          <a:effectLst/>
                        </a:rPr>
                        <a:t>Día de las velitas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7 de diciembre</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0377025"/>
                  </a:ext>
                </a:extLst>
              </a:tr>
              <a:tr h="0">
                <a:tc>
                  <a:txBody>
                    <a:bodyPr/>
                    <a:lstStyle/>
                    <a:p>
                      <a:r>
                        <a:rPr lang="es-MX" sz="1600">
                          <a:effectLst/>
                        </a:rPr>
                        <a:t>Novenas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16 al 23 de noviembre</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23553769"/>
                  </a:ext>
                </a:extLst>
              </a:tr>
              <a:tr h="0">
                <a:tc>
                  <a:txBody>
                    <a:bodyPr/>
                    <a:lstStyle/>
                    <a:p>
                      <a:r>
                        <a:rPr lang="es-MX" sz="1600">
                          <a:effectLst/>
                        </a:rPr>
                        <a:t>Navidad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24 de diciembre</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68056877"/>
                  </a:ext>
                </a:extLst>
              </a:tr>
              <a:tr h="0">
                <a:tc>
                  <a:txBody>
                    <a:bodyPr/>
                    <a:lstStyle/>
                    <a:p>
                      <a:r>
                        <a:rPr lang="es-MX" sz="1600">
                          <a:effectLst/>
                        </a:rPr>
                        <a:t>Fin de año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31 de diciembre</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72771785"/>
                  </a:ext>
                </a:extLst>
              </a:tr>
              <a:tr h="0">
                <a:tc>
                  <a:txBody>
                    <a:bodyPr/>
                    <a:lstStyle/>
                    <a:p>
                      <a:r>
                        <a:rPr lang="es-MX" sz="1600">
                          <a:effectLst/>
                        </a:rPr>
                        <a:t>Año nuevo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1 de enero</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89495995"/>
                  </a:ext>
                </a:extLst>
              </a:tr>
              <a:tr h="0">
                <a:tc>
                  <a:txBody>
                    <a:bodyPr/>
                    <a:lstStyle/>
                    <a:p>
                      <a:r>
                        <a:rPr lang="es-MX" sz="1600">
                          <a:effectLst/>
                        </a:rPr>
                        <a:t>Celebración cumpleaños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a:effectLst/>
                        </a:rPr>
                        <a:t>2 veces en el año (1 por semestre)</a:t>
                      </a:r>
                      <a:endParaRPr lang="es-CO" sz="16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26935983"/>
                  </a:ext>
                </a:extLst>
              </a:tr>
              <a:tr h="0">
                <a:tc>
                  <a:txBody>
                    <a:bodyPr/>
                    <a:lstStyle/>
                    <a:p>
                      <a:r>
                        <a:rPr lang="es-MX" sz="1600">
                          <a:effectLst/>
                        </a:rPr>
                        <a:t>Reconocimiento intercultural            </a:t>
                      </a:r>
                      <a:endParaRPr lang="es-CO"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es-MX" sz="1600" dirty="0">
                          <a:effectLst/>
                        </a:rPr>
                        <a:t>2 veces en el año (1 por semestre)</a:t>
                      </a:r>
                      <a:endParaRPr lang="es-CO" sz="16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3118707"/>
                  </a:ext>
                </a:extLst>
              </a:tr>
            </a:tbl>
          </a:graphicData>
        </a:graphic>
      </p:graphicFrame>
      <p:sp>
        <p:nvSpPr>
          <p:cNvPr id="7" name="Rectángulo 6">
            <a:extLst>
              <a:ext uri="{FF2B5EF4-FFF2-40B4-BE49-F238E27FC236}">
                <a16:creationId xmlns:a16="http://schemas.microsoft.com/office/drawing/2014/main" id="{8ED3ED8A-345C-471F-9D01-41F0F7D3B28D}"/>
              </a:ext>
            </a:extLst>
          </p:cNvPr>
          <p:cNvSpPr/>
          <p:nvPr/>
        </p:nvSpPr>
        <p:spPr>
          <a:xfrm>
            <a:off x="610825" y="1041311"/>
            <a:ext cx="2250937" cy="707886"/>
          </a:xfrm>
          <a:prstGeom prst="rect">
            <a:avLst/>
          </a:prstGeom>
          <a:noFill/>
        </p:spPr>
        <p:txBody>
          <a:bodyPr wrap="none" lIns="91440" tIns="45720" rIns="91440" bIns="45720">
            <a:spAutoFit/>
          </a:bodyPr>
          <a:lstStyle/>
          <a:p>
            <a:pPr algn="ctr"/>
            <a:r>
              <a:rPr lang="es-E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28 menús</a:t>
            </a:r>
          </a:p>
        </p:txBody>
      </p:sp>
      <p:sp>
        <p:nvSpPr>
          <p:cNvPr id="8" name="Rectángulo 7">
            <a:extLst>
              <a:ext uri="{FF2B5EF4-FFF2-40B4-BE49-F238E27FC236}">
                <a16:creationId xmlns:a16="http://schemas.microsoft.com/office/drawing/2014/main" id="{53C606AA-A972-4A19-85D9-70B8DEB9ED77}"/>
              </a:ext>
            </a:extLst>
          </p:cNvPr>
          <p:cNvSpPr/>
          <p:nvPr/>
        </p:nvSpPr>
        <p:spPr>
          <a:xfrm>
            <a:off x="610825" y="1749197"/>
            <a:ext cx="4223657" cy="5078313"/>
          </a:xfrm>
          <a:prstGeom prst="rect">
            <a:avLst/>
          </a:prstGeom>
        </p:spPr>
        <p:txBody>
          <a:bodyPr wrap="square">
            <a:spAutoFit/>
          </a:bodyPr>
          <a:lstStyle/>
          <a:p>
            <a:r>
              <a:rPr lang="es-CO" b="1" dirty="0"/>
              <a:t>Alimentos de alta calidad nutricional:</a:t>
            </a:r>
            <a:r>
              <a:rPr lang="es-CO" dirty="0"/>
              <a:t>  seguridad alimentaria y  manipulación </a:t>
            </a:r>
            <a:r>
              <a:rPr lang="es-CO" dirty="0">
                <a:solidFill>
                  <a:srgbClr val="000000"/>
                </a:solidFill>
                <a:latin typeface="Times New Roman" panose="02020603050405020304" pitchFamily="18" charset="0"/>
                <a:ea typeface="Times New Roman" panose="02020603050405020304" pitchFamily="18" charset="0"/>
              </a:rPr>
              <a:t>siguiendo la minuta establecida, con </a:t>
            </a:r>
            <a:r>
              <a:rPr lang="es-CO" dirty="0"/>
              <a:t> garantía de la cadena de frío</a:t>
            </a:r>
            <a:endParaRPr lang="es-CO" dirty="0">
              <a:solidFill>
                <a:srgbClr val="000000"/>
              </a:solidFill>
              <a:latin typeface="Times New Roman" panose="02020603050405020304" pitchFamily="18" charset="0"/>
              <a:ea typeface="Times New Roman" panose="02020603050405020304" pitchFamily="18" charset="0"/>
            </a:endParaRPr>
          </a:p>
          <a:p>
            <a:endParaRPr lang="es-CO" dirty="0">
              <a:solidFill>
                <a:srgbClr val="000000"/>
              </a:solidFill>
              <a:latin typeface="Times New Roman" panose="02020603050405020304" pitchFamily="18" charset="0"/>
            </a:endParaRPr>
          </a:p>
          <a:p>
            <a:pPr algn="just"/>
            <a:r>
              <a:rPr lang="es-CO" b="1" dirty="0"/>
              <a:t>Servir las comidas de manera oportuna y eficiente:</a:t>
            </a:r>
            <a:r>
              <a:rPr lang="es-CO" dirty="0"/>
              <a:t> respetando los horarios establecidos y garantizando la conservación de la temperatura y la higiene de los alimentos.</a:t>
            </a:r>
          </a:p>
          <a:p>
            <a:pPr algn="just"/>
            <a:endParaRPr lang="es-CO" dirty="0"/>
          </a:p>
          <a:p>
            <a:pPr algn="just"/>
            <a:r>
              <a:rPr lang="es-CO" b="1" dirty="0"/>
              <a:t>Características organolépticas</a:t>
            </a:r>
            <a:r>
              <a:rPr lang="es-CO" dirty="0"/>
              <a:t>: Color, olor, sabor, textura</a:t>
            </a:r>
          </a:p>
          <a:p>
            <a:pPr algn="just"/>
            <a:endParaRPr lang="es-CO" dirty="0"/>
          </a:p>
          <a:p>
            <a:pPr algn="just"/>
            <a:r>
              <a:rPr lang="es-CO" b="1" dirty="0"/>
              <a:t>Registros detallados: </a:t>
            </a:r>
            <a:r>
              <a:rPr lang="es-CO" dirty="0"/>
              <a:t>de recepción de alimentos, la preparación de comidas, el servicio de raciones y los resultados de las pruebas de calidad</a:t>
            </a:r>
          </a:p>
        </p:txBody>
      </p:sp>
    </p:spTree>
    <p:extLst>
      <p:ext uri="{BB962C8B-B14F-4D97-AF65-F5344CB8AC3E}">
        <p14:creationId xmlns:p14="http://schemas.microsoft.com/office/powerpoint/2010/main" val="3252103690"/>
      </p:ext>
    </p:extLst>
  </p:cSld>
  <p:clrMapOvr>
    <a:masterClrMapping/>
  </p:clrMapOvr>
</p:sld>
</file>

<file path=ppt/theme/theme1.xml><?xml version="1.0" encoding="utf-8"?>
<a:theme xmlns:a="http://schemas.openxmlformats.org/drawingml/2006/main" name="1_Diseño personalizado">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8861</TotalTime>
  <Words>3167</Words>
  <Application>Microsoft Office PowerPoint</Application>
  <PresentationFormat>Panorámica</PresentationFormat>
  <Paragraphs>526</Paragraphs>
  <Slides>27</Slides>
  <Notes>2</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27</vt:i4>
      </vt:variant>
    </vt:vector>
  </HeadingPairs>
  <TitlesOfParts>
    <vt:vector size="36" baseType="lpstr">
      <vt:lpstr>Aptos</vt:lpstr>
      <vt:lpstr>Aptos Display</vt:lpstr>
      <vt:lpstr>Arial</vt:lpstr>
      <vt:lpstr>Calibri</vt:lpstr>
      <vt:lpstr>Oswald</vt:lpstr>
      <vt:lpstr>Times New Roman</vt:lpstr>
      <vt:lpstr>Verdana</vt:lpstr>
      <vt:lpstr>Wingdings</vt:lpstr>
      <vt:lpstr>1_Diseño personalizado</vt:lpstr>
      <vt:lpstr>Presentación de PowerPoint</vt:lpstr>
      <vt:lpstr>ANTECEDENTES Y JUSTIFICACIÓN</vt:lpstr>
      <vt:lpstr>OBJETO DEL CONTRATO</vt:lpstr>
      <vt:lpstr>ALCANCE DEL OBJETO</vt:lpstr>
      <vt:lpstr>FASES DE EJECUCIÓN DEL CONTRATO</vt:lpstr>
      <vt:lpstr>ESPECIFICACIONES TÉCNICAS DEL PROCESO</vt:lpstr>
      <vt:lpstr>LUGARES DE ENTREGA</vt:lpstr>
      <vt:lpstr>HORARIOS DE ENTREGA</vt:lpstr>
      <vt:lpstr>REQUISITOS NUTRICIONALES</vt:lpstr>
      <vt:lpstr>INSUMOS PROPIOS DE IDIPRON</vt:lpstr>
      <vt:lpstr>ESTANDARES DE CALIDAD</vt:lpstr>
      <vt:lpstr>ESTANDARES DE CALIDAD</vt:lpstr>
      <vt:lpstr>ESTANDARES DE CALIDAD </vt:lpstr>
      <vt:lpstr>ESTANDARES DE CALIDAD</vt:lpstr>
      <vt:lpstr>ESTANDARES DE CALIDAD</vt:lpstr>
      <vt:lpstr>ESTANDARES DE CALIDAD</vt:lpstr>
      <vt:lpstr>FUNDAMENTOS JURÍDICOS QUE SOPORTAN LA MODALIDAD DE SELECCIÓN  </vt:lpstr>
      <vt:lpstr>FORMA DE PAGO</vt:lpstr>
      <vt:lpstr>REQUISITOS HABILITANTES JURIDICOS</vt:lpstr>
      <vt:lpstr>REQUISITOS HABILITANTES FINANCIEROS</vt:lpstr>
      <vt:lpstr> REQUISITOS HABILITANTES CAPACIDAD ORGANIZACIONAL</vt:lpstr>
      <vt:lpstr> REQUISITOS TÉCNICOS HABILITANTES</vt:lpstr>
      <vt:lpstr>REQUISITOS TÉCNICOS HABILITANTES</vt:lpstr>
      <vt:lpstr>REQUISITOS TÉCNICOS HABILITANTES</vt:lpstr>
      <vt:lpstr>REQUISITOS TÉCNICOS HABILITANTES</vt:lpstr>
      <vt:lpstr>ASPECTOS PONDERABLES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Sebastian Celis Pinto</dc:creator>
  <cp:lastModifiedBy>Jenny Montoya</cp:lastModifiedBy>
  <cp:revision>260</cp:revision>
  <dcterms:created xsi:type="dcterms:W3CDTF">2023-04-10T21:11:35Z</dcterms:created>
  <dcterms:modified xsi:type="dcterms:W3CDTF">2025-04-07T15:53:04Z</dcterms:modified>
</cp:coreProperties>
</file>