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  <p:sldMasterId id="2147483688" r:id="rId2"/>
  </p:sldMasterIdLst>
  <p:notesMasterIdLst>
    <p:notesMasterId r:id="rId14"/>
  </p:notesMasterIdLst>
  <p:handoutMasterIdLst>
    <p:handoutMasterId r:id="rId15"/>
  </p:handoutMasterIdLst>
  <p:sldIdLst>
    <p:sldId id="544" r:id="rId3"/>
    <p:sldId id="2145707819" r:id="rId4"/>
    <p:sldId id="2145707821" r:id="rId5"/>
    <p:sldId id="545" r:id="rId6"/>
    <p:sldId id="2147172765" r:id="rId7"/>
    <p:sldId id="2145707823" r:id="rId8"/>
    <p:sldId id="677" r:id="rId9"/>
    <p:sldId id="2147172766" r:id="rId10"/>
    <p:sldId id="2145707811" r:id="rId11"/>
    <p:sldId id="2145707817" r:id="rId12"/>
    <p:sldId id="53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/>
    <p:restoredTop sz="97242"/>
  </p:normalViewPr>
  <p:slideViewPr>
    <p:cSldViewPr snapToGrid="0">
      <p:cViewPr varScale="1">
        <p:scale>
          <a:sx n="119" d="100"/>
          <a:sy n="119" d="100"/>
        </p:scale>
        <p:origin x="208" y="208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3/05/26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710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52C6B-E078-56AE-53DE-93349319F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4194183-FDB2-43CE-EC3A-4D3289D35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83A2C4B-4D1A-A9A9-19BC-6C0DAB61E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22A567-BDCE-D8D1-397E-3FD4EAA44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99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8756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1862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0132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4034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7484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32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551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8002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454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57880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91898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4640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BB56E75-5128-F394-6B5A-D365A4DE7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30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69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94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63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6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69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929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221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09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93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692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84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9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30/04/26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165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1" y="2372933"/>
            <a:ext cx="82797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s-ES" sz="54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Centro de la Innovación, la Agroindustria y la Aviación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9D42EEB-CD03-E875-DCE9-B45FDDF9A663}"/>
              </a:ext>
            </a:extLst>
          </p:cNvPr>
          <p:cNvSpPr txBox="1"/>
          <p:nvPr/>
        </p:nvSpPr>
        <p:spPr>
          <a:xfrm>
            <a:off x="5503869" y="4725569"/>
            <a:ext cx="5626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Grupo directivo N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" pitchFamily="2" charset="0"/>
                <a:ea typeface="+mn-ea"/>
                <a:cs typeface="+mn-cs"/>
              </a:rPr>
              <a:t>º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 09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4 de mayo 2026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D7CA84-43D9-CC1C-001B-EBCCF342C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D691B7C-D266-2E53-212D-2572E04FAF33}"/>
              </a:ext>
            </a:extLst>
          </p:cNvPr>
          <p:cNvSpPr/>
          <p:nvPr/>
        </p:nvSpPr>
        <p:spPr>
          <a:xfrm>
            <a:off x="3379039" y="3860731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Comité Primario CIAA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EB4B8B-5624-CF97-C423-92A805969D63}"/>
              </a:ext>
            </a:extLst>
          </p:cNvPr>
          <p:cNvSpPr txBox="1"/>
          <p:nvPr/>
        </p:nvSpPr>
        <p:spPr>
          <a:xfrm>
            <a:off x="2520802" y="2656466"/>
            <a:ext cx="7490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Proposiciones y Varios</a:t>
            </a: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28427DC-A9C1-BEB3-97FC-98E39EDF3A9A}"/>
              </a:ext>
            </a:extLst>
          </p:cNvPr>
          <p:cNvCxnSpPr>
            <a:cxnSpLocks/>
          </p:cNvCxnSpPr>
          <p:nvPr/>
        </p:nvCxnSpPr>
        <p:spPr>
          <a:xfrm>
            <a:off x="5142347" y="3672129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45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8FFD5C3-1753-1E79-CF0F-B6B5A660D6C0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E8048E0-74DA-04C3-0A8F-D180084659E2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DFBFDC1-184A-9E6F-BF78-AF6B34E7D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0516315"/>
              </p:ext>
            </p:extLst>
          </p:nvPr>
        </p:nvGraphicFramePr>
        <p:xfrm>
          <a:off x="585435" y="1228533"/>
          <a:ext cx="11021130" cy="549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Tener al día la programación de los instructores hasta el II trimestre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el proceso de revisiones Bioclimáticas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nuevamente el proyecto de San Carlos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27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resultados del proyecto integrador de centro.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Reunión con los coordinadores para revisión de metas programa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Felipe Sosa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videos del centro de formación / ir a las sedes para actualizar tomas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211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Realizar la proyección de instructores para la contratación luego de ley de garantías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282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seguimiento a la oferta de formación, y el plan de comunicaciones.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31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22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6554E-E52B-81FC-B8F4-7A18EA6C8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56ABC35-7D4F-DF19-AC50-D37EB0BC64D3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8EDA14C-931F-82BD-63B4-21F1BD686CDF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9D98CE8-A941-0553-8730-6AFEFD4F3F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705142"/>
              </p:ext>
            </p:extLst>
          </p:nvPr>
        </p:nvGraphicFramePr>
        <p:xfrm>
          <a:off x="585435" y="1467073"/>
          <a:ext cx="1102113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Sacar oferta de formación para los Sábados (cursos cortos).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reuniones con los secretarios de educación. (informe como vamos)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Marcela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las mesas de trabajo para socializar los resultados de los proyectos integradores con medios de comunicación.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los equipos de ingeniería que se pueden llevar para la sede de La ceja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Henry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 compra de los equipos de cerámica y los mantenimientos de los equipos.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45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Cotizar una impresora 3D de madera para la visita de presidencia.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032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Revisar los grupos para certificar de los proyectos integradores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8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35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429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A68E17-7558-C82D-7C32-A8BEBAAAE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4B4EF0C-9B5D-3163-C5D6-EE65614873D7}"/>
              </a:ext>
            </a:extLst>
          </p:cNvPr>
          <p:cNvSpPr/>
          <p:nvPr/>
        </p:nvSpPr>
        <p:spPr>
          <a:xfrm>
            <a:off x="3423628" y="3639598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</a:t>
            </a:r>
            <a:r>
              <a:rPr lang="es-ES_tradnl" sz="2000" b="1" dirty="0">
                <a:solidFill>
                  <a:prstClr val="white"/>
                </a:solidFill>
                <a:latin typeface="WORK SANS BOLD ROMAN" pitchFamily="2" charset="77"/>
                <a:sym typeface="Calibri"/>
              </a:rPr>
              <a:t>Felipe Sosa</a:t>
            </a: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 – Articulador de Planeación 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8F2564-6F4B-2528-61EF-D0CC883112F3}"/>
              </a:ext>
            </a:extLst>
          </p:cNvPr>
          <p:cNvSpPr txBox="1"/>
          <p:nvPr/>
        </p:nvSpPr>
        <p:spPr>
          <a:xfrm>
            <a:off x="5003361" y="2623935"/>
            <a:ext cx="21852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</a:t>
            </a:r>
            <a:endParaRPr kumimoji="0" lang="es-CO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4EE337-0D28-D9C9-730B-E016E80983DB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93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ángulo: esquinas redondeadas 136">
            <a:extLst>
              <a:ext uri="{FF2B5EF4-FFF2-40B4-BE49-F238E27FC236}">
                <a16:creationId xmlns:a16="http://schemas.microsoft.com/office/drawing/2014/main" id="{91B958FD-E015-FAE8-1D47-6466768721C1}"/>
              </a:ext>
            </a:extLst>
          </p:cNvPr>
          <p:cNvSpPr/>
          <p:nvPr/>
        </p:nvSpPr>
        <p:spPr>
          <a:xfrm>
            <a:off x="5282110" y="1712647"/>
            <a:ext cx="5985981" cy="2436967"/>
          </a:xfrm>
          <a:prstGeom prst="roundRect">
            <a:avLst>
              <a:gd name="adj" fmla="val 1929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61" name="Grupo 160">
            <a:extLst>
              <a:ext uri="{FF2B5EF4-FFF2-40B4-BE49-F238E27FC236}">
                <a16:creationId xmlns:a16="http://schemas.microsoft.com/office/drawing/2014/main" id="{D6206EBD-11A2-76D7-1B6D-3764CBCCBCE3}"/>
              </a:ext>
            </a:extLst>
          </p:cNvPr>
          <p:cNvGrpSpPr/>
          <p:nvPr/>
        </p:nvGrpSpPr>
        <p:grpSpPr>
          <a:xfrm>
            <a:off x="7279311" y="3944542"/>
            <a:ext cx="2306235" cy="2274717"/>
            <a:chOff x="8514777" y="4254856"/>
            <a:chExt cx="2306235" cy="2274717"/>
          </a:xfrm>
        </p:grpSpPr>
        <p:sp>
          <p:nvSpPr>
            <p:cNvPr id="149" name="Google Shape;3880;p41">
              <a:extLst>
                <a:ext uri="{FF2B5EF4-FFF2-40B4-BE49-F238E27FC236}">
                  <a16:creationId xmlns:a16="http://schemas.microsoft.com/office/drawing/2014/main" id="{CA322E28-1336-18C7-E3D7-AA42EB7B5183}"/>
                </a:ext>
              </a:extLst>
            </p:cNvPr>
            <p:cNvSpPr/>
            <p:nvPr/>
          </p:nvSpPr>
          <p:spPr>
            <a:xfrm>
              <a:off x="8514777" y="4254856"/>
              <a:ext cx="2252746" cy="895116"/>
            </a:xfrm>
            <a:prstGeom prst="roundRect">
              <a:avLst>
                <a:gd name="adj" fmla="val 18921"/>
              </a:avLst>
            </a:prstGeom>
            <a:solidFill>
              <a:srgbClr val="309F21"/>
            </a:solidFill>
            <a:ln>
              <a:solidFill>
                <a:srgbClr val="38AA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881;p41">
              <a:extLst>
                <a:ext uri="{FF2B5EF4-FFF2-40B4-BE49-F238E27FC236}">
                  <a16:creationId xmlns:a16="http://schemas.microsoft.com/office/drawing/2014/main" id="{D2DB135B-9A25-509F-40F5-E97507BD8B34}"/>
                </a:ext>
              </a:extLst>
            </p:cNvPr>
            <p:cNvSpPr txBox="1"/>
            <p:nvPr/>
          </p:nvSpPr>
          <p:spPr>
            <a:xfrm>
              <a:off x="8560980" y="4459928"/>
              <a:ext cx="2210700" cy="42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b="1" dirty="0">
                  <a:solidFill>
                    <a:srgbClr val="FFFFFF"/>
                  </a:solidFill>
                  <a:latin typeface="Work Sans Light"/>
                  <a:ea typeface="Fira Sans Extra Condensed SemiBold"/>
                  <a:cs typeface="Fira Sans Extra Condensed SemiBold"/>
                  <a:sym typeface="Fira Sans Extra Condensed SemiBold"/>
                </a:rPr>
                <a:t>2026</a:t>
              </a:r>
              <a:endParaRPr lang="es-ES" sz="1800" b="1" dirty="0">
                <a:solidFill>
                  <a:srgbClr val="FFFFFF"/>
                </a:solidFill>
                <a:latin typeface="Work Sans Light"/>
                <a:ea typeface="Fira Sans Extra Condensed SemiBold"/>
                <a:cs typeface="Fira Sans Extra Condensed SemiBold"/>
              </a:endParaRPr>
            </a:p>
          </p:txBody>
        </p:sp>
        <p:sp>
          <p:nvSpPr>
            <p:cNvPr id="153" name="Google Shape;3884;p41">
              <a:extLst>
                <a:ext uri="{FF2B5EF4-FFF2-40B4-BE49-F238E27FC236}">
                  <a16:creationId xmlns:a16="http://schemas.microsoft.com/office/drawing/2014/main" id="{A551D4E9-8454-A9D3-F5AE-EB74C5B08B92}"/>
                </a:ext>
              </a:extLst>
            </p:cNvPr>
            <p:cNvSpPr txBox="1"/>
            <p:nvPr/>
          </p:nvSpPr>
          <p:spPr>
            <a:xfrm>
              <a:off x="9484515" y="5227924"/>
              <a:ext cx="1336496" cy="37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 dirty="0">
                  <a:latin typeface="Roboto"/>
                  <a:ea typeface="Roboto"/>
                  <a:cs typeface="Roboto"/>
                  <a:sym typeface="Roboto"/>
                </a:rPr>
                <a:t>   48,557</a:t>
              </a: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54" name="Google Shape;3885;p41">
              <a:extLst>
                <a:ext uri="{FF2B5EF4-FFF2-40B4-BE49-F238E27FC236}">
                  <a16:creationId xmlns:a16="http://schemas.microsoft.com/office/drawing/2014/main" id="{F7AA97BC-6839-1BC9-0B71-B5948B365A25}"/>
                </a:ext>
              </a:extLst>
            </p:cNvPr>
            <p:cNvGrpSpPr/>
            <p:nvPr/>
          </p:nvGrpSpPr>
          <p:grpSpPr>
            <a:xfrm>
              <a:off x="8514777" y="5560047"/>
              <a:ext cx="2306234" cy="424800"/>
              <a:chOff x="3299925" y="2087300"/>
              <a:chExt cx="2306234" cy="424800"/>
            </a:xfrm>
          </p:grpSpPr>
          <p:sp>
            <p:nvSpPr>
              <p:cNvPr id="155" name="Google Shape;3886;p41">
                <a:extLst>
                  <a:ext uri="{FF2B5EF4-FFF2-40B4-BE49-F238E27FC236}">
                    <a16:creationId xmlns:a16="http://schemas.microsoft.com/office/drawing/2014/main" id="{7215825A-BD93-17DD-C2BF-C53E81183C3C}"/>
                  </a:ext>
                </a:extLst>
              </p:cNvPr>
              <p:cNvSpPr txBox="1"/>
              <p:nvPr/>
            </p:nvSpPr>
            <p:spPr>
              <a:xfrm>
                <a:off x="3299925" y="2087300"/>
                <a:ext cx="1446600" cy="42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 dirty="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Ejecución Global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6" name="Google Shape;3887;p41">
                <a:extLst>
                  <a:ext uri="{FF2B5EF4-FFF2-40B4-BE49-F238E27FC236}">
                    <a16:creationId xmlns:a16="http://schemas.microsoft.com/office/drawing/2014/main" id="{0A980B25-6CCA-8DE1-DA82-6DAC320BBF1F}"/>
                  </a:ext>
                </a:extLst>
              </p:cNvPr>
              <p:cNvSpPr txBox="1"/>
              <p:nvPr/>
            </p:nvSpPr>
            <p:spPr>
              <a:xfrm>
                <a:off x="4312859" y="2113250"/>
                <a:ext cx="12933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/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22,675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57" name="Google Shape;3888;p41">
              <a:extLst>
                <a:ext uri="{FF2B5EF4-FFF2-40B4-BE49-F238E27FC236}">
                  <a16:creationId xmlns:a16="http://schemas.microsoft.com/office/drawing/2014/main" id="{6FCFBFBF-093A-4F6E-9DF3-698A4C8119A0}"/>
                </a:ext>
              </a:extLst>
            </p:cNvPr>
            <p:cNvGrpSpPr/>
            <p:nvPr/>
          </p:nvGrpSpPr>
          <p:grpSpPr>
            <a:xfrm>
              <a:off x="8514777" y="6084836"/>
              <a:ext cx="2306235" cy="444737"/>
              <a:chOff x="3299925" y="2612089"/>
              <a:chExt cx="2306235" cy="444737"/>
            </a:xfrm>
          </p:grpSpPr>
          <p:sp>
            <p:nvSpPr>
              <p:cNvPr id="158" name="Google Shape;3889;p41">
                <a:extLst>
                  <a:ext uri="{FF2B5EF4-FFF2-40B4-BE49-F238E27FC236}">
                    <a16:creationId xmlns:a16="http://schemas.microsoft.com/office/drawing/2014/main" id="{E12A3D2D-FC54-AE85-D2CD-2455CC397B55}"/>
                  </a:ext>
                </a:extLst>
              </p:cNvPr>
              <p:cNvSpPr txBox="1"/>
              <p:nvPr/>
            </p:nvSpPr>
            <p:spPr>
              <a:xfrm>
                <a:off x="3299925" y="2683926"/>
                <a:ext cx="14466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Cumplimiento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9" name="Google Shape;3890;p41">
                <a:extLst>
                  <a:ext uri="{FF2B5EF4-FFF2-40B4-BE49-F238E27FC236}">
                    <a16:creationId xmlns:a16="http://schemas.microsoft.com/office/drawing/2014/main" id="{3D90051E-1FC0-6A40-7E4F-AAF1AFA00976}"/>
                  </a:ext>
                </a:extLst>
              </p:cNvPr>
              <p:cNvSpPr txBox="1"/>
              <p:nvPr/>
            </p:nvSpPr>
            <p:spPr>
              <a:xfrm>
                <a:off x="4746526" y="2612089"/>
                <a:ext cx="859634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47%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03F2D41D-2B74-7C25-592A-A00DAB7D16E4}"/>
              </a:ext>
            </a:extLst>
          </p:cNvPr>
          <p:cNvSpPr txBox="1"/>
          <p:nvPr/>
        </p:nvSpPr>
        <p:spPr>
          <a:xfrm>
            <a:off x="5538334" y="2412090"/>
            <a:ext cx="5801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Work Sans Light" pitchFamily="2" charset="0"/>
              </a:rPr>
              <a:t>la presente información representa la meta general de formación profesional (Tecnólogos, Técnicos, Operarios, Formación Complementaria complementaria, Bilingüismo y Educación media).</a:t>
            </a:r>
            <a:endParaRPr lang="es-CO" dirty="0">
              <a:latin typeface="Work Sans Light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E73852D-3DFE-AF8A-B2CF-F90B12BB0503}"/>
              </a:ext>
            </a:extLst>
          </p:cNvPr>
          <p:cNvSpPr txBox="1"/>
          <p:nvPr/>
        </p:nvSpPr>
        <p:spPr>
          <a:xfrm>
            <a:off x="5353555" y="326238"/>
            <a:ext cx="598598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/>
              </a:rPr>
              <a:t>Metas formación profesional Integral</a:t>
            </a:r>
            <a:endParaRPr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/>
            </a:endParaRPr>
          </a:p>
        </p:txBody>
      </p:sp>
      <p:sp>
        <p:nvSpPr>
          <p:cNvPr id="23" name="Google Shape;3883;p41">
            <a:extLst>
              <a:ext uri="{FF2B5EF4-FFF2-40B4-BE49-F238E27FC236}">
                <a16:creationId xmlns:a16="http://schemas.microsoft.com/office/drawing/2014/main" id="{C85275EA-8EB8-7B31-A766-2BAC66058224}"/>
              </a:ext>
            </a:extLst>
          </p:cNvPr>
          <p:cNvSpPr txBox="1"/>
          <p:nvPr/>
        </p:nvSpPr>
        <p:spPr>
          <a:xfrm>
            <a:off x="7236115" y="4957983"/>
            <a:ext cx="1446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dirty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Meta Global</a:t>
            </a:r>
            <a:endParaRPr sz="16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pic>
        <p:nvPicPr>
          <p:cNvPr id="25" name="Imagen 24" descr="Un edificio de ladrillo&#10;&#10;El contenido generado por IA puede ser incorrecto.">
            <a:extLst>
              <a:ext uri="{FF2B5EF4-FFF2-40B4-BE49-F238E27FC236}">
                <a16:creationId xmlns:a16="http://schemas.microsoft.com/office/drawing/2014/main" id="{30734A68-B004-273C-3946-E688848955E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226680" y="397565"/>
            <a:ext cx="4793842" cy="606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3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adroTexto 62">
            <a:extLst>
              <a:ext uri="{FF2B5EF4-FFF2-40B4-BE49-F238E27FC236}">
                <a16:creationId xmlns:a16="http://schemas.microsoft.com/office/drawing/2014/main" id="{353429A0-60F7-3CE8-51A5-65656291029D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Desagregación de Metas formación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5" name="Google Shape;439;p22">
            <a:extLst>
              <a:ext uri="{FF2B5EF4-FFF2-40B4-BE49-F238E27FC236}">
                <a16:creationId xmlns:a16="http://schemas.microsoft.com/office/drawing/2014/main" id="{C81702A7-770F-AF32-4EAF-ADEAE90D32F5}"/>
              </a:ext>
            </a:extLst>
          </p:cNvPr>
          <p:cNvSpPr txBox="1"/>
          <p:nvPr/>
        </p:nvSpPr>
        <p:spPr>
          <a:xfrm>
            <a:off x="2716172" y="3777604"/>
            <a:ext cx="1821816" cy="224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Complementaria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" name="Google Shape;439;p22">
            <a:extLst>
              <a:ext uri="{FF2B5EF4-FFF2-40B4-BE49-F238E27FC236}">
                <a16:creationId xmlns:a16="http://schemas.microsoft.com/office/drawing/2014/main" id="{8F2AEBE9-02C2-2592-EA8F-7656D68EB947}"/>
              </a:ext>
            </a:extLst>
          </p:cNvPr>
          <p:cNvSpPr txBox="1"/>
          <p:nvPr/>
        </p:nvSpPr>
        <p:spPr>
          <a:xfrm>
            <a:off x="2921255" y="4463467"/>
            <a:ext cx="1359385" cy="389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Bilingüismo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8" name="Google Shape;440;p22">
            <a:extLst>
              <a:ext uri="{FF2B5EF4-FFF2-40B4-BE49-F238E27FC236}">
                <a16:creationId xmlns:a16="http://schemas.microsoft.com/office/drawing/2014/main" id="{7CFDB6CC-C6C1-E822-741D-5595787A4EE6}"/>
              </a:ext>
            </a:extLst>
          </p:cNvPr>
          <p:cNvSpPr txBox="1"/>
          <p:nvPr/>
        </p:nvSpPr>
        <p:spPr>
          <a:xfrm>
            <a:off x="3833212" y="4860662"/>
            <a:ext cx="1534366" cy="206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28.342</a:t>
            </a:r>
          </a:p>
        </p:txBody>
      </p:sp>
      <p:sp>
        <p:nvSpPr>
          <p:cNvPr id="79" name="Google Shape;440;p22">
            <a:extLst>
              <a:ext uri="{FF2B5EF4-FFF2-40B4-BE49-F238E27FC236}">
                <a16:creationId xmlns:a16="http://schemas.microsoft.com/office/drawing/2014/main" id="{6204D34D-7098-E5D9-9FFC-C80392973806}"/>
              </a:ext>
            </a:extLst>
          </p:cNvPr>
          <p:cNvSpPr txBox="1"/>
          <p:nvPr/>
        </p:nvSpPr>
        <p:spPr>
          <a:xfrm>
            <a:off x="1931457" y="1419042"/>
            <a:ext cx="1534366" cy="225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1,060</a:t>
            </a:r>
          </a:p>
        </p:txBody>
      </p:sp>
      <p:sp>
        <p:nvSpPr>
          <p:cNvPr id="80" name="Google Shape;440;p22">
            <a:extLst>
              <a:ext uri="{FF2B5EF4-FFF2-40B4-BE49-F238E27FC236}">
                <a16:creationId xmlns:a16="http://schemas.microsoft.com/office/drawing/2014/main" id="{14BEA84E-BF4E-C924-E5E3-25A3B75CAA95}"/>
              </a:ext>
            </a:extLst>
          </p:cNvPr>
          <p:cNvSpPr txBox="1"/>
          <p:nvPr/>
        </p:nvSpPr>
        <p:spPr>
          <a:xfrm>
            <a:off x="3713600" y="1419312"/>
            <a:ext cx="1534366" cy="261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833</a:t>
            </a:r>
          </a:p>
        </p:txBody>
      </p:sp>
      <p:sp>
        <p:nvSpPr>
          <p:cNvPr id="81" name="Google Shape;440;p22">
            <a:extLst>
              <a:ext uri="{FF2B5EF4-FFF2-40B4-BE49-F238E27FC236}">
                <a16:creationId xmlns:a16="http://schemas.microsoft.com/office/drawing/2014/main" id="{F6E46E24-F5A0-F4BF-83EA-E4B02927F65D}"/>
              </a:ext>
            </a:extLst>
          </p:cNvPr>
          <p:cNvSpPr txBox="1"/>
          <p:nvPr/>
        </p:nvSpPr>
        <p:spPr>
          <a:xfrm>
            <a:off x="1994727" y="2297166"/>
            <a:ext cx="1534366" cy="246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1,895</a:t>
            </a:r>
          </a:p>
        </p:txBody>
      </p:sp>
      <p:sp>
        <p:nvSpPr>
          <p:cNvPr id="82" name="Google Shape;440;p22">
            <a:extLst>
              <a:ext uri="{FF2B5EF4-FFF2-40B4-BE49-F238E27FC236}">
                <a16:creationId xmlns:a16="http://schemas.microsoft.com/office/drawing/2014/main" id="{FC9DDD21-C2AA-AADE-A6E4-7FBD56CAE988}"/>
              </a:ext>
            </a:extLst>
          </p:cNvPr>
          <p:cNvSpPr txBox="1"/>
          <p:nvPr/>
        </p:nvSpPr>
        <p:spPr>
          <a:xfrm>
            <a:off x="1965771" y="4899966"/>
            <a:ext cx="1534366" cy="20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6,024</a:t>
            </a:r>
          </a:p>
        </p:txBody>
      </p:sp>
      <p:sp>
        <p:nvSpPr>
          <p:cNvPr id="83" name="Google Shape;440;p22">
            <a:extLst>
              <a:ext uri="{FF2B5EF4-FFF2-40B4-BE49-F238E27FC236}">
                <a16:creationId xmlns:a16="http://schemas.microsoft.com/office/drawing/2014/main" id="{D59B776B-2E56-AF07-B607-1F38FF03C297}"/>
              </a:ext>
            </a:extLst>
          </p:cNvPr>
          <p:cNvSpPr txBox="1"/>
          <p:nvPr/>
        </p:nvSpPr>
        <p:spPr>
          <a:xfrm>
            <a:off x="3788396" y="3997249"/>
            <a:ext cx="1534366" cy="210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5,370</a:t>
            </a:r>
          </a:p>
        </p:txBody>
      </p:sp>
      <p:sp>
        <p:nvSpPr>
          <p:cNvPr id="84" name="Google Shape;440;p22">
            <a:extLst>
              <a:ext uri="{FF2B5EF4-FFF2-40B4-BE49-F238E27FC236}">
                <a16:creationId xmlns:a16="http://schemas.microsoft.com/office/drawing/2014/main" id="{3E96D325-4269-79A5-BDF7-5739E9ABDEB3}"/>
              </a:ext>
            </a:extLst>
          </p:cNvPr>
          <p:cNvSpPr txBox="1"/>
          <p:nvPr/>
        </p:nvSpPr>
        <p:spPr>
          <a:xfrm>
            <a:off x="3713600" y="2350495"/>
            <a:ext cx="1534366" cy="19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1,253</a:t>
            </a:r>
          </a:p>
        </p:txBody>
      </p:sp>
      <p:sp>
        <p:nvSpPr>
          <p:cNvPr id="85" name="Google Shape;440;p22">
            <a:extLst>
              <a:ext uri="{FF2B5EF4-FFF2-40B4-BE49-F238E27FC236}">
                <a16:creationId xmlns:a16="http://schemas.microsoft.com/office/drawing/2014/main" id="{8A4A1D43-3309-EFDD-3E20-996702AFF553}"/>
              </a:ext>
            </a:extLst>
          </p:cNvPr>
          <p:cNvSpPr txBox="1"/>
          <p:nvPr/>
        </p:nvSpPr>
        <p:spPr>
          <a:xfrm>
            <a:off x="1942305" y="5446033"/>
            <a:ext cx="1534366" cy="55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7,680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6,480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%  84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516106-6323-4858-6BD1-170440A93E1A}"/>
              </a:ext>
            </a:extLst>
          </p:cNvPr>
          <p:cNvSpPr txBox="1"/>
          <p:nvPr/>
        </p:nvSpPr>
        <p:spPr>
          <a:xfrm>
            <a:off x="1084067" y="1325241"/>
            <a:ext cx="8798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Formación Profesional Integral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005BA3-AE36-82FA-D94F-9CC65B59C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71317"/>
              </p:ext>
            </p:extLst>
          </p:nvPr>
        </p:nvGraphicFramePr>
        <p:xfrm>
          <a:off x="925032" y="1838813"/>
          <a:ext cx="10419908" cy="3528546"/>
        </p:xfrm>
        <a:graphic>
          <a:graphicData uri="http://schemas.openxmlformats.org/drawingml/2006/table">
            <a:tbl>
              <a:tblPr/>
              <a:tblGrid>
                <a:gridCol w="2489726">
                  <a:extLst>
                    <a:ext uri="{9D8B030D-6E8A-4147-A177-3AD203B41FA5}">
                      <a16:colId xmlns:a16="http://schemas.microsoft.com/office/drawing/2014/main" val="3506160354"/>
                    </a:ext>
                  </a:extLst>
                </a:gridCol>
                <a:gridCol w="798602">
                  <a:extLst>
                    <a:ext uri="{9D8B030D-6E8A-4147-A177-3AD203B41FA5}">
                      <a16:colId xmlns:a16="http://schemas.microsoft.com/office/drawing/2014/main" val="3495507981"/>
                    </a:ext>
                  </a:extLst>
                </a:gridCol>
                <a:gridCol w="583755">
                  <a:extLst>
                    <a:ext uri="{9D8B030D-6E8A-4147-A177-3AD203B41FA5}">
                      <a16:colId xmlns:a16="http://schemas.microsoft.com/office/drawing/2014/main" val="3624335934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136540806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4006469425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2572943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563892960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831047755"/>
                    </a:ext>
                  </a:extLst>
                </a:gridCol>
                <a:gridCol w="998939">
                  <a:extLst>
                    <a:ext uri="{9D8B030D-6E8A-4147-A177-3AD203B41FA5}">
                      <a16:colId xmlns:a16="http://schemas.microsoft.com/office/drawing/2014/main" val="1579958298"/>
                    </a:ext>
                  </a:extLst>
                </a:gridCol>
                <a:gridCol w="978196">
                  <a:extLst>
                    <a:ext uri="{9D8B030D-6E8A-4147-A177-3AD203B41FA5}">
                      <a16:colId xmlns:a16="http://schemas.microsoft.com/office/drawing/2014/main" val="1235700186"/>
                    </a:ext>
                  </a:extLst>
                </a:gridCol>
              </a:tblGrid>
              <a:tr h="350777"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Nivel</a:t>
                      </a: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</a:t>
                      </a:r>
                      <a:r>
                        <a:rPr lang="en-US" sz="1400" b="1" dirty="0">
                          <a:effectLst/>
                        </a:rPr>
                        <a:t>.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Fichas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faltantes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800" b="1" dirty="0">
                          <a:effectLst/>
                        </a:rPr>
                        <a:t>Total </a:t>
                      </a:r>
                      <a:r>
                        <a:rPr lang="en-US" sz="1800" b="1" dirty="0" err="1">
                          <a:effectLst/>
                        </a:rPr>
                        <a:t>fichas</a:t>
                      </a:r>
                      <a:endParaRPr lang="en-US" sz="18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068406"/>
                  </a:ext>
                </a:extLst>
              </a:tr>
              <a:tr h="350777"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b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Industria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Agro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G y D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Turismo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Articulacion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583"/>
                  </a:ext>
                </a:extLst>
              </a:tr>
              <a:tr h="28691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678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881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4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27280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LABORAL VIRTUAL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231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461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50%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0800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OPERARIOS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342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61%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42228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AUXILIARES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53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207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>
                          <a:effectLst/>
                        </a:rPr>
                        <a:t>26%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3799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MEDIA TÉCNICA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5.226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5.408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97%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590761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TECNOLOGOS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3.393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4.286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79%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92788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TECNOLOGOS (VIRTUAL)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1.061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1.210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88%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85217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 A DISTANCIA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399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569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20157"/>
                  </a:ext>
                </a:extLst>
              </a:tr>
              <a:tr h="402782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COMPLEMENTARIA VIRTUAL (Sin Bilingüismo)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4.320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14.400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0675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BILINGUISMO - Virtual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6.400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927346"/>
                  </a:ext>
                </a:extLst>
              </a:tr>
              <a:tr h="52616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FORMACIÓN COMPLEMENTARIA PRESENCIAL REGULAR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4.365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14.175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90824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3173AD-D0A5-801E-0951-2A93CF7BC443}"/>
              </a:ext>
            </a:extLst>
          </p:cNvPr>
          <p:cNvGraphicFramePr>
            <a:graphicFrameLocks noGrp="1"/>
          </p:cNvGraphicFramePr>
          <p:nvPr/>
        </p:nvGraphicFramePr>
        <p:xfrm>
          <a:off x="1575574" y="5603461"/>
          <a:ext cx="9030342" cy="889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10424">
                  <a:extLst>
                    <a:ext uri="{9D8B030D-6E8A-4147-A177-3AD203B41FA5}">
                      <a16:colId xmlns:a16="http://schemas.microsoft.com/office/drawing/2014/main" val="3980883435"/>
                    </a:ext>
                  </a:extLst>
                </a:gridCol>
                <a:gridCol w="1520234">
                  <a:extLst>
                    <a:ext uri="{9D8B030D-6E8A-4147-A177-3AD203B41FA5}">
                      <a16:colId xmlns:a16="http://schemas.microsoft.com/office/drawing/2014/main" val="269248928"/>
                    </a:ext>
                  </a:extLst>
                </a:gridCol>
                <a:gridCol w="1530234">
                  <a:extLst>
                    <a:ext uri="{9D8B030D-6E8A-4147-A177-3AD203B41FA5}">
                      <a16:colId xmlns:a16="http://schemas.microsoft.com/office/drawing/2014/main" val="42492416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3247047691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706695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Nivel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Ejecutado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Meta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% Cumpl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Fichas faltantes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61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FORMACIÓN CONTINUA ESPECIAL CAMPESINA (FEEC)</a:t>
                      </a:r>
                      <a:endParaRPr lang="en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405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7922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02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A927F-3D70-CAC8-89D0-49A7E3407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adroTexto 79">
            <a:extLst>
              <a:ext uri="{FF2B5EF4-FFF2-40B4-BE49-F238E27FC236}">
                <a16:creationId xmlns:a16="http://schemas.microsoft.com/office/drawing/2014/main" id="{923724A9-F282-5CE6-0388-9ADEF542D0A5}"/>
              </a:ext>
            </a:extLst>
          </p:cNvPr>
          <p:cNvSpPr txBox="1"/>
          <p:nvPr/>
        </p:nvSpPr>
        <p:spPr>
          <a:xfrm>
            <a:off x="1232885" y="341997"/>
            <a:ext cx="894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Estrategia </a:t>
            </a:r>
            <a:r>
              <a:rPr kumimoji="0" lang="es-E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CampeSENA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, 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Full Popular y FIC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a 81">
            <a:extLst>
              <a:ext uri="{FF2B5EF4-FFF2-40B4-BE49-F238E27FC236}">
                <a16:creationId xmlns:a16="http://schemas.microsoft.com/office/drawing/2014/main" id="{08CAC7B0-6751-D76D-63E1-9356CFDABFDC}"/>
              </a:ext>
            </a:extLst>
          </p:cNvPr>
          <p:cNvGraphicFramePr>
            <a:graphicFrameLocks noGrp="1"/>
          </p:cNvGraphicFramePr>
          <p:nvPr/>
        </p:nvGraphicFramePr>
        <p:xfrm>
          <a:off x="2555115" y="5123123"/>
          <a:ext cx="7081769" cy="1287446"/>
        </p:xfrm>
        <a:graphic>
          <a:graphicData uri="http://schemas.openxmlformats.org/drawingml/2006/table">
            <a:tbl>
              <a:tblPr/>
              <a:tblGrid>
                <a:gridCol w="2809926">
                  <a:extLst>
                    <a:ext uri="{9D8B030D-6E8A-4147-A177-3AD203B41FA5}">
                      <a16:colId xmlns:a16="http://schemas.microsoft.com/office/drawing/2014/main" val="4206289801"/>
                    </a:ext>
                  </a:extLst>
                </a:gridCol>
                <a:gridCol w="727177">
                  <a:extLst>
                    <a:ext uri="{9D8B030D-6E8A-4147-A177-3AD203B41FA5}">
                      <a16:colId xmlns:a16="http://schemas.microsoft.com/office/drawing/2014/main" val="803931977"/>
                    </a:ext>
                  </a:extLst>
                </a:gridCol>
                <a:gridCol w="1390124">
                  <a:extLst>
                    <a:ext uri="{9D8B030D-6E8A-4147-A177-3AD203B41FA5}">
                      <a16:colId xmlns:a16="http://schemas.microsoft.com/office/drawing/2014/main" val="4024938918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4108938123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2344212093"/>
                    </a:ext>
                  </a:extLst>
                </a:gridCol>
              </a:tblGrid>
              <a:tr h="38454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96913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Operarios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379569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Tecnólogo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683128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Tecnico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83102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4C3562-95C5-90C5-51FE-1EC3219F8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716005"/>
              </p:ext>
            </p:extLst>
          </p:nvPr>
        </p:nvGraphicFramePr>
        <p:xfrm>
          <a:off x="1893284" y="1426946"/>
          <a:ext cx="8280401" cy="13335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1688165436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920276795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415416776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538328443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2618398111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57261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68516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Operarios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0196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3027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CampeSENA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8.295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18434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687FE4-B413-6149-9C2A-029F6BCDBC2D}"/>
              </a:ext>
            </a:extLst>
          </p:cNvPr>
          <p:cNvGraphicFramePr>
            <a:graphicFrameLocks noGrp="1"/>
          </p:cNvGraphicFramePr>
          <p:nvPr/>
        </p:nvGraphicFramePr>
        <p:xfrm>
          <a:off x="1955799" y="3448844"/>
          <a:ext cx="8280401" cy="11049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4265413817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501908796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102956970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2030728108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3975929973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3738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76817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1537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Full Popular (M)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5895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165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8D64F59-4A06-BF81-E37F-EED444047D8B}"/>
              </a:ext>
            </a:extLst>
          </p:cNvPr>
          <p:cNvSpPr txBox="1"/>
          <p:nvPr/>
        </p:nvSpPr>
        <p:spPr>
          <a:xfrm>
            <a:off x="403204" y="240921"/>
            <a:ext cx="79659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Evaluación y Certificación de Competencias Laborales y Contrato de Aprendizaje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91A22B6-3D66-11EB-B314-2BF9B094DAB9}"/>
              </a:ext>
            </a:extLst>
          </p:cNvPr>
          <p:cNvSpPr txBox="1"/>
          <p:nvPr/>
        </p:nvSpPr>
        <p:spPr>
          <a:xfrm>
            <a:off x="978412" y="1563296"/>
            <a:ext cx="1328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ECCL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BC12A361-2DC5-E717-6355-BA7AC43B703D}"/>
              </a:ext>
            </a:extLst>
          </p:cNvPr>
          <p:cNvGraphicFramePr>
            <a:graphicFrameLocks noGrp="1"/>
          </p:cNvGraphicFramePr>
          <p:nvPr/>
        </p:nvGraphicFramePr>
        <p:xfrm>
          <a:off x="1563157" y="5863487"/>
          <a:ext cx="9367603" cy="863135"/>
        </p:xfrm>
        <a:graphic>
          <a:graphicData uri="http://schemas.openxmlformats.org/drawingml/2006/table">
            <a:tbl>
              <a:tblPr/>
              <a:tblGrid>
                <a:gridCol w="4161381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589336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412743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204143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313867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600" b="1" dirty="0">
                          <a:effectLst/>
                        </a:rPr>
                        <a:t>METAS CONTRATOS DE APRENDIZAJE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 </a:t>
                      </a:r>
                      <a:r>
                        <a:rPr lang="en-US" sz="1400" b="1" dirty="0" err="1">
                          <a:effectLst/>
                        </a:rPr>
                        <a:t>anual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Cumplimiento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b="0" dirty="0">
                          <a:effectLst/>
                          <a:latin typeface="Arial" panose="020B0604020202020204" pitchFamily="34" charset="0"/>
                        </a:rPr>
                        <a:t>1.818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dirty="0">
                          <a:effectLst/>
                        </a:rPr>
                        <a:t>3.641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400" dirty="0">
                          <a:effectLst/>
                        </a:rPr>
                        <a:t>49%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</a:tbl>
          </a:graphicData>
        </a:graphic>
      </p:graphicFrame>
      <p:graphicFrame>
        <p:nvGraphicFramePr>
          <p:cNvPr id="2" name="Tabla 6">
            <a:extLst>
              <a:ext uri="{FF2B5EF4-FFF2-40B4-BE49-F238E27FC236}">
                <a16:creationId xmlns:a16="http://schemas.microsoft.com/office/drawing/2014/main" id="{F6BE3A78-7E9A-3355-3E3D-13CA6960FA9A}"/>
              </a:ext>
            </a:extLst>
          </p:cNvPr>
          <p:cNvGraphicFramePr>
            <a:graphicFrameLocks noGrp="1"/>
          </p:cNvGraphicFramePr>
          <p:nvPr/>
        </p:nvGraphicFramePr>
        <p:xfrm>
          <a:off x="1642751" y="2238722"/>
          <a:ext cx="9183481" cy="3367275"/>
        </p:xfrm>
        <a:graphic>
          <a:graphicData uri="http://schemas.openxmlformats.org/drawingml/2006/table">
            <a:tbl>
              <a:tblPr/>
              <a:tblGrid>
                <a:gridCol w="4985892">
                  <a:extLst>
                    <a:ext uri="{9D8B030D-6E8A-4147-A177-3AD203B41FA5}">
                      <a16:colId xmlns:a16="http://schemas.microsoft.com/office/drawing/2014/main" val="2690522272"/>
                    </a:ext>
                  </a:extLst>
                </a:gridCol>
                <a:gridCol w="1205049">
                  <a:extLst>
                    <a:ext uri="{9D8B030D-6E8A-4147-A177-3AD203B41FA5}">
                      <a16:colId xmlns:a16="http://schemas.microsoft.com/office/drawing/2014/main" val="3944257827"/>
                    </a:ext>
                  </a:extLst>
                </a:gridCol>
                <a:gridCol w="1425976">
                  <a:extLst>
                    <a:ext uri="{9D8B030D-6E8A-4147-A177-3AD203B41FA5}">
                      <a16:colId xmlns:a16="http://schemas.microsoft.com/office/drawing/2014/main" val="3362449491"/>
                    </a:ext>
                  </a:extLst>
                </a:gridCol>
                <a:gridCol w="1566564">
                  <a:extLst>
                    <a:ext uri="{9D8B030D-6E8A-4147-A177-3AD203B41FA5}">
                      <a16:colId xmlns:a16="http://schemas.microsoft.com/office/drawing/2014/main" val="4240799300"/>
                    </a:ext>
                  </a:extLst>
                </a:gridCol>
              </a:tblGrid>
              <a:tr h="72519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CERTIFICACION DE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359967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35,06%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47606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9368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Regular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416073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de Evaluaciones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259342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Evaluadas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056116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Certificadas en Competencias Labortales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475573"/>
                  </a:ext>
                </a:extLst>
              </a:tr>
              <a:tr h="3935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Instrumentos de evaluacion construidos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7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995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C8F25-F93F-1FF9-9D64-E1AEC50DC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D1764FC-7F4B-9DD8-876B-9F45F3287D7F}"/>
              </a:ext>
            </a:extLst>
          </p:cNvPr>
          <p:cNvSpPr txBox="1"/>
          <p:nvPr/>
        </p:nvSpPr>
        <p:spPr>
          <a:xfrm>
            <a:off x="403204" y="240921"/>
            <a:ext cx="79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 de Certificación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72F727-E97F-119C-68FE-18558C085EB6}"/>
              </a:ext>
            </a:extLst>
          </p:cNvPr>
          <p:cNvGraphicFramePr>
            <a:graphicFrameLocks noGrp="1"/>
          </p:cNvGraphicFramePr>
          <p:nvPr/>
        </p:nvGraphicFramePr>
        <p:xfrm>
          <a:off x="1051406" y="2883542"/>
          <a:ext cx="10089188" cy="3067316"/>
        </p:xfrm>
        <a:graphic>
          <a:graphicData uri="http://schemas.openxmlformats.org/drawingml/2006/table">
            <a:tbl>
              <a:tblPr/>
              <a:tblGrid>
                <a:gridCol w="4869803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738967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288409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192009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643146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2600" b="1" dirty="0">
                          <a:solidFill>
                            <a:schemeClr val="bg1"/>
                          </a:solidFill>
                          <a:effectLst/>
                        </a:rPr>
                        <a:t>METAS CERTIFICACIÓN 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Nivel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Ejecutado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%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Cumplimiento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TÉCNICOS, OPERARIOS, AUXILIARES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212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dirty="0">
                          <a:effectLst/>
                        </a:rPr>
                        <a:t>2.724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8%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TECNÓLOGOS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168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1.277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13%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2998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COMPLEMENTARIA + EVENTOS EDTS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2.791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17.420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16%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443298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2200" b="1" dirty="0">
                          <a:effectLst/>
                        </a:rPr>
                        <a:t>TOTALES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  <a:latin typeface="Arial" panose="020B0604020202020204" pitchFamily="34" charset="0"/>
                        </a:rPr>
                        <a:t>3.171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</a:rPr>
                        <a:t>21.421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2200" b="1" dirty="0">
                          <a:effectLst/>
                        </a:rPr>
                        <a:t>15%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336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714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20453</TotalTime>
  <Words>883</Words>
  <Application>Microsoft Macintosh PowerPoint</Application>
  <PresentationFormat>Widescreen</PresentationFormat>
  <Paragraphs>348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Aptos Narrow</vt:lpstr>
      <vt:lpstr>Arial</vt:lpstr>
      <vt:lpstr>Calibri</vt:lpstr>
      <vt:lpstr>Calibri Light</vt:lpstr>
      <vt:lpstr>Fira Sans Extra Condensed SemiBold</vt:lpstr>
      <vt:lpstr>Roboto</vt:lpstr>
      <vt:lpstr>Work Sans</vt:lpstr>
      <vt:lpstr>WORK SANS BOLD ROMAN</vt:lpstr>
      <vt:lpstr>WORK SANS BOLD ROMAN</vt:lpstr>
      <vt:lpstr>Work Sans Light</vt:lpstr>
      <vt:lpstr>WORK SANS REGULAR ROMAN</vt:lpstr>
      <vt:lpstr>WORK SANS SEMIBOLD ROMAN</vt:lpstr>
      <vt:lpstr>Office 2013 - Tema de 2022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Juan Carlos Sosa Giraldo</cp:lastModifiedBy>
  <cp:revision>108</cp:revision>
  <dcterms:created xsi:type="dcterms:W3CDTF">2020-10-01T23:51:28Z</dcterms:created>
  <dcterms:modified xsi:type="dcterms:W3CDTF">2026-05-03T19:55:05Z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