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3"/>
  </p:sldMasterIdLst>
  <p:notesMasterIdLst>
    <p:notesMasterId r:id="rId8"/>
  </p:notesMasterIdLst>
  <p:sldIdLst>
    <p:sldId id="2145706560" r:id="rId4"/>
    <p:sldId id="2145706558" r:id="rId5"/>
    <p:sldId id="2145706559" r:id="rId6"/>
    <p:sldId id="2145706562" r:id="rId7"/>
  </p:sldIdLst>
  <p:sldSz cx="12192000" cy="6858000"/>
  <p:notesSz cx="6858000" cy="9144000"/>
  <p:embeddedFontLst>
    <p:embeddedFont>
      <p:font typeface="Arial Narrow" panose="020B0606020202030204" pitchFamily="34" charset="0"/>
      <p:regular r:id="rId9"/>
      <p:bold r:id="rId10"/>
      <p:italic r:id="rId11"/>
      <p:boldItalic r:id="rId12"/>
    </p:embeddedFont>
  </p:embeddedFontLst>
  <p:defaultTextStyle>
    <a:defPPr>
      <a:defRPr lang="es-CO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FA3D35DA-AA34-402E-AF99-FF84C4A60F21}">
          <p14:sldIdLst>
            <p14:sldId id="2145706560"/>
            <p14:sldId id="2145706558"/>
            <p14:sldId id="2145706559"/>
            <p14:sldId id="214570656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28695A-96BB-4338-9912-1BFA4EBD6703}" v="2" dt="2025-02-19T13:58:47.3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45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font" Target="fonts/font4.fntdata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font" Target="fonts/font3.fntdata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1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ela Vargas Martinez" userId="46ba0fad97b70f4e" providerId="LiveId" clId="{DA28695A-96BB-4338-9912-1BFA4EBD6703}"/>
    <pc:docChg chg="modSld sldOrd">
      <pc:chgData name="Marcela Vargas Martinez" userId="46ba0fad97b70f4e" providerId="LiveId" clId="{DA28695A-96BB-4338-9912-1BFA4EBD6703}" dt="2025-02-19T13:58:55.574" v="7" actId="1076"/>
      <pc:docMkLst>
        <pc:docMk/>
      </pc:docMkLst>
      <pc:sldChg chg="modSp mod">
        <pc:chgData name="Marcela Vargas Martinez" userId="46ba0fad97b70f4e" providerId="LiveId" clId="{DA28695A-96BB-4338-9912-1BFA4EBD6703}" dt="2025-02-19T13:58:02.245" v="3" actId="108"/>
        <pc:sldMkLst>
          <pc:docMk/>
          <pc:sldMk cId="0" sldId="2145706558"/>
        </pc:sldMkLst>
        <pc:spChg chg="mod">
          <ac:chgData name="Marcela Vargas Martinez" userId="46ba0fad97b70f4e" providerId="LiveId" clId="{DA28695A-96BB-4338-9912-1BFA4EBD6703}" dt="2025-02-19T13:58:02.245" v="3" actId="108"/>
          <ac:spMkLst>
            <pc:docMk/>
            <pc:sldMk cId="0" sldId="2145706558"/>
            <ac:spMk id="6153" creationId="{24B8A68E-30FE-F7D7-9747-4D266C4EDECD}"/>
          </ac:spMkLst>
        </pc:spChg>
      </pc:sldChg>
      <pc:sldChg chg="addSp modSp mod">
        <pc:chgData name="Marcela Vargas Martinez" userId="46ba0fad97b70f4e" providerId="LiveId" clId="{DA28695A-96BB-4338-9912-1BFA4EBD6703}" dt="2025-02-19T13:58:55.574" v="7" actId="1076"/>
        <pc:sldMkLst>
          <pc:docMk/>
          <pc:sldMk cId="0" sldId="2145706559"/>
        </pc:sldMkLst>
        <pc:picChg chg="add mod">
          <ac:chgData name="Marcela Vargas Martinez" userId="46ba0fad97b70f4e" providerId="LiveId" clId="{DA28695A-96BB-4338-9912-1BFA4EBD6703}" dt="2025-02-19T13:58:55.574" v="7" actId="1076"/>
          <ac:picMkLst>
            <pc:docMk/>
            <pc:sldMk cId="0" sldId="2145706559"/>
            <ac:picMk id="10" creationId="{E68CBBB4-0E2D-73C9-5B56-58B4C79D3FC8}"/>
          </ac:picMkLst>
        </pc:picChg>
      </pc:sldChg>
      <pc:sldChg chg="ord">
        <pc:chgData name="Marcela Vargas Martinez" userId="46ba0fad97b70f4e" providerId="LiveId" clId="{DA28695A-96BB-4338-9912-1BFA4EBD6703}" dt="2025-02-19T13:57:36.237" v="1"/>
        <pc:sldMkLst>
          <pc:docMk/>
          <pc:sldMk cId="975177909" sldId="2145706560"/>
        </pc:sldMkLst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E99758-E9E2-470C-BE9F-B1F45BAE55BD}" type="doc">
      <dgm:prSet loTypeId="urn:microsoft.com/office/officeart/2005/8/layout/chart3" loCatId="relationship" qsTypeId="urn:microsoft.com/office/officeart/2005/8/quickstyle/simple1" qsCatId="simple" csTypeId="urn:microsoft.com/office/officeart/2005/8/colors/colorful4" csCatId="colorful" phldr="1"/>
      <dgm:spPr/>
    </dgm:pt>
    <dgm:pt modelId="{05DD12A0-73D8-4171-9DF5-2C8D75AE8A21}">
      <dgm:prSet phldrT="[Texto]"/>
      <dgm:spPr>
        <a:xfrm>
          <a:off x="2758184" y="753272"/>
          <a:ext cx="7353545" cy="7353545"/>
        </a:xfrm>
        <a:prstGeom prst="pie">
          <a:avLst>
            <a:gd name="adj1" fmla="val 16200000"/>
            <a:gd name="adj2" fmla="val 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s-ES" b="1" dirty="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Atención integral a víctimas de todo tipo de violencia.</a:t>
          </a:r>
          <a:endParaRPr lang="es-CO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1F4EA5D0-15F5-4ED7-9CD0-FB0C917B1138}" type="parTrans" cxnId="{F1006F78-D7AF-4B7C-A57A-B3518F652FEF}">
      <dgm:prSet/>
      <dgm:spPr/>
      <dgm:t>
        <a:bodyPr/>
        <a:lstStyle/>
        <a:p>
          <a:endParaRPr lang="es-CO"/>
        </a:p>
      </dgm:t>
    </dgm:pt>
    <dgm:pt modelId="{0ABD668A-7F96-4785-97AB-63645CB9AC60}" type="sibTrans" cxnId="{F1006F78-D7AF-4B7C-A57A-B3518F652FEF}">
      <dgm:prSet/>
      <dgm:spPr/>
      <dgm:t>
        <a:bodyPr/>
        <a:lstStyle/>
        <a:p>
          <a:endParaRPr lang="es-CO"/>
        </a:p>
      </dgm:t>
    </dgm:pt>
    <dgm:pt modelId="{1356A571-4884-4AB7-99D0-235F86F96BCC}">
      <dgm:prSet phldrT="[Texto]"/>
      <dgm:spPr>
        <a:xfrm>
          <a:off x="2683377" y="855287"/>
          <a:ext cx="7353545" cy="7353545"/>
        </a:xfrm>
        <a:prstGeom prst="pie">
          <a:avLst>
            <a:gd name="adj1" fmla="val 0"/>
            <a:gd name="adj2" fmla="val 5400000"/>
          </a:avLst>
        </a:prstGeom>
        <a:solidFill>
          <a:srgbClr val="8064A2">
            <a:hueOff val="-1488257"/>
            <a:satOff val="8966"/>
            <a:lumOff val="719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s-ES" dirty="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Protocolo de Atención Integral a Víctimas de Violencia Sexual. </a:t>
          </a:r>
          <a:endParaRPr lang="es-CO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68D6F606-8F1A-4BF2-A396-71EFCE9630CD}" type="parTrans" cxnId="{D6F0121F-2C6E-4495-BEC2-91B0A99EB93D}">
      <dgm:prSet/>
      <dgm:spPr/>
      <dgm:t>
        <a:bodyPr/>
        <a:lstStyle/>
        <a:p>
          <a:endParaRPr lang="es-CO"/>
        </a:p>
      </dgm:t>
    </dgm:pt>
    <dgm:pt modelId="{0E8EF1D9-3142-4033-8FBA-08E7679638D0}" type="sibTrans" cxnId="{D6F0121F-2C6E-4495-BEC2-91B0A99EB93D}">
      <dgm:prSet/>
      <dgm:spPr/>
      <dgm:t>
        <a:bodyPr/>
        <a:lstStyle/>
        <a:p>
          <a:endParaRPr lang="es-CO"/>
        </a:p>
      </dgm:t>
    </dgm:pt>
    <dgm:pt modelId="{49B508F0-6AD9-4596-82BB-25018527733E}">
      <dgm:prSet phldrT="[Texto]"/>
      <dgm:spPr>
        <a:xfrm>
          <a:off x="2683377" y="855287"/>
          <a:ext cx="7353545" cy="7353545"/>
        </a:xfrm>
        <a:prstGeom prst="pie">
          <a:avLst>
            <a:gd name="adj1" fmla="val 5400000"/>
            <a:gd name="adj2" fmla="val 10800000"/>
          </a:avLst>
        </a:prstGeom>
        <a:solidFill>
          <a:srgbClr val="8064A2">
            <a:hueOff val="-2976513"/>
            <a:satOff val="17933"/>
            <a:lumOff val="1437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s-ES" dirty="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+mn-cs"/>
            </a:rPr>
            <a:t>Protocolo de Atención a Víctimas de Quemadura con Agente Químico</a:t>
          </a:r>
          <a:endParaRPr lang="es-CO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82778418-8171-49EE-8D58-9B3D62679E32}" type="parTrans" cxnId="{44A3D475-FA2F-4B66-9759-5ED4428CBF3B}">
      <dgm:prSet/>
      <dgm:spPr/>
      <dgm:t>
        <a:bodyPr/>
        <a:lstStyle/>
        <a:p>
          <a:endParaRPr lang="es-CO"/>
        </a:p>
      </dgm:t>
    </dgm:pt>
    <dgm:pt modelId="{C457CD28-E1AE-45E5-8DF4-D78162344A46}" type="sibTrans" cxnId="{44A3D475-FA2F-4B66-9759-5ED4428CBF3B}">
      <dgm:prSet/>
      <dgm:spPr/>
      <dgm:t>
        <a:bodyPr/>
        <a:lstStyle/>
        <a:p>
          <a:endParaRPr lang="es-CO"/>
        </a:p>
      </dgm:t>
    </dgm:pt>
    <dgm:pt modelId="{DF3C7EEC-1D54-4B88-B491-C1C6F75C6CF8}">
      <dgm:prSet/>
      <dgm:spPr>
        <a:xfrm>
          <a:off x="2683377" y="855287"/>
          <a:ext cx="7353545" cy="7353545"/>
        </a:xfrm>
        <a:prstGeom prst="pie">
          <a:avLst>
            <a:gd name="adj1" fmla="val 10800000"/>
            <a:gd name="adj2" fmla="val 16200000"/>
          </a:avLst>
        </a:prstGeom>
        <a:solidFill>
          <a:srgbClr val="8064A2">
            <a:hueOff val="-4464770"/>
            <a:satOff val="26899"/>
            <a:lumOff val="2156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s-ES" dirty="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+mn-cs"/>
            </a:rPr>
            <a:t>Protocolo de Atención Psicosocial a Víctimas del Conflicto Armado</a:t>
          </a:r>
          <a:endParaRPr lang="es-CO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80006B77-4981-4B75-B217-5279DE67ADE3}" type="parTrans" cxnId="{F2F3C26E-B38F-49AF-8027-D629E95A138F}">
      <dgm:prSet/>
      <dgm:spPr/>
      <dgm:t>
        <a:bodyPr/>
        <a:lstStyle/>
        <a:p>
          <a:endParaRPr lang="es-CO"/>
        </a:p>
      </dgm:t>
    </dgm:pt>
    <dgm:pt modelId="{9CE4B0A6-A137-416E-97C4-1745F1CA1411}" type="sibTrans" cxnId="{F2F3C26E-B38F-49AF-8027-D629E95A138F}">
      <dgm:prSet/>
      <dgm:spPr/>
      <dgm:t>
        <a:bodyPr/>
        <a:lstStyle/>
        <a:p>
          <a:endParaRPr lang="es-CO"/>
        </a:p>
      </dgm:t>
    </dgm:pt>
    <dgm:pt modelId="{4153AF19-23A6-4FAB-B590-622A100DA559}" type="pres">
      <dgm:prSet presAssocID="{65E99758-E9E2-470C-BE9F-B1F45BAE55BD}" presName="compositeShape" presStyleCnt="0">
        <dgm:presLayoutVars>
          <dgm:chMax val="7"/>
          <dgm:dir/>
          <dgm:resizeHandles val="exact"/>
        </dgm:presLayoutVars>
      </dgm:prSet>
      <dgm:spPr/>
    </dgm:pt>
    <dgm:pt modelId="{E67642EE-5B77-49AE-97CF-C129F73CABCE}" type="pres">
      <dgm:prSet presAssocID="{65E99758-E9E2-470C-BE9F-B1F45BAE55BD}" presName="wedge1" presStyleLbl="node1" presStyleIdx="0" presStyleCnt="4" custLinFactNeighborX="49059" custLinFactNeighborY="-99054"/>
      <dgm:spPr/>
    </dgm:pt>
    <dgm:pt modelId="{FDC398A8-1B6D-4742-9C64-D9DEA5D3616B}" type="pres">
      <dgm:prSet presAssocID="{65E99758-E9E2-470C-BE9F-B1F45BAE55BD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8D084704-A473-4BCB-BD0F-BEA74765DB81}" type="pres">
      <dgm:prSet presAssocID="{65E99758-E9E2-470C-BE9F-B1F45BAE55BD}" presName="wedge2" presStyleLbl="node1" presStyleIdx="1" presStyleCnt="4" custLinFactY="-3268" custLinFactNeighborX="53273" custLinFactNeighborY="-100000"/>
      <dgm:spPr/>
    </dgm:pt>
    <dgm:pt modelId="{33E20091-C52D-4189-A9DD-2C21E6E53486}" type="pres">
      <dgm:prSet presAssocID="{65E99758-E9E2-470C-BE9F-B1F45BAE55BD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A0A9E7B4-9A5B-4ECF-AA3A-3B47D1D87B85}" type="pres">
      <dgm:prSet presAssocID="{65E99758-E9E2-470C-BE9F-B1F45BAE55BD}" presName="wedge3" presStyleLbl="node1" presStyleIdx="2" presStyleCnt="4" custLinFactY="-2540" custLinFactNeighborX="49572" custLinFactNeighborY="-100000"/>
      <dgm:spPr/>
    </dgm:pt>
    <dgm:pt modelId="{4270398C-75B9-4302-A631-DF42524E19BC}" type="pres">
      <dgm:prSet presAssocID="{65E99758-E9E2-470C-BE9F-B1F45BAE55BD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787C1CA2-1B76-4CB7-97C6-39E659D17BAE}" type="pres">
      <dgm:prSet presAssocID="{65E99758-E9E2-470C-BE9F-B1F45BAE55BD}" presName="wedge4" presStyleLbl="node1" presStyleIdx="3" presStyleCnt="4" custLinFactY="-3268" custLinFactNeighborX="49572" custLinFactNeighborY="-100000"/>
      <dgm:spPr/>
    </dgm:pt>
    <dgm:pt modelId="{4CE30FCA-C063-4D01-AAED-8AF979248439}" type="pres">
      <dgm:prSet presAssocID="{65E99758-E9E2-470C-BE9F-B1F45BAE55BD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46B28D0A-B035-47C9-9CEB-1E0F8A99F4D5}" type="presOf" srcId="{DF3C7EEC-1D54-4B88-B491-C1C6F75C6CF8}" destId="{787C1CA2-1B76-4CB7-97C6-39E659D17BAE}" srcOrd="0" destOrd="0" presId="urn:microsoft.com/office/officeart/2005/8/layout/chart3"/>
    <dgm:cxn modelId="{180ACF0A-79EA-4873-95FA-326414806B8D}" type="presOf" srcId="{65E99758-E9E2-470C-BE9F-B1F45BAE55BD}" destId="{4153AF19-23A6-4FAB-B590-622A100DA559}" srcOrd="0" destOrd="0" presId="urn:microsoft.com/office/officeart/2005/8/layout/chart3"/>
    <dgm:cxn modelId="{624B280F-23C7-43F8-9CE3-D15D72064B7E}" type="presOf" srcId="{DF3C7EEC-1D54-4B88-B491-C1C6F75C6CF8}" destId="{4CE30FCA-C063-4D01-AAED-8AF979248439}" srcOrd="1" destOrd="0" presId="urn:microsoft.com/office/officeart/2005/8/layout/chart3"/>
    <dgm:cxn modelId="{B357C81C-EB1C-454B-85C4-165795744397}" type="presOf" srcId="{49B508F0-6AD9-4596-82BB-25018527733E}" destId="{4270398C-75B9-4302-A631-DF42524E19BC}" srcOrd="1" destOrd="0" presId="urn:microsoft.com/office/officeart/2005/8/layout/chart3"/>
    <dgm:cxn modelId="{D6F0121F-2C6E-4495-BEC2-91B0A99EB93D}" srcId="{65E99758-E9E2-470C-BE9F-B1F45BAE55BD}" destId="{1356A571-4884-4AB7-99D0-235F86F96BCC}" srcOrd="1" destOrd="0" parTransId="{68D6F606-8F1A-4BF2-A396-71EFCE9630CD}" sibTransId="{0E8EF1D9-3142-4033-8FBA-08E7679638D0}"/>
    <dgm:cxn modelId="{5CD7332A-DA43-4F0A-953F-C6DB77CA1DC8}" type="presOf" srcId="{05DD12A0-73D8-4171-9DF5-2C8D75AE8A21}" destId="{E67642EE-5B77-49AE-97CF-C129F73CABCE}" srcOrd="0" destOrd="0" presId="urn:microsoft.com/office/officeart/2005/8/layout/chart3"/>
    <dgm:cxn modelId="{D1C8833D-A41E-4C3D-A4A7-989A30276E35}" type="presOf" srcId="{49B508F0-6AD9-4596-82BB-25018527733E}" destId="{A0A9E7B4-9A5B-4ECF-AA3A-3B47D1D87B85}" srcOrd="0" destOrd="0" presId="urn:microsoft.com/office/officeart/2005/8/layout/chart3"/>
    <dgm:cxn modelId="{F2F3C26E-B38F-49AF-8027-D629E95A138F}" srcId="{65E99758-E9E2-470C-BE9F-B1F45BAE55BD}" destId="{DF3C7EEC-1D54-4B88-B491-C1C6F75C6CF8}" srcOrd="3" destOrd="0" parTransId="{80006B77-4981-4B75-B217-5279DE67ADE3}" sibTransId="{9CE4B0A6-A137-416E-97C4-1745F1CA1411}"/>
    <dgm:cxn modelId="{44A3D475-FA2F-4B66-9759-5ED4428CBF3B}" srcId="{65E99758-E9E2-470C-BE9F-B1F45BAE55BD}" destId="{49B508F0-6AD9-4596-82BB-25018527733E}" srcOrd="2" destOrd="0" parTransId="{82778418-8171-49EE-8D58-9B3D62679E32}" sibTransId="{C457CD28-E1AE-45E5-8DF4-D78162344A46}"/>
    <dgm:cxn modelId="{F1006F78-D7AF-4B7C-A57A-B3518F652FEF}" srcId="{65E99758-E9E2-470C-BE9F-B1F45BAE55BD}" destId="{05DD12A0-73D8-4171-9DF5-2C8D75AE8A21}" srcOrd="0" destOrd="0" parTransId="{1F4EA5D0-15F5-4ED7-9CD0-FB0C917B1138}" sibTransId="{0ABD668A-7F96-4785-97AB-63645CB9AC60}"/>
    <dgm:cxn modelId="{63BAEF9D-6A11-434E-939B-8BC6D9A7C942}" type="presOf" srcId="{1356A571-4884-4AB7-99D0-235F86F96BCC}" destId="{33E20091-C52D-4189-A9DD-2C21E6E53486}" srcOrd="1" destOrd="0" presId="urn:microsoft.com/office/officeart/2005/8/layout/chart3"/>
    <dgm:cxn modelId="{009015BB-9366-48F3-9BB5-7F1CD4A450CE}" type="presOf" srcId="{05DD12A0-73D8-4171-9DF5-2C8D75AE8A21}" destId="{FDC398A8-1B6D-4742-9C64-D9DEA5D3616B}" srcOrd="1" destOrd="0" presId="urn:microsoft.com/office/officeart/2005/8/layout/chart3"/>
    <dgm:cxn modelId="{E9BE5CDE-0CF9-4617-BAE8-A2A3EB6D7E59}" type="presOf" srcId="{1356A571-4884-4AB7-99D0-235F86F96BCC}" destId="{8D084704-A473-4BCB-BD0F-BEA74765DB81}" srcOrd="0" destOrd="0" presId="urn:microsoft.com/office/officeart/2005/8/layout/chart3"/>
    <dgm:cxn modelId="{A498BDAC-251F-4002-A6EF-BADBD3F7027A}" type="presParOf" srcId="{4153AF19-23A6-4FAB-B590-622A100DA559}" destId="{E67642EE-5B77-49AE-97CF-C129F73CABCE}" srcOrd="0" destOrd="0" presId="urn:microsoft.com/office/officeart/2005/8/layout/chart3"/>
    <dgm:cxn modelId="{6DD0D681-B2A4-45CA-9C22-51E61A34997B}" type="presParOf" srcId="{4153AF19-23A6-4FAB-B590-622A100DA559}" destId="{FDC398A8-1B6D-4742-9C64-D9DEA5D3616B}" srcOrd="1" destOrd="0" presId="urn:microsoft.com/office/officeart/2005/8/layout/chart3"/>
    <dgm:cxn modelId="{6B391515-C2AA-41B7-A5D4-E8CCDD8254EF}" type="presParOf" srcId="{4153AF19-23A6-4FAB-B590-622A100DA559}" destId="{8D084704-A473-4BCB-BD0F-BEA74765DB81}" srcOrd="2" destOrd="0" presId="urn:microsoft.com/office/officeart/2005/8/layout/chart3"/>
    <dgm:cxn modelId="{A0FF615C-6907-4831-819F-D7BB162A86F8}" type="presParOf" srcId="{4153AF19-23A6-4FAB-B590-622A100DA559}" destId="{33E20091-C52D-4189-A9DD-2C21E6E53486}" srcOrd="3" destOrd="0" presId="urn:microsoft.com/office/officeart/2005/8/layout/chart3"/>
    <dgm:cxn modelId="{88878287-4E48-479F-99EC-0B7297830403}" type="presParOf" srcId="{4153AF19-23A6-4FAB-B590-622A100DA559}" destId="{A0A9E7B4-9A5B-4ECF-AA3A-3B47D1D87B85}" srcOrd="4" destOrd="0" presId="urn:microsoft.com/office/officeart/2005/8/layout/chart3"/>
    <dgm:cxn modelId="{EE0D71C4-1E2C-4E05-8BA0-ABC13C949573}" type="presParOf" srcId="{4153AF19-23A6-4FAB-B590-622A100DA559}" destId="{4270398C-75B9-4302-A631-DF42524E19BC}" srcOrd="5" destOrd="0" presId="urn:microsoft.com/office/officeart/2005/8/layout/chart3"/>
    <dgm:cxn modelId="{3FF3108D-D360-4EE9-A7F4-8AFDB93F6ED1}" type="presParOf" srcId="{4153AF19-23A6-4FAB-B590-622A100DA559}" destId="{787C1CA2-1B76-4CB7-97C6-39E659D17BAE}" srcOrd="6" destOrd="0" presId="urn:microsoft.com/office/officeart/2005/8/layout/chart3"/>
    <dgm:cxn modelId="{79336D72-E917-4A0E-9667-A86A0C64FB4B}" type="presParOf" srcId="{4153AF19-23A6-4FAB-B590-622A100DA559}" destId="{4CE30FCA-C063-4D01-AAED-8AF979248439}" srcOrd="7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CE491AA-47CE-4931-8CF4-7ECC9E21009E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C87849DE-9C64-4A5B-8217-71BFDAAAFB40}">
      <dgm:prSet phldrT="[Texto]" custT="1"/>
      <dgm:spPr/>
      <dgm:t>
        <a:bodyPr/>
        <a:lstStyle/>
        <a:p>
          <a:r>
            <a:rPr lang="es-ES" sz="1200" b="1" dirty="0">
              <a:solidFill>
                <a:srgbClr val="145768"/>
              </a:solidFill>
              <a:latin typeface="Arial Narrow" panose="020B0606020202030204" pitchFamily="34" charset="0"/>
              <a:cs typeface="Arial" panose="020B0604020202020204" pitchFamily="34" charset="0"/>
            </a:rPr>
            <a:t>Intervenciones poblacionales</a:t>
          </a:r>
          <a:endParaRPr lang="es-CO" sz="1200" b="1" dirty="0">
            <a:solidFill>
              <a:srgbClr val="145768"/>
            </a:solidFill>
            <a:latin typeface="Arial Narrow" panose="020B0606020202030204" pitchFamily="34" charset="0"/>
            <a:cs typeface="Arial" panose="020B0604020202020204" pitchFamily="34" charset="0"/>
          </a:endParaRPr>
        </a:p>
      </dgm:t>
    </dgm:pt>
    <dgm:pt modelId="{565CC7C7-14EE-4BD9-B40D-04DDBED7B80A}" type="parTrans" cxnId="{BA7B08D9-CA53-40D0-8F7F-DAA9F23F4FA5}">
      <dgm:prSet/>
      <dgm:spPr/>
      <dgm:t>
        <a:bodyPr/>
        <a:lstStyle/>
        <a:p>
          <a:endParaRPr lang="es-CO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944AF94-3F37-4F48-BA95-23017168D88D}" type="sibTrans" cxnId="{BA7B08D9-CA53-40D0-8F7F-DAA9F23F4FA5}">
      <dgm:prSet/>
      <dgm:spPr/>
      <dgm:t>
        <a:bodyPr/>
        <a:lstStyle/>
        <a:p>
          <a:endParaRPr lang="es-CO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A1A0168-C4D4-4E38-9BAA-743095BB620D}">
      <dgm:prSet phldrT="[Texto]" custT="1"/>
      <dgm:spPr/>
      <dgm:t>
        <a:bodyPr/>
        <a:lstStyle/>
        <a:p>
          <a:r>
            <a:rPr lang="es-ES" sz="1100" b="1" dirty="0">
              <a:solidFill>
                <a:srgbClr val="145768"/>
              </a:solidFill>
              <a:latin typeface="Arial Narrow" panose="020B0606020202030204" pitchFamily="34" charset="0"/>
              <a:cs typeface="Arial" panose="020B0604020202020204" pitchFamily="34" charset="0"/>
            </a:rPr>
            <a:t>Intervenciones colectivas</a:t>
          </a:r>
          <a:endParaRPr lang="es-CO" sz="1100" b="1" dirty="0">
            <a:solidFill>
              <a:srgbClr val="145768"/>
            </a:solidFill>
            <a:latin typeface="Arial Narrow" panose="020B0606020202030204" pitchFamily="34" charset="0"/>
            <a:cs typeface="Arial" panose="020B0604020202020204" pitchFamily="34" charset="0"/>
          </a:endParaRPr>
        </a:p>
      </dgm:t>
    </dgm:pt>
    <dgm:pt modelId="{C34F1F0A-3A4D-4A6F-BE15-416A3B1A522F}" type="parTrans" cxnId="{270CAF40-4A17-4A14-9E4A-826FED970F65}">
      <dgm:prSet/>
      <dgm:spPr/>
      <dgm:t>
        <a:bodyPr/>
        <a:lstStyle/>
        <a:p>
          <a:endParaRPr lang="es-CO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075439B-09AF-40A9-BB64-8685565E6837}" type="sibTrans" cxnId="{270CAF40-4A17-4A14-9E4A-826FED970F65}">
      <dgm:prSet/>
      <dgm:spPr/>
      <dgm:t>
        <a:bodyPr/>
        <a:lstStyle/>
        <a:p>
          <a:endParaRPr lang="es-CO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612E437-96CD-49DF-984E-7F14463BFBD0}">
      <dgm:prSet phldrT="[Texto]" custT="1"/>
      <dgm:spPr/>
      <dgm:t>
        <a:bodyPr/>
        <a:lstStyle/>
        <a:p>
          <a:r>
            <a:rPr lang="es-ES" sz="1100" b="1" dirty="0">
              <a:solidFill>
                <a:srgbClr val="145768"/>
              </a:solidFill>
              <a:latin typeface="Arial Narrow" panose="020B0606020202030204" pitchFamily="34" charset="0"/>
              <a:cs typeface="Arial" panose="020B0604020202020204" pitchFamily="34" charset="0"/>
            </a:rPr>
            <a:t>Intervenciones individuales </a:t>
          </a:r>
          <a:endParaRPr lang="es-CO" sz="1100" b="1" dirty="0">
            <a:solidFill>
              <a:srgbClr val="145768"/>
            </a:solidFill>
            <a:latin typeface="Arial Narrow" panose="020B0606020202030204" pitchFamily="34" charset="0"/>
            <a:cs typeface="Arial" panose="020B0604020202020204" pitchFamily="34" charset="0"/>
          </a:endParaRPr>
        </a:p>
      </dgm:t>
    </dgm:pt>
    <dgm:pt modelId="{F115B1AA-98DF-47D1-BD7E-5F46954B22AD}" type="parTrans" cxnId="{6297A20A-FEC8-420E-949B-37A5807D27BB}">
      <dgm:prSet/>
      <dgm:spPr/>
      <dgm:t>
        <a:bodyPr/>
        <a:lstStyle/>
        <a:p>
          <a:endParaRPr lang="es-CO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99535E4-1EAE-4A5A-B4D5-89AD800D544F}" type="sibTrans" cxnId="{6297A20A-FEC8-420E-949B-37A5807D27BB}">
      <dgm:prSet/>
      <dgm:spPr/>
      <dgm:t>
        <a:bodyPr/>
        <a:lstStyle/>
        <a:p>
          <a:endParaRPr lang="es-CO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6D7545D-841D-405B-8A69-4A7D7FA12FDC}" type="pres">
      <dgm:prSet presAssocID="{BCE491AA-47CE-4931-8CF4-7ECC9E21009E}" presName="Name0" presStyleCnt="0">
        <dgm:presLayoutVars>
          <dgm:dir/>
          <dgm:resizeHandles val="exact"/>
        </dgm:presLayoutVars>
      </dgm:prSet>
      <dgm:spPr/>
    </dgm:pt>
    <dgm:pt modelId="{6DC01911-2F23-4C83-A9BB-10B0B5BC51BA}" type="pres">
      <dgm:prSet presAssocID="{C87849DE-9C64-4A5B-8217-71BFDAAAFB40}" presName="compNode" presStyleCnt="0"/>
      <dgm:spPr/>
    </dgm:pt>
    <dgm:pt modelId="{735760BF-9457-42A7-B1BA-02318B00B90C}" type="pres">
      <dgm:prSet presAssocID="{C87849DE-9C64-4A5B-8217-71BFDAAAFB40}" presName="pictRect" presStyleLbl="node1" presStyleIdx="0" presStyleCnt="3" custLinFactNeighborX="-78520" custLinFactNeighborY="1623"/>
      <dgm:spPr>
        <a:blipFill rotWithShape="1">
          <a:blip xmlns:r="http://schemas.openxmlformats.org/officeDocument/2006/relationships" r:embed="rId1"/>
          <a:srcRect/>
          <a:stretch>
            <a:fillRect t="-3000" b="-3000"/>
          </a:stretch>
        </a:blipFill>
      </dgm:spPr>
    </dgm:pt>
    <dgm:pt modelId="{43A5E642-3B1F-436B-A75C-399F910BD5B9}" type="pres">
      <dgm:prSet presAssocID="{C87849DE-9C64-4A5B-8217-71BFDAAAFB40}" presName="textRect" presStyleLbl="revTx" presStyleIdx="0" presStyleCnt="3" custScaleX="116753" custLinFactNeighborX="-79966" custLinFactNeighborY="-2148">
        <dgm:presLayoutVars>
          <dgm:bulletEnabled val="1"/>
        </dgm:presLayoutVars>
      </dgm:prSet>
      <dgm:spPr/>
    </dgm:pt>
    <dgm:pt modelId="{81FF49D8-2A1B-45D6-9988-3CFF145A290A}" type="pres">
      <dgm:prSet presAssocID="{9944AF94-3F37-4F48-BA95-23017168D88D}" presName="sibTrans" presStyleLbl="sibTrans2D1" presStyleIdx="0" presStyleCnt="0"/>
      <dgm:spPr/>
    </dgm:pt>
    <dgm:pt modelId="{CF15E846-8A18-4E0F-BC42-394CCFD5EC1F}" type="pres">
      <dgm:prSet presAssocID="{9A1A0168-C4D4-4E38-9BAA-743095BB620D}" presName="compNode" presStyleCnt="0"/>
      <dgm:spPr/>
    </dgm:pt>
    <dgm:pt modelId="{DC9FA5BF-D7B2-44AA-96A4-1DC4D3DD7DED}" type="pres">
      <dgm:prSet presAssocID="{9A1A0168-C4D4-4E38-9BAA-743095BB620D}" presName="pictRect" presStyleLbl="node1" presStyleIdx="1" presStyleCnt="3" custLinFactNeighborX="-16725" custLinFactNeighborY="1909"/>
      <dgm:spPr>
        <a:blipFill rotWithShape="1">
          <a:blip xmlns:r="http://schemas.openxmlformats.org/officeDocument/2006/relationships" r:embed="rId2"/>
          <a:srcRect/>
          <a:stretch>
            <a:fillRect t="-2000" b="-2000"/>
          </a:stretch>
        </a:blipFill>
      </dgm:spPr>
    </dgm:pt>
    <dgm:pt modelId="{511725F6-E6C5-4971-BE9D-DDEED6BD97E7}" type="pres">
      <dgm:prSet presAssocID="{9A1A0168-C4D4-4E38-9BAA-743095BB620D}" presName="textRect" presStyleLbl="revTx" presStyleIdx="1" presStyleCnt="3" custLinFactNeighborX="-27904" custLinFactNeighborY="19525">
        <dgm:presLayoutVars>
          <dgm:bulletEnabled val="1"/>
        </dgm:presLayoutVars>
      </dgm:prSet>
      <dgm:spPr/>
    </dgm:pt>
    <dgm:pt modelId="{CD0E22D9-CF90-4DFA-945E-4E36960243B4}" type="pres">
      <dgm:prSet presAssocID="{0075439B-09AF-40A9-BB64-8685565E6837}" presName="sibTrans" presStyleLbl="sibTrans2D1" presStyleIdx="0" presStyleCnt="0"/>
      <dgm:spPr/>
    </dgm:pt>
    <dgm:pt modelId="{30D702C3-9BC8-4DA0-9C40-06D8EF9F1AF2}" type="pres">
      <dgm:prSet presAssocID="{5612E437-96CD-49DF-984E-7F14463BFBD0}" presName="compNode" presStyleCnt="0"/>
      <dgm:spPr/>
    </dgm:pt>
    <dgm:pt modelId="{82E70C08-5652-4CFD-A19F-67EFE32268F3}" type="pres">
      <dgm:prSet presAssocID="{5612E437-96CD-49DF-984E-7F14463BFBD0}" presName="pictRect" presStyleLbl="node1" presStyleIdx="2" presStyleCnt="3" custScaleX="83779" custLinFactNeighborX="88999" custLinFactNeighborY="-126"/>
      <dgm:spPr>
        <a:blipFill rotWithShape="1">
          <a:blip xmlns:r="http://schemas.openxmlformats.org/officeDocument/2006/relationships" r:embed="rId3"/>
          <a:srcRect/>
          <a:stretch>
            <a:fillRect l="-6000" r="-6000"/>
          </a:stretch>
        </a:blipFill>
      </dgm:spPr>
    </dgm:pt>
    <dgm:pt modelId="{B85B9420-FED1-4E14-BD13-96ABC4A945B2}" type="pres">
      <dgm:prSet presAssocID="{5612E437-96CD-49DF-984E-7F14463BFBD0}" presName="textRect" presStyleLbl="revTx" presStyleIdx="2" presStyleCnt="3" custLinFactNeighborX="92232" custLinFactNeighborY="27223">
        <dgm:presLayoutVars>
          <dgm:bulletEnabled val="1"/>
        </dgm:presLayoutVars>
      </dgm:prSet>
      <dgm:spPr/>
    </dgm:pt>
  </dgm:ptLst>
  <dgm:cxnLst>
    <dgm:cxn modelId="{CDEACA00-7761-4A83-8F3F-BC2AC12FCD9D}" type="presOf" srcId="{9A1A0168-C4D4-4E38-9BAA-743095BB620D}" destId="{511725F6-E6C5-4971-BE9D-DDEED6BD97E7}" srcOrd="0" destOrd="0" presId="urn:microsoft.com/office/officeart/2005/8/layout/pList1"/>
    <dgm:cxn modelId="{6297A20A-FEC8-420E-949B-37A5807D27BB}" srcId="{BCE491AA-47CE-4931-8CF4-7ECC9E21009E}" destId="{5612E437-96CD-49DF-984E-7F14463BFBD0}" srcOrd="2" destOrd="0" parTransId="{F115B1AA-98DF-47D1-BD7E-5F46954B22AD}" sibTransId="{C99535E4-1EAE-4A5A-B4D5-89AD800D544F}"/>
    <dgm:cxn modelId="{9F22FA28-0390-452D-9BCD-D74E65653883}" type="presOf" srcId="{0075439B-09AF-40A9-BB64-8685565E6837}" destId="{CD0E22D9-CF90-4DFA-945E-4E36960243B4}" srcOrd="0" destOrd="0" presId="urn:microsoft.com/office/officeart/2005/8/layout/pList1"/>
    <dgm:cxn modelId="{270CAF40-4A17-4A14-9E4A-826FED970F65}" srcId="{BCE491AA-47CE-4931-8CF4-7ECC9E21009E}" destId="{9A1A0168-C4D4-4E38-9BAA-743095BB620D}" srcOrd="1" destOrd="0" parTransId="{C34F1F0A-3A4D-4A6F-BE15-416A3B1A522F}" sibTransId="{0075439B-09AF-40A9-BB64-8685565E6837}"/>
    <dgm:cxn modelId="{1812B54B-4410-48D3-B203-E7E4F4D5F0F3}" type="presOf" srcId="{5612E437-96CD-49DF-984E-7F14463BFBD0}" destId="{B85B9420-FED1-4E14-BD13-96ABC4A945B2}" srcOrd="0" destOrd="0" presId="urn:microsoft.com/office/officeart/2005/8/layout/pList1"/>
    <dgm:cxn modelId="{4C71886D-11A5-4990-9437-1F5D1F6F6EBE}" type="presOf" srcId="{BCE491AA-47CE-4931-8CF4-7ECC9E21009E}" destId="{E6D7545D-841D-405B-8A69-4A7D7FA12FDC}" srcOrd="0" destOrd="0" presId="urn:microsoft.com/office/officeart/2005/8/layout/pList1"/>
    <dgm:cxn modelId="{9E90388D-8CFC-44DC-B359-FA2FA995F673}" type="presOf" srcId="{C87849DE-9C64-4A5B-8217-71BFDAAAFB40}" destId="{43A5E642-3B1F-436B-A75C-399F910BD5B9}" srcOrd="0" destOrd="0" presId="urn:microsoft.com/office/officeart/2005/8/layout/pList1"/>
    <dgm:cxn modelId="{B4E68B9E-9201-40CC-9F69-55116C6D491B}" type="presOf" srcId="{9944AF94-3F37-4F48-BA95-23017168D88D}" destId="{81FF49D8-2A1B-45D6-9988-3CFF145A290A}" srcOrd="0" destOrd="0" presId="urn:microsoft.com/office/officeart/2005/8/layout/pList1"/>
    <dgm:cxn modelId="{BA7B08D9-CA53-40D0-8F7F-DAA9F23F4FA5}" srcId="{BCE491AA-47CE-4931-8CF4-7ECC9E21009E}" destId="{C87849DE-9C64-4A5B-8217-71BFDAAAFB40}" srcOrd="0" destOrd="0" parTransId="{565CC7C7-14EE-4BD9-B40D-04DDBED7B80A}" sibTransId="{9944AF94-3F37-4F48-BA95-23017168D88D}"/>
    <dgm:cxn modelId="{5CF5A045-EB5A-4AE9-B55A-775E2636DFD8}" type="presParOf" srcId="{E6D7545D-841D-405B-8A69-4A7D7FA12FDC}" destId="{6DC01911-2F23-4C83-A9BB-10B0B5BC51BA}" srcOrd="0" destOrd="0" presId="urn:microsoft.com/office/officeart/2005/8/layout/pList1"/>
    <dgm:cxn modelId="{E62E014F-91A5-4A8F-9E97-75B346CE0430}" type="presParOf" srcId="{6DC01911-2F23-4C83-A9BB-10B0B5BC51BA}" destId="{735760BF-9457-42A7-B1BA-02318B00B90C}" srcOrd="0" destOrd="0" presId="urn:microsoft.com/office/officeart/2005/8/layout/pList1"/>
    <dgm:cxn modelId="{A1F2A6F4-BAB9-4C2D-9C3E-B09A812C7137}" type="presParOf" srcId="{6DC01911-2F23-4C83-A9BB-10B0B5BC51BA}" destId="{43A5E642-3B1F-436B-A75C-399F910BD5B9}" srcOrd="1" destOrd="0" presId="urn:microsoft.com/office/officeart/2005/8/layout/pList1"/>
    <dgm:cxn modelId="{E9211CAC-3042-4493-AA10-5DBF6AABD860}" type="presParOf" srcId="{E6D7545D-841D-405B-8A69-4A7D7FA12FDC}" destId="{81FF49D8-2A1B-45D6-9988-3CFF145A290A}" srcOrd="1" destOrd="0" presId="urn:microsoft.com/office/officeart/2005/8/layout/pList1"/>
    <dgm:cxn modelId="{0D80A255-0025-4179-8650-3B3E45A37A48}" type="presParOf" srcId="{E6D7545D-841D-405B-8A69-4A7D7FA12FDC}" destId="{CF15E846-8A18-4E0F-BC42-394CCFD5EC1F}" srcOrd="2" destOrd="0" presId="urn:microsoft.com/office/officeart/2005/8/layout/pList1"/>
    <dgm:cxn modelId="{BB6E6FC3-DA9E-4B11-8231-A671124E23B1}" type="presParOf" srcId="{CF15E846-8A18-4E0F-BC42-394CCFD5EC1F}" destId="{DC9FA5BF-D7B2-44AA-96A4-1DC4D3DD7DED}" srcOrd="0" destOrd="0" presId="urn:microsoft.com/office/officeart/2005/8/layout/pList1"/>
    <dgm:cxn modelId="{B70E274A-510E-4231-8016-B55CF12B2867}" type="presParOf" srcId="{CF15E846-8A18-4E0F-BC42-394CCFD5EC1F}" destId="{511725F6-E6C5-4971-BE9D-DDEED6BD97E7}" srcOrd="1" destOrd="0" presId="urn:microsoft.com/office/officeart/2005/8/layout/pList1"/>
    <dgm:cxn modelId="{2418EAC0-FFAC-45FA-8DE3-B25E47D0A6BC}" type="presParOf" srcId="{E6D7545D-841D-405B-8A69-4A7D7FA12FDC}" destId="{CD0E22D9-CF90-4DFA-945E-4E36960243B4}" srcOrd="3" destOrd="0" presId="urn:microsoft.com/office/officeart/2005/8/layout/pList1"/>
    <dgm:cxn modelId="{ED1E3464-F102-47FD-8D8A-4567B41198DE}" type="presParOf" srcId="{E6D7545D-841D-405B-8A69-4A7D7FA12FDC}" destId="{30D702C3-9BC8-4DA0-9C40-06D8EF9F1AF2}" srcOrd="4" destOrd="0" presId="urn:microsoft.com/office/officeart/2005/8/layout/pList1"/>
    <dgm:cxn modelId="{87AC1E36-AD8F-4D5E-ADFE-12253BCBA185}" type="presParOf" srcId="{30D702C3-9BC8-4DA0-9C40-06D8EF9F1AF2}" destId="{82E70C08-5652-4CFD-A19F-67EFE32268F3}" srcOrd="0" destOrd="0" presId="urn:microsoft.com/office/officeart/2005/8/layout/pList1"/>
    <dgm:cxn modelId="{32731AFB-370A-4061-A58B-6F0823491242}" type="presParOf" srcId="{30D702C3-9BC8-4DA0-9C40-06D8EF9F1AF2}" destId="{B85B9420-FED1-4E14-BD13-96ABC4A945B2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7642EE-5B77-49AE-97CF-C129F73CABCE}">
      <dsp:nvSpPr>
        <dsp:cNvPr id="0" name=""/>
        <dsp:cNvSpPr/>
      </dsp:nvSpPr>
      <dsp:spPr>
        <a:xfrm>
          <a:off x="1588944" y="-514966"/>
          <a:ext cx="2618133" cy="2618133"/>
        </a:xfrm>
        <a:prstGeom prst="pie">
          <a:avLst>
            <a:gd name="adj1" fmla="val 16200000"/>
            <a:gd name="adj2" fmla="val 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700" b="1" kern="1200" dirty="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Atención integral a víctimas de todo tipo de violencia.</a:t>
          </a:r>
          <a:endParaRPr lang="es-CO" sz="7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069431" y="83501"/>
        <a:ext cx="683218" cy="550982"/>
      </dsp:txXfrm>
    </dsp:sp>
    <dsp:sp modelId="{8D084704-A473-4BCB-BD0F-BEA74765DB81}">
      <dsp:nvSpPr>
        <dsp:cNvPr id="0" name=""/>
        <dsp:cNvSpPr/>
      </dsp:nvSpPr>
      <dsp:spPr>
        <a:xfrm>
          <a:off x="1588936" y="-514958"/>
          <a:ext cx="2618133" cy="2618133"/>
        </a:xfrm>
        <a:prstGeom prst="pie">
          <a:avLst>
            <a:gd name="adj1" fmla="val 0"/>
            <a:gd name="adj2" fmla="val 5400000"/>
          </a:avLst>
        </a:prstGeom>
        <a:solidFill>
          <a:srgbClr val="8064A2">
            <a:hueOff val="-1488257"/>
            <a:satOff val="8966"/>
            <a:lumOff val="719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700" kern="1200" dirty="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Protocolo de Atención Integral a Víctimas de Violencia Sexual. </a:t>
          </a:r>
          <a:endParaRPr lang="es-CO" sz="7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086255" y="954972"/>
        <a:ext cx="683218" cy="550982"/>
      </dsp:txXfrm>
    </dsp:sp>
    <dsp:sp modelId="{A0A9E7B4-9A5B-4ECF-AA3A-3B47D1D87B85}">
      <dsp:nvSpPr>
        <dsp:cNvPr id="0" name=""/>
        <dsp:cNvSpPr/>
      </dsp:nvSpPr>
      <dsp:spPr>
        <a:xfrm>
          <a:off x="1492039" y="-495898"/>
          <a:ext cx="2618133" cy="2618133"/>
        </a:xfrm>
        <a:prstGeom prst="pie">
          <a:avLst>
            <a:gd name="adj1" fmla="val 5400000"/>
            <a:gd name="adj2" fmla="val 10800000"/>
          </a:avLst>
        </a:prstGeom>
        <a:solidFill>
          <a:srgbClr val="8064A2">
            <a:hueOff val="-2976513"/>
            <a:satOff val="17933"/>
            <a:lumOff val="1437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700" kern="1200" dirty="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+mn-cs"/>
            </a:rPr>
            <a:t>Protocolo de Atención a Víctimas de Quemadura con Agente Químico</a:t>
          </a:r>
          <a:endParaRPr lang="es-CO" sz="7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929637" y="974032"/>
        <a:ext cx="683218" cy="550982"/>
      </dsp:txXfrm>
    </dsp:sp>
    <dsp:sp modelId="{787C1CA2-1B76-4CB7-97C6-39E659D17BAE}">
      <dsp:nvSpPr>
        <dsp:cNvPr id="0" name=""/>
        <dsp:cNvSpPr/>
      </dsp:nvSpPr>
      <dsp:spPr>
        <a:xfrm>
          <a:off x="1492039" y="-514958"/>
          <a:ext cx="2618133" cy="2618133"/>
        </a:xfrm>
        <a:prstGeom prst="pie">
          <a:avLst>
            <a:gd name="adj1" fmla="val 10800000"/>
            <a:gd name="adj2" fmla="val 16200000"/>
          </a:avLst>
        </a:prstGeom>
        <a:solidFill>
          <a:srgbClr val="8064A2">
            <a:hueOff val="-4464770"/>
            <a:satOff val="26899"/>
            <a:lumOff val="2156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700" kern="1200" dirty="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+mn-cs"/>
            </a:rPr>
            <a:t>Protocolo de Atención Psicosocial a Víctimas del Conflicto Armado</a:t>
          </a:r>
          <a:endParaRPr lang="es-CO" sz="7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929637" y="82262"/>
        <a:ext cx="683218" cy="5509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5760BF-9457-42A7-B1BA-02318B00B90C}">
      <dsp:nvSpPr>
        <dsp:cNvPr id="0" name=""/>
        <dsp:cNvSpPr/>
      </dsp:nvSpPr>
      <dsp:spPr>
        <a:xfrm>
          <a:off x="1829820" y="21302"/>
          <a:ext cx="1767555" cy="1217845"/>
        </a:xfrm>
        <a:prstGeom prst="roundRect">
          <a:avLst/>
        </a:prstGeom>
        <a:blipFill rotWithShape="1">
          <a:blip xmlns:r="http://schemas.openxmlformats.org/officeDocument/2006/relationships" r:embed="rId1"/>
          <a:srcRect/>
          <a:stretch>
            <a:fillRect t="-3000" b="-3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A5E642-3B1F-436B-A75C-399F910BD5B9}">
      <dsp:nvSpPr>
        <dsp:cNvPr id="0" name=""/>
        <dsp:cNvSpPr/>
      </dsp:nvSpPr>
      <dsp:spPr>
        <a:xfrm>
          <a:off x="1656201" y="1205297"/>
          <a:ext cx="2063674" cy="6557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kern="1200" dirty="0">
              <a:solidFill>
                <a:srgbClr val="145768"/>
              </a:solidFill>
              <a:latin typeface="Arial Narrow" panose="020B0606020202030204" pitchFamily="34" charset="0"/>
              <a:cs typeface="Arial" panose="020B0604020202020204" pitchFamily="34" charset="0"/>
            </a:rPr>
            <a:t>Intervenciones poblacionales</a:t>
          </a:r>
          <a:endParaRPr lang="es-CO" sz="1200" b="1" kern="1200" dirty="0">
            <a:solidFill>
              <a:srgbClr val="145768"/>
            </a:solidFill>
            <a:latin typeface="Arial Narrow" panose="020B0606020202030204" pitchFamily="34" charset="0"/>
            <a:cs typeface="Arial" panose="020B0604020202020204" pitchFamily="34" charset="0"/>
          </a:endParaRPr>
        </a:p>
      </dsp:txBody>
      <dsp:txXfrm>
        <a:off x="1656201" y="1205297"/>
        <a:ext cx="2063674" cy="655763"/>
      </dsp:txXfrm>
    </dsp:sp>
    <dsp:sp modelId="{DC9FA5BF-D7B2-44AA-96A4-1DC4D3DD7DED}">
      <dsp:nvSpPr>
        <dsp:cNvPr id="0" name=""/>
        <dsp:cNvSpPr/>
      </dsp:nvSpPr>
      <dsp:spPr>
        <a:xfrm>
          <a:off x="5014525" y="24785"/>
          <a:ext cx="1767555" cy="1217845"/>
        </a:xfrm>
        <a:prstGeom prst="roundRect">
          <a:avLst/>
        </a:prstGeom>
        <a:blipFill rotWithShape="1">
          <a:blip xmlns:r="http://schemas.openxmlformats.org/officeDocument/2006/relationships" r:embed="rId2"/>
          <a:srcRect/>
          <a:stretch>
            <a:fillRect t="-2000" b="-2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1725F6-E6C5-4971-BE9D-DDEED6BD97E7}">
      <dsp:nvSpPr>
        <dsp:cNvPr id="0" name=""/>
        <dsp:cNvSpPr/>
      </dsp:nvSpPr>
      <dsp:spPr>
        <a:xfrm>
          <a:off x="4816930" y="1220919"/>
          <a:ext cx="1767555" cy="6557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b="1" kern="1200" dirty="0">
              <a:solidFill>
                <a:srgbClr val="145768"/>
              </a:solidFill>
              <a:latin typeface="Arial Narrow" panose="020B0606020202030204" pitchFamily="34" charset="0"/>
              <a:cs typeface="Arial" panose="020B0604020202020204" pitchFamily="34" charset="0"/>
            </a:rPr>
            <a:t>Intervenciones colectivas</a:t>
          </a:r>
          <a:endParaRPr lang="es-CO" sz="1100" b="1" kern="1200" dirty="0">
            <a:solidFill>
              <a:srgbClr val="145768"/>
            </a:solidFill>
            <a:latin typeface="Arial Narrow" panose="020B0606020202030204" pitchFamily="34" charset="0"/>
            <a:cs typeface="Arial" panose="020B0604020202020204" pitchFamily="34" charset="0"/>
          </a:endParaRPr>
        </a:p>
      </dsp:txBody>
      <dsp:txXfrm>
        <a:off x="4816930" y="1220919"/>
        <a:ext cx="1767555" cy="655763"/>
      </dsp:txXfrm>
    </dsp:sp>
    <dsp:sp modelId="{82E70C08-5652-4CFD-A19F-67EFE32268F3}">
      <dsp:nvSpPr>
        <dsp:cNvPr id="0" name=""/>
        <dsp:cNvSpPr/>
      </dsp:nvSpPr>
      <dsp:spPr>
        <a:xfrm>
          <a:off x="8970999" y="2"/>
          <a:ext cx="1480840" cy="1217845"/>
        </a:xfrm>
        <a:prstGeom prst="roundRect">
          <a:avLst/>
        </a:prstGeom>
        <a:blipFill rotWithShape="1">
          <a:blip xmlns:r="http://schemas.openxmlformats.org/officeDocument/2006/relationships" r:embed="rId3"/>
          <a:srcRect/>
          <a:stretch>
            <a:fillRect l="-6000" r="-6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5B9420-FED1-4E14-BD13-96ABC4A945B2}">
      <dsp:nvSpPr>
        <dsp:cNvPr id="0" name=""/>
        <dsp:cNvSpPr/>
      </dsp:nvSpPr>
      <dsp:spPr>
        <a:xfrm>
          <a:off x="8884786" y="1220919"/>
          <a:ext cx="1767555" cy="6557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b="1" kern="1200" dirty="0">
              <a:solidFill>
                <a:srgbClr val="145768"/>
              </a:solidFill>
              <a:latin typeface="Arial Narrow" panose="020B0606020202030204" pitchFamily="34" charset="0"/>
              <a:cs typeface="Arial" panose="020B0604020202020204" pitchFamily="34" charset="0"/>
            </a:rPr>
            <a:t>Intervenciones individuales </a:t>
          </a:r>
          <a:endParaRPr lang="es-CO" sz="1100" b="1" kern="1200" dirty="0">
            <a:solidFill>
              <a:srgbClr val="145768"/>
            </a:solidFill>
            <a:latin typeface="Arial Narrow" panose="020B0606020202030204" pitchFamily="34" charset="0"/>
            <a:cs typeface="Arial" panose="020B0604020202020204" pitchFamily="34" charset="0"/>
          </a:endParaRPr>
        </a:p>
      </dsp:txBody>
      <dsp:txXfrm>
        <a:off x="8884786" y="1220919"/>
        <a:ext cx="1767555" cy="6557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A22E64-5FFF-CCCE-DB5D-E8BB99BBC8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0E4041-FC92-421B-F01A-AEEC8DF5BD5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574B945-92A0-4B4F-A68A-5AE12E724121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00AF76E-DD9D-30E7-7775-F242681FDF9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CO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2C9723C-233B-5290-3920-7F7114CAFB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O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AD4463-2851-0284-8461-959F70F9451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873AC1-5F0F-834A-3C7B-50A521BA9B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5B8B2DF-A9E1-FF45-A474-E4F273099E9C}" type="slidenum">
              <a:rPr lang="es-CO" altLang="es-CO"/>
              <a:pPr/>
              <a:t>‹Nº›</a:t>
            </a:fld>
            <a:endParaRPr lang="es-CO" alt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058D0395-AA47-E7E0-0DC8-835EBA3C6D7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BADFAADF-537E-AD63-7CFC-46141CE2468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O" altLang="es-CO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475E06A4-0498-BB5B-680E-F991756213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fld id="{0F45D53C-E5E9-9949-81F0-C64BDC5E42D8}" type="slidenum">
              <a:rPr lang="es-CO" altLang="es-CO">
                <a:solidFill>
                  <a:srgbClr val="000000"/>
                </a:solidFill>
              </a:rPr>
              <a:pPr/>
              <a:t>4</a:t>
            </a:fld>
            <a:endParaRPr lang="es-CO" altLang="es-CO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4981CB-3D2B-853C-E1DB-4B6E3AE53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98BC3-C096-0240-986A-D0751D6F09F3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EBE974-72D4-2E2B-7B82-C56CADCE9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604157-FC29-5962-9D66-9308D0026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851664-17BF-794E-9505-B711ACDA3A05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724155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CO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D93EFE6-D5CE-1565-C2FF-17BDD823C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8CD68-3066-1C41-BD63-320424685D05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0177C57-B3F9-77D6-E7E1-7194BBC3A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051F0B5-AB53-69CF-50E3-2FB2B27BB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E4C30F-D495-DC4D-BA41-BB105C4D1E2D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081770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2EB18C-0308-DF29-4D57-2AC0C24F2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AA3F1-5C39-4C4E-A026-CD0149366903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F4FEDB-F520-649A-05CE-22B4975A1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A4C7D1-1128-2EC1-C990-775964740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EF56B1-B58D-0841-A488-9AD213031CEB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325811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9EDEA2-B66D-333E-4A6E-27AA44C1C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8898A-8883-604D-A88C-354F771BE7B4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B9C56B-BCA3-A84A-4B3B-05A794EC3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8C2F72-434A-B032-E64F-3A6AB113B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373515-4CC4-9F47-B8B2-3E621CE3988A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2538335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906345-9BCA-71AE-8D0A-B28D2B433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6B12C-B954-A44D-873B-B2B9F90B74AF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194472-B179-B49F-54DF-DC3EF0EB6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A4970A-FE4D-CC6B-0EDE-70BF40399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CAABE8-1D37-7F4B-850B-9F8977587C6C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2114910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EABB32-0484-6588-2468-EDE77501A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51348-7825-414C-827F-0FCA61D54CD9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7F5476-C915-A8EA-4DD1-EF9D697F1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833661-DF67-C797-1DEF-FF1335B75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708787-821B-D04E-A0EF-06B88F039058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95775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F8175AF-2FB9-207E-9EBB-BFBC9F20E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54056-8098-6640-B69F-1C0E2E34859E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FD3375C-C2A7-2DA0-4990-436CE56AD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EFA716B-D2A7-EDB5-E445-A44B32B70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4DE002-4A39-0244-A1B3-746D54818813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3577721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61E740A-184B-F2FB-652A-BCA4C2945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7D1B2-616C-734B-B1A5-0D5F97D08D48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59771C1-B183-EFE5-9985-0F1B2B6FC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8F041C9-E92C-0C1F-8653-B9E1414FA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635015-C133-E446-B232-0D44FB9E1F79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279730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032751F-5809-1CFF-A11C-EA560E967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F23EF-B70E-4744-B917-223BAA80390F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D92ACB0-02FD-9AA5-A82E-ABE49A91A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B7EF9D7-985B-2031-D0BA-3167DF40B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5191D9-2902-734A-96C2-75583AB9BB62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2326903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AC0510E-8A1E-E55A-F5C1-44C56A16C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1FCA9-B490-3141-B600-42E94BF00DD4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2755A9A-D485-ECFF-E3E0-AD69591CF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7CDC7E8-60D4-4EB1-F3FF-F9FF57505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DB0E2-EB7A-C04E-80ED-20710929525E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695829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91ECE5-16DF-99B0-93AD-BFCBE86E9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86400-561D-E049-B24C-21BE2598B8A2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24B016-5ECB-0780-B07D-0F1A138A7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AAD06C-5FC0-8671-8E33-0E6185911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BCD95D-1DEB-2441-98AC-F137DADF0B6B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143342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8035019-9702-AA0C-CC21-104AA1442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1C621-4994-204F-B405-6D34F4E4986E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830440A-41FA-98F8-AF34-6CD664322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61C3EA1-307E-8414-8FB5-306C9DCA3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97FD43-B4CB-1D4D-A85A-9AA7219CD19A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2856721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DDBCB81-603E-8A17-984E-F79E0A3CA73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CO"/>
              <a:t>Click to edit Master title style</a:t>
            </a:r>
            <a:endParaRPr lang="es-CO" altLang="es-CO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76E71EA-2891-F7C5-53D6-D6649E81645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CO"/>
              <a:t>Click to edit Master text styles</a:t>
            </a:r>
          </a:p>
          <a:p>
            <a:pPr lvl="1"/>
            <a:r>
              <a:rPr lang="en-US" altLang="es-CO"/>
              <a:t>Second level</a:t>
            </a:r>
          </a:p>
          <a:p>
            <a:pPr lvl="2"/>
            <a:r>
              <a:rPr lang="en-US" altLang="es-CO"/>
              <a:t>Third level</a:t>
            </a:r>
          </a:p>
          <a:p>
            <a:pPr lvl="3"/>
            <a:r>
              <a:rPr lang="en-US" altLang="es-CO"/>
              <a:t>Fourth level</a:t>
            </a:r>
          </a:p>
          <a:p>
            <a:pPr lvl="4"/>
            <a:r>
              <a:rPr lang="en-US" altLang="es-CO"/>
              <a:t>Fifth level</a:t>
            </a:r>
            <a:endParaRPr lang="es-CO" altLang="es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F28929F-7096-A94C-9333-C2369D858537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767676"/>
                </a:solidFill>
              </a:defRPr>
            </a:lvl1pPr>
          </a:lstStyle>
          <a:p>
            <a:fld id="{F6CC3D8E-AC01-3241-BDA9-8F7F5B0BEDED}" type="slidenum">
              <a:rPr lang="es-CO" altLang="es-CO"/>
              <a:pPr/>
              <a:t>‹Nº›</a:t>
            </a:fld>
            <a:endParaRPr lang="es-CO" altLang="es-CO"/>
          </a:p>
        </p:txBody>
      </p:sp>
      <p:pic>
        <p:nvPicPr>
          <p:cNvPr id="1031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6EA6CE44-79B5-1E97-86D6-3342D827100C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6088063"/>
            <a:ext cx="2160587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6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ptos Display" panose="020B000402020202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ptos Display" panose="020B000402020202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ptos Display" panose="020B000402020202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ptos Display" panose="020B00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ptos Display" panose="020B00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ptos Display" panose="020B00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ptos Display" panose="020B00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ptos Display" panose="020B000402020202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000D3-5E37-A566-1970-EBC336530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ángulo redondeado 63">
            <a:extLst>
              <a:ext uri="{FF2B5EF4-FFF2-40B4-BE49-F238E27FC236}">
                <a16:creationId xmlns:a16="http://schemas.microsoft.com/office/drawing/2014/main" id="{04C484D7-3679-6D4E-829D-8928122CC2D2}"/>
              </a:ext>
            </a:extLst>
          </p:cNvPr>
          <p:cNvSpPr/>
          <p:nvPr/>
        </p:nvSpPr>
        <p:spPr>
          <a:xfrm>
            <a:off x="6089650" y="1939925"/>
            <a:ext cx="3300413" cy="349250"/>
          </a:xfrm>
          <a:prstGeom prst="roundRect">
            <a:avLst>
              <a:gd name="adj" fmla="val 50000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CO">
              <a:solidFill>
                <a:srgbClr val="285B6A"/>
              </a:solidFill>
            </a:endParaRPr>
          </a:p>
        </p:txBody>
      </p:sp>
      <p:sp>
        <p:nvSpPr>
          <p:cNvPr id="6153" name="Google Shape;143;p18">
            <a:extLst>
              <a:ext uri="{FF2B5EF4-FFF2-40B4-BE49-F238E27FC236}">
                <a16:creationId xmlns:a16="http://schemas.microsoft.com/office/drawing/2014/main" id="{CE188E32-4097-820B-8D0F-39164A81CB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439738"/>
            <a:ext cx="90630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CO" altLang="es-CO" sz="2800" b="1" dirty="0">
                <a:solidFill>
                  <a:srgbClr val="50C0E3"/>
                </a:solidFill>
                <a:cs typeface="Arial" panose="020B0604020202020204" pitchFamily="34" charset="0"/>
              </a:rPr>
              <a:t>Rutas o canales establecidos para la </a:t>
            </a:r>
            <a:r>
              <a:rPr lang="es-CO" altLang="es-CO" sz="2800" b="1" dirty="0">
                <a:solidFill>
                  <a:srgbClr val="328AA4"/>
                </a:solidFill>
                <a:cs typeface="Arial" panose="020B0604020202020204" pitchFamily="34" charset="0"/>
              </a:rPr>
              <a:t>prevención </a:t>
            </a:r>
          </a:p>
          <a:p>
            <a:pPr eaLnBrk="1" hangingPunct="1"/>
            <a:r>
              <a:rPr lang="es-CO" altLang="es-CO" sz="2800" b="1" dirty="0">
                <a:solidFill>
                  <a:srgbClr val="328AA4"/>
                </a:solidFill>
                <a:cs typeface="Arial" panose="020B0604020202020204" pitchFamily="34" charset="0"/>
              </a:rPr>
              <a:t>y atención a victimas de violencias. </a:t>
            </a:r>
          </a:p>
        </p:txBody>
      </p:sp>
      <p:sp>
        <p:nvSpPr>
          <p:cNvPr id="6154" name="CuadroTexto 11">
            <a:extLst>
              <a:ext uri="{FF2B5EF4-FFF2-40B4-BE49-F238E27FC236}">
                <a16:creationId xmlns:a16="http://schemas.microsoft.com/office/drawing/2014/main" id="{6FB02792-839F-1B4B-89BF-30E0C14E2A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7925" y="1908175"/>
            <a:ext cx="34385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CO" altLang="es-CO" sz="2000" b="1" dirty="0">
                <a:solidFill>
                  <a:srgbClr val="FFFFFF"/>
                </a:solidFill>
              </a:rPr>
              <a:t>Protocolos de atención :</a:t>
            </a:r>
            <a:r>
              <a:rPr lang="es-CO" altLang="es-CO" sz="2000" dirty="0">
                <a:solidFill>
                  <a:srgbClr val="FFFFFF"/>
                </a:solidFill>
              </a:rPr>
              <a:t>*</a:t>
            </a:r>
          </a:p>
        </p:txBody>
      </p:sp>
      <p:sp>
        <p:nvSpPr>
          <p:cNvPr id="2" name="Google Shape;154;p19">
            <a:extLst>
              <a:ext uri="{FF2B5EF4-FFF2-40B4-BE49-F238E27FC236}">
                <a16:creationId xmlns:a16="http://schemas.microsoft.com/office/drawing/2014/main" id="{0A0EA80A-60D4-2E5A-72B7-D0A34DFEE962}"/>
              </a:ext>
            </a:extLst>
          </p:cNvPr>
          <p:cNvSpPr txBox="1"/>
          <p:nvPr/>
        </p:nvSpPr>
        <p:spPr>
          <a:xfrm>
            <a:off x="809625" y="3502025"/>
            <a:ext cx="4289425" cy="1787525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dirty="0">
                <a:solidFill>
                  <a:prstClr val="black"/>
                </a:solidFill>
                <a:ea typeface="+mn-lt"/>
                <a:cs typeface="Arial"/>
              </a:rPr>
              <a:t>Garantizar la atención integral en salud a las personas que han sido víctimas de violencias, a través de intervenciones a nivel individual (EAPB e IPS) , poblacional y colectivo en torno a prestación de servicios de salud con enfoques diferenciales y la estrategia de atención primaria en salud-APS.</a:t>
            </a:r>
          </a:p>
        </p:txBody>
      </p:sp>
      <p:sp>
        <p:nvSpPr>
          <p:cNvPr id="6157" name="CuadroTexto 7">
            <a:extLst>
              <a:ext uri="{FF2B5EF4-FFF2-40B4-BE49-F238E27FC236}">
                <a16:creationId xmlns:a16="http://schemas.microsoft.com/office/drawing/2014/main" id="{0D0CFD45-17A4-FFB3-5895-5AB440F0AE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863" y="2146300"/>
            <a:ext cx="4010025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ES" altLang="es-CO" b="1">
                <a:solidFill>
                  <a:srgbClr val="328AA4"/>
                </a:solidFill>
                <a:ea typeface="Aptos" panose="020B0004020202020204" pitchFamily="34" charset="0"/>
                <a:cs typeface="Arial" panose="020B0604020202020204" pitchFamily="34" charset="0"/>
              </a:rPr>
              <a:t>Ruta Integral de Atención en Salud para la Población con Riesgo o Sujeto de Agresiones, Accidentes y Traumas (RIAS AAT)</a:t>
            </a:r>
          </a:p>
        </p:txBody>
      </p:sp>
      <p:sp>
        <p:nvSpPr>
          <p:cNvPr id="6158" name="TextBox 6">
            <a:extLst>
              <a:ext uri="{FF2B5EF4-FFF2-40B4-BE49-F238E27FC236}">
                <a16:creationId xmlns:a16="http://schemas.microsoft.com/office/drawing/2014/main" id="{E4A2D3C7-1079-91B4-EEF3-3CE368195A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1838" y="5473700"/>
            <a:ext cx="6096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ES" altLang="es-CO" sz="1400">
                <a:solidFill>
                  <a:srgbClr val="404040"/>
                </a:solidFill>
                <a:cs typeface="Arial" panose="020B0604020202020204" pitchFamily="34" charset="0"/>
              </a:rPr>
              <a:t>*Expedidos por el Ministerio de Salud y protección Social</a:t>
            </a:r>
          </a:p>
        </p:txBody>
      </p:sp>
      <p:pic>
        <p:nvPicPr>
          <p:cNvPr id="6162" name="Graphic 25">
            <a:extLst>
              <a:ext uri="{FF2B5EF4-FFF2-40B4-BE49-F238E27FC236}">
                <a16:creationId xmlns:a16="http://schemas.microsoft.com/office/drawing/2014/main" id="{BDD54C9D-1D88-2679-3DD7-9C556BF52D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3100" y="361950"/>
            <a:ext cx="90805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4226288B-12DB-5748-9B1D-F532ECE70658}"/>
              </a:ext>
            </a:extLst>
          </p:cNvPr>
          <p:cNvGraphicFramePr/>
          <p:nvPr/>
        </p:nvGraphicFramePr>
        <p:xfrm>
          <a:off x="5683045" y="3087330"/>
          <a:ext cx="3116826" cy="68852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75177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Google Shape;143;p18">
            <a:extLst>
              <a:ext uri="{FF2B5EF4-FFF2-40B4-BE49-F238E27FC236}">
                <a16:creationId xmlns:a16="http://schemas.microsoft.com/office/drawing/2014/main" id="{24B8A68E-30FE-F7D7-9747-4D266C4EDE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849" y="392756"/>
            <a:ext cx="90630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s-ES" sz="2800" b="1" dirty="0">
                <a:solidFill>
                  <a:srgbClr val="50C0E3"/>
                </a:solidFill>
                <a:cs typeface="Arial" panose="020B0604020202020204" pitchFamily="34" charset="0"/>
              </a:rPr>
              <a:t>Rutas integrales de atención en salud: Intervenciones</a:t>
            </a:r>
            <a:endParaRPr lang="es-CO" sz="2800" b="1" dirty="0">
              <a:solidFill>
                <a:srgbClr val="50C0E3"/>
              </a:solidFill>
              <a:cs typeface="Arial" panose="020B0604020202020204" pitchFamily="34" charset="0"/>
            </a:endParaRPr>
          </a:p>
        </p:txBody>
      </p:sp>
      <p:sp>
        <p:nvSpPr>
          <p:cNvPr id="2" name="Google Shape;154;p19">
            <a:extLst>
              <a:ext uri="{FF2B5EF4-FFF2-40B4-BE49-F238E27FC236}">
                <a16:creationId xmlns:a16="http://schemas.microsoft.com/office/drawing/2014/main" id="{23508D2D-D09D-3D4D-31A1-CC1B2D893498}"/>
              </a:ext>
            </a:extLst>
          </p:cNvPr>
          <p:cNvSpPr txBox="1"/>
          <p:nvPr/>
        </p:nvSpPr>
        <p:spPr>
          <a:xfrm>
            <a:off x="809625" y="3502025"/>
            <a:ext cx="4289425" cy="1787525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600" dirty="0">
              <a:solidFill>
                <a:prstClr val="black"/>
              </a:solidFill>
              <a:ea typeface="+mn-lt"/>
              <a:cs typeface="Arial"/>
            </a:endParaRPr>
          </a:p>
        </p:txBody>
      </p:sp>
      <p:pic>
        <p:nvPicPr>
          <p:cNvPr id="6162" name="Graphic 25">
            <a:extLst>
              <a:ext uri="{FF2B5EF4-FFF2-40B4-BE49-F238E27FC236}">
                <a16:creationId xmlns:a16="http://schemas.microsoft.com/office/drawing/2014/main" id="{0F49C100-0F8A-B40A-4374-5205182583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3100" y="361950"/>
            <a:ext cx="90805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58CF3EAD-DE45-E178-72E3-C485C29449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6192011"/>
              </p:ext>
            </p:extLst>
          </p:nvPr>
        </p:nvGraphicFramePr>
        <p:xfrm>
          <a:off x="-350586" y="1270000"/>
          <a:ext cx="12091736" cy="1876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Rectángulo 14">
            <a:extLst>
              <a:ext uri="{FF2B5EF4-FFF2-40B4-BE49-F238E27FC236}">
                <a16:creationId xmlns:a16="http://schemas.microsoft.com/office/drawing/2014/main" id="{1B07351A-B841-3706-0527-DE40E20E3386}"/>
              </a:ext>
            </a:extLst>
          </p:cNvPr>
          <p:cNvSpPr/>
          <p:nvPr/>
        </p:nvSpPr>
        <p:spPr>
          <a:xfrm>
            <a:off x="1032387" y="3269903"/>
            <a:ext cx="251842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CO" sz="1400" dirty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Políticas y programas que operan dentro o fuera del sector salud y que tienen el potencial de modificar las condiciones de riesgo en salud de toda la población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6841BA65-536D-F183-15BA-83ABAE85444D}"/>
              </a:ext>
            </a:extLst>
          </p:cNvPr>
          <p:cNvSpPr/>
          <p:nvPr/>
        </p:nvSpPr>
        <p:spPr>
          <a:xfrm>
            <a:off x="4385188" y="3254514"/>
            <a:ext cx="231250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MX" sz="1400" dirty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Procedimientos o actividades para la promoción de la salud y la gestión del riesgo dirigidas a grupos poblacionales a lo largo del curso de la vida, según las prioridades de salud de cada territorio</a:t>
            </a:r>
            <a:endParaRPr lang="es-CO" sz="1400" dirty="0">
              <a:solidFill>
                <a:prstClr val="black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81062425-8A4D-8E42-7AD4-1F29E1CC53DB}"/>
              </a:ext>
            </a:extLst>
          </p:cNvPr>
          <p:cNvSpPr/>
          <p:nvPr/>
        </p:nvSpPr>
        <p:spPr>
          <a:xfrm>
            <a:off x="8616673" y="3056959"/>
            <a:ext cx="179442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MX" sz="1400" dirty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Procedimientos o actividades dirigidas al individuo y su familia, a fin de lograr la atención integral en salud, incluyendo: Promoción de la salud, prevención de la enfermedad, detección temprana, diagnóstico, tratamiento, rehabilitación y paliación. </a:t>
            </a:r>
            <a:endParaRPr lang="es-CO" sz="1400" dirty="0">
              <a:solidFill>
                <a:prstClr val="black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60AA311D-B054-2680-B5D6-1D7FABB4B6A0}"/>
              </a:ext>
            </a:extLst>
          </p:cNvPr>
          <p:cNvSpPr txBox="1"/>
          <p:nvPr/>
        </p:nvSpPr>
        <p:spPr>
          <a:xfrm>
            <a:off x="1887794" y="5418804"/>
            <a:ext cx="6598334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2400" dirty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“</a:t>
            </a:r>
            <a:r>
              <a:rPr lang="es-ES" sz="1400" i="1" dirty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Herramienta </a:t>
            </a:r>
            <a:r>
              <a:rPr lang="es-CO" sz="1400" i="1" dirty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obligatoria, que establece ante los integrantes del sector salud las condiciones necesarias para asegurar la integralidad en la atención”</a:t>
            </a:r>
            <a:endParaRPr lang="es-CO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8" name="Google Shape;143;p18">
            <a:extLst>
              <a:ext uri="{FF2B5EF4-FFF2-40B4-BE49-F238E27FC236}">
                <a16:creationId xmlns:a16="http://schemas.microsoft.com/office/drawing/2014/main" id="{085A4F4F-E3B0-B87A-5966-2E9CD3831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439738"/>
            <a:ext cx="684530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CO" altLang="es-CO" sz="2600" b="1" dirty="0">
                <a:solidFill>
                  <a:srgbClr val="50C0E3"/>
                </a:solidFill>
                <a:cs typeface="Arial" panose="020B0604020202020204" pitchFamily="34" charset="0"/>
              </a:rPr>
              <a:t>Atención Integral  </a:t>
            </a:r>
          </a:p>
        </p:txBody>
      </p:sp>
      <p:pic>
        <p:nvPicPr>
          <p:cNvPr id="43" name="Imagen 38">
            <a:extLst>
              <a:ext uri="{FF2B5EF4-FFF2-40B4-BE49-F238E27FC236}">
                <a16:creationId xmlns:a16="http://schemas.microsoft.com/office/drawing/2014/main" id="{F6CC0CF1-02F9-273A-E850-760C2A6B2C6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42173" y="369861"/>
            <a:ext cx="972456" cy="942066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67B88EE8-E11B-D6B6-A4F7-F00FB69F12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78659" y="1036965"/>
            <a:ext cx="6292647" cy="5548411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21AB4A2-902F-5F58-38C8-DD11263A4292}"/>
              </a:ext>
            </a:extLst>
          </p:cNvPr>
          <p:cNvSpPr txBox="1"/>
          <p:nvPr/>
        </p:nvSpPr>
        <p:spPr>
          <a:xfrm>
            <a:off x="2143433" y="1592523"/>
            <a:ext cx="150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CO" sz="1200" b="1" dirty="0">
                <a:solidFill>
                  <a:prstClr val="black"/>
                </a:solidFill>
                <a:latin typeface="Arial Narrow" panose="020B0606020202030204" pitchFamily="34" charset="0"/>
              </a:rPr>
              <a:t>Protección</a:t>
            </a:r>
            <a:r>
              <a:rPr lang="es-CO" sz="1200" dirty="0">
                <a:solidFill>
                  <a:prstClr val="black"/>
                </a:solidFill>
                <a:latin typeface="Arial Narrow" panose="020B0606020202030204" pitchFamily="34" charset="0"/>
              </a:rPr>
              <a:t>: Defensorías, Comisarías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CO" sz="1200" dirty="0">
                <a:solidFill>
                  <a:prstClr val="black"/>
                </a:solidFill>
                <a:latin typeface="Arial Narrow" panose="020B0606020202030204" pitchFamily="34" charset="0"/>
              </a:rPr>
              <a:t>ICBF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E3296C1-4E9A-6650-F506-19A9329F5458}"/>
              </a:ext>
            </a:extLst>
          </p:cNvPr>
          <p:cNvSpPr txBox="1"/>
          <p:nvPr/>
        </p:nvSpPr>
        <p:spPr>
          <a:xfrm>
            <a:off x="2177825" y="3672670"/>
            <a:ext cx="17796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CO" sz="1200" b="1" dirty="0">
                <a:solidFill>
                  <a:prstClr val="black"/>
                </a:solidFill>
                <a:latin typeface="Arial Narrow" panose="020B0606020202030204" pitchFamily="34" charset="0"/>
              </a:rPr>
              <a:t>Articulación intersectorial </a:t>
            </a:r>
            <a:endParaRPr lang="es-CO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9E03D86-7BB3-C58A-AD93-FF683F7F1A63}"/>
              </a:ext>
            </a:extLst>
          </p:cNvPr>
          <p:cNvSpPr txBox="1"/>
          <p:nvPr/>
        </p:nvSpPr>
        <p:spPr>
          <a:xfrm>
            <a:off x="4100052" y="3287949"/>
            <a:ext cx="1297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CO" sz="1400" b="1" dirty="0">
                <a:solidFill>
                  <a:prstClr val="black"/>
                </a:solidFill>
                <a:latin typeface="Arial Narrow" panose="020B0606020202030204" pitchFamily="34" charset="0"/>
              </a:rPr>
              <a:t>Justicia</a:t>
            </a:r>
            <a:r>
              <a:rPr lang="es-CO" sz="1400" dirty="0">
                <a:solidFill>
                  <a:prstClr val="black"/>
                </a:solidFill>
                <a:latin typeface="Arial Narrow" panose="020B0606020202030204" pitchFamily="34" charset="0"/>
              </a:rPr>
              <a:t>: Fiscalía _ Policía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D8B22FA-DD8E-4899-65F1-C4C4CD0D81D2}"/>
              </a:ext>
            </a:extLst>
          </p:cNvPr>
          <p:cNvSpPr txBox="1"/>
          <p:nvPr/>
        </p:nvSpPr>
        <p:spPr>
          <a:xfrm>
            <a:off x="2470060" y="5265477"/>
            <a:ext cx="17796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Salud</a:t>
            </a:r>
            <a:r>
              <a:rPr kumimoji="0" lang="es-CO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: Secretaría Distrital de Salud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7C9292B-72FE-CB55-10AF-46728402B4F5}"/>
              </a:ext>
            </a:extLst>
          </p:cNvPr>
          <p:cNvSpPr txBox="1"/>
          <p:nvPr/>
        </p:nvSpPr>
        <p:spPr>
          <a:xfrm>
            <a:off x="589935" y="3530355"/>
            <a:ext cx="178947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Otros sectores, Educación</a:t>
            </a:r>
            <a:r>
              <a:rPr lang="es-CO" sz="1400" dirty="0">
                <a:solidFill>
                  <a:prstClr val="black"/>
                </a:solidFill>
                <a:latin typeface="Arial Narrow" panose="020B0606020202030204" pitchFamily="34" charset="0"/>
              </a:rPr>
              <a:t>,Integración social,Secreraria de la mujer y otros</a:t>
            </a: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E68CBBB4-0E2D-73C9-5B56-58B4C79D3F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8556" y="1939742"/>
            <a:ext cx="3465855" cy="34658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Freeform 74">
            <a:extLst>
              <a:ext uri="{FF2B5EF4-FFF2-40B4-BE49-F238E27FC236}">
                <a16:creationId xmlns:a16="http://schemas.microsoft.com/office/drawing/2014/main" id="{D30F43C5-0D17-7D45-7869-B87D390F9166}"/>
              </a:ext>
            </a:extLst>
          </p:cNvPr>
          <p:cNvSpPr/>
          <p:nvPr/>
        </p:nvSpPr>
        <p:spPr>
          <a:xfrm>
            <a:off x="1974850" y="1497013"/>
            <a:ext cx="8613775" cy="5129212"/>
          </a:xfrm>
          <a:custGeom>
            <a:avLst/>
            <a:gdLst>
              <a:gd name="connsiteX0" fmla="*/ 0 w 8613913"/>
              <a:gd name="connsiteY0" fmla="*/ 808382 h 5128591"/>
              <a:gd name="connsiteX1" fmla="*/ 0 w 8613913"/>
              <a:gd name="connsiteY1" fmla="*/ 5088834 h 5128591"/>
              <a:gd name="connsiteX2" fmla="*/ 2835965 w 8613913"/>
              <a:gd name="connsiteY2" fmla="*/ 5088834 h 5128591"/>
              <a:gd name="connsiteX3" fmla="*/ 2835965 w 8613913"/>
              <a:gd name="connsiteY3" fmla="*/ 0 h 5128591"/>
              <a:gd name="connsiteX4" fmla="*/ 5870713 w 8613913"/>
              <a:gd name="connsiteY4" fmla="*/ 0 h 5128591"/>
              <a:gd name="connsiteX5" fmla="*/ 5870713 w 8613913"/>
              <a:gd name="connsiteY5" fmla="*/ 5128591 h 5128591"/>
              <a:gd name="connsiteX6" fmla="*/ 8613913 w 8613913"/>
              <a:gd name="connsiteY6" fmla="*/ 5128591 h 5128591"/>
              <a:gd name="connsiteX7" fmla="*/ 8613913 w 8613913"/>
              <a:gd name="connsiteY7" fmla="*/ 2054087 h 5128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13913" h="5128591">
                <a:moveTo>
                  <a:pt x="0" y="808382"/>
                </a:moveTo>
                <a:lnTo>
                  <a:pt x="0" y="5088834"/>
                </a:lnTo>
                <a:lnTo>
                  <a:pt x="2835965" y="5088834"/>
                </a:lnTo>
                <a:lnTo>
                  <a:pt x="2835965" y="0"/>
                </a:lnTo>
                <a:lnTo>
                  <a:pt x="5870713" y="0"/>
                </a:lnTo>
                <a:lnTo>
                  <a:pt x="5870713" y="5128591"/>
                </a:lnTo>
                <a:lnTo>
                  <a:pt x="8613913" y="5128591"/>
                </a:lnTo>
                <a:lnTo>
                  <a:pt x="8613913" y="2054087"/>
                </a:lnTo>
              </a:path>
            </a:pathLst>
          </a:custGeom>
          <a:noFill/>
          <a:ln w="101600" cap="rnd">
            <a:solidFill>
              <a:srgbClr val="72CA8B">
                <a:alpha val="50554"/>
              </a:srgbClr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CO">
              <a:solidFill>
                <a:prstClr val="white"/>
              </a:solidFill>
            </a:endParaRPr>
          </a:p>
        </p:txBody>
      </p:sp>
      <p:sp>
        <p:nvSpPr>
          <p:cNvPr id="8195" name="Google Shape;143;p18">
            <a:extLst>
              <a:ext uri="{FF2B5EF4-FFF2-40B4-BE49-F238E27FC236}">
                <a16:creationId xmlns:a16="http://schemas.microsoft.com/office/drawing/2014/main" id="{DC639D87-6370-3A05-951F-F936BB11AF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0378" y="247607"/>
            <a:ext cx="898525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CO" altLang="es-CO" sz="2600" b="1" dirty="0">
                <a:solidFill>
                  <a:srgbClr val="38A9CA"/>
                </a:solidFill>
                <a:cs typeface="Arial" panose="020B0604020202020204" pitchFamily="34" charset="0"/>
              </a:rPr>
              <a:t>Pasos para la atención de víctimas de violencia sexual </a:t>
            </a:r>
          </a:p>
          <a:p>
            <a:pPr eaLnBrk="1" hangingPunct="1"/>
            <a:r>
              <a:rPr lang="es-CO" altLang="es-CO" sz="2600" dirty="0">
                <a:solidFill>
                  <a:srgbClr val="38A9CA"/>
                </a:solidFill>
                <a:cs typeface="Arial" panose="020B0604020202020204" pitchFamily="34" charset="0"/>
              </a:rPr>
              <a:t>Res. 459/2012 </a:t>
            </a:r>
          </a:p>
        </p:txBody>
      </p:sp>
      <p:sp>
        <p:nvSpPr>
          <p:cNvPr id="2" name="Rectángulo 19">
            <a:extLst>
              <a:ext uri="{FF2B5EF4-FFF2-40B4-BE49-F238E27FC236}">
                <a16:creationId xmlns:a16="http://schemas.microsoft.com/office/drawing/2014/main" id="{876DB9FB-733F-51BF-D842-C3FE34C8CE74}"/>
              </a:ext>
            </a:extLst>
          </p:cNvPr>
          <p:cNvSpPr/>
          <p:nvPr/>
        </p:nvSpPr>
        <p:spPr>
          <a:xfrm>
            <a:off x="931863" y="1816100"/>
            <a:ext cx="2336800" cy="954088"/>
          </a:xfrm>
          <a:prstGeom prst="roundRect">
            <a:avLst>
              <a:gd name="adj" fmla="val 14533"/>
            </a:avLst>
          </a:prstGeom>
          <a:solidFill>
            <a:schemeClr val="bg1"/>
          </a:solidFill>
          <a:ln w="9525">
            <a:noFill/>
            <a:prstDash val="sysDot"/>
          </a:ln>
          <a:effectLst>
            <a:outerShdw blurRad="63500" sx="102000" sy="102000" algn="ctr" rotWithShape="0">
              <a:prstClr val="black">
                <a:alpha val="6067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100" kern="0" dirty="0">
              <a:solidFill>
                <a:prstClr val="black">
                  <a:lumMod val="75000"/>
                  <a:lumOff val="25000"/>
                </a:prstClr>
              </a:solidFill>
              <a:sym typeface="Arial"/>
            </a:endParaRPr>
          </a:p>
        </p:txBody>
      </p:sp>
      <p:sp>
        <p:nvSpPr>
          <p:cNvPr id="8197" name="CuadroTexto 33">
            <a:extLst>
              <a:ext uri="{FF2B5EF4-FFF2-40B4-BE49-F238E27FC236}">
                <a16:creationId xmlns:a16="http://schemas.microsoft.com/office/drawing/2014/main" id="{E70A8B08-90E3-7DE8-BC47-E7B1EBA978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2513" y="1911350"/>
            <a:ext cx="228123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CO" altLang="es-CO" sz="1100" b="1" dirty="0">
                <a:solidFill>
                  <a:srgbClr val="156082"/>
                </a:solidFill>
                <a:cs typeface="Calibri" panose="020F0502020204030204" pitchFamily="34" charset="0"/>
              </a:rPr>
              <a:t>Preparación de la comunidad </a:t>
            </a:r>
            <a:r>
              <a:rPr lang="es-CO" altLang="es-CO" sz="1100" dirty="0">
                <a:solidFill>
                  <a:srgbClr val="404040"/>
                </a:solidFill>
                <a:cs typeface="Calibri" panose="020F0502020204030204" pitchFamily="34" charset="0"/>
              </a:rPr>
              <a:t>para acceder a los servicios integrales de salud dirigidos a víctimas de violencias sexuales.</a:t>
            </a:r>
            <a:endParaRPr lang="es-MX" altLang="es-CO" sz="1100" dirty="0">
              <a:solidFill>
                <a:srgbClr val="404040"/>
              </a:solidFill>
              <a:cs typeface="Calibri" panose="020F0502020204030204" pitchFamily="34" charset="0"/>
            </a:endParaRPr>
          </a:p>
        </p:txBody>
      </p:sp>
      <p:sp>
        <p:nvSpPr>
          <p:cNvPr id="14" name="Rectángulo 19">
            <a:extLst>
              <a:ext uri="{FF2B5EF4-FFF2-40B4-BE49-F238E27FC236}">
                <a16:creationId xmlns:a16="http://schemas.microsoft.com/office/drawing/2014/main" id="{9B3DFF99-3734-D13C-C9C2-8DD9B64DCBA6}"/>
              </a:ext>
            </a:extLst>
          </p:cNvPr>
          <p:cNvSpPr/>
          <p:nvPr/>
        </p:nvSpPr>
        <p:spPr>
          <a:xfrm>
            <a:off x="931863" y="2997200"/>
            <a:ext cx="2336800" cy="954088"/>
          </a:xfrm>
          <a:prstGeom prst="roundRect">
            <a:avLst>
              <a:gd name="adj" fmla="val 14533"/>
            </a:avLst>
          </a:prstGeom>
          <a:solidFill>
            <a:schemeClr val="bg1"/>
          </a:solidFill>
          <a:ln w="9525">
            <a:noFill/>
            <a:prstDash val="sysDot"/>
          </a:ln>
          <a:effectLst>
            <a:outerShdw blurRad="63500" sx="102000" sy="102000" algn="ctr" rotWithShape="0">
              <a:prstClr val="black">
                <a:alpha val="6067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100" kern="0" dirty="0">
              <a:solidFill>
                <a:prstClr val="black">
                  <a:lumMod val="75000"/>
                  <a:lumOff val="25000"/>
                </a:prstClr>
              </a:solidFill>
              <a:sym typeface="Arial"/>
            </a:endParaRPr>
          </a:p>
        </p:txBody>
      </p:sp>
      <p:sp>
        <p:nvSpPr>
          <p:cNvPr id="8199" name="CuadroTexto 33">
            <a:extLst>
              <a:ext uri="{FF2B5EF4-FFF2-40B4-BE49-F238E27FC236}">
                <a16:creationId xmlns:a16="http://schemas.microsoft.com/office/drawing/2014/main" id="{9646D46F-97F5-A68B-D142-20D579D947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2513" y="3032125"/>
            <a:ext cx="22987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CO" altLang="es-CO" sz="1100" b="1" dirty="0">
                <a:solidFill>
                  <a:srgbClr val="156082"/>
                </a:solidFill>
                <a:cs typeface="Calibri" panose="020F0502020204030204" pitchFamily="34" charset="0"/>
              </a:rPr>
              <a:t>Verificación y mantenimiento </a:t>
            </a:r>
            <a:r>
              <a:rPr lang="es-CO" altLang="es-CO" sz="1100" dirty="0">
                <a:solidFill>
                  <a:srgbClr val="404040"/>
                </a:solidFill>
                <a:cs typeface="Calibri" panose="020F0502020204030204" pitchFamily="34" charset="0"/>
              </a:rPr>
              <a:t>necesarias para brindar una atención integral a las víctimas </a:t>
            </a:r>
          </a:p>
          <a:p>
            <a:pPr eaLnBrk="1" hangingPunct="1"/>
            <a:r>
              <a:rPr lang="es-CO" altLang="es-CO" sz="1100" dirty="0">
                <a:solidFill>
                  <a:srgbClr val="404040"/>
                </a:solidFill>
                <a:cs typeface="Calibri" panose="020F0502020204030204" pitchFamily="34" charset="0"/>
              </a:rPr>
              <a:t>de violencias sexuales en el </a:t>
            </a:r>
          </a:p>
          <a:p>
            <a:pPr eaLnBrk="1" hangingPunct="1"/>
            <a:r>
              <a:rPr lang="es-CO" altLang="es-CO" sz="1100" dirty="0">
                <a:solidFill>
                  <a:srgbClr val="404040"/>
                </a:solidFill>
                <a:cs typeface="Calibri" panose="020F0502020204030204" pitchFamily="34" charset="0"/>
              </a:rPr>
              <a:t>sector salud.</a:t>
            </a:r>
            <a:endParaRPr lang="es-MX" altLang="es-CO" sz="1100" dirty="0">
              <a:solidFill>
                <a:srgbClr val="404040"/>
              </a:solidFill>
              <a:cs typeface="Calibri" panose="020F0502020204030204" pitchFamily="34" charset="0"/>
            </a:endParaRPr>
          </a:p>
        </p:txBody>
      </p:sp>
      <p:sp>
        <p:nvSpPr>
          <p:cNvPr id="21" name="Rectángulo 19">
            <a:extLst>
              <a:ext uri="{FF2B5EF4-FFF2-40B4-BE49-F238E27FC236}">
                <a16:creationId xmlns:a16="http://schemas.microsoft.com/office/drawing/2014/main" id="{2443C5BE-5699-3712-72A8-69F963200D9D}"/>
              </a:ext>
            </a:extLst>
          </p:cNvPr>
          <p:cNvSpPr/>
          <p:nvPr/>
        </p:nvSpPr>
        <p:spPr>
          <a:xfrm>
            <a:off x="931863" y="4213225"/>
            <a:ext cx="2336800" cy="954088"/>
          </a:xfrm>
          <a:prstGeom prst="roundRect">
            <a:avLst>
              <a:gd name="adj" fmla="val 14533"/>
            </a:avLst>
          </a:prstGeom>
          <a:solidFill>
            <a:schemeClr val="bg1"/>
          </a:solidFill>
          <a:ln w="9525">
            <a:noFill/>
            <a:prstDash val="sysDot"/>
          </a:ln>
          <a:effectLst>
            <a:outerShdw blurRad="63500" sx="102000" sy="102000" algn="ctr" rotWithShape="0">
              <a:prstClr val="black">
                <a:alpha val="6067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100" kern="0" dirty="0">
              <a:solidFill>
                <a:prstClr val="black">
                  <a:lumMod val="75000"/>
                  <a:lumOff val="25000"/>
                </a:prstClr>
              </a:solidFill>
              <a:sym typeface="Arial"/>
            </a:endParaRPr>
          </a:p>
        </p:txBody>
      </p:sp>
      <p:sp>
        <p:nvSpPr>
          <p:cNvPr id="8201" name="CuadroTexto 33">
            <a:extLst>
              <a:ext uri="{FF2B5EF4-FFF2-40B4-BE49-F238E27FC236}">
                <a16:creationId xmlns:a16="http://schemas.microsoft.com/office/drawing/2014/main" id="{565BFDB6-374C-AEBF-B73F-876EB438E5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0450" y="4306888"/>
            <a:ext cx="21653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CO" altLang="es-CO" sz="1100" b="1">
                <a:solidFill>
                  <a:srgbClr val="156082"/>
                </a:solidFill>
                <a:cs typeface="Calibri" panose="020F0502020204030204" pitchFamily="34" charset="0"/>
              </a:rPr>
              <a:t>Recepción inmediata de la víctima </a:t>
            </a:r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de violencias sexuales en el servicio de urgencias médicas.</a:t>
            </a:r>
            <a:endParaRPr lang="es-MX" altLang="es-CO" sz="1100">
              <a:solidFill>
                <a:srgbClr val="404040"/>
              </a:solidFill>
              <a:cs typeface="Calibri" panose="020F0502020204030204" pitchFamily="34" charset="0"/>
            </a:endParaRPr>
          </a:p>
        </p:txBody>
      </p:sp>
      <p:sp>
        <p:nvSpPr>
          <p:cNvPr id="24" name="Rectángulo 19">
            <a:extLst>
              <a:ext uri="{FF2B5EF4-FFF2-40B4-BE49-F238E27FC236}">
                <a16:creationId xmlns:a16="http://schemas.microsoft.com/office/drawing/2014/main" id="{980B6FA1-2A37-4EC4-33FD-46A8FF6A5C8F}"/>
              </a:ext>
            </a:extLst>
          </p:cNvPr>
          <p:cNvSpPr/>
          <p:nvPr/>
        </p:nvSpPr>
        <p:spPr>
          <a:xfrm>
            <a:off x="931863" y="5407025"/>
            <a:ext cx="2336800" cy="954088"/>
          </a:xfrm>
          <a:prstGeom prst="roundRect">
            <a:avLst>
              <a:gd name="adj" fmla="val 14533"/>
            </a:avLst>
          </a:prstGeom>
          <a:solidFill>
            <a:schemeClr val="bg1"/>
          </a:solidFill>
          <a:ln w="9525">
            <a:noFill/>
            <a:prstDash val="sysDot"/>
          </a:ln>
          <a:effectLst>
            <a:outerShdw blurRad="63500" sx="102000" sy="102000" algn="ctr" rotWithShape="0">
              <a:prstClr val="black">
                <a:alpha val="6067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100" kern="0" dirty="0">
              <a:solidFill>
                <a:prstClr val="black">
                  <a:lumMod val="75000"/>
                  <a:lumOff val="25000"/>
                </a:prstClr>
              </a:solidFill>
              <a:sym typeface="Arial"/>
            </a:endParaRPr>
          </a:p>
        </p:txBody>
      </p:sp>
      <p:sp>
        <p:nvSpPr>
          <p:cNvPr id="8203" name="CuadroTexto 33">
            <a:extLst>
              <a:ext uri="{FF2B5EF4-FFF2-40B4-BE49-F238E27FC236}">
                <a16:creationId xmlns:a16="http://schemas.microsoft.com/office/drawing/2014/main" id="{A7393D5C-3A5A-3B0E-A74C-17A7943FCB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4263" y="5611813"/>
            <a:ext cx="176688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Realizar una completa </a:t>
            </a:r>
            <a:r>
              <a:rPr lang="es-CO" altLang="es-CO" sz="1100" b="1">
                <a:solidFill>
                  <a:srgbClr val="156082"/>
                </a:solidFill>
                <a:cs typeface="Calibri" panose="020F0502020204030204" pitchFamily="34" charset="0"/>
              </a:rPr>
              <a:t>valoración clínica</a:t>
            </a:r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 inicial de la víctima.</a:t>
            </a:r>
            <a:endParaRPr lang="es-MX" altLang="es-CO" sz="1100">
              <a:solidFill>
                <a:srgbClr val="404040"/>
              </a:solidFill>
              <a:cs typeface="Calibri" panose="020F0502020204030204" pitchFamily="34" charset="0"/>
            </a:endParaRPr>
          </a:p>
        </p:txBody>
      </p:sp>
      <p:sp>
        <p:nvSpPr>
          <p:cNvPr id="28" name="Rectángulo 19">
            <a:extLst>
              <a:ext uri="{FF2B5EF4-FFF2-40B4-BE49-F238E27FC236}">
                <a16:creationId xmlns:a16="http://schemas.microsoft.com/office/drawing/2014/main" id="{90A9CD66-AE66-805F-ED99-CAD97D7E6725}"/>
              </a:ext>
            </a:extLst>
          </p:cNvPr>
          <p:cNvSpPr/>
          <p:nvPr/>
        </p:nvSpPr>
        <p:spPr>
          <a:xfrm>
            <a:off x="3629025" y="1816100"/>
            <a:ext cx="2466975" cy="954088"/>
          </a:xfrm>
          <a:prstGeom prst="roundRect">
            <a:avLst>
              <a:gd name="adj" fmla="val 14533"/>
            </a:avLst>
          </a:prstGeom>
          <a:solidFill>
            <a:schemeClr val="bg1"/>
          </a:solidFill>
          <a:ln w="9525">
            <a:noFill/>
            <a:prstDash val="sysDot"/>
          </a:ln>
          <a:effectLst>
            <a:outerShdw blurRad="63500" sx="102000" sy="102000" algn="ctr" rotWithShape="0">
              <a:prstClr val="black">
                <a:alpha val="6067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100" kern="0" dirty="0">
              <a:solidFill>
                <a:prstClr val="black">
                  <a:lumMod val="75000"/>
                  <a:lumOff val="25000"/>
                </a:prstClr>
              </a:solidFill>
              <a:sym typeface="Arial"/>
            </a:endParaRPr>
          </a:p>
        </p:txBody>
      </p:sp>
      <p:sp>
        <p:nvSpPr>
          <p:cNvPr id="8205" name="CuadroTexto 33">
            <a:extLst>
              <a:ext uri="{FF2B5EF4-FFF2-40B4-BE49-F238E27FC236}">
                <a16:creationId xmlns:a16="http://schemas.microsoft.com/office/drawing/2014/main" id="{1AC70B77-245A-7CFA-3877-E8071CA976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9675" y="2009775"/>
            <a:ext cx="1763713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Asegurar </a:t>
            </a:r>
            <a:r>
              <a:rPr lang="es-CO" altLang="es-CO" sz="1100" b="1">
                <a:solidFill>
                  <a:srgbClr val="156082"/>
                </a:solidFill>
                <a:cs typeface="Calibri" panose="020F0502020204030204" pitchFamily="34" charset="0"/>
              </a:rPr>
              <a:t>anticoncepción de emergencia </a:t>
            </a:r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y acceso a I.V.E.</a:t>
            </a:r>
            <a:endParaRPr lang="es-MX" altLang="es-CO" sz="1100">
              <a:solidFill>
                <a:srgbClr val="404040"/>
              </a:solidFill>
              <a:cs typeface="Calibri" panose="020F0502020204030204" pitchFamily="34" charset="0"/>
            </a:endParaRPr>
          </a:p>
        </p:txBody>
      </p:sp>
      <p:sp>
        <p:nvSpPr>
          <p:cNvPr id="30" name="Rectángulo 19">
            <a:extLst>
              <a:ext uri="{FF2B5EF4-FFF2-40B4-BE49-F238E27FC236}">
                <a16:creationId xmlns:a16="http://schemas.microsoft.com/office/drawing/2014/main" id="{9F6DF78D-E8F2-EF1C-6664-3EE9680C48E7}"/>
              </a:ext>
            </a:extLst>
          </p:cNvPr>
          <p:cNvSpPr/>
          <p:nvPr/>
        </p:nvSpPr>
        <p:spPr>
          <a:xfrm>
            <a:off x="3629025" y="2997200"/>
            <a:ext cx="2466975" cy="954088"/>
          </a:xfrm>
          <a:prstGeom prst="roundRect">
            <a:avLst>
              <a:gd name="adj" fmla="val 14533"/>
            </a:avLst>
          </a:prstGeom>
          <a:solidFill>
            <a:schemeClr val="bg1"/>
          </a:solidFill>
          <a:ln w="9525">
            <a:noFill/>
            <a:prstDash val="sysDot"/>
          </a:ln>
          <a:effectLst>
            <a:outerShdw blurRad="63500" sx="102000" sy="102000" algn="ctr" rotWithShape="0">
              <a:prstClr val="black">
                <a:alpha val="6067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100" kern="0" dirty="0">
              <a:solidFill>
                <a:prstClr val="black">
                  <a:lumMod val="75000"/>
                  <a:lumOff val="25000"/>
                </a:prstClr>
              </a:solidFill>
              <a:sym typeface="Arial"/>
            </a:endParaRPr>
          </a:p>
        </p:txBody>
      </p:sp>
      <p:sp>
        <p:nvSpPr>
          <p:cNvPr id="8207" name="CuadroTexto 33">
            <a:extLst>
              <a:ext uri="{FF2B5EF4-FFF2-40B4-BE49-F238E27FC236}">
                <a16:creationId xmlns:a16="http://schemas.microsoft.com/office/drawing/2014/main" id="{6645CB63-DDBA-1A40-0286-CB7E5CF6D0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9675" y="3176588"/>
            <a:ext cx="2095500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Asegurar </a:t>
            </a:r>
            <a:r>
              <a:rPr lang="es-CO" altLang="es-CO" sz="1100" b="1">
                <a:solidFill>
                  <a:srgbClr val="156082"/>
                </a:solidFill>
                <a:cs typeface="Calibri" panose="020F0502020204030204" pitchFamily="34" charset="0"/>
              </a:rPr>
              <a:t>profilaxis para VIH/SIDA </a:t>
            </a:r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durante la consulta inicial por salud.</a:t>
            </a:r>
            <a:endParaRPr lang="es-MX" altLang="es-CO" sz="1100">
              <a:solidFill>
                <a:srgbClr val="404040"/>
              </a:solidFill>
              <a:cs typeface="Calibri" panose="020F0502020204030204" pitchFamily="34" charset="0"/>
            </a:endParaRPr>
          </a:p>
        </p:txBody>
      </p:sp>
      <p:sp>
        <p:nvSpPr>
          <p:cNvPr id="37" name="Rectángulo 19">
            <a:extLst>
              <a:ext uri="{FF2B5EF4-FFF2-40B4-BE49-F238E27FC236}">
                <a16:creationId xmlns:a16="http://schemas.microsoft.com/office/drawing/2014/main" id="{6919C6EA-16EB-C6C9-3222-7E5B04C8D422}"/>
              </a:ext>
            </a:extLst>
          </p:cNvPr>
          <p:cNvSpPr/>
          <p:nvPr/>
        </p:nvSpPr>
        <p:spPr>
          <a:xfrm>
            <a:off x="3629025" y="4213225"/>
            <a:ext cx="2466975" cy="954088"/>
          </a:xfrm>
          <a:prstGeom prst="roundRect">
            <a:avLst>
              <a:gd name="adj" fmla="val 14533"/>
            </a:avLst>
          </a:prstGeom>
          <a:solidFill>
            <a:schemeClr val="bg1"/>
          </a:solidFill>
          <a:ln w="9525">
            <a:noFill/>
            <a:prstDash val="sysDot"/>
          </a:ln>
          <a:effectLst>
            <a:outerShdw blurRad="63500" sx="102000" sy="102000" algn="ctr" rotWithShape="0">
              <a:prstClr val="black">
                <a:alpha val="6067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100" kern="0" dirty="0">
              <a:solidFill>
                <a:prstClr val="black">
                  <a:lumMod val="75000"/>
                  <a:lumOff val="25000"/>
                </a:prstClr>
              </a:solidFill>
              <a:sym typeface="Arial"/>
            </a:endParaRPr>
          </a:p>
        </p:txBody>
      </p:sp>
      <p:sp>
        <p:nvSpPr>
          <p:cNvPr id="8209" name="CuadroTexto 33">
            <a:extLst>
              <a:ext uri="{FF2B5EF4-FFF2-40B4-BE49-F238E27FC236}">
                <a16:creationId xmlns:a16="http://schemas.microsoft.com/office/drawing/2014/main" id="{476A1C3A-EC3C-AC4F-8B09-E30090EC8B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9675" y="4379913"/>
            <a:ext cx="22796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Asegurar </a:t>
            </a:r>
            <a:r>
              <a:rPr lang="es-CO" altLang="es-CO" sz="1100" b="1">
                <a:solidFill>
                  <a:srgbClr val="156082"/>
                </a:solidFill>
                <a:cs typeface="Calibri" panose="020F0502020204030204" pitchFamily="34" charset="0"/>
              </a:rPr>
              <a:t>profilaxis para ITS </a:t>
            </a:r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durante la consulta inicial en salud.</a:t>
            </a:r>
            <a:endParaRPr lang="es-MX" altLang="es-CO" sz="1100">
              <a:solidFill>
                <a:srgbClr val="404040"/>
              </a:solidFill>
              <a:cs typeface="Calibri" panose="020F0502020204030204" pitchFamily="34" charset="0"/>
            </a:endParaRPr>
          </a:p>
        </p:txBody>
      </p:sp>
      <p:sp>
        <p:nvSpPr>
          <p:cNvPr id="40" name="Rectángulo 19">
            <a:extLst>
              <a:ext uri="{FF2B5EF4-FFF2-40B4-BE49-F238E27FC236}">
                <a16:creationId xmlns:a16="http://schemas.microsoft.com/office/drawing/2014/main" id="{7585D7C3-4FE6-B517-9F06-FC6D0695F134}"/>
              </a:ext>
            </a:extLst>
          </p:cNvPr>
          <p:cNvSpPr/>
          <p:nvPr/>
        </p:nvSpPr>
        <p:spPr>
          <a:xfrm>
            <a:off x="3629025" y="5407025"/>
            <a:ext cx="2466975" cy="954088"/>
          </a:xfrm>
          <a:prstGeom prst="roundRect">
            <a:avLst>
              <a:gd name="adj" fmla="val 14533"/>
            </a:avLst>
          </a:prstGeom>
          <a:solidFill>
            <a:schemeClr val="bg1"/>
          </a:solidFill>
          <a:ln w="9525">
            <a:noFill/>
            <a:prstDash val="sysDot"/>
          </a:ln>
          <a:effectLst>
            <a:outerShdw blurRad="63500" sx="102000" sy="102000" algn="ctr" rotWithShape="0">
              <a:prstClr val="black">
                <a:alpha val="6067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100" kern="0" dirty="0">
              <a:solidFill>
                <a:prstClr val="black">
                  <a:lumMod val="75000"/>
                  <a:lumOff val="25000"/>
                </a:prstClr>
              </a:solidFill>
              <a:sym typeface="Arial"/>
            </a:endParaRPr>
          </a:p>
        </p:txBody>
      </p:sp>
      <p:sp>
        <p:nvSpPr>
          <p:cNvPr id="8211" name="CuadroTexto 33">
            <a:extLst>
              <a:ext uri="{FF2B5EF4-FFF2-40B4-BE49-F238E27FC236}">
                <a16:creationId xmlns:a16="http://schemas.microsoft.com/office/drawing/2014/main" id="{EACA1B49-E1FB-2A66-EAF2-8D4AE57771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9675" y="5503863"/>
            <a:ext cx="22383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CO" altLang="es-CO" sz="1100" b="1">
                <a:solidFill>
                  <a:srgbClr val="156082"/>
                </a:solidFill>
                <a:cs typeface="Calibri" panose="020F0502020204030204" pitchFamily="34" charset="0"/>
              </a:rPr>
              <a:t>Toma de pruebas diagnósticas </a:t>
            </a:r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necesarias para explorar el</a:t>
            </a:r>
          </a:p>
          <a:p>
            <a:pPr eaLnBrk="1" hangingPunct="1"/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 estado de salud de la víctima </a:t>
            </a:r>
          </a:p>
          <a:p>
            <a:pPr eaLnBrk="1" hangingPunct="1"/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en la evaluación inicial.</a:t>
            </a:r>
            <a:endParaRPr lang="es-MX" altLang="es-CO" sz="1100">
              <a:solidFill>
                <a:srgbClr val="404040"/>
              </a:solidFill>
              <a:cs typeface="Calibri" panose="020F0502020204030204" pitchFamily="34" charset="0"/>
            </a:endParaRPr>
          </a:p>
        </p:txBody>
      </p:sp>
      <p:sp>
        <p:nvSpPr>
          <p:cNvPr id="42" name="Rectángulo 19">
            <a:extLst>
              <a:ext uri="{FF2B5EF4-FFF2-40B4-BE49-F238E27FC236}">
                <a16:creationId xmlns:a16="http://schemas.microsoft.com/office/drawing/2014/main" id="{CC6B0B5B-F828-0593-FFA6-73D1F82C7DF3}"/>
              </a:ext>
            </a:extLst>
          </p:cNvPr>
          <p:cNvSpPr/>
          <p:nvPr/>
        </p:nvSpPr>
        <p:spPr>
          <a:xfrm>
            <a:off x="6505575" y="1816100"/>
            <a:ext cx="2552700" cy="954088"/>
          </a:xfrm>
          <a:prstGeom prst="roundRect">
            <a:avLst>
              <a:gd name="adj" fmla="val 14533"/>
            </a:avLst>
          </a:prstGeom>
          <a:solidFill>
            <a:schemeClr val="bg1"/>
          </a:solidFill>
          <a:ln w="9525">
            <a:noFill/>
            <a:prstDash val="sysDot"/>
          </a:ln>
          <a:effectLst>
            <a:outerShdw blurRad="63500" sx="102000" sy="102000" algn="ctr" rotWithShape="0">
              <a:prstClr val="black">
                <a:alpha val="6067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100" kern="0" dirty="0">
              <a:solidFill>
                <a:prstClr val="black">
                  <a:lumMod val="75000"/>
                  <a:lumOff val="25000"/>
                </a:prstClr>
              </a:solidFill>
              <a:sym typeface="Arial"/>
            </a:endParaRPr>
          </a:p>
        </p:txBody>
      </p:sp>
      <p:sp>
        <p:nvSpPr>
          <p:cNvPr id="8213" name="CuadroTexto 33">
            <a:extLst>
              <a:ext uri="{FF2B5EF4-FFF2-40B4-BE49-F238E27FC236}">
                <a16:creationId xmlns:a16="http://schemas.microsoft.com/office/drawing/2014/main" id="{2BBE8831-0777-E86E-0157-7713AEBFE2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4338" y="1912938"/>
            <a:ext cx="228123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Asegurar una </a:t>
            </a:r>
            <a:r>
              <a:rPr lang="es-CO" altLang="es-CO" sz="1100" b="1">
                <a:solidFill>
                  <a:srgbClr val="156082"/>
                </a:solidFill>
                <a:cs typeface="Calibri" panose="020F0502020204030204" pitchFamily="34" charset="0"/>
              </a:rPr>
              <a:t>intervención terapéutica inicial especializada en salud mental </a:t>
            </a:r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para la víctima durante la primera consulta.</a:t>
            </a:r>
            <a:endParaRPr lang="es-MX" altLang="es-CO" sz="1100">
              <a:solidFill>
                <a:srgbClr val="404040"/>
              </a:solidFill>
              <a:cs typeface="Calibri" panose="020F0502020204030204" pitchFamily="34" charset="0"/>
            </a:endParaRPr>
          </a:p>
        </p:txBody>
      </p:sp>
      <p:sp>
        <p:nvSpPr>
          <p:cNvPr id="44" name="Rectángulo 19">
            <a:extLst>
              <a:ext uri="{FF2B5EF4-FFF2-40B4-BE49-F238E27FC236}">
                <a16:creationId xmlns:a16="http://schemas.microsoft.com/office/drawing/2014/main" id="{23850E88-9B6E-048F-FED1-51A2E6EF1725}"/>
              </a:ext>
            </a:extLst>
          </p:cNvPr>
          <p:cNvSpPr/>
          <p:nvPr/>
        </p:nvSpPr>
        <p:spPr>
          <a:xfrm>
            <a:off x="6505575" y="2997200"/>
            <a:ext cx="2466975" cy="954088"/>
          </a:xfrm>
          <a:prstGeom prst="roundRect">
            <a:avLst>
              <a:gd name="adj" fmla="val 14533"/>
            </a:avLst>
          </a:prstGeom>
          <a:solidFill>
            <a:schemeClr val="bg1"/>
          </a:solidFill>
          <a:ln w="9525">
            <a:noFill/>
            <a:prstDash val="sysDot"/>
          </a:ln>
          <a:effectLst>
            <a:outerShdw blurRad="63500" sx="102000" sy="102000" algn="ctr" rotWithShape="0">
              <a:prstClr val="black">
                <a:alpha val="6067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100" kern="0" dirty="0">
              <a:solidFill>
                <a:prstClr val="black">
                  <a:lumMod val="75000"/>
                  <a:lumOff val="25000"/>
                </a:prstClr>
              </a:solidFill>
              <a:sym typeface="Arial"/>
            </a:endParaRPr>
          </a:p>
        </p:txBody>
      </p:sp>
      <p:sp>
        <p:nvSpPr>
          <p:cNvPr id="8215" name="CuadroTexto 33">
            <a:extLst>
              <a:ext uri="{FF2B5EF4-FFF2-40B4-BE49-F238E27FC236}">
                <a16:creationId xmlns:a16="http://schemas.microsoft.com/office/drawing/2014/main" id="{DA010B40-0561-35D2-AAAE-6BFFC1EBE7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8625" y="3176588"/>
            <a:ext cx="2130425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Planee los </a:t>
            </a:r>
            <a:r>
              <a:rPr lang="es-CO" altLang="es-CO" sz="1100" b="1">
                <a:solidFill>
                  <a:srgbClr val="156082"/>
                </a:solidFill>
                <a:cs typeface="Calibri" panose="020F0502020204030204" pitchFamily="34" charset="0"/>
              </a:rPr>
              <a:t>seguimientos clínicos</a:t>
            </a:r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 requeridos por la víctima.</a:t>
            </a:r>
            <a:endParaRPr lang="es-MX" altLang="es-CO" sz="1100">
              <a:solidFill>
                <a:srgbClr val="404040"/>
              </a:solidFill>
              <a:cs typeface="Calibri" panose="020F0502020204030204" pitchFamily="34" charset="0"/>
            </a:endParaRPr>
          </a:p>
        </p:txBody>
      </p:sp>
      <p:sp>
        <p:nvSpPr>
          <p:cNvPr id="46" name="Rectángulo 19">
            <a:extLst>
              <a:ext uri="{FF2B5EF4-FFF2-40B4-BE49-F238E27FC236}">
                <a16:creationId xmlns:a16="http://schemas.microsoft.com/office/drawing/2014/main" id="{F94AD36A-8B5E-4F20-050B-01136F6BDA23}"/>
              </a:ext>
            </a:extLst>
          </p:cNvPr>
          <p:cNvSpPr/>
          <p:nvPr/>
        </p:nvSpPr>
        <p:spPr>
          <a:xfrm>
            <a:off x="6505575" y="4213225"/>
            <a:ext cx="2466975" cy="954088"/>
          </a:xfrm>
          <a:prstGeom prst="roundRect">
            <a:avLst>
              <a:gd name="adj" fmla="val 14533"/>
            </a:avLst>
          </a:prstGeom>
          <a:solidFill>
            <a:schemeClr val="bg1"/>
          </a:solidFill>
          <a:ln w="9525">
            <a:noFill/>
            <a:prstDash val="sysDot"/>
          </a:ln>
          <a:effectLst>
            <a:outerShdw blurRad="63500" sx="102000" sy="102000" algn="ctr" rotWithShape="0">
              <a:prstClr val="black">
                <a:alpha val="6067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100" kern="0" dirty="0">
              <a:solidFill>
                <a:prstClr val="black">
                  <a:lumMod val="75000"/>
                  <a:lumOff val="25000"/>
                </a:prstClr>
              </a:solidFill>
              <a:sym typeface="Arial"/>
            </a:endParaRPr>
          </a:p>
        </p:txBody>
      </p:sp>
      <p:sp>
        <p:nvSpPr>
          <p:cNvPr id="8217" name="CuadroTexto 33">
            <a:extLst>
              <a:ext uri="{FF2B5EF4-FFF2-40B4-BE49-F238E27FC236}">
                <a16:creationId xmlns:a16="http://schemas.microsoft.com/office/drawing/2014/main" id="{5F5A3DDF-D4BC-9BCE-9466-6AD34B41E1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8625" y="4240213"/>
            <a:ext cx="2130425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Derive hacia </a:t>
            </a:r>
            <a:r>
              <a:rPr lang="es-CO" altLang="es-CO" sz="1100" b="1">
                <a:solidFill>
                  <a:srgbClr val="156082"/>
                </a:solidFill>
                <a:cs typeface="Calibri" panose="020F0502020204030204" pitchFamily="34" charset="0"/>
              </a:rPr>
              <a:t>otros profesionales de la salud</a:t>
            </a:r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 requeridos, para asegurar la atención integral de las víctimas de violencias sexuales.</a:t>
            </a:r>
            <a:endParaRPr lang="es-MX" altLang="es-CO" sz="1100">
              <a:solidFill>
                <a:srgbClr val="404040"/>
              </a:solidFill>
              <a:cs typeface="Calibri" panose="020F0502020204030204" pitchFamily="34" charset="0"/>
            </a:endParaRPr>
          </a:p>
        </p:txBody>
      </p:sp>
      <p:sp>
        <p:nvSpPr>
          <p:cNvPr id="48" name="Rectángulo 19">
            <a:extLst>
              <a:ext uri="{FF2B5EF4-FFF2-40B4-BE49-F238E27FC236}">
                <a16:creationId xmlns:a16="http://schemas.microsoft.com/office/drawing/2014/main" id="{C5BB64A6-3EE0-C25D-6FE5-464693F54128}"/>
              </a:ext>
            </a:extLst>
          </p:cNvPr>
          <p:cNvSpPr/>
          <p:nvPr/>
        </p:nvSpPr>
        <p:spPr>
          <a:xfrm>
            <a:off x="6505575" y="5407025"/>
            <a:ext cx="2466975" cy="954088"/>
          </a:xfrm>
          <a:prstGeom prst="roundRect">
            <a:avLst>
              <a:gd name="adj" fmla="val 14533"/>
            </a:avLst>
          </a:prstGeom>
          <a:solidFill>
            <a:schemeClr val="bg1"/>
          </a:solidFill>
          <a:ln w="9525">
            <a:noFill/>
            <a:prstDash val="sysDot"/>
          </a:ln>
          <a:effectLst>
            <a:outerShdw blurRad="63500" sx="102000" sy="102000" algn="ctr" rotWithShape="0">
              <a:prstClr val="black">
                <a:alpha val="6067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100" kern="0" dirty="0">
              <a:solidFill>
                <a:prstClr val="black">
                  <a:lumMod val="75000"/>
                  <a:lumOff val="25000"/>
                </a:prstClr>
              </a:solidFill>
              <a:sym typeface="Arial"/>
            </a:endParaRPr>
          </a:p>
        </p:txBody>
      </p:sp>
      <p:sp>
        <p:nvSpPr>
          <p:cNvPr id="8219" name="CuadroTexto 33">
            <a:extLst>
              <a:ext uri="{FF2B5EF4-FFF2-40B4-BE49-F238E27FC236}">
                <a16:creationId xmlns:a16="http://schemas.microsoft.com/office/drawing/2014/main" id="{E0A6F1B1-DCE6-BA18-0E7A-F8B32D012C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8625" y="5518150"/>
            <a:ext cx="21304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Derive hacia </a:t>
            </a:r>
            <a:r>
              <a:rPr lang="es-CO" altLang="es-CO" sz="1100" b="1">
                <a:solidFill>
                  <a:srgbClr val="156082"/>
                </a:solidFill>
                <a:cs typeface="Calibri" panose="020F0502020204030204" pitchFamily="34" charset="0"/>
              </a:rPr>
              <a:t>otros sectores involucrados</a:t>
            </a:r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 en la atención inicial del caso de violencias sexuales.</a:t>
            </a:r>
            <a:endParaRPr lang="es-MX" altLang="es-CO" sz="1100">
              <a:solidFill>
                <a:srgbClr val="404040"/>
              </a:solidFill>
              <a:cs typeface="Calibri" panose="020F0502020204030204" pitchFamily="34" charset="0"/>
            </a:endParaRPr>
          </a:p>
        </p:txBody>
      </p:sp>
      <p:sp>
        <p:nvSpPr>
          <p:cNvPr id="50" name="Rectángulo 19">
            <a:extLst>
              <a:ext uri="{FF2B5EF4-FFF2-40B4-BE49-F238E27FC236}">
                <a16:creationId xmlns:a16="http://schemas.microsoft.com/office/drawing/2014/main" id="{1554CCE9-1820-EAF0-D7ED-B722CFF7209D}"/>
              </a:ext>
            </a:extLst>
          </p:cNvPr>
          <p:cNvSpPr/>
          <p:nvPr/>
        </p:nvSpPr>
        <p:spPr>
          <a:xfrm>
            <a:off x="9361488" y="2997200"/>
            <a:ext cx="2239962" cy="954088"/>
          </a:xfrm>
          <a:prstGeom prst="roundRect">
            <a:avLst>
              <a:gd name="adj" fmla="val 14533"/>
            </a:avLst>
          </a:prstGeom>
          <a:solidFill>
            <a:schemeClr val="bg1"/>
          </a:solidFill>
          <a:ln w="9525">
            <a:noFill/>
            <a:prstDash val="sysDot"/>
          </a:ln>
          <a:effectLst>
            <a:outerShdw blurRad="63500" sx="102000" sy="102000" algn="ctr" rotWithShape="0">
              <a:prstClr val="black">
                <a:alpha val="6067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100" kern="0" dirty="0">
              <a:solidFill>
                <a:prstClr val="black">
                  <a:lumMod val="75000"/>
                  <a:lumOff val="25000"/>
                </a:prstClr>
              </a:solidFill>
              <a:sym typeface="Arial"/>
            </a:endParaRPr>
          </a:p>
        </p:txBody>
      </p:sp>
      <p:sp>
        <p:nvSpPr>
          <p:cNvPr id="8221" name="CuadroTexto 33">
            <a:extLst>
              <a:ext uri="{FF2B5EF4-FFF2-40B4-BE49-F238E27FC236}">
                <a16:creationId xmlns:a16="http://schemas.microsoft.com/office/drawing/2014/main" id="{62D0632D-8852-5442-B6B3-81C46B9456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6600" y="3243263"/>
            <a:ext cx="15684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Efectúe un adecuado </a:t>
            </a:r>
            <a:r>
              <a:rPr lang="es-CO" altLang="es-CO" sz="1100" b="1">
                <a:solidFill>
                  <a:srgbClr val="156082"/>
                </a:solidFill>
                <a:cs typeface="Calibri" panose="020F0502020204030204" pitchFamily="34" charset="0"/>
              </a:rPr>
              <a:t>cierre del caso.</a:t>
            </a:r>
            <a:endParaRPr lang="es-MX" altLang="es-CO" sz="1100" b="1">
              <a:solidFill>
                <a:srgbClr val="156082"/>
              </a:solidFill>
              <a:cs typeface="Calibri" panose="020F0502020204030204" pitchFamily="34" charset="0"/>
            </a:endParaRPr>
          </a:p>
        </p:txBody>
      </p:sp>
      <p:sp>
        <p:nvSpPr>
          <p:cNvPr id="52" name="Rectángulo 19">
            <a:extLst>
              <a:ext uri="{FF2B5EF4-FFF2-40B4-BE49-F238E27FC236}">
                <a16:creationId xmlns:a16="http://schemas.microsoft.com/office/drawing/2014/main" id="{F6A55B24-8E99-48E5-EFBC-2E0105FD1E27}"/>
              </a:ext>
            </a:extLst>
          </p:cNvPr>
          <p:cNvSpPr/>
          <p:nvPr/>
        </p:nvSpPr>
        <p:spPr>
          <a:xfrm>
            <a:off x="9361488" y="4191000"/>
            <a:ext cx="2239962" cy="954088"/>
          </a:xfrm>
          <a:prstGeom prst="roundRect">
            <a:avLst>
              <a:gd name="adj" fmla="val 14533"/>
            </a:avLst>
          </a:prstGeom>
          <a:solidFill>
            <a:schemeClr val="bg1"/>
          </a:solidFill>
          <a:ln w="9525">
            <a:noFill/>
            <a:prstDash val="sysDot"/>
          </a:ln>
          <a:effectLst>
            <a:outerShdw blurRad="63500" sx="102000" sy="102000" algn="ctr" rotWithShape="0">
              <a:prstClr val="black">
                <a:alpha val="6067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100" kern="0" dirty="0">
              <a:solidFill>
                <a:prstClr val="black">
                  <a:lumMod val="75000"/>
                  <a:lumOff val="25000"/>
                </a:prstClr>
              </a:solidFill>
              <a:sym typeface="Arial"/>
            </a:endParaRPr>
          </a:p>
        </p:txBody>
      </p:sp>
      <p:sp>
        <p:nvSpPr>
          <p:cNvPr id="8223" name="CuadroTexto 33">
            <a:extLst>
              <a:ext uri="{FF2B5EF4-FFF2-40B4-BE49-F238E27FC236}">
                <a16:creationId xmlns:a16="http://schemas.microsoft.com/office/drawing/2014/main" id="{07ADF19D-E944-BDF9-4579-894752A294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6600" y="4275138"/>
            <a:ext cx="19605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Realice los </a:t>
            </a:r>
            <a:r>
              <a:rPr lang="es-CO" altLang="es-CO" sz="1100" b="1">
                <a:solidFill>
                  <a:srgbClr val="156082"/>
                </a:solidFill>
                <a:cs typeface="Calibri" panose="020F0502020204030204" pitchFamily="34" charset="0"/>
              </a:rPr>
              <a:t>seguimientos rutinarios </a:t>
            </a:r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que requiere una víctima de violencia sexual atendida por el sector salud.</a:t>
            </a:r>
            <a:endParaRPr lang="es-MX" altLang="es-CO" sz="1100">
              <a:solidFill>
                <a:srgbClr val="404040"/>
              </a:solidFill>
              <a:cs typeface="Calibri" panose="020F0502020204030204" pitchFamily="34" charset="0"/>
            </a:endParaRPr>
          </a:p>
        </p:txBody>
      </p:sp>
      <p:sp>
        <p:nvSpPr>
          <p:cNvPr id="54" name="Rectángulo 19">
            <a:extLst>
              <a:ext uri="{FF2B5EF4-FFF2-40B4-BE49-F238E27FC236}">
                <a16:creationId xmlns:a16="http://schemas.microsoft.com/office/drawing/2014/main" id="{E727A745-CA27-EACB-9A58-48EBC115A1EA}"/>
              </a:ext>
            </a:extLst>
          </p:cNvPr>
          <p:cNvSpPr/>
          <p:nvPr/>
        </p:nvSpPr>
        <p:spPr>
          <a:xfrm>
            <a:off x="9361488" y="5407025"/>
            <a:ext cx="2239962" cy="954088"/>
          </a:xfrm>
          <a:prstGeom prst="roundRect">
            <a:avLst>
              <a:gd name="adj" fmla="val 14533"/>
            </a:avLst>
          </a:prstGeom>
          <a:solidFill>
            <a:schemeClr val="bg1"/>
          </a:solidFill>
          <a:ln w="9525">
            <a:noFill/>
            <a:prstDash val="sysDot"/>
          </a:ln>
          <a:effectLst>
            <a:outerShdw blurRad="63500" sx="102000" sy="102000" algn="ctr" rotWithShape="0">
              <a:prstClr val="black">
                <a:alpha val="6067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100" kern="0" dirty="0">
              <a:solidFill>
                <a:prstClr val="black">
                  <a:lumMod val="75000"/>
                  <a:lumOff val="25000"/>
                </a:prstClr>
              </a:solidFill>
              <a:sym typeface="Arial"/>
            </a:endParaRPr>
          </a:p>
        </p:txBody>
      </p:sp>
      <p:sp>
        <p:nvSpPr>
          <p:cNvPr id="8225" name="CuadroTexto 33">
            <a:extLst>
              <a:ext uri="{FF2B5EF4-FFF2-40B4-BE49-F238E27FC236}">
                <a16:creationId xmlns:a16="http://schemas.microsoft.com/office/drawing/2014/main" id="{6459FA90-DB1A-37CF-C6C3-90C284876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6600" y="5518150"/>
            <a:ext cx="19383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Efectúe </a:t>
            </a:r>
            <a:r>
              <a:rPr lang="es-CO" altLang="es-CO" sz="1100" b="1">
                <a:solidFill>
                  <a:srgbClr val="156082"/>
                </a:solidFill>
                <a:cs typeface="Calibri" panose="020F0502020204030204" pitchFamily="34" charset="0"/>
              </a:rPr>
              <a:t>los procedimientos de vigilancia en salud pública</a:t>
            </a:r>
            <a:r>
              <a:rPr lang="es-CO" altLang="es-CO" sz="1100">
                <a:solidFill>
                  <a:srgbClr val="404040"/>
                </a:solidFill>
                <a:cs typeface="Calibri" panose="020F0502020204030204" pitchFamily="34" charset="0"/>
              </a:rPr>
              <a:t> de la violencia sexual que corresponda.</a:t>
            </a:r>
            <a:endParaRPr lang="es-MX" altLang="es-CO" sz="1100">
              <a:solidFill>
                <a:srgbClr val="404040"/>
              </a:solidFill>
              <a:cs typeface="Calibri" panose="020F050202020403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4D9895B-396F-7861-BD0A-721435EEE945}"/>
              </a:ext>
            </a:extLst>
          </p:cNvPr>
          <p:cNvSpPr txBox="1"/>
          <p:nvPr/>
        </p:nvSpPr>
        <p:spPr>
          <a:xfrm>
            <a:off x="407200" y="1655832"/>
            <a:ext cx="377026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CO"/>
            </a:defPPr>
            <a:lvl1pPr>
              <a:defRPr sz="2800" b="1">
                <a:solidFill>
                  <a:srgbClr val="38A9CA"/>
                </a:solidFill>
                <a:latin typeface="Aptos"/>
                <a:cs typeface="Arial"/>
              </a:defRPr>
            </a:lvl1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CO" sz="4000" dirty="0">
                <a:ln>
                  <a:solidFill>
                    <a:srgbClr val="50C0E3"/>
                  </a:solidFill>
                </a:ln>
                <a:solidFill>
                  <a:prstClr val="white"/>
                </a:solidFill>
              </a:rPr>
              <a:t>1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8865441-65F7-6229-F9C6-8ED1E117182F}"/>
              </a:ext>
            </a:extLst>
          </p:cNvPr>
          <p:cNvSpPr txBox="1"/>
          <p:nvPr/>
        </p:nvSpPr>
        <p:spPr>
          <a:xfrm>
            <a:off x="664662" y="2751459"/>
            <a:ext cx="377026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CO"/>
            </a:defPPr>
            <a:lvl1pPr>
              <a:defRPr sz="2800" b="1">
                <a:solidFill>
                  <a:srgbClr val="38A9CA"/>
                </a:solidFill>
                <a:latin typeface="Aptos"/>
                <a:cs typeface="Arial"/>
              </a:defRPr>
            </a:lvl1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CO" sz="4000" dirty="0">
                <a:ln>
                  <a:solidFill>
                    <a:srgbClr val="50C0E3"/>
                  </a:solidFill>
                </a:ln>
                <a:solidFill>
                  <a:prstClr val="white"/>
                </a:solidFill>
              </a:rPr>
              <a:t>2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55DEF01-211E-2035-2FAC-370C82A9AE8E}"/>
              </a:ext>
            </a:extLst>
          </p:cNvPr>
          <p:cNvSpPr txBox="1"/>
          <p:nvPr/>
        </p:nvSpPr>
        <p:spPr>
          <a:xfrm>
            <a:off x="656195" y="4093813"/>
            <a:ext cx="377026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CO"/>
            </a:defPPr>
            <a:lvl1pPr>
              <a:defRPr sz="2800" b="1">
                <a:solidFill>
                  <a:srgbClr val="38A9CA"/>
                </a:solidFill>
                <a:latin typeface="Aptos"/>
                <a:cs typeface="Arial"/>
              </a:defRPr>
            </a:lvl1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CO" sz="4000" dirty="0">
                <a:ln>
                  <a:solidFill>
                    <a:srgbClr val="50C0E3"/>
                  </a:solidFill>
                </a:ln>
                <a:solidFill>
                  <a:prstClr val="white"/>
                </a:solidFill>
              </a:rPr>
              <a:t>3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4FFDFDC-4B51-3519-F0A3-DB479C425C3F}"/>
              </a:ext>
            </a:extLst>
          </p:cNvPr>
          <p:cNvSpPr txBox="1"/>
          <p:nvPr/>
        </p:nvSpPr>
        <p:spPr>
          <a:xfrm>
            <a:off x="647728" y="5359967"/>
            <a:ext cx="377026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CO"/>
            </a:defPPr>
            <a:lvl1pPr>
              <a:defRPr sz="2800" b="1">
                <a:solidFill>
                  <a:srgbClr val="38A9CA"/>
                </a:solidFill>
                <a:latin typeface="Aptos"/>
                <a:cs typeface="Arial"/>
              </a:defRPr>
            </a:lvl1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CO" sz="4000" dirty="0">
                <a:ln>
                  <a:solidFill>
                    <a:srgbClr val="50C0E3"/>
                  </a:solidFill>
                </a:ln>
                <a:solidFill>
                  <a:prstClr val="white"/>
                </a:solidFill>
              </a:rPr>
              <a:t>4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DB8D148-99A6-9050-2897-26BA2146B0F1}"/>
              </a:ext>
            </a:extLst>
          </p:cNvPr>
          <p:cNvSpPr txBox="1"/>
          <p:nvPr/>
        </p:nvSpPr>
        <p:spPr>
          <a:xfrm>
            <a:off x="3399395" y="1599992"/>
            <a:ext cx="377026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CO"/>
            </a:defPPr>
            <a:lvl1pPr>
              <a:defRPr sz="2800" b="1">
                <a:solidFill>
                  <a:srgbClr val="38A9CA"/>
                </a:solidFill>
                <a:latin typeface="Aptos"/>
                <a:cs typeface="Arial"/>
              </a:defRPr>
            </a:lvl1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CO" sz="4000" dirty="0">
                <a:ln>
                  <a:solidFill>
                    <a:srgbClr val="50C0E3"/>
                  </a:solidFill>
                </a:ln>
                <a:solidFill>
                  <a:prstClr val="white"/>
                </a:solidFill>
              </a:rPr>
              <a:t>8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4EFFFA8-73F5-A00C-0FCE-3EBE6150AF7F}"/>
              </a:ext>
            </a:extLst>
          </p:cNvPr>
          <p:cNvSpPr txBox="1"/>
          <p:nvPr/>
        </p:nvSpPr>
        <p:spPr>
          <a:xfrm>
            <a:off x="3399395" y="2751459"/>
            <a:ext cx="377026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CO"/>
            </a:defPPr>
            <a:lvl1pPr>
              <a:defRPr sz="2800" b="1">
                <a:solidFill>
                  <a:srgbClr val="38A9CA"/>
                </a:solidFill>
                <a:latin typeface="Aptos"/>
                <a:cs typeface="Arial"/>
              </a:defRPr>
            </a:lvl1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CO" sz="4000" dirty="0">
                <a:ln>
                  <a:solidFill>
                    <a:srgbClr val="50C0E3"/>
                  </a:solidFill>
                </a:ln>
                <a:solidFill>
                  <a:prstClr val="white"/>
                </a:solidFill>
              </a:rPr>
              <a:t>7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FEE4F3E-4D20-376B-4FFA-480FFB36C874}"/>
              </a:ext>
            </a:extLst>
          </p:cNvPr>
          <p:cNvSpPr txBox="1"/>
          <p:nvPr/>
        </p:nvSpPr>
        <p:spPr>
          <a:xfrm>
            <a:off x="3390928" y="4093813"/>
            <a:ext cx="377026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CO"/>
            </a:defPPr>
            <a:lvl1pPr>
              <a:defRPr sz="2800" b="1">
                <a:solidFill>
                  <a:srgbClr val="38A9CA"/>
                </a:solidFill>
                <a:latin typeface="Aptos"/>
                <a:cs typeface="Arial"/>
              </a:defRPr>
            </a:lvl1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CO" sz="4000" dirty="0">
                <a:ln>
                  <a:solidFill>
                    <a:srgbClr val="50C0E3"/>
                  </a:solidFill>
                </a:ln>
                <a:solidFill>
                  <a:prstClr val="white"/>
                </a:solidFill>
              </a:rPr>
              <a:t>6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59947A3-1E45-70B2-5A4D-0D3FBC1AE916}"/>
              </a:ext>
            </a:extLst>
          </p:cNvPr>
          <p:cNvSpPr txBox="1"/>
          <p:nvPr/>
        </p:nvSpPr>
        <p:spPr>
          <a:xfrm>
            <a:off x="3390928" y="5266834"/>
            <a:ext cx="377026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CO"/>
            </a:defPPr>
            <a:lvl1pPr>
              <a:defRPr sz="2800" b="1">
                <a:solidFill>
                  <a:srgbClr val="38A9CA"/>
                </a:solidFill>
                <a:latin typeface="Aptos"/>
                <a:cs typeface="Arial"/>
              </a:defRPr>
            </a:lvl1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CO" sz="4000" dirty="0">
                <a:ln>
                  <a:solidFill>
                    <a:srgbClr val="50C0E3"/>
                  </a:solidFill>
                </a:ln>
                <a:solidFill>
                  <a:prstClr val="white"/>
                </a:solidFill>
              </a:rPr>
              <a:t>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D5DFCDE-FA83-C1B4-65A9-CDA7F9D35B75}"/>
              </a:ext>
            </a:extLst>
          </p:cNvPr>
          <p:cNvSpPr txBox="1"/>
          <p:nvPr/>
        </p:nvSpPr>
        <p:spPr>
          <a:xfrm>
            <a:off x="6295000" y="1738542"/>
            <a:ext cx="377026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CO"/>
            </a:defPPr>
            <a:lvl1pPr>
              <a:defRPr sz="2800" b="1">
                <a:solidFill>
                  <a:srgbClr val="38A9CA"/>
                </a:solidFill>
                <a:latin typeface="Aptos"/>
                <a:cs typeface="Arial"/>
              </a:defRPr>
            </a:lvl1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CO" sz="4000" dirty="0">
                <a:ln>
                  <a:solidFill>
                    <a:srgbClr val="50C0E3"/>
                  </a:solidFill>
                </a:ln>
                <a:solidFill>
                  <a:prstClr val="white"/>
                </a:solidFill>
              </a:rPr>
              <a:t>9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2AE8A76-9C25-CE9F-003B-C74D849F093D}"/>
              </a:ext>
            </a:extLst>
          </p:cNvPr>
          <p:cNvSpPr txBox="1"/>
          <p:nvPr/>
        </p:nvSpPr>
        <p:spPr>
          <a:xfrm>
            <a:off x="6110949" y="2903863"/>
            <a:ext cx="756969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CO"/>
            </a:defPPr>
            <a:lvl1pPr>
              <a:defRPr sz="2800" b="1">
                <a:solidFill>
                  <a:srgbClr val="38A9CA"/>
                </a:solidFill>
                <a:latin typeface="Aptos"/>
                <a:cs typeface="Arial"/>
              </a:defRPr>
            </a:lvl1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CO" sz="4000" spc="-150" dirty="0">
                <a:ln>
                  <a:solidFill>
                    <a:srgbClr val="50C0E3"/>
                  </a:solidFill>
                </a:ln>
                <a:solidFill>
                  <a:prstClr val="white"/>
                </a:solidFill>
              </a:rPr>
              <a:t>10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C265818-F0C3-7DC6-4FA2-C18FA1F15AD1}"/>
              </a:ext>
            </a:extLst>
          </p:cNvPr>
          <p:cNvSpPr txBox="1"/>
          <p:nvPr/>
        </p:nvSpPr>
        <p:spPr>
          <a:xfrm>
            <a:off x="6097094" y="4164628"/>
            <a:ext cx="756969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CO"/>
            </a:defPPr>
            <a:lvl1pPr>
              <a:defRPr sz="2800" b="1">
                <a:solidFill>
                  <a:srgbClr val="38A9CA"/>
                </a:solidFill>
                <a:latin typeface="Aptos"/>
                <a:cs typeface="Arial"/>
              </a:defRPr>
            </a:lvl1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CO" sz="4000" spc="-150" dirty="0">
                <a:ln>
                  <a:solidFill>
                    <a:srgbClr val="50C0E3"/>
                  </a:solidFill>
                </a:ln>
                <a:solidFill>
                  <a:prstClr val="white"/>
                </a:solidFill>
              </a:rPr>
              <a:t>11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CC7C17B-2F82-9A6F-6636-17979BFF48D2}"/>
              </a:ext>
            </a:extLst>
          </p:cNvPr>
          <p:cNvSpPr txBox="1"/>
          <p:nvPr/>
        </p:nvSpPr>
        <p:spPr>
          <a:xfrm>
            <a:off x="6097094" y="5342266"/>
            <a:ext cx="756969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CO"/>
            </a:defPPr>
            <a:lvl1pPr>
              <a:defRPr sz="2800" b="1">
                <a:solidFill>
                  <a:srgbClr val="38A9CA"/>
                </a:solidFill>
                <a:latin typeface="Aptos"/>
                <a:cs typeface="Arial"/>
              </a:defRPr>
            </a:lvl1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CO" sz="4000" spc="-150" dirty="0">
                <a:ln>
                  <a:solidFill>
                    <a:srgbClr val="50C0E3"/>
                  </a:solidFill>
                </a:ln>
                <a:solidFill>
                  <a:prstClr val="white"/>
                </a:solidFill>
              </a:rPr>
              <a:t>12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C9DA554-0271-FFA3-AF2E-C49FADA9B5F4}"/>
              </a:ext>
            </a:extLst>
          </p:cNvPr>
          <p:cNvSpPr txBox="1"/>
          <p:nvPr/>
        </p:nvSpPr>
        <p:spPr>
          <a:xfrm>
            <a:off x="8937280" y="2903863"/>
            <a:ext cx="756969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CO"/>
            </a:defPPr>
            <a:lvl1pPr>
              <a:defRPr sz="2800" b="1">
                <a:solidFill>
                  <a:srgbClr val="38A9CA"/>
                </a:solidFill>
                <a:latin typeface="Aptos"/>
                <a:cs typeface="Arial"/>
              </a:defRPr>
            </a:lvl1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CO" sz="4000" spc="-150" dirty="0">
                <a:ln>
                  <a:solidFill>
                    <a:srgbClr val="50C0E3"/>
                  </a:solidFill>
                </a:ln>
                <a:solidFill>
                  <a:prstClr val="white"/>
                </a:solidFill>
              </a:rPr>
              <a:t>15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955EB3E-F463-86D9-6488-B90ECBCFED2F}"/>
              </a:ext>
            </a:extLst>
          </p:cNvPr>
          <p:cNvSpPr txBox="1"/>
          <p:nvPr/>
        </p:nvSpPr>
        <p:spPr>
          <a:xfrm>
            <a:off x="8923425" y="4164628"/>
            <a:ext cx="756969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CO"/>
            </a:defPPr>
            <a:lvl1pPr>
              <a:defRPr sz="2800" b="1">
                <a:solidFill>
                  <a:srgbClr val="38A9CA"/>
                </a:solidFill>
                <a:latin typeface="Aptos"/>
                <a:cs typeface="Arial"/>
              </a:defRPr>
            </a:lvl1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CO" sz="4000" spc="-150" dirty="0">
                <a:ln>
                  <a:solidFill>
                    <a:srgbClr val="50C0E3"/>
                  </a:solidFill>
                </a:ln>
                <a:solidFill>
                  <a:prstClr val="white"/>
                </a:solidFill>
              </a:rPr>
              <a:t>14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B98A0AF-31C3-F665-8220-15D02E09F318}"/>
              </a:ext>
            </a:extLst>
          </p:cNvPr>
          <p:cNvSpPr txBox="1"/>
          <p:nvPr/>
        </p:nvSpPr>
        <p:spPr>
          <a:xfrm>
            <a:off x="8923425" y="5342266"/>
            <a:ext cx="756969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CO"/>
            </a:defPPr>
            <a:lvl1pPr>
              <a:defRPr sz="2800" b="1">
                <a:solidFill>
                  <a:srgbClr val="38A9CA"/>
                </a:solidFill>
                <a:latin typeface="Aptos"/>
                <a:cs typeface="Arial"/>
              </a:defRPr>
            </a:lvl1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CO" sz="4000" spc="-150" dirty="0">
                <a:ln>
                  <a:solidFill>
                    <a:srgbClr val="50C0E3"/>
                  </a:solidFill>
                </a:ln>
                <a:solidFill>
                  <a:prstClr val="white"/>
                </a:solidFill>
              </a:rPr>
              <a:t>13</a:t>
            </a:r>
          </a:p>
        </p:txBody>
      </p:sp>
      <p:pic>
        <p:nvPicPr>
          <p:cNvPr id="8241" name="Graphic 75">
            <a:extLst>
              <a:ext uri="{FF2B5EF4-FFF2-40B4-BE49-F238E27FC236}">
                <a16:creationId xmlns:a16="http://schemas.microsoft.com/office/drawing/2014/main" id="{183AC45A-F04D-D935-4001-A0F13BD53C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7075" y="285750"/>
            <a:ext cx="9540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1AC08D87B1E8848B6752831F1B109CB" ma:contentTypeVersion="16" ma:contentTypeDescription="Crear nuevo documento." ma:contentTypeScope="" ma:versionID="410651681cb447b38208481a899255c6">
  <xsd:schema xmlns:xsd="http://www.w3.org/2001/XMLSchema" xmlns:xs="http://www.w3.org/2001/XMLSchema" xmlns:p="http://schemas.microsoft.com/office/2006/metadata/properties" xmlns:ns2="e80a2969-7d97-4c49-9fdf-650b4cea70cf" xmlns:ns3="6226c40f-a387-403b-93c9-60251336cea3" targetNamespace="http://schemas.microsoft.com/office/2006/metadata/properties" ma:root="true" ma:fieldsID="720eb77f31a5bd79173822173daa6414" ns2:_="" ns3:_="">
    <xsd:import namespace="e80a2969-7d97-4c49-9fdf-650b4cea70cf"/>
    <xsd:import namespace="6226c40f-a387-403b-93c9-60251336cea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0a2969-7d97-4c49-9fdf-650b4cea70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00797eea-8358-47d8-b969-3b387de3c5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26c40f-a387-403b-93c9-60251336cea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c4319939-1b99-4381-9413-37037455fcb4}" ma:internalName="TaxCatchAll" ma:showField="CatchAllData" ma:web="6226c40f-a387-403b-93c9-60251336cea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4F5A1DA-B2D2-46F7-B46F-00E517F9DB3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FD18CDF-1310-4C74-86EC-87B0471B8A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80a2969-7d97-4c49-9fdf-650b4cea70cf"/>
    <ds:schemaRef ds:uri="6226c40f-a387-403b-93c9-60251336cea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1163</TotalTime>
  <Words>570</Words>
  <Application>Microsoft Office PowerPoint</Application>
  <PresentationFormat>Panorámica</PresentationFormat>
  <Paragraphs>62</Paragraphs>
  <Slides>4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0" baseType="lpstr">
      <vt:lpstr>Arial</vt:lpstr>
      <vt:lpstr>Aptos Display</vt:lpstr>
      <vt:lpstr>Calibri</vt:lpstr>
      <vt:lpstr>Aptos</vt:lpstr>
      <vt:lpstr>Arial Narrow</vt:lpstr>
      <vt:lpstr>Office Theme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Camila, Rodriguez Roa</dc:creator>
  <cp:lastModifiedBy>Marcela Vargas Martinez</cp:lastModifiedBy>
  <cp:revision>219</cp:revision>
  <dcterms:created xsi:type="dcterms:W3CDTF">2024-04-17T14:48:17Z</dcterms:created>
  <dcterms:modified xsi:type="dcterms:W3CDTF">2025-02-19T13:58:56Z</dcterms:modified>
</cp:coreProperties>
</file>