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538" r:id="rId2"/>
    <p:sldId id="499" r:id="rId3"/>
    <p:sldId id="539" r:id="rId4"/>
    <p:sldId id="540" r:id="rId5"/>
    <p:sldId id="541" r:id="rId6"/>
    <p:sldId id="542" r:id="rId7"/>
    <p:sldId id="543" r:id="rId8"/>
    <p:sldId id="544" r:id="rId9"/>
    <p:sldId id="545" r:id="rId10"/>
    <p:sldId id="546" r:id="rId11"/>
    <p:sldId id="547" r:id="rId12"/>
    <p:sldId id="548" r:id="rId13"/>
    <p:sldId id="549" r:id="rId14"/>
    <p:sldId id="531" r:id="rId15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95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8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553E"/>
    <a:srgbClr val="4D4D4C"/>
    <a:srgbClr val="343433"/>
    <a:srgbClr val="FF6C00"/>
    <a:srgbClr val="38AA00"/>
    <a:srgbClr val="766363"/>
    <a:srgbClr val="FFF5EA"/>
    <a:srgbClr val="0032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328"/>
    <p:restoredTop sz="97242"/>
  </p:normalViewPr>
  <p:slideViewPr>
    <p:cSldViewPr snapToGrid="0">
      <p:cViewPr varScale="1">
        <p:scale>
          <a:sx n="95" d="100"/>
          <a:sy n="95" d="100"/>
        </p:scale>
        <p:origin x="677" y="91"/>
      </p:cViewPr>
      <p:guideLst>
        <p:guide orient="horz" pos="595"/>
        <p:guide pos="3840"/>
        <p:guide orient="horz" pos="18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97" d="100"/>
          <a:sy n="97" d="100"/>
        </p:scale>
        <p:origin x="5336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ustomXml" Target="../customXml/item2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ustomXml" Target="../customXml/item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9999AFE6-721E-1D92-FFC0-72E02DBB97B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BA598C0A-ECF9-B897-80D5-1AE7ABA3058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369B9F-131C-2846-AB8F-CEE154B4CAEB}" type="datetimeFigureOut">
              <a:rPr lang="es-CO" smtClean="0"/>
              <a:t>26/09/2024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788F308B-0102-A0B4-9A23-E807C735E85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1E7CACDD-5D14-572A-2591-609B03F1682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93070F-3F68-E043-9CC3-B53B4F22454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70045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60CB96-A603-FF42-AE46-F5F75F80A67B}" type="datetimeFigureOut">
              <a:rPr lang="es-CO" smtClean="0"/>
              <a:t>26/09/2024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06C58E-460D-4A4B-B0C2-1191B9D14FC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21302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95260C-E8AD-B240-9481-5B2FE14A60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8F4960B-AC04-294C-9B8A-B10830EF5F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9F720DD-BA8F-C443-A59E-F0EEAF843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26/09/2024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9A1676A-B50F-4048-B9A0-67475225D0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0B408DD-191C-9940-B5DC-9B04378C8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794502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8C07BF5-7EFA-9943-8CEE-7006AC893C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EFF53FB-B16B-7444-99CF-B7533C11E2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C9133D3-834D-0942-99DE-29F15E8DC4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26/09/2024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A5A02E1-CB07-7943-ACA2-6FF8387D32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12BC7A9-2B5F-1841-91C8-9460E3E551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114781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5C11DF48-6A7C-3349-8650-2AA87E5D5E6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5D61C96-3D9F-F745-A812-5EC81CEB48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3F61D3C-242D-F544-9883-3EEF515CE8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26/09/2024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CAB2518-6961-A143-A5EE-C5606EBA48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86FEAD3-1533-7A45-8011-C0C84A1DCD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816216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0CE09D5-8681-04F4-0AD1-7206C3FF51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8EB62C8D-42BE-8DF8-DDA7-6DDCB2389C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26/09/2024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19F9D5C3-AD35-C818-D069-AB2D8EBBE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E106A169-E84D-2DE1-E7CC-7058F9C00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456598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 descr="Patrón de fondo&#10;&#10;Descripción generada automáticamente">
            <a:extLst>
              <a:ext uri="{FF2B5EF4-FFF2-40B4-BE49-F238E27FC236}">
                <a16:creationId xmlns:a16="http://schemas.microsoft.com/office/drawing/2014/main" id="{EDE1298D-A4F7-F1E4-F1B3-3D2F5117E04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69B39820-C822-5D71-439D-76D8E95C16E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4859" y="303050"/>
            <a:ext cx="855785" cy="833982"/>
          </a:xfrm>
          <a:prstGeom prst="rect">
            <a:avLst/>
          </a:prstGeom>
        </p:spPr>
      </p:pic>
      <p:pic>
        <p:nvPicPr>
          <p:cNvPr id="2" name="Imagen 1" descr="Patrón de fondo&#10;&#10;Descripción generada automáticamente">
            <a:extLst>
              <a:ext uri="{FF2B5EF4-FFF2-40B4-BE49-F238E27FC236}">
                <a16:creationId xmlns:a16="http://schemas.microsoft.com/office/drawing/2014/main" id="{54F0F1FC-8D9D-1E21-1676-64F73B5697F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879F6ADF-99AA-96D2-C9B6-24CC89B04C7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4859" y="303050"/>
            <a:ext cx="855785" cy="833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5134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7817F6C-CDBB-234C-B00B-255C60E548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9743F10-0075-0F47-A0C2-0071CB2B38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AB4C6E2-1F45-C54F-A384-6BA60BB5E5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26/09/2024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F44B0E8-9C87-6C41-96F5-6419B50005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DD08979-815A-D443-B424-FB031F975D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422036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B4B3E04-413C-394A-94BD-6FD1D56E1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2E8DEAC-948A-0F4A-9098-1EA5A30BE3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F0E9B39-9659-7747-851C-17A0C73C8B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26/09/2024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90AE33-28EE-274E-8E15-02A1474831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EA1D99B-0619-1847-8509-03589920E8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303769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F0119BB-39AA-4B48-BB60-3EE344FF24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8E8365F-8201-9D4B-85A4-E53E8819A86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C674364B-4945-0A4D-A279-35519E3F46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868BFB1-0C38-A141-AB7B-22CD10FF3F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26/09/2024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FF6516E-C104-3E4A-BC0F-DC137BD98C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2C08597-16B2-3B42-B59A-8815DD7473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42547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B44272C-3F8B-AF4A-82BE-E5BE9107D7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4B8DA00-E62A-A54E-BC50-AEBAAF2516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6E9F7D8-1A62-544F-A4E2-23A591854B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21895FC1-5F27-B640-81B9-33366BECB5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400D0329-F1AE-FE44-A7B4-B16B429A0C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5A80CE19-B065-6E4F-A207-999BBF94CA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26/09/2024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299C46BF-4920-E443-B109-668969C5EB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9C417FDA-D0D0-AD4C-9F49-6FFEC4BC64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69540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4C92FB5-1F0C-DE4B-8A05-DE0792814E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AF7F14C-AA7D-3049-A400-4AC6EED537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26/09/2024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E746EF7E-3912-BF43-BEB6-49819D4EEF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BD767C9-209C-E54C-90E7-5176E4464B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228511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77E92712-14E7-954C-8C23-33CD3DBD71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26/09/2024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FD7BCE5F-F417-1247-9F26-F4B7134685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0B4FC7D-A6BA-0840-87AD-C71B1896B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416207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CF2BE35-F0B5-DA4A-BE9E-AACFF26FF1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E62C38B-5384-914E-829A-352266F70B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79E434B-6E01-8148-AB00-051DDD4020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E3E8B8D-7A8A-794B-83A8-6920142BBB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26/09/2024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82F34C9-1A26-0B41-8AE3-21E599CC56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82100B2-B969-0340-BEE2-F5FE05353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97146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BADFDE3-8BDA-6F45-A442-3C2913AE52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C08B3433-597C-7E43-A088-A50E4434313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20DB791-C948-D149-A74A-0C0DFCA0B4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145138C-C370-6E42-902A-0DD2F4F614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26/09/2024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A61561C-CA9F-0943-8A3E-60233368C6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7B72CA4-FB9F-FB4B-8159-119C3846C3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695029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6EFFBE1-33C9-1D48-A916-7535B68EC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778E02A-26CF-6C46-A280-67C4AA0551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CE7CDF9-2DDE-C04D-A9B9-78F138A1C3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986248-06F7-A441-A47A-264EBD310E11}" type="datetimeFigureOut">
              <a:rPr lang="es-CO" smtClean="0"/>
              <a:t>26/09/2024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67570B4-267C-034E-B58B-04C03C9E55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041693D-7DB1-1144-97E3-85753EC9A0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62609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5" r:id="rId12"/>
    <p:sldLayoutId id="2147483676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015D167A-EE62-EA02-E6F4-53710691F485}"/>
              </a:ext>
            </a:extLst>
          </p:cNvPr>
          <p:cNvSpPr txBox="1"/>
          <p:nvPr/>
        </p:nvSpPr>
        <p:spPr>
          <a:xfrm>
            <a:off x="963672" y="2551837"/>
            <a:ext cx="645367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6000" dirty="0"/>
              <a:t>Tipos de formatos comerciales </a:t>
            </a:r>
            <a:endParaRPr kumimoji="0" lang="es-ES" sz="6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Work Sans Bold Roman" pitchFamily="2" charset="77"/>
              <a:ea typeface="+mn-ea"/>
              <a:cs typeface="+mn-cs"/>
            </a:endParaRPr>
          </a:p>
        </p:txBody>
      </p:sp>
      <p:pic>
        <p:nvPicPr>
          <p:cNvPr id="7" name="Imagen 6" descr="Gráfico de barras&#10;&#10;Descripción generada automáticamente con confianza baja">
            <a:extLst>
              <a:ext uri="{FF2B5EF4-FFF2-40B4-BE49-F238E27FC236}">
                <a16:creationId xmlns:a16="http://schemas.microsoft.com/office/drawing/2014/main" id="{570D1965-1844-F75B-92CF-38678BA4970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255" t="2407" r="8534" b="3323"/>
          <a:stretch/>
        </p:blipFill>
        <p:spPr>
          <a:xfrm>
            <a:off x="10066420" y="2326105"/>
            <a:ext cx="938464" cy="3232484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CC62A83E-6665-51AE-A12C-1FFFB0DB8AD5}"/>
              </a:ext>
            </a:extLst>
          </p:cNvPr>
          <p:cNvSpPr txBox="1"/>
          <p:nvPr/>
        </p:nvSpPr>
        <p:spPr>
          <a:xfrm>
            <a:off x="9155876" y="6282047"/>
            <a:ext cx="2826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>
                <a:latin typeface="Freestyle Script" panose="030804020302050B0404" pitchFamily="66" charset="0"/>
              </a:rPr>
              <a:t>Elaborada por: Juan Carlos Saavedra R</a:t>
            </a:r>
          </a:p>
        </p:txBody>
      </p:sp>
    </p:spTree>
    <p:extLst>
      <p:ext uri="{BB962C8B-B14F-4D97-AF65-F5344CB8AC3E}">
        <p14:creationId xmlns:p14="http://schemas.microsoft.com/office/powerpoint/2010/main" val="34097260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Vista lateral de tiro medio de un hombre joven que busca vinilos en la tienda.">
            <a:extLst>
              <a:ext uri="{FF2B5EF4-FFF2-40B4-BE49-F238E27FC236}">
                <a16:creationId xmlns:a16="http://schemas.microsoft.com/office/drawing/2014/main" id="{8DCD91CD-2258-6746-DDA4-C46C4FACF9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621" y="419557"/>
            <a:ext cx="3971925" cy="596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Conector recto 7">
            <a:extLst>
              <a:ext uri="{FF2B5EF4-FFF2-40B4-BE49-F238E27FC236}">
                <a16:creationId xmlns:a16="http://schemas.microsoft.com/office/drawing/2014/main" id="{5E6D83AC-05CA-EC53-985A-60809003FD3A}"/>
              </a:ext>
            </a:extLst>
          </p:cNvPr>
          <p:cNvCxnSpPr>
            <a:cxnSpLocks/>
          </p:cNvCxnSpPr>
          <p:nvPr/>
        </p:nvCxnSpPr>
        <p:spPr>
          <a:xfrm flipV="1">
            <a:off x="5462267" y="1268479"/>
            <a:ext cx="0" cy="4149150"/>
          </a:xfrm>
          <a:prstGeom prst="line">
            <a:avLst/>
          </a:prstGeom>
          <a:ln w="38100">
            <a:solidFill>
              <a:srgbClr val="38A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ítulo 1">
            <a:extLst>
              <a:ext uri="{FF2B5EF4-FFF2-40B4-BE49-F238E27FC236}">
                <a16:creationId xmlns:a16="http://schemas.microsoft.com/office/drawing/2014/main" id="{EE37A3CD-1BAC-6175-4755-9AC66A46B6FF}"/>
              </a:ext>
            </a:extLst>
          </p:cNvPr>
          <p:cNvSpPr txBox="1">
            <a:spLocks/>
          </p:cNvSpPr>
          <p:nvPr/>
        </p:nvSpPr>
        <p:spPr>
          <a:xfrm>
            <a:off x="6886993" y="2002029"/>
            <a:ext cx="5166803" cy="49469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800" b="1" dirty="0">
                <a:solidFill>
                  <a:srgbClr val="0070C0"/>
                </a:solidFill>
                <a:latin typeface="Work Sans Light" pitchFamily="2" charset="77"/>
              </a:rPr>
              <a:t>Establecimientos especializados:  </a:t>
            </a:r>
            <a:endParaRPr lang="es-CO" sz="2800" b="1" dirty="0">
              <a:solidFill>
                <a:srgbClr val="0070C0"/>
              </a:solidFill>
              <a:latin typeface="Work Sans Light" pitchFamily="2" charset="77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FBAA83CA-F5E1-3945-40AB-1CB1B233A0BF}"/>
              </a:ext>
            </a:extLst>
          </p:cNvPr>
          <p:cNvSpPr txBox="1"/>
          <p:nvPr/>
        </p:nvSpPr>
        <p:spPr>
          <a:xfrm>
            <a:off x="6968070" y="3353871"/>
            <a:ext cx="3905758" cy="10322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s-E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Se dedican principalmente a un tipo de producto y ofrecen un surtido limitado pero muy profundo.</a:t>
            </a:r>
            <a:endParaRPr lang="es-CO" sz="18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riángulo rectángulo 4">
            <a:extLst>
              <a:ext uri="{FF2B5EF4-FFF2-40B4-BE49-F238E27FC236}">
                <a16:creationId xmlns:a16="http://schemas.microsoft.com/office/drawing/2014/main" id="{95C98C9C-9187-6F8C-7032-E402CFC6ECCB}"/>
              </a:ext>
            </a:extLst>
          </p:cNvPr>
          <p:cNvSpPr/>
          <p:nvPr/>
        </p:nvSpPr>
        <p:spPr>
          <a:xfrm rot="5400000">
            <a:off x="-2" y="-1"/>
            <a:ext cx="2590801" cy="2590801"/>
          </a:xfrm>
          <a:prstGeom prst="rtTriangl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587E0AAE-7944-A05E-87C1-184BA4A706EB}"/>
              </a:ext>
            </a:extLst>
          </p:cNvPr>
          <p:cNvSpPr/>
          <p:nvPr/>
        </p:nvSpPr>
        <p:spPr>
          <a:xfrm>
            <a:off x="0" y="5838722"/>
            <a:ext cx="2422358" cy="2486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3" name="CuadroTexto 32">
            <a:extLst>
              <a:ext uri="{FF2B5EF4-FFF2-40B4-BE49-F238E27FC236}">
                <a16:creationId xmlns:a16="http://schemas.microsoft.com/office/drawing/2014/main" id="{2C4EB12C-C141-FA10-8BBD-89CB5DF97C1B}"/>
              </a:ext>
            </a:extLst>
          </p:cNvPr>
          <p:cNvSpPr txBox="1"/>
          <p:nvPr/>
        </p:nvSpPr>
        <p:spPr>
          <a:xfrm>
            <a:off x="393280" y="176463"/>
            <a:ext cx="9144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800" dirty="0">
                <a:solidFill>
                  <a:srgbClr val="0070C0"/>
                </a:solidFill>
                <a:latin typeface="Baguet Script" panose="020F0502020204030204" pitchFamily="2" charset="0"/>
              </a:rPr>
              <a:t>9</a:t>
            </a:r>
            <a:endParaRPr lang="es-CO" sz="8800" dirty="0">
              <a:solidFill>
                <a:srgbClr val="0070C0"/>
              </a:solidFill>
              <a:latin typeface="Baguet Script" panose="020F0502020204030204" pitchFamily="2" charset="0"/>
            </a:endParaRPr>
          </a:p>
        </p:txBody>
      </p:sp>
      <p:sp>
        <p:nvSpPr>
          <p:cNvPr id="3" name="Elipse 2">
            <a:extLst>
              <a:ext uri="{FF2B5EF4-FFF2-40B4-BE49-F238E27FC236}">
                <a16:creationId xmlns:a16="http://schemas.microsoft.com/office/drawing/2014/main" id="{D3045700-4F9B-B5D3-8A6A-51B9AB85216B}"/>
              </a:ext>
            </a:extLst>
          </p:cNvPr>
          <p:cNvSpPr/>
          <p:nvPr/>
        </p:nvSpPr>
        <p:spPr>
          <a:xfrm rot="18766559">
            <a:off x="10774207" y="5179896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5" name="Elipse 24">
            <a:extLst>
              <a:ext uri="{FF2B5EF4-FFF2-40B4-BE49-F238E27FC236}">
                <a16:creationId xmlns:a16="http://schemas.microsoft.com/office/drawing/2014/main" id="{9053A4BF-99D4-CE8D-38A7-0544B6F7E757}"/>
              </a:ext>
            </a:extLst>
          </p:cNvPr>
          <p:cNvSpPr/>
          <p:nvPr/>
        </p:nvSpPr>
        <p:spPr>
          <a:xfrm rot="18766559">
            <a:off x="10999548" y="5179896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6" name="Elipse 25">
            <a:extLst>
              <a:ext uri="{FF2B5EF4-FFF2-40B4-BE49-F238E27FC236}">
                <a16:creationId xmlns:a16="http://schemas.microsoft.com/office/drawing/2014/main" id="{73897B13-E46A-E7C2-9516-7BFED90BFD17}"/>
              </a:ext>
            </a:extLst>
          </p:cNvPr>
          <p:cNvSpPr/>
          <p:nvPr/>
        </p:nvSpPr>
        <p:spPr>
          <a:xfrm rot="18766559">
            <a:off x="11224889" y="5179896"/>
            <a:ext cx="145882" cy="145882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7" name="Elipse 26">
            <a:extLst>
              <a:ext uri="{FF2B5EF4-FFF2-40B4-BE49-F238E27FC236}">
                <a16:creationId xmlns:a16="http://schemas.microsoft.com/office/drawing/2014/main" id="{BBF22EDB-F36B-FA57-E882-6CACF9379540}"/>
              </a:ext>
            </a:extLst>
          </p:cNvPr>
          <p:cNvSpPr/>
          <p:nvPr/>
        </p:nvSpPr>
        <p:spPr>
          <a:xfrm rot="18766559">
            <a:off x="11450230" y="5179896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8" name="Elipse 27">
            <a:extLst>
              <a:ext uri="{FF2B5EF4-FFF2-40B4-BE49-F238E27FC236}">
                <a16:creationId xmlns:a16="http://schemas.microsoft.com/office/drawing/2014/main" id="{83E85B79-CBD6-822D-0D9F-1443E2AB477B}"/>
              </a:ext>
            </a:extLst>
          </p:cNvPr>
          <p:cNvSpPr/>
          <p:nvPr/>
        </p:nvSpPr>
        <p:spPr>
          <a:xfrm rot="18766559">
            <a:off x="10774207" y="5420528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9" name="Elipse 28">
            <a:extLst>
              <a:ext uri="{FF2B5EF4-FFF2-40B4-BE49-F238E27FC236}">
                <a16:creationId xmlns:a16="http://schemas.microsoft.com/office/drawing/2014/main" id="{C6C90DBB-1D07-714C-60FF-C948F16BB28A}"/>
              </a:ext>
            </a:extLst>
          </p:cNvPr>
          <p:cNvSpPr/>
          <p:nvPr/>
        </p:nvSpPr>
        <p:spPr>
          <a:xfrm rot="18766559">
            <a:off x="10999548" y="5420528"/>
            <a:ext cx="145882" cy="14588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0" name="Elipse 29">
            <a:extLst>
              <a:ext uri="{FF2B5EF4-FFF2-40B4-BE49-F238E27FC236}">
                <a16:creationId xmlns:a16="http://schemas.microsoft.com/office/drawing/2014/main" id="{7CB864C9-4680-575A-71F0-0DF9C0F4EF3E}"/>
              </a:ext>
            </a:extLst>
          </p:cNvPr>
          <p:cNvSpPr/>
          <p:nvPr/>
        </p:nvSpPr>
        <p:spPr>
          <a:xfrm rot="18766559">
            <a:off x="11224889" y="5420528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1" name="Elipse 30">
            <a:extLst>
              <a:ext uri="{FF2B5EF4-FFF2-40B4-BE49-F238E27FC236}">
                <a16:creationId xmlns:a16="http://schemas.microsoft.com/office/drawing/2014/main" id="{CD47A5AE-D676-A77C-71CD-C299D54926A6}"/>
              </a:ext>
            </a:extLst>
          </p:cNvPr>
          <p:cNvSpPr/>
          <p:nvPr/>
        </p:nvSpPr>
        <p:spPr>
          <a:xfrm rot="18766559">
            <a:off x="11450230" y="5420528"/>
            <a:ext cx="145882" cy="14588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2" name="Elipse 31">
            <a:extLst>
              <a:ext uri="{FF2B5EF4-FFF2-40B4-BE49-F238E27FC236}">
                <a16:creationId xmlns:a16="http://schemas.microsoft.com/office/drawing/2014/main" id="{DC7018E2-A9BC-FFC5-02AA-82A52A268C0F}"/>
              </a:ext>
            </a:extLst>
          </p:cNvPr>
          <p:cNvSpPr/>
          <p:nvPr/>
        </p:nvSpPr>
        <p:spPr>
          <a:xfrm rot="18766559">
            <a:off x="10774207" y="5674589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4" name="Elipse 33">
            <a:extLst>
              <a:ext uri="{FF2B5EF4-FFF2-40B4-BE49-F238E27FC236}">
                <a16:creationId xmlns:a16="http://schemas.microsoft.com/office/drawing/2014/main" id="{EF33FB09-CF72-5231-5407-386364D00F70}"/>
              </a:ext>
            </a:extLst>
          </p:cNvPr>
          <p:cNvSpPr/>
          <p:nvPr/>
        </p:nvSpPr>
        <p:spPr>
          <a:xfrm rot="18766559">
            <a:off x="10999548" y="5674589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5" name="Elipse 34">
            <a:extLst>
              <a:ext uri="{FF2B5EF4-FFF2-40B4-BE49-F238E27FC236}">
                <a16:creationId xmlns:a16="http://schemas.microsoft.com/office/drawing/2014/main" id="{36ED99E8-8FF6-382A-7C95-B517836B666D}"/>
              </a:ext>
            </a:extLst>
          </p:cNvPr>
          <p:cNvSpPr/>
          <p:nvPr/>
        </p:nvSpPr>
        <p:spPr>
          <a:xfrm rot="18766559">
            <a:off x="11224889" y="5674589"/>
            <a:ext cx="145882" cy="145882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6" name="Elipse 35">
            <a:extLst>
              <a:ext uri="{FF2B5EF4-FFF2-40B4-BE49-F238E27FC236}">
                <a16:creationId xmlns:a16="http://schemas.microsoft.com/office/drawing/2014/main" id="{293E93A4-78A8-D33C-249C-C850CCAFD873}"/>
              </a:ext>
            </a:extLst>
          </p:cNvPr>
          <p:cNvSpPr/>
          <p:nvPr/>
        </p:nvSpPr>
        <p:spPr>
          <a:xfrm rot="18766559">
            <a:off x="11450230" y="5674589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7" name="Elipse 36">
            <a:extLst>
              <a:ext uri="{FF2B5EF4-FFF2-40B4-BE49-F238E27FC236}">
                <a16:creationId xmlns:a16="http://schemas.microsoft.com/office/drawing/2014/main" id="{110CCC0E-3C9F-F97C-B7FA-1F1A452A5DAA}"/>
              </a:ext>
            </a:extLst>
          </p:cNvPr>
          <p:cNvSpPr/>
          <p:nvPr/>
        </p:nvSpPr>
        <p:spPr>
          <a:xfrm rot="18766559">
            <a:off x="10774207" y="5915221"/>
            <a:ext cx="145882" cy="14588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8" name="Elipse 37">
            <a:extLst>
              <a:ext uri="{FF2B5EF4-FFF2-40B4-BE49-F238E27FC236}">
                <a16:creationId xmlns:a16="http://schemas.microsoft.com/office/drawing/2014/main" id="{71CD4E5F-FC3E-35EA-333A-222C002DF4C9}"/>
              </a:ext>
            </a:extLst>
          </p:cNvPr>
          <p:cNvSpPr/>
          <p:nvPr/>
        </p:nvSpPr>
        <p:spPr>
          <a:xfrm rot="18766559">
            <a:off x="10999548" y="5915221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9" name="Elipse 38">
            <a:extLst>
              <a:ext uri="{FF2B5EF4-FFF2-40B4-BE49-F238E27FC236}">
                <a16:creationId xmlns:a16="http://schemas.microsoft.com/office/drawing/2014/main" id="{EF3714CD-15B5-5493-378A-E6BFB94C7819}"/>
              </a:ext>
            </a:extLst>
          </p:cNvPr>
          <p:cNvSpPr/>
          <p:nvPr/>
        </p:nvSpPr>
        <p:spPr>
          <a:xfrm rot="18766559">
            <a:off x="11224889" y="5915221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0" name="Elipse 39">
            <a:extLst>
              <a:ext uri="{FF2B5EF4-FFF2-40B4-BE49-F238E27FC236}">
                <a16:creationId xmlns:a16="http://schemas.microsoft.com/office/drawing/2014/main" id="{53A8236C-9D26-C5E3-F678-3C5CB4EBD4F0}"/>
              </a:ext>
            </a:extLst>
          </p:cNvPr>
          <p:cNvSpPr/>
          <p:nvPr/>
        </p:nvSpPr>
        <p:spPr>
          <a:xfrm rot="18766559">
            <a:off x="11450230" y="5915221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1" name="CuadroTexto 40">
            <a:extLst>
              <a:ext uri="{FF2B5EF4-FFF2-40B4-BE49-F238E27FC236}">
                <a16:creationId xmlns:a16="http://schemas.microsoft.com/office/drawing/2014/main" id="{25068AA0-1076-BC40-31D9-8C8263EC005F}"/>
              </a:ext>
            </a:extLst>
          </p:cNvPr>
          <p:cNvSpPr txBox="1"/>
          <p:nvPr/>
        </p:nvSpPr>
        <p:spPr>
          <a:xfrm>
            <a:off x="960725" y="6517579"/>
            <a:ext cx="224564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800" dirty="0"/>
              <a:t>Tomado de :https://www.freepik.es/foto-gratis</a:t>
            </a:r>
          </a:p>
        </p:txBody>
      </p:sp>
      <p:sp>
        <p:nvSpPr>
          <p:cNvPr id="42" name="CuadroTexto 41">
            <a:extLst>
              <a:ext uri="{FF2B5EF4-FFF2-40B4-BE49-F238E27FC236}">
                <a16:creationId xmlns:a16="http://schemas.microsoft.com/office/drawing/2014/main" id="{F3082AEF-ABBD-7ADF-CE65-0B628203030B}"/>
              </a:ext>
            </a:extLst>
          </p:cNvPr>
          <p:cNvSpPr txBox="1"/>
          <p:nvPr/>
        </p:nvSpPr>
        <p:spPr>
          <a:xfrm>
            <a:off x="9470395" y="6374174"/>
            <a:ext cx="2826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>
                <a:latin typeface="Freestyle Script" panose="030804020302050B0404" pitchFamily="66" charset="0"/>
              </a:rPr>
              <a:t>Elaborada por: Juan Carlos Saavedra R</a:t>
            </a: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62212A09-EFB8-AA72-32A9-18D570B743AF}"/>
              </a:ext>
            </a:extLst>
          </p:cNvPr>
          <p:cNvSpPr/>
          <p:nvPr/>
        </p:nvSpPr>
        <p:spPr>
          <a:xfrm>
            <a:off x="9470395" y="4773679"/>
            <a:ext cx="2422358" cy="2486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815491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ector recto 7">
            <a:extLst>
              <a:ext uri="{FF2B5EF4-FFF2-40B4-BE49-F238E27FC236}">
                <a16:creationId xmlns:a16="http://schemas.microsoft.com/office/drawing/2014/main" id="{5E6D83AC-05CA-EC53-985A-60809003FD3A}"/>
              </a:ext>
            </a:extLst>
          </p:cNvPr>
          <p:cNvCxnSpPr>
            <a:cxnSpLocks/>
          </p:cNvCxnSpPr>
          <p:nvPr/>
        </p:nvCxnSpPr>
        <p:spPr>
          <a:xfrm flipV="1">
            <a:off x="5357993" y="1481037"/>
            <a:ext cx="0" cy="4149150"/>
          </a:xfrm>
          <a:prstGeom prst="line">
            <a:avLst/>
          </a:prstGeom>
          <a:ln w="38100">
            <a:solidFill>
              <a:srgbClr val="38A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ítulo 1">
            <a:extLst>
              <a:ext uri="{FF2B5EF4-FFF2-40B4-BE49-F238E27FC236}">
                <a16:creationId xmlns:a16="http://schemas.microsoft.com/office/drawing/2014/main" id="{EE37A3CD-1BAC-6175-4755-9AC66A46B6FF}"/>
              </a:ext>
            </a:extLst>
          </p:cNvPr>
          <p:cNvSpPr txBox="1">
            <a:spLocks/>
          </p:cNvSpPr>
          <p:nvPr/>
        </p:nvSpPr>
        <p:spPr>
          <a:xfrm>
            <a:off x="805982" y="2166970"/>
            <a:ext cx="5166803" cy="49469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800" b="1" dirty="0" err="1">
                <a:solidFill>
                  <a:srgbClr val="0070C0"/>
                </a:solidFill>
                <a:latin typeface="Work Sans Light" pitchFamily="2" charset="77"/>
              </a:rPr>
              <a:t>Bix</a:t>
            </a:r>
            <a:r>
              <a:rPr lang="es-ES" sz="2800" b="1" dirty="0">
                <a:solidFill>
                  <a:srgbClr val="0070C0"/>
                </a:solidFill>
                <a:latin typeface="Work Sans Light" pitchFamily="2" charset="77"/>
              </a:rPr>
              <a:t> box:  </a:t>
            </a:r>
            <a:endParaRPr lang="es-CO" sz="2800" b="1" dirty="0">
              <a:solidFill>
                <a:srgbClr val="0070C0"/>
              </a:solidFill>
              <a:latin typeface="Work Sans Light" pitchFamily="2" charset="77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FBAA83CA-F5E1-3945-40AB-1CB1B233A0BF}"/>
              </a:ext>
            </a:extLst>
          </p:cNvPr>
          <p:cNvSpPr txBox="1"/>
          <p:nvPr/>
        </p:nvSpPr>
        <p:spPr>
          <a:xfrm>
            <a:off x="805982" y="3142142"/>
            <a:ext cx="3905758" cy="1987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s-ES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G</a:t>
            </a:r>
            <a:r>
              <a:rPr lang="es-ES" sz="18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randes establecimientos comerciales especializados en un tipo de producto normalmente pertenecen a una cadena que ofrece un surtido muy amplio y profundo a un bajo precio, ejemplo Ikea</a:t>
            </a:r>
            <a:r>
              <a:rPr lang="es-E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  <a:endParaRPr lang="es-CO" sz="18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riángulo rectángulo 4">
            <a:extLst>
              <a:ext uri="{FF2B5EF4-FFF2-40B4-BE49-F238E27FC236}">
                <a16:creationId xmlns:a16="http://schemas.microsoft.com/office/drawing/2014/main" id="{95C98C9C-9187-6F8C-7032-E402CFC6ECCB}"/>
              </a:ext>
            </a:extLst>
          </p:cNvPr>
          <p:cNvSpPr/>
          <p:nvPr/>
        </p:nvSpPr>
        <p:spPr>
          <a:xfrm rot="5400000">
            <a:off x="-2" y="-1"/>
            <a:ext cx="2590801" cy="2590801"/>
          </a:xfrm>
          <a:prstGeom prst="rtTriangl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587E0AAE-7944-A05E-87C1-184BA4A706EB}"/>
              </a:ext>
            </a:extLst>
          </p:cNvPr>
          <p:cNvSpPr/>
          <p:nvPr/>
        </p:nvSpPr>
        <p:spPr>
          <a:xfrm>
            <a:off x="0" y="5838722"/>
            <a:ext cx="2422358" cy="2486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3" name="CuadroTexto 32">
            <a:extLst>
              <a:ext uri="{FF2B5EF4-FFF2-40B4-BE49-F238E27FC236}">
                <a16:creationId xmlns:a16="http://schemas.microsoft.com/office/drawing/2014/main" id="{2C4EB12C-C141-FA10-8BBD-89CB5DF97C1B}"/>
              </a:ext>
            </a:extLst>
          </p:cNvPr>
          <p:cNvSpPr txBox="1"/>
          <p:nvPr/>
        </p:nvSpPr>
        <p:spPr>
          <a:xfrm>
            <a:off x="180464" y="47350"/>
            <a:ext cx="125103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800" dirty="0">
                <a:solidFill>
                  <a:srgbClr val="0070C0"/>
                </a:solidFill>
                <a:latin typeface="Baguet Script" panose="020F0502020204030204" pitchFamily="2" charset="0"/>
              </a:rPr>
              <a:t>10</a:t>
            </a:r>
            <a:endParaRPr lang="es-CO" sz="8800" dirty="0">
              <a:solidFill>
                <a:srgbClr val="0070C0"/>
              </a:solidFill>
              <a:latin typeface="Baguet Script" panose="020F0502020204030204" pitchFamily="2" charset="0"/>
            </a:endParaRPr>
          </a:p>
        </p:txBody>
      </p:sp>
      <p:sp>
        <p:nvSpPr>
          <p:cNvPr id="3" name="Elipse 2">
            <a:extLst>
              <a:ext uri="{FF2B5EF4-FFF2-40B4-BE49-F238E27FC236}">
                <a16:creationId xmlns:a16="http://schemas.microsoft.com/office/drawing/2014/main" id="{D3045700-4F9B-B5D3-8A6A-51B9AB85216B}"/>
              </a:ext>
            </a:extLst>
          </p:cNvPr>
          <p:cNvSpPr/>
          <p:nvPr/>
        </p:nvSpPr>
        <p:spPr>
          <a:xfrm rot="18766559">
            <a:off x="880812" y="5462832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5" name="Elipse 24">
            <a:extLst>
              <a:ext uri="{FF2B5EF4-FFF2-40B4-BE49-F238E27FC236}">
                <a16:creationId xmlns:a16="http://schemas.microsoft.com/office/drawing/2014/main" id="{9053A4BF-99D4-CE8D-38A7-0544B6F7E757}"/>
              </a:ext>
            </a:extLst>
          </p:cNvPr>
          <p:cNvSpPr/>
          <p:nvPr/>
        </p:nvSpPr>
        <p:spPr>
          <a:xfrm rot="18766559">
            <a:off x="1106153" y="5462832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6" name="Elipse 25">
            <a:extLst>
              <a:ext uri="{FF2B5EF4-FFF2-40B4-BE49-F238E27FC236}">
                <a16:creationId xmlns:a16="http://schemas.microsoft.com/office/drawing/2014/main" id="{73897B13-E46A-E7C2-9516-7BFED90BFD17}"/>
              </a:ext>
            </a:extLst>
          </p:cNvPr>
          <p:cNvSpPr/>
          <p:nvPr/>
        </p:nvSpPr>
        <p:spPr>
          <a:xfrm rot="18766559">
            <a:off x="1331494" y="5462832"/>
            <a:ext cx="145882" cy="145882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7" name="Elipse 26">
            <a:extLst>
              <a:ext uri="{FF2B5EF4-FFF2-40B4-BE49-F238E27FC236}">
                <a16:creationId xmlns:a16="http://schemas.microsoft.com/office/drawing/2014/main" id="{BBF22EDB-F36B-FA57-E882-6CACF9379540}"/>
              </a:ext>
            </a:extLst>
          </p:cNvPr>
          <p:cNvSpPr/>
          <p:nvPr/>
        </p:nvSpPr>
        <p:spPr>
          <a:xfrm rot="18766559">
            <a:off x="1556835" y="5462832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8" name="Elipse 27">
            <a:extLst>
              <a:ext uri="{FF2B5EF4-FFF2-40B4-BE49-F238E27FC236}">
                <a16:creationId xmlns:a16="http://schemas.microsoft.com/office/drawing/2014/main" id="{83E85B79-CBD6-822D-0D9F-1443E2AB477B}"/>
              </a:ext>
            </a:extLst>
          </p:cNvPr>
          <p:cNvSpPr/>
          <p:nvPr/>
        </p:nvSpPr>
        <p:spPr>
          <a:xfrm rot="18766559">
            <a:off x="880812" y="5703464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9" name="Elipse 28">
            <a:extLst>
              <a:ext uri="{FF2B5EF4-FFF2-40B4-BE49-F238E27FC236}">
                <a16:creationId xmlns:a16="http://schemas.microsoft.com/office/drawing/2014/main" id="{C6C90DBB-1D07-714C-60FF-C948F16BB28A}"/>
              </a:ext>
            </a:extLst>
          </p:cNvPr>
          <p:cNvSpPr/>
          <p:nvPr/>
        </p:nvSpPr>
        <p:spPr>
          <a:xfrm rot="18766559">
            <a:off x="1106153" y="5703464"/>
            <a:ext cx="145882" cy="14588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0" name="Elipse 29">
            <a:extLst>
              <a:ext uri="{FF2B5EF4-FFF2-40B4-BE49-F238E27FC236}">
                <a16:creationId xmlns:a16="http://schemas.microsoft.com/office/drawing/2014/main" id="{7CB864C9-4680-575A-71F0-0DF9C0F4EF3E}"/>
              </a:ext>
            </a:extLst>
          </p:cNvPr>
          <p:cNvSpPr/>
          <p:nvPr/>
        </p:nvSpPr>
        <p:spPr>
          <a:xfrm rot="18766559">
            <a:off x="1331494" y="5703464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1" name="Elipse 30">
            <a:extLst>
              <a:ext uri="{FF2B5EF4-FFF2-40B4-BE49-F238E27FC236}">
                <a16:creationId xmlns:a16="http://schemas.microsoft.com/office/drawing/2014/main" id="{CD47A5AE-D676-A77C-71CD-C299D54926A6}"/>
              </a:ext>
            </a:extLst>
          </p:cNvPr>
          <p:cNvSpPr/>
          <p:nvPr/>
        </p:nvSpPr>
        <p:spPr>
          <a:xfrm rot="18766559">
            <a:off x="1556835" y="5703464"/>
            <a:ext cx="145882" cy="14588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2" name="Elipse 31">
            <a:extLst>
              <a:ext uri="{FF2B5EF4-FFF2-40B4-BE49-F238E27FC236}">
                <a16:creationId xmlns:a16="http://schemas.microsoft.com/office/drawing/2014/main" id="{DC7018E2-A9BC-FFC5-02AA-82A52A268C0F}"/>
              </a:ext>
            </a:extLst>
          </p:cNvPr>
          <p:cNvSpPr/>
          <p:nvPr/>
        </p:nvSpPr>
        <p:spPr>
          <a:xfrm rot="18766559">
            <a:off x="880812" y="5957525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4" name="Elipse 33">
            <a:extLst>
              <a:ext uri="{FF2B5EF4-FFF2-40B4-BE49-F238E27FC236}">
                <a16:creationId xmlns:a16="http://schemas.microsoft.com/office/drawing/2014/main" id="{EF33FB09-CF72-5231-5407-386364D00F70}"/>
              </a:ext>
            </a:extLst>
          </p:cNvPr>
          <p:cNvSpPr/>
          <p:nvPr/>
        </p:nvSpPr>
        <p:spPr>
          <a:xfrm rot="18766559">
            <a:off x="1106153" y="5957525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5" name="Elipse 34">
            <a:extLst>
              <a:ext uri="{FF2B5EF4-FFF2-40B4-BE49-F238E27FC236}">
                <a16:creationId xmlns:a16="http://schemas.microsoft.com/office/drawing/2014/main" id="{36ED99E8-8FF6-382A-7C95-B517836B666D}"/>
              </a:ext>
            </a:extLst>
          </p:cNvPr>
          <p:cNvSpPr/>
          <p:nvPr/>
        </p:nvSpPr>
        <p:spPr>
          <a:xfrm rot="18766559">
            <a:off x="1331494" y="5957525"/>
            <a:ext cx="145882" cy="145882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6" name="Elipse 35">
            <a:extLst>
              <a:ext uri="{FF2B5EF4-FFF2-40B4-BE49-F238E27FC236}">
                <a16:creationId xmlns:a16="http://schemas.microsoft.com/office/drawing/2014/main" id="{293E93A4-78A8-D33C-249C-C850CCAFD873}"/>
              </a:ext>
            </a:extLst>
          </p:cNvPr>
          <p:cNvSpPr/>
          <p:nvPr/>
        </p:nvSpPr>
        <p:spPr>
          <a:xfrm rot="18766559">
            <a:off x="1556835" y="5957525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7" name="Elipse 36">
            <a:extLst>
              <a:ext uri="{FF2B5EF4-FFF2-40B4-BE49-F238E27FC236}">
                <a16:creationId xmlns:a16="http://schemas.microsoft.com/office/drawing/2014/main" id="{110CCC0E-3C9F-F97C-B7FA-1F1A452A5DAA}"/>
              </a:ext>
            </a:extLst>
          </p:cNvPr>
          <p:cNvSpPr/>
          <p:nvPr/>
        </p:nvSpPr>
        <p:spPr>
          <a:xfrm rot="18766559">
            <a:off x="880812" y="6198157"/>
            <a:ext cx="145882" cy="14588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8" name="Elipse 37">
            <a:extLst>
              <a:ext uri="{FF2B5EF4-FFF2-40B4-BE49-F238E27FC236}">
                <a16:creationId xmlns:a16="http://schemas.microsoft.com/office/drawing/2014/main" id="{71CD4E5F-FC3E-35EA-333A-222C002DF4C9}"/>
              </a:ext>
            </a:extLst>
          </p:cNvPr>
          <p:cNvSpPr/>
          <p:nvPr/>
        </p:nvSpPr>
        <p:spPr>
          <a:xfrm rot="18766559">
            <a:off x="1106153" y="6198157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9" name="Elipse 38">
            <a:extLst>
              <a:ext uri="{FF2B5EF4-FFF2-40B4-BE49-F238E27FC236}">
                <a16:creationId xmlns:a16="http://schemas.microsoft.com/office/drawing/2014/main" id="{EF3714CD-15B5-5493-378A-E6BFB94C7819}"/>
              </a:ext>
            </a:extLst>
          </p:cNvPr>
          <p:cNvSpPr/>
          <p:nvPr/>
        </p:nvSpPr>
        <p:spPr>
          <a:xfrm rot="18766559">
            <a:off x="1331494" y="6198157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0" name="Elipse 39">
            <a:extLst>
              <a:ext uri="{FF2B5EF4-FFF2-40B4-BE49-F238E27FC236}">
                <a16:creationId xmlns:a16="http://schemas.microsoft.com/office/drawing/2014/main" id="{53A8236C-9D26-C5E3-F678-3C5CB4EBD4F0}"/>
              </a:ext>
            </a:extLst>
          </p:cNvPr>
          <p:cNvSpPr/>
          <p:nvPr/>
        </p:nvSpPr>
        <p:spPr>
          <a:xfrm rot="18766559">
            <a:off x="1556835" y="6198157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1" name="CuadroTexto 40">
            <a:extLst>
              <a:ext uri="{FF2B5EF4-FFF2-40B4-BE49-F238E27FC236}">
                <a16:creationId xmlns:a16="http://schemas.microsoft.com/office/drawing/2014/main" id="{25068AA0-1076-BC40-31D9-8C8263EC005F}"/>
              </a:ext>
            </a:extLst>
          </p:cNvPr>
          <p:cNvSpPr txBox="1"/>
          <p:nvPr/>
        </p:nvSpPr>
        <p:spPr>
          <a:xfrm>
            <a:off x="9470395" y="5771760"/>
            <a:ext cx="224564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800" dirty="0"/>
              <a:t>Tomado de :https://www.freepik.es/foto-gratis</a:t>
            </a:r>
          </a:p>
        </p:txBody>
      </p:sp>
      <p:sp>
        <p:nvSpPr>
          <p:cNvPr id="42" name="CuadroTexto 41">
            <a:extLst>
              <a:ext uri="{FF2B5EF4-FFF2-40B4-BE49-F238E27FC236}">
                <a16:creationId xmlns:a16="http://schemas.microsoft.com/office/drawing/2014/main" id="{F3082AEF-ABBD-7ADF-CE65-0B628203030B}"/>
              </a:ext>
            </a:extLst>
          </p:cNvPr>
          <p:cNvSpPr txBox="1"/>
          <p:nvPr/>
        </p:nvSpPr>
        <p:spPr>
          <a:xfrm>
            <a:off x="9470395" y="6374174"/>
            <a:ext cx="2826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>
                <a:latin typeface="Freestyle Script" panose="030804020302050B0404" pitchFamily="66" charset="0"/>
              </a:rPr>
              <a:t>Elaborada por: Juan Carlos Saavedra R</a:t>
            </a: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62212A09-EFB8-AA72-32A9-18D570B743AF}"/>
              </a:ext>
            </a:extLst>
          </p:cNvPr>
          <p:cNvSpPr/>
          <p:nvPr/>
        </p:nvSpPr>
        <p:spPr>
          <a:xfrm>
            <a:off x="9470395" y="4773679"/>
            <a:ext cx="2422358" cy="2486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11266" name="Picture 2" descr="Pareja con vendedor en tienda de muebles">
            <a:extLst>
              <a:ext uri="{FF2B5EF4-FFF2-40B4-BE49-F238E27FC236}">
                <a16:creationId xmlns:a16="http://schemas.microsoft.com/office/drawing/2014/main" id="{EF4052B4-B124-57BF-82D9-D127C75707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2362" y="1638050"/>
            <a:ext cx="5962650" cy="397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98101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CuadroTexto 40">
            <a:extLst>
              <a:ext uri="{FF2B5EF4-FFF2-40B4-BE49-F238E27FC236}">
                <a16:creationId xmlns:a16="http://schemas.microsoft.com/office/drawing/2014/main" id="{25068AA0-1076-BC40-31D9-8C8263EC005F}"/>
              </a:ext>
            </a:extLst>
          </p:cNvPr>
          <p:cNvSpPr txBox="1"/>
          <p:nvPr/>
        </p:nvSpPr>
        <p:spPr>
          <a:xfrm>
            <a:off x="749927" y="5542192"/>
            <a:ext cx="224564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800" dirty="0"/>
              <a:t>Tomado de :https://www.freepik.es/foto-gratis</a:t>
            </a:r>
          </a:p>
        </p:txBody>
      </p:sp>
      <p:pic>
        <p:nvPicPr>
          <p:cNvPr id="12290" name="Picture 2" descr="Amigos emocionados disfrutando de compras">
            <a:extLst>
              <a:ext uri="{FF2B5EF4-FFF2-40B4-BE49-F238E27FC236}">
                <a16:creationId xmlns:a16="http://schemas.microsoft.com/office/drawing/2014/main" id="{C612899D-1C12-BFC0-6274-58834D8780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99" y="1354425"/>
            <a:ext cx="5962650" cy="397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Conector recto 7">
            <a:extLst>
              <a:ext uri="{FF2B5EF4-FFF2-40B4-BE49-F238E27FC236}">
                <a16:creationId xmlns:a16="http://schemas.microsoft.com/office/drawing/2014/main" id="{5E6D83AC-05CA-EC53-985A-60809003FD3A}"/>
              </a:ext>
            </a:extLst>
          </p:cNvPr>
          <p:cNvCxnSpPr>
            <a:cxnSpLocks/>
          </p:cNvCxnSpPr>
          <p:nvPr/>
        </p:nvCxnSpPr>
        <p:spPr>
          <a:xfrm flipV="1">
            <a:off x="7459509" y="1354425"/>
            <a:ext cx="0" cy="4149150"/>
          </a:xfrm>
          <a:prstGeom prst="line">
            <a:avLst/>
          </a:prstGeom>
          <a:ln w="38100">
            <a:solidFill>
              <a:srgbClr val="38A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ítulo 1">
            <a:extLst>
              <a:ext uri="{FF2B5EF4-FFF2-40B4-BE49-F238E27FC236}">
                <a16:creationId xmlns:a16="http://schemas.microsoft.com/office/drawing/2014/main" id="{EE37A3CD-1BAC-6175-4755-9AC66A46B6FF}"/>
              </a:ext>
            </a:extLst>
          </p:cNvPr>
          <p:cNvSpPr txBox="1">
            <a:spLocks/>
          </p:cNvSpPr>
          <p:nvPr/>
        </p:nvSpPr>
        <p:spPr>
          <a:xfrm>
            <a:off x="7672003" y="2048467"/>
            <a:ext cx="3846229" cy="49469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800" b="1" dirty="0">
                <a:solidFill>
                  <a:srgbClr val="0070C0"/>
                </a:solidFill>
                <a:latin typeface="Work Sans Light" pitchFamily="2" charset="77"/>
              </a:rPr>
              <a:t>Centros comerciales:  </a:t>
            </a:r>
            <a:endParaRPr lang="es-CO" sz="2800" b="1" dirty="0">
              <a:solidFill>
                <a:srgbClr val="0070C0"/>
              </a:solidFill>
              <a:latin typeface="Work Sans Light" pitchFamily="2" charset="77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FBAA83CA-F5E1-3945-40AB-1CB1B233A0BF}"/>
              </a:ext>
            </a:extLst>
          </p:cNvPr>
          <p:cNvSpPr txBox="1"/>
          <p:nvPr/>
        </p:nvSpPr>
        <p:spPr>
          <a:xfrm>
            <a:off x="7672003" y="3023639"/>
            <a:ext cx="3905758" cy="2409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s-ES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</a:t>
            </a:r>
            <a:r>
              <a:rPr lang="es-E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onjunto de establecimientos comerciales independientes y especializados planificados y desarrollados por una o varias entidades, hola ejemplo gran estación.</a:t>
            </a:r>
            <a:endParaRPr lang="es-CO" sz="18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s-ES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endParaRPr lang="es-CO" sz="18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riángulo rectángulo 4">
            <a:extLst>
              <a:ext uri="{FF2B5EF4-FFF2-40B4-BE49-F238E27FC236}">
                <a16:creationId xmlns:a16="http://schemas.microsoft.com/office/drawing/2014/main" id="{95C98C9C-9187-6F8C-7032-E402CFC6ECCB}"/>
              </a:ext>
            </a:extLst>
          </p:cNvPr>
          <p:cNvSpPr/>
          <p:nvPr/>
        </p:nvSpPr>
        <p:spPr>
          <a:xfrm rot="5400000">
            <a:off x="-2" y="-1"/>
            <a:ext cx="2590801" cy="2590801"/>
          </a:xfrm>
          <a:prstGeom prst="rtTriangl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587E0AAE-7944-A05E-87C1-184BA4A706EB}"/>
              </a:ext>
            </a:extLst>
          </p:cNvPr>
          <p:cNvSpPr/>
          <p:nvPr/>
        </p:nvSpPr>
        <p:spPr>
          <a:xfrm>
            <a:off x="614239" y="4685584"/>
            <a:ext cx="2422358" cy="2486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3" name="CuadroTexto 32">
            <a:extLst>
              <a:ext uri="{FF2B5EF4-FFF2-40B4-BE49-F238E27FC236}">
                <a16:creationId xmlns:a16="http://schemas.microsoft.com/office/drawing/2014/main" id="{2C4EB12C-C141-FA10-8BBD-89CB5DF97C1B}"/>
              </a:ext>
            </a:extLst>
          </p:cNvPr>
          <p:cNvSpPr txBox="1"/>
          <p:nvPr/>
        </p:nvSpPr>
        <p:spPr>
          <a:xfrm>
            <a:off x="180464" y="47350"/>
            <a:ext cx="125103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800" dirty="0">
                <a:solidFill>
                  <a:srgbClr val="0070C0"/>
                </a:solidFill>
                <a:latin typeface="Baguet Script" panose="020F0502020204030204" pitchFamily="2" charset="0"/>
              </a:rPr>
              <a:t>11</a:t>
            </a:r>
            <a:endParaRPr lang="es-CO" sz="8800" dirty="0">
              <a:solidFill>
                <a:srgbClr val="0070C0"/>
              </a:solidFill>
              <a:latin typeface="Baguet Script" panose="020F0502020204030204" pitchFamily="2" charset="0"/>
            </a:endParaRPr>
          </a:p>
        </p:txBody>
      </p:sp>
      <p:sp>
        <p:nvSpPr>
          <p:cNvPr id="3" name="Elipse 2">
            <a:extLst>
              <a:ext uri="{FF2B5EF4-FFF2-40B4-BE49-F238E27FC236}">
                <a16:creationId xmlns:a16="http://schemas.microsoft.com/office/drawing/2014/main" id="{D3045700-4F9B-B5D3-8A6A-51B9AB85216B}"/>
              </a:ext>
            </a:extLst>
          </p:cNvPr>
          <p:cNvSpPr/>
          <p:nvPr/>
        </p:nvSpPr>
        <p:spPr>
          <a:xfrm rot="18766559">
            <a:off x="11040714" y="5293079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5" name="Elipse 24">
            <a:extLst>
              <a:ext uri="{FF2B5EF4-FFF2-40B4-BE49-F238E27FC236}">
                <a16:creationId xmlns:a16="http://schemas.microsoft.com/office/drawing/2014/main" id="{9053A4BF-99D4-CE8D-38A7-0544B6F7E757}"/>
              </a:ext>
            </a:extLst>
          </p:cNvPr>
          <p:cNvSpPr/>
          <p:nvPr/>
        </p:nvSpPr>
        <p:spPr>
          <a:xfrm rot="18766559">
            <a:off x="11266055" y="5293079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6" name="Elipse 25">
            <a:extLst>
              <a:ext uri="{FF2B5EF4-FFF2-40B4-BE49-F238E27FC236}">
                <a16:creationId xmlns:a16="http://schemas.microsoft.com/office/drawing/2014/main" id="{73897B13-E46A-E7C2-9516-7BFED90BFD17}"/>
              </a:ext>
            </a:extLst>
          </p:cNvPr>
          <p:cNvSpPr/>
          <p:nvPr/>
        </p:nvSpPr>
        <p:spPr>
          <a:xfrm rot="18766559">
            <a:off x="11491396" y="5293079"/>
            <a:ext cx="145882" cy="145882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7" name="Elipse 26">
            <a:extLst>
              <a:ext uri="{FF2B5EF4-FFF2-40B4-BE49-F238E27FC236}">
                <a16:creationId xmlns:a16="http://schemas.microsoft.com/office/drawing/2014/main" id="{BBF22EDB-F36B-FA57-E882-6CACF9379540}"/>
              </a:ext>
            </a:extLst>
          </p:cNvPr>
          <p:cNvSpPr/>
          <p:nvPr/>
        </p:nvSpPr>
        <p:spPr>
          <a:xfrm rot="18766559">
            <a:off x="11716737" y="5293079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8" name="Elipse 27">
            <a:extLst>
              <a:ext uri="{FF2B5EF4-FFF2-40B4-BE49-F238E27FC236}">
                <a16:creationId xmlns:a16="http://schemas.microsoft.com/office/drawing/2014/main" id="{83E85B79-CBD6-822D-0D9F-1443E2AB477B}"/>
              </a:ext>
            </a:extLst>
          </p:cNvPr>
          <p:cNvSpPr/>
          <p:nvPr/>
        </p:nvSpPr>
        <p:spPr>
          <a:xfrm rot="18766559">
            <a:off x="11040714" y="5533711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9" name="Elipse 28">
            <a:extLst>
              <a:ext uri="{FF2B5EF4-FFF2-40B4-BE49-F238E27FC236}">
                <a16:creationId xmlns:a16="http://schemas.microsoft.com/office/drawing/2014/main" id="{C6C90DBB-1D07-714C-60FF-C948F16BB28A}"/>
              </a:ext>
            </a:extLst>
          </p:cNvPr>
          <p:cNvSpPr/>
          <p:nvPr/>
        </p:nvSpPr>
        <p:spPr>
          <a:xfrm rot="18766559">
            <a:off x="11266055" y="5533711"/>
            <a:ext cx="145882" cy="14588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0" name="Elipse 29">
            <a:extLst>
              <a:ext uri="{FF2B5EF4-FFF2-40B4-BE49-F238E27FC236}">
                <a16:creationId xmlns:a16="http://schemas.microsoft.com/office/drawing/2014/main" id="{7CB864C9-4680-575A-71F0-0DF9C0F4EF3E}"/>
              </a:ext>
            </a:extLst>
          </p:cNvPr>
          <p:cNvSpPr/>
          <p:nvPr/>
        </p:nvSpPr>
        <p:spPr>
          <a:xfrm rot="18766559">
            <a:off x="11491396" y="5533711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1" name="Elipse 30">
            <a:extLst>
              <a:ext uri="{FF2B5EF4-FFF2-40B4-BE49-F238E27FC236}">
                <a16:creationId xmlns:a16="http://schemas.microsoft.com/office/drawing/2014/main" id="{CD47A5AE-D676-A77C-71CD-C299D54926A6}"/>
              </a:ext>
            </a:extLst>
          </p:cNvPr>
          <p:cNvSpPr/>
          <p:nvPr/>
        </p:nvSpPr>
        <p:spPr>
          <a:xfrm rot="18766559">
            <a:off x="11716737" y="5533711"/>
            <a:ext cx="145882" cy="14588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2" name="Elipse 31">
            <a:extLst>
              <a:ext uri="{FF2B5EF4-FFF2-40B4-BE49-F238E27FC236}">
                <a16:creationId xmlns:a16="http://schemas.microsoft.com/office/drawing/2014/main" id="{DC7018E2-A9BC-FFC5-02AA-82A52A268C0F}"/>
              </a:ext>
            </a:extLst>
          </p:cNvPr>
          <p:cNvSpPr/>
          <p:nvPr/>
        </p:nvSpPr>
        <p:spPr>
          <a:xfrm rot="18766559">
            <a:off x="11040714" y="5787772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4" name="Elipse 33">
            <a:extLst>
              <a:ext uri="{FF2B5EF4-FFF2-40B4-BE49-F238E27FC236}">
                <a16:creationId xmlns:a16="http://schemas.microsoft.com/office/drawing/2014/main" id="{EF33FB09-CF72-5231-5407-386364D00F70}"/>
              </a:ext>
            </a:extLst>
          </p:cNvPr>
          <p:cNvSpPr/>
          <p:nvPr/>
        </p:nvSpPr>
        <p:spPr>
          <a:xfrm rot="18766559">
            <a:off x="11266055" y="5787772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5" name="Elipse 34">
            <a:extLst>
              <a:ext uri="{FF2B5EF4-FFF2-40B4-BE49-F238E27FC236}">
                <a16:creationId xmlns:a16="http://schemas.microsoft.com/office/drawing/2014/main" id="{36ED99E8-8FF6-382A-7C95-B517836B666D}"/>
              </a:ext>
            </a:extLst>
          </p:cNvPr>
          <p:cNvSpPr/>
          <p:nvPr/>
        </p:nvSpPr>
        <p:spPr>
          <a:xfrm rot="18766559">
            <a:off x="11491396" y="5787772"/>
            <a:ext cx="145882" cy="14588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6" name="Elipse 35">
            <a:extLst>
              <a:ext uri="{FF2B5EF4-FFF2-40B4-BE49-F238E27FC236}">
                <a16:creationId xmlns:a16="http://schemas.microsoft.com/office/drawing/2014/main" id="{293E93A4-78A8-D33C-249C-C850CCAFD873}"/>
              </a:ext>
            </a:extLst>
          </p:cNvPr>
          <p:cNvSpPr/>
          <p:nvPr/>
        </p:nvSpPr>
        <p:spPr>
          <a:xfrm rot="18766559">
            <a:off x="11716737" y="5787772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7" name="Elipse 36">
            <a:extLst>
              <a:ext uri="{FF2B5EF4-FFF2-40B4-BE49-F238E27FC236}">
                <a16:creationId xmlns:a16="http://schemas.microsoft.com/office/drawing/2014/main" id="{110CCC0E-3C9F-F97C-B7FA-1F1A452A5DAA}"/>
              </a:ext>
            </a:extLst>
          </p:cNvPr>
          <p:cNvSpPr/>
          <p:nvPr/>
        </p:nvSpPr>
        <p:spPr>
          <a:xfrm rot="18766559">
            <a:off x="11040714" y="6028404"/>
            <a:ext cx="145882" cy="14588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8" name="Elipse 37">
            <a:extLst>
              <a:ext uri="{FF2B5EF4-FFF2-40B4-BE49-F238E27FC236}">
                <a16:creationId xmlns:a16="http://schemas.microsoft.com/office/drawing/2014/main" id="{71CD4E5F-FC3E-35EA-333A-222C002DF4C9}"/>
              </a:ext>
            </a:extLst>
          </p:cNvPr>
          <p:cNvSpPr/>
          <p:nvPr/>
        </p:nvSpPr>
        <p:spPr>
          <a:xfrm rot="18766559">
            <a:off x="11266055" y="6028404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9" name="Elipse 38">
            <a:extLst>
              <a:ext uri="{FF2B5EF4-FFF2-40B4-BE49-F238E27FC236}">
                <a16:creationId xmlns:a16="http://schemas.microsoft.com/office/drawing/2014/main" id="{EF3714CD-15B5-5493-378A-E6BFB94C7819}"/>
              </a:ext>
            </a:extLst>
          </p:cNvPr>
          <p:cNvSpPr/>
          <p:nvPr/>
        </p:nvSpPr>
        <p:spPr>
          <a:xfrm rot="18766559">
            <a:off x="11491396" y="6028404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0" name="Elipse 39">
            <a:extLst>
              <a:ext uri="{FF2B5EF4-FFF2-40B4-BE49-F238E27FC236}">
                <a16:creationId xmlns:a16="http://schemas.microsoft.com/office/drawing/2014/main" id="{53A8236C-9D26-C5E3-F678-3C5CB4EBD4F0}"/>
              </a:ext>
            </a:extLst>
          </p:cNvPr>
          <p:cNvSpPr/>
          <p:nvPr/>
        </p:nvSpPr>
        <p:spPr>
          <a:xfrm rot="18766559">
            <a:off x="11716737" y="6028404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2" name="CuadroTexto 41">
            <a:extLst>
              <a:ext uri="{FF2B5EF4-FFF2-40B4-BE49-F238E27FC236}">
                <a16:creationId xmlns:a16="http://schemas.microsoft.com/office/drawing/2014/main" id="{F3082AEF-ABBD-7ADF-CE65-0B628203030B}"/>
              </a:ext>
            </a:extLst>
          </p:cNvPr>
          <p:cNvSpPr txBox="1"/>
          <p:nvPr/>
        </p:nvSpPr>
        <p:spPr>
          <a:xfrm>
            <a:off x="9470395" y="6374174"/>
            <a:ext cx="2826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>
                <a:latin typeface="Freestyle Script" panose="030804020302050B0404" pitchFamily="66" charset="0"/>
              </a:rPr>
              <a:t>Elaborada por: Juan Carlos Saavedra R</a:t>
            </a: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62212A09-EFB8-AA72-32A9-18D570B743AF}"/>
              </a:ext>
            </a:extLst>
          </p:cNvPr>
          <p:cNvSpPr/>
          <p:nvPr/>
        </p:nvSpPr>
        <p:spPr>
          <a:xfrm>
            <a:off x="9470395" y="4773679"/>
            <a:ext cx="2422358" cy="2486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898739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ermosa chica de pie en el aeropuerto">
            <a:extLst>
              <a:ext uri="{FF2B5EF4-FFF2-40B4-BE49-F238E27FC236}">
                <a16:creationId xmlns:a16="http://schemas.microsoft.com/office/drawing/2014/main" id="{BB060A43-903D-C695-954E-EF1F971F1E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2260" y="411524"/>
            <a:ext cx="3971925" cy="596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CuadroTexto 40">
            <a:extLst>
              <a:ext uri="{FF2B5EF4-FFF2-40B4-BE49-F238E27FC236}">
                <a16:creationId xmlns:a16="http://schemas.microsoft.com/office/drawing/2014/main" id="{25068AA0-1076-BC40-31D9-8C8263EC005F}"/>
              </a:ext>
            </a:extLst>
          </p:cNvPr>
          <p:cNvSpPr txBox="1"/>
          <p:nvPr/>
        </p:nvSpPr>
        <p:spPr>
          <a:xfrm>
            <a:off x="6550106" y="6427871"/>
            <a:ext cx="224564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800" dirty="0"/>
              <a:t>Tomado de :https://www.freepik.es/foto-gratis</a:t>
            </a:r>
          </a:p>
        </p:txBody>
      </p:sp>
      <p:cxnSp>
        <p:nvCxnSpPr>
          <p:cNvPr id="8" name="Conector recto 7">
            <a:extLst>
              <a:ext uri="{FF2B5EF4-FFF2-40B4-BE49-F238E27FC236}">
                <a16:creationId xmlns:a16="http://schemas.microsoft.com/office/drawing/2014/main" id="{5E6D83AC-05CA-EC53-985A-60809003FD3A}"/>
              </a:ext>
            </a:extLst>
          </p:cNvPr>
          <p:cNvCxnSpPr>
            <a:cxnSpLocks/>
          </p:cNvCxnSpPr>
          <p:nvPr/>
        </p:nvCxnSpPr>
        <p:spPr>
          <a:xfrm flipV="1">
            <a:off x="5614667" y="1270337"/>
            <a:ext cx="0" cy="4149150"/>
          </a:xfrm>
          <a:prstGeom prst="line">
            <a:avLst/>
          </a:prstGeom>
          <a:ln w="38100">
            <a:solidFill>
              <a:srgbClr val="38A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ítulo 1">
            <a:extLst>
              <a:ext uri="{FF2B5EF4-FFF2-40B4-BE49-F238E27FC236}">
                <a16:creationId xmlns:a16="http://schemas.microsoft.com/office/drawing/2014/main" id="{EE37A3CD-1BAC-6175-4755-9AC66A46B6FF}"/>
              </a:ext>
            </a:extLst>
          </p:cNvPr>
          <p:cNvSpPr txBox="1">
            <a:spLocks/>
          </p:cNvSpPr>
          <p:nvPr/>
        </p:nvSpPr>
        <p:spPr>
          <a:xfrm>
            <a:off x="975268" y="1623641"/>
            <a:ext cx="3846229" cy="49469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800" b="1" dirty="0">
                <a:solidFill>
                  <a:srgbClr val="0070C0"/>
                </a:solidFill>
                <a:latin typeface="Work Sans Light" pitchFamily="2" charset="77"/>
              </a:rPr>
              <a:t>Tiendas libres de impuestos o </a:t>
            </a:r>
            <a:r>
              <a:rPr lang="es-ES" sz="2800" b="1" dirty="0" err="1">
                <a:solidFill>
                  <a:srgbClr val="0070C0"/>
                </a:solidFill>
                <a:latin typeface="Work Sans Light" pitchFamily="2" charset="77"/>
              </a:rPr>
              <a:t>Duty</a:t>
            </a:r>
            <a:r>
              <a:rPr lang="es-ES" sz="2800" b="1" dirty="0">
                <a:solidFill>
                  <a:srgbClr val="0070C0"/>
                </a:solidFill>
                <a:latin typeface="Work Sans Light" pitchFamily="2" charset="77"/>
              </a:rPr>
              <a:t> free</a:t>
            </a:r>
            <a:endParaRPr lang="es-CO" sz="2800" b="1" dirty="0">
              <a:solidFill>
                <a:srgbClr val="0070C0"/>
              </a:solidFill>
              <a:latin typeface="Work Sans Light" pitchFamily="2" charset="77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FBAA83CA-F5E1-3945-40AB-1CB1B233A0BF}"/>
              </a:ext>
            </a:extLst>
          </p:cNvPr>
          <p:cNvSpPr txBox="1"/>
          <p:nvPr/>
        </p:nvSpPr>
        <p:spPr>
          <a:xfrm>
            <a:off x="975268" y="2853886"/>
            <a:ext cx="4294564" cy="1987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s-ES" sz="18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situadas en zonas internacionales como aeropuertos o puertos marinos, suelen manejar beneficios arancelarios o a nivel de impuestos por ende muchos de sus productos manejan un precio mas bajo al no estar obligados a cobrar dichas tazas. </a:t>
            </a:r>
            <a:r>
              <a:rPr lang="es-ES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endParaRPr lang="es-CO" sz="18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riángulo rectángulo 4">
            <a:extLst>
              <a:ext uri="{FF2B5EF4-FFF2-40B4-BE49-F238E27FC236}">
                <a16:creationId xmlns:a16="http://schemas.microsoft.com/office/drawing/2014/main" id="{95C98C9C-9187-6F8C-7032-E402CFC6ECCB}"/>
              </a:ext>
            </a:extLst>
          </p:cNvPr>
          <p:cNvSpPr/>
          <p:nvPr/>
        </p:nvSpPr>
        <p:spPr>
          <a:xfrm rot="5400000">
            <a:off x="-2" y="-1"/>
            <a:ext cx="2590801" cy="2590801"/>
          </a:xfrm>
          <a:prstGeom prst="rtTriangl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587E0AAE-7944-A05E-87C1-184BA4A706EB}"/>
              </a:ext>
            </a:extLst>
          </p:cNvPr>
          <p:cNvSpPr/>
          <p:nvPr/>
        </p:nvSpPr>
        <p:spPr>
          <a:xfrm>
            <a:off x="6248330" y="4898005"/>
            <a:ext cx="2422358" cy="2486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3" name="CuadroTexto 32">
            <a:extLst>
              <a:ext uri="{FF2B5EF4-FFF2-40B4-BE49-F238E27FC236}">
                <a16:creationId xmlns:a16="http://schemas.microsoft.com/office/drawing/2014/main" id="{2C4EB12C-C141-FA10-8BBD-89CB5DF97C1B}"/>
              </a:ext>
            </a:extLst>
          </p:cNvPr>
          <p:cNvSpPr txBox="1"/>
          <p:nvPr/>
        </p:nvSpPr>
        <p:spPr>
          <a:xfrm>
            <a:off x="180464" y="47350"/>
            <a:ext cx="125103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800" dirty="0">
                <a:solidFill>
                  <a:srgbClr val="0070C0"/>
                </a:solidFill>
                <a:latin typeface="Baguet Script" panose="020F0502020204030204" pitchFamily="2" charset="0"/>
              </a:rPr>
              <a:t>12</a:t>
            </a:r>
            <a:endParaRPr lang="es-CO" sz="8800" dirty="0">
              <a:solidFill>
                <a:srgbClr val="0070C0"/>
              </a:solidFill>
              <a:latin typeface="Baguet Script" panose="020F0502020204030204" pitchFamily="2" charset="0"/>
            </a:endParaRPr>
          </a:p>
        </p:txBody>
      </p:sp>
      <p:sp>
        <p:nvSpPr>
          <p:cNvPr id="3" name="Elipse 2">
            <a:extLst>
              <a:ext uri="{FF2B5EF4-FFF2-40B4-BE49-F238E27FC236}">
                <a16:creationId xmlns:a16="http://schemas.microsoft.com/office/drawing/2014/main" id="{D3045700-4F9B-B5D3-8A6A-51B9AB85216B}"/>
              </a:ext>
            </a:extLst>
          </p:cNvPr>
          <p:cNvSpPr/>
          <p:nvPr/>
        </p:nvSpPr>
        <p:spPr>
          <a:xfrm rot="18766559">
            <a:off x="1011115" y="5243469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5" name="Elipse 24">
            <a:extLst>
              <a:ext uri="{FF2B5EF4-FFF2-40B4-BE49-F238E27FC236}">
                <a16:creationId xmlns:a16="http://schemas.microsoft.com/office/drawing/2014/main" id="{9053A4BF-99D4-CE8D-38A7-0544B6F7E757}"/>
              </a:ext>
            </a:extLst>
          </p:cNvPr>
          <p:cNvSpPr/>
          <p:nvPr/>
        </p:nvSpPr>
        <p:spPr>
          <a:xfrm rot="18766559">
            <a:off x="1236456" y="5243469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6" name="Elipse 25">
            <a:extLst>
              <a:ext uri="{FF2B5EF4-FFF2-40B4-BE49-F238E27FC236}">
                <a16:creationId xmlns:a16="http://schemas.microsoft.com/office/drawing/2014/main" id="{73897B13-E46A-E7C2-9516-7BFED90BFD17}"/>
              </a:ext>
            </a:extLst>
          </p:cNvPr>
          <p:cNvSpPr/>
          <p:nvPr/>
        </p:nvSpPr>
        <p:spPr>
          <a:xfrm rot="18766559">
            <a:off x="1461797" y="5243469"/>
            <a:ext cx="145882" cy="14588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7" name="Elipse 26">
            <a:extLst>
              <a:ext uri="{FF2B5EF4-FFF2-40B4-BE49-F238E27FC236}">
                <a16:creationId xmlns:a16="http://schemas.microsoft.com/office/drawing/2014/main" id="{BBF22EDB-F36B-FA57-E882-6CACF9379540}"/>
              </a:ext>
            </a:extLst>
          </p:cNvPr>
          <p:cNvSpPr/>
          <p:nvPr/>
        </p:nvSpPr>
        <p:spPr>
          <a:xfrm rot="18766559">
            <a:off x="1687138" y="5243469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8" name="Elipse 27">
            <a:extLst>
              <a:ext uri="{FF2B5EF4-FFF2-40B4-BE49-F238E27FC236}">
                <a16:creationId xmlns:a16="http://schemas.microsoft.com/office/drawing/2014/main" id="{83E85B79-CBD6-822D-0D9F-1443E2AB477B}"/>
              </a:ext>
            </a:extLst>
          </p:cNvPr>
          <p:cNvSpPr/>
          <p:nvPr/>
        </p:nvSpPr>
        <p:spPr>
          <a:xfrm rot="18766559">
            <a:off x="1011115" y="5484101"/>
            <a:ext cx="145882" cy="14588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9" name="Elipse 28">
            <a:extLst>
              <a:ext uri="{FF2B5EF4-FFF2-40B4-BE49-F238E27FC236}">
                <a16:creationId xmlns:a16="http://schemas.microsoft.com/office/drawing/2014/main" id="{C6C90DBB-1D07-714C-60FF-C948F16BB28A}"/>
              </a:ext>
            </a:extLst>
          </p:cNvPr>
          <p:cNvSpPr/>
          <p:nvPr/>
        </p:nvSpPr>
        <p:spPr>
          <a:xfrm rot="18766559">
            <a:off x="1236456" y="5484101"/>
            <a:ext cx="145882" cy="14588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0" name="Elipse 29">
            <a:extLst>
              <a:ext uri="{FF2B5EF4-FFF2-40B4-BE49-F238E27FC236}">
                <a16:creationId xmlns:a16="http://schemas.microsoft.com/office/drawing/2014/main" id="{7CB864C9-4680-575A-71F0-0DF9C0F4EF3E}"/>
              </a:ext>
            </a:extLst>
          </p:cNvPr>
          <p:cNvSpPr/>
          <p:nvPr/>
        </p:nvSpPr>
        <p:spPr>
          <a:xfrm rot="18766559">
            <a:off x="1461797" y="5484101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1" name="Elipse 30">
            <a:extLst>
              <a:ext uri="{FF2B5EF4-FFF2-40B4-BE49-F238E27FC236}">
                <a16:creationId xmlns:a16="http://schemas.microsoft.com/office/drawing/2014/main" id="{CD47A5AE-D676-A77C-71CD-C299D54926A6}"/>
              </a:ext>
            </a:extLst>
          </p:cNvPr>
          <p:cNvSpPr/>
          <p:nvPr/>
        </p:nvSpPr>
        <p:spPr>
          <a:xfrm rot="18766559">
            <a:off x="1687138" y="5484101"/>
            <a:ext cx="145882" cy="14588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2" name="Elipse 31">
            <a:extLst>
              <a:ext uri="{FF2B5EF4-FFF2-40B4-BE49-F238E27FC236}">
                <a16:creationId xmlns:a16="http://schemas.microsoft.com/office/drawing/2014/main" id="{DC7018E2-A9BC-FFC5-02AA-82A52A268C0F}"/>
              </a:ext>
            </a:extLst>
          </p:cNvPr>
          <p:cNvSpPr/>
          <p:nvPr/>
        </p:nvSpPr>
        <p:spPr>
          <a:xfrm rot="18766559">
            <a:off x="1011115" y="5738162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4" name="Elipse 33">
            <a:extLst>
              <a:ext uri="{FF2B5EF4-FFF2-40B4-BE49-F238E27FC236}">
                <a16:creationId xmlns:a16="http://schemas.microsoft.com/office/drawing/2014/main" id="{EF33FB09-CF72-5231-5407-386364D00F70}"/>
              </a:ext>
            </a:extLst>
          </p:cNvPr>
          <p:cNvSpPr/>
          <p:nvPr/>
        </p:nvSpPr>
        <p:spPr>
          <a:xfrm rot="18766559">
            <a:off x="1236456" y="5738162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5" name="Elipse 34">
            <a:extLst>
              <a:ext uri="{FF2B5EF4-FFF2-40B4-BE49-F238E27FC236}">
                <a16:creationId xmlns:a16="http://schemas.microsoft.com/office/drawing/2014/main" id="{36ED99E8-8FF6-382A-7C95-B517836B666D}"/>
              </a:ext>
            </a:extLst>
          </p:cNvPr>
          <p:cNvSpPr/>
          <p:nvPr/>
        </p:nvSpPr>
        <p:spPr>
          <a:xfrm rot="18766559">
            <a:off x="1461797" y="5738162"/>
            <a:ext cx="145882" cy="14588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6" name="Elipse 35">
            <a:extLst>
              <a:ext uri="{FF2B5EF4-FFF2-40B4-BE49-F238E27FC236}">
                <a16:creationId xmlns:a16="http://schemas.microsoft.com/office/drawing/2014/main" id="{293E93A4-78A8-D33C-249C-C850CCAFD873}"/>
              </a:ext>
            </a:extLst>
          </p:cNvPr>
          <p:cNvSpPr/>
          <p:nvPr/>
        </p:nvSpPr>
        <p:spPr>
          <a:xfrm rot="18766559">
            <a:off x="1687138" y="5738162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7" name="Elipse 36">
            <a:extLst>
              <a:ext uri="{FF2B5EF4-FFF2-40B4-BE49-F238E27FC236}">
                <a16:creationId xmlns:a16="http://schemas.microsoft.com/office/drawing/2014/main" id="{110CCC0E-3C9F-F97C-B7FA-1F1A452A5DAA}"/>
              </a:ext>
            </a:extLst>
          </p:cNvPr>
          <p:cNvSpPr/>
          <p:nvPr/>
        </p:nvSpPr>
        <p:spPr>
          <a:xfrm rot="18766559">
            <a:off x="1011115" y="5978794"/>
            <a:ext cx="145882" cy="14588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8" name="Elipse 37">
            <a:extLst>
              <a:ext uri="{FF2B5EF4-FFF2-40B4-BE49-F238E27FC236}">
                <a16:creationId xmlns:a16="http://schemas.microsoft.com/office/drawing/2014/main" id="{71CD4E5F-FC3E-35EA-333A-222C002DF4C9}"/>
              </a:ext>
            </a:extLst>
          </p:cNvPr>
          <p:cNvSpPr/>
          <p:nvPr/>
        </p:nvSpPr>
        <p:spPr>
          <a:xfrm rot="18766559">
            <a:off x="1236456" y="5978794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9" name="Elipse 38">
            <a:extLst>
              <a:ext uri="{FF2B5EF4-FFF2-40B4-BE49-F238E27FC236}">
                <a16:creationId xmlns:a16="http://schemas.microsoft.com/office/drawing/2014/main" id="{EF3714CD-15B5-5493-378A-E6BFB94C7819}"/>
              </a:ext>
            </a:extLst>
          </p:cNvPr>
          <p:cNvSpPr/>
          <p:nvPr/>
        </p:nvSpPr>
        <p:spPr>
          <a:xfrm rot="18766559">
            <a:off x="1461797" y="5978794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0" name="Elipse 39">
            <a:extLst>
              <a:ext uri="{FF2B5EF4-FFF2-40B4-BE49-F238E27FC236}">
                <a16:creationId xmlns:a16="http://schemas.microsoft.com/office/drawing/2014/main" id="{53A8236C-9D26-C5E3-F678-3C5CB4EBD4F0}"/>
              </a:ext>
            </a:extLst>
          </p:cNvPr>
          <p:cNvSpPr/>
          <p:nvPr/>
        </p:nvSpPr>
        <p:spPr>
          <a:xfrm rot="18766559">
            <a:off x="1687138" y="5978794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2" name="CuadroTexto 41">
            <a:extLst>
              <a:ext uri="{FF2B5EF4-FFF2-40B4-BE49-F238E27FC236}">
                <a16:creationId xmlns:a16="http://schemas.microsoft.com/office/drawing/2014/main" id="{F3082AEF-ABBD-7ADF-CE65-0B628203030B}"/>
              </a:ext>
            </a:extLst>
          </p:cNvPr>
          <p:cNvSpPr txBox="1"/>
          <p:nvPr/>
        </p:nvSpPr>
        <p:spPr>
          <a:xfrm>
            <a:off x="805982" y="6350927"/>
            <a:ext cx="2826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>
                <a:latin typeface="Freestyle Script" panose="030804020302050B0404" pitchFamily="66" charset="0"/>
              </a:rPr>
              <a:t>Elaborada por: Juan Carlos Saavedra R</a:t>
            </a:r>
          </a:p>
        </p:txBody>
      </p:sp>
    </p:spTree>
    <p:extLst>
      <p:ext uri="{BB962C8B-B14F-4D97-AF65-F5344CB8AC3E}">
        <p14:creationId xmlns:p14="http://schemas.microsoft.com/office/powerpoint/2010/main" val="22506906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46266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EE37A3CD-1BAC-6175-4755-9AC66A46B6FF}"/>
              </a:ext>
            </a:extLst>
          </p:cNvPr>
          <p:cNvSpPr txBox="1">
            <a:spLocks/>
          </p:cNvSpPr>
          <p:nvPr/>
        </p:nvSpPr>
        <p:spPr>
          <a:xfrm>
            <a:off x="7137491" y="1008689"/>
            <a:ext cx="4467724" cy="49469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800" b="1" dirty="0">
                <a:solidFill>
                  <a:srgbClr val="0070C0"/>
                </a:solidFill>
                <a:latin typeface="Work Sans Light" pitchFamily="2" charset="77"/>
              </a:rPr>
              <a:t>Establecimiento tradicional: </a:t>
            </a:r>
            <a:endParaRPr lang="es-CO" sz="2800" b="1" dirty="0">
              <a:solidFill>
                <a:srgbClr val="0070C0"/>
              </a:solidFill>
              <a:latin typeface="Work Sans Light" pitchFamily="2" charset="77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FBAA83CA-F5E1-3945-40AB-1CB1B233A0BF}"/>
              </a:ext>
            </a:extLst>
          </p:cNvPr>
          <p:cNvSpPr txBox="1"/>
          <p:nvPr/>
        </p:nvSpPr>
        <p:spPr>
          <a:xfrm>
            <a:off x="7611979" y="2804755"/>
            <a:ext cx="3905758" cy="16693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s-ES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</a:t>
            </a:r>
            <a:r>
              <a:rPr lang="es-E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ómo carnicerías hoy fruterías y farmacias dónde se utiliza el sistema de venta tradicional y se ofrecen los productos al cliente mediante un mostrador. </a:t>
            </a:r>
            <a:endParaRPr lang="es-CO" sz="18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8" name="Conector recto 7">
            <a:extLst>
              <a:ext uri="{FF2B5EF4-FFF2-40B4-BE49-F238E27FC236}">
                <a16:creationId xmlns:a16="http://schemas.microsoft.com/office/drawing/2014/main" id="{5E6D83AC-05CA-EC53-985A-60809003FD3A}"/>
              </a:ext>
            </a:extLst>
          </p:cNvPr>
          <p:cNvCxnSpPr>
            <a:cxnSpLocks/>
          </p:cNvCxnSpPr>
          <p:nvPr/>
        </p:nvCxnSpPr>
        <p:spPr>
          <a:xfrm flipV="1">
            <a:off x="6813395" y="1858271"/>
            <a:ext cx="0" cy="4104778"/>
          </a:xfrm>
          <a:prstGeom prst="line">
            <a:avLst/>
          </a:prstGeom>
          <a:ln w="38100">
            <a:solidFill>
              <a:srgbClr val="38A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2" descr="Imagen vertical de panaderos felices en panadería">
            <a:extLst>
              <a:ext uri="{FF2B5EF4-FFF2-40B4-BE49-F238E27FC236}">
                <a16:creationId xmlns:a16="http://schemas.microsoft.com/office/drawing/2014/main" id="{417EFB49-80BB-C72C-D889-A70892841B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3817" y="535907"/>
            <a:ext cx="3971925" cy="596265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riángulo rectángulo 4">
            <a:extLst>
              <a:ext uri="{FF2B5EF4-FFF2-40B4-BE49-F238E27FC236}">
                <a16:creationId xmlns:a16="http://schemas.microsoft.com/office/drawing/2014/main" id="{95C98C9C-9187-6F8C-7032-E402CFC6ECCB}"/>
              </a:ext>
            </a:extLst>
          </p:cNvPr>
          <p:cNvSpPr/>
          <p:nvPr/>
        </p:nvSpPr>
        <p:spPr>
          <a:xfrm rot="5400000">
            <a:off x="-2" y="-1"/>
            <a:ext cx="2590801" cy="2590801"/>
          </a:xfrm>
          <a:prstGeom prst="rtTriangl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587E0AAE-7944-A05E-87C1-184BA4A706EB}"/>
              </a:ext>
            </a:extLst>
          </p:cNvPr>
          <p:cNvSpPr/>
          <p:nvPr/>
        </p:nvSpPr>
        <p:spPr>
          <a:xfrm>
            <a:off x="0" y="5838722"/>
            <a:ext cx="2422358" cy="2486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Elipse 8">
            <a:extLst>
              <a:ext uri="{FF2B5EF4-FFF2-40B4-BE49-F238E27FC236}">
                <a16:creationId xmlns:a16="http://schemas.microsoft.com/office/drawing/2014/main" id="{D3045700-4F9B-B5D3-8A6A-51B9AB85216B}"/>
              </a:ext>
            </a:extLst>
          </p:cNvPr>
          <p:cNvSpPr/>
          <p:nvPr/>
        </p:nvSpPr>
        <p:spPr>
          <a:xfrm>
            <a:off x="11081592" y="5670363"/>
            <a:ext cx="145882" cy="14588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FF0000"/>
              </a:solidFill>
            </a:endParaRPr>
          </a:p>
        </p:txBody>
      </p:sp>
      <p:sp>
        <p:nvSpPr>
          <p:cNvPr id="10" name="Elipse 9">
            <a:extLst>
              <a:ext uri="{FF2B5EF4-FFF2-40B4-BE49-F238E27FC236}">
                <a16:creationId xmlns:a16="http://schemas.microsoft.com/office/drawing/2014/main" id="{9053A4BF-99D4-CE8D-38A7-0544B6F7E757}"/>
              </a:ext>
            </a:extLst>
          </p:cNvPr>
          <p:cNvSpPr/>
          <p:nvPr/>
        </p:nvSpPr>
        <p:spPr>
          <a:xfrm>
            <a:off x="11306933" y="5670363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1" name="Elipse 10">
            <a:extLst>
              <a:ext uri="{FF2B5EF4-FFF2-40B4-BE49-F238E27FC236}">
                <a16:creationId xmlns:a16="http://schemas.microsoft.com/office/drawing/2014/main" id="{73897B13-E46A-E7C2-9516-7BFED90BFD17}"/>
              </a:ext>
            </a:extLst>
          </p:cNvPr>
          <p:cNvSpPr/>
          <p:nvPr/>
        </p:nvSpPr>
        <p:spPr>
          <a:xfrm>
            <a:off x="11532274" y="5670363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2" name="Elipse 11">
            <a:extLst>
              <a:ext uri="{FF2B5EF4-FFF2-40B4-BE49-F238E27FC236}">
                <a16:creationId xmlns:a16="http://schemas.microsoft.com/office/drawing/2014/main" id="{BBF22EDB-F36B-FA57-E882-6CACF9379540}"/>
              </a:ext>
            </a:extLst>
          </p:cNvPr>
          <p:cNvSpPr/>
          <p:nvPr/>
        </p:nvSpPr>
        <p:spPr>
          <a:xfrm>
            <a:off x="11757615" y="5670363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3" name="Elipse 12">
            <a:extLst>
              <a:ext uri="{FF2B5EF4-FFF2-40B4-BE49-F238E27FC236}">
                <a16:creationId xmlns:a16="http://schemas.microsoft.com/office/drawing/2014/main" id="{83E85B79-CBD6-822D-0D9F-1443E2AB477B}"/>
              </a:ext>
            </a:extLst>
          </p:cNvPr>
          <p:cNvSpPr/>
          <p:nvPr/>
        </p:nvSpPr>
        <p:spPr>
          <a:xfrm>
            <a:off x="11081592" y="5910995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4" name="Elipse 13">
            <a:extLst>
              <a:ext uri="{FF2B5EF4-FFF2-40B4-BE49-F238E27FC236}">
                <a16:creationId xmlns:a16="http://schemas.microsoft.com/office/drawing/2014/main" id="{C6C90DBB-1D07-714C-60FF-C948F16BB28A}"/>
              </a:ext>
            </a:extLst>
          </p:cNvPr>
          <p:cNvSpPr/>
          <p:nvPr/>
        </p:nvSpPr>
        <p:spPr>
          <a:xfrm>
            <a:off x="11306933" y="5910995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5" name="Elipse 14">
            <a:extLst>
              <a:ext uri="{FF2B5EF4-FFF2-40B4-BE49-F238E27FC236}">
                <a16:creationId xmlns:a16="http://schemas.microsoft.com/office/drawing/2014/main" id="{7CB864C9-4680-575A-71F0-0DF9C0F4EF3E}"/>
              </a:ext>
            </a:extLst>
          </p:cNvPr>
          <p:cNvSpPr/>
          <p:nvPr/>
        </p:nvSpPr>
        <p:spPr>
          <a:xfrm>
            <a:off x="11532274" y="5910995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6" name="Elipse 15">
            <a:extLst>
              <a:ext uri="{FF2B5EF4-FFF2-40B4-BE49-F238E27FC236}">
                <a16:creationId xmlns:a16="http://schemas.microsoft.com/office/drawing/2014/main" id="{CD47A5AE-D676-A77C-71CD-C299D54926A6}"/>
              </a:ext>
            </a:extLst>
          </p:cNvPr>
          <p:cNvSpPr/>
          <p:nvPr/>
        </p:nvSpPr>
        <p:spPr>
          <a:xfrm>
            <a:off x="11757615" y="5910995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7" name="Elipse 16">
            <a:extLst>
              <a:ext uri="{FF2B5EF4-FFF2-40B4-BE49-F238E27FC236}">
                <a16:creationId xmlns:a16="http://schemas.microsoft.com/office/drawing/2014/main" id="{DC7018E2-A9BC-FFC5-02AA-82A52A268C0F}"/>
              </a:ext>
            </a:extLst>
          </p:cNvPr>
          <p:cNvSpPr/>
          <p:nvPr/>
        </p:nvSpPr>
        <p:spPr>
          <a:xfrm>
            <a:off x="11081592" y="6165056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8" name="Elipse 17">
            <a:extLst>
              <a:ext uri="{FF2B5EF4-FFF2-40B4-BE49-F238E27FC236}">
                <a16:creationId xmlns:a16="http://schemas.microsoft.com/office/drawing/2014/main" id="{EF33FB09-CF72-5231-5407-386364D00F70}"/>
              </a:ext>
            </a:extLst>
          </p:cNvPr>
          <p:cNvSpPr/>
          <p:nvPr/>
        </p:nvSpPr>
        <p:spPr>
          <a:xfrm>
            <a:off x="11306933" y="6165056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9" name="Elipse 18">
            <a:extLst>
              <a:ext uri="{FF2B5EF4-FFF2-40B4-BE49-F238E27FC236}">
                <a16:creationId xmlns:a16="http://schemas.microsoft.com/office/drawing/2014/main" id="{36ED99E8-8FF6-382A-7C95-B517836B666D}"/>
              </a:ext>
            </a:extLst>
          </p:cNvPr>
          <p:cNvSpPr/>
          <p:nvPr/>
        </p:nvSpPr>
        <p:spPr>
          <a:xfrm>
            <a:off x="11532274" y="6165056"/>
            <a:ext cx="145882" cy="14588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FF0000"/>
              </a:solidFill>
            </a:endParaRPr>
          </a:p>
        </p:txBody>
      </p:sp>
      <p:sp>
        <p:nvSpPr>
          <p:cNvPr id="20" name="Elipse 19">
            <a:extLst>
              <a:ext uri="{FF2B5EF4-FFF2-40B4-BE49-F238E27FC236}">
                <a16:creationId xmlns:a16="http://schemas.microsoft.com/office/drawing/2014/main" id="{293E93A4-78A8-D33C-249C-C850CCAFD873}"/>
              </a:ext>
            </a:extLst>
          </p:cNvPr>
          <p:cNvSpPr/>
          <p:nvPr/>
        </p:nvSpPr>
        <p:spPr>
          <a:xfrm>
            <a:off x="11757615" y="6165056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1" name="Elipse 20">
            <a:extLst>
              <a:ext uri="{FF2B5EF4-FFF2-40B4-BE49-F238E27FC236}">
                <a16:creationId xmlns:a16="http://schemas.microsoft.com/office/drawing/2014/main" id="{110CCC0E-3C9F-F97C-B7FA-1F1A452A5DAA}"/>
              </a:ext>
            </a:extLst>
          </p:cNvPr>
          <p:cNvSpPr/>
          <p:nvPr/>
        </p:nvSpPr>
        <p:spPr>
          <a:xfrm>
            <a:off x="11081592" y="6405688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2" name="Elipse 21">
            <a:extLst>
              <a:ext uri="{FF2B5EF4-FFF2-40B4-BE49-F238E27FC236}">
                <a16:creationId xmlns:a16="http://schemas.microsoft.com/office/drawing/2014/main" id="{71CD4E5F-FC3E-35EA-333A-222C002DF4C9}"/>
              </a:ext>
            </a:extLst>
          </p:cNvPr>
          <p:cNvSpPr/>
          <p:nvPr/>
        </p:nvSpPr>
        <p:spPr>
          <a:xfrm>
            <a:off x="11306933" y="6405688"/>
            <a:ext cx="145882" cy="14588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FF0000"/>
              </a:solidFill>
            </a:endParaRPr>
          </a:p>
        </p:txBody>
      </p:sp>
      <p:sp>
        <p:nvSpPr>
          <p:cNvPr id="23" name="Elipse 22">
            <a:extLst>
              <a:ext uri="{FF2B5EF4-FFF2-40B4-BE49-F238E27FC236}">
                <a16:creationId xmlns:a16="http://schemas.microsoft.com/office/drawing/2014/main" id="{EF3714CD-15B5-5493-378A-E6BFB94C7819}"/>
              </a:ext>
            </a:extLst>
          </p:cNvPr>
          <p:cNvSpPr/>
          <p:nvPr/>
        </p:nvSpPr>
        <p:spPr>
          <a:xfrm>
            <a:off x="11532274" y="6405688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4" name="Elipse 23">
            <a:extLst>
              <a:ext uri="{FF2B5EF4-FFF2-40B4-BE49-F238E27FC236}">
                <a16:creationId xmlns:a16="http://schemas.microsoft.com/office/drawing/2014/main" id="{53A8236C-9D26-C5E3-F678-3C5CB4EBD4F0}"/>
              </a:ext>
            </a:extLst>
          </p:cNvPr>
          <p:cNvSpPr/>
          <p:nvPr/>
        </p:nvSpPr>
        <p:spPr>
          <a:xfrm>
            <a:off x="11757615" y="6405688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3" name="CuadroTexto 32">
            <a:extLst>
              <a:ext uri="{FF2B5EF4-FFF2-40B4-BE49-F238E27FC236}">
                <a16:creationId xmlns:a16="http://schemas.microsoft.com/office/drawing/2014/main" id="{2C4EB12C-C141-FA10-8BBD-89CB5DF97C1B}"/>
              </a:ext>
            </a:extLst>
          </p:cNvPr>
          <p:cNvSpPr txBox="1"/>
          <p:nvPr/>
        </p:nvSpPr>
        <p:spPr>
          <a:xfrm>
            <a:off x="393280" y="176463"/>
            <a:ext cx="9144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800" dirty="0">
                <a:solidFill>
                  <a:srgbClr val="0070C0"/>
                </a:solidFill>
                <a:latin typeface="Baguet Script" panose="020F0502020204030204" pitchFamily="2" charset="0"/>
              </a:rPr>
              <a:t>1</a:t>
            </a:r>
            <a:endParaRPr lang="es-CO" sz="8800" dirty="0">
              <a:solidFill>
                <a:srgbClr val="0070C0"/>
              </a:solidFill>
              <a:latin typeface="Baguet Script" panose="020F0502020204030204" pitchFamily="2" charset="0"/>
            </a:endParaRPr>
          </a:p>
        </p:txBody>
      </p:sp>
      <p:sp>
        <p:nvSpPr>
          <p:cNvPr id="34" name="CuadroTexto 33">
            <a:extLst>
              <a:ext uri="{FF2B5EF4-FFF2-40B4-BE49-F238E27FC236}">
                <a16:creationId xmlns:a16="http://schemas.microsoft.com/office/drawing/2014/main" id="{22AC5175-8A1A-3D26-064C-6339A7314863}"/>
              </a:ext>
            </a:extLst>
          </p:cNvPr>
          <p:cNvSpPr txBox="1"/>
          <p:nvPr/>
        </p:nvSpPr>
        <p:spPr>
          <a:xfrm>
            <a:off x="850480" y="6573815"/>
            <a:ext cx="504524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800" dirty="0"/>
              <a:t>Tomado de :https://www.freepik.es/foto-gratis</a:t>
            </a:r>
          </a:p>
        </p:txBody>
      </p:sp>
      <p:sp>
        <p:nvSpPr>
          <p:cNvPr id="35" name="CuadroTexto 34">
            <a:extLst>
              <a:ext uri="{FF2B5EF4-FFF2-40B4-BE49-F238E27FC236}">
                <a16:creationId xmlns:a16="http://schemas.microsoft.com/office/drawing/2014/main" id="{E243EAB7-7830-EF6F-ED88-6D848F414900}"/>
              </a:ext>
            </a:extLst>
          </p:cNvPr>
          <p:cNvSpPr txBox="1"/>
          <p:nvPr/>
        </p:nvSpPr>
        <p:spPr>
          <a:xfrm>
            <a:off x="8391855" y="6293963"/>
            <a:ext cx="2826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>
                <a:latin typeface="Freestyle Script" panose="030804020302050B0404" pitchFamily="66" charset="0"/>
              </a:rPr>
              <a:t>Elaborada por: Juan Carlos Saavedra R</a:t>
            </a:r>
          </a:p>
        </p:txBody>
      </p:sp>
    </p:spTree>
    <p:extLst>
      <p:ext uri="{BB962C8B-B14F-4D97-AF65-F5344CB8AC3E}">
        <p14:creationId xmlns:p14="http://schemas.microsoft.com/office/powerpoint/2010/main" val="6853874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hica de rojo sosteniendo mermelada en un frasco en la tienda de frutas">
            <a:extLst>
              <a:ext uri="{FF2B5EF4-FFF2-40B4-BE49-F238E27FC236}">
                <a16:creationId xmlns:a16="http://schemas.microsoft.com/office/drawing/2014/main" id="{43F9B511-3FC6-7184-474F-9870D6D37D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3734" y="1858270"/>
            <a:ext cx="5962650" cy="397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ítulo 1">
            <a:extLst>
              <a:ext uri="{FF2B5EF4-FFF2-40B4-BE49-F238E27FC236}">
                <a16:creationId xmlns:a16="http://schemas.microsoft.com/office/drawing/2014/main" id="{EE37A3CD-1BAC-6175-4755-9AC66A46B6FF}"/>
              </a:ext>
            </a:extLst>
          </p:cNvPr>
          <p:cNvSpPr txBox="1">
            <a:spLocks/>
          </p:cNvSpPr>
          <p:nvPr/>
        </p:nvSpPr>
        <p:spPr>
          <a:xfrm>
            <a:off x="1843596" y="1027804"/>
            <a:ext cx="4467724" cy="49469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800" b="1" dirty="0">
                <a:solidFill>
                  <a:srgbClr val="0070C0"/>
                </a:solidFill>
                <a:latin typeface="Work Sans Light" pitchFamily="2" charset="77"/>
              </a:rPr>
              <a:t>Tiendas de barrio: </a:t>
            </a:r>
            <a:endParaRPr lang="es-CO" sz="2800" b="1" dirty="0">
              <a:solidFill>
                <a:srgbClr val="0070C0"/>
              </a:solidFill>
              <a:latin typeface="Work Sans Light" pitchFamily="2" charset="77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FBAA83CA-F5E1-3945-40AB-1CB1B233A0BF}"/>
              </a:ext>
            </a:extLst>
          </p:cNvPr>
          <p:cNvSpPr txBox="1"/>
          <p:nvPr/>
        </p:nvSpPr>
        <p:spPr>
          <a:xfrm>
            <a:off x="1211179" y="2380977"/>
            <a:ext cx="3905758" cy="2943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s-ES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F</a:t>
            </a:r>
            <a:r>
              <a:rPr lang="es-E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ormatos comerciales pequeños que pueden ofrecer gran variedad de productos se caracterizan por estar ubicados cerca del lugar de residencia y a manejar un grado de informalidad en las relaciones comerciales, relacionados común mente con las clases populares de latino América. </a:t>
            </a:r>
            <a:endParaRPr lang="es-CO" sz="18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8" name="Conector recto 7">
            <a:extLst>
              <a:ext uri="{FF2B5EF4-FFF2-40B4-BE49-F238E27FC236}">
                <a16:creationId xmlns:a16="http://schemas.microsoft.com/office/drawing/2014/main" id="{5E6D83AC-05CA-EC53-985A-60809003FD3A}"/>
              </a:ext>
            </a:extLst>
          </p:cNvPr>
          <p:cNvCxnSpPr>
            <a:cxnSpLocks/>
          </p:cNvCxnSpPr>
          <p:nvPr/>
        </p:nvCxnSpPr>
        <p:spPr>
          <a:xfrm flipV="1">
            <a:off x="5538048" y="1791844"/>
            <a:ext cx="0" cy="4104778"/>
          </a:xfrm>
          <a:prstGeom prst="line">
            <a:avLst/>
          </a:prstGeom>
          <a:ln w="38100">
            <a:solidFill>
              <a:srgbClr val="38A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riángulo rectángulo 4">
            <a:extLst>
              <a:ext uri="{FF2B5EF4-FFF2-40B4-BE49-F238E27FC236}">
                <a16:creationId xmlns:a16="http://schemas.microsoft.com/office/drawing/2014/main" id="{95C98C9C-9187-6F8C-7032-E402CFC6ECCB}"/>
              </a:ext>
            </a:extLst>
          </p:cNvPr>
          <p:cNvSpPr/>
          <p:nvPr/>
        </p:nvSpPr>
        <p:spPr>
          <a:xfrm rot="5400000">
            <a:off x="-2" y="-1"/>
            <a:ext cx="2590801" cy="2590801"/>
          </a:xfrm>
          <a:prstGeom prst="rtTriangl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587E0AAE-7944-A05E-87C1-184BA4A706EB}"/>
              </a:ext>
            </a:extLst>
          </p:cNvPr>
          <p:cNvSpPr/>
          <p:nvPr/>
        </p:nvSpPr>
        <p:spPr>
          <a:xfrm>
            <a:off x="0" y="5838722"/>
            <a:ext cx="2422358" cy="2486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3" name="CuadroTexto 32">
            <a:extLst>
              <a:ext uri="{FF2B5EF4-FFF2-40B4-BE49-F238E27FC236}">
                <a16:creationId xmlns:a16="http://schemas.microsoft.com/office/drawing/2014/main" id="{2C4EB12C-C141-FA10-8BBD-89CB5DF97C1B}"/>
              </a:ext>
            </a:extLst>
          </p:cNvPr>
          <p:cNvSpPr txBox="1"/>
          <p:nvPr/>
        </p:nvSpPr>
        <p:spPr>
          <a:xfrm>
            <a:off x="393280" y="176463"/>
            <a:ext cx="9144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800" dirty="0">
                <a:solidFill>
                  <a:srgbClr val="0070C0"/>
                </a:solidFill>
                <a:latin typeface="Baguet Script" panose="020F0502020204030204" pitchFamily="2" charset="0"/>
              </a:rPr>
              <a:t>2</a:t>
            </a:r>
            <a:endParaRPr lang="es-CO" sz="8800" dirty="0">
              <a:solidFill>
                <a:srgbClr val="0070C0"/>
              </a:solidFill>
              <a:latin typeface="Baguet Script" panose="020F0502020204030204" pitchFamily="2" charset="0"/>
            </a:endParaRPr>
          </a:p>
        </p:txBody>
      </p:sp>
      <p:sp>
        <p:nvSpPr>
          <p:cNvPr id="3" name="Elipse 2">
            <a:extLst>
              <a:ext uri="{FF2B5EF4-FFF2-40B4-BE49-F238E27FC236}">
                <a16:creationId xmlns:a16="http://schemas.microsoft.com/office/drawing/2014/main" id="{D3045700-4F9B-B5D3-8A6A-51B9AB85216B}"/>
              </a:ext>
            </a:extLst>
          </p:cNvPr>
          <p:cNvSpPr/>
          <p:nvPr/>
        </p:nvSpPr>
        <p:spPr>
          <a:xfrm rot="18766559">
            <a:off x="536558" y="5615387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5" name="Elipse 24">
            <a:extLst>
              <a:ext uri="{FF2B5EF4-FFF2-40B4-BE49-F238E27FC236}">
                <a16:creationId xmlns:a16="http://schemas.microsoft.com/office/drawing/2014/main" id="{9053A4BF-99D4-CE8D-38A7-0544B6F7E757}"/>
              </a:ext>
            </a:extLst>
          </p:cNvPr>
          <p:cNvSpPr/>
          <p:nvPr/>
        </p:nvSpPr>
        <p:spPr>
          <a:xfrm rot="18766559">
            <a:off x="761899" y="5615387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6" name="Elipse 25">
            <a:extLst>
              <a:ext uri="{FF2B5EF4-FFF2-40B4-BE49-F238E27FC236}">
                <a16:creationId xmlns:a16="http://schemas.microsoft.com/office/drawing/2014/main" id="{73897B13-E46A-E7C2-9516-7BFED90BFD17}"/>
              </a:ext>
            </a:extLst>
          </p:cNvPr>
          <p:cNvSpPr/>
          <p:nvPr/>
        </p:nvSpPr>
        <p:spPr>
          <a:xfrm rot="18766559">
            <a:off x="987240" y="5615387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7" name="Elipse 26">
            <a:extLst>
              <a:ext uri="{FF2B5EF4-FFF2-40B4-BE49-F238E27FC236}">
                <a16:creationId xmlns:a16="http://schemas.microsoft.com/office/drawing/2014/main" id="{BBF22EDB-F36B-FA57-E882-6CACF9379540}"/>
              </a:ext>
            </a:extLst>
          </p:cNvPr>
          <p:cNvSpPr/>
          <p:nvPr/>
        </p:nvSpPr>
        <p:spPr>
          <a:xfrm rot="18766559">
            <a:off x="1212581" y="5615387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8" name="Elipse 27">
            <a:extLst>
              <a:ext uri="{FF2B5EF4-FFF2-40B4-BE49-F238E27FC236}">
                <a16:creationId xmlns:a16="http://schemas.microsoft.com/office/drawing/2014/main" id="{83E85B79-CBD6-822D-0D9F-1443E2AB477B}"/>
              </a:ext>
            </a:extLst>
          </p:cNvPr>
          <p:cNvSpPr/>
          <p:nvPr/>
        </p:nvSpPr>
        <p:spPr>
          <a:xfrm rot="18766559">
            <a:off x="536558" y="5856019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9" name="Elipse 28">
            <a:extLst>
              <a:ext uri="{FF2B5EF4-FFF2-40B4-BE49-F238E27FC236}">
                <a16:creationId xmlns:a16="http://schemas.microsoft.com/office/drawing/2014/main" id="{C6C90DBB-1D07-714C-60FF-C948F16BB28A}"/>
              </a:ext>
            </a:extLst>
          </p:cNvPr>
          <p:cNvSpPr/>
          <p:nvPr/>
        </p:nvSpPr>
        <p:spPr>
          <a:xfrm rot="18766559">
            <a:off x="761899" y="5856019"/>
            <a:ext cx="145882" cy="145882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0" name="Elipse 29">
            <a:extLst>
              <a:ext uri="{FF2B5EF4-FFF2-40B4-BE49-F238E27FC236}">
                <a16:creationId xmlns:a16="http://schemas.microsoft.com/office/drawing/2014/main" id="{7CB864C9-4680-575A-71F0-0DF9C0F4EF3E}"/>
              </a:ext>
            </a:extLst>
          </p:cNvPr>
          <p:cNvSpPr/>
          <p:nvPr/>
        </p:nvSpPr>
        <p:spPr>
          <a:xfrm rot="18766559">
            <a:off x="987240" y="5856019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1" name="Elipse 30">
            <a:extLst>
              <a:ext uri="{FF2B5EF4-FFF2-40B4-BE49-F238E27FC236}">
                <a16:creationId xmlns:a16="http://schemas.microsoft.com/office/drawing/2014/main" id="{CD47A5AE-D676-A77C-71CD-C299D54926A6}"/>
              </a:ext>
            </a:extLst>
          </p:cNvPr>
          <p:cNvSpPr/>
          <p:nvPr/>
        </p:nvSpPr>
        <p:spPr>
          <a:xfrm rot="18766559">
            <a:off x="1212581" y="5856019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2" name="Elipse 31">
            <a:extLst>
              <a:ext uri="{FF2B5EF4-FFF2-40B4-BE49-F238E27FC236}">
                <a16:creationId xmlns:a16="http://schemas.microsoft.com/office/drawing/2014/main" id="{DC7018E2-A9BC-FFC5-02AA-82A52A268C0F}"/>
              </a:ext>
            </a:extLst>
          </p:cNvPr>
          <p:cNvSpPr/>
          <p:nvPr/>
        </p:nvSpPr>
        <p:spPr>
          <a:xfrm rot="18766559">
            <a:off x="536558" y="6110080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4" name="Elipse 33">
            <a:extLst>
              <a:ext uri="{FF2B5EF4-FFF2-40B4-BE49-F238E27FC236}">
                <a16:creationId xmlns:a16="http://schemas.microsoft.com/office/drawing/2014/main" id="{EF33FB09-CF72-5231-5407-386364D00F70}"/>
              </a:ext>
            </a:extLst>
          </p:cNvPr>
          <p:cNvSpPr/>
          <p:nvPr/>
        </p:nvSpPr>
        <p:spPr>
          <a:xfrm rot="18766559">
            <a:off x="761899" y="6110080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5" name="Elipse 34">
            <a:extLst>
              <a:ext uri="{FF2B5EF4-FFF2-40B4-BE49-F238E27FC236}">
                <a16:creationId xmlns:a16="http://schemas.microsoft.com/office/drawing/2014/main" id="{36ED99E8-8FF6-382A-7C95-B517836B666D}"/>
              </a:ext>
            </a:extLst>
          </p:cNvPr>
          <p:cNvSpPr/>
          <p:nvPr/>
        </p:nvSpPr>
        <p:spPr>
          <a:xfrm rot="18766559">
            <a:off x="987240" y="6110080"/>
            <a:ext cx="145882" cy="145882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6" name="Elipse 35">
            <a:extLst>
              <a:ext uri="{FF2B5EF4-FFF2-40B4-BE49-F238E27FC236}">
                <a16:creationId xmlns:a16="http://schemas.microsoft.com/office/drawing/2014/main" id="{293E93A4-78A8-D33C-249C-C850CCAFD873}"/>
              </a:ext>
            </a:extLst>
          </p:cNvPr>
          <p:cNvSpPr/>
          <p:nvPr/>
        </p:nvSpPr>
        <p:spPr>
          <a:xfrm rot="18766559">
            <a:off x="1212581" y="6110080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7" name="Elipse 36">
            <a:extLst>
              <a:ext uri="{FF2B5EF4-FFF2-40B4-BE49-F238E27FC236}">
                <a16:creationId xmlns:a16="http://schemas.microsoft.com/office/drawing/2014/main" id="{110CCC0E-3C9F-F97C-B7FA-1F1A452A5DAA}"/>
              </a:ext>
            </a:extLst>
          </p:cNvPr>
          <p:cNvSpPr/>
          <p:nvPr/>
        </p:nvSpPr>
        <p:spPr>
          <a:xfrm rot="18766559">
            <a:off x="536558" y="6350712"/>
            <a:ext cx="145882" cy="145882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8" name="Elipse 37">
            <a:extLst>
              <a:ext uri="{FF2B5EF4-FFF2-40B4-BE49-F238E27FC236}">
                <a16:creationId xmlns:a16="http://schemas.microsoft.com/office/drawing/2014/main" id="{71CD4E5F-FC3E-35EA-333A-222C002DF4C9}"/>
              </a:ext>
            </a:extLst>
          </p:cNvPr>
          <p:cNvSpPr/>
          <p:nvPr/>
        </p:nvSpPr>
        <p:spPr>
          <a:xfrm rot="18766559">
            <a:off x="761899" y="6350712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9" name="Elipse 38">
            <a:extLst>
              <a:ext uri="{FF2B5EF4-FFF2-40B4-BE49-F238E27FC236}">
                <a16:creationId xmlns:a16="http://schemas.microsoft.com/office/drawing/2014/main" id="{EF3714CD-15B5-5493-378A-E6BFB94C7819}"/>
              </a:ext>
            </a:extLst>
          </p:cNvPr>
          <p:cNvSpPr/>
          <p:nvPr/>
        </p:nvSpPr>
        <p:spPr>
          <a:xfrm rot="18766559">
            <a:off x="987240" y="6350712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0" name="Elipse 39">
            <a:extLst>
              <a:ext uri="{FF2B5EF4-FFF2-40B4-BE49-F238E27FC236}">
                <a16:creationId xmlns:a16="http://schemas.microsoft.com/office/drawing/2014/main" id="{53A8236C-9D26-C5E3-F678-3C5CB4EBD4F0}"/>
              </a:ext>
            </a:extLst>
          </p:cNvPr>
          <p:cNvSpPr/>
          <p:nvPr/>
        </p:nvSpPr>
        <p:spPr>
          <a:xfrm rot="18766559">
            <a:off x="1212581" y="6350712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1" name="CuadroTexto 40">
            <a:extLst>
              <a:ext uri="{FF2B5EF4-FFF2-40B4-BE49-F238E27FC236}">
                <a16:creationId xmlns:a16="http://schemas.microsoft.com/office/drawing/2014/main" id="{25068AA0-1076-BC40-31D9-8C8263EC005F}"/>
              </a:ext>
            </a:extLst>
          </p:cNvPr>
          <p:cNvSpPr txBox="1"/>
          <p:nvPr/>
        </p:nvSpPr>
        <p:spPr>
          <a:xfrm>
            <a:off x="9609470" y="5924315"/>
            <a:ext cx="224564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800" dirty="0"/>
              <a:t>Tomado de :https://www.freepik.es/foto-gratis</a:t>
            </a:r>
          </a:p>
        </p:txBody>
      </p:sp>
      <p:sp>
        <p:nvSpPr>
          <p:cNvPr id="42" name="CuadroTexto 41">
            <a:extLst>
              <a:ext uri="{FF2B5EF4-FFF2-40B4-BE49-F238E27FC236}">
                <a16:creationId xmlns:a16="http://schemas.microsoft.com/office/drawing/2014/main" id="{F3082AEF-ABBD-7ADF-CE65-0B628203030B}"/>
              </a:ext>
            </a:extLst>
          </p:cNvPr>
          <p:cNvSpPr txBox="1"/>
          <p:nvPr/>
        </p:nvSpPr>
        <p:spPr>
          <a:xfrm>
            <a:off x="8391855" y="6293963"/>
            <a:ext cx="2826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>
                <a:latin typeface="Freestyle Script" panose="030804020302050B0404" pitchFamily="66" charset="0"/>
              </a:rPr>
              <a:t>Elaborada por: Juan Carlos Saavedra R</a:t>
            </a:r>
          </a:p>
        </p:txBody>
      </p:sp>
      <p:sp>
        <p:nvSpPr>
          <p:cNvPr id="43" name="Rectángulo 42">
            <a:extLst>
              <a:ext uri="{FF2B5EF4-FFF2-40B4-BE49-F238E27FC236}">
                <a16:creationId xmlns:a16="http://schemas.microsoft.com/office/drawing/2014/main" id="{E409C76A-94E7-509F-CA76-0AFC68C51A8D}"/>
              </a:ext>
            </a:extLst>
          </p:cNvPr>
          <p:cNvSpPr/>
          <p:nvPr/>
        </p:nvSpPr>
        <p:spPr>
          <a:xfrm>
            <a:off x="5641828" y="5075887"/>
            <a:ext cx="2422358" cy="2486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555213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EE37A3CD-1BAC-6175-4755-9AC66A46B6FF}"/>
              </a:ext>
            </a:extLst>
          </p:cNvPr>
          <p:cNvSpPr txBox="1">
            <a:spLocks/>
          </p:cNvSpPr>
          <p:nvPr/>
        </p:nvSpPr>
        <p:spPr>
          <a:xfrm>
            <a:off x="1851617" y="810167"/>
            <a:ext cx="5166803" cy="49469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800" b="1" dirty="0">
                <a:solidFill>
                  <a:srgbClr val="0070C0"/>
                </a:solidFill>
                <a:latin typeface="Work Sans Light" pitchFamily="2" charset="77"/>
              </a:rPr>
              <a:t>Autoservicio y pequeños establecimientos comerciales: </a:t>
            </a:r>
            <a:endParaRPr lang="es-CO" sz="2800" b="1" dirty="0">
              <a:solidFill>
                <a:srgbClr val="0070C0"/>
              </a:solidFill>
              <a:latin typeface="Work Sans Light" pitchFamily="2" charset="77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FBAA83CA-F5E1-3945-40AB-1CB1B233A0BF}"/>
              </a:ext>
            </a:extLst>
          </p:cNvPr>
          <p:cNvSpPr txBox="1"/>
          <p:nvPr/>
        </p:nvSpPr>
        <p:spPr>
          <a:xfrm>
            <a:off x="7729607" y="2847441"/>
            <a:ext cx="3905758" cy="1350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s-ES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</a:t>
            </a:r>
            <a:r>
              <a:rPr lang="es-E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uperficie de venta hasta de 100 m2 con surtido limitado y donde se venden artículos de conveniencia de compra frecuente.</a:t>
            </a:r>
            <a:endParaRPr lang="es-CO" sz="18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8" name="Conector recto 7">
            <a:extLst>
              <a:ext uri="{FF2B5EF4-FFF2-40B4-BE49-F238E27FC236}">
                <a16:creationId xmlns:a16="http://schemas.microsoft.com/office/drawing/2014/main" id="{5E6D83AC-05CA-EC53-985A-60809003FD3A}"/>
              </a:ext>
            </a:extLst>
          </p:cNvPr>
          <p:cNvCxnSpPr>
            <a:cxnSpLocks/>
          </p:cNvCxnSpPr>
          <p:nvPr/>
        </p:nvCxnSpPr>
        <p:spPr>
          <a:xfrm flipV="1">
            <a:off x="7318722" y="1973741"/>
            <a:ext cx="0" cy="4104778"/>
          </a:xfrm>
          <a:prstGeom prst="line">
            <a:avLst/>
          </a:prstGeom>
          <a:ln w="38100">
            <a:solidFill>
              <a:srgbClr val="38A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riángulo rectángulo 4">
            <a:extLst>
              <a:ext uri="{FF2B5EF4-FFF2-40B4-BE49-F238E27FC236}">
                <a16:creationId xmlns:a16="http://schemas.microsoft.com/office/drawing/2014/main" id="{95C98C9C-9187-6F8C-7032-E402CFC6ECCB}"/>
              </a:ext>
            </a:extLst>
          </p:cNvPr>
          <p:cNvSpPr/>
          <p:nvPr/>
        </p:nvSpPr>
        <p:spPr>
          <a:xfrm rot="5400000">
            <a:off x="-2" y="-1"/>
            <a:ext cx="2590801" cy="2590801"/>
          </a:xfrm>
          <a:prstGeom prst="rtTriangl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587E0AAE-7944-A05E-87C1-184BA4A706EB}"/>
              </a:ext>
            </a:extLst>
          </p:cNvPr>
          <p:cNvSpPr/>
          <p:nvPr/>
        </p:nvSpPr>
        <p:spPr>
          <a:xfrm>
            <a:off x="0" y="5838722"/>
            <a:ext cx="2422358" cy="2486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3" name="CuadroTexto 32">
            <a:extLst>
              <a:ext uri="{FF2B5EF4-FFF2-40B4-BE49-F238E27FC236}">
                <a16:creationId xmlns:a16="http://schemas.microsoft.com/office/drawing/2014/main" id="{2C4EB12C-C141-FA10-8BBD-89CB5DF97C1B}"/>
              </a:ext>
            </a:extLst>
          </p:cNvPr>
          <p:cNvSpPr txBox="1"/>
          <p:nvPr/>
        </p:nvSpPr>
        <p:spPr>
          <a:xfrm>
            <a:off x="393280" y="176463"/>
            <a:ext cx="9144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800" dirty="0">
                <a:solidFill>
                  <a:srgbClr val="0070C0"/>
                </a:solidFill>
                <a:latin typeface="Baguet Script" panose="020F0502020204030204" pitchFamily="2" charset="0"/>
              </a:rPr>
              <a:t>3</a:t>
            </a:r>
            <a:endParaRPr lang="es-CO" sz="8800" dirty="0">
              <a:solidFill>
                <a:srgbClr val="0070C0"/>
              </a:solidFill>
              <a:latin typeface="Baguet Script" panose="020F0502020204030204" pitchFamily="2" charset="0"/>
            </a:endParaRPr>
          </a:p>
        </p:txBody>
      </p:sp>
      <p:sp>
        <p:nvSpPr>
          <p:cNvPr id="3" name="Elipse 2">
            <a:extLst>
              <a:ext uri="{FF2B5EF4-FFF2-40B4-BE49-F238E27FC236}">
                <a16:creationId xmlns:a16="http://schemas.microsoft.com/office/drawing/2014/main" id="{D3045700-4F9B-B5D3-8A6A-51B9AB85216B}"/>
              </a:ext>
            </a:extLst>
          </p:cNvPr>
          <p:cNvSpPr/>
          <p:nvPr/>
        </p:nvSpPr>
        <p:spPr>
          <a:xfrm rot="18766559">
            <a:off x="11008665" y="5279108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5" name="Elipse 24">
            <a:extLst>
              <a:ext uri="{FF2B5EF4-FFF2-40B4-BE49-F238E27FC236}">
                <a16:creationId xmlns:a16="http://schemas.microsoft.com/office/drawing/2014/main" id="{9053A4BF-99D4-CE8D-38A7-0544B6F7E757}"/>
              </a:ext>
            </a:extLst>
          </p:cNvPr>
          <p:cNvSpPr/>
          <p:nvPr/>
        </p:nvSpPr>
        <p:spPr>
          <a:xfrm rot="18766559">
            <a:off x="11234006" y="5279108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6" name="Elipse 25">
            <a:extLst>
              <a:ext uri="{FF2B5EF4-FFF2-40B4-BE49-F238E27FC236}">
                <a16:creationId xmlns:a16="http://schemas.microsoft.com/office/drawing/2014/main" id="{73897B13-E46A-E7C2-9516-7BFED90BFD17}"/>
              </a:ext>
            </a:extLst>
          </p:cNvPr>
          <p:cNvSpPr/>
          <p:nvPr/>
        </p:nvSpPr>
        <p:spPr>
          <a:xfrm rot="18766559">
            <a:off x="11459347" y="5279108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7" name="Elipse 26">
            <a:extLst>
              <a:ext uri="{FF2B5EF4-FFF2-40B4-BE49-F238E27FC236}">
                <a16:creationId xmlns:a16="http://schemas.microsoft.com/office/drawing/2014/main" id="{BBF22EDB-F36B-FA57-E882-6CACF9379540}"/>
              </a:ext>
            </a:extLst>
          </p:cNvPr>
          <p:cNvSpPr/>
          <p:nvPr/>
        </p:nvSpPr>
        <p:spPr>
          <a:xfrm rot="18766559">
            <a:off x="11684688" y="5279108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8" name="Elipse 27">
            <a:extLst>
              <a:ext uri="{FF2B5EF4-FFF2-40B4-BE49-F238E27FC236}">
                <a16:creationId xmlns:a16="http://schemas.microsoft.com/office/drawing/2014/main" id="{83E85B79-CBD6-822D-0D9F-1443E2AB477B}"/>
              </a:ext>
            </a:extLst>
          </p:cNvPr>
          <p:cNvSpPr/>
          <p:nvPr/>
        </p:nvSpPr>
        <p:spPr>
          <a:xfrm rot="18766559">
            <a:off x="11008665" y="5519740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9" name="Elipse 28">
            <a:extLst>
              <a:ext uri="{FF2B5EF4-FFF2-40B4-BE49-F238E27FC236}">
                <a16:creationId xmlns:a16="http://schemas.microsoft.com/office/drawing/2014/main" id="{C6C90DBB-1D07-714C-60FF-C948F16BB28A}"/>
              </a:ext>
            </a:extLst>
          </p:cNvPr>
          <p:cNvSpPr/>
          <p:nvPr/>
        </p:nvSpPr>
        <p:spPr>
          <a:xfrm rot="18766559">
            <a:off x="11234006" y="5519740"/>
            <a:ext cx="145882" cy="14588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0" name="Elipse 29">
            <a:extLst>
              <a:ext uri="{FF2B5EF4-FFF2-40B4-BE49-F238E27FC236}">
                <a16:creationId xmlns:a16="http://schemas.microsoft.com/office/drawing/2014/main" id="{7CB864C9-4680-575A-71F0-0DF9C0F4EF3E}"/>
              </a:ext>
            </a:extLst>
          </p:cNvPr>
          <p:cNvSpPr/>
          <p:nvPr/>
        </p:nvSpPr>
        <p:spPr>
          <a:xfrm rot="18766559">
            <a:off x="11459347" y="5519740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1" name="Elipse 30">
            <a:extLst>
              <a:ext uri="{FF2B5EF4-FFF2-40B4-BE49-F238E27FC236}">
                <a16:creationId xmlns:a16="http://schemas.microsoft.com/office/drawing/2014/main" id="{CD47A5AE-D676-A77C-71CD-C299D54926A6}"/>
              </a:ext>
            </a:extLst>
          </p:cNvPr>
          <p:cNvSpPr/>
          <p:nvPr/>
        </p:nvSpPr>
        <p:spPr>
          <a:xfrm rot="18766559">
            <a:off x="11684688" y="5519740"/>
            <a:ext cx="145882" cy="14588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2" name="Elipse 31">
            <a:extLst>
              <a:ext uri="{FF2B5EF4-FFF2-40B4-BE49-F238E27FC236}">
                <a16:creationId xmlns:a16="http://schemas.microsoft.com/office/drawing/2014/main" id="{DC7018E2-A9BC-FFC5-02AA-82A52A268C0F}"/>
              </a:ext>
            </a:extLst>
          </p:cNvPr>
          <p:cNvSpPr/>
          <p:nvPr/>
        </p:nvSpPr>
        <p:spPr>
          <a:xfrm rot="18766559">
            <a:off x="11008665" y="5773801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4" name="Elipse 33">
            <a:extLst>
              <a:ext uri="{FF2B5EF4-FFF2-40B4-BE49-F238E27FC236}">
                <a16:creationId xmlns:a16="http://schemas.microsoft.com/office/drawing/2014/main" id="{EF33FB09-CF72-5231-5407-386364D00F70}"/>
              </a:ext>
            </a:extLst>
          </p:cNvPr>
          <p:cNvSpPr/>
          <p:nvPr/>
        </p:nvSpPr>
        <p:spPr>
          <a:xfrm rot="18766559">
            <a:off x="11234006" y="5773801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5" name="Elipse 34">
            <a:extLst>
              <a:ext uri="{FF2B5EF4-FFF2-40B4-BE49-F238E27FC236}">
                <a16:creationId xmlns:a16="http://schemas.microsoft.com/office/drawing/2014/main" id="{36ED99E8-8FF6-382A-7C95-B517836B666D}"/>
              </a:ext>
            </a:extLst>
          </p:cNvPr>
          <p:cNvSpPr/>
          <p:nvPr/>
        </p:nvSpPr>
        <p:spPr>
          <a:xfrm rot="18766559">
            <a:off x="11459347" y="5773801"/>
            <a:ext cx="145882" cy="14588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6" name="Elipse 35">
            <a:extLst>
              <a:ext uri="{FF2B5EF4-FFF2-40B4-BE49-F238E27FC236}">
                <a16:creationId xmlns:a16="http://schemas.microsoft.com/office/drawing/2014/main" id="{293E93A4-78A8-D33C-249C-C850CCAFD873}"/>
              </a:ext>
            </a:extLst>
          </p:cNvPr>
          <p:cNvSpPr/>
          <p:nvPr/>
        </p:nvSpPr>
        <p:spPr>
          <a:xfrm rot="18766559">
            <a:off x="11684688" y="5773801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7" name="Elipse 36">
            <a:extLst>
              <a:ext uri="{FF2B5EF4-FFF2-40B4-BE49-F238E27FC236}">
                <a16:creationId xmlns:a16="http://schemas.microsoft.com/office/drawing/2014/main" id="{110CCC0E-3C9F-F97C-B7FA-1F1A452A5DAA}"/>
              </a:ext>
            </a:extLst>
          </p:cNvPr>
          <p:cNvSpPr/>
          <p:nvPr/>
        </p:nvSpPr>
        <p:spPr>
          <a:xfrm rot="18766559">
            <a:off x="11008665" y="6014433"/>
            <a:ext cx="145882" cy="14588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8" name="Elipse 37">
            <a:extLst>
              <a:ext uri="{FF2B5EF4-FFF2-40B4-BE49-F238E27FC236}">
                <a16:creationId xmlns:a16="http://schemas.microsoft.com/office/drawing/2014/main" id="{71CD4E5F-FC3E-35EA-333A-222C002DF4C9}"/>
              </a:ext>
            </a:extLst>
          </p:cNvPr>
          <p:cNvSpPr/>
          <p:nvPr/>
        </p:nvSpPr>
        <p:spPr>
          <a:xfrm rot="18766559">
            <a:off x="11234006" y="6014433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9" name="Elipse 38">
            <a:extLst>
              <a:ext uri="{FF2B5EF4-FFF2-40B4-BE49-F238E27FC236}">
                <a16:creationId xmlns:a16="http://schemas.microsoft.com/office/drawing/2014/main" id="{EF3714CD-15B5-5493-378A-E6BFB94C7819}"/>
              </a:ext>
            </a:extLst>
          </p:cNvPr>
          <p:cNvSpPr/>
          <p:nvPr/>
        </p:nvSpPr>
        <p:spPr>
          <a:xfrm rot="18766559">
            <a:off x="11459347" y="6014433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0" name="Elipse 39">
            <a:extLst>
              <a:ext uri="{FF2B5EF4-FFF2-40B4-BE49-F238E27FC236}">
                <a16:creationId xmlns:a16="http://schemas.microsoft.com/office/drawing/2014/main" id="{53A8236C-9D26-C5E3-F678-3C5CB4EBD4F0}"/>
              </a:ext>
            </a:extLst>
          </p:cNvPr>
          <p:cNvSpPr/>
          <p:nvPr/>
        </p:nvSpPr>
        <p:spPr>
          <a:xfrm rot="18766559">
            <a:off x="11684688" y="6014433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1" name="CuadroTexto 40">
            <a:extLst>
              <a:ext uri="{FF2B5EF4-FFF2-40B4-BE49-F238E27FC236}">
                <a16:creationId xmlns:a16="http://schemas.microsoft.com/office/drawing/2014/main" id="{25068AA0-1076-BC40-31D9-8C8263EC005F}"/>
              </a:ext>
            </a:extLst>
          </p:cNvPr>
          <p:cNvSpPr txBox="1"/>
          <p:nvPr/>
        </p:nvSpPr>
        <p:spPr>
          <a:xfrm>
            <a:off x="1018130" y="6078519"/>
            <a:ext cx="224564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800" dirty="0"/>
              <a:t>Tomado de :https://www.freepik.es/foto-gratis</a:t>
            </a:r>
          </a:p>
        </p:txBody>
      </p:sp>
      <p:sp>
        <p:nvSpPr>
          <p:cNvPr id="42" name="CuadroTexto 41">
            <a:extLst>
              <a:ext uri="{FF2B5EF4-FFF2-40B4-BE49-F238E27FC236}">
                <a16:creationId xmlns:a16="http://schemas.microsoft.com/office/drawing/2014/main" id="{F3082AEF-ABBD-7ADF-CE65-0B628203030B}"/>
              </a:ext>
            </a:extLst>
          </p:cNvPr>
          <p:cNvSpPr txBox="1"/>
          <p:nvPr/>
        </p:nvSpPr>
        <p:spPr>
          <a:xfrm>
            <a:off x="9470395" y="6374174"/>
            <a:ext cx="2826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>
                <a:latin typeface="Freestyle Script" panose="030804020302050B0404" pitchFamily="66" charset="0"/>
              </a:rPr>
              <a:t>Elaborada por: Juan Carlos Saavedra R</a:t>
            </a:r>
          </a:p>
        </p:txBody>
      </p:sp>
      <p:pic>
        <p:nvPicPr>
          <p:cNvPr id="3074" name="Picture 2" descr="Mujer de tiro medio control de producto">
            <a:extLst>
              <a:ext uri="{FF2B5EF4-FFF2-40B4-BE49-F238E27FC236}">
                <a16:creationId xmlns:a16="http://schemas.microsoft.com/office/drawing/2014/main" id="{C8C47854-E4CC-C991-628E-262A853D9C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099" y="2000648"/>
            <a:ext cx="5962650" cy="396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ángulo 1">
            <a:extLst>
              <a:ext uri="{FF2B5EF4-FFF2-40B4-BE49-F238E27FC236}">
                <a16:creationId xmlns:a16="http://schemas.microsoft.com/office/drawing/2014/main" id="{4B0C9F68-7167-8A0A-2917-0E9EC20F001A}"/>
              </a:ext>
            </a:extLst>
          </p:cNvPr>
          <p:cNvSpPr/>
          <p:nvPr/>
        </p:nvSpPr>
        <p:spPr>
          <a:xfrm>
            <a:off x="929774" y="5173785"/>
            <a:ext cx="2422358" cy="2486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347985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EE37A3CD-1BAC-6175-4755-9AC66A46B6FF}"/>
              </a:ext>
            </a:extLst>
          </p:cNvPr>
          <p:cNvSpPr txBox="1">
            <a:spLocks/>
          </p:cNvSpPr>
          <p:nvPr/>
        </p:nvSpPr>
        <p:spPr>
          <a:xfrm>
            <a:off x="1851617" y="810167"/>
            <a:ext cx="5166803" cy="49469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800" b="1" dirty="0">
                <a:solidFill>
                  <a:srgbClr val="0070C0"/>
                </a:solidFill>
                <a:latin typeface="Work Sans Light" pitchFamily="2" charset="77"/>
              </a:rPr>
              <a:t>Supermercados: </a:t>
            </a:r>
            <a:endParaRPr lang="es-CO" sz="2800" b="1" dirty="0">
              <a:solidFill>
                <a:srgbClr val="0070C0"/>
              </a:solidFill>
              <a:latin typeface="Work Sans Light" pitchFamily="2" charset="77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FBAA83CA-F5E1-3945-40AB-1CB1B233A0BF}"/>
              </a:ext>
            </a:extLst>
          </p:cNvPr>
          <p:cNvSpPr txBox="1"/>
          <p:nvPr/>
        </p:nvSpPr>
        <p:spPr>
          <a:xfrm>
            <a:off x="1585480" y="2697731"/>
            <a:ext cx="3905758" cy="1987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s-ES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</a:t>
            </a:r>
            <a:r>
              <a:rPr lang="es-ES" sz="18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ueden ser pequeños de 100 a 399 m2 medianos de 400 a 1000 m2 o grandes de 1000 m a 2500 m2 suelen ubicarse en zonas urbanas y venden productos de consumo en autoservicio.</a:t>
            </a:r>
            <a:r>
              <a:rPr lang="es-E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  <a:endParaRPr lang="es-CO" sz="18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8" name="Conector recto 7">
            <a:extLst>
              <a:ext uri="{FF2B5EF4-FFF2-40B4-BE49-F238E27FC236}">
                <a16:creationId xmlns:a16="http://schemas.microsoft.com/office/drawing/2014/main" id="{5E6D83AC-05CA-EC53-985A-60809003FD3A}"/>
              </a:ext>
            </a:extLst>
          </p:cNvPr>
          <p:cNvCxnSpPr>
            <a:cxnSpLocks/>
          </p:cNvCxnSpPr>
          <p:nvPr/>
        </p:nvCxnSpPr>
        <p:spPr>
          <a:xfrm flipV="1">
            <a:off x="5698469" y="1741964"/>
            <a:ext cx="0" cy="4104778"/>
          </a:xfrm>
          <a:prstGeom prst="line">
            <a:avLst/>
          </a:prstGeom>
          <a:ln w="38100">
            <a:solidFill>
              <a:srgbClr val="38A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riángulo rectángulo 4">
            <a:extLst>
              <a:ext uri="{FF2B5EF4-FFF2-40B4-BE49-F238E27FC236}">
                <a16:creationId xmlns:a16="http://schemas.microsoft.com/office/drawing/2014/main" id="{95C98C9C-9187-6F8C-7032-E402CFC6ECCB}"/>
              </a:ext>
            </a:extLst>
          </p:cNvPr>
          <p:cNvSpPr/>
          <p:nvPr/>
        </p:nvSpPr>
        <p:spPr>
          <a:xfrm rot="5400000">
            <a:off x="-2" y="-1"/>
            <a:ext cx="2590801" cy="2590801"/>
          </a:xfrm>
          <a:prstGeom prst="rtTriangl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587E0AAE-7944-A05E-87C1-184BA4A706EB}"/>
              </a:ext>
            </a:extLst>
          </p:cNvPr>
          <p:cNvSpPr/>
          <p:nvPr/>
        </p:nvSpPr>
        <p:spPr>
          <a:xfrm>
            <a:off x="0" y="5838722"/>
            <a:ext cx="2422358" cy="2486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3" name="CuadroTexto 32">
            <a:extLst>
              <a:ext uri="{FF2B5EF4-FFF2-40B4-BE49-F238E27FC236}">
                <a16:creationId xmlns:a16="http://schemas.microsoft.com/office/drawing/2014/main" id="{2C4EB12C-C141-FA10-8BBD-89CB5DF97C1B}"/>
              </a:ext>
            </a:extLst>
          </p:cNvPr>
          <p:cNvSpPr txBox="1"/>
          <p:nvPr/>
        </p:nvSpPr>
        <p:spPr>
          <a:xfrm>
            <a:off x="393280" y="176463"/>
            <a:ext cx="9144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800" dirty="0">
                <a:solidFill>
                  <a:srgbClr val="0070C0"/>
                </a:solidFill>
                <a:latin typeface="Baguet Script" panose="020F0502020204030204" pitchFamily="2" charset="0"/>
              </a:rPr>
              <a:t>4</a:t>
            </a:r>
            <a:endParaRPr lang="es-CO" sz="8800" dirty="0">
              <a:solidFill>
                <a:srgbClr val="0070C0"/>
              </a:solidFill>
              <a:latin typeface="Baguet Script" panose="020F0502020204030204" pitchFamily="2" charset="0"/>
            </a:endParaRPr>
          </a:p>
        </p:txBody>
      </p:sp>
      <p:sp>
        <p:nvSpPr>
          <p:cNvPr id="3" name="Elipse 2">
            <a:extLst>
              <a:ext uri="{FF2B5EF4-FFF2-40B4-BE49-F238E27FC236}">
                <a16:creationId xmlns:a16="http://schemas.microsoft.com/office/drawing/2014/main" id="{D3045700-4F9B-B5D3-8A6A-51B9AB85216B}"/>
              </a:ext>
            </a:extLst>
          </p:cNvPr>
          <p:cNvSpPr/>
          <p:nvPr/>
        </p:nvSpPr>
        <p:spPr>
          <a:xfrm rot="18766559">
            <a:off x="616771" y="5496926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5" name="Elipse 24">
            <a:extLst>
              <a:ext uri="{FF2B5EF4-FFF2-40B4-BE49-F238E27FC236}">
                <a16:creationId xmlns:a16="http://schemas.microsoft.com/office/drawing/2014/main" id="{9053A4BF-99D4-CE8D-38A7-0544B6F7E757}"/>
              </a:ext>
            </a:extLst>
          </p:cNvPr>
          <p:cNvSpPr/>
          <p:nvPr/>
        </p:nvSpPr>
        <p:spPr>
          <a:xfrm rot="18766559">
            <a:off x="842112" y="5496926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6" name="Elipse 25">
            <a:extLst>
              <a:ext uri="{FF2B5EF4-FFF2-40B4-BE49-F238E27FC236}">
                <a16:creationId xmlns:a16="http://schemas.microsoft.com/office/drawing/2014/main" id="{73897B13-E46A-E7C2-9516-7BFED90BFD17}"/>
              </a:ext>
            </a:extLst>
          </p:cNvPr>
          <p:cNvSpPr/>
          <p:nvPr/>
        </p:nvSpPr>
        <p:spPr>
          <a:xfrm rot="18766559">
            <a:off x="1067453" y="5496926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7" name="Elipse 26">
            <a:extLst>
              <a:ext uri="{FF2B5EF4-FFF2-40B4-BE49-F238E27FC236}">
                <a16:creationId xmlns:a16="http://schemas.microsoft.com/office/drawing/2014/main" id="{BBF22EDB-F36B-FA57-E882-6CACF9379540}"/>
              </a:ext>
            </a:extLst>
          </p:cNvPr>
          <p:cNvSpPr/>
          <p:nvPr/>
        </p:nvSpPr>
        <p:spPr>
          <a:xfrm rot="18766559">
            <a:off x="1292794" y="5496926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8" name="Elipse 27">
            <a:extLst>
              <a:ext uri="{FF2B5EF4-FFF2-40B4-BE49-F238E27FC236}">
                <a16:creationId xmlns:a16="http://schemas.microsoft.com/office/drawing/2014/main" id="{83E85B79-CBD6-822D-0D9F-1443E2AB477B}"/>
              </a:ext>
            </a:extLst>
          </p:cNvPr>
          <p:cNvSpPr/>
          <p:nvPr/>
        </p:nvSpPr>
        <p:spPr>
          <a:xfrm rot="18766559">
            <a:off x="616771" y="5737558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9" name="Elipse 28">
            <a:extLst>
              <a:ext uri="{FF2B5EF4-FFF2-40B4-BE49-F238E27FC236}">
                <a16:creationId xmlns:a16="http://schemas.microsoft.com/office/drawing/2014/main" id="{C6C90DBB-1D07-714C-60FF-C948F16BB28A}"/>
              </a:ext>
            </a:extLst>
          </p:cNvPr>
          <p:cNvSpPr/>
          <p:nvPr/>
        </p:nvSpPr>
        <p:spPr>
          <a:xfrm rot="18766559">
            <a:off x="842112" y="5737558"/>
            <a:ext cx="145882" cy="145882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0" name="Elipse 29">
            <a:extLst>
              <a:ext uri="{FF2B5EF4-FFF2-40B4-BE49-F238E27FC236}">
                <a16:creationId xmlns:a16="http://schemas.microsoft.com/office/drawing/2014/main" id="{7CB864C9-4680-575A-71F0-0DF9C0F4EF3E}"/>
              </a:ext>
            </a:extLst>
          </p:cNvPr>
          <p:cNvSpPr/>
          <p:nvPr/>
        </p:nvSpPr>
        <p:spPr>
          <a:xfrm rot="18766559">
            <a:off x="1067453" y="5737558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1" name="Elipse 30">
            <a:extLst>
              <a:ext uri="{FF2B5EF4-FFF2-40B4-BE49-F238E27FC236}">
                <a16:creationId xmlns:a16="http://schemas.microsoft.com/office/drawing/2014/main" id="{CD47A5AE-D676-A77C-71CD-C299D54926A6}"/>
              </a:ext>
            </a:extLst>
          </p:cNvPr>
          <p:cNvSpPr/>
          <p:nvPr/>
        </p:nvSpPr>
        <p:spPr>
          <a:xfrm rot="18766559">
            <a:off x="1292794" y="5737558"/>
            <a:ext cx="145882" cy="145882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2" name="Elipse 31">
            <a:extLst>
              <a:ext uri="{FF2B5EF4-FFF2-40B4-BE49-F238E27FC236}">
                <a16:creationId xmlns:a16="http://schemas.microsoft.com/office/drawing/2014/main" id="{DC7018E2-A9BC-FFC5-02AA-82A52A268C0F}"/>
              </a:ext>
            </a:extLst>
          </p:cNvPr>
          <p:cNvSpPr/>
          <p:nvPr/>
        </p:nvSpPr>
        <p:spPr>
          <a:xfrm rot="18766559">
            <a:off x="616771" y="5991619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4" name="Elipse 33">
            <a:extLst>
              <a:ext uri="{FF2B5EF4-FFF2-40B4-BE49-F238E27FC236}">
                <a16:creationId xmlns:a16="http://schemas.microsoft.com/office/drawing/2014/main" id="{EF33FB09-CF72-5231-5407-386364D00F70}"/>
              </a:ext>
            </a:extLst>
          </p:cNvPr>
          <p:cNvSpPr/>
          <p:nvPr/>
        </p:nvSpPr>
        <p:spPr>
          <a:xfrm rot="18766559">
            <a:off x="842112" y="5991619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5" name="Elipse 34">
            <a:extLst>
              <a:ext uri="{FF2B5EF4-FFF2-40B4-BE49-F238E27FC236}">
                <a16:creationId xmlns:a16="http://schemas.microsoft.com/office/drawing/2014/main" id="{36ED99E8-8FF6-382A-7C95-B517836B666D}"/>
              </a:ext>
            </a:extLst>
          </p:cNvPr>
          <p:cNvSpPr/>
          <p:nvPr/>
        </p:nvSpPr>
        <p:spPr>
          <a:xfrm rot="18766559">
            <a:off x="1067453" y="5991619"/>
            <a:ext cx="145882" cy="14588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6" name="Elipse 35">
            <a:extLst>
              <a:ext uri="{FF2B5EF4-FFF2-40B4-BE49-F238E27FC236}">
                <a16:creationId xmlns:a16="http://schemas.microsoft.com/office/drawing/2014/main" id="{293E93A4-78A8-D33C-249C-C850CCAFD873}"/>
              </a:ext>
            </a:extLst>
          </p:cNvPr>
          <p:cNvSpPr/>
          <p:nvPr/>
        </p:nvSpPr>
        <p:spPr>
          <a:xfrm rot="18766559">
            <a:off x="1292794" y="5991619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7" name="Elipse 36">
            <a:extLst>
              <a:ext uri="{FF2B5EF4-FFF2-40B4-BE49-F238E27FC236}">
                <a16:creationId xmlns:a16="http://schemas.microsoft.com/office/drawing/2014/main" id="{110CCC0E-3C9F-F97C-B7FA-1F1A452A5DAA}"/>
              </a:ext>
            </a:extLst>
          </p:cNvPr>
          <p:cNvSpPr/>
          <p:nvPr/>
        </p:nvSpPr>
        <p:spPr>
          <a:xfrm rot="18766559">
            <a:off x="616771" y="6232251"/>
            <a:ext cx="145882" cy="14588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8" name="Elipse 37">
            <a:extLst>
              <a:ext uri="{FF2B5EF4-FFF2-40B4-BE49-F238E27FC236}">
                <a16:creationId xmlns:a16="http://schemas.microsoft.com/office/drawing/2014/main" id="{71CD4E5F-FC3E-35EA-333A-222C002DF4C9}"/>
              </a:ext>
            </a:extLst>
          </p:cNvPr>
          <p:cNvSpPr/>
          <p:nvPr/>
        </p:nvSpPr>
        <p:spPr>
          <a:xfrm rot="18766559">
            <a:off x="842112" y="6232251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9" name="Elipse 38">
            <a:extLst>
              <a:ext uri="{FF2B5EF4-FFF2-40B4-BE49-F238E27FC236}">
                <a16:creationId xmlns:a16="http://schemas.microsoft.com/office/drawing/2014/main" id="{EF3714CD-15B5-5493-378A-E6BFB94C7819}"/>
              </a:ext>
            </a:extLst>
          </p:cNvPr>
          <p:cNvSpPr/>
          <p:nvPr/>
        </p:nvSpPr>
        <p:spPr>
          <a:xfrm rot="18766559">
            <a:off x="1067453" y="6232251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0" name="Elipse 39">
            <a:extLst>
              <a:ext uri="{FF2B5EF4-FFF2-40B4-BE49-F238E27FC236}">
                <a16:creationId xmlns:a16="http://schemas.microsoft.com/office/drawing/2014/main" id="{53A8236C-9D26-C5E3-F678-3C5CB4EBD4F0}"/>
              </a:ext>
            </a:extLst>
          </p:cNvPr>
          <p:cNvSpPr/>
          <p:nvPr/>
        </p:nvSpPr>
        <p:spPr>
          <a:xfrm rot="18766559">
            <a:off x="1292794" y="6232251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1" name="CuadroTexto 40">
            <a:extLst>
              <a:ext uri="{FF2B5EF4-FFF2-40B4-BE49-F238E27FC236}">
                <a16:creationId xmlns:a16="http://schemas.microsoft.com/office/drawing/2014/main" id="{25068AA0-1076-BC40-31D9-8C8263EC005F}"/>
              </a:ext>
            </a:extLst>
          </p:cNvPr>
          <p:cNvSpPr txBox="1"/>
          <p:nvPr/>
        </p:nvSpPr>
        <p:spPr>
          <a:xfrm>
            <a:off x="9664825" y="5871931"/>
            <a:ext cx="224564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800" dirty="0"/>
              <a:t>Tomado de :https://www.freepik.es/foto-gratis</a:t>
            </a:r>
          </a:p>
        </p:txBody>
      </p:sp>
      <p:sp>
        <p:nvSpPr>
          <p:cNvPr id="42" name="CuadroTexto 41">
            <a:extLst>
              <a:ext uri="{FF2B5EF4-FFF2-40B4-BE49-F238E27FC236}">
                <a16:creationId xmlns:a16="http://schemas.microsoft.com/office/drawing/2014/main" id="{F3082AEF-ABBD-7ADF-CE65-0B628203030B}"/>
              </a:ext>
            </a:extLst>
          </p:cNvPr>
          <p:cNvSpPr txBox="1"/>
          <p:nvPr/>
        </p:nvSpPr>
        <p:spPr>
          <a:xfrm>
            <a:off x="9470395" y="6374174"/>
            <a:ext cx="2826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>
                <a:latin typeface="Freestyle Script" panose="030804020302050B0404" pitchFamily="66" charset="0"/>
              </a:rPr>
              <a:t>Elaborada por: Juan Carlos Saavedra R</a:t>
            </a:r>
          </a:p>
        </p:txBody>
      </p:sp>
      <p:pic>
        <p:nvPicPr>
          <p:cNvPr id="4098" name="Picture 2" descr="Familia feliz con niño">
            <a:extLst>
              <a:ext uri="{FF2B5EF4-FFF2-40B4-BE49-F238E27FC236}">
                <a16:creationId xmlns:a16="http://schemas.microsoft.com/office/drawing/2014/main" id="{F3607422-747E-C891-43EB-F8E4EF4EAD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4815" y="1808390"/>
            <a:ext cx="5962650" cy="397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ángulo 1">
            <a:extLst>
              <a:ext uri="{FF2B5EF4-FFF2-40B4-BE49-F238E27FC236}">
                <a16:creationId xmlns:a16="http://schemas.microsoft.com/office/drawing/2014/main" id="{806CDBB2-5616-D3A1-5B0B-5DEC7FDFFD31}"/>
              </a:ext>
            </a:extLst>
          </p:cNvPr>
          <p:cNvSpPr/>
          <p:nvPr/>
        </p:nvSpPr>
        <p:spPr>
          <a:xfrm>
            <a:off x="9488113" y="5116828"/>
            <a:ext cx="2422358" cy="2486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794115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ector recto 7">
            <a:extLst>
              <a:ext uri="{FF2B5EF4-FFF2-40B4-BE49-F238E27FC236}">
                <a16:creationId xmlns:a16="http://schemas.microsoft.com/office/drawing/2014/main" id="{5E6D83AC-05CA-EC53-985A-60809003FD3A}"/>
              </a:ext>
            </a:extLst>
          </p:cNvPr>
          <p:cNvCxnSpPr>
            <a:cxnSpLocks/>
          </p:cNvCxnSpPr>
          <p:nvPr/>
        </p:nvCxnSpPr>
        <p:spPr>
          <a:xfrm flipV="1">
            <a:off x="3542455" y="1707777"/>
            <a:ext cx="0" cy="4104778"/>
          </a:xfrm>
          <a:prstGeom prst="line">
            <a:avLst/>
          </a:prstGeom>
          <a:ln w="38100">
            <a:solidFill>
              <a:srgbClr val="38A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2" name="Picture 2" descr="Mujer alegre que lanza para arriba la manzana en tienda de comestibles">
            <a:extLst>
              <a:ext uri="{FF2B5EF4-FFF2-40B4-BE49-F238E27FC236}">
                <a16:creationId xmlns:a16="http://schemas.microsoft.com/office/drawing/2014/main" id="{904383EB-CCA7-455E-6249-25B42258D9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545" y="449731"/>
            <a:ext cx="3981450" cy="596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ítulo 1">
            <a:extLst>
              <a:ext uri="{FF2B5EF4-FFF2-40B4-BE49-F238E27FC236}">
                <a16:creationId xmlns:a16="http://schemas.microsoft.com/office/drawing/2014/main" id="{EE37A3CD-1BAC-6175-4755-9AC66A46B6FF}"/>
              </a:ext>
            </a:extLst>
          </p:cNvPr>
          <p:cNvSpPr txBox="1">
            <a:spLocks/>
          </p:cNvSpPr>
          <p:nvPr/>
        </p:nvSpPr>
        <p:spPr>
          <a:xfrm>
            <a:off x="6865956" y="1449501"/>
            <a:ext cx="5166803" cy="49469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800" b="1" dirty="0">
                <a:solidFill>
                  <a:srgbClr val="0070C0"/>
                </a:solidFill>
                <a:latin typeface="Work Sans Light" pitchFamily="2" charset="77"/>
              </a:rPr>
              <a:t>Hipermercados: </a:t>
            </a:r>
            <a:endParaRPr lang="es-CO" sz="2800" b="1" dirty="0">
              <a:solidFill>
                <a:srgbClr val="0070C0"/>
              </a:solidFill>
              <a:latin typeface="Work Sans Light" pitchFamily="2" charset="77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FBAA83CA-F5E1-3945-40AB-1CB1B233A0BF}"/>
              </a:ext>
            </a:extLst>
          </p:cNvPr>
          <p:cNvSpPr txBox="1"/>
          <p:nvPr/>
        </p:nvSpPr>
        <p:spPr>
          <a:xfrm>
            <a:off x="6865956" y="2606842"/>
            <a:ext cx="3905758" cy="1987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s-ES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</a:t>
            </a:r>
            <a:r>
              <a:rPr lang="es-E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ambién ofrecen productos de consumo en autoservicio, pero tienen una superficie de venta de 2500 m2 o más hoy suelen situarse a las afueras de la ciudad bien comunicados y con zonas de aparcamiento</a:t>
            </a:r>
            <a:r>
              <a:rPr lang="es-CO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  <a:endParaRPr lang="es-CO" sz="18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riángulo rectángulo 4">
            <a:extLst>
              <a:ext uri="{FF2B5EF4-FFF2-40B4-BE49-F238E27FC236}">
                <a16:creationId xmlns:a16="http://schemas.microsoft.com/office/drawing/2014/main" id="{95C98C9C-9187-6F8C-7032-E402CFC6ECCB}"/>
              </a:ext>
            </a:extLst>
          </p:cNvPr>
          <p:cNvSpPr/>
          <p:nvPr/>
        </p:nvSpPr>
        <p:spPr>
          <a:xfrm rot="5400000">
            <a:off x="-2" y="-1"/>
            <a:ext cx="2590801" cy="2590801"/>
          </a:xfrm>
          <a:prstGeom prst="rtTriangl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587E0AAE-7944-A05E-87C1-184BA4A706EB}"/>
              </a:ext>
            </a:extLst>
          </p:cNvPr>
          <p:cNvSpPr/>
          <p:nvPr/>
        </p:nvSpPr>
        <p:spPr>
          <a:xfrm>
            <a:off x="0" y="5838722"/>
            <a:ext cx="2422358" cy="2486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3" name="CuadroTexto 32">
            <a:extLst>
              <a:ext uri="{FF2B5EF4-FFF2-40B4-BE49-F238E27FC236}">
                <a16:creationId xmlns:a16="http://schemas.microsoft.com/office/drawing/2014/main" id="{2C4EB12C-C141-FA10-8BBD-89CB5DF97C1B}"/>
              </a:ext>
            </a:extLst>
          </p:cNvPr>
          <p:cNvSpPr txBox="1"/>
          <p:nvPr/>
        </p:nvSpPr>
        <p:spPr>
          <a:xfrm>
            <a:off x="393280" y="176463"/>
            <a:ext cx="9144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800" dirty="0">
                <a:solidFill>
                  <a:srgbClr val="0070C0"/>
                </a:solidFill>
                <a:latin typeface="Baguet Script" panose="020F0502020204030204" pitchFamily="2" charset="0"/>
              </a:rPr>
              <a:t>5</a:t>
            </a:r>
            <a:endParaRPr lang="es-CO" sz="8800" dirty="0">
              <a:solidFill>
                <a:srgbClr val="0070C0"/>
              </a:solidFill>
              <a:latin typeface="Baguet Script" panose="020F0502020204030204" pitchFamily="2" charset="0"/>
            </a:endParaRPr>
          </a:p>
        </p:txBody>
      </p:sp>
      <p:sp>
        <p:nvSpPr>
          <p:cNvPr id="3" name="Elipse 2">
            <a:extLst>
              <a:ext uri="{FF2B5EF4-FFF2-40B4-BE49-F238E27FC236}">
                <a16:creationId xmlns:a16="http://schemas.microsoft.com/office/drawing/2014/main" id="{D3045700-4F9B-B5D3-8A6A-51B9AB85216B}"/>
              </a:ext>
            </a:extLst>
          </p:cNvPr>
          <p:cNvSpPr/>
          <p:nvPr/>
        </p:nvSpPr>
        <p:spPr>
          <a:xfrm rot="18766559">
            <a:off x="5785284" y="5478322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5" name="Elipse 24">
            <a:extLst>
              <a:ext uri="{FF2B5EF4-FFF2-40B4-BE49-F238E27FC236}">
                <a16:creationId xmlns:a16="http://schemas.microsoft.com/office/drawing/2014/main" id="{9053A4BF-99D4-CE8D-38A7-0544B6F7E757}"/>
              </a:ext>
            </a:extLst>
          </p:cNvPr>
          <p:cNvSpPr/>
          <p:nvPr/>
        </p:nvSpPr>
        <p:spPr>
          <a:xfrm rot="18766559">
            <a:off x="6010625" y="5478322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6" name="Elipse 25">
            <a:extLst>
              <a:ext uri="{FF2B5EF4-FFF2-40B4-BE49-F238E27FC236}">
                <a16:creationId xmlns:a16="http://schemas.microsoft.com/office/drawing/2014/main" id="{73897B13-E46A-E7C2-9516-7BFED90BFD17}"/>
              </a:ext>
            </a:extLst>
          </p:cNvPr>
          <p:cNvSpPr/>
          <p:nvPr/>
        </p:nvSpPr>
        <p:spPr>
          <a:xfrm rot="18766559">
            <a:off x="6235966" y="5478322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7" name="Elipse 26">
            <a:extLst>
              <a:ext uri="{FF2B5EF4-FFF2-40B4-BE49-F238E27FC236}">
                <a16:creationId xmlns:a16="http://schemas.microsoft.com/office/drawing/2014/main" id="{BBF22EDB-F36B-FA57-E882-6CACF9379540}"/>
              </a:ext>
            </a:extLst>
          </p:cNvPr>
          <p:cNvSpPr/>
          <p:nvPr/>
        </p:nvSpPr>
        <p:spPr>
          <a:xfrm rot="18766559">
            <a:off x="6461307" y="5478322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8" name="Elipse 27">
            <a:extLst>
              <a:ext uri="{FF2B5EF4-FFF2-40B4-BE49-F238E27FC236}">
                <a16:creationId xmlns:a16="http://schemas.microsoft.com/office/drawing/2014/main" id="{83E85B79-CBD6-822D-0D9F-1443E2AB477B}"/>
              </a:ext>
            </a:extLst>
          </p:cNvPr>
          <p:cNvSpPr/>
          <p:nvPr/>
        </p:nvSpPr>
        <p:spPr>
          <a:xfrm rot="18766559">
            <a:off x="5785284" y="5718954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9" name="Elipse 28">
            <a:extLst>
              <a:ext uri="{FF2B5EF4-FFF2-40B4-BE49-F238E27FC236}">
                <a16:creationId xmlns:a16="http://schemas.microsoft.com/office/drawing/2014/main" id="{C6C90DBB-1D07-714C-60FF-C948F16BB28A}"/>
              </a:ext>
            </a:extLst>
          </p:cNvPr>
          <p:cNvSpPr/>
          <p:nvPr/>
        </p:nvSpPr>
        <p:spPr>
          <a:xfrm rot="18766559">
            <a:off x="6010625" y="5718954"/>
            <a:ext cx="145882" cy="145882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0" name="Elipse 29">
            <a:extLst>
              <a:ext uri="{FF2B5EF4-FFF2-40B4-BE49-F238E27FC236}">
                <a16:creationId xmlns:a16="http://schemas.microsoft.com/office/drawing/2014/main" id="{7CB864C9-4680-575A-71F0-0DF9C0F4EF3E}"/>
              </a:ext>
            </a:extLst>
          </p:cNvPr>
          <p:cNvSpPr/>
          <p:nvPr/>
        </p:nvSpPr>
        <p:spPr>
          <a:xfrm rot="18766559">
            <a:off x="6235966" y="5718954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1" name="Elipse 30">
            <a:extLst>
              <a:ext uri="{FF2B5EF4-FFF2-40B4-BE49-F238E27FC236}">
                <a16:creationId xmlns:a16="http://schemas.microsoft.com/office/drawing/2014/main" id="{CD47A5AE-D676-A77C-71CD-C299D54926A6}"/>
              </a:ext>
            </a:extLst>
          </p:cNvPr>
          <p:cNvSpPr/>
          <p:nvPr/>
        </p:nvSpPr>
        <p:spPr>
          <a:xfrm rot="18766559">
            <a:off x="6461307" y="5718954"/>
            <a:ext cx="145882" cy="145882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2" name="Elipse 31">
            <a:extLst>
              <a:ext uri="{FF2B5EF4-FFF2-40B4-BE49-F238E27FC236}">
                <a16:creationId xmlns:a16="http://schemas.microsoft.com/office/drawing/2014/main" id="{DC7018E2-A9BC-FFC5-02AA-82A52A268C0F}"/>
              </a:ext>
            </a:extLst>
          </p:cNvPr>
          <p:cNvSpPr/>
          <p:nvPr/>
        </p:nvSpPr>
        <p:spPr>
          <a:xfrm rot="18766559">
            <a:off x="5785284" y="5973015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4" name="Elipse 33">
            <a:extLst>
              <a:ext uri="{FF2B5EF4-FFF2-40B4-BE49-F238E27FC236}">
                <a16:creationId xmlns:a16="http://schemas.microsoft.com/office/drawing/2014/main" id="{EF33FB09-CF72-5231-5407-386364D00F70}"/>
              </a:ext>
            </a:extLst>
          </p:cNvPr>
          <p:cNvSpPr/>
          <p:nvPr/>
        </p:nvSpPr>
        <p:spPr>
          <a:xfrm rot="18766559">
            <a:off x="6010625" y="5973015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5" name="Elipse 34">
            <a:extLst>
              <a:ext uri="{FF2B5EF4-FFF2-40B4-BE49-F238E27FC236}">
                <a16:creationId xmlns:a16="http://schemas.microsoft.com/office/drawing/2014/main" id="{36ED99E8-8FF6-382A-7C95-B517836B666D}"/>
              </a:ext>
            </a:extLst>
          </p:cNvPr>
          <p:cNvSpPr/>
          <p:nvPr/>
        </p:nvSpPr>
        <p:spPr>
          <a:xfrm rot="18766559">
            <a:off x="6235966" y="5973015"/>
            <a:ext cx="145882" cy="14588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6" name="Elipse 35">
            <a:extLst>
              <a:ext uri="{FF2B5EF4-FFF2-40B4-BE49-F238E27FC236}">
                <a16:creationId xmlns:a16="http://schemas.microsoft.com/office/drawing/2014/main" id="{293E93A4-78A8-D33C-249C-C850CCAFD873}"/>
              </a:ext>
            </a:extLst>
          </p:cNvPr>
          <p:cNvSpPr/>
          <p:nvPr/>
        </p:nvSpPr>
        <p:spPr>
          <a:xfrm rot="18766559">
            <a:off x="6461307" y="5973015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7" name="Elipse 36">
            <a:extLst>
              <a:ext uri="{FF2B5EF4-FFF2-40B4-BE49-F238E27FC236}">
                <a16:creationId xmlns:a16="http://schemas.microsoft.com/office/drawing/2014/main" id="{110CCC0E-3C9F-F97C-B7FA-1F1A452A5DAA}"/>
              </a:ext>
            </a:extLst>
          </p:cNvPr>
          <p:cNvSpPr/>
          <p:nvPr/>
        </p:nvSpPr>
        <p:spPr>
          <a:xfrm rot="18766559">
            <a:off x="5785284" y="6213647"/>
            <a:ext cx="145882" cy="14588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8" name="Elipse 37">
            <a:extLst>
              <a:ext uri="{FF2B5EF4-FFF2-40B4-BE49-F238E27FC236}">
                <a16:creationId xmlns:a16="http://schemas.microsoft.com/office/drawing/2014/main" id="{71CD4E5F-FC3E-35EA-333A-222C002DF4C9}"/>
              </a:ext>
            </a:extLst>
          </p:cNvPr>
          <p:cNvSpPr/>
          <p:nvPr/>
        </p:nvSpPr>
        <p:spPr>
          <a:xfrm rot="18766559">
            <a:off x="6010625" y="6213647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9" name="Elipse 38">
            <a:extLst>
              <a:ext uri="{FF2B5EF4-FFF2-40B4-BE49-F238E27FC236}">
                <a16:creationId xmlns:a16="http://schemas.microsoft.com/office/drawing/2014/main" id="{EF3714CD-15B5-5493-378A-E6BFB94C7819}"/>
              </a:ext>
            </a:extLst>
          </p:cNvPr>
          <p:cNvSpPr/>
          <p:nvPr/>
        </p:nvSpPr>
        <p:spPr>
          <a:xfrm rot="18766559">
            <a:off x="6235966" y="6213647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0" name="Elipse 39">
            <a:extLst>
              <a:ext uri="{FF2B5EF4-FFF2-40B4-BE49-F238E27FC236}">
                <a16:creationId xmlns:a16="http://schemas.microsoft.com/office/drawing/2014/main" id="{53A8236C-9D26-C5E3-F678-3C5CB4EBD4F0}"/>
              </a:ext>
            </a:extLst>
          </p:cNvPr>
          <p:cNvSpPr/>
          <p:nvPr/>
        </p:nvSpPr>
        <p:spPr>
          <a:xfrm rot="18766559">
            <a:off x="6461307" y="6213647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1" name="CuadroTexto 40">
            <a:extLst>
              <a:ext uri="{FF2B5EF4-FFF2-40B4-BE49-F238E27FC236}">
                <a16:creationId xmlns:a16="http://schemas.microsoft.com/office/drawing/2014/main" id="{25068AA0-1076-BC40-31D9-8C8263EC005F}"/>
              </a:ext>
            </a:extLst>
          </p:cNvPr>
          <p:cNvSpPr txBox="1"/>
          <p:nvPr/>
        </p:nvSpPr>
        <p:spPr>
          <a:xfrm>
            <a:off x="850480" y="6449447"/>
            <a:ext cx="224564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800" dirty="0"/>
              <a:t>Tomado de :https://www.freepik.es/foto-gratis</a:t>
            </a:r>
          </a:p>
        </p:txBody>
      </p:sp>
      <p:sp>
        <p:nvSpPr>
          <p:cNvPr id="42" name="CuadroTexto 41">
            <a:extLst>
              <a:ext uri="{FF2B5EF4-FFF2-40B4-BE49-F238E27FC236}">
                <a16:creationId xmlns:a16="http://schemas.microsoft.com/office/drawing/2014/main" id="{F3082AEF-ABBD-7ADF-CE65-0B628203030B}"/>
              </a:ext>
            </a:extLst>
          </p:cNvPr>
          <p:cNvSpPr txBox="1"/>
          <p:nvPr/>
        </p:nvSpPr>
        <p:spPr>
          <a:xfrm>
            <a:off x="9470395" y="6374174"/>
            <a:ext cx="2826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>
                <a:latin typeface="Freestyle Script" panose="030804020302050B0404" pitchFamily="66" charset="0"/>
              </a:rPr>
              <a:t>Elaborada por: Juan Carlos Saavedra R</a:t>
            </a:r>
          </a:p>
        </p:txBody>
      </p:sp>
    </p:spTree>
    <p:extLst>
      <p:ext uri="{BB962C8B-B14F-4D97-AF65-F5344CB8AC3E}">
        <p14:creationId xmlns:p14="http://schemas.microsoft.com/office/powerpoint/2010/main" val="11588750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ector recto 7">
            <a:extLst>
              <a:ext uri="{FF2B5EF4-FFF2-40B4-BE49-F238E27FC236}">
                <a16:creationId xmlns:a16="http://schemas.microsoft.com/office/drawing/2014/main" id="{5E6D83AC-05CA-EC53-985A-60809003FD3A}"/>
              </a:ext>
            </a:extLst>
          </p:cNvPr>
          <p:cNvCxnSpPr>
            <a:cxnSpLocks/>
          </p:cNvCxnSpPr>
          <p:nvPr/>
        </p:nvCxnSpPr>
        <p:spPr>
          <a:xfrm flipV="1">
            <a:off x="5301851" y="1698352"/>
            <a:ext cx="0" cy="4104778"/>
          </a:xfrm>
          <a:prstGeom prst="line">
            <a:avLst/>
          </a:prstGeom>
          <a:ln w="38100">
            <a:solidFill>
              <a:srgbClr val="38A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ítulo 1">
            <a:extLst>
              <a:ext uri="{FF2B5EF4-FFF2-40B4-BE49-F238E27FC236}">
                <a16:creationId xmlns:a16="http://schemas.microsoft.com/office/drawing/2014/main" id="{EE37A3CD-1BAC-6175-4755-9AC66A46B6FF}"/>
              </a:ext>
            </a:extLst>
          </p:cNvPr>
          <p:cNvSpPr txBox="1">
            <a:spLocks/>
          </p:cNvSpPr>
          <p:nvPr/>
        </p:nvSpPr>
        <p:spPr>
          <a:xfrm>
            <a:off x="1470522" y="1203660"/>
            <a:ext cx="5166803" cy="49469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800" b="1" dirty="0">
                <a:solidFill>
                  <a:srgbClr val="0070C0"/>
                </a:solidFill>
                <a:latin typeface="Work Sans Light" pitchFamily="2" charset="77"/>
              </a:rPr>
              <a:t>Establecimientos de descuento: </a:t>
            </a:r>
            <a:endParaRPr lang="es-CO" sz="2800" b="1" dirty="0">
              <a:solidFill>
                <a:srgbClr val="0070C0"/>
              </a:solidFill>
              <a:latin typeface="Work Sans Light" pitchFamily="2" charset="77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FBAA83CA-F5E1-3945-40AB-1CB1B233A0BF}"/>
              </a:ext>
            </a:extLst>
          </p:cNvPr>
          <p:cNvSpPr txBox="1"/>
          <p:nvPr/>
        </p:nvSpPr>
        <p:spPr>
          <a:xfrm>
            <a:off x="1143247" y="2745407"/>
            <a:ext cx="3905758" cy="1987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s-ES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</a:t>
            </a:r>
            <a:r>
              <a:rPr lang="es-E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rincipalmente destinados a productos de Guardia alimentación con alta rotación y consumo generalizado en autoservicio sin apenas servicio al cliente compiten agresivamente en precio.</a:t>
            </a:r>
            <a:endParaRPr lang="es-CO" sz="18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riángulo rectángulo 4">
            <a:extLst>
              <a:ext uri="{FF2B5EF4-FFF2-40B4-BE49-F238E27FC236}">
                <a16:creationId xmlns:a16="http://schemas.microsoft.com/office/drawing/2014/main" id="{95C98C9C-9187-6F8C-7032-E402CFC6ECCB}"/>
              </a:ext>
            </a:extLst>
          </p:cNvPr>
          <p:cNvSpPr/>
          <p:nvPr/>
        </p:nvSpPr>
        <p:spPr>
          <a:xfrm rot="5400000">
            <a:off x="-2" y="-1"/>
            <a:ext cx="2590801" cy="2590801"/>
          </a:xfrm>
          <a:prstGeom prst="rtTriangl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33" name="CuadroTexto 32">
            <a:extLst>
              <a:ext uri="{FF2B5EF4-FFF2-40B4-BE49-F238E27FC236}">
                <a16:creationId xmlns:a16="http://schemas.microsoft.com/office/drawing/2014/main" id="{2C4EB12C-C141-FA10-8BBD-89CB5DF97C1B}"/>
              </a:ext>
            </a:extLst>
          </p:cNvPr>
          <p:cNvSpPr txBox="1"/>
          <p:nvPr/>
        </p:nvSpPr>
        <p:spPr>
          <a:xfrm>
            <a:off x="393280" y="176463"/>
            <a:ext cx="9144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800" dirty="0">
                <a:solidFill>
                  <a:srgbClr val="0070C0"/>
                </a:solidFill>
                <a:latin typeface="Baguet Script" panose="020F0502020204030204" pitchFamily="2" charset="0"/>
              </a:rPr>
              <a:t>6</a:t>
            </a:r>
            <a:endParaRPr lang="es-CO" sz="8800" dirty="0">
              <a:solidFill>
                <a:srgbClr val="0070C0"/>
              </a:solidFill>
              <a:latin typeface="Baguet Script" panose="020F0502020204030204" pitchFamily="2" charset="0"/>
            </a:endParaRPr>
          </a:p>
        </p:txBody>
      </p:sp>
      <p:sp>
        <p:nvSpPr>
          <p:cNvPr id="3" name="Elipse 2">
            <a:extLst>
              <a:ext uri="{FF2B5EF4-FFF2-40B4-BE49-F238E27FC236}">
                <a16:creationId xmlns:a16="http://schemas.microsoft.com/office/drawing/2014/main" id="{D3045700-4F9B-B5D3-8A6A-51B9AB85216B}"/>
              </a:ext>
            </a:extLst>
          </p:cNvPr>
          <p:cNvSpPr/>
          <p:nvPr/>
        </p:nvSpPr>
        <p:spPr>
          <a:xfrm rot="18766559">
            <a:off x="872661" y="5340766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5" name="Elipse 24">
            <a:extLst>
              <a:ext uri="{FF2B5EF4-FFF2-40B4-BE49-F238E27FC236}">
                <a16:creationId xmlns:a16="http://schemas.microsoft.com/office/drawing/2014/main" id="{9053A4BF-99D4-CE8D-38A7-0544B6F7E757}"/>
              </a:ext>
            </a:extLst>
          </p:cNvPr>
          <p:cNvSpPr/>
          <p:nvPr/>
        </p:nvSpPr>
        <p:spPr>
          <a:xfrm rot="18766559">
            <a:off x="1098002" y="5340766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6" name="Elipse 25">
            <a:extLst>
              <a:ext uri="{FF2B5EF4-FFF2-40B4-BE49-F238E27FC236}">
                <a16:creationId xmlns:a16="http://schemas.microsoft.com/office/drawing/2014/main" id="{73897B13-E46A-E7C2-9516-7BFED90BFD17}"/>
              </a:ext>
            </a:extLst>
          </p:cNvPr>
          <p:cNvSpPr/>
          <p:nvPr/>
        </p:nvSpPr>
        <p:spPr>
          <a:xfrm rot="18766559">
            <a:off x="1323343" y="5340766"/>
            <a:ext cx="145882" cy="145882"/>
          </a:xfrm>
          <a:prstGeom prst="ellipse">
            <a:avLst/>
          </a:prstGeom>
          <a:solidFill>
            <a:srgbClr val="F4553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7" name="Elipse 26">
            <a:extLst>
              <a:ext uri="{FF2B5EF4-FFF2-40B4-BE49-F238E27FC236}">
                <a16:creationId xmlns:a16="http://schemas.microsoft.com/office/drawing/2014/main" id="{BBF22EDB-F36B-FA57-E882-6CACF9379540}"/>
              </a:ext>
            </a:extLst>
          </p:cNvPr>
          <p:cNvSpPr/>
          <p:nvPr/>
        </p:nvSpPr>
        <p:spPr>
          <a:xfrm rot="18766559">
            <a:off x="1548684" y="5340766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8" name="Elipse 27">
            <a:extLst>
              <a:ext uri="{FF2B5EF4-FFF2-40B4-BE49-F238E27FC236}">
                <a16:creationId xmlns:a16="http://schemas.microsoft.com/office/drawing/2014/main" id="{83E85B79-CBD6-822D-0D9F-1443E2AB477B}"/>
              </a:ext>
            </a:extLst>
          </p:cNvPr>
          <p:cNvSpPr/>
          <p:nvPr/>
        </p:nvSpPr>
        <p:spPr>
          <a:xfrm rot="18766559">
            <a:off x="872661" y="5581398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9" name="Elipse 28">
            <a:extLst>
              <a:ext uri="{FF2B5EF4-FFF2-40B4-BE49-F238E27FC236}">
                <a16:creationId xmlns:a16="http://schemas.microsoft.com/office/drawing/2014/main" id="{C6C90DBB-1D07-714C-60FF-C948F16BB28A}"/>
              </a:ext>
            </a:extLst>
          </p:cNvPr>
          <p:cNvSpPr/>
          <p:nvPr/>
        </p:nvSpPr>
        <p:spPr>
          <a:xfrm rot="18766559">
            <a:off x="1098002" y="5581398"/>
            <a:ext cx="145882" cy="145882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0" name="Elipse 29">
            <a:extLst>
              <a:ext uri="{FF2B5EF4-FFF2-40B4-BE49-F238E27FC236}">
                <a16:creationId xmlns:a16="http://schemas.microsoft.com/office/drawing/2014/main" id="{7CB864C9-4680-575A-71F0-0DF9C0F4EF3E}"/>
              </a:ext>
            </a:extLst>
          </p:cNvPr>
          <p:cNvSpPr/>
          <p:nvPr/>
        </p:nvSpPr>
        <p:spPr>
          <a:xfrm rot="18766559">
            <a:off x="1323343" y="5581398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1" name="Elipse 30">
            <a:extLst>
              <a:ext uri="{FF2B5EF4-FFF2-40B4-BE49-F238E27FC236}">
                <a16:creationId xmlns:a16="http://schemas.microsoft.com/office/drawing/2014/main" id="{CD47A5AE-D676-A77C-71CD-C299D54926A6}"/>
              </a:ext>
            </a:extLst>
          </p:cNvPr>
          <p:cNvSpPr/>
          <p:nvPr/>
        </p:nvSpPr>
        <p:spPr>
          <a:xfrm rot="18766559">
            <a:off x="1548684" y="5581398"/>
            <a:ext cx="145882" cy="145882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2" name="Elipse 31">
            <a:extLst>
              <a:ext uri="{FF2B5EF4-FFF2-40B4-BE49-F238E27FC236}">
                <a16:creationId xmlns:a16="http://schemas.microsoft.com/office/drawing/2014/main" id="{DC7018E2-A9BC-FFC5-02AA-82A52A268C0F}"/>
              </a:ext>
            </a:extLst>
          </p:cNvPr>
          <p:cNvSpPr/>
          <p:nvPr/>
        </p:nvSpPr>
        <p:spPr>
          <a:xfrm rot="18766559">
            <a:off x="872661" y="5835459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4" name="Elipse 33">
            <a:extLst>
              <a:ext uri="{FF2B5EF4-FFF2-40B4-BE49-F238E27FC236}">
                <a16:creationId xmlns:a16="http://schemas.microsoft.com/office/drawing/2014/main" id="{EF33FB09-CF72-5231-5407-386364D00F70}"/>
              </a:ext>
            </a:extLst>
          </p:cNvPr>
          <p:cNvSpPr/>
          <p:nvPr/>
        </p:nvSpPr>
        <p:spPr>
          <a:xfrm rot="18766559">
            <a:off x="1098002" y="5835459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5" name="Elipse 34">
            <a:extLst>
              <a:ext uri="{FF2B5EF4-FFF2-40B4-BE49-F238E27FC236}">
                <a16:creationId xmlns:a16="http://schemas.microsoft.com/office/drawing/2014/main" id="{36ED99E8-8FF6-382A-7C95-B517836B666D}"/>
              </a:ext>
            </a:extLst>
          </p:cNvPr>
          <p:cNvSpPr/>
          <p:nvPr/>
        </p:nvSpPr>
        <p:spPr>
          <a:xfrm rot="18766559">
            <a:off x="1323343" y="5835459"/>
            <a:ext cx="145882" cy="145882"/>
          </a:xfrm>
          <a:prstGeom prst="ellipse">
            <a:avLst/>
          </a:prstGeom>
          <a:solidFill>
            <a:srgbClr val="F4553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6" name="Elipse 35">
            <a:extLst>
              <a:ext uri="{FF2B5EF4-FFF2-40B4-BE49-F238E27FC236}">
                <a16:creationId xmlns:a16="http://schemas.microsoft.com/office/drawing/2014/main" id="{293E93A4-78A8-D33C-249C-C850CCAFD873}"/>
              </a:ext>
            </a:extLst>
          </p:cNvPr>
          <p:cNvSpPr/>
          <p:nvPr/>
        </p:nvSpPr>
        <p:spPr>
          <a:xfrm rot="18766559">
            <a:off x="1548684" y="5835459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7" name="Elipse 36">
            <a:extLst>
              <a:ext uri="{FF2B5EF4-FFF2-40B4-BE49-F238E27FC236}">
                <a16:creationId xmlns:a16="http://schemas.microsoft.com/office/drawing/2014/main" id="{110CCC0E-3C9F-F97C-B7FA-1F1A452A5DAA}"/>
              </a:ext>
            </a:extLst>
          </p:cNvPr>
          <p:cNvSpPr/>
          <p:nvPr/>
        </p:nvSpPr>
        <p:spPr>
          <a:xfrm rot="18766559">
            <a:off x="872661" y="6076091"/>
            <a:ext cx="145882" cy="145882"/>
          </a:xfrm>
          <a:prstGeom prst="ellipse">
            <a:avLst/>
          </a:prstGeom>
          <a:solidFill>
            <a:srgbClr val="F4553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8" name="Elipse 37">
            <a:extLst>
              <a:ext uri="{FF2B5EF4-FFF2-40B4-BE49-F238E27FC236}">
                <a16:creationId xmlns:a16="http://schemas.microsoft.com/office/drawing/2014/main" id="{71CD4E5F-FC3E-35EA-333A-222C002DF4C9}"/>
              </a:ext>
            </a:extLst>
          </p:cNvPr>
          <p:cNvSpPr/>
          <p:nvPr/>
        </p:nvSpPr>
        <p:spPr>
          <a:xfrm rot="18766559">
            <a:off x="1098002" y="6076091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9" name="Elipse 38">
            <a:extLst>
              <a:ext uri="{FF2B5EF4-FFF2-40B4-BE49-F238E27FC236}">
                <a16:creationId xmlns:a16="http://schemas.microsoft.com/office/drawing/2014/main" id="{EF3714CD-15B5-5493-378A-E6BFB94C7819}"/>
              </a:ext>
            </a:extLst>
          </p:cNvPr>
          <p:cNvSpPr/>
          <p:nvPr/>
        </p:nvSpPr>
        <p:spPr>
          <a:xfrm rot="18766559">
            <a:off x="1323343" y="6076091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0" name="Elipse 39">
            <a:extLst>
              <a:ext uri="{FF2B5EF4-FFF2-40B4-BE49-F238E27FC236}">
                <a16:creationId xmlns:a16="http://schemas.microsoft.com/office/drawing/2014/main" id="{53A8236C-9D26-C5E3-F678-3C5CB4EBD4F0}"/>
              </a:ext>
            </a:extLst>
          </p:cNvPr>
          <p:cNvSpPr/>
          <p:nvPr/>
        </p:nvSpPr>
        <p:spPr>
          <a:xfrm rot="18766559">
            <a:off x="1548684" y="6076091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1" name="CuadroTexto 40">
            <a:extLst>
              <a:ext uri="{FF2B5EF4-FFF2-40B4-BE49-F238E27FC236}">
                <a16:creationId xmlns:a16="http://schemas.microsoft.com/office/drawing/2014/main" id="{25068AA0-1076-BC40-31D9-8C8263EC005F}"/>
              </a:ext>
            </a:extLst>
          </p:cNvPr>
          <p:cNvSpPr txBox="1"/>
          <p:nvPr/>
        </p:nvSpPr>
        <p:spPr>
          <a:xfrm>
            <a:off x="9657596" y="5510380"/>
            <a:ext cx="224564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800" dirty="0"/>
              <a:t>Tomado de :https://www.freepik.es/foto-gratis</a:t>
            </a:r>
          </a:p>
        </p:txBody>
      </p:sp>
      <p:sp>
        <p:nvSpPr>
          <p:cNvPr id="42" name="CuadroTexto 41">
            <a:extLst>
              <a:ext uri="{FF2B5EF4-FFF2-40B4-BE49-F238E27FC236}">
                <a16:creationId xmlns:a16="http://schemas.microsoft.com/office/drawing/2014/main" id="{F3082AEF-ABBD-7ADF-CE65-0B628203030B}"/>
              </a:ext>
            </a:extLst>
          </p:cNvPr>
          <p:cNvSpPr txBox="1"/>
          <p:nvPr/>
        </p:nvSpPr>
        <p:spPr>
          <a:xfrm>
            <a:off x="9470395" y="6374174"/>
            <a:ext cx="2826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>
                <a:latin typeface="Freestyle Script" panose="030804020302050B0404" pitchFamily="66" charset="0"/>
              </a:rPr>
              <a:t>Elaborada por: Juan Carlos Saavedra R</a:t>
            </a:r>
          </a:p>
        </p:txBody>
      </p:sp>
      <p:pic>
        <p:nvPicPr>
          <p:cNvPr id="6146" name="Picture 2" descr="Mujer joven feliz que mira la exhibición de la ventana de una tienda de ropa">
            <a:extLst>
              <a:ext uri="{FF2B5EF4-FFF2-40B4-BE49-F238E27FC236}">
                <a16:creationId xmlns:a16="http://schemas.microsoft.com/office/drawing/2014/main" id="{902BF076-B54A-1FDE-44E7-1B33A20051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5148" y="2017185"/>
            <a:ext cx="5962650" cy="335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ángulo 1">
            <a:extLst>
              <a:ext uri="{FF2B5EF4-FFF2-40B4-BE49-F238E27FC236}">
                <a16:creationId xmlns:a16="http://schemas.microsoft.com/office/drawing/2014/main" id="{587E0AAE-7944-A05E-87C1-184BA4A706EB}"/>
              </a:ext>
            </a:extLst>
          </p:cNvPr>
          <p:cNvSpPr/>
          <p:nvPr/>
        </p:nvSpPr>
        <p:spPr>
          <a:xfrm>
            <a:off x="9555024" y="4577181"/>
            <a:ext cx="2422358" cy="2486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715039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escuento por temporada de compras con rebajas.">
            <a:extLst>
              <a:ext uri="{FF2B5EF4-FFF2-40B4-BE49-F238E27FC236}">
                <a16:creationId xmlns:a16="http://schemas.microsoft.com/office/drawing/2014/main" id="{E539D1AC-FF62-CF55-5CAB-95D363AE7B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303" y="1448800"/>
            <a:ext cx="5962650" cy="398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Conector recto 7">
            <a:extLst>
              <a:ext uri="{FF2B5EF4-FFF2-40B4-BE49-F238E27FC236}">
                <a16:creationId xmlns:a16="http://schemas.microsoft.com/office/drawing/2014/main" id="{5E6D83AC-05CA-EC53-985A-60809003FD3A}"/>
              </a:ext>
            </a:extLst>
          </p:cNvPr>
          <p:cNvCxnSpPr>
            <a:cxnSpLocks/>
          </p:cNvCxnSpPr>
          <p:nvPr/>
        </p:nvCxnSpPr>
        <p:spPr>
          <a:xfrm flipV="1">
            <a:off x="6721577" y="1376611"/>
            <a:ext cx="0" cy="4104778"/>
          </a:xfrm>
          <a:prstGeom prst="line">
            <a:avLst/>
          </a:prstGeom>
          <a:ln w="38100">
            <a:solidFill>
              <a:srgbClr val="38A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ítulo 1">
            <a:extLst>
              <a:ext uri="{FF2B5EF4-FFF2-40B4-BE49-F238E27FC236}">
                <a16:creationId xmlns:a16="http://schemas.microsoft.com/office/drawing/2014/main" id="{EE37A3CD-1BAC-6175-4755-9AC66A46B6FF}"/>
              </a:ext>
            </a:extLst>
          </p:cNvPr>
          <p:cNvSpPr txBox="1">
            <a:spLocks/>
          </p:cNvSpPr>
          <p:nvPr/>
        </p:nvSpPr>
        <p:spPr>
          <a:xfrm>
            <a:off x="6971622" y="1794870"/>
            <a:ext cx="5166803" cy="49469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800" b="1" dirty="0">
                <a:solidFill>
                  <a:srgbClr val="0070C0"/>
                </a:solidFill>
                <a:latin typeface="Work Sans Light" pitchFamily="2" charset="77"/>
              </a:rPr>
              <a:t>Outlet: </a:t>
            </a:r>
            <a:endParaRPr lang="es-CO" sz="2800" b="1" dirty="0">
              <a:solidFill>
                <a:srgbClr val="0070C0"/>
              </a:solidFill>
              <a:latin typeface="Work Sans Light" pitchFamily="2" charset="77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FBAA83CA-F5E1-3945-40AB-1CB1B233A0BF}"/>
              </a:ext>
            </a:extLst>
          </p:cNvPr>
          <p:cNvSpPr txBox="1"/>
          <p:nvPr/>
        </p:nvSpPr>
        <p:spPr>
          <a:xfrm>
            <a:off x="7078826" y="2937912"/>
            <a:ext cx="3905758" cy="1350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s-ES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V</a:t>
            </a:r>
            <a:r>
              <a:rPr lang="es-E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enta de productos a precios inferiores a los mercados por ser defectuosos tener algún desperfecto o ser de otras temporadas.</a:t>
            </a:r>
            <a:endParaRPr lang="es-CO" sz="18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riángulo rectángulo 4">
            <a:extLst>
              <a:ext uri="{FF2B5EF4-FFF2-40B4-BE49-F238E27FC236}">
                <a16:creationId xmlns:a16="http://schemas.microsoft.com/office/drawing/2014/main" id="{95C98C9C-9187-6F8C-7032-E402CFC6ECCB}"/>
              </a:ext>
            </a:extLst>
          </p:cNvPr>
          <p:cNvSpPr/>
          <p:nvPr/>
        </p:nvSpPr>
        <p:spPr>
          <a:xfrm rot="5400000">
            <a:off x="-2" y="-1"/>
            <a:ext cx="2590801" cy="2590801"/>
          </a:xfrm>
          <a:prstGeom prst="rtTriangl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587E0AAE-7944-A05E-87C1-184BA4A706EB}"/>
              </a:ext>
            </a:extLst>
          </p:cNvPr>
          <p:cNvSpPr/>
          <p:nvPr/>
        </p:nvSpPr>
        <p:spPr>
          <a:xfrm>
            <a:off x="0" y="5838722"/>
            <a:ext cx="2422358" cy="2486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3" name="CuadroTexto 32">
            <a:extLst>
              <a:ext uri="{FF2B5EF4-FFF2-40B4-BE49-F238E27FC236}">
                <a16:creationId xmlns:a16="http://schemas.microsoft.com/office/drawing/2014/main" id="{2C4EB12C-C141-FA10-8BBD-89CB5DF97C1B}"/>
              </a:ext>
            </a:extLst>
          </p:cNvPr>
          <p:cNvSpPr txBox="1"/>
          <p:nvPr/>
        </p:nvSpPr>
        <p:spPr>
          <a:xfrm>
            <a:off x="393280" y="176463"/>
            <a:ext cx="9144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800" dirty="0">
                <a:solidFill>
                  <a:srgbClr val="0070C0"/>
                </a:solidFill>
                <a:latin typeface="Baguet Script" panose="020F0502020204030204" pitchFamily="2" charset="0"/>
              </a:rPr>
              <a:t>7</a:t>
            </a:r>
            <a:endParaRPr lang="es-CO" sz="8800" dirty="0">
              <a:solidFill>
                <a:srgbClr val="0070C0"/>
              </a:solidFill>
              <a:latin typeface="Baguet Script" panose="020F0502020204030204" pitchFamily="2" charset="0"/>
            </a:endParaRPr>
          </a:p>
        </p:txBody>
      </p:sp>
      <p:sp>
        <p:nvSpPr>
          <p:cNvPr id="3" name="Elipse 2">
            <a:extLst>
              <a:ext uri="{FF2B5EF4-FFF2-40B4-BE49-F238E27FC236}">
                <a16:creationId xmlns:a16="http://schemas.microsoft.com/office/drawing/2014/main" id="{D3045700-4F9B-B5D3-8A6A-51B9AB85216B}"/>
              </a:ext>
            </a:extLst>
          </p:cNvPr>
          <p:cNvSpPr/>
          <p:nvPr/>
        </p:nvSpPr>
        <p:spPr>
          <a:xfrm rot="18766559">
            <a:off x="10965809" y="5016832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5" name="Elipse 24">
            <a:extLst>
              <a:ext uri="{FF2B5EF4-FFF2-40B4-BE49-F238E27FC236}">
                <a16:creationId xmlns:a16="http://schemas.microsoft.com/office/drawing/2014/main" id="{9053A4BF-99D4-CE8D-38A7-0544B6F7E757}"/>
              </a:ext>
            </a:extLst>
          </p:cNvPr>
          <p:cNvSpPr/>
          <p:nvPr/>
        </p:nvSpPr>
        <p:spPr>
          <a:xfrm rot="18766559">
            <a:off x="11191150" y="5016832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6" name="Elipse 25">
            <a:extLst>
              <a:ext uri="{FF2B5EF4-FFF2-40B4-BE49-F238E27FC236}">
                <a16:creationId xmlns:a16="http://schemas.microsoft.com/office/drawing/2014/main" id="{73897B13-E46A-E7C2-9516-7BFED90BFD17}"/>
              </a:ext>
            </a:extLst>
          </p:cNvPr>
          <p:cNvSpPr/>
          <p:nvPr/>
        </p:nvSpPr>
        <p:spPr>
          <a:xfrm rot="18766559">
            <a:off x="11416491" y="5016832"/>
            <a:ext cx="145882" cy="14588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7" name="Elipse 26">
            <a:extLst>
              <a:ext uri="{FF2B5EF4-FFF2-40B4-BE49-F238E27FC236}">
                <a16:creationId xmlns:a16="http://schemas.microsoft.com/office/drawing/2014/main" id="{BBF22EDB-F36B-FA57-E882-6CACF9379540}"/>
              </a:ext>
            </a:extLst>
          </p:cNvPr>
          <p:cNvSpPr/>
          <p:nvPr/>
        </p:nvSpPr>
        <p:spPr>
          <a:xfrm rot="18766559">
            <a:off x="11641832" y="5016832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8" name="Elipse 27">
            <a:extLst>
              <a:ext uri="{FF2B5EF4-FFF2-40B4-BE49-F238E27FC236}">
                <a16:creationId xmlns:a16="http://schemas.microsoft.com/office/drawing/2014/main" id="{83E85B79-CBD6-822D-0D9F-1443E2AB477B}"/>
              </a:ext>
            </a:extLst>
          </p:cNvPr>
          <p:cNvSpPr/>
          <p:nvPr/>
        </p:nvSpPr>
        <p:spPr>
          <a:xfrm rot="18766559">
            <a:off x="10965809" y="5257464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9" name="Elipse 28">
            <a:extLst>
              <a:ext uri="{FF2B5EF4-FFF2-40B4-BE49-F238E27FC236}">
                <a16:creationId xmlns:a16="http://schemas.microsoft.com/office/drawing/2014/main" id="{C6C90DBB-1D07-714C-60FF-C948F16BB28A}"/>
              </a:ext>
            </a:extLst>
          </p:cNvPr>
          <p:cNvSpPr/>
          <p:nvPr/>
        </p:nvSpPr>
        <p:spPr>
          <a:xfrm rot="18766559">
            <a:off x="11191150" y="5257464"/>
            <a:ext cx="145882" cy="145882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0" name="Elipse 29">
            <a:extLst>
              <a:ext uri="{FF2B5EF4-FFF2-40B4-BE49-F238E27FC236}">
                <a16:creationId xmlns:a16="http://schemas.microsoft.com/office/drawing/2014/main" id="{7CB864C9-4680-575A-71F0-0DF9C0F4EF3E}"/>
              </a:ext>
            </a:extLst>
          </p:cNvPr>
          <p:cNvSpPr/>
          <p:nvPr/>
        </p:nvSpPr>
        <p:spPr>
          <a:xfrm rot="18766559">
            <a:off x="11416491" y="5257464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1" name="Elipse 30">
            <a:extLst>
              <a:ext uri="{FF2B5EF4-FFF2-40B4-BE49-F238E27FC236}">
                <a16:creationId xmlns:a16="http://schemas.microsoft.com/office/drawing/2014/main" id="{CD47A5AE-D676-A77C-71CD-C299D54926A6}"/>
              </a:ext>
            </a:extLst>
          </p:cNvPr>
          <p:cNvSpPr/>
          <p:nvPr/>
        </p:nvSpPr>
        <p:spPr>
          <a:xfrm rot="18766559">
            <a:off x="11641832" y="5257464"/>
            <a:ext cx="145882" cy="145882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2" name="Elipse 31">
            <a:extLst>
              <a:ext uri="{FF2B5EF4-FFF2-40B4-BE49-F238E27FC236}">
                <a16:creationId xmlns:a16="http://schemas.microsoft.com/office/drawing/2014/main" id="{DC7018E2-A9BC-FFC5-02AA-82A52A268C0F}"/>
              </a:ext>
            </a:extLst>
          </p:cNvPr>
          <p:cNvSpPr/>
          <p:nvPr/>
        </p:nvSpPr>
        <p:spPr>
          <a:xfrm rot="18766559">
            <a:off x="10965809" y="5511525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4" name="Elipse 33">
            <a:extLst>
              <a:ext uri="{FF2B5EF4-FFF2-40B4-BE49-F238E27FC236}">
                <a16:creationId xmlns:a16="http://schemas.microsoft.com/office/drawing/2014/main" id="{EF33FB09-CF72-5231-5407-386364D00F70}"/>
              </a:ext>
            </a:extLst>
          </p:cNvPr>
          <p:cNvSpPr/>
          <p:nvPr/>
        </p:nvSpPr>
        <p:spPr>
          <a:xfrm rot="18766559">
            <a:off x="11191150" y="5511525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5" name="Elipse 34">
            <a:extLst>
              <a:ext uri="{FF2B5EF4-FFF2-40B4-BE49-F238E27FC236}">
                <a16:creationId xmlns:a16="http://schemas.microsoft.com/office/drawing/2014/main" id="{36ED99E8-8FF6-382A-7C95-B517836B666D}"/>
              </a:ext>
            </a:extLst>
          </p:cNvPr>
          <p:cNvSpPr/>
          <p:nvPr/>
        </p:nvSpPr>
        <p:spPr>
          <a:xfrm rot="18766559">
            <a:off x="11416491" y="5511525"/>
            <a:ext cx="145882" cy="14588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6" name="Elipse 35">
            <a:extLst>
              <a:ext uri="{FF2B5EF4-FFF2-40B4-BE49-F238E27FC236}">
                <a16:creationId xmlns:a16="http://schemas.microsoft.com/office/drawing/2014/main" id="{293E93A4-78A8-D33C-249C-C850CCAFD873}"/>
              </a:ext>
            </a:extLst>
          </p:cNvPr>
          <p:cNvSpPr/>
          <p:nvPr/>
        </p:nvSpPr>
        <p:spPr>
          <a:xfrm rot="18766559">
            <a:off x="11641832" y="5511525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7" name="Elipse 36">
            <a:extLst>
              <a:ext uri="{FF2B5EF4-FFF2-40B4-BE49-F238E27FC236}">
                <a16:creationId xmlns:a16="http://schemas.microsoft.com/office/drawing/2014/main" id="{110CCC0E-3C9F-F97C-B7FA-1F1A452A5DAA}"/>
              </a:ext>
            </a:extLst>
          </p:cNvPr>
          <p:cNvSpPr/>
          <p:nvPr/>
        </p:nvSpPr>
        <p:spPr>
          <a:xfrm rot="18766559">
            <a:off x="10965809" y="5752157"/>
            <a:ext cx="145882" cy="14588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8" name="Elipse 37">
            <a:extLst>
              <a:ext uri="{FF2B5EF4-FFF2-40B4-BE49-F238E27FC236}">
                <a16:creationId xmlns:a16="http://schemas.microsoft.com/office/drawing/2014/main" id="{71CD4E5F-FC3E-35EA-333A-222C002DF4C9}"/>
              </a:ext>
            </a:extLst>
          </p:cNvPr>
          <p:cNvSpPr/>
          <p:nvPr/>
        </p:nvSpPr>
        <p:spPr>
          <a:xfrm rot="18766559">
            <a:off x="11191150" y="5752157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9" name="Elipse 38">
            <a:extLst>
              <a:ext uri="{FF2B5EF4-FFF2-40B4-BE49-F238E27FC236}">
                <a16:creationId xmlns:a16="http://schemas.microsoft.com/office/drawing/2014/main" id="{EF3714CD-15B5-5493-378A-E6BFB94C7819}"/>
              </a:ext>
            </a:extLst>
          </p:cNvPr>
          <p:cNvSpPr/>
          <p:nvPr/>
        </p:nvSpPr>
        <p:spPr>
          <a:xfrm rot="18766559">
            <a:off x="11416491" y="5752157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0" name="Elipse 39">
            <a:extLst>
              <a:ext uri="{FF2B5EF4-FFF2-40B4-BE49-F238E27FC236}">
                <a16:creationId xmlns:a16="http://schemas.microsoft.com/office/drawing/2014/main" id="{53A8236C-9D26-C5E3-F678-3C5CB4EBD4F0}"/>
              </a:ext>
            </a:extLst>
          </p:cNvPr>
          <p:cNvSpPr/>
          <p:nvPr/>
        </p:nvSpPr>
        <p:spPr>
          <a:xfrm rot="18766559">
            <a:off x="11641832" y="5752157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1" name="CuadroTexto 40">
            <a:extLst>
              <a:ext uri="{FF2B5EF4-FFF2-40B4-BE49-F238E27FC236}">
                <a16:creationId xmlns:a16="http://schemas.microsoft.com/office/drawing/2014/main" id="{25068AA0-1076-BC40-31D9-8C8263EC005F}"/>
              </a:ext>
            </a:extLst>
          </p:cNvPr>
          <p:cNvSpPr txBox="1"/>
          <p:nvPr/>
        </p:nvSpPr>
        <p:spPr>
          <a:xfrm>
            <a:off x="521616" y="5526764"/>
            <a:ext cx="224564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800" dirty="0"/>
              <a:t>Tomado de :https://www.freepik.es/foto-gratis</a:t>
            </a:r>
          </a:p>
        </p:txBody>
      </p:sp>
      <p:sp>
        <p:nvSpPr>
          <p:cNvPr id="42" name="CuadroTexto 41">
            <a:extLst>
              <a:ext uri="{FF2B5EF4-FFF2-40B4-BE49-F238E27FC236}">
                <a16:creationId xmlns:a16="http://schemas.microsoft.com/office/drawing/2014/main" id="{F3082AEF-ABBD-7ADF-CE65-0B628203030B}"/>
              </a:ext>
            </a:extLst>
          </p:cNvPr>
          <p:cNvSpPr txBox="1"/>
          <p:nvPr/>
        </p:nvSpPr>
        <p:spPr>
          <a:xfrm>
            <a:off x="9470395" y="6374174"/>
            <a:ext cx="2826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>
                <a:latin typeface="Freestyle Script" panose="030804020302050B0404" pitchFamily="66" charset="0"/>
              </a:rPr>
              <a:t>Elaborada por: Juan Carlos Saavedra R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62212A09-EFB8-AA72-32A9-18D570B743AF}"/>
              </a:ext>
            </a:extLst>
          </p:cNvPr>
          <p:cNvSpPr/>
          <p:nvPr/>
        </p:nvSpPr>
        <p:spPr>
          <a:xfrm>
            <a:off x="433260" y="4434650"/>
            <a:ext cx="2422358" cy="2486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516116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ector recto 7">
            <a:extLst>
              <a:ext uri="{FF2B5EF4-FFF2-40B4-BE49-F238E27FC236}">
                <a16:creationId xmlns:a16="http://schemas.microsoft.com/office/drawing/2014/main" id="{5E6D83AC-05CA-EC53-985A-60809003FD3A}"/>
              </a:ext>
            </a:extLst>
          </p:cNvPr>
          <p:cNvCxnSpPr>
            <a:cxnSpLocks/>
          </p:cNvCxnSpPr>
          <p:nvPr/>
        </p:nvCxnSpPr>
        <p:spPr>
          <a:xfrm flipV="1">
            <a:off x="5406124" y="1403684"/>
            <a:ext cx="0" cy="4149150"/>
          </a:xfrm>
          <a:prstGeom prst="line">
            <a:avLst/>
          </a:prstGeom>
          <a:ln w="38100">
            <a:solidFill>
              <a:srgbClr val="38A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ítulo 1">
            <a:extLst>
              <a:ext uri="{FF2B5EF4-FFF2-40B4-BE49-F238E27FC236}">
                <a16:creationId xmlns:a16="http://schemas.microsoft.com/office/drawing/2014/main" id="{EE37A3CD-1BAC-6175-4755-9AC66A46B6FF}"/>
              </a:ext>
            </a:extLst>
          </p:cNvPr>
          <p:cNvSpPr txBox="1">
            <a:spLocks/>
          </p:cNvSpPr>
          <p:nvPr/>
        </p:nvSpPr>
        <p:spPr>
          <a:xfrm>
            <a:off x="784818" y="1872716"/>
            <a:ext cx="5166803" cy="49469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800" b="1" dirty="0">
                <a:solidFill>
                  <a:srgbClr val="0070C0"/>
                </a:solidFill>
                <a:latin typeface="Work Sans Light" pitchFamily="2" charset="77"/>
              </a:rPr>
              <a:t>Tiendas de conveniencia: </a:t>
            </a:r>
            <a:endParaRPr lang="es-CO" sz="2800" b="1" dirty="0">
              <a:solidFill>
                <a:srgbClr val="0070C0"/>
              </a:solidFill>
              <a:latin typeface="Work Sans Light" pitchFamily="2" charset="77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FBAA83CA-F5E1-3945-40AB-1CB1B233A0BF}"/>
              </a:ext>
            </a:extLst>
          </p:cNvPr>
          <p:cNvSpPr txBox="1"/>
          <p:nvPr/>
        </p:nvSpPr>
        <p:spPr>
          <a:xfrm>
            <a:off x="865895" y="2663108"/>
            <a:ext cx="3905758" cy="1987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s-ES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</a:t>
            </a:r>
            <a:r>
              <a:rPr lang="es-E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 caracterizan por tener un surtido limitado y precio algo superior a otros formatos comerciales, tienen un horario más amplio de apertura y se sitúan en centros urbanos o estaciones de servicio.</a:t>
            </a:r>
            <a:endParaRPr lang="es-CO" sz="18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riángulo rectángulo 4">
            <a:extLst>
              <a:ext uri="{FF2B5EF4-FFF2-40B4-BE49-F238E27FC236}">
                <a16:creationId xmlns:a16="http://schemas.microsoft.com/office/drawing/2014/main" id="{95C98C9C-9187-6F8C-7032-E402CFC6ECCB}"/>
              </a:ext>
            </a:extLst>
          </p:cNvPr>
          <p:cNvSpPr/>
          <p:nvPr/>
        </p:nvSpPr>
        <p:spPr>
          <a:xfrm rot="5400000">
            <a:off x="-2" y="-1"/>
            <a:ext cx="2590801" cy="2590801"/>
          </a:xfrm>
          <a:prstGeom prst="rtTriangl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587E0AAE-7944-A05E-87C1-184BA4A706EB}"/>
              </a:ext>
            </a:extLst>
          </p:cNvPr>
          <p:cNvSpPr/>
          <p:nvPr/>
        </p:nvSpPr>
        <p:spPr>
          <a:xfrm>
            <a:off x="0" y="5838722"/>
            <a:ext cx="2422358" cy="2486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3" name="CuadroTexto 32">
            <a:extLst>
              <a:ext uri="{FF2B5EF4-FFF2-40B4-BE49-F238E27FC236}">
                <a16:creationId xmlns:a16="http://schemas.microsoft.com/office/drawing/2014/main" id="{2C4EB12C-C141-FA10-8BBD-89CB5DF97C1B}"/>
              </a:ext>
            </a:extLst>
          </p:cNvPr>
          <p:cNvSpPr txBox="1"/>
          <p:nvPr/>
        </p:nvSpPr>
        <p:spPr>
          <a:xfrm>
            <a:off x="393280" y="176463"/>
            <a:ext cx="9144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800" dirty="0">
                <a:solidFill>
                  <a:srgbClr val="0070C0"/>
                </a:solidFill>
                <a:latin typeface="Baguet Script" panose="020F0502020204030204" pitchFamily="2" charset="0"/>
              </a:rPr>
              <a:t>8</a:t>
            </a:r>
            <a:endParaRPr lang="es-CO" sz="8800" dirty="0">
              <a:solidFill>
                <a:srgbClr val="0070C0"/>
              </a:solidFill>
              <a:latin typeface="Baguet Script" panose="020F0502020204030204" pitchFamily="2" charset="0"/>
            </a:endParaRPr>
          </a:p>
        </p:txBody>
      </p:sp>
      <p:sp>
        <p:nvSpPr>
          <p:cNvPr id="3" name="Elipse 2">
            <a:extLst>
              <a:ext uri="{FF2B5EF4-FFF2-40B4-BE49-F238E27FC236}">
                <a16:creationId xmlns:a16="http://schemas.microsoft.com/office/drawing/2014/main" id="{D3045700-4F9B-B5D3-8A6A-51B9AB85216B}"/>
              </a:ext>
            </a:extLst>
          </p:cNvPr>
          <p:cNvSpPr/>
          <p:nvPr/>
        </p:nvSpPr>
        <p:spPr>
          <a:xfrm rot="18766559">
            <a:off x="1161527" y="5030456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5" name="Elipse 24">
            <a:extLst>
              <a:ext uri="{FF2B5EF4-FFF2-40B4-BE49-F238E27FC236}">
                <a16:creationId xmlns:a16="http://schemas.microsoft.com/office/drawing/2014/main" id="{9053A4BF-99D4-CE8D-38A7-0544B6F7E757}"/>
              </a:ext>
            </a:extLst>
          </p:cNvPr>
          <p:cNvSpPr/>
          <p:nvPr/>
        </p:nvSpPr>
        <p:spPr>
          <a:xfrm rot="18766559">
            <a:off x="1386868" y="5030456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6" name="Elipse 25">
            <a:extLst>
              <a:ext uri="{FF2B5EF4-FFF2-40B4-BE49-F238E27FC236}">
                <a16:creationId xmlns:a16="http://schemas.microsoft.com/office/drawing/2014/main" id="{73897B13-E46A-E7C2-9516-7BFED90BFD17}"/>
              </a:ext>
            </a:extLst>
          </p:cNvPr>
          <p:cNvSpPr/>
          <p:nvPr/>
        </p:nvSpPr>
        <p:spPr>
          <a:xfrm rot="18766559">
            <a:off x="1612209" y="5030456"/>
            <a:ext cx="145882" cy="145882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7" name="Elipse 26">
            <a:extLst>
              <a:ext uri="{FF2B5EF4-FFF2-40B4-BE49-F238E27FC236}">
                <a16:creationId xmlns:a16="http://schemas.microsoft.com/office/drawing/2014/main" id="{BBF22EDB-F36B-FA57-E882-6CACF9379540}"/>
              </a:ext>
            </a:extLst>
          </p:cNvPr>
          <p:cNvSpPr/>
          <p:nvPr/>
        </p:nvSpPr>
        <p:spPr>
          <a:xfrm rot="18766559">
            <a:off x="1837550" y="5030456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8" name="Elipse 27">
            <a:extLst>
              <a:ext uri="{FF2B5EF4-FFF2-40B4-BE49-F238E27FC236}">
                <a16:creationId xmlns:a16="http://schemas.microsoft.com/office/drawing/2014/main" id="{83E85B79-CBD6-822D-0D9F-1443E2AB477B}"/>
              </a:ext>
            </a:extLst>
          </p:cNvPr>
          <p:cNvSpPr/>
          <p:nvPr/>
        </p:nvSpPr>
        <p:spPr>
          <a:xfrm rot="18766559">
            <a:off x="1161527" y="5271088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9" name="Elipse 28">
            <a:extLst>
              <a:ext uri="{FF2B5EF4-FFF2-40B4-BE49-F238E27FC236}">
                <a16:creationId xmlns:a16="http://schemas.microsoft.com/office/drawing/2014/main" id="{C6C90DBB-1D07-714C-60FF-C948F16BB28A}"/>
              </a:ext>
            </a:extLst>
          </p:cNvPr>
          <p:cNvSpPr/>
          <p:nvPr/>
        </p:nvSpPr>
        <p:spPr>
          <a:xfrm rot="18766559">
            <a:off x="1386868" y="5271088"/>
            <a:ext cx="145882" cy="145882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0" name="Elipse 29">
            <a:extLst>
              <a:ext uri="{FF2B5EF4-FFF2-40B4-BE49-F238E27FC236}">
                <a16:creationId xmlns:a16="http://schemas.microsoft.com/office/drawing/2014/main" id="{7CB864C9-4680-575A-71F0-0DF9C0F4EF3E}"/>
              </a:ext>
            </a:extLst>
          </p:cNvPr>
          <p:cNvSpPr/>
          <p:nvPr/>
        </p:nvSpPr>
        <p:spPr>
          <a:xfrm rot="18766559">
            <a:off x="1612209" y="5271088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1" name="Elipse 30">
            <a:extLst>
              <a:ext uri="{FF2B5EF4-FFF2-40B4-BE49-F238E27FC236}">
                <a16:creationId xmlns:a16="http://schemas.microsoft.com/office/drawing/2014/main" id="{CD47A5AE-D676-A77C-71CD-C299D54926A6}"/>
              </a:ext>
            </a:extLst>
          </p:cNvPr>
          <p:cNvSpPr/>
          <p:nvPr/>
        </p:nvSpPr>
        <p:spPr>
          <a:xfrm rot="18766559">
            <a:off x="1837550" y="5271088"/>
            <a:ext cx="145882" cy="145882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2" name="Elipse 31">
            <a:extLst>
              <a:ext uri="{FF2B5EF4-FFF2-40B4-BE49-F238E27FC236}">
                <a16:creationId xmlns:a16="http://schemas.microsoft.com/office/drawing/2014/main" id="{DC7018E2-A9BC-FFC5-02AA-82A52A268C0F}"/>
              </a:ext>
            </a:extLst>
          </p:cNvPr>
          <p:cNvSpPr/>
          <p:nvPr/>
        </p:nvSpPr>
        <p:spPr>
          <a:xfrm rot="18766559">
            <a:off x="1161527" y="5525149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4" name="Elipse 33">
            <a:extLst>
              <a:ext uri="{FF2B5EF4-FFF2-40B4-BE49-F238E27FC236}">
                <a16:creationId xmlns:a16="http://schemas.microsoft.com/office/drawing/2014/main" id="{EF33FB09-CF72-5231-5407-386364D00F70}"/>
              </a:ext>
            </a:extLst>
          </p:cNvPr>
          <p:cNvSpPr/>
          <p:nvPr/>
        </p:nvSpPr>
        <p:spPr>
          <a:xfrm rot="18766559">
            <a:off x="1386868" y="5525149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5" name="Elipse 34">
            <a:extLst>
              <a:ext uri="{FF2B5EF4-FFF2-40B4-BE49-F238E27FC236}">
                <a16:creationId xmlns:a16="http://schemas.microsoft.com/office/drawing/2014/main" id="{36ED99E8-8FF6-382A-7C95-B517836B666D}"/>
              </a:ext>
            </a:extLst>
          </p:cNvPr>
          <p:cNvSpPr/>
          <p:nvPr/>
        </p:nvSpPr>
        <p:spPr>
          <a:xfrm rot="18766559">
            <a:off x="1612209" y="5525149"/>
            <a:ext cx="145882" cy="145882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6" name="Elipse 35">
            <a:extLst>
              <a:ext uri="{FF2B5EF4-FFF2-40B4-BE49-F238E27FC236}">
                <a16:creationId xmlns:a16="http://schemas.microsoft.com/office/drawing/2014/main" id="{293E93A4-78A8-D33C-249C-C850CCAFD873}"/>
              </a:ext>
            </a:extLst>
          </p:cNvPr>
          <p:cNvSpPr/>
          <p:nvPr/>
        </p:nvSpPr>
        <p:spPr>
          <a:xfrm rot="18766559">
            <a:off x="1837550" y="5525149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7" name="Elipse 36">
            <a:extLst>
              <a:ext uri="{FF2B5EF4-FFF2-40B4-BE49-F238E27FC236}">
                <a16:creationId xmlns:a16="http://schemas.microsoft.com/office/drawing/2014/main" id="{110CCC0E-3C9F-F97C-B7FA-1F1A452A5DAA}"/>
              </a:ext>
            </a:extLst>
          </p:cNvPr>
          <p:cNvSpPr/>
          <p:nvPr/>
        </p:nvSpPr>
        <p:spPr>
          <a:xfrm rot="18766559">
            <a:off x="1161527" y="5765781"/>
            <a:ext cx="145882" cy="14588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8" name="Elipse 37">
            <a:extLst>
              <a:ext uri="{FF2B5EF4-FFF2-40B4-BE49-F238E27FC236}">
                <a16:creationId xmlns:a16="http://schemas.microsoft.com/office/drawing/2014/main" id="{71CD4E5F-FC3E-35EA-333A-222C002DF4C9}"/>
              </a:ext>
            </a:extLst>
          </p:cNvPr>
          <p:cNvSpPr/>
          <p:nvPr/>
        </p:nvSpPr>
        <p:spPr>
          <a:xfrm rot="18766559">
            <a:off x="1386868" y="5765781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9" name="Elipse 38">
            <a:extLst>
              <a:ext uri="{FF2B5EF4-FFF2-40B4-BE49-F238E27FC236}">
                <a16:creationId xmlns:a16="http://schemas.microsoft.com/office/drawing/2014/main" id="{EF3714CD-15B5-5493-378A-E6BFB94C7819}"/>
              </a:ext>
            </a:extLst>
          </p:cNvPr>
          <p:cNvSpPr/>
          <p:nvPr/>
        </p:nvSpPr>
        <p:spPr>
          <a:xfrm rot="18766559">
            <a:off x="1612209" y="5765781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0" name="Elipse 39">
            <a:extLst>
              <a:ext uri="{FF2B5EF4-FFF2-40B4-BE49-F238E27FC236}">
                <a16:creationId xmlns:a16="http://schemas.microsoft.com/office/drawing/2014/main" id="{53A8236C-9D26-C5E3-F678-3C5CB4EBD4F0}"/>
              </a:ext>
            </a:extLst>
          </p:cNvPr>
          <p:cNvSpPr/>
          <p:nvPr/>
        </p:nvSpPr>
        <p:spPr>
          <a:xfrm rot="18766559">
            <a:off x="1837550" y="5765781"/>
            <a:ext cx="145882" cy="1458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1" name="CuadroTexto 40">
            <a:extLst>
              <a:ext uri="{FF2B5EF4-FFF2-40B4-BE49-F238E27FC236}">
                <a16:creationId xmlns:a16="http://schemas.microsoft.com/office/drawing/2014/main" id="{25068AA0-1076-BC40-31D9-8C8263EC005F}"/>
              </a:ext>
            </a:extLst>
          </p:cNvPr>
          <p:cNvSpPr txBox="1"/>
          <p:nvPr/>
        </p:nvSpPr>
        <p:spPr>
          <a:xfrm>
            <a:off x="9487104" y="5544953"/>
            <a:ext cx="224564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800" dirty="0"/>
              <a:t>Tomado de :https://www.freepik.es/foto-gratis</a:t>
            </a:r>
          </a:p>
        </p:txBody>
      </p:sp>
      <p:sp>
        <p:nvSpPr>
          <p:cNvPr id="42" name="CuadroTexto 41">
            <a:extLst>
              <a:ext uri="{FF2B5EF4-FFF2-40B4-BE49-F238E27FC236}">
                <a16:creationId xmlns:a16="http://schemas.microsoft.com/office/drawing/2014/main" id="{F3082AEF-ABBD-7ADF-CE65-0B628203030B}"/>
              </a:ext>
            </a:extLst>
          </p:cNvPr>
          <p:cNvSpPr txBox="1"/>
          <p:nvPr/>
        </p:nvSpPr>
        <p:spPr>
          <a:xfrm>
            <a:off x="9470395" y="6374174"/>
            <a:ext cx="2826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>
                <a:latin typeface="Freestyle Script" panose="030804020302050B0404" pitchFamily="66" charset="0"/>
              </a:rPr>
              <a:t>Elaborada por: Juan Carlos Saavedra R</a:t>
            </a:r>
          </a:p>
        </p:txBody>
      </p:sp>
      <p:pic>
        <p:nvPicPr>
          <p:cNvPr id="9218" name="Picture 2" descr="Mujer de tiro completo de compras en el mercado">
            <a:extLst>
              <a:ext uri="{FF2B5EF4-FFF2-40B4-BE49-F238E27FC236}">
                <a16:creationId xmlns:a16="http://schemas.microsoft.com/office/drawing/2014/main" id="{1B2A30FF-F810-5FEB-CC77-ABFD8EB4BA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7311" y="1484706"/>
            <a:ext cx="5962650" cy="396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62212A09-EFB8-AA72-32A9-18D570B743AF}"/>
              </a:ext>
            </a:extLst>
          </p:cNvPr>
          <p:cNvSpPr/>
          <p:nvPr/>
        </p:nvSpPr>
        <p:spPr>
          <a:xfrm>
            <a:off x="9470395" y="4773679"/>
            <a:ext cx="2422358" cy="2486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5670910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EEEAAA43FD594B41A7B2138997653AE1" ma:contentTypeVersion="15" ma:contentTypeDescription="Crear nuevo documento." ma:contentTypeScope="" ma:versionID="cd7b7c279fb6d2f7ce82c81e5cd63a15">
  <xsd:schema xmlns:xsd="http://www.w3.org/2001/XMLSchema" xmlns:xs="http://www.w3.org/2001/XMLSchema" xmlns:p="http://schemas.microsoft.com/office/2006/metadata/properties" xmlns:ns2="fc44c8fb-7d7d-47db-a01f-138cd0feddd1" xmlns:ns3="bac60887-eb69-42ba-a81b-e2792ce4528c" targetNamespace="http://schemas.microsoft.com/office/2006/metadata/properties" ma:root="true" ma:fieldsID="011d3eb598a6646e05529f81e9d863a5" ns2:_="" ns3:_="">
    <xsd:import namespace="fc44c8fb-7d7d-47db-a01f-138cd0feddd1"/>
    <xsd:import namespace="bac60887-eb69-42ba-a81b-e2792ce4528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Equipoejecutoractual" minOccurs="0"/>
                <xsd:element ref="ns2:MediaLengthInSeconds" minOccurs="0"/>
                <xsd:element ref="ns2:MediaServiceBillingMetadata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c44c8fb-7d7d-47db-a01f-138cd0fedd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Etiquetas de imagen" ma:readOnly="false" ma:fieldId="{5cf76f15-5ced-4ddc-b409-7134ff3c332f}" ma:taxonomyMulti="true" ma:sspId="d33c8c81-5745-4931-bcc4-c2aeafe8678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Equipoejecutoractual" ma:index="19" nillable="true" ma:displayName="Equipo ejecutor actual" ma:description="Nombres de los instructores de la ficha " ma:format="Dropdown" ma:internalName="Equipoejecutoractual">
      <xsd:simpleType>
        <xsd:restriction base="dms:Note">
          <xsd:maxLength value="255"/>
        </xsd:restriction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21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ServiceLocation" ma:index="22" nillable="true" ma:displayName="Location" ma:description="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c60887-eb69-42ba-a81b-e2792ce4528c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95827d0b-f886-4a61-bca7-72635171204c}" ma:internalName="TaxCatchAll" ma:showField="CatchAllData" ma:web="bac60887-eb69-42ba-a81b-e2792ce4528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Equipoejecutoractual xmlns="fc44c8fb-7d7d-47db-a01f-138cd0feddd1" xsi:nil="true"/>
    <lcf76f155ced4ddcb4097134ff3c332f xmlns="fc44c8fb-7d7d-47db-a01f-138cd0feddd1">
      <Terms xmlns="http://schemas.microsoft.com/office/infopath/2007/PartnerControls"/>
    </lcf76f155ced4ddcb4097134ff3c332f>
    <TaxCatchAll xmlns="bac60887-eb69-42ba-a81b-e2792ce4528c" xsi:nil="true"/>
  </documentManagement>
</p:properties>
</file>

<file path=customXml/itemProps1.xml><?xml version="1.0" encoding="utf-8"?>
<ds:datastoreItem xmlns:ds="http://schemas.openxmlformats.org/officeDocument/2006/customXml" ds:itemID="{AE6445CE-21F7-409A-ACA2-ED94842284D1}"/>
</file>

<file path=customXml/itemProps2.xml><?xml version="1.0" encoding="utf-8"?>
<ds:datastoreItem xmlns:ds="http://schemas.openxmlformats.org/officeDocument/2006/customXml" ds:itemID="{AAC0CFFB-E877-4412-8666-9D03390DF542}"/>
</file>

<file path=customXml/itemProps3.xml><?xml version="1.0" encoding="utf-8"?>
<ds:datastoreItem xmlns:ds="http://schemas.openxmlformats.org/officeDocument/2006/customXml" ds:itemID="{BB27E370-33DA-4320-B415-AFD1BCD74337}"/>
</file>

<file path=docProps/app.xml><?xml version="1.0" encoding="utf-8"?>
<Properties xmlns="http://schemas.openxmlformats.org/officeDocument/2006/extended-properties" xmlns:vt="http://schemas.openxmlformats.org/officeDocument/2006/docPropsVTypes">
  <TotalTime>3873</TotalTime>
  <Words>642</Words>
  <Application>Microsoft Office PowerPoint</Application>
  <PresentationFormat>Panorámica</PresentationFormat>
  <Paragraphs>63</Paragraphs>
  <Slides>14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14</vt:i4>
      </vt:variant>
    </vt:vector>
  </HeadingPairs>
  <TitlesOfParts>
    <vt:vector size="23" baseType="lpstr">
      <vt:lpstr>Aptos</vt:lpstr>
      <vt:lpstr>Arial</vt:lpstr>
      <vt:lpstr>Baguet Script</vt:lpstr>
      <vt:lpstr>Calibri</vt:lpstr>
      <vt:lpstr>Calibri Light</vt:lpstr>
      <vt:lpstr>Freestyle Script</vt:lpstr>
      <vt:lpstr>Work Sans Bold Roman</vt:lpstr>
      <vt:lpstr>Work Sans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Jorge Enrique Pedraza Sanchez</dc:creator>
  <cp:lastModifiedBy>Juan Carlos Saavedra Romero</cp:lastModifiedBy>
  <cp:revision>65</cp:revision>
  <dcterms:created xsi:type="dcterms:W3CDTF">2020-10-01T23:51:28Z</dcterms:created>
  <dcterms:modified xsi:type="dcterms:W3CDTF">2024-09-26T20:36:01Z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1299739c-ad3d-4908-806e-4d91151a6e13_Enabled">
    <vt:lpwstr>true</vt:lpwstr>
  </property>
  <property fmtid="{D5CDD505-2E9C-101B-9397-08002B2CF9AE}" pid="3" name="MSIP_Label_1299739c-ad3d-4908-806e-4d91151a6e13_Method">
    <vt:lpwstr>Standard</vt:lpwstr>
  </property>
  <property fmtid="{D5CDD505-2E9C-101B-9397-08002B2CF9AE}" pid="4" name="MSIP_Label_1299739c-ad3d-4908-806e-4d91151a6e13_Name">
    <vt:lpwstr>All Employees (Unrestricted)</vt:lpwstr>
  </property>
  <property fmtid="{D5CDD505-2E9C-101B-9397-08002B2CF9AE}" pid="5" name="MSIP_Label_1299739c-ad3d-4908-806e-4d91151a6e13_SiteId">
    <vt:lpwstr>cbc2c381-2f2e-4d93-91d1-506c9316ace7</vt:lpwstr>
  </property>
  <property fmtid="{D5CDD505-2E9C-101B-9397-08002B2CF9AE}" pid="6" name="MSIP_Label_1299739c-ad3d-4908-806e-4d91151a6e13_ContentBits">
    <vt:lpwstr>0</vt:lpwstr>
  </property>
  <property fmtid="{D5CDD505-2E9C-101B-9397-08002B2CF9AE}" pid="7" name="MSIP_Label_1299739c-ad3d-4908-806e-4d91151a6e13_SetDate">
    <vt:lpwstr>2022-08-12T19:17:55Z</vt:lpwstr>
  </property>
  <property fmtid="{D5CDD505-2E9C-101B-9397-08002B2CF9AE}" pid="8" name="MSIP_Label_1299739c-ad3d-4908-806e-4d91151a6e13_ActionId">
    <vt:lpwstr>8c6bc714-34a9-4b82-914e-50b1377a2da4</vt:lpwstr>
  </property>
  <property fmtid="{D5CDD505-2E9C-101B-9397-08002B2CF9AE}" pid="9" name="ContentTypeId">
    <vt:lpwstr>0x010100EEEAAA43FD594B41A7B2138997653AE1</vt:lpwstr>
  </property>
  <property fmtid="{D5CDD505-2E9C-101B-9397-08002B2CF9AE}" pid="10" name="Order">
    <vt:r8>1741200</vt:r8>
  </property>
  <property fmtid="{D5CDD505-2E9C-101B-9397-08002B2CF9AE}" pid="11" name="_SourceUrl">
    <vt:lpwstr/>
  </property>
  <property fmtid="{D5CDD505-2E9C-101B-9397-08002B2CF9AE}" pid="12" name="_SharedFileIndex">
    <vt:lpwstr/>
  </property>
  <property fmtid="{D5CDD505-2E9C-101B-9397-08002B2CF9AE}" pid="13" name="ComplianceAssetId">
    <vt:lpwstr/>
  </property>
  <property fmtid="{D5CDD505-2E9C-101B-9397-08002B2CF9AE}" pid="14" name="_ExtendedDescription">
    <vt:lpwstr/>
  </property>
  <property fmtid="{D5CDD505-2E9C-101B-9397-08002B2CF9AE}" pid="15" name="TriggerFlowInfo">
    <vt:lpwstr/>
  </property>
  <property fmtid="{D5CDD505-2E9C-101B-9397-08002B2CF9AE}" pid="16" name="MediaServiceImageTags">
    <vt:lpwstr/>
  </property>
</Properties>
</file>