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9"/>
  </p:notesMasterIdLst>
  <p:sldIdLst>
    <p:sldId id="2147376257" r:id="rId5"/>
    <p:sldId id="2147376174" r:id="rId6"/>
    <p:sldId id="2147376276" r:id="rId7"/>
    <p:sldId id="2147376278" r:id="rId8"/>
    <p:sldId id="2147376279" r:id="rId9"/>
    <p:sldId id="2147376286" r:id="rId10"/>
    <p:sldId id="2147376288" r:id="rId11"/>
    <p:sldId id="2147376283" r:id="rId12"/>
    <p:sldId id="2147376287" r:id="rId13"/>
    <p:sldId id="2147376291" r:id="rId14"/>
    <p:sldId id="2147376292" r:id="rId15"/>
    <p:sldId id="2147376293" r:id="rId16"/>
    <p:sldId id="2147376294" r:id="rId17"/>
    <p:sldId id="2147376255" r:id="rId18"/>
  </p:sldIdLst>
  <p:sldSz cx="9144000" cy="5143500" type="screen16x9"/>
  <p:notesSz cx="6858000" cy="9144000"/>
  <p:embeddedFontLst>
    <p:embeddedFont>
      <p:font typeface="Aptos Narrow" panose="020B0004020202020204" pitchFamily="34" charset="0"/>
      <p:regular r:id="rId20"/>
      <p:bold r:id="rId21"/>
      <p:italic r:id="rId22"/>
      <p:boldItalic r:id="rId23"/>
    </p:embeddedFont>
    <p:embeddedFont>
      <p:font typeface="Montserrat" panose="00000500000000000000" pitchFamily="2" charset="0"/>
      <p:regular r:id="rId24"/>
      <p:bold r:id="rId25"/>
      <p:italic r:id="rId26"/>
      <p:boldItalic r:id="rId27"/>
    </p:embeddedFont>
    <p:embeddedFont>
      <p:font typeface="Segoe UI" panose="020B0502040204020203"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4" roundtripDataSignature="AMtx7mjN18ga2/7O+t85NB1byuj26WU/n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A9B"/>
    <a:srgbClr val="AED1FC"/>
    <a:srgbClr val="60C0F7"/>
    <a:srgbClr val="4DF4FA"/>
    <a:srgbClr val="8FBEF7"/>
    <a:srgbClr val="B6C7FC"/>
    <a:srgbClr val="FFC4E9"/>
    <a:srgbClr val="FFE0E1"/>
    <a:srgbClr val="FFF100"/>
    <a:srgbClr val="D1F7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F9E76E-540B-42A7-B32B-372D604F5801}" v="2" dt="2026-07-24T20:53:31.484"/>
  </p1510:revLst>
</p1510:revInfo>
</file>

<file path=ppt/tableStyles.xml><?xml version="1.0" encoding="utf-8"?>
<a:tblStyleLst xmlns:a="http://schemas.openxmlformats.org/drawingml/2006/main" def="{3ED202C7-3276-4A4A-B636-B70A5F13C7A3}">
  <a:tblStyle styleId="{3ED202C7-3276-4A4A-B636-B70A5F13C7A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83" autoAdjust="0"/>
    <p:restoredTop sz="96327"/>
  </p:normalViewPr>
  <p:slideViewPr>
    <p:cSldViewPr snapToGrid="0">
      <p:cViewPr varScale="1">
        <p:scale>
          <a:sx n="91" d="100"/>
          <a:sy n="91" d="100"/>
        </p:scale>
        <p:origin x="756"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21" Type="http://schemas.openxmlformats.org/officeDocument/2006/relationships/font" Target="fonts/font2.fntdata"/><Relationship Id="rId76"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font" Target="fonts/font10.fntdata"/><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74" Type="http://customschemas.google.com/relationships/presentationmetadata" Target="metadata"/><Relationship Id="rId79"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font" Target="fonts/font12.fntdata"/><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77" Type="http://schemas.openxmlformats.org/officeDocument/2006/relationships/theme" Target="theme/theme1.xml"/><Relationship Id="rId8" Type="http://schemas.openxmlformats.org/officeDocument/2006/relationships/slide" Target="slides/slide4.xml"/><Relationship Id="rId80" Type="http://schemas.microsoft.com/office/2015/10/relationships/revisionInfo" Target="revisionInfo.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S JAVIER MUÑOZ HERNANDEZ" userId="3803635d-1c9c-4a08-8bc8-46ad8b1a94d1" providerId="ADAL" clId="{97DDEE07-9248-4CAE-96CF-73FCAADCC189}"/>
    <pc:docChg chg="modSld">
      <pc:chgData name="ANDRES JAVIER MUÑOZ HERNANDEZ" userId="3803635d-1c9c-4a08-8bc8-46ad8b1a94d1" providerId="ADAL" clId="{97DDEE07-9248-4CAE-96CF-73FCAADCC189}" dt="2026-07-24T20:53:31.484" v="1"/>
      <pc:docMkLst>
        <pc:docMk/>
      </pc:docMkLst>
      <pc:sldChg chg="modSp">
        <pc:chgData name="ANDRES JAVIER MUÑOZ HERNANDEZ" userId="3803635d-1c9c-4a08-8bc8-46ad8b1a94d1" providerId="ADAL" clId="{97DDEE07-9248-4CAE-96CF-73FCAADCC189}" dt="2026-07-24T20:53:31.484" v="1"/>
        <pc:sldMkLst>
          <pc:docMk/>
          <pc:sldMk cId="843426541" sldId="2147376288"/>
        </pc:sldMkLst>
        <pc:spChg chg="mod">
          <ac:chgData name="ANDRES JAVIER MUÑOZ HERNANDEZ" userId="3803635d-1c9c-4a08-8bc8-46ad8b1a94d1" providerId="ADAL" clId="{97DDEE07-9248-4CAE-96CF-73FCAADCC189}" dt="2026-07-24T20:53:31.484" v="1"/>
          <ac:spMkLst>
            <pc:docMk/>
            <pc:sldMk cId="843426541" sldId="2147376288"/>
            <ac:spMk id="26" creationId="{2F5EFEB3-D7C4-3443-CB05-44F9EB631AF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andre\AppData\Local\Microsoft\Olk\Attachments\ooa-34f4ae0e-d957-47fe-a1b5-7a08d0431cfe\e934a9582f0f45fa9fce1d16a14b88fcf4b2ce68270e71b0cea09e72866cd39e\Actividades%20convenio%2008_07_2025.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dirty="0"/>
              <a:t>AVANCE CONVENIO SEGÚN PLAN DE TRABAJO</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s-CO"/>
        </a:p>
      </c:txPr>
    </c:title>
    <c:autoTitleDeleted val="0"/>
    <c:plotArea>
      <c:layout/>
      <c:barChart>
        <c:barDir val="col"/>
        <c:grouping val="clustered"/>
        <c:varyColors val="0"/>
        <c:ser>
          <c:idx val="0"/>
          <c:order val="0"/>
          <c:tx>
            <c:v>AVANCE CONVENIO</c:v>
          </c:tx>
          <c:spPr>
            <a:solidFill>
              <a:srgbClr val="002060"/>
            </a:solidFill>
            <a:ln w="9525" cap="flat" cmpd="sng" algn="ctr">
              <a:solidFill>
                <a:schemeClr val="accent6">
                  <a:lumMod val="50000"/>
                </a:schemeClr>
              </a:solidFill>
              <a:round/>
            </a:ln>
            <a:effectLst/>
          </c:spPr>
          <c:invertIfNegative val="0"/>
          <c:dLbls>
            <c:dLbl>
              <c:idx val="2"/>
              <c:tx>
                <c:rich>
                  <a:bodyPr/>
                  <a:lstStyle/>
                  <a:p>
                    <a:r>
                      <a:rPr lang="en-US" dirty="0"/>
                      <a:t>86,57</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A987-4781-8FF4-A9E908A3AC05}"/>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[1]GRÁFICO!$D$2:$D$6</c:f>
              <c:strCache>
                <c:ptCount val="5"/>
                <c:pt idx="0">
                  <c:v>ACTAS NUEVAS </c:v>
                </c:pt>
                <c:pt idx="1">
                  <c:v>TRANSFERENCIA ENTIDADES</c:v>
                </c:pt>
                <c:pt idx="2">
                  <c:v>INDETERMINADOS</c:v>
                </c:pt>
                <c:pt idx="3">
                  <c:v>ACTAS POR NOVAR</c:v>
                </c:pt>
                <c:pt idx="4">
                  <c:v>LOTES PARA DEVOLVER </c:v>
                </c:pt>
              </c:strCache>
            </c:strRef>
          </c:cat>
          <c:val>
            <c:numRef>
              <c:f>[1]GRÁFICO!$E$2:$E$6</c:f>
              <c:numCache>
                <c:formatCode>General</c:formatCode>
                <c:ptCount val="5"/>
                <c:pt idx="0">
                  <c:v>100</c:v>
                </c:pt>
                <c:pt idx="1">
                  <c:v>100</c:v>
                </c:pt>
                <c:pt idx="2">
                  <c:v>80.83</c:v>
                </c:pt>
                <c:pt idx="3">
                  <c:v>99.39</c:v>
                </c:pt>
                <c:pt idx="4">
                  <c:v>91.66</c:v>
                </c:pt>
              </c:numCache>
            </c:numRef>
          </c:val>
          <c:extLst>
            <c:ext xmlns:c16="http://schemas.microsoft.com/office/drawing/2014/chart" uri="{C3380CC4-5D6E-409C-BE32-E72D297353CC}">
              <c16:uniqueId val="{00000001-A987-4781-8FF4-A9E908A3AC05}"/>
            </c:ext>
          </c:extLst>
        </c:ser>
        <c:dLbls>
          <c:dLblPos val="inEnd"/>
          <c:showLegendKey val="0"/>
          <c:showVal val="1"/>
          <c:showCatName val="0"/>
          <c:showSerName val="0"/>
          <c:showPercent val="0"/>
          <c:showBubbleSize val="0"/>
        </c:dLbls>
        <c:gapWidth val="65"/>
        <c:axId val="1922071023"/>
        <c:axId val="1922087823"/>
      </c:barChart>
      <c:catAx>
        <c:axId val="1922071023"/>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rgbClr val="002060"/>
                </a:solidFill>
                <a:latin typeface="+mn-lt"/>
                <a:ea typeface="+mn-ea"/>
                <a:cs typeface="+mn-cs"/>
              </a:defRPr>
            </a:pPr>
            <a:endParaRPr lang="es-CO"/>
          </a:p>
        </c:txPr>
        <c:crossAx val="1922087823"/>
        <c:crosses val="autoZero"/>
        <c:auto val="1"/>
        <c:lblAlgn val="ctr"/>
        <c:lblOffset val="100"/>
        <c:noMultiLvlLbl val="0"/>
      </c:catAx>
      <c:valAx>
        <c:axId val="1922087823"/>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922071023"/>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2d312d81aa6_2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86" name="Google Shape;686;g2d312d81aa6_2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3322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731520" y="2646919"/>
            <a:ext cx="7704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5" name="Marcador de texto 4">
            <a:extLst>
              <a:ext uri="{FF2B5EF4-FFF2-40B4-BE49-F238E27FC236}">
                <a16:creationId xmlns:a16="http://schemas.microsoft.com/office/drawing/2014/main" id="{C0CBF33C-0D70-95CB-7C46-2D42B6D6702A}"/>
              </a:ext>
            </a:extLst>
          </p:cNvPr>
          <p:cNvSpPr>
            <a:spLocks noGrp="1"/>
          </p:cNvSpPr>
          <p:nvPr>
            <p:ph type="body" sz="quarter" idx="10" hasCustomPrompt="1"/>
          </p:nvPr>
        </p:nvSpPr>
        <p:spPr>
          <a:xfrm>
            <a:off x="731838" y="3336925"/>
            <a:ext cx="7770812" cy="538163"/>
          </a:xfrm>
          <a:prstGeom prst="rect">
            <a:avLst/>
          </a:prstGeom>
        </p:spPr>
        <p:txBody>
          <a:bodyPr/>
          <a:lstStyle>
            <a:lvl1pPr algn="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MX" dirty="0"/>
              <a:t>Haga clic para modificar fecha</a:t>
            </a:r>
          </a:p>
        </p:txBody>
      </p:sp>
    </p:spTree>
    <p:extLst>
      <p:ext uri="{BB962C8B-B14F-4D97-AF65-F5344CB8AC3E}">
        <p14:creationId xmlns:p14="http://schemas.microsoft.com/office/powerpoint/2010/main" val="162785247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198666277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F7A720"/>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F7A72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3B4212BD-E053-658E-B0D2-30EB61AB59BB}"/>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22441002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324252487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C00000"/>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Marcador de texto 5">
            <a:extLst>
              <a:ext uri="{FF2B5EF4-FFF2-40B4-BE49-F238E27FC236}">
                <a16:creationId xmlns:a16="http://schemas.microsoft.com/office/drawing/2014/main" id="{7ED136E0-BDE8-A520-2399-58F401CAE2E5}"/>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262249858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270286889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29CFD3"/>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29CF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3B4212BD-E053-658E-B0D2-30EB61AB59BB}"/>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296655205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307351799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C81F54"/>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C81F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3B4212BD-E053-658E-B0D2-30EB61AB59BB}"/>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306979906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C81F54"/>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731520" y="1969558"/>
            <a:ext cx="4015200" cy="2151900"/>
          </a:xfrm>
          <a:prstGeom prst="rect">
            <a:avLst/>
          </a:prstGeom>
          <a:noFill/>
          <a:ln>
            <a:noFill/>
          </a:ln>
        </p:spPr>
        <p:txBody>
          <a:bodyPr spcFirstLastPara="1" wrap="square" lIns="91425" tIns="91425" rIns="91425" bIns="91425" anchor="t" anchorCtr="0">
            <a:noAutofit/>
          </a:bodyPr>
          <a:lstStyle>
            <a:lvl1pPr marL="139700" lvl="0" indent="0" algn="l">
              <a:lnSpc>
                <a:spcPct val="100000"/>
              </a:lnSpc>
              <a:spcBef>
                <a:spcPts val="0"/>
              </a:spcBef>
              <a:spcAft>
                <a:spcPts val="0"/>
              </a:spcAft>
              <a:buSzPts val="1400"/>
              <a:buNone/>
              <a:defRPr sz="1400" b="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C81F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3B4212BD-E053-658E-B0D2-30EB61AB59BB}"/>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189900890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110110544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731520" y="2646919"/>
            <a:ext cx="7704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5" name="Marcador de texto 4">
            <a:extLst>
              <a:ext uri="{FF2B5EF4-FFF2-40B4-BE49-F238E27FC236}">
                <a16:creationId xmlns:a16="http://schemas.microsoft.com/office/drawing/2014/main" id="{C0CBF33C-0D70-95CB-7C46-2D42B6D6702A}"/>
              </a:ext>
            </a:extLst>
          </p:cNvPr>
          <p:cNvSpPr>
            <a:spLocks noGrp="1"/>
          </p:cNvSpPr>
          <p:nvPr>
            <p:ph type="body" sz="quarter" idx="10" hasCustomPrompt="1"/>
          </p:nvPr>
        </p:nvSpPr>
        <p:spPr>
          <a:xfrm>
            <a:off x="731838" y="3336925"/>
            <a:ext cx="7770812" cy="538163"/>
          </a:xfrm>
          <a:prstGeom prst="rect">
            <a:avLst/>
          </a:prstGeom>
        </p:spPr>
        <p:txBody>
          <a:bodyPr/>
          <a:lstStyle>
            <a:lvl1pPr algn="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MX" dirty="0"/>
              <a:t>Haga clic para modificar fecha</a:t>
            </a:r>
          </a:p>
        </p:txBody>
      </p:sp>
    </p:spTree>
    <p:extLst>
      <p:ext uri="{BB962C8B-B14F-4D97-AF65-F5344CB8AC3E}">
        <p14:creationId xmlns:p14="http://schemas.microsoft.com/office/powerpoint/2010/main" val="311446871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00AF73"/>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2" name="Rectángulo 1">
            <a:extLst>
              <a:ext uri="{FF2B5EF4-FFF2-40B4-BE49-F238E27FC236}">
                <a16:creationId xmlns:a16="http://schemas.microsoft.com/office/drawing/2014/main" id="{BB3EAA80-21AF-F156-7547-3FD77F0BEAFA}"/>
              </a:ext>
            </a:extLst>
          </p:cNvPr>
          <p:cNvSpPr/>
          <p:nvPr userDrawn="1"/>
        </p:nvSpPr>
        <p:spPr>
          <a:xfrm>
            <a:off x="-10239" y="4793220"/>
            <a:ext cx="9156172" cy="353179"/>
          </a:xfrm>
          <a:prstGeom prst="rect">
            <a:avLst/>
          </a:prstGeom>
          <a:solidFill>
            <a:srgbClr val="00AF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3B4212BD-E053-658E-B0D2-30EB61AB59BB}"/>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14149539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731520" y="2646919"/>
            <a:ext cx="7704000" cy="572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2484411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731520" y="2646919"/>
            <a:ext cx="7704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5" name="Marcador de texto 4">
            <a:extLst>
              <a:ext uri="{FF2B5EF4-FFF2-40B4-BE49-F238E27FC236}">
                <a16:creationId xmlns:a16="http://schemas.microsoft.com/office/drawing/2014/main" id="{C0CBF33C-0D70-95CB-7C46-2D42B6D6702A}"/>
              </a:ext>
            </a:extLst>
          </p:cNvPr>
          <p:cNvSpPr>
            <a:spLocks noGrp="1"/>
          </p:cNvSpPr>
          <p:nvPr>
            <p:ph type="body" sz="quarter" idx="10" hasCustomPrompt="1"/>
          </p:nvPr>
        </p:nvSpPr>
        <p:spPr>
          <a:xfrm>
            <a:off x="731838" y="3336925"/>
            <a:ext cx="7770812" cy="538163"/>
          </a:xfrm>
          <a:prstGeom prst="rect">
            <a:avLst/>
          </a:prstGeom>
        </p:spPr>
        <p:txBody>
          <a:bodyPr/>
          <a:lstStyle>
            <a:lvl1pPr algn="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MX" dirty="0"/>
              <a:t>Haga clic para modificar fecha</a:t>
            </a:r>
          </a:p>
        </p:txBody>
      </p:sp>
    </p:spTree>
    <p:extLst>
      <p:ext uri="{BB962C8B-B14F-4D97-AF65-F5344CB8AC3E}">
        <p14:creationId xmlns:p14="http://schemas.microsoft.com/office/powerpoint/2010/main" val="24837600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731520" y="448056"/>
            <a:ext cx="77040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2400" b="1" i="0">
                <a:solidFill>
                  <a:srgbClr val="E77B06"/>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2" name="Google Shape;34;p16">
            <a:extLst>
              <a:ext uri="{FF2B5EF4-FFF2-40B4-BE49-F238E27FC236}">
                <a16:creationId xmlns:a16="http://schemas.microsoft.com/office/drawing/2014/main" id="{190C2444-3154-0BD0-C149-1CC7B095F45A}"/>
              </a:ext>
            </a:extLst>
          </p:cNvPr>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5" name="Rectángulo 4">
            <a:extLst>
              <a:ext uri="{FF2B5EF4-FFF2-40B4-BE49-F238E27FC236}">
                <a16:creationId xmlns:a16="http://schemas.microsoft.com/office/drawing/2014/main" id="{79B0C479-AC90-043C-3B7C-A4A2E09E681A}"/>
              </a:ext>
            </a:extLst>
          </p:cNvPr>
          <p:cNvSpPr/>
          <p:nvPr userDrawn="1"/>
        </p:nvSpPr>
        <p:spPr>
          <a:xfrm>
            <a:off x="-10239" y="4793220"/>
            <a:ext cx="9156172" cy="353179"/>
          </a:xfrm>
          <a:prstGeom prst="rect">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Marcador de texto 5">
            <a:extLst>
              <a:ext uri="{FF2B5EF4-FFF2-40B4-BE49-F238E27FC236}">
                <a16:creationId xmlns:a16="http://schemas.microsoft.com/office/drawing/2014/main" id="{11F4DBFB-9442-D2BA-A54E-064683204237}"/>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8"/>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385895721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b="1" i="0">
                <a:solidFill>
                  <a:srgbClr val="0650C6"/>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139700" lvl="0" indent="0" algn="l">
              <a:lnSpc>
                <a:spcPct val="100000"/>
              </a:lnSpc>
              <a:spcBef>
                <a:spcPts val="0"/>
              </a:spcBef>
              <a:spcAft>
                <a:spcPts val="0"/>
              </a:spcAft>
              <a:buSzPts val="1400"/>
              <a:buNone/>
              <a:defRPr sz="1400" b="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36" name="Google Shape;36;p16"/>
          <p:cNvSpPr/>
          <p:nvPr/>
        </p:nvSpPr>
        <p:spPr>
          <a:xfrm>
            <a:off x="-19125" y="4893300"/>
            <a:ext cx="9163200" cy="250200"/>
          </a:xfrm>
          <a:prstGeom prst="rect">
            <a:avLst/>
          </a:prstGeom>
          <a:solidFill>
            <a:srgbClr val="E77B0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 name="Rectángulo 2">
            <a:extLst>
              <a:ext uri="{FF2B5EF4-FFF2-40B4-BE49-F238E27FC236}">
                <a16:creationId xmlns:a16="http://schemas.microsoft.com/office/drawing/2014/main" id="{D553A053-795D-3FBA-D0B9-E23476D254C8}"/>
              </a:ext>
            </a:extLst>
          </p:cNvPr>
          <p:cNvSpPr/>
          <p:nvPr userDrawn="1"/>
        </p:nvSpPr>
        <p:spPr>
          <a:xfrm>
            <a:off x="-10239" y="4793220"/>
            <a:ext cx="9156172" cy="353179"/>
          </a:xfrm>
          <a:prstGeom prst="rect">
            <a:avLst/>
          </a:prstGeom>
          <a:solidFill>
            <a:srgbClr val="065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 name="Imagen 3">
            <a:extLst>
              <a:ext uri="{FF2B5EF4-FFF2-40B4-BE49-F238E27FC236}">
                <a16:creationId xmlns:a16="http://schemas.microsoft.com/office/drawing/2014/main" id="{14C1F4DB-F3C3-02AE-E7C3-B9506C4082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6797" y="1485698"/>
            <a:ext cx="2763729" cy="3307522"/>
          </a:xfrm>
          <a:prstGeom prst="rect">
            <a:avLst/>
          </a:prstGeom>
        </p:spPr>
      </p:pic>
      <p:sp>
        <p:nvSpPr>
          <p:cNvPr id="6" name="Marcador de texto 5">
            <a:extLst>
              <a:ext uri="{FF2B5EF4-FFF2-40B4-BE49-F238E27FC236}">
                <a16:creationId xmlns:a16="http://schemas.microsoft.com/office/drawing/2014/main" id="{A5CB7F74-D267-A092-8D48-003CF4C9DCB7}"/>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1567829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reserve="1" userDrawn="1">
  <p:cSld name="1_One column 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a:solidFill>
                  <a:srgbClr val="0650C6"/>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
        <p:nvSpPr>
          <p:cNvPr id="34" name="Google Shape;34;p16"/>
          <p:cNvSpPr txBox="1">
            <a:spLocks noGrp="1"/>
          </p:cNvSpPr>
          <p:nvPr>
            <p:ph type="body" idx="1"/>
          </p:nvPr>
        </p:nvSpPr>
        <p:spPr>
          <a:xfrm>
            <a:off x="4310993" y="1707326"/>
            <a:ext cx="4015200" cy="2151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SzPts val="1400"/>
              <a:buChar char="●"/>
              <a:defRPr sz="140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36" name="Google Shape;36;p16"/>
          <p:cNvSpPr/>
          <p:nvPr/>
        </p:nvSpPr>
        <p:spPr>
          <a:xfrm>
            <a:off x="-19125" y="4893300"/>
            <a:ext cx="9163200" cy="250200"/>
          </a:xfrm>
          <a:prstGeom prst="rect">
            <a:avLst/>
          </a:prstGeom>
          <a:solidFill>
            <a:srgbClr val="E77B0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 name="Rectángulo 2">
            <a:extLst>
              <a:ext uri="{FF2B5EF4-FFF2-40B4-BE49-F238E27FC236}">
                <a16:creationId xmlns:a16="http://schemas.microsoft.com/office/drawing/2014/main" id="{D553A053-795D-3FBA-D0B9-E23476D254C8}"/>
              </a:ext>
            </a:extLst>
          </p:cNvPr>
          <p:cNvSpPr/>
          <p:nvPr userDrawn="1"/>
        </p:nvSpPr>
        <p:spPr>
          <a:xfrm>
            <a:off x="-10239" y="4793220"/>
            <a:ext cx="9156172" cy="353179"/>
          </a:xfrm>
          <a:prstGeom prst="rect">
            <a:avLst/>
          </a:prstGeom>
          <a:solidFill>
            <a:srgbClr val="065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Marcador de texto 5">
            <a:extLst>
              <a:ext uri="{FF2B5EF4-FFF2-40B4-BE49-F238E27FC236}">
                <a16:creationId xmlns:a16="http://schemas.microsoft.com/office/drawing/2014/main" id="{E3E9CEDB-202A-56F9-56BC-5E172D8CDAAE}"/>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extLst>
      <p:ext uri="{BB962C8B-B14F-4D97-AF65-F5344CB8AC3E}">
        <p14:creationId xmlns:p14="http://schemas.microsoft.com/office/powerpoint/2010/main" val="193970174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blipFill dpi="0" rotWithShape="1">
          <a:blip r:embed="rId2">
            <a:lum/>
          </a:blip>
          <a:srcRect/>
          <a:stretch>
            <a:fillRect/>
          </a:stretch>
        </a:blipFill>
        <a:effectLst/>
      </p:bgPr>
    </p:bg>
    <p:spTree>
      <p:nvGrpSpPr>
        <p:cNvPr id="1" name="Shape 8"/>
        <p:cNvGrpSpPr/>
        <p:nvPr/>
      </p:nvGrpSpPr>
      <p:grpSpPr>
        <a:xfrm>
          <a:off x="0" y="0"/>
          <a:ext cx="0" cy="0"/>
          <a:chOff x="0" y="0"/>
          <a:chExt cx="0" cy="0"/>
        </a:xfrm>
      </p:grpSpPr>
      <p:sp>
        <p:nvSpPr>
          <p:cNvPr id="3" name="Google Shape;10;p11">
            <a:extLst>
              <a:ext uri="{FF2B5EF4-FFF2-40B4-BE49-F238E27FC236}">
                <a16:creationId xmlns:a16="http://schemas.microsoft.com/office/drawing/2014/main" id="{C2AF606D-143A-8C26-5778-59F9D27A4808}"/>
              </a:ext>
            </a:extLst>
          </p:cNvPr>
          <p:cNvSpPr txBox="1">
            <a:spLocks noGrp="1"/>
          </p:cNvSpPr>
          <p:nvPr>
            <p:ph type="title"/>
          </p:nvPr>
        </p:nvSpPr>
        <p:spPr>
          <a:xfrm>
            <a:off x="1346147" y="3187507"/>
            <a:ext cx="6451705"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3000"/>
              <a:buNone/>
              <a:defRPr sz="3000">
                <a:solidFill>
                  <a:schemeClr val="bg1"/>
                </a:solidFill>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dirty="0"/>
          </a:p>
        </p:txBody>
      </p:sp>
    </p:spTree>
    <p:extLst>
      <p:ext uri="{BB962C8B-B14F-4D97-AF65-F5344CB8AC3E}">
        <p14:creationId xmlns:p14="http://schemas.microsoft.com/office/powerpoint/2010/main" val="172835943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32"/>
        <p:cNvGrpSpPr/>
        <p:nvPr/>
      </p:nvGrpSpPr>
      <p:grpSpPr>
        <a:xfrm>
          <a:off x="0" y="0"/>
          <a:ext cx="0" cy="0"/>
          <a:chOff x="0" y="0"/>
          <a:chExt cx="0" cy="0"/>
        </a:xfrm>
      </p:grpSpPr>
      <p:sp>
        <p:nvSpPr>
          <p:cNvPr id="33" name="Google Shape;33;p16"/>
          <p:cNvSpPr txBox="1">
            <a:spLocks noGrp="1"/>
          </p:cNvSpPr>
          <p:nvPr>
            <p:ph type="title"/>
          </p:nvPr>
        </p:nvSpPr>
        <p:spPr>
          <a:xfrm>
            <a:off x="731520" y="448056"/>
            <a:ext cx="75165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3000"/>
              <a:buNone/>
              <a:defRPr sz="2400" b="1" i="0">
                <a:solidFill>
                  <a:srgbClr val="E77B06"/>
                </a:solidFill>
                <a:latin typeface="Montserrat" pitchFamily="2" charset="77"/>
              </a:defRPr>
            </a:lvl1pPr>
            <a:lvl2pPr lvl="1" algn="l">
              <a:lnSpc>
                <a:spcPct val="100000"/>
              </a:lnSpc>
              <a:spcBef>
                <a:spcPts val="0"/>
              </a:spcBef>
              <a:spcAft>
                <a:spcPts val="0"/>
              </a:spcAft>
              <a:buSzPts val="3500"/>
              <a:buNone/>
              <a:defRPr/>
            </a:lvl2pPr>
            <a:lvl3pPr lvl="2" algn="l">
              <a:lnSpc>
                <a:spcPct val="100000"/>
              </a:lnSpc>
              <a:spcBef>
                <a:spcPts val="0"/>
              </a:spcBef>
              <a:spcAft>
                <a:spcPts val="0"/>
              </a:spcAft>
              <a:buSzPts val="3500"/>
              <a:buNone/>
              <a:defRPr/>
            </a:lvl3pPr>
            <a:lvl4pPr lvl="3" algn="l">
              <a:lnSpc>
                <a:spcPct val="100000"/>
              </a:lnSpc>
              <a:spcBef>
                <a:spcPts val="0"/>
              </a:spcBef>
              <a:spcAft>
                <a:spcPts val="0"/>
              </a:spcAft>
              <a:buSzPts val="3500"/>
              <a:buNone/>
              <a:defRPr/>
            </a:lvl4pPr>
            <a:lvl5pPr lvl="4" algn="l">
              <a:lnSpc>
                <a:spcPct val="100000"/>
              </a:lnSpc>
              <a:spcBef>
                <a:spcPts val="0"/>
              </a:spcBef>
              <a:spcAft>
                <a:spcPts val="0"/>
              </a:spcAft>
              <a:buSzPts val="3500"/>
              <a:buNone/>
              <a:defRPr/>
            </a:lvl5pPr>
            <a:lvl6pPr lvl="5" algn="l">
              <a:lnSpc>
                <a:spcPct val="100000"/>
              </a:lnSpc>
              <a:spcBef>
                <a:spcPts val="0"/>
              </a:spcBef>
              <a:spcAft>
                <a:spcPts val="0"/>
              </a:spcAft>
              <a:buSzPts val="3500"/>
              <a:buNone/>
              <a:defRPr/>
            </a:lvl6pPr>
            <a:lvl7pPr lvl="6" algn="l">
              <a:lnSpc>
                <a:spcPct val="100000"/>
              </a:lnSpc>
              <a:spcBef>
                <a:spcPts val="0"/>
              </a:spcBef>
              <a:spcAft>
                <a:spcPts val="0"/>
              </a:spcAft>
              <a:buSzPts val="3500"/>
              <a:buNone/>
              <a:defRPr/>
            </a:lvl7pPr>
            <a:lvl8pPr lvl="7" algn="l">
              <a:lnSpc>
                <a:spcPct val="100000"/>
              </a:lnSpc>
              <a:spcBef>
                <a:spcPts val="0"/>
              </a:spcBef>
              <a:spcAft>
                <a:spcPts val="0"/>
              </a:spcAft>
              <a:buSzPts val="3500"/>
              <a:buNone/>
              <a:defRPr/>
            </a:lvl8pPr>
            <a:lvl9pPr lvl="8" algn="l">
              <a:lnSpc>
                <a:spcPct val="100000"/>
              </a:lnSpc>
              <a:spcBef>
                <a:spcPts val="0"/>
              </a:spcBef>
              <a:spcAft>
                <a:spcPts val="0"/>
              </a:spcAft>
              <a:buSzPts val="3500"/>
              <a:buNone/>
              <a:defRPr/>
            </a:lvl9pPr>
          </a:lstStyle>
          <a:p>
            <a:r>
              <a:rPr lang="es-ES"/>
              <a:t>Haga clic para modificar el estilo de título del patrón</a:t>
            </a:r>
            <a:endParaRPr/>
          </a:p>
        </p:txBody>
      </p:sp>
      <p:sp>
        <p:nvSpPr>
          <p:cNvPr id="34" name="Google Shape;34;p16"/>
          <p:cNvSpPr txBox="1">
            <a:spLocks noGrp="1"/>
          </p:cNvSpPr>
          <p:nvPr>
            <p:ph type="body" idx="1"/>
          </p:nvPr>
        </p:nvSpPr>
        <p:spPr>
          <a:xfrm>
            <a:off x="955050" y="1754975"/>
            <a:ext cx="4015200" cy="2151900"/>
          </a:xfrm>
          <a:prstGeom prst="rect">
            <a:avLst/>
          </a:prstGeom>
          <a:noFill/>
          <a:ln>
            <a:noFill/>
          </a:ln>
        </p:spPr>
        <p:txBody>
          <a:bodyPr spcFirstLastPara="1" wrap="square" lIns="91425" tIns="91425" rIns="91425" bIns="91425" anchor="t" anchorCtr="0">
            <a:noAutofit/>
          </a:bodyPr>
          <a:lstStyle>
            <a:lvl1pPr marL="139700" lvl="0" indent="0" algn="l">
              <a:lnSpc>
                <a:spcPct val="100000"/>
              </a:lnSpc>
              <a:spcBef>
                <a:spcPts val="0"/>
              </a:spcBef>
              <a:spcAft>
                <a:spcPts val="0"/>
              </a:spcAft>
              <a:buSzPts val="1400"/>
              <a:buNone/>
              <a:defRPr sz="1400" b="0"/>
            </a:lvl1pPr>
            <a:lvl2pPr marL="914400" lvl="1" indent="-330200" algn="l">
              <a:lnSpc>
                <a:spcPct val="115000"/>
              </a:lnSpc>
              <a:spcBef>
                <a:spcPts val="0"/>
              </a:spcBef>
              <a:spcAft>
                <a:spcPts val="0"/>
              </a:spcAft>
              <a:buSzPts val="16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292100" algn="l">
              <a:lnSpc>
                <a:spcPct val="115000"/>
              </a:lnSpc>
              <a:spcBef>
                <a:spcPts val="0"/>
              </a:spcBef>
              <a:spcAft>
                <a:spcPts val="0"/>
              </a:spcAft>
              <a:buSzPts val="1000"/>
              <a:buChar char="○"/>
              <a:defRPr/>
            </a:lvl8pPr>
            <a:lvl9pPr marL="4114800" lvl="8" indent="-285750" algn="l">
              <a:lnSpc>
                <a:spcPct val="115000"/>
              </a:lnSpc>
              <a:spcBef>
                <a:spcPts val="0"/>
              </a:spcBef>
              <a:spcAft>
                <a:spcPts val="0"/>
              </a:spcAft>
              <a:buSzPts val="900"/>
              <a:buChar char="■"/>
              <a:defRPr/>
            </a:lvl9pPr>
          </a:lstStyle>
          <a:p>
            <a:pPr lvl="0"/>
            <a:r>
              <a:rPr lang="es-ES"/>
              <a:t>Haga clic para modificar los estilos de texto del patrón</a:t>
            </a:r>
          </a:p>
        </p:txBody>
      </p:sp>
      <p:sp>
        <p:nvSpPr>
          <p:cNvPr id="35" name="Google Shape;35;p16"/>
          <p:cNvSpPr>
            <a:spLocks noGrp="1"/>
          </p:cNvSpPr>
          <p:nvPr>
            <p:ph type="pic" idx="2"/>
          </p:nvPr>
        </p:nvSpPr>
        <p:spPr>
          <a:xfrm>
            <a:off x="5525400" y="1445000"/>
            <a:ext cx="3283800" cy="3283800"/>
          </a:xfrm>
          <a:prstGeom prst="ellipse">
            <a:avLst/>
          </a:prstGeom>
          <a:noFill/>
          <a:ln>
            <a:noFill/>
          </a:ln>
        </p:spPr>
      </p:sp>
      <p:sp>
        <p:nvSpPr>
          <p:cNvPr id="2" name="Rectángulo 1">
            <a:extLst>
              <a:ext uri="{FF2B5EF4-FFF2-40B4-BE49-F238E27FC236}">
                <a16:creationId xmlns:a16="http://schemas.microsoft.com/office/drawing/2014/main" id="{6DD8777B-C148-9D48-DA1F-54792E25C08B}"/>
              </a:ext>
            </a:extLst>
          </p:cNvPr>
          <p:cNvSpPr/>
          <p:nvPr userDrawn="1"/>
        </p:nvSpPr>
        <p:spPr>
          <a:xfrm>
            <a:off x="-10239" y="4793220"/>
            <a:ext cx="9156172" cy="353179"/>
          </a:xfrm>
          <a:prstGeom prst="rect">
            <a:avLst/>
          </a:prstGeom>
          <a:solidFill>
            <a:srgbClr val="ED7D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Marcador de texto 5">
            <a:extLst>
              <a:ext uri="{FF2B5EF4-FFF2-40B4-BE49-F238E27FC236}">
                <a16:creationId xmlns:a16="http://schemas.microsoft.com/office/drawing/2014/main" id="{A6DA3096-B28A-7618-AEC9-A41850DFBEF4}"/>
              </a:ext>
            </a:extLst>
          </p:cNvPr>
          <p:cNvSpPr>
            <a:spLocks noGrp="1"/>
          </p:cNvSpPr>
          <p:nvPr>
            <p:ph type="body" sz="quarter" idx="10" hasCustomPrompt="1"/>
          </p:nvPr>
        </p:nvSpPr>
        <p:spPr>
          <a:xfrm>
            <a:off x="731520" y="1014791"/>
            <a:ext cx="5659535" cy="349250"/>
          </a:xfrm>
          <a:prstGeom prst="rect">
            <a:avLst/>
          </a:prstGeom>
        </p:spPr>
        <p:txBody>
          <a:bodyPr/>
          <a:lstStyle>
            <a:lvl1pPr>
              <a:defRPr b="0">
                <a:solidFill>
                  <a:schemeClr val="bg1">
                    <a:lumMod val="50000"/>
                  </a:schemeClr>
                </a:solidFill>
              </a:defRPr>
            </a:lvl1pPr>
          </a:lstStyle>
          <a:p>
            <a:pPr lvl="0"/>
            <a:r>
              <a:rPr lang="es-MX" dirty="0"/>
              <a:t>Haga clic para modificar subtítulo</a:t>
            </a:r>
            <a:endParaRPr lang="es-CO"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50" r:id="rId4"/>
    <p:sldLayoutId id="2147483677" r:id="rId5"/>
    <p:sldLayoutId id="2147483673" r:id="rId6"/>
    <p:sldLayoutId id="2147483674" r:id="rId7"/>
    <p:sldLayoutId id="2147483678" r:id="rId8"/>
    <p:sldLayoutId id="2147483653" r:id="rId9"/>
    <p:sldLayoutId id="2147483688" r:id="rId10"/>
    <p:sldLayoutId id="2147483689" r:id="rId11"/>
    <p:sldLayoutId id="2147483679" r:id="rId12"/>
    <p:sldLayoutId id="2147483676" r:id="rId13"/>
    <p:sldLayoutId id="2147483680" r:id="rId14"/>
    <p:sldLayoutId id="2147483681" r:id="rId15"/>
    <p:sldLayoutId id="2147483682" r:id="rId16"/>
    <p:sldLayoutId id="2147483683" r:id="rId17"/>
    <p:sldLayoutId id="2147483687" r:id="rId18"/>
    <p:sldLayoutId id="2147483684" r:id="rId19"/>
    <p:sldLayoutId id="2147483685" r:id="rId20"/>
    <p:sldLayoutId id="2147483686" r:id="rId21"/>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1" i="0" u="none" strike="noStrike" cap="none">
          <a:solidFill>
            <a:srgbClr val="000000"/>
          </a:solidFill>
          <a:latin typeface="Montserrat" pitchFamily="2" charset="77"/>
          <a:ea typeface="Montserrat" pitchFamily="2" charset="77"/>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1" i="0" u="none" strike="noStrike" cap="none">
          <a:solidFill>
            <a:srgbClr val="000000"/>
          </a:solidFill>
          <a:latin typeface="Montserrat" pitchFamily="2" charset="77"/>
          <a:ea typeface="Montserrat" pitchFamily="2" charset="77"/>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educacionbogota-my.sharepoint.com/:x:/g/personal/amunozh_educacionbogota_gov_co/IQC4qKjAXfcLQIoedz0N1k1CAc1dKkyRlriJsTFhXUS02uY?e=wpq8eD"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C3388-922C-3702-81CF-938B5B5F8BD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2D5C61B-70F7-9FD4-A34C-E5AEB6451767}"/>
              </a:ext>
            </a:extLst>
          </p:cNvPr>
          <p:cNvSpPr>
            <a:spLocks noGrp="1"/>
          </p:cNvSpPr>
          <p:nvPr>
            <p:ph type="title"/>
          </p:nvPr>
        </p:nvSpPr>
        <p:spPr>
          <a:xfrm>
            <a:off x="646611" y="868680"/>
            <a:ext cx="7704000" cy="2017836"/>
          </a:xfrm>
        </p:spPr>
        <p:txBody>
          <a:bodyPr/>
          <a:lstStyle/>
          <a:p>
            <a:pPr algn="ctr" fontAlgn="base"/>
            <a:r>
              <a:rPr lang="es-ES" sz="4000" dirty="0">
                <a:solidFill>
                  <a:srgbClr val="FFFFFF"/>
                </a:solidFill>
                <a:latin typeface="Montserrat"/>
              </a:rPr>
              <a:t>CONVENIO SED- DADEP</a:t>
            </a:r>
            <a:br>
              <a:rPr lang="en-US" b="0" i="0" dirty="0">
                <a:effectLst/>
                <a:latin typeface="Segoe UI" panose="020B0502040204020203" pitchFamily="34" charset="0"/>
              </a:rPr>
            </a:br>
            <a:r>
              <a:rPr lang="es-ES" sz="4000" dirty="0">
                <a:solidFill>
                  <a:srgbClr val="FFFF00"/>
                </a:solidFill>
                <a:latin typeface="Montserrat"/>
              </a:rPr>
              <a:t>AVANCE JULIO 2026</a:t>
            </a:r>
            <a:endParaRPr lang="es-CO" dirty="0">
              <a:solidFill>
                <a:srgbClr val="FFFF00"/>
              </a:solidFill>
            </a:endParaRPr>
          </a:p>
        </p:txBody>
      </p:sp>
      <p:sp>
        <p:nvSpPr>
          <p:cNvPr id="6" name="Marcador de texto 5">
            <a:extLst>
              <a:ext uri="{FF2B5EF4-FFF2-40B4-BE49-F238E27FC236}">
                <a16:creationId xmlns:a16="http://schemas.microsoft.com/office/drawing/2014/main" id="{5B49133E-F591-1B94-776B-03653EC05B66}"/>
              </a:ext>
            </a:extLst>
          </p:cNvPr>
          <p:cNvSpPr>
            <a:spLocks noGrp="1"/>
          </p:cNvSpPr>
          <p:nvPr>
            <p:ph type="body" sz="quarter" idx="10"/>
          </p:nvPr>
        </p:nvSpPr>
        <p:spPr>
          <a:xfrm>
            <a:off x="1159328" y="3043270"/>
            <a:ext cx="6825344" cy="538163"/>
          </a:xfrm>
        </p:spPr>
        <p:txBody>
          <a:bodyPr lIns="91440" tIns="45720" rIns="91440" bIns="45720" anchor="t"/>
          <a:lstStyle/>
          <a:p>
            <a:pPr algn="ctr"/>
            <a:br>
              <a:rPr lang="es-ES" dirty="0"/>
            </a:br>
            <a:r>
              <a:rPr lang="es-ES" sz="1800" b="1" i="0" u="none" strike="noStrike" dirty="0">
                <a:solidFill>
                  <a:srgbClr val="FFFFFF"/>
                </a:solidFill>
                <a:effectLst/>
                <a:latin typeface="Montserrat"/>
              </a:rPr>
              <a:t>Dirección de Construcción y Conservación de Establecimientos Educativos - DCCEE </a:t>
            </a:r>
            <a:endParaRPr lang="es-ES" dirty="0">
              <a:latin typeface="Montserrat"/>
            </a:endParaRPr>
          </a:p>
          <a:p>
            <a:endParaRPr lang="es-CO" dirty="0"/>
          </a:p>
        </p:txBody>
      </p:sp>
    </p:spTree>
    <p:extLst>
      <p:ext uri="{BB962C8B-B14F-4D97-AF65-F5344CB8AC3E}">
        <p14:creationId xmlns:p14="http://schemas.microsoft.com/office/powerpoint/2010/main" val="307041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0DE30A93-07C2-2BAD-46A9-B830377EB677}"/>
              </a:ext>
            </a:extLst>
          </p:cNvPr>
          <p:cNvSpPr txBox="1"/>
          <p:nvPr/>
        </p:nvSpPr>
        <p:spPr>
          <a:xfrm>
            <a:off x="1647881" y="152858"/>
            <a:ext cx="4581470" cy="461665"/>
          </a:xfrm>
          <a:prstGeom prst="rect">
            <a:avLst/>
          </a:prstGeom>
          <a:noFill/>
        </p:spPr>
        <p:txBody>
          <a:bodyPr wrap="square">
            <a:spAutoFit/>
          </a:bodyPr>
          <a:lstStyle/>
          <a:p>
            <a:r>
              <a:rPr lang="es-CO" sz="2400" b="1" dirty="0">
                <a:solidFill>
                  <a:srgbClr val="E77B06"/>
                </a:solidFill>
                <a:latin typeface="Montserrat" pitchFamily="2" charset="77"/>
                <a:cs typeface="Poppins"/>
                <a:sym typeface="Poppins"/>
              </a:rPr>
              <a:t>ITEM 5 ACTAS POR NOVAR</a:t>
            </a:r>
            <a:endParaRPr lang="es-ES_tradnl" sz="2400" b="1" dirty="0">
              <a:solidFill>
                <a:srgbClr val="E77B06"/>
              </a:solidFill>
              <a:latin typeface="Montserrat" pitchFamily="2" charset="77"/>
              <a:cs typeface="Poppins"/>
              <a:sym typeface="Poppins"/>
            </a:endParaRPr>
          </a:p>
        </p:txBody>
      </p:sp>
      <p:graphicFrame>
        <p:nvGraphicFramePr>
          <p:cNvPr id="6" name="Tabla 5">
            <a:extLst>
              <a:ext uri="{FF2B5EF4-FFF2-40B4-BE49-F238E27FC236}">
                <a16:creationId xmlns:a16="http://schemas.microsoft.com/office/drawing/2014/main" id="{2EA92A74-A99B-F3E1-330F-CA7A9F90C7A7}"/>
              </a:ext>
            </a:extLst>
          </p:cNvPr>
          <p:cNvGraphicFramePr>
            <a:graphicFrameLocks noGrp="1"/>
          </p:cNvGraphicFramePr>
          <p:nvPr>
            <p:extLst>
              <p:ext uri="{D42A27DB-BD31-4B8C-83A1-F6EECF244321}">
                <p14:modId xmlns:p14="http://schemas.microsoft.com/office/powerpoint/2010/main" val="3843171546"/>
              </p:ext>
            </p:extLst>
          </p:nvPr>
        </p:nvGraphicFramePr>
        <p:xfrm>
          <a:off x="261184" y="614523"/>
          <a:ext cx="6699686" cy="3993142"/>
        </p:xfrm>
        <a:graphic>
          <a:graphicData uri="http://schemas.openxmlformats.org/drawingml/2006/table">
            <a:tbl>
              <a:tblPr/>
              <a:tblGrid>
                <a:gridCol w="255891">
                  <a:extLst>
                    <a:ext uri="{9D8B030D-6E8A-4147-A177-3AD203B41FA5}">
                      <a16:colId xmlns:a16="http://schemas.microsoft.com/office/drawing/2014/main" val="2609823855"/>
                    </a:ext>
                  </a:extLst>
                </a:gridCol>
                <a:gridCol w="407099">
                  <a:extLst>
                    <a:ext uri="{9D8B030D-6E8A-4147-A177-3AD203B41FA5}">
                      <a16:colId xmlns:a16="http://schemas.microsoft.com/office/drawing/2014/main" val="3943996832"/>
                    </a:ext>
                  </a:extLst>
                </a:gridCol>
                <a:gridCol w="360573">
                  <a:extLst>
                    <a:ext uri="{9D8B030D-6E8A-4147-A177-3AD203B41FA5}">
                      <a16:colId xmlns:a16="http://schemas.microsoft.com/office/drawing/2014/main" val="3907013405"/>
                    </a:ext>
                  </a:extLst>
                </a:gridCol>
                <a:gridCol w="1895918">
                  <a:extLst>
                    <a:ext uri="{9D8B030D-6E8A-4147-A177-3AD203B41FA5}">
                      <a16:colId xmlns:a16="http://schemas.microsoft.com/office/drawing/2014/main" val="3811576587"/>
                    </a:ext>
                  </a:extLst>
                </a:gridCol>
                <a:gridCol w="1058458">
                  <a:extLst>
                    <a:ext uri="{9D8B030D-6E8A-4147-A177-3AD203B41FA5}">
                      <a16:colId xmlns:a16="http://schemas.microsoft.com/office/drawing/2014/main" val="2171902306"/>
                    </a:ext>
                  </a:extLst>
                </a:gridCol>
                <a:gridCol w="2268123">
                  <a:extLst>
                    <a:ext uri="{9D8B030D-6E8A-4147-A177-3AD203B41FA5}">
                      <a16:colId xmlns:a16="http://schemas.microsoft.com/office/drawing/2014/main" val="1837868165"/>
                    </a:ext>
                  </a:extLst>
                </a:gridCol>
                <a:gridCol w="453624">
                  <a:extLst>
                    <a:ext uri="{9D8B030D-6E8A-4147-A177-3AD203B41FA5}">
                      <a16:colId xmlns:a16="http://schemas.microsoft.com/office/drawing/2014/main" val="3112605998"/>
                    </a:ext>
                  </a:extLst>
                </a:gridCol>
              </a:tblGrid>
              <a:tr h="133105">
                <a:tc>
                  <a:txBody>
                    <a:bodyPr/>
                    <a:lstStyle/>
                    <a:p>
                      <a:pPr algn="ctr" fontAlgn="ctr">
                        <a:buNone/>
                      </a:pPr>
                      <a:r>
                        <a:rPr lang="es-CO" sz="500" b="1" i="0" u="none" strike="noStrike">
                          <a:solidFill>
                            <a:srgbClr val="000000"/>
                          </a:solidFill>
                          <a:effectLst/>
                          <a:latin typeface="Arial" panose="020B0604020202020204" pitchFamily="34" charset="0"/>
                        </a:rPr>
                        <a:t>No.</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500" b="1" i="0" u="none" strike="noStrike">
                          <a:solidFill>
                            <a:srgbClr val="000000"/>
                          </a:solidFill>
                          <a:effectLst/>
                          <a:latin typeface="Arial" panose="020B0604020202020204" pitchFamily="34" charset="0"/>
                        </a:rPr>
                        <a:t>RUPI</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CPF</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NOMBRE</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ESTADO</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OBSERVACIÓN</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AVANCE</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01283243"/>
                  </a:ext>
                </a:extLst>
              </a:tr>
              <a:tr h="133105">
                <a:tc>
                  <a:txBody>
                    <a:bodyPr/>
                    <a:lstStyle/>
                    <a:p>
                      <a:pPr algn="ctr" rtl="0" fontAlgn="ctr">
                        <a:buNone/>
                      </a:pPr>
                      <a:r>
                        <a:rPr lang="es-CO" sz="500" b="0" i="0" u="none" strike="noStrike">
                          <a:solidFill>
                            <a:srgbClr val="000000"/>
                          </a:solidFill>
                          <a:effectLst/>
                          <a:latin typeface="Arial" panose="020B0604020202020204" pitchFamily="34" charset="0"/>
                        </a:rPr>
                        <a:t>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112-1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D - Torca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6-5-2024 Modificación 122-06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4600013"/>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2</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2-1657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578-1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Sede A - Ciudadela Nuevo Milenio SM III 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35-13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389119004"/>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2-1354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580-1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B - Libano Segundo Sector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41-13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632053809"/>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2-87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743-1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Sede C - san jose nuevo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28-12-2023 Modificación 38-08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994214228"/>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2-1317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748-1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LLANO ORIENTAL - ALFONSO REYES ECHANDIA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27 -12-2023 Modificación 06-13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220187843"/>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2-1531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749-1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Sede B - Kimy Pernia - El remate  Aguablanca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11-01-2024 Modificación 07-13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012950206"/>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2-448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472-1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it-IT" sz="500" b="0" i="0" u="none" strike="noStrike">
                          <a:solidFill>
                            <a:srgbClr val="000000"/>
                          </a:solidFill>
                          <a:effectLst/>
                          <a:latin typeface="Arial" panose="020B0604020202020204" pitchFamily="34" charset="0"/>
                        </a:rPr>
                        <a:t>Sede A - San Vicente  (Confenalco)</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11-01-2024 Modificación 28-10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852487121"/>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2-1310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747-1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Orlando Higuita - Holanda la Libertad</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131-06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086790754"/>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9</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2-254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622-1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it-IT" sz="500" b="0" i="0" u="none" strike="noStrike">
                          <a:solidFill>
                            <a:srgbClr val="000000"/>
                          </a:solidFill>
                          <a:effectLst/>
                          <a:latin typeface="Arial" panose="020B0604020202020204" pitchFamily="34" charset="0"/>
                        </a:rPr>
                        <a:t>Sede A - José Antonio Ricaurte</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80-06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930665716"/>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2-265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429-1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Sede C - Jardín </a:t>
                      </a:r>
                      <a:r>
                        <a:rPr lang="es-CO" sz="500" b="0" i="0" u="none" strike="noStrike" dirty="0" err="1">
                          <a:solidFill>
                            <a:srgbClr val="000000"/>
                          </a:solidFill>
                          <a:effectLst/>
                          <a:latin typeface="Arial" panose="020B0604020202020204" pitchFamily="34" charset="0"/>
                        </a:rPr>
                        <a:t>Infantín</a:t>
                      </a:r>
                      <a:r>
                        <a:rPr lang="es-CO" sz="500" b="0" i="0" u="none" strike="noStrike" dirty="0">
                          <a:solidFill>
                            <a:srgbClr val="000000"/>
                          </a:solidFill>
                          <a:effectLst/>
                          <a:latin typeface="Arial" panose="020B0604020202020204" pitchFamily="34" charset="0"/>
                        </a:rPr>
                        <a:t> Nacional Popular No. 2</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146-04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949692921"/>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2-1358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751-1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Alfonso López Michelsen - Portal del Sol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05-13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113100112"/>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12</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2-993-1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741-1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Sede A - Santiago de las  Atalayas (Alianza Educativa)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2-02-2024 Modificaciónn 59-06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331700129"/>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2-48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118-1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Colonia Vacacional de Usaquen</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26-12-2023 Modificación 79-06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220314250"/>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123-1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Friedrich Nauman</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09-01-2024 Modificación 121-06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746100226"/>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2-135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517-1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Rural Curubital</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11-01-2024 Modificación 05-14</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822268103"/>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1894-96</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1926-1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La Estancia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11-01-2024 Modificación 318-03</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60265022"/>
                  </a:ext>
                </a:extLst>
              </a:tr>
              <a:tr h="133105">
                <a:tc>
                  <a:txBody>
                    <a:bodyPr/>
                    <a:lstStyle/>
                    <a:p>
                      <a:pPr algn="ctr" rtl="0" fontAlgn="ctr">
                        <a:buNone/>
                      </a:pPr>
                      <a:r>
                        <a:rPr lang="es-CO" sz="500" b="0" i="0" u="none" strike="noStrike">
                          <a:solidFill>
                            <a:srgbClr val="000000"/>
                          </a:solidFill>
                          <a:effectLst/>
                          <a:latin typeface="Arial" panose="020B0604020202020204" pitchFamily="34" charset="0"/>
                        </a:rPr>
                        <a:t>17</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2-399</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323-1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La Giralda (Alianza Educativa)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6-5-2024 Modificación 33-10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492346607"/>
                  </a:ext>
                </a:extLst>
              </a:tr>
              <a:tr h="199657">
                <a:tc>
                  <a:txBody>
                    <a:bodyPr/>
                    <a:lstStyle/>
                    <a:p>
                      <a:pPr algn="ctr" rtl="0" fontAlgn="ctr">
                        <a:buNone/>
                      </a:pPr>
                      <a:r>
                        <a:rPr lang="es-CO" sz="500" b="0" i="0" u="none" strike="noStrike">
                          <a:solidFill>
                            <a:srgbClr val="000000"/>
                          </a:solidFill>
                          <a:effectLst/>
                          <a:latin typeface="Arial" panose="020B0604020202020204" pitchFamily="34" charset="0"/>
                        </a:rPr>
                        <a:t>18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2-208</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567-1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C - Primaria José Joaquín Castro Martinez SEDE B</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el 6-5-2024 Modificación 339-05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603924750"/>
                  </a:ext>
                </a:extLst>
              </a:tr>
              <a:tr h="133105">
                <a:tc>
                  <a:txBody>
                    <a:bodyPr/>
                    <a:lstStyle/>
                    <a:p>
                      <a:pPr algn="ctr" rtl="0" fontAlgn="ctr">
                        <a:buNone/>
                      </a:pPr>
                      <a:r>
                        <a:rPr lang="es-CO" sz="500" b="0" i="0" u="none" strike="noStrike">
                          <a:solidFill>
                            <a:srgbClr val="000000"/>
                          </a:solidFill>
                          <a:effectLst/>
                          <a:latin typeface="Arial" panose="020B0604020202020204" pitchFamily="34" charset="0"/>
                        </a:rPr>
                        <a:t>19</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2-995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572-1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Nebraska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Acta 014 del 23-09-2025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209231242"/>
                  </a:ext>
                </a:extLst>
              </a:tr>
              <a:tr h="133105">
                <a:tc>
                  <a:txBody>
                    <a:bodyPr/>
                    <a:lstStyle/>
                    <a:p>
                      <a:pPr algn="ctr" rtl="0" fontAlgn="ctr">
                        <a:buNone/>
                      </a:pPr>
                      <a:r>
                        <a:rPr lang="es-CO" sz="500" b="0" i="0" u="none" strike="noStrike">
                          <a:solidFill>
                            <a:srgbClr val="000000"/>
                          </a:solidFill>
                          <a:effectLst/>
                          <a:latin typeface="Arial" panose="020B0604020202020204" pitchFamily="34" charset="0"/>
                        </a:rPr>
                        <a:t>20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2-1182</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745-1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Metrovivienda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Acta 015 del 23-09-2025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696532500"/>
                  </a:ext>
                </a:extLst>
              </a:tr>
              <a:tr h="133105">
                <a:tc>
                  <a:txBody>
                    <a:bodyPr/>
                    <a:lstStyle/>
                    <a:p>
                      <a:pPr algn="ctr" rtl="0" fontAlgn="ctr">
                        <a:buNone/>
                      </a:pPr>
                      <a:r>
                        <a:rPr lang="es-CO" sz="500" b="0" i="0" u="none" strike="noStrike">
                          <a:solidFill>
                            <a:srgbClr val="000000"/>
                          </a:solidFill>
                          <a:effectLst/>
                          <a:latin typeface="Arial" panose="020B0604020202020204" pitchFamily="34" charset="0"/>
                        </a:rPr>
                        <a:t>21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2-1299</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579-1</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Villa Diana </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500" b="0" i="0" u="none" strike="noStrike">
                          <a:solidFill>
                            <a:srgbClr val="000000"/>
                          </a:solidFill>
                          <a:effectLst/>
                          <a:latin typeface="Arial" panose="020B0604020202020204" pitchFamily="34" charset="0"/>
                        </a:rPr>
                        <a:t>Firmada y fechada Acta 016 del 23-09-2025</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100%</a:t>
                      </a:r>
                    </a:p>
                  </a:txBody>
                  <a:tcPr marL="3796" marR="3796" marT="379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053261509"/>
                  </a:ext>
                </a:extLst>
              </a:tr>
            </a:tbl>
          </a:graphicData>
        </a:graphic>
      </p:graphicFrame>
      <p:sp>
        <p:nvSpPr>
          <p:cNvPr id="7" name="Rectángulo: esquinas redondeadas 1">
            <a:extLst>
              <a:ext uri="{FF2B5EF4-FFF2-40B4-BE49-F238E27FC236}">
                <a16:creationId xmlns:a16="http://schemas.microsoft.com/office/drawing/2014/main" id="{361145B2-966B-8442-FBFE-10D137FF0BB7}"/>
              </a:ext>
            </a:extLst>
          </p:cNvPr>
          <p:cNvSpPr/>
          <p:nvPr/>
        </p:nvSpPr>
        <p:spPr>
          <a:xfrm>
            <a:off x="7542602" y="1420087"/>
            <a:ext cx="1227404" cy="704850"/>
          </a:xfrm>
          <a:prstGeom prst="roundRect">
            <a:avLst/>
          </a:prstGeom>
          <a:noFill/>
          <a:ln>
            <a:solidFill>
              <a:srgbClr val="002060"/>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Avance</a:t>
            </a:r>
            <a:r>
              <a:rPr lang="es-CO" sz="1200" b="1" baseline="0" dirty="0">
                <a:solidFill>
                  <a:srgbClr val="002060"/>
                </a:solidFill>
              </a:rPr>
              <a:t> total 99,39</a:t>
            </a:r>
            <a:r>
              <a:rPr lang="es-CO" sz="1200" b="1" dirty="0">
                <a:solidFill>
                  <a:srgbClr val="002060"/>
                </a:solidFill>
              </a:rPr>
              <a:t>%</a:t>
            </a:r>
          </a:p>
        </p:txBody>
      </p:sp>
      <p:sp>
        <p:nvSpPr>
          <p:cNvPr id="9" name="Google Shape;627;g2d312d81aa6_8_0">
            <a:extLst>
              <a:ext uri="{FF2B5EF4-FFF2-40B4-BE49-F238E27FC236}">
                <a16:creationId xmlns:a16="http://schemas.microsoft.com/office/drawing/2014/main" id="{71F37601-BFE8-DDFC-C525-26B9A8F5A735}"/>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graphicFrame>
        <p:nvGraphicFramePr>
          <p:cNvPr id="3" name="Tabla 2">
            <a:extLst>
              <a:ext uri="{FF2B5EF4-FFF2-40B4-BE49-F238E27FC236}">
                <a16:creationId xmlns:a16="http://schemas.microsoft.com/office/drawing/2014/main" id="{09AC6F23-1540-492F-D414-01B22ED6056C}"/>
              </a:ext>
            </a:extLst>
          </p:cNvPr>
          <p:cNvGraphicFramePr>
            <a:graphicFrameLocks noGrp="1"/>
          </p:cNvGraphicFramePr>
          <p:nvPr>
            <p:extLst>
              <p:ext uri="{D42A27DB-BD31-4B8C-83A1-F6EECF244321}">
                <p14:modId xmlns:p14="http://schemas.microsoft.com/office/powerpoint/2010/main" val="4086360667"/>
              </p:ext>
            </p:extLst>
          </p:nvPr>
        </p:nvGraphicFramePr>
        <p:xfrm>
          <a:off x="7150945" y="2395192"/>
          <a:ext cx="1854200" cy="1476375"/>
        </p:xfrm>
        <a:graphic>
          <a:graphicData uri="http://schemas.openxmlformats.org/drawingml/2006/table">
            <a:tbl>
              <a:tblPr/>
              <a:tblGrid>
                <a:gridCol w="1092200">
                  <a:extLst>
                    <a:ext uri="{9D8B030D-6E8A-4147-A177-3AD203B41FA5}">
                      <a16:colId xmlns:a16="http://schemas.microsoft.com/office/drawing/2014/main" val="1762074575"/>
                    </a:ext>
                  </a:extLst>
                </a:gridCol>
                <a:gridCol w="762000">
                  <a:extLst>
                    <a:ext uri="{9D8B030D-6E8A-4147-A177-3AD203B41FA5}">
                      <a16:colId xmlns:a16="http://schemas.microsoft.com/office/drawing/2014/main" val="1658613389"/>
                    </a:ext>
                  </a:extLst>
                </a:gridCol>
              </a:tblGrid>
              <a:tr h="190500">
                <a:tc>
                  <a:txBody>
                    <a:bodyPr/>
                    <a:lstStyle/>
                    <a:p>
                      <a:pPr algn="ctr" fontAlgn="ctr">
                        <a:buNone/>
                      </a:pPr>
                      <a:r>
                        <a:rPr lang="es-CO" sz="1100" b="1" i="0" u="none" strike="noStrike">
                          <a:solidFill>
                            <a:srgbClr val="000000"/>
                          </a:solidFill>
                          <a:effectLst/>
                          <a:latin typeface="Aptos Narrow" panose="020B0004020202020204" pitchFamily="34" charset="0"/>
                        </a:rPr>
                        <a:t>ESTADO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O" sz="1100" b="1" i="0" u="none" strike="noStrike">
                          <a:solidFill>
                            <a:srgbClr val="000000"/>
                          </a:solidFill>
                          <a:effectLst/>
                          <a:latin typeface="Aptos Narrow" panose="020B00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9789493"/>
                  </a:ext>
                </a:extLst>
              </a:tr>
              <a:tr h="190500">
                <a:tc>
                  <a:txBody>
                    <a:bodyPr/>
                    <a:lstStyle/>
                    <a:p>
                      <a:pPr algn="l" rtl="0" fontAlgn="ctr">
                        <a:buNone/>
                      </a:pPr>
                      <a:r>
                        <a:rPr lang="es-CO" sz="800" b="0" i="0" u="none" strike="noStrike">
                          <a:solidFill>
                            <a:srgbClr val="000000"/>
                          </a:solidFill>
                          <a:effectLst/>
                          <a:latin typeface="Arial" panose="020B0604020202020204" pitchFamily="34" charset="0"/>
                        </a:rPr>
                        <a:t>Firmadas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24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072930535"/>
                  </a:ext>
                </a:extLst>
              </a:tr>
              <a:tr h="428625">
                <a:tc>
                  <a:txBody>
                    <a:bodyPr/>
                    <a:lstStyle/>
                    <a:p>
                      <a:pPr algn="l" rtl="0" fontAlgn="ctr">
                        <a:buNone/>
                      </a:pPr>
                      <a:r>
                        <a:rPr lang="pt-BR" sz="800" b="0" i="0" u="none" strike="noStrike" dirty="0">
                          <a:solidFill>
                            <a:srgbClr val="000000"/>
                          </a:solidFill>
                          <a:effectLst/>
                          <a:latin typeface="Arial" panose="020B0604020202020204" pitchFamily="34" charset="0"/>
                        </a:rPr>
                        <a:t>Firmadas SED enviadas a DADEP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3F59F"/>
                    </a:solidFill>
                  </a:tcPr>
                </a:tc>
                <a:tc>
                  <a:txBody>
                    <a:bodyPr/>
                    <a:lstStyle/>
                    <a:p>
                      <a:pPr algn="ctr" rtl="0" fontAlgn="ctr">
                        <a:buNone/>
                      </a:pPr>
                      <a:r>
                        <a:rPr lang="es-ES" sz="800" b="0" i="0" u="none" strike="noStrike" dirty="0">
                          <a:solidFill>
                            <a:srgbClr val="000000"/>
                          </a:solidFill>
                          <a:effectLst/>
                          <a:latin typeface="Arial" panose="020B0604020202020204" pitchFamily="34" charset="0"/>
                        </a:rPr>
                        <a:t>0</a:t>
                      </a:r>
                      <a:endParaRPr lang="es-CO" sz="800" b="0" i="0" u="none" strike="noStrike" dirty="0">
                        <a:solidFill>
                          <a:srgbClr val="000000"/>
                        </a:solidFill>
                        <a:effectLst/>
                        <a:latin typeface="Arial" panose="020B060402020202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3F59F"/>
                    </a:solidFill>
                  </a:tcPr>
                </a:tc>
                <a:extLst>
                  <a:ext uri="{0D108BD9-81ED-4DB2-BD59-A6C34878D82A}">
                    <a16:rowId xmlns:a16="http://schemas.microsoft.com/office/drawing/2014/main" val="1745935214"/>
                  </a:ext>
                </a:extLst>
              </a:tr>
              <a:tr h="285750">
                <a:tc>
                  <a:txBody>
                    <a:bodyPr/>
                    <a:lstStyle/>
                    <a:p>
                      <a:pPr algn="l" rtl="0" fontAlgn="ctr">
                        <a:buNone/>
                      </a:pPr>
                      <a:r>
                        <a:rPr lang="es-CO" sz="800" b="0" i="0" u="none" strike="noStrike">
                          <a:solidFill>
                            <a:srgbClr val="000000"/>
                          </a:solidFill>
                          <a:effectLst/>
                          <a:latin typeface="Arial" panose="020B0604020202020204" pitchFamily="34" charset="0"/>
                        </a:rPr>
                        <a:t>Enviadas por DADEP para firma SED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E2D5"/>
                    </a:solidFill>
                  </a:tcPr>
                </a:tc>
                <a:tc>
                  <a:txBody>
                    <a:bodyPr/>
                    <a:lstStyle/>
                    <a:p>
                      <a:pPr algn="ctr" rtl="0" fontAlgn="ctr">
                        <a:buNone/>
                      </a:pPr>
                      <a:r>
                        <a:rPr lang="es-ES" sz="800" b="0" i="0" u="none" strike="noStrike" dirty="0">
                          <a:solidFill>
                            <a:srgbClr val="000000"/>
                          </a:solidFill>
                          <a:effectLst/>
                          <a:latin typeface="Arial" panose="020B0604020202020204" pitchFamily="34" charset="0"/>
                        </a:rPr>
                        <a:t>0</a:t>
                      </a:r>
                      <a:endParaRPr lang="es-CO" sz="800" b="0" i="0" u="none" strike="noStrike" dirty="0">
                        <a:solidFill>
                          <a:srgbClr val="000000"/>
                        </a:solidFill>
                        <a:effectLst/>
                        <a:latin typeface="Arial" panose="020B060402020202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235651184"/>
                  </a:ext>
                </a:extLst>
              </a:tr>
              <a:tr h="190500">
                <a:tc>
                  <a:txBody>
                    <a:bodyPr/>
                    <a:lstStyle/>
                    <a:p>
                      <a:pPr algn="l" rtl="0" fontAlgn="ctr">
                        <a:buNone/>
                      </a:pPr>
                      <a:r>
                        <a:rPr lang="es-CO" sz="800" b="0" i="0" u="none" strike="noStrike">
                          <a:solidFill>
                            <a:srgbClr val="000000"/>
                          </a:solidFill>
                          <a:effectLst/>
                          <a:latin typeface="Arial" panose="020B0604020202020204" pitchFamily="34" charset="0"/>
                        </a:rPr>
                        <a:t>En elaboración SGIEP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588122000"/>
                  </a:ext>
                </a:extLst>
              </a:tr>
              <a:tr h="190500">
                <a:tc>
                  <a:txBody>
                    <a:bodyPr/>
                    <a:lstStyle/>
                    <a:p>
                      <a:pPr algn="ctr" rtl="0" fontAlgn="ctr">
                        <a:buNone/>
                      </a:pPr>
                      <a:r>
                        <a:rPr lang="es-CO" sz="800" b="0" i="0" u="none" strike="noStrike">
                          <a:solidFill>
                            <a:srgbClr val="000000"/>
                          </a:solidFill>
                          <a:effectLst/>
                          <a:latin typeface="Arial" panose="020B0604020202020204" pitchFamily="34" charset="0"/>
                        </a:rPr>
                        <a:t>En análisis técnico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extLst>
                  <a:ext uri="{0D108BD9-81ED-4DB2-BD59-A6C34878D82A}">
                    <a16:rowId xmlns:a16="http://schemas.microsoft.com/office/drawing/2014/main" val="1005049044"/>
                  </a:ext>
                </a:extLst>
              </a:tr>
            </a:tbl>
          </a:graphicData>
        </a:graphic>
      </p:graphicFrame>
    </p:spTree>
    <p:extLst>
      <p:ext uri="{BB962C8B-B14F-4D97-AF65-F5344CB8AC3E}">
        <p14:creationId xmlns:p14="http://schemas.microsoft.com/office/powerpoint/2010/main" val="1873853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458C112-C0CC-0D35-FCDD-B8466E9639E0}"/>
              </a:ext>
            </a:extLst>
          </p:cNvPr>
          <p:cNvSpPr txBox="1"/>
          <p:nvPr/>
        </p:nvSpPr>
        <p:spPr>
          <a:xfrm>
            <a:off x="1030373" y="224139"/>
            <a:ext cx="5218285" cy="461665"/>
          </a:xfrm>
          <a:prstGeom prst="rect">
            <a:avLst/>
          </a:prstGeom>
          <a:noFill/>
        </p:spPr>
        <p:txBody>
          <a:bodyPr wrap="square">
            <a:spAutoFit/>
          </a:bodyPr>
          <a:lstStyle/>
          <a:p>
            <a:r>
              <a:rPr lang="es-CO" sz="2400" b="1" dirty="0">
                <a:solidFill>
                  <a:srgbClr val="E77B06"/>
                </a:solidFill>
                <a:latin typeface="Montserrat" pitchFamily="2" charset="77"/>
                <a:cs typeface="Poppins"/>
                <a:sym typeface="Poppins"/>
              </a:rPr>
              <a:t>ITEM 5 ACTAS POR NOVAR</a:t>
            </a:r>
            <a:endParaRPr lang="es-ES_tradnl" sz="2400" b="1" dirty="0">
              <a:solidFill>
                <a:srgbClr val="E77B06"/>
              </a:solidFill>
              <a:latin typeface="Montserrat" pitchFamily="2" charset="77"/>
              <a:cs typeface="Poppins"/>
              <a:sym typeface="Poppins"/>
            </a:endParaRPr>
          </a:p>
        </p:txBody>
      </p:sp>
      <p:sp>
        <p:nvSpPr>
          <p:cNvPr id="7" name="Rectángulo: esquinas redondeadas 1">
            <a:extLst>
              <a:ext uri="{FF2B5EF4-FFF2-40B4-BE49-F238E27FC236}">
                <a16:creationId xmlns:a16="http://schemas.microsoft.com/office/drawing/2014/main" id="{CBAA6456-0563-B4A1-AD10-1258DE7D7745}"/>
              </a:ext>
            </a:extLst>
          </p:cNvPr>
          <p:cNvSpPr/>
          <p:nvPr/>
        </p:nvSpPr>
        <p:spPr>
          <a:xfrm>
            <a:off x="7343383" y="1073921"/>
            <a:ext cx="1227404" cy="704850"/>
          </a:xfrm>
          <a:prstGeom prst="roundRect">
            <a:avLst/>
          </a:prstGeom>
          <a:noFill/>
          <a:ln>
            <a:solidFill>
              <a:srgbClr val="002060"/>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Avance</a:t>
            </a:r>
            <a:r>
              <a:rPr lang="es-CO" sz="1200" b="1" baseline="0" dirty="0">
                <a:solidFill>
                  <a:srgbClr val="002060"/>
                </a:solidFill>
              </a:rPr>
              <a:t> total 99,39 </a:t>
            </a:r>
            <a:r>
              <a:rPr lang="es-CO" sz="1200" b="1" dirty="0">
                <a:solidFill>
                  <a:srgbClr val="002060"/>
                </a:solidFill>
              </a:rPr>
              <a:t>%</a:t>
            </a:r>
          </a:p>
        </p:txBody>
      </p:sp>
      <p:graphicFrame>
        <p:nvGraphicFramePr>
          <p:cNvPr id="8" name="Tabla 7">
            <a:extLst>
              <a:ext uri="{FF2B5EF4-FFF2-40B4-BE49-F238E27FC236}">
                <a16:creationId xmlns:a16="http://schemas.microsoft.com/office/drawing/2014/main" id="{1066A966-C7F8-7C8A-59DB-01E028E885D0}"/>
              </a:ext>
            </a:extLst>
          </p:cNvPr>
          <p:cNvGraphicFramePr>
            <a:graphicFrameLocks noGrp="1"/>
          </p:cNvGraphicFramePr>
          <p:nvPr>
            <p:extLst>
              <p:ext uri="{D42A27DB-BD31-4B8C-83A1-F6EECF244321}">
                <p14:modId xmlns:p14="http://schemas.microsoft.com/office/powerpoint/2010/main" val="1445531195"/>
              </p:ext>
            </p:extLst>
          </p:nvPr>
        </p:nvGraphicFramePr>
        <p:xfrm>
          <a:off x="7098393" y="2258558"/>
          <a:ext cx="1854200" cy="1476375"/>
        </p:xfrm>
        <a:graphic>
          <a:graphicData uri="http://schemas.openxmlformats.org/drawingml/2006/table">
            <a:tbl>
              <a:tblPr/>
              <a:tblGrid>
                <a:gridCol w="1092200">
                  <a:extLst>
                    <a:ext uri="{9D8B030D-6E8A-4147-A177-3AD203B41FA5}">
                      <a16:colId xmlns:a16="http://schemas.microsoft.com/office/drawing/2014/main" val="1762074575"/>
                    </a:ext>
                  </a:extLst>
                </a:gridCol>
                <a:gridCol w="762000">
                  <a:extLst>
                    <a:ext uri="{9D8B030D-6E8A-4147-A177-3AD203B41FA5}">
                      <a16:colId xmlns:a16="http://schemas.microsoft.com/office/drawing/2014/main" val="1658613389"/>
                    </a:ext>
                  </a:extLst>
                </a:gridCol>
              </a:tblGrid>
              <a:tr h="190500">
                <a:tc>
                  <a:txBody>
                    <a:bodyPr/>
                    <a:lstStyle/>
                    <a:p>
                      <a:pPr algn="ctr" fontAlgn="ctr">
                        <a:buNone/>
                      </a:pPr>
                      <a:r>
                        <a:rPr lang="es-CO" sz="1100" b="1" i="0" u="none" strike="noStrike">
                          <a:solidFill>
                            <a:srgbClr val="000000"/>
                          </a:solidFill>
                          <a:effectLst/>
                          <a:latin typeface="Aptos Narrow" panose="020B0004020202020204" pitchFamily="34" charset="0"/>
                        </a:rPr>
                        <a:t>ESTADO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O" sz="1100" b="1" i="0" u="none" strike="noStrike">
                          <a:solidFill>
                            <a:srgbClr val="000000"/>
                          </a:solidFill>
                          <a:effectLst/>
                          <a:latin typeface="Aptos Narrow" panose="020B0004020202020204" pitchFamily="34"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29789493"/>
                  </a:ext>
                </a:extLst>
              </a:tr>
              <a:tr h="190500">
                <a:tc>
                  <a:txBody>
                    <a:bodyPr/>
                    <a:lstStyle/>
                    <a:p>
                      <a:pPr algn="l" rtl="0" fontAlgn="ctr">
                        <a:buNone/>
                      </a:pPr>
                      <a:r>
                        <a:rPr lang="es-CO" sz="800" b="0" i="0" u="none" strike="noStrike">
                          <a:solidFill>
                            <a:srgbClr val="000000"/>
                          </a:solidFill>
                          <a:effectLst/>
                          <a:latin typeface="Arial" panose="020B0604020202020204" pitchFamily="34" charset="0"/>
                        </a:rPr>
                        <a:t>Firmadas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24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072930535"/>
                  </a:ext>
                </a:extLst>
              </a:tr>
              <a:tr h="428625">
                <a:tc>
                  <a:txBody>
                    <a:bodyPr/>
                    <a:lstStyle/>
                    <a:p>
                      <a:pPr algn="l" rtl="0" fontAlgn="ctr">
                        <a:buNone/>
                      </a:pPr>
                      <a:r>
                        <a:rPr lang="pt-BR" sz="800" b="0" i="0" u="none" strike="noStrike" dirty="0">
                          <a:solidFill>
                            <a:srgbClr val="000000"/>
                          </a:solidFill>
                          <a:effectLst/>
                          <a:latin typeface="Arial" panose="020B0604020202020204" pitchFamily="34" charset="0"/>
                        </a:rPr>
                        <a:t>Firmadas SED enviadas a DADEP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3F59F"/>
                    </a:solidFill>
                  </a:tcPr>
                </a:tc>
                <a:tc>
                  <a:txBody>
                    <a:bodyPr/>
                    <a:lstStyle/>
                    <a:p>
                      <a:pPr algn="ctr" rtl="0" fontAlgn="ctr">
                        <a:buNone/>
                      </a:pPr>
                      <a:r>
                        <a:rPr lang="es-ES" sz="800" b="0" i="0" u="none" strike="noStrike" dirty="0">
                          <a:solidFill>
                            <a:srgbClr val="000000"/>
                          </a:solidFill>
                          <a:effectLst/>
                          <a:latin typeface="Arial" panose="020B0604020202020204" pitchFamily="34" charset="0"/>
                        </a:rPr>
                        <a:t>0</a:t>
                      </a:r>
                      <a:endParaRPr lang="es-CO" sz="800" b="0" i="0" u="none" strike="noStrike" dirty="0">
                        <a:solidFill>
                          <a:srgbClr val="000000"/>
                        </a:solidFill>
                        <a:effectLst/>
                        <a:latin typeface="Arial" panose="020B060402020202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3F59F"/>
                    </a:solidFill>
                  </a:tcPr>
                </a:tc>
                <a:extLst>
                  <a:ext uri="{0D108BD9-81ED-4DB2-BD59-A6C34878D82A}">
                    <a16:rowId xmlns:a16="http://schemas.microsoft.com/office/drawing/2014/main" val="1745935214"/>
                  </a:ext>
                </a:extLst>
              </a:tr>
              <a:tr h="285750">
                <a:tc>
                  <a:txBody>
                    <a:bodyPr/>
                    <a:lstStyle/>
                    <a:p>
                      <a:pPr algn="l" rtl="0" fontAlgn="ctr">
                        <a:buNone/>
                      </a:pPr>
                      <a:r>
                        <a:rPr lang="es-CO" sz="800" b="0" i="0" u="none" strike="noStrike">
                          <a:solidFill>
                            <a:srgbClr val="000000"/>
                          </a:solidFill>
                          <a:effectLst/>
                          <a:latin typeface="Arial" panose="020B0604020202020204" pitchFamily="34" charset="0"/>
                        </a:rPr>
                        <a:t>Enviadas por DADEP para firma SED</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E2D5"/>
                    </a:solidFill>
                  </a:tcPr>
                </a:tc>
                <a:tc>
                  <a:txBody>
                    <a:bodyPr/>
                    <a:lstStyle/>
                    <a:p>
                      <a:pPr algn="ctr" rtl="0" fontAlgn="ctr">
                        <a:buNone/>
                      </a:pPr>
                      <a:r>
                        <a:rPr lang="es-ES" sz="800" b="0" i="0" u="none" strike="noStrike" dirty="0">
                          <a:solidFill>
                            <a:srgbClr val="000000"/>
                          </a:solidFill>
                          <a:effectLst/>
                          <a:latin typeface="Arial" panose="020B0604020202020204" pitchFamily="34" charset="0"/>
                        </a:rPr>
                        <a:t>0</a:t>
                      </a:r>
                      <a:endParaRPr lang="es-CO" sz="800" b="0" i="0" u="none" strike="noStrike" dirty="0">
                        <a:solidFill>
                          <a:srgbClr val="000000"/>
                        </a:solidFill>
                        <a:effectLst/>
                        <a:latin typeface="Arial" panose="020B060402020202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BE2D5"/>
                    </a:solidFill>
                  </a:tcPr>
                </a:tc>
                <a:extLst>
                  <a:ext uri="{0D108BD9-81ED-4DB2-BD59-A6C34878D82A}">
                    <a16:rowId xmlns:a16="http://schemas.microsoft.com/office/drawing/2014/main" val="4235651184"/>
                  </a:ext>
                </a:extLst>
              </a:tr>
              <a:tr h="190500">
                <a:tc>
                  <a:txBody>
                    <a:bodyPr/>
                    <a:lstStyle/>
                    <a:p>
                      <a:pPr algn="l" rtl="0" fontAlgn="ctr">
                        <a:buNone/>
                      </a:pPr>
                      <a:r>
                        <a:rPr lang="es-CO" sz="800" b="0" i="0" u="none" strike="noStrike">
                          <a:solidFill>
                            <a:srgbClr val="000000"/>
                          </a:solidFill>
                          <a:effectLst/>
                          <a:latin typeface="Arial" panose="020B0604020202020204" pitchFamily="34" charset="0"/>
                        </a:rPr>
                        <a:t>En elaboración SGIEP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588122000"/>
                  </a:ext>
                </a:extLst>
              </a:tr>
              <a:tr h="190500">
                <a:tc>
                  <a:txBody>
                    <a:bodyPr/>
                    <a:lstStyle/>
                    <a:p>
                      <a:pPr algn="ctr" rtl="0" fontAlgn="ctr">
                        <a:buNone/>
                      </a:pPr>
                      <a:r>
                        <a:rPr lang="es-CO" sz="800" b="0" i="0" u="none" strike="noStrike">
                          <a:solidFill>
                            <a:srgbClr val="000000"/>
                          </a:solidFill>
                          <a:effectLst/>
                          <a:latin typeface="Arial" panose="020B0604020202020204" pitchFamily="34" charset="0"/>
                        </a:rPr>
                        <a:t>En análisis técnico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tc>
                  <a:txBody>
                    <a:bodyPr/>
                    <a:lstStyle/>
                    <a:p>
                      <a:pPr algn="ctr" rtl="0" fontAlgn="ctr">
                        <a:buNone/>
                      </a:pPr>
                      <a:r>
                        <a:rPr lang="es-CO" sz="800" b="0" i="0" u="none" strike="noStrike" dirty="0">
                          <a:solidFill>
                            <a:srgbClr val="000000"/>
                          </a:solidFill>
                          <a:effectLst/>
                          <a:latin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8CBAD"/>
                    </a:solidFill>
                  </a:tcPr>
                </a:tc>
                <a:extLst>
                  <a:ext uri="{0D108BD9-81ED-4DB2-BD59-A6C34878D82A}">
                    <a16:rowId xmlns:a16="http://schemas.microsoft.com/office/drawing/2014/main" val="1005049044"/>
                  </a:ext>
                </a:extLst>
              </a:tr>
            </a:tbl>
          </a:graphicData>
        </a:graphic>
      </p:graphicFrame>
      <p:sp>
        <p:nvSpPr>
          <p:cNvPr id="9" name="Google Shape;627;g2d312d81aa6_8_0">
            <a:extLst>
              <a:ext uri="{FF2B5EF4-FFF2-40B4-BE49-F238E27FC236}">
                <a16:creationId xmlns:a16="http://schemas.microsoft.com/office/drawing/2014/main" id="{C04A7901-5848-96AF-C22E-52B418C8E1A2}"/>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graphicFrame>
        <p:nvGraphicFramePr>
          <p:cNvPr id="3" name="Tabla 2">
            <a:extLst>
              <a:ext uri="{FF2B5EF4-FFF2-40B4-BE49-F238E27FC236}">
                <a16:creationId xmlns:a16="http://schemas.microsoft.com/office/drawing/2014/main" id="{0F69DB2C-2892-8DB4-3B85-E32696E54F22}"/>
              </a:ext>
            </a:extLst>
          </p:cNvPr>
          <p:cNvGraphicFramePr>
            <a:graphicFrameLocks noGrp="1"/>
          </p:cNvGraphicFramePr>
          <p:nvPr>
            <p:extLst>
              <p:ext uri="{D42A27DB-BD31-4B8C-83A1-F6EECF244321}">
                <p14:modId xmlns:p14="http://schemas.microsoft.com/office/powerpoint/2010/main" val="4124756903"/>
              </p:ext>
            </p:extLst>
          </p:nvPr>
        </p:nvGraphicFramePr>
        <p:xfrm>
          <a:off x="257373" y="940593"/>
          <a:ext cx="6764284" cy="3262314"/>
        </p:xfrm>
        <a:graphic>
          <a:graphicData uri="http://schemas.openxmlformats.org/drawingml/2006/table">
            <a:tbl>
              <a:tblPr/>
              <a:tblGrid>
                <a:gridCol w="257580">
                  <a:extLst>
                    <a:ext uri="{9D8B030D-6E8A-4147-A177-3AD203B41FA5}">
                      <a16:colId xmlns:a16="http://schemas.microsoft.com/office/drawing/2014/main" val="3926854368"/>
                    </a:ext>
                  </a:extLst>
                </a:gridCol>
                <a:gridCol w="414368">
                  <a:extLst>
                    <a:ext uri="{9D8B030D-6E8A-4147-A177-3AD203B41FA5}">
                      <a16:colId xmlns:a16="http://schemas.microsoft.com/office/drawing/2014/main" val="3011353463"/>
                    </a:ext>
                  </a:extLst>
                </a:gridCol>
                <a:gridCol w="358373">
                  <a:extLst>
                    <a:ext uri="{9D8B030D-6E8A-4147-A177-3AD203B41FA5}">
                      <a16:colId xmlns:a16="http://schemas.microsoft.com/office/drawing/2014/main" val="1740248315"/>
                    </a:ext>
                  </a:extLst>
                </a:gridCol>
                <a:gridCol w="1915054">
                  <a:extLst>
                    <a:ext uri="{9D8B030D-6E8A-4147-A177-3AD203B41FA5}">
                      <a16:colId xmlns:a16="http://schemas.microsoft.com/office/drawing/2014/main" val="3975413565"/>
                    </a:ext>
                  </a:extLst>
                </a:gridCol>
                <a:gridCol w="1063919">
                  <a:extLst>
                    <a:ext uri="{9D8B030D-6E8A-4147-A177-3AD203B41FA5}">
                      <a16:colId xmlns:a16="http://schemas.microsoft.com/office/drawing/2014/main" val="4033748109"/>
                    </a:ext>
                  </a:extLst>
                </a:gridCol>
                <a:gridCol w="2295825">
                  <a:extLst>
                    <a:ext uri="{9D8B030D-6E8A-4147-A177-3AD203B41FA5}">
                      <a16:colId xmlns:a16="http://schemas.microsoft.com/office/drawing/2014/main" val="3430747446"/>
                    </a:ext>
                  </a:extLst>
                </a:gridCol>
                <a:gridCol w="459165">
                  <a:extLst>
                    <a:ext uri="{9D8B030D-6E8A-4147-A177-3AD203B41FA5}">
                      <a16:colId xmlns:a16="http://schemas.microsoft.com/office/drawing/2014/main" val="223293759"/>
                    </a:ext>
                  </a:extLst>
                </a:gridCol>
              </a:tblGrid>
              <a:tr h="162388">
                <a:tc>
                  <a:txBody>
                    <a:bodyPr/>
                    <a:lstStyle/>
                    <a:p>
                      <a:pPr algn="ctr" fontAlgn="ctr">
                        <a:buNone/>
                      </a:pPr>
                      <a:r>
                        <a:rPr lang="es-CO" sz="700" b="1" i="0" u="none" strike="noStrike">
                          <a:solidFill>
                            <a:srgbClr val="000000"/>
                          </a:solidFill>
                          <a:effectLst/>
                          <a:latin typeface="Arial" panose="020B0604020202020204" pitchFamily="34" charset="0"/>
                        </a:rPr>
                        <a:t>No.</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700" b="1" i="0" u="none" strike="noStrike">
                          <a:solidFill>
                            <a:srgbClr val="000000"/>
                          </a:solidFill>
                          <a:effectLst/>
                          <a:latin typeface="Arial" panose="020B0604020202020204" pitchFamily="34" charset="0"/>
                        </a:rPr>
                        <a:t>RUPI</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700" b="1" i="0" u="none" strike="noStrike">
                          <a:solidFill>
                            <a:srgbClr val="000000"/>
                          </a:solidFill>
                          <a:effectLst/>
                          <a:latin typeface="Arial" panose="020B0604020202020204" pitchFamily="34" charset="0"/>
                        </a:rPr>
                        <a:t>CPF</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700" b="1" i="0" u="none" strike="noStrike">
                          <a:solidFill>
                            <a:srgbClr val="000000"/>
                          </a:solidFill>
                          <a:effectLst/>
                          <a:latin typeface="Arial" panose="020B0604020202020204" pitchFamily="34" charset="0"/>
                        </a:rPr>
                        <a:t>NOMBRE</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700" b="1" i="0" u="none" strike="noStrike">
                          <a:solidFill>
                            <a:srgbClr val="000000"/>
                          </a:solidFill>
                          <a:effectLst/>
                          <a:latin typeface="Arial" panose="020B0604020202020204" pitchFamily="34" charset="0"/>
                        </a:rPr>
                        <a:t>ESTADO</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700" b="1" i="0" u="none" strike="noStrike">
                          <a:solidFill>
                            <a:srgbClr val="000000"/>
                          </a:solidFill>
                          <a:effectLst/>
                          <a:latin typeface="Arial" panose="020B0604020202020204" pitchFamily="34" charset="0"/>
                        </a:rPr>
                        <a:t>OBSERVACIÓN</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700" b="1" i="0" u="none" strike="noStrike">
                          <a:solidFill>
                            <a:srgbClr val="000000"/>
                          </a:solidFill>
                          <a:effectLst/>
                          <a:latin typeface="Arial" panose="020B0604020202020204" pitchFamily="34" charset="0"/>
                        </a:rPr>
                        <a:t>AVANCE</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48277121"/>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22</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2-453</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744-1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Santa Martha </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700" b="0" i="0" u="none" strike="noStrike">
                          <a:solidFill>
                            <a:srgbClr val="000000"/>
                          </a:solidFill>
                          <a:effectLst/>
                          <a:latin typeface="Arial" panose="020B0604020202020204" pitchFamily="34" charset="0"/>
                        </a:rPr>
                        <a:t>Firmada y fechada Acta 022 del 01-10-2025</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62491263"/>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23</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2-573</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456-1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700" b="0" i="0" u="none" strike="noStrike">
                          <a:solidFill>
                            <a:srgbClr val="000000"/>
                          </a:solidFill>
                          <a:effectLst/>
                          <a:latin typeface="Arial" panose="020B0604020202020204" pitchFamily="34" charset="0"/>
                        </a:rPr>
                        <a:t>Sede B - Santa Ana Sur</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700" b="0" i="0" u="none" strike="noStrike">
                          <a:solidFill>
                            <a:srgbClr val="000000"/>
                          </a:solidFill>
                          <a:effectLst/>
                          <a:latin typeface="Arial" panose="020B0604020202020204" pitchFamily="34" charset="0"/>
                        </a:rPr>
                        <a:t>Firmada y fechada Acta 019 del 01-10-2025</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228859582"/>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24</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2-763</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738-1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La Esperanza (Cafam)</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ES" sz="700" b="0" i="0" u="none" strike="noStrike">
                          <a:solidFill>
                            <a:srgbClr val="000000"/>
                          </a:solidFill>
                          <a:effectLst/>
                          <a:latin typeface="Arial" panose="020B0604020202020204" pitchFamily="34" charset="0"/>
                        </a:rPr>
                        <a:t>Firmada y fechada Acta 025 del 15-10-2025</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12060334"/>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25</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2-509</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425-1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Francisco Javier Matiz</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061624400"/>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26</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2-379</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740-1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Argelia (Alianza Educativa)</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2573119406"/>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27</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2-720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514-1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Usme</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255207510"/>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28</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2-747</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910-1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E -  Versalles</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048294966"/>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29</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2-748</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914-1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pt-BR" sz="700" b="0" i="0" u="none" strike="noStrike">
                          <a:solidFill>
                            <a:srgbClr val="000000"/>
                          </a:solidFill>
                          <a:effectLst/>
                          <a:latin typeface="Arial" panose="020B0604020202020204" pitchFamily="34" charset="0"/>
                        </a:rPr>
                        <a:t>Sede A - Rodrigo Arenas Betancourt - Simon Bolivar </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86233518"/>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30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2-754</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913-1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República de Costa Rica</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1641677564"/>
                  </a:ext>
                </a:extLst>
              </a:tr>
              <a:tr h="328135">
                <a:tc>
                  <a:txBody>
                    <a:bodyPr/>
                    <a:lstStyle/>
                    <a:p>
                      <a:pPr algn="ctr" rtl="0" fontAlgn="ctr">
                        <a:buNone/>
                      </a:pPr>
                      <a:r>
                        <a:rPr lang="es-CO" sz="700" b="0" i="0" u="none" strike="noStrike">
                          <a:solidFill>
                            <a:srgbClr val="000000"/>
                          </a:solidFill>
                          <a:effectLst/>
                          <a:latin typeface="Arial" panose="020B0604020202020204" pitchFamily="34" charset="0"/>
                        </a:rPr>
                        <a:t>31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RUPI 2-2355 Y 2-2356</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319-1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B - Los Angeles</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625452984"/>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32</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2-2114</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114-1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Sede A - Agustín Fernández</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ES" sz="700" b="0" i="0" u="none" strike="noStrike">
                          <a:solidFill>
                            <a:srgbClr val="000000"/>
                          </a:solidFill>
                          <a:effectLst/>
                          <a:latin typeface="Arial" panose="020B0604020202020204" pitchFamily="34" charset="0"/>
                        </a:rPr>
                        <a:t>En elaboración de acta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4242297831"/>
                  </a:ext>
                </a:extLst>
              </a:tr>
              <a:tr h="251981">
                <a:tc>
                  <a:txBody>
                    <a:bodyPr/>
                    <a:lstStyle/>
                    <a:p>
                      <a:pPr algn="ctr" rtl="0" fontAlgn="ctr">
                        <a:buNone/>
                      </a:pPr>
                      <a:r>
                        <a:rPr lang="es-CO" sz="700" b="0" i="0" u="none" strike="noStrike">
                          <a:solidFill>
                            <a:srgbClr val="000000"/>
                          </a:solidFill>
                          <a:effectLst/>
                          <a:latin typeface="Arial" panose="020B0604020202020204" pitchFamily="34" charset="0"/>
                        </a:rPr>
                        <a:t>33</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2-134</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448-1</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pt-BR" sz="700" b="0" i="0" u="none" strike="noStrike">
                          <a:solidFill>
                            <a:srgbClr val="000000"/>
                          </a:solidFill>
                          <a:effectLst/>
                          <a:latin typeface="Arial" panose="020B0604020202020204" pitchFamily="34" charset="0"/>
                        </a:rPr>
                        <a:t>Sede C - República de Canadá I</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SGIEP</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a:solidFill>
                            <a:srgbClr val="000000"/>
                          </a:solidFill>
                          <a:effectLst/>
                          <a:latin typeface="Arial" panose="020B0604020202020204" pitchFamily="34" charset="0"/>
                        </a:rPr>
                        <a:t>En revisión técnica SED</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rtl="0" fontAlgn="ctr">
                        <a:buNone/>
                      </a:pPr>
                      <a:r>
                        <a:rPr lang="es-CO" sz="700" b="0" i="0" u="none" strike="noStrike" dirty="0">
                          <a:solidFill>
                            <a:srgbClr val="000000"/>
                          </a:solidFill>
                          <a:effectLst/>
                          <a:latin typeface="Arial" panose="020B0604020202020204" pitchFamily="34" charset="0"/>
                        </a:rPr>
                        <a:t>100%</a:t>
                      </a:r>
                    </a:p>
                  </a:txBody>
                  <a:tcPr marL="5600" marR="5600" marT="56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696297412"/>
                  </a:ext>
                </a:extLst>
              </a:tr>
            </a:tbl>
          </a:graphicData>
        </a:graphic>
      </p:graphicFrame>
    </p:spTree>
    <p:extLst>
      <p:ext uri="{BB962C8B-B14F-4D97-AF65-F5344CB8AC3E}">
        <p14:creationId xmlns:p14="http://schemas.microsoft.com/office/powerpoint/2010/main" val="28195273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F73C222-A830-DF6F-C1A1-CBC6EBD326A0}"/>
              </a:ext>
            </a:extLst>
          </p:cNvPr>
          <p:cNvSpPr txBox="1"/>
          <p:nvPr/>
        </p:nvSpPr>
        <p:spPr>
          <a:xfrm>
            <a:off x="271744" y="640614"/>
            <a:ext cx="7618393" cy="461665"/>
          </a:xfrm>
          <a:prstGeom prst="rect">
            <a:avLst/>
          </a:prstGeom>
          <a:noFill/>
        </p:spPr>
        <p:txBody>
          <a:bodyPr wrap="square">
            <a:spAutoFit/>
          </a:bodyPr>
          <a:lstStyle/>
          <a:p>
            <a:r>
              <a:rPr lang="es-CO" sz="2400" b="1" dirty="0">
                <a:solidFill>
                  <a:srgbClr val="E77B06"/>
                </a:solidFill>
                <a:latin typeface="Montserrat" pitchFamily="2" charset="77"/>
                <a:cs typeface="Poppins"/>
                <a:sym typeface="Poppins"/>
              </a:rPr>
              <a:t>ITEM 6 LOTES PARA DEVOLVER</a:t>
            </a:r>
            <a:endParaRPr lang="es-ES_tradnl" sz="2400" b="1" dirty="0">
              <a:solidFill>
                <a:srgbClr val="E77B06"/>
              </a:solidFill>
              <a:latin typeface="Montserrat" pitchFamily="2" charset="77"/>
              <a:cs typeface="Poppins"/>
              <a:sym typeface="Poppins"/>
            </a:endParaRPr>
          </a:p>
        </p:txBody>
      </p:sp>
      <p:graphicFrame>
        <p:nvGraphicFramePr>
          <p:cNvPr id="6" name="Tabla 5">
            <a:extLst>
              <a:ext uri="{FF2B5EF4-FFF2-40B4-BE49-F238E27FC236}">
                <a16:creationId xmlns:a16="http://schemas.microsoft.com/office/drawing/2014/main" id="{A2BA3578-85AC-FDDF-5301-B6CD81F3C5FD}"/>
              </a:ext>
            </a:extLst>
          </p:cNvPr>
          <p:cNvGraphicFramePr>
            <a:graphicFrameLocks noGrp="1"/>
          </p:cNvGraphicFramePr>
          <p:nvPr>
            <p:extLst>
              <p:ext uri="{D42A27DB-BD31-4B8C-83A1-F6EECF244321}">
                <p14:modId xmlns:p14="http://schemas.microsoft.com/office/powerpoint/2010/main" val="3009164312"/>
              </p:ext>
            </p:extLst>
          </p:nvPr>
        </p:nvGraphicFramePr>
        <p:xfrm>
          <a:off x="358853" y="1455481"/>
          <a:ext cx="7173240" cy="2955028"/>
        </p:xfrm>
        <a:graphic>
          <a:graphicData uri="http://schemas.openxmlformats.org/drawingml/2006/table">
            <a:tbl>
              <a:tblPr/>
              <a:tblGrid>
                <a:gridCol w="484972">
                  <a:extLst>
                    <a:ext uri="{9D8B030D-6E8A-4147-A177-3AD203B41FA5}">
                      <a16:colId xmlns:a16="http://schemas.microsoft.com/office/drawing/2014/main" val="4187150448"/>
                    </a:ext>
                  </a:extLst>
                </a:gridCol>
                <a:gridCol w="544869">
                  <a:extLst>
                    <a:ext uri="{9D8B030D-6E8A-4147-A177-3AD203B41FA5}">
                      <a16:colId xmlns:a16="http://schemas.microsoft.com/office/drawing/2014/main" val="3996932832"/>
                    </a:ext>
                  </a:extLst>
                </a:gridCol>
                <a:gridCol w="590489">
                  <a:extLst>
                    <a:ext uri="{9D8B030D-6E8A-4147-A177-3AD203B41FA5}">
                      <a16:colId xmlns:a16="http://schemas.microsoft.com/office/drawing/2014/main" val="2673190291"/>
                    </a:ext>
                  </a:extLst>
                </a:gridCol>
                <a:gridCol w="1652638">
                  <a:extLst>
                    <a:ext uri="{9D8B030D-6E8A-4147-A177-3AD203B41FA5}">
                      <a16:colId xmlns:a16="http://schemas.microsoft.com/office/drawing/2014/main" val="3565776682"/>
                    </a:ext>
                  </a:extLst>
                </a:gridCol>
                <a:gridCol w="2910338">
                  <a:extLst>
                    <a:ext uri="{9D8B030D-6E8A-4147-A177-3AD203B41FA5}">
                      <a16:colId xmlns:a16="http://schemas.microsoft.com/office/drawing/2014/main" val="3545086042"/>
                    </a:ext>
                  </a:extLst>
                </a:gridCol>
                <a:gridCol w="989934">
                  <a:extLst>
                    <a:ext uri="{9D8B030D-6E8A-4147-A177-3AD203B41FA5}">
                      <a16:colId xmlns:a16="http://schemas.microsoft.com/office/drawing/2014/main" val="1554777853"/>
                    </a:ext>
                  </a:extLst>
                </a:gridCol>
              </a:tblGrid>
              <a:tr h="658461">
                <a:tc>
                  <a:txBody>
                    <a:bodyPr/>
                    <a:lstStyle/>
                    <a:p>
                      <a:pPr algn="ctr" rtl="0" fontAlgn="ctr"/>
                      <a:r>
                        <a:rPr lang="es-CO" sz="800" b="1" i="0" u="none" strike="noStrike" dirty="0">
                          <a:solidFill>
                            <a:srgbClr val="000000"/>
                          </a:solidFill>
                          <a:effectLst/>
                          <a:highlight>
                            <a:srgbClr val="FFD966"/>
                          </a:highlight>
                          <a:latin typeface="Arial" panose="020B0604020202020204" pitchFamily="34" charset="0"/>
                          <a:cs typeface="Arial" panose="020B0604020202020204" pitchFamily="34" charset="0"/>
                        </a:rPr>
                        <a:t>No.</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a:solidFill>
                            <a:srgbClr val="000000"/>
                          </a:solidFill>
                          <a:effectLst/>
                          <a:highlight>
                            <a:srgbClr val="FFD966"/>
                          </a:highlight>
                          <a:latin typeface="Arial" panose="020B0604020202020204" pitchFamily="34" charset="0"/>
                          <a:cs typeface="Arial" panose="020B0604020202020204" pitchFamily="34" charset="0"/>
                        </a:rPr>
                        <a:t>CODIGO CPF</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a:solidFill>
                            <a:srgbClr val="000000"/>
                          </a:solidFill>
                          <a:effectLst/>
                          <a:highlight>
                            <a:srgbClr val="FFD966"/>
                          </a:highlight>
                          <a:latin typeface="Arial" panose="020B0604020202020204" pitchFamily="34" charset="0"/>
                          <a:cs typeface="Arial" panose="020B0604020202020204" pitchFamily="34" charset="0"/>
                        </a:rPr>
                        <a:t>RUPI</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a:solidFill>
                            <a:srgbClr val="000000"/>
                          </a:solidFill>
                          <a:effectLst/>
                          <a:highlight>
                            <a:srgbClr val="FFD966"/>
                          </a:highlight>
                          <a:latin typeface="Arial" panose="020B0604020202020204" pitchFamily="34" charset="0"/>
                          <a:cs typeface="Arial" panose="020B0604020202020204" pitchFamily="34" charset="0"/>
                        </a:rPr>
                        <a:t>NOMBRE</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a:solidFill>
                            <a:srgbClr val="000000"/>
                          </a:solidFill>
                          <a:effectLst/>
                          <a:highlight>
                            <a:srgbClr val="FFD966"/>
                          </a:highlight>
                          <a:latin typeface="Arial" panose="020B0604020202020204" pitchFamily="34" charset="0"/>
                          <a:cs typeface="Arial" panose="020B0604020202020204" pitchFamily="34" charset="0"/>
                        </a:rPr>
                        <a:t>ESTADO</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a:solidFill>
                            <a:srgbClr val="000000"/>
                          </a:solidFill>
                          <a:effectLst/>
                          <a:highlight>
                            <a:srgbClr val="FFD966"/>
                          </a:highlight>
                          <a:latin typeface="Arial" panose="020B0604020202020204" pitchFamily="34" charset="0"/>
                          <a:cs typeface="Arial" panose="020B0604020202020204" pitchFamily="34" charset="0"/>
                        </a:rPr>
                        <a:t>AVANCE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685025891"/>
                  </a:ext>
                </a:extLst>
              </a:tr>
              <a:tr h="201786">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926-1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1108-13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MODELIA - SECTOR E</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800" b="0" i="0" u="none" strike="noStrike">
                          <a:solidFill>
                            <a:srgbClr val="000000"/>
                          </a:solidFill>
                          <a:effectLst/>
                          <a:highlight>
                            <a:srgbClr val="B4C6E7"/>
                          </a:highlight>
                          <a:latin typeface="Arial" panose="020B0604020202020204" pitchFamily="34" charset="0"/>
                          <a:cs typeface="Arial" panose="020B0604020202020204" pitchFamily="34" charset="0"/>
                        </a:rPr>
                        <a:t>ACTA DE RECIBO MATERIAL DEL 15/11/2023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261261091"/>
                  </a:ext>
                </a:extLst>
              </a:tr>
              <a:tr h="201786">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2</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1082-1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1625-34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CORTIJO</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ACTA DE RECIBO MATERIAL DEL 15/11/2023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980845177"/>
                  </a:ext>
                </a:extLst>
              </a:tr>
              <a:tr h="424813">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3</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1175-1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4474-1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LEVAPAN</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ACTA DE RECIBO MATERIAL DEL 9/04/2024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100%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721467018"/>
                  </a:ext>
                </a:extLst>
              </a:tr>
              <a:tr h="212407">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1858-1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2-2401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ALMACEN DE PLANTAS FISICAS O LOCATIVAS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PREDIO REUTILIZADO POR SED PROYECTO CIMA</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100%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2613717682"/>
                  </a:ext>
                </a:extLst>
              </a:tr>
              <a:tr h="382332">
                <a:tc>
                  <a:txBody>
                    <a:bodyPr/>
                    <a:lstStyle/>
                    <a:p>
                      <a:pPr algn="ctr" rtl="0" fontAlgn="ctr"/>
                      <a:r>
                        <a:rPr lang="es-CO" sz="800" b="0" i="0" u="none" strike="noStrike">
                          <a:solidFill>
                            <a:srgbClr val="000000"/>
                          </a:solidFill>
                          <a:effectLst/>
                          <a:highlight>
                            <a:srgbClr val="B4C6E7"/>
                          </a:highlight>
                          <a:latin typeface="Arial" panose="020B0604020202020204" pitchFamily="34" charset="0"/>
                          <a:cs typeface="Arial" panose="020B0604020202020204" pitchFamily="34" charset="0"/>
                        </a:rPr>
                        <a:t>5</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553-4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2-56</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SEDE A - LAS VIOLETAS</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rtl="0" fontAlgn="ctr"/>
                      <a:r>
                        <a:rPr lang="es-ES"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ACTA DE RECIBO MATERIAL DEL 03/07/2024</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tc>
                  <a:txBody>
                    <a:bodyPr/>
                    <a:lstStyle/>
                    <a:p>
                      <a:pPr algn="ctr" fontAlgn="ctr"/>
                      <a:r>
                        <a:rPr lang="es-CO" sz="800" b="0" i="0" u="none" strike="noStrike" dirty="0">
                          <a:solidFill>
                            <a:srgbClr val="000000"/>
                          </a:solidFill>
                          <a:effectLst/>
                          <a:highlight>
                            <a:srgbClr val="B4C6E7"/>
                          </a:highlight>
                          <a:latin typeface="Arial" panose="020B0604020202020204" pitchFamily="34" charset="0"/>
                          <a:cs typeface="Arial" panose="020B0604020202020204" pitchFamily="34" charset="0"/>
                        </a:rPr>
                        <a:t>100%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014250217"/>
                  </a:ext>
                </a:extLst>
              </a:tr>
              <a:tr h="637220">
                <a:tc>
                  <a:txBody>
                    <a:bodyPr/>
                    <a:lstStyle/>
                    <a:p>
                      <a:pPr algn="ctr" rtl="0" fontAlgn="ctr"/>
                      <a:r>
                        <a:rPr lang="es-CO" sz="800" b="0" i="0" u="none" strike="noStrike">
                          <a:solidFill>
                            <a:srgbClr val="000000"/>
                          </a:solidFill>
                          <a:effectLst/>
                          <a:highlight>
                            <a:srgbClr val="FCE4D6"/>
                          </a:highlight>
                          <a:latin typeface="Arial" panose="020B0604020202020204" pitchFamily="34" charset="0"/>
                          <a:cs typeface="Arial" panose="020B0604020202020204" pitchFamily="34" charset="0"/>
                        </a:rPr>
                        <a:t>6</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highlight>
                            <a:srgbClr val="FCE4D6"/>
                          </a:highlight>
                          <a:latin typeface="Arial" panose="020B0604020202020204" pitchFamily="34" charset="0"/>
                          <a:cs typeface="Arial" panose="020B0604020202020204" pitchFamily="34" charset="0"/>
                        </a:rPr>
                        <a:t>586-1</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highlight>
                            <a:srgbClr val="FCE4D6"/>
                          </a:highlight>
                          <a:latin typeface="Arial" panose="020B0604020202020204" pitchFamily="34" charset="0"/>
                          <a:cs typeface="Arial" panose="020B0604020202020204" pitchFamily="34" charset="0"/>
                        </a:rPr>
                        <a:t>2389-38</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highlight>
                            <a:srgbClr val="FCE4D6"/>
                          </a:highlight>
                          <a:latin typeface="Arial" panose="020B0604020202020204" pitchFamily="34" charset="0"/>
                          <a:cs typeface="Arial" panose="020B0604020202020204" pitchFamily="34" charset="0"/>
                        </a:rPr>
                        <a:t>VILLA ROSITA </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ES" sz="800" b="0" i="0" u="none" strike="noStrike" dirty="0">
                          <a:solidFill>
                            <a:srgbClr val="000000"/>
                          </a:solidFill>
                          <a:effectLst/>
                          <a:highlight>
                            <a:srgbClr val="FCE4D6"/>
                          </a:highlight>
                          <a:latin typeface="Arial" panose="020B0604020202020204" pitchFamily="34" charset="0"/>
                          <a:cs typeface="Arial" panose="020B0604020202020204" pitchFamily="34" charset="0"/>
                        </a:rPr>
                        <a:t>PREDIO SE ENCUENTRA OCUPADO POR UN SHUT DE BASURAS – ACTUALMENTE EN TRÁMITE ANTE LA ALCALDÍA LOCAL DE USME, SOLICITUD DE IMPOSICIÓN DE MEDIDA CORRECTIVA DE DEMOLICIÓN DE LA ESTRUCTURA – SOLICITUD A LA UAESP (S-2025-68738 del 24-2-2025) SIN RESPUESTA – REITERADA (junio 2025)</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dirty="0">
                          <a:solidFill>
                            <a:srgbClr val="000000"/>
                          </a:solidFill>
                          <a:effectLst/>
                          <a:highlight>
                            <a:srgbClr val="FCE4D6"/>
                          </a:highlight>
                          <a:latin typeface="Arial" panose="020B0604020202020204" pitchFamily="34" charset="0"/>
                          <a:cs typeface="Arial" panose="020B0604020202020204" pitchFamily="34" charset="0"/>
                        </a:rPr>
                        <a:t>50%</a:t>
                      </a:r>
                    </a:p>
                  </a:txBody>
                  <a:tcPr marL="9525" marR="9525" marT="952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3307672280"/>
                  </a:ext>
                </a:extLst>
              </a:tr>
            </a:tbl>
          </a:graphicData>
        </a:graphic>
      </p:graphicFrame>
      <p:sp>
        <p:nvSpPr>
          <p:cNvPr id="7" name="Rectángulo: esquinas redondeadas 1">
            <a:extLst>
              <a:ext uri="{FF2B5EF4-FFF2-40B4-BE49-F238E27FC236}">
                <a16:creationId xmlns:a16="http://schemas.microsoft.com/office/drawing/2014/main" id="{6E2BAE54-82CF-52B8-671E-6C64628D09D8}"/>
              </a:ext>
            </a:extLst>
          </p:cNvPr>
          <p:cNvSpPr/>
          <p:nvPr/>
        </p:nvSpPr>
        <p:spPr>
          <a:xfrm>
            <a:off x="7735672" y="2352323"/>
            <a:ext cx="1227404" cy="704850"/>
          </a:xfrm>
          <a:prstGeom prst="roundRect">
            <a:avLst/>
          </a:prstGeom>
          <a:noFill/>
          <a:ln>
            <a:solidFill>
              <a:srgbClr val="002060"/>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Avance</a:t>
            </a:r>
            <a:r>
              <a:rPr lang="es-CO" sz="1200" b="1" baseline="0" dirty="0">
                <a:solidFill>
                  <a:srgbClr val="002060"/>
                </a:solidFill>
              </a:rPr>
              <a:t> total 91</a:t>
            </a:r>
            <a:r>
              <a:rPr lang="es-CO" sz="1200" b="1" dirty="0">
                <a:solidFill>
                  <a:srgbClr val="002060"/>
                </a:solidFill>
              </a:rPr>
              <a:t>,66</a:t>
            </a:r>
            <a:r>
              <a:rPr lang="es-CO" sz="1200" b="1" baseline="0" dirty="0">
                <a:solidFill>
                  <a:srgbClr val="002060"/>
                </a:solidFill>
              </a:rPr>
              <a:t> </a:t>
            </a:r>
            <a:r>
              <a:rPr lang="es-CO" sz="1200" b="1" dirty="0">
                <a:solidFill>
                  <a:srgbClr val="002060"/>
                </a:solidFill>
              </a:rPr>
              <a:t>%</a:t>
            </a:r>
          </a:p>
        </p:txBody>
      </p:sp>
      <p:sp>
        <p:nvSpPr>
          <p:cNvPr id="8" name="Google Shape;627;g2d312d81aa6_8_0">
            <a:extLst>
              <a:ext uri="{FF2B5EF4-FFF2-40B4-BE49-F238E27FC236}">
                <a16:creationId xmlns:a16="http://schemas.microsoft.com/office/drawing/2014/main" id="{CF48F820-DBF1-0E08-A078-F514BE0A4011}"/>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383412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295A01E-3119-98E3-780C-023E99D4900F}"/>
              </a:ext>
            </a:extLst>
          </p:cNvPr>
          <p:cNvSpPr txBox="1"/>
          <p:nvPr/>
        </p:nvSpPr>
        <p:spPr>
          <a:xfrm>
            <a:off x="3259203" y="239664"/>
            <a:ext cx="2286928" cy="553998"/>
          </a:xfrm>
          <a:prstGeom prst="rect">
            <a:avLst/>
          </a:prstGeom>
          <a:noFill/>
        </p:spPr>
        <p:txBody>
          <a:bodyPr wrap="square">
            <a:spAutoFit/>
          </a:bodyPr>
          <a:lstStyle/>
          <a:p>
            <a:r>
              <a:rPr lang="es-CO" sz="3000" b="1" dirty="0">
                <a:solidFill>
                  <a:srgbClr val="E77B06"/>
                </a:solidFill>
                <a:latin typeface="Montserrat" pitchFamily="2" charset="77"/>
                <a:cs typeface="Poppins"/>
                <a:sym typeface="Poppins"/>
              </a:rPr>
              <a:t>RESUMEN</a:t>
            </a:r>
            <a:endParaRPr lang="es-ES_tradnl" sz="3000" b="1" dirty="0">
              <a:solidFill>
                <a:srgbClr val="E77B06"/>
              </a:solidFill>
              <a:latin typeface="Montserrat" pitchFamily="2" charset="77"/>
              <a:cs typeface="Poppins"/>
              <a:sym typeface="Poppins"/>
            </a:endParaRPr>
          </a:p>
        </p:txBody>
      </p:sp>
      <p:graphicFrame>
        <p:nvGraphicFramePr>
          <p:cNvPr id="6" name="Gráfico 5">
            <a:extLst>
              <a:ext uri="{FF2B5EF4-FFF2-40B4-BE49-F238E27FC236}">
                <a16:creationId xmlns:a16="http://schemas.microsoft.com/office/drawing/2014/main" id="{0EF1CC38-76FE-7254-876F-0F57C43F5DAE}"/>
              </a:ext>
            </a:extLst>
          </p:cNvPr>
          <p:cNvGraphicFramePr>
            <a:graphicFrameLocks/>
          </p:cNvGraphicFramePr>
          <p:nvPr>
            <p:extLst>
              <p:ext uri="{D42A27DB-BD31-4B8C-83A1-F6EECF244321}">
                <p14:modId xmlns:p14="http://schemas.microsoft.com/office/powerpoint/2010/main" val="3507873177"/>
              </p:ext>
            </p:extLst>
          </p:nvPr>
        </p:nvGraphicFramePr>
        <p:xfrm>
          <a:off x="469406" y="793662"/>
          <a:ext cx="6518416" cy="3665449"/>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ángulo: esquinas redondeadas 1">
            <a:extLst>
              <a:ext uri="{FF2B5EF4-FFF2-40B4-BE49-F238E27FC236}">
                <a16:creationId xmlns:a16="http://schemas.microsoft.com/office/drawing/2014/main" id="{3533ECC1-EFFA-B902-468C-F24C5D84617B}"/>
              </a:ext>
            </a:extLst>
          </p:cNvPr>
          <p:cNvSpPr/>
          <p:nvPr/>
        </p:nvSpPr>
        <p:spPr>
          <a:xfrm>
            <a:off x="7270045" y="1991430"/>
            <a:ext cx="1404550" cy="896408"/>
          </a:xfrm>
          <a:prstGeom prst="roundRect">
            <a:avLst/>
          </a:prstGeom>
          <a:noFill/>
          <a:ln>
            <a:solidFill>
              <a:srgbClr val="002060"/>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Avance</a:t>
            </a:r>
            <a:r>
              <a:rPr lang="es-CO" sz="1200" b="1" baseline="0" dirty="0">
                <a:solidFill>
                  <a:srgbClr val="002060"/>
                </a:solidFill>
              </a:rPr>
              <a:t> total </a:t>
            </a:r>
            <a:r>
              <a:rPr lang="es-CO" sz="1200" b="1" dirty="0">
                <a:solidFill>
                  <a:srgbClr val="002060"/>
                </a:solidFill>
              </a:rPr>
              <a:t>95</a:t>
            </a:r>
            <a:r>
              <a:rPr lang="es-CO" sz="1200" b="1" baseline="0" dirty="0">
                <a:solidFill>
                  <a:srgbClr val="002060"/>
                </a:solidFill>
              </a:rPr>
              <a:t>,52</a:t>
            </a:r>
            <a:r>
              <a:rPr lang="es-CO" sz="1200" b="1" dirty="0">
                <a:solidFill>
                  <a:srgbClr val="002060"/>
                </a:solidFill>
              </a:rPr>
              <a:t>%</a:t>
            </a:r>
          </a:p>
        </p:txBody>
      </p:sp>
      <p:sp>
        <p:nvSpPr>
          <p:cNvPr id="8" name="Google Shape;627;g2d312d81aa6_8_0">
            <a:extLst>
              <a:ext uri="{FF2B5EF4-FFF2-40B4-BE49-F238E27FC236}">
                <a16:creationId xmlns:a16="http://schemas.microsoft.com/office/drawing/2014/main" id="{C5601B58-22FC-F790-2838-123D2ADC961C}"/>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3394317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26;p1">
            <a:extLst>
              <a:ext uri="{FF2B5EF4-FFF2-40B4-BE49-F238E27FC236}">
                <a16:creationId xmlns:a16="http://schemas.microsoft.com/office/drawing/2014/main" id="{389500AE-A3B3-A81A-9057-5FE6D3D17178}"/>
              </a:ext>
            </a:extLst>
          </p:cNvPr>
          <p:cNvSpPr txBox="1">
            <a:spLocks noGrp="1"/>
          </p:cNvSpPr>
          <p:nvPr>
            <p:ph type="title"/>
          </p:nvPr>
        </p:nvSpPr>
        <p:spPr>
          <a:xfrm>
            <a:off x="720000" y="2204156"/>
            <a:ext cx="7704000" cy="1126184"/>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None/>
            </a:pPr>
            <a:r>
              <a:rPr lang="es-ES" sz="6000" b="1" dirty="0">
                <a:solidFill>
                  <a:schemeClr val="lt1"/>
                </a:solidFill>
                <a:latin typeface="Montserrat"/>
                <a:sym typeface="Montserrat"/>
              </a:rPr>
              <a:t>Gracias</a:t>
            </a:r>
            <a:endParaRPr lang="es-ES" dirty="0">
              <a:solidFill>
                <a:schemeClr val="lt1"/>
              </a:solidFill>
            </a:endParaRPr>
          </a:p>
        </p:txBody>
      </p:sp>
    </p:spTree>
    <p:extLst>
      <p:ext uri="{BB962C8B-B14F-4D97-AF65-F5344CB8AC3E}">
        <p14:creationId xmlns:p14="http://schemas.microsoft.com/office/powerpoint/2010/main" val="2947194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90" name="Google Shape;690;g2d312d81aa6_2_18"/>
          <p:cNvSpPr txBox="1">
            <a:spLocks noGrp="1"/>
          </p:cNvSpPr>
          <p:nvPr>
            <p:ph type="title"/>
          </p:nvPr>
        </p:nvSpPr>
        <p:spPr>
          <a:xfrm>
            <a:off x="1472384" y="0"/>
            <a:ext cx="4497614" cy="472200"/>
          </a:xfrm>
          <a:prstGeom prst="rect">
            <a:avLst/>
          </a:prstGeom>
          <a:noFill/>
          <a:ln>
            <a:noFill/>
          </a:ln>
        </p:spPr>
        <p:txBody>
          <a:bodyPr spcFirstLastPara="1" wrap="square" lIns="91425" tIns="91425" rIns="91425" bIns="91425" anchor="t" anchorCtr="0">
            <a:noAutofit/>
          </a:bodyPr>
          <a:lstStyle/>
          <a:p>
            <a:r>
              <a:rPr lang="en-US" dirty="0">
                <a:latin typeface="Montserrat"/>
              </a:rPr>
              <a:t>ITEM 1 ACTAS NUEVAS (13)</a:t>
            </a:r>
            <a:endParaRPr lang="en-US" dirty="0"/>
          </a:p>
          <a:p>
            <a:pPr algn="l"/>
            <a:endParaRPr lang="en-US" sz="1800" dirty="0">
              <a:solidFill>
                <a:srgbClr val="0070C0"/>
              </a:solidFill>
              <a:latin typeface="Montserrat"/>
              <a:ea typeface="Montserrat"/>
            </a:endParaRPr>
          </a:p>
        </p:txBody>
      </p:sp>
      <p:sp>
        <p:nvSpPr>
          <p:cNvPr id="2" name="Google Shape;627;g2d312d81aa6_8_0">
            <a:extLst>
              <a:ext uri="{FF2B5EF4-FFF2-40B4-BE49-F238E27FC236}">
                <a16:creationId xmlns:a16="http://schemas.microsoft.com/office/drawing/2014/main" id="{703315F3-BCAA-E966-5329-2BC2D6FAE10B}"/>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pic>
        <p:nvPicPr>
          <p:cNvPr id="8" name="Picture 7">
            <a:extLst>
              <a:ext uri="{FF2B5EF4-FFF2-40B4-BE49-F238E27FC236}">
                <a16:creationId xmlns:a16="http://schemas.microsoft.com/office/drawing/2014/main" id="{D0B83B9D-6D25-13A2-8B34-F807E602EEFC}"/>
              </a:ext>
            </a:extLst>
          </p:cNvPr>
          <p:cNvPicPr>
            <a:picLocks noChangeAspect="1"/>
          </p:cNvPicPr>
          <p:nvPr/>
        </p:nvPicPr>
        <p:blipFill>
          <a:blip r:embed="rId3"/>
          <a:stretch>
            <a:fillRect/>
          </a:stretch>
        </p:blipFill>
        <p:spPr>
          <a:xfrm>
            <a:off x="7145351" y="1909696"/>
            <a:ext cx="1568903" cy="889908"/>
          </a:xfrm>
          <a:prstGeom prst="rect">
            <a:avLst/>
          </a:prstGeom>
        </p:spPr>
      </p:pic>
      <p:graphicFrame>
        <p:nvGraphicFramePr>
          <p:cNvPr id="5" name="Tabla 4">
            <a:extLst>
              <a:ext uri="{FF2B5EF4-FFF2-40B4-BE49-F238E27FC236}">
                <a16:creationId xmlns:a16="http://schemas.microsoft.com/office/drawing/2014/main" id="{EDAA5BB2-95CF-FE5A-28BC-E7A79EA26705}"/>
              </a:ext>
            </a:extLst>
          </p:cNvPr>
          <p:cNvGraphicFramePr>
            <a:graphicFrameLocks noGrp="1"/>
          </p:cNvGraphicFramePr>
          <p:nvPr>
            <p:extLst>
              <p:ext uri="{D42A27DB-BD31-4B8C-83A1-F6EECF244321}">
                <p14:modId xmlns:p14="http://schemas.microsoft.com/office/powerpoint/2010/main" val="3355260579"/>
              </p:ext>
            </p:extLst>
          </p:nvPr>
        </p:nvGraphicFramePr>
        <p:xfrm>
          <a:off x="858702" y="567688"/>
          <a:ext cx="5724978" cy="4008123"/>
        </p:xfrm>
        <a:graphic>
          <a:graphicData uri="http://schemas.openxmlformats.org/drawingml/2006/table">
            <a:tbl>
              <a:tblPr/>
              <a:tblGrid>
                <a:gridCol w="344072">
                  <a:extLst>
                    <a:ext uri="{9D8B030D-6E8A-4147-A177-3AD203B41FA5}">
                      <a16:colId xmlns:a16="http://schemas.microsoft.com/office/drawing/2014/main" val="1903179837"/>
                    </a:ext>
                  </a:extLst>
                </a:gridCol>
                <a:gridCol w="611684">
                  <a:extLst>
                    <a:ext uri="{9D8B030D-6E8A-4147-A177-3AD203B41FA5}">
                      <a16:colId xmlns:a16="http://schemas.microsoft.com/office/drawing/2014/main" val="1818302290"/>
                    </a:ext>
                  </a:extLst>
                </a:gridCol>
                <a:gridCol w="535223">
                  <a:extLst>
                    <a:ext uri="{9D8B030D-6E8A-4147-A177-3AD203B41FA5}">
                      <a16:colId xmlns:a16="http://schemas.microsoft.com/office/drawing/2014/main" val="588895390"/>
                    </a:ext>
                  </a:extLst>
                </a:gridCol>
                <a:gridCol w="1328501">
                  <a:extLst>
                    <a:ext uri="{9D8B030D-6E8A-4147-A177-3AD203B41FA5}">
                      <a16:colId xmlns:a16="http://schemas.microsoft.com/office/drawing/2014/main" val="1194442768"/>
                    </a:ext>
                  </a:extLst>
                </a:gridCol>
                <a:gridCol w="563896">
                  <a:extLst>
                    <a:ext uri="{9D8B030D-6E8A-4147-A177-3AD203B41FA5}">
                      <a16:colId xmlns:a16="http://schemas.microsoft.com/office/drawing/2014/main" val="1137172110"/>
                    </a:ext>
                  </a:extLst>
                </a:gridCol>
                <a:gridCol w="1768149">
                  <a:extLst>
                    <a:ext uri="{9D8B030D-6E8A-4147-A177-3AD203B41FA5}">
                      <a16:colId xmlns:a16="http://schemas.microsoft.com/office/drawing/2014/main" val="1010931105"/>
                    </a:ext>
                  </a:extLst>
                </a:gridCol>
                <a:gridCol w="573453">
                  <a:extLst>
                    <a:ext uri="{9D8B030D-6E8A-4147-A177-3AD203B41FA5}">
                      <a16:colId xmlns:a16="http://schemas.microsoft.com/office/drawing/2014/main" val="286376100"/>
                    </a:ext>
                  </a:extLst>
                </a:gridCol>
              </a:tblGrid>
              <a:tr h="159806">
                <a:tc>
                  <a:txBody>
                    <a:bodyPr/>
                    <a:lstStyle/>
                    <a:p>
                      <a:pPr algn="ctr" rtl="0" fontAlgn="ctr">
                        <a:buNone/>
                      </a:pPr>
                      <a:r>
                        <a:rPr lang="es-CO" sz="500" b="1" i="0" u="none" strike="noStrike">
                          <a:solidFill>
                            <a:srgbClr val="000000"/>
                          </a:solidFill>
                          <a:effectLst/>
                          <a:latin typeface="Arial" panose="020B0604020202020204" pitchFamily="34" charset="0"/>
                        </a:rPr>
                        <a:t>ITEM</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RUPI</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CPF</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NOMBRE</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ESTADO</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OBSERVACIÓN</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buNone/>
                      </a:pPr>
                      <a:r>
                        <a:rPr lang="es-CO" sz="500" b="1" i="0" u="none" strike="noStrike">
                          <a:solidFill>
                            <a:srgbClr val="000000"/>
                          </a:solidFill>
                          <a:effectLst/>
                          <a:latin typeface="Arial" panose="020B0604020202020204" pitchFamily="34" charset="0"/>
                        </a:rPr>
                        <a:t>AVANCE</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37167132"/>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2-2320 (ANTES  1143)</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138-1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General Santander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003 del 2-02-2024</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812279847"/>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2-2402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526-1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B - Francisco Antonio Zea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005 del 6-5-2024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524434625"/>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3</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2-2075</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890-1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COMPARTIR TINTAL</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017 del 23-9-2025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185500657"/>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4</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2-1265</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1974-1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Buenavista (Calasanz)</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021 del 01-10-2025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138989642"/>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5</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2-2401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1858-1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Centro Integrado Medios Alternativos –CIMA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018 del 01-10-2025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681661914"/>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2-994</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568-1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Chuniza - Famaco (Don Bosco IV)</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024 del 15-10-2025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207840107"/>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7</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2-336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534-1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Rural Las Mercedes</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026 del 12-11-2025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632073451"/>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8</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2-2337</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915-1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 Integrado de Fontibón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009 del 16/02/2026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4149987564"/>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9</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2-2071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1992-1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C - ERASMO DE ROTTHERDAM</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008 del 16/02/2026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468556140"/>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10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2-2078 y 2-2079</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764-1 y 764-2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C - ENRIQUE DUSSEL</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012 del 25/03/2026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1844217972"/>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11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2-588</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1942-1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B - Quiba Bajo</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013 del 25/03/2026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399189680"/>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12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2-1923</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1155-1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C - Rincon la Palma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014 del 25/03/2026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057076127"/>
                  </a:ext>
                </a:extLst>
              </a:tr>
              <a:tr h="228613">
                <a:tc>
                  <a:txBody>
                    <a:bodyPr/>
                    <a:lstStyle/>
                    <a:p>
                      <a:pPr algn="ctr" rtl="0" fontAlgn="ctr">
                        <a:buNone/>
                      </a:pPr>
                      <a:r>
                        <a:rPr lang="es-CO" sz="500" b="0" i="0" u="none" strike="noStrike">
                          <a:solidFill>
                            <a:srgbClr val="000000"/>
                          </a:solidFill>
                          <a:effectLst/>
                          <a:latin typeface="Arial" panose="020B0604020202020204" pitchFamily="34" charset="0"/>
                        </a:rPr>
                        <a:t>13</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2-2055 y 2-2074</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757-1 y 757-2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Reubicación La Concepción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016 del 08/04/2026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3630036534"/>
                  </a:ext>
                </a:extLst>
              </a:tr>
              <a:tr h="320058">
                <a:tc>
                  <a:txBody>
                    <a:bodyPr/>
                    <a:lstStyle/>
                    <a:p>
                      <a:pPr algn="ctr" rtl="0" fontAlgn="ctr">
                        <a:buNone/>
                      </a:pPr>
                      <a:r>
                        <a:rPr lang="es-CO" sz="500" b="0" i="0" u="none" strike="noStrike">
                          <a:solidFill>
                            <a:srgbClr val="000000"/>
                          </a:solidFill>
                          <a:effectLst/>
                          <a:latin typeface="Arial" panose="020B0604020202020204" pitchFamily="34" charset="0"/>
                        </a:rPr>
                        <a:t>14</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2-2412</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1176-1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antes PIEDRA VERDE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023 del 29/05/2026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023849209"/>
                  </a:ext>
                </a:extLst>
              </a:tr>
              <a:tr h="281955">
                <a:tc>
                  <a:txBody>
                    <a:bodyPr/>
                    <a:lstStyle/>
                    <a:p>
                      <a:pPr algn="ctr" rtl="0" fontAlgn="ctr">
                        <a:buNone/>
                      </a:pPr>
                      <a:r>
                        <a:rPr lang="es-CO" sz="500" b="0" i="0" u="none" strike="noStrike">
                          <a:solidFill>
                            <a:srgbClr val="000000"/>
                          </a:solidFill>
                          <a:effectLst/>
                          <a:latin typeface="Arial" panose="020B0604020202020204" pitchFamily="34" charset="0"/>
                        </a:rPr>
                        <a:t>15</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2-2413</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1177-1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B antes ARKADIA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021 del 29/05/2026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967716163"/>
                  </a:ext>
                </a:extLst>
              </a:tr>
              <a:tr h="274335">
                <a:tc>
                  <a:txBody>
                    <a:bodyPr/>
                    <a:lstStyle/>
                    <a:p>
                      <a:pPr algn="ctr" rtl="0" fontAlgn="ctr">
                        <a:buNone/>
                      </a:pPr>
                      <a:r>
                        <a:rPr lang="es-CO" sz="500" b="0" i="0" u="none" strike="noStrike">
                          <a:solidFill>
                            <a:srgbClr val="000000"/>
                          </a:solidFill>
                          <a:effectLst/>
                          <a:latin typeface="Arial" panose="020B0604020202020204" pitchFamily="34" charset="0"/>
                        </a:rPr>
                        <a:t>16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1-5520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1703-1</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Sede A La Concordia</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FIRMADA </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a:solidFill>
                            <a:srgbClr val="000000"/>
                          </a:solidFill>
                          <a:effectLst/>
                          <a:latin typeface="Arial" panose="020B0604020202020204" pitchFamily="34" charset="0"/>
                        </a:rPr>
                        <a:t>Firmada y fechada Acta 022 del 29/05/2026</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tc>
                  <a:txBody>
                    <a:bodyPr/>
                    <a:lstStyle/>
                    <a:p>
                      <a:pPr algn="ctr" rtl="0" fontAlgn="ctr">
                        <a:buNone/>
                      </a:pPr>
                      <a:r>
                        <a:rPr lang="es-CO" sz="500" b="0" i="0" u="none" strike="noStrike" dirty="0">
                          <a:solidFill>
                            <a:srgbClr val="000000"/>
                          </a:solidFill>
                          <a:effectLst/>
                          <a:latin typeface="Arial" panose="020B0604020202020204" pitchFamily="34" charset="0"/>
                        </a:rPr>
                        <a:t>100%</a:t>
                      </a:r>
                    </a:p>
                  </a:txBody>
                  <a:tcPr marL="4143" marR="4143" marT="41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F2D0"/>
                    </a:solidFill>
                  </a:tcPr>
                </a:tc>
                <a:extLst>
                  <a:ext uri="{0D108BD9-81ED-4DB2-BD59-A6C34878D82A}">
                    <a16:rowId xmlns:a16="http://schemas.microsoft.com/office/drawing/2014/main" val="2813047735"/>
                  </a:ext>
                </a:extLst>
              </a:tr>
            </a:tbl>
          </a:graphicData>
        </a:graphic>
      </p:graphicFrame>
    </p:spTree>
    <p:extLst>
      <p:ext uri="{BB962C8B-B14F-4D97-AF65-F5344CB8AC3E}">
        <p14:creationId xmlns:p14="http://schemas.microsoft.com/office/powerpoint/2010/main" val="2949434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F5459-3A84-55C2-D20F-2AA48A7720EC}"/>
              </a:ext>
            </a:extLst>
          </p:cNvPr>
          <p:cNvSpPr>
            <a:spLocks noGrp="1"/>
          </p:cNvSpPr>
          <p:nvPr>
            <p:ph type="title"/>
          </p:nvPr>
        </p:nvSpPr>
        <p:spPr/>
        <p:txBody>
          <a:bodyPr/>
          <a:lstStyle/>
          <a:p>
            <a:r>
              <a:rPr lang="en-US" dirty="0"/>
              <a:t>ITEM 2 TRANSFERENCIA A ENTIDADES (CVP)</a:t>
            </a:r>
          </a:p>
          <a:p>
            <a:endParaRPr lang="en-US" dirty="0"/>
          </a:p>
        </p:txBody>
      </p:sp>
      <p:graphicFrame>
        <p:nvGraphicFramePr>
          <p:cNvPr id="3" name="Tabla 2">
            <a:extLst>
              <a:ext uri="{FF2B5EF4-FFF2-40B4-BE49-F238E27FC236}">
                <a16:creationId xmlns:a16="http://schemas.microsoft.com/office/drawing/2014/main" id="{716283E8-32EA-586E-841C-04A779FDCD72}"/>
              </a:ext>
            </a:extLst>
          </p:cNvPr>
          <p:cNvGraphicFramePr>
            <a:graphicFrameLocks noGrp="1"/>
          </p:cNvGraphicFramePr>
          <p:nvPr>
            <p:extLst>
              <p:ext uri="{D42A27DB-BD31-4B8C-83A1-F6EECF244321}">
                <p14:modId xmlns:p14="http://schemas.microsoft.com/office/powerpoint/2010/main" val="706174290"/>
              </p:ext>
            </p:extLst>
          </p:nvPr>
        </p:nvGraphicFramePr>
        <p:xfrm>
          <a:off x="862212" y="1125022"/>
          <a:ext cx="6383119" cy="1518634"/>
        </p:xfrm>
        <a:graphic>
          <a:graphicData uri="http://schemas.openxmlformats.org/drawingml/2006/table">
            <a:tbl>
              <a:tblPr/>
              <a:tblGrid>
                <a:gridCol w="194410">
                  <a:extLst>
                    <a:ext uri="{9D8B030D-6E8A-4147-A177-3AD203B41FA5}">
                      <a16:colId xmlns:a16="http://schemas.microsoft.com/office/drawing/2014/main" val="3430386770"/>
                    </a:ext>
                  </a:extLst>
                </a:gridCol>
                <a:gridCol w="496825">
                  <a:extLst>
                    <a:ext uri="{9D8B030D-6E8A-4147-A177-3AD203B41FA5}">
                      <a16:colId xmlns:a16="http://schemas.microsoft.com/office/drawing/2014/main" val="825117736"/>
                    </a:ext>
                  </a:extLst>
                </a:gridCol>
                <a:gridCol w="869268">
                  <a:extLst>
                    <a:ext uri="{9D8B030D-6E8A-4147-A177-3AD203B41FA5}">
                      <a16:colId xmlns:a16="http://schemas.microsoft.com/office/drawing/2014/main" val="1944732515"/>
                    </a:ext>
                  </a:extLst>
                </a:gridCol>
                <a:gridCol w="1204435">
                  <a:extLst>
                    <a:ext uri="{9D8B030D-6E8A-4147-A177-3AD203B41FA5}">
                      <a16:colId xmlns:a16="http://schemas.microsoft.com/office/drawing/2014/main" val="1605650513"/>
                    </a:ext>
                  </a:extLst>
                </a:gridCol>
                <a:gridCol w="2212240">
                  <a:extLst>
                    <a:ext uri="{9D8B030D-6E8A-4147-A177-3AD203B41FA5}">
                      <a16:colId xmlns:a16="http://schemas.microsoft.com/office/drawing/2014/main" val="771066119"/>
                    </a:ext>
                  </a:extLst>
                </a:gridCol>
                <a:gridCol w="619330">
                  <a:extLst>
                    <a:ext uri="{9D8B030D-6E8A-4147-A177-3AD203B41FA5}">
                      <a16:colId xmlns:a16="http://schemas.microsoft.com/office/drawing/2014/main" val="2874067214"/>
                    </a:ext>
                  </a:extLst>
                </a:gridCol>
                <a:gridCol w="786611">
                  <a:extLst>
                    <a:ext uri="{9D8B030D-6E8A-4147-A177-3AD203B41FA5}">
                      <a16:colId xmlns:a16="http://schemas.microsoft.com/office/drawing/2014/main" val="362901748"/>
                    </a:ext>
                  </a:extLst>
                </a:gridCol>
              </a:tblGrid>
              <a:tr h="405230">
                <a:tc>
                  <a:txBody>
                    <a:bodyPr/>
                    <a:lstStyle/>
                    <a:p>
                      <a:pPr algn="ctr" rtl="0" fontAlgn="ctr"/>
                      <a:r>
                        <a:rPr lang="es-CO" sz="800" b="1" i="0" u="none" strike="noStrike" dirty="0" err="1">
                          <a:solidFill>
                            <a:srgbClr val="000000"/>
                          </a:solidFill>
                          <a:effectLst/>
                          <a:latin typeface="Aptos" panose="020B0004020202020204" pitchFamily="34" charset="0"/>
                        </a:rPr>
                        <a:t>N°</a:t>
                      </a:r>
                      <a:endParaRPr lang="es-CO" sz="800" b="1" i="0" u="none" strike="noStrike" dirty="0">
                        <a:solidFill>
                          <a:srgbClr val="000000"/>
                        </a:solidFill>
                        <a:effectLst/>
                        <a:latin typeface="Aptos" panose="020B00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a:solidFill>
                            <a:srgbClr val="000000"/>
                          </a:solidFill>
                          <a:effectLst/>
                          <a:latin typeface="Aptos" panose="020B0004020202020204" pitchFamily="34" charset="0"/>
                        </a:rPr>
                        <a:t>CPF</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err="1">
                          <a:solidFill>
                            <a:srgbClr val="000000"/>
                          </a:solidFill>
                          <a:effectLst/>
                          <a:latin typeface="Aptos" panose="020B0004020202020204" pitchFamily="34" charset="0"/>
                        </a:rPr>
                        <a:t>N°</a:t>
                      </a:r>
                      <a:r>
                        <a:rPr lang="es-CO" sz="800" b="1" i="0" u="none" strike="noStrike" dirty="0">
                          <a:solidFill>
                            <a:srgbClr val="000000"/>
                          </a:solidFill>
                          <a:effectLst/>
                          <a:latin typeface="Aptos" panose="020B0004020202020204" pitchFamily="34" charset="0"/>
                        </a:rPr>
                        <a:t> DE PREDIOS QUE CONFORMAN EL CPF</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a:solidFill>
                            <a:srgbClr val="000000"/>
                          </a:solidFill>
                          <a:effectLst/>
                          <a:latin typeface="Aptos" panose="020B0004020202020204" pitchFamily="34" charset="0"/>
                        </a:rPr>
                        <a:t>NOMBRE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dirty="0">
                          <a:solidFill>
                            <a:srgbClr val="000000"/>
                          </a:solidFill>
                          <a:effectLst/>
                          <a:latin typeface="Aptos" panose="020B0004020202020204" pitchFamily="34" charset="0"/>
                        </a:rPr>
                        <a:t>AVANCE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a:solidFill>
                            <a:srgbClr val="000000"/>
                          </a:solidFill>
                          <a:effectLst/>
                          <a:latin typeface="Aptos" panose="020B0004020202020204" pitchFamily="34" charset="0"/>
                        </a:rPr>
                        <a:t>AVANCE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tc>
                  <a:txBody>
                    <a:bodyPr/>
                    <a:lstStyle/>
                    <a:p>
                      <a:pPr algn="ctr" rtl="0" fontAlgn="ctr"/>
                      <a:r>
                        <a:rPr lang="es-CO" sz="800" b="1" i="0" u="none" strike="noStrike">
                          <a:solidFill>
                            <a:srgbClr val="000000"/>
                          </a:solidFill>
                          <a:effectLst/>
                          <a:latin typeface="Aptos" panose="020B0004020202020204" pitchFamily="34" charset="0"/>
                        </a:rPr>
                        <a:t>META</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074936500"/>
                  </a:ext>
                </a:extLst>
              </a:tr>
              <a:tr h="463956">
                <a:tc>
                  <a:txBody>
                    <a:bodyPr/>
                    <a:lstStyle/>
                    <a:p>
                      <a:pPr algn="ctr" rtl="0" fontAlgn="ctr"/>
                      <a:r>
                        <a:rPr lang="es-CO" sz="8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1812-41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45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EL LIBERTADOR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SE REALIZÓ ENGLOBE DE 40 PREDIOS EN 3 Y FUERON TRANSFERIDOS AL D.C. POR PARTE DE LA CAJA DE LA VIVIENDA POPULAR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2945462006"/>
                  </a:ext>
                </a:extLst>
              </a:tr>
              <a:tr h="279689">
                <a:tc>
                  <a:txBody>
                    <a:bodyPr/>
                    <a:lstStyle/>
                    <a:p>
                      <a:pPr algn="ctr" rtl="0" fontAlgn="ctr"/>
                      <a:r>
                        <a:rPr lang="es-CO" sz="800" b="0" i="0" u="none" strike="noStrike">
                          <a:solidFill>
                            <a:srgbClr val="000000"/>
                          </a:solidFill>
                          <a:effectLst/>
                          <a:latin typeface="Aptos" panose="020B0004020202020204" pitchFamily="34" charset="0"/>
                        </a:rPr>
                        <a:t>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latin typeface="Aptos" panose="020B0004020202020204" pitchFamily="34" charset="0"/>
                        </a:rPr>
                        <a:t>1904-4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latin typeface="Aptos" panose="020B0004020202020204" pitchFamily="34" charset="0"/>
                        </a:rPr>
                        <a:t>ARBORIZADORA BAJA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SE REALIZO EL ANÁLISIS DE 3542 ANOTACIONES SEGREGADAS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1276510135"/>
                  </a:ext>
                </a:extLst>
              </a:tr>
              <a:tr h="279689">
                <a:tc>
                  <a:txBody>
                    <a:bodyPr/>
                    <a:lstStyle/>
                    <a:p>
                      <a:pPr algn="ctr" rtl="0" fontAlgn="ctr"/>
                      <a:r>
                        <a:rPr lang="es-CO" sz="800" b="0" i="0" u="none" strike="noStrike">
                          <a:solidFill>
                            <a:srgbClr val="000000"/>
                          </a:solidFill>
                          <a:effectLst/>
                          <a:latin typeface="Aptos" panose="020B0004020202020204" pitchFamily="34" charset="0"/>
                        </a:rPr>
                        <a:t>3</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latin typeface="Aptos" panose="020B0004020202020204" pitchFamily="34" charset="0"/>
                        </a:rPr>
                        <a:t>1958-1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a:solidFill>
                            <a:srgbClr val="000000"/>
                          </a:solidFill>
                          <a:effectLst/>
                          <a:latin typeface="Aptos" panose="020B0004020202020204" pitchFamily="34" charset="0"/>
                        </a:rPr>
                        <a:t>1</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CEDID CIUDAD BOLIVAR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rtl="0" fontAlgn="ctr"/>
                      <a:r>
                        <a:rPr lang="es-CO" sz="800" b="0" i="0" u="none" strike="noStrike" dirty="0">
                          <a:solidFill>
                            <a:srgbClr val="000000"/>
                          </a:solidFill>
                          <a:effectLst/>
                          <a:latin typeface="Aptos" panose="020B0004020202020204" pitchFamily="34" charset="0"/>
                        </a:rPr>
                        <a:t>SE REALIZO EL ANÁLISIS DE  2069 ANOTACIONES SEGREGADAS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tc>
                  <a:txBody>
                    <a:bodyPr/>
                    <a:lstStyle/>
                    <a:p>
                      <a:pPr algn="ctr" fontAlgn="ctr"/>
                      <a:r>
                        <a:rPr lang="es-CO" sz="800" b="0" i="0" u="none" strike="noStrike" dirty="0">
                          <a:solidFill>
                            <a:srgbClr val="000000"/>
                          </a:solidFill>
                          <a:effectLst/>
                          <a:latin typeface="Aptos" panose="020B00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E4D6"/>
                    </a:solidFill>
                  </a:tcPr>
                </a:tc>
                <a:extLst>
                  <a:ext uri="{0D108BD9-81ED-4DB2-BD59-A6C34878D82A}">
                    <a16:rowId xmlns:a16="http://schemas.microsoft.com/office/drawing/2014/main" val="861259461"/>
                  </a:ext>
                </a:extLst>
              </a:tr>
            </a:tbl>
          </a:graphicData>
        </a:graphic>
      </p:graphicFrame>
      <p:sp>
        <p:nvSpPr>
          <p:cNvPr id="4" name="Rectángulo: esquinas redondeadas 1">
            <a:extLst>
              <a:ext uri="{FF2B5EF4-FFF2-40B4-BE49-F238E27FC236}">
                <a16:creationId xmlns:a16="http://schemas.microsoft.com/office/drawing/2014/main" id="{A139CD1B-8346-62C3-C5A4-F7E8D13545AB}"/>
              </a:ext>
            </a:extLst>
          </p:cNvPr>
          <p:cNvSpPr/>
          <p:nvPr/>
        </p:nvSpPr>
        <p:spPr>
          <a:xfrm>
            <a:off x="7562930" y="1316003"/>
            <a:ext cx="1227404" cy="704850"/>
          </a:xfrm>
          <a:prstGeom prst="roundRect">
            <a:avLst/>
          </a:prstGeom>
          <a:noFill/>
          <a:ln>
            <a:solidFill>
              <a:srgbClr val="002060"/>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Avance</a:t>
            </a:r>
            <a:r>
              <a:rPr lang="es-CO" sz="1200" b="1" baseline="0" dirty="0">
                <a:solidFill>
                  <a:srgbClr val="002060"/>
                </a:solidFill>
              </a:rPr>
              <a:t> total 100 </a:t>
            </a:r>
            <a:r>
              <a:rPr lang="es-CO" sz="1200" b="1" dirty="0">
                <a:solidFill>
                  <a:srgbClr val="002060"/>
                </a:solidFill>
              </a:rPr>
              <a:t>%</a:t>
            </a:r>
          </a:p>
        </p:txBody>
      </p:sp>
      <p:sp>
        <p:nvSpPr>
          <p:cNvPr id="5" name="CuadroTexto 4">
            <a:extLst>
              <a:ext uri="{FF2B5EF4-FFF2-40B4-BE49-F238E27FC236}">
                <a16:creationId xmlns:a16="http://schemas.microsoft.com/office/drawing/2014/main" id="{D800C267-C485-E814-9FE4-C29BD5163B86}"/>
              </a:ext>
            </a:extLst>
          </p:cNvPr>
          <p:cNvSpPr txBox="1"/>
          <p:nvPr/>
        </p:nvSpPr>
        <p:spPr>
          <a:xfrm>
            <a:off x="270933" y="2842453"/>
            <a:ext cx="8602133"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ES_tradnl" sz="800" b="1" dirty="0">
                <a:latin typeface="Montserrat" panose="00000500000000000000" pitchFamily="2" charset="0"/>
                <a:cs typeface="Arial" panose="020B0604020202020204" pitchFamily="34" charset="0"/>
              </a:rPr>
              <a:t>NOTA 1</a:t>
            </a:r>
            <a:r>
              <a:rPr lang="es-ES_tradnl" sz="800" dirty="0">
                <a:latin typeface="Montserrat" panose="00000500000000000000" pitchFamily="2" charset="0"/>
                <a:cs typeface="Arial" panose="020B0604020202020204" pitchFamily="34" charset="0"/>
              </a:rPr>
              <a:t>: </a:t>
            </a:r>
            <a:r>
              <a:rPr lang="es-CO" sz="800" dirty="0">
                <a:latin typeface="Montserrat" panose="00000500000000000000" pitchFamily="2" charset="0"/>
                <a:cs typeface="Arial" panose="020B0604020202020204" pitchFamily="34" charset="0"/>
              </a:rPr>
              <a:t>La CVP informó mediante radicado 202513000040011 de fecha 1-4-2025 que las resoluciones de desenglobe de los </a:t>
            </a:r>
            <a:r>
              <a:rPr lang="es-ES_tradnl" sz="800" dirty="0">
                <a:latin typeface="Montserrat" panose="00000500000000000000" pitchFamily="2" charset="0"/>
                <a:cs typeface="Arial" panose="020B0604020202020204" pitchFamily="34" charset="0"/>
              </a:rPr>
              <a:t>CPF 1904-4 y 1958-1 </a:t>
            </a:r>
            <a:r>
              <a:rPr lang="es-CO" sz="800" dirty="0">
                <a:latin typeface="Montserrat" panose="00000500000000000000" pitchFamily="2" charset="0"/>
                <a:cs typeface="Arial" panose="020B0604020202020204" pitchFamily="34" charset="0"/>
              </a:rPr>
              <a:t>fueron proyectadas por la DT de Urbanizaciones y Titulación y estaban siendo revisadas por la Dirección Jurídica. Se radicó oficio solicitando información y poniendo a disposición el equipo del convenio S-2025-196284 del 12-6-2025.</a:t>
            </a:r>
          </a:p>
        </p:txBody>
      </p:sp>
      <p:sp>
        <p:nvSpPr>
          <p:cNvPr id="6" name="CuadroTexto 5">
            <a:extLst>
              <a:ext uri="{FF2B5EF4-FFF2-40B4-BE49-F238E27FC236}">
                <a16:creationId xmlns:a16="http://schemas.microsoft.com/office/drawing/2014/main" id="{3F13DBBC-4D1F-1B68-DB1B-82F62973C091}"/>
              </a:ext>
            </a:extLst>
          </p:cNvPr>
          <p:cNvSpPr txBox="1"/>
          <p:nvPr/>
        </p:nvSpPr>
        <p:spPr>
          <a:xfrm>
            <a:off x="270932" y="3502915"/>
            <a:ext cx="8602133" cy="4616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ES_tradnl" sz="800" b="1" dirty="0">
                <a:latin typeface="Montserrat" panose="00000500000000000000" pitchFamily="2" charset="0"/>
                <a:cs typeface="Arial" panose="020B0604020202020204" pitchFamily="34" charset="0"/>
              </a:rPr>
              <a:t>NOTA 2</a:t>
            </a:r>
            <a:r>
              <a:rPr lang="es-ES_tradnl" sz="800" dirty="0">
                <a:latin typeface="Montserrat" panose="00000500000000000000" pitchFamily="2" charset="0"/>
                <a:cs typeface="Arial" panose="020B0604020202020204" pitchFamily="34" charset="0"/>
              </a:rPr>
              <a:t>: Mediante radicados SED S-2025-265833 – CVP 202517000188542 del 21/8/2025 y SED S-2025-386220- CVP 202517000354722 del 15-12-2025 se reiteró la anterior solicitud, razón por la que la CVP mediante radicado E-2025-202997 informó que la Dirección Jurídica realizó observaciones que ya fueron atendidas por la DT </a:t>
            </a:r>
            <a:r>
              <a:rPr lang="es-CO" sz="800" dirty="0">
                <a:latin typeface="Montserrat" panose="00000500000000000000" pitchFamily="2" charset="0"/>
                <a:cs typeface="Arial" panose="020B0604020202020204" pitchFamily="34" charset="0"/>
              </a:rPr>
              <a:t>de Urbanizaciones y Titulación, entonces actualmente se encuentran nuevamente en validación jurídica.</a:t>
            </a:r>
          </a:p>
        </p:txBody>
      </p:sp>
      <p:sp>
        <p:nvSpPr>
          <p:cNvPr id="7" name="Google Shape;627;g2d312d81aa6_8_0">
            <a:extLst>
              <a:ext uri="{FF2B5EF4-FFF2-40B4-BE49-F238E27FC236}">
                <a16:creationId xmlns:a16="http://schemas.microsoft.com/office/drawing/2014/main" id="{025D9BB0-E361-A535-0459-448CCC284815}"/>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
        <p:nvSpPr>
          <p:cNvPr id="8" name="CuadroTexto 7">
            <a:extLst>
              <a:ext uri="{FF2B5EF4-FFF2-40B4-BE49-F238E27FC236}">
                <a16:creationId xmlns:a16="http://schemas.microsoft.com/office/drawing/2014/main" id="{C07B88CF-92C0-9F79-5A5D-B1D0E217668C}"/>
              </a:ext>
            </a:extLst>
          </p:cNvPr>
          <p:cNvSpPr txBox="1"/>
          <p:nvPr/>
        </p:nvSpPr>
        <p:spPr>
          <a:xfrm>
            <a:off x="255609" y="4125718"/>
            <a:ext cx="8602133" cy="33855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ES_tradnl" sz="800" b="1" dirty="0">
                <a:latin typeface="Montserrat" panose="00000500000000000000" pitchFamily="2" charset="0"/>
                <a:cs typeface="Arial" panose="020B0604020202020204" pitchFamily="34" charset="0"/>
              </a:rPr>
              <a:t>NOTA 3</a:t>
            </a:r>
            <a:r>
              <a:rPr lang="es-ES_tradnl" sz="800" dirty="0">
                <a:latin typeface="Montserrat" panose="00000500000000000000" pitchFamily="2" charset="0"/>
                <a:cs typeface="Arial" panose="020B0604020202020204" pitchFamily="34" charset="0"/>
              </a:rPr>
              <a:t>: </a:t>
            </a:r>
            <a:r>
              <a:rPr lang="es-CO" sz="800" dirty="0">
                <a:latin typeface="Montserrat" panose="00000500000000000000" pitchFamily="2" charset="0"/>
                <a:cs typeface="Arial" panose="020B0604020202020204" pitchFamily="34" charset="0"/>
              </a:rPr>
              <a:t>En reunión del 9/4/2026 funcionarias de la CVP informó que una de las resoluciones ya fue radicada en la ORIP y que la otra está pendiente por validación jurídica.</a:t>
            </a:r>
          </a:p>
        </p:txBody>
      </p:sp>
    </p:spTree>
    <p:extLst>
      <p:ext uri="{BB962C8B-B14F-4D97-AF65-F5344CB8AC3E}">
        <p14:creationId xmlns:p14="http://schemas.microsoft.com/office/powerpoint/2010/main" val="3401679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570EBBA0-E00F-4FD5-A238-8CAEA5D90C19}"/>
              </a:ext>
            </a:extLst>
          </p:cNvPr>
          <p:cNvSpPr>
            <a:spLocks noGrp="1"/>
          </p:cNvSpPr>
          <p:nvPr>
            <p:ph type="title"/>
          </p:nvPr>
        </p:nvSpPr>
        <p:spPr>
          <a:xfrm>
            <a:off x="1202959" y="347793"/>
            <a:ext cx="6616324" cy="572700"/>
          </a:xfrm>
        </p:spPr>
        <p:txBody>
          <a:bodyPr/>
          <a:lstStyle/>
          <a:p>
            <a:r>
              <a:rPr lang="es-CO" sz="2400" dirty="0">
                <a:latin typeface="Montserrat" panose="00000500000000000000" pitchFamily="2" charset="0"/>
              </a:rPr>
              <a:t>ÍTEM 3 PREDIOS INDETERMINADOS (18)</a:t>
            </a:r>
          </a:p>
        </p:txBody>
      </p:sp>
      <p:graphicFrame>
        <p:nvGraphicFramePr>
          <p:cNvPr id="6" name="Tabla 5">
            <a:extLst>
              <a:ext uri="{FF2B5EF4-FFF2-40B4-BE49-F238E27FC236}">
                <a16:creationId xmlns:a16="http://schemas.microsoft.com/office/drawing/2014/main" id="{A1F85D9A-0779-6F2B-B191-B5E062CB14C1}"/>
              </a:ext>
            </a:extLst>
          </p:cNvPr>
          <p:cNvGraphicFramePr>
            <a:graphicFrameLocks noGrp="1"/>
          </p:cNvGraphicFramePr>
          <p:nvPr>
            <p:extLst>
              <p:ext uri="{D42A27DB-BD31-4B8C-83A1-F6EECF244321}">
                <p14:modId xmlns:p14="http://schemas.microsoft.com/office/powerpoint/2010/main" val="3876017338"/>
              </p:ext>
            </p:extLst>
          </p:nvPr>
        </p:nvGraphicFramePr>
        <p:xfrm>
          <a:off x="915576" y="822522"/>
          <a:ext cx="6696491" cy="3714967"/>
        </p:xfrm>
        <a:graphic>
          <a:graphicData uri="http://schemas.openxmlformats.org/drawingml/2006/table">
            <a:tbl>
              <a:tblPr>
                <a:tableStyleId>{EB9631B5-78F2-41C9-869B-9F39066F8104}</a:tableStyleId>
              </a:tblPr>
              <a:tblGrid>
                <a:gridCol w="880362">
                  <a:extLst>
                    <a:ext uri="{9D8B030D-6E8A-4147-A177-3AD203B41FA5}">
                      <a16:colId xmlns:a16="http://schemas.microsoft.com/office/drawing/2014/main" val="3418922067"/>
                    </a:ext>
                  </a:extLst>
                </a:gridCol>
                <a:gridCol w="880362">
                  <a:extLst>
                    <a:ext uri="{9D8B030D-6E8A-4147-A177-3AD203B41FA5}">
                      <a16:colId xmlns:a16="http://schemas.microsoft.com/office/drawing/2014/main" val="264032941"/>
                    </a:ext>
                  </a:extLst>
                </a:gridCol>
                <a:gridCol w="3365386">
                  <a:extLst>
                    <a:ext uri="{9D8B030D-6E8A-4147-A177-3AD203B41FA5}">
                      <a16:colId xmlns:a16="http://schemas.microsoft.com/office/drawing/2014/main" val="367038130"/>
                    </a:ext>
                  </a:extLst>
                </a:gridCol>
                <a:gridCol w="1570381">
                  <a:extLst>
                    <a:ext uri="{9D8B030D-6E8A-4147-A177-3AD203B41FA5}">
                      <a16:colId xmlns:a16="http://schemas.microsoft.com/office/drawing/2014/main" val="2127687721"/>
                    </a:ext>
                  </a:extLst>
                </a:gridCol>
              </a:tblGrid>
              <a:tr h="230986">
                <a:tc>
                  <a:txBody>
                    <a:bodyPr/>
                    <a:lstStyle/>
                    <a:p>
                      <a:pPr algn="ctr">
                        <a:spcAft>
                          <a:spcPts val="0"/>
                        </a:spcAft>
                      </a:pPr>
                      <a:endParaRPr lang="es-ES" sz="900" b="1" dirty="0">
                        <a:solidFill>
                          <a:schemeClr val="tx1"/>
                        </a:solidFill>
                        <a:effectLst/>
                        <a:latin typeface="Montserrat" panose="020B0604020202020204" charset="0"/>
                        <a:ea typeface="Times New Roman" panose="02020603050405020304" pitchFamily="18" charset="0"/>
                      </a:endParaRPr>
                    </a:p>
                    <a:p>
                      <a:pPr algn="ctr">
                        <a:spcAft>
                          <a:spcPts val="0"/>
                        </a:spcAft>
                      </a:pPr>
                      <a:r>
                        <a:rPr lang="es-ES" sz="900" b="1" dirty="0" err="1">
                          <a:solidFill>
                            <a:schemeClr val="tx1"/>
                          </a:solidFill>
                          <a:effectLst/>
                          <a:latin typeface="Montserrat" panose="020B0604020202020204" charset="0"/>
                          <a:ea typeface="Times New Roman" panose="02020603050405020304" pitchFamily="18" charset="0"/>
                        </a:rPr>
                        <a:t>N°</a:t>
                      </a:r>
                      <a:endParaRPr lang="es-CO" sz="900" b="1" dirty="0">
                        <a:solidFill>
                          <a:schemeClr val="tx1"/>
                        </a:solidFill>
                        <a:effectLst/>
                        <a:latin typeface="Montserrat" panose="020B0604020202020204"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112"/>
                    </a:solidFill>
                  </a:tcPr>
                </a:tc>
                <a:tc>
                  <a:txBody>
                    <a:bodyPr/>
                    <a:lstStyle/>
                    <a:p>
                      <a:pPr algn="ctr">
                        <a:spcAft>
                          <a:spcPts val="0"/>
                        </a:spcAft>
                      </a:pPr>
                      <a:endParaRPr lang="es-ES" sz="900" b="1" dirty="0">
                        <a:solidFill>
                          <a:schemeClr val="tx1"/>
                        </a:solidFill>
                        <a:effectLst/>
                        <a:latin typeface="Montserrat" panose="020B0604020202020204" charset="0"/>
                        <a:ea typeface="Times New Roman" panose="02020603050405020304" pitchFamily="18" charset="0"/>
                      </a:endParaRPr>
                    </a:p>
                    <a:p>
                      <a:pPr algn="ctr">
                        <a:spcAft>
                          <a:spcPts val="0"/>
                        </a:spcAft>
                      </a:pPr>
                      <a:r>
                        <a:rPr lang="es-ES" sz="900" b="1" dirty="0">
                          <a:solidFill>
                            <a:schemeClr val="tx1"/>
                          </a:solidFill>
                          <a:effectLst/>
                          <a:latin typeface="Montserrat" panose="020B0604020202020204" charset="0"/>
                          <a:ea typeface="Times New Roman" panose="02020603050405020304" pitchFamily="18" charset="0"/>
                        </a:rPr>
                        <a:t>CPF</a:t>
                      </a:r>
                      <a:endParaRPr lang="es-CO" sz="900" b="1" dirty="0">
                        <a:solidFill>
                          <a:schemeClr val="tx1"/>
                        </a:solidFill>
                        <a:effectLst/>
                        <a:latin typeface="Montserrat" panose="020B0604020202020204"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112"/>
                    </a:solidFill>
                  </a:tcPr>
                </a:tc>
                <a:tc>
                  <a:txBody>
                    <a:bodyPr/>
                    <a:lstStyle/>
                    <a:p>
                      <a:pPr algn="ctr">
                        <a:spcAft>
                          <a:spcPts val="0"/>
                        </a:spcAft>
                      </a:pPr>
                      <a:endParaRPr lang="es-ES" sz="900" b="1" dirty="0">
                        <a:solidFill>
                          <a:schemeClr val="tx1"/>
                        </a:solidFill>
                        <a:effectLst/>
                        <a:latin typeface="Montserrat" panose="020B0604020202020204" charset="0"/>
                        <a:ea typeface="Times New Roman" panose="02020603050405020304" pitchFamily="18" charset="0"/>
                      </a:endParaRPr>
                    </a:p>
                    <a:p>
                      <a:pPr algn="ctr">
                        <a:spcAft>
                          <a:spcPts val="0"/>
                        </a:spcAft>
                      </a:pPr>
                      <a:r>
                        <a:rPr lang="es-ES" sz="900" b="1" dirty="0">
                          <a:solidFill>
                            <a:schemeClr val="tx1"/>
                          </a:solidFill>
                          <a:effectLst/>
                          <a:latin typeface="Montserrat" panose="020B0604020202020204" charset="0"/>
                          <a:ea typeface="Times New Roman" panose="02020603050405020304" pitchFamily="18" charset="0"/>
                        </a:rPr>
                        <a:t>COLEGIO</a:t>
                      </a:r>
                      <a:endParaRPr lang="es-CO" sz="900" b="1" dirty="0">
                        <a:solidFill>
                          <a:schemeClr val="tx1"/>
                        </a:solidFill>
                        <a:effectLst/>
                        <a:latin typeface="Montserrat" panose="020B0604020202020204"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112"/>
                    </a:solidFill>
                  </a:tcPr>
                </a:tc>
                <a:tc>
                  <a:txBody>
                    <a:bodyPr/>
                    <a:lstStyle/>
                    <a:p>
                      <a:pPr algn="ctr">
                        <a:spcAft>
                          <a:spcPts val="0"/>
                        </a:spcAft>
                      </a:pPr>
                      <a:endParaRPr lang="es-ES" sz="900" b="1" dirty="0">
                        <a:solidFill>
                          <a:schemeClr val="tx1"/>
                        </a:solidFill>
                        <a:effectLst/>
                        <a:latin typeface="Montserrat" panose="020B0604020202020204" charset="0"/>
                        <a:ea typeface="Times New Roman" panose="02020603050405020304" pitchFamily="18" charset="0"/>
                      </a:endParaRPr>
                    </a:p>
                    <a:p>
                      <a:pPr algn="ctr">
                        <a:spcAft>
                          <a:spcPts val="0"/>
                        </a:spcAft>
                      </a:pPr>
                      <a:r>
                        <a:rPr lang="es-ES" sz="900" b="1" dirty="0">
                          <a:solidFill>
                            <a:schemeClr val="tx1"/>
                          </a:solidFill>
                          <a:effectLst/>
                          <a:latin typeface="Montserrat" panose="020B0604020202020204" charset="0"/>
                          <a:ea typeface="Times New Roman" panose="02020603050405020304" pitchFamily="18" charset="0"/>
                        </a:rPr>
                        <a:t>AVANCE</a:t>
                      </a:r>
                      <a:endParaRPr lang="es-CO" sz="900" b="1" dirty="0">
                        <a:solidFill>
                          <a:schemeClr val="tx1"/>
                        </a:solidFill>
                        <a:effectLst/>
                        <a:latin typeface="Montserrat" panose="020B0604020202020204" charset="0"/>
                        <a:ea typeface="Times New Roman" panose="02020603050405020304" pitchFamily="18"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112"/>
                    </a:solidFill>
                  </a:tcPr>
                </a:tc>
                <a:extLst>
                  <a:ext uri="{0D108BD9-81ED-4DB2-BD59-A6C34878D82A}">
                    <a16:rowId xmlns:a16="http://schemas.microsoft.com/office/drawing/2014/main" val="617974287"/>
                  </a:ext>
                </a:extLst>
              </a:tr>
              <a:tr h="251677">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1931-5​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EL MINUTO DE BUENOS AIRES SEDE B MINUTO DE MARIA​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9581081"/>
                  </a:ext>
                </a:extLst>
              </a:tr>
              <a:tr h="251677">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1844-2​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REPUBLICA FEDERAL DE ALEMANIA​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2927639"/>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1703-1​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it-IT" sz="900" b="0" i="0" u="none" strike="noStrike" cap="none" dirty="0">
                          <a:solidFill>
                            <a:schemeClr val="dk1"/>
                          </a:solidFill>
                          <a:effectLst/>
                          <a:latin typeface="Montserrat" panose="020B0604020202020204" charset="0"/>
                          <a:cs typeface="+mn-cs"/>
                          <a:sym typeface="Arial"/>
                        </a:rPr>
                        <a:t>LA CANDELARIA SEDE A LA CONCORDIA​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67868683"/>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1908-2​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CANADA SEDE 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4175519"/>
                  </a:ext>
                </a:extLst>
              </a:tr>
              <a:tr h="130848">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5</a:t>
                      </a:r>
                      <a:endParaRPr lang="es-CO" sz="900" b="0" i="0" u="none" strike="noStrike" cap="none" dirty="0">
                        <a:solidFill>
                          <a:schemeClr val="dk1"/>
                        </a:solidFill>
                        <a:effectLst/>
                        <a:latin typeface="Montserrat" panose="020B0604020202020204" charset="0"/>
                        <a:cs typeface="+mn-cs"/>
                        <a:sym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1908-3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CANADA SEDE 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14906130"/>
                  </a:ext>
                </a:extLst>
              </a:tr>
              <a:tr h="130848">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6</a:t>
                      </a:r>
                      <a:endParaRPr lang="es-CO" sz="900" b="0" i="0" u="none" strike="noStrike" cap="none" dirty="0">
                        <a:solidFill>
                          <a:schemeClr val="dk1"/>
                        </a:solidFill>
                        <a:effectLst/>
                        <a:latin typeface="Montserrat" panose="020B0604020202020204" charset="0"/>
                        <a:cs typeface="+mn-cs"/>
                        <a:sym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1812-5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EL LIBERTADOR​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79509146"/>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427-3​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SEDE A RURAL GRAN COLOMBIA​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3915156"/>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1203-2​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it-IT" sz="900" b="0" i="0" u="none" strike="noStrike" cap="none" dirty="0">
                          <a:solidFill>
                            <a:schemeClr val="dk1"/>
                          </a:solidFill>
                          <a:effectLst/>
                          <a:latin typeface="Montserrat" panose="020B0604020202020204" charset="0"/>
                          <a:cs typeface="+mn-cs"/>
                          <a:sym typeface="Arial"/>
                        </a:rPr>
                        <a:t>DOMINGO FAUSTINO SARMIENTO SEDE D JOSE ANTONIO RICAURTE​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60317989"/>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423-4​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SEDE A EL RODEO​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8161511"/>
                  </a:ext>
                </a:extLst>
              </a:tr>
              <a:tr h="130848">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10</a:t>
                      </a:r>
                      <a:endParaRPr lang="es-CO" sz="900" b="0" i="0" u="none" strike="noStrike" cap="none" dirty="0">
                        <a:solidFill>
                          <a:schemeClr val="dk1"/>
                        </a:solidFill>
                        <a:effectLst/>
                        <a:latin typeface="Montserrat" panose="020B0604020202020204" charset="0"/>
                        <a:cs typeface="+mn-cs"/>
                        <a:sym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SEDE A ANTONIO VAN UDEN​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06962701"/>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303-1​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LOS PINOS SEDE B EFRAIN CAÑAVERA​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54738806"/>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1821-1​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ea typeface="+mn-ea"/>
                          <a:cs typeface="+mn-cs"/>
                          <a:sym typeface="Arial"/>
                        </a:rPr>
                        <a:t>RESTREPO MILLAN SEDE B ISABEL II DE INGLATERRA​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00707206"/>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312-3​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SEDE A ANTONIO JOSE URIBE​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65569095"/>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716-1</a:t>
                      </a:r>
                      <a:r>
                        <a:rPr lang="es-CO" sz="900" b="0" i="0" u="none" strike="noStrike" cap="none" dirty="0">
                          <a:solidFill>
                            <a:schemeClr val="dk1"/>
                          </a:solidFill>
                          <a:effectLst/>
                          <a:latin typeface="Montserrat" panose="020B0604020202020204" charset="0"/>
                          <a:cs typeface="+mn-cs"/>
                          <a:sym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CEDID SAN PABLO SEDE C NUEVA GRANADA​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17656087"/>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1931-4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EL MINUTO DE BUENOS AIRES SEDE B MINUTO DE MARIA​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72692969"/>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1510-1​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FRANCISCO DE PAULA SANTANDER SEDE B REPÚBLICA DE MÉXICO​</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22438432"/>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1949-2​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LA ESTANCIA SAN ISIDRO LABRADOR SEDE 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57151836"/>
                  </a:ext>
                </a:extLst>
              </a:tr>
              <a:tr h="130848">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cs typeface="+mn-cs"/>
                          <a:sym typeface="Arial"/>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1071​-4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VILLA AMALIA​</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8875290"/>
                  </a:ext>
                </a:extLst>
              </a:tr>
              <a:tr h="130848">
                <a:tc>
                  <a:txBody>
                    <a:bodyPr/>
                    <a:lstStyle/>
                    <a:p>
                      <a:pPr marR="0" algn="ctr" rtl="0" fontAlgn="ctr">
                        <a:lnSpc>
                          <a:spcPct val="100000"/>
                        </a:lnSpc>
                        <a:spcBef>
                          <a:spcPts val="0"/>
                        </a:spcBef>
                        <a:spcAft>
                          <a:spcPts val="0"/>
                        </a:spcAft>
                        <a:buClr>
                          <a:srgbClr val="000000"/>
                        </a:buClr>
                        <a:buFont typeface="Arial"/>
                        <a:buNone/>
                      </a:pPr>
                      <a:r>
                        <a:rPr lang="es-ES" sz="900" b="0" i="0" u="none" strike="noStrike" cap="none" dirty="0">
                          <a:solidFill>
                            <a:schemeClr val="dk1"/>
                          </a:solidFill>
                          <a:effectLst/>
                          <a:latin typeface="Montserrat" panose="020B0604020202020204" charset="0"/>
                          <a:cs typeface="+mn-cs"/>
                          <a:sym typeface="Arial"/>
                        </a:rPr>
                        <a:t>19</a:t>
                      </a:r>
                      <a:endParaRPr lang="es-CO" sz="900" b="0" i="0" u="none" strike="noStrike" cap="none" dirty="0">
                        <a:solidFill>
                          <a:schemeClr val="dk1"/>
                        </a:solidFill>
                        <a:effectLst/>
                        <a:latin typeface="Montserrat" panose="020B0604020202020204" charset="0"/>
                        <a:cs typeface="+mn-cs"/>
                        <a:sym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1966-2​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LA ARABIA SEDE B NACIONES UNIDAS I​</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0" algn="ctr" rtl="0" fontAlgn="ctr">
                        <a:lnSpc>
                          <a:spcPct val="100000"/>
                        </a:lnSpc>
                        <a:spcBef>
                          <a:spcPts val="0"/>
                        </a:spcBef>
                        <a:spcAft>
                          <a:spcPts val="0"/>
                        </a:spcAft>
                        <a:buClr>
                          <a:srgbClr val="000000"/>
                        </a:buClr>
                        <a:buFont typeface="Arial"/>
                        <a:buNone/>
                      </a:pPr>
                      <a:r>
                        <a:rPr lang="es-CO" sz="900" b="0" i="0" u="none" strike="noStrike" cap="none" dirty="0">
                          <a:solidFill>
                            <a:schemeClr val="dk1"/>
                          </a:solidFill>
                          <a:effectLst/>
                          <a:latin typeface="Montserrat" panose="020B0604020202020204" charset="0"/>
                          <a:ea typeface="+mn-ea"/>
                          <a:cs typeface="+mn-cs"/>
                          <a:sym typeface="Arial"/>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507061"/>
                  </a:ext>
                </a:extLst>
              </a:tr>
            </a:tbl>
          </a:graphicData>
        </a:graphic>
      </p:graphicFrame>
      <p:sp>
        <p:nvSpPr>
          <p:cNvPr id="7" name="Rectángulo: esquinas redondeadas 1">
            <a:extLst>
              <a:ext uri="{FF2B5EF4-FFF2-40B4-BE49-F238E27FC236}">
                <a16:creationId xmlns:a16="http://schemas.microsoft.com/office/drawing/2014/main" id="{646F8C70-A4E6-57E8-381F-EA58543FCE49}"/>
              </a:ext>
            </a:extLst>
          </p:cNvPr>
          <p:cNvSpPr/>
          <p:nvPr/>
        </p:nvSpPr>
        <p:spPr>
          <a:xfrm>
            <a:off x="7894289" y="2147912"/>
            <a:ext cx="899915" cy="649616"/>
          </a:xfrm>
          <a:prstGeom prst="roundRect">
            <a:avLst/>
          </a:prstGeom>
          <a:noFill/>
          <a:ln>
            <a:solidFill>
              <a:srgbClr val="002060"/>
            </a:solidFill>
          </a:ln>
          <a:effectLst>
            <a:glow rad="63500">
              <a:schemeClr val="accent1">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wrap="square"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s-CO" sz="1200" b="1" dirty="0">
                <a:solidFill>
                  <a:srgbClr val="002060"/>
                </a:solidFill>
              </a:rPr>
              <a:t> </a:t>
            </a:r>
            <a:r>
              <a:rPr lang="es-CO" sz="1200" b="1" dirty="0">
                <a:solidFill>
                  <a:srgbClr val="002060"/>
                </a:solidFill>
                <a:latin typeface="Montserrat" panose="020B0604020202020204" charset="0"/>
              </a:rPr>
              <a:t>Avance</a:t>
            </a:r>
            <a:r>
              <a:rPr lang="es-CO" sz="1200" b="1" baseline="0" dirty="0">
                <a:solidFill>
                  <a:srgbClr val="002060"/>
                </a:solidFill>
                <a:latin typeface="Montserrat" panose="020B0604020202020204" charset="0"/>
              </a:rPr>
              <a:t> total 86</a:t>
            </a:r>
            <a:r>
              <a:rPr lang="es-CO" sz="1200" b="1" dirty="0">
                <a:solidFill>
                  <a:srgbClr val="002060"/>
                </a:solidFill>
                <a:latin typeface="Montserrat" panose="020B0604020202020204" charset="0"/>
              </a:rPr>
              <a:t>,57%</a:t>
            </a:r>
          </a:p>
        </p:txBody>
      </p:sp>
      <p:sp>
        <p:nvSpPr>
          <p:cNvPr id="8" name="Google Shape;627;g2d312d81aa6_8_0">
            <a:extLst>
              <a:ext uri="{FF2B5EF4-FFF2-40B4-BE49-F238E27FC236}">
                <a16:creationId xmlns:a16="http://schemas.microsoft.com/office/drawing/2014/main" id="{A77BC9D4-1E97-41D1-A969-D82AB37FA992}"/>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1001974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5">
            <a:extLst>
              <a:ext uri="{FF2B5EF4-FFF2-40B4-BE49-F238E27FC236}">
                <a16:creationId xmlns:a16="http://schemas.microsoft.com/office/drawing/2014/main" id="{79128F22-2922-7F53-BCC0-C0BBA20EC1CE}"/>
              </a:ext>
            </a:extLst>
          </p:cNvPr>
          <p:cNvSpPr>
            <a:spLocks noGrp="1"/>
          </p:cNvSpPr>
          <p:nvPr>
            <p:ph type="title"/>
          </p:nvPr>
        </p:nvSpPr>
        <p:spPr>
          <a:xfrm>
            <a:off x="1454677" y="33576"/>
            <a:ext cx="7556938" cy="573088"/>
          </a:xfrm>
        </p:spPr>
        <p:txBody>
          <a:bodyPr/>
          <a:lstStyle/>
          <a:p>
            <a:r>
              <a:rPr lang="es-CO" sz="2200" dirty="0">
                <a:latin typeface="Montserrat" panose="00000500000000000000" pitchFamily="2" charset="0"/>
              </a:rPr>
              <a:t>ESTADO INFORMES TÉCNICO JURÍDICOS</a:t>
            </a:r>
          </a:p>
        </p:txBody>
      </p:sp>
      <p:sp>
        <p:nvSpPr>
          <p:cNvPr id="7" name="Google Shape;627;g2d312d81aa6_8_0">
            <a:extLst>
              <a:ext uri="{FF2B5EF4-FFF2-40B4-BE49-F238E27FC236}">
                <a16:creationId xmlns:a16="http://schemas.microsoft.com/office/drawing/2014/main" id="{BE7524B4-7E01-112C-83CE-3DA4E301D0D6}"/>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
        <p:nvSpPr>
          <p:cNvPr id="2" name="Título 5">
            <a:extLst>
              <a:ext uri="{FF2B5EF4-FFF2-40B4-BE49-F238E27FC236}">
                <a16:creationId xmlns:a16="http://schemas.microsoft.com/office/drawing/2014/main" id="{480D3891-AF47-DADB-624B-B096A296C6AA}"/>
              </a:ext>
            </a:extLst>
          </p:cNvPr>
          <p:cNvSpPr txBox="1">
            <a:spLocks/>
          </p:cNvSpPr>
          <p:nvPr/>
        </p:nvSpPr>
        <p:spPr>
          <a:xfrm>
            <a:off x="2205529" y="4360528"/>
            <a:ext cx="5246072" cy="57308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2"/>
              </a:buClr>
              <a:buSzPts val="3000"/>
              <a:buFont typeface="Arial"/>
              <a:buNone/>
              <a:defRPr sz="2400" b="1" i="0" u="none" strike="noStrike" cap="none">
                <a:solidFill>
                  <a:srgbClr val="E77B06"/>
                </a:solidFill>
                <a:latin typeface="Montserrat" pitchFamily="2" charset="77"/>
                <a:ea typeface="Montserrat" pitchFamily="2" charset="77"/>
                <a:cs typeface="Arial"/>
                <a:sym typeface="Arial"/>
              </a:defRPr>
            </a:lvl1pPr>
            <a:lvl2pPr marR="0" lvl="1"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SzPts val="3500"/>
              <a:buFont typeface="Arial"/>
              <a:buNone/>
              <a:defRPr sz="1400" b="0" i="0" u="none" strike="noStrike" cap="none">
                <a:solidFill>
                  <a:srgbClr val="000000"/>
                </a:solidFill>
                <a:latin typeface="Arial"/>
                <a:ea typeface="Arial"/>
                <a:cs typeface="Arial"/>
                <a:sym typeface="Arial"/>
              </a:defRPr>
            </a:lvl9pPr>
          </a:lstStyle>
          <a:p>
            <a:endParaRPr lang="es-CO" sz="1200" dirty="0">
              <a:solidFill>
                <a:schemeClr val="tx1"/>
              </a:solidFill>
              <a:latin typeface="Montserrat" panose="00000500000000000000" pitchFamily="2" charset="0"/>
            </a:endParaRPr>
          </a:p>
        </p:txBody>
      </p:sp>
      <p:sp>
        <p:nvSpPr>
          <p:cNvPr id="4" name="CuadroTexto 3">
            <a:extLst>
              <a:ext uri="{FF2B5EF4-FFF2-40B4-BE49-F238E27FC236}">
                <a16:creationId xmlns:a16="http://schemas.microsoft.com/office/drawing/2014/main" id="{62E81FE3-295A-D329-3D8E-FD00F04EFBDA}"/>
              </a:ext>
            </a:extLst>
          </p:cNvPr>
          <p:cNvSpPr txBox="1"/>
          <p:nvPr/>
        </p:nvSpPr>
        <p:spPr>
          <a:xfrm>
            <a:off x="1989835" y="4818340"/>
            <a:ext cx="5372527" cy="307777"/>
          </a:xfrm>
          <a:prstGeom prst="rect">
            <a:avLst/>
          </a:prstGeom>
          <a:noFill/>
        </p:spPr>
        <p:txBody>
          <a:bodyPr wrap="square">
            <a:spAutoFit/>
          </a:bodyPr>
          <a:lstStyle/>
          <a:p>
            <a:r>
              <a:rPr lang="pt-BR" b="1" dirty="0">
                <a:hlinkClick r:id="rId2"/>
              </a:rPr>
              <a:t>CRONOGRAMA DE ENTREGAS 2026 INDETERMINADOS.xlsx</a:t>
            </a:r>
            <a:r>
              <a:rPr lang="pt-BR" b="1" dirty="0"/>
              <a:t> </a:t>
            </a:r>
            <a:endParaRPr lang="es-CO" b="1" dirty="0"/>
          </a:p>
        </p:txBody>
      </p:sp>
      <p:graphicFrame>
        <p:nvGraphicFramePr>
          <p:cNvPr id="8" name="Tabla 7">
            <a:extLst>
              <a:ext uri="{FF2B5EF4-FFF2-40B4-BE49-F238E27FC236}">
                <a16:creationId xmlns:a16="http://schemas.microsoft.com/office/drawing/2014/main" id="{F76CA254-F142-8B87-D7CF-985E8702A982}"/>
              </a:ext>
            </a:extLst>
          </p:cNvPr>
          <p:cNvGraphicFramePr>
            <a:graphicFrameLocks noGrp="1"/>
          </p:cNvGraphicFramePr>
          <p:nvPr>
            <p:extLst>
              <p:ext uri="{D42A27DB-BD31-4B8C-83A1-F6EECF244321}">
                <p14:modId xmlns:p14="http://schemas.microsoft.com/office/powerpoint/2010/main" val="2430578527"/>
              </p:ext>
            </p:extLst>
          </p:nvPr>
        </p:nvGraphicFramePr>
        <p:xfrm>
          <a:off x="1358965" y="606664"/>
          <a:ext cx="6426070" cy="4086304"/>
        </p:xfrm>
        <a:graphic>
          <a:graphicData uri="http://schemas.openxmlformats.org/drawingml/2006/table">
            <a:tbl>
              <a:tblPr/>
              <a:tblGrid>
                <a:gridCol w="527945">
                  <a:extLst>
                    <a:ext uri="{9D8B030D-6E8A-4147-A177-3AD203B41FA5}">
                      <a16:colId xmlns:a16="http://schemas.microsoft.com/office/drawing/2014/main" val="3635513915"/>
                    </a:ext>
                  </a:extLst>
                </a:gridCol>
                <a:gridCol w="384958">
                  <a:extLst>
                    <a:ext uri="{9D8B030D-6E8A-4147-A177-3AD203B41FA5}">
                      <a16:colId xmlns:a16="http://schemas.microsoft.com/office/drawing/2014/main" val="130327795"/>
                    </a:ext>
                  </a:extLst>
                </a:gridCol>
                <a:gridCol w="1971543">
                  <a:extLst>
                    <a:ext uri="{9D8B030D-6E8A-4147-A177-3AD203B41FA5}">
                      <a16:colId xmlns:a16="http://schemas.microsoft.com/office/drawing/2014/main" val="1972495955"/>
                    </a:ext>
                  </a:extLst>
                </a:gridCol>
                <a:gridCol w="802914">
                  <a:extLst>
                    <a:ext uri="{9D8B030D-6E8A-4147-A177-3AD203B41FA5}">
                      <a16:colId xmlns:a16="http://schemas.microsoft.com/office/drawing/2014/main" val="1593083170"/>
                    </a:ext>
                  </a:extLst>
                </a:gridCol>
                <a:gridCol w="2738710">
                  <a:extLst>
                    <a:ext uri="{9D8B030D-6E8A-4147-A177-3AD203B41FA5}">
                      <a16:colId xmlns:a16="http://schemas.microsoft.com/office/drawing/2014/main" val="1028173515"/>
                    </a:ext>
                  </a:extLst>
                </a:gridCol>
              </a:tblGrid>
              <a:tr h="212080">
                <a:tc>
                  <a:txBody>
                    <a:bodyPr/>
                    <a:lstStyle/>
                    <a:p>
                      <a:pPr algn="ctr" rtl="0" fontAlgn="ctr">
                        <a:buNone/>
                      </a:pPr>
                      <a:r>
                        <a:rPr lang="es-CO" sz="800" b="1" i="0" u="none" strike="noStrike">
                          <a:solidFill>
                            <a:srgbClr val="351F5D"/>
                          </a:solidFill>
                          <a:effectLst/>
                          <a:latin typeface="Montserrat" panose="00000500000000000000" pitchFamily="2" charset="0"/>
                        </a:rPr>
                        <a:t>NUMERO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1" i="0" u="none" strike="noStrike">
                          <a:solidFill>
                            <a:srgbClr val="351F5D"/>
                          </a:solidFill>
                          <a:effectLst/>
                          <a:latin typeface="Montserrat" panose="00000500000000000000" pitchFamily="2" charset="0"/>
                        </a:rPr>
                        <a:t>CPF</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1" i="0" u="none" strike="noStrike">
                          <a:solidFill>
                            <a:srgbClr val="351F5D"/>
                          </a:solidFill>
                          <a:effectLst/>
                          <a:latin typeface="Montserrat" panose="00000500000000000000" pitchFamily="2" charset="0"/>
                        </a:rPr>
                        <a:t>NOMBRE</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1" i="0" u="none" strike="noStrike">
                          <a:solidFill>
                            <a:srgbClr val="351F5D"/>
                          </a:solidFill>
                          <a:effectLst/>
                          <a:latin typeface="Montserrat" panose="00000500000000000000" pitchFamily="2" charset="0"/>
                        </a:rPr>
                        <a:t>NATURALEZA JURÍDICA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1" i="0" u="none" strike="noStrike">
                          <a:solidFill>
                            <a:srgbClr val="351F5D"/>
                          </a:solidFill>
                          <a:effectLst/>
                          <a:latin typeface="Montserrat" panose="00000500000000000000" pitchFamily="2" charset="0"/>
                        </a:rPr>
                        <a:t>OBSERVACIONES</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2344497"/>
                  </a:ext>
                </a:extLst>
              </a:tr>
              <a:tr h="318120">
                <a:tc>
                  <a:txBody>
                    <a:bodyPr/>
                    <a:lstStyle/>
                    <a:p>
                      <a:pPr algn="ctr" rtl="0" fontAlgn="ctr">
                        <a:buNone/>
                      </a:pPr>
                      <a:r>
                        <a:rPr lang="es-CO" sz="800" b="0" i="0" u="none" strike="noStrike">
                          <a:solidFill>
                            <a:srgbClr val="351F5D"/>
                          </a:solidFill>
                          <a:effectLst/>
                          <a:latin typeface="Montserrat" panose="00000500000000000000" pitchFamily="2" charset="0"/>
                        </a:rPr>
                        <a:t>1</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1703-1</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LA CONCORDIA (INFORME TÉCNICO)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ctr">
                        <a:buNone/>
                      </a:pPr>
                      <a:r>
                        <a:rPr lang="es-CO" sz="800" b="0" i="0" u="none" strike="noStrike">
                          <a:solidFill>
                            <a:srgbClr val="351F5D"/>
                          </a:solidFill>
                          <a:effectLst/>
                          <a:latin typeface="Montserrat" panose="00000500000000000000" pitchFamily="2" charset="0"/>
                        </a:rPr>
                        <a:t>Informe Técnico aprobado el 30/10/2024 - Resolución registrada en ORIP el 17/01/2025 - Predio incorporado.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5627874"/>
                  </a:ext>
                </a:extLst>
              </a:tr>
              <a:tr h="318120">
                <a:tc>
                  <a:txBody>
                    <a:bodyPr/>
                    <a:lstStyle/>
                    <a:p>
                      <a:pPr algn="ctr" rtl="0" fontAlgn="ctr">
                        <a:buNone/>
                      </a:pPr>
                      <a:r>
                        <a:rPr lang="es-CO" sz="800" b="0" i="0" u="none" strike="noStrike">
                          <a:solidFill>
                            <a:srgbClr val="351F5D"/>
                          </a:solidFill>
                          <a:effectLst/>
                          <a:latin typeface="Montserrat" panose="00000500000000000000" pitchFamily="2" charset="0"/>
                        </a:rPr>
                        <a:t>3</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1908-2​</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CANADA SEDE 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Privado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Estudio técnico No. 146 del 16/12/2025 - En recolección de documentación para demanda de pertenencia.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2946509"/>
                  </a:ext>
                </a:extLst>
              </a:tr>
              <a:tr h="318120">
                <a:tc>
                  <a:txBody>
                    <a:bodyPr/>
                    <a:lstStyle/>
                    <a:p>
                      <a:pPr algn="ctr" rtl="0" fontAlgn="ctr">
                        <a:buNone/>
                      </a:pPr>
                      <a:r>
                        <a:rPr lang="es-CO" sz="800" b="0" i="0" u="none" strike="noStrike">
                          <a:solidFill>
                            <a:srgbClr val="351F5D"/>
                          </a:solidFill>
                          <a:effectLst/>
                          <a:latin typeface="Montserrat" panose="00000500000000000000" pitchFamily="2" charset="0"/>
                        </a:rPr>
                        <a:t>4</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1908-3</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CANADA SEDE 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Privado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Estudio técnico No. 146 del 16/12/2025 - En recolección de documentación para demanda de pertenencia.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05913583"/>
                  </a:ext>
                </a:extLst>
              </a:tr>
              <a:tr h="212080">
                <a:tc>
                  <a:txBody>
                    <a:bodyPr/>
                    <a:lstStyle/>
                    <a:p>
                      <a:pPr algn="ctr" rtl="0" fontAlgn="ctr">
                        <a:buNone/>
                      </a:pPr>
                      <a:r>
                        <a:rPr lang="es-CO" sz="800" b="0" i="0" u="none" strike="noStrike">
                          <a:solidFill>
                            <a:srgbClr val="351F5D"/>
                          </a:solidFill>
                          <a:effectLst/>
                          <a:latin typeface="Montserrat" panose="00000500000000000000" pitchFamily="2" charset="0"/>
                        </a:rPr>
                        <a:t>5</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1812-5</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EL LIBERTADOR​ (INFORME TÉCNICO)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Estudio técnico No. 101 del 06/10/2025 - Resolución radicada en ORIP Zona Sur el 24/06/2026.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48600974"/>
                  </a:ext>
                </a:extLst>
              </a:tr>
              <a:tr h="530200">
                <a:tc>
                  <a:txBody>
                    <a:bodyPr/>
                    <a:lstStyle/>
                    <a:p>
                      <a:pPr algn="ctr" rtl="0" fontAlgn="ctr">
                        <a:buNone/>
                      </a:pPr>
                      <a:r>
                        <a:rPr lang="es-CO" sz="800" b="0" i="0" u="none" strike="noStrike">
                          <a:solidFill>
                            <a:srgbClr val="351F5D"/>
                          </a:solidFill>
                          <a:effectLst/>
                          <a:latin typeface="Montserrat" panose="00000500000000000000" pitchFamily="2" charset="0"/>
                        </a:rPr>
                        <a:t>7</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427-3​</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SEDE A RURAL GRAN COLOMBIA​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Privado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Enviado para revisión el 09/05/2025 - Observaciones del 06/10/2025 - Atendidas el 06/02/2026 - Observaciones adicionales el 18/02/2026 - Atendidas el 20/03/2026 - Reiteración de revisión del 24/07/2026.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20680973"/>
                  </a:ext>
                </a:extLst>
              </a:tr>
              <a:tr h="212080">
                <a:tc>
                  <a:txBody>
                    <a:bodyPr/>
                    <a:lstStyle/>
                    <a:p>
                      <a:pPr algn="ctr" rtl="0" fontAlgn="ctr">
                        <a:buNone/>
                      </a:pPr>
                      <a:r>
                        <a:rPr lang="es-CO" sz="800" b="0" i="0" u="none" strike="noStrike">
                          <a:solidFill>
                            <a:srgbClr val="351F5D"/>
                          </a:solidFill>
                          <a:effectLst/>
                          <a:latin typeface="Montserrat" panose="00000500000000000000" pitchFamily="2" charset="0"/>
                        </a:rPr>
                        <a:t>8</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1203-2</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a:solidFill>
                            <a:srgbClr val="351F5D"/>
                          </a:solidFill>
                          <a:effectLst/>
                          <a:latin typeface="Montserrat" panose="00000500000000000000" pitchFamily="2" charset="0"/>
                        </a:rPr>
                        <a:t>DOMINGO FASUTINO SARMIENTO SEDE D</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17/02/2026 - Observaciones del 06/07/2026 - Actualmente se están atendiendo.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2989427"/>
                  </a:ext>
                </a:extLst>
              </a:tr>
              <a:tr h="212080">
                <a:tc>
                  <a:txBody>
                    <a:bodyPr/>
                    <a:lstStyle/>
                    <a:p>
                      <a:pPr algn="ctr" rtl="0" fontAlgn="ctr">
                        <a:buNone/>
                      </a:pPr>
                      <a:r>
                        <a:rPr lang="es-CO" sz="800" b="0" i="0" u="none" strike="noStrike" dirty="0">
                          <a:solidFill>
                            <a:srgbClr val="351F5D"/>
                          </a:solidFill>
                          <a:effectLst/>
                          <a:latin typeface="Montserrat" panose="00000500000000000000" pitchFamily="2" charset="0"/>
                        </a:rPr>
                        <a:t>9</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423-4</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EL RODEO SEDE 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24/02/2026 - Cambio de formato y reiteración de revisión del 23/07/2026.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32742850"/>
                  </a:ext>
                </a:extLst>
              </a:tr>
              <a:tr h="318120">
                <a:tc>
                  <a:txBody>
                    <a:bodyPr/>
                    <a:lstStyle/>
                    <a:p>
                      <a:pPr algn="ctr" rtl="0" fontAlgn="ctr">
                        <a:buNone/>
                      </a:pPr>
                      <a:r>
                        <a:rPr lang="es-CO" sz="800" b="0" i="0" u="none" strike="noStrike" dirty="0">
                          <a:solidFill>
                            <a:srgbClr val="351F5D"/>
                          </a:solidFill>
                          <a:effectLst/>
                          <a:latin typeface="Montserrat" panose="00000500000000000000" pitchFamily="2" charset="0"/>
                        </a:rPr>
                        <a:t>10</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912-2</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SEDE A ANTONIO VAN UDEN</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Fiscal</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22/05/2025 - Observaciones del 06/10/2025 - Atendidas el 20/03/2026 - Reiteración de revisión del 24/07/2026.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0275929"/>
                  </a:ext>
                </a:extLst>
              </a:tr>
              <a:tr h="530200">
                <a:tc>
                  <a:txBody>
                    <a:bodyPr/>
                    <a:lstStyle/>
                    <a:p>
                      <a:pPr algn="ctr" rtl="0" fontAlgn="ctr">
                        <a:buNone/>
                      </a:pPr>
                      <a:r>
                        <a:rPr lang="es-CO" sz="800" b="0" i="0" u="none" strike="noStrike" dirty="0">
                          <a:solidFill>
                            <a:srgbClr val="351F5D"/>
                          </a:solidFill>
                          <a:effectLst/>
                          <a:latin typeface="Montserrat" panose="00000500000000000000" pitchFamily="2" charset="0"/>
                        </a:rPr>
                        <a:t>11</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303-1</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LOS PINOS SEDE B EFRAIN CAÑAVERA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Fiscal</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26/09/2024 - Observaciones del 17/09/2025 - Observaciones catastrales atendidas el 03/10/2025 - Observaciones urbanísticas y jurídicas atendidas el 09/04/2026 - Reiteración de revisión del 23/07/2026.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99416183"/>
                  </a:ext>
                </a:extLst>
              </a:tr>
              <a:tr h="212080">
                <a:tc>
                  <a:txBody>
                    <a:bodyPr/>
                    <a:lstStyle/>
                    <a:p>
                      <a:pPr algn="ctr" rtl="0" fontAlgn="ctr">
                        <a:buNone/>
                      </a:pPr>
                      <a:r>
                        <a:rPr lang="es-CO" sz="800" b="0" i="0" u="none" strike="noStrike" dirty="0">
                          <a:solidFill>
                            <a:srgbClr val="351F5D"/>
                          </a:solidFill>
                          <a:effectLst/>
                          <a:latin typeface="Montserrat" panose="00000500000000000000" pitchFamily="2" charset="0"/>
                        </a:rPr>
                        <a:t>12</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1821-1</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RESTREPO MILLAN SEDE B</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24/04/2026 - Cambio de formato y reiteración de revisión del 24/07/2026.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1594061"/>
                  </a:ext>
                </a:extLst>
              </a:tr>
              <a:tr h="318120">
                <a:tc>
                  <a:txBody>
                    <a:bodyPr/>
                    <a:lstStyle/>
                    <a:p>
                      <a:pPr algn="ctr" rtl="0" fontAlgn="ctr">
                        <a:buNone/>
                      </a:pPr>
                      <a:r>
                        <a:rPr lang="es-CO" sz="800" b="0" i="0" u="none" strike="noStrike" dirty="0">
                          <a:solidFill>
                            <a:srgbClr val="351F5D"/>
                          </a:solidFill>
                          <a:effectLst/>
                          <a:latin typeface="Montserrat" panose="00000500000000000000" pitchFamily="2" charset="0"/>
                        </a:rPr>
                        <a:t>13</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312-3</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ANTONIO JOSÉ URIBE SEDE A</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O" sz="800" b="0" i="0" u="none" strike="noStrike" dirty="0">
                          <a:solidFill>
                            <a:srgbClr val="351F5D"/>
                          </a:solidFill>
                          <a:effectLst/>
                          <a:latin typeface="Montserrat" panose="00000500000000000000" pitchFamily="2" charset="0"/>
                        </a:rPr>
                        <a:t>Baldío</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rtl="0" fontAlgn="ctr">
                        <a:buNone/>
                      </a:pPr>
                      <a:r>
                        <a:rPr lang="es-CO" sz="800" b="0" i="0" u="none" strike="noStrike" dirty="0">
                          <a:solidFill>
                            <a:srgbClr val="351F5D"/>
                          </a:solidFill>
                          <a:effectLst/>
                          <a:latin typeface="Montserrat" panose="00000500000000000000" pitchFamily="2" charset="0"/>
                        </a:rPr>
                        <a:t>Enviado para revisión el 13/05/2026 - Observaciones del 07/07/2026 - Cambio de formato y atendiendo observaciones del 14/07/2026.</a:t>
                      </a:r>
                    </a:p>
                  </a:txBody>
                  <a:tcPr marL="5178" marR="5178" marT="517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707310"/>
                  </a:ext>
                </a:extLst>
              </a:tr>
            </a:tbl>
          </a:graphicData>
        </a:graphic>
      </p:graphicFrame>
    </p:spTree>
    <p:extLst>
      <p:ext uri="{BB962C8B-B14F-4D97-AF65-F5344CB8AC3E}">
        <p14:creationId xmlns:p14="http://schemas.microsoft.com/office/powerpoint/2010/main" val="28990398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3">
            <a:extLst>
              <a:ext uri="{FF2B5EF4-FFF2-40B4-BE49-F238E27FC236}">
                <a16:creationId xmlns:a16="http://schemas.microsoft.com/office/drawing/2014/main" id="{EE96F092-AF24-26DE-71F1-7994C9907509}"/>
              </a:ext>
            </a:extLst>
          </p:cNvPr>
          <p:cNvSpPr>
            <a:spLocks noGrp="1"/>
          </p:cNvSpPr>
          <p:nvPr>
            <p:ph type="title"/>
          </p:nvPr>
        </p:nvSpPr>
        <p:spPr>
          <a:xfrm>
            <a:off x="329987" y="-43746"/>
            <a:ext cx="1819716" cy="472256"/>
          </a:xfrm>
        </p:spPr>
        <p:txBody>
          <a:bodyPr/>
          <a:lstStyle/>
          <a:p>
            <a:r>
              <a:rPr lang="es-CO" sz="2400" dirty="0">
                <a:latin typeface="Montserrat" pitchFamily="2" charset="77"/>
              </a:rPr>
              <a:t>CPF</a:t>
            </a:r>
            <a:r>
              <a:rPr lang="es-ES" sz="2400" dirty="0">
                <a:latin typeface="Montserrat" pitchFamily="2" charset="77"/>
              </a:rPr>
              <a:t> 716-1</a:t>
            </a:r>
            <a:br>
              <a:rPr lang="es-ES" sz="1100" dirty="0">
                <a:latin typeface="Montserrat" pitchFamily="2" charset="77"/>
              </a:rPr>
            </a:br>
            <a:endParaRPr lang="es-CO" sz="1400" dirty="0">
              <a:solidFill>
                <a:srgbClr val="C00000"/>
              </a:solidFill>
              <a:latin typeface="Montserrat" pitchFamily="2" charset="77"/>
            </a:endParaRPr>
          </a:p>
        </p:txBody>
      </p:sp>
      <p:sp>
        <p:nvSpPr>
          <p:cNvPr id="6" name="CuadroTexto 5">
            <a:extLst>
              <a:ext uri="{FF2B5EF4-FFF2-40B4-BE49-F238E27FC236}">
                <a16:creationId xmlns:a16="http://schemas.microsoft.com/office/drawing/2014/main" id="{E0D5313B-53AC-055E-0098-D58AC99B947A}"/>
              </a:ext>
            </a:extLst>
          </p:cNvPr>
          <p:cNvSpPr txBox="1"/>
          <p:nvPr/>
        </p:nvSpPr>
        <p:spPr>
          <a:xfrm>
            <a:off x="514118" y="352051"/>
            <a:ext cx="7676445" cy="523220"/>
          </a:xfrm>
          <a:prstGeom prst="rect">
            <a:avLst/>
          </a:prstGeom>
          <a:noFill/>
        </p:spPr>
        <p:txBody>
          <a:bodyPr wrap="square">
            <a:spAutoFit/>
          </a:bodyPr>
          <a:lstStyle/>
          <a:p>
            <a:pPr algn="ctr"/>
            <a:r>
              <a:rPr lang="es-CO" b="1" dirty="0">
                <a:solidFill>
                  <a:schemeClr val="tx1"/>
                </a:solidFill>
                <a:latin typeface="Montserrat" pitchFamily="2" charset="77"/>
                <a:cs typeface="Poppins"/>
                <a:sym typeface="Poppins"/>
              </a:rPr>
              <a:t>ESTABLECIMIENTO EDUCATIVO </a:t>
            </a:r>
            <a:r>
              <a:rPr lang="es-ES" b="1" dirty="0">
                <a:solidFill>
                  <a:schemeClr val="tx1"/>
                </a:solidFill>
                <a:latin typeface="Montserrat" pitchFamily="2" charset="77"/>
                <a:cs typeface="Poppins"/>
              </a:rPr>
              <a:t>COLEGIO </a:t>
            </a:r>
            <a:r>
              <a:rPr lang="es-ES_tradnl" b="1" dirty="0">
                <a:solidFill>
                  <a:schemeClr val="tx1"/>
                </a:solidFill>
                <a:latin typeface="Montserrat" pitchFamily="2" charset="77"/>
                <a:cs typeface="Poppins"/>
              </a:rPr>
              <a:t>SAN PABLO NUEVA GRANADA</a:t>
            </a:r>
          </a:p>
          <a:p>
            <a:pPr algn="ctr"/>
            <a:r>
              <a:rPr lang="es-ES_tradnl" b="1" dirty="0">
                <a:solidFill>
                  <a:schemeClr val="tx1"/>
                </a:solidFill>
                <a:latin typeface="Montserrat" pitchFamily="2" charset="77"/>
                <a:cs typeface="Poppins"/>
              </a:rPr>
              <a:t> SEDE C – NUEVA GRANADA</a:t>
            </a:r>
            <a:endParaRPr lang="es-ES_tradnl" b="1" dirty="0">
              <a:solidFill>
                <a:schemeClr val="tx1"/>
              </a:solidFill>
              <a:latin typeface="Montserrat" pitchFamily="2" charset="77"/>
              <a:cs typeface="Poppins"/>
              <a:sym typeface="Poppins"/>
            </a:endParaRPr>
          </a:p>
        </p:txBody>
      </p:sp>
      <p:sp>
        <p:nvSpPr>
          <p:cNvPr id="7" name="CuadroTexto 6">
            <a:extLst>
              <a:ext uri="{FF2B5EF4-FFF2-40B4-BE49-F238E27FC236}">
                <a16:creationId xmlns:a16="http://schemas.microsoft.com/office/drawing/2014/main" id="{90EF9AB6-CC59-3F85-80D9-75ACE8580064}"/>
              </a:ext>
            </a:extLst>
          </p:cNvPr>
          <p:cNvSpPr txBox="1"/>
          <p:nvPr/>
        </p:nvSpPr>
        <p:spPr>
          <a:xfrm>
            <a:off x="1528071" y="824307"/>
            <a:ext cx="5648538" cy="292388"/>
          </a:xfrm>
          <a:prstGeom prst="rect">
            <a:avLst/>
          </a:prstGeom>
          <a:noFill/>
        </p:spPr>
        <p:txBody>
          <a:bodyPr wrap="square">
            <a:spAutoFit/>
          </a:bodyPr>
          <a:lstStyle/>
          <a:p>
            <a:pPr algn="ctr"/>
            <a:r>
              <a:rPr lang="es-ES" sz="1300" b="1" dirty="0">
                <a:solidFill>
                  <a:schemeClr val="tx1"/>
                </a:solidFill>
                <a:latin typeface="Montserrat" pitchFamily="2" charset="77"/>
                <a:cs typeface="Poppins"/>
              </a:rPr>
              <a:t>RESULTADO DEL INFORME TÉCNICO PRELIMINAR </a:t>
            </a:r>
          </a:p>
        </p:txBody>
      </p:sp>
      <p:pic>
        <p:nvPicPr>
          <p:cNvPr id="8" name="Imagen 7">
            <a:extLst>
              <a:ext uri="{FF2B5EF4-FFF2-40B4-BE49-F238E27FC236}">
                <a16:creationId xmlns:a16="http://schemas.microsoft.com/office/drawing/2014/main" id="{854D4C43-E28D-B1E5-A81A-51AAD3D85971}"/>
              </a:ext>
            </a:extLst>
          </p:cNvPr>
          <p:cNvPicPr>
            <a:picLocks noChangeAspect="1"/>
          </p:cNvPicPr>
          <p:nvPr/>
        </p:nvPicPr>
        <p:blipFill>
          <a:blip r:embed="rId2"/>
          <a:stretch>
            <a:fillRect/>
          </a:stretch>
        </p:blipFill>
        <p:spPr>
          <a:xfrm>
            <a:off x="409615" y="1512492"/>
            <a:ext cx="3271169" cy="2384976"/>
          </a:xfrm>
          <a:prstGeom prst="rect">
            <a:avLst/>
          </a:prstGeom>
        </p:spPr>
      </p:pic>
      <p:sp>
        <p:nvSpPr>
          <p:cNvPr id="9" name="CuadroTexto 8">
            <a:extLst>
              <a:ext uri="{FF2B5EF4-FFF2-40B4-BE49-F238E27FC236}">
                <a16:creationId xmlns:a16="http://schemas.microsoft.com/office/drawing/2014/main" id="{0C772146-71A7-794F-7769-35FF8ECA0105}"/>
              </a:ext>
            </a:extLst>
          </p:cNvPr>
          <p:cNvSpPr txBox="1"/>
          <p:nvPr/>
        </p:nvSpPr>
        <p:spPr>
          <a:xfrm>
            <a:off x="3925389" y="1484492"/>
            <a:ext cx="4808996" cy="2708434"/>
          </a:xfrm>
          <a:prstGeom prst="rect">
            <a:avLst/>
          </a:prstGeom>
          <a:noFill/>
        </p:spPr>
        <p:txBody>
          <a:bodyPr wrap="square">
            <a:spAutoFit/>
          </a:bodyPr>
          <a:lstStyle>
            <a:defPPr marR="0" lvl="0" algn="l" rtl="0">
              <a:lnSpc>
                <a:spcPct val="100000"/>
              </a:lnSpc>
              <a:spcBef>
                <a:spcPts val="0"/>
              </a:spcBef>
              <a:spcAft>
                <a:spcPts val="0"/>
              </a:spcAft>
              <a:defRPr/>
            </a:defPPr>
            <a:lvl1pPr marL="171450" indent="-171450" algn="just" fontAlgn="base">
              <a:buFont typeface="Arial" panose="020B0604020202020204" pitchFamily="34" charset="0"/>
              <a:buChar char="•"/>
              <a:defRPr sz="1200">
                <a:solidFill>
                  <a:srgbClr val="C00000"/>
                </a:solidFill>
                <a:latin typeface="Montserrat" pitchFamily="2" charset="77"/>
                <a:ea typeface="+mn-ea"/>
                <a:cs typeface="Poppins"/>
              </a:defRPr>
            </a:lvl1pPr>
            <a:lvl5pPr marL="171450" indent="-171450">
              <a:buFont typeface="Arial" panose="020B0604020202020204" pitchFamily="34" charset="0"/>
              <a:buChar char="•"/>
              <a:defRPr sz="1200">
                <a:solidFill>
                  <a:srgbClr val="C00000"/>
                </a:solidFill>
                <a:latin typeface="Montserrat" pitchFamily="2" charset="77"/>
                <a:ea typeface="+mn-ea"/>
                <a:cs typeface="Poppins"/>
              </a:defRPr>
            </a:lvl5pPr>
          </a:lstStyle>
          <a:p>
            <a:pPr marL="0" indent="0">
              <a:buNone/>
            </a:pPr>
            <a:endParaRPr lang="es-CO" sz="1000" dirty="0">
              <a:solidFill>
                <a:schemeClr val="tx1"/>
              </a:solidFill>
            </a:endParaRPr>
          </a:p>
          <a:p>
            <a:pPr marL="0" indent="0">
              <a:buNone/>
            </a:pPr>
            <a:r>
              <a:rPr lang="es-MX" sz="1000" dirty="0">
                <a:solidFill>
                  <a:schemeClr val="tx1"/>
                </a:solidFill>
              </a:rPr>
              <a:t>El colegio ocupa dos predios catastrales CHIP AAA0046YSUZ y CHIP AAA0040MWAF.</a:t>
            </a:r>
          </a:p>
          <a:p>
            <a:pPr marL="0" indent="0">
              <a:buNone/>
            </a:pPr>
            <a:endParaRPr lang="es-MX" sz="1000" dirty="0">
              <a:solidFill>
                <a:schemeClr val="tx1"/>
              </a:solidFill>
            </a:endParaRPr>
          </a:p>
          <a:p>
            <a:pPr marL="0" indent="0">
              <a:buNone/>
            </a:pPr>
            <a:r>
              <a:rPr lang="es-MX" sz="1000" dirty="0">
                <a:solidFill>
                  <a:schemeClr val="tx1"/>
                </a:solidFill>
              </a:rPr>
              <a:t>En el certificado catastral del chip AAA0040MWAF aparece como propietaria del predio la señora ANA JOSEFA FITATA NEUSA DE ESCOBAR y tiene registrada la EP </a:t>
            </a:r>
            <a:r>
              <a:rPr lang="es-CO" sz="1000" dirty="0">
                <a:solidFill>
                  <a:schemeClr val="tx1"/>
                </a:solidFill>
              </a:rPr>
              <a:t> 4217 del 26-08-1959 pero no asocia folio de matrícula.</a:t>
            </a:r>
            <a:endParaRPr lang="es-MX" sz="1000" dirty="0">
              <a:solidFill>
                <a:schemeClr val="tx1"/>
              </a:solidFill>
            </a:endParaRPr>
          </a:p>
          <a:p>
            <a:pPr marL="0" lvl="0" indent="0">
              <a:buNone/>
            </a:pPr>
            <a:endParaRPr lang="es-CO" sz="1000" dirty="0">
              <a:solidFill>
                <a:schemeClr val="tx1"/>
              </a:solidFill>
            </a:endParaRPr>
          </a:p>
          <a:p>
            <a:pPr marL="0" lvl="0" indent="0">
              <a:buNone/>
            </a:pPr>
            <a:r>
              <a:rPr lang="es-CO" sz="1000" dirty="0">
                <a:solidFill>
                  <a:schemeClr val="tx1"/>
                </a:solidFill>
              </a:rPr>
              <a:t>Se estableció que la escritura se encuentra registrada en el folio de matrícula 50S-411203, razón por la que  </a:t>
            </a:r>
            <a:r>
              <a:rPr lang="es-ES" sz="1000" dirty="0">
                <a:solidFill>
                  <a:schemeClr val="tx1"/>
                </a:solidFill>
              </a:rPr>
              <a:t>en principio se creía que se trata de un predio privado. Sin embargo, analizando a profundidad la escritura, se evidenció que el predio de la señora FITATÁ y el  identificado con el FMI </a:t>
            </a:r>
            <a:r>
              <a:rPr lang="es-CO" sz="1000" dirty="0">
                <a:solidFill>
                  <a:schemeClr val="tx1"/>
                </a:solidFill>
              </a:rPr>
              <a:t>50S-411203 son distintos, además que el predio de la mencionada señora no se encuentra asociado a ningún folio de matrícula, por lo que aparentemente se trata de un predio baldío.</a:t>
            </a:r>
          </a:p>
          <a:p>
            <a:pPr marL="0" lvl="0" indent="0">
              <a:buNone/>
            </a:pPr>
            <a:endParaRPr lang="es-ES" sz="1000" dirty="0">
              <a:solidFill>
                <a:schemeClr val="tx1"/>
              </a:solidFill>
            </a:endParaRPr>
          </a:p>
        </p:txBody>
      </p:sp>
      <p:sp>
        <p:nvSpPr>
          <p:cNvPr id="10" name="Google Shape;627;g2d312d81aa6_8_0">
            <a:extLst>
              <a:ext uri="{FF2B5EF4-FFF2-40B4-BE49-F238E27FC236}">
                <a16:creationId xmlns:a16="http://schemas.microsoft.com/office/drawing/2014/main" id="{D0673099-6521-8081-F297-354620C18939}"/>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2634237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3">
            <a:extLst>
              <a:ext uri="{FF2B5EF4-FFF2-40B4-BE49-F238E27FC236}">
                <a16:creationId xmlns:a16="http://schemas.microsoft.com/office/drawing/2014/main" id="{4F9ED97A-612F-3992-5957-8D6F38F438A2}"/>
              </a:ext>
            </a:extLst>
          </p:cNvPr>
          <p:cNvSpPr>
            <a:spLocks noGrp="1"/>
          </p:cNvSpPr>
          <p:nvPr>
            <p:ph type="title"/>
          </p:nvPr>
        </p:nvSpPr>
        <p:spPr>
          <a:xfrm>
            <a:off x="426637" y="23107"/>
            <a:ext cx="2113227" cy="472256"/>
          </a:xfrm>
        </p:spPr>
        <p:txBody>
          <a:bodyPr/>
          <a:lstStyle/>
          <a:p>
            <a:pPr algn="l"/>
            <a:r>
              <a:rPr lang="es-CO" sz="2400" dirty="0">
                <a:latin typeface="Montserrat" pitchFamily="2" charset="77"/>
              </a:rPr>
              <a:t>CPF 1931-4</a:t>
            </a:r>
            <a:br>
              <a:rPr lang="es-CO" sz="2400" dirty="0">
                <a:latin typeface="Montserrat" pitchFamily="2" charset="77"/>
              </a:rPr>
            </a:br>
            <a:endParaRPr lang="es-CO" sz="1400" dirty="0">
              <a:solidFill>
                <a:srgbClr val="C00000"/>
              </a:solidFill>
              <a:latin typeface="Montserrat" pitchFamily="2" charset="77"/>
            </a:endParaRPr>
          </a:p>
        </p:txBody>
      </p:sp>
      <p:sp>
        <p:nvSpPr>
          <p:cNvPr id="6" name="CuadroTexto 5">
            <a:extLst>
              <a:ext uri="{FF2B5EF4-FFF2-40B4-BE49-F238E27FC236}">
                <a16:creationId xmlns:a16="http://schemas.microsoft.com/office/drawing/2014/main" id="{41C5199C-8EBD-FC71-5627-68F155C4A4A6}"/>
              </a:ext>
            </a:extLst>
          </p:cNvPr>
          <p:cNvSpPr txBox="1"/>
          <p:nvPr/>
        </p:nvSpPr>
        <p:spPr>
          <a:xfrm>
            <a:off x="2337691" y="114141"/>
            <a:ext cx="5367254" cy="523220"/>
          </a:xfrm>
          <a:prstGeom prst="rect">
            <a:avLst/>
          </a:prstGeom>
          <a:noFill/>
        </p:spPr>
        <p:txBody>
          <a:bodyPr wrap="square">
            <a:spAutoFit/>
          </a:bodyPr>
          <a:lstStyle/>
          <a:p>
            <a:pPr algn="ctr"/>
            <a:r>
              <a:rPr lang="es-CO" b="1" dirty="0">
                <a:solidFill>
                  <a:schemeClr val="tx1"/>
                </a:solidFill>
                <a:latin typeface="Montserrat" pitchFamily="2" charset="77"/>
                <a:cs typeface="Poppins"/>
                <a:sym typeface="Poppins"/>
              </a:rPr>
              <a:t>ESTABLECIMIENTO IED </a:t>
            </a:r>
            <a:r>
              <a:rPr lang="es-ES" b="1" dirty="0">
                <a:solidFill>
                  <a:schemeClr val="tx1"/>
                </a:solidFill>
                <a:latin typeface="Montserrat" pitchFamily="2" charset="77"/>
                <a:cs typeface="Poppins"/>
              </a:rPr>
              <a:t>EL MINUTO DE BUENOS AIRES SEDE B MINUTO DE MARIA​</a:t>
            </a:r>
            <a:r>
              <a:rPr lang="es-ES" b="1" dirty="0">
                <a:solidFill>
                  <a:srgbClr val="C00000"/>
                </a:solidFill>
                <a:latin typeface="Montserrat" pitchFamily="2" charset="77"/>
                <a:cs typeface="Poppins"/>
              </a:rPr>
              <a:t> </a:t>
            </a:r>
            <a:endParaRPr lang="es-ES_tradnl" b="1" dirty="0">
              <a:solidFill>
                <a:srgbClr val="C00000"/>
              </a:solidFill>
              <a:latin typeface="Montserrat" pitchFamily="2" charset="77"/>
              <a:cs typeface="Poppins"/>
              <a:sym typeface="Poppins"/>
            </a:endParaRPr>
          </a:p>
        </p:txBody>
      </p:sp>
      <p:sp>
        <p:nvSpPr>
          <p:cNvPr id="7" name="CuadroTexto 6">
            <a:extLst>
              <a:ext uri="{FF2B5EF4-FFF2-40B4-BE49-F238E27FC236}">
                <a16:creationId xmlns:a16="http://schemas.microsoft.com/office/drawing/2014/main" id="{7E74A90A-5D9F-63AB-03F8-7AA6E95B592E}"/>
              </a:ext>
            </a:extLst>
          </p:cNvPr>
          <p:cNvSpPr txBox="1"/>
          <p:nvPr/>
        </p:nvSpPr>
        <p:spPr>
          <a:xfrm>
            <a:off x="2454340" y="627578"/>
            <a:ext cx="5214259" cy="292388"/>
          </a:xfrm>
          <a:prstGeom prst="rect">
            <a:avLst/>
          </a:prstGeom>
          <a:noFill/>
        </p:spPr>
        <p:txBody>
          <a:bodyPr wrap="square">
            <a:spAutoFit/>
          </a:bodyPr>
          <a:lstStyle/>
          <a:p>
            <a:pPr algn="ctr"/>
            <a:r>
              <a:rPr lang="es-ES" sz="1300" b="1" dirty="0">
                <a:solidFill>
                  <a:schemeClr val="tx1"/>
                </a:solidFill>
                <a:latin typeface="Montserrat" pitchFamily="2" charset="77"/>
                <a:cs typeface="Poppins"/>
              </a:rPr>
              <a:t>RESULTADO DEL INFORME TÉCNICO PRELIMINAR</a:t>
            </a:r>
            <a:endParaRPr lang="es-ES" sz="1300" b="1" dirty="0">
              <a:solidFill>
                <a:srgbClr val="C00000"/>
              </a:solidFill>
              <a:latin typeface="Montserrat" pitchFamily="2" charset="77"/>
              <a:cs typeface="Poppins"/>
            </a:endParaRPr>
          </a:p>
        </p:txBody>
      </p:sp>
      <p:sp>
        <p:nvSpPr>
          <p:cNvPr id="26" name="CuadroTexto 25">
            <a:extLst>
              <a:ext uri="{FF2B5EF4-FFF2-40B4-BE49-F238E27FC236}">
                <a16:creationId xmlns:a16="http://schemas.microsoft.com/office/drawing/2014/main" id="{2F5EFEB3-D7C4-3443-CB05-44F9EB631AFC}"/>
              </a:ext>
            </a:extLst>
          </p:cNvPr>
          <p:cNvSpPr txBox="1"/>
          <p:nvPr/>
        </p:nvSpPr>
        <p:spPr>
          <a:xfrm>
            <a:off x="4629996" y="1596369"/>
            <a:ext cx="4240189" cy="2246769"/>
          </a:xfrm>
          <a:prstGeom prst="rect">
            <a:avLst/>
          </a:prstGeom>
          <a:noFill/>
        </p:spPr>
        <p:txBody>
          <a:bodyPr wrap="square">
            <a:spAutoFit/>
          </a:bodyPr>
          <a:lstStyle/>
          <a:p>
            <a:pPr algn="just" rtl="0" fontAlgn="base"/>
            <a:endParaRPr lang="es-ES" sz="1000" dirty="0">
              <a:solidFill>
                <a:srgbClr val="C00000"/>
              </a:solidFill>
              <a:latin typeface="Montserrat" pitchFamily="2" charset="77"/>
              <a:ea typeface="+mn-ea"/>
              <a:cs typeface="Poppins"/>
            </a:endParaRPr>
          </a:p>
          <a:p>
            <a:pPr algn="just" fontAlgn="base"/>
            <a:r>
              <a:rPr lang="es-ES_tradnl" sz="1000" dirty="0">
                <a:solidFill>
                  <a:schemeClr val="tx1"/>
                </a:solidFill>
                <a:latin typeface="Montserrat" pitchFamily="2" charset="77"/>
                <a:ea typeface="+mn-ea"/>
                <a:cs typeface="Poppins"/>
              </a:rPr>
              <a:t>El predio se encuentra dentro del desarrollo urbanístico denominado MINUTO DE MARIA en la localidad de Bosa. Sin embargo no aparece alinderado ni hace parte del cuadro de áreas del plano del desarrollo, razón por la que se trata de un vacío urbanístico, </a:t>
            </a:r>
            <a:r>
              <a:rPr lang="es-ES_tradnl" sz="1000" dirty="0">
                <a:solidFill>
                  <a:schemeClr val="tx1"/>
                </a:solidFill>
                <a:latin typeface="Montserrat" pitchFamily="2" charset="77"/>
                <a:cs typeface="Poppins"/>
              </a:rPr>
              <a:t>el predio tampoco cuenta con CHIP.</a:t>
            </a:r>
            <a:r>
              <a:rPr lang="es-ES_tradnl" sz="1000" dirty="0">
                <a:solidFill>
                  <a:schemeClr val="tx1"/>
                </a:solidFill>
                <a:latin typeface="Montserrat" pitchFamily="2" charset="77"/>
                <a:ea typeface="+mn-ea"/>
                <a:cs typeface="Poppins"/>
              </a:rPr>
              <a:t> </a:t>
            </a:r>
          </a:p>
          <a:p>
            <a:pPr algn="just" fontAlgn="base"/>
            <a:endParaRPr lang="es-ES_tradnl" sz="1000" dirty="0">
              <a:solidFill>
                <a:schemeClr val="tx1"/>
              </a:solidFill>
              <a:latin typeface="Montserrat" pitchFamily="2" charset="77"/>
              <a:ea typeface="+mn-ea"/>
              <a:cs typeface="Poppins"/>
            </a:endParaRPr>
          </a:p>
          <a:p>
            <a:pPr algn="just" fontAlgn="base"/>
            <a:r>
              <a:rPr lang="es-ES_tradnl" sz="1000" dirty="0">
                <a:solidFill>
                  <a:schemeClr val="tx1"/>
                </a:solidFill>
                <a:latin typeface="Montserrat" pitchFamily="2" charset="77"/>
                <a:ea typeface="+mn-ea"/>
                <a:cs typeface="Poppins"/>
              </a:rPr>
              <a:t>Actualmente se está analizando la matriz de colindantes, con el fin de verificar si existe folio de mayor extensión, y en caso de existir que cuente con área suficiente para ubicar el CPF.</a:t>
            </a:r>
          </a:p>
          <a:p>
            <a:pPr algn="just" fontAlgn="base"/>
            <a:endParaRPr lang="es-ES_tradnl" sz="1000" dirty="0">
              <a:solidFill>
                <a:schemeClr val="tx1"/>
              </a:solidFill>
              <a:latin typeface="Montserrat" pitchFamily="2" charset="77"/>
              <a:ea typeface="+mn-ea"/>
              <a:cs typeface="Poppins"/>
            </a:endParaRPr>
          </a:p>
          <a:p>
            <a:pPr algn="just" fontAlgn="base"/>
            <a:r>
              <a:rPr lang="es-ES_tradnl" sz="1000" dirty="0">
                <a:solidFill>
                  <a:schemeClr val="tx1"/>
                </a:solidFill>
                <a:latin typeface="Montserrat" pitchFamily="2" charset="77"/>
                <a:ea typeface="+mn-ea"/>
                <a:cs typeface="Poppins"/>
              </a:rPr>
              <a:t>También se está elaborando oficio dirigido a la UAECD para que le asigne CHIP o emita certificación acerca de que el predio no cuenta con este para poder continuar con el trámite pertinente.</a:t>
            </a:r>
          </a:p>
        </p:txBody>
      </p:sp>
      <p:sp>
        <p:nvSpPr>
          <p:cNvPr id="27" name="Google Shape;627;g2d312d81aa6_8_0">
            <a:extLst>
              <a:ext uri="{FF2B5EF4-FFF2-40B4-BE49-F238E27FC236}">
                <a16:creationId xmlns:a16="http://schemas.microsoft.com/office/drawing/2014/main" id="{30443B38-47EF-8C87-A1A0-F7E825D91F64}"/>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pic>
        <p:nvPicPr>
          <p:cNvPr id="3" name="Imagen 2">
            <a:extLst>
              <a:ext uri="{FF2B5EF4-FFF2-40B4-BE49-F238E27FC236}">
                <a16:creationId xmlns:a16="http://schemas.microsoft.com/office/drawing/2014/main" id="{07031D6D-5F7C-3994-065C-A414C04890BB}"/>
              </a:ext>
            </a:extLst>
          </p:cNvPr>
          <p:cNvPicPr>
            <a:picLocks noChangeAspect="1"/>
          </p:cNvPicPr>
          <p:nvPr/>
        </p:nvPicPr>
        <p:blipFill>
          <a:blip r:embed="rId2"/>
          <a:stretch>
            <a:fillRect/>
          </a:stretch>
        </p:blipFill>
        <p:spPr>
          <a:xfrm>
            <a:off x="559411" y="1333470"/>
            <a:ext cx="4012589" cy="2772566"/>
          </a:xfrm>
          <a:prstGeom prst="rect">
            <a:avLst/>
          </a:prstGeom>
        </p:spPr>
      </p:pic>
    </p:spTree>
    <p:extLst>
      <p:ext uri="{BB962C8B-B14F-4D97-AF65-F5344CB8AC3E}">
        <p14:creationId xmlns:p14="http://schemas.microsoft.com/office/powerpoint/2010/main" val="843426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3">
            <a:extLst>
              <a:ext uri="{FF2B5EF4-FFF2-40B4-BE49-F238E27FC236}">
                <a16:creationId xmlns:a16="http://schemas.microsoft.com/office/drawing/2014/main" id="{C3D4E3A2-95EB-6AD4-655E-A95FCFC419C7}"/>
              </a:ext>
            </a:extLst>
          </p:cNvPr>
          <p:cNvSpPr>
            <a:spLocks noGrp="1"/>
          </p:cNvSpPr>
          <p:nvPr>
            <p:ph type="title"/>
          </p:nvPr>
        </p:nvSpPr>
        <p:spPr>
          <a:xfrm>
            <a:off x="234862" y="101975"/>
            <a:ext cx="7516500" cy="472256"/>
          </a:xfrm>
        </p:spPr>
        <p:txBody>
          <a:bodyPr/>
          <a:lstStyle/>
          <a:p>
            <a:r>
              <a:rPr lang="es-CO" sz="2400" dirty="0">
                <a:latin typeface="Montserrat" pitchFamily="2" charset="77"/>
              </a:rPr>
              <a:t>CPF</a:t>
            </a:r>
            <a:r>
              <a:rPr lang="es-ES" sz="2400" dirty="0">
                <a:latin typeface="Montserrat" pitchFamily="2" charset="77"/>
              </a:rPr>
              <a:t> 1510-1</a:t>
            </a:r>
            <a:br>
              <a:rPr lang="es-ES" sz="1100" dirty="0">
                <a:latin typeface="Montserrat" pitchFamily="2" charset="77"/>
              </a:rPr>
            </a:br>
            <a:endParaRPr lang="es-CO" sz="1400" dirty="0">
              <a:solidFill>
                <a:srgbClr val="C00000"/>
              </a:solidFill>
              <a:latin typeface="Montserrat" pitchFamily="2" charset="77"/>
            </a:endParaRPr>
          </a:p>
        </p:txBody>
      </p:sp>
      <p:sp>
        <p:nvSpPr>
          <p:cNvPr id="6" name="CuadroTexto 5">
            <a:extLst>
              <a:ext uri="{FF2B5EF4-FFF2-40B4-BE49-F238E27FC236}">
                <a16:creationId xmlns:a16="http://schemas.microsoft.com/office/drawing/2014/main" id="{863B61C0-BEAF-51FD-EFF4-159670E139E8}"/>
              </a:ext>
            </a:extLst>
          </p:cNvPr>
          <p:cNvSpPr txBox="1"/>
          <p:nvPr/>
        </p:nvSpPr>
        <p:spPr>
          <a:xfrm>
            <a:off x="733777" y="524212"/>
            <a:ext cx="7676445" cy="307777"/>
          </a:xfrm>
          <a:prstGeom prst="rect">
            <a:avLst/>
          </a:prstGeom>
          <a:noFill/>
        </p:spPr>
        <p:txBody>
          <a:bodyPr wrap="square">
            <a:spAutoFit/>
          </a:bodyPr>
          <a:lstStyle/>
          <a:p>
            <a:pPr algn="ctr"/>
            <a:r>
              <a:rPr lang="es-CO" b="1" dirty="0">
                <a:solidFill>
                  <a:schemeClr val="tx1"/>
                </a:solidFill>
                <a:latin typeface="Montserrat" pitchFamily="2" charset="77"/>
                <a:cs typeface="Poppins"/>
                <a:sym typeface="Poppins"/>
              </a:rPr>
              <a:t>REPÚBLICA FEDERAL DE ALEMANIA</a:t>
            </a:r>
            <a:endParaRPr lang="es-ES_tradnl" b="1" dirty="0">
              <a:solidFill>
                <a:schemeClr val="tx1"/>
              </a:solidFill>
              <a:latin typeface="Montserrat" pitchFamily="2" charset="77"/>
              <a:cs typeface="Poppins"/>
              <a:sym typeface="Poppins"/>
            </a:endParaRPr>
          </a:p>
        </p:txBody>
      </p:sp>
      <p:sp>
        <p:nvSpPr>
          <p:cNvPr id="7" name="CuadroTexto 6">
            <a:extLst>
              <a:ext uri="{FF2B5EF4-FFF2-40B4-BE49-F238E27FC236}">
                <a16:creationId xmlns:a16="http://schemas.microsoft.com/office/drawing/2014/main" id="{467DD568-683D-E642-A02B-C56070B918ED}"/>
              </a:ext>
            </a:extLst>
          </p:cNvPr>
          <p:cNvSpPr txBox="1"/>
          <p:nvPr/>
        </p:nvSpPr>
        <p:spPr>
          <a:xfrm>
            <a:off x="1747731" y="893574"/>
            <a:ext cx="5648538" cy="292388"/>
          </a:xfrm>
          <a:prstGeom prst="rect">
            <a:avLst/>
          </a:prstGeom>
          <a:noFill/>
        </p:spPr>
        <p:txBody>
          <a:bodyPr wrap="square">
            <a:spAutoFit/>
          </a:bodyPr>
          <a:lstStyle/>
          <a:p>
            <a:pPr algn="ctr"/>
            <a:r>
              <a:rPr lang="es-ES" sz="1300" b="1" dirty="0">
                <a:solidFill>
                  <a:schemeClr val="tx1"/>
                </a:solidFill>
                <a:latin typeface="Montserrat" pitchFamily="2" charset="77"/>
                <a:cs typeface="Poppins"/>
              </a:rPr>
              <a:t>RESULTADO DEL INFORME TÉCNICO JURIDICO</a:t>
            </a:r>
          </a:p>
        </p:txBody>
      </p:sp>
      <p:pic>
        <p:nvPicPr>
          <p:cNvPr id="8" name="Imagen 7">
            <a:extLst>
              <a:ext uri="{FF2B5EF4-FFF2-40B4-BE49-F238E27FC236}">
                <a16:creationId xmlns:a16="http://schemas.microsoft.com/office/drawing/2014/main" id="{ED3339AE-E197-0BE8-5C14-95DCFBE7610B}"/>
              </a:ext>
            </a:extLst>
          </p:cNvPr>
          <p:cNvPicPr>
            <a:picLocks noChangeAspect="1"/>
          </p:cNvPicPr>
          <p:nvPr/>
        </p:nvPicPr>
        <p:blipFill>
          <a:blip r:embed="rId2"/>
          <a:stretch>
            <a:fillRect/>
          </a:stretch>
        </p:blipFill>
        <p:spPr>
          <a:xfrm>
            <a:off x="234862" y="1382347"/>
            <a:ext cx="3449197" cy="2721385"/>
          </a:xfrm>
          <a:prstGeom prst="rect">
            <a:avLst/>
          </a:prstGeom>
        </p:spPr>
      </p:pic>
      <p:sp>
        <p:nvSpPr>
          <p:cNvPr id="9" name="CuadroTexto 8">
            <a:extLst>
              <a:ext uri="{FF2B5EF4-FFF2-40B4-BE49-F238E27FC236}">
                <a16:creationId xmlns:a16="http://schemas.microsoft.com/office/drawing/2014/main" id="{6B42F760-17D4-1D6C-C743-AC8DCC4CE8F8}"/>
              </a:ext>
            </a:extLst>
          </p:cNvPr>
          <p:cNvSpPr txBox="1"/>
          <p:nvPr/>
        </p:nvSpPr>
        <p:spPr>
          <a:xfrm>
            <a:off x="3993112" y="1254226"/>
            <a:ext cx="4925110" cy="3477875"/>
          </a:xfrm>
          <a:prstGeom prst="rect">
            <a:avLst/>
          </a:prstGeom>
          <a:noFill/>
        </p:spPr>
        <p:txBody>
          <a:bodyPr wrap="square">
            <a:spAutoFit/>
          </a:bodyPr>
          <a:lstStyle>
            <a:defPPr marR="0" lvl="0" algn="l" rtl="0">
              <a:lnSpc>
                <a:spcPct val="100000"/>
              </a:lnSpc>
              <a:spcBef>
                <a:spcPts val="0"/>
              </a:spcBef>
              <a:spcAft>
                <a:spcPts val="0"/>
              </a:spcAft>
              <a:defRPr/>
            </a:defPPr>
            <a:lvl1pPr marL="171450" indent="-171450" algn="just" fontAlgn="base">
              <a:buFont typeface="Arial" panose="020B0604020202020204" pitchFamily="34" charset="0"/>
              <a:buChar char="•"/>
              <a:defRPr sz="1200">
                <a:solidFill>
                  <a:srgbClr val="C00000"/>
                </a:solidFill>
                <a:latin typeface="Montserrat" pitchFamily="2" charset="77"/>
                <a:ea typeface="+mn-ea"/>
                <a:cs typeface="Poppins"/>
              </a:defRPr>
            </a:lvl1pPr>
            <a:lvl5pPr marL="171450" indent="-171450">
              <a:buFont typeface="Arial" panose="020B0604020202020204" pitchFamily="34" charset="0"/>
              <a:buChar char="•"/>
              <a:defRPr sz="1200">
                <a:solidFill>
                  <a:srgbClr val="C00000"/>
                </a:solidFill>
                <a:latin typeface="Montserrat" pitchFamily="2" charset="77"/>
                <a:ea typeface="+mn-ea"/>
                <a:cs typeface="Poppins"/>
              </a:defRPr>
            </a:lvl5pPr>
          </a:lstStyle>
          <a:p>
            <a:pPr marL="0" indent="0">
              <a:buNone/>
            </a:pPr>
            <a:r>
              <a:rPr lang="es-CO" sz="900" dirty="0">
                <a:solidFill>
                  <a:schemeClr val="tx1"/>
                </a:solidFill>
              </a:rPr>
              <a:t>No se encontraron documentos que acrediten transferencia o registro a favor del Distrito Capital.</a:t>
            </a:r>
          </a:p>
          <a:p>
            <a:pPr marL="0" indent="0">
              <a:buNone/>
            </a:pPr>
            <a:endParaRPr lang="es-CO" sz="900" dirty="0">
              <a:solidFill>
                <a:schemeClr val="tx1"/>
              </a:solidFill>
            </a:endParaRPr>
          </a:p>
          <a:p>
            <a:pPr marL="0" indent="0">
              <a:buNone/>
            </a:pPr>
            <a:r>
              <a:rPr lang="es-CO" sz="900" dirty="0">
                <a:solidFill>
                  <a:schemeClr val="tx1"/>
                </a:solidFill>
              </a:rPr>
              <a:t>El certificado catastral no relaciona folio de matrícula inmobiliaria.</a:t>
            </a:r>
          </a:p>
          <a:p>
            <a:pPr marL="0" indent="0">
              <a:buNone/>
            </a:pPr>
            <a:endParaRPr lang="es-CO" sz="900" dirty="0">
              <a:solidFill>
                <a:schemeClr val="tx1"/>
              </a:solidFill>
            </a:endParaRPr>
          </a:p>
          <a:p>
            <a:pPr marL="0" indent="0">
              <a:buNone/>
            </a:pPr>
            <a:r>
              <a:rPr lang="es-CO" sz="900" dirty="0">
                <a:solidFill>
                  <a:schemeClr val="tx1"/>
                </a:solidFill>
              </a:rPr>
              <a:t>El expediente físico incluye certificado de carencia registral (2019), ORIP Zona Sur actualizó el certificado el 2-7-2025.</a:t>
            </a:r>
          </a:p>
          <a:p>
            <a:pPr marL="0" indent="0">
              <a:buNone/>
            </a:pPr>
            <a:endParaRPr lang="es-CO" sz="900" dirty="0">
              <a:solidFill>
                <a:schemeClr val="tx1"/>
              </a:solidFill>
            </a:endParaRPr>
          </a:p>
          <a:p>
            <a:pPr marL="0" indent="0">
              <a:buNone/>
            </a:pPr>
            <a:r>
              <a:rPr lang="es-CO" sz="900" dirty="0">
                <a:solidFill>
                  <a:schemeClr val="tx1"/>
                </a:solidFill>
              </a:rPr>
              <a:t>Una vez realizada la matriz de colindantes no se verificó la existencia de predio de mayor extensión, por lo que se concluye que el predio es un bien baldío.</a:t>
            </a:r>
          </a:p>
          <a:p>
            <a:pPr marL="0" indent="0">
              <a:buNone/>
            </a:pPr>
            <a:endParaRPr lang="es-CO" sz="900" dirty="0">
              <a:solidFill>
                <a:schemeClr val="tx1"/>
              </a:solidFill>
            </a:endParaRPr>
          </a:p>
          <a:p>
            <a:pPr marL="0" indent="0">
              <a:buNone/>
            </a:pPr>
            <a:r>
              <a:rPr lang="es-CO" sz="900" dirty="0">
                <a:solidFill>
                  <a:schemeClr val="tx1"/>
                </a:solidFill>
              </a:rPr>
              <a:t>Según concepto de uso del suelo (SDP), el Mapa CG-3,2 del POT indica que una franja del predio corresponde al canal Albina, parte de la Estructura Ecológica Principal, razón por la cual resulta ser un baldío inadjudicable.</a:t>
            </a:r>
          </a:p>
          <a:p>
            <a:pPr marL="0" indent="0">
              <a:buNone/>
            </a:pPr>
            <a:endParaRPr lang="es-CO" sz="900" dirty="0">
              <a:solidFill>
                <a:schemeClr val="tx1"/>
              </a:solidFill>
            </a:endParaRPr>
          </a:p>
          <a:p>
            <a:pPr marL="0" indent="0">
              <a:buNone/>
            </a:pPr>
            <a:r>
              <a:rPr lang="es-CO" sz="900" dirty="0">
                <a:solidFill>
                  <a:schemeClr val="tx1"/>
                </a:solidFill>
              </a:rPr>
              <a:t>Con el fin de continuar trámite de declaratoria de baldío, se solicitó a la UAECD  segregación catastral debido a que el lindero con el canal está en posesión de la JAC (20252030127571 del 30/7/25).</a:t>
            </a:r>
          </a:p>
          <a:p>
            <a:pPr marL="0" indent="0">
              <a:buNone/>
            </a:pPr>
            <a:endParaRPr lang="es-CO" sz="900" dirty="0">
              <a:solidFill>
                <a:schemeClr val="tx1"/>
              </a:solidFill>
            </a:endParaRPr>
          </a:p>
          <a:p>
            <a:pPr marL="0" indent="0">
              <a:buNone/>
            </a:pPr>
            <a:r>
              <a:rPr lang="es-CO" sz="900" dirty="0">
                <a:solidFill>
                  <a:schemeClr val="tx1"/>
                </a:solidFill>
              </a:rPr>
              <a:t>La UAECD mediante radicado 20254000230332 del 25-08-2025 respondió que se debe aportar levantamiento topográfico de acuerdo con la Resolución 0073 de 2020 para evaluar la solicitud, por lo que se aportó mediante radicado 20262030011691 del 2-2-2026, a la espera de respuesta.</a:t>
            </a:r>
          </a:p>
          <a:p>
            <a:pPr marL="0" lvl="0" indent="0">
              <a:buNone/>
            </a:pPr>
            <a:endParaRPr lang="es-ES" sz="1000" dirty="0">
              <a:solidFill>
                <a:schemeClr val="tx1"/>
              </a:solidFill>
            </a:endParaRPr>
          </a:p>
        </p:txBody>
      </p:sp>
      <p:sp>
        <p:nvSpPr>
          <p:cNvPr id="10" name="Google Shape;627;g2d312d81aa6_8_0">
            <a:extLst>
              <a:ext uri="{FF2B5EF4-FFF2-40B4-BE49-F238E27FC236}">
                <a16:creationId xmlns:a16="http://schemas.microsoft.com/office/drawing/2014/main" id="{7EFF82B3-25CC-7FBD-DEEA-18B55246B26B}"/>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2134057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3">
            <a:extLst>
              <a:ext uri="{FF2B5EF4-FFF2-40B4-BE49-F238E27FC236}">
                <a16:creationId xmlns:a16="http://schemas.microsoft.com/office/drawing/2014/main" id="{AF2A2FD7-DA95-2CEE-F7CC-1AAECCAD83E2}"/>
              </a:ext>
            </a:extLst>
          </p:cNvPr>
          <p:cNvSpPr>
            <a:spLocks noGrp="1"/>
          </p:cNvSpPr>
          <p:nvPr>
            <p:ph type="title"/>
          </p:nvPr>
        </p:nvSpPr>
        <p:spPr>
          <a:xfrm>
            <a:off x="234862" y="101975"/>
            <a:ext cx="7516500" cy="472256"/>
          </a:xfrm>
        </p:spPr>
        <p:txBody>
          <a:bodyPr/>
          <a:lstStyle/>
          <a:p>
            <a:r>
              <a:rPr lang="es-CO" sz="2400" dirty="0">
                <a:latin typeface="Montserrat" pitchFamily="2" charset="77"/>
              </a:rPr>
              <a:t>CPF</a:t>
            </a:r>
            <a:r>
              <a:rPr lang="es-ES" sz="2400" dirty="0">
                <a:latin typeface="Montserrat" pitchFamily="2" charset="77"/>
              </a:rPr>
              <a:t> 1949-2</a:t>
            </a:r>
            <a:br>
              <a:rPr lang="es-ES" sz="1100" dirty="0">
                <a:latin typeface="Montserrat" pitchFamily="2" charset="77"/>
              </a:rPr>
            </a:br>
            <a:endParaRPr lang="es-CO" sz="1400" dirty="0">
              <a:solidFill>
                <a:srgbClr val="C00000"/>
              </a:solidFill>
              <a:latin typeface="Montserrat" pitchFamily="2" charset="77"/>
            </a:endParaRPr>
          </a:p>
        </p:txBody>
      </p:sp>
      <p:sp>
        <p:nvSpPr>
          <p:cNvPr id="6" name="CuadroTexto 5">
            <a:extLst>
              <a:ext uri="{FF2B5EF4-FFF2-40B4-BE49-F238E27FC236}">
                <a16:creationId xmlns:a16="http://schemas.microsoft.com/office/drawing/2014/main" id="{9F82DC54-AE92-D8CE-9736-26F46F16E26E}"/>
              </a:ext>
            </a:extLst>
          </p:cNvPr>
          <p:cNvSpPr txBox="1"/>
          <p:nvPr/>
        </p:nvSpPr>
        <p:spPr>
          <a:xfrm>
            <a:off x="733777" y="526580"/>
            <a:ext cx="7676445" cy="523220"/>
          </a:xfrm>
          <a:prstGeom prst="rect">
            <a:avLst/>
          </a:prstGeom>
          <a:noFill/>
        </p:spPr>
        <p:txBody>
          <a:bodyPr wrap="square">
            <a:spAutoFit/>
          </a:bodyPr>
          <a:lstStyle/>
          <a:p>
            <a:pPr algn="ctr"/>
            <a:r>
              <a:rPr lang="es-CO" b="1" dirty="0">
                <a:solidFill>
                  <a:schemeClr val="tx1"/>
                </a:solidFill>
                <a:latin typeface="Montserrat" pitchFamily="2" charset="77"/>
                <a:cs typeface="Poppins"/>
                <a:sym typeface="Poppins"/>
              </a:rPr>
              <a:t>ESTABLECIMIENTO EDUCATIVO </a:t>
            </a:r>
            <a:r>
              <a:rPr lang="es-ES" b="1" dirty="0">
                <a:solidFill>
                  <a:schemeClr val="tx1"/>
                </a:solidFill>
                <a:latin typeface="Montserrat" pitchFamily="2" charset="77"/>
                <a:cs typeface="Poppins"/>
              </a:rPr>
              <a:t>COLEGIO </a:t>
            </a:r>
            <a:r>
              <a:rPr lang="es-CO" b="1" dirty="0">
                <a:solidFill>
                  <a:schemeClr val="tx1"/>
                </a:solidFill>
                <a:latin typeface="Montserrat" pitchFamily="2" charset="77"/>
                <a:cs typeface="Poppins"/>
              </a:rPr>
              <a:t>SEDE B </a:t>
            </a:r>
            <a:r>
              <a:rPr lang="es-ES_tradnl" b="1" dirty="0">
                <a:solidFill>
                  <a:schemeClr val="tx1"/>
                </a:solidFill>
                <a:latin typeface="Montserrat" pitchFamily="2" charset="77"/>
                <a:cs typeface="Poppins"/>
              </a:rPr>
              <a:t>LA ESTANCIA SAN ISIDRO LABRADOR </a:t>
            </a:r>
            <a:endParaRPr lang="es-ES_tradnl" b="1" dirty="0">
              <a:solidFill>
                <a:schemeClr val="tx1"/>
              </a:solidFill>
              <a:latin typeface="Montserrat" pitchFamily="2" charset="77"/>
              <a:cs typeface="Poppins"/>
              <a:sym typeface="Poppins"/>
            </a:endParaRPr>
          </a:p>
        </p:txBody>
      </p:sp>
      <p:sp>
        <p:nvSpPr>
          <p:cNvPr id="7" name="CuadroTexto 6">
            <a:extLst>
              <a:ext uri="{FF2B5EF4-FFF2-40B4-BE49-F238E27FC236}">
                <a16:creationId xmlns:a16="http://schemas.microsoft.com/office/drawing/2014/main" id="{D36D50E8-9C3F-7075-B0B7-5D85D8372FB3}"/>
              </a:ext>
            </a:extLst>
          </p:cNvPr>
          <p:cNvSpPr txBox="1"/>
          <p:nvPr/>
        </p:nvSpPr>
        <p:spPr>
          <a:xfrm>
            <a:off x="1747731" y="1004632"/>
            <a:ext cx="5648538" cy="292388"/>
          </a:xfrm>
          <a:prstGeom prst="rect">
            <a:avLst/>
          </a:prstGeom>
          <a:noFill/>
        </p:spPr>
        <p:txBody>
          <a:bodyPr wrap="square">
            <a:spAutoFit/>
          </a:bodyPr>
          <a:lstStyle/>
          <a:p>
            <a:pPr algn="ctr"/>
            <a:r>
              <a:rPr lang="es-ES" sz="1300" b="1" dirty="0">
                <a:solidFill>
                  <a:schemeClr val="tx1"/>
                </a:solidFill>
                <a:latin typeface="Montserrat" pitchFamily="2" charset="77"/>
                <a:cs typeface="Poppins"/>
              </a:rPr>
              <a:t>RESULTADO DEL INFORME TÉCNICO PRELIMINAR </a:t>
            </a:r>
          </a:p>
        </p:txBody>
      </p:sp>
      <p:pic>
        <p:nvPicPr>
          <p:cNvPr id="8" name="Imagen 7">
            <a:extLst>
              <a:ext uri="{FF2B5EF4-FFF2-40B4-BE49-F238E27FC236}">
                <a16:creationId xmlns:a16="http://schemas.microsoft.com/office/drawing/2014/main" id="{5301D391-27AA-0C9C-7397-42A1F454FED4}"/>
              </a:ext>
            </a:extLst>
          </p:cNvPr>
          <p:cNvPicPr/>
          <p:nvPr/>
        </p:nvPicPr>
        <p:blipFill rotWithShape="1">
          <a:blip r:embed="rId2"/>
          <a:srcRect l="27197" t="22628" r="37029" b="19328"/>
          <a:stretch/>
        </p:blipFill>
        <p:spPr bwMode="auto">
          <a:xfrm>
            <a:off x="465964" y="1349856"/>
            <a:ext cx="2563532" cy="2789012"/>
          </a:xfrm>
          <a:prstGeom prst="rect">
            <a:avLst/>
          </a:prstGeom>
          <a:ln>
            <a:noFill/>
          </a:ln>
          <a:extLst>
            <a:ext uri="{53640926-AAD7-44D8-BBD7-CCE9431645EC}">
              <a14:shadowObscured xmlns:a14="http://schemas.microsoft.com/office/drawing/2010/main"/>
            </a:ext>
          </a:extLst>
        </p:spPr>
      </p:pic>
      <p:sp>
        <p:nvSpPr>
          <p:cNvPr id="9" name="Rectángulo 8">
            <a:extLst>
              <a:ext uri="{FF2B5EF4-FFF2-40B4-BE49-F238E27FC236}">
                <a16:creationId xmlns:a16="http://schemas.microsoft.com/office/drawing/2014/main" id="{68BAC29E-2A23-E87F-0DE5-EDD02A939A67}"/>
              </a:ext>
            </a:extLst>
          </p:cNvPr>
          <p:cNvSpPr/>
          <p:nvPr/>
        </p:nvSpPr>
        <p:spPr>
          <a:xfrm>
            <a:off x="482222" y="4147032"/>
            <a:ext cx="2563532" cy="403316"/>
          </a:xfrm>
          <a:prstGeom prst="rect">
            <a:avLst/>
          </a:prstGeom>
        </p:spPr>
        <p:txBody>
          <a:bodyPr wrap="square">
            <a:spAutoFit/>
          </a:bodyPr>
          <a:lstStyle/>
          <a:p>
            <a:pPr algn="just">
              <a:lnSpc>
                <a:spcPct val="115000"/>
              </a:lnSpc>
              <a:spcBef>
                <a:spcPts val="500"/>
              </a:spcBef>
              <a:spcAft>
                <a:spcPts val="500"/>
              </a:spcAft>
            </a:pPr>
            <a:r>
              <a:rPr lang="es-CO" sz="600" dirty="0">
                <a:solidFill>
                  <a:schemeClr val="tx1"/>
                </a:solidFill>
                <a:latin typeface="Montserrat" pitchFamily="2" charset="77"/>
                <a:ea typeface="+mn-ea"/>
                <a:cs typeface="Poppins"/>
              </a:rPr>
              <a:t>Fragmento plano </a:t>
            </a:r>
            <a:r>
              <a:rPr lang="es-MX" sz="600" dirty="0">
                <a:solidFill>
                  <a:schemeClr val="tx1"/>
                </a:solidFill>
                <a:latin typeface="Montserrat" pitchFamily="2" charset="77"/>
                <a:ea typeface="+mn-ea"/>
                <a:cs typeface="Poppins"/>
              </a:rPr>
              <a:t>CB28/1, con análisis de los 2 predios que configuran el CPF, un predio fiscal RUPI 1280-16 y un predio privado.</a:t>
            </a:r>
            <a:endParaRPr lang="es-CO" sz="600" dirty="0">
              <a:solidFill>
                <a:schemeClr val="tx1"/>
              </a:solidFill>
              <a:latin typeface="Montserrat" pitchFamily="2" charset="77"/>
              <a:ea typeface="+mn-ea"/>
              <a:cs typeface="Poppins"/>
            </a:endParaRPr>
          </a:p>
        </p:txBody>
      </p:sp>
      <p:sp>
        <p:nvSpPr>
          <p:cNvPr id="10" name="CuadroTexto 9">
            <a:extLst>
              <a:ext uri="{FF2B5EF4-FFF2-40B4-BE49-F238E27FC236}">
                <a16:creationId xmlns:a16="http://schemas.microsoft.com/office/drawing/2014/main" id="{BBAC0BDF-6C9B-023C-C7C0-060F40993083}"/>
              </a:ext>
            </a:extLst>
          </p:cNvPr>
          <p:cNvSpPr txBox="1"/>
          <p:nvPr/>
        </p:nvSpPr>
        <p:spPr>
          <a:xfrm>
            <a:off x="3691467" y="1358020"/>
            <a:ext cx="5033838" cy="3016210"/>
          </a:xfrm>
          <a:prstGeom prst="rect">
            <a:avLst/>
          </a:prstGeom>
          <a:noFill/>
        </p:spPr>
        <p:txBody>
          <a:bodyPr wrap="square">
            <a:spAutoFit/>
          </a:bodyPr>
          <a:lstStyle>
            <a:defPPr marR="0" lvl="0" algn="l" rtl="0">
              <a:lnSpc>
                <a:spcPct val="100000"/>
              </a:lnSpc>
              <a:spcBef>
                <a:spcPts val="0"/>
              </a:spcBef>
              <a:spcAft>
                <a:spcPts val="0"/>
              </a:spcAft>
              <a:defRPr/>
            </a:defPPr>
            <a:lvl1pPr marL="171450" indent="-171450" algn="just" fontAlgn="base">
              <a:buFont typeface="Arial" panose="020B0604020202020204" pitchFamily="34" charset="0"/>
              <a:buChar char="•"/>
              <a:defRPr sz="1200">
                <a:solidFill>
                  <a:srgbClr val="C00000"/>
                </a:solidFill>
                <a:latin typeface="Montserrat" pitchFamily="2" charset="77"/>
                <a:ea typeface="+mn-ea"/>
                <a:cs typeface="Poppins"/>
              </a:defRPr>
            </a:lvl1pPr>
            <a:lvl5pPr marL="171450" indent="-171450">
              <a:buFont typeface="Arial" panose="020B0604020202020204" pitchFamily="34" charset="0"/>
              <a:buChar char="•"/>
              <a:defRPr sz="1200">
                <a:solidFill>
                  <a:srgbClr val="C00000"/>
                </a:solidFill>
                <a:latin typeface="Montserrat" pitchFamily="2" charset="77"/>
                <a:ea typeface="+mn-ea"/>
                <a:cs typeface="Poppins"/>
              </a:defRPr>
            </a:lvl5pPr>
          </a:lstStyle>
          <a:p>
            <a:pPr marL="0" indent="0">
              <a:buNone/>
            </a:pPr>
            <a:r>
              <a:rPr lang="es-ES_tradnl" sz="1000" dirty="0">
                <a:solidFill>
                  <a:schemeClr val="tx1"/>
                </a:solidFill>
              </a:rPr>
              <a:t>El colegio LA ESTANCIA SAN ISIDRO LABRADOR </a:t>
            </a:r>
            <a:r>
              <a:rPr lang="es-CO" sz="1000" dirty="0">
                <a:solidFill>
                  <a:schemeClr val="tx1"/>
                </a:solidFill>
              </a:rPr>
              <a:t> </a:t>
            </a:r>
            <a:r>
              <a:rPr lang="es-ES_tradnl" sz="1000" dirty="0">
                <a:solidFill>
                  <a:schemeClr val="tx1"/>
                </a:solidFill>
              </a:rPr>
              <a:t>SEDE B se localiza en 2 predios de la urbanización San Isidro II, los cuales se identifican con los CPF 1949-1 y 1949-2. </a:t>
            </a:r>
          </a:p>
          <a:p>
            <a:pPr marL="0" indent="0">
              <a:buNone/>
            </a:pPr>
            <a:endParaRPr lang="es-ES_tradnl" sz="1000" dirty="0">
              <a:solidFill>
                <a:schemeClr val="tx1"/>
              </a:solidFill>
            </a:endParaRPr>
          </a:p>
          <a:p>
            <a:pPr marL="0" indent="0">
              <a:buNone/>
            </a:pPr>
            <a:r>
              <a:rPr lang="es-ES_tradnl" sz="1000" dirty="0">
                <a:solidFill>
                  <a:schemeClr val="tx1"/>
                </a:solidFill>
              </a:rPr>
              <a:t>Lote 1 = Corresponde a un área comunal destinada para escuela y fue asignado como bien fiscal según el RUPI 1280-16, el cual tiene un área de 332,75 m2 que coinciden con el cuadro de áreas del plano urbanístico CB28/1. Urbanismo San Isidro II. Bosa, este corresponde al CPF 1949-1. </a:t>
            </a:r>
          </a:p>
          <a:p>
            <a:pPr marL="0" indent="0">
              <a:buNone/>
            </a:pPr>
            <a:endParaRPr lang="es-ES_tradnl" sz="1000" dirty="0">
              <a:solidFill>
                <a:schemeClr val="tx1"/>
              </a:solidFill>
            </a:endParaRPr>
          </a:p>
          <a:p>
            <a:pPr marL="0" indent="0">
              <a:buNone/>
            </a:pPr>
            <a:r>
              <a:rPr lang="es-ES_tradnl" sz="1000" dirty="0">
                <a:solidFill>
                  <a:schemeClr val="tx1"/>
                </a:solidFill>
              </a:rPr>
              <a:t>Lote 2= Corresponde al predio privado de la manzana 1 Lote 8 que según el cuadro de áreas contenido en el plano urbanístico CB28/1 es de 244,45 m2, CPF 1942-2.</a:t>
            </a:r>
          </a:p>
          <a:p>
            <a:pPr marL="0" lvl="0" indent="0">
              <a:buNone/>
            </a:pPr>
            <a:endParaRPr lang="es-ES_tradnl" sz="1000" dirty="0">
              <a:solidFill>
                <a:schemeClr val="tx1"/>
              </a:solidFill>
            </a:endParaRPr>
          </a:p>
          <a:p>
            <a:pPr marL="0" lvl="0" indent="0">
              <a:buNone/>
            </a:pPr>
            <a:r>
              <a:rPr lang="es-ES_tradnl" sz="1000" dirty="0">
                <a:solidFill>
                  <a:schemeClr val="tx1"/>
                </a:solidFill>
              </a:rPr>
              <a:t>La junta de acción comunal del barrio San Isidro II realizó una cesión de los derechos sobre el predio identificado con el RUPI 1280-16 (CPF 1949-1) en donde se indica que el predio colindante (CPF 1949-2) perteneció al señor EUDORO ESQUERRA HEREDIA identificado con la CC 195583 de Bosa.</a:t>
            </a:r>
            <a:endParaRPr lang="es-CO" sz="1000" dirty="0">
              <a:solidFill>
                <a:schemeClr val="tx1"/>
              </a:solidFill>
            </a:endParaRPr>
          </a:p>
          <a:p>
            <a:pPr marL="0" indent="0">
              <a:buNone/>
            </a:pPr>
            <a:r>
              <a:rPr lang="es-ES_tradnl" sz="1000" dirty="0">
                <a:solidFill>
                  <a:schemeClr val="tx1"/>
                </a:solidFill>
              </a:rPr>
              <a:t> </a:t>
            </a:r>
            <a:endParaRPr lang="es-CO" sz="1000" dirty="0">
              <a:solidFill>
                <a:schemeClr val="tx1"/>
              </a:solidFill>
            </a:endParaRPr>
          </a:p>
          <a:p>
            <a:pPr marL="0" lvl="0" indent="0">
              <a:buNone/>
            </a:pPr>
            <a:r>
              <a:rPr lang="es-ES_tradnl" sz="1000" dirty="0">
                <a:solidFill>
                  <a:schemeClr val="tx1"/>
                </a:solidFill>
              </a:rPr>
              <a:t>De acuerdo a lo anterior aparentemente el predio es privado.</a:t>
            </a:r>
            <a:endParaRPr lang="es-ES" sz="1000" dirty="0">
              <a:solidFill>
                <a:schemeClr val="tx1"/>
              </a:solidFill>
            </a:endParaRPr>
          </a:p>
        </p:txBody>
      </p:sp>
      <p:sp>
        <p:nvSpPr>
          <p:cNvPr id="11" name="Google Shape;627;g2d312d81aa6_8_0">
            <a:extLst>
              <a:ext uri="{FF2B5EF4-FFF2-40B4-BE49-F238E27FC236}">
                <a16:creationId xmlns:a16="http://schemas.microsoft.com/office/drawing/2014/main" id="{AE0F3E76-9657-BEA2-C998-E259DF116D68}"/>
              </a:ext>
            </a:extLst>
          </p:cNvPr>
          <p:cNvSpPr txBox="1"/>
          <p:nvPr/>
        </p:nvSpPr>
        <p:spPr>
          <a:xfrm>
            <a:off x="3989765" y="4802147"/>
            <a:ext cx="4867977" cy="346655"/>
          </a:xfrm>
          <a:prstGeom prst="rect">
            <a:avLst/>
          </a:prstGeom>
          <a:noFill/>
          <a:ln>
            <a:noFill/>
          </a:ln>
        </p:spPr>
        <p:txBody>
          <a:bodyPr spcFirstLastPara="1" wrap="square" lIns="91425" tIns="91425" rIns="91425" bIns="91425" anchor="ctr" anchorCtr="0">
            <a:noAutofit/>
          </a:bodyPr>
          <a:lstStyle/>
          <a:p>
            <a:pPr algn="r"/>
            <a:r>
              <a:rPr lang="es-ES" sz="1200" b="1" dirty="0">
                <a:solidFill>
                  <a:srgbClr val="FFFFFF"/>
                </a:solidFill>
                <a:latin typeface="Montserrat"/>
                <a:sym typeface="Montserrat"/>
              </a:rPr>
              <a:t>SED 2026</a:t>
            </a:r>
            <a:endParaRPr lang="es-ES" sz="900" b="1" dirty="0">
              <a:solidFill>
                <a:srgbClr val="FFFFFF"/>
              </a:solidFill>
            </a:endParaRPr>
          </a:p>
        </p:txBody>
      </p:sp>
    </p:spTree>
    <p:extLst>
      <p:ext uri="{BB962C8B-B14F-4D97-AF65-F5344CB8AC3E}">
        <p14:creationId xmlns:p14="http://schemas.microsoft.com/office/powerpoint/2010/main" val="538847342"/>
      </p:ext>
    </p:extLst>
  </p:cSld>
  <p:clrMapOvr>
    <a:masterClrMapping/>
  </p:clrMapOvr>
</p:sld>
</file>

<file path=ppt/theme/theme1.xml><?xml version="1.0" encoding="utf-8"?>
<a:theme xmlns:a="http://schemas.openxmlformats.org/drawingml/2006/main" name="Modern Doodle Minitheme by Slidesgo">
  <a:themeElements>
    <a:clrScheme name="Simple Light">
      <a:dk1>
        <a:srgbClr val="351F5D"/>
      </a:dk1>
      <a:lt1>
        <a:srgbClr val="FFFFFF"/>
      </a:lt1>
      <a:dk2>
        <a:srgbClr val="764FAF"/>
      </a:dk2>
      <a:lt2>
        <a:srgbClr val="CD88FD"/>
      </a:lt2>
      <a:accent1>
        <a:srgbClr val="E3C6FF"/>
      </a:accent1>
      <a:accent2>
        <a:srgbClr val="C6C6C6"/>
      </a:accent2>
      <a:accent3>
        <a:srgbClr val="FFFFFF"/>
      </a:accent3>
      <a:accent4>
        <a:srgbClr val="FFFFFF"/>
      </a:accent4>
      <a:accent5>
        <a:srgbClr val="FFFFFF"/>
      </a:accent5>
      <a:accent6>
        <a:srgbClr val="FFFFFF"/>
      </a:accent6>
      <a:hlink>
        <a:srgbClr val="351F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ción2" id="{5DB35382-9F5A-AE4D-98B8-28ECF90299DA}" vid="{AD02A301-628E-0949-9C99-6C4C9487D7C5}"/>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3F35B709B2CB4D93E09701C8FC3351" ma:contentTypeVersion="15" ma:contentTypeDescription="Create a new document." ma:contentTypeScope="" ma:versionID="8bcdffd063c03b8b2ac26ba2e71dd3d1">
  <xsd:schema xmlns:xsd="http://www.w3.org/2001/XMLSchema" xmlns:xs="http://www.w3.org/2001/XMLSchema" xmlns:p="http://schemas.microsoft.com/office/2006/metadata/properties" xmlns:ns3="1348c64d-3886-4fb5-b022-346ad2558ae7" xmlns:ns4="f6373949-d88e-467b-ac3d-be5755566dd5" targetNamespace="http://schemas.microsoft.com/office/2006/metadata/properties" ma:root="true" ma:fieldsID="d4bf856c961207fd690efb9c07e9798c" ns3:_="" ns4:_="">
    <xsd:import namespace="1348c64d-3886-4fb5-b022-346ad2558ae7"/>
    <xsd:import namespace="f6373949-d88e-467b-ac3d-be5755566dd5"/>
    <xsd:element name="properties">
      <xsd:complexType>
        <xsd:sequence>
          <xsd:element name="documentManagement">
            <xsd:complexType>
              <xsd:all>
                <xsd:element ref="ns3:MediaServiceMetadata" minOccurs="0"/>
                <xsd:element ref="ns3:MediaServiceFastMetadata" minOccurs="0"/>
                <xsd:element ref="ns3:MediaServiceSearchProperties" minOccurs="0"/>
                <xsd:element ref="ns3:MediaServiceObjectDetectorVersions" minOccurs="0"/>
                <xsd:element ref="ns3:_activity"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SystemTag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48c64d-3886-4fb5-b022-346ad2558a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_activity" ma:index="12" nillable="true" ma:displayName="_activity" ma:hidden="true" ma:internalName="_activity">
      <xsd:simpleType>
        <xsd:restriction base="dms:Note"/>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6373949-d88e-467b-ac3d-be5755566dd5"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1348c64d-3886-4fb5-b022-346ad2558a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16A9BD-701F-4A2A-9041-EF031B3CA1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48c64d-3886-4fb5-b022-346ad2558ae7"/>
    <ds:schemaRef ds:uri="f6373949-d88e-467b-ac3d-be5755566d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C551EE-A680-4178-9018-9A53E134BCAD}">
  <ds:schemaRefs>
    <ds:schemaRef ds:uri="http://schemas.microsoft.com/office/2006/documentManagement/types"/>
    <ds:schemaRef ds:uri="http://schemas.openxmlformats.org/package/2006/metadata/core-properties"/>
    <ds:schemaRef ds:uri="f6373949-d88e-467b-ac3d-be5755566dd5"/>
    <ds:schemaRef ds:uri="http://purl.org/dc/elements/1.1/"/>
    <ds:schemaRef ds:uri="1348c64d-3886-4fb5-b022-346ad2558ae7"/>
    <ds:schemaRef ds:uri="http://purl.org/dc/dcmitype/"/>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3.xml><?xml version="1.0" encoding="utf-8"?>
<ds:datastoreItem xmlns:ds="http://schemas.openxmlformats.org/officeDocument/2006/customXml" ds:itemID="{1AD2F746-3E90-4319-B06D-80C1756D67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Plantilla_SED_2026</Template>
  <TotalTime>782</TotalTime>
  <Words>2816</Words>
  <Application>Microsoft Office PowerPoint</Application>
  <PresentationFormat>Presentación en pantalla (16:9)</PresentationFormat>
  <Paragraphs>685</Paragraphs>
  <Slides>14</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14</vt:i4>
      </vt:variant>
    </vt:vector>
  </HeadingPairs>
  <TitlesOfParts>
    <vt:vector size="20" baseType="lpstr">
      <vt:lpstr>Aptos</vt:lpstr>
      <vt:lpstr>Montserrat</vt:lpstr>
      <vt:lpstr>Segoe UI</vt:lpstr>
      <vt:lpstr>Aptos Narrow</vt:lpstr>
      <vt:lpstr>Arial</vt:lpstr>
      <vt:lpstr>Modern Doodle Minitheme by Slidesgo</vt:lpstr>
      <vt:lpstr>CONVENIO SED- DADEP AVANCE JULIO 2026</vt:lpstr>
      <vt:lpstr>ITEM 1 ACTAS NUEVAS (13) </vt:lpstr>
      <vt:lpstr>ITEM 2 TRANSFERENCIA A ENTIDADES (CVP) </vt:lpstr>
      <vt:lpstr>ÍTEM 3 PREDIOS INDETERMINADOS (18)</vt:lpstr>
      <vt:lpstr>ESTADO INFORMES TÉCNICO JURÍDICOS</vt:lpstr>
      <vt:lpstr>CPF 716-1 </vt:lpstr>
      <vt:lpstr>CPF 1931-4 </vt:lpstr>
      <vt:lpstr>CPF 1510-1 </vt:lpstr>
      <vt:lpstr>CPF 1949-2 </vt:lpstr>
      <vt:lpstr>Presentación de PowerPoint</vt:lpstr>
      <vt:lpstr>Presentación de PowerPoint</vt:lpstr>
      <vt:lpstr>Presentación de PowerPoint</vt:lpstr>
      <vt:lpstr>Presentación de PowerPoint</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IMPORTANTE</dc:title>
  <dc:creator>MAYDA CRISTINA MURCIA RAMIREZ</dc:creator>
  <cp:lastModifiedBy>Andrés Javier Muñoz Hernández</cp:lastModifiedBy>
  <cp:revision>131</cp:revision>
  <dcterms:created xsi:type="dcterms:W3CDTF">2026-03-19T19:50:04Z</dcterms:created>
  <dcterms:modified xsi:type="dcterms:W3CDTF">2026-07-24T21:14:01Z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0x010100813F35B709B2CB4D93E09701C8FC3351</vt:lpwstr>
  </property>
</Properties>
</file>