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145706541" r:id="rId5"/>
    <p:sldId id="2145706547" r:id="rId6"/>
    <p:sldId id="2145706545" r:id="rId7"/>
    <p:sldId id="2145706542" r:id="rId8"/>
    <p:sldId id="2145706550" r:id="rId9"/>
    <p:sldId id="2145706561" r:id="rId10"/>
    <p:sldId id="2145706570" r:id="rId11"/>
    <p:sldId id="2145706569" r:id="rId12"/>
    <p:sldId id="2145706571" r:id="rId13"/>
    <p:sldId id="2145706568" r:id="rId14"/>
    <p:sldId id="2145705971" r:id="rId15"/>
    <p:sldId id="2145706560" r:id="rId16"/>
    <p:sldId id="2145706548" r:id="rId17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28AA4"/>
    <a:srgbClr val="38A9CA"/>
    <a:srgbClr val="50C0E3"/>
    <a:srgbClr val="72CA8B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8C0C2C-2D4C-DB08-2CD5-54A3343CF7A2}" v="220" dt="2026-03-10T16:16:00.589"/>
    <p1510:client id="{E441D70A-0304-41AB-94B5-A2A377E76835}" v="2" dt="2026-03-10T21:56:10.4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7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544CEA-9F0B-490B-8BE0-E9A2FD69814D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CDB505D-D78D-4071-BC50-56ED9A075338}">
      <dgm:prSet/>
      <dgm:spPr/>
      <dgm:t>
        <a:bodyPr/>
        <a:lstStyle/>
        <a:p>
          <a:r>
            <a:rPr lang="es-ES" b="1"/>
            <a:t>DOCUMENTO TÉCNICO OPERATIVO</a:t>
          </a:r>
          <a:endParaRPr lang="es-CO"/>
        </a:p>
      </dgm:t>
    </dgm:pt>
    <dgm:pt modelId="{8DF04EF2-0058-461E-AD78-35B8C52236A4}" type="parTrans" cxnId="{86A1EBBF-C7CF-49A6-9A3E-F59C23D7F5EE}">
      <dgm:prSet/>
      <dgm:spPr/>
      <dgm:t>
        <a:bodyPr/>
        <a:lstStyle/>
        <a:p>
          <a:endParaRPr lang="es-CO"/>
        </a:p>
      </dgm:t>
    </dgm:pt>
    <dgm:pt modelId="{66FB4DA7-4954-4B3B-81EC-C243610F6F8A}" type="sibTrans" cxnId="{86A1EBBF-C7CF-49A6-9A3E-F59C23D7F5EE}">
      <dgm:prSet/>
      <dgm:spPr/>
      <dgm:t>
        <a:bodyPr/>
        <a:lstStyle/>
        <a:p>
          <a:endParaRPr lang="es-CO"/>
        </a:p>
      </dgm:t>
    </dgm:pt>
    <dgm:pt modelId="{410F070C-53C9-41AE-A8B6-05A044BFE72C}">
      <dgm:prSet/>
      <dgm:spPr/>
      <dgm:t>
        <a:bodyPr/>
        <a:lstStyle/>
        <a:p>
          <a:r>
            <a:rPr lang="es-ES" b="1"/>
            <a:t>PROYECCIÓN PRESUPUESTAL </a:t>
          </a:r>
          <a:endParaRPr lang="es-CO"/>
        </a:p>
      </dgm:t>
    </dgm:pt>
    <dgm:pt modelId="{259A331A-F54E-4FF4-95FC-A57025AD4EFF}" type="parTrans" cxnId="{E9196BA3-A129-4127-8C15-0BAD03F0E56C}">
      <dgm:prSet/>
      <dgm:spPr/>
      <dgm:t>
        <a:bodyPr/>
        <a:lstStyle/>
        <a:p>
          <a:endParaRPr lang="es-CO"/>
        </a:p>
      </dgm:t>
    </dgm:pt>
    <dgm:pt modelId="{22708366-0DE9-4C92-B34A-17D3FFA14A3B}" type="sibTrans" cxnId="{E9196BA3-A129-4127-8C15-0BAD03F0E56C}">
      <dgm:prSet/>
      <dgm:spPr/>
      <dgm:t>
        <a:bodyPr/>
        <a:lstStyle/>
        <a:p>
          <a:endParaRPr lang="es-CO"/>
        </a:p>
      </dgm:t>
    </dgm:pt>
    <dgm:pt modelId="{F33E0A08-42AA-4532-A148-8B55402073D7}" type="pres">
      <dgm:prSet presAssocID="{CB544CEA-9F0B-490B-8BE0-E9A2FD69814D}" presName="compositeShape" presStyleCnt="0">
        <dgm:presLayoutVars>
          <dgm:dir/>
          <dgm:resizeHandles/>
        </dgm:presLayoutVars>
      </dgm:prSet>
      <dgm:spPr/>
    </dgm:pt>
    <dgm:pt modelId="{FD530AD4-7C7A-4A15-818A-3EFA35E7B62C}" type="pres">
      <dgm:prSet presAssocID="{CB544CEA-9F0B-490B-8BE0-E9A2FD69814D}" presName="pyramid" presStyleLbl="node1" presStyleIdx="0" presStyleCnt="1"/>
      <dgm:spPr/>
    </dgm:pt>
    <dgm:pt modelId="{B2C76C89-DFAB-4F2D-BC04-8F1E5F1F6C3F}" type="pres">
      <dgm:prSet presAssocID="{CB544CEA-9F0B-490B-8BE0-E9A2FD69814D}" presName="theList" presStyleCnt="0"/>
      <dgm:spPr/>
    </dgm:pt>
    <dgm:pt modelId="{0C71966D-C605-4B90-A94E-F8B40978E13A}" type="pres">
      <dgm:prSet presAssocID="{4CDB505D-D78D-4071-BC50-56ED9A075338}" presName="aNode" presStyleLbl="fgAcc1" presStyleIdx="0" presStyleCnt="2">
        <dgm:presLayoutVars>
          <dgm:bulletEnabled val="1"/>
        </dgm:presLayoutVars>
      </dgm:prSet>
      <dgm:spPr/>
    </dgm:pt>
    <dgm:pt modelId="{50D5C2E5-5DC1-44A7-AF2D-DEC84F23DD2E}" type="pres">
      <dgm:prSet presAssocID="{4CDB505D-D78D-4071-BC50-56ED9A075338}" presName="aSpace" presStyleCnt="0"/>
      <dgm:spPr/>
    </dgm:pt>
    <dgm:pt modelId="{EC83C01D-B12F-4508-85E0-9493B1B9F428}" type="pres">
      <dgm:prSet presAssocID="{410F070C-53C9-41AE-A8B6-05A044BFE72C}" presName="aNode" presStyleLbl="fgAcc1" presStyleIdx="1" presStyleCnt="2">
        <dgm:presLayoutVars>
          <dgm:bulletEnabled val="1"/>
        </dgm:presLayoutVars>
      </dgm:prSet>
      <dgm:spPr/>
    </dgm:pt>
    <dgm:pt modelId="{E1C84AEB-1891-4088-A300-D99414072FD5}" type="pres">
      <dgm:prSet presAssocID="{410F070C-53C9-41AE-A8B6-05A044BFE72C}" presName="aSpace" presStyleCnt="0"/>
      <dgm:spPr/>
    </dgm:pt>
  </dgm:ptLst>
  <dgm:cxnLst>
    <dgm:cxn modelId="{1F3C4320-5175-41B5-B7D2-0C30730358A8}" type="presOf" srcId="{4CDB505D-D78D-4071-BC50-56ED9A075338}" destId="{0C71966D-C605-4B90-A94E-F8B40978E13A}" srcOrd="0" destOrd="0" presId="urn:microsoft.com/office/officeart/2005/8/layout/pyramid2"/>
    <dgm:cxn modelId="{9CAFC070-0F63-4CD0-B391-4E033B103A1A}" type="presOf" srcId="{410F070C-53C9-41AE-A8B6-05A044BFE72C}" destId="{EC83C01D-B12F-4508-85E0-9493B1B9F428}" srcOrd="0" destOrd="0" presId="urn:microsoft.com/office/officeart/2005/8/layout/pyramid2"/>
    <dgm:cxn modelId="{E9196BA3-A129-4127-8C15-0BAD03F0E56C}" srcId="{CB544CEA-9F0B-490B-8BE0-E9A2FD69814D}" destId="{410F070C-53C9-41AE-A8B6-05A044BFE72C}" srcOrd="1" destOrd="0" parTransId="{259A331A-F54E-4FF4-95FC-A57025AD4EFF}" sibTransId="{22708366-0DE9-4C92-B34A-17D3FFA14A3B}"/>
    <dgm:cxn modelId="{22C024BF-8F32-4062-AFDA-712C9E08F15C}" type="presOf" srcId="{CB544CEA-9F0B-490B-8BE0-E9A2FD69814D}" destId="{F33E0A08-42AA-4532-A148-8B55402073D7}" srcOrd="0" destOrd="0" presId="urn:microsoft.com/office/officeart/2005/8/layout/pyramid2"/>
    <dgm:cxn modelId="{86A1EBBF-C7CF-49A6-9A3E-F59C23D7F5EE}" srcId="{CB544CEA-9F0B-490B-8BE0-E9A2FD69814D}" destId="{4CDB505D-D78D-4071-BC50-56ED9A075338}" srcOrd="0" destOrd="0" parTransId="{8DF04EF2-0058-461E-AD78-35B8C52236A4}" sibTransId="{66FB4DA7-4954-4B3B-81EC-C243610F6F8A}"/>
    <dgm:cxn modelId="{D7B8849E-0022-441B-8C5C-C858854E85EA}" type="presParOf" srcId="{F33E0A08-42AA-4532-A148-8B55402073D7}" destId="{FD530AD4-7C7A-4A15-818A-3EFA35E7B62C}" srcOrd="0" destOrd="0" presId="urn:microsoft.com/office/officeart/2005/8/layout/pyramid2"/>
    <dgm:cxn modelId="{170FCEB0-5910-449F-93E5-70B841F459A3}" type="presParOf" srcId="{F33E0A08-42AA-4532-A148-8B55402073D7}" destId="{B2C76C89-DFAB-4F2D-BC04-8F1E5F1F6C3F}" srcOrd="1" destOrd="0" presId="urn:microsoft.com/office/officeart/2005/8/layout/pyramid2"/>
    <dgm:cxn modelId="{B4A80841-682F-41DE-BC38-C8125B5743E7}" type="presParOf" srcId="{B2C76C89-DFAB-4F2D-BC04-8F1E5F1F6C3F}" destId="{0C71966D-C605-4B90-A94E-F8B40978E13A}" srcOrd="0" destOrd="0" presId="urn:microsoft.com/office/officeart/2005/8/layout/pyramid2"/>
    <dgm:cxn modelId="{6C8BA52B-6B30-49B6-8D63-DF017A0DEC67}" type="presParOf" srcId="{B2C76C89-DFAB-4F2D-BC04-8F1E5F1F6C3F}" destId="{50D5C2E5-5DC1-44A7-AF2D-DEC84F23DD2E}" srcOrd="1" destOrd="0" presId="urn:microsoft.com/office/officeart/2005/8/layout/pyramid2"/>
    <dgm:cxn modelId="{BBB0D36A-0C6F-4A09-B2BE-88C5C9E74CFA}" type="presParOf" srcId="{B2C76C89-DFAB-4F2D-BC04-8F1E5F1F6C3F}" destId="{EC83C01D-B12F-4508-85E0-9493B1B9F428}" srcOrd="2" destOrd="0" presId="urn:microsoft.com/office/officeart/2005/8/layout/pyramid2"/>
    <dgm:cxn modelId="{C6856DE4-4824-4D9C-B9D9-D208F559F0DB}" type="presParOf" srcId="{B2C76C89-DFAB-4F2D-BC04-8F1E5F1F6C3F}" destId="{E1C84AEB-1891-4088-A300-D99414072FD5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30AD4-7C7A-4A15-818A-3EFA35E7B62C}">
      <dsp:nvSpPr>
        <dsp:cNvPr id="0" name=""/>
        <dsp:cNvSpPr/>
      </dsp:nvSpPr>
      <dsp:spPr>
        <a:xfrm>
          <a:off x="700325" y="0"/>
          <a:ext cx="3267075" cy="3267075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71966D-C605-4B90-A94E-F8B40978E13A}">
      <dsp:nvSpPr>
        <dsp:cNvPr id="0" name=""/>
        <dsp:cNvSpPr/>
      </dsp:nvSpPr>
      <dsp:spPr>
        <a:xfrm>
          <a:off x="2333862" y="327026"/>
          <a:ext cx="2123598" cy="11613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1" kern="1200"/>
            <a:t>DOCUMENTO TÉCNICO OPERATIVO</a:t>
          </a:r>
          <a:endParaRPr lang="es-CO" sz="1900" kern="1200"/>
        </a:p>
      </dsp:txBody>
      <dsp:txXfrm>
        <a:off x="2390554" y="383718"/>
        <a:ext cx="2010214" cy="1047959"/>
      </dsp:txXfrm>
    </dsp:sp>
    <dsp:sp modelId="{EC83C01D-B12F-4508-85E0-9493B1B9F428}">
      <dsp:nvSpPr>
        <dsp:cNvPr id="0" name=""/>
        <dsp:cNvSpPr/>
      </dsp:nvSpPr>
      <dsp:spPr>
        <a:xfrm>
          <a:off x="2333862" y="1633537"/>
          <a:ext cx="2123598" cy="11613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1" kern="1200"/>
            <a:t>PROYECCIÓN PRESUPUESTAL </a:t>
          </a:r>
          <a:endParaRPr lang="es-CO" sz="1900" kern="1200"/>
        </a:p>
      </dsp:txBody>
      <dsp:txXfrm>
        <a:off x="2390554" y="1690229"/>
        <a:ext cx="2010214" cy="10479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2688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Título</a:t>
            </a:r>
            <a:br>
              <a:rPr lang="en-US"/>
            </a:br>
            <a:r>
              <a:rPr lang="en-US" err="1"/>
              <a:t>presentación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Subtítulo</a:t>
            </a:r>
            <a:r>
              <a:rPr lang="en-US"/>
              <a:t> / </a:t>
            </a:r>
            <a:r>
              <a:rPr lang="en-US" err="1"/>
              <a:t>fecha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err="1"/>
              <a:t>Texto</a:t>
            </a:r>
            <a:r>
              <a:rPr lang="en-US"/>
              <a:t> de </a:t>
            </a:r>
            <a:r>
              <a:rPr lang="en-US" err="1"/>
              <a:t>contenido</a:t>
            </a:r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  <a:p>
            <a:pPr marL="0" lvl="0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err="1"/>
              <a:t>Capítulo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err="1"/>
              <a:t>Subítulo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err="1"/>
              <a:t>Subtítulo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err="1"/>
              <a:t>Contenido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err="1"/>
              <a:t>Título</a:t>
            </a:r>
            <a:r>
              <a:rPr lang="en-US"/>
              <a:t> </a:t>
            </a:r>
            <a:r>
              <a:rPr lang="en-US" err="1"/>
              <a:t>diapositiva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03/16/2026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987" y="1760042"/>
            <a:ext cx="10530348" cy="4306461"/>
          </a:xfrm>
        </p:spPr>
        <p:txBody>
          <a:bodyPr/>
          <a:lstStyle/>
          <a:p>
            <a:pPr algn="ctr"/>
            <a:r>
              <a:rPr lang="es-ES"/>
              <a:t>CONSTRUCCIÓN CONJUNTA PRODUCTO DE POLÍTICA PÚBLICA 1.1.14  </a:t>
            </a:r>
            <a:br>
              <a:rPr lang="es-ES"/>
            </a:br>
            <a:r>
              <a:rPr lang="es-ES"/>
              <a:t>POBLACIÓN NEGRA Y AFROCOLOMBIANA </a:t>
            </a:r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contenido 7">
            <a:extLst>
              <a:ext uri="{FF2B5EF4-FFF2-40B4-BE49-F238E27FC236}">
                <a16:creationId xmlns:a16="http://schemas.microsoft.com/office/drawing/2014/main" id="{09A7CBAE-0E92-3114-A328-20F95848426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9911041"/>
              </p:ext>
            </p:extLst>
          </p:nvPr>
        </p:nvGraphicFramePr>
        <p:xfrm>
          <a:off x="447262" y="773981"/>
          <a:ext cx="11618842" cy="55203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5084">
                  <a:extLst>
                    <a:ext uri="{9D8B030D-6E8A-4147-A177-3AD203B41FA5}">
                      <a16:colId xmlns:a16="http://schemas.microsoft.com/office/drawing/2014/main" val="816049880"/>
                    </a:ext>
                  </a:extLst>
                </a:gridCol>
                <a:gridCol w="1804166">
                  <a:extLst>
                    <a:ext uri="{9D8B030D-6E8A-4147-A177-3AD203B41FA5}">
                      <a16:colId xmlns:a16="http://schemas.microsoft.com/office/drawing/2014/main" val="4268288069"/>
                    </a:ext>
                  </a:extLst>
                </a:gridCol>
                <a:gridCol w="3891862">
                  <a:extLst>
                    <a:ext uri="{9D8B030D-6E8A-4147-A177-3AD203B41FA5}">
                      <a16:colId xmlns:a16="http://schemas.microsoft.com/office/drawing/2014/main" val="1297681564"/>
                    </a:ext>
                  </a:extLst>
                </a:gridCol>
                <a:gridCol w="687391">
                  <a:extLst>
                    <a:ext uri="{9D8B030D-6E8A-4147-A177-3AD203B41FA5}">
                      <a16:colId xmlns:a16="http://schemas.microsoft.com/office/drawing/2014/main" val="103338216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1028731441"/>
                    </a:ext>
                  </a:extLst>
                </a:gridCol>
                <a:gridCol w="1610139">
                  <a:extLst>
                    <a:ext uri="{9D8B030D-6E8A-4147-A177-3AD203B41FA5}">
                      <a16:colId xmlns:a16="http://schemas.microsoft.com/office/drawing/2014/main" val="71089947"/>
                    </a:ext>
                  </a:extLst>
                </a:gridCol>
              </a:tblGrid>
              <a:tr h="24752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Componente 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Acción 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Actividad 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Valor unitario 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Valor total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164258"/>
                  </a:ext>
                </a:extLst>
              </a:tr>
              <a:tr h="42079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Componente 1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Acción 4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Desarrollar una (1) jornada de armonización espiritual y apertura técnica del producto y su relatoría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6.919.784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6.919.784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301443"/>
                  </a:ext>
                </a:extLst>
              </a:tr>
              <a:tr h="42079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Acción 5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Implementar una (1) prueba piloto de los instrumentos (encuentro de saberes)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1.774.862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1.774.862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5532012"/>
                  </a:ext>
                </a:extLst>
              </a:tr>
              <a:tr h="631185"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Componente 2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Acción 7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Desarrollar veinte (20) encuentros de saberes locales (uno por cada localidad) según lo estipulado en la ficha metodológica del instrumento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1.774.862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35.497.240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068306"/>
                  </a:ext>
                </a:extLst>
              </a:tr>
              <a:tr h="63118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Desarrollar cuatro (4) encuentros de saberes zonales (uno por cada zona) según lo estipulado en la ficha metodológica del instrumento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1.774.862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7.099.448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41662"/>
                  </a:ext>
                </a:extLst>
              </a:tr>
              <a:tr h="63118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Acción 9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Desarrollar un (1) encuentro de saberes para la retroalimentación de resultados con la comunidad Negra y Afrocolombiana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1.774.862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1.774.862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3378922"/>
                  </a:ext>
                </a:extLst>
              </a:tr>
              <a:tr h="99009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Componente 4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Acción 11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Realizar un (1) acto público de socialización y cierre ancestral del proceso de análisis sobre las violencias étnico-culturales, raciales y de géneros en las comunidades Negras y Afrocolombianas desde la mirada en salud, en clave territorial e intercultural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6.919.784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6.919.784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5346668"/>
                  </a:ext>
                </a:extLst>
              </a:tr>
              <a:tr h="39603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s-ES" sz="1300" b="1" ker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Insumos</a:t>
                      </a:r>
                      <a:endParaRPr lang="es-ES" sz="130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59.985.980 </a:t>
                      </a: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469038"/>
                  </a:ext>
                </a:extLst>
              </a:tr>
            </a:tbl>
          </a:graphicData>
        </a:graphic>
      </p:graphicFrame>
      <p:sp>
        <p:nvSpPr>
          <p:cNvPr id="4" name="Título 3">
            <a:extLst>
              <a:ext uri="{FF2B5EF4-FFF2-40B4-BE49-F238E27FC236}">
                <a16:creationId xmlns:a16="http://schemas.microsoft.com/office/drawing/2014/main" id="{6BACEFDA-6E52-4A31-A40E-423BD8382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809" y="183051"/>
            <a:ext cx="11618842" cy="341632"/>
          </a:xfrm>
        </p:spPr>
        <p:txBody>
          <a:bodyPr/>
          <a:lstStyle/>
          <a:p>
            <a:pPr algn="ctr"/>
            <a:r>
              <a:rPr lang="es-MX" sz="1800">
                <a:latin typeface="+mn-lt"/>
              </a:rPr>
              <a:t>PRESUPUESTO  DE INSUMOS LOGÍSTICOS Y METODOLÓGICOS PARA LA IMPLEMENTACIÓN DE LOS COMPONENTES</a:t>
            </a:r>
          </a:p>
        </p:txBody>
      </p:sp>
    </p:spTree>
    <p:extLst>
      <p:ext uri="{BB962C8B-B14F-4D97-AF65-F5344CB8AC3E}">
        <p14:creationId xmlns:p14="http://schemas.microsoft.com/office/powerpoint/2010/main" val="1085473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F8413497-005B-EF1F-7C26-62184E1339C2}"/>
              </a:ext>
            </a:extLst>
          </p:cNvPr>
          <p:cNvSpPr/>
          <p:nvPr/>
        </p:nvSpPr>
        <p:spPr>
          <a:xfrm>
            <a:off x="7128400" y="769171"/>
            <a:ext cx="4215554" cy="867194"/>
          </a:xfrm>
          <a:prstGeom prst="roundRect">
            <a:avLst/>
          </a:prstGeom>
          <a:solidFill>
            <a:srgbClr val="328AA4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2400" b="1"/>
              <a:t>  VALOR DEL CONTRATO</a:t>
            </a:r>
            <a:endParaRPr lang="en-CO" sz="2400" b="1"/>
          </a:p>
          <a:p>
            <a:pPr algn="ctr"/>
            <a:r>
              <a:rPr lang="es-ES" sz="2400" b="1"/>
              <a:t>$ 900.000.000</a:t>
            </a:r>
            <a:endParaRPr lang="en-CO" sz="2400" b="1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38C2AE7-B27A-423C-2B60-D17437937CAF}"/>
              </a:ext>
            </a:extLst>
          </p:cNvPr>
          <p:cNvSpPr/>
          <p:nvPr/>
        </p:nvSpPr>
        <p:spPr>
          <a:xfrm>
            <a:off x="816731" y="800486"/>
            <a:ext cx="4454094" cy="835387"/>
          </a:xfrm>
          <a:prstGeom prst="roundRect">
            <a:avLst/>
          </a:prstGeom>
          <a:solidFill>
            <a:srgbClr val="285B6A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2000" b="1"/>
              <a:t>PLAZO DE EJECUCIÓN 9 meses </a:t>
            </a:r>
          </a:p>
          <a:p>
            <a:pPr algn="ctr"/>
            <a:r>
              <a:rPr lang="es-ES" sz="2000" b="1"/>
              <a:t>Julio 2026- Marzo 2027</a:t>
            </a:r>
            <a:endParaRPr lang="en-CO" sz="200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21637A4A-0EA5-D70C-53C5-0587B8F141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644847"/>
              </p:ext>
            </p:extLst>
          </p:nvPr>
        </p:nvGraphicFramePr>
        <p:xfrm>
          <a:off x="1080373" y="3884515"/>
          <a:ext cx="9812593" cy="2701823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200589">
                  <a:extLst>
                    <a:ext uri="{9D8B030D-6E8A-4147-A177-3AD203B41FA5}">
                      <a16:colId xmlns:a16="http://schemas.microsoft.com/office/drawing/2014/main" val="681629944"/>
                    </a:ext>
                  </a:extLst>
                </a:gridCol>
                <a:gridCol w="1682611">
                  <a:extLst>
                    <a:ext uri="{9D8B030D-6E8A-4147-A177-3AD203B41FA5}">
                      <a16:colId xmlns:a16="http://schemas.microsoft.com/office/drawing/2014/main" val="2318157988"/>
                    </a:ext>
                  </a:extLst>
                </a:gridCol>
                <a:gridCol w="1963708">
                  <a:extLst>
                    <a:ext uri="{9D8B030D-6E8A-4147-A177-3AD203B41FA5}">
                      <a16:colId xmlns:a16="http://schemas.microsoft.com/office/drawing/2014/main" val="1164330968"/>
                    </a:ext>
                  </a:extLst>
                </a:gridCol>
                <a:gridCol w="1965685">
                  <a:extLst>
                    <a:ext uri="{9D8B030D-6E8A-4147-A177-3AD203B41FA5}">
                      <a16:colId xmlns:a16="http://schemas.microsoft.com/office/drawing/2014/main" val="699000795"/>
                    </a:ext>
                  </a:extLst>
                </a:gridCol>
              </a:tblGrid>
              <a:tr h="4060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2400" b="1" kern="0">
                          <a:solidFill>
                            <a:srgbClr val="000000"/>
                          </a:solidFill>
                          <a:effectLst/>
                        </a:rPr>
                        <a:t>Pagos</a:t>
                      </a:r>
                      <a:endParaRPr lang="es-ES" sz="4000" b="1">
                        <a:effectLst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2400" b="1" kern="0">
                          <a:solidFill>
                            <a:srgbClr val="000000"/>
                          </a:solidFill>
                          <a:effectLst/>
                        </a:rPr>
                        <a:t>Valor</a:t>
                      </a:r>
                      <a:endParaRPr lang="es-ES" sz="4000" b="1">
                        <a:effectLst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2400" b="1" kern="0">
                          <a:solidFill>
                            <a:srgbClr val="000000"/>
                          </a:solidFill>
                          <a:effectLst/>
                        </a:rPr>
                        <a:t>Año 2026</a:t>
                      </a:r>
                      <a:endParaRPr lang="es-ES" sz="4000" b="1">
                        <a:effectLst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2400" b="1" kern="0">
                          <a:solidFill>
                            <a:srgbClr val="000000"/>
                          </a:solidFill>
                          <a:effectLst/>
                        </a:rPr>
                        <a:t>Año 2027</a:t>
                      </a:r>
                      <a:endParaRPr lang="es-ES" sz="4000" b="1">
                        <a:effectLst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968732043"/>
                  </a:ext>
                </a:extLst>
              </a:tr>
              <a:tr h="504901">
                <a:tc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1er pago posterior al mes 1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100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tc rowSpan="3"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650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ctr"/>
                </a:tc>
                <a:tc rowSpan="3"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94239646"/>
                  </a:ext>
                </a:extLst>
              </a:tr>
              <a:tr h="406085">
                <a:tc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2do pago posterior al mes 2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300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4000">
                        <a:effectLst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7457841"/>
                  </a:ext>
                </a:extLst>
              </a:tr>
              <a:tr h="406085">
                <a:tc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3er pago posterior al mes 5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250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4000">
                        <a:effectLst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708978"/>
                  </a:ext>
                </a:extLst>
              </a:tr>
              <a:tr h="504901">
                <a:tc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4to pago posterior al mes 7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205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250 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003432061"/>
                  </a:ext>
                </a:extLst>
              </a:tr>
              <a:tr h="473766">
                <a:tc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Contra liquidación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b="0" kern="0">
                          <a:solidFill>
                            <a:srgbClr val="000000"/>
                          </a:solidFill>
                          <a:effectLst/>
                        </a:rPr>
                        <a:t>45</a:t>
                      </a:r>
                      <a:endParaRPr lang="es-ES" sz="4000" b="0">
                        <a:effectLst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4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4000">
                        <a:effectLst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495949"/>
                  </a:ext>
                </a:extLst>
              </a:tr>
            </a:tbl>
          </a:graphicData>
        </a:graphic>
      </p:graphicFrame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2358911A-07DD-4977-8D8C-E339586BF4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18254"/>
              </p:ext>
            </p:extLst>
          </p:nvPr>
        </p:nvGraphicFramePr>
        <p:xfrm>
          <a:off x="1233540" y="2006972"/>
          <a:ext cx="9731290" cy="150344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179492">
                  <a:extLst>
                    <a:ext uri="{9D8B030D-6E8A-4147-A177-3AD203B41FA5}">
                      <a16:colId xmlns:a16="http://schemas.microsoft.com/office/drawing/2014/main" val="3274814731"/>
                    </a:ext>
                  </a:extLst>
                </a:gridCol>
                <a:gridCol w="4551798">
                  <a:extLst>
                    <a:ext uri="{9D8B030D-6E8A-4147-A177-3AD203B41FA5}">
                      <a16:colId xmlns:a16="http://schemas.microsoft.com/office/drawing/2014/main" val="337394526"/>
                    </a:ext>
                  </a:extLst>
                </a:gridCol>
              </a:tblGrid>
              <a:tr h="375860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2400" b="1" u="none" strike="noStrike">
                          <a:effectLst/>
                        </a:rPr>
                        <a:t>Insumos</a:t>
                      </a:r>
                      <a:endParaRPr lang="es-CO" sz="2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2400" b="0" u="none" strike="noStrike">
                          <a:effectLst/>
                        </a:rPr>
                        <a:t> $ 59.985.980 </a:t>
                      </a:r>
                      <a:endParaRPr lang="es-CO" sz="2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1539930"/>
                  </a:ext>
                </a:extLst>
              </a:tr>
              <a:tr h="375860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2400" b="1" u="none" strike="noStrike">
                          <a:effectLst/>
                        </a:rPr>
                        <a:t>Talento humano</a:t>
                      </a:r>
                      <a:endParaRPr lang="es-CO" sz="2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2400" b="0" u="none" strike="noStrike">
                          <a:effectLst/>
                        </a:rPr>
                        <a:t> $ 744.876.440 </a:t>
                      </a:r>
                      <a:endParaRPr lang="es-CO" sz="2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13114084"/>
                  </a:ext>
                </a:extLst>
              </a:tr>
              <a:tr h="375860"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2400" b="1" u="none" strike="noStrike">
                          <a:effectLst/>
                        </a:rPr>
                        <a:t>Costos generales 12,77% (sobre TH)</a:t>
                      </a:r>
                      <a:endParaRPr lang="es-MX" sz="2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2400" b="0" u="none" strike="noStrike">
                          <a:effectLst/>
                        </a:rPr>
                        <a:t> $ 95.120.721</a:t>
                      </a:r>
                      <a:endParaRPr lang="es-CO" sz="2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45032102"/>
                  </a:ext>
                </a:extLst>
              </a:tr>
              <a:tr h="375860"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2400" b="1" u="none" strike="noStrike">
                          <a:effectLst/>
                        </a:rPr>
                        <a:t>Valor contrato</a:t>
                      </a:r>
                      <a:endParaRPr lang="es-CO" sz="2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2400" b="0" u="none" strike="noStrike">
                          <a:effectLst/>
                        </a:rPr>
                        <a:t> $ 899.983.141</a:t>
                      </a:r>
                      <a:endParaRPr lang="es-CO" sz="2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34546390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92ABA111-9783-4ADD-8FED-81593741EE6F}"/>
              </a:ext>
            </a:extLst>
          </p:cNvPr>
          <p:cNvSpPr txBox="1">
            <a:spLocks/>
          </p:cNvSpPr>
          <p:nvPr/>
        </p:nvSpPr>
        <p:spPr>
          <a:xfrm>
            <a:off x="136689" y="200637"/>
            <a:ext cx="11918622" cy="594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algn="ctr"/>
            <a:r>
              <a:rPr lang="es-MX" sz="3200"/>
              <a:t>RESUMEN PRESUPUESTAL</a:t>
            </a:r>
          </a:p>
        </p:txBody>
      </p:sp>
    </p:spTree>
    <p:extLst>
      <p:ext uri="{BB962C8B-B14F-4D97-AF65-F5344CB8AC3E}">
        <p14:creationId xmlns:p14="http://schemas.microsoft.com/office/powerpoint/2010/main" val="3683433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38AFC-7DAF-4F25-F99B-3871C8513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FA858D9-E4FA-4816-9835-E396EB8FA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89" y="41613"/>
            <a:ext cx="11918622" cy="594137"/>
          </a:xfrm>
        </p:spPr>
        <p:txBody>
          <a:bodyPr/>
          <a:lstStyle/>
          <a:p>
            <a:pPr algn="ctr"/>
            <a:r>
              <a:rPr lang="es-MX" sz="3600" u="none" strike="noStrike">
                <a:effectLst/>
              </a:rPr>
              <a:t>CRONOGRAMA PRECONTRACTUAL Y CONTRACTUAL</a:t>
            </a:r>
            <a:endParaRPr lang="en-CO" sz="3200"/>
          </a:p>
        </p:txBody>
      </p:sp>
      <p:pic>
        <p:nvPicPr>
          <p:cNvPr id="2" name="Imagen 1" descr="Imagen que contiene Tabla&#10;&#10;El contenido generado por IA puede ser incorrecto.">
            <a:extLst>
              <a:ext uri="{FF2B5EF4-FFF2-40B4-BE49-F238E27FC236}">
                <a16:creationId xmlns:a16="http://schemas.microsoft.com/office/drawing/2014/main" id="{EA6F7937-4720-FD3E-18FA-EB685A47EE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807" y="636022"/>
            <a:ext cx="8231427" cy="619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879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E70733B-92C3-3345-4B86-99F03BA6E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418" y="941363"/>
            <a:ext cx="10257163" cy="4675695"/>
          </a:xfrm>
        </p:spPr>
        <p:txBody>
          <a:bodyPr/>
          <a:lstStyle/>
          <a:p>
            <a:pPr algn="ctr"/>
            <a:r>
              <a:rPr lang="es-MX">
                <a:solidFill>
                  <a:schemeClr val="bg1"/>
                </a:solidFill>
              </a:rPr>
              <a:t>Documento de análisis sobre las violencias étnico-culturales, raciales y de géneros en las comunidades Negras y Afrocolombianas desde la mirada en salud, en clave territorial e intercultural</a:t>
            </a:r>
            <a:br>
              <a:rPr lang="es-MX">
                <a:solidFill>
                  <a:schemeClr val="bg1"/>
                </a:solidFill>
              </a:rPr>
            </a:br>
            <a:br>
              <a:rPr lang="es-MX">
                <a:solidFill>
                  <a:schemeClr val="bg1"/>
                </a:solidFill>
              </a:rPr>
            </a:br>
            <a:r>
              <a:rPr lang="es-MX">
                <a:solidFill>
                  <a:schemeClr val="bg1"/>
                </a:solidFill>
              </a:rPr>
              <a:t>(2026-2027)</a:t>
            </a:r>
            <a:endParaRPr lang="en-CO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796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5F0E6F1-C62F-1C7D-E20E-E087C6584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RESULTADOS DEL PROCESO</a:t>
            </a:r>
            <a:endParaRPr lang="en-CO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9DD69F2-F5A4-1AF5-B691-36501A568E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423642"/>
            <a:ext cx="5157787" cy="590011"/>
          </a:xfrm>
        </p:spPr>
        <p:txBody>
          <a:bodyPr/>
          <a:lstStyle/>
          <a:p>
            <a:r>
              <a:rPr lang="es-ES"/>
              <a:t>AVANCES</a:t>
            </a:r>
            <a:endParaRPr lang="en-CO"/>
          </a:p>
        </p:txBody>
      </p:sp>
      <p:graphicFrame>
        <p:nvGraphicFramePr>
          <p:cNvPr id="2" name="Marcador de contenido 1">
            <a:extLst>
              <a:ext uri="{FF2B5EF4-FFF2-40B4-BE49-F238E27FC236}">
                <a16:creationId xmlns:a16="http://schemas.microsoft.com/office/drawing/2014/main" id="{E58C8013-6F45-A718-E461-E60C3BCD2EAB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28932499"/>
              </p:ext>
            </p:extLst>
          </p:nvPr>
        </p:nvGraphicFramePr>
        <p:xfrm>
          <a:off x="839788" y="2519363"/>
          <a:ext cx="5157787" cy="3267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89D0903-7750-7208-5E22-36D7B09E27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4427" y="1484027"/>
            <a:ext cx="5160961" cy="510524"/>
          </a:xfrm>
        </p:spPr>
        <p:txBody>
          <a:bodyPr/>
          <a:lstStyle/>
          <a:p>
            <a:r>
              <a:rPr lang="es-ES"/>
              <a:t>PENDIENTES</a:t>
            </a:r>
            <a:endParaRPr lang="en-CO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F767F2A-BCB2-1DFC-EB7B-3E3EAB12BC2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s-ES" b="1"/>
              <a:t>PRESENTACIÓN FORMAL PROPUESTA</a:t>
            </a:r>
          </a:p>
          <a:p>
            <a:r>
              <a:rPr lang="es-ES" b="1"/>
              <a:t>ESTUDIO DE MERCADO</a:t>
            </a:r>
          </a:p>
          <a:p>
            <a:r>
              <a:rPr lang="es-ES" b="1"/>
              <a:t>ESTUDIOS PREVIOS</a:t>
            </a:r>
          </a:p>
          <a:p>
            <a:r>
              <a:rPr lang="es-ES" b="1">
                <a:solidFill>
                  <a:srgbClr val="FF0000"/>
                </a:solidFill>
              </a:rPr>
              <a:t>PROCESO DE PRESELECCIÓN DEL TALENTO HUMANO</a:t>
            </a:r>
          </a:p>
          <a:p>
            <a:r>
              <a:rPr lang="es-ES" b="1">
                <a:solidFill>
                  <a:srgbClr val="FF0000"/>
                </a:solidFill>
              </a:rPr>
              <a:t>ALISTAMIENTO DOCUMENTAL</a:t>
            </a:r>
          </a:p>
          <a:p>
            <a:r>
              <a:rPr lang="es-CO" b="1"/>
              <a:t>CONTRATO</a:t>
            </a:r>
            <a:endParaRPr lang="es-CO"/>
          </a:p>
          <a:p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182120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10"/>
            <a:ext cx="10515600" cy="510524"/>
          </a:xfrm>
        </p:spPr>
        <p:txBody>
          <a:bodyPr/>
          <a:lstStyle/>
          <a:p>
            <a:r>
              <a:rPr lang="es-ES"/>
              <a:t>OBJETIVOS</a:t>
            </a:r>
            <a:endParaRPr lang="en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E30A360-9DB9-86E5-1B26-436E356A0F52}"/>
              </a:ext>
            </a:extLst>
          </p:cNvPr>
          <p:cNvSpPr txBox="1"/>
          <p:nvPr/>
        </p:nvSpPr>
        <p:spPr>
          <a:xfrm>
            <a:off x="838200" y="949114"/>
            <a:ext cx="1109613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b="1"/>
              <a:t>GENERAL</a:t>
            </a:r>
          </a:p>
          <a:p>
            <a:r>
              <a:rPr lang="es-MX" sz="2000"/>
              <a:t>Elaborar un documento de análisis de las violencias étnico-culturales, raciales y de géneros en las comunidades Negras y Afrocolombianas residentes en la ciudad de Bogotá Distrito Capital, con enfoque territorial, diferencial, intercultural e interseccional que aporte a la toma de decisiones desde las políticas públicas</a:t>
            </a:r>
            <a:r>
              <a:rPr lang="es-ES" sz="2000"/>
              <a:t>.</a:t>
            </a:r>
          </a:p>
          <a:p>
            <a:endParaRPr lang="es-ES" sz="2000"/>
          </a:p>
          <a:p>
            <a:r>
              <a:rPr lang="es-ES" sz="2000" b="1"/>
              <a:t>ESPECÍFICOS</a:t>
            </a:r>
          </a:p>
          <a:p>
            <a:pPr marL="263525" indent="-263525">
              <a:spcAft>
                <a:spcPts val="1200"/>
              </a:spcAft>
            </a:pPr>
            <a:r>
              <a:rPr lang="es-MX" sz="2000"/>
              <a:t>•	Describir las violencias étnico-culturales, raciales y de géneros hacia las comunidades Negras y Afrocolombianas que residen en Bogotá y sus formas de resistencia. </a:t>
            </a:r>
          </a:p>
          <a:p>
            <a:pPr marL="263525" indent="-263525">
              <a:spcAft>
                <a:spcPts val="1200"/>
              </a:spcAft>
            </a:pPr>
            <a:r>
              <a:rPr lang="es-MX" sz="2000"/>
              <a:t>•	Analizar las implicaciones en la salud y el bienestar en términos individuales, colectivos y de barreras de acceso y calidad de la atención en salud, que tienen las diferentes interseccionalidades de las violencias étnicas, raciales y de géneros que afectan a las comunidades Negras y Afrocolombianas que residen en Bogotá.</a:t>
            </a:r>
          </a:p>
          <a:p>
            <a:pPr marL="263525" indent="-263525"/>
            <a:r>
              <a:rPr lang="es-MX" sz="2000"/>
              <a:t>•	Diseñar una estrategia de respuesta intersectorial que contribuya a la eliminación de las violencias étnico-culturales, raciales y de géneros y la restitución de derechos fundamentales de las comunidades Negras y Afrocolombianas en materia de salud y bienestar desde un enfoque diferencial étnico.</a:t>
            </a:r>
          </a:p>
          <a:p>
            <a:endParaRPr lang="en-CO" sz="2000"/>
          </a:p>
        </p:txBody>
      </p:sp>
    </p:spTree>
    <p:extLst>
      <p:ext uri="{BB962C8B-B14F-4D97-AF65-F5344CB8AC3E}">
        <p14:creationId xmlns:p14="http://schemas.microsoft.com/office/powerpoint/2010/main" val="658455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A99DD-C731-84BE-FD41-430C7B712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1615" y="178132"/>
            <a:ext cx="7671388" cy="535531"/>
          </a:xfrm>
        </p:spPr>
        <p:txBody>
          <a:bodyPr/>
          <a:lstStyle/>
          <a:p>
            <a:pPr algn="ctr"/>
            <a:r>
              <a:rPr lang="es-ES" sz="3200"/>
              <a:t>ESTRUCTURA PARA LA IMPLEMENTACIÓN</a:t>
            </a:r>
            <a:endParaRPr lang="en-CO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C856B4B5-5925-40F3-8ABF-AC2B4FECAD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492836"/>
              </p:ext>
            </p:extLst>
          </p:nvPr>
        </p:nvGraphicFramePr>
        <p:xfrm>
          <a:off x="318487" y="1097395"/>
          <a:ext cx="11737678" cy="5658673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2772583">
                  <a:extLst>
                    <a:ext uri="{9D8B030D-6E8A-4147-A177-3AD203B41FA5}">
                      <a16:colId xmlns:a16="http://schemas.microsoft.com/office/drawing/2014/main" val="2033475650"/>
                    </a:ext>
                  </a:extLst>
                </a:gridCol>
                <a:gridCol w="8965095">
                  <a:extLst>
                    <a:ext uri="{9D8B030D-6E8A-4147-A177-3AD203B41FA5}">
                      <a16:colId xmlns:a16="http://schemas.microsoft.com/office/drawing/2014/main" val="1996625752"/>
                    </a:ext>
                  </a:extLst>
                </a:gridCol>
              </a:tblGrid>
              <a:tr h="25962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900" b="1" u="none" strike="noStrike">
                          <a:solidFill>
                            <a:srgbClr val="000000"/>
                          </a:solidFill>
                          <a:effectLst/>
                        </a:rPr>
                        <a:t>COMPONENTE</a:t>
                      </a:r>
                      <a:endParaRPr lang="es-MX" sz="19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2146" marR="2146" marT="21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900" b="1" u="none" strike="noStrike">
                          <a:solidFill>
                            <a:srgbClr val="000000"/>
                          </a:solidFill>
                          <a:effectLst/>
                        </a:rPr>
                        <a:t>ACCIÓN</a:t>
                      </a:r>
                      <a:endParaRPr lang="es-MX" sz="19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3353328061"/>
                  </a:ext>
                </a:extLst>
              </a:tr>
              <a:tr h="259621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s-MX" sz="1900" b="1" u="none" strike="noStrike">
                          <a:effectLst/>
                        </a:rPr>
                        <a:t>1. ALISTAMIENTO Y ARMONIZACIÓN</a:t>
                      </a:r>
                      <a:endParaRPr lang="es-MX" sz="19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2146" marR="2146" marT="2146" marB="0" anchor="ctr"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>
                          <a:effectLst/>
                        </a:rPr>
                        <a:t>1. Construir un documento de plan de trabajo con cronograma</a:t>
                      </a:r>
                      <a:endParaRPr lang="es-MX" sz="19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2030088225"/>
                  </a:ext>
                </a:extLst>
              </a:tr>
              <a:tr h="36261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Construir un documento de plan de análisis con sus instrumentos de recolección de información</a:t>
                      </a: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1073128650"/>
                  </a:ext>
                </a:extLst>
              </a:tr>
              <a:tr h="41410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Construir un documento de plan de definición, aprovisionamiento y uso de insumos ancestrales y materiales</a:t>
                      </a: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63938631"/>
                  </a:ext>
                </a:extLst>
              </a:tr>
              <a:tr h="31111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Realizar un espacio de armonización espiritual y apertura técnica del producto</a:t>
                      </a: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3045824501"/>
                  </a:ext>
                </a:extLst>
              </a:tr>
              <a:tr h="2596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Realizar una prueba piloto de los instrumentos de recolección de información</a:t>
                      </a: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2643936712"/>
                  </a:ext>
                </a:extLst>
              </a:tr>
              <a:tr h="31111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MX" sz="1900" b="1" u="none" strike="noStrike">
                          <a:effectLst/>
                        </a:rPr>
                        <a:t>2. IMPLEMENTACIÓN DEL ANÁLISIS</a:t>
                      </a:r>
                      <a:endParaRPr lang="es-MX" sz="19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2146" marR="2146" marT="2146" marB="0" anchor="ctr"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 Realizar la recolección y sistematización de información de fuentes secundarias</a:t>
                      </a: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436811711"/>
                  </a:ext>
                </a:extLst>
              </a:tr>
              <a:tr h="2596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 Realizar la recolección y sistematización de información de fuentes primarias</a:t>
                      </a: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1219603938"/>
                  </a:ext>
                </a:extLst>
              </a:tr>
              <a:tr h="2596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 Análisis y discusión de la información recolectada y sistematizada</a:t>
                      </a: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3660879509"/>
                  </a:ext>
                </a:extLst>
              </a:tr>
              <a:tr h="36261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 Redactar los contenidos capitulares y consolidar el documento final de análisis</a:t>
                      </a: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3782879245"/>
                  </a:ext>
                </a:extLst>
              </a:tr>
              <a:tr h="31111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900" b="1" u="none" strike="noStrike">
                          <a:effectLst/>
                        </a:rPr>
                        <a:t>3. DIVULGACIÓN Y APROPIACIÓN SOCIAL DE LOS RESULTADOS DEL ANÁLISIS</a:t>
                      </a:r>
                      <a:endParaRPr lang="es-MX" sz="19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2146" marR="2146" marT="2146" marB="0" anchor="ctr"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 Implementar una estrategia para la difusión y apropiación de los resultados</a:t>
                      </a: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2528147485"/>
                  </a:ext>
                </a:extLst>
              </a:tr>
              <a:tr h="6715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 Realizar un acto público de socialización y cierre ancestral del proceso de análisis sobre las violencias étnico-culturales, raciales y de géneros en las comunidades Negras y Afrocolombianas</a:t>
                      </a: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320475269"/>
                  </a:ext>
                </a:extLst>
              </a:tr>
              <a:tr h="56859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900" b="1" u="none" strike="noStrike">
                          <a:effectLst/>
                        </a:rPr>
                        <a:t>4. TRANSVERSAL</a:t>
                      </a:r>
                      <a:endParaRPr lang="es-CO" sz="19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2146" marR="2146" marT="2146" marB="0" anchor="ctr"/>
                </a:tc>
                <a:tc>
                  <a:txBody>
                    <a:bodyPr/>
                    <a:lstStyle/>
                    <a:p>
                      <a:pPr marL="180000" indent="0" algn="l" fontAlgn="ctr"/>
                      <a:r>
                        <a:rPr lang="es-MX" sz="19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 Elaborar informes mensuales que evidencien la implementación del plan de trabajo y el plan de insumos ancestrales y materiales a lo largo del proceso de análisis</a:t>
                      </a:r>
                    </a:p>
                  </a:txBody>
                  <a:tcPr marL="2146" marR="2146" marT="2146" marB="0" anchor="ctr"/>
                </a:tc>
                <a:extLst>
                  <a:ext uri="{0D108BD9-81ED-4DB2-BD59-A6C34878D82A}">
                    <a16:rowId xmlns:a16="http://schemas.microsoft.com/office/drawing/2014/main" val="2555153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8564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A99DD-C731-84BE-FD41-430C7B712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9070" y="18414"/>
            <a:ext cx="7671388" cy="535531"/>
          </a:xfrm>
        </p:spPr>
        <p:txBody>
          <a:bodyPr/>
          <a:lstStyle/>
          <a:p>
            <a:pPr algn="ctr"/>
            <a:r>
              <a:rPr lang="es-ES" sz="3200">
                <a:latin typeface="Aptos"/>
              </a:rPr>
              <a:t>TALENTO HUMANO </a:t>
            </a:r>
            <a:endParaRPr lang="en-CO">
              <a:latin typeface="Aptos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42C26EEB-98D3-ED6C-B832-CD1D7741DE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460742"/>
              </p:ext>
            </p:extLst>
          </p:nvPr>
        </p:nvGraphicFramePr>
        <p:xfrm>
          <a:off x="187187" y="725555"/>
          <a:ext cx="11817625" cy="5181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8701">
                  <a:extLst>
                    <a:ext uri="{9D8B030D-6E8A-4147-A177-3AD203B41FA5}">
                      <a16:colId xmlns:a16="http://schemas.microsoft.com/office/drawing/2014/main" val="2945652222"/>
                    </a:ext>
                  </a:extLst>
                </a:gridCol>
                <a:gridCol w="2965229">
                  <a:extLst>
                    <a:ext uri="{9D8B030D-6E8A-4147-A177-3AD203B41FA5}">
                      <a16:colId xmlns:a16="http://schemas.microsoft.com/office/drawing/2014/main" val="3625610030"/>
                    </a:ext>
                  </a:extLst>
                </a:gridCol>
                <a:gridCol w="4034514">
                  <a:extLst>
                    <a:ext uri="{9D8B030D-6E8A-4147-A177-3AD203B41FA5}">
                      <a16:colId xmlns:a16="http://schemas.microsoft.com/office/drawing/2014/main" val="4289179107"/>
                    </a:ext>
                  </a:extLst>
                </a:gridCol>
                <a:gridCol w="288234">
                  <a:extLst>
                    <a:ext uri="{9D8B030D-6E8A-4147-A177-3AD203B41FA5}">
                      <a16:colId xmlns:a16="http://schemas.microsoft.com/office/drawing/2014/main" val="2233288788"/>
                    </a:ext>
                  </a:extLst>
                </a:gridCol>
                <a:gridCol w="696064">
                  <a:extLst>
                    <a:ext uri="{9D8B030D-6E8A-4147-A177-3AD203B41FA5}">
                      <a16:colId xmlns:a16="http://schemas.microsoft.com/office/drawing/2014/main" val="1105660882"/>
                    </a:ext>
                  </a:extLst>
                </a:gridCol>
                <a:gridCol w="1257096">
                  <a:extLst>
                    <a:ext uri="{9D8B030D-6E8A-4147-A177-3AD203B41FA5}">
                      <a16:colId xmlns:a16="http://schemas.microsoft.com/office/drawing/2014/main" val="3912477225"/>
                    </a:ext>
                  </a:extLst>
                </a:gridCol>
                <a:gridCol w="1157787">
                  <a:extLst>
                    <a:ext uri="{9D8B030D-6E8A-4147-A177-3AD203B41FA5}">
                      <a16:colId xmlns:a16="http://schemas.microsoft.com/office/drawing/2014/main" val="2160858835"/>
                    </a:ext>
                  </a:extLst>
                </a:gridCol>
              </a:tblGrid>
              <a:tr h="38776">
                <a:tc grid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2000" b="1" kern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PRESUPUESTO - EQUIPO COORDINADOR</a:t>
                      </a:r>
                      <a:endParaRPr lang="es-ES" sz="2000">
                        <a:effectLst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986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PERFIL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ROL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FORMACIÓN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MESES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Valor unitario 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Valor total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353319"/>
                  </a:ext>
                </a:extLst>
              </a:tr>
              <a:tr h="17745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Profesional Especializado 2</a:t>
                      </a:r>
                      <a:endParaRPr lang="es-ES" sz="3600" b="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Coordinador(a) </a:t>
                      </a:r>
                      <a:b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</a:b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Realizar las acciones técnicas, operativas y administrativas necesarias para la operación del producto, garantizando su cumplimiento, oportunidad, calidad y efectividad. Efectuar labores de coordinación y seguimiento del equipo técnico. Dedicación de tiempo completo.</a:t>
                      </a:r>
                      <a:endParaRPr lang="es-ES" sz="3600">
                        <a:effectLst/>
                        <a:latin typeface="Arial Narrow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Formación académica:</a:t>
                      </a: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 Profesional en ciencias humanas o sociales</a:t>
                      </a:r>
                      <a:r>
                        <a:rPr lang="es-ES" sz="1600" kern="0">
                          <a:solidFill>
                            <a:schemeClr val="tx1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 (sociólogo, antropólogo o politólogo) con p</a:t>
                      </a: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osgrado en ciencias de la salud, humanas, sociales o afines.</a:t>
                      </a:r>
                      <a:b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</a:br>
                      <a:b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</a:b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Experiencia:</a:t>
                      </a: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 tres (3) años posteriores a la obtención del título profesional en la coordinación de proyectos sociales o de investigación con poblaciones Negras o Afrocolombianas</a:t>
                      </a: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.</a:t>
                      </a:r>
                      <a:endParaRPr lang="es-ES" sz="3600">
                        <a:effectLst/>
                        <a:latin typeface="Arial Narrow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cs typeface="Times New Roman"/>
                        </a:rPr>
                        <a:t>8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cs typeface="Times New Roman"/>
                        </a:rPr>
                        <a:t> $7.135.870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cs typeface="Times New Roman"/>
                        </a:rPr>
                        <a:t> $64.222.830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463131"/>
                  </a:ext>
                </a:extLst>
              </a:tr>
              <a:tr h="17745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Profesional Universitario 1</a:t>
                      </a:r>
                      <a:endParaRPr lang="es-ES" sz="3600" b="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Líder Operativo</a:t>
                      </a:r>
                    </a:p>
                    <a:p>
                      <a:pPr algn="just">
                        <a:buNone/>
                      </a:pP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Realizar las acciones técnicas, operativas y administrativas necesarias para apoyar a la coordinación en la operación del producto, garantizando su cumplimiento, oportunidad, calidad y efectividad. Dedicación de tiempo completo.</a:t>
                      </a:r>
                      <a:endParaRPr lang="es-ES" sz="3600">
                        <a:effectLst/>
                        <a:latin typeface="Arial Narrow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Formación académica:</a:t>
                      </a: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 Profesional en ciencias sociales o de la salud.</a:t>
                      </a:r>
                    </a:p>
                    <a:p>
                      <a:pPr algn="just">
                        <a:buNone/>
                      </a:pPr>
                      <a:b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</a:b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Experiencia:</a:t>
                      </a:r>
                      <a:r>
                        <a:rPr lang="es-ES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 dos (2) años posteriores a la obtención del título profesional en el apoyo técnico o administrativo de proyectos sociales o investigativos con poblaciones étnicas</a:t>
                      </a:r>
                      <a:r>
                        <a:rPr lang="es-ES" sz="1600" b="1" ker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.</a:t>
                      </a:r>
                      <a:endParaRPr lang="es-ES" sz="3600">
                        <a:effectLst/>
                        <a:latin typeface="Arial Narrow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Arial Narrow" panose="020B06060202020A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ES" sz="3600">
                        <a:effectLst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cs typeface="Times New Roman"/>
                        </a:rPr>
                        <a:t>8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cs typeface="Times New Roman"/>
                        </a:rPr>
                        <a:t> $5.085.999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600" kern="0">
                          <a:solidFill>
                            <a:srgbClr val="000000"/>
                          </a:solidFill>
                          <a:effectLst/>
                          <a:latin typeface="Arial Narrow"/>
                          <a:cs typeface="Times New Roman"/>
                        </a:rPr>
                        <a:t> $45.773.991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8743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1116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A99DD-C731-84BE-FD41-430C7B712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9070" y="18414"/>
            <a:ext cx="7671388" cy="535531"/>
          </a:xfrm>
        </p:spPr>
        <p:txBody>
          <a:bodyPr/>
          <a:lstStyle/>
          <a:p>
            <a:pPr algn="ctr"/>
            <a:r>
              <a:rPr lang="es-ES" sz="3200">
                <a:latin typeface="Aptos"/>
              </a:rPr>
              <a:t>TALENTO HUMANO </a:t>
            </a:r>
            <a:endParaRPr lang="en-CO">
              <a:latin typeface="Aptos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C6BBC65-EAB4-490A-A6CC-6CE37AA14C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575335"/>
              </p:ext>
            </p:extLst>
          </p:nvPr>
        </p:nvGraphicFramePr>
        <p:xfrm>
          <a:off x="178904" y="725557"/>
          <a:ext cx="11658600" cy="5689250"/>
        </p:xfrm>
        <a:graphic>
          <a:graphicData uri="http://schemas.openxmlformats.org/drawingml/2006/table">
            <a:tbl>
              <a:tblPr/>
              <a:tblGrid>
                <a:gridCol w="1093305">
                  <a:extLst>
                    <a:ext uri="{9D8B030D-6E8A-4147-A177-3AD203B41FA5}">
                      <a16:colId xmlns:a16="http://schemas.microsoft.com/office/drawing/2014/main" val="337693003"/>
                    </a:ext>
                  </a:extLst>
                </a:gridCol>
                <a:gridCol w="3607904">
                  <a:extLst>
                    <a:ext uri="{9D8B030D-6E8A-4147-A177-3AD203B41FA5}">
                      <a16:colId xmlns:a16="http://schemas.microsoft.com/office/drawing/2014/main" val="795723647"/>
                    </a:ext>
                  </a:extLst>
                </a:gridCol>
                <a:gridCol w="3756991">
                  <a:extLst>
                    <a:ext uri="{9D8B030D-6E8A-4147-A177-3AD203B41FA5}">
                      <a16:colId xmlns:a16="http://schemas.microsoft.com/office/drawing/2014/main" val="369575560"/>
                    </a:ext>
                  </a:extLst>
                </a:gridCol>
                <a:gridCol w="288235">
                  <a:extLst>
                    <a:ext uri="{9D8B030D-6E8A-4147-A177-3AD203B41FA5}">
                      <a16:colId xmlns:a16="http://schemas.microsoft.com/office/drawing/2014/main" val="3542470106"/>
                    </a:ext>
                  </a:extLst>
                </a:gridCol>
                <a:gridCol w="576470">
                  <a:extLst>
                    <a:ext uri="{9D8B030D-6E8A-4147-A177-3AD203B41FA5}">
                      <a16:colId xmlns:a16="http://schemas.microsoft.com/office/drawing/2014/main" val="4154384456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val="3353392818"/>
                    </a:ext>
                  </a:extLst>
                </a:gridCol>
                <a:gridCol w="1202634">
                  <a:extLst>
                    <a:ext uri="{9D8B030D-6E8A-4147-A177-3AD203B41FA5}">
                      <a16:colId xmlns:a16="http://schemas.microsoft.com/office/drawing/2014/main" val="830137893"/>
                    </a:ext>
                  </a:extLst>
                </a:gridCol>
              </a:tblGrid>
              <a:tr h="10738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/>
                        </a:rPr>
                        <a:t>PRESUPUESTO - EQUIPO TÉCNICO</a:t>
                      </a:r>
                    </a:p>
                  </a:txBody>
                  <a:tcPr marL="2365" marR="2365" marT="2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144640"/>
                  </a:ext>
                </a:extLst>
              </a:tr>
              <a:tr h="6813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PERFIL</a:t>
                      </a:r>
                    </a:p>
                  </a:txBody>
                  <a:tcPr marL="2365" marR="2365" marT="2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ROL</a:t>
                      </a:r>
                    </a:p>
                  </a:txBody>
                  <a:tcPr marL="2365" marR="2365" marT="2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</a:t>
                      </a:r>
                    </a:p>
                  </a:txBody>
                  <a:tcPr marL="2365" marR="2365" marT="2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#</a:t>
                      </a:r>
                    </a:p>
                  </a:txBody>
                  <a:tcPr marL="2365" marR="2365" marT="2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MESES</a:t>
                      </a:r>
                    </a:p>
                  </a:txBody>
                  <a:tcPr marL="2365" marR="2365" marT="2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Valor unitario </a:t>
                      </a:r>
                    </a:p>
                  </a:txBody>
                  <a:tcPr marL="2365" marR="2365" marT="2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Valor total</a:t>
                      </a:r>
                    </a:p>
                  </a:txBody>
                  <a:tcPr marL="2365" marR="2365" marT="2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831487"/>
                  </a:ext>
                </a:extLst>
              </a:tr>
              <a:tr h="54506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Especializado 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Investigador(a) salubrista</a:t>
                      </a:r>
                    </a:p>
                    <a:p>
                      <a:pPr algn="just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Realizar las acciones técnicas, operativas y administrativas necesarias para la operación del producto, garantizando su cumplimiento, oportunidad, calidad y efectividad. Brindar apoyo a la coordinación en los componentes y actividades requeridas y liderar la línea en salud del proceso de análisis. Dedicación de tiempo completo.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ctr"/>
                      <a:r>
                        <a:rPr lang="es-MX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académica: </a:t>
                      </a:r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de las ciencias de la salud con posgrado en áreas relacionadas con salud pública.</a:t>
                      </a:r>
                      <a:endParaRPr lang="es-MX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0" indent="0" algn="l" fontAlgn="ctr"/>
                      <a:endParaRPr lang="es-MX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0" indent="0" algn="l" fontAlgn="ctr"/>
                      <a:r>
                        <a:rPr lang="es-MX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Experiencia: </a:t>
                      </a:r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tres (3) años posteriores a la obtención del título profesional en la implementación de proyectos investigativos con poblaciones étnicas, de los cuales al menos uno (1) debe ser con poblaciones Negras o Afrocolombianas.</a:t>
                      </a:r>
                      <a:endParaRPr lang="es-MX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8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$6.439.687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$57.957.183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14031"/>
                  </a:ext>
                </a:extLst>
              </a:tr>
              <a:tr h="54506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Especializado 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Investigador(a) social</a:t>
                      </a:r>
                    </a:p>
                    <a:p>
                      <a:pPr algn="just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Realizar las acciones técnicas, operativas y administrativas necesarias para la operación del producto, garantizando su cumplimiento, oportunidad, calidad y efectividad. Brindar apoyo a la coordinación en los componentes y actividades requeridas y liderar la línea social del proceso de análisis. Dedicación de tiempo completo.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académica: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en antropología o sociología con posgrado en áreas relacionadas.</a:t>
                      </a:r>
                      <a:b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b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Experiencia: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tres (3) años posteriores a la obtención del título profesional en la implementación de proyectos investigativos con poblaciones étnicas, de los cuales al menos uno (1) debe ser con poblaciones Negras o Afrocolombianas.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8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$6.439.687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$57.957.183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7724120"/>
                  </a:ext>
                </a:extLst>
              </a:tr>
              <a:tr h="54506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Universitario 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en estadística</a:t>
                      </a:r>
                    </a:p>
                    <a:p>
                      <a:pPr algn="just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Realizar las acciones técnicas, operativas y administrativas necesarias para la ejecución de las actividades y acciones que le sean asignadas en el marco del proceso de análisis. Liderar los procesos y actividades de diseño, planificación, recolección, sistematización, análisis y reporte de información cuantitativa. Dedicación de tiempo completo.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académica: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en estadística.</a:t>
                      </a:r>
                      <a:b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b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Experiencia: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dos (2) años posteriores a la obtención del título profesional en la implementación de proyectos investigativos con poblaciones étnicas, de los cuales al menos uno (1) debe ser con poblaciones Negras o Afrocolombianas.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8423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8970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A99DD-C731-84BE-FD41-430C7B712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9070" y="18414"/>
            <a:ext cx="7671388" cy="535531"/>
          </a:xfrm>
        </p:spPr>
        <p:txBody>
          <a:bodyPr/>
          <a:lstStyle/>
          <a:p>
            <a:pPr algn="ctr"/>
            <a:r>
              <a:rPr lang="es-ES" sz="3200">
                <a:latin typeface="Aptos"/>
              </a:rPr>
              <a:t>TALENTO HUMANO </a:t>
            </a:r>
            <a:endParaRPr lang="en-CO">
              <a:latin typeface="Aptos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C6BBC65-EAB4-490A-A6CC-6CE37AA14C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362020"/>
              </p:ext>
            </p:extLst>
          </p:nvPr>
        </p:nvGraphicFramePr>
        <p:xfrm>
          <a:off x="129209" y="553945"/>
          <a:ext cx="11936895" cy="6141720"/>
        </p:xfrm>
        <a:graphic>
          <a:graphicData uri="http://schemas.openxmlformats.org/drawingml/2006/table">
            <a:tbl>
              <a:tblPr/>
              <a:tblGrid>
                <a:gridCol w="987028">
                  <a:extLst>
                    <a:ext uri="{9D8B030D-6E8A-4147-A177-3AD203B41FA5}">
                      <a16:colId xmlns:a16="http://schemas.microsoft.com/office/drawing/2014/main" val="337693003"/>
                    </a:ext>
                  </a:extLst>
                </a:gridCol>
                <a:gridCol w="3773334">
                  <a:extLst>
                    <a:ext uri="{9D8B030D-6E8A-4147-A177-3AD203B41FA5}">
                      <a16:colId xmlns:a16="http://schemas.microsoft.com/office/drawing/2014/main" val="795723647"/>
                    </a:ext>
                  </a:extLst>
                </a:gridCol>
                <a:gridCol w="3916499">
                  <a:extLst>
                    <a:ext uri="{9D8B030D-6E8A-4147-A177-3AD203B41FA5}">
                      <a16:colId xmlns:a16="http://schemas.microsoft.com/office/drawing/2014/main" val="369575560"/>
                    </a:ext>
                  </a:extLst>
                </a:gridCol>
                <a:gridCol w="228445">
                  <a:extLst>
                    <a:ext uri="{9D8B030D-6E8A-4147-A177-3AD203B41FA5}">
                      <a16:colId xmlns:a16="http://schemas.microsoft.com/office/drawing/2014/main" val="3542470106"/>
                    </a:ext>
                  </a:extLst>
                </a:gridCol>
                <a:gridCol w="673684">
                  <a:extLst>
                    <a:ext uri="{9D8B030D-6E8A-4147-A177-3AD203B41FA5}">
                      <a16:colId xmlns:a16="http://schemas.microsoft.com/office/drawing/2014/main" val="4154384456"/>
                    </a:ext>
                  </a:extLst>
                </a:gridCol>
                <a:gridCol w="1115795">
                  <a:extLst>
                    <a:ext uri="{9D8B030D-6E8A-4147-A177-3AD203B41FA5}">
                      <a16:colId xmlns:a16="http://schemas.microsoft.com/office/drawing/2014/main" val="3353392818"/>
                    </a:ext>
                  </a:extLst>
                </a:gridCol>
                <a:gridCol w="1242110">
                  <a:extLst>
                    <a:ext uri="{9D8B030D-6E8A-4147-A177-3AD203B41FA5}">
                      <a16:colId xmlns:a16="http://schemas.microsoft.com/office/drawing/2014/main" val="830137893"/>
                    </a:ext>
                  </a:extLst>
                </a:gridCol>
              </a:tblGrid>
              <a:tr h="10738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/>
                        </a:rPr>
                        <a:t>PRESUPUESTO - EQUIPO TÉCNICO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144640"/>
                  </a:ext>
                </a:extLst>
              </a:tr>
              <a:tr h="6813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PERFIL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ROL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MESES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Valor unitario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Valor 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831487"/>
                  </a:ext>
                </a:extLst>
              </a:tr>
              <a:tr h="55173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Universitario 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salud</a:t>
                      </a:r>
                    </a:p>
                    <a:p>
                      <a:pPr algn="just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Realizar acciones técnicas, operativas y administrativas necesarias para la ejecución de las actividades y acciones que le sean asignadas en el marco del proceso de análisis. Brindar apoyo al investigador(a) salubrista en la implementación de los componentes respectivos. Dedicación de tiempo completo.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académica: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Profesional en ciencias de la salud.</a:t>
                      </a:r>
                      <a:b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b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Experiencia: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dos (2) años posteriores a la obtención del título profesional en la implementación de proyectos investigativos con poblaciones étnicas, de los cuales al menos uno (1) debe ser con poblaciones Negras o Afrocolombianas.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4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8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$4.409.155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$158.729.580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794608"/>
                  </a:ext>
                </a:extLst>
              </a:tr>
              <a:tr h="54506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Universitario 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social</a:t>
                      </a:r>
                    </a:p>
                    <a:p>
                      <a:pPr algn="just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Realizar acciones técnicas, operativas y administrativas necesarias para la ejecución de las actividades y acciones que le sean asignadas en el marco del proceso de análisis. Brindar apoyo al investigador(a) social en la implementación de los componentes respectivos. Dedicación de tiempo completo.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académica: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en antropología o sociología.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just" fontAlgn="ctr"/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Experiencia: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dos (2) años posteriores a la obtención del título profesional en la implementación de proyectos investigativos con poblaciones étnicas, de los cuales al menos uno (1) debe ser con poblaciones Negras o Afrocolombianas.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5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8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$4.409.155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$158.729.580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5812703"/>
                  </a:ext>
                </a:extLst>
              </a:tr>
              <a:tr h="54506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Gestor ancestral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Sabedor(a)</a:t>
                      </a:r>
                    </a:p>
                    <a:p>
                      <a:pPr algn="just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Realizar las actividades y acciones técnicas y operativas que le sean asignadas</a:t>
                      </a:r>
                      <a:r>
                        <a:rPr lang="es-MX" sz="1300" b="0" i="0" u="none" strike="noStrike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, así como aquellas propias de la medicina tradicional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vinculadas con actividades espirituales. Orientar al equipo técnico en la implementación permanente del enfoque diferencial a lo largo del proceso de análisis. Dedicación de tiempo completo. 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Formación: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Sabedor(a) ancestral en salud de las comunidades Negras o Afrocolombianas.</a:t>
                      </a:r>
                    </a:p>
                    <a:p>
                      <a:pPr algn="just" fontAlgn="ctr"/>
                      <a:b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Experiencia: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dos (2) años en el ejercicio de su labor</a:t>
                      </a:r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.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Requiere certificar pertenencia étnica Negra o Afrocolombiana.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5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8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$2.533.330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$91.199.880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222946"/>
                  </a:ext>
                </a:extLst>
              </a:tr>
              <a:tr h="3851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Gestor  social territorial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Gestor(a) comunitario(a)</a:t>
                      </a:r>
                    </a:p>
                    <a:p>
                      <a:pPr algn="just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Realizar las acciones operativas y comunitarias necesarias para la planificación, alistamiento, convocatoria y ejecución de actividades y acciones en terreno. Dedicación de tiempo completo.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académica: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Bachiller.</a:t>
                      </a:r>
                    </a:p>
                    <a:p>
                      <a:pPr algn="just" fontAlgn="ctr"/>
                      <a:b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Experiencia: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seis (6) meses en proyectos con la comunidad. Requiere certificar pertenencia étnica Negra o Afrocolombiana.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5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8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$2.339.946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$84.238.056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2313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7583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A99DD-C731-84BE-FD41-430C7B712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9070" y="18414"/>
            <a:ext cx="7671388" cy="535531"/>
          </a:xfrm>
        </p:spPr>
        <p:txBody>
          <a:bodyPr/>
          <a:lstStyle/>
          <a:p>
            <a:pPr algn="ctr"/>
            <a:r>
              <a:rPr lang="es-ES" sz="3200">
                <a:latin typeface="+mn-lt"/>
              </a:rPr>
              <a:t>TALENTO HUMANO </a:t>
            </a:r>
            <a:endParaRPr lang="en-CO">
              <a:latin typeface="+mn-lt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C6BBC65-EAB4-490A-A6CC-6CE37AA14C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18442"/>
              </p:ext>
            </p:extLst>
          </p:nvPr>
        </p:nvGraphicFramePr>
        <p:xfrm>
          <a:off x="129209" y="553945"/>
          <a:ext cx="11936895" cy="6023836"/>
        </p:xfrm>
        <a:graphic>
          <a:graphicData uri="http://schemas.openxmlformats.org/drawingml/2006/table">
            <a:tbl>
              <a:tblPr/>
              <a:tblGrid>
                <a:gridCol w="987028">
                  <a:extLst>
                    <a:ext uri="{9D8B030D-6E8A-4147-A177-3AD203B41FA5}">
                      <a16:colId xmlns:a16="http://schemas.microsoft.com/office/drawing/2014/main" val="337693003"/>
                    </a:ext>
                  </a:extLst>
                </a:gridCol>
                <a:gridCol w="3773334">
                  <a:extLst>
                    <a:ext uri="{9D8B030D-6E8A-4147-A177-3AD203B41FA5}">
                      <a16:colId xmlns:a16="http://schemas.microsoft.com/office/drawing/2014/main" val="795723647"/>
                    </a:ext>
                  </a:extLst>
                </a:gridCol>
                <a:gridCol w="3916499">
                  <a:extLst>
                    <a:ext uri="{9D8B030D-6E8A-4147-A177-3AD203B41FA5}">
                      <a16:colId xmlns:a16="http://schemas.microsoft.com/office/drawing/2014/main" val="369575560"/>
                    </a:ext>
                  </a:extLst>
                </a:gridCol>
                <a:gridCol w="298173">
                  <a:extLst>
                    <a:ext uri="{9D8B030D-6E8A-4147-A177-3AD203B41FA5}">
                      <a16:colId xmlns:a16="http://schemas.microsoft.com/office/drawing/2014/main" val="3542470106"/>
                    </a:ext>
                  </a:extLst>
                </a:gridCol>
                <a:gridCol w="603956">
                  <a:extLst>
                    <a:ext uri="{9D8B030D-6E8A-4147-A177-3AD203B41FA5}">
                      <a16:colId xmlns:a16="http://schemas.microsoft.com/office/drawing/2014/main" val="4154384456"/>
                    </a:ext>
                  </a:extLst>
                </a:gridCol>
                <a:gridCol w="1115795">
                  <a:extLst>
                    <a:ext uri="{9D8B030D-6E8A-4147-A177-3AD203B41FA5}">
                      <a16:colId xmlns:a16="http://schemas.microsoft.com/office/drawing/2014/main" val="3353392818"/>
                    </a:ext>
                  </a:extLst>
                </a:gridCol>
                <a:gridCol w="1242110">
                  <a:extLst>
                    <a:ext uri="{9D8B030D-6E8A-4147-A177-3AD203B41FA5}">
                      <a16:colId xmlns:a16="http://schemas.microsoft.com/office/drawing/2014/main" val="830137893"/>
                    </a:ext>
                  </a:extLst>
                </a:gridCol>
              </a:tblGrid>
              <a:tr h="223697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/>
                        </a:rPr>
                        <a:t>PRESUPUESTO - EQUIPO TÉCNICO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144640"/>
                  </a:ext>
                </a:extLst>
              </a:tr>
              <a:tr h="22369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PERFIL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ROL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MESES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Valor unitario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Valor 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831487"/>
                  </a:ext>
                </a:extLst>
              </a:tr>
              <a:tr h="134218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Bachiller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Sistematizador(a)</a:t>
                      </a:r>
                    </a:p>
                    <a:p>
                      <a:pPr algn="just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Realizar las acciones operativas, administrativas y documentales necesarias para la operación del producto, garantizando su cumplimiento, oportunidad, calidad y efectividad, apoyando la ejecución de actividades y acciones en terreno. Dedicación de tiempo completo.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académica:</a:t>
                      </a:r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Bachiller.</a:t>
                      </a:r>
                    </a:p>
                    <a:p>
                      <a:pPr algn="just" fontAlgn="ctr"/>
                      <a:endParaRPr lang="es-MX" sz="13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just" fontAlgn="ctr"/>
                      <a:r>
                        <a:rPr lang="es-MX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Experiencia:</a:t>
                      </a:r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seis (6) meses en digitación de información o  transcripciones en proyectos con poblaciones étnicas.</a:t>
                      </a:r>
                      <a:endParaRPr lang="es-MX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$2.339.946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$14.039.676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088893"/>
                  </a:ext>
                </a:extLst>
              </a:tr>
              <a:tr h="175761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Universitario 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social</a:t>
                      </a:r>
                    </a:p>
                    <a:p>
                      <a:pPr algn="just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Realizar acciones técnicas, operativas y administrativas necesarias para la ejecución de las actividades y acciones que le sean asignadas en el marco del proceso de análisis. Brindar apoyo al investigador(a) social en la implementación de los componentes respectivos. Dedicación de tiempo completo.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académica: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en comunicación social</a:t>
                      </a:r>
                      <a:b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b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Experiencia: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dos (2) años posteriores a la obtención del título profesional en la implementación de proyectos investigativos con poblaciones étnicas, de los cuales al menos uno (1) debe ser con poblaciones Negras o Afrocolombianas.</a:t>
                      </a:r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con experiencia en diseño y ejecución de estrategias de difusión de contenido (implementación)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$4.409.155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$8.818.310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7631590"/>
                  </a:ext>
                </a:extLst>
              </a:tr>
              <a:tr h="196533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Universitario 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social</a:t>
                      </a:r>
                    </a:p>
                    <a:p>
                      <a:pPr algn="just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Realizar acciones técnicas, operativas y administrativas necesarias para la ejecución de las actividades y acciones que le sean asignadas en el marco del proceso de análisis. Brindar apoyo al investigador(a) social en la implementación de los componentes respectivos. Dedicación de tiempo completo.</a:t>
                      </a:r>
                      <a:endParaRPr lang="es-MX" sz="13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académica: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Profesional en ciencias de la educación</a:t>
                      </a:r>
                    </a:p>
                    <a:p>
                      <a:pPr algn="just" fontAlgn="ctr"/>
                      <a:endParaRPr lang="es-MX" sz="13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just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Experiencia: </a:t>
                      </a: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dos (2) años posteriores a la obtención del título profesional en la implementación de proyectos investigativos con poblaciones étnicas, de los cuales al menos uno (1) debe ser con poblaciones Negras o Afrocolombianas.</a:t>
                      </a:r>
                      <a:b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necesita Profesional en pedagogía  (Diseño) </a:t>
                      </a:r>
                      <a:r>
                        <a:rPr lang="es-MX" sz="1300" b="1" i="0" u="none" strike="noStrike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con pertenencia étnica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$4.409.155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$8.818.310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2403906"/>
                  </a:ext>
                </a:extLst>
              </a:tr>
              <a:tr h="511307"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/>
                      </a:endParaRPr>
                    </a:p>
                  </a:txBody>
                  <a:tcPr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/>
                      </a:endParaRPr>
                    </a:p>
                  </a:txBody>
                  <a:tcPr anchor="b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/>
                      </a:endParaRPr>
                    </a:p>
                  </a:txBody>
                  <a:tcPr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/>
                      </a:endParaRPr>
                    </a:p>
                  </a:txBody>
                  <a:tcPr marL="0" marR="0" marT="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Valor Equipo trabajo 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/>
                        </a:rPr>
                        <a:t> Valor Equipo trabajo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/>
                        </a:rPr>
                        <a:t> $744.876.440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159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6452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2282331F565404A869CA46C4A046308" ma:contentTypeVersion="12" ma:contentTypeDescription="Crear nuevo documento." ma:contentTypeScope="" ma:versionID="6bd45d7e3e7e2de2fe9653b493d17ce5">
  <xsd:schema xmlns:xsd="http://www.w3.org/2001/XMLSchema" xmlns:xs="http://www.w3.org/2001/XMLSchema" xmlns:p="http://schemas.microsoft.com/office/2006/metadata/properties" xmlns:ns2="82e98bca-7f36-4616-a0cb-dac4d129a5a7" xmlns:ns3="4e5e444f-f694-4de3-b9a7-693c22483cfa" targetNamespace="http://schemas.microsoft.com/office/2006/metadata/properties" ma:root="true" ma:fieldsID="33374c5f5e343214080eb0219f0f0539" ns2:_="" ns3:_="">
    <xsd:import namespace="82e98bca-7f36-4616-a0cb-dac4d129a5a7"/>
    <xsd:import namespace="4e5e444f-f694-4de3-b9a7-693c22483c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e98bca-7f36-4616-a0cb-dac4d129a5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5e444f-f694-4de3-b9a7-693c22483cfa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a5e38ff-2aaf-4884-97e3-cb08911a48a1}" ma:internalName="TaxCatchAll" ma:showField="CatchAllData" ma:web="4e5e444f-f694-4de3-b9a7-693c22483cf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2e98bca-7f36-4616-a0cb-dac4d129a5a7">
      <Terms xmlns="http://schemas.microsoft.com/office/infopath/2007/PartnerControls"/>
    </lcf76f155ced4ddcb4097134ff3c332f>
    <TaxCatchAll xmlns="4e5e444f-f694-4de3-b9a7-693c22483cfa" xsi:nil="true"/>
  </documentManagement>
</p:properties>
</file>

<file path=customXml/itemProps1.xml><?xml version="1.0" encoding="utf-8"?>
<ds:datastoreItem xmlns:ds="http://schemas.openxmlformats.org/officeDocument/2006/customXml" ds:itemID="{466D2497-AA1D-4347-B37A-BD223E6F985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0F633A-FDA3-4177-A94D-3CE9010C1085}"/>
</file>

<file path=customXml/itemProps3.xml><?xml version="1.0" encoding="utf-8"?>
<ds:datastoreItem xmlns:ds="http://schemas.openxmlformats.org/officeDocument/2006/customXml" ds:itemID="{7727892D-E774-4010-9C48-9C80989F0D93}">
  <ds:schemaRefs>
    <ds:schemaRef ds:uri="68047aec-94f7-4fff-9e1f-da020cbce4f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Plantilla_2_PPT_SDS2025</Template>
  <TotalTime>0</TotalTime>
  <Words>2166</Words>
  <Application>Microsoft Office PowerPoint</Application>
  <PresentationFormat>Panorámica</PresentationFormat>
  <Paragraphs>262</Paragraphs>
  <Slides>13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Aptos</vt:lpstr>
      <vt:lpstr>Aptos Narrow</vt:lpstr>
      <vt:lpstr>Arial</vt:lpstr>
      <vt:lpstr>Arial Narrow</vt:lpstr>
      <vt:lpstr>Tema de Office</vt:lpstr>
      <vt:lpstr>CONSTRUCCIÓN CONJUNTA PRODUCTO DE POLÍTICA PÚBLICA 1.1.14   POBLACIÓN NEGRA Y AFROCOLOMBIANA </vt:lpstr>
      <vt:lpstr>Documento de análisis sobre las violencias étnico-culturales, raciales y de géneros en las comunidades Negras y Afrocolombianas desde la mirada en salud, en clave territorial e intercultural  (2026-2027)</vt:lpstr>
      <vt:lpstr>RESULTADOS DEL PROCESO</vt:lpstr>
      <vt:lpstr>OBJETIVOS</vt:lpstr>
      <vt:lpstr>ESTRUCTURA PARA LA IMPLEMENTACIÓN</vt:lpstr>
      <vt:lpstr>TALENTO HUMANO </vt:lpstr>
      <vt:lpstr>TALENTO HUMANO </vt:lpstr>
      <vt:lpstr>TALENTO HUMANO </vt:lpstr>
      <vt:lpstr>TALENTO HUMANO </vt:lpstr>
      <vt:lpstr>PRESUPUESTO  DE INSUMOS LOGÍSTICOS Y METODOLÓGICOS PARA LA IMPLEMENTACIÓN DE LOS COMPONENTES</vt:lpstr>
      <vt:lpstr>Presentación de PowerPoint</vt:lpstr>
      <vt:lpstr>CRONOGRAMA PRECONTRACTUAL Y CONTRACTUAL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CONSTRUCCIÓN CONJUNTA PRODUCTO 1.1.14  VIOLENCIAS</dc:title>
  <dc:creator>Andrea del Pilar, Gomez Diaz</dc:creator>
  <cp:lastModifiedBy>Andrea del Pilar, Gomez Diaz</cp:lastModifiedBy>
  <cp:revision>3</cp:revision>
  <dcterms:created xsi:type="dcterms:W3CDTF">2025-05-27T15:33:53Z</dcterms:created>
  <dcterms:modified xsi:type="dcterms:W3CDTF">2026-03-17T01:45:26Z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0x01010072282331F565404A869CA46C4A046308</vt:lpwstr>
  </property>
</Properties>
</file>