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7"/>
  </p:notesMasterIdLst>
  <p:sldIdLst>
    <p:sldId id="256" r:id="rId6"/>
    <p:sldId id="2145707716" r:id="rId7"/>
    <p:sldId id="2145707735" r:id="rId8"/>
    <p:sldId id="2145707726" r:id="rId9"/>
    <p:sldId id="2145707725" r:id="rId10"/>
    <p:sldId id="2145707734" r:id="rId11"/>
    <p:sldId id="261" r:id="rId12"/>
    <p:sldId id="4218" r:id="rId13"/>
    <p:sldId id="406" r:id="rId14"/>
    <p:sldId id="264" r:id="rId15"/>
    <p:sldId id="263" r:id="rId16"/>
  </p:sldIdLst>
  <p:sldSz cx="12192000" cy="6858000"/>
  <p:notesSz cx="7104063" cy="10234613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78EA"/>
    <a:srgbClr val="32A6D5"/>
    <a:srgbClr val="57CE6E"/>
    <a:srgbClr val="67B7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4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a Marcela Mesa Arroyave" userId="c98dc7c4-df54-4d80-b8e8-8249774ae29d" providerId="ADAL" clId="{6B48B16B-3DE8-4216-BB3F-1EAA54D0429A}"/>
    <pc:docChg chg="modSld">
      <pc:chgData name="Lina Marcela Mesa Arroyave" userId="c98dc7c4-df54-4d80-b8e8-8249774ae29d" providerId="ADAL" clId="{6B48B16B-3DE8-4216-BB3F-1EAA54D0429A}" dt="2026-04-15T14:17:53.462" v="75" actId="1035"/>
      <pc:docMkLst>
        <pc:docMk/>
      </pc:docMkLst>
      <pc:sldChg chg="modSp mod">
        <pc:chgData name="Lina Marcela Mesa Arroyave" userId="c98dc7c4-df54-4d80-b8e8-8249774ae29d" providerId="ADAL" clId="{6B48B16B-3DE8-4216-BB3F-1EAA54D0429A}" dt="2026-04-15T14:17:53.462" v="75" actId="1035"/>
        <pc:sldMkLst>
          <pc:docMk/>
          <pc:sldMk cId="1727500093" sldId="261"/>
        </pc:sldMkLst>
        <pc:spChg chg="mod">
          <ac:chgData name="Lina Marcela Mesa Arroyave" userId="c98dc7c4-df54-4d80-b8e8-8249774ae29d" providerId="ADAL" clId="{6B48B16B-3DE8-4216-BB3F-1EAA54D0429A}" dt="2026-04-15T14:17:53.462" v="75" actId="1035"/>
          <ac:spMkLst>
            <pc:docMk/>
            <pc:sldMk cId="1727500093" sldId="261"/>
            <ac:spMk id="45" creationId="{CA1F0C5E-9205-CD45-9F0F-31B0577FD890}"/>
          </ac:spMkLst>
        </pc:spChg>
      </pc:sldChg>
      <pc:sldChg chg="modSp mod">
        <pc:chgData name="Lina Marcela Mesa Arroyave" userId="c98dc7c4-df54-4d80-b8e8-8249774ae29d" providerId="ADAL" clId="{6B48B16B-3DE8-4216-BB3F-1EAA54D0429A}" dt="2026-04-15T14:17:02.039" v="61" actId="20577"/>
        <pc:sldMkLst>
          <pc:docMk/>
          <pc:sldMk cId="1300352181" sldId="264"/>
        </pc:sldMkLst>
        <pc:spChg chg="mod">
          <ac:chgData name="Lina Marcela Mesa Arroyave" userId="c98dc7c4-df54-4d80-b8e8-8249774ae29d" providerId="ADAL" clId="{6B48B16B-3DE8-4216-BB3F-1EAA54D0429A}" dt="2026-04-15T14:17:02.039" v="61" actId="20577"/>
          <ac:spMkLst>
            <pc:docMk/>
            <pc:sldMk cId="1300352181" sldId="264"/>
            <ac:spMk id="5" creationId="{ACA47AFB-917A-D2D2-312E-186314F85FF8}"/>
          </ac:spMkLst>
        </pc:spChg>
      </pc:sldChg>
      <pc:sldChg chg="modSp mod">
        <pc:chgData name="Lina Marcela Mesa Arroyave" userId="c98dc7c4-df54-4d80-b8e8-8249774ae29d" providerId="ADAL" clId="{6B48B16B-3DE8-4216-BB3F-1EAA54D0429A}" dt="2026-04-15T14:13:18.262" v="1" actId="20577"/>
        <pc:sldMkLst>
          <pc:docMk/>
          <pc:sldMk cId="3391910698" sldId="2145707735"/>
        </pc:sldMkLst>
        <pc:spChg chg="mod">
          <ac:chgData name="Lina Marcela Mesa Arroyave" userId="c98dc7c4-df54-4d80-b8e8-8249774ae29d" providerId="ADAL" clId="{6B48B16B-3DE8-4216-BB3F-1EAA54D0429A}" dt="2026-04-15T14:13:18.262" v="1" actId="20577"/>
          <ac:spMkLst>
            <pc:docMk/>
            <pc:sldMk cId="3391910698" sldId="2145707735"/>
            <ac:spMk id="28" creationId="{9207AC80-DBED-8989-8CC2-27109B4810D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2A9DDA81-76FA-474D-AEA5-6E16879C03EE}" type="datetimeFigureOut">
              <a:rPr lang="es-CO" smtClean="0"/>
              <a:t>15/04/2026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8836AFF9-A2BF-4C03-AD1A-1841493BAA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7838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62D7D-E60D-77B1-68D3-F38D14D70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014D507-DF9A-DF43-756D-D7519C1433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BEBBD5A-3D48-F3F5-55A5-28073ADF4F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F7C88A8-156C-63B6-CA92-0D687F350D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BF8EA2AB-35DB-4015-AE2E-B68FCB1FB0A6}" type="slidenum">
              <a:rPr lang="es-CO">
                <a:solidFill>
                  <a:prstClr val="black"/>
                </a:solidFill>
                <a:latin typeface="Calibri" panose="020F0502020204030204"/>
              </a:rPr>
              <a:pPr defTabSz="990752">
                <a:defRPr/>
              </a:pPr>
              <a:t>9</a:t>
            </a:fld>
            <a:endParaRPr lang="es-CO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05999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782D-846D-451A-A178-F70E2D61C11C}" type="datetimeFigureOut">
              <a:rPr lang="es-CO" smtClean="0"/>
              <a:t>15/04/2026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A0334-D098-4DBA-B7C0-54414D0DF41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253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782D-846D-451A-A178-F70E2D61C11C}" type="datetimeFigureOut">
              <a:rPr lang="es-CO" smtClean="0"/>
              <a:t>15/04/2026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A0334-D098-4DBA-B7C0-54414D0DF41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75672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782D-846D-451A-A178-F70E2D61C11C}" type="datetimeFigureOut">
              <a:rPr lang="es-CO" smtClean="0"/>
              <a:t>15/04/2026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A0334-D098-4DBA-B7C0-54414D0DF41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0816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4/15/2026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7764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782D-846D-451A-A178-F70E2D61C11C}" type="datetimeFigureOut">
              <a:rPr lang="es-CO" smtClean="0"/>
              <a:t>15/04/2026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A0334-D098-4DBA-B7C0-54414D0DF41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64696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782D-846D-451A-A178-F70E2D61C11C}" type="datetimeFigureOut">
              <a:rPr lang="es-CO" smtClean="0"/>
              <a:t>15/04/2026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A0334-D098-4DBA-B7C0-54414D0DF41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8656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782D-846D-451A-A178-F70E2D61C11C}" type="datetimeFigureOut">
              <a:rPr lang="es-CO" smtClean="0"/>
              <a:t>15/04/2026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A0334-D098-4DBA-B7C0-54414D0DF41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5335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782D-846D-451A-A178-F70E2D61C11C}" type="datetimeFigureOut">
              <a:rPr lang="es-CO" smtClean="0"/>
              <a:t>15/04/2026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A0334-D098-4DBA-B7C0-54414D0DF41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10689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782D-846D-451A-A178-F70E2D61C11C}" type="datetimeFigureOut">
              <a:rPr lang="es-CO" smtClean="0"/>
              <a:t>15/04/2026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A0334-D098-4DBA-B7C0-54414D0DF41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09494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782D-846D-451A-A178-F70E2D61C11C}" type="datetimeFigureOut">
              <a:rPr lang="es-CO" smtClean="0"/>
              <a:t>15/04/2026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A0334-D098-4DBA-B7C0-54414D0DF41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86195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782D-846D-451A-A178-F70E2D61C11C}" type="datetimeFigureOut">
              <a:rPr lang="es-CO" smtClean="0"/>
              <a:t>15/04/2026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A0334-D098-4DBA-B7C0-54414D0DF41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30429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782D-846D-451A-A178-F70E2D61C11C}" type="datetimeFigureOut">
              <a:rPr lang="es-CO" smtClean="0"/>
              <a:t>15/04/2026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A0334-D098-4DBA-B7C0-54414D0DF41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2221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D782D-846D-451A-A178-F70E2D61C11C}" type="datetimeFigureOut">
              <a:rPr lang="es-CO" smtClean="0"/>
              <a:t>15/04/2026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A0334-D098-4DBA-B7C0-54414D0DF41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8988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5.sv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5.sv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5.sv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sv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7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Elipse 6"/>
          <p:cNvSpPr/>
          <p:nvPr/>
        </p:nvSpPr>
        <p:spPr>
          <a:xfrm>
            <a:off x="10208047" y="4999128"/>
            <a:ext cx="3392556" cy="3392556"/>
          </a:xfrm>
          <a:prstGeom prst="ellipse">
            <a:avLst/>
          </a:prstGeom>
          <a:noFill/>
          <a:ln w="254000" cmpd="sng">
            <a:solidFill>
              <a:schemeClr val="bg1">
                <a:alpha val="3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Elipse 7"/>
          <p:cNvSpPr/>
          <p:nvPr/>
        </p:nvSpPr>
        <p:spPr>
          <a:xfrm>
            <a:off x="78155" y="81420"/>
            <a:ext cx="182880" cy="18288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CO" dirty="0"/>
          </a:p>
        </p:txBody>
      </p:sp>
      <p:sp>
        <p:nvSpPr>
          <p:cNvPr id="9" name="Elipse 8"/>
          <p:cNvSpPr/>
          <p:nvPr/>
        </p:nvSpPr>
        <p:spPr>
          <a:xfrm>
            <a:off x="506780" y="81420"/>
            <a:ext cx="182880" cy="18288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CO" dirty="0"/>
          </a:p>
        </p:txBody>
      </p:sp>
      <p:sp>
        <p:nvSpPr>
          <p:cNvPr id="10" name="Elipse 9"/>
          <p:cNvSpPr/>
          <p:nvPr/>
        </p:nvSpPr>
        <p:spPr>
          <a:xfrm>
            <a:off x="935405" y="81420"/>
            <a:ext cx="182880" cy="18288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CO" dirty="0"/>
          </a:p>
        </p:txBody>
      </p:sp>
      <p:sp>
        <p:nvSpPr>
          <p:cNvPr id="11" name="Elipse 10"/>
          <p:cNvSpPr/>
          <p:nvPr/>
        </p:nvSpPr>
        <p:spPr>
          <a:xfrm>
            <a:off x="78155" y="376695"/>
            <a:ext cx="182880" cy="18288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CO" dirty="0"/>
          </a:p>
        </p:txBody>
      </p:sp>
      <p:sp>
        <p:nvSpPr>
          <p:cNvPr id="12" name="Elipse 11"/>
          <p:cNvSpPr/>
          <p:nvPr/>
        </p:nvSpPr>
        <p:spPr>
          <a:xfrm>
            <a:off x="506780" y="376695"/>
            <a:ext cx="182880" cy="18288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CO" dirty="0"/>
          </a:p>
        </p:txBody>
      </p:sp>
      <p:sp>
        <p:nvSpPr>
          <p:cNvPr id="14" name="Elipse 13"/>
          <p:cNvSpPr/>
          <p:nvPr/>
        </p:nvSpPr>
        <p:spPr>
          <a:xfrm>
            <a:off x="78155" y="690427"/>
            <a:ext cx="182880" cy="18288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CO" dirty="0"/>
          </a:p>
        </p:txBody>
      </p:sp>
      <p:sp>
        <p:nvSpPr>
          <p:cNvPr id="17" name="Rectángulo redondeado 16"/>
          <p:cNvSpPr/>
          <p:nvPr/>
        </p:nvSpPr>
        <p:spPr>
          <a:xfrm>
            <a:off x="10058400" y="5543550"/>
            <a:ext cx="400050" cy="400050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8" name="Elipse 17"/>
          <p:cNvSpPr/>
          <p:nvPr/>
        </p:nvSpPr>
        <p:spPr>
          <a:xfrm>
            <a:off x="-590550" y="5543550"/>
            <a:ext cx="1790700" cy="1790700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solidFill>
              <a:schemeClr val="bg1"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Rectángulo redondeado 18"/>
          <p:cNvSpPr/>
          <p:nvPr/>
        </p:nvSpPr>
        <p:spPr>
          <a:xfrm>
            <a:off x="781050" y="5619750"/>
            <a:ext cx="400050" cy="400050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solidFill>
              <a:schemeClr val="bg1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1" name="Título 20"/>
          <p:cNvSpPr>
            <a:spLocks noGrp="1"/>
          </p:cNvSpPr>
          <p:nvPr>
            <p:ph type="ctrTitle"/>
          </p:nvPr>
        </p:nvSpPr>
        <p:spPr>
          <a:xfrm>
            <a:off x="1524000" y="2122404"/>
            <a:ext cx="9144000" cy="2387600"/>
          </a:xfrm>
        </p:spPr>
        <p:txBody>
          <a:bodyPr>
            <a:noAutofit/>
          </a:bodyPr>
          <a:lstStyle/>
          <a:p>
            <a:r>
              <a:rPr lang="es-MX" sz="4400" dirty="0">
                <a:solidFill>
                  <a:schemeClr val="bg1"/>
                </a:solidFill>
                <a:latin typeface="Work Sans Black" panose="00000A00000000000000" pitchFamily="50" charset="0"/>
              </a:rPr>
              <a:t>Encuentro de Articulación Interinstitucional ANDI – Mesa Sectorial de Dirección y Gerencia </a:t>
            </a:r>
            <a:br>
              <a:rPr lang="es-MX" sz="4400" dirty="0">
                <a:solidFill>
                  <a:schemeClr val="bg1"/>
                </a:solidFill>
                <a:latin typeface="Work Sans Black" panose="00000A00000000000000" pitchFamily="50" charset="0"/>
              </a:rPr>
            </a:br>
            <a:r>
              <a:rPr lang="es-MX" sz="4400" dirty="0">
                <a:solidFill>
                  <a:schemeClr val="bg1"/>
                </a:solidFill>
                <a:latin typeface="Work Sans Black" panose="00000A00000000000000" pitchFamily="50" charset="0"/>
              </a:rPr>
              <a:t>SENA</a:t>
            </a:r>
            <a:endParaRPr lang="es-CO" sz="4400" dirty="0">
              <a:solidFill>
                <a:schemeClr val="bg1"/>
              </a:solidFill>
              <a:latin typeface="Work Sans Black" panose="00000A00000000000000" pitchFamily="50" charset="0"/>
            </a:endParaRPr>
          </a:p>
        </p:txBody>
      </p:sp>
      <p:pic>
        <p:nvPicPr>
          <p:cNvPr id="25" name="Imagen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3318" y="469141"/>
            <a:ext cx="2269449" cy="61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5191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Rectángulo 2"/>
          <p:cNvSpPr/>
          <p:nvPr/>
        </p:nvSpPr>
        <p:spPr>
          <a:xfrm>
            <a:off x="0" y="27986"/>
            <a:ext cx="12192000" cy="6858000"/>
          </a:xfrm>
          <a:prstGeom prst="rect">
            <a:avLst/>
          </a:prstGeom>
          <a:solidFill>
            <a:srgbClr val="B57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Google Shape;229;p20"/>
          <p:cNvSpPr txBox="1">
            <a:spLocks/>
          </p:cNvSpPr>
          <p:nvPr/>
        </p:nvSpPr>
        <p:spPr>
          <a:xfrm>
            <a:off x="0" y="1709145"/>
            <a:ext cx="6223518" cy="75049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9052" algn="ctr">
              <a:buClr>
                <a:schemeClr val="dk1"/>
              </a:buClr>
              <a:buSzPts val="4600"/>
            </a:pPr>
            <a:r>
              <a:rPr lang="es-MX" sz="2000" b="1" dirty="0">
                <a:solidFill>
                  <a:schemeClr val="bg1"/>
                </a:solidFill>
                <a:latin typeface="Work Sans" panose="00000800000000000000" pitchFamily="50" charset="0"/>
                <a:ea typeface="+mn-ea"/>
                <a:cs typeface="+mn-cs"/>
              </a:rPr>
              <a:t>PROPUESTA DE VINCULACIÓN – ANDI DENTRO DE LA MESA SECTORIAL </a:t>
            </a:r>
          </a:p>
          <a:p>
            <a:pPr marL="19052" algn="ctr">
              <a:buClr>
                <a:schemeClr val="dk1"/>
              </a:buClr>
              <a:buSzPts val="4600"/>
            </a:pPr>
            <a:endParaRPr lang="es-MX" sz="2000" b="1" dirty="0">
              <a:solidFill>
                <a:schemeClr val="bg1"/>
              </a:solidFill>
              <a:latin typeface="Work Sans" panose="00000800000000000000" pitchFamily="50" charset="0"/>
              <a:ea typeface="+mn-ea"/>
              <a:cs typeface="+mn-cs"/>
            </a:endParaRPr>
          </a:p>
          <a:p>
            <a:pPr marL="19052">
              <a:buClr>
                <a:schemeClr val="dk1"/>
              </a:buClr>
              <a:buSzPts val="4600"/>
            </a:pPr>
            <a:endParaRPr lang="es-MX" sz="1600" b="1" dirty="0">
              <a:solidFill>
                <a:schemeClr val="bg1">
                  <a:lumMod val="85000"/>
                </a:schemeClr>
              </a:solidFill>
              <a:latin typeface="Work Sans" panose="00000800000000000000" pitchFamily="50" charset="0"/>
              <a:ea typeface="+mn-ea"/>
              <a:cs typeface="+mn-cs"/>
            </a:endParaRPr>
          </a:p>
          <a:p>
            <a:pPr marL="19052" algn="ctr">
              <a:buClr>
                <a:schemeClr val="dk1"/>
              </a:buClr>
              <a:buSzPts val="4600"/>
            </a:pPr>
            <a:r>
              <a:rPr lang="es-MX" sz="1600" b="1" dirty="0">
                <a:solidFill>
                  <a:schemeClr val="bg1">
                    <a:lumMod val="85000"/>
                  </a:schemeClr>
                </a:solidFill>
                <a:latin typeface="Work Sans" panose="00000800000000000000" pitchFamily="50" charset="0"/>
                <a:ea typeface="+mn-ea"/>
                <a:cs typeface="+mn-cs"/>
              </a:rPr>
              <a:t>* Oportunidades de articulación interinstitucional</a:t>
            </a:r>
          </a:p>
          <a:p>
            <a:pPr marL="19052" algn="ctr">
              <a:buClr>
                <a:schemeClr val="dk1"/>
              </a:buClr>
              <a:buSzPts val="4600"/>
            </a:pPr>
            <a:endParaRPr lang="es-MX" sz="1600" b="1" dirty="0">
              <a:solidFill>
                <a:schemeClr val="bg1">
                  <a:lumMod val="85000"/>
                </a:schemeClr>
              </a:solidFill>
              <a:latin typeface="Work Sans" panose="00000800000000000000" pitchFamily="50" charset="0"/>
              <a:ea typeface="+mn-ea"/>
              <a:cs typeface="+mn-cs"/>
            </a:endParaRPr>
          </a:p>
          <a:p>
            <a:pPr marL="19052" algn="ctr">
              <a:buClr>
                <a:schemeClr val="dk1"/>
              </a:buClr>
              <a:buSzPts val="4600"/>
            </a:pPr>
            <a:r>
              <a:rPr lang="es-MX" sz="1600" b="1" dirty="0">
                <a:solidFill>
                  <a:schemeClr val="bg1">
                    <a:lumMod val="85000"/>
                  </a:schemeClr>
                </a:solidFill>
                <a:latin typeface="Work Sans" panose="00000800000000000000" pitchFamily="50" charset="0"/>
                <a:ea typeface="+mn-ea"/>
                <a:cs typeface="+mn-cs"/>
              </a:rPr>
              <a:t>* Aportes estratégicos</a:t>
            </a:r>
          </a:p>
          <a:p>
            <a:pPr marL="19052" algn="ctr">
              <a:buClr>
                <a:schemeClr val="dk1"/>
              </a:buClr>
              <a:buSzPts val="4600"/>
            </a:pPr>
            <a:endParaRPr lang="es-MX" sz="1600" b="1" dirty="0">
              <a:solidFill>
                <a:schemeClr val="bg1">
                  <a:lumMod val="85000"/>
                </a:schemeClr>
              </a:solidFill>
              <a:latin typeface="Work Sans" panose="00000800000000000000" pitchFamily="50" charset="0"/>
              <a:ea typeface="+mn-ea"/>
              <a:cs typeface="+mn-cs"/>
            </a:endParaRPr>
          </a:p>
          <a:p>
            <a:pPr marL="19052" algn="ctr">
              <a:buClr>
                <a:schemeClr val="dk1"/>
              </a:buClr>
              <a:buSzPts val="4600"/>
            </a:pPr>
            <a:r>
              <a:rPr lang="es-MX" sz="1600" b="1" dirty="0">
                <a:solidFill>
                  <a:schemeClr val="bg1">
                    <a:lumMod val="85000"/>
                  </a:schemeClr>
                </a:solidFill>
                <a:latin typeface="Work Sans" panose="00000800000000000000" pitchFamily="50" charset="0"/>
                <a:ea typeface="+mn-ea"/>
                <a:cs typeface="+mn-cs"/>
              </a:rPr>
              <a:t>                * Transferencia de Conocimientos </a:t>
            </a:r>
            <a:r>
              <a:rPr lang="es-MX" sz="2000" b="1" dirty="0">
                <a:solidFill>
                  <a:srgbClr val="B578EA"/>
                </a:solidFill>
                <a:latin typeface="Work Sans" panose="00000800000000000000" pitchFamily="50" charset="0"/>
                <a:ea typeface="+mn-ea"/>
                <a:cs typeface="+mn-cs"/>
              </a:rPr>
              <a:t>sector empresarial</a:t>
            </a:r>
          </a:p>
          <a:p>
            <a:pPr algn="ctr">
              <a:spcBef>
                <a:spcPts val="0"/>
              </a:spcBef>
            </a:pPr>
            <a:endParaRPr lang="es-CO" sz="2000" dirty="0">
              <a:solidFill>
                <a:schemeClr val="bg1"/>
              </a:solidFill>
              <a:latin typeface="Work Sans" panose="00000800000000000000" pitchFamily="50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15318779" cy="6858000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CA1F0C5E-9205-CD45-9F0F-31B0577FD890}"/>
              </a:ext>
            </a:extLst>
          </p:cNvPr>
          <p:cNvSpPr txBox="1"/>
          <p:nvPr/>
        </p:nvSpPr>
        <p:spPr>
          <a:xfrm>
            <a:off x="7227655" y="6260627"/>
            <a:ext cx="4674311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3100" b="1" dirty="0">
                <a:solidFill>
                  <a:schemeClr val="bg1"/>
                </a:solidFill>
                <a:latin typeface="Work Sans" panose="00000800000000000000" pitchFamily="50" charset="0"/>
              </a:rPr>
              <a:t>#ConectandoSectores</a:t>
            </a:r>
          </a:p>
        </p:txBody>
      </p:sp>
      <p:sp>
        <p:nvSpPr>
          <p:cNvPr id="5" name="Google Shape;229;p20">
            <a:extLst>
              <a:ext uri="{FF2B5EF4-FFF2-40B4-BE49-F238E27FC236}">
                <a16:creationId xmlns:a16="http://schemas.microsoft.com/office/drawing/2014/main" id="{ACA47AFB-917A-D2D2-312E-186314F85FF8}"/>
              </a:ext>
            </a:extLst>
          </p:cNvPr>
          <p:cNvSpPr txBox="1">
            <a:spLocks/>
          </p:cNvSpPr>
          <p:nvPr/>
        </p:nvSpPr>
        <p:spPr>
          <a:xfrm>
            <a:off x="979716" y="4516438"/>
            <a:ext cx="5570374" cy="223247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9052">
              <a:buClr>
                <a:schemeClr val="dk1"/>
              </a:buClr>
              <a:buSzPts val="4600"/>
            </a:pPr>
            <a:r>
              <a:rPr lang="es-MX" sz="2400" dirty="0">
                <a:solidFill>
                  <a:schemeClr val="bg1"/>
                </a:solidFill>
                <a:latin typeface="Work Sans" panose="00000800000000000000" pitchFamily="50" charset="0"/>
                <a:ea typeface="+mn-ea"/>
                <a:cs typeface="+mn-cs"/>
              </a:rPr>
              <a:t>1. </a:t>
            </a:r>
            <a:r>
              <a:rPr lang="es-MX" sz="1700" dirty="0">
                <a:solidFill>
                  <a:schemeClr val="bg1"/>
                </a:solidFill>
                <a:latin typeface="Work Sans" panose="00000800000000000000" pitchFamily="50" charset="0"/>
                <a:ea typeface="+mn-ea"/>
                <a:cs typeface="+mn-cs"/>
              </a:rPr>
              <a:t>Carta de Interés-Inclusión a </a:t>
            </a:r>
          </a:p>
          <a:p>
            <a:pPr marL="19052">
              <a:buClr>
                <a:schemeClr val="dk1"/>
              </a:buClr>
              <a:buSzPts val="4600"/>
            </a:pPr>
            <a:r>
              <a:rPr lang="es-MX" sz="1700" dirty="0">
                <a:solidFill>
                  <a:schemeClr val="bg1"/>
                </a:solidFill>
                <a:latin typeface="Work Sans" panose="00000800000000000000" pitchFamily="50" charset="0"/>
                <a:ea typeface="+mn-ea"/>
                <a:cs typeface="+mn-cs"/>
              </a:rPr>
              <a:t>   reuniones de CE como invitado   </a:t>
            </a:r>
          </a:p>
          <a:p>
            <a:pPr marL="19052">
              <a:buClr>
                <a:schemeClr val="dk1"/>
              </a:buClr>
              <a:buSzPts val="4600"/>
            </a:pPr>
            <a:r>
              <a:rPr lang="es-MX" sz="1700" dirty="0">
                <a:solidFill>
                  <a:schemeClr val="bg1"/>
                </a:solidFill>
                <a:latin typeface="Work Sans" panose="00000800000000000000" pitchFamily="50" charset="0"/>
                <a:ea typeface="+mn-ea"/>
                <a:cs typeface="+mn-cs"/>
              </a:rPr>
              <a:t>   especial</a:t>
            </a:r>
          </a:p>
          <a:p>
            <a:pPr marL="19052">
              <a:buClr>
                <a:schemeClr val="dk1"/>
              </a:buClr>
              <a:buSzPts val="4600"/>
            </a:pPr>
            <a:r>
              <a:rPr lang="es-MX" sz="1700" dirty="0">
                <a:solidFill>
                  <a:schemeClr val="bg1"/>
                </a:solidFill>
                <a:latin typeface="Work Sans" panose="00000800000000000000" pitchFamily="50" charset="0"/>
                <a:ea typeface="+mn-ea"/>
                <a:cs typeface="+mn-cs"/>
              </a:rPr>
              <a:t> </a:t>
            </a:r>
          </a:p>
          <a:p>
            <a:pPr algn="just"/>
            <a:r>
              <a:rPr lang="es-CO" sz="1700" dirty="0">
                <a:solidFill>
                  <a:schemeClr val="bg1"/>
                </a:solidFill>
                <a:latin typeface="Work Sans" panose="00000800000000000000" pitchFamily="50" charset="0"/>
              </a:rPr>
              <a:t>2. Invitación participación en el evento-virtual  </a:t>
            </a:r>
          </a:p>
          <a:p>
            <a:pPr algn="just"/>
            <a:r>
              <a:rPr lang="es-CO" sz="1700" dirty="0">
                <a:solidFill>
                  <a:schemeClr val="bg1"/>
                </a:solidFill>
                <a:latin typeface="Work Sans" panose="00000800000000000000" pitchFamily="50" charset="0"/>
              </a:rPr>
              <a:t>    Fecha: 7 de junio </a:t>
            </a:r>
          </a:p>
          <a:p>
            <a:pPr algn="just"/>
            <a:r>
              <a:rPr lang="es-CO" sz="1700" dirty="0">
                <a:solidFill>
                  <a:schemeClr val="bg1"/>
                </a:solidFill>
                <a:latin typeface="Work Sans" panose="00000800000000000000" pitchFamily="50" charset="0"/>
              </a:rPr>
              <a:t>    Tema: </a:t>
            </a:r>
            <a:r>
              <a:rPr lang="es-MX" sz="1700" dirty="0">
                <a:solidFill>
                  <a:schemeClr val="bg1"/>
                </a:solidFill>
                <a:latin typeface="Work Sans" panose="00000800000000000000" pitchFamily="50" charset="0"/>
              </a:rPr>
              <a:t>ANDI competitividad y   </a:t>
            </a:r>
          </a:p>
          <a:p>
            <a:pPr algn="just"/>
            <a:r>
              <a:rPr lang="es-MX" sz="1700" dirty="0">
                <a:solidFill>
                  <a:schemeClr val="bg1"/>
                </a:solidFill>
                <a:latin typeface="Work Sans" panose="00000800000000000000" pitchFamily="50" charset="0"/>
              </a:rPr>
              <a:t>    productividad del sector </a:t>
            </a:r>
            <a:r>
              <a:rPr lang="es-MX" sz="1700" dirty="0">
                <a:solidFill>
                  <a:schemeClr val="bg1"/>
                </a:solidFill>
                <a:latin typeface="Work Sans" panose="00000800000000000000" pitchFamily="50" charset="0"/>
                <a:ea typeface="+mn-ea"/>
                <a:cs typeface="+mn-cs"/>
              </a:rPr>
              <a:t>empresarial</a:t>
            </a:r>
          </a:p>
          <a:p>
            <a:pPr algn="ctr">
              <a:spcBef>
                <a:spcPts val="0"/>
              </a:spcBef>
            </a:pPr>
            <a:endParaRPr lang="es-CO" dirty="0">
              <a:solidFill>
                <a:schemeClr val="bg1"/>
              </a:solidFill>
              <a:latin typeface="Work Sans" panose="00000800000000000000" pitchFamily="50" charset="0"/>
            </a:endParaRPr>
          </a:p>
        </p:txBody>
      </p:sp>
      <p:sp>
        <p:nvSpPr>
          <p:cNvPr id="6" name="Flecha: hacia abajo 5">
            <a:extLst>
              <a:ext uri="{FF2B5EF4-FFF2-40B4-BE49-F238E27FC236}">
                <a16:creationId xmlns:a16="http://schemas.microsoft.com/office/drawing/2014/main" id="{1D2DE14A-EA67-D255-D33C-D0E276140876}"/>
              </a:ext>
            </a:extLst>
          </p:cNvPr>
          <p:cNvSpPr/>
          <p:nvPr/>
        </p:nvSpPr>
        <p:spPr>
          <a:xfrm>
            <a:off x="2557279" y="2978508"/>
            <a:ext cx="897467" cy="900984"/>
          </a:xfrm>
          <a:prstGeom prst="downArrow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03521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7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CuadroTexto 4"/>
          <p:cNvSpPr txBox="1"/>
          <p:nvPr/>
        </p:nvSpPr>
        <p:spPr>
          <a:xfrm>
            <a:off x="1" y="2063262"/>
            <a:ext cx="12192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9600" dirty="0">
                <a:solidFill>
                  <a:schemeClr val="bg1"/>
                </a:solidFill>
                <a:latin typeface="Work Sans Black" panose="00000A00000000000000" pitchFamily="50" charset="0"/>
              </a:rPr>
              <a:t>GRACIAS</a:t>
            </a:r>
          </a:p>
          <a:p>
            <a:pPr algn="ctr"/>
            <a:endParaRPr lang="es-CO" sz="9600" dirty="0">
              <a:solidFill>
                <a:schemeClr val="bg1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3318" y="469141"/>
            <a:ext cx="2269449" cy="61971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320" y="4379350"/>
            <a:ext cx="3197359" cy="106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19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8"/>
          <p:cNvSpPr/>
          <p:nvPr/>
        </p:nvSpPr>
        <p:spPr>
          <a:xfrm>
            <a:off x="1625600" y="849783"/>
            <a:ext cx="3566160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O" sz="1200"/>
          </a:p>
        </p:txBody>
      </p:sp>
      <p:sp>
        <p:nvSpPr>
          <p:cNvPr id="11" name="Freeform 11"/>
          <p:cNvSpPr/>
          <p:nvPr/>
        </p:nvSpPr>
        <p:spPr>
          <a:xfrm rot="-6958084">
            <a:off x="10189186" y="5734638"/>
            <a:ext cx="2185939" cy="2374439"/>
          </a:xfrm>
          <a:custGeom>
            <a:avLst/>
            <a:gdLst/>
            <a:ahLst/>
            <a:cxnLst/>
            <a:rect l="l" t="t" r="r" b="b"/>
            <a:pathLst>
              <a:path w="3939013" h="4114800">
                <a:moveTo>
                  <a:pt x="0" y="0"/>
                </a:moveTo>
                <a:lnTo>
                  <a:pt x="3939013" y="0"/>
                </a:lnTo>
                <a:lnTo>
                  <a:pt x="39390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grpSp>
        <p:nvGrpSpPr>
          <p:cNvPr id="34" name="Group 14">
            <a:extLst>
              <a:ext uri="{FF2B5EF4-FFF2-40B4-BE49-F238E27FC236}">
                <a16:creationId xmlns:a16="http://schemas.microsoft.com/office/drawing/2014/main" id="{F15F36EB-58F3-1E97-AA04-09F0C5150696}"/>
              </a:ext>
            </a:extLst>
          </p:cNvPr>
          <p:cNvGrpSpPr/>
          <p:nvPr/>
        </p:nvGrpSpPr>
        <p:grpSpPr>
          <a:xfrm>
            <a:off x="840424" y="1530378"/>
            <a:ext cx="448756" cy="389645"/>
            <a:chOff x="0" y="0"/>
            <a:chExt cx="6350000" cy="6350000"/>
          </a:xfrm>
        </p:grpSpPr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B57B9167-1080-3E2A-2C18-9E591D2DC551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304D"/>
            </a:solidFill>
          </p:spPr>
          <p:txBody>
            <a:bodyPr/>
            <a:lstStyle/>
            <a:p>
              <a:endParaRPr lang="es-CO" sz="1200"/>
            </a:p>
          </p:txBody>
        </p:sp>
      </p:grpSp>
      <p:grpSp>
        <p:nvGrpSpPr>
          <p:cNvPr id="36" name="Group 16">
            <a:extLst>
              <a:ext uri="{FF2B5EF4-FFF2-40B4-BE49-F238E27FC236}">
                <a16:creationId xmlns:a16="http://schemas.microsoft.com/office/drawing/2014/main" id="{0115DE45-5073-4A69-4963-82E701E50B1C}"/>
              </a:ext>
            </a:extLst>
          </p:cNvPr>
          <p:cNvGrpSpPr/>
          <p:nvPr/>
        </p:nvGrpSpPr>
        <p:grpSpPr>
          <a:xfrm>
            <a:off x="818432" y="2326498"/>
            <a:ext cx="448756" cy="389645"/>
            <a:chOff x="0" y="-2611710"/>
            <a:chExt cx="6350000" cy="6350000"/>
          </a:xfrm>
        </p:grpSpPr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AD5AFB4F-F883-8048-52B9-2698F381B04D}"/>
                </a:ext>
              </a:extLst>
            </p:cNvPr>
            <p:cNvSpPr/>
            <p:nvPr/>
          </p:nvSpPr>
          <p:spPr>
            <a:xfrm>
              <a:off x="0" y="-261171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304D"/>
            </a:solidFill>
          </p:spPr>
          <p:txBody>
            <a:bodyPr/>
            <a:lstStyle/>
            <a:p>
              <a:endParaRPr lang="es-CO" sz="1200"/>
            </a:p>
          </p:txBody>
        </p:sp>
      </p:grpSp>
      <p:grpSp>
        <p:nvGrpSpPr>
          <p:cNvPr id="38" name="Group 18">
            <a:extLst>
              <a:ext uri="{FF2B5EF4-FFF2-40B4-BE49-F238E27FC236}">
                <a16:creationId xmlns:a16="http://schemas.microsoft.com/office/drawing/2014/main" id="{8455D728-8854-CC82-7ECC-BC763BB895B5}"/>
              </a:ext>
            </a:extLst>
          </p:cNvPr>
          <p:cNvGrpSpPr/>
          <p:nvPr/>
        </p:nvGrpSpPr>
        <p:grpSpPr>
          <a:xfrm>
            <a:off x="832566" y="3031935"/>
            <a:ext cx="448756" cy="389645"/>
            <a:chOff x="0" y="0"/>
            <a:chExt cx="6350000" cy="6350000"/>
          </a:xfrm>
        </p:grpSpPr>
        <p:sp>
          <p:nvSpPr>
            <p:cNvPr id="39" name="Freeform 19">
              <a:extLst>
                <a:ext uri="{FF2B5EF4-FFF2-40B4-BE49-F238E27FC236}">
                  <a16:creationId xmlns:a16="http://schemas.microsoft.com/office/drawing/2014/main" id="{1C325574-7DD3-BC71-9C5F-F712DE597FD6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304D"/>
            </a:solidFill>
          </p:spPr>
          <p:txBody>
            <a:bodyPr/>
            <a:lstStyle/>
            <a:p>
              <a:endParaRPr lang="es-CO" sz="1200"/>
            </a:p>
          </p:txBody>
        </p:sp>
      </p:grpSp>
      <p:grpSp>
        <p:nvGrpSpPr>
          <p:cNvPr id="40" name="Group 20">
            <a:extLst>
              <a:ext uri="{FF2B5EF4-FFF2-40B4-BE49-F238E27FC236}">
                <a16:creationId xmlns:a16="http://schemas.microsoft.com/office/drawing/2014/main" id="{6BBE60D6-3E57-3E2A-1318-CE4248ACB20B}"/>
              </a:ext>
            </a:extLst>
          </p:cNvPr>
          <p:cNvGrpSpPr/>
          <p:nvPr/>
        </p:nvGrpSpPr>
        <p:grpSpPr>
          <a:xfrm>
            <a:off x="829936" y="3846123"/>
            <a:ext cx="448756" cy="389645"/>
            <a:chOff x="0" y="0"/>
            <a:chExt cx="6350000" cy="6350000"/>
          </a:xfrm>
        </p:grpSpPr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96998C6A-C982-0DE4-8B49-17A01C25421A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304D"/>
            </a:solidFill>
          </p:spPr>
          <p:txBody>
            <a:bodyPr/>
            <a:lstStyle/>
            <a:p>
              <a:endParaRPr lang="es-CO" sz="1200"/>
            </a:p>
          </p:txBody>
        </p:sp>
      </p:grpSp>
      <p:grpSp>
        <p:nvGrpSpPr>
          <p:cNvPr id="42" name="Group 22">
            <a:extLst>
              <a:ext uri="{FF2B5EF4-FFF2-40B4-BE49-F238E27FC236}">
                <a16:creationId xmlns:a16="http://schemas.microsoft.com/office/drawing/2014/main" id="{B12B3130-4E68-3A6E-D947-E0D87EEB3450}"/>
              </a:ext>
            </a:extLst>
          </p:cNvPr>
          <p:cNvGrpSpPr/>
          <p:nvPr/>
        </p:nvGrpSpPr>
        <p:grpSpPr>
          <a:xfrm>
            <a:off x="823245" y="4684048"/>
            <a:ext cx="448756" cy="353066"/>
            <a:chOff x="0" y="0"/>
            <a:chExt cx="6350000" cy="6350000"/>
          </a:xfrm>
        </p:grpSpPr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CE63310B-35E3-A910-BB1F-E285910923C3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304D"/>
            </a:solidFill>
          </p:spPr>
          <p:txBody>
            <a:bodyPr/>
            <a:lstStyle/>
            <a:p>
              <a:endParaRPr lang="es-CO" sz="1200"/>
            </a:p>
          </p:txBody>
        </p:sp>
      </p:grpSp>
      <p:sp>
        <p:nvSpPr>
          <p:cNvPr id="45" name="TextBox 27">
            <a:extLst>
              <a:ext uri="{FF2B5EF4-FFF2-40B4-BE49-F238E27FC236}">
                <a16:creationId xmlns:a16="http://schemas.microsoft.com/office/drawing/2014/main" id="{3E1E0262-E606-C7BC-F626-604468B72148}"/>
              </a:ext>
            </a:extLst>
          </p:cNvPr>
          <p:cNvSpPr txBox="1"/>
          <p:nvPr/>
        </p:nvSpPr>
        <p:spPr>
          <a:xfrm>
            <a:off x="826575" y="1431749"/>
            <a:ext cx="448756" cy="512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ctr">
              <a:lnSpc>
                <a:spcPts val="4415"/>
              </a:lnSpc>
              <a:spcBef>
                <a:spcPct val="0"/>
              </a:spcBef>
            </a:pPr>
            <a:r>
              <a:rPr lang="en-US" sz="2812" b="1" dirty="0">
                <a:solidFill>
                  <a:srgbClr val="FFFFFF"/>
                </a:solidFill>
                <a:latin typeface="Work Sans Bold"/>
                <a:ea typeface="Work Sans Bold"/>
                <a:cs typeface="Work Sans Bold"/>
                <a:sym typeface="Work Sans Bold"/>
              </a:rPr>
              <a:t>1</a:t>
            </a:r>
          </a:p>
        </p:txBody>
      </p:sp>
      <p:sp>
        <p:nvSpPr>
          <p:cNvPr id="46" name="TextBox 28">
            <a:extLst>
              <a:ext uri="{FF2B5EF4-FFF2-40B4-BE49-F238E27FC236}">
                <a16:creationId xmlns:a16="http://schemas.microsoft.com/office/drawing/2014/main" id="{6868A112-69B1-B6EA-3AC3-675F988650E3}"/>
              </a:ext>
            </a:extLst>
          </p:cNvPr>
          <p:cNvSpPr txBox="1"/>
          <p:nvPr/>
        </p:nvSpPr>
        <p:spPr>
          <a:xfrm>
            <a:off x="804583" y="2219666"/>
            <a:ext cx="448756" cy="512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ctr">
              <a:lnSpc>
                <a:spcPts val="4415"/>
              </a:lnSpc>
              <a:spcBef>
                <a:spcPct val="0"/>
              </a:spcBef>
            </a:pPr>
            <a:r>
              <a:rPr lang="en-US" sz="2812" b="1" dirty="0">
                <a:solidFill>
                  <a:srgbClr val="FFFFFF"/>
                </a:solidFill>
                <a:latin typeface="Work Sans Bold"/>
                <a:ea typeface="Work Sans Bold"/>
                <a:cs typeface="Work Sans Bold"/>
                <a:sym typeface="Work Sans Bold"/>
              </a:rPr>
              <a:t>2</a:t>
            </a:r>
          </a:p>
        </p:txBody>
      </p:sp>
      <p:sp>
        <p:nvSpPr>
          <p:cNvPr id="47" name="TextBox 29">
            <a:extLst>
              <a:ext uri="{FF2B5EF4-FFF2-40B4-BE49-F238E27FC236}">
                <a16:creationId xmlns:a16="http://schemas.microsoft.com/office/drawing/2014/main" id="{825E5A13-F6A4-A2C3-C79E-AABF1FB2B199}"/>
              </a:ext>
            </a:extLst>
          </p:cNvPr>
          <p:cNvSpPr txBox="1"/>
          <p:nvPr/>
        </p:nvSpPr>
        <p:spPr>
          <a:xfrm>
            <a:off x="818432" y="2904464"/>
            <a:ext cx="448756" cy="512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ctr">
              <a:lnSpc>
                <a:spcPts val="4415"/>
              </a:lnSpc>
              <a:spcBef>
                <a:spcPct val="0"/>
              </a:spcBef>
            </a:pPr>
            <a:r>
              <a:rPr lang="en-US" sz="2812" b="1" dirty="0">
                <a:solidFill>
                  <a:srgbClr val="FFFFFF"/>
                </a:solidFill>
                <a:latin typeface="Work Sans Bold"/>
                <a:ea typeface="Work Sans Bold"/>
                <a:cs typeface="Work Sans Bold"/>
                <a:sym typeface="Work Sans Bold"/>
              </a:rPr>
              <a:t>3</a:t>
            </a:r>
          </a:p>
        </p:txBody>
      </p:sp>
      <p:sp>
        <p:nvSpPr>
          <p:cNvPr id="48" name="TextBox 30">
            <a:extLst>
              <a:ext uri="{FF2B5EF4-FFF2-40B4-BE49-F238E27FC236}">
                <a16:creationId xmlns:a16="http://schemas.microsoft.com/office/drawing/2014/main" id="{AF30AC98-FCB2-894D-BE21-10EC667EDED6}"/>
              </a:ext>
            </a:extLst>
          </p:cNvPr>
          <p:cNvSpPr txBox="1"/>
          <p:nvPr/>
        </p:nvSpPr>
        <p:spPr>
          <a:xfrm>
            <a:off x="820605" y="3742518"/>
            <a:ext cx="448756" cy="512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ctr">
              <a:lnSpc>
                <a:spcPts val="4415"/>
              </a:lnSpc>
              <a:spcBef>
                <a:spcPct val="0"/>
              </a:spcBef>
            </a:pPr>
            <a:r>
              <a:rPr lang="en-US" sz="2812" b="1" dirty="0">
                <a:solidFill>
                  <a:srgbClr val="FFFFFF"/>
                </a:solidFill>
                <a:latin typeface="Work Sans Bold"/>
                <a:ea typeface="Work Sans Bold"/>
                <a:cs typeface="Work Sans Bold"/>
                <a:sym typeface="Work Sans Bold"/>
              </a:rPr>
              <a:t>4</a:t>
            </a:r>
          </a:p>
        </p:txBody>
      </p:sp>
      <p:sp>
        <p:nvSpPr>
          <p:cNvPr id="49" name="TextBox 31">
            <a:extLst>
              <a:ext uri="{FF2B5EF4-FFF2-40B4-BE49-F238E27FC236}">
                <a16:creationId xmlns:a16="http://schemas.microsoft.com/office/drawing/2014/main" id="{942F09FF-2865-0ABD-5DBB-4B3887A427E4}"/>
              </a:ext>
            </a:extLst>
          </p:cNvPr>
          <p:cNvSpPr txBox="1"/>
          <p:nvPr/>
        </p:nvSpPr>
        <p:spPr>
          <a:xfrm>
            <a:off x="809396" y="4571101"/>
            <a:ext cx="448756" cy="512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ctr">
              <a:lnSpc>
                <a:spcPts val="4415"/>
              </a:lnSpc>
              <a:spcBef>
                <a:spcPct val="0"/>
              </a:spcBef>
            </a:pPr>
            <a:r>
              <a:rPr lang="en-US" sz="2812" b="1" dirty="0">
                <a:solidFill>
                  <a:srgbClr val="FFFFFF"/>
                </a:solidFill>
                <a:latin typeface="Work Sans Bold"/>
                <a:ea typeface="Work Sans Bold"/>
                <a:cs typeface="Work Sans Bold"/>
                <a:sym typeface="Work Sans Bold"/>
              </a:rPr>
              <a:t>5</a:t>
            </a:r>
          </a:p>
        </p:txBody>
      </p:sp>
      <p:sp>
        <p:nvSpPr>
          <p:cNvPr id="50" name="TextBox 24">
            <a:extLst>
              <a:ext uri="{FF2B5EF4-FFF2-40B4-BE49-F238E27FC236}">
                <a16:creationId xmlns:a16="http://schemas.microsoft.com/office/drawing/2014/main" id="{15D138BE-D5B0-1D38-AD6F-94ADB9D7BDBD}"/>
              </a:ext>
            </a:extLst>
          </p:cNvPr>
          <p:cNvSpPr txBox="1"/>
          <p:nvPr/>
        </p:nvSpPr>
        <p:spPr>
          <a:xfrm>
            <a:off x="564915" y="-1004"/>
            <a:ext cx="3331003" cy="730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00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38AA00"/>
                </a:solidFill>
                <a:latin typeface="Work Sans Bold"/>
                <a:ea typeface="Work Sans Bold"/>
                <a:cs typeface="Work Sans Bold"/>
                <a:sym typeface="Work Sans Bold"/>
              </a:rPr>
              <a:t>Agenda</a:t>
            </a:r>
          </a:p>
        </p:txBody>
      </p:sp>
      <p:sp>
        <p:nvSpPr>
          <p:cNvPr id="55" name="TextBox 25">
            <a:extLst>
              <a:ext uri="{FF2B5EF4-FFF2-40B4-BE49-F238E27FC236}">
                <a16:creationId xmlns:a16="http://schemas.microsoft.com/office/drawing/2014/main" id="{6AF0D1E2-629F-2885-291F-B3821023E752}"/>
              </a:ext>
            </a:extLst>
          </p:cNvPr>
          <p:cNvSpPr txBox="1"/>
          <p:nvPr/>
        </p:nvSpPr>
        <p:spPr>
          <a:xfrm>
            <a:off x="1542694" y="3831864"/>
            <a:ext cx="10054701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lvl="0">
              <a:spcBef>
                <a:spcPct val="0"/>
              </a:spcBef>
              <a:defRPr sz="2500">
                <a:solidFill>
                  <a:schemeClr val="dk1"/>
                </a:solidFill>
              </a:defRPr>
            </a:lvl1pPr>
          </a:lstStyle>
          <a:p>
            <a:r>
              <a:rPr lang="es-MX" sz="1500" b="1" dirty="0">
                <a:solidFill>
                  <a:prstClr val="black"/>
                </a:solidFill>
                <a:cs typeface="Calibri"/>
              </a:rPr>
              <a:t>Propuesta de vinculación de ANDI (15 min)</a:t>
            </a:r>
          </a:p>
          <a:p>
            <a:r>
              <a:rPr lang="es-MX" sz="1500" dirty="0">
                <a:solidFill>
                  <a:prstClr val="black"/>
                </a:solidFill>
                <a:cs typeface="Calibri"/>
              </a:rPr>
              <a:t>Oportunidades de articulación interinstitucional</a:t>
            </a:r>
          </a:p>
          <a:p>
            <a:r>
              <a:rPr lang="es-MX" sz="1500" dirty="0">
                <a:solidFill>
                  <a:prstClr val="black"/>
                </a:solidFill>
                <a:cs typeface="Calibri"/>
              </a:rPr>
              <a:t>Aportes estratégicos del sector empresarial</a:t>
            </a:r>
          </a:p>
          <a:p>
            <a:endParaRPr lang="es-ES" sz="1500" dirty="0"/>
          </a:p>
        </p:txBody>
      </p:sp>
      <p:sp>
        <p:nvSpPr>
          <p:cNvPr id="4" name="TextBox 25">
            <a:extLst>
              <a:ext uri="{FF2B5EF4-FFF2-40B4-BE49-F238E27FC236}">
                <a16:creationId xmlns:a16="http://schemas.microsoft.com/office/drawing/2014/main" id="{550327EE-B8ED-9D96-6619-AB8F1E5C3609}"/>
              </a:ext>
            </a:extLst>
          </p:cNvPr>
          <p:cNvSpPr txBox="1"/>
          <p:nvPr/>
        </p:nvSpPr>
        <p:spPr>
          <a:xfrm>
            <a:off x="1542693" y="4666503"/>
            <a:ext cx="8932801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lvl="0">
              <a:spcBef>
                <a:spcPct val="0"/>
              </a:spcBef>
              <a:defRPr sz="2500">
                <a:solidFill>
                  <a:schemeClr val="dk1"/>
                </a:solidFill>
              </a:defRPr>
            </a:lvl1pPr>
          </a:lstStyle>
          <a:p>
            <a:r>
              <a:rPr lang="es-MX" sz="1500" dirty="0">
                <a:solidFill>
                  <a:prstClr val="black"/>
                </a:solidFill>
                <a:cs typeface="Calibri"/>
              </a:rPr>
              <a:t> </a:t>
            </a:r>
            <a:r>
              <a:rPr lang="es-MX" sz="1500" b="1" dirty="0">
                <a:solidFill>
                  <a:prstClr val="black"/>
                </a:solidFill>
                <a:cs typeface="Calibri"/>
              </a:rPr>
              <a:t>Definición de próximos Espacios (10 min)</a:t>
            </a:r>
          </a:p>
          <a:p>
            <a:r>
              <a:rPr lang="es-MX" sz="1500" dirty="0">
                <a:solidFill>
                  <a:prstClr val="black"/>
                </a:solidFill>
                <a:cs typeface="Calibri"/>
              </a:rPr>
              <a:t> Invitación a evento de mesa Virtual – Tema Competitividad y productividad del sector</a:t>
            </a:r>
          </a:p>
        </p:txBody>
      </p:sp>
      <p:sp>
        <p:nvSpPr>
          <p:cNvPr id="12" name="TextBox 25">
            <a:extLst>
              <a:ext uri="{FF2B5EF4-FFF2-40B4-BE49-F238E27FC236}">
                <a16:creationId xmlns:a16="http://schemas.microsoft.com/office/drawing/2014/main" id="{480845C4-1B9F-ECF8-9962-9762575254B0}"/>
              </a:ext>
            </a:extLst>
          </p:cNvPr>
          <p:cNvSpPr txBox="1"/>
          <p:nvPr/>
        </p:nvSpPr>
        <p:spPr>
          <a:xfrm>
            <a:off x="1542693" y="5415592"/>
            <a:ext cx="8760128" cy="2308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lvl="0">
              <a:spcBef>
                <a:spcPct val="0"/>
              </a:spcBef>
              <a:defRPr sz="2500">
                <a:solidFill>
                  <a:schemeClr val="dk1"/>
                </a:solidFill>
              </a:defRPr>
            </a:lvl1pPr>
          </a:lstStyle>
          <a:p>
            <a:r>
              <a:rPr lang="es-ES" sz="1500" b="1" dirty="0"/>
              <a:t> Proposiciones y Varios </a:t>
            </a:r>
            <a:r>
              <a:rPr lang="es-MX" sz="1500" b="1" dirty="0">
                <a:solidFill>
                  <a:prstClr val="black"/>
                </a:solidFill>
                <a:cs typeface="Calibri"/>
              </a:rPr>
              <a:t>(10 min)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6E160685-2199-85FC-3A4F-EFBFAE8A1BF2}"/>
              </a:ext>
            </a:extLst>
          </p:cNvPr>
          <p:cNvSpPr txBox="1"/>
          <p:nvPr/>
        </p:nvSpPr>
        <p:spPr>
          <a:xfrm>
            <a:off x="1450669" y="2966164"/>
            <a:ext cx="929173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500" b="1" dirty="0">
                <a:solidFill>
                  <a:prstClr val="black"/>
                </a:solidFill>
                <a:cs typeface="Calibri"/>
              </a:rPr>
              <a:t>Presentación de la Mesa Sectorial (15 min)</a:t>
            </a:r>
          </a:p>
          <a:p>
            <a:r>
              <a:rPr lang="es-MX" sz="1500" dirty="0">
                <a:solidFill>
                  <a:prstClr val="black"/>
                </a:solidFill>
                <a:cs typeface="Calibri"/>
              </a:rPr>
              <a:t>Alcance-Propósito. </a:t>
            </a:r>
          </a:p>
          <a:p>
            <a:r>
              <a:rPr lang="es-MX" sz="1500" dirty="0">
                <a:solidFill>
                  <a:prstClr val="black"/>
                </a:solidFill>
                <a:cs typeface="Calibri"/>
              </a:rPr>
              <a:t>Beneficios de la participación de los gremios</a:t>
            </a:r>
          </a:p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A900"/>
              </a:buClr>
              <a:buSzPts val="2400"/>
              <a:buFont typeface="Arial"/>
              <a:buNone/>
              <a:tabLst/>
              <a:defRPr/>
            </a:pPr>
            <a:endParaRPr lang="es-ES" sz="1500" dirty="0">
              <a:solidFill>
                <a:schemeClr val="dk1"/>
              </a:solidFill>
              <a:sym typeface="Arial"/>
            </a:endParaRPr>
          </a:p>
        </p:txBody>
      </p:sp>
      <p:grpSp>
        <p:nvGrpSpPr>
          <p:cNvPr id="15" name="Group 22">
            <a:extLst>
              <a:ext uri="{FF2B5EF4-FFF2-40B4-BE49-F238E27FC236}">
                <a16:creationId xmlns:a16="http://schemas.microsoft.com/office/drawing/2014/main" id="{0C9CC2CD-8952-E7BE-F57F-9D6DDA7C6E78}"/>
              </a:ext>
            </a:extLst>
          </p:cNvPr>
          <p:cNvGrpSpPr/>
          <p:nvPr/>
        </p:nvGrpSpPr>
        <p:grpSpPr>
          <a:xfrm>
            <a:off x="848598" y="5256359"/>
            <a:ext cx="448756" cy="389645"/>
            <a:chOff x="0" y="0"/>
            <a:chExt cx="6350000" cy="6350000"/>
          </a:xfrm>
        </p:grpSpPr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DC26D952-7B20-25B0-820D-28AF8487A537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304D"/>
            </a:solidFill>
          </p:spPr>
          <p:txBody>
            <a:bodyPr/>
            <a:lstStyle/>
            <a:p>
              <a:endParaRPr lang="es-CO" sz="1200"/>
            </a:p>
          </p:txBody>
        </p:sp>
      </p:grpSp>
      <p:sp>
        <p:nvSpPr>
          <p:cNvPr id="17" name="TextBox 31">
            <a:extLst>
              <a:ext uri="{FF2B5EF4-FFF2-40B4-BE49-F238E27FC236}">
                <a16:creationId xmlns:a16="http://schemas.microsoft.com/office/drawing/2014/main" id="{A44668B3-FF99-073C-1565-B235130082A8}"/>
              </a:ext>
            </a:extLst>
          </p:cNvPr>
          <p:cNvSpPr txBox="1"/>
          <p:nvPr/>
        </p:nvSpPr>
        <p:spPr>
          <a:xfrm>
            <a:off x="837094" y="5155243"/>
            <a:ext cx="448756" cy="512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ctr">
              <a:lnSpc>
                <a:spcPts val="4415"/>
              </a:lnSpc>
              <a:spcBef>
                <a:spcPct val="0"/>
              </a:spcBef>
            </a:pPr>
            <a:r>
              <a:rPr lang="en-US" sz="2812" b="1" dirty="0">
                <a:solidFill>
                  <a:srgbClr val="FFFFFF"/>
                </a:solidFill>
                <a:latin typeface="Work Sans Bold"/>
                <a:ea typeface="Work Sans Bold"/>
                <a:cs typeface="Work Sans Bold"/>
                <a:sym typeface="Work Sans Bold"/>
              </a:rPr>
              <a:t>6</a:t>
            </a:r>
          </a:p>
        </p:txBody>
      </p:sp>
      <p:grpSp>
        <p:nvGrpSpPr>
          <p:cNvPr id="18" name="Group 22">
            <a:extLst>
              <a:ext uri="{FF2B5EF4-FFF2-40B4-BE49-F238E27FC236}">
                <a16:creationId xmlns:a16="http://schemas.microsoft.com/office/drawing/2014/main" id="{EFAE3545-A3C7-F5FB-4F7F-719B11803664}"/>
              </a:ext>
            </a:extLst>
          </p:cNvPr>
          <p:cNvGrpSpPr/>
          <p:nvPr/>
        </p:nvGrpSpPr>
        <p:grpSpPr>
          <a:xfrm>
            <a:off x="859086" y="5896408"/>
            <a:ext cx="448756" cy="389645"/>
            <a:chOff x="0" y="0"/>
            <a:chExt cx="6350000" cy="6350000"/>
          </a:xfrm>
        </p:grpSpPr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3C888399-96E5-874D-66B4-5182EB889A6D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304D"/>
            </a:solidFill>
          </p:spPr>
          <p:txBody>
            <a:bodyPr/>
            <a:lstStyle/>
            <a:p>
              <a:endParaRPr lang="es-CO" sz="1200"/>
            </a:p>
          </p:txBody>
        </p:sp>
      </p:grpSp>
      <p:sp>
        <p:nvSpPr>
          <p:cNvPr id="20" name="TextBox 31">
            <a:extLst>
              <a:ext uri="{FF2B5EF4-FFF2-40B4-BE49-F238E27FC236}">
                <a16:creationId xmlns:a16="http://schemas.microsoft.com/office/drawing/2014/main" id="{7D8089C4-93B1-D1D3-77BD-89CB4E929DD5}"/>
              </a:ext>
            </a:extLst>
          </p:cNvPr>
          <p:cNvSpPr txBox="1"/>
          <p:nvPr/>
        </p:nvSpPr>
        <p:spPr>
          <a:xfrm>
            <a:off x="850319" y="5825552"/>
            <a:ext cx="457523" cy="512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ctr">
              <a:lnSpc>
                <a:spcPts val="4415"/>
              </a:lnSpc>
              <a:spcBef>
                <a:spcPct val="0"/>
              </a:spcBef>
            </a:pPr>
            <a:r>
              <a:rPr lang="en-US" sz="2812" b="1" dirty="0">
                <a:solidFill>
                  <a:srgbClr val="FFFFFF"/>
                </a:solidFill>
                <a:latin typeface="Work Sans Bold"/>
                <a:ea typeface="Work Sans Bold"/>
                <a:cs typeface="Work Sans Bold"/>
                <a:sym typeface="Work Sans Bold"/>
              </a:rPr>
              <a:t>7</a:t>
            </a:r>
          </a:p>
        </p:txBody>
      </p:sp>
      <p:sp>
        <p:nvSpPr>
          <p:cNvPr id="22" name="TextBox 25">
            <a:extLst>
              <a:ext uri="{FF2B5EF4-FFF2-40B4-BE49-F238E27FC236}">
                <a16:creationId xmlns:a16="http://schemas.microsoft.com/office/drawing/2014/main" id="{EAF8EEEA-2755-6831-9FA9-89F7B2377DC3}"/>
              </a:ext>
            </a:extLst>
          </p:cNvPr>
          <p:cNvSpPr txBox="1"/>
          <p:nvPr/>
        </p:nvSpPr>
        <p:spPr>
          <a:xfrm>
            <a:off x="1542693" y="1485727"/>
            <a:ext cx="8336222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lvl="0">
              <a:spcBef>
                <a:spcPct val="0"/>
              </a:spcBef>
              <a:defRPr sz="2500">
                <a:solidFill>
                  <a:schemeClr val="dk1"/>
                </a:solidFill>
              </a:defRPr>
            </a:lvl1pPr>
          </a:lstStyle>
          <a:p>
            <a:r>
              <a:rPr lang="es-ES" sz="1500" b="1" dirty="0"/>
              <a:t>Saludo y</a:t>
            </a:r>
            <a:r>
              <a:rPr lang="es-MX" sz="1500" b="1" dirty="0"/>
              <a:t> Bienvenida e instalación (5 min) </a:t>
            </a:r>
            <a:r>
              <a:rPr lang="es-ES" sz="1500" b="1" dirty="0"/>
              <a:t>Dr. William de Jesús Vargas, </a:t>
            </a:r>
            <a:r>
              <a:rPr lang="es-MX" sz="1500" b="1" dirty="0"/>
              <a:t>Presidente del Consejo Ejecutivo</a:t>
            </a:r>
            <a:r>
              <a:rPr lang="es-ES" sz="1500" b="1" dirty="0"/>
              <a:t> de la mesa y  El Secretario Técnico (E) Mesa </a:t>
            </a:r>
            <a:r>
              <a:rPr lang="es-ES" sz="1500" dirty="0"/>
              <a:t>Sectorial, El Dr. </a:t>
            </a:r>
            <a:r>
              <a:rPr lang="es-ES" sz="1500" dirty="0">
                <a:solidFill>
                  <a:prstClr val="black"/>
                </a:solidFill>
                <a:cs typeface="Calibri"/>
              </a:rPr>
              <a:t>Sergio Marcel Duarte Castro </a:t>
            </a:r>
            <a:r>
              <a:rPr lang="es-ES" sz="1500" dirty="0"/>
              <a:t>-Subdirector Centro Servicios y Gestión empresarial.</a:t>
            </a:r>
          </a:p>
          <a:p>
            <a:endParaRPr lang="es-MX" sz="1500" dirty="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1B580F9E-671A-717F-CD50-CAB77057E53D}"/>
              </a:ext>
            </a:extLst>
          </p:cNvPr>
          <p:cNvSpPr txBox="1"/>
          <p:nvPr/>
        </p:nvSpPr>
        <p:spPr>
          <a:xfrm>
            <a:off x="1450669" y="2285014"/>
            <a:ext cx="883278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MX" sz="1500" b="1" dirty="0">
                <a:solidFill>
                  <a:prstClr val="black"/>
                </a:solidFill>
                <a:cs typeface="Calibri"/>
              </a:rPr>
              <a:t>Contexto y propósito de la reunión (10 min)   </a:t>
            </a:r>
          </a:p>
          <a:p>
            <a:pPr>
              <a:buNone/>
            </a:pPr>
            <a:r>
              <a:rPr lang="es-MX" sz="1500" dirty="0">
                <a:solidFill>
                  <a:prstClr val="black"/>
                </a:solidFill>
                <a:cs typeface="Calibri"/>
              </a:rPr>
              <a:t>Rol del SENA y la Secretaría Técnica desde Antioquia- Objetivo de la Mesa Sectorial de Dirección y Gerencia</a:t>
            </a:r>
          </a:p>
        </p:txBody>
      </p:sp>
      <p:sp>
        <p:nvSpPr>
          <p:cNvPr id="29" name="TextBox 25">
            <a:extLst>
              <a:ext uri="{FF2B5EF4-FFF2-40B4-BE49-F238E27FC236}">
                <a16:creationId xmlns:a16="http://schemas.microsoft.com/office/drawing/2014/main" id="{CF2C8BF3-05C1-B5EC-816F-60CBF9E176CC}"/>
              </a:ext>
            </a:extLst>
          </p:cNvPr>
          <p:cNvSpPr txBox="1"/>
          <p:nvPr/>
        </p:nvSpPr>
        <p:spPr>
          <a:xfrm>
            <a:off x="1523329" y="6014735"/>
            <a:ext cx="8760128" cy="2308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lvl="0">
              <a:spcBef>
                <a:spcPct val="0"/>
              </a:spcBef>
              <a:defRPr sz="2500">
                <a:solidFill>
                  <a:schemeClr val="dk1"/>
                </a:solidFill>
              </a:defRPr>
            </a:lvl1pPr>
          </a:lstStyle>
          <a:p>
            <a:r>
              <a:rPr lang="es-ES" sz="1500" dirty="0"/>
              <a:t> </a:t>
            </a:r>
            <a:r>
              <a:rPr lang="es-ES" sz="1500" b="1" dirty="0"/>
              <a:t>Cierre (5 min</a:t>
            </a:r>
            <a:r>
              <a:rPr lang="es-ES" sz="1500" dirty="0"/>
              <a:t>)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3561D38-483A-A682-AFAB-31636364F8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62"/>
          <a:stretch>
            <a:fillRect/>
          </a:stretch>
        </p:blipFill>
        <p:spPr>
          <a:xfrm>
            <a:off x="11128893" y="230065"/>
            <a:ext cx="629503" cy="619718"/>
          </a:xfrm>
          <a:prstGeom prst="rect">
            <a:avLst/>
          </a:prstGeom>
        </p:spPr>
      </p:pic>
      <p:grpSp>
        <p:nvGrpSpPr>
          <p:cNvPr id="5" name="Group 16">
            <a:extLst>
              <a:ext uri="{FF2B5EF4-FFF2-40B4-BE49-F238E27FC236}">
                <a16:creationId xmlns:a16="http://schemas.microsoft.com/office/drawing/2014/main" id="{9F7DE8B4-EE0E-1AF9-4732-956FF5AC8855}"/>
              </a:ext>
            </a:extLst>
          </p:cNvPr>
          <p:cNvGrpSpPr/>
          <p:nvPr/>
        </p:nvGrpSpPr>
        <p:grpSpPr>
          <a:xfrm>
            <a:off x="829936" y="2367393"/>
            <a:ext cx="448756" cy="389645"/>
            <a:chOff x="0" y="-2611710"/>
            <a:chExt cx="6350000" cy="6350000"/>
          </a:xfrm>
        </p:grpSpPr>
        <p:sp>
          <p:nvSpPr>
            <p:cNvPr id="6" name="Freeform 17">
              <a:extLst>
                <a:ext uri="{FF2B5EF4-FFF2-40B4-BE49-F238E27FC236}">
                  <a16:creationId xmlns:a16="http://schemas.microsoft.com/office/drawing/2014/main" id="{6C9303C6-0A17-2AF4-9723-A8275835FCE6}"/>
                </a:ext>
              </a:extLst>
            </p:cNvPr>
            <p:cNvSpPr/>
            <p:nvPr/>
          </p:nvSpPr>
          <p:spPr>
            <a:xfrm>
              <a:off x="0" y="-261171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304D"/>
            </a:solidFill>
          </p:spPr>
          <p:txBody>
            <a:bodyPr/>
            <a:lstStyle/>
            <a:p>
              <a:endParaRPr lang="es-CO" sz="1200"/>
            </a:p>
          </p:txBody>
        </p:sp>
      </p:grpSp>
      <p:sp>
        <p:nvSpPr>
          <p:cNvPr id="7" name="TextBox 28">
            <a:extLst>
              <a:ext uri="{FF2B5EF4-FFF2-40B4-BE49-F238E27FC236}">
                <a16:creationId xmlns:a16="http://schemas.microsoft.com/office/drawing/2014/main" id="{55C11E00-170E-1AEE-C54B-7D4E54BA3571}"/>
              </a:ext>
            </a:extLst>
          </p:cNvPr>
          <p:cNvSpPr txBox="1"/>
          <p:nvPr/>
        </p:nvSpPr>
        <p:spPr>
          <a:xfrm>
            <a:off x="816087" y="2232568"/>
            <a:ext cx="448756" cy="512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ctr">
              <a:lnSpc>
                <a:spcPts val="4415"/>
              </a:lnSpc>
              <a:spcBef>
                <a:spcPct val="0"/>
              </a:spcBef>
            </a:pPr>
            <a:r>
              <a:rPr lang="en-US" sz="2812" b="1" dirty="0">
                <a:solidFill>
                  <a:srgbClr val="FFFFFF"/>
                </a:solidFill>
                <a:latin typeface="Work Sans Bold"/>
                <a:ea typeface="Work Sans Bold"/>
                <a:cs typeface="Work Sans Bold"/>
                <a:sym typeface="Work Sans Bold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D45D88-D341-D11B-6344-C1EF37E61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>
            <a:extLst>
              <a:ext uri="{FF2B5EF4-FFF2-40B4-BE49-F238E27FC236}">
                <a16:creationId xmlns:a16="http://schemas.microsoft.com/office/drawing/2014/main" id="{5113F2B3-54C4-BE3D-4077-2D1EFFDC4CEC}"/>
              </a:ext>
            </a:extLst>
          </p:cNvPr>
          <p:cNvSpPr/>
          <p:nvPr/>
        </p:nvSpPr>
        <p:spPr>
          <a:xfrm rot="-6958084">
            <a:off x="10189186" y="5734638"/>
            <a:ext cx="2185939" cy="2374439"/>
          </a:xfrm>
          <a:custGeom>
            <a:avLst/>
            <a:gdLst/>
            <a:ahLst/>
            <a:cxnLst/>
            <a:rect l="l" t="t" r="r" b="b"/>
            <a:pathLst>
              <a:path w="3939013" h="4114800">
                <a:moveTo>
                  <a:pt x="0" y="0"/>
                </a:moveTo>
                <a:lnTo>
                  <a:pt x="3939013" y="0"/>
                </a:lnTo>
                <a:lnTo>
                  <a:pt x="39390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9207AC80-DBED-8989-8CC2-27109B4810DD}"/>
              </a:ext>
            </a:extLst>
          </p:cNvPr>
          <p:cNvSpPr txBox="1"/>
          <p:nvPr/>
        </p:nvSpPr>
        <p:spPr>
          <a:xfrm>
            <a:off x="5622497" y="2065896"/>
            <a:ext cx="5637229" cy="36779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1300" b="1" dirty="0">
              <a:solidFill>
                <a:schemeClr val="accent5">
                  <a:lumMod val="49000"/>
                </a:schemeClr>
              </a:solidFill>
              <a:latin typeface="Word sans"/>
            </a:endParaRPr>
          </a:p>
          <a:p>
            <a:pPr algn="ctr"/>
            <a:r>
              <a:rPr lang="en-US" sz="4400" b="1" dirty="0" err="1">
                <a:solidFill>
                  <a:schemeClr val="accent5">
                    <a:lumMod val="49000"/>
                  </a:schemeClr>
                </a:solidFill>
                <a:latin typeface="Word sans"/>
              </a:rPr>
              <a:t>Puede</a:t>
            </a:r>
            <a:r>
              <a:rPr lang="es-ES" sz="4400" dirty="0"/>
              <a:t> </a:t>
            </a:r>
            <a:r>
              <a:rPr lang="en-US" sz="4400" b="1" dirty="0">
                <a:solidFill>
                  <a:schemeClr val="accent5">
                    <a:lumMod val="49000"/>
                  </a:schemeClr>
                </a:solidFill>
                <a:latin typeface="Word sans"/>
              </a:rPr>
              <a:t>registrar </a:t>
            </a:r>
            <a:r>
              <a:rPr lang="en-US" sz="4400" b="1" dirty="0" err="1">
                <a:solidFill>
                  <a:schemeClr val="accent5">
                    <a:lumMod val="49000"/>
                  </a:schemeClr>
                </a:solidFill>
                <a:latin typeface="Word sans"/>
              </a:rPr>
              <a:t>su</a:t>
            </a:r>
            <a:r>
              <a:rPr lang="en-US" sz="4400" b="1" dirty="0">
                <a:solidFill>
                  <a:schemeClr val="accent5">
                    <a:lumMod val="49000"/>
                  </a:schemeClr>
                </a:solidFill>
                <a:latin typeface="Word sans"/>
              </a:rPr>
              <a:t> </a:t>
            </a:r>
            <a:r>
              <a:rPr lang="en-US" sz="4400" b="1" dirty="0" err="1">
                <a:solidFill>
                  <a:schemeClr val="accent5">
                    <a:lumMod val="49000"/>
                  </a:schemeClr>
                </a:solidFill>
                <a:latin typeface="Word sans"/>
              </a:rPr>
              <a:t>asistencia</a:t>
            </a:r>
            <a:r>
              <a:rPr lang="en-US" sz="4400" b="1" dirty="0">
                <a:solidFill>
                  <a:schemeClr val="accent5">
                    <a:lumMod val="49000"/>
                  </a:schemeClr>
                </a:solidFill>
                <a:latin typeface="Word sans"/>
              </a:rPr>
              <a:t> mediante </a:t>
            </a:r>
            <a:r>
              <a:rPr lang="en-US" sz="4400" b="1" dirty="0" err="1">
                <a:solidFill>
                  <a:schemeClr val="accent5">
                    <a:lumMod val="49000"/>
                  </a:schemeClr>
                </a:solidFill>
                <a:latin typeface="Word sans"/>
              </a:rPr>
              <a:t>el</a:t>
            </a:r>
            <a:r>
              <a:rPr lang="en-US" sz="4400" b="1" dirty="0">
                <a:solidFill>
                  <a:schemeClr val="accent5">
                    <a:lumMod val="49000"/>
                  </a:schemeClr>
                </a:solidFill>
                <a:latin typeface="Word sans"/>
              </a:rPr>
              <a:t> </a:t>
            </a:r>
            <a:r>
              <a:rPr lang="en-US" sz="4400" b="1" dirty="0" err="1">
                <a:solidFill>
                  <a:schemeClr val="accent5">
                    <a:lumMod val="49000"/>
                  </a:schemeClr>
                </a:solidFill>
                <a:latin typeface="Word sans"/>
              </a:rPr>
              <a:t>siguiente</a:t>
            </a:r>
            <a:r>
              <a:rPr lang="en-US" sz="4400" b="1" dirty="0">
                <a:solidFill>
                  <a:schemeClr val="accent5">
                    <a:lumMod val="49000"/>
                  </a:schemeClr>
                </a:solidFill>
                <a:latin typeface="Word sans"/>
              </a:rPr>
              <a:t> Código QR</a:t>
            </a:r>
          </a:p>
          <a:p>
            <a:pPr algn="ctr"/>
            <a:endParaRPr lang="en-US" sz="4400" b="1" dirty="0">
              <a:solidFill>
                <a:schemeClr val="accent5">
                  <a:lumMod val="49000"/>
                </a:schemeClr>
              </a:solidFill>
              <a:latin typeface="Word sans"/>
            </a:endParaRPr>
          </a:p>
          <a:p>
            <a:pPr algn="ctr"/>
            <a:endParaRPr lang="en-US" sz="4400" b="1" dirty="0">
              <a:solidFill>
                <a:schemeClr val="accent5">
                  <a:lumMod val="49000"/>
                </a:schemeClr>
              </a:solidFill>
              <a:latin typeface="Word sans"/>
            </a:endParaRPr>
          </a:p>
        </p:txBody>
      </p:sp>
      <p:sp>
        <p:nvSpPr>
          <p:cNvPr id="30" name="TextBox 25">
            <a:extLst>
              <a:ext uri="{FF2B5EF4-FFF2-40B4-BE49-F238E27FC236}">
                <a16:creationId xmlns:a16="http://schemas.microsoft.com/office/drawing/2014/main" id="{4912BA5F-852C-C2B1-DF6D-6707CE160086}"/>
              </a:ext>
            </a:extLst>
          </p:cNvPr>
          <p:cNvSpPr txBox="1"/>
          <p:nvPr/>
        </p:nvSpPr>
        <p:spPr>
          <a:xfrm>
            <a:off x="8607184" y="6553698"/>
            <a:ext cx="989302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lvl="0">
              <a:spcBef>
                <a:spcPct val="0"/>
              </a:spcBef>
              <a:defRPr sz="2500">
                <a:solidFill>
                  <a:schemeClr val="dk1"/>
                </a:solidFill>
              </a:defRPr>
            </a:lvl1pPr>
          </a:lstStyle>
          <a:p>
            <a:r>
              <a:rPr lang="es-ES" sz="1500" dirty="0">
                <a:solidFill>
                  <a:schemeClr val="bg1"/>
                </a:solidFill>
              </a:rPr>
              <a:t>Lina Mesa A</a:t>
            </a:r>
          </a:p>
          <a:p>
            <a:endParaRPr lang="es-ES" sz="15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6B0546B-E6C9-CA4B-B39B-4D204747F7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067" y="1547095"/>
            <a:ext cx="4725059" cy="4715533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EB925BF-3386-A508-B3BC-CAC8B3C271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62"/>
          <a:stretch>
            <a:fillRect/>
          </a:stretch>
        </p:blipFill>
        <p:spPr>
          <a:xfrm>
            <a:off x="11128893" y="230065"/>
            <a:ext cx="629503" cy="61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910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F5D68-D0FD-8DB3-A953-ACC5923845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D8759114-D2BF-C72C-B393-11630C323D67}"/>
              </a:ext>
            </a:extLst>
          </p:cNvPr>
          <p:cNvSpPr/>
          <p:nvPr/>
        </p:nvSpPr>
        <p:spPr>
          <a:xfrm rot="-3218214" flipH="1">
            <a:off x="5923561" y="5076191"/>
            <a:ext cx="4867699" cy="5873543"/>
          </a:xfrm>
          <a:custGeom>
            <a:avLst/>
            <a:gdLst/>
            <a:ahLst/>
            <a:cxnLst/>
            <a:rect l="l" t="t" r="r" b="b"/>
            <a:pathLst>
              <a:path w="7301548" h="8810314">
                <a:moveTo>
                  <a:pt x="7301547" y="0"/>
                </a:moveTo>
                <a:lnTo>
                  <a:pt x="0" y="0"/>
                </a:lnTo>
                <a:lnTo>
                  <a:pt x="0" y="8810314"/>
                </a:lnTo>
                <a:lnTo>
                  <a:pt x="7301547" y="8810314"/>
                </a:lnTo>
                <a:lnTo>
                  <a:pt x="7301547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A1A78753-DCFB-35C6-76C3-B3FD4BEF7D4C}"/>
              </a:ext>
            </a:extLst>
          </p:cNvPr>
          <p:cNvSpPr/>
          <p:nvPr/>
        </p:nvSpPr>
        <p:spPr>
          <a:xfrm rot="-6958084">
            <a:off x="10042089" y="5772036"/>
            <a:ext cx="2626009" cy="2743200"/>
          </a:xfrm>
          <a:custGeom>
            <a:avLst/>
            <a:gdLst/>
            <a:ahLst/>
            <a:cxnLst/>
            <a:rect l="l" t="t" r="r" b="b"/>
            <a:pathLst>
              <a:path w="3939013" h="4114800">
                <a:moveTo>
                  <a:pt x="0" y="0"/>
                </a:moveTo>
                <a:lnTo>
                  <a:pt x="3939013" y="0"/>
                </a:lnTo>
                <a:lnTo>
                  <a:pt x="39390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0A93470-F783-805F-3270-1CD6C2085F18}"/>
              </a:ext>
            </a:extLst>
          </p:cNvPr>
          <p:cNvSpPr txBox="1"/>
          <p:nvPr/>
        </p:nvSpPr>
        <p:spPr>
          <a:xfrm>
            <a:off x="539662" y="2756624"/>
            <a:ext cx="69494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4800" dirty="0"/>
              <a:t>Saludo del Presidente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0241030-3DF7-D8A4-C7DA-4AEFF0A7E4E0}"/>
              </a:ext>
            </a:extLst>
          </p:cNvPr>
          <p:cNvSpPr txBox="1"/>
          <p:nvPr/>
        </p:nvSpPr>
        <p:spPr>
          <a:xfrm>
            <a:off x="945166" y="3662200"/>
            <a:ext cx="68231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dirty="0"/>
              <a:t>Dr. </a:t>
            </a:r>
            <a:r>
              <a:rPr lang="es-ES" sz="2400" dirty="0"/>
              <a:t>Willyam De Jesus Vargas Ramírez </a:t>
            </a:r>
            <a:endParaRPr lang="es-CO" sz="2400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F05B49-A10C-62B0-B6FA-0A4A083285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5702" y="1446455"/>
            <a:ext cx="3796261" cy="4552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2CFE64B0-E8A2-7965-4791-4FA913BCC8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62"/>
          <a:stretch>
            <a:fillRect/>
          </a:stretch>
        </p:blipFill>
        <p:spPr>
          <a:xfrm>
            <a:off x="11128893" y="230065"/>
            <a:ext cx="629503" cy="61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644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C2A68F-5ACB-752A-D307-97E38C73E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D79C5489-26B5-1E4D-062B-091C74BE80C7}"/>
              </a:ext>
            </a:extLst>
          </p:cNvPr>
          <p:cNvSpPr/>
          <p:nvPr/>
        </p:nvSpPr>
        <p:spPr>
          <a:xfrm rot="-3218214" flipH="1">
            <a:off x="5923561" y="5076191"/>
            <a:ext cx="4867699" cy="5873543"/>
          </a:xfrm>
          <a:custGeom>
            <a:avLst/>
            <a:gdLst/>
            <a:ahLst/>
            <a:cxnLst/>
            <a:rect l="l" t="t" r="r" b="b"/>
            <a:pathLst>
              <a:path w="7301548" h="8810314">
                <a:moveTo>
                  <a:pt x="7301547" y="0"/>
                </a:moveTo>
                <a:lnTo>
                  <a:pt x="0" y="0"/>
                </a:lnTo>
                <a:lnTo>
                  <a:pt x="0" y="8810314"/>
                </a:lnTo>
                <a:lnTo>
                  <a:pt x="7301547" y="8810314"/>
                </a:lnTo>
                <a:lnTo>
                  <a:pt x="7301547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A73EF783-4595-D920-28E8-F9EAAF5967E0}"/>
              </a:ext>
            </a:extLst>
          </p:cNvPr>
          <p:cNvSpPr/>
          <p:nvPr/>
        </p:nvSpPr>
        <p:spPr>
          <a:xfrm rot="-6958084">
            <a:off x="10042089" y="5772036"/>
            <a:ext cx="2626009" cy="2743200"/>
          </a:xfrm>
          <a:custGeom>
            <a:avLst/>
            <a:gdLst/>
            <a:ahLst/>
            <a:cxnLst/>
            <a:rect l="l" t="t" r="r" b="b"/>
            <a:pathLst>
              <a:path w="3939013" h="4114800">
                <a:moveTo>
                  <a:pt x="0" y="0"/>
                </a:moveTo>
                <a:lnTo>
                  <a:pt x="3939013" y="0"/>
                </a:lnTo>
                <a:lnTo>
                  <a:pt x="39390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pic>
        <p:nvPicPr>
          <p:cNvPr id="21" name="Imagen 20" descr="Una persona sentado frente a una computadora&#10;&#10;El contenido generado por IA puede ser incorrecto.">
            <a:extLst>
              <a:ext uri="{FF2B5EF4-FFF2-40B4-BE49-F238E27FC236}">
                <a16:creationId xmlns:a16="http://schemas.microsoft.com/office/drawing/2014/main" id="{4981A02B-DC97-44F7-611F-F67B349896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6" t="1278" r="25710" b="-69"/>
          <a:stretch>
            <a:fillRect/>
          </a:stretch>
        </p:blipFill>
        <p:spPr>
          <a:xfrm>
            <a:off x="646726" y="779000"/>
            <a:ext cx="4267688" cy="53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30715A66-2C86-4E1D-DC31-869069F8F7DB}"/>
              </a:ext>
            </a:extLst>
          </p:cNvPr>
          <p:cNvSpPr txBox="1"/>
          <p:nvPr/>
        </p:nvSpPr>
        <p:spPr>
          <a:xfrm>
            <a:off x="4914414" y="1662780"/>
            <a:ext cx="7358332" cy="141577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ES" sz="4300" dirty="0">
                <a:latin typeface="Work Sans Light" pitchFamily="2" charset="0"/>
              </a:rPr>
              <a:t>Saludo </a:t>
            </a:r>
            <a:endParaRPr lang="en-US" sz="4300" dirty="0">
              <a:latin typeface="Work Sans Light" pitchFamily="2" charset="0"/>
              <a:ea typeface="Calibri" panose="020F0502020204030204"/>
              <a:cs typeface="Calibri" panose="020F0502020204030204"/>
            </a:endParaRPr>
          </a:p>
          <a:p>
            <a:pPr algn="ctr"/>
            <a:r>
              <a:rPr lang="es-CO" sz="4300" dirty="0">
                <a:latin typeface="Work Sans Light" pitchFamily="2" charset="0"/>
              </a:rPr>
              <a:t>Subdirector (E)</a:t>
            </a:r>
            <a:endParaRPr lang="es-CO" sz="4300" dirty="0">
              <a:latin typeface="Work Sans Light" pitchFamily="2" charset="0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8DAA851B-B7B8-8995-DBD4-B48B64F5B75C}"/>
              </a:ext>
            </a:extLst>
          </p:cNvPr>
          <p:cNvSpPr txBox="1"/>
          <p:nvPr/>
        </p:nvSpPr>
        <p:spPr>
          <a:xfrm>
            <a:off x="6724440" y="3464358"/>
            <a:ext cx="6823166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2400" dirty="0"/>
              <a:t>D</a:t>
            </a:r>
            <a:r>
              <a:rPr lang="es-CO" sz="2400" b="1" dirty="0"/>
              <a:t>r. </a:t>
            </a:r>
            <a:r>
              <a:rPr lang="es-ES" sz="2400" b="1" dirty="0"/>
              <a:t>Sergio Marcel Duarte Castro  </a:t>
            </a:r>
            <a:endParaRPr lang="es-CO" sz="2400" b="1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0BCD29E-618A-C729-5A2C-3258312E34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62"/>
          <a:stretch>
            <a:fillRect/>
          </a:stretch>
        </p:blipFill>
        <p:spPr>
          <a:xfrm>
            <a:off x="11128893" y="230065"/>
            <a:ext cx="629503" cy="61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83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AF5984-D0DE-3743-F44F-01667FE8D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5E46F049-CC43-1758-A504-8D025D826E4E}"/>
              </a:ext>
            </a:extLst>
          </p:cNvPr>
          <p:cNvSpPr/>
          <p:nvPr/>
        </p:nvSpPr>
        <p:spPr>
          <a:xfrm rot="-3218214" flipH="1">
            <a:off x="5923561" y="5076191"/>
            <a:ext cx="4867699" cy="5873543"/>
          </a:xfrm>
          <a:custGeom>
            <a:avLst/>
            <a:gdLst/>
            <a:ahLst/>
            <a:cxnLst/>
            <a:rect l="l" t="t" r="r" b="b"/>
            <a:pathLst>
              <a:path w="7301548" h="8810314">
                <a:moveTo>
                  <a:pt x="7301547" y="0"/>
                </a:moveTo>
                <a:lnTo>
                  <a:pt x="0" y="0"/>
                </a:lnTo>
                <a:lnTo>
                  <a:pt x="0" y="8810314"/>
                </a:lnTo>
                <a:lnTo>
                  <a:pt x="7301547" y="8810314"/>
                </a:lnTo>
                <a:lnTo>
                  <a:pt x="7301547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C750068-0C9C-21A9-A001-F66404CDF700}"/>
              </a:ext>
            </a:extLst>
          </p:cNvPr>
          <p:cNvSpPr/>
          <p:nvPr/>
        </p:nvSpPr>
        <p:spPr>
          <a:xfrm rot="-6958084">
            <a:off x="10042089" y="5772036"/>
            <a:ext cx="2626009" cy="2743200"/>
          </a:xfrm>
          <a:custGeom>
            <a:avLst/>
            <a:gdLst/>
            <a:ahLst/>
            <a:cxnLst/>
            <a:rect l="l" t="t" r="r" b="b"/>
            <a:pathLst>
              <a:path w="3939013" h="4114800">
                <a:moveTo>
                  <a:pt x="0" y="0"/>
                </a:moveTo>
                <a:lnTo>
                  <a:pt x="3939013" y="0"/>
                </a:lnTo>
                <a:lnTo>
                  <a:pt x="39390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29019E1-A592-2280-3E18-FCBE9DB60C28}"/>
              </a:ext>
            </a:extLst>
          </p:cNvPr>
          <p:cNvSpPr txBox="1"/>
          <p:nvPr/>
        </p:nvSpPr>
        <p:spPr>
          <a:xfrm>
            <a:off x="4054416" y="2473627"/>
            <a:ext cx="6970143" cy="141577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CO" sz="4300" dirty="0">
                <a:latin typeface="Work Sans Light" pitchFamily="2" charset="0"/>
              </a:rPr>
              <a:t>Intervención </a:t>
            </a:r>
            <a:r>
              <a:rPr lang="es-ES" sz="4300" dirty="0">
                <a:solidFill>
                  <a:prstClr val="black"/>
                </a:solidFill>
                <a:latin typeface="Work Sans Light" pitchFamily="2" charset="0"/>
                <a:cs typeface="Calibri"/>
              </a:rPr>
              <a:t>Metodólogo de Normalización</a:t>
            </a:r>
            <a:r>
              <a:rPr lang="es-CO" sz="4300" dirty="0">
                <a:latin typeface="Work Sans Light" pitchFamily="2" charset="0"/>
              </a:rPr>
              <a:t> </a:t>
            </a:r>
            <a:endParaRPr lang="es-CO" sz="4300" dirty="0">
              <a:latin typeface="Work Sans Light" pitchFamily="2" charset="0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D13BADC-CACE-1694-F3EB-AD93A825BF4B}"/>
              </a:ext>
            </a:extLst>
          </p:cNvPr>
          <p:cNvSpPr txBox="1"/>
          <p:nvPr/>
        </p:nvSpPr>
        <p:spPr>
          <a:xfrm>
            <a:off x="5747235" y="4194435"/>
            <a:ext cx="6823166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2400" b="1" dirty="0"/>
              <a:t>Juan Guillermo Ruiz Zapata</a:t>
            </a:r>
            <a:endParaRPr lang="es-CO" sz="2400" b="1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94B88A8-9FB9-7430-5FD0-D8B9432254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62"/>
          <a:stretch>
            <a:fillRect/>
          </a:stretch>
        </p:blipFill>
        <p:spPr>
          <a:xfrm>
            <a:off x="11128893" y="230065"/>
            <a:ext cx="629503" cy="61971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BC0645C2-6FEA-4674-9EEE-443A3F5994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08" t="13585" r="10701" b="12851"/>
          <a:stretch>
            <a:fillRect/>
          </a:stretch>
        </p:blipFill>
        <p:spPr>
          <a:xfrm>
            <a:off x="373224" y="1651518"/>
            <a:ext cx="3658807" cy="41432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52951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ángulo 38">
            <a:extLst>
              <a:ext uri="{FF2B5EF4-FFF2-40B4-BE49-F238E27FC236}">
                <a16:creationId xmlns:a16="http://schemas.microsoft.com/office/drawing/2014/main" id="{84F9F9E1-8813-F5E9-107A-79EBD240AE5A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/>
              <a:t>desempeñan una función estratégica en la coordinación, orientación y dinamización de la Mesa Sectorial de Dirección y Gerencia. En este marco, su objetivo se centra en promover la articulación entre actores del sector productivo, académico y gubernamental, con el fin de fortalecer las competencias en dirección y gerencia, contribuir a la pertinencia de la formación y responder a las necesidades actuales y futuras del entorno organizacional y empresarial del país.</a:t>
            </a:r>
            <a:endParaRPr lang="es-CO"/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D70E2E23-CFE3-5792-9222-5131B89A7BF0}"/>
              </a:ext>
            </a:extLst>
          </p:cNvPr>
          <p:cNvSpPr/>
          <p:nvPr/>
        </p:nvSpPr>
        <p:spPr>
          <a:xfrm>
            <a:off x="372889" y="1201751"/>
            <a:ext cx="4674311" cy="4674311"/>
          </a:xfrm>
          <a:prstGeom prst="ellipse">
            <a:avLst/>
          </a:prstGeom>
          <a:noFill/>
          <a:ln w="28575">
            <a:gradFill>
              <a:gsLst>
                <a:gs pos="49000">
                  <a:srgbClr val="B578EA">
                    <a:alpha val="0"/>
                  </a:srgbClr>
                </a:gs>
                <a:gs pos="0">
                  <a:srgbClr val="B578EA"/>
                </a:gs>
                <a:gs pos="55000">
                  <a:srgbClr val="B578EA">
                    <a:alpha val="0"/>
                  </a:srgbClr>
                </a:gs>
                <a:gs pos="100000">
                  <a:srgbClr val="B578EA"/>
                </a:gs>
              </a:gsLst>
              <a:lin ang="54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D58928C9-1275-33C8-3BB4-4243F5BD0580}"/>
              </a:ext>
            </a:extLst>
          </p:cNvPr>
          <p:cNvSpPr/>
          <p:nvPr/>
        </p:nvSpPr>
        <p:spPr>
          <a:xfrm rot="16200000">
            <a:off x="5884004" y="-2831227"/>
            <a:ext cx="423994" cy="12192004"/>
          </a:xfrm>
          <a:prstGeom prst="rect">
            <a:avLst/>
          </a:prstGeom>
          <a:gradFill flip="none" rotWithShape="1">
            <a:gsLst>
              <a:gs pos="2000">
                <a:srgbClr val="B578EA">
                  <a:alpha val="42000"/>
                </a:srgbClr>
              </a:gs>
              <a:gs pos="85000">
                <a:srgbClr val="B578E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57CE6E"/>
              </a:solidFill>
            </a:endParaRP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CA1F0C5E-9205-CD45-9F0F-31B0577FD890}"/>
              </a:ext>
            </a:extLst>
          </p:cNvPr>
          <p:cNvSpPr txBox="1"/>
          <p:nvPr/>
        </p:nvSpPr>
        <p:spPr>
          <a:xfrm>
            <a:off x="7610210" y="5993412"/>
            <a:ext cx="4674311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3100" b="1" dirty="0">
                <a:solidFill>
                  <a:srgbClr val="B578EA"/>
                </a:solidFill>
                <a:latin typeface="Work Sans" panose="00000800000000000000" pitchFamily="50" charset="0"/>
              </a:rPr>
              <a:t>#NormalizarEsAvanzar</a:t>
            </a:r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4A21C6F7-18A3-DE6E-8164-4A1A13EC7D08}"/>
              </a:ext>
            </a:extLst>
          </p:cNvPr>
          <p:cNvSpPr/>
          <p:nvPr/>
        </p:nvSpPr>
        <p:spPr>
          <a:xfrm rot="10800000">
            <a:off x="2069318" y="6049613"/>
            <a:ext cx="138422" cy="885389"/>
          </a:xfrm>
          <a:prstGeom prst="rect">
            <a:avLst/>
          </a:prstGeom>
          <a:gradFill flip="none" rotWithShape="1">
            <a:gsLst>
              <a:gs pos="2000">
                <a:srgbClr val="32A6D5">
                  <a:alpha val="0"/>
                </a:srgbClr>
              </a:gs>
              <a:gs pos="85000">
                <a:srgbClr val="B578E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57CE6E"/>
              </a:solidFill>
            </a:endParaRPr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2597384B-452A-B1D7-C09A-D6A4C35D73D0}"/>
              </a:ext>
            </a:extLst>
          </p:cNvPr>
          <p:cNvSpPr/>
          <p:nvPr/>
        </p:nvSpPr>
        <p:spPr>
          <a:xfrm rot="2700000">
            <a:off x="522978" y="-750720"/>
            <a:ext cx="204178" cy="2800397"/>
          </a:xfrm>
          <a:prstGeom prst="rect">
            <a:avLst/>
          </a:prstGeom>
          <a:gradFill flip="none" rotWithShape="1">
            <a:gsLst>
              <a:gs pos="0">
                <a:srgbClr val="B578EA">
                  <a:alpha val="12948"/>
                </a:srgbClr>
              </a:gs>
              <a:gs pos="85000">
                <a:srgbClr val="B578EA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57CE6E"/>
              </a:solidFill>
            </a:endParaRPr>
          </a:p>
        </p:txBody>
      </p:sp>
      <p:sp>
        <p:nvSpPr>
          <p:cNvPr id="49" name="Rectángulo 48">
            <a:extLst>
              <a:ext uri="{FF2B5EF4-FFF2-40B4-BE49-F238E27FC236}">
                <a16:creationId xmlns:a16="http://schemas.microsoft.com/office/drawing/2014/main" id="{C302AEED-BB12-2C92-5CDF-0DC69C54540B}"/>
              </a:ext>
            </a:extLst>
          </p:cNvPr>
          <p:cNvSpPr/>
          <p:nvPr/>
        </p:nvSpPr>
        <p:spPr>
          <a:xfrm rot="2700000">
            <a:off x="388063" y="-893522"/>
            <a:ext cx="204178" cy="2800397"/>
          </a:xfrm>
          <a:prstGeom prst="rect">
            <a:avLst/>
          </a:prstGeom>
          <a:gradFill flip="none" rotWithShape="1">
            <a:gsLst>
              <a:gs pos="0">
                <a:srgbClr val="B578EA">
                  <a:alpha val="12948"/>
                </a:srgbClr>
              </a:gs>
              <a:gs pos="85000">
                <a:srgbClr val="B578EA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57CE6E"/>
              </a:solidFill>
            </a:endParaRPr>
          </a:p>
        </p:txBody>
      </p:sp>
      <p:sp>
        <p:nvSpPr>
          <p:cNvPr id="50" name="Rectángulo 49">
            <a:extLst>
              <a:ext uri="{FF2B5EF4-FFF2-40B4-BE49-F238E27FC236}">
                <a16:creationId xmlns:a16="http://schemas.microsoft.com/office/drawing/2014/main" id="{1E2F2C6A-6DF8-E486-59C9-BF7C2D61E201}"/>
              </a:ext>
            </a:extLst>
          </p:cNvPr>
          <p:cNvSpPr/>
          <p:nvPr/>
        </p:nvSpPr>
        <p:spPr>
          <a:xfrm rot="2700000">
            <a:off x="649621" y="-591275"/>
            <a:ext cx="204178" cy="2800397"/>
          </a:xfrm>
          <a:prstGeom prst="rect">
            <a:avLst/>
          </a:prstGeom>
          <a:gradFill flip="none" rotWithShape="1">
            <a:gsLst>
              <a:gs pos="0">
                <a:srgbClr val="B578EA">
                  <a:alpha val="12948"/>
                </a:srgbClr>
              </a:gs>
              <a:gs pos="85000">
                <a:srgbClr val="B578EA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57CE6E"/>
              </a:solidFill>
            </a:endParaRPr>
          </a:p>
        </p:txBody>
      </p:sp>
      <p:sp>
        <p:nvSpPr>
          <p:cNvPr id="51" name="Rectángulo 50">
            <a:extLst>
              <a:ext uri="{FF2B5EF4-FFF2-40B4-BE49-F238E27FC236}">
                <a16:creationId xmlns:a16="http://schemas.microsoft.com/office/drawing/2014/main" id="{FFFFF6CA-54D4-3FAA-6897-8D05523B764A}"/>
              </a:ext>
            </a:extLst>
          </p:cNvPr>
          <p:cNvSpPr/>
          <p:nvPr/>
        </p:nvSpPr>
        <p:spPr>
          <a:xfrm rot="16200000">
            <a:off x="1622384" y="4582589"/>
            <a:ext cx="108038" cy="3352801"/>
          </a:xfrm>
          <a:prstGeom prst="rect">
            <a:avLst/>
          </a:prstGeom>
          <a:gradFill flip="none" rotWithShape="1">
            <a:gsLst>
              <a:gs pos="5000">
                <a:srgbClr val="B578EA"/>
              </a:gs>
              <a:gs pos="85000">
                <a:srgbClr val="B578E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57CE6E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EC040CF-2590-B8E1-298A-7FA16B577D9D}"/>
              </a:ext>
            </a:extLst>
          </p:cNvPr>
          <p:cNvSpPr txBox="1"/>
          <p:nvPr/>
        </p:nvSpPr>
        <p:spPr>
          <a:xfrm>
            <a:off x="5357768" y="1112836"/>
            <a:ext cx="592499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s-MX" sz="2400" b="1" dirty="0">
                <a:solidFill>
                  <a:srgbClr val="B578EA"/>
                </a:solidFill>
                <a:latin typeface="Work Sans" panose="00000800000000000000" pitchFamily="50" charset="0"/>
              </a:rPr>
              <a:t>Rol del SENA y la Secretaría Técnica desde Antioquia- Objetivo de la Mesa Sectorial de Dirección y Gerencia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63264C4-D90D-7DC6-D554-A7789AC33A7E}"/>
              </a:ext>
            </a:extLst>
          </p:cNvPr>
          <p:cNvSpPr txBox="1"/>
          <p:nvPr/>
        </p:nvSpPr>
        <p:spPr>
          <a:xfrm>
            <a:off x="6299502" y="3052777"/>
            <a:ext cx="6823166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2400" dirty="0"/>
              <a:t>D</a:t>
            </a:r>
            <a:r>
              <a:rPr lang="es-CO" sz="2400" b="1" dirty="0"/>
              <a:t>r. </a:t>
            </a:r>
            <a:r>
              <a:rPr lang="es-ES" sz="2400" b="1" dirty="0"/>
              <a:t>Sergio Marcel Duarte Castro  </a:t>
            </a:r>
            <a:endParaRPr lang="es-CO" sz="2400" b="1" dirty="0"/>
          </a:p>
        </p:txBody>
      </p:sp>
      <p:pic>
        <p:nvPicPr>
          <p:cNvPr id="1026" name="Picture 2" descr="5,1 millones resultados de imágenes, fotos de stock e ...">
            <a:extLst>
              <a:ext uri="{FF2B5EF4-FFF2-40B4-BE49-F238E27FC236}">
                <a16:creationId xmlns:a16="http://schemas.microsoft.com/office/drawing/2014/main" id="{A1D0AFD9-F81A-F45A-78D2-AAEDA769C4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2"/>
          <a:stretch>
            <a:fillRect/>
          </a:stretch>
        </p:blipFill>
        <p:spPr bwMode="auto">
          <a:xfrm>
            <a:off x="431520" y="1280221"/>
            <a:ext cx="4557048" cy="45617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B7EED3C-4018-B401-301F-90B238DCEAA8}"/>
              </a:ext>
            </a:extLst>
          </p:cNvPr>
          <p:cNvSpPr txBox="1"/>
          <p:nvPr/>
        </p:nvSpPr>
        <p:spPr>
          <a:xfrm>
            <a:off x="4988568" y="3859672"/>
            <a:ext cx="683054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MX" sz="2000" dirty="0">
                <a:latin typeface="Work Sans" panose="00000800000000000000" pitchFamily="50" charset="0"/>
              </a:rPr>
              <a:t>Promover la articulación entre actores del sector productivo, académico y gubernamental, con el fin de fortalecer las competencias en dirección y gerencia, contribuir a la pertinencia de la formación y responder a las necesidades actuales y futuras del entorno organizacional y empresarial del país</a:t>
            </a:r>
            <a:r>
              <a:rPr lang="es-MX" sz="2000" b="1" dirty="0">
                <a:solidFill>
                  <a:srgbClr val="B578EA"/>
                </a:solidFill>
                <a:latin typeface="Work Sans" panose="00000800000000000000" pitchFamily="50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27500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B9DB373-1991-9A5A-A6AE-75EDD61CA20C}"/>
              </a:ext>
            </a:extLst>
          </p:cNvPr>
          <p:cNvSpPr txBox="1"/>
          <p:nvPr/>
        </p:nvSpPr>
        <p:spPr>
          <a:xfrm>
            <a:off x="5076748" y="1402663"/>
            <a:ext cx="617480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45">
              <a:defRPr/>
            </a:pPr>
            <a:r>
              <a:rPr lang="es-CO" sz="2000" b="1" dirty="0">
                <a:solidFill>
                  <a:srgbClr val="39A900"/>
                </a:solidFill>
                <a:latin typeface="Work Sans Bold Roman" pitchFamily="2" charset="0"/>
              </a:rPr>
              <a:t>Fecha de creación: </a:t>
            </a:r>
          </a:p>
          <a:p>
            <a:pPr algn="just" defTabSz="914445">
              <a:defRPr/>
            </a:pPr>
            <a:r>
              <a:rPr lang="es-CO" dirty="0">
                <a:solidFill>
                  <a:srgbClr val="595959"/>
                </a:solidFill>
                <a:latin typeface="Work Sans" pitchFamily="2" charset="0"/>
              </a:rPr>
              <a:t>01 de Diciembre de 2005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EA4257B-A4B7-C69B-0569-3EEAF6CAE208}"/>
              </a:ext>
            </a:extLst>
          </p:cNvPr>
          <p:cNvSpPr txBox="1"/>
          <p:nvPr/>
        </p:nvSpPr>
        <p:spPr>
          <a:xfrm>
            <a:off x="5114974" y="2292291"/>
            <a:ext cx="610112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45">
              <a:defRPr/>
            </a:pPr>
            <a:r>
              <a:rPr lang="es-CO" sz="2000" b="1" dirty="0">
                <a:solidFill>
                  <a:srgbClr val="39A900"/>
                </a:solidFill>
                <a:latin typeface="Work Sans Bold Roman" pitchFamily="2" charset="0"/>
              </a:rPr>
              <a:t>Propósito del sector: </a:t>
            </a:r>
          </a:p>
          <a:p>
            <a:pPr defTabSz="914445">
              <a:defRPr/>
            </a:pPr>
            <a:r>
              <a:rPr lang="es-ES" dirty="0"/>
              <a:t>Es concertar entre el sector productivo, académico y gubernamental, estándares de competencia laboral para la alta dirección. Busca mejorar la competitividad de las empresas y la pertinencia de la formación del talento humano en gestión</a:t>
            </a:r>
            <a:r>
              <a:rPr lang="es-ES" dirty="0">
                <a:solidFill>
                  <a:srgbClr val="595959"/>
                </a:solidFill>
                <a:latin typeface="Word sans"/>
              </a:rPr>
              <a:t>.</a:t>
            </a:r>
            <a:endParaRPr lang="es-CO" dirty="0">
              <a:solidFill>
                <a:srgbClr val="595959"/>
              </a:solidFill>
              <a:latin typeface="Word san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B90D3A2-6663-ED1D-9495-3185B7BCC12A}"/>
              </a:ext>
            </a:extLst>
          </p:cNvPr>
          <p:cNvSpPr txBox="1"/>
          <p:nvPr/>
        </p:nvSpPr>
        <p:spPr>
          <a:xfrm>
            <a:off x="4714385" y="3952493"/>
            <a:ext cx="60544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45">
              <a:defRPr/>
            </a:pPr>
            <a:r>
              <a:rPr lang="es-CO" sz="2000" b="1" dirty="0">
                <a:solidFill>
                  <a:srgbClr val="39A900"/>
                </a:solidFill>
                <a:latin typeface="Work Sans Bold Roman" pitchFamily="2" charset="0"/>
              </a:rPr>
              <a:t>Alcance de la mesa: </a:t>
            </a:r>
          </a:p>
          <a:p>
            <a:pPr algn="just" defTabSz="914445">
              <a:defRPr/>
            </a:pPr>
            <a:r>
              <a:rPr lang="es-ES" dirty="0">
                <a:latin typeface="Word sans"/>
              </a:rPr>
              <a:t>La Mesa Sectorial de Dirección y Gerencia tiene como alcance</a:t>
            </a:r>
            <a:r>
              <a:rPr lang="es-ES" dirty="0"/>
              <a:t> la estandarización de competencias laborales desde la coordinación administrativa hasta la alta dirección. Busca mejorar la productividad mediante normas técnicas en planeación, dirección, administración de recursos y gestión de talento.</a:t>
            </a:r>
            <a:endParaRPr lang="es-CO" sz="2000" dirty="0">
              <a:solidFill>
                <a:srgbClr val="4D4D4C"/>
              </a:solidFill>
              <a:latin typeface="Word sans"/>
            </a:endParaRP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E9230F42-356D-3AC9-6A65-044CE5E2D7A4}"/>
              </a:ext>
            </a:extLst>
          </p:cNvPr>
          <p:cNvSpPr txBox="1"/>
          <p:nvPr/>
        </p:nvSpPr>
        <p:spPr>
          <a:xfrm>
            <a:off x="2247160" y="6373060"/>
            <a:ext cx="6631327" cy="338554"/>
          </a:xfrm>
          <a:prstGeom prst="rect">
            <a:avLst/>
          </a:prstGeom>
          <a:solidFill>
            <a:srgbClr val="39A400"/>
          </a:solidFill>
        </p:spPr>
        <p:txBody>
          <a:bodyPr wrap="square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Work Sans SemiBold" pitchFamily="2" charset="77"/>
              </a:rPr>
              <a:t>Consejo Sectorial: Mesa Sectorial de Dirección Y Gerencia </a:t>
            </a:r>
            <a:endParaRPr kumimoji="0" lang="es-ES" sz="1600" u="none" strike="noStrike" kern="0" cap="none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ORK SANS LIGHT ROMAN" pitchFamily="2" charset="77"/>
              <a:ea typeface="Calibri"/>
              <a:cs typeface="Calibri"/>
              <a:sym typeface="Calibri"/>
            </a:endParaRPr>
          </a:p>
        </p:txBody>
      </p:sp>
      <p:pic>
        <p:nvPicPr>
          <p:cNvPr id="61" name="Gráfico 60" descr="Flip calendar con relleno sólido">
            <a:extLst>
              <a:ext uri="{FF2B5EF4-FFF2-40B4-BE49-F238E27FC236}">
                <a16:creationId xmlns:a16="http://schemas.microsoft.com/office/drawing/2014/main" id="{F307BD1E-C81B-051F-7713-39E21722487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91557" y="1474439"/>
            <a:ext cx="584776" cy="584776"/>
          </a:xfrm>
          <a:prstGeom prst="rect">
            <a:avLst/>
          </a:prstGeom>
        </p:spPr>
      </p:pic>
      <p:pic>
        <p:nvPicPr>
          <p:cNvPr id="63" name="Gráfico 62" descr="Bullseye con relleno sólido">
            <a:extLst>
              <a:ext uri="{FF2B5EF4-FFF2-40B4-BE49-F238E27FC236}">
                <a16:creationId xmlns:a16="http://schemas.microsoft.com/office/drawing/2014/main" id="{76BF96CB-EF4F-B820-B5E6-E64B0A6119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52438" y="2525494"/>
            <a:ext cx="523895" cy="523895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341533B7-7632-8B63-7F1D-B5962C412D54}"/>
              </a:ext>
            </a:extLst>
          </p:cNvPr>
          <p:cNvSpPr txBox="1"/>
          <p:nvPr/>
        </p:nvSpPr>
        <p:spPr>
          <a:xfrm>
            <a:off x="525473" y="484940"/>
            <a:ext cx="68293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052">
              <a:buClr>
                <a:schemeClr val="dk1"/>
              </a:buClr>
              <a:buSzPts val="4600"/>
            </a:pPr>
            <a:r>
              <a:rPr lang="es-MX" sz="2400" b="1" dirty="0">
                <a:solidFill>
                  <a:srgbClr val="B578EA"/>
                </a:solidFill>
                <a:latin typeface="Work Sans" panose="00000800000000000000" pitchFamily="50" charset="0"/>
                <a:sym typeface="Calibri"/>
              </a:rPr>
              <a:t>Origen de la Mesa Sectorial</a:t>
            </a:r>
            <a:endParaRPr lang="es-CO" sz="2400" b="1" dirty="0">
              <a:solidFill>
                <a:srgbClr val="B578EA"/>
              </a:solidFill>
              <a:latin typeface="Work Sans" panose="00000800000000000000" pitchFamily="50" charset="0"/>
            </a:endParaRPr>
          </a:p>
        </p:txBody>
      </p:sp>
      <p:pic>
        <p:nvPicPr>
          <p:cNvPr id="9" name="Imagen 8" descr="Un dibujo de un mapa&#10;&#10;El contenido generado por IA puede ser incorrecto.">
            <a:extLst>
              <a:ext uri="{FF2B5EF4-FFF2-40B4-BE49-F238E27FC236}">
                <a16:creationId xmlns:a16="http://schemas.microsoft.com/office/drawing/2014/main" id="{E2D03DA7-6A83-BDD3-D09B-88EC9467DC0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4782" t="7650" r="22585" b="10782"/>
          <a:stretch>
            <a:fillRect/>
          </a:stretch>
        </p:blipFill>
        <p:spPr>
          <a:xfrm>
            <a:off x="241404" y="1400941"/>
            <a:ext cx="4011512" cy="4662621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6044CCC4-5B9B-1C67-6DD1-34FF0724A0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62"/>
          <a:stretch>
            <a:fillRect/>
          </a:stretch>
        </p:blipFill>
        <p:spPr>
          <a:xfrm>
            <a:off x="11128893" y="230065"/>
            <a:ext cx="629503" cy="61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85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E19984-6BC2-BFB3-13C1-5F45BCD6D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10">
            <a:extLst>
              <a:ext uri="{FF2B5EF4-FFF2-40B4-BE49-F238E27FC236}">
                <a16:creationId xmlns:a16="http://schemas.microsoft.com/office/drawing/2014/main" id="{F7336B2A-5165-0188-5726-59EE7451A1FB}"/>
              </a:ext>
            </a:extLst>
          </p:cNvPr>
          <p:cNvSpPr/>
          <p:nvPr/>
        </p:nvSpPr>
        <p:spPr>
          <a:xfrm>
            <a:off x="152279" y="274959"/>
            <a:ext cx="4864314" cy="1198875"/>
          </a:xfrm>
          <a:prstGeom prst="rect">
            <a:avLst/>
          </a:prstGeom>
          <a:noFill/>
          <a:ln w="0">
            <a:noFill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marL="19052"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FontTx/>
              <a:buNone/>
              <a:tabLst/>
              <a:defRPr/>
            </a:pPr>
            <a:r>
              <a:rPr lang="es-CO" sz="2400" b="1" dirty="0">
                <a:solidFill>
                  <a:srgbClr val="B578EA"/>
                </a:solidFill>
                <a:latin typeface="Work Sans" panose="00000800000000000000" pitchFamily="50" charset="0"/>
              </a:rPr>
              <a:t>Mesas Sectoriales y Normalización de Competencias</a:t>
            </a:r>
          </a:p>
        </p:txBody>
      </p:sp>
      <p:pic>
        <p:nvPicPr>
          <p:cNvPr id="16" name="Gráfico 18">
            <a:extLst>
              <a:ext uri="{FF2B5EF4-FFF2-40B4-BE49-F238E27FC236}">
                <a16:creationId xmlns:a16="http://schemas.microsoft.com/office/drawing/2014/main" id="{579EBCB9-A3E9-FA63-5CDA-20C58DF3090B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10114117" y="5790898"/>
            <a:ext cx="1971980" cy="936473"/>
          </a:xfrm>
          <a:prstGeom prst="rect">
            <a:avLst/>
          </a:prstGeom>
          <a:ln w="0">
            <a:noFill/>
          </a:ln>
        </p:spPr>
      </p:pic>
      <p:sp>
        <p:nvSpPr>
          <p:cNvPr id="10" name="CuadroTexto 10">
            <a:extLst>
              <a:ext uri="{FF2B5EF4-FFF2-40B4-BE49-F238E27FC236}">
                <a16:creationId xmlns:a16="http://schemas.microsoft.com/office/drawing/2014/main" id="{235224B5-BE5C-B340-D400-9DDE2E41BE5C}"/>
              </a:ext>
            </a:extLst>
          </p:cNvPr>
          <p:cNvSpPr/>
          <p:nvPr/>
        </p:nvSpPr>
        <p:spPr>
          <a:xfrm>
            <a:off x="1108013" y="796792"/>
            <a:ext cx="8758544" cy="398655"/>
          </a:xfrm>
          <a:prstGeom prst="rect">
            <a:avLst/>
          </a:prstGeom>
          <a:noFill/>
          <a:ln w="0">
            <a:noFill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0" i="0" u="none" strike="noStrike" kern="1200" cap="none" spc="-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" pitchFamily="2" charset="77"/>
                <a:ea typeface="DejaVu Sans"/>
                <a:cs typeface="DejaVu Sans"/>
              </a:rPr>
              <a:t>Estrategia CampeSENA y Full Popular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9586AB7-22F8-B63C-B6C2-9C2C650A2C10}"/>
              </a:ext>
            </a:extLst>
          </p:cNvPr>
          <p:cNvSpPr/>
          <p:nvPr/>
        </p:nvSpPr>
        <p:spPr>
          <a:xfrm>
            <a:off x="2325443" y="1184294"/>
            <a:ext cx="8758544" cy="337100"/>
          </a:xfrm>
          <a:prstGeom prst="rect">
            <a:avLst/>
          </a:prstGeom>
          <a:noFill/>
          <a:ln w="0">
            <a:noFill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-1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Work Sans" pitchFamily="2" charset="77"/>
                <a:ea typeface="DejaVu Sans"/>
                <a:cs typeface="DejaVu Sans"/>
              </a:rPr>
              <a:t>Plan Semilla Cultivemos las Mesas en los Territorios </a:t>
            </a:r>
          </a:p>
        </p:txBody>
      </p:sp>
      <p:sp>
        <p:nvSpPr>
          <p:cNvPr id="13" name="Rounded Rectangle 11">
            <a:extLst>
              <a:ext uri="{FF2B5EF4-FFF2-40B4-BE49-F238E27FC236}">
                <a16:creationId xmlns:a16="http://schemas.microsoft.com/office/drawing/2014/main" id="{09E7747D-648C-0736-5E8F-8B0C21365400}"/>
              </a:ext>
            </a:extLst>
          </p:cNvPr>
          <p:cNvSpPr/>
          <p:nvPr/>
        </p:nvSpPr>
        <p:spPr>
          <a:xfrm>
            <a:off x="6740528" y="1908543"/>
            <a:ext cx="224286" cy="271013"/>
          </a:xfrm>
          <a:custGeom>
            <a:avLst/>
            <a:gdLst/>
            <a:ahLst/>
            <a:cxnLst/>
            <a:rect l="0" t="0" r="0" b="0"/>
            <a:pathLst>
              <a:path w="224286" h="271013">
                <a:moveTo>
                  <a:pt x="0" y="0"/>
                </a:moveTo>
                <a:lnTo>
                  <a:pt x="0" y="271013"/>
                </a:lnTo>
                <a:lnTo>
                  <a:pt x="224286" y="132497"/>
                </a:lnTo>
                <a:lnTo>
                  <a:pt x="0" y="0"/>
                </a:lnTo>
              </a:path>
            </a:pathLst>
          </a:custGeom>
          <a:solidFill>
            <a:srgbClr val="DCE9FF"/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Work Sans" pitchFamily="2" charset="77"/>
              <a:ea typeface="DejaVu Sans"/>
              <a:cs typeface="DejaVu Sans"/>
            </a:endParaRPr>
          </a:p>
        </p:txBody>
      </p:sp>
      <p:sp>
        <p:nvSpPr>
          <p:cNvPr id="15" name="Rounded Rectangle 13">
            <a:extLst>
              <a:ext uri="{FF2B5EF4-FFF2-40B4-BE49-F238E27FC236}">
                <a16:creationId xmlns:a16="http://schemas.microsoft.com/office/drawing/2014/main" id="{48E48DF6-5022-B214-9A6F-F1803D7FC3F2}"/>
              </a:ext>
            </a:extLst>
          </p:cNvPr>
          <p:cNvSpPr/>
          <p:nvPr/>
        </p:nvSpPr>
        <p:spPr>
          <a:xfrm>
            <a:off x="6740528" y="3004361"/>
            <a:ext cx="224286" cy="271013"/>
          </a:xfrm>
          <a:custGeom>
            <a:avLst/>
            <a:gdLst/>
            <a:ahLst/>
            <a:cxnLst/>
            <a:rect l="0" t="0" r="0" b="0"/>
            <a:pathLst>
              <a:path w="224286" h="271013">
                <a:moveTo>
                  <a:pt x="0" y="0"/>
                </a:moveTo>
                <a:lnTo>
                  <a:pt x="0" y="271013"/>
                </a:lnTo>
                <a:lnTo>
                  <a:pt x="224286" y="132497"/>
                </a:lnTo>
                <a:lnTo>
                  <a:pt x="0" y="0"/>
                </a:lnTo>
              </a:path>
            </a:pathLst>
          </a:custGeom>
          <a:solidFill>
            <a:srgbClr val="E9FFB9"/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Work Sans" pitchFamily="2" charset="77"/>
              <a:ea typeface="DejaVu Sans"/>
              <a:cs typeface="DejaVu Sans"/>
            </a:endParaRPr>
          </a:p>
        </p:txBody>
      </p:sp>
      <p:sp>
        <p:nvSpPr>
          <p:cNvPr id="21" name="Rounded Rectangle 15">
            <a:extLst>
              <a:ext uri="{FF2B5EF4-FFF2-40B4-BE49-F238E27FC236}">
                <a16:creationId xmlns:a16="http://schemas.microsoft.com/office/drawing/2014/main" id="{BCA868B1-3891-2D29-2D6B-C81BF1D2D098}"/>
              </a:ext>
            </a:extLst>
          </p:cNvPr>
          <p:cNvSpPr/>
          <p:nvPr/>
        </p:nvSpPr>
        <p:spPr>
          <a:xfrm>
            <a:off x="6740528" y="4029307"/>
            <a:ext cx="224286" cy="271013"/>
          </a:xfrm>
          <a:custGeom>
            <a:avLst/>
            <a:gdLst/>
            <a:ahLst/>
            <a:cxnLst/>
            <a:rect l="0" t="0" r="0" b="0"/>
            <a:pathLst>
              <a:path w="224286" h="271013">
                <a:moveTo>
                  <a:pt x="0" y="0"/>
                </a:moveTo>
                <a:lnTo>
                  <a:pt x="0" y="271013"/>
                </a:lnTo>
                <a:lnTo>
                  <a:pt x="224286" y="132497"/>
                </a:lnTo>
                <a:lnTo>
                  <a:pt x="0" y="0"/>
                </a:lnTo>
              </a:path>
            </a:pathLst>
          </a:custGeom>
          <a:solidFill>
            <a:srgbClr val="D1F4FF"/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Work Sans" pitchFamily="2" charset="77"/>
              <a:ea typeface="DejaVu Sans"/>
              <a:cs typeface="DejaVu Sans"/>
            </a:endParaRPr>
          </a:p>
        </p:txBody>
      </p:sp>
      <p:sp>
        <p:nvSpPr>
          <p:cNvPr id="22" name="Rounded Rectangle 16">
            <a:extLst>
              <a:ext uri="{FF2B5EF4-FFF2-40B4-BE49-F238E27FC236}">
                <a16:creationId xmlns:a16="http://schemas.microsoft.com/office/drawing/2014/main" id="{D5315D79-80D5-5396-B573-993185DEDFA3}"/>
              </a:ext>
            </a:extLst>
          </p:cNvPr>
          <p:cNvSpPr/>
          <p:nvPr/>
        </p:nvSpPr>
        <p:spPr>
          <a:xfrm>
            <a:off x="7542501" y="4152452"/>
            <a:ext cx="224286" cy="271013"/>
          </a:xfrm>
          <a:custGeom>
            <a:avLst/>
            <a:gdLst/>
            <a:ahLst/>
            <a:cxnLst/>
            <a:rect l="0" t="0" r="0" b="0"/>
            <a:pathLst>
              <a:path w="224286" h="271013">
                <a:moveTo>
                  <a:pt x="0" y="0"/>
                </a:moveTo>
                <a:lnTo>
                  <a:pt x="0" y="271013"/>
                </a:lnTo>
                <a:lnTo>
                  <a:pt x="224286" y="132495"/>
                </a:lnTo>
                <a:lnTo>
                  <a:pt x="0" y="0"/>
                </a:lnTo>
                <a:close/>
              </a:path>
            </a:pathLst>
          </a:custGeom>
          <a:noFill/>
          <a:ln w="14017">
            <a:solidFill>
              <a:srgbClr val="FFFFFF"/>
            </a:solidFill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Work Sans" pitchFamily="2" charset="77"/>
              <a:ea typeface="DejaVu Sans"/>
              <a:cs typeface="DejaVu Sans"/>
            </a:endParaRPr>
          </a:p>
        </p:txBody>
      </p:sp>
      <p:sp>
        <p:nvSpPr>
          <p:cNvPr id="27" name="Rounded Rectangle 17">
            <a:extLst>
              <a:ext uri="{FF2B5EF4-FFF2-40B4-BE49-F238E27FC236}">
                <a16:creationId xmlns:a16="http://schemas.microsoft.com/office/drawing/2014/main" id="{012EDD41-2FC9-C7ED-23EC-DB630A8B3F01}"/>
              </a:ext>
            </a:extLst>
          </p:cNvPr>
          <p:cNvSpPr/>
          <p:nvPr/>
        </p:nvSpPr>
        <p:spPr>
          <a:xfrm>
            <a:off x="6740528" y="5280155"/>
            <a:ext cx="224286" cy="271013"/>
          </a:xfrm>
          <a:custGeom>
            <a:avLst/>
            <a:gdLst/>
            <a:ahLst/>
            <a:cxnLst/>
            <a:rect l="0" t="0" r="0" b="0"/>
            <a:pathLst>
              <a:path w="224286" h="271013">
                <a:moveTo>
                  <a:pt x="0" y="0"/>
                </a:moveTo>
                <a:lnTo>
                  <a:pt x="0" y="271013"/>
                </a:lnTo>
                <a:lnTo>
                  <a:pt x="224286" y="132497"/>
                </a:lnTo>
                <a:lnTo>
                  <a:pt x="0" y="0"/>
                </a:lnTo>
              </a:path>
            </a:pathLst>
          </a:custGeom>
          <a:solidFill>
            <a:srgbClr val="FFE4CB"/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Work Sans" pitchFamily="2" charset="77"/>
              <a:ea typeface="DejaVu Sans"/>
              <a:cs typeface="DejaVu Sans"/>
            </a:endParaRPr>
          </a:p>
        </p:txBody>
      </p:sp>
      <p:sp>
        <p:nvSpPr>
          <p:cNvPr id="29" name="TextBox 19">
            <a:extLst>
              <a:ext uri="{FF2B5EF4-FFF2-40B4-BE49-F238E27FC236}">
                <a16:creationId xmlns:a16="http://schemas.microsoft.com/office/drawing/2014/main" id="{D6BC2C81-E646-952A-C30E-46DDA1E6BD4A}"/>
              </a:ext>
            </a:extLst>
          </p:cNvPr>
          <p:cNvSpPr txBox="1"/>
          <p:nvPr/>
        </p:nvSpPr>
        <p:spPr>
          <a:xfrm>
            <a:off x="7105278" y="5597837"/>
            <a:ext cx="4545948" cy="4308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defPPr>
              <a:defRPr lang="es-CO"/>
            </a:defPPr>
            <a:lvl1pPr>
              <a:defRPr sz="1400">
                <a:solidFill>
                  <a:prstClr val="black"/>
                </a:solidFill>
                <a:latin typeface="Work Sans Light" pitchFamily="2" charset="0"/>
                <a:cs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Adaptando los mecanismos y herramientas para la normalización de competencias institucional. 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Work Sans Light" pitchFamily="2" charset="0"/>
              <a:ea typeface="DejaVu Sans"/>
              <a:cs typeface="Arial"/>
            </a:endParaRPr>
          </a:p>
        </p:txBody>
      </p:sp>
      <p:sp>
        <p:nvSpPr>
          <p:cNvPr id="30" name="TextBox 20">
            <a:extLst>
              <a:ext uri="{FF2B5EF4-FFF2-40B4-BE49-F238E27FC236}">
                <a16:creationId xmlns:a16="http://schemas.microsoft.com/office/drawing/2014/main" id="{C1867BEF-F2D4-51F1-342D-9C033FE284BB}"/>
              </a:ext>
            </a:extLst>
          </p:cNvPr>
          <p:cNvSpPr txBox="1"/>
          <p:nvPr/>
        </p:nvSpPr>
        <p:spPr>
          <a:xfrm>
            <a:off x="7076957" y="2223323"/>
            <a:ext cx="3489443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de competencias de oficios y ocupaciones asociados a las economías campesinas y populares.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Work Sans Light" pitchFamily="2" charset="0"/>
              <a:ea typeface="DejaVu Sans"/>
              <a:cs typeface="Arial"/>
            </a:endParaRPr>
          </a:p>
        </p:txBody>
      </p:sp>
      <p:sp>
        <p:nvSpPr>
          <p:cNvPr id="31" name="TextBox 22">
            <a:extLst>
              <a:ext uri="{FF2B5EF4-FFF2-40B4-BE49-F238E27FC236}">
                <a16:creationId xmlns:a16="http://schemas.microsoft.com/office/drawing/2014/main" id="{968C514E-3921-8A72-8073-0025632B03A6}"/>
              </a:ext>
            </a:extLst>
          </p:cNvPr>
          <p:cNvSpPr txBox="1"/>
          <p:nvPr/>
        </p:nvSpPr>
        <p:spPr>
          <a:xfrm>
            <a:off x="7037687" y="1767168"/>
            <a:ext cx="3159494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4E88E7"/>
                </a:solidFill>
                <a:effectLst/>
                <a:uLnTx/>
                <a:uFillTx/>
                <a:latin typeface="Work Sans" pitchFamily="2" charset="77"/>
                <a:ea typeface="DejaVu Sans"/>
                <a:cs typeface="DejaVu Sans"/>
              </a:rPr>
              <a:t>Identificación, reconocimiento y normalización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4E88E7"/>
              </a:solidFill>
              <a:effectLst/>
              <a:uLnTx/>
              <a:uFillTx/>
              <a:latin typeface="Work Sans" pitchFamily="2" charset="77"/>
              <a:ea typeface="DejaVu Sans"/>
              <a:cs typeface="DejaVu Sans"/>
            </a:endParaRPr>
          </a:p>
        </p:txBody>
      </p:sp>
      <p:sp>
        <p:nvSpPr>
          <p:cNvPr id="32" name="TextBox 24">
            <a:extLst>
              <a:ext uri="{FF2B5EF4-FFF2-40B4-BE49-F238E27FC236}">
                <a16:creationId xmlns:a16="http://schemas.microsoft.com/office/drawing/2014/main" id="{69695AC8-9D23-1661-6F66-835DA4FBF834}"/>
              </a:ext>
            </a:extLst>
          </p:cNvPr>
          <p:cNvSpPr txBox="1"/>
          <p:nvPr/>
        </p:nvSpPr>
        <p:spPr>
          <a:xfrm>
            <a:off x="7076957" y="2999684"/>
            <a:ext cx="3316614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92BD39"/>
                </a:solidFill>
                <a:effectLst/>
                <a:uLnTx/>
                <a:uFillTx/>
                <a:latin typeface="Work Sans" pitchFamily="2" charset="77"/>
                <a:ea typeface="DejaVu Sans"/>
                <a:cs typeface="DejaVu Sans"/>
              </a:rPr>
              <a:t>Fortalecimiento de participación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92BD39"/>
              </a:solidFill>
              <a:effectLst/>
              <a:uLnTx/>
              <a:uFillTx/>
              <a:latin typeface="Work Sans" pitchFamily="2" charset="77"/>
              <a:ea typeface="DejaVu Sans"/>
              <a:cs typeface="DejaVu Sans"/>
            </a:endParaRPr>
          </a:p>
        </p:txBody>
      </p:sp>
      <p:sp>
        <p:nvSpPr>
          <p:cNvPr id="33" name="TextBox 25">
            <a:extLst>
              <a:ext uri="{FF2B5EF4-FFF2-40B4-BE49-F238E27FC236}">
                <a16:creationId xmlns:a16="http://schemas.microsoft.com/office/drawing/2014/main" id="{FC36D072-15D4-C435-5AE9-3A08616CF398}"/>
              </a:ext>
            </a:extLst>
          </p:cNvPr>
          <p:cNvSpPr txBox="1"/>
          <p:nvPr/>
        </p:nvSpPr>
        <p:spPr>
          <a:xfrm>
            <a:off x="7105279" y="3308885"/>
            <a:ext cx="4107607" cy="4308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defPPr>
              <a:defRPr lang="es-CO"/>
            </a:defPPr>
            <a:lvl1pPr>
              <a:defRPr sz="1400">
                <a:solidFill>
                  <a:prstClr val="black"/>
                </a:solidFill>
                <a:latin typeface="Work Sans Light" pitchFamily="2" charset="0"/>
                <a:cs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de las organizaciones campesinas y de las economías populares en las Mesas Sectoriales.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Work Sans Light" pitchFamily="2" charset="0"/>
              <a:ea typeface="DejaVu Sans"/>
              <a:cs typeface="Arial"/>
            </a:endParaRPr>
          </a:p>
        </p:txBody>
      </p:sp>
      <p:sp>
        <p:nvSpPr>
          <p:cNvPr id="34" name="TextBox 27">
            <a:extLst>
              <a:ext uri="{FF2B5EF4-FFF2-40B4-BE49-F238E27FC236}">
                <a16:creationId xmlns:a16="http://schemas.microsoft.com/office/drawing/2014/main" id="{DCFE2DD1-7553-3301-420F-846F71CEE315}"/>
              </a:ext>
            </a:extLst>
          </p:cNvPr>
          <p:cNvSpPr txBox="1"/>
          <p:nvPr/>
        </p:nvSpPr>
        <p:spPr>
          <a:xfrm>
            <a:off x="7105279" y="4046635"/>
            <a:ext cx="3008837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1EABDA"/>
                </a:solidFill>
                <a:effectLst/>
                <a:uLnTx/>
                <a:uFillTx/>
                <a:latin typeface="Work Sans" pitchFamily="2" charset="77"/>
                <a:ea typeface="DejaVu Sans"/>
                <a:cs typeface="DejaVu Sans"/>
              </a:rPr>
              <a:t>Identificación y convocatoria 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1EABDA"/>
              </a:solidFill>
              <a:effectLst/>
              <a:uLnTx/>
              <a:uFillTx/>
              <a:latin typeface="Work Sans" pitchFamily="2" charset="77"/>
              <a:ea typeface="DejaVu Sans"/>
              <a:cs typeface="DejaVu Sans"/>
            </a:endParaRPr>
          </a:p>
        </p:txBody>
      </p:sp>
      <p:sp>
        <p:nvSpPr>
          <p:cNvPr id="35" name="TextBox 30">
            <a:extLst>
              <a:ext uri="{FF2B5EF4-FFF2-40B4-BE49-F238E27FC236}">
                <a16:creationId xmlns:a16="http://schemas.microsoft.com/office/drawing/2014/main" id="{AB337881-3325-D3E1-2C4D-E4D6FBDA793F}"/>
              </a:ext>
            </a:extLst>
          </p:cNvPr>
          <p:cNvSpPr txBox="1"/>
          <p:nvPr/>
        </p:nvSpPr>
        <p:spPr>
          <a:xfrm>
            <a:off x="7105278" y="4404494"/>
            <a:ext cx="4688075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defPPr>
              <a:defRPr lang="es-CO"/>
            </a:defPPr>
            <a:lvl1pPr>
              <a:defRPr sz="1400">
                <a:solidFill>
                  <a:prstClr val="black"/>
                </a:solidFill>
                <a:latin typeface="Work Sans Light" pitchFamily="2" charset="0"/>
                <a:cs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de expertos técnicos de los procesos y organizaciones campesinas y de la economía popular (fortalecimiento banco de expertos de normalización de competencias).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Work Sans Light" pitchFamily="2" charset="0"/>
              <a:ea typeface="DejaVu Sans"/>
              <a:cs typeface="Arial"/>
            </a:endParaRPr>
          </a:p>
        </p:txBody>
      </p:sp>
      <p:sp>
        <p:nvSpPr>
          <p:cNvPr id="36" name="TextBox 31">
            <a:extLst>
              <a:ext uri="{FF2B5EF4-FFF2-40B4-BE49-F238E27FC236}">
                <a16:creationId xmlns:a16="http://schemas.microsoft.com/office/drawing/2014/main" id="{14B8F105-81FE-0BC6-9F3C-4E8EFA938CDC}"/>
              </a:ext>
            </a:extLst>
          </p:cNvPr>
          <p:cNvSpPr txBox="1"/>
          <p:nvPr/>
        </p:nvSpPr>
        <p:spPr>
          <a:xfrm>
            <a:off x="7105278" y="5286238"/>
            <a:ext cx="4036361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DE8431"/>
                </a:solidFill>
                <a:effectLst/>
                <a:uLnTx/>
                <a:uFillTx/>
                <a:latin typeface="Work Sans" pitchFamily="2" charset="77"/>
                <a:ea typeface="DejaVu Sans"/>
                <a:cs typeface="DejaVu Sans"/>
              </a:rPr>
              <a:t>Flexibilidad para la inclusión de normas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DE8431"/>
              </a:solidFill>
              <a:effectLst/>
              <a:uLnTx/>
              <a:uFillTx/>
              <a:latin typeface="Work Sans" pitchFamily="2" charset="77"/>
              <a:ea typeface="DejaVu Sans"/>
              <a:cs typeface="DejaVu Sans"/>
            </a:endParaRPr>
          </a:p>
        </p:txBody>
      </p:sp>
      <p:sp>
        <p:nvSpPr>
          <p:cNvPr id="39" name="Rounded Rectangle 1">
            <a:extLst>
              <a:ext uri="{FF2B5EF4-FFF2-40B4-BE49-F238E27FC236}">
                <a16:creationId xmlns:a16="http://schemas.microsoft.com/office/drawing/2014/main" id="{D3D467C0-A91B-C4BA-1D0D-AFB64BAA959B}"/>
              </a:ext>
            </a:extLst>
          </p:cNvPr>
          <p:cNvSpPr/>
          <p:nvPr/>
        </p:nvSpPr>
        <p:spPr>
          <a:xfrm>
            <a:off x="2092671" y="1578759"/>
            <a:ext cx="3358803" cy="386783"/>
          </a:xfrm>
          <a:custGeom>
            <a:avLst/>
            <a:gdLst/>
            <a:ahLst/>
            <a:cxnLst/>
            <a:rect l="0" t="0" r="0" b="0"/>
            <a:pathLst>
              <a:path w="2612964" h="400050">
                <a:moveTo>
                  <a:pt x="194662" y="400050"/>
                </a:moveTo>
                <a:cubicBezTo>
                  <a:pt x="132749" y="400050"/>
                  <a:pt x="80362" y="347662"/>
                  <a:pt x="80362" y="285750"/>
                </a:cubicBezTo>
                <a:lnTo>
                  <a:pt x="12334" y="244935"/>
                </a:lnTo>
                <a:cubicBezTo>
                  <a:pt x="0" y="237534"/>
                  <a:pt x="0" y="219665"/>
                  <a:pt x="12334" y="212264"/>
                </a:cubicBezTo>
                <a:lnTo>
                  <a:pt x="80362" y="171450"/>
                </a:lnTo>
                <a:lnTo>
                  <a:pt x="80362" y="114300"/>
                </a:lnTo>
                <a:cubicBezTo>
                  <a:pt x="80352" y="51177"/>
                  <a:pt x="131530" y="0"/>
                  <a:pt x="194652" y="0"/>
                </a:cubicBezTo>
                <a:lnTo>
                  <a:pt x="2498664" y="0"/>
                </a:lnTo>
                <a:cubicBezTo>
                  <a:pt x="2561786" y="0"/>
                  <a:pt x="2612964" y="51177"/>
                  <a:pt x="2612964" y="114300"/>
                </a:cubicBezTo>
                <a:lnTo>
                  <a:pt x="2612964" y="285750"/>
                </a:lnTo>
                <a:cubicBezTo>
                  <a:pt x="2612964" y="348872"/>
                  <a:pt x="2561786" y="400050"/>
                  <a:pt x="2498664" y="400050"/>
                </a:cubicBezTo>
                <a:lnTo>
                  <a:pt x="194652" y="400050"/>
                </a:lnTo>
              </a:path>
            </a:pathLst>
          </a:custGeom>
          <a:solidFill>
            <a:srgbClr val="1EABDA"/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40" name="Rounded Rectangle 2">
            <a:extLst>
              <a:ext uri="{FF2B5EF4-FFF2-40B4-BE49-F238E27FC236}">
                <a16:creationId xmlns:a16="http://schemas.microsoft.com/office/drawing/2014/main" id="{7E48F14D-A5B6-2A6C-7D7C-7DC6C7F360BE}"/>
              </a:ext>
            </a:extLst>
          </p:cNvPr>
          <p:cNvSpPr/>
          <p:nvPr/>
        </p:nvSpPr>
        <p:spPr>
          <a:xfrm>
            <a:off x="2204966" y="1593220"/>
            <a:ext cx="3246508" cy="400050"/>
          </a:xfrm>
          <a:custGeom>
            <a:avLst/>
            <a:gdLst/>
            <a:ahLst/>
            <a:cxnLst/>
            <a:rect l="0" t="0" r="0" b="0"/>
            <a:pathLst>
              <a:path w="2612961" h="400050">
                <a:moveTo>
                  <a:pt x="80352" y="114300"/>
                </a:moveTo>
                <a:cubicBezTo>
                  <a:pt x="80352" y="51174"/>
                  <a:pt x="131526" y="0"/>
                  <a:pt x="194652" y="0"/>
                </a:cubicBezTo>
                <a:moveTo>
                  <a:pt x="2498661" y="0"/>
                </a:moveTo>
                <a:lnTo>
                  <a:pt x="194652" y="0"/>
                </a:lnTo>
                <a:moveTo>
                  <a:pt x="2612961" y="114300"/>
                </a:moveTo>
                <a:cubicBezTo>
                  <a:pt x="2612961" y="51174"/>
                  <a:pt x="2561787" y="0"/>
                  <a:pt x="2498661" y="0"/>
                </a:cubicBezTo>
                <a:moveTo>
                  <a:pt x="2612961" y="285750"/>
                </a:moveTo>
                <a:lnTo>
                  <a:pt x="2612961" y="114300"/>
                </a:lnTo>
                <a:moveTo>
                  <a:pt x="2498661" y="400050"/>
                </a:moveTo>
                <a:cubicBezTo>
                  <a:pt x="2561787" y="400050"/>
                  <a:pt x="2612961" y="348875"/>
                  <a:pt x="2612961" y="285750"/>
                </a:cubicBezTo>
                <a:moveTo>
                  <a:pt x="2498661" y="400050"/>
                </a:moveTo>
                <a:lnTo>
                  <a:pt x="194652" y="400050"/>
                </a:lnTo>
                <a:moveTo>
                  <a:pt x="194656" y="400050"/>
                </a:moveTo>
                <a:cubicBezTo>
                  <a:pt x="131530" y="400050"/>
                  <a:pt x="80356" y="348875"/>
                  <a:pt x="80356" y="285750"/>
                </a:cubicBezTo>
                <a:lnTo>
                  <a:pt x="12332" y="244935"/>
                </a:lnTo>
                <a:cubicBezTo>
                  <a:pt x="0" y="237536"/>
                  <a:pt x="0" y="219663"/>
                  <a:pt x="12332" y="212264"/>
                </a:cubicBezTo>
                <a:lnTo>
                  <a:pt x="80356" y="171450"/>
                </a:lnTo>
                <a:moveTo>
                  <a:pt x="80352" y="171450"/>
                </a:moveTo>
                <a:lnTo>
                  <a:pt x="80352" y="114300"/>
                </a:lnTo>
              </a:path>
            </a:pathLst>
          </a:custGeom>
          <a:noFill/>
          <a:ln w="14287">
            <a:solidFill>
              <a:srgbClr val="FFFFFF"/>
            </a:solidFill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41" name="TextBox 44">
            <a:extLst>
              <a:ext uri="{FF2B5EF4-FFF2-40B4-BE49-F238E27FC236}">
                <a16:creationId xmlns:a16="http://schemas.microsoft.com/office/drawing/2014/main" id="{E97D55F9-1DDF-9CBA-6FE3-DE4D20B00A1F}"/>
              </a:ext>
            </a:extLst>
          </p:cNvPr>
          <p:cNvSpPr txBox="1"/>
          <p:nvPr/>
        </p:nvSpPr>
        <p:spPr>
          <a:xfrm>
            <a:off x="2404789" y="1672896"/>
            <a:ext cx="2864567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" pitchFamily="2" charset="77"/>
                <a:ea typeface="DejaVu Sans"/>
                <a:cs typeface="DejaVu Sans"/>
              </a:rPr>
              <a:t>D</a:t>
            </a: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" pitchFamily="2" charset="77"/>
                <a:ea typeface="DejaVu Sans"/>
                <a:cs typeface="DejaVu Sans"/>
              </a:rPr>
              <a:t>IÁLOGO SOCIAL AMPLIADO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" pitchFamily="2" charset="77"/>
              <a:ea typeface="DejaVu Sans"/>
              <a:cs typeface="DejaVu Sans"/>
            </a:endParaRPr>
          </a:p>
        </p:txBody>
      </p:sp>
      <p:sp>
        <p:nvSpPr>
          <p:cNvPr id="47" name="Rounded Rectangle 4">
            <a:extLst>
              <a:ext uri="{FF2B5EF4-FFF2-40B4-BE49-F238E27FC236}">
                <a16:creationId xmlns:a16="http://schemas.microsoft.com/office/drawing/2014/main" id="{2EAFCD3B-02C3-B454-57FB-318FC0DF6DEA}"/>
              </a:ext>
            </a:extLst>
          </p:cNvPr>
          <p:cNvSpPr/>
          <p:nvPr/>
        </p:nvSpPr>
        <p:spPr>
          <a:xfrm>
            <a:off x="2817393" y="2132615"/>
            <a:ext cx="3428317" cy="821812"/>
          </a:xfrm>
          <a:custGeom>
            <a:avLst/>
            <a:gdLst/>
            <a:ahLst/>
            <a:cxnLst/>
            <a:rect l="0" t="0" r="0" b="0"/>
            <a:pathLst>
              <a:path w="2823630" h="914400">
                <a:moveTo>
                  <a:pt x="0" y="114300"/>
                </a:moveTo>
                <a:cubicBezTo>
                  <a:pt x="0" y="51174"/>
                  <a:pt x="51174" y="0"/>
                  <a:pt x="114300" y="0"/>
                </a:cubicBezTo>
                <a:moveTo>
                  <a:pt x="2628974" y="0"/>
                </a:moveTo>
                <a:lnTo>
                  <a:pt x="114299" y="0"/>
                </a:lnTo>
                <a:moveTo>
                  <a:pt x="2743274" y="114300"/>
                </a:moveTo>
                <a:cubicBezTo>
                  <a:pt x="2743274" y="51174"/>
                  <a:pt x="2692100" y="0"/>
                  <a:pt x="2628974" y="0"/>
                </a:cubicBezTo>
                <a:moveTo>
                  <a:pt x="2743274" y="685800"/>
                </a:moveTo>
                <a:lnTo>
                  <a:pt x="2743274" y="114300"/>
                </a:lnTo>
                <a:moveTo>
                  <a:pt x="2628974" y="914400"/>
                </a:moveTo>
                <a:cubicBezTo>
                  <a:pt x="2692100" y="914400"/>
                  <a:pt x="2743274" y="863225"/>
                  <a:pt x="2743274" y="800100"/>
                </a:cubicBezTo>
                <a:lnTo>
                  <a:pt x="2811298" y="759285"/>
                </a:lnTo>
                <a:cubicBezTo>
                  <a:pt x="2823630" y="751886"/>
                  <a:pt x="2823630" y="734013"/>
                  <a:pt x="2811298" y="726614"/>
                </a:cubicBezTo>
                <a:lnTo>
                  <a:pt x="2743274" y="685800"/>
                </a:lnTo>
                <a:moveTo>
                  <a:pt x="2628974" y="914399"/>
                </a:moveTo>
                <a:lnTo>
                  <a:pt x="114299" y="914399"/>
                </a:lnTo>
                <a:moveTo>
                  <a:pt x="114300" y="914400"/>
                </a:moveTo>
                <a:cubicBezTo>
                  <a:pt x="51174" y="914400"/>
                  <a:pt x="0" y="863225"/>
                  <a:pt x="0" y="800100"/>
                </a:cubicBezTo>
                <a:moveTo>
                  <a:pt x="0" y="800094"/>
                </a:moveTo>
                <a:lnTo>
                  <a:pt x="0" y="114300"/>
                </a:lnTo>
              </a:path>
            </a:pathLst>
          </a:custGeom>
          <a:noFill/>
          <a:ln w="28575">
            <a:solidFill>
              <a:srgbClr val="6C1E5E"/>
            </a:solidFill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51" name="Rounded Rectangle 8">
            <a:extLst>
              <a:ext uri="{FF2B5EF4-FFF2-40B4-BE49-F238E27FC236}">
                <a16:creationId xmlns:a16="http://schemas.microsoft.com/office/drawing/2014/main" id="{B24D38C2-99FC-6C22-4F9C-814192E6BCAD}"/>
              </a:ext>
            </a:extLst>
          </p:cNvPr>
          <p:cNvSpPr/>
          <p:nvPr/>
        </p:nvSpPr>
        <p:spPr>
          <a:xfrm>
            <a:off x="1158826" y="3270395"/>
            <a:ext cx="3872064" cy="1253181"/>
          </a:xfrm>
          <a:custGeom>
            <a:avLst/>
            <a:gdLst/>
            <a:ahLst/>
            <a:cxnLst/>
            <a:rect l="0" t="0" r="0" b="0"/>
            <a:pathLst>
              <a:path w="2777122" h="1085850">
                <a:moveTo>
                  <a:pt x="0" y="114300"/>
                </a:moveTo>
                <a:cubicBezTo>
                  <a:pt x="0" y="51174"/>
                  <a:pt x="51174" y="0"/>
                  <a:pt x="114300" y="0"/>
                </a:cubicBezTo>
                <a:moveTo>
                  <a:pt x="2582465" y="0"/>
                </a:moveTo>
                <a:lnTo>
                  <a:pt x="114300" y="0"/>
                </a:lnTo>
                <a:moveTo>
                  <a:pt x="2696765" y="114300"/>
                </a:moveTo>
                <a:cubicBezTo>
                  <a:pt x="2696765" y="51174"/>
                  <a:pt x="2645591" y="0"/>
                  <a:pt x="2582465" y="0"/>
                </a:cubicBezTo>
                <a:moveTo>
                  <a:pt x="2696765" y="857250"/>
                </a:moveTo>
                <a:lnTo>
                  <a:pt x="2696765" y="114300"/>
                </a:lnTo>
                <a:moveTo>
                  <a:pt x="2582465" y="1085850"/>
                </a:moveTo>
                <a:cubicBezTo>
                  <a:pt x="2645591" y="1085850"/>
                  <a:pt x="2696765" y="1034675"/>
                  <a:pt x="2696765" y="971550"/>
                </a:cubicBezTo>
                <a:lnTo>
                  <a:pt x="2764790" y="930735"/>
                </a:lnTo>
                <a:cubicBezTo>
                  <a:pt x="2777122" y="923336"/>
                  <a:pt x="2777122" y="905463"/>
                  <a:pt x="2764790" y="898064"/>
                </a:cubicBezTo>
                <a:lnTo>
                  <a:pt x="2696765" y="857250"/>
                </a:lnTo>
                <a:moveTo>
                  <a:pt x="2582465" y="1085850"/>
                </a:moveTo>
                <a:lnTo>
                  <a:pt x="114300" y="1085850"/>
                </a:lnTo>
                <a:moveTo>
                  <a:pt x="114300" y="1085850"/>
                </a:moveTo>
                <a:cubicBezTo>
                  <a:pt x="51174" y="1085850"/>
                  <a:pt x="0" y="1034675"/>
                  <a:pt x="0" y="971550"/>
                </a:cubicBezTo>
                <a:moveTo>
                  <a:pt x="0" y="971542"/>
                </a:moveTo>
                <a:lnTo>
                  <a:pt x="0" y="114300"/>
                </a:lnTo>
              </a:path>
            </a:pathLst>
          </a:custGeom>
          <a:noFill/>
          <a:ln w="14287">
            <a:solidFill>
              <a:srgbClr val="FFFFFF"/>
            </a:solidFill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90" name="CuadroTexto 89">
            <a:extLst>
              <a:ext uri="{FF2B5EF4-FFF2-40B4-BE49-F238E27FC236}">
                <a16:creationId xmlns:a16="http://schemas.microsoft.com/office/drawing/2014/main" id="{9DAB473A-343F-BC7E-29C2-1A3A7CE99D33}"/>
              </a:ext>
            </a:extLst>
          </p:cNvPr>
          <p:cNvSpPr txBox="1"/>
          <p:nvPr/>
        </p:nvSpPr>
        <p:spPr>
          <a:xfrm>
            <a:off x="1757021" y="3193937"/>
            <a:ext cx="34467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24D"/>
              </a:buClr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Reconocimiento de competencias vinculadas a las economías campesinas y populares, sus oficios y otras formas de trabajo bajo su dinámica de vida y territorios.</a:t>
            </a:r>
          </a:p>
        </p:txBody>
      </p:sp>
      <p:sp>
        <p:nvSpPr>
          <p:cNvPr id="92" name="CuadroTexto 91">
            <a:extLst>
              <a:ext uri="{FF2B5EF4-FFF2-40B4-BE49-F238E27FC236}">
                <a16:creationId xmlns:a16="http://schemas.microsoft.com/office/drawing/2014/main" id="{F0AAE821-79CE-A166-3306-85010081FE42}"/>
              </a:ext>
            </a:extLst>
          </p:cNvPr>
          <p:cNvSpPr txBox="1"/>
          <p:nvPr/>
        </p:nvSpPr>
        <p:spPr>
          <a:xfrm>
            <a:off x="2910626" y="2147487"/>
            <a:ext cx="33588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24D"/>
              </a:buClr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Es la incorporación de saberes campesinos y populares para el fortalecimiento de procesos productivos de la economía campesina.</a:t>
            </a:r>
          </a:p>
        </p:txBody>
      </p:sp>
      <p:pic>
        <p:nvPicPr>
          <p:cNvPr id="93" name="Imagen 92">
            <a:extLst>
              <a:ext uri="{FF2B5EF4-FFF2-40B4-BE49-F238E27FC236}">
                <a16:creationId xmlns:a16="http://schemas.microsoft.com/office/drawing/2014/main" id="{5E8BE1AC-2E37-715B-8B68-0E54811C0F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5049" y="1845707"/>
            <a:ext cx="863600" cy="1435100"/>
          </a:xfrm>
          <a:prstGeom prst="rect">
            <a:avLst/>
          </a:prstGeom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DFC87854-941B-7D45-CFB1-F7338D58D5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6098" y="3308885"/>
            <a:ext cx="947427" cy="577683"/>
          </a:xfrm>
          <a:prstGeom prst="rect">
            <a:avLst/>
          </a:prstGeom>
        </p:spPr>
      </p:pic>
      <p:sp>
        <p:nvSpPr>
          <p:cNvPr id="95" name="Rounded Rectangle 4">
            <a:extLst>
              <a:ext uri="{FF2B5EF4-FFF2-40B4-BE49-F238E27FC236}">
                <a16:creationId xmlns:a16="http://schemas.microsoft.com/office/drawing/2014/main" id="{6E386E02-5740-0A9C-D009-52E0A06AA1A6}"/>
              </a:ext>
            </a:extLst>
          </p:cNvPr>
          <p:cNvSpPr/>
          <p:nvPr/>
        </p:nvSpPr>
        <p:spPr>
          <a:xfrm flipH="1">
            <a:off x="1658997" y="3193415"/>
            <a:ext cx="3579263" cy="856569"/>
          </a:xfrm>
          <a:custGeom>
            <a:avLst/>
            <a:gdLst/>
            <a:ahLst/>
            <a:cxnLst/>
            <a:rect l="0" t="0" r="0" b="0"/>
            <a:pathLst>
              <a:path w="2823630" h="914400">
                <a:moveTo>
                  <a:pt x="0" y="114300"/>
                </a:moveTo>
                <a:cubicBezTo>
                  <a:pt x="0" y="51174"/>
                  <a:pt x="51174" y="0"/>
                  <a:pt x="114300" y="0"/>
                </a:cubicBezTo>
                <a:moveTo>
                  <a:pt x="2628974" y="0"/>
                </a:moveTo>
                <a:lnTo>
                  <a:pt x="114299" y="0"/>
                </a:lnTo>
                <a:moveTo>
                  <a:pt x="2743274" y="114300"/>
                </a:moveTo>
                <a:cubicBezTo>
                  <a:pt x="2743274" y="51174"/>
                  <a:pt x="2692100" y="0"/>
                  <a:pt x="2628974" y="0"/>
                </a:cubicBezTo>
                <a:moveTo>
                  <a:pt x="2743274" y="685800"/>
                </a:moveTo>
                <a:lnTo>
                  <a:pt x="2743274" y="114300"/>
                </a:lnTo>
                <a:moveTo>
                  <a:pt x="2628974" y="914400"/>
                </a:moveTo>
                <a:cubicBezTo>
                  <a:pt x="2692100" y="914400"/>
                  <a:pt x="2743274" y="863225"/>
                  <a:pt x="2743274" y="800100"/>
                </a:cubicBezTo>
                <a:lnTo>
                  <a:pt x="2811298" y="759285"/>
                </a:lnTo>
                <a:cubicBezTo>
                  <a:pt x="2823630" y="751886"/>
                  <a:pt x="2823630" y="734013"/>
                  <a:pt x="2811298" y="726614"/>
                </a:cubicBezTo>
                <a:lnTo>
                  <a:pt x="2743274" y="685800"/>
                </a:lnTo>
                <a:moveTo>
                  <a:pt x="2628974" y="914399"/>
                </a:moveTo>
                <a:lnTo>
                  <a:pt x="114299" y="914399"/>
                </a:lnTo>
                <a:moveTo>
                  <a:pt x="114300" y="914400"/>
                </a:moveTo>
                <a:cubicBezTo>
                  <a:pt x="51174" y="914400"/>
                  <a:pt x="0" y="863225"/>
                  <a:pt x="0" y="800100"/>
                </a:cubicBezTo>
                <a:moveTo>
                  <a:pt x="0" y="800094"/>
                </a:moveTo>
                <a:lnTo>
                  <a:pt x="0" y="114300"/>
                </a:lnTo>
              </a:path>
            </a:pathLst>
          </a:custGeom>
          <a:noFill/>
          <a:ln w="28575">
            <a:solidFill>
              <a:srgbClr val="6C1E5E"/>
            </a:solidFill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96" name="Rounded Rectangle 3">
            <a:extLst>
              <a:ext uri="{FF2B5EF4-FFF2-40B4-BE49-F238E27FC236}">
                <a16:creationId xmlns:a16="http://schemas.microsoft.com/office/drawing/2014/main" id="{1837309E-A52D-4E33-0820-E1E314A12D45}"/>
              </a:ext>
            </a:extLst>
          </p:cNvPr>
          <p:cNvSpPr/>
          <p:nvPr/>
        </p:nvSpPr>
        <p:spPr>
          <a:xfrm>
            <a:off x="1043960" y="4512786"/>
            <a:ext cx="520860" cy="520860"/>
          </a:xfrm>
          <a:custGeom>
            <a:avLst/>
            <a:gdLst/>
            <a:ahLst/>
            <a:cxnLst/>
            <a:rect l="0" t="0" r="0" b="0"/>
            <a:pathLst>
              <a:path w="520860" h="520860">
                <a:moveTo>
                  <a:pt x="260430" y="0"/>
                </a:moveTo>
                <a:cubicBezTo>
                  <a:pt x="404274" y="0"/>
                  <a:pt x="520860" y="116586"/>
                  <a:pt x="520860" y="260430"/>
                </a:cubicBezTo>
                <a:cubicBezTo>
                  <a:pt x="520860" y="404274"/>
                  <a:pt x="404274" y="520860"/>
                  <a:pt x="260430" y="520860"/>
                </a:cubicBezTo>
                <a:cubicBezTo>
                  <a:pt x="116586" y="520860"/>
                  <a:pt x="0" y="404274"/>
                  <a:pt x="0" y="260430"/>
                </a:cubicBezTo>
                <a:cubicBezTo>
                  <a:pt x="0" y="116586"/>
                  <a:pt x="116586" y="0"/>
                  <a:pt x="260430" y="0"/>
                </a:cubicBezTo>
              </a:path>
            </a:pathLst>
          </a:custGeom>
          <a:solidFill>
            <a:srgbClr val="E0CB15"/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97" name="Rounded Rectangle 7">
            <a:extLst>
              <a:ext uri="{FF2B5EF4-FFF2-40B4-BE49-F238E27FC236}">
                <a16:creationId xmlns:a16="http://schemas.microsoft.com/office/drawing/2014/main" id="{B6146A8E-EDE9-6078-8F4F-8EBD09BD4847}"/>
              </a:ext>
            </a:extLst>
          </p:cNvPr>
          <p:cNvSpPr/>
          <p:nvPr/>
        </p:nvSpPr>
        <p:spPr>
          <a:xfrm>
            <a:off x="2331907" y="4564930"/>
            <a:ext cx="520860" cy="520860"/>
          </a:xfrm>
          <a:custGeom>
            <a:avLst/>
            <a:gdLst/>
            <a:ahLst/>
            <a:cxnLst/>
            <a:rect l="0" t="0" r="0" b="0"/>
            <a:pathLst>
              <a:path w="520860" h="520860">
                <a:moveTo>
                  <a:pt x="260430" y="0"/>
                </a:moveTo>
                <a:cubicBezTo>
                  <a:pt x="404274" y="0"/>
                  <a:pt x="520860" y="116586"/>
                  <a:pt x="520860" y="260430"/>
                </a:cubicBezTo>
                <a:cubicBezTo>
                  <a:pt x="520860" y="404274"/>
                  <a:pt x="404274" y="520860"/>
                  <a:pt x="260430" y="520860"/>
                </a:cubicBezTo>
                <a:cubicBezTo>
                  <a:pt x="116586" y="520860"/>
                  <a:pt x="0" y="404274"/>
                  <a:pt x="0" y="260430"/>
                </a:cubicBezTo>
                <a:cubicBezTo>
                  <a:pt x="0" y="116586"/>
                  <a:pt x="116586" y="0"/>
                  <a:pt x="260430" y="0"/>
                </a:cubicBezTo>
              </a:path>
            </a:pathLst>
          </a:custGeom>
          <a:solidFill>
            <a:srgbClr val="DE8431"/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98" name="Rounded Rectangle 11">
            <a:extLst>
              <a:ext uri="{FF2B5EF4-FFF2-40B4-BE49-F238E27FC236}">
                <a16:creationId xmlns:a16="http://schemas.microsoft.com/office/drawing/2014/main" id="{A31F9788-2A89-84FF-9891-98CC32F71E4C}"/>
              </a:ext>
            </a:extLst>
          </p:cNvPr>
          <p:cNvSpPr/>
          <p:nvPr/>
        </p:nvSpPr>
        <p:spPr>
          <a:xfrm>
            <a:off x="3726627" y="4564783"/>
            <a:ext cx="520860" cy="520860"/>
          </a:xfrm>
          <a:custGeom>
            <a:avLst/>
            <a:gdLst/>
            <a:ahLst/>
            <a:cxnLst/>
            <a:rect l="0" t="0" r="0" b="0"/>
            <a:pathLst>
              <a:path w="520860" h="520860">
                <a:moveTo>
                  <a:pt x="260430" y="0"/>
                </a:moveTo>
                <a:cubicBezTo>
                  <a:pt x="404274" y="0"/>
                  <a:pt x="520860" y="116586"/>
                  <a:pt x="520860" y="260430"/>
                </a:cubicBezTo>
                <a:cubicBezTo>
                  <a:pt x="520860" y="404274"/>
                  <a:pt x="404274" y="520860"/>
                  <a:pt x="260430" y="520860"/>
                </a:cubicBezTo>
                <a:cubicBezTo>
                  <a:pt x="116586" y="520860"/>
                  <a:pt x="0" y="404274"/>
                  <a:pt x="0" y="260430"/>
                </a:cubicBezTo>
                <a:cubicBezTo>
                  <a:pt x="0" y="116586"/>
                  <a:pt x="116586" y="0"/>
                  <a:pt x="260430" y="0"/>
                </a:cubicBezTo>
              </a:path>
            </a:pathLst>
          </a:custGeom>
          <a:solidFill>
            <a:srgbClr val="92BD39"/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99" name="Rounded Rectangle 15">
            <a:extLst>
              <a:ext uri="{FF2B5EF4-FFF2-40B4-BE49-F238E27FC236}">
                <a16:creationId xmlns:a16="http://schemas.microsoft.com/office/drawing/2014/main" id="{30938059-9103-4277-C9FA-6D48E8A568D7}"/>
              </a:ext>
            </a:extLst>
          </p:cNvPr>
          <p:cNvSpPr/>
          <p:nvPr/>
        </p:nvSpPr>
        <p:spPr>
          <a:xfrm>
            <a:off x="5449322" y="4566890"/>
            <a:ext cx="520860" cy="520860"/>
          </a:xfrm>
          <a:custGeom>
            <a:avLst/>
            <a:gdLst/>
            <a:ahLst/>
            <a:cxnLst/>
            <a:rect l="0" t="0" r="0" b="0"/>
            <a:pathLst>
              <a:path w="520860" h="520860">
                <a:moveTo>
                  <a:pt x="260430" y="520860"/>
                </a:moveTo>
                <a:cubicBezTo>
                  <a:pt x="404274" y="520860"/>
                  <a:pt x="520860" y="404274"/>
                  <a:pt x="520860" y="260430"/>
                </a:cubicBezTo>
                <a:cubicBezTo>
                  <a:pt x="520860" y="116586"/>
                  <a:pt x="404274" y="0"/>
                  <a:pt x="260430" y="0"/>
                </a:cubicBezTo>
                <a:cubicBezTo>
                  <a:pt x="116586" y="0"/>
                  <a:pt x="0" y="116586"/>
                  <a:pt x="0" y="260430"/>
                </a:cubicBezTo>
                <a:cubicBezTo>
                  <a:pt x="0" y="404274"/>
                  <a:pt x="116586" y="520860"/>
                  <a:pt x="260430" y="520860"/>
                </a:cubicBezTo>
              </a:path>
            </a:pathLst>
          </a:custGeom>
          <a:solidFill>
            <a:srgbClr val="1EABDA"/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102" name="Rounded Rectangle 27">
            <a:extLst>
              <a:ext uri="{FF2B5EF4-FFF2-40B4-BE49-F238E27FC236}">
                <a16:creationId xmlns:a16="http://schemas.microsoft.com/office/drawing/2014/main" id="{0A412774-7982-BA70-E3BD-B98CF6CE104B}"/>
              </a:ext>
            </a:extLst>
          </p:cNvPr>
          <p:cNvSpPr/>
          <p:nvPr/>
        </p:nvSpPr>
        <p:spPr>
          <a:xfrm>
            <a:off x="3839480" y="4668954"/>
            <a:ext cx="299076" cy="303965"/>
          </a:xfrm>
          <a:custGeom>
            <a:avLst/>
            <a:gdLst/>
            <a:ahLst/>
            <a:cxnLst/>
            <a:rect l="0" t="0" r="0" b="0"/>
            <a:pathLst>
              <a:path w="299076" h="303965">
                <a:moveTo>
                  <a:pt x="0" y="0"/>
                </a:moveTo>
                <a:moveTo>
                  <a:pt x="65476" y="231587"/>
                </a:moveTo>
                <a:lnTo>
                  <a:pt x="42298" y="82216"/>
                </a:lnTo>
                <a:moveTo>
                  <a:pt x="78353" y="98955"/>
                </a:moveTo>
                <a:lnTo>
                  <a:pt x="50024" y="132435"/>
                </a:lnTo>
                <a:lnTo>
                  <a:pt x="11393" y="107969"/>
                </a:lnTo>
                <a:moveTo>
                  <a:pt x="0" y="0"/>
                </a:moveTo>
                <a:moveTo>
                  <a:pt x="87367" y="155613"/>
                </a:moveTo>
                <a:lnTo>
                  <a:pt x="59038" y="189093"/>
                </a:lnTo>
                <a:lnTo>
                  <a:pt x="19119" y="165914"/>
                </a:lnTo>
                <a:moveTo>
                  <a:pt x="52599" y="301122"/>
                </a:moveTo>
                <a:lnTo>
                  <a:pt x="52599" y="231587"/>
                </a:lnTo>
                <a:lnTo>
                  <a:pt x="129860" y="231587"/>
                </a:lnTo>
                <a:lnTo>
                  <a:pt x="129860" y="301122"/>
                </a:lnTo>
                <a:moveTo>
                  <a:pt x="115696" y="231587"/>
                </a:moveTo>
                <a:cubicBezTo>
                  <a:pt x="115696" y="231587"/>
                  <a:pt x="142737" y="89942"/>
                  <a:pt x="200683" y="19119"/>
                </a:cubicBezTo>
                <a:cubicBezTo>
                  <a:pt x="200683" y="19119"/>
                  <a:pt x="159477" y="24270"/>
                  <a:pt x="119559" y="84791"/>
                </a:cubicBezTo>
                <a:moveTo>
                  <a:pt x="117594" y="107970"/>
                </a:moveTo>
                <a:cubicBezTo>
                  <a:pt x="117594" y="107970"/>
                  <a:pt x="124032" y="62901"/>
                  <a:pt x="117594" y="11393"/>
                </a:cubicBezTo>
                <a:cubicBezTo>
                  <a:pt x="117594" y="11393"/>
                  <a:pt x="98278" y="30709"/>
                  <a:pt x="85402" y="56462"/>
                </a:cubicBezTo>
                <a:moveTo>
                  <a:pt x="280509" y="256320"/>
                </a:moveTo>
                <a:cubicBezTo>
                  <a:pt x="288235" y="240869"/>
                  <a:pt x="289523" y="222841"/>
                  <a:pt x="283083" y="208676"/>
                </a:cubicBezTo>
                <a:cubicBezTo>
                  <a:pt x="277933" y="194512"/>
                  <a:pt x="272782" y="189361"/>
                  <a:pt x="276646" y="175196"/>
                </a:cubicBezTo>
                <a:lnTo>
                  <a:pt x="279221" y="166183"/>
                </a:lnTo>
                <a:cubicBezTo>
                  <a:pt x="281797" y="158457"/>
                  <a:pt x="277933" y="152018"/>
                  <a:pt x="271494" y="148156"/>
                </a:cubicBezTo>
                <a:cubicBezTo>
                  <a:pt x="265056" y="144292"/>
                  <a:pt x="257331" y="146868"/>
                  <a:pt x="252179" y="152018"/>
                </a:cubicBezTo>
                <a:lnTo>
                  <a:pt x="245742" y="159745"/>
                </a:lnTo>
                <a:cubicBezTo>
                  <a:pt x="236727" y="171334"/>
                  <a:pt x="229001" y="170046"/>
                  <a:pt x="214836" y="173908"/>
                </a:cubicBezTo>
                <a:cubicBezTo>
                  <a:pt x="199385" y="177772"/>
                  <a:pt x="185220" y="188073"/>
                  <a:pt x="177493" y="203526"/>
                </a:cubicBezTo>
                <a:cubicBezTo>
                  <a:pt x="156891" y="243445"/>
                  <a:pt x="189084" y="265335"/>
                  <a:pt x="185220" y="273061"/>
                </a:cubicBezTo>
                <a:cubicBezTo>
                  <a:pt x="180069" y="282074"/>
                  <a:pt x="183932" y="293663"/>
                  <a:pt x="192946" y="298815"/>
                </a:cubicBezTo>
                <a:cubicBezTo>
                  <a:pt x="201959" y="303965"/>
                  <a:pt x="213548" y="300103"/>
                  <a:pt x="218700" y="291088"/>
                </a:cubicBezTo>
                <a:cubicBezTo>
                  <a:pt x="223850" y="283362"/>
                  <a:pt x="259905" y="296239"/>
                  <a:pt x="280509" y="256320"/>
                </a:cubicBezTo>
                <a:close/>
                <a:moveTo>
                  <a:pt x="232865" y="209965"/>
                </a:moveTo>
                <a:cubicBezTo>
                  <a:pt x="232865" y="209965"/>
                  <a:pt x="217412" y="220265"/>
                  <a:pt x="217412" y="238293"/>
                </a:cubicBezTo>
                <a:moveTo>
                  <a:pt x="270748" y="148496"/>
                </a:moveTo>
                <a:cubicBezTo>
                  <a:pt x="270748" y="148496"/>
                  <a:pt x="281049" y="125317"/>
                  <a:pt x="299076" y="122742"/>
                </a:cubicBezTo>
              </a:path>
            </a:pathLst>
          </a:custGeom>
          <a:noFill/>
          <a:ln w="13021">
            <a:solidFill>
              <a:srgbClr val="FFFFFF"/>
            </a:solidFill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103" name="Rounded Rectangle 33">
            <a:extLst>
              <a:ext uri="{FF2B5EF4-FFF2-40B4-BE49-F238E27FC236}">
                <a16:creationId xmlns:a16="http://schemas.microsoft.com/office/drawing/2014/main" id="{E54D7DE5-3509-CF74-4834-9C6748DFDDB2}"/>
              </a:ext>
            </a:extLst>
          </p:cNvPr>
          <p:cNvSpPr/>
          <p:nvPr/>
        </p:nvSpPr>
        <p:spPr>
          <a:xfrm>
            <a:off x="2454342" y="4684047"/>
            <a:ext cx="293025" cy="301703"/>
          </a:xfrm>
          <a:custGeom>
            <a:avLst/>
            <a:gdLst/>
            <a:ahLst/>
            <a:cxnLst/>
            <a:rect l="0" t="0" r="0" b="0"/>
            <a:pathLst>
              <a:path w="293025" h="301703">
                <a:moveTo>
                  <a:pt x="229675" y="45575"/>
                </a:moveTo>
                <a:cubicBezTo>
                  <a:pt x="229675" y="63554"/>
                  <a:pt x="215100" y="78129"/>
                  <a:pt x="197121" y="78129"/>
                </a:cubicBezTo>
                <a:cubicBezTo>
                  <a:pt x="179142" y="78129"/>
                  <a:pt x="164567" y="63554"/>
                  <a:pt x="164567" y="45575"/>
                </a:cubicBezTo>
                <a:lnTo>
                  <a:pt x="164567" y="32553"/>
                </a:lnTo>
                <a:cubicBezTo>
                  <a:pt x="164567" y="14574"/>
                  <a:pt x="179142" y="0"/>
                  <a:pt x="197121" y="0"/>
                </a:cubicBezTo>
                <a:cubicBezTo>
                  <a:pt x="215100" y="0"/>
                  <a:pt x="229675" y="14574"/>
                  <a:pt x="229675" y="32553"/>
                </a:cubicBezTo>
                <a:close/>
                <a:moveTo>
                  <a:pt x="274560" y="225519"/>
                </a:moveTo>
                <a:lnTo>
                  <a:pt x="274912" y="178733"/>
                </a:lnTo>
                <a:cubicBezTo>
                  <a:pt x="274560" y="176980"/>
                  <a:pt x="273969" y="175284"/>
                  <a:pt x="273154" y="173694"/>
                </a:cubicBezTo>
                <a:cubicBezTo>
                  <a:pt x="273076" y="173537"/>
                  <a:pt x="273076" y="173368"/>
                  <a:pt x="272997" y="173212"/>
                </a:cubicBezTo>
                <a:lnTo>
                  <a:pt x="240444" y="111360"/>
                </a:lnTo>
                <a:cubicBezTo>
                  <a:pt x="237408" y="105588"/>
                  <a:pt x="231693" y="101712"/>
                  <a:pt x="225208" y="101027"/>
                </a:cubicBezTo>
                <a:cubicBezTo>
                  <a:pt x="218724" y="100342"/>
                  <a:pt x="212325" y="102938"/>
                  <a:pt x="208150" y="107948"/>
                </a:cubicBezTo>
                <a:lnTo>
                  <a:pt x="179138" y="142767"/>
                </a:lnTo>
                <a:lnTo>
                  <a:pt x="135998" y="157286"/>
                </a:lnTo>
                <a:cubicBezTo>
                  <a:pt x="125773" y="160729"/>
                  <a:pt x="120274" y="171808"/>
                  <a:pt x="123715" y="182033"/>
                </a:cubicBezTo>
                <a:cubicBezTo>
                  <a:pt x="127156" y="192258"/>
                  <a:pt x="138234" y="197759"/>
                  <a:pt x="148460" y="194320"/>
                </a:cubicBezTo>
                <a:lnTo>
                  <a:pt x="196835" y="178043"/>
                </a:lnTo>
                <a:cubicBezTo>
                  <a:pt x="200261" y="176888"/>
                  <a:pt x="203299" y="174806"/>
                  <a:pt x="205611" y="172027"/>
                </a:cubicBezTo>
                <a:lnTo>
                  <a:pt x="219466" y="155385"/>
                </a:lnTo>
                <a:lnTo>
                  <a:pt x="232240" y="177926"/>
                </a:lnTo>
                <a:lnTo>
                  <a:pt x="232240" y="185569"/>
                </a:lnTo>
                <a:moveTo>
                  <a:pt x="182029" y="183017"/>
                </a:moveTo>
                <a:cubicBezTo>
                  <a:pt x="192646" y="189863"/>
                  <a:pt x="202228" y="198194"/>
                  <a:pt x="210481" y="207758"/>
                </a:cubicBezTo>
                <a:cubicBezTo>
                  <a:pt x="261526" y="266472"/>
                  <a:pt x="293025" y="276668"/>
                  <a:pt x="293025" y="276668"/>
                </a:cubicBezTo>
                <a:moveTo>
                  <a:pt x="134123" y="35744"/>
                </a:moveTo>
                <a:lnTo>
                  <a:pt x="265484" y="35809"/>
                </a:lnTo>
                <a:moveTo>
                  <a:pt x="92636" y="166037"/>
                </a:moveTo>
                <a:cubicBezTo>
                  <a:pt x="102172" y="164024"/>
                  <a:pt x="111936" y="163315"/>
                  <a:pt x="121661" y="163927"/>
                </a:cubicBezTo>
                <a:moveTo>
                  <a:pt x="53351" y="195570"/>
                </a:moveTo>
                <a:cubicBezTo>
                  <a:pt x="53678" y="210540"/>
                  <a:pt x="41846" y="222960"/>
                  <a:pt x="26878" y="223358"/>
                </a:cubicBezTo>
                <a:cubicBezTo>
                  <a:pt x="11879" y="223002"/>
                  <a:pt x="0" y="210569"/>
                  <a:pt x="327" y="195570"/>
                </a:cubicBezTo>
                <a:cubicBezTo>
                  <a:pt x="327" y="180191"/>
                  <a:pt x="26839" y="146817"/>
                  <a:pt x="26839" y="146817"/>
                </a:cubicBezTo>
                <a:cubicBezTo>
                  <a:pt x="26839" y="146817"/>
                  <a:pt x="53351" y="180126"/>
                  <a:pt x="53351" y="195570"/>
                </a:cubicBezTo>
                <a:close/>
                <a:moveTo>
                  <a:pt x="327" y="254414"/>
                </a:moveTo>
                <a:cubicBezTo>
                  <a:pt x="15437" y="266061"/>
                  <a:pt x="26764" y="281918"/>
                  <a:pt x="32881" y="299989"/>
                </a:cubicBezTo>
                <a:moveTo>
                  <a:pt x="65434" y="254414"/>
                </a:moveTo>
                <a:cubicBezTo>
                  <a:pt x="50324" y="266061"/>
                  <a:pt x="38998" y="281918"/>
                  <a:pt x="32881" y="299989"/>
                </a:cubicBezTo>
                <a:moveTo>
                  <a:pt x="104499" y="254414"/>
                </a:moveTo>
                <a:cubicBezTo>
                  <a:pt x="119609" y="266061"/>
                  <a:pt x="130936" y="281918"/>
                  <a:pt x="137053" y="299989"/>
                </a:cubicBezTo>
                <a:moveTo>
                  <a:pt x="169607" y="254414"/>
                </a:moveTo>
                <a:cubicBezTo>
                  <a:pt x="154497" y="266061"/>
                  <a:pt x="143170" y="281918"/>
                  <a:pt x="137053" y="299989"/>
                </a:cubicBezTo>
                <a:moveTo>
                  <a:pt x="269078" y="293348"/>
                </a:moveTo>
                <a:cubicBezTo>
                  <a:pt x="263063" y="299676"/>
                  <a:pt x="253801" y="301703"/>
                  <a:pt x="245693" y="298465"/>
                </a:cubicBezTo>
                <a:cubicBezTo>
                  <a:pt x="237585" y="295227"/>
                  <a:pt x="232267" y="287378"/>
                  <a:pt x="232266" y="278647"/>
                </a:cubicBezTo>
                <a:lnTo>
                  <a:pt x="232266" y="267006"/>
                </a:lnTo>
              </a:path>
            </a:pathLst>
          </a:custGeom>
          <a:noFill/>
          <a:ln w="13021">
            <a:solidFill>
              <a:srgbClr val="FFFFFF"/>
            </a:solidFill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104" name="Rounded Rectangle 36">
            <a:extLst>
              <a:ext uri="{FF2B5EF4-FFF2-40B4-BE49-F238E27FC236}">
                <a16:creationId xmlns:a16="http://schemas.microsoft.com/office/drawing/2014/main" id="{4BA992AC-30EF-2156-CD2B-570E6F365A17}"/>
              </a:ext>
            </a:extLst>
          </p:cNvPr>
          <p:cNvSpPr/>
          <p:nvPr/>
        </p:nvSpPr>
        <p:spPr>
          <a:xfrm>
            <a:off x="5568686" y="4686256"/>
            <a:ext cx="299494" cy="299494"/>
          </a:xfrm>
          <a:custGeom>
            <a:avLst/>
            <a:gdLst/>
            <a:ahLst/>
            <a:cxnLst/>
            <a:rect l="0" t="0" r="0" b="0"/>
            <a:pathLst>
              <a:path w="299494" h="299494">
                <a:moveTo>
                  <a:pt x="119589" y="91150"/>
                </a:moveTo>
                <a:cubicBezTo>
                  <a:pt x="119589" y="94746"/>
                  <a:pt x="122504" y="97661"/>
                  <a:pt x="126100" y="97661"/>
                </a:cubicBezTo>
                <a:cubicBezTo>
                  <a:pt x="129696" y="97661"/>
                  <a:pt x="132611" y="94746"/>
                  <a:pt x="132611" y="91150"/>
                </a:cubicBezTo>
                <a:cubicBezTo>
                  <a:pt x="132611" y="87554"/>
                  <a:pt x="129696" y="84639"/>
                  <a:pt x="126100" y="84639"/>
                </a:cubicBezTo>
                <a:cubicBezTo>
                  <a:pt x="122504" y="84639"/>
                  <a:pt x="119589" y="87554"/>
                  <a:pt x="119589" y="91150"/>
                </a:cubicBezTo>
                <a:moveTo>
                  <a:pt x="165164" y="91150"/>
                </a:moveTo>
                <a:cubicBezTo>
                  <a:pt x="165164" y="94746"/>
                  <a:pt x="168079" y="97661"/>
                  <a:pt x="171675" y="97661"/>
                </a:cubicBezTo>
                <a:cubicBezTo>
                  <a:pt x="175271" y="97661"/>
                  <a:pt x="178186" y="94746"/>
                  <a:pt x="178186" y="91150"/>
                </a:cubicBezTo>
                <a:cubicBezTo>
                  <a:pt x="178186" y="87554"/>
                  <a:pt x="175271" y="84639"/>
                  <a:pt x="171675" y="84639"/>
                </a:cubicBezTo>
                <a:cubicBezTo>
                  <a:pt x="168079" y="84639"/>
                  <a:pt x="165164" y="87554"/>
                  <a:pt x="165164" y="91150"/>
                </a:cubicBezTo>
                <a:moveTo>
                  <a:pt x="90564" y="63987"/>
                </a:moveTo>
                <a:cubicBezTo>
                  <a:pt x="90564" y="63987"/>
                  <a:pt x="38205" y="58596"/>
                  <a:pt x="51226" y="0"/>
                </a:cubicBezTo>
                <a:cubicBezTo>
                  <a:pt x="70758" y="19532"/>
                  <a:pt x="89965" y="39064"/>
                  <a:pt x="110253" y="38452"/>
                </a:cubicBezTo>
                <a:moveTo>
                  <a:pt x="207224" y="63987"/>
                </a:moveTo>
                <a:cubicBezTo>
                  <a:pt x="207224" y="63987"/>
                  <a:pt x="259570" y="58596"/>
                  <a:pt x="246549" y="0"/>
                </a:cubicBezTo>
                <a:cubicBezTo>
                  <a:pt x="227017" y="19532"/>
                  <a:pt x="207823" y="39064"/>
                  <a:pt x="187535" y="38452"/>
                </a:cubicBezTo>
                <a:moveTo>
                  <a:pt x="148888" y="26043"/>
                </a:moveTo>
                <a:cubicBezTo>
                  <a:pt x="174706" y="25396"/>
                  <a:pt x="198151" y="41026"/>
                  <a:pt x="207484" y="65107"/>
                </a:cubicBezTo>
                <a:cubicBezTo>
                  <a:pt x="207484" y="65107"/>
                  <a:pt x="246549" y="58596"/>
                  <a:pt x="246549" y="97661"/>
                </a:cubicBezTo>
                <a:cubicBezTo>
                  <a:pt x="233718" y="102585"/>
                  <a:pt x="219489" y="102413"/>
                  <a:pt x="206781" y="97179"/>
                </a:cubicBezTo>
                <a:cubicBezTo>
                  <a:pt x="206781" y="97179"/>
                  <a:pt x="200974" y="195322"/>
                  <a:pt x="148888" y="195322"/>
                </a:cubicBezTo>
                <a:cubicBezTo>
                  <a:pt x="96801" y="195322"/>
                  <a:pt x="91007" y="97179"/>
                  <a:pt x="91007" y="97179"/>
                </a:cubicBezTo>
                <a:cubicBezTo>
                  <a:pt x="78294" y="102412"/>
                  <a:pt x="64062" y="102585"/>
                  <a:pt x="51226" y="97661"/>
                </a:cubicBezTo>
                <a:cubicBezTo>
                  <a:pt x="51226" y="58596"/>
                  <a:pt x="90291" y="65107"/>
                  <a:pt x="90291" y="65107"/>
                </a:cubicBezTo>
                <a:cubicBezTo>
                  <a:pt x="99624" y="41026"/>
                  <a:pt x="123069" y="25396"/>
                  <a:pt x="148888" y="26043"/>
                </a:cubicBezTo>
                <a:close/>
                <a:moveTo>
                  <a:pt x="101567" y="149747"/>
                </a:moveTo>
                <a:cubicBezTo>
                  <a:pt x="132380" y="140268"/>
                  <a:pt x="165330" y="140268"/>
                  <a:pt x="196143" y="149747"/>
                </a:cubicBezTo>
                <a:moveTo>
                  <a:pt x="0" y="240898"/>
                </a:moveTo>
                <a:lnTo>
                  <a:pt x="299494" y="240898"/>
                </a:lnTo>
                <a:moveTo>
                  <a:pt x="18777" y="221365"/>
                </a:moveTo>
                <a:lnTo>
                  <a:pt x="18777" y="299494"/>
                </a:lnTo>
                <a:moveTo>
                  <a:pt x="83884" y="221365"/>
                </a:moveTo>
                <a:lnTo>
                  <a:pt x="83884" y="299494"/>
                </a:lnTo>
                <a:moveTo>
                  <a:pt x="148992" y="221365"/>
                </a:moveTo>
                <a:lnTo>
                  <a:pt x="148992" y="299494"/>
                </a:lnTo>
                <a:moveTo>
                  <a:pt x="214099" y="221365"/>
                </a:moveTo>
                <a:lnTo>
                  <a:pt x="214099" y="299494"/>
                </a:lnTo>
                <a:moveTo>
                  <a:pt x="279207" y="221365"/>
                </a:moveTo>
                <a:lnTo>
                  <a:pt x="279207" y="299494"/>
                </a:lnTo>
                <a:moveTo>
                  <a:pt x="0" y="279962"/>
                </a:moveTo>
                <a:lnTo>
                  <a:pt x="299494" y="279962"/>
                </a:lnTo>
              </a:path>
            </a:pathLst>
          </a:custGeom>
          <a:noFill/>
          <a:ln w="13021">
            <a:solidFill>
              <a:srgbClr val="FFFFFF"/>
            </a:solidFill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105" name="Rounded Rectangle 39">
            <a:extLst>
              <a:ext uri="{FF2B5EF4-FFF2-40B4-BE49-F238E27FC236}">
                <a16:creationId xmlns:a16="http://schemas.microsoft.com/office/drawing/2014/main" id="{BC8A3FC9-AC36-5ADE-CAF7-1415D5554F4C}"/>
              </a:ext>
            </a:extLst>
          </p:cNvPr>
          <p:cNvSpPr/>
          <p:nvPr/>
        </p:nvSpPr>
        <p:spPr>
          <a:xfrm>
            <a:off x="1154717" y="4623960"/>
            <a:ext cx="307776" cy="298505"/>
          </a:xfrm>
          <a:custGeom>
            <a:avLst/>
            <a:gdLst/>
            <a:ahLst/>
            <a:cxnLst/>
            <a:rect l="0" t="0" r="0" b="0"/>
            <a:pathLst>
              <a:path w="307776" h="298505">
                <a:moveTo>
                  <a:pt x="80316" y="217446"/>
                </a:moveTo>
                <a:lnTo>
                  <a:pt x="53557" y="206286"/>
                </a:lnTo>
                <a:cubicBezTo>
                  <a:pt x="23998" y="193968"/>
                  <a:pt x="0" y="160021"/>
                  <a:pt x="12318" y="130462"/>
                </a:cubicBezTo>
                <a:lnTo>
                  <a:pt x="49091" y="141622"/>
                </a:lnTo>
                <a:cubicBezTo>
                  <a:pt x="78657" y="153932"/>
                  <a:pt x="92639" y="187885"/>
                  <a:pt x="80316" y="217446"/>
                </a:cubicBezTo>
                <a:close/>
                <a:moveTo>
                  <a:pt x="89340" y="217446"/>
                </a:moveTo>
                <a:lnTo>
                  <a:pt x="116034" y="206286"/>
                </a:lnTo>
                <a:cubicBezTo>
                  <a:pt x="145593" y="193968"/>
                  <a:pt x="169592" y="160021"/>
                  <a:pt x="157273" y="130462"/>
                </a:cubicBezTo>
                <a:lnTo>
                  <a:pt x="120488" y="141622"/>
                </a:lnTo>
                <a:cubicBezTo>
                  <a:pt x="90952" y="153962"/>
                  <a:pt x="77008" y="187906"/>
                  <a:pt x="89340" y="217446"/>
                </a:cubicBezTo>
                <a:close/>
                <a:moveTo>
                  <a:pt x="80316" y="152208"/>
                </a:moveTo>
                <a:lnTo>
                  <a:pt x="53557" y="141062"/>
                </a:lnTo>
                <a:cubicBezTo>
                  <a:pt x="23998" y="128743"/>
                  <a:pt x="0" y="94796"/>
                  <a:pt x="12318" y="65237"/>
                </a:cubicBezTo>
                <a:lnTo>
                  <a:pt x="49091" y="76332"/>
                </a:lnTo>
                <a:cubicBezTo>
                  <a:pt x="63302" y="82243"/>
                  <a:pt x="74578" y="93562"/>
                  <a:pt x="80436" y="107795"/>
                </a:cubicBezTo>
                <a:cubicBezTo>
                  <a:pt x="86293" y="122029"/>
                  <a:pt x="86250" y="138007"/>
                  <a:pt x="80316" y="152208"/>
                </a:cubicBezTo>
                <a:close/>
                <a:moveTo>
                  <a:pt x="89340" y="152208"/>
                </a:moveTo>
                <a:lnTo>
                  <a:pt x="116099" y="141062"/>
                </a:lnTo>
                <a:cubicBezTo>
                  <a:pt x="145658" y="128743"/>
                  <a:pt x="169657" y="94796"/>
                  <a:pt x="157339" y="65237"/>
                </a:cubicBezTo>
                <a:lnTo>
                  <a:pt x="120488" y="76332"/>
                </a:lnTo>
                <a:cubicBezTo>
                  <a:pt x="90928" y="88678"/>
                  <a:pt x="76981" y="122654"/>
                  <a:pt x="89340" y="152208"/>
                </a:cubicBezTo>
                <a:close/>
                <a:moveTo>
                  <a:pt x="84796" y="101476"/>
                </a:moveTo>
                <a:lnTo>
                  <a:pt x="84796" y="253685"/>
                </a:lnTo>
                <a:moveTo>
                  <a:pt x="113782" y="50731"/>
                </a:moveTo>
                <a:cubicBezTo>
                  <a:pt x="113782" y="70745"/>
                  <a:pt x="84796" y="101515"/>
                  <a:pt x="84796" y="101515"/>
                </a:cubicBezTo>
                <a:cubicBezTo>
                  <a:pt x="84796" y="101515"/>
                  <a:pt x="55797" y="70784"/>
                  <a:pt x="55797" y="50731"/>
                </a:cubicBezTo>
                <a:cubicBezTo>
                  <a:pt x="55797" y="30678"/>
                  <a:pt x="84796" y="0"/>
                  <a:pt x="84796" y="0"/>
                </a:cubicBezTo>
                <a:cubicBezTo>
                  <a:pt x="84796" y="0"/>
                  <a:pt x="113782" y="30756"/>
                  <a:pt x="113782" y="50731"/>
                </a:cubicBezTo>
                <a:close/>
                <a:moveTo>
                  <a:pt x="151440" y="239908"/>
                </a:moveTo>
                <a:lnTo>
                  <a:pt x="301187" y="239908"/>
                </a:lnTo>
                <a:lnTo>
                  <a:pt x="301187" y="298505"/>
                </a:lnTo>
                <a:lnTo>
                  <a:pt x="151440" y="298505"/>
                </a:lnTo>
                <a:close/>
                <a:moveTo>
                  <a:pt x="164461" y="223683"/>
                </a:moveTo>
                <a:lnTo>
                  <a:pt x="164461" y="237890"/>
                </a:lnTo>
                <a:moveTo>
                  <a:pt x="288166" y="196546"/>
                </a:moveTo>
                <a:lnTo>
                  <a:pt x="288166" y="237890"/>
                </a:lnTo>
                <a:moveTo>
                  <a:pt x="188304" y="192783"/>
                </a:moveTo>
                <a:cubicBezTo>
                  <a:pt x="195640" y="187762"/>
                  <a:pt x="200025" y="179445"/>
                  <a:pt x="200023" y="170555"/>
                </a:cubicBezTo>
                <a:cubicBezTo>
                  <a:pt x="199808" y="180319"/>
                  <a:pt x="204895" y="189435"/>
                  <a:pt x="213317" y="194380"/>
                </a:cubicBezTo>
                <a:cubicBezTo>
                  <a:pt x="221739" y="199325"/>
                  <a:pt x="232177" y="199325"/>
                  <a:pt x="240599" y="194380"/>
                </a:cubicBezTo>
                <a:cubicBezTo>
                  <a:pt x="249021" y="189435"/>
                  <a:pt x="254108" y="180319"/>
                  <a:pt x="253893" y="170555"/>
                </a:cubicBezTo>
                <a:cubicBezTo>
                  <a:pt x="253895" y="185433"/>
                  <a:pt x="265957" y="197493"/>
                  <a:pt x="280835" y="197493"/>
                </a:cubicBezTo>
                <a:cubicBezTo>
                  <a:pt x="295712" y="197493"/>
                  <a:pt x="307774" y="185433"/>
                  <a:pt x="307776" y="170555"/>
                </a:cubicBezTo>
                <a:lnTo>
                  <a:pt x="294299" y="129225"/>
                </a:lnTo>
                <a:lnTo>
                  <a:pt x="200023" y="129225"/>
                </a:lnTo>
                <a:moveTo>
                  <a:pt x="253815" y="170555"/>
                </a:moveTo>
                <a:lnTo>
                  <a:pt x="247968" y="130462"/>
                </a:lnTo>
                <a:moveTo>
                  <a:pt x="199945" y="129225"/>
                </a:moveTo>
                <a:lnTo>
                  <a:pt x="199945" y="170555"/>
                </a:lnTo>
              </a:path>
            </a:pathLst>
          </a:custGeom>
          <a:noFill/>
          <a:ln w="13021">
            <a:solidFill>
              <a:srgbClr val="FFFFFF"/>
            </a:solidFill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108" name="TextBox 28">
            <a:extLst>
              <a:ext uri="{FF2B5EF4-FFF2-40B4-BE49-F238E27FC236}">
                <a16:creationId xmlns:a16="http://schemas.microsoft.com/office/drawing/2014/main" id="{61DE0B09-DA15-331A-6276-636B60BC4E6E}"/>
              </a:ext>
            </a:extLst>
          </p:cNvPr>
          <p:cNvSpPr txBox="1"/>
          <p:nvPr/>
        </p:nvSpPr>
        <p:spPr>
          <a:xfrm>
            <a:off x="3304046" y="5104677"/>
            <a:ext cx="1366021" cy="4616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defPPr>
              <a:defRPr lang="es-CO"/>
            </a:defPPr>
            <a:lvl1pPr algn="ctr">
              <a:defRPr sz="1200">
                <a:solidFill>
                  <a:prstClr val="black"/>
                </a:solidFill>
                <a:latin typeface="Work Sans Light" pitchFamily="2" charset="0"/>
                <a:cs typeface="Arial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Comercialización
</a:t>
            </a:r>
            <a:r>
              <a:rPr kumimoji="0" lang="es-E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 de alimentos de origen agroecológico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Work Sans Light" pitchFamily="2" charset="0"/>
              <a:ea typeface="DejaVu Sans"/>
              <a:cs typeface="Arial"/>
            </a:endParaRPr>
          </a:p>
        </p:txBody>
      </p:sp>
      <p:sp>
        <p:nvSpPr>
          <p:cNvPr id="109" name="TextBox 34">
            <a:extLst>
              <a:ext uri="{FF2B5EF4-FFF2-40B4-BE49-F238E27FC236}">
                <a16:creationId xmlns:a16="http://schemas.microsoft.com/office/drawing/2014/main" id="{E48ADA31-89FC-8EEE-C2CD-3C547CD056D4}"/>
              </a:ext>
            </a:extLst>
          </p:cNvPr>
          <p:cNvSpPr txBox="1"/>
          <p:nvPr/>
        </p:nvSpPr>
        <p:spPr>
          <a:xfrm>
            <a:off x="2017241" y="5190937"/>
            <a:ext cx="114314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defPPr>
              <a:defRPr lang="es-CO"/>
            </a:defPPr>
            <a:lvl1pPr algn="ctr">
              <a:defRPr sz="1200">
                <a:solidFill>
                  <a:prstClr val="black"/>
                </a:solidFill>
                <a:latin typeface="Work Sans Light" pitchFamily="2" charset="0"/>
                <a:cs typeface="Arial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Semillas </a:t>
            </a:r>
            <a:r>
              <a:rPr kumimoji="0" lang="es-C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n</a:t>
            </a:r>
            <a:r>
              <a:rPr kumimoji="0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ativas</a:t>
            </a:r>
            <a:r>
              <a:rPr kumimoji="0" lang="es-E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 y criollas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Work Sans Light" pitchFamily="2" charset="0"/>
              <a:ea typeface="DejaVu Sans"/>
              <a:cs typeface="Arial"/>
            </a:endParaRPr>
          </a:p>
        </p:txBody>
      </p:sp>
      <p:sp>
        <p:nvSpPr>
          <p:cNvPr id="110" name="TextBox 35">
            <a:extLst>
              <a:ext uri="{FF2B5EF4-FFF2-40B4-BE49-F238E27FC236}">
                <a16:creationId xmlns:a16="http://schemas.microsoft.com/office/drawing/2014/main" id="{24C009C5-7233-4B97-1DB1-507B8A98CDE7}"/>
              </a:ext>
            </a:extLst>
          </p:cNvPr>
          <p:cNvSpPr txBox="1"/>
          <p:nvPr/>
        </p:nvSpPr>
        <p:spPr>
          <a:xfrm>
            <a:off x="5046717" y="5190938"/>
            <a:ext cx="149123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defPPr>
              <a:defRPr lang="es-CO"/>
            </a:defPPr>
            <a:lvl1pPr algn="ctr">
              <a:defRPr sz="1200">
                <a:solidFill>
                  <a:prstClr val="black"/>
                </a:solidFill>
                <a:latin typeface="Work Sans Light" pitchFamily="2" charset="0"/>
                <a:cs typeface="Arial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Producción </a:t>
            </a:r>
            <a:r>
              <a:rPr kumimoji="0" lang="es-C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a</a:t>
            </a:r>
            <a:r>
              <a:rPr kumimoji="0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gropecuar</a:t>
            </a:r>
            <a:r>
              <a:rPr kumimoji="0" lang="es-MX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i</a:t>
            </a:r>
            <a:r>
              <a:rPr kumimoji="0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a</a:t>
            </a:r>
            <a:r>
              <a:rPr kumimoji="0" lang="es-E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 campesina 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Work Sans Light" pitchFamily="2" charset="0"/>
              <a:ea typeface="DejaVu Sans"/>
              <a:cs typeface="Arial"/>
            </a:endParaRPr>
          </a:p>
        </p:txBody>
      </p:sp>
      <p:sp>
        <p:nvSpPr>
          <p:cNvPr id="111" name="TextBox 40">
            <a:extLst>
              <a:ext uri="{FF2B5EF4-FFF2-40B4-BE49-F238E27FC236}">
                <a16:creationId xmlns:a16="http://schemas.microsoft.com/office/drawing/2014/main" id="{1BBD1C98-4167-6230-70CC-FE4F73FC39D5}"/>
              </a:ext>
            </a:extLst>
          </p:cNvPr>
          <p:cNvSpPr txBox="1"/>
          <p:nvPr/>
        </p:nvSpPr>
        <p:spPr>
          <a:xfrm>
            <a:off x="644859" y="5174377"/>
            <a:ext cx="131906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Agroindustria </a:t>
            </a:r>
            <a:r>
              <a:rPr kumimoji="0" lang="es-C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c</a:t>
            </a:r>
            <a:r>
              <a:rPr kumimoji="0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ampesina</a:t>
            </a:r>
          </a:p>
        </p:txBody>
      </p:sp>
      <p:sp>
        <p:nvSpPr>
          <p:cNvPr id="118" name="Rounded Rectangle 19">
            <a:extLst>
              <a:ext uri="{FF2B5EF4-FFF2-40B4-BE49-F238E27FC236}">
                <a16:creationId xmlns:a16="http://schemas.microsoft.com/office/drawing/2014/main" id="{552BA00C-0FFE-DC10-E891-B4E487A7D211}"/>
              </a:ext>
            </a:extLst>
          </p:cNvPr>
          <p:cNvSpPr/>
          <p:nvPr/>
        </p:nvSpPr>
        <p:spPr>
          <a:xfrm>
            <a:off x="1782352" y="5618570"/>
            <a:ext cx="520860" cy="520860"/>
          </a:xfrm>
          <a:custGeom>
            <a:avLst/>
            <a:gdLst/>
            <a:ahLst/>
            <a:cxnLst/>
            <a:rect l="0" t="0" r="0" b="0"/>
            <a:pathLst>
              <a:path w="520860" h="520860">
                <a:moveTo>
                  <a:pt x="260430" y="520860"/>
                </a:moveTo>
                <a:cubicBezTo>
                  <a:pt x="404274" y="520860"/>
                  <a:pt x="520860" y="404274"/>
                  <a:pt x="520860" y="260430"/>
                </a:cubicBezTo>
                <a:cubicBezTo>
                  <a:pt x="520860" y="116586"/>
                  <a:pt x="404274" y="0"/>
                  <a:pt x="260430" y="0"/>
                </a:cubicBezTo>
                <a:cubicBezTo>
                  <a:pt x="116586" y="0"/>
                  <a:pt x="0" y="116586"/>
                  <a:pt x="0" y="260430"/>
                </a:cubicBezTo>
                <a:cubicBezTo>
                  <a:pt x="0" y="404274"/>
                  <a:pt x="116586" y="520860"/>
                  <a:pt x="260430" y="520860"/>
                </a:cubicBezTo>
              </a:path>
            </a:pathLst>
          </a:custGeom>
          <a:solidFill>
            <a:srgbClr val="DE58A9"/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119" name="Rounded Rectangle 23">
            <a:extLst>
              <a:ext uri="{FF2B5EF4-FFF2-40B4-BE49-F238E27FC236}">
                <a16:creationId xmlns:a16="http://schemas.microsoft.com/office/drawing/2014/main" id="{98D30579-3715-8E7E-E77F-D0628EE8C8C0}"/>
              </a:ext>
            </a:extLst>
          </p:cNvPr>
          <p:cNvSpPr/>
          <p:nvPr/>
        </p:nvSpPr>
        <p:spPr>
          <a:xfrm>
            <a:off x="3225612" y="5680739"/>
            <a:ext cx="520860" cy="520860"/>
          </a:xfrm>
          <a:custGeom>
            <a:avLst/>
            <a:gdLst/>
            <a:ahLst/>
            <a:cxnLst/>
            <a:rect l="0" t="0" r="0" b="0"/>
            <a:pathLst>
              <a:path w="520860" h="520860">
                <a:moveTo>
                  <a:pt x="260430" y="520860"/>
                </a:moveTo>
                <a:cubicBezTo>
                  <a:pt x="404274" y="520860"/>
                  <a:pt x="520860" y="404274"/>
                  <a:pt x="520860" y="260430"/>
                </a:cubicBezTo>
                <a:cubicBezTo>
                  <a:pt x="520860" y="116586"/>
                  <a:pt x="404274" y="0"/>
                  <a:pt x="260430" y="0"/>
                </a:cubicBezTo>
                <a:cubicBezTo>
                  <a:pt x="116586" y="0"/>
                  <a:pt x="0" y="116586"/>
                  <a:pt x="0" y="260430"/>
                </a:cubicBezTo>
                <a:cubicBezTo>
                  <a:pt x="0" y="404274"/>
                  <a:pt x="116586" y="520860"/>
                  <a:pt x="260430" y="520860"/>
                </a:cubicBezTo>
              </a:path>
            </a:pathLst>
          </a:custGeom>
          <a:solidFill>
            <a:srgbClr val="4E88E7"/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120" name="Rounded Rectangle 43">
            <a:extLst>
              <a:ext uri="{FF2B5EF4-FFF2-40B4-BE49-F238E27FC236}">
                <a16:creationId xmlns:a16="http://schemas.microsoft.com/office/drawing/2014/main" id="{97031B21-DF46-A229-5797-8A0B3372240E}"/>
              </a:ext>
            </a:extLst>
          </p:cNvPr>
          <p:cNvSpPr/>
          <p:nvPr/>
        </p:nvSpPr>
        <p:spPr>
          <a:xfrm>
            <a:off x="1914620" y="5729253"/>
            <a:ext cx="273686" cy="299494"/>
          </a:xfrm>
          <a:custGeom>
            <a:avLst/>
            <a:gdLst/>
            <a:ahLst/>
            <a:cxnLst/>
            <a:rect l="0" t="0" r="0" b="0"/>
            <a:pathLst>
              <a:path w="273686" h="299494">
                <a:moveTo>
                  <a:pt x="200830" y="99054"/>
                </a:moveTo>
                <a:cubicBezTo>
                  <a:pt x="205843" y="128532"/>
                  <a:pt x="205843" y="158644"/>
                  <a:pt x="200830" y="188121"/>
                </a:cubicBezTo>
                <a:moveTo>
                  <a:pt x="183876" y="131842"/>
                </a:moveTo>
                <a:lnTo>
                  <a:pt x="204581" y="146036"/>
                </a:lnTo>
                <a:moveTo>
                  <a:pt x="179814" y="87973"/>
                </a:moveTo>
                <a:lnTo>
                  <a:pt x="200830" y="99054"/>
                </a:lnTo>
                <a:moveTo>
                  <a:pt x="223696" y="127155"/>
                </a:moveTo>
                <a:lnTo>
                  <a:pt x="204581" y="142038"/>
                </a:lnTo>
                <a:moveTo>
                  <a:pt x="215441" y="84001"/>
                </a:moveTo>
                <a:lnTo>
                  <a:pt x="202198" y="107219"/>
                </a:lnTo>
                <a:moveTo>
                  <a:pt x="250130" y="153758"/>
                </a:moveTo>
                <a:cubicBezTo>
                  <a:pt x="236651" y="175535"/>
                  <a:pt x="227104" y="199512"/>
                  <a:pt x="221925" y="224595"/>
                </a:cubicBezTo>
                <a:lnTo>
                  <a:pt x="212810" y="262657"/>
                </a:lnTo>
                <a:moveTo>
                  <a:pt x="257578" y="185139"/>
                </a:moveTo>
                <a:lnTo>
                  <a:pt x="233319" y="186910"/>
                </a:lnTo>
                <a:moveTo>
                  <a:pt x="273686" y="152039"/>
                </a:moveTo>
                <a:lnTo>
                  <a:pt x="248020" y="157169"/>
                </a:lnTo>
                <a:moveTo>
                  <a:pt x="247617" y="133535"/>
                </a:moveTo>
                <a:lnTo>
                  <a:pt x="250169" y="153758"/>
                </a:lnTo>
                <a:moveTo>
                  <a:pt x="42749" y="223175"/>
                </a:moveTo>
                <a:lnTo>
                  <a:pt x="34350" y="299494"/>
                </a:lnTo>
                <a:lnTo>
                  <a:pt x="34350" y="299494"/>
                </a:lnTo>
                <a:cubicBezTo>
                  <a:pt x="92439" y="299494"/>
                  <a:pt x="128808" y="252617"/>
                  <a:pt x="131582" y="194554"/>
                </a:cubicBezTo>
                <a:moveTo>
                  <a:pt x="58102" y="175321"/>
                </a:moveTo>
                <a:cubicBezTo>
                  <a:pt x="90278" y="175126"/>
                  <a:pt x="123300" y="137350"/>
                  <a:pt x="127728" y="111164"/>
                </a:cubicBezTo>
                <a:moveTo>
                  <a:pt x="145958" y="299377"/>
                </a:moveTo>
                <a:lnTo>
                  <a:pt x="131634" y="194554"/>
                </a:lnTo>
                <a:cubicBezTo>
                  <a:pt x="144786" y="213709"/>
                  <a:pt x="167443" y="219542"/>
                  <a:pt x="192392" y="224412"/>
                </a:cubicBezTo>
                <a:lnTo>
                  <a:pt x="197979" y="225506"/>
                </a:lnTo>
                <a:cubicBezTo>
                  <a:pt x="203308" y="226892"/>
                  <a:pt x="208977" y="225842"/>
                  <a:pt x="213456" y="222638"/>
                </a:cubicBezTo>
                <a:cubicBezTo>
                  <a:pt x="217935" y="219434"/>
                  <a:pt x="220760" y="214408"/>
                  <a:pt x="221170" y="208917"/>
                </a:cubicBezTo>
                <a:lnTo>
                  <a:pt x="221170" y="208917"/>
                </a:lnTo>
                <a:cubicBezTo>
                  <a:pt x="221289" y="202258"/>
                  <a:pt x="217941" y="196016"/>
                  <a:pt x="212328" y="192432"/>
                </a:cubicBezTo>
                <a:lnTo>
                  <a:pt x="180960" y="180595"/>
                </a:lnTo>
                <a:cubicBezTo>
                  <a:pt x="169512" y="176370"/>
                  <a:pt x="160878" y="166782"/>
                  <a:pt x="157872" y="154956"/>
                </a:cubicBezTo>
                <a:cubicBezTo>
                  <a:pt x="151254" y="125652"/>
                  <a:pt x="126851" y="103724"/>
                  <a:pt x="97010" y="100265"/>
                </a:cubicBezTo>
                <a:cubicBezTo>
                  <a:pt x="66121" y="97220"/>
                  <a:pt x="36922" y="114906"/>
                  <a:pt x="25313" y="143692"/>
                </a:cubicBezTo>
                <a:lnTo>
                  <a:pt x="5521" y="210701"/>
                </a:lnTo>
                <a:cubicBezTo>
                  <a:pt x="3945" y="216026"/>
                  <a:pt x="4749" y="221773"/>
                  <a:pt x="7727" y="226460"/>
                </a:cubicBezTo>
                <a:cubicBezTo>
                  <a:pt x="10705" y="231148"/>
                  <a:pt x="15565" y="234319"/>
                  <a:pt x="21055" y="235155"/>
                </a:cubicBezTo>
                <a:lnTo>
                  <a:pt x="21055" y="235155"/>
                </a:lnTo>
                <a:cubicBezTo>
                  <a:pt x="31826" y="236323"/>
                  <a:pt x="41785" y="229299"/>
                  <a:pt x="44299" y="218761"/>
                </a:cubicBezTo>
                <a:lnTo>
                  <a:pt x="61630" y="164201"/>
                </a:lnTo>
                <a:moveTo>
                  <a:pt x="89861" y="209776"/>
                </a:moveTo>
                <a:cubicBezTo>
                  <a:pt x="79981" y="232593"/>
                  <a:pt x="61630" y="250683"/>
                  <a:pt x="38673" y="260235"/>
                </a:cubicBezTo>
                <a:moveTo>
                  <a:pt x="260" y="118599"/>
                </a:moveTo>
                <a:cubicBezTo>
                  <a:pt x="182" y="117727"/>
                  <a:pt x="0" y="116907"/>
                  <a:pt x="0" y="115995"/>
                </a:cubicBezTo>
                <a:cubicBezTo>
                  <a:pt x="24" y="103128"/>
                  <a:pt x="7970" y="91605"/>
                  <a:pt x="19988" y="87009"/>
                </a:cubicBezTo>
                <a:cubicBezTo>
                  <a:pt x="11983" y="81562"/>
                  <a:pt x="7818" y="72004"/>
                  <a:pt x="9277" y="62432"/>
                </a:cubicBezTo>
                <a:cubicBezTo>
                  <a:pt x="10736" y="52861"/>
                  <a:pt x="17560" y="44978"/>
                  <a:pt x="26824" y="42163"/>
                </a:cubicBezTo>
                <a:cubicBezTo>
                  <a:pt x="29628" y="18161"/>
                  <a:pt x="49939" y="47"/>
                  <a:pt x="74105" y="0"/>
                </a:cubicBezTo>
                <a:lnTo>
                  <a:pt x="81280" y="0"/>
                </a:lnTo>
                <a:cubicBezTo>
                  <a:pt x="119628" y="0"/>
                  <a:pt x="130071" y="24063"/>
                  <a:pt x="130071" y="41291"/>
                </a:cubicBezTo>
                <a:cubicBezTo>
                  <a:pt x="130441" y="55722"/>
                  <a:pt x="122953" y="69219"/>
                  <a:pt x="110513" y="76543"/>
                </a:cubicBezTo>
                <a:cubicBezTo>
                  <a:pt x="98073" y="83868"/>
                  <a:pt x="82639" y="83868"/>
                  <a:pt x="70199" y="76543"/>
                </a:cubicBezTo>
                <a:cubicBezTo>
                  <a:pt x="57758" y="69219"/>
                  <a:pt x="50271" y="55722"/>
                  <a:pt x="50640" y="41291"/>
                </a:cubicBezTo>
                <a:cubicBezTo>
                  <a:pt x="50640" y="41291"/>
                  <a:pt x="85356" y="47203"/>
                  <a:pt x="94301" y="27944"/>
                </a:cubicBezTo>
              </a:path>
            </a:pathLst>
          </a:custGeom>
          <a:noFill/>
          <a:ln w="13021">
            <a:solidFill>
              <a:srgbClr val="FFFFFF"/>
            </a:solidFill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121" name="Rounded Rectangle 46">
            <a:extLst>
              <a:ext uri="{FF2B5EF4-FFF2-40B4-BE49-F238E27FC236}">
                <a16:creationId xmlns:a16="http://schemas.microsoft.com/office/drawing/2014/main" id="{3A7D6C2E-E5C8-10DA-5C77-01391C747513}"/>
              </a:ext>
            </a:extLst>
          </p:cNvPr>
          <p:cNvSpPr/>
          <p:nvPr/>
        </p:nvSpPr>
        <p:spPr>
          <a:xfrm>
            <a:off x="3341800" y="5789416"/>
            <a:ext cx="302671" cy="294794"/>
          </a:xfrm>
          <a:custGeom>
            <a:avLst/>
            <a:gdLst/>
            <a:ahLst/>
            <a:cxnLst/>
            <a:rect l="0" t="0" r="0" b="0"/>
            <a:pathLst>
              <a:path w="302671" h="294794">
                <a:moveTo>
                  <a:pt x="20117" y="58023"/>
                </a:moveTo>
                <a:cubicBezTo>
                  <a:pt x="20115" y="84576"/>
                  <a:pt x="41639" y="106103"/>
                  <a:pt x="68192" y="106103"/>
                </a:cubicBezTo>
                <a:cubicBezTo>
                  <a:pt x="94745" y="106103"/>
                  <a:pt x="116270" y="84576"/>
                  <a:pt x="116268" y="58023"/>
                </a:cubicBezTo>
                <a:cubicBezTo>
                  <a:pt x="116270" y="31470"/>
                  <a:pt x="94745" y="9944"/>
                  <a:pt x="68192" y="9944"/>
                </a:cubicBezTo>
                <a:cubicBezTo>
                  <a:pt x="41639" y="9944"/>
                  <a:pt x="20115" y="31470"/>
                  <a:pt x="20117" y="58023"/>
                </a:cubicBezTo>
                <a:moveTo>
                  <a:pt x="139134" y="294794"/>
                </a:moveTo>
                <a:cubicBezTo>
                  <a:pt x="139647" y="262790"/>
                  <a:pt x="136108" y="230851"/>
                  <a:pt x="128599" y="199737"/>
                </a:cubicBezTo>
                <a:lnTo>
                  <a:pt x="118859" y="235455"/>
                </a:lnTo>
                <a:cubicBezTo>
                  <a:pt x="113866" y="254349"/>
                  <a:pt x="97333" y="267922"/>
                  <a:pt x="77828" y="269141"/>
                </a:cubicBezTo>
                <a:cubicBezTo>
                  <a:pt x="58318" y="270853"/>
                  <a:pt x="39954" y="259702"/>
                  <a:pt x="32474" y="241601"/>
                </a:cubicBezTo>
                <a:lnTo>
                  <a:pt x="5090" y="178316"/>
                </a:lnTo>
                <a:cubicBezTo>
                  <a:pt x="0" y="166550"/>
                  <a:pt x="5412" y="152885"/>
                  <a:pt x="17179" y="147797"/>
                </a:cubicBezTo>
                <a:cubicBezTo>
                  <a:pt x="28946" y="142708"/>
                  <a:pt x="42610" y="148123"/>
                  <a:pt x="47696" y="159891"/>
                </a:cubicBezTo>
                <a:lnTo>
                  <a:pt x="75042" y="223201"/>
                </a:lnTo>
                <a:lnTo>
                  <a:pt x="96801" y="139786"/>
                </a:lnTo>
                <a:cubicBezTo>
                  <a:pt x="98598" y="133190"/>
                  <a:pt x="103210" y="127721"/>
                  <a:pt x="109409" y="124838"/>
                </a:cubicBezTo>
                <a:cubicBezTo>
                  <a:pt x="115607" y="121954"/>
                  <a:pt x="122761" y="121949"/>
                  <a:pt x="128964" y="124824"/>
                </a:cubicBezTo>
                <a:cubicBezTo>
                  <a:pt x="138417" y="129186"/>
                  <a:pt x="195439" y="173355"/>
                  <a:pt x="195439" y="294794"/>
                </a:cubicBezTo>
                <a:moveTo>
                  <a:pt x="255689" y="67542"/>
                </a:moveTo>
                <a:lnTo>
                  <a:pt x="218708" y="19896"/>
                </a:lnTo>
                <a:cubicBezTo>
                  <a:pt x="218708" y="19896"/>
                  <a:pt x="258489" y="0"/>
                  <a:pt x="285014" y="13268"/>
                </a:cubicBezTo>
                <a:close/>
                <a:moveTo>
                  <a:pt x="302671" y="151492"/>
                </a:moveTo>
                <a:cubicBezTo>
                  <a:pt x="302668" y="177739"/>
                  <a:pt x="281389" y="199015"/>
                  <a:pt x="255142" y="199015"/>
                </a:cubicBezTo>
                <a:cubicBezTo>
                  <a:pt x="228895" y="199015"/>
                  <a:pt x="207617" y="177739"/>
                  <a:pt x="207614" y="151492"/>
                </a:cubicBezTo>
                <a:cubicBezTo>
                  <a:pt x="207614" y="125253"/>
                  <a:pt x="255116" y="67763"/>
                  <a:pt x="255116" y="67763"/>
                </a:cubicBezTo>
                <a:cubicBezTo>
                  <a:pt x="255116" y="67763"/>
                  <a:pt x="302671" y="125253"/>
                  <a:pt x="302671" y="151492"/>
                </a:cubicBezTo>
                <a:close/>
                <a:moveTo>
                  <a:pt x="96084" y="142689"/>
                </a:moveTo>
                <a:cubicBezTo>
                  <a:pt x="78805" y="151583"/>
                  <a:pt x="63596" y="159695"/>
                  <a:pt x="50665" y="166740"/>
                </a:cubicBezTo>
                <a:moveTo>
                  <a:pt x="130240" y="125449"/>
                </a:moveTo>
                <a:cubicBezTo>
                  <a:pt x="176557" y="102505"/>
                  <a:pt x="233514" y="76123"/>
                  <a:pt x="298283" y="49742"/>
                </a:cubicBezTo>
              </a:path>
            </a:pathLst>
          </a:custGeom>
          <a:noFill/>
          <a:ln w="13021">
            <a:solidFill>
              <a:srgbClr val="FFFFFF"/>
            </a:solidFill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122" name="TextBox 45">
            <a:extLst>
              <a:ext uri="{FF2B5EF4-FFF2-40B4-BE49-F238E27FC236}">
                <a16:creationId xmlns:a16="http://schemas.microsoft.com/office/drawing/2014/main" id="{FA6FDF0E-656B-DC35-EF42-87C555111914}"/>
              </a:ext>
            </a:extLst>
          </p:cNvPr>
          <p:cNvSpPr txBox="1"/>
          <p:nvPr/>
        </p:nvSpPr>
        <p:spPr>
          <a:xfrm>
            <a:off x="2747913" y="6294260"/>
            <a:ext cx="1430093" cy="15388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defPPr>
              <a:defRPr lang="es-CO"/>
            </a:defPPr>
            <a:lvl1pPr algn="ctr">
              <a:defRPr sz="1200">
                <a:solidFill>
                  <a:prstClr val="black"/>
                </a:solidFill>
                <a:latin typeface="Work Sans Light" pitchFamily="2" charset="0"/>
                <a:cs typeface="Arial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Pescadore</a:t>
            </a:r>
            <a:r>
              <a:rPr kumimoji="0" lang="es-C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s/pescadora</a:t>
            </a:r>
            <a:r>
              <a:rPr kumimoji="0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s</a:t>
            </a:r>
          </a:p>
        </p:txBody>
      </p:sp>
      <p:sp>
        <p:nvSpPr>
          <p:cNvPr id="123" name="TextBox 47">
            <a:extLst>
              <a:ext uri="{FF2B5EF4-FFF2-40B4-BE49-F238E27FC236}">
                <a16:creationId xmlns:a16="http://schemas.microsoft.com/office/drawing/2014/main" id="{2D760164-AB16-F1A8-1DD0-CA00B1665E42}"/>
              </a:ext>
            </a:extLst>
          </p:cNvPr>
          <p:cNvSpPr txBox="1"/>
          <p:nvPr/>
        </p:nvSpPr>
        <p:spPr>
          <a:xfrm>
            <a:off x="1304390" y="6217316"/>
            <a:ext cx="1369485" cy="15388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defPPr>
              <a:defRPr lang="es-CO"/>
            </a:defPPr>
            <a:lvl1pPr algn="ctr">
              <a:defRPr sz="1200">
                <a:solidFill>
                  <a:prstClr val="black"/>
                </a:solidFill>
                <a:latin typeface="Work Sans Light" pitchFamily="2" charset="0"/>
                <a:cs typeface="Arial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Mujeres </a:t>
            </a:r>
            <a:r>
              <a:rPr kumimoji="0" lang="es-CO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c</a:t>
            </a:r>
            <a:r>
              <a:rPr kumimoji="0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ampesinas</a:t>
            </a:r>
          </a:p>
        </p:txBody>
      </p:sp>
      <p:sp>
        <p:nvSpPr>
          <p:cNvPr id="124" name="TextBox 47">
            <a:extLst>
              <a:ext uri="{FF2B5EF4-FFF2-40B4-BE49-F238E27FC236}">
                <a16:creationId xmlns:a16="http://schemas.microsoft.com/office/drawing/2014/main" id="{D2B6CBCB-F4E6-4BE2-A40A-1A9C33298F6C}"/>
              </a:ext>
            </a:extLst>
          </p:cNvPr>
          <p:cNvSpPr txBox="1"/>
          <p:nvPr/>
        </p:nvSpPr>
        <p:spPr>
          <a:xfrm>
            <a:off x="4035167" y="6282094"/>
            <a:ext cx="1750391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defPPr>
              <a:defRPr lang="es-CO"/>
            </a:defPPr>
            <a:lvl1pPr algn="ctr">
              <a:defRPr sz="1200">
                <a:solidFill>
                  <a:prstClr val="black"/>
                </a:solidFill>
                <a:latin typeface="Work Sans Light" pitchFamily="2" charset="0"/>
                <a:cs typeface="Arial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 Light" pitchFamily="2" charset="0"/>
                <a:ea typeface="DejaVu Sans"/>
                <a:cs typeface="Arial"/>
              </a:rPr>
              <a:t>Sustitución/manejo de cultivos de uso ilícito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Work Sans Light" pitchFamily="2" charset="0"/>
              <a:ea typeface="DejaVu Sans"/>
              <a:cs typeface="Arial"/>
            </a:endParaRPr>
          </a:p>
        </p:txBody>
      </p:sp>
      <p:sp>
        <p:nvSpPr>
          <p:cNvPr id="125" name="Rounded Rectangle 7">
            <a:extLst>
              <a:ext uri="{FF2B5EF4-FFF2-40B4-BE49-F238E27FC236}">
                <a16:creationId xmlns:a16="http://schemas.microsoft.com/office/drawing/2014/main" id="{174F09C5-3903-39F3-3C3E-7C00BA0919A6}"/>
              </a:ext>
            </a:extLst>
          </p:cNvPr>
          <p:cNvSpPr/>
          <p:nvPr/>
        </p:nvSpPr>
        <p:spPr>
          <a:xfrm>
            <a:off x="4632412" y="5719005"/>
            <a:ext cx="520860" cy="520860"/>
          </a:xfrm>
          <a:custGeom>
            <a:avLst/>
            <a:gdLst/>
            <a:ahLst/>
            <a:cxnLst/>
            <a:rect l="0" t="0" r="0" b="0"/>
            <a:pathLst>
              <a:path w="520860" h="520860">
                <a:moveTo>
                  <a:pt x="260430" y="0"/>
                </a:moveTo>
                <a:cubicBezTo>
                  <a:pt x="404274" y="0"/>
                  <a:pt x="520860" y="116586"/>
                  <a:pt x="520860" y="260430"/>
                </a:cubicBezTo>
                <a:cubicBezTo>
                  <a:pt x="520860" y="404274"/>
                  <a:pt x="404274" y="520860"/>
                  <a:pt x="260430" y="520860"/>
                </a:cubicBezTo>
                <a:cubicBezTo>
                  <a:pt x="116586" y="520860"/>
                  <a:pt x="0" y="404274"/>
                  <a:pt x="0" y="260430"/>
                </a:cubicBezTo>
                <a:cubicBezTo>
                  <a:pt x="0" y="116586"/>
                  <a:pt x="116586" y="0"/>
                  <a:pt x="260430" y="0"/>
                </a:cubicBezTo>
              </a:path>
            </a:pathLst>
          </a:custGeom>
          <a:solidFill>
            <a:srgbClr val="23AD00"/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126" name="Rounded Rectangle 33">
            <a:extLst>
              <a:ext uri="{FF2B5EF4-FFF2-40B4-BE49-F238E27FC236}">
                <a16:creationId xmlns:a16="http://schemas.microsoft.com/office/drawing/2014/main" id="{AE0568C6-E186-A99F-2213-C33059D6FAF0}"/>
              </a:ext>
            </a:extLst>
          </p:cNvPr>
          <p:cNvSpPr/>
          <p:nvPr/>
        </p:nvSpPr>
        <p:spPr>
          <a:xfrm>
            <a:off x="4753692" y="5828583"/>
            <a:ext cx="293025" cy="301703"/>
          </a:xfrm>
          <a:custGeom>
            <a:avLst/>
            <a:gdLst/>
            <a:ahLst/>
            <a:cxnLst/>
            <a:rect l="0" t="0" r="0" b="0"/>
            <a:pathLst>
              <a:path w="293025" h="301703">
                <a:moveTo>
                  <a:pt x="229675" y="45575"/>
                </a:moveTo>
                <a:cubicBezTo>
                  <a:pt x="229675" y="63554"/>
                  <a:pt x="215100" y="78129"/>
                  <a:pt x="197121" y="78129"/>
                </a:cubicBezTo>
                <a:cubicBezTo>
                  <a:pt x="179142" y="78129"/>
                  <a:pt x="164567" y="63554"/>
                  <a:pt x="164567" y="45575"/>
                </a:cubicBezTo>
                <a:lnTo>
                  <a:pt x="164567" y="32553"/>
                </a:lnTo>
                <a:cubicBezTo>
                  <a:pt x="164567" y="14574"/>
                  <a:pt x="179142" y="0"/>
                  <a:pt x="197121" y="0"/>
                </a:cubicBezTo>
                <a:cubicBezTo>
                  <a:pt x="215100" y="0"/>
                  <a:pt x="229675" y="14574"/>
                  <a:pt x="229675" y="32553"/>
                </a:cubicBezTo>
                <a:close/>
                <a:moveTo>
                  <a:pt x="274560" y="225519"/>
                </a:moveTo>
                <a:lnTo>
                  <a:pt x="274912" y="178733"/>
                </a:lnTo>
                <a:cubicBezTo>
                  <a:pt x="274560" y="176980"/>
                  <a:pt x="273969" y="175284"/>
                  <a:pt x="273154" y="173694"/>
                </a:cubicBezTo>
                <a:cubicBezTo>
                  <a:pt x="273076" y="173537"/>
                  <a:pt x="273076" y="173368"/>
                  <a:pt x="272997" y="173212"/>
                </a:cubicBezTo>
                <a:lnTo>
                  <a:pt x="240444" y="111360"/>
                </a:lnTo>
                <a:cubicBezTo>
                  <a:pt x="237408" y="105588"/>
                  <a:pt x="231693" y="101712"/>
                  <a:pt x="225208" y="101027"/>
                </a:cubicBezTo>
                <a:cubicBezTo>
                  <a:pt x="218724" y="100342"/>
                  <a:pt x="212325" y="102938"/>
                  <a:pt x="208150" y="107948"/>
                </a:cubicBezTo>
                <a:lnTo>
                  <a:pt x="179138" y="142767"/>
                </a:lnTo>
                <a:lnTo>
                  <a:pt x="135998" y="157286"/>
                </a:lnTo>
                <a:cubicBezTo>
                  <a:pt x="125773" y="160729"/>
                  <a:pt x="120274" y="171808"/>
                  <a:pt x="123715" y="182033"/>
                </a:cubicBezTo>
                <a:cubicBezTo>
                  <a:pt x="127156" y="192258"/>
                  <a:pt x="138234" y="197759"/>
                  <a:pt x="148460" y="194320"/>
                </a:cubicBezTo>
                <a:lnTo>
                  <a:pt x="196835" y="178043"/>
                </a:lnTo>
                <a:cubicBezTo>
                  <a:pt x="200261" y="176888"/>
                  <a:pt x="203299" y="174806"/>
                  <a:pt x="205611" y="172027"/>
                </a:cubicBezTo>
                <a:lnTo>
                  <a:pt x="219466" y="155385"/>
                </a:lnTo>
                <a:lnTo>
                  <a:pt x="232240" y="177926"/>
                </a:lnTo>
                <a:lnTo>
                  <a:pt x="232240" y="185569"/>
                </a:lnTo>
                <a:moveTo>
                  <a:pt x="182029" y="183017"/>
                </a:moveTo>
                <a:cubicBezTo>
                  <a:pt x="192646" y="189863"/>
                  <a:pt x="202228" y="198194"/>
                  <a:pt x="210481" y="207758"/>
                </a:cubicBezTo>
                <a:cubicBezTo>
                  <a:pt x="261526" y="266472"/>
                  <a:pt x="293025" y="276668"/>
                  <a:pt x="293025" y="276668"/>
                </a:cubicBezTo>
                <a:moveTo>
                  <a:pt x="134123" y="35744"/>
                </a:moveTo>
                <a:lnTo>
                  <a:pt x="265484" y="35809"/>
                </a:lnTo>
                <a:moveTo>
                  <a:pt x="92636" y="166037"/>
                </a:moveTo>
                <a:cubicBezTo>
                  <a:pt x="102172" y="164024"/>
                  <a:pt x="111936" y="163315"/>
                  <a:pt x="121661" y="163927"/>
                </a:cubicBezTo>
                <a:moveTo>
                  <a:pt x="53351" y="195570"/>
                </a:moveTo>
                <a:cubicBezTo>
                  <a:pt x="53678" y="210540"/>
                  <a:pt x="41846" y="222960"/>
                  <a:pt x="26878" y="223358"/>
                </a:cubicBezTo>
                <a:cubicBezTo>
                  <a:pt x="11879" y="223002"/>
                  <a:pt x="0" y="210569"/>
                  <a:pt x="327" y="195570"/>
                </a:cubicBezTo>
                <a:cubicBezTo>
                  <a:pt x="327" y="180191"/>
                  <a:pt x="26839" y="146817"/>
                  <a:pt x="26839" y="146817"/>
                </a:cubicBezTo>
                <a:cubicBezTo>
                  <a:pt x="26839" y="146817"/>
                  <a:pt x="53351" y="180126"/>
                  <a:pt x="53351" y="195570"/>
                </a:cubicBezTo>
                <a:close/>
                <a:moveTo>
                  <a:pt x="327" y="254414"/>
                </a:moveTo>
                <a:cubicBezTo>
                  <a:pt x="15437" y="266061"/>
                  <a:pt x="26764" y="281918"/>
                  <a:pt x="32881" y="299989"/>
                </a:cubicBezTo>
                <a:moveTo>
                  <a:pt x="65434" y="254414"/>
                </a:moveTo>
                <a:cubicBezTo>
                  <a:pt x="50324" y="266061"/>
                  <a:pt x="38998" y="281918"/>
                  <a:pt x="32881" y="299989"/>
                </a:cubicBezTo>
                <a:moveTo>
                  <a:pt x="104499" y="254414"/>
                </a:moveTo>
                <a:cubicBezTo>
                  <a:pt x="119609" y="266061"/>
                  <a:pt x="130936" y="281918"/>
                  <a:pt x="137053" y="299989"/>
                </a:cubicBezTo>
                <a:moveTo>
                  <a:pt x="169607" y="254414"/>
                </a:moveTo>
                <a:cubicBezTo>
                  <a:pt x="154497" y="266061"/>
                  <a:pt x="143170" y="281918"/>
                  <a:pt x="137053" y="299989"/>
                </a:cubicBezTo>
                <a:moveTo>
                  <a:pt x="269078" y="293348"/>
                </a:moveTo>
                <a:cubicBezTo>
                  <a:pt x="263063" y="299676"/>
                  <a:pt x="253801" y="301703"/>
                  <a:pt x="245693" y="298465"/>
                </a:cubicBezTo>
                <a:cubicBezTo>
                  <a:pt x="237585" y="295227"/>
                  <a:pt x="232267" y="287378"/>
                  <a:pt x="232266" y="278647"/>
                </a:cubicBezTo>
                <a:lnTo>
                  <a:pt x="232266" y="267006"/>
                </a:lnTo>
              </a:path>
            </a:pathLst>
          </a:custGeom>
          <a:noFill/>
          <a:ln w="13021">
            <a:solidFill>
              <a:srgbClr val="FFFFFF"/>
            </a:solidFill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127" name="TextBox 44">
            <a:extLst>
              <a:ext uri="{FF2B5EF4-FFF2-40B4-BE49-F238E27FC236}">
                <a16:creationId xmlns:a16="http://schemas.microsoft.com/office/drawing/2014/main" id="{FA90D115-81F5-3BD7-584A-FC0BA0ADC617}"/>
              </a:ext>
            </a:extLst>
          </p:cNvPr>
          <p:cNvSpPr txBox="1"/>
          <p:nvPr/>
        </p:nvSpPr>
        <p:spPr>
          <a:xfrm>
            <a:off x="2214948" y="4186020"/>
            <a:ext cx="2824491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6C1E5E"/>
                </a:solidFill>
                <a:effectLst/>
                <a:uLnTx/>
                <a:uFillTx/>
                <a:latin typeface="Work Sans" pitchFamily="2" charset="77"/>
                <a:ea typeface="DejaVu Sans"/>
                <a:cs typeface="DejaVu Sans"/>
              </a:rPr>
              <a:t>CAMPOS DE PRIORIZACIÓN: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6C1E5E"/>
              </a:solidFill>
              <a:effectLst/>
              <a:uLnTx/>
              <a:uFillTx/>
              <a:latin typeface="Work Sans" pitchFamily="2" charset="77"/>
              <a:ea typeface="DejaVu Sans"/>
              <a:cs typeface="DejaVu San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00AE8C2-FA20-2D05-1969-2C9E8C9A7C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62"/>
          <a:stretch>
            <a:fillRect/>
          </a:stretch>
        </p:blipFill>
        <p:spPr>
          <a:xfrm>
            <a:off x="11128893" y="230065"/>
            <a:ext cx="629503" cy="61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1705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9F7E0555958FE4382D2702C3AC58733" ma:contentTypeVersion="16" ma:contentTypeDescription="Crear nuevo documento." ma:contentTypeScope="" ma:versionID="dfb64dd6258564749b34eb4cc8003f7c">
  <xsd:schema xmlns:xsd="http://www.w3.org/2001/XMLSchema" xmlns:xs="http://www.w3.org/2001/XMLSchema" xmlns:p="http://schemas.microsoft.com/office/2006/metadata/properties" xmlns:ns2="e9d14aac-1b0d-4ef9-ae6a-4c110b9f2389" xmlns:ns3="34f434be-a433-44dd-bf70-bbd50728ed72" targetNamespace="http://schemas.microsoft.com/office/2006/metadata/properties" ma:root="true" ma:fieldsID="e4cfa24f786f4bfd6a2d9ac699a2904c" ns2:_="" ns3:_="">
    <xsd:import namespace="e9d14aac-1b0d-4ef9-ae6a-4c110b9f2389"/>
    <xsd:import namespace="34f434be-a433-44dd-bf70-bbd50728ed7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2:SharedWithUsers" minOccurs="0"/>
                <xsd:element ref="ns2:SharedWithDetail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d14aac-1b0d-4ef9-ae6a-4c110b9f238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9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9a16644-3ef7-4870-828d-c00729536bc2}" ma:internalName="TaxCatchAll" ma:showField="CatchAllData" ma:web="e9d14aac-1b0d-4ef9-ae6a-4c110b9f23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f434be-a433-44dd-bf70-bbd50728ed7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d33c8c81-5745-4931-bcc4-c2aeafe8678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6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f434be-a433-44dd-bf70-bbd50728ed72">
      <Terms xmlns="http://schemas.microsoft.com/office/infopath/2007/PartnerControls"/>
    </lcf76f155ced4ddcb4097134ff3c332f>
    <TaxCatchAll xmlns="e9d14aac-1b0d-4ef9-ae6a-4c110b9f2389" xsi:nil="true"/>
    <_dlc_DocId xmlns="e9d14aac-1b0d-4ef9-ae6a-4c110b9f2389">UX76T4Z3V6F6-2074306705-3941</_dlc_DocId>
    <_dlc_DocIdUrl xmlns="e9d14aac-1b0d-4ef9-ae6a-4c110b9f2389">
      <Url>https://sena4.sharepoint.com/sites/ggdcl/_layouts/15/DocIdRedir.aspx?ID=UX76T4Z3V6F6-2074306705-3941</Url>
      <Description>UX76T4Z3V6F6-2074306705-3941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DB23A87-CB14-4521-A3E2-B120C5E8D4A5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8C5AD561-75C7-4EE4-B153-43CDFC69D5C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d14aac-1b0d-4ef9-ae6a-4c110b9f2389"/>
    <ds:schemaRef ds:uri="34f434be-a433-44dd-bf70-bbd50728ed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0DB1118-64F8-4EEC-A892-67660F0C42E4}">
  <ds:schemaRefs>
    <ds:schemaRef ds:uri="http://purl.org/dc/terms/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34f434be-a433-44dd-bf70-bbd50728ed72"/>
    <ds:schemaRef ds:uri="e9d14aac-1b0d-4ef9-ae6a-4c110b9f2389"/>
  </ds:schemaRefs>
</ds:datastoreItem>
</file>

<file path=customXml/itemProps4.xml><?xml version="1.0" encoding="utf-8"?>
<ds:datastoreItem xmlns:ds="http://schemas.openxmlformats.org/officeDocument/2006/customXml" ds:itemID="{2337C858-629B-4F42-9DED-5C99F468110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738</Words>
  <Application>Microsoft Office PowerPoint</Application>
  <PresentationFormat>Panorámica</PresentationFormat>
  <Paragraphs>87</Paragraphs>
  <Slides>11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24" baseType="lpstr">
      <vt:lpstr>Aptos</vt:lpstr>
      <vt:lpstr>Arial</vt:lpstr>
      <vt:lpstr>Calibri</vt:lpstr>
      <vt:lpstr>Calibri Light</vt:lpstr>
      <vt:lpstr>Word sans</vt:lpstr>
      <vt:lpstr>Work Sans</vt:lpstr>
      <vt:lpstr>Work Sans Black</vt:lpstr>
      <vt:lpstr>Work Sans Bold</vt:lpstr>
      <vt:lpstr>Work Sans Bold Roman</vt:lpstr>
      <vt:lpstr>Work Sans Light</vt:lpstr>
      <vt:lpstr>WORK SANS LIGHT ROMAN</vt:lpstr>
      <vt:lpstr>Work Sans SemiBold</vt:lpstr>
      <vt:lpstr>Tema de Office</vt:lpstr>
      <vt:lpstr>Encuentro de Articulación Interinstitucional ANDI – Mesa Sectorial de Dirección y Gerencia  SENA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Jesus Hernando Cardenas Pinzon</dc:creator>
  <cp:lastModifiedBy>Lina Marcela Mesa Arroyave</cp:lastModifiedBy>
  <cp:revision>29</cp:revision>
  <dcterms:created xsi:type="dcterms:W3CDTF">2024-09-02T16:04:20Z</dcterms:created>
  <dcterms:modified xsi:type="dcterms:W3CDTF">2026-04-15T14:18:03Z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0x01010069F7E0555958FE4382D2702C3AC58733</vt:lpwstr>
  </property>
  <property fmtid="{D5CDD505-2E9C-101B-9397-08002B2CF9AE}" pid="3" name="_dlc_DocIdItemGuid">
    <vt:lpwstr>93d7d6c7-5a7e-4659-8c72-f36a6df65730</vt:lpwstr>
  </property>
  <property fmtid="{D5CDD505-2E9C-101B-9397-08002B2CF9AE}" pid="4" name="MSIP_Label_fc111285-cafa-4fc9-8a9a-bd902089b24f_Enabled">
    <vt:lpwstr>true</vt:lpwstr>
  </property>
  <property fmtid="{D5CDD505-2E9C-101B-9397-08002B2CF9AE}" pid="5" name="MSIP_Label_fc111285-cafa-4fc9-8a9a-bd902089b24f_SetDate">
    <vt:lpwstr>2024-09-12T16:14:13Z</vt:lpwstr>
  </property>
  <property fmtid="{D5CDD505-2E9C-101B-9397-08002B2CF9AE}" pid="6" name="MSIP_Label_fc111285-cafa-4fc9-8a9a-bd902089b24f_Method">
    <vt:lpwstr>Privileged</vt:lpwstr>
  </property>
  <property fmtid="{D5CDD505-2E9C-101B-9397-08002B2CF9AE}" pid="7" name="MSIP_Label_fc111285-cafa-4fc9-8a9a-bd902089b24f_Name">
    <vt:lpwstr>Public</vt:lpwstr>
  </property>
  <property fmtid="{D5CDD505-2E9C-101B-9397-08002B2CF9AE}" pid="8" name="MSIP_Label_fc111285-cafa-4fc9-8a9a-bd902089b24f_SiteId">
    <vt:lpwstr>cbc2c381-2f2e-4d93-91d1-506c9316ace7</vt:lpwstr>
  </property>
  <property fmtid="{D5CDD505-2E9C-101B-9397-08002B2CF9AE}" pid="9" name="MSIP_Label_fc111285-cafa-4fc9-8a9a-bd902089b24f_ActionId">
    <vt:lpwstr>33d1e03f-d90d-4f31-ab60-4b6adeac9761</vt:lpwstr>
  </property>
  <property fmtid="{D5CDD505-2E9C-101B-9397-08002B2CF9AE}" pid="10" name="MSIP_Label_fc111285-cafa-4fc9-8a9a-bd902089b24f_ContentBits">
    <vt:lpwstr>0</vt:lpwstr>
  </property>
  <property fmtid="{D5CDD505-2E9C-101B-9397-08002B2CF9AE}" pid="11" name="MediaServiceImageTags">
    <vt:lpwstr/>
  </property>
</Properties>
</file>