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8"/>
  </p:notesMasterIdLst>
  <p:sldIdLst>
    <p:sldId id="256" r:id="rId2"/>
    <p:sldId id="962" r:id="rId3"/>
    <p:sldId id="1162" r:id="rId4"/>
    <p:sldId id="1054" r:id="rId5"/>
    <p:sldId id="422" r:id="rId6"/>
    <p:sldId id="470" r:id="rId7"/>
    <p:sldId id="421" r:id="rId8"/>
    <p:sldId id="1073" r:id="rId9"/>
    <p:sldId id="1074" r:id="rId10"/>
    <p:sldId id="1078" r:id="rId11"/>
    <p:sldId id="1163" r:id="rId12"/>
    <p:sldId id="1152" r:id="rId13"/>
    <p:sldId id="1055" r:id="rId14"/>
    <p:sldId id="1128" r:id="rId15"/>
    <p:sldId id="944" r:id="rId16"/>
    <p:sldId id="933" r:id="rId17"/>
    <p:sldId id="1189" r:id="rId18"/>
    <p:sldId id="1191" r:id="rId19"/>
    <p:sldId id="1192" r:id="rId20"/>
    <p:sldId id="1194" r:id="rId21"/>
    <p:sldId id="1195" r:id="rId22"/>
    <p:sldId id="1164" r:id="rId23"/>
    <p:sldId id="1196" r:id="rId24"/>
    <p:sldId id="1166" r:id="rId25"/>
    <p:sldId id="1056" r:id="rId26"/>
    <p:sldId id="1131" r:id="rId27"/>
    <p:sldId id="1136" r:id="rId28"/>
    <p:sldId id="1137" r:id="rId29"/>
    <p:sldId id="1138" r:id="rId30"/>
    <p:sldId id="1139" r:id="rId31"/>
    <p:sldId id="1140" r:id="rId32"/>
    <p:sldId id="1197" r:id="rId33"/>
    <p:sldId id="1064" r:id="rId34"/>
    <p:sldId id="1065" r:id="rId35"/>
    <p:sldId id="1066" r:id="rId36"/>
    <p:sldId id="1067" r:id="rId37"/>
    <p:sldId id="1068" r:id="rId38"/>
    <p:sldId id="1069" r:id="rId39"/>
    <p:sldId id="1070" r:id="rId40"/>
    <p:sldId id="1071" r:id="rId41"/>
    <p:sldId id="1167" r:id="rId42"/>
    <p:sldId id="991" r:id="rId43"/>
    <p:sldId id="1198" r:id="rId44"/>
    <p:sldId id="1199" r:id="rId45"/>
    <p:sldId id="1200" r:id="rId46"/>
    <p:sldId id="1201" r:id="rId47"/>
    <p:sldId id="1202" r:id="rId48"/>
    <p:sldId id="1203" r:id="rId49"/>
    <p:sldId id="1204" r:id="rId50"/>
    <p:sldId id="1205" r:id="rId51"/>
    <p:sldId id="1206" r:id="rId52"/>
    <p:sldId id="1207" r:id="rId53"/>
    <p:sldId id="1209" r:id="rId54"/>
    <p:sldId id="1210" r:id="rId55"/>
    <p:sldId id="1211" r:id="rId56"/>
    <p:sldId id="259" r:id="rId5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3860"/>
    <a:srgbClr val="B7E6EC"/>
    <a:srgbClr val="B7F2FF"/>
    <a:srgbClr val="B7E8F9"/>
    <a:srgbClr val="33CCCC"/>
    <a:srgbClr val="000000"/>
    <a:srgbClr val="B7FFFF"/>
    <a:srgbClr val="7F7F7F"/>
    <a:srgbClr val="B7E3E9"/>
    <a:srgbClr val="B7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03447BB-5D67-496B-8E87-E561075AD55C}" styleName="Estilo oscuro 1 - Énfasis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048" autoAdjust="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82DEB1-35E6-452C-AC03-C433936D70CF}" type="doc">
      <dgm:prSet loTypeId="urn:microsoft.com/office/officeart/2005/8/layout/hList3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C4FFD8-335D-465B-B6AA-B9151F6901BB}">
      <dgm:prSet phldrT="[Texto]" custT="1"/>
      <dgm:spPr>
        <a:solidFill>
          <a:srgbClr val="0070C0"/>
        </a:solidFill>
      </dgm:spPr>
      <dgm:t>
        <a:bodyPr/>
        <a:lstStyle/>
        <a:p>
          <a:r>
            <a:rPr lang="es-ES" sz="2600" b="1" dirty="0">
              <a:latin typeface="Arial" panose="020B0604020202020204" pitchFamily="34" charset="0"/>
              <a:cs typeface="Arial" panose="020B0604020202020204" pitchFamily="34" charset="0"/>
            </a:rPr>
            <a:t>Componentes de la Red</a:t>
          </a:r>
          <a:endParaRPr lang="es-CO" sz="2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38FB87-7AD7-42DE-8A27-14C920177A67}" type="parTrans" cxnId="{CD7581A4-9A3E-4C6C-AB03-9FCDE753CB94}">
      <dgm:prSet/>
      <dgm:spPr/>
      <dgm:t>
        <a:bodyPr/>
        <a:lstStyle/>
        <a:p>
          <a:endParaRPr lang="es-CO" sz="2600">
            <a:solidFill>
              <a:schemeClr val="tx1"/>
            </a:solidFill>
            <a:latin typeface="Aptos" panose="020B0004020202020204" pitchFamily="34" charset="0"/>
          </a:endParaRPr>
        </a:p>
      </dgm:t>
    </dgm:pt>
    <dgm:pt modelId="{DF2BE33C-BABE-4F4D-B5DB-3CC65BD2C449}" type="sibTrans" cxnId="{CD7581A4-9A3E-4C6C-AB03-9FCDE753CB94}">
      <dgm:prSet/>
      <dgm:spPr/>
      <dgm:t>
        <a:bodyPr/>
        <a:lstStyle/>
        <a:p>
          <a:endParaRPr lang="es-CO" sz="2600">
            <a:solidFill>
              <a:schemeClr val="tx1"/>
            </a:solidFill>
            <a:latin typeface="Aptos" panose="020B0004020202020204" pitchFamily="34" charset="0"/>
          </a:endParaRPr>
        </a:p>
      </dgm:t>
    </dgm:pt>
    <dgm:pt modelId="{3FBEDB01-DFDB-45AC-8416-263F6A3765C1}">
      <dgm:prSet phldrT="[Texto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Componente primario</a:t>
          </a:r>
          <a:r>
            <a:rPr lang="es-E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400" dirty="0">
              <a:latin typeface="Arial" panose="020B0604020202020204" pitchFamily="34" charset="0"/>
              <a:cs typeface="Arial" panose="020B0604020202020204" pitchFamily="34" charset="0"/>
            </a:rPr>
            <a:t>Encargado de acciones individuales, colectivas y poblacionales según Rutas Integrales de Atención en Salud.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400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Organiza y gestiona integralmente el cuidado primario. </a:t>
          </a:r>
          <a:endParaRPr lang="es-CO" sz="2400" u="sng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400" dirty="0">
            <a:latin typeface="Aptos" panose="020B0004020202020204" pitchFamily="34" charset="0"/>
            <a:cs typeface="Arial" panose="020B0604020202020204" pitchFamily="34" charset="0"/>
          </a:endParaRPr>
        </a:p>
      </dgm:t>
    </dgm:pt>
    <dgm:pt modelId="{A852EBDE-283B-44F5-BA9E-2BE49B80D900}" type="parTrans" cxnId="{71B2804E-048B-461F-A246-A7C6853A785D}">
      <dgm:prSet/>
      <dgm:spPr/>
      <dgm:t>
        <a:bodyPr/>
        <a:lstStyle/>
        <a:p>
          <a:endParaRPr lang="es-CO" sz="2600">
            <a:solidFill>
              <a:schemeClr val="tx1"/>
            </a:solidFill>
            <a:latin typeface="Aptos" panose="020B0004020202020204" pitchFamily="34" charset="0"/>
          </a:endParaRPr>
        </a:p>
      </dgm:t>
    </dgm:pt>
    <dgm:pt modelId="{49D2E64A-CA16-4926-8423-6C16A20C4F37}" type="sibTrans" cxnId="{71B2804E-048B-461F-A246-A7C6853A785D}">
      <dgm:prSet/>
      <dgm:spPr/>
      <dgm:t>
        <a:bodyPr/>
        <a:lstStyle/>
        <a:p>
          <a:endParaRPr lang="es-CO" sz="2600">
            <a:solidFill>
              <a:schemeClr val="tx1"/>
            </a:solidFill>
            <a:latin typeface="Aptos" panose="020B0004020202020204" pitchFamily="34" charset="0"/>
          </a:endParaRPr>
        </a:p>
      </dgm:t>
    </dgm:pt>
    <dgm:pt modelId="{625A534D-7EEA-442F-BE26-E3A02620760E}">
      <dgm:prSet phldrT="[Texto]" custT="1"/>
      <dgm:spPr/>
      <dgm:t>
        <a:bodyPr/>
        <a:lstStyle/>
        <a:p>
          <a:pPr algn="ctr"/>
          <a:r>
            <a:rPr lang="es-E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Componente complementario </a:t>
          </a:r>
        </a:p>
        <a:p>
          <a:pPr algn="just"/>
          <a:r>
            <a:rPr lang="es-E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2400" dirty="0">
              <a:latin typeface="Arial" panose="020B0604020202020204" pitchFamily="34" charset="0"/>
              <a:cs typeface="Arial" panose="020B0604020202020204" pitchFamily="34" charset="0"/>
            </a:rPr>
            <a:t>Acciones individuales de mayor complejidad.</a:t>
          </a:r>
        </a:p>
        <a:p>
          <a:pPr algn="just"/>
          <a:endParaRPr lang="es-ES" sz="2400" dirty="0">
            <a:latin typeface="Aptos" panose="020B0004020202020204" pitchFamily="34" charset="0"/>
            <a:cs typeface="Arial" panose="020B0604020202020204" pitchFamily="34" charset="0"/>
          </a:endParaRPr>
        </a:p>
        <a:p>
          <a:pPr algn="just"/>
          <a:endParaRPr lang="es-ES" sz="2400" dirty="0">
            <a:latin typeface="Aptos" panose="020B0004020202020204" pitchFamily="34" charset="0"/>
            <a:cs typeface="Arial" panose="020B0604020202020204" pitchFamily="34" charset="0"/>
          </a:endParaRPr>
        </a:p>
        <a:p>
          <a:pPr algn="just"/>
          <a:endParaRPr lang="es-CO" sz="2400" dirty="0">
            <a:latin typeface="Aptos" panose="020B0004020202020204" pitchFamily="34" charset="0"/>
            <a:cs typeface="Arial" panose="020B0604020202020204" pitchFamily="34" charset="0"/>
          </a:endParaRPr>
        </a:p>
      </dgm:t>
    </dgm:pt>
    <dgm:pt modelId="{07EA3C5F-1550-40BA-BBA3-21954865325B}" type="sibTrans" cxnId="{9CD2BF53-62F3-477E-9582-66169867A729}">
      <dgm:prSet/>
      <dgm:spPr/>
      <dgm:t>
        <a:bodyPr/>
        <a:lstStyle/>
        <a:p>
          <a:endParaRPr lang="es-CO" sz="2600">
            <a:solidFill>
              <a:schemeClr val="tx1"/>
            </a:solidFill>
            <a:latin typeface="Aptos" panose="020B0004020202020204" pitchFamily="34" charset="0"/>
          </a:endParaRPr>
        </a:p>
      </dgm:t>
    </dgm:pt>
    <dgm:pt modelId="{D476662A-DF7C-498B-99AB-15AA0AC74D43}" type="parTrans" cxnId="{9CD2BF53-62F3-477E-9582-66169867A729}">
      <dgm:prSet/>
      <dgm:spPr/>
      <dgm:t>
        <a:bodyPr/>
        <a:lstStyle/>
        <a:p>
          <a:endParaRPr lang="es-CO" sz="2600">
            <a:solidFill>
              <a:schemeClr val="tx1"/>
            </a:solidFill>
            <a:latin typeface="Aptos" panose="020B0004020202020204" pitchFamily="34" charset="0"/>
          </a:endParaRPr>
        </a:p>
      </dgm:t>
    </dgm:pt>
    <dgm:pt modelId="{F1D7CE24-C361-4CDF-85F1-A8772D1EACD9}" type="pres">
      <dgm:prSet presAssocID="{6B82DEB1-35E6-452C-AC03-C433936D70CF}" presName="composite" presStyleCnt="0">
        <dgm:presLayoutVars>
          <dgm:chMax val="1"/>
          <dgm:dir/>
          <dgm:resizeHandles val="exact"/>
        </dgm:presLayoutVars>
      </dgm:prSet>
      <dgm:spPr/>
    </dgm:pt>
    <dgm:pt modelId="{E8D6622B-F078-4A85-9490-CD870F2FD2E7}" type="pres">
      <dgm:prSet presAssocID="{7CC4FFD8-335D-465B-B6AA-B9151F6901BB}" presName="roof" presStyleLbl="dkBgShp" presStyleIdx="0" presStyleCnt="2" custScaleY="51168" custLinFactNeighborX="0" custLinFactNeighborY="15689"/>
      <dgm:spPr/>
    </dgm:pt>
    <dgm:pt modelId="{9BC310B1-64AB-413C-B65C-CC8F4C09C197}" type="pres">
      <dgm:prSet presAssocID="{7CC4FFD8-335D-465B-B6AA-B9151F6901BB}" presName="pillars" presStyleCnt="0"/>
      <dgm:spPr/>
    </dgm:pt>
    <dgm:pt modelId="{1D3A9F9E-DB9F-48FB-B6E3-90BFE5A76C0F}" type="pres">
      <dgm:prSet presAssocID="{7CC4FFD8-335D-465B-B6AA-B9151F6901BB}" presName="pillar1" presStyleLbl="node1" presStyleIdx="0" presStyleCnt="2" custScaleX="100293" custScaleY="111540">
        <dgm:presLayoutVars>
          <dgm:bulletEnabled val="1"/>
        </dgm:presLayoutVars>
      </dgm:prSet>
      <dgm:spPr/>
    </dgm:pt>
    <dgm:pt modelId="{7D3AFE63-2C55-4EFC-87A0-5C6642169EC1}" type="pres">
      <dgm:prSet presAssocID="{625A534D-7EEA-442F-BE26-E3A02620760E}" presName="pillarX" presStyleLbl="node1" presStyleIdx="1" presStyleCnt="2" custScaleY="107671" custLinFactNeighborX="-310" custLinFactNeighborY="-2366">
        <dgm:presLayoutVars>
          <dgm:bulletEnabled val="1"/>
        </dgm:presLayoutVars>
      </dgm:prSet>
      <dgm:spPr/>
    </dgm:pt>
    <dgm:pt modelId="{7AC2283A-000B-43B2-B7F5-7B3A76992466}" type="pres">
      <dgm:prSet presAssocID="{7CC4FFD8-335D-465B-B6AA-B9151F6901BB}" presName="base" presStyleLbl="dkBgShp" presStyleIdx="1" presStyleCnt="2" custLinFactNeighborX="17828" custLinFactNeighborY="10139"/>
      <dgm:spPr>
        <a:solidFill>
          <a:srgbClr val="0070C0"/>
        </a:solidFill>
      </dgm:spPr>
    </dgm:pt>
  </dgm:ptLst>
  <dgm:cxnLst>
    <dgm:cxn modelId="{87CF3D11-EB77-4EE9-A49A-BAB2075D1414}" type="presOf" srcId="{625A534D-7EEA-442F-BE26-E3A02620760E}" destId="{7D3AFE63-2C55-4EFC-87A0-5C6642169EC1}" srcOrd="0" destOrd="0" presId="urn:microsoft.com/office/officeart/2005/8/layout/hList3"/>
    <dgm:cxn modelId="{71B2804E-048B-461F-A246-A7C6853A785D}" srcId="{7CC4FFD8-335D-465B-B6AA-B9151F6901BB}" destId="{3FBEDB01-DFDB-45AC-8416-263F6A3765C1}" srcOrd="0" destOrd="0" parTransId="{A852EBDE-283B-44F5-BA9E-2BE49B80D900}" sibTransId="{49D2E64A-CA16-4926-8423-6C16A20C4F37}"/>
    <dgm:cxn modelId="{9CD2BF53-62F3-477E-9582-66169867A729}" srcId="{7CC4FFD8-335D-465B-B6AA-B9151F6901BB}" destId="{625A534D-7EEA-442F-BE26-E3A02620760E}" srcOrd="1" destOrd="0" parTransId="{D476662A-DF7C-498B-99AB-15AA0AC74D43}" sibTransId="{07EA3C5F-1550-40BA-BBA3-21954865325B}"/>
    <dgm:cxn modelId="{CD7581A4-9A3E-4C6C-AB03-9FCDE753CB94}" srcId="{6B82DEB1-35E6-452C-AC03-C433936D70CF}" destId="{7CC4FFD8-335D-465B-B6AA-B9151F6901BB}" srcOrd="0" destOrd="0" parTransId="{1138FB87-7AD7-42DE-8A27-14C920177A67}" sibTransId="{DF2BE33C-BABE-4F4D-B5DB-3CC65BD2C449}"/>
    <dgm:cxn modelId="{434146AC-A54E-49C7-8F8C-F5DE2517ACDB}" type="presOf" srcId="{7CC4FFD8-335D-465B-B6AA-B9151F6901BB}" destId="{E8D6622B-F078-4A85-9490-CD870F2FD2E7}" srcOrd="0" destOrd="0" presId="urn:microsoft.com/office/officeart/2005/8/layout/hList3"/>
    <dgm:cxn modelId="{EA5083C8-64BD-409A-B409-69728D9030A9}" type="presOf" srcId="{3FBEDB01-DFDB-45AC-8416-263F6A3765C1}" destId="{1D3A9F9E-DB9F-48FB-B6E3-90BFE5A76C0F}" srcOrd="0" destOrd="0" presId="urn:microsoft.com/office/officeart/2005/8/layout/hList3"/>
    <dgm:cxn modelId="{784A50EE-3390-4378-9016-51B2EDDE983A}" type="presOf" srcId="{6B82DEB1-35E6-452C-AC03-C433936D70CF}" destId="{F1D7CE24-C361-4CDF-85F1-A8772D1EACD9}" srcOrd="0" destOrd="0" presId="urn:microsoft.com/office/officeart/2005/8/layout/hList3"/>
    <dgm:cxn modelId="{0091462B-3DC5-4AD6-8CC0-9F6D8D07CCAF}" type="presParOf" srcId="{F1D7CE24-C361-4CDF-85F1-A8772D1EACD9}" destId="{E8D6622B-F078-4A85-9490-CD870F2FD2E7}" srcOrd="0" destOrd="0" presId="urn:microsoft.com/office/officeart/2005/8/layout/hList3"/>
    <dgm:cxn modelId="{41590DE0-2F2A-42B6-A0BF-170773CE2D51}" type="presParOf" srcId="{F1D7CE24-C361-4CDF-85F1-A8772D1EACD9}" destId="{9BC310B1-64AB-413C-B65C-CC8F4C09C197}" srcOrd="1" destOrd="0" presId="urn:microsoft.com/office/officeart/2005/8/layout/hList3"/>
    <dgm:cxn modelId="{AB68E640-2B84-4C8C-944A-CD020C8DB80A}" type="presParOf" srcId="{9BC310B1-64AB-413C-B65C-CC8F4C09C197}" destId="{1D3A9F9E-DB9F-48FB-B6E3-90BFE5A76C0F}" srcOrd="0" destOrd="0" presId="urn:microsoft.com/office/officeart/2005/8/layout/hList3"/>
    <dgm:cxn modelId="{22C74541-9AB0-4097-8ED5-6615A8BCF8F4}" type="presParOf" srcId="{9BC310B1-64AB-413C-B65C-CC8F4C09C197}" destId="{7D3AFE63-2C55-4EFC-87A0-5C6642169EC1}" srcOrd="1" destOrd="0" presId="urn:microsoft.com/office/officeart/2005/8/layout/hList3"/>
    <dgm:cxn modelId="{06BC4505-0249-4F5D-BAF1-4088017C9FAA}" type="presParOf" srcId="{F1D7CE24-C361-4CDF-85F1-A8772D1EACD9}" destId="{7AC2283A-000B-43B2-B7F5-7B3A76992466}" srcOrd="2" destOrd="0" presId="urn:microsoft.com/office/officeart/2005/8/layout/hLis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1F996B-9D93-4282-8A87-D54C695057AD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334A0B-C520-4C4D-92EF-F32EDABF324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Fortalecer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el cuidado integral 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 en salud y el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trabajo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en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red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 en el marco de la Atención Primaria en Salud</a:t>
          </a:r>
          <a:endParaRPr lang="en-US" sz="1800" i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D49F25-877D-4C57-8688-5932C4E269BF}" type="parTrans" cxnId="{781F2267-A3F5-4B43-BA00-B10BA45581A5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E01ACD-3563-4EBB-ABE0-7A9BB20B03E0}" type="sibTrans" cxnId="{781F2267-A3F5-4B43-BA00-B10BA45581A5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71CB08-6935-43A9-889B-1F3EF1C7CFA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Mejorar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la eficiencia y la efectividad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 en la gestión de la prestación de los servicios de salud</a:t>
          </a:r>
          <a:endParaRPr lang="en-US" sz="1800" i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475F58-E134-4E1D-AFF5-587D54405043}" type="parTrans" cxnId="{A50703E8-BDA3-4D8D-9F23-E7B109095919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7BE558-A4D4-4EDF-A9EF-23EAF1CD9E64}" type="sibTrans" cxnId="{A50703E8-BDA3-4D8D-9F23-E7B109095919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3408F3-0CFE-478B-A27E-F00580D0C3F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Centrar la gestión en salud  de las RIITS,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en el cuidado integral de la salud 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del ciudadano, la familia y la comunidad</a:t>
          </a:r>
          <a:endParaRPr lang="en-US" sz="1800" i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CDDE8A-9414-4FE9-9787-F937B19C979B}" type="parTrans" cxnId="{C0984D1C-C897-4577-BC7B-61DBF75907B5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38238F-91C4-42EE-9C96-4A64E3BF18C9}" type="sibTrans" cxnId="{C0984D1C-C897-4577-BC7B-61DBF75907B5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0B088-8C7A-48CC-9F3C-3FB52E1D007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Orientar la Gestión en salud de las RIITS para contribuir al mejoramiento progresivo de los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resultados en salud </a:t>
          </a:r>
          <a:r>
            <a:rPr lang="es-ES" sz="1800" b="0" i="0" dirty="0">
              <a:latin typeface="Arial" panose="020B0604020202020204" pitchFamily="34" charset="0"/>
              <a:cs typeface="Arial" panose="020B0604020202020204" pitchFamily="34" charset="0"/>
            </a:rPr>
            <a:t>y disminuir las </a:t>
          </a:r>
          <a:r>
            <a:rPr lang="es-ES" sz="1800" b="1" i="0" dirty="0">
              <a:latin typeface="Arial" panose="020B0604020202020204" pitchFamily="34" charset="0"/>
              <a:cs typeface="Arial" panose="020B0604020202020204" pitchFamily="34" charset="0"/>
            </a:rPr>
            <a:t>brechas de inequidad</a:t>
          </a:r>
          <a:endParaRPr lang="en-US" sz="1800" b="1" i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BCE607-9E56-44EC-BDD3-7B13239205FA}" type="parTrans" cxnId="{C9D3F504-D815-4782-8D38-1DFE175C566B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02F0E5-6CCF-4E74-BC4B-339EB910C863}" type="sibTrans" cxnId="{C9D3F504-D815-4782-8D38-1DFE175C566B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D06470-30ED-4777-B251-13FD284BCE9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b="0" i="0" dirty="0">
              <a:latin typeface="Arial" panose="020B0604020202020204" pitchFamily="34" charset="0"/>
              <a:cs typeface="Arial" panose="020B0604020202020204" pitchFamily="34" charset="0"/>
            </a:rPr>
            <a:t>Garantizar el goce efectivo del </a:t>
          </a:r>
          <a:r>
            <a:rPr lang="en-US" sz="1800" b="1" i="0" dirty="0">
              <a:latin typeface="Arial" panose="020B0604020202020204" pitchFamily="34" charset="0"/>
              <a:cs typeface="Arial" panose="020B0604020202020204" pitchFamily="34" charset="0"/>
            </a:rPr>
            <a:t>derecho al mas alto nivel de salud posible</a:t>
          </a:r>
        </a:p>
      </dgm:t>
    </dgm:pt>
    <dgm:pt modelId="{D97E3263-5CDA-42E9-8A6D-B3D8719B3070}" type="parTrans" cxnId="{005FF732-2511-4788-8F53-BBAFF19F260F}">
      <dgm:prSet/>
      <dgm:spPr/>
      <dgm:t>
        <a:bodyPr/>
        <a:lstStyle/>
        <a:p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A49D4A-51C7-4FF0-87FB-8DBFD03357AE}" type="sibTrans" cxnId="{005FF732-2511-4788-8F53-BBAFF19F260F}">
      <dgm:prSet/>
      <dgm:spPr/>
      <dgm:t>
        <a:bodyPr/>
        <a:lstStyle/>
        <a:p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99F187-5653-4526-BF83-2AE2F639A388}" type="pres">
      <dgm:prSet presAssocID="{8A1F996B-9D93-4282-8A87-D54C695057AD}" presName="root" presStyleCnt="0">
        <dgm:presLayoutVars>
          <dgm:dir/>
          <dgm:resizeHandles val="exact"/>
        </dgm:presLayoutVars>
      </dgm:prSet>
      <dgm:spPr/>
    </dgm:pt>
    <dgm:pt modelId="{18907E77-E315-45A5-9742-CFCBE04F5CE0}" type="pres">
      <dgm:prSet presAssocID="{FE334A0B-C520-4C4D-92EF-F32EDABF324F}" presName="compNode" presStyleCnt="0"/>
      <dgm:spPr/>
    </dgm:pt>
    <dgm:pt modelId="{0E4E557B-899C-451C-B3A4-4316E87D2CC0}" type="pres">
      <dgm:prSet presAssocID="{FE334A0B-C520-4C4D-92EF-F32EDABF324F}" presName="iconRect" presStyleLbl="node1" presStyleIdx="0" presStyleCnt="5" custScaleX="170278" custScaleY="152494"/>
      <dgm:spPr>
        <a:blipFill rotWithShape="1">
          <a:blip xmlns:r="http://schemas.openxmlformats.org/officeDocument/2006/relationships" r:embed="rId1"/>
          <a:srcRect/>
          <a:stretch>
            <a:fillRect l="-11000" r="-11000"/>
          </a:stretch>
        </a:blipFill>
      </dgm:spPr>
      <dgm:extLst>
        <a:ext uri="{E40237B7-FDA0-4F09-8148-C483321AD2D9}">
          <dgm14:cNvPr xmlns:dgm14="http://schemas.microsoft.com/office/drawing/2010/diagram" id="0" name="" descr="Grupo"/>
        </a:ext>
      </dgm:extLst>
    </dgm:pt>
    <dgm:pt modelId="{17105F4B-327E-43CF-B061-43DE57C8B8A8}" type="pres">
      <dgm:prSet presAssocID="{FE334A0B-C520-4C4D-92EF-F32EDABF324F}" presName="spaceRect" presStyleCnt="0"/>
      <dgm:spPr/>
    </dgm:pt>
    <dgm:pt modelId="{186FCB07-E15B-461B-9D63-B6DAB8DC30E1}" type="pres">
      <dgm:prSet presAssocID="{FE334A0B-C520-4C4D-92EF-F32EDABF324F}" presName="textRect" presStyleLbl="revTx" presStyleIdx="0" presStyleCnt="5">
        <dgm:presLayoutVars>
          <dgm:chMax val="1"/>
          <dgm:chPref val="1"/>
        </dgm:presLayoutVars>
      </dgm:prSet>
      <dgm:spPr/>
    </dgm:pt>
    <dgm:pt modelId="{7E8EE390-AFA2-4C7B-AEDC-498DB770B64F}" type="pres">
      <dgm:prSet presAssocID="{31E01ACD-3563-4EBB-ABE0-7A9BB20B03E0}" presName="sibTrans" presStyleCnt="0"/>
      <dgm:spPr/>
    </dgm:pt>
    <dgm:pt modelId="{162CA22F-E9F1-4D7B-B093-475A534918E6}" type="pres">
      <dgm:prSet presAssocID="{0571CB08-6935-43A9-889B-1F3EF1C7CFA7}" presName="compNode" presStyleCnt="0"/>
      <dgm:spPr/>
    </dgm:pt>
    <dgm:pt modelId="{2F601CBA-26BA-46E6-8B08-4E0CE48082F7}" type="pres">
      <dgm:prSet presAssocID="{0571CB08-6935-43A9-889B-1F3EF1C7CFA7}" presName="iconRect" presStyleLbl="node1" presStyleIdx="1" presStyleCnt="5" custScaleX="165760" custScaleY="155661"/>
      <dgm:spPr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  <a:ln>
          <a:solidFill>
            <a:srgbClr val="0070C0"/>
          </a:solidFill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0EF1FE13-6B78-4344-82BA-F4FCB2A05672}" type="pres">
      <dgm:prSet presAssocID="{0571CB08-6935-43A9-889B-1F3EF1C7CFA7}" presName="spaceRect" presStyleCnt="0"/>
      <dgm:spPr/>
    </dgm:pt>
    <dgm:pt modelId="{F1DD1889-7402-4090-BC6E-E16B37C1929C}" type="pres">
      <dgm:prSet presAssocID="{0571CB08-6935-43A9-889B-1F3EF1C7CFA7}" presName="textRect" presStyleLbl="revTx" presStyleIdx="1" presStyleCnt="5">
        <dgm:presLayoutVars>
          <dgm:chMax val="1"/>
          <dgm:chPref val="1"/>
        </dgm:presLayoutVars>
      </dgm:prSet>
      <dgm:spPr/>
    </dgm:pt>
    <dgm:pt modelId="{D453A44E-03EC-479E-973C-EAA1405EDEC5}" type="pres">
      <dgm:prSet presAssocID="{227BE558-A4D4-4EDF-A9EF-23EAF1CD9E64}" presName="sibTrans" presStyleCnt="0"/>
      <dgm:spPr/>
    </dgm:pt>
    <dgm:pt modelId="{C21F9D14-0CD2-44F6-90A1-F2A2217A4E5F}" type="pres">
      <dgm:prSet presAssocID="{2D3408F3-0CFE-478B-A27E-F00580D0C3F6}" presName="compNode" presStyleCnt="0"/>
      <dgm:spPr/>
    </dgm:pt>
    <dgm:pt modelId="{09F7909E-D4C0-4BD7-824B-169C838B07AB}" type="pres">
      <dgm:prSet presAssocID="{2D3408F3-0CFE-478B-A27E-F00580D0C3F6}" presName="iconRect" presStyleLbl="node1" presStyleIdx="2" presStyleCnt="5" custScaleX="161243" custScaleY="174379"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indis"/>
        </a:ext>
      </dgm:extLst>
    </dgm:pt>
    <dgm:pt modelId="{6ACC5B8A-2F9B-4CE2-950A-DF0D4CA43AA8}" type="pres">
      <dgm:prSet presAssocID="{2D3408F3-0CFE-478B-A27E-F00580D0C3F6}" presName="spaceRect" presStyleCnt="0"/>
      <dgm:spPr/>
    </dgm:pt>
    <dgm:pt modelId="{6DE36973-BA88-4624-9343-2A55E75A8D60}" type="pres">
      <dgm:prSet presAssocID="{2D3408F3-0CFE-478B-A27E-F00580D0C3F6}" presName="textRect" presStyleLbl="revTx" presStyleIdx="2" presStyleCnt="5">
        <dgm:presLayoutVars>
          <dgm:chMax val="1"/>
          <dgm:chPref val="1"/>
        </dgm:presLayoutVars>
      </dgm:prSet>
      <dgm:spPr/>
    </dgm:pt>
    <dgm:pt modelId="{4695B263-CD4F-4482-A28E-21BFBDC4432B}" type="pres">
      <dgm:prSet presAssocID="{F938238F-91C4-42EE-9C96-4A64E3BF18C9}" presName="sibTrans" presStyleCnt="0"/>
      <dgm:spPr/>
    </dgm:pt>
    <dgm:pt modelId="{9D3550C3-42E4-4D9A-8B5F-DD26C2EC1382}" type="pres">
      <dgm:prSet presAssocID="{7990B088-8C7A-48CC-9F3C-3FB52E1D007F}" presName="compNode" presStyleCnt="0"/>
      <dgm:spPr/>
    </dgm:pt>
    <dgm:pt modelId="{0E02416F-E5C4-49D5-A703-8E74A385F17B}" type="pres">
      <dgm:prSet presAssocID="{7990B088-8C7A-48CC-9F3C-3FB52E1D007F}" presName="iconRect" presStyleLbl="node1" presStyleIdx="3" presStyleCnt="5" custScaleX="156726" custScaleY="174379"/>
      <dgm:spPr>
        <a:blipFill rotWithShape="1">
          <a:blip xmlns:r="http://schemas.openxmlformats.org/officeDocument/2006/relationships" r:embed="rId4"/>
          <a:srcRect/>
          <a:stretch>
            <a:fillRect l="-39000" r="-39000"/>
          </a:stretch>
        </a:blipFill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9FE90895-5D07-4D4A-B70E-EFE32760AE9E}" type="pres">
      <dgm:prSet presAssocID="{7990B088-8C7A-48CC-9F3C-3FB52E1D007F}" presName="spaceRect" presStyleCnt="0"/>
      <dgm:spPr/>
    </dgm:pt>
    <dgm:pt modelId="{6A06856E-A4D6-420B-AA92-BE784670B035}" type="pres">
      <dgm:prSet presAssocID="{7990B088-8C7A-48CC-9F3C-3FB52E1D007F}" presName="textRect" presStyleLbl="revTx" presStyleIdx="3" presStyleCnt="5" custScaleX="141155">
        <dgm:presLayoutVars>
          <dgm:chMax val="1"/>
          <dgm:chPref val="1"/>
        </dgm:presLayoutVars>
      </dgm:prSet>
      <dgm:spPr/>
    </dgm:pt>
    <dgm:pt modelId="{FD100F83-A98A-4D1B-A820-C7CBD56BEFD0}" type="pres">
      <dgm:prSet presAssocID="{1002F0E5-6CCF-4E74-BC4B-339EB910C863}" presName="sibTrans" presStyleCnt="0"/>
      <dgm:spPr/>
    </dgm:pt>
    <dgm:pt modelId="{9E835E4F-6950-44E6-AA46-76606EC4CE6D}" type="pres">
      <dgm:prSet presAssocID="{20D06470-30ED-4777-B251-13FD284BCE9D}" presName="compNode" presStyleCnt="0"/>
      <dgm:spPr/>
    </dgm:pt>
    <dgm:pt modelId="{394E9A13-9E62-49D8-9339-52346E354AB9}" type="pres">
      <dgm:prSet presAssocID="{20D06470-30ED-4777-B251-13FD284BCE9D}" presName="iconRect" presStyleLbl="node1" presStyleIdx="4" presStyleCnt="5" custScaleX="139703" custScaleY="174379"/>
      <dgm:spPr>
        <a:blipFill rotWithShape="1">
          <a:blip xmlns:r="http://schemas.openxmlformats.org/officeDocument/2006/relationships" r:embed="rId5"/>
          <a:srcRect/>
          <a:stretch>
            <a:fillRect l="-25000" r="-25000"/>
          </a:stretch>
        </a:blipFill>
      </dgm:spPr>
    </dgm:pt>
    <dgm:pt modelId="{DC7C2622-0C7B-46DC-A146-8744BDB7E5B9}" type="pres">
      <dgm:prSet presAssocID="{20D06470-30ED-4777-B251-13FD284BCE9D}" presName="spaceRect" presStyleCnt="0"/>
      <dgm:spPr/>
    </dgm:pt>
    <dgm:pt modelId="{B26ABA6C-73BF-42EC-AEB0-C5E286D8A20F}" type="pres">
      <dgm:prSet presAssocID="{20D06470-30ED-4777-B251-13FD284BCE9D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9D3F504-D815-4782-8D38-1DFE175C566B}" srcId="{8A1F996B-9D93-4282-8A87-D54C695057AD}" destId="{7990B088-8C7A-48CC-9F3C-3FB52E1D007F}" srcOrd="3" destOrd="0" parTransId="{93BCE607-9E56-44EC-BDD3-7B13239205FA}" sibTransId="{1002F0E5-6CCF-4E74-BC4B-339EB910C863}"/>
    <dgm:cxn modelId="{DD45A90B-4DDC-4096-B492-09A8DA68BDC9}" type="presOf" srcId="{8A1F996B-9D93-4282-8A87-D54C695057AD}" destId="{F099F187-5653-4526-BF83-2AE2F639A388}" srcOrd="0" destOrd="0" presId="urn:microsoft.com/office/officeart/2018/2/layout/IconLabelList"/>
    <dgm:cxn modelId="{C0984D1C-C897-4577-BC7B-61DBF75907B5}" srcId="{8A1F996B-9D93-4282-8A87-D54C695057AD}" destId="{2D3408F3-0CFE-478B-A27E-F00580D0C3F6}" srcOrd="2" destOrd="0" parTransId="{BBCDDE8A-9414-4FE9-9787-F937B19C979B}" sibTransId="{F938238F-91C4-42EE-9C96-4A64E3BF18C9}"/>
    <dgm:cxn modelId="{005FF732-2511-4788-8F53-BBAFF19F260F}" srcId="{8A1F996B-9D93-4282-8A87-D54C695057AD}" destId="{20D06470-30ED-4777-B251-13FD284BCE9D}" srcOrd="4" destOrd="0" parTransId="{D97E3263-5CDA-42E9-8A6D-B3D8719B3070}" sibTransId="{AEA49D4A-51C7-4FF0-87FB-8DBFD03357AE}"/>
    <dgm:cxn modelId="{CF84B13E-CCB1-4E04-A711-5479554DD180}" type="presOf" srcId="{7990B088-8C7A-48CC-9F3C-3FB52E1D007F}" destId="{6A06856E-A4D6-420B-AA92-BE784670B035}" srcOrd="0" destOrd="0" presId="urn:microsoft.com/office/officeart/2018/2/layout/IconLabelList"/>
    <dgm:cxn modelId="{9C9D8562-10DE-401F-9B14-BD0D9C9ED3D9}" type="presOf" srcId="{FE334A0B-C520-4C4D-92EF-F32EDABF324F}" destId="{186FCB07-E15B-461B-9D63-B6DAB8DC30E1}" srcOrd="0" destOrd="0" presId="urn:microsoft.com/office/officeart/2018/2/layout/IconLabelList"/>
    <dgm:cxn modelId="{781F2267-A3F5-4B43-BA00-B10BA45581A5}" srcId="{8A1F996B-9D93-4282-8A87-D54C695057AD}" destId="{FE334A0B-C520-4C4D-92EF-F32EDABF324F}" srcOrd="0" destOrd="0" parTransId="{6AD49F25-877D-4C57-8688-5932C4E269BF}" sibTransId="{31E01ACD-3563-4EBB-ABE0-7A9BB20B03E0}"/>
    <dgm:cxn modelId="{4DF77F6A-6829-4F38-B61F-723B7EAFBAC2}" type="presOf" srcId="{0571CB08-6935-43A9-889B-1F3EF1C7CFA7}" destId="{F1DD1889-7402-4090-BC6E-E16B37C1929C}" srcOrd="0" destOrd="0" presId="urn:microsoft.com/office/officeart/2018/2/layout/IconLabelList"/>
    <dgm:cxn modelId="{C1E9A857-AF36-4C1A-9B8F-1A9B04849C6E}" type="presOf" srcId="{2D3408F3-0CFE-478B-A27E-F00580D0C3F6}" destId="{6DE36973-BA88-4624-9343-2A55E75A8D60}" srcOrd="0" destOrd="0" presId="urn:microsoft.com/office/officeart/2018/2/layout/IconLabelList"/>
    <dgm:cxn modelId="{4DCF8196-4DCF-4BBC-B9ED-04E3DF0B860E}" type="presOf" srcId="{20D06470-30ED-4777-B251-13FD284BCE9D}" destId="{B26ABA6C-73BF-42EC-AEB0-C5E286D8A20F}" srcOrd="0" destOrd="0" presId="urn:microsoft.com/office/officeart/2018/2/layout/IconLabelList"/>
    <dgm:cxn modelId="{A50703E8-BDA3-4D8D-9F23-E7B109095919}" srcId="{8A1F996B-9D93-4282-8A87-D54C695057AD}" destId="{0571CB08-6935-43A9-889B-1F3EF1C7CFA7}" srcOrd="1" destOrd="0" parTransId="{49475F58-E134-4E1D-AFF5-587D54405043}" sibTransId="{227BE558-A4D4-4EDF-A9EF-23EAF1CD9E64}"/>
    <dgm:cxn modelId="{7638A78A-F46C-410B-8F49-EBAA97E34B81}" type="presParOf" srcId="{F099F187-5653-4526-BF83-2AE2F639A388}" destId="{18907E77-E315-45A5-9742-CFCBE04F5CE0}" srcOrd="0" destOrd="0" presId="urn:microsoft.com/office/officeart/2018/2/layout/IconLabelList"/>
    <dgm:cxn modelId="{E0CA1A6F-87BE-426B-91D9-3A755B1D34F1}" type="presParOf" srcId="{18907E77-E315-45A5-9742-CFCBE04F5CE0}" destId="{0E4E557B-899C-451C-B3A4-4316E87D2CC0}" srcOrd="0" destOrd="0" presId="urn:microsoft.com/office/officeart/2018/2/layout/IconLabelList"/>
    <dgm:cxn modelId="{E4099CC0-4AEE-41C4-B918-3667F68F0D81}" type="presParOf" srcId="{18907E77-E315-45A5-9742-CFCBE04F5CE0}" destId="{17105F4B-327E-43CF-B061-43DE57C8B8A8}" srcOrd="1" destOrd="0" presId="urn:microsoft.com/office/officeart/2018/2/layout/IconLabelList"/>
    <dgm:cxn modelId="{56B27800-F31D-40EF-9AB6-C68D2D0E9794}" type="presParOf" srcId="{18907E77-E315-45A5-9742-CFCBE04F5CE0}" destId="{186FCB07-E15B-461B-9D63-B6DAB8DC30E1}" srcOrd="2" destOrd="0" presId="urn:microsoft.com/office/officeart/2018/2/layout/IconLabelList"/>
    <dgm:cxn modelId="{1A1E5C9A-483A-4E96-98EA-536A3026335B}" type="presParOf" srcId="{F099F187-5653-4526-BF83-2AE2F639A388}" destId="{7E8EE390-AFA2-4C7B-AEDC-498DB770B64F}" srcOrd="1" destOrd="0" presId="urn:microsoft.com/office/officeart/2018/2/layout/IconLabelList"/>
    <dgm:cxn modelId="{FB19B2E9-2582-4395-8276-4CA5942B867D}" type="presParOf" srcId="{F099F187-5653-4526-BF83-2AE2F639A388}" destId="{162CA22F-E9F1-4D7B-B093-475A534918E6}" srcOrd="2" destOrd="0" presId="urn:microsoft.com/office/officeart/2018/2/layout/IconLabelList"/>
    <dgm:cxn modelId="{23C62024-496C-4D5A-8A84-F4AF583565DF}" type="presParOf" srcId="{162CA22F-E9F1-4D7B-B093-475A534918E6}" destId="{2F601CBA-26BA-46E6-8B08-4E0CE48082F7}" srcOrd="0" destOrd="0" presId="urn:microsoft.com/office/officeart/2018/2/layout/IconLabelList"/>
    <dgm:cxn modelId="{4CC3C6A9-9464-47CA-A3DF-9C40162E74E4}" type="presParOf" srcId="{162CA22F-E9F1-4D7B-B093-475A534918E6}" destId="{0EF1FE13-6B78-4344-82BA-F4FCB2A05672}" srcOrd="1" destOrd="0" presId="urn:microsoft.com/office/officeart/2018/2/layout/IconLabelList"/>
    <dgm:cxn modelId="{8918D565-A527-441A-9237-3A34310832FA}" type="presParOf" srcId="{162CA22F-E9F1-4D7B-B093-475A534918E6}" destId="{F1DD1889-7402-4090-BC6E-E16B37C1929C}" srcOrd="2" destOrd="0" presId="urn:microsoft.com/office/officeart/2018/2/layout/IconLabelList"/>
    <dgm:cxn modelId="{5CE17F90-E9AE-4C75-88BF-7403B5A736D1}" type="presParOf" srcId="{F099F187-5653-4526-BF83-2AE2F639A388}" destId="{D453A44E-03EC-479E-973C-EAA1405EDEC5}" srcOrd="3" destOrd="0" presId="urn:microsoft.com/office/officeart/2018/2/layout/IconLabelList"/>
    <dgm:cxn modelId="{E5892E59-F98E-4DAA-A69C-35AE23CAFC08}" type="presParOf" srcId="{F099F187-5653-4526-BF83-2AE2F639A388}" destId="{C21F9D14-0CD2-44F6-90A1-F2A2217A4E5F}" srcOrd="4" destOrd="0" presId="urn:microsoft.com/office/officeart/2018/2/layout/IconLabelList"/>
    <dgm:cxn modelId="{4EA6F0D5-7748-4B8E-9418-B2AE433FB580}" type="presParOf" srcId="{C21F9D14-0CD2-44F6-90A1-F2A2217A4E5F}" destId="{09F7909E-D4C0-4BD7-824B-169C838B07AB}" srcOrd="0" destOrd="0" presId="urn:microsoft.com/office/officeart/2018/2/layout/IconLabelList"/>
    <dgm:cxn modelId="{87CF1D80-8F5F-4600-8495-D0590D63F942}" type="presParOf" srcId="{C21F9D14-0CD2-44F6-90A1-F2A2217A4E5F}" destId="{6ACC5B8A-2F9B-4CE2-950A-DF0D4CA43AA8}" srcOrd="1" destOrd="0" presId="urn:microsoft.com/office/officeart/2018/2/layout/IconLabelList"/>
    <dgm:cxn modelId="{28AC99A7-5FCF-4527-A3F8-B6A429DE1A12}" type="presParOf" srcId="{C21F9D14-0CD2-44F6-90A1-F2A2217A4E5F}" destId="{6DE36973-BA88-4624-9343-2A55E75A8D60}" srcOrd="2" destOrd="0" presId="urn:microsoft.com/office/officeart/2018/2/layout/IconLabelList"/>
    <dgm:cxn modelId="{809898B6-82AF-4727-9A97-3F42F761C8C7}" type="presParOf" srcId="{F099F187-5653-4526-BF83-2AE2F639A388}" destId="{4695B263-CD4F-4482-A28E-21BFBDC4432B}" srcOrd="5" destOrd="0" presId="urn:microsoft.com/office/officeart/2018/2/layout/IconLabelList"/>
    <dgm:cxn modelId="{AA5D7E02-846A-4917-8902-A200EC38C482}" type="presParOf" srcId="{F099F187-5653-4526-BF83-2AE2F639A388}" destId="{9D3550C3-42E4-4D9A-8B5F-DD26C2EC1382}" srcOrd="6" destOrd="0" presId="urn:microsoft.com/office/officeart/2018/2/layout/IconLabelList"/>
    <dgm:cxn modelId="{1029C1A6-11AB-4274-83F7-28C157C20DA0}" type="presParOf" srcId="{9D3550C3-42E4-4D9A-8B5F-DD26C2EC1382}" destId="{0E02416F-E5C4-49D5-A703-8E74A385F17B}" srcOrd="0" destOrd="0" presId="urn:microsoft.com/office/officeart/2018/2/layout/IconLabelList"/>
    <dgm:cxn modelId="{E6912181-A86B-40EE-8983-29C6E9F94FB3}" type="presParOf" srcId="{9D3550C3-42E4-4D9A-8B5F-DD26C2EC1382}" destId="{9FE90895-5D07-4D4A-B70E-EFE32760AE9E}" srcOrd="1" destOrd="0" presId="urn:microsoft.com/office/officeart/2018/2/layout/IconLabelList"/>
    <dgm:cxn modelId="{62D53991-4581-4B08-86CA-95DD41862CDD}" type="presParOf" srcId="{9D3550C3-42E4-4D9A-8B5F-DD26C2EC1382}" destId="{6A06856E-A4D6-420B-AA92-BE784670B035}" srcOrd="2" destOrd="0" presId="urn:microsoft.com/office/officeart/2018/2/layout/IconLabelList"/>
    <dgm:cxn modelId="{68DD23E0-DC47-41CB-943A-7FD2E867B2AA}" type="presParOf" srcId="{F099F187-5653-4526-BF83-2AE2F639A388}" destId="{FD100F83-A98A-4D1B-A820-C7CBD56BEFD0}" srcOrd="7" destOrd="0" presId="urn:microsoft.com/office/officeart/2018/2/layout/IconLabelList"/>
    <dgm:cxn modelId="{016DA274-4FFC-496A-8E15-A21EFD4F713E}" type="presParOf" srcId="{F099F187-5653-4526-BF83-2AE2F639A388}" destId="{9E835E4F-6950-44E6-AA46-76606EC4CE6D}" srcOrd="8" destOrd="0" presId="urn:microsoft.com/office/officeart/2018/2/layout/IconLabelList"/>
    <dgm:cxn modelId="{02DF50E9-D4E0-425C-B796-5423AB0FEC3D}" type="presParOf" srcId="{9E835E4F-6950-44E6-AA46-76606EC4CE6D}" destId="{394E9A13-9E62-49D8-9339-52346E354AB9}" srcOrd="0" destOrd="0" presId="urn:microsoft.com/office/officeart/2018/2/layout/IconLabelList"/>
    <dgm:cxn modelId="{623E2D66-6502-48B9-A2C0-C574BFAFBB38}" type="presParOf" srcId="{9E835E4F-6950-44E6-AA46-76606EC4CE6D}" destId="{DC7C2622-0C7B-46DC-A146-8744BDB7E5B9}" srcOrd="1" destOrd="0" presId="urn:microsoft.com/office/officeart/2018/2/layout/IconLabelList"/>
    <dgm:cxn modelId="{1C2B3620-D698-4C3F-9FA0-EA52E321E98D}" type="presParOf" srcId="{9E835E4F-6950-44E6-AA46-76606EC4CE6D}" destId="{B26ABA6C-73BF-42EC-AEB0-C5E286D8A20F}" srcOrd="2" destOrd="0" presId="urn:microsoft.com/office/officeart/2018/2/layout/IconLabelList"/>
  </dgm:cxnLst>
  <dgm:bg/>
  <dgm:whole>
    <a:ln>
      <a:solidFill>
        <a:srgbClr val="0070C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D6622B-F078-4A85-9490-CD870F2FD2E7}">
      <dsp:nvSpPr>
        <dsp:cNvPr id="0" name=""/>
        <dsp:cNvSpPr/>
      </dsp:nvSpPr>
      <dsp:spPr>
        <a:xfrm>
          <a:off x="0" y="367508"/>
          <a:ext cx="11593287" cy="674074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latin typeface="Arial" panose="020B0604020202020204" pitchFamily="34" charset="0"/>
              <a:cs typeface="Arial" panose="020B0604020202020204" pitchFamily="34" charset="0"/>
            </a:rPr>
            <a:t>Componentes de la Red</a:t>
          </a:r>
          <a:endParaRPr lang="es-CO" sz="2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67508"/>
        <a:ext cx="11593287" cy="674074"/>
      </dsp:txXfrm>
    </dsp:sp>
    <dsp:sp modelId="{1D3A9F9E-DB9F-48FB-B6E3-90BFE5A76C0F}">
      <dsp:nvSpPr>
        <dsp:cNvPr id="0" name=""/>
        <dsp:cNvSpPr/>
      </dsp:nvSpPr>
      <dsp:spPr>
        <a:xfrm>
          <a:off x="2846" y="996923"/>
          <a:ext cx="5802273" cy="30857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Componente primario</a:t>
          </a:r>
          <a:r>
            <a:rPr lang="es-ES" sz="24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400" kern="1200" dirty="0">
              <a:latin typeface="Arial" panose="020B0604020202020204" pitchFamily="34" charset="0"/>
              <a:cs typeface="Arial" panose="020B0604020202020204" pitchFamily="34" charset="0"/>
            </a:rPr>
            <a:t>Encargado de acciones individuales, colectivas y poblacionales según Rutas Integrales de Atención en Salud.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400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Organiza y gestiona integralmente el cuidado primario. </a:t>
          </a:r>
          <a:endParaRPr lang="es-CO" sz="2400" u="sng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 dirty="0">
            <a:latin typeface="Aptos" panose="020B0004020202020204" pitchFamily="34" charset="0"/>
            <a:cs typeface="Arial" panose="020B0604020202020204" pitchFamily="34" charset="0"/>
          </a:endParaRPr>
        </a:p>
      </dsp:txBody>
      <dsp:txXfrm>
        <a:off x="2846" y="996923"/>
        <a:ext cx="5802273" cy="3085741"/>
      </dsp:txXfrm>
    </dsp:sp>
    <dsp:sp modelId="{7D3AFE63-2C55-4EFC-87A0-5C6642169EC1}">
      <dsp:nvSpPr>
        <dsp:cNvPr id="0" name=""/>
        <dsp:cNvSpPr/>
      </dsp:nvSpPr>
      <dsp:spPr>
        <a:xfrm>
          <a:off x="5787184" y="984986"/>
          <a:ext cx="5785322" cy="29787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Componente complementario 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2400" kern="1200" dirty="0">
              <a:latin typeface="Arial" panose="020B0604020202020204" pitchFamily="34" charset="0"/>
              <a:cs typeface="Arial" panose="020B0604020202020204" pitchFamily="34" charset="0"/>
            </a:rPr>
            <a:t>Acciones individuales de mayor complejidad.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400" kern="1200" dirty="0">
            <a:latin typeface="Aptos" panose="020B0004020202020204" pitchFamily="34" charset="0"/>
            <a:cs typeface="Arial" panose="020B0604020202020204" pitchFamily="34" charset="0"/>
          </a:endParaRP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400" kern="1200" dirty="0">
            <a:latin typeface="Aptos" panose="020B0004020202020204" pitchFamily="34" charset="0"/>
            <a:cs typeface="Arial" panose="020B0604020202020204" pitchFamily="34" charset="0"/>
          </a:endParaRP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400" kern="1200" dirty="0">
            <a:latin typeface="Aptos" panose="020B0004020202020204" pitchFamily="34" charset="0"/>
            <a:cs typeface="Arial" panose="020B0604020202020204" pitchFamily="34" charset="0"/>
          </a:endParaRPr>
        </a:p>
      </dsp:txBody>
      <dsp:txXfrm>
        <a:off x="5787184" y="984986"/>
        <a:ext cx="5785322" cy="2978706"/>
      </dsp:txXfrm>
    </dsp:sp>
    <dsp:sp modelId="{7AC2283A-000B-43B2-B7F5-7B3A76992466}">
      <dsp:nvSpPr>
        <dsp:cNvPr id="0" name=""/>
        <dsp:cNvSpPr/>
      </dsp:nvSpPr>
      <dsp:spPr>
        <a:xfrm>
          <a:off x="0" y="3954205"/>
          <a:ext cx="11593287" cy="307387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557B-899C-451C-B3A4-4316E87D2CC0}">
      <dsp:nvSpPr>
        <dsp:cNvPr id="0" name=""/>
        <dsp:cNvSpPr/>
      </dsp:nvSpPr>
      <dsp:spPr>
        <a:xfrm>
          <a:off x="319121" y="497691"/>
          <a:ext cx="1379251" cy="123520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FCB07-E15B-461B-9D63-B6DAB8DC30E1}">
      <dsp:nvSpPr>
        <dsp:cNvPr id="0" name=""/>
        <dsp:cNvSpPr/>
      </dsp:nvSpPr>
      <dsp:spPr>
        <a:xfrm>
          <a:off x="108747" y="2083085"/>
          <a:ext cx="1800000" cy="2376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Fortalecer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el cuidado integral 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 en salud y el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trabajo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en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red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 en el marco de la Atención Primaria en Salud</a:t>
          </a:r>
          <a:endParaRPr lang="en-US" sz="1800" i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8747" y="2083085"/>
        <a:ext cx="1800000" cy="2376741"/>
      </dsp:txXfrm>
    </dsp:sp>
    <dsp:sp modelId="{2F601CBA-26BA-46E6-8B08-4E0CE48082F7}">
      <dsp:nvSpPr>
        <dsp:cNvPr id="0" name=""/>
        <dsp:cNvSpPr/>
      </dsp:nvSpPr>
      <dsp:spPr>
        <a:xfrm>
          <a:off x="2452419" y="491278"/>
          <a:ext cx="1342656" cy="1260854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DD1889-7402-4090-BC6E-E16B37C1929C}">
      <dsp:nvSpPr>
        <dsp:cNvPr id="0" name=""/>
        <dsp:cNvSpPr/>
      </dsp:nvSpPr>
      <dsp:spPr>
        <a:xfrm>
          <a:off x="2223747" y="2089498"/>
          <a:ext cx="1800000" cy="2376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Mejorar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la eficiencia y la efectividad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 en la gestión de la prestación de los servicios de salud</a:t>
          </a:r>
          <a:endParaRPr lang="en-US" sz="1800" i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23747" y="2089498"/>
        <a:ext cx="1800000" cy="2376741"/>
      </dsp:txXfrm>
    </dsp:sp>
    <dsp:sp modelId="{09F7909E-D4C0-4BD7-824B-169C838B07AB}">
      <dsp:nvSpPr>
        <dsp:cNvPr id="0" name=""/>
        <dsp:cNvSpPr/>
      </dsp:nvSpPr>
      <dsp:spPr>
        <a:xfrm>
          <a:off x="4585712" y="453374"/>
          <a:ext cx="1306068" cy="1412469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E36973-BA88-4624-9343-2A55E75A8D60}">
      <dsp:nvSpPr>
        <dsp:cNvPr id="0" name=""/>
        <dsp:cNvSpPr/>
      </dsp:nvSpPr>
      <dsp:spPr>
        <a:xfrm>
          <a:off x="4338747" y="2127402"/>
          <a:ext cx="1800000" cy="2376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Centrar la gestión en salud  de las RIITS,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en el cuidado integral de la salud 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del ciudadano, la familia y la comunidad</a:t>
          </a:r>
          <a:endParaRPr lang="en-US" sz="1800" i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38747" y="2127402"/>
        <a:ext cx="1800000" cy="2376741"/>
      </dsp:txXfrm>
    </dsp:sp>
    <dsp:sp modelId="{0E02416F-E5C4-49D5-A703-8E74A385F17B}">
      <dsp:nvSpPr>
        <dsp:cNvPr id="0" name=""/>
        <dsp:cNvSpPr/>
      </dsp:nvSpPr>
      <dsp:spPr>
        <a:xfrm>
          <a:off x="7089401" y="453374"/>
          <a:ext cx="1269480" cy="1412469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06856E-A4D6-420B-AA92-BE784670B035}">
      <dsp:nvSpPr>
        <dsp:cNvPr id="0" name=""/>
        <dsp:cNvSpPr/>
      </dsp:nvSpPr>
      <dsp:spPr>
        <a:xfrm>
          <a:off x="6453747" y="2127402"/>
          <a:ext cx="2540790" cy="2376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Orientar la Gestión en salud de las RIITS para contribuir al mejoramiento progresivo de los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resultados en salud </a:t>
          </a:r>
          <a:r>
            <a:rPr lang="es-E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y disminuir las </a:t>
          </a:r>
          <a:r>
            <a:rPr lang="es-E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brechas de inequidad</a:t>
          </a:r>
          <a:endParaRPr lang="en-US" sz="1800" b="1" i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453747" y="2127402"/>
        <a:ext cx="2540790" cy="2376741"/>
      </dsp:txXfrm>
    </dsp:sp>
    <dsp:sp modelId="{394E9A13-9E62-49D8-9339-52346E354AB9}">
      <dsp:nvSpPr>
        <dsp:cNvPr id="0" name=""/>
        <dsp:cNvSpPr/>
      </dsp:nvSpPr>
      <dsp:spPr>
        <a:xfrm>
          <a:off x="9643739" y="453374"/>
          <a:ext cx="1131594" cy="1412469"/>
        </a:xfrm>
        <a:prstGeom prst="rect">
          <a:avLst/>
        </a:prstGeom>
        <a:blipFill rotWithShape="1">
          <a:blip xmlns:r="http://schemas.openxmlformats.org/officeDocument/2006/relationships" r:embed="rId5"/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ABA6C-73BF-42EC-AEB0-C5E286D8A20F}">
      <dsp:nvSpPr>
        <dsp:cNvPr id="0" name=""/>
        <dsp:cNvSpPr/>
      </dsp:nvSpPr>
      <dsp:spPr>
        <a:xfrm>
          <a:off x="9309537" y="2127402"/>
          <a:ext cx="1800000" cy="2376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Arial" panose="020B0604020202020204" pitchFamily="34" charset="0"/>
              <a:cs typeface="Arial" panose="020B0604020202020204" pitchFamily="34" charset="0"/>
            </a:rPr>
            <a:t>Garantizar el goce efectivo del </a:t>
          </a:r>
          <a:r>
            <a:rPr lang="en-US" sz="1800" b="1" i="0" kern="1200" dirty="0">
              <a:latin typeface="Arial" panose="020B0604020202020204" pitchFamily="34" charset="0"/>
              <a:cs typeface="Arial" panose="020B0604020202020204" pitchFamily="34" charset="0"/>
            </a:rPr>
            <a:t>derecho al mas alto nivel de salud posible</a:t>
          </a:r>
        </a:p>
      </dsp:txBody>
      <dsp:txXfrm>
        <a:off x="9309537" y="2127402"/>
        <a:ext cx="1800000" cy="23767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16F63-DE05-4FBC-B1D3-B782CD800CEF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E5553-D3FA-47C2-8268-809358B147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0408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AE5553-D3FA-47C2-8268-809358B147D9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1290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AF84AF-A0E3-0257-E2ED-0CA5E128A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8AC8A63-880C-EFC3-22FF-B7684EB54F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D95E-1178-CECF-4B5C-F4F5D7347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B55FFF-5055-B134-31BD-9F9EBCAAE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A04212-6A4D-3260-ED18-C6DAC053B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802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A0C029-6521-8F1E-D030-B2F9AFE5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D93A01D-BF1B-5CB5-D91E-0574C8C29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360BCA-688E-41CD-53F5-420028DE1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190A59-AE9C-7612-DBD2-E693B7EA6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176BE9-58D5-51E7-8395-4A9A8A1A4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228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DBDCE95-FDD6-4CD4-13D2-0B04B078DF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D27767-C052-2CDC-31EC-4C0FE3ACF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A4A81A-B021-909B-0709-70F56F5F9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3BA9F9-2D28-D0AE-3636-23D939466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2B446C-EBDC-7261-2297-3B6FD776C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9236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2B9B29-D779-6BBE-5598-D4BF54DC0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CE6A1D-A814-83E0-9D8A-209352C4B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A0E39B-2F9C-7E1E-5E99-7C2A44CF9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13DDE1-AB67-0BEA-9EEE-B9774EF7F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964FE6-C87A-A6F7-A257-D76CA8052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585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AF7A27-DFDA-A7FF-E3F9-484C0785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E528A3-1BB0-DEC0-2FFA-A11F85DB3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A6F66D-2FA7-07DF-DA3C-D1DB9CB68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0C6F39-208D-D986-4CE6-471DDCB77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3A2D3D-9E20-F66B-B790-D5EF457D2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1554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8998A5-4A08-16B8-61E2-8D973FA4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A32B7F-2A42-AB8D-E326-CC4D0C333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E31CB60-FFD4-DB96-8293-259BCDF1F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ABC594-C43E-9A7E-3278-72726965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A80DBDA-A426-77F5-97DC-15D72F816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D2CCFE-700C-45E2-D619-7B252DE3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68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A1FA62-71B2-6030-B3C8-A1E4024DF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D3EE6B1-F7B5-1FC6-CC8C-97EEE27BE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2D992AC-3693-7DE0-BC5F-FADE127B52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E5E5150-837A-7A56-FCB9-36952AE6DA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ED0BAEE-F3F6-FD8E-DA5C-B45906D50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4B0C30-E744-2903-8DD6-39E5F2F82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D3B2947-0675-717A-2925-F522498AF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3CB4F44-D949-E82D-F3A5-3C9598033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8373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710353-2B38-7AF9-8A07-C84565701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A3B032A-A4D7-5371-E2E7-50C64F8F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57E2795-D38C-4C5E-7E7B-A724D936F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B1BD0EB-B5EB-E18C-1E64-4E05E7D7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4318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4192204-7545-EDDF-AAD2-517EE2A0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5006570-7849-19BF-620F-42C21666A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4B201B7-A828-DEE2-49D4-E939AB706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96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BF5BBE-8106-1A2F-57C4-7875B5BE1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02D2C5F-3FBC-7060-63CB-20E6F7C74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A8C8347-5B55-5387-5BEC-01C6640C58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8C8B8A-5313-E6FE-A1E4-FF351E610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819C9A-C452-5999-0481-0BDDF487C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A805AB2-E311-FF97-8910-338A7C393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303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93CE69-B806-BE3A-9D98-BDBDD35DB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F825AAE-1167-70E7-B34B-D17BCD5914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CE93080-1F84-F1A0-604D-CB4C6B4FC5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7510EE-54FF-B768-217C-6806DACD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66C029-D63A-B42D-327F-C4AE76E38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ECFFEE-3E7A-E875-B826-0A63C066F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2172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7CD4C4E-C9B0-6E9E-71BC-CE5B59787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8A81F0-5F1A-0295-C886-746F46BB1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97B7F2-2CEE-7ACB-1407-318A134F1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17BB4-F918-2A4D-8D17-B62074392E48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763D99-D14A-084B-DB64-B59BB9B0D7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161FD0-4245-AB7C-45C5-3B0E85EB32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0600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0A02F3C1-E71E-4018-FD11-B48646CAFDE1}"/>
              </a:ext>
            </a:extLst>
          </p:cNvPr>
          <p:cNvSpPr txBox="1"/>
          <p:nvPr/>
        </p:nvSpPr>
        <p:spPr>
          <a:xfrm>
            <a:off x="5962174" y="553998"/>
            <a:ext cx="6097554" cy="313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7940"/>
              </a:lnSpc>
            </a:pPr>
            <a:r>
              <a:rPr lang="es-CO" sz="6600" b="1" spc="-400" dirty="0">
                <a:solidFill>
                  <a:srgbClr val="33CC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CO" sz="6600" b="1" spc="-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ecretaría de </a:t>
            </a:r>
            <a:r>
              <a:rPr lang="es-CO" sz="6600" b="1" spc="-400" dirty="0">
                <a:solidFill>
                  <a:srgbClr val="33CC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D</a:t>
            </a:r>
            <a:r>
              <a:rPr lang="es-CO" sz="6600" b="1" spc="-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epartamental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2EF096C-B99D-AF2F-A342-8DD3F203F887}"/>
              </a:ext>
            </a:extLst>
          </p:cNvPr>
          <p:cNvSpPr txBox="1"/>
          <p:nvPr/>
        </p:nvSpPr>
        <p:spPr>
          <a:xfrm>
            <a:off x="6096000" y="4364322"/>
            <a:ext cx="57322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2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DIRECCIÓN</a:t>
            </a:r>
          </a:p>
          <a:p>
            <a:pPr algn="r"/>
            <a:r>
              <a:rPr lang="es-CO" sz="2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DESARROLLO Y</a:t>
            </a:r>
          </a:p>
          <a:p>
            <a:pPr algn="r"/>
            <a:r>
              <a:rPr lang="es-CO" sz="2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LA RED DE PRESTACIÓN DE SERVICIOS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AD53718-86FE-D634-2620-E74CF5F36498}"/>
              </a:ext>
            </a:extLst>
          </p:cNvPr>
          <p:cNvCxnSpPr>
            <a:cxnSpLocks/>
          </p:cNvCxnSpPr>
          <p:nvPr/>
        </p:nvCxnSpPr>
        <p:spPr>
          <a:xfrm>
            <a:off x="6926893" y="5609031"/>
            <a:ext cx="513283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686FB88-26B9-043B-5263-7E4713664490}"/>
              </a:ext>
            </a:extLst>
          </p:cNvPr>
          <p:cNvSpPr txBox="1"/>
          <p:nvPr/>
        </p:nvSpPr>
        <p:spPr>
          <a:xfrm>
            <a:off x="5697967" y="6251710"/>
            <a:ext cx="3650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Abril 2026</a:t>
            </a:r>
            <a:endParaRPr lang="es-CO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706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04588C2-7BEC-74C2-8039-95FE5F835639}"/>
              </a:ext>
            </a:extLst>
          </p:cNvPr>
          <p:cNvSpPr txBox="1"/>
          <p:nvPr/>
        </p:nvSpPr>
        <p:spPr>
          <a:xfrm>
            <a:off x="0" y="-49610"/>
            <a:ext cx="12192000" cy="584775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 sz="32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dirty="0"/>
              <a:t>¿Hacia dónde Vamos?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731" y="620715"/>
            <a:ext cx="2642447" cy="119257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3629" y="692882"/>
            <a:ext cx="3449052" cy="646331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 de Cuidado Integral basado en APS</a:t>
            </a:r>
          </a:p>
        </p:txBody>
      </p:sp>
      <p:sp>
        <p:nvSpPr>
          <p:cNvPr id="7" name="Rectángulo redondeado 6"/>
          <p:cNvSpPr/>
          <p:nvPr/>
        </p:nvSpPr>
        <p:spPr>
          <a:xfrm>
            <a:off x="6675469" y="870327"/>
            <a:ext cx="5186482" cy="224589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Atención Centrada en la Persona, Familia y Comunidad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RESULTADOS EN SALUD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Optimizar Recursos 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 Complementariedad en la prestación de los servicios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Mejor Bienestar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 Acceso equitativo a los servicios</a:t>
            </a:r>
          </a:p>
          <a:p>
            <a:pPr algn="ctr"/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Prestaciones de servicios por unidades funcionales de salud para los Hospitales regionales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1" y="1574840"/>
            <a:ext cx="1872916" cy="1872916"/>
          </a:xfrm>
          <a:prstGeom prst="rect">
            <a:avLst/>
          </a:prstGeom>
        </p:spPr>
      </p:pic>
      <p:sp>
        <p:nvSpPr>
          <p:cNvPr id="9" name="Flecha derecha 8"/>
          <p:cNvSpPr/>
          <p:nvPr/>
        </p:nvSpPr>
        <p:spPr>
          <a:xfrm>
            <a:off x="2913377" y="2072844"/>
            <a:ext cx="866274" cy="469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997956" y="2056434"/>
            <a:ext cx="2336129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Prestadores  Primarios </a:t>
            </a:r>
          </a:p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RIITS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4838" y="4431928"/>
            <a:ext cx="1489084" cy="943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DE SALUD COMPETENTE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1558090" y="4415264"/>
            <a:ext cx="1573303" cy="9416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INFRAESTRUCTURA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3231471" y="4431928"/>
            <a:ext cx="1529003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DOTACION Y MANTENIMIENTO</a:t>
            </a:r>
          </a:p>
          <a:p>
            <a:pPr algn="ctr"/>
            <a:endParaRPr lang="es-CO" sz="1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INSUMOS MEDICAMENTOS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4990438" y="4415264"/>
            <a:ext cx="1842107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TECNOLOGIAS EN SALUD</a:t>
            </a:r>
          </a:p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EN SALUD</a:t>
            </a:r>
          </a:p>
          <a:p>
            <a:pPr algn="ctr"/>
            <a:endParaRPr lang="es-CO" sz="1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6928797" y="4447263"/>
            <a:ext cx="163452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EN SALUD REGIONALES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8659506" y="4431928"/>
            <a:ext cx="167161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ADOPCION DE TELESALUD Y NUEVAS MODALIDADES DE PRESTACION DE SERVICIOS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10513830" y="4431928"/>
            <a:ext cx="1646086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ADECUACIÓN SOCIOCULTURAL</a:t>
            </a:r>
          </a:p>
          <a:p>
            <a:pPr algn="ctr"/>
            <a:r>
              <a:rPr lang="es-CO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LA ATENCIÓN EN SALUD 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4"/>
          <a:srcRect l="3509" t="51948" r="6799" b="27252"/>
          <a:stretch/>
        </p:blipFill>
        <p:spPr>
          <a:xfrm>
            <a:off x="0" y="3238411"/>
            <a:ext cx="12192000" cy="109130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54326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73BEDD3-1434-8E45-9916-9D76288EE615}"/>
              </a:ext>
            </a:extLst>
          </p:cNvPr>
          <p:cNvSpPr/>
          <p:nvPr/>
        </p:nvSpPr>
        <p:spPr>
          <a:xfrm>
            <a:off x="0" y="3028890"/>
            <a:ext cx="12192000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CUIDADO INTEGRAL DE LA SALUD-PTRRM</a:t>
            </a:r>
            <a:endParaRPr lang="es-ES" sz="32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68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E7FFA12-8A5C-D0BF-8B97-FF5B7F520D13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s-MX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para la Apropiación Territorial del Modelo de Salud</a:t>
            </a:r>
            <a:endParaRPr lang="es-CO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911DF22-FBDF-80BF-7D8C-1AB264E3B458}"/>
              </a:ext>
            </a:extLst>
          </p:cNvPr>
          <p:cNvSpPr txBox="1"/>
          <p:nvPr/>
        </p:nvSpPr>
        <p:spPr>
          <a:xfrm>
            <a:off x="779929" y="2254690"/>
            <a:ext cx="10282518" cy="1938992"/>
          </a:xfrm>
          <a:prstGeom prst="rect">
            <a:avLst/>
          </a:prstGeom>
          <a:solidFill>
            <a:srgbClr val="33CC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MENSAJE CLAVE DE LA SOCIALIZACIÓN </a:t>
            </a:r>
          </a:p>
          <a:p>
            <a:pPr algn="ctr"/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“El Modelo es la hoja de ruta única para transformar la salud del departamento desde la APS, la gobernanza multinivel y las RIITS, con participación y corresponsabilidad territorial.”</a:t>
            </a:r>
          </a:p>
        </p:txBody>
      </p:sp>
    </p:spTree>
    <p:extLst>
      <p:ext uri="{BB962C8B-B14F-4D97-AF65-F5344CB8AC3E}">
        <p14:creationId xmlns:p14="http://schemas.microsoft.com/office/powerpoint/2010/main" val="489979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5F921-AE29-247A-10C5-2A88FA5BF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FC6D115-2096-7D41-A434-550FB92AC4F6}"/>
              </a:ext>
            </a:extLst>
          </p:cNvPr>
          <p:cNvSpPr/>
          <p:nvPr/>
        </p:nvSpPr>
        <p:spPr>
          <a:xfrm>
            <a:off x="0" y="0"/>
            <a:ext cx="12192000" cy="113877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CUIDADO INTEGRAL DE LA SALUD EN EL CONTEXTO DEL PROGRAMA TERRITORIAL DE REDISEÑO REORGANIZACIÓN Y MODERNIZACIÓN DE REDES DE LAS ESE</a:t>
            </a:r>
          </a:p>
          <a:p>
            <a:pPr algn="ctr"/>
            <a:r>
              <a:rPr lang="es-ES" sz="28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CUIDADO INTEGRAL DE LA SALUD - PTRRM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28211" t="327" r="28259"/>
          <a:stretch/>
        </p:blipFill>
        <p:spPr>
          <a:xfrm>
            <a:off x="3913095" y="1138773"/>
            <a:ext cx="4450976" cy="573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49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uadroTexto 2">
            <a:extLst>
              <a:ext uri="{FF2B5EF4-FFF2-40B4-BE49-F238E27FC236}">
                <a16:creationId xmlns:a16="http://schemas.microsoft.com/office/drawing/2014/main" id="{B83FD762-EDCC-10F3-31AB-9A1123F7ED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9800804"/>
              </p:ext>
            </p:extLst>
          </p:nvPr>
        </p:nvGraphicFramePr>
        <p:xfrm>
          <a:off x="608955" y="764153"/>
          <a:ext cx="11218284" cy="4957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C8275FD6-2DE1-D391-7B3B-79AE9DE38FA2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UN MODELO DE ATENCIÓN EN SALUD?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644CCA9-E031-AF30-AEFB-C13A389E339B}"/>
              </a:ext>
            </a:extLst>
          </p:cNvPr>
          <p:cNvSpPr txBox="1"/>
          <p:nvPr/>
        </p:nvSpPr>
        <p:spPr>
          <a:xfrm>
            <a:off x="5351458" y="5832237"/>
            <a:ext cx="1927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Fuente: Elaboración propia</a:t>
            </a:r>
            <a:endParaRPr 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227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9E28D-0B24-C9FB-EA1D-F487ADBC2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D889450-D3BE-7016-AFF6-E6A6739F8FF2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ES EL MODELO DE ATENCIÓN EN SALUD?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1D4635A-6F49-757A-911C-18F780D1626B}"/>
              </a:ext>
            </a:extLst>
          </p:cNvPr>
          <p:cNvSpPr txBox="1"/>
          <p:nvPr/>
        </p:nvSpPr>
        <p:spPr>
          <a:xfrm>
            <a:off x="4966213" y="6415679"/>
            <a:ext cx="1927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Fuente: Elaboración propia</a:t>
            </a:r>
            <a:endParaRPr 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 descr="Imagen que contiene nombre de la empresa">
            <a:extLst>
              <a:ext uri="{FF2B5EF4-FFF2-40B4-BE49-F238E27FC236}">
                <a16:creationId xmlns:a16="http://schemas.microsoft.com/office/drawing/2014/main" id="{67003C44-4F1F-346E-4290-6BAFDD81B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74" y="702072"/>
            <a:ext cx="11358452" cy="4539099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43088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E7E5CAD-F11E-8B05-FDFA-21251032BE22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EN SALUD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4E5B795-AE73-64EB-89A2-13584B0E1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861" y="810375"/>
            <a:ext cx="10412278" cy="4534533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0CBFDC6-3755-4E7B-2D99-1002B1908ECA}"/>
              </a:ext>
            </a:extLst>
          </p:cNvPr>
          <p:cNvSpPr txBox="1"/>
          <p:nvPr/>
        </p:nvSpPr>
        <p:spPr>
          <a:xfrm>
            <a:off x="5132020" y="5415317"/>
            <a:ext cx="1927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Fuente: Elaboración propia</a:t>
            </a:r>
            <a:endParaRPr lang="es-CO" sz="1100" dirty="0"/>
          </a:p>
        </p:txBody>
      </p:sp>
    </p:spTree>
    <p:extLst>
      <p:ext uri="{BB962C8B-B14F-4D97-AF65-F5344CB8AC3E}">
        <p14:creationId xmlns:p14="http://schemas.microsoft.com/office/powerpoint/2010/main" val="2858160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074C49D2-067F-76CD-510B-F97424CF298A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8ECC49E-D00B-2C38-617D-87BB2E16C1CA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FUNDAMENTOS TÉCNICOS Y CONCEPTUALES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3F245D1-B2E6-312E-AAEB-3BA265236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540" y="796413"/>
            <a:ext cx="10048837" cy="4650658"/>
          </a:xfrm>
          <a:prstGeom prst="rect">
            <a:avLst/>
          </a:prstGeom>
          <a:ln w="9525">
            <a:solidFill>
              <a:sysClr val="windowText" lastClr="000000">
                <a:lumMod val="50000"/>
                <a:lumOff val="50000"/>
              </a:sysClr>
            </a:solidFill>
          </a:ln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B98C615-A44D-F947-D79C-97C332D54D5A}"/>
              </a:ext>
            </a:extLst>
          </p:cNvPr>
          <p:cNvSpPr txBox="1"/>
          <p:nvPr/>
        </p:nvSpPr>
        <p:spPr>
          <a:xfrm>
            <a:off x="2937387" y="5528949"/>
            <a:ext cx="6130412" cy="325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</a:t>
            </a:r>
            <a:endParaRPr lang="es-CO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895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C9A625-0CDB-A0D5-FA6D-EA08A043E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E5DD87E2-8D7E-BB3B-A8F4-482197BBD350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D6541CB-75FA-5534-C4E9-9C804305CDD8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FUNDAMENTOS TÉCNICOS Y CONCEPTUALES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5CC73F7-6B02-6465-41EB-EF3E55AE979A}"/>
              </a:ext>
            </a:extLst>
          </p:cNvPr>
          <p:cNvSpPr txBox="1"/>
          <p:nvPr/>
        </p:nvSpPr>
        <p:spPr>
          <a:xfrm>
            <a:off x="2937387" y="5528949"/>
            <a:ext cx="6130412" cy="325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</a:t>
            </a:r>
            <a:endParaRPr lang="es-CO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E8BCEA1-ACB7-95BA-B2DA-94EE4A705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284" y="566165"/>
            <a:ext cx="9656977" cy="4854056"/>
          </a:xfrm>
          <a:prstGeom prst="rect">
            <a:avLst/>
          </a:prstGeom>
          <a:noFill/>
          <a:ln>
            <a:solidFill>
              <a:sysClr val="windowText" lastClr="000000">
                <a:lumMod val="50000"/>
                <a:lumOff val="50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3096924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E5C7D-5F71-4B79-6867-24FD62CDC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4584572C-192F-C1F4-AE03-A104A61A4ED4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87CA248-1949-B21D-03B6-EBB27AC84D1F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FUNDAMENTOS TÉCNICOS Y CONCEPTUALES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970563B-7A89-5393-3FD5-E49C4392C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340" y="599768"/>
            <a:ext cx="8957881" cy="4840690"/>
          </a:xfrm>
          <a:prstGeom prst="rect">
            <a:avLst/>
          </a:prstGeom>
          <a:noFill/>
          <a:ln>
            <a:solidFill>
              <a:sysClr val="windowText" lastClr="000000">
                <a:lumMod val="50000"/>
                <a:lumOff val="50000"/>
              </a:sysClr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02350DD-DF32-1F4A-C4D6-9DB11C7C9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407" y="5570252"/>
            <a:ext cx="740118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365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3C870-F27A-B068-3E39-6D99ADF5F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D83B037-D7C9-845E-3A14-ECF33A920511}"/>
              </a:ext>
            </a:extLst>
          </p:cNvPr>
          <p:cNvSpPr/>
          <p:nvPr/>
        </p:nvSpPr>
        <p:spPr>
          <a:xfrm>
            <a:off x="0" y="0"/>
            <a:ext cx="12192000" cy="1434353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INTEGRAL DE LA SALUD EN EL CONTEXTO DEL PROGRAMA TERRITORIAL DE REDISEÑO REORGANIZACIÓN Y MODERNIZACIÓN DE REDES DE LAS ESE</a:t>
            </a:r>
          </a:p>
          <a:p>
            <a:pPr algn="ctr"/>
            <a:r>
              <a:rPr lang="es-ES" sz="3200" b="1" dirty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INTEGRAL DE LA SALUD - PTRRM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E3886B8-F507-E8F4-C0FA-02B87D9AE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019" y="1434353"/>
            <a:ext cx="4437967" cy="440923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28211" t="327" r="28259"/>
          <a:stretch/>
        </p:blipFill>
        <p:spPr>
          <a:xfrm>
            <a:off x="7557247" y="1434354"/>
            <a:ext cx="3626586" cy="467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26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42851-B53B-1DD5-0D66-BDBB55C63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B439A175-BF82-E987-5E6E-F713F56423F4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7D5CA2D-551E-5063-E178-27AB886A3D88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FUNDAMENTOS TÉCNICOS Y CONCEPTUALES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00B75DC-BA2C-9A9F-EABC-6E114445B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964" y="5647602"/>
            <a:ext cx="4575664" cy="37798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243C880-3AB9-0592-7CAC-28716D380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431" y="524840"/>
            <a:ext cx="4970756" cy="5045411"/>
          </a:xfrm>
          <a:prstGeom prst="rect">
            <a:avLst/>
          </a:prstGeom>
          <a:ln>
            <a:solidFill>
              <a:sysClr val="windowText" lastClr="000000">
                <a:lumMod val="50000"/>
                <a:lumOff val="50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3868597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06618-18E2-77E0-5398-A37DE312C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C57B9B61-0458-EB5B-9177-497784DF61AA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7C90C36-6E84-50B1-02CB-4C28BC9B9BB3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ESTRUCTURA CIS - PTRRM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9EC5012-6888-20AC-0CF6-19B23C5D8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135" y="520487"/>
            <a:ext cx="6240393" cy="6240393"/>
          </a:xfrm>
          <a:prstGeom prst="rect">
            <a:avLst/>
          </a:prstGeom>
          <a:noFill/>
          <a:ln>
            <a:solidFill>
              <a:sysClr val="windowText" lastClr="000000">
                <a:lumMod val="50000"/>
                <a:lumOff val="50000"/>
              </a:sysClr>
            </a:solidFill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B6C4311-BDC9-E717-D492-10135986360B}"/>
              </a:ext>
            </a:extLst>
          </p:cNvPr>
          <p:cNvSpPr txBox="1"/>
          <p:nvPr/>
        </p:nvSpPr>
        <p:spPr>
          <a:xfrm>
            <a:off x="10048567" y="5792415"/>
            <a:ext cx="2143433" cy="36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</a:t>
            </a:r>
            <a:r>
              <a:rPr lang="es-CO" sz="8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548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E033378-2C2D-524F-9E52-F02598D67419}"/>
              </a:ext>
            </a:extLst>
          </p:cNvPr>
          <p:cNvSpPr/>
          <p:nvPr/>
        </p:nvSpPr>
        <p:spPr>
          <a:xfrm>
            <a:off x="0" y="2553562"/>
            <a:ext cx="12192000" cy="1168515"/>
          </a:xfrm>
          <a:prstGeom prst="rect">
            <a:avLst/>
          </a:prstGeom>
          <a:solidFill>
            <a:schemeClr val="accent5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ABORDAJE ESTRATÉGICO</a:t>
            </a:r>
            <a:endParaRPr lang="es-CO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055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2A436-54C3-524A-48D2-D8F12EC55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1C75596A-3542-CE1C-73E8-F4CAE88FC5C1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4B8FD46-01AE-5A4B-E6D3-7FCBBF036090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MARCO ESTRATÉGICO CIS-PTRRM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550D071-C8C0-3ED1-296A-A319F6E34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023" y="537626"/>
            <a:ext cx="6561916" cy="6320374"/>
          </a:xfrm>
          <a:prstGeom prst="rect">
            <a:avLst/>
          </a:prstGeom>
          <a:ln>
            <a:solidFill>
              <a:sysClr val="windowText" lastClr="000000">
                <a:lumMod val="50000"/>
                <a:lumOff val="50000"/>
              </a:sysClr>
            </a:solidFill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9E57E2D-EFC0-E342-8424-973806DD2FE2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9411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501AA0D-9FBA-5740-BF5C-C6ADCAD37CDB}"/>
              </a:ext>
            </a:extLst>
          </p:cNvPr>
          <p:cNvSpPr/>
          <p:nvPr/>
        </p:nvSpPr>
        <p:spPr>
          <a:xfrm>
            <a:off x="0" y="2553562"/>
            <a:ext cx="12192000" cy="1168515"/>
          </a:xfrm>
          <a:prstGeom prst="rect">
            <a:avLst/>
          </a:prstGeom>
          <a:solidFill>
            <a:schemeClr val="accent5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ESTRATEGIA 1</a:t>
            </a:r>
          </a:p>
          <a:p>
            <a:pPr algn="ctr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s-CO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GOBERNANZA MULTINIVEL PARA TERRITORIOS SALUDABLES</a:t>
            </a:r>
          </a:p>
          <a:p>
            <a:pPr algn="ctr"/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559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ACFD7-7E03-8BCA-993E-2C36ED7E1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2E2FFEF-97CC-5FD6-8673-7118A90DAEA3}"/>
              </a:ext>
            </a:extLst>
          </p:cNvPr>
          <p:cNvSpPr txBox="1"/>
          <p:nvPr/>
        </p:nvSpPr>
        <p:spPr>
          <a:xfrm>
            <a:off x="179295" y="1676129"/>
            <a:ext cx="209849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ESTRATEGIA 1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88CEDEA-40BD-06BC-10DE-5C7D941C6A9D}"/>
              </a:ext>
            </a:extLst>
          </p:cNvPr>
          <p:cNvSpPr txBox="1"/>
          <p:nvPr/>
        </p:nvSpPr>
        <p:spPr>
          <a:xfrm>
            <a:off x="0" y="-33275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GOBERNANZA MULTINIVEL PARA TERRITORIOS SALUDABLES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50C2C39-13AA-1EC5-2D9B-9A8D263F4E08}"/>
              </a:ext>
            </a:extLst>
          </p:cNvPr>
          <p:cNvSpPr txBox="1"/>
          <p:nvPr/>
        </p:nvSpPr>
        <p:spPr>
          <a:xfrm>
            <a:off x="2576051" y="763218"/>
            <a:ext cx="9329078" cy="5078313"/>
          </a:xfrm>
          <a:prstGeom prst="rect">
            <a:avLst/>
          </a:prstGeom>
          <a:solidFill>
            <a:srgbClr val="0070C0"/>
          </a:solidFill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OBJETIVO ESTRATÉGICO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FORTALECER LA GOBERNANZA DEPARTAMENTAL, MEDIANTE UN ENFOQUE MULTINIVEL QUE GARANTICE LA ARTICULACIÓN EFECTIVA ENTRE LOS DIFERENTES ACTORES DEL SISTEMA DE SALUD, PROMOVIENDO LA EQUIDAD, EFICIENCIA Y SOSTENIBILIDAD EN LA GESTIÓN TERRITORIAL DE LA SALUD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BA0E7C5-F8FF-85F8-D6C1-31296BC28B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5" t="4848" r="22381" b="9249"/>
          <a:stretch>
            <a:fillRect/>
          </a:stretch>
        </p:blipFill>
        <p:spPr bwMode="auto">
          <a:xfrm>
            <a:off x="6096000" y="4057859"/>
            <a:ext cx="1543665" cy="149735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obernanza corporativa: El camino hacia una estrategia de sostenibilidad |  BID Invest">
            <a:extLst>
              <a:ext uri="{FF2B5EF4-FFF2-40B4-BE49-F238E27FC236}">
                <a16:creationId xmlns:a16="http://schemas.microsoft.com/office/drawing/2014/main" id="{6F7589DD-0251-A3FC-082F-AD888CE5A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5" y="2360879"/>
            <a:ext cx="2052988" cy="144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6510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32446-B6E4-AE35-A03B-1B54037F0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0328F45-691E-2FF9-9A07-78D4A344F10C}"/>
              </a:ext>
            </a:extLst>
          </p:cNvPr>
          <p:cNvSpPr txBox="1"/>
          <p:nvPr/>
        </p:nvSpPr>
        <p:spPr>
          <a:xfrm>
            <a:off x="3461479" y="577491"/>
            <a:ext cx="601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A4D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Metodología: "Un café por la Salud de Cundinamarca"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9F4A2F16-14EE-3017-9A33-2842634079F2}"/>
              </a:ext>
            </a:extLst>
          </p:cNvPr>
          <p:cNvSpPr txBox="1">
            <a:spLocks/>
          </p:cNvSpPr>
          <p:nvPr/>
        </p:nvSpPr>
        <p:spPr>
          <a:xfrm>
            <a:off x="0" y="17418"/>
            <a:ext cx="12192000" cy="451997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SITUACIÓN DE LA GOBERNANZA EN SALUD Y LA PRESTACIÓN DE SERVICIOS DE SALUD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B23F4B9-ACE1-AF90-408C-F86263A271CB}"/>
              </a:ext>
            </a:extLst>
          </p:cNvPr>
          <p:cNvSpPr txBox="1"/>
          <p:nvPr/>
        </p:nvSpPr>
        <p:spPr>
          <a:xfrm>
            <a:off x="9479725" y="1546338"/>
            <a:ext cx="26162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Valoración de la Gobernanza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Gobernanza - Función - aspectos - Instancia o Espacios de participación - Desafíos y oportunidades 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CC4AE8A4-BCDD-EC7D-FB89-8B17B3A0EA8D}"/>
              </a:ext>
            </a:extLst>
          </p:cNvPr>
          <p:cNvGrpSpPr/>
          <p:nvPr/>
        </p:nvGrpSpPr>
        <p:grpSpPr>
          <a:xfrm>
            <a:off x="115997" y="866140"/>
            <a:ext cx="3873297" cy="3770035"/>
            <a:chOff x="0" y="0"/>
            <a:chExt cx="3529330" cy="3663713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9B4E1754-FA3F-492E-A0B6-89D88D4F5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23283"/>
              <a:ext cx="3529330" cy="3440430"/>
            </a:xfrm>
            <a:prstGeom prst="rect">
              <a:avLst/>
            </a:prstGeom>
          </p:spPr>
        </p:pic>
        <p:sp>
          <p:nvSpPr>
            <p:cNvPr id="8" name="Cuadro de texto 1">
              <a:extLst>
                <a:ext uri="{FF2B5EF4-FFF2-40B4-BE49-F238E27FC236}">
                  <a16:creationId xmlns:a16="http://schemas.microsoft.com/office/drawing/2014/main" id="{E063B4C6-06EB-C146-F5C3-4F16F43C8920}"/>
                </a:ext>
              </a:extLst>
            </p:cNvPr>
            <p:cNvSpPr txBox="1"/>
            <p:nvPr/>
          </p:nvSpPr>
          <p:spPr>
            <a:xfrm>
              <a:off x="0" y="0"/>
              <a:ext cx="3529330" cy="222885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1200" b="1" i="1" u="none" strike="noStrike" kern="1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rPr>
                <a:t>Tabla 1 Participantes por Región de Salud</a:t>
              </a:r>
            </a:p>
          </p:txBody>
        </p:sp>
      </p:grpSp>
      <p:sp>
        <p:nvSpPr>
          <p:cNvPr id="10" name="CuadroTexto 9">
            <a:extLst>
              <a:ext uri="{FF2B5EF4-FFF2-40B4-BE49-F238E27FC236}">
                <a16:creationId xmlns:a16="http://schemas.microsoft.com/office/drawing/2014/main" id="{92722C98-9826-FC4E-D1E0-5C4A375124E3}"/>
              </a:ext>
            </a:extLst>
          </p:cNvPr>
          <p:cNvSpPr txBox="1"/>
          <p:nvPr/>
        </p:nvSpPr>
        <p:spPr>
          <a:xfrm>
            <a:off x="5126938" y="5089502"/>
            <a:ext cx="39604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Captura de información en 63 pliegos territoriales</a:t>
            </a:r>
            <a:endParaRPr kumimoji="0" lang="es-419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n 11" descr="Interfaz de usuario gráfica, Tabla, Word&#10;&#10;Descripción generada automáticamente">
            <a:extLst>
              <a:ext uri="{FF2B5EF4-FFF2-40B4-BE49-F238E27FC236}">
                <a16:creationId xmlns:a16="http://schemas.microsoft.com/office/drawing/2014/main" id="{366ED28D-0BF3-AA49-5A73-A7C5CDC25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762" y="1152618"/>
            <a:ext cx="5536480" cy="387700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E8E570BB-92D8-58C9-06DB-9AA5AF4611E9}"/>
              </a:ext>
            </a:extLst>
          </p:cNvPr>
          <p:cNvSpPr txBox="1"/>
          <p:nvPr/>
        </p:nvSpPr>
        <p:spPr>
          <a:xfrm>
            <a:off x="309259" y="4735559"/>
            <a:ext cx="350871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Consultas con actores clave de regiones participación activa de </a:t>
            </a: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510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personas </a:t>
            </a:r>
            <a:endParaRPr kumimoji="0" lang="es-419" sz="14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155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7657D-9C73-17C1-57A6-53A9310E8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F0C4129-0146-8454-2085-483434E4187B}"/>
              </a:ext>
            </a:extLst>
          </p:cNvPr>
          <p:cNvSpPr txBox="1"/>
          <p:nvPr/>
        </p:nvSpPr>
        <p:spPr>
          <a:xfrm>
            <a:off x="3934756" y="660687"/>
            <a:ext cx="601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A4D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"Un café por la Salud de Cundinamarca"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0F7FA504-2162-6E1C-E9CC-8AEE41D1926F}"/>
              </a:ext>
            </a:extLst>
          </p:cNvPr>
          <p:cNvSpPr txBox="1">
            <a:spLocks/>
          </p:cNvSpPr>
          <p:nvPr/>
        </p:nvSpPr>
        <p:spPr>
          <a:xfrm>
            <a:off x="0" y="10757"/>
            <a:ext cx="12191999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SITUACIÓN DE LA GOBERNANZA EN SALUD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4E8507C-10AD-202F-D5DD-0FE9F203C422}"/>
              </a:ext>
            </a:extLst>
          </p:cNvPr>
          <p:cNvSpPr txBox="1"/>
          <p:nvPr/>
        </p:nvSpPr>
        <p:spPr>
          <a:xfrm>
            <a:off x="1268469" y="1099531"/>
            <a:ext cx="100416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Valoración de la Gobernanza.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4A8049A-1E76-5955-22E8-1D77B91C8827}"/>
              </a:ext>
            </a:extLst>
          </p:cNvPr>
          <p:cNvSpPr txBox="1"/>
          <p:nvPr/>
        </p:nvSpPr>
        <p:spPr>
          <a:xfrm>
            <a:off x="227373" y="2164268"/>
            <a:ext cx="388405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¿Que tan buena es la gobernanza en el sistema de salud de su territorio 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0 (muy mal) y 10 (excelente).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6,4    </a:t>
            </a: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promedio de las regiones de salud del Departamento de Cundinamarca.</a:t>
            </a:r>
            <a:endParaRPr kumimoji="0" lang="es-419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629819AB-7DB9-2806-ABC2-0AAAE2072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211079"/>
              </p:ext>
            </p:extLst>
          </p:nvPr>
        </p:nvGraphicFramePr>
        <p:xfrm>
          <a:off x="4111431" y="1579974"/>
          <a:ext cx="2902555" cy="4121576"/>
        </p:xfrm>
        <a:graphic>
          <a:graphicData uri="http://schemas.openxmlformats.org/drawingml/2006/table">
            <a:tbl>
              <a:tblPr firstRow="1" firstCol="1" bandRow="1"/>
              <a:tblGrid>
                <a:gridCol w="1813921">
                  <a:extLst>
                    <a:ext uri="{9D8B030D-6E8A-4147-A177-3AD203B41FA5}">
                      <a16:colId xmlns:a16="http://schemas.microsoft.com/office/drawing/2014/main" val="700496220"/>
                    </a:ext>
                  </a:extLst>
                </a:gridCol>
                <a:gridCol w="1088634">
                  <a:extLst>
                    <a:ext uri="{9D8B030D-6E8A-4147-A177-3AD203B41FA5}">
                      <a16:colId xmlns:a16="http://schemas.microsoft.com/office/drawing/2014/main" val="3922376888"/>
                    </a:ext>
                  </a:extLst>
                </a:gridCol>
              </a:tblGrid>
              <a:tr h="447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b="1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Región Salud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b="1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Promedio califica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974458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SUR </a:t>
                      </a:r>
                      <a:endParaRPr lang="es-ES_tradnl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es-ES_tradnl" sz="1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540728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BAJO MAGDALENA</a:t>
                      </a:r>
                      <a:endParaRPr lang="es-ES_tradnl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  <a:endParaRPr lang="es-ES_tradnl" sz="1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7446174"/>
                  </a:ext>
                </a:extLst>
              </a:tr>
              <a:tr h="350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CENTRO ORIENTE GUAVIO </a:t>
                      </a:r>
                      <a:endParaRPr lang="es-ES_tradnl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4585763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SUR ORIENTE 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780945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NOROCCIDENTE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6,8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374593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SUR OCCIDENTE 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6,8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148354"/>
                  </a:ext>
                </a:extLst>
              </a:tr>
              <a:tr h="350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SABANA CENTRO OCCIDENTE </a:t>
                      </a:r>
                      <a:endParaRPr lang="es-ES_tradnl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6,6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180124"/>
                  </a:ext>
                </a:extLst>
              </a:tr>
              <a:tr h="350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CENTRO ORIENTE ALMEIRA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6,5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7571929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SABANA CENTRO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6,0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780075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CENTRO</a:t>
                      </a:r>
                      <a:endParaRPr lang="es-ES_tradnl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6,0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021998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NORTE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6,0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577145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MEDINA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6,0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941034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NORORIENTE</a:t>
                      </a:r>
                      <a:endParaRPr lang="es-ES_tradnl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5,3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807439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9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SOACHA </a:t>
                      </a:r>
                      <a:endParaRPr lang="es-ES_tradnl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5,0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4797721"/>
                  </a:ext>
                </a:extLst>
              </a:tr>
              <a:tr h="218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b="1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100" b="1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6,4</a:t>
                      </a:r>
                      <a:endParaRPr lang="es-ES_tradnl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45494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654" y="1657128"/>
            <a:ext cx="4852035" cy="401215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3962859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E5CD2-8745-A2CE-D7DF-69A522276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F2E6382-643A-D7CC-C1A5-9F61E5C09C41}"/>
              </a:ext>
            </a:extLst>
          </p:cNvPr>
          <p:cNvSpPr txBox="1"/>
          <p:nvPr/>
        </p:nvSpPr>
        <p:spPr>
          <a:xfrm>
            <a:off x="3934756" y="660687"/>
            <a:ext cx="601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A4D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"Un café por la Salud de Cundinamarca"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10F236BA-33E0-0507-D752-9B2C9AB903A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SITUACIÓN DE LA GOBERNANZA EN SALUD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B49E989-1DF9-455C-01C0-B95BBA660B78}"/>
              </a:ext>
            </a:extLst>
          </p:cNvPr>
          <p:cNvSpPr txBox="1"/>
          <p:nvPr/>
        </p:nvSpPr>
        <p:spPr>
          <a:xfrm>
            <a:off x="342709" y="2478658"/>
            <a:ext cx="1955991" cy="950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Valoración de la Gobernanza - Función</a:t>
            </a:r>
            <a:endParaRPr kumimoji="0" lang="es-419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07EEEB2F-8F79-6D64-5B20-EDE6A3D50F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518996"/>
              </p:ext>
            </p:extLst>
          </p:nvPr>
        </p:nvGraphicFramePr>
        <p:xfrm>
          <a:off x="2571079" y="1057238"/>
          <a:ext cx="9176272" cy="4923284"/>
        </p:xfrm>
        <a:graphic>
          <a:graphicData uri="http://schemas.openxmlformats.org/drawingml/2006/table">
            <a:tbl>
              <a:tblPr firstRow="1" firstCol="1" bandRow="1"/>
              <a:tblGrid>
                <a:gridCol w="5540864">
                  <a:extLst>
                    <a:ext uri="{9D8B030D-6E8A-4147-A177-3AD203B41FA5}">
                      <a16:colId xmlns:a16="http://schemas.microsoft.com/office/drawing/2014/main" val="3673446412"/>
                    </a:ext>
                  </a:extLst>
                </a:gridCol>
                <a:gridCol w="1278661">
                  <a:extLst>
                    <a:ext uri="{9D8B030D-6E8A-4147-A177-3AD203B41FA5}">
                      <a16:colId xmlns:a16="http://schemas.microsoft.com/office/drawing/2014/main" val="635644189"/>
                    </a:ext>
                  </a:extLst>
                </a:gridCol>
                <a:gridCol w="1203445">
                  <a:extLst>
                    <a:ext uri="{9D8B030D-6E8A-4147-A177-3AD203B41FA5}">
                      <a16:colId xmlns:a16="http://schemas.microsoft.com/office/drawing/2014/main" val="814210108"/>
                    </a:ext>
                  </a:extLst>
                </a:gridCol>
                <a:gridCol w="1153302">
                  <a:extLst>
                    <a:ext uri="{9D8B030D-6E8A-4147-A177-3AD203B41FA5}">
                      <a16:colId xmlns:a16="http://schemas.microsoft.com/office/drawing/2014/main" val="158325586"/>
                    </a:ext>
                  </a:extLst>
                </a:gridCol>
              </a:tblGrid>
              <a:tr h="1814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Función</a:t>
                      </a:r>
                      <a:endParaRPr lang="es-ES_tradnl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Calificación </a:t>
                      </a:r>
                      <a:endParaRPr lang="es-ES_tradnl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712003"/>
                  </a:ext>
                </a:extLst>
              </a:tr>
              <a:tr h="215998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Bueno</a:t>
                      </a:r>
                      <a:endParaRPr lang="es-ES_tradnl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Regular</a:t>
                      </a:r>
                      <a:endParaRPr lang="es-ES_tradnl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Malo</a:t>
                      </a:r>
                      <a:endParaRPr lang="es-ES_tradnl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858891"/>
                  </a:ext>
                </a:extLst>
              </a:tr>
              <a:tr h="423356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Observancia  de  la  transparencia  y  la  rendición  de cuentas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273090"/>
                  </a:ext>
                </a:extLst>
              </a:tr>
              <a:tr h="233278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Inspección, vigilancia y control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914968"/>
                  </a:ext>
                </a:extLst>
              </a:tr>
              <a:tr h="630714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Fomentar la participación ciudadana en la gestión y el control de las políticas del sistema de salud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528770"/>
                  </a:ext>
                </a:extLst>
              </a:tr>
              <a:tr h="423356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Tomar decisiones con base en datos e información</a:t>
                      </a:r>
                      <a:endParaRPr lang="es-ES_tradnl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603120"/>
                  </a:ext>
                </a:extLst>
              </a:tr>
              <a:tr h="233278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Visión estratégica del sistema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148653"/>
                  </a:ext>
                </a:extLst>
              </a:tr>
              <a:tr h="423356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Cumplimiento de   normas  y  marcos  regulatorios (reglas  de juego)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426720"/>
                  </a:ext>
                </a:extLst>
              </a:tr>
              <a:tr h="233278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Orientación y supervisión del sistema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276111"/>
                  </a:ext>
                </a:extLst>
              </a:tr>
              <a:tr h="423356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Coordinar y articular instituciones y actores públicos y privados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056972"/>
                  </a:ext>
                </a:extLst>
              </a:tr>
              <a:tr h="630714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Proveer  capacidad  institucional (personal, recursos financieros) para cumplir con la misión y objetivos en salud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687589"/>
                  </a:ext>
                </a:extLst>
              </a:tr>
              <a:tr h="423356"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Procurar    la    armonización    de    los    sistemas    de información y gestión del conocimiento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17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9918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61E5A-4668-FEB1-3B5F-2AE8DBBA0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97223EE-7965-0348-4B9A-90DDB8F8FD9F}"/>
              </a:ext>
            </a:extLst>
          </p:cNvPr>
          <p:cNvSpPr txBox="1"/>
          <p:nvPr/>
        </p:nvSpPr>
        <p:spPr>
          <a:xfrm>
            <a:off x="3934756" y="660687"/>
            <a:ext cx="601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A4D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"Un café por la Salud de Cundinamarca"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439F30A7-C457-4CA9-2498-D6638777BD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SITUACIÓN DE LA GOBERNANZA EN SALUD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DE8A1F9-89C0-A5F0-C297-83A203DDBFB0}"/>
              </a:ext>
            </a:extLst>
          </p:cNvPr>
          <p:cNvSpPr txBox="1"/>
          <p:nvPr/>
        </p:nvSpPr>
        <p:spPr>
          <a:xfrm>
            <a:off x="291909" y="1640458"/>
            <a:ext cx="195599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Valoración de la Gobernanza - capacidades que ha desarrollado el territorio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Promedio de las regiones de salud en los últimos dos años para mejorar la salud</a:t>
            </a:r>
            <a:endParaRPr kumimoji="0" lang="es-419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BBBE1B8-456F-1CAF-7638-23E100B70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794590"/>
              </p:ext>
            </p:extLst>
          </p:nvPr>
        </p:nvGraphicFramePr>
        <p:xfrm>
          <a:off x="2784643" y="1030019"/>
          <a:ext cx="9124072" cy="4417044"/>
        </p:xfrm>
        <a:graphic>
          <a:graphicData uri="http://schemas.openxmlformats.org/drawingml/2006/table">
            <a:tbl>
              <a:tblPr firstRow="1" firstCol="1" bandRow="1"/>
              <a:tblGrid>
                <a:gridCol w="6356803">
                  <a:extLst>
                    <a:ext uri="{9D8B030D-6E8A-4147-A177-3AD203B41FA5}">
                      <a16:colId xmlns:a16="http://schemas.microsoft.com/office/drawing/2014/main" val="1300185470"/>
                    </a:ext>
                  </a:extLst>
                </a:gridCol>
                <a:gridCol w="1032563">
                  <a:extLst>
                    <a:ext uri="{9D8B030D-6E8A-4147-A177-3AD203B41FA5}">
                      <a16:colId xmlns:a16="http://schemas.microsoft.com/office/drawing/2014/main" val="1318162452"/>
                    </a:ext>
                  </a:extLst>
                </a:gridCol>
                <a:gridCol w="991261">
                  <a:extLst>
                    <a:ext uri="{9D8B030D-6E8A-4147-A177-3AD203B41FA5}">
                      <a16:colId xmlns:a16="http://schemas.microsoft.com/office/drawing/2014/main" val="1160352482"/>
                    </a:ext>
                  </a:extLst>
                </a:gridCol>
                <a:gridCol w="743445">
                  <a:extLst>
                    <a:ext uri="{9D8B030D-6E8A-4147-A177-3AD203B41FA5}">
                      <a16:colId xmlns:a16="http://schemas.microsoft.com/office/drawing/2014/main" val="3201533679"/>
                    </a:ext>
                  </a:extLst>
                </a:gridCol>
              </a:tblGrid>
              <a:tr h="3467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Aspectos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Calificación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1435493"/>
                  </a:ext>
                </a:extLst>
              </a:tr>
              <a:tr h="474973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Buena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Regular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Mala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48002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Manejo de riesgos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19%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51%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458992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Deliberación y negociación en la toma de decisiones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19%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500748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Recursos para financiar la salud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31%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53%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56230"/>
                  </a:ext>
                </a:extLst>
              </a:tr>
              <a:tr h="6844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Capacidad de infraestructura, suministros y equipos técnicos y humanos  para la atención de pacientes con  calidad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027567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Estrategias de promoción y prevención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54%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2%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50856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Coordinación entre gobiernos departamental y territorial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52%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70116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Capacidad de adaptación del sistema y flexibilidad de oferta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29%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56%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596602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Transparencia en contratación y rendición de cuentas</a:t>
                      </a:r>
                      <a:endParaRPr lang="es-ES_tradnl" sz="18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69%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578269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Gestión y divulgación de la información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56%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29%</a:t>
                      </a:r>
                      <a:endParaRPr lang="es-ES_tradn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991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183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9A64DA1E-DAB1-154D-A3BA-780BA6365748}"/>
              </a:ext>
            </a:extLst>
          </p:cNvPr>
          <p:cNvSpPr/>
          <p:nvPr/>
        </p:nvSpPr>
        <p:spPr>
          <a:xfrm>
            <a:off x="0" y="2642028"/>
            <a:ext cx="12192000" cy="954107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s-ES" sz="2800" b="1" dirty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 TERRITORIAL DE REDISEÑO REORGANIZACIÓN Y MODERNIZACIÓN DE REDES DE LAS ESE</a:t>
            </a:r>
            <a:endParaRPr lang="es-ES" sz="28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5069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EA03B-2662-308D-D34F-6A43B92CB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42348DE-990D-2CE6-2343-BCD344F3836A}"/>
              </a:ext>
            </a:extLst>
          </p:cNvPr>
          <p:cNvSpPr txBox="1"/>
          <p:nvPr/>
        </p:nvSpPr>
        <p:spPr>
          <a:xfrm>
            <a:off x="3934756" y="660687"/>
            <a:ext cx="601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A4D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"Un café por la Salud de Cundinamarca"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5B78AD65-E803-F167-349C-C7F20F7C8415}"/>
              </a:ext>
            </a:extLst>
          </p:cNvPr>
          <p:cNvSpPr txBox="1">
            <a:spLocks/>
          </p:cNvSpPr>
          <p:nvPr/>
        </p:nvSpPr>
        <p:spPr>
          <a:xfrm>
            <a:off x="0" y="-43957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SITUACIÓN DE LA GOBERNANZA EN SALUD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D499D54-0DAE-C7E8-6B3A-46479C4068F8}"/>
              </a:ext>
            </a:extLst>
          </p:cNvPr>
          <p:cNvSpPr txBox="1"/>
          <p:nvPr/>
        </p:nvSpPr>
        <p:spPr>
          <a:xfrm>
            <a:off x="356454" y="1030019"/>
            <a:ext cx="232429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Valoración de la Gobernanza - Instancias o escenarios en los que se puede ejercer la participación o la coordinación entre actores del sistema de salud, las regiones de salud en promedio respondieron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419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0AFB7D3-CAB5-90AC-093E-30D84ADCFA43}"/>
              </a:ext>
            </a:extLst>
          </p:cNvPr>
          <p:cNvSpPr txBox="1"/>
          <p:nvPr/>
        </p:nvSpPr>
        <p:spPr>
          <a:xfrm>
            <a:off x="3354861" y="5191426"/>
            <a:ext cx="769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 o NO funciona e influyen en la toma de decisiones del sistema de su territorio</a:t>
            </a:r>
            <a:endParaRPr kumimoji="0" lang="es-419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69CDAD35-2961-1833-91E9-726B48F08D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641832"/>
              </p:ext>
            </p:extLst>
          </p:nvPr>
        </p:nvGraphicFramePr>
        <p:xfrm>
          <a:off x="3195021" y="1301675"/>
          <a:ext cx="8638390" cy="38116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927464">
                  <a:extLst>
                    <a:ext uri="{9D8B030D-6E8A-4147-A177-3AD203B41FA5}">
                      <a16:colId xmlns:a16="http://schemas.microsoft.com/office/drawing/2014/main" val="3949073589"/>
                    </a:ext>
                  </a:extLst>
                </a:gridCol>
                <a:gridCol w="1409251">
                  <a:extLst>
                    <a:ext uri="{9D8B030D-6E8A-4147-A177-3AD203B41FA5}">
                      <a16:colId xmlns:a16="http://schemas.microsoft.com/office/drawing/2014/main" val="3022497294"/>
                    </a:ext>
                  </a:extLst>
                </a:gridCol>
                <a:gridCol w="1301675">
                  <a:extLst>
                    <a:ext uri="{9D8B030D-6E8A-4147-A177-3AD203B41FA5}">
                      <a16:colId xmlns:a16="http://schemas.microsoft.com/office/drawing/2014/main" val="1685740248"/>
                    </a:ext>
                  </a:extLst>
                </a:gridCol>
              </a:tblGrid>
              <a:tr h="494852">
                <a:tc rowSpan="2">
                  <a:txBody>
                    <a:bodyPr/>
                    <a:lstStyle/>
                    <a:p>
                      <a:pPr algn="l">
                        <a:lnSpc>
                          <a:spcPts val="900"/>
                        </a:lnSpc>
                        <a:spcBef>
                          <a:spcPts val="25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072515"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spc="-1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nsta</a:t>
                      </a:r>
                      <a:r>
                        <a:rPr lang="es-CO" sz="1600" b="1" kern="100" spc="1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s-CO" sz="1600" b="1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 o </a:t>
                      </a:r>
                      <a:r>
                        <a:rPr lang="es-CO" sz="1600" b="1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sp</a:t>
                      </a:r>
                      <a:r>
                        <a:rPr lang="es-CO" sz="1600" b="1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b="1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ios de </a:t>
                      </a:r>
                      <a:r>
                        <a:rPr lang="es-CO" sz="1600" b="1" kern="100" spc="1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s-CO" sz="1600" b="1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rti</a:t>
                      </a:r>
                      <a:r>
                        <a:rPr lang="es-CO" sz="1600" b="1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ipa</a:t>
                      </a:r>
                      <a:r>
                        <a:rPr lang="es-CO" sz="1600" b="1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ión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9055" marR="59690" algn="ctr">
                        <a:lnSpc>
                          <a:spcPts val="1200"/>
                        </a:lnSpc>
                        <a:spcBef>
                          <a:spcPts val="15"/>
                        </a:spcBef>
                        <a:spcAft>
                          <a:spcPts val="800"/>
                        </a:spcAft>
                      </a:pP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¿In</a:t>
                      </a:r>
                      <a:r>
                        <a:rPr lang="es-CO" sz="1400" b="1" kern="100" spc="-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uyen en</a:t>
                      </a:r>
                      <a:r>
                        <a:rPr lang="es-CO" sz="1400" b="1" kern="100" spc="-1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el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400" b="1" kern="100" spc="-1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ro</a:t>
                      </a:r>
                      <a:r>
                        <a:rPr lang="es-CO" sz="1400" b="1" kern="100" spc="-1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 de 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400" b="1" kern="100" spc="-1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s-CO" sz="1400" b="1" kern="100" spc="-1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 de dec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400" b="1" kern="100" spc="-1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s-CO" sz="1400" b="1" kern="100" spc="-1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4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s-ES_tradnl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105418"/>
                  </a:ext>
                </a:extLst>
              </a:tr>
              <a:tr h="333487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96545" marR="312420" algn="ctr">
                        <a:lnSpc>
                          <a:spcPts val="13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spc="5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Si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38760" marR="222250" algn="ctr">
                        <a:lnSpc>
                          <a:spcPts val="13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82160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 spc="-1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nsta</a:t>
                      </a:r>
                      <a:r>
                        <a:rPr lang="es-CO" sz="1600" kern="100" spc="1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 de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oordin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ión y as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soría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163284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ts val="13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Com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sión</a:t>
                      </a:r>
                      <a:r>
                        <a:rPr lang="es-CO" sz="1600" kern="100" spc="19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erritorial de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lud</a:t>
                      </a:r>
                      <a:r>
                        <a:rPr lang="es-CO" sz="1600" kern="100" spc="19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Ambient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 (CO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SA)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66%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6947228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Cons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jos Te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ritori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les de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gurid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d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ial 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spc="1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ud (CTS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SS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67%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6117236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rvi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io de 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ten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ión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spc="1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mun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ta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 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AC)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19%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259826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Com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tés de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rti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ipa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ión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ial 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lud (nivel loc</a:t>
                      </a:r>
                      <a:r>
                        <a:rPr lang="es-CO" sz="1600" kern="100" spc="-1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l)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415800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Bef>
                          <a:spcPts val="110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Com</a:t>
                      </a:r>
                      <a:r>
                        <a:rPr lang="es-CO" sz="1600" kern="100" spc="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tés de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spc="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rti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ipa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ión</a:t>
                      </a:r>
                      <a:r>
                        <a:rPr lang="es-CO" sz="1600" kern="100" spc="1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Comun</a:t>
                      </a:r>
                      <a:r>
                        <a:rPr lang="es-CO" sz="1600" kern="100" spc="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ta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 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COPACOS)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308463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durí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spc="1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iudad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spc="1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 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s-CO" sz="1600" kern="100" spc="1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spc="-5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lud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68%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32%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939933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Cons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jo de Po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í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ica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ial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78%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22%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222219"/>
                  </a:ext>
                </a:extLst>
              </a:tr>
              <a:tr h="331475">
                <a:tc>
                  <a:txBody>
                    <a:bodyPr/>
                    <a:lstStyle/>
                    <a:p>
                      <a:pPr marL="41910" algn="l">
                        <a:lnSpc>
                          <a:spcPts val="13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Cons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jos Te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ritori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les de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P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lan</a:t>
                      </a:r>
                      <a:r>
                        <a:rPr lang="es-CO" sz="1600" kern="100" spc="-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eac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ión </a:t>
                      </a:r>
                      <a:r>
                        <a:rPr lang="es-CO" sz="1600" kern="100" spc="5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s-CO" sz="16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TP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68%</a:t>
                      </a:r>
                      <a:endParaRPr lang="es-ES_tradnl" sz="16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32%</a:t>
                      </a:r>
                      <a:endParaRPr lang="es-ES_tradnl" sz="16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187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729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362F3-D071-B73F-B7FA-42CE0406E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55F179D-DB11-1041-4B45-F03676BC5F69}"/>
              </a:ext>
            </a:extLst>
          </p:cNvPr>
          <p:cNvSpPr txBox="1"/>
          <p:nvPr/>
        </p:nvSpPr>
        <p:spPr>
          <a:xfrm>
            <a:off x="3934756" y="660687"/>
            <a:ext cx="601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srgbClr val="00A4D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"Un café por la Salud de Cundinamarca"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57B27267-93CA-03C3-4211-BDA65AD4D418}"/>
              </a:ext>
            </a:extLst>
          </p:cNvPr>
          <p:cNvSpPr txBox="1">
            <a:spLocks/>
          </p:cNvSpPr>
          <p:nvPr/>
        </p:nvSpPr>
        <p:spPr>
          <a:xfrm>
            <a:off x="0" y="1120"/>
            <a:ext cx="12192000" cy="461665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SITUACIÓN DE LA GOBERNANZA EN SALUD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3D43B8F-D82A-7075-72FE-E1F96BD35021}"/>
              </a:ext>
            </a:extLst>
          </p:cNvPr>
          <p:cNvSpPr txBox="1"/>
          <p:nvPr/>
        </p:nvSpPr>
        <p:spPr>
          <a:xfrm>
            <a:off x="2355925" y="4798780"/>
            <a:ext cx="92838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Valoración de la Gobernanza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lista de problemáticas del sistema de salud territorial de las regiones de salud, enumeraron de 1 a 9, siendo 1 la problemática  que deben ser intervenidas con urgencia o prioridad.</a:t>
            </a:r>
            <a:endParaRPr kumimoji="0" lang="es-419" sz="1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3A6AA9E2-97DC-8B40-21AE-A42C03C16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37206"/>
              </p:ext>
            </p:extLst>
          </p:nvPr>
        </p:nvGraphicFramePr>
        <p:xfrm>
          <a:off x="398033" y="1189947"/>
          <a:ext cx="11446136" cy="359069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489704">
                  <a:extLst>
                    <a:ext uri="{9D8B030D-6E8A-4147-A177-3AD203B41FA5}">
                      <a16:colId xmlns:a16="http://schemas.microsoft.com/office/drawing/2014/main" val="4251763931"/>
                    </a:ext>
                  </a:extLst>
                </a:gridCol>
                <a:gridCol w="665624">
                  <a:extLst>
                    <a:ext uri="{9D8B030D-6E8A-4147-A177-3AD203B41FA5}">
                      <a16:colId xmlns:a16="http://schemas.microsoft.com/office/drawing/2014/main" val="2449408616"/>
                    </a:ext>
                  </a:extLst>
                </a:gridCol>
                <a:gridCol w="626471">
                  <a:extLst>
                    <a:ext uri="{9D8B030D-6E8A-4147-A177-3AD203B41FA5}">
                      <a16:colId xmlns:a16="http://schemas.microsoft.com/office/drawing/2014/main" val="2204750187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459858442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680177149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3053043799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3210719162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3674399625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1226054882"/>
                    </a:ext>
                  </a:extLst>
                </a:gridCol>
                <a:gridCol w="809191">
                  <a:extLst>
                    <a:ext uri="{9D8B030D-6E8A-4147-A177-3AD203B41FA5}">
                      <a16:colId xmlns:a16="http://schemas.microsoft.com/office/drawing/2014/main" val="3756144516"/>
                    </a:ext>
                  </a:extLst>
                </a:gridCol>
              </a:tblGrid>
              <a:tr h="26380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S_tradnl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Problemáticas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ptos Display" panose="020B0004020202020204" pitchFamily="34" charset="0"/>
                        </a:rPr>
                        <a:t>Prioridad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521191"/>
                  </a:ext>
                </a:extLst>
              </a:tr>
              <a:tr h="183199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146123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_tradnl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Corrupción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A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9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9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9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A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6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9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A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109100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_tradnl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Desfinanciamiento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680043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Deficiente atención a los pacientes y usuarios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7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115678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Calidad en la prestación del servicio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066394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Falta de transparencia y rendición de cuentas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A7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E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235476"/>
                  </a:ext>
                </a:extLst>
              </a:tr>
              <a:tr h="776762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Ausencia de o inoperancia de controles y vigilancia del sistema a la vulneración del derecho a la salud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3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70581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_tradnl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Humanización del servicio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7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500899"/>
                  </a:ext>
                </a:extLst>
              </a:tr>
              <a:tr h="5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Falencias en la articulación de actores e instituciones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1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3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755388"/>
                  </a:ext>
                </a:extLst>
              </a:tr>
              <a:tr h="2638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_tradnl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Ineficiencia del sistema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CD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D9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DB8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1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5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5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882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473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105B4-F3D8-A927-E82C-9A980C5DB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DE5E63C4-60F7-7F19-C2E3-785A8D1779EC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B259B43-9235-3CE2-4584-B5398625FA3F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GOBERNANZA MULTINIVEL PARA TERRITORIOS SALUDABLES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30015F3-CFE8-AB1E-1FB3-CA3F6EFCAF1A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0C0392F-F6A7-F442-77F6-8F0413E80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139" y="471949"/>
            <a:ext cx="6341184" cy="638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529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46AAD-26DE-EF1D-139C-D87A5307E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DCFC8F0-3EA0-DA76-AFEA-A599EB331AA3}"/>
              </a:ext>
            </a:extLst>
          </p:cNvPr>
          <p:cNvSpPr txBox="1"/>
          <p:nvPr/>
        </p:nvSpPr>
        <p:spPr>
          <a:xfrm>
            <a:off x="0" y="20560"/>
            <a:ext cx="12191999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1. Arquitectura Institucional para la Gobernanza.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El “andamiaje” que permite que la gobernanza ocurra de manera coherente, transparente y participativa</a:t>
            </a:r>
            <a:endParaRPr kumimoji="0" lang="es-ES_tradnl" sz="16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1DE799D-F406-0421-8529-4D6828C32586}"/>
              </a:ext>
            </a:extLst>
          </p:cNvPr>
          <p:cNvSpPr txBox="1"/>
          <p:nvPr/>
        </p:nvSpPr>
        <p:spPr>
          <a:xfrm>
            <a:off x="3102964" y="5239062"/>
            <a:ext cx="779988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s-CO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PDSP Cundinamarca 2031</a:t>
            </a:r>
            <a:r>
              <a:rPr kumimoji="0" lang="es-CO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Ejes de participación, articulación y gestión basada en evidencia.</a:t>
            </a:r>
            <a:endParaRPr kumimoji="0" lang="es-ES_tradnl" sz="9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s-CO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ODS (3, 16, 17)</a:t>
            </a:r>
            <a:r>
              <a:rPr kumimoji="0" lang="es-CO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Salud, instituciones inclusivas y alianzas colaborativas.</a:t>
            </a:r>
            <a:endParaRPr kumimoji="0" lang="es-ES_tradnl" sz="9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s-CO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OCDE</a:t>
            </a:r>
            <a:r>
              <a:rPr kumimoji="0" lang="es-CO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Gobernanza multinivel, transparencia y participación efectiva.</a:t>
            </a:r>
            <a:endParaRPr kumimoji="0" lang="es-ES_tradnl" sz="9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63F7942-8D1E-F647-8B7F-7A75A3CB2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448" y="1455999"/>
            <a:ext cx="8480271" cy="367011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144F6C7-6CCC-2C42-90F8-6664BE054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11" y="2439977"/>
            <a:ext cx="2498416" cy="170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343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FACB9-371E-65AF-B200-52FD9887D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78AF80-9B17-AC22-CA1A-03C57E8CB913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2 	Coordinación multinivel para territorios saludables:</a:t>
            </a:r>
          </a:p>
          <a:p>
            <a:pPr lvl="0" algn="ctr"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1.1.a  Articulación interinstitucional</a:t>
            </a:r>
            <a:r>
              <a:rPr lang="es-MX" sz="1600" b="1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Intergubernamental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42DC6EDF-C1A0-B34C-A16B-2167C9703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533" y="2162788"/>
            <a:ext cx="10348852" cy="3253274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F1EEE935-E248-CD42-82D7-D03EA3D77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313" y="1545849"/>
            <a:ext cx="1891801" cy="123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363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DE9A4-7A3F-3A1F-66AD-3929000A0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F03CE5A-8A25-A2E8-07AD-944B8400E5EB}"/>
              </a:ext>
            </a:extLst>
          </p:cNvPr>
          <p:cNvSpPr txBox="1"/>
          <p:nvPr/>
        </p:nvSpPr>
        <p:spPr>
          <a:xfrm>
            <a:off x="0" y="19432"/>
            <a:ext cx="12191999" cy="7078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2 . Coordinación multinivel para territorios saludables: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2.1.b Articulación Intergubernamental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8A2E5302-7503-F54A-A7C9-98B823753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161" y="2057280"/>
            <a:ext cx="10685185" cy="3498507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00FBB91D-7520-CC48-929C-8BE1DD78B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428" y="1302212"/>
            <a:ext cx="2316572" cy="151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5968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2E444-0E14-B86F-50B0-AF633E835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9AF2418-E112-B52C-2FD5-BDE3D8E4A0D8}"/>
              </a:ext>
            </a:extLst>
          </p:cNvPr>
          <p:cNvSpPr txBox="1"/>
          <p:nvPr/>
        </p:nvSpPr>
        <p:spPr>
          <a:xfrm>
            <a:off x="0" y="11257"/>
            <a:ext cx="12191999" cy="110799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2 	Coordinación multinivel para territorios saludables: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2.2 Definición de roles, responsabilidades y corresponsabilidades por nivel de gobierno y de actores en la gestión de la salud territorial. </a:t>
            </a:r>
            <a:endParaRPr lang="es-MX" sz="1600" b="1" kern="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stablecer una arquitectura de gobernanza clara, funcional y colaborativa.</a:t>
            </a: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5735921-DFBC-AAFF-290A-288CA9CB82F1}"/>
              </a:ext>
            </a:extLst>
          </p:cNvPr>
          <p:cNvSpPr txBox="1"/>
          <p:nvPr/>
        </p:nvSpPr>
        <p:spPr>
          <a:xfrm>
            <a:off x="1969477" y="5786943"/>
            <a:ext cx="905966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Marco de Responsabilidades Compartidas para la Gestión Territorial de la Salud en Cundinamarca (MARCOS-C)</a:t>
            </a:r>
            <a:endParaRPr kumimoji="0" lang="es-419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15FAD404-88BC-0448-9D8E-9605A7369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00" y="2344615"/>
            <a:ext cx="10351905" cy="313854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619C2CF9-31A4-3F4B-A8C1-93645EB28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051" y="1423035"/>
            <a:ext cx="2156132" cy="148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364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62B6B-CAEC-1A51-A352-526606EF8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F593E7C-F888-F1CD-8433-6D57C444A80A}"/>
              </a:ext>
            </a:extLst>
          </p:cNvPr>
          <p:cNvSpPr txBox="1"/>
          <p:nvPr/>
        </p:nvSpPr>
        <p:spPr>
          <a:xfrm>
            <a:off x="0" y="34900"/>
            <a:ext cx="12192000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2 </a:t>
            </a:r>
            <a:r>
              <a:rPr lang="es-MX" sz="2000" b="1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Coordinación multinivel para territorios saludables: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2.3 Fortalecimiento y/o creación de instancias de trabajo intersectoriales Departamental y Municipales para la planificación y ejecución del modelo de gobernanza colaborativo</a:t>
            </a: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D0CB07E-4536-D710-2BCA-A9C9448749F7}"/>
              </a:ext>
            </a:extLst>
          </p:cNvPr>
          <p:cNvSpPr txBox="1"/>
          <p:nvPr/>
        </p:nvSpPr>
        <p:spPr>
          <a:xfrm>
            <a:off x="383950" y="5566964"/>
            <a:ext cx="11808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Instancias Intersectoriales de Gobernanza Territorial para la Salud y el Bienestar en Cundinamarca (IIGTS)</a:t>
            </a:r>
            <a:endParaRPr kumimoji="0" lang="es-419" sz="1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9084CCCE-380F-DF4A-BBF2-62678CA70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12" y="2206882"/>
            <a:ext cx="10229975" cy="2951271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7C9ACF9E-8246-0E48-8EB5-394B4E80C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255" y="1218789"/>
            <a:ext cx="2334720" cy="16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611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E9DEF-A2EA-EFDA-78DE-FFEBFFC98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B9D78C4-8300-C1D9-E2CA-C50DEB3B7D2F}"/>
              </a:ext>
            </a:extLst>
          </p:cNvPr>
          <p:cNvSpPr txBox="1"/>
          <p:nvPr/>
        </p:nvSpPr>
        <p:spPr>
          <a:xfrm>
            <a:off x="0" y="0"/>
            <a:ext cx="12192000" cy="123110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3. Participación y movilización de actores  del ecosistema de salud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3.1. Desarrollo de capacidades en los actores del ecosistema de salud, mediante la formación y herramientas para mejorar su liderazgo, nuevos liderazgos y participación en la toma de decisiones (escuela de liderazgo).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727DCB2-7232-6D80-2326-4B9EB3C7BE27}"/>
              </a:ext>
            </a:extLst>
          </p:cNvPr>
          <p:cNvSpPr txBox="1"/>
          <p:nvPr/>
        </p:nvSpPr>
        <p:spPr>
          <a:xfrm>
            <a:off x="911204" y="5570352"/>
            <a:ext cx="111411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Programa de Liderazgo Territorial para el Ecosistema de Salud de Cundinamarca (</a:t>
            </a: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PLTEC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es-419" sz="1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CBA18846-97C5-7646-BF9F-08FAD4FFA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04" y="2625969"/>
            <a:ext cx="10229975" cy="2944383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27995AE6-CDC8-1045-8B28-ED20199FD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799" y="1495282"/>
            <a:ext cx="2558537" cy="186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227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2D196-9285-42D8-6EF7-6A78BB365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240C42B-5E08-EEF2-84A8-900E7718850B}"/>
              </a:ext>
            </a:extLst>
          </p:cNvPr>
          <p:cNvSpPr txBox="1"/>
          <p:nvPr/>
        </p:nvSpPr>
        <p:spPr>
          <a:xfrm>
            <a:off x="0" y="-22505"/>
            <a:ext cx="12192000" cy="89255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3. Participación y movilización de actores  del ecosistema de salud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3.2. Fortalecer la participación y el  involucramiento ciudadano en la formulación, implementación y evaluación de estrategias de salud, asegurando que las comunidades sean protagonistas en la gestión de la salud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D179952-4B98-7A70-5640-4DEBC5C17507}"/>
              </a:ext>
            </a:extLst>
          </p:cNvPr>
          <p:cNvSpPr txBox="1"/>
          <p:nvPr/>
        </p:nvSpPr>
        <p:spPr>
          <a:xfrm>
            <a:off x="853571" y="5635803"/>
            <a:ext cx="118446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Estrategia para la Participación Protagónica Comunitaria en la Gestión Sanitaria de Cundinamarca (EPC-C)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4A969D3A-2D25-3A47-91D9-3D18E0540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156" y="2391508"/>
            <a:ext cx="10229088" cy="293053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A0A5E926-C1DD-CE48-8402-3337CB61B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079" y="1183811"/>
            <a:ext cx="2376621" cy="167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3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3D2D474B-1DA3-F08D-180F-C7073A72E561}"/>
              </a:ext>
            </a:extLst>
          </p:cNvPr>
          <p:cNvSpPr/>
          <p:nvPr/>
        </p:nvSpPr>
        <p:spPr>
          <a:xfrm>
            <a:off x="-1" y="-18594"/>
            <a:ext cx="12192001" cy="974078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Contexto general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F3C4E25-5146-BB59-6CCF-99A80855E56E}"/>
              </a:ext>
            </a:extLst>
          </p:cNvPr>
          <p:cNvSpPr txBox="1"/>
          <p:nvPr/>
        </p:nvSpPr>
        <p:spPr>
          <a:xfrm>
            <a:off x="3502933" y="1262471"/>
            <a:ext cx="8575232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El Programa territorial de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reorganización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rediseño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modernización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de las redes de las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E.S.E (PTRRM) 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es una herramienta de planeación y gestión a nivel territorial en Colombia.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ED26498-3ECD-6F67-311B-F2938F109023}"/>
              </a:ext>
            </a:extLst>
          </p:cNvPr>
          <p:cNvSpPr txBox="1"/>
          <p:nvPr/>
        </p:nvSpPr>
        <p:spPr>
          <a:xfrm>
            <a:off x="4194096" y="3869685"/>
            <a:ext cx="7722132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Su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mejorar el acceso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fortalecer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la prestación pública de servicios de salud en condiciones de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calidad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eficiencia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sostenibilidad.</a:t>
            </a:r>
          </a:p>
        </p:txBody>
      </p:sp>
      <p:pic>
        <p:nvPicPr>
          <p:cNvPr id="9" name="Gráfico 8" descr="Insignia de portapapeles con relleno sólido">
            <a:extLst>
              <a:ext uri="{FF2B5EF4-FFF2-40B4-BE49-F238E27FC236}">
                <a16:creationId xmlns:a16="http://schemas.microsoft.com/office/drawing/2014/main" id="{80ADA23A-76E6-FE6E-F0DE-32CA7E42970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002887" y="1387748"/>
            <a:ext cx="1743636" cy="1743636"/>
          </a:xfrm>
          <a:prstGeom prst="rect">
            <a:avLst/>
          </a:prstGeom>
        </p:spPr>
      </p:pic>
      <p:pic>
        <p:nvPicPr>
          <p:cNvPr id="10" name="Gráfico 9" descr="Insignia de portapapeles con relleno sólido">
            <a:extLst>
              <a:ext uri="{FF2B5EF4-FFF2-40B4-BE49-F238E27FC236}">
                <a16:creationId xmlns:a16="http://schemas.microsoft.com/office/drawing/2014/main" id="{D8F90E95-B32F-BF7E-3F78-5F3E691F5B9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31115" y="3869685"/>
            <a:ext cx="1743636" cy="1743636"/>
          </a:xfrm>
          <a:prstGeom prst="rect">
            <a:avLst/>
          </a:prstGeom>
        </p:spPr>
      </p:pic>
      <p:pic>
        <p:nvPicPr>
          <p:cNvPr id="11" name="Gráfico 10" descr="Insignia de portapapeles con relleno sólido">
            <a:extLst>
              <a:ext uri="{FF2B5EF4-FFF2-40B4-BE49-F238E27FC236}">
                <a16:creationId xmlns:a16="http://schemas.microsoft.com/office/drawing/2014/main" id="{5F97D5B8-620A-7630-3151-8DFE5E5CA4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64887" y="1609790"/>
            <a:ext cx="1743636" cy="1743636"/>
          </a:xfrm>
          <a:prstGeom prst="rect">
            <a:avLst/>
          </a:prstGeom>
        </p:spPr>
      </p:pic>
      <p:pic>
        <p:nvPicPr>
          <p:cNvPr id="14" name="Gráfico 13" descr="Insignia de portapapeles con relleno sólido">
            <a:extLst>
              <a:ext uri="{FF2B5EF4-FFF2-40B4-BE49-F238E27FC236}">
                <a16:creationId xmlns:a16="http://schemas.microsoft.com/office/drawing/2014/main" id="{E6C4FB69-5856-5589-F108-EB9912E8B0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26794"/>
          <a:stretch/>
        </p:blipFill>
        <p:spPr>
          <a:xfrm>
            <a:off x="10915546" y="4434736"/>
            <a:ext cx="1276454" cy="1743636"/>
          </a:xfrm>
          <a:prstGeom prst="rect">
            <a:avLst/>
          </a:prstGeom>
        </p:spPr>
      </p:pic>
      <p:pic>
        <p:nvPicPr>
          <p:cNvPr id="16" name="Gráfico 15" descr="Insignia de portapapeles con relleno sólido">
            <a:extLst>
              <a:ext uri="{FF2B5EF4-FFF2-40B4-BE49-F238E27FC236}">
                <a16:creationId xmlns:a16="http://schemas.microsoft.com/office/drawing/2014/main" id="{0CA1795F-9DAC-FBC6-8C97-4D2AA328527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45843"/>
          <a:stretch/>
        </p:blipFill>
        <p:spPr>
          <a:xfrm>
            <a:off x="11247704" y="1027730"/>
            <a:ext cx="944296" cy="1743636"/>
          </a:xfrm>
          <a:prstGeom prst="rect">
            <a:avLst/>
          </a:prstGeom>
        </p:spPr>
      </p:pic>
      <p:pic>
        <p:nvPicPr>
          <p:cNvPr id="17" name="Gráfico 16" descr="Insignia de portapapeles con relleno sólido">
            <a:extLst>
              <a:ext uri="{FF2B5EF4-FFF2-40B4-BE49-F238E27FC236}">
                <a16:creationId xmlns:a16="http://schemas.microsoft.com/office/drawing/2014/main" id="{B84367BC-506B-7BEF-A399-D9F5F5551B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8113"/>
          <a:stretch/>
        </p:blipFill>
        <p:spPr>
          <a:xfrm>
            <a:off x="-1" y="4140286"/>
            <a:ext cx="1079073" cy="174363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3"/>
          <a:srcRect l="31269" t="11870" r="33889" b="2909"/>
          <a:stretch/>
        </p:blipFill>
        <p:spPr>
          <a:xfrm>
            <a:off x="84560" y="1027730"/>
            <a:ext cx="3236881" cy="437158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2220071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69ED8-46CC-4F55-C7CF-258E536B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E8E468-CC45-A6C7-AD89-4C6B6D57E451}"/>
              </a:ext>
            </a:extLst>
          </p:cNvPr>
          <p:cNvSpPr txBox="1"/>
          <p:nvPr/>
        </p:nvSpPr>
        <p:spPr>
          <a:xfrm>
            <a:off x="0" y="19432"/>
            <a:ext cx="12191999" cy="89255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Línea 3. Participación y movilización de actores  del ecosistema de salud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Acción estratégica 3.3. Desarrollo en el marco del observatorio, las plataformas digitales para la rendición de cuentas y el acceso a información pública sobre la gestión de salud.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B3C9ACE-1A64-D986-E725-99DAFB6060C7}"/>
              </a:ext>
            </a:extLst>
          </p:cNvPr>
          <p:cNvSpPr txBox="1"/>
          <p:nvPr/>
        </p:nvSpPr>
        <p:spPr>
          <a:xfrm>
            <a:off x="3211033" y="5643279"/>
            <a:ext cx="75703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Propuesta Técnica: Plataforma Digital de Transparencia Sanitaria Territorial (</a:t>
            </a: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TRASAT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-C)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21C7F707-98B0-224F-B607-607F77E01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298" y="2391508"/>
            <a:ext cx="10229975" cy="3034748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BD661E63-328B-104F-AD9E-778AB1360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271" y="1314513"/>
            <a:ext cx="2505014" cy="181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846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40942CC-E8DD-6049-A518-6E0DC8C35026}"/>
              </a:ext>
            </a:extLst>
          </p:cNvPr>
          <p:cNvSpPr/>
          <p:nvPr/>
        </p:nvSpPr>
        <p:spPr>
          <a:xfrm>
            <a:off x="0" y="2623901"/>
            <a:ext cx="12192000" cy="1168515"/>
          </a:xfrm>
          <a:prstGeom prst="rect">
            <a:avLst/>
          </a:prstGeom>
          <a:solidFill>
            <a:schemeClr val="accent5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800" dirty="0">
              <a:solidFill>
                <a:schemeClr val="bg1"/>
              </a:solidFill>
            </a:endParaRPr>
          </a:p>
          <a:p>
            <a:pPr algn="ctr"/>
            <a:endParaRPr lang="es-ES" sz="2800" dirty="0">
              <a:solidFill>
                <a:schemeClr val="bg1"/>
              </a:solidFill>
              <a:latin typeface="Google Sans"/>
            </a:endParaRPr>
          </a:p>
          <a:p>
            <a:pPr algn="ctr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ESTRATEGIA 2</a:t>
            </a:r>
          </a:p>
          <a:p>
            <a:pPr algn="ctr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s-MX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CUIDADO INTEGRAL DE LA SALUD EN EL CONTEXTO DE LA RIITS</a:t>
            </a:r>
            <a:endParaRPr kumimoji="0" lang="es-419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kumimoji="0" lang="es-CO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800" dirty="0">
              <a:solidFill>
                <a:schemeClr val="bg1"/>
              </a:solidFill>
            </a:endParaRPr>
          </a:p>
          <a:p>
            <a:pPr algn="ctr"/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6942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79E0D-B8F3-CCA4-DF04-11AD3789F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10C20E09-4FC8-333E-D91A-F52DB139E29C}"/>
              </a:ext>
            </a:extLst>
          </p:cNvPr>
          <p:cNvSpPr txBox="1"/>
          <p:nvPr/>
        </p:nvSpPr>
        <p:spPr>
          <a:xfrm>
            <a:off x="-31378" y="988941"/>
            <a:ext cx="12192000" cy="51090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endParaRPr lang="es-MX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Gestionar de manera transectorial el cuidado integral de la salud de las personas, las familias y la población, mediante el fortalecimiento del acceso a servicios integrales de salud humanizados con calidad y equidad para mejorar de manera progresiva los resultados en salud, en el marco de la APS</a:t>
            </a:r>
          </a:p>
          <a:p>
            <a:pPr lvl="0" algn="ctr"/>
            <a:endParaRPr lang="es-MX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4" name="Picture 6" descr="Imágenes de Salud Comunitaria - Descarga gratuita en Freepik">
            <a:extLst>
              <a:ext uri="{FF2B5EF4-FFF2-40B4-BE49-F238E27FC236}">
                <a16:creationId xmlns:a16="http://schemas.microsoft.com/office/drawing/2014/main" id="{397DB6D0-454D-75A0-2E45-67F375564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999" y="3715814"/>
            <a:ext cx="2153245" cy="21532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-62753" y="0"/>
            <a:ext cx="12254753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ESTRATÉGICO</a:t>
            </a:r>
          </a:p>
        </p:txBody>
      </p:sp>
    </p:spTree>
    <p:extLst>
      <p:ext uri="{BB962C8B-B14F-4D97-AF65-F5344CB8AC3E}">
        <p14:creationId xmlns:p14="http://schemas.microsoft.com/office/powerpoint/2010/main" val="34054625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2A724-4BF1-E539-2DA9-27119DF53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485DBA8-5BF6-46F4-6E65-D81B71866079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ACD064D-09F1-6F36-9062-C7DA5571CEC7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LINEAS ESTRATÉGICAS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5284FA1-C308-D85D-7FF6-059CAAFC647D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F46F939-4D94-0DE6-05C4-6140C2189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986" y="472248"/>
            <a:ext cx="6204155" cy="630580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244015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F580F-E36D-B8BE-3445-6F74D05B3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BBF88E2D-4AFB-8EF6-66A7-FB2EB31C32FC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1530451-32F1-6399-47D6-446376358364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CICLO DE ATENCIÓN EN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39603E3-C6DB-B32B-8F26-F8B4E244A72E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96B8BEA-24A5-646C-0D96-8BCB4C5F45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36" y="487212"/>
            <a:ext cx="6388127" cy="6287214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646681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A68BE-3EF8-FCCC-E44C-BF7585524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EFB79CF-3DCC-E4B4-A969-54B710269486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C36AEE4-91EE-C59B-270E-4A212980958F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INTEGRACIÓN HORIZONTAL Y VERTICAL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927EE99-62A0-B76D-D3AC-A6123BCA5698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ECEAFA7-60AE-95BA-2D7E-0C4A54097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329" y="445570"/>
            <a:ext cx="5757728" cy="570942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741348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E1530-1B1B-8344-B7EA-9265431A7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9F54ED0-6BA4-D78C-427C-08E881F0C48B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16AC14-AD1A-319C-87EF-1175EB6451BA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MECANISMOS DE INTEGRACIÓN DE LA RED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3468446-895B-3016-F179-CBC8CCD589E3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2901094-877F-814B-DAD4-36458B1EC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54" y="491611"/>
            <a:ext cx="6302477" cy="628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3243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90A9F-2339-C9DB-B10E-E1CFCA902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6346606B-ABDE-BA36-831D-AB98684B750C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9FD27EE-21BC-EF6F-A073-A294814DF322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PRIMARIO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C4B98F9-A7E6-9E4A-5075-858CE75B66C7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69B6F9E-E3DE-A865-26F4-C0EC8880ED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658" y="489155"/>
            <a:ext cx="6270520" cy="6270520"/>
          </a:xfrm>
          <a:prstGeom prst="rect">
            <a:avLst/>
          </a:prstGeom>
          <a:noFill/>
          <a:ln>
            <a:solidFill>
              <a:srgbClr val="156082"/>
            </a:solidFill>
          </a:ln>
        </p:spPr>
      </p:pic>
    </p:spTree>
    <p:extLst>
      <p:ext uri="{BB962C8B-B14F-4D97-AF65-F5344CB8AC3E}">
        <p14:creationId xmlns:p14="http://schemas.microsoft.com/office/powerpoint/2010/main" val="26793477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085CD-CA8B-FA9F-4770-F791BD8FC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E0AB3DE-DBC9-9DF3-C74B-4E005950C0FE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2AA3820-CA40-687E-AB60-4919C47F16EE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PRIMARIO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978788-A516-EB29-95A1-7AC7077F2622}"/>
              </a:ext>
            </a:extLst>
          </p:cNvPr>
          <p:cNvSpPr txBox="1"/>
          <p:nvPr/>
        </p:nvSpPr>
        <p:spPr>
          <a:xfrm>
            <a:off x="7814188" y="5601626"/>
            <a:ext cx="6130412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A94A4EA-6C68-1513-4203-1F1009DBB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077" y="511277"/>
            <a:ext cx="6780736" cy="623751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781672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F8D1F-7049-31E4-4F01-3D00E8233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935BFB9-67D0-5459-9B78-4F4BD7B88AAD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4A5A017-A801-4E15-629F-828CA05F8959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PRIMARIO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D1C3C58-521E-C114-BDA7-3B5D71E74FC5}"/>
              </a:ext>
            </a:extLst>
          </p:cNvPr>
          <p:cNvSpPr txBox="1"/>
          <p:nvPr/>
        </p:nvSpPr>
        <p:spPr>
          <a:xfrm>
            <a:off x="9911754" y="5548246"/>
            <a:ext cx="2467059" cy="611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935E6A7-6E9C-BE41-6656-37706B99B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650" y="609601"/>
            <a:ext cx="7274699" cy="602541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9801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 rot="16200000">
            <a:off x="-2194242" y="3202480"/>
            <a:ext cx="5164690" cy="707886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effectLst>
                  <a:glow rad="139700">
                    <a:srgbClr val="33CCCC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Ordenamiento Territorial</a:t>
            </a:r>
          </a:p>
          <a:p>
            <a:pPr algn="ctr"/>
            <a:r>
              <a:rPr lang="es-CO" sz="2000" b="1" dirty="0">
                <a:effectLst>
                  <a:glow rad="139700">
                    <a:srgbClr val="33CCCC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116 Municipios (15 Provincias)</a:t>
            </a:r>
          </a:p>
        </p:txBody>
      </p:sp>
      <p:sp>
        <p:nvSpPr>
          <p:cNvPr id="4" name="Rectángulo 3"/>
          <p:cNvSpPr/>
          <p:nvPr/>
        </p:nvSpPr>
        <p:spPr>
          <a:xfrm rot="16200000">
            <a:off x="3609952" y="3211130"/>
            <a:ext cx="5181994" cy="707888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effectLst>
                  <a:glow rad="139700">
                    <a:srgbClr val="33CCCC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Organización Red Pública</a:t>
            </a:r>
          </a:p>
          <a:p>
            <a:pPr algn="ctr"/>
            <a:r>
              <a:rPr lang="es-CO" sz="2000" b="1" dirty="0">
                <a:effectLst>
                  <a:glow rad="139700">
                    <a:srgbClr val="33CCCC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 Regiones de Salud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64115" t="22102" r="9825" b="24542"/>
          <a:stretch/>
        </p:blipFill>
        <p:spPr>
          <a:xfrm>
            <a:off x="6804211" y="1335741"/>
            <a:ext cx="5245875" cy="4803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1863" t="1723" r="1919" b="1719"/>
          <a:stretch/>
        </p:blipFill>
        <p:spPr>
          <a:xfrm>
            <a:off x="742047" y="1586354"/>
            <a:ext cx="4784405" cy="456971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Estrella de 7 puntas 8"/>
          <p:cNvSpPr/>
          <p:nvPr/>
        </p:nvSpPr>
        <p:spPr>
          <a:xfrm>
            <a:off x="8212244" y="3969854"/>
            <a:ext cx="139148" cy="159026"/>
          </a:xfrm>
          <a:prstGeom prst="star7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9105441" y="5300383"/>
            <a:ext cx="2644059" cy="7301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1F5A872-5FD6-B1B3-7E12-72C39D3D0FBC}"/>
              </a:ext>
            </a:extLst>
          </p:cNvPr>
          <p:cNvSpPr txBox="1"/>
          <p:nvPr/>
        </p:nvSpPr>
        <p:spPr>
          <a:xfrm>
            <a:off x="0" y="0"/>
            <a:ext cx="12192000" cy="559890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 sz="16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sz="2800" dirty="0"/>
              <a:t>Organización Red Pública de Prestadores</a:t>
            </a:r>
          </a:p>
        </p:txBody>
      </p:sp>
      <p:sp>
        <p:nvSpPr>
          <p:cNvPr id="2" name="Flecha en U 1"/>
          <p:cNvSpPr/>
          <p:nvPr/>
        </p:nvSpPr>
        <p:spPr>
          <a:xfrm>
            <a:off x="2593199" y="559890"/>
            <a:ext cx="7187295" cy="1009162"/>
          </a:xfrm>
          <a:prstGeom prst="uturnArrow">
            <a:avLst>
              <a:gd name="adj1" fmla="val 36548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310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39340-13B6-5BF6-2BA8-8CF71FBE7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8FF4EC97-EEAB-A97B-5595-D00A7B2EC98C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47BF4DA-2F24-660A-826A-2411F8EE8212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PRIMARIO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6C9CF52-2E07-748D-D553-9F82164910BF}"/>
              </a:ext>
            </a:extLst>
          </p:cNvPr>
          <p:cNvSpPr txBox="1"/>
          <p:nvPr/>
        </p:nvSpPr>
        <p:spPr>
          <a:xfrm>
            <a:off x="3332081" y="5626726"/>
            <a:ext cx="4426974" cy="225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 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 descr="Escala de tiempo">
            <a:extLst>
              <a:ext uri="{FF2B5EF4-FFF2-40B4-BE49-F238E27FC236}">
                <a16:creationId xmlns:a16="http://schemas.microsoft.com/office/drawing/2014/main" id="{2C09768F-A49A-EB4B-A89B-CEEBA9292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906" y="570271"/>
            <a:ext cx="9502732" cy="486696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24424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33885-2D98-FB08-B585-3F60FA705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1903EA23-517D-0C6A-5E33-5E40089F8A5B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4AC88F1-FF1C-59FD-7627-B7C7AF7F2EDC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PRIMARIO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D0EBB3F-2B09-EB62-03B6-A3A7595A1979}"/>
              </a:ext>
            </a:extLst>
          </p:cNvPr>
          <p:cNvSpPr txBox="1"/>
          <p:nvPr/>
        </p:nvSpPr>
        <p:spPr>
          <a:xfrm>
            <a:off x="4458631" y="5689823"/>
            <a:ext cx="3333137" cy="46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Cundinamarca,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86C8A12-88B4-380B-07FB-60324F7DD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142" y="533958"/>
            <a:ext cx="7414117" cy="503126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007529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095C7-896F-D1E8-3692-972E2AABA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39949CA-E752-AD49-13F2-B8BF668C22D2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52B760C-A527-D6FD-97E3-09181561E3BF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PRIMARIO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2075309-E523-69AD-39CA-7EA5FDD66FF7}"/>
              </a:ext>
            </a:extLst>
          </p:cNvPr>
          <p:cNvSpPr txBox="1"/>
          <p:nvPr/>
        </p:nvSpPr>
        <p:spPr>
          <a:xfrm>
            <a:off x="2779302" y="5927592"/>
            <a:ext cx="6326207" cy="225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</a:t>
            </a:r>
            <a:r>
              <a:rPr lang="es-CO" sz="8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9EE47E0-D6A9-1552-BF64-4B1EEE68C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058" y="530942"/>
            <a:ext cx="7730073" cy="53966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1415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FB398-D449-1704-0B59-9FE6BA52B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5CBDB99-4127-EA81-42F1-F10FE82A96F4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E173FCE-6A29-EDED-2F18-203CFEDD9948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INTEGRAL DE CUIDADO PRIMARIO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0516353-9D9F-40F1-7918-78CF8A5F361B}"/>
              </a:ext>
            </a:extLst>
          </p:cNvPr>
          <p:cNvSpPr txBox="1"/>
          <p:nvPr/>
        </p:nvSpPr>
        <p:spPr>
          <a:xfrm>
            <a:off x="2582657" y="5610828"/>
            <a:ext cx="6326207" cy="225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</a:t>
            </a:r>
            <a:r>
              <a:rPr lang="es-CO" sz="8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7599FA0-E5B4-E073-E7B4-6ABFE29A3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940" y="511276"/>
            <a:ext cx="8808119" cy="496807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292459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8CC7E-8CE5-EC81-709B-4BB72279B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CCFEA33A-A028-5CA0-4528-FAB05A448BFC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5DFAA23-B0CB-8D55-411C-BEFFD8A196DF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CLINICA INTEGRADA Y CUIDADO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B0AC1E3-BC2C-AC50-A92C-7A9845EE3FD2}"/>
              </a:ext>
            </a:extLst>
          </p:cNvPr>
          <p:cNvSpPr txBox="1"/>
          <p:nvPr/>
        </p:nvSpPr>
        <p:spPr>
          <a:xfrm>
            <a:off x="2618264" y="5924903"/>
            <a:ext cx="6326207" cy="225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</a:t>
            </a:r>
            <a:r>
              <a:rPr lang="es-CO" sz="8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A33293D-ECBE-9C56-E6EF-D8A3054A5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621" y="502017"/>
            <a:ext cx="5447618" cy="533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290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8B6CE-84AC-FC31-9236-F2D1F59E3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7E7E0F4-487D-5345-1FF8-60441FC1687C}"/>
              </a:ext>
            </a:extLst>
          </p:cNvPr>
          <p:cNvSpPr txBox="1"/>
          <p:nvPr/>
        </p:nvSpPr>
        <p:spPr>
          <a:xfrm>
            <a:off x="10432864" y="5836595"/>
            <a:ext cx="182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GESTIÓN </a:t>
            </a:r>
          </a:p>
          <a:p>
            <a:pPr algn="ctr"/>
            <a:r>
              <a:rPr lang="es-CO" dirty="0">
                <a:solidFill>
                  <a:schemeClr val="bg1"/>
                </a:solidFill>
              </a:rPr>
              <a:t>INTERSECTORIAL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28AD08E-68E1-A4F2-B1C2-8CA3B89F324C}"/>
              </a:ext>
            </a:extLst>
          </p:cNvPr>
          <p:cNvSpPr txBox="1"/>
          <p:nvPr/>
        </p:nvSpPr>
        <p:spPr>
          <a:xfrm>
            <a:off x="0" y="0"/>
            <a:ext cx="12192000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CLINICA INTEGRADA Y CUIDADO DE LA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8B23E6-A02C-5485-468A-1220D8428E56}"/>
              </a:ext>
            </a:extLst>
          </p:cNvPr>
          <p:cNvSpPr txBox="1"/>
          <p:nvPr/>
        </p:nvSpPr>
        <p:spPr>
          <a:xfrm>
            <a:off x="2618264" y="5924903"/>
            <a:ext cx="6326207" cy="225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Fuente: Modelo de atención en salud de Cundinamarca</a:t>
            </a:r>
            <a:r>
              <a:rPr lang="es-CO" sz="8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s-CO" sz="8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imagen generada con apoyo IA</a:t>
            </a:r>
            <a:endParaRPr lang="es-CO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5A51FF5-0875-F474-76CC-85036FE28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025" y="1268736"/>
            <a:ext cx="10806849" cy="390340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208771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04800" y="134470"/>
            <a:ext cx="31286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255009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2 Marcador de contenido"/>
          <p:cNvSpPr txBox="1">
            <a:spLocks/>
          </p:cNvSpPr>
          <p:nvPr/>
        </p:nvSpPr>
        <p:spPr>
          <a:xfrm>
            <a:off x="3933372" y="1561685"/>
            <a:ext cx="8056710" cy="3970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es-CO"/>
            </a:defPPr>
            <a:lvl1pPr algn="just">
              <a:defRPr b="1">
                <a:latin typeface="Aptos" panose="020B0004020202020204" pitchFamily="34" charset="0"/>
              </a:defRPr>
            </a:lvl1pPr>
          </a:lstStyle>
          <a:p>
            <a:r>
              <a:rPr lang="es-CO" sz="2800" b="0" dirty="0">
                <a:latin typeface="Arial" panose="020B0604020202020204" pitchFamily="34" charset="0"/>
                <a:cs typeface="Arial" panose="020B0604020202020204" pitchFamily="34" charset="0"/>
              </a:rPr>
              <a:t>Comprende el conjunto de acciones coordinadas, complementarias y efectivas para garantizar el derecho a la salud, expresadas en políticas, planes, programas, proyectos, estrategias y servicios, que se materializan en atenciones dirigidas a las 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personas, familias y comunidades</a:t>
            </a:r>
            <a:r>
              <a:rPr lang="es-CO" sz="2800" b="0" dirty="0"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promoción</a:t>
            </a:r>
            <a:r>
              <a:rPr lang="es-CO" sz="2800" b="0" dirty="0">
                <a:latin typeface="Arial" panose="020B0604020202020204" pitchFamily="34" charset="0"/>
                <a:cs typeface="Arial" panose="020B0604020202020204" pitchFamily="34" charset="0"/>
              </a:rPr>
              <a:t> de la salud, 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prevención</a:t>
            </a:r>
            <a:r>
              <a:rPr lang="es-CO" sz="2800" b="0" dirty="0">
                <a:latin typeface="Arial" panose="020B0604020202020204" pitchFamily="34" charset="0"/>
                <a:cs typeface="Arial" panose="020B0604020202020204" pitchFamily="34" charset="0"/>
              </a:rPr>
              <a:t> de la enfermedad, diagnóstico, tratamiento, rehabilitación y cuidados paliativos.</a:t>
            </a:r>
          </a:p>
        </p:txBody>
      </p:sp>
      <p:sp>
        <p:nvSpPr>
          <p:cNvPr id="8" name="4 CuadroTexto"/>
          <p:cNvSpPr txBox="1">
            <a:spLocks noChangeArrowheads="1"/>
          </p:cNvSpPr>
          <p:nvPr/>
        </p:nvSpPr>
        <p:spPr bwMode="auto">
          <a:xfrm>
            <a:off x="0" y="0"/>
            <a:ext cx="12192000" cy="1066800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Enfoque central </a:t>
            </a:r>
          </a:p>
          <a:p>
            <a:r>
              <a:rPr lang="en-US" dirty="0"/>
              <a:t>Cuidado integral de la salud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97" y="1513813"/>
            <a:ext cx="3482418" cy="348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195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CC11C9EF-F0F7-458C-8B61-CDFD6D692C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090913"/>
              </p:ext>
            </p:extLst>
          </p:nvPr>
        </p:nvGraphicFramePr>
        <p:xfrm>
          <a:off x="299355" y="1077218"/>
          <a:ext cx="11593288" cy="4391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D513C111-F036-5E67-AD34-43F866A7E248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 sz="32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dirty="0"/>
              <a:t>ORGANIZACIÓN DE LA PRESTACIÓN DE LOS SERVICIOS DE SALUD</a:t>
            </a:r>
          </a:p>
        </p:txBody>
      </p:sp>
    </p:spTree>
    <p:extLst>
      <p:ext uri="{BB962C8B-B14F-4D97-AF65-F5344CB8AC3E}">
        <p14:creationId xmlns:p14="http://schemas.microsoft.com/office/powerpoint/2010/main" val="1971350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537076" y="1230312"/>
            <a:ext cx="1117846" cy="879475"/>
            <a:chOff x="2235693" y="0"/>
            <a:chExt cx="1117846" cy="879475"/>
          </a:xfrm>
        </p:grpSpPr>
        <p:sp>
          <p:nvSpPr>
            <p:cNvPr id="15" name="Trapecio 14"/>
            <p:cNvSpPr/>
            <p:nvPr/>
          </p:nvSpPr>
          <p:spPr>
            <a:xfrm>
              <a:off x="2235693" y="0"/>
              <a:ext cx="1117846" cy="879475"/>
            </a:xfrm>
            <a:prstGeom prst="trapezoid">
              <a:avLst>
                <a:gd name="adj" fmla="val 63552"/>
              </a:avLst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6" name="Trapecio 4"/>
            <p:cNvSpPr/>
            <p:nvPr/>
          </p:nvSpPr>
          <p:spPr>
            <a:xfrm>
              <a:off x="2235693" y="230935"/>
              <a:ext cx="1117846" cy="648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Hospital Universitario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(1)</a:t>
              </a:r>
              <a:endParaRPr lang="es-CO" sz="13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4978152" y="2109787"/>
            <a:ext cx="2235693" cy="879475"/>
            <a:chOff x="1676769" y="879475"/>
            <a:chExt cx="2235693" cy="879475"/>
          </a:xfrm>
        </p:grpSpPr>
        <p:sp>
          <p:nvSpPr>
            <p:cNvPr id="13" name="Trapecio 12"/>
            <p:cNvSpPr/>
            <p:nvPr/>
          </p:nvSpPr>
          <p:spPr>
            <a:xfrm>
              <a:off x="1676769" y="879475"/>
              <a:ext cx="2235693" cy="879475"/>
            </a:xfrm>
            <a:prstGeom prst="trapezoid">
              <a:avLst>
                <a:gd name="adj" fmla="val 63552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838336"/>
                <a:satOff val="-2557"/>
                <a:lumOff val="-981"/>
                <a:alphaOff val="0"/>
              </a:schemeClr>
            </a:fillRef>
            <a:effectRef idx="0">
              <a:schemeClr val="accent5">
                <a:hueOff val="-1838336"/>
                <a:satOff val="-2557"/>
                <a:lumOff val="-98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4" name="Trapecio 6"/>
            <p:cNvSpPr/>
            <p:nvPr/>
          </p:nvSpPr>
          <p:spPr>
            <a:xfrm>
              <a:off x="2068016" y="879475"/>
              <a:ext cx="1453200" cy="8794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Hospitales Regionales 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(13)</a:t>
              </a:r>
              <a:endParaRPr lang="es-CO" sz="13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Trapecio 6"/>
          <p:cNvSpPr/>
          <p:nvPr/>
        </p:nvSpPr>
        <p:spPr>
          <a:xfrm>
            <a:off x="3301381" y="4748211"/>
            <a:ext cx="5589233" cy="879475"/>
          </a:xfrm>
          <a:prstGeom prst="trapezoid">
            <a:avLst>
              <a:gd name="adj" fmla="val 63552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353344"/>
              <a:satOff val="-10228"/>
              <a:lumOff val="-3922"/>
              <a:alphaOff val="0"/>
            </a:schemeClr>
          </a:fillRef>
          <a:effectRef idx="0">
            <a:schemeClr val="accent5">
              <a:hueOff val="-7353344"/>
              <a:satOff val="-10228"/>
              <a:lumOff val="-392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grpSp>
        <p:nvGrpSpPr>
          <p:cNvPr id="5" name="Grupo 4"/>
          <p:cNvGrpSpPr/>
          <p:nvPr/>
        </p:nvGrpSpPr>
        <p:grpSpPr>
          <a:xfrm>
            <a:off x="3852885" y="3868737"/>
            <a:ext cx="4471386" cy="1899994"/>
            <a:chOff x="558923" y="2638425"/>
            <a:chExt cx="4471386" cy="1899994"/>
          </a:xfrm>
        </p:grpSpPr>
        <p:sp>
          <p:nvSpPr>
            <p:cNvPr id="10" name="Trapecio 10"/>
            <p:cNvSpPr/>
            <p:nvPr/>
          </p:nvSpPr>
          <p:spPr>
            <a:xfrm>
              <a:off x="1361912" y="3658944"/>
              <a:ext cx="2906401" cy="8794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CAPS Rurales 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(48)</a:t>
              </a:r>
              <a:endParaRPr lang="es-CO" sz="13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rapecio 8"/>
            <p:cNvSpPr/>
            <p:nvPr/>
          </p:nvSpPr>
          <p:spPr>
            <a:xfrm>
              <a:off x="558923" y="2638425"/>
              <a:ext cx="4471386" cy="879475"/>
            </a:xfrm>
            <a:prstGeom prst="trapezoid">
              <a:avLst>
                <a:gd name="adj" fmla="val 63552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4419229" y="2989262"/>
            <a:ext cx="3353539" cy="1766027"/>
            <a:chOff x="1117846" y="1758950"/>
            <a:chExt cx="3353539" cy="1766027"/>
          </a:xfrm>
        </p:grpSpPr>
        <p:sp>
          <p:nvSpPr>
            <p:cNvPr id="11" name="Trapecio 10"/>
            <p:cNvSpPr/>
            <p:nvPr/>
          </p:nvSpPr>
          <p:spPr>
            <a:xfrm>
              <a:off x="1117846" y="1758950"/>
              <a:ext cx="3353539" cy="879475"/>
            </a:xfrm>
            <a:prstGeom prst="trapezoid">
              <a:avLst>
                <a:gd name="adj" fmla="val 63552"/>
              </a:avLst>
            </a:prstGeom>
            <a:solidFill>
              <a:srgbClr val="B7FF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676672"/>
                <a:satOff val="-5114"/>
                <a:lumOff val="-1961"/>
                <a:alphaOff val="0"/>
              </a:schemeClr>
            </a:fillRef>
            <a:effectRef idx="0">
              <a:schemeClr val="accent5">
                <a:hueOff val="-3676672"/>
                <a:satOff val="-5114"/>
                <a:lumOff val="-196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2" name="Trapecio 8"/>
            <p:cNvSpPr/>
            <p:nvPr/>
          </p:nvSpPr>
          <p:spPr>
            <a:xfrm>
              <a:off x="1697295" y="2645502"/>
              <a:ext cx="2179800" cy="8794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CAPS Principales 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(40)</a:t>
              </a:r>
              <a:endParaRPr lang="es-CO" sz="13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62449DB-3293-CE1D-E0C1-61ABA8F0B8F8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 sz="32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" dirty="0"/>
              <a:t>Conformación de la prestación de los servicios del departamento de Cundinamarca</a:t>
            </a:r>
          </a:p>
        </p:txBody>
      </p: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1379364F-F0D5-218A-E47F-741B3B5B73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353515"/>
              </p:ext>
            </p:extLst>
          </p:nvPr>
        </p:nvGraphicFramePr>
        <p:xfrm>
          <a:off x="8890614" y="1328923"/>
          <a:ext cx="3059339" cy="4161286"/>
        </p:xfrm>
        <a:graphic>
          <a:graphicData uri="http://schemas.openxmlformats.org/drawingml/2006/table">
            <a:tbl>
              <a:tblPr/>
              <a:tblGrid>
                <a:gridCol w="1937111">
                  <a:extLst>
                    <a:ext uri="{9D8B030D-6E8A-4147-A177-3AD203B41FA5}">
                      <a16:colId xmlns:a16="http://schemas.microsoft.com/office/drawing/2014/main" val="3018194021"/>
                    </a:ext>
                  </a:extLst>
                </a:gridCol>
                <a:gridCol w="587106">
                  <a:extLst>
                    <a:ext uri="{9D8B030D-6E8A-4147-A177-3AD203B41FA5}">
                      <a16:colId xmlns:a16="http://schemas.microsoft.com/office/drawing/2014/main" val="2046260921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236319600"/>
                    </a:ext>
                  </a:extLst>
                </a:gridCol>
              </a:tblGrid>
              <a:tr h="25015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REGIÓN SALUD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356267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BAJO MAGDALENA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067003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CENTRO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337962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CENTRO ORIENTE ALMEIDAS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3968653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CENTRO ORIENTE GUAVIO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587892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MEDINA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112714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NOROCCIDENTE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747950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NORORIENTE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394066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849344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SABANA CENTRO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889753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SABANA CENTRO OCCIDENTE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856746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SOACHA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970067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328581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SUROCCIDENTE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674518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marL="88900" indent="0" algn="l" defTabSz="914400" rtl="0" eaLnBrk="1" fontAlgn="ctr" latinLnBrk="0" hangingPunct="1">
                        <a:buNone/>
                      </a:pPr>
                      <a:r>
                        <a:rPr lang="es-CO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SURORIENTE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097799"/>
                  </a:ext>
                </a:extLst>
              </a:tr>
              <a:tr h="25015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590758"/>
                  </a:ext>
                </a:extLst>
              </a:tr>
            </a:tbl>
          </a:graphicData>
        </a:graphic>
      </p:graphicFrame>
      <p:grpSp>
        <p:nvGrpSpPr>
          <p:cNvPr id="19" name="Grupo 18"/>
          <p:cNvGrpSpPr/>
          <p:nvPr/>
        </p:nvGrpSpPr>
        <p:grpSpPr>
          <a:xfrm>
            <a:off x="2742459" y="5627687"/>
            <a:ext cx="6733235" cy="879475"/>
            <a:chOff x="0" y="3517900"/>
            <a:chExt cx="5589233" cy="879475"/>
          </a:xfrm>
          <a:solidFill>
            <a:srgbClr val="00B050"/>
          </a:solidFill>
        </p:grpSpPr>
        <p:sp>
          <p:nvSpPr>
            <p:cNvPr id="20" name="Trapecio 19"/>
            <p:cNvSpPr/>
            <p:nvPr/>
          </p:nvSpPr>
          <p:spPr>
            <a:xfrm>
              <a:off x="0" y="3517900"/>
              <a:ext cx="5589233" cy="879475"/>
            </a:xfrm>
            <a:prstGeom prst="trapezoid">
              <a:avLst>
                <a:gd name="adj" fmla="val 63552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7353344"/>
                <a:satOff val="-10228"/>
                <a:lumOff val="-3922"/>
                <a:alphaOff val="0"/>
              </a:schemeClr>
            </a:fillRef>
            <a:effectRef idx="0">
              <a:schemeClr val="accent5">
                <a:hueOff val="-7353344"/>
                <a:satOff val="-10228"/>
                <a:lumOff val="-392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21" name="Trapecio 12"/>
            <p:cNvSpPr/>
            <p:nvPr/>
          </p:nvSpPr>
          <p:spPr>
            <a:xfrm>
              <a:off x="978115" y="3517900"/>
              <a:ext cx="3633001" cy="87947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CAPS Urbanos 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3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(108)</a:t>
              </a:r>
              <a:endParaRPr lang="es-CO" sz="13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Rectángulo 21"/>
          <p:cNvSpPr/>
          <p:nvPr/>
        </p:nvSpPr>
        <p:spPr>
          <a:xfrm>
            <a:off x="4978152" y="3266028"/>
            <a:ext cx="2600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Hospitales de Mediana y Alta Complejidad </a:t>
            </a:r>
          </a:p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(17)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Conector recto 23"/>
          <p:cNvCxnSpPr/>
          <p:nvPr/>
        </p:nvCxnSpPr>
        <p:spPr>
          <a:xfrm flipH="1">
            <a:off x="0" y="3912359"/>
            <a:ext cx="8561295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Tabla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875319"/>
              </p:ext>
            </p:extLst>
          </p:nvPr>
        </p:nvGraphicFramePr>
        <p:xfrm>
          <a:off x="169432" y="4297370"/>
          <a:ext cx="3574562" cy="457919"/>
        </p:xfrm>
        <a:graphic>
          <a:graphicData uri="http://schemas.openxmlformats.org/drawingml/2006/table">
            <a:tbl>
              <a:tblPr/>
              <a:tblGrid>
                <a:gridCol w="1383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0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919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COMPONENTE PRIMARIO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a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715522"/>
              </p:ext>
            </p:extLst>
          </p:nvPr>
        </p:nvGraphicFramePr>
        <p:xfrm>
          <a:off x="632011" y="2471084"/>
          <a:ext cx="3220873" cy="441685"/>
        </p:xfrm>
        <a:graphic>
          <a:graphicData uri="http://schemas.openxmlformats.org/drawingml/2006/table">
            <a:tbl>
              <a:tblPr/>
              <a:tblGrid>
                <a:gridCol w="1786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68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COMPLEMENTARIO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568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rapecio 14"/>
          <p:cNvSpPr/>
          <p:nvPr/>
        </p:nvSpPr>
        <p:spPr>
          <a:xfrm rot="10800000">
            <a:off x="5684995" y="5708361"/>
            <a:ext cx="1117846" cy="879475"/>
          </a:xfrm>
          <a:prstGeom prst="trapezoid">
            <a:avLst>
              <a:gd name="adj" fmla="val 63552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/>
          <a:lstStyle/>
          <a:p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apecio 12"/>
          <p:cNvSpPr/>
          <p:nvPr/>
        </p:nvSpPr>
        <p:spPr>
          <a:xfrm rot="10800000">
            <a:off x="5122636" y="4846363"/>
            <a:ext cx="2235693" cy="879475"/>
          </a:xfrm>
          <a:prstGeom prst="trapezoid">
            <a:avLst>
              <a:gd name="adj" fmla="val 63552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838336"/>
              <a:satOff val="-2557"/>
              <a:lumOff val="-981"/>
              <a:alphaOff val="0"/>
            </a:schemeClr>
          </a:fillRef>
          <a:effectRef idx="0">
            <a:schemeClr val="accent5">
              <a:hueOff val="-1838336"/>
              <a:satOff val="-2557"/>
              <a:lumOff val="-981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rapecio 10"/>
          <p:cNvSpPr/>
          <p:nvPr/>
        </p:nvSpPr>
        <p:spPr>
          <a:xfrm rot="10800000">
            <a:off x="4563711" y="3966887"/>
            <a:ext cx="3353539" cy="879475"/>
          </a:xfrm>
          <a:prstGeom prst="trapezoid">
            <a:avLst>
              <a:gd name="adj" fmla="val 63552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apecio 8"/>
          <p:cNvSpPr/>
          <p:nvPr/>
        </p:nvSpPr>
        <p:spPr>
          <a:xfrm rot="10800000">
            <a:off x="4004785" y="3087409"/>
            <a:ext cx="4471386" cy="879475"/>
          </a:xfrm>
          <a:prstGeom prst="trapezoid">
            <a:avLst>
              <a:gd name="adj" fmla="val 63552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515009"/>
              <a:satOff val="-7671"/>
              <a:lumOff val="-2942"/>
              <a:alphaOff val="0"/>
            </a:schemeClr>
          </a:fillRef>
          <a:effectRef idx="0">
            <a:schemeClr val="accent5">
              <a:hueOff val="-5515009"/>
              <a:satOff val="-7671"/>
              <a:lumOff val="-294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apecio 6"/>
          <p:cNvSpPr/>
          <p:nvPr/>
        </p:nvSpPr>
        <p:spPr>
          <a:xfrm rot="10800000">
            <a:off x="3445862" y="2207933"/>
            <a:ext cx="5589233" cy="879475"/>
          </a:xfrm>
          <a:prstGeom prst="trapezoid">
            <a:avLst>
              <a:gd name="adj" fmla="val 63552"/>
            </a:avLst>
          </a:prstGeom>
          <a:solidFill>
            <a:srgbClr val="B7E8F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353344"/>
              <a:satOff val="-10228"/>
              <a:lumOff val="-3922"/>
              <a:alphaOff val="0"/>
            </a:schemeClr>
          </a:fillRef>
          <a:effectRef idx="0">
            <a:schemeClr val="accent5">
              <a:hueOff val="-7353344"/>
              <a:satOff val="-10228"/>
              <a:lumOff val="-392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" y="-42652"/>
            <a:ext cx="12192000" cy="40011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ea typeface="Droid Sans"/>
                <a:cs typeface="Arial" panose="020B0604020202020204" pitchFamily="34" charset="0"/>
              </a:rPr>
              <a:t>Estructura de los servicios con asignación máxima de servicios por Unidades de Salud</a:t>
            </a:r>
            <a:endParaRPr lang="es-CO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Conector recto 18"/>
          <p:cNvCxnSpPr/>
          <p:nvPr/>
        </p:nvCxnSpPr>
        <p:spPr>
          <a:xfrm flipH="1">
            <a:off x="69241" y="3052408"/>
            <a:ext cx="12122759" cy="32687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rapecio 26"/>
          <p:cNvSpPr/>
          <p:nvPr/>
        </p:nvSpPr>
        <p:spPr>
          <a:xfrm rot="10800000">
            <a:off x="2892680" y="1286567"/>
            <a:ext cx="6695596" cy="939293"/>
          </a:xfrm>
          <a:prstGeom prst="trapezoid">
            <a:avLst>
              <a:gd name="adj" fmla="val 63552"/>
            </a:avLst>
          </a:prstGeom>
          <a:solidFill>
            <a:srgbClr val="33CCC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353344"/>
              <a:satOff val="-10228"/>
              <a:lumOff val="-3922"/>
              <a:alphaOff val="0"/>
            </a:schemeClr>
          </a:fillRef>
          <a:effectRef idx="0">
            <a:schemeClr val="accent5">
              <a:hueOff val="-7353344"/>
              <a:satOff val="-10228"/>
              <a:lumOff val="-392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4292070" y="2328777"/>
            <a:ext cx="3903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Hospital Mediana – Alta complejidad</a:t>
            </a:r>
          </a:p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 108 servicios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5475341" y="3239749"/>
            <a:ext cx="1677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CAPS Principal</a:t>
            </a:r>
          </a:p>
          <a:p>
            <a:pPr algn="ctr"/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 68 servicios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5168815" y="1423910"/>
            <a:ext cx="1992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Hospital Regional</a:t>
            </a:r>
          </a:p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 141 servicios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5581942" y="4130647"/>
            <a:ext cx="1361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CAPS Urbano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 29 servicios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684534" y="4960325"/>
            <a:ext cx="1258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CAPS Rural</a:t>
            </a:r>
          </a:p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 22 servicios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5488803" y="5686568"/>
            <a:ext cx="1535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CO" sz="12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CAPS Comunitario</a:t>
            </a:r>
          </a:p>
          <a:p>
            <a:pPr algn="ctr">
              <a:spcAft>
                <a:spcPts val="0"/>
              </a:spcAft>
            </a:pPr>
            <a:r>
              <a:rPr lang="es-CO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 servicios</a:t>
            </a:r>
            <a:endParaRPr lang="es-CO" sz="1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1" name="Trapecio 30"/>
          <p:cNvSpPr/>
          <p:nvPr/>
        </p:nvSpPr>
        <p:spPr>
          <a:xfrm rot="10800000">
            <a:off x="2384612" y="469221"/>
            <a:ext cx="7745506" cy="879475"/>
          </a:xfrm>
          <a:prstGeom prst="trapezoid">
            <a:avLst>
              <a:gd name="adj" fmla="val 63552"/>
            </a:avLst>
          </a:prstGeom>
          <a:solidFill>
            <a:srgbClr val="00B0F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353344"/>
              <a:satOff val="-10228"/>
              <a:lumOff val="-3922"/>
              <a:alphaOff val="0"/>
            </a:schemeClr>
          </a:fillRef>
          <a:effectRef idx="0">
            <a:schemeClr val="accent5">
              <a:hueOff val="-7353344"/>
              <a:satOff val="-10228"/>
              <a:lumOff val="-392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5074050" y="551809"/>
            <a:ext cx="2364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Hospital Universitario</a:t>
            </a:r>
          </a:p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 146 servicios</a:t>
            </a:r>
          </a:p>
        </p:txBody>
      </p:sp>
      <p:sp>
        <p:nvSpPr>
          <p:cNvPr id="32" name="Rectángulo 31"/>
          <p:cNvSpPr/>
          <p:nvPr/>
        </p:nvSpPr>
        <p:spPr>
          <a:xfrm>
            <a:off x="424773" y="1493503"/>
            <a:ext cx="2386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>
              <a:buNone/>
            </a:pPr>
            <a:r>
              <a:rPr lang="es-CO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COMPONENTE</a:t>
            </a:r>
          </a:p>
          <a:p>
            <a:pPr algn="ctr" fontAlgn="b">
              <a:buNone/>
            </a:pPr>
            <a:r>
              <a:rPr lang="es-CO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COMPLEMENTARIO</a:t>
            </a:r>
          </a:p>
        </p:txBody>
      </p:sp>
      <p:sp>
        <p:nvSpPr>
          <p:cNvPr id="33" name="Rectángulo 32"/>
          <p:cNvSpPr/>
          <p:nvPr/>
        </p:nvSpPr>
        <p:spPr>
          <a:xfrm>
            <a:off x="536886" y="3791672"/>
            <a:ext cx="23859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buNone/>
            </a:pPr>
            <a:r>
              <a:rPr lang="es-CO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COMPONENTE  </a:t>
            </a:r>
          </a:p>
          <a:p>
            <a:pPr algn="ctr" fontAlgn="b">
              <a:buNone/>
            </a:pPr>
            <a:r>
              <a:rPr lang="es-CO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PRIMARIO</a:t>
            </a:r>
          </a:p>
        </p:txBody>
      </p:sp>
      <p:sp>
        <p:nvSpPr>
          <p:cNvPr id="34" name="CuadroTexto 33"/>
          <p:cNvSpPr txBox="1"/>
          <p:nvPr/>
        </p:nvSpPr>
        <p:spPr>
          <a:xfrm>
            <a:off x="7606896" y="462422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Médico en tu Territorio</a:t>
            </a:r>
          </a:p>
        </p:txBody>
      </p:sp>
      <p:sp>
        <p:nvSpPr>
          <p:cNvPr id="35" name="Rectángulo 34"/>
          <p:cNvSpPr/>
          <p:nvPr/>
        </p:nvSpPr>
        <p:spPr>
          <a:xfrm>
            <a:off x="8622959" y="2693831"/>
            <a:ext cx="34704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Transformación  digital y tecnológica en salud</a:t>
            </a:r>
            <a:endParaRPr lang="es-41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10315255" y="4614763"/>
            <a:ext cx="186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Equipos básicos</a:t>
            </a:r>
          </a:p>
        </p:txBody>
      </p:sp>
    </p:spTree>
    <p:extLst>
      <p:ext uri="{BB962C8B-B14F-4D97-AF65-F5344CB8AC3E}">
        <p14:creationId xmlns:p14="http://schemas.microsoft.com/office/powerpoint/2010/main" val="35352129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86235</TotalTime>
  <Words>2653</Words>
  <Application>Microsoft Office PowerPoint</Application>
  <PresentationFormat>Panorámica</PresentationFormat>
  <Paragraphs>580</Paragraphs>
  <Slides>56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56</vt:i4>
      </vt:variant>
    </vt:vector>
  </HeadingPairs>
  <TitlesOfParts>
    <vt:vector size="64" baseType="lpstr">
      <vt:lpstr>Arial</vt:lpstr>
      <vt:lpstr>Google Sans</vt:lpstr>
      <vt:lpstr>Aptos</vt:lpstr>
      <vt:lpstr>Calibri</vt:lpstr>
      <vt:lpstr>Calibri Light</vt:lpstr>
      <vt:lpstr>Aptos Display</vt:lpstr>
      <vt:lpstr>Symbol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Cesar Augusto Jaramillo</cp:lastModifiedBy>
  <cp:revision>856</cp:revision>
  <dcterms:created xsi:type="dcterms:W3CDTF">2024-10-31T21:22:11Z</dcterms:created>
  <dcterms:modified xsi:type="dcterms:W3CDTF">2026-05-28T04:07:48Z</dcterms:modified>
</cp:coreProperties>
</file>