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0" r:id="rId4"/>
    <p:sldId id="258" r:id="rId5"/>
    <p:sldId id="264" r:id="rId6"/>
    <p:sldId id="263" r:id="rId7"/>
    <p:sldId id="262" r:id="rId8"/>
    <p:sldId id="273" r:id="rId9"/>
    <p:sldId id="265" r:id="rId10"/>
    <p:sldId id="28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5" autoAdjust="0"/>
    <p:restoredTop sz="85996" autoAdjust="0"/>
  </p:normalViewPr>
  <p:slideViewPr>
    <p:cSldViewPr snapToGrid="0">
      <p:cViewPr varScale="1">
        <p:scale>
          <a:sx n="64" d="100"/>
          <a:sy n="64" d="100"/>
        </p:scale>
        <p:origin x="10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AB8B9B-E197-4043-AB59-518619CFED6C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B0CB491A-0636-464A-A83E-41EEC7DE119F}">
      <dgm:prSet phldrT="[Texto]"/>
      <dgm:spPr>
        <a:solidFill>
          <a:srgbClr val="FFC000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CO" b="1" dirty="0" smtClean="0">
              <a:solidFill>
                <a:schemeClr val="tx1"/>
              </a:solidFill>
            </a:rPr>
            <a:t>COPASST</a:t>
          </a:r>
          <a:endParaRPr lang="es-CO" b="1" dirty="0">
            <a:solidFill>
              <a:schemeClr val="tx1"/>
            </a:solidFill>
          </a:endParaRPr>
        </a:p>
      </dgm:t>
    </dgm:pt>
    <dgm:pt modelId="{F86B459B-144D-485D-A307-760A4CA6A5CB}" type="parTrans" cxnId="{7D76A103-560B-4601-9855-631DF40443AC}">
      <dgm:prSet/>
      <dgm:spPr/>
      <dgm:t>
        <a:bodyPr/>
        <a:lstStyle/>
        <a:p>
          <a:endParaRPr lang="es-CO"/>
        </a:p>
      </dgm:t>
    </dgm:pt>
    <dgm:pt modelId="{2613AB1D-E2CB-4240-8BC2-F763A7FD4521}" type="sibTrans" cxnId="{7D76A103-560B-4601-9855-631DF40443AC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tx1"/>
          </a:solidFill>
        </a:ln>
      </dgm:spPr>
      <dgm:t>
        <a:bodyPr/>
        <a:lstStyle/>
        <a:p>
          <a:endParaRPr lang="es-CO"/>
        </a:p>
      </dgm:t>
    </dgm:pt>
    <dgm:pt modelId="{4FAF1579-8A02-4FE3-B33B-09B5E48E135A}">
      <dgm:prSet phldrT="[Texto]"/>
      <dgm:spPr>
        <a:solidFill>
          <a:srgbClr val="00B0F0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CO" b="1" dirty="0" smtClean="0">
              <a:solidFill>
                <a:schemeClr val="tx1"/>
              </a:solidFill>
            </a:rPr>
            <a:t>COCOLA</a:t>
          </a:r>
          <a:endParaRPr lang="es-CO" b="1" dirty="0">
            <a:solidFill>
              <a:schemeClr val="tx1"/>
            </a:solidFill>
          </a:endParaRPr>
        </a:p>
      </dgm:t>
    </dgm:pt>
    <dgm:pt modelId="{0EAD2569-6949-44D9-8142-DA37F936FFB6}" type="parTrans" cxnId="{4854233D-81BD-40E7-B883-51916D25644B}">
      <dgm:prSet/>
      <dgm:spPr/>
      <dgm:t>
        <a:bodyPr/>
        <a:lstStyle/>
        <a:p>
          <a:endParaRPr lang="es-CO"/>
        </a:p>
      </dgm:t>
    </dgm:pt>
    <dgm:pt modelId="{5A423A7D-C712-45A6-AA1B-5BAB98105C5D}" type="sibTrans" cxnId="{4854233D-81BD-40E7-B883-51916D25644B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tx1"/>
          </a:solidFill>
        </a:ln>
      </dgm:spPr>
      <dgm:t>
        <a:bodyPr/>
        <a:lstStyle/>
        <a:p>
          <a:endParaRPr lang="es-CO"/>
        </a:p>
      </dgm:t>
    </dgm:pt>
    <dgm:pt modelId="{8B0F0903-1B73-4A05-9E54-F5127E34875B}">
      <dgm:prSet phldrT="[Texto]"/>
      <dgm:spPr>
        <a:solidFill>
          <a:srgbClr val="FF0000"/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CO" b="1" dirty="0" smtClean="0">
              <a:solidFill>
                <a:schemeClr val="tx1"/>
              </a:solidFill>
            </a:rPr>
            <a:t>BRIGADAS</a:t>
          </a:r>
          <a:endParaRPr lang="es-CO" b="1" dirty="0">
            <a:solidFill>
              <a:schemeClr val="tx1"/>
            </a:solidFill>
          </a:endParaRPr>
        </a:p>
      </dgm:t>
    </dgm:pt>
    <dgm:pt modelId="{16B80D43-4D31-43B2-A1B5-454EDE1B161D}" type="parTrans" cxnId="{526F1809-5193-4E8F-9EB0-B8E12A9749EF}">
      <dgm:prSet/>
      <dgm:spPr/>
      <dgm:t>
        <a:bodyPr/>
        <a:lstStyle/>
        <a:p>
          <a:endParaRPr lang="es-CO"/>
        </a:p>
      </dgm:t>
    </dgm:pt>
    <dgm:pt modelId="{0DF2CD02-BE80-44CD-B8DA-ED673CD68BB9}" type="sibTrans" cxnId="{526F1809-5193-4E8F-9EB0-B8E12A9749EF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tx1"/>
          </a:solidFill>
        </a:ln>
      </dgm:spPr>
      <dgm:t>
        <a:bodyPr/>
        <a:lstStyle/>
        <a:p>
          <a:endParaRPr lang="es-CO"/>
        </a:p>
      </dgm:t>
    </dgm:pt>
    <dgm:pt modelId="{E5CCA0A1-737F-4EF8-8A4F-320D8F1F4816}" type="pres">
      <dgm:prSet presAssocID="{FAAB8B9B-E197-4043-AB59-518619CFED6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649C9EAD-C708-4D2E-BB44-09F764B234EA}" type="pres">
      <dgm:prSet presAssocID="{B0CB491A-0636-464A-A83E-41EEC7DE119F}" presName="gear1" presStyleLbl="node1" presStyleIdx="0" presStyleCnt="3" custLinFactNeighborY="-16107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0736389-DCB4-4A43-8143-5529D3F69078}" type="pres">
      <dgm:prSet presAssocID="{B0CB491A-0636-464A-A83E-41EEC7DE119F}" presName="gear1srcNode" presStyleLbl="node1" presStyleIdx="0" presStyleCnt="3"/>
      <dgm:spPr/>
      <dgm:t>
        <a:bodyPr/>
        <a:lstStyle/>
        <a:p>
          <a:endParaRPr lang="es-CO"/>
        </a:p>
      </dgm:t>
    </dgm:pt>
    <dgm:pt modelId="{505F9226-9A4F-4D0A-A7D6-DE56AA9BABAB}" type="pres">
      <dgm:prSet presAssocID="{B0CB491A-0636-464A-A83E-41EEC7DE119F}" presName="gear1dstNode" presStyleLbl="node1" presStyleIdx="0" presStyleCnt="3"/>
      <dgm:spPr/>
      <dgm:t>
        <a:bodyPr/>
        <a:lstStyle/>
        <a:p>
          <a:endParaRPr lang="es-CO"/>
        </a:p>
      </dgm:t>
    </dgm:pt>
    <dgm:pt modelId="{EFC9EFAF-CD84-4336-BF01-059AF4FE16D0}" type="pres">
      <dgm:prSet presAssocID="{4FAF1579-8A02-4FE3-B33B-09B5E48E135A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506591B-D9E6-4B63-8047-A3D347FF4F6C}" type="pres">
      <dgm:prSet presAssocID="{4FAF1579-8A02-4FE3-B33B-09B5E48E135A}" presName="gear2srcNode" presStyleLbl="node1" presStyleIdx="1" presStyleCnt="3"/>
      <dgm:spPr/>
      <dgm:t>
        <a:bodyPr/>
        <a:lstStyle/>
        <a:p>
          <a:endParaRPr lang="es-CO"/>
        </a:p>
      </dgm:t>
    </dgm:pt>
    <dgm:pt modelId="{681566AD-3554-43A5-B5DE-0F6A5904B625}" type="pres">
      <dgm:prSet presAssocID="{4FAF1579-8A02-4FE3-B33B-09B5E48E135A}" presName="gear2dstNode" presStyleLbl="node1" presStyleIdx="1" presStyleCnt="3"/>
      <dgm:spPr/>
      <dgm:t>
        <a:bodyPr/>
        <a:lstStyle/>
        <a:p>
          <a:endParaRPr lang="es-CO"/>
        </a:p>
      </dgm:t>
    </dgm:pt>
    <dgm:pt modelId="{E6409D24-B46E-4C56-B5AA-4ADB27253FB2}" type="pres">
      <dgm:prSet presAssocID="{8B0F0903-1B73-4A05-9E54-F5127E34875B}" presName="gear3" presStyleLbl="node1" presStyleIdx="2" presStyleCnt="3"/>
      <dgm:spPr/>
      <dgm:t>
        <a:bodyPr/>
        <a:lstStyle/>
        <a:p>
          <a:endParaRPr lang="es-CO"/>
        </a:p>
      </dgm:t>
    </dgm:pt>
    <dgm:pt modelId="{C3527500-E044-4CA8-BD15-DE920992B43E}" type="pres">
      <dgm:prSet presAssocID="{8B0F0903-1B73-4A05-9E54-F5127E34875B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401A620E-5D8D-429D-845E-6513C6BAE211}" type="pres">
      <dgm:prSet presAssocID="{8B0F0903-1B73-4A05-9E54-F5127E34875B}" presName="gear3srcNode" presStyleLbl="node1" presStyleIdx="2" presStyleCnt="3"/>
      <dgm:spPr/>
      <dgm:t>
        <a:bodyPr/>
        <a:lstStyle/>
        <a:p>
          <a:endParaRPr lang="es-CO"/>
        </a:p>
      </dgm:t>
    </dgm:pt>
    <dgm:pt modelId="{E8702529-8556-4E6E-94E1-46BA434D0F69}" type="pres">
      <dgm:prSet presAssocID="{8B0F0903-1B73-4A05-9E54-F5127E34875B}" presName="gear3dstNode" presStyleLbl="node1" presStyleIdx="2" presStyleCnt="3"/>
      <dgm:spPr/>
      <dgm:t>
        <a:bodyPr/>
        <a:lstStyle/>
        <a:p>
          <a:endParaRPr lang="es-CO"/>
        </a:p>
      </dgm:t>
    </dgm:pt>
    <dgm:pt modelId="{0E058D74-B075-44E5-8BF5-E4C9B36A4190}" type="pres">
      <dgm:prSet presAssocID="{2613AB1D-E2CB-4240-8BC2-F763A7FD4521}" presName="connector1" presStyleLbl="sibTrans2D1" presStyleIdx="0" presStyleCnt="3"/>
      <dgm:spPr/>
      <dgm:t>
        <a:bodyPr/>
        <a:lstStyle/>
        <a:p>
          <a:endParaRPr lang="es-CO"/>
        </a:p>
      </dgm:t>
    </dgm:pt>
    <dgm:pt modelId="{07C53BE5-BD8E-4619-AC08-9C8D4384DC69}" type="pres">
      <dgm:prSet presAssocID="{5A423A7D-C712-45A6-AA1B-5BAB98105C5D}" presName="connector2" presStyleLbl="sibTrans2D1" presStyleIdx="1" presStyleCnt="3"/>
      <dgm:spPr/>
      <dgm:t>
        <a:bodyPr/>
        <a:lstStyle/>
        <a:p>
          <a:endParaRPr lang="es-CO"/>
        </a:p>
      </dgm:t>
    </dgm:pt>
    <dgm:pt modelId="{3CDA8267-4310-4ABE-8B84-2ED2E0677636}" type="pres">
      <dgm:prSet presAssocID="{0DF2CD02-BE80-44CD-B8DA-ED673CD68BB9}" presName="connector3" presStyleLbl="sibTrans2D1" presStyleIdx="2" presStyleCnt="3"/>
      <dgm:spPr/>
      <dgm:t>
        <a:bodyPr/>
        <a:lstStyle/>
        <a:p>
          <a:endParaRPr lang="es-CO"/>
        </a:p>
      </dgm:t>
    </dgm:pt>
  </dgm:ptLst>
  <dgm:cxnLst>
    <dgm:cxn modelId="{374BC312-0D81-4E83-952F-7FDAF75D5857}" type="presOf" srcId="{4FAF1579-8A02-4FE3-B33B-09B5E48E135A}" destId="{EFC9EFAF-CD84-4336-BF01-059AF4FE16D0}" srcOrd="0" destOrd="0" presId="urn:microsoft.com/office/officeart/2005/8/layout/gear1"/>
    <dgm:cxn modelId="{27AF2019-47B4-4117-A158-7582BC9A5482}" type="presOf" srcId="{8B0F0903-1B73-4A05-9E54-F5127E34875B}" destId="{E8702529-8556-4E6E-94E1-46BA434D0F69}" srcOrd="3" destOrd="0" presId="urn:microsoft.com/office/officeart/2005/8/layout/gear1"/>
    <dgm:cxn modelId="{526F1809-5193-4E8F-9EB0-B8E12A9749EF}" srcId="{FAAB8B9B-E197-4043-AB59-518619CFED6C}" destId="{8B0F0903-1B73-4A05-9E54-F5127E34875B}" srcOrd="2" destOrd="0" parTransId="{16B80D43-4D31-43B2-A1B5-454EDE1B161D}" sibTransId="{0DF2CD02-BE80-44CD-B8DA-ED673CD68BB9}"/>
    <dgm:cxn modelId="{4854233D-81BD-40E7-B883-51916D25644B}" srcId="{FAAB8B9B-E197-4043-AB59-518619CFED6C}" destId="{4FAF1579-8A02-4FE3-B33B-09B5E48E135A}" srcOrd="1" destOrd="0" parTransId="{0EAD2569-6949-44D9-8142-DA37F936FFB6}" sibTransId="{5A423A7D-C712-45A6-AA1B-5BAB98105C5D}"/>
    <dgm:cxn modelId="{DCC93C36-79D7-4E6D-AB99-C57291079F44}" type="presOf" srcId="{4FAF1579-8A02-4FE3-B33B-09B5E48E135A}" destId="{681566AD-3554-43A5-B5DE-0F6A5904B625}" srcOrd="2" destOrd="0" presId="urn:microsoft.com/office/officeart/2005/8/layout/gear1"/>
    <dgm:cxn modelId="{1710B0B7-1C0D-4217-9C9D-F81EB5E7C0A0}" type="presOf" srcId="{0DF2CD02-BE80-44CD-B8DA-ED673CD68BB9}" destId="{3CDA8267-4310-4ABE-8B84-2ED2E0677636}" srcOrd="0" destOrd="0" presId="urn:microsoft.com/office/officeart/2005/8/layout/gear1"/>
    <dgm:cxn modelId="{7D76A103-560B-4601-9855-631DF40443AC}" srcId="{FAAB8B9B-E197-4043-AB59-518619CFED6C}" destId="{B0CB491A-0636-464A-A83E-41EEC7DE119F}" srcOrd="0" destOrd="0" parTransId="{F86B459B-144D-485D-A307-760A4CA6A5CB}" sibTransId="{2613AB1D-E2CB-4240-8BC2-F763A7FD4521}"/>
    <dgm:cxn modelId="{A357E1D9-E1D8-47B5-87DC-36172AC6C588}" type="presOf" srcId="{2613AB1D-E2CB-4240-8BC2-F763A7FD4521}" destId="{0E058D74-B075-44E5-8BF5-E4C9B36A4190}" srcOrd="0" destOrd="0" presId="urn:microsoft.com/office/officeart/2005/8/layout/gear1"/>
    <dgm:cxn modelId="{ED9902E6-C0DD-48D1-9EB3-52A20215B364}" type="presOf" srcId="{5A423A7D-C712-45A6-AA1B-5BAB98105C5D}" destId="{07C53BE5-BD8E-4619-AC08-9C8D4384DC69}" srcOrd="0" destOrd="0" presId="urn:microsoft.com/office/officeart/2005/8/layout/gear1"/>
    <dgm:cxn modelId="{3569375B-FB94-4D78-A6CF-804D0568CCEB}" type="presOf" srcId="{4FAF1579-8A02-4FE3-B33B-09B5E48E135A}" destId="{0506591B-D9E6-4B63-8047-A3D347FF4F6C}" srcOrd="1" destOrd="0" presId="urn:microsoft.com/office/officeart/2005/8/layout/gear1"/>
    <dgm:cxn modelId="{B0886104-C63B-463F-A3D5-2157F6416953}" type="presOf" srcId="{8B0F0903-1B73-4A05-9E54-F5127E34875B}" destId="{E6409D24-B46E-4C56-B5AA-4ADB27253FB2}" srcOrd="0" destOrd="0" presId="urn:microsoft.com/office/officeart/2005/8/layout/gear1"/>
    <dgm:cxn modelId="{4ABF33FD-56AD-4BCA-84CC-914D1AF6A6F6}" type="presOf" srcId="{B0CB491A-0636-464A-A83E-41EEC7DE119F}" destId="{649C9EAD-C708-4D2E-BB44-09F764B234EA}" srcOrd="0" destOrd="0" presId="urn:microsoft.com/office/officeart/2005/8/layout/gear1"/>
    <dgm:cxn modelId="{884B1A60-B200-423A-A488-69157ACCB1C8}" type="presOf" srcId="{8B0F0903-1B73-4A05-9E54-F5127E34875B}" destId="{C3527500-E044-4CA8-BD15-DE920992B43E}" srcOrd="1" destOrd="0" presId="urn:microsoft.com/office/officeart/2005/8/layout/gear1"/>
    <dgm:cxn modelId="{E7416C73-6FF0-47A4-8D80-6061DA1BB14B}" type="presOf" srcId="{FAAB8B9B-E197-4043-AB59-518619CFED6C}" destId="{E5CCA0A1-737F-4EF8-8A4F-320D8F1F4816}" srcOrd="0" destOrd="0" presId="urn:microsoft.com/office/officeart/2005/8/layout/gear1"/>
    <dgm:cxn modelId="{08DEE6B8-52C4-4D4D-A420-3BC6F16BA338}" type="presOf" srcId="{B0CB491A-0636-464A-A83E-41EEC7DE119F}" destId="{10736389-DCB4-4A43-8143-5529D3F69078}" srcOrd="1" destOrd="0" presId="urn:microsoft.com/office/officeart/2005/8/layout/gear1"/>
    <dgm:cxn modelId="{6F68618B-4A51-4FCF-84C2-73E78F77A93A}" type="presOf" srcId="{8B0F0903-1B73-4A05-9E54-F5127E34875B}" destId="{401A620E-5D8D-429D-845E-6513C6BAE211}" srcOrd="2" destOrd="0" presId="urn:microsoft.com/office/officeart/2005/8/layout/gear1"/>
    <dgm:cxn modelId="{8CD756FB-C3E0-4797-96DD-919B5B2C2661}" type="presOf" srcId="{B0CB491A-0636-464A-A83E-41EEC7DE119F}" destId="{505F9226-9A4F-4D0A-A7D6-DE56AA9BABAB}" srcOrd="2" destOrd="0" presId="urn:microsoft.com/office/officeart/2005/8/layout/gear1"/>
    <dgm:cxn modelId="{8BFE4D96-9F16-412B-91CF-EFE6B9A19DE0}" type="presParOf" srcId="{E5CCA0A1-737F-4EF8-8A4F-320D8F1F4816}" destId="{649C9EAD-C708-4D2E-BB44-09F764B234EA}" srcOrd="0" destOrd="0" presId="urn:microsoft.com/office/officeart/2005/8/layout/gear1"/>
    <dgm:cxn modelId="{D710F1DA-2BF9-4398-B1DF-798EDD3ADD0B}" type="presParOf" srcId="{E5CCA0A1-737F-4EF8-8A4F-320D8F1F4816}" destId="{10736389-DCB4-4A43-8143-5529D3F69078}" srcOrd="1" destOrd="0" presId="urn:microsoft.com/office/officeart/2005/8/layout/gear1"/>
    <dgm:cxn modelId="{9CA236A2-6332-440A-A865-973F2343FB6A}" type="presParOf" srcId="{E5CCA0A1-737F-4EF8-8A4F-320D8F1F4816}" destId="{505F9226-9A4F-4D0A-A7D6-DE56AA9BABAB}" srcOrd="2" destOrd="0" presId="urn:microsoft.com/office/officeart/2005/8/layout/gear1"/>
    <dgm:cxn modelId="{6BA03E19-928E-4202-8D3D-FB64CC4372CE}" type="presParOf" srcId="{E5CCA0A1-737F-4EF8-8A4F-320D8F1F4816}" destId="{EFC9EFAF-CD84-4336-BF01-059AF4FE16D0}" srcOrd="3" destOrd="0" presId="urn:microsoft.com/office/officeart/2005/8/layout/gear1"/>
    <dgm:cxn modelId="{EB10A0B4-D1DF-4EE1-BFA2-DB5F043E1189}" type="presParOf" srcId="{E5CCA0A1-737F-4EF8-8A4F-320D8F1F4816}" destId="{0506591B-D9E6-4B63-8047-A3D347FF4F6C}" srcOrd="4" destOrd="0" presId="urn:microsoft.com/office/officeart/2005/8/layout/gear1"/>
    <dgm:cxn modelId="{98400BF3-A47F-44E1-A164-9014C4C35901}" type="presParOf" srcId="{E5CCA0A1-737F-4EF8-8A4F-320D8F1F4816}" destId="{681566AD-3554-43A5-B5DE-0F6A5904B625}" srcOrd="5" destOrd="0" presId="urn:microsoft.com/office/officeart/2005/8/layout/gear1"/>
    <dgm:cxn modelId="{8A6F4002-5A69-44E8-B587-BAA6A8D26FE9}" type="presParOf" srcId="{E5CCA0A1-737F-4EF8-8A4F-320D8F1F4816}" destId="{E6409D24-B46E-4C56-B5AA-4ADB27253FB2}" srcOrd="6" destOrd="0" presId="urn:microsoft.com/office/officeart/2005/8/layout/gear1"/>
    <dgm:cxn modelId="{178CB871-3C00-4BEF-819D-930CD83E4FA9}" type="presParOf" srcId="{E5CCA0A1-737F-4EF8-8A4F-320D8F1F4816}" destId="{C3527500-E044-4CA8-BD15-DE920992B43E}" srcOrd="7" destOrd="0" presId="urn:microsoft.com/office/officeart/2005/8/layout/gear1"/>
    <dgm:cxn modelId="{CC80A416-1D5A-4619-AAB2-106EE8C9B700}" type="presParOf" srcId="{E5CCA0A1-737F-4EF8-8A4F-320D8F1F4816}" destId="{401A620E-5D8D-429D-845E-6513C6BAE211}" srcOrd="8" destOrd="0" presId="urn:microsoft.com/office/officeart/2005/8/layout/gear1"/>
    <dgm:cxn modelId="{80DDC942-F699-446C-8C7A-F6D13BCC10CD}" type="presParOf" srcId="{E5CCA0A1-737F-4EF8-8A4F-320D8F1F4816}" destId="{E8702529-8556-4E6E-94E1-46BA434D0F69}" srcOrd="9" destOrd="0" presId="urn:microsoft.com/office/officeart/2005/8/layout/gear1"/>
    <dgm:cxn modelId="{92377A02-73BD-495F-9029-5D3FF5C7AA5C}" type="presParOf" srcId="{E5CCA0A1-737F-4EF8-8A4F-320D8F1F4816}" destId="{0E058D74-B075-44E5-8BF5-E4C9B36A4190}" srcOrd="10" destOrd="0" presId="urn:microsoft.com/office/officeart/2005/8/layout/gear1"/>
    <dgm:cxn modelId="{5122F9ED-6818-4F71-97DE-0B253F5B88C5}" type="presParOf" srcId="{E5CCA0A1-737F-4EF8-8A4F-320D8F1F4816}" destId="{07C53BE5-BD8E-4619-AC08-9C8D4384DC69}" srcOrd="11" destOrd="0" presId="urn:microsoft.com/office/officeart/2005/8/layout/gear1"/>
    <dgm:cxn modelId="{A8EA5479-F2D5-4F00-9FBA-9952846034AB}" type="presParOf" srcId="{E5CCA0A1-737F-4EF8-8A4F-320D8F1F4816}" destId="{3CDA8267-4310-4ABE-8B84-2ED2E0677636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84E1EA-0C06-49B8-9512-40261BF695E4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B86AC16A-A074-47EA-B21E-A8CE8AF67B1C}">
      <dgm:prSet phldrT="[Texto]" custT="1"/>
      <dgm:spPr/>
      <dgm:t>
        <a:bodyPr/>
        <a:lstStyle/>
        <a:p>
          <a:r>
            <a:rPr lang="es-ES" sz="1400" b="0" i="0" dirty="0" smtClean="0">
              <a:solidFill>
                <a:schemeClr val="tx1"/>
              </a:solidFill>
            </a:rPr>
            <a:t>Recibir y tramitar quejas presentadas</a:t>
          </a:r>
          <a:r>
            <a:rPr lang="es-ES" sz="1400" b="0" i="0" dirty="0" smtClean="0"/>
            <a:t>.</a:t>
          </a:r>
          <a:endParaRPr lang="es-CO" sz="1400" dirty="0"/>
        </a:p>
      </dgm:t>
    </dgm:pt>
    <dgm:pt modelId="{3AF5F826-FC12-454F-BA93-7595057B6D1D}" type="parTrans" cxnId="{0C5C1474-7442-4671-9978-56F41A2C9EC1}">
      <dgm:prSet/>
      <dgm:spPr/>
      <dgm:t>
        <a:bodyPr/>
        <a:lstStyle/>
        <a:p>
          <a:endParaRPr lang="es-CO"/>
        </a:p>
      </dgm:t>
    </dgm:pt>
    <dgm:pt modelId="{39409F66-F99C-42E1-82E8-FA4BB53ADAB0}" type="sibTrans" cxnId="{0C5C1474-7442-4671-9978-56F41A2C9EC1}">
      <dgm:prSet/>
      <dgm:spPr/>
      <dgm:t>
        <a:bodyPr/>
        <a:lstStyle/>
        <a:p>
          <a:endParaRPr lang="es-CO"/>
        </a:p>
      </dgm:t>
    </dgm:pt>
    <dgm:pt modelId="{6DFA4B50-2412-4B05-B841-94B2F8D41E2E}">
      <dgm:prSet phldrT="[Texto]" custT="1"/>
      <dgm:spPr/>
      <dgm:t>
        <a:bodyPr/>
        <a:lstStyle/>
        <a:p>
          <a:r>
            <a:rPr lang="es-ES" sz="1400" b="0" i="0" dirty="0" smtClean="0">
              <a:solidFill>
                <a:schemeClr val="tx1"/>
              </a:solidFill>
            </a:rPr>
            <a:t>Analizar situaciones de acoso.</a:t>
          </a:r>
          <a:endParaRPr lang="es-CO" sz="1400" dirty="0">
            <a:solidFill>
              <a:schemeClr val="tx1"/>
            </a:solidFill>
          </a:endParaRPr>
        </a:p>
      </dgm:t>
    </dgm:pt>
    <dgm:pt modelId="{8F48F904-3E83-4524-8718-90D39EB7575B}" type="parTrans" cxnId="{5E2A87AA-C2DB-4898-B70E-566C95123888}">
      <dgm:prSet/>
      <dgm:spPr/>
      <dgm:t>
        <a:bodyPr/>
        <a:lstStyle/>
        <a:p>
          <a:endParaRPr lang="es-CO"/>
        </a:p>
      </dgm:t>
    </dgm:pt>
    <dgm:pt modelId="{87C1B295-D018-4E3C-9F7A-2D02613A383D}" type="sibTrans" cxnId="{5E2A87AA-C2DB-4898-B70E-566C95123888}">
      <dgm:prSet/>
      <dgm:spPr/>
      <dgm:t>
        <a:bodyPr/>
        <a:lstStyle/>
        <a:p>
          <a:endParaRPr lang="es-CO"/>
        </a:p>
      </dgm:t>
    </dgm:pt>
    <dgm:pt modelId="{A2D0811C-2093-4DED-A86C-EF0F7E02508F}">
      <dgm:prSet phldrT="[Texto]" custT="1"/>
      <dgm:spPr/>
      <dgm:t>
        <a:bodyPr/>
        <a:lstStyle/>
        <a:p>
          <a:r>
            <a:rPr lang="es-ES" sz="1400" b="0" i="0" dirty="0" smtClean="0">
              <a:solidFill>
                <a:schemeClr val="tx1"/>
              </a:solidFill>
            </a:rPr>
            <a:t>Examinar de manera confidencial los casos.</a:t>
          </a:r>
          <a:endParaRPr lang="es-CO" sz="1400" dirty="0">
            <a:solidFill>
              <a:schemeClr val="tx1"/>
            </a:solidFill>
          </a:endParaRPr>
        </a:p>
      </dgm:t>
    </dgm:pt>
    <dgm:pt modelId="{A49CD463-0288-46D9-AA59-9234D8A15BB7}" type="parTrans" cxnId="{EBD9F655-393A-4677-9219-226DD05B8771}">
      <dgm:prSet/>
      <dgm:spPr/>
      <dgm:t>
        <a:bodyPr/>
        <a:lstStyle/>
        <a:p>
          <a:endParaRPr lang="es-CO"/>
        </a:p>
      </dgm:t>
    </dgm:pt>
    <dgm:pt modelId="{7325AE57-D756-46BF-BFE6-9801BEE60686}" type="sibTrans" cxnId="{EBD9F655-393A-4677-9219-226DD05B8771}">
      <dgm:prSet/>
      <dgm:spPr/>
      <dgm:t>
        <a:bodyPr/>
        <a:lstStyle/>
        <a:p>
          <a:endParaRPr lang="es-CO"/>
        </a:p>
      </dgm:t>
    </dgm:pt>
    <dgm:pt modelId="{5C8ABD48-EEE4-480C-9F55-C8380BBA97A9}">
      <dgm:prSet phldrT="[Texto]" custT="1"/>
      <dgm:spPr/>
      <dgm:t>
        <a:bodyPr/>
        <a:lstStyle/>
        <a:p>
          <a:r>
            <a:rPr lang="es-ES" sz="1400" dirty="0" smtClean="0">
              <a:solidFill>
                <a:schemeClr val="tx1"/>
              </a:solidFill>
            </a:rPr>
            <a:t>Escuchar a las partes involucradas de manera individual.</a:t>
          </a:r>
          <a:endParaRPr lang="es-CO" sz="1400" dirty="0">
            <a:solidFill>
              <a:schemeClr val="tx1"/>
            </a:solidFill>
          </a:endParaRPr>
        </a:p>
      </dgm:t>
    </dgm:pt>
    <dgm:pt modelId="{FA9DF54E-F258-4597-AD6F-7E2F3E42850E}" type="parTrans" cxnId="{972042EE-3783-4956-99FC-879CE4398A55}">
      <dgm:prSet/>
      <dgm:spPr/>
      <dgm:t>
        <a:bodyPr/>
        <a:lstStyle/>
        <a:p>
          <a:endParaRPr lang="es-CO"/>
        </a:p>
      </dgm:t>
    </dgm:pt>
    <dgm:pt modelId="{8CC23475-C5A2-4EF9-95D5-8AE453F407CB}" type="sibTrans" cxnId="{972042EE-3783-4956-99FC-879CE4398A55}">
      <dgm:prSet/>
      <dgm:spPr/>
      <dgm:t>
        <a:bodyPr/>
        <a:lstStyle/>
        <a:p>
          <a:endParaRPr lang="es-CO"/>
        </a:p>
      </dgm:t>
    </dgm:pt>
    <dgm:pt modelId="{EF213C43-CA62-4041-BF71-759EE4BE8F43}">
      <dgm:prSet phldrT="[Texto]" custT="1"/>
      <dgm:spPr/>
      <dgm:t>
        <a:bodyPr/>
        <a:lstStyle/>
        <a:p>
          <a:r>
            <a:rPr lang="es-ES" sz="1250" dirty="0" smtClean="0">
              <a:solidFill>
                <a:schemeClr val="tx1"/>
              </a:solidFill>
            </a:rPr>
            <a:t>Adelantar reuniones para crear espacio de diálogo entre las partes, promoviendo la generación de compromisos.</a:t>
          </a:r>
          <a:endParaRPr lang="es-CO" sz="1250" dirty="0">
            <a:solidFill>
              <a:schemeClr val="tx1"/>
            </a:solidFill>
          </a:endParaRPr>
        </a:p>
      </dgm:t>
    </dgm:pt>
    <dgm:pt modelId="{5C6B78BA-291C-498A-815F-F9273E20B219}" type="parTrans" cxnId="{29B4856D-2D71-46D7-B0A5-CC7F7FA2C73B}">
      <dgm:prSet/>
      <dgm:spPr/>
      <dgm:t>
        <a:bodyPr/>
        <a:lstStyle/>
        <a:p>
          <a:endParaRPr lang="es-CO"/>
        </a:p>
      </dgm:t>
    </dgm:pt>
    <dgm:pt modelId="{0A35A5DF-0EB7-4ECE-BEB8-3DD5C632BDC8}" type="sibTrans" cxnId="{29B4856D-2D71-46D7-B0A5-CC7F7FA2C73B}">
      <dgm:prSet/>
      <dgm:spPr/>
      <dgm:t>
        <a:bodyPr/>
        <a:lstStyle/>
        <a:p>
          <a:endParaRPr lang="es-CO"/>
        </a:p>
      </dgm:t>
    </dgm:pt>
    <dgm:pt modelId="{3BB577BC-8B43-47A9-974D-2F59E628830E}" type="pres">
      <dgm:prSet presAssocID="{7084E1EA-0C06-49B8-9512-40261BF695E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0F2A5FBE-2079-403F-89C5-FA192B4736CD}" type="pres">
      <dgm:prSet presAssocID="{B86AC16A-A074-47EA-B21E-A8CE8AF67B1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E84B55B-4D94-4F36-B768-D1E53C1B986E}" type="pres">
      <dgm:prSet presAssocID="{39409F66-F99C-42E1-82E8-FA4BB53ADAB0}" presName="sibTrans" presStyleLbl="sibTrans2D1" presStyleIdx="0" presStyleCnt="5"/>
      <dgm:spPr/>
      <dgm:t>
        <a:bodyPr/>
        <a:lstStyle/>
        <a:p>
          <a:endParaRPr lang="es-CO"/>
        </a:p>
      </dgm:t>
    </dgm:pt>
    <dgm:pt modelId="{9D009EA5-9293-4820-9C25-1BF47DA62190}" type="pres">
      <dgm:prSet presAssocID="{39409F66-F99C-42E1-82E8-FA4BB53ADAB0}" presName="connectorText" presStyleLbl="sibTrans2D1" presStyleIdx="0" presStyleCnt="5"/>
      <dgm:spPr/>
      <dgm:t>
        <a:bodyPr/>
        <a:lstStyle/>
        <a:p>
          <a:endParaRPr lang="es-CO"/>
        </a:p>
      </dgm:t>
    </dgm:pt>
    <dgm:pt modelId="{250FB1B1-B052-410A-9FC7-CD54E841C484}" type="pres">
      <dgm:prSet presAssocID="{6DFA4B50-2412-4B05-B841-94B2F8D41E2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B9B64B3-748C-482E-8DAB-C9CA3C20D818}" type="pres">
      <dgm:prSet presAssocID="{87C1B295-D018-4E3C-9F7A-2D02613A383D}" presName="sibTrans" presStyleLbl="sibTrans2D1" presStyleIdx="1" presStyleCnt="5"/>
      <dgm:spPr/>
      <dgm:t>
        <a:bodyPr/>
        <a:lstStyle/>
        <a:p>
          <a:endParaRPr lang="es-CO"/>
        </a:p>
      </dgm:t>
    </dgm:pt>
    <dgm:pt modelId="{74BF4BFD-4BD2-4963-80EB-A925E0721584}" type="pres">
      <dgm:prSet presAssocID="{87C1B295-D018-4E3C-9F7A-2D02613A383D}" presName="connectorText" presStyleLbl="sibTrans2D1" presStyleIdx="1" presStyleCnt="5"/>
      <dgm:spPr/>
      <dgm:t>
        <a:bodyPr/>
        <a:lstStyle/>
        <a:p>
          <a:endParaRPr lang="es-CO"/>
        </a:p>
      </dgm:t>
    </dgm:pt>
    <dgm:pt modelId="{A7717E0D-E721-4EDD-83B0-72EF059DE329}" type="pres">
      <dgm:prSet presAssocID="{A2D0811C-2093-4DED-A86C-EF0F7E02508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02E8BD7-23C3-43F0-B7FC-D966937FD0FB}" type="pres">
      <dgm:prSet presAssocID="{7325AE57-D756-46BF-BFE6-9801BEE60686}" presName="sibTrans" presStyleLbl="sibTrans2D1" presStyleIdx="2" presStyleCnt="5"/>
      <dgm:spPr/>
      <dgm:t>
        <a:bodyPr/>
        <a:lstStyle/>
        <a:p>
          <a:endParaRPr lang="es-CO"/>
        </a:p>
      </dgm:t>
    </dgm:pt>
    <dgm:pt modelId="{2D28114D-1591-4C76-8CF3-886853F2713F}" type="pres">
      <dgm:prSet presAssocID="{7325AE57-D756-46BF-BFE6-9801BEE60686}" presName="connectorText" presStyleLbl="sibTrans2D1" presStyleIdx="2" presStyleCnt="5"/>
      <dgm:spPr/>
      <dgm:t>
        <a:bodyPr/>
        <a:lstStyle/>
        <a:p>
          <a:endParaRPr lang="es-CO"/>
        </a:p>
      </dgm:t>
    </dgm:pt>
    <dgm:pt modelId="{A71C0624-8EF1-4C73-A6FE-1557C5350DC6}" type="pres">
      <dgm:prSet presAssocID="{5C8ABD48-EEE4-480C-9F55-C8380BBA97A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C5485B6-4EB1-4E4D-BEE6-AC5B2D4CBA65}" type="pres">
      <dgm:prSet presAssocID="{8CC23475-C5A2-4EF9-95D5-8AE453F407CB}" presName="sibTrans" presStyleLbl="sibTrans2D1" presStyleIdx="3" presStyleCnt="5"/>
      <dgm:spPr/>
      <dgm:t>
        <a:bodyPr/>
        <a:lstStyle/>
        <a:p>
          <a:endParaRPr lang="es-CO"/>
        </a:p>
      </dgm:t>
    </dgm:pt>
    <dgm:pt modelId="{8C71FAFA-031F-47A7-A4FD-AA222D599A63}" type="pres">
      <dgm:prSet presAssocID="{8CC23475-C5A2-4EF9-95D5-8AE453F407CB}" presName="connectorText" presStyleLbl="sibTrans2D1" presStyleIdx="3" presStyleCnt="5"/>
      <dgm:spPr/>
      <dgm:t>
        <a:bodyPr/>
        <a:lstStyle/>
        <a:p>
          <a:endParaRPr lang="es-CO"/>
        </a:p>
      </dgm:t>
    </dgm:pt>
    <dgm:pt modelId="{A9607FFB-48DD-4EBD-90FE-7C0378276936}" type="pres">
      <dgm:prSet presAssocID="{EF213C43-CA62-4041-BF71-759EE4BE8F4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5102845-C4B8-46F8-8D3F-705EBA14ABB9}" type="pres">
      <dgm:prSet presAssocID="{0A35A5DF-0EB7-4ECE-BEB8-3DD5C632BDC8}" presName="sibTrans" presStyleLbl="sibTrans2D1" presStyleIdx="4" presStyleCnt="5"/>
      <dgm:spPr/>
      <dgm:t>
        <a:bodyPr/>
        <a:lstStyle/>
        <a:p>
          <a:endParaRPr lang="es-CO"/>
        </a:p>
      </dgm:t>
    </dgm:pt>
    <dgm:pt modelId="{018EB91B-7103-4499-9BD8-A1E0B184B311}" type="pres">
      <dgm:prSet presAssocID="{0A35A5DF-0EB7-4ECE-BEB8-3DD5C632BDC8}" presName="connectorText" presStyleLbl="sibTrans2D1" presStyleIdx="4" presStyleCnt="5"/>
      <dgm:spPr/>
      <dgm:t>
        <a:bodyPr/>
        <a:lstStyle/>
        <a:p>
          <a:endParaRPr lang="es-CO"/>
        </a:p>
      </dgm:t>
    </dgm:pt>
  </dgm:ptLst>
  <dgm:cxnLst>
    <dgm:cxn modelId="{2999102F-AEE0-424D-9BA6-B60F638C7738}" type="presOf" srcId="{7325AE57-D756-46BF-BFE6-9801BEE60686}" destId="{2D28114D-1591-4C76-8CF3-886853F2713F}" srcOrd="1" destOrd="0" presId="urn:microsoft.com/office/officeart/2005/8/layout/cycle2"/>
    <dgm:cxn modelId="{EBD9F655-393A-4677-9219-226DD05B8771}" srcId="{7084E1EA-0C06-49B8-9512-40261BF695E4}" destId="{A2D0811C-2093-4DED-A86C-EF0F7E02508F}" srcOrd="2" destOrd="0" parTransId="{A49CD463-0288-46D9-AA59-9234D8A15BB7}" sibTransId="{7325AE57-D756-46BF-BFE6-9801BEE60686}"/>
    <dgm:cxn modelId="{4634952B-B3A3-4E12-881A-5DEA68D59CCC}" type="presOf" srcId="{7325AE57-D756-46BF-BFE6-9801BEE60686}" destId="{002E8BD7-23C3-43F0-B7FC-D966937FD0FB}" srcOrd="0" destOrd="0" presId="urn:microsoft.com/office/officeart/2005/8/layout/cycle2"/>
    <dgm:cxn modelId="{FEB5E7EE-F990-4A1D-98EE-835E4CDCE75D}" type="presOf" srcId="{8CC23475-C5A2-4EF9-95D5-8AE453F407CB}" destId="{8C71FAFA-031F-47A7-A4FD-AA222D599A63}" srcOrd="1" destOrd="0" presId="urn:microsoft.com/office/officeart/2005/8/layout/cycle2"/>
    <dgm:cxn modelId="{BD236200-E79F-4782-BF41-2004F633818B}" type="presOf" srcId="{6DFA4B50-2412-4B05-B841-94B2F8D41E2E}" destId="{250FB1B1-B052-410A-9FC7-CD54E841C484}" srcOrd="0" destOrd="0" presId="urn:microsoft.com/office/officeart/2005/8/layout/cycle2"/>
    <dgm:cxn modelId="{972042EE-3783-4956-99FC-879CE4398A55}" srcId="{7084E1EA-0C06-49B8-9512-40261BF695E4}" destId="{5C8ABD48-EEE4-480C-9F55-C8380BBA97A9}" srcOrd="3" destOrd="0" parTransId="{FA9DF54E-F258-4597-AD6F-7E2F3E42850E}" sibTransId="{8CC23475-C5A2-4EF9-95D5-8AE453F407CB}"/>
    <dgm:cxn modelId="{101B17D3-F3E4-4E47-B942-D184B06A48FB}" type="presOf" srcId="{39409F66-F99C-42E1-82E8-FA4BB53ADAB0}" destId="{AE84B55B-4D94-4F36-B768-D1E53C1B986E}" srcOrd="0" destOrd="0" presId="urn:microsoft.com/office/officeart/2005/8/layout/cycle2"/>
    <dgm:cxn modelId="{0C5C1474-7442-4671-9978-56F41A2C9EC1}" srcId="{7084E1EA-0C06-49B8-9512-40261BF695E4}" destId="{B86AC16A-A074-47EA-B21E-A8CE8AF67B1C}" srcOrd="0" destOrd="0" parTransId="{3AF5F826-FC12-454F-BA93-7595057B6D1D}" sibTransId="{39409F66-F99C-42E1-82E8-FA4BB53ADAB0}"/>
    <dgm:cxn modelId="{FF4F0A5E-00DF-4DB3-BA9D-86E6A0A7B261}" type="presOf" srcId="{EF213C43-CA62-4041-BF71-759EE4BE8F43}" destId="{A9607FFB-48DD-4EBD-90FE-7C0378276936}" srcOrd="0" destOrd="0" presId="urn:microsoft.com/office/officeart/2005/8/layout/cycle2"/>
    <dgm:cxn modelId="{6B92F3E4-1647-43B5-AC54-6A9615AB38EC}" type="presOf" srcId="{B86AC16A-A074-47EA-B21E-A8CE8AF67B1C}" destId="{0F2A5FBE-2079-403F-89C5-FA192B4736CD}" srcOrd="0" destOrd="0" presId="urn:microsoft.com/office/officeart/2005/8/layout/cycle2"/>
    <dgm:cxn modelId="{718A603D-883B-4BBA-B594-DFFD522EA6AF}" type="presOf" srcId="{8CC23475-C5A2-4EF9-95D5-8AE453F407CB}" destId="{CC5485B6-4EB1-4E4D-BEE6-AC5B2D4CBA65}" srcOrd="0" destOrd="0" presId="urn:microsoft.com/office/officeart/2005/8/layout/cycle2"/>
    <dgm:cxn modelId="{17E075B2-7725-422E-8EBE-40459B0F6E03}" type="presOf" srcId="{A2D0811C-2093-4DED-A86C-EF0F7E02508F}" destId="{A7717E0D-E721-4EDD-83B0-72EF059DE329}" srcOrd="0" destOrd="0" presId="urn:microsoft.com/office/officeart/2005/8/layout/cycle2"/>
    <dgm:cxn modelId="{3E5B23A9-BD9F-4CA5-BE7A-F761B6A8C22B}" type="presOf" srcId="{39409F66-F99C-42E1-82E8-FA4BB53ADAB0}" destId="{9D009EA5-9293-4820-9C25-1BF47DA62190}" srcOrd="1" destOrd="0" presId="urn:microsoft.com/office/officeart/2005/8/layout/cycle2"/>
    <dgm:cxn modelId="{5E2A87AA-C2DB-4898-B70E-566C95123888}" srcId="{7084E1EA-0C06-49B8-9512-40261BF695E4}" destId="{6DFA4B50-2412-4B05-B841-94B2F8D41E2E}" srcOrd="1" destOrd="0" parTransId="{8F48F904-3E83-4524-8718-90D39EB7575B}" sibTransId="{87C1B295-D018-4E3C-9F7A-2D02613A383D}"/>
    <dgm:cxn modelId="{29B4856D-2D71-46D7-B0A5-CC7F7FA2C73B}" srcId="{7084E1EA-0C06-49B8-9512-40261BF695E4}" destId="{EF213C43-CA62-4041-BF71-759EE4BE8F43}" srcOrd="4" destOrd="0" parTransId="{5C6B78BA-291C-498A-815F-F9273E20B219}" sibTransId="{0A35A5DF-0EB7-4ECE-BEB8-3DD5C632BDC8}"/>
    <dgm:cxn modelId="{02579376-5898-4F2D-B6C7-FCEBDCDB7B75}" type="presOf" srcId="{87C1B295-D018-4E3C-9F7A-2D02613A383D}" destId="{7B9B64B3-748C-482E-8DAB-C9CA3C20D818}" srcOrd="0" destOrd="0" presId="urn:microsoft.com/office/officeart/2005/8/layout/cycle2"/>
    <dgm:cxn modelId="{C5762A41-4949-41A3-9FE4-50B7D09F0B51}" type="presOf" srcId="{87C1B295-D018-4E3C-9F7A-2D02613A383D}" destId="{74BF4BFD-4BD2-4963-80EB-A925E0721584}" srcOrd="1" destOrd="0" presId="urn:microsoft.com/office/officeart/2005/8/layout/cycle2"/>
    <dgm:cxn modelId="{428C0FDC-1ED8-439A-BA66-632F853B2444}" type="presOf" srcId="{7084E1EA-0C06-49B8-9512-40261BF695E4}" destId="{3BB577BC-8B43-47A9-974D-2F59E628830E}" srcOrd="0" destOrd="0" presId="urn:microsoft.com/office/officeart/2005/8/layout/cycle2"/>
    <dgm:cxn modelId="{E8B89EED-D883-449F-964F-1B9E9CD8BEEF}" type="presOf" srcId="{0A35A5DF-0EB7-4ECE-BEB8-3DD5C632BDC8}" destId="{65102845-C4B8-46F8-8D3F-705EBA14ABB9}" srcOrd="0" destOrd="0" presId="urn:microsoft.com/office/officeart/2005/8/layout/cycle2"/>
    <dgm:cxn modelId="{87D17E28-F791-4F0D-880C-234836796369}" type="presOf" srcId="{5C8ABD48-EEE4-480C-9F55-C8380BBA97A9}" destId="{A71C0624-8EF1-4C73-A6FE-1557C5350DC6}" srcOrd="0" destOrd="0" presId="urn:microsoft.com/office/officeart/2005/8/layout/cycle2"/>
    <dgm:cxn modelId="{8863CFEC-8186-4FAB-A5F0-BA288A85D5CA}" type="presOf" srcId="{0A35A5DF-0EB7-4ECE-BEB8-3DD5C632BDC8}" destId="{018EB91B-7103-4499-9BD8-A1E0B184B311}" srcOrd="1" destOrd="0" presId="urn:microsoft.com/office/officeart/2005/8/layout/cycle2"/>
    <dgm:cxn modelId="{518E73ED-8B5E-4A61-BAD0-8CB5155BB600}" type="presParOf" srcId="{3BB577BC-8B43-47A9-974D-2F59E628830E}" destId="{0F2A5FBE-2079-403F-89C5-FA192B4736CD}" srcOrd="0" destOrd="0" presId="urn:microsoft.com/office/officeart/2005/8/layout/cycle2"/>
    <dgm:cxn modelId="{181CD145-6330-4814-942A-ADA9B18047EA}" type="presParOf" srcId="{3BB577BC-8B43-47A9-974D-2F59E628830E}" destId="{AE84B55B-4D94-4F36-B768-D1E53C1B986E}" srcOrd="1" destOrd="0" presId="urn:microsoft.com/office/officeart/2005/8/layout/cycle2"/>
    <dgm:cxn modelId="{80B51F69-3176-43B2-8E07-43DF6E826450}" type="presParOf" srcId="{AE84B55B-4D94-4F36-B768-D1E53C1B986E}" destId="{9D009EA5-9293-4820-9C25-1BF47DA62190}" srcOrd="0" destOrd="0" presId="urn:microsoft.com/office/officeart/2005/8/layout/cycle2"/>
    <dgm:cxn modelId="{3CFC3266-2CD6-4E78-821C-56E8B83F08AF}" type="presParOf" srcId="{3BB577BC-8B43-47A9-974D-2F59E628830E}" destId="{250FB1B1-B052-410A-9FC7-CD54E841C484}" srcOrd="2" destOrd="0" presId="urn:microsoft.com/office/officeart/2005/8/layout/cycle2"/>
    <dgm:cxn modelId="{66280799-78F3-4445-BE0C-1076CE25B4B4}" type="presParOf" srcId="{3BB577BC-8B43-47A9-974D-2F59E628830E}" destId="{7B9B64B3-748C-482E-8DAB-C9CA3C20D818}" srcOrd="3" destOrd="0" presId="urn:microsoft.com/office/officeart/2005/8/layout/cycle2"/>
    <dgm:cxn modelId="{4C4FEFA2-4012-42E1-840B-6CDB5B48780E}" type="presParOf" srcId="{7B9B64B3-748C-482E-8DAB-C9CA3C20D818}" destId="{74BF4BFD-4BD2-4963-80EB-A925E0721584}" srcOrd="0" destOrd="0" presId="urn:microsoft.com/office/officeart/2005/8/layout/cycle2"/>
    <dgm:cxn modelId="{1379E7A5-8764-4CB2-9601-A7BD1497F416}" type="presParOf" srcId="{3BB577BC-8B43-47A9-974D-2F59E628830E}" destId="{A7717E0D-E721-4EDD-83B0-72EF059DE329}" srcOrd="4" destOrd="0" presId="urn:microsoft.com/office/officeart/2005/8/layout/cycle2"/>
    <dgm:cxn modelId="{A20D722B-5FDC-4C25-98FD-3BFDAEEA7BA2}" type="presParOf" srcId="{3BB577BC-8B43-47A9-974D-2F59E628830E}" destId="{002E8BD7-23C3-43F0-B7FC-D966937FD0FB}" srcOrd="5" destOrd="0" presId="urn:microsoft.com/office/officeart/2005/8/layout/cycle2"/>
    <dgm:cxn modelId="{4800B409-0B35-4F92-B8E8-250D84054BA9}" type="presParOf" srcId="{002E8BD7-23C3-43F0-B7FC-D966937FD0FB}" destId="{2D28114D-1591-4C76-8CF3-886853F2713F}" srcOrd="0" destOrd="0" presId="urn:microsoft.com/office/officeart/2005/8/layout/cycle2"/>
    <dgm:cxn modelId="{6B370737-87AD-4ED3-A5E4-55810A096A91}" type="presParOf" srcId="{3BB577BC-8B43-47A9-974D-2F59E628830E}" destId="{A71C0624-8EF1-4C73-A6FE-1557C5350DC6}" srcOrd="6" destOrd="0" presId="urn:microsoft.com/office/officeart/2005/8/layout/cycle2"/>
    <dgm:cxn modelId="{DE8817A1-F547-4C1A-A5F1-B0AED6CB2FCA}" type="presParOf" srcId="{3BB577BC-8B43-47A9-974D-2F59E628830E}" destId="{CC5485B6-4EB1-4E4D-BEE6-AC5B2D4CBA65}" srcOrd="7" destOrd="0" presId="urn:microsoft.com/office/officeart/2005/8/layout/cycle2"/>
    <dgm:cxn modelId="{39742583-BDA5-4A17-AF35-24A59F3125D5}" type="presParOf" srcId="{CC5485B6-4EB1-4E4D-BEE6-AC5B2D4CBA65}" destId="{8C71FAFA-031F-47A7-A4FD-AA222D599A63}" srcOrd="0" destOrd="0" presId="urn:microsoft.com/office/officeart/2005/8/layout/cycle2"/>
    <dgm:cxn modelId="{07CE7E97-3840-4F7D-8971-FEF3D2770F0A}" type="presParOf" srcId="{3BB577BC-8B43-47A9-974D-2F59E628830E}" destId="{A9607FFB-48DD-4EBD-90FE-7C0378276936}" srcOrd="8" destOrd="0" presId="urn:microsoft.com/office/officeart/2005/8/layout/cycle2"/>
    <dgm:cxn modelId="{0807D6A5-5973-405F-9239-EDE97C0FAFB8}" type="presParOf" srcId="{3BB577BC-8B43-47A9-974D-2F59E628830E}" destId="{65102845-C4B8-46F8-8D3F-705EBA14ABB9}" srcOrd="9" destOrd="0" presId="urn:microsoft.com/office/officeart/2005/8/layout/cycle2"/>
    <dgm:cxn modelId="{6AB71F83-3640-4B28-B3A7-C3371197C12C}" type="presParOf" srcId="{65102845-C4B8-46F8-8D3F-705EBA14ABB9}" destId="{018EB91B-7103-4499-9BD8-A1E0B184B311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C9EAD-C708-4D2E-BB44-09F764B234EA}">
      <dsp:nvSpPr>
        <dsp:cNvPr id="0" name=""/>
        <dsp:cNvSpPr/>
      </dsp:nvSpPr>
      <dsp:spPr>
        <a:xfrm>
          <a:off x="1883916" y="1373271"/>
          <a:ext cx="2089859" cy="2089859"/>
        </a:xfrm>
        <a:prstGeom prst="gear9">
          <a:avLst/>
        </a:prstGeom>
        <a:solidFill>
          <a:srgbClr val="FFC000"/>
        </a:solidFill>
        <a:ln w="28575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300" b="1" kern="1200" dirty="0" smtClean="0">
              <a:solidFill>
                <a:schemeClr val="tx1"/>
              </a:solidFill>
            </a:rPr>
            <a:t>COPASST</a:t>
          </a:r>
          <a:endParaRPr lang="es-CO" sz="1300" b="1" kern="1200" dirty="0">
            <a:solidFill>
              <a:schemeClr val="tx1"/>
            </a:solidFill>
          </a:endParaRPr>
        </a:p>
      </dsp:txBody>
      <dsp:txXfrm>
        <a:off x="2304071" y="1862810"/>
        <a:ext cx="1249549" cy="1074231"/>
      </dsp:txXfrm>
    </dsp:sp>
    <dsp:sp modelId="{EFC9EFAF-CD84-4336-BF01-059AF4FE16D0}">
      <dsp:nvSpPr>
        <dsp:cNvPr id="0" name=""/>
        <dsp:cNvSpPr/>
      </dsp:nvSpPr>
      <dsp:spPr>
        <a:xfrm>
          <a:off x="667998" y="1215918"/>
          <a:ext cx="1519898" cy="1519898"/>
        </a:xfrm>
        <a:prstGeom prst="gear6">
          <a:avLst/>
        </a:prstGeom>
        <a:solidFill>
          <a:srgbClr val="00B0F0"/>
        </a:solidFill>
        <a:ln w="28575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300" b="1" kern="1200" dirty="0" smtClean="0">
              <a:solidFill>
                <a:schemeClr val="tx1"/>
              </a:solidFill>
            </a:rPr>
            <a:t>COCOLA</a:t>
          </a:r>
          <a:endParaRPr lang="es-CO" sz="1300" b="1" kern="1200" dirty="0">
            <a:solidFill>
              <a:schemeClr val="tx1"/>
            </a:solidFill>
          </a:endParaRPr>
        </a:p>
      </dsp:txBody>
      <dsp:txXfrm>
        <a:off x="1050637" y="1600870"/>
        <a:ext cx="754620" cy="749994"/>
      </dsp:txXfrm>
    </dsp:sp>
    <dsp:sp modelId="{E6409D24-B46E-4C56-B5AA-4ADB27253FB2}">
      <dsp:nvSpPr>
        <dsp:cNvPr id="0" name=""/>
        <dsp:cNvSpPr/>
      </dsp:nvSpPr>
      <dsp:spPr>
        <a:xfrm rot="20700000">
          <a:off x="1519296" y="167343"/>
          <a:ext cx="1489189" cy="1489189"/>
        </a:xfrm>
        <a:prstGeom prst="gear6">
          <a:avLst/>
        </a:prstGeom>
        <a:solidFill>
          <a:srgbClr val="FF0000"/>
        </a:solidFill>
        <a:ln w="28575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300" b="1" kern="1200" dirty="0" smtClean="0">
              <a:solidFill>
                <a:schemeClr val="tx1"/>
              </a:solidFill>
            </a:rPr>
            <a:t>BRIGADAS</a:t>
          </a:r>
          <a:endParaRPr lang="es-CO" sz="1300" b="1" kern="1200" dirty="0">
            <a:solidFill>
              <a:schemeClr val="tx1"/>
            </a:solidFill>
          </a:endParaRPr>
        </a:p>
      </dsp:txBody>
      <dsp:txXfrm rot="-20700000">
        <a:off x="1845919" y="493966"/>
        <a:ext cx="835943" cy="835943"/>
      </dsp:txXfrm>
    </dsp:sp>
    <dsp:sp modelId="{0E058D74-B075-44E5-8BF5-E4C9B36A4190}">
      <dsp:nvSpPr>
        <dsp:cNvPr id="0" name=""/>
        <dsp:cNvSpPr/>
      </dsp:nvSpPr>
      <dsp:spPr>
        <a:xfrm>
          <a:off x="1718939" y="1396956"/>
          <a:ext cx="2675020" cy="2675020"/>
        </a:xfrm>
        <a:prstGeom prst="circularArrow">
          <a:avLst>
            <a:gd name="adj1" fmla="val 4687"/>
            <a:gd name="adj2" fmla="val 299029"/>
            <a:gd name="adj3" fmla="val 2506097"/>
            <a:gd name="adj4" fmla="val 15883140"/>
            <a:gd name="adj5" fmla="val 5469"/>
          </a:avLst>
        </a:prstGeom>
        <a:gradFill rotWithShape="1">
          <a:gsLst>
            <a:gs pos="0">
              <a:schemeClr val="accent1">
                <a:tint val="96000"/>
                <a:lumMod val="100000"/>
              </a:schemeClr>
            </a:gs>
            <a:gs pos="78000">
              <a:schemeClr val="accent1">
                <a:shade val="94000"/>
                <a:lumMod val="94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07C53BE5-BD8E-4619-AC08-9C8D4384DC69}">
      <dsp:nvSpPr>
        <dsp:cNvPr id="0" name=""/>
        <dsp:cNvSpPr/>
      </dsp:nvSpPr>
      <dsp:spPr>
        <a:xfrm>
          <a:off x="398827" y="881315"/>
          <a:ext cx="1943569" cy="194356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1">
          <a:gsLst>
            <a:gs pos="0">
              <a:schemeClr val="accent1">
                <a:tint val="96000"/>
                <a:lumMod val="100000"/>
              </a:schemeClr>
            </a:gs>
            <a:gs pos="78000">
              <a:schemeClr val="accent1">
                <a:shade val="94000"/>
                <a:lumMod val="94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3CDA8267-4310-4ABE-8B84-2ED2E0677636}">
      <dsp:nvSpPr>
        <dsp:cNvPr id="0" name=""/>
        <dsp:cNvSpPr/>
      </dsp:nvSpPr>
      <dsp:spPr>
        <a:xfrm>
          <a:off x="1174831" y="-157151"/>
          <a:ext cx="2095559" cy="209555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1">
          <a:gsLst>
            <a:gs pos="0">
              <a:schemeClr val="accent1">
                <a:tint val="96000"/>
                <a:lumMod val="100000"/>
              </a:schemeClr>
            </a:gs>
            <a:gs pos="78000">
              <a:schemeClr val="accent1">
                <a:shade val="94000"/>
                <a:lumMod val="94000"/>
              </a:schemeClr>
            </a:gs>
          </a:gsLst>
          <a:lin ang="5400000" scaled="0"/>
        </a:gradFill>
        <a:ln>
          <a:solidFill>
            <a:schemeClr val="tx1"/>
          </a:solidFill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2A5FBE-2079-403F-89C5-FA192B4736CD}">
      <dsp:nvSpPr>
        <dsp:cNvPr id="0" name=""/>
        <dsp:cNvSpPr/>
      </dsp:nvSpPr>
      <dsp:spPr>
        <a:xfrm>
          <a:off x="3640205" y="480"/>
          <a:ext cx="1833452" cy="183345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i="0" kern="1200" dirty="0" smtClean="0">
              <a:solidFill>
                <a:schemeClr val="tx1"/>
              </a:solidFill>
            </a:rPr>
            <a:t>Recibir y tramitar quejas presentadas</a:t>
          </a:r>
          <a:r>
            <a:rPr lang="es-ES" sz="1400" b="0" i="0" kern="1200" dirty="0" smtClean="0"/>
            <a:t>.</a:t>
          </a:r>
          <a:endParaRPr lang="es-CO" sz="1400" kern="1200" dirty="0"/>
        </a:p>
      </dsp:txBody>
      <dsp:txXfrm>
        <a:off x="3908708" y="268983"/>
        <a:ext cx="1296446" cy="1296446"/>
      </dsp:txXfrm>
    </dsp:sp>
    <dsp:sp modelId="{AE84B55B-4D94-4F36-B768-D1E53C1B986E}">
      <dsp:nvSpPr>
        <dsp:cNvPr id="0" name=""/>
        <dsp:cNvSpPr/>
      </dsp:nvSpPr>
      <dsp:spPr>
        <a:xfrm rot="2160000">
          <a:off x="5416049" y="1409562"/>
          <a:ext cx="488794" cy="6187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700" kern="1200"/>
        </a:p>
      </dsp:txBody>
      <dsp:txXfrm>
        <a:off x="5430052" y="1490224"/>
        <a:ext cx="342156" cy="371274"/>
      </dsp:txXfrm>
    </dsp:sp>
    <dsp:sp modelId="{250FB1B1-B052-410A-9FC7-CD54E841C484}">
      <dsp:nvSpPr>
        <dsp:cNvPr id="0" name=""/>
        <dsp:cNvSpPr/>
      </dsp:nvSpPr>
      <dsp:spPr>
        <a:xfrm>
          <a:off x="5869618" y="1620244"/>
          <a:ext cx="1833452" cy="183345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i="0" kern="1200" dirty="0" smtClean="0">
              <a:solidFill>
                <a:schemeClr val="tx1"/>
              </a:solidFill>
            </a:rPr>
            <a:t>Analizar situaciones de acoso.</a:t>
          </a:r>
          <a:endParaRPr lang="es-CO" sz="1400" kern="1200" dirty="0">
            <a:solidFill>
              <a:schemeClr val="tx1"/>
            </a:solidFill>
          </a:endParaRPr>
        </a:p>
      </dsp:txBody>
      <dsp:txXfrm>
        <a:off x="6138121" y="1888747"/>
        <a:ext cx="1296446" cy="1296446"/>
      </dsp:txXfrm>
    </dsp:sp>
    <dsp:sp modelId="{7B9B64B3-748C-482E-8DAB-C9CA3C20D818}">
      <dsp:nvSpPr>
        <dsp:cNvPr id="0" name=""/>
        <dsp:cNvSpPr/>
      </dsp:nvSpPr>
      <dsp:spPr>
        <a:xfrm rot="6480000">
          <a:off x="6120442" y="3524834"/>
          <a:ext cx="488794" cy="6187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700" kern="1200"/>
        </a:p>
      </dsp:txBody>
      <dsp:txXfrm rot="10800000">
        <a:off x="6216418" y="3578861"/>
        <a:ext cx="342156" cy="371274"/>
      </dsp:txXfrm>
    </dsp:sp>
    <dsp:sp modelId="{A7717E0D-E721-4EDD-83B0-72EF059DE329}">
      <dsp:nvSpPr>
        <dsp:cNvPr id="0" name=""/>
        <dsp:cNvSpPr/>
      </dsp:nvSpPr>
      <dsp:spPr>
        <a:xfrm>
          <a:off x="5018058" y="4241076"/>
          <a:ext cx="1833452" cy="183345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i="0" kern="1200" dirty="0" smtClean="0">
              <a:solidFill>
                <a:schemeClr val="tx1"/>
              </a:solidFill>
            </a:rPr>
            <a:t>Examinar de manera confidencial los casos.</a:t>
          </a:r>
          <a:endParaRPr lang="es-CO" sz="1400" kern="1200" dirty="0">
            <a:solidFill>
              <a:schemeClr val="tx1"/>
            </a:solidFill>
          </a:endParaRPr>
        </a:p>
      </dsp:txBody>
      <dsp:txXfrm>
        <a:off x="5286561" y="4509579"/>
        <a:ext cx="1296446" cy="1296446"/>
      </dsp:txXfrm>
    </dsp:sp>
    <dsp:sp modelId="{002E8BD7-23C3-43F0-B7FC-D966937FD0FB}">
      <dsp:nvSpPr>
        <dsp:cNvPr id="0" name=""/>
        <dsp:cNvSpPr/>
      </dsp:nvSpPr>
      <dsp:spPr>
        <a:xfrm rot="10800000">
          <a:off x="4326368" y="4848407"/>
          <a:ext cx="488794" cy="6187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700" kern="1200"/>
        </a:p>
      </dsp:txBody>
      <dsp:txXfrm rot="10800000">
        <a:off x="4473006" y="4972165"/>
        <a:ext cx="342156" cy="371274"/>
      </dsp:txXfrm>
    </dsp:sp>
    <dsp:sp modelId="{A71C0624-8EF1-4C73-A6FE-1557C5350DC6}">
      <dsp:nvSpPr>
        <dsp:cNvPr id="0" name=""/>
        <dsp:cNvSpPr/>
      </dsp:nvSpPr>
      <dsp:spPr>
        <a:xfrm>
          <a:off x="2262351" y="4241076"/>
          <a:ext cx="1833452" cy="183345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solidFill>
                <a:schemeClr val="tx1"/>
              </a:solidFill>
            </a:rPr>
            <a:t>Escuchar a las partes involucradas de manera individual.</a:t>
          </a:r>
          <a:endParaRPr lang="es-CO" sz="1400" kern="1200" dirty="0">
            <a:solidFill>
              <a:schemeClr val="tx1"/>
            </a:solidFill>
          </a:endParaRPr>
        </a:p>
      </dsp:txBody>
      <dsp:txXfrm>
        <a:off x="2530854" y="4509579"/>
        <a:ext cx="1296446" cy="1296446"/>
      </dsp:txXfrm>
    </dsp:sp>
    <dsp:sp modelId="{CC5485B6-4EB1-4E4D-BEE6-AC5B2D4CBA65}">
      <dsp:nvSpPr>
        <dsp:cNvPr id="0" name=""/>
        <dsp:cNvSpPr/>
      </dsp:nvSpPr>
      <dsp:spPr>
        <a:xfrm rot="15120000">
          <a:off x="2513175" y="3551148"/>
          <a:ext cx="488794" cy="6187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700" kern="1200"/>
        </a:p>
      </dsp:txBody>
      <dsp:txXfrm rot="10800000">
        <a:off x="2609151" y="3744637"/>
        <a:ext cx="342156" cy="371274"/>
      </dsp:txXfrm>
    </dsp:sp>
    <dsp:sp modelId="{A9607FFB-48DD-4EBD-90FE-7C0378276936}">
      <dsp:nvSpPr>
        <dsp:cNvPr id="0" name=""/>
        <dsp:cNvSpPr/>
      </dsp:nvSpPr>
      <dsp:spPr>
        <a:xfrm>
          <a:off x="1410791" y="1620244"/>
          <a:ext cx="1833452" cy="183345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556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50" kern="1200" dirty="0" smtClean="0">
              <a:solidFill>
                <a:schemeClr val="tx1"/>
              </a:solidFill>
            </a:rPr>
            <a:t>Adelantar reuniones para crear espacio de diálogo entre las partes, promoviendo la generación de compromisos.</a:t>
          </a:r>
          <a:endParaRPr lang="es-CO" sz="1250" kern="1200" dirty="0">
            <a:solidFill>
              <a:schemeClr val="tx1"/>
            </a:solidFill>
          </a:endParaRPr>
        </a:p>
      </dsp:txBody>
      <dsp:txXfrm>
        <a:off x="1679294" y="1888747"/>
        <a:ext cx="1296446" cy="1296446"/>
      </dsp:txXfrm>
    </dsp:sp>
    <dsp:sp modelId="{65102845-C4B8-46F8-8D3F-705EBA14ABB9}">
      <dsp:nvSpPr>
        <dsp:cNvPr id="0" name=""/>
        <dsp:cNvSpPr/>
      </dsp:nvSpPr>
      <dsp:spPr>
        <a:xfrm rot="19440000">
          <a:off x="3186635" y="1425824"/>
          <a:ext cx="488794" cy="6187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2700" kern="1200"/>
        </a:p>
      </dsp:txBody>
      <dsp:txXfrm>
        <a:off x="3200638" y="1592678"/>
        <a:ext cx="342156" cy="371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55552" y="2108320"/>
            <a:ext cx="7766936" cy="1646302"/>
          </a:xfrm>
        </p:spPr>
        <p:txBody>
          <a:bodyPr/>
          <a:lstStyle/>
          <a:p>
            <a:r>
              <a:rPr lang="es-CO" dirty="0" smtClean="0"/>
              <a:t>SEGURIDAD Y SALUD EN EL TRABAJO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26763" y="5055385"/>
            <a:ext cx="7766936" cy="1096899"/>
          </a:xfrm>
        </p:spPr>
        <p:txBody>
          <a:bodyPr/>
          <a:lstStyle/>
          <a:p>
            <a:r>
              <a:rPr lang="es-CO" dirty="0" smtClean="0"/>
              <a:t>Instructora</a:t>
            </a:r>
          </a:p>
          <a:p>
            <a:r>
              <a:rPr lang="es-CO" dirty="0" smtClean="0"/>
              <a:t>LUZ KATHERINE SINISTERRA LANDÁZURI</a:t>
            </a:r>
            <a:endParaRPr lang="es-CO" dirty="0"/>
          </a:p>
        </p:txBody>
      </p:sp>
      <p:pic>
        <p:nvPicPr>
          <p:cNvPr id="4" name="Imagen 3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841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ACTO O CONDICIÓN INSEGURA?</a:t>
            </a:r>
            <a:endParaRPr lang="es-CO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310" y="2419718"/>
            <a:ext cx="3935050" cy="288000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25" y="1499016"/>
            <a:ext cx="3449079" cy="4320000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6287654" y="6001895"/>
            <a:ext cx="1417290" cy="4138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CO" sz="1800" b="1" dirty="0" smtClean="0">
                <a:solidFill>
                  <a:schemeClr val="tx1"/>
                </a:solidFill>
              </a:rPr>
              <a:t>IMAGEN 2</a:t>
            </a:r>
            <a:endParaRPr lang="es-CO" sz="1800" b="1" dirty="0">
              <a:solidFill>
                <a:schemeClr val="tx1"/>
              </a:solidFill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182719" y="6001894"/>
            <a:ext cx="1417290" cy="4138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CO" sz="1800" b="1" dirty="0" smtClean="0">
                <a:solidFill>
                  <a:schemeClr val="tx1"/>
                </a:solidFill>
              </a:rPr>
              <a:t>IMAGEN 1</a:t>
            </a:r>
            <a:endParaRPr lang="es-CO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170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TALLER No 1 </a:t>
            </a:r>
            <a:br>
              <a:rPr lang="es-CO" dirty="0" smtClean="0"/>
            </a:br>
            <a:r>
              <a:rPr lang="es-CO" dirty="0" smtClean="0"/>
              <a:t>Identifica actos y condiciones inseguras</a:t>
            </a:r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914" y="2211866"/>
            <a:ext cx="5671508" cy="3600000"/>
          </a:xfrm>
          <a:prstGeom prst="rect">
            <a:avLst/>
          </a:prstGeom>
        </p:spPr>
      </p:pic>
      <p:pic>
        <p:nvPicPr>
          <p:cNvPr id="8" name="Imagen 7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814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TALLER No 1 </a:t>
            </a:r>
            <a:br>
              <a:rPr lang="es-CO" dirty="0" smtClean="0"/>
            </a:br>
            <a:r>
              <a:rPr lang="es-CO" dirty="0" smtClean="0"/>
              <a:t>Identifica actos y condiciones inseguras</a:t>
            </a:r>
            <a:endParaRPr lang="es-CO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190" y="2212549"/>
            <a:ext cx="5776271" cy="3600000"/>
          </a:xfrm>
          <a:prstGeom prst="rect">
            <a:avLst/>
          </a:prstGeom>
        </p:spPr>
      </p:pic>
      <p:pic>
        <p:nvPicPr>
          <p:cNvPr id="8" name="Imagen 7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822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TALLER No 1 </a:t>
            </a:r>
            <a:br>
              <a:rPr lang="es-CO" dirty="0" smtClean="0"/>
            </a:br>
            <a:r>
              <a:rPr lang="es-CO" dirty="0" smtClean="0"/>
              <a:t>Identifica actos y condiciones inseguras</a:t>
            </a:r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758" y="2117300"/>
            <a:ext cx="5743820" cy="3600000"/>
          </a:xfrm>
          <a:prstGeom prst="rect">
            <a:avLst/>
          </a:prstGeom>
        </p:spPr>
      </p:pic>
      <p:pic>
        <p:nvPicPr>
          <p:cNvPr id="8" name="Imagen 7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144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TALLER No 1 </a:t>
            </a:r>
            <a:br>
              <a:rPr lang="es-CO" dirty="0" smtClean="0"/>
            </a:br>
            <a:r>
              <a:rPr lang="es-CO" dirty="0" smtClean="0"/>
              <a:t>Identifica actos y condiciones inseguras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66" y="2160351"/>
            <a:ext cx="5178610" cy="3600000"/>
          </a:xfrm>
          <a:prstGeom prst="rect">
            <a:avLst/>
          </a:prstGeom>
        </p:spPr>
      </p:pic>
      <p:pic>
        <p:nvPicPr>
          <p:cNvPr id="8" name="Imagen 7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78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TALLER No 1 </a:t>
            </a:r>
            <a:br>
              <a:rPr lang="es-CO" dirty="0" smtClean="0"/>
            </a:br>
            <a:r>
              <a:rPr lang="es-CO" dirty="0" smtClean="0"/>
              <a:t>Identifica actos y condiciones inseguras</a:t>
            </a:r>
            <a:endParaRPr lang="es-CO" dirty="0"/>
          </a:p>
        </p:txBody>
      </p:sp>
      <p:grpSp>
        <p:nvGrpSpPr>
          <p:cNvPr id="11" name="Grupo 10"/>
          <p:cNvGrpSpPr/>
          <p:nvPr/>
        </p:nvGrpSpPr>
        <p:grpSpPr>
          <a:xfrm>
            <a:off x="1722483" y="2493337"/>
            <a:ext cx="6282135" cy="2656709"/>
            <a:chOff x="1722483" y="2493337"/>
            <a:chExt cx="6282135" cy="2656709"/>
          </a:xfrm>
        </p:grpSpPr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2483" y="2493337"/>
              <a:ext cx="2089664" cy="2656709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5668" y="3064453"/>
              <a:ext cx="3028950" cy="1514475"/>
            </a:xfrm>
            <a:prstGeom prst="rect">
              <a:avLst/>
            </a:prstGeom>
          </p:spPr>
        </p:pic>
      </p:grpSp>
      <p:pic>
        <p:nvPicPr>
          <p:cNvPr id="10" name="Imagen 9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3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TALLER No 1 </a:t>
            </a:r>
            <a:br>
              <a:rPr lang="es-CO" dirty="0" smtClean="0"/>
            </a:br>
            <a:r>
              <a:rPr lang="es-CO" dirty="0" smtClean="0"/>
              <a:t>Identifica actos y condiciones inseguras</a:t>
            </a:r>
            <a:endParaRPr lang="es-CO" dirty="0"/>
          </a:p>
        </p:txBody>
      </p:sp>
      <p:grpSp>
        <p:nvGrpSpPr>
          <p:cNvPr id="9" name="Grupo 8"/>
          <p:cNvGrpSpPr/>
          <p:nvPr/>
        </p:nvGrpSpPr>
        <p:grpSpPr>
          <a:xfrm>
            <a:off x="1212025" y="2465700"/>
            <a:ext cx="7415951" cy="2814638"/>
            <a:chOff x="1212025" y="2465700"/>
            <a:chExt cx="7415951" cy="2814638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2025" y="2465700"/>
              <a:ext cx="3019425" cy="2814638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7468" y="2563834"/>
              <a:ext cx="2510508" cy="2716504"/>
            </a:xfrm>
            <a:prstGeom prst="rect">
              <a:avLst/>
            </a:prstGeom>
          </p:spPr>
        </p:pic>
      </p:grpSp>
      <p:pic>
        <p:nvPicPr>
          <p:cNvPr id="8" name="Imagen 7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52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TALLER No 1 </a:t>
            </a:r>
            <a:br>
              <a:rPr lang="es-CO" dirty="0" smtClean="0"/>
            </a:br>
            <a:r>
              <a:rPr lang="es-CO" dirty="0" smtClean="0"/>
              <a:t>Identifica actos y condiciones inseguras</a:t>
            </a:r>
            <a:endParaRPr lang="es-CO" dirty="0"/>
          </a:p>
        </p:txBody>
      </p:sp>
      <p:grpSp>
        <p:nvGrpSpPr>
          <p:cNvPr id="6" name="Grupo 5"/>
          <p:cNvGrpSpPr/>
          <p:nvPr/>
        </p:nvGrpSpPr>
        <p:grpSpPr>
          <a:xfrm>
            <a:off x="1135017" y="2408952"/>
            <a:ext cx="7538636" cy="2613809"/>
            <a:chOff x="1135017" y="2396073"/>
            <a:chExt cx="7538636" cy="2613809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5017" y="2396073"/>
              <a:ext cx="2303642" cy="2613809"/>
            </a:xfrm>
            <a:prstGeom prst="rect">
              <a:avLst/>
            </a:prstGeom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153" y="2779052"/>
              <a:ext cx="2476500" cy="2230830"/>
            </a:xfrm>
            <a:prstGeom prst="rect">
              <a:avLst/>
            </a:prstGeom>
          </p:spPr>
        </p:pic>
      </p:grpSp>
      <p:pic>
        <p:nvPicPr>
          <p:cNvPr id="8" name="Imagen 7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29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55552" y="2108320"/>
            <a:ext cx="7766936" cy="1646302"/>
          </a:xfrm>
        </p:spPr>
        <p:txBody>
          <a:bodyPr/>
          <a:lstStyle/>
          <a:p>
            <a:r>
              <a:rPr lang="es-CO" dirty="0" smtClean="0"/>
              <a:t>SEGURIDAD Y SALUD EN EL TRABAJO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26763" y="5055385"/>
            <a:ext cx="7766936" cy="1096899"/>
          </a:xfrm>
        </p:spPr>
        <p:txBody>
          <a:bodyPr/>
          <a:lstStyle/>
          <a:p>
            <a:r>
              <a:rPr lang="es-CO" dirty="0" smtClean="0"/>
              <a:t>Instructora</a:t>
            </a:r>
          </a:p>
          <a:p>
            <a:r>
              <a:rPr lang="es-CO" dirty="0" smtClean="0"/>
              <a:t>LUZ KATHERINE SINISTERRA LANDÁZURI</a:t>
            </a:r>
            <a:endParaRPr lang="es-CO" dirty="0"/>
          </a:p>
        </p:txBody>
      </p:sp>
      <p:pic>
        <p:nvPicPr>
          <p:cNvPr id="4" name="Imagen 3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83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5561"/>
          </a:xfrm>
        </p:spPr>
        <p:txBody>
          <a:bodyPr/>
          <a:lstStyle/>
          <a:p>
            <a:pPr algn="ctr"/>
            <a:r>
              <a:rPr lang="es-CO" dirty="0" smtClean="0"/>
              <a:t>PELIGRO vs RIESGO</a:t>
            </a:r>
            <a:endParaRPr lang="es-CO" dirty="0"/>
          </a:p>
        </p:txBody>
      </p:sp>
      <p:pic>
        <p:nvPicPr>
          <p:cNvPr id="5" name="Imagen 4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61" y="1365159"/>
            <a:ext cx="76200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3" y="276900"/>
            <a:ext cx="8596668" cy="1320800"/>
          </a:xfrm>
        </p:spPr>
        <p:txBody>
          <a:bodyPr/>
          <a:lstStyle/>
          <a:p>
            <a:pPr algn="ctr"/>
            <a:r>
              <a:rPr lang="es-CO" dirty="0" smtClean="0"/>
              <a:t>HISTORIA DE LA SEGURIDAD Y SALUD EN EL TRABAJO (SST)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0412" y="1879145"/>
            <a:ext cx="3891284" cy="1508000"/>
          </a:xfrm>
        </p:spPr>
        <p:txBody>
          <a:bodyPr>
            <a:noAutofit/>
          </a:bodyPr>
          <a:lstStyle/>
          <a:p>
            <a:pPr algn="just"/>
            <a:r>
              <a:rPr lang="es-CO" b="1" dirty="0" smtClean="0">
                <a:solidFill>
                  <a:schemeClr val="tx1"/>
                </a:solidFill>
              </a:rPr>
              <a:t>La historia de la SST:</a:t>
            </a:r>
          </a:p>
          <a:p>
            <a:pPr marL="0" indent="0" algn="just">
              <a:buNone/>
            </a:pPr>
            <a:r>
              <a:rPr lang="es-CO" dirty="0">
                <a:solidFill>
                  <a:schemeClr val="tx1"/>
                </a:solidFill>
              </a:rPr>
              <a:t>S</a:t>
            </a:r>
            <a:r>
              <a:rPr lang="es-CO" dirty="0" smtClean="0">
                <a:solidFill>
                  <a:schemeClr val="tx1"/>
                </a:solidFill>
              </a:rPr>
              <a:t>e remonta a tiempos antiguos, pero su desarrollo significativo comenzó durante la Revolución Industrial en el siglo XVIII.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6" name="Marcador de contenido 2"/>
          <p:cNvSpPr txBox="1">
            <a:spLocks/>
          </p:cNvSpPr>
          <p:nvPr/>
        </p:nvSpPr>
        <p:spPr>
          <a:xfrm>
            <a:off x="561422" y="3683354"/>
            <a:ext cx="3830274" cy="1558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b="1" dirty="0" smtClean="0">
                <a:solidFill>
                  <a:schemeClr val="tx1"/>
                </a:solidFill>
              </a:rPr>
              <a:t>Antigüedad:</a:t>
            </a:r>
            <a:r>
              <a:rPr lang="es-CO" dirty="0" smtClean="0">
                <a:solidFill>
                  <a:schemeClr val="tx1"/>
                </a:solidFill>
              </a:rPr>
              <a:t>        </a:t>
            </a:r>
          </a:p>
          <a:p>
            <a:pPr marL="0" indent="0" algn="just">
              <a:buNone/>
            </a:pPr>
            <a:r>
              <a:rPr lang="es-CO" dirty="0" smtClean="0">
                <a:solidFill>
                  <a:schemeClr val="tx1"/>
                </a:solidFill>
              </a:rPr>
              <a:t>En civilizaciones como Egipto y Roma, ya existían algunas normas para proteger a los trabajadores, aunque eran excepcionales y no muy comunes.</a:t>
            </a:r>
          </a:p>
          <a:p>
            <a:pPr marL="0" indent="0" algn="just">
              <a:buNone/>
            </a:pPr>
            <a:endParaRPr lang="es-CO" dirty="0"/>
          </a:p>
        </p:txBody>
      </p:sp>
      <p:pic>
        <p:nvPicPr>
          <p:cNvPr id="7" name="Imagen 6"/>
          <p:cNvPicPr/>
          <p:nvPr/>
        </p:nvPicPr>
        <p:blipFill rotWithShape="1">
          <a:blip r:embed="rId2"/>
          <a:srcRect l="40733" t="55846" r="30585" b="22419"/>
          <a:stretch/>
        </p:blipFill>
        <p:spPr bwMode="auto">
          <a:xfrm>
            <a:off x="2130300" y="5537910"/>
            <a:ext cx="2364427" cy="10456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Marcador de contenido 2"/>
          <p:cNvSpPr txBox="1">
            <a:spLocks/>
          </p:cNvSpPr>
          <p:nvPr/>
        </p:nvSpPr>
        <p:spPr>
          <a:xfrm>
            <a:off x="5594917" y="1879145"/>
            <a:ext cx="3830274" cy="28345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b="1" dirty="0" smtClean="0">
                <a:solidFill>
                  <a:schemeClr val="tx1"/>
                </a:solidFill>
              </a:rPr>
              <a:t>Revolución Industrial:</a:t>
            </a:r>
            <a:r>
              <a:rPr lang="es-CO" dirty="0" smtClean="0">
                <a:solidFill>
                  <a:schemeClr val="tx1"/>
                </a:solidFill>
              </a:rPr>
              <a:t>        </a:t>
            </a:r>
          </a:p>
          <a:p>
            <a:pPr marL="0" indent="0" algn="just">
              <a:buNone/>
            </a:pPr>
            <a:r>
              <a:rPr lang="es-CO" dirty="0" smtClean="0">
                <a:solidFill>
                  <a:schemeClr val="tx1"/>
                </a:solidFill>
              </a:rPr>
              <a:t>Con la concentración de trabajadores en fábricas y la introducción de nuevas máquinas, aumentaron los accidentes laborales y las enfermedades profesionales. Esto llevó a las primeras leyes de protección laboral en países como Inglaterra y Alemania a finales del siglo XVIII y principios del XIX.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4" name="Flecha curvada hacia la izquierda 13"/>
          <p:cNvSpPr/>
          <p:nvPr/>
        </p:nvSpPr>
        <p:spPr>
          <a:xfrm>
            <a:off x="4586068" y="2827607"/>
            <a:ext cx="741563" cy="192826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17" name="Flecha curvada hacia arriba 16"/>
          <p:cNvSpPr/>
          <p:nvPr/>
        </p:nvSpPr>
        <p:spPr>
          <a:xfrm>
            <a:off x="4670474" y="5705938"/>
            <a:ext cx="2546252" cy="74407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pic>
        <p:nvPicPr>
          <p:cNvPr id="10" name="Imagen 9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216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39173" y="231763"/>
            <a:ext cx="8596668" cy="893390"/>
          </a:xfrm>
        </p:spPr>
        <p:txBody>
          <a:bodyPr/>
          <a:lstStyle/>
          <a:p>
            <a:pPr algn="ctr"/>
            <a:r>
              <a:rPr lang="es-CO" dirty="0" smtClean="0"/>
              <a:t>CLASIFICACIÓN DE PELIGROS</a:t>
            </a:r>
            <a:endParaRPr lang="es-CO" dirty="0"/>
          </a:p>
        </p:txBody>
      </p:sp>
      <p:grpSp>
        <p:nvGrpSpPr>
          <p:cNvPr id="3" name="Grupo 2"/>
          <p:cNvGrpSpPr/>
          <p:nvPr/>
        </p:nvGrpSpPr>
        <p:grpSpPr>
          <a:xfrm>
            <a:off x="450759" y="1698456"/>
            <a:ext cx="8899303" cy="4949064"/>
            <a:chOff x="450759" y="1698456"/>
            <a:chExt cx="8899303" cy="4949064"/>
          </a:xfrm>
        </p:grpSpPr>
        <p:sp>
          <p:nvSpPr>
            <p:cNvPr id="7" name="Rectángulo 6"/>
            <p:cNvSpPr/>
            <p:nvPr/>
          </p:nvSpPr>
          <p:spPr>
            <a:xfrm>
              <a:off x="450759" y="2367315"/>
              <a:ext cx="1674582" cy="433195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 smtClean="0">
                  <a:solidFill>
                    <a:schemeClr val="tx1"/>
                  </a:solidFill>
                </a:rPr>
                <a:t>Físicos</a:t>
              </a:r>
              <a:endParaRPr lang="es-CO" dirty="0">
                <a:solidFill>
                  <a:schemeClr val="tx1"/>
                </a:solidFill>
              </a:endParaRPr>
            </a:p>
          </p:txBody>
        </p:sp>
        <p:sp>
          <p:nvSpPr>
            <p:cNvPr id="8" name="Rectángulo 7"/>
            <p:cNvSpPr/>
            <p:nvPr/>
          </p:nvSpPr>
          <p:spPr>
            <a:xfrm>
              <a:off x="3805003" y="2357620"/>
              <a:ext cx="5545057" cy="44289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>
                  <a:solidFill>
                    <a:schemeClr val="tx1"/>
                  </a:solidFill>
                </a:rPr>
                <a:t>Se refieren a agentes físicos como ruido, vibración, </a:t>
              </a:r>
              <a:r>
                <a:rPr lang="es-ES" sz="1200" dirty="0" smtClean="0">
                  <a:solidFill>
                    <a:schemeClr val="tx1"/>
                  </a:solidFill>
                </a:rPr>
                <a:t>radiaciones, </a:t>
              </a:r>
              <a:r>
                <a:rPr lang="es-ES" sz="1200" dirty="0">
                  <a:solidFill>
                    <a:schemeClr val="tx1"/>
                  </a:solidFill>
                </a:rPr>
                <a:t>iluminación, </a:t>
              </a:r>
              <a:r>
                <a:rPr lang="es-ES" sz="1200" dirty="0" smtClean="0">
                  <a:solidFill>
                    <a:schemeClr val="tx1"/>
                  </a:solidFill>
                </a:rPr>
                <a:t>temperaturas extremas, </a:t>
              </a:r>
              <a:r>
                <a:rPr lang="es-ES" sz="1200" dirty="0">
                  <a:solidFill>
                    <a:schemeClr val="tx1"/>
                  </a:solidFill>
                </a:rPr>
                <a:t>humedad, que pueden causar daños a la salud. </a:t>
              </a:r>
              <a:endParaRPr lang="es-CO" sz="12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ángulo 14"/>
            <p:cNvSpPr/>
            <p:nvPr/>
          </p:nvSpPr>
          <p:spPr>
            <a:xfrm>
              <a:off x="475155" y="1698456"/>
              <a:ext cx="1650186" cy="45576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 smtClean="0">
                  <a:solidFill>
                    <a:schemeClr val="tx1"/>
                  </a:solidFill>
                </a:rPr>
                <a:t>Biológicos</a:t>
              </a:r>
              <a:endParaRPr lang="es-CO" dirty="0">
                <a:solidFill>
                  <a:schemeClr val="tx1"/>
                </a:solidFill>
              </a:endParaRPr>
            </a:p>
          </p:txBody>
        </p:sp>
        <p:sp>
          <p:nvSpPr>
            <p:cNvPr id="16" name="Rectángulo 15"/>
            <p:cNvSpPr/>
            <p:nvPr/>
          </p:nvSpPr>
          <p:spPr>
            <a:xfrm>
              <a:off x="3805004" y="1711335"/>
              <a:ext cx="5545057" cy="4428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>
                  <a:solidFill>
                    <a:schemeClr val="tx1"/>
                  </a:solidFill>
                </a:rPr>
                <a:t>Incluyen </a:t>
              </a:r>
              <a:r>
                <a:rPr lang="es-ES" sz="1200" dirty="0" smtClean="0">
                  <a:solidFill>
                    <a:schemeClr val="tx1"/>
                  </a:solidFill>
                </a:rPr>
                <a:t>microorganismos (virus, bacterias, parásitos, mordeduras, picaduras, fluidos o excrementos </a:t>
              </a:r>
              <a:r>
                <a:rPr lang="es-ES" sz="1200" dirty="0">
                  <a:solidFill>
                    <a:schemeClr val="tx1"/>
                  </a:solidFill>
                </a:rPr>
                <a:t>que pueden causar enfermedades o daños a la </a:t>
              </a:r>
              <a:r>
                <a:rPr lang="es-ES" sz="1200" dirty="0" smtClean="0">
                  <a:solidFill>
                    <a:schemeClr val="tx1"/>
                  </a:solidFill>
                </a:rPr>
                <a:t>salud.</a:t>
              </a:r>
              <a:endParaRPr lang="es-CO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ángulo 16"/>
            <p:cNvSpPr/>
            <p:nvPr/>
          </p:nvSpPr>
          <p:spPr>
            <a:xfrm>
              <a:off x="487112" y="3039706"/>
              <a:ext cx="1638229" cy="58533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 smtClean="0">
                  <a:solidFill>
                    <a:schemeClr val="tx1"/>
                  </a:solidFill>
                </a:rPr>
                <a:t>Químicos</a:t>
              </a:r>
              <a:endParaRPr lang="es-CO" dirty="0">
                <a:solidFill>
                  <a:schemeClr val="tx1"/>
                </a:solidFill>
              </a:endParaRPr>
            </a:p>
          </p:txBody>
        </p:sp>
        <p:sp>
          <p:nvSpPr>
            <p:cNvPr id="18" name="Rectángulo 17"/>
            <p:cNvSpPr/>
            <p:nvPr/>
          </p:nvSpPr>
          <p:spPr>
            <a:xfrm>
              <a:off x="3792004" y="3040464"/>
              <a:ext cx="5545057" cy="589861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>
                  <a:solidFill>
                    <a:schemeClr val="tx1"/>
                  </a:solidFill>
                </a:rPr>
                <a:t>Comprenden sustancias químicas que pueden causar daños a la salud por inhalación, absorción o </a:t>
              </a:r>
              <a:r>
                <a:rPr lang="es-ES" sz="1200" dirty="0" smtClean="0">
                  <a:solidFill>
                    <a:schemeClr val="tx1"/>
                  </a:solidFill>
                </a:rPr>
                <a:t>contacto</a:t>
              </a:r>
              <a:r>
                <a:rPr lang="es-ES" sz="1200" dirty="0">
                  <a:solidFill>
                    <a:schemeClr val="tx1"/>
                  </a:solidFill>
                </a:rPr>
                <a:t> </a:t>
              </a:r>
              <a:r>
                <a:rPr lang="es-ES" sz="1200" dirty="0" smtClean="0">
                  <a:solidFill>
                    <a:schemeClr val="tx1"/>
                  </a:solidFill>
                </a:rPr>
                <a:t>(gases, vapores, material particulado, líquidos, polvos orgánicos e inorgánicos, humos metálicos).</a:t>
              </a:r>
              <a:endParaRPr lang="es-CO" sz="1200" dirty="0">
                <a:solidFill>
                  <a:schemeClr val="tx1"/>
                </a:solidFill>
              </a:endParaRPr>
            </a:p>
          </p:txBody>
        </p:sp>
        <p:sp>
          <p:nvSpPr>
            <p:cNvPr id="19" name="Rectángulo 18"/>
            <p:cNvSpPr/>
            <p:nvPr/>
          </p:nvSpPr>
          <p:spPr>
            <a:xfrm>
              <a:off x="475155" y="3807943"/>
              <a:ext cx="1650186" cy="40780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 smtClean="0">
                  <a:solidFill>
                    <a:schemeClr val="tx1"/>
                  </a:solidFill>
                </a:rPr>
                <a:t>Psicosociales</a:t>
              </a:r>
              <a:endParaRPr lang="es-CO" dirty="0">
                <a:solidFill>
                  <a:schemeClr val="tx1"/>
                </a:solidFill>
              </a:endParaRPr>
            </a:p>
          </p:txBody>
        </p:sp>
        <p:sp>
          <p:nvSpPr>
            <p:cNvPr id="20" name="Rectángulo 19"/>
            <p:cNvSpPr/>
            <p:nvPr/>
          </p:nvSpPr>
          <p:spPr>
            <a:xfrm>
              <a:off x="3792004" y="3795048"/>
              <a:ext cx="5545057" cy="43358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>
                  <a:solidFill>
                    <a:schemeClr val="tx1"/>
                  </a:solidFill>
                </a:rPr>
                <a:t>Relacionados con el diseño del trabajo, la organización y la gestión, que pueden afectar la salud mental y física de los </a:t>
              </a:r>
              <a:r>
                <a:rPr lang="es-ES" sz="1200" dirty="0" smtClean="0">
                  <a:solidFill>
                    <a:schemeClr val="tx1"/>
                  </a:solidFill>
                </a:rPr>
                <a:t>trabajadores.</a:t>
              </a:r>
              <a:endParaRPr lang="es-CO" sz="12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tángulo 20"/>
            <p:cNvSpPr/>
            <p:nvPr/>
          </p:nvSpPr>
          <p:spPr>
            <a:xfrm>
              <a:off x="487112" y="4390326"/>
              <a:ext cx="1638229" cy="74076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 smtClean="0">
                  <a:solidFill>
                    <a:schemeClr val="tx1"/>
                  </a:solidFill>
                </a:rPr>
                <a:t>Biomecánicos</a:t>
              </a:r>
              <a:endParaRPr lang="es-CO" dirty="0">
                <a:solidFill>
                  <a:schemeClr val="tx1"/>
                </a:solidFill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3792004" y="4390326"/>
              <a:ext cx="5545057" cy="74076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>
                  <a:solidFill>
                    <a:schemeClr val="tx1"/>
                  </a:solidFill>
                </a:rPr>
                <a:t>Resultan de la interacción entre el trabajador, las tareas y el entorno de trabajo, que pueden causar lesiones </a:t>
              </a:r>
              <a:r>
                <a:rPr lang="es-ES" sz="1200" dirty="0" smtClean="0">
                  <a:solidFill>
                    <a:schemeClr val="tx1"/>
                  </a:solidFill>
                </a:rPr>
                <a:t>músculo-esqueléticas (esfuerzo, movimiento repetitivo, manipulación manual de cargas, posturas forzadas y prolongadas).</a:t>
              </a:r>
              <a:endParaRPr lang="es-CO" sz="12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490096" y="5272346"/>
              <a:ext cx="1640613" cy="61710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 smtClean="0">
                  <a:solidFill>
                    <a:schemeClr val="bg1"/>
                  </a:solidFill>
                </a:rPr>
                <a:t>Condiciones de seguridad</a:t>
              </a:r>
              <a:endParaRPr lang="es-CO" dirty="0">
                <a:solidFill>
                  <a:schemeClr val="bg1"/>
                </a:solidFill>
              </a:endParaRPr>
            </a:p>
          </p:txBody>
        </p:sp>
        <p:sp>
          <p:nvSpPr>
            <p:cNvPr id="24" name="Rectángulo 23"/>
            <p:cNvSpPr/>
            <p:nvPr/>
          </p:nvSpPr>
          <p:spPr>
            <a:xfrm>
              <a:off x="487112" y="6133386"/>
              <a:ext cx="1638229" cy="51413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 smtClean="0">
                  <a:solidFill>
                    <a:schemeClr val="tx1"/>
                  </a:solidFill>
                </a:rPr>
                <a:t>Fenómenos naturales</a:t>
              </a:r>
              <a:endParaRPr lang="es-CO" dirty="0">
                <a:solidFill>
                  <a:schemeClr val="tx1"/>
                </a:solidFill>
              </a:endParaRPr>
            </a:p>
          </p:txBody>
        </p:sp>
        <p:sp>
          <p:nvSpPr>
            <p:cNvPr id="25" name="Rectángulo 24"/>
            <p:cNvSpPr/>
            <p:nvPr/>
          </p:nvSpPr>
          <p:spPr>
            <a:xfrm>
              <a:off x="3805005" y="6119520"/>
              <a:ext cx="5545057" cy="527999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>
                  <a:solidFill>
                    <a:schemeClr val="tx1"/>
                  </a:solidFill>
                </a:rPr>
                <a:t>Corresponden a eventos naturales como sismos</a:t>
              </a:r>
              <a:r>
                <a:rPr lang="es-ES" sz="1200" dirty="0" smtClean="0">
                  <a:solidFill>
                    <a:schemeClr val="tx1"/>
                  </a:solidFill>
                </a:rPr>
                <a:t>, terremotos, </a:t>
              </a:r>
              <a:r>
                <a:rPr lang="es-ES" sz="1200" dirty="0">
                  <a:solidFill>
                    <a:schemeClr val="tx1"/>
                  </a:solidFill>
                </a:rPr>
                <a:t>inundaciones, vendavales</a:t>
              </a:r>
              <a:r>
                <a:rPr lang="es-ES" sz="1200" dirty="0" smtClean="0">
                  <a:solidFill>
                    <a:schemeClr val="tx1"/>
                  </a:solidFill>
                </a:rPr>
                <a:t>, derrumbes </a:t>
              </a:r>
              <a:r>
                <a:rPr lang="es-ES" sz="1200" dirty="0">
                  <a:solidFill>
                    <a:schemeClr val="tx1"/>
                  </a:solidFill>
                </a:rPr>
                <a:t>que pueden afectar la seguridad y salud de los trabajadores.</a:t>
              </a:r>
              <a:r>
                <a:rPr lang="es-ES" sz="1200" dirty="0" smtClean="0">
                  <a:solidFill>
                    <a:schemeClr val="tx1"/>
                  </a:solidFill>
                </a:rPr>
                <a:t>).</a:t>
              </a:r>
              <a:endParaRPr lang="es-CO" sz="1200" dirty="0">
                <a:solidFill>
                  <a:schemeClr val="tx1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3792004" y="5272346"/>
              <a:ext cx="5545057" cy="61710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>
                  <a:solidFill>
                    <a:schemeClr val="bg1"/>
                  </a:solidFill>
                </a:rPr>
                <a:t>Incluyen condiciones </a:t>
              </a:r>
              <a:r>
                <a:rPr lang="es-ES" sz="1200" dirty="0" smtClean="0">
                  <a:solidFill>
                    <a:schemeClr val="bg1"/>
                  </a:solidFill>
                </a:rPr>
                <a:t>locativas (orden </a:t>
              </a:r>
              <a:r>
                <a:rPr lang="es-ES" sz="1200" dirty="0">
                  <a:solidFill>
                    <a:schemeClr val="bg1"/>
                  </a:solidFill>
                </a:rPr>
                <a:t>y limpieza, </a:t>
              </a:r>
              <a:r>
                <a:rPr lang="es-ES" sz="1200" dirty="0" smtClean="0">
                  <a:solidFill>
                    <a:schemeClr val="bg1"/>
                  </a:solidFill>
                </a:rPr>
                <a:t>riesgos </a:t>
              </a:r>
              <a:r>
                <a:rPr lang="es-ES" sz="1200" dirty="0">
                  <a:solidFill>
                    <a:schemeClr val="bg1"/>
                  </a:solidFill>
                </a:rPr>
                <a:t>de caída, </a:t>
              </a:r>
              <a:r>
                <a:rPr lang="es-ES" sz="1200" dirty="0" smtClean="0">
                  <a:solidFill>
                    <a:schemeClr val="bg1"/>
                  </a:solidFill>
                </a:rPr>
                <a:t>golpes), mecánicos (máquinas, herramientas), eléctricos, accidentes de tránsito, públicos (robos, atracos, atentados), trabajos en alturas, espacios confinados.</a:t>
              </a:r>
              <a:endParaRPr lang="es-CO" sz="1200" dirty="0">
                <a:solidFill>
                  <a:schemeClr val="bg1"/>
                </a:solidFill>
              </a:endParaRPr>
            </a:p>
          </p:txBody>
        </p:sp>
        <p:sp>
          <p:nvSpPr>
            <p:cNvPr id="29" name="Flecha derecha 28"/>
            <p:cNvSpPr/>
            <p:nvPr/>
          </p:nvSpPr>
          <p:spPr>
            <a:xfrm>
              <a:off x="2675269" y="1820333"/>
              <a:ext cx="618091" cy="259887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0" name="Flecha derecha 29"/>
            <p:cNvSpPr/>
            <p:nvPr/>
          </p:nvSpPr>
          <p:spPr>
            <a:xfrm>
              <a:off x="2649626" y="6260509"/>
              <a:ext cx="618091" cy="259887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1" name="Flecha derecha 30"/>
            <p:cNvSpPr/>
            <p:nvPr/>
          </p:nvSpPr>
          <p:spPr>
            <a:xfrm>
              <a:off x="2655955" y="5380656"/>
              <a:ext cx="618091" cy="259887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2" name="Flecha derecha 31"/>
            <p:cNvSpPr/>
            <p:nvPr/>
          </p:nvSpPr>
          <p:spPr>
            <a:xfrm>
              <a:off x="2694585" y="2446325"/>
              <a:ext cx="618091" cy="259887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3" name="Flecha derecha 32"/>
            <p:cNvSpPr/>
            <p:nvPr/>
          </p:nvSpPr>
          <p:spPr>
            <a:xfrm>
              <a:off x="2649626" y="4607013"/>
              <a:ext cx="618091" cy="259887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4" name="Flecha derecha 33"/>
            <p:cNvSpPr/>
            <p:nvPr/>
          </p:nvSpPr>
          <p:spPr>
            <a:xfrm>
              <a:off x="2649626" y="3912014"/>
              <a:ext cx="618091" cy="259887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5" name="Flecha derecha 34"/>
            <p:cNvSpPr/>
            <p:nvPr/>
          </p:nvSpPr>
          <p:spPr>
            <a:xfrm>
              <a:off x="2694585" y="3224717"/>
              <a:ext cx="618091" cy="259887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6" name="Rectángulo 35"/>
          <p:cNvSpPr/>
          <p:nvPr/>
        </p:nvSpPr>
        <p:spPr>
          <a:xfrm>
            <a:off x="402442" y="1091369"/>
            <a:ext cx="902489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300" dirty="0">
                <a:solidFill>
                  <a:srgbClr val="001D35"/>
                </a:solidFill>
                <a:latin typeface="Google Sans"/>
              </a:rPr>
              <a:t>La GTC 45 </a:t>
            </a:r>
            <a:r>
              <a:rPr lang="es-ES" sz="1300" dirty="0" smtClean="0">
                <a:solidFill>
                  <a:srgbClr val="001D35"/>
                </a:solidFill>
                <a:latin typeface="Google Sans"/>
              </a:rPr>
              <a:t>para la identificación de los peligros y valoración de los riesgos, clasifica </a:t>
            </a:r>
            <a:r>
              <a:rPr lang="es-ES" sz="1300" dirty="0">
                <a:solidFill>
                  <a:srgbClr val="001D35"/>
                </a:solidFill>
                <a:latin typeface="Google Sans"/>
              </a:rPr>
              <a:t>los peligros en siete </a:t>
            </a:r>
            <a:r>
              <a:rPr lang="es-ES" sz="1300" dirty="0" smtClean="0">
                <a:solidFill>
                  <a:srgbClr val="001D35"/>
                </a:solidFill>
                <a:latin typeface="Google Sans"/>
              </a:rPr>
              <a:t>categorías:</a:t>
            </a:r>
            <a:endParaRPr lang="es-CO" sz="1300" dirty="0"/>
          </a:p>
        </p:txBody>
      </p:sp>
      <p:pic>
        <p:nvPicPr>
          <p:cNvPr id="38" name="Imagen 37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1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13893"/>
          </a:xfrm>
        </p:spPr>
        <p:txBody>
          <a:bodyPr>
            <a:normAutofit fontScale="90000"/>
          </a:bodyPr>
          <a:lstStyle/>
          <a:p>
            <a:pPr algn="ctr"/>
            <a:r>
              <a:rPr lang="es-CO" dirty="0" smtClean="0"/>
              <a:t>EJEMPLO DE PELIGROS Y RIESGOS</a:t>
            </a:r>
            <a:endParaRPr lang="es-CO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/>
          </p:nvPr>
        </p:nvGraphicFramePr>
        <p:xfrm>
          <a:off x="613296" y="1493303"/>
          <a:ext cx="8596311" cy="451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37"/>
                <a:gridCol w="2865437"/>
                <a:gridCol w="286543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PELIGRO (fuente)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RIESGO (probabilidad)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Consecuencia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Piso</a:t>
                      </a:r>
                      <a:r>
                        <a:rPr lang="es-CO" baseline="0" dirty="0" smtClean="0"/>
                        <a:t> resbaladizo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Caída a nivel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baseline="0" dirty="0" smtClean="0"/>
                        <a:t>Fractura, golpes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Sustancia química tóxica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Inhalación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Intoxicación,</a:t>
                      </a:r>
                      <a:r>
                        <a:rPr lang="es-CO" baseline="0" dirty="0" smtClean="0"/>
                        <a:t> </a:t>
                      </a:r>
                      <a:r>
                        <a:rPr lang="es-CO" dirty="0" smtClean="0"/>
                        <a:t>quemaduras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Máquina sin protección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Atrapamientos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Contusiones, lesiones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Tormenta eléctrica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Rayos, daños</a:t>
                      </a:r>
                      <a:r>
                        <a:rPr lang="es-CO" baseline="0" dirty="0" smtClean="0"/>
                        <a:t> materiales y personales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Descarga</a:t>
                      </a:r>
                      <a:r>
                        <a:rPr lang="es-CO" baseline="0" dirty="0" smtClean="0"/>
                        <a:t> eléctrica, quemaduras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Exceso</a:t>
                      </a:r>
                      <a:r>
                        <a:rPr lang="es-CO" baseline="0" dirty="0" smtClean="0"/>
                        <a:t> de ruido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Pérdida de audición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Hipoacusia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Carga</a:t>
                      </a:r>
                      <a:r>
                        <a:rPr lang="es-CO" baseline="0" dirty="0" smtClean="0"/>
                        <a:t> de trabajo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baseline="0" dirty="0" smtClean="0"/>
                        <a:t>Problemas de salud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Estrés</a:t>
                      </a:r>
                      <a:r>
                        <a:rPr lang="es-CO" baseline="0" dirty="0" smtClean="0"/>
                        <a:t>, fatiga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Postura incorrecta al levantar peso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Trastornos musculo esqueléticos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Lesiones de espalda, columna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Trabajar en alturas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Caídas a diferente nivel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Golpes, fractura, muerte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smtClean="0"/>
                        <a:t>Uso de herramientas afiladas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Contacto con partes filosas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Cortes o heridas</a:t>
                      </a:r>
                    </a:p>
                    <a:p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Imagen 4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7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MATRIZ DE IDENTIFICACIÓN DE PELIGROS Y EVALUACIÓN DE RIESGOS (MIPER)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2083315"/>
            <a:ext cx="8596668" cy="109741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ES" dirty="0"/>
              <a:t>La m</a:t>
            </a:r>
            <a:r>
              <a:rPr lang="es-ES" dirty="0" smtClean="0"/>
              <a:t>atriz </a:t>
            </a:r>
            <a:r>
              <a:rPr lang="es-ES" dirty="0"/>
              <a:t>de </a:t>
            </a:r>
            <a:r>
              <a:rPr lang="es-ES" dirty="0" smtClean="0"/>
              <a:t>peligros </a:t>
            </a:r>
            <a:r>
              <a:rPr lang="es-ES" dirty="0"/>
              <a:t>y </a:t>
            </a:r>
            <a:r>
              <a:rPr lang="es-ES" dirty="0" smtClean="0"/>
              <a:t>riesgos</a:t>
            </a:r>
            <a:r>
              <a:rPr lang="es-ES" dirty="0"/>
              <a:t>, según la GTC 45, es una herramienta del </a:t>
            </a:r>
            <a:r>
              <a:rPr lang="es-ES" dirty="0" smtClean="0"/>
              <a:t>SG-SST </a:t>
            </a:r>
            <a:r>
              <a:rPr lang="es-ES" dirty="0"/>
              <a:t>que permite identificar, evaluar y valorar los peligros y riesgos presentes en un lugar de trabajo, con el fin de establecer </a:t>
            </a:r>
            <a:r>
              <a:rPr lang="es-ES" u="sng" dirty="0"/>
              <a:t>medidas de control</a:t>
            </a:r>
            <a:r>
              <a:rPr lang="es-ES" dirty="0"/>
              <a:t> para prevenir accidentes y enfermedades laborales. </a:t>
            </a:r>
            <a:endParaRPr lang="es-CO" dirty="0"/>
          </a:p>
        </p:txBody>
      </p:sp>
      <p:pic>
        <p:nvPicPr>
          <p:cNvPr id="4" name="Imagen 3"/>
          <p:cNvPicPr/>
          <p:nvPr/>
        </p:nvPicPr>
        <p:blipFill rotWithShape="1">
          <a:blip r:embed="rId2"/>
          <a:srcRect l="5091" t="6943" r="5975" b="11853"/>
          <a:stretch/>
        </p:blipFill>
        <p:spPr bwMode="auto">
          <a:xfrm>
            <a:off x="779914" y="3221474"/>
            <a:ext cx="8166419" cy="36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n 4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001" y="1460904"/>
            <a:ext cx="7019925" cy="497205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82587" y="538775"/>
            <a:ext cx="5288751" cy="735390"/>
          </a:xfrm>
        </p:spPr>
        <p:txBody>
          <a:bodyPr/>
          <a:lstStyle/>
          <a:p>
            <a:r>
              <a:rPr lang="es-CO" dirty="0" smtClean="0"/>
              <a:t>CONTROLES EXISTENTES</a:t>
            </a:r>
            <a:endParaRPr lang="es-CO" dirty="0"/>
          </a:p>
        </p:txBody>
      </p:sp>
      <p:pic>
        <p:nvPicPr>
          <p:cNvPr id="4" name="Imagen 3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42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032" y="0"/>
            <a:ext cx="6345394" cy="5400000"/>
          </a:xfrm>
          <a:prstGeom prst="rect">
            <a:avLst/>
          </a:prstGeom>
        </p:spPr>
      </p:pic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766553" y="5786623"/>
            <a:ext cx="6278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200" i="1" dirty="0" smtClean="0">
                <a:solidFill>
                  <a:srgbClr val="001D35"/>
                </a:solidFill>
              </a:rPr>
              <a:t>Controles de ingeniería: automatización, aislamiento, ventilación, sistemas de seguridad (sensores), protección de máquinas, rociadores de agua, etc.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200" i="1" dirty="0" smtClean="0">
                <a:solidFill>
                  <a:srgbClr val="001D35"/>
                </a:solidFill>
              </a:rPr>
              <a:t>Controles administrativos: capacitación, procedimientos de </a:t>
            </a:r>
            <a:r>
              <a:rPr lang="es-ES" sz="1200" i="1" dirty="0">
                <a:solidFill>
                  <a:srgbClr val="001D35"/>
                </a:solidFill>
              </a:rPr>
              <a:t>trabajo, aplicar ATS </a:t>
            </a:r>
            <a:r>
              <a:rPr lang="es-ES" sz="1200" i="1" dirty="0" smtClean="0">
                <a:solidFill>
                  <a:srgbClr val="001D35"/>
                </a:solidFill>
              </a:rPr>
              <a:t>señalización, demarcación, advertencia, inspecciones, mantenimiento, etc.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200" i="1" dirty="0" smtClean="0">
                <a:solidFill>
                  <a:srgbClr val="001D35"/>
                </a:solidFill>
              </a:rPr>
              <a:t>Dotar de EPP.</a:t>
            </a:r>
            <a:endParaRPr lang="es-ES" sz="1200" i="1" dirty="0">
              <a:solidFill>
                <a:srgbClr val="001D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83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Trabajador Casco Vectores, Ilustraciones y Gráficos - 123R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191" y="2160252"/>
            <a:ext cx="1647464" cy="103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7215" y="403537"/>
            <a:ext cx="6032558" cy="832834"/>
          </a:xfrm>
        </p:spPr>
        <p:txBody>
          <a:bodyPr/>
          <a:lstStyle/>
          <a:p>
            <a:pPr algn="ctr"/>
            <a:r>
              <a:rPr lang="es-CO" dirty="0" smtClean="0"/>
              <a:t>¿QUÉ SON LOS EPP?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8394" y="1326525"/>
            <a:ext cx="8596668" cy="49326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ES" dirty="0"/>
              <a:t>Los EPP son elementos que se utilizan para minimizar la exposición a peligros que causan lesiones y enfermedades en el lugar de trabajo. Son la última línea de defensa cuando los controles de ingeniería o administrativos no son suficientes para proteger a los trabajadores. </a:t>
            </a:r>
            <a:endParaRPr lang="es-ES" dirty="0" smtClean="0"/>
          </a:p>
          <a:p>
            <a:pPr marL="0" indent="0" algn="just">
              <a:buNone/>
            </a:pPr>
            <a:endParaRPr lang="es-ES" dirty="0" smtClean="0"/>
          </a:p>
          <a:p>
            <a:pPr marL="0" indent="0" algn="just">
              <a:buNone/>
            </a:pPr>
            <a:r>
              <a:rPr lang="es-CO" u="sng" dirty="0"/>
              <a:t>Importancia de los EPP</a:t>
            </a:r>
            <a:r>
              <a:rPr lang="es-CO" u="sng" dirty="0" smtClean="0"/>
              <a:t>: </a:t>
            </a:r>
            <a:endParaRPr lang="es-CO" u="sng" dirty="0"/>
          </a:p>
          <a:p>
            <a:pPr algn="just">
              <a:buFont typeface="Wingdings" panose="05000000000000000000" pitchFamily="2" charset="2"/>
              <a:buChar char="q"/>
            </a:pPr>
            <a:r>
              <a:rPr lang="es-ES" b="1" dirty="0"/>
              <a:t>Proteger la salud y </a:t>
            </a:r>
            <a:r>
              <a:rPr lang="es-ES" dirty="0"/>
              <a:t>seguridad de los trabajadores: Los EPP previenen accidentes y enfermedades al reducir la exposición a riesgos como productos químicos, agentes biológicos, radiaciones, ruido, impactos mecánicos, etc. </a:t>
            </a:r>
            <a:endParaRPr lang="es-CO" dirty="0"/>
          </a:p>
          <a:p>
            <a:pPr marL="0" indent="0" algn="just">
              <a:buNone/>
            </a:pPr>
            <a:endParaRPr lang="es-ES" dirty="0" smtClean="0"/>
          </a:p>
          <a:p>
            <a:pPr marL="0" indent="0" algn="just">
              <a:buNone/>
            </a:pPr>
            <a:r>
              <a:rPr lang="es-ES" u="sng" dirty="0"/>
              <a:t>Responsabilidades en el uso de </a:t>
            </a:r>
            <a:r>
              <a:rPr lang="es-ES" u="sng" dirty="0" smtClean="0"/>
              <a:t>EPP: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s-CO" dirty="0" smtClean="0"/>
              <a:t>Empleadores: </a:t>
            </a:r>
            <a:r>
              <a:rPr lang="es-ES" dirty="0"/>
              <a:t>Deben proporcionar los EPP adecuados a sus trabajadores, capacitar sobre su uso correcto y garantizar su </a:t>
            </a:r>
            <a:r>
              <a:rPr lang="es-ES" dirty="0" smtClean="0"/>
              <a:t>mantenimiento.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s-CO" b="1" dirty="0"/>
              <a:t>Trabajadores</a:t>
            </a:r>
            <a:r>
              <a:rPr lang="es-CO" b="1" dirty="0" smtClean="0"/>
              <a:t>: </a:t>
            </a:r>
            <a:r>
              <a:rPr lang="es-ES" dirty="0"/>
              <a:t>Deben utilizar los EPP de manera correcta, mantenerlos en buenas condiciones y reportar cualquier problema o daño. </a:t>
            </a:r>
            <a:endParaRPr lang="es-ES" dirty="0" smtClean="0"/>
          </a:p>
          <a:p>
            <a:pPr marL="0" indent="0" algn="just">
              <a:buNone/>
            </a:pPr>
            <a:endParaRPr lang="es-ES" dirty="0"/>
          </a:p>
        </p:txBody>
      </p:sp>
      <p:pic>
        <p:nvPicPr>
          <p:cNvPr id="4" name="Imagen 3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48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71470"/>
          </a:xfrm>
        </p:spPr>
        <p:txBody>
          <a:bodyPr/>
          <a:lstStyle/>
          <a:p>
            <a:pPr algn="ctr"/>
            <a:r>
              <a:rPr lang="es-CO" dirty="0" smtClean="0"/>
              <a:t>CLASIFICACIÓN DE LOS EPP</a:t>
            </a:r>
            <a:endParaRPr lang="es-CO" dirty="0"/>
          </a:p>
        </p:txBody>
      </p:sp>
      <p:pic>
        <p:nvPicPr>
          <p:cNvPr id="1031" name="Picture 7" descr="Los equipos de protección personal | Safety On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109" y="1339402"/>
            <a:ext cx="5001117" cy="500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7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77334" y="375926"/>
            <a:ext cx="8596668" cy="1320800"/>
          </a:xfrm>
        </p:spPr>
        <p:txBody>
          <a:bodyPr/>
          <a:lstStyle/>
          <a:p>
            <a:r>
              <a:rPr lang="es-CO" dirty="0" smtClean="0"/>
              <a:t>TALLER No </a:t>
            </a:r>
            <a:r>
              <a:rPr lang="es-CO" dirty="0"/>
              <a:t>2</a:t>
            </a:r>
            <a:r>
              <a:rPr lang="es-CO" dirty="0" smtClean="0"/>
              <a:t> </a:t>
            </a:r>
            <a:br>
              <a:rPr lang="es-CO" dirty="0" smtClean="0"/>
            </a:br>
            <a:r>
              <a:rPr lang="es-CO" dirty="0" smtClean="0"/>
              <a:t>Matriz de peligros y riesgos</a:t>
            </a:r>
            <a:endParaRPr lang="es-CO" dirty="0"/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/>
          </p:nvPr>
        </p:nvGraphicFramePr>
        <p:xfrm>
          <a:off x="279301" y="1847379"/>
          <a:ext cx="8994703" cy="3770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520"/>
                <a:gridCol w="1748520"/>
                <a:gridCol w="1748520"/>
                <a:gridCol w="1933222"/>
                <a:gridCol w="1815921"/>
              </a:tblGrid>
              <a:tr h="450598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PELIGRO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DESCRIPCIÓN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RIESGO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CONSECUENCIA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CONTROLES</a:t>
                      </a:r>
                    </a:p>
                    <a:p>
                      <a:pPr algn="ctr"/>
                      <a:r>
                        <a:rPr lang="es-CO" dirty="0" smtClean="0"/>
                        <a:t>F – M - P</a:t>
                      </a:r>
                      <a:endParaRPr lang="es-CO" dirty="0"/>
                    </a:p>
                  </a:txBody>
                  <a:tcPr/>
                </a:tc>
              </a:tr>
              <a:tr h="371202">
                <a:tc>
                  <a:txBody>
                    <a:bodyPr/>
                    <a:lstStyle/>
                    <a:p>
                      <a:pPr algn="ctr"/>
                      <a:r>
                        <a:rPr lang="es-CO" sz="1600" dirty="0" smtClean="0"/>
                        <a:t>Condiciones</a:t>
                      </a:r>
                      <a:r>
                        <a:rPr lang="es-CO" sz="1600" baseline="0" dirty="0" smtClean="0"/>
                        <a:t> de seguridad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 smtClean="0"/>
                        <a:t>Piso resbaloso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 smtClean="0"/>
                        <a:t>Caída</a:t>
                      </a:r>
                      <a:r>
                        <a:rPr lang="es-CO" sz="1600" baseline="0" dirty="0" smtClean="0"/>
                        <a:t> a nivel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 smtClean="0"/>
                        <a:t>Fractura, golpes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 smtClean="0"/>
                        <a:t>-Cambiar piso</a:t>
                      </a:r>
                    </a:p>
                    <a:p>
                      <a:pPr algn="ctr"/>
                      <a:r>
                        <a:rPr lang="es-CO" sz="1600" dirty="0" smtClean="0"/>
                        <a:t>-Señalización</a:t>
                      </a:r>
                      <a:endParaRPr lang="es-CO" sz="1600" dirty="0"/>
                    </a:p>
                  </a:txBody>
                  <a:tcPr/>
                </a:tc>
              </a:tr>
              <a:tr h="371202">
                <a:tc>
                  <a:txBody>
                    <a:bodyPr/>
                    <a:lstStyle/>
                    <a:p>
                      <a:pPr algn="ctr"/>
                      <a:endParaRPr lang="es-CO" sz="1600" dirty="0" smtClean="0"/>
                    </a:p>
                    <a:p>
                      <a:pPr algn="ctr"/>
                      <a:r>
                        <a:rPr lang="es-CO" sz="1600" dirty="0" smtClean="0"/>
                        <a:t>Físico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O" sz="1600" dirty="0" smtClean="0"/>
                    </a:p>
                    <a:p>
                      <a:pPr algn="ctr"/>
                      <a:r>
                        <a:rPr lang="es-CO" sz="1600" dirty="0" smtClean="0"/>
                        <a:t>Exceso</a:t>
                      </a:r>
                      <a:r>
                        <a:rPr lang="es-CO" sz="1600" baseline="0" dirty="0" smtClean="0"/>
                        <a:t> de ruido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O" sz="1600" dirty="0" smtClean="0"/>
                    </a:p>
                    <a:p>
                      <a:pPr algn="ctr"/>
                      <a:r>
                        <a:rPr lang="es-CO" sz="1600" dirty="0" smtClean="0"/>
                        <a:t>Pérdida</a:t>
                      </a:r>
                      <a:r>
                        <a:rPr lang="es-CO" sz="1600" baseline="0" dirty="0" smtClean="0"/>
                        <a:t> de la voz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 smtClean="0"/>
                        <a:t>Disfonía, cansancio,</a:t>
                      </a:r>
                      <a:r>
                        <a:rPr lang="es-CO" sz="1600" baseline="0" dirty="0" smtClean="0"/>
                        <a:t> resequedad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O" sz="1600" dirty="0" smtClean="0"/>
                    </a:p>
                    <a:p>
                      <a:pPr algn="ctr"/>
                      <a:r>
                        <a:rPr lang="es-CO" sz="1600" dirty="0" smtClean="0"/>
                        <a:t>-Hidratación</a:t>
                      </a:r>
                      <a:r>
                        <a:rPr lang="es-CO" sz="1600" baseline="0" dirty="0" smtClean="0"/>
                        <a:t> constante</a:t>
                      </a:r>
                    </a:p>
                    <a:p>
                      <a:pPr algn="ctr"/>
                      <a:endParaRPr lang="es-CO" sz="1600" dirty="0"/>
                    </a:p>
                  </a:txBody>
                  <a:tcPr/>
                </a:tc>
              </a:tr>
              <a:tr h="371202"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</a:tr>
              <a:tr h="371202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71202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71202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7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55552" y="2108320"/>
            <a:ext cx="7766936" cy="1646302"/>
          </a:xfrm>
        </p:spPr>
        <p:txBody>
          <a:bodyPr/>
          <a:lstStyle/>
          <a:p>
            <a:r>
              <a:rPr lang="es-CO" dirty="0" smtClean="0"/>
              <a:t>SEGURIDAD Y SALUD EN EL TRABAJO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26763" y="5055385"/>
            <a:ext cx="7766936" cy="1096899"/>
          </a:xfrm>
        </p:spPr>
        <p:txBody>
          <a:bodyPr/>
          <a:lstStyle/>
          <a:p>
            <a:r>
              <a:rPr lang="es-CO" dirty="0" smtClean="0"/>
              <a:t>Instructora</a:t>
            </a:r>
          </a:p>
          <a:p>
            <a:r>
              <a:rPr lang="es-CO" dirty="0" smtClean="0"/>
              <a:t>LUZ KATHERINE SINISTERRA LANDÁZURI</a:t>
            </a:r>
            <a:endParaRPr lang="es-CO" dirty="0"/>
          </a:p>
        </p:txBody>
      </p:sp>
      <p:pic>
        <p:nvPicPr>
          <p:cNvPr id="4" name="Imagen 3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03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7426" y="461622"/>
            <a:ext cx="8351117" cy="736113"/>
          </a:xfrm>
        </p:spPr>
        <p:txBody>
          <a:bodyPr>
            <a:noAutofit/>
          </a:bodyPr>
          <a:lstStyle/>
          <a:p>
            <a:pPr algn="ctr"/>
            <a:r>
              <a:rPr lang="es-CO" dirty="0" smtClean="0"/>
              <a:t>GRUPOS DE APOYO AL SG-SST</a:t>
            </a:r>
            <a:endParaRPr lang="es-CO" dirty="0"/>
          </a:p>
        </p:txBody>
      </p:sp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5009881" y="1713714"/>
            <a:ext cx="447092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 smtClean="0">
                <a:latin typeface="+mj-lt"/>
              </a:rPr>
              <a:t>Los </a:t>
            </a:r>
            <a:r>
              <a:rPr lang="es-ES" dirty="0">
                <a:latin typeface="+mj-lt"/>
              </a:rPr>
              <a:t>grupos de apoyo al </a:t>
            </a:r>
            <a:r>
              <a:rPr lang="es-ES" dirty="0" smtClean="0">
                <a:latin typeface="+mj-lt"/>
              </a:rPr>
              <a:t>Sistema de Gestión de la Seguridad y Salud en el Trabajo</a:t>
            </a:r>
            <a:r>
              <a:rPr lang="es-ES" dirty="0">
                <a:latin typeface="+mj-lt"/>
              </a:rPr>
              <a:t> (SG-SST) son equipos o comités que colaboran en la implementación y mejora de este sistema en una organización. Estos grupos </a:t>
            </a:r>
            <a:r>
              <a:rPr lang="es-ES" dirty="0" smtClean="0">
                <a:latin typeface="+mj-lt"/>
              </a:rPr>
              <a:t>están compuestos por empleados y representantes de la empresa, su  objetivo principal es prevenir </a:t>
            </a:r>
            <a:r>
              <a:rPr lang="es-ES" dirty="0">
                <a:latin typeface="+mj-lt"/>
              </a:rPr>
              <a:t>riesgos laborales, promover </a:t>
            </a:r>
            <a:r>
              <a:rPr lang="es-ES" dirty="0" smtClean="0">
                <a:latin typeface="+mj-lt"/>
              </a:rPr>
              <a:t>un ambiente de trabajo seguro y saludable, velando por la seguridad y salud de </a:t>
            </a:r>
            <a:r>
              <a:rPr lang="es-ES" dirty="0">
                <a:latin typeface="+mj-lt"/>
              </a:rPr>
              <a:t>los trabajadores, y asegurar el cumplimiento de las normativas vigentes. </a:t>
            </a:r>
            <a:endParaRPr lang="es-CO" dirty="0">
              <a:latin typeface="+mj-lt"/>
            </a:endParaRPr>
          </a:p>
        </p:txBody>
      </p:sp>
      <p:graphicFrame>
        <p:nvGraphicFramePr>
          <p:cNvPr id="9" name="Diagrama 8"/>
          <p:cNvGraphicFramePr/>
          <p:nvPr>
            <p:extLst/>
          </p:nvPr>
        </p:nvGraphicFramePr>
        <p:xfrm>
          <a:off x="282525" y="1757748"/>
          <a:ext cx="4147808" cy="3799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9229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8515" y="165213"/>
            <a:ext cx="8596668" cy="1320800"/>
          </a:xfrm>
        </p:spPr>
        <p:txBody>
          <a:bodyPr/>
          <a:lstStyle/>
          <a:p>
            <a:pPr algn="ctr"/>
            <a:r>
              <a:rPr lang="es-CO" dirty="0" smtClean="0"/>
              <a:t>HISTORIA DE LA SEGURIDAD Y SALUD EN EL TRABAJO (SST)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61774" y="1551115"/>
            <a:ext cx="3891284" cy="1508000"/>
          </a:xfrm>
        </p:spPr>
        <p:txBody>
          <a:bodyPr>
            <a:noAutofit/>
          </a:bodyPr>
          <a:lstStyle/>
          <a:p>
            <a:pPr algn="just"/>
            <a:r>
              <a:rPr lang="es-CO" sz="1700" b="1" dirty="0" smtClean="0">
                <a:solidFill>
                  <a:schemeClr val="tx1"/>
                </a:solidFill>
              </a:rPr>
              <a:t>Organización Internacional del Trabajo (OIT):</a:t>
            </a:r>
          </a:p>
          <a:p>
            <a:pPr marL="0" indent="0" algn="just">
              <a:buNone/>
            </a:pPr>
            <a:r>
              <a:rPr lang="es-CO" sz="1700" dirty="0" smtClean="0">
                <a:solidFill>
                  <a:schemeClr val="tx1"/>
                </a:solidFill>
              </a:rPr>
              <a:t>Fundada en 1919, la OIT jugó un papel crucial en la promoción de la SST a nivel internacional, estableciendo normas y estándares para proteger a los trabajadores.</a:t>
            </a:r>
            <a:endParaRPr lang="es-CO" sz="1700" dirty="0">
              <a:solidFill>
                <a:schemeClr val="tx1"/>
              </a:solidFill>
            </a:endParaRPr>
          </a:p>
        </p:txBody>
      </p:sp>
      <p:sp>
        <p:nvSpPr>
          <p:cNvPr id="6" name="Marcador de contenido 2"/>
          <p:cNvSpPr txBox="1">
            <a:spLocks/>
          </p:cNvSpPr>
          <p:nvPr/>
        </p:nvSpPr>
        <p:spPr>
          <a:xfrm>
            <a:off x="492279" y="4106802"/>
            <a:ext cx="3830274" cy="15583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1700" b="1" dirty="0" smtClean="0">
                <a:solidFill>
                  <a:schemeClr val="tx1"/>
                </a:solidFill>
              </a:rPr>
              <a:t>Siglo XX:</a:t>
            </a:r>
            <a:r>
              <a:rPr lang="es-CO" sz="1700" dirty="0" smtClean="0">
                <a:solidFill>
                  <a:schemeClr val="tx1"/>
                </a:solidFill>
              </a:rPr>
              <a:t>        </a:t>
            </a:r>
          </a:p>
          <a:p>
            <a:pPr marL="0" indent="0" algn="just">
              <a:buNone/>
            </a:pPr>
            <a:r>
              <a:rPr lang="es-CO" sz="1700" dirty="0" smtClean="0">
                <a:solidFill>
                  <a:schemeClr val="tx1"/>
                </a:solidFill>
              </a:rPr>
              <a:t>Durante las décadas de 1950 y 1960, la SST comenzó a ser vista como un derecho fundamental de los trabajadores. Se crearon organismos nacionales e internacionales para su promoción y regulación.</a:t>
            </a:r>
          </a:p>
          <a:p>
            <a:pPr marL="0" indent="0" algn="just">
              <a:buNone/>
            </a:pPr>
            <a:endParaRPr lang="es-CO" sz="1700" dirty="0"/>
          </a:p>
        </p:txBody>
      </p:sp>
      <p:sp>
        <p:nvSpPr>
          <p:cNvPr id="11" name="Marcador de contenido 2"/>
          <p:cNvSpPr txBox="1">
            <a:spLocks/>
          </p:cNvSpPr>
          <p:nvPr/>
        </p:nvSpPr>
        <p:spPr>
          <a:xfrm>
            <a:off x="5424817" y="1491155"/>
            <a:ext cx="3830274" cy="2439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1700" b="1" dirty="0" smtClean="0">
                <a:solidFill>
                  <a:schemeClr val="tx1"/>
                </a:solidFill>
              </a:rPr>
              <a:t>Actualidad:</a:t>
            </a:r>
            <a:r>
              <a:rPr lang="es-CO" sz="1700" dirty="0" smtClean="0">
                <a:solidFill>
                  <a:schemeClr val="tx1"/>
                </a:solidFill>
              </a:rPr>
              <a:t>        </a:t>
            </a:r>
          </a:p>
          <a:p>
            <a:pPr marL="0" indent="0" algn="just">
              <a:buNone/>
            </a:pPr>
            <a:r>
              <a:rPr lang="es-CO" sz="1700" dirty="0">
                <a:solidFill>
                  <a:schemeClr val="tx1"/>
                </a:solidFill>
              </a:rPr>
              <a:t>Hoy en día, la SST es una prioridad en la agenda de gobiernos y organizaciones a nivel mundial, con un enfoque en la prevención de riesgos laborales y la creación de ambientes de trabajos seguros y saludables.</a:t>
            </a:r>
          </a:p>
        </p:txBody>
      </p:sp>
      <p:pic>
        <p:nvPicPr>
          <p:cNvPr id="10" name="Imagen 9"/>
          <p:cNvPicPr/>
          <p:nvPr/>
        </p:nvPicPr>
        <p:blipFill rotWithShape="1">
          <a:blip r:embed="rId2"/>
          <a:srcRect l="53293" t="58261" r="30754" b="14571"/>
          <a:stretch/>
        </p:blipFill>
        <p:spPr bwMode="auto">
          <a:xfrm>
            <a:off x="4081411" y="3458723"/>
            <a:ext cx="1132516" cy="10156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n 8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5298050" y="3966561"/>
            <a:ext cx="40246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i="1" dirty="0" smtClean="0">
                <a:solidFill>
                  <a:srgbClr val="001D35"/>
                </a:solidFill>
                <a:latin typeface="+mj-lt"/>
              </a:rPr>
              <a:t>Las normas más importante que rigen en Colombia la SST:</a:t>
            </a:r>
          </a:p>
          <a:p>
            <a:pPr algn="just"/>
            <a:endParaRPr lang="es-ES" sz="1200" i="1" dirty="0" smtClean="0">
              <a:solidFill>
                <a:srgbClr val="001D35"/>
              </a:solidFill>
              <a:latin typeface="+mj-lt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200" i="1" dirty="0" smtClean="0">
                <a:solidFill>
                  <a:srgbClr val="001D35"/>
                </a:solidFill>
                <a:latin typeface="+mj-lt"/>
              </a:rPr>
              <a:t>Ley </a:t>
            </a:r>
            <a:r>
              <a:rPr lang="es-ES" sz="1200" i="1" dirty="0">
                <a:solidFill>
                  <a:srgbClr val="001D35"/>
                </a:solidFill>
                <a:latin typeface="+mj-lt"/>
              </a:rPr>
              <a:t>1562 de </a:t>
            </a:r>
            <a:r>
              <a:rPr lang="es-ES" sz="1200" i="1" dirty="0" smtClean="0">
                <a:solidFill>
                  <a:srgbClr val="001D35"/>
                </a:solidFill>
                <a:latin typeface="+mj-lt"/>
              </a:rPr>
              <a:t>2012 </a:t>
            </a:r>
            <a:r>
              <a:rPr lang="es-ES" sz="1200" i="1" dirty="0">
                <a:solidFill>
                  <a:srgbClr val="001D35"/>
                </a:solidFill>
                <a:latin typeface="+mj-lt"/>
              </a:rPr>
              <a:t>reformó el Sistema General de Riesgos Laborales y estableció nuevas directrices para la prevención de </a:t>
            </a:r>
            <a:r>
              <a:rPr lang="es-ES" sz="1200" i="1" dirty="0" smtClean="0">
                <a:solidFill>
                  <a:srgbClr val="001D35"/>
                </a:solidFill>
                <a:latin typeface="+mj-lt"/>
              </a:rPr>
              <a:t>ATEL.</a:t>
            </a:r>
          </a:p>
          <a:p>
            <a:pPr algn="just"/>
            <a:endParaRPr lang="es-ES" sz="1200" i="1" dirty="0" smtClean="0">
              <a:solidFill>
                <a:srgbClr val="001D35"/>
              </a:solidFill>
              <a:latin typeface="+mj-lt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200" i="1" dirty="0" smtClean="0">
                <a:solidFill>
                  <a:srgbClr val="001D35"/>
                </a:solidFill>
                <a:latin typeface="+mj-lt"/>
              </a:rPr>
              <a:t>Decreto </a:t>
            </a:r>
            <a:r>
              <a:rPr lang="es-ES" sz="1200" i="1" dirty="0">
                <a:solidFill>
                  <a:srgbClr val="001D35"/>
                </a:solidFill>
                <a:latin typeface="+mj-lt"/>
              </a:rPr>
              <a:t>1072 de </a:t>
            </a:r>
            <a:r>
              <a:rPr lang="es-ES" sz="1200" i="1" dirty="0" smtClean="0">
                <a:solidFill>
                  <a:srgbClr val="001D35"/>
                </a:solidFill>
                <a:latin typeface="+mj-lt"/>
              </a:rPr>
              <a:t>2015, por </a:t>
            </a:r>
            <a:r>
              <a:rPr lang="es-ES" sz="1200" i="1" dirty="0">
                <a:solidFill>
                  <a:srgbClr val="001D35"/>
                </a:solidFill>
                <a:latin typeface="+mj-lt"/>
              </a:rPr>
              <a:t>su parte, consolida la normativa en SST y establece la obligatoriedad de implementar un Sistema de Gestión de Seguridad y Salud en el Trabajo (SG-SST) en todas las organizaciones</a:t>
            </a:r>
            <a:r>
              <a:rPr lang="es-ES" sz="1200" i="1" dirty="0" smtClean="0">
                <a:solidFill>
                  <a:srgbClr val="001D35"/>
                </a:solidFill>
                <a:latin typeface="+mj-lt"/>
              </a:rPr>
              <a:t>.</a:t>
            </a:r>
          </a:p>
          <a:p>
            <a:pPr algn="just"/>
            <a:endParaRPr lang="es-ES" sz="1200" i="1" dirty="0" smtClean="0">
              <a:solidFill>
                <a:srgbClr val="001D35"/>
              </a:solidFill>
              <a:latin typeface="+mj-lt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200" i="1" dirty="0" smtClean="0">
                <a:solidFill>
                  <a:srgbClr val="001D35"/>
                </a:solidFill>
                <a:latin typeface="+mj-lt"/>
              </a:rPr>
              <a:t>Resolución 0312 define los estándares mínimos que las empresas deben cumplir en el SG-SST.</a:t>
            </a:r>
            <a:r>
              <a:rPr lang="es-ES" sz="1200" i="1" dirty="0">
                <a:solidFill>
                  <a:srgbClr val="001D35"/>
                </a:solidFill>
                <a:latin typeface="+mj-lt"/>
              </a:rPr>
              <a:t> </a:t>
            </a:r>
            <a:endParaRPr lang="es-CO" sz="12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35577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7426" y="461622"/>
            <a:ext cx="8351117" cy="1252092"/>
          </a:xfrm>
        </p:spPr>
        <p:txBody>
          <a:bodyPr>
            <a:noAutofit/>
          </a:bodyPr>
          <a:lstStyle/>
          <a:p>
            <a:pPr algn="ctr"/>
            <a:r>
              <a:rPr lang="es-CO" sz="2800" dirty="0" smtClean="0"/>
              <a:t>COMITÉ PARITARIO DE SEGURIDAD Y SALUD EN EL TRABAJO (COPASST)</a:t>
            </a:r>
            <a:endParaRPr lang="es-CO" sz="2800" dirty="0"/>
          </a:p>
        </p:txBody>
      </p:sp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184856" y="2009928"/>
            <a:ext cx="337426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 smtClean="0">
                <a:latin typeface="+mj-lt"/>
              </a:rPr>
              <a:t>E</a:t>
            </a:r>
            <a:r>
              <a:rPr lang="es-ES" dirty="0" smtClean="0"/>
              <a:t>s </a:t>
            </a:r>
            <a:r>
              <a:rPr lang="es-ES" dirty="0"/>
              <a:t>un organismo encargado de promover y vigilar el cumplimiento de las normas de seguridad y salud en el trabajo dentro de las empresas, tanto públicas como privadas. El COPASST busca prevenir accidentes y enfermedades laborales, mejorar las condiciones de trabajo y asegurar el cumplimiento de la legislación laboral. </a:t>
            </a:r>
            <a:r>
              <a:rPr lang="es-ES" dirty="0">
                <a:latin typeface="+mj-lt"/>
              </a:rPr>
              <a:t> </a:t>
            </a:r>
            <a:endParaRPr lang="es-CO" dirty="0">
              <a:latin typeface="+mj-lt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662" y="2386684"/>
            <a:ext cx="3672947" cy="239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1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7426" y="461622"/>
            <a:ext cx="8351117" cy="633082"/>
          </a:xfrm>
        </p:spPr>
        <p:txBody>
          <a:bodyPr>
            <a:noAutofit/>
          </a:bodyPr>
          <a:lstStyle/>
          <a:p>
            <a:pPr algn="ctr"/>
            <a:r>
              <a:rPr lang="es-CO" sz="2800" dirty="0" smtClean="0"/>
              <a:t>COMITÉ DE CONVIVENCIA LABORAL </a:t>
            </a:r>
            <a:endParaRPr lang="es-CO" sz="2800" dirty="0"/>
          </a:p>
        </p:txBody>
      </p:sp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5122984" y="1532878"/>
            <a:ext cx="337426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/>
              <a:t>E</a:t>
            </a:r>
            <a:r>
              <a:rPr lang="es-ES" dirty="0" smtClean="0"/>
              <a:t>s </a:t>
            </a:r>
            <a:r>
              <a:rPr lang="es-ES" dirty="0"/>
              <a:t>un organismo dentro de las empresas y entidades públicas, encargado de prevenir y resolver situaciones de acoso laboral, promoviendo un ambiente de trabajo sano y respetuoso. Su función principal es establecer mecanismos de prevención y atención de conflictos laborales, buscando fomentar relaciones positivas entre los empleados y proteger su salud mental y bienestar. </a:t>
            </a:r>
            <a:endParaRPr lang="es-CO" dirty="0">
              <a:latin typeface="+mj-lt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049" y="2008203"/>
            <a:ext cx="3193137" cy="319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65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7426" y="461622"/>
            <a:ext cx="8351117" cy="633082"/>
          </a:xfrm>
        </p:spPr>
        <p:txBody>
          <a:bodyPr>
            <a:noAutofit/>
          </a:bodyPr>
          <a:lstStyle/>
          <a:p>
            <a:pPr algn="ctr"/>
            <a:r>
              <a:rPr lang="es-CO" sz="2800" dirty="0" smtClean="0"/>
              <a:t>BRIGADAS DE EMERGENCIA</a:t>
            </a:r>
            <a:endParaRPr lang="es-CO" sz="2800" dirty="0"/>
          </a:p>
        </p:txBody>
      </p:sp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027500" y="1648788"/>
            <a:ext cx="337426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/>
              <a:t>E</a:t>
            </a:r>
            <a:r>
              <a:rPr lang="es-ES" dirty="0" smtClean="0"/>
              <a:t>s </a:t>
            </a:r>
            <a:r>
              <a:rPr lang="es-ES" dirty="0"/>
              <a:t>un grupo de empleados capacitados y organizados para responder a situaciones de emergencia dentro de una empresa o institución. Estas brigadas están preparadas para actuar en diversas situaciones, como incendios, accidentes, evacuaciones, primeros auxilios y otras emergencias, con el objetivo de proteger a las personas, los bienes y el medio ambiente. </a:t>
            </a:r>
            <a:endParaRPr lang="es-CO" dirty="0">
              <a:latin typeface="+mj-lt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66" y="2100865"/>
            <a:ext cx="4768696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7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7426" y="461622"/>
            <a:ext cx="8351117" cy="1302787"/>
          </a:xfrm>
        </p:spPr>
        <p:txBody>
          <a:bodyPr>
            <a:noAutofit/>
          </a:bodyPr>
          <a:lstStyle/>
          <a:p>
            <a:pPr algn="ctr"/>
            <a:r>
              <a:rPr lang="es-CO" dirty="0"/>
              <a:t>FUNCIONES Y </a:t>
            </a:r>
            <a:r>
              <a:rPr lang="es-CO" sz="4000" dirty="0"/>
              <a:t>RESPONSABILIDADES</a:t>
            </a:r>
            <a:r>
              <a:rPr lang="es-CO" dirty="0"/>
              <a:t> EN SST</a:t>
            </a:r>
          </a:p>
        </p:txBody>
      </p:sp>
      <p:pic>
        <p:nvPicPr>
          <p:cNvPr id="4" name="Picture 2" descr="Resultado de imagen de FUNCIONES Y RESPONSABILIDADES EN S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70" y="2399506"/>
            <a:ext cx="4419600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arcador de contenido 7"/>
          <p:cNvSpPr txBox="1">
            <a:spLocks/>
          </p:cNvSpPr>
          <p:nvPr/>
        </p:nvSpPr>
        <p:spPr>
          <a:xfrm>
            <a:off x="5534454" y="2034865"/>
            <a:ext cx="3576637" cy="3985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es-ES" altLang="es-CO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ALTA DIRECCIÓN</a:t>
            </a:r>
            <a:endParaRPr lang="es-CO" altLang="es-CO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ES" altLang="es-CO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JEFES DE ÁREA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ES" altLang="es-CO" b="1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PROFESIONAL DEL </a:t>
            </a:r>
            <a:r>
              <a:rPr lang="es-CO" altLang="es-CO" b="1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SG-SST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altLang="es-CO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TRABAJADORES</a:t>
            </a:r>
            <a:endParaRPr lang="es-CO" altLang="es-CO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s-CO" altLang="es-CO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COPASST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altLang="es-CO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COMITÉ DE CONVIVENCIA LABORAL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altLang="es-CO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BRIGADA DE EMERGENCIAS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altLang="es-CO" b="1" dirty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EQUIPO INVESTIGADOR AT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s-CO" altLang="es-CO" b="1" dirty="0" smtClean="0">
                <a:latin typeface="Century Gothic" panose="020B0502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CONTRATISTAS</a:t>
            </a:r>
            <a:endParaRPr lang="es-CO" altLang="es-CO" dirty="0" smtClean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altLang="es-CO" dirty="0" smtClean="0"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9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58796" y="281318"/>
            <a:ext cx="6354894" cy="1006570"/>
          </a:xfrm>
        </p:spPr>
        <p:txBody>
          <a:bodyPr>
            <a:noAutofit/>
          </a:bodyPr>
          <a:lstStyle/>
          <a:p>
            <a:pPr algn="ctr"/>
            <a:r>
              <a:rPr lang="es-CO" sz="2800" dirty="0" smtClean="0"/>
              <a:t>FUNCIONES Y RESPONSABILIDADES DEL EMPLEADOR Y LOS TRABAJADORES</a:t>
            </a:r>
            <a:endParaRPr lang="es-CO" sz="2800" dirty="0"/>
          </a:p>
        </p:txBody>
      </p:sp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/>
          </p:nvPr>
        </p:nvGraphicFramePr>
        <p:xfrm>
          <a:off x="1773759" y="1515900"/>
          <a:ext cx="6260567" cy="4917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5818"/>
                <a:gridCol w="320474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EMPLEADOR</a:t>
                      </a:r>
                      <a:endParaRPr lang="es-CO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TRABAJADOR</a:t>
                      </a:r>
                      <a:endParaRPr lang="es-CO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351654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 algn="just"/>
                      <a:r>
                        <a:rPr lang="es-CO" sz="1200" dirty="0" smtClean="0"/>
                        <a:t>- Definir, firmar y divulgar la política de SST.</a:t>
                      </a:r>
                    </a:p>
                    <a:p>
                      <a:pPr lvl="0" algn="just"/>
                      <a:r>
                        <a:rPr lang="es-CO" sz="1200" dirty="0" smtClean="0"/>
                        <a:t>- Designar</a:t>
                      </a:r>
                      <a:r>
                        <a:rPr lang="es-CO" sz="1200" baseline="0" dirty="0" smtClean="0"/>
                        <a:t> los </a:t>
                      </a:r>
                      <a:r>
                        <a:rPr lang="es-CO" sz="1200" dirty="0" smtClean="0"/>
                        <a:t>recursos necesarios.</a:t>
                      </a:r>
                    </a:p>
                    <a:p>
                      <a:pPr lvl="0" algn="just"/>
                      <a:r>
                        <a:rPr lang="es-CO" sz="1200" dirty="0" smtClean="0"/>
                        <a:t>- Hacer promoción y prevención de los riesgos laborales.</a:t>
                      </a:r>
                    </a:p>
                    <a:p>
                      <a:pPr lvl="0" algn="just"/>
                      <a:r>
                        <a:rPr lang="es-CO" sz="1200" dirty="0" smtClean="0"/>
                        <a:t>- Gestionar</a:t>
                      </a:r>
                      <a:r>
                        <a:rPr lang="es-CO" sz="1200" baseline="0" dirty="0" smtClean="0"/>
                        <a:t> los </a:t>
                      </a:r>
                      <a:r>
                        <a:rPr lang="es-CO" sz="1200" dirty="0" smtClean="0"/>
                        <a:t>peligros y riesgos</a:t>
                      </a:r>
                      <a:r>
                        <a:rPr lang="es-CO" sz="1200" baseline="0" dirty="0" smtClean="0"/>
                        <a:t> identificados.</a:t>
                      </a:r>
                      <a:endParaRPr lang="es-CO" sz="1200" dirty="0" smtClean="0"/>
                    </a:p>
                    <a:p>
                      <a:pPr lvl="0" algn="just"/>
                      <a:r>
                        <a:rPr lang="es-CO" sz="1200" dirty="0" smtClean="0"/>
                        <a:t>- Ejecutar el plan anual de SST.</a:t>
                      </a:r>
                    </a:p>
                    <a:p>
                      <a:pPr lvl="0" algn="just"/>
                      <a:r>
                        <a:rPr lang="es-CO" sz="1200" dirty="0" smtClean="0"/>
                        <a:t>- Cumplir</a:t>
                      </a:r>
                      <a:r>
                        <a:rPr lang="es-CO" sz="1200" baseline="0" dirty="0" smtClean="0"/>
                        <a:t> con los </a:t>
                      </a:r>
                      <a:r>
                        <a:rPr lang="es-CO" sz="1200" dirty="0" smtClean="0"/>
                        <a:t>requisitos normativos aplicables.</a:t>
                      </a:r>
                    </a:p>
                    <a:p>
                      <a:pPr algn="just"/>
                      <a:endParaRPr lang="es-CO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 algn="just">
                        <a:buFontTx/>
                        <a:buChar char="-"/>
                      </a:pPr>
                      <a:r>
                        <a:rPr lang="es-CO" sz="1200" baseline="0" dirty="0" smtClean="0"/>
                        <a:t>Cumplir con las normas, políticas, y reglamentos de los programas de SST.</a:t>
                      </a:r>
                    </a:p>
                    <a:p>
                      <a:pPr marL="171450" lvl="0" indent="-171450" algn="just">
                        <a:buFontTx/>
                        <a:buChar char="-"/>
                      </a:pPr>
                      <a:r>
                        <a:rPr lang="es-CO" sz="1200" baseline="0" dirty="0" smtClean="0"/>
                        <a:t>Reportar actos y condiciones inseguras.</a:t>
                      </a:r>
                    </a:p>
                    <a:p>
                      <a:pPr marL="171450" lvl="0" indent="-171450" algn="just">
                        <a:buFontTx/>
                        <a:buChar char="-"/>
                      </a:pPr>
                      <a:r>
                        <a:rPr lang="es-CO" sz="1200" baseline="0" dirty="0" smtClean="0"/>
                        <a:t>Reportar accidentes e incidentes de trabajo.</a:t>
                      </a:r>
                    </a:p>
                    <a:p>
                      <a:pPr marL="171450" lvl="0" indent="-171450" algn="just">
                        <a:buFontTx/>
                        <a:buChar char="-"/>
                      </a:pPr>
                      <a:r>
                        <a:rPr lang="es-CO" sz="1200" baseline="0" dirty="0" smtClean="0"/>
                        <a:t>Usar adecuadamente los  EPP.</a:t>
                      </a:r>
                    </a:p>
                    <a:p>
                      <a:pPr marL="171450" lvl="0" indent="-171450" algn="just">
                        <a:buFontTx/>
                        <a:buChar char="-"/>
                      </a:pPr>
                      <a:r>
                        <a:rPr lang="es-CO" sz="1200" baseline="0" dirty="0" smtClean="0"/>
                        <a:t>No operar ni manipular máquinas, equipos o herramientas, para los cuales no ha sido autorizado.</a:t>
                      </a:r>
                    </a:p>
                    <a:p>
                      <a:pPr marL="171450" lvl="0" indent="-171450" algn="just">
                        <a:buFontTx/>
                        <a:buChar char="-"/>
                      </a:pPr>
                      <a:r>
                        <a:rPr lang="es-CO" sz="1200" baseline="0" dirty="0" smtClean="0"/>
                        <a:t>Realizarse los exámenes médicos requeridos.</a:t>
                      </a:r>
                      <a:endParaRPr lang="es-CO" sz="1200" dirty="0" smtClean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927" y="1944977"/>
            <a:ext cx="1962150" cy="22336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057" y="1944976"/>
            <a:ext cx="2371725" cy="22336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099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7426" y="461622"/>
            <a:ext cx="8351117" cy="832606"/>
          </a:xfrm>
        </p:spPr>
        <p:txBody>
          <a:bodyPr>
            <a:noAutofit/>
          </a:bodyPr>
          <a:lstStyle/>
          <a:p>
            <a:pPr algn="ctr"/>
            <a:r>
              <a:rPr lang="es-CO" sz="2800" dirty="0" smtClean="0"/>
              <a:t>FUNCIONES Y RESPONSABILIDADES DEL COPASST (RES 2013/1986)</a:t>
            </a:r>
            <a:endParaRPr lang="es-CO" sz="2800" dirty="0"/>
          </a:p>
        </p:txBody>
      </p:sp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grpSp>
        <p:nvGrpSpPr>
          <p:cNvPr id="20" name="Grupo 19"/>
          <p:cNvGrpSpPr/>
          <p:nvPr/>
        </p:nvGrpSpPr>
        <p:grpSpPr>
          <a:xfrm>
            <a:off x="595734" y="1622767"/>
            <a:ext cx="8477928" cy="5085873"/>
            <a:chOff x="595734" y="1622767"/>
            <a:chExt cx="8477928" cy="5085873"/>
          </a:xfrm>
        </p:grpSpPr>
        <p:sp>
          <p:nvSpPr>
            <p:cNvPr id="21" name="Forma libre 20"/>
            <p:cNvSpPr/>
            <p:nvPr/>
          </p:nvSpPr>
          <p:spPr>
            <a:xfrm>
              <a:off x="595734" y="1622767"/>
              <a:ext cx="768228" cy="1097469"/>
            </a:xfrm>
            <a:custGeom>
              <a:avLst/>
              <a:gdLst>
                <a:gd name="connsiteX0" fmla="*/ 0 w 1097468"/>
                <a:gd name="connsiteY0" fmla="*/ 0 h 768228"/>
                <a:gd name="connsiteX1" fmla="*/ 713354 w 1097468"/>
                <a:gd name="connsiteY1" fmla="*/ 0 h 768228"/>
                <a:gd name="connsiteX2" fmla="*/ 1097468 w 1097468"/>
                <a:gd name="connsiteY2" fmla="*/ 384114 h 768228"/>
                <a:gd name="connsiteX3" fmla="*/ 713354 w 1097468"/>
                <a:gd name="connsiteY3" fmla="*/ 768228 h 768228"/>
                <a:gd name="connsiteX4" fmla="*/ 0 w 1097468"/>
                <a:gd name="connsiteY4" fmla="*/ 768228 h 768228"/>
                <a:gd name="connsiteX5" fmla="*/ 384114 w 1097468"/>
                <a:gd name="connsiteY5" fmla="*/ 384114 h 768228"/>
                <a:gd name="connsiteX6" fmla="*/ 0 w 1097468"/>
                <a:gd name="connsiteY6" fmla="*/ 0 h 768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7468" h="768228">
                  <a:moveTo>
                    <a:pt x="1097467" y="0"/>
                  </a:moveTo>
                  <a:lnTo>
                    <a:pt x="1097467" y="499348"/>
                  </a:lnTo>
                  <a:lnTo>
                    <a:pt x="548734" y="768228"/>
                  </a:lnTo>
                  <a:lnTo>
                    <a:pt x="1" y="499348"/>
                  </a:lnTo>
                  <a:lnTo>
                    <a:pt x="1" y="0"/>
                  </a:lnTo>
                  <a:lnTo>
                    <a:pt x="548734" y="268880"/>
                  </a:lnTo>
                  <a:lnTo>
                    <a:pt x="1097467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398085" rIns="13970" bIns="398084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2200" kern="1200" dirty="0" smtClean="0"/>
                <a:t>1</a:t>
              </a:r>
              <a:endParaRPr lang="es-CO" sz="2200" kern="1200" dirty="0"/>
            </a:p>
          </p:txBody>
        </p:sp>
        <p:sp>
          <p:nvSpPr>
            <p:cNvPr id="22" name="Forma libre 21"/>
            <p:cNvSpPr/>
            <p:nvPr/>
          </p:nvSpPr>
          <p:spPr>
            <a:xfrm>
              <a:off x="1363961" y="1622768"/>
              <a:ext cx="7709700" cy="713355"/>
            </a:xfrm>
            <a:custGeom>
              <a:avLst/>
              <a:gdLst>
                <a:gd name="connsiteX0" fmla="*/ 118895 w 713354"/>
                <a:gd name="connsiteY0" fmla="*/ 0 h 7709699"/>
                <a:gd name="connsiteX1" fmla="*/ 594459 w 713354"/>
                <a:gd name="connsiteY1" fmla="*/ 0 h 7709699"/>
                <a:gd name="connsiteX2" fmla="*/ 713354 w 713354"/>
                <a:gd name="connsiteY2" fmla="*/ 118895 h 7709699"/>
                <a:gd name="connsiteX3" fmla="*/ 713354 w 713354"/>
                <a:gd name="connsiteY3" fmla="*/ 7709699 h 7709699"/>
                <a:gd name="connsiteX4" fmla="*/ 713354 w 713354"/>
                <a:gd name="connsiteY4" fmla="*/ 7709699 h 7709699"/>
                <a:gd name="connsiteX5" fmla="*/ 0 w 713354"/>
                <a:gd name="connsiteY5" fmla="*/ 7709699 h 7709699"/>
                <a:gd name="connsiteX6" fmla="*/ 0 w 713354"/>
                <a:gd name="connsiteY6" fmla="*/ 7709699 h 7709699"/>
                <a:gd name="connsiteX7" fmla="*/ 0 w 713354"/>
                <a:gd name="connsiteY7" fmla="*/ 118895 h 7709699"/>
                <a:gd name="connsiteX8" fmla="*/ 118895 w 713354"/>
                <a:gd name="connsiteY8" fmla="*/ 0 h 77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354" h="7709699">
                  <a:moveTo>
                    <a:pt x="713354" y="1284982"/>
                  </a:moveTo>
                  <a:lnTo>
                    <a:pt x="713354" y="6424717"/>
                  </a:lnTo>
                  <a:cubicBezTo>
                    <a:pt x="713354" y="7134391"/>
                    <a:pt x="708429" y="7709694"/>
                    <a:pt x="702353" y="7709694"/>
                  </a:cubicBezTo>
                  <a:lnTo>
                    <a:pt x="0" y="7709694"/>
                  </a:lnTo>
                  <a:lnTo>
                    <a:pt x="0" y="7709694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2353" y="5"/>
                  </a:lnTo>
                  <a:cubicBezTo>
                    <a:pt x="708429" y="5"/>
                    <a:pt x="713354" y="575308"/>
                    <a:pt x="713354" y="1284982"/>
                  </a:cubicBez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1" tIns="44348" rIns="44348" bIns="44349" numCol="1" spcCol="1270" anchor="ctr" anchorCtr="0">
              <a:noAutofit/>
            </a:bodyPr>
            <a:lstStyle/>
            <a:p>
              <a:pPr marL="114300" lvl="1" indent="-11430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1500" b="0" i="0" kern="1200" dirty="0" smtClean="0"/>
                <a:t>Proponer a la administración de la empresa o establecimiento de trabajo la adopción de medidas y el desarrollo de actividades que procuren y mantengan la salud en los lugares y ambientes de trabajo.</a:t>
              </a:r>
              <a:endParaRPr lang="es-CO" sz="1500" kern="1200" dirty="0"/>
            </a:p>
          </p:txBody>
        </p:sp>
        <p:sp>
          <p:nvSpPr>
            <p:cNvPr id="23" name="Forma libre 22"/>
            <p:cNvSpPr/>
            <p:nvPr/>
          </p:nvSpPr>
          <p:spPr>
            <a:xfrm>
              <a:off x="595734" y="2604870"/>
              <a:ext cx="768228" cy="1097468"/>
            </a:xfrm>
            <a:custGeom>
              <a:avLst/>
              <a:gdLst>
                <a:gd name="connsiteX0" fmla="*/ 0 w 1097468"/>
                <a:gd name="connsiteY0" fmla="*/ 0 h 768228"/>
                <a:gd name="connsiteX1" fmla="*/ 713354 w 1097468"/>
                <a:gd name="connsiteY1" fmla="*/ 0 h 768228"/>
                <a:gd name="connsiteX2" fmla="*/ 1097468 w 1097468"/>
                <a:gd name="connsiteY2" fmla="*/ 384114 h 768228"/>
                <a:gd name="connsiteX3" fmla="*/ 713354 w 1097468"/>
                <a:gd name="connsiteY3" fmla="*/ 768228 h 768228"/>
                <a:gd name="connsiteX4" fmla="*/ 0 w 1097468"/>
                <a:gd name="connsiteY4" fmla="*/ 768228 h 768228"/>
                <a:gd name="connsiteX5" fmla="*/ 384114 w 1097468"/>
                <a:gd name="connsiteY5" fmla="*/ 384114 h 768228"/>
                <a:gd name="connsiteX6" fmla="*/ 0 w 1097468"/>
                <a:gd name="connsiteY6" fmla="*/ 0 h 768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7468" h="768228">
                  <a:moveTo>
                    <a:pt x="1097467" y="0"/>
                  </a:moveTo>
                  <a:lnTo>
                    <a:pt x="1097467" y="499348"/>
                  </a:lnTo>
                  <a:lnTo>
                    <a:pt x="548734" y="768228"/>
                  </a:lnTo>
                  <a:lnTo>
                    <a:pt x="1" y="499348"/>
                  </a:lnTo>
                  <a:lnTo>
                    <a:pt x="1" y="0"/>
                  </a:lnTo>
                  <a:lnTo>
                    <a:pt x="548734" y="268880"/>
                  </a:lnTo>
                  <a:lnTo>
                    <a:pt x="1097467" y="0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398084" rIns="13970" bIns="398084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2200" kern="1200" dirty="0" smtClean="0"/>
                <a:t>2</a:t>
              </a:r>
              <a:endParaRPr lang="es-CO" sz="2200" kern="1200" dirty="0"/>
            </a:p>
          </p:txBody>
        </p:sp>
        <p:sp>
          <p:nvSpPr>
            <p:cNvPr id="24" name="Forma libre 23"/>
            <p:cNvSpPr/>
            <p:nvPr/>
          </p:nvSpPr>
          <p:spPr>
            <a:xfrm>
              <a:off x="1363961" y="2604870"/>
              <a:ext cx="7709700" cy="713355"/>
            </a:xfrm>
            <a:custGeom>
              <a:avLst/>
              <a:gdLst>
                <a:gd name="connsiteX0" fmla="*/ 118895 w 713354"/>
                <a:gd name="connsiteY0" fmla="*/ 0 h 7709699"/>
                <a:gd name="connsiteX1" fmla="*/ 594459 w 713354"/>
                <a:gd name="connsiteY1" fmla="*/ 0 h 7709699"/>
                <a:gd name="connsiteX2" fmla="*/ 713354 w 713354"/>
                <a:gd name="connsiteY2" fmla="*/ 118895 h 7709699"/>
                <a:gd name="connsiteX3" fmla="*/ 713354 w 713354"/>
                <a:gd name="connsiteY3" fmla="*/ 7709699 h 7709699"/>
                <a:gd name="connsiteX4" fmla="*/ 713354 w 713354"/>
                <a:gd name="connsiteY4" fmla="*/ 7709699 h 7709699"/>
                <a:gd name="connsiteX5" fmla="*/ 0 w 713354"/>
                <a:gd name="connsiteY5" fmla="*/ 7709699 h 7709699"/>
                <a:gd name="connsiteX6" fmla="*/ 0 w 713354"/>
                <a:gd name="connsiteY6" fmla="*/ 7709699 h 7709699"/>
                <a:gd name="connsiteX7" fmla="*/ 0 w 713354"/>
                <a:gd name="connsiteY7" fmla="*/ 118895 h 7709699"/>
                <a:gd name="connsiteX8" fmla="*/ 118895 w 713354"/>
                <a:gd name="connsiteY8" fmla="*/ 0 h 77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354" h="7709699">
                  <a:moveTo>
                    <a:pt x="713354" y="1284982"/>
                  </a:moveTo>
                  <a:lnTo>
                    <a:pt x="713354" y="6424717"/>
                  </a:lnTo>
                  <a:cubicBezTo>
                    <a:pt x="713354" y="7134391"/>
                    <a:pt x="708429" y="7709694"/>
                    <a:pt x="702353" y="7709694"/>
                  </a:cubicBezTo>
                  <a:lnTo>
                    <a:pt x="0" y="7709694"/>
                  </a:lnTo>
                  <a:lnTo>
                    <a:pt x="0" y="7709694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2353" y="5"/>
                  </a:lnTo>
                  <a:cubicBezTo>
                    <a:pt x="708429" y="5"/>
                    <a:pt x="713354" y="575308"/>
                    <a:pt x="713354" y="1284982"/>
                  </a:cubicBezTo>
                  <a:close/>
                </a:path>
              </a:pathLst>
            </a:cu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1" tIns="44348" rIns="44348" bIns="44349" numCol="1" spcCol="1270" anchor="ctr" anchorCtr="0">
              <a:noAutofit/>
            </a:bodyPr>
            <a:lstStyle/>
            <a:p>
              <a:pPr marL="114300" lvl="1" indent="-11430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1500" b="0" i="0" kern="1200" dirty="0" smtClean="0"/>
                <a:t>Proponer y participar en actividades de capacitación en salud ocupacional dirigidas a trabajadores, supervisores y directivos de la empresa o establecimiento de trabajo.</a:t>
              </a:r>
              <a:endParaRPr lang="es-CO" sz="1500" kern="1200" dirty="0"/>
            </a:p>
          </p:txBody>
        </p:sp>
        <p:sp>
          <p:nvSpPr>
            <p:cNvPr id="25" name="Forma libre 24"/>
            <p:cNvSpPr/>
            <p:nvPr/>
          </p:nvSpPr>
          <p:spPr>
            <a:xfrm>
              <a:off x="595734" y="3586972"/>
              <a:ext cx="768228" cy="1097468"/>
            </a:xfrm>
            <a:custGeom>
              <a:avLst/>
              <a:gdLst>
                <a:gd name="connsiteX0" fmla="*/ 0 w 1097468"/>
                <a:gd name="connsiteY0" fmla="*/ 0 h 768228"/>
                <a:gd name="connsiteX1" fmla="*/ 713354 w 1097468"/>
                <a:gd name="connsiteY1" fmla="*/ 0 h 768228"/>
                <a:gd name="connsiteX2" fmla="*/ 1097468 w 1097468"/>
                <a:gd name="connsiteY2" fmla="*/ 384114 h 768228"/>
                <a:gd name="connsiteX3" fmla="*/ 713354 w 1097468"/>
                <a:gd name="connsiteY3" fmla="*/ 768228 h 768228"/>
                <a:gd name="connsiteX4" fmla="*/ 0 w 1097468"/>
                <a:gd name="connsiteY4" fmla="*/ 768228 h 768228"/>
                <a:gd name="connsiteX5" fmla="*/ 384114 w 1097468"/>
                <a:gd name="connsiteY5" fmla="*/ 384114 h 768228"/>
                <a:gd name="connsiteX6" fmla="*/ 0 w 1097468"/>
                <a:gd name="connsiteY6" fmla="*/ 0 h 768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7468" h="768228">
                  <a:moveTo>
                    <a:pt x="1097467" y="0"/>
                  </a:moveTo>
                  <a:lnTo>
                    <a:pt x="1097467" y="499348"/>
                  </a:lnTo>
                  <a:lnTo>
                    <a:pt x="548734" y="768228"/>
                  </a:lnTo>
                  <a:lnTo>
                    <a:pt x="1" y="499348"/>
                  </a:lnTo>
                  <a:lnTo>
                    <a:pt x="1" y="0"/>
                  </a:lnTo>
                  <a:lnTo>
                    <a:pt x="548734" y="268880"/>
                  </a:lnTo>
                  <a:lnTo>
                    <a:pt x="1097467" y="0"/>
                  </a:lnTo>
                  <a:close/>
                </a:path>
              </a:pathLst>
            </a:cu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398084" rIns="13970" bIns="398084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2200" kern="1200" dirty="0" smtClean="0"/>
                <a:t>3</a:t>
              </a:r>
              <a:endParaRPr lang="es-CO" sz="2200" kern="1200" dirty="0"/>
            </a:p>
          </p:txBody>
        </p:sp>
        <p:sp>
          <p:nvSpPr>
            <p:cNvPr id="26" name="Forma libre 25"/>
            <p:cNvSpPr/>
            <p:nvPr/>
          </p:nvSpPr>
          <p:spPr>
            <a:xfrm>
              <a:off x="1363961" y="3586972"/>
              <a:ext cx="7709700" cy="713355"/>
            </a:xfrm>
            <a:custGeom>
              <a:avLst/>
              <a:gdLst>
                <a:gd name="connsiteX0" fmla="*/ 118895 w 713354"/>
                <a:gd name="connsiteY0" fmla="*/ 0 h 7709699"/>
                <a:gd name="connsiteX1" fmla="*/ 594459 w 713354"/>
                <a:gd name="connsiteY1" fmla="*/ 0 h 7709699"/>
                <a:gd name="connsiteX2" fmla="*/ 713354 w 713354"/>
                <a:gd name="connsiteY2" fmla="*/ 118895 h 7709699"/>
                <a:gd name="connsiteX3" fmla="*/ 713354 w 713354"/>
                <a:gd name="connsiteY3" fmla="*/ 7709699 h 7709699"/>
                <a:gd name="connsiteX4" fmla="*/ 713354 w 713354"/>
                <a:gd name="connsiteY4" fmla="*/ 7709699 h 7709699"/>
                <a:gd name="connsiteX5" fmla="*/ 0 w 713354"/>
                <a:gd name="connsiteY5" fmla="*/ 7709699 h 7709699"/>
                <a:gd name="connsiteX6" fmla="*/ 0 w 713354"/>
                <a:gd name="connsiteY6" fmla="*/ 7709699 h 7709699"/>
                <a:gd name="connsiteX7" fmla="*/ 0 w 713354"/>
                <a:gd name="connsiteY7" fmla="*/ 118895 h 7709699"/>
                <a:gd name="connsiteX8" fmla="*/ 118895 w 713354"/>
                <a:gd name="connsiteY8" fmla="*/ 0 h 77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354" h="7709699">
                  <a:moveTo>
                    <a:pt x="713354" y="1284982"/>
                  </a:moveTo>
                  <a:lnTo>
                    <a:pt x="713354" y="6424717"/>
                  </a:lnTo>
                  <a:cubicBezTo>
                    <a:pt x="713354" y="7134391"/>
                    <a:pt x="708429" y="7709694"/>
                    <a:pt x="702353" y="7709694"/>
                  </a:cubicBezTo>
                  <a:lnTo>
                    <a:pt x="0" y="7709694"/>
                  </a:lnTo>
                  <a:lnTo>
                    <a:pt x="0" y="7709694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2353" y="5"/>
                  </a:lnTo>
                  <a:cubicBezTo>
                    <a:pt x="708429" y="5"/>
                    <a:pt x="713354" y="575308"/>
                    <a:pt x="713354" y="1284982"/>
                  </a:cubicBezTo>
                  <a:close/>
                </a:path>
              </a:pathLst>
            </a:cu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1" tIns="44348" rIns="44348" bIns="44349" numCol="1" spcCol="1270" anchor="ctr" anchorCtr="0">
              <a:noAutofit/>
            </a:bodyPr>
            <a:lstStyle/>
            <a:p>
              <a:pPr marL="114300" lvl="1" indent="-11430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1500" b="0" i="0" kern="1200" dirty="0" smtClean="0"/>
                <a:t>Vigilar el desarrollo de las actividades que en materia de medicina, higiene y seguridad industrial debe realizar la empresa de cuerdo con el Reglamento de Higiene y Seguridad Industrial y las normas vigentes, promover su divulgación y observancia.</a:t>
              </a:r>
              <a:endParaRPr lang="es-CO" sz="1500" kern="1200" dirty="0"/>
            </a:p>
          </p:txBody>
        </p:sp>
        <p:sp>
          <p:nvSpPr>
            <p:cNvPr id="27" name="Forma libre 26"/>
            <p:cNvSpPr/>
            <p:nvPr/>
          </p:nvSpPr>
          <p:spPr>
            <a:xfrm>
              <a:off x="595734" y="4569073"/>
              <a:ext cx="768228" cy="1097468"/>
            </a:xfrm>
            <a:custGeom>
              <a:avLst/>
              <a:gdLst>
                <a:gd name="connsiteX0" fmla="*/ 0 w 1097468"/>
                <a:gd name="connsiteY0" fmla="*/ 0 h 768228"/>
                <a:gd name="connsiteX1" fmla="*/ 713354 w 1097468"/>
                <a:gd name="connsiteY1" fmla="*/ 0 h 768228"/>
                <a:gd name="connsiteX2" fmla="*/ 1097468 w 1097468"/>
                <a:gd name="connsiteY2" fmla="*/ 384114 h 768228"/>
                <a:gd name="connsiteX3" fmla="*/ 713354 w 1097468"/>
                <a:gd name="connsiteY3" fmla="*/ 768228 h 768228"/>
                <a:gd name="connsiteX4" fmla="*/ 0 w 1097468"/>
                <a:gd name="connsiteY4" fmla="*/ 768228 h 768228"/>
                <a:gd name="connsiteX5" fmla="*/ 384114 w 1097468"/>
                <a:gd name="connsiteY5" fmla="*/ 384114 h 768228"/>
                <a:gd name="connsiteX6" fmla="*/ 0 w 1097468"/>
                <a:gd name="connsiteY6" fmla="*/ 0 h 768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7468" h="768228">
                  <a:moveTo>
                    <a:pt x="1097467" y="0"/>
                  </a:moveTo>
                  <a:lnTo>
                    <a:pt x="1097467" y="499348"/>
                  </a:lnTo>
                  <a:lnTo>
                    <a:pt x="548734" y="768228"/>
                  </a:lnTo>
                  <a:lnTo>
                    <a:pt x="1" y="499348"/>
                  </a:lnTo>
                  <a:lnTo>
                    <a:pt x="1" y="0"/>
                  </a:lnTo>
                  <a:lnTo>
                    <a:pt x="548734" y="268880"/>
                  </a:lnTo>
                  <a:lnTo>
                    <a:pt x="1097467" y="0"/>
                  </a:lnTo>
                  <a:close/>
                </a:path>
              </a:pathLst>
            </a:cu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398084" rIns="13970" bIns="398084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2200" kern="1200" dirty="0" smtClean="0"/>
                <a:t>4</a:t>
              </a:r>
              <a:endParaRPr lang="es-CO" sz="2200" kern="1200" dirty="0"/>
            </a:p>
          </p:txBody>
        </p:sp>
        <p:sp>
          <p:nvSpPr>
            <p:cNvPr id="28" name="Forma libre 27"/>
            <p:cNvSpPr/>
            <p:nvPr/>
          </p:nvSpPr>
          <p:spPr>
            <a:xfrm>
              <a:off x="1363961" y="4569073"/>
              <a:ext cx="7709700" cy="713355"/>
            </a:xfrm>
            <a:custGeom>
              <a:avLst/>
              <a:gdLst>
                <a:gd name="connsiteX0" fmla="*/ 118895 w 713354"/>
                <a:gd name="connsiteY0" fmla="*/ 0 h 7709699"/>
                <a:gd name="connsiteX1" fmla="*/ 594459 w 713354"/>
                <a:gd name="connsiteY1" fmla="*/ 0 h 7709699"/>
                <a:gd name="connsiteX2" fmla="*/ 713354 w 713354"/>
                <a:gd name="connsiteY2" fmla="*/ 118895 h 7709699"/>
                <a:gd name="connsiteX3" fmla="*/ 713354 w 713354"/>
                <a:gd name="connsiteY3" fmla="*/ 7709699 h 7709699"/>
                <a:gd name="connsiteX4" fmla="*/ 713354 w 713354"/>
                <a:gd name="connsiteY4" fmla="*/ 7709699 h 7709699"/>
                <a:gd name="connsiteX5" fmla="*/ 0 w 713354"/>
                <a:gd name="connsiteY5" fmla="*/ 7709699 h 7709699"/>
                <a:gd name="connsiteX6" fmla="*/ 0 w 713354"/>
                <a:gd name="connsiteY6" fmla="*/ 7709699 h 7709699"/>
                <a:gd name="connsiteX7" fmla="*/ 0 w 713354"/>
                <a:gd name="connsiteY7" fmla="*/ 118895 h 7709699"/>
                <a:gd name="connsiteX8" fmla="*/ 118895 w 713354"/>
                <a:gd name="connsiteY8" fmla="*/ 0 h 77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354" h="7709699">
                  <a:moveTo>
                    <a:pt x="713354" y="1284982"/>
                  </a:moveTo>
                  <a:lnTo>
                    <a:pt x="713354" y="6424717"/>
                  </a:lnTo>
                  <a:cubicBezTo>
                    <a:pt x="713354" y="7134391"/>
                    <a:pt x="708429" y="7709694"/>
                    <a:pt x="702353" y="7709694"/>
                  </a:cubicBezTo>
                  <a:lnTo>
                    <a:pt x="0" y="7709694"/>
                  </a:lnTo>
                  <a:lnTo>
                    <a:pt x="0" y="7709694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2353" y="5"/>
                  </a:lnTo>
                  <a:cubicBezTo>
                    <a:pt x="708429" y="5"/>
                    <a:pt x="713354" y="575308"/>
                    <a:pt x="713354" y="1284982"/>
                  </a:cubicBezTo>
                  <a:close/>
                </a:path>
              </a:pathLst>
            </a:cu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1" tIns="44348" rIns="44348" bIns="44349" numCol="1" spcCol="1270" anchor="ctr" anchorCtr="0">
              <a:noAutofit/>
            </a:bodyPr>
            <a:lstStyle/>
            <a:p>
              <a:pPr marL="114300" lvl="1" indent="-11430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1500" b="0" i="0" kern="1200" dirty="0" smtClean="0"/>
                <a:t>Colaborar en el análisis de las causas de los accidentes de trabajo y enfermedades profesionales y proponer al empleador las medidas correctivas a que haya lugar para evitar su ocurrencia. Evaluar los programas que se hayan realizado.</a:t>
              </a:r>
              <a:endParaRPr lang="es-CO" sz="1500" kern="1200" dirty="0"/>
            </a:p>
          </p:txBody>
        </p:sp>
        <p:sp>
          <p:nvSpPr>
            <p:cNvPr id="29" name="Forma libre 28"/>
            <p:cNvSpPr/>
            <p:nvPr/>
          </p:nvSpPr>
          <p:spPr>
            <a:xfrm>
              <a:off x="595734" y="5611172"/>
              <a:ext cx="768228" cy="1097468"/>
            </a:xfrm>
            <a:custGeom>
              <a:avLst/>
              <a:gdLst>
                <a:gd name="connsiteX0" fmla="*/ 0 w 1097468"/>
                <a:gd name="connsiteY0" fmla="*/ 0 h 768228"/>
                <a:gd name="connsiteX1" fmla="*/ 713354 w 1097468"/>
                <a:gd name="connsiteY1" fmla="*/ 0 h 768228"/>
                <a:gd name="connsiteX2" fmla="*/ 1097468 w 1097468"/>
                <a:gd name="connsiteY2" fmla="*/ 384114 h 768228"/>
                <a:gd name="connsiteX3" fmla="*/ 713354 w 1097468"/>
                <a:gd name="connsiteY3" fmla="*/ 768228 h 768228"/>
                <a:gd name="connsiteX4" fmla="*/ 0 w 1097468"/>
                <a:gd name="connsiteY4" fmla="*/ 768228 h 768228"/>
                <a:gd name="connsiteX5" fmla="*/ 384114 w 1097468"/>
                <a:gd name="connsiteY5" fmla="*/ 384114 h 768228"/>
                <a:gd name="connsiteX6" fmla="*/ 0 w 1097468"/>
                <a:gd name="connsiteY6" fmla="*/ 0 h 768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7468" h="768228">
                  <a:moveTo>
                    <a:pt x="1097467" y="0"/>
                  </a:moveTo>
                  <a:lnTo>
                    <a:pt x="1097467" y="499348"/>
                  </a:lnTo>
                  <a:lnTo>
                    <a:pt x="548734" y="768228"/>
                  </a:lnTo>
                  <a:lnTo>
                    <a:pt x="1" y="499348"/>
                  </a:lnTo>
                  <a:lnTo>
                    <a:pt x="1" y="0"/>
                  </a:lnTo>
                  <a:lnTo>
                    <a:pt x="548734" y="268880"/>
                  </a:lnTo>
                  <a:lnTo>
                    <a:pt x="1097467" y="0"/>
                  </a:lnTo>
                  <a:close/>
                </a:path>
              </a:pathLst>
            </a:cu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970" tIns="398084" rIns="13970" bIns="398084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2200" kern="1200" dirty="0" smtClean="0"/>
                <a:t>5</a:t>
              </a:r>
              <a:endParaRPr lang="es-CO" sz="2200" kern="1200" dirty="0"/>
            </a:p>
          </p:txBody>
        </p:sp>
        <p:sp>
          <p:nvSpPr>
            <p:cNvPr id="30" name="Forma libre 29"/>
            <p:cNvSpPr/>
            <p:nvPr/>
          </p:nvSpPr>
          <p:spPr>
            <a:xfrm>
              <a:off x="1363962" y="5551174"/>
              <a:ext cx="7709700" cy="833349"/>
            </a:xfrm>
            <a:custGeom>
              <a:avLst/>
              <a:gdLst>
                <a:gd name="connsiteX0" fmla="*/ 138894 w 833348"/>
                <a:gd name="connsiteY0" fmla="*/ 0 h 7709699"/>
                <a:gd name="connsiteX1" fmla="*/ 694454 w 833348"/>
                <a:gd name="connsiteY1" fmla="*/ 0 h 7709699"/>
                <a:gd name="connsiteX2" fmla="*/ 833348 w 833348"/>
                <a:gd name="connsiteY2" fmla="*/ 138894 h 7709699"/>
                <a:gd name="connsiteX3" fmla="*/ 833348 w 833348"/>
                <a:gd name="connsiteY3" fmla="*/ 7709699 h 7709699"/>
                <a:gd name="connsiteX4" fmla="*/ 833348 w 833348"/>
                <a:gd name="connsiteY4" fmla="*/ 7709699 h 7709699"/>
                <a:gd name="connsiteX5" fmla="*/ 0 w 833348"/>
                <a:gd name="connsiteY5" fmla="*/ 7709699 h 7709699"/>
                <a:gd name="connsiteX6" fmla="*/ 0 w 833348"/>
                <a:gd name="connsiteY6" fmla="*/ 7709699 h 7709699"/>
                <a:gd name="connsiteX7" fmla="*/ 0 w 833348"/>
                <a:gd name="connsiteY7" fmla="*/ 138894 h 7709699"/>
                <a:gd name="connsiteX8" fmla="*/ 138894 w 833348"/>
                <a:gd name="connsiteY8" fmla="*/ 0 h 77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348" h="7709699">
                  <a:moveTo>
                    <a:pt x="833348" y="1284978"/>
                  </a:moveTo>
                  <a:lnTo>
                    <a:pt x="833348" y="6424721"/>
                  </a:lnTo>
                  <a:cubicBezTo>
                    <a:pt x="833348" y="7134392"/>
                    <a:pt x="826626" y="7709694"/>
                    <a:pt x="818335" y="7709694"/>
                  </a:cubicBezTo>
                  <a:lnTo>
                    <a:pt x="0" y="7709694"/>
                  </a:lnTo>
                  <a:lnTo>
                    <a:pt x="0" y="7709694"/>
                  </a:lnTo>
                  <a:lnTo>
                    <a:pt x="0" y="5"/>
                  </a:lnTo>
                  <a:lnTo>
                    <a:pt x="0" y="5"/>
                  </a:lnTo>
                  <a:lnTo>
                    <a:pt x="818335" y="5"/>
                  </a:lnTo>
                  <a:cubicBezTo>
                    <a:pt x="826626" y="5"/>
                    <a:pt x="833348" y="575307"/>
                    <a:pt x="833348" y="1284978"/>
                  </a:cubicBezTo>
                  <a:close/>
                </a:path>
              </a:pathLst>
            </a:cu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1" tIns="50207" rIns="50206" bIns="50206" numCol="1" spcCol="1270" anchor="ctr" anchorCtr="0">
              <a:noAutofit/>
            </a:bodyPr>
            <a:lstStyle/>
            <a:p>
              <a:pPr marL="114300" lvl="1" indent="-11430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s-ES" sz="1500" b="0" i="0" kern="1200" dirty="0" smtClean="0"/>
                <a:t>Visitar periódicamente los lugares de trabajo e inspeccionar los ambientes, máquinas, equipos, aparatos y las operaciones realizadas por el personal de trabajadores en cada área o sección de la empresa e informar al empleador sobre la existencia de factores de riesgo y sugerir las medidas correctivas y de control.</a:t>
              </a:r>
              <a:endParaRPr lang="es-CO" sz="15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0687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Diagrama 19"/>
          <p:cNvGraphicFramePr/>
          <p:nvPr>
            <p:extLst/>
          </p:nvPr>
        </p:nvGraphicFramePr>
        <p:xfrm>
          <a:off x="671265" y="193184"/>
          <a:ext cx="9113863" cy="6075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604830" y="2817267"/>
            <a:ext cx="3246734" cy="1329730"/>
          </a:xfrm>
        </p:spPr>
        <p:txBody>
          <a:bodyPr>
            <a:noAutofit/>
          </a:bodyPr>
          <a:lstStyle/>
          <a:p>
            <a:pPr algn="ctr"/>
            <a:r>
              <a:rPr lang="es-CO" sz="2000" b="1" dirty="0" smtClean="0"/>
              <a:t>FUNCIONES Y RESPONSABILIDADES DEL COMITÉ DE CONVIVENCIA LABORAL</a:t>
            </a:r>
            <a:endParaRPr lang="es-CO" sz="2000" b="1" dirty="0"/>
          </a:p>
        </p:txBody>
      </p:sp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35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grpSp>
        <p:nvGrpSpPr>
          <p:cNvPr id="35" name="Grupo 34"/>
          <p:cNvGrpSpPr/>
          <p:nvPr/>
        </p:nvGrpSpPr>
        <p:grpSpPr>
          <a:xfrm>
            <a:off x="437013" y="219541"/>
            <a:ext cx="8448840" cy="6016412"/>
            <a:chOff x="771863" y="238459"/>
            <a:chExt cx="8448840" cy="6016412"/>
          </a:xfrm>
        </p:grpSpPr>
        <p:grpSp>
          <p:nvGrpSpPr>
            <p:cNvPr id="11" name="Grupo 10"/>
            <p:cNvGrpSpPr/>
            <p:nvPr/>
          </p:nvGrpSpPr>
          <p:grpSpPr>
            <a:xfrm>
              <a:off x="771863" y="238459"/>
              <a:ext cx="8448840" cy="1875618"/>
              <a:chOff x="771863" y="238459"/>
              <a:chExt cx="8448840" cy="1875618"/>
            </a:xfrm>
          </p:grpSpPr>
          <p:sp>
            <p:nvSpPr>
              <p:cNvPr id="12" name="Forma libre 11"/>
              <p:cNvSpPr/>
              <p:nvPr/>
            </p:nvSpPr>
            <p:spPr>
              <a:xfrm>
                <a:off x="4996283" y="1160173"/>
                <a:ext cx="2989209" cy="518788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259394"/>
                    </a:lnTo>
                    <a:lnTo>
                      <a:pt x="2989209" y="259394"/>
                    </a:lnTo>
                    <a:lnTo>
                      <a:pt x="2989209" y="518788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3" name="Forma libre 12"/>
              <p:cNvSpPr/>
              <p:nvPr/>
            </p:nvSpPr>
            <p:spPr>
              <a:xfrm>
                <a:off x="4950563" y="1160173"/>
                <a:ext cx="91440" cy="518788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45720" y="0"/>
                    </a:moveTo>
                    <a:lnTo>
                      <a:pt x="45720" y="518788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Forma libre 13"/>
              <p:cNvSpPr/>
              <p:nvPr/>
            </p:nvSpPr>
            <p:spPr>
              <a:xfrm>
                <a:off x="2007073" y="1160173"/>
                <a:ext cx="2989209" cy="532178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989209" y="0"/>
                    </a:moveTo>
                    <a:lnTo>
                      <a:pt x="2989209" y="272783"/>
                    </a:lnTo>
                    <a:lnTo>
                      <a:pt x="0" y="272783"/>
                    </a:lnTo>
                    <a:lnTo>
                      <a:pt x="0" y="532178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Forma libre 14"/>
              <p:cNvSpPr/>
              <p:nvPr/>
            </p:nvSpPr>
            <p:spPr>
              <a:xfrm>
                <a:off x="3488733" y="238459"/>
                <a:ext cx="3015099" cy="921714"/>
              </a:xfrm>
              <a:custGeom>
                <a:avLst/>
                <a:gdLst>
                  <a:gd name="connsiteX0" fmla="*/ 0 w 3015099"/>
                  <a:gd name="connsiteY0" fmla="*/ 0 h 921714"/>
                  <a:gd name="connsiteX1" fmla="*/ 3015099 w 3015099"/>
                  <a:gd name="connsiteY1" fmla="*/ 0 h 921714"/>
                  <a:gd name="connsiteX2" fmla="*/ 3015099 w 3015099"/>
                  <a:gd name="connsiteY2" fmla="*/ 921714 h 921714"/>
                  <a:gd name="connsiteX3" fmla="*/ 0 w 3015099"/>
                  <a:gd name="connsiteY3" fmla="*/ 921714 h 921714"/>
                  <a:gd name="connsiteX4" fmla="*/ 0 w 3015099"/>
                  <a:gd name="connsiteY4" fmla="*/ 0 h 92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5099" h="921714">
                    <a:moveTo>
                      <a:pt x="0" y="0"/>
                    </a:moveTo>
                    <a:lnTo>
                      <a:pt x="3015099" y="0"/>
                    </a:lnTo>
                    <a:lnTo>
                      <a:pt x="3015099" y="921714"/>
                    </a:lnTo>
                    <a:lnTo>
                      <a:pt x="0" y="9217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000"/>
              </a:solidFill>
              <a:ln w="28575"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O" sz="1600" b="1" kern="1200" dirty="0" smtClean="0"/>
                  <a:t>FUNCIONES Y RESPONSABILIDADES BRIGADAS DE EMERGENCIAS</a:t>
                </a:r>
                <a:endParaRPr lang="es-CO" sz="1600" b="1" kern="1200" dirty="0"/>
              </a:p>
            </p:txBody>
          </p:sp>
          <p:sp>
            <p:nvSpPr>
              <p:cNvPr id="16" name="Forma libre 15"/>
              <p:cNvSpPr/>
              <p:nvPr/>
            </p:nvSpPr>
            <p:spPr>
              <a:xfrm>
                <a:off x="771863" y="1692351"/>
                <a:ext cx="2470421" cy="408335"/>
              </a:xfrm>
              <a:custGeom>
                <a:avLst/>
                <a:gdLst>
                  <a:gd name="connsiteX0" fmla="*/ 0 w 2470421"/>
                  <a:gd name="connsiteY0" fmla="*/ 0 h 408335"/>
                  <a:gd name="connsiteX1" fmla="*/ 2470421 w 2470421"/>
                  <a:gd name="connsiteY1" fmla="*/ 0 h 408335"/>
                  <a:gd name="connsiteX2" fmla="*/ 2470421 w 2470421"/>
                  <a:gd name="connsiteY2" fmla="*/ 408335 h 408335"/>
                  <a:gd name="connsiteX3" fmla="*/ 0 w 2470421"/>
                  <a:gd name="connsiteY3" fmla="*/ 408335 h 408335"/>
                  <a:gd name="connsiteX4" fmla="*/ 0 w 2470421"/>
                  <a:gd name="connsiteY4" fmla="*/ 0 h 408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421" h="408335">
                    <a:moveTo>
                      <a:pt x="0" y="0"/>
                    </a:moveTo>
                    <a:lnTo>
                      <a:pt x="2470421" y="0"/>
                    </a:lnTo>
                    <a:lnTo>
                      <a:pt x="2470421" y="408335"/>
                    </a:lnTo>
                    <a:lnTo>
                      <a:pt x="0" y="4083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28575"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O" sz="1600" b="1" kern="1200" dirty="0" smtClean="0"/>
                  <a:t>PRIMEROS AUXILIOS</a:t>
                </a:r>
                <a:endParaRPr lang="es-CO" sz="1600" b="1" kern="1200" dirty="0"/>
              </a:p>
            </p:txBody>
          </p:sp>
          <p:sp>
            <p:nvSpPr>
              <p:cNvPr id="17" name="Forma libre 16"/>
              <p:cNvSpPr/>
              <p:nvPr/>
            </p:nvSpPr>
            <p:spPr>
              <a:xfrm>
                <a:off x="3761072" y="1678962"/>
                <a:ext cx="2470421" cy="431866"/>
              </a:xfrm>
              <a:custGeom>
                <a:avLst/>
                <a:gdLst>
                  <a:gd name="connsiteX0" fmla="*/ 0 w 2470421"/>
                  <a:gd name="connsiteY0" fmla="*/ 0 h 431866"/>
                  <a:gd name="connsiteX1" fmla="*/ 2470421 w 2470421"/>
                  <a:gd name="connsiteY1" fmla="*/ 0 h 431866"/>
                  <a:gd name="connsiteX2" fmla="*/ 2470421 w 2470421"/>
                  <a:gd name="connsiteY2" fmla="*/ 431866 h 431866"/>
                  <a:gd name="connsiteX3" fmla="*/ 0 w 2470421"/>
                  <a:gd name="connsiteY3" fmla="*/ 431866 h 431866"/>
                  <a:gd name="connsiteX4" fmla="*/ 0 w 2470421"/>
                  <a:gd name="connsiteY4" fmla="*/ 0 h 431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421" h="431866">
                    <a:moveTo>
                      <a:pt x="0" y="0"/>
                    </a:moveTo>
                    <a:lnTo>
                      <a:pt x="2470421" y="0"/>
                    </a:lnTo>
                    <a:lnTo>
                      <a:pt x="2470421" y="431866"/>
                    </a:lnTo>
                    <a:lnTo>
                      <a:pt x="0" y="431866"/>
                    </a:lnTo>
                    <a:lnTo>
                      <a:pt x="0" y="0"/>
                    </a:lnTo>
                    <a:close/>
                  </a:path>
                </a:pathLst>
              </a:custGeom>
              <a:ln w="28575"/>
            </p:spPr>
            <p:style>
              <a:lnRef idx="2">
                <a:scrgbClr r="0" g="0" b="0"/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O" sz="1600" b="1" kern="1200" dirty="0" smtClean="0"/>
                  <a:t>EVACUACIÓN</a:t>
                </a:r>
                <a:endParaRPr lang="es-CO" sz="1600" b="1" kern="1200" dirty="0"/>
              </a:p>
            </p:txBody>
          </p:sp>
          <p:sp>
            <p:nvSpPr>
              <p:cNvPr id="18" name="Forma libre 17"/>
              <p:cNvSpPr/>
              <p:nvPr/>
            </p:nvSpPr>
            <p:spPr>
              <a:xfrm>
                <a:off x="6750282" y="1678962"/>
                <a:ext cx="2470421" cy="435115"/>
              </a:xfrm>
              <a:custGeom>
                <a:avLst/>
                <a:gdLst>
                  <a:gd name="connsiteX0" fmla="*/ 0 w 2470421"/>
                  <a:gd name="connsiteY0" fmla="*/ 0 h 435115"/>
                  <a:gd name="connsiteX1" fmla="*/ 2470421 w 2470421"/>
                  <a:gd name="connsiteY1" fmla="*/ 0 h 435115"/>
                  <a:gd name="connsiteX2" fmla="*/ 2470421 w 2470421"/>
                  <a:gd name="connsiteY2" fmla="*/ 435115 h 435115"/>
                  <a:gd name="connsiteX3" fmla="*/ 0 w 2470421"/>
                  <a:gd name="connsiteY3" fmla="*/ 435115 h 435115"/>
                  <a:gd name="connsiteX4" fmla="*/ 0 w 2470421"/>
                  <a:gd name="connsiteY4" fmla="*/ 0 h 43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0421" h="435115">
                    <a:moveTo>
                      <a:pt x="0" y="0"/>
                    </a:moveTo>
                    <a:lnTo>
                      <a:pt x="2470421" y="0"/>
                    </a:lnTo>
                    <a:lnTo>
                      <a:pt x="2470421" y="435115"/>
                    </a:lnTo>
                    <a:lnTo>
                      <a:pt x="0" y="4351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O" sz="1600" b="1" kern="1200" dirty="0" smtClean="0"/>
                  <a:t>CONTROL DE INCENDIOS</a:t>
                </a:r>
                <a:endParaRPr lang="es-CO" sz="1600" b="1" kern="1200" dirty="0"/>
              </a:p>
            </p:txBody>
          </p:sp>
        </p:grpSp>
        <p:sp>
          <p:nvSpPr>
            <p:cNvPr id="19" name="Rectángulo 18"/>
            <p:cNvSpPr/>
            <p:nvPr/>
          </p:nvSpPr>
          <p:spPr>
            <a:xfrm>
              <a:off x="782807" y="2460160"/>
              <a:ext cx="2449792" cy="3785652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marL="285750" indent="-285750" algn="just">
                <a:buFontTx/>
                <a:buChar char="-"/>
              </a:pPr>
              <a:r>
                <a:rPr lang="es-CO" sz="1600" dirty="0" smtClean="0">
                  <a:latin typeface="+mj-lt"/>
                </a:rPr>
                <a:t>Brindar </a:t>
              </a:r>
              <a:r>
                <a:rPr lang="es-CO" sz="1600" dirty="0">
                  <a:latin typeface="+mj-lt"/>
                </a:rPr>
                <a:t>los primeros auxilios básicos a personas afectadas por lesiones o </a:t>
              </a:r>
              <a:r>
                <a:rPr lang="es-CO" sz="1600" dirty="0" smtClean="0">
                  <a:latin typeface="+mj-lt"/>
                </a:rPr>
                <a:t>enfermedades.</a:t>
              </a:r>
            </a:p>
            <a:p>
              <a:pPr algn="just"/>
              <a:endParaRPr lang="es-CO" sz="1600" dirty="0" smtClean="0">
                <a:latin typeface="+mj-lt"/>
              </a:endParaRPr>
            </a:p>
            <a:p>
              <a:pPr marL="285750" indent="-285750" algn="just">
                <a:buFontTx/>
                <a:buChar char="-"/>
              </a:pPr>
              <a:r>
                <a:rPr lang="es-CO" sz="1600" dirty="0"/>
                <a:t>Evaluación de la </a:t>
              </a:r>
              <a:r>
                <a:rPr lang="es-CO" sz="1600" dirty="0" smtClean="0"/>
                <a:t>situación.</a:t>
              </a:r>
            </a:p>
            <a:p>
              <a:pPr algn="just"/>
              <a:endParaRPr lang="es-CO" sz="1600" dirty="0" smtClean="0"/>
            </a:p>
            <a:p>
              <a:pPr marL="285750" indent="-285750" algn="just">
                <a:buFontTx/>
                <a:buChar char="-"/>
              </a:pPr>
              <a:r>
                <a:rPr lang="es-CO" sz="1600" dirty="0" smtClean="0">
                  <a:latin typeface="+mj-lt"/>
                </a:rPr>
                <a:t>Activación de protocolos de emergencia.</a:t>
              </a:r>
            </a:p>
            <a:p>
              <a:pPr algn="just"/>
              <a:endParaRPr lang="es-CO" sz="1600" dirty="0" smtClean="0">
                <a:latin typeface="+mj-lt"/>
              </a:endParaRPr>
            </a:p>
            <a:p>
              <a:pPr marL="285750" indent="-285750" algn="just">
                <a:buFontTx/>
                <a:buChar char="-"/>
              </a:pPr>
              <a:r>
                <a:rPr lang="es-CO" sz="1600" dirty="0" smtClean="0">
                  <a:latin typeface="+mj-lt"/>
                </a:rPr>
                <a:t>Revisión de botiquines.</a:t>
              </a:r>
              <a:endParaRPr lang="es-CO" sz="1600" dirty="0">
                <a:latin typeface="+mj-lt"/>
              </a:endParaRPr>
            </a:p>
          </p:txBody>
        </p:sp>
        <p:sp>
          <p:nvSpPr>
            <p:cNvPr id="31" name="Rectángulo 30"/>
            <p:cNvSpPr/>
            <p:nvPr/>
          </p:nvSpPr>
          <p:spPr>
            <a:xfrm>
              <a:off x="3774999" y="2469219"/>
              <a:ext cx="2449792" cy="3785652"/>
            </a:xfrm>
            <a:prstGeom prst="rect">
              <a:avLst/>
            </a:prstGeom>
            <a:ln w="28575">
              <a:solidFill>
                <a:srgbClr val="92D050"/>
              </a:solidFill>
            </a:ln>
          </p:spPr>
          <p:txBody>
            <a:bodyPr wrap="square">
              <a:spAutoFit/>
            </a:bodyPr>
            <a:lstStyle/>
            <a:p>
              <a:pPr marL="285750" indent="-285750" algn="just">
                <a:buFontTx/>
                <a:buChar char="-"/>
              </a:pPr>
              <a:r>
                <a:rPr lang="es-CO" sz="1600" dirty="0" smtClean="0">
                  <a:latin typeface="+mj-lt"/>
                </a:rPr>
                <a:t>Dirigir a las personas por la ruta de evacuación.</a:t>
              </a:r>
            </a:p>
            <a:p>
              <a:pPr algn="just"/>
              <a:endParaRPr lang="es-CO" sz="1600" dirty="0" smtClean="0">
                <a:latin typeface="+mj-lt"/>
              </a:endParaRPr>
            </a:p>
            <a:p>
              <a:pPr marL="285750" indent="-285750" algn="just">
                <a:buFontTx/>
                <a:buChar char="-"/>
              </a:pPr>
              <a:r>
                <a:rPr lang="es-CO" sz="1600" dirty="0" smtClean="0"/>
                <a:t>Verificar la ausencia de personas.</a:t>
              </a:r>
            </a:p>
            <a:p>
              <a:pPr algn="just"/>
              <a:endParaRPr lang="es-CO" sz="1600" dirty="0" smtClean="0"/>
            </a:p>
            <a:p>
              <a:pPr marL="285750" indent="-285750" algn="just">
                <a:buFontTx/>
                <a:buChar char="-"/>
              </a:pPr>
              <a:r>
                <a:rPr lang="es-CO" sz="1600" dirty="0" smtClean="0">
                  <a:latin typeface="+mj-lt"/>
                </a:rPr>
                <a:t>Activar la alarma de emergencia.</a:t>
              </a:r>
            </a:p>
            <a:p>
              <a:pPr algn="just"/>
              <a:endParaRPr lang="es-CO" sz="1600" dirty="0" smtClean="0">
                <a:latin typeface="+mj-lt"/>
              </a:endParaRPr>
            </a:p>
            <a:p>
              <a:pPr marL="285750" indent="-285750" algn="just">
                <a:buFontTx/>
                <a:buChar char="-"/>
              </a:pPr>
              <a:r>
                <a:rPr lang="es-CO" sz="1600" dirty="0" smtClean="0">
                  <a:latin typeface="+mj-lt"/>
                </a:rPr>
                <a:t>Verificar puntos de encuentro.</a:t>
              </a:r>
            </a:p>
            <a:p>
              <a:pPr algn="just"/>
              <a:endParaRPr lang="es-CO" sz="1600" dirty="0" smtClean="0">
                <a:latin typeface="+mj-lt"/>
              </a:endParaRPr>
            </a:p>
            <a:p>
              <a:pPr marL="285750" indent="-285750" algn="just">
                <a:buFontTx/>
                <a:buChar char="-"/>
              </a:pPr>
              <a:r>
                <a:rPr lang="es-CO" sz="1600" dirty="0" smtClean="0">
                  <a:latin typeface="+mj-lt"/>
                </a:rPr>
                <a:t>Colaborar en el regreso.</a:t>
              </a:r>
              <a:endParaRPr lang="es-CO" sz="1600" dirty="0">
                <a:latin typeface="+mj-lt"/>
              </a:endParaRPr>
            </a:p>
          </p:txBody>
        </p:sp>
        <p:sp>
          <p:nvSpPr>
            <p:cNvPr id="32" name="Rectángulo 31"/>
            <p:cNvSpPr/>
            <p:nvPr/>
          </p:nvSpPr>
          <p:spPr>
            <a:xfrm>
              <a:off x="6767191" y="2430582"/>
              <a:ext cx="2449792" cy="3785652"/>
            </a:xfrm>
            <a:prstGeom prst="rect">
              <a:avLst/>
            </a:prstGeom>
            <a:ln w="28575">
              <a:solidFill>
                <a:srgbClr val="FFFF00"/>
              </a:solidFill>
            </a:ln>
          </p:spPr>
          <p:txBody>
            <a:bodyPr wrap="square">
              <a:spAutoFit/>
            </a:bodyPr>
            <a:lstStyle/>
            <a:p>
              <a:pPr marL="285750" indent="-285750" algn="just">
                <a:buFontTx/>
                <a:buChar char="-"/>
              </a:pPr>
              <a:r>
                <a:rPr lang="es-ES" sz="1600" dirty="0"/>
                <a:t>Utilizar equipos y técnicas para controlar y extinguir </a:t>
              </a:r>
              <a:r>
                <a:rPr lang="es-ES" sz="1600" dirty="0" smtClean="0"/>
                <a:t>incendios.</a:t>
              </a:r>
            </a:p>
            <a:p>
              <a:pPr algn="just"/>
              <a:r>
                <a:rPr lang="es-ES" sz="1600" dirty="0"/>
                <a:t> </a:t>
              </a:r>
              <a:endParaRPr lang="es-CO" sz="1600" dirty="0" smtClean="0">
                <a:latin typeface="+mj-lt"/>
              </a:endParaRPr>
            </a:p>
            <a:p>
              <a:pPr marL="285750" indent="-285750" algn="just">
                <a:buFontTx/>
                <a:buChar char="-"/>
              </a:pPr>
              <a:r>
                <a:rPr lang="es-CO" sz="1600" dirty="0" smtClean="0"/>
                <a:t>Identificación y evaluación de riesgos.</a:t>
              </a:r>
            </a:p>
            <a:p>
              <a:pPr algn="just"/>
              <a:endParaRPr lang="es-CO" sz="1600" dirty="0" smtClean="0"/>
            </a:p>
            <a:p>
              <a:pPr marL="285750" indent="-285750" algn="just">
                <a:buFontTx/>
                <a:buChar char="-"/>
              </a:pPr>
              <a:r>
                <a:rPr lang="es-CO" sz="1600" dirty="0"/>
                <a:t>U</a:t>
              </a:r>
              <a:r>
                <a:rPr lang="es-CO" sz="1600" dirty="0" smtClean="0"/>
                <a:t>tilizar </a:t>
              </a:r>
              <a:r>
                <a:rPr lang="es-CO" sz="1600" dirty="0"/>
                <a:t>correctamente equipos de extinción de incendios, como extintores, mangueras, etc. </a:t>
              </a:r>
              <a:endParaRPr lang="es-CO" sz="1600" dirty="0" smtClean="0">
                <a:latin typeface="+mj-lt"/>
              </a:endParaRPr>
            </a:p>
          </p:txBody>
        </p:sp>
      </p:grpSp>
      <p:cxnSp>
        <p:nvCxnSpPr>
          <p:cNvPr id="9" name="Conector recto 8"/>
          <p:cNvCxnSpPr/>
          <p:nvPr/>
        </p:nvCxnSpPr>
        <p:spPr>
          <a:xfrm>
            <a:off x="1672223" y="2082557"/>
            <a:ext cx="0" cy="3480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/>
          <p:cNvCxnSpPr/>
          <p:nvPr/>
        </p:nvCxnSpPr>
        <p:spPr>
          <a:xfrm>
            <a:off x="4653492" y="2074117"/>
            <a:ext cx="0" cy="3480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33"/>
          <p:cNvCxnSpPr/>
          <p:nvPr/>
        </p:nvCxnSpPr>
        <p:spPr>
          <a:xfrm>
            <a:off x="7650642" y="2091910"/>
            <a:ext cx="0" cy="3197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60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esultado de imagen de REQUISITOS LEG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254" y="979040"/>
            <a:ext cx="64008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4977729" y="2698302"/>
            <a:ext cx="3743325" cy="13239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CO" sz="4000" dirty="0">
                <a:solidFill>
                  <a:schemeClr val="bg1"/>
                </a:solidFill>
                <a:latin typeface="Comic Sans MS" panose="030F0702030302020204" pitchFamily="66" charset="0"/>
              </a:rPr>
              <a:t>REQUISITOS LEGALES SST</a:t>
            </a:r>
          </a:p>
        </p:txBody>
      </p:sp>
      <p:pic>
        <p:nvPicPr>
          <p:cNvPr id="6" name="Imagen 5">
            <a:extLst>
              <a:ext uri="{C183D7F6-B498-43B3-948B-1728B52AA6E4}">
                <adec:decorative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dec="http://schemas.microsoft.com/office/drawing/2017/decorative" xmlns:lc="http://schemas.openxmlformats.org/drawingml/2006/lockedCanvas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6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REQUISITOS LEGALES MÍNIMOS EN SST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1777285"/>
            <a:ext cx="8596668" cy="4264077"/>
          </a:xfrm>
        </p:spPr>
        <p:txBody>
          <a:bodyPr/>
          <a:lstStyle/>
          <a:p>
            <a:r>
              <a:rPr lang="es-CO" b="1" dirty="0"/>
              <a:t>Política de </a:t>
            </a:r>
            <a:r>
              <a:rPr lang="es-CO" b="1" dirty="0" smtClean="0"/>
              <a:t>SST</a:t>
            </a:r>
          </a:p>
          <a:p>
            <a:r>
              <a:rPr lang="es-ES" b="1" dirty="0"/>
              <a:t>Identificación y Evaluación de </a:t>
            </a:r>
            <a:r>
              <a:rPr lang="es-ES" b="1" dirty="0" smtClean="0"/>
              <a:t>Riesgos</a:t>
            </a:r>
          </a:p>
          <a:p>
            <a:r>
              <a:rPr lang="es-ES" b="1" dirty="0"/>
              <a:t>Medidas de Prevención y </a:t>
            </a:r>
            <a:r>
              <a:rPr lang="es-ES" b="1" dirty="0" smtClean="0"/>
              <a:t>Control</a:t>
            </a:r>
          </a:p>
          <a:p>
            <a:r>
              <a:rPr lang="es-CO" b="1" dirty="0" smtClean="0"/>
              <a:t>Capacitación</a:t>
            </a:r>
          </a:p>
          <a:p>
            <a:r>
              <a:rPr lang="es-ES" b="1" dirty="0"/>
              <a:t>Investigación de Incidentes y </a:t>
            </a:r>
            <a:r>
              <a:rPr lang="es-ES" b="1" dirty="0" smtClean="0"/>
              <a:t>Accidentes de Trabajo</a:t>
            </a:r>
          </a:p>
          <a:p>
            <a:r>
              <a:rPr lang="es-ES" b="1" dirty="0"/>
              <a:t>Afiliación y pago al Sistema General de Riesgos </a:t>
            </a:r>
            <a:r>
              <a:rPr lang="es-ES" b="1" dirty="0" smtClean="0"/>
              <a:t>Laborales</a:t>
            </a:r>
          </a:p>
          <a:p>
            <a:r>
              <a:rPr lang="es-ES" b="1" dirty="0"/>
              <a:t>Plan Anual de Trabajo en </a:t>
            </a:r>
            <a:r>
              <a:rPr lang="es-ES" b="1" dirty="0" smtClean="0"/>
              <a:t>SST</a:t>
            </a:r>
          </a:p>
          <a:p>
            <a:r>
              <a:rPr lang="es-CO" b="1" dirty="0"/>
              <a:t>Evaluaciones Médicas </a:t>
            </a:r>
            <a:r>
              <a:rPr lang="es-CO" b="1" dirty="0" smtClean="0"/>
              <a:t>Ocupacionales</a:t>
            </a:r>
          </a:p>
          <a:p>
            <a:r>
              <a:rPr lang="es-CO" b="1" dirty="0"/>
              <a:t>Plan de </a:t>
            </a:r>
            <a:r>
              <a:rPr lang="es-CO" b="1" dirty="0" smtClean="0"/>
              <a:t>Emergencia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0471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97" y="901923"/>
            <a:ext cx="856297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890" y="4397598"/>
            <a:ext cx="2435261" cy="2067596"/>
          </a:xfrm>
          <a:prstGeom prst="rect">
            <a:avLst/>
          </a:prstGeom>
        </p:spPr>
      </p:pic>
      <p:pic>
        <p:nvPicPr>
          <p:cNvPr id="8" name="Imagen 7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882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redondeado 21"/>
          <p:cNvSpPr/>
          <p:nvPr/>
        </p:nvSpPr>
        <p:spPr>
          <a:xfrm>
            <a:off x="991673" y="5151549"/>
            <a:ext cx="1700012" cy="3230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¿	QUÉ ES UN ACCIDENTE DE TRABAJO E INCIDENTE?</a:t>
            </a:r>
            <a:endParaRPr lang="es-CO" dirty="0"/>
          </a:p>
        </p:txBody>
      </p:sp>
      <p:sp>
        <p:nvSpPr>
          <p:cNvPr id="4" name="Marcador de contenido 6"/>
          <p:cNvSpPr txBox="1">
            <a:spLocks noChangeArrowheads="1"/>
          </p:cNvSpPr>
          <p:nvPr/>
        </p:nvSpPr>
        <p:spPr bwMode="auto">
          <a:xfrm>
            <a:off x="720546" y="2922945"/>
            <a:ext cx="3886200" cy="3696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None/>
            </a:pPr>
            <a:r>
              <a:rPr lang="es-CO" altLang="es-CO" sz="1800" dirty="0">
                <a:latin typeface="+mj-lt"/>
              </a:rPr>
              <a:t>Es todo suceso repentino que sobrevenga por causa o con ocasión del </a:t>
            </a:r>
            <a:r>
              <a:rPr lang="es-CO" altLang="es-CO" sz="1800" dirty="0" smtClean="0">
                <a:latin typeface="+mj-lt"/>
              </a:rPr>
              <a:t>trabajo, </a:t>
            </a:r>
            <a:r>
              <a:rPr lang="es-CO" altLang="es-CO" sz="1800" dirty="0">
                <a:latin typeface="+mj-lt"/>
              </a:rPr>
              <a:t>y que produzca en el trabajador una lesión orgánica, una perturbación funcional o psiquiátrica, la invalidez o la muerte</a:t>
            </a:r>
            <a:r>
              <a:rPr lang="es-CO" altLang="es-CO" sz="1800" dirty="0" smtClean="0">
                <a:latin typeface="+mj-lt"/>
              </a:rPr>
              <a:t>.</a:t>
            </a:r>
          </a:p>
          <a:p>
            <a:pPr algn="just">
              <a:buFont typeface="Arial" panose="020B0604020202020204" pitchFamily="34" charset="0"/>
              <a:buNone/>
            </a:pPr>
            <a:endParaRPr lang="es-CO" altLang="es-CO" sz="1800" dirty="0" smtClean="0">
              <a:latin typeface="+mj-lt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CO" altLang="es-CO" sz="1800" b="1" dirty="0" smtClean="0">
                <a:latin typeface="+mn-lt"/>
              </a:rPr>
              <a:t>QUÉ NO ES AT:</a:t>
            </a:r>
          </a:p>
          <a:p>
            <a:pPr algn="just">
              <a:buNone/>
            </a:pPr>
            <a:r>
              <a:rPr lang="es-CO" altLang="es-CO" sz="1800" dirty="0" smtClean="0">
                <a:latin typeface="+mn-lt"/>
              </a:rPr>
              <a:t>El sufrido por el trabajador fuera de la empresa, durante los permisos remunerados o sin remuneración.</a:t>
            </a:r>
          </a:p>
          <a:p>
            <a:pPr algn="just">
              <a:buFont typeface="Arial" panose="020B0604020202020204" pitchFamily="34" charset="0"/>
              <a:buNone/>
            </a:pPr>
            <a:endParaRPr lang="es-CO" altLang="es-CO" sz="1800" dirty="0">
              <a:latin typeface="+mj-lt"/>
            </a:endParaRPr>
          </a:p>
        </p:txBody>
      </p:sp>
      <p:grpSp>
        <p:nvGrpSpPr>
          <p:cNvPr id="15" name="Grupo 14"/>
          <p:cNvGrpSpPr/>
          <p:nvPr/>
        </p:nvGrpSpPr>
        <p:grpSpPr>
          <a:xfrm>
            <a:off x="5495904" y="5466824"/>
            <a:ext cx="3778098" cy="907759"/>
            <a:chOff x="323850" y="5216704"/>
            <a:chExt cx="3778098" cy="907759"/>
          </a:xfrm>
        </p:grpSpPr>
        <p:pic>
          <p:nvPicPr>
            <p:cNvPr id="5" name="Imagen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08" t="50000" r="20470"/>
            <a:stretch>
              <a:fillRect/>
            </a:stretch>
          </p:blipFill>
          <p:spPr bwMode="auto">
            <a:xfrm>
              <a:off x="2224733" y="5216704"/>
              <a:ext cx="1877215" cy="9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Imagen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6" r="2667" b="51543"/>
            <a:stretch>
              <a:fillRect/>
            </a:stretch>
          </p:blipFill>
          <p:spPr bwMode="auto">
            <a:xfrm>
              <a:off x="323850" y="5224463"/>
              <a:ext cx="1910888" cy="9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Elipse 13"/>
          <p:cNvSpPr/>
          <p:nvPr/>
        </p:nvSpPr>
        <p:spPr>
          <a:xfrm>
            <a:off x="991673" y="1930400"/>
            <a:ext cx="3258355" cy="8256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tx1"/>
                </a:solidFill>
              </a:rPr>
              <a:t>ACCIDENTE DE TRABAJO (AT)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19" name="Marcador de contenido 8"/>
          <p:cNvSpPr txBox="1">
            <a:spLocks noChangeArrowheads="1"/>
          </p:cNvSpPr>
          <p:nvPr/>
        </p:nvSpPr>
        <p:spPr bwMode="auto">
          <a:xfrm>
            <a:off x="5611815" y="3368436"/>
            <a:ext cx="3847565" cy="206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None/>
            </a:pPr>
            <a:r>
              <a:rPr lang="es-CO" altLang="es-CO" sz="1800" dirty="0" smtClean="0">
                <a:latin typeface="+mn-lt"/>
              </a:rPr>
              <a:t>Es un suceso repentino no deseado que tuvo potencial de ser un accidente, en el que hubo personas involucradas </a:t>
            </a:r>
            <a:r>
              <a:rPr lang="es-CO" altLang="es-CO" sz="1800" u="sng" dirty="0" smtClean="0">
                <a:latin typeface="+mn-lt"/>
              </a:rPr>
              <a:t>sin</a:t>
            </a:r>
            <a:r>
              <a:rPr lang="es-CO" altLang="es-CO" sz="1800" dirty="0" smtClean="0">
                <a:latin typeface="+mn-lt"/>
              </a:rPr>
              <a:t> que sufrieran lesiones en las personas, daños a la propiedad, al proceso o al ambiente. </a:t>
            </a:r>
            <a:endParaRPr lang="es-CO" altLang="es-CO" sz="1800" dirty="0">
              <a:latin typeface="+mn-lt"/>
            </a:endParaRPr>
          </a:p>
        </p:txBody>
      </p:sp>
      <p:sp>
        <p:nvSpPr>
          <p:cNvPr id="20" name="Elipse 19"/>
          <p:cNvSpPr/>
          <p:nvPr/>
        </p:nvSpPr>
        <p:spPr>
          <a:xfrm>
            <a:off x="5790508" y="2243018"/>
            <a:ext cx="3258355" cy="8256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tx1"/>
                </a:solidFill>
              </a:rPr>
              <a:t>INCIDENTE</a:t>
            </a:r>
            <a:endParaRPr lang="es-CO" b="1" dirty="0">
              <a:solidFill>
                <a:schemeClr val="tx1"/>
              </a:solidFill>
            </a:endParaRPr>
          </a:p>
        </p:txBody>
      </p:sp>
      <p:pic>
        <p:nvPicPr>
          <p:cNvPr id="13" name="Imagen 12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61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673994"/>
            <a:ext cx="8596668" cy="961623"/>
          </a:xfrm>
        </p:spPr>
        <p:txBody>
          <a:bodyPr/>
          <a:lstStyle/>
          <a:p>
            <a:pPr algn="ctr"/>
            <a:r>
              <a:rPr lang="es-CO" dirty="0" smtClean="0"/>
              <a:t>ACCIDENTE O INCIDENTE?</a:t>
            </a:r>
            <a:endParaRPr lang="es-CO" dirty="0"/>
          </a:p>
        </p:txBody>
      </p:sp>
      <p:sp>
        <p:nvSpPr>
          <p:cNvPr id="3" name="CuadroTexto 2"/>
          <p:cNvSpPr txBox="1"/>
          <p:nvPr/>
        </p:nvSpPr>
        <p:spPr>
          <a:xfrm>
            <a:off x="1262130" y="1725769"/>
            <a:ext cx="61689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/>
              <a:t>Casi cae, por piso resbaloso.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/>
              <a:t>Fractura por caída, al limpiar los vidrios de la empresa.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/>
              <a:t>El vehículo se pasó el semáforo en rojo pero no colisionó.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/>
              <a:t>Un madero se cayó desde el tercer piso y le pasó cerca de la cabeza del trabajador, pero no lo golpeó.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/>
              <a:t>Corte en mano, cuando manipulaba herramienta manual.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/>
              <a:t>El ascensor se descolgó, pero se frenó antes de colisionar con el piso, nadie se lesionó.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/>
              <a:t>Quemadura en la piel, cuando manejaba productos químicos.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CO" dirty="0" smtClean="0"/>
              <a:t>Realizó el corte dirigiendo el filo hacia su mano, no se causó ninguna herida.</a:t>
            </a:r>
          </a:p>
          <a:p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111" y="2743803"/>
            <a:ext cx="2143125" cy="2143125"/>
          </a:xfrm>
          <a:prstGeom prst="rect">
            <a:avLst/>
          </a:prstGeom>
        </p:spPr>
      </p:pic>
      <p:pic>
        <p:nvPicPr>
          <p:cNvPr id="16" name="Imagen 15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05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¿	QUÉ ES UN ACCIDENTE DE TRABAJO E INCIDENTE?</a:t>
            </a:r>
            <a:endParaRPr lang="es-CO" dirty="0"/>
          </a:p>
        </p:txBody>
      </p:sp>
      <p:sp>
        <p:nvSpPr>
          <p:cNvPr id="10" name="Marcador de contenido 8"/>
          <p:cNvSpPr txBox="1">
            <a:spLocks noChangeArrowheads="1"/>
          </p:cNvSpPr>
          <p:nvPr/>
        </p:nvSpPr>
        <p:spPr bwMode="auto">
          <a:xfrm>
            <a:off x="5815874" y="3409080"/>
            <a:ext cx="2877087" cy="21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None/>
              <a:defRPr/>
            </a:pPr>
            <a:r>
              <a:rPr lang="es-CO" sz="1800" dirty="0">
                <a:latin typeface="+mj-lt"/>
              </a:rPr>
              <a:t>La contraída como resultado de la exposición a factores de riesgo inherentes a la actividad laboral o del medio en el que el trabajador se ha visto obligado a trabajar.</a:t>
            </a:r>
          </a:p>
        </p:txBody>
      </p:sp>
      <p:sp>
        <p:nvSpPr>
          <p:cNvPr id="16" name="Elipse 15"/>
          <p:cNvSpPr/>
          <p:nvPr/>
        </p:nvSpPr>
        <p:spPr>
          <a:xfrm>
            <a:off x="5625241" y="2436904"/>
            <a:ext cx="3258355" cy="8256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tx1"/>
                </a:solidFill>
              </a:rPr>
              <a:t>ENFERMEDAD LABORAL (EL)</a:t>
            </a:r>
            <a:endParaRPr lang="es-CO" b="1" dirty="0">
              <a:solidFill>
                <a:schemeClr val="tx1"/>
              </a:solidFill>
            </a:endParaRPr>
          </a:p>
        </p:txBody>
      </p:sp>
      <p:pic>
        <p:nvPicPr>
          <p:cNvPr id="13" name="Imagen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328" y="5315984"/>
            <a:ext cx="1436178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Marcador de contenido 6"/>
          <p:cNvSpPr txBox="1">
            <a:spLocks noChangeArrowheads="1"/>
          </p:cNvSpPr>
          <p:nvPr/>
        </p:nvSpPr>
        <p:spPr bwMode="auto">
          <a:xfrm>
            <a:off x="737855" y="3087073"/>
            <a:ext cx="3886200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Font typeface="Arial" panose="020B0604020202020204" pitchFamily="34" charset="0"/>
              <a:buNone/>
            </a:pPr>
            <a:r>
              <a:rPr lang="es-CO" altLang="es-CO" sz="1800" dirty="0">
                <a:latin typeface="+mj-lt"/>
              </a:rPr>
              <a:t>Es </a:t>
            </a:r>
            <a:r>
              <a:rPr lang="es-CO" altLang="es-CO" sz="1800" dirty="0" smtClean="0">
                <a:latin typeface="+mj-lt"/>
              </a:rPr>
              <a:t>aquel que trae como consecuencia</a:t>
            </a:r>
            <a:r>
              <a:rPr lang="es-CO" altLang="es-CO" sz="1800" dirty="0">
                <a:latin typeface="+mj-lt"/>
              </a:rPr>
              <a:t> </a:t>
            </a:r>
            <a:r>
              <a:rPr lang="es-CO" altLang="es-CO" sz="1800" dirty="0" smtClean="0">
                <a:latin typeface="+mj-lt"/>
              </a:rPr>
              <a:t>una lesión como amputación de cualquier segmento corporal, fractura de huesos largos (fémur, tibia, peroné, húmero, radio y cúbito), trauma craneoencefálico, quemadura de segundo y tercer grado, lesiones severas de manos y de columna, lesiones oculares o lesiones que comprometan la capacidad auditiva. </a:t>
            </a:r>
          </a:p>
        </p:txBody>
      </p:sp>
      <p:sp>
        <p:nvSpPr>
          <p:cNvPr id="19" name="Elipse 18"/>
          <p:cNvSpPr/>
          <p:nvPr/>
        </p:nvSpPr>
        <p:spPr>
          <a:xfrm>
            <a:off x="991673" y="1930400"/>
            <a:ext cx="3258355" cy="8256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tx1"/>
                </a:solidFill>
              </a:rPr>
              <a:t>ACCIDENTE DE TRABAJO GRAVE</a:t>
            </a:r>
            <a:endParaRPr lang="es-CO" b="1" dirty="0">
              <a:solidFill>
                <a:schemeClr val="tx1"/>
              </a:solidFill>
            </a:endParaRPr>
          </a:p>
        </p:txBody>
      </p:sp>
      <p:pic>
        <p:nvPicPr>
          <p:cNvPr id="20" name="Imagen 19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829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Elipse 37"/>
          <p:cNvSpPr/>
          <p:nvPr/>
        </p:nvSpPr>
        <p:spPr>
          <a:xfrm>
            <a:off x="6538375" y="1414080"/>
            <a:ext cx="2545555" cy="14707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32772" y="265111"/>
            <a:ext cx="8596668" cy="1320800"/>
          </a:xfrm>
        </p:spPr>
        <p:txBody>
          <a:bodyPr/>
          <a:lstStyle/>
          <a:p>
            <a:r>
              <a:rPr lang="es-CO" dirty="0" smtClean="0"/>
              <a:t>¿QUÉ HACER SI SE PRESENTA UN AT?</a:t>
            </a:r>
            <a:endParaRPr lang="es-CO" dirty="0"/>
          </a:p>
        </p:txBody>
      </p:sp>
      <p:grpSp>
        <p:nvGrpSpPr>
          <p:cNvPr id="16" name="Diagram group"/>
          <p:cNvGrpSpPr/>
          <p:nvPr/>
        </p:nvGrpSpPr>
        <p:grpSpPr>
          <a:xfrm>
            <a:off x="2223427" y="2640994"/>
            <a:ext cx="5733049" cy="2836438"/>
            <a:chOff x="0" y="133699"/>
            <a:chExt cx="6500083" cy="4062551"/>
          </a:xfrm>
          <a:solidFill>
            <a:schemeClr val="accent2"/>
          </a:solidFill>
          <a:scene3d>
            <a:camera prst="orthographicFront">
              <a:rot lat="21301133" lon="21026212" rev="10498852"/>
            </a:camera>
            <a:lightRig rig="threePt" dir="t"/>
          </a:scene3d>
        </p:grpSpPr>
        <p:sp>
          <p:nvSpPr>
            <p:cNvPr id="17" name="Forma 16"/>
            <p:cNvSpPr/>
            <p:nvPr/>
          </p:nvSpPr>
          <p:spPr>
            <a:xfrm>
              <a:off x="0" y="133699"/>
              <a:ext cx="6500083" cy="4062551"/>
            </a:xfrm>
            <a:prstGeom prst="swooshArrow">
              <a:avLst>
                <a:gd name="adj1" fmla="val 25000"/>
                <a:gd name="adj2" fmla="val 25000"/>
              </a:avLst>
            </a:prstGeom>
            <a:grpFill/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8" name="Elipse 17"/>
          <p:cNvSpPr/>
          <p:nvPr/>
        </p:nvSpPr>
        <p:spPr>
          <a:xfrm>
            <a:off x="7525800" y="4046156"/>
            <a:ext cx="2519362" cy="15255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19" name="Elipse 18"/>
          <p:cNvSpPr/>
          <p:nvPr/>
        </p:nvSpPr>
        <p:spPr>
          <a:xfrm>
            <a:off x="888462" y="2472944"/>
            <a:ext cx="2324100" cy="1384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20" name="CuadroTexto 19"/>
          <p:cNvSpPr txBox="1"/>
          <p:nvPr/>
        </p:nvSpPr>
        <p:spPr>
          <a:xfrm>
            <a:off x="1028162" y="2706306"/>
            <a:ext cx="208597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1200" b="1" dirty="0">
                <a:latin typeface="Century Gothic" panose="020B0502020202020204" pitchFamily="34" charset="0"/>
              </a:rPr>
              <a:t>Paso 1 </a:t>
            </a:r>
          </a:p>
          <a:p>
            <a:pPr algn="ctr">
              <a:defRPr/>
            </a:pPr>
            <a:r>
              <a:rPr lang="es-CO" sz="1200" dirty="0" smtClean="0">
                <a:latin typeface="Century Gothic" panose="020B0502020202020204" pitchFamily="34" charset="0"/>
              </a:rPr>
              <a:t>Notifique al encargado del SG-SST y a su jefe inmediato</a:t>
            </a:r>
            <a:endParaRPr lang="es-CO" sz="1200" dirty="0">
              <a:latin typeface="Century Gothic" panose="020B050202020202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6497076" y="1480398"/>
            <a:ext cx="26193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1200" b="1" dirty="0">
                <a:latin typeface="Century Gothic" panose="020B0502020202020204" pitchFamily="34" charset="0"/>
              </a:rPr>
              <a:t>Paso 3</a:t>
            </a:r>
          </a:p>
          <a:p>
            <a:pPr algn="ctr">
              <a:defRPr/>
            </a:pPr>
            <a:r>
              <a:rPr lang="es-CO" sz="1200" dirty="0">
                <a:latin typeface="Century Gothic" panose="020B0502020202020204" pitchFamily="34" charset="0"/>
              </a:rPr>
              <a:t>El encargado del  </a:t>
            </a:r>
            <a:r>
              <a:rPr lang="es-CO" sz="1200" dirty="0" smtClean="0">
                <a:latin typeface="Century Gothic" panose="020B0502020202020204" pitchFamily="34" charset="0"/>
              </a:rPr>
              <a:t>SG-SST reportará </a:t>
            </a:r>
            <a:r>
              <a:rPr lang="es-CO" sz="1200" dirty="0">
                <a:latin typeface="Century Gothic" panose="020B0502020202020204" pitchFamily="34" charset="0"/>
              </a:rPr>
              <a:t>el AT a la ARL, para coordinar atención de ser requerida  (diligenciar el formato de reporte de AT). 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7567075" y="4298569"/>
            <a:ext cx="2438400" cy="101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1200" b="1" dirty="0">
                <a:latin typeface="Century Gothic" panose="020B0502020202020204" pitchFamily="34" charset="0"/>
              </a:rPr>
              <a:t>Paso 4</a:t>
            </a:r>
          </a:p>
          <a:p>
            <a:pPr algn="ctr">
              <a:defRPr/>
            </a:pPr>
            <a:r>
              <a:rPr lang="es-CO" sz="1200" dirty="0">
                <a:latin typeface="Century Gothic" panose="020B0502020202020204" pitchFamily="34" charset="0"/>
              </a:rPr>
              <a:t>El trabajador se dirigirá a la IPS  o centro asistencial más cercano, debe portar el documento de identidad</a:t>
            </a:r>
          </a:p>
        </p:txBody>
      </p:sp>
      <p:sp>
        <p:nvSpPr>
          <p:cNvPr id="23" name="Elipse 22"/>
          <p:cNvSpPr/>
          <p:nvPr/>
        </p:nvSpPr>
        <p:spPr>
          <a:xfrm>
            <a:off x="3744375" y="1933194"/>
            <a:ext cx="2322512" cy="1384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24" name="CuadroTexto 23"/>
          <p:cNvSpPr txBox="1"/>
          <p:nvPr/>
        </p:nvSpPr>
        <p:spPr>
          <a:xfrm>
            <a:off x="3882719" y="2238534"/>
            <a:ext cx="20859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1200" b="1" dirty="0">
                <a:latin typeface="Century Gothic" panose="020B0502020202020204" pitchFamily="34" charset="0"/>
              </a:rPr>
              <a:t>Paso 2</a:t>
            </a:r>
          </a:p>
          <a:p>
            <a:pPr algn="ctr">
              <a:defRPr/>
            </a:pPr>
            <a:r>
              <a:rPr lang="es-CO" sz="1200" dirty="0" smtClean="0">
                <a:latin typeface="Century Gothic" panose="020B0502020202020204" pitchFamily="34" charset="0"/>
              </a:rPr>
              <a:t>Le brindarán los </a:t>
            </a:r>
            <a:r>
              <a:rPr lang="es-CO" sz="1200" dirty="0">
                <a:latin typeface="Century Gothic" panose="020B0502020202020204" pitchFamily="34" charset="0"/>
              </a:rPr>
              <a:t>primeros auxilios, de ser necesario</a:t>
            </a:r>
          </a:p>
        </p:txBody>
      </p:sp>
      <p:sp>
        <p:nvSpPr>
          <p:cNvPr id="25" name="Elipse 24"/>
          <p:cNvSpPr/>
          <p:nvPr/>
        </p:nvSpPr>
        <p:spPr>
          <a:xfrm>
            <a:off x="4613242" y="4977566"/>
            <a:ext cx="2620963" cy="1644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26" name="CuadroTexto 25"/>
          <p:cNvSpPr txBox="1"/>
          <p:nvPr/>
        </p:nvSpPr>
        <p:spPr>
          <a:xfrm>
            <a:off x="4665630" y="5107741"/>
            <a:ext cx="2544762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CO" sz="1200" b="1" dirty="0">
                <a:latin typeface="Century Gothic" panose="020B0502020202020204" pitchFamily="34" charset="0"/>
              </a:rPr>
              <a:t>Paso 5</a:t>
            </a:r>
          </a:p>
          <a:p>
            <a:pPr algn="ctr">
              <a:defRPr/>
            </a:pPr>
            <a:r>
              <a:rPr lang="es-CO" sz="1200" dirty="0">
                <a:latin typeface="Century Gothic" panose="020B0502020202020204" pitchFamily="34" charset="0"/>
              </a:rPr>
              <a:t>El trabajador deberá seguir las indicaciones dadas por el médico tratante, entregar la incapacidad y las recomendaciones </a:t>
            </a:r>
            <a:r>
              <a:rPr lang="es-CO" sz="1200" dirty="0" smtClean="0">
                <a:latin typeface="Century Gothic" panose="020B0502020202020204" pitchFamily="34" charset="0"/>
              </a:rPr>
              <a:t>al encargado del </a:t>
            </a:r>
            <a:r>
              <a:rPr lang="es-CO" sz="1200" dirty="0">
                <a:latin typeface="Century Gothic" panose="020B0502020202020204" pitchFamily="34" charset="0"/>
              </a:rPr>
              <a:t>SG-SST</a:t>
            </a:r>
          </a:p>
        </p:txBody>
      </p:sp>
      <p:pic>
        <p:nvPicPr>
          <p:cNvPr id="39" name="Imagen 38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sp>
        <p:nvSpPr>
          <p:cNvPr id="27" name="Elipse 26"/>
          <p:cNvSpPr/>
          <p:nvPr/>
        </p:nvSpPr>
        <p:spPr>
          <a:xfrm>
            <a:off x="536000" y="5162759"/>
            <a:ext cx="2620963" cy="1644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865277" y="5477073"/>
            <a:ext cx="19361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1200" b="1" dirty="0">
                <a:latin typeface="Century Gothic" panose="020B0502020202020204" pitchFamily="34" charset="0"/>
              </a:rPr>
              <a:t>Paso </a:t>
            </a:r>
            <a:r>
              <a:rPr lang="es-CO" sz="1200" b="1" dirty="0" smtClean="0">
                <a:latin typeface="Century Gothic" panose="020B0502020202020204" pitchFamily="34" charset="0"/>
              </a:rPr>
              <a:t>6</a:t>
            </a:r>
            <a:endParaRPr lang="es-CO" sz="1200" b="1" dirty="0">
              <a:latin typeface="Century Gothic" panose="020B0502020202020204" pitchFamily="34" charset="0"/>
            </a:endParaRPr>
          </a:p>
          <a:p>
            <a:pPr algn="ctr">
              <a:defRPr/>
            </a:pPr>
            <a:r>
              <a:rPr lang="es-CO" sz="1200" dirty="0" smtClean="0">
                <a:latin typeface="Century Gothic" panose="020B0502020202020204" pitchFamily="34" charset="0"/>
              </a:rPr>
              <a:t>Realizar la investigación del AT y tomar las medidas del caso</a:t>
            </a:r>
            <a:endParaRPr lang="es-CO" sz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826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158737" y="2297941"/>
            <a:ext cx="3531014" cy="1320800"/>
          </a:xfrm>
        </p:spPr>
        <p:txBody>
          <a:bodyPr>
            <a:noAutofit/>
          </a:bodyPr>
          <a:lstStyle/>
          <a:p>
            <a:pPr algn="ctr"/>
            <a:r>
              <a:rPr lang="es-CO" sz="2800" dirty="0" smtClean="0"/>
              <a:t>CAUSAS DE LOS ACCIDENTES DE TRABAJO E INCIDENTES</a:t>
            </a:r>
            <a:endParaRPr lang="es-CO" sz="2800" dirty="0"/>
          </a:p>
        </p:txBody>
      </p:sp>
      <p:grpSp>
        <p:nvGrpSpPr>
          <p:cNvPr id="15" name="Grupo 14"/>
          <p:cNvGrpSpPr/>
          <p:nvPr/>
        </p:nvGrpSpPr>
        <p:grpSpPr>
          <a:xfrm>
            <a:off x="398318" y="685534"/>
            <a:ext cx="2947987" cy="5440561"/>
            <a:chOff x="716547" y="685534"/>
            <a:chExt cx="2947987" cy="5440561"/>
          </a:xfrm>
        </p:grpSpPr>
        <p:sp>
          <p:nvSpPr>
            <p:cNvPr id="8" name="CuadroTexto 7"/>
            <p:cNvSpPr txBox="1"/>
            <p:nvPr/>
          </p:nvSpPr>
          <p:spPr>
            <a:xfrm>
              <a:off x="716547" y="3954395"/>
              <a:ext cx="2947987" cy="21717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just">
                <a:defRPr/>
              </a:pPr>
              <a:r>
                <a:rPr lang="es-CO" sz="1351" dirty="0">
                  <a:latin typeface="Century Gothic" panose="020B0502020202020204" pitchFamily="34" charset="0"/>
                </a:rPr>
                <a:t>Son las fallas, olvidos, errores u omisiones que hacen las personas al realizar un trabajo, tarea o actividad y que pudieran ponerlas en riesgo de sufrir un accidente. También se presentan al desobedecer </a:t>
              </a:r>
              <a:r>
                <a:rPr lang="es-CO" sz="1351" dirty="0" smtClean="0">
                  <a:latin typeface="Century Gothic" panose="020B0502020202020204" pitchFamily="34" charset="0"/>
                </a:rPr>
                <a:t>prácticas </a:t>
              </a:r>
              <a:r>
                <a:rPr lang="es-CO" sz="1351" dirty="0">
                  <a:latin typeface="Century Gothic" panose="020B0502020202020204" pitchFamily="34" charset="0"/>
                </a:rPr>
                <a:t>o procedimientos correctos.   </a:t>
              </a:r>
            </a:p>
          </p:txBody>
        </p:sp>
        <p:pic>
          <p:nvPicPr>
            <p:cNvPr id="9" name="Picture 2" descr="Acto inseguro y CondiciÃ³n insegur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183"/>
            <a:stretch>
              <a:fillRect/>
            </a:stretch>
          </p:blipFill>
          <p:spPr bwMode="auto">
            <a:xfrm>
              <a:off x="1334185" y="685534"/>
              <a:ext cx="1841500" cy="1987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Cheurón 10"/>
            <p:cNvSpPr/>
            <p:nvPr/>
          </p:nvSpPr>
          <p:spPr>
            <a:xfrm rot="16200000">
              <a:off x="1865816" y="2527189"/>
              <a:ext cx="752475" cy="1479550"/>
            </a:xfrm>
            <a:prstGeom prst="chevron">
              <a:avLst>
                <a:gd name="adj" fmla="val 61185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6502188" y="300530"/>
            <a:ext cx="2947987" cy="5745430"/>
            <a:chOff x="7146131" y="380665"/>
            <a:chExt cx="2947987" cy="5745430"/>
          </a:xfrm>
        </p:grpSpPr>
        <p:pic>
          <p:nvPicPr>
            <p:cNvPr id="12" name="Picture 2" descr="Acto inseguro y CondiciÃ³n insegur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91"/>
            <a:stretch>
              <a:fillRect/>
            </a:stretch>
          </p:blipFill>
          <p:spPr bwMode="auto">
            <a:xfrm>
              <a:off x="7480298" y="3954395"/>
              <a:ext cx="2279650" cy="217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CuadroTexto 12"/>
            <p:cNvSpPr txBox="1"/>
            <p:nvPr/>
          </p:nvSpPr>
          <p:spPr>
            <a:xfrm>
              <a:off x="7146131" y="380665"/>
              <a:ext cx="2947987" cy="2172084"/>
            </a:xfrm>
            <a:prstGeom prst="round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just">
                <a:defRPr/>
              </a:pPr>
              <a:r>
                <a:rPr lang="es-CO" sz="1351" dirty="0">
                  <a:latin typeface="Century Gothic" panose="020B0502020202020204" pitchFamily="34" charset="0"/>
                </a:rPr>
                <a:t>Son las instalaciones, equipos de trabajo, maquinaria y herramientas que </a:t>
              </a:r>
              <a:r>
                <a:rPr lang="es-CO" sz="1351" u="sng" dirty="0" smtClean="0">
                  <a:latin typeface="Century Gothic" panose="020B0502020202020204" pitchFamily="34" charset="0"/>
                </a:rPr>
                <a:t>no</a:t>
              </a:r>
              <a:r>
                <a:rPr lang="es-CO" sz="1351" dirty="0" smtClean="0">
                  <a:latin typeface="Century Gothic" panose="020B0502020202020204" pitchFamily="34" charset="0"/>
                </a:rPr>
                <a:t> </a:t>
              </a:r>
              <a:r>
                <a:rPr lang="es-CO" sz="1351" dirty="0">
                  <a:latin typeface="Century Gothic" panose="020B0502020202020204" pitchFamily="34" charset="0"/>
                </a:rPr>
                <a:t>están en condiciones de ser usados y para realizar el trabajo para el cual fueron diseñadas o creadas y que ponen en riesgo de sufrir un accidente a las personas que las ocupan. </a:t>
              </a:r>
            </a:p>
          </p:txBody>
        </p:sp>
        <p:sp>
          <p:nvSpPr>
            <p:cNvPr id="14" name="Cheurón 11"/>
            <p:cNvSpPr/>
            <p:nvPr/>
          </p:nvSpPr>
          <p:spPr>
            <a:xfrm rot="5400000">
              <a:off x="8243886" y="2582863"/>
              <a:ext cx="752475" cy="1479550"/>
            </a:xfrm>
            <a:prstGeom prst="chevron">
              <a:avLst>
                <a:gd name="adj" fmla="val 61185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CO">
                <a:solidFill>
                  <a:schemeClr val="tx1"/>
                </a:solidFill>
              </a:endParaRPr>
            </a:p>
          </p:txBody>
        </p:sp>
      </p:grpSp>
      <p:pic>
        <p:nvPicPr>
          <p:cNvPr id="17" name="Imagen 16">
            <a:extLst>
              <a:ext uri="{C183D7F6-B498-43B3-948B-1728B52AA6E4}">
                <adec:decorative xmlns:lc="http://schemas.openxmlformats.org/drawingml/2006/lockedCanvas" xmlns:adec="http://schemas.microsoft.com/office/drawing/2017/decorativ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1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243469" y="6152284"/>
            <a:ext cx="592455" cy="56134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5533426" y="6358613"/>
            <a:ext cx="34059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200" i="1" dirty="0" smtClean="0">
                <a:solidFill>
                  <a:srgbClr val="001D35"/>
                </a:solidFill>
              </a:rPr>
              <a:t>Reporte de actos y condiciones inseguras</a:t>
            </a:r>
            <a:endParaRPr lang="es-ES" sz="1200" i="1" dirty="0">
              <a:solidFill>
                <a:srgbClr val="001D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94934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611</TotalTime>
  <Words>2072</Words>
  <Application>Microsoft Office PowerPoint</Application>
  <PresentationFormat>Panorámica</PresentationFormat>
  <Paragraphs>254</Paragraphs>
  <Slides>39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8" baseType="lpstr">
      <vt:lpstr>Arial</vt:lpstr>
      <vt:lpstr>Century Gothic</vt:lpstr>
      <vt:lpstr>Comic Sans MS</vt:lpstr>
      <vt:lpstr>Google Sans</vt:lpstr>
      <vt:lpstr>Times New Roman</vt:lpstr>
      <vt:lpstr>Trebuchet MS</vt:lpstr>
      <vt:lpstr>Wingdings</vt:lpstr>
      <vt:lpstr>Wingdings 3</vt:lpstr>
      <vt:lpstr>Faceta</vt:lpstr>
      <vt:lpstr>SEGURIDAD Y SALUD EN EL TRABAJO</vt:lpstr>
      <vt:lpstr>HISTORIA DE LA SEGURIDAD Y SALUD EN EL TRABAJO (SST)</vt:lpstr>
      <vt:lpstr>HISTORIA DE LA SEGURIDAD Y SALUD EN EL TRABAJO (SST)</vt:lpstr>
      <vt:lpstr>Presentación de PowerPoint</vt:lpstr>
      <vt:lpstr>¿ QUÉ ES UN ACCIDENTE DE TRABAJO E INCIDENTE?</vt:lpstr>
      <vt:lpstr>ACCIDENTE O INCIDENTE?</vt:lpstr>
      <vt:lpstr>¿ QUÉ ES UN ACCIDENTE DE TRABAJO E INCIDENTE?</vt:lpstr>
      <vt:lpstr>¿QUÉ HACER SI SE PRESENTA UN AT?</vt:lpstr>
      <vt:lpstr>CAUSAS DE LOS ACCIDENTES DE TRABAJO E INCIDENTES</vt:lpstr>
      <vt:lpstr>ACTO O CONDICIÓN INSEGURA?</vt:lpstr>
      <vt:lpstr>TALLER No 1  Identifica actos y condiciones inseguras</vt:lpstr>
      <vt:lpstr>TALLER No 1  Identifica actos y condiciones inseguras</vt:lpstr>
      <vt:lpstr>TALLER No 1  Identifica actos y condiciones inseguras</vt:lpstr>
      <vt:lpstr>TALLER No 1  Identifica actos y condiciones inseguras</vt:lpstr>
      <vt:lpstr>TALLER No 1  Identifica actos y condiciones inseguras</vt:lpstr>
      <vt:lpstr>TALLER No 1  Identifica actos y condiciones inseguras</vt:lpstr>
      <vt:lpstr>TALLER No 1  Identifica actos y condiciones inseguras</vt:lpstr>
      <vt:lpstr>SEGURIDAD Y SALUD EN EL TRABAJO</vt:lpstr>
      <vt:lpstr>PELIGRO vs RIESGO</vt:lpstr>
      <vt:lpstr>CLASIFICACIÓN DE PELIGROS</vt:lpstr>
      <vt:lpstr>EJEMPLO DE PELIGROS Y RIESGOS</vt:lpstr>
      <vt:lpstr>MATRIZ DE IDENTIFICACIÓN DE PELIGROS Y EVALUACIÓN DE RIESGOS (MIPER)</vt:lpstr>
      <vt:lpstr>CONTROLES EXISTENTES</vt:lpstr>
      <vt:lpstr>Presentación de PowerPoint</vt:lpstr>
      <vt:lpstr>¿QUÉ SON LOS EPP?</vt:lpstr>
      <vt:lpstr>CLASIFICACIÓN DE LOS EPP</vt:lpstr>
      <vt:lpstr>TALLER No 2  Matriz de peligros y riesgos</vt:lpstr>
      <vt:lpstr>SEGURIDAD Y SALUD EN EL TRABAJO</vt:lpstr>
      <vt:lpstr>GRUPOS DE APOYO AL SG-SST</vt:lpstr>
      <vt:lpstr>COMITÉ PARITARIO DE SEGURIDAD Y SALUD EN EL TRABAJO (COPASST)</vt:lpstr>
      <vt:lpstr>COMITÉ DE CONVIVENCIA LABORAL </vt:lpstr>
      <vt:lpstr>BRIGADAS DE EMERGENCIA</vt:lpstr>
      <vt:lpstr>FUNCIONES Y RESPONSABILIDADES EN SST</vt:lpstr>
      <vt:lpstr>FUNCIONES Y RESPONSABILIDADES DEL EMPLEADOR Y LOS TRABAJADORES</vt:lpstr>
      <vt:lpstr>FUNCIONES Y RESPONSABILIDADES DEL COPASST (RES 2013/1986)</vt:lpstr>
      <vt:lpstr>FUNCIONES Y RESPONSABILIDADES DEL COMITÉ DE CONVIVENCIA LABORAL</vt:lpstr>
      <vt:lpstr>Presentación de PowerPoint</vt:lpstr>
      <vt:lpstr>Presentación de PowerPoint</vt:lpstr>
      <vt:lpstr>REQUISITOS LEGALES MÍNIMOS EN SST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SEGURIDAD Y SALUD EN EL TRABAJO</dc:title>
  <dc:creator>Usuario de Windows</dc:creator>
  <cp:lastModifiedBy>Usuario de Windows</cp:lastModifiedBy>
  <cp:revision>114</cp:revision>
  <dcterms:created xsi:type="dcterms:W3CDTF">2025-07-07T14:52:56Z</dcterms:created>
  <dcterms:modified xsi:type="dcterms:W3CDTF">2025-08-20T23:04:28Z</dcterms:modified>
</cp:coreProperties>
</file>