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"/>
  </p:notesMasterIdLst>
  <p:sldIdLst>
    <p:sldId id="262" r:id="rId2"/>
    <p:sldId id="263" r:id="rId3"/>
    <p:sldId id="264" r:id="rId4"/>
    <p:sldId id="265" r:id="rId5"/>
  </p:sldIdLst>
  <p:sldSz cx="12192000" cy="6858000"/>
  <p:notesSz cx="6858000" cy="9144000"/>
  <p:embeddedFontLst>
    <p:embeddedFont>
      <p:font typeface="Nunito Sans" pitchFamily="2" charset="0"/>
      <p:regular r:id="rId7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gdbdxQJAtruKu8KIIAtHJBljkF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FDF2A7-BB02-AB49-1758-0A80422EEC23}" v="415" dt="2025-11-21T20:51:54.3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654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5c28df2cd7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5c28df2cd7_0_21:notes"/>
          <p:cNvSpPr txBox="1">
            <a:spLocks noGrp="1"/>
          </p:cNvSpPr>
          <p:nvPr>
            <p:ph type="body" idx="1"/>
          </p:nvPr>
        </p:nvSpPr>
        <p:spPr>
          <a:xfrm>
            <a:off x="685802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g35c28df2cd7_0_21:notes"/>
          <p:cNvSpPr txBox="1">
            <a:spLocks noGrp="1"/>
          </p:cNvSpPr>
          <p:nvPr>
            <p:ph type="sldNum" idx="12"/>
          </p:nvPr>
        </p:nvSpPr>
        <p:spPr>
          <a:xfrm>
            <a:off x="3884620" y="8685214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8500" tIns="88500" rIns="88500" bIns="885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CO" sz="1400"/>
              <a:t>1</a:t>
            </a:fld>
            <a:endParaRPr sz="14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Nunito Sa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E7D7D"/>
              </a:buClr>
              <a:buSzPts val="2400"/>
              <a:buNone/>
              <a:defRPr sz="2400">
                <a:solidFill>
                  <a:srgbClr val="7E7D7D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2000"/>
              <a:buNone/>
              <a:defRPr sz="2000">
                <a:solidFill>
                  <a:srgbClr val="7E7D7D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800"/>
              <a:buNone/>
              <a:defRPr sz="1800">
                <a:solidFill>
                  <a:srgbClr val="7E7D7D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  <p:pic>
        <p:nvPicPr>
          <p:cNvPr id="22" name="Google Shape;2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59114" y="381966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37026" y="210035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  <p:pic>
        <p:nvPicPr>
          <p:cNvPr id="60" name="Google Shape;60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16706" y="179293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uni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  <p:pic>
        <p:nvPicPr>
          <p:cNvPr id="69" name="Google Shape;6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05479" y="306854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uni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36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body" idx="1"/>
          </p:nvPr>
        </p:nvSpPr>
        <p:spPr>
          <a:xfrm>
            <a:off x="838201" y="1743956"/>
            <a:ext cx="10515602" cy="3591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0" name="Google Shape;80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65464" y="5477840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Nunito Sans"/>
              <a:buNone/>
              <a:defRPr sz="4400" b="1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g35c28df2cd7_0_21"/>
          <p:cNvPicPr preferRelativeResize="0"/>
          <p:nvPr/>
        </p:nvPicPr>
        <p:blipFill rotWithShape="1">
          <a:blip r:embed="rId3">
            <a:alphaModFix amt="51000"/>
          </a:blip>
          <a:srcRect l="1318" t="16288" r="3859" b="9268"/>
          <a:stretch/>
        </p:blipFill>
        <p:spPr>
          <a:xfrm>
            <a:off x="0" y="0"/>
            <a:ext cx="12192005" cy="6705599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g35c28df2cd7_0_21"/>
          <p:cNvSpPr txBox="1">
            <a:spLocks noGrp="1"/>
          </p:cNvSpPr>
          <p:nvPr>
            <p:ph type="title"/>
          </p:nvPr>
        </p:nvSpPr>
        <p:spPr>
          <a:xfrm>
            <a:off x="831850" y="2090738"/>
            <a:ext cx="10515600" cy="2852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400" b="1">
                <a:solidFill>
                  <a:srgbClr val="FFC000"/>
                </a:solidFill>
                <a:latin typeface="Arial"/>
              </a:rPr>
              <a:t>SEGUIMIENTO AMBIENTAL</a:t>
            </a:r>
            <a:endParaRPr sz="5600">
              <a:solidFill>
                <a:schemeClr val="dk2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200" b="0">
                <a:solidFill>
                  <a:srgbClr val="FFFFFF"/>
                </a:solidFill>
                <a:latin typeface="Arial"/>
              </a:rPr>
              <a:t>Trámites mineros · Chocó</a:t>
            </a:r>
            <a:endParaRPr sz="5600">
              <a:solidFill>
                <a:schemeClr val="dk2"/>
              </a:solidFill>
            </a:endParaRPr>
          </a:p>
        </p:txBody>
      </p:sp>
      <p:pic>
        <p:nvPicPr>
          <p:cNvPr id="129" name="Google Shape;129;g35c28df2cd7_0_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0825" y="321050"/>
            <a:ext cx="1145651" cy="1145651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TextBox 129"/>
          <p:cNvSpPr txBox="1"/>
          <p:nvPr/>
        </p:nvSpPr>
        <p:spPr>
          <a:xfrm>
            <a:off x="841248" y="5074920"/>
            <a:ext cx="10332720" cy="820738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300"/>
              </a:spcAft>
            </a:pPr>
            <a:r>
              <a:rPr sz="1500" b="1" dirty="0" err="1">
                <a:solidFill>
                  <a:srgbClr val="FFFFFF"/>
                </a:solidFill>
                <a:latin typeface="Arial"/>
              </a:rPr>
              <a:t>Componente</a:t>
            </a:r>
            <a:r>
              <a:rPr sz="1500" b="1" dirty="0">
                <a:solidFill>
                  <a:srgbClr val="FFFFFF"/>
                </a:solidFill>
                <a:latin typeface="Arial"/>
              </a:rPr>
              <a:t> Ambiental · Mesa de </a:t>
            </a:r>
            <a:r>
              <a:rPr sz="1500" b="1" dirty="0" err="1">
                <a:solidFill>
                  <a:srgbClr val="FFFFFF"/>
                </a:solidFill>
                <a:latin typeface="Arial"/>
              </a:rPr>
              <a:t>seguimiento</a:t>
            </a:r>
            <a:r>
              <a:rPr sz="1500" b="1" dirty="0">
                <a:solidFill>
                  <a:srgbClr val="FFFFFF"/>
                </a:solidFill>
                <a:latin typeface="Arial"/>
              </a:rPr>
              <a:t> a </a:t>
            </a:r>
            <a:r>
              <a:rPr sz="1500" b="1" dirty="0" err="1">
                <a:solidFill>
                  <a:srgbClr val="FFFFFF"/>
                </a:solidFill>
                <a:latin typeface="Arial"/>
              </a:rPr>
              <a:t>trámites</a:t>
            </a:r>
            <a:r>
              <a:rPr sz="1500" b="1" dirty="0">
                <a:solidFill>
                  <a:srgbClr val="FFFFFF"/>
                </a:solidFill>
                <a:latin typeface="Arial"/>
              </a:rPr>
              <a:t> </a:t>
            </a:r>
            <a:r>
              <a:rPr sz="1500" b="1" dirty="0" err="1">
                <a:solidFill>
                  <a:srgbClr val="FFFFFF"/>
                </a:solidFill>
                <a:latin typeface="Arial"/>
              </a:rPr>
              <a:t>minero-ambientales</a:t>
            </a:r>
            <a:endParaRPr sz="1500" b="1" dirty="0">
              <a:solidFill>
                <a:srgbClr val="FFFFFF"/>
              </a:solidFill>
              <a:latin typeface="Arial"/>
            </a:endParaRPr>
          </a:p>
          <a:p>
            <a:pPr algn="l">
              <a:spcAft>
                <a:spcPts val="300"/>
              </a:spcAft>
            </a:pPr>
            <a:r>
              <a:rPr sz="1300" dirty="0" err="1">
                <a:solidFill>
                  <a:srgbClr val="FFFFFF"/>
                </a:solidFill>
                <a:latin typeface="Arial"/>
              </a:rPr>
              <a:t>Retroalimentación</a:t>
            </a:r>
            <a:r>
              <a:rPr sz="1300" dirty="0">
                <a:solidFill>
                  <a:srgbClr val="FFFFFF"/>
                </a:solidFill>
                <a:latin typeface="Arial"/>
              </a:rPr>
              <a:t> del </a:t>
            </a:r>
            <a:r>
              <a:rPr sz="1300" dirty="0" err="1">
                <a:solidFill>
                  <a:srgbClr val="FFFFFF"/>
                </a:solidFill>
                <a:latin typeface="Arial"/>
              </a:rPr>
              <a:t>cronograma</a:t>
            </a:r>
            <a:r>
              <a:rPr sz="1300" dirty="0">
                <a:solidFill>
                  <a:srgbClr val="FFFFFF"/>
                </a:solidFill>
                <a:latin typeface="Arial"/>
              </a:rPr>
              <a:t> · Primer </a:t>
            </a:r>
            <a:r>
              <a:rPr sz="1300" dirty="0" err="1">
                <a:solidFill>
                  <a:srgbClr val="FFFFFF"/>
                </a:solidFill>
                <a:latin typeface="Arial"/>
              </a:rPr>
              <a:t>semestre</a:t>
            </a:r>
            <a:r>
              <a:rPr sz="1300" dirty="0">
                <a:solidFill>
                  <a:srgbClr val="FFFFFF"/>
                </a:solidFill>
                <a:latin typeface="Arial"/>
              </a:rPr>
              <a:t> 2026</a:t>
            </a:r>
          </a:p>
          <a:p>
            <a:pPr algn="l">
              <a:spcBef>
                <a:spcPts val="600"/>
              </a:spcBef>
              <a:spcAft>
                <a:spcPts val="400"/>
              </a:spcAft>
            </a:pPr>
            <a:r>
              <a:rPr lang="es-CO" sz="1200" b="1" dirty="0">
                <a:solidFill>
                  <a:srgbClr val="FFC000"/>
                </a:solidFill>
              </a:rPr>
              <a:t>Sebastián Polo</a:t>
            </a:r>
            <a:r>
              <a:rPr sz="1200" b="1" dirty="0">
                <a:solidFill>
                  <a:srgbClr val="FFC000"/>
                </a:solidFill>
                <a:latin typeface="Arial"/>
              </a:rPr>
              <a:t> — </a:t>
            </a:r>
            <a:r>
              <a:rPr sz="1200" b="1" dirty="0" err="1">
                <a:solidFill>
                  <a:srgbClr val="FFC000"/>
                </a:solidFill>
                <a:latin typeface="Arial"/>
              </a:rPr>
              <a:t>Profesional</a:t>
            </a:r>
            <a:r>
              <a:rPr sz="1200" b="1" dirty="0">
                <a:solidFill>
                  <a:srgbClr val="FFC000"/>
                </a:solidFill>
                <a:latin typeface="Arial"/>
              </a:rPr>
              <a:t> Ambiental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anchor="t"/>
          <a:lstStyle/>
          <a:p>
            <a:r>
              <a:rPr sz="2600" b="1">
                <a:solidFill>
                  <a:srgbClr val="3A3838"/>
                </a:solidFill>
                <a:latin typeface="Arial"/>
              </a:rPr>
              <a:t>La Mesa · Chocó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1248" y="1600200"/>
            <a:ext cx="5486400" cy="310896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250" b="1">
                <a:solidFill>
                  <a:srgbClr val="8A6200"/>
                </a:solidFill>
                <a:latin typeface="Arial"/>
              </a:rPr>
              <a:t>OBJETIVO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1248" y="1929384"/>
            <a:ext cx="5212080" cy="1051560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lnSpc>
                <a:spcPct val="102000"/>
              </a:lnSpc>
              <a:spcAft>
                <a:spcPts val="400"/>
              </a:spcAft>
            </a:pPr>
            <a:r>
              <a:rPr sz="1300">
                <a:solidFill>
                  <a:srgbClr val="3A3838"/>
                </a:solidFill>
                <a:latin typeface="Arial"/>
              </a:rPr>
              <a:t>Hacer seguimiento a los trámites de formalización ambiental y capacitar a los mineros en la normativa ambiental aplicable.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1248" y="3017520"/>
            <a:ext cx="5486400" cy="310896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250" b="1">
                <a:solidFill>
                  <a:srgbClr val="8A6200"/>
                </a:solidFill>
                <a:latin typeface="Arial"/>
              </a:rPr>
              <a:t>DESARROLLO DE LA SESIÓN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41248" y="3346703"/>
            <a:ext cx="5212080" cy="1828800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lnSpc>
                <a:spcPct val="105000"/>
              </a:lnSpc>
              <a:spcAft>
                <a:spcPts val="500"/>
              </a:spcAft>
            </a:pPr>
            <a:r>
              <a:rPr sz="1250" b="1">
                <a:solidFill>
                  <a:srgbClr val="3A3838"/>
                </a:solidFill>
                <a:latin typeface="Arial"/>
              </a:rPr>
              <a:t>Modalidad: </a:t>
            </a:r>
            <a:r>
              <a:rPr sz="1250">
                <a:solidFill>
                  <a:srgbClr val="3A3838"/>
                </a:solidFill>
                <a:latin typeface="Arial"/>
              </a:rPr>
              <a:t>Presencial y virtual</a:t>
            </a:r>
          </a:p>
          <a:p>
            <a:pPr algn="l">
              <a:lnSpc>
                <a:spcPct val="105000"/>
              </a:lnSpc>
              <a:spcAft>
                <a:spcPts val="500"/>
              </a:spcAft>
            </a:pPr>
            <a:r>
              <a:rPr sz="1250" b="1">
                <a:solidFill>
                  <a:srgbClr val="3A3838"/>
                </a:solidFill>
                <a:latin typeface="Arial"/>
              </a:rPr>
              <a:t>Fecha: </a:t>
            </a:r>
            <a:r>
              <a:rPr sz="1250">
                <a:solidFill>
                  <a:srgbClr val="3A3838"/>
                </a:solidFill>
                <a:latin typeface="Arial"/>
              </a:rPr>
              <a:t>Miércoles 8 de abril de 2026</a:t>
            </a:r>
          </a:p>
          <a:p>
            <a:pPr algn="l">
              <a:lnSpc>
                <a:spcPct val="105000"/>
              </a:lnSpc>
              <a:spcAft>
                <a:spcPts val="500"/>
              </a:spcAft>
            </a:pPr>
            <a:r>
              <a:rPr sz="1250" b="1">
                <a:solidFill>
                  <a:srgbClr val="3A3838"/>
                </a:solidFill>
                <a:latin typeface="Arial"/>
              </a:rPr>
              <a:t>Horario: </a:t>
            </a:r>
            <a:r>
              <a:rPr sz="1250">
                <a:solidFill>
                  <a:srgbClr val="3A3838"/>
                </a:solidFill>
                <a:latin typeface="Arial"/>
              </a:rPr>
              <a:t>8:00 a. m. – 2:00 p. m.</a:t>
            </a:r>
          </a:p>
          <a:p>
            <a:pPr algn="l">
              <a:lnSpc>
                <a:spcPct val="105000"/>
              </a:lnSpc>
              <a:spcAft>
                <a:spcPts val="500"/>
              </a:spcAft>
            </a:pPr>
            <a:r>
              <a:rPr sz="1250" b="1">
                <a:solidFill>
                  <a:srgbClr val="3A3838"/>
                </a:solidFill>
                <a:latin typeface="Arial"/>
              </a:rPr>
              <a:t>Lugar: </a:t>
            </a:r>
            <a:r>
              <a:rPr sz="1250">
                <a:solidFill>
                  <a:srgbClr val="3A3838"/>
                </a:solidFill>
                <a:latin typeface="Arial"/>
              </a:rPr>
              <a:t>Instalaciones del IIAP – Quibdó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6520" y="1600200"/>
            <a:ext cx="4937760" cy="310896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250" b="1">
                <a:solidFill>
                  <a:srgbClr val="8A6200"/>
                </a:solidFill>
                <a:latin typeface="Arial"/>
              </a:rPr>
              <a:t>ASISTENTES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46520" y="1947672"/>
            <a:ext cx="2331720" cy="960120"/>
          </a:xfrm>
          <a:prstGeom prst="roundRect">
            <a:avLst>
              <a:gd name="adj" fmla="val 6000"/>
            </a:avLst>
          </a:prstGeom>
          <a:solidFill>
            <a:srgbClr val="3A38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25400" rIns="0" bIns="25400" rtlCol="0" anchor="ctr"/>
          <a:lstStyle/>
          <a:p>
            <a:pPr algn="ctr">
              <a:spcAft>
                <a:spcPts val="0"/>
              </a:spcAft>
            </a:pPr>
            <a:r>
              <a:rPr sz="3200" b="1">
                <a:solidFill>
                  <a:srgbClr val="FFFFFF"/>
                </a:solidFill>
                <a:latin typeface="Arial"/>
              </a:rPr>
              <a:t>43</a:t>
            </a:r>
          </a:p>
          <a:p>
            <a:pPr algn="ctr">
              <a:spcAft>
                <a:spcPts val="0"/>
              </a:spcAft>
            </a:pPr>
            <a:r>
              <a:rPr sz="900" b="1">
                <a:solidFill>
                  <a:srgbClr val="FFC000"/>
                </a:solidFill>
                <a:latin typeface="Arial"/>
              </a:rPr>
              <a:t>PARTICIPANTES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961120" y="1947672"/>
            <a:ext cx="2331720" cy="960120"/>
          </a:xfrm>
          <a:prstGeom prst="roundRect">
            <a:avLst>
              <a:gd name="adj" fmla="val 600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25400" rIns="0" bIns="25400" rtlCol="0" anchor="ctr"/>
          <a:lstStyle/>
          <a:p>
            <a:pPr algn="ctr">
              <a:spcAft>
                <a:spcPts val="0"/>
              </a:spcAft>
            </a:pPr>
            <a:r>
              <a:rPr sz="3200" b="1">
                <a:solidFill>
                  <a:srgbClr val="3A3838"/>
                </a:solidFill>
                <a:latin typeface="Arial"/>
              </a:rPr>
              <a:t>13</a:t>
            </a:r>
          </a:p>
          <a:p>
            <a:pPr algn="ctr">
              <a:spcAft>
                <a:spcPts val="0"/>
              </a:spcAft>
            </a:pPr>
            <a:r>
              <a:rPr sz="900" b="1">
                <a:solidFill>
                  <a:srgbClr val="3A3838"/>
                </a:solidFill>
                <a:latin typeface="Arial"/>
              </a:rPr>
              <a:t>MINEROS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46520" y="3081528"/>
            <a:ext cx="4937760" cy="1828800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1200" b="1">
                <a:solidFill>
                  <a:srgbClr val="3A3838"/>
                </a:solidFill>
                <a:latin typeface="Arial"/>
              </a:rPr>
              <a:t>Entidades participantes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Gobernación del Chocó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CODECHOCÓ  ·  Alcaldía de Quibdó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Agencia Nacional de Minería (ANM)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Ministerio de Minas y Energía (enlace territorio)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Ministerio de Ambiente y Desarrollo Sostenible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Dirección Nacional de Consulta Previa (Mininterior)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UPME  ·  ICANH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1248" y="5074920"/>
            <a:ext cx="10515600" cy="310896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250" b="1">
                <a:solidFill>
                  <a:srgbClr val="8A6200"/>
                </a:solidFill>
                <a:latin typeface="Arial"/>
              </a:rPr>
              <a:t>MESAS ESPECÍFICAS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1248" y="5385816"/>
            <a:ext cx="10515600" cy="914400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lnSpc>
                <a:spcPct val="105000"/>
              </a:lnSpc>
              <a:spcAft>
                <a:spcPts val="400"/>
              </a:spcAft>
            </a:pPr>
            <a:r>
              <a:rPr sz="1200">
                <a:solidFill>
                  <a:srgbClr val="3A3838"/>
                </a:solidFill>
                <a:latin typeface="Arial"/>
              </a:rPr>
              <a:t>No se concretaron mesas específicas: pese al seguimiento, los mineros no se comunicaron con la ANM para agendar el espacio. El principal inconveniente fue la superposición de áreas con comunidades étnicas.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anchor="t"/>
          <a:lstStyle/>
          <a:p>
            <a:r>
              <a:rPr sz="2600" b="1">
                <a:solidFill>
                  <a:srgbClr val="3A3838"/>
                </a:solidFill>
                <a:latin typeface="Arial"/>
              </a:rPr>
              <a:t>Base de datos · antes y después · Chocó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1248" y="1554480"/>
            <a:ext cx="6309360" cy="310896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300" b="1">
                <a:solidFill>
                  <a:srgbClr val="3A3838"/>
                </a:solidFill>
                <a:latin typeface="Arial"/>
              </a:rPr>
              <a:t>63 trámites  </a:t>
            </a:r>
            <a:r>
              <a:rPr sz="1050">
                <a:solidFill>
                  <a:srgbClr val="6E6E6E"/>
                </a:solidFill>
                <a:latin typeface="Arial"/>
              </a:rPr>
              <a:t>· estado del trámite minero (fuente: AnnA Minería)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41248" y="1920240"/>
          <a:ext cx="6309360" cy="3072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7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/>
                        </a:rPr>
                        <a:t>Estado del trámite</a:t>
                      </a:r>
                    </a:p>
                  </a:txBody>
                  <a:tcPr anchor="ctr">
                    <a:solidFill>
                      <a:srgbClr val="3A38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Arial"/>
                        </a:rPr>
                        <a:t>Antes</a:t>
                      </a:r>
                    </a:p>
                  </a:txBody>
                  <a:tcPr anchor="ctr">
                    <a:solidFill>
                      <a:srgbClr val="3A38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Arial"/>
                        </a:rPr>
                        <a:t>Después</a:t>
                      </a:r>
                    </a:p>
                  </a:txBody>
                  <a:tcPr anchor="ctr">
                    <a:solidFill>
                      <a:srgbClr val="3A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En evaluación (verificado en AnnA)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2C7A4B"/>
                          </a:solidFill>
                          <a:latin typeface="Arial"/>
                        </a:rPr>
                        <a:t>37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En trámite (impreciso)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36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6E6E6E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Derecho de Prelación (Dcto 1396)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>
                          <a:solidFill>
                            <a:srgbClr val="3A3838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Declarada / aprobado (ARE)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3A3838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Solicitud rechazada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B4453C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Desistimiento / suspendido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8A62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Archivada / excluida / inactivo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>
                          <a:solidFill>
                            <a:srgbClr val="6E6E6E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7360920" y="1600200"/>
            <a:ext cx="3977639" cy="2331720"/>
          </a:xfrm>
          <a:prstGeom prst="roundRect">
            <a:avLst>
              <a:gd name="adj" fmla="val 6000"/>
            </a:avLst>
          </a:prstGeom>
          <a:solidFill>
            <a:srgbClr val="F3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14300" rIns="127000" bIns="25400" rtlCol="0" anchor="t"/>
          <a:lstStyle/>
          <a:p>
            <a:pPr algn="l">
              <a:spcAft>
                <a:spcPts val="400"/>
              </a:spcAft>
            </a:pPr>
            <a:r>
              <a:rPr sz="1200" b="1" dirty="0">
                <a:solidFill>
                  <a:srgbClr val="3A3838"/>
                </a:solidFill>
                <a:latin typeface="Arial"/>
              </a:rPr>
              <a:t>Casos </a:t>
            </a:r>
            <a:r>
              <a:rPr sz="1200" b="1" dirty="0" err="1">
                <a:solidFill>
                  <a:srgbClr val="3A3838"/>
                </a:solidFill>
                <a:latin typeface="Arial"/>
              </a:rPr>
              <a:t>relevantes</a:t>
            </a:r>
            <a:endParaRPr sz="1200" b="1" dirty="0">
              <a:solidFill>
                <a:srgbClr val="3A3838"/>
              </a:solidFill>
              <a:latin typeface="Arial"/>
            </a:endParaRPr>
          </a:p>
          <a:p>
            <a:pPr algn="l">
              <a:lnSpc>
                <a:spcPct val="103000"/>
              </a:lnSpc>
              <a:spcAft>
                <a:spcPts val="400"/>
              </a:spcAft>
            </a:pPr>
            <a:r>
              <a:rPr sz="1040" b="1" dirty="0">
                <a:solidFill>
                  <a:srgbClr val="B4453C"/>
                </a:solidFill>
                <a:latin typeface="Arial"/>
              </a:rPr>
              <a:t>6 solicitudes </a:t>
            </a:r>
            <a:r>
              <a:rPr sz="1040" b="1" dirty="0" err="1">
                <a:solidFill>
                  <a:srgbClr val="B4453C"/>
                </a:solidFill>
                <a:latin typeface="Arial"/>
              </a:rPr>
              <a:t>rechazadas</a:t>
            </a:r>
            <a:r>
              <a:rPr sz="1040" b="1" dirty="0">
                <a:solidFill>
                  <a:srgbClr val="B4453C"/>
                </a:solidFill>
                <a:latin typeface="Arial"/>
              </a:rPr>
              <a:t> </a:t>
            </a:r>
            <a:r>
              <a:rPr sz="1040" dirty="0" err="1">
                <a:solidFill>
                  <a:srgbClr val="3A3838"/>
                </a:solidFill>
                <a:latin typeface="Arial"/>
              </a:rPr>
              <a:t>detectadas</a:t>
            </a:r>
            <a:r>
              <a:rPr sz="1040" dirty="0">
                <a:solidFill>
                  <a:srgbClr val="3A3838"/>
                </a:solidFill>
                <a:latin typeface="Arial"/>
              </a:rPr>
              <a:t> </a:t>
            </a:r>
            <a:r>
              <a:rPr sz="1040" dirty="0" err="1">
                <a:solidFill>
                  <a:srgbClr val="3A3838"/>
                </a:solidFill>
                <a:latin typeface="Arial"/>
              </a:rPr>
              <a:t>en</a:t>
            </a:r>
            <a:r>
              <a:rPr sz="1040" dirty="0">
                <a:solidFill>
                  <a:srgbClr val="3A3838"/>
                </a:solidFill>
                <a:latin typeface="Arial"/>
              </a:rPr>
              <a:t> el </a:t>
            </a:r>
            <a:r>
              <a:rPr sz="1040" dirty="0" err="1">
                <a:solidFill>
                  <a:srgbClr val="3A3838"/>
                </a:solidFill>
                <a:latin typeface="Arial"/>
              </a:rPr>
              <a:t>seguimiento</a:t>
            </a:r>
            <a:r>
              <a:rPr sz="1040" dirty="0">
                <a:solidFill>
                  <a:srgbClr val="3A3838"/>
                </a:solidFill>
                <a:latin typeface="Arial"/>
              </a:rPr>
              <a:t> (antes </a:t>
            </a:r>
            <a:r>
              <a:rPr sz="1040" dirty="0" err="1">
                <a:solidFill>
                  <a:srgbClr val="3A3838"/>
                </a:solidFill>
                <a:latin typeface="Arial"/>
              </a:rPr>
              <a:t>figuraban</a:t>
            </a:r>
            <a:r>
              <a:rPr sz="1040" dirty="0">
                <a:solidFill>
                  <a:srgbClr val="3A3838"/>
                </a:solidFill>
                <a:latin typeface="Arial"/>
              </a:rPr>
              <a:t> “</a:t>
            </a:r>
            <a:r>
              <a:rPr sz="1040" dirty="0" err="1">
                <a:solidFill>
                  <a:srgbClr val="3A3838"/>
                </a:solidFill>
                <a:latin typeface="Arial"/>
              </a:rPr>
              <a:t>en</a:t>
            </a:r>
            <a:r>
              <a:rPr sz="1040" dirty="0">
                <a:solidFill>
                  <a:srgbClr val="3A3838"/>
                </a:solidFill>
                <a:latin typeface="Arial"/>
              </a:rPr>
              <a:t> </a:t>
            </a:r>
            <a:r>
              <a:rPr sz="1040" dirty="0" err="1">
                <a:solidFill>
                  <a:srgbClr val="3A3838"/>
                </a:solidFill>
                <a:latin typeface="Arial"/>
              </a:rPr>
              <a:t>trámite</a:t>
            </a:r>
            <a:r>
              <a:rPr sz="1040" dirty="0">
                <a:solidFill>
                  <a:srgbClr val="3A3838"/>
                </a:solidFill>
                <a:latin typeface="Arial"/>
              </a:rPr>
              <a:t>”): ARE-510560, -510559, -510557, -510318, -510291 y -509924.</a:t>
            </a:r>
          </a:p>
          <a:p>
            <a:pPr algn="l">
              <a:lnSpc>
                <a:spcPct val="103000"/>
              </a:lnSpc>
              <a:spcAft>
                <a:spcPts val="400"/>
              </a:spcAft>
            </a:pPr>
            <a:r>
              <a:rPr sz="1040" b="1" dirty="0" err="1">
                <a:solidFill>
                  <a:srgbClr val="3A3838"/>
                </a:solidFill>
                <a:latin typeface="Arial"/>
              </a:rPr>
              <a:t>Instrumento</a:t>
            </a:r>
            <a:r>
              <a:rPr sz="1040" b="1" dirty="0">
                <a:solidFill>
                  <a:srgbClr val="3A3838"/>
                </a:solidFill>
                <a:latin typeface="Arial"/>
              </a:rPr>
              <a:t> </a:t>
            </a:r>
            <a:r>
              <a:rPr sz="1040" b="1" dirty="0" err="1">
                <a:solidFill>
                  <a:srgbClr val="3A3838"/>
                </a:solidFill>
                <a:latin typeface="Arial"/>
              </a:rPr>
              <a:t>ambiental</a:t>
            </a:r>
            <a:r>
              <a:rPr sz="1040" b="1" dirty="0">
                <a:solidFill>
                  <a:srgbClr val="3A3838"/>
                </a:solidFill>
                <a:latin typeface="Arial"/>
              </a:rPr>
              <a:t> </a:t>
            </a:r>
            <a:r>
              <a:rPr sz="1040" b="1" dirty="0" err="1">
                <a:solidFill>
                  <a:srgbClr val="3A3838"/>
                </a:solidFill>
                <a:latin typeface="Arial"/>
              </a:rPr>
              <a:t>otorgado</a:t>
            </a:r>
            <a:r>
              <a:rPr sz="1040" b="1" dirty="0">
                <a:solidFill>
                  <a:srgbClr val="3A3838"/>
                </a:solidFill>
                <a:latin typeface="Arial"/>
              </a:rPr>
              <a:t>: </a:t>
            </a:r>
            <a:r>
              <a:rPr sz="1040" dirty="0">
                <a:solidFill>
                  <a:srgbClr val="3A3838"/>
                </a:solidFill>
                <a:latin typeface="Arial"/>
              </a:rPr>
              <a:t>ARE-THG-08001X (Res. 0644/2023) y ARE-TCL-08002X (Res. 1964/2021).</a:t>
            </a:r>
          </a:p>
          <a:p>
            <a:pPr algn="l">
              <a:lnSpc>
                <a:spcPct val="103000"/>
              </a:lnSpc>
              <a:spcAft>
                <a:spcPts val="400"/>
              </a:spcAft>
            </a:pPr>
            <a:r>
              <a:rPr sz="1040" b="1" dirty="0" err="1">
                <a:solidFill>
                  <a:srgbClr val="8A6200"/>
                </a:solidFill>
                <a:latin typeface="Arial"/>
              </a:rPr>
              <a:t>Desistimientos</a:t>
            </a:r>
            <a:r>
              <a:rPr sz="1040" b="1" dirty="0">
                <a:solidFill>
                  <a:srgbClr val="8A6200"/>
                </a:solidFill>
                <a:latin typeface="Arial"/>
              </a:rPr>
              <a:t> y </a:t>
            </a:r>
            <a:r>
              <a:rPr sz="1040" b="1" dirty="0" err="1">
                <a:solidFill>
                  <a:srgbClr val="8A6200"/>
                </a:solidFill>
                <a:latin typeface="Arial"/>
              </a:rPr>
              <a:t>suspensiones</a:t>
            </a:r>
            <a:r>
              <a:rPr sz="1040" b="1" dirty="0">
                <a:solidFill>
                  <a:srgbClr val="8A6200"/>
                </a:solidFill>
                <a:latin typeface="Arial"/>
              </a:rPr>
              <a:t> </a:t>
            </a:r>
            <a:r>
              <a:rPr sz="1040" dirty="0" err="1">
                <a:solidFill>
                  <a:srgbClr val="3A3838"/>
                </a:solidFill>
                <a:latin typeface="Arial"/>
              </a:rPr>
              <a:t>identificados</a:t>
            </a:r>
            <a:r>
              <a:rPr sz="1040" dirty="0">
                <a:solidFill>
                  <a:srgbClr val="3A3838"/>
                </a:solidFill>
                <a:latin typeface="Arial"/>
              </a:rPr>
              <a:t>: ARE-509583, -509582, OCB-16071, OCB-14461 y ARE-510270.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60920" y="4069080"/>
            <a:ext cx="3977639" cy="1600200"/>
          </a:xfrm>
          <a:prstGeom prst="roundRect">
            <a:avLst>
              <a:gd name="adj" fmla="val 6000"/>
            </a:avLst>
          </a:prstGeom>
          <a:solidFill>
            <a:srgbClr val="3A38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14300" rIns="127000" bIns="25400" rtlCol="0" anchor="t"/>
          <a:lstStyle/>
          <a:p>
            <a:pPr algn="l">
              <a:spcAft>
                <a:spcPts val="400"/>
              </a:spcAft>
            </a:pPr>
            <a:r>
              <a:rPr sz="1150" b="1">
                <a:solidFill>
                  <a:srgbClr val="FFC000"/>
                </a:solidFill>
                <a:latin typeface="Arial"/>
              </a:rPr>
              <a:t>Contexto de la convocatoria</a:t>
            </a:r>
          </a:p>
          <a:p>
            <a:pPr algn="l">
              <a:lnSpc>
                <a:spcPct val="106000"/>
              </a:lnSpc>
              <a:spcAft>
                <a:spcPts val="400"/>
              </a:spcAft>
            </a:pPr>
            <a:r>
              <a:rPr sz="1030">
                <a:solidFill>
                  <a:srgbClr val="FFFFFF"/>
                </a:solidFill>
                <a:latin typeface="Arial"/>
              </a:rPr>
              <a:t>Convocatoria con ~1 mes de antelación. Muchos mineros no asistieron por costos de desplazamiento (consultaban por viáticos). Chocó registra altos índices de pobreza y conectividad deficiente, lo que dificulta la participación.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anchor="t"/>
          <a:lstStyle/>
          <a:p>
            <a:r>
              <a:rPr sz="2600" b="1">
                <a:solidFill>
                  <a:srgbClr val="3A3838"/>
                </a:solidFill>
                <a:latin typeface="Arial"/>
              </a:rPr>
              <a:t>Alcance y limitaciones de la información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1248" y="1554480"/>
            <a:ext cx="10515600" cy="548640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250">
                <a:solidFill>
                  <a:srgbClr val="3A3838"/>
                </a:solidFill>
                <a:latin typeface="Arial"/>
              </a:rPr>
              <a:t>Información solicitada formalmente (correos, oficios y derechos de petición) que NO fue suministrada por las entidades competentes: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841248" y="2212848"/>
            <a:ext cx="5806440" cy="786384"/>
          </a:xfrm>
          <a:prstGeom prst="roundRect">
            <a:avLst>
              <a:gd name="adj" fmla="val 6000"/>
            </a:avLst>
          </a:prstGeom>
          <a:solidFill>
            <a:srgbClr val="F3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7000" tIns="25400" rIns="101600" bIns="25400" rtlCol="0" anchor="ctr"/>
          <a:lstStyle/>
          <a:p>
            <a:pPr algn="l">
              <a:lnSpc>
                <a:spcPct val="100000"/>
              </a:lnSpc>
              <a:spcAft>
                <a:spcPts val="10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Licenciamiento ambiental — Huila y Chocó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sz="1000">
                <a:solidFill>
                  <a:srgbClr val="6E6E6E"/>
                </a:solidFill>
                <a:latin typeface="Arial"/>
              </a:rPr>
              <a:t>CAM y CODECHOCÓ no respondieron pese a oficios y derechos de petición.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841248" y="3099815"/>
            <a:ext cx="5806440" cy="786384"/>
          </a:xfrm>
          <a:prstGeom prst="roundRect">
            <a:avLst>
              <a:gd name="adj" fmla="val 6000"/>
            </a:avLst>
          </a:prstGeom>
          <a:solidFill>
            <a:srgbClr val="F3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7000" tIns="25400" rIns="101600" bIns="25400" rtlCol="0" anchor="ctr"/>
          <a:lstStyle/>
          <a:p>
            <a:pPr algn="l">
              <a:lnSpc>
                <a:spcPct val="100000"/>
              </a:lnSpc>
              <a:spcAft>
                <a:spcPts val="10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Información adicional de la ANM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sz="1000">
                <a:solidFill>
                  <a:srgbClr val="6E6E6E"/>
                </a:solidFill>
                <a:latin typeface="Arial"/>
              </a:rPr>
              <a:t>Los profesionales de la Agencia no atendieron los correos enviados.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41248" y="3986783"/>
            <a:ext cx="5806440" cy="786384"/>
          </a:xfrm>
          <a:prstGeom prst="roundRect">
            <a:avLst>
              <a:gd name="adj" fmla="val 6000"/>
            </a:avLst>
          </a:prstGeom>
          <a:solidFill>
            <a:srgbClr val="F3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7000" tIns="25400" rIns="101600" bIns="25400" rtlCol="0" anchor="ctr"/>
          <a:lstStyle/>
          <a:p>
            <a:pPr algn="l">
              <a:lnSpc>
                <a:spcPct val="100000"/>
              </a:lnSpc>
              <a:spcAft>
                <a:spcPts val="10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ICANH (arqueología preventiva)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sz="1000">
                <a:solidFill>
                  <a:srgbClr val="6E6E6E"/>
                </a:solidFill>
                <a:latin typeface="Arial"/>
              </a:rPr>
              <a:t>No entregaron información para los trámites.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41248" y="4873751"/>
            <a:ext cx="5806440" cy="786384"/>
          </a:xfrm>
          <a:prstGeom prst="roundRect">
            <a:avLst>
              <a:gd name="adj" fmla="val 6000"/>
            </a:avLst>
          </a:prstGeom>
          <a:solidFill>
            <a:srgbClr val="F3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7000" tIns="25400" rIns="101600" bIns="25400" rtlCol="0" anchor="ctr"/>
          <a:lstStyle/>
          <a:p>
            <a:pPr algn="l">
              <a:lnSpc>
                <a:spcPct val="100000"/>
              </a:lnSpc>
              <a:spcAft>
                <a:spcPts val="10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Dirección de Consulta Previa (Mininterior)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sz="1000">
                <a:solidFill>
                  <a:srgbClr val="6E6E6E"/>
                </a:solidFill>
                <a:latin typeface="Arial"/>
              </a:rPr>
              <a:t>Manejan datos consolidados a nivel nacional, no discriminados por departamento.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903720" y="2212848"/>
            <a:ext cx="4434840" cy="1600200"/>
          </a:xfrm>
          <a:prstGeom prst="roundRect">
            <a:avLst>
              <a:gd name="adj" fmla="val 6000"/>
            </a:avLst>
          </a:prstGeom>
          <a:noFill/>
          <a:ln w="15875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27000" rIns="127000" bIns="25400" rtlCol="0" anchor="t"/>
          <a:lstStyle/>
          <a:p>
            <a:pPr algn="l">
              <a:spcAft>
                <a:spcPts val="500"/>
              </a:spcAft>
            </a:pPr>
            <a:r>
              <a:rPr sz="1250" b="1">
                <a:solidFill>
                  <a:srgbClr val="8A6200"/>
                </a:solidFill>
                <a:latin typeface="Arial"/>
              </a:rPr>
              <a:t>Fuentes efectivamente utilizadas</a:t>
            </a:r>
          </a:p>
          <a:p>
            <a:pPr algn="l">
              <a:lnSpc>
                <a:spcPct val="105000"/>
              </a:lnSpc>
              <a:spcAft>
                <a:spcPts val="40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AnnA Minería </a:t>
            </a:r>
            <a:r>
              <a:rPr sz="1150">
                <a:solidFill>
                  <a:srgbClr val="3A3838"/>
                </a:solidFill>
                <a:latin typeface="Arial"/>
              </a:rPr>
              <a:t>(Sistema Integral de Gestión Minera).</a:t>
            </a:r>
          </a:p>
          <a:p>
            <a:pPr algn="l">
              <a:lnSpc>
                <a:spcPct val="105000"/>
              </a:lnSpc>
              <a:spcAft>
                <a:spcPts val="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Notificaciones por aviso / estado </a:t>
            </a:r>
            <a:r>
              <a:rPr sz="1150">
                <a:solidFill>
                  <a:srgbClr val="3A3838"/>
                </a:solidFill>
                <a:latin typeface="Arial"/>
              </a:rPr>
              <a:t>de la Agencia Nacional de Minería.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903720" y="3977639"/>
            <a:ext cx="4434840" cy="1737360"/>
          </a:xfrm>
          <a:prstGeom prst="roundRect">
            <a:avLst>
              <a:gd name="adj" fmla="val 6000"/>
            </a:avLst>
          </a:prstGeom>
          <a:solidFill>
            <a:srgbClr val="3A38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27000" rIns="127000" bIns="25400" rtlCol="0" anchor="t"/>
          <a:lstStyle/>
          <a:p>
            <a:pPr algn="l">
              <a:spcAft>
                <a:spcPts val="400"/>
              </a:spcAft>
            </a:pPr>
            <a:r>
              <a:rPr sz="1200" b="1">
                <a:solidFill>
                  <a:srgbClr val="FFC000"/>
                </a:solidFill>
                <a:latin typeface="Arial"/>
              </a:rPr>
              <a:t>La propia base evidencia el vacío</a:t>
            </a:r>
          </a:p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060">
                <a:solidFill>
                  <a:srgbClr val="FFFFFF"/>
                </a:solidFill>
                <a:latin typeface="Arial"/>
              </a:rPr>
              <a:t>En las columnas de instrumento ambiental, arqueología (ICANH) y consulta previa, la mayoría de registros figura como “No radicada / Sin radicar / No encontrado”, como consecuencia directa de la falta de respuesta de las entidades.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ENERGIA">
      <a:dk1>
        <a:srgbClr val="3A3838"/>
      </a:dk1>
      <a:lt1>
        <a:srgbClr val="FFFFFF"/>
      </a:lt1>
      <a:dk2>
        <a:srgbClr val="FFC000"/>
      </a:dk2>
      <a:lt2>
        <a:srgbClr val="E7E6E6"/>
      </a:lt2>
      <a:accent1>
        <a:srgbClr val="FFC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530</Words>
  <Application>Microsoft Office PowerPoint</Application>
  <PresentationFormat>Widescreen</PresentationFormat>
  <Paragraphs>76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Nunito Sans</vt:lpstr>
      <vt:lpstr>Arial</vt:lpstr>
      <vt:lpstr>Tema de Office</vt:lpstr>
      <vt:lpstr>SEGUIMIENTO AMBIENTAL Trámites mineros · Chocó</vt:lpstr>
      <vt:lpstr>La Mesa · Chocó</vt:lpstr>
      <vt:lpstr>Base de datos · antes y después · Chocó</vt:lpstr>
      <vt:lpstr>Alcance y limitaciones de la información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RAFAELA FORERO</dc:creator>
  <cp:lastModifiedBy>Juan Sebastian Polo Numpaque</cp:lastModifiedBy>
  <cp:revision>109</cp:revision>
  <dcterms:created xsi:type="dcterms:W3CDTF">2024-09-26T15:29:49Z</dcterms:created>
  <dcterms:modified xsi:type="dcterms:W3CDTF">2026-07-02T03:46:11Z</dcterms:modified>
</cp:coreProperties>
</file>