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4"/>
  </p:notesMasterIdLst>
  <p:sldIdLst>
    <p:sldId id="256" r:id="rId5"/>
    <p:sldId id="11974" r:id="rId6"/>
    <p:sldId id="11971" r:id="rId7"/>
    <p:sldId id="11943" r:id="rId8"/>
    <p:sldId id="271" r:id="rId9"/>
    <p:sldId id="11967" r:id="rId10"/>
    <p:sldId id="11968" r:id="rId11"/>
    <p:sldId id="309" r:id="rId12"/>
    <p:sldId id="342" r:id="rId13"/>
    <p:sldId id="335" r:id="rId14"/>
    <p:sldId id="289" r:id="rId15"/>
    <p:sldId id="257" r:id="rId16"/>
    <p:sldId id="258" r:id="rId17"/>
    <p:sldId id="259" r:id="rId18"/>
    <p:sldId id="11970" r:id="rId19"/>
    <p:sldId id="11953" r:id="rId20"/>
    <p:sldId id="11959" r:id="rId21"/>
    <p:sldId id="11954" r:id="rId22"/>
    <p:sldId id="11961" r:id="rId23"/>
    <p:sldId id="11955" r:id="rId24"/>
    <p:sldId id="11962" r:id="rId25"/>
    <p:sldId id="11956" r:id="rId26"/>
    <p:sldId id="11963" r:id="rId27"/>
    <p:sldId id="11957" r:id="rId28"/>
    <p:sldId id="11965" r:id="rId29"/>
    <p:sldId id="11958" r:id="rId30"/>
    <p:sldId id="11966" r:id="rId31"/>
    <p:sldId id="11973" r:id="rId32"/>
    <p:sldId id="11972" r:id="rId3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AA5FE4D-62FA-50BC-5A10-3BC5F3FB7706}" name="Diana Bravo" initials="DB" userId="S::dbravo@globalsurvivorsfund.org::c6f0e2f7-efc9-4029-9318-1f0fb18fdc5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  <a:srgbClr val="FFC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E87509-D020-45E3-B44D-BE04782233AD}" v="483" dt="2025-05-14T09:59:22.1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187" autoAdjust="0"/>
  </p:normalViewPr>
  <p:slideViewPr>
    <p:cSldViewPr snapToGrid="0">
      <p:cViewPr varScale="1">
        <p:scale>
          <a:sx n="59" d="100"/>
          <a:sy n="59" d="100"/>
        </p:scale>
        <p:origin x="11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2B46E7-1461-4CA8-9CF0-E990F962AE26}" type="doc">
      <dgm:prSet loTypeId="urn:microsoft.com/office/officeart/2005/8/layout/chevron1" loCatId="process" qsTypeId="urn:microsoft.com/office/officeart/2005/8/quickstyle/simple1" qsCatId="simple" csTypeId="urn:microsoft.com/office/officeart/2005/8/colors/colorful5" csCatId="colorful" phldr="1"/>
      <dgm:spPr/>
    </dgm:pt>
    <dgm:pt modelId="{32A39D52-A83E-4C94-9C03-E563ADBC99A2}">
      <dgm:prSet phldrT="[Texto]" phldr="0" custT="1"/>
      <dgm:spPr/>
      <dgm:t>
        <a:bodyPr/>
        <a:lstStyle/>
        <a:p>
          <a:pPr rtl="0"/>
          <a:r>
            <a:rPr lang="es-CO" sz="1400" noProof="0" dirty="0">
              <a:solidFill>
                <a:schemeClr val="tx1"/>
              </a:solidFill>
              <a:latin typeface="Calibri Light" panose="020F0302020204030204"/>
            </a:rPr>
            <a:t>Respuesta a las exigencias de derechos por parte de la Mesa Nacional y  organizaciones.</a:t>
          </a:r>
          <a:endParaRPr lang="es-CO" sz="1400" noProof="0" dirty="0">
            <a:solidFill>
              <a:schemeClr val="tx1"/>
            </a:solidFill>
          </a:endParaRPr>
        </a:p>
      </dgm:t>
    </dgm:pt>
    <dgm:pt modelId="{A7E5C0D0-E5BA-4152-85ED-E2E981771FD0}" type="parTrans" cxnId="{D11FFF02-193B-4480-8DC7-DBF93B890DF5}">
      <dgm:prSet/>
      <dgm:spPr/>
      <dgm:t>
        <a:bodyPr/>
        <a:lstStyle/>
        <a:p>
          <a:endParaRPr lang="es-CO"/>
        </a:p>
      </dgm:t>
    </dgm:pt>
    <dgm:pt modelId="{71C2A342-AF65-4605-B98C-F475316F53B1}" type="sibTrans" cxnId="{D11FFF02-193B-4480-8DC7-DBF93B890DF5}">
      <dgm:prSet/>
      <dgm:spPr/>
      <dgm:t>
        <a:bodyPr/>
        <a:lstStyle/>
        <a:p>
          <a:endParaRPr lang="es-CO"/>
        </a:p>
      </dgm:t>
    </dgm:pt>
    <dgm:pt modelId="{919BD937-9585-4E88-8271-E614D6D33E90}">
      <dgm:prSet phldrT="[Texto]" phldr="0" custT="1"/>
      <dgm:spPr/>
      <dgm:t>
        <a:bodyPr/>
        <a:lstStyle/>
        <a:p>
          <a:pPr rtl="0"/>
          <a:r>
            <a:rPr lang="es-CO" sz="1400" noProof="0" dirty="0">
              <a:solidFill>
                <a:schemeClr val="tx1"/>
              </a:solidFill>
              <a:latin typeface="Calibri Light" panose="020F0302020204030204"/>
            </a:rPr>
            <a:t>Inicio de la escritura por parte del equipo técnico de la UARIV. </a:t>
          </a:r>
          <a:endParaRPr lang="es-CO" sz="1400" noProof="0" dirty="0">
            <a:solidFill>
              <a:schemeClr val="tx1"/>
            </a:solidFill>
          </a:endParaRPr>
        </a:p>
      </dgm:t>
    </dgm:pt>
    <dgm:pt modelId="{086EC779-1025-44D9-B7EF-1A38C996F7D3}" type="parTrans" cxnId="{C69C154E-87AA-4C80-AAA9-D4D8A49D5C76}">
      <dgm:prSet/>
      <dgm:spPr/>
      <dgm:t>
        <a:bodyPr/>
        <a:lstStyle/>
        <a:p>
          <a:endParaRPr lang="es-CO"/>
        </a:p>
      </dgm:t>
    </dgm:pt>
    <dgm:pt modelId="{027CFEE3-38DE-4AB1-A2A9-B27B45C195B4}" type="sibTrans" cxnId="{C69C154E-87AA-4C80-AAA9-D4D8A49D5C76}">
      <dgm:prSet/>
      <dgm:spPr/>
      <dgm:t>
        <a:bodyPr/>
        <a:lstStyle/>
        <a:p>
          <a:endParaRPr lang="es-CO"/>
        </a:p>
      </dgm:t>
    </dgm:pt>
    <dgm:pt modelId="{B589666F-8C61-477E-A2EA-747A98FF2675}">
      <dgm:prSet phldrT="[Texto]" phldr="0" custT="1"/>
      <dgm:spPr/>
      <dgm:t>
        <a:bodyPr/>
        <a:lstStyle/>
        <a:p>
          <a:pPr algn="just" rtl="0"/>
          <a:r>
            <a:rPr lang="es-CO" sz="1400" noProof="0" dirty="0">
              <a:solidFill>
                <a:schemeClr val="tx1"/>
              </a:solidFill>
              <a:latin typeface="Calibri Light" panose="020F0302020204030204"/>
            </a:rPr>
            <a:t>Articulación con GSF y La UIAF para el fortalecimiento y cualificación técnica de la metodología.  </a:t>
          </a:r>
          <a:endParaRPr lang="es-CO" sz="1400" noProof="0" dirty="0">
            <a:solidFill>
              <a:schemeClr val="tx1"/>
            </a:solidFill>
          </a:endParaRPr>
        </a:p>
      </dgm:t>
    </dgm:pt>
    <dgm:pt modelId="{471E9BEE-B301-470D-BEC7-AB4941D5953A}" type="parTrans" cxnId="{CED672C9-5330-4B55-9BF2-270114464B60}">
      <dgm:prSet/>
      <dgm:spPr/>
      <dgm:t>
        <a:bodyPr/>
        <a:lstStyle/>
        <a:p>
          <a:endParaRPr lang="es-CO"/>
        </a:p>
      </dgm:t>
    </dgm:pt>
    <dgm:pt modelId="{286B5E1E-63F8-4403-BEC2-B8CC0D58D87C}" type="sibTrans" cxnId="{CED672C9-5330-4B55-9BF2-270114464B60}">
      <dgm:prSet/>
      <dgm:spPr/>
      <dgm:t>
        <a:bodyPr/>
        <a:lstStyle/>
        <a:p>
          <a:endParaRPr lang="es-CO"/>
        </a:p>
      </dgm:t>
    </dgm:pt>
    <dgm:pt modelId="{1B171269-530F-46B2-A1C1-CD6A9D5BC946}">
      <dgm:prSet phldr="0" custT="1"/>
      <dgm:spPr/>
      <dgm:t>
        <a:bodyPr/>
        <a:lstStyle/>
        <a:p>
          <a:pPr rtl="0"/>
          <a:r>
            <a:rPr lang="es-CO" sz="1400" noProof="0" dirty="0">
              <a:solidFill>
                <a:schemeClr val="tx1"/>
              </a:solidFill>
              <a:latin typeface="Calibri Light" panose="020F0302020204030204"/>
            </a:rPr>
            <a:t>Revisión y retroalimentación por parte del Ministerio de Salud y Protección Social </a:t>
          </a:r>
        </a:p>
      </dgm:t>
    </dgm:pt>
    <dgm:pt modelId="{8B0DC3EB-45C1-406C-9074-781F50608225}" type="parTrans" cxnId="{14175E75-B7FD-48A1-8CCC-5A1428CBDB3C}">
      <dgm:prSet/>
      <dgm:spPr/>
      <dgm:t>
        <a:bodyPr/>
        <a:lstStyle/>
        <a:p>
          <a:endParaRPr lang="es-CO"/>
        </a:p>
      </dgm:t>
    </dgm:pt>
    <dgm:pt modelId="{BFBA09C2-2DC1-4D23-A1C8-C99F05464BF7}" type="sibTrans" cxnId="{14175E75-B7FD-48A1-8CCC-5A1428CBDB3C}">
      <dgm:prSet/>
      <dgm:spPr/>
      <dgm:t>
        <a:bodyPr/>
        <a:lstStyle/>
        <a:p>
          <a:endParaRPr lang="es-CO"/>
        </a:p>
      </dgm:t>
    </dgm:pt>
    <dgm:pt modelId="{6E8FED5B-A3EE-44E2-BE1E-890E704D8640}">
      <dgm:prSet phldrT="[Texto]" phldr="0"/>
      <dgm:spPr/>
      <dgm:t>
        <a:bodyPr/>
        <a:lstStyle/>
        <a:p>
          <a:pPr rtl="0"/>
          <a:r>
            <a:rPr lang="es-CO" noProof="0" dirty="0">
              <a:solidFill>
                <a:schemeClr val="tx1"/>
              </a:solidFill>
              <a:latin typeface="Calibri Light" panose="020F0302020204030204"/>
            </a:rPr>
            <a:t>Compromiso ante la H. Corte Constitucional (Auto 310)  como estrategia para superación del ECI. </a:t>
          </a:r>
          <a:endParaRPr lang="es-CO" noProof="0" dirty="0">
            <a:solidFill>
              <a:schemeClr val="tx1"/>
            </a:solidFill>
          </a:endParaRPr>
        </a:p>
      </dgm:t>
    </dgm:pt>
    <dgm:pt modelId="{85C95488-3B98-4F62-BA5C-1D3CC02A06B6}" type="parTrans" cxnId="{939BE68E-3F9F-4FAE-BC12-7C590305680A}">
      <dgm:prSet/>
      <dgm:spPr/>
      <dgm:t>
        <a:bodyPr/>
        <a:lstStyle/>
        <a:p>
          <a:endParaRPr lang="es-CO"/>
        </a:p>
      </dgm:t>
    </dgm:pt>
    <dgm:pt modelId="{E12F311C-67B6-4845-A9EE-280D8EED0FBE}" type="sibTrans" cxnId="{939BE68E-3F9F-4FAE-BC12-7C590305680A}">
      <dgm:prSet/>
      <dgm:spPr/>
      <dgm:t>
        <a:bodyPr/>
        <a:lstStyle/>
        <a:p>
          <a:endParaRPr lang="es-CO"/>
        </a:p>
      </dgm:t>
    </dgm:pt>
    <dgm:pt modelId="{9D0A58F3-186E-467B-BD87-9E7C390493F7}" type="pres">
      <dgm:prSet presAssocID="{2D2B46E7-1461-4CA8-9CF0-E990F962AE26}" presName="Name0" presStyleCnt="0">
        <dgm:presLayoutVars>
          <dgm:dir/>
          <dgm:animLvl val="lvl"/>
          <dgm:resizeHandles val="exact"/>
        </dgm:presLayoutVars>
      </dgm:prSet>
      <dgm:spPr/>
    </dgm:pt>
    <dgm:pt modelId="{68C5F947-884F-464A-A0DD-229B3BF9BE46}" type="pres">
      <dgm:prSet presAssocID="{32A39D52-A83E-4C94-9C03-E563ADBC99A2}" presName="parTxOnly" presStyleLbl="node1" presStyleIdx="0" presStyleCnt="5" custScaleX="160733" custScaleY="213580">
        <dgm:presLayoutVars>
          <dgm:chMax val="0"/>
          <dgm:chPref val="0"/>
          <dgm:bulletEnabled val="1"/>
        </dgm:presLayoutVars>
      </dgm:prSet>
      <dgm:spPr/>
    </dgm:pt>
    <dgm:pt modelId="{7A560055-EBB1-49F7-A20B-F7E324F7C0C6}" type="pres">
      <dgm:prSet presAssocID="{71C2A342-AF65-4605-B98C-F475316F53B1}" presName="parTxOnlySpace" presStyleCnt="0"/>
      <dgm:spPr/>
    </dgm:pt>
    <dgm:pt modelId="{A526C6D1-5B4C-44DC-88D2-8F5631D578BB}" type="pres">
      <dgm:prSet presAssocID="{6E8FED5B-A3EE-44E2-BE1E-890E704D8640}" presName="parTxOnly" presStyleLbl="node1" presStyleIdx="1" presStyleCnt="5" custScaleX="160733" custScaleY="213580">
        <dgm:presLayoutVars>
          <dgm:chMax val="0"/>
          <dgm:chPref val="0"/>
          <dgm:bulletEnabled val="1"/>
        </dgm:presLayoutVars>
      </dgm:prSet>
      <dgm:spPr/>
    </dgm:pt>
    <dgm:pt modelId="{C5CA23E0-805C-4D9F-BFBF-2D55E21CF493}" type="pres">
      <dgm:prSet presAssocID="{E12F311C-67B6-4845-A9EE-280D8EED0FBE}" presName="parTxOnlySpace" presStyleCnt="0"/>
      <dgm:spPr/>
    </dgm:pt>
    <dgm:pt modelId="{5311D7D8-F766-4BC0-AAFE-458FA2701D69}" type="pres">
      <dgm:prSet presAssocID="{919BD937-9585-4E88-8271-E614D6D33E90}" presName="parTxOnly" presStyleLbl="node1" presStyleIdx="2" presStyleCnt="5" custScaleX="141947" custScaleY="213580">
        <dgm:presLayoutVars>
          <dgm:chMax val="0"/>
          <dgm:chPref val="0"/>
          <dgm:bulletEnabled val="1"/>
        </dgm:presLayoutVars>
      </dgm:prSet>
      <dgm:spPr/>
    </dgm:pt>
    <dgm:pt modelId="{7186633A-218B-4238-86FF-DE9E0FEC785A}" type="pres">
      <dgm:prSet presAssocID="{027CFEE3-38DE-4AB1-A2A9-B27B45C195B4}" presName="parTxOnlySpace" presStyleCnt="0"/>
      <dgm:spPr/>
    </dgm:pt>
    <dgm:pt modelId="{CEB40B6A-7563-44B5-AD62-3315F42484C5}" type="pres">
      <dgm:prSet presAssocID="{B589666F-8C61-477E-A2EA-747A98FF2675}" presName="parTxOnly" presStyleLbl="node1" presStyleIdx="3" presStyleCnt="5" custScaleX="172355" custScaleY="198602">
        <dgm:presLayoutVars>
          <dgm:chMax val="0"/>
          <dgm:chPref val="0"/>
          <dgm:bulletEnabled val="1"/>
        </dgm:presLayoutVars>
      </dgm:prSet>
      <dgm:spPr/>
    </dgm:pt>
    <dgm:pt modelId="{019FE32E-ABCE-46F9-8794-E8CD9FD3B911}" type="pres">
      <dgm:prSet presAssocID="{286B5E1E-63F8-4403-BEC2-B8CC0D58D87C}" presName="parTxOnlySpace" presStyleCnt="0"/>
      <dgm:spPr/>
    </dgm:pt>
    <dgm:pt modelId="{DE51F6FD-E454-41AC-8895-427142BC25F9}" type="pres">
      <dgm:prSet presAssocID="{1B171269-530F-46B2-A1C1-CD6A9D5BC946}" presName="parTxOnly" presStyleLbl="node1" presStyleIdx="4" presStyleCnt="5" custScaleX="186721" custScaleY="213580">
        <dgm:presLayoutVars>
          <dgm:chMax val="0"/>
          <dgm:chPref val="0"/>
          <dgm:bulletEnabled val="1"/>
        </dgm:presLayoutVars>
      </dgm:prSet>
      <dgm:spPr/>
    </dgm:pt>
  </dgm:ptLst>
  <dgm:cxnLst>
    <dgm:cxn modelId="{D11FFF02-193B-4480-8DC7-DBF93B890DF5}" srcId="{2D2B46E7-1461-4CA8-9CF0-E990F962AE26}" destId="{32A39D52-A83E-4C94-9C03-E563ADBC99A2}" srcOrd="0" destOrd="0" parTransId="{A7E5C0D0-E5BA-4152-85ED-E2E981771FD0}" sibTransId="{71C2A342-AF65-4605-B98C-F475316F53B1}"/>
    <dgm:cxn modelId="{E27CB366-6973-48A7-A43A-C74779739678}" type="presOf" srcId="{1B171269-530F-46B2-A1C1-CD6A9D5BC946}" destId="{DE51F6FD-E454-41AC-8895-427142BC25F9}" srcOrd="0" destOrd="0" presId="urn:microsoft.com/office/officeart/2005/8/layout/chevron1"/>
    <dgm:cxn modelId="{3454B469-5BD0-4AAF-BE8E-358D54C4F6DE}" type="presOf" srcId="{B589666F-8C61-477E-A2EA-747A98FF2675}" destId="{CEB40B6A-7563-44B5-AD62-3315F42484C5}" srcOrd="0" destOrd="0" presId="urn:microsoft.com/office/officeart/2005/8/layout/chevron1"/>
    <dgm:cxn modelId="{C69C154E-87AA-4C80-AAA9-D4D8A49D5C76}" srcId="{2D2B46E7-1461-4CA8-9CF0-E990F962AE26}" destId="{919BD937-9585-4E88-8271-E614D6D33E90}" srcOrd="2" destOrd="0" parTransId="{086EC779-1025-44D9-B7EF-1A38C996F7D3}" sibTransId="{027CFEE3-38DE-4AB1-A2A9-B27B45C195B4}"/>
    <dgm:cxn modelId="{14175E75-B7FD-48A1-8CCC-5A1428CBDB3C}" srcId="{2D2B46E7-1461-4CA8-9CF0-E990F962AE26}" destId="{1B171269-530F-46B2-A1C1-CD6A9D5BC946}" srcOrd="4" destOrd="0" parTransId="{8B0DC3EB-45C1-406C-9074-781F50608225}" sibTransId="{BFBA09C2-2DC1-4D23-A1C8-C99F05464BF7}"/>
    <dgm:cxn modelId="{939BE68E-3F9F-4FAE-BC12-7C590305680A}" srcId="{2D2B46E7-1461-4CA8-9CF0-E990F962AE26}" destId="{6E8FED5B-A3EE-44E2-BE1E-890E704D8640}" srcOrd="1" destOrd="0" parTransId="{85C95488-3B98-4F62-BA5C-1D3CC02A06B6}" sibTransId="{E12F311C-67B6-4845-A9EE-280D8EED0FBE}"/>
    <dgm:cxn modelId="{FF32DFBB-B6FA-4673-A2E4-16C569C925F2}" type="presOf" srcId="{6E8FED5B-A3EE-44E2-BE1E-890E704D8640}" destId="{A526C6D1-5B4C-44DC-88D2-8F5631D578BB}" srcOrd="0" destOrd="0" presId="urn:microsoft.com/office/officeart/2005/8/layout/chevron1"/>
    <dgm:cxn modelId="{CED672C9-5330-4B55-9BF2-270114464B60}" srcId="{2D2B46E7-1461-4CA8-9CF0-E990F962AE26}" destId="{B589666F-8C61-477E-A2EA-747A98FF2675}" srcOrd="3" destOrd="0" parTransId="{471E9BEE-B301-470D-BEC7-AB4941D5953A}" sibTransId="{286B5E1E-63F8-4403-BEC2-B8CC0D58D87C}"/>
    <dgm:cxn modelId="{84F0A3CB-B229-40ED-8D95-FAA0786F3D85}" type="presOf" srcId="{32A39D52-A83E-4C94-9C03-E563ADBC99A2}" destId="{68C5F947-884F-464A-A0DD-229B3BF9BE46}" srcOrd="0" destOrd="0" presId="urn:microsoft.com/office/officeart/2005/8/layout/chevron1"/>
    <dgm:cxn modelId="{50E24ECC-BDC0-4822-AD9C-2B2D6A5C65A0}" type="presOf" srcId="{2D2B46E7-1461-4CA8-9CF0-E990F962AE26}" destId="{9D0A58F3-186E-467B-BD87-9E7C390493F7}" srcOrd="0" destOrd="0" presId="urn:microsoft.com/office/officeart/2005/8/layout/chevron1"/>
    <dgm:cxn modelId="{F2E044D7-96CE-4D79-B79C-3A4EB8354925}" type="presOf" srcId="{919BD937-9585-4E88-8271-E614D6D33E90}" destId="{5311D7D8-F766-4BC0-AAFE-458FA2701D69}" srcOrd="0" destOrd="0" presId="urn:microsoft.com/office/officeart/2005/8/layout/chevron1"/>
    <dgm:cxn modelId="{609EBDFE-FE5D-4C78-9803-5020D5C3C728}" type="presParOf" srcId="{9D0A58F3-186E-467B-BD87-9E7C390493F7}" destId="{68C5F947-884F-464A-A0DD-229B3BF9BE46}" srcOrd="0" destOrd="0" presId="urn:microsoft.com/office/officeart/2005/8/layout/chevron1"/>
    <dgm:cxn modelId="{C7371E79-5824-4898-BE55-E6B589E55102}" type="presParOf" srcId="{9D0A58F3-186E-467B-BD87-9E7C390493F7}" destId="{7A560055-EBB1-49F7-A20B-F7E324F7C0C6}" srcOrd="1" destOrd="0" presId="urn:microsoft.com/office/officeart/2005/8/layout/chevron1"/>
    <dgm:cxn modelId="{735FB084-AAD1-4FFA-B12A-DF05804B8A3D}" type="presParOf" srcId="{9D0A58F3-186E-467B-BD87-9E7C390493F7}" destId="{A526C6D1-5B4C-44DC-88D2-8F5631D578BB}" srcOrd="2" destOrd="0" presId="urn:microsoft.com/office/officeart/2005/8/layout/chevron1"/>
    <dgm:cxn modelId="{3AF1AC93-0820-4584-906D-B1A5CB897DDF}" type="presParOf" srcId="{9D0A58F3-186E-467B-BD87-9E7C390493F7}" destId="{C5CA23E0-805C-4D9F-BFBF-2D55E21CF493}" srcOrd="3" destOrd="0" presId="urn:microsoft.com/office/officeart/2005/8/layout/chevron1"/>
    <dgm:cxn modelId="{DE29AE87-3169-43AC-8FA3-3E11EF4DFCFE}" type="presParOf" srcId="{9D0A58F3-186E-467B-BD87-9E7C390493F7}" destId="{5311D7D8-F766-4BC0-AAFE-458FA2701D69}" srcOrd="4" destOrd="0" presId="urn:microsoft.com/office/officeart/2005/8/layout/chevron1"/>
    <dgm:cxn modelId="{ACEE7D52-A4B3-4057-9E1F-3503F1123C23}" type="presParOf" srcId="{9D0A58F3-186E-467B-BD87-9E7C390493F7}" destId="{7186633A-218B-4238-86FF-DE9E0FEC785A}" srcOrd="5" destOrd="0" presId="urn:microsoft.com/office/officeart/2005/8/layout/chevron1"/>
    <dgm:cxn modelId="{22F0324C-7A6B-4204-BB88-1F4D5FF61C34}" type="presParOf" srcId="{9D0A58F3-186E-467B-BD87-9E7C390493F7}" destId="{CEB40B6A-7563-44B5-AD62-3315F42484C5}" srcOrd="6" destOrd="0" presId="urn:microsoft.com/office/officeart/2005/8/layout/chevron1"/>
    <dgm:cxn modelId="{8C813230-121A-475B-AFB3-B43E6B51C5D1}" type="presParOf" srcId="{9D0A58F3-186E-467B-BD87-9E7C390493F7}" destId="{019FE32E-ABCE-46F9-8794-E8CD9FD3B911}" srcOrd="7" destOrd="0" presId="urn:microsoft.com/office/officeart/2005/8/layout/chevron1"/>
    <dgm:cxn modelId="{276183F3-DAF2-4F5A-BEAC-8D73459A072B}" type="presParOf" srcId="{9D0A58F3-186E-467B-BD87-9E7C390493F7}" destId="{DE51F6FD-E454-41AC-8895-427142BC25F9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C1B690-28ED-415E-853E-7286025AB03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A3957E94-3A6D-449F-BEF4-EA03F792C085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ctr"/>
          <a:endParaRPr lang="es-CO" sz="1800" noProof="0" dirty="0">
            <a:solidFill>
              <a:schemeClr val="tx1"/>
            </a:solidFill>
          </a:endParaRPr>
        </a:p>
        <a:p>
          <a:pPr algn="ctr"/>
          <a:endParaRPr lang="es-CO" sz="1800" noProof="0" dirty="0">
            <a:solidFill>
              <a:schemeClr val="tx1"/>
            </a:solidFill>
          </a:endParaRPr>
        </a:p>
        <a:p>
          <a:pPr algn="ctr"/>
          <a:endParaRPr lang="es-CO" sz="1800" noProof="0" dirty="0">
            <a:solidFill>
              <a:schemeClr val="tx1"/>
            </a:solidFill>
          </a:endParaRPr>
        </a:p>
        <a:p>
          <a:pPr algn="ctr"/>
          <a:r>
            <a:rPr lang="es-CO" sz="2000" b="1" noProof="0" dirty="0">
              <a:solidFill>
                <a:schemeClr val="tx1"/>
              </a:solidFill>
            </a:rPr>
            <a:t>OBJETIVO GENERAL</a:t>
          </a:r>
          <a:r>
            <a:rPr lang="es-CO" sz="2000" noProof="0" dirty="0">
              <a:solidFill>
                <a:schemeClr val="tx1"/>
              </a:solidFill>
            </a:rPr>
            <a:t>:</a:t>
          </a:r>
        </a:p>
        <a:p>
          <a:pPr algn="just"/>
          <a:r>
            <a:rPr lang="es-CO" sz="2000" noProof="0" dirty="0">
              <a:solidFill>
                <a:schemeClr val="tx1"/>
              </a:solidFill>
            </a:rPr>
            <a:t>Brindar atención psicosocial a mujeres víctimas de delitos contra la libertad e integridad sexual por medio de encuentros grupales que contribuyan a su proceso de recuperación emocional y reparación integral. </a:t>
          </a:r>
        </a:p>
      </dgm:t>
    </dgm:pt>
    <dgm:pt modelId="{0EE0A24E-1DBB-42F2-84AE-C785A16EF9F5}" type="parTrans" cxnId="{68ECDA8F-F98C-4986-AB31-09934FFD0C3E}">
      <dgm:prSet/>
      <dgm:spPr/>
      <dgm:t>
        <a:bodyPr/>
        <a:lstStyle/>
        <a:p>
          <a:endParaRPr lang="es-CO"/>
        </a:p>
      </dgm:t>
    </dgm:pt>
    <dgm:pt modelId="{46A76E4D-E7F8-4C0E-AE28-A026C7AC5DCD}" type="sibTrans" cxnId="{68ECDA8F-F98C-4986-AB31-09934FFD0C3E}">
      <dgm:prSet/>
      <dgm:spPr/>
      <dgm:t>
        <a:bodyPr/>
        <a:lstStyle/>
        <a:p>
          <a:endParaRPr lang="es-CO"/>
        </a:p>
      </dgm:t>
    </dgm:pt>
    <dgm:pt modelId="{1101491A-BCE5-4ECC-BAB7-56715160EC20}">
      <dgm:prSet custT="1"/>
      <dgm:spPr>
        <a:solidFill>
          <a:srgbClr val="FFFFCC"/>
        </a:solidFill>
      </dgm:spPr>
      <dgm:t>
        <a:bodyPr/>
        <a:lstStyle/>
        <a:p>
          <a:pPr algn="just"/>
          <a:r>
            <a:rPr lang="es-CO" sz="1800" noProof="0" dirty="0"/>
            <a:t>Brindar un </a:t>
          </a:r>
          <a:r>
            <a:rPr lang="es-CO" sz="1800" b="1" u="none" noProof="0" dirty="0"/>
            <a:t>espacio que permita reconocer el dolor y los impactos psicosociales</a:t>
          </a:r>
          <a:r>
            <a:rPr lang="es-CO" sz="1800" noProof="0" dirty="0"/>
            <a:t>, emocionales y físicos ocasionados por la violencia sexual en el marco del conflicto armado.</a:t>
          </a:r>
        </a:p>
      </dgm:t>
    </dgm:pt>
    <dgm:pt modelId="{4B1F95B8-C178-435D-8BEB-685B2C458AF5}" type="parTrans" cxnId="{B8C37B32-40C2-494C-809A-6A59AE6CDA2F}">
      <dgm:prSet/>
      <dgm:spPr/>
      <dgm:t>
        <a:bodyPr/>
        <a:lstStyle/>
        <a:p>
          <a:endParaRPr lang="es-MX"/>
        </a:p>
      </dgm:t>
    </dgm:pt>
    <dgm:pt modelId="{785DB7B8-5F2F-4621-8854-DC5C98346926}" type="sibTrans" cxnId="{B8C37B32-40C2-494C-809A-6A59AE6CDA2F}">
      <dgm:prSet/>
      <dgm:spPr/>
      <dgm:t>
        <a:bodyPr/>
        <a:lstStyle/>
        <a:p>
          <a:endParaRPr lang="es-MX"/>
        </a:p>
      </dgm:t>
    </dgm:pt>
    <dgm:pt modelId="{7CA303C1-DBF6-44EC-A61B-9F4940408E39}">
      <dgm:prSet custT="1"/>
      <dgm:spPr>
        <a:solidFill>
          <a:srgbClr val="FFFFCC"/>
        </a:solidFill>
      </dgm:spPr>
      <dgm:t>
        <a:bodyPr/>
        <a:lstStyle/>
        <a:p>
          <a:pPr algn="just" rtl="0"/>
          <a:r>
            <a:rPr lang="es-CO" sz="1800" noProof="0" dirty="0"/>
            <a:t>Proporcionar </a:t>
          </a:r>
          <a:r>
            <a:rPr lang="es-CO" sz="1600" b="0" u="none" noProof="0" dirty="0">
              <a:latin typeface="Calibri Light" panose="020F0302020204030204"/>
            </a:rPr>
            <a:t>herramientas</a:t>
          </a:r>
          <a:r>
            <a:rPr lang="es-CO" sz="1800" b="0" u="none" noProof="0" dirty="0">
              <a:latin typeface="Calibri Light" panose="020F0302020204030204"/>
            </a:rPr>
            <a:t> psicosociales </a:t>
          </a:r>
          <a:r>
            <a:rPr lang="es-CO" sz="1800" b="1" u="none" noProof="0" dirty="0">
              <a:latin typeface="Calibri Light" panose="020F0302020204030204"/>
            </a:rPr>
            <a:t>que</a:t>
          </a:r>
          <a:r>
            <a:rPr lang="es-CO" sz="1800" b="1" u="none" noProof="0" dirty="0"/>
            <a:t> ayuden a las mujeres </a:t>
          </a:r>
          <a:r>
            <a:rPr lang="es-CO" sz="1800" b="1" u="none" noProof="0" dirty="0">
              <a:latin typeface="Calibri Light" panose="020F0302020204030204"/>
            </a:rPr>
            <a:t>víctimas/sobrevivientes</a:t>
          </a:r>
          <a:r>
            <a:rPr lang="es-CO" sz="1800" b="1" u="none" noProof="0" dirty="0"/>
            <a:t> a reconocerse como sobrevivientes y sujetos de derechos</a:t>
          </a:r>
          <a:r>
            <a:rPr lang="es-CO" sz="1800" noProof="0" dirty="0"/>
            <a:t>, permitiéndoles verse más allá de la experiencia traumática vivida.</a:t>
          </a:r>
        </a:p>
      </dgm:t>
    </dgm:pt>
    <dgm:pt modelId="{AC6109DB-0520-4A37-9EB0-8D2CB9757595}" type="sibTrans" cxnId="{908E14B7-47B8-46EB-9062-9C158225E6C2}">
      <dgm:prSet/>
      <dgm:spPr/>
      <dgm:t>
        <a:bodyPr/>
        <a:lstStyle/>
        <a:p>
          <a:endParaRPr lang="es-MX"/>
        </a:p>
      </dgm:t>
    </dgm:pt>
    <dgm:pt modelId="{3EE23B71-6F10-432D-B88E-9085B6B8C9ED}" type="parTrans" cxnId="{908E14B7-47B8-46EB-9062-9C158225E6C2}">
      <dgm:prSet/>
      <dgm:spPr/>
      <dgm:t>
        <a:bodyPr/>
        <a:lstStyle/>
        <a:p>
          <a:endParaRPr lang="es-MX"/>
        </a:p>
      </dgm:t>
    </dgm:pt>
    <dgm:pt modelId="{960889CC-4C65-474E-B21E-1642B17BA736}">
      <dgm:prSet custT="1"/>
      <dgm:spPr>
        <a:solidFill>
          <a:srgbClr val="FFFFCC"/>
        </a:solidFill>
      </dgm:spPr>
      <dgm:t>
        <a:bodyPr/>
        <a:lstStyle/>
        <a:p>
          <a:pPr algn="just"/>
          <a:r>
            <a:rPr lang="es-CO" sz="1800" noProof="0" dirty="0"/>
            <a:t>Generar escenarios de </a:t>
          </a:r>
          <a:r>
            <a:rPr lang="es-CO" sz="1800" b="1" noProof="0" dirty="0"/>
            <a:t>reconocimiento de los recursos materiales e inmateriales </a:t>
          </a:r>
          <a:r>
            <a:rPr lang="es-CO" sz="1800" noProof="0" dirty="0"/>
            <a:t>que han tenido las víctimas para reponerse a la experiencia dolorosa</a:t>
          </a:r>
          <a:endParaRPr lang="es-CO" sz="1800" b="1" noProof="0" dirty="0"/>
        </a:p>
      </dgm:t>
    </dgm:pt>
    <dgm:pt modelId="{42E2B2DF-BEA7-44AF-85ED-B007EAA44E9B}" type="sibTrans" cxnId="{781C2B25-0CCC-4051-ACE1-DD5F84E87440}">
      <dgm:prSet/>
      <dgm:spPr/>
      <dgm:t>
        <a:bodyPr/>
        <a:lstStyle/>
        <a:p>
          <a:endParaRPr lang="es-MX"/>
        </a:p>
      </dgm:t>
    </dgm:pt>
    <dgm:pt modelId="{6FECA37B-E739-4163-A8D3-B9B4092E21B5}" type="parTrans" cxnId="{781C2B25-0CCC-4051-ACE1-DD5F84E87440}">
      <dgm:prSet/>
      <dgm:spPr/>
      <dgm:t>
        <a:bodyPr/>
        <a:lstStyle/>
        <a:p>
          <a:endParaRPr lang="es-MX"/>
        </a:p>
      </dgm:t>
    </dgm:pt>
    <dgm:pt modelId="{32423058-8B10-4C78-AF0E-F35161A46E53}">
      <dgm:prSet custT="1"/>
      <dgm:spPr>
        <a:solidFill>
          <a:srgbClr val="FFFFCC"/>
        </a:solidFill>
      </dgm:spPr>
      <dgm:t>
        <a:bodyPr/>
        <a:lstStyle/>
        <a:p>
          <a:pPr algn="just"/>
          <a:r>
            <a:rPr lang="es-CO" sz="1800" kern="1200" noProof="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Realizar un </a:t>
          </a:r>
          <a:r>
            <a:rPr lang="es-CO" sz="1800" b="1" kern="1200" noProof="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acto de dignificación que permita reconocer el impacto del conflicto armado sobre las víctimas de violencia sexual</a:t>
          </a:r>
          <a:r>
            <a:rPr lang="es-CO" sz="1800" kern="1200" noProof="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, sus vidas y cuerpos y aporte a su reparación simbólica.</a:t>
          </a:r>
          <a:endParaRPr lang="es-CO" sz="1800" kern="1200" noProof="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1D8E44D1-2F7D-4D32-A707-A970D4620F44}" type="sibTrans" cxnId="{BA2BC1FD-A85F-480C-B6CD-0B02B8564814}">
      <dgm:prSet/>
      <dgm:spPr/>
      <dgm:t>
        <a:bodyPr/>
        <a:lstStyle/>
        <a:p>
          <a:endParaRPr lang="es-MX"/>
        </a:p>
      </dgm:t>
    </dgm:pt>
    <dgm:pt modelId="{DE76AE8C-1EAB-4BB1-8C0B-1285C9234EB4}" type="parTrans" cxnId="{BA2BC1FD-A85F-480C-B6CD-0B02B8564814}">
      <dgm:prSet/>
      <dgm:spPr/>
      <dgm:t>
        <a:bodyPr/>
        <a:lstStyle/>
        <a:p>
          <a:endParaRPr lang="es-MX"/>
        </a:p>
      </dgm:t>
    </dgm:pt>
    <dgm:pt modelId="{B2313050-9428-41FF-88EA-C1B1787AC71D}">
      <dgm:prSet custT="1"/>
      <dgm:spPr>
        <a:solidFill>
          <a:srgbClr val="FFFFCC"/>
        </a:solidFill>
      </dgm:spPr>
      <dgm:t>
        <a:bodyPr/>
        <a:lstStyle/>
        <a:p>
          <a:pPr algn="just"/>
          <a:r>
            <a:rPr lang="es-CO" sz="1800" b="0" u="none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 Light" panose="020F0302020204030204"/>
              <a:ea typeface="+mn-ea"/>
              <a:cs typeface="+mn-cs"/>
            </a:rPr>
            <a:t>Realizar acciones que </a:t>
          </a:r>
          <a:r>
            <a:rPr lang="es-CO" sz="1800" b="1" u="none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 Light" panose="020F0302020204030204"/>
              <a:ea typeface="+mn-ea"/>
              <a:cs typeface="+mn-cs"/>
            </a:rPr>
            <a:t>fortalezcan los proyectos de vida </a:t>
          </a:r>
          <a:r>
            <a:rPr lang="es-CO" sz="1800" b="0" u="none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 Light" panose="020F0302020204030204"/>
              <a:ea typeface="+mn-ea"/>
              <a:cs typeface="+mn-cs"/>
            </a:rPr>
            <a:t>de las personas víctimas de violencia sexual en el marco del conflicto armado mediante el abordaje de derechos humanos, derechos sexuales y reproductivos y el trabajo coordinado con la oferta institucional en el territorio. </a:t>
          </a:r>
        </a:p>
      </dgm:t>
    </dgm:pt>
    <dgm:pt modelId="{00AAB2FE-B260-49CA-9AEC-1AE345D78E1F}" type="parTrans" cxnId="{4AC35424-7F4E-47D2-81F4-0C80B0F19F0D}">
      <dgm:prSet/>
      <dgm:spPr/>
      <dgm:t>
        <a:bodyPr/>
        <a:lstStyle/>
        <a:p>
          <a:endParaRPr lang="es-CO"/>
        </a:p>
      </dgm:t>
    </dgm:pt>
    <dgm:pt modelId="{955CE706-805F-4E4C-BB70-A08D5D3B3D17}" type="sibTrans" cxnId="{4AC35424-7F4E-47D2-81F4-0C80B0F19F0D}">
      <dgm:prSet/>
      <dgm:spPr/>
      <dgm:t>
        <a:bodyPr/>
        <a:lstStyle/>
        <a:p>
          <a:endParaRPr lang="es-CO"/>
        </a:p>
      </dgm:t>
    </dgm:pt>
    <dgm:pt modelId="{2664F5D9-6DE1-4714-9B51-0A2C09B1A409}" type="pres">
      <dgm:prSet presAssocID="{17C1B690-28ED-415E-853E-7286025AB03D}" presName="vert0" presStyleCnt="0">
        <dgm:presLayoutVars>
          <dgm:dir/>
          <dgm:animOne val="branch"/>
          <dgm:animLvl val="lvl"/>
        </dgm:presLayoutVars>
      </dgm:prSet>
      <dgm:spPr/>
    </dgm:pt>
    <dgm:pt modelId="{3C7D37CA-1D51-4F54-934F-6F70BCE458F2}" type="pres">
      <dgm:prSet presAssocID="{A3957E94-3A6D-449F-BEF4-EA03F792C085}" presName="thickLine" presStyleLbl="alignNode1" presStyleIdx="0" presStyleCnt="1"/>
      <dgm:spPr/>
    </dgm:pt>
    <dgm:pt modelId="{E041F0CE-9EDD-4762-A50D-EF3F76CD4716}" type="pres">
      <dgm:prSet presAssocID="{A3957E94-3A6D-449F-BEF4-EA03F792C085}" presName="horz1" presStyleCnt="0"/>
      <dgm:spPr/>
    </dgm:pt>
    <dgm:pt modelId="{6002B42B-A3F3-4D48-A552-916B33A5D7A5}" type="pres">
      <dgm:prSet presAssocID="{A3957E94-3A6D-449F-BEF4-EA03F792C085}" presName="tx1" presStyleLbl="revTx" presStyleIdx="0" presStyleCnt="6" custScaleX="163934"/>
      <dgm:spPr/>
    </dgm:pt>
    <dgm:pt modelId="{8E6346BC-1F2D-4629-BDF3-1298920FE66F}" type="pres">
      <dgm:prSet presAssocID="{A3957E94-3A6D-449F-BEF4-EA03F792C085}" presName="vert1" presStyleCnt="0"/>
      <dgm:spPr/>
    </dgm:pt>
    <dgm:pt modelId="{1F6D7F8F-53CC-4CFD-85C6-2844C1CEA080}" type="pres">
      <dgm:prSet presAssocID="{1101491A-BCE5-4ECC-BAB7-56715160EC20}" presName="vertSpace2a" presStyleCnt="0"/>
      <dgm:spPr/>
    </dgm:pt>
    <dgm:pt modelId="{5491C73F-6C80-4CB6-B0BA-89CDC590B257}" type="pres">
      <dgm:prSet presAssocID="{1101491A-BCE5-4ECC-BAB7-56715160EC20}" presName="horz2" presStyleCnt="0"/>
      <dgm:spPr/>
    </dgm:pt>
    <dgm:pt modelId="{352184B3-FCB5-46D5-958E-2D20617401B0}" type="pres">
      <dgm:prSet presAssocID="{1101491A-BCE5-4ECC-BAB7-56715160EC20}" presName="horzSpace2" presStyleCnt="0"/>
      <dgm:spPr/>
    </dgm:pt>
    <dgm:pt modelId="{2082A8BB-6601-43C2-B6B7-0DC13439BEE7}" type="pres">
      <dgm:prSet presAssocID="{1101491A-BCE5-4ECC-BAB7-56715160EC20}" presName="tx2" presStyleLbl="revTx" presStyleIdx="1" presStyleCnt="6" custLinFactNeighborX="354" custLinFactNeighborY="2344"/>
      <dgm:spPr/>
    </dgm:pt>
    <dgm:pt modelId="{5910CB14-4ADD-4E61-BFA1-149CB0C04F92}" type="pres">
      <dgm:prSet presAssocID="{1101491A-BCE5-4ECC-BAB7-56715160EC20}" presName="vert2" presStyleCnt="0"/>
      <dgm:spPr/>
    </dgm:pt>
    <dgm:pt modelId="{269D016E-A79C-49E6-8712-A28972BF7B57}" type="pres">
      <dgm:prSet presAssocID="{1101491A-BCE5-4ECC-BAB7-56715160EC20}" presName="thinLine2b" presStyleLbl="callout" presStyleIdx="0" presStyleCnt="5"/>
      <dgm:spPr/>
    </dgm:pt>
    <dgm:pt modelId="{03D67CB0-DA7E-42C8-B9D4-02483A0A40CB}" type="pres">
      <dgm:prSet presAssocID="{1101491A-BCE5-4ECC-BAB7-56715160EC20}" presName="vertSpace2b" presStyleCnt="0"/>
      <dgm:spPr/>
    </dgm:pt>
    <dgm:pt modelId="{ED371EEF-8D12-43F6-86DD-9A8FE38C138F}" type="pres">
      <dgm:prSet presAssocID="{B2313050-9428-41FF-88EA-C1B1787AC71D}" presName="horz2" presStyleCnt="0"/>
      <dgm:spPr/>
    </dgm:pt>
    <dgm:pt modelId="{C2B554EA-51C0-4940-9D71-1F584078DD54}" type="pres">
      <dgm:prSet presAssocID="{B2313050-9428-41FF-88EA-C1B1787AC71D}" presName="horzSpace2" presStyleCnt="0"/>
      <dgm:spPr/>
    </dgm:pt>
    <dgm:pt modelId="{83A3992C-6931-4C0C-A1E1-FC191EEE1641}" type="pres">
      <dgm:prSet presAssocID="{B2313050-9428-41FF-88EA-C1B1787AC71D}" presName="tx2" presStyleLbl="revTx" presStyleIdx="2" presStyleCnt="6" custScaleY="154048"/>
      <dgm:spPr/>
    </dgm:pt>
    <dgm:pt modelId="{7A9858A4-6357-4466-BE45-43E9CC1279B1}" type="pres">
      <dgm:prSet presAssocID="{B2313050-9428-41FF-88EA-C1B1787AC71D}" presName="vert2" presStyleCnt="0"/>
      <dgm:spPr/>
    </dgm:pt>
    <dgm:pt modelId="{A13CC9E3-A6EC-4538-8FCE-E2CDC1C1C135}" type="pres">
      <dgm:prSet presAssocID="{B2313050-9428-41FF-88EA-C1B1787AC71D}" presName="thinLine2b" presStyleLbl="callout" presStyleIdx="1" presStyleCnt="5"/>
      <dgm:spPr/>
    </dgm:pt>
    <dgm:pt modelId="{CE0D7787-665A-4525-9944-B70563A3ED15}" type="pres">
      <dgm:prSet presAssocID="{B2313050-9428-41FF-88EA-C1B1787AC71D}" presName="vertSpace2b" presStyleCnt="0"/>
      <dgm:spPr/>
    </dgm:pt>
    <dgm:pt modelId="{9D572065-429F-4309-9EE9-CAC267127CF5}" type="pres">
      <dgm:prSet presAssocID="{7CA303C1-DBF6-44EC-A61B-9F4940408E39}" presName="horz2" presStyleCnt="0"/>
      <dgm:spPr/>
    </dgm:pt>
    <dgm:pt modelId="{F1C9CC13-9D2D-4D20-A70F-B91A09DA555A}" type="pres">
      <dgm:prSet presAssocID="{7CA303C1-DBF6-44EC-A61B-9F4940408E39}" presName="horzSpace2" presStyleCnt="0"/>
      <dgm:spPr/>
    </dgm:pt>
    <dgm:pt modelId="{274DEFEA-5951-4381-BCBA-88CEE86406B9}" type="pres">
      <dgm:prSet presAssocID="{7CA303C1-DBF6-44EC-A61B-9F4940408E39}" presName="tx2" presStyleLbl="revTx" presStyleIdx="3" presStyleCnt="6"/>
      <dgm:spPr/>
    </dgm:pt>
    <dgm:pt modelId="{84EB8247-3FBE-4FEE-8E17-718F9BE8BC3E}" type="pres">
      <dgm:prSet presAssocID="{7CA303C1-DBF6-44EC-A61B-9F4940408E39}" presName="vert2" presStyleCnt="0"/>
      <dgm:spPr/>
    </dgm:pt>
    <dgm:pt modelId="{68554F0B-2074-45A7-83FA-B696F9A581A2}" type="pres">
      <dgm:prSet presAssocID="{7CA303C1-DBF6-44EC-A61B-9F4940408E39}" presName="thinLine2b" presStyleLbl="callout" presStyleIdx="2" presStyleCnt="5"/>
      <dgm:spPr/>
    </dgm:pt>
    <dgm:pt modelId="{1583C369-6652-489C-8B2E-572AD29F0F96}" type="pres">
      <dgm:prSet presAssocID="{7CA303C1-DBF6-44EC-A61B-9F4940408E39}" presName="vertSpace2b" presStyleCnt="0"/>
      <dgm:spPr/>
    </dgm:pt>
    <dgm:pt modelId="{685E766F-0A98-4E06-A823-682E41FE1F73}" type="pres">
      <dgm:prSet presAssocID="{960889CC-4C65-474E-B21E-1642B17BA736}" presName="horz2" presStyleCnt="0"/>
      <dgm:spPr/>
    </dgm:pt>
    <dgm:pt modelId="{2F9B93BC-96E0-4A22-8FDB-E6A25ACB95D2}" type="pres">
      <dgm:prSet presAssocID="{960889CC-4C65-474E-B21E-1642B17BA736}" presName="horzSpace2" presStyleCnt="0"/>
      <dgm:spPr/>
    </dgm:pt>
    <dgm:pt modelId="{C1329A27-5BEC-4E26-B788-BD9DA4B731F2}" type="pres">
      <dgm:prSet presAssocID="{960889CC-4C65-474E-B21E-1642B17BA736}" presName="tx2" presStyleLbl="revTx" presStyleIdx="4" presStyleCnt="6" custScaleY="64726"/>
      <dgm:spPr/>
    </dgm:pt>
    <dgm:pt modelId="{A488C77A-5F59-4914-AEE6-71CBE69EFDAE}" type="pres">
      <dgm:prSet presAssocID="{960889CC-4C65-474E-B21E-1642B17BA736}" presName="vert2" presStyleCnt="0"/>
      <dgm:spPr/>
    </dgm:pt>
    <dgm:pt modelId="{62C7A0F9-7CE4-4A0C-B7D0-8D6FE165EA93}" type="pres">
      <dgm:prSet presAssocID="{960889CC-4C65-474E-B21E-1642B17BA736}" presName="thinLine2b" presStyleLbl="callout" presStyleIdx="3" presStyleCnt="5"/>
      <dgm:spPr/>
    </dgm:pt>
    <dgm:pt modelId="{456B42DC-19EE-4384-85DE-BFE9189281F8}" type="pres">
      <dgm:prSet presAssocID="{960889CC-4C65-474E-B21E-1642B17BA736}" presName="vertSpace2b" presStyleCnt="0"/>
      <dgm:spPr/>
    </dgm:pt>
    <dgm:pt modelId="{B581C403-0CD5-43AA-B9B1-7A03B25ECDBF}" type="pres">
      <dgm:prSet presAssocID="{32423058-8B10-4C78-AF0E-F35161A46E53}" presName="horz2" presStyleCnt="0"/>
      <dgm:spPr/>
    </dgm:pt>
    <dgm:pt modelId="{AA771084-A530-447F-873D-C84B504292C1}" type="pres">
      <dgm:prSet presAssocID="{32423058-8B10-4C78-AF0E-F35161A46E53}" presName="horzSpace2" presStyleCnt="0"/>
      <dgm:spPr/>
    </dgm:pt>
    <dgm:pt modelId="{FA04F272-16B6-454F-AE25-DB326683C8B4}" type="pres">
      <dgm:prSet presAssocID="{32423058-8B10-4C78-AF0E-F35161A46E53}" presName="tx2" presStyleLbl="revTx" presStyleIdx="5" presStyleCnt="6"/>
      <dgm:spPr/>
    </dgm:pt>
    <dgm:pt modelId="{BE01E0E5-46BC-4067-B94A-461C03AF9F6B}" type="pres">
      <dgm:prSet presAssocID="{32423058-8B10-4C78-AF0E-F35161A46E53}" presName="vert2" presStyleCnt="0"/>
      <dgm:spPr/>
    </dgm:pt>
    <dgm:pt modelId="{28980D11-1EED-4255-B6CD-29DA36715F80}" type="pres">
      <dgm:prSet presAssocID="{32423058-8B10-4C78-AF0E-F35161A46E53}" presName="thinLine2b" presStyleLbl="callout" presStyleIdx="4" presStyleCnt="5"/>
      <dgm:spPr/>
    </dgm:pt>
    <dgm:pt modelId="{95881C7B-8526-4AEE-9D3B-66A9FFE412C5}" type="pres">
      <dgm:prSet presAssocID="{32423058-8B10-4C78-AF0E-F35161A46E53}" presName="vertSpace2b" presStyleCnt="0"/>
      <dgm:spPr/>
    </dgm:pt>
  </dgm:ptLst>
  <dgm:cxnLst>
    <dgm:cxn modelId="{E54F880C-28AC-4CC5-B270-0212A30046F7}" type="presOf" srcId="{17C1B690-28ED-415E-853E-7286025AB03D}" destId="{2664F5D9-6DE1-4714-9B51-0A2C09B1A409}" srcOrd="0" destOrd="0" presId="urn:microsoft.com/office/officeart/2008/layout/LinedList"/>
    <dgm:cxn modelId="{4AC35424-7F4E-47D2-81F4-0C80B0F19F0D}" srcId="{A3957E94-3A6D-449F-BEF4-EA03F792C085}" destId="{B2313050-9428-41FF-88EA-C1B1787AC71D}" srcOrd="1" destOrd="0" parTransId="{00AAB2FE-B260-49CA-9AEC-1AE345D78E1F}" sibTransId="{955CE706-805F-4E4C-BB70-A08D5D3B3D17}"/>
    <dgm:cxn modelId="{781C2B25-0CCC-4051-ACE1-DD5F84E87440}" srcId="{A3957E94-3A6D-449F-BEF4-EA03F792C085}" destId="{960889CC-4C65-474E-B21E-1642B17BA736}" srcOrd="3" destOrd="0" parTransId="{6FECA37B-E739-4163-A8D3-B9B4092E21B5}" sibTransId="{42E2B2DF-BEA7-44AF-85ED-B007EAA44E9B}"/>
    <dgm:cxn modelId="{B8C37B32-40C2-494C-809A-6A59AE6CDA2F}" srcId="{A3957E94-3A6D-449F-BEF4-EA03F792C085}" destId="{1101491A-BCE5-4ECC-BAB7-56715160EC20}" srcOrd="0" destOrd="0" parTransId="{4B1F95B8-C178-435D-8BEB-685B2C458AF5}" sibTransId="{785DB7B8-5F2F-4621-8854-DC5C98346926}"/>
    <dgm:cxn modelId="{10C8DA6A-C985-4286-A990-CF3817422034}" type="presOf" srcId="{B2313050-9428-41FF-88EA-C1B1787AC71D}" destId="{83A3992C-6931-4C0C-A1E1-FC191EEE1641}" srcOrd="0" destOrd="0" presId="urn:microsoft.com/office/officeart/2008/layout/LinedList"/>
    <dgm:cxn modelId="{811A5370-937C-43C6-9355-DAFD41CD1568}" type="presOf" srcId="{32423058-8B10-4C78-AF0E-F35161A46E53}" destId="{FA04F272-16B6-454F-AE25-DB326683C8B4}" srcOrd="0" destOrd="0" presId="urn:microsoft.com/office/officeart/2008/layout/LinedList"/>
    <dgm:cxn modelId="{68ECDA8F-F98C-4986-AB31-09934FFD0C3E}" srcId="{17C1B690-28ED-415E-853E-7286025AB03D}" destId="{A3957E94-3A6D-449F-BEF4-EA03F792C085}" srcOrd="0" destOrd="0" parTransId="{0EE0A24E-1DBB-42F2-84AE-C785A16EF9F5}" sibTransId="{46A76E4D-E7F8-4C0E-AE28-A026C7AC5DCD}"/>
    <dgm:cxn modelId="{908E14B7-47B8-46EB-9062-9C158225E6C2}" srcId="{A3957E94-3A6D-449F-BEF4-EA03F792C085}" destId="{7CA303C1-DBF6-44EC-A61B-9F4940408E39}" srcOrd="2" destOrd="0" parTransId="{3EE23B71-6F10-432D-B88E-9085B6B8C9ED}" sibTransId="{AC6109DB-0520-4A37-9EB0-8D2CB9757595}"/>
    <dgm:cxn modelId="{9D59D2BE-B72D-4AE5-B2BF-0E63E62D978C}" type="presOf" srcId="{A3957E94-3A6D-449F-BEF4-EA03F792C085}" destId="{6002B42B-A3F3-4D48-A552-916B33A5D7A5}" srcOrd="0" destOrd="0" presId="urn:microsoft.com/office/officeart/2008/layout/LinedList"/>
    <dgm:cxn modelId="{01E476C7-6EB7-4169-84E3-9DB5499B94DE}" type="presOf" srcId="{1101491A-BCE5-4ECC-BAB7-56715160EC20}" destId="{2082A8BB-6601-43C2-B6B7-0DC13439BEE7}" srcOrd="0" destOrd="0" presId="urn:microsoft.com/office/officeart/2008/layout/LinedList"/>
    <dgm:cxn modelId="{7F5D12D9-26E4-428F-97C9-01F4EA56FFDC}" type="presOf" srcId="{7CA303C1-DBF6-44EC-A61B-9F4940408E39}" destId="{274DEFEA-5951-4381-BCBA-88CEE86406B9}" srcOrd="0" destOrd="0" presId="urn:microsoft.com/office/officeart/2008/layout/LinedList"/>
    <dgm:cxn modelId="{BA2BC1FD-A85F-480C-B6CD-0B02B8564814}" srcId="{A3957E94-3A6D-449F-BEF4-EA03F792C085}" destId="{32423058-8B10-4C78-AF0E-F35161A46E53}" srcOrd="4" destOrd="0" parTransId="{DE76AE8C-1EAB-4BB1-8C0B-1285C9234EB4}" sibTransId="{1D8E44D1-2F7D-4D32-A707-A970D4620F44}"/>
    <dgm:cxn modelId="{A5DD75FE-EFE7-48EA-908A-4B125FF204F9}" type="presOf" srcId="{960889CC-4C65-474E-B21E-1642B17BA736}" destId="{C1329A27-5BEC-4E26-B788-BD9DA4B731F2}" srcOrd="0" destOrd="0" presId="urn:microsoft.com/office/officeart/2008/layout/LinedList"/>
    <dgm:cxn modelId="{D4115261-A3D2-477F-B194-D8EDDD6698CA}" type="presParOf" srcId="{2664F5D9-6DE1-4714-9B51-0A2C09B1A409}" destId="{3C7D37CA-1D51-4F54-934F-6F70BCE458F2}" srcOrd="0" destOrd="0" presId="urn:microsoft.com/office/officeart/2008/layout/LinedList"/>
    <dgm:cxn modelId="{7CDD9843-EB69-45ED-8C69-CBDBE33EF3D3}" type="presParOf" srcId="{2664F5D9-6DE1-4714-9B51-0A2C09B1A409}" destId="{E041F0CE-9EDD-4762-A50D-EF3F76CD4716}" srcOrd="1" destOrd="0" presId="urn:microsoft.com/office/officeart/2008/layout/LinedList"/>
    <dgm:cxn modelId="{32A3714D-8197-4458-87FD-2ED74874EB09}" type="presParOf" srcId="{E041F0CE-9EDD-4762-A50D-EF3F76CD4716}" destId="{6002B42B-A3F3-4D48-A552-916B33A5D7A5}" srcOrd="0" destOrd="0" presId="urn:microsoft.com/office/officeart/2008/layout/LinedList"/>
    <dgm:cxn modelId="{4DB206BC-484E-4FEF-8A0F-B37C40FD30B3}" type="presParOf" srcId="{E041F0CE-9EDD-4762-A50D-EF3F76CD4716}" destId="{8E6346BC-1F2D-4629-BDF3-1298920FE66F}" srcOrd="1" destOrd="0" presId="urn:microsoft.com/office/officeart/2008/layout/LinedList"/>
    <dgm:cxn modelId="{67DB2B7D-B441-49E5-8AC2-E78E8EA887AA}" type="presParOf" srcId="{8E6346BC-1F2D-4629-BDF3-1298920FE66F}" destId="{1F6D7F8F-53CC-4CFD-85C6-2844C1CEA080}" srcOrd="0" destOrd="0" presId="urn:microsoft.com/office/officeart/2008/layout/LinedList"/>
    <dgm:cxn modelId="{CED738CF-C237-4746-BE62-B7E322998DBB}" type="presParOf" srcId="{8E6346BC-1F2D-4629-BDF3-1298920FE66F}" destId="{5491C73F-6C80-4CB6-B0BA-89CDC590B257}" srcOrd="1" destOrd="0" presId="urn:microsoft.com/office/officeart/2008/layout/LinedList"/>
    <dgm:cxn modelId="{BBA9F2C6-06C9-4D04-AED4-36A5A9C49035}" type="presParOf" srcId="{5491C73F-6C80-4CB6-B0BA-89CDC590B257}" destId="{352184B3-FCB5-46D5-958E-2D20617401B0}" srcOrd="0" destOrd="0" presId="urn:microsoft.com/office/officeart/2008/layout/LinedList"/>
    <dgm:cxn modelId="{C7B0391E-618A-418F-9880-4A3A0E217123}" type="presParOf" srcId="{5491C73F-6C80-4CB6-B0BA-89CDC590B257}" destId="{2082A8BB-6601-43C2-B6B7-0DC13439BEE7}" srcOrd="1" destOrd="0" presId="urn:microsoft.com/office/officeart/2008/layout/LinedList"/>
    <dgm:cxn modelId="{D63ABBD3-B3D6-4D69-84A6-14B9F2A327DA}" type="presParOf" srcId="{5491C73F-6C80-4CB6-B0BA-89CDC590B257}" destId="{5910CB14-4ADD-4E61-BFA1-149CB0C04F92}" srcOrd="2" destOrd="0" presId="urn:microsoft.com/office/officeart/2008/layout/LinedList"/>
    <dgm:cxn modelId="{9DF681E7-7321-42EC-8C93-AB3FD9E370B4}" type="presParOf" srcId="{8E6346BC-1F2D-4629-BDF3-1298920FE66F}" destId="{269D016E-A79C-49E6-8712-A28972BF7B57}" srcOrd="2" destOrd="0" presId="urn:microsoft.com/office/officeart/2008/layout/LinedList"/>
    <dgm:cxn modelId="{8A4DA81F-13BB-4FB3-B1BF-4CC1CDF7E52E}" type="presParOf" srcId="{8E6346BC-1F2D-4629-BDF3-1298920FE66F}" destId="{03D67CB0-DA7E-42C8-B9D4-02483A0A40CB}" srcOrd="3" destOrd="0" presId="urn:microsoft.com/office/officeart/2008/layout/LinedList"/>
    <dgm:cxn modelId="{23EF428F-46A4-4612-B77F-13240E87B2C5}" type="presParOf" srcId="{8E6346BC-1F2D-4629-BDF3-1298920FE66F}" destId="{ED371EEF-8D12-43F6-86DD-9A8FE38C138F}" srcOrd="4" destOrd="0" presId="urn:microsoft.com/office/officeart/2008/layout/LinedList"/>
    <dgm:cxn modelId="{BC7402C3-5710-4558-9DEC-234B3D08604D}" type="presParOf" srcId="{ED371EEF-8D12-43F6-86DD-9A8FE38C138F}" destId="{C2B554EA-51C0-4940-9D71-1F584078DD54}" srcOrd="0" destOrd="0" presId="urn:microsoft.com/office/officeart/2008/layout/LinedList"/>
    <dgm:cxn modelId="{62977862-F94C-4A34-9929-B6BE1C633453}" type="presParOf" srcId="{ED371EEF-8D12-43F6-86DD-9A8FE38C138F}" destId="{83A3992C-6931-4C0C-A1E1-FC191EEE1641}" srcOrd="1" destOrd="0" presId="urn:microsoft.com/office/officeart/2008/layout/LinedList"/>
    <dgm:cxn modelId="{850CCAF3-2ECD-4385-8CBA-F033E620E457}" type="presParOf" srcId="{ED371EEF-8D12-43F6-86DD-9A8FE38C138F}" destId="{7A9858A4-6357-4466-BE45-43E9CC1279B1}" srcOrd="2" destOrd="0" presId="urn:microsoft.com/office/officeart/2008/layout/LinedList"/>
    <dgm:cxn modelId="{E9B1B932-AE8C-47AC-9496-835743519D2C}" type="presParOf" srcId="{8E6346BC-1F2D-4629-BDF3-1298920FE66F}" destId="{A13CC9E3-A6EC-4538-8FCE-E2CDC1C1C135}" srcOrd="5" destOrd="0" presId="urn:microsoft.com/office/officeart/2008/layout/LinedList"/>
    <dgm:cxn modelId="{C97393A9-BEA4-4650-BCB5-F21EBA180488}" type="presParOf" srcId="{8E6346BC-1F2D-4629-BDF3-1298920FE66F}" destId="{CE0D7787-665A-4525-9944-B70563A3ED15}" srcOrd="6" destOrd="0" presId="urn:microsoft.com/office/officeart/2008/layout/LinedList"/>
    <dgm:cxn modelId="{2898751B-FB21-44AF-95BD-23654D71D8BF}" type="presParOf" srcId="{8E6346BC-1F2D-4629-BDF3-1298920FE66F}" destId="{9D572065-429F-4309-9EE9-CAC267127CF5}" srcOrd="7" destOrd="0" presId="urn:microsoft.com/office/officeart/2008/layout/LinedList"/>
    <dgm:cxn modelId="{345F4AD3-6AB9-4478-8578-9CF53375C648}" type="presParOf" srcId="{9D572065-429F-4309-9EE9-CAC267127CF5}" destId="{F1C9CC13-9D2D-4D20-A70F-B91A09DA555A}" srcOrd="0" destOrd="0" presId="urn:microsoft.com/office/officeart/2008/layout/LinedList"/>
    <dgm:cxn modelId="{91771CBD-36E1-4CA5-A732-A52A878A8FB2}" type="presParOf" srcId="{9D572065-429F-4309-9EE9-CAC267127CF5}" destId="{274DEFEA-5951-4381-BCBA-88CEE86406B9}" srcOrd="1" destOrd="0" presId="urn:microsoft.com/office/officeart/2008/layout/LinedList"/>
    <dgm:cxn modelId="{B1373B95-48CB-49F6-9D02-AB01C54305EC}" type="presParOf" srcId="{9D572065-429F-4309-9EE9-CAC267127CF5}" destId="{84EB8247-3FBE-4FEE-8E17-718F9BE8BC3E}" srcOrd="2" destOrd="0" presId="urn:microsoft.com/office/officeart/2008/layout/LinedList"/>
    <dgm:cxn modelId="{32996451-C07E-47CE-808F-E3CD03748EB7}" type="presParOf" srcId="{8E6346BC-1F2D-4629-BDF3-1298920FE66F}" destId="{68554F0B-2074-45A7-83FA-B696F9A581A2}" srcOrd="8" destOrd="0" presId="urn:microsoft.com/office/officeart/2008/layout/LinedList"/>
    <dgm:cxn modelId="{80B84B1C-0C16-42FC-82AE-FBACF8428044}" type="presParOf" srcId="{8E6346BC-1F2D-4629-BDF3-1298920FE66F}" destId="{1583C369-6652-489C-8B2E-572AD29F0F96}" srcOrd="9" destOrd="0" presId="urn:microsoft.com/office/officeart/2008/layout/LinedList"/>
    <dgm:cxn modelId="{3675444D-23CC-4277-B6CA-9D4DDF4F46C7}" type="presParOf" srcId="{8E6346BC-1F2D-4629-BDF3-1298920FE66F}" destId="{685E766F-0A98-4E06-A823-682E41FE1F73}" srcOrd="10" destOrd="0" presId="urn:microsoft.com/office/officeart/2008/layout/LinedList"/>
    <dgm:cxn modelId="{D85837B3-F34C-4DF2-A3BC-CF53973CB07C}" type="presParOf" srcId="{685E766F-0A98-4E06-A823-682E41FE1F73}" destId="{2F9B93BC-96E0-4A22-8FDB-E6A25ACB95D2}" srcOrd="0" destOrd="0" presId="urn:microsoft.com/office/officeart/2008/layout/LinedList"/>
    <dgm:cxn modelId="{6F0C7197-1D3C-4667-9A35-1522CEB8CADC}" type="presParOf" srcId="{685E766F-0A98-4E06-A823-682E41FE1F73}" destId="{C1329A27-5BEC-4E26-B788-BD9DA4B731F2}" srcOrd="1" destOrd="0" presId="urn:microsoft.com/office/officeart/2008/layout/LinedList"/>
    <dgm:cxn modelId="{7BAA805B-E036-4B0C-B0A8-BF8908F428FF}" type="presParOf" srcId="{685E766F-0A98-4E06-A823-682E41FE1F73}" destId="{A488C77A-5F59-4914-AEE6-71CBE69EFDAE}" srcOrd="2" destOrd="0" presId="urn:microsoft.com/office/officeart/2008/layout/LinedList"/>
    <dgm:cxn modelId="{9C106185-C49B-4E5A-BECE-7BCAB600363E}" type="presParOf" srcId="{8E6346BC-1F2D-4629-BDF3-1298920FE66F}" destId="{62C7A0F9-7CE4-4A0C-B7D0-8D6FE165EA93}" srcOrd="11" destOrd="0" presId="urn:microsoft.com/office/officeart/2008/layout/LinedList"/>
    <dgm:cxn modelId="{1E12FE7A-BB8D-4042-AFD6-0B85063D0EAE}" type="presParOf" srcId="{8E6346BC-1F2D-4629-BDF3-1298920FE66F}" destId="{456B42DC-19EE-4384-85DE-BFE9189281F8}" srcOrd="12" destOrd="0" presId="urn:microsoft.com/office/officeart/2008/layout/LinedList"/>
    <dgm:cxn modelId="{FAD3BA0A-53F1-4192-AA12-3F1AC0650D17}" type="presParOf" srcId="{8E6346BC-1F2D-4629-BDF3-1298920FE66F}" destId="{B581C403-0CD5-43AA-B9B1-7A03B25ECDBF}" srcOrd="13" destOrd="0" presId="urn:microsoft.com/office/officeart/2008/layout/LinedList"/>
    <dgm:cxn modelId="{8E55330E-AEF4-4FAE-9D0E-D0F4DC7CA711}" type="presParOf" srcId="{B581C403-0CD5-43AA-B9B1-7A03B25ECDBF}" destId="{AA771084-A530-447F-873D-C84B504292C1}" srcOrd="0" destOrd="0" presId="urn:microsoft.com/office/officeart/2008/layout/LinedList"/>
    <dgm:cxn modelId="{9C27C62F-2E5B-4DFA-8A32-82757370ECF8}" type="presParOf" srcId="{B581C403-0CD5-43AA-B9B1-7A03B25ECDBF}" destId="{FA04F272-16B6-454F-AE25-DB326683C8B4}" srcOrd="1" destOrd="0" presId="urn:microsoft.com/office/officeart/2008/layout/LinedList"/>
    <dgm:cxn modelId="{5BF03002-7648-418B-8308-A7CB45F2A369}" type="presParOf" srcId="{B581C403-0CD5-43AA-B9B1-7A03B25ECDBF}" destId="{BE01E0E5-46BC-4067-B94A-461C03AF9F6B}" srcOrd="2" destOrd="0" presId="urn:microsoft.com/office/officeart/2008/layout/LinedList"/>
    <dgm:cxn modelId="{978DF496-F39D-47E6-BC0A-9A72F1177EFC}" type="presParOf" srcId="{8E6346BC-1F2D-4629-BDF3-1298920FE66F}" destId="{28980D11-1EED-4255-B6CD-29DA36715F80}" srcOrd="14" destOrd="0" presId="urn:microsoft.com/office/officeart/2008/layout/LinedList"/>
    <dgm:cxn modelId="{F3CD9752-9CDF-438D-9955-F0C7ABA0E02D}" type="presParOf" srcId="{8E6346BC-1F2D-4629-BDF3-1298920FE66F}" destId="{95881C7B-8526-4AEE-9D3B-66A9FFE412C5}" srcOrd="15" destOrd="0" presId="urn:microsoft.com/office/officeart/2008/layout/LinedList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C557DE-ADF0-4109-BEF1-ADE8BE8C9DF7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CO"/>
        </a:p>
      </dgm:t>
    </dgm:pt>
    <dgm:pt modelId="{9CC4F039-F968-4C9E-956A-BB7CAAF178F4}">
      <dgm:prSet custT="1"/>
      <dgm:spPr/>
      <dgm:t>
        <a:bodyPr/>
        <a:lstStyle/>
        <a:p>
          <a:pPr algn="just" rtl="0"/>
          <a:r>
            <a:rPr lang="es-CO" sz="1800" b="1" noProof="0" dirty="0">
              <a:effectLst/>
            </a:rPr>
            <a:t>Bermúdez; Millán </a:t>
          </a:r>
          <a:r>
            <a:rPr lang="es-CO" sz="1800" b="1" noProof="0" dirty="0"/>
            <a:t>&amp; </a:t>
          </a:r>
          <a:r>
            <a:rPr lang="es-CO" sz="1800" b="1" noProof="0" dirty="0">
              <a:effectLst/>
            </a:rPr>
            <a:t>Carrillo (2024) </a:t>
          </a:r>
          <a:r>
            <a:rPr lang="es-CO" sz="1800" b="0" noProof="0" dirty="0">
              <a:effectLst/>
            </a:rPr>
            <a:t>en su investigación </a:t>
          </a:r>
          <a:r>
            <a:rPr lang="es-CO" sz="1800" noProof="0" dirty="0">
              <a:effectLst/>
            </a:rPr>
            <a:t>i</a:t>
          </a:r>
          <a:r>
            <a:rPr lang="es-CO" sz="1800" b="0" noProof="0" dirty="0"/>
            <a:t>dentificaron como poderoso y sanador  la vinculación de las sobrevivientes </a:t>
          </a:r>
          <a:r>
            <a:rPr lang="es-CO" sz="1800" b="0" noProof="0" dirty="0">
              <a:latin typeface="Calibri Light" panose="020F0302020204030204"/>
            </a:rPr>
            <a:t>en espacios grupales lo cual evidenció logros en:</a:t>
          </a:r>
          <a:endParaRPr lang="es-CO" sz="1800" b="0" noProof="0" dirty="0"/>
        </a:p>
      </dgm:t>
    </dgm:pt>
    <dgm:pt modelId="{41437461-7278-4BFB-B4AB-6A26CB03DF5B}" type="parTrans" cxnId="{23BB717D-0909-45A2-B65C-72E6495E4F85}">
      <dgm:prSet/>
      <dgm:spPr/>
      <dgm:t>
        <a:bodyPr/>
        <a:lstStyle/>
        <a:p>
          <a:pPr algn="just"/>
          <a:endParaRPr lang="es-CO"/>
        </a:p>
      </dgm:t>
    </dgm:pt>
    <dgm:pt modelId="{3F683929-DF8B-410A-9C23-D818B2BC7A16}" type="sibTrans" cxnId="{23BB717D-0909-45A2-B65C-72E6495E4F85}">
      <dgm:prSet/>
      <dgm:spPr/>
      <dgm:t>
        <a:bodyPr/>
        <a:lstStyle/>
        <a:p>
          <a:endParaRPr lang="es-CO"/>
        </a:p>
      </dgm:t>
    </dgm:pt>
    <dgm:pt modelId="{8B1FB773-9950-401A-9DD3-4A955ABF279A}">
      <dgm:prSet custT="1"/>
      <dgm:spPr/>
      <dgm:t>
        <a:bodyPr/>
        <a:lstStyle/>
        <a:p>
          <a:pPr algn="just"/>
          <a:r>
            <a:rPr lang="es-CO" sz="1800" noProof="0" dirty="0">
              <a:latin typeface="Calibri Light" panose="020F0302020204030204"/>
            </a:rPr>
            <a:t>Las</a:t>
          </a:r>
          <a:r>
            <a:rPr lang="es-CO" sz="1800" noProof="0" dirty="0"/>
            <a:t> mujeres </a:t>
          </a:r>
          <a:r>
            <a:rPr lang="es-CO" sz="1800" b="1" noProof="0" dirty="0">
              <a:latin typeface="Calibri Light" panose="020F0302020204030204"/>
            </a:rPr>
            <a:t>amplían</a:t>
          </a:r>
          <a:r>
            <a:rPr lang="es-CO" sz="1800" b="1" noProof="0" dirty="0"/>
            <a:t> sus capacidades y habilidades</a:t>
          </a:r>
          <a:r>
            <a:rPr lang="es-CO" sz="1800" noProof="0" dirty="0"/>
            <a:t>.</a:t>
          </a:r>
        </a:p>
      </dgm:t>
    </dgm:pt>
    <dgm:pt modelId="{DD433DFC-7AA8-4339-B1E6-38BBEFF79B3F}" type="parTrans" cxnId="{547C60A2-EF6B-43E7-9DE8-EF5DC79B285B}">
      <dgm:prSet/>
      <dgm:spPr/>
      <dgm:t>
        <a:bodyPr/>
        <a:lstStyle/>
        <a:p>
          <a:pPr algn="just"/>
          <a:endParaRPr lang="es-CO"/>
        </a:p>
      </dgm:t>
    </dgm:pt>
    <dgm:pt modelId="{4D3B0DD2-7E31-41D1-A58F-3152295654C9}" type="sibTrans" cxnId="{547C60A2-EF6B-43E7-9DE8-EF5DC79B285B}">
      <dgm:prSet/>
      <dgm:spPr/>
      <dgm:t>
        <a:bodyPr/>
        <a:lstStyle/>
        <a:p>
          <a:endParaRPr lang="es-CO"/>
        </a:p>
      </dgm:t>
    </dgm:pt>
    <dgm:pt modelId="{D8E60BDD-FC13-481E-852D-24AD93BFDD5D}">
      <dgm:prSet custT="1"/>
      <dgm:spPr/>
      <dgm:t>
        <a:bodyPr/>
        <a:lstStyle/>
        <a:p>
          <a:pPr algn="just" rtl="0"/>
          <a:r>
            <a:rPr lang="es-CO" sz="1800" b="1" noProof="0" dirty="0">
              <a:latin typeface="Calibri Light" panose="020F0302020204030204"/>
            </a:rPr>
            <a:t>Fortalecen</a:t>
          </a:r>
          <a:r>
            <a:rPr lang="es-CO" sz="1800" b="1" noProof="0" dirty="0"/>
            <a:t> sus redes de apoyo</a:t>
          </a:r>
          <a:r>
            <a:rPr lang="es-CO" sz="1800" noProof="0" dirty="0"/>
            <a:t>, no solo en torno al dolor, sino también en </a:t>
          </a:r>
          <a:r>
            <a:rPr lang="es-CO" sz="1800" noProof="0" dirty="0">
              <a:latin typeface="Calibri Light" panose="020F0302020204030204"/>
            </a:rPr>
            <a:t>solidaridad, </a:t>
          </a:r>
          <a:r>
            <a:rPr lang="es-CO" sz="1800" noProof="0" dirty="0"/>
            <a:t>proyectos y emprendimientos.</a:t>
          </a:r>
        </a:p>
      </dgm:t>
    </dgm:pt>
    <dgm:pt modelId="{2BEEBEEE-2144-4CDF-8D72-CA8672543D5A}" type="parTrans" cxnId="{4E68C77C-FD27-491F-A0D3-84F4DAEA31EE}">
      <dgm:prSet/>
      <dgm:spPr/>
      <dgm:t>
        <a:bodyPr/>
        <a:lstStyle/>
        <a:p>
          <a:pPr algn="just"/>
          <a:endParaRPr lang="es-CO"/>
        </a:p>
      </dgm:t>
    </dgm:pt>
    <dgm:pt modelId="{A7FCEDBC-BF0A-4189-A30E-BB981BC8C91E}" type="sibTrans" cxnId="{4E68C77C-FD27-491F-A0D3-84F4DAEA31EE}">
      <dgm:prSet/>
      <dgm:spPr/>
      <dgm:t>
        <a:bodyPr/>
        <a:lstStyle/>
        <a:p>
          <a:endParaRPr lang="es-CO"/>
        </a:p>
      </dgm:t>
    </dgm:pt>
    <dgm:pt modelId="{4CC2E469-C525-4ED8-8BCE-4C9F42104BEF}">
      <dgm:prSet custT="1"/>
      <dgm:spPr/>
      <dgm:t>
        <a:bodyPr/>
        <a:lstStyle/>
        <a:p>
          <a:pPr algn="just"/>
          <a:r>
            <a:rPr lang="es-CO" sz="1800" noProof="0" dirty="0"/>
            <a:t>Permitió unir a las participantes en el proceso de </a:t>
          </a:r>
          <a:r>
            <a:rPr lang="es-CO" sz="1800" b="1" noProof="0" dirty="0"/>
            <a:t>caminar juntas hacia la sanación</a:t>
          </a:r>
          <a:r>
            <a:rPr lang="es-CO" sz="1800" noProof="0" dirty="0"/>
            <a:t> y trabajar colectivamente en la restauración social.</a:t>
          </a:r>
        </a:p>
      </dgm:t>
    </dgm:pt>
    <dgm:pt modelId="{7B07DF75-826E-4A4D-974A-26EF59A82A63}" type="parTrans" cxnId="{8A8D5466-2755-47F6-B8E5-BDEBBBFF31E2}">
      <dgm:prSet/>
      <dgm:spPr/>
      <dgm:t>
        <a:bodyPr/>
        <a:lstStyle/>
        <a:p>
          <a:pPr algn="just"/>
          <a:endParaRPr lang="es-CO"/>
        </a:p>
      </dgm:t>
    </dgm:pt>
    <dgm:pt modelId="{339EDDF0-64CC-4F6C-A732-BF8AEFA9C438}" type="sibTrans" cxnId="{8A8D5466-2755-47F6-B8E5-BDEBBBFF31E2}">
      <dgm:prSet/>
      <dgm:spPr/>
      <dgm:t>
        <a:bodyPr/>
        <a:lstStyle/>
        <a:p>
          <a:endParaRPr lang="es-CO"/>
        </a:p>
      </dgm:t>
    </dgm:pt>
    <dgm:pt modelId="{67550401-A8F0-4F46-92ED-7EC611B3E0B1}">
      <dgm:prSet custT="1"/>
      <dgm:spPr/>
      <dgm:t>
        <a:bodyPr/>
        <a:lstStyle/>
        <a:p>
          <a:pPr algn="just"/>
          <a:r>
            <a:rPr lang="es-CO" sz="1800" noProof="0" dirty="0"/>
            <a:t>Esto contribuyó a su autoestima, independencia y mejoramiento de su calidad de vida.</a:t>
          </a:r>
        </a:p>
      </dgm:t>
    </dgm:pt>
    <dgm:pt modelId="{30652287-508A-49B5-8EEA-5EC537D45329}" type="parTrans" cxnId="{2BCE37A3-F502-48AC-BB62-AFB0E01A28B3}">
      <dgm:prSet/>
      <dgm:spPr/>
      <dgm:t>
        <a:bodyPr/>
        <a:lstStyle/>
        <a:p>
          <a:pPr algn="just"/>
          <a:endParaRPr lang="es-CO"/>
        </a:p>
      </dgm:t>
    </dgm:pt>
    <dgm:pt modelId="{7514E5E3-A20B-403E-874F-56EF975EF023}" type="sibTrans" cxnId="{2BCE37A3-F502-48AC-BB62-AFB0E01A28B3}">
      <dgm:prSet/>
      <dgm:spPr/>
      <dgm:t>
        <a:bodyPr/>
        <a:lstStyle/>
        <a:p>
          <a:endParaRPr lang="es-CO"/>
        </a:p>
      </dgm:t>
    </dgm:pt>
    <dgm:pt modelId="{E07DC552-1A40-45BF-BC1B-124ECEFD0E5C}">
      <dgm:prSet custT="1"/>
      <dgm:spPr/>
      <dgm:t>
        <a:bodyPr/>
        <a:lstStyle/>
        <a:p>
          <a:pPr algn="just"/>
          <a:r>
            <a:rPr lang="es-CO" sz="1800" noProof="0" dirty="0">
              <a:solidFill>
                <a:schemeClr val="tx1"/>
              </a:solidFill>
            </a:rPr>
            <a:t>Permite luchar contra la estigmatización y la culpa. </a:t>
          </a:r>
        </a:p>
      </dgm:t>
    </dgm:pt>
    <dgm:pt modelId="{50C32FC9-44B8-43CE-A754-DCF4F477A7CC}" type="parTrans" cxnId="{7FDC8372-A3DF-4DDC-AB1B-B498271E679B}">
      <dgm:prSet/>
      <dgm:spPr/>
      <dgm:t>
        <a:bodyPr/>
        <a:lstStyle/>
        <a:p>
          <a:endParaRPr lang="es-CO"/>
        </a:p>
      </dgm:t>
    </dgm:pt>
    <dgm:pt modelId="{A47040E8-DA86-43D0-835F-E51227813376}" type="sibTrans" cxnId="{7FDC8372-A3DF-4DDC-AB1B-B498271E679B}">
      <dgm:prSet/>
      <dgm:spPr/>
      <dgm:t>
        <a:bodyPr/>
        <a:lstStyle/>
        <a:p>
          <a:endParaRPr lang="es-CO"/>
        </a:p>
      </dgm:t>
    </dgm:pt>
    <dgm:pt modelId="{9DC37C5C-75C4-4322-B413-9171FE0D885C}">
      <dgm:prSet custT="1"/>
      <dgm:spPr/>
      <dgm:t>
        <a:bodyPr/>
        <a:lstStyle/>
        <a:p>
          <a:pPr algn="just"/>
          <a:endParaRPr lang="es-CO" sz="1800" noProof="0" dirty="0"/>
        </a:p>
      </dgm:t>
    </dgm:pt>
    <dgm:pt modelId="{FDC9D4F6-CB80-4896-A13B-12FEEC8C4E00}" type="parTrans" cxnId="{174BBB88-BCDE-45A0-94E5-A6A3D32C74FC}">
      <dgm:prSet/>
      <dgm:spPr/>
      <dgm:t>
        <a:bodyPr/>
        <a:lstStyle/>
        <a:p>
          <a:endParaRPr lang="es-CO"/>
        </a:p>
      </dgm:t>
    </dgm:pt>
    <dgm:pt modelId="{EC57C93C-7281-4149-BAF9-1AE00C87200F}" type="sibTrans" cxnId="{174BBB88-BCDE-45A0-94E5-A6A3D32C74FC}">
      <dgm:prSet/>
      <dgm:spPr/>
      <dgm:t>
        <a:bodyPr/>
        <a:lstStyle/>
        <a:p>
          <a:endParaRPr lang="es-CO"/>
        </a:p>
      </dgm:t>
    </dgm:pt>
    <dgm:pt modelId="{2B5AFCF4-B68D-4B7F-9B80-FFBE572DFE04}" type="pres">
      <dgm:prSet presAssocID="{F3C557DE-ADF0-4109-BEF1-ADE8BE8C9DF7}" presName="linear" presStyleCnt="0">
        <dgm:presLayoutVars>
          <dgm:animLvl val="lvl"/>
          <dgm:resizeHandles val="exact"/>
        </dgm:presLayoutVars>
      </dgm:prSet>
      <dgm:spPr/>
    </dgm:pt>
    <dgm:pt modelId="{D2AD435A-8F28-438A-B659-03DD38C88EF8}" type="pres">
      <dgm:prSet presAssocID="{9CC4F039-F968-4C9E-956A-BB7CAAF178F4}" presName="parentText" presStyleLbl="node1" presStyleIdx="0" presStyleCnt="1" custScaleY="157356" custLinFactNeighborY="-530">
        <dgm:presLayoutVars>
          <dgm:chMax val="0"/>
          <dgm:bulletEnabled val="1"/>
        </dgm:presLayoutVars>
      </dgm:prSet>
      <dgm:spPr/>
    </dgm:pt>
    <dgm:pt modelId="{A0724279-60ED-450C-BF26-AE9BD74C2C87}" type="pres">
      <dgm:prSet presAssocID="{9CC4F039-F968-4C9E-956A-BB7CAAF178F4}" presName="childText" presStyleLbl="revTx" presStyleIdx="0" presStyleCnt="1" custScaleY="92149">
        <dgm:presLayoutVars>
          <dgm:bulletEnabled val="1"/>
        </dgm:presLayoutVars>
      </dgm:prSet>
      <dgm:spPr/>
    </dgm:pt>
  </dgm:ptLst>
  <dgm:cxnLst>
    <dgm:cxn modelId="{8A8D5466-2755-47F6-B8E5-BDEBBBFF31E2}" srcId="{9CC4F039-F968-4C9E-956A-BB7CAAF178F4}" destId="{4CC2E469-C525-4ED8-8BCE-4C9F42104BEF}" srcOrd="4" destOrd="0" parTransId="{7B07DF75-826E-4A4D-974A-26EF59A82A63}" sibTransId="{339EDDF0-64CC-4F6C-A732-BF8AEFA9C438}"/>
    <dgm:cxn modelId="{7FDC8372-A3DF-4DDC-AB1B-B498271E679B}" srcId="{9CC4F039-F968-4C9E-956A-BB7CAAF178F4}" destId="{E07DC552-1A40-45BF-BC1B-124ECEFD0E5C}" srcOrd="2" destOrd="0" parTransId="{50C32FC9-44B8-43CE-A754-DCF4F477A7CC}" sibTransId="{A47040E8-DA86-43D0-835F-E51227813376}"/>
    <dgm:cxn modelId="{4E68C77C-FD27-491F-A0D3-84F4DAEA31EE}" srcId="{9CC4F039-F968-4C9E-956A-BB7CAAF178F4}" destId="{D8E60BDD-FC13-481E-852D-24AD93BFDD5D}" srcOrd="3" destOrd="0" parTransId="{2BEEBEEE-2144-4CDF-8D72-CA8672543D5A}" sibTransId="{A7FCEDBC-BF0A-4189-A30E-BB981BC8C91E}"/>
    <dgm:cxn modelId="{23BB717D-0909-45A2-B65C-72E6495E4F85}" srcId="{F3C557DE-ADF0-4109-BEF1-ADE8BE8C9DF7}" destId="{9CC4F039-F968-4C9E-956A-BB7CAAF178F4}" srcOrd="0" destOrd="0" parTransId="{41437461-7278-4BFB-B4AB-6A26CB03DF5B}" sibTransId="{3F683929-DF8B-410A-9C23-D818B2BC7A16}"/>
    <dgm:cxn modelId="{BCD5A783-24C5-4E18-A65A-7154067B7E03}" type="presOf" srcId="{D8E60BDD-FC13-481E-852D-24AD93BFDD5D}" destId="{A0724279-60ED-450C-BF26-AE9BD74C2C87}" srcOrd="0" destOrd="3" presId="urn:microsoft.com/office/officeart/2005/8/layout/vList2"/>
    <dgm:cxn modelId="{174BBB88-BCDE-45A0-94E5-A6A3D32C74FC}" srcId="{9CC4F039-F968-4C9E-956A-BB7CAAF178F4}" destId="{9DC37C5C-75C4-4322-B413-9171FE0D885C}" srcOrd="0" destOrd="0" parTransId="{FDC9D4F6-CB80-4896-A13B-12FEEC8C4E00}" sibTransId="{EC57C93C-7281-4149-BAF9-1AE00C87200F}"/>
    <dgm:cxn modelId="{73B3E789-8EA0-44AF-ACF8-FBB6287E9DC3}" type="presOf" srcId="{4CC2E469-C525-4ED8-8BCE-4C9F42104BEF}" destId="{A0724279-60ED-450C-BF26-AE9BD74C2C87}" srcOrd="0" destOrd="4" presId="urn:microsoft.com/office/officeart/2005/8/layout/vList2"/>
    <dgm:cxn modelId="{8A8243A0-3DC8-401E-9DFB-FBCF0720FD2E}" type="presOf" srcId="{9DC37C5C-75C4-4322-B413-9171FE0D885C}" destId="{A0724279-60ED-450C-BF26-AE9BD74C2C87}" srcOrd="0" destOrd="0" presId="urn:microsoft.com/office/officeart/2005/8/layout/vList2"/>
    <dgm:cxn modelId="{547C60A2-EF6B-43E7-9DE8-EF5DC79B285B}" srcId="{9CC4F039-F968-4C9E-956A-BB7CAAF178F4}" destId="{8B1FB773-9950-401A-9DD3-4A955ABF279A}" srcOrd="1" destOrd="0" parTransId="{DD433DFC-7AA8-4339-B1E6-38BBEFF79B3F}" sibTransId="{4D3B0DD2-7E31-41D1-A58F-3152295654C9}"/>
    <dgm:cxn modelId="{2BCE37A3-F502-48AC-BB62-AFB0E01A28B3}" srcId="{9CC4F039-F968-4C9E-956A-BB7CAAF178F4}" destId="{67550401-A8F0-4F46-92ED-7EC611B3E0B1}" srcOrd="5" destOrd="0" parTransId="{30652287-508A-49B5-8EEA-5EC537D45329}" sibTransId="{7514E5E3-A20B-403E-874F-56EF975EF023}"/>
    <dgm:cxn modelId="{1FC1B3A5-30A1-4051-9C36-B5FD4B45C647}" type="presOf" srcId="{E07DC552-1A40-45BF-BC1B-124ECEFD0E5C}" destId="{A0724279-60ED-450C-BF26-AE9BD74C2C87}" srcOrd="0" destOrd="2" presId="urn:microsoft.com/office/officeart/2005/8/layout/vList2"/>
    <dgm:cxn modelId="{E76A09B1-DE6C-43E0-A8F2-928A3D64109E}" type="presOf" srcId="{8B1FB773-9950-401A-9DD3-4A955ABF279A}" destId="{A0724279-60ED-450C-BF26-AE9BD74C2C87}" srcOrd="0" destOrd="1" presId="urn:microsoft.com/office/officeart/2005/8/layout/vList2"/>
    <dgm:cxn modelId="{08D6D1BD-4A6E-4DF4-B3C5-12B4137E9A08}" type="presOf" srcId="{9CC4F039-F968-4C9E-956A-BB7CAAF178F4}" destId="{D2AD435A-8F28-438A-B659-03DD38C88EF8}" srcOrd="0" destOrd="0" presId="urn:microsoft.com/office/officeart/2005/8/layout/vList2"/>
    <dgm:cxn modelId="{155560D5-0015-424D-8F3F-1F29953AF3BA}" type="presOf" srcId="{F3C557DE-ADF0-4109-BEF1-ADE8BE8C9DF7}" destId="{2B5AFCF4-B68D-4B7F-9B80-FFBE572DFE04}" srcOrd="0" destOrd="0" presId="urn:microsoft.com/office/officeart/2005/8/layout/vList2"/>
    <dgm:cxn modelId="{7F6D08D6-7C95-45EB-9DBE-C6AF0CF1F895}" type="presOf" srcId="{67550401-A8F0-4F46-92ED-7EC611B3E0B1}" destId="{A0724279-60ED-450C-BF26-AE9BD74C2C87}" srcOrd="0" destOrd="5" presId="urn:microsoft.com/office/officeart/2005/8/layout/vList2"/>
    <dgm:cxn modelId="{02AA3569-9DCD-410B-959A-E8BECFD63890}" type="presParOf" srcId="{2B5AFCF4-B68D-4B7F-9B80-FFBE572DFE04}" destId="{D2AD435A-8F28-438A-B659-03DD38C88EF8}" srcOrd="0" destOrd="0" presId="urn:microsoft.com/office/officeart/2005/8/layout/vList2"/>
    <dgm:cxn modelId="{B949C632-360B-4C4B-8020-E23DC21B7B4F}" type="presParOf" srcId="{2B5AFCF4-B68D-4B7F-9B80-FFBE572DFE04}" destId="{A0724279-60ED-450C-BF26-AE9BD74C2C8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40638ED-F0AB-4B2D-BCE1-F8CA4BDB1584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s-ES"/>
        </a:p>
      </dgm:t>
    </dgm:pt>
    <dgm:pt modelId="{4B129F86-BF9B-487C-B747-CB0E77DB45FE}">
      <dgm:prSet phldrT="[Texto]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s-CO" b="1" noProof="0" dirty="0"/>
            <a:t>Enfoque Psicosocial</a:t>
          </a:r>
        </a:p>
      </dgm:t>
    </dgm:pt>
    <dgm:pt modelId="{2BA83228-E9EA-4554-A486-24FE9C359282}" type="parTrans" cxnId="{F3C8EBEC-DBB7-47BE-A464-C07D443361CB}">
      <dgm:prSet/>
      <dgm:spPr/>
      <dgm:t>
        <a:bodyPr/>
        <a:lstStyle/>
        <a:p>
          <a:endParaRPr lang="es-ES"/>
        </a:p>
      </dgm:t>
    </dgm:pt>
    <dgm:pt modelId="{53A43562-812B-4DC2-9B26-B328EDFE9161}" type="sibTrans" cxnId="{F3C8EBEC-DBB7-47BE-A464-C07D443361CB}">
      <dgm:prSet/>
      <dgm:spPr/>
      <dgm:t>
        <a:bodyPr/>
        <a:lstStyle/>
        <a:p>
          <a:endParaRPr lang="es-ES"/>
        </a:p>
      </dgm:t>
    </dgm:pt>
    <dgm:pt modelId="{B4B21753-832B-4FBD-87D9-7F8C50F97D0D}">
      <dgm:prSet phldrT="[Texto]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s-CO" noProof="0" dirty="0"/>
            <a:t>Enfoque de acción sin daño</a:t>
          </a:r>
        </a:p>
      </dgm:t>
    </dgm:pt>
    <dgm:pt modelId="{945BCA2B-3B63-495A-AC0F-BAAB3169ABA7}" type="parTrans" cxnId="{B6AD5652-C898-414B-89C5-823DE0DD085F}">
      <dgm:prSet/>
      <dgm:spPr/>
      <dgm:t>
        <a:bodyPr/>
        <a:lstStyle/>
        <a:p>
          <a:endParaRPr lang="es-ES"/>
        </a:p>
      </dgm:t>
    </dgm:pt>
    <dgm:pt modelId="{6006FF57-02D7-463F-8CA9-BCEEF3BBA7D8}" type="sibTrans" cxnId="{B6AD5652-C898-414B-89C5-823DE0DD085F}">
      <dgm:prSet/>
      <dgm:spPr/>
      <dgm:t>
        <a:bodyPr/>
        <a:lstStyle/>
        <a:p>
          <a:endParaRPr lang="es-ES"/>
        </a:p>
      </dgm:t>
    </dgm:pt>
    <dgm:pt modelId="{113B440E-2A31-484D-BF03-4163CDF25E33}">
      <dgm:prSet phldrT="[Texto]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s-CO" noProof="0" dirty="0"/>
            <a:t>Enfoque DE GENERO</a:t>
          </a:r>
        </a:p>
      </dgm:t>
    </dgm:pt>
    <dgm:pt modelId="{2E512833-6AFD-43F0-98C8-027AA2844E10}" type="parTrans" cxnId="{3D8FAA50-7839-49E2-9B63-4B2383365B21}">
      <dgm:prSet/>
      <dgm:spPr/>
      <dgm:t>
        <a:bodyPr/>
        <a:lstStyle/>
        <a:p>
          <a:endParaRPr lang="es-ES"/>
        </a:p>
      </dgm:t>
    </dgm:pt>
    <dgm:pt modelId="{F90F2A27-69B3-4C4E-AEE3-A9F8556B62DB}" type="sibTrans" cxnId="{3D8FAA50-7839-49E2-9B63-4B2383365B21}">
      <dgm:prSet/>
      <dgm:spPr/>
      <dgm:t>
        <a:bodyPr/>
        <a:lstStyle/>
        <a:p>
          <a:endParaRPr lang="es-ES"/>
        </a:p>
      </dgm:t>
    </dgm:pt>
    <dgm:pt modelId="{3607B9A7-5057-4BDC-973A-3E5FD4B69898}">
      <dgm:prSet phldrT="[Texto]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s-CO" noProof="0" dirty="0"/>
            <a:t>Enfoque de interseccionalidad</a:t>
          </a:r>
        </a:p>
      </dgm:t>
    </dgm:pt>
    <dgm:pt modelId="{ACDADA3A-C9D6-4D38-8F0B-5BF69BD06BA9}" type="parTrans" cxnId="{EBC9FC77-C81D-4278-BBCE-39711677A968}">
      <dgm:prSet/>
      <dgm:spPr/>
      <dgm:t>
        <a:bodyPr/>
        <a:lstStyle/>
        <a:p>
          <a:endParaRPr lang="es-CO"/>
        </a:p>
      </dgm:t>
    </dgm:pt>
    <dgm:pt modelId="{BAF8E6AE-95BF-4BF1-9D45-F385EC575A6D}" type="sibTrans" cxnId="{EBC9FC77-C81D-4278-BBCE-39711677A968}">
      <dgm:prSet/>
      <dgm:spPr/>
      <dgm:t>
        <a:bodyPr/>
        <a:lstStyle/>
        <a:p>
          <a:endParaRPr lang="es-CO"/>
        </a:p>
      </dgm:t>
    </dgm:pt>
    <dgm:pt modelId="{12A205E2-FC97-4464-810C-BC298B135DA1}">
      <dgm:prSet phldrT="[Texto]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s-CO" noProof="0" dirty="0"/>
            <a:t>Enfoque Diferencial</a:t>
          </a:r>
        </a:p>
      </dgm:t>
    </dgm:pt>
    <dgm:pt modelId="{3A715E59-250F-426C-BFE1-2A2942D9B1BD}" type="parTrans" cxnId="{63F93766-9573-48CD-89BE-EA13E0272E58}">
      <dgm:prSet/>
      <dgm:spPr/>
      <dgm:t>
        <a:bodyPr/>
        <a:lstStyle/>
        <a:p>
          <a:endParaRPr lang="es-CO"/>
        </a:p>
      </dgm:t>
    </dgm:pt>
    <dgm:pt modelId="{D01C3D45-5D5B-4575-B5B1-0AAE7902108D}" type="sibTrans" cxnId="{63F93766-9573-48CD-89BE-EA13E0272E58}">
      <dgm:prSet/>
      <dgm:spPr/>
      <dgm:t>
        <a:bodyPr/>
        <a:lstStyle/>
        <a:p>
          <a:endParaRPr lang="es-CO"/>
        </a:p>
      </dgm:t>
    </dgm:pt>
    <dgm:pt modelId="{330BAB26-3D4D-430F-8A6C-88AEE13196EC}">
      <dgm:prSet phldr="0"/>
      <dgm:spPr/>
      <dgm:t>
        <a:bodyPr/>
        <a:lstStyle/>
        <a:p>
          <a:pPr rtl="0">
            <a:lnSpc>
              <a:spcPct val="100000"/>
            </a:lnSpc>
            <a:defRPr cap="all"/>
          </a:pPr>
          <a:r>
            <a:rPr lang="es-CO" noProof="0" dirty="0">
              <a:latin typeface="Calibri Light" panose="020F0302020204030204"/>
            </a:rPr>
            <a:t>Enfoque colaborativo </a:t>
          </a:r>
        </a:p>
      </dgm:t>
    </dgm:pt>
    <dgm:pt modelId="{DF10C69A-122F-4EFA-9B34-BE1EEFF5EEFB}" type="parTrans" cxnId="{8CFB67D9-46CF-48E1-B07E-52F6C6BFEE5B}">
      <dgm:prSet/>
      <dgm:spPr/>
      <dgm:t>
        <a:bodyPr/>
        <a:lstStyle/>
        <a:p>
          <a:endParaRPr lang="es-CO"/>
        </a:p>
      </dgm:t>
    </dgm:pt>
    <dgm:pt modelId="{073862AA-C665-4A13-AF48-79B2DCF3E2C9}" type="sibTrans" cxnId="{8CFB67D9-46CF-48E1-B07E-52F6C6BFEE5B}">
      <dgm:prSet/>
      <dgm:spPr/>
      <dgm:t>
        <a:bodyPr/>
        <a:lstStyle/>
        <a:p>
          <a:endParaRPr lang="es-CO"/>
        </a:p>
      </dgm:t>
    </dgm:pt>
    <dgm:pt modelId="{202BBA8A-E7BC-4A4C-9B5B-9BA35526C72C}" type="pres">
      <dgm:prSet presAssocID="{140638ED-F0AB-4B2D-BCE1-F8CA4BDB1584}" presName="root" presStyleCnt="0">
        <dgm:presLayoutVars>
          <dgm:dir/>
          <dgm:resizeHandles val="exact"/>
        </dgm:presLayoutVars>
      </dgm:prSet>
      <dgm:spPr/>
    </dgm:pt>
    <dgm:pt modelId="{5B921B00-8770-49E1-802B-90425F98E7C5}" type="pres">
      <dgm:prSet presAssocID="{4B129F86-BF9B-487C-B747-CB0E77DB45FE}" presName="compNode" presStyleCnt="0"/>
      <dgm:spPr/>
    </dgm:pt>
    <dgm:pt modelId="{B31A1CAA-FF67-4255-ACDF-E66AC48EB5C1}" type="pres">
      <dgm:prSet presAssocID="{4B129F86-BF9B-487C-B747-CB0E77DB45FE}" presName="iconBgRect" presStyleLbl="bgShp" presStyleIdx="0" presStyleCnt="6"/>
      <dgm:spPr>
        <a:prstGeom prst="round2DiagRect">
          <a:avLst>
            <a:gd name="adj1" fmla="val 29727"/>
            <a:gd name="adj2" fmla="val 0"/>
          </a:avLst>
        </a:prstGeom>
      </dgm:spPr>
    </dgm:pt>
    <dgm:pt modelId="{507692A7-C25C-4B40-9950-B82EA980BB49}" type="pres">
      <dgm:prSet presAssocID="{4B129F86-BF9B-487C-B747-CB0E77DB45FE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B1EA1919-B0C3-41E9-A464-C1134CB08567}" type="pres">
      <dgm:prSet presAssocID="{4B129F86-BF9B-487C-B747-CB0E77DB45FE}" presName="spaceRect" presStyleCnt="0"/>
      <dgm:spPr/>
    </dgm:pt>
    <dgm:pt modelId="{AD74FBDF-0E6C-44D4-A52E-E970CC43E38C}" type="pres">
      <dgm:prSet presAssocID="{4B129F86-BF9B-487C-B747-CB0E77DB45FE}" presName="textRect" presStyleLbl="revTx" presStyleIdx="0" presStyleCnt="6">
        <dgm:presLayoutVars>
          <dgm:chMax val="1"/>
          <dgm:chPref val="1"/>
        </dgm:presLayoutVars>
      </dgm:prSet>
      <dgm:spPr/>
    </dgm:pt>
    <dgm:pt modelId="{CCD2D11F-5FB3-422C-A9EB-70BB00497AE4}" type="pres">
      <dgm:prSet presAssocID="{53A43562-812B-4DC2-9B26-B328EDFE9161}" presName="sibTrans" presStyleCnt="0"/>
      <dgm:spPr/>
    </dgm:pt>
    <dgm:pt modelId="{CD973658-9DCA-45F3-9155-6B6E9F4BE158}" type="pres">
      <dgm:prSet presAssocID="{B4B21753-832B-4FBD-87D9-7F8C50F97D0D}" presName="compNode" presStyleCnt="0"/>
      <dgm:spPr/>
    </dgm:pt>
    <dgm:pt modelId="{51531777-C608-4170-9044-ED0C188B9E34}" type="pres">
      <dgm:prSet presAssocID="{B4B21753-832B-4FBD-87D9-7F8C50F97D0D}" presName="iconBgRect" presStyleLbl="bgShp" presStyleIdx="1" presStyleCnt="6"/>
      <dgm:spPr>
        <a:prstGeom prst="round2DiagRect">
          <a:avLst>
            <a:gd name="adj1" fmla="val 29727"/>
            <a:gd name="adj2" fmla="val 0"/>
          </a:avLst>
        </a:prstGeom>
      </dgm:spPr>
    </dgm:pt>
    <dgm:pt modelId="{5FB5A481-2B59-4F55-BFEE-27E9B8657AC4}" type="pres">
      <dgm:prSet presAssocID="{B4B21753-832B-4FBD-87D9-7F8C50F97D0D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jecutar"/>
        </a:ext>
      </dgm:extLst>
    </dgm:pt>
    <dgm:pt modelId="{31A17F36-F06A-4233-BAAF-0FB6508F0B32}" type="pres">
      <dgm:prSet presAssocID="{B4B21753-832B-4FBD-87D9-7F8C50F97D0D}" presName="spaceRect" presStyleCnt="0"/>
      <dgm:spPr/>
    </dgm:pt>
    <dgm:pt modelId="{D0414DC2-D0B1-46D6-9BD9-7C6B8238BCA8}" type="pres">
      <dgm:prSet presAssocID="{B4B21753-832B-4FBD-87D9-7F8C50F97D0D}" presName="textRect" presStyleLbl="revTx" presStyleIdx="1" presStyleCnt="6">
        <dgm:presLayoutVars>
          <dgm:chMax val="1"/>
          <dgm:chPref val="1"/>
        </dgm:presLayoutVars>
      </dgm:prSet>
      <dgm:spPr/>
    </dgm:pt>
    <dgm:pt modelId="{7BBB72BA-FF67-4276-A572-221394E2B787}" type="pres">
      <dgm:prSet presAssocID="{6006FF57-02D7-463F-8CA9-BCEEF3BBA7D8}" presName="sibTrans" presStyleCnt="0"/>
      <dgm:spPr/>
    </dgm:pt>
    <dgm:pt modelId="{5FFEE2F8-D3E4-4A7E-AF92-ACED52827FFA}" type="pres">
      <dgm:prSet presAssocID="{113B440E-2A31-484D-BF03-4163CDF25E33}" presName="compNode" presStyleCnt="0"/>
      <dgm:spPr/>
    </dgm:pt>
    <dgm:pt modelId="{37A865E3-F41A-4246-887B-0683474F07FC}" type="pres">
      <dgm:prSet presAssocID="{113B440E-2A31-484D-BF03-4163CDF25E33}" presName="iconBgRect" presStyleLbl="bgShp" presStyleIdx="2" presStyleCnt="6" custLinFactNeighborX="-18937" custLinFactNeighborY="10472"/>
      <dgm:spPr>
        <a:prstGeom prst="round2DiagRect">
          <a:avLst>
            <a:gd name="adj1" fmla="val 29727"/>
            <a:gd name="adj2" fmla="val 0"/>
          </a:avLst>
        </a:prstGeom>
      </dgm:spPr>
    </dgm:pt>
    <dgm:pt modelId="{C5A7CE31-0693-4F49-ADC7-B0849DC9FCD6}" type="pres">
      <dgm:prSet presAssocID="{113B440E-2A31-484D-BF03-4163CDF25E33}" presName="iconRect" presStyleLbl="node1" presStyleIdx="2" presStyleCnt="6" custLinFactNeighborX="-23860" custLinFactNeighborY="3824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ca de verificación"/>
        </a:ext>
      </dgm:extLst>
    </dgm:pt>
    <dgm:pt modelId="{FD7FBF63-8C65-421C-9A0F-767E79821844}" type="pres">
      <dgm:prSet presAssocID="{113B440E-2A31-484D-BF03-4163CDF25E33}" presName="spaceRect" presStyleCnt="0"/>
      <dgm:spPr/>
    </dgm:pt>
    <dgm:pt modelId="{661BD802-16A2-448F-B78B-1F1A0A3D8F1F}" type="pres">
      <dgm:prSet presAssocID="{113B440E-2A31-484D-BF03-4163CDF25E33}" presName="textRect" presStyleLbl="revTx" presStyleIdx="2" presStyleCnt="6" custLinFactNeighborX="-18183" custLinFactNeighborY="-25181">
        <dgm:presLayoutVars>
          <dgm:chMax val="1"/>
          <dgm:chPref val="1"/>
        </dgm:presLayoutVars>
      </dgm:prSet>
      <dgm:spPr/>
    </dgm:pt>
    <dgm:pt modelId="{0BD7E10F-ACBA-4585-8693-6BD1932E7DA7}" type="pres">
      <dgm:prSet presAssocID="{F90F2A27-69B3-4C4E-AEE3-A9F8556B62DB}" presName="sibTrans" presStyleCnt="0"/>
      <dgm:spPr/>
    </dgm:pt>
    <dgm:pt modelId="{724D6EE7-AA8E-43A7-8DE8-0431C677FA37}" type="pres">
      <dgm:prSet presAssocID="{3607B9A7-5057-4BDC-973A-3E5FD4B69898}" presName="compNode" presStyleCnt="0"/>
      <dgm:spPr/>
    </dgm:pt>
    <dgm:pt modelId="{D259FAA5-FBAC-4C13-B1A0-0EC1867E01E5}" type="pres">
      <dgm:prSet presAssocID="{3607B9A7-5057-4BDC-973A-3E5FD4B69898}" presName="iconBgRect" presStyleLbl="bgShp" presStyleIdx="3" presStyleCnt="6"/>
      <dgm:spPr>
        <a:prstGeom prst="round2DiagRect">
          <a:avLst>
            <a:gd name="adj1" fmla="val 29727"/>
            <a:gd name="adj2" fmla="val 0"/>
          </a:avLst>
        </a:prstGeom>
      </dgm:spPr>
    </dgm:pt>
    <dgm:pt modelId="{2719C50D-F162-4BEA-9CAA-F705509B65E2}" type="pres">
      <dgm:prSet presAssocID="{3607B9A7-5057-4BDC-973A-3E5FD4B69898}" presName="iconRect" presStyleLbl="node1" presStyleIdx="3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ca de verificación"/>
        </a:ext>
      </dgm:extLst>
    </dgm:pt>
    <dgm:pt modelId="{A766611C-4D27-4F8B-9A8F-92E560609F35}" type="pres">
      <dgm:prSet presAssocID="{3607B9A7-5057-4BDC-973A-3E5FD4B69898}" presName="spaceRect" presStyleCnt="0"/>
      <dgm:spPr/>
    </dgm:pt>
    <dgm:pt modelId="{5D32DB23-5FA5-41A0-8CDE-CF72163E2BAA}" type="pres">
      <dgm:prSet presAssocID="{3607B9A7-5057-4BDC-973A-3E5FD4B69898}" presName="textRect" presStyleLbl="revTx" presStyleIdx="3" presStyleCnt="6" custLinFactNeighborX="-8750" custLinFactNeighborY="-25338">
        <dgm:presLayoutVars>
          <dgm:chMax val="1"/>
          <dgm:chPref val="1"/>
        </dgm:presLayoutVars>
      </dgm:prSet>
      <dgm:spPr/>
    </dgm:pt>
    <dgm:pt modelId="{CC7640DE-CC0C-4953-AC2C-024FD3BBECEA}" type="pres">
      <dgm:prSet presAssocID="{BAF8E6AE-95BF-4BF1-9D45-F385EC575A6D}" presName="sibTrans" presStyleCnt="0"/>
      <dgm:spPr/>
    </dgm:pt>
    <dgm:pt modelId="{BAC07074-1EEC-4737-BABF-E784D75D5EE2}" type="pres">
      <dgm:prSet presAssocID="{12A205E2-FC97-4464-810C-BC298B135DA1}" presName="compNode" presStyleCnt="0"/>
      <dgm:spPr/>
    </dgm:pt>
    <dgm:pt modelId="{CE1EDB17-688D-477D-814D-75FA19F5D76D}" type="pres">
      <dgm:prSet presAssocID="{12A205E2-FC97-4464-810C-BC298B135DA1}" presName="iconBgRect" presStyleLbl="bgShp" presStyleIdx="4" presStyleCnt="6"/>
      <dgm:spPr>
        <a:prstGeom prst="round2DiagRect">
          <a:avLst>
            <a:gd name="adj1" fmla="val 29727"/>
            <a:gd name="adj2" fmla="val 0"/>
          </a:avLst>
        </a:prstGeom>
      </dgm:spPr>
    </dgm:pt>
    <dgm:pt modelId="{665896DB-1717-44FC-B2DE-43523208D453}" type="pres">
      <dgm:prSet presAssocID="{12A205E2-FC97-4464-810C-BC298B135DA1}" presName="iconRect" presStyleLbl="node1" presStyleIdx="4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ca de verificación"/>
        </a:ext>
      </dgm:extLst>
    </dgm:pt>
    <dgm:pt modelId="{51B8D66F-4670-4E3C-AF15-DA2FDE7CA732}" type="pres">
      <dgm:prSet presAssocID="{12A205E2-FC97-4464-810C-BC298B135DA1}" presName="spaceRect" presStyleCnt="0"/>
      <dgm:spPr/>
    </dgm:pt>
    <dgm:pt modelId="{1E87B48C-FD9F-484E-88DD-A1C8CAB64927}" type="pres">
      <dgm:prSet presAssocID="{12A205E2-FC97-4464-810C-BC298B135DA1}" presName="textRect" presStyleLbl="revTx" presStyleIdx="4" presStyleCnt="6" custLinFactNeighborX="-8750" custLinFactNeighborY="-25338">
        <dgm:presLayoutVars>
          <dgm:chMax val="1"/>
          <dgm:chPref val="1"/>
        </dgm:presLayoutVars>
      </dgm:prSet>
      <dgm:spPr/>
    </dgm:pt>
    <dgm:pt modelId="{576C1C18-A847-4E9D-9A6A-F57DA2D53EC7}" type="pres">
      <dgm:prSet presAssocID="{D01C3D45-5D5B-4575-B5B1-0AAE7902108D}" presName="sibTrans" presStyleCnt="0"/>
      <dgm:spPr/>
    </dgm:pt>
    <dgm:pt modelId="{C5608156-7C1B-4017-BE90-847C22605498}" type="pres">
      <dgm:prSet presAssocID="{330BAB26-3D4D-430F-8A6C-88AEE13196EC}" presName="compNode" presStyleCnt="0"/>
      <dgm:spPr/>
    </dgm:pt>
    <dgm:pt modelId="{819E9B63-3006-4F05-9110-E23BF7ED0CBD}" type="pres">
      <dgm:prSet presAssocID="{330BAB26-3D4D-430F-8A6C-88AEE13196EC}" presName="iconBgRect" presStyleLbl="bgShp" presStyleIdx="5" presStyleCnt="6"/>
      <dgm:spPr>
        <a:prstGeom prst="round2DiagRect">
          <a:avLst>
            <a:gd name="adj1" fmla="val 29727"/>
            <a:gd name="adj2" fmla="val 0"/>
          </a:avLst>
        </a:prstGeom>
      </dgm:spPr>
    </dgm:pt>
    <dgm:pt modelId="{77D7EBF7-A424-4130-A169-3EF66B931140}" type="pres">
      <dgm:prSet presAssocID="{330BAB26-3D4D-430F-8A6C-88AEE13196EC}" presName="iconRect" presStyleLbl="node1" presStyleIdx="5" presStyleCnt="6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ca de insignia1 con relleno sólido"/>
        </a:ext>
      </dgm:extLst>
    </dgm:pt>
    <dgm:pt modelId="{1CE3EAB3-602C-436C-AE36-E57A65331FCD}" type="pres">
      <dgm:prSet presAssocID="{330BAB26-3D4D-430F-8A6C-88AEE13196EC}" presName="spaceRect" presStyleCnt="0"/>
      <dgm:spPr/>
    </dgm:pt>
    <dgm:pt modelId="{F48B58BF-1B52-4E0E-B6B0-5F924D24FE9F}" type="pres">
      <dgm:prSet presAssocID="{330BAB26-3D4D-430F-8A6C-88AEE13196EC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9DCEB243-B5A1-44C2-B1EA-D8C3B0EA74C0}" type="presOf" srcId="{330BAB26-3D4D-430F-8A6C-88AEE13196EC}" destId="{F48B58BF-1B52-4E0E-B6B0-5F924D24FE9F}" srcOrd="0" destOrd="0" presId="urn:microsoft.com/office/officeart/2018/5/layout/IconLeafLabelList"/>
    <dgm:cxn modelId="{63F93766-9573-48CD-89BE-EA13E0272E58}" srcId="{140638ED-F0AB-4B2D-BCE1-F8CA4BDB1584}" destId="{12A205E2-FC97-4464-810C-BC298B135DA1}" srcOrd="4" destOrd="0" parTransId="{3A715E59-250F-426C-BFE1-2A2942D9B1BD}" sibTransId="{D01C3D45-5D5B-4575-B5B1-0AAE7902108D}"/>
    <dgm:cxn modelId="{A4F84A66-8A23-4D4F-AF05-F4D1290C93BF}" type="presOf" srcId="{12A205E2-FC97-4464-810C-BC298B135DA1}" destId="{1E87B48C-FD9F-484E-88DD-A1C8CAB64927}" srcOrd="0" destOrd="0" presId="urn:microsoft.com/office/officeart/2018/5/layout/IconLeafLabelList"/>
    <dgm:cxn modelId="{3E6D9369-FE41-4217-A98A-10CE0B13C3A5}" type="presOf" srcId="{4B129F86-BF9B-487C-B747-CB0E77DB45FE}" destId="{AD74FBDF-0E6C-44D4-A52E-E970CC43E38C}" srcOrd="0" destOrd="0" presId="urn:microsoft.com/office/officeart/2018/5/layout/IconLeafLabelList"/>
    <dgm:cxn modelId="{3D8FAA50-7839-49E2-9B63-4B2383365B21}" srcId="{140638ED-F0AB-4B2D-BCE1-F8CA4BDB1584}" destId="{113B440E-2A31-484D-BF03-4163CDF25E33}" srcOrd="2" destOrd="0" parTransId="{2E512833-6AFD-43F0-98C8-027AA2844E10}" sibTransId="{F90F2A27-69B3-4C4E-AEE3-A9F8556B62DB}"/>
    <dgm:cxn modelId="{B6AD5652-C898-414B-89C5-823DE0DD085F}" srcId="{140638ED-F0AB-4B2D-BCE1-F8CA4BDB1584}" destId="{B4B21753-832B-4FBD-87D9-7F8C50F97D0D}" srcOrd="1" destOrd="0" parTransId="{945BCA2B-3B63-495A-AC0F-BAAB3169ABA7}" sibTransId="{6006FF57-02D7-463F-8CA9-BCEEF3BBA7D8}"/>
    <dgm:cxn modelId="{EBC9FC77-C81D-4278-BBCE-39711677A968}" srcId="{140638ED-F0AB-4B2D-BCE1-F8CA4BDB1584}" destId="{3607B9A7-5057-4BDC-973A-3E5FD4B69898}" srcOrd="3" destOrd="0" parTransId="{ACDADA3A-C9D6-4D38-8F0B-5BF69BD06BA9}" sibTransId="{BAF8E6AE-95BF-4BF1-9D45-F385EC575A6D}"/>
    <dgm:cxn modelId="{458D6697-EF83-4BC0-B4DE-01CDF2D1604D}" type="presOf" srcId="{3607B9A7-5057-4BDC-973A-3E5FD4B69898}" destId="{5D32DB23-5FA5-41A0-8CDE-CF72163E2BAA}" srcOrd="0" destOrd="0" presId="urn:microsoft.com/office/officeart/2018/5/layout/IconLeafLabelList"/>
    <dgm:cxn modelId="{60AFC79E-8BA7-4FF7-A985-932E576CD3FF}" type="presOf" srcId="{140638ED-F0AB-4B2D-BCE1-F8CA4BDB1584}" destId="{202BBA8A-E7BC-4A4C-9B5B-9BA35526C72C}" srcOrd="0" destOrd="0" presId="urn:microsoft.com/office/officeart/2018/5/layout/IconLeafLabelList"/>
    <dgm:cxn modelId="{1DC20AAD-9CE2-45A5-988E-C927C82A17CF}" type="presOf" srcId="{B4B21753-832B-4FBD-87D9-7F8C50F97D0D}" destId="{D0414DC2-D0B1-46D6-9BD9-7C6B8238BCA8}" srcOrd="0" destOrd="0" presId="urn:microsoft.com/office/officeart/2018/5/layout/IconLeafLabelList"/>
    <dgm:cxn modelId="{B6F1F1D3-13A9-40BF-9772-F371642E7215}" type="presOf" srcId="{113B440E-2A31-484D-BF03-4163CDF25E33}" destId="{661BD802-16A2-448F-B78B-1F1A0A3D8F1F}" srcOrd="0" destOrd="0" presId="urn:microsoft.com/office/officeart/2018/5/layout/IconLeafLabelList"/>
    <dgm:cxn modelId="{8CFB67D9-46CF-48E1-B07E-52F6C6BFEE5B}" srcId="{140638ED-F0AB-4B2D-BCE1-F8CA4BDB1584}" destId="{330BAB26-3D4D-430F-8A6C-88AEE13196EC}" srcOrd="5" destOrd="0" parTransId="{DF10C69A-122F-4EFA-9B34-BE1EEFF5EEFB}" sibTransId="{073862AA-C665-4A13-AF48-79B2DCF3E2C9}"/>
    <dgm:cxn modelId="{F3C8EBEC-DBB7-47BE-A464-C07D443361CB}" srcId="{140638ED-F0AB-4B2D-BCE1-F8CA4BDB1584}" destId="{4B129F86-BF9B-487C-B747-CB0E77DB45FE}" srcOrd="0" destOrd="0" parTransId="{2BA83228-E9EA-4554-A486-24FE9C359282}" sibTransId="{53A43562-812B-4DC2-9B26-B328EDFE9161}"/>
    <dgm:cxn modelId="{2F5124F4-3C49-4ECC-AF7A-2CBF3F5CD0D2}" type="presParOf" srcId="{202BBA8A-E7BC-4A4C-9B5B-9BA35526C72C}" destId="{5B921B00-8770-49E1-802B-90425F98E7C5}" srcOrd="0" destOrd="0" presId="urn:microsoft.com/office/officeart/2018/5/layout/IconLeafLabelList"/>
    <dgm:cxn modelId="{DFE331E1-94DE-4CAA-A85E-A4F64C691DCE}" type="presParOf" srcId="{5B921B00-8770-49E1-802B-90425F98E7C5}" destId="{B31A1CAA-FF67-4255-ACDF-E66AC48EB5C1}" srcOrd="0" destOrd="0" presId="urn:microsoft.com/office/officeart/2018/5/layout/IconLeafLabelList"/>
    <dgm:cxn modelId="{2DD19DCD-04C4-48DC-973A-B68DD3E3CAC8}" type="presParOf" srcId="{5B921B00-8770-49E1-802B-90425F98E7C5}" destId="{507692A7-C25C-4B40-9950-B82EA980BB49}" srcOrd="1" destOrd="0" presId="urn:microsoft.com/office/officeart/2018/5/layout/IconLeafLabelList"/>
    <dgm:cxn modelId="{C2F5A40B-1709-4F41-89A3-FA45CB82AD72}" type="presParOf" srcId="{5B921B00-8770-49E1-802B-90425F98E7C5}" destId="{B1EA1919-B0C3-41E9-A464-C1134CB08567}" srcOrd="2" destOrd="0" presId="urn:microsoft.com/office/officeart/2018/5/layout/IconLeafLabelList"/>
    <dgm:cxn modelId="{AFF27705-BD67-44B9-8F1C-C037D79FBDA0}" type="presParOf" srcId="{5B921B00-8770-49E1-802B-90425F98E7C5}" destId="{AD74FBDF-0E6C-44D4-A52E-E970CC43E38C}" srcOrd="3" destOrd="0" presId="urn:microsoft.com/office/officeart/2018/5/layout/IconLeafLabelList"/>
    <dgm:cxn modelId="{29453F9B-088A-4FA2-8A94-3FF62D232A78}" type="presParOf" srcId="{202BBA8A-E7BC-4A4C-9B5B-9BA35526C72C}" destId="{CCD2D11F-5FB3-422C-A9EB-70BB00497AE4}" srcOrd="1" destOrd="0" presId="urn:microsoft.com/office/officeart/2018/5/layout/IconLeafLabelList"/>
    <dgm:cxn modelId="{403C1E4D-9212-4FD2-AA18-B831A110846C}" type="presParOf" srcId="{202BBA8A-E7BC-4A4C-9B5B-9BA35526C72C}" destId="{CD973658-9DCA-45F3-9155-6B6E9F4BE158}" srcOrd="2" destOrd="0" presId="urn:microsoft.com/office/officeart/2018/5/layout/IconLeafLabelList"/>
    <dgm:cxn modelId="{2DABC2AD-2963-4D61-99E1-F3A0A6838C89}" type="presParOf" srcId="{CD973658-9DCA-45F3-9155-6B6E9F4BE158}" destId="{51531777-C608-4170-9044-ED0C188B9E34}" srcOrd="0" destOrd="0" presId="urn:microsoft.com/office/officeart/2018/5/layout/IconLeafLabelList"/>
    <dgm:cxn modelId="{2066CAC1-5D7C-4EFC-A5C3-35ACC718D309}" type="presParOf" srcId="{CD973658-9DCA-45F3-9155-6B6E9F4BE158}" destId="{5FB5A481-2B59-4F55-BFEE-27E9B8657AC4}" srcOrd="1" destOrd="0" presId="urn:microsoft.com/office/officeart/2018/5/layout/IconLeafLabelList"/>
    <dgm:cxn modelId="{63A53BFD-FB82-4E12-B006-AF6B692A223A}" type="presParOf" srcId="{CD973658-9DCA-45F3-9155-6B6E9F4BE158}" destId="{31A17F36-F06A-4233-BAAF-0FB6508F0B32}" srcOrd="2" destOrd="0" presId="urn:microsoft.com/office/officeart/2018/5/layout/IconLeafLabelList"/>
    <dgm:cxn modelId="{D5C442C9-E0EC-43F9-B5B5-5DF183D68843}" type="presParOf" srcId="{CD973658-9DCA-45F3-9155-6B6E9F4BE158}" destId="{D0414DC2-D0B1-46D6-9BD9-7C6B8238BCA8}" srcOrd="3" destOrd="0" presId="urn:microsoft.com/office/officeart/2018/5/layout/IconLeafLabelList"/>
    <dgm:cxn modelId="{D48AB1C2-046A-4E69-A2C5-20780C9E4FAF}" type="presParOf" srcId="{202BBA8A-E7BC-4A4C-9B5B-9BA35526C72C}" destId="{7BBB72BA-FF67-4276-A572-221394E2B787}" srcOrd="3" destOrd="0" presId="urn:microsoft.com/office/officeart/2018/5/layout/IconLeafLabelList"/>
    <dgm:cxn modelId="{BBA4838B-D44A-437F-B335-48596EF616FD}" type="presParOf" srcId="{202BBA8A-E7BC-4A4C-9B5B-9BA35526C72C}" destId="{5FFEE2F8-D3E4-4A7E-AF92-ACED52827FFA}" srcOrd="4" destOrd="0" presId="urn:microsoft.com/office/officeart/2018/5/layout/IconLeafLabelList"/>
    <dgm:cxn modelId="{6B777F19-1B2C-4682-89E0-12B3FC1F22B4}" type="presParOf" srcId="{5FFEE2F8-D3E4-4A7E-AF92-ACED52827FFA}" destId="{37A865E3-F41A-4246-887B-0683474F07FC}" srcOrd="0" destOrd="0" presId="urn:microsoft.com/office/officeart/2018/5/layout/IconLeafLabelList"/>
    <dgm:cxn modelId="{D6B296B5-062B-458E-8B4D-D7DC045B6B31}" type="presParOf" srcId="{5FFEE2F8-D3E4-4A7E-AF92-ACED52827FFA}" destId="{C5A7CE31-0693-4F49-ADC7-B0849DC9FCD6}" srcOrd="1" destOrd="0" presId="urn:microsoft.com/office/officeart/2018/5/layout/IconLeafLabelList"/>
    <dgm:cxn modelId="{2DE4310C-4AC1-408B-8A02-B4ACEDFF2720}" type="presParOf" srcId="{5FFEE2F8-D3E4-4A7E-AF92-ACED52827FFA}" destId="{FD7FBF63-8C65-421C-9A0F-767E79821844}" srcOrd="2" destOrd="0" presId="urn:microsoft.com/office/officeart/2018/5/layout/IconLeafLabelList"/>
    <dgm:cxn modelId="{FF9928D2-B90A-4315-B619-901091EE48D7}" type="presParOf" srcId="{5FFEE2F8-D3E4-4A7E-AF92-ACED52827FFA}" destId="{661BD802-16A2-448F-B78B-1F1A0A3D8F1F}" srcOrd="3" destOrd="0" presId="urn:microsoft.com/office/officeart/2018/5/layout/IconLeafLabelList"/>
    <dgm:cxn modelId="{8BBE7B8E-8B39-48F3-9A55-EAAEBA615333}" type="presParOf" srcId="{202BBA8A-E7BC-4A4C-9B5B-9BA35526C72C}" destId="{0BD7E10F-ACBA-4585-8693-6BD1932E7DA7}" srcOrd="5" destOrd="0" presId="urn:microsoft.com/office/officeart/2018/5/layout/IconLeafLabelList"/>
    <dgm:cxn modelId="{04A84898-D618-4F8D-909E-8623809F3C87}" type="presParOf" srcId="{202BBA8A-E7BC-4A4C-9B5B-9BA35526C72C}" destId="{724D6EE7-AA8E-43A7-8DE8-0431C677FA37}" srcOrd="6" destOrd="0" presId="urn:microsoft.com/office/officeart/2018/5/layout/IconLeafLabelList"/>
    <dgm:cxn modelId="{F27DFDC3-6FC4-40CD-8DB0-BDE4A2D309F0}" type="presParOf" srcId="{724D6EE7-AA8E-43A7-8DE8-0431C677FA37}" destId="{D259FAA5-FBAC-4C13-B1A0-0EC1867E01E5}" srcOrd="0" destOrd="0" presId="urn:microsoft.com/office/officeart/2018/5/layout/IconLeafLabelList"/>
    <dgm:cxn modelId="{366C431B-6F00-44C6-9F64-2DEF8A3DDF66}" type="presParOf" srcId="{724D6EE7-AA8E-43A7-8DE8-0431C677FA37}" destId="{2719C50D-F162-4BEA-9CAA-F705509B65E2}" srcOrd="1" destOrd="0" presId="urn:microsoft.com/office/officeart/2018/5/layout/IconLeafLabelList"/>
    <dgm:cxn modelId="{57FB6143-0136-44C7-A820-8F27CE120314}" type="presParOf" srcId="{724D6EE7-AA8E-43A7-8DE8-0431C677FA37}" destId="{A766611C-4D27-4F8B-9A8F-92E560609F35}" srcOrd="2" destOrd="0" presId="urn:microsoft.com/office/officeart/2018/5/layout/IconLeafLabelList"/>
    <dgm:cxn modelId="{7ECBC9C9-C412-4BFA-A4EA-C1E60DEA6DCE}" type="presParOf" srcId="{724D6EE7-AA8E-43A7-8DE8-0431C677FA37}" destId="{5D32DB23-5FA5-41A0-8CDE-CF72163E2BAA}" srcOrd="3" destOrd="0" presId="urn:microsoft.com/office/officeart/2018/5/layout/IconLeafLabelList"/>
    <dgm:cxn modelId="{F3DFC457-A764-4A9B-8EA9-E6650154AF5D}" type="presParOf" srcId="{202BBA8A-E7BC-4A4C-9B5B-9BA35526C72C}" destId="{CC7640DE-CC0C-4953-AC2C-024FD3BBECEA}" srcOrd="7" destOrd="0" presId="urn:microsoft.com/office/officeart/2018/5/layout/IconLeafLabelList"/>
    <dgm:cxn modelId="{D2B6558C-CF0B-4F88-B0E2-14C91AAE1358}" type="presParOf" srcId="{202BBA8A-E7BC-4A4C-9B5B-9BA35526C72C}" destId="{BAC07074-1EEC-4737-BABF-E784D75D5EE2}" srcOrd="8" destOrd="0" presId="urn:microsoft.com/office/officeart/2018/5/layout/IconLeafLabelList"/>
    <dgm:cxn modelId="{2C8FA17A-F14F-4B57-A86E-9FEBA5320BA6}" type="presParOf" srcId="{BAC07074-1EEC-4737-BABF-E784D75D5EE2}" destId="{CE1EDB17-688D-477D-814D-75FA19F5D76D}" srcOrd="0" destOrd="0" presId="urn:microsoft.com/office/officeart/2018/5/layout/IconLeafLabelList"/>
    <dgm:cxn modelId="{6EA1B3F1-EABA-4DEE-8596-0A43A24BF5F6}" type="presParOf" srcId="{BAC07074-1EEC-4737-BABF-E784D75D5EE2}" destId="{665896DB-1717-44FC-B2DE-43523208D453}" srcOrd="1" destOrd="0" presId="urn:microsoft.com/office/officeart/2018/5/layout/IconLeafLabelList"/>
    <dgm:cxn modelId="{9F308C02-6DE7-49E6-B4C7-B94CA4DBF24C}" type="presParOf" srcId="{BAC07074-1EEC-4737-BABF-E784D75D5EE2}" destId="{51B8D66F-4670-4E3C-AF15-DA2FDE7CA732}" srcOrd="2" destOrd="0" presId="urn:microsoft.com/office/officeart/2018/5/layout/IconLeafLabelList"/>
    <dgm:cxn modelId="{0C0F0DF2-4173-49CC-8FFA-0984899632D2}" type="presParOf" srcId="{BAC07074-1EEC-4737-BABF-E784D75D5EE2}" destId="{1E87B48C-FD9F-484E-88DD-A1C8CAB64927}" srcOrd="3" destOrd="0" presId="urn:microsoft.com/office/officeart/2018/5/layout/IconLeafLabelList"/>
    <dgm:cxn modelId="{C82D3A42-F325-4319-A2CB-C6435F497FE6}" type="presParOf" srcId="{202BBA8A-E7BC-4A4C-9B5B-9BA35526C72C}" destId="{576C1C18-A847-4E9D-9A6A-F57DA2D53EC7}" srcOrd="9" destOrd="0" presId="urn:microsoft.com/office/officeart/2018/5/layout/IconLeafLabelList"/>
    <dgm:cxn modelId="{7B6EF69F-1A75-419C-B1F9-C3712D312AB9}" type="presParOf" srcId="{202BBA8A-E7BC-4A4C-9B5B-9BA35526C72C}" destId="{C5608156-7C1B-4017-BE90-847C22605498}" srcOrd="10" destOrd="0" presId="urn:microsoft.com/office/officeart/2018/5/layout/IconLeafLabelList"/>
    <dgm:cxn modelId="{16C12D6B-8AAE-45A6-B795-B5FC958DE58B}" type="presParOf" srcId="{C5608156-7C1B-4017-BE90-847C22605498}" destId="{819E9B63-3006-4F05-9110-E23BF7ED0CBD}" srcOrd="0" destOrd="0" presId="urn:microsoft.com/office/officeart/2018/5/layout/IconLeafLabelList"/>
    <dgm:cxn modelId="{05CD8246-36E9-491A-814E-A58DB6C30778}" type="presParOf" srcId="{C5608156-7C1B-4017-BE90-847C22605498}" destId="{77D7EBF7-A424-4130-A169-3EF66B931140}" srcOrd="1" destOrd="0" presId="urn:microsoft.com/office/officeart/2018/5/layout/IconLeafLabelList"/>
    <dgm:cxn modelId="{34993F6B-DD04-4087-A4FF-F6DA573B579C}" type="presParOf" srcId="{C5608156-7C1B-4017-BE90-847C22605498}" destId="{1CE3EAB3-602C-436C-AE36-E57A65331FCD}" srcOrd="2" destOrd="0" presId="urn:microsoft.com/office/officeart/2018/5/layout/IconLeafLabelList"/>
    <dgm:cxn modelId="{F30C14D5-A3D4-4EED-980D-079B45B59C10}" type="presParOf" srcId="{C5608156-7C1B-4017-BE90-847C22605498}" destId="{F48B58BF-1B52-4E0E-B6B0-5F924D24FE9F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76AEAC-6871-4532-BF24-95935338B99A}" type="doc">
      <dgm:prSet loTypeId="urn:microsoft.com/office/officeart/2005/8/layout/hList7" loCatId="picture" qsTypeId="urn:microsoft.com/office/officeart/2005/8/quickstyle/simple1" qsCatId="simple" csTypeId="urn:microsoft.com/office/officeart/2005/8/colors/colorful2" csCatId="colorful" phldr="1"/>
      <dgm:spPr/>
    </dgm:pt>
    <dgm:pt modelId="{A1789CA8-8E8C-4030-86D6-5CBA577BF9F6}">
      <dgm:prSet phldrT="[Texto]"/>
      <dgm:spPr/>
      <dgm:t>
        <a:bodyPr/>
        <a:lstStyle/>
        <a:p>
          <a:r>
            <a:rPr lang="es-CO" noProof="0" dirty="0"/>
            <a:t>Narrativo</a:t>
          </a:r>
        </a:p>
      </dgm:t>
    </dgm:pt>
    <dgm:pt modelId="{A27B895C-5C56-4C2A-B78F-964DFFC4AF3B}" type="parTrans" cxnId="{7FCD8196-E861-48DF-B505-46B0ED7D96EB}">
      <dgm:prSet/>
      <dgm:spPr/>
      <dgm:t>
        <a:bodyPr/>
        <a:lstStyle/>
        <a:p>
          <a:endParaRPr lang="es-ES"/>
        </a:p>
      </dgm:t>
    </dgm:pt>
    <dgm:pt modelId="{BB14E6C2-E640-4612-AA3A-A0A6F36A1835}" type="sibTrans" cxnId="{7FCD8196-E861-48DF-B505-46B0ED7D96EB}">
      <dgm:prSet/>
      <dgm:spPr/>
      <dgm:t>
        <a:bodyPr/>
        <a:lstStyle/>
        <a:p>
          <a:endParaRPr lang="es-ES"/>
        </a:p>
      </dgm:t>
    </dgm:pt>
    <dgm:pt modelId="{4DCA6536-4AE7-45CB-B084-B3B9AF522033}">
      <dgm:prSet phldrT="[Texto]"/>
      <dgm:spPr/>
      <dgm:t>
        <a:bodyPr/>
        <a:lstStyle/>
        <a:p>
          <a:r>
            <a:rPr lang="es-CO" noProof="0" dirty="0"/>
            <a:t>Performativo</a:t>
          </a:r>
        </a:p>
      </dgm:t>
    </dgm:pt>
    <dgm:pt modelId="{C8152D16-3B45-43CE-A47D-BF1632D9F43A}" type="parTrans" cxnId="{2533B72F-D36F-4F5E-A9B0-C9A0D6ACFC16}">
      <dgm:prSet/>
      <dgm:spPr/>
      <dgm:t>
        <a:bodyPr/>
        <a:lstStyle/>
        <a:p>
          <a:endParaRPr lang="es-ES"/>
        </a:p>
      </dgm:t>
    </dgm:pt>
    <dgm:pt modelId="{060517A8-EEA2-419C-89FC-D2918501AF2B}" type="sibTrans" cxnId="{2533B72F-D36F-4F5E-A9B0-C9A0D6ACFC16}">
      <dgm:prSet/>
      <dgm:spPr/>
      <dgm:t>
        <a:bodyPr/>
        <a:lstStyle/>
        <a:p>
          <a:endParaRPr lang="es-ES"/>
        </a:p>
      </dgm:t>
    </dgm:pt>
    <dgm:pt modelId="{41F82FA4-0E1B-4988-9236-2203D3F50A71}">
      <dgm:prSet phldrT="[Texto]"/>
      <dgm:spPr/>
      <dgm:t>
        <a:bodyPr/>
        <a:lstStyle/>
        <a:p>
          <a:r>
            <a:rPr lang="es-CO" noProof="0" dirty="0"/>
            <a:t>Artístico</a:t>
          </a:r>
        </a:p>
      </dgm:t>
    </dgm:pt>
    <dgm:pt modelId="{70F39447-2046-489C-8E9B-F23DF7D9447E}" type="parTrans" cxnId="{A7B9ED98-BB96-439F-8E35-E4DD77D7A85E}">
      <dgm:prSet/>
      <dgm:spPr/>
      <dgm:t>
        <a:bodyPr/>
        <a:lstStyle/>
        <a:p>
          <a:endParaRPr lang="es-ES"/>
        </a:p>
      </dgm:t>
    </dgm:pt>
    <dgm:pt modelId="{DEC5A458-D55F-4E4E-BBFB-9095FAFB0B9D}" type="sibTrans" cxnId="{A7B9ED98-BB96-439F-8E35-E4DD77D7A85E}">
      <dgm:prSet/>
      <dgm:spPr/>
      <dgm:t>
        <a:bodyPr/>
        <a:lstStyle/>
        <a:p>
          <a:endParaRPr lang="es-ES"/>
        </a:p>
      </dgm:t>
    </dgm:pt>
    <dgm:pt modelId="{E2599D9F-62F2-4A50-82E8-215A57C49BC1}" type="pres">
      <dgm:prSet presAssocID="{0576AEAC-6871-4532-BF24-95935338B99A}" presName="Name0" presStyleCnt="0">
        <dgm:presLayoutVars>
          <dgm:dir/>
          <dgm:resizeHandles val="exact"/>
        </dgm:presLayoutVars>
      </dgm:prSet>
      <dgm:spPr/>
    </dgm:pt>
    <dgm:pt modelId="{F4085F1F-7097-43FF-B6F8-7582AFACF4BC}" type="pres">
      <dgm:prSet presAssocID="{0576AEAC-6871-4532-BF24-95935338B99A}" presName="fgShape" presStyleLbl="fgShp" presStyleIdx="0" presStyleCnt="1"/>
      <dgm:spPr/>
    </dgm:pt>
    <dgm:pt modelId="{704C1FF1-A9A3-49EA-B534-9D15410F11F8}" type="pres">
      <dgm:prSet presAssocID="{0576AEAC-6871-4532-BF24-95935338B99A}" presName="linComp" presStyleCnt="0"/>
      <dgm:spPr/>
    </dgm:pt>
    <dgm:pt modelId="{83E00635-8982-42D7-97F9-EF023F16799F}" type="pres">
      <dgm:prSet presAssocID="{A1789CA8-8E8C-4030-86D6-5CBA577BF9F6}" presName="compNode" presStyleCnt="0"/>
      <dgm:spPr/>
    </dgm:pt>
    <dgm:pt modelId="{EC2ECC78-758E-4E62-B21B-C716E95B435E}" type="pres">
      <dgm:prSet presAssocID="{A1789CA8-8E8C-4030-86D6-5CBA577BF9F6}" presName="bkgdShape" presStyleLbl="node1" presStyleIdx="0" presStyleCnt="3"/>
      <dgm:spPr/>
    </dgm:pt>
    <dgm:pt modelId="{18D40318-504F-4CDB-AB04-431C851507A4}" type="pres">
      <dgm:prSet presAssocID="{A1789CA8-8E8C-4030-86D6-5CBA577BF9F6}" presName="nodeTx" presStyleLbl="node1" presStyleIdx="0" presStyleCnt="3">
        <dgm:presLayoutVars>
          <dgm:bulletEnabled val="1"/>
        </dgm:presLayoutVars>
      </dgm:prSet>
      <dgm:spPr/>
    </dgm:pt>
    <dgm:pt modelId="{242FF375-F628-493A-AB87-E26820957662}" type="pres">
      <dgm:prSet presAssocID="{A1789CA8-8E8C-4030-86D6-5CBA577BF9F6}" presName="invisiNode" presStyleLbl="node1" presStyleIdx="0" presStyleCnt="3"/>
      <dgm:spPr/>
    </dgm:pt>
    <dgm:pt modelId="{417EE828-D9BC-4A7A-9BD0-F7634E143CE0}" type="pres">
      <dgm:prSet presAssocID="{A1789CA8-8E8C-4030-86D6-5CBA577BF9F6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</dgm:spPr>
    </dgm:pt>
    <dgm:pt modelId="{76C6BC4E-DE6E-43B5-BD9E-8E715EAF13C6}" type="pres">
      <dgm:prSet presAssocID="{BB14E6C2-E640-4612-AA3A-A0A6F36A1835}" presName="sibTrans" presStyleLbl="sibTrans2D1" presStyleIdx="0" presStyleCnt="0"/>
      <dgm:spPr/>
    </dgm:pt>
    <dgm:pt modelId="{51CCDC94-7C17-4663-8625-2D9003E43E98}" type="pres">
      <dgm:prSet presAssocID="{4DCA6536-4AE7-45CB-B084-B3B9AF522033}" presName="compNode" presStyleCnt="0"/>
      <dgm:spPr/>
    </dgm:pt>
    <dgm:pt modelId="{BBE63CD0-52FF-48A8-9270-C8AA3EA20B99}" type="pres">
      <dgm:prSet presAssocID="{4DCA6536-4AE7-45CB-B084-B3B9AF522033}" presName="bkgdShape" presStyleLbl="node1" presStyleIdx="1" presStyleCnt="3"/>
      <dgm:spPr/>
    </dgm:pt>
    <dgm:pt modelId="{B60173D6-9B12-456A-95EF-C97CA04A3A85}" type="pres">
      <dgm:prSet presAssocID="{4DCA6536-4AE7-45CB-B084-B3B9AF522033}" presName="nodeTx" presStyleLbl="node1" presStyleIdx="1" presStyleCnt="3">
        <dgm:presLayoutVars>
          <dgm:bulletEnabled val="1"/>
        </dgm:presLayoutVars>
      </dgm:prSet>
      <dgm:spPr/>
    </dgm:pt>
    <dgm:pt modelId="{B6994EEF-E6F0-40BA-8AF8-C5C2786432F8}" type="pres">
      <dgm:prSet presAssocID="{4DCA6536-4AE7-45CB-B084-B3B9AF522033}" presName="invisiNode" presStyleLbl="node1" presStyleIdx="1" presStyleCnt="3"/>
      <dgm:spPr/>
    </dgm:pt>
    <dgm:pt modelId="{4D8B2B9B-3167-446A-9192-73B2E7984494}" type="pres">
      <dgm:prSet presAssocID="{4DCA6536-4AE7-45CB-B084-B3B9AF522033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62484BDB-68AC-451F-A47A-2B451E31D77B}" type="pres">
      <dgm:prSet presAssocID="{060517A8-EEA2-419C-89FC-D2918501AF2B}" presName="sibTrans" presStyleLbl="sibTrans2D1" presStyleIdx="0" presStyleCnt="0"/>
      <dgm:spPr/>
    </dgm:pt>
    <dgm:pt modelId="{6F26C7BD-5275-47EE-8C18-AC28A18888AA}" type="pres">
      <dgm:prSet presAssocID="{41F82FA4-0E1B-4988-9236-2203D3F50A71}" presName="compNode" presStyleCnt="0"/>
      <dgm:spPr/>
    </dgm:pt>
    <dgm:pt modelId="{4C5C065D-ABA8-4788-AF06-4E12E68F2522}" type="pres">
      <dgm:prSet presAssocID="{41F82FA4-0E1B-4988-9236-2203D3F50A71}" presName="bkgdShape" presStyleLbl="node1" presStyleIdx="2" presStyleCnt="3" custLinFactNeighborX="64" custLinFactNeighborY="-14230"/>
      <dgm:spPr/>
    </dgm:pt>
    <dgm:pt modelId="{F86736CF-144F-4F25-A4CD-72BCEFEF3D55}" type="pres">
      <dgm:prSet presAssocID="{41F82FA4-0E1B-4988-9236-2203D3F50A71}" presName="nodeTx" presStyleLbl="node1" presStyleIdx="2" presStyleCnt="3">
        <dgm:presLayoutVars>
          <dgm:bulletEnabled val="1"/>
        </dgm:presLayoutVars>
      </dgm:prSet>
      <dgm:spPr/>
    </dgm:pt>
    <dgm:pt modelId="{284EB3AB-23C8-40FF-8C30-3384CFFE4F1E}" type="pres">
      <dgm:prSet presAssocID="{41F82FA4-0E1B-4988-9236-2203D3F50A71}" presName="invisiNode" presStyleLbl="node1" presStyleIdx="2" presStyleCnt="3"/>
      <dgm:spPr/>
    </dgm:pt>
    <dgm:pt modelId="{7086FD09-4CD7-4D0C-AFB9-C9FD5A6867ED}" type="pres">
      <dgm:prSet presAssocID="{41F82FA4-0E1B-4988-9236-2203D3F50A71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</dgm:ptLst>
  <dgm:cxnLst>
    <dgm:cxn modelId="{75BA1F23-E35C-43BE-A824-BEB2A6B76970}" type="presOf" srcId="{0576AEAC-6871-4532-BF24-95935338B99A}" destId="{E2599D9F-62F2-4A50-82E8-215A57C49BC1}" srcOrd="0" destOrd="0" presId="urn:microsoft.com/office/officeart/2005/8/layout/hList7"/>
    <dgm:cxn modelId="{2533B72F-D36F-4F5E-A9B0-C9A0D6ACFC16}" srcId="{0576AEAC-6871-4532-BF24-95935338B99A}" destId="{4DCA6536-4AE7-45CB-B084-B3B9AF522033}" srcOrd="1" destOrd="0" parTransId="{C8152D16-3B45-43CE-A47D-BF1632D9F43A}" sibTransId="{060517A8-EEA2-419C-89FC-D2918501AF2B}"/>
    <dgm:cxn modelId="{CFA8D02F-8530-4427-9971-4768A58809D3}" type="presOf" srcId="{060517A8-EEA2-419C-89FC-D2918501AF2B}" destId="{62484BDB-68AC-451F-A47A-2B451E31D77B}" srcOrd="0" destOrd="0" presId="urn:microsoft.com/office/officeart/2005/8/layout/hList7"/>
    <dgm:cxn modelId="{FCDE1933-C81C-421D-87C2-01E419BD4896}" type="presOf" srcId="{4DCA6536-4AE7-45CB-B084-B3B9AF522033}" destId="{BBE63CD0-52FF-48A8-9270-C8AA3EA20B99}" srcOrd="0" destOrd="0" presId="urn:microsoft.com/office/officeart/2005/8/layout/hList7"/>
    <dgm:cxn modelId="{8D909437-9AA4-404D-A763-D4A03F7C557A}" type="presOf" srcId="{41F82FA4-0E1B-4988-9236-2203D3F50A71}" destId="{F86736CF-144F-4F25-A4CD-72BCEFEF3D55}" srcOrd="1" destOrd="0" presId="urn:microsoft.com/office/officeart/2005/8/layout/hList7"/>
    <dgm:cxn modelId="{DC35C384-704C-4AFD-B1A6-E790E4A1C2CF}" type="presOf" srcId="{4DCA6536-4AE7-45CB-B084-B3B9AF522033}" destId="{B60173D6-9B12-456A-95EF-C97CA04A3A85}" srcOrd="1" destOrd="0" presId="urn:microsoft.com/office/officeart/2005/8/layout/hList7"/>
    <dgm:cxn modelId="{7FCD8196-E861-48DF-B505-46B0ED7D96EB}" srcId="{0576AEAC-6871-4532-BF24-95935338B99A}" destId="{A1789CA8-8E8C-4030-86D6-5CBA577BF9F6}" srcOrd="0" destOrd="0" parTransId="{A27B895C-5C56-4C2A-B78F-964DFFC4AF3B}" sibTransId="{BB14E6C2-E640-4612-AA3A-A0A6F36A1835}"/>
    <dgm:cxn modelId="{A7B9ED98-BB96-439F-8E35-E4DD77D7A85E}" srcId="{0576AEAC-6871-4532-BF24-95935338B99A}" destId="{41F82FA4-0E1B-4988-9236-2203D3F50A71}" srcOrd="2" destOrd="0" parTransId="{70F39447-2046-489C-8E9B-F23DF7D9447E}" sibTransId="{DEC5A458-D55F-4E4E-BBFB-9095FAFB0B9D}"/>
    <dgm:cxn modelId="{8B2E7CA2-AD6C-44EA-A61E-5EC35E6D3E37}" type="presOf" srcId="{A1789CA8-8E8C-4030-86D6-5CBA577BF9F6}" destId="{18D40318-504F-4CDB-AB04-431C851507A4}" srcOrd="1" destOrd="0" presId="urn:microsoft.com/office/officeart/2005/8/layout/hList7"/>
    <dgm:cxn modelId="{3B89B4BF-E95A-48B3-B3D8-A3B751D2A705}" type="presOf" srcId="{BB14E6C2-E640-4612-AA3A-A0A6F36A1835}" destId="{76C6BC4E-DE6E-43B5-BD9E-8E715EAF13C6}" srcOrd="0" destOrd="0" presId="urn:microsoft.com/office/officeart/2005/8/layout/hList7"/>
    <dgm:cxn modelId="{13FA85EA-5E58-4E6F-B4EE-61BEDE4D2EE1}" type="presOf" srcId="{A1789CA8-8E8C-4030-86D6-5CBA577BF9F6}" destId="{EC2ECC78-758E-4E62-B21B-C716E95B435E}" srcOrd="0" destOrd="0" presId="urn:microsoft.com/office/officeart/2005/8/layout/hList7"/>
    <dgm:cxn modelId="{BA227CF5-7CED-419A-B25C-DBC6DAF5EB2D}" type="presOf" srcId="{41F82FA4-0E1B-4988-9236-2203D3F50A71}" destId="{4C5C065D-ABA8-4788-AF06-4E12E68F2522}" srcOrd="0" destOrd="0" presId="urn:microsoft.com/office/officeart/2005/8/layout/hList7"/>
    <dgm:cxn modelId="{36B28A47-92E7-4009-917C-3F58F4CE8F1E}" type="presParOf" srcId="{E2599D9F-62F2-4A50-82E8-215A57C49BC1}" destId="{F4085F1F-7097-43FF-B6F8-7582AFACF4BC}" srcOrd="0" destOrd="0" presId="urn:microsoft.com/office/officeart/2005/8/layout/hList7"/>
    <dgm:cxn modelId="{F01C3724-AF72-4B5B-BD48-926A1E13D767}" type="presParOf" srcId="{E2599D9F-62F2-4A50-82E8-215A57C49BC1}" destId="{704C1FF1-A9A3-49EA-B534-9D15410F11F8}" srcOrd="1" destOrd="0" presId="urn:microsoft.com/office/officeart/2005/8/layout/hList7"/>
    <dgm:cxn modelId="{0AE60F06-8252-434C-B3FC-11C944DFEF44}" type="presParOf" srcId="{704C1FF1-A9A3-49EA-B534-9D15410F11F8}" destId="{83E00635-8982-42D7-97F9-EF023F16799F}" srcOrd="0" destOrd="0" presId="urn:microsoft.com/office/officeart/2005/8/layout/hList7"/>
    <dgm:cxn modelId="{CB1DF423-F5BE-456A-AB44-610554A82BE2}" type="presParOf" srcId="{83E00635-8982-42D7-97F9-EF023F16799F}" destId="{EC2ECC78-758E-4E62-B21B-C716E95B435E}" srcOrd="0" destOrd="0" presId="urn:microsoft.com/office/officeart/2005/8/layout/hList7"/>
    <dgm:cxn modelId="{ED434E52-7403-4C35-A300-9B64BF9435D2}" type="presParOf" srcId="{83E00635-8982-42D7-97F9-EF023F16799F}" destId="{18D40318-504F-4CDB-AB04-431C851507A4}" srcOrd="1" destOrd="0" presId="urn:microsoft.com/office/officeart/2005/8/layout/hList7"/>
    <dgm:cxn modelId="{41F1D0DE-E909-4A8E-9EB2-209B77396139}" type="presParOf" srcId="{83E00635-8982-42D7-97F9-EF023F16799F}" destId="{242FF375-F628-493A-AB87-E26820957662}" srcOrd="2" destOrd="0" presId="urn:microsoft.com/office/officeart/2005/8/layout/hList7"/>
    <dgm:cxn modelId="{5E7C1E41-CEA9-41DA-9250-2E6B92139574}" type="presParOf" srcId="{83E00635-8982-42D7-97F9-EF023F16799F}" destId="{417EE828-D9BC-4A7A-9BD0-F7634E143CE0}" srcOrd="3" destOrd="0" presId="urn:microsoft.com/office/officeart/2005/8/layout/hList7"/>
    <dgm:cxn modelId="{C2535750-4D43-4DB7-9BC2-818B781F212A}" type="presParOf" srcId="{704C1FF1-A9A3-49EA-B534-9D15410F11F8}" destId="{76C6BC4E-DE6E-43B5-BD9E-8E715EAF13C6}" srcOrd="1" destOrd="0" presId="urn:microsoft.com/office/officeart/2005/8/layout/hList7"/>
    <dgm:cxn modelId="{6D88C176-6D0B-482E-8633-7E97F63F3AC8}" type="presParOf" srcId="{704C1FF1-A9A3-49EA-B534-9D15410F11F8}" destId="{51CCDC94-7C17-4663-8625-2D9003E43E98}" srcOrd="2" destOrd="0" presId="urn:microsoft.com/office/officeart/2005/8/layout/hList7"/>
    <dgm:cxn modelId="{DFF07AAF-A532-43AF-8F95-3B1F6905FDF3}" type="presParOf" srcId="{51CCDC94-7C17-4663-8625-2D9003E43E98}" destId="{BBE63CD0-52FF-48A8-9270-C8AA3EA20B99}" srcOrd="0" destOrd="0" presId="urn:microsoft.com/office/officeart/2005/8/layout/hList7"/>
    <dgm:cxn modelId="{7832605B-A073-48AD-ADF1-CDB05674B72D}" type="presParOf" srcId="{51CCDC94-7C17-4663-8625-2D9003E43E98}" destId="{B60173D6-9B12-456A-95EF-C97CA04A3A85}" srcOrd="1" destOrd="0" presId="urn:microsoft.com/office/officeart/2005/8/layout/hList7"/>
    <dgm:cxn modelId="{E457627F-0B44-43CE-BEE1-4EB688F43D50}" type="presParOf" srcId="{51CCDC94-7C17-4663-8625-2D9003E43E98}" destId="{B6994EEF-E6F0-40BA-8AF8-C5C2786432F8}" srcOrd="2" destOrd="0" presId="urn:microsoft.com/office/officeart/2005/8/layout/hList7"/>
    <dgm:cxn modelId="{F6EBD561-1897-448F-BF97-8B6858C4D73D}" type="presParOf" srcId="{51CCDC94-7C17-4663-8625-2D9003E43E98}" destId="{4D8B2B9B-3167-446A-9192-73B2E7984494}" srcOrd="3" destOrd="0" presId="urn:microsoft.com/office/officeart/2005/8/layout/hList7"/>
    <dgm:cxn modelId="{2B6E90BC-EB12-4B5A-9BDA-EF0E16112647}" type="presParOf" srcId="{704C1FF1-A9A3-49EA-B534-9D15410F11F8}" destId="{62484BDB-68AC-451F-A47A-2B451E31D77B}" srcOrd="3" destOrd="0" presId="urn:microsoft.com/office/officeart/2005/8/layout/hList7"/>
    <dgm:cxn modelId="{957990F7-7C98-4043-8BBC-7F9798E560D5}" type="presParOf" srcId="{704C1FF1-A9A3-49EA-B534-9D15410F11F8}" destId="{6F26C7BD-5275-47EE-8C18-AC28A18888AA}" srcOrd="4" destOrd="0" presId="urn:microsoft.com/office/officeart/2005/8/layout/hList7"/>
    <dgm:cxn modelId="{95AD47E9-FD7B-4706-9598-3B60CF126444}" type="presParOf" srcId="{6F26C7BD-5275-47EE-8C18-AC28A18888AA}" destId="{4C5C065D-ABA8-4788-AF06-4E12E68F2522}" srcOrd="0" destOrd="0" presId="urn:microsoft.com/office/officeart/2005/8/layout/hList7"/>
    <dgm:cxn modelId="{3768CE4B-A11E-4B94-98C8-8840BA0FFEA0}" type="presParOf" srcId="{6F26C7BD-5275-47EE-8C18-AC28A18888AA}" destId="{F86736CF-144F-4F25-A4CD-72BCEFEF3D55}" srcOrd="1" destOrd="0" presId="urn:microsoft.com/office/officeart/2005/8/layout/hList7"/>
    <dgm:cxn modelId="{B772016E-5210-4504-A467-88F76C3C1502}" type="presParOf" srcId="{6F26C7BD-5275-47EE-8C18-AC28A18888AA}" destId="{284EB3AB-23C8-40FF-8C30-3384CFFE4F1E}" srcOrd="2" destOrd="0" presId="urn:microsoft.com/office/officeart/2005/8/layout/hList7"/>
    <dgm:cxn modelId="{394EDBD9-57B1-4D5A-BC91-2AD43A82CA77}" type="presParOf" srcId="{6F26C7BD-5275-47EE-8C18-AC28A18888AA}" destId="{7086FD09-4CD7-4D0C-AFB9-C9FD5A6867ED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CFAE5A0-01B0-4FD4-8FFC-5D8C55179E12}" type="doc">
      <dgm:prSet loTypeId="urn:microsoft.com/office/officeart/2005/8/layout/b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23B8CB70-EFE2-406F-BFD0-22548B6402C6}">
      <dgm:prSet phldrT="[Texto]" custT="1"/>
      <dgm:spPr/>
      <dgm:t>
        <a:bodyPr/>
        <a:lstStyle/>
        <a:p>
          <a:r>
            <a:rPr lang="es-CO" sz="1800" b="1" noProof="0" dirty="0"/>
            <a:t>ENCUENTRO 1 </a:t>
          </a:r>
        </a:p>
        <a:p>
          <a:r>
            <a:rPr lang="es-CO" sz="1800" noProof="0" dirty="0"/>
            <a:t>Tejiendo Confianza, Abriendo Caminos </a:t>
          </a:r>
        </a:p>
        <a:p>
          <a:r>
            <a:rPr lang="es-CO" sz="1800" noProof="0" dirty="0"/>
            <a:t>Generación de confianza</a:t>
          </a:r>
        </a:p>
      </dgm:t>
    </dgm:pt>
    <dgm:pt modelId="{57E3DB18-AF2C-4B31-BDDF-B952E03DA643}" type="parTrans" cxnId="{F27F1BDA-E84D-48DE-ACAA-6A68CA75A5CB}">
      <dgm:prSet/>
      <dgm:spPr/>
      <dgm:t>
        <a:bodyPr/>
        <a:lstStyle/>
        <a:p>
          <a:endParaRPr lang="es-CO" sz="1800"/>
        </a:p>
      </dgm:t>
    </dgm:pt>
    <dgm:pt modelId="{2F4DC73E-3B7D-4C12-A42C-D669A26E9B2F}" type="sibTrans" cxnId="{F27F1BDA-E84D-48DE-ACAA-6A68CA75A5CB}">
      <dgm:prSet custT="1"/>
      <dgm:spPr/>
      <dgm:t>
        <a:bodyPr/>
        <a:lstStyle/>
        <a:p>
          <a:endParaRPr lang="es-CO" sz="1800" noProof="0" dirty="0"/>
        </a:p>
      </dgm:t>
    </dgm:pt>
    <dgm:pt modelId="{B9178F24-1302-4174-B273-E88E3CF5F659}">
      <dgm:prSet phldrT="[Texto]" custT="1"/>
      <dgm:spPr/>
      <dgm:t>
        <a:bodyPr/>
        <a:lstStyle/>
        <a:p>
          <a:r>
            <a:rPr lang="es-CO" sz="1800" b="1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ENCUENTRO 4: </a:t>
          </a:r>
        </a:p>
        <a:p>
          <a:r>
            <a:rPr lang="es-CO" sz="1800" b="1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“Abrazando mi Ser” </a:t>
          </a:r>
        </a:p>
        <a:p>
          <a:r>
            <a:rPr lang="es-CO" sz="1800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Fortalecer la autoestima</a:t>
          </a:r>
          <a:endParaRPr lang="es-CO" sz="1800" noProof="0" dirty="0">
            <a:solidFill>
              <a:schemeClr val="bg1"/>
            </a:solidFill>
          </a:endParaRPr>
        </a:p>
      </dgm:t>
    </dgm:pt>
    <dgm:pt modelId="{60B8881A-9B5E-4D06-85AB-ADAD1FED2EF1}" type="parTrans" cxnId="{4D8C01C4-146F-42D6-93BF-D05F6F30DCF3}">
      <dgm:prSet/>
      <dgm:spPr/>
      <dgm:t>
        <a:bodyPr/>
        <a:lstStyle/>
        <a:p>
          <a:endParaRPr lang="es-CO" sz="1800"/>
        </a:p>
      </dgm:t>
    </dgm:pt>
    <dgm:pt modelId="{074A7DC5-F77F-4AD0-8A1E-C227FB4E2CA5}" type="sibTrans" cxnId="{4D8C01C4-146F-42D6-93BF-D05F6F30DCF3}">
      <dgm:prSet custT="1"/>
      <dgm:spPr/>
      <dgm:t>
        <a:bodyPr/>
        <a:lstStyle/>
        <a:p>
          <a:endParaRPr lang="es-CO" sz="1800" noProof="0" dirty="0"/>
        </a:p>
      </dgm:t>
    </dgm:pt>
    <dgm:pt modelId="{70048078-7A55-4A9A-A4A9-DA030B20B74D}">
      <dgm:prSet phldrT="[Texto]" custT="1"/>
      <dgm:spPr/>
      <dgm:t>
        <a:bodyPr/>
        <a:lstStyle/>
        <a:p>
          <a:r>
            <a:rPr lang="es-CO" sz="1800" b="1" spc="-5" noProof="0" dirty="0">
              <a:solidFill>
                <a:schemeClr val="bg1"/>
              </a:solidFill>
              <a:latin typeface="Calibri"/>
              <a:cs typeface="Calibri"/>
            </a:rPr>
            <a:t>ENCUENTRO</a:t>
          </a:r>
          <a:r>
            <a:rPr lang="es-CO" sz="1800" b="1" spc="-100" noProof="0" dirty="0">
              <a:solidFill>
                <a:schemeClr val="bg1"/>
              </a:solidFill>
              <a:latin typeface="Calibri"/>
              <a:cs typeface="Calibri"/>
            </a:rPr>
            <a:t> 5  </a:t>
          </a:r>
          <a:r>
            <a:rPr lang="es-CO" sz="1800" b="1" spc="-5" noProof="0" dirty="0">
              <a:solidFill>
                <a:schemeClr val="bg1"/>
              </a:solidFill>
              <a:latin typeface="Calibri"/>
              <a:cs typeface="Calibri"/>
            </a:rPr>
            <a:t>“Reconociendo Mis Recursos, Creciendo Juntas” </a:t>
          </a:r>
        </a:p>
        <a:p>
          <a:r>
            <a:rPr lang="es-CO" sz="1800" spc="-5" noProof="0" dirty="0">
              <a:solidFill>
                <a:schemeClr val="bg1"/>
              </a:solidFill>
              <a:latin typeface="Calibri"/>
              <a:cs typeface="Calibri"/>
            </a:rPr>
            <a:t>Recursos propios</a:t>
          </a:r>
          <a:endParaRPr lang="es-CO" sz="1800" noProof="0" dirty="0">
            <a:solidFill>
              <a:schemeClr val="bg1"/>
            </a:solidFill>
          </a:endParaRPr>
        </a:p>
      </dgm:t>
    </dgm:pt>
    <dgm:pt modelId="{794344A4-CA8E-49A4-A8AA-50CCBACD26DE}" type="parTrans" cxnId="{22764578-1B7E-4F67-AE2D-63C008AC1B2B}">
      <dgm:prSet/>
      <dgm:spPr/>
      <dgm:t>
        <a:bodyPr/>
        <a:lstStyle/>
        <a:p>
          <a:endParaRPr lang="es-CO" sz="1800"/>
        </a:p>
      </dgm:t>
    </dgm:pt>
    <dgm:pt modelId="{64C2E51B-B496-4CE7-BAE2-3F83ABCAD50B}" type="sibTrans" cxnId="{22764578-1B7E-4F67-AE2D-63C008AC1B2B}">
      <dgm:prSet custT="1"/>
      <dgm:spPr/>
      <dgm:t>
        <a:bodyPr/>
        <a:lstStyle/>
        <a:p>
          <a:endParaRPr lang="es-CO" sz="1800" noProof="0" dirty="0"/>
        </a:p>
      </dgm:t>
    </dgm:pt>
    <dgm:pt modelId="{526115BA-5876-42CF-8913-C3E62E6EEE3F}">
      <dgm:prSet phldrT="[Texto]" custT="1"/>
      <dgm:spPr/>
      <dgm:t>
        <a:bodyPr/>
        <a:lstStyle/>
        <a:p>
          <a:r>
            <a:rPr lang="es-CO" sz="1800" b="1" spc="-5" noProof="0" dirty="0">
              <a:solidFill>
                <a:schemeClr val="bg1"/>
              </a:solidFill>
              <a:latin typeface="Calibri"/>
              <a:cs typeface="Calibri"/>
            </a:rPr>
            <a:t>ENCUENTRO</a:t>
          </a:r>
          <a:r>
            <a:rPr lang="es-CO" sz="1800" b="1" spc="-15" noProof="0" dirty="0">
              <a:solidFill>
                <a:schemeClr val="bg1"/>
              </a:solidFill>
              <a:latin typeface="Calibri"/>
              <a:cs typeface="Calibri"/>
            </a:rPr>
            <a:t> 6 </a:t>
          </a:r>
        </a:p>
        <a:p>
          <a:r>
            <a:rPr lang="es-CO" sz="1800" b="1" spc="-5" noProof="0" dirty="0">
              <a:solidFill>
                <a:schemeClr val="bg1"/>
              </a:solidFill>
              <a:latin typeface="Calibri"/>
              <a:cs typeface="Calibri"/>
            </a:rPr>
            <a:t>“Renacer y reescribir mi Futuro” </a:t>
          </a:r>
        </a:p>
        <a:p>
          <a:r>
            <a:rPr lang="es-CO" sz="1800" spc="-5" noProof="0" dirty="0">
              <a:solidFill>
                <a:schemeClr val="bg1"/>
              </a:solidFill>
              <a:latin typeface="Calibri"/>
              <a:cs typeface="Calibri"/>
            </a:rPr>
            <a:t>Proyecto de vida y acción de memoria </a:t>
          </a:r>
          <a:endParaRPr lang="es-CO" sz="1800" noProof="0" dirty="0">
            <a:solidFill>
              <a:schemeClr val="bg1"/>
            </a:solidFill>
          </a:endParaRPr>
        </a:p>
      </dgm:t>
    </dgm:pt>
    <dgm:pt modelId="{EED4E80F-5CD8-4EF8-A75D-383E3DCD5F43}" type="parTrans" cxnId="{1A191AE1-D703-4B44-BD6A-62F06B054133}">
      <dgm:prSet/>
      <dgm:spPr/>
      <dgm:t>
        <a:bodyPr/>
        <a:lstStyle/>
        <a:p>
          <a:endParaRPr lang="es-CO" sz="1800"/>
        </a:p>
      </dgm:t>
    </dgm:pt>
    <dgm:pt modelId="{F9FEFED9-41C1-4A4F-B95C-15DD572CA0D4}" type="sibTrans" cxnId="{1A191AE1-D703-4B44-BD6A-62F06B054133}">
      <dgm:prSet/>
      <dgm:spPr/>
      <dgm:t>
        <a:bodyPr/>
        <a:lstStyle/>
        <a:p>
          <a:endParaRPr lang="es-CO" sz="1800"/>
        </a:p>
      </dgm:t>
    </dgm:pt>
    <dgm:pt modelId="{1A8E8543-3699-4D76-915F-AD146DAF533B}">
      <dgm:prSet custT="1"/>
      <dgm:spPr/>
      <dgm:t>
        <a:bodyPr/>
        <a:lstStyle/>
        <a:p>
          <a:r>
            <a:rPr lang="es-CO" sz="1800" b="1" noProof="0" dirty="0"/>
            <a:t>ENCUENTRO 2</a:t>
          </a:r>
        </a:p>
        <a:p>
          <a:r>
            <a:rPr lang="es-CO" sz="1800" noProof="0" dirty="0"/>
            <a:t>“Sentir para Sanar” </a:t>
          </a:r>
        </a:p>
        <a:p>
          <a:r>
            <a:rPr lang="es-CO" sz="1800" noProof="0" dirty="0"/>
            <a:t>Simbolización del sufrimiento  </a:t>
          </a:r>
        </a:p>
      </dgm:t>
    </dgm:pt>
    <dgm:pt modelId="{04140344-9BD7-40E3-B592-43A518D544F9}" type="parTrans" cxnId="{A515FDD1-36E5-490A-8B07-6CFD90985B37}">
      <dgm:prSet/>
      <dgm:spPr/>
      <dgm:t>
        <a:bodyPr/>
        <a:lstStyle/>
        <a:p>
          <a:endParaRPr lang="es-CO" sz="1800"/>
        </a:p>
      </dgm:t>
    </dgm:pt>
    <dgm:pt modelId="{425768B3-ED30-4D06-90F3-9EC385B47A1A}" type="sibTrans" cxnId="{A515FDD1-36E5-490A-8B07-6CFD90985B37}">
      <dgm:prSet custT="1"/>
      <dgm:spPr/>
      <dgm:t>
        <a:bodyPr/>
        <a:lstStyle/>
        <a:p>
          <a:endParaRPr lang="es-CO" sz="1800" noProof="0" dirty="0"/>
        </a:p>
      </dgm:t>
    </dgm:pt>
    <dgm:pt modelId="{0986C6BF-C03D-4D32-A430-80801EC8C737}">
      <dgm:prSet custT="1"/>
      <dgm:spPr/>
      <dgm:t>
        <a:bodyPr/>
        <a:lstStyle/>
        <a:p>
          <a:r>
            <a:rPr lang="es-CO" sz="1800" b="1" noProof="0" dirty="0"/>
            <a:t>ENCUENTRO 3: </a:t>
          </a:r>
        </a:p>
        <a:p>
          <a:r>
            <a:rPr lang="es-CO" sz="1800" b="1" noProof="0" dirty="0"/>
            <a:t>“Renacer desde el Dolor: De Víctima a Sobreviviente”</a:t>
          </a:r>
          <a:r>
            <a:rPr lang="es-CO" sz="1800" noProof="0" dirty="0"/>
            <a:t> Reconociendo el tránsito de víctima a sobreviviente</a:t>
          </a:r>
        </a:p>
      </dgm:t>
    </dgm:pt>
    <dgm:pt modelId="{47D9703F-4A5F-4D8E-8CC5-B8C49C51C7AF}" type="parTrans" cxnId="{2EFDA753-DC44-4E80-8FC8-AE46B3897368}">
      <dgm:prSet/>
      <dgm:spPr/>
      <dgm:t>
        <a:bodyPr/>
        <a:lstStyle/>
        <a:p>
          <a:endParaRPr lang="es-CO" sz="1800"/>
        </a:p>
      </dgm:t>
    </dgm:pt>
    <dgm:pt modelId="{7891BF81-38C4-4640-A8A6-2E2BB474D1A9}" type="sibTrans" cxnId="{2EFDA753-DC44-4E80-8FC8-AE46B3897368}">
      <dgm:prSet custT="1"/>
      <dgm:spPr/>
      <dgm:t>
        <a:bodyPr/>
        <a:lstStyle/>
        <a:p>
          <a:endParaRPr lang="es-CO" sz="1800" noProof="0" dirty="0"/>
        </a:p>
      </dgm:t>
    </dgm:pt>
    <dgm:pt modelId="{D9A6FF02-40F0-4968-948F-5DA8D65E464C}" type="pres">
      <dgm:prSet presAssocID="{ECFAE5A0-01B0-4FD4-8FFC-5D8C55179E12}" presName="Name0" presStyleCnt="0">
        <dgm:presLayoutVars>
          <dgm:dir/>
          <dgm:resizeHandles val="exact"/>
        </dgm:presLayoutVars>
      </dgm:prSet>
      <dgm:spPr/>
    </dgm:pt>
    <dgm:pt modelId="{990BA888-F9C1-4504-AC06-117742BF600A}" type="pres">
      <dgm:prSet presAssocID="{23B8CB70-EFE2-406F-BFD0-22548B6402C6}" presName="node" presStyleLbl="node1" presStyleIdx="0" presStyleCnt="6">
        <dgm:presLayoutVars>
          <dgm:bulletEnabled val="1"/>
        </dgm:presLayoutVars>
      </dgm:prSet>
      <dgm:spPr/>
    </dgm:pt>
    <dgm:pt modelId="{28299E41-8348-4237-99BF-EB840FC93719}" type="pres">
      <dgm:prSet presAssocID="{2F4DC73E-3B7D-4C12-A42C-D669A26E9B2F}" presName="sibTrans" presStyleLbl="sibTrans1D1" presStyleIdx="0" presStyleCnt="5"/>
      <dgm:spPr/>
    </dgm:pt>
    <dgm:pt modelId="{6DD68725-37CB-4AF8-BA62-EF96AB66752D}" type="pres">
      <dgm:prSet presAssocID="{2F4DC73E-3B7D-4C12-A42C-D669A26E9B2F}" presName="connectorText" presStyleLbl="sibTrans1D1" presStyleIdx="0" presStyleCnt="5"/>
      <dgm:spPr/>
    </dgm:pt>
    <dgm:pt modelId="{B111BB4A-3A8F-460D-A9C0-960D47CB9BC6}" type="pres">
      <dgm:prSet presAssocID="{1A8E8543-3699-4D76-915F-AD146DAF533B}" presName="node" presStyleLbl="node1" presStyleIdx="1" presStyleCnt="6" custLinFactNeighborX="-2030" custLinFactNeighborY="-14">
        <dgm:presLayoutVars>
          <dgm:bulletEnabled val="1"/>
        </dgm:presLayoutVars>
      </dgm:prSet>
      <dgm:spPr/>
    </dgm:pt>
    <dgm:pt modelId="{468D45C3-20B5-4497-A7F2-6A8EB5E7C465}" type="pres">
      <dgm:prSet presAssocID="{425768B3-ED30-4D06-90F3-9EC385B47A1A}" presName="sibTrans" presStyleLbl="sibTrans1D1" presStyleIdx="1" presStyleCnt="5"/>
      <dgm:spPr/>
    </dgm:pt>
    <dgm:pt modelId="{4CDAFCB6-D3D3-4774-B6D3-1BD1F421BAD1}" type="pres">
      <dgm:prSet presAssocID="{425768B3-ED30-4D06-90F3-9EC385B47A1A}" presName="connectorText" presStyleLbl="sibTrans1D1" presStyleIdx="1" presStyleCnt="5"/>
      <dgm:spPr/>
    </dgm:pt>
    <dgm:pt modelId="{B0464977-DD19-4076-8268-DC688E7C68FE}" type="pres">
      <dgm:prSet presAssocID="{0986C6BF-C03D-4D32-A430-80801EC8C737}" presName="node" presStyleLbl="node1" presStyleIdx="2" presStyleCnt="6">
        <dgm:presLayoutVars>
          <dgm:bulletEnabled val="1"/>
        </dgm:presLayoutVars>
      </dgm:prSet>
      <dgm:spPr/>
    </dgm:pt>
    <dgm:pt modelId="{F2C85EDE-7083-4C17-B33B-23790B551C6A}" type="pres">
      <dgm:prSet presAssocID="{7891BF81-38C4-4640-A8A6-2E2BB474D1A9}" presName="sibTrans" presStyleLbl="sibTrans1D1" presStyleIdx="2" presStyleCnt="5"/>
      <dgm:spPr/>
    </dgm:pt>
    <dgm:pt modelId="{D224DFCB-8724-4F9A-8112-8107A0463482}" type="pres">
      <dgm:prSet presAssocID="{7891BF81-38C4-4640-A8A6-2E2BB474D1A9}" presName="connectorText" presStyleLbl="sibTrans1D1" presStyleIdx="2" presStyleCnt="5"/>
      <dgm:spPr/>
    </dgm:pt>
    <dgm:pt modelId="{482EECEE-4FF8-4B14-BF2A-2948D65DA0C9}" type="pres">
      <dgm:prSet presAssocID="{B9178F24-1302-4174-B273-E88E3CF5F659}" presName="node" presStyleLbl="node1" presStyleIdx="3" presStyleCnt="6">
        <dgm:presLayoutVars>
          <dgm:bulletEnabled val="1"/>
        </dgm:presLayoutVars>
      </dgm:prSet>
      <dgm:spPr/>
    </dgm:pt>
    <dgm:pt modelId="{230A7A95-25AF-4AD7-B5A4-B90F9700B428}" type="pres">
      <dgm:prSet presAssocID="{074A7DC5-F77F-4AD0-8A1E-C227FB4E2CA5}" presName="sibTrans" presStyleLbl="sibTrans1D1" presStyleIdx="3" presStyleCnt="5"/>
      <dgm:spPr/>
    </dgm:pt>
    <dgm:pt modelId="{08B7225A-8D56-46CE-BEF3-0795F1B4C63F}" type="pres">
      <dgm:prSet presAssocID="{074A7DC5-F77F-4AD0-8A1E-C227FB4E2CA5}" presName="connectorText" presStyleLbl="sibTrans1D1" presStyleIdx="3" presStyleCnt="5"/>
      <dgm:spPr/>
    </dgm:pt>
    <dgm:pt modelId="{FD418660-6B84-430F-A824-2CEFB2E910AE}" type="pres">
      <dgm:prSet presAssocID="{70048078-7A55-4A9A-A4A9-DA030B20B74D}" presName="node" presStyleLbl="node1" presStyleIdx="4" presStyleCnt="6">
        <dgm:presLayoutVars>
          <dgm:bulletEnabled val="1"/>
        </dgm:presLayoutVars>
      </dgm:prSet>
      <dgm:spPr/>
    </dgm:pt>
    <dgm:pt modelId="{716C012A-8321-403D-B98F-502F57910BD3}" type="pres">
      <dgm:prSet presAssocID="{64C2E51B-B496-4CE7-BAE2-3F83ABCAD50B}" presName="sibTrans" presStyleLbl="sibTrans1D1" presStyleIdx="4" presStyleCnt="5"/>
      <dgm:spPr/>
    </dgm:pt>
    <dgm:pt modelId="{45C7B90E-6FBA-4A58-967E-CDECA9A7E2F3}" type="pres">
      <dgm:prSet presAssocID="{64C2E51B-B496-4CE7-BAE2-3F83ABCAD50B}" presName="connectorText" presStyleLbl="sibTrans1D1" presStyleIdx="4" presStyleCnt="5"/>
      <dgm:spPr/>
    </dgm:pt>
    <dgm:pt modelId="{93A6D818-12ED-4B2E-9672-68429A6AAA88}" type="pres">
      <dgm:prSet presAssocID="{526115BA-5876-42CF-8913-C3E62E6EEE3F}" presName="node" presStyleLbl="node1" presStyleIdx="5" presStyleCnt="6">
        <dgm:presLayoutVars>
          <dgm:bulletEnabled val="1"/>
        </dgm:presLayoutVars>
      </dgm:prSet>
      <dgm:spPr/>
    </dgm:pt>
  </dgm:ptLst>
  <dgm:cxnLst>
    <dgm:cxn modelId="{FEC24417-33AD-45FE-A707-1D653A65106C}" type="presOf" srcId="{70048078-7A55-4A9A-A4A9-DA030B20B74D}" destId="{FD418660-6B84-430F-A824-2CEFB2E910AE}" srcOrd="0" destOrd="0" presId="urn:microsoft.com/office/officeart/2005/8/layout/bProcess3"/>
    <dgm:cxn modelId="{8B40EA1A-BC62-4AB1-9D1F-F25155CE2B9D}" type="presOf" srcId="{7891BF81-38C4-4640-A8A6-2E2BB474D1A9}" destId="{D224DFCB-8724-4F9A-8112-8107A0463482}" srcOrd="1" destOrd="0" presId="urn:microsoft.com/office/officeart/2005/8/layout/bProcess3"/>
    <dgm:cxn modelId="{9437991D-6392-463F-9D27-CC30C459F68C}" type="presOf" srcId="{64C2E51B-B496-4CE7-BAE2-3F83ABCAD50B}" destId="{716C012A-8321-403D-B98F-502F57910BD3}" srcOrd="0" destOrd="0" presId="urn:microsoft.com/office/officeart/2005/8/layout/bProcess3"/>
    <dgm:cxn modelId="{D3CDC836-9F3C-4198-BCD4-8E4E22C443F6}" type="presOf" srcId="{7891BF81-38C4-4640-A8A6-2E2BB474D1A9}" destId="{F2C85EDE-7083-4C17-B33B-23790B551C6A}" srcOrd="0" destOrd="0" presId="urn:microsoft.com/office/officeart/2005/8/layout/bProcess3"/>
    <dgm:cxn modelId="{2302FE39-9211-48CC-B1E8-FBF896DDF2F5}" type="presOf" srcId="{2F4DC73E-3B7D-4C12-A42C-D669A26E9B2F}" destId="{28299E41-8348-4237-99BF-EB840FC93719}" srcOrd="0" destOrd="0" presId="urn:microsoft.com/office/officeart/2005/8/layout/bProcess3"/>
    <dgm:cxn modelId="{1CFAAF45-8906-4BC5-93EE-34C9657E013E}" type="presOf" srcId="{ECFAE5A0-01B0-4FD4-8FFC-5D8C55179E12}" destId="{D9A6FF02-40F0-4968-948F-5DA8D65E464C}" srcOrd="0" destOrd="0" presId="urn:microsoft.com/office/officeart/2005/8/layout/bProcess3"/>
    <dgm:cxn modelId="{7E77884B-16FD-4D45-A0A1-88AC1A53A3FA}" type="presOf" srcId="{64C2E51B-B496-4CE7-BAE2-3F83ABCAD50B}" destId="{45C7B90E-6FBA-4A58-967E-CDECA9A7E2F3}" srcOrd="1" destOrd="0" presId="urn:microsoft.com/office/officeart/2005/8/layout/bProcess3"/>
    <dgm:cxn modelId="{0B501D52-1528-40EF-B155-64023D848F1D}" type="presOf" srcId="{074A7DC5-F77F-4AD0-8A1E-C227FB4E2CA5}" destId="{08B7225A-8D56-46CE-BEF3-0795F1B4C63F}" srcOrd="1" destOrd="0" presId="urn:microsoft.com/office/officeart/2005/8/layout/bProcess3"/>
    <dgm:cxn modelId="{2EFDA753-DC44-4E80-8FC8-AE46B3897368}" srcId="{ECFAE5A0-01B0-4FD4-8FFC-5D8C55179E12}" destId="{0986C6BF-C03D-4D32-A430-80801EC8C737}" srcOrd="2" destOrd="0" parTransId="{47D9703F-4A5F-4D8E-8CC5-B8C49C51C7AF}" sibTransId="{7891BF81-38C4-4640-A8A6-2E2BB474D1A9}"/>
    <dgm:cxn modelId="{22764578-1B7E-4F67-AE2D-63C008AC1B2B}" srcId="{ECFAE5A0-01B0-4FD4-8FFC-5D8C55179E12}" destId="{70048078-7A55-4A9A-A4A9-DA030B20B74D}" srcOrd="4" destOrd="0" parTransId="{794344A4-CA8E-49A4-A8AA-50CCBACD26DE}" sibTransId="{64C2E51B-B496-4CE7-BAE2-3F83ABCAD50B}"/>
    <dgm:cxn modelId="{D82B9458-A3CB-4095-992A-279E479BBA94}" type="presOf" srcId="{074A7DC5-F77F-4AD0-8A1E-C227FB4E2CA5}" destId="{230A7A95-25AF-4AD7-B5A4-B90F9700B428}" srcOrd="0" destOrd="0" presId="urn:microsoft.com/office/officeart/2005/8/layout/bProcess3"/>
    <dgm:cxn modelId="{E27B3987-9297-48D3-8CFD-9478D8782C6E}" type="presOf" srcId="{2F4DC73E-3B7D-4C12-A42C-D669A26E9B2F}" destId="{6DD68725-37CB-4AF8-BA62-EF96AB66752D}" srcOrd="1" destOrd="0" presId="urn:microsoft.com/office/officeart/2005/8/layout/bProcess3"/>
    <dgm:cxn modelId="{02EFC18E-AAFC-4A63-AB0F-601075D7AD4C}" type="presOf" srcId="{425768B3-ED30-4D06-90F3-9EC385B47A1A}" destId="{4CDAFCB6-D3D3-4774-B6D3-1BD1F421BAD1}" srcOrd="1" destOrd="0" presId="urn:microsoft.com/office/officeart/2005/8/layout/bProcess3"/>
    <dgm:cxn modelId="{372A9A97-D897-4483-9F16-49E125410060}" type="presOf" srcId="{23B8CB70-EFE2-406F-BFD0-22548B6402C6}" destId="{990BA888-F9C1-4504-AC06-117742BF600A}" srcOrd="0" destOrd="0" presId="urn:microsoft.com/office/officeart/2005/8/layout/bProcess3"/>
    <dgm:cxn modelId="{4D8C01C4-146F-42D6-93BF-D05F6F30DCF3}" srcId="{ECFAE5A0-01B0-4FD4-8FFC-5D8C55179E12}" destId="{B9178F24-1302-4174-B273-E88E3CF5F659}" srcOrd="3" destOrd="0" parTransId="{60B8881A-9B5E-4D06-85AB-ADAD1FED2EF1}" sibTransId="{074A7DC5-F77F-4AD0-8A1E-C227FB4E2CA5}"/>
    <dgm:cxn modelId="{A9C859CA-22E4-4B3C-9AA0-872FF9D10764}" type="presOf" srcId="{B9178F24-1302-4174-B273-E88E3CF5F659}" destId="{482EECEE-4FF8-4B14-BF2A-2948D65DA0C9}" srcOrd="0" destOrd="0" presId="urn:microsoft.com/office/officeart/2005/8/layout/bProcess3"/>
    <dgm:cxn modelId="{A515FDD1-36E5-490A-8B07-6CFD90985B37}" srcId="{ECFAE5A0-01B0-4FD4-8FFC-5D8C55179E12}" destId="{1A8E8543-3699-4D76-915F-AD146DAF533B}" srcOrd="1" destOrd="0" parTransId="{04140344-9BD7-40E3-B592-43A518D544F9}" sibTransId="{425768B3-ED30-4D06-90F3-9EC385B47A1A}"/>
    <dgm:cxn modelId="{F27F1BDA-E84D-48DE-ACAA-6A68CA75A5CB}" srcId="{ECFAE5A0-01B0-4FD4-8FFC-5D8C55179E12}" destId="{23B8CB70-EFE2-406F-BFD0-22548B6402C6}" srcOrd="0" destOrd="0" parTransId="{57E3DB18-AF2C-4B31-BDDF-B952E03DA643}" sibTransId="{2F4DC73E-3B7D-4C12-A42C-D669A26E9B2F}"/>
    <dgm:cxn modelId="{E41370DB-02A4-40C1-BFAD-4212B6C06111}" type="presOf" srcId="{0986C6BF-C03D-4D32-A430-80801EC8C737}" destId="{B0464977-DD19-4076-8268-DC688E7C68FE}" srcOrd="0" destOrd="0" presId="urn:microsoft.com/office/officeart/2005/8/layout/bProcess3"/>
    <dgm:cxn modelId="{3130B6DD-7C9A-4ACB-ADD4-83C4C693488B}" type="presOf" srcId="{1A8E8543-3699-4D76-915F-AD146DAF533B}" destId="{B111BB4A-3A8F-460D-A9C0-960D47CB9BC6}" srcOrd="0" destOrd="0" presId="urn:microsoft.com/office/officeart/2005/8/layout/bProcess3"/>
    <dgm:cxn modelId="{1A191AE1-D703-4B44-BD6A-62F06B054133}" srcId="{ECFAE5A0-01B0-4FD4-8FFC-5D8C55179E12}" destId="{526115BA-5876-42CF-8913-C3E62E6EEE3F}" srcOrd="5" destOrd="0" parTransId="{EED4E80F-5CD8-4EF8-A75D-383E3DCD5F43}" sibTransId="{F9FEFED9-41C1-4A4F-B95C-15DD572CA0D4}"/>
    <dgm:cxn modelId="{EDCE65F2-AA7B-492A-A820-5F619CD9A71F}" type="presOf" srcId="{425768B3-ED30-4D06-90F3-9EC385B47A1A}" destId="{468D45C3-20B5-4497-A7F2-6A8EB5E7C465}" srcOrd="0" destOrd="0" presId="urn:microsoft.com/office/officeart/2005/8/layout/bProcess3"/>
    <dgm:cxn modelId="{2B86C6FA-5FFE-453B-A747-AF74B3ED198A}" type="presOf" srcId="{526115BA-5876-42CF-8913-C3E62E6EEE3F}" destId="{93A6D818-12ED-4B2E-9672-68429A6AAA88}" srcOrd="0" destOrd="0" presId="urn:microsoft.com/office/officeart/2005/8/layout/bProcess3"/>
    <dgm:cxn modelId="{9D84D998-F921-4D99-AF2E-0122ACDD4910}" type="presParOf" srcId="{D9A6FF02-40F0-4968-948F-5DA8D65E464C}" destId="{990BA888-F9C1-4504-AC06-117742BF600A}" srcOrd="0" destOrd="0" presId="urn:microsoft.com/office/officeart/2005/8/layout/bProcess3"/>
    <dgm:cxn modelId="{97769001-8CF4-47F6-801F-F90602BBFBC1}" type="presParOf" srcId="{D9A6FF02-40F0-4968-948F-5DA8D65E464C}" destId="{28299E41-8348-4237-99BF-EB840FC93719}" srcOrd="1" destOrd="0" presId="urn:microsoft.com/office/officeart/2005/8/layout/bProcess3"/>
    <dgm:cxn modelId="{4D87063C-758A-48E0-AE79-BFA32A370C48}" type="presParOf" srcId="{28299E41-8348-4237-99BF-EB840FC93719}" destId="{6DD68725-37CB-4AF8-BA62-EF96AB66752D}" srcOrd="0" destOrd="0" presId="urn:microsoft.com/office/officeart/2005/8/layout/bProcess3"/>
    <dgm:cxn modelId="{15B1C37F-C580-489D-B67D-FF8F674C774F}" type="presParOf" srcId="{D9A6FF02-40F0-4968-948F-5DA8D65E464C}" destId="{B111BB4A-3A8F-460D-A9C0-960D47CB9BC6}" srcOrd="2" destOrd="0" presId="urn:microsoft.com/office/officeart/2005/8/layout/bProcess3"/>
    <dgm:cxn modelId="{1F48EA66-9601-4B63-A033-7916B666709C}" type="presParOf" srcId="{D9A6FF02-40F0-4968-948F-5DA8D65E464C}" destId="{468D45C3-20B5-4497-A7F2-6A8EB5E7C465}" srcOrd="3" destOrd="0" presId="urn:microsoft.com/office/officeart/2005/8/layout/bProcess3"/>
    <dgm:cxn modelId="{D0BAB3BB-D03F-45AC-98D8-AA1A0D3CBFAD}" type="presParOf" srcId="{468D45C3-20B5-4497-A7F2-6A8EB5E7C465}" destId="{4CDAFCB6-D3D3-4774-B6D3-1BD1F421BAD1}" srcOrd="0" destOrd="0" presId="urn:microsoft.com/office/officeart/2005/8/layout/bProcess3"/>
    <dgm:cxn modelId="{CBE198BF-B347-4BD3-BA46-BB67D901E1B4}" type="presParOf" srcId="{D9A6FF02-40F0-4968-948F-5DA8D65E464C}" destId="{B0464977-DD19-4076-8268-DC688E7C68FE}" srcOrd="4" destOrd="0" presId="urn:microsoft.com/office/officeart/2005/8/layout/bProcess3"/>
    <dgm:cxn modelId="{D13FF6ED-0D1A-461A-A9AF-E6D9287A5872}" type="presParOf" srcId="{D9A6FF02-40F0-4968-948F-5DA8D65E464C}" destId="{F2C85EDE-7083-4C17-B33B-23790B551C6A}" srcOrd="5" destOrd="0" presId="urn:microsoft.com/office/officeart/2005/8/layout/bProcess3"/>
    <dgm:cxn modelId="{12E0594B-2F61-4385-9488-CB3AECBD4F23}" type="presParOf" srcId="{F2C85EDE-7083-4C17-B33B-23790B551C6A}" destId="{D224DFCB-8724-4F9A-8112-8107A0463482}" srcOrd="0" destOrd="0" presId="urn:microsoft.com/office/officeart/2005/8/layout/bProcess3"/>
    <dgm:cxn modelId="{03CAE5DA-9286-485F-B36C-295BE84DC0AB}" type="presParOf" srcId="{D9A6FF02-40F0-4968-948F-5DA8D65E464C}" destId="{482EECEE-4FF8-4B14-BF2A-2948D65DA0C9}" srcOrd="6" destOrd="0" presId="urn:microsoft.com/office/officeart/2005/8/layout/bProcess3"/>
    <dgm:cxn modelId="{1B592D1B-AEAE-4091-BDD3-CD87B3BD1DF8}" type="presParOf" srcId="{D9A6FF02-40F0-4968-948F-5DA8D65E464C}" destId="{230A7A95-25AF-4AD7-B5A4-B90F9700B428}" srcOrd="7" destOrd="0" presId="urn:microsoft.com/office/officeart/2005/8/layout/bProcess3"/>
    <dgm:cxn modelId="{8D79B773-1239-4F20-BB3C-E621FD71F7F1}" type="presParOf" srcId="{230A7A95-25AF-4AD7-B5A4-B90F9700B428}" destId="{08B7225A-8D56-46CE-BEF3-0795F1B4C63F}" srcOrd="0" destOrd="0" presId="urn:microsoft.com/office/officeart/2005/8/layout/bProcess3"/>
    <dgm:cxn modelId="{FC8E2493-4600-4EE8-9E74-142A98C0A44C}" type="presParOf" srcId="{D9A6FF02-40F0-4968-948F-5DA8D65E464C}" destId="{FD418660-6B84-430F-A824-2CEFB2E910AE}" srcOrd="8" destOrd="0" presId="urn:microsoft.com/office/officeart/2005/8/layout/bProcess3"/>
    <dgm:cxn modelId="{513BCDCE-2D54-4C9F-986F-8A4C7355B8E1}" type="presParOf" srcId="{D9A6FF02-40F0-4968-948F-5DA8D65E464C}" destId="{716C012A-8321-403D-B98F-502F57910BD3}" srcOrd="9" destOrd="0" presId="urn:microsoft.com/office/officeart/2005/8/layout/bProcess3"/>
    <dgm:cxn modelId="{EADD56CB-A2B1-4582-A94B-530029F16814}" type="presParOf" srcId="{716C012A-8321-403D-B98F-502F57910BD3}" destId="{45C7B90E-6FBA-4A58-967E-CDECA9A7E2F3}" srcOrd="0" destOrd="0" presId="urn:microsoft.com/office/officeart/2005/8/layout/bProcess3"/>
    <dgm:cxn modelId="{E696958E-AF1D-4403-8D80-4A51A53B7AD3}" type="presParOf" srcId="{D9A6FF02-40F0-4968-948F-5DA8D65E464C}" destId="{93A6D818-12ED-4B2E-9672-68429A6AAA88}" srcOrd="1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C5F947-884F-464A-A0DD-229B3BF9BE46}">
      <dsp:nvSpPr>
        <dsp:cNvPr id="0" name=""/>
        <dsp:cNvSpPr/>
      </dsp:nvSpPr>
      <dsp:spPr>
        <a:xfrm>
          <a:off x="5329" y="3019985"/>
          <a:ext cx="2500970" cy="1329303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noProof="0" dirty="0">
              <a:solidFill>
                <a:schemeClr val="tx1"/>
              </a:solidFill>
              <a:latin typeface="Calibri Light" panose="020F0302020204030204"/>
            </a:rPr>
            <a:t>Respuesta a las exigencias de derechos por parte de la Mesa Nacional y  organizaciones.</a:t>
          </a:r>
          <a:endParaRPr lang="es-CO" sz="1400" kern="1200" noProof="0" dirty="0">
            <a:solidFill>
              <a:schemeClr val="tx1"/>
            </a:solidFill>
          </a:endParaRPr>
        </a:p>
      </dsp:txBody>
      <dsp:txXfrm>
        <a:off x="669981" y="3019985"/>
        <a:ext cx="1171667" cy="1329303"/>
      </dsp:txXfrm>
    </dsp:sp>
    <dsp:sp modelId="{A526C6D1-5B4C-44DC-88D2-8F5631D578BB}">
      <dsp:nvSpPr>
        <dsp:cNvPr id="0" name=""/>
        <dsp:cNvSpPr/>
      </dsp:nvSpPr>
      <dsp:spPr>
        <a:xfrm>
          <a:off x="2350702" y="3019985"/>
          <a:ext cx="2500970" cy="1329303"/>
        </a:xfrm>
        <a:prstGeom prst="chevron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kern="1200" noProof="0" dirty="0">
              <a:solidFill>
                <a:schemeClr val="tx1"/>
              </a:solidFill>
              <a:latin typeface="Calibri Light" panose="020F0302020204030204"/>
            </a:rPr>
            <a:t>Compromiso ante la H. Corte Constitucional (Auto 310)  como estrategia para superación del ECI. </a:t>
          </a:r>
          <a:endParaRPr lang="es-CO" sz="1300" kern="1200" noProof="0" dirty="0">
            <a:solidFill>
              <a:schemeClr val="tx1"/>
            </a:solidFill>
          </a:endParaRPr>
        </a:p>
      </dsp:txBody>
      <dsp:txXfrm>
        <a:off x="3015354" y="3019985"/>
        <a:ext cx="1171667" cy="1329303"/>
      </dsp:txXfrm>
    </dsp:sp>
    <dsp:sp modelId="{5311D7D8-F766-4BC0-AAFE-458FA2701D69}">
      <dsp:nvSpPr>
        <dsp:cNvPr id="0" name=""/>
        <dsp:cNvSpPr/>
      </dsp:nvSpPr>
      <dsp:spPr>
        <a:xfrm>
          <a:off x="4696075" y="3019985"/>
          <a:ext cx="2208664" cy="1329303"/>
        </a:xfrm>
        <a:prstGeom prst="chevron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noProof="0" dirty="0">
              <a:solidFill>
                <a:schemeClr val="tx1"/>
              </a:solidFill>
              <a:latin typeface="Calibri Light" panose="020F0302020204030204"/>
            </a:rPr>
            <a:t>Inicio de la escritura por parte del equipo técnico de la UARIV. </a:t>
          </a:r>
          <a:endParaRPr lang="es-CO" sz="1400" kern="1200" noProof="0" dirty="0">
            <a:solidFill>
              <a:schemeClr val="tx1"/>
            </a:solidFill>
          </a:endParaRPr>
        </a:p>
      </dsp:txBody>
      <dsp:txXfrm>
        <a:off x="5360727" y="3019985"/>
        <a:ext cx="879361" cy="1329303"/>
      </dsp:txXfrm>
    </dsp:sp>
    <dsp:sp modelId="{CEB40B6A-7563-44B5-AD62-3315F42484C5}">
      <dsp:nvSpPr>
        <dsp:cNvPr id="0" name=""/>
        <dsp:cNvSpPr/>
      </dsp:nvSpPr>
      <dsp:spPr>
        <a:xfrm>
          <a:off x="6749142" y="3066596"/>
          <a:ext cx="2681806" cy="1236081"/>
        </a:xfrm>
        <a:prstGeom prst="chevron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noProof="0" dirty="0">
              <a:solidFill>
                <a:schemeClr val="tx1"/>
              </a:solidFill>
              <a:latin typeface="Calibri Light" panose="020F0302020204030204"/>
            </a:rPr>
            <a:t>Articulación con GSF y La UIAF para el fortalecimiento y cualificación técnica de la metodología.  </a:t>
          </a:r>
          <a:endParaRPr lang="es-CO" sz="1400" kern="1200" noProof="0" dirty="0">
            <a:solidFill>
              <a:schemeClr val="tx1"/>
            </a:solidFill>
          </a:endParaRPr>
        </a:p>
      </dsp:txBody>
      <dsp:txXfrm>
        <a:off x="7367183" y="3066596"/>
        <a:ext cx="1445725" cy="1236081"/>
      </dsp:txXfrm>
    </dsp:sp>
    <dsp:sp modelId="{DE51F6FD-E454-41AC-8895-427142BC25F9}">
      <dsp:nvSpPr>
        <dsp:cNvPr id="0" name=""/>
        <dsp:cNvSpPr/>
      </dsp:nvSpPr>
      <dsp:spPr>
        <a:xfrm>
          <a:off x="9275351" y="3019985"/>
          <a:ext cx="2905338" cy="1329303"/>
        </a:xfrm>
        <a:prstGeom prst="chevron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noProof="0" dirty="0">
              <a:solidFill>
                <a:schemeClr val="tx1"/>
              </a:solidFill>
              <a:latin typeface="Calibri Light" panose="020F0302020204030204"/>
            </a:rPr>
            <a:t>Revisión y retroalimentación por parte del Ministerio de Salud y Protección Social </a:t>
          </a:r>
        </a:p>
      </dsp:txBody>
      <dsp:txXfrm>
        <a:off x="9940003" y="3019985"/>
        <a:ext cx="1576035" cy="13293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7D37CA-1D51-4F54-934F-6F70BCE458F2}">
      <dsp:nvSpPr>
        <dsp:cNvPr id="0" name=""/>
        <dsp:cNvSpPr/>
      </dsp:nvSpPr>
      <dsp:spPr>
        <a:xfrm>
          <a:off x="0" y="2432"/>
          <a:ext cx="1115209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02B42B-A3F3-4D48-A552-916B33A5D7A5}">
      <dsp:nvSpPr>
        <dsp:cNvPr id="0" name=""/>
        <dsp:cNvSpPr/>
      </dsp:nvSpPr>
      <dsp:spPr>
        <a:xfrm>
          <a:off x="0" y="2432"/>
          <a:ext cx="3238641" cy="4977808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800" kern="1200" noProof="0" dirty="0">
            <a:solidFill>
              <a:schemeClr val="tx1"/>
            </a:solidFill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800" kern="1200" noProof="0" dirty="0">
            <a:solidFill>
              <a:schemeClr val="tx1"/>
            </a:solidFill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800" kern="1200" noProof="0" dirty="0">
            <a:solidFill>
              <a:schemeClr val="tx1"/>
            </a:solidFill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noProof="0" dirty="0">
              <a:solidFill>
                <a:schemeClr val="tx1"/>
              </a:solidFill>
            </a:rPr>
            <a:t>OBJETIVO GENERAL</a:t>
          </a:r>
          <a:r>
            <a:rPr lang="es-CO" sz="2000" kern="1200" noProof="0" dirty="0">
              <a:solidFill>
                <a:schemeClr val="tx1"/>
              </a:solidFill>
            </a:rPr>
            <a:t>: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noProof="0" dirty="0">
              <a:solidFill>
                <a:schemeClr val="tx1"/>
              </a:solidFill>
            </a:rPr>
            <a:t>Brindar atención psicosocial a mujeres víctimas de delitos contra la libertad e integridad sexual por medio de encuentros grupales que contribuyan a su proceso de recuperación emocional y reparación integral. </a:t>
          </a:r>
        </a:p>
      </dsp:txBody>
      <dsp:txXfrm>
        <a:off x="0" y="2432"/>
        <a:ext cx="3238641" cy="4977808"/>
      </dsp:txXfrm>
    </dsp:sp>
    <dsp:sp modelId="{2082A8BB-6601-43C2-B6B7-0DC13439BEE7}">
      <dsp:nvSpPr>
        <dsp:cNvPr id="0" name=""/>
        <dsp:cNvSpPr/>
      </dsp:nvSpPr>
      <dsp:spPr>
        <a:xfrm>
          <a:off x="3397958" y="69013"/>
          <a:ext cx="7754137" cy="906602"/>
        </a:xfrm>
        <a:prstGeom prst="rect">
          <a:avLst/>
        </a:prstGeom>
        <a:solidFill>
          <a:srgbClr val="FFFFCC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noProof="0" dirty="0"/>
            <a:t>Brindar un </a:t>
          </a:r>
          <a:r>
            <a:rPr lang="es-CO" sz="1800" b="1" u="none" kern="1200" noProof="0" dirty="0"/>
            <a:t>espacio que permita reconocer el dolor y los impactos psicosociales</a:t>
          </a:r>
          <a:r>
            <a:rPr lang="es-CO" sz="1800" kern="1200" noProof="0" dirty="0"/>
            <a:t>, emocionales y físicos ocasionados por la violencia sexual en el marco del conflicto armado.</a:t>
          </a:r>
        </a:p>
      </dsp:txBody>
      <dsp:txXfrm>
        <a:off x="3397958" y="69013"/>
        <a:ext cx="7754137" cy="906602"/>
      </dsp:txXfrm>
    </dsp:sp>
    <dsp:sp modelId="{269D016E-A79C-49E6-8712-A28972BF7B57}">
      <dsp:nvSpPr>
        <dsp:cNvPr id="0" name=""/>
        <dsp:cNvSpPr/>
      </dsp:nvSpPr>
      <dsp:spPr>
        <a:xfrm>
          <a:off x="3238641" y="954365"/>
          <a:ext cx="790230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A3992C-6931-4C0C-A1E1-FC191EEE1641}">
      <dsp:nvSpPr>
        <dsp:cNvPr id="0" name=""/>
        <dsp:cNvSpPr/>
      </dsp:nvSpPr>
      <dsp:spPr>
        <a:xfrm>
          <a:off x="3386809" y="999695"/>
          <a:ext cx="7754137" cy="1396603"/>
        </a:xfrm>
        <a:prstGeom prst="rect">
          <a:avLst/>
        </a:prstGeom>
        <a:solidFill>
          <a:srgbClr val="FFFFCC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0" u="none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 Light" panose="020F0302020204030204"/>
              <a:ea typeface="+mn-ea"/>
              <a:cs typeface="+mn-cs"/>
            </a:rPr>
            <a:t>Realizar acciones que </a:t>
          </a:r>
          <a:r>
            <a:rPr lang="es-CO" sz="1800" b="1" u="none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 Light" panose="020F0302020204030204"/>
              <a:ea typeface="+mn-ea"/>
              <a:cs typeface="+mn-cs"/>
            </a:rPr>
            <a:t>fortalezcan los proyectos de vida </a:t>
          </a:r>
          <a:r>
            <a:rPr lang="es-CO" sz="1800" b="0" u="none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 Light" panose="020F0302020204030204"/>
              <a:ea typeface="+mn-ea"/>
              <a:cs typeface="+mn-cs"/>
            </a:rPr>
            <a:t>de las personas víctimas de violencia sexual en el marco del conflicto armado mediante el abordaje de derechos humanos, derechos sexuales y reproductivos y el trabajo coordinado con la oferta institucional en el territorio. </a:t>
          </a:r>
        </a:p>
      </dsp:txBody>
      <dsp:txXfrm>
        <a:off x="3386809" y="999695"/>
        <a:ext cx="7754137" cy="1396603"/>
      </dsp:txXfrm>
    </dsp:sp>
    <dsp:sp modelId="{A13CC9E3-A6EC-4538-8FCE-E2CDC1C1C135}">
      <dsp:nvSpPr>
        <dsp:cNvPr id="0" name=""/>
        <dsp:cNvSpPr/>
      </dsp:nvSpPr>
      <dsp:spPr>
        <a:xfrm>
          <a:off x="3238641" y="2396299"/>
          <a:ext cx="790230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4DEFEA-5951-4381-BCBA-88CEE86406B9}">
      <dsp:nvSpPr>
        <dsp:cNvPr id="0" name=""/>
        <dsp:cNvSpPr/>
      </dsp:nvSpPr>
      <dsp:spPr>
        <a:xfrm>
          <a:off x="3386809" y="2441629"/>
          <a:ext cx="7754137" cy="906602"/>
        </a:xfrm>
        <a:prstGeom prst="rect">
          <a:avLst/>
        </a:prstGeom>
        <a:solidFill>
          <a:srgbClr val="FFFFCC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noProof="0" dirty="0"/>
            <a:t>Proporcionar </a:t>
          </a:r>
          <a:r>
            <a:rPr lang="es-CO" sz="1600" b="0" u="none" kern="1200" noProof="0" dirty="0">
              <a:latin typeface="Calibri Light" panose="020F0302020204030204"/>
            </a:rPr>
            <a:t>herramientas</a:t>
          </a:r>
          <a:r>
            <a:rPr lang="es-CO" sz="1800" b="0" u="none" kern="1200" noProof="0" dirty="0">
              <a:latin typeface="Calibri Light" panose="020F0302020204030204"/>
            </a:rPr>
            <a:t> psicosociales </a:t>
          </a:r>
          <a:r>
            <a:rPr lang="es-CO" sz="1800" b="1" u="none" kern="1200" noProof="0" dirty="0">
              <a:latin typeface="Calibri Light" panose="020F0302020204030204"/>
            </a:rPr>
            <a:t>que</a:t>
          </a:r>
          <a:r>
            <a:rPr lang="es-CO" sz="1800" b="1" u="none" kern="1200" noProof="0" dirty="0"/>
            <a:t> ayuden a las mujeres </a:t>
          </a:r>
          <a:r>
            <a:rPr lang="es-CO" sz="1800" b="1" u="none" kern="1200" noProof="0" dirty="0">
              <a:latin typeface="Calibri Light" panose="020F0302020204030204"/>
            </a:rPr>
            <a:t>víctimas/sobrevivientes</a:t>
          </a:r>
          <a:r>
            <a:rPr lang="es-CO" sz="1800" b="1" u="none" kern="1200" noProof="0" dirty="0"/>
            <a:t> a reconocerse como sobrevivientes y sujetos de derechos</a:t>
          </a:r>
          <a:r>
            <a:rPr lang="es-CO" sz="1800" kern="1200" noProof="0" dirty="0"/>
            <a:t>, permitiéndoles verse más allá de la experiencia traumática vivida.</a:t>
          </a:r>
        </a:p>
      </dsp:txBody>
      <dsp:txXfrm>
        <a:off x="3386809" y="2441629"/>
        <a:ext cx="7754137" cy="906602"/>
      </dsp:txXfrm>
    </dsp:sp>
    <dsp:sp modelId="{68554F0B-2074-45A7-83FA-B696F9A581A2}">
      <dsp:nvSpPr>
        <dsp:cNvPr id="0" name=""/>
        <dsp:cNvSpPr/>
      </dsp:nvSpPr>
      <dsp:spPr>
        <a:xfrm>
          <a:off x="3238641" y="3348232"/>
          <a:ext cx="790230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329A27-5BEC-4E26-B788-BD9DA4B731F2}">
      <dsp:nvSpPr>
        <dsp:cNvPr id="0" name=""/>
        <dsp:cNvSpPr/>
      </dsp:nvSpPr>
      <dsp:spPr>
        <a:xfrm>
          <a:off x="3386809" y="3393562"/>
          <a:ext cx="7754137" cy="586807"/>
        </a:xfrm>
        <a:prstGeom prst="rect">
          <a:avLst/>
        </a:prstGeom>
        <a:solidFill>
          <a:srgbClr val="FFFFCC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noProof="0" dirty="0"/>
            <a:t>Generar escenarios de </a:t>
          </a:r>
          <a:r>
            <a:rPr lang="es-CO" sz="1800" b="1" kern="1200" noProof="0" dirty="0"/>
            <a:t>reconocimiento de los recursos materiales e inmateriales </a:t>
          </a:r>
          <a:r>
            <a:rPr lang="es-CO" sz="1800" kern="1200" noProof="0" dirty="0"/>
            <a:t>que han tenido las víctimas para reponerse a la experiencia dolorosa</a:t>
          </a:r>
          <a:endParaRPr lang="es-CO" sz="1800" b="1" kern="1200" noProof="0" dirty="0"/>
        </a:p>
      </dsp:txBody>
      <dsp:txXfrm>
        <a:off x="3386809" y="3393562"/>
        <a:ext cx="7754137" cy="586807"/>
      </dsp:txXfrm>
    </dsp:sp>
    <dsp:sp modelId="{62C7A0F9-7CE4-4A0C-B7D0-8D6FE165EA93}">
      <dsp:nvSpPr>
        <dsp:cNvPr id="0" name=""/>
        <dsp:cNvSpPr/>
      </dsp:nvSpPr>
      <dsp:spPr>
        <a:xfrm>
          <a:off x="3238641" y="3980370"/>
          <a:ext cx="790230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04F272-16B6-454F-AE25-DB326683C8B4}">
      <dsp:nvSpPr>
        <dsp:cNvPr id="0" name=""/>
        <dsp:cNvSpPr/>
      </dsp:nvSpPr>
      <dsp:spPr>
        <a:xfrm>
          <a:off x="3386809" y="4025700"/>
          <a:ext cx="7754137" cy="906602"/>
        </a:xfrm>
        <a:prstGeom prst="rect">
          <a:avLst/>
        </a:prstGeom>
        <a:solidFill>
          <a:srgbClr val="FFFFCC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noProof="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Realizar un </a:t>
          </a:r>
          <a:r>
            <a:rPr lang="es-CO" sz="1800" b="1" kern="1200" noProof="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acto de dignificación que permita reconocer el impacto del conflicto armado sobre las víctimas de violencia sexual</a:t>
          </a:r>
          <a:r>
            <a:rPr lang="es-CO" sz="1800" kern="1200" noProof="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, sus vidas y cuerpos y aporte a su reparación simbólica.</a:t>
          </a:r>
          <a:endParaRPr lang="es-CO" sz="1800" kern="1200" noProof="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3386809" y="4025700"/>
        <a:ext cx="7754137" cy="906602"/>
      </dsp:txXfrm>
    </dsp:sp>
    <dsp:sp modelId="{28980D11-1EED-4255-B6CD-29DA36715F80}">
      <dsp:nvSpPr>
        <dsp:cNvPr id="0" name=""/>
        <dsp:cNvSpPr/>
      </dsp:nvSpPr>
      <dsp:spPr>
        <a:xfrm>
          <a:off x="3238641" y="4932302"/>
          <a:ext cx="790230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AD435A-8F28-438A-B659-03DD38C88EF8}">
      <dsp:nvSpPr>
        <dsp:cNvPr id="0" name=""/>
        <dsp:cNvSpPr/>
      </dsp:nvSpPr>
      <dsp:spPr>
        <a:xfrm>
          <a:off x="0" y="0"/>
          <a:ext cx="5117594" cy="16833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noProof="0" dirty="0">
              <a:effectLst/>
            </a:rPr>
            <a:t>Bermúdez; Millán </a:t>
          </a:r>
          <a:r>
            <a:rPr lang="es-CO" sz="1800" b="1" kern="1200" noProof="0" dirty="0"/>
            <a:t>&amp; </a:t>
          </a:r>
          <a:r>
            <a:rPr lang="es-CO" sz="1800" b="1" kern="1200" noProof="0" dirty="0">
              <a:effectLst/>
            </a:rPr>
            <a:t>Carrillo (2024) </a:t>
          </a:r>
          <a:r>
            <a:rPr lang="es-CO" sz="1800" b="0" kern="1200" noProof="0" dirty="0">
              <a:effectLst/>
            </a:rPr>
            <a:t>en su investigación </a:t>
          </a:r>
          <a:r>
            <a:rPr lang="es-CO" sz="1800" kern="1200" noProof="0" dirty="0">
              <a:effectLst/>
            </a:rPr>
            <a:t>i</a:t>
          </a:r>
          <a:r>
            <a:rPr lang="es-CO" sz="1800" b="0" kern="1200" noProof="0" dirty="0"/>
            <a:t>dentificaron como poderoso y sanador  la vinculación de las sobrevivientes </a:t>
          </a:r>
          <a:r>
            <a:rPr lang="es-CO" sz="1800" b="0" kern="1200" noProof="0" dirty="0">
              <a:latin typeface="Calibri Light" panose="020F0302020204030204"/>
            </a:rPr>
            <a:t>en espacios grupales lo cual evidenció logros en:</a:t>
          </a:r>
          <a:endParaRPr lang="es-CO" sz="1800" b="0" kern="1200" noProof="0" dirty="0"/>
        </a:p>
      </dsp:txBody>
      <dsp:txXfrm>
        <a:off x="82175" y="82175"/>
        <a:ext cx="4953244" cy="1519010"/>
      </dsp:txXfrm>
    </dsp:sp>
    <dsp:sp modelId="{A0724279-60ED-450C-BF26-AE9BD74C2C87}">
      <dsp:nvSpPr>
        <dsp:cNvPr id="0" name=""/>
        <dsp:cNvSpPr/>
      </dsp:nvSpPr>
      <dsp:spPr>
        <a:xfrm>
          <a:off x="0" y="1685577"/>
          <a:ext cx="5117594" cy="27905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2484" tIns="22860" rIns="128016" bIns="22860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s-CO" sz="1800" kern="1200" noProof="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1800" kern="1200" noProof="0" dirty="0">
              <a:latin typeface="Calibri Light" panose="020F0302020204030204"/>
            </a:rPr>
            <a:t>Las</a:t>
          </a:r>
          <a:r>
            <a:rPr lang="es-CO" sz="1800" kern="1200" noProof="0" dirty="0"/>
            <a:t> mujeres </a:t>
          </a:r>
          <a:r>
            <a:rPr lang="es-CO" sz="1800" b="1" kern="1200" noProof="0" dirty="0">
              <a:latin typeface="Calibri Light" panose="020F0302020204030204"/>
            </a:rPr>
            <a:t>amplían</a:t>
          </a:r>
          <a:r>
            <a:rPr lang="es-CO" sz="1800" b="1" kern="1200" noProof="0" dirty="0"/>
            <a:t> sus capacidades y habilidades</a:t>
          </a:r>
          <a:r>
            <a:rPr lang="es-CO" sz="1800" kern="1200" noProof="0" dirty="0"/>
            <a:t>.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1800" kern="1200" noProof="0" dirty="0">
              <a:solidFill>
                <a:schemeClr val="tx1"/>
              </a:solidFill>
            </a:rPr>
            <a:t>Permite luchar contra la estigmatización y la culpa. </a:t>
          </a:r>
        </a:p>
        <a:p>
          <a:pPr marL="171450" lvl="1" indent="-171450" algn="just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1800" b="1" kern="1200" noProof="0" dirty="0">
              <a:latin typeface="Calibri Light" panose="020F0302020204030204"/>
            </a:rPr>
            <a:t>Fortalecen</a:t>
          </a:r>
          <a:r>
            <a:rPr lang="es-CO" sz="1800" b="1" kern="1200" noProof="0" dirty="0"/>
            <a:t> sus redes de apoyo</a:t>
          </a:r>
          <a:r>
            <a:rPr lang="es-CO" sz="1800" kern="1200" noProof="0" dirty="0"/>
            <a:t>, no solo en torno al dolor, sino también en </a:t>
          </a:r>
          <a:r>
            <a:rPr lang="es-CO" sz="1800" kern="1200" noProof="0" dirty="0">
              <a:latin typeface="Calibri Light" panose="020F0302020204030204"/>
            </a:rPr>
            <a:t>solidaridad, </a:t>
          </a:r>
          <a:r>
            <a:rPr lang="es-CO" sz="1800" kern="1200" noProof="0" dirty="0"/>
            <a:t>proyectos y emprendimientos.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1800" kern="1200" noProof="0" dirty="0"/>
            <a:t>Permitió unir a las participantes en el proceso de </a:t>
          </a:r>
          <a:r>
            <a:rPr lang="es-CO" sz="1800" b="1" kern="1200" noProof="0" dirty="0"/>
            <a:t>caminar juntas hacia la sanación</a:t>
          </a:r>
          <a:r>
            <a:rPr lang="es-CO" sz="1800" kern="1200" noProof="0" dirty="0"/>
            <a:t> y trabajar colectivamente en la restauración social.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1800" kern="1200" noProof="0" dirty="0"/>
            <a:t>Esto contribuyó a su autoestima, independencia y mejoramiento de su calidad de vida.</a:t>
          </a:r>
        </a:p>
      </dsp:txBody>
      <dsp:txXfrm>
        <a:off x="0" y="1685577"/>
        <a:ext cx="5117594" cy="27905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1A1CAA-FF67-4255-ACDF-E66AC48EB5C1}">
      <dsp:nvSpPr>
        <dsp:cNvPr id="0" name=""/>
        <dsp:cNvSpPr/>
      </dsp:nvSpPr>
      <dsp:spPr>
        <a:xfrm>
          <a:off x="316250" y="44541"/>
          <a:ext cx="981123" cy="981123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7692A7-C25C-4B40-9950-B82EA980BB49}">
      <dsp:nvSpPr>
        <dsp:cNvPr id="0" name=""/>
        <dsp:cNvSpPr/>
      </dsp:nvSpPr>
      <dsp:spPr>
        <a:xfrm>
          <a:off x="525342" y="253632"/>
          <a:ext cx="562939" cy="56293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74FBDF-0E6C-44D4-A52E-E970CC43E38C}">
      <dsp:nvSpPr>
        <dsp:cNvPr id="0" name=""/>
        <dsp:cNvSpPr/>
      </dsp:nvSpPr>
      <dsp:spPr>
        <a:xfrm>
          <a:off x="2613" y="1331259"/>
          <a:ext cx="1608398" cy="643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CO" sz="1400" b="1" kern="1200" noProof="0"/>
            <a:t>Enfoque Psicosocial</a:t>
          </a:r>
        </a:p>
      </dsp:txBody>
      <dsp:txXfrm>
        <a:off x="2613" y="1331259"/>
        <a:ext cx="1608398" cy="643359"/>
      </dsp:txXfrm>
    </dsp:sp>
    <dsp:sp modelId="{51531777-C608-4170-9044-ED0C188B9E34}">
      <dsp:nvSpPr>
        <dsp:cNvPr id="0" name=""/>
        <dsp:cNvSpPr/>
      </dsp:nvSpPr>
      <dsp:spPr>
        <a:xfrm>
          <a:off x="2206118" y="44541"/>
          <a:ext cx="981123" cy="981123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B5A481-2B59-4F55-BFEE-27E9B8657AC4}">
      <dsp:nvSpPr>
        <dsp:cNvPr id="0" name=""/>
        <dsp:cNvSpPr/>
      </dsp:nvSpPr>
      <dsp:spPr>
        <a:xfrm>
          <a:off x="2415210" y="253632"/>
          <a:ext cx="562939" cy="56293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414DC2-D0B1-46D6-9BD9-7C6B8238BCA8}">
      <dsp:nvSpPr>
        <dsp:cNvPr id="0" name=""/>
        <dsp:cNvSpPr/>
      </dsp:nvSpPr>
      <dsp:spPr>
        <a:xfrm>
          <a:off x="1892481" y="1331259"/>
          <a:ext cx="1608398" cy="643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CO" sz="1400" kern="1200" noProof="0"/>
            <a:t>Enfoque de acción sin daño</a:t>
          </a:r>
        </a:p>
      </dsp:txBody>
      <dsp:txXfrm>
        <a:off x="1892481" y="1331259"/>
        <a:ext cx="1608398" cy="643359"/>
      </dsp:txXfrm>
    </dsp:sp>
    <dsp:sp modelId="{37A865E3-F41A-4246-887B-0683474F07FC}">
      <dsp:nvSpPr>
        <dsp:cNvPr id="0" name=""/>
        <dsp:cNvSpPr/>
      </dsp:nvSpPr>
      <dsp:spPr>
        <a:xfrm>
          <a:off x="3910191" y="147284"/>
          <a:ext cx="981123" cy="981123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A7CE31-0693-4F49-ADC7-B0849DC9FCD6}">
      <dsp:nvSpPr>
        <dsp:cNvPr id="0" name=""/>
        <dsp:cNvSpPr/>
      </dsp:nvSpPr>
      <dsp:spPr>
        <a:xfrm>
          <a:off x="4170761" y="468940"/>
          <a:ext cx="562939" cy="56293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1BD802-16A2-448F-B78B-1F1A0A3D8F1F}">
      <dsp:nvSpPr>
        <dsp:cNvPr id="0" name=""/>
        <dsp:cNvSpPr/>
      </dsp:nvSpPr>
      <dsp:spPr>
        <a:xfrm>
          <a:off x="3489894" y="1169255"/>
          <a:ext cx="1608398" cy="643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CO" sz="1400" kern="1200" noProof="0"/>
            <a:t>Enfoque DE GENERO</a:t>
          </a:r>
        </a:p>
      </dsp:txBody>
      <dsp:txXfrm>
        <a:off x="3489894" y="1169255"/>
        <a:ext cx="1608398" cy="643359"/>
      </dsp:txXfrm>
    </dsp:sp>
    <dsp:sp modelId="{D259FAA5-FBAC-4C13-B1A0-0EC1867E01E5}">
      <dsp:nvSpPr>
        <dsp:cNvPr id="0" name=""/>
        <dsp:cNvSpPr/>
      </dsp:nvSpPr>
      <dsp:spPr>
        <a:xfrm>
          <a:off x="316250" y="2376718"/>
          <a:ext cx="981123" cy="981123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19C50D-F162-4BEA-9CAA-F705509B65E2}">
      <dsp:nvSpPr>
        <dsp:cNvPr id="0" name=""/>
        <dsp:cNvSpPr/>
      </dsp:nvSpPr>
      <dsp:spPr>
        <a:xfrm>
          <a:off x="525342" y="2585810"/>
          <a:ext cx="562939" cy="56293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32DB23-5FA5-41A0-8CDE-CF72163E2BAA}">
      <dsp:nvSpPr>
        <dsp:cNvPr id="0" name=""/>
        <dsp:cNvSpPr/>
      </dsp:nvSpPr>
      <dsp:spPr>
        <a:xfrm>
          <a:off x="0" y="3500423"/>
          <a:ext cx="1608398" cy="643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CO" sz="1400" kern="1200" noProof="0"/>
            <a:t>Enfoque de interseccionalidad</a:t>
          </a:r>
        </a:p>
      </dsp:txBody>
      <dsp:txXfrm>
        <a:off x="0" y="3500423"/>
        <a:ext cx="1608398" cy="643359"/>
      </dsp:txXfrm>
    </dsp:sp>
    <dsp:sp modelId="{CE1EDB17-688D-477D-814D-75FA19F5D76D}">
      <dsp:nvSpPr>
        <dsp:cNvPr id="0" name=""/>
        <dsp:cNvSpPr/>
      </dsp:nvSpPr>
      <dsp:spPr>
        <a:xfrm>
          <a:off x="2206118" y="2376718"/>
          <a:ext cx="981123" cy="981123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5896DB-1717-44FC-B2DE-43523208D453}">
      <dsp:nvSpPr>
        <dsp:cNvPr id="0" name=""/>
        <dsp:cNvSpPr/>
      </dsp:nvSpPr>
      <dsp:spPr>
        <a:xfrm>
          <a:off x="2415210" y="2585810"/>
          <a:ext cx="562939" cy="56293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87B48C-FD9F-484E-88DD-A1C8CAB64927}">
      <dsp:nvSpPr>
        <dsp:cNvPr id="0" name=""/>
        <dsp:cNvSpPr/>
      </dsp:nvSpPr>
      <dsp:spPr>
        <a:xfrm>
          <a:off x="1751746" y="3500423"/>
          <a:ext cx="1608398" cy="643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CO" sz="1400" kern="1200" noProof="0"/>
            <a:t>Enfoque Diferencial</a:t>
          </a:r>
        </a:p>
      </dsp:txBody>
      <dsp:txXfrm>
        <a:off x="1751746" y="3500423"/>
        <a:ext cx="1608398" cy="643359"/>
      </dsp:txXfrm>
    </dsp:sp>
    <dsp:sp modelId="{819E9B63-3006-4F05-9110-E23BF7ED0CBD}">
      <dsp:nvSpPr>
        <dsp:cNvPr id="0" name=""/>
        <dsp:cNvSpPr/>
      </dsp:nvSpPr>
      <dsp:spPr>
        <a:xfrm>
          <a:off x="4095987" y="2376718"/>
          <a:ext cx="981123" cy="981123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D7EBF7-A424-4130-A169-3EF66B931140}">
      <dsp:nvSpPr>
        <dsp:cNvPr id="0" name=""/>
        <dsp:cNvSpPr/>
      </dsp:nvSpPr>
      <dsp:spPr>
        <a:xfrm>
          <a:off x="4305078" y="2585810"/>
          <a:ext cx="562939" cy="56293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8B58BF-1B52-4E0E-B6B0-5F924D24FE9F}">
      <dsp:nvSpPr>
        <dsp:cNvPr id="0" name=""/>
        <dsp:cNvSpPr/>
      </dsp:nvSpPr>
      <dsp:spPr>
        <a:xfrm>
          <a:off x="3782349" y="3663437"/>
          <a:ext cx="1608398" cy="643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CO" sz="1400" kern="1200" noProof="0">
              <a:latin typeface="Calibri Light" panose="020F0302020204030204"/>
            </a:rPr>
            <a:t>Enfoque colaborativo </a:t>
          </a:r>
        </a:p>
      </dsp:txBody>
      <dsp:txXfrm>
        <a:off x="3782349" y="3663437"/>
        <a:ext cx="1608398" cy="6433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ECC78-758E-4E62-B21B-C716E95B435E}">
      <dsp:nvSpPr>
        <dsp:cNvPr id="0" name=""/>
        <dsp:cNvSpPr/>
      </dsp:nvSpPr>
      <dsp:spPr>
        <a:xfrm>
          <a:off x="1279" y="0"/>
          <a:ext cx="1991320" cy="40640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noProof="0"/>
            <a:t>Narrativo</a:t>
          </a:r>
        </a:p>
      </dsp:txBody>
      <dsp:txXfrm>
        <a:off x="1279" y="1625600"/>
        <a:ext cx="1991320" cy="1625600"/>
      </dsp:txXfrm>
    </dsp:sp>
    <dsp:sp modelId="{417EE828-D9BC-4A7A-9BD0-F7634E143CE0}">
      <dsp:nvSpPr>
        <dsp:cNvPr id="0" name=""/>
        <dsp:cNvSpPr/>
      </dsp:nvSpPr>
      <dsp:spPr>
        <a:xfrm>
          <a:off x="320284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E63CD0-52FF-48A8-9270-C8AA3EA20B99}">
      <dsp:nvSpPr>
        <dsp:cNvPr id="0" name=""/>
        <dsp:cNvSpPr/>
      </dsp:nvSpPr>
      <dsp:spPr>
        <a:xfrm>
          <a:off x="2052339" y="0"/>
          <a:ext cx="1991320" cy="4064000"/>
        </a:xfrm>
        <a:prstGeom prst="roundRect">
          <a:avLst>
            <a:gd name="adj" fmla="val 10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noProof="0"/>
            <a:t>Performativo</a:t>
          </a:r>
        </a:p>
      </dsp:txBody>
      <dsp:txXfrm>
        <a:off x="2052339" y="1625600"/>
        <a:ext cx="1991320" cy="1625600"/>
      </dsp:txXfrm>
    </dsp:sp>
    <dsp:sp modelId="{4D8B2B9B-3167-446A-9192-73B2E7984494}">
      <dsp:nvSpPr>
        <dsp:cNvPr id="0" name=""/>
        <dsp:cNvSpPr/>
      </dsp:nvSpPr>
      <dsp:spPr>
        <a:xfrm>
          <a:off x="2371344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5C065D-ABA8-4788-AF06-4E12E68F2522}">
      <dsp:nvSpPr>
        <dsp:cNvPr id="0" name=""/>
        <dsp:cNvSpPr/>
      </dsp:nvSpPr>
      <dsp:spPr>
        <a:xfrm>
          <a:off x="4104674" y="0"/>
          <a:ext cx="1991320" cy="4064000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noProof="0"/>
            <a:t>Artístico</a:t>
          </a:r>
        </a:p>
      </dsp:txBody>
      <dsp:txXfrm>
        <a:off x="4104674" y="1625600"/>
        <a:ext cx="1991320" cy="1625600"/>
      </dsp:txXfrm>
    </dsp:sp>
    <dsp:sp modelId="{7086FD09-4CD7-4D0C-AFB9-C9FD5A6867ED}">
      <dsp:nvSpPr>
        <dsp:cNvPr id="0" name=""/>
        <dsp:cNvSpPr/>
      </dsp:nvSpPr>
      <dsp:spPr>
        <a:xfrm>
          <a:off x="4422403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085F1F-7097-43FF-B6F8-7582AFACF4BC}">
      <dsp:nvSpPr>
        <dsp:cNvPr id="0" name=""/>
        <dsp:cNvSpPr/>
      </dsp:nvSpPr>
      <dsp:spPr>
        <a:xfrm>
          <a:off x="243839" y="3251200"/>
          <a:ext cx="5608320" cy="609600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299E41-8348-4237-99BF-EB840FC93719}">
      <dsp:nvSpPr>
        <dsp:cNvPr id="0" name=""/>
        <dsp:cNvSpPr/>
      </dsp:nvSpPr>
      <dsp:spPr>
        <a:xfrm>
          <a:off x="2929442" y="1695102"/>
          <a:ext cx="58245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965"/>
              </a:moveTo>
              <a:lnTo>
                <a:pt x="308326" y="45965"/>
              </a:lnTo>
              <a:lnTo>
                <a:pt x="308326" y="45720"/>
              </a:lnTo>
              <a:lnTo>
                <a:pt x="582452" y="45720"/>
              </a:lnTo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800" kern="1200" noProof="0" dirty="0"/>
        </a:p>
      </dsp:txBody>
      <dsp:txXfrm>
        <a:off x="3205342" y="1737460"/>
        <a:ext cx="30652" cy="6723"/>
      </dsp:txXfrm>
    </dsp:sp>
    <dsp:sp modelId="{990BA888-F9C1-4504-AC06-117742BF600A}">
      <dsp:nvSpPr>
        <dsp:cNvPr id="0" name=""/>
        <dsp:cNvSpPr/>
      </dsp:nvSpPr>
      <dsp:spPr>
        <a:xfrm>
          <a:off x="7766" y="864025"/>
          <a:ext cx="2923476" cy="175408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noProof="0" dirty="0"/>
            <a:t>ENCUENTRO 1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noProof="0" dirty="0"/>
            <a:t>Tejiendo Confianza, Abriendo Caminos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noProof="0" dirty="0"/>
            <a:t>Generación de confianza</a:t>
          </a:r>
        </a:p>
      </dsp:txBody>
      <dsp:txXfrm>
        <a:off x="7766" y="864025"/>
        <a:ext cx="2923476" cy="1754085"/>
      </dsp:txXfrm>
    </dsp:sp>
    <dsp:sp modelId="{468D45C3-20B5-4497-A7F2-6A8EB5E7C465}">
      <dsp:nvSpPr>
        <dsp:cNvPr id="0" name=""/>
        <dsp:cNvSpPr/>
      </dsp:nvSpPr>
      <dsp:spPr>
        <a:xfrm>
          <a:off x="6465971" y="1695102"/>
          <a:ext cx="70114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67673" y="45720"/>
              </a:lnTo>
              <a:lnTo>
                <a:pt x="367673" y="45965"/>
              </a:lnTo>
              <a:lnTo>
                <a:pt x="701146" y="45965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800" kern="1200" noProof="0" dirty="0"/>
        </a:p>
      </dsp:txBody>
      <dsp:txXfrm>
        <a:off x="6798250" y="1737460"/>
        <a:ext cx="36587" cy="6723"/>
      </dsp:txXfrm>
    </dsp:sp>
    <dsp:sp modelId="{B111BB4A-3A8F-460D-A9C0-960D47CB9BC6}">
      <dsp:nvSpPr>
        <dsp:cNvPr id="0" name=""/>
        <dsp:cNvSpPr/>
      </dsp:nvSpPr>
      <dsp:spPr>
        <a:xfrm>
          <a:off x="3544295" y="863779"/>
          <a:ext cx="2923476" cy="175408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noProof="0" dirty="0"/>
            <a:t>ENCUENTRO 2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noProof="0" dirty="0"/>
            <a:t>“Sentir para Sanar”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noProof="0" dirty="0"/>
            <a:t>Simbolización del sufrimiento  </a:t>
          </a:r>
        </a:p>
      </dsp:txBody>
      <dsp:txXfrm>
        <a:off x="3544295" y="863779"/>
        <a:ext cx="2923476" cy="1754085"/>
      </dsp:txXfrm>
    </dsp:sp>
    <dsp:sp modelId="{F2C85EDE-7083-4C17-B33B-23790B551C6A}">
      <dsp:nvSpPr>
        <dsp:cNvPr id="0" name=""/>
        <dsp:cNvSpPr/>
      </dsp:nvSpPr>
      <dsp:spPr>
        <a:xfrm>
          <a:off x="1469504" y="2616311"/>
          <a:ext cx="7191751" cy="641799"/>
        </a:xfrm>
        <a:custGeom>
          <a:avLst/>
          <a:gdLst/>
          <a:ahLst/>
          <a:cxnLst/>
          <a:rect l="0" t="0" r="0" b="0"/>
          <a:pathLst>
            <a:path>
              <a:moveTo>
                <a:pt x="7191751" y="0"/>
              </a:moveTo>
              <a:lnTo>
                <a:pt x="7191751" y="337999"/>
              </a:lnTo>
              <a:lnTo>
                <a:pt x="0" y="337999"/>
              </a:lnTo>
              <a:lnTo>
                <a:pt x="0" y="641799"/>
              </a:lnTo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800" kern="1200" noProof="0" dirty="0"/>
        </a:p>
      </dsp:txBody>
      <dsp:txXfrm>
        <a:off x="4884802" y="2933849"/>
        <a:ext cx="361155" cy="6723"/>
      </dsp:txXfrm>
    </dsp:sp>
    <dsp:sp modelId="{B0464977-DD19-4076-8268-DC688E7C68FE}">
      <dsp:nvSpPr>
        <dsp:cNvPr id="0" name=""/>
        <dsp:cNvSpPr/>
      </dsp:nvSpPr>
      <dsp:spPr>
        <a:xfrm>
          <a:off x="7199517" y="864025"/>
          <a:ext cx="2923476" cy="175408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noProof="0" dirty="0"/>
            <a:t>ENCUENTRO 3: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noProof="0" dirty="0"/>
            <a:t>“Renacer desde el Dolor: De Víctima a Sobreviviente”</a:t>
          </a:r>
          <a:r>
            <a:rPr lang="es-CO" sz="1800" kern="1200" noProof="0" dirty="0"/>
            <a:t> Reconociendo el tránsito de víctima a sobreviviente</a:t>
          </a:r>
        </a:p>
      </dsp:txBody>
      <dsp:txXfrm>
        <a:off x="7199517" y="864025"/>
        <a:ext cx="2923476" cy="1754085"/>
      </dsp:txXfrm>
    </dsp:sp>
    <dsp:sp modelId="{230A7A95-25AF-4AD7-B5A4-B90F9700B428}">
      <dsp:nvSpPr>
        <dsp:cNvPr id="0" name=""/>
        <dsp:cNvSpPr/>
      </dsp:nvSpPr>
      <dsp:spPr>
        <a:xfrm>
          <a:off x="2929442" y="4121833"/>
          <a:ext cx="64179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41799" y="45720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800" kern="1200" noProof="0" dirty="0"/>
        </a:p>
      </dsp:txBody>
      <dsp:txXfrm>
        <a:off x="3233532" y="4164191"/>
        <a:ext cx="33619" cy="6723"/>
      </dsp:txXfrm>
    </dsp:sp>
    <dsp:sp modelId="{482EECEE-4FF8-4B14-BF2A-2948D65DA0C9}">
      <dsp:nvSpPr>
        <dsp:cNvPr id="0" name=""/>
        <dsp:cNvSpPr/>
      </dsp:nvSpPr>
      <dsp:spPr>
        <a:xfrm>
          <a:off x="7766" y="3290510"/>
          <a:ext cx="2923476" cy="175408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ENCUENTRO 4: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“Abrazando mi Ser”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Fortalecer la autoestima</a:t>
          </a:r>
          <a:endParaRPr lang="es-CO" sz="1800" kern="1200" noProof="0" dirty="0">
            <a:solidFill>
              <a:schemeClr val="bg1"/>
            </a:solidFill>
          </a:endParaRPr>
        </a:p>
      </dsp:txBody>
      <dsp:txXfrm>
        <a:off x="7766" y="3290510"/>
        <a:ext cx="2923476" cy="1754085"/>
      </dsp:txXfrm>
    </dsp:sp>
    <dsp:sp modelId="{716C012A-8321-403D-B98F-502F57910BD3}">
      <dsp:nvSpPr>
        <dsp:cNvPr id="0" name=""/>
        <dsp:cNvSpPr/>
      </dsp:nvSpPr>
      <dsp:spPr>
        <a:xfrm>
          <a:off x="6525318" y="4121833"/>
          <a:ext cx="64179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41799" y="45720"/>
              </a:lnTo>
            </a:path>
          </a:pathLst>
        </a:custGeom>
        <a:noFill/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800" kern="1200" noProof="0" dirty="0"/>
        </a:p>
      </dsp:txBody>
      <dsp:txXfrm>
        <a:off x="6829407" y="4164191"/>
        <a:ext cx="33619" cy="6723"/>
      </dsp:txXfrm>
    </dsp:sp>
    <dsp:sp modelId="{FD418660-6B84-430F-A824-2CEFB2E910AE}">
      <dsp:nvSpPr>
        <dsp:cNvPr id="0" name=""/>
        <dsp:cNvSpPr/>
      </dsp:nvSpPr>
      <dsp:spPr>
        <a:xfrm>
          <a:off x="3603641" y="3290510"/>
          <a:ext cx="2923476" cy="175408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spc="-5" noProof="0" dirty="0">
              <a:solidFill>
                <a:schemeClr val="bg1"/>
              </a:solidFill>
              <a:latin typeface="Calibri"/>
              <a:cs typeface="Calibri"/>
            </a:rPr>
            <a:t>ENCUENTRO</a:t>
          </a:r>
          <a:r>
            <a:rPr lang="es-CO" sz="1800" b="1" kern="1200" spc="-100" noProof="0" dirty="0">
              <a:solidFill>
                <a:schemeClr val="bg1"/>
              </a:solidFill>
              <a:latin typeface="Calibri"/>
              <a:cs typeface="Calibri"/>
            </a:rPr>
            <a:t> 5  </a:t>
          </a:r>
          <a:r>
            <a:rPr lang="es-CO" sz="1800" b="1" kern="1200" spc="-5" noProof="0" dirty="0">
              <a:solidFill>
                <a:schemeClr val="bg1"/>
              </a:solidFill>
              <a:latin typeface="Calibri"/>
              <a:cs typeface="Calibri"/>
            </a:rPr>
            <a:t>“Reconociendo Mis Recursos, Creciendo Juntas”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spc="-5" noProof="0" dirty="0">
              <a:solidFill>
                <a:schemeClr val="bg1"/>
              </a:solidFill>
              <a:latin typeface="Calibri"/>
              <a:cs typeface="Calibri"/>
            </a:rPr>
            <a:t>Recursos propios</a:t>
          </a:r>
          <a:endParaRPr lang="es-CO" sz="1800" kern="1200" noProof="0" dirty="0">
            <a:solidFill>
              <a:schemeClr val="bg1"/>
            </a:solidFill>
          </a:endParaRPr>
        </a:p>
      </dsp:txBody>
      <dsp:txXfrm>
        <a:off x="3603641" y="3290510"/>
        <a:ext cx="2923476" cy="1754085"/>
      </dsp:txXfrm>
    </dsp:sp>
    <dsp:sp modelId="{93A6D818-12ED-4B2E-9672-68429A6AAA88}">
      <dsp:nvSpPr>
        <dsp:cNvPr id="0" name=""/>
        <dsp:cNvSpPr/>
      </dsp:nvSpPr>
      <dsp:spPr>
        <a:xfrm>
          <a:off x="7199517" y="3290510"/>
          <a:ext cx="2923476" cy="175408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spc="-5" noProof="0" dirty="0">
              <a:solidFill>
                <a:schemeClr val="bg1"/>
              </a:solidFill>
              <a:latin typeface="Calibri"/>
              <a:cs typeface="Calibri"/>
            </a:rPr>
            <a:t>ENCUENTRO</a:t>
          </a:r>
          <a:r>
            <a:rPr lang="es-CO" sz="1800" b="1" kern="1200" spc="-15" noProof="0" dirty="0">
              <a:solidFill>
                <a:schemeClr val="bg1"/>
              </a:solidFill>
              <a:latin typeface="Calibri"/>
              <a:cs typeface="Calibri"/>
            </a:rPr>
            <a:t> 6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spc="-5" noProof="0" dirty="0">
              <a:solidFill>
                <a:schemeClr val="bg1"/>
              </a:solidFill>
              <a:latin typeface="Calibri"/>
              <a:cs typeface="Calibri"/>
            </a:rPr>
            <a:t>“Renacer y reescribir mi Futuro”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spc="-5" noProof="0" dirty="0">
              <a:solidFill>
                <a:schemeClr val="bg1"/>
              </a:solidFill>
              <a:latin typeface="Calibri"/>
              <a:cs typeface="Calibri"/>
            </a:rPr>
            <a:t>Proyecto de vida y acción de memoria </a:t>
          </a:r>
          <a:endParaRPr lang="es-CO" sz="1800" kern="1200" noProof="0" dirty="0">
            <a:solidFill>
              <a:schemeClr val="bg1"/>
            </a:solidFill>
          </a:endParaRPr>
        </a:p>
      </dsp:txBody>
      <dsp:txXfrm>
        <a:off x="7199517" y="3290510"/>
        <a:ext cx="2923476" cy="17540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AFA032-A468-4244-B9D1-06313B8F7755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A95A9-7E4C-410B-97C4-CB3E75CDBA4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7296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A95A9-7E4C-410B-97C4-CB3E75CDBA45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3924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A95A9-7E4C-410B-97C4-CB3E75CDBA45}" type="slidenum">
              <a:rPr lang="es-CO" smtClean="0"/>
              <a:t>26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4401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/>
              <a:t>Los profesionales acompañaran la totalidad de los encuentros. </a:t>
            </a:r>
          </a:p>
          <a:p>
            <a:r>
              <a:rPr lang="es-CO" dirty="0"/>
              <a:t>Acompañamiento técnico por parte de nivel nacional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A95A9-7E4C-410B-97C4-CB3E75CDBA45}" type="slidenum">
              <a:rPr lang="es-CO" smtClean="0"/>
              <a:t>28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35671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22B446-D209-8485-5A74-62CAD7DD7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D865A95-AF85-4110-5BB3-51D6DACBFB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7FCDB67-34E2-38EF-DEA9-18A19A9D41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Courier New" panose="020B0604020202020204" pitchFamily="34" charset="0"/>
              <a:buChar char="o"/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s-CO" sz="1200" b="0">
                <a:solidFill>
                  <a:schemeClr val="accent1">
                    <a:lumMod val="75000"/>
                  </a:schemeClr>
                </a:solidFill>
                <a:latin typeface="Century Gothic"/>
                <a:ea typeface="Verdana"/>
              </a:rPr>
              <a:t>Las estrategias psicosociales de la Unidad para las Víctimas siempre contienen una mirada de proceso.</a:t>
            </a:r>
            <a:endParaRPr lang="es-CO" sz="1200" b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Courier New" panose="020B0604020202020204" pitchFamily="34" charset="0"/>
              <a:buChar char="o"/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s-CO" sz="1200" b="0">
                <a:solidFill>
                  <a:schemeClr val="accent1">
                    <a:lumMod val="75000"/>
                  </a:schemeClr>
                </a:solidFill>
                <a:latin typeface="Century Gothic"/>
                <a:ea typeface="Verdana"/>
              </a:rPr>
              <a:t>No se trata sólo de implementar actividades, sino de comprender el sentido de cada encuentro, su alcance y su objetivo</a:t>
            </a:r>
            <a:r>
              <a:rPr lang="es-CO" sz="1200" b="0">
                <a:latin typeface="Helvetica"/>
                <a:ea typeface="Verdana"/>
              </a:rPr>
              <a:t>.</a:t>
            </a:r>
          </a:p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E006656-CF63-23A5-B5E2-B4AFC251F9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A95A9-7E4C-410B-97C4-CB3E75CDBA45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3220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A95A9-7E4C-410B-97C4-CB3E75CDBA45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3759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562B0-B3D7-8D02-2294-FB86C0B2FD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02636F0-92E1-16E1-5C3C-C065C8478B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C53944C-2ABB-9FE2-5CDB-1E2331D9F9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O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 psicóloga española Coto-Lesmes y sus coautores revisaron 17 estudios sobre la activación conductual (AC) grupal para tratar la ansiedad y la depresión, concluyendo que es eficaz y mejora los síntomas. </a:t>
            </a:r>
            <a:endParaRPr lang="es-CO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E65DB79-021C-948B-1AED-116DF28163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6936AF-8002-4293-9E5B-FDA2BB5C0770}" type="slidenum">
              <a:rPr lang="es-CO" altLang="es-CO" smtClean="0"/>
              <a:pPr>
                <a:defRPr/>
              </a:pPr>
              <a:t>6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256112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O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Activación social que favorece </a:t>
            </a:r>
            <a:r>
              <a:rPr lang="es-MX"/>
              <a:t>la motivación y el sentido de propósito</a:t>
            </a:r>
            <a:endParaRPr lang="es-CO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6936AF-8002-4293-9E5B-FDA2BB5C0770}" type="slidenum">
              <a:rPr lang="es-CO" altLang="es-CO" smtClean="0"/>
              <a:pPr>
                <a:defRPr/>
              </a:pPr>
              <a:t>8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744867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>
                <a:solidFill>
                  <a:schemeClr val="accent1">
                    <a:lumMod val="75000"/>
                  </a:schemeClr>
                </a:solidFill>
                <a:latin typeface="Century Gothic"/>
                <a:ea typeface="Verdana"/>
              </a:rPr>
              <a:t>La narrativa nos permite acercarnos a los significados que los seres humanos construimos sobre sí mismos; conocer estos significados nos ayuda a comprender nuestra biografía, el contexto, nuestros vínculos y formas de relacionamiento.</a:t>
            </a:r>
          </a:p>
          <a:p>
            <a:pPr>
              <a:defRPr/>
            </a:pPr>
            <a:r>
              <a:rPr lang="es-ES" sz="1200">
                <a:solidFill>
                  <a:schemeClr val="accent1">
                    <a:lumMod val="75000"/>
                  </a:schemeClr>
                </a:solidFill>
                <a:latin typeface="Century Gothic"/>
                <a:ea typeface="Verdana"/>
              </a:rPr>
              <a:t>Performativo: El cuerpo resulta ser un elemento fundamental en el que confluyen lo simbólico, lo cultural, lo </a:t>
            </a:r>
            <a:r>
              <a:rPr lang="es-ES" sz="1200" err="1">
                <a:solidFill>
                  <a:schemeClr val="accent1">
                    <a:lumMod val="75000"/>
                  </a:schemeClr>
                </a:solidFill>
                <a:latin typeface="Century Gothic"/>
                <a:ea typeface="Verdana"/>
              </a:rPr>
              <a:t>trasngeneracional</a:t>
            </a:r>
            <a:r>
              <a:rPr lang="es-ES" sz="1200">
                <a:solidFill>
                  <a:schemeClr val="accent1">
                    <a:lumMod val="75000"/>
                  </a:schemeClr>
                </a:solidFill>
                <a:latin typeface="Century Gothic"/>
                <a:ea typeface="Verdana"/>
              </a:rPr>
              <a:t> y lo subjetivo.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err="1">
                <a:solidFill>
                  <a:schemeClr val="accent1">
                    <a:lumMod val="75000"/>
                  </a:schemeClr>
                </a:solidFill>
                <a:latin typeface="Century Gothic"/>
                <a:ea typeface="Verdana"/>
              </a:rPr>
              <a:t>Artistico</a:t>
            </a:r>
            <a:r>
              <a:rPr lang="es-ES" sz="1200">
                <a:solidFill>
                  <a:schemeClr val="accent1">
                    <a:lumMod val="75000"/>
                  </a:schemeClr>
                </a:solidFill>
                <a:latin typeface="Century Gothic"/>
                <a:ea typeface="Verdana"/>
              </a:rPr>
              <a:t>: </a:t>
            </a:r>
            <a:r>
              <a:rPr lang="es-ES" sz="1200">
                <a:latin typeface="Century Gothic"/>
                <a:ea typeface="Verdana"/>
              </a:rPr>
              <a:t>Permite sublimar a través de la expresión de lo vivido por el sujeto, grupo o colectivo, aquello que escapa a la palabra, la vivencia personal está llena de expresiones que a través del proceso creativo surgen como potencia metodológica.</a:t>
            </a:r>
            <a:endParaRPr lang="es-ES" sz="1200">
              <a:cs typeface="Calibri"/>
            </a:endParaRPr>
          </a:p>
          <a:p>
            <a:pPr>
              <a:defRPr/>
            </a:pPr>
            <a:endParaRPr lang="es-ES" sz="1200">
              <a:solidFill>
                <a:schemeClr val="accent1">
                  <a:lumMod val="75000"/>
                </a:schemeClr>
              </a:solidFill>
              <a:latin typeface="Century Gothic"/>
              <a:ea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1200">
              <a:solidFill>
                <a:schemeClr val="accent1">
                  <a:lumMod val="75000"/>
                </a:schemeClr>
              </a:solidFill>
              <a:latin typeface="Century Gothic"/>
              <a:ea typeface="Verdana"/>
            </a:endParaRPr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A95A9-7E4C-410B-97C4-CB3E75CDBA45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0290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Courier New" panose="020B0604020202020204" pitchFamily="34" charset="0"/>
              <a:buChar char="o"/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s-CO" sz="1200" b="0">
                <a:solidFill>
                  <a:schemeClr val="accent1">
                    <a:lumMod val="75000"/>
                  </a:schemeClr>
                </a:solidFill>
                <a:latin typeface="Century Gothic"/>
                <a:ea typeface="Verdana"/>
              </a:rPr>
              <a:t>Las estrategias psicosociales de la Unidad para las Víctimas siempre contienen una mirada de proceso.</a:t>
            </a:r>
            <a:endParaRPr lang="es-CO" sz="1200" b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Courier New" panose="020B0604020202020204" pitchFamily="34" charset="0"/>
              <a:buChar char="o"/>
              <a:defRPr sz="380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s-CO" sz="1200" b="0">
                <a:solidFill>
                  <a:schemeClr val="accent1">
                    <a:lumMod val="75000"/>
                  </a:schemeClr>
                </a:solidFill>
                <a:latin typeface="Century Gothic"/>
                <a:ea typeface="Verdana"/>
              </a:rPr>
              <a:t>No se trata sólo de implementar actividades, sino de comprender el sentido de cada encuentro, su alcance y su objetivo</a:t>
            </a:r>
            <a:r>
              <a:rPr lang="es-CO" sz="1200" b="0">
                <a:latin typeface="Helvetica"/>
                <a:ea typeface="Verdana"/>
              </a:rPr>
              <a:t>.</a:t>
            </a:r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A95A9-7E4C-410B-97C4-CB3E75CDBA45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5072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A95A9-7E4C-410B-97C4-CB3E75CDBA45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85314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2A95A9-7E4C-410B-97C4-CB3E75CDBA45}" type="slidenum">
              <a:rPr lang="es-CO" smtClean="0"/>
              <a:t>25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0983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C82BA0-2E89-954D-57EA-022B04129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3C77602-734B-4BE1-DC7E-94D4ECCAB0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FB49327-9B72-AE8C-280F-D9DA36BFB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AEB4CC-9471-3E2C-30C2-3FFBA0198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A231710-F06E-A067-654D-0BBCA9D4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5541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FF3B17-A686-6B51-9147-E8AF0022D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A10B7D-D005-64F1-0EAC-E05FD150C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419A090-EB3F-8875-3B85-E60002B4E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787BE7-E7BD-5708-29BE-5605754CC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721DAF-3F80-00F7-5499-37911C78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2416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84B4E1C-3B03-1A9B-6769-47AED8ED9A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65FA376-40C9-2B54-4B76-20080C933B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1C19D16-AEC8-D195-70ED-3C10A820F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2CA32B-1290-FC5D-9ACC-E3171506B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9BB374-7F6F-DAC7-2712-7FB949D6C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826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8654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7BF784-466A-150E-3FFA-5791ED686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5DE11E-AEDB-4DC1-DA4D-602737A30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CD9244-6481-93F7-28D4-203E28FF5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4869C5-0F47-F20A-8247-BE27EE427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FFFEE0-FB93-2810-B5AD-B9D2DA6E1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5685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68F8E0-F5BA-A47F-2390-68F227C6E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0516BCE-7D75-CA37-05C2-ECA9581A44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6418C8D-DD7D-DEFD-6FDE-E26A8B709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ACA799-60F9-6F78-4387-EB93473B4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D0D31A-81F5-C84F-AAD7-60C995399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3142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57CD4-FDEB-301F-92BB-BA627D3B9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90C2125-352E-616D-E5E5-CBCC276516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91184BF-DB8F-FA28-CCC6-3246283191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107FEB8-53AD-DEFB-4F0B-C53007F7E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8FB4EF-6288-917D-23D0-7B82A6A17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255EF55-ACA2-6B24-C5DF-3E4C38622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514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E41E92-CA40-8F21-C4F6-BC18DB89F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657FFA3-F412-8A99-FD82-FDBFF40E63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0DE7A8C-2F1F-1532-FF40-69477E78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DDE1C59-87E9-568B-D224-CA8F294057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19CA597-AD9D-9B3B-6777-60E8DEEE69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6FDBBC4-99B2-1E80-61E7-7402034E9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1E698E9-BEED-B2A3-C486-A6DC2CF14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268BC30-7D86-52EA-AA6B-74553501B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6321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167A3D-DF20-987A-662D-85AF32207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844E601-5CDA-3312-5E68-3C8888410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B8C2754-6A85-DEEB-B912-0EA3F926C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961C45D-AEEA-8D65-765C-77D209EAB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4094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01F30E3-B36E-A40F-E266-A519CDFF0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175E85E-7BE8-D349-FDD9-12E5A7AE9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8DA225D-D2AB-E66D-1B80-3956806F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73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DB16CF-ED81-0661-60B6-EF0DC9ED8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B9807B-6E4B-0FB5-F159-A2ACBF1770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F9A021A-3EB1-0731-EFD2-6842A82DA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568548A-615E-2AA7-409E-2AEEE3341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D15AAD-8E22-ADEC-4809-D5BFFCEF7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D4C4BAD-E287-AA9A-D1E3-88D3EF497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1680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C3EBDC-937B-5D25-908E-708769A73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D5AFFBC-38FA-9CA4-3E4D-7090EED8B7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CB85ECB-7ADC-D03F-1415-F83FEFC6B7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44B25B2-C5BB-21EB-9C5A-A6C86B612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8EBB6-8C5E-1949-B1C4-E81617C84437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F4E54FD-423A-44B6-08E5-272128F06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2B93AB-EDC3-5CDF-6617-72ACE2B06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6065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737844F-1D52-9431-8FF8-92B589E5F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DB2B920-1A5E-C7FD-4F16-BAB460A388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DAE88C-7802-0409-AD20-47DC9295D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8EBB6-8C5E-1949-B1C4-E81617C84437}" type="datetimeFigureOut">
              <a:rPr lang="es-CO" smtClean="0"/>
              <a:t>8/09/2025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160A9D5-256E-1DD1-2E06-74F32541F1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5BCDB4-B902-008B-976C-AD26208912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BC921-2D86-584A-AFEE-22133C1698C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9615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6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7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6.png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2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CO" noProof="0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0F52B479-238D-88BC-CD92-395358BD0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126" y="745067"/>
            <a:ext cx="5879748" cy="5571065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2087704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persona, niño, grupo, gente&#10;&#10;El contenido generado por IA puede ser incorrecto.">
            <a:extLst>
              <a:ext uri="{FF2B5EF4-FFF2-40B4-BE49-F238E27FC236}">
                <a16:creationId xmlns:a16="http://schemas.microsoft.com/office/drawing/2014/main" id="{9957D1D2-3D76-EB27-90F4-828685068DB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61546" y="1615954"/>
            <a:ext cx="5105400" cy="4657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18" name="Marcador de contenido 2">
            <a:extLst>
              <a:ext uri="{FF2B5EF4-FFF2-40B4-BE49-F238E27FC236}">
                <a16:creationId xmlns:a16="http://schemas.microsoft.com/office/drawing/2014/main" id="{6692C2B1-EA7A-26A6-B9E3-C192586A9A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19376" y="847726"/>
            <a:ext cx="7286625" cy="1527175"/>
          </a:xfrm>
        </p:spPr>
        <p:txBody>
          <a:bodyPr/>
          <a:lstStyle/>
          <a:p>
            <a:pPr marL="0" indent="0" algn="just">
              <a:buNone/>
            </a:pPr>
            <a:endParaRPr lang="es-CO" noProof="0" dirty="0"/>
          </a:p>
          <a:p>
            <a:pPr marL="0" indent="0" algn="just">
              <a:buNone/>
            </a:pPr>
            <a:endParaRPr lang="es-CO" sz="2400" noProof="0" dirty="0"/>
          </a:p>
          <a:p>
            <a:pPr marL="0" indent="0" algn="just">
              <a:buNone/>
            </a:pPr>
            <a:endParaRPr lang="es-CO" noProof="0" dirty="0"/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B8D4D045-BE0B-E839-C89E-1DAEB9E475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9972591"/>
              </p:ext>
            </p:extLst>
          </p:nvPr>
        </p:nvGraphicFramePr>
        <p:xfrm>
          <a:off x="5636846" y="195524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220" name="CuadroTexto 5">
            <a:extLst>
              <a:ext uri="{FF2B5EF4-FFF2-40B4-BE49-F238E27FC236}">
                <a16:creationId xmlns:a16="http://schemas.microsoft.com/office/drawing/2014/main" id="{6389682E-5144-8872-0849-90C0CE58D1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3064" y="822325"/>
            <a:ext cx="45255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/>
            <a:r>
              <a:rPr lang="es-CO" sz="3200" b="1" noProof="0" dirty="0">
                <a:solidFill>
                  <a:srgbClr val="F95428"/>
                </a:solidFill>
                <a:latin typeface="Century Gothic"/>
                <a:ea typeface="MS PGothic"/>
              </a:rPr>
              <a:t>Mirada Metodológica</a:t>
            </a:r>
          </a:p>
        </p:txBody>
      </p:sp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16E9C24F-D689-C9D5-7FE4-553EBAC902C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311" y="228752"/>
            <a:ext cx="1471275" cy="13936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8" name="Imagen 7" descr="Grupo de personas alrededor de una mesa&#10;&#10;Descripción generada automáticamente">
            <a:extLst>
              <a:ext uri="{FF2B5EF4-FFF2-40B4-BE49-F238E27FC236}">
                <a16:creationId xmlns:a16="http://schemas.microsoft.com/office/drawing/2014/main" id="{57A60E24-8FA0-4BF7-BC72-D29218B2C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647" y="-2963"/>
            <a:ext cx="5162550" cy="6865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5" name="CuadroTexto 2">
            <a:extLst>
              <a:ext uri="{FF2B5EF4-FFF2-40B4-BE49-F238E27FC236}">
                <a16:creationId xmlns:a16="http://schemas.microsoft.com/office/drawing/2014/main" id="{718692C4-8B4B-40B0-96FE-A374C82D2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30350" y="11239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s-CO" sz="1800" noProof="0" dirty="0"/>
          </a:p>
        </p:txBody>
      </p:sp>
      <p:sp>
        <p:nvSpPr>
          <p:cNvPr id="18" name="CuadroTexto 14">
            <a:extLst>
              <a:ext uri="{FF2B5EF4-FFF2-40B4-BE49-F238E27FC236}">
                <a16:creationId xmlns:a16="http://schemas.microsoft.com/office/drawing/2014/main" id="{473E29B3-48AA-4698-8A50-0372FB911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9449" y="840537"/>
            <a:ext cx="5338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CO" b="1" noProof="0" dirty="0">
                <a:solidFill>
                  <a:srgbClr val="F95428"/>
                </a:solidFill>
                <a:latin typeface="Century Gothic"/>
                <a:ea typeface="MS PGothic"/>
              </a:rPr>
              <a:t>ESTRUCTURA </a:t>
            </a:r>
            <a:endParaRPr lang="es-CO" sz="1800" noProof="0" dirty="0">
              <a:solidFill>
                <a:srgbClr val="F95428"/>
              </a:solidFill>
              <a:latin typeface="Century Gothic"/>
            </a:endParaRPr>
          </a:p>
        </p:txBody>
      </p:sp>
      <p:pic>
        <p:nvPicPr>
          <p:cNvPr id="9" name="Imagen 8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1B48F6B9-3571-9E17-166B-FD26B88FD6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248" y="87212"/>
            <a:ext cx="1471275" cy="1393625"/>
          </a:xfrm>
          <a:prstGeom prst="rect">
            <a:avLst/>
          </a:prstGeom>
        </p:spPr>
      </p:pic>
      <p:pic>
        <p:nvPicPr>
          <p:cNvPr id="14" name="Imagen 13" descr="Icono&#10;&#10;El contenido generado por IA puede ser incorrecto.">
            <a:extLst>
              <a:ext uri="{FF2B5EF4-FFF2-40B4-BE49-F238E27FC236}">
                <a16:creationId xmlns:a16="http://schemas.microsoft.com/office/drawing/2014/main" id="{6C98240B-CA88-4C0D-02DB-CEDEC21C57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889" y="1916246"/>
            <a:ext cx="11191875" cy="1247775"/>
          </a:xfrm>
          <a:prstGeom prst="rect">
            <a:avLst/>
          </a:prstGeom>
        </p:spPr>
      </p:pic>
      <p:sp>
        <p:nvSpPr>
          <p:cNvPr id="16" name="CuadroTexto 2">
            <a:extLst>
              <a:ext uri="{FF2B5EF4-FFF2-40B4-BE49-F238E27FC236}">
                <a16:creationId xmlns:a16="http://schemas.microsoft.com/office/drawing/2014/main" id="{BB184F26-66E7-B661-CD11-EFFE54B8A2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15" y="3441611"/>
            <a:ext cx="254982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es-CO" sz="1600" noProof="0" dirty="0">
                <a:latin typeface="Century Gothic"/>
                <a:ea typeface="MS PGothic"/>
              </a:rPr>
              <a:t>Momento inicial de recibimiento y acogida, donde la profesional psicosocial debe empezar a preparar al grupo para las actividades centrales.</a:t>
            </a:r>
          </a:p>
        </p:txBody>
      </p:sp>
      <p:sp>
        <p:nvSpPr>
          <p:cNvPr id="19" name="CuadroTexto 3">
            <a:extLst>
              <a:ext uri="{FF2B5EF4-FFF2-40B4-BE49-F238E27FC236}">
                <a16:creationId xmlns:a16="http://schemas.microsoft.com/office/drawing/2014/main" id="{1338C0CD-CB7E-DF4A-774C-3482E59BF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6516" y="3442696"/>
            <a:ext cx="198749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es-CO" sz="1600" noProof="0" dirty="0">
                <a:latin typeface="Century Gothic"/>
                <a:ea typeface="MS PGothic"/>
              </a:rPr>
              <a:t>Un segundo momento en el que se desarrollan las actividades orientadas al cumplimiento del objetivo del encuentro.</a:t>
            </a:r>
          </a:p>
        </p:txBody>
      </p:sp>
      <p:sp>
        <p:nvSpPr>
          <p:cNvPr id="20" name="CuadroTexto 3">
            <a:extLst>
              <a:ext uri="{FF2B5EF4-FFF2-40B4-BE49-F238E27FC236}">
                <a16:creationId xmlns:a16="http://schemas.microsoft.com/office/drawing/2014/main" id="{8A914401-6B12-EB1D-A606-AD08458F0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2916" y="3513570"/>
            <a:ext cx="19874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es-CO" sz="1600" noProof="0" dirty="0">
                <a:latin typeface="Century Gothic"/>
                <a:ea typeface="MS PGothic"/>
              </a:rPr>
              <a:t>Creación, desarrollo y concertación de la acción simbólica de cierre</a:t>
            </a:r>
          </a:p>
        </p:txBody>
      </p:sp>
      <p:sp>
        <p:nvSpPr>
          <p:cNvPr id="21" name="CuadroTexto 3">
            <a:extLst>
              <a:ext uri="{FF2B5EF4-FFF2-40B4-BE49-F238E27FC236}">
                <a16:creationId xmlns:a16="http://schemas.microsoft.com/office/drawing/2014/main" id="{EBE9A94C-A693-4592-B1A9-09BD95675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1298" y="3513570"/>
            <a:ext cx="198749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es-CO" sz="1600" noProof="0" dirty="0">
                <a:latin typeface="Century Gothic"/>
                <a:ea typeface="MS PGothic"/>
              </a:rPr>
              <a:t>Construcción de bitácora viajera que recoge la experiencia del proceso de participación en los encuentros de las participantes</a:t>
            </a:r>
          </a:p>
        </p:txBody>
      </p:sp>
      <p:sp>
        <p:nvSpPr>
          <p:cNvPr id="23" name="CuadroTexto 13">
            <a:extLst>
              <a:ext uri="{FF2B5EF4-FFF2-40B4-BE49-F238E27FC236}">
                <a16:creationId xmlns:a16="http://schemas.microsoft.com/office/drawing/2014/main" id="{62DDB912-34D7-AE1B-43E3-1E1A4B755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6673" y="3599430"/>
            <a:ext cx="21509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s-CO" sz="1600" noProof="0" dirty="0">
                <a:latin typeface="Century Gothic"/>
                <a:ea typeface="MS PGothic"/>
              </a:rPr>
              <a:t>Un momento final de cierre emocional de la jornada.</a:t>
            </a:r>
          </a:p>
          <a:p>
            <a:pPr>
              <a:spcBef>
                <a:spcPct val="0"/>
              </a:spcBef>
              <a:buNone/>
            </a:pPr>
            <a:endParaRPr lang="es-CO" sz="2000" noProof="0" dirty="0">
              <a:latin typeface="Century Gothic"/>
              <a:ea typeface="MS P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b="1" spc="-10" noProof="0" dirty="0">
                <a:solidFill>
                  <a:schemeClr val="accent2"/>
                </a:solidFill>
              </a:rPr>
              <a:t>ATENCION INTEGRAL EN SALUD </a:t>
            </a:r>
            <a:br>
              <a:rPr lang="es-CO" b="1" spc="-10" noProof="0" dirty="0">
                <a:solidFill>
                  <a:schemeClr val="accent2"/>
                </a:solidFill>
              </a:rPr>
            </a:br>
            <a:r>
              <a:rPr lang="es-CO" sz="3600" noProof="0" dirty="0"/>
              <a:t>“</a:t>
            </a:r>
            <a:r>
              <a:rPr lang="es-CO" sz="2800" noProof="0" dirty="0"/>
              <a:t>Violencia sexual: Más allá del daño emocional”</a:t>
            </a:r>
            <a:endParaRPr lang="es-CO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CO" noProof="0" dirty="0"/>
              <a:t>La violencia sexual genera afectaciones profundas en múltiples dimensiones: emocional, física, social y simbólica.</a:t>
            </a:r>
          </a:p>
          <a:p>
            <a:pPr marL="0" indent="0" algn="just">
              <a:buNone/>
            </a:pPr>
            <a:r>
              <a:rPr lang="es-CO" noProof="0" dirty="0"/>
              <a:t>La atención psicosocial no puede abordarse de forma aislada.</a:t>
            </a:r>
          </a:p>
          <a:p>
            <a:pPr marL="0" indent="0" algn="just">
              <a:buNone/>
            </a:pPr>
            <a:r>
              <a:rPr lang="es-CO" noProof="0" dirty="0"/>
              <a:t>Es fundamental una intervención integral que incluya la atención en salud física y mental.</a:t>
            </a: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6A38B8E-F93B-6B46-743A-163ECA0A4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789" y="5280125"/>
            <a:ext cx="1471275" cy="139362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2770B79-8FC8-5681-5352-B506A7253F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171" y="4183260"/>
            <a:ext cx="3194957" cy="21286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b="1" spc="-10" dirty="0">
                <a:solidFill>
                  <a:schemeClr val="accent2"/>
                </a:solidFill>
              </a:rPr>
              <a:t>ROL DEL PROFESIONAL PSICOSOCIAL EN TERRITORIO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480957" cy="4351338"/>
          </a:xfrm>
        </p:spPr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es-CO" noProof="0" dirty="0"/>
              <a:t>Conocer y activar las rutas de atención en salud.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CO" noProof="0" dirty="0"/>
              <a:t>Garantizar la articulación efectiva con las autoridades de salud municipales y departamentales.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CO" noProof="0" dirty="0"/>
              <a:t>Realizar las derivaciones oportunas en casos de afectaciones físicas o psicológicas graves.</a:t>
            </a: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C603C99-CC74-9BD0-5EF2-B6DF99AE8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789" y="5280125"/>
            <a:ext cx="1471275" cy="1393625"/>
          </a:xfrm>
          <a:prstGeom prst="rect">
            <a:avLst/>
          </a:prstGeom>
        </p:spPr>
      </p:pic>
      <p:pic>
        <p:nvPicPr>
          <p:cNvPr id="2050" name="Picture 2" descr="Hoy es día del psicólogo - Mi Ciudad">
            <a:extLst>
              <a:ext uri="{FF2B5EF4-FFF2-40B4-BE49-F238E27FC236}">
                <a16:creationId xmlns:a16="http://schemas.microsoft.com/office/drawing/2014/main" id="{C8AB4F0E-E8E5-55F9-4BC3-E563193F1B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6" t="11130" r="5300"/>
          <a:stretch>
            <a:fillRect/>
          </a:stretch>
        </p:blipFill>
        <p:spPr bwMode="auto">
          <a:xfrm>
            <a:off x="6858001" y="1825625"/>
            <a:ext cx="4495800" cy="356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CO" b="1" spc="-10" dirty="0">
                <a:solidFill>
                  <a:schemeClr val="accent2"/>
                </a:solidFill>
              </a:rPr>
              <a:t>PASOS CLAVE PARA LA ARTICULACIÓN INTERSECTORIAL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101443" cy="4351338"/>
          </a:xfrm>
        </p:spPr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es-CO" noProof="0" dirty="0"/>
              <a:t>Identificar al representante o enlace de víctimas en la Secretaría de Salud del municipio o departamento.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CO" noProof="0" dirty="0"/>
              <a:t>Socializar la estrategia de atención psicosocial con dicho enlace.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CO" noProof="0" dirty="0"/>
              <a:t>Solicitar apoyo formal para las remisiones en salud física y mental.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CO" noProof="0" dirty="0"/>
              <a:t>Conocer y activar la ruta de atención en salud ante casos recientes (menos de 72 horas).</a:t>
            </a: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22381F3-AABD-6999-BCA0-407560CA8D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789" y="5280125"/>
            <a:ext cx="1471275" cy="1393625"/>
          </a:xfrm>
          <a:prstGeom prst="rect">
            <a:avLst/>
          </a:prstGeom>
        </p:spPr>
      </p:pic>
      <p:pic>
        <p:nvPicPr>
          <p:cNvPr id="3074" name="Picture 2" descr="Pasos - Iconos gratis de negocios y finanzas">
            <a:extLst>
              <a:ext uri="{FF2B5EF4-FFF2-40B4-BE49-F238E27FC236}">
                <a16:creationId xmlns:a16="http://schemas.microsoft.com/office/drawing/2014/main" id="{BFFC9511-5B28-9D2E-124F-EA6342D5E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428" y="1939635"/>
            <a:ext cx="3091543" cy="309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8937DB-0A8C-AB3E-B2D5-AF8C15779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object 2">
            <a:extLst>
              <a:ext uri="{FF2B5EF4-FFF2-40B4-BE49-F238E27FC236}">
                <a16:creationId xmlns:a16="http://schemas.microsoft.com/office/drawing/2014/main" id="{DC045188-F47D-D98B-465F-8DE9D054A0E1}"/>
              </a:ext>
            </a:extLst>
          </p:cNvPr>
          <p:cNvGrpSpPr>
            <a:grpSpLocks/>
          </p:cNvGrpSpPr>
          <p:nvPr/>
        </p:nvGrpSpPr>
        <p:grpSpPr bwMode="auto">
          <a:xfrm>
            <a:off x="1061477" y="778354"/>
            <a:ext cx="8462962" cy="831850"/>
            <a:chOff x="679450" y="95859"/>
            <a:chExt cx="8462645" cy="831850"/>
          </a:xfrm>
        </p:grpSpPr>
        <p:sp>
          <p:nvSpPr>
            <p:cNvPr id="11281" name="object 3">
              <a:extLst>
                <a:ext uri="{FF2B5EF4-FFF2-40B4-BE49-F238E27FC236}">
                  <a16:creationId xmlns:a16="http://schemas.microsoft.com/office/drawing/2014/main" id="{781769C5-652F-ED95-16E4-5EF787AD2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2074" y="95859"/>
              <a:ext cx="1195705" cy="211454"/>
            </a:xfrm>
            <a:custGeom>
              <a:avLst/>
              <a:gdLst>
                <a:gd name="T0" fmla="*/ 0 w 1195704"/>
                <a:gd name="T1" fmla="*/ 210845 h 211454"/>
                <a:gd name="T2" fmla="*/ 1195130 w 1195704"/>
                <a:gd name="T3" fmla="*/ 210845 h 211454"/>
                <a:gd name="T4" fmla="*/ 1195130 w 1195704"/>
                <a:gd name="T5" fmla="*/ 0 h 211454"/>
                <a:gd name="T6" fmla="*/ 0 w 1195704"/>
                <a:gd name="T7" fmla="*/ 0 h 211454"/>
                <a:gd name="T8" fmla="*/ 0 w 1195704"/>
                <a:gd name="T9" fmla="*/ 210845 h 2114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95704" h="211454">
                  <a:moveTo>
                    <a:pt x="0" y="210845"/>
                  </a:moveTo>
                  <a:lnTo>
                    <a:pt x="1195120" y="210845"/>
                  </a:lnTo>
                  <a:lnTo>
                    <a:pt x="1195120" y="0"/>
                  </a:lnTo>
                  <a:lnTo>
                    <a:pt x="0" y="0"/>
                  </a:lnTo>
                  <a:lnTo>
                    <a:pt x="0" y="210845"/>
                  </a:lnTo>
                  <a:close/>
                </a:path>
              </a:pathLst>
            </a:custGeom>
            <a:solidFill>
              <a:srgbClr val="FFFFFF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s-CO" noProof="0" dirty="0"/>
            </a:p>
          </p:txBody>
        </p:sp>
        <p:sp>
          <p:nvSpPr>
            <p:cNvPr id="11282" name="object 4">
              <a:extLst>
                <a:ext uri="{FF2B5EF4-FFF2-40B4-BE49-F238E27FC236}">
                  <a16:creationId xmlns:a16="http://schemas.microsoft.com/office/drawing/2014/main" id="{83B75556-1956-E6A7-8B7A-B25299E1A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0" y="306704"/>
              <a:ext cx="8462645" cy="621030"/>
            </a:xfrm>
            <a:custGeom>
              <a:avLst/>
              <a:gdLst>
                <a:gd name="T0" fmla="*/ 8462582 w 8462645"/>
                <a:gd name="T1" fmla="*/ 0 h 621030"/>
                <a:gd name="T2" fmla="*/ 0 w 8462645"/>
                <a:gd name="T3" fmla="*/ 0 h 621030"/>
                <a:gd name="T4" fmla="*/ 0 w 8462645"/>
                <a:gd name="T5" fmla="*/ 620767 h 621030"/>
                <a:gd name="T6" fmla="*/ 8462582 w 8462645"/>
                <a:gd name="T7" fmla="*/ 620767 h 621030"/>
                <a:gd name="T8" fmla="*/ 8462582 w 8462645"/>
                <a:gd name="T9" fmla="*/ 0 h 6210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462645" h="621030">
                  <a:moveTo>
                    <a:pt x="8462582" y="0"/>
                  </a:moveTo>
                  <a:lnTo>
                    <a:pt x="0" y="0"/>
                  </a:lnTo>
                  <a:lnTo>
                    <a:pt x="0" y="620767"/>
                  </a:lnTo>
                  <a:lnTo>
                    <a:pt x="8462582" y="620767"/>
                  </a:lnTo>
                  <a:lnTo>
                    <a:pt x="84625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s-CO" noProof="0" dirty="0"/>
            </a:p>
          </p:txBody>
        </p:sp>
      </p:grpSp>
      <p:sp>
        <p:nvSpPr>
          <p:cNvPr id="11268" name="object 7">
            <a:extLst>
              <a:ext uri="{FF2B5EF4-FFF2-40B4-BE49-F238E27FC236}">
                <a16:creationId xmlns:a16="http://schemas.microsoft.com/office/drawing/2014/main" id="{6C7EFE16-CC7A-E241-E856-F7AD01AEF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1839" y="3140076"/>
            <a:ext cx="11144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175" rIns="0" bIns="0">
            <a:spAutoFit/>
          </a:bodyPr>
          <a:lstStyle>
            <a:lvl1pPr marL="109538" indent="-96838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lnSpc>
                <a:spcPct val="105000"/>
              </a:lnSpc>
              <a:spcBef>
                <a:spcPts val="25"/>
              </a:spcBef>
            </a:pPr>
            <a:r>
              <a:rPr lang="es-CO" sz="900" b="1" noProof="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ENCUENTROS</a:t>
            </a:r>
            <a:endParaRPr lang="es-CO" sz="900" noProof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69" name="object 8">
            <a:extLst>
              <a:ext uri="{FF2B5EF4-FFF2-40B4-BE49-F238E27FC236}">
                <a16:creationId xmlns:a16="http://schemas.microsoft.com/office/drawing/2014/main" id="{0008964D-0265-A03D-FE45-26F6486B18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375" y="1536701"/>
            <a:ext cx="95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ts val="100"/>
              </a:spcBef>
            </a:pPr>
            <a:endParaRPr lang="es-CO" sz="1100" noProof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70" name="object 11">
            <a:extLst>
              <a:ext uri="{FF2B5EF4-FFF2-40B4-BE49-F238E27FC236}">
                <a16:creationId xmlns:a16="http://schemas.microsoft.com/office/drawing/2014/main" id="{0AF94FA6-3A91-F120-5391-89DB79836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3464" y="4279901"/>
            <a:ext cx="968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ts val="100"/>
              </a:spcBef>
            </a:pPr>
            <a:endParaRPr lang="es-CO" sz="1100" noProof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71" name="object 13">
            <a:extLst>
              <a:ext uri="{FF2B5EF4-FFF2-40B4-BE49-F238E27FC236}">
                <a16:creationId xmlns:a16="http://schemas.microsoft.com/office/drawing/2014/main" id="{E269A883-4C1D-456E-CFCA-586CF5CB0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1888" y="2432051"/>
            <a:ext cx="95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ts val="100"/>
              </a:spcBef>
            </a:pPr>
            <a:endParaRPr lang="es-CO" sz="1100" noProof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76" name="object 18">
            <a:extLst>
              <a:ext uri="{FF2B5EF4-FFF2-40B4-BE49-F238E27FC236}">
                <a16:creationId xmlns:a16="http://schemas.microsoft.com/office/drawing/2014/main" id="{AB669F22-4590-EE19-87BC-706D81558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3225" y="5976938"/>
            <a:ext cx="65088" cy="19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ts val="100"/>
              </a:spcBef>
            </a:pPr>
            <a:r>
              <a:rPr lang="es-CO" sz="1200" noProof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189D0957-E5C7-7FBC-1C8D-E4CBF349B4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73231" y="409551"/>
            <a:ext cx="3095625" cy="628377"/>
          </a:xfrm>
        </p:spPr>
        <p:txBody>
          <a:bodyPr vert="horz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/>
            </a:pPr>
            <a:r>
              <a:rPr lang="es-CO" sz="4000" b="1" spc="-10" noProof="0" dirty="0">
                <a:solidFill>
                  <a:schemeClr val="accent2"/>
                </a:solidFill>
              </a:rPr>
              <a:t>ENCUENTROS</a:t>
            </a: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A0E1253-1A60-43BB-1DD4-4ED6DB820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789" y="5280125"/>
            <a:ext cx="1471275" cy="1393625"/>
          </a:xfrm>
          <a:prstGeom prst="rect">
            <a:avLst/>
          </a:prstGeom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E754B93A-954D-A144-D5D9-9CDFC23545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5538186"/>
              </p:ext>
            </p:extLst>
          </p:nvPr>
        </p:nvGraphicFramePr>
        <p:xfrm>
          <a:off x="370029" y="539827"/>
          <a:ext cx="10130760" cy="5908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110581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326C757D-6A9F-4FBB-0AFA-E3A95104B4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268729"/>
              </p:ext>
            </p:extLst>
          </p:nvPr>
        </p:nvGraphicFramePr>
        <p:xfrm>
          <a:off x="643467" y="1483193"/>
          <a:ext cx="10905066" cy="5003237"/>
        </p:xfrm>
        <a:graphic>
          <a:graphicData uri="http://schemas.openxmlformats.org/drawingml/2006/table">
            <a:tbl>
              <a:tblPr firstRow="1" firstCol="1" bandRow="1">
                <a:noFill/>
                <a:tableStyleId>{5C22544A-7EE6-4342-B048-85BDC9FD1C3A}</a:tableStyleId>
              </a:tblPr>
              <a:tblGrid>
                <a:gridCol w="3677521">
                  <a:extLst>
                    <a:ext uri="{9D8B030D-6E8A-4147-A177-3AD203B41FA5}">
                      <a16:colId xmlns:a16="http://schemas.microsoft.com/office/drawing/2014/main" val="3479828184"/>
                    </a:ext>
                  </a:extLst>
                </a:gridCol>
                <a:gridCol w="7227545">
                  <a:extLst>
                    <a:ext uri="{9D8B030D-6E8A-4147-A177-3AD203B41FA5}">
                      <a16:colId xmlns:a16="http://schemas.microsoft.com/office/drawing/2014/main" val="3634097143"/>
                    </a:ext>
                  </a:extLst>
                </a:gridCol>
              </a:tblGrid>
              <a:tr h="5003237">
                <a:tc>
                  <a:txBody>
                    <a:bodyPr/>
                    <a:lstStyle/>
                    <a:p>
                      <a:pPr algn="ctr"/>
                      <a:endParaRPr lang="es-CO" sz="2400" b="1" cap="none" spc="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/>
                      <a:endParaRPr lang="es-CO" sz="2400" b="1" cap="none" spc="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/>
                      <a:endParaRPr lang="es-CO" sz="2400" b="1" cap="none" spc="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/>
                      <a:endParaRPr lang="es-CO" sz="2400" b="1" cap="none" spc="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s-CO" sz="2800" b="1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1 ENCUENTRO</a:t>
                      </a:r>
                    </a:p>
                    <a:p>
                      <a:pPr algn="ctr"/>
                      <a:endParaRPr lang="es-CO" sz="2800" b="1" cap="none" spc="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s-CO" sz="2800" b="1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“Tejiendo confianza, abriendo caminos” </a:t>
                      </a:r>
                    </a:p>
                    <a:p>
                      <a:pPr algn="just"/>
                      <a:r>
                        <a:rPr lang="es-CO" sz="2400" b="1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CO" sz="2400" b="1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105257" marT="42103" marB="315772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2000" b="1" i="1" cap="none" spc="0" noProof="0" dirty="0">
                          <a:solidFill>
                            <a:schemeClr val="accent2"/>
                          </a:solidFill>
                          <a:effectLst/>
                        </a:rPr>
                        <a:t>“La confianza como camino para la reparación integral y la reconstrucción del tejido social” </a:t>
                      </a:r>
                    </a:p>
                    <a:p>
                      <a:pPr algn="just"/>
                      <a:r>
                        <a:rPr lang="es-CO" sz="2000" b="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§"/>
                      </a:pPr>
                      <a:r>
                        <a:rPr lang="es-CO" sz="2000" b="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Propiciar un espacio de generación de confianza por parte del profesional y los participantes. 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§"/>
                      </a:pPr>
                      <a:endParaRPr lang="es-CO" sz="2000" b="0" cap="none" spc="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§"/>
                      </a:pPr>
                      <a:r>
                        <a:rPr lang="es-CO" sz="2000" b="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Propiciar la generación de espacios de diálogo y reflexiones que permitan alcanzar los objetivos de la estrategia, a través de un ambiente cálido donde las mujeres víctimas se sientan acogidas, respetadas y seguras, reconociendo los impactos del conflicto en ellas y las resistencias que han mostrado.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§"/>
                      </a:pPr>
                      <a:endParaRPr lang="es-CO" sz="2000" b="0" cap="none" spc="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§"/>
                      </a:pPr>
                      <a:r>
                        <a:rPr lang="es-CO" sz="2000" b="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Brindar estrategias de regulación emocional que le permitan a las víctimas transitar por momentos de alto impacto emocional. </a:t>
                      </a:r>
                    </a:p>
                    <a:p>
                      <a:pPr algn="just"/>
                      <a:r>
                        <a:rPr lang="es-CO" sz="2000" b="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CO" sz="2400" b="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105257" marT="42103" marB="315772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1305163"/>
                  </a:ext>
                </a:extLst>
              </a:tr>
            </a:tbl>
          </a:graphicData>
        </a:graphic>
      </p:graphicFrame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0BCF2F98-CCFD-6B75-71AF-E0DDA420E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693" y="89568"/>
            <a:ext cx="1471275" cy="139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118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A6F60-2D13-A09C-7600-E17277154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CC48822C-2D19-EA46-3A51-AF8DE551A8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265465"/>
              </p:ext>
            </p:extLst>
          </p:nvPr>
        </p:nvGraphicFramePr>
        <p:xfrm>
          <a:off x="1707070" y="987395"/>
          <a:ext cx="9211943" cy="518362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867626">
                  <a:extLst>
                    <a:ext uri="{9D8B030D-6E8A-4147-A177-3AD203B41FA5}">
                      <a16:colId xmlns:a16="http://schemas.microsoft.com/office/drawing/2014/main" val="3554739020"/>
                    </a:ext>
                  </a:extLst>
                </a:gridCol>
                <a:gridCol w="7344317">
                  <a:extLst>
                    <a:ext uri="{9D8B030D-6E8A-4147-A177-3AD203B41FA5}">
                      <a16:colId xmlns:a16="http://schemas.microsoft.com/office/drawing/2014/main" val="313538121"/>
                    </a:ext>
                  </a:extLst>
                </a:gridCol>
              </a:tblGrid>
              <a:tr h="7932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900" b="1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HORA</a:t>
                      </a:r>
                      <a:endParaRPr lang="es-CO" sz="2900" b="1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 anchor="b"/>
                </a:tc>
                <a:tc>
                  <a:txBody>
                    <a:bodyPr/>
                    <a:lstStyle/>
                    <a:p>
                      <a:pPr marL="3683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900" b="1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ACTIVIDAD</a:t>
                      </a:r>
                      <a:endParaRPr lang="es-CO" sz="2900" b="1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 anchor="b"/>
                </a:tc>
                <a:extLst>
                  <a:ext uri="{0D108BD9-81ED-4DB2-BD59-A6C34878D82A}">
                    <a16:rowId xmlns:a16="http://schemas.microsoft.com/office/drawing/2014/main" val="1186461897"/>
                  </a:ext>
                </a:extLst>
              </a:tr>
              <a:tr h="681663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30 minutos 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 Momento 1: Acogida y Bienvenida - Presentación de la Estrategia.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/>
                </a:tc>
                <a:extLst>
                  <a:ext uri="{0D108BD9-81ED-4DB2-BD59-A6C34878D82A}">
                    <a16:rowId xmlns:a16="http://schemas.microsoft.com/office/drawing/2014/main" val="892274419"/>
                  </a:ext>
                </a:extLst>
              </a:tr>
              <a:tr h="681663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30 minutos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2: malabares en grupo - Acuerdos grupales.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/>
                </a:tc>
                <a:extLst>
                  <a:ext uri="{0D108BD9-81ED-4DB2-BD59-A6C34878D82A}">
                    <a16:rowId xmlns:a16="http://schemas.microsoft.com/office/drawing/2014/main" val="4153643302"/>
                  </a:ext>
                </a:extLst>
              </a:tr>
              <a:tr h="681663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30 minutos 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/>
                </a:tc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3: Reflexión sobre la memoria.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/>
                </a:tc>
                <a:extLst>
                  <a:ext uri="{0D108BD9-81ED-4DB2-BD59-A6C34878D82A}">
                    <a16:rowId xmlns:a16="http://schemas.microsoft.com/office/drawing/2014/main" val="3864010940"/>
                  </a:ext>
                </a:extLst>
              </a:tr>
              <a:tr h="681663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10 minutos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/>
                </a:tc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Refrigerio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/>
                </a:tc>
                <a:extLst>
                  <a:ext uri="{0D108BD9-81ED-4DB2-BD59-A6C34878D82A}">
                    <a16:rowId xmlns:a16="http://schemas.microsoft.com/office/drawing/2014/main" val="2315305478"/>
                  </a:ext>
                </a:extLst>
              </a:tr>
              <a:tr h="681663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60 minutos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/>
                </a:tc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4: Camino hacia la reparación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/>
                </a:tc>
                <a:extLst>
                  <a:ext uri="{0D108BD9-81ED-4DB2-BD59-A6C34878D82A}">
                    <a16:rowId xmlns:a16="http://schemas.microsoft.com/office/drawing/2014/main" val="2579780344"/>
                  </a:ext>
                </a:extLst>
              </a:tr>
              <a:tr h="681663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20 minutos 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/>
                </a:tc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5: Ejercicio de respiración y cierre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462" marR="253530" marT="32989" marB="247419"/>
                </a:tc>
                <a:extLst>
                  <a:ext uri="{0D108BD9-81ED-4DB2-BD59-A6C34878D82A}">
                    <a16:rowId xmlns:a16="http://schemas.microsoft.com/office/drawing/2014/main" val="3835312859"/>
                  </a:ext>
                </a:extLst>
              </a:tr>
            </a:tbl>
          </a:graphicData>
        </a:graphic>
      </p:graphicFrame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D3ECB24-9ECB-1F73-2A2D-83E31BB60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248" y="87212"/>
            <a:ext cx="950339" cy="90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94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573225CB-79B3-0037-7E1F-DBF6BD05ED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380657"/>
              </p:ext>
            </p:extLst>
          </p:nvPr>
        </p:nvGraphicFramePr>
        <p:xfrm>
          <a:off x="212310" y="998011"/>
          <a:ext cx="11268489" cy="5756770"/>
        </p:xfrm>
        <a:graphic>
          <a:graphicData uri="http://schemas.openxmlformats.org/drawingml/2006/table">
            <a:tbl>
              <a:tblPr firstRow="1" firstCol="1" bandRow="1">
                <a:noFill/>
                <a:tableStyleId>{5C22544A-7EE6-4342-B048-85BDC9FD1C3A}</a:tableStyleId>
              </a:tblPr>
              <a:tblGrid>
                <a:gridCol w="4475641">
                  <a:extLst>
                    <a:ext uri="{9D8B030D-6E8A-4147-A177-3AD203B41FA5}">
                      <a16:colId xmlns:a16="http://schemas.microsoft.com/office/drawing/2014/main" val="2100891698"/>
                    </a:ext>
                  </a:extLst>
                </a:gridCol>
                <a:gridCol w="6792848">
                  <a:extLst>
                    <a:ext uri="{9D8B030D-6E8A-4147-A177-3AD203B41FA5}">
                      <a16:colId xmlns:a16="http://schemas.microsoft.com/office/drawing/2014/main" val="2719971918"/>
                    </a:ext>
                  </a:extLst>
                </a:gridCol>
              </a:tblGrid>
              <a:tr h="5756770">
                <a:tc>
                  <a:txBody>
                    <a:bodyPr/>
                    <a:lstStyle/>
                    <a:p>
                      <a:pPr algn="ctr"/>
                      <a:r>
                        <a:rPr lang="es-CO" sz="3200" b="1" cap="none" spc="30" noProof="0" dirty="0">
                          <a:solidFill>
                            <a:schemeClr val="tx1"/>
                          </a:solidFill>
                          <a:effectLst/>
                        </a:rPr>
                        <a:t>2 ENCUENTRO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3600" b="1" cap="none" spc="30" noProof="0" dirty="0">
                          <a:solidFill>
                            <a:schemeClr val="tx1"/>
                          </a:solidFill>
                          <a:effectLst/>
                        </a:rPr>
                        <a:t>“</a:t>
                      </a:r>
                      <a:r>
                        <a:rPr lang="es-CO" sz="3200" b="1" cap="none" spc="30" noProof="0" dirty="0">
                          <a:solidFill>
                            <a:schemeClr val="tx1"/>
                          </a:solidFill>
                          <a:effectLst/>
                        </a:rPr>
                        <a:t>Sentir para Sanar</a:t>
                      </a:r>
                      <a:r>
                        <a:rPr lang="es-CO" sz="3600" b="1" cap="none" spc="30" noProof="0" dirty="0">
                          <a:solidFill>
                            <a:schemeClr val="tx1"/>
                          </a:solidFill>
                          <a:effectLst/>
                        </a:rPr>
                        <a:t>”</a:t>
                      </a:r>
                    </a:p>
                    <a:p>
                      <a:pPr algn="ctr"/>
                      <a:endParaRPr lang="es-CO" sz="3600" b="1" cap="none" spc="3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/>
                      <a:r>
                        <a:rPr lang="es-CO" sz="2400" b="1" cap="none" spc="30" noProof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CO" sz="2400" b="1" cap="none" spc="3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1499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CO" sz="2000" b="0" cap="none" spc="30" noProof="0" dirty="0">
                          <a:solidFill>
                            <a:schemeClr val="tx1"/>
                          </a:solidFill>
                          <a:effectLst/>
                        </a:rPr>
                        <a:t>Reconocer las expresiones emocionales como respuestas naturales a los daños producidos por el conflicto armado. </a:t>
                      </a:r>
                    </a:p>
                    <a:p>
                      <a:pPr marL="342900" indent="-342900" algn="just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endParaRPr lang="es-CO" sz="2000" b="0" cap="none" spc="3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indent="-342900" algn="just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CO" sz="2000" b="0" cap="none" spc="30" noProof="0" dirty="0">
                          <a:solidFill>
                            <a:schemeClr val="tx1"/>
                          </a:solidFill>
                          <a:effectLst/>
                        </a:rPr>
                        <a:t>Validar la experiencia emocional de los y las sobrevivientes como expresiones naturales ante eventos extremos producidos en el marco del conflicto armado.</a:t>
                      </a:r>
                    </a:p>
                    <a:p>
                      <a:pPr marL="342900" indent="-342900" algn="just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endParaRPr lang="es-CO" sz="2000" b="0" cap="none" spc="3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indent="-342900" algn="just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CO" sz="2000" b="0" cap="none" spc="30" noProof="0" dirty="0">
                          <a:solidFill>
                            <a:schemeClr val="tx1"/>
                          </a:solidFill>
                          <a:effectLst/>
                        </a:rPr>
                        <a:t>Facilitar la experiencia emocional de los y las victimas/sobrevivientes producto de las afectaciones generadas por los hechos de violencia con el fin de simbolizar y permitir su integración a la historia de vida.</a:t>
                      </a:r>
                    </a:p>
                    <a:p>
                      <a:pPr marL="0" indent="0" algn="just">
                        <a:lnSpc>
                          <a:spcPct val="107000"/>
                        </a:lnSpc>
                        <a:buFont typeface="Arial" panose="020B0604020202020204" pitchFamily="34" charset="0"/>
                        <a:buNone/>
                      </a:pPr>
                      <a:endParaRPr lang="es-CO" sz="2400" b="1" cap="none" spc="3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1499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300112"/>
                  </a:ext>
                </a:extLst>
              </a:tr>
            </a:tbl>
          </a:graphicData>
        </a:graphic>
      </p:graphicFrame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1DD0490F-3487-9974-AC20-55050779B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743" y="-51222"/>
            <a:ext cx="1107694" cy="104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73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310D2-0938-3847-1C12-44F8BB7C6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3AB3C065-A2D1-E93D-E17C-6A4D46132C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274017"/>
              </p:ext>
            </p:extLst>
          </p:nvPr>
        </p:nvGraphicFramePr>
        <p:xfrm>
          <a:off x="1441007" y="1805181"/>
          <a:ext cx="9585581" cy="4085340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2850181">
                  <a:extLst>
                    <a:ext uri="{9D8B030D-6E8A-4147-A177-3AD203B41FA5}">
                      <a16:colId xmlns:a16="http://schemas.microsoft.com/office/drawing/2014/main" val="1070643733"/>
                    </a:ext>
                  </a:extLst>
                </a:gridCol>
                <a:gridCol w="6735400">
                  <a:extLst>
                    <a:ext uri="{9D8B030D-6E8A-4147-A177-3AD203B41FA5}">
                      <a16:colId xmlns:a16="http://schemas.microsoft.com/office/drawing/2014/main" val="16143963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b="1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HORA</a:t>
                      </a:r>
                      <a:endParaRPr lang="es-CO" sz="2400" b="1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26360" marR="125357" marT="36103" marB="27077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83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b="1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ACTIVIDAD</a:t>
                      </a:r>
                      <a:endParaRPr lang="es-CO" sz="2400" b="1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26360" marR="125357" marT="36103" marB="27077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0660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10 minutos  </a:t>
                      </a:r>
                      <a:endParaRPr lang="es-CO" sz="24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26360" marR="125357" marT="36103" marB="2707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 Momento 1: Acogida y Bienvenida </a:t>
                      </a:r>
                      <a:endParaRPr lang="es-CO" sz="24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26360" marR="125357" marT="36103" marB="2707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8271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40 minutos </a:t>
                      </a:r>
                      <a:endParaRPr lang="es-CO" sz="24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26360" marR="125357" marT="36103" marB="2707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2: Mis emociones</a:t>
                      </a:r>
                      <a:endParaRPr lang="es-CO" sz="24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26360" marR="125357" marT="36103" marB="2707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293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15 minutos </a:t>
                      </a:r>
                      <a:endParaRPr lang="es-CO" sz="24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26360" marR="125357" marT="36103" marB="2707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Refrigerio </a:t>
                      </a:r>
                      <a:endParaRPr lang="es-CO" sz="24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26360" marR="125357" marT="36103" marB="2707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3390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60 minutos  </a:t>
                      </a:r>
                      <a:endParaRPr lang="es-CO" sz="24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26360" marR="125357" marT="36103" marB="2707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3: Simbolizar el dolor </a:t>
                      </a:r>
                      <a:endParaRPr lang="es-CO" sz="24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26360" marR="125357" marT="36103" marB="2707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840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45 minutos  </a:t>
                      </a:r>
                      <a:endParaRPr lang="es-CO" sz="24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26360" marR="125357" marT="36103" marB="2707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4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4: Aliviando mi dolor  </a:t>
                      </a:r>
                      <a:endParaRPr lang="es-CO" sz="24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26360" marR="125357" marT="36103" marB="27077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691143"/>
                  </a:ext>
                </a:extLst>
              </a:tr>
            </a:tbl>
          </a:graphicData>
        </a:graphic>
      </p:graphicFrame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E811396B-58BB-A96B-8A6D-EEBB26F99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248" y="87212"/>
            <a:ext cx="1471275" cy="139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406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71A090-B851-951B-EDC9-CD25711DF5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CO" noProof="0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pic>
        <p:nvPicPr>
          <p:cNvPr id="2" name="Picture 9" descr="De las crisis podemos renacer: la resiliencia. Casaleiz Psicólogo Málaga -  Casaleiz Psicología">
            <a:extLst>
              <a:ext uri="{FF2B5EF4-FFF2-40B4-BE49-F238E27FC236}">
                <a16:creationId xmlns:a16="http://schemas.microsoft.com/office/drawing/2014/main" id="{E5E6E349-3752-64C1-549E-6F6A21AD69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028" b="10219"/>
          <a:stretch/>
        </p:blipFill>
        <p:spPr bwMode="auto">
          <a:xfrm>
            <a:off x="7195097" y="1375523"/>
            <a:ext cx="4996903" cy="4290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A02BF8D5-84DB-F76F-FCC7-C8FC2632EE3F}"/>
              </a:ext>
            </a:extLst>
          </p:cNvPr>
          <p:cNvSpPr txBox="1"/>
          <p:nvPr/>
        </p:nvSpPr>
        <p:spPr>
          <a:xfrm>
            <a:off x="-451589" y="334930"/>
            <a:ext cx="10896985" cy="387798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CO" sz="2400" b="1" noProof="0" dirty="0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​​</a:t>
            </a:r>
            <a:r>
              <a:rPr lang="es-CO" sz="3200" b="1" noProof="0" dirty="0">
                <a:ea typeface="Verdana"/>
                <a:cs typeface="Verdana" panose="020B0604030504040204" pitchFamily="34" charset="0"/>
              </a:rPr>
              <a:t>ESTRATEGIA DE RECUPERACIÓN EMOCIONAL</a:t>
            </a:r>
          </a:p>
          <a:p>
            <a:pPr algn="ctr"/>
            <a:r>
              <a:rPr lang="es-CO" sz="3200" b="1" noProof="0" dirty="0">
                <a:ea typeface="Verdana"/>
                <a:cs typeface="Verdana" panose="020B0604030504040204" pitchFamily="34" charset="0"/>
              </a:rPr>
              <a:t> DIRIGIDA A MUJERES VICTIMAS DE VIOLENCIA </a:t>
            </a:r>
          </a:p>
          <a:p>
            <a:pPr algn="ctr"/>
            <a:r>
              <a:rPr lang="es-CO" sz="3200" b="1" noProof="0" dirty="0">
                <a:ea typeface="Verdana"/>
                <a:cs typeface="Verdana" panose="020B0604030504040204" pitchFamily="34" charset="0"/>
              </a:rPr>
              <a:t>SEXUAL​ </a:t>
            </a:r>
          </a:p>
          <a:p>
            <a:pPr algn="ctr"/>
            <a:endParaRPr lang="es-CO" sz="3200" b="1" noProof="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s-CO" sz="4800" b="1" noProof="0" dirty="0">
                <a:ea typeface="Verdana"/>
                <a:cs typeface="Verdana" panose="020B0604030504040204" pitchFamily="34" charset="0"/>
              </a:rPr>
              <a:t>“RENACE”</a:t>
            </a:r>
          </a:p>
          <a:p>
            <a:pPr algn="ctr"/>
            <a:endParaRPr lang="es-CO" sz="3200" b="1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es-CO" sz="3200" b="1" noProof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7E46960-C6C7-9FE3-95B5-2536F76892A4}"/>
              </a:ext>
            </a:extLst>
          </p:cNvPr>
          <p:cNvSpPr txBox="1"/>
          <p:nvPr/>
        </p:nvSpPr>
        <p:spPr>
          <a:xfrm>
            <a:off x="555761" y="3727283"/>
            <a:ext cx="6668421" cy="147732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b="1" noProof="0" dirty="0">
                <a:ea typeface="Verdana"/>
                <a:cs typeface="Verdana" panose="020B0604030504040204" pitchFamily="34" charset="0"/>
              </a:rPr>
              <a:t>Unidad para la Atención y Reparación Integral a las Victimas </a:t>
            </a:r>
          </a:p>
          <a:p>
            <a:endParaRPr lang="es-CO" b="1" noProof="0" dirty="0">
              <a:ea typeface="Verdana"/>
              <a:cs typeface="Verdana" panose="020B0604030504040204" pitchFamily="34" charset="0"/>
            </a:endParaRPr>
          </a:p>
          <a:p>
            <a:r>
              <a:rPr lang="es-CO" b="1" noProof="0" dirty="0">
                <a:ea typeface="Verdana"/>
              </a:rPr>
              <a:t>Con el apoyo de:</a:t>
            </a:r>
          </a:p>
          <a:p>
            <a:r>
              <a:rPr lang="es-CO" b="1" noProof="0" dirty="0">
                <a:ea typeface="Verdana"/>
              </a:rPr>
              <a:t>Global </a:t>
            </a:r>
            <a:r>
              <a:rPr lang="es-CO" b="1" noProof="0" dirty="0" err="1">
                <a:ea typeface="Verdana"/>
              </a:rPr>
              <a:t>Survivors</a:t>
            </a:r>
            <a:r>
              <a:rPr lang="es-CO" b="1" noProof="0" dirty="0">
                <a:ea typeface="Verdana"/>
              </a:rPr>
              <a:t> </a:t>
            </a:r>
            <a:r>
              <a:rPr lang="es-CO" b="1" noProof="0" dirty="0" err="1">
                <a:ea typeface="Verdana"/>
              </a:rPr>
              <a:t>Fund</a:t>
            </a:r>
            <a:r>
              <a:rPr lang="es-CO" b="1" noProof="0" dirty="0">
                <a:ea typeface="Verdana"/>
              </a:rPr>
              <a:t>.</a:t>
            </a:r>
          </a:p>
          <a:p>
            <a:r>
              <a:rPr lang="es-CO" b="1" noProof="0" dirty="0">
                <a:ea typeface="Verdana"/>
              </a:rPr>
              <a:t>Unidad para la Implementación del Acuerdo Final. </a:t>
            </a:r>
          </a:p>
        </p:txBody>
      </p:sp>
      <p:sp>
        <p:nvSpPr>
          <p:cNvPr id="6" name="Freeform 2">
            <a:extLst>
              <a:ext uri="{FF2B5EF4-FFF2-40B4-BE49-F238E27FC236}">
                <a16:creationId xmlns:a16="http://schemas.microsoft.com/office/drawing/2014/main" id="{25D62206-9ECE-DD70-BA96-51F3BB778B0A}"/>
              </a:ext>
            </a:extLst>
          </p:cNvPr>
          <p:cNvSpPr/>
          <p:nvPr/>
        </p:nvSpPr>
        <p:spPr>
          <a:xfrm>
            <a:off x="98920" y="5703305"/>
            <a:ext cx="2558662" cy="1277100"/>
          </a:xfrm>
          <a:custGeom>
            <a:avLst/>
            <a:gdLst/>
            <a:ahLst/>
            <a:cxnLst/>
            <a:rect l="l" t="t" r="r" b="b"/>
            <a:pathLst>
              <a:path w="8283698" h="3758344">
                <a:moveTo>
                  <a:pt x="0" y="0"/>
                </a:moveTo>
                <a:lnTo>
                  <a:pt x="8283698" y="0"/>
                </a:lnTo>
                <a:lnTo>
                  <a:pt x="8283698" y="3758344"/>
                </a:lnTo>
                <a:lnTo>
                  <a:pt x="0" y="37583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pic>
        <p:nvPicPr>
          <p:cNvPr id="7" name="Picture 5" descr="UNIDAD DE IMPLEMENTACIÓN DEL ACUERDO DE PAZ - UNIDAD PARA LA IMPLEMENTACION  DEL ACUERDO DE PAZ">
            <a:extLst>
              <a:ext uri="{FF2B5EF4-FFF2-40B4-BE49-F238E27FC236}">
                <a16:creationId xmlns:a16="http://schemas.microsoft.com/office/drawing/2014/main" id="{CABA7DD0-5573-4966-287E-E533E492B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623" y="5686357"/>
            <a:ext cx="2781382" cy="115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D4391BB-E264-8265-1F00-5EF4060466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335" y="5464375"/>
            <a:ext cx="1471275" cy="139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2631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2DDE56B-8B42-E631-0937-0313356D6A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178440"/>
              </p:ext>
            </p:extLst>
          </p:nvPr>
        </p:nvGraphicFramePr>
        <p:xfrm>
          <a:off x="896469" y="1393625"/>
          <a:ext cx="10399057" cy="5160777"/>
        </p:xfrm>
        <a:graphic>
          <a:graphicData uri="http://schemas.openxmlformats.org/drawingml/2006/table">
            <a:tbl>
              <a:tblPr firstRow="1" firstCol="1" bandRow="1">
                <a:noFill/>
                <a:tableStyleId>{5C22544A-7EE6-4342-B048-85BDC9FD1C3A}</a:tableStyleId>
              </a:tblPr>
              <a:tblGrid>
                <a:gridCol w="2870494">
                  <a:extLst>
                    <a:ext uri="{9D8B030D-6E8A-4147-A177-3AD203B41FA5}">
                      <a16:colId xmlns:a16="http://schemas.microsoft.com/office/drawing/2014/main" val="270071376"/>
                    </a:ext>
                  </a:extLst>
                </a:gridCol>
                <a:gridCol w="7528563">
                  <a:extLst>
                    <a:ext uri="{9D8B030D-6E8A-4147-A177-3AD203B41FA5}">
                      <a16:colId xmlns:a16="http://schemas.microsoft.com/office/drawing/2014/main" val="4094025466"/>
                    </a:ext>
                  </a:extLst>
                </a:gridCol>
              </a:tblGrid>
              <a:tr h="5160777">
                <a:tc>
                  <a:txBody>
                    <a:bodyPr/>
                    <a:lstStyle/>
                    <a:p>
                      <a:pPr algn="ctr"/>
                      <a:r>
                        <a:rPr lang="es-CO" sz="2800" b="1" cap="none" spc="30" noProof="0" dirty="0">
                          <a:solidFill>
                            <a:schemeClr val="tx1"/>
                          </a:solidFill>
                          <a:effectLst/>
                        </a:rPr>
                        <a:t>3 ENCUENTRO</a:t>
                      </a:r>
                    </a:p>
                    <a:p>
                      <a:pPr algn="ctr"/>
                      <a:endParaRPr lang="es-CO" sz="2800" b="1" cap="none" spc="30" noProof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s-CO" sz="2800" b="1" cap="none" spc="3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“Renacer desde el Dolor: De Víctima a Sobreviviente”</a:t>
                      </a:r>
                    </a:p>
                    <a:p>
                      <a:pPr algn="l"/>
                      <a:endParaRPr lang="es-CO" sz="2400" b="1" cap="none" spc="3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13543" marT="205882" marB="20588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just" defTabSz="914400" rtl="0" eaLnBrk="1" latinLnBrk="0" hangingPunct="1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CO" sz="2000" b="0" kern="1200" cap="none" spc="3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Reconocimiento de las mujeres desde la perspectiva propia, desde el Estado y la sociedad civil como víctimas y sobrevivientes</a:t>
                      </a:r>
                    </a:p>
                    <a:p>
                      <a:pPr marL="342900" indent="-342900" algn="just" defTabSz="914400" rtl="0" eaLnBrk="1" latinLnBrk="0" hangingPunct="1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endParaRPr lang="es-CO" sz="2000" b="0" kern="1200" cap="none" spc="3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just" defTabSz="914400" rtl="0" eaLnBrk="1" latinLnBrk="0" hangingPunct="1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CO" sz="2000" b="0" kern="1200" cap="none" spc="3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Reconocimiento de la condición de víctima como una forma de desinstalar el sentimiento de culpa, al identificar al agresor y afirmar la condición de víctima. </a:t>
                      </a:r>
                    </a:p>
                    <a:p>
                      <a:pPr marL="342900" indent="-342900" algn="just" defTabSz="914400" rtl="0" eaLnBrk="1" latinLnBrk="0" hangingPunct="1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endParaRPr lang="es-CO" sz="2000" b="0" kern="1200" cap="none" spc="3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just" defTabSz="914400" rtl="0" eaLnBrk="1" latinLnBrk="0" hangingPunct="1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CO" sz="2000" b="0" kern="1200" cap="none" spc="3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Proporcionar recursos que ayuden a las mujeres víctimas sobrevivientes a reconocerse como sobrevivientes y sujetos de derechos, permitiéndoles verse más allá de la experiencia traumática vivida.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es-CO" sz="2400" b="1" cap="none" spc="30" noProof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CO" sz="2400" b="1" cap="none" spc="3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13543" marT="205882" marB="20588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33287"/>
                  </a:ext>
                </a:extLst>
              </a:tr>
            </a:tbl>
          </a:graphicData>
        </a:graphic>
      </p:graphicFrame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E4C9AD7D-D5C3-5060-6E94-CEB94AE44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361" y="0"/>
            <a:ext cx="1471275" cy="139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4105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FFE27-B94F-4097-879C-C784C3221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3030168-9114-C31D-9FB2-C75E352FC3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490363"/>
              </p:ext>
            </p:extLst>
          </p:nvPr>
        </p:nvGraphicFramePr>
        <p:xfrm>
          <a:off x="1377853" y="1555043"/>
          <a:ext cx="9774242" cy="456379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99822">
                  <a:extLst>
                    <a:ext uri="{9D8B030D-6E8A-4147-A177-3AD203B41FA5}">
                      <a16:colId xmlns:a16="http://schemas.microsoft.com/office/drawing/2014/main" val="1065413551"/>
                    </a:ext>
                  </a:extLst>
                </a:gridCol>
                <a:gridCol w="7474420">
                  <a:extLst>
                    <a:ext uri="{9D8B030D-6E8A-4147-A177-3AD203B41FA5}">
                      <a16:colId xmlns:a16="http://schemas.microsoft.com/office/drawing/2014/main" val="1041930731"/>
                    </a:ext>
                  </a:extLst>
                </a:gridCol>
              </a:tblGrid>
              <a:tr h="606642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HORA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ACTIVIDAD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extLst>
                  <a:ext uri="{0D108BD9-81ED-4DB2-BD59-A6C34878D82A}">
                    <a16:rowId xmlns:a16="http://schemas.microsoft.com/office/drawing/2014/main" val="1411300155"/>
                  </a:ext>
                </a:extLst>
              </a:tr>
              <a:tr h="923945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30 minutos 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1: Acogida y Bienvenida - Ejercicio Relajación progresiva.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extLst>
                  <a:ext uri="{0D108BD9-81ED-4DB2-BD59-A6C34878D82A}">
                    <a16:rowId xmlns:a16="http://schemas.microsoft.com/office/drawing/2014/main" val="1981164437"/>
                  </a:ext>
                </a:extLst>
              </a:tr>
              <a:tr h="606642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40 minutos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2: Transito de victima a sobreviviente.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extLst>
                  <a:ext uri="{0D108BD9-81ED-4DB2-BD59-A6C34878D82A}">
                    <a16:rowId xmlns:a16="http://schemas.microsoft.com/office/drawing/2014/main" val="3963863522"/>
                  </a:ext>
                </a:extLst>
              </a:tr>
              <a:tr h="606642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15 minutos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Refrigerio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extLst>
                  <a:ext uri="{0D108BD9-81ED-4DB2-BD59-A6C34878D82A}">
                    <a16:rowId xmlns:a16="http://schemas.microsoft.com/office/drawing/2014/main" val="528978266"/>
                  </a:ext>
                </a:extLst>
              </a:tr>
              <a:tr h="606642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40 minutos 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3: 5 cosas que el conflicto no logro quitarme.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extLst>
                  <a:ext uri="{0D108BD9-81ED-4DB2-BD59-A6C34878D82A}">
                    <a16:rowId xmlns:a16="http://schemas.microsoft.com/office/drawing/2014/main" val="477399571"/>
                  </a:ext>
                </a:extLst>
              </a:tr>
              <a:tr h="606642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40 minutos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4: Moldeando.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extLst>
                  <a:ext uri="{0D108BD9-81ED-4DB2-BD59-A6C34878D82A}">
                    <a16:rowId xmlns:a16="http://schemas.microsoft.com/office/drawing/2014/main" val="1384837297"/>
                  </a:ext>
                </a:extLst>
              </a:tr>
              <a:tr h="606642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10 minutos 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5: Lo que hacen las manos de las mujeres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320" marR="112320" marT="112320" marB="112320"/>
                </a:tc>
                <a:extLst>
                  <a:ext uri="{0D108BD9-81ED-4DB2-BD59-A6C34878D82A}">
                    <a16:rowId xmlns:a16="http://schemas.microsoft.com/office/drawing/2014/main" val="724129072"/>
                  </a:ext>
                </a:extLst>
              </a:tr>
            </a:tbl>
          </a:graphicData>
        </a:graphic>
      </p:graphicFrame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50D302E3-E2F9-5FCF-2B0B-CD3027D2E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435" y="170710"/>
            <a:ext cx="1199010" cy="1135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DF542FD-6580-0E99-D0D5-5C2AC0135C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652172"/>
              </p:ext>
            </p:extLst>
          </p:nvPr>
        </p:nvGraphicFramePr>
        <p:xfrm>
          <a:off x="643466" y="1630253"/>
          <a:ext cx="10905067" cy="4637400"/>
        </p:xfrm>
        <a:graphic>
          <a:graphicData uri="http://schemas.openxmlformats.org/drawingml/2006/table">
            <a:tbl>
              <a:tblPr firstRow="1" firstCol="1" bandRow="1"/>
              <a:tblGrid>
                <a:gridCol w="4051049">
                  <a:extLst>
                    <a:ext uri="{9D8B030D-6E8A-4147-A177-3AD203B41FA5}">
                      <a16:colId xmlns:a16="http://schemas.microsoft.com/office/drawing/2014/main" val="4196295299"/>
                    </a:ext>
                  </a:extLst>
                </a:gridCol>
                <a:gridCol w="6854018">
                  <a:extLst>
                    <a:ext uri="{9D8B030D-6E8A-4147-A177-3AD203B41FA5}">
                      <a16:colId xmlns:a16="http://schemas.microsoft.com/office/drawing/2014/main" val="3288845598"/>
                    </a:ext>
                  </a:extLst>
                </a:gridCol>
              </a:tblGrid>
              <a:tr h="4637400">
                <a:tc>
                  <a:txBody>
                    <a:bodyPr/>
                    <a:lstStyle/>
                    <a:p>
                      <a:pPr lvl="2" algn="ctr"/>
                      <a:endParaRPr lang="es-CO" sz="3200" b="1" i="0" u="none" strike="noStrike" noProof="0" dirty="0">
                        <a:effectLst/>
                        <a:latin typeface="+mn-lt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  <a:p>
                      <a:pPr lvl="2" algn="ctr"/>
                      <a:endParaRPr lang="es-CO" sz="3200" b="1" i="0" u="none" strike="noStrike" noProof="0" dirty="0">
                        <a:effectLst/>
                        <a:latin typeface="+mn-lt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  <a:p>
                      <a:pPr lvl="2" algn="ctr"/>
                      <a:endParaRPr lang="es-CO" sz="3200" b="1" i="0" u="none" strike="noStrike" noProof="0" dirty="0">
                        <a:effectLst/>
                        <a:latin typeface="+mn-lt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  <a:p>
                      <a:pPr lvl="2" algn="ctr"/>
                      <a:r>
                        <a:rPr lang="es-CO" sz="3200" b="1" i="0" u="none" strike="noStrike" noProof="0" dirty="0">
                          <a:effectLst/>
                          <a:latin typeface="+mn-lt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4 ENCUENTRO </a:t>
                      </a:r>
                      <a:r>
                        <a:rPr lang="es-CO" sz="2400" b="1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“Abrazando mi Ser” </a:t>
                      </a:r>
                    </a:p>
                    <a:p>
                      <a:pPr lvl="2"/>
                      <a:endParaRPr lang="es-CO" sz="24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2"/>
                      <a:endParaRPr lang="es-CO" sz="2400" b="1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s-CO" sz="18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lvl="0"/>
                      <a:r>
                        <a:rPr lang="es-CO" sz="18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just" fontAlgn="t"/>
                      <a:endParaRPr lang="es-CO" sz="2400" b="0" i="0" u="none" strike="noStrike" noProof="0" dirty="0">
                        <a:effectLst/>
                        <a:latin typeface="+mn-lt"/>
                      </a:endParaRPr>
                    </a:p>
                  </a:txBody>
                  <a:tcPr marL="204541" marR="204541" marT="2840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just" fontAlgn="t">
                        <a:buFont typeface="Arial" panose="020B0604020202020204" pitchFamily="34" charset="0"/>
                        <a:buChar char="•"/>
                      </a:pPr>
                      <a:endParaRPr lang="es-CO" sz="2400" b="0" i="0" u="none" strike="noStrike" noProof="0" dirty="0">
                        <a:effectLst/>
                        <a:latin typeface="+mn-lt"/>
                      </a:endParaRPr>
                    </a:p>
                    <a:p>
                      <a:pPr marL="0" indent="0" algn="just" fontAlgn="t">
                        <a:buFont typeface="Arial" panose="020B0604020202020204" pitchFamily="34" charset="0"/>
                        <a:buNone/>
                      </a:pPr>
                      <a:endParaRPr lang="es-CO" sz="2400" b="0" i="0" u="none" strike="noStrike" noProof="0" dirty="0">
                        <a:effectLst/>
                        <a:latin typeface="+mn-lt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  <a:p>
                      <a:pPr marL="0" indent="0" algn="just" fontAlgn="t">
                        <a:buFont typeface="Arial" panose="020B0604020202020204" pitchFamily="34" charset="0"/>
                        <a:buNone/>
                      </a:pPr>
                      <a:endParaRPr lang="es-CO" sz="2400" b="0" i="0" u="none" strike="noStrike" noProof="0" dirty="0">
                        <a:effectLst/>
                        <a:latin typeface="+mn-lt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  <a:p>
                      <a:pPr marL="0" indent="0" algn="just" fontAlgn="t">
                        <a:buFont typeface="Arial" panose="020B0604020202020204" pitchFamily="34" charset="0"/>
                        <a:buNone/>
                      </a:pPr>
                      <a:endParaRPr lang="es-CO" sz="2400" b="0" i="0" u="none" strike="noStrike" noProof="0" dirty="0">
                        <a:effectLst/>
                        <a:latin typeface="+mn-lt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  <a:p>
                      <a:pPr marL="0" indent="0" algn="just" fontAlgn="t">
                        <a:buFont typeface="Arial" panose="020B0604020202020204" pitchFamily="34" charset="0"/>
                        <a:buNone/>
                      </a:pPr>
                      <a:r>
                        <a:rPr lang="es-CO" sz="2400" b="0" i="0" u="none" strike="noStrike" noProof="0" dirty="0">
                          <a:effectLst/>
                          <a:latin typeface="+mn-lt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Promover y fortalecer la autoestima como mecanismo de afrontamiento ante los hechos de violencia sexual en el marco del conflicto armado.  </a:t>
                      </a:r>
                      <a:endParaRPr lang="es-CO" sz="2400" b="0" i="0" u="none" strike="noStrike" noProof="0" dirty="0">
                        <a:effectLst/>
                        <a:latin typeface="+mn-lt"/>
                      </a:endParaRPr>
                    </a:p>
                  </a:txBody>
                  <a:tcPr marL="204541" marR="204541" marT="28408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608315"/>
                  </a:ext>
                </a:extLst>
              </a:tr>
            </a:tbl>
          </a:graphicData>
        </a:graphic>
      </p:graphicFrame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B75F202-E9D2-25F1-B45C-DA9E3188B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248" y="87212"/>
            <a:ext cx="1471275" cy="139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143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B4CCC-35EC-4006-BC2C-6A8C60B9B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099581E-40AD-A777-C327-6440280CF9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193667"/>
              </p:ext>
            </p:extLst>
          </p:nvPr>
        </p:nvGraphicFramePr>
        <p:xfrm>
          <a:off x="1347663" y="643467"/>
          <a:ext cx="9496674" cy="5512266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2171055">
                  <a:extLst>
                    <a:ext uri="{9D8B030D-6E8A-4147-A177-3AD203B41FA5}">
                      <a16:colId xmlns:a16="http://schemas.microsoft.com/office/drawing/2014/main" val="267845073"/>
                    </a:ext>
                  </a:extLst>
                </a:gridCol>
                <a:gridCol w="7325619">
                  <a:extLst>
                    <a:ext uri="{9D8B030D-6E8A-4147-A177-3AD203B41FA5}">
                      <a16:colId xmlns:a16="http://schemas.microsoft.com/office/drawing/2014/main" val="1861110415"/>
                    </a:ext>
                  </a:extLst>
                </a:gridCol>
              </a:tblGrid>
              <a:tr h="7941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900" b="1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HORA</a:t>
                      </a:r>
                      <a:endParaRPr lang="es-CO" sz="2900" b="1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83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900" b="1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ACTIVIDAD</a:t>
                      </a:r>
                      <a:endParaRPr lang="es-CO" sz="2900" b="1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3191630"/>
                  </a:ext>
                </a:extLst>
              </a:tr>
              <a:tr h="682422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15 minutos 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 Momento 1: Acogida y Bienvenida - Como me percibo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353763"/>
                  </a:ext>
                </a:extLst>
              </a:tr>
              <a:tr h="682422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40 minutos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2: Mis derechos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846329"/>
                  </a:ext>
                </a:extLst>
              </a:tr>
              <a:tr h="682422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30 minutos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3: El tesoro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8952799"/>
                  </a:ext>
                </a:extLst>
              </a:tr>
              <a:tr h="682422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15 minutos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Refrigerio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028926"/>
                  </a:ext>
                </a:extLst>
              </a:tr>
              <a:tr h="682422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30 minutos 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3: </a:t>
                      </a:r>
                      <a:r>
                        <a:rPr lang="es-CO" sz="2200" cap="none" spc="0" noProof="0" dirty="0" err="1">
                          <a:solidFill>
                            <a:schemeClr val="tx1"/>
                          </a:solidFill>
                          <a:effectLst/>
                        </a:rPr>
                        <a:t>Tapping</a:t>
                      </a: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0589376"/>
                  </a:ext>
                </a:extLst>
              </a:tr>
              <a:tr h="682422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20 minutos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4: Construcción de la Iniciativa de Memoria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24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30 minutos  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5: Reconociéndome</a:t>
                      </a:r>
                      <a:endParaRPr lang="es-CO" sz="2200" cap="none" spc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115591" marR="211517" marT="33026" marB="247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80142"/>
                  </a:ext>
                </a:extLst>
              </a:tr>
            </a:tbl>
          </a:graphicData>
        </a:graphic>
      </p:graphicFrame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476D7746-E5BD-A690-E5C4-7B7DB8E5A0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637" y="5519593"/>
            <a:ext cx="1471275" cy="139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2859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9A9C1-DAFA-A78F-5632-BA85565C7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777F528-011D-1276-8AF2-8EAB76DDC3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485545"/>
              </p:ext>
            </p:extLst>
          </p:nvPr>
        </p:nvGraphicFramePr>
        <p:xfrm>
          <a:off x="1134596" y="1584432"/>
          <a:ext cx="10143004" cy="4547428"/>
        </p:xfrm>
        <a:graphic>
          <a:graphicData uri="http://schemas.openxmlformats.org/drawingml/2006/table">
            <a:tbl>
              <a:tblPr firstRow="1" firstCol="1" bandRow="1">
                <a:noFill/>
                <a:tableStyleId>{5C22544A-7EE6-4342-B048-85BDC9FD1C3A}</a:tableStyleId>
              </a:tblPr>
              <a:tblGrid>
                <a:gridCol w="3197026">
                  <a:extLst>
                    <a:ext uri="{9D8B030D-6E8A-4147-A177-3AD203B41FA5}">
                      <a16:colId xmlns:a16="http://schemas.microsoft.com/office/drawing/2014/main" val="791928767"/>
                    </a:ext>
                  </a:extLst>
                </a:gridCol>
                <a:gridCol w="6945978">
                  <a:extLst>
                    <a:ext uri="{9D8B030D-6E8A-4147-A177-3AD203B41FA5}">
                      <a16:colId xmlns:a16="http://schemas.microsoft.com/office/drawing/2014/main" val="364027194"/>
                    </a:ext>
                  </a:extLst>
                </a:gridCol>
              </a:tblGrid>
              <a:tr h="4547428">
                <a:tc>
                  <a:txBody>
                    <a:bodyPr/>
                    <a:lstStyle/>
                    <a:p>
                      <a:pPr algn="ctr"/>
                      <a:endParaRPr lang="es-CO" sz="2800" b="1" noProof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/>
                      <a:endParaRPr lang="es-CO" sz="2800" b="1" noProof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/>
                      <a:r>
                        <a:rPr lang="es-CO" sz="28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 ENCUENTRO</a:t>
                      </a:r>
                    </a:p>
                    <a:p>
                      <a:pPr algn="ctr"/>
                      <a:endParaRPr lang="es-CO" sz="28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8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“Reconociendo Mis Recursos, Creciendo Juntas”</a:t>
                      </a:r>
                      <a:endParaRPr lang="es-CO" sz="28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294937" marR="442404" marT="147468" marB="147468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24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24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Realizar un identificación y fortalecimiento de los mecanismos de afrontamiento y resiliencia de las victimas/sobrevivientes de violencia sexual en el marco del conflicto armado.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endParaRPr lang="es-CO" sz="2400" b="0" noProof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24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Identificar y ampliar los recursos, capacidades y habilidades de las personas víctimas de violencia sexual en el marco del conflicto armado.</a:t>
                      </a:r>
                    </a:p>
                    <a:p>
                      <a:pPr algn="just"/>
                      <a:r>
                        <a:rPr lang="es-CO" sz="24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CO" sz="24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294937" marR="110601" marT="147468" marB="147468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0086407"/>
                  </a:ext>
                </a:extLst>
              </a:tr>
            </a:tbl>
          </a:graphicData>
        </a:graphic>
      </p:graphicFrame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4E07053-2121-AFB3-3DCC-3A5AF0254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361" y="266950"/>
            <a:ext cx="1471275" cy="139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5469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07692D-A149-7F5E-D78B-6D5237E7B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A7CFE92B-26DF-8806-37B6-2EE12FE935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21525"/>
              </p:ext>
            </p:extLst>
          </p:nvPr>
        </p:nvGraphicFramePr>
        <p:xfrm>
          <a:off x="1121528" y="1204032"/>
          <a:ext cx="9948943" cy="488986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360824">
                  <a:extLst>
                    <a:ext uri="{9D8B030D-6E8A-4147-A177-3AD203B41FA5}">
                      <a16:colId xmlns:a16="http://schemas.microsoft.com/office/drawing/2014/main" val="2254476085"/>
                    </a:ext>
                  </a:extLst>
                </a:gridCol>
                <a:gridCol w="6588119">
                  <a:extLst>
                    <a:ext uri="{9D8B030D-6E8A-4147-A177-3AD203B41FA5}">
                      <a16:colId xmlns:a16="http://schemas.microsoft.com/office/drawing/2014/main" val="2995726929"/>
                    </a:ext>
                  </a:extLst>
                </a:gridCol>
              </a:tblGrid>
              <a:tr h="692394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HORA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ACTIVIDAD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extLst>
                  <a:ext uri="{0D108BD9-81ED-4DB2-BD59-A6C34878D82A}">
                    <a16:rowId xmlns:a16="http://schemas.microsoft.com/office/drawing/2014/main" val="542137112"/>
                  </a:ext>
                </a:extLst>
              </a:tr>
              <a:tr h="743951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10 minutos 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1: Ejercicio de bienvenida y acogida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extLst>
                  <a:ext uri="{0D108BD9-81ED-4DB2-BD59-A6C34878D82A}">
                    <a16:rowId xmlns:a16="http://schemas.microsoft.com/office/drawing/2014/main" val="1963535922"/>
                  </a:ext>
                </a:extLst>
              </a:tr>
              <a:tr h="692394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20 minutos 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2: La telaraña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extLst>
                  <a:ext uri="{0D108BD9-81ED-4DB2-BD59-A6C34878D82A}">
                    <a16:rowId xmlns:a16="http://schemas.microsoft.com/office/drawing/2014/main" val="1079243469"/>
                  </a:ext>
                </a:extLst>
              </a:tr>
              <a:tr h="692394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80 minutos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3: Mujer árbol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extLst>
                  <a:ext uri="{0D108BD9-81ED-4DB2-BD59-A6C34878D82A}">
                    <a16:rowId xmlns:a16="http://schemas.microsoft.com/office/drawing/2014/main" val="4217331807"/>
                  </a:ext>
                </a:extLst>
              </a:tr>
              <a:tr h="692394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15 minutos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Refrigerio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extLst>
                  <a:ext uri="{0D108BD9-81ED-4DB2-BD59-A6C34878D82A}">
                    <a16:rowId xmlns:a16="http://schemas.microsoft.com/office/drawing/2014/main" val="856481662"/>
                  </a:ext>
                </a:extLst>
              </a:tr>
              <a:tr h="683947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20 minutos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4: Acciones de memoria y dignidad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extLst>
                  <a:ext uri="{0D108BD9-81ED-4DB2-BD59-A6C34878D82A}">
                    <a16:rowId xmlns:a16="http://schemas.microsoft.com/office/drawing/2014/main" val="1401098713"/>
                  </a:ext>
                </a:extLst>
              </a:tr>
              <a:tr h="692394"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35 minutos  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kern="1200" cap="none" spc="0" noProof="0" dirty="0">
                          <a:solidFill>
                            <a:schemeClr val="tx1"/>
                          </a:solidFill>
                          <a:effectLst/>
                        </a:rPr>
                        <a:t>Momento 3: La pomada del alivio</a:t>
                      </a:r>
                      <a:endParaRPr lang="es-CO" sz="2000" b="1" kern="1200" cap="none" spc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8197" marR="128197" marT="128197" marB="128197"/>
                </a:tc>
                <a:extLst>
                  <a:ext uri="{0D108BD9-81ED-4DB2-BD59-A6C34878D82A}">
                    <a16:rowId xmlns:a16="http://schemas.microsoft.com/office/drawing/2014/main" val="1684111925"/>
                  </a:ext>
                </a:extLst>
              </a:tr>
            </a:tbl>
          </a:graphicData>
        </a:graphic>
      </p:graphicFrame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E8D2FCD3-44FF-C940-9226-218D81B4A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306" y="0"/>
            <a:ext cx="1326777" cy="1256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2174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88903-D06B-8A66-F991-53EA656F1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A16399BC-8D49-BD64-C966-1D322F98DA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844764"/>
              </p:ext>
            </p:extLst>
          </p:nvPr>
        </p:nvGraphicFramePr>
        <p:xfrm>
          <a:off x="643466" y="1394600"/>
          <a:ext cx="10905067" cy="4068799"/>
        </p:xfrm>
        <a:graphic>
          <a:graphicData uri="http://schemas.openxmlformats.org/drawingml/2006/table">
            <a:tbl>
              <a:tblPr firstRow="1" firstCol="1" bandRow="1">
                <a:noFill/>
              </a:tblPr>
              <a:tblGrid>
                <a:gridCol w="2868799">
                  <a:extLst>
                    <a:ext uri="{9D8B030D-6E8A-4147-A177-3AD203B41FA5}">
                      <a16:colId xmlns:a16="http://schemas.microsoft.com/office/drawing/2014/main" val="3641499261"/>
                    </a:ext>
                  </a:extLst>
                </a:gridCol>
                <a:gridCol w="8036268">
                  <a:extLst>
                    <a:ext uri="{9D8B030D-6E8A-4147-A177-3AD203B41FA5}">
                      <a16:colId xmlns:a16="http://schemas.microsoft.com/office/drawing/2014/main" val="1782010173"/>
                    </a:ext>
                  </a:extLst>
                </a:gridCol>
              </a:tblGrid>
              <a:tr h="4068799">
                <a:tc>
                  <a:txBody>
                    <a:bodyPr/>
                    <a:lstStyle/>
                    <a:p>
                      <a:pPr marL="0" indent="0" algn="ctr" fontAlgn="t">
                        <a:buFont typeface="Arial" panose="020B0604020202020204" pitchFamily="34" charset="0"/>
                        <a:buNone/>
                      </a:pPr>
                      <a:r>
                        <a:rPr lang="es-CO" sz="2800" b="1" i="0" u="none" strike="noStrike" cap="none" spc="3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6 ENCUENTRO</a:t>
                      </a:r>
                    </a:p>
                    <a:p>
                      <a:pPr marL="0" indent="0" algn="ctr" fontAlgn="t">
                        <a:buFont typeface="Arial" panose="020B0604020202020204" pitchFamily="34" charset="0"/>
                        <a:buNone/>
                      </a:pPr>
                      <a:endParaRPr lang="es-CO" sz="2800" b="1" i="0" u="none" strike="noStrike" cap="none" spc="30" noProof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indent="0" algn="ctr" fontAlgn="t">
                        <a:buFont typeface="Arial" panose="020B0604020202020204" pitchFamily="34" charset="0"/>
                        <a:buNone/>
                      </a:pPr>
                      <a:r>
                        <a:rPr lang="es-CO" sz="2800" b="1" i="0" u="none" strike="noStrike" cap="none" spc="3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“Renacer y reescribir mi futuro”</a:t>
                      </a:r>
                    </a:p>
                  </a:txBody>
                  <a:tcPr marL="0" marR="14601" marT="4016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2400" b="0" i="0" u="none" strike="noStrike" cap="none" spc="3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Facilitar un espacio para la reflexión del curso de vida, integrando las experiencias y los recursos propios en la reconstrucción de las metas.</a:t>
                      </a:r>
                    </a:p>
                    <a:p>
                      <a:pPr marL="342900" indent="-34290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2400" b="0" i="0" u="none" strike="noStrike" cap="none" spc="3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Desarrollar recursos que faciliten la reconstrucción de la trayectoria de vida de las mujeres.</a:t>
                      </a:r>
                    </a:p>
                    <a:p>
                      <a:pPr marL="342900" indent="-34290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CO" sz="2400" b="0" i="0" u="none" strike="noStrike" cap="none" spc="3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Materializar una acción de memoria construida por las mujeres como medida de satisfacción y garantías de no repetición.</a:t>
                      </a:r>
                    </a:p>
                    <a:p>
                      <a:pPr marL="0" indent="0" algn="just" fontAlgn="t">
                        <a:buFont typeface="Arial" panose="020B0604020202020204" pitchFamily="34" charset="0"/>
                        <a:buNone/>
                      </a:pPr>
                      <a:endParaRPr lang="es-CO" sz="2400" b="0" i="0" u="none" strike="noStrike" cap="none" spc="30" noProof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4601" marT="4016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0296232"/>
                  </a:ext>
                </a:extLst>
              </a:tr>
            </a:tbl>
          </a:graphicData>
        </a:graphic>
      </p:graphicFrame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E14259FA-3356-E75E-1A97-C98A4000D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218" y="5059518"/>
            <a:ext cx="1471275" cy="139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448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5206F73-612F-0B6E-BA00-A83E7A5FE2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437101"/>
              </p:ext>
            </p:extLst>
          </p:nvPr>
        </p:nvGraphicFramePr>
        <p:xfrm>
          <a:off x="537663" y="1440677"/>
          <a:ext cx="10381349" cy="4761819"/>
        </p:xfrm>
        <a:graphic>
          <a:graphicData uri="http://schemas.openxmlformats.org/drawingml/2006/table">
            <a:tbl>
              <a:tblPr/>
              <a:tblGrid>
                <a:gridCol w="2389778">
                  <a:extLst>
                    <a:ext uri="{9D8B030D-6E8A-4147-A177-3AD203B41FA5}">
                      <a16:colId xmlns:a16="http://schemas.microsoft.com/office/drawing/2014/main" val="2962882029"/>
                    </a:ext>
                  </a:extLst>
                </a:gridCol>
                <a:gridCol w="7991571">
                  <a:extLst>
                    <a:ext uri="{9D8B030D-6E8A-4147-A177-3AD203B41FA5}">
                      <a16:colId xmlns:a16="http://schemas.microsoft.com/office/drawing/2014/main" val="3235337943"/>
                    </a:ext>
                  </a:extLst>
                </a:gridCol>
              </a:tblGrid>
              <a:tr h="632964"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HORA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5760" algn="ctr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ACTIVIDAD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3951557"/>
                  </a:ext>
                </a:extLst>
              </a:tr>
              <a:tr h="632964"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0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15 minutos  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Momento 1: </a:t>
                      </a:r>
                      <a:r>
                        <a:rPr lang="es-CO" sz="2000" b="0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Acogida y Bienvenida</a:t>
                      </a:r>
                      <a:r>
                        <a:rPr lang="es-CO" sz="2000" b="1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– </a:t>
                      </a:r>
                      <a:r>
                        <a:rPr lang="es-CO" sz="2000" b="0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muévete si  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2004694"/>
                  </a:ext>
                </a:extLst>
              </a:tr>
              <a:tr h="964035"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0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 minutos 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algn="just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Momento 2: </a:t>
                      </a:r>
                      <a:r>
                        <a:rPr lang="es-CO" sz="2000" b="0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Ejercicio de imaginación sigue caminando</a:t>
                      </a:r>
                      <a:r>
                        <a:rPr lang="es-CO" sz="2000" b="1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948927"/>
                  </a:ext>
                </a:extLst>
              </a:tr>
              <a:tr h="632964"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0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 minutos 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92024" algn="just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Refrigerio 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015325"/>
                  </a:ext>
                </a:extLst>
              </a:tr>
              <a:tr h="632964"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0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60 minutos 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92024" algn="just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Momento 3: </a:t>
                      </a:r>
                      <a:r>
                        <a:rPr lang="es-CO" sz="2000" b="0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La Batea de tomar y soltar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769825"/>
                  </a:ext>
                </a:extLst>
              </a:tr>
              <a:tr h="632964"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0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60 minutos 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92024" algn="just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Momento 4: </a:t>
                      </a:r>
                      <a:r>
                        <a:rPr lang="es-CO" sz="2000" b="0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Presentación acción de memoria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539356"/>
                  </a:ext>
                </a:extLst>
              </a:tr>
              <a:tr h="632964"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0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15 minutos  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algn="just" fontAlgn="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000" b="1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Momento 5: </a:t>
                      </a:r>
                      <a:r>
                        <a:rPr lang="es-CO" sz="2000" b="0" i="0" u="none" strike="noStrike" noProof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Esto es un abrazo </a:t>
                      </a:r>
                      <a:endParaRPr lang="es-CO" sz="3300" b="0" i="0" u="none" strike="noStrike" noProof="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7194" marR="117194" marT="117194" marB="11719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8992762"/>
                  </a:ext>
                </a:extLst>
              </a:tr>
            </a:tbl>
          </a:graphicData>
        </a:graphic>
      </p:graphicFrame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12548CC3-8FEA-8055-EBC9-99334C60C4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248" y="87212"/>
            <a:ext cx="1471275" cy="139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5803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9ECBD0-C45A-9478-104F-4B0512380EC5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CO" sz="3200" b="1" noProof="0" dirty="0">
                <a:solidFill>
                  <a:srgbClr val="F95428"/>
                </a:solidFill>
                <a:latin typeface="Century Gothic"/>
                <a:ea typeface="MS PGothic"/>
                <a:cs typeface="+mn-cs"/>
              </a:rPr>
              <a:t>A DONDE QUEREMOS CAMINAR!!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9DE153-92A2-BFB1-C473-D0F148682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0495" y="1825625"/>
            <a:ext cx="5033210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s-CO" b="1" noProof="0" dirty="0">
                <a:solidFill>
                  <a:schemeClr val="accent2"/>
                </a:solidFill>
              </a:rPr>
              <a:t>2025</a:t>
            </a:r>
          </a:p>
          <a:p>
            <a:pPr algn="just"/>
            <a:r>
              <a:rPr lang="es-CO" sz="2400" noProof="0" dirty="0"/>
              <a:t>Identificación de municipios y conformación de grupos de mujeres. </a:t>
            </a:r>
          </a:p>
          <a:p>
            <a:pPr algn="just"/>
            <a:r>
              <a:rPr lang="es-CO" sz="2400" noProof="0" dirty="0"/>
              <a:t>Formación de profesionales que implementaran la estrategia.</a:t>
            </a:r>
          </a:p>
          <a:p>
            <a:pPr algn="just"/>
            <a:r>
              <a:rPr lang="es-CO" sz="2400" noProof="0" dirty="0"/>
              <a:t>Apoyo técnico y financiero por parte de GSF.</a:t>
            </a:r>
          </a:p>
          <a:p>
            <a:pPr algn="just"/>
            <a:r>
              <a:rPr lang="es-CO" sz="2400" noProof="0" dirty="0"/>
              <a:t>Apoyo técnico de la UIAF.</a:t>
            </a:r>
          </a:p>
          <a:p>
            <a:pPr algn="just"/>
            <a:r>
              <a:rPr lang="es-CO" sz="2400" noProof="0" dirty="0"/>
              <a:t>Implementación temprana.</a:t>
            </a:r>
          </a:p>
          <a:p>
            <a:pPr algn="just"/>
            <a:r>
              <a:rPr lang="es-CO" sz="2400" noProof="0" dirty="0"/>
              <a:t>Análisis de los resultados en la implementación temprana para el fortalecimiento de la estrategia. </a:t>
            </a:r>
          </a:p>
          <a:p>
            <a:endParaRPr lang="es-CO" noProof="0" dirty="0"/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97839FF-9557-3EC6-04F2-F2BE82F1059E}"/>
              </a:ext>
            </a:extLst>
          </p:cNvPr>
          <p:cNvSpPr txBox="1">
            <a:spLocks/>
          </p:cNvSpPr>
          <p:nvPr/>
        </p:nvSpPr>
        <p:spPr>
          <a:xfrm>
            <a:off x="6208295" y="1825625"/>
            <a:ext cx="503321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s-CO" noProof="0" dirty="0">
                <a:solidFill>
                  <a:schemeClr val="accent2"/>
                </a:solidFill>
              </a:rPr>
              <a:t>2026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 b="0" noProof="0" dirty="0"/>
              <a:t>Implementación de la estrategia con ampliación de la cobertura en el territorio nacional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 b="0" noProof="0" dirty="0"/>
              <a:t>Proyección de implementación anual en vigencias futuras.</a:t>
            </a:r>
          </a:p>
          <a:p>
            <a:endParaRPr lang="es-CO" noProof="0" dirty="0"/>
          </a:p>
        </p:txBody>
      </p:sp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576DDD9-7932-DFDC-4A6B-FCC10D7E9CE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6" r="-3" b="-3"/>
          <a:stretch/>
        </p:blipFill>
        <p:spPr>
          <a:xfrm>
            <a:off x="0" y="138729"/>
            <a:ext cx="2080709" cy="1778354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7588238-4DA3-1510-97F1-7ED91228300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522" r="1" b="35944"/>
          <a:stretch/>
        </p:blipFill>
        <p:spPr>
          <a:xfrm>
            <a:off x="8518358" y="3325159"/>
            <a:ext cx="3673642" cy="353284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772214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0F52B479-238D-88BC-CD92-395358BD0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349" y="175972"/>
            <a:ext cx="1760340" cy="166743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C88ECD3-1E1E-6D5E-6966-CDCB90F34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 noProof="0" dirty="0"/>
          </a:p>
        </p:txBody>
      </p:sp>
      <p:pic>
        <p:nvPicPr>
          <p:cNvPr id="9225" name="Picture 9" descr="De las crisis podemos renacer: la resiliencia. Casaleiz Psicólogo Málaga -  Casaleiz Psicología">
            <a:extLst>
              <a:ext uri="{FF2B5EF4-FFF2-40B4-BE49-F238E27FC236}">
                <a16:creationId xmlns:a16="http://schemas.microsoft.com/office/drawing/2014/main" id="{DC60384F-099E-5260-BEDD-98F78E622F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0" b="10219"/>
          <a:stretch/>
        </p:blipFill>
        <p:spPr bwMode="auto">
          <a:xfrm>
            <a:off x="859811" y="1843406"/>
            <a:ext cx="10495126" cy="4596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A9C496E0-0A64-DCF6-F9ED-2AC7058F60DC}"/>
              </a:ext>
            </a:extLst>
          </p:cNvPr>
          <p:cNvSpPr txBox="1"/>
          <p:nvPr/>
        </p:nvSpPr>
        <p:spPr>
          <a:xfrm>
            <a:off x="2715491" y="3546763"/>
            <a:ext cx="3269672" cy="9282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s-CO" noProof="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EE3EE2E-BCB3-1FA3-4016-0A9277222AFF}"/>
              </a:ext>
            </a:extLst>
          </p:cNvPr>
          <p:cNvSpPr txBox="1"/>
          <p:nvPr/>
        </p:nvSpPr>
        <p:spPr>
          <a:xfrm>
            <a:off x="2757054" y="3574472"/>
            <a:ext cx="3214254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sz="6000" b="1" noProof="0" dirty="0">
                <a:ea typeface="Calibri"/>
                <a:cs typeface="Calibri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196299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EC5DF-25B4-4F61-CDB0-C677934921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CuadroTexto 2">
            <a:extLst>
              <a:ext uri="{FF2B5EF4-FFF2-40B4-BE49-F238E27FC236}">
                <a16:creationId xmlns:a16="http://schemas.microsoft.com/office/drawing/2014/main" id="{0E13A496-BC11-2D70-CD41-33BF0DED9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30350" y="11239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s-CO" sz="1800" noProof="0" dirty="0"/>
          </a:p>
        </p:txBody>
      </p:sp>
      <p:sp>
        <p:nvSpPr>
          <p:cNvPr id="18" name="CuadroTexto 14">
            <a:extLst>
              <a:ext uri="{FF2B5EF4-FFF2-40B4-BE49-F238E27FC236}">
                <a16:creationId xmlns:a16="http://schemas.microsoft.com/office/drawing/2014/main" id="{7944D8DD-2AF3-6696-FEFA-EF18D8380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050" y="539750"/>
            <a:ext cx="5338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CO" b="1" noProof="0" dirty="0">
                <a:solidFill>
                  <a:srgbClr val="F95428"/>
                </a:solidFill>
                <a:latin typeface="Century Gothic"/>
                <a:ea typeface="MS PGothic"/>
              </a:rPr>
              <a:t>ANTECEDENTES </a:t>
            </a:r>
            <a:endParaRPr lang="es-CO" sz="1800" noProof="0" dirty="0">
              <a:solidFill>
                <a:srgbClr val="F95428"/>
              </a:solidFill>
              <a:latin typeface="Century Gothic"/>
            </a:endParaRPr>
          </a:p>
        </p:txBody>
      </p:sp>
      <p:pic>
        <p:nvPicPr>
          <p:cNvPr id="9" name="Imagen 8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269F3037-188B-2472-0FB4-F73168160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248" y="87212"/>
            <a:ext cx="1471275" cy="1393625"/>
          </a:xfrm>
          <a:prstGeom prst="rect">
            <a:avLst/>
          </a:prstGeom>
        </p:spPr>
      </p:pic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F337A02B-60FE-60F0-0F1D-95DF838FDD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4537091"/>
              </p:ext>
            </p:extLst>
          </p:nvPr>
        </p:nvGraphicFramePr>
        <p:xfrm>
          <a:off x="40512" y="-1150373"/>
          <a:ext cx="12186019" cy="7369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3080" name="Rectángulo: esquinas redondeadas 23079">
            <a:extLst>
              <a:ext uri="{FF2B5EF4-FFF2-40B4-BE49-F238E27FC236}">
                <a16:creationId xmlns:a16="http://schemas.microsoft.com/office/drawing/2014/main" id="{5A6B31BD-2627-FE97-5523-FF2FF34A9532}"/>
              </a:ext>
            </a:extLst>
          </p:cNvPr>
          <p:cNvSpPr/>
          <p:nvPr/>
        </p:nvSpPr>
        <p:spPr>
          <a:xfrm>
            <a:off x="202604" y="4827488"/>
            <a:ext cx="11786417" cy="17206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63500" dist="38100" dir="2700000">
              <a:srgbClr val="F7CBAC">
                <a:alpha val="40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s-CO" noProof="0" dirty="0"/>
          </a:p>
        </p:txBody>
      </p:sp>
      <p:pic>
        <p:nvPicPr>
          <p:cNvPr id="23180" name="Imagen 23179" descr="Imagen que contiene tabla, computadora, computer, remoto&#10;&#10;El contenido generado por IA puede ser incorrecto.">
            <a:extLst>
              <a:ext uri="{FF2B5EF4-FFF2-40B4-BE49-F238E27FC236}">
                <a16:creationId xmlns:a16="http://schemas.microsoft.com/office/drawing/2014/main" id="{410E5E87-5B53-3D0A-4348-76FFC16F85B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10706" y="3474994"/>
            <a:ext cx="1537470" cy="880630"/>
          </a:xfrm>
          <a:prstGeom prst="rect">
            <a:avLst/>
          </a:prstGeom>
        </p:spPr>
      </p:pic>
      <p:pic>
        <p:nvPicPr>
          <p:cNvPr id="23181" name="Imagen 23180" descr="Firmar Escribir Símbolo Crear Vector PNG ,dibujos Escribe, Símbolo, Crear  PNG y Vector para Descargar Gratis | Pngtree">
            <a:extLst>
              <a:ext uri="{FF2B5EF4-FFF2-40B4-BE49-F238E27FC236}">
                <a16:creationId xmlns:a16="http://schemas.microsoft.com/office/drawing/2014/main" id="{AC894AD5-1AD7-C68E-6077-D0DD481CB7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70368" y="3309558"/>
            <a:ext cx="1211504" cy="1211503"/>
          </a:xfrm>
          <a:prstGeom prst="rect">
            <a:avLst/>
          </a:prstGeom>
        </p:spPr>
      </p:pic>
      <p:pic>
        <p:nvPicPr>
          <p:cNvPr id="23195" name="Imagen 23194" descr="Icono&#10;&#10;El contenido generado por IA puede ser incorrecto.">
            <a:extLst>
              <a:ext uri="{FF2B5EF4-FFF2-40B4-BE49-F238E27FC236}">
                <a16:creationId xmlns:a16="http://schemas.microsoft.com/office/drawing/2014/main" id="{A2DCCBE8-FC96-E593-D5F0-112002F86DA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12967" y="3328599"/>
            <a:ext cx="1148773" cy="1117988"/>
          </a:xfrm>
          <a:prstGeom prst="rect">
            <a:avLst/>
          </a:prstGeom>
        </p:spPr>
      </p:pic>
      <p:pic>
        <p:nvPicPr>
          <p:cNvPr id="23204" name="Imagen 23203">
            <a:extLst>
              <a:ext uri="{FF2B5EF4-FFF2-40B4-BE49-F238E27FC236}">
                <a16:creationId xmlns:a16="http://schemas.microsoft.com/office/drawing/2014/main" id="{0FDAE344-CF58-B1D9-B359-107AC55AE8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48452" y="3209488"/>
            <a:ext cx="1044679" cy="111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46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0 Rectángulo">
            <a:extLst>
              <a:ext uri="{FF2B5EF4-FFF2-40B4-BE49-F238E27FC236}">
                <a16:creationId xmlns:a16="http://schemas.microsoft.com/office/drawing/2014/main" id="{4648CF40-D765-4F77-AD52-40C65071BD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5182" y="5852424"/>
            <a:ext cx="3638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CO" sz="1400" b="1" noProof="0" dirty="0">
                <a:solidFill>
                  <a:schemeClr val="bg1"/>
                </a:solidFill>
                <a:cs typeface="Arial" panose="020B0604020202020204" pitchFamily="34" charset="0"/>
              </a:rPr>
              <a:t>CONVENCIÓN SOBRE LOS DERECHOS DE LAS PERSONAS CON DISCAPACIDAD  (2006)</a:t>
            </a: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DC127977-BB6E-EC14-45F3-7D5467835D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7435401"/>
              </p:ext>
            </p:extLst>
          </p:nvPr>
        </p:nvGraphicFramePr>
        <p:xfrm>
          <a:off x="658560" y="1401859"/>
          <a:ext cx="11152096" cy="49826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506CAC9-8A1D-B6F1-F755-DE4511EE1AC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362" y="0"/>
            <a:ext cx="1471275" cy="139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9526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CuadroTexto 2">
            <a:extLst>
              <a:ext uri="{FF2B5EF4-FFF2-40B4-BE49-F238E27FC236}">
                <a16:creationId xmlns:a16="http://schemas.microsoft.com/office/drawing/2014/main" id="{E1690ACE-C67B-47A0-BD67-A1BE836013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30350" y="11239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s-CO" sz="1800" noProof="0" dirty="0"/>
          </a:p>
        </p:txBody>
      </p:sp>
      <p:sp>
        <p:nvSpPr>
          <p:cNvPr id="20482" name="CuadroTexto 4">
            <a:extLst>
              <a:ext uri="{FF2B5EF4-FFF2-40B4-BE49-F238E27FC236}">
                <a16:creationId xmlns:a16="http://schemas.microsoft.com/office/drawing/2014/main" id="{CBAF818A-5718-469E-A052-4CAAF3FB7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3663" y="1622079"/>
            <a:ext cx="10150908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es-CO" sz="2000" noProof="0" dirty="0">
                <a:latin typeface="Century Gothic"/>
                <a:ea typeface="MS PGothic"/>
              </a:rPr>
              <a:t>A través del trabajo </a:t>
            </a:r>
            <a:r>
              <a:rPr lang="es-CO" sz="2000" b="1" noProof="0" dirty="0">
                <a:latin typeface="Century Gothic"/>
                <a:ea typeface="MS PGothic"/>
              </a:rPr>
              <a:t>en grupos colaborativos</a:t>
            </a:r>
            <a:r>
              <a:rPr lang="es-CO" sz="2000" noProof="0" dirty="0">
                <a:latin typeface="Century Gothic"/>
                <a:ea typeface="MS PGothic"/>
              </a:rPr>
              <a:t>, se promoverá la construcción de significados, el fortalecimiento de la autorregulación emocional y la simbolización del sufrimiento. Asimismo, se facilitará la identificación de recursos de afrontamiento, el fortalecimiento de redes de apoyo y la reconstrucción del curso de vida de las participantes.</a:t>
            </a:r>
          </a:p>
        </p:txBody>
      </p:sp>
      <p:pic>
        <p:nvPicPr>
          <p:cNvPr id="20487" name="Imagen 2" descr="Imagen que contiene persona, exterior, niño, joven&#10;&#10;Descripción generada automáticamente">
            <a:extLst>
              <a:ext uri="{FF2B5EF4-FFF2-40B4-BE49-F238E27FC236}">
                <a16:creationId xmlns:a16="http://schemas.microsoft.com/office/drawing/2014/main" id="{C13BA05F-07E8-45F7-A0F0-15B293EED2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22" r="351" b="248"/>
          <a:stretch/>
        </p:blipFill>
        <p:spPr bwMode="auto">
          <a:xfrm>
            <a:off x="1257591" y="3548930"/>
            <a:ext cx="4425116" cy="27825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Imagen 4" descr="Imagen que contiene persona, exterior, pastel, gente&#10;&#10;Descripción generada automáticamente">
            <a:extLst>
              <a:ext uri="{FF2B5EF4-FFF2-40B4-BE49-F238E27FC236}">
                <a16:creationId xmlns:a16="http://schemas.microsoft.com/office/drawing/2014/main" id="{EDFD2820-79D2-441D-93C6-4D394086B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254" y="3541568"/>
            <a:ext cx="4984317" cy="27990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uadroTexto 14">
            <a:extLst>
              <a:ext uri="{FF2B5EF4-FFF2-40B4-BE49-F238E27FC236}">
                <a16:creationId xmlns:a16="http://schemas.microsoft.com/office/drawing/2014/main" id="{15E1093F-FD08-490B-B703-72C7EB062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2991" y="831850"/>
            <a:ext cx="5338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CO" b="1" noProof="0" dirty="0">
                <a:solidFill>
                  <a:srgbClr val="F95428"/>
                </a:solidFill>
                <a:latin typeface="Century Gothic"/>
                <a:ea typeface="MS PGothic"/>
              </a:rPr>
              <a:t>Alcance</a:t>
            </a:r>
            <a:endParaRPr lang="es-CO" sz="1800" noProof="0" dirty="0">
              <a:solidFill>
                <a:srgbClr val="F95428"/>
              </a:solidFill>
              <a:latin typeface="Century Gothic"/>
            </a:endParaRPr>
          </a:p>
        </p:txBody>
      </p:sp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98569DD9-ED31-FFB1-626F-BE1045FA69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248" y="87212"/>
            <a:ext cx="1471275" cy="13936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97188A-71DD-F374-2326-1FA72140D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FABF87E-A65C-74E2-30AB-83197CE6DA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648" y="239612"/>
            <a:ext cx="1471275" cy="1393625"/>
          </a:xfrm>
          <a:prstGeom prst="rect">
            <a:avLst/>
          </a:prstGeom>
        </p:spPr>
      </p:pic>
      <p:pic>
        <p:nvPicPr>
          <p:cNvPr id="9" name="Imagen 8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949D509-E844-8CA7-E627-F51791046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248" y="87212"/>
            <a:ext cx="1471275" cy="1393625"/>
          </a:xfrm>
          <a:prstGeom prst="rect">
            <a:avLst/>
          </a:prstGeom>
        </p:spPr>
      </p:pic>
      <p:sp useBgFill="1">
        <p:nvSpPr>
          <p:cNvPr id="17427" name="Rectangle 17429">
            <a:extLst>
              <a:ext uri="{FF2B5EF4-FFF2-40B4-BE49-F238E27FC236}">
                <a16:creationId xmlns:a16="http://schemas.microsoft.com/office/drawing/2014/main" id="{3C3E5D51-F8E7-4DCA-AAE7-E43895B7DF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BC2E2B5-AA1A-6186-0D66-F9152D83D6C2}"/>
              </a:ext>
            </a:extLst>
          </p:cNvPr>
          <p:cNvSpPr txBox="1"/>
          <p:nvPr/>
        </p:nvSpPr>
        <p:spPr>
          <a:xfrm>
            <a:off x="124127" y="3958926"/>
            <a:ext cx="4834975" cy="2437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3200" b="1" noProof="0" dirty="0">
                <a:solidFill>
                  <a:srgbClr val="F95428"/>
                </a:solidFill>
                <a:latin typeface="Century Gothic"/>
                <a:ea typeface="MS PGothic"/>
              </a:rPr>
              <a:t>¿POR QUÉ ES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3200" b="1" noProof="0" dirty="0">
                <a:solidFill>
                  <a:srgbClr val="F95428"/>
                </a:solidFill>
                <a:latin typeface="Century Gothic"/>
                <a:ea typeface="MS PGothic"/>
              </a:rPr>
              <a:t>GRUPAL?</a:t>
            </a:r>
          </a:p>
        </p:txBody>
      </p:sp>
      <p:sp>
        <p:nvSpPr>
          <p:cNvPr id="17432" name="Rectangle 17431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17434" name="Rectangle 17433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0"/>
            <a:ext cx="11231745" cy="35578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pic>
        <p:nvPicPr>
          <p:cNvPr id="14" name="Imagen 7" descr="Imagen que contiene interior, tabla, relleno, perro&#10;&#10;Descripción generada automáticamente">
            <a:extLst>
              <a:ext uri="{FF2B5EF4-FFF2-40B4-BE49-F238E27FC236}">
                <a16:creationId xmlns:a16="http://schemas.microsoft.com/office/drawing/2014/main" id="{AC886295-50C1-D28B-5E7E-7939D6898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" r="14083" b="-1"/>
          <a:stretch/>
        </p:blipFill>
        <p:spPr bwMode="auto">
          <a:xfrm rot="16200000">
            <a:off x="877307" y="532876"/>
            <a:ext cx="2310048" cy="250710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n 2" descr="Un grupo de personas de pie en la calle&#10;&#10;Descripción generada automáticamente">
            <a:extLst>
              <a:ext uri="{FF2B5EF4-FFF2-40B4-BE49-F238E27FC236}">
                <a16:creationId xmlns:a16="http://schemas.microsoft.com/office/drawing/2014/main" id="{425292D5-810A-9C09-C0E4-1AF03BAFC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0" r="3683"/>
          <a:stretch/>
        </p:blipFill>
        <p:spPr bwMode="auto">
          <a:xfrm>
            <a:off x="3536516" y="641538"/>
            <a:ext cx="2507982" cy="228978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094E71A-619B-4F1B-DBA6-34BB99C3A7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2368" y="642498"/>
            <a:ext cx="2723882" cy="2287862"/>
          </a:xfrm>
          <a:prstGeom prst="rect">
            <a:avLst/>
          </a:prstGeom>
        </p:spPr>
      </p:pic>
      <p:pic>
        <p:nvPicPr>
          <p:cNvPr id="13" name="pasted-image.png" descr="Imagen que contiene persona, tabla, objeto, interior&#10;&#10;Descripción generada automáticamente">
            <a:extLst>
              <a:ext uri="{FF2B5EF4-FFF2-40B4-BE49-F238E27FC236}">
                <a16:creationId xmlns:a16="http://schemas.microsoft.com/office/drawing/2014/main" id="{6BF41184-5979-08DE-62CF-16303197AE7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5548" r="12441" b="3"/>
          <a:stretch/>
        </p:blipFill>
        <p:spPr>
          <a:xfrm>
            <a:off x="8982219" y="629560"/>
            <a:ext cx="2515016" cy="2313740"/>
          </a:xfrm>
          <a:prstGeom prst="rect">
            <a:avLst/>
          </a:prstGeom>
        </p:spPr>
      </p:pic>
      <p:sp>
        <p:nvSpPr>
          <p:cNvPr id="17436" name="Rectangle 17435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3635346" y="5126067"/>
            <a:ext cx="219456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F85B10-D17E-6078-80D1-1E96C7248CDA}"/>
              </a:ext>
            </a:extLst>
          </p:cNvPr>
          <p:cNvSpPr txBox="1"/>
          <p:nvPr/>
        </p:nvSpPr>
        <p:spPr>
          <a:xfrm>
            <a:off x="4873363" y="3729792"/>
            <a:ext cx="7048745" cy="3059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2000" b="1" noProof="0" dirty="0">
                <a:effectLst/>
              </a:rPr>
              <a:t>Aprendizaje institucional </a:t>
            </a:r>
            <a:r>
              <a:rPr lang="es-CO" sz="2000" noProof="0" dirty="0">
                <a:effectLst/>
              </a:rPr>
              <a:t>con experiencias en la implementación de otras estrategias grupales dirigidas a mujeres victimas de violencia sexual con ocasión del conflicto armado, que fortalecieron recursos de afrontamiento de las participantes en el marco de otras medidas de reparación. 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2000" b="1" noProof="0" dirty="0">
                <a:effectLst/>
              </a:rPr>
              <a:t>Bermúdez; Millán </a:t>
            </a:r>
            <a:r>
              <a:rPr lang="es-CO" sz="2000" b="1" noProof="0" dirty="0"/>
              <a:t>&amp; </a:t>
            </a:r>
            <a:r>
              <a:rPr lang="es-CO" sz="2000" b="1" noProof="0" dirty="0">
                <a:effectLst/>
              </a:rPr>
              <a:t>Carrillo (2024).</a:t>
            </a:r>
            <a:r>
              <a:rPr lang="es-CO" sz="2000" noProof="0" dirty="0">
                <a:effectLst/>
              </a:rPr>
              <a:t>  Son </a:t>
            </a:r>
            <a:r>
              <a:rPr lang="es-CO" sz="2000" noProof="0" dirty="0"/>
              <a:t>investigadores Colombianos que han trabajado en el estudio de la violencia sexual en el marco del conflicto armado y en los procesos de sanación de las mujeres sobrevivientes. 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2000" noProof="0" dirty="0"/>
              <a:t>Su investigación se centró en cómo las mujeres han desarrollado estrategias de restauración y sanación a través de la solidaridad mutua, la organización colectiva y el apoyo mutuo .</a:t>
            </a:r>
            <a:endParaRPr lang="es-CO" sz="2000" noProof="0" dirty="0">
              <a:ea typeface="Calibri"/>
              <a:cs typeface="Calibri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7247817-6FD9-3976-F4A8-1C20EBE0232D}"/>
              </a:ext>
            </a:extLst>
          </p:cNvPr>
          <p:cNvSpPr/>
          <p:nvPr/>
        </p:nvSpPr>
        <p:spPr>
          <a:xfrm>
            <a:off x="606705" y="863773"/>
            <a:ext cx="6711392" cy="223138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Aft>
                <a:spcPts val="600"/>
              </a:spcAft>
              <a:defRPr/>
            </a:pPr>
            <a:endParaRPr lang="es-CO" sz="1900" noProof="0" dirty="0">
              <a:solidFill>
                <a:schemeClr val="accent1">
                  <a:lumMod val="75000"/>
                </a:schemeClr>
              </a:solidFill>
              <a:latin typeface="Calibri"/>
              <a:ea typeface="Verdana"/>
              <a:cs typeface="Calibri"/>
            </a:endParaRPr>
          </a:p>
          <a:p>
            <a:pPr>
              <a:spcAft>
                <a:spcPts val="600"/>
              </a:spcAft>
              <a:defRPr/>
            </a:pPr>
            <a:endParaRPr lang="es-CO" sz="1900" noProof="0" dirty="0">
              <a:solidFill>
                <a:schemeClr val="accent1">
                  <a:lumMod val="75000"/>
                </a:schemeClr>
              </a:solidFill>
              <a:latin typeface="Calibri"/>
              <a:ea typeface="Verdana"/>
              <a:cs typeface="Calibri"/>
            </a:endParaRPr>
          </a:p>
          <a:p>
            <a:pPr>
              <a:spcAft>
                <a:spcPts val="600"/>
              </a:spcAft>
              <a:defRPr/>
            </a:pPr>
            <a:endParaRPr lang="es-CO" sz="1900" noProof="0" dirty="0">
              <a:solidFill>
                <a:schemeClr val="accent1">
                  <a:lumMod val="75000"/>
                </a:schemeClr>
              </a:solidFill>
              <a:latin typeface="Calibri"/>
              <a:ea typeface="Verdana"/>
              <a:cs typeface="Calibri"/>
            </a:endParaRPr>
          </a:p>
          <a:p>
            <a:pPr>
              <a:spcAft>
                <a:spcPts val="600"/>
              </a:spcAft>
              <a:defRPr/>
            </a:pPr>
            <a:endParaRPr lang="es-CO" sz="1900" noProof="0" dirty="0">
              <a:solidFill>
                <a:schemeClr val="accent1">
                  <a:lumMod val="75000"/>
                </a:schemeClr>
              </a:solidFill>
              <a:latin typeface="Calibri"/>
              <a:ea typeface="Verdana"/>
              <a:cs typeface="Calibri"/>
            </a:endParaRPr>
          </a:p>
          <a:p>
            <a:pPr>
              <a:spcAft>
                <a:spcPts val="600"/>
              </a:spcAft>
              <a:defRPr/>
            </a:pPr>
            <a:endParaRPr lang="es-CO" sz="1900" noProof="0" dirty="0">
              <a:solidFill>
                <a:schemeClr val="accent1">
                  <a:lumMod val="75000"/>
                </a:schemeClr>
              </a:solidFill>
              <a:latin typeface="Calibri"/>
              <a:ea typeface="Verdana"/>
              <a:cs typeface="Calibri"/>
            </a:endParaRPr>
          </a:p>
          <a:p>
            <a:pPr>
              <a:spcAft>
                <a:spcPts val="600"/>
              </a:spcAft>
              <a:defRPr/>
            </a:pPr>
            <a:endParaRPr lang="es-CO" sz="1900" noProof="0" dirty="0">
              <a:solidFill>
                <a:schemeClr val="accent1">
                  <a:lumMod val="75000"/>
                </a:schemeClr>
              </a:solidFill>
              <a:latin typeface="Calibri"/>
              <a:ea typeface="Verdana"/>
              <a:cs typeface="Calibri"/>
            </a:endParaRPr>
          </a:p>
        </p:txBody>
      </p:sp>
      <p:sp>
        <p:nvSpPr>
          <p:cNvPr id="17411" name="CuadroTexto 2">
            <a:extLst>
              <a:ext uri="{FF2B5EF4-FFF2-40B4-BE49-F238E27FC236}">
                <a16:creationId xmlns:a16="http://schemas.microsoft.com/office/drawing/2014/main" id="{EAC88594-E8E4-B8F9-1159-67BCDD49A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30350" y="11239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s-CO" sz="1800" noProof="0" dirty="0"/>
          </a:p>
        </p:txBody>
      </p:sp>
    </p:spTree>
    <p:extLst>
      <p:ext uri="{BB962C8B-B14F-4D97-AF65-F5344CB8AC3E}">
        <p14:creationId xmlns:p14="http://schemas.microsoft.com/office/powerpoint/2010/main" val="3374652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16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187CFC2-858E-2C45-978F-32FDAE908C7A}"/>
              </a:ext>
            </a:extLst>
          </p:cNvPr>
          <p:cNvSpPr txBox="1"/>
          <p:nvPr/>
        </p:nvSpPr>
        <p:spPr>
          <a:xfrm>
            <a:off x="838201" y="50006"/>
            <a:ext cx="512056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3600" b="1" noProof="0" dirty="0">
                <a:solidFill>
                  <a:srgbClr val="F95428"/>
                </a:solidFill>
                <a:latin typeface="Century Gothic"/>
                <a:ea typeface="MS PGothic"/>
              </a:rPr>
              <a:t>¿POR QUÉ ES GRUPAL?</a:t>
            </a:r>
          </a:p>
        </p:txBody>
      </p:sp>
      <p:sp>
        <p:nvSpPr>
          <p:cNvPr id="35" name="Oval 18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A35FD01-1A18-46D8-0B95-156253B90A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522" r="1" b="35944"/>
          <a:stretch/>
        </p:blipFill>
        <p:spPr>
          <a:xfrm>
            <a:off x="7342459" y="2194329"/>
            <a:ext cx="4849541" cy="46636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36" name="Arc 20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pic>
        <p:nvPicPr>
          <p:cNvPr id="12" name="Imagen 1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A75FF18-AA02-079B-D86F-CA2BBD56C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6" r="-3" b="-3"/>
          <a:stretch/>
        </p:blipFill>
        <p:spPr>
          <a:xfrm>
            <a:off x="6528307" y="17780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9B0F43B6-2B93-C44D-F26B-04FFE4F3EC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4952823"/>
              </p:ext>
            </p:extLst>
          </p:nvPr>
        </p:nvGraphicFramePr>
        <p:xfrm>
          <a:off x="810807" y="1189831"/>
          <a:ext cx="5117594" cy="4478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21830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449" name="Rectangle 17448">
            <a:extLst>
              <a:ext uri="{FF2B5EF4-FFF2-40B4-BE49-F238E27FC236}">
                <a16:creationId xmlns:a16="http://schemas.microsoft.com/office/drawing/2014/main" id="{99F1FFA9-D672-408C-9220-ADEEC6ABD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  <p:sp>
        <p:nvSpPr>
          <p:cNvPr id="17413" name="CuadroTexto 14">
            <a:extLst>
              <a:ext uri="{FF2B5EF4-FFF2-40B4-BE49-F238E27FC236}">
                <a16:creationId xmlns:a16="http://schemas.microsoft.com/office/drawing/2014/main" id="{069B6325-FF57-44AF-BF8D-2B77A5AA01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1" y="49129"/>
            <a:ext cx="5257799" cy="12181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3600" b="1">
                <a:solidFill>
                  <a:srgbClr val="F95428"/>
                </a:solidFill>
                <a:latin typeface="Century Gothic"/>
                <a:ea typeface="MS PGothic"/>
              </a:defRPr>
            </a:lvl1pPr>
          </a:lstStyle>
          <a:p>
            <a:r>
              <a:rPr lang="es-CO" noProof="0" dirty="0"/>
              <a:t>¿PORQUÉ ES GRUPAL?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C2F9EB6-64BF-46EE-832F-E52C273FC48E}"/>
              </a:ext>
            </a:extLst>
          </p:cNvPr>
          <p:cNvSpPr/>
          <p:nvPr/>
        </p:nvSpPr>
        <p:spPr>
          <a:xfrm>
            <a:off x="172606" y="2468662"/>
            <a:ext cx="6306311" cy="455542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900" noProof="0" dirty="0"/>
          </a:p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900" b="1" noProof="0" dirty="0"/>
              <a:t>El concepto de 'nosotras'</a:t>
            </a:r>
            <a:r>
              <a:rPr lang="es-CO" sz="1900" noProof="0" dirty="0"/>
              <a:t>: La violencia sexual ha provocado el aislamiento de las mujeres, pero en los </a:t>
            </a:r>
            <a:r>
              <a:rPr lang="es-CO" sz="1900" b="1" u="sng" noProof="0" dirty="0"/>
              <a:t>grupos de apoyo logran romper el silencio y unirse como sobrevivientes</a:t>
            </a:r>
            <a:r>
              <a:rPr lang="es-CO" sz="1900" noProof="0" dirty="0"/>
              <a:t>, transformando su dolor en voz, fortaleza y solidaridad, tejiendo redes de apoyo. </a:t>
            </a:r>
          </a:p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900" b="1" noProof="0" dirty="0"/>
              <a:t>Cambios y oportunidades</a:t>
            </a:r>
            <a:r>
              <a:rPr lang="es-CO" sz="1900" noProof="0" dirty="0"/>
              <a:t>: E</a:t>
            </a:r>
            <a:r>
              <a:rPr lang="es-CO" sz="1900" noProof="0" dirty="0">
                <a:effectLst/>
              </a:rPr>
              <a:t>n este proceso se logra </a:t>
            </a:r>
            <a:r>
              <a:rPr lang="es-CO" sz="1900" noProof="0" dirty="0"/>
              <a:t>reconocer</a:t>
            </a:r>
            <a:r>
              <a:rPr lang="es-CO" sz="1900" noProof="0" dirty="0">
                <a:effectLst/>
              </a:rPr>
              <a:t> la</a:t>
            </a:r>
            <a:r>
              <a:rPr lang="es-CO" sz="1900" noProof="0" dirty="0"/>
              <a:t> violencia en sus vidas, superando sentimientos de vergüenza y culpa, y experimentando una transformación emocional que les permite recuperar su dignidad y felicidad.</a:t>
            </a:r>
          </a:p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900" b="1" noProof="0" dirty="0"/>
              <a:t>Miradas políticas</a:t>
            </a:r>
            <a:r>
              <a:rPr lang="es-CO" sz="1900" noProof="0" dirty="0"/>
              <a:t>: Las sobrevivientes politizan sus experiencias, convirtiendo sus proyectos personales en herramientas de cambio, y </a:t>
            </a:r>
            <a:r>
              <a:rPr lang="es-CO" sz="1900" b="1" u="sng" noProof="0" dirty="0"/>
              <a:t>contribuyen a la construcción de relaciones basadas en la confianza </a:t>
            </a:r>
            <a:r>
              <a:rPr lang="es-CO" sz="1900" noProof="0" dirty="0"/>
              <a:t>y en la creación de nuevas realidades comunitarias."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CO" sz="1100" noProof="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15506E3-E0EC-06E9-FB70-7F34A39269F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814" r="1" b="52814"/>
          <a:stretch>
            <a:fillRect/>
          </a:stretch>
        </p:blipFill>
        <p:spPr>
          <a:xfrm>
            <a:off x="6094476" y="3114499"/>
            <a:ext cx="7287684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sp>
        <p:nvSpPr>
          <p:cNvPr id="17411" name="CuadroTexto 2">
            <a:extLst>
              <a:ext uri="{FF2B5EF4-FFF2-40B4-BE49-F238E27FC236}">
                <a16:creationId xmlns:a16="http://schemas.microsoft.com/office/drawing/2014/main" id="{9FC82CE1-2C70-40BC-87BE-024229B544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30350" y="11239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s-CO" sz="1800" noProof="0" dirty="0"/>
          </a:p>
        </p:txBody>
      </p:sp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D4D50D8-5A69-E041-3FC1-E24F7EEB54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6" r="-3" b="-3"/>
          <a:stretch/>
        </p:blipFill>
        <p:spPr>
          <a:xfrm>
            <a:off x="8042735" y="390267"/>
            <a:ext cx="2582399" cy="2207142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D4D5DBEE-C7A4-0CF5-E87E-0301D6D5387D}"/>
              </a:ext>
            </a:extLst>
          </p:cNvPr>
          <p:cNvGrpSpPr/>
          <p:nvPr/>
        </p:nvGrpSpPr>
        <p:grpSpPr>
          <a:xfrm>
            <a:off x="502101" y="951390"/>
            <a:ext cx="5905217" cy="1683360"/>
            <a:chOff x="0" y="0"/>
            <a:chExt cx="5117594" cy="1683360"/>
          </a:xfrm>
        </p:grpSpPr>
        <p:sp>
          <p:nvSpPr>
            <p:cNvPr id="7" name="Rectángulo: esquinas redondeadas 6">
              <a:extLst>
                <a:ext uri="{FF2B5EF4-FFF2-40B4-BE49-F238E27FC236}">
                  <a16:creationId xmlns:a16="http://schemas.microsoft.com/office/drawing/2014/main" id="{97BE9749-4031-B468-C0F9-857DB3C0D5A2}"/>
                </a:ext>
              </a:extLst>
            </p:cNvPr>
            <p:cNvSpPr/>
            <p:nvPr/>
          </p:nvSpPr>
          <p:spPr>
            <a:xfrm>
              <a:off x="0" y="0"/>
              <a:ext cx="5117594" cy="16833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 noProof="0" dirty="0"/>
            </a:p>
          </p:txBody>
        </p:sp>
        <p:sp>
          <p:nvSpPr>
            <p:cNvPr id="8" name="Rectángulo: esquinas redondeadas 4">
              <a:extLst>
                <a:ext uri="{FF2B5EF4-FFF2-40B4-BE49-F238E27FC236}">
                  <a16:creationId xmlns:a16="http://schemas.microsoft.com/office/drawing/2014/main" id="{AAE80798-9B80-BA18-A70B-8C998C0D74BC}"/>
                </a:ext>
              </a:extLst>
            </p:cNvPr>
            <p:cNvSpPr txBox="1"/>
            <p:nvPr/>
          </p:nvSpPr>
          <p:spPr>
            <a:xfrm>
              <a:off x="82175" y="82175"/>
              <a:ext cx="4953244" cy="1519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just">
                <a:lnSpc>
                  <a:spcPct val="90000"/>
                </a:lnSpc>
                <a:spcAft>
                  <a:spcPts val="600"/>
                </a:spcAft>
              </a:pPr>
              <a:r>
                <a:rPr lang="es-CO" sz="1800" noProof="0" dirty="0"/>
                <a:t>En su tesis titulada 'Acción colectiva en respuesta a la violencia sexual” la investigadora Ecuatoriana </a:t>
              </a:r>
              <a:r>
                <a:rPr lang="es-CO" sz="1800" b="1" noProof="0" dirty="0"/>
                <a:t>María Fernanda Almeida </a:t>
              </a:r>
              <a:r>
                <a:rPr lang="es-CO" sz="1800" noProof="0" dirty="0"/>
                <a:t>destaca tres factores clave en el proceso de sanación grupal: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4368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uadroTexto 5">
            <a:extLst>
              <a:ext uri="{FF2B5EF4-FFF2-40B4-BE49-F238E27FC236}">
                <a16:creationId xmlns:a16="http://schemas.microsoft.com/office/drawing/2014/main" id="{739ECDB4-A786-BA9D-2A27-939115875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365125"/>
            <a:ext cx="5393361" cy="13255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4400" b="1" noProof="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ENFOQUES </a:t>
            </a:r>
          </a:p>
        </p:txBody>
      </p:sp>
      <p:sp>
        <p:nvSpPr>
          <p:cNvPr id="8194" name="Marcador de contenido 2">
            <a:extLst>
              <a:ext uri="{FF2B5EF4-FFF2-40B4-BE49-F238E27FC236}">
                <a16:creationId xmlns:a16="http://schemas.microsoft.com/office/drawing/2014/main" id="{6D3A9D3E-43AE-259D-C567-578DB0DD2E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19376" y="847726"/>
            <a:ext cx="7286625" cy="1527175"/>
          </a:xfrm>
        </p:spPr>
        <p:txBody>
          <a:bodyPr/>
          <a:lstStyle/>
          <a:p>
            <a:pPr marL="0" indent="0" algn="just">
              <a:buNone/>
            </a:pPr>
            <a:endParaRPr lang="es-CO" noProof="0" dirty="0"/>
          </a:p>
          <a:p>
            <a:pPr marL="0" indent="0" algn="just">
              <a:buNone/>
            </a:pPr>
            <a:endParaRPr lang="es-CO" sz="2400" noProof="0" dirty="0"/>
          </a:p>
          <a:p>
            <a:pPr marL="0" indent="0" algn="just">
              <a:buNone/>
            </a:pPr>
            <a:endParaRPr lang="es-CO" noProof="0" dirty="0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3D50EBC5-36C2-B0D7-0A1F-6F068445D2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9297425"/>
              </p:ext>
            </p:extLst>
          </p:nvPr>
        </p:nvGraphicFramePr>
        <p:xfrm>
          <a:off x="838200" y="1825625"/>
          <a:ext cx="5393361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 descr="Transversalización de enfoques poblacional-diferencial y de género |  Secretaría Distrital de Planeación">
            <a:extLst>
              <a:ext uri="{FF2B5EF4-FFF2-40B4-BE49-F238E27FC236}">
                <a16:creationId xmlns:a16="http://schemas.microsoft.com/office/drawing/2014/main" id="{F23B49FC-6DF3-23C7-6B91-DB1BA4C0B8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037" y="3556001"/>
            <a:ext cx="6134940" cy="276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32" name="Imagen 853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3A6654F-F715-7E0C-A2D8-89FF125BF571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6" r="-3" b="-3"/>
          <a:stretch/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sp>
        <p:nvSpPr>
          <p:cNvPr id="8534" name="Arc 17421">
            <a:extLst>
              <a:ext uri="{FF2B5EF4-FFF2-40B4-BE49-F238E27FC236}">
                <a16:creationId xmlns:a16="http://schemas.microsoft.com/office/drawing/2014/main" id="{11EBAB11-EAE0-ADC6-6FE9-C158434E6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noProof="0" dirty="0"/>
          </a:p>
        </p:txBody>
      </p: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pires xmlns="4a84aae7-e3be-476f-ad65-60ca344568f8">3000-01-01T00:00:00+00:00</Expires>
    <Habilitado xmlns="4a84aae7-e3be-476f-ad65-60ca344568f8">true</Habilitado>
    <Imagen xmlns="4a84aae7-e3be-476f-ad65-60ca344568f8">
      <Url xsi:nil="true"/>
      <Description xsi:nil="true"/>
    </Imagen>
    <Orden xmlns="4a84aae7-e3be-476f-ad65-60ca344568f8" xsi:nil="true"/>
    <URLDestino xmlns="4a84aae7-e3be-476f-ad65-60ca344568f8">
      <Url xsi:nil="true"/>
      <Description xsi:nil="true"/>
    </URLDestino>
    <lcf76f155ced4ddcb4097134ff3c332f xmlns="4a84aae7-e3be-476f-ad65-60ca344568f8">
      <Terms xmlns="http://schemas.microsoft.com/office/infopath/2007/PartnerControls"/>
    </lcf76f155ced4ddcb4097134ff3c332f>
    <Destacado xmlns="4a84aae7-e3be-476f-ad65-60ca344568f8">true</Destacado>
    <TaxCatchAll xmlns="151aedf8-b73a-4565-a4fd-2e9260f5a2d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6E448B53BCF82469E215D6E4E8CD039" ma:contentTypeVersion="23" ma:contentTypeDescription="Crear nuevo documento." ma:contentTypeScope="" ma:versionID="9e4dbb8980c3644670def2221f15f0fa">
  <xsd:schema xmlns:xsd="http://www.w3.org/2001/XMLSchema" xmlns:xs="http://www.w3.org/2001/XMLSchema" xmlns:p="http://schemas.microsoft.com/office/2006/metadata/properties" xmlns:ns2="4a84aae7-e3be-476f-ad65-60ca344568f8" xmlns:ns3="151aedf8-b73a-4565-a4fd-2e9260f5a2dd" targetNamespace="http://schemas.microsoft.com/office/2006/metadata/properties" ma:root="true" ma:fieldsID="f861337b6d4d6561640d0bcc423ccd4b" ns2:_="" ns3:_="">
    <xsd:import namespace="4a84aae7-e3be-476f-ad65-60ca344568f8"/>
    <xsd:import namespace="151aedf8-b73a-4565-a4fd-2e9260f5a2dd"/>
    <xsd:element name="properties">
      <xsd:complexType>
        <xsd:sequence>
          <xsd:element name="documentManagement">
            <xsd:complexType>
              <xsd:all>
                <xsd:element ref="ns2:Imagen" minOccurs="0"/>
                <xsd:element ref="ns2:Orden" minOccurs="0"/>
                <xsd:element ref="ns2:Habilitado" minOccurs="0"/>
                <xsd:element ref="ns2:MediaServiceMetadata" minOccurs="0"/>
                <xsd:element ref="ns2:MediaServiceFastMetadata" minOccurs="0"/>
                <xsd:element ref="ns2:URLDestino" minOccurs="0"/>
                <xsd:element ref="ns2:Expires"/>
                <xsd:element ref="ns2:Destacado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84aae7-e3be-476f-ad65-60ca344568f8" elementFormDefault="qualified">
    <xsd:import namespace="http://schemas.microsoft.com/office/2006/documentManagement/types"/>
    <xsd:import namespace="http://schemas.microsoft.com/office/infopath/2007/PartnerControls"/>
    <xsd:element name="Imagen" ma:index="8" nillable="true" ma:displayName="Imagen" ma:format="Image" ma:internalName="Imagen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Orden" ma:index="9" nillable="true" ma:displayName="Orden" ma:decimals="0" ma:internalName="Orden">
      <xsd:simpleType>
        <xsd:restriction base="dms:Number"/>
      </xsd:simpleType>
    </xsd:element>
    <xsd:element name="Habilitado" ma:index="10" nillable="true" ma:displayName="Habilitado" ma:default="1" ma:internalName="Habilitado">
      <xsd:simpleType>
        <xsd:restriction base="dms:Boolean"/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URLDestino" ma:index="13" nillable="true" ma:displayName="URLDestino" ma:format="Hyperlink" ma:internalName="URLDestino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Expires" ma:index="14" ma:displayName="Expira" ma:default="3000-01-01T00:00:00Z" ma:format="DateOnly" ma:internalName="Expires">
      <xsd:simpleType>
        <xsd:restriction base="dms:DateTime"/>
      </xsd:simpleType>
    </xsd:element>
    <xsd:element name="Destacado" ma:index="15" nillable="true" ma:displayName="Destacado" ma:default="1" ma:internalName="Destacado">
      <xsd:simpleType>
        <xsd:restriction base="dms:Boolean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3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Etiquetas de imagen" ma:readOnly="false" ma:fieldId="{5cf76f15-5ced-4ddc-b409-7134ff3c332f}" ma:taxonomyMulti="true" ma:sspId="63b8c75e-ec72-4c21-81ea-4ec031f757d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aedf8-b73a-4565-a4fd-2e9260f5a2d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Columna global de taxonomía" ma:hidden="true" ma:list="{9cf9a5ca-1a86-4d57-a412-b3f2b3f27a42}" ma:internalName="TaxCatchAll" ma:showField="CatchAllData" ma:web="151aedf8-b73a-4565-a4fd-2e9260f5a2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7F38E4-EE91-4975-BCB5-1C5B61B3B8E0}">
  <ds:schemaRefs>
    <ds:schemaRef ds:uri="151aedf8-b73a-4565-a4fd-2e9260f5a2dd"/>
    <ds:schemaRef ds:uri="4a84aae7-e3be-476f-ad65-60ca344568f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06A68F0-F1A1-43A0-ABD3-CA9634FFF03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2C1EFD-5417-4898-89DA-340D6A192D4A}">
  <ds:schemaRefs>
    <ds:schemaRef ds:uri="151aedf8-b73a-4565-a4fd-2e9260f5a2dd"/>
    <ds:schemaRef ds:uri="4a84aae7-e3be-476f-ad65-60ca344568f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</TotalTime>
  <Words>2212</Words>
  <Application>Microsoft Office PowerPoint</Application>
  <PresentationFormat>Panorámica</PresentationFormat>
  <Paragraphs>284</Paragraphs>
  <Slides>29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0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ATENCION INTEGRAL EN SALUD  “Violencia sexual: Más allá del daño emocional”</vt:lpstr>
      <vt:lpstr>ROL DEL PROFESIONAL PSICOSOCIAL EN TERRITORIO</vt:lpstr>
      <vt:lpstr>PASOS CLAVE PARA LA ARTICULACIÓN INTERSECTORIAL</vt:lpstr>
      <vt:lpstr>ENCUENTROS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 DONDE QUEREMOS CAMINAR!!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Luis Alfonso Tello Cardenas</dc:creator>
  <cp:lastModifiedBy>Yuri Maritza Espinosa Moreno</cp:lastModifiedBy>
  <cp:revision>19</cp:revision>
  <dcterms:created xsi:type="dcterms:W3CDTF">2024-06-19T14:18:25Z</dcterms:created>
  <dcterms:modified xsi:type="dcterms:W3CDTF">2025-09-08T20:36:24Z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0x010100D6E448B53BCF82469E215D6E4E8CD039</vt:lpwstr>
  </property>
</Properties>
</file>