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3"/>
  </p:sldMasterIdLst>
  <p:notesMasterIdLst>
    <p:notesMasterId r:id="rId6"/>
  </p:notesMasterIdLst>
  <p:sldIdLst>
    <p:sldId id="268" r:id="rId4"/>
    <p:sldId id="263" r:id="rId5"/>
  </p:sldIdLst>
  <p:sldSz cx="12192000" cy="6858000"/>
  <p:notesSz cx="6858000" cy="9144000"/>
  <p:embeddedFontLst>
    <p:embeddedFont>
      <p:font typeface="Oswald" panose="00000500000000000000" pitchFamily="2" charset="0"/>
      <p:regular r:id="rId7"/>
      <p:bold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120F3-9806-419A-8221-B98037BCB397}" v="84" dt="2024-12-19T17:18:18.9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napToGrid="0">
      <p:cViewPr varScale="1">
        <p:scale>
          <a:sx n="69" d="100"/>
          <a:sy n="69" d="100"/>
        </p:scale>
        <p:origin x="1170" y="-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Reyes" userId="137e9fe9b8864716" providerId="LiveId" clId="{5FE120F3-9806-419A-8221-B98037BCB397}"/>
    <pc:docChg chg="undo custSel addSld delSld modSld">
      <pc:chgData name="Claudia Reyes" userId="137e9fe9b8864716" providerId="LiveId" clId="{5FE120F3-9806-419A-8221-B98037BCB397}" dt="2024-12-19T17:19:58.236" v="320" actId="47"/>
      <pc:docMkLst>
        <pc:docMk/>
      </pc:docMkLst>
      <pc:sldChg chg="del">
        <pc:chgData name="Claudia Reyes" userId="137e9fe9b8864716" providerId="LiveId" clId="{5FE120F3-9806-419A-8221-B98037BCB397}" dt="2024-12-19T16:01:20.844" v="0" actId="47"/>
        <pc:sldMkLst>
          <pc:docMk/>
          <pc:sldMk cId="0" sldId="256"/>
        </pc:sldMkLst>
      </pc:sldChg>
      <pc:sldChg chg="modSp del mod">
        <pc:chgData name="Claudia Reyes" userId="137e9fe9b8864716" providerId="LiveId" clId="{5FE120F3-9806-419A-8221-B98037BCB397}" dt="2024-12-19T17:19:58.236" v="320" actId="47"/>
        <pc:sldMkLst>
          <pc:docMk/>
          <pc:sldMk cId="0" sldId="258"/>
        </pc:sldMkLst>
        <pc:spChg chg="mod">
          <ac:chgData name="Claudia Reyes" userId="137e9fe9b8864716" providerId="LiveId" clId="{5FE120F3-9806-419A-8221-B98037BCB397}" dt="2024-12-19T16:03:47.880" v="9" actId="20577"/>
          <ac:spMkLst>
            <pc:docMk/>
            <pc:sldMk cId="0" sldId="258"/>
            <ac:spMk id="110" creationId="{00000000-0000-0000-0000-000000000000}"/>
          </ac:spMkLst>
        </pc:spChg>
      </pc:sldChg>
      <pc:sldChg chg="del">
        <pc:chgData name="Claudia Reyes" userId="137e9fe9b8864716" providerId="LiveId" clId="{5FE120F3-9806-419A-8221-B98037BCB397}" dt="2024-12-19T16:01:22.642" v="1" actId="47"/>
        <pc:sldMkLst>
          <pc:docMk/>
          <pc:sldMk cId="0" sldId="261"/>
        </pc:sldMkLst>
      </pc:sldChg>
      <pc:sldChg chg="del">
        <pc:chgData name="Claudia Reyes" userId="137e9fe9b8864716" providerId="LiveId" clId="{5FE120F3-9806-419A-8221-B98037BCB397}" dt="2024-12-19T16:01:23.221" v="3" actId="47"/>
        <pc:sldMkLst>
          <pc:docMk/>
          <pc:sldMk cId="0" sldId="262"/>
        </pc:sldMkLst>
      </pc:sldChg>
      <pc:sldChg chg="del">
        <pc:chgData name="Claudia Reyes" userId="137e9fe9b8864716" providerId="LiveId" clId="{5FE120F3-9806-419A-8221-B98037BCB397}" dt="2024-12-19T16:01:23.683" v="4" actId="47"/>
        <pc:sldMkLst>
          <pc:docMk/>
          <pc:sldMk cId="154368360" sldId="264"/>
        </pc:sldMkLst>
      </pc:sldChg>
      <pc:sldChg chg="del">
        <pc:chgData name="Claudia Reyes" userId="137e9fe9b8864716" providerId="LiveId" clId="{5FE120F3-9806-419A-8221-B98037BCB397}" dt="2024-12-19T16:01:22.991" v="2" actId="47"/>
        <pc:sldMkLst>
          <pc:docMk/>
          <pc:sldMk cId="1943672998" sldId="265"/>
        </pc:sldMkLst>
      </pc:sldChg>
      <pc:sldChg chg="del">
        <pc:chgData name="Claudia Reyes" userId="137e9fe9b8864716" providerId="LiveId" clId="{5FE120F3-9806-419A-8221-B98037BCB397}" dt="2024-12-19T16:01:23.947" v="5" actId="47"/>
        <pc:sldMkLst>
          <pc:docMk/>
          <pc:sldMk cId="2389768426" sldId="266"/>
        </pc:sldMkLst>
      </pc:sldChg>
      <pc:sldChg chg="del">
        <pc:chgData name="Claudia Reyes" userId="137e9fe9b8864716" providerId="LiveId" clId="{5FE120F3-9806-419A-8221-B98037BCB397}" dt="2024-12-19T16:01:24.438" v="6" actId="47"/>
        <pc:sldMkLst>
          <pc:docMk/>
          <pc:sldMk cId="2157632824" sldId="267"/>
        </pc:sldMkLst>
      </pc:sldChg>
      <pc:sldChg chg="addSp delSp modSp add del mod">
        <pc:chgData name="Claudia Reyes" userId="137e9fe9b8864716" providerId="LiveId" clId="{5FE120F3-9806-419A-8221-B98037BCB397}" dt="2024-12-19T17:19:03.772" v="319" actId="1076"/>
        <pc:sldMkLst>
          <pc:docMk/>
          <pc:sldMk cId="2477402159" sldId="268"/>
        </pc:sldMkLst>
        <pc:spChg chg="add mod">
          <ac:chgData name="Claudia Reyes" userId="137e9fe9b8864716" providerId="LiveId" clId="{5FE120F3-9806-419A-8221-B98037BCB397}" dt="2024-12-19T17:19:03.772" v="319" actId="1076"/>
          <ac:spMkLst>
            <pc:docMk/>
            <pc:sldMk cId="2477402159" sldId="268"/>
            <ac:spMk id="3" creationId="{69767952-79A6-1B04-4B3A-2454788F85E4}"/>
          </ac:spMkLst>
        </pc:spChg>
        <pc:spChg chg="del mod">
          <ac:chgData name="Claudia Reyes" userId="137e9fe9b8864716" providerId="LiveId" clId="{5FE120F3-9806-419A-8221-B98037BCB397}" dt="2024-12-19T16:05:35.368" v="89" actId="478"/>
          <ac:spMkLst>
            <pc:docMk/>
            <pc:sldMk cId="2477402159" sldId="268"/>
            <ac:spMk id="9" creationId="{00000000-0000-0000-0000-000000000000}"/>
          </ac:spMkLst>
        </pc:spChg>
        <pc:spChg chg="mod">
          <ac:chgData name="Claudia Reyes" userId="137e9fe9b8864716" providerId="LiveId" clId="{5FE120F3-9806-419A-8221-B98037BCB397}" dt="2024-12-19T16:05:12.619" v="87" actId="1076"/>
          <ac:spMkLst>
            <pc:docMk/>
            <pc:sldMk cId="2477402159" sldId="268"/>
            <ac:spMk id="153" creationId="{00000000-0000-0000-0000-000000000000}"/>
          </ac:spMkLst>
        </pc:spChg>
        <pc:graphicFrameChg chg="add del mod">
          <ac:chgData name="Claudia Reyes" userId="137e9fe9b8864716" providerId="LiveId" clId="{5FE120F3-9806-419A-8221-B98037BCB397}" dt="2024-12-19T17:14:26.343" v="246" actId="478"/>
          <ac:graphicFrameMkLst>
            <pc:docMk/>
            <pc:sldMk cId="2477402159" sldId="268"/>
            <ac:graphicFrameMk id="2" creationId="{C5598A96-BD36-E940-BE30-2E0E3F477DF1}"/>
          </ac:graphicFrameMkLst>
        </pc:graphicFrameChg>
        <pc:graphicFrameChg chg="add mod">
          <ac:chgData name="Claudia Reyes" userId="137e9fe9b8864716" providerId="LiveId" clId="{5FE120F3-9806-419A-8221-B98037BCB397}" dt="2024-12-19T16:08:54.216" v="224"/>
          <ac:graphicFrameMkLst>
            <pc:docMk/>
            <pc:sldMk cId="2477402159" sldId="268"/>
            <ac:graphicFrameMk id="4" creationId="{10B0253D-0DC0-57B2-ADB7-0684FEE03E62}"/>
          </ac:graphicFrameMkLst>
        </pc:graphicFrameChg>
        <pc:graphicFrameChg chg="mod">
          <ac:chgData name="Claudia Reyes" userId="137e9fe9b8864716" providerId="LiveId" clId="{5FE120F3-9806-419A-8221-B98037BCB397}" dt="2024-12-19T17:18:30.345" v="280" actId="1076"/>
          <ac:graphicFrameMkLst>
            <pc:docMk/>
            <pc:sldMk cId="2477402159" sldId="268"/>
            <ac:graphicFrameMk id="6" creationId="{D4510AD1-98E0-DC4C-80EA-2B61243864CC}"/>
          </ac:graphicFrameMkLst>
        </pc:graphicFrameChg>
        <pc:graphicFrameChg chg="add mod">
          <ac:chgData name="Claudia Reyes" userId="137e9fe9b8864716" providerId="LiveId" clId="{5FE120F3-9806-419A-8221-B98037BCB397}" dt="2024-12-19T17:17:58.428" v="273"/>
          <ac:graphicFrameMkLst>
            <pc:docMk/>
            <pc:sldMk cId="2477402159" sldId="268"/>
            <ac:graphicFrameMk id="7" creationId="{6435D7DF-28E4-9FFE-6FE6-B3D64674F361}"/>
          </ac:graphicFrameMkLst>
        </pc:graphicFrameChg>
        <pc:picChg chg="mod">
          <ac:chgData name="Claudia Reyes" userId="137e9fe9b8864716" providerId="LiveId" clId="{5FE120F3-9806-419A-8221-B98037BCB397}" dt="2024-12-19T16:11:36.961" v="232" actId="1076"/>
          <ac:picMkLst>
            <pc:docMk/>
            <pc:sldMk cId="2477402159" sldId="268"/>
            <ac:picMk id="5" creationId="{01D92631-C9AB-875A-1DFC-8EA273693E2A}"/>
          </ac:picMkLst>
        </pc:picChg>
        <pc:picChg chg="mod">
          <ac:chgData name="Claudia Reyes" userId="137e9fe9b8864716" providerId="LiveId" clId="{5FE120F3-9806-419A-8221-B98037BCB397}" dt="2024-12-19T17:16:37.220" v="259" actId="1076"/>
          <ac:picMkLst>
            <pc:docMk/>
            <pc:sldMk cId="2477402159" sldId="268"/>
            <ac:picMk id="149" creationId="{00000000-0000-0000-0000-000000000000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Hoja1!$G$1</c:f>
              <c:strCache>
                <c:ptCount val="1"/>
                <c:pt idx="0">
                  <c:v>% de avance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Hoja1!$F$2:$F$11</c:f>
              <c:strCache>
                <c:ptCount val="9"/>
                <c:pt idx="0">
                  <c:v> 1. MECANISMOS PARA LA TRANSPARENCIA Y ACCESO A LA INFORMACIÓN</c:v>
                </c:pt>
                <c:pt idx="1">
                  <c:v>2. RENDICIÓN DE CUENTAS</c:v>
                </c:pt>
                <c:pt idx="2">
                  <c:v>3. MECANISMOS PARA MEJORAR LA ATENCIÓN AL CIUDADANO</c:v>
                </c:pt>
                <c:pt idx="3">
                  <c:v>4. RACIONALIZACIÓN DE TRÁMITES</c:v>
                </c:pt>
                <c:pt idx="4">
                  <c:v>5. APERTURA DE INFORMACIÓN Y DATOS ABIERTOS</c:v>
                </c:pt>
                <c:pt idx="5">
                  <c:v>6. PARTICIPACIÓN E INNOVACIÓN EN LA GESTIÓN PÚBLICA</c:v>
                </c:pt>
                <c:pt idx="6">
                  <c:v>7. PROMOCIÓN DE LA INTEGRIDAD Y LA ÉTICA PÚBLICA</c:v>
                </c:pt>
                <c:pt idx="7">
                  <c:v>8. GESTIÓN DE RIESGOS DE CORRUPCIÓN - MAPAS DE RIESGO</c:v>
                </c:pt>
                <c:pt idx="8">
                  <c:v>9. MEDIDAS DE DEBIDA DILIGENCIA Y PREVENCIÓN DE LAVADO DE ACTIVOS</c:v>
                </c:pt>
              </c:strCache>
            </c:strRef>
          </c:cat>
          <c:val>
            <c:numRef>
              <c:f>Hoja1!$G$2:$G$11</c:f>
              <c:numCache>
                <c:formatCode>0%</c:formatCode>
                <c:ptCount val="10"/>
                <c:pt idx="0">
                  <c:v>0.14969045291625935</c:v>
                </c:pt>
                <c:pt idx="1">
                  <c:v>0.16717869943676394</c:v>
                </c:pt>
                <c:pt idx="2">
                  <c:v>7.7060931899641583E-2</c:v>
                </c:pt>
                <c:pt idx="3">
                  <c:v>9.7751710654936461E-3</c:v>
                </c:pt>
                <c:pt idx="4">
                  <c:v>7.0788530465949823E-2</c:v>
                </c:pt>
                <c:pt idx="5">
                  <c:v>5.3763440860215062E-2</c:v>
                </c:pt>
                <c:pt idx="6">
                  <c:v>6.4516129032258063E-2</c:v>
                </c:pt>
                <c:pt idx="7">
                  <c:v>6.9892473118279591E-2</c:v>
                </c:pt>
                <c:pt idx="8">
                  <c:v>2.6881720430107524E-2</c:v>
                </c:pt>
                <c:pt idx="9">
                  <c:v>0.68954754922496841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FD-4C47-9609-6862BAE4F6C0}"/>
            </c:ext>
          </c:extLst>
        </c:ser>
        <c:ser>
          <c:idx val="1"/>
          <c:order val="1"/>
          <c:tx>
            <c:strRef>
              <c:f>Hoja1!$H$1</c:f>
              <c:strCache>
                <c:ptCount val="1"/>
                <c:pt idx="0">
                  <c:v>Ponderación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Hoja1!$F$2:$F$11</c:f>
              <c:strCache>
                <c:ptCount val="9"/>
                <c:pt idx="0">
                  <c:v> 1. MECANISMOS PARA LA TRANSPARENCIA Y ACCESO A LA INFORMACIÓN</c:v>
                </c:pt>
                <c:pt idx="1">
                  <c:v>2. RENDICIÓN DE CUENTAS</c:v>
                </c:pt>
                <c:pt idx="2">
                  <c:v>3. MECANISMOS PARA MEJORAR LA ATENCIÓN AL CIUDADANO</c:v>
                </c:pt>
                <c:pt idx="3">
                  <c:v>4. RACIONALIZACIÓN DE TRÁMITES</c:v>
                </c:pt>
                <c:pt idx="4">
                  <c:v>5. APERTURA DE INFORMACIÓN Y DATOS ABIERTOS</c:v>
                </c:pt>
                <c:pt idx="5">
                  <c:v>6. PARTICIPACIÓN E INNOVACIÓN EN LA GESTIÓN PÚBLICA</c:v>
                </c:pt>
                <c:pt idx="6">
                  <c:v>7. PROMOCIÓN DE LA INTEGRIDAD Y LA ÉTICA PÚBLICA</c:v>
                </c:pt>
                <c:pt idx="7">
                  <c:v>8. GESTIÓN DE RIESGOS DE CORRUPCIÓN - MAPAS DE RIESGO</c:v>
                </c:pt>
                <c:pt idx="8">
                  <c:v>9. MEDIDAS DE DEBIDA DILIGENCIA Y PREVENCIÓN DE LAVADO DE ACTIVOS</c:v>
                </c:pt>
              </c:strCache>
            </c:strRef>
          </c:cat>
          <c:val>
            <c:numRef>
              <c:f>Hoja1!$H$2:$H$11</c:f>
              <c:numCache>
                <c:formatCode>0%</c:formatCode>
                <c:ptCount val="10"/>
                <c:pt idx="0">
                  <c:v>0.21505376344086022</c:v>
                </c:pt>
                <c:pt idx="1">
                  <c:v>0.23655913978494625</c:v>
                </c:pt>
                <c:pt idx="2">
                  <c:v>0.10752688172043011</c:v>
                </c:pt>
                <c:pt idx="3">
                  <c:v>2.1505376344086023E-2</c:v>
                </c:pt>
                <c:pt idx="4">
                  <c:v>8.6021505376344093E-2</c:v>
                </c:pt>
                <c:pt idx="5">
                  <c:v>0.11827956989247312</c:v>
                </c:pt>
                <c:pt idx="6">
                  <c:v>9.6774193548387094E-2</c:v>
                </c:pt>
                <c:pt idx="7">
                  <c:v>8.6021505376344093E-2</c:v>
                </c:pt>
                <c:pt idx="8">
                  <c:v>3.2258064516129031E-2</c:v>
                </c:pt>
                <c:pt idx="9">
                  <c:v>1.0000000000000002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FD-4C47-9609-6862BAE4F6C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935140288"/>
        <c:axId val="1935141248"/>
      </c:barChart>
      <c:catAx>
        <c:axId val="1935140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35141248"/>
        <c:crosses val="autoZero"/>
        <c:auto val="1"/>
        <c:lblAlgn val="ctr"/>
        <c:lblOffset val="100"/>
        <c:noMultiLvlLbl val="0"/>
      </c:catAx>
      <c:valAx>
        <c:axId val="193514124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3514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e66ead53e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e66ead53e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0948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9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55222" y="6463695"/>
            <a:ext cx="954716" cy="312334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505785" y="404355"/>
            <a:ext cx="10815692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s-ES" sz="4400" b="1" dirty="0">
                <a:solidFill>
                  <a:srgbClr val="CC0000"/>
                </a:solidFill>
                <a:latin typeface="Oswald"/>
                <a:ea typeface="Oswald"/>
                <a:cs typeface="Oswald"/>
              </a:rPr>
              <a:t>Programa de Transparencia y Ética Pública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9767952-79A6-1B04-4B3A-2454788F85E4}"/>
              </a:ext>
            </a:extLst>
          </p:cNvPr>
          <p:cNvSpPr txBox="1"/>
          <p:nvPr/>
        </p:nvSpPr>
        <p:spPr>
          <a:xfrm>
            <a:off x="1873091" y="6635785"/>
            <a:ext cx="4069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Con corte a 31 de octubre del 2024 el porcentaje de avance es del </a:t>
            </a:r>
            <a:r>
              <a:rPr lang="es-CO" b="1" dirty="0"/>
              <a:t>69%</a:t>
            </a: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D4510AD1-98E0-DC4C-80EA-2B61243864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742814"/>
              </p:ext>
            </p:extLst>
          </p:nvPr>
        </p:nvGraphicFramePr>
        <p:xfrm>
          <a:off x="7539632" y="1576761"/>
          <a:ext cx="3419475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419532" imgH="3943481" progId="Excel.Sheet.12">
                  <p:embed/>
                </p:oleObj>
              </mc:Choice>
              <mc:Fallback>
                <p:oleObj name="Worksheet" r:id="rId5" imgW="3419532" imgH="3943481" progId="Excel.Sheet.12">
                  <p:embed/>
                  <p:pic>
                    <p:nvPicPr>
                      <p:cNvPr id="6" name="Objeto 5">
                        <a:extLst>
                          <a:ext uri="{FF2B5EF4-FFF2-40B4-BE49-F238E27FC236}">
                            <a16:creationId xmlns:a16="http://schemas.microsoft.com/office/drawing/2014/main" id="{D4510AD1-98E0-DC4C-80EA-2B6124386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39632" y="1576761"/>
                        <a:ext cx="3419475" cy="394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435D7DF-28E4-9FFE-6FE6-B3D64674F36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357558"/>
              </p:ext>
            </p:extLst>
          </p:nvPr>
        </p:nvGraphicFramePr>
        <p:xfrm>
          <a:off x="493216" y="1367621"/>
          <a:ext cx="6553200" cy="4824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477402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9D1BC21915BD744BA13BE81FE65C71E" ma:contentTypeVersion="16" ma:contentTypeDescription="Crear nuevo documento." ma:contentTypeScope="" ma:versionID="e7c5285516d9d9e1c0ce4c937fa95877">
  <xsd:schema xmlns:xsd="http://www.w3.org/2001/XMLSchema" xmlns:xs="http://www.w3.org/2001/XMLSchema" xmlns:p="http://schemas.microsoft.com/office/2006/metadata/properties" xmlns:ns2="c79ee7df-2f77-403d-8537-026757c209ed" xmlns:ns3="954d8b88-66fa-41a0-8629-83d1f9f1be58" targetNamespace="http://schemas.microsoft.com/office/2006/metadata/properties" ma:root="true" ma:fieldsID="f3bf46f7a5061079153424ff8a18a8b3" ns2:_="" ns3:_="">
    <xsd:import namespace="c79ee7df-2f77-403d-8537-026757c209ed"/>
    <xsd:import namespace="954d8b88-66fa-41a0-8629-83d1f9f1be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9ee7df-2f77-403d-8537-026757c20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5d09d035-a677-4b24-aeee-1a5c3beaf1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4d8b88-66fa-41a0-8629-83d1f9f1be5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b25965b-a4d5-42e8-a4c6-b9438d0d75fb}" ma:internalName="TaxCatchAll" ma:showField="CatchAllData" ma:web="954d8b88-66fa-41a0-8629-83d1f9f1be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79E48E-46A1-4F69-AC20-294B9F67B5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79ee7df-2f77-403d-8537-026757c209ed"/>
    <ds:schemaRef ds:uri="954d8b88-66fa-41a0-8629-83d1f9f1be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F02DD5-52B8-48F4-9E8E-15C546E4AD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26</Words>
  <Application>Microsoft Office PowerPoint</Application>
  <PresentationFormat>Panorámica</PresentationFormat>
  <Paragraphs>6</Paragraphs>
  <Slides>2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Oswald</vt:lpstr>
      <vt:lpstr>Calibri</vt:lpstr>
      <vt:lpstr>Arial</vt:lpstr>
      <vt:lpstr>Office Theme</vt:lpstr>
      <vt:lpstr>Hoja de cálculo de Microsoft Excel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Mary Lizeth Buitrago Sierra</dc:creator>
  <cp:lastModifiedBy>Claudia Reyes</cp:lastModifiedBy>
  <cp:revision>10</cp:revision>
  <dcterms:modified xsi:type="dcterms:W3CDTF">2024-12-19T17:20:07Z</dcterms:modified>
</cp:coreProperties>
</file>